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Ex1.xml" ContentType="application/vnd.ms-office.chartex+xml"/>
  <Override PartName="/ppt/charts/style1.xml" ContentType="application/vnd.ms-office.chartstyle+xml"/>
  <Override PartName="/ppt/charts/colors1.xml" ContentType="application/vnd.ms-office.chartcolorstyle+xml"/>
  <Override PartName="/ppt/charts/chartEx2.xml" ContentType="application/vnd.ms-office.chartex+xml"/>
  <Override PartName="/ppt/charts/style2.xml" ContentType="application/vnd.ms-office.chartstyle+xml"/>
  <Override PartName="/ppt/charts/colors2.xml" ContentType="application/vnd.ms-office.chartcolorstyle+xml"/>
  <Override PartName="/ppt/charts/chartEx3.xml" ContentType="application/vnd.ms-office.chartex+xml"/>
  <Override PartName="/ppt/charts/style3.xml" ContentType="application/vnd.ms-office.chartstyle+xml"/>
  <Override PartName="/ppt/charts/colors3.xml" ContentType="application/vnd.ms-office.chartcolorstyle+xml"/>
  <Override PartName="/ppt/charts/chartEx4.xml" ContentType="application/vnd.ms-office.chartex+xml"/>
  <Override PartName="/ppt/charts/style4.xml" ContentType="application/vnd.ms-office.chartstyle+xml"/>
  <Override PartName="/ppt/charts/colors4.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256" r:id="rId5"/>
    <p:sldId id="272" r:id="rId6"/>
    <p:sldId id="270" r:id="rId7"/>
    <p:sldId id="257" r:id="rId8"/>
    <p:sldId id="271" r:id="rId9"/>
    <p:sldId id="259" r:id="rId10"/>
    <p:sldId id="258" r:id="rId11"/>
    <p:sldId id="260" r:id="rId12"/>
    <p:sldId id="261" r:id="rId13"/>
    <p:sldId id="262" r:id="rId14"/>
    <p:sldId id="263" r:id="rId15"/>
    <p:sldId id="264" r:id="rId16"/>
    <p:sldId id="265" r:id="rId17"/>
    <p:sldId id="266" r:id="rId18"/>
    <p:sldId id="26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30C4C0A-0A8B-6CA4-F2DB-EF9A531E627A}" name="Blessington, Tyann" initials="TB" userId="S::Tyann.Blessington@fda.gov::2b0346b7-b802-4248-a976-771441a0ff53" providerId="AD"/>
  <p188:author id="{654FD213-8DAC-E5C4-559E-AB1DAA6F3F4B}" name="Madad, Asma" initials="AM" userId="S::Asma.Madad@fda.gov::d6d24078-6985-445f-96fb-bd151959c398" providerId="AD"/>
  <p188:author id="{0826C22E-87AF-04CD-743F-2D5607665109}" name="Salter, Monique" initials="SM" userId="S::lashunte.salter@fda.gov::72b63488-b1b3-4132-b7c1-c8af38136d25" providerId="AD"/>
  <p188:author id="{17DA2095-C485-4792-509B-E98133870551}" name="Margaret Kirchner" initials="MK" userId="S::Margaret.Kirchner@fda.gov::141d07db-5630-433d-b8a9-b802d7a571bb" providerId="AD"/>
  <p188:author id="{4703FD95-AD14-6C5C-3993-666E65C1ED88}" name="Cataldo, Natalie" initials="CN" userId="S::natalie.cataldo@fda.gov::88d039a1-34e2-48dc-b5cc-dc1971f459c7" providerId="AD"/>
  <p188:author id="{28E11CB1-34BA-966F-0FE9-A04736B841CE}" name="Madad, Asma" initials="MA" userId="S::asma.madad@fda.gov::d6d24078-6985-445f-96fb-bd151959c398" providerId="AD"/>
  <p188:author id="{223FA3CE-6CA5-BADA-66AC-89D5081755AE}" name="Blickenstaff, Karen" initials="BK" userId="S::karen.blickenstaff@fda.gov::c01e0ca5-c54f-4b5b-af44-356a5ea643c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76" y="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lessington, Tyann" userId="2b0346b7-b802-4248-a976-771441a0ff53" providerId="ADAL" clId="{08855786-00D7-4075-8FEE-437DFCE6C807}"/>
    <pc:docChg chg="">
      <pc:chgData name="Blessington, Tyann" userId="2b0346b7-b802-4248-a976-771441a0ff53" providerId="ADAL" clId="{08855786-00D7-4075-8FEE-437DFCE6C807}" dt="2024-10-15T20:45:43.291" v="10"/>
      <pc:docMkLst>
        <pc:docMk/>
      </pc:docMkLst>
      <pc:sldChg chg="delCm">
        <pc:chgData name="Blessington, Tyann" userId="2b0346b7-b802-4248-a976-771441a0ff53" providerId="ADAL" clId="{08855786-00D7-4075-8FEE-437DFCE6C807}" dt="2024-10-15T20:43:53.960" v="1"/>
        <pc:sldMkLst>
          <pc:docMk/>
          <pc:sldMk cId="2070568667" sldId="257"/>
        </pc:sldMkLst>
        <pc:extLst>
          <p:ext xmlns:p="http://schemas.openxmlformats.org/presentationml/2006/main" uri="{D6D511B9-2390-475A-947B-AFAB55BFBCF1}">
            <pc226:cmChg xmlns:pc226="http://schemas.microsoft.com/office/powerpoint/2022/06/main/command" chg="del">
              <pc226:chgData name="Blessington, Tyann" userId="2b0346b7-b802-4248-a976-771441a0ff53" providerId="ADAL" clId="{08855786-00D7-4075-8FEE-437DFCE6C807}" dt="2024-10-15T20:43:53.960" v="1"/>
              <pc2:cmMkLst xmlns:pc2="http://schemas.microsoft.com/office/powerpoint/2019/9/main/command">
                <pc:docMk/>
                <pc:sldMk cId="2070568667" sldId="257"/>
                <pc2:cmMk id="{DEF2EDF2-0D63-40DC-AD3B-9F005963D09B}"/>
              </pc2:cmMkLst>
            </pc226:cmChg>
          </p:ext>
        </pc:extLst>
      </pc:sldChg>
      <pc:sldChg chg="delCm">
        <pc:chgData name="Blessington, Tyann" userId="2b0346b7-b802-4248-a976-771441a0ff53" providerId="ADAL" clId="{08855786-00D7-4075-8FEE-437DFCE6C807}" dt="2024-10-15T20:44:01.702" v="2"/>
        <pc:sldMkLst>
          <pc:docMk/>
          <pc:sldMk cId="565409491" sldId="259"/>
        </pc:sldMkLst>
        <pc:extLst>
          <p:ext xmlns:p="http://schemas.openxmlformats.org/presentationml/2006/main" uri="{D6D511B9-2390-475A-947B-AFAB55BFBCF1}">
            <pc226:cmChg xmlns:pc226="http://schemas.microsoft.com/office/powerpoint/2022/06/main/command" chg="del">
              <pc226:chgData name="Blessington, Tyann" userId="2b0346b7-b802-4248-a976-771441a0ff53" providerId="ADAL" clId="{08855786-00D7-4075-8FEE-437DFCE6C807}" dt="2024-10-15T20:44:01.702" v="2"/>
              <pc2:cmMkLst xmlns:pc2="http://schemas.microsoft.com/office/powerpoint/2019/9/main/command">
                <pc:docMk/>
                <pc:sldMk cId="565409491" sldId="259"/>
                <pc2:cmMk id="{A4F8BAE4-9FC0-48E7-BC7D-B16FC1782ABC}"/>
              </pc2:cmMkLst>
            </pc226:cmChg>
          </p:ext>
        </pc:extLst>
      </pc:sldChg>
      <pc:sldChg chg="delCm">
        <pc:chgData name="Blessington, Tyann" userId="2b0346b7-b802-4248-a976-771441a0ff53" providerId="ADAL" clId="{08855786-00D7-4075-8FEE-437DFCE6C807}" dt="2024-10-15T20:44:08.386" v="3"/>
        <pc:sldMkLst>
          <pc:docMk/>
          <pc:sldMk cId="541082568" sldId="260"/>
        </pc:sldMkLst>
        <pc:extLst>
          <p:ext xmlns:p="http://schemas.openxmlformats.org/presentationml/2006/main" uri="{D6D511B9-2390-475A-947B-AFAB55BFBCF1}">
            <pc226:cmChg xmlns:pc226="http://schemas.microsoft.com/office/powerpoint/2022/06/main/command" chg="del">
              <pc226:chgData name="Blessington, Tyann" userId="2b0346b7-b802-4248-a976-771441a0ff53" providerId="ADAL" clId="{08855786-00D7-4075-8FEE-437DFCE6C807}" dt="2024-10-15T20:44:08.386" v="3"/>
              <pc2:cmMkLst xmlns:pc2="http://schemas.microsoft.com/office/powerpoint/2019/9/main/command">
                <pc:docMk/>
                <pc:sldMk cId="541082568" sldId="260"/>
                <pc2:cmMk id="{39EA78E9-1839-464D-BBAA-FBE859A324EA}"/>
              </pc2:cmMkLst>
            </pc226:cmChg>
          </p:ext>
        </pc:extLst>
      </pc:sldChg>
      <pc:sldChg chg="delCm">
        <pc:chgData name="Blessington, Tyann" userId="2b0346b7-b802-4248-a976-771441a0ff53" providerId="ADAL" clId="{08855786-00D7-4075-8FEE-437DFCE6C807}" dt="2024-10-15T20:45:08.051" v="6"/>
        <pc:sldMkLst>
          <pc:docMk/>
          <pc:sldMk cId="2406999165" sldId="261"/>
        </pc:sldMkLst>
        <pc:extLst>
          <p:ext xmlns:p="http://schemas.openxmlformats.org/presentationml/2006/main" uri="{D6D511B9-2390-475A-947B-AFAB55BFBCF1}">
            <pc226:cmChg xmlns:pc226="http://schemas.microsoft.com/office/powerpoint/2022/06/main/command" chg="del">
              <pc226:chgData name="Blessington, Tyann" userId="2b0346b7-b802-4248-a976-771441a0ff53" providerId="ADAL" clId="{08855786-00D7-4075-8FEE-437DFCE6C807}" dt="2024-10-15T20:45:06.741" v="5"/>
              <pc2:cmMkLst xmlns:pc2="http://schemas.microsoft.com/office/powerpoint/2019/9/main/command">
                <pc:docMk/>
                <pc:sldMk cId="2406999165" sldId="261"/>
                <pc2:cmMk id="{2A5F7EA6-C00D-4723-A250-739B319EC6E7}"/>
              </pc2:cmMkLst>
            </pc226:cmChg>
            <pc226:cmChg xmlns:pc226="http://schemas.microsoft.com/office/powerpoint/2022/06/main/command" chg="del">
              <pc226:chgData name="Blessington, Tyann" userId="2b0346b7-b802-4248-a976-771441a0ff53" providerId="ADAL" clId="{08855786-00D7-4075-8FEE-437DFCE6C807}" dt="2024-10-15T20:45:08.051" v="6"/>
              <pc2:cmMkLst xmlns:pc2="http://schemas.microsoft.com/office/powerpoint/2019/9/main/command">
                <pc:docMk/>
                <pc:sldMk cId="2406999165" sldId="261"/>
                <pc2:cmMk id="{809B89E9-968D-4C95-ADDA-B51DE97BFEBB}"/>
              </pc2:cmMkLst>
            </pc226:cmChg>
          </p:ext>
        </pc:extLst>
      </pc:sldChg>
      <pc:sldChg chg="delCm">
        <pc:chgData name="Blessington, Tyann" userId="2b0346b7-b802-4248-a976-771441a0ff53" providerId="ADAL" clId="{08855786-00D7-4075-8FEE-437DFCE6C807}" dt="2024-10-15T20:45:22.466" v="7"/>
        <pc:sldMkLst>
          <pc:docMk/>
          <pc:sldMk cId="2470129773" sldId="262"/>
        </pc:sldMkLst>
        <pc:extLst>
          <p:ext xmlns:p="http://schemas.openxmlformats.org/presentationml/2006/main" uri="{D6D511B9-2390-475A-947B-AFAB55BFBCF1}">
            <pc226:cmChg xmlns:pc226="http://schemas.microsoft.com/office/powerpoint/2022/06/main/command" chg="del">
              <pc226:chgData name="Blessington, Tyann" userId="2b0346b7-b802-4248-a976-771441a0ff53" providerId="ADAL" clId="{08855786-00D7-4075-8FEE-437DFCE6C807}" dt="2024-10-15T20:45:22.466" v="7"/>
              <pc2:cmMkLst xmlns:pc2="http://schemas.microsoft.com/office/powerpoint/2019/9/main/command">
                <pc:docMk/>
                <pc:sldMk cId="2470129773" sldId="262"/>
                <pc2:cmMk id="{144940F5-032D-477F-BD09-31399785FD10}"/>
              </pc2:cmMkLst>
            </pc226:cmChg>
          </p:ext>
        </pc:extLst>
      </pc:sldChg>
      <pc:sldChg chg="delCm">
        <pc:chgData name="Blessington, Tyann" userId="2b0346b7-b802-4248-a976-771441a0ff53" providerId="ADAL" clId="{08855786-00D7-4075-8FEE-437DFCE6C807}" dt="2024-10-15T20:44:45.497" v="4"/>
        <pc:sldMkLst>
          <pc:docMk/>
          <pc:sldMk cId="306491978" sldId="263"/>
        </pc:sldMkLst>
        <pc:extLst>
          <p:ext xmlns:p="http://schemas.openxmlformats.org/presentationml/2006/main" uri="{D6D511B9-2390-475A-947B-AFAB55BFBCF1}">
            <pc226:cmChg xmlns:pc226="http://schemas.microsoft.com/office/powerpoint/2022/06/main/command" chg="del">
              <pc226:chgData name="Blessington, Tyann" userId="2b0346b7-b802-4248-a976-771441a0ff53" providerId="ADAL" clId="{08855786-00D7-4075-8FEE-437DFCE6C807}" dt="2024-10-15T20:44:45.497" v="4"/>
              <pc2:cmMkLst xmlns:pc2="http://schemas.microsoft.com/office/powerpoint/2019/9/main/command">
                <pc:docMk/>
                <pc:sldMk cId="306491978" sldId="263"/>
                <pc2:cmMk id="{182094CA-4C0A-4CCD-AC44-885E759B5EDC}"/>
              </pc2:cmMkLst>
            </pc226:cmChg>
          </p:ext>
        </pc:extLst>
      </pc:sldChg>
      <pc:sldChg chg="delCm">
        <pc:chgData name="Blessington, Tyann" userId="2b0346b7-b802-4248-a976-771441a0ff53" providerId="ADAL" clId="{08855786-00D7-4075-8FEE-437DFCE6C807}" dt="2024-10-15T20:45:33.891" v="9"/>
        <pc:sldMkLst>
          <pc:docMk/>
          <pc:sldMk cId="837363647" sldId="264"/>
        </pc:sldMkLst>
        <pc:extLst>
          <p:ext xmlns:p="http://schemas.openxmlformats.org/presentationml/2006/main" uri="{D6D511B9-2390-475A-947B-AFAB55BFBCF1}">
            <pc226:cmChg xmlns:pc226="http://schemas.microsoft.com/office/powerpoint/2022/06/main/command" chg="del">
              <pc226:chgData name="Blessington, Tyann" userId="2b0346b7-b802-4248-a976-771441a0ff53" providerId="ADAL" clId="{08855786-00D7-4075-8FEE-437DFCE6C807}" dt="2024-10-15T20:45:33.891" v="9"/>
              <pc2:cmMkLst xmlns:pc2="http://schemas.microsoft.com/office/powerpoint/2019/9/main/command">
                <pc:docMk/>
                <pc:sldMk cId="837363647" sldId="264"/>
                <pc2:cmMk id="{A0BA2740-F991-46DA-BEB5-62B60B393C8C}"/>
              </pc2:cmMkLst>
            </pc226:cmChg>
            <pc226:cmChg xmlns:pc226="http://schemas.microsoft.com/office/powerpoint/2022/06/main/command" chg="del">
              <pc226:chgData name="Blessington, Tyann" userId="2b0346b7-b802-4248-a976-771441a0ff53" providerId="ADAL" clId="{08855786-00D7-4075-8FEE-437DFCE6C807}" dt="2024-10-15T20:45:32.893" v="8"/>
              <pc2:cmMkLst xmlns:pc2="http://schemas.microsoft.com/office/powerpoint/2019/9/main/command">
                <pc:docMk/>
                <pc:sldMk cId="837363647" sldId="264"/>
                <pc2:cmMk id="{E319ECED-9CAE-4177-879F-720BE110EF54}"/>
              </pc2:cmMkLst>
            </pc226:cmChg>
          </p:ext>
        </pc:extLst>
      </pc:sldChg>
      <pc:sldChg chg="delCm">
        <pc:chgData name="Blessington, Tyann" userId="2b0346b7-b802-4248-a976-771441a0ff53" providerId="ADAL" clId="{08855786-00D7-4075-8FEE-437DFCE6C807}" dt="2024-10-15T20:45:43.291" v="10"/>
        <pc:sldMkLst>
          <pc:docMk/>
          <pc:sldMk cId="1982936560" sldId="265"/>
        </pc:sldMkLst>
        <pc:extLst>
          <p:ext xmlns:p="http://schemas.openxmlformats.org/presentationml/2006/main" uri="{D6D511B9-2390-475A-947B-AFAB55BFBCF1}">
            <pc226:cmChg xmlns:pc226="http://schemas.microsoft.com/office/powerpoint/2022/06/main/command" chg="del">
              <pc226:chgData name="Blessington, Tyann" userId="2b0346b7-b802-4248-a976-771441a0ff53" providerId="ADAL" clId="{08855786-00D7-4075-8FEE-437DFCE6C807}" dt="2024-10-15T20:45:43.291" v="10"/>
              <pc2:cmMkLst xmlns:pc2="http://schemas.microsoft.com/office/powerpoint/2019/9/main/command">
                <pc:docMk/>
                <pc:sldMk cId="1982936560" sldId="265"/>
                <pc2:cmMk id="{E060B774-026A-4F1D-8A19-E4530E489CB5}"/>
              </pc2:cmMkLst>
            </pc226:cmChg>
          </p:ext>
        </pc:extLst>
      </pc:sldChg>
      <pc:sldChg chg="delCm">
        <pc:chgData name="Blessington, Tyann" userId="2b0346b7-b802-4248-a976-771441a0ff53" providerId="ADAL" clId="{08855786-00D7-4075-8FEE-437DFCE6C807}" dt="2024-10-15T20:43:49.747" v="0"/>
        <pc:sldMkLst>
          <pc:docMk/>
          <pc:sldMk cId="3382842185" sldId="270"/>
        </pc:sldMkLst>
        <pc:extLst>
          <p:ext xmlns:p="http://schemas.openxmlformats.org/presentationml/2006/main" uri="{D6D511B9-2390-475A-947B-AFAB55BFBCF1}">
            <pc226:cmChg xmlns:pc226="http://schemas.microsoft.com/office/powerpoint/2022/06/main/command" chg="del">
              <pc226:chgData name="Blessington, Tyann" userId="2b0346b7-b802-4248-a976-771441a0ff53" providerId="ADAL" clId="{08855786-00D7-4075-8FEE-437DFCE6C807}" dt="2024-10-15T20:43:49.747" v="0"/>
              <pc2:cmMkLst xmlns:pc2="http://schemas.microsoft.com/office/powerpoint/2019/9/main/command">
                <pc:docMk/>
                <pc:sldMk cId="3382842185" sldId="270"/>
                <pc2:cmMk id="{1FA185C5-2130-4D64-B7DB-B095FD8B56F0}"/>
              </pc2:cmMkLst>
            </pc226:cmChg>
          </p:ext>
        </pc:extLst>
      </pc:sldChg>
    </pc:docChg>
  </pc:docChgLst>
</pc:chgInfo>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Book1" TargetMode="External"/></Relationships>
</file>

<file path=ppt/charts/_rels/chartEx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Book1" TargetMode="External"/></Relationships>
</file>

<file path=ppt/charts/_rels/chartEx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Book1" TargetMode="External"/></Relationships>
</file>

<file path=ppt/charts/_rels/chartEx4.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oleObject" Target="Book1" TargetMode="External"/></Relationships>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Sheet1!$A$2:$A$22</cx:f>
        <cx:nf>Sheet1!$A$1</cx:nf>
        <cx:lvl ptCount="21" name="State">
          <cx:pt idx="0">CT</cx:pt>
          <cx:pt idx="1">DE</cx:pt>
          <cx:pt idx="2">FL</cx:pt>
          <cx:pt idx="3">GA</cx:pt>
          <cx:pt idx="4">IA</cx:pt>
          <cx:pt idx="5">KY</cx:pt>
          <cx:pt idx="6">MA</cx:pt>
          <cx:pt idx="7">MD</cx:pt>
          <cx:pt idx="8">MI</cx:pt>
          <cx:pt idx="9">MN</cx:pt>
          <cx:pt idx="10">NC</cx:pt>
          <cx:pt idx="11">NJ</cx:pt>
          <cx:pt idx="12">NY</cx:pt>
          <cx:pt idx="13">OH</cx:pt>
          <cx:pt idx="14">PA</cx:pt>
          <cx:pt idx="15">RI</cx:pt>
          <cx:pt idx="16">SC</cx:pt>
          <cx:pt idx="17">TN</cx:pt>
          <cx:pt idx="18">VA</cx:pt>
          <cx:pt idx="19">WA</cx:pt>
          <cx:pt idx="20">WI</cx:pt>
        </cx:lvl>
      </cx:strDim>
      <cx:numDim type="colorVal">
        <cx:f>Sheet1!$B$2:$B$22</cx:f>
        <cx:nf>Sheet1!$B$1</cx:nf>
        <cx:lvl ptCount="21" formatCode="General" name="Africana">
          <cx:pt idx="6">1</cx:pt>
          <cx:pt idx="13">1</cx:pt>
          <cx:pt idx="14">1</cx:pt>
          <cx:pt idx="15">1</cx:pt>
          <cx:pt idx="17">1</cx:pt>
          <cx:pt idx="18">1</cx:pt>
        </cx:lvl>
      </cx:numDim>
    </cx:data>
  </cx:chartData>
  <cx:chart>
    <cx:title pos="t" align="ctr" overlay="0">
      <cx:tx>
        <cx:txData>
          <cx:v>Africana</cx:v>
        </cx:txData>
      </cx:tx>
      <cx:txPr>
        <a:bodyPr spcFirstLastPara="1" vertOverflow="ellipsis" horzOverflow="overflow" wrap="square" lIns="0" tIns="0" rIns="0" bIns="0" anchor="ctr" anchorCtr="1"/>
        <a:lstStyle/>
        <a:p>
          <a:pPr algn="ctr" rtl="0">
            <a:defRPr/>
          </a:pPr>
          <a:r>
            <a:rPr lang="en-US" sz="1400" b="0" i="0" u="none" strike="noStrike" baseline="0">
              <a:solidFill>
                <a:sysClr val="windowText" lastClr="000000">
                  <a:lumMod val="65000"/>
                  <a:lumOff val="35000"/>
                </a:sysClr>
              </a:solidFill>
              <a:latin typeface="Calibri" panose="020F0502020204030204"/>
            </a:rPr>
            <a:t>Africana</a:t>
          </a:r>
        </a:p>
      </cx:txPr>
    </cx:title>
    <cx:plotArea>
      <cx:plotAreaRegion>
        <cx:series layoutId="regionMap" uniqueId="{59B6AA7B-31E3-49ED-B94C-3D9DBDC09349}" formatIdx="0">
          <cx:tx>
            <cx:txData>
              <cx:f>Sheet1!$B$1</cx:f>
              <cx:v>Africana</cx:v>
            </cx:txData>
          </cx:tx>
          <cx:dataId val="0"/>
          <cx:layoutPr>
            <cx:geography cultureLanguage="en-US" cultureRegion="US" attribution="Powered by Bing">
              <cx:geoCache provider="{E9337A44-BEBE-4D9F-B70C-5C5E7DAFC167}">
                <cx:binary>1HxZb9xIsu5fMfx8qc49mYPpA1yyqrTLi2xP2y+ELKu5M8nkzl9/P6qkHqvaI4/7NC7genBBJLMy
Y4/4Iuh/3k7/uC3ubtyLqSyq9h+3068vk66r//HLL+1tclfetEdleutsa3/vjm5t+Yv9/ff09u6X
L+5mTKv4F0ao+OU2uXHd3fTyf/6JX4vv7IW9velSW73p79z89q7ti6595t43b724+VKm1SZtO5fe
dvTXl5vtyxd3VZd287u5vvv15ZP7L1/8cvgrf9rxRYFDdf0XrOXmiBBfK8al2X9evihsFT/c9rQ8
EspXglN/f1s+7n11U2L95q64GW/c3ePVb53o/jw3X764u7YFMfffX698cv49ebe2r7qVYzGY9+vL
91Xa3X15cd3ddHftyxdpa8P9A6FdiXh/fU/1L095/j//PLgAPhxc+Uosh0z73q0/SSV89xwPfkwq
gh5JLankXJL7Dz2QCjvS3Gc+ZQfiCG1V3d126W3fPXeab0vkyeIDoazU/YRCudw8x4YfEwr3j4xk
GoZyIAx1pAllhhuxNxH+uOfeRC5v3FzcVF8er/73JvLvlQfSWMn6CaWxu3iOBz8mDeYfSSMlZfxA
HD47Er7mgvl8bzsH4tgV1qVfbp47ybfN44+FB8JYqfoJhXH5f59jwY8JQ7AjqhnXQj/w/NBf0SNF
JOHc14+bPtpG297cJn1713Vw7P85qn1bJJc3T5YfCGal8CcUzPnH5xjxY4Lh+mh1WQwx/KnT8uUR
87UmQqi90xKPm+4Fcw5R9Lf5/Hj1v3da/155II6Vrp9QHMd/o51wdqQE4rYw9Jtx3edHQgjYEfG/
6buO76yL05sfF8ofCw9kshL3E8rk9G+UCXwX0UJJLcQfPP86Azb8aE3CFCUP99Uj+/eWcmrHvyCQ
/aoDaaxk/YTSuDx95Mi3vMSPOSwhjnyEEaN9uvdLf/ZbiDFGG/Nw/0Aal+ltksY31XMn+g+x5I+V
B1JZyfsZpXL1HA9+UCrqiMNnCW4e/BJ9Gk2MOKIG+RZn7HHTh/ieoh5pbfcXLOTy30sPBQLKfkKB
XIWPvPnfmwmXR5IbriVs4f6DvOprp6XNEfUl95VSe6d2YCZX1nXJi/DG2SKt/oJwDtcfSGgl9WeU
0NnfJyFBjig3xEj+EOphGU8kJI6U9iVQo70AzUECdnU3vji7c+3dX0jBvl57KBmQ+DNKBrnjfy4O
ftCZsSPU6kxwzr4Z8AF5KdyRij7U84e2A8l8tC5/7kTfDjGrXPYrD6UC8n5Cqbw6eY4HPygVciSo
lAgz+ptSQVmvieHSZ48G87j3PtK8SlL7eOVb/vXbEtmvOpDGStZPKI3XyB7/NhshR75R6jHcE3IQ
8LU+8rnvG1SQf6Rp+7330nh9V1XtXAw31V+pVp6uPpDOSuZPKJ23yCL/NukATmE+M/IBkzcHSbIG
fEx9nyjxAOofQGBvE8DmL07bv4ZKPl19IJ2VzJ9QOtd/Z27GjwwBGMzoQ+QH97+O/P5qW6jwKf12
CXNt+/9Vbna4/kBCK6k/oYTe/Y3lDLJnXzBjCGzk/nOQm/lrucOZFMT8cf9r7/YO3g29rLu/0PX6
aumBXFYCf0K5fPgbo86KVqKRQlbzuP8cWI72jxRCji/EQ+Z20P36kAId+0sR598rD6SykvcTSuVf
f6NUhEZmRrnUPlCX9XNQa1JGjqQErknE3uHRx0i3zwX+ddMmaJB3tnq8/t/nZ1+vPZDMSuLPKJm/
Mw9ADckNSkz1kIWZg0hj0CZGmiDNt1th/0rbW1u16V8RzL+XHsrl58gAnledrzO1J0/++HgF2l5S
o5p8KhqDuQvqc84fUeeDIvNg4uE/n+fbdc3B8ick/H8ap/jPoxZ/zKNsbrqb7f0gy1fTFs/fvScX
gzUHS5+k1k+offQ5p19+fckEQJY/xmPWn3hYt3dUB0zb8/yPdXc3bffrS0+pI6M5R7/A5wqQKIHg
xrv1Fjqgj+GLS4mOG7LyasXZfn2JhJxLNEcVf5jZaNccD0swUoA8A3kgZZoazfQfk0OvbTHHMM5H
gh/+flH15WubVl2L2R2Ex3r/2HrKdUf4YqMoZ1qZdT4E929v3sL54mn6fwqauYqOubzzadT1Zstq
UXtFSOohXT5I2df5jfCcbHdVM7ez2HRskskUejYin+PKicoLLZtyfWYSOfeb3HhVczKasmgvC1nW
3hzYfJL1Z5l32WQ34FWR8TDWWtA7Pdm5f1skky5ufF/W0S0veaOuYpU2NQ9KmrY4iqilK18llHRj
tYkL6fI6sKMsywuq5wZHjsuSzues5FX2u9cOFmu+Euk3mIRg9YRHgOSYMAhXa3kLdkEjvuaRpmXa
Jyrx76LRVllz0pWiECeFGFqnT5Y27tIxXNK6SH8vSJSyaPf89hSp5dP9teZrQ5b7HJLCYZ7uv2Tc
bxVR6ZeM5jxPw85yyZPAGOY12c5NY+y6jUu6WCSBJ7ylrl6Pgs8tC6lY1MjPOpVUbR5Y23BHr1Aj
Nrj3/CGhwl+fUaNRz4UPFVohsFUtn55xSlKPJY57X5TnBsI28aJj3ewKX3ScBJXrlPqUSxJ1CAV/
mNv3ZbPuK4zQjEnC0E443LfuZ6utx/0v8QydU8FA6qL9LRERq+JgzNI+fVVFmNnrgiSxjKng+e0R
LQ/I1sKn6M8aAZgJNvSU7FgOqUemhH/xdKEbHsqRKHkDQ/K6U7ukurhKPWrpJc+bub/OW0KWJEDu
U4ApP3oSX2PoTkkfFQhKSfL0JIlOoiKbifsi1AiT281ULTTfSTf2rdimfiTUJ9eDBU3QKq3VJ0vm
wZntkFpSj9+RCpLqp2yRDMmdlL6SCqLhB9rQqZRkc15Ft5FZKumObVOX0bz1orI18/Hsuwkq8jz9
9MCTIV4aggpsNVTuw5UdMCA2SyZN3Xmfk9Tp0juZumQ1iHKyCWYD+zETiwjTsp1ZHUyGcTBCpiTp
r8taZXNYedRV16ZMSldtGmkde1sOadV+fv6Yqz/9yt9qZMUYoCBCUgzrwVoOfEk/Rr4jzTJ9nlzn
oASkzwnkQ6aRSy+YHB+865rlzWo03WjXr7SO++/I50/MolShgc0J4DrBBVzbU23xG9Z2c6vs56qQ
Hnx4Bu+1jMEwk26W5zyS8Ptt3Lv8psxkBY/q6tJReeJ7mTfkQZPA266ef06wqkqXYjgXU17b8jtu
hR4aGAAPrjRD34OtGdE6k/K17534WNWmWvjnNmLKK7dZ19ZF/7pZurSuwrGZGxzO0+WAe3ZuSjtv
/HyZveuxrqPT1rgii8NyWch8XiZN1UVBZYiKurCXxCveqtLESxliYmyCS2ReNtPqjCymwK/maTQ2
zXfMlKKyeaIATGEsVhlFUB4pjKMdeAxoZtUM1VB/0tLKTIY1QcenCaKoN8aFdNEeXHs0771n0Qvc
6+/dSU0jH7emseOq2fUj/74NiUMvzpBtGBgSxYzcarsHapFPeVtGia0/1Q5W1Gx5m/viktGEz+e8
7Weww0RDsXwok2meddAnbmySEA5/VG/jZom8E1eKbPngvL5VV36q1gRhEkNZmOO8l6t4bMsNVGge
tBze1i7Llw9LofIxD0hRrEErBfchIFuZBBf57JCJ+OU0QXZcZjO+2oXEnb+pZcvbndL9Krt8ilMk
GM399saPvXkMfDtl+AmL5AEnT71qzQ26Wpb5zdSqqql3ZnB0uBbcLt2Fc3nkgqIoHStDL47K6SQW
CK4fK7+KxIeBDBRKpv0YecbQVBYpyvO+4dBrgvuaaI0cX2iFJuCBavBormJq6uLTQsvWxcHEiK7b
YLSZLU5534xwFM/veOiN2DrBwijiNsVQ1592bB1pk7Hk40e+9Ksyjr1Y3R9rdY7grYZGqk9Rxhco
4cj6ro0vNRwL9PT5Y6wjyE+MgmulmEasQHOTCWTJT6184UPfeEaVH0pRlR0POttL7842SQNvlORt
Rbcu0jZ9PbR+DI9TJ9LG29jv2GADzKyNxRB0LG7Oi8hX1xN3hT8H7UjV8LbzPZKGjVwmew4lIkmQ
ERGldSAiRVdjTwj00A4JsovTKMu71fIHIfkrhnhfzwHPHZ+G4+cpPvRrKON8gnQDVINajprgKcW5
ipJqbFr9fugrgiRWOseQxA7LqrcCSZY4Seg4QW2n3HB8xd19ZuupelVp3mcji66jSa0qzZp0Kd1J
WjO+ushmaQndNcVQt+nxIuccVheN5ZpT09kvYZ2aNjCj50liB57NRwbkI2zCq0GCALIPXHXDq3Kx
WcXe+13CYVtdHa8H6Dzer6Z7b8cA6WacLUqm1cThK1eX4uoGgcZLKNJ4Osn1km3yNr8pTKbFSToW
Kx+aebTqKmomPJUmfCVxjkvV7nJPO76rfTfwNpwRL0Dud0g7qABAmqEYD6YwFSIF8r2n0uqmnOqi
t/N7Hg+rp+pcA9VaiiW1tx3xc1YFc2eb5YNm1RofS89SCGRSZRHP26VUtIt3hnv9+B5ZqgM7Rp1x
aB8fFniTKvUMVEyMRb16tx5u8yRl9Qi31iEjwYZpFxH8hRqLghVlLMCKrtOJ14Wy6DOYRGJYhr/2
/FldYX7zPBMObNRHuoDsSjPpo+wkf0p16bgINavGezeU2sI77NNblvjTkIeoLJO4+p5bOAhH65YC
rzMwgrCEztRh4UUyi6y1nvS7tqfQkG7GRHB6jNgP/oisFlZuo9GzUxuogs9geDFEFVIWOD1waXRT
0b3WqvWjbBd1woczgEEObx1aL4gApQfD76YKgepBbHEzVmDlVPgVbAVWtIojzqdVEF6WUnyZOTPD
W2JLi5PIPEdsylW31qnPc1sY/tQngvg1CMBJUAos9U8VFdLB1ovJNL9LklkVUdD1Oa/DaCRRdqXY
Ity8bRKnaj8wjJksCZxr0uaMFD2fZFAj2/HOXVx64jIqE83DZrRTfEvSgpyMUS/UJteVLb6IrFjc
29KqEi8tLbQYX4mBkmnZ+FllZB02yB/bfjeO0h+uXJNEkw1USUp6wYmjZlNVztAwm7reRYGd/GbJ
gqQanJjCeMoHGMOwuHEugsmTmch2htFeXKuim0Uckon2Y39cmzGhEfK3KO5Ou0QjMwv1UozLgrIW
qlifTvkc9UHT1pnaDUbHfCNLb1rejcqy9EMvijjacNExGs6oT+0cqLhrzcakbMzDWBbxCWbRu01j
ybicR6Yi5JiONGG72Gv9hGzr3Jbi/SyHOPfeG0um6d3UTby79Nqu8t4iYuj+i3RKufeLHuLKBrW1
NGnfmGkp8uMoBbqxW6zwSxuY3HKWhNotbeN/pmXmV18SVtth2kBV5ubO9N04kjAvxpZmJ11UNdLf
oA6QhTqOSi9XV4ZqL8+PB1WztkjuEr/iHbg8Ue47cblwO0ClF+raOnkDpLdTZFtVoq71aW+iNCku
KjnlTbzNhrgbh4tRRnGa7jwrbKreys45e6oykcT+DrqieB7Uw0IQ1ovWT0cTxJ5QTbdJIrdk8+kY
t16SHo9piWgT5mYUcLBDnfbyN+v1SranUI7Ri8KRI22hV32NrMsE3cz9Sb0qmNb46vYXvTQtcA9T
GwLbLbYVzeelbwwbzjLl6pid0MnztA7nTOa9Pp6qjJZFIMWwxkUivRTkxFwiqNxM0QyQO8xkYmT8
ah7rsdavs8jLxmKnc+6x+jTvZ+MPr1TGZWqCxpgVk9Cuk0n+QcdR5C3nQhQtOOXNDVz2Jbx2k8hz
j0dOFxc0bVJavM6yMfOj7ZjBEcRbm2KIy4VwWeuR5sErCNuSOJnTZkPqPHP+puqIJ6vfWMwq7Fdm
hTHv+9hvmtCh9AZnmd+niCAhVcn6Izg/Upagacya04ukBfVhndCKq12WjCvHeNHl+LJt0nnXValX
ly+GLvZ1aMbOQgGWCvnGcWdciefqPalJJxewr8k0PoglbYTdioSiyKxouoqH1iJh8l+0mFY+V8Jk
wJK83nMQhVflfiLumgYFTbNzaYpMKxx9OusmTP1E9h4kKPqm/9BlVZ9W4JeXLPY46RdBp0s/0+uR
U0i6Xq4VNAs7cNxqPkfetCqYct4qeTl7uFaYcmXNMFA8ihDrNyPOMKAXARof6HGO8+YzALcE1+RU
W3WdSxEZHorRAAAKap1Q8OJBe6KlNfhJnXkrcVE33zOjh9a48CHHNXKR61+8lfklJ6nzrh9Y7e0f
f2Ty/jkgBSy/1KwucQBaecnwOU9VnbrjtOIziG7YgndFg5jxOCXXKMBjawK5F5Rdhg6qhsq7d/Fp
Rc0cyYDmyTCrV6bsLbg0sLLAI6wGxuZCwBzRYIKczGvSG5eS4WKhY9J8NnsO2hoWBL+2pylhKWq0
sLaVGunJ3PtrdU72ot2rh4ryAvxRIsWKrdTFSvyk5gR6GlO3bpOIROHibBuik/eLl4q+OwOlfGXv
XpGWfu5xShC5/gpNXYt1aGlwaFfbJevR9wz1lnHBH7bgVuitR2SVZ6cLk3qqj2MCEIlsx7S3sGmT
xSvy0Y6Qbzpo1nymKq6gPq1Exgri3YBk91ULLHv9QTasX2KIfXwVFVnNoVzkev6qV3Eyvu+LuIjT
XRX7+N2k4TTmJ3k7a9qd872upFlrOn38wHKTDQ7HmVKe40cQASw2z+o0R5wfaLMo8h6ZW+YPm7rx
uioNSRtH2FxmiUXJ1BU1sM0CgAEgG4gp6U+1jVdz7hFfcS2fe5X5uxzJ4jSfcdMWkz3phCVlGRZG
FOUQRG0M2JAa2uP5pGtafCFplMVV2fT4dy5H4HaSjBRQUQMsv7ga8i4CKDC6DLvTJLbDB1VFE6qA
aF5W3R8NXHm2m3jD4GF8lxS9vy1KhNhyO3lVZNpTaRCqpo9ETRn8TVxYm+cnD3By1hWJy3Z9UqDe
vZ1FixHJkzpLwI5jfm8zjfULMKyNxjxaPvDEt2P3vuFjMqqTbk/6ZOIWLOL1tOSgKI/HVm7VQii8
XOfEyj461avWAK9aVXyPn/ptPoIDtGcrvV2aMnw5KDieb1Kgj16QFgtwZczV5JUJAFnMqrzkNXV4
Qs10rWEH2bfQqz3IslBZuGjXV42L2GkcNQt+Y9lDbxHKcqCGjRQ5IMqI5ih9yxK1UxV2BYAJeV7m
arWnTowpQPg49zu4Sq6iGTGvneFpsh1qvZV5fcpXqID1fg4sPiuqGMvxxieo/DgiPYu8szFqnUuv
DM9WkNL2CHeXOo+46t4IwFhztJ2izJuTnRprWbQbQBdUiUADBFKfRMwpSnIEQwPhL55YQJWqyjVs
lDJa1c0xR6F8e05mnQUSzVOS8uFsXGQZ6Tf50o/etUMyDVRhqRujPsHfQr+8sV7AgUyQlYaorjw4
f5SXK0pVpMhXkVmb0o71J2XmpKGfxVSo4kqppp6jnWC27bzfx5RmU7RFROOFDNoC+LcX+gXV7gMQ
yTHv3pG4yeI4jOTMk+ntqJHbNF/MkA4N+9hGPqCJY5f3Q2lCjy1t/mERPRM26BEdJhT7lFrklFpL
09MeWl5mhoUDLnp6CPSIztS0eaBkL8umzgAQhxgnnVey7t1NUQyr/zNzvHoTZP+r8aZtuT5R3aP3
UcbWa5ISD0/M8bw+GHGgE+UWlfva20iLqIYpx8gWo6ulm2m9zWCoq1Wacr3zoLLIKeGJjESzBy2A
ewh+dadeHLppdlwHlDniv+4THY82GEkFwF7MS2TY6dhUq5XH3rLCgS36RPgSSMu602Yh0G9B0H+4
Am65njxP0Wn89LCRdAYhrYGqeNf7iq1Ks0XnQVbVvXiT7x1WvgcaG5+uYLRXNCsI2TrlhNiUcdnY
KEga1XvXfSpr0NyN6OINZymL1zQuERP20EOxHqu/NzjP5ogjQST71chrtrYZN9U4rTqpo4XlaSCT
tirLbZIVsMbdniHAgVenl/uYYYB7b6mXnSeMF9r/DvB1UNADy4F/gAYzODdF/wQrJx16CMCr2XVi
rcKpdRxPsIbRws02nlgtqBgAvCTBkDbr2b9T3T2t7dbt1dqrway/pNj/AGd1/WS9sdWAqvauMQMG
jFOgDoAlPb/VAYAOayKYjsZegKzwr1rL+q8avKOfN36EVPJRR0g+WRs2dSTEK7xTtWq3Uckq1D7N
IGErnIDIHpzj82d5CiHglTjoj4//osBXaIdDz9nTs0QDZ4Bvs/jaoKumPqWSrvl42+Ld7O1ikTp/
j89/3hAjewAOlG8YwEVzgCvmiSO0KEn0tpkqBIo4R8Q/1XMON/dg2c8TSFfY7t/tnZVCYLdEaopZ
W7z9dwhkTkUm4qorUGTtPcaYLCtoPys+S7mbROsPu6yOFvemH/mcbcq+Wv05d3ANXrsIxKPvnOip
puNEKKV8g+CljRSA6A6AxtkQb9Qzb94We6MakdfBxqc+j+DXU39IIYJE9DMs03AEB6QWXrIeJKt5
0y/h0KCy38mSW0mCCa5lDuHqGzwO+4joVTpzxptw3Pez6r2bfZ6IQzFCcIJwItExwQQs/uuRp3qD
uNt0bPKGq6TNV8+03CdCdSur/s3s+b3A6/bPNZW/tZ8kEOT6Wd+HerqfnpCNMJ/0Vw9hb4qTJguI
hWe1gWvxMuGP7QfIf529hmFg6Er8yR3wMQISPaTZ1T4sIUlepaHzAnZRtc0aMJ7fcPUvX6kpFALt
JwELxDyKAKJ5gGeO8zKlbpH5ia48l8tQl6Xmn5SDwXzPBP+8FUTno4OH8VkUmYeuroxYOfexik/2
qcgggY5Aj1hT4ut5qh5GMb4iDFghtjIYkCF4I9r3D9uFhKAvo9OkPXYLI0m7ZXJapxF6Ilhvf2+X
Cj300LYxsFUTlNGCajHoZNzR8hzRGiM4cWjzGsjPBRPAHsjrMpJxbE9m5AbSXkVTmtNpDiOGltPH
tmlKlEEuY6JqtmXRL6wLiSWqLTe+k4DaLvhELVevzb6flysUI/xVVJW0mS7zOBkMRmb6QaUUmEiG
UY0TFBo6LTeFl9UQxUOCoj0sS4J8n1YgQ/cRLNS9G9uXGvlI4LrHpGRw3SgN1zRgHJiHhNYyH3VC
xXo8gBRL9fqKt8WazHn73KZGcxTWTmqfLmmQt11Jl6BqnanSjap1kfXBI+TRIGwmwUMic59BobM2
gr9L469BXDcDb05RW+SKbWvfYssyR1UxnBF0K9I4LKayRT0FPL/Iivccaa/hV2rujKhPM0W8FQxo
Bwecdd7XYWacW95skrwvAbsCgdHoMgRZ0vk2Cr3exiMpgwavnUj22jSm1uM2bvCOQ/NOzmZY7Dv0
G9aOFnJAwtSV7Vo0Ed6lNdDmeIMhJIwT7BLXUJqFJUXS+fuM0rP1z6SaRvaJymnu/CtRjlH9pjIm
y9k2q1qPoBKG45i6EKNc6KVvKztDtptxYoubA+IBmRhCpGZU+uEs5mi8yE3btUuAdvSYopo2vkNf
NE1IeyxI0Y2fFSnzOdlEAgl3FZS6Kt1vFZAXrw/8fcvtwRc16IfH6sIv4bezXZUUivXIou/zLADf
a544V90adPaqUdxng5UucpRszmAipg4GR1RJ4cliq3EMlucsGHNvMO/gxK1/XVfGK3ZlKmMZJHE8
Xss5ldlmTsfoOBUDP0kJX05LNw0nQDLsW+0UCycjkyuddgUBZjy4dxGU+kTE0rYBrC/5nLm6+C0m
qd1UPSFVECVO7FDsAlJilTz3a/LJ5jDHaqzVhRrTeqNFkkC6xHO7TE9im9m0f7VkRUe2yMq7rT8T
XkBjVXmb1P01o6I+d8KLz8uh7bayBQSN2Zf4ZLC92SRm9N/oOmnQ16/TL2nbRJsiqeNgFlW1kZFp
zvyFlbs5qtAFrmop8NP+XIUiq/RuxE+e+qjHPrvJ9seYe4i+NCYvjvOJFkswm0zukozY61oAmw8K
QDRt4HEbvx+nxb8pvEqilO/Ld6PP0i1hHTnDmwRJGljP4xcCMN3OdS3eIMh09AbgYYp5pY6bLxSt
HtQztKZvB5Yl6a6eK29L27J72w4CgANcwaadp/6Mt27OA1mOfhhpEyX+b+nAzHyKCYT+tmUio1vb
1x3KnLRM5mDAa3N3fid1ufEiz52VBuMIG0G77M008Bx1UmnPZdvRJoz8xN6QrK0vJvwvFOetoquG
RnLtocbDeDYhnb0kOh9OgX57Z2nOE7bx4f2+0HHkVbAsPk1QNtfex7FuxrvG86aQpXS5advMMkwU
1BgfXJYWmpsUdRFgYsr1m3oZ8+lM9XETB4TW6dVMNRwxSqpwGHnBzzBdXtRnbmrcjtU9O5dFOQVA
ej/Icb4lfRRdCQrzGdq+2wBaJGkQT+WgN3K2fCt0V13ViXAf53pCTkbQ3o7boM8xA5GHOo1lHXg9
FzfoTNuAs6I6tgAKAkbK7s1Eq/xNm8xdHuZdF79vkrn5zU11yYJm6qcwoq7OggznQ8fVB+YGw5uS
JRSTP742rE2KsFqG7CYr6yVAk6f8UNm0Cep6oG8MmginNXN+2DsSnYm0Ejetr6aLDHj/gLaD6LFp
1AVR7zWoSPv4QvmeTYOC5ubGeUhqNj7ysyyQWdu8VqPKd3D0SoUmXfRJR23yGnM6mO0YE/ee2ao+
HvqJHmf1oG4cj96PqJPfL025+MdNLeYga8r4bgZDjpNO9/0WaeB83Tkjo8CJBh3bPO4CkgzDqTJ5
fdwgD6VBrFvz3lSd+cynmr/LXGQ/D8uw3PVQ8M2gLbsUGCw4JogUm2Zqumvkl14gx2q48Fybf1qI
rY55QSNMZgFOvkpmIhDLJngkkqU+8CCZqxP8ZzVRWLdVdpzL3r3HbBfH+Qd2RknFd5ni7Ufgcs1r
UyXuhM6FuS5Lt5zHbdZsJw2XizK4TK8qQboz14vxddVG7p3zfXHL8wHOgTXzcCXmEsYDTOsV5V1/
Pjk9nqbjxC1wG786jlQpNiiPMWEJ2MOcLp6LLiK4tzcL85P3PqCTj83id+8Q8OMTGJu+XKjXYYZJ
pbvCRPICHW7Kw640xcZf5opD3121W2LPvs4Bwb+OJ1s3ISZDyM6NWfOx7noRo7helgtnRH+OQaUc
6EBp38V8MSV8djltuc79E4qeXzjUi3jlDzEHMu+8L17EMIN2MUuxpCacywm57kb3gLT9i/z/sfel
PXbi6rq/yEcGA8bS1fnAsKaaK5V0JV+sjAwGbAwYw6+/z0q69+6kz+3Wvp+P1Io6qVqLycP7PhMx
c3wuKbzM3Zx1wsjblZjqEShLd0+ibXjXzfYjPlMB6G2Cd1OPCqZdeHvvRQv5ZWyC5iK0CT8sRC5r
3tUrvYPUZ3nbhM6NxzrsWJSLOuA3kdQ2PQjaD+LS16kpwONGe+bAdxep2HuetfssXNYzOdxrAr7/
ZiMjx71O6Drb21E4ED2Bt8F6HqKxf2A+Ik98EI3JE29rXdbC2Oe2alxfgvLd6pu+UbopiB1iiBCl
DMiRu2nan7d0sEt9vJYetBCj151WuGt6rdRFoSe3XR5wVC553C/S3QEtaaecLUH1svJdb7mmXXIL
uZ4MijVAiXgzoxGf38UNuj+LdcSaOU5QOFUDZEUnNyf8EoeeDu3LzjYZumzzIxXLJcRiR89pBEbg
OHbbYIvaTfHyRpBKtVDgVJ2wmSWy6lROIuHfNAyqmSyso+5JbwHZj2uCrjKnfAzp7SpaP+ShBY5/
xzsspwUEcnuhgWxd2nBu8iTg6jKTzU/tQ7eRROwMt3+gvi+A0/TqqtIyYdw/zHPUpnOxJW3ShQDY
J435kILezJdgC/syCpauvlU12NmsHwDz5vvsxyFj/Qbihy+tOg1NFOuyAlF4pxrApEXrG39iVRSk
RZLSmgMSa21wVpU1oCOXmG9ZuIL9TuZwviex8DzvWxlNGY8UAxQHzO5dYIj94gRKE2bNFh61lgEr
K1eHS5ijhKuJzsHNQ4q2ZrxOnjcSaY7CbEm3psuxks74BU1J45vPWITGNClr05ksrsbAi1L1POB1
aUKv4/guIC5Z3oLM7eWpHdPoY+Xch32vq7dVbT5UwsRthjahf7NC21HKVNojxeZBsUgkFvQX32+6
LezuLWuWg6utyM1odpNxyDRN1vdx/8YOXVJYm2zZkjYR1lc395/nSu4HrjvQeJWXd2AYU5oHflrH
YsdmEz2KqWZvOAREtmgcsB6MBwyYDHq49UugjXoy4zCl5cR5dTvpQb9ZxmmuysVXTp6BGlc8I70X
5163YxEOY3dQo4zfDIoGpZhrfaNkTO5C5aOb0IC01NUE8lqgLSrCUMLPvfDluPsw7DLKsQkXVLhx
Kk2Q6HvoB9f5bOwqMzGt1Oejqto8SiZnMhH0EhpSCCKX85Tg4soNIPebXSKLT4L3Ho8t+LXCYlKu
2b4pe49dHpt/k6iuaFrUFzgF+YxdpzksXCT5Mpj6XdtUwQcgb/4A0Y44air6Aze8fSQttbnrk/qV
Dv3broUSrELjduChbN/rNZx1FjOt3zMq7WUJmfSZtL5N8wbg6EWaEBddUSDcjXc5ml320KItubg1
aD6rmvEPSlbBqwrYeuvA3BaxGfWZATJ+B/A9VNc1zZuMtXS8S6RkqFuxOF4HYfQ5UtdmeBv6667t
w+mTdilpyi5pQIQCTNbJeYiHRueTbfwMrmnXAAv52gY567COZAlp2viuM1P4qa7rWWVhh3PI2o7X
aa7wvTngL4yJejPxuU+WkBdzDSGnRa2lqktv9PybQddW58owRj9g411tJki6uhOZVVLMpiWnZozD
t1fdwCHYnVqyZiPmIY59+2lxqcH2gM7zoBcJNZSWMbsFdWdvzAZRSWYrlDS3flrMJxXOvsknwIwu
a1znP8/zhrmCSYk+bTFAMb84sFYuAyPnyqF17AKQuoJkqvE7innIRr8idcjJQ8/r+Sba0L9lBOXI
XHRyJHFJxh6aX7q7+N08dd17bpzP1cSmoqNkpPfLyoM3YNdSAVUQargsmde6O64oqi5Y/Ya19GNd
tyjlBEpPqDiIvmf1GpB8kVcl3tbT2JTWODgMoEjBIMqjuq/bSLlD5RJQKb3KW4UizZbXNtblchub
EDU1G+T+OkzLoB5CHaxTga5CKixpItG7yW2wVN12JDRsh+ghWZhMMxWMDfvYQTZKhtyR1LfyAMJM
eXqnap1okaPb9pHJlr3upyXn2HDjrajBX6VdtkDNHW3F4DbZq5stlSGj+bR4EZjHzgEdYpmHzFss
B7uYsXmtKhXpqlgxVUCjwI3DBps5P+pkPlSo1YbzUi+k/zaNk3dxWUP/1A9lPIJreyNpCO7laCCU
mofCbhGh7WO7GIXnEBHIpZYWSmZwAA4yd1z+154ITnEfp3bYCmFqH7/GYJnqNz/AWmKuhMPciSs0
GgbSmxsYTa/UPfQCVx4E83DnX6pIUp8coaveMd/GYBLN+8WsNamzIQXQRdDZynZNsEVgOZ7fLTUA
hfR2RkHp72kr6BblSzUtozruYLfwtLDltbr9xNJlcH0Rd/OyDTdsweXtGaKHw3DKIXphvXzD5tg0
SZlAqNqwC12WcdPQITUzahz0DtV4MCZtsR6TWRcKKqS7EGIulO5GYMXcRIMiKo2Ozcz7bTNAYR2Q
1CaHpGrp1qisBh81XWlWKG4EsINBp7c7Sr+0lKRLJFgwJ4VZsiAaRVTybWfREbxf/86kS/eWQF0z
Z6GGdzqLFsydEmqT/gsdFKosqN9rq0qdTKIunIVOxWd7OIJ83JNl+66yv4imco8x1LEn4MDNraaS
5SpMlrs22La+NKyHWMsJEMGGdG9a4Vd+HlHC8YwNZosyP6xqONqZQsXoU7MOMOc49cXsVCosrVEv
swT76FLMbN+ep4asHgUC6UpUoOgQZWvi+GiTaO4L2af+E9ml30wWVOsYPKeqUXGBlO3hs0X2m82m
1qE1GHbi0I3YNqhLlBN2Oi11rNyXivgr4oKKOhzyXdXVAT4tJ8mhX4IU4pxwFEMuaaR1GW10OgWT
5u8710XBlHMZVjoHoNjE6FD5Nt33aUKXIqTxMr9C+gDZRGYNVHY5NB2jQ4EUhNAVAdy6r9B591k0
og6/8yDcfLYyxUuuku5CqklDyr7EMFdAW2d6SDfCbZmKdIgFKCky10f4FvBguK9IxqCtO42mG9t8
AWD2aYdgAWNDiqeFUI3r3M0hCYx/3PCwi0jIVJQttBVfCcRLAA9bU90SLMPTBzSXa/3E295eqy4W
NidUMMnFRjxuPmGJZNuRuah91iuTd5BJVl8qG+DOp+vuIVeTC5CRfW98Zhq6vk19vDyutqtxCbCx
gR3mvcZqynuYFVQsngPAh7wQrV7PAUCLplihjfltZRF8hLGaotMQtS3kiTZ+M8pKH+ZwoK+JnYJM
cOgQa9vtUOhP+5bBcrTdw1MZNkW4TA6mrm6AQF40TrhzlVio06Zhhxy0kqvH6YruKo1AN5ybgW/h
AQwReFbKYCwsKsccll4Cv0OTzYZDXsiqaURRMGzTHVvMcluFgUsLGleGHyCEMC+r5zNUx/OAq4Qa
gH+IbJ1WWY8C/GEk14p3SqN0yFBTb02WKCkgR1FjUxfY0FsorwCXPO49EIBsT4xJSuUgsCsY7Zty
Hz0+U8WQ00E20pvCMfNtneqhDOXk83WOt/ccq4W78fNgTdGNLn2eYjsvOFwcj2gIGqBAfajvWCfD
m7TuFIdMSG59ZgMpbgipw09b16iLJ2Z6hFavzaEBCz/CFbMM4Bm42PImnlqb8zVqtmJZt3bKOpvO
slzqJu2w/lrW3bRBuMWHOVnjd0TWxt8DuVIMYIDut6wzffC+EVA8ZD2EGPcaChNa8jXe0BSIEK6G
UdK4L/ugrV9U7O2aY99EVYf6vKiZHdPrfUseVrYChmahlvdp17PXESqLKnNL955NvX61s9YZIgSA
PUJRCaFU5TDkO/u+IiutUFt5khNUHnd2gb1nAu7yYagWcrYtJnVhG8Uf5mXWlzke4fWwXN0CF+An
Imn6DohxwzEMquSTCXdW+ohOz85u4VkhtjDMW5eu12qN9pDODIB4+DSlp4nVQ1LsgqBw6hvhj0Mc
uu4ZbtmmsAC3CouhHuUji5cS5UtwM2y6hjZwDV5ruflXIecgM9NCYZ2MVdmnnfwGWTEtojia36Yo
949BJINPGgr0V4qPxBnxuHGQ/L/Cc5PeeZD8R+NmzLp0+QiB8vxoFrrJLJ01DTAP9kdREYWKJoj6
I/YDO6DNmFiRcohT8OnbdQztby3AjiL1aFRGeIr3zNeBfkfSLnrT1izq8wio/tmYIQAVBqWlYuzz
tgD9t6UywIPsJ2xQqncFOHC4mF7R0erePNto0lH8MLf1iFV+QkwUtEl2hP8ZIgG/tf0IrgGEo36I
NkhptuMawqsRFkxTP9dnutR9u58h5N7mt7Lxa/w5HiKtTq1O+znKZWTpTIrUxdFqsXgpqFnAaUEf
0YqgSWgB4V2wo2xM6dbkViWW+vOyeaCYWRL6+BBFw5p+SIZhxqIyGtX5DutYXNO4QJ0HnUJBtqSq
IGiJoLGCHBllPFRVG7zQmDSQsUcxpKC10V/pSDY+FSA0IdQrJ7NuqgZj2VQKaiFTyauIHGNwBA1S
tdVOxyfH0hktTMN8Yu07na7StQWI2BR9HyxDjW/v21ZPiy6mFe9dCEpq2DKNnxa1u2DL8C2m2fJV
RyjJst3UWBlOEjbJVuRArK9XEiUVFd2xrrzj428LqfYwzhqZKvwMWnie+BsyT2iYb9ptkl2SeypS
7g7/QM/9bBAB+QcDtYBX9posIRIIH36mVQeKnqP1RnymLVwkv7PeYaJi0E+W9RXUnmvqhj6nfWRD
nnHbwYiUdeBRpnxmg+dv2+9E19+f189sL06Lg6eHXRWhGCAPwRX9fFpNvMGaVDX8i9Lm6m3qfwg/
eiU6DESiQZf9A1H5Myd/PSJs3LgbV+8wKN9rxMCfNRkADdOZwi/xtf9xRPdDVcPiwYKan3gdLRDB
OeoJLB9NC7Lyx6P4PT/h8Qcj+iMH4LM2cNZU9e8vEfnXX//7Rff47/vrLf79j//n+kaTPz7x30jG
td9fXvK3v4Wg6GsYwvTrL13P5l/fhZP5/eyuGQo//eUvcQ5/5Bf8Etjw410o/48f/pTm8FO8yJ/T
HK5mkvBPo+MveQ7vvtpeD/P/8JnfsxwQy4BFCT58BvFQco3q/CPLgXAkcV/VH+C4oTEO4Gb7V5hD
FCO6AxIemFhhHkJaN8YgyORrngOypMFYIwo3gl06ABf/H+U5/MK2X4NbkAxxJfavkeB/ccykgVvg
SUph1E1R/Pd1nWZtNf6TUfE6I/7EskObA/VAgDyEFHGluBO/zBi5QKQHbkuelnYYApT1Is1SL/WH
YXb+sYf659zto7IFbJXm/Z+ex+8j98+JFdfn9ZeDxwnSziEFDf4qKKiTrvNMpQLmTKEV1PzTWjgf
4LgxVc8oTvTHCsI7KIeHhhUoG5uvHoLdoUxsworOoqzYlha+NJd2ORvJeFmUrh8m+F3gg+4kNKmb
NeVUVfvdMnH53CfdWvx/XATYZRHAtB5jIP1yB6mNru3TLsD3+xAVht4PPemjc8PXDepZCswA8lVW
kn6DS4BedaNiSQu4HjecH8qLx2QI/aPGTppRtzdHIer94FLVnT3ctYcUsNQLYivmwzbsc4syd2iO
f38NPy+b8fdBACkOpEWgQ/A2oF9EMlACL8vGV3FqmFkLS3dYfFAlHbluv/39ka77wq/DDfIYxKGk
cRqLXxfo2IHvNAGO5FhFT9s84uEl6XixMxufUJ7/k+n8l0n0/coERWYYQgwwyH6VqYXBhB2fdDhe
1dgnrCgo15dK/Gcio+tRIECMIIuHGjBkvzpAhcVy0a0kPdlwbY4p7pphooFGPX35+9v3PcPll/sX
Q42Ghem6LvxlUWgrBKitGIOnEFDceedTCGoEYwaYw1ps/dV6EtTJhHyQWT1vLk5vDQzZBShj+Vwv
w37To794shtQxixx8ZSB5KEucwHbTxX4tYvuhu3YYGy+dRUftpztNCIoTNbdgiLGQbyJwjIA9X2a
wmT6bU325vT3F/kj3+Gnq0Qw3/fMMVhq8YKK+Lrp/knoKEPZoQe2/rTCWQmLJNpNWHymM4G59KDV
FGYJ0998Z0kRKyCfGLztqetbgPGBmQ+oXgEwq2ZFNwj0dkwG+lsAnep9LLboA1/7/rd4TEqwTeGb
QPQjME2wdjD0yO4lpAoykh1v5Jpd7d9iZw8LvC9rO6rqEMCD9QHLmTolcxw/VEsYn5C5oW+wu9Sn
3siwZAi8gdkG7ZeOGyhiwyg4TkynL1bG7bklbV8MwVijMK3k5xobT95PqjpHZncPBkjtCIsdj277
dOyOTiZxaRwwySQyS54siYblPYCESVmtAIgOeTcOcPpA5PyAvIzty4aCO0u7ei4rNbNjLCN0fW1S
h8BJTFIQvkdPcc3oi1mm/jde1eqbCWrtYUsR25bD6jAAm9WUZXqo/StPB1XwPrQnBI1253Zr/e0O
dflD0qm0mNMGSn3WN+vDMg/jp6Ht4o/QSpQE/GFeS/WVKJLekaEjRVQ18GVxaBP6BGedBGOpQnGG
ihp8oDQyC4EwzXCGWJIRPhypaW+v97PQXWty5NKTbNLrlAU9ex/XoIAiX9NzpZAcBJXN9pZ0ag7x
U7rfB2Aru2sBDycX9pccmDs7AjpLz+Ce2Ucrk+mxxX0azjNdRD5CpfyiIqhv0MNb16lsGRn7qEer
D6oOydXqkPYZsCb7FmjCAk2ZX/FofJtNXlendVsOdc2eQtkvJdY2d57BT2Yb8XMKG0P4hVk8cws0
52mz3V0j4zonq1OFq7qlWKSyWd3PS24pvZiwhT6iiqIMCFz1ZmirO1klH9CX0BNyb+izDHYAejb5
DVD3x7CH2GW1aP1Jm4h3cyxhAbQ2uOV+WS9DrGAxc7vPe8qqbGlH8OyOSgDUpMYSBUI36AfwN61G
x5BWyHSYQDFCginfE1NvOBkvD3WoorxW4FIyRJ04DC638gLbkDo0VZoMBSRQTQFNYHi000Ru4l3r
WzBxFEL4ePvYrhN9WpqJp9mwIXQnAxxuHnbAj1impmC82WDxPNeD704BLA0nrjFdErJpqjIB+5Va
ynAN6wyJOGO2o+VAN9MCJXRR9drKYPkCjfn2ypxdL2C83Vk5MWeuMtGtpQT6hVnJPJbUnRewHA9k
Q9zU0oFuBCvf8ik4D43g+1gEYwIUg1Y9jK27fxs5OhwYDdGrqsqUUaejvN0W0F5saY5BMg638GRP
GVCDOYs1/grLnDJFk/jxIgxVRaIXdBtJOoFUoOogW7d9czMk6fewf3WFNCgKdgS0ZFaDTTJhnxZN
hZ0j2EEThHQxJXVrWOKK7YWDNS1XCIKKsEbyyT7T6bcdxs2HEBP1fmvoCN2hRCwUZH/afYU6fy1E
R/fT1rb2cw288ZDohr+rAeXDS8qDF0JRX3Ta1A9KrahOHEo+rYGDJJVocXbfLfpLACukp4l67qpo
fG1bpgpFQTw3BHUhic127ECQnddoVAdTieUdBHndeQTq9GUnNT1BPo21x+IiR4PyK+m0vOwiwnlt
zICE2eWFgwM7bivjQZ6wWBUtFCylsA5Xrpr6AXqCtYgXFpbjvIclwJPqYedGThlgb3wmFN30W5Uk
MeQ1DGeiFgDYzs24JJIAYZoZ36t8Vm1cMkSaPQRYGPIdJsSjmcP9BJFmlwu+QJgDg0FuZCIy1JH2
4pBgkwWs3r6hBnbvGmDqJdPheGkReQ3bYxyFx4D241EOJL6Byo48bzhAXQDJR3kh+YjT3ur4wypj
gGQyqednpH/g/1S1PFsajoWFt/GVpvHNpIIWyoVRH6c2hCMJ9SK7iT09ziMWhcAu7B46zOgAsZs/
94Dsc9e19UEzWZd6WF4Cib5ynWd4MNQal7yhj1YOkFoAF3dHEFtbfcTt5+qzjdKxvrVTPzqM5njO
YJdftmzuoZOwLITORcgeSqnIb1MFviWM6nsIJ32//wgs+t+G9X/KNf29l70G9HF+Der+l3b9L/3q
T+9f/Hf64I+P/btl5VfBdwJwA2h+es2X+xE/eG1ZeYioSail0ygAzQj3yO/5g9d3HKHgDq8v8sRJ
4H/+3bLS/xKw/MYpMguvTgcR/CcRhHhb1a/1/bWhDimCXxCKRemvnUQcbshL0o074SWjAVYscF71
Pog8nufXLVGfUupaCN/2uRxAXeaqxYzxflOXNFAmp3P6kqLzuRBYpO/80t269CoTIcl9OFqWgfQd
Mt46SJ2u/AtYvf0QsZ4WY4WQB8h3xcEI0uQiwc7ORfhkpKMFEFbw51GqymAEN1YFOCaUepgGwYBj
0pEWrZpeXSdelrjRWK90CFqw/ZQQQ4sOuSSgbneIJRy3Z+Psa5DWJt9jxyBrikkJC947QNXPqFU/
OYvDJ7F57XTzTVczSFmI2HP0XE9Bjf0gHHA9yMGALsuOr0nQwlxv+ZCtBJeHIEdob8FbF47ws7Xp
GQaUuZQTbo0TsqzmHlEWrfoWKuKzJMGt1KmdCjriSxERw7JIVW9xCbgNND33zTQV0uK3HMU5OBOR
soYaA1FPoT61kTUHDWdtkYwJfqqipzVd5vL6yTbCPtQIsLx7mAwZrHJoFDrIdOM52J8q3T0JLIVl
N+GQXbXHN3EEYGJYsVQvI06IGfQcdK/ewqQD6QVHuyv08G0bRn0amYWgR2I/W9UWVpnoqs+yIwHu
g3hBIPdcsqEz+URBJF2R4kM0ozHW1IW5bcX0AjWOgmAsgViQdPsBFOR+WlPcPTbhoGvMz2lAXr4P
kmbc0mKLxqkwHOMg2NhT71KAxlRAvBu4PFT4AxKAJ9fgpKpWRWdGrEChD+pOQ3l34QK7rzPXUTTj
d0FP3jdToJA+gc6Lu7rNE5lc+VYMrKXrTY7+6h7j+ZsX4FHQFqZZtzafgDXh2e/4Wytjj3aLoHSb
UxCSTuMzPe7SFJi0QD7GfocaWuR2sq/fn3dfgYVyHYYVnHr7oaoxZABt4tGPYLiWJO0uNKi+YZJj
VCf43bTG6Ew5hoq+zoVqnLe3HULesiQFEx7gRDDz0syhQbqHNuuM93G9bDue/DpiniCASV5W+LTv
ao7ZIfj0yqEGyxPYyzDhMJhSzMbvN2NA05KvBL9qVP8JNtKwlJCrXboQnuBIYtB2apKXbRDBMxgq
kyMGB9I3CxiEzcbAiBqGpVWaFr2NcEupwzlU9XSTTsQfUVMGt2yUCHy67v4KOlMkAjEILNsBtKzG
KBvwQ78O6i4NMVFBvUEu6+quVCiySop5QjvXPLk6vv8+vVi7Y9eHBxkgTYeUDp16CLpandEejzuq
hbpUNR2OnjJVQnODaahSnX9/tqTH5RM53CYo/bGEYAgMUIfkUN4aMJV4fthj94M2VhynKlIlEgzE
ARaLrgANjhbmOgCuIxxT/KmJdghiNyxjAsRnGe1iP31/zDOcZPgtDCMPaU3p0LV/NE1MTnGNS0VZ
ZaCgDcgJKQlYvcDwwrCFRxCobxViBlGfYvZQgtncI2MkD4dAXqhdhluUBf4+9vExXdtPBN0smqx1
uJUqVCUMmU2+7JScqhjzVO9xcLvxWhx4gkE2IBzwlkCIgcIJyxeI5o/Q1aI82geINqKjqDt4AojH
lwWoJaOJJTmfKYP0DeACognteUVqT8EH0K++6emJ6hhYGPz8Oa8CLG4rHh3hShzlEj7VaPWOewAI
wsxYTEzkXB6PuGwUqQ0izQLMIm70qU+xgvUchN33tSkUQN6+T1ooylxOKvKC764fY4shYePoKdza
7ZhIkmbxDJ2NalcMptEbeFUhMVUa3Fw90uHWJ5G/X7j6hoxQ3JoNM+D7vQZ6jPK3x1dCPCsO0ZCo
MvLzVBC8hivrohgcP5LuHsNg71H9o3lP5fht5PjnfmlLTHqTQazvLxHpmkNg7eeUQt6EoEqYlEb+
rkecS6lI/UjW5Z5roHxsTavL1vgKgF83dUEBLQe8EgpFfzZ4kiwFIqsQw3oNG0C9GiWlSIMJFvjd
tp9CNHVFYFoR59DBvMQVVHZTupr2boM85tIgeCjNII6DEgtCt2gprxRYVutmfkTQZiKrLAm6ih8s
pEFtvim4NPwm7FTuUW1QrI8juRi5fIQWRn+ZhPscNVQvWcW8+paOjOwJVgkQpTkmxnoCx60PEFJ5
YaB4RbKqaVFz9m3kSFFhKyoQ1SXvxKp3cujYsE73ClFU/DyIaOpPiO6YyesG70ReL5XrbmUt2JxZ
2wVJPm6g5O9jl4QbIiwGSZ4HGPUvNU/+AXi7grg/IVIcjlt4+pKEXx2ov+KInYBzHekGy4k32wZH
Wv2tUdhc2JC+LFYzDCvMuqjBSP9TCfj44wh/hsj/gpdejwvhLAWmR6+v1/0ZCQNeFW5iNsspWL8v
dpiDrFFfhpWozBv1D+jsX3Dg69E4TMyApSC/+tVguq9IC2r2YTl1GwbItRIQSpISwUr0x3X9bxPw
D01Aiji9P42AvzQBxdfu4/rRfv0za/XjM390AKCfkJIMoibiaAO+l/l/dADxf+ElDajlrxGQNLkm
M/7eADCB9zXhHzgMxGgRkCjxrwYArzWPkEkWwxsb453ZIWX/SQOARNdfJgo4kAS+XsDhKRoLmvwy
YFWLmihAXMlpQxLN69zOg4EcgK1L5vde557bfj6YcXvsNPpdmApQVFEu8kFSc2iR0ouak+3Bq2wW
iI6GQSUIEaXrVz8nV1EACq5UIuSqq+bHISXXEJHuQ0QQ1ARsxiAiRkzHjVE4Ob2A9ho3sTmhrY3f
tIgcv/V+3u+7Np6RJ7qgbuTjJKE4gHrqApZXoSTA5o74BVicaihRQR3aG3iS2izp4U4jPm6PK04u
zBjC2s58b+RZEzs/D6KKLjATf2j5SF6brsf+Mw4JxGJ+OC4irErkJ7LMpBPQL49FovfTk0urLzFR
uEjIzYDah0+Y6+oghKqLLWYwbaP6P9IKGC105gj/EVAeDhStE5SKkBOMszmMO45eu/ApYR7xFXy+
Q3Qhy5YQRUaQvki33EEvNGS1H96s4x7cemwCWacGl4UQBOOP/lZvAFFT8yp7CGL2YPYX1E8fUGCf
k1G7rGPsSW3qwxij9uNav/Et2d8rBPUUhgH0UKlZDhCnuLxphhxD8MUzWUoO/wDEP9dTgL81xlfD
jMGOfOf0gSlCDrNT+k01ie4dkuOjd4FnqImulT+QcQb1G4ozND9jVlNoVHfzCJvnDi0EucwIVfkI
oNC+GDE7KIeghM2Z6Ur48SCFXeOTTHeQmPE8PgAGtq+RSl+SqdFwfQFvCqYNNisJ5d7ORXASY5LC
UpK+7XZDkMTB1reQoVaXCKmAHCXK1D+FQi6fCUVWTQ7rGXuaYXy575uxhkUkrD2ak3rcy64e3jAS
wKxjB1sXoWbPUzeLAyILkZfD6gTOziTI2sY1Rd0RB/26H8XRjsyoc2UCGK2aDToc+EwRmOUguA8D
v9xU/5e981iOG0u77ROhAu7ATBNAOpokk1acICRRhPf24Onvgqr+bonSFaN73JOK6mopDRLmnP3t
vTYcIZB9rSIebGg1F2ZhqS8mX5yoILmPIklx0AmOZbXVnJa4o4FafDHJRkAtT1WxESLt5RuhxUXZ
OS2xijfp2tNVrrf4daKSpWpuJ0a74YHv1UWq3X2/ff3vRv/Bjd7QeGr/6U5/973ny/+c/VCPu8pE
//zFf273rsXtmVQwXW8oNGvHw78EH5gUf3HSQ6kQKzWfGNK/7vd4FHhErBB91svvLQqombBXLHxp
350N/8ntHrvPz7d7+PR4IdZhnaUh+0BCf7c+UTs43Fj18chq460jzII1YkswIV+ywGbMhAww6mcj
t0aGDibG5VG67NCd2I+yarona11cGB2UZq3pnX3GMFJswjQtvbIiyG1bZRxkfXTm9rk3My537GH0
SJjl4zRkN5Nu9ptsihxPYcm40awUr3Fnuhu3YC7WmRn+wcbM9TvmU/GmrnXbW4youDansbsv0Ww3
nd2bPgy3/FUlXyod4wG/+JtRc+PBRnorXdmf08oSu2YSJimodCjOQHeGY1U7jC/sGIvy3BTwHY0l
8cFDzZdysuxDQT41SEm9Hc02dLd9NxjkCKrF8iMO53VrKTr+YeLk+B0Im27sueFylGop94vaqvjC
1jSkaMSl2jr7PNfPtarhxgYdeVVkOA5Dkl3p7LLodlAosjiTG0JP4bZX68LjhKkCp9RaxozZtEmm
BsYVSSt+rIIJgonVQij2sUhT7kpVWGwG0663sx7N5X4uDQ22UjdHQYZbtxFl408yfnSlpj9MhbAO
s2mPn0qNuG/cNa6vSgNnZ42pUg3yKk5IQ0Ed0dSLEdLRcle2RsYcJ5kqR/mKGU+zl02VD8qyHSwM
qpuhrLrFU0VFTEQxkb2Jg6byDILYuXYjkCfc1xtj3iAbNNOuYEe5x+M1kxIoyS4nmmmfkMz6s8K2
s9/IRCmYrhJoM/DUR4m4tLNWRekjyhco2cKyGZ87+LsUa+O1QqajVnwiU3O07Ni8L217VaU57EN8
0ZWDnXLDC2Gn9epxLpfyaIdlb7WfKj0U53apwYcRhqoSJc02+FjbdLoN+6zYIXQ5dnRiADGO05YI
tzosO3OpeVq7JFul9YD5rVPvFHiBDpNR5i7QsfSoGGZ9qwJnnhM+gEU+d77CGC/rZstSpWQikKva
U+XU8+00N0uxkWnZYIYG0YVhWolmP8GmsuIUus4NEoiWj3EmEmZHC7mETW8VsCqwFzCPc5tXsURr
iLDRw3OZxwoqhS2aepNmZK9C+H7FNRB9XfOKWqqnZZyscZsjHITe0MRVudFw4hwl9nzE3lwJksU2
IpiSg7xrQ8hXG6S0+SlLcpcse2MZL01s6n4eFdFpDVmfLMBvQT/WaEswjaYdH0C9AoElgoLoZDCX
+bJP2IHfWBDnHt2ZOPbGbqhB2ZiYmRkgulp70NM0PMTksg9ObSvTRnQ9NsOon4WvKVq/EL8tbX7y
JQM1IYxebrR1MgysoT8Po13eNE4d7ezG3MTaKE7klKL7MK/nC7KDGCsb/JV/m57+90D84IEIRXzd
Nf//5x+MHEkDgtv59+zjn7/zz7PQUf/iJXjIqAwy2Mw4//brOTZVaDwC1yYlDUzSasr7v72P9hfP
JxcoMx8AwLDByOIfv55u/iWYozARUXkgrhbA/+Rh+F4iwEcoMA1qYOf+thT+/CiMplldnLoa9jrZ
3x7t0wUHCS3DvTQHGJEbYp3lZWYBV/XdGDXsh2P1G6Hg3dYdM+Q64KH7SeWmRFHL+ul+sMyQqluA
pMz9bhr0MbBlYQHz1HNfgqDZ/xdv5TqMd7AlcujevVVrpKOmFaLfsQYHAKNrAEO7uA4MR2v+i2+F
O9M1LLhKTK9WeeSHb7VogN2kafZgZuZkNxsM69seVEM/2x/1qDAe+1Hh+X4A8ZSqJuY03eAW+/Nb
zSNQ7lxwAN0kZBAs9VuiW9bbPPLILkOWIhVbsiYMM68mW/QRIvy3b44IvJ7F2i9NIv0cEyOt+x6L
smlt4C3GQUkU7D+zqfEVWatpeKqQAzFHv2dvdZFjdGMTDiAsTAsmn15iLBVzY49BWheYtf98nvxs
jRbf325lYenoDWsbMRfejz+eaIjAxVo/7NBoYaBk7Tcwcm9OVBVsNooLi1TY5s/vuL7iDyrd93cE
kK4z7GT5/Yv4EMYIu44B1IWNj0BScHN+LLcK/vwu7zS5v98Fwye+eRUd2FgvxR9OSnMIYYY02bAz
kpFOCUW5RCA7sTxieKcW4oPv9LujqP/wbu8uAcIHUFMoBtitPtBNCB0kGvGd1DylGfDgd2mz7Muf
v+C7+oe/f7m1gmrF+0HbW+WiH7+hjCEgkVTsd3gJzZNZmfljBIXlQLTV2UNqQilpzvYoHa/Jze7V
ojfhSNp3P0RtBYLEHQPWMROuOrv+Os+GcpC4Mzd62Dd3C1AlosyRp2XN8sGNSfvN748F32Y+LrD/
/3LGOR1Do4rYxy6ZWN5tTGXKbMbLYgxA86w4UBA4sKwm3+DoBXo+my8qiTxEfTLPdr/QZoeV5YTR
P/rgWhC//Wjcn9crHAy7/u5iSF1smAsB1B0ZGGJgsfCTltAcnII+AFrePUArhvYwWYBDqpyVJsiy
9rILSTCgFrHxwZSE76Ujy0xcaWNodeiHpcMwQI/kBVbE9lq3FuWwMCHwG8ZKPpkXxBRmTo/DlCiP
eKRDzzUSwOWmYm8piEggB7VOMFTzsc9aymmUfPD6ULi0JlDVYmYPw+QgxpvS2EhjybYtGhvjrP5U
YZvaNwkreWkyg5nDPLxUSeE+KW0z7tIyU1YY7FsmjXNPIIbwX5TtsSj1J1653P75bP31AsGew8KA
q55Qim2/O1kJPYtBYIHZJV18rWRDDNBcPWjJfD8sYR0MA3is/+IdcfeDHhAkFN+X+LntPEIAyPpd
G4bkIM0g16KvbonrzChNcArW85/f79dnu4NutnZ1EAhg6fNOU+0id6S3a+h3GJDqjT6a0wFLrBE4
evtRPcqvpym+bB0HOLZbldD4u9M0GlD5prHiKUgA66JSGu1QTYP9wQH87bsgZrBMoWuQY/jz/QWK
p1L0kIPxyLUqm1Q8iXso5M7Nn4/bu4Ku9T7Gt3GQo1ktkiUV794nS5RFs2ok4XnWKr/SunRrzUXk
Wx2tD2bYUUpgcOIzeImOrfPU6tGuMrOP/Mya8ctjCau7YaHcaYRM0OZ//rpNg/ABCB0+3JzbjNnd
fBtOab81pz5xGA0v5kErgZS0avUtryb7TMHmtIuEOl5Rd2Yc4Sx+2PDz289EuASVHiWIAuefP1Nk
KgqJT6PbkaUsD2orAlcdYHOUfXMddtiNY3uoP+WCSxmEsDwNazCNLkDIok5ZMc/Nv8HAHq8zZ/aX
ZXoZUoxoTdLXd5L+gE3dJ2IvgLcfSwltSO0/Wlzov/0CLi5xgsgm1z+bgR+fUXC53EI6Ewc1lueo
Rb8YJjN6iLmLeXVjp37YaapXYJ/kidUWR+rtPjuJfd+1lnsY6hAvKTVD7AQr97Za7OreMZdviwgp
8nGYfk91JHGopBiAyQvTmEDy+IOz85129v3sZMPyr2/w7uycesAAUSUZWChpdAwXtyTDOuOpVVS/
T1pu8gMjjDRVD0aFvN7VxM///BGM3x9E3PaCi1H7hejpSO4lUgzdimfpV3OsI76wrLqxza4EGaW+
Vvk4P9m0xn3tVpb7GHlg3hD9SchitO22utpVuJtNe+VlTehY+lB7MW+4Y1iyuosj7ZssNY1bpX1n
46sQNAH5luI+QVOA4zUK9VIRWr7HOPwZk86dJXkjUEKDV09uJz445r8u3Yjzk9Qg8UTuiN3SzycN
EzDA7LiIdk2aP5UhzksMr8oCPwbfg/HBOvE3t22LJTc7T+RZ1orvdhQdmEYm31qHAbN8c6nt5KnN
DMWcF/eDd1pf6ed1L18L857umsxvCYf8/LWI2g+k3gVnUhvd48qNnmgCwmNdSHYTlIYBHFItxTlS
k/YRfvY3T19LJV2zxlHYm7/HzyKxIR+lsC8HW34Ke+dmtpu1Y+ctt/svbHkt/8+n7Pe15y/fVaBt
awRmYWC/+wlBiHRzknDKsg0vz4PBukeGhi9LJolUcH1TQ7KSST77kaxZ3Ji4W8Yuan2V1cqfP8pv
TybBdB4zJrTE949lElmjAO/V7San6n21thn4xeAZFOIznog/ik795qFJMzCmT2JaAvrSux/ZAlm6
6oP8yLLFHkWHpLdQC/LBHvG3x1dDyeBM4vCScPz5XEo7AiaaWXc79sjUlowzUJGS/LEVOsph6lCR
oxHQByU7TNxCAluoAXlAkuNiAYTwwfX666acaBW7Qjblpo2V5t2PTbhCLICi+TAjHpQ4sqNt1y5Q
6GTkRQUYn7oryl1sE/6oskH94LLSfncFsxriYLNuJ9X57u17qFq6UartjphC/KW2mcLhX4v6U4fM
WmxorILFCBNMBbslMdttRqvJha+mNRTWorHjDH+cnK7G2MBqo/f9oHmAWLvXP5+Iv/mY2Psg33Pp
s855H8aOFSeRorSanTWH7XYwlzEwUeYD1vLJB4fkN2/FyMe0ydQhw/0CZU5Sraub1m52/RIWbzRT
27dLGRfApyz1v/harEFB+1urpPbLXa3GX9jXjtnshE52DxSlta2kHV5Qa4SK+C+h8Tfi2W9uYrwT
sghLRCLk75UKfQmjtBp4pwTrgB/iWbhDg9YDnm4oyHNhbswK0Oqf3/S3h5L9tYnfRmOG9+56jiIV
pmYsmh0SOy5UMTOoSQud+KXeffBWZJl/fUKw0lDJE7tkFLlj/XxVO7CghmjROEVMgjxbS0rwsUls
Tgvta2GZe1bb6b7FmjyHazFOypad4zAHC5Tm4rZwBBdXYqAxHsJO5o96PeaxD7vKAe6aAzfb9GET
f6bLXbnK6Gvo8KnmWNc6qqkwOPCVDGZ5DFR8dxSTtp2IOcgLocTuLpGtvQQV+JWUfr5Yuwdptmh+
bs5C39IYNluBAVFKf3ahsxXfLAjduIZrdjDxxRxDOV0RIG380OWVJg852B7opolW0H2h1tqxWOZZ
2XVDNnbXosAddmUCgQpvrU7Lyy3/W5m2xQSmFP+u6WY0W2Ski64cm6iMP0CRozFHNPndCJ0xPLal
Uu3pLyQmJ6NWh6sWJ49FBzRiMw9mlRJTnCLctwPFO1uZJTIKGJ6U7WU6sp3EGe7WU77rusnNfBAP
coYmI0P1olC6UEV3KGrdrwuxLq4SfPyfbRimkklkP3uLg//srhaJYu+I2qTyZgrt8Q4YY9sH0DRd
+0yVIcOkQY7RcGARO28bZ3YT3IqRRa6DGMjigel1dyUm9SrIw1X+A9TNfKbphPMA0CP35ryoDJBu
8YhXoa4FVsvhFp13O4yifgKdlz/niqOee3qpNmGRzntFpnlgNO6JaNW2bLrtjHP4DLh4M1JLF2QL
cWXdzCY6BrJiGw3j0RjlhBm4+5xm9OCIQQ/9IZ2NLYyyV9NQpmAkacdnaO2dBWkwcM3E2pnuUuGl
ZvxDmWF00Zn1/MXuidqYg8Snao+fl8Yij2nMgEdnSSF4/qiqEL3ovLkRbtEGgGSTm4xeBG9QE+3C
KfL4ypj4PdgtgO9Kwsd5McROKNptksQ1hL05PISumXlzmg0sKjCE5Dwl/K6zl1tGmYemZ/6cLPBb
kiU7wXfDjmy2x2ye4airGWDankBuCp7Py+wMLr0Rw3VMnJvQMc+FEs+BNjnxFs/mQvKuH/xQB325
sHQ9AwatX7DcqpdlbONi7xvLn9W+fbOUpvQU5ma+g2BNRLsShzaHKWYzEz5Qe6YfqMbC0zKPRxwk
W3gU2jYT8rlQh+a5TMK9Lcy7ZJDPYg7LYFIBG7VD+FwAFWy5AgvnMA52uR0VqNrEG+4z1wmPXWiA
kI8qB181eWDKsRjDpS5IJ/YNZ6rWxpsmaqEYDTPPRaO7BARob/IZDL1UYGE3U713jD7ZU8lT7MvC
Gd/MDt4RHHL4g342Jv0ivYEwHY2IG1aabUSJZOJC2q2oPtvonDxPBe612bcb9hE8TLlJpNEwfcIM
lV3T9pkgj2BgdzINxgxVrUrVV/iIFueCf6mCmQsiCIUuZHfpyCmauk/gBu0OCKAemlPmL53eflI0
Y6umESQoRecz72xFr77ONvHZvZHl+uAXzorTk5VmO5eKYuHUzWyHlFdO2Fo5Is+qHSJtk+zbliO1
6bMy9xenGO9jVP0bPU/1+7Aos+QwpVYbCDdprokhO1syMxOEngYxLk469Yulhqwn0XfrwF7U/KLm
Ifu1pzLZwpYMwyydRGJgaOusO3PMwjcXcX/wWAUUbL7X1MsiHeLLo1O8tXVLiEMWnfYCd6WFt1Uz
6Sz1eoU7TX5HR+GuZ8Vy70gz/TR2vI5U8jkAkNQcl7WUOJlL86AD7npChVudaR0Jwn4cOBNwbDfP
tE82X5saX0E2K82z3ZAOhxPdU3U9r1FRMGxPBCXBV9nVNPlWKIreH5aOiyPXFeFlKv7/yCLJl7Lg
OgwNbmsbCTlgV+q224x9U0G+uuLP95DsHptwipbAEXjcNm60OmMrFXAeUQ7XONSA9NdzUJmO5Bnj
O7VgmF/Z7aBvqYyplUd8xXxFu87c+CLSia+nVjY+jjqx2SuKJKNT4jQY4VWiGBXZk0szNnlVo052
pppYd2OvCywM0m6OVh3HJ0Ku9QvSHSnNsSIV3nKp0iJQLNtlmLMtVa0wmuDIRKc8r0f6DwVZRC6i
houKXxcRvjlmhUuFD8GNL+0YtZD7Wu2+SzjeSZpJ8IIY4h0aAfdKa0roX3pzW4u2/gI3u2zhgS71
6GcNIAyObLIXc8HLKsN8o7Vmc6wJGV0uY1d/6WXdPpNqJ19p283XSoswOS4Uv8OjBYV7hMEqd4Pb
d6/u1ImTuTRM1MfKjU5zsiLiJ4sWtdclpaUGYJw+GXD1YXuF8hLnjV77UIojTyGGRcV1Gacld6iB
tCZNrdp9rUlxonMlfKitOLq2xFC9WBGJnZ6kP5xbiIDQRxwWkd8Tn1EPFEJCTfcjZRgv2oIvD4Rn
fnBo04D/FSb77yGjWlWi04CJbyH+RaUooVyHiYXR5Acq4MES9i4ijp9kpFrIWfMHvsddKULIez9d
alzrC9c5MlbZPUmJaA0sqXu1I1N4YSjzg9b261k+xMAZa1hHdyD3x0ez6gfKDio+ZL6iSpy+rT8b
aWzdKe4CT6Aup/hEgx1Elc4s2+ccNsiNY3XDo1rP2TlZf24il86lWMEMdCzwRpkit+BgVKjMChAT
E0r2vZPG8kaNFPmmLlWyU2ZTYEJqnfCs458/NGpMIsWYeMVqyc4s2ecHV2Uis0wjTsmlRRKHO0KS
1a6R+bxwiMNqg97SUYtgKVPpWUpF+sxMl0LxEsUKz2bMlmuDcauRh2IciRXHA2fSAnqBWy8gAnBg
WB9PeZZWOEO0pbpRAOGCFpU5v7VKBS/0eIgHpUdNxhumH/ZMo1pABSym5k2pUu3xO0dinDrtGxG2
YfC49Bp8M/nyVpEPp49VL2VG2ksM33RnWDCEjdh4lbrmsFg8ybudOmWYm/BBa/eLnitnt1e5m9nW
+G2uneaWHl6E/0avr/tR1p8ArTa3Wu9EJ3qSAI6s+BWs+saB+5gL2BUL3QGcd//UYGFVb1vF6bjH
V1khDpWsOHg0Ml2xJw639RC23MQs3UY37Q1qjEPDeVk6p78OC4wkIy0vexOI/KHhsXlpkGsaNsKO
khvL7OptTfrvgVAuOGgSBH1U8Z+6uq79cKyNL8KNoJfV+eLB6icVYZDHF6Nh7TS4Gxsmmqaf9S3X
YQ+M+6wV7XzDIgQsoZmGjzoxbS9Xqjt4klejvYYFVDVhLwNKehrclCo05wh7jXLeom5528w6qVOh
Xcd2wX0D9xq5p0S5mgk9ngjrh3dWqFcHd04GktRJsWy0kmFjg5P8QKXFcZQScjPX5pUaTe1lCSyE
9FRJYwp1odvZZfyHhPrZFXFzoJ16PmfVaLxC4Tw2iapxS3P4h9E1QQkawZt782KeU/OJ9TY8Pho7
v7jTOmeqero4FP3QhJXNtCxmQTqmlXxy5ik6q2U8bekf3QPGaHx3UpJokxAxBG75Gf2v+AT1G4Sp
XXGQdIX2kNRih+PZUprxSvXtDpmiwkkPFfWUFSZpoGEQF0U4wNzM9eKWf7ER5UPlfmgUi1udG50H
KqNArob2zaBirEaYBvZgh+ZnN3GtR6vr832S2I9zqhY75NKYdSBLOTCCeHurZIqvEgfhptL0A+Y4
7UushhOsH4XAN9kh30kGw59GLkbqoHtwt0iFkZTWBYsL8yk1BSjCudpyOXEDrlJ2p5GFiRi6mfsG
xll/gs6iXbuFuxoNC/MeEm/qzaxht4J7F1+tyx81Ydu3cuRXEmM306HMuhDzWksJLFbEbwujJt2r
oz65blJOg6Qkq4X3vaTNo65lvDELiPkzGR6PAcLGXbB2D7bFgt6MqMGQMym6qdz3Gb1AG2Eq+MvT
+XZR9aceb96WSxE83kKGj6keCzJ7uC5MET7kWcUywxy3GbdAIsJOn5wdtV18eNrORSfxlodqHMQC
QgdWRnEqakH5XTy5GkOLfDlIWY1XllB47BSOknHBWeWxjmZ4+KkRk+pNF5rXqRNlW0olE5cRM7Tx
ClZj+lzoprWDxoWdjU4YnlhLjaQxJMp848KJvpSI2WumcsTuN7RpdnSnRD0LG9M/bTb7cOy90emy
q5xf+aIrJ1isZgWEhAEPqdiuv0T3pce8S/dUYrvPLjNT9jmfWxL8XhGLxWtWGHtqlzG5zLHXnmdp
todKt79oi/UtbKvmhRVr/pLDy+Sm1SkPtP0qW2McoqC3h+JWWqxYcriaDL3dfqGuHZony6F5P+rF
mBypr5lMf7TVzt7bmUaCgUrK6qTQikDWX9rVCfmGZJnupBHFnJSkLpyjIqU2NS1v9cYpbq0EHRlO
ODdQeqz717zT1S9ll8avUEAhXusKL9jgAjiKNq3uCC4503PLioffjYbpbQHti6eEYgEUqx2eKC4k
LJ6WaGdLrlF8RPDMOFRhot+zPmZnmhWxeYyyuXst8FC/dkOHiNDJoXjLzBJVoVv68EXtUu0LVWc8
6StTzjddM4cvegaj3DPDRMG3uYTdK7gKpSB/S908aAlR3uXNzI2hi+ep2tpRP1Zb051QNIY55vSI
9WGNhpZ5dRdbQ0bdD3D6F6EJ/o5bgx2ihtoFWWyWKqdRaUBj8ceOTxmk5GzoDMelZbOJmXnTNDHL
7iJZRM++US1HLfYmbKPRlsUrr7yAAa8O5oT86McmnZ87kJMsAXompCFB3cK9TGPVpAO3LVi05qHF
r6TQZ2p5+TyEL2M7gqSMBjBiRPlE8aYPA+8Kw0aSTgBO+vL3wRSjEkHFZTxJkrNTcabZ2jJXG/YT
1c6gtBx8Gq0nHloQhx6Penkn8I+VuzxJkXtwFiRsMCnU2dcaKtBJb8Ssbek6EhcS4+udmHBU8BMy
b/WmsOH7ZbZAD2nBoaQXHS6GcVdIjB9XRF7Ht9FCGyWmIur4ylI08LFy1HflUJZPhebSaGu7Df7n
2lHvCdh2cj8jw4cnc+BL7/UR9yZSu8mnTsqQH8+Sc6kw/6Py0+M34dpF+4+ljy7DURwBYvbcJPTu
NWH3AipjYkUsu7H7lqRdmu/coW0YYLiEKWixSSgmyFWun83Ez7nsS/S/45RQFYYluGdFJ2KzTg+q
1SKi0K2SkyAGe9JyqZtsuHkI8/zyimFFY5cgCgpPX+YlP8UjwPZmXULmdqnDO8Yb+KDRVhQ0eaUe
mUm3+6kYyKhHzkzKMUseqaSYHjC5j3/L6v/zoH7kQcVbzzzjX9LwL/E7+JdtlPzsQf377/zbg7pm
2whcqPp3/COjuH/id474y8IPxqWNx2f1K/J//Z8HFe33H8+pof6F4cHEa4pFCUeA/h9ZTtV3AxK2
PCQAeTEVCRn12lpF5h+8aC6lT05IbffecKJPUxbPGwDOVcCQ8Jmy57t2VPblqvs4hfYsJ5TXwZZb
Ur3HftWIWNXrB2Mq5KFbFaRSm8TBXVUlsD10tq1KE255mvRCXJDVqkNVqyKlrNoUI2X1rHzXq1bl
ysjR1WonSbahUs7BENln0nzOzUQsgnrt4qKckolXAzhuTE0TdIqu+3JVyxC1vGYsTrLDcF2vilqK
tNauGpvoQuFX9mR7mpyGez1xMy9aVbl41edMhLppVeyoQHmyzCLZ6KuaZ6+6Xr8qfOmq9dFPl9xo
eMgDsSqBLOUDSPyPAxLhsGqFclUNC+TDatAgZaB9++2qLSarypiteqOxKo/A2lkirGpku+qS06pQ
TiYqCfm4135VL81Vx0xWRZNFzWd9RONEpjvypCjo30OoTFcldOnLKOBX3UyrSlogl/bIpqgsp3DV
USkCm/fAA6fNbFfa2V311n5VXvHlbAt3uiWgV5wzXC+XSe60A81kNiVncNyv2tqIpkB3Ru4yZZM9
D+wYbxnUw7TolN6j/4FlcB2N7V1jKOEdEWBxYWaSZ5pSiHYf9VbDXYdytrbKp2e6qpEBBGCxuTAy
WkAghpFsR/Wi6bIIuglWRoNf4NaeKKwCnc1CItdHse8Np/5kJylPqJQe6ccyoxFQ5Cj9qp5r12b5
/YmvUctEDUXdXiIWOX5NyzoHz9UHjf0m+kGn1yWJyjAkDlqp5bFRFlapjVPalEXk2aRstIq2LxVl
jy4MQ9vqk52+2DrrC38OI4osdPTcVOcRDry6COYiqe60rNKuDWuuLsz1CcByN32p65AnAnRSHllJ
tmhgvJU56BEab6QYIWT0WQRcOzJBXSego5apaPcG/VA5CvMo/Zbag8+kAvNHicz1pR0ApiqGMaRe
1PUc1bbiz8QgsziAiocwnSwbKCfaPVoRJr+el8QzIQdfhbN+o0ecmmKAjrIX3ciXbyidOdtwb5JN
AT/7jH+cFWYlrMwzJL9D7eS8IKHNuAnyNikDORbSn/ui/hRz/e0Si8EaFkh2vBSe0upFz0r+WGsl
HXxQY16TZhl32mDU3+C3zzfhUNWn758sxZ3rbMdB4+VzXbdvoyVGIhAtyELgU84tBXhIY0pfvOXr
Qo1Sm+G+S01qcCzJVDRZv/j3jSoz3P7Bngv+YE5T80GM3ER8bLoyUN0Ou+BkplScc6YRzOXdFuxu
FGFI9ivJPLmBAxv2NNUAtihDS9E4EVgeWa7pT1O5zjH6wrRvWxGZhyoL57PGms5vW3YlejTY5r4e
+VGHwSyPkEr41XSIE9t8KvrX3o7pi1Mr60QAT140oaafQzV1zlND52rMGZltFspoXmDdU4UgCtoF
0Nh5odHhHW1ZZts8itcydlyPi8Wqt4nYjVXEPoPvv1YxFdVdEsnO8bqM5JCn4cL0qpQjJ21TXGpN
RzUUCBe6kayIl4fTH3l2DlxwWfgHM6BPDpKfpwNw97p0ue7K+HokPT0o3f3YsFYfBajexNlEBWXO
rnOl9wP7+ugmHmHo5T1YyrR9E5N74RrsSHpWxKVun+fOYPcQ73preYzazvKFOjuXFgI/4rEIMkAS
ei0rz9HB8vc8x4aNvvqqtUSzzqx+Hjot1a6tkXt4pjmRb9m14Wk27sekkNfJ7PrTnPpdWB2N0g5v
tF6ZT9qsp1sHsigMGMeKdxYt4RvHHc1Awo/Z2MyV9+NIALin5xyYWqu9lhFtAo3+rSnH6oJilvqC
6F0XlHqhHbDZfm21fl864pbHZO5l42CwLo3gF0b6c6c4wOyxmgN8K7Zw20AoyxIjcGFIn40z20i9
1WmIsSxatECtemTLl9diFCzXmL+tvoNt3c9QGIf66NrZDh9YTJfmwg+cWNp2biACpiDhyXRoD5Zk
0c6i9ZDNsjioQGL3EzdhX3WA+c1lFhLfHtiOUuyhUEzVqMNaqlJR3Zep9rHlxGd6Yam+GMNPqkbJ
E8CZzaDJN0PW5zpx7G+JjgZmTo36YiPa+VqW3fcYGj9LqRgB13q3SYzG8dShZACB0H2kNsRccaIL
9wNjzPdRuhgsXh3V9BbUJTe8a4rulQ6bMFBLR14zTJ0IcUSMYryy11W5KZd2CIhvlpeVZl3n3PNv
Oa3aQLVC7cZYpBlMOvE91rpKus9KEIhmp4yQjPT6Wydgy0D4OciiyjZGXX8eSPz7jdO5fqqNz2oI
PEiteNq77CUwgg5fiWZ8amKKJGVDdaVW462ncWkj0Dc9GgeUq9YUDyHuZ8/iMmRnVUbPDpR7r6T5
oMeucEn4LApYJDivpi3GMx0o2kNGFJo1BGgEJoqWPNINNaFI6qEz42RJH1J7YNPcmVDRCa1/Qy/L
j25LZSE0rpDxrIIkYZnTNuv4u1FhBPBI1Gs7TKtbwN3YjOKGlZWxOkPq1rmux5p+ClXmL5OuGddW
T1ZEsMLatFay+DlXEXfyPkE9jkuaPkLmbe7GmtPocmRUoh07PdRmgpULyDO3GbZO1BQql0T02Fuz
crI02kQzA8GUHxHMZthGSjBm6XCJ18rkjCmBt1SNqPWNuUw8Buehuq6AtR1N5vxB2NDXEdKX++ji
1TyjLyVpQPkfScreLZXrPnLEgZVCBuCwaoJkzkOPRH1lBnE7v5UAm05aEfUPU5tM+zq2myeroWwt
515I14XL3tamCksx64TiwuWQFazCUJGVo1pxA6s1vdlTJ9Z5BCFTZj3y/7F3ZstxG1nXfSI4kJjz
tmZWkSxOokjdIChKwpiYEvPT/wu0/bVEu6Xffe0buSNsNapQQGaec/ZemwAsZjh8LBLikJJ/9nUe
rHQTDufMM8wrUIYNSJiy2dcW8q6O+Kc1Z4arkak8AtZ9ZEXUwcH8nDZNWW3SomeAPdQNGINMrMgO
J/mYPNA1EZjOfi7nK2Kaobcw0lpZBIDt3Fz3N/MSopT1pWbn6oPzNDDtr1M9MK/MjGe7lddg4vTX
wSfWtfamdicrL9p1eUgapL2kijULArWZecUR1S8zjDt20PJMDhMjAwljUZuD+2hX434cxmijMcVO
nu1fj4kF9SwI0j0KyT0xyXqdi2Zb9mX0lQSZvd2y5YGGJEUpSTtgnON4THryE4isDC+gdV0mUX3n
hK678cMgvZhmUh/CFPUqow0jzsSWtu6dzFhdxcnv4EItPp84F9We+PE0urU9UgJ5hfUQMdIbnB4a
m4Hj8TGKapNqV5rRRKNgyKfxYuT8O1+6HFUIRItU5m4nnfYbwqAs2nwd0eD5in2bZAvlJaifNNGN
02ucQZlwVp4dltaB3fAjtfStYcp+R1To0vLphvvQn7GFT7O+jlK3hAHiOlc0Fp7q2SZKp/LuEllC
c59bSBdMLTc5cRjn2q/czwB4p3VqFfNnYLLt1aB8Y5eI/msTTQzjXKu/Cvre3gBNcY7OSPVD6a5v
aPRYlzRc6ruIo8rWCmm5TgYBQAF03Bpc08vQRiSBMGuDaReGR2UkHgRsk9DAGuZy3ye4zOkvsFVW
OX4OJ9mbgXyQRjtC4XROs81Bm7bAF98CsUGcaXPtiWwNRvY1ho1GTz6RxymavWKbiuXQH9FC+WzS
LPziZ256OQwFafcBaUq2lzDcT+U9cWdyAan2s8GsvM0uZkixsEZnZ7p0mL7fVrmaP+aNmV/pWL1S
gEZqW1p1RxOjXXo0RVhukiJ+rZVi1ydW74vfe8uaFbbtriuSftcIk8gdwHpbi8nDXRvKec0Z6M4m
jvAMOi2Cvgz44mg6st4QUMabRgLco9cN3amuoITNOcmBEJna/JwVte+iWLHjzwhCMOGHaTLuFKjp
jH1w4R1SGpacA3IZfAkINInXfeSKO2YNwUd4iNXzbKvi8xwzhKU9bzsGS75PrFdnDsVDsYzz3WWw
Hy4jfs3CuCXw/iJZxv/VIgQoF0lAsogDsACDznpTDLhFDPovTYeSNmfJI0SQ2JnQGdQFcIDbB5p2
i+gAgMqbBoHT8yJJGH8XKNiLWIEuUf8tXgQM/iJlaBZRw4i6IVtkDnoRPNBVv8yaTlFnIYbwlNnf
EOdR3dmLVCJbRBPzIp9wFyFFs0gq0kVcwQf7QOEXbnwZlzsY4cFF/qbGeGtl/Nv1+VXXh3ALFH//
veuDheXHls/vf+FPBIf52zISeev2LL7iP9o9kDmw4niwsvDlvMNv2L8tDRmWFewVi4SWntMf7R+H
9o9HbDZ+SOSGOIi8f9L/oV/7o64PPcNiOvYs25GLt/lN4P9d/2dSbdsXfsJor1ZwvEl2x7RgZXcj
POUvqujnC95wB5BN7kZkaU1hdm3bqnmG/KArGhXauBGRzxsaV1N/49ht+JjN6GFOdTKOr3GbpNEF
RCGasdAHbGNN35y9D6bQNsTL8ghHeLjt6DzoVQPxkBl7GuRf+n5yL/u6Cx5jduqG/n4DQr1F0U1+
ZTmqdWsPFzGqrove7fMtYVR1t/IK6VJfKdv7QjmWfy1M/yJiDnENC71ndlQ7d7DIunnT9VX4jZxB
dY6Mfglw5rQ+FUn6PDOqeYHd038cOTSRv6fjb5TiFbta5NJTaEb/hjmLVJtxsvVN6kbj1ew32Jcl
NdY3YieN27LA/rTyexVd94aF49FZZN2RDkQCGN92Lq04zfDpkeCOTW7o4pcZdf+BCEe95ewePwMZ
pWixAxXs9SIrBkXi5feTQCjSud2FW2KfPBASHu05LwVkRzv93iwJVt/MsPHvVRwxiUVSm/uraYqB
hDAq7BA3ZIWINuRkyS8TU/5qPaFDMtdx3ncnTzbt2goz0k/CDNigFqghrLLkaFSP8tQgsCJAfkID
ZMoqIAK9RBTISL27631VH6IpJlHAMPXn2AiDdi0TlZdrBzH3fZ0P7RGlE9G+DDNuS5lTRhlVkZ+F
H/om04M5PSfeVLKVu37/lMOBWnmd0wYn1nqfgn2exmUw4cujTdXQMpQcUrixRXMuYoKRSGuuOeZ7
Vb1xhpEpnZno9timChiKF4/RTdBW3xAbTd3BbOeawG/6Bt+YWuUObcQ5RzLrzO0rjBEPKmYY5I/M
bNOL3i7q7SyndFEDef1LRWbPjTc0/aasCncnDZu4xNSu7Z0oJXT8Ee/KeW51lD7WJk2E/pa5TMLB
S8wGxkJf9MndAOzlRllgUPIv/LrWABhfNQn3dnSK2NCXJtbWkpaU56uQsEjIKErASBFO2z8P7uBd
BAtBJQq4BidwWDHzvaOhrAxvwJVWiL44hIVYCkSILMXCZuml5R+nhdfCdEnxeqO+n8qG6SxUF3/h
u4CKK7d6Yb7UrQh3xBgvbE+IMNTgbFiRrTZg2k/Wwo1BhkMrqHTu2MIP+WC6l3MFZWZaeDMkD08H
7w1C0zEFVmg3YdMUQcMT6BS1SWx3OXkoH+HY2AvRBghOe7RUo7ZJOvnovORw2S0MnGGh4dRu17Ur
NFD1ydN1d7QWbs4kChA6SQlNx0sXYovUt3PMi5mB3OGw8EGA4PHyIPsCp8rZMKzHlsOE5sHoiLDL
SWwEYAPHJxldcY+yglUrWDg/ciH+mG/sn4UClC48IFIzSALoshvbgR2yMIMiNDErEsAOKTghb+EK
qYUwFFL7rNM37NBI8XFoZk9BX4VKZJBy+cCRPt6YC7OIbIIZy/DCMbJS685DIrNheYL0uvCO0FQq
pFwSuG/k6O7KlZm5rcd0vJyUO3+0c8d58hXp5tjgCddBN3b0u9Z/8H23O1WDl48sUpo1BcwAa2Xi
hsaryYAOFWoWzeclr3dFvZvezD1rI7EEwaGcHefQGZIDozAkeas6GnehNePhJZlgjYILj0SS1deq
oxEIdy84ZY31gvOTznfEiW8MUXUQT9pulV66RTY35ZYpaLYNZ0hsay/KudsWzCN8IIaUrwl6Zu65
3VMJEV49EvJhkIXAofqcghf90pvQsPsim/eg5GAYBRVmNscnkVgH6gkkTnATt1E1QVou2qc0cHeW
2xnXbjYWZ9HjLZ7yyHzAb5t/05PTPvsicu59GHq3oI6j7SRqc5dXTnfVzy2QaoROtLgyA1NZgJd7
bcdJd584dnkMYm2/2JpH2rbr4XK06uIqEJXmtOaKs9Yukt6W4lqrYbqPhPKClTJEglpItpemDHvy
rvPwYMZuuu5TnW1KbES7MI/OQjLET2gZ3+A0JiYgoxXISMKOFpugZa3CNp6PZl4x785SdQ2BI/wQ
F/MQE6Hp6k9TYiEhINg2ubT6TBOhE9Yc48X4WYGfAE5VzQ92b6O/CFOCcPM8aSOgN/pDHQ3W5RyH
w+U8lNRpuWemPG91fOd6nbi3ot5iiJBWjFTgPa8pU+OPVV1p2jTeeBPrcmG6Lqs9O/r4EiPOeGAy
sLCgPZB1A0m2a9NyZlr2XcsAv71tO+o7xIy2aNsnsyaZ3VpNHqhh82li/lMcSqSkyUc8M0tfsy29
jp0oM4OUeI+4R19gd2rbCa/egCiGhVWZ4/wlaHtvG2ZTsaZoZgkmhVL0FNBEykfx1O0HUz0M44gP
IxsQskfwFfkp8w1z4fzWrqZ24xb+sYuMalMzfv13Kvo7SudX52MAD7hn//v5+ATT+UX/AOb5/a/8
eUKGoxMgTXRJrMCDbwlOqX+ckkkJWbIHcGOQlsuIcjGm/DEUXWzQfw5Fvd+wm0N9Qxzmcbpz/lEK
gXDeOfM4FUvbRJUnFoKF5b2HkNb4EPM0Gr2TsqqAoBCmtQyvxMDLse60US10N0w/+J1RFwEvK4tJ
EN3smsDfN3PLU3mfl7VpqKPG29GMW2MeGyc8BCFP9Lqzl+Asv4YYeZ3F2Nz9nWp65QzXLeoBRrCT
5XM6oBfqtdGOVBTlXfZOrV+zaLilW+CHa2EZPknznr/LHSmZyNbRhoDa6d4IZiidBL+Apa4lDPJ6
xXqYzntLNIsXYBQ5ImltkpPkAxzVh7wOuvomNcLsvqlD+azz2Y7XDZsugVaw/6sTEuEYLf0knwz8
/iWXmLx5O8rcIggFsRWC0qlQJJwkwTmDWvpc+/6wMWQ5fEqIjr5BuuLvCLSBJd3EqBxS5Jrs7Ta2
s1VbErOTzYpwqC6PP3narZ8sTdQv47lEvpK69JqP0zVCLhwWfcagmT/Cq77zbMTAiXnAsCS2bWrL
9WgTnUwBLetbogjjYW1OEz7ogX70ikO4JIMJHzeqiRBT9CCIMi+MWYHu6PTjGKvwAhjCsJ9nf7qV
2pqObIw1OhDUHMYqZME+xHmafOF5cG/TjLbQti8t4xyrIsCq7DUHXY7ikmKpeIhnnyM4Hp4btlh/
3Y9RzHkYzN6V4/bWR6PMNS0tYhPPpRN1G1lxXFYIvC/6RMynvHWnfpN0ULWFVXRI2FkNByMcdzbs
2EPupGO5nsJ6/mRMqtoFSW7sa8ZwF05sza+msvyLmCyAe+LCw2u6AuVliXRHQY/DhT92swd8aTf2
Tkva6urPf7YZdUR8ZbhWhXU/MdVbs7KXaI+PaaUR5B3R/g05xn2MWqncWY1xFxhiST/uBzr785aU
DGG+/ttxKNqknX6xoloseSx0/31FvXrR+uU17vTXtv1hYf3jb/6xsHryN2nhgBW+S6mIfY9Gwp+w
57ceA0xQEBeAbhBu/WdhtX6DTIgIn79mOtjEEKL82X4Qv1n0JJj5BnDPFkr0P2k/vHMw8n8tICD5
Nso3Lmb+hYNiEyOYVQbOniT/FpdkiBkBpArwK8MvDIx/d6VFh8Oq7tnMTd7ZF3MKB2ceBVcCGr1S
ZvWpopFA9zLu1t/9Dn9jBf27K3EN9g9M++DNln//XUMlao1wbqqsOsAn6dBVmGfdKwDQ9fz4jy8U
sDk5IGQ8vpbFT/v9hXo/F7IEIXmYdPYty7NvrFHfUv75v1zGXSKB+MX/8hsB3Zl17KKRDg1m6XLx
ZmiUmOsMYfc/v3U8q6RC098CzvfehhxVZD2XMd+oD1VzOZrM1Wj7B5dN8Ssr/Lv9fXnwAhh30uJ3
4rTw3qNOeyYwWkn3NV7EJyQj3E3R+CiM6bHqf0nWewdX+P1igP9JUbCWMMrlw3z3RBiko/NulhWo
6CXIQqP/SIMavamRvJgBBvjEIX1GTGH7v9xPB00mRyvHA8T144W9pqTujYvqUNWIV9AoEjMgjezR
SPlfP39KloftO6jC798RDg+rgo/4xH9HqJm7tJsSwt0PBvk9B9VVxAxaZnj/86v8zbsFU+w/V2HJ
+v5OkhTv9EaXcxU5uierGR97xc5U4BT7X27dd1d6d+sGtMNlD0ycTb9DBjqmLyisyIL89etl/vVL
gVjGCb9Yqx2EMO8eD3o1bkD2t0JoQpRFZfYgZieEAzezo6atDE1m9bIRuxpF4MFEXk7nx5Zbu0aR
0tcuUpkBa8M2GCNCIMtieEWVwtAtDe0LCekMwV727c2hgn27v6pwBK+aakbJY8myXpUV/8kUo3Ay
MzJNOFe5Bx8gMWGT0vqY+Vg43DBFJ6zQKg1qBI6OmRH3WiH3A0X7JvNHL1pk1aiGs2IMNqhKnIu2
jYstQsBi21p+cd8aqXM05Ty8ghqRe9Eire89wVVSpzwBCSMlBHVgXNIMyc3PabZIhTSfB3Ox86JC
vjRTK+KmZFSdsdyVm9Z1EBL19iLwEl2Oerlm0op/jVCq2gzHbUr7GA1IZaBi59vNioVLpX679tvC
WqOwy1ADoXeiSdStGbUiRo6rEh2+FPbRQfO+T5u5PAkUYptAIVoPJK4KlFTWxygGbTVGIv0UBWX+
iCUk2dfarp6JgbQ+MhBDW+ijP3iulAO21wt7ZEOxD21+bdsT7zpiZPRYBl2lRz0E7ikwtLo1jKT9
FHJrTnFaV2evS7+Zgt+0Sz3rowqSb6MewnsEN+XFsCyNsdZI13ILHVyTEzTJuy3z+CYlRfIuHRPn
ghW9JfcGdw5RoWQvuR6idyyoxTGJ7AAHAfXxdWRX8px6AGZg6ohrUabcxA7I2sYyBuKm3h77XBNP
gA8F7Z7HLQOyzdfsiFIgzmVaq7qKHoLZ4itFfpJ9kjPjS1WjoiKrlOzSHHk8boC58fJ9UlhmdSVo
wcuNh635KQ4rQ24t0SNxKsoM+ZZnYnc3mMB9DIDOP6B9QZTux+WR7ziRH8/KaZpBfSCSWD6WDFge
7KLk+XEb02U+xxEbXlwco+p+U783tMaxwZIIjCZ+RDE/WhUqJSMCTEWCo3zUJLVuKsecUdc5bHHz
RIRQa1doyNx8gGTcYu3q911QpC+IxoydLHiPPB/34yqRPW58Ep3uhkb2T9iws71bdfCeCIyykl1a
2e68nVMESauGUzTtyTETn2dZ6S/WzLvlGCE6exQS+kPvt9VzhEXn5E85a+hY8mGbzrCP8HOSif52
YgA95Jdw4yj7VBNXc3xTKjYjqW9Zk36zmNwTo+TZGPfQrIkIJZ8xYZ3exMqLr6OMJl8X5RJYE79Q
hyyGP1jV4oD4CzdG0JP2TZdt4mqMvxaVdA+kZ+BV9mIm947onhDS93tblejjJRja7TwExXFwkm86
XLQNRmuuoSLsZRN9bbvG38Qa+VNtHdqy/9zFU3JUhUfCW1h5J7ZC//ZNqYktbNyaIu+vSDjFrZTx
nlMsgTup/OxjIKr5ZEqGvzMSrWgeq3athozGXZZQEtptzkPNqkiPKq+YDnWpPNscKne1wVufgRTY
9Mx7AMym03ZuWN3U0KJYXPbdyuF744N8QZsfnIm2cl/yUQe3sGLEdRkN4oEcO/s4djxRGQvqp04S
AGrmeOv6gq/vaprOK6KW5bktuuFVGw0OlUiz5gA/DG6Fh+zPMfMX12WhbBrWDy82AJ4k4yIeg71H
1CckCNfugtuwzJpLgdOOccdy0upkU+9zksU2xCaziFkoI7yBSxPB0OCCZ9BiCTG8xm7BjCInZE9q
kycYO0CT5Ge7YrIdDzauEEKFz7peztWlVZ5Qb/AwDXUMZE0JaIMEoq4g1g7oLjqxfVt1hzh5brNA
fDUHVqt+eUYwMohrYmKT69QlEbafoG34AyeJlWG07nWK81DjAl335ZLOt7gB0fUgvpu98kMycodm
yOcACHywsYYe1h2/MD4qs3kTDhcPfRWFawKBCzhm+JF0x9pjRKweg+Slz3rFPZdlt7NTdzEHI6y1
Q/xDUnTtqTewbWRldw4ynR+0Z6IJjUu5VzIyrjA8nu3E7p+MNNXnaYzbqzCdPyamPXwMlgimgKEL
xbFwD7NM5m0R1+pcGU14k2fPft2oTWLHJDGG0dppkw+8z49Nb0YHJACkIUYo7dD6VmcH9Tku8Sna
s7h/ZtiB4NFn08tIdrkwkjh/rHGnwP9gxTFVIB4wMVZkw/GTVr8vsm8Gz5nfYEftRWPJY1zBvo1e
ZFpMKwpQWLMvYjCoIq6GVaslHrgpz1nMUoq8mkcklcQgRGZ2USDzk6ug8hmIZo1qNrDvZ3oflZ2o
lR3VrblyQwYtq0pZH7Sy1HGobXUsQeBX65KG0NHONenSQk0goMOaDErvNA1vYa6DmTesfwqO+11t
Icrf4NCJjb2T9Co+ooumXbuyVNgHR6fvwLyHXgeCb81ZvOk8BLGNT3c+xakW0Mv5WrletBJJ5F+M
gU822PCWE2bXLuMPPS7pYQjUJ8ILm5bEHs9HL5U6HdofUAbptq3ixtnMdid6xdqjPwWZmaHXGvN7
ot9HHIfCw5DF4doBa+BP/bHI02yTVOZnJ+gOVZoSjzbZaoU8MN5ZTCI3LBz9LaEnxpWwCyPdtL4i
04doHYBhnUUoYqqZf+RBe0Ae027HOnzJYsLe/AHBomWWeBz8WjwxwSAJjj1arMaIuDK8Pei3ce7N
17yu0WuU+6IjFxSlbO6TZJrmhnHBZMoMdn5EpvsKFzCLfsTphGrJwQ3rSNBQFV/4kHUDBqwAffn+
5wfs9/Auh8QlqEwc4SEAWUuSyI8nbD3PSKq0mR9qNtCNh/7oqo06FOBBwznhTfA82QayMmvmXJHJ
pjzxwhNibCtMnkL+qlB7B1b6/fPQIRComZdi912R6yPQ4x3g8zRKPDIcPjXZIqX2k5ci7+7CiW3u
53fgL5WhNAXRV1wJUcbSU353A5zeVdFQ5Ye+5hBWhGh0RcF2XBRxeTIYfV/8/HrvEWHLNxTwwRaG
PFoM+31kWtFwwHG8LGdBqXElsEogtNIFeJa0US9EoUvU1DHnQTcYbt62HXLuhLePLcw4scgh5YId
f3mTkI+aff3nn+8NRv1DZcfnc4UFyo1WLp2kd+VJNSalEThddogVNrau1+pbiWoR7VVLOLtiWslh
G78nLxLBXe0140WKWRI/z5gELFq+6oWjTHEMLBymk0XlqZMKT1uOrP/kWIm8LBpAxZlH3kTb1/gh
2y50DxEklL09UrhuHebh97ZjOi+0n+d+RQY4M1RD+LdTCGl5FU4jpJ4kST+97YpFQTDdepiXUe7P
74V4B9x8+63IvhFgf5ZR7HvEO3qwEPWVXlDEKedtQ5erFuXterCdJ2jGxsHg2LiCuWDt3IbsRFAe
x59/hL/U2UwmIG26/ChMOqz3lP6WCZpXJSI5IAtN9q4RlafKGX61DPylY8FVaFRYiEgdeGbvf/Mu
6frQK8rkgHqF2NeIhauovHZdg3piDJiRVzilFA9xxqH351/Q+us95oiCwy2AeCIWoP2PL+AkMqdv
8iE+OKhKQ9rdpbw0whAfasfRWEMIm87ScOVj4UyPmZxAQlTusG3B55DVXiKFW9Zbxgx13gU2kccE
xTpO1hw4f+OFLQuN31iE7YURagrXt0//r0LuF/3qpYfGD/nf+9UnBondazb9OAN8+0t/tKoD8RsL
ruDRXkRtS/bgH43qQP7mIp5jLLig52gV80T8aYuUvwnI9ryPJv21Jbjj/xrVtvcbIjyeY5dNDFLr
P9PJvQfDE40BE55OOUu0ZHT59tR+18OzCeJtAih/x55HJ6aMZ/UZMDIzkyFjLwFAfezpWxjDeFHV
Drs1ulCJjLtvD42vKJpq0Hlmm6AB/u42/l272eI7/th6s/hyHAtMa0ndhOL64wszandyM4YAFz42
v/IsEY6cA86RfAYjdDO6I1iIhGM426QBZxPZEgVWr9cKgU/4JSgKcauFG9TNtpp85X8kxi66nuJ6
aBkwavGsIHRBmiIeHCARml84AS69vbMC+aaNjeO1RnBAWD9vHDMr2ngjgKxlgOkckpM+xMDkGPUb
Kh04x+T1XQBCgnONrzl0GVkhj5gQBVLjKd2OxBszjYwxjcghsG/Y5roPsoQbMTQ1MbVMHHPYGUNa
f1aTMlGuQ/tAaNRUKSjCEulYkLk0coBuxvmxxa8EOorT8xLWZDu3KImR0EbDjn7hI5WzsW+SuTmy
l4l919n6NTHj5iwBKW68VJ/AmB6r0tMPfpFAQpII6n1NtRGGMFBGg+xZ+PVMCHOZete1Y08wTOKd
AXAJzU0nyjvDkc+mnZKqneiy3MxZHj9ZYVj5K7NzhyvWbuN27ijK13486e2Q9ONl5M/3wMfyczNR
nwH6JXxID56IdkFmOJ8bzSgBmCGZ99Bc4NCBa/PuzCCr7ki+tHHfB+rG7WdixVBZiewKGY4mkixq
4tUojOQ8z/UWYZZFNzEnPM00CUmM7eJi9Cp3n+eq2FV+C3VUNB4nbCR327nwxWG0AeH7szRW9mxC
pTMrWhdzO6xFHXm33PX6FHhZs0vpjx0jYcujFF5wJMQrB4dZmPlThdfoofQRatUDY6d11hnIA3Uy
X9uFNV7avel/ifzY2zmEPGxVzbfHXUUKztQ3WyspW2/FfXd2wJbGesV8JX7JeOxXNl3gdcuTtprp
r9yZfj9cS2aZJ3fQ3TZ3Erl3aiK9W4PAaaoVmy/U2ndxqwCdmrO1ipok5pHGsBPuBiQ103quHe/J
5f9kbYw5s99AdlsXeOSLFaXxWqXT9HVxiV3V2BY3wTg2B6dyerzJKO6emRzPDe3FWFxYvZc2Gzj7
U7yeWx8EFxNjzA6+q3WwsmrlUylLvPv4PuREsFUe0f3S0GLcUXPkJuq5hZ/TiJMEVeLiAjPzi96f
G03hnseXEZouCJYDd49IkXnt9It2s493OdZHiIZB6LyqwRk8DK9D8zAPVXG5gF64fXOdXVHihDu7
JOzLCpLl7YK75awi5uP9fjnE5RtEf8OtDw/B3ftZ6V1kbfNBxsP82e9nyCuDdi4kpsUVAk40sZUw
ymtWwuEZ40bQrKoAT9tKRXMhNlnSZHLNFHmYVqVu/E8FeMdu48KEIoce/n5/bavKuRgF6qSVQo5N
zda3sbqcqEmtlZz6/qIENQEDg0UEZjBSzTP8Fg8iSBJZZ507w63XYG7Br4dbFkGvzs8OL8Z+oC3G
aRVXjIGOTMCfIqbNu/ZYDk4qljmmyTBXjwzua/wDdgvpD5fVVVgP9aVBE0NvfLs2Ybql5QMZ8ka+
EV3ibMySf+/xjILdF1N87Ge3uSLOM75JrCH7UClRPARuKxB3dWqjqgGVWVWy+Lo6y15T5oQI8pyk
yDABNd6NTqbceMKBPQ/rsa7lnWUPQbL1TRXxowDga3aOqeTXZob2NikxPEdBnNMbEP0dptD6gNRv
MxueQQOqK+ODaaW9uWqJTDvFEuu3P+DbhkY6pys6hPEtqYzWx5Lm8J0/jUocNMejG8dxKvwS4Ejy
NS1X/akkUJDaGP+Si6Ufpwm1fPYS17LGCgO9/6oNVF8SZz+4hA/aAYCXDOXY2RhbI9u4veZyJO32
31jf5Z00wC3Vvqc/0WvmEoTz0Vdkbd6lkw3qI7PGbT249Za1YbxIIa0/gf0Q/MFDxzrPS57h6APv
BFpl1S1+YoneAfmlW/uXIoJ/tfInCzCIqUV9lOOA/qtHp3dqA897+9kORhCfFOqXmNYnX7IX/pZx
5mtqm8NmCByy3OvRfkxEW12kiFtuJAlEXFW9WrWWPIhuZp9Ho7oEQ8SS4+aX1Kfh66ghXcHRWXmu
gStQKKKGTRBiVeWk15Nb+nsHoQt/YR6tc8GL7qyGJBiu3c4y15bVWRsYaxZoIP5g+m18Soesvm3w
0ZwclwDKheZUPDsuSek9nZlTxgF606hy3C/nks+5kZWvPKWuvXbI62LpwDkfbBnrxJe67PsYw6zd
nOygHjXdxphujNCz72y7yZgcxjqNtHdTgxl6M86d+eilbVtsa6/OPjst0SvbSRYkKEZOBKEg1cY0
r9q8pS0SxP6A9ivI532VJb2x7nqzeQYalz1yhOPnil8MJ+3PBnzGu8n07rMxdPdpqnAX2WAQZqyX
sX2lk4GAJyjH1jnMIEVyxCo/TWXY7lrGSpuyNfm9cFaDwIIVV3yyXXp0hpn0XyySlBY7qbNsoo26
CmotLjXLGW+RnuAY4T4lx5GBRbWiZYOI0fet7IXa/1kbAtvyRA2ypmlVHdMgNAjIHAIDaTiMiHiN
RQ8HpFHW6m6Izfa6TNPpFhpzcj/mvWmTAgIpf9VAoNzR6LmL5MJtcgP3KnbLeDOWvGKXCeWku5Gj
1gvuIbExBisHgMPi2A4RPr8O6Vh/DiTWLJhuhjz61D3LAdO1mq1Kqf4nQeDmqhma+SJIGTusaIN6
l60yZ2dVJXlnrUZjhmrgp2l/WYvZxbLFOpKuGxBN7prjSfPRSv3JuO2h2Tj7jk3/lrcWHQTZRU64
lWXuHfu0YSdw4NfVh6zmfm5GxBEhWytAOfI27eCeDBSHsEff0DxfIMWCJmOhjaVd7YPSy9OrJp6y
kdQsX12nRTA+NhhQ74Q9+J9q7IX70qMepm2fGa+weIxjQJ+sYHDWYOgwIgVILRYzWwbY826fqErc
WEkUq2NQJfKMFb/6JgsmIbB1IvOC9IfcZGLUGyt4oxifRzIl7fbkBZOFceHfsu7/T4aEFuO7euQv
uJurl2bKX4ov35d1FpIh/tIfZZ2/xM0vnSOGVFRpBLr/X2HnS0o0E3WCSxoB3h1Kvv/UdcQiBcs8
HwEmvjn7P3Wd/6ZNEhSJPgwdsuj/iQBpaSZ839yi2+kFdDxNhC3klL1vL0K2ockWZwS5R8C5wEQ6
BVSPaPqg2NzWUUQI3He352/Ktff9Gy7o235guhafnBS9d8Vam8uYk6g3HUCHNLem0fdrD+PuL9q4
70tCroKcFk8XM3Dnr9Vq62oTZUA8HqA+JxyAxvo2KxsC1nmZt6YxkH2qG8DXdWrc6QEo6s+/pCuX
NvGP95Wae4mPpnDmN36vPOm6KaDw8tsDS0s+7sYB3C/sLvPQO26AnD5ujlgb4HDieSRdqwpt0J9N
lRhAKkzbvS/pA2BDD4PpitWQnmAkQMUG8wAU3cr4b3NC59Xazg36gaAEMTe4cOXddRtM0zcE7BmO
yQAk8xjMBzhfMOTw6x4VgvcnRpXTnrE44+oqEiCFF3saEfMWkWRmPcKPt63quhky8WCNcFdauwuP
g6erl0CphAknxHVMnHwjBCL9Y95xsNfpWDB5ZU7WhPAZUWTAPIiRbnyKE/ihzGT4i8NIsxO+nLUV
HqBU2ftAjHtdmeUFt4qWaASCQKxBezv2HkH+QkP1tUXdlVgPYETRDo0ATN16hqfgSGwgecTMiSFP
c0vMDltR71O0py22Ao1s62q2x+QQmoq4ujCBKt6B/dWqDY9z5497rxY5APKZj2P/P/bObDluJEvT
r9I29yjDvozNzEVsjOBOiqRI3sCoDbvDAcfiwNPP56HuqpSyOvMF+qJUqaokAwE43M/5z78M0wt+
k/gil2v4iaeDwa9ikChcBmsjqp6vC1aH2wwd07bAueg5H9L2jfaJJ9NJYR/DOeEdmvv00htEch3S
ah6RXCw/ZphAz3bPj6ASUp+Ng/91qhmJddngPI31qj6XwyyudQvM1zQxdwTarU/ITTNDKAnHFRk5
tsd7JRm9zmJy922HPBEP4ASzAtT7pdv2X/2Uv2YVgCLSEHfNjpZG3Sz8saM043WG7bVchMVYn9qY
h7tEcubAKDHsU57oBRWEqk9SMXNE7Ix1tG/pCwv7lkeGwNUhjPPu1gfE5zDNpu+VzSElSBE9NDUq
93Ry2ndGnNNLmuAQkHQTv8rLlwtJN75xNN8YZ1F5m0Ia3mK+HtxZmT1t/YTvEmKBviHEodlOVcVS
nHIxfXew/b+Ad+zfZT5P4uw37AuG243FAb6r5ch9RcHzEaFk33JMlwyptEUsbEsK6CPG391XAOT1
Bg/h5dmdGdSIlpeh7rvqAOQyfIP3wADSZ3SXZ/V6cCzurcp4jpCwudVmiRJEPn1fgBAOa7WQl9Ct
PAksH5cLFBfLD45+wr2yKL2sVfU2W2rEdbxHURn/sFGaTxusOlFfET/owkYO3m13gdidpuNL5rI2
cVOFM+OaYZnv1+8+QQTfUZnKW1kGLEqNr4rOeVBhZA2HtPMZJjSef5cMc3BH+ILzJAol38YgbN+t
wTd21NV66N20ffeaYMG3ywo+6XiJcVgo42Qbi7n9yOII8X3hLRZyTeITzl8uZoJyUq2yHvUixbDT
yNJu5nhRn6WyKFnbAYfwKeP+OMjjLnVdNttwtgsoDch6cUYlVTbQRf9VIqiJWbWIerYLnfSrU1TA
zfYSeXvUt93tELpZ7DJyTpwqfJsgag1fi3703wpHNFVG7sAq/COScUvsPduex5ulm9MAyxBv9B+9
aiGf3dfLsxMvzDdDI1p1sFzadd0aHliHAd0ejEeMtvTA1jSK27GlYRlYYZc+dqaDrRBg2vWjFYy3
fiObA8V78LD2GEIHkfZucUD6lAbpbWN1ngk7yo4QrfJT41bPKvCdPdXwSBzS8qWIm3HPaPdblbvN
yRIZPjl+fspXBrnCGeV1S/m9r4NJb1WaDd+cApferFBXSKZSnJN651KvVbJzlp48hCjIdplkmECK
3XJjJXJatnhhXIZlfAmPo9sVNXr6jUzS7oRMBFQCE+ttZ2cBnri4bmyauv6RkfQSbzzEPRejwu4I
3vrjgqx57zZWclXmmbxRYTkfwpwXtiuxs0DrDxkmibPTuvAgISDZJ1tYE05ueEJITMj27UwinTRq
ukk45UVuR8aktLGv5qBIiCp1PnkNQsYQLPMaEotX713u/Vcl5zncBl1irRv0i0aaBAPq6MoiIk0A
b5c27a/xIsVp0rXHUzYnzo66ADJ+gLv0bknVV8xWCb3FkQrOEiHnhynnmEPLO+xLUnoemdU5G2eo
CEmZRuQieWWBCsb6PcbkbYMUS18JnTGIqqvqLbFwPt6GOlwIJp6w0ItCSYpKEOfbaPI9gH+ve6A6
i/Gfg0N+kuyv9m5hE8k3XSVdtZG8Vzd+reTVvKYkrbi2e3K1VDsvz3mr1D7LoDcJsuY3y+AElzLs
9fM6k0bal820jZU4zvXOm6z2Elhx/ZC1HZzcpVmfZClJunJUctRrkJwafMvui8pbd1MKBaECEcLK
u25Y7tj41Kh298oHyI0U2awtxKkR9I7MOBujsc6amr2V1Cs+Wxg0kalWvkYhM+nYXmZAxWXajER/
HcAC8afNmofasTjLC3s+FYWnYcNNE1bxWfJSx5mDaykrHhfy/BRPmhZpTv0bzKQhEWAd99gMOr51
unW5BOiaasgDSe7TL/fNdz/rbvN0ja4TjcBi68/EPW1qUiN2jZ9XN1KtzokohqgDsQ77K1LWvLeR
7swHFsSBDoiS9j5fsirelnh7fpdN09TA5SLUxELZ02kFHNrKxuovRqQ8b3M94h6zQoa69odMfW28
MrRvHOVPa7YBGC6DNxLE1+OcV6rYAJwQAIsXc3WI8mD6gpl6uyVG0NQFsnvQeqgxu5hEu4+Bhq7A
P7G5SpeoRGrnNvmp96b+Ghpz629hnSmA+Za8AA3UqNDAEl5AFEZxxP5KfnElrMZtL5fKPBt7cy6R
ytLjHKqd9VgGCjTSTQM2Zzl8iwtc1QAIDZvRrpQJ6GEX/iHqGm+/xUofZRWZd6CiTIhSm+zaLIDf
eaa6djlxFGtRWI9WK+VbMkHYOYz0mfEuQ3CGx/zS5MwptPyi5bhKPKB5SA4GKJtlpCr8WXx1mOk8
YaeivskyKuGFoUqlTm6Ipt3oBT8YytDwk6Y3xt6ZglHsXRCpHbNeQiqiUFzX/boefVtBpGpRxQx9
yZCcPB5sOfJAcbgnTWs9iiwZXwrXy+6yhkpDBKG8xcnFXAU5GB4AHgkDXWc25bVZfgxYvcEyxNbo
lHSdc882KL55MmynnZVh+YxLDltlxka0aVA07xYll4scHfRLXtg8OwfXdrG1m365yDB4u7IRdO3z
EY/Kc1ZDS7H1hrwH7sxiyt8kbN+iQdcnF6NKiEI+CQKNJtNgIbxCr2m7F2WRQNeZ4cDg8Y5nWSu9
+lTR6T/8dRPxe/YqbQOATxhhShFBeGIH+nWuBXhQtVlmDceMuIpLLMjJIIxUJLDA7fqH2lQ0YKHw
jXkw72qByidwTCMJaAj+rqFxfh+Im2sxV+JFgcPl/B61NbYe3PayG44+nlD5NlzH4I5gUJfxMrkQ
i09BmCfc2SGz9X1EQDlAPHHW69C+Z6lgYQpQW+VNCy6msnvFTdC/m1CWPc9U3Ie/uXE0x39qvmIk
LighCQUj8PfXGxdHcRVNlqeOVkFm9aRE+GnBlG9rOyXI7Miq4yhigTkTK74iEmZnc05dQt5uP/Bs
RJkIke/mry/qT2P9hLYNjQr6AKKIiQb8rfHNxo41UmTq2DRe522ThNwtBdEMObI1XfT9mO/Ymtf9
guAarG+kgiqRLVxEuXlNSah5LGff0NLC9Qg/pP0G9BU9xGEm98lAEHhq9bDZuyGwdn995cG/WYgR
oYmAFzTVRt7w26WjMPdkvcz9EXcD6GhRIct91yC6bBfo7rIgAifJvejH5C7TsSD6+2A57kdcSvwl
M29fBJRLVjBnu1E27c3Uu/7bJKW4KVavurLtxnt3fYx3b2QmBUkleR6fyNnE+s8v1kOheaEbtpJj
lhTBnQ33bw9gRr1aY+1NAbkehCYKzc+p5vsOj1VkVOOL64/WI0kw4ScriJYfxHrZwcYVPt5BnmKP
xdyeundu69OIRuREqgc1O80yfUlW8S+hW2SF9FnDTnyu1bVYuwdRd2ZPSUzZji3eK7NSsECTaeN7
Jg9dpwhaPSe+LseOGtQBcsDFa3rJVivD6T9w63ciwKvwkqiOCLCSFB5uUkEggqXVoPcB+W32dpRe
Wlso75kM9NvAHSzl7/hCwn1pU59AlM6T1SkK1zo7ATqTUYHsvTqlFPTpzsZpJdymGCzGOP9RcV+d
80yi2sPzxJ+p6XvbJMswxeUbZyJh3MMmDDFeU8ojA8AdfaHIp522j3TfbLGxrz4T6RRuXYHIVwUW
BhpNIjGD62nc4tyXX5ZyhIVfYMIIs533qZpZkTj1DrtchOPLUNTvUW8crZCgvcVzjXFTvxQTTSX3
LqmY9FyuKzefQ8d67EsijBwODsx3kSGkFUa/W0ZJ9WkI4vZDL1b74eMiQr2PseqG17Y6eEPc39OJ
4gva2cxGZpr+sCaSRjT0MiC33snW7EaD6e0gkUL6bgZAcn+tNQzveh4Pzpo1uCbja1uKyLB+iuih
8frxxXZGkgyF234EqseqzKfDkg7dM/l9KyfAQEQtCDOAUtfVJKYwgOAN9tlNiFGJd1480BmlPpOE
bRusvCMKj0lYkQ7/52Cv5AgJzV1p1nqj6A6xxfUxTc85EzvZgcoxtcUqJzFHaN6wXQYLtgN143av
WKrEcKaBWZiP4MfryP6yWCIibRD9XvQcoBeCgF0YrWJ6wQaW9n6GNhUbBIgZo7xtKvChCE+/53gW
64+Yt3TdF/Eq3zDwuJ90RObRONBu2wHWDYSvbJo5D7eQUoKtwLzv4XzV2k8AsfB7YWG0tXkG3kwe
j3lVtdnf7YrwOglY8h50ejzovinDTWnPUOGnAmTENK8F4Slil2u/e0D/wJNpMab8dj6LpcggiYP1
LMx9MD41RS+4jhdyqwwo0eKeeLVm4XJDIiBqObMMXTPtZ3l39lGP1nJzTszx1NI9nBEfHGOIFJlh
1IcOyEnHPNkkHxbQrdAO1cR2Xo8pw4MzPGBhl/Bl8Ds6WwBHbr0B8tYiXg6VBBCa8/wH3JjlZuV1
E1u9ZBQjswYLizPQK9vkFXXSJ9aNAjihT6EkG1Es3XfjBDgnsOrbZJCKT3rlG+EuQkoDtkBU/czc
n9w0zIH/KjvYytFq90wzgDMA7ua9aHhjMt0Ed24VBp8oeOwe4GtSn4fSBJatftW9royZcFoe5u5r
hvB8r+xheRYWr3nq9vXJmlgUOGSxrdHRp+RygNQgcMeaiFKDaKy14Dc1LmBPR4bb3iPJ8OKM35wP
SV2B3YoWi2zLtr7btnGFTSOLx1c3FEudsnHeOS/NAugSlkB9Ei2BTcgdxLVs3WrXoYy9jgfVvbYO
ZbqjMjA1wgzF9YyH0d3k02ltM3tgc7cw1G7rpH2H34acwO4SXAjZZ9uZBJANQaD9V1t4PJCqglGj
aJ/2KqQ8h5eQwK9s7rvebMOY6qqrWtUgkkkRUfNWPT/OIbpcFRgXPOUG9aYuMacADdq7AzuAfWJU
30ZCdD5yh4CzaIQM5PRm/VQ+DQA7EY4ifJ3UoF/n8jZOQEgzTF0fG2gVh9XnmMRGwX06nw3OAAQ8
xll+F7HlgzsZdoQVkGGWWYySk5nwoy6hDOmWyn2ae+LLk4YYg7ClEvZph7d5WDpPMvSwrR15kGiV
69NS29gIeqPAZ5IitjHPIKc8fCMwE10Yei6K85mgNaJmppdlpkyWFfic3dbuk9Vg/Jeyj722Ksb9
OsSNDPwi3J4hwWkAtIxdScgZ3gK7UlN+KnYTUl0ghB5IXGCFtJriZKDZOTvmDJ4HCtrWvBSLPbXv
56S6YQYz9oqUVmGgcPZC1Dku4DKe8mbxnLdZbbgiIEewnTEI+ExXv8jN4jamn1AaFKrHXLwHtHlm
Qr0eLTgTy3aC+XEX2Wxv+cR7VCWEv9nhJOnxPNaaZaePegYvw+imKU6CsfIlNGdARLNVetBNiaLw
qrs1dvHEwTYS1MtSqAwxT9vkQCa8kz3otBii5QYen/PkddH43WRGXmC6XW8wK+bFLUi7JNC1lV+Q
uVJydBgln8jbpImRRX6HFvB9mgLu2hpZ3glmBq/KVHEPBiRsOzHN3StVCbmHo14IB6rtNqFuGYPi
drZsNll0K9NL26ZUkGQ476aRB77E1XpTuUDq57+eX8yF2BlnYzlj/zWYOVOJPfVPYkVVqV1i0pq8
xORxbnmhC6rKLArYZKaAlY1TBHlha1CsNzJc6chm8g40CmtSkdtwjy8Q388AxRGhfb5LZzqbKmDR
HS0ZDhzjBUAC33g+RXU5H8fYf1t7k+JkJjEDgMp+DCI+DLlKfDmkeN+ey9X/YaD+DQOVbscU7v89
A/W27Yf8P7ZkItWF+PhlYPnzR/81sMRzKIz8s9LYNQaL/2Si+v/AOyBkjoljDKJxj07gvyaWIQ42
NF0xxoye62IZ86+JpfcP/lUnNmLzgOQPHGz+3//5qv939h3/DxO1KdRvf/8PMTb3bSEG9X//V/Qn
vTA7mQsLlfx2F88ElDO/tndRhTq3r3GR0kPMQnIS6kOyRzOzkUw9WrphYqQE7gWb7pS6C/uWcHkD
6VoVEX7ujNHZwVt1U+1xGc66o0Xw8QxfaxKNvbFzj7ykgjqC988HDTRSuKBG0euPpD4tLoBBzbZr
vEqQVM7IVuD8mBS5BjvC64RO4g1CCNpXe037PeZXnGezoChyctf/oLRxbhuUtGLbkiocbkYE/vLC
paboObIs8yPELTTbqixIM+iG5GX0TNzUTFAjIdEq1o+Zhv2NMbT+WSnjgE3B4UnspJAGi6q9bIO+
jS/DJFLfVExSQm0A9o2TC/STkG/wkTZJT6iqCESqjKYPdNnvEUS7WX+0Hc95sn0n+IhcVIVta41H
j/x1EM1Y3wsP8R28yFZtQvJQbzO34/vLKCMrIsRta9uhYKCDTkqlLmSyqm/UK9wBjBfdp0LV8s1L
O9NqeT3/mq+d9qppg+BjyYzyYcy4gMBhuIOzLZ9mexnnZZq3DUxPJnqbMNF8a7/iM+MKwXHN1C6F
FxuAjY2zjV049duVyKP8Fu/p8jqeCMWkWtQ3ZVpMJ9h+aMMK9BSbiIKl2IQ6RcjQ0E+GO9Y1/8vP
BwrFoup32GclL+5onvC0kOHII1XqFY3Uoq9naYSrunKR6NmqrooHi4hNiQKu5LfIKefPWJkYsKAe
uS9zaUa1OWUhxeHik9kaWcQaXnRDgxMPDtO5/bkPgXcPGBFbxBLM6488HbkT9iSSFzqUx2FVwWGh
MSCnMCWcY3VV+QCGnfg0b52FO3jjPgmfBQgp0qxaQu7Ik4UbeVgwPMw2a+ryJ4gC15abRYRyD91o
SO7fJhomVoPbMwvaJN7A1CZZAu+ELcbo39QRQdGYJioWn4WlAnGLLq9eNINcRiRJZHt7kCQhzh0v
YZRoHnArIWyTTpAhtK9KKZZLQZBLsa2wwGywDgpYb9j7JNetxAH2eJbrWxSo3hYveK67WEe00I0J
pPBsU/+LuWHFpLgVfdPa5yPFavHsJrNOFhOFNppHFHuDd2qCkX7KUfyyobOLCxrvZB+ReXYBjTLZ
k/An3+BMpy/nJUweOPe3Qkzempe9NIs0DSckzd7ILZlRYN3rjFehQbAMzlACHkOlSF48N+HGDQCA
3lbiutjvxshGYEowqNHa8UowTSwYu8JCYCY28rBtNg7UK93bGiH87AIJMBviIPfkz22KLwXmBxtJ
JBySxg5Qsu4jXk6GjqiyIale1HmAB+NcNHwdmwO9UJoH2mF0xPtA9Y0/I5I9ojIm7k/aU8xOLs3Q
gnYVO3toJid05FTNVNHXa2cai4FQOogGRNySUmLFeOOPEYy0+7Kbsgj7ALWwn2K0usOSLzqGaMwP
dk05TSNn7Twqix5DzIrv6+keZvmKD0K+x2+LN8zt6U82q8eO1bjU6I+L0vKGAJJkfw7Bg2OmH8/y
0FhUaODpwfg9qP78U4Ur4K6kIXmybYadA5Jy7mDj60fJQiemCP+9t4oRzTGhYbiALuc+RQTp3qIj
m1MGe1gXfFIofHy6P8AEb+UL68qo662EcDtiBCznidS9VV5mbUSMoicIPcLiibKoZKx/MfpuhZh3
5inVBeGUqnDZmknqZU1BUGCB4wHGY+0V2jN7hkW71YKisBsXOopgmZcdulPYbg0jh+rgKBJNzm3+
nEy8EQ3kg9uiTZynpnG4HiJFcc6eErNyIgdyx6Vf9vx6NyN8L6uQghV5wOo+151m7fVF4JRXvhz7
44gbSXc4r3nf9fkhe+A7b+Fr8ucYhc7tWEzJSxA4uGQwWeUjptnphgcoMpU+YBjL/tarARJ47pn1
mCx4EcguTl4sTILxaTlvabjiFpCcI9oHBnWIFk5lrDoEe5gGIJ1wLOfexxsYKVyVlNtx5vZ6UF/O
b1wzxf4LQhHNxLgL+vxw3lnbNkfHNzMsfnEgBoqXOcuW6nPAAA+Sm292KWeiv/TzIfhIajThtE7N
g5OPLq21+CZynZx6Kc1h0FHAb5bUNI/MwJzbeQ3YyGrqh3Ebt7EEbslz4VCBL/lyZPvxAIhwl6CE
IMaSnpTOak2uGsL7GM5HUDS4JUVSP6xl/b20wVrjbT1Y2QtHKWLIIWh4RAIX4001avZa3sme/EFR
wNCcYZ9vva4Pv7WieWkzp79MUj3i6bTEs6YO8fonkOJTm5iDSIWifsIXVF5xxsT3johsYib6yTv0
nVeQF4umMLA9QovGOttOtIzPRdQFhGOK9L0DgidgvbtWCFq3PQiTHZW8A5uxgYM7H4eBZLJ8lFdR
SSRHem/npGmQif5ZYN4ppeoOVhgl9zTmm7KJHlPXD+zPS1gjgcFItQlTUJy2YVc1VgNY7DBxsCHr
Sls2dG3uKraRGgIkcZ1fbunnm6ODIgKHWV/GW8uvvEMlYIhvIpBce9TzZYDBbrW1opl5pCtkvhyW
cKmjY8Ky7El8GvF/hXmdIKj117tYD9EliBzHHASTYwHxmBSa2XmGg9HeWHYo7jCqjy8jwkh2tQM8
FeZxu8ciWGKKILW7KatovOr1ZN9EAJpoL61Af6CpK0Gdmmdowl19XXfKf+gqDFvIOZxjev0+OcST
NyHT7pMveTwAzM1wCVbTJXZBVOzifukPi1UmR4hm027RQ7NvYmwjQIhK4yqhypu4z8vlhvsVfiuH
WBBmPqec44UNF2B+ThiXHKoi6i+idH7HQWMbFGX0JSO34jEPSANx6s49eNgubNwh6B8IAcDRORHh
PtCN/lqONOxlhDh3VuomLvL1oVnhf7WQsMHlLf8ihV91LZPC32edeuoSImY2fUhltFdN194Ma8oW
VTXUJzM4XUbdcDk2UBNc1VvHIGnJ9k1G/7pF8LLlpglCUjpIJWHbbuDnx8yascEp2bFMkFh1D5du
F1F1Wmvl3HEIEH7jTwJcwApPde8tD1mL8bHwxNG1VH8RmxOCaB4CMIDrjwF6FnSxi/WmUo21s+yT
m7UMHsaicXcDitZH/D3i63aph2eXDhZTYPLkNhYYJtxuatcvwwS1cJe67no5aNFdlMXQMkFpsX9t
RtxsWN9u9WQiw+FpedatHXYg7aETEa7n4xEULIeyrRqsZaLow6qaV211sPmdiPH71PfqYEUsG5KK
mQsSYDNekE5JmhHGJmjai2wHFZ6DiKyC0ySCbzLP/L07OAiEpG2AQOGclrL3PtLehtIBAqVfqYj3
VNc9lWBhi92CcH8/IL15wm7AuWXnN9bQLbbpVuFGR1tp76LJkY6hsFl4aLUzX+ejFcEeJCwNr2oV
xj33bgjsx2muamefBXW/GJ/NVZePBak4hIKVjV8fo1VN2Tc2/4xsaLfbrZiM7FJrEiBtzO77TZt5
KdFWucXG1BfhMUZw/2IxlmYURao1gprRyXe9HOhAyE2LcNq6KRTvReEN84skj+sExxMYq2f6va7D
uh9zm7+WUXGA0GA/z5mOWeJYqZCyXpA5jMVjNTY4XjIYy66zrrnNp0F9tvJkvGr6+CashNpyeKWf
GiQDr8msUL6M9C7DZdV1S/FZ4Sdtn5oqJLjJggXujsTP4NOIAdrYzeSEWFROGY1bepci66GaRZyI
iqxo4zfSc9jUoZHNRCZZ84KBMeoOlCYXcMrblUCr2ie8NFMWwWAYtduj9xbnDaeuO0IE38bnoRd+
EEFz1dkAk4eqpeTa2UEz4KTNJJfsxJEaNO8xo6aSRfa1CSGf4DTZMVq7tJ1VPy4I2p+oRWsMhWbK
ctQi8m8E3H8a4zo+w0coqa4HO4sA4V9bZ8Lr60JiYHxMcaLvmdO3nv68Gmzz1V+Qxh38JqEaaQUh
0eFmNuDuHyCH/+zm/9i9/8lfgeYdV1mf/2KmzVUYfvAfdKQMD5x2dYfsGGi4R5tUgPfuxsRJ3VvH
UnhUD1kqLwqvyLOrQaar2EsUYbeZGJyn2B6JP2wrqsq/vqp/c1sSDJ8CFKTgGgggfr0onJbTNi+J
N8cQlSIdUlu2N7L/hIoM5tuA53SzG5uV4siaMvn2159+VpP/QhbmfjC3MP+hBMdT8rePZ/4xEjTB
PVlqWqHS6RYkB4rMaEKa0MUEANHIMrynKkqtk2PKb+Fjg3qFJ6507/xwmap1g+1Hlh8H00HLLsMx
kOhPehhhqBF/c8Hmfvx6wSbOI4i8xLXtyPn9fk1JVlieRWYq2cHGCmnRowKPrgiK6LEN6BDLNxiL
adV9NMxJH7sBrKLL6eWLVvePjej+hlXu/Gnkj1Gx7fnIkH28MjiGf72FVmDiLakbjn2JjdgmtPAA
g7mIuRUQj9rEuF0BKbgMEDAFI9PAmBzCiezrCweCP6RrJU0Pxp3961t1jg/59VYBoEF/Co0rsx38
7iQQTbbEfqbLj0ReUaFmYK71CLw/95GmKsJi/ROBUrF/WlrKVnLmWlVdMvSYHkd/StQGfBi/HHuh
W/bPdbEz0MZaBU0UWdGU71AKqLlTk8jVG6xHJNjT7Mi+Bi2pol5DowQY/PazKS2aWT+Oq0EBxCL1
Y54WYOpTuULaoI77QI3H2lpVXEHGiyQd0F/fDhcdxG8rx9BIkAiBG/ghTpe/PieIOV2xTJGFbAuE
mYwNxIqX8WhaHaG5ejZ+gqWJYLU+CXcFPNGku38USzGun3RCwvOnzHPoToKV8VpZ+/wjN4s/dQTS
uD/DQ54rzcPuS1Caccbj7dhit47LZCSnbJ9N+DOuS8OnE7AHeBOSnM0KoSFA5QG8+j9I9N8h0Y5j
KDf/PRJ9U3zNi+xD/IJB//yh//JCcP+BbOOPdgj/xKAT+x8+KgBad4xE7YBF9E8M2o//wSuN7IKt
NIRuY162f9n2moxnlCe83xiIEEP0G+b8Vxi089sydjnCPHabyLg++L7t8UF/PMXAPqDy1sq5EnRO
rN0pawp97APDVshtEaKpyIltvC4ryg7sv5D0QWPJEUCqRAKsFpNwHTimpYeALCjDdekpl82W/hNP
heTGEu6EQiHyhzv9bw5gc2V/2I9coAmfAgDjS0xUAoYGv155rMa5TvsVLSRMrcczJByYbY+X0mbE
ZICkv/5Aj0Du3z+SvG/jX8QkF8w5/O3It4rakxahPVc4tF63Q2SV23rCZ+ei9CGLIm/orO7oUBe/
UZYlnd6y8xE7m4SYsByCLHfaUxqhjNmsU2Q2rjDFU9IdQuAQoFwPWAXczwQhPNWuM6wXfiraK9AK
8Br8LSkWnCpl++z6zjQ7ZK4xrZwF99oyIF+9QqFznTX4GITkqCi7mI8CxmevAH0zBmwBubabObTY
ZkKeCEZjgxrHQ4oO9GYJC/epR0DSYYIDFNR7qA2Ad6n4VgOJ9jGejluAXnYnaBzAchhcAmznPrv0
+Uh0HIu9qIgU3031TBesHHA+O4Oy2i1iMJvAlW8uNf0KSOF2+R1u7VzRGZ/FACrXzz1iJxLUOgtC
m1vmjrpycZ9wb9dqJtEvjJZQvrqMhfPLoVesvwyTe6xFTcTn2gs6Sa929WcZO9p699yBO/cTWVyw
sGuBWBD+UMZW/FAawu3CR23iauVYcXXorNlc9WpQfcsuy9zQcIC42l4Y1un50CqJsP4gVgZEdMH/
bRp7fhx2A+ZyXRE+5BhukjOuyGoGGvR5CqGP7fdrjt5FHv3Vbpo995FyOSg8nk5h1eDMOoD39mlZ
CckhrSZwnStwSkC81TySyIDXRHRWPD8JeJJ0FnB9AYQTbddpmm/ybF4frNiGPo5ZqD4armcMgQfl
8171C8dpjVCBgiaM5mjXTm69R6WR4f3RkXLuznp5gv84EOuT4FPXlCngwxqMyCzKIbhZlix8saYI
IGqS9T2i7eyDwCOOIqv2423hiuhDZNX0WXo2YLezsmTzGe7kNE+0DHlp/M2IA6uWS1eH4JNIqIHj
wk4ND26BzB1tOZjKZuojlhfgU9jf2YMOvAOhNRbRM83YeQ7Z7D7pfB4Oir7lfsW9lmdXeBgm/VjK
BYycf2zKH1JTFRQNx+/PEU6bsUYUk/hxC1rsPKE44/GQE9OFGwvXAwB9kqOwlI1a+cad4eWKSsFL
WckW9FXZllSv5+oTkR4vAupcbnDhSje8qJhoXwXoKshO0wrvw4mu+1Cmrr73vaA7jjmBV9eeMIOP
qB35FAxDQdkc3rZkj2iQ+0ISLTXtyJCLSU/l9k/VulrWizViR3I9YMzf3y+kKSG1wKptfl7JqEme
C9wDqscUme+RaU9PcOzkead1MoZaP8sB/PW4l9qeDYaYnMdk8IaPaR0DY/rsKvml7BAdbs8LudIW
D44egfc4nMxLMfRQGIg0g7z3n+Ou0UKPhRN3Hr7qOh7duzKFZgIaQI46cnXw6jyMmWHEdcNnWlVW
6mOUZn353js91MBNMCIf8cgUqz737BBOjuAGm4W7thGCyB2dWeTIRXVmYRFSOfwmOJzlpeoinvlQ
9wwzBjRwn+Mx7arvQSRcFz/OBe+OPcGKrnvXcP6sBGSMsPtOqXDjBj5zG9r2KXc9cAAgY0Aeq8hs
BF4rTJMii2+FZyevwTSmWNo6n6Ip06AcTTs+Mxez9vBpc4AgSbc+ZvnJq5N0h0kxoT1NMc0bhotL
sMtJcjrighnOCPlKEH0shbHdO/iYIQoMMaQJoqzxWJFMkV4UYbxbr7HfLWwvN4OAJkICzkA8LWjq
0anc7Eut0ui7BrVAgNOLu6EOKf36btlXda8fwjbK3gNvEvuGQ4r2VnmPGJCLd8fPm4MrbKw3o7UJ
NvYQ9fcJIPSW4henNhfPmptCZvWzWyqS6Gw1HFaLlFJr0gi9e8hyGHDLu6lem+vAn9AHwSl7oNOR
70Ay+afJr+/nyNblRQ/IeOiWTm9sPLgupqItPjEbq5/nxlfZoQfkwpyEqqCuuvWyxh/igLoUqL4j
zBTKGU6WxeS1Txw68lUEjcx35aoE8Rd2+zkPQ3NrwU82cRgw5A6jUd/KEFkHOVXNLiOn8Ad5QQw+
YF4f3bXMDoS4urdBpiJ/l9uBWCD5Uw7sFI4eV51q2ou47hZTZHstUyPtHrLAeSjTVl7YOh93Pd/x
FeoUTpyo1cKTQJU27ZcmGm+7wU8/JTIPLyy1VofASsKtxfgzPiwE299a+dBdsWEvR1uI5TRbTnJa
h2omD7fvtwNE1y1TlBJmnAqfpmJav9mMnK4wu1qvetEn9d8QnP9UzNHxwyIwIZSAS9Dvfi2Jurbx
0NJDbNLD/2fvTJbjRrYt+yvvB5AGR49JDYDog4xkL1ETGJmS0Hfu6L++FqibryTqlvSy6k3KrCbX
Mm+KAiMAuB8/Z++1G9CSFSd+feQcBn8GmRkjufoc8ZYffl0XrVXPj4UYcT82uVqrQZkZ6bsTqxUt
tGJH2z+1iIWe8SKyMDTdepT59XXe0dUp+FyXMxczIao9juvvqq8hwSqn/Dg6WTCDWVN1yZq96k3t
t9H3P7/Yir/n60QK8tPxTvAOazFF4MlbpzXMdyymD2QlvJ1Xf32pnwtZTOtIVqnFdYJCV5XKDyV4
7LuNNunOyXRmcakQku5txnColTtGJXSif/OU/JvrCRQngsdE50DvvWvSCAJvga6U9mmZkujp2xZU
JcQVhXa1EqZpXvP1/vozvutLce/4cJ7urU52bt77Yn0GfdMRTWmdUHNSXX2TLLCgsgNXE4RZhqX8
FEn3A/+sw/ed/vFDChTd5num6W0Ytv7uQ9eV1eoTrcBT36fyMI5I1iYx1udff8yfXwWuQj+JJgnU
HU4mP97KIjLGKkqVc4oRRR7mlAaH682/A3n+u6ugy/Nse82gQKz041WczjRaW+OzvKVQOCnaTaSl
/wePie2TsoIQipsH6ODHq+QtpPwGI9iJcTFD27d+7zCDGNgSbyEuXTMNy2+OdD+vX6zp61vuc2H+
6d0HI3o6mkcahydiL52PAlEpqPqBUqQvoKdUaHmNwFHrIPfXt+3nlQVJF/Ehgk/rGz+9ET6ydH1p
bANfPd2oCL7UuXPoqy0Z6ulfX+rffEQeDmJeqMHpHr1fLF08s1yqNFB+rlpDYkHPi4IWX1g8MPl6
gpvWp+bXF/13n8/hFaQha4M7fR+ZM6BHNxNgiKfCoWVUlZZ5LHQvQcSxHn5+fa33PWBedQxCZFxa
lusDefzpTUuQXuisJ5DrFWLRTJT2SAtOL+6ILJeQd8gxwYhImTyN1HVw0Gd1YfQ4RTuArBaHixp4
O+6BzwKJJlXnUpGF4OVOU/zma/l5IcQwYrprdoxBAtL7Dn6V2iNzOozZRmlyoTRCXpxNGvvlkFk8
aplPWf+bb+fnd5fAJd6qFcuKFe49EzUu6JcwduIR9zRq3YlcdKQr04RvUq7twKSJ1uc9S8Wl7Yv2
GYktzVQz9Wk7K6Mt9m3cM92gSkKDinMk+cebg4+Rkm4QLwP37s389d1UQ2+hYQweb33JKO2S6Xb2
ScQEF6jCrJCUtfrv2jg/PZsOGE7eBlo5PKIod35cZlqUdBT980KreBWn4M7JgrmteEynlS3866//
312MvpGp06BhqXn/bJJs4etx68+nNxUU8if/CpcRpxxbb+id//piP91qPplHsjfKjHXHs9/VRWWu
iUZF+nxyolUiFjPGBWRhJpwSf30h4x2jBSLoOi+geCDbiS39fWVUkHY6OehZqCBkom50znB9qHmq
yx8jrV7UuckGOiFWjEEhGRNoX0igTAlXd90G65b2OSingoEhh6VQCUwzy6rq0jWHVhZdLxOp1Cpl
Gducw/GbjqyrMFGXv1k8fr4/NhMkGNXsayaGl3elUFrBeXBLpU7GAiNlBKB9xqWT7mMd3divv7Sf
Xn7HJumZGZlFtoL7E6wbe6fRDRPWBbkq2cjx5fO3desjQpnQxlXTb/uH6+71XZ1ssa0RG8WrDyHJ
BqG0Pi/fvVrVUpqilbZ1ctrJ+uI4xnAiSBI509oQcVxFV6ddCvuxnibjNyud8f4RYUYJAtpxTK5s
ABVAufzDxa2CvAdiR7KTgGZRLhjQoXwC7cH/SsTsOEXeK0bF3NoMtRLq4seIYytTMnIwOuQ5CGqz
+U7vS7qIS772a1rprgeLHvBq8OYAkKWjMpzsIr1xu1mr+JvG1D74DKwgQOaEdd/amSJyYX28Cri1
y37upGhOg5yRQ+KcmG7scRXyqgiW/jmncUScxZt6z8NODuZS1xjp6iIvb0e6DRcJr3Y/WalzU89C
W/a1C4KRLjaMCd0FfXBFW1qvQuXavR8klmyuutyCEOEWzYK5cm4XDtBLesKzJ0IMPXaP3U6ARKyC
vk3tjt63PoAbMZdsTZgrBDndWBpFIT6P0stpimv4+0IUm2szFKN/cjPME//sai3RPk5Ni5IEFT9K
Ds6Qcyqq2oX/urTM7d6KzyGP6Lz4xVrXtA3vWlIVNtCjCopemIsY2VQwywmlL+KTVTHI3PYGpUFR
X+VxO3S3CnUO8qXG5e2uRdnkd/Wyjutl34l2Bx0fWaJueFfIs+v8zm0EilMiARY6vJm9fCHlGUms
bMXaihoLbjPWNX6Qj26/2Fiwl3vi0i2w9UZmXQ0rtICOBmyJXZp3TOycBn/lhj4InatuWSVwXjk7
xGm+6b57UoEIyBlh0pJ+3Wv3U51y6TZf2LV8nRSFNkgKU4FRHAe7uxOploD15XFJbjiv4sATaFSa
kDGodRwGqdx803eQCZemAvrjrJpue8EpeKqqgYOE4Y6pe2Whkx6P39TJqPRIF2E2Sk/La3q17KeC
M2xgpD5dxrjXJ/kgKpvZqZcyQruuEubaF+Rb0823OoCePdpRDHm0GhIHIvkJczkWXQLvJ6+l21ZP
X330RzfYbUn5emvBIZLmlzGTiTFsZjDyixIyV1WvRmLj3l4rZ00w0l3W3tGFbfVS2Smtt9FGbykm
kUCEZ1dEMdmRMxFKlKpq33oOJ7OksLlThlp75tCI+1eC2kbCu1P68N9GM0wrXyLbXAuJ2KK2A8xH
6JZAtRUmkvZ80GQcf7DG0oF/2/5cp6fJmNC7cq9sl3lEkOvplO3w5OtAVYEkkeDdaEwaitniiwUp
i7A78404vVVVyy8idHonu6Yw1F21iHb61E+uqQH5cO08v/Nqn8GtPRXiwcmyygp7sFrzF09jkrEl
O8+wbmfR0AVOZmpjk/dvdEv2Y8YASIcT2hU8KxbTHFKyrM50P1CYIw8IbLmqlYMiHRrUYFG0lGnI
Em5np0IquvVzQVMSX1u1eLQkMiRhpa5PtNrokEM6xRfUD3Cs3/aU/z8n/e2clLfmu+33Z7hgWlVf
VN39aNYB585P/T0oBSHorVQGxqFrkON3dEHffUsqhe/3Nguld/G/BqX+H7D3TKRA9IQ4urlsun8P
Sk2YhL4J0Y7OA7T3fzgoJZThx/1b9wWHYMOlh8EvqIOo/3ELNbG8lh1K2XOla3XS9iG6AG2D9zmC
9SSmZptbIIdh5w6N3E0afaWt03Tml2kqcDmXS1oxZ5rVNXY4y68DCATLh2kpLOtJ+FRXm1GJV1zu
8WM54c9NY8f+MGC1vgaQ1N0sI/SfXVpnSFRrkqeu45H/GA7O5Dd7DSnqQXZZhTgW3yLRfreF7MxX
bYSWc2YaNcGzcozuasjAKT2aedS7V2pp0UP2hTMCu7VKs/+cvQ1vDTUxG6t1NG7NbpmBoCygtDem
1E2C/cz+mXCtkVlTD3fvOjdTHKdEK7lIQLm39/C1Sic0DQLgtg3ejkeRzKQ8Mf9aQplmtFfhROKG
BvFw71i9cVRAyvfGlH0uqMu3qZuu3MA2RctBW3+fGenDjJnxxkEhmh34I+Y1DJuoBJOGJbOrzE4G
ksCZbSe0lym3ANnqWTnifnfZKEA5bVuO/qRX4U/c0Khs7e3CMfNO6IV9PfjMo0TXu+LYA9Pm1L/4
mFFKz71vXDt6kB0CjiORlKYGK7exC8y2FiuzK6PsI4r6ZKuhTgtz8lb4DpohaPupwq1UFyi+XAbh
fTki8Uf2xWx4nsdz13cxauK4SbZu6ix3bRVbqY7YkulMLuBGdQRXo5IdD3M2LtWG5tGAEJeY5p03
R9HBqkvjY7OY+OcXpS0PfoGUkyCA0U0P6Pq84imVXl89xp4LyHPbs8dO2naESYWHaVX46eqIKRgQ
dJkVdipeYoWlkTtXAIG2C5wLygoNLN6XhVCp7aRHiJ8IyTvSu77zksjZQkcioCuvRzj9Njwkqwbh
nSBVJN8OS1dQLBpSb2UbYMOWaIAt5GGZ0tyHfIKbZBvHuJfX9uxlwQII2k3ri9UuJLHb+R5feXRy
82pXUZk+alpyO5HNgA6L3zBeyBknt/JZ6OOyY4QQ7aJhvqebro4tnI0t3J3sqi01cLK2le+6qDVO
vsZ6n1PObpUGNxzTRXqyaCXtRq+GiFTMy1FveTUNpzAe/dn4VHUePDIRu0GWdBohYdmwqyu3606g
TbMjVdmrpJo4ydSKzy2Tic2ylPoWMtKe8VmoMDHsrAXwNAPGTbo64+JWg7SPJyVBj5p8sbGhAqYA
8cX0Aam5jlvbkgCiALGCHunn+KpCoLzqh5s9vIH7LgXRS366CBgzAPWVmbjht8/OGDMwrEQ0+o8I
PPov+H/njZeYfDm8bIcWOTJxcGZQxQvozrY9VqN935rFXe6lV4uIqEt7HeLi8pA63b7WFbhioPvK
x1C8oFT29Hkbw4qSsZOE3mA9qrbdezPuM6Bt8D/6aSebotsOEcO0OLKeHILicAeWaiPK4kthYeA3
qtEh4TTp71OtgucsROh3GJpBu7AIpt611aC5y8qJSRJ+kMBA7nmrg8PblpNEj+8PI89Wo0TF/XD2
1D0qXGW0B08Wfy3ujEzA0P2Tw3J56iUTsykys0vidxlmXTPZ8FaI2zhpb7EubjWPD7XU1WXyrOyl
WFezvI/chowfpZ2bxrDuUqN1TnVDKAg3jJJmavxnt00+6pqinDGmr0kHXj12FUeUtMXNBMAvtBlc
nkjwMbeKZf22M0cYB4vjH/MMF4IjbxmD6zuWCe9cEyriYmlyug+sK/3GGNxoQPPcZZfM6Iew7fJu
r3Ojdnrd9ky07OTOnCb/Wk466gat21hZ+QxYwwgZyRGAV+4q0JzBlDUurHx1hwGD1YVIL7Kqsx2A
LpNfr7ZeEisF5pKwO7RRSGqlv0+zDi9l7uyMconukcdeN1orw0l02SOylkcbRA0uquFFLf5HJ4YS
B6GR57hvIGUWcOqMcYcR/1g72R6PVMS32FoXQ8TtfvTkXxVBJltbLuqgd8ZDE7k5D3DOJAPZN3kO
7ahfEmHe9X5zVajkyckNFHQgg/TamgNW2q2j+Z9w4zF6tQiYWNfSRvNuPGXuVZpNdxO3jsS7IYa9
5izepzyKxcfC9pyNNF1eNc3ixOoO1+48bIc2P3E67nb20BpnCYwwaIcmZWzu10mYz4W3J5RvOSZ1
d+ia7DSkUb7Hw54CtdcaRpXajs2sCJfIJzttBBAS1FZv/WWRKLCiJjTvMi+6dZuUK2bBle01HDcN
799Qb2FgJq/NhM1xNPqrKQU0X43Fo7AGBKf1tT8sbKyZ728N2d0P9EGJnir/Gqbq4HvzR7D5xXbg
8yAcqPMQQXSKswagjCzFzoKmZKDgtpfLBPQCQk7UNhtI+uJsp3aMpcOcA9XH5nNU9w3OQ5FXgcZw
ttl6OSvTgKXrJtYG4ulqCQilY19rIMIe5trONkKIZlf1TX9l4FhE5WFweOl1gGam9pho47o9g0Gq
HRJoPPuC1cB4QqxR/anHzTBtrLmwAPbNS9bfVZnmHX2VL6dpMB8tAkdeNTlo8SEq0UbsbDwMKjDx
AMjAsmqYMuyzxnbo/L9KbbgRiUtgoDV2d8qubsZK0zhAarclJsQ/yS3/oKRJ+gdejhPwzA+esoqH
Kc1PmOK6LY3LYWNAOvrE8modRqIDX7JFyC06KHk0J83YZvWQ7B0gCYHnNXlY5hYfVg3PfhyrbaV7
2nWMWumJvN8xwO7mfXV6IJc9Y/zATszipfbc+d4dNYQkvfds5nYTQr51n4A5pBstcogEcJPsAeyL
jp6C5qmPCyMwTVKQJ2t9ibhhGY5DE+QE82/ea369mBPMtsw+NzJ/nXXNvfP9avhgqmGrM4m/gFew
SYFky3YzjLJo9qVFLEkjgcjrsjiT/FeD4egtaoQqvhZGcejyCKsSOtgtA476DnFECwzKS/pbCKHe
YXGd9oO2+Ie6m6eHgYjgnfBTPw0xxqRX8HE/t7n3F6tzQdiM4284w/WPaSbOTmX6eKOJP7Vx3m5J
g2WD4HC96QzoJYlt0H7R6sxAaWGmYW3Y7VVGXEFQdGq+Kq3RP4y1mGD/tX8VcSnCfipScdM0g7hn
gVQIxoh28AKnG5Nib1Uxugpk2GxeSqueSWoyz7Ez2zvs3+mTPuLNgQ+Ei5aMx9m8LxNTvNJQcV7J
5oCAuXSxT/IMXhva5lv6XphfSRdG6wQDgpjok9svGn4QAh5N0gs4qKx5ApWEGQ1laVNSeYQJMOyY
5JhI0Jc8SzQSu7wc4ntfoxAV1xRaYQmgSPrL0THGz4yxnD0BFq80UcisZmZGZG68ClRqPFiT7Qds
lHvuHG4yqwugejaboiYJabL6T0NnEQy7NH1QQdXe2AW5rzJq2QPzGhJ2BUgkwkSG1q04mIgNgkRm
hGLqI54785IlmYlUyJF7PP7eOU1KpITEsIS56yM1I1oG+fCdTAZrr4vXvkgomtBEbHEzPdJ5KgNM
WzhpLLIRkqbZKFsS8plFDHDnaovX7EAYDMIuSQwFwzUR1hqem9QaNmiMWpYUsCOIKAfE/9BLlzz5
NPrdlUORv9M9vmaoW49kCdZbV/dRB2F1H3EXbzLhIaSbKA/Rt4EJjFE6h+gKjnVt3fkITPYQEv8q
qv4RZQ34ZWe57UrOKhjLYHughQRT2W2AAiRgBGx5rWGYAxajGU8M3hRRF2X5OHWKJgp0GABHBERk
QkJSq9GHJAxVAyOr6a6VyyNZ2Kii0GqFaR2ln3MpNmJyFyJ/edKnwiG7xAJrPXnRIz7XK1J4rYu0
CAbv2+orBTDglkRtcSPXYaIRbzRZA3JHleyWoi8fpZWlm4Lc7h3h7/7Wsih4jNazA6x4xTVIaDyg
RNfvoO63F8eLXnUl442fT8RFjvl0287IIX3liBDPIZWPINNTb7JLNc39xdDrsKzbMVyUXPsm+nwh
UPakCU8nphb3mjsMDOF9d7xi8vu55swBQ/XZ8JYXfEV7V6j+iqPuzJeRo65ZjpGXD1uUadi2v2pe
i/vKUfqVUFlzaHN506YmmNqEJTJpsV0PqY4jkyMugjpzD5F8b9S2oGOVnT0EF9QKOgng3iP0FDMw
0+Vlcvu/oj5+reuc56c2b/vu2q2jx3pYOvAxVfxJ08C39XCBANQQBWK6VyAqPnoNGcq+X+9zNsgA
KDNobrA/gVbp4ooAnNtspELTVKaHXb8ATc2B5xF9XI+UaNoNxNDBC/JyWtgWsoiPy27QIj9okt3s
eeooeYI/zTL5YubkeZoRkUeJiaswGC04wHCayueizsp6m6aivLBtWajmarOgyKulu4G+Xt2OSCsP
gzZhZs6cHDOfFsuwMUDXhXXO4NcYBVI9GqAcdJr2cexxnBHzMhyprHOSaJJqb/mVtWvmJT6PWDB3
suofZrmgqq79P32vz26qVBNf7VT15yVJnVNjevJgFHN+6kHr7mxchQ9WRR6uJ40XzvHZNcksHPJj
nRCxeIA3VMdXJl27EC6IfU3bGALuMpFIU0NFzAZOTAMc9V3HZGMjQfxFWJz3Q2VamxjtIAHxzOxS
1cUb+hsaIy4d3HmPxLjJzC35bdGfDlLhA76GV3jTflAaLsLdgm+Mwva66osKs8t8tOWwQLgYLkjw
KC1Ughg19z+RkJBuWs9F+1kmCHMbu6IUkstmzPnrlU8ANe9ODP+Cx7UEEGzABOwmI2SOku3IkoPh
TgXilhVq7aIcdixX9pYVfebW29UW4AUZ082fHKi8uz7Db8pxmK6LOWXPQ+77KwBPz6/ZrtmJRk4M
l1n550pVHtllGTjDyLWDPif4hLY3CVhGe3ZnpUPdK9KDyi0RSggNAWpC/dzlbXdStfm1XXCzIMXC
0kiS3JJecMpH2wlu300muY01pjUgEwD9i2IMNZRlsBPSbpOj6T6PVkYyFQLHvC6vY8d9IqBQkesl
2nBqePzVNO0qoe/jkZ5H0dmcZ2zsyXB0+asQbyJ+7L4sdYOasLue6eEHco7ocpvoglvOWoZZhSUM
rWAkApBeNS0bU4Xoi1mVbT06JHWBJjxvbAqX+TTypobkbqHb6TvWSOyGUMCH18HNXoGTwt1ob+AV
TiAeZmPDMfLMEv3URFhqrX7actziSabTH3aDIhpZpPplEb2x9/BYO/7CxkvfF+W2uMO8T25Ov10G
Jw/bFlA3h52l+tBaGq2TcRy9nUGfmbXzDlbOzCcaum3ujJy+vDGMJUfCDvMjqISgpyuwEVE6nhJw
tYFtVa9VV/u3WaxxIz17T2QY/IDJXB5RVdyQlwdQvhHGxlT6rlM2uUxSZk5IsaxBZ3Rngi/c7AGv
0hdPtBe1GOfcc15MYdAZf+lEucef/1UOc8NRNyUGXSxZqEp/02ZVKLIm2yzt8LXpZB4WWv4pabVk
267tf0UCfW7gVC4Wj37JkvnxpqroBxCwQ+lCkn1WZzcyYYEOVS+dKWx0y/0Taplx0qjrG6S1BZr/
gYP50M6SP8ROjugdiDH+3W2lpgq7f+cy23fODTh1WF8hXCE4NVNe9Ds6Oahwit4O8kW4GJrF3PZX
TJXl3oJ8jiHeseQxLVqGIKxqHaFwQtol5XGboOulKu8eNFAYald6KD53UstHGZqM2eqzwzlhZvkw
+nSX4bRsQWDyHdlRQ98B1qF+1WODeVX55OYdoRy+omvxbeT8392z33+pLy/lF/VmmvqL4oJ1Lum+
eaj+819x3vzrumsH/Id/2b6F9Nz2X+R89wW+AT/6DRy1/sn/6n/8jy//pagfhEzIjv73rqXLl/E/
Tl+k+jL/4Fv69mN/s7PMP/AfQUwgoYQe+to9/5udRQ6Qzf9DH3zN7Pk+7McSfwDggvFskKmIFHUN
4flXN970/iCVB0Ul/0VHEoFs6O9v4F9en1/ZlpgL/NiMR2O0AjFxT3kemlMKlx+b8UaLJ8PkUT5A
gk9NBMxmtwXQJfMzfhf7POmyHe5jW0WnWk+THsZV1d0mDWj5fc4jnLMoD5zE6OnjaYl6oqd7iRmi
mXBF085Kbznt6aypFbpjv83AvWrjhViSxNxwjIweJqOyPzrV8FKIGTJuUT4MbWTfd3m93CrCT+uG
2K6ianIrIFArgu8p6DRKev7X/WgB5PUyT9CwIX+5azps4Ije8SRgkL+rqjE/KcnaVZdeyi7KD46O
q21pAEwXErhZuTQh7qLF0GjYav5XZUhqYCIJYXcN5SKPeBHorFlT3ryYAyfhZVR+uFgA49++qDed
mXSTV+5/ynxV8dOjGOTRzuXi7VkR/TrMyv64sMGF9Pz5QUUKp8Fpet0uHLBf/gfMlm0cVoWnfyT+
Zrl2msEP4RMxgNCZQnSjksdB67m68MYxoA8w71Ta+Zg8arMPEgShnBHSFErhqMyFGsAjXtFoYu25
70373uuwSJAbY4or6Slf34+2KMAbATDZDHEvPspyNTjlk87fVpTJ9KfXFNrXJRn9cDLb6ASJOfms
FQr9OEe8/dvvp9bfiidb0mfif48G+2MVvPFHER9X406XfUWGLJRKWCvAXImJ3CqCOoA0kdAAXCo1
rmJPMNwO+g4a7BXT3CTBWyHInnJUJ81dYmNl2ZuLybKdRRx2Kq3OT4tVHwdpEYFJW7nfdWRdfmzo
2Ts70cwep8AcVm7flTwLtCJOGTl0G67OIVwpOyU6nekKBqHiSeJxuseBN39sm0RdeZzBHzJEWztq
U+ls0G2apwq/xZm0leRDRioEBqDZPmsgNELPySgt8s5Ow4FmS5gttra14W9Ve9SzVpDbLa0O+vnO
2lZcnhdyPvdgk30iZQ3z6+jQ3wzhOZQ1Kn0ExJvYyNJ852d6l1zyoubv8mFF7Zya868RWubAHcbc
U7sZhvhc3UXgtuFlj3lo4ifbLJ0eXZcOpkOsh6O3F50vdhJ8D2lMXr4vPfR4QU5EULGZurT09rnQ
1X1XWx+hKHNKAfJCPt0MzHtoxyTIOMLjZMDrUMZQm0MlHGcHBZjWuWs0YU+s8SmGekQN1HuS8reo
b5SzlLdKM53dOM9k7pIXcerBSQP1auNtyf62Nki6rUFa/SmxVpZGboxmOBa2+TjhlQ5A6NB0wJrH
izqNfWChTycSBD0rsooo31UojUgU6VbufZShIRmVtm8bU133pp/9iQgwP1faaN8AoKH1BS/iDZCv
E4qBcyrD9O1bVwWqgH4zTrr7cVi09DoSgrgWmWVsGjjb8FVvloYwnAodEIHRAg5AMGdIPEKdn3lZ
MCR6Gy2TNBeh2rf3Lft/th0HkYC0GBjakCe0PE72rG+XrE0ug9lI5LdNjVnLnvdG6xIjReROzagn
bnRtW+HYA7VZdNTAOBzo1VSc8kYWChH0xahvBoeYgjFq6tsEy80Hn89vIiCA4XEEn+6qjbPE8tRH
DEe0mXwozFhezphn1UMEetv3IQM7eEZu1chQFkby4LixjpO6oEwyZAk2oMtyeKnk/uJFMejimQ52
HekPExkvcRWOc/mCIqbdynQ2jnXUupd67rWHnCCqMugNuLb+OGUciKuig2TqLfIGZQ8N4wr5Lw73
5dZwBlYl5fTR89vK0uZd9NUHuXgqat5Q/JaCtt36FkHkgCqzsEaRZOJtHE1nWR3WMyVRpuwwsnaq
/QR79dhUHBV5HUbjTtjrhbpETpsKCJ6JoRQE6qhjtguSUfOrC9v2fOEcX8+bul6w9PXVcg2/1f6m
Xf/vLoSwPMta1V+795UQ5cx/FkL/4/+tcsn5NW6UcumZyuFdsbT+0N/FkviDFDvD+86T/Z/Fkv+H
6+gG03XXQbD/g8nb/kMnjR0VKpYBiBkrfOJv7YL+f6NdeKeqtNDzApNgRGlTfXnEN/5YK4mBPoeu
x2w/yG7gFlax/acpx+ayFOM/dA28XYtZHU4PTDOkPb+T8FM0aYjYRXV8MwUuA46WjEXuaeYbuCLg
6ncyzveiylWrrFsGXguEnBSl7z4be6HhNujNOd+vHtcRnFeEDRZuWjchc6+6CD2aOXnigf6i8fBd
2fyvsvR7Bsz7IpSLU4ViSPK4e5wD333YVgNlVCtZHRccl5/LokT4VYgB4OpKwcHg6D9Fhv67j/xO
ubp+xUSXYJlbldMM8nlsvteRdqrL5Oi5EP5LMd0QRd99xreMDNNfhWv/XCpLk0vwkHI5nl7dxHXy
4wUzXaOtQFF7SAigOrseVpOZ6g1MmInJOhqc32FkfvpeXVsnXYRTBMBMH0fBjxecldCXOJqGQ19P
LQwyJ0IkCNQH+SEDOFThc48+3iuAEbhzLu7awa6eqgYF9MpuIR0+dpV7h3jD6AM52D1D1rVSEpM/
fWTy+punAGIMv8/3yl5MW4Br4TEgX+fUtB57vr8jFSnncVZ2wL9As1ngx5nVn1VcgE+Ka3ZdGmRi
PLEjzwXO+M4mq6WK57vVcXsw9MRxTqnygH3OEBViUyEWx2rGs6QiMJ1vQvyJ/n1yGnQDG/E38C6j
lZJR2OoO6A1FA06TKef82cCc2NiTuGjSxWDQrxzPRpshJKxu/ShdGbmLBBv46rHDzxtHLtPASLA1
srM0ITNifEGOl3r0vg4IPrUPTPD96K6V7LhoYbIWFCRiZS2m48q0UXzhKZ1oCoqUyex1RxiidTtV
83hV6QmaesfOOJRwzMRPsS4Ecl4JvtOA2lcbgXj7eQuqc2J4SXiWgfCcyfzxm1x2Ggbgpzh7b3Sl
AOf6cPtXW3MGPpEew4snAT98U3eWQ4QHPOmmO62Fh2l3JEqlS4qKFTNhhaXTn57pdtFQwcSIbvnN
091bkk9K3Q3xuFDoc/0KFi09b1TGvTfiQun5Ht+knZG0xEOPn/Zu8Vr/aWyhLLyhed6gNa05oomd
adB5qIFX2JUCg3f37VlNshhNc2KmY3+d5pP6XGQ1xxYEbTR/56FRezXiug0xQeTJyXejtDyuIImy
CxxyWfstMtDkwxs9xyNRj4S5vMeEVc4r53ioHOulfoPcxw0v/wqd8UH9PTUFSTMBFEeeDI6BiFli
ZO3yja9qNvV0wxEHEe0A6R+IsqGaZ7qliEtjoFTt7l9YA2b0xx6++hpDjZQ4ZfgNoHLVsL59/9bU
2XijPWub5K678T30u2ELtufy9me6KKKPiAabdWNJDhqf9TZxu2Ezxr6/61vFA5ysr4eDZbY5KJVF
0VkoOEN0pMeeXufk+QyuXSE5JOMv7JnfoO66dK2DGCvwytyY7hsMheiQonqKhh0Q5XkdUfMDFZNE
/TiKzgVMEqPFSU5KIacBIdtn5JvEaErvmgY+WJCAbUaklPRddGUs/vyMbWv8PMxaSwIDkvX0Zpw1
Y/yg+PqTvUJtvFdUvCMURcYOmockucY+GWj2YPM9qwdSbxKwWwyhoopwIfIEwzZpp+NotjTyvcy8
kP7Sh4zQDxHIqXMX19ODU/ZMirD/cNu1+WLZuYN0PREflQ7YDr6kEzCdFcy8ko4Q81bFQUer41Nn
5b7F86U4kqDamM5AiYaD5dUxFa5u1JTS9XLxZB9/bhXLJmct91SliXNp9Ao8XL9YM6GHYwnHYqIV
QFMxXnM5lu6znyarH1SDPLTh4fZPVgSRED3uoDgduW70ZEIZhX6nWY+0cbUwle1LJVz0LAQDWod2
NFmyhbtyBOSb12zOEf8lIFIGGP39dMc2x7NsQCRID44GIHdcMBvOqyPO5ij4tM75s8CNV8WuPQzT
3ZtnlVGTuDSWaJ5neoMgrfPxZaq9+CkjRhQKN3jEDIDHB9i5vFhvdJFIV5gYXUAJXuOvAD/ANBu2
0frBseE/pMwMFB8j3uE99+yTXSy6/2FRjfhUSk1bjkvCRONolhJ+GSREBXddCpmfHADvrzSabWcr
K84EfhNdETwS3xC/kyDb9x/cJGmfik6+zCUoVh5B8UTjt99kPd/TBF3cCexGpCe/boxPvRb1JI4A
0Lhu/NG9xzOVuxtwA0fb7FEzmGOLiCoR7hk4tvR2PqfMP6feIItmsYynMvGaTT0p5lBDSbaFNXNs
CwB12ENQmlF1qVzNei2EyZ9v2LHko52Q3Pfqe2OKHahtonq3II4rGKblvRVitNauyiIlxB3AaxMs
HFA/zq5XH1Kr8v5kfqcjjITL7JLXk4dEBqpnZkbUIg0BR1fm+D/ZO48muY20W/+VG9/6gpHwwOJb
3CqUr/aeG0Szm4T3JgH8+vtkU5oRe2ak0H5iQqEIDltVXSbzNec8ByFMpo+8rY0PPiNBPslhYeVR
C06mmw8z8vdLbZq5FgoWaYGWO937Tyrzh2cqcxYuCzrB6baLBCGAE/m2KA0J7giiuNIvf4KrG8fg
TE99/jsflGinJ0Kok7w1bHx8zsECQx3Tc2XFTWqLP4gzZUOezIiEY8jWcAWMjPO+Hdv9HI+cgyM8
AdQatuOdfaZK69SreOSUy4SsahdQNygWvku2xJLnztzjoMmY+YSL9brQdYPqVcekGw/I3N0PZtss
BT5GEpI97CW1tM5yGJgwfgDf217r3ksz4+bQzZZPhLE0wG1y7scusTmniw+LwEwESaw2Oi4Vw4yK
evfzaekfHoYmTqkkQk2ZZMClVacmx8P1gXvvSai7Lzyc7PqSAzBnNOPAYhgUiPpCR99lrkXrVy8S
7SdgYVu5xZJC+e/kqNwaJf2zewujL++4LZweHeoqjyM1CpGeGF2X8B4Lb3XWpSiyGnu+w3dmvzix
zsE6t+DrZd1OzOryIVU4DT26l+5C1AnbOedsQdbuOBdd/S6vNHGsh1j70beNv4sH6U8rnjNVzgfc
3Jgkt56Xt9zkjd/r92araPsRUw1Su1wLW0M0JYBQ2qbiHcdNw7U+1B4636LlqCIWl3eU7Erepg8z
U97xNmp6Q9fQGwvEy8Bm5ZJsco9IxEddmy2bBJOZ0vLOMRNtuENxnTsoHWQcxd5tnnnQnYKMfAAT
KWEEv3M7Z+x49YfUo1qOdpPs7ZWr2/CZRGVvEmEhxUEknQTkxwDQd2ZjR7ItNYhrYJrNrBbgP4Fe
a9ww84Z/GpRCwBXydKkvePub28rjZMnA8j9Pmp8cNTiTq7GLuXpmr9hHBomy84Q6IB+kze/ROEEp
CGARrn+y5i5cN4V5E3kc6di7yAoTEX6hRS9W7TQ1h4p0nFXU5/otCXMhKnUOiVXKhAULFxVJ7xTZ
D/w4NlThKtz7IIvgmDRjFfANlOg/yh9l2/xAW3vlg7Y/8LmmMBgaQeBzLa4YlI3BKAheJgIMoLnd
bKiNQ1i8g4LWkhvD5AndMZmKluiti8kYyhvebe7lcsqP3HzFjmBmbYV5pl97hbOJ/PxiyCAWmbxU
V2KuowfcJMNLWxnmZTUWabWGD0YBOTW73M9LCDfXZqHfUvkR+6lJ8cPGnnk0f84pC4NBJuNgF+G8
t9fS5bvdYKm8JIIvQqpmg4kPikGQO0tFMGJN4gbuiB4d1QkSC06IDzi+26fVaWgM7eCYc0NgcQas
dFXEnDaJowiBy6j2peGU49acM5kyjFV+8z/vTlXX8UtX4tGXuJj9XJJO2OV8ao2XEc0HN16NoO6j
6B8nbGatQmn++eP8S/eDyVVZ59nsCg9z7af2EHtbP6RVX+9/khkHgJv3DehlwnRVKIYDmQYyojoO
//xx/6X153HVQsnB1mhZdIq/dl205LmZVlO9n9Lcee01NPRkKkE4kuRC4IcryvnWcWLO4mZUVe6f
Pzpwvs+vLkIBumK+4DyJDxv8H9ycc5cyPdGdav8Tqragrbj31KmbfvDP+kihG0Fm0paoytsAX/Ub
A/e/E7u/sBvpQuDN+c/7zf+Xv357LX7xGv38kd+tRtYXD+AK9hwGVL9ajTzvCw5QA4QOflkIKWp+
9XsuEOM6Vo4uCBEGIWzG+B78vtwUXwzDwtGvPouMLnz97yw3P39vVVHBvE43BFwC8BufpkqpXhtW
Z1oa1lnNQliTzuyFfKu7/8Nr8m+GV5+nguphUEgqhiQGKeMzQXnRYcONy6jtu4XeFikJUuRBeFdk
vGl/5ev+PLLischzADSJSYt52Wf3Me9F2vnIY/azjmZJOO14oWZcR4B4VFJ0JPHPrf4vWUt/nMyZ
+r/+ei6DBwZXjOUQlQmmtX+cyUxZB94Oo84e7ndIf9hU/bmicqxWlUZOz9ojmO6R7ZtpbMUQjUpf
mafzzqmkUe4aO4LQN47cysjPkt2Ha9KvJvr22W/Ft3JKWkLt2Io1YeTvPpoWMpmNNRlq5XFudULJ
s5ydGYLrBwYv5dEfSa3TwiK5DOc+ubSi1C4Dkzp2R8pncWCMMG8ahIk3hmYt333K1ceYWuDRraML
gb1gA42rpJLJyWs0zOyCeYqj6HrmcGN0Q/FjMZfqit4kfTAE5ilu/HxrNzHikoTg9qEq5V5UYYXD
vEFaM5Iq1Taz3IBcrJFamt3J1fvqEj6ipMnOzFcBlWGPNwykekv6Avwsl3HC5IcwwolpeOsAKZ5Z
nE03frXEA+saCQS7BUAvOqN9ASfgyyzAX+92DesPGcnuhVGMPXdnIsXTrVu6PvuZkM85yqJKoIsx
i/Lb0LowOIbIe1Lqp1s/En68RjftvxPRgYpK91tXhTjOFTC3NMGEMnpCpaOb8bcMgZa9TqCPXol8
9GpGPVF1dgc5nOahlI/evGBdCpM2MIycz166RBjYk9S+Skz9Np6QX4cTLvcYjfOGEWT7UrgVBqBJ
9FQ7jmaj7XOKd3af8S4uY7V7q4MIfM4pYkxD5b7YcbHpeHFiyFsXDelHTxZJTDeQM5YzGVrkMXeT
nh2QDQgtIOc9JKG20u4sMvoOiMys/QghjR1bkp3hYAzvUNX6b5k+p/lmwVOiUh0S/8hL0AV4sd6a
Pl9LdPOXZa6aGTd/F0oBQI7jKVRotyyLHlBKJ3xIYadoNQEhi1ZM6w6hLGJsi9RI0nVXbt2fUq21
zNXUR/PaEV76CiMn5C+7jHcHM4C8NW8mROK3Iay1s0PVYk+SNR8XtMVHm2/PZBvjhZlZSOr18ftU
UH/aOFYuMqNcvvUTpT7vrI0XIsuuErrWIFv6/raxsVnhurptGj/ZDPbyrA1ol5krEuw4L92l5i7L
RvqOvCtLf1hHuj9uaVpuGFc8MVaojD3Z8Dgh8cCN8fxWOglK23AchoowoozCgKASJYlbuhRDVFRk
9sYxBuQfc944y5n83nk65EBBZmZRUSPIEtW0aHnMOmmNjCkNbNukTWlVEyAJ6NJ7HFge5THxA5M3
SuCcfbwhuQecpj3HtMBamKF8thvhkMPpIZOkgXJcKnUr8rYMqw37QB/WCQCe2uxtuxQnkcV8qndI
2JRLdDtmZK9uzRqd+aXTEKa9qoq2lGBU4ZGZqxpwZnzyiTiosNmF0n4x6lhJV0QZohmT0AKMx3SQ
mr1tJt923101LEFsgaHtmFEeD+1dVoRl0eyQU2Uvml1nd/4I6rUVDIV4MNfej6LPH90Qh9k6NA2E
sXJwzKM9jUonsoxsuG18WDubWMyjNMKGyfpk7w3cdy7Dxhkdd7FA2zTiiuljx5rEXbmhE97N8yDf
HKMkB7zUy3pLqop5qHKG26sBgWqQDaTT1Z0oj8lEr9oXA7EsRRNi/tY8YF2NZSn35eji7Ha6Ksjb
pNzYmDPWZSeU7H9G366Fof/1g67U9Fp5t3Ss3Fd2qQ11wMCtwFRo1d+B53v0FEDDt5lhMSGffaAY
A5rNeIMFszp4IvevsEg6rzkcLNTkgH7h5LrFjSYzN1tnXsFzg4/C/2drffHDwJT2aAo69jwDg4zX
rKjuooLI0hXD64HUHjSdA9/b36B//60C/6IKNCgmaGn+cxl4FSfVLzvbnz/wexEovijWjEIcsb0B
N0OBIL93/f/+j+ZRH1L7EQvgmdQtlqCc+a0IROFGXCO0KJynDv9SlczvRaD3heJGQFiAJvWzdPwb
Crd/qV8gOFKD2rZaDbNb+rwDC6XGiVba9oG2rQ4DI12y21ixHSFvjWtztrsn3ySRugbAstUBuEAq
ZGrqd2J6sEuvfrGclNhYBrRPEY3f5g+v5L8pHj/3Xjw7Q/Dr/yRvO59TCnzEM2A2fOuQjhZh4rFF
BrSIS+VepUZqkpxU7logSa0rFHB//tjmZye+4gQg/cMo7gjXcywV3vnH2i6MDTwtQ9Icwih85nxA
uC6HxL/IfDQWgVPb7tkQXokPfXbc02T52NDTNvk6LeXy7g5YUsjwns1jlOPy4luZ70DMDtmGoZFz
4zJDndd4SrmTZdGf9drkpBI1diqsQOyWC1/RYrriKjZmdhUu88218JqGY5KZeDAMhJWvPGZYzcpk
5wZMzDFeIg82TcVMmKvIY4nKiHZDvulwi3KmJObIKpG296YH0ZtRaczNHJO8Ber3SWtbjf2cez9M
S5sT6dTQWLpOXeI2Id1Dw43HuKsyx/1MVsI60xZzlS79MK8WV45474ndXtcULOvCmObnMlWzdK3z
9TO49JD939w/eejaYeIKVDsrQU04EqTtOcTOZPMW65Wz41ZBKGgZUsV6G82tymC6YaSe6EHKtYkN
QjjAdGByYkKe/I0czDbZjize51XCV4lluBchkWoah/UjMWj3+lDF6GJdORzgoeaomo2yv52QZcVr
3ZQd6B9HF1u2+uq2CHsyMle2U+vIIKNF2U1agYsjSgyJz4bMIGb9mI9q9Pt7G3KAhrPKwahh289u
OnubGBzvdVa205Z4VYPAHTDjaLhhJqwiMelbcN/ttu3RYM0k6u0Ww2NdEhvjFhzK1u/HMeCb6mPq
covbhbUdG6lqSI9L6qWBZ/fuK5uteo8bfNn4ed3DfmyrZduTD8PcOTWI1mlG9mXrEbjPDmWjTonm
TUff01mipCriR8Y4h4GmxN8tKcYrHWOcvUpKt/iOAFbZWxZoQI2dYN738dnSiYyLba4cF0trwHfv
jgUMmyVU/gNDVxAJFE04RRMK/MYtq5GrPESvmU4hccpe3WfvZUpqhrfq23RniEq+k1VILvOYxQWS
JRg7RI11jd8mr2OS5/g/SwIqrrquDY/LsCiEoJmOz2r3C3TfNqrXhaHcgK12mFq+FY3Wv5XhkOZY
dPoGEyuivWTTY9bQNlXozRfsMssZ2IPb65thJK/mbjared6j5GO6q1GjYKco2yICZxRHRDT7kvx3
vKsINtnpEOkeyYx2iJQ2roK+PLcxwOugIWHutatgLOkEovBRn0R1IBQzu9VdDs1oIjwPLXtSXqXL
4F4aA9AvCPI+j9aq322O0fG24UIsfYN+WAWXWN1TnzhEWbfEHWibKSKqu1EJ4eB3SCQPbSbno0HG
iW+PGO9jyRd504lh0tjATcM3gadDYIxsbXHph5KJVG3U1SuJi74dEPqHCk0d5eRg8zpZ6WBs+vRD
2qr14+WUGMtj3kGLr9aZNIFx7KYQV8YScBPo86s9DK2ojx6uK/6VsVu1+BzNesTsoNIXOT6XEbbK
DnGxXb4Oc8/EFvtQd6raxblsOp1nTIBUpW3lQKCSYgXDHvCM/IqAVnan+E7wsnUUvGSYRYT0gNVu
V0no5VetnUN/IPy3sgNIFSMsObc3VmLEZ3guECCkHIlEmq+Moia6mGnMCO6hxUeymHY4BKRCuF8J
68JXxYuT+es8wlUYVJ4zi9UQz167ihtXvlS6VgEYp0YL0K9Wq5Asi0NkTMYmk131rdP7Bxof5zAS
RWcrCam8GZzczAMNP++488hltFa6RyeMxctHC2qn4VZHDHoRm2OIIVSby3OMQ/DeyPASr1jb2G82
u3VszjgVtpXMNqlRaaDjGeSfLTb4pzAeY+wJQC6Zf+PZmhqvtjfe1OonU8v7g28Yi7viA4TakHsG
SJrpzwE2UIbHrBtcA2VEBzBjqLAiruZeBcWX0pw5/UYnbQPO8WgNAsDaTiEHfleY3dPHPfrfwvEv
CkcCu1Tq0n8uHA/vr/EvleNvP/Fb5Yj3/QvcUP6nW4okaf2zctR1hSpiGIUW7SOa5R91o8/wEG0Q
Y/gPFaAa6v2u9aOk9CEGM+3DVmFjqfg7w0Og2L8OpoX6LyApBHBJABfF46exf6aHzQDJy7mkKtMO
UVhOzal055l4TQ9iPWMcgMuZWR4n4Tv53ZKwHvgG2Pt7TD7cneVmpr3WK/MexPH0lLlacrLZ0fcA
MDx2FnXpeFxAS+dXAZmqc3+r5UYEyC2SsnkQZRMid+e+MIsT1opuN455ml6y2sL/zK7U2yZdXB6K
cEZzSwYq+hCdq7/ILZADnr2NE91ghOAPN6zU1OZJyPBM6kp97gajB1c4NkfDb+U7MtuvFpl07xYV
70suK3cn6qT+2haZ4PtdOKxeulezTXV+Xy/GtOAabXxa5njai7qyyD32tEs8CSH2c3fcxsLT2xDp
sBGN3F71oOMUtLu8H6DFyfQKqobxBN3vbA1mHejcqjBAYkEScFnd9lh+AzAfTzSMPhLqab6aSkIO
a8N/mibP2Yxi5vodixsrJSHGGlrjkjFSewBTEuILTZJzAS3xYDtxcuFr+SsXpj2oK5ju1slODT7I
HavRESuUGx5mCG+kker5d1bzOPFwknzHp+ORx9C11Z5S7fswGO3GJy382cZ8QY2TsPRuai9i+5d7
XxHGZRvbpRqdvOqpSIonDGfJRdnUoBNjOb6EvWZvTBN/tkWy59qusU+uXEJMAPgXozLzJn5x5y5s
fVehiOuD+kQ+NGD4tlQ09MThkGd714CjuIpdt+fZj25QaoyKdmIEdB7UBM0PzKr06NbK9Ox6nrvl
KpSxWMeL1ZzxMkC+ScRk8yhmtfFd19pZKTGQqwLC0J10uvxMdsB8RhhjXsD4TbfwBuW1bJt2W3bd
9AbMJy9X0FmxZGda/QMfRYqiXlr6rnBTeW6XMNlPMM/PfQgZZjU5MnqntdDWeV3b+5h8sojdXu2e
MFcDo0t6l2ChkqvJwd+PDKFEg7duHEJhI9KIHjFDDhKs12xsIVY19BCCHEkjisftGBtgTLQCsywE
J/+EwoBLsK8tAg7GpmqVCv2cNDwpt3HqYwd26yFi0llQjRnxj2pYqo3n5f7eTTLn3Nrau7PYAshg
nCL8gyiwMpnS4jHHQLo2VcPipsJ/SsY5WxGscqrDMrkuPA/Xf2SLb6Oj51sj0Z23rAmX4zJR8K2d
EcaObBlztnovn/3KMq+h9LkBPVi4HXBH4mnI5HyqpAaYwPPC6ghDVNZBoSZP82As165tVRucBsQ2
OAiFYHQB+CKlmt23be9A6Q+PdmxXNwlABu78UG1yieDDmgKsxEZGCc3C51dyKuKqIML43bpwJaBF
XIFIF8Z0N/UhlDDpLQ/jRALFiB4Gvw3SkNifeUvIa7iIvbK9dpwGf6fX3jOJdm5Jzty3pblcyUFI
jMHu0R74Wq9SqD6HJCwk5bdTXROsqm10qXdQxGpvvssIUL8outG4J24k/ZoIvQmwmqKZkq08eHMS
h4cS3uvdlDbGmqDZtTnV4oLh50aUlbyJKHbOM+7ONYenuOwG3u7KphNDrgslUzQ+82MpDkujv+vS
RpFlNeXB0EfjUHQD2aQ6pIKprHFI8SbvWpxGAZDqe80lVmQ1G2Z/t/jx/L0QNeYFzaV2JhX1xp0b
arxWx/1rmgYFRQJdyx2mOkgARq2EsfTwIIbpgbkxSR51Ga0dBtwX8BG1VVVxEPkR4qEw80GaVCLe
oxQk+WCCD4Z/aVYsNNt54RJc9hD4tO86uSerScYE3oN0+5Gi/UC+llS3XePoa4J56JUa8RotRbRp
MDSjFRipysaO+WIdNvGLsUT9uS3y266qBmAbeFZMTNMnI48g35U2xK7JW66FnvhXHVPWZtUP4UIj
CN2isKpkbdBoBl3mjeTWx9b3aC5HFibTG1iLERqXip4PMxmvgWlq51izGjCmtnyqJxxRyMiWWwdt
TNCblfNC/8l3Ax8JObiUddByJ7igg8aBFWFPxh30NQPivfLcBtd2yIR3EZX+inzOwqG0PDAvD9cG
OlzaUKcuoAnQTtAnT0EtFu9Q+PntIvQD1QOEvRYNzyYTxBKtStTQgZuMN5LF8ZM22cU6HQrEBU4Z
X6d5N0PvaSL5KCKnOfpm4x4jNsqwUbLQ33NuauuuF2eod+btsgzXSPZ6+M4iPw1qLG3z2btPZ6M4
hsyN+Uqg8PP1kg0OyTYIN28zius14prKg04TRmtgKx4p1c6wjQiN3nTmUDDkCMmBq7Nd5XTDIQQh
vCoXzPmyJuieL1S8HQry3SPkACtjyhvo5mFxjkg34ioK5WucCFiFo3BOy9i5bwQS599a1DaXdkcq
tFnYd4tnPYjZ6i4zn6mylKZ7QBq17LzBHejG3PEBtudwtJ1CERv6Q5y6ADSypNqNDPX3w5K7+Na0
qDsScj9srCSyEI6V1TVyqizwuLlIB09vdCziL5os5dnnVma4q4fjE/plNl7LaJ+LGk6ykdjbykTO
xADxKnOsRwygFoumIt9A0w/RJI75PbrvWjm7m6va60mE72pI2U343cswHzkQ33YYF1HPxl2+74jF
PMeWJU+1nUXPRGIm6KhRztRL3gQMu5YfdpPfxwQirYlzdO9YVdnbXs963NLM4J3UvBg5VTd1rH8N
O2BTRA7HVwRDn3NJftvkTGeSa6yHvMHk1iBx2tDKjSq5wd8mUxZ+bYd5grKXtF8nrQRI7hN2QOjV
eHBlOmyR3n1ViCR84eClIoZKmRUVm3yIX7XBnoN2NgUSunQ5+v68Ir8uP039ya0cy4ACWNDZ5VUE
IAf2SCzc/CFFYXNHUYW1rfHUykAP3VUiMy+9qqpeh4QU1Zc5qKHCMWvc/qK9kKZVBuVkazsybIut
iI3oTB4Xx46RDvsoTFmtjDJ1rhu7ng7oCPXtRORmMKepvZaW/Eozm64rF5LGTtJ5XtXSTdeZ3epH
/Orl1vbk9Dp4tK5sJbDPh1nn4GvPI6gHztxYgV0t01uJDO8rSbRrQZn7WkTEPvFEfhRD0WzTosQa
O5dae5g74ZGWlml7LF1odd0mK1hQWll5QVw79sbMcrDXFbT0LH/ew741AqvEibsm4qxf2T7i9SxL
r6h71z2jty2aPKLlscth1w3148I5sOYSroPY88QeVbP4gevGRgUM7WvoZQV+qwc8nWD1pfRoN12e
3djEXJENL1AVh2EnkGMb6UHwVn+t9C7aG1MYblzAXkD70M4e24682yjWuqCRBCoxKQrd5yZGDEh/
DNciWcSNW3MhIXiK0ktd9vrbVLv5FXgQDgSy5NZmmBnbsERXqN95EwOfMAihbVZvyVCMjoWdL/eL
e3eKoYsfQ9tLslOPsLu6l/PIq1b17xP998ovqZSZ4jn6Yka4aNxxXcrUDmw/QQE7x1EZoLZK+9UY
zdN3YNnxu2RUj7W1s5/5meqrFhGUNhtjfQjncGpXGHGmALx/chxGr7loav52heP6xeSbx2QTSOsE
4AvEB8u9CBketIq6Ill7Kt/bUOgXVTJ5TPzgleNqrIZLd3DulxgZT9PazruVQ/dnxrrUp9D2pTK+
trct5ttV6hTtUSvq4kbIGIoEUy0FbZXDHmwMDJEYnCpVnxFUFiUMM9VCDTKzvdPmFhlotnESZUdU
jkDqmCA32Xh5PAW2MxcmwjceTxBP9zAlo/XU6Zk9gYusC5cRjQZGXOTZGoZgeivZTK+TvJ9fUChd
RanHy8pSa7pjtRYFIyLvUFFxBASQCKBgj5mxNRW7qWP0O6zCqPauvA90CZXWcEiJBahWHZrQ41Sk
6X3EuuGlp/SkZ+rGy7lcorvCXjpW5bzYYRGnOw2BJqRmo4gvtRBcKtM8rCbOUAsS5LvmLgwL0eNx
5q8Oi28fMqxUt0C62lXU6M1jC7H6Wa+95rmsosewcMXZMmqAqgsA3j3ZuIqM5aMcGEZxcv2ivhvj
qSuDMKxL92KYYtbEcfPKiIaYtXqZonilxdhHPSm49pMlQt0h8tC5yvI5f0pxwz54qQx3ZI7qERYj
3QC1NPYPGZiv91EF4CHMiU5dEdUBz6jcpm3Kl3CCMb1qHQBUSCrgZvVNoshZsS2/MUUWVPyajfO/
mubrxvUyxLR+nty2EchU0Sxtw36AgV/nafrGgDNykJmVHOJlSc92PCaHgqXTZU6u/MqdHD5MQvuW
e9XyAN87tFeO7vDLmTOHhrCz+SnjqADJPUpAT6m7XGlztZCUVoe73hjz21LVSebC54ppec8cSkTH
8MMBQuW7ThK/2pdpqK9Je0Uow8tIIavb7dk2Ka6TUtjqBIs2/tygseNjlxbNc9VLr7jSs7QzN/mM
Vu+i0bkFVmPVxcCgYqdjUI8xcnlnyibkte5r6d6JURAn5ajNTz1BH9P9IrWU+1XraXj760F05LYA
q3MNlwhDs53kiZek9bxtFTXQCs1Or4Zs9X8LFjGx1WvT5RJNu1Bzm3ucvdPjH8Y//2bbpX9adwlP
YIDDqulSlTHd+eyAq5tJkh6nQ4DQOjvQfCPGHA5BayoOmucFYfTVKMzdmBpHEIBbzWq3dqxvPDe8
qIdlAxh7w6+685cUU8vfDPf5+dyIW2cfpoKTPqfYFDorBUHw1GVdt5duTa2I5mm8/PNX4JOa6uNB
dMsiRkKwM3U/vwB22k80vaO8TAyxUv84Wr4t3Wr78TD/HUn+xUjSgGn+pyPJ6+9l2XGvv5bJL7rG
337wt8mka33BmsTumu5BgVG8f04mPbXuRoMHhOVjba02tr/vtI0v/JHjMZw0dV/RXv4xmzRxLxNk
5iCE1FHTqS3039hp/5Qc/yJJdhVOxtXxSLJfdz4vtXOG2EtRixmjZJnNwaDIxgjvJJKfcCLiiykO
x2xRJG2xlb3T+Ct8p+0BMxOrwKVpoU7HuQDJR3psTvgmukNtBWyBEEf/rR778Eoq5gBDRRFYCe69
FTBvplWF1nUIk2YrWGA9E1DK+aFt3GWGn2iQUmFs2jRedppuVI9tN7fHWREQWPULzBsLTZ2hqNZW
7qIO4cZJNxxfzV2UKZgCXTweNp1hz+vygVvIPtAL1QeGQSgiQzFMYQDWeJ9ABf0OuiV6k4rgMPEz
z/ZcpUPgK8JD/AF7gBOD0w1xY0caieJBVIoMQaeRn0ZFi+C+7C9GRZDQFUsiFCFYiaqHMMEWlwBa
N0pH+j2Kx0lN2LQWKgXYQ3wUeJM4lhW1wmt5mXUNvqyCIIhj6UTDplSkCwYdEaQLXnlLcTDk4hfX
vWJj9IqSIRQvI2X5fwV9lrp/VDwNW5E1UsXYoMV2t4ziRL9uveKidPVIbGbXAczRZjXEq9IWT+zI
+/MAwIN83/5O7wCp7VATAPgwtDRCJj/A/YC6aT6S12dsMY16JFBEKYCQJQwvLEUNoRUB1kp4y4Vt
j92t6+CJ2DgfQn4l6e+UuN9C5e+O1zTcWLuk1ewsfAAW8X8VdD7MAbrWDS+6Mgy0hTldIe6y1z6O
AsKx+7X9YTJQdgNTGQ8w6ob4gNLyxla2BGRuT5ghnSBTlgXQFTMgZmwM84ChAaFgsZd4HBgL9Awf
0vQ2VAaIQVkhQmWKYF8GhIgVIQRUHMuDqILww0jhK09F6of2dlA+C1/KNz30tW31YcWIlSuDDznL
IOXU6JRnY8kh3DM4l0FmGlbglPZNxadtTXT8qVKuj0L5P/BlPi8FzdOifCEx8pWVrbwiUrlGogH/
iD7gQMuVp8Ry3ehQK5+JzRj0Av+LDz65A/yl/CitPo3r/MOjMjZ8bj6MK5PysBAKz1wMHx85o8ri
gkCDdZjyvczKATNGiYUbxrGKGW8MkVtTskWDINVWX18slFHpT0eN/OmvmTU0lXcGrix5Z3cObkJE
dVmsP+oWnwWKnTQ5Oa1wb3qw9PHTZC24UwYSeswtHRoaFJi+M49P/gsoZQOtTI14Lce3CpM+NGPS
sHQKs+fJN8v0ICuDsj6vFrzKUyoWq9y1Fc3z3ZiQmgTV6WOnHn0s2DNTjOlLlvUtgP5lzEp3gQTZ
Geu5BlcXjB0qC0QgSRS9FHoSKa6onvD+aBWRm6as4KtMkFOoRtkiKNOQnFUYd1p63gZrTp9F+5nR
9YvS7PZvbkZ2t4MZEqwOEHLGsEdW3fi00URkvTmtSMymA2WImhCXIrCw3pfZ4Mxr0ZiGQ4YMQ0O+
WPr0UwD035v6r25ql4XfH2onhW/7Dcum+HD/+z+3cfX+/f8cuvy1fP9FffbzB3+/qfUvSt+vcwn4
juERxPoP9ZkLTAQ7vIob+bRDNL7wE8jZnZ+mBYMi7Z87RN1C6q5kbPzx37ijWRX+uj+0cNVgCMDN
YFk8L8rsX8VVDaawtgCqutfcDhjkHFd3SLH7ZIOZtdgkhv0si3G8IMErwdFfP7NR0A5CoqQg5JxT
eYmzoO6sAoJaUV7ng3jESQcMvM5JsagsiCPLQPRRy/gPx5rmblMys1Ze517WsG8YHOqEL8n21TeL
C0fmFwSf78IeCVzf2j5CL9RL+Th47DWSH4MYksuC13HduDW2yrJqGLgCSkSOjNVTLKfKF9eO3pnM
WuVrNclpBeNsM1ssRjBs/ujylPvZjOYNObuXrjntZOLW6zoqf/gMcoCi3YaTHXMZkuxAQtQwL9dW
SqZKxN9qU8becfJKFcEsplne7B4H8Ki/Va7z3MzdtspJYG7hUD+B4toTzeEAKOkYunXhsioBx+u9
+ZyN+atLaNdWRPJWtNmFegWQvnqBleU/0rpkshv16dbMIbiahYSHEdF8jXK8Z3lw65UTknzDiQ5t
7r9RAfg7Pbb2UTSfssGoDksOhEGTqPBZULMZTY5GPBikAOA4j+dbWVvPsZkdkYi8tk0KLcm+xNZL
h+hY3cbiF5JW8gMu+LWV817NZg8CvEYyYSmiGXq4Ca0Hw2uEvkB+Y6qpFmMb6UwryoB4k2QKiIxY
+dTXnMeRpl7LuHgddKy4YiaSnTkWmnMeq7b4CwSnXaOOvu4NuRvi5aR7LLQYGZ9qt9LWSJN+mDl/
zdaTiyybTlSN9t6rfGCpJGbB5Z8fl7APcTQ4eZD4xLYQXQN+IkGlFYPvYnWWHquZEDqrCTm1p/uC
nnaaS7ku47YPGI7/f/bObMtOI+u6r/K/AB5AAAG3p2/yZJ+p5oaRmZLom6ANePpvIttVVtol/XVf
vqiSh5zJ4RBEs/dac72UA9Jj+kJvnLLPAzlXTOBNcp0p+THR5quvxA2NVWvtkS812d1hdvvmoPTw
SI35kCTgp7tGHKKCZwTdDcdBN7Ay9fPZqyYE2iDs16hLBaQHRoJGBb9SHB5XyJ6fy8h6C8QIAoui
ApL2/EQZ7BER+KOj82+FmTKtQ7HY9IV+FKEVr7Kkq3c5mpbt7Bk0eqhhr79/71bpXSME+lipkr6o
40LAc+SuW36O+1zFiPlXo/A+JrKZDqBzZ6DoYPJsg7T3kP01rWEqvlRt7ujVIrTW5MpTIHXXE1q4
gyJX4aQqdzi2hecf9WAYNxlwE6jBdXFTGvVE7TYfTgWUgrVt5OKts9rP09B4V5af1ew3iIKj3NpQ
aU03ATWzjczm8SWUFSxuivMoDlNaYc9EmD8XGj/nZnaIJsH4Af8jDq+dMvvcCEq0uP+3GmXQehbJ
pu6mBmqqjjG0YtTCOqWb6ORXHQ1Fqa5zI74tKxqU9C+fK4MaT9u77nbo3Rd4JYRWlOBiSrKUtsTk
0t9BM1DPgbejPU5Wx1SFt1bndquoZPjPqf1WWWS4tKoA1DWYZDTY1k7IiueG4QiqAsNQhZxDNOJe
3Kyy32ubQTdl8qM0vOveVuMxHJpvxticHS87/WXR+YeSBetH/cNJy4fAueRb8upjWntvT0xSOnHp
CCjeGYCai15169DX14mrLnNoeb+Q5L4rD7BmEKLEgiZcXCoWMV0/rhm4l/vSmyRkOV71TWkRwEAo
6coTTOg/v693lZjlSov4d3HHmTZy63dXGqXUIqVGfrC77AUtHYGPTMepNU7UhFZtdeRP5u9Vif9o
Jvu71ZNrghn1UGIHy///eHeRKIPYb0OiMWApb912eKw0L7YhyJQw3Hy93G+ez+emZXb7+e0KqgDv
n6Pg5A1mioO4Jd8jpugBjDP61fLQFg0EbIigtxOC3mW6OEP+zQ5moN/GFsp9Ng7DKR2oLTcB1NIG
O0zshQzX+Yy/jVVXuIcgKEAZ0Cqw/fE8wrRbEXhIXhFxKapKL6XX7Ap3uNdF9GxiZtp42rnufRQR
uqrwe7hV/SmiOrbGzDptfn6n/zCEEFSZNk5ay3Rt+92DtXMEJXiSykNsk/JQYdkO5ltYpuoX36j7
T98ouihKJC5SfcCfPz7NYLR8zV8yVgPcJhylbicrcbYmxYlV6QXppvWzSxctFr5hupWdWdzFoLwR
Xkff1MC8vGxVwA5mlAD1mYIgHbOxfzQC71rQbot9pnsXpAQcWQQVStv6Y+Ta076I7HqBwiTn3mzI
Ssz0s8Z3v0OI4Jy6xC+2IxJZkmeTbzT+vFWZ5TxF9Dl7GOvfwmp+9rHrzx0nDV2LQzwhUYlLUmpI
8CHsQJ/RahEE36PCmGhCID+0dnR2PzfUhZHjssf6+QP7hxkGl6ofUM0BBYwh7MfvcZaYohxDlId5
pPPJdkIzsxGMAsV2FIefX4sd9t/eAhfsPE9LSlwHy9//xWzd2BMh985UHtxsuHfa5FQAVP3FJf5h
ZpEYGahx8r9U0d5dA9RNRuqPWR6qYKgB1UKQh1X5tsz0ySymfYc2GK8Qrlz7egwDEtzK/GTo8EOb
pq8kXZSoXAdCMvJUHIiWZJENmJ3qqbhQ8Pk2e6PYwnbKDrnwZkAiAmupObdXeYI8zK+ffAosK6/1
o6ODgWoNuWJcYantwFyoemc3lJxFgHcTGcci4Ui+uSVDUCXZZdDZCdPYtLBd2aBaHGFdq16XnMXX
OLnuq9KOt46Yf+dF/sdZ0fmHN5ZnEaDEYR524FX9+FBKu158fUV5sHIOCkNMAmfSUZS3jYx7RgS9
QvCcbvLJvy5Q7q/DtgG+bhU3XcpYDjPsjOTP7sZwxnPqWRUlMvPjmNZi45ucqbPBuyan0IMt7xLq
ZacbglqNdQ2Vc4Ok/9m0xzfMXSsiAx+0YHcYKG64MfQ+i83niY0YTPa43ot8xIsy3kcuXa20YXw6
NRNf6w3kVRhOinwJp67tzs9BjS/556PqH14S1ozlH+qnnN7efUdjpIC4jEN5GP0SyyPHDznycRwq
fGEd/eKJIET9+3viswozrVno/f72TipHTJSBevIUAPpuv3vk/DA94bI9BBbPZ0bJTGotByTa/h1S
CHaAUX5BQ0LmPGE1dOgC2CbFoLYB9b5VAhZtRSg3ukPryhj8G1q57ToOFqhYWYmNqNu3Ip3vdU7R
VS6LMcMsEtlLOC67VADAKQ1G1ZebVFf2mu3qFmSrv+t4pN+Pl7OjxSZx+Q+DBaZkdPxETaRtHfYo
TucuPmpYO98PQQhZq80IYPtU9uNjQtdpg8wCRqziqOfO42NDpvdqcgL6RQNCbutWGQlgD3ZrFkl9
yVJwXv5AY1ZhEV0GZN0PO8tp2u3yGrXava7k+OhFywHCzQzeJ7hpuWK3hIXwAonQ38ia/xqN3EeV
EvUEXVJdBa5+A/+4GfslgjZPLongzBJotuJO7nxM44FWrEPLqsJYSffUGLCNFEpB0eUF7rr8xKF4
X4SsLEk0MDB5O7yxuyA1/xy3Y3nKLPd6aNFy2c20Xg5G+ICS/aia6uyzs4e/+9GGz/OL9dj7h9eb
vQ6SZAgbjCjz3TqZw2YinZdaZisx1rbDPU6Na/YXfHkur/Wy//p+1K46iM1dwE7v+ztfxt1uGkly
UCk/RkFrk3Vlug2yYOMPpLOBLyK1DRxBuSUZeDrkVmtwQMsKnEr4Q1SZR2/KyINL3QQxEQ6si0RL
B1clu9/1LOkUGMwxaTc9D4LtltkIjN5m0q91RBxb7rOzjjgYsh7GAmUY7qTxiNL4sRuYQRu7u298
jqQwqi+4hO8dt0/2Ve7pLf4DgQhiPsPNesQ9A7WRTPGVW01vXjvXu6bu7iWng0OWeNcDiwiHzP5R
wFRcdvOd/HN9/V+F7RcVtkW1zl7iP8vzH6q+i//f+gV7XFL+0A3740f/rLH5v7n8KupuHk1qj7rY
vwye4jewOGwo2MBgIlz+5t+QDxuYi+uj4ke4RMP3XzU2QfmNtc7llQArYYOc+W/qbG6wTP1/PaEh
TqGr7LCl53OAz3m3f+rh3pdNmlQHjZ95JFg1gyxHtAfUK3TYO69kIsdbk/p3QSIgWtlJmVxTHa82
Q44iCLFGbzFQE/HBa+PpFt56+YD+OvwMlxeoxixgKspxdg91I/A2BXxH52Q5nhFqUOn1qDOPFF1D
pzicoISIK/b5INypivMagfA49bNCw4cxH/NKQ3qtRWCmhxAFGS4BV0WPs1kGk7PLjNa5ifEH3WZx
6JD3Rj1gaypDnJpwQsLMIyjTjSFiOz4OSORQBkzexTaasGY6C0FMFouPfIaAyqxpllukg8Mns+BD
AbMPu69cxcLiSE6WtQ77kmKeXy+ebOnlE1oEVxzxtHkNObwdqcMJ7bJDQqCo3IrZLL4lPPCDC/bo
lu7IiF5qTsIvs+cyA2fW2H6oEc7ye/lkH5wag1g5mtl9kAEmCTGmoxgOy8caz+ZN16JCPqM6jpBB
9FS3CJOjM0JzLbdQ8VuKBsOMJPOO3BRgHiwezFMWIpeVKRDeclDVkvSwuf5sRb5/G+bsZFBsN6a1
IVoS5VuAjWEnfUSf7iyPui7qGzJ9glu3jZP4KnUC99Dy/e0GHGtX9DfUHjXSeBX3gb3T36l1iVtW
D5al/DuDcwSnFPzwweS7h8JiTWKNsR5DDLnHhHTIk5EnzhGfa3WTNWowHmZ6M1tPptbJaelLqRwC
IGuz7bYHsBGEj/aW2MGyUK8j69enBufSB3q5jiAmUHEoxKzUfrGMwt820AagtI1TcKdrGh0Tq/ID
a1SE+R4dDhN/Q43JHcRnCngtAXK54dqbDifrC1FxPthBK7iqa4G4s5+QqDg6LZNDKFU3H+GWcphK
wt64sqEgjOsRS+ZWmNon46+lQYoq1KVrhNC/7u/xbLoZZgId3NYobMTKojL0VNIJvsStYY7RWuQO
mUB+mlL5XHsWfMd9pCcTMKaRpmM9obrNM6iA6Jn9T4DOFptuMCpInZ4IeT6L+5ZE816N6D3Qp0SN
NWPnhM5odKfOq3vzmOMNTj7YdRsQJMw/SzC0TWhGGBkP09hQIsvCiyyK4ZwMXfshVsV1GIjoKmdH
EbylaH/Q39kCuadxigpTkgtt5+aTK7CmJjhaVubczYT+TdnO9PjXTpB5pWbEwklnE0OJeeGC81ht
W9awtLdi4BPLOQ1fqkX+GWPomd5p5B14vQ2yKkW4r5pmXkyyoqjXOGNQjqdASL1MRzv2aG30xS35
DIfJTHS/Gnq730yd1mcDvdOx6qmpTkF5X83+VZe2ISZxq10HfqVPY0J+k9RJTmmZ6EVMlHuqccYX
d2amycNmjR9hD6073U+JDceu7uR1O+mHbm6jDQHFi3XWfbaaJb6j73v2sn11A4LwHvgQ7WgsHYu1
GTikQ8DlkIOs9GsvQp7Yrunvlgjr6vZrOslrc7bDT6rJxoPGlvRQgl+7SZEsrSdiOOj0t8Ot1Ydi
pyo4ZmMST3sUTNeJ8qc9kY3dOkbSu5sscm0JqGjXFvUA6KdNVW8yf/5UkQm2BPPdzHVz6cYsRDq2
KNFF1QBjKZtdSjrApWnC8QYfi094WvWKM1Dty8Tytwn6xR08Sfrloduul0ixw1yxmcmHwTilRWKd
yU1CAyqjz4s5cxNZnHwyOZUbO+iJiuqq5sOYKpA/RdQ9Ue/pGBijsY8a/a1vvHw/xem07ZrRehws
O/yMaAnkkw5j54jLFRUrYcnmsYeFlB1E4bgoeJN6B8GTvmodIfGuQe6d/JB6A9pNedfX0ECSmaUp
LcCsdq5TMCq8WRKVpkrOhtht062vku4+aFX4HCiYq8ItQqRRBJoS5adeydiF6TMT3voRfWmB/JTD
dJjY/q5ou2BfzUP9qR5D80PQRMa2GxYrBaHy16VvV2f0aMDfILfeCf7i0nrauOEo/SwBIptrK1DI
2FvcrjRDLZLrdZdZJ1en0VWQFT72ndJV67xLerLcbXaNK+Ul88YZ8fG7sC7Xg22JaxHSTp+JmWlW
Rg0Titgzfy9rmZGzFWFyBq2yUkZvPHe12X5gxJVkgPcjak3R3HthWt1R7DevRZqVG7/jm+5zhoFD
4oy227Vemja2TeV4QNoNZ1umXwVdtK990VCHi0Uxr9G3jLhzHG86lZRJxDqdlLvxyHF/quJ+uI+D
zP+CIDra1khSrlRofzaC/htmm+gjqqCFj1KapJS7T6XjGhfeKWI0RAaKlwQaXiUVYjpy9hRYP4de
/+bbyt3PFTrBOZxBTiTTx2mYsEnkSFelbF6wkmEvEuaRoB3gCZZdf41CiW48NeBB+iI9DPAbKzJM
J4cGRWjdAjVvtlk7Znel5V2XEaZtSnz9tuhswM1Y75JuPcbNWMNfKubraOrCbV20X/o0fqQNwVaK
/QXVGGJGxJAfJOmaG7qLtlrB4uqogqhlM0MGZcepDlG0IbawmJIXO8seDdujfzYq83Nsy+RQJb78
CsL3vh+sbyGnD78hEzow5Kcyp2qvXHCuOjPlKZjC+ao2ewdNjvpURZwF6MWfxhIfEP2LejuUCm8B
CLFDqqfiKBAgE6IC7tyznpJxyoi4pu5fgjPYWQ3IMDtdEsbNdN8MeX2qOv3gzHG7I8+tpLPpIplM
5y8d+891J/rqgbI9MNB25rsOCzFRT8HcAue4W01lW+x0j5KyMfy3MLI/WqhQPpnKFTeoRvM12qc7
ZXWMK/etsAvrmMw9jTaYNOe6pCfXK/urLEbyfKwvVD1JvOv5SGurbDFE1WBzWqd2tglg2dXgezEm
vlHew0SNNpil053J7vHGLmV42+AFa3joBAPucUVex1PrrIkbZojSwUO9re1NY6XwehHZ6qz26KrG
/R4xr4vUycZC2cfQr0liX8nB4+5Qnzos6VeGar0NAT3PXZrsl80mqX83mMwxqIwBp7yK2MvoQAMN
irdh4h9sb+Yc8UfcEQPTylVaF5/pi5ZQN/Tj2Pa3tdXdgAW6sFtL1vxiKm1dqNeQiaCyDj2635TX
HOcP5ilXJC6tKum4V1Az/CuvUCUBAwTbT5AEyMsp5lu7KbP/BbH8f+XWCUH1/2cHv0dEkF/b9uvX
v+oq/vipP858vvWbRz4DIglHyH8f+ALzN2S7AmQP4khaOYsw8s8Tn/cbegoTLeLvuXSLtPUPVYVw
fsNEjaaWRprrC5CR/82Jz5F/6zzY5FlYFPfoPpgBAs0fC6ZyaoDUjm55NAZ2uPV+YAeYDtvQGLFu
EvzlW+TqSnu86uxpWhetomDVYiOWzKoHVTikr7sh0eAcW63rVjkeJXcz23qcmTZR5LV4YBqxLSJP
fyxQiClkcq54CaLSOtq1ma/7wGVbj3CcQrT80pd1dxxEG+1hikQbQONqbYUZSeLAY/bTAAuNNcaB
Bx/oFj0zpIe89FEMplP10amV/1I2bXHsSTTamYm361vgN2ZHK3RIk+gGN7V/KKckBwMmBiLAWgfl
Gpqk6mNs9WpvQ/w4tUO+bNZsz3sNfVljRy6QiayKJoouFWCapyzt/CtNEfG+H/HPlLm8G3oruJip
UPi5ougzCF1o7qxihHT1MN4S5towNZt9I+nYjQkQczrFd1Vd4SWDMbPzjIzFjln/BgThKSozXD86
uzXYzkApw4mHNMHfQgaqVn2m3IcGhtJ2VNDy0IU5V0Gq22PfzsYhNGaOSllsnKh/19vMVuSDwwze
kDdcXZQXoxYlrhXl/kh/yAI8vrUt0ERRWLh7h+T2na3w2tMEmO/qwW4vMjFYUnr70dOFfps4bW/b
EY92KLP2bs6Yj8fJy3ceqSgbo9bTPfBC+dozfdXl9NkssNsDK0oP/RDZe8jo4fPgJ9UuTUPvi594
2UR3wE4vEeJGCmW1jlGIdsUWS9uwSSgpHFidmx0wdQSWJppYSAY21mZod6SLBa8+GLpvEYe63WyW
2merXkBfA2V651Dwyxej61OMBO/Jpy3wYtDmo6GGTflC+t1w9g2WxAqnarxKgrje1hFHZ7LzcO5y
5DuFplfeCGuoLlB1n2JtUL6nwaoOfl9ld7pSxomgu+HGLhow1iphN1PnDhneCSdOeeiNPiFbtM0o
lAS9k2XruV/yY2FjpaWNQ3vWSzCfU/trm0VyOXnYxWHqffbYWE+iFcUWzNy5TdaXGEEnA6KOJJEA
GGm1PRe3wFMOAQrEVdyX6tJ49kuVY5a6Ulhm4nNt5R+8pJH3kEVxIfiWcWyT3gntPWzNNJOrIRjL
4I2kBYWOKpzmm5l6w23b237xRreWHYZTIj7wu/4Ja5u4beBHsS/KwT45YUv5tOmtbZSXwQnSgQ2A
IWxzPPSxV9/X2ihS0NvTEB1q8A3Nk52PToZhCHEuAb6lJysCH1rXbw048il2RiZKvvdiIN8w9FJK
J9sqCk3yzdTYrc3aiK7VJAv5AUuErfCVuZN1V+qgD7+kS/68m8zBihmODFrHoHPKJoWR62YrBGI4
4AOyUrK1HhbmtdkF6as0QAkefKiX1dGtMCuuKr/vs83QN5BNlp2AcxmjIiDtgQCcDLYaI8UEDHG0
4s4cVqUa9S2oKOcLxYYu21M0GKhtTWCNNqR/BlTRKbME29LNuORMuoCHgsa0HkWErJZqQk6/whzr
ZM/cxxW7LMQQDK+ngOYNGUFQfw7K6kYiFK3I9O1VLLpzlo+uSeTagCJFahltYSx5NxoL5s51qCOZ
QEZJTnb5jqkbhNMjYVr2ufGMtiGYuVE4cIpgRMcivEsZOOqYJQHvvXbDjZvlOOjtXsg9LqN4X8rB
31f4dG9LO7+aI6SB2Lfd6krHbnwO61qCoOmcmLocOdgLX6PGslb21qqDLXbyZbN3jTJd3tWU+Svy
km0TVcLYASAwH2SOYN2z0QuvxegaWDfKEo1XX937g6R07VFtA4hjswEXwXkikmOVK9LuM+1EdD05
JhCZ3OfmqoBL8KYm9coa1VxTXCUxUYb4hkAP+SvbVOZDNFvhTuMMfnIJQrlzHCNkcSjzY04k003V
+WDpyfU9DVhW3mbbc1EzWJtWIl9j6gwPBb/qYyatZENGhv9psJSuiDmx60PqKn2W2O0udCJ9HGIa
meE4pezmBYc5VWFAjfSOvZ2DJs1EbN6JmHzCdMAIm7KHv6W3j3AffVxLLuvTjPPwCE+k31sYuPbu
ULiKch2Fr7k1yH3Jq/hGUnJLN422/XMimOIDEC4byqkkY3P9Bx047sq2qERGOPNv6yka0ajH2dYh
pXnvcQO7ukXet7JGJ2ZqnJ2PQihQ+oMb1C+Db3cXS87WV+on1c7tZrEF3mIdvFYJDOBcjxhWMtXx
be7I4Km3Tdnl15k5qmdMlurCsb65dXF9XCGXKclKLNMrTmLgXkU8XGeVO5PGmnuLp/mz8p3kanLi
+ENIeeY6JEuZX9J67ASIFF31fmWuq0LAKNBx0a0T3vxbN5V6j5+keUEtgePCyzaCI+wdMhddrJzC
93Czt8Ed6ZwI9dKseh1hq61qXZjbbKrMIxGMH2hreRwoOIXnnFkX0pJAQ5o1/sq0CDAoQ3M7EgJ0
0QTlAE5qiR5h9SfzwMD46nAoptMI3smw+87f9G1EtdAhMSYwqJ22g/awgqCdWVNCmJJVGdn0y4tF
wrMyM8+K+G0mrAjh81I3Q7epUFa82Jq9vHY4Za2kmTITNKCn0DAO1M7kA8gYfwG8RgUB0I+tN9XJ
3fdN6/8aO79o7OA98n9qcrqq+qRFYPlDT+ePn/pzf++D5vTYRzsC8tHSu/lXUydw6M/gT6Nn41mC
LT5/9eceX6CcpmSFnhpAH1K1f6PbbX7h7xIG2wbP9F+i28U7oQod+YVx7rCNAy4q/yZUgTU+9nia
SFIuQ2KK09Sw7s1YzRfwbPWuUqm/iIOk+doaMiQaKMBHXpQhJaQkPLWNTWBsLq0raIrlnkLksLYH
i6RS38+MR59KyEbGNWHAFevq2opTfWMBtv2KqsFirYjyZ8dWHRUTYqOjuAgvlenQsCltOWwaJZo1
fpxm3HeFMR8qVXgPrCH6F07Bd4oHvgHH8egL8zUEkvlw+fu/SHXQqhEuN9T1UeMVuSW5L9hHUx/g
ROiW++Jz/+UIePt7w+yvpHcOdX9to32/XiDQPIBpZZ5736bG2mDqKMvq42iQ+qWj/DWCebeGT/er
xId3YK3lSlLYlvTx0yB2fJ9zMfdY01uC+Y4jmyCArCmm9QlWAQyn5AEnvLOUVcP7//r2WGXAynoM
Jix6y+3/9es07XYsyjanGhsjFzAW1HNr0rff9NqlCv7fX42eKYdhvG0e7YofrxYtOVBlkYI9MUc3
uwBfnHcYP63xps+Dx59fa2nqvn9y9EC5iBQkS3Nk//FiGoJEDK0rOapY52ItYva0G6WKaoM9DU8N
VaObnn3v1cgiegDt0dXbpMXN9vPP8fcBhLcXWRkS3AUi9V7dif5ATkUv0qPqMzaEup0IJo6IeA+8
xTL084v9fQzh0qB7vIhzfBj975q+jQpy0QHsPNbWPN9VftPSguUNruM6i0FKJOw3ZEkd9xfX/aeb
RNeGAxQwnPTMd+K2LErHJPLq9FiOimRhjt2Po+iXVPYEWMvP7/HdtdgT8fsRPJnowlwLZdiPz9Wh
AWsNcZAcE05aG6UniQzObKZzNI3i6efXejfffr+Wi9QJr4o0HbSjP14rhZtuNAZjaJ7mEXJkKItT
nojB2vz8Ou8lwMs9uWhGA49JhuFq/3gdaJJt41U6gXrjDukGOzg3hSBxgc2T+hwnCfYz3XT0Duam
TsMtnZf4F1qyd2NnuVfkx0x0SxEIXOC7sQMuleIGZWlU4zTDgHIoTuezEV1CMRWnKvJdKqVi+sV8
/v0r/EGnwCLLFIRx36dyRsLPj7c+RN5QzaGESeCH4kMD3OLE1n+6xg0Z71HfkCPW0fNnTzwBRl2H
I6D84+iV+gtsAtVgyw2KUxaW4SEyDfhD4LZO4Zwav++q/qMc8Z8+p8uDWap1AR719xr0zBXhiCjV
OOBp8l4p6DoNbLU84BHl3ugd0O7UkkR0Q8qtQWfrYg42VANRhuGxzyrnHHRBeNSJL64Dw2vlDiBa
lW6qOJDD/uej6e+j1ifXBUkVshTymN9/VDMgsb3NR+AOgUnfMIt8nYGwb7vtz6/z9zeRhgiPTEpA
E7wg72bYxLD5UthTH78nmQcJpmNkxZV7JofPffj5td5P5wxPZJnSp2WMZswnJefHcTL5rdvSqGc6
J0t7E/nhsDHzul/nvCo7TnDRutbjdLZ6LT8ZRUkyWuV2v/hiF6U4l/lxuEIHN6WJFY4HTan3x4+R
N7Vh82aEB4I/mukoc5vJtAtwWh6jvp7v8DKbry7gY3AX9NZoMRPQyp+XI4mHG+jcIsI7BcgMbrsh
wBHSqpT4eYXaC84YJf8LFcfwFAP5uJ9zEX4bdJ+TLZLPlzmHU7EKVOM9SI6nJ5v+y3kg6xKbCFrI
e7fPvAcvrs1Dh9+eHBRn6jdQKw2AbuN8N0Wh6Fc50N2bojG7lzyczFeUF+GlxVFDvDOnpW+FT2LD
ifiGAgfZUIeHubWcFtd33CMQxs3DHgGFh0nRxHZeCO613kr0NU/jdyEkGakYAFodOt/yoXPIFey0
iLctiXKXSPBmOy5TCx7Z5LWPmbyrNnK/RRXtYJB1bBtpSJswJMckQIpOcLGzHx2TzVApybX1JRyT
MlXyk0871r+vrJTxxttPdFpWLaYxCBXGnW+3zJ1m28tPMwiTjc6C6CKXn23dio+BnsdBkLlICGWS
G49BJaYL60z+jIxivPn+9YYIJLd2GZt3tVBxBt1J5vExpPIhTrZZxBcwyAXEsDlO6638PlvhODtT
y2CG8i1tfKbdzIisTG1xMs0tEpaSmu9ugk9E58g0YyxXifMBtDKaYzsyy1uR2dSbUpDL5xE9zsXr
6mjTKpm8NibVvVWIKCGC8RHk6AdcFgVyf3Hal0Njr+g9FqdC2MlrHhU2bcDKeaGggbSAlyZf+tzF
fOeOBoDwDqjArTkofZNMzhBvpGMln3OvY2qCefpsTaaTb8UyDouxCk8+Lh+aVrHfJZtZW2xgrALw
eDnkjCVZdPOFiu2SNcfRa1p17TDfFa6BExBIfYviuoV1n3ID7YoiIhb+lgG2Ndu4fonHyDxgdGH0
upmj6fHFujrQp9PXnlsZuAcXD4QZOdMlMvL0lPn5NpgNQn8aR98gm1C7LpXWAQNLtVVAsteTUTV3
URcnR5Na8plMIAetcZ5sKE6ZF0uU86lXpnegsxM+Rp3cVk6fvSivzC4TV1uHoStvilnuM0RUkK1C
vSfrSHzyfV47MIN7s5qoGmck1piGnte2tO215SG3CDR1QKcp8afyrdrPQTLcJBFBmKkV7MhnFbCv
4wqsHn7smKSQVVaMAdmH3BYJj80adlW+mYYFBtvilUHg8KmRrbhQJLhpNEynAdT9Zph8Z82CI3au
Sp680Cu2U1vb5xyPkNln7rruynFPrcFcZzPuvXgGmh/U6E2oiN8j4nsNavulBhSwTQ2Es9AUMRVQ
jD5iJPyoPCxItNvrfD1pn1WtJy+2EM6J8gbUdjuBkL34zGkLDUN4BsYffexqe97GzqRPcV4wATvL
Hon0pGsvEWIRAKg7C403mmTwePPsXWVSEZhDcSfFnQiUUNlR+1XBm1qSu6CnluHCy54ikRJn7lQW
cTmRvOrdnA9U5aiIVwMJ5E/u7IidJt+S9OoB3mmHJu2GjZITb0aP+SKTZv7UUDB7Qgg1PkyVy/6h
amsipOphni4ZzNctBHtJRAyMXyQvzVGj0j3GKgBRDyxCXJrIvAd8MN7LcZqQ+vX9dll/lpSmGpwp
JdLitu3kjJcRrt6RSjVbATurgPxO7EUy8mLKrPRa1MMyYSoizxmkEiuCjAJ5IB133vWMv03BNm8X
zKaz78fBwfVb28VNa3bPMp9hjI6wdhw100iIcigUm474pXRHmb2AatpmuzLN3FtQ8O3Ok330oUuj
8Sx6vemScDyl8EghkACf/CzoK4Xk1NgkrA7Mk8cyaOKTUOzbV/boo8EbCgZmyt6BI0Ju3OVTI0kB
b6BjAU42iQz9RIiO/61ziOBZeaUFtbRw5QcNw2Pemy5RvPBpNUnZPfsxqNCHep6Da20o766BL4lA
vVoSLZUEaDcGh0BbNhYKq2++1jZsgnpMp5PqBEo1x7wEYQMT1CFFAkBEyRampJYt8+AuDxUNdLIG
BIf/NHYoU6A6NBJYn1aXByceavCg3R7hBlk4uAuMwXnTs9neyc6gakA+wsavIGj5HkOA7gQBsmHk
7kfcTTvP7wB7+onzlE1tdRt1aEGL0EqPIVr1C98goabEnakhtPaD6zKwg/JCmAvJXkVgE4+eIwVV
UlwFEdlfTT27BMIqa0MkU7XPTaQd+dz6L33HLTHRqPXQjolY+wiqoGYCr9vHAyX6VTlaAPTaMHou
TU3mgok8lIAvtv0BDFHMeUZabieQDw7xfUO+z6FEfCLQmyJOpaKzNsj/hlPm5Ec4F9PXjuP4VSfG
/q5zDCh4og6Gdm1kJWv6knqwJr7BvebEXu+zQkoOAFZ1yq2p4+3q6suYFvlt7bndjY+d7SBIiArW
SeAfCtSlR5wnCOxh4Z4rpcNL2sNbcaKheM1KJaGPohX64ESu2uGYhTniFnDhallXR6MvqSWBXH6W
bf2ZaE29BKQ4+TpwZ7h/eNiHF2JR0pFJoIU0Xi+5WrTaKcESXLMhX60/0xdJAKGkW554ss0K+200
AtSEEMkyEIii3ZY41S8S2dorRezhNOvU2Pwfe2eyHDmSZdl/6XUjBPOw6I3NZjTSOTsZGwh9wgwo
FAoFFF9fB4zMropIqQrJfe3CM0kzGgxQ1ffevefGCXsgQ5jlaAKTIvup1L1j6+FbKSvW7L5m12AR
YHpEoIYPeDF4UfbYRsN3NN0xlE6/nfNfuWV6yIpDTX/eVy1lkrJ+MZZtb2dsanfFFIwvVpbqb74s
4vdsTHBgkDJm1bsZUmvAtmeaOmpIlMPjZIU+sckujf19E+qvRjnFnY1pYWfFunY2ZU8sAXBLRixh
k90hUY3QSfV0NfD8rkOv2eOvUvPJb0v71p+KelcT5jDvOkb9DNbHMQTWUSHjIlmsn08OBpoL6R1i
3Cnf7VjODHw9JFUuWOnAHc9BQpt969Ad4r4k43qLvs16LogyOyQVvDHBpnD0bKEuYinG74LaiAoj
r2FwN1wFGRe/p+56K9NRsm/zSLjwvV05n0LbS18N+vcPyxXWLzccpytpHdlz0DJTcTpediYH8MVp
CzTpYyB/T3Huc5y0VypT8cLBON2rNLTJ2O4fQ+81I9NhYxaWVzJvuakarKUtMTNAZyOsa5syapct
jOmDv1hw6Vpltn5lI0fkcILMDJWo08psE1Njb1r0CKu15ltVu2QbWtTJmzGHvmDClW1puYBzpp9M
UpIjtby/7aWbHConRtfXhBd3aEDbFxoeVDAeYqApWwac1o6pPxt0OSOrDBpQhM7Hsspj826Mj65h
5ts0pj76qpifGI7nDO7i7LZs9S9LMOLuF9DoodbupaCxux/oZl0KkkdOiU17wJ214XmWiJ2YZX6r
lJNsqPHZdTgIXXw4SHuM7f2hmdRwtdXMCMfBwQY7duNx4NpSVIc7Nc2ArWxi3Pw5PAUSpKjd6JjS
RAD3I9bP5Sh4Pzu44VRdikOshp8KPdZeWN1ydELQME2f/C6N1RwkmBpgDPQOlsw+l9PwMHrWRxH6
hy7N4QuMyV3bDJfG6t+nZvkyVulFdeGLkOktSy4No7pQkHeWXwzIX7G+PSLfOpLyhBuqBFxvF9Nx
qWhSRopUgcAetgtAEfhWTvCCn0Pu7c79NicOBysrY5HP3XMNDnUHtQDUk7iZ8whjZBZ+b3QicFTS
1d4ECAH22TSOX0m5/D4DRQxBJh6w1hUTQAKTfbXFsJoUZFxdfCk0gnNih7rCOzrLXvfF28y0/YSr
5Br0L3asx+c+7pN9PhRPkZfl2CSSaosGfnyzXBnvZ6iPJ00Ncx1HaZ3IK1kfc6aWCMKit3CADlQ0
fQhxOp/kuehD2qP4FiknoiSfj90EW8zGT0RilEPIoNKBJQ95Mz9CWkt+2GFkrIsF7MSQQ5MMsY0W
xp28G4Xyfyg3PaEr97WLnpSMxr4qPwxN54nGhZOqM0GB3NE47YSE5xH78FDtEgwuM0II9RXnoVPk
jZF1p0YFfH6wuhJWR0LTNBwmSk4yGbZyRPocZ1X6a0hDHkDelRFDABVXchShkEK7CW8NY3FDfdqx
vNBnWmcaphvTd7I5LSRLPTVG5wY3BJXOdz173Gvcp+bWAjCydQu4kcr0oX1XWkGh9yoxlB1jxLI0
DaWHYX6tTsAf6Z/l4k5fytA4V9upCDLLsAHm1ZS+Z41FkzuDI/foDIHah4GkEskWbX+DUB4GtyrX
a8mbKPgheSCGrz3pBDusBKF9FI4nz5zteWk8pha4Ngr0XWCQKkVORH01her3sG7cXSE5/oEkEfeB
XLaVo9tzC2Bqu7Dln91qYCMdvPTi5QFNgYEiHxQ1PYJ1UvP5flr41t50oTynocfMBjb40Y785u3z
RwDau492SNnfRWVyxFq0nFDcio+hUdRgs3TpEsTe9GVaOPZYFJvMepY2hLjDxYTcHGzsXPWHz0Yx
iQmMUeaOOWhF35gIeYH7tUB6bSX8ifjWcFAuqmXyHAxfu0LxAYqSV2QdWR4GGi/3QVE7bwSY8623
lc3fPM3yjIQB687MeXeBj3paqnG5nYUxigADPpff0AsXAWVfr3PRbQPYeEeOatT241hHcqerFcNQ
LHRFaF6yGKBpIBRCJrvO1wG6h9RuGu5/e7GuDLQFmDwySe2qpKMYLzeJlAPI0jpRtGT6VOWMcZfu
oKpp8q91j2Q6gI1/05ULE7IloHmVLtXl876zinY56JJvwFtIrKxlvTyg/Awpk9Cl8/flIv1ltXTX
kGz7ywP4LK5JPTJlc/gn39WM5VNz2WhSbn1A8LcuwZTHbm3FDSN4ucgg0SfoO0YIgpYo9LkDlG/z
2oleX7Auw6fMTSzsWyAWRN3Rz49EvJuJQntrbH6lan15jtr1/+0UV8vBwWW2JBabW80L7c0iCYHq
J8tGFxdgR64UEoVi4L7PLY7XDgBsnsi14Ifvm/5aAEHd6JK7CVMYE0bsBx+0Eltvx3auX5Q7O1e4
aulF52n3keb4mAxZRTAPcx5h3xuZTU4qvaTC6T6qaFDnpGfYvjFo8WxcVnXqPFIc8AlbN6T9lWZZ
xQk4ndpj0hbulbpFflVEU0NjgTV8AVO23GqIeo9TBWjl84F1hyr/0UB6/Ojjgreex0FfIBGnZ5SN
3JBjbA0fi8m2mU1HTvX8HjFj1Q2L77cxGPQWYhqlhxLfWztOtgnDvOOg8d/bim9HqZSHfeYJTEeT
0LFoE2QqWu0zYmpvPVrgt6LR6bucAhNsl3BxburMRe7nhaQn1h5/uaLyCXbtKgaxvYDmB2PReBes
d8EkaM0FIqClEKxJi1WsqAmnZOQuiRb7W2aX4oNRpNVtmcXyTHcSRU9HdXoYbdZHWCjtMQsz63mh
IPgVpYIPnKj1HpQ2xBoY0+mlyFwsebFHsrcVQXqCO0vZh8Ra/4QkgCiQAmN+GwBQ/z5rtBmbgQO5
pJUqsn3OsYKdUZTErg66vcNoPz4XyBx+CO2nv4puTi46yGuDA4qdyS+m/kDsDwjqpOUO0Emfvpdh
QIjaID2Z7qKOBveuFkVn/mg//6/Q4W+EDqhq/2dG3GshM9yaf9I5/OOX/uldDX5z/ZDXcQOQN3+I
Gf6ZTur9Fq5zSqbCAUjiZE2//KfOIfnND1bPK0KGMHQd+7+QXMPfeDWPFj1jXddFUfvvaJk/A7P+
1GaPeXsvinhJ/or1pPHnNjtxIQSFgHI8xbFpaxBbXUzbNOF5a01/LYBd0K3+3bRxsKqLsvzFHjnQ
+GTzET2SjXeUyayhUtMri1In3UtoLfe5yQQKurZ+7lrTQqX04zM7wjNNJ/Sm6PI+bE9UsthJLvDL
IK321VU4sEUzIePRWEp/BGnb3XQ5kYR0vYKP1u7rZYvBJvjwRLiq/kI/eVVhZ/2s5mh+wZHVzD/X
kVJUXorBn+7yLtpLIAfEVZY3NnEX8THUWEDx8ENh22TWCBJHwenbEW9M594PUKqivdJ7EZOxFOEp
o9u/0q1QR8x3jpzxBlV5/DuB8OgDB6VjLguhbyeQLNm1pMFCPFHY4+LDerRP42kKDoC5/U06VN98
UoZvMmINsSQs5BNIv3qTJWwH0hT8nYVCZlun3vRKZWpW8SmaSX9YLe2YR+9TulYRYYHYuuxZW+9q
oNc6Use/5HR4kUqXNcT/RffRqxiwHm4jfFOgxCQuVjCYqd0f0mRF30TAwt0vPTbk/mAxpXyW6Mk+
RuGToRnWE1mzGXHKIfjh53ny1qtcOVyLvCMEOqkChL/GxWtGJEmHXVYEvLzyPncbgiDuBqx74zZS
gxiolNoaRXKALY2KL2mBv8m+rQ5TO3Y3jqxdb/v5nzWkT9i3IpThBrwEP0f0M78DqLyKrgKk+Lub
LE2zDVSTvpZ0EIptMIZ0WbTP+l/nCBV32Rwkr3FXkccIySF5dUYLibqMV5PnKmJ9dp2Aj9GMGtxC
RAgT6UOJd/ZyFXwITMoDNSGuoY2cB44xreH9TeN0N27GUXZb+gsfKFovCiJav7xR1VLnFwoJ/oAJ
YWO2B9XL1WWvEiSYNewIdCOqhnOq9EgVJdDd38URxu67VNdkGwwKkOJZCV0sm6wr1Q9Mq6gvMdcx
ccDsRNRW10u6TWWp+m1ncR7WqD3X04ofr2mac7h++HgBwLJZ3IorKKeZ/2WhJXb2wwY78JxzCFgG
koRBAltb3xJ8iJQu7T07eXj9fEcamdV80FbonacaXfum1ytDnkFE+jpJGrZbzw9QT/uTq5ejlI7/
YRszxFsEmt1NaEvx3pOqoDd9MMsTAtzAf8hKwkgqhjndufAKIBs40Dxv27sQ9TaZx9HuaBp0e/QM
w6++Ko31+vlXxvUyZqfa+AWZQQ5lAPKqkLvMQhV6l8ia1N26GlBsDiGCB9oAul+ecGR2FXTG9St1
7fX6xKWxhztlku6GYglDoez4d2IKlMNxkg1AjbqlOFYdiOINwDrsf1PNChWVvTz5je2YQ9GL+tey
BNyRZWit95TjkvWYBVbcHLtRT6T+Os084hyu5u0cVWraqcRdTgNsoEf27/lel0a8w5AbPXpmI97c
Om9pdzPuFlcVj9tOBOTpBq7V683ggg8cmaOSuiQhUlHGpDdlYpJXvkyCAlYM9yMUP7VsajmId+WP
Q0osmDs/ae7iYwm1/4CTzt3aOguI9lTD99ICVIA1gMeiTur5KQ6tZktXiBvblZPkw3ABrqg/LD5d
U3XeZiHOatgqglk9kjpa0tm5ZHo5rdHzp8lJou+9KCMQxTSpvb2fToy8OB2S3pmV/hkzOdfXQPR7
lYyWr+GIjJc3bCiIOAvvfYwMJBwrb9rQRqNz0khfnL2Zwr6r45w8J3YMrISifax1tx77K6I5yabJ
3ZeEmeABtp756UeNd0mhfZ5KHTs/6iD6RGnN0cFmCbwyri1+ehD+n8cgMGfRtIxtgOhvu8J6AfEp
X3PXZ8QJHgprbRIXR+Pg6aDbVJN7T1uLTI32QDCQoZdpLz8Lw2wBpXU93FCOR1jnysgQg7Kk3rsh
JeFGTTjZwTRGznkkOea2CVxiTqaJJhfxXEB7i3SJrkHW38lQNj+DIMmxTyKrq3E09ng/iU+5Q0X/
6DSWO+/tgGKXY6oenGuN/6F/YPgCacHmVLyK1RftaeaUFX1izJhkP43pPUNJVhMTIf+xxPjotO2b
l00QEVUyLNlRj4V3FVVruy+p8LpXIqDlE6aC+zzQ/SNpVRkC6MF5TMnDfGojSrZ6ZAr2pUfBdoLU
JfZ2lttvmTvNN34aPy+ZG34dByjR3RxggQ6mtkt4PgSpwloSFw364jQLEqhG4d4PA+6/sBF5sK/t
3L5O3cLIK6USfBjyrtvPLm22upQOqBxPzpucuFmxJ7q6tXewoCcaknNTbx1/DPAoNuOI0aOvayKF
HUan2uu7LWlD6tltq/i9QBXKPKrwAHSX/khNwxBCU8oP2wkf7Mz2fkMyzninXPt3ptr9rUAFT3TG
NItwGxFMfcVFWO4006UnA0/qxsyl81A5ofql/Vn+bpKs6z9mhVvgoQhlmt0Ajq7OGSOBrejlm2uW
9CHPnXRXrclyHAXnq1bg2Wv47+jz5WUcPOuLlAo3kAupdoM14ydQqfnar67qNDDuQ1kw/cHik+6y
Jg/vE5EEX+ZxyqJN1eZ4WxHNijtsGIhe0t5tdzDHrQdCpQPGy+O053JhUfHD+SKopn4vRoV7sxNk
mQn7Qp/gVbEl7vOS+xRv07vjZjQOy+FqmcB/m6bMA/JBng72scGhN5TniCj87IsXd+PtGEk8PMDA
qohxUm7jqt9EnZj965Qrn08YO1s39wnrhfs5KjY/645eu8toN782UwzpsXa+pqUfbbI6xOrqdj7l
kap2gMLrnSNo5w4u3qocMTg7RZIudI16+HkhW/gBIbFNxo4rvIc488N7RgvqqZP+yEaPBZbPkwNp
X+aDFSmN56wKNmLMXkK7d25a/O47xyPqk1FxQAp40zwVZQfpreT4caBVUED3rMthL+w16lmFWAjo
1uX38FtJ6PRs82xLqW/M4NlfwYmzQOFsvWUF0mSrDQXNgiZ58PC4HAWzHv7p+uIGq3f/mAe4sgia
GqY9FTYWg3zqnMtIODThiaG9k2l4xu0RX7sqMy/2QI4NAYrjKzKQN+hF6RZjQMyBYtbZi2bEs4mG
WbHjDh7NjmY+zXZGbFeSx9jJQr4HQsAnXDMN1MUtQg5AkKbKA56ERsFynxkP+cXI7lgD/yIlqqkx
7/rxq0j44FrM8gmDe3QY5j4t92yH+IdLhnHIr3AFpenGRg38mKchYjGSFohhMBkB1L7xGYvkZrxB
M0DIn+vOEBdYT5kxznlMgR3oH2U/hr/w407AhAlJO+WJqr+LKOpPiUzSfb0erVBGS7zTBjCrj/5h
WzdlCAimF3va9BTWYzzeTsIhlsfUamt0j1EQ0dRNVZJbtgyx8F7Y38A+tmBL9ZawhOa+VEz+hirA
m9zMWfhYJ+TdbgOLeCKtyKiM28n/VjmunR2SsG15gOx1SBg61ReiqZ+Ih5uvbUXuhBmrZMbbHKcP
A8eAWxeuPiuv8bK3qNFtB5mz5IzlJ8ygnO5xSeklb5APEmw3mmswBMFdT5CRRFnUW7uxC8aL19Xq
ZnZ6c4zbYr53AjU851Nz6af+RsTLvOsTt//SDB0TMVbLo1a9vDg6SI8yi185qE2HaKBzF0n/odSm
rjeBrirCIyB/1pchR0t5KJJlMZuJfjqRanXbldB3w+VxZKj0ba6aOuP2cUkiIxFqVdGNXJDVx1bR
Mm++m9XexmhzITgXWtk+E0UwfouVeGZK2GKIk3/Y4wjm8KxzOgPKBEKEZKj+Kj4dde2nu85r7Q81
JYKJHQc5KM4EUVVTgQQBKGq1j6syjx6JxAnsr0XDf8mJoIk2ve/E0B9odmKMrwmvnb4uOYMj35Nx
Ft1nruhRBpizathBp9P/rIP7i/4d5aG3eoUdzwnRNPvhX/RnGSxQ42acayMp/fPkUYkGRe4+LyYa
fiTS+dv4n38R+dm+h+bOxfCMAtb9K4YRo7oBdTWQ3IQ18gp5R7wPLMwflaVQAwFl/05kiu/fZToe
wa5LsDVmS/xJ3tyWQVmz8vFg78OePiW6M+3cNVa4iAuWguRV5yrZ6woCycZf2pRjWxMOP+wMHwUF
va+WJze0UqDLM4icYhw5Zooy+IAMPaknID7BALDUcci8a9GX+r8v1BPoeOKZgi0jxZizfkYtUrFi
PDeRJ96n2gw/uGXaX/Gi2ycvyTjRq37g54lAElCh/Hm+opeMrHXttCmwHCt9WMjyGA4JIfLDMc46
cD38oCSqXjjhUeb0XAFKxN37Zy3chL3zNyLZfxF02lEQ+is6HwAyzZm/fOkVJ+Q0HOzuxIiBii4o
SmqD0akp1/7nu2t9oT+pG9c3IoiHY4Afe+5f765YUsGR6tmd6rzmKxZxAx6v7fl+ePb8j6EgE5Ta
cKYIweAm3v/dd191q5jYYx8hA3rkPzd9hGWciGTB7iRLgUt5omda9IXh/FhLpGJEzWxCFVEEWBPD
ib+RlTvOv3z2P9SsCR4MD9/ZXy7yBAgp7VICrgeHpO+NnjJ8o1HVu89tOVA2+w7aSo4xBth8BjiZ
pm47Uvi1WVSfMn92nj+vxv+2N/+mvclyGvLd/PeAvi/yZ9a1/xXS8I9f+Udzk+Sn33ywCk6EE4sO
4qrR/Udz03H93wLalOuDhISYn/r/zU0/JKbKTVYcA/JeClMWwn+AGnznNwirPu1IgOeRj/X432lu
8hj9+U4jTAbfEu4tOlMs5v+itK+GcammMSnuyyrxyoTGgk0uosyq8EuC2gHDe9iz0nS1jbYQ5zEL
3WbSRbitUt1NDMq8EOcptyatQFVUynvM49qq569BDI0dVnxFTqDQbYXSao3EQyli/8AaP5GUR+hG
QSv1M0LP5TyAEKDL0TDrY5f4iE/yvrw0Zev88rKWkS88pfibtbZf5jDOLlHl90Q4Z/Q8VVQ/BkRC
HZmmLTsvqYmxJSmXWE0vHEEVuRIMwFILSSyQ51svEcmCkLGxRK9hg+0aO8g8AhfHGkU4r6GEkQ7G
3ydG73vfFmQuyDbMH+VnpuGwxhvqcUmTnXCnRu49wSfexGDwYyQRtdglNmVBT0AVkB/qTGYT3wrm
7C+DDvPyLqCc3hFjGX0ppE0uoykI1tjWIQMchQQEQVkyJzQ9bFWYpyhQClpeKsxbagDuW3aiR9oI
afYU+V6agIE3JBChGdVnaqL8Zpnm+c0nhDk4hv5snzNIAgBuq6EF21eSdhupEJ1BVHjiq5GzBN3d
l7SAIw2udWjtboNgCyl7ky5kYlZTNG7AxnFLlEvhrsGM+bDsymDgSBXWkXlXI8Pvez6JayPq0c0M
2g8fXmGP3n6wWSUJgs9/RZK4z3wN/hwKHw4yAuwdwtGRI14ePfSLP2cbRlTZzjWqw2VLqKjpUJ/a
Te88WGvkaKtRtaQ+egK0D0SSTiJxMDCtUaX015Cymq7JK5Jek9g59OQyXMnAKs2t3Y52JC5u5U+x
QM7VDuj7uBCoGxudt+LehwVEdAg0MsRUHh2NdpNTXkKEawYKN9jNDs3G1sGXiELQ9/wdarnCe8Cg
y3e1ODp6amBkTbvImhPBYFZHPSjVwQYFlACllzYBaltvniO8VkhMu0vJyp5cQ2iBPxriJQgUqyOO
iXVsGuuqgfwM67GhuxusuLhqPPc3YdpOH2SLhqh1h2ncGw6i5jxnhkwrxpEtmK46XMPLCXnvEOP4
yLQUmjlnOy2ZpU62bKJDS27SfTEbB3QH423COmXa8GRDI1mh6qZQO1l240ROudD6uqCl6olTgnnY
Ebbk7YRutEPeqiVhelttkgGZtFcFOWnB0e28NNNdPQT2UVaQh/OM8p07zsdfXq5TYhJVijur62p9
0CAJ4A4BqpG7po6nNxcm3BHfQp9dfHt4XGaatg/JaH23lqTlmbKwI23joDTBneqI1TuoHuf2IRuh
s8wpxs9NbMacISR8tKOfCslY2/bX7qXVKnViJTJPfo8w+uwGIe3ioq7dEA1k7q68XKicXifkL+B8
L599c1BIw/KkK+J1TxM5XB2IMjPvYmE5N96AfHtJS/cBES3PI6VM2ezLjNUsgKqxqUxfHpfZiy8l
3W9YWQjd5+vsrB1Rb2iXHe9UHeM4Hfa1k61AAb6r7pCRGLdzaWY9YH+w9cEbka9h4ndvaPUley8u
GVZYheCUi8vVeRaLX+xsr4YbqIiuLr/JPio/SltZL56s9fvAEETukd77PGv+rHewWsDlOKGlzgBn
kG57WOL3YT5k8oYfoBvkIHOgNnJDpMqbMIb+dvEHWJWMG3D/Ir8oTe3r3Yw5c+sOoY1WKZTZSmgQ
+mT1ch3oqGbK1KajOPdvu1aQXBS3af3sIKJ+1dPy1ecWBpU+4IdkQmu7J7Loo4cQqtsOErWhJ5D3
5yhBULBvF+XuYWWSz94RZfTYpoN/h4pl1HRGo8a5pUfb3QKDDMtj3HfeW6/mt2ye4Z8oUCjOzinS
Ot5qbathM+pyHm8b0Th3i3GGx4Y4CblFWzNnD6S8pdgWSr82iwGsF6koKBkGpFl66ZmSxXdMVJzD
/56nWlUo83fnKWRwuJj++/PUbTHQC2L3E8WfDlV//N5/OuPxWsJO5sgC/v1PznigWPD5/zgy/XNU
/J+nJ8/+jagxSKgUyhyrGbT+O6enf6lQAk51OOCBcK2es7/Gh6Fnj3Ol8+zczwhD7Eaao1dO6wiq
BuO7ozEsv8+j7r8LCFF/k+GAee7PJzc/oRvORA1ql0eA2R/usO8fjwCshv/3f5z/SxZAH1TI7s/c
zah3MiRlljswXkSMgsBDoW9SPVNSsB2K0QMdFFR6mt3iipvBvCzpCBa4ywaXwO6KPO5N4hiEF1Xq
YoAp/GrHXiveiWaXi0v7uSDWKS0iQ3gmRo+95+C3IdfePvFXYroxOVr8O3ZU/TMif3vc9gWKIJl7
KE5KuDCPvWUiYsQwsjD2ne8XUpAOwsvNMULKccEVwXXDSdle+TMRbCDCER9eguiJTIZq1645amZE
GbgJc99qBXMwKJTyyUmJWLvEcz6BUMU7Ev3QbD3QWpLIcl9tnWbFvgGTjkwTfFXwntuJwbmaTAn7
aqe8KvY2U9OL6b53I0R2URZPGZhOi3ZhVwHmecQbFB6Q/zQ9CvesseODO2hlkzRJe+TMDsdPQiVN
oreZ5E8kafh6mJ1XZFBC2ZD0ALBd4zT7A87h/IPV0YQp+oVN32bfGjqEX3RkOlgHK9EPk3YvQNv0
8RtkJ2XtWzrw+wkJ+3EMl53iXzCDtPwelL2+i+IS5WllZ96pDj0H6rJLdkCa6jdZP2BerI+NbLAc
DXF9jJODkBr/hib26UY206H3e4H8vHK5YZD0bnD+dVvLJOmDDg2aARFUb3Qtq02EWW/rBZALOeUH
P612Lh/jQc0b9tV+h5QccxEnpbMi1Oid82FF9nve7YpItmeIQ+rip/UJKUH9mJND96BnBSw1wlFD
g7snjXYKL0PXnufEPEethIdqJcnwLeic9LGp8mg3e15xrjJ8RvakmhtMNcN+wAi1zZeifuk0E7He
cnKAxl3yPcyqnoZYKst7Rrf9R6adgOAWtlbmnPECNrh0rEubh/yWYZbywNTQHKe+X149t34uLeG+
h2GGisP1q+8FIaKvYcxD5aOMOCDtpjnEdHUT9oRiS2/6maY4KZa5cvYJPnpDQEimPuSCt2kp5Ims
AH9TielG+3nwhRFtffD0wiAB6z39BThNZ9QD4W3aRc777I7xnRO1E/ORCcFaWdVnzJOkAfrd8DyM
HbOGKehOldd4mPPMfFczFz4R1B48CJE7d6MW5RtN1PKdb7Q+zvPo3YyMlU5IB8Rdtfh0lDMVppAw
swj1trfc47TW10YR7UsrA/x4KuLo0ZSKZqdFI/hgMYa8jZnUP6CyIGuMMYh9qmcJRU7ERXEhUtf7
Qt95uGrpFV/n9fSx8cxk34pKF6hXq/55rMbpiXa+IDY8Iw5lLpJ3muLlq9ShulFBh7BwHlGm2HCP
sA02eXMfgKY+i2UG47HY2c4uoQzJXge/Ai3JuI1C83UuXQy4CRaiSjRnFaS3dIzaXTrmNkK2YGYa
m53dRCB3t80W1PRGVP4IEBAMoVe19cnmzLBpA9HtHCRmR1m0xPqiJMRhGPbfRBqMNzbGpENNVM02
bP3poeyC/i6vYnPq5Og9pGYyb4BQiERMHf3ABUm/zJ1AwB0ZB8vG1Ox4TuDxNHN5muC4HfGRELrW
AHt7EQXDfr52nhYL7VoSVeKHZ4XquMTNDNU1tREXhTPSlUaq+wjJrrvVjQm3patz0pkC99fi5om1
scOUstAGHEtL6VnMlb7N0+aeCN2EsEo3e8PWVB+XIOkPs2csvbFNYd+GRYW9CREmJ/PGfTCzhpDg
DCa5drSnj8zFv9T9KKA68aBexjFjmuEnSE2wbMznonKyi+hKiIxxuGqtvfZ27ElDjDyWmrZub6yQ
DEK3952n0DD63XI+xXbZh8R1lRNw4claNSUjqUInUBT9tyqM9hC1ULbjlN2ngOt+L1GknKkr6mNP
VfvsoAh6zDij3bnKQPkd+xXpZKr+ZWiR888MvFFoCutDwH5iR3Omx7rAh7Th6Ymu7TSZH1gzS4OL
iwjDFkr+xcoafWSap+80aYakuQFOjIu+f51wVd3PqysHd+py9KjTH9jZkIusFp5YtdEvQ8ejphE4
cJ5Nsh9TNZd7f0XGkeJ5mEC/MSIdmDyuTiGrW01Dyeofip0KKxGTLP0BwMapt6sovt6Gi4VXIPf7
V9D/at+tzqT406QUrH6l1nf6w5Do/muc0WPe+13WfPOyLD62q9tpXH1PenVA1asXKscUhZIT24tx
2d82YNjqO/S8yZcS8f1tRXm4H2PKUbDf6jZVVojhtwruphqssaXb8SuJKyHiy9WfNfirV2tYbVsi
G+Lrslq5bG+sRxCEkPg3yer1qidlPed5EL73RcfS82kK6z4NYizagj7t6htTq4OMYAbvrrDBVo6t
NoDEaxwC5eo6iz4NaOOnGQ21cb9tnLwjlC2KP6rVtWYX3gf6ju7WAmX9FK/mNlpW3nVSic8yaNx7
0y8o+lMiTfkCL33tOUcwn1tt2mKXrOa5kWniOXPRdMi87e67zPVeotVuR6u9PvSkPR6tTzdegi8v
Dtkc64oBptVhrDef9r0g87+rXOLpc5RYduOkkycEVIJs7MHFLY4NMPh0BDaIse+rT5+gq2csg6t5
EE91t51s7xp/OgsRIxEcZDuorRlLJ8qlQcFA72dObgYeX4NBMV2tihFUh+2w2hfb1AzEXtTivjKi
P5U5ErvZCwCjrdbH6dMFmToy+spZwH2eSQowGwD30a+4scb3ZjVRppV4wysKH6JkLOvKgdgKkEWc
O1YDpvvpxSxVmV+m1aAZfno1aUcC7Y4wRHwvhGTWPqzGTheHJxP06cZUccatiUW/KavgPl0toYib
m5vx0yc6xTIqd96nf5QeG7rIjAbD0EuMhbL5oqfVcZqu5lP2u/agV0NqrSzD0MaJTi4qmC+fhgYY
aHhYV27F1ipxtvZYXEc4JGCgKmyvkSOd6hzUmbNdgfb306dFVn7aZSOkRnSSBrOvrGp6BAGabybS
Q/6DvTNbrhvH0vWrnBdgBgmSABnRcSJ6Txq2ZktK2zcMpWVznmc+fX+gsqqsndlyVF/XTVZl2hIH
EMDCv/7hQppzcdul9cg8sREChKC5rxS+hIk5qThLCem6JhmOYhonB/S7MCTGT4OZhU9mWmZPjqAG
xARwgUsQ1PVtlXb+cUkl1UroBhcAUH2+AY6yzdUucdh4Q3AR93j47yatL046n7Y1aq24p8Qkjzhf
xcj2n9LktJstr9rYGJ0HA+pl+CcN7O6ovseB0b52nGa+wSvA2vnpijfWaKCLcdmHFP6fF+kdE4TS
OCWOux7pdBG7Fk/pXOaYD36NlSPwPM0yPE4l5tEql5/hqwnUmooe/hiRFKRV2pW9vEBB+gO9y72n
ddyoAOQu09ruto5x1NN6b9M28KBFAk50hzgiwMghr4RPDIt96LViHA+9fkdKGdEFWXw7OLF93brO
F0srzacBzTn2Vtku1Tr0SivSE61Nz/DKhECOXr0kOuQy1Br2ovcOkVa1Q9W7jWZHPNur5B3cjDR6
rYMHkRfbRWvjA62SX7RevkQ4r7SCHjYJDCUoRWeIK0ACfe+MKHp1Cyas49xR4Rd8fi/E2O+FVujn
KC3OK7w9L12t34+0kn/Qmn64SmxzLTp/AF3vMLfdsq1WAwDIJhtkEOFNoe0B/DSZb3EpzXYJ3gHx
0uWcE6qm28pK/crl6a/HUqjUtr36QksCrk9aVwTTzFnce/EFCQUc64xJBZcNKs8CiAp5jmMWnEip
pQq2bDPd/XRcv3vrz/0/bDTuyrjoOGj+pUXLaRzDHkHzDBK25Z9cfImLRs5LFV9YU9mQKNgUV1Wc
RUDJfvrw8aX+0omke0IAq61tpl2PZuH7Fh3tuEROUc6lKlGjQbYQPsE1CMvvH19nTa5714nkQvRa
MO4S+NjI025cWhLqAqoZXiDlnQ+RR7Nb9hPwVBF3d5CgU/9q8CMzBinLXyoFkY9VJYxujSDSh+sg
4u7WW/pPP+4X+BEtKufDftzvL8w1whTe9+T+/LGfenKQFlwpXQ6jiAhwn/qpJ/fWplt7bn8CSI7/
m2mSlqn5Dm/o0r/acS7BW7AOibHGOUpjUv8OoPR+8jiQTfFn9y3s/QC/BW3v9180zSu91vbyPh8y
QjDgu/Tar4CAIZJb2q8ff9bvl4n1YuBHdBhxpJM8rnYX+gk/Ct3JyRS8tHvE49WXwqFSmLEBeia5
UDe3NQUhRN734g9Jc/5/uDQxYKbnSSV5qe8vHRupNXWl5dzjt86lfSKS9sM8YnYKHct6tD38GGiA
NVDgkd4DDH18ef3r/zWf9ZMr4SAZwbnJZ+BOLy9s/FD8JLPvsxyYZusZcIY4m/RQQeJSX27S9OuP
rynet/T/vCifCnAhsb+4K75/5qIqgj6sfHHvIl57LPDMuhC5RGUAxug/V53rXbEdcvEeG4r2LELV
+irRKpyh8uQ91FJn0cCin85bowmD/bJAgpA4DNXbwB1M64hDEqBjvFD0bNpK2+NMWQGv/OPneO/M
9vYYqxCGPQZXc+fE+sobOQFNKhL3KAj4VnpyhadMc+TxY7AeCawvj1NKONbHV6UV/pcRkwSwSkxP
ufDpriINUyV4QFr3iTVYj4UBPx1H7OgHSvb6no4WemOnsm5cRMkLUCSqkI+v/9eJqdhqbE/Rb+e7
OZ0rg+8XdLgni4JLTg+xnjCzj8g0HH7JrznhfqxvmC2NmaUJKCDUJ4tAMKuuMM3eundif3owqghN
yBBbSE0C225fKZ2dl8GUenYiNsW/YmSyGIkiOxSE8xfD/XcPboO1A7MrDginX61wjNKvzcC875Eu
1ltHEeV2JbrcHDZxwb738Wv+u0miAy20p5rPs5+GH1tVYsaGPQgAOTyQizlCt7EqKXpK92PeaCI9
AsxjXcd85dhPQeEa/ElHmZBOhp/EUgI6DNMDp3tEJ6kpvKsuHfy91aGdiqKhHvmtaHLRGBWY5rNr
E0308UOcuPOtA6gE40d304U6cOoOl2Rh0Huzb90HhDPUhwV23Pn63UxdXn1pGrzF6Hqy7s28QOxY
/H0Yg/tuwV0wqplzmmMx3AbgmhGbtZ0VmBiONeb0i/Lpb1ZBhUgZfhM8LmiDJzPZAGkcZOBY9y5W
gvQstGDFqprqi2UG1mOdNb9ijonTjwlfSb5q9lyTdg7uKCdXzLtQJCZuNvcjTPsjciX3Ba6D/odN
s7Y3bRoPtkSAgnEiTDtzSIgJArLxP8W9tru3i7l7tUs8AxKTFcA0mAQxdfCVo7+J9RXRnmXzwqfc
v2oHhbjFsr0rBLzOhVA8kM5Q+0US8Rvj7efthM0aEiASQcsRgI6n+sCF0lZBDQvv6W7PWx//umaX
cFi/JTBh7s6LISK6L1FD0u2ES6MeE/k8iA4+fIhkQww3lj0zioCtANTDTLNTh2Ht2key7S2kA+Fs
b8gcgOxt2guUZDMajafKIO9sZ6qyBEZbiQCoGKFVw8NgZiSaJcAWoAkDCcocx6uKezCl6Oi1eXKF
W195MyRoM/AfaghorkRmfLZwL721yjn7ZqattcP8guMxnH0OSCCD0etMQKy87Oao2MUd+/clGkiC
5Gs7oYWwshymlfEA1GbuXBV5NZR3ZVTPfZEl484OlPrEORdktk7gF0Fvh5yMP0kIoQAuFKR6Cfbx
B1ZxjYfmpu3S8wUTdrGpewwuLwTJgvBnYQteiRC5O6wiVNJwqAgWHFAWKmcIm3sC2SFyJG5XuHi0
CDJe8iisqjsV5lmzxcY+CnZeMvrPYdSz7aZ8I/S0mHKynP19jbNAuKc08PeKBhd3V7ruS+s7lAmF
x2pDCajllxW7QBvP/BhUV1wkArsgQ7kNEBlO8OXVlZeqtGdntiJO7ghFVxKKvTJSpF3WV3BF4KmE
b6SVKp68CyeMo5sh9btvXpFK9Eeg0AgDkmbn29jsNMJpDo0fb8oaruNomstnWjrxpRg8qAnUAX/A
nMGxIEaqhy14cBCLXX7FtN79XNqGu6llFb3yoUzfwz7ASmPh9Lwzsc+otlGAkUJDA4EYYDVs+bBy
00agU0xgfjM29huv7F4d2lr48cRh9WjgHJgeh8JD3XRZFARlP6oBHoa/naJsLtUuV1jrEVUBcwD4
bINtViD4X0uMgihp+FV0ajYEc87EstJc96vPBmiCze2mSdHs5hr928EwdfGzuNNDCV8bfhCBrkcz
9CiGWMGdlxruABwjNJkzFPIge5qMlhGbA3SW+TzTghyUr0kgWs2GFR5Kuciz2EwdrN4I8rRU9cVv
WkYWs2sGFbmDsTXNxtuN/sjnRZ+VoU8HluzYCe97hZhwu2BU9xKgYMImxKRe7TKd2Z2P7ssULP4z
tP72tYWBzQERBabhsA7hkOHv8yYir61mhnrbPLf59XOtBZecOMojZV3w3EssDtI5L49pkYrH2tTS
0bnM4Dl3A+szyxniggz4nV6i1fFfQlIIW/I8KHzelH30VNH6eS4vpxHs1Djk2PwNSMHJDVEuLDHw
XL2rsM79K1+V08OfdBiDFXVdI6nhgJhcNtFV7BeUXvta+/pVrhrRtu35v+vd5jQDEhApZ7orKTsF
8GI839VrLZJmEkIyojkEj3TebiDGWTcrV3XW0tjBWvz9KuLtY44bdpYIsn1pOkfdVI27WVePs+Dd
W7nWeTIluVIaDe1rDPaGzo//N2DtgysZot4LMx3cFy9jF/V1eVRl7La1H9ZfkjSn+p3wgnxYC4Ul
rcGLpiSTL2ssQtJmDG3NzUzCS16R5SBVi5VtX5DAY94QgWJsZRmQE9FkaYmdB+KJLRIYiveyZuNp
4V6D9EwPJg1YNKgk1e5dK62+BH3Gbj6naLT3gfCp0tsFRSqqvbm8qNuGOx/4mQHyIpZHV7XRQPle
C5xelyrpgtz17fBj6z15TqAY7TJ3xo7MMdIaEl4lIdhg+YBGNHexPlWQfs7YdrjBShAhtfGMYkww
x7eCP0g65uLFOoWswE1Qs06NLoPYeWB8jfeeM7avmd8yRlXgUdzxr35osQETncjaVuqjCum68Zk1
I/BlGbAvJCN9U7S2uuBxyqNNl/Uhpj1PhCzt3Zy4G/qeyPysm05/ni45gzdmmLAzAfzym5OBctVB
idpfV2NoROd5FHAGxMCSr7aPyEfew5vlZgKYdJvOgeewwUjWf8YRST0mqVdn+6424zOin/hGVoZ4
lI+806nKef51EUgze3qYYxh/W/B7GHczLHxMFZlwUl8eHypvu6p8s86qviRWiSJWM+op9+vzOrAZ
1Vi0cNfYyHkPIyUoviDBs0Hb9W6aQ/nSYJd3TLGyIakMy2G5C11mfNO03Mn6JQI7W+1xjFkCXIsa
fW+twm4nrMP2zp8CGGheqQcoqR2WJlEG9XneIEeIu2WCysRxtCVPEvgRuZyOoRakB32aTZQHdpJY
jwLFLbnHCccQhyzZx9FGBkL0mE6RZp336f7EvhY4V1TvNcyBu/UJ2YmokVvJCtTg93e2HniXUfM9
UHs8DiFH1JilmyYqR9rHvuY/4vjEsHS6Slvg2mZvFeO6bdIU4YuqMjgatreqqt2KGHvhGUTXinzX
9D0nGf3WcKya/F0yWtmya/TtRJKnSOPAwQy0Y74W2s8AwSDTapltLDvsBey4zVAIu0SivNZxyuQS
jib/R23j2puITx63zjSYHqIYZ6L9CAPzfI5d1PWu32fuw9SMBcaCo4NUHeMh9+VPBXmMEL7Q4Uko
Jp2LlHZBuSfLbswu8wHHpH3WR6L+ZJlipGIPUl70ojcXcn312jeJxDgrQ4tFnlIk1EdyWmyQK3O+
iUW/gLe1SB/ch0SwLuiFlaY7O8767Qah5sFNXdWcTyqe/2jYhu7X79MRfXBGenF/RuCmk17jm8In
4pk9Amw3HS6jcMbC+e2DyMfc+1Hh7IOWC97EOXaM/h5yjPsSSrCU9auQU6qlJyTCojckz9WqC+sm
cTXakLYGzShEXRZdDXd1F1hSY6tqWkJnjQs8vsHvnVPVKnOIG8D9xhn5s5lCqNlx9rRuLIdH4JOj
6RXJctxZWcjMUkHNDoMzhH0oKz6aPilZ7e3YuoVWBb8zWvioTcOCsdSNLNrrCogHKvIG7W2fb7tg
VaCT80SYnho1GMQGBGMjhFuwpbXNolCGzRAcagOt477o9d0mfcc0s+uZ64bVPD3kgLf4VHJUe/Yn
NOOhG/LcOLd7fN3C6Qz6ns1kbRpqIWiflhdP510/FNGthQK0xCML2mBjDtyFi/UwfgQ0lMedCfOo
eezcniIEto//vKZuFRVElQNTZbxzeqE+9d6U30Jj+xYZgbFN/aQ9d2HAb1TDyj6SVfAjtEnfU2i+
N7bkSL0dSpsJPOFxQRASO9IcY2fYAXn6VCizfKaRwHuOKwa0dMdlOjP6xD6YhUdKclgTlRoNsFIg
2CXXttNa1pZdM7/gZD+da/U4IaBVhUFkaZc//CmjXpBiYjGkyISr3Ao47NPUduZlrRf/yyQIASJ9
RLs3kDpLTjAZCVdGCcmgAGWD5pUhdP8UJoLhwcORf9a+xUuy3QXvMRNeLJ5fzTlRQ6xL9UCNk+uS
ro686QFPSyq8qTa2RIozZ/RBOYW/cRxtn6nqg5tDAW+4PVTigE2CLuMOYT13Oq2bSUDq1Rd6nmX6
vaTGZHdBDrxHhG9foFsPngMvYIVbD4ahGRbVJSZWFUtex5pWSvoiR/A05Gu4d1zh842GrfKtm9Ur
wzK69lUss7eTttbw8znRdZKC/bNBe3Xe5yGr1SJj8Thw5e26bsLWYXHExsbez3XBnMh0vVkFvneV
Y0OZ72BWs0ZPTvUlzWhDlR3rXlMzhTpMiUh6N9JLo3QPMtQr87KU7ECc7aJz4Ubxd2eQZnt0q54Z
1+mIQTet/SvjrcKoibjVLhV5WnjOhcK+SV1wYJu6c+hkCBax9zsru7aHyCKEx1kFYw8Ta+ZHz7OA
7Fxah1twHl6JgmsM1hQIThKrfkyiunuMQKx3q3kGflHMhyVkM3ormV0z/yHRgUKBIPzqADVKeXs5
d+LAlaNHwv2mpynCHRB35vgJyXG6a5khrM6cduAIkkSoNgpDekEDpTLumpXvTTkN99tu7OlcYCzx
ra9s9zXx++V7RlX5A5vRlnJ7RJtJXSVALlrzytJE8kxTyjEOgl3er0zzusapfU/+en3pwmS6iTUf
PUxk/HtedeEnSY0/bfuckMFU89dnz6WdalfBU2So9FtZz/wmbDyhuscr7X1ZKfAI3kYLKxcTZmHj
D/JNf/afDs+vOjy012j0/e8M4d/j9ltZtPE70RUWUPqn/sEPlr+tMDHhM/QFPQIy/tng8cVvfNA/
p2r9S3SlfjPRGToekJAjEFjxC/8huhK/sQDqoAXkiLpt8G+l454Cbz6GICQ2oGLlt1nytD9LYyJK
e3bKt2KzycmOcvF9PV/mmVWvazj6/PSC/qYn+3cXVHRlaWCCu0mLB/u50wPFVVSiyt2jTZzgzhrG
+GzR6LXMvPo8nKn8P77eKc6nHxAuCO+L9gqWXic4n5/IpcXzwzmqMpIviT5arMVq6w6/AuZPm1hc
iqGmJeCSWoMo+OTRmmjEYSu1nCMu9u5LrGhVkS7I0oTUhlUV77tnlSasV/qg9m8/JV8SLUTPM2mj
rTDwT/2zsU6H2TQa59gKYOnCQ3OPdqpgg6N8zn+Bw/+lK8CD8gWSEOdKet4EKr0fw6nM2lwR03Ac
S5p5HAGpSDZjYlIMD51ityiA4aJLwpA57swNh2TWwJJjy5RBCTJF8Sus/q+DLOnfEejiWfisodJ9
f0OJFXHODQPn6I0Oj7saBZm0087+j9fCXwVav+7Bg6y/v1YIcSaLaMIjvxnBExyjfVUdJrO9Lqs/
HlX9Hn8Gc1H8gttDbXMVpIK/suqpxtl+euc4BNGPVmjjIQFg//FF/u7dsQghQ+BirFIngwmw7ahO
ZA4cIYDrxMNsdOPJytha1N6/6naepNXQTeEqNhY7AhYDr/C0oUSUkTUshmUfExFTXK8NFAsfc/nm
luThKf7iYEt7Y+uG0xx19gW5MPbFx8/8N18wbkkse6aeqrrIeD+IgUA4HsAEO05eJ2ABF5axqXVp
VEGJ3JocfPJ9mgpq9Xnp6WSukxeXq/iMFeRXHei/GwHHQTdBbimL1WkrIs18OeVpxeTFb+9hrVNX
szVOMv7+4wf/u0vpRCk6aGwtf+mzT5XHEVvV9jHGyPwBmihTFoEsS72n7bc+vtj7pZ7l24HBaSrf
YWeh83TaqMR4m6zmujIuCdThhGAYDX0mG6BrGbXpVjGzOnx8Rev9EqwvqTz2RrZgvjOtJn4/rhWU
ckHD2780A5AE3Nco9NumnR4k2reHuA0Y1/U0EHlgZ6gbQUPpHhwVKo5xh9SyPl90sbyuIG9Qz7yA
puDlS+r4LtawzMe3DBHp3SyH8SHJc1d8iFA6MJ48TaXCJjdxphwOXJuZ+cFcouVQxtJAx9GmPeKK
fKanyGGhIUKjTKpZ7i1+2X0DuLI6ZnHyxHiGgQzcsHuFy9+9TiS9Slhx+lQr6GFEOypDUBgcfTk5
WiE44HroQXnRnJsJP9ZoJE1hMdVgzSPsi1Ek9ZdOd60gUdqXTcIL3GCjNd8R7gqWiLrcf+4WwoO3
hB3V1jlm0fzqVkUN6UZ+JNNtRramvQnxtELfWNRcQwNUkryVu7omcnHjDHAVNwBJeBES+bWQJcMR
Csy+W84MSm4J35PeXNuFOTh8YxXRZZpF3StdpPqLqrBjvcwtbYPgUbUYooNJjkIojL9aM5lbG7XY
MoXMDj70XGc0KooulS8pKbj0cfFUepktH4B8NTXAR959yYFJv1VLIM6HWtUPjYQYh5NYvVVx6GC6
D90ZvTmy3Xy7oo8GllZHMA16fgEwhT0500NGu/AZCmB8tjbI19bxekLtFm3f5eNB9oDR1vIsBqDl
ytdwQC5pAVlT076meSjERtq4f2DrjBkVQgf/ua9m/haEP/vCDwp+S66P3UvHeyM9nWPZussV7NSH
qpUZnsJ51CTaegE++KyUPqiSGUVnopgXdRnpwmTt0a/gu4k13QO0Mrw6MtMANlwB0jqu+WpSG4BK
SXJ/8EFPKlIfMPQutoMZKHm5HiUN8K32rHVIfDsTkyaA2K5K833TsS/KMmL+lWY4I6BfPOsmMmh8
7WY3B5IB0Ae5wKKN/eYtGdwqbL7lgSPfc4tfFpYiHR69mCRPd5XlsRd1nYLcMWfsyxt6apzvK6LG
rxcSYUICBmjhDmXtvki6aVB2isbX3uNW8ym0F3G+LPhy7UQona/FMBSP3hLP11k9kH3ZTiTqgAlY
Hhxhs7mMs3LAKUy3EtpsIgygWEoSw7BtB51bYtjykr7YBm3mfIMYzzzmTlTiHZT62Ja7LUA/bQ9M
pJb5MfVNFyepqKow9NJRyXyTKLXNtrgHMvKwtAr6HMCg6X54zkJOO8KvG1+6fUGfE4EaHqWsTNtF
o7qjWaFQgIVcfZZZ2rQHAuIlGS6KJG8UTFe0OpvwoIkcI0z4Cg+tpCzOhrIvb/xksMZtsbTR11B3
4FRJfglCffx/ijk4wr9X9ZnXjvJLBcJ2mItq+SrDscRZHBo7jC9n+Yo1ULp3XbFs0ScwjB5Un22a
jsXXBK/BbkdvGUc3syEnimIUh5iJnudOUwz2NTXghrjt/EBINKKMaKELUJrBQw/kdwGdpbpImqjF
L7mfvwdhOe4jkmvusYXMP8fpgER4LjCmLmJiK+o2xuKheVEdanAPoHsXoEbfQmC2DjkihaTxDPBn
GpY4uQQlznsNgeQ7qeg/YTlW+8p2Nw3knrDUI1+NV1S63jm+lTPW1PEwbpwg4ELoJolA6cMIULxq
t1mHdSvEXWMv8rJ/qrCOrbZD0R56N4UEH5nfMtWWn/0sFsRKWdOhNQJ712fch48W+Z5dacH3geX9
Sjo1dNzQZEThZyZX4A/FHZSv6g56HR81mSeqe1nbBoZImBKtbu3sy6oTyVFOGkYS9gSGzmrbvYaN
yYJULr71OJsLn6zZ0clqVA/nxCOsllDwONI08bI26SHTiiOhyzXKL4FFw2xFvNSMj0zX+uzHXu8G
9DCEg5tvk+nfZk1VS/KX5uGxGlOYVSWr7cQ5itQESjg5ANxgx8/U7yO3PncmB17Y2nyq8ODm1tRA
3yQFq/siUGZQz0XQkS27hEa/sUhCy7+6SeRVP2aMtHVrscNdTHVE1CTO+B1OSk1eSGq4v+Ng4F80
kd+eZ1gg41c/hXDUsaSN/kAE+ZIAq+5dJw7DbYBtYfs5W4ze+ASnurTPPVjxNwNo2VZmcbqPxhGp
AoZLh9nTofR+mCu0Qs74NLhN/kCL4ofIls+TcKzbtBMAVxhMZFvhN/3ewSzxlRSR8HWJ4/FT2CtG
jhmf7GtwWZ9WhBoXZHcxcVB11qpLNOVtSXZpVuXbFt8mBD99G47nuAyYR6cu5+u6xatELlOMoUSe
9uhKGQWE3+AJz9jJTsWeMPbsemoa5xbX2ey2xmXxIY+9etuUVvvNGYxsX3aL/Ufpy+HYyQqZrBuI
WG5az463aaTFBf0CgT2vM5YLCOa7JPecS+gKfwSVMX4auzCFR9eb100cul/TUabhtsF2jr1Su06A
YYc3PqDZdTO59qWBaJWoliFsX0Q8VkdcpPw9bH6ih6RpBBuna/PmzGLJOxgUs2j1LSGCTewEajpE
cAEfZVrhQlnYy6cqjoIrc+6xpI/w/PAhs3/ps67u92bbOvHlFE+Tu8WOnZwaDPG99EZOANxnftS3
55xyjatELeUT0R/CJ70Jc9aNMJSZgot6483IDv+D0Nb2uq+q4Qwv3vmIcVGe7Sqf6OMNqk77ImJx
I/g7sGJayhXN1nBQw30ohhFTAaRAJEmy5H1Jpw6dzpy5V1MsWEZxGvSJXcJSZtyJvOmDLYZt4rpT
8+JuYFBZ3t7LlMOCaI3fSyH74ICKaKEXAL7rODXS5UziRNur+KHNrfqpt+b2Gf2Rsx+mJd0uyURX
REln42DjYm2mJVE7uxpVjOfjEr1C0GEf6rS/fWAMhBs5vKq7YeGcUmRA2LhJBvEt/LDpyWxG49qN
O8gUsY1owTPsBje8qnAPdavccVuK2G/JEhuXH1hiTL9Xnt19G91AvRLaIeODSaMX8VVm0XVJSgIo
NoEHbo/rQY0xeASb6Vx11Q83msK7NoFWgLCh7S7tccIupyyLehdNcT1vHJD1LRYwza2R0RcWqAWJ
oQmp2cNlRv8IeUfhyNHj8XxMewSshqOGzxH9amg14ZLcggsjDg5wrL4t/ExHmWFiA3HYZtSwMbNQ
XlVjNvXPU4QUzXnj6/4HC/0FForJAUjH/w6F/ncG/wQs8PtqvXDxiux//Yl/8NyF/xs9GE9CpYTD
CWj0DxgU7ctvHBQxzec46mujqX+ioMr6DcYcfx2em7uaK/wTBXX5IyS3/Kltg8EIANL//1/vQovb
k3//WShinxCiuR16gzqBHfMEB+T15NyI49Cc573pfI+Q9SU/ILwHtrkbRyyfu13XJWJ+hkoZd4d2
tjNW8XZ23W9TkFXFlVW6ZS0OlUFgyyatCagg5MUPTNL4vCyNpqfGxHZoplNZyUVu4mAKB2OLOXBN
yoWd9fNi7+jituIWb4eKaRWarMdPcK7hJmS0dyGformOBeaLPTDRmd2GuC1spjhxfbIpcBL3AoJH
k7aC6NFGAavXTwP5N5DtKWjDwdS3AYfJGJZYdInTt1O20qJds7jfqxZxYQbDSUUZuRqObafXfogB
tbGdrLjIf9SyiedHR9PIG+xl+4bnwTEgnJ4+viWhUbafoDHC1JVvweAkiQE4A0X6+4O+4tCSl20T
vmL256bXRKGF6eXi9FSHZ5GBvIx8JRVDNoKtU3k9zMMJft0mMYnMeimndsZvQvVs2pf44bdmtF+C
cOl3SzYxFPuOk+3yHDUyMKa9hKwjb5YlBSvf577T4jZrhqzZ/tvS8u6r/PkrPIH7gC30N0hT33TR
KjEX3j9TEKUUANRJ380RNtonF5Po8iHPgnK5+/jtMaN+fnlcyLZdJCQSL1pe3ikpmCiY2l8oJF9t
Rtuy9xWEAsfcCJMZPtkqcW7HtnRZwWfpZka3raxQDQ+YSBTJj4/v5ASP0ndC1Jvm4ALbaIPF949s
Ycxk+lMiX4fWa+SNW6H076iBDOjfl3BCFlS//94VgVhApei4+Rb/+Es/oMBwc0TKGn1JS0EseoyW
PX8S6SiaK9F2v2g+nI6oreg+2BYJkbRxwHFPRlRaJkTKqm2/DtixL89uohoPVgAgDpmHHz+XOBVD
MBUoBGhAKPqJNoKW968yHCczy4pBPBV0zD1cByzZhQfg6nh2jzGJp5VNBil+LDaq2bnDoJU6zn9O
ks6Fv1FN0NZgtQtbz4wKBfiEC8FCEs+jGYeG+zlSED2+AdNEfBDOZJiMjEegR4zluSd7HyplHvC3
B8BdHs5I0TpBuQMjqTfWAD+423gW2oz6wjCieM6IMSPD+Prjl3DyvnnDGOkA69JmRjnln74DFwDM
z5HDPfV5ErEEBGVoDIRQjWW2PH98KR338vMk0mMKlCFZyrDD8f4CNSLlbevKcoJHzynXa/UkINyk
A3713Qa3XlXau7evOmP74y3gJzPVJJ2+/Vsz9BNtbmM0ebmAhB7crsTKqnKmkoS8O14YadIby1Ub
VJGEoVrl6XgG/bFlwuK1G7ifY6hp3XCAr5QuI1XQjH8wWtZEyGS3eObCnw1lrgd8cQmE+4zlPOud
qkd9YSpSxd5muJEeycRqQn5YAeMw7l0TC9a6dkwE992v325i80LwA0T9zS+crXyEQPjxK137Rv9a
1BV9OkoEk54jdkIgS6fDV/MEEGGq4Fs22Oozck1XHEQs3HOZIvPdToB/B1At/zh7cRbsKgfJfk6e
xvMAAXbYFF5PWFaLD5hvzB7Re1FXPwX2ZLccc1uyiSNvEOexn9znuHp902dWenMNXLCtUqG8Hdyg
PCKdbK9NjpeLZnsO6c7A7R7/DK8aCDPADBUuHaZ2sKzd9NlYyO2F2Yrjz7b1mztHUo8fHLhnJJg1
w66r5npv+dxh1GYOjA+Bozg4mkuuWTrmybazsq+GKl2sGVYi0IL0ngK/UY+i9MaXKiotl4RzGV04
Vti2ZyIpiMQhavA5tm0s/zzTcIodtsOQOHrQzMyomk/SadvvmQj6c5zGkkNhOfj6IaCVxF+MPmfM
3snJBSvKfTf64B1elCS/97TXaPwECN1hQJWPS9KXO/ymDM7ZBmiWKc17p5vNP3BFbL8CZjhPUe+S
qjHJ/EieWYzXxBz/Chx/N8f4IFy8cKAd27TC6YKfblSlFRKM7YbFK+MFW1CAfu5lVpIHJAGsf1FT
vJ/QbxdD5kOpg6Aefu7JYo2Pb6H8xi9eae7m7L6T+WgVlSChPU/JjMMGbzuFZX4PxUmlvyix3i9c
67V5THZBZBss4qcVVu+2fpk6Tf5aFwUNY5okAJ25bVFSfjzH1t/0bo6h+hMCjAu9pe45nWwTk8jx
EsTa8xUbQOaMLdgucF8ESN9BmFcPBQlpulFiVBszc8kMtgc002dD7Eratx0FFWWwvG1k418WRq2e
2G9B5AYO7M953oqt6IocamiHopLeYvEj71G9FJWh7gcxi9/9pG9wqiDoEnv/NLy1aRZEGwOp/50c
0zHbWyDsmET682tSkjOc1D36+dA1X0wO39uF8fuFe9lJecvL12UA+B7vhaYkcvH3O6dl4NHvePPy
6vT65UexHZ3ZZZKdT8v0Ulh+9sU2/GnXixBNd01LljTh2S12H4+Mqy/zbmTQ7NLu9SmzKcnQop7c
RhrkkxtG6jXsl4z2SUGi1eQhI8SgNVs6oi7ID1B5B8GU9JCc2KkyPyeqzr9GAjJ0m0yFxu1ihc65
vczo65vA/5rHWnvSpMZ1PBfqarbnswKzpkdcSrPb0mDQNhJq5Lxduikl0Lpsg62qfIW5uz2QDEDC
8CyT+MZWUMLAdt3zOCyr29ztMlyEgrb/Y86i/oneX3pP4CMbhMRf8mCLbsSrFSTpccz8iB5RDb97
wC3S3wxdGGY6wCeJyPGYik+Oa3hXMb4Jv1ujJtlhu+BOv/js9bs7fbeOx3fPJsUJ9LTJ3ZuBz7ir
AMqu494YyISeq9ieYVnVhXljjTrp4ePhtN4fKfmqlD7mEGNiCTh2nGBPhtMUGbYkVfIddNy5XIAn
SATtZ+Po4695GE3m0s5Gb/RaQSh4jsOpu4pj37w3Bt8+fHwvawvx/eNTarJ8Co/Wu7ROy+xmJJnU
C4viezg5wJgSP++vJY4iw67OZ/Q4pkjZ5/MS1iJ0xGjeJZF0zzHkJMoWNYOP9sBAw9uUUn2Ou2zI
tghmpn2B2cR1KuP2vLbJXJM99oOhq0IHcwxfjJuWDgoh4BVhMJsGH/itB9+yOjN4LYck7YxrX1pY
R4WjIt1I9wVnGg0Fjr5xdQhHdu9tacXpVV7WMG0NGy7LJqszvNqGMZn3g5Nkz+4QzntqkfZTJ6bi
Isozu4E9m4MQSejuy1bGZntn+zFWRCopS9zqpi44dDLLQuxqVXUNzbIFBYwryYkV01YL2rgamzMT
GuHvXVPGnzHo6n44MYQFUMCEAPWPR+f92u9A7bAlDXkUrYwR57KT5cf4H/bOY0luJFvT7zJ7lEE6
gMUsJnSkCKaiSG5gyawiNOAAHA7x9PfzJGtuk7zDmt63WVu1sSqZgQAc7uf85xdOSgVQhd5rNXY9
5V+3SFO06mjFzusfPuvH94DPMgvRdzCKBItBJ+j+uCjdvKlKIiHcP2fKidz/i1hQzoJz8lYZEphj
mr5qESPJBP/ul6SrRXOJHQeKZQrmHz8YTcjQw0gdXmc7Hk0PFFaRfkhcK6da/v1HOb82lTgqQI0T
kFmAk34uI3nKTjlpt/5zmkQW2qeEbLqvlatATXC1TpNUvpvjNbHrmzbHS9veBzor1w/FEEpKW+xU
khmqL2ku8X1RCLh520wT2X5TounDaW2cfL/+Jw7ILw+Goz+ga4FM5di/8vCoESPGp3bziqy05ypw
ISiLr9pZqNvZ5wXNRFJrOLr/dLN+XX1MIGEdwBujxsIi/scHk1gYVuFFbn1ZA+jvEJ3DIAfnpd7N
eoLusfUdiFQXfhm+oIBGA7Tr+r6n3asR7eqnvF4n2j0Y1Kv6kjZOER88mMnLdQDVnZbm94+W94LL
+e+dzA+5wBBTJV4TzslfZbtBOsm+Hvv2C77Y0NM2RbSo9Y7S1jTW68KoWdMCMAa/WF5CtOpuaMhG
traNWBZamhiD4uWVBVgXX8Vgm9bne/ukHb8tvn6DhLBtBu8IZvLQPw1pzPwOozuC49RGMwbk6TS9
EjRPDWQmngiSGQMasRlmpntb5iq6TzKp5ud14b3HWHNeMWXcuUVhumHkwqIrDq7fBbzfXTblzLeF
X9R/iWl0cmfjEbS73vH6x8GnBhr++qFfoUcwM8Mph8AXpxmdT5C1ZNHsR9KY1g+r8kJa774T+mEo
+DcTLuEFO8gmQwTBM3MzTDvw+fPMVGpbeNIyvRyOa3yZ1i6KLD0gpRVNsPne9Aksi/mRXIRDLY6B
njN1r6awBl5burkAAxgIAGLvLdKYj7byKebHsa8yn2alC60wvPm8e+6iPNAnkIEuv618lAHHyRnm
5jrDg3W8GucRo/LtjPkYty7HWmC5jvRg+mk7UQbF6yLGu/1JRp2iuGz9Rpbl6fsXCAplWl6ag5iW
17YT/Mk2gU0nfD3MqdnEKg4Cq953jO75P8jWC03XIEsYEN9/Ryc76CxenpAWs2XJtRiaetkamMYX
6ISPniUsl6sFX25xSb/dVZ+xN3fOmNPzA9OEq+QVWRwjoArmq+YTPSsER14kGiAUOUvIlG/HRm+W
SxsrcDSvbBsWTZGIon5o8JwMw0PhGYMQ5CGFyzulG1xHIYe7SP6WrTfb/EKOJicJDypVEGmvLH/O
l9euxmha4kwNc4LUHWMblDxGFUxVYADUOkAJiWg0PT+pBwZNLpzZ478t5LKaL1HEKIhvOy/RTbpv
rd4899DV7AL7fkVNV+9byHJcSY/Ekj+lEfMjTSo7yWXFrsUbn1eBpijiT1aqUP+gpm4Vl7Tw7fmX
01iYayH1CgxhK+i1l9cFph8rxVuF8E8afIXLKxhoGiQ50QQEXgbIhGAco88ftrG3hFxW4ePEjjuY
rrmD4zyN3M6VqE5+UwUo7Z8KNTNhPKQ4g7JEDdivn2TU8E9mcRUvcFjQB18As9FI7P0p5z1f+mU1
m0eGYPWl6LzevNJ+bH4pmQgOTyIYQLKZoBNvr5/CHDFlTbR9KIflpGebYdethpPCL+x6wnHRX6SD
AcRmL897tZNlvDrBCYCN2M1dYT/FWZDHegdsGJqdKauygohz2zqgQUild1Dlkvr2jrUNBSfVZHXf
BQvejS5KiYj2cR/X5PU0FArwby8iIEOq32S2SbOgtAPwe9c6qM+IfC1G84QhNSy2c3B5l7V1zgd4
ulA6+k61A5jKMFjTdZkMIdcIEZNn0/kROp2XZnCgz+HvV2Bj9QgjLvGbSzu0MZnAws59ejU2Yrab
PUPFYkEdIsc2jvGMERGeq6isVXZKvGIMUnQvJSiVeF0nmDHZhs124TvHBcxDKu8+m7MsvSnbbHTC
i5rjwSyevDBbSqimhXKxXBKzLu1xHlhDiZd3ZXrdGpMieehcPfb4KQQeW+XQIQWH91zyPJrNjKZr
7C4QW1y23KLpRp4SgIiBt9qlnvhdWIqYXRAaR8zKtXOZgJvZSk78JEMVg3apPjH7UmkTKXEfE0LG
QsqghrA9SX8W3D+VWewOmrvIu+C4amBBaXzowch4+h0IbIRE0z9F1bBy4dlsjXy070C/kAe2S44j
vUgDGdYMm3nzIr8yh6xSY8dynKEQtAjhon5hf1iizPLfzfbSox9iiwJolR0+LdkeAwUsGFac6fl8
25rK5bWOcOa+/T4ZYdc3N2eioG7jY9mzq2L4gf8pYWBjsa49CFDkpbsOx+tk75Or3j3SHvLl85bD
n5obYySuOCwmi7tEykXIi12MKwD/KSLPijv4fVnX+WT+G1J3j4W75rOB8mkjzHZPmASHlmOxKr29
F/Yx+WFUoqnN+2mluQGYIReFDrbNCOMvLhZJxW6IS0hlsPqcRXxGUkw0pl3P1RONXVywhnooa1ei
kRoVWatH+UpAQWehcawt/zbhSsmOaGTefc7Zc9dDGTZt9SctxNrTSRPy8TKtTjW9w8yxQotnVXAV
UflMsiGktomxCujI20CzNE1kOFz6LktmE5dp184Nilw4JUmkND6PPCOMKds56taCU1jj9rhFXKlN
Sb/2ExCCD9/GjTeQuxf1jEXu6D+KCn+CFLDDLwn2iyt3SdqNRPpPRDehKqk6KypZ3sZwraZ13cUg
AjYZOO4KaD/zcowboWjgbduRB40VOrGwFGjrU1oQl83BRz7U1bAspCB4vnKd7QIQ0S64PqshxmzT
DYstAVsuESy4VZ4QSqpd19oTNutkI9hHZ3Iy90DApwMPi4SbNcepwQusO1m2tf9+HDriOo62DLEA
3cetPc9Ps5o9dWvBTLMefMsf1g8KNRipDr0Q/fs1RJhArqsSYS+PEcDHyuhfoybfxTPwxzHJFfK2
tfWjGkoImbcucAE21sTuOHURNX9mrsR9ZVcKtXR/xQhIRwK9cakNIUcNgbKPKmk6gNaxtINKHBPs
tcQFowWrLI9agOtV2V9Z1MC1dLZtVI44lZPnt6wCbqvyLONywZcp7r5X3/ZC1KPzgOK5hc00tbk5
UGXt1TJ4P4G/Sn8nk6lPUNLbNhDGadFhQDWW2BMvTD8vptZErFVQQfUeiRgcKzEbCS93F5nysecA
53XIfGF2uDqwTYWJuxMp7YdiqSZAE76YnKLrtUstStIg6zRHT5DVBacMOE/qrkfonvxOSGmtqf6Q
k5nOIaQR5mpxDq6r+Dh2dS4+ET6DsOnoAMyV8ZFgFqafcuwCtslgGKjsoxJLG/fouwFVMHCFqaLj
ZZLsZUWUm0MjsaZk4gyvB0hm2mnE6p1i360oiRqXEZV1Jo2FMDBDrUReTzQmqQRsiDXYdHjAvMun
NMFRh4nCQTahOTmhhJrhRA8MxmePIWFqyGD9AA7ztsWfh19mE1nDuzQQaMv1D3Fh9skSWIMfcQsn
5oqaRA5O/wKYa+rVmBRv+LZq7MUXaF9Ni8q0CJsborw1x6KS0tRSjQxNyULKpblHePoJ5XwdrQFf
pB1p2+CbG85DJpnIXZKZexuDhnH72cMXUyK9DaDFUJtT6vsJhuaF+1i2tpmhihiT6WbjeInFjYT/
U8Ttcclrmo4K9zIK14hzhSsYBytj+fx9J9aOV2jD8G6lIsVmjN/Y1gqb3l3pNEuEQ4FVmaWYI3Wg
Z6lnBkPYJTEN//YYOTAd5wPt36ieoi5BYX7wIHTxjEaodk5/adISZ9W7Ff1OEj/rElZrecqkSOuJ
oUMg9NOKnotvBWZoxuF9jwt2dpZ2Y4oKW6FzntAuL6aRj0THYmGIKJx5m09wQdUOz1qqlNRNTDWv
iZwBRLQxbtbR3aoyt81vBHwermdZSVkd9p7Xm2mZLikyn6rBN69IV3dmBI90kh9ItG8KNYdAlk95
55gF5iVj3rnHzg1hBpIv/3a6ZlqnHJpjO1GobrFspQoUXm/qTSXMekwIbKeytrkDxVdUvQ1/4N+b
n6Yq6de7qYpCjksn47rcbZaFpjQsxZiaYt6T5mq/vR6lCngu1Ti1PFTkBp6qb5g76fSzJsEBhS56
DGhc27pjLRjwjJqgOPi9b9Zu1bhxc1sTA63VLq0GxqRX/ILao6id2oVnO1q65rOatecr2CaHHrDC
MaV1jJGHxoM8zvsX3UO1rzeIBqRic1km37vxJ0eVBFgELusMUatpAuFJ0rHB6zQPZPCBI0HecXx5
UkuwLtcevjHLNZqFZYYt53pd+aIzZ+amJN8qnyG1tZkOtlHPtwV/Jgl3/70jjtYmpjCY09Sm+2rS
zgwoU3qWfo95jzW/ehqX9Dvb0ra9xXkmox3RWZ8O1gnNkTc+iZU0IGtrTQ7338pi03SD35sqDF28
afKZ0ZhCPoXVqZ+SIUl5aoqsH8r1OSKkaZv3OmioUeKgXT9w182OuzodPe+5g9tHKCb9A8tJBHw8
ZINkNVulZE/GVjcMZpXtm3Bm6Z8QFmS0KmVEHfXt1Wt0ZUqryqqRF2ObgxKu2ymtB7MwmsngR9B+
zXQflUo0Ne9scjMbfO5TAGBYbbGluJGTE5pXnG45lbcCGZIxA5uK9JhkzTzeIwZfhzPcXac6RYNL
T8HBZvnUB7B+NVsn7O+WXxP7qmevKsjt4Em6jcsuDlf9rWvEzQHa77mD980mRcE/iu0AcuVW+zjV
pgv81lhUyWouuiXYYEm3vGULExAVGfN3n3AOFjpNks3qn7IGU/t97ozm0kcM69J6P2djohQBCo2P
MYQEHOEH14UVhZLEbFiKx2gxNyuHPG82wsqHFa5S5jXli9fOpkNfvu0c8TyYQrd2SrMqf48a/Q+Y
EfaFyD+hmDFR/BlgxYYZCUhcTV/mhIwVRt+oErJgZ/nEkxNaxzyKR/r7j/wZVQOmwlsuwGAOLcKv
aTxkojWRrYT6EojJ8Mm+LY0qsgyy++9+FIk/1LieobBBlvsJWXVxFFs16MQXuLVmf2qFz+jmemaz
Zu/6/We9oYE/wm9G+Ik0N0Qw/CtPbrAd5gFV6X2ZvRqjsusxq11WYqD8jNcwY4zIWbiKlk1jxLFn
AETRVRdVW6lc+m5QCMO1iml5zd7zbWf+zsZqYCCYEikMBs6EUHQTf/r95f/yVBjqmgkbI2Xacdc2
//1fVLKEhGD7N4XBi8qdmevggDJtIYcrLdTvP+qXNecBDMeQ0+CmIeP+Ge+mjMrdhgLqhahvb1zA
oDF6++Cs8NpdmvSUAJ5/+HI/k7ocHkwoXNTHoKbuL5LGvhu8KAW/f5F+ZvYohdvUejfm7OwPqYvT
zrJLYup9iomFP0MQCO3+HbtdHfwDj+Pn2wyPM2Bsb3ievG5YlP54m6dGzXqKU+8zmAStI54RoFQR
w3V2wH/vLmMtbvNtIdPwaYBjP4HXhDN1kecUzuexaUNixGVlWvO8oFM7afxyOGt//4E/kaxCY/f6
LQM4gHMIfPTjV1NFtLKZLP3nvoG5lu174n/Z5tgUF55r0kOfcRgg45MRb8MygDK1//0FvInI//UN
pNRCWgdZADpEyFd3f7wCusSscmTYfMa7kHzIPey6tSTqs8liwv7eyhbdZ6Y0xj3a7N/fQXELKTrt
RQ1DhXNh+nZz6gL2PHhVYC28xS2+A3QLa4UkwqOOIDNk2EWesqJpkzulYrcOp8AclhrrSt3ussTm
xYdDAEeq2KlwBDxypn6e4AOUQHT7iGLeVaRN6y4ibrC0TG01aHQjC+ZH2MIBIyM045kJmVPbhINn
jngpe8llhd8A+oHSnl0TOa4pmopIvVV8rmOK5aSoC3YSGzkF9z9Kix5k0tUzQozrrCmBZX9/+39+
rdn3XByxA4QXEAZ+WdojnUVmYQb13GadR82aSmVaoHhVpgL4Dln//iPN2/LDA2erjd9mNLgl/Oos
z6BsUd0QTc9xKgzGOOYkqN5CBnRL62IPNldgtEqwtA4zUgYeBLpQczW/v4xfWRLMs9H9wzBELY69
6E9jSs8FdyjnqfwLG20bscwUF1/AVBd6dAbLfIPwz3UYE+I5rC+LLia8kYSW9T9dxv8wVsciAnKf
B3MVj/OfNhfmEkM9oPj7K6nFMu7exsZiJaLyJq+EQj6r46eOAOoD6rZkL+NkfsYkn/RMsmKdp3+4
Jz9O7d5m/JFvKjkIDkw2f2bsrvU46RY/q7/S0BaPnXCGB8xLrV1IGXUNe2e8jFWnriSmBOdq9khV
aUK6ubBS812OKSmE5GbSN7k1el9hznfBJsJT7PEfrvLHFWSuUjBdDhjwwZnm8PvplmHwutRx549/
UWN26Xte12DYcm6Tw4I33MUVuqSDG1YR7aI+aL9m+PUgVUtcOR29sB0+BHGV3tjhVL53e3+kH3HK
5NAXfcXtTotw63eAK98e9H90Fk+L/Ot//6+XP+sca9oBKuWr+kE1gQnAvzzf3Yt6+a6puLzU/MX/
0+Oa3vwotHj7K38LLWwCAsig8OBSQmnCZOFvoYXlOP4fkeMb52OKUpxoODv+jqXEb8b8LdBdtjZj
a/5/lRYeSgsCuWx+nRlRI7n/SVjxO6EFO/8P21lgUxNxXfiUUIlxeT8z3QgZHohcFRP+SBL0GxIx
EXoVIGsgWvu6lToi5bXo0ICPx9Ktq9r+qODLOXBeZT08ubWv1h6QGRbwvmINyqnYhjjTyegxB/0d
hNqOBQHKeIPibdUcfG9CHtk08YLeb5poRmCVurU+9yPbpB42q8KLWN421UJ4mNY5xNEYh+IbMpPm
K2gv2j4XuVhuF2ShTwxw5RV13SdraPVxanWYbm1MBOOgkDdEnOTHGs6lswmC0n3KyH5ttjlqRyDd
2ijv2Yji/cQQeNpVuFaBH1eY964l4nNbujBLYGnq29zO6JfdzHCooAkjvo7xSKyOzawJstJ9RaJm
3OZnUaddeIlpuJlpLhhQdhahxhylizqqviSb2zJoQ1b75UnCXT0Uax/SQAOe41HoG3VxrRP9zg2S
5pkxC+imALDGmgt36GwYoNukcnHnLUOhlXoAFX4RdPqT6v3lQ7K2ABp92sn5TIM1Q7buA76on9ij
+wlopbuZAnLbBlf0e98p9R5RZecAovU3EwwNueO8mfbYDqD/zsspOAumJx9Ih5qN7SdSNMq4Th3w
VbQxOWap7ywKafu+E+UerX9THz1VJTCTgpmCpFAhWb5FYW0DXesQJMrvWzyFffi6QtenjuQT8o00
UT3uNE37SRXtFrW9ZvDtKlyn8RyWwda0N1/DJLdf1sBJD2XA23gokxwDcIKgXmoT5nqI+zo4ju0s
H3FKyq5BoKtPDNGxCrdhVW8lQ9BTReyivXP78F1dL5h/uRxGPTPDbiup31g0zuzoPUy47rDodN6D
LcXv5qCTxy7pAbI7P73CWGEON61Xl8wHPDSIQTZWf9qF1Z4Vqc9nhbXxjlol+czb0MN/Bv38AksE
teYyKF0eU9W5TzhDjOepJ3TbrSB+knWcDI+Rr19tZnE7TQTlLmFmUW94A/IzU02PlOWUkfI2FZFz
UwuIy2UWRM+k37hHZvPkiJNJ7Ti7QJMoM+BI4+2GpHsKGFldOnjnXypVJ7uxS5cPmDvUp2RNeAUt
4uKLjbTIfta4rLxb2rm54DtcTEiTiyLfMHJOtoR1GsAtad+LlPi+yYqbcxPn6UfVVfWM4iCpHkpf
ulvmaPKocWhQbcQ6DBNiowO/tO+BxcftwvAhPrSN74KrkoWYXEsZFQz5lHzX10l8GIRd/dU45YIJ
60CkW4aVrcaRcdMk6hXjf3+Hr+O0xVyaoXIVxxTH7gsYyceg6oMtJgwQQmPthn2562DxpRWK7i6T
o7ibEH6nfGwZiHHp/3MqfhMM/uOpGFAI/kZ92JfMo1+GH09S83f+tmGL/xA+7DMs2H06uB9s2Pw/
oETGQmCYH6Ani2nq/j4WxR/MWYw9WGwkhri0/Pex6P3BAcZPEyGA2SzMkH/nXET09OO5SC/B/xA9
hHgwkeLzM0WT4aXLssb6NaiiaIsyjRljo/RxTbL5qkq74LS+ZUW2JjYSI+LwJiCXgSPFxEq2LQGT
40DUJCp1+7aEPQVannhPghcLO3lSxHbp4IeXrNIDaao6f2JoUx1LE2hZ01d8brFbRm1I5ikMg70y
AZi0acUJcSGeE8iHSMgcRrm+2hKrkzxJBe3uXLqPdJrlVWwCNpOQqM3RGzaglM1tG7jQNqqkJu6d
+HZHD9O5yWv8AGqsIXeuCfGsu5E8z4Rkz1aSCCqrKL5ZhlTjKi1m9x4YP75AtyAw2ASEQl7G4UW3
XnegP6mOTFfST06cxxfHKu+cWYy3+Do9rSZ41DERpNjVmjRSsOOvUH0RwNeElUZvuaU9sq87crF9
YjpCZtB+QMJpz055DCpbQhzkQ7B7hH5kQlEbE4/avSWlzm+hqSY+NR4IUp1MpKodEq6q8I792JrA
VTVm070yIaxMdZZPTU8wa1pCHPSWor8Ir5jvIeThcOm6+aFLTKjrTLxrTZbNDgpOeJC60kdyWPka
KYJo30TDojAne8DExVrkxmJ9CyOIJFmXRFnfTGXGnKl1aeJmB3JncZOqz1ZknasyJJK2a4m7hx12
7ExgbRoXLRnaKr9Wwp+OwibYFgeN+g50irTb2CLzFDgjsfYeIpBraYJx04WI3LAjQ5BaSF4lUkyP
Uk/dU5z4+e2KOOR2GkzS7th7+cdE+cNNMdrVo9/68ljDzI43E/PkUzBXIZLMyvPu1yXMb9PUx4Ih
DCui4UzQL/x7bIoaRfxvPnj6RgA+38X4FF+hBSAnuDCRweM8y0siRHVa5tG7FsA+x1qK/HmMwvxT
Z4KHGxNBXMMyOM04PV+YN3jXrokq7k1oscJ//6lYPTIC6qE6k0N5JhGJIMC4CaKL25G43AD/3HYp
ccg5oqxTgbt7jcELccnTW3AyEZNuRpQyhjP9ybKJLzUxywBvCNaXmfBlVybhS0cec2CCmSHE4b0B
VQM/98Q/wK6MdkvYkBRIpvMyeaQ7W6nvPodR89RqDxqLCYFeTRw0toUkQ894kl8FFugpxWBkXzKN
cmY7WQRKDyZamsh1UqYR5MaveRJlx8aEUKcmjjrK7Rq5MSQ3bIPr68LEVk8mwFqMldgxka8fQ29Q
X2i3dY8Tj/PE8JPQSUKwW9KwAbIZh4kQU4XchGWDilQPAfnZYpnUlUjW5uyXdbsb5FhuRjbLZ9XG
+TkM6uSw4DSwo+GdTX5D8SAHBNbr3LVbr4T8v5oob4ZR5SeYDfP7EI3IvcRcheQNCX27N0HgtNTy
zurnw4RV1XXXM5LYxvEhUEVNTO5k34LCk8Zb3WsTMm4ZLKYUnnNfmAjyBv4Xxi0TPW5j6/7VMym9
CcyqyZ7DY+tM815XREdRfHnRJxXCM9rIt9TzKSQAHfue9N06tOXRmrFx3CxLQGi8nkVMStdEKEay
7EcsdWgh2hGjojjW77Ew8MlRwfqXAj/t2ObQbmyqsV6vob50t0uT2HvHsT4RFY3qMk2phvIqDmH4
QN6KYSNvKyv/WEaTfa4Ad/bUld3GLcr2SyUy2BhtFt8HdSTOwxDM9cZks9znyip3YdhsGXsNLwJn
92NBq3dnD6JGvFt79kXjnrGNkpqAYjeqxJ7hIg7UnBqX1c+yj33k5zf1qj8DZIkTJ+JKrMWgL0Pq
4yQB2/5mKESzVYsV39Sj39+pIuluC6gNH6wkry70BnKPEUl6cOI23a1uJvfB0HkfEbm5J4Exyb5P
ovaQEZH91xqmI4EBsXzxvc4cLuPqf8qgXb+HmKJJMM5LSMRFnB5HOHnQX9JpazlJducQpYP/FiW9
Trv50R659U0WrLtlUXI/zG50Hfl0YuiU2uwdOuaJhUZBHlvgxDzZEXpE6o1HouyUoWXJ9xXW5jms
2j0MmvWu1J6/lxrC3WZR9lowd238TZDOB9G1+uLo1L2Kmax/njqCvic41RDZOG5zXvHrAbjkxKQG
UlDZ9fFzKUS+q5vJ/lQlfXJiZ4Jmr9zd4orgbh0L61VC17+SKrIOUBeHd+jnq3PgW8lBkN56Xy1T
9J4xQXJw7M5+zHRu83FhYm2XxRIHj4bh0i/dl2ZYl1d7Hdn+GWStkP5mPz3O3uTsVnQpG3ewrjEM
dhEINX0+M5BpJ6hBhkRs5+xouX1vugfO/qJIn8aAQgTb8o7woMaL1X2XdtWpxZOaIDoZYqe2Dj3Q
XphE3de4l+VZV5m78efJusld7Oiipr7DXas8YUb+HPTBW9h1h1BxnMYvpRLP0Gxf7GT8CofoOSL2
o3FWeoN1QqHodSTYN+Gyh8r15HapvJJZGOItVLo4jU/Nq4dR4kfmtc+RbkibfRE5ZPnySjLqtMcr
2Q2dVkc66m4Vt5RaTUrKswv9Z0/0sPL3Rqx8M7tBuBuneYzuOoWd8qdBJF/HfPEieraJB2ctMIsO
ll7xVGnt47hQ9RzrTLa3OVTh9lmygVJ7GQLnnJSHDrJmfUXCDMZ56GV3FHnlNTFJzdXY5+FzsATd
Z4RHaXGXoK+7DrPA6Z9IlcgS8mTKCoBgHqYVSlGqguLPKJsH630ATyPYO5lOmk1r5SVJHWHu7RrL
Xo7M3MkjFsPHIUwnZuJptbPp/Tcq9T/OljudBE7t26VW2Ii1zXyIq5ByEvf0vPdv8EWLyHnB1ntT
Yor2wQq1daIWed+sWbXPwH2vOEGsR9y30ps5rJwtlP7lQi/bXXqe5tWq6NayfHrxy3i56mNhwSCw
xqPTzMuG+TDlFl5rBHEHXn+d52dwQibwy063iYL8iJQChwxYOyIgZyrx7+sVz7Cis9Lz6kNywyOb
eNjaza+Und4IhyRgO3TkTZYItVvSsPs8egKW0Bwsx7zT+QE2b7y3UpvmGtO2/ZT4EoVPBh9WwQHa
QuGPTiPQChpdFzM/TMW/+kRRLFuJDAZvHVIknD8xcxPRx8EeAWdfRz/Eg/R90pForrYMJ/K6+k8T
9//XxDE7AHv+f3dxZ7Jomjb/sYv79pf+buNCzK9hH74hkSHKe37f97jU2KFXY/ZpDC1iXuKI5u/v
zFT3rY2zGcbjjsDUjrHedzdtT/xBkCOyGxrA75jovwFvYiXxYxuHYbfL3BfpOloeFF2xGSD+y4g5
FzmUUmfIrubOCfPNJHnVsAkU17ILrYHSEBzLH4v4UZYdBZtCdpBsbR0FMw0aFm2nHs1vgtlVJa7W
NfSxQtMtBCtl2/P9iBuff6RjWax74hv6j13ji2CrcUEseJ0qBNzaHfRNRQxHt6loLchCqu3Vxwhh
FDd4YYdU/lO/nldnVT6AUYvRJNKzHvpeMWdb5BvJFW5zFKt+ZHVfQOPC16hCJ6iiON2nqw2nOjM8
jy3O9G5AgwKl5CbGTwN+bi1uJ5/RUK3Hh6FyrUMISYlUskrb0FGZ3DzKoljuseZTlz51UbAWMEf2
4dyCypKengabJiBUayMK+VAFmHXx69HP47p3SicRX7n4H147WXTEfau3Nlmbt4egCcTWHbKSmzm5
pbObST0/+Cp0P1ZxiRcf0rNHx50FrAP/c6oX+S4gXW3XrJ53N7pFf9bt4u8yxyX+ZR1wvxTk0C84
p83MIO+80KouXjM9BDbEoaCqCLGWZI6+Cs77ow9jG+ypYcevMRTLOXoedO+F3HaGwLfDOPgXiDOE
aBDoOt7Y075z2/aSoGH6WmgRH3TpL9g45tE27UOGRyJ+DZKExg/IaiusrIPCyT8ocj7GvmVyQepm
K6vgSk9ki4d53DwW/eA9eHM8X3synO6g93f3ssy+4OKavQStmHZrOl/jkrPsgpF8AOHiidULim1G
V/Vj1ZfA42U1XFyPgDosBvttEpdE/RbqYs3lSGZHPrwvkTBt/MGdLwsDuJ2cA3fv4JewsyAC7Wyd
pE8IMZC4YuNOEkfRtDG/tijoOqR0rr2ss68We8SgYJ7epaNf3QPaI29Y5iR+CPNA3kcuHqtrnxQJ
3ojrevEtD/W31Ba647k94uXXPNguKzoUo7pxSR69hka9kb3nHxyW/W07e+uz7tGv7S2lsiu/wPZR
+mXVbTxP+7sO0c5xJETkYHXjtfDi4crOxC3krS7crKJB293SXkTFbJ28BlIlHFOJcZ0NNjomhsK5
qg+WVQFJrw9RvtiHJLz2dTxvmL5/WlC53GUermaq+uAsPTOByn9wIPztsWN/HWQYnuui/bB45Egi
qvtch8zPzHh82da5ex2gp9g25kktf1ppQr68o6RxfProj/G81UucnOSkrdsJj+19MsoUKYn/zGY4
vHNlPR+soW/JlkqD89IN/gcfWcJ2LsIBRUFvo57FV7awrsIkw1Aid58pJbv9GGLSR9SYey4Gzvb8
RtUq23QKu9cmvwAUE8Up4g3G8vUOzIPGcZL5oZyKeeuXxfCAnXd1L6MgPWs8efHKLrGopUi7h5i/
HvHbdXeSYf6RwbG49Xt9tfTedO4ZpVA/O8N0P/nqA5531slCI3GZfCdreMHawZ/sx4ZgvSredU7v
FndLMnk1g4PgQnjJF3IHg70Qa8xAZpEH38UFD0FgckcZl78LsuGl8SVQGrxRXOicFyF1gGSjt9Xn
AejnaFPP7XpZuddp1eC57AYsaTutkPn5FYFFWXW3sO1uspn9rkJU0W7DZvm8jpTBdJrJVo+swXyZ
l8/QJEHY6tzuHrt+fmygbW9SquB3iCN81O5xNcq7FAj67MkpG44SFFJuKlKSN8NatGdZklZIfq2q
dq1s4gdVhF8lzPstISbOYcqiClw7cqjKLaHw6RENMu2tn9f4e27bMSgIzDRu0Y7xjY5Iw0XI92Z7
h22sMcHLvlniLbpRVzUakZGzxepeSwtuCCIWUBpYfPQy7+hH23FTIFw4lWNUrDcz3sT3Mwf2o9cn
vCLlxNI790oHnwYn76+ytV5IQlu94Iti9WNJCOSfbR0rCf3NJGT40FVW5O4SKLpXLbK0q25JrIOK
iyY9Jf/F3nksyY2kzfZV/hdAG7TYJhIpK0uTVcUNrKigVQAB9fT3RLJ7hs2x6b6z781Yj5HFSgEE
IvxzP94NR+SB5C4tZfnkazA1mHVp3j4tsJWHwTqlb61v99Fo2tXByJL0nQ42HX6lL/KcIprBvkks
wajDs1uPff6E9WBsfe4PaxzhWswragJL+/catNW0sWxzugxj35MxNztdTehRNFcAHwkFndJCZptX
+aLHVvfeCT1745mcUPhayUtvrdVdPDrBdx2/47pNy9h6xJEyvgDrWm8rym0I3ZffcOy6Xx2iIhxp
U6uTTBvGMoK1nR1x4x8rVtuwZ/+wbMGt+tUmgDYpgEGl/kc5Ls5N6fblVy0neHyqpGnCr2mz6YGN
qPuR50gQtfOa7Ki1MzWQqpjQQ6MwCNxzqJu/FKADbBYjuhuDoh7vZ6/TuSqXVLvPchfMjYlb5S1f
4uIWtgh5rBGNzoNnWq1HrCPFV3voisd2qp+kAzooTLksT4UB3tUoUm7Wthm6u7Wzujjsp95fOFZm
Mcc9nEqXFjPfmzMt0zeEp+4TVHiYRHiYAETSDxmQb1i0kzDy8b52WG82Fhm5L7a+MALCRUXVlOb3
FG4t9HZ52tR+CpK5pjZijVHljMGatnmWw40MvCp/4fBg2xu/sYbH3KbzYaPNVnerFMAj91yW76Wp
twtJBw66vPJApYv0tzig2wg6qV7MW2PUGN6VdvYYB62+7wgWhrWUdU7S1M4BLKU57W7GWKEdmBAz
pqE7Gengbt0W5WgZZb/FOefi4WhXcqvCjmjH7EI3N4fISesARblvHwzZDyixDvVx2igrzsvUVc1e
3h57z8YdzMRbvBXiOrVMZG+E2PSb12Ix2zoa7GBBrsi79ZvLBupCggQKi+l+xvoVfPDSunpvkr5B
AgDEsGWJj3EijwVW9ykoWBEdsibHDI/OJVht79PoiPLQpi32XrqLVmw51mJ9hnCQngcQ4x+DAX/e
xq+s2QZuwkAcgmlzSIjwAe1dZeGTlE2XRwJ83RjOZmq8jwy+QsCh7afEjocHJxiCOsxnU3+DMNvE
UaJPkmtJ76l6qj3ja9Dhsozw6yTayW/y+DUjAfthQWrqCYun81n2cqGWTtMgLAs4wsBkiyO1vPfo
Ggi6tXdLrHtLNeEYjr4WTT4oHnLywYM9BPqt9OxkmwTg/hiLt+adW7I39EHW7TuXjQWBo9H+HCBt
uxu7aZOPDHK9ZZMT/kMF0SxjYeqbQWmmyum2H8w1mswVRTxHhF9tZ9iurVXupK7LG2BIkStF9S3N
TSlCrJXeN+gosHXHvoaW7g7iA/yL+LNrNzHsLaQA+iKDtQ9bfDOX1JwLhFWrANgfO6hMmUhyG96J
nX9t9WCsN3Q31YxI05KlxZouFDCmL2VMyC1z9JQCXkfjfBDLG9HOzFKNwgWRKiomtTp7RDzwJ3+t
tH5Xi04Sx6PeeIMpvHjtfYIemzSegG2kmQNfuW2Z8nTxup4LzWhPk2sbN7zD8sa0s+xLvEK6BB0z
QFLt8O8HVn3sSjJlmLpfqLGbZIgXWbwnVufd42bQvhnAd3+4SP8xAP3NqJNFAc/Mfz8kh+9l9r0R
dfYnD9CPn/rDA4TRRxVHMbtUfmCGlP86JWNG/g2fj65zdOXMa9h/OiXr9HQoV6uyMVy7Wf44JXOA
xm8HnkL/4RAy/pdh5y9oHE7pcF0UTxSLNE5sUxmefj4ks2Vo2k7K+baeoEaPE7AEbA45VK3Cm8YH
V3OWUz6jIka6XgwMFOzxQ2H3rOl9UHcvP3169z+clD9TN40/e3qvrwYiJHgxz9aZRLl8Ij+/GlhO
JLRTiRFONVEmBYPTjfQal9jCyCxjM062fPPwLGQbUfmqujQXeHnilaU89AOv/hoMg37Hv5HKrVmW
xgf8tL6xB54Zf2NvCwv+r1+xqVzG/7aE/njF8KGQOcBL6jipfnnFyjpIR/lwa5GbTLYugckPI8AM
ouMMLpDHkRnybYZIu1nZ6DC6KHRrX42CJhsx0p+NysgzB4qUs+2HrBk3Q5Xq48YTdHhE5OLSe2hy
p6oPUOfoqwk+cgg9F+UEhZ7kn3thyRur/V+/q//8GjC66nCBPMqIsJKoN/2TcoKmkdD5yjm0HqhC
bRJ2Sow+mSTA/acfjAE0oklslK9//WvVtfbzZ4lpHlUezcbkWuR/1Mv66dc6+pzYbZ/Ut9dKdfYM
ki5h1nY/Tj/+9W9SNstffxM2Ah0FyjWCqz71829qee6sFCE0t36r078ywdffx4O/mJuiTSO9k4D5
LX0Bk5STO67+7qL5RZlCJ+VCMUHiAFlwWR1+ucw9z8pSusCyW6VvvlfE8t8Ljjbl3lmrPnI542wW
na9+P5XdddbceN8GqpiPU7DYNzPJORJbEMKKkPBk9cESrWltU39ZvrXa2G51ba28EF+aTdrNwpH7
QzT9r3DcX6g+MF/4ltSygfWXI5JnK2PhT1+U7kqkHifWLoaMq3fACj1NNloxMKJhul8np4kQ9ufE
D9qbee1SQuDQMUImSt73waO+MlzSBKsqoc9vGRLN15H4l/c39nCYq79+yQqZq1C2Cq/H3Yn78udX
6dKsqYt0sC6Y11RBynag7GKvstDBbuDUGIq50x9GqFsSNkvKQNGo8ciJdl8qVxNiRfWIvoPVySPy
+zLlVXPEzEX5Bd6wD+R5IbsCSSPVqCxT4NyxT8V5X99OylPVKXdVkhhsDrSr6coc0+rgYFB7NPPk
nqkEB51Set3tgGFruFq3XOXiokbHZG2w5Qo3YPLzGwJS/htWPvuUKhcYEhKGsElPbfoclE8MWwiy
yKTcY4bykUGq/9IS4XqSuobJbKoGbxf3ncSdYJrPXUrx0D72NM5rzPTiz2S1MKxldad9ksrF1ra9
eYSI0h6NLii/ZhDtuO+V8y27muCAZScnoZxxzFPaPQCH4K6bqhmEh+h2hqHMdCXemiQcp4RWhFH5
7SrSBFvZBnfMzjHjGUCsDzxqTIpQlFvPJ8f+Old6ejaJYT451sDBIMg1E3NYtb77biMiPA1wKsbC
RzSaZ/2d1Pj0vU+UVXC92gbrq4VwVm5CS/kKl0RZDKlqSrflYFWHmr+6AZ+EGREbIsbE/GpS9OKJ
mtGrdZGe5jgkZIGhUWBtTGxlcpyU3zG7Wh/zqw3SuloiZ8ubb9xiXcv4QU4dIVEqtUGBiK9pnJrm
+tZP2uxVeAQES3nzxQQsMQBEk4OUrX47FENVzKcg69b9GABPOVYiI++Xm2XzpHs0ZudUyyr3IcYd
0o2gmfm6Kt8nUR3zPBzKAj3WLaZEpxpiMOI7ZD005UOxeJPS8spgAOQ2WFxRU8w8eAolz8IdQmYe
3zFdtVwyhngfuODYBVe7usxEANONh1cczWPmhlqMhZ3uhBi/ZQiNEL9QGsgpxgDgUXfVA6kp0HxV
EbC/OqyYNUqgDCk8omlo7Jekv+8zrSKQnWT+d02OXqZv9cYc9pntS//WwZwXn2rLG8g5hzWpw3U5
9LhQRRq1pM6rKO7HtcPj2dcZVUNutRz0vq/a0IFQkYUeo6dyL7KOIkO+VvMFEiPFYFCnVRVKUena
XZnrKP2SRp6XvKqC6miJYCijgkPk4yoHqntxcJrGmbrI3mOUmuL03cdibOsnHsbWKU8YWhJK4xXQ
6VEma0S/FblWosntdKn8hUtb41YRKCtEhYXlOOU2ia1Ebr165OvMvJ79Sb3mFv20BUPTrc8LoGyP
XqjuyFYdMHPmFcjmBSHrLfpuvF1lXDiAkkUb3OfxlNshiBUquSq41dpZj0tE1jZGoffSwGsjA9Zw
c0wz0O5REdgp7kf+3ka5sWouHw4GoGYz7ZpC0whLLRTnbEAm+OatsdYZbgp/ROB9hmtgylu3DfBs
1UE3XCg+4pGU9F7BDwQVoa9dDMa9pgu+pP+rW6qSap3JWRkEQEF6vhZ5OTMFaBz5uHh3JFMxdEEO
xzZdScKv25IIcx8SASW8CpCqnCZ2FnmSj0896czPrUitw+hNdKb7hUOTcY2qae2csoE/UYuRbO7c
WvZDDxnx2RhU1/HE8NnH8bVQ7g1nLs8OYjZN/G1eAsY/0+iHrvVOXZw5dUV7r+zT/n5ebFqv9E75
wNOp5oU1PYvumScYVeS+ztVdsUrSq2QEMw5fOlrM+1zIong0fXSFI706k7wM86A2n6q/nlIcSrsa
LBbTsWnWddxAd6U7TS889ebVS59Yn3hdqjXcdmreheww5mwU6gjUWzFy67Ql4/OHWnjc8kKyK0j4
M9ZUOK6p6plBpNlYLcUsx5Rol7xUGkTzDQP3bt7NBPOolx6V5M//5+jOO2IBmQND7ZMhwX6MTSs4
+WOW+XCGKYkOZ0A47xMUUsgXgmZxa5hpkk7Y5ubY/+sif/J5Wuz7WjduuyDp3mzdRFNN7TQzT42f
BPIcp00ybhfh0aO0eouFqMrHyqi4W74UZeHcz7LXm0NHL0rxMmGT7w9VrFXflzVQawhD3XTLOYBm
7AzkdL9r3Sp40fSYeqqpTcAs2Cxzi5jSx6wZ+nNQFbmzdUxhqkYcx/Yo96H9TuTamESlWXObrKS+
g6NdN0b3jfLmejn5BpdUNKkVO8odjU90xlIQ8ZCZurMhpEmePigHhnWphRbsiS7/xPE/eNbgURmn
NRiE8XXoKUkkFG144zGbTP6puTJS6uumxE2OLV8L1pgicMlgjeNwmRevfMqZZ2x8rz/YcMFwjU4u
X05BcHfFYFk0zaV2Z/tGG3S7idKursZzAtUD9pnTV+kzO5H+qx4oDi5LZz9Sn4DgR9pr9DueAkv3
hBfVyF6NBncJ8xp2YMuHFl5KwD+GEw0vlVYkJy1up8844LUxpBbLxUUHJ/UBb0O87oXsoEVnSDvr
hvFHbt3P6KgI+26LDbBrR51ZgZGCzVnY3fTRxMCRyYNfo7OL1atYO/oeTvBsgdMaS9NnvgBsh5dq
zzS8LbRN9iHTf7d7mah/e86JJZMsF1nwkWu96u/rAOP3TpptkO/8KnWnzSzfkgUIIjOSUtnbzJqE
xgRN3r7YsQJVdjF4bx7uXNER4Fi+TQ4OJBUyayiaG0+0qXVvznrpHqECBbyvedaSSyE0uvegubNm
YIGXw6XEEMsxEmTCrk/9It1C7dcZ2Njc94vrMjG249T7QcX/R0n5GyXFgy730xHtP6JU7FQb8f61
+dk0/uNn/tBRdJMsFYYC7CocmQj+/ltHUTErXNpUaMChU3aDf7sNjN+I2gHY5pRHTPJPWSrcBuTB
A5QPCPfwXoP/RUf51WygEwD2PU4ans+voz1WHUZ+PhIxxYJ5yPOZWEQHeRNZx1/kqxgDuxanXEcS
7TYF5vU033s9JU7OjcUKOEUJNSaON2yYhNttcmL35RfWpdY4I7sULtFtpuegwGjwpBGqyIc53hd+
5mTZDQDOEVkRXZjiQqY4K7/rg+5gBV5JC0mmUukN4rnDKJDmTY8hPV7JUIPwV1cnCwWAtciaFICu
w7Gpv5m1IATcoJy2yxOSt0q4+jYh/QesUDIN7rJsIKwTcBsy+gG8F7JDUEM5CVhi2aAaxAXMqoZd
5T8unf8vlw4VtH/t0nn51g//9xFtOvtFg/z9J3+/eTzvN890XYK6qlWavT1X5+9WHd/8DTYvzfU/
3SF/WHX031wgSsCqcfeAjFSE4j9ESO83coOurnO61jngURT1v1h1fkHJwuYA0QCMjiC9wVH9P+AB
ycLEvc7pd6TMXJ4bv3ZAJZptf2afbG9LGzzippCW8dhTDr1U8Ld0LGPbUjemA4V69P3FsfR2YgjE
U+DzdwKrDD5m/lDu00BLNhY8PFoUZ6fbSYy4BRSU1Dn2gIbETuYyXkNHsydqen2ndJC6AOyPwVJs
Hab5B1zip9onn7ERS0InVOUnH4yaPeGGeU7M0SN/DSaAEj1UMp4Z/fJhHUa1MSCQnY0a9EhGuw80
eBon7Nz4Zue6n6IhBhYVslnpHp2lY9w/rgTxhO6N+7bRHrK4zXtq2vLpIOi2vawTHPm5t/SXVYjx
nKNOPcftYu0W0af3ZsAjdgPbknde1kVPMSaW18zIyx3LH4OMdFqqpyR1nJ1pzW2Y9/yxp3fGOTCy
D02BUJn4w3jxscD4gHVDDRIjWJqG3CFs6uGpoFb0nmOk9RCjHOLrc4Vt7JpF8o5BqUDBk3HAVme0
I7MdKU1cunLLay62+NltpJ6gUkWA3iaerRf20S1z5PTGsxdzD7DhLvFXgEvmotvl1mNHF9oOhv6a
A5d9M2hijKmQdRXTah0oWB4OAWCLD3ZPES4T99WItBFcns2JudpwVHP4Phx5s/rmYcj1t4yC4a3k
vURFPHyMYWWdgkl8WIrFhqKm15+oElkYLLbYpeA5bp1iiRJjcLZlniSPvc0atx3Bgl/8vOpuOfrg
ZGDpTr1NC60QB03v3heWFm+11BvfcBibD9CI8ghY23yzrO03ikQpbqXw143iLkvu4Xv1p5nyLpG7
Vog8ODNwLmLqM12yerUWPxjW8MpcERs5NbvH1BVxcp4GvRwfZugh3btIkv4Tlm/5PYMq9OBCviNN
0FlPBfBiimRqeQNyrHPDYaz4yKa2EhfGsZ+I4cpbrTVpTp30b3ZdffKmCfRo5dQdvhFye2Vm6XeQ
yA3MKmIhaZik8hnDD0roGJeR28WlDAnby+qg21gedrHb1CXgrGn6lCZrg7azkDSMeq3rZ6q+hLFZ
+ZYjHnFAf+t+RHFr1pJdcKrftB1JZ+rKlvhhbM17Qqpvax+86YIMKApxJICRtRCvs5bqSy/tBJlH
rhg9Md0XJ/af8eZ8w4cUM0JkBhwJ/IYHpxxHHyuD3VL95kOyxUp7YGxmPPIvJBvyFelt32VnVPvp
CEOxAjjv2ukcyqSfzAvNq2uy9+NZJKEU7VuFMi8fxbDgidB75AIZ348gTjaiK6jtHa1x24/uzFAy
2C+2lR6LYh27B3M1/eogY4OJoC+X/FxYel6g2FOVCAm1cS69Y8WRZzUpoPzYiLoWO6/rASwwWhyw
9I9QBjCs5xot6AAZMuWpX3LYdPHyOfEybgJ9mXYkh7NNMpfF6+xYy7bKu+nsZ97Orodq08aLwdi3
twF2iNx5SJuqiFq3GDfulFahj+GNdHfVnfLCggiCLLUf6Q8JR6NKLtPoTHwCgEifOwxrR2fwxWXW
B+0jHjOyr2epF8m2KntSY/RQ+NFMKcAub8+YOV7NeHa3MAHNI1a1NXL4W+fS0ZuLgQCQkQ3VMHx0
VPXp+ODYnB0Ld/RZqUT3YAXCevYdPw1dl2AOFm3OVVCsln2sxY1HjK0o3tY8kJhEvAmrFi0oLBCf
yoJMaTrKdN5Q0yF2AMlVR+d4Sx/18h2T98ifwnVOnQTwpZe1cj/HtLXGbkcfMXCzTerWxhZvjDzG
1QLisIkFHAv5iQeLu5toWjjUa0cwiRI4Jaa00wREjsnsF7PmaRN5ttff2CrPOibGU8LI6EDNhH7O
dK8NRe3nmLvw5KWrOPStr28MHrDAzRpG3rU2HqBM60d98Qzl+EuP7mTTdscMkEjVpOMDEP6ub3Xz
RtKQfJ5rL4tms3yEnkphUs98faI6wSf3nSkDvWR+4Pk2ihFr70SQY0vTTke81qjA/RNP2uqzdS+M
JtSa2YQGyS16Sdsku810iMJF2RJtWKEtEhw0TjBP0Pxkd56rqov0de4JPQpIqlU7RXlZtjcIaQn7
UDs9ijX4jMJFysoRX5EMZCSL6XNV2RTIUtQeScnjxhAUOYs+Ad9fKsoubcBG/MgB27q1KhP+gByd
B/pOqp3QevwG+aPUe+1hSnPMNK5/wpFvcjeWt4lXrbvZLQIejVni0DMx9u7OWXsB6jDAM+SMcgiF
PS8f7GJZNqD1Jvuxk1mCozcfFnlZej1pIpMnp9iY2WwBXNMtVWhsg/vTI5dJlB6l2FPWJ3xlgfY6
4buEju55qO2ZA+iGJFdNkp+cWVnakTcYxnLojOSpKBoP6Pe4spXpi9K+HQtDcFk5BkEQAh7NRjew
LyyNMTsb8jDdndmYuC7aXKwvVivnlwp268kbcuMsu7rfY92ZrvD72Q2NBU+QjvrL0l/WfAZjOhwW
7MUR5tf2oHih70vuQ+ptZH4a6XkALm561aPPUf8EKLdHJnUiih0nMvd+8hXVSNv3w+Tc9+DAAYJ2
sCnFkGOPQWkgRmPxARULTUipniQf7SUGGpBXIPvaor+qg/YhE6s9bvWVccrUSGPa8HTDLk3s0DqL
VlZpNCBpGD18YRn4BFlHHb4pz7YNOipuz96TjCQK8hELeE+iS34/yqOeLvJcpoV21LrOZePHJATK
EMyNO8PBhxfStdxhhHTAJzd+sIptakl3WySd/tZTZo0LGR8XRxjRPeYBIgYjgCWjzSRw9hin5p2g
AOiwGimJSTjo6D/AnD0q08UyYFsOgi16A9n73K8czKLz8rpamb1ze2dvDbHsNhnUigV3DfXEXYGD
vAeGiKirTeMGxl4SWbNW3dqLq6rCNa8rwwr3+9HObP0ljunjSTg4pmEiLb/YtYtdj1wugw46cRhe
WbzXyOJDOjeB8dlWoZ/Fc/RqwzcaYysvdGJ0gSjgpw0yXxANHTMcBndtQ9tNq7saWpERUnMvo8FJ
L60ztbuAgdDNJD0oDzR9q2yR7zz0EPNBVzl1ubdrKBEBX9rJl6R4tiXD0q8zfrJPAXvuD+bieufY
TonHZXB1b3qdrdk2TowkuFSwUEJz8V6HyupfcLiRd04ce1dqK46n2dGPgHxXETJ3cd8UBJSqNh+v
WWZ5rAOAmC9lzhDTZDAQDh1mUdbT7JRNmhGhy7ivI8w6GrsBKMQYh7OUkZ5Ou3YyVGJHK731KI2G
3nGXVFSzeEVU2FmwD+ZKRs48jmdAx9Mtoebpsae1XvF+5jCHDrJpmPq+L92EqwFPOPI6WiPsf6MV
mMTHIcQvmAE2HbpIc1N3Z44Alkyqjm/aPltvEbzapxaQJDACD7ZnMxj9M6jm8jUx9DLZOksenIjO
xaeMRPiJUr1uB5CsO+sQWh+sdZiY5rXN0Vx1fgFDmo2BkTJa8Gux99fdiFGrxGdIswFLc1XvMHQ6
+7zU6iOK1bxpg3J6Znps7TTCYwOg5LsswQiV59V4m3ueeWaRGLfcgNws3miyYWHlswoBOFrr2qio
cjdabIO4ZzFid2uqnntd2PkZeY3QQ6V3bKCG8ktauM568PAYRlkn3e9YMqavbjWnPsp1MF9G05yt
3STs5sfA/B/V7G9UM7pzsA78d//RH9Ci/2u+/x8Kmqw+/9mJ9OPn/xABELwo3+Cor+ggWDawX/wu
AqAPoFvjj9EZjl2Fsn8paJaPTKaKcNkhQ9D0XGS8P0QA/zdcvrhHUQIcz0Rg+F9EAAM14WdPBlgH
vFA2rRqYkCyX1tQ/K2iLUeOhXWb9QBkFOJjvJRVq8xIfczXznGiXzPRTT7osiOWrUWib3Oq3P314
9z/8Hz/bjwLey3+8BEs5MqC8oWrAV/qTiNc4as/pJ/qhEQtmRjBGTNHY2CjTbqfjftXg39hlfGnb
BBnPtOtoMt9sLJhruiUznVx0Jm9Z4+Ospo/AY2qiEC22M25Itm6ZUVCb0H6xSQsD8d/Imra94lPe
m5H6zwU7LcWNH/oVlC/Hkl6LFic42Ph9KeYq3JtOH+tls+oD5nCNqIm11cmELFb9cfEp+uBqOMwE
YSs2Y7ZpnRPJYDvLV6yZvAG/5JGLJ9txMNVag9VHfXFDXvAhLlfWgETydCJk6gZvhqVFbCnfiVNr
UZUbPDAtHiceyOSASvg0kk25HXFQ88h4nDVITN0kImbI0Ti0n8g16nv2zfdJ751zo/68JjIc8iLs
3KncwxT2N9MwlBurrr9Us63vC3qDsLtMX2rlHXVlf4M8wqOWUsLW7fll6y4rrLukypPw+n3/s6z8
zbJCtbW6+/77unLJeu5xkf2sxv/+Q78vJj6SuyIQIisCyPj3ShI4v7FpRBCEjvivNcRGSDQMw9VN
z4f6aqlf/sca4irYGUYs/gIMWxan/2UNcX5pAnb0gMcZQj9GS589g/MrX08YLlxyog+nlaEQG6Qy
UXWM8LXMhbyGPb7pSeXdao7TPGbtUt+uEznZzq90I6wDmUcEBfWnfChWks9YhO9Sn0t342p40gNP
7OcAU8BA59OmYrrfbR1/JtcNDR/0ZlxMHoEPJz2P5dTc6AkFB5vGLG9o7yruSaf5+0oPUqw3sbcn
CmUPnKBQjXpZuFda6LHAlHGR/YIFYO1TLYSxNYhNNfmmile5LxnFCDL0KjMPZ2LMQLvluMckMxzG
uokfm862oYNq03yU+md0iObdK0r/QhIoVshuf4j4CwxClV5RcES/m+LZTyLDDUpiBiSsjygx9qEQ
pvYFS1z3nabJ4A5EvX9s4krQWGjGHQyz1rinSlvuOfaJR7u3JxQEHi1YG/MFrz5cgVyHcZA7TGNb
Wm/IyzBovk2gu5/7dtW+1G6iikfbxrxlGluTPuleCW+xQSf9si/oBv5AZ9fwBE+NpZLdo/hMlVDy
KiiMCADygEt03YS4DYjzFdJFDaCBQfvGVNbn1AkK4hTKFN1d/dGmPb3Qusa+R9bl51J5qQPlqjaU
v3pVTmt8YndsUZ1TIYYWbxNe7DZGnSUk0e+8GfD3VhBwZ/FepCn4UjFyY69gWeZTkvxryult9lZ5
XgwvDgUlcbxR5QvvlUXcUGbxXNnGZ+SzZ1BY6UsxZGznJuiuJknUpoEG6+TGVrua0dOrMT1THvVO
udXl1bguryb2xRjjXbrigKUEhunqpOzu5WoZCUjzeUIQVH74lrRUhoCqJs15Wt9nLj2edrd4N4lo
1q2zLqz3wq8u7aDlN+bVel9cbfjN1ZLvKHd+fDXqBzKxP3e0QbaYIx0XCwWe/qbVq8Pargx5R+X5
R7LHnFE5wQMojjSciAa0KiOQEhZwhXMLWGP8Uqssga5SBdM1YDCqrIGtUgfrNYCQqyxCoFIJ2jWg
EF/DCoHKLXTXCEOq0gzjNdgwLoXxNuCNqsnFd5KUR9194qlthgFb8fdCWIKEwjIsj/1Ev+HBtgqO
fsIPmgNGAw6B15BFfA1cINNZH5n8p+cOV91nCf+Ddgibizak5oTERlL7n3KV4qANlUAHmP3geb3G
PJZr5MO+xj8oUmh2vsqEUB0bfBCZ/VlTeRG3FRZOSXf55rRgIrgmjKamoiauX/Nr4AR2Isg8uE3i
bfBUJGVR6RRf5VSqa2RlwHJ+Q2SBAqtBPBg9NFZoSNzPQifvsqjki68yMJVKw6wqFzPbbba1sWtF
q0rNFI3hnRy998L1GqoBMpLvUfxY1oRK3Wgqf0NxVvZojmRymms8h+0AUR1bpXZMld9ZVZJnvIZ6
IO4T8PFU1idZSP0U1wBQoLJAuC7Zx8QqIVRcw0LdNTi0qgxRfI0TMYVsP43XkJGt8kZ424geOSqF
ZKs8UnONJvUqpbSovFKcBESX8muMKVCJJk1lm1yVcsI9Mr1xZjYu1jUENUwqEGU51P6EAfmxu5Ss
ZrH1zZb0lNaPJ+kRUwkNvX1Kir7d+kUwnYXLSagqUcXc2jvZIBthP9XlA45r9jlJxhYUmx1MFbvb
z3r1nNSO3PcCKTCDbc5xXWTCYyO31CH8R7Ic+rx+pa1tZkNkIC82lqwivUlHk02Nn9MWZZSjPNtl
59bUKwlynC+rRvrxsHh2Xeiv/lK4nEpTYRloAFIufX5HD6a2oV3JvTNyLHhYsMQjxzr90TW85J5l
cd57frEex2T66Nh1/dgxa+Y8DAuFWVkef5yEW7+CHvKBcXn1BFYqKT5CWzBZpCZuKz9r63tdztU9
x4Ru1ycVDZ1ZYd8G+DTCZlxNvDMiYdnmkQesaclupRnIXed7Xc6Up6pu80Dn5boFCUgaffhgqEDn
VsdDvDFEz/7V4OWv82CyCa3jFQfJED/ZvnChehbTcyI1H3PRGKffLAbKd7XGEHs/aF1zs+hLDEOj
bZ8o1PKOCW/8C/1RK5U1wsHS28ndzAD8E/EdDg/0tKyHhDKYXc7oYTMbg4xoNJBRMTisRzIz1rM5
rB6muZSjxpTfd8ywN05nWncxNRL2ZoGq+zgRPWoIk13E3CRNWJPg4l6TzX2yetlefZ7PFAUZZPnR
dFkuPOofhHZXFONoRXjQnIcyWNOvpPuyQzZrADlFN7f8Hn1YTgtmqQezENM+WILgOBqy/yjiBmKL
QUcj9xPDf1hnRPRaj9lZPyUjJxGKM7eIckji0gq6h8nSsbD0OfQsDndGRJmdfsi70r6TRRVfVi+Y
jz0PxmyD0/aWccgXvcmCL0ZvmQ3gSKej069MGSTFxbFvtHZfW6nGMWFkqeHyS3lI29AuscLrHqPM
vLiPg2b6RH562haD4b5RGePfmQtOnAH7KRnNoDRp+JgwBVJOY5rNU70Er+D3cfSNqZ+2Z8Aw0qDn
xadDaqym4C3DNfDkGEHf3bsA7PoDJIdOIwTuFk7I6aPTb2ivy3iOBQZOPnBAadaGPPj55BtzXZ5E
l2xnQFwLKTwXYhuMiZCCDEUoS6aH1aBu5Uw5R884ZtDSV6e1nOzddLnFccgpIo2YVpG4lMlcYTUY
mMma7JsfIBsuWVMUJwLy+AzfSWm9sfedX4pCq7/k42wS2ZPes6EAOR2kHPJxVCAreI7X9W3oSbKL
HmQdF8IOCyDNxel7DnnHUwgeq+nZQdgKzNM7xFqgvR2Q/Mv7ziijya60G74cE1AtaJ+6GLrv1qpG
uQg8yIBTR7waXlNWHkSzDA/EFAC5SzR48ooiSJJnn3hcVK3m+pCu7Hcge15hQ/8coeohG5a/OUIR
fXD+0tB0eJ/esz8doH7/kT/8TA4A6P/H3nls141k2/Zfbh85gIBv3M7xhofkoRXVwSApCt4FXABf
/yaoqiyJUkkjX/t2VJmjlAThAjv2XmuuWZLJLsW0DTZRf3dj2Cj9JSxsfta7JIL90t87KSH+gnVP
ljkeDMuiT4zz4l87KYNGDVsygsVx7sxM6X/kC/tgnpgNSp6NaYK6GJuZZb0rNr7XM7EnmBJizG6h
31X42jGmjCC2GEQtpyz3LyorlOcozuQrKCr4yjTob4Rfj9uCuokgpdizl1mjHELCgmxYaQ5YRl8D
Rab66okwAX6Oo4WI07W+jNHWqipd4IEy92WkEARaQqwrI/EpTXV1HfnFsIpJKtiWYkxvZjX1zgfU
tYgMrXsrJjYIiFIH60pTcXSlkLJni4hpxjMZnuMzaaVjvAojLtsyCnsqZ5nKaUMvtj7Yo1a9dCJK
nkkjGa/5iBsrgbr7aZT0qX1wVu7SxB771svQWIgqs3CNIp8MI+eMAJmVle+FuMe0PqV/6Ea9x0f8
x6T0fgsc9tHcVR1UNwFHP3aj8onQCC1onNtJImi1zc5eV0JJVCqlgvHORG8GLYvcvy7dSlxApeTU
GB6X9hJQJ47ZiGR217XLvT91/WkK7OgSqmn5hSB37ZFAvuYmmqPj7ThJTp3dGqDBIogZCCO9bRjJ
atM1ZnnlefK+5Suws6vhAtCVuBOR2DIy/ZLUsDK/6zP8qgX3o/WMk4ZKMz/AAAR0iOkfdXSV53hh
oKO/t8o8eDLmux+CqP6EmVJda64uCcc0JfiOgd0stbZY5OTlbRozmU4EGOsvVWpwGXx7UFchUUiH
oTTt22Dkn2pTiDeSCo1jCJzrKuoc4iLDGvG2FzyElhJbP46zB7KjekYmmb6LaTtuI02CPelNZzWW
sl1Pes4zbbZ6f9Qn80vhdBeDFMau7QJ7RyVOpIAVIORXY7pW9iDWeuVHGzt+ypC4HiyrHF4pOswF
jpThtSLgd08CpdzJlkIyiKJ+WfXdhrRldcNLmV66PSVU1qTxLjW/8LFP5MIJpNOs0mQiyNQK8yWM
SdWt4ripF0wc/a0+SbEUMRREtyjUDZFXSINIGklOOSiEC3LqxOPYFtWbh8FJLoqB0gxIul/v1OQa
JEI1zc5XVXwkC0Q/vavb2dz1JwTjnJwwYbWv62hKdqOMEn8JLEzcEB2vrhpmnxcmCaGbePKmHVYk
3k0tnc55PzSPVtQAMQrT8MIiam2pg1O9/P2z82HNsnV06Qg96WEbJm1p4X8wfIkQHkjYu9pNxFjo
3PpdsdWoRB/oApCY7HaISPz52WEH/DoIb1o2NEZHhFpj9CWpSnVZAeQ51K1eP7q1BTYyyqASeNUn
5VuwpVGO3YPJ9ZmSSDtbJL1ZbDPu/UXJHG+ht7hDGgiF6zEvxY3SZWqhieRUx04bT1YUMG4hZ3VD
hCJUtmoq04O0q9ZY260m1rOIn5+penUp03I6vz+2gAfIUIsh3svaNi5omARfy8xjh6DlzaOfGM1j
QQPlMm5iaEI5O+6IuW4RvxR6uq1LiUSzU35HLEzXOVs8j6m7Tr3Iu/L0uvxTHM671fU/69V8+ens
eZhgwTfTgHM/2DeH2mi0cJLBDVNeR1u1hmssRllrt8nkcwZUUmQi1412l4wx7ndbVX51IogxUltP
j/m8mLyDtCWyOjh4aV89p70jgU3UGAGWlSGDJ2D3nIwuMmNfx532bcr0X22NvzoB+uL8WsguAUPN
cQ3fa3iLKW0kGA/3JkNntlaJoS5rAB2bmnRukMsF60zAkPDaFqSnzbhLbY2WtoKhqNtHYwBeyLtn
sjCP5bOpXANkroLfK6ou2NSZF9yB95kdH0VIE/z3z/5HBeV88S0kJkRpkSwyT1B+/N0HNPWM3wf7
puzYXC0GyGFfeZoDb0dmHRQkPDinRDXqKqOW3ba5xxkIquS9V8X9ocxRSg2+kPvMHiTk+Vq7I9iS
4SlUIDJA6664YhxPFpjg/IecMn/RYkb4SmBgxS2i1dEEA8P6afJ6uIKTuu6sIS22bu/SjEpsBBJC
sgx1XfAItyLZQUT2Dtg/BI0Q9DVZY4Yb6CXqiW0VvoShD/Y03OR6YrOKv4fJ4psRNqxXpE7gZGgq
Yawns4JOWqak0CKqicyiXphpVe0zqw+eaDbJPTWBun5/9QJkoF9koEWEH2BOuO6KNDhMSoobAFCE
1+SJ2S99UUdf9KqZNgm5D088ef2bleXzCjJfGno9hy4uppPFmAd7AJkFN1UM0WkUeUoYpEB3bQG6
+ETz49UssYvSiVb7dBDNkt1Qv9SsTFxEagBt5mbqMjFAXf3hQaBI5E7/8Br6aB90hles2XM5+KFs
YK0moDLt6xvCDVp2rDov2OJ9bc4YcG9HQBZLFxtmjBYpCjeUYtWzw3aYrRJrEnr0Zs9Y2IWtk2SH
Os6aAcWtHqfLXkviHE5usQFQM7+uhqu/jMTR3rP8ty9isPq3LnYtbeU7du6ucFWUIGspx04Qj+x1
7uojzwF6SjC8ZhZkm8yg6YxsNQeREWpqhVjSxVuV3yvEsia/ZYMQS2NH6deOdjZ5sQaauKDLyNFm
iUzpfEr4UztlTM3W4q1lOE3yyEKf72s1xO0j+SY7W2OsvVIinta+OT4aVVWszJK+Pb9PxNY64YXw
Q4uHNRGNtQR06L4ij8/x5/fpoTQSfYdZCQ8ccpZ6O9WkOJ+ECix/CWc5euA7ED80GkKoxVQNprco
Y3pfDfhbwinT2gl3EXUL+R4mq8GiIWjzi8ZmHWzRMBc4NBcOuqf4VDW5s5K0FZErR127blWU65xu
ypKXkfUOpGqQ/HPQdrwGkFEn2IROY6GPnoziLkQkuA90i6/OZCTmS2QG8bgMDadKjzDY5vLHH88h
iAFtPSGOeckzerzILHJvNbKy60utmIyLkH0kzYkyhYhMNsiRZEZ6JIiWzNlnBBwPctx0TgqmsMgU
EnUjqS13WGZ9drHNNH0VTuoRmDlpa+bVKdZeJ6A1rctpWFs9xmUP6THiPhm4i0FqPIVxTZW5UKHE
n42NbmFXgb7C15N9pc1wA4cRq6dN2RosBoLCYUin+aWLsfZa5O6w5GPgc2X8cTq/r6j/Nxz8086W
oEz2ov99OLgvvsTPH1KPvv03/54NWn+RTsb8zWIv+i2o4d9mA+8vHQcP8+L/RBuxY2yj//0fy/jL
tekskmyOjcexGAT+e2dr4l6YyRb8Z8gQxOzv+QdmA8v6cYvBlsJAysBP821ITd5P6YwdhMp4ipS2
D8xJrcw6y57thMpx0cW6qFgVe9GT2jJSH3a8pMs0pMZzcK6dJifACmegVFgHetx/cTsjv5oCVXz2
9WQEQ46ZjH5cp+UrBWV3kxdT8Tm3KfJ1xxBXMh6clrqRcQD9W+rPNMlDTJA+meix492SYJLd4Ovs
r/T+OS8lm1pgmg9tr8unMsVKsJx61H5AGCv13JDsosjZ0VhTNZNMZ5pgM1LAbOHPI/Ot05cIchGL
iczDhE+UJL6egNd9qnCHkvTgd6cQ5CM2XT2YrJUthWetsxI+x5L9ZmIs0A+a2xpmAo4FPO0XUGF6
b824IKbbXWSIAlINY3tFg+CppOK+ZHSp05jMsJD6zfDq5X3xRPlgw/LzwvFImmx9HqskfGYDCQ00
oQlJPb0BylUtHeTpSxV7w+Vkq/IaNTO4l8FTNUtdPrjbTMXppWfm6kxHckIoB4S4KfcsEV2I7q5b
9gUtXMcat4OI3WujbnycxWb+qprMAEGXe9f4xyq430l7S55Mg7amITN6GE1CcSojIxA+LQ52y0Qr
Gafu6GGaDvZTY9SHfkJ/uNBDmzUutmv3wtORqS6lNmYPhM53tx2eQUjdxsAwMu2NTzi6g0+tRhxT
Ndj1uih87WKY6LSzDXMI+MV4MKhgAuVgdI9ZOlY1tI5cXgyBrI+R5/XwvP0pWYDWAyffZFZ01VtF
tkYvXySIYfya+RRG1BMITwT2vtOlzDoTCHeAeextSJQ5dgu0jp8JSwDcPAQ1PP20NsPrwsNxuaOe
iG8Ay5mPIszjsz/ZHI1tubw1KkEKax1ZR0Mg0FxEXRntwH+GAHPLaiXavt4RT0WOKZj4pUPE1pNW
hPJAJ9p/G+SAocbR85COvzl48ZqQa/+GqcWE0q8lApyJl+lcR1YMJbL3yF9foLdPX62qNH1ArYL6
Q5/ylU83YlnnfNa4j+n9AMX32lVJc2pwux9cail/bRCJAI26IIzKgfu94nEt7zyz1q8YLpfNSqv5
/40ytE4wDToMtmVeXSYo9OIGJgZv+SdVGMkcERCiBuLyAK3Xq4MP3Z3/KQsjBPWh/H5MnJum9HGU
XhTI7Qr2wA0th10+dPA++kkPbsahN8cDo/9kVw/OteElYPosF4aMiVF2ZL97q6ge+3WjuuwpCPxx
YWQBsmyXyW6zTCvBeCFv7Fs83x3E+9holy2RyPSxY/3SwoR00dpOtLXqxCaqt8E+AeocJVSfrj2z
41HkfbkJGgXxN+777F69IzqdrtWJo4ibCXanVU2dfmtNDVsFBPBOYV8Ko9Z2QycfLMZoZy31/HSl
Zioos9NDHxbOiYmL3OKXEqtspogi4h3PkFkFTRgYo+VMG/XGJjsPjFtvsuEbizTeYMBGEE/PcIXc
bJHP7FKjji5z9ABdDtVUB2/aJwcqNH6SqdXbbiag+rF4cmYmqg0cNUkA9xJTsqAvhlj5naA6s1Qj
mDr7YOarGlyWDXFAzVWsW0/+TGEdyBHBhA+ZNZmMYBfOq/XY6Y/FzG8FNsFNHr/Ipj8C58/IUNeP
RAMDfTX8VN/oTXSv3omwoGE9d4QRCyzW5o6tVSxuUAUjBaY9FgKWdYYkuW5BzVoBc3UxHt2ZQZvr
5W0f40HKlUv69wyr1Ye0X4l3gm2nKm/nRka6HGfAbYc3HNZt5JwQujYHaTZHkhyIQPO9fitMILlG
M6Y1Si4XRCaegAPRK1bM6VXT0wyNOjHtR4c80JbkMTo63G1EJ5Jx3zuel2yPLUYgbd728zSN5XTJ
VBSib1PSasJBWp3rcfRvzAn58CqM2+yczkBgx5df3DLSD2kcGseJtMq11gxevqxsRZIf8X64GDwe
vzuacYhbDbtc1TOCeJphxHjhx8tsBhSPvSHvJ3RlS822mkvhx2dbajWvBGhjKusGeiy4Y0ms4G2f
BcHZnmHI1oxFtkt9ZKLYH314i6tUAE/OVPAczThlMYOVxYxYjlHA3TgzdrmbAcyt6RyaGcmsOh4d
lHqP9oxrtjX+iBI1+/T4TUXqvg7gFG88avDl1CmmRqAINkjlsq9OE8yKoHUzA6KH1mKfImdsNGuM
dpG0MSzpGvPXjU1jaFXPqGkiOc2lPeOnCU2PXq13JrVfNs3STbsbHsKMqaWeXSd2YC+cGWcdz2Br
tFDXLsKZ1Yx43ucz/jpDHLXSuhmJPRif7V4yR8bQf5vP4GxcYOIR9Bpj2XeuNsvhzNjudZwAllsQ
7iLQZKCq3CJZjo9YfP2D3QzjrvBitXdaPpEqnZy9hsPM+Nam/r86+U918tyq/l2dfHqOi7fvFXTG
t//iX1WygxyXIZKFFncm5aOl+3sA5OJaZzbE+IWPuPGDkg7m/hwnPE8FxLuW7u8q2SIEzaZ4ZqZk
+LMn1/0nVTJive+bCBbdO7hP/BwGQfRUHX6571thIz0Gk4iZaQdDdPTX9oj58eq7q/GLVv/Ph/AM
hz4hTnh+ZYr+Hw9BuyhjAORPux51Wjp5iMSw/jhc0r/3Jv8fR5l/i+/mWDLwlbIjjkJMd6N9LtVb
a3+Tkf7XvuGfTmRWFX93CDcugY30HIKNsaufmTXV0x/GIjSxP2qTPY+IO2BrArGkRZvvw+WatRRJ
2NcQ3bRCvhL4CcE+1hkwuAOHtgO2DtRgwUEnSOdgkqCxwS2MhyxR4A9VP2zjSsoHEaEUW8ZTk6xk
656Bbff2KurVcOGjcNvgedNXUGB6MO5BcBvrgoaDm3fJ3Zh6cNAIpTs2Tu8Crq4+83mk6PIaNg1G
v+uA1TNEiOCbk9e1SkGPnbKK5mBaY0dzYlkeHdkl+0jP3KPuTc6TlruFAU9/jE56rTnHLCTpZgLY
tI40m290CMGAqgwaN4iDjsCUfLqn0ZStaKEIyHf1q0ML4BDEOZwCDadK40751hLY8FLR3qtitM5D
0BlbrXOzdWnKZG/legqvwLA20Nvqhasq4+TpKVFq9J5pUar+BhwVPyT12gt3Yn5W4iJm8Ikj6RSw
X9yViR8uw7KLzkHSD69+S0XUT2bXLB0SQpdun3C8eHobECB8QiQpkxXd0uneGRzbpEAx3qRUJMHa
jdV+1WqLpAeVZO2DL2IvwsvWWmdSj/hB8wW2LeNUjrZoF3k775FGfOl5FbTYhQOzXcSMf9aBXWAw
5PdLl1TNLvkyiXaZhNZb22iwv8e2+5JM6t6axJsPEPuJ0J1waXVa/KlNVYLlsOaSyKg2tsVAJFhb
QgGLQEigI8FbkmQVN8EOpvYBmhyOQsXvkSg3PeS+3TzEGuIxooPdYw4I+FTlkJ1MWxrbrhmi85CJ
ZB8WWGSJJ5IbRi46A1wBjgKhfYhAa4TzhKAuYaTshcxiLYERy+EAYnKWdZ202yH3UqSTSX/LUKS7
bauAvyz92VpMCXNGAomPLgvSA/Nsqget7NY91fyV53M5F7jWAmzMlVgJ1s5LuG1Jsk+Ek9NqnsOV
FKUX/D4ZYA7ugvA8hrP6t+hSTDVDbF8xaEi2URjqUO5k8BK4NrsUhT3pUgw+6Pc0cl2MqOQ3LWgg
WFc0rEmVCok2hA9uHcBo1xe1Rq8P32W/d/zKuQ40E6PdzKhxsdleDJb9EOQ10yqanYQE2L2+66La
EQg/Ecl3ncrUMo2j4KWlEF2gbSxbKN2Y9Uo8c1+tJIWsFoLtaCjSjtI1/JcIvM867GqLjSFTVqq3
1id0xJ+vR6CnzsqY1JcMQBCOu14RNYQBbWewsdrldF8uQC9bdzrlwjoYCWjkYLax9dxCbrHkD588
EfSfC0bJZz2v9V0fC5LrrA68Y+zGvbnIETW8GmnTHuq8yy8ZjA/PkpnUqehC/4pGrXkHmY60uaZB
I6pqwz4OIhyvzT6dNmElvWsgzsUzOurhLEfIWiqJ2kvV1M6Fodzx1NS+fUwrRm9GbTMtHVvnFgwC
TrBpnNh9acwfbB2VwKI25sUrE2CxJSnqBcaJIEVm6Tj2KvbMctMHAxFEsYNVOiKljMyAPvliT06z
A0zerFNmbFseDXulaCXRcagaAm4HdppNFaOwtCNr3elWfcwGh91zVNbR3SRy+kghBIWclyZyVomP
Hli4xXTgtw3vBD3UA+CB+mgn+G4zO4jrZeLAQFzYeeLv4WTYG3CSzgpRLTP/xi83raPKNYkI2pYY
PhrwhWPyTHgMvNn9kHbIxkTuNeywnEaNCiqgt792g27OrdYzfwlenuugyomNSuGp6yKT9QvAQuTn
ZZ+es9LytlGij8uWVeBzHPvTmixtd0dt2r+5Ou5SEXr2URTQMYcyZnRFRED13KApfWndgkFA5sfB
18bvmJM07CB8Q08P739dFI59S/aC3I8qZFQ/2e5wNcCnvEKm2a57L2UKyTP83s/xVpYR0tl+P2Q8
VTSy6W73y26EbrEws3bWtLfNo6vaZtXbEX/VklhV3uejZAckRM8wkLEKFTwlVlQ+9EScbt+nwLY9
QZybDH3eF+TLAcXpUlddenDK7hnnU7tnBoWFJuyAi3lBiohumDVWo+wvfRKpYXdHDPskbqCTg0f0
ZGgtktTRKNWu1PwRkVZlmJgbTXgZutfnh6QxaPZDLm67lYWJfsfAnV+YdFGUK3Hq3Bqq0T+18A3P
sdVw66p5AmdXHlMIkHZI/aqOwyKLDA6KyRsCyq7HvcdcjoiJYVhoePHZ+9OxL+dBV5eZ0Rff4G+n
WeLc5tKxj4FR+tvQaZqVqEMGrnWgeVuqUbk3Ky19GFCwEylZO7fzdGVtz1N5r22LbZj6jPzmjx3G
12ahEWJ4PTguGaQG/fvSb0z45Y66NgkPeTbymlSVigec3miK7YIxt6tb7Tq39OIt4Ru+F1hE75rU
mR54kMJrJ9LCqzbpfFJFUIg7VuNvY1kVW0+azqeWgrSlEysCopOKcFw2eeFvBbmq1wwxGFJpev/W
F4F2n8+5C1OLP3rlac6/7lMKH+nrCDNhrSxz2OhWZVzacaaBikhZZMwUmnUmurVmq/ip6Brv7Jc9
gS16Zz9it7Aee6lZj4ldjZd8qZxNVEfaaoxjbaVVVrRzCQQ6EfQobyDgF2tM+/maJqu6fL/qrc38
vWw8JJFzP6EoSj58TXK0ZWmAO2COUnQ0wkoexI1ik3t066hYF37S7vOxNWnv5cZSSR0IS+CS6daB
ubwKwOfvjTwaUwRUKBomz5jOxCh61BWedZzY4V26TQFiNXNDtoM06BZMgNMrvU7yPTQG55MP3mnb
Mhuy2ffzMSSFits/1dMpbcrpNPdKl+HgEzauj2nEEmgYN8TOvciUvFYWhXFPgmpxhRYez3tps5sc
0U08EAVkExMFzWQ9oVHeEJNLxoI/ku2duskV+3xt05kiPVhdDp5kYCgMiE9bB7JSV7Xb8OkmQaHd
unWpmbAacvJxBWN+oHIGcnO+Tf2evFks5IHVVCcQDAUuHbco7wh8LzYdCw41UOE2Rxi07VUdEhMo
O6dfhlE2ncYBmH4dOMPGFMgu6BEX2t034RmNaSpmi3jkrGfZ0N/nyq1dJYupicms9PoaL3c1z8mN
InvQOx6nvJooq/3YeNFDYAlWXjcraxgYgPoeogUVo+nRrCY40KVooVvagunyMJ1l6roHZ7DGtdeO
km6Z6KuFOfZVvch9p1fs4ktWuoJkk7PugNmimZ8BhQj4lztLqxFc+0HUX6BdTQhBTK3rxGT+QBO5
DnZo5K1tTMwfJsnA2Q51vJ3P6MqNFJZEH70Xc3+Gz12c32ImkRjkk2I9VZG2be0SbxFKefEZRCLs
DDh7tyZtzGyRxtoxDPrrrgJ6QtMBO0eivXmozbDMoCHvaKjj0w4uOI0UBlPJymmHjdygFBvWZRaK
bRDERAdTlxxpkEEKzmrdXVMhRodqsunVROO1qGL8xo2Tv7qF9tpM9pXCQbMRasjnuq3eexH9FneK
74YSzKL0tHDHarXlQvQI+C1StPEkbfzU+6QVpsRiaILNRgUVrLyBVJUUfMFK91ptTzoGgw0X68Si
qGzoHwAfCS6pipOqsHIWUYiiJyzWDrGF6PnMvttOUxJ9DsFQYEY1MiKYOtWvlTeVtxWqTOa6oV4D
gxTRMUqc6roo0uqTFqYF+N4xf2pAxrxWvevckvVgqVXmoeAlV2Y6iNhPGVRH3U6L8JKsyrC2rlHA
T9dkActbCBzpus87d1wqJYHYooJeKxczQyCjaIucPNn0dcqWXM/iQ5iA2llA93zx5ZQfDV8zd+AT
bF+uhjI0sfp7nUrTY1O8UN4bT4gxvZMBaxhisLDLcw88H09B2Q3XwTSCOR0jHzsZEM7W63gV85xc
jNTXoOaAMJbdSgX2ixVZ9bDso2m8sow2ORd2W25AjsgnR1JfIbaPxOUIAuQJkIN7wIFfPAajqweL
uujMB33+QjpGXmEk9aKdKoruGMWedYrypn3Ewm/vUPMPh8wO++Ogjekr8CzUVZHBzS3BJF/3bpV/
yRtXX/aOYT03TVIKXpHKPRipsC4YNtJp09hg04EsLPa6DeyRUWute7NwcxBQtpHOTfLostTGt7R3
vU+idIu17k8kv4XZBJMiS6Ad5eOCGm/iU4isigQhmqMrB7vBkZlKsiMNjfQ5h8H+KuNreyBLFops
ZE6LwfDID6ymVRPnd1oWM2ZoyaFilV/QuMHL7EMiSY3qUZqJSVBJNsQL3XLrbmVTGW9L38nvSmKc
L9opE3sJTqqgns/HIMSFm1ZeRyQabOl8x3bJ0d7GllQrRun2HouR94BdYo4F7DxggWrA0xsH95mp
tVgoXJK0pEyelWGW90md1p+qriJ9uSLjwVjEoKnSbV/OnUqmCwD/tbY449ceimVTxupzKh3moh2w
rEMvurdw8IZFR3vnQvlecTSpbF+Lio7kGBB05mjpJSDUjIxDU8u2bepi+uJWXaDrGmBigzu6tACP
XOL8cBaJlSXN2vPs+oQSH4SGTMQN7/+XlpSsRcc3jeGQK9C8Bu10oL/aXUNRZd8RZtGDog/Mhwv7
AzCn4NxUZvliatVnK2mGz9aobicmvuR8O0QnasVg4NKYWNkrzcSAMAde+S5clSiq5Y2tYxNYBmTh
OFGnb6a+J/CLJx61UmltI+wFhN0xbIKO0OEeoTdLGrkIX0iWJauHlZAerBZuvFC5d2x1+J6QhfM5
QPiyqkL/0VLWcNQrQ2z5KQRqq7q9hQPyBX+avCILYnwJp6AHcT4g7W/MMTn5hG9tewnF3S89b1uH
iZL0V7goZuA+Qkqz7uK+lJuki3lhpQ/tHYoseH3yDG2MXK0ZAS723QcW5PRKVZNzAKJCUtjQOusq
K4Ln0oc+nMnB22m1mVw6jCXB5gDgWAjMLTuFSWQZ9kNxQ7o2AVdCO+d53u7JSsjPQaw51y7pVisn
caBJR7351QjxVZTJAI0LzM4hKKLuqrAhUWZ2at9aVeIX4ZJAKa17SgoNyWvabHOW23UPQnc1ASA+
g/JzdtlQwbyA6LqFsZXdwt4mVFkV1Zpob30rsw67EFMG5erOwQzLcdsO8jM6cXcHRpAvFoUg0V2w
s3LT7y8o5dwDlgpShcI6pf4ti69dm/QgBNvqxawTNOleS/jWIqyj9KXUk0Q/Guj2jrCqkxXdkoGH
rRF3ndDUiF1O2D6eRpIzl2VR10zdZVnZm7pQE1uzSPqXxSizuyKHTASA099GkGBWFS2sO0c0b0q1
3UKfKFVkbcqDPg2vUPryg00yLoQgm01S3eP0N9Jkn8e+sWY7sdOESA68//YnN3ce8pDa2ArKcEdV
CN8p9l4bRL8rRieEmCZ8X8dh2HXKeXbZgkDOv7ClfqaGcuic0SbSOs94tfxsOFqlba6dGg2Onhby
KgyMXe9rwdfIMe1rW9fEuVH+11pZ2kPIq3ePAFECyWtKSF6+VBiY4SsjCLDLLZD6bi3iulg5bciQ
qaAD8Pt27s9dUGLMXNsBsIrCDTvjj71WR8F47gk82A0W/bteoxkXVyXPZL1lP/6nHJSfOrsIinV3
pmhAuHAc60PPFcC8ok5y5W4sQyBNDX/EOeTnLKyy1e9P7FeHglTLvNJGPMvS9+OJ6Y1T0X40OLHI
C+9UYvHJAO130lvCL39/qJ/0L5yVIVy0OXA9OOKHa2hAVh8zeE67QsIJTLM23TnQv5cBD++iDlW+
Bfs4/tMmOQeFN45ODMwnyJAPByVa1xAao/fdSCzmQlj84eBCXbAntf5wfnP6yHcCyFmL5PNCM8Jw
Qf5azodLCYqxmqpKkzsy98yZ14avSqu9ZJ8KOpqM6OrrajToIGZTdOoypf5w/Pmp+On4KJwsKAjz
jObDUzOGFoj2NGx2Xo67gqKLRkY93P/+Js4n8fEgpJvo3qy7RjQlfnxelMHnovWF3LUtrVsiH6gi
QtcMLjOhT7tpFGrRE1a6LiVF8u8P/avnB+WULWZXykyL+fHQvm0pIxSmnJsk4xo7XUtu49wIdsGj
1AsTzCjyRJLNfn/Y+Qn56YyRlKEN43SBtPx4WLPxnZLodZIJa4SpRt7fk7uEz9PhqfVdnt/fH+5X
L6TJGoMLBWIOxOkfDxfKWjc0b+RwpA3c1aLesvlXBLW5+vb3RzLmC/bTmflwb9iBs9DoHy8o7vdv
95KonuG1eX82x6D7QlSNWmjolxBqOfrWgUX3HAEn2LUDrfjf/xK/emiR1zmuQ2gOhKCPL41rthNZ
IhL7ZWidbVQ/p4r0lj8c5VcXlVs4j690Bp/vQ67vRmUWqtnOyll63leBHr3DkoRFhdk+qf5w/351
QuSq0QPBYMeIcf5VvjtUqrqiH7OBBXUARSuG8jPOqM///KJ9f4wPi1pst8LhQ437V7SIA+XW8vJv
MtT/Olz85cPB84elhUeRiLGPD4efeIMUrdxV1K6nsNPFQZQFg7J+iD9FGitMXfSz5okxC+HjOtwA
VIC/P8+fXz0cvig68RggLOdB/fFaWnaFSqfEIRSCMMRI2jpQJdOaQM2k3qeVX6x+f7yf7x3Hg0dF
9J0tDPfju1ezrfJGuCG7vFAUKM54Rjfj/qGU+PlZNJmho0+htTun2H94wf3QaJG+ZPUubhGpNFUJ
FLDqL9A0x394FH9xJE7Cs10g2zY2jQ+Pid/EMc5tr9yxtBUULTPW2r2rZPLw+8v2i9sEGQ77IfeK
letd+PrdI+9UOQkzkgygKdbXMnvWvGyZpMUyxlDz+yOJn7+xqPu/O9SH5YIelUOIKIfqeoK1LNBN
cGrcb4I5zPZ9Md2PNvUYkt9Armqr9Va6rIMn/KbauiWvaZ0w/d2KhjZaLk0a4Lk1pQfbS6pDCzFx
Hw7RdAoy9oFWXZiLLmRaxL6qJeQDBSeGbPwTQ9nRwYZBnS1psyWLwYmnP5zoRzcFxQRfcOZ6Oi+A
Adn/w+uXZZNm+hjxdxB52kef2OZLo/duCIiIn/Opcw9dljE/zTAnKZIkyMqZlYTO3nHAHdtMZo26
Speiu88DNkYtyU1FSazYAJYH8NYiL9MaENfMjoyJXQ4kmItZeA9rvBfuQYM3vFRWae2YbQ+rtvUE
qWVpsqKF516kFlqGJPUDNE9ltPLD/8femexGjl3d+lUMz1kgedgC13cQwWgVUqhXZk4IVUrJnjzs
m6e/H1WV/kshWar8ZxcwYA9sZYgigzzcZ++1vtUvJzsYkPoVqcvVAieKuaJWfyfiKv/kpfXOvaa7
6BBQsJhoqE/NXn7WlVQfI9clVupDp7lix7c+bIO4Am2KrLjffnzLvS148HdgesaVjDvLPS14SoIn
ux7g9tZ1GgJ4ogIXIkLPgyUkkU1O0BxCWq+3EB+Ds4+P/M7jSzWn4mpDi/N2z1EReKtgFs23tLnG
Lx2Ku2+YArVbE9jU88eHeuckEXiwGtHr4L+npSNzUfabYwvsrquYioDFxQEl4bkocV7tiJzDgFEz
YAdlq9O0//jg75wnddWcHGCyM0Bn8nqVt9Hq0XbK823t49spezwlhLjMWVfVJ++Tt0cy5kUKf9C8
vTJnJ/2rd3Mn6wBfTbrVHeeBwMDe0/Gw8hQJ8cu3KeUGgimEUew+VOvknGRdFC0xcCm6grb3JovG
q4iP8CksoHLW069eQEOdAxN0TFlMkU9fW0GUEiyZlpyWmYmtAl+sYIbITKdO56Dhjw/29gHkYJQ2
lAYmA+3T11eJNiS02owzU4zbUCgP5eQ8xYO4DXrrkxrkbcHPodiWWpwaa7558qbMRBiNuYIQQ8h0
JeiVugX+VzvtCFvKuz1tys+q0feP6FKK4oSao1Ve3yCKIW2nmI9YamSfu/KxGLVbUSGHbUMYwGGr
Hz6+mu/dkRTeSNypOjjiyR1p1uw7Gt9Otkrb7kdY34aRHCNL/eQwbwubOfCXraHARsHFnH/+lzd0
56hDFPGrt52iK7eKnRs7OfBG/Phk3q4iHEXDUsLKrAL8PLnpB0UfSDvTkm1F3NqCTs8yjdsfdm5d
xWXDQB3nCfaKT1bJF1/h610MR2XhsE2Mh6yWJ0f1CRpw2fYlW5fEmUWfksG7zGWCLd9lSj/lDLHr
cTaOKoWBBNieXAj9tWpvmqEMdilz5HVPWTSNZnntEhHhBVJSHMxlQVno5hmyOOvO1XtrxuGbn/z1
734xjjtvfvAGGadfDJKEMGWyAeurZyQbj3j1lYE+58dfzLt3GbpKWkpk674pOTMDD3keFOk2J+9y
URTdVk20W8duPqtauI3efBXomVFVWuBMT28AzKUil2XOQjRIgZDFD3eDpX6WffzeCgSlhDYcSc00
O05u5ilW9QFmU4J4qI6JKJuxYybGRRLBfu9i49eraPaMyER5ZZDjoJ7uUJ0msjoEVwl7R/9pvnZV
ZF1llf/w8Xf03sODa9aCy0L/BvzJ60d0qJMcHywPTxqZzmUyRyhovvnEsKVYV4HpfO9TGe/oFtaf
vKreW/NQxBrU1XTK3mx6aJ2qoTC6ZBsE+rHJlccpxhId35PmeMO3/8nR3rvh2fbAiTFm6ubp1Uw5
R9uSdQLcTiYb4IP2Va/HivfxxdTeu0e4iJjpDfg3yJdeX0231YfWpOW+ddpevY+ILlwrKI7JyRVd
ymzO7u9izSnI0G26YznmyYWZ2mITOmg6p1ECpghi6Wkl8K60d9BjtG382e5We/fK2zM0AvYIyJuT
r7zya9Xss4y3zWAwJmjKR61xCSkWTr2LbOehHehO2DJkiJHj9U36DqetW3wLUXRMlmwwsmTGji6S
S+6NIhduyHl8fCHfuY7MtClByYYmGfv0hZja/A0wRYptn09PctKatSoRU/pQ6orx8eNjvXM5tBeN
sTk3aqm6X39nujaCZnEaSntfe1JpOHiZqT5ixc63Nv6zFa3y5pMK452HDs8D4COOpnKSJ7dJV6Uj
gSsFpxebX8IoUJY6qh3mGNU04xTKu7LqSw81Rrf99XMFTevOHSkKxNOV0lBc5IZODRQSfSiEYiyE
VXpFN55g0CS4H3E4/XrdxgHnNgBEXZel7OTqWkwbawPTuqIGsBu1DlVCLpqrvnSzbWaxkf74DN95
53A8aqjZ9EqxeHJpM78irbPg0g4dbJIU3KAH/KP0BIrY/82hQA+QFUbB6Jy+RCX2pCbL2aJpbpFf
mmkJ4s9urLOo1bRPlq/37lHBAzX7EOZO/8k92iGJg8dXslfJ2ts2LJ5Ns7wFVVARRlNeOS1gxV+/
jALThQ46mfHJ6QOoDcza9HrKtwDV0PjhTK/aypP0AT450DsLMy11ghIEnWdsHPP3+ZcSUU49CjCf
LWAamA9AcjbOVN5+ci6C33FSH7w6xsk9AWguiQ2DYyDo12COR3Jfm7V5rbfQysF1kSkbqP0CFIj0
aoIr7oq+shELMattnQpsrdaihswjJr2wzFfQY7VV74wpQQ5NtYdbFV7pbjAs8xEQhy/VfJPViLPY
3ZI10wU+jF4AQZM6wFLRKrS6MeP768mFtKHmWp2s5wiCjdqVZIr1SEePcapSHRbgtvIkqo7hYIcb
kJIjuBIkmp0Is/OOFCCCT9zbqCBimCucrEmUQPMTIhTcIk7MFkUP6dxvQxOxcNIfCkMAPYnidv3x
5X3v3uQtbmvcJy9Zla+/QRA3ZTNa3JvIhB/LoXmEe3g0hLIWWbHylb74Xzx21NwUe7TvGQidPAtm
OOY4e8d8Cyd+7jld4BHb9U3+SfH6tuVn0CvVBY0/egSWe3IYg8g8UeEx3yIiv5JwT9AMOt/L5I4h
9DmCFLjM+regyj/ZMon3j0uXlivK5vq0IHNlVhI0ZNITKcbpSziAmQR4q1xhdFFTsqVc9jhzkvKq
AXpCWgkiQQyQLOSl3u1MVP5m3Cs7ocIL0hojXxJgRzTNKDfMO5lgu/HvptaxUR+QAib2FHguZEt6
L/bkBZp/Q6Y5idWTSXpnExOl1UwyWMX8PV6Tymc8H9pl7Mze2KEnqtzU+P+zyVyCn4tXtmLr96Uw
P/sq3lvTLdiykH5oMwhtvmR/WSMitTazPOnyrdo8joxDF1BYNonWdJ/cWe+tRX85zmlh1MkOSAhZ
e1tiEdVlTr+BdPdw9fHjMi82p4uRJQDAmzrzNmsGP/z1ZNQSJFsJ9XjL0Am8CPAiNuMPRRKiqa/H
T0xn7x5sZj5Q+OJuOy17rYrFKCcUGv2dlbETnTadIdcoQNFSN9Enl++9hcCi7c/bAsvem+I3HUdh
xaiotlVcXem1jVvTHx+KtHqGwnJF2vEnV1J7776YZ95sYJEQkD/x+lJOtUy5vtRp8ZCGuLx0be9M
Vb/T6cV7hVDCrSHLZgl4S1xHpA5txwBTQ1BE+bkTED/kAv++s7EEYc/wA2P65Hq8++cxuKWNRP8W
RNvrPw/kQa0Aks62fSmfhRvch3p385II9/Ed9e5xyDfD6IJo401xUHfKGEr0eFt2opJuTvOYj0rv
kXjwyYv0vbL1JffXIf/X5T+vT0iAuzV9tJfbBs9IWCNx7fOrqjD3saMd06K8zVL3k0bFezfwXw55
WrDGk5Gi0QO+DuZ/E7TFs2ukiNutfVV0n+w5xHv3LztShmSUj+yFT/ZFTe8ADRhskh4bffzWhPJH
H7nWsks1h/ws4jgUqUDOZkVeReXsNVC0WZlZIfpzu/oBFnP44JcQvlsdxwKuNnxGYVPdBJNbeE4O
mAI0gLMe7N65d0xWTSzSNYIppR68KZlbm4X+Q+1Jq7QLxxuk+i0u2gukOBLccPEcOV1PYqeIVmAJ
9BuJ6JqXvW5+cte+dxXc2alLi4P79nQAS75dXef4E2bc/W5qJo2IOOPBJHGTnulDE439Jwd87yue
nVkIZWyaraeXXcZaMJYUQ9uodBV0cS0kzondrycCP8W/P2vSP35gXrQTJ2swihnoiTqPC9vMk286
gGTClDTNtlY2ucuQnLwbI9QIQBCjeRYWaXovdThRsYFy8sUu8AIKzVoweQ2Svo3S9yjXP/6j3rnu
FBuzBdrFGPhmy+tao5M1uki3JPkZq7AarfM8pGwc46J+IFd02qKL/P3jY2oaT+zphZirGzY/7Jne
7H2DwZwkTA+WjslHyioCY40gVaxrv6o3LonlC+4UlJNmunKDKgTlUCc4L4w/XfX/cewv3lnDZl84
cow51Nw4be+rSCMIKo4yfMuxYDQy+xoikU5XaKtz84wrY++aGDUyFqt6EaQ0kTUFlsIiqsLushe9
uh5HX/0SGhTe0N3UL5TF0EzJO5kdU8kaUZ+5QZL/PCLGZsnuVoYVhyu0woZXKXmzDa3SXg1ha3tO
cKYXCeGyIh+OPLaY0GBKTA+h07r7VLW/qu2YfLIxf+/8mYDhQbfnCf1p44h2W5zWjeD802S4CZGl
kW00RA+RpoTrj7/09w6F8BqtwUytfLNtZehUltn8WiK/gPzF0pndfPCI926YBg8fH+vlezu9webu
r2D3ymvwdPufK1ba9lnE5qAjwXZBvO+I2WsytI0vi87L7VQ70wrVv2wGkO26rgRXeqNALhWp3Mgc
/u3LH/RL+Ibz6HsFQO5H83/mj30v5FhFQdi8QLb+53/dFujOsw//yea5uHjMnuvTf/Tq19b/9+XH
wXPhPTaPr/7H6gW9fdU+V+P1c4195yfna/6Xf/eH/3j+OwBvOqwzPPvfKIH5CH9+cj6Ff/3zvMip
C2id/fHrdk//+uefn/lJ8FaN3wCcWdw4vBSIi2SX/SfnjC7Lb6ATmCdZ7FjQSej/JngbBCfBMlPp
MANopAClpviT4G0YvwnLoCdED4yZKE/+rxAcUOK/XstU02IENG9ABXMguo8n1eBMmAUAOoZHW0pX
W6ZKpqCRCHVzaZZWMm5tnmlsVEkQEiIcCXke6KkCuTsIn2ofr8vCxrMpl44alsMunMqMVEWK2O9T
pburLMe1sTAyOR6KMqnSh4h2zKGoJ/UpFsHgLjT8B4icGQKTS6wQibBBLV7coRGx9R0u3q7bDyKq
+vNKWvmKudFA7omeYo0YreRcaq6x1Fq/WUDoPrC+SKjd0sHgFucT0vmx+ta1Og5XPUx3RjdgXx0p
up5R17WoD+d123X8ELpon5vhHIYZnVM49RglW3ur0LvZdUUWy0UV5QNOGGWjx63uFbr70OcDDWgF
Cy8pdBjNFuM4xQ+DCc9ftGjU23E4hMSmo3+ctErTvD7R/MYjFA2+6gIzponRI4dsrlPp10sS3hNq
Br55rrI6tWQn6ZG5xxRaX9ayj62zXrPN71yR8Syp3divbukpT7umMjDwn9lVMCSrOUZbGr01yE3l
yDBd6awO5wW+ichIWSJHuqv52ppwtmnL3gjDRmzpF+NJHpZ1AlLaPptQzwMVW2o1vdBh1YdJG5PR
wVtsYJ+sZYnmdliZ6YfCqBvIhHKSHaIb25aepLv/tWNydl3XOLJTypLhCam9jH/MDOIfvGf0Xlzo
OdtS7cYmznpNYoNd1AtJ1tUX2acteTUZOvw+SDDd5q2c81UTYk/HFCREZECuQ7CUXJGMU63UCKcs
xoD+SM+5I70kirkth6TwRplQdCIv3EPYKlYY86f1FGFbSYrwqEVyuG6s1og8X0l1L3KrEFxk2QR7
x2lsQugFV3upY5XbqrnaISWiutlRvlZrAhLqxwK8+3cdOa3AVVZbJnEdoO8ax3dSIkbjSjCudLV9
LUjqNkSQ7mN43NrWyNtvYWwQEzoVhnk5d5RNbHMyoBliqGdBbGTrbDCVTScwrdkc7hx2ntxokzZc
5YSF8lImvBo7FUjMrHT6doFQOTnTtaDsZ51HR0yNle+6XiVHqfGhG8HEMA6WE097YlTUBZO40QMT
+sjfGK+B02nrNg0urBB4qNca1gH9cE3nJPG/Eerh0l2bOmKhhLFKcEXuW82Wd3E9XUCSMK/mO/vo
azXQKVVgiiu18ym2xwWpGw2uc1wOs4cU77WQ6o+CWcGxMJPgSyCj6awqDdpqXZJu69SaOWZWsInj
Ltn4UU1jsZT1k97TRJQWRLTAUCj4haMfnMS+n3T1mIu4RETsWwcy1M2DjMCTxbh4HsyywDQUY2g6
DJHQv2KpQBnbgikNGDSr4pq6tsX+U4sfiu2Qbd5wNdYJEc+7ltxS9sTusorYa3gQlkp3kXSWcSNF
D3xDt7viu+GAszJjA49JkVTm7002g2vduuZ3SGWXgkyHWyVJimu7dNerVrGHokiEehzHK7+Lh7XI
A2c7mLRPe5l3zqK1hnjdmAH+abttojPNDdvbhiC4Zcr1uQXTd8VtXVwDFzm4PVlvZuK7W5gpEnu9
KO29UymRu2Bz5zzh2wsv3dSJIOUU+RMJdS6uS7JLMI0zJ12NhQGCWNV2vhVfN1nl7EbCh7yEu/tG
UwqZLbR+1LdkQPvLvpnuHBXL9DiYgb2w7TK6iNOOlb1VxTe8m+yowlbxhh5JrjcwkP1qOr3rCU1O
18WAMdywq/4hCdmnmSIGhJsSAM3wd/iuDHm36nTR/AgSuoEE3AISSMN6Mxi6+KLnE6hMjTy5Dh/l
5YhdZK2lQXOpV5U8oyuqzmbJKVnWJTKPdVGQnIzFRH102P94BgK36xi8R7Mc+1Asw7hVFvgPgx+A
NtRt3uX2V0GVqyDxqUiqYslZhs3YgZ8Nwt7LC1Z+ZLTKwnY661wviSPmiRRrI9D0u6B0JT4fM9wX
cEouS3xMXlOqJDmNbjg+421sbuhal/Gy1P3Qq3FPgBTTZqfYUFoLTev03QSrol0aevlMJLxYaQP0
SraHxTmjw3ipiLI6THnRX5EBv6JYdmESMuGCDw/aYwfdLjkPVa30NL2Mv6V1p9/GtC7ObemMNyr0
Q2TgVuheG+5A1p/TDLti8COD4EFj9mJG6rHqZPKQuUX5EDh5dZm3qX8vEz86awfcSWHvTHdYUccV
A9h4A9ZghO6BK1Flwx16BmdbLMllUptdnk4YlAO7vTPooY8wZurcUyIzX7JDLsi2CtXLsrYDsbIJ
KNvnKNHJR076EaLFmCXEVmv6Crec4Do2/RdjsOH5daEFgyjrwmVMhM5eizTrO+IYVVkWfh5dBg2B
Rlasug/jZNZb1Zh40Ts5yXyLOqijtYVU62BHUt76NjkcC8WsLJxaPkljeH2HA5zAal1LBhp/zGL+
Wxx/wjajP2p9WBxfPP9eQfh4XR3/8aE/q2OCQIXGAOslRAZd0Pz7flbHc+E8K9lfsGfir0GhMMxU
bAHMMWzXRptNa+Rncaz+SjFMf/ekGKaZQq2J1oG31tzLOSmGU9EqOOMw0gs6HF1IKGZFRwRHKUzN
MT90dmSMMttFc/oYCyDOh2TOJDPndLJ6zilLM4fIspw/f44ysI46sRmH4SXcrJlzzvR6jjzDFqOs
8ylqvxhzIlrlYFbxujknzW2c6EIfyE5LzDlGTXYkqkm6hkvco+IC2pW5xFtSrtXOyQh0U/PLhq7K
tfsS0RbNaW0Vlr698RLhRgxM/kUtex8sU6jAJXQK9zpFNnGNV+Aelsm0w5ZHJtycDmeV5nRN6Fx1
PQTCXwP3JYbNb4aV0osGSyFV4dALAO+WNhCqYhCsEyVlettG8fAIahuJfF3gCDUmqB8lb/FLbCTh
Q5kl7bhkQZF0pjp97YY21Z9ZhtfmYGHoVA283oqaD4cq6HnLl/VdRvpmwIqJhXBhUFEuVSGn27xp
k6WqDb8nuN5BvZDyvlWVLjqUUU76Kqb9+hvYfUqAku/wLgWbfOH0XbhWmnDaVyCH9EVIze+lnWMv
4zxxHHhMSnQJOAbrVxoc+ySO13Y8JN4UmnCPLNfdqn1BORFigcsVLboItYzs5CbrxxtWxnadkPKI
XjvRj041YFvTy/wcr2t/YEEct7RNxWNsiGIfu1pzQ/MUJk8GD3mV67KZgVq6s8tYkiA9l+q61GzF
y/00v1IaVdw0o9F8ReeR/hh1NMt610YeXJn8CANWuRCRvQ5MtfnCtZLjshxylyXXyb6IKgLMBrjA
y1mrV32eTBuKQoUBbDU8lWQ+HAGdFod4aIalKzpmXzE3TrBwFdf9LkRMMGhZQWJdKJPI0yVDgoSu
Tx5e5XUHBcxyy2Y1IuRbQDLt1k4dTgt6U4/wsJ2zvO2iDV4beWFUWrBsc0A6ij61TLqCYT1oCmYz
/JjxQTL/ZXgN7JRXaPoc50F8SQhOzj0VTMfEjKVcwMNUvjtE4mZgWWvNXZS9lQ4LxzbbMxDJNusX
rIiIfeVCZBhwYyU1v0Rapj5UQzwcLHitq9Co2/PIlgBYC1l2VxXhI1/LlM3KQknlcCbNKLgluMU8
OqWxYNsUbLrOJgpVrZtrvWNvmJgwDhdtR6+ZezK3AY+W7bQIm8H0rJrWDMT9XCFSF4b9TsSxv2Pi
W+3MkZfzwik1BiRUAOxyodln9ywjkromnbZ5UKorqNbmKlKkeo53Je83bScREZHauarCsTwC/g6O
VWjonlVa4huJVW6C5b4aHmo/tOF1Ou14QwaeIPokT9FPxlq4pb7M9u1EdB1Ncrv3l50CVmqdS6rw
2GcKD2s1B48Pyje4t7Uc6LNtFb5cGmXps5JEUAmmrHhKNUyF1KjZcC4mG9BBlJgYyGOE7vdBV9fu
Kka74tMywE0gIi1G5xTnpb4eiMiDVeTI4UpPVe2hgpjaLgP2A7JcpxaDieEcVaozEMAlZn6fvqYy
CbKZLzOS7LQa1LZWb/x61EfrLrAz2VzjUSdBoCgznvb9JIErT8vGibNBekanJ/1NFQ+B890I2C/m
y5DYrt68y7q4pz3pSMId1mh2m/hppM2hJRucMVXFi4vOzy/VAX+j/fX3+mj/PzXJBLrvj5pkF8/d
49PrKuCPj/zskWm86vEZo5yhokBzwgv9ZxUwzzV+wv913vu2sG32aS/MU4qFP9/7wuRHNMK5IWmj
vZQEP5uCl3/0Vekn/se2Oo7qkzqAONT5MEwf4ZrqOMn5+V9G52FjDB3THHFu+7V9P8LfY7dECsfC
nFLVIw+kLJk0FXtLc0ttUWhlt1InxsM945ENIInyYPpqq3+BDJJcFGQhh2flwM5+qUsoyF5LkX0v
OqP70iQZiRYBUuhQ4sZdup3D61BiXoInF+bdpgWjft2Kuviad353nCrXhx0AoYL9/1TZE7yuql9H
GWpxu4pJcqoScBQ2xLuNRT5XsZBgjROQJQU7NWUUBN2MI1E64QD/ZstIYcL3n8Tq73GbzpC2MUme
Slspj1EAa2DR99lwBGdVg89nrqQClsxmJQ6cfXtXjJVBa0WDWb3hWeWnojalvm/h+F+WoQkSKsDx
D9syGwdl7/AHFqB+JtDQPMiZuNIdXPmuEQeE9SUoO9N+IWM7bbw+zCju/boguRxR0RY4Zg4Czyim
gJDUZrgkoDZhx2FUQyPPRaLfNVI29iS93leLptwC5IvaTebrgbA3DssdpqsqUicVyEFW5eoyAXJ3
IUCBIgRhC6jsjForWjbLoB2AH1h48MhviJxUSVlsSfSrxXWXgFSq6KXKhYNVnRCupOwMd4ZqRfAw
ZRFUMCMdGpCLdlakBUu40rFPn2RU4AgWGuxGk3EFXT9aBHZzqKlfoGqX6uyRU+te88/0Kkx9rHB1
N984NvqngVyktTJgo14kmdWn3b4hIEniMBuzuBHVoqrrrmfBTXq9r7UvAQ1NffrK4jrm1VPTl00G
ZjCZptS/+u+C97emAvO86eMFr//H9jGTRIRUz69mA3988s91z1Z/sxBdouZGzcoK+ueaZ+u/mUio
GGcy2WL+MC+HP5dA9kuzYwOn8rxvMudu/s+tj/4bgEn+OS60F0uH+JWt0LzReTWAmsnOTC1mDT1D
5lMFjKFYQ1A63H7J3BgXRJosdCu4/8tF+XPd/Qf0jkukIU39r3++GanNB8FNjreL83yjFWuKTpGu
y7C2TXQwq3Y9eSFRYEugjs3q40PxanhzPgjTKA1JjlTfmK5IiRxKQiUm9K0ROLg0onOqg33Q5sZX
Ctd+i99c2QyTacBDHYtPDv/mcuLiIFKGKeUs6iXH9fX7RE8nx+wtvdzGeX8LjvjBgQ368RnOv+LV
NzYfwmTK5LJ1fetIqMgZIaJFK7em1t8OprinC41inmkV84Ty+eODYUR6ezhMXg5bduMPDc3rMyIR
07AGep9boxflPkgyTQJ9VLJ9YlJ9pp1xZ/h9mS2MgKREmoBFDLANNFm1yBJgEx5bRRpbekBVH8YM
EUDru9myg5BdsuNIA9QhjDnyhV5qcu42uouKXfROjzPxO5klGwrQ5kduzAF1VaPqMEVduVRGt82A
SufiIixb+pFhIrxWHYf7kYnJgUZzT9IN20q6WQipby2T0W002sWCXBVx5QeFeTSbPLm2TIZgnVFl
WIqb4KLtQFBTn/pe4bRIBVWzXHftNO2ooM/bWOkQbWY/DDu9LiLjOwOWq6YibKDH6L+X6vAt6Iye
Q8QWREl+ZwaV1UskMWFJaUIOyzVAOXH/TNe93NlxeEQwrDCZYMph6Fm7YgtqXQwDe29Xsfw977R7
W9H8fRxGzZI2m5xJZc/0B93bIa8jb9Ti+GJyy4B0PiNdtg77ZrcLPLsIYCH1fof1O/VXsTqE50xj
lm3ok7/rjP2ZGahWsqIFStwFtXjggnCK22EdFbZ7W9qd44UUX0vdieyDfMEf5VJjkJMPVWXdGbmt
PIRJVx3zQuP3OMOg32KSYWJURe2WKpKWQVVBvdVLMzyDaFydFynZ2lAF0eH2LrdIVpKzXoA2jHuA
Zt3Y6usuStV7g6wxb+yYVClhpLdfSWEq2WCqo3ZQsDPfRiGN5DwCoelbmeEBR65Bs0aau5uUyj+Q
vVldyYmmZ1bVB6JVxFeckM2t0QoMHUqonWuDsCAJcC+UE4zztsmHTZ6JryGtfsaNURusY1sMW6OO
3CvVCuKNImQ1Yz6LyzYdPb1ux/NgYJNJIHCqriGglV8Ly2RjHVmSdsZgRpvKNdqzyOdV7pPpcRnZ
9RpeODE8foPE2tWCbzFhcTs+9oAQf29k/lxn9ldyTHDAUIQpXUxWR5YDPq/pS0VhR1u9Dchl8WGW
6YJkd02V6XbMsD+bsi7PRmQC6RxLVByzkREwdzRD5wXsLvVK+OX4WCuFukx5aA5AIRWA6pa+EYMb
elbKPtGL0ZCuE5+ov1ItOVqQzARFVwGMVpBvt/ZlOO4HxfG/OkmDbtYJkHj5fn82MPYAUN7StIUO
uKF34PPsZ7AEDZUukd/SCjETGuCw7faTHs6IOOGs/dhy73EixDRKIhBRdvgofPHgatO4Csiavcbg
om71TnyDeHgAXhAA/VZJErK50gJrf2MUBJD4ZC1NwOk8vwc/WcIKXcJfPlfqUuJv9FMvL6enKHBq
ZwGGZ1w4ZMLufCVgQKSoV8NIvO4ANgtnfbwoAGpvpoRfi4SuvKs0xSYQEDEzMpAKrqFeiMe6w+Bf
hNJa1cOaPFBxa5rSXeZaUuW73O7qy1aR4nEO0t5FWS82qhbSW5kbDGHY8g2ZqOgu/DRpdKhtcrwr
NCc9sCBNO21wqYt182tVoLnXXUdZ9HTVl6n0deYM4YFm/ibkBbDIOgaWZC8SH5oSi3RRZ84u7fS7
JAO4r/tavgycam9AyfQmJs6enyjOOcxbBMouxPSyXtmtbjzCq5bsB0R3lPQn3YWZ8uyxJFjHaKSv
QhJEurMyqEKEyyceevn+S0FrkOFfxZFVNx6BVls8QPC+hnn6q6QPWl+qNOYn40pMgKtFitZAS7O4
XuASFhs7DZuVlXN/aQh4ntgwKMcEbyKXOV8mlR3fmyHi7tGNipTuVNouNWMw2BGweqROyaZrso1D
KqK+XNAs7OiROcoWz+NMiLe/Y+uimdq5fO+lb8Y7J3ZsjCCEHuRmlK0q3RiB8o/RFh23vmKsHWLj
J9ewwJe2NRvTPFoRZj+YxME3h4zKIBo3KeGKXt2Fw53GyuXphGTQahzTW+EEGnRxTaYLhVCkG6O0
VhbOsQeM+8a3obPCC6uypoc6Fx6BbSCZYkIXLlpNNuskw2jQjHa8NRLSZFOLm4yX5488qXVGo1Wy
tgK/3vF+7HcdjFcYiQMWvbNGQ9wIwCat2z/qiv92NT6bbkAhYzzwn6U/F8/9P86fh+h78brCf/nY
z86GOs8qDOT3uAbR6vy1s6Gi8SFsR6XvjJoHO9y/q3yiDFU8bmiFqc6w8s1jiJ+NDu03QfuQmYjG
jAKEwC+lHJondSlpiRzepIrDGEIZfsotKZGGwHPK40Olg614BCHCKzo37MZYqaFLXOdC9LzIRiw7
RZ0pu0IPpUnivWnn26KPoE0pNVlZImhp86rSJKVi7KazgQyjZ55S26NLa1VTiZU5sFBLQFPrR+NG
oWfsAIhGnKMz7U/JDeAVNQaU7ys2qnHoHtVIIXmkK9pOA3ltNZUcb0RekWFg9V2jfk1Fn0bADw1F
b2GvFmqe7SNHIRzBsXnFdAz/SZAIJjMZwoNFHpV0bkLdnooelDOCQp7yzGgoR2OQ64DH0eVrK4de
fao+RKXdTO0ml50DabFWwbmcRVqUtOS6l99DBYixXcrx0tTTnHiosY/5KJ7O6RvSOzs6f7mr/vsA
fvoA0uf78AGcM0H/4T0mRXPSXHz54M8Ro/WbycPFWA8SJSK72Qbzs7k4jxgNpHmqPks6X220XwR4
1mz+UHVgDKSJ/nwEDZNIJsjA/w5X+jUB3ov8/382bvOmkPRTMGez09PB/zzPJP/Sa+S1IWtrsPXD
xIA0mDYwQMeGnYauIluvz2ESuyuZ0RVbdI4ZlwtQZtNXhUAN6vBI29adVA50ysAXk7m2RhReUHVN
9XkR5NuwEu3eKXvbM1LXOivaXLkpczRqRR5Q6kXOLBjLrJuOXv1dDI85X7QFFaYmS1I3a4Q2FmIu
Egomba2XtN4XLjlMGwLnSUrjM+TyBFuCR84tkVV7hKwEo5b+FdT441AXHk0MdVb/adsS4O4C90Cy
tFNrrxnUHm3iemFQPrVsWL02lvUSnE28rEQ+nvtVEKz6hm5dp/LAWRF7xxomPLyK9Uh8+IYZTAA6
XN/QX8wf3LGLV7VMIm9KgXgP1REovbGCtd08MukU69TOnKU0JSVLZnH8DMUNV4poNZIut2PdRtd2
EBZepiEYl4nuLvtinFU6soMjER+r0VXZaRF3wvxBW7Ro5BeGCjUhZIknFg+NUj/nEHVFWhOJZ5+H
mktzQWTXrpr1K5ghG5f4aknaOc5JHbUgmzukZoHq6b5KFFBMxRCO92bTjcv/x955LNmNpFn6ibwM
WmwBXBlaMILBDYwRJAGHdEgH8PTzIStrrKvMeqxn37u0zCR5GRdw/8U535nRbR0QzIzJiBgnqdYp
i3tXeBQ602c90NYuC31lY8obctzW2Eao127+UUCWObobXNWp9AQZpL6P5c07h2l4JdnPiIOS4FoJ
VfcNO0RLkufkop5BS2RPy3KEthnSX9Rw/Nu8ePUL5IWDGcwJ6alEyi2me2TrsibkRzrgqV1c90F2
WiYo6R26xUNoFj/UopybTqAtatIad7bdJdPQa3I5slNuT/6OdMZ9x6aqLLrXdvDegmW7LSztE4fi
OUdBkuXBNLb85Kv65+YWP2CROKeCxCnw8nrnb5P62Fnhb2cTRQLx2U14JvZSLvI0j0TQZ3jdC4ry
rFxji5E1wbxjPBOHEJOgQVDk6F46qzB/rM5mUlkON4soP7fVWVCxB+pQSG47t8nqeANGwo6QZ4H9
cpf4mXLO+YaCzMnXJTYq/l1p9t8JzmHk4EO4RSVD5Hy7didKd4coqZDgRabNx9QuvvWMz+7gVNdH
O/gk+Na4Qk0i0FV54hVjQA1+38udhGRy+VzPZRA3g0cQSZmvJ4VG8ZUFeZBggiifN+YxCSHad8PY
V0ckjvqA4Mg7biWzDxdM2aGBvBmNljAeJZcvmwmiq8whyPFektGJ6pOWxi+8i0nab0wPNJ8tK7uM
7mzdDGRcJIJb/ttE2XmcwARS2RZ+7GWhTuAfdJHhwsAb3ML4tqZIykZhery53XbE+uPH4YSMFYVW
81IKe31M1WRczXHQbhR6yGtjjbfr4KlAJ8tYe+RQMWW3V8y8fNTp1md0w/8obhsiZE5t6d0Lp/yU
lMws7IPqMncsPadgFom/8fNU2+ASllkVCJONP0ua4//RGKt21URUeOOLEcgLhEcPg5svI6d3n720
6A7asEl6DZcu2vQeTOQsxLV24RcywGeJdjU1p8dqIsPVKCS5aFL8BjCzHqse8eLo30rN/z8AptMe
kPbGaZqjT9pHzGhBJWtKE5MD+otMR/7sWrRyWbC9DDTLZ3+Pba9KChQdTGNswi8EhNxaSd8w2DAy
r79bLf841dbPsLPZMshix48T+Zpa5A/UfniYSJiHvligl+t+zwMbE39b03sXJNzJqNC8okMtj0Vl
zQcgc8TxjiVLkbAOzrmNCLOyfsAkuSX5q7gM7vIW6AF9H2LeuFpt7zIZsnmFnf1esVVKlPJ/e7lG
PJYyaNJZ9WqZ043vjP29CqyrhBrLMryt7rAFoXnpHyuCdpPUzoOYKOE/fT8R0R46KVuzqT1hJUdz
y1r80AGYvt2pmydn6QOGg4gaK2Z9g53/CHGuvK7OSvhwQ7CoRzs0g3YgbKCakyXgT2y27ZW1i3wk
LOa2MLmEFpHC6dV0lKWZVcd+csEw1+6Lou9NvLGTN2s3XGC1qgiFuUCmO1kRDaeRsMjzPrCOfCcB
bjr7q/+rncDX5xDjaetHfVqaRRwzkqxiv57Dh7GaH40M0HoHD5YPru8UEVnx6KKAr9PntthadoDy
SGQYVjaGbxczF+9TSGhIhxraRhPLWThNl2Dees4a2aOkSD0I3Iu85kwJccdxyulAMJXr0T2gKUUS
v9nuMfM1uReVsiH9KfOU+cW7nqXLeCt4XcfhZii7PlIi+2MLUg6qpkqPwocd6CjPPIKnDg4muXbX
QBkWumNu8o1T9dh7fZtgykfp8Vl5QzN+g86QMjpD1E2M9HnRQjoK1R/SIf02pnPt7/I8byiqqOPp
q4MHojtCjYSAWOb9JWPQ6w72ubNawHTwUDwr/WZPurEZV61rP7DehwrO6Y0fGwWmRLljpe6z7dR0
Ch/tvJCGfgVTOvhhXICzRxnYFJUUOdnbqt/6/n/L6/+ZtQVqBGvv/76/fSirn6Rd/3tp/c9f9K/S
2vkHfhJ8BxbdKP6R/xJOSn1MD+t5Pousv9pUKvm/d1h/dbf4xfeWd996/auztVmG7d4qindQQGyy
/n/2V/Sv/76gMAGMYAkE08YnwEz8nyiOnju0WTxy2Z1RIE9xKu6neWRQPwZPbt7k7cUN2U5HI70o
XWfvTeJbProF3ahnYUpYRM+8OK5rYsvIhkQ89YoqvLphvilJdfYavCW99D+IgmuuOefOzagLKwlF
CckUN0J9ZTrKuKYM0QnPRXNbqE6wxc9Ve8dYW22neuU11hjvsi231LGedR9+zHK1gzNuGuJUxm71
vs96mYLH1XJ95vcyp1hq6c5tWtomDtFPyZ/zKPLvU08oxbntWzbdCkW/Rxa4kY/ZUVS14cSTQZW+
QF8l007fAzHDVHhkbrape3KI+evmy9DD5m7WwkkxKntoxQ41ymo2Os0O9+R1t1LMcTgIsG7cB9aW
7sHmFT/PLpJrPekuTiG+Ucqjn2K2l6em8aU1tJXtUObS1UZUsmyg4244eMq4nvpNrJE3NXYTNYEl
ak4ZLgu4fbBMsEoiAXO2uPQI3VFxj3oIqlfENqLdil9buq6Di/KuzlY3mfGmOyyTnDkjM2NJ+3u/
JtHH0Iz7DYwc0UboTaTZ50TFkDcXeMjzKUOpQI3iTTKyB2OLZuRXT2al3aMXqvUnthUWIdVUwSNZ
cwKtBlY+QV3eori3T+3g1Je2HadT2czdGHVN6xETVe0H+xL7U846oybYy/by7MG1wgb9dbUkcHvK
BByrTXGStbhHw/Spr3X9njaC7PEyJTZvE7N6IJ3tW9nW2RN7tuFR57P/REMwfyCLWJIsZPfTq3x5
4nloj+vcyjcK4PSxstoV0b0SVqwnguBS30oTbUr/PgzL9C1Xi31eck88iCXdK5hehMfZ7+3b1Eur
ExRZuVFi0jq9YW90Iz+tvG+dZzYv+HlKk4T2HFoLLai9xJhv/CUGtbFdGkpbLwrHoT5M1EwXvWz9
SVdwkQjQsG/CDbtCZCpXvzqhSTMZKALGaVH66o+pHTiNqDBQ52UwRQ+l1RKjxMDssZebf+m1+1qw
eRiKybHxkiz+rbkq5vyF3KoGDu40P0yA0G7MZWnPjhNO0VisfNdoWfqnvPKat35YmtOc+upTW/m7
SXpjPFZBcOWbrg/Qox1CURWY3bVanlJvyK8NNclrZtrb98ne6voY6sX6KtreuBFbAz6462zoX9US
HqGR/2ZdmZ5N1+gOGGc2vkG/eAnLYPpueEX1vpabfLf1KHczXVC+d0zUMILxhnliBF0DHOYQQno6
SoXBq8V3RL5fdcKgsz40GHivehmY/TdriQeNXyseTJJwCEhkREY6qiEfm7RY2L6opY9bNjM8xRm2
VDdYqkiOgvAx0ZFOqycV6xRlLD+XETsH2IdMGDTEg762BmBuTCDWm+ML+2EU/Te59S+FEv4v4ufI
FWd3iOzT1Wi00S9ttIZ94dzUiGxvjZGO3yuGNPFldgmdwSdRre94NabhhbjWKiFPpP3yJoSESm/t
I6Xe9tnptu8iE2UNS1GtMD9lzrcsd9zY63ZKKF3GyoIizO4Y50wfo4sqFtNJnJa1EW8lPTrhsv11
kir7Sc0of1eaIeAwd7fWlOqD6+mFtOIJO0meyrMNXiVg7anXW0CHQeKUHmuUkf6IN87J0dF01Hh9
i2U4QqDWPpXFMHSxGs3wUE2LeT8PstkDIqRBZVjrYjlbiD+fW+0MAd2ltl/mMQ0+S10LUsPkZNlx
gEXuwM5xfXZEGmB2atyfEwF/N6GX9h5Fuck5h5dmeczMJlW0NDmbHe0gAwVC9rqaYrj3s3BaCZu0
dQJymmXAINkM1sEsI7Wawa0wrfZ+kLROoXbbeDQWMDtB82zSlaC7SuHRILqNs4J9gYt8+zR2znIr
Rkvuoxukkm3v/mmF80uqzro1WVFhm+mQeVYhJXqPm07WOE6wPwV3oV2Wt7hCvCIqtq/cQK7RGcQ2
OcvyrTX6FwSfjBdMrO70/Wkk6WWPEinEyZBb+NSZfXsQnoUlxxn0cM5Efl8RpnakI0jpfXqTkatL
m4+e+cj7/lXQej93FnKpvKva18xHcWXmvbrqglaWsCu3unNb1r/u0MxYdI1sB11gkfZqbzwBo2yf
eHLrpDFC/SjXtv/VLXS2kaXMirLHCd6w6ztXPiF7W6xYpOkwHKIzc+vHOhXusbJIOjPRT8fGQHbX
OhjyVvRYoTziGk/jtJDXOS3jB7akPKmCFl67X/4YB/Oz2EHeG9fj7azrDNEvEcdkt6GEaIa2TJaa
UGpUeMMfEwH7YSKb7aXAP3Wg9id4b8erOAEYCwwC6QsF9HDvGT4BxyGTlHXAc8eO1ibpZyPyMEIc
EMSiz8VFTze9dPLYbfRnbzjVj27R0zHTQfmrDsi8WjdMOhx7P/Kg+t2XcrjYguve8AGodi7/lLo+
SaX4jc/oY4yLUVROMkvTOlqjNG83JYqvsAhczs6/UgHJZCLFsHoqxsq+WkMhj0gWu8tEQXKYkHmc
bacl6nGh8oJk5Z5KK59vZN0CpqgWJkCjKURigAeIkSjOB5toyq/R1TLms7+yajfjiXSqs57tLpbu
3eZodW6cuoyQiFvH1nS/OkM9TROgfPhiRYxP9sQRLfD0iu8mJo2IGC4JvHmjwqhwv5VGe++rnuR1
AA1Dd9oY19EjlmDu8uY5YE93LRAXHhF9BlHHwJgs8oZ0M/Tlw1Zlx9Sp7uxaiGdCpfWp8qbw7KxF
lmx2/STKhsg0mR/H2sCl3wpcUNX6FM6TmWAPqU4DcntgYijynaylbcxJG29me+MQ9u0HMS5WxNnu
v46OJSGls9qFEPWbVEryVld0M5KM5MiSyuUiK3PuA3sCw2mGX7JeO/BRPH7tIM4emtUnT+ArDEcs
qbM7meg+1HRZ6j5EeZTR+cotuNbj+gS29IeT+t/+d1XxPxEEAtdy6GT++17q9ffyc/iva8K/f8W/
Gin7H64B7QHkA56mfy78/u+OwvsHywHgAei74L3skU//aqS8f+ywGRYHHi44OjM0Wn83U5b7j8AG
HBDgvvt7s/Ef+uf/px4avvF/dFOUXA4wLGpo2Go2f9a/LymMkZIZWY5x0Z3Vv8/C8aOhWr+Cxaru
N1NQ/ghG6gtBBc++Du6GQc3fvbnoYNKycTD64TqtHmMTJIV36DPEZU1tLyVIsMgfp6YTPyd/V2F5
rdGdnSBlwgJ2NBse8Rqv9pPjyNICxNVUpn/BTh9Y96GzGe23oeosBBqi3Fr7xMRcqTvKS8Nnx4ck
Fvcv3ddYkx+VgjI8brhA/ZlCpO+7b1XQjJSdflNX5pVZoIc9ig5nPPi54QzHvHIsQiYccO2MEjEL
GUa0WOsaHmSNo//qtysV05oNULAAAbccjU66BKfA8rGLIx5wkbtA7fCL13QVYpoRqOzkubx1259F
kwa/MpCJfrJZwzJ0uD1afDBxMODbfaGAxi018hGGU7m01g3gm20fEIeIpgqTjlGPvjscZxRY82Fr
izVIgrY4AyJQH0sDXjMCQTsiXlkCZp2B+7HO6BoDMpfwaMmXbKcVRctU3HVW054Zv78VLV1NQQcb
mXXISkdnuHq6Osvf5SJ1dlhnefGD5a51+puc5uJ9yOqG6e3waNcLvWozw+meM++LZGUNh0Z/bIU7
xAxV43KxL9AJ3paZ7dLK6BKjvfOZMT082Gk5vbAJZueMKPw08SMVNjh8EjH0afBzWlSL+I8wfJ43
+eZV1p8Wa9jNNrTI6crsfss7n0Zy/Gjr4VrPbXMuR6moRe2EoGArGmAD3yhlmEdM+o95VreY5ss3
ZQiJBl+0h7Kef3PQe3e1t6WPOqSL474XUThNIJRYvpTrRBTr7JgkD88PVmF7yTzT4sH8q2IHd9lt
OlX9XTBq67BrTy/06BI5HJSqSWR5vA1d8ElJOJ/q2ZWfQd5RruMCPqjOFc+ZWgn1LbLfqZ22D67A
QTzK5aWp1+pkqBqOpVTy3JT0V+jdvMhuV1dEjYtEhJ3+hXMhP/ZwNo7YAh0WSCI8zZ7+jdW+voz5
2CZ0gOzcswkGZ7rIz5ZrOZ5d4qizjPqB3dSQtK2NmKlB8Odugp2OMVdIoAbila3l1XQbg8CF8k1U
6YWFCErMgUxidxTvLjyHyC6X4pp3bgjky5F/bGrcHyhx4sIc2V1oQIhU5SyIptUob1lrTDeeN/LG
M9uELcsO5w8pQYz85yAAy8WQkpTIvpg3OB31IlDjGNPzas7af6kINX1kVwteBMeD3AfQ3tFuMUql
0CMGtERT8UpO8EghbG7ZCdu8dW0mFPmUWyN/Gg8WDVqqx6+p6ogCTef5EU29Gc8zj0UWwiuLECyu
vzrFoXrIfGe94slvzoyBV031zKOF+HCFkB4jJ3NRew16/GN2HQKeTKfqSC7zlP/B9hXyrukQrq1j
dAo8T+AOH4PL04IB0cm3oznXxk3ehPWJcYyixhXWySCuifRpffHXwjv5ecspsWiCI42MKsDG04Gs
CaSs6uwDPVRFyicCWivYvi/A0N/wPS/3VSHQypXvFsk+BI3Cvqi78UrWq3NfGFaZ9JVV3DRC/oJx
0CeSbOW3ui8o4z1ccHfktMw0+dNmJxsL0seuTr/RjpWUE6i4b5VTtVczZILm2/MtXkT1jKFHvJQ0
fT+t2pUJifBdvNVhT7R3lu+pFosFWqVtluNarcadl6KrHtNxSNDxjffVkLf432RzbIWxnvr9raU1
hta+zfYx7Vycp13FJpCZOwMreZDrcNamkSOE2usbCExBtKZe86TtlZT21j07cx1+9dbw5C8OddJQ
2jMatfG791cVZRjiYNnzxYFMxxgLIk40orn6k7aOc4DAKG7Wyc2PwV63NcbG1r1dZIQqZS//TM6D
YL2XlNQPe7r83SrDgs4c8BVsGGAbxNbGs09oPFUcy87QWSJDW0EcFsUUKbM/rSLrOYPHu3Di1Nps
VkfML3kSx6W5jKUD5kL3bpSZ+pnsBSsqg7Y8tHvRy98tPHdAfgVYiktvzClgvcXAtRfWX+teQBvC
HuNpL6qBtXdoNvdKG3nR8MqwkoVxUK54SqowGcbugs+T4aJQf5bO/1ZLvz1sId2CMSjWcys2X+Hg
4c+bhR3IVC9XUXa/ZhIaqjGdmLRUFVsz8l4ry28edn8+bTVfbGOsxVHvzcO2txFibyg6hWGGQaWM
g6xEDRfwd55KVgdWXXLedd6PbW9Mmr1FycvxB/yw8sZVKatzLJIR8UArvW5h3vIMDKdh73B0Wf4h
yik8ElP7Ayg9QeR/9ULF6qZ3WGxSK5oLjn5wcJ8IDzSL2rF/TGEcxfneTqHJnrncWYR7RvZBJ/FH
hd1vZ5TVsXIpGObFea/7KUd9OnRvVcBvtfUMDhXt3p9+cqy4GAqGeByikb/3dsgXi6fQatXF+Kvr
g/961DSDU50aCYcpe3Y2Ie94CrgwRvsFrBrTwAw/aLEEnOvkiX9ae6dZ7z0nuXfesZj9NaYjaI5D
sdW3lmkhIVg3J57t9XPI0zWamaBHOuQzQOgp2Yp3wRs81O2xxCnGD5RUd48lJDAffmCKjz+PZfHB
a1+Od6NuArTcLr/WNtaXfkovuGp1LKowe5rY6Ty64GM+WBC/gJ/SMZMXQpjb4Wzj62L7lBeKDU7K
DzqXufMtdEtEV67XM9UIDg5APGvXpGe7ZVYzxtknCmQysJzLWuuX2yyNm6x8z3sz3j7M5jaeDfCR
Z2JUgx9gX4yPiUlGodLxYTNsgUN8zudzoUb7wa29+UBgMrQlxBdwbJFMxKE1E2icui5PhFE/d0Ho
PuuVtj3m1BSUGJayYpfd/5+hh0a+v6gZ3ynggTZa/d47KWW6vDKNB8u+H0K8ykxwvGTNbGCR4Dr8
0bjFIlN8xw9ufOLavVaafMWkaFnJdpn9i72Z+9J40vpi+MYYewNzQKCKnJaL+mvSJaHU4rIDR/Nl
7DMx9dd0bJ+TpfvEbAYjdcLA/8gm4SZtyd1NZq6D5WyKDYzP7M3+rxQXbJxbg/8Qjq58R8ni3JmT
dBPGx9XBhcsVq1ZtVdJ3xJe3o90+97bTy3jlR3G/lFaQI/FvGeqOaqJt7QNUC/MCObfZJ46Z2RfH
dJ9EmvtMUvG5TmPviVPhFml96pAlvHOale9ccdP3Si/GS1mMEJIKX14MV1Pxpp13JWMQ34QUAxHv
K1a1t8xCTnEDabUmYizvryG6pRbBtS4PCi/z1drnsXm9mETCO41KGPYbiOwY3o7bMr4bwTb9cpWe
z8D3w5u2KMYHJ8v7by3pViXvX4tP0u68pKxdhsxUV9tbiL+gLWgfBs0YlxM2pk/CC0KQjI1op1Lr
fJAF78MNgRd1fQj2KbeGZOZ9z8p9Aj4HUFOiYHJCXkT8hdHaY4Y6OKXj3Xt2mX/MvkZe0/rTS7U1
q5mwUhB3VbPIj7R2m2OfBhgQ6m2pLszDjaQIiiyIiPMRQTTsw34jXdInBIpsV2uO174OX3RNbTw0
3fTZ7GsDkfvF0Ru37Kb/a7Hw145hrOf61cyZ4hJQYZ30vowActkd0frnSZt1VazEVg2R24Nf0vs6
o3Lcvk/cLa0jUqzLw1yY023dbBOjo4KkMn/JHi1lp+tz4Bd9+7BkOe5UmOxG55Ux2EmLYqFWebgi
k5/+Kdak3JS7drP0O+28tH/rOqe1xd45nIuQvPMIxSgq0IowaPRjiCNZMzV9Yg855+gSMPZF+WOf
xxybA1aSekoQoSr/3Je8i5/kraSJIUBb3mJrgU7AI9wXByvIdOJZGOTjElc7pw8em1t2X+o8YXV6
XjryqmsTRtvmenkyjytCIdD0l55nMplGW96qArdNak3+n7pvnS+jKfHm97IfUVPU6nUgI09+mKYD
v9oJ9d3I+xgFw7btPv8g+N0CBzh7GPYFKiJgTJ3sIVIV2jhIj9P5EA4oLwbw/z8NCusbvSo3quiP
W38P4eC3xeXQjTsUXYHZcupnrU0XL7vUsVU7KnFzE82HmRNqkpXM6TFuUB10kLCWklV6j3v23nG6
GsyS6XwbqCIP47KE8daYxSHjrqM4Z9q/WP14mCr/ImBMJS2N+/OYyfDYl4b100U1f8aBpSIMEl1U
7eovX7b5SWYkg/atG9zasibXohxy/VmFLMqYyD/YSx7+Msj9nvkkLCYNK1aWtRK8VaGCmqbstqSl
JaE1dPSB56Y7qnBxDx2C96jhoUR3Vcj8oNM6P4QV13iK6urHQE2PuQJ0sJDojITmJmm0h+wqqMYB
QbFYmezZ9hGCEfPT0BcPo72tz0ojz1/K6m4pgfm4WYMJNtOiOiDJz38r5Tl3JNlLDtouO6et4N0d
OPgnGEtrheti6yumyOU4c+no9QkhSHg/LxkAPagS59KTOJIqgwOTXLirNMzHAGIeToRhwVC37xyg
rbKRQFpDYdcF96Xo+nipjfJgVqkTFVVof7CkIwtBDw18QJnXH0INH2yOyiifg5PjLggjyRH9ZSxc
rAHG5Mtao4E2aTwlkzuC35cm23ePNtMHP/MSb6t+uqGdH2a+rchqlu8qoInIMEVt3S8UEt+HYt6f
t8loD5iXSuIVbRLbA0aZlQwxi8nB/VmyJoxqTF4xNbNpxLs/o8L+wJ2XOQtkRq9oeFoG/2QapR9b
vSNvqywrH5k/GEYyQdgKYA0b8/0wUm8XxgxlcR//LMGgLmHXVYdNz8QtF4HxWze0aMVYzGeU1lOi
RWcxMEbWUar+a8wX8jlB40UGYLcrc60kz1d1CZTXcQGL8mqhuHnayjw7ZrL7pF+jFFsbuSbOVtQX
6IAztvZ5WN/ZvgwR8547GwrIG6XUqxQdiDikWje5Z2vYKBuFY5tfUoSprLon0SfNPP0Ize5OmyvG
lcJ6g7laxsXsOEe4c0GsydR7zxezjuyubxIWQwByp9R9hZcJq2orrZtmzW+laD5G5UN+GfKX3jP/
4KSk/lupjppMNS95a33YOX4Ze26cXwNrnMTIejtRon5bSGP5o1QtNhRGATxFph4U34sCkrx59XOw
jhil2gwO26iC9MdsTOUcLfOM0ydc9XPHIqxlqp+mjJ2gAB3dwVklxX9t0uMsTN0nO3zGnwtqUtlu
i62dReiERjIfBW9CffCMEtUuSBO9yWyh1UlJUuOvc1cWrnpAv8SQwCxFG1lbiezVs9i6HuagMocD
QCF1b5lecOEf+E/46f9YmfXsFND2ykDm11AZ5XV1uVxNW3+lpZrwO4oSugf0RZaQBWrFarlu0i95
1c23nisprkDTIK/dZ4GqyWL8nMjTTG/e3wmqPODdJ8ulEs4GiyPBW/pZn8F9o6zrfiCzuy488MBJ
lXEpM3GXhgO1TuV2B7ZKV2Wi/4Bg5B/80quuymX8x6h/iDHXoMSkiyP1oQNDND+FxfDLqCVPfLq6
h3BpnjpnB+rUq39pHHaivhjzE70LA8StFg/act6l6Qw3YyqQ2/WejDPS1U65QQyEbGvzvBQ0Z707
DResEAaTi7GNjNL9pXQaPkGdYgyXsv/I2/VHCQ8wtsbVPvpljzlotD9TdzZfdOCWibewYI1RQejf
7uDPL5x97Co8TBm+0U3XHktlYJgFGQLCuatwejFnkdI69EZJ5p7X3DljNcTpZjtTYkkdTgc/M2s/
KoycBD3uRzPc2mMpV/UTIEIL18+xd0vttn2xxIE9Ya6l+Nl6df/gGxXkRS68nhW+vxCrUvS3Pgaq
GGdLkSeLzK69cLKDXa/rJ3UWr1aGrBexc/DQaju928Z8+hLS+5P17PVJxBID4t4gfNoI0old6esm
VtLQ34LFnR6huDrbfb8ErYq0X7cnpqA1O9sR3CrbYu9ottL0QSTJJVGWbHqyDVbFbt3K6RdScQ+z
0p1hKA7OGXrD65q536gQ3JcO4+8x69bxzHuwHrx+MGmugjcdoFlTeWO9ZEal4iG3HwJzSH/WSyPi
ok6D2PQtSyYVTbq40RZFDdlfjFbJT8xvqCHGBS5438Y9uNTp6jScP5E3GqrAIakBGZEMkEeaWRg1
Te2ZEZlyLPZt3eKkAcnTv/XK6W66LgjYPGPBNdgZM+NbVZHGK+fChwds0b7X0jVeZ34DLwlAE71P
5Uj+NlRVhkYMqPMoazAS2JNCYLuv52NDaXaKXSPZ7CnVJ1xYYTT2U0bFtGrAtNZYj1zzeyXEKfNR
l57/w+lzwBbwYMezCnJssmLpKFqDPa06E9UcO4G9vLiTwu/dGCWpbLRhAd+ECN8qa8h+uTmL/qTJ
UnBBzNTW57WcQZPYvGiHrdvXt/5A470A640pQWuVzDZhApTXB1YET6ugrN9QRV9V6Y0JaeOoJWXa
PS1gxd6Lggo8IV+upl93zceha00ZVR0pzIPbc59ylrWP5DTP78KR09XOO+YyUN6Cu34V43uphHGP
Vn89WSrAlD7Ng/00YBt5DkVK+9KbaXgjRG59rsADruMQzC8QBBiGLtbEW9o2HKtR7QZsDUFioRjC
0s1LqR1uLCAuGB3tPsyKeyb8I/dJSJz1TWGSuXEcPe3yTddAQsc+g6dZDo/AZJyCnDhlHVDRLK8G
Hudr4XBUNlW+/qlUbX6AX6VQ2zxSs5l09Pd5GMosygrZvU8e4EwtuHWz1uEy45FKaHbkgQyT4qSE
DoyI0ehNTzLNjowdD3hQyltlNs1AZW8aty1OqW9j0YwI6xdZJ7nQTuz1GDdshCVPquzUvbvq4Fyj
fTsM86ZOekBoZis88ZHo9XhHUoD9nemt4BLT6tWgvrvt207jrab6Z5zpM6UR+fOaF3MchBn6XnYZ
cKKG+m4awy8xExjF4YRaJndH4DWbeRfOvBp2YRFh1NmXNjeDR1R+y0Wv7nz1hL/pCC0TGiu6jomK
MWbe3F+HPJzuWHiXt1AoPiG/4CxPV7QGwfozW2v4rk5JZwAqNyfGsWZW1q9v6LzSo9+b+UFZm30Q
POinfMamMverdSmHlplNWzarxaANcIW9mIkH5jsa3ZZa1tj6D1lhK6VVII2gX7yNi2yYHgO/ZQ5s
hhUWZNeaq+fFzbHsg+dMCrdsgbxsc3kr/C7RLusbZqwmlUabH80y2KKwBcBbbvx7I/0/7J3bcpvI
FoZfJTX3oqABARczVTt2fIhjJ7GdZHZuVMRSEJIACYQk9PT7aw6OwLKTSetCtWu4lOyme2n16tXr
8P8fM3NTvIfCiTjwavrZy8TfZoCxtnswbdAkdEqkxPdi6k0odAxP1+txcJr1QOmhTT85E8bUulhD
vm4Fk9utO+eqQJcg9fvUwgVAsFFXY76myeELTeSTD/0gvxj0xAWO1fJ8tbVWX3sb0iCCdLvkOj7T
t3jIm0UvPJ+vOKjBJfMjb7L4uM4XH/NEAnbricvRbsiL4HjWew+9Y3ECIvT4chHr4p216g2tnpNf
JwJSphT7/zokDUagx7P+Xq7tHPiFzbvVfL65TGeLCm7/3w67n3TYmVZf0HX6fNr609Ift7LW1T/U
WWtKbOlg1SUDOZW7omxTbbLWEtGrr8NLBx8l1MIWqekGwgYUL2qG4c3Yqf11KBam5VXivNuOBDL5
J7W/JWT9j446ZmRRjQygWJWp7ndZIZKFrIss3OLaI60IWLC7nhfFGdhJ3ucossxLACSnW2KwwfyK
tEw2NIoiPN+EwFYWizi9SKlPu4JuavNhkudg2IfG5nZcFPYHrGymm6+T2SYcuICCrnVQAS+iqA/U
yW3PKTZgVOUgeHnWJzwlLyIyEQmseLBecQjrs0HvvReRo3ibQPUEMbugUMn9bs7B980v1oDSb1aX
YOoa4eByQO3M5C3op4vV3XyFkO96ceIQmbPGwnoTAIq1vUKWFh7JFKdM57Uc83NyhEEkgsVraJmK
5S2glyCC0Sh7M4iiMWE8DNnJOu4P7uNIjO+3y8S8YFHJ6Wyb976tx1F4TwssDsI8Gk8+bhL7Zrkh
SrkFI/FsnAxyfxDORwsqT0CewDU96ev0p3jJCl6YE2+zdUT8dhLQlECTznZK9ufNeq2vFlcCHxmY
LTp4NjfjYArYFl06xIan015Q3PUgzwWXSw+mMNkOrLktnHMBKn1OtUuJ5WXowcAAKjAifz7d3FLP
E6bXc/oLY36EyBYiWl3+W8fyS3UsYDCxU583CF+KBNaRoGUTqv95tAlsfOCVHFglhNznFJI82gRD
Avp6Lph6XBp2AX1B7zN0IQlBHfptPXOn2VbXPMCuJNKkCfgfpuGfWIZuu7uLuTI4MWHntKgGLul0
dlptqVg3QnuwWN/k0TDIZhxE33aksQfRCmHtgjDp3Rd0cJ7SjTmL5hte4E7Iv9C/k3t+uLoJYUuK
hi+/qiRsbFk5ehrAkpIcMXTu213GqcLIDAiGLON6YpNdpUA46glACMgqugJcoa9ZCYjJtnWXOtUE
9G5uyeXYBfiZWOJFEA0xlK4TvA9yqmA955ymW/28cOMcziwa56J3eUUuoUuiiRloTJBOuBO9uOoD
sT64LxbLs4kkqchwtj5MFgnMFcAsLSBVFZLYwjUlx4VY9XuU21LJ5+Gzw98+nt4tPBGs0pO+Fa+c
5JRJcNkghCooA8nF29SYh5+KzSy/mg0WOZlSzMua7oiQXoMrhw6NUxtn6sY1pvb6K9g1FDj0Amol
3KVIqWiUNhFPYr69miy5UN6tKfaw4jcmhKIeAMzkwShRIamchjU19/+NG1EvZC9LzmM5mPy2xGu7
J2W7DCkF/MGz80t/1NSZ7R+oRbvzQL/5UpL4UOwT79oUdufOZngcqZzKSyPMfGacD+HlMT0q6uj3
1yWsxoxu9vpzIIyxNZggvBXpctCjVL5pRzbPrf7lhT1lIno6Tmvq/hBLehrSpBs+LFuLp82/25hV
jvV0+Z0xfizfEhqm13QsB6spH7qjdqXgGBqICLpZ4rph7o9o+VSrSLC51hn0G8uHT6kP3EP9IyPP
3eV7st6Snx6/qZTO8SmBwzmpKgRDsx34fmnMqxbZ1QGh0YUsSm9bivuIdABOOwnJq6YDuubSUs7l
o366y3cokXUpaXVAwZFPJe8jkgLon8xZSQiYQVkAjDSBDC2f9kZwbI1Ovz5dnBDdyqeqYj4iIRh0
kuJDKklBuJoNxiiuEmXLu3bAFZoFfyOVzbWZrJTumJYvdP0Xz8JnDwMTZFiLjU573V5D4Joa3jCH
Be5r+RyfFJg/OOBKSkDbMTdHU6DvHSWwNeFiBSzKcsqnkvcRKYHQ0VLV5buaJ9dvd7aA09ccnc4C
wEiq1R/dj09zuaG6ekvXDNDlPe5LlYpjUnYNgWNpfZhkuLFWQpCd7GjbMemAQW+Iog5YlubiEhI1
qpf5dCfgL3oOTfOVGI7PNzZAy1OVQl/jxizDALW56zgGnqUZBCk4dqo3HZESENUkNKpoB2kNon+H
goV6+Z2t4ErxmLT7SPpR+RydFKi+NJQdI1uTmIyOjb6XDxamZRA8zSC64vZhuS6f49sKptFXlQLX
RAy/sGCwrlaJ8W9JwdaI4nGH5lJWPscnBVgBVT0DDgdAMG2MAkW/8ulIAS+RO4Kkx21Oh6M7HJx+
X9VLtAgJQIjm2fVNQN6HWrrAdZKIoy65h8vn6BwFmjANVV0wTQ38fA9cgdpR6OqCvFXiKBscx8e5
I0wwZVV1QfrK+ISwne+PnzguXBOOJEGv7cbRXRvZrRBjq52UloNdAFrBcfGI5NM5IwyhQ9Qhrybo
nXyqFx6Tv9CHwUNVCrjGJoEBk8RM9bTtgusRRsJsUHxaCkFaz191nX9BVI8x55NxOBuWIelwlO0L
Sj/3B03c9un3u6TtRJxbfyhT59W7R4+Zs79aV+zydrDzZXNbKN9T/3u9wKevbr2rWVXz4UU4Sv30
YVyUXxT1NCvC+f/M/G9+G5QL5UPmP2by5x+tee78/j8ZuEPVKaOjBxgXpJ4k9puBLod//kEVOAZD
ecLp1I+zdlu9QWpPfeQTfxZ+T9I4bM0aDefurDprUmxJ6g9bmOGg/+JYqY8cx6OHZQhKZTOYFHYV
SVYd/HQ089d+m8yoik8qj1ynQF4l318hnDz61ha7Z0gHT/UtZ0g9bHPQ1ZFF1ZEh6kuD9pQ5GGTQ
TnXkCyQehs045caBlPYAmnI5BNivNa4FAULzwd6iocfQ20sm5HI2CwFmzZqRyilzPOJJqsriMh6G
fseKWKBhHGDkZN3a5nX+SXXCV09tU98QBzBOV8wsf5gWzcpLIVfxUdU5v0ty4B+6YvaIjjcv+33d
uPbDeNQMU86ZIpADbOxrPy1mfjzcHbqOl6qK49rPMv9hnGej5bKl0wDCywyt8vjhwzgM/Hbmuwrz
qQ/NWUAFakuzYYuQwTP1sTNQxTKI1Fu2SYByd6DREwqmm3lKVWHog0w8iZcd5RYGsP/Nq35fuV8i
On/0Hn/PLXueO1V54J9wFB5g/LejNBu1LFUdzFfVwZe5Vw4w8/8m6bTRi1IFq2ib8rxLyooTPwWn
pn2a1UHNw7zgeU4MRdG8H4ctxwGo3kN4Zy9BDavOOB2BHNr6KS3imc0Hv7/nP4zohShmK79zTahr
F1R/yNtxMhy9usyenG1VqE91+LskhztlnyLWUbTDvOCpIsrhD+AP3iP9UZaNWi5FnR5RnfqzYG2K
qvhcNb3isJ9HacTJ1mi0tFZU/MjklaogPofcbDrqXYcXVYf+4mdjComX7a1ZR+2UBx9ly1d7J082
4wDK9yXMHpIY1NdGxKXMq1ib8tyfr7B+UU/2RZoeE9hP409NueK+f2sH1+RfPMxGfvrX/wAAAP//
</cx:binary>
              </cx:geoCache>
            </cx:geography>
          </cx:layoutPr>
        </cx:series>
      </cx:plotAreaRegion>
    </cx:plotArea>
  </cx:chart>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Sheet1!$A$2:$A$22</cx:f>
        <cx:nf>Sheet1!$A$1</cx:nf>
        <cx:lvl ptCount="21" name="State">
          <cx:pt idx="0">CT</cx:pt>
          <cx:pt idx="1">DE</cx:pt>
          <cx:pt idx="2">FL</cx:pt>
          <cx:pt idx="3">GA</cx:pt>
          <cx:pt idx="4">IA</cx:pt>
          <cx:pt idx="5">KY</cx:pt>
          <cx:pt idx="6">MA</cx:pt>
          <cx:pt idx="7">MD</cx:pt>
          <cx:pt idx="8">MI</cx:pt>
          <cx:pt idx="9">MN</cx:pt>
          <cx:pt idx="10">NC</cx:pt>
          <cx:pt idx="11">NJ</cx:pt>
          <cx:pt idx="12">NY</cx:pt>
          <cx:pt idx="13">OH</cx:pt>
          <cx:pt idx="14">PA</cx:pt>
          <cx:pt idx="15">RI</cx:pt>
          <cx:pt idx="16">SC</cx:pt>
          <cx:pt idx="17">TN</cx:pt>
          <cx:pt idx="18">VA</cx:pt>
          <cx:pt idx="19">WA</cx:pt>
          <cx:pt idx="20">WI</cx:pt>
        </cx:lvl>
      </cx:strDim>
      <cx:numDim type="colorVal">
        <cx:f>Sheet1!$C$2:$C$22</cx:f>
        <cx:nf>Sheet1!$B$1</cx:nf>
        <cx:lvl ptCount="21" formatCode="General" name="Africana">
          <cx:pt idx="0">1</cx:pt>
          <cx:pt idx="2">1</cx:pt>
          <cx:pt idx="3">1</cx:pt>
          <cx:pt idx="5">1</cx:pt>
          <cx:pt idx="6">1</cx:pt>
          <cx:pt idx="7">1</cx:pt>
          <cx:pt idx="8">1</cx:pt>
          <cx:pt idx="9">1</cx:pt>
          <cx:pt idx="10">1</cx:pt>
          <cx:pt idx="11">1</cx:pt>
          <cx:pt idx="14">1</cx:pt>
          <cx:pt idx="15">1</cx:pt>
          <cx:pt idx="17">1</cx:pt>
          <cx:pt idx="18">1</cx:pt>
        </cx:lvl>
      </cx:numDim>
    </cx:data>
  </cx:chartData>
  <cx:chart>
    <cx:title pos="t" align="ctr" overlay="0">
      <cx:tx>
        <cx:txData>
          <cx:v>Braenderup 1</cx:v>
        </cx:txData>
      </cx:tx>
      <cx:txPr>
        <a:bodyPr spcFirstLastPara="1" vertOverflow="ellipsis" horzOverflow="overflow" wrap="square" lIns="0" tIns="0" rIns="0" bIns="0" anchor="ctr" anchorCtr="1"/>
        <a:lstStyle/>
        <a:p>
          <a:pPr algn="ctr" rtl="0">
            <a:defRPr/>
          </a:pPr>
          <a:r>
            <a:rPr lang="en-US" sz="1400" b="0" i="0" u="none" strike="noStrike" baseline="0">
              <a:solidFill>
                <a:sysClr val="windowText" lastClr="000000">
                  <a:lumMod val="65000"/>
                  <a:lumOff val="35000"/>
                </a:sysClr>
              </a:solidFill>
              <a:latin typeface="Calibri" panose="020F0502020204030204"/>
            </a:rPr>
            <a:t>Braenderup 1</a:t>
          </a:r>
        </a:p>
      </cx:txPr>
    </cx:title>
    <cx:plotArea>
      <cx:plotAreaRegion>
        <cx:series layoutId="regionMap" uniqueId="{9CC0D7F6-E657-450B-A509-2F6795D38698}">
          <cx:tx>
            <cx:txData>
              <cx:f>Sheet1!$C$1</cx:f>
              <cx:v>Braenderup 1</cx:v>
            </cx:txData>
          </cx:tx>
          <cx:dataId val="0"/>
          <cx:layoutPr>
            <cx:geography cultureLanguage="en-US" cultureRegion="US" attribution="Powered by Bing">
              <cx:geoCache provider="{E9337A44-BEBE-4D9F-B70C-5C5E7DAFC167}">
                <cx:binary>1HxZb9xIsu5fMfx8qc49mYPpA1yyqrTLi2xP2y+ELKu5M8nkzl9/P6qkHqvaI4/7NC7genBBJLMy
Y4/4Iuh/3k7/uC3ubtyLqSyq9h+3068vk66r//HLL+1tclfetEdleutsa3/vjm5t+Yv9/ff09u6X
L+5mTKv4F0ao+OU2uXHd3fTyf/6JX4vv7IW9velSW73p79z89q7ti6595t43b724+VKm1SZtO5fe
dvTXl5vtyxd3VZd287u5vvv15ZP7L1/8cvgrf9rxRYFDdf0XrOXmiBBfK8al2X9evihsFT/c9rQ8
EspXglN/f1s+7n11U2L95q64GW/c3ePVb53o/jw3X764u7YFMfffX698cv49ebe2r7qVYzGY9+vL
91Xa3X15cd3ddHftyxdpa8P9A6FdiXh/fU/1L095/j//PLgAPhxc+Uosh0z73q0/SSV89xwPfkwq
gh5JLankXJL7Dz2QCjvS3Gc+ZQfiCG1V3d126W3fPXeab0vkyeIDoazU/YRCudw8x4YfEwr3j4xk
GoZyIAx1pAllhhuxNxH+uOfeRC5v3FzcVF8er/73JvLvlQfSWMn6CaWxu3iOBz8mDeYfSSMlZfxA
HD47Er7mgvl8bzsH4tgV1qVfbp47ybfN44+FB8JYqfoJhXH5f59jwY8JQ7AjqhnXQj/w/NBf0SNF
JOHc14+bPtpG297cJn1713Vw7P85qn1bJJc3T5YfCGal8CcUzPnH5xjxY4Lh+mh1WQwx/KnT8uUR
87UmQqi90xKPm+4Fcw5R9Lf5/Hj1v3da/155II6Vrp9QHMd/o51wdqQE4rYw9Jtx3edHQgjYEfG/
6buO76yL05sfF8ofCw9kshL3E8rk9G+UCXwX0UJJLcQfPP86Azb8aE3CFCUP99Uj+/eWcmrHvyCQ
/aoDaaxk/YTSuDx95Mi3vMSPOSwhjnyEEaN9uvdLf/ZbiDFGG/Nw/0Aal+ltksY31XMn+g+x5I+V
B1JZyfsZpXL1HA9+UCrqiMNnCW4e/BJ9Gk2MOKIG+RZn7HHTh/ieoh5pbfcXLOTy30sPBQLKfkKB
XIWPvPnfmwmXR5IbriVs4f6DvOprp6XNEfUl95VSe6d2YCZX1nXJi/DG2SKt/oJwDtcfSGgl9WeU
0NnfJyFBjig3xEj+EOphGU8kJI6U9iVQo70AzUECdnU3vji7c+3dX0jBvl57KBmQ+DNKBrnjfy4O
ftCZsSPU6kxwzr4Z8AF5KdyRij7U84e2A8l8tC5/7kTfDjGrXPYrD6UC8n5Cqbw6eY4HPygVciSo
lAgz+ptSQVmvieHSZ48G87j3PtK8SlL7eOVb/vXbEtmvOpDGStZPKI3XyB7/NhshR75R6jHcE3IQ
8LU+8rnvG1SQf6Rp+7330nh9V1XtXAw31V+pVp6uPpDOSuZPKJ23yCL/NukATmE+M/IBkzcHSbIG
fEx9nyjxAOofQGBvE8DmL07bv4ZKPl19IJ2VzJ9QOtd/Z27GjwwBGMzoQ+QH97+O/P5qW6jwKf12
CXNt+/9Vbna4/kBCK6k/oYTe/Y3lDLJnXzBjCGzk/nOQm/lrucOZFMT8cf9r7/YO3g29rLu/0PX6
aumBXFYCf0K5fPgbo86KVqKRQlbzuP8cWI72jxRCji/EQ+Z20P36kAId+0sR598rD6SykvcTSuVf
f6NUhEZmRrnUPlCX9XNQa1JGjqQErknE3uHRx0i3zwX+ddMmaJB3tnq8/t/nZ1+vPZDMSuLPKJm/
Mw9ADckNSkz1kIWZg0hj0CZGmiDNt1th/0rbW1u16V8RzL+XHsrl58gAnledrzO1J0/++HgF2l5S
o5p8KhqDuQvqc84fUeeDIvNg4uE/n+fbdc3B8ick/H8ap/jPoxZ/zKNsbrqb7f0gy1fTFs/fvScX
gzUHS5+k1k+offQ5p19+fckEQJY/xmPWn3hYt3dUB0zb8/yPdXc3bffrS0+pI6M5R7/A5wqQKIHg
xrv1Fjqgj+GLS4mOG7LyasXZfn2JhJxLNEcVf5jZaNccD0swUoA8A3kgZZoazfQfk0OvbTHHMM5H
gh/+flH15WubVl2L2R2Ex3r/2HrKdUf4YqMoZ1qZdT4E929v3sL54mn6fwqauYqOubzzadT1Zstq
UXtFSOohXT5I2df5jfCcbHdVM7ez2HRskskUejYin+PKicoLLZtyfWYSOfeb3HhVczKasmgvC1nW
3hzYfJL1Z5l32WQ34FWR8TDWWtA7Pdm5f1skky5ufF/W0S0veaOuYpU2NQ9KmrY4iqilK18llHRj
tYkL6fI6sKMsywuq5wZHjsuSzues5FX2u9cOFmu+Euk3mIRg9YRHgOSYMAhXa3kLdkEjvuaRpmXa
Jyrx76LRVllz0pWiECeFGFqnT5Y27tIxXNK6SH8vSJSyaPf89hSp5dP9teZrQ5b7HJLCYZ7uv2Tc
bxVR6ZeM5jxPw85yyZPAGOY12c5NY+y6jUu6WCSBJ7ylrl6Pgs8tC6lY1MjPOpVUbR5Y23BHr1Aj
Nrj3/CGhwl+fUaNRz4UPFVohsFUtn55xSlKPJY57X5TnBsI28aJj3ewKX3ScBJXrlPqUSxJ1CAV/
mNv3ZbPuK4zQjEnC0E443LfuZ6utx/0v8QydU8FA6qL9LRERq+JgzNI+fVVFmNnrgiSxjKng+e0R
LQ/I1sKn6M8aAZgJNvSU7FgOqUemhH/xdKEbHsqRKHkDQ/K6U7ukurhKPWrpJc+bub/OW0KWJEDu
U4ApP3oSX2PoTkkfFQhKSfL0JIlOoiKbifsi1AiT281ULTTfSTf2rdimfiTUJ9eDBU3QKq3VJ0vm
wZntkFpSj9+RCpLqp2yRDMmdlL6SCqLhB9rQqZRkc15Ft5FZKumObVOX0bz1orI18/Hsuwkq8jz9
9MCTIV4aggpsNVTuw5UdMCA2SyZN3Xmfk9Tp0juZumQ1iHKyCWYD+zETiwjTsp1ZHUyGcTBCpiTp
r8taZXNYedRV16ZMSldtGmkde1sOadV+fv6Yqz/9yt9qZMUYoCBCUgzrwVoOfEk/Rr4jzTJ9nlzn
oASkzwnkQ6aRSy+YHB+865rlzWo03WjXr7SO++/I50/MolShgc0J4DrBBVzbU23xG9Z2c6vs56qQ
Hnx4Bu+1jMEwk26W5zyS8Ptt3Lv8psxkBY/q6tJReeJ7mTfkQZPA266ef06wqkqXYjgXU17b8jtu
hR4aGAAPrjRD34OtGdE6k/K17534WNWmWvjnNmLKK7dZ19ZF/7pZurSuwrGZGxzO0+WAe3ZuSjtv
/HyZveuxrqPT1rgii8NyWch8XiZN1UVBZYiKurCXxCveqtLESxliYmyCS2ReNtPqjCymwK/maTQ2
zXfMlKKyeaIATGEsVhlFUB4pjKMdeAxoZtUM1VB/0tLKTIY1QcenCaKoN8aFdNEeXHs0771n0Qvc
6+/dSU0jH7emseOq2fUj/74NiUMvzpBtGBgSxYzcarsHapFPeVtGia0/1Q5W1Gx5m/viktGEz+e8
7Weww0RDsXwok2meddAnbmySEA5/VG/jZom8E1eKbPngvL5VV36q1gRhEkNZmOO8l6t4bMsNVGge
tBze1i7Llw9LofIxD0hRrEErBfchIFuZBBf57JCJ+OU0QXZcZjO+2oXEnb+pZcvbndL9Krt8ilMk
GM399saPvXkMfDtl+AmL5AEnT71qzQ26Wpb5zdSqqql3ZnB0uBbcLt2Fc3nkgqIoHStDL47K6SQW
CK4fK7+KxIeBDBRKpv0YecbQVBYpyvO+4dBrgvuaaI0cX2iFJuCBavBormJq6uLTQsvWxcHEiK7b
YLSZLU5534xwFM/veOiN2DrBwijiNsVQ1592bB1pk7Hk40e+9Ksyjr1Y3R9rdY7grYZGqk9Rxhco
4cj6ro0vNRwL9PT5Y6wjyE+MgmulmEasQHOTCWTJT6184UPfeEaVH0pRlR0POttL7842SQNvlORt
Rbcu0jZ9PbR+DI9TJ9LG29jv2GADzKyNxRB0LG7Oi8hX1xN3hT8H7UjV8LbzPZKGjVwmew4lIkmQ
ERGldSAiRVdjTwj00A4JsovTKMu71fIHIfkrhnhfzwHPHZ+G4+cpPvRrKON8gnQDVINajprgKcW5
ipJqbFr9fugrgiRWOseQxA7LqrcCSZY4Seg4QW2n3HB8xd19ZuupelVp3mcji66jSa0qzZp0Kd1J
WjO+ushmaQndNcVQt+nxIuccVheN5ZpT09kvYZ2aNjCj50liB57NRwbkI2zCq0GCALIPXHXDq3Kx
WcXe+13CYVtdHa8H6Dzer6Z7b8cA6WacLUqm1cThK1eX4uoGgcZLKNJ4Osn1km3yNr8pTKbFSToW
Kx+aebTqKmomPJUmfCVxjkvV7nJPO76rfTfwNpwRL0Dud0g7qABAmqEYD6YwFSIF8r2n0uqmnOqi
t/N7Hg+rp+pcA9VaiiW1tx3xc1YFc2eb5YNm1RofS89SCGRSZRHP26VUtIt3hnv9+B5ZqgM7Rp1x
aB8fFniTKvUMVEyMRb16tx5u8yRl9Qi31iEjwYZpFxH8hRqLghVlLMCKrtOJ14Wy6DOYRGJYhr/2
/FldYX7zPBMObNRHuoDsSjPpo+wkf0p16bgINavGezeU2sI77NNblvjTkIeoLJO4+p5bOAhH65YC
rzMwgrCEztRh4UUyi6y1nvS7tqfQkG7GRHB6jNgP/oisFlZuo9GzUxuogs9geDFEFVIWOD1waXRT
0b3WqvWjbBd1woczgEEObx1aL4gApQfD76YKgepBbHEzVmDlVPgVbAVWtIojzqdVEF6WUnyZOTPD
W2JLi5PIPEdsylW31qnPc1sY/tQngvg1CMBJUAos9U8VFdLB1ovJNL9LklkVUdD1Oa/DaCRRdqXY
Ity8bRKnaj8wjJksCZxr0uaMFD2fZFAj2/HOXVx64jIqE83DZrRTfEvSgpyMUS/UJteVLb6IrFjc
29KqEi8tLbQYX4mBkmnZ+FllZB02yB/bfjeO0h+uXJNEkw1USUp6wYmjZlNVztAwm7reRYGd/GbJ
gqQanJjCeMoHGMOwuHEugsmTmch2htFeXKuim0Uckon2Y39cmzGhEfK3KO5Ou0QjMwv1UozLgrIW
qlifTvkc9UHT1pnaDUbHfCNLb1rejcqy9EMvijjacNExGs6oT+0cqLhrzcakbMzDWBbxCWbRu01j
ybicR6Yi5JiONGG72Gv9hGzr3Jbi/SyHOPfeG0um6d3UTby79Nqu8t4iYuj+i3RKufeLHuLKBrW1
NGnfmGkp8uMoBbqxW6zwSxuY3HKWhNotbeN/pmXmV18SVtth2kBV5ubO9N04kjAvxpZmJ11UNdLf
oA6QhTqOSi9XV4ZqL8+PB1WztkjuEr/iHbg8Ue47cblwO0ClF+raOnkDpLdTZFtVoq71aW+iNCku
KjnlTbzNhrgbh4tRRnGa7jwrbKreys45e6oykcT+DrqieB7Uw0IQ1ovWT0cTxJ5QTbdJIrdk8+kY
t16SHo9piWgT5mYUcLBDnfbyN+v1SranUI7Ri8KRI22hV32NrMsE3cz9Sb0qmNb46vYXvTQtcA9T
GwLbLbYVzeelbwwbzjLl6pid0MnztA7nTOa9Pp6qjJZFIMWwxkUivRTkxFwiqNxM0QyQO8xkYmT8
ah7rsdavs8jLxmKnc+6x+jTvZ+MPr1TGZWqCxpgVk9Cuk0n+QcdR5C3nQhQtOOXNDVz2Jbx2k8hz
j0dOFxc0bVJavM6yMfOj7ZjBEcRbm2KIy4VwWeuR5sErCNuSOJnTZkPqPHP+puqIJ6vfWMwq7Fdm
hTHv+9hvmtCh9AZnmd+niCAhVcn6Izg/Upagacya04ukBfVhndCKq12WjCvHeNHl+LJt0nnXValX
ly+GLvZ1aMbOQgGWCvnGcWdciefqPalJJxewr8k0PoglbYTdioSiyKxouoqH1iJh8l+0mFY+V8Jk
wJK83nMQhVflfiLumgYFTbNzaYpMKxx9OusmTP1E9h4kKPqm/9BlVZ9W4JeXLPY46RdBp0s/0+uR
U0i6Xq4VNAs7cNxqPkfetCqYct4qeTl7uFaYcmXNMFA8ihDrNyPOMKAXARof6HGO8+YzALcE1+RU
W3WdSxEZHorRAAAKap1Q8OJBe6KlNfhJnXkrcVE33zOjh9a48CHHNXKR61+8lfklJ6nzrh9Y7e0f
f2Ty/jkgBSy/1KwucQBaecnwOU9VnbrjtOIziG7YgndFg5jxOCXXKMBjawK5F5Rdhg6qhsq7d/Fp
Rc0cyYDmyTCrV6bsLbg0sLLAI6wGxuZCwBzRYIKczGvSG5eS4WKhY9J8NnsO2hoWBL+2pylhKWq0
sLaVGunJ3PtrdU72ot2rh4ryAvxRIsWKrdTFSvyk5gR6GlO3bpOIROHibBuik/eLl4q+OwOlfGXv
XpGWfu5xShC5/gpNXYt1aGlwaFfbJevR9wz1lnHBH7bgVuitR2SVZ6cLk3qqj2MCEIlsx7S3sGmT
xSvy0Y6Qbzpo1nymKq6gPq1Exgri3YBk91ULLHv9QTasX2KIfXwVFVnNoVzkev6qV3Eyvu+LuIjT
XRX7+N2k4TTmJ3k7a9qd872upFlrOn38wHKTDQ7HmVKe40cQASw2z+o0R5wfaLMo8h6ZW+YPm7rx
uioNSRtH2FxmiUXJ1BU1sM0CgAEgG4gp6U+1jVdz7hFfcS2fe5X5uxzJ4jSfcdMWkz3phCVlGRZG
FOUQRG0M2JAa2uP5pGtafCFplMVV2fT4dy5H4HaSjBRQUQMsv7ga8i4CKDC6DLvTJLbDB1VFE6qA
aF5W3R8NXHm2m3jD4GF8lxS9vy1KhNhyO3lVZNpTaRCqpo9ETRn8TVxYm+cnD3By1hWJy3Z9UqDe
vZ1FixHJkzpLwI5jfm8zjfULMKyNxjxaPvDEt2P3vuFjMqqTbk/6ZOIWLOL1tOSgKI/HVm7VQii8
XOfEyj461avWAK9aVXyPn/ptPoIDtGcrvV2aMnw5KDieb1Kgj16QFgtwZczV5JUJAFnMqrzkNXV4
Qs10rWEH2bfQqz3IslBZuGjXV42L2GkcNQt+Y9lDbxHKcqCGjRQ5IMqI5ih9yxK1UxV2BYAJeV7m
arWnTowpQPg49zu4Sq6iGTGvneFpsh1qvZV5fcpXqID1fg4sPiuqGMvxxieo/DgiPYu8szFqnUuv
DM9WkNL2CHeXOo+46t4IwFhztJ2izJuTnRprWbQbQBdUiUADBFKfRMwpSnIEQwPhL55YQJWqyjVs
lDJa1c0xR6F8e05mnQUSzVOS8uFsXGQZ6Tf50o/etUMyDVRhqRujPsHfQr+8sV7AgUyQlYaorjw4
f5SXK0pVpMhXkVmb0o71J2XmpKGfxVSo4kqppp6jnWC27bzfx5RmU7RFROOFDNoC+LcX+gXV7gMQ
yTHv3pG4yeI4jOTMk+ntqJHbNF/MkA4N+9hGPqCJY5f3Q2lCjy1t/mERPRM26BEdJhT7lFrklFpL
09MeWl5mhoUDLnp6CPSIztS0eaBkL8umzgAQhxgnnVey7t1NUQyr/zNzvHoTZP+r8aZtuT5R3aP3
UcbWa5ISD0/M8bw+GHGgE+UWlfva20iLqIYpx8gWo6ulm2m9zWCoq1Wacr3zoLLIKeGJjESzBy2A
ewh+dadeHLppdlwHlDniv+4THY82GEkFwF7MS2TY6dhUq5XH3rLCgS36RPgSSMu602Yh0G9B0H+4
Am65njxP0Wn89LCRdAYhrYGqeNf7iq1Ks0XnQVbVvXiT7x1WvgcaG5+uYLRXNCsI2TrlhNiUcdnY
KEga1XvXfSpr0NyN6OINZymL1zQuERP20EOxHqu/NzjP5ogjQST71chrtrYZN9U4rTqpo4XlaSCT
tirLbZIVsMbdniHAgVenl/uYYYB7b6mXnSeMF9r/DvB1UNADy4F/gAYzODdF/wQrJx16CMCr2XVi
rcKpdRxPsIbRws02nlgtqBgAvCTBkDbr2b9T3T2t7dbt1dqrway/pNj/AGd1/WS9sdWAqvauMQMG
jFOgDoAlPb/VAYAOayKYjsZegKzwr1rL+q8avKOfN36EVPJRR0g+WRs2dSTEK7xTtWq3Uckq1D7N
IGErnIDIHpzj82d5CiHglTjoj4//osBXaIdDz9nTs0QDZ4Bvs/jaoKumPqWSrvl42+Ld7O1ikTp/
j89/3hAjewAOlG8YwEVzgCvmiSO0KEn0tpkqBIo4R8Q/1XMON/dg2c8TSFfY7t/tnZVCYLdEaopZ
W7z9dwhkTkUm4qorUGTtPcaYLCtoPys+S7mbROsPu6yOFvemH/mcbcq+Wv05d3ANXrsIxKPvnOip
puNEKKV8g+CljRSA6A6AxtkQb9Qzb94We6MakdfBxqc+j+DXU39IIYJE9DMs03AEB6QWXrIeJKt5
0y/h0KCy38mSW0mCCa5lDuHqGzwO+4joVTpzxptw3Pez6r2bfZ6IQzFCcIJwItExwQQs/uuRp3qD
uNt0bPKGq6TNV8+03CdCdSur/s3s+b3A6/bPNZW/tZ8kEOT6Wd+HerqfnpCNMJ/0Vw9hb4qTJguI
hWe1gWvxMuGP7QfIf529hmFg6Er8yR3wMQISPaTZ1T4sIUlepaHzAnZRtc0aMJ7fcPUvX6kpFALt
JwELxDyKAKJ5gGeO8zKlbpH5ia48l8tQl6Xmn5SDwXzPBP+8FUTno4OH8VkUmYeuroxYOfexik/2
qcgggY5Aj1hT4ut5qh5GMb4iDFghtjIYkCF4I9r3D9uFhKAvo9OkPXYLI0m7ZXJapxF6Ilhvf2+X
Cj300LYxsFUTlNGCajHoZNzR8hzRGiM4cWjzGsjPBRPAHsjrMpJxbE9m5AbSXkVTmtNpDiOGltPH
tmlKlEEuY6JqtmXRL6wLiSWqLTe+k4DaLvhELVevzb6flysUI/xVVJW0mS7zOBkMRmb6QaUUmEiG
UY0TFBo6LTeFl9UQxUOCoj0sS4J8n1YgQ/cRLNS9G9uXGvlI4LrHpGRw3SgN1zRgHJiHhNYyH3VC
xXo8gBRL9fqKt8WazHn73KZGcxTWTmqfLmmQt11Jl6BqnanSjap1kfXBI+TRIGwmwUMic59BobM2
gr9L469BXDcDb05RW+SKbWvfYssyR1UxnBF0K9I4LKayRT0FPL/Iivccaa/hV2rujKhPM0W8FQxo
Bwecdd7XYWacW95skrwvAbsCgdHoMgRZ0vk2Cr3exiMpgwavnUj22jSm1uM2bvCOQ/NOzmZY7Dv0
G9aOFnJAwtSV7Vo0Ed6lNdDmeIMhJIwT7BLXUJqFJUXS+fuM0rP1z6SaRvaJymnu/CtRjlH9pjIm
y9k2q1qPoBKG45i6EKNc6KVvKztDtptxYoubA+IBmRhCpGZU+uEs5mi8yE3btUuAdvSYopo2vkNf
NE1IeyxI0Y2fFSnzOdlEAgl3FZS6Kt1vFZAXrw/8fcvtwRc16IfH6sIv4bezXZUUivXIou/zLADf
a544V90adPaqUdxng5UucpRszmAipg4GR1RJ4cliq3EMlucsGHNvMO/gxK1/XVfGK3ZlKmMZJHE8
Xss5ldlmTsfoOBUDP0kJX05LNw0nQDLsW+0UCycjkyuddgUBZjy4dxGU+kTE0rYBrC/5nLm6+C0m
qd1UPSFVECVO7FDsAlJilTz3a/LJ5jDHaqzVhRrTeqNFkkC6xHO7TE9im9m0f7VkRUe2yMq7rT8T
XkBjVXmb1P01o6I+d8KLz8uh7bayBQSN2Zf4ZLC92SRm9N/oOmnQ16/TL2nbRJsiqeNgFlW1kZFp
zvyFlbs5qtAFrmop8NP+XIUiq/RuxE+e+qjHPrvJ9seYe4i+NCYvjvOJFkswm0zukozY61oAmw8K
QDRt4HEbvx+nxb8pvEqilO/Ld6PP0i1hHTnDmwRJGljP4xcCMN3OdS3eIMh09AbgYYp5pY6bLxSt
HtQztKZvB5Yl6a6eK29L27J72w4CgANcwaadp/6Mt27OA1mOfhhpEyX+b+nAzHyKCYT+tmUio1vb
1x3KnLRM5mDAa3N3fid1ufEiz52VBuMIG0G77M008Bx1UmnPZdvRJoz8xN6QrK0vJvwvFOetoquG
RnLtocbDeDYhnb0kOh9OgX57Z2nOE7bx4f2+0HHkVbAsPk1QNtfex7FuxrvG86aQpXS5advMMkwU
1BgfXJYWmpsUdRFgYsr1m3oZ8+lM9XETB4TW6dVMNRwxSqpwGHnBzzBdXtRnbmrcjtU9O5dFOQVA
ej/Icb4lfRRdCQrzGdq+2wBaJGkQT+WgN3K2fCt0V13ViXAf53pCTkbQ3o7boM8xA5GHOo1lHXg9
FzfoTNuAs6I6tgAKAkbK7s1Eq/xNm8xdHuZdF79vkrn5zU11yYJm6qcwoq7OggznQ8fVB+YGw5uS
JRSTP742rE2KsFqG7CYr6yVAk6f8UNm0Cep6oG8MmginNXN+2DsSnYm0Ejetr6aLDHj/gLaD6LFp
1AVR7zWoSPv4QvmeTYOC5ubGeUhqNj7ysyyQWdu8VqPKd3D0SoUmXfRJR23yGnM6mO0YE/ee2ao+
HvqJHmf1oG4cj96PqJPfL025+MdNLeYga8r4bgZDjpNO9/0WaeB83Tkjo8CJBh3bPO4CkgzDqTJ5
fdwgD6VBrFvz3lSd+cynmr/LXGQ/D8uw3PVQ8M2gLbsUGCw4JogUm2Zqumvkl14gx2q48Fybf1qI
rY55QSNMZgFOvkpmIhDLJngkkqU+8CCZqxP8ZzVRWLdVdpzL3r3HbBfH+Qd2RknFd5ni7Ufgcs1r
UyXuhM6FuS5Lt5zHbdZsJw2XizK4TK8qQboz14vxddVG7p3zfXHL8wHOgTXzcCXmEsYDTOsV5V1/
Pjk9nqbjxC1wG786jlQpNiiPMWEJ2MOcLp6LLiK4tzcL85P3PqCTj83id+8Q8OMTGJu+XKjXYYZJ
pbvCRPICHW7Kw640xcZf5opD3121W2LPvs4Bwb+OJ1s3ISZDyM6NWfOx7noRo7helgtnRH+OQaUc
6EBp38V8MSV8djltuc79E4qeXzjUi3jlDzEHMu+8L17EMIN2MUuxpCacywm57kb3gLT9i/z/sfel
PXbi6rq/yEcGA8bS1fnAsKaaK5V0JV+sjAwGbAwYw6+/z0q69+6kz+3Wvp+P1Io6qVqLycP7PhMx
c3wuKbzM3Zx1wsjblZjqEShLd0+ibXjXzfYjPlMB6G2Cd1OPCqZdeHvvRQv5ZWyC5iK0CT8sRC5r
3tUrvYPUZ3nbhM6NxzrsWJSLOuA3kdQ2PQjaD+LS16kpwONGe+bAdxep2HuetfssXNYzOdxrAr7/
ZiMjx71O6Drb21E4ED2Bt8F6HqKxf2A+Ik98EI3JE29rXdbC2Oe2alxfgvLd6pu+UbopiB1iiBCl
DMiRu2nan7d0sEt9vJYetBCj151WuGt6rdRFoSe3XR5wVC553C/S3QEtaaecLUH1svJdb7mmXXIL
uZ4MijVAiXgzoxGf38UNuj+LdcSaOU5QOFUDZEUnNyf8EoeeDu3LzjYZumzzIxXLJcRiR89pBEbg
OHbbYIvaTfHyRpBKtVDgVJ2wmSWy6lROIuHfNAyqmSyso+5JbwHZj2uCrjKnfAzp7SpaP+ShBY5/
xzsspwUEcnuhgWxd2nBu8iTg6jKTzU/tQ7eRROwMt3+gvi+A0/TqqtIyYdw/zHPUpnOxJW3ShQDY
J435kILezJdgC/syCpauvlU12NmsHwDz5vvsxyFj/Qbihy+tOg1NFOuyAlF4pxrApEXrG39iVRSk
RZLSmgMSa21wVpU1oCOXmG9ZuIL9TuZwviex8DzvWxlNGY8UAxQHzO5dYIj94gRKE2bNFh61lgEr
K1eHS5ijhKuJzsHNQ4q2ZrxOnjcSaY7CbEm3psuxks74BU1J45vPWITGNClr05ksrsbAi1L1POB1
aUKv4/guIC5Z3oLM7eWpHdPoY+Xch32vq7dVbT5UwsRthjahf7NC21HKVNojxeZBsUgkFvQX32+6
LezuLWuWg6utyM1odpNxyDRN1vdx/8YOXVJYm2zZkjYR1lc395/nSu4HrjvQeJWXd2AYU5oHflrH
YsdmEz2KqWZvOAREtmgcsB6MBwyYDHq49UugjXoy4zCl5cR5dTvpQb9ZxmmuysVXTp6BGlc8I70X
5163YxEOY3dQo4zfDIoGpZhrfaNkTO5C5aOb0IC01NUE8lqgLSrCUMLPvfDluPsw7DLKsQkXVLhx
Kk2Q6HvoB9f5bOwqMzGt1Oejqto8SiZnMhH0EhpSCCKX85Tg4soNIPebXSKLT4L3Ho8t+LXCYlKu
2b4pe49dHpt/k6iuaFrUFzgF+YxdpzksXCT5Mpj6XdtUwQcgb/4A0Y44air6Aze8fSQttbnrk/qV
Dv3broUSrELjduChbN/rNZx1FjOt3zMq7WUJmfSZtL5N8wbg6EWaEBddUSDcjXc5ml320KItubg1
aD6rmvEPSlbBqwrYeuvA3BaxGfWZATJ+B/A9VNc1zZuMtXS8S6RkqFuxOF4HYfQ5UtdmeBv6667t
w+mTdilpyi5pQIQCTNbJeYiHRueTbfwMrmnXAAv52gY567COZAlp2viuM1P4qa7rWWVhh3PI2o7X
aa7wvTngL4yJejPxuU+WkBdzDSGnRa2lqktv9PybQddW58owRj9g411tJki6uhOZVVLMpiWnZozD
t1fdwCHYnVqyZiPmIY59+2lxqcH2gM7zoBcJNZSWMbsFdWdvzAZRSWYrlDS3flrMJxXOvsknwIwu
a1znP8/zhrmCSYk+bTFAMb84sFYuAyPnyqF17AKQuoJkqvE7innIRr8idcjJQ8/r+Sba0L9lBOXI
XHRyJHFJxh6aX7q7+N08dd17bpzP1cSmoqNkpPfLyoM3YNdSAVUQargsmde6O64oqi5Y/Ya19GNd
tyjlBEpPqDiIvmf1GpB8kVcl3tbT2JTWODgMoEjBIMqjuq/bSLlD5RJQKb3KW4UizZbXNtblchub
EDU1G+T+OkzLoB5CHaxTga5CKixpItG7yW2wVN12JDRsh+ghWZhMMxWMDfvYQTZKhtyR1LfyAMJM
eXqnap1okaPb9pHJlr3upyXn2HDjrajBX6VdtkDNHW3F4DbZq5stlSGj+bR4EZjHzgEdYpmHzFss
B7uYsXmtKhXpqlgxVUCjwI3DBps5P+pkPlSo1YbzUi+k/zaNk3dxWUP/1A9lPIJreyNpCO7laCCU
mofCbhGh7WO7GIXnEBHIpZYWSmZwAA4yd1z+154ITnEfp3bYCmFqH7/GYJnqNz/AWmKuhMPciSs0
GgbSmxsYTa/UPfQCVx4E83DnX6pIUp8coaveMd/GYBLN+8WsNamzIQXQRdDZynZNsEVgOZ7fLTUA
hfR2RkHp72kr6BblSzUtozruYLfwtLDltbr9xNJlcH0Rd/OyDTdsweXtGaKHw3DKIXphvXzD5tg0
SZlAqNqwC12WcdPQITUzahz0DtV4MCZtsR6TWRcKKqS7EGIulO5GYMXcRIMiKo2Ozcz7bTNAYR2Q
1CaHpGrp1qisBh81XWlWKG4EsINBp7c7Sr+0lKRLJFgwJ4VZsiAaRVTybWfREbxf/86kS/eWQF0z
Z6GGdzqLFsydEmqT/gsdFKosqN9rq0qdTKIunIVOxWd7OIJ83JNl+66yv4imco8x1LEn4MDNraaS
5SpMlrs22La+NKyHWMsJEMGGdG9a4Vd+HlHC8YwNZosyP6xqONqZQsXoU7MOMOc49cXsVCosrVEv
swT76FLMbN+ep4asHgUC6UpUoOgQZWvi+GiTaO4L2af+E9ml30wWVOsYPKeqUXGBlO3hs0X2m82m
1qE1GHbi0I3YNqhLlBN2Oi11rNyXivgr4oKKOhzyXdXVAT4tJ8mhX4IU4pxwFEMuaaR1GW10OgWT
5u8710XBlHMZVjoHoNjE6FD5Nt33aUKXIqTxMr9C+gDZRGYNVHY5NB2jQ4EUhNAVAdy6r9B591k0
og6/8yDcfLYyxUuuku5CqklDyr7EMFdAW2d6SDfCbZmKdIgFKCky10f4FvBguK9IxqCtO42mG9t8
AWD2aYdgAWNDiqeFUI3r3M0hCYx/3PCwi0jIVJQttBVfCcRLAA9bU90SLMPTBzSXa/3E295eqy4W
NidUMMnFRjxuPmGJZNuRuah91iuTd5BJVl8qG+DOp+vuIVeTC5CRfW98Zhq6vk19vDyutqtxCbCx
gR3mvcZqynuYFVQsngPAh7wQrV7PAUCLplihjfltZRF8hLGaotMQtS3kiTZ+M8pKH+ZwoK+JnYJM
cOgQa9vtUOhP+5bBcrTdw1MZNkW4TA6mrm6AQF40TrhzlVio06Zhhxy0kqvH6YruKo1AN5ybgW/h
AQwReFbKYCwsKsccll4Cv0OTzYZDXsiqaURRMGzTHVvMcluFgUsLGleGHyCEMC+r5zNUx/OAq4Qa
gH+IbJ1WWY8C/GEk14p3SqN0yFBTb02WKCkgR1FjUxfY0FsorwCXPO49EIBsT4xJSuUgsCsY7Zty
Hz0+U8WQ00E20pvCMfNtneqhDOXk83WOt/ccq4W78fNgTdGNLn2eYjsvOFwcj2gIGqBAfajvWCfD
m7TuFIdMSG59ZgMpbgipw09b16iLJ2Z6hFavzaEBCz/CFbMM4Bm42PImnlqb8zVqtmJZt3bKOpvO
slzqJu2w/lrW3bRBuMWHOVnjd0TWxt8DuVIMYIDut6wzffC+EVA8ZD2EGPcaChNa8jXe0BSIEK6G
UdK4L/ugrV9U7O2aY99EVYf6vKiZHdPrfUseVrYChmahlvdp17PXESqLKnNL955NvX61s9YZIgSA
PUJRCaFU5TDkO/u+IiutUFt5khNUHnd2gb1nAu7yYagWcrYtJnVhG8Uf5mXWlzke4fWwXN0CF+An
Imn6DohxwzEMquSTCXdW+ohOz85u4VkhtjDMW5eu12qN9pDODIB4+DSlp4nVQ1LsgqBw6hvhj0Mc
uu4ZbtmmsAC3CouhHuUji5cS5UtwM2y6hjZwDV5ruflXIecgM9NCYZ2MVdmnnfwGWTEtojia36Yo
949BJINPGgr0V4qPxBnxuHGQ/L/Cc5PeeZD8R+NmzLp0+QiB8vxoFrrJLJ01DTAP9kdREYWKJoj6
I/YDO6DNmFiRcohT8OnbdQztby3AjiL1aFRGeIr3zNeBfkfSLnrT1izq8wio/tmYIQAVBqWlYuzz
tgD9t6UywIPsJ2xQqncFOHC4mF7R0erePNto0lH8MLf1iFV+QkwUtEl2hP8ZIgG/tf0IrgGEo36I
NkhptuMawqsRFkxTP9dnutR9u58h5N7mt7Lxa/w5HiKtTq1O+znKZWTpTIrUxdFqsXgpqFnAaUEf
0YqgSWgB4V2wo2xM6dbkViWW+vOyeaCYWRL6+BBFw5p+SIZhxqIyGtX5DutYXNO4QJ0HnUJBtqSq
IGiJoLGCHBllPFRVG7zQmDSQsUcxpKC10V/pSDY+FSA0IdQrJ7NuqgZj2VQKaiFTyauIHGNwBA1S
tdVOxyfH0hktTMN8Yu07na7StQWI2BR9HyxDjW/v21ZPiy6mFe9dCEpq2DKNnxa1u2DL8C2m2fJV
RyjJst3UWBlOEjbJVuRArK9XEiUVFd2xrrzj428LqfYwzhqZKvwMWnie+BsyT2iYb9ptkl2SeypS
7g7/QM/9bBAB+QcDtYBX9posIRIIH36mVQeKnqP1RnymLVwkv7PeYaJi0E+W9RXUnmvqhj6nfWRD
nnHbwYiUdeBRpnxmg+dv2+9E19+f189sL06Lg6eHXRWhGCAPwRX9fFpNvMGaVDX8i9Lm6m3qfwg/
eiU6DESiQZf9A1H5Myd/PSJs3LgbV+8wKN9rxMCfNRkADdOZwi/xtf9xRPdDVcPiwYKan3gdLRDB
OeoJLB9NC7Lyx6P4PT/h8Qcj+iMH4LM2cNZU9e8vEfnXX//7Rff47/vrLf79j//n+kaTPz7x30jG
td9fXvK3v4Wg6GsYwvTrL13P5l/fhZP5/eyuGQo//eUvcQ5/5Bf8Etjw410o/48f/pTm8FO8yJ/T
HK5mkvBPo+MveQ7vvtpeD/P/8JnfsxwQy4BFCT58BvFQco3q/CPLgXAkcV/VH+C4oTEO4Gb7V5hD
FCO6AxIemFhhHkJaN8YgyORrngOypMFYIwo3gl06ABf/H+U5/MK2X4NbkAxxJfavkeB/ccykgVvg
SUph1E1R/Pd1nWZtNf6TUfE6I/7EskObA/VAgDyEFHGluBO/zBi5QKQHbkuelnYYApT1Is1SL/WH
YXb+sYf659zto7IFbJXm/Z+ex+8j98+JFdfn9ZeDxwnSziEFDf4qKKiTrvNMpQLmTKEV1PzTWjgf
4LgxVc8oTvTHCsI7KIeHhhUoG5uvHoLdoUxsworOoqzYlha+NJd2ORvJeFmUrh8m+F3gg+4kNKmb
NeVUVfvdMnH53CfdWvx/XATYZRHAtB5jIP1yB6mNru3TLsD3+xAVht4PPemjc8PXDepZCswA8lVW
kn6DS4BedaNiSQu4HjecH8qLx2QI/aPGTppRtzdHIer94FLVnT3ctYcUsNQLYivmwzbsc4syd2iO
f38NPy+b8fdBACkOpEWgQ/A2oF9EMlACL8vGV3FqmFkLS3dYfFAlHbluv/39ka77wq/DDfIYxKGk
cRqLXxfo2IHvNAGO5FhFT9s84uEl6XixMxufUJ7/k+n8l0n0/coERWYYQgwwyH6VqYXBhB2fdDhe
1dgnrCgo15dK/Gcio+tRIECMIIuHGjBkvzpAhcVy0a0kPdlwbY4p7pphooFGPX35+9v3PcPll/sX
Q42Ghem6LvxlUWgrBKitGIOnEFDceedTCGoEYwaYw1ps/dV6EtTJhHyQWT1vLk5vDQzZBShj+Vwv
w37To794shtQxixx8ZSB5KEucwHbTxX4tYvuhu3YYGy+dRUftpztNCIoTNbdgiLGQbyJwjIA9X2a
wmT6bU325vT3F/kj3+Gnq0Qw3/fMMVhq8YKK+Lrp/knoKEPZoQe2/rTCWQmLJNpNWHymM4G59KDV
FGYJ0998Z0kRKyCfGLztqetbgPGBmQ+oXgEwq2ZFNwj0dkwG+lsAnep9LLboA1/7/rd4TEqwTeGb
QPQjME2wdjD0yO4lpAoykh1v5Jpd7d9iZw8LvC9rO6rqEMCD9QHLmTolcxw/VEsYn5C5oW+wu9Sn
3siwZAi8gdkG7ZeOGyhiwyg4TkynL1bG7bklbV8MwVijMK3k5xobT95PqjpHZncPBkjtCIsdj277
dOyOTiZxaRwwySQyS54siYblPYCESVmtAIgOeTcOcPpA5PyAvIzty4aCO0u7ei4rNbNjLCN0fW1S
h8BJTFIQvkdPcc3oi1mm/jde1eqbCWrtYUsR25bD6jAAm9WUZXqo/StPB1XwPrQnBI1253Zr/e0O
dflD0qm0mNMGSn3WN+vDMg/jp6Ht4o/QSpQE/GFeS/WVKJLekaEjRVQ18GVxaBP6BGedBGOpQnGG
ihp8oDQyC4EwzXCGWJIRPhypaW+v97PQXWty5NKTbNLrlAU9ex/XoIAiX9NzpZAcBJXN9pZ0ag7x
U7rfB2Aru2sBDycX9pccmDs7AjpLz+Ce2Ucrk+mxxX0azjNdRD5CpfyiIqhv0MNb16lsGRn7qEer
D6oOydXqkPYZsCb7FmjCAk2ZX/FofJtNXlendVsOdc2eQtkvJdY2d57BT2Yb8XMKG0P4hVk8cws0
52mz3V0j4zonq1OFq7qlWKSyWd3PS24pvZiwhT6iiqIMCFz1ZmirO1klH9CX0BNyb+izDHYAejb5
DVD3x7CH2GW1aP1Jm4h3cyxhAbQ2uOV+WS9DrGAxc7vPe8qqbGlH8OyOSgDUpMYSBUI36AfwN61G
x5BWyHSYQDFCginfE1NvOBkvD3WoorxW4FIyRJ04DC638gLbkDo0VZoMBSRQTQFNYHi000Ru4l3r
WzBxFEL4ePvYrhN9WpqJp9mwIXQnAxxuHnbAj1impmC82WDxPNeD704BLA0nrjFdErJpqjIB+5Va
ynAN6wyJOGO2o+VAN9MCJXRR9drKYPkCjfn2ypxdL2C83Vk5MWeuMtGtpQT6hVnJPJbUnRewHA9k
Q9zU0oFuBCvf8ik4D43g+1gEYwIUg1Y9jK27fxs5OhwYDdGrqsqUUaejvN0W0F5saY5BMg638GRP
GVCDOYs1/grLnDJFk/jxIgxVRaIXdBtJOoFUoOogW7d9czMk6fewf3WFNCgKdgS0ZFaDTTJhnxZN
hZ0j2EEThHQxJXVrWOKK7YWDNS1XCIKKsEbyyT7T6bcdxs2HEBP1fmvoCN2hRCwUZH/afYU6fy1E
R/fT1rb2cw288ZDohr+rAeXDS8qDF0JRX3Ta1A9KrahOHEo+rYGDJJVocXbfLfpLACukp4l67qpo
fG1bpgpFQTw3BHUhic127ECQnddoVAdTieUdBHndeQTq9GUnNT1BPo21x+IiR4PyK+m0vOwiwnlt
zICE2eWFgwM7bivjQZ6wWBUtFCylsA5Xrpr6AXqCtYgXFpbjvIclwJPqYedGThlgb3wmFN30W5Uk
MeQ1DGeiFgDYzs24JJIAYZoZ36t8Vm1cMkSaPQRYGPIdJsSjmcP9BJFmlwu+QJgDg0FuZCIy1JH2
4pBgkwWs3r6hBnbvGmDqJdPheGkReQ3bYxyFx4D241EOJL6Byo48bzhAXQDJR3kh+YjT3ur4wypj
gGQyqednpH/g/1S1PFsajoWFt/GVpvHNpIIWyoVRH6c2hCMJ9SK7iT09ziMWhcAu7B46zOgAsZs/
94Dsc9e19UEzWZd6WF4Cib5ynWd4MNQal7yhj1YOkFoAF3dHEFtbfcTt5+qzjdKxvrVTPzqM5njO
YJdftmzuoZOwLITORcgeSqnIb1MFviWM6nsIJ32//wgs+t+G9X/KNf29l70G9HF+Der+l3b9L/3q
T+9f/Hf64I+P/btl5VfBdwJwA2h+es2X+xE/eG1ZeYioSail0ygAzQj3yO/5g9d3HKHgDq8v8sRJ
4H/+3bLS/xKw/MYpMguvTgcR/CcRhHhb1a/1/bWhDimCXxCKRemvnUQcbshL0o074SWjAVYscF71
Pog8nufXLVGfUupaCN/2uRxAXeaqxYzxflOXNFAmp3P6kqLzuRBYpO/80t269CoTIcl9OFqWgfQd
Mt46SJ2u/AtYvf0QsZ4WY4WQB8h3xcEI0uQiwc7ORfhkpKMFEFbw51GqymAEN1YFOCaUepgGwYBj
0pEWrZpeXSdelrjRWK90CFqw/ZQQQ4sOuSSgbneIJRy3Z+Psa5DWJt9jxyBrikkJC947QNXPqFU/
OYvDJ7F57XTzTVczSFmI2HP0XE9Bjf0gHHA9yMGALsuOr0nQwlxv+ZCtBJeHIEdob8FbF47ws7Xp
GQaUuZQTbo0TsqzmHlEWrfoWKuKzJMGt1KmdCjriSxERw7JIVW9xCbgNND33zTQV0uK3HMU5OBOR
soYaA1FPoT61kTUHDWdtkYwJfqqipzVd5vL6yTbCPtQIsLx7mAwZrHJoFDrIdOM52J8q3T0JLIVl
N+GQXbXHN3EEYGJYsVQvI06IGfQcdK/ewqQD6QVHuyv08G0bRn0amYWgR2I/W9UWVpnoqs+yIwHu
g3hBIPdcsqEz+URBJF2R4kM0ozHW1IW5bcX0AjWOgmAsgViQdPsBFOR+WlPcPTbhoGvMz2lAXr4P
kmbc0mKLxqkwHOMg2NhT71KAxlRAvBu4PFT4AxKAJ9fgpKpWRWdGrEChD+pOQ3l34QK7rzPXUTTj
d0FP3jdToJA+gc6Lu7rNE5lc+VYMrKXrTY7+6h7j+ZsX4FHQFqZZtzafgDXh2e/4Wytjj3aLoHSb
UxCSTuMzPe7SFJi0QD7GfocaWuR2sq/fn3dfgYVyHYYVnHr7oaoxZABt4tGPYLiWJO0uNKi+YZJj
VCf43bTG6Ew5hoq+zoVqnLe3HULesiQFEx7gRDDz0syhQbqHNuuM93G9bDue/DpiniCASV5W+LTv
ao7ZIfj0yqEGyxPYyzDhMJhSzMbvN2NA05KvBL9qVP8JNtKwlJCrXboQnuBIYtB2apKXbRDBMxgq
kyMGB9I3CxiEzcbAiBqGpVWaFr2NcEupwzlU9XSTTsQfUVMGt2yUCHy67v4KOlMkAjEILNsBtKzG
KBvwQ78O6i4NMVFBvUEu6+quVCiySop5QjvXPLk6vv8+vVi7Y9eHBxkgTYeUDp16CLpandEejzuq
hbpUNR2OnjJVQnODaahSnX9/tqTH5RM53CYo/bGEYAgMUIfkUN4aMJV4fthj94M2VhynKlIlEgzE
ARaLrgANjhbmOgCuIxxT/KmJdghiNyxjAsRnGe1iP31/zDOcZPgtDCMPaU3p0LV/NE1MTnGNS0VZ
ZaCgDcgJKQlYvcDwwrCFRxCobxViBlGfYvZQgtncI2MkD4dAXqhdhluUBf4+9vExXdtPBN0smqx1
uJUqVCUMmU2+7JScqhjzVO9xcLvxWhx4gkE2IBzwlkCIgcIJyxeI5o/Q1aI82geINqKjqDt4AojH
lwWoJaOJJTmfKYP0DeACognteUVqT8EH0K++6emJ6hhYGPz8Oa8CLG4rHh3hShzlEj7VaPWOewAI
wsxYTEzkXB6PuGwUqQ0izQLMIm70qU+xgvUchN33tSkUQN6+T1ooylxOKvKC764fY4shYePoKdza
7ZhIkmbxDJ2NalcMptEbeFUhMVUa3Fw90uHWJ5G/X7j6hoxQ3JoNM+D7vQZ6jPK3x1dCPCsO0ZCo
MvLzVBC8hivrohgcP5LuHsNg71H9o3lP5fht5PjnfmlLTHqTQazvLxHpmkNg7eeUQt6EoEqYlEb+
rkecS6lI/UjW5Z5roHxsTavL1vgKgF83dUEBLQe8EgpFfzZ4kiwFIqsQw3oNG0C9GiWlSIMJFvjd
tp9CNHVFYFoR59DBvMQVVHZTupr2boM85tIgeCjNII6DEgtCt2gprxRYVutmfkTQZiKrLAm6ih8s
pEFtvim4NPwm7FTuUW1QrI8juRi5fIQWRn+ZhPscNVQvWcW8+paOjOwJVgkQpTkmxnoCx60PEFJ5
YaB4RbKqaVFz9m3kSFFhKyoQ1SXvxKp3cujYsE73ClFU/DyIaOpPiO6YyesG70ReL5XrbmUt2JxZ
2wVJPm6g5O9jl4QbIiwGSZ4HGPUvNU/+AXi7grg/IVIcjlt4+pKEXx2ov+KInYBzHekGy4k32wZH
Wv2tUdhc2JC+LFYzDCvMuqjBSP9TCfj44wh/hsj/gpdejwvhLAWmR6+v1/0ZCQNeFW5iNsspWL8v
dpiDrFFfhpWozBv1D+jsX3Dg69E4TMyApSC/+tVguq9IC2r2YTl1GwbItRIQSpISwUr0x3X9bxPw
D01Aiji9P42AvzQBxdfu4/rRfv0za/XjM390AKCfkJIMoibiaAO+l/l/dADxf+ElDajlrxGQNLkm
M/7eADCB9zXhHzgMxGgRkCjxrwYArzWPkEkWwxsb453ZIWX/SQOARNdfJgo4kAS+XsDhKRoLmvwy
YFWLmihAXMlpQxLN69zOg4EcgK1L5vde557bfj6YcXvsNPpdmApQVFEu8kFSc2iR0ouak+3Bq2wW
iI6GQSUIEaXrVz8nV1EACq5UIuSqq+bHISXXEJHuQ0QQ1ARsxiAiRkzHjVE4Ob2A9ho3sTmhrY3f
tIgcv/V+3u+7Np6RJ7qgbuTjJKE4gHrqApZXoSTA5o74BVicaihRQR3aG3iS2izp4U4jPm6PK04u
zBjC2s58b+RZEzs/D6KKLjATf2j5SF6brsf+Mw4JxGJ+OC4irErkJ7LMpBPQL49FovfTk0urLzFR
uEjIzYDah0+Y6+oghKqLLWYwbaP6P9IKGC105gj/EVAeDhStE5SKkBOMszmMO45eu/ApYR7xFXy+
Q3Qhy5YQRUaQvki33EEvNGS1H96s4x7cemwCWacGl4UQBOOP/lZvAFFT8yp7CGL2YPYX1E8fUGCf
k1G7rGPsSW3qwxij9uNav/Et2d8rBPUUhgH0UKlZDhCnuLxphhxD8MUzWUoO/wDEP9dTgL81xlfD
jMGOfOf0gSlCDrNT+k01ie4dkuOjd4FnqImulT+QcQb1G4ozND9jVlNoVHfzCJvnDi0EucwIVfkI
oNC+GDE7KIeghM2Z6Ur48SCFXeOTTHeQmPE8PgAGtq+RSl+SqdFwfQFvCqYNNisJ5d7ORXASY5LC
UpK+7XZDkMTB1reQoVaXCKmAHCXK1D+FQi6fCUVWTQ7rGXuaYXy575uxhkUkrD2ak3rcy64e3jAS
wKxjB1sXoWbPUzeLAyILkZfD6gTOziTI2sY1Rd0RB/26H8XRjsyoc2UCGK2aDToc+EwRmOUguA8D
v9xU/5e981iOG0u77ROhAu7ATBNAOpokk1acICRRhPf24Onvgqr+bonSFaN73JOK6mopDRLmnP3t
vTYcIZB9rSIebGg1F2ZhqS8mX5yoILmPIklx0AmOZbXVnJa4o4FafDHJRkAtT1WxESLt5RuhxUXZ
OS2xijfp2tNVrrf4daKSpWpuJ0a74YHv1UWq3X2/ff3vRv/Bjd7QeGr/6U5/973ny/+c/VCPu8pE
//zFf273rsXtmVQwXW8oNGvHw78EH5gUf3HSQ6kQKzWfGNK/7vd4FHhErBB91svvLQqombBXLHxp
350N/8ntHrvPz7d7+PR4IdZhnaUh+0BCf7c+UTs43Fj18chq460jzII1YkswIV+ywGbMhAww6mcj
t0aGDibG5VG67NCd2I+yarona11cGB2UZq3pnX3GMFJswjQtvbIiyG1bZRxkfXTm9rk3My537GH0
SJjl4zRkN5Nu9ptsihxPYcm40awUr3Fnuhu3YC7WmRn+wcbM9TvmU/GmrnXbW4youDansbsv0Ww3
nd2bPgy3/FUlXyod4wG/+JtRc+PBRnorXdmf08oSu2YSJimodCjOQHeGY1U7jC/sGIvy3BTwHY0l
8cFDzZdysuxDQT41SEm9Hc02dLd9NxjkCKrF8iMO53VrKTr+YeLk+B0Im27sueFylGop94vaqvjC
1jSkaMSl2jr7PNfPtarhxgYdeVVkOA5Dkl3p7LLodlAosjiTG0JP4bZX68LjhKkCp9RaxozZtEmm
BsYVSSt+rIIJgonVQij2sUhT7kpVWGwG0663sx7N5X4uDQ22UjdHQYZbtxFl408yfnSlpj9MhbAO
s2mPn0qNuG/cNa6vSgNnZ42pUg3yKk5IQ0Ed0dSLEdLRcle2RsYcJ5kqR/mKGU+zl02VD8qyHSwM
qpuhrLrFU0VFTEQxkb2Jg6byDILYuXYjkCfc1xtj3iAbNNOuYEe5x+M1kxIoyS4nmmmfkMz6s8K2
s9/IRCmYrhJoM/DUR4m4tLNWRekjyhco2cKyGZ87+LsUa+O1QqajVnwiU3O07Ni8L217VaU57EN8
0ZWDnXLDC2Gn9epxLpfyaIdlb7WfKj0U53apwYcRhqoSJc02+FjbdLoN+6zYIXQ5dnRiADGO05YI
tzosO3OpeVq7JFul9YD5rVPvFHiBDpNR5i7QsfSoGGZ9qwJnnhM+gEU+d77CGC/rZstSpWQikKva
U+XU8+00N0uxkWnZYIYG0YVhWolmP8GmsuIUus4NEoiWj3EmEmZHC7mETW8VsCqwFzCPc5tXsURr
iLDRw3OZxwoqhS2aepNmZK9C+H7FNRB9XfOKWqqnZZyscZsjHITe0MRVudFw4hwl9nzE3lwJksU2
IpiSg7xrQ8hXG6S0+SlLcpcse2MZL01s6n4eFdFpDVmfLMBvQT/WaEswjaYdH0C9AoElgoLoZDCX
+bJP2IHfWBDnHt2ZOPbGbqhB2ZiYmRkgulp70NM0PMTksg9ObSvTRnQ9NsOon4WvKVq/EL8tbX7y
JQM1IYxebrR1MgysoT8Po13eNE4d7ezG3MTaKE7klKL7MK/nC7KDGCsb/JV/m57+90D84IEIRXzd
Nf//5x+MHEkDgtv59+zjn7/zz7PQUf/iJXjIqAwy2Mw4//brOTZVaDwC1yYlDUzSasr7v72P9hfP
JxcoMx8AwLDByOIfv55u/iWYozARUXkgrhbA/+Rh+F4iwEcoMA1qYOf+thT+/CiMplldnLoa9jrZ
3x7t0wUHCS3DvTQHGJEbYp3lZWYBV/XdGDXsh2P1G6Hg3dYdM+Q64KH7SeWmRFHL+ul+sMyQqluA
pMz9bhr0MbBlYQHz1HNfgqDZ/xdv5TqMd7AlcujevVVrpKOmFaLfsQYHAKNrAEO7uA4MR2v+i2+F
O9M1LLhKTK9WeeSHb7VogN2kafZgZuZkNxsM69seVEM/2x/1qDAe+1Hh+X4A8ZSqJuY03eAW+/Nb
zSNQ7lxwAN0kZBAs9VuiW9bbPPLILkOWIhVbsiYMM68mW/QRIvy3b44IvJ7F2i9NIv0cEyOt+x6L
smlt4C3GQUkU7D+zqfEVWatpeKqQAzFHv2dvdZFjdGMTDiAsTAsmn15iLBVzY49BWheYtf98nvxs
jRbf325lYenoDWsbMRfejz+eaIjAxVo/7NBoYaBk7Tcwcm9OVBVsNooLi1TY5s/vuL7iDyrd93cE
kK4z7GT5/Yv4EMYIu44B1IWNj0BScHN+LLcK/vwu7zS5v98Fwye+eRUd2FgvxR9OSnMIYYY02bAz
kpFOCUW5RCA7sTxieKcW4oPv9LujqP/wbu8uAcIHUFMoBtitPtBNCB0kGvGd1DylGfDgd2mz7Muf
v+C7+oe/f7m1gmrF+0HbW+WiH7+hjCEgkVTsd3gJzZNZmfljBIXlQLTV2UNqQilpzvYoHa/Jze7V
ojfhSNp3P0RtBYLEHQPWMROuOrv+Os+GcpC4Mzd62Dd3C1AlosyRp2XN8sGNSfvN748F32Y+LrD/
/3LGOR1Do4rYxy6ZWN5tTGXKbMbLYgxA86w4UBA4sKwm3+DoBXo+my8qiTxEfTLPdr/QZoeV5YTR
P/rgWhC//Wjcn9crHAy7/u5iSF1smAsB1B0ZGGJgsfCTltAcnII+AFrePUArhvYwWYBDqpyVJsiy
9rILSTCgFrHxwZSE76Ujy0xcaWNodeiHpcMwQI/kBVbE9lq3FuWwMCHwG8ZKPpkXxBRmTo/DlCiP
eKRDzzUSwOWmYm8piEggB7VOMFTzsc9aymmUfPD6ULi0JlDVYmYPw+QgxpvS2EhjybYtGhvjrP5U
YZvaNwkreWkyg5nDPLxUSeE+KW0z7tIyU1YY7FsmjXNPIIbwX5TtsSj1J1653P75bP31AsGew8KA
q55Qim2/O1kJPYtBYIHZJV18rWRDDNBcPWjJfD8sYR0MA3is/+IdcfeDHhAkFN+X+LntPEIAyPpd
G4bkIM0g16KvbonrzChNcArW85/f79dnu4NutnZ1EAhg6fNOU+0id6S3a+h3GJDqjT6a0wFLrBE4
evtRPcqvpym+bB0HOLZbldD4u9M0GlD5prHiKUgA66JSGu1QTYP9wQH87bsgZrBMoWuQY/jz/QWK
p1L0kIPxyLUqm1Q8iXso5M7Nn4/bu4Ku9T7Gt3GQo1ktkiUV794nS5RFs2ok4XnWKr/SunRrzUXk
Wx2tD2bYUUpgcOIzeImOrfPU6tGuMrOP/Mya8ctjCau7YaHcaYRM0OZ//rpNg/ABCB0+3JzbjNnd
fBtOab81pz5xGA0v5kErgZS0avUtryb7TMHmtIuEOl5Rd2Yc4Sx+2PDz289EuASVHiWIAuefP1Nk
KgqJT6PbkaUsD2orAlcdYHOUfXMddtiNY3uoP+WCSxmEsDwNazCNLkDIok5ZMc/Nv8HAHq8zZ/aX
ZXoZUoxoTdLXd5L+gE3dJ2IvgLcfSwltSO0/Wlzov/0CLi5xgsgm1z+bgR+fUXC53EI6Ewc1lueo
Rb8YJjN6iLmLeXVjp37YaapXYJ/kidUWR+rtPjuJfd+1lnsY6hAvKTVD7AQr97Za7OreMZdviwgp
8nGYfk91JHGopBiAyQvTmEDy+IOz85129v3sZMPyr2/w7uycesAAUSUZWChpdAwXtyTDOuOpVVS/
T1pu8gMjjDRVD0aFvN7VxM///BGM3x9E3PaCi1H7hejpSO4lUgzdimfpV3OsI76wrLqxza4EGaW+
Vvk4P9m0xn3tVpb7GHlg3hD9SchitO22utpVuJtNe+VlTehY+lB7MW+4Y1iyuosj7ZssNY1bpX1n
46sQNAH5luI+QVOA4zUK9VIRWr7HOPwZk86dJXkjUEKDV09uJz445r8u3Yjzk9Qg8UTuiN3SzycN
EzDA7LiIdk2aP5UhzksMr8oCPwbfg/HBOvE3t22LJTc7T+RZ1orvdhQdmEYm31qHAbN8c6nt5KnN
DMWcF/eDd1pf6ed1L18L857umsxvCYf8/LWI2g+k3gVnUhvd48qNnmgCwmNdSHYTlIYBHFItxTlS
k/YRfvY3T19LJV2zxlHYm7/HzyKxIR+lsC8HW34Ke+dmtpu1Y+ctt/svbHkt/8+n7Pe15y/fVaBt
awRmYWC/+wlBiHRzknDKsg0vz4PBukeGhi9LJolUcH1TQ7KSST77kaxZ3Ji4W8Yuan2V1cqfP8pv
TybBdB4zJrTE949lElmjAO/V7San6n21thn4xeAZFOIznog/ik795qFJMzCmT2JaAvrSux/ZAlm6
6oP8yLLFHkWHpLdQC/LBHvG3x1dDyeBM4vCScPz5XEo7AiaaWXc79sjUlowzUJGS/LEVOsph6lCR
oxHQByU7TNxCAluoAXlAkuNiAYTwwfX666acaBW7Qjblpo2V5t2PTbhCLICi+TAjHpQ4sqNt1y5Q
6GTkRQUYn7oryl1sE/6oskH94LLSfncFsxriYLNuJ9X57u17qFq6UartjphC/KW2mcLhX4v6U4fM
WmxorILFCBNMBbslMdttRqvJha+mNRTWorHjDH+cnK7G2MBqo/f9oHmAWLvXP5+Iv/mY2Psg33Pp
s855H8aOFSeRorSanTWH7XYwlzEwUeYD1vLJB4fkN2/FyMe0ydQhw/0CZU5Sraub1m52/RIWbzRT
27dLGRfApyz1v/harEFB+1urpPbLXa3GX9jXjtnshE52DxSlta2kHV5Qa4SK+C+h8Tfi2W9uYrwT
sghLRCLk75UKfQmjtBp4pwTrgB/iWbhDg9YDnm4oyHNhbswK0Oqf3/S3h5L9tYnfRmOG9+56jiIV
pmYsmh0SOy5UMTOoSQud+KXeffBWZJl/fUKw0lDJE7tkFLlj/XxVO7CghmjROEVMgjxbS0rwsUls
Tgvta2GZe1bb6b7FmjyHazFOypad4zAHC5Tm4rZwBBdXYqAxHsJO5o96PeaxD7vKAe6aAzfb9GET
f6bLXbnK6Gvo8KnmWNc6qqkwOPCVDGZ5DFR8dxSTtp2IOcgLocTuLpGtvQQV+JWUfr5Yuwdptmh+
bs5C39IYNluBAVFKf3ahsxXfLAjduIZrdjDxxRxDOV0RIG380OWVJg852B7opolW0H2h1tqxWOZZ
2XVDNnbXosAddmUCgQpvrU7Lyy3/W5m2xQSmFP+u6WY0W2Ski64cm6iMP0CRozFHNPndCJ0xPLal
Uu3pLyQmJ6NWh6sWJ49FBzRiMw9mlRJTnCLctwPFO1uZJTIKGJ6U7WU6sp3EGe7WU77rusnNfBAP
coYmI0P1olC6UEV3KGrdrwuxLq4SfPyfbRimkklkP3uLg//srhaJYu+I2qTyZgrt8Q4YY9sH0DRd
+0yVIcOkQY7RcGARO28bZ3YT3IqRRa6DGMjigel1dyUm9SrIw1X+A9TNfKbphPMA0CP35ryoDJBu
8YhXoa4FVsvhFp13O4yifgKdlz/niqOee3qpNmGRzntFpnlgNO6JaNW2bLrtjHP4DLh4M1JLF2QL
cWXdzCY6BrJiGw3j0RjlhBm4+5xm9OCIQQ/9IZ2NLYyyV9NQpmAkacdnaO2dBWkwcM3E2pnuUuGl
ZvxDmWF00Zn1/MXuidqYg8Snao+fl8Yij2nMgEdnSSF4/qiqEL3ovLkRbtEGgGSTm4xeBG9QE+3C
KfL4ypj4PdgtgO9Kwsd5McROKNptksQ1hL05PISumXlzmg0sKjCE5Dwl/K6zl1tGmYemZ/6cLPBb
kiU7wXfDjmy2x2ye4airGWDankBuCp7Py+wMLr0Rw3VMnJvQMc+FEs+BNjnxFs/mQvKuH/xQB325
sHQ9AwatX7DcqpdlbONi7xvLn9W+fbOUpvQU5ma+g2BNRLsShzaHKWYzEz5Qe6YfqMbC0zKPRxwk
W3gU2jYT8rlQh+a5TMK9Lcy7ZJDPYg7LYFIBG7VD+FwAFWy5AgvnMA52uR0VqNrEG+4z1wmPXWiA
kI8qB181eWDKsRjDpS5IJ/YNZ6rWxpsmaqEYDTPPRaO7BARob/IZDL1UYGE3U713jD7ZU8lT7MvC
Gd/MDt4RHHL4g342Jv0ivYEwHY2IG1aabUSJZOJC2q2oPtvonDxPBe612bcb9hE8TLlJpNEwfcIM
lV3T9pkgj2BgdzINxgxVrUrVV/iIFueCf6mCmQsiCIUuZHfpyCmauk/gBu0OCKAemlPmL53eflI0
Y6umESQoRecz72xFr77ONvHZvZHl+uAXzorTk5VmO5eKYuHUzWyHlFdO2Fo5Is+qHSJtk+zbliO1
6bMy9xenGO9jVP0bPU/1+7Aos+QwpVYbCDdprokhO1syMxOEngYxLk469Yulhqwn0XfrwF7U/KLm
Ifu1pzLZwpYMwyydRGJgaOusO3PMwjcXcX/wWAUUbL7X1MsiHeLLo1O8tXVLiEMWnfYCd6WFt1Uz
6Sz1eoU7TX5HR+GuZ8Vy70gz/TR2vI5U8jkAkNQcl7WUOJlL86AD7npChVudaR0Jwn4cOBNwbDfP
tE82X5saX0E2K82z3ZAOhxPdU3U9r1FRMGxPBCXBV9nVNPlWKIreH5aOiyPXFeFlKv7/yCLJl7Lg
OgwNbmsbCTlgV+q224x9U0G+uuLP95DsHptwipbAEXjcNm60OmMrFXAeUQ7XONSA9NdzUJmO5Bnj
O7VgmF/Z7aBvqYyplUd8xXxFu87c+CLSia+nVjY+jjqx2SuKJKNT4jQY4VWiGBXZk0szNnlVo052
pppYd2OvCywM0m6OVh3HJ0Ku9QvSHSnNsSIV3nKp0iJQLNtlmLMtVa0wmuDIRKc8r0f6DwVZRC6i
houKXxcRvjlmhUuFD8GNL+0YtZD7Wu2+SzjeSZpJ8IIY4h0aAfdKa0roX3pzW4u2/gI3u2zhgS71
6GcNIAyObLIXc8HLKsN8o7Vmc6wJGV0uY1d/6WXdPpNqJ19p283XSoswOS4Uv8OjBYV7hMEqd4Pb
d6/u1ImTuTRM1MfKjU5zsiLiJ4sWtdclpaUGYJw+GXD1YXuF8hLnjV77UIojTyGGRcV1Gacld6iB
tCZNrdp9rUlxonMlfKitOLq2xFC9WBGJnZ6kP5xbiIDQRxwWkd8Tn1EPFEJCTfcjZRgv2oIvD4Rn
fnBo04D/FSb77yGjWlWi04CJbyH+RaUooVyHiYXR5Acq4MES9i4ijp9kpFrIWfMHvsddKULIez9d
alzrC9c5MlbZPUmJaA0sqXu1I1N4YSjzg9b261k+xMAZa1hHdyD3x0ez6gfKDio+ZL6iSpy+rT8b
aWzdKe4CT6Aup/hEgx1Elc4s2+ccNsiNY3XDo1rP2TlZf24il86lWMEMdCzwRpkit+BgVKjMChAT
E0r2vZPG8kaNFPmmLlWyU2ZTYEJqnfCs458/NGpMIsWYeMVqyc4s2ecHV2Uis0wjTsmlRRKHO0KS
1a6R+bxwiMNqg97SUYtgKVPpWUpF+sxMl0LxEsUKz2bMlmuDcauRh2IciRXHA2fSAnqBWy8gAnBg
WB9PeZZWOEO0pbpRAOGCFpU5v7VKBS/0eIgHpUdNxhumH/ZMo1pABSym5k2pUu3xO0dinDrtGxG2
YfC49Bp8M/nyVpEPp49VL2VG2ksM33RnWDCEjdh4lbrmsFg8ybudOmWYm/BBa/eLnitnt1e5m9nW
+G2uneaWHl6E/0avr/tR1p8ArTa3Wu9EJ3qSAI6s+BWs+saB+5gL2BUL3QGcd//UYGFVb1vF6bjH
V1khDpWsOHg0Ml2xJw639RC23MQs3UY37Q1qjEPDeVk6p78OC4wkIy0vexOI/KHhsXlpkGsaNsKO
khvL7OptTfrvgVAuOGgSBH1U8Z+6uq79cKyNL8KNoJfV+eLB6icVYZDHF6Nh7TS4Gxsmmqaf9S3X
YQ+M+6wV7XzDIgQsoZmGjzoxbS9Xqjt4klejvYYFVDVhLwNKehrclCo05wh7jXLeom5528w6qVOh
Xcd2wX0D9xq5p0S5mgk9ngjrh3dWqFcHd04GktRJsWy0kmFjg5P8QKXFcZQScjPX5pUaTe1lCSyE
9FRJYwp1odvZZfyHhPrZFXFzoJ16PmfVaLxC4Tw2iapxS3P4h9E1QQkawZt782KeU/OJ9TY8Pho7
v7jTOmeqero4FP3QhJXNtCxmQTqmlXxy5ik6q2U8bekf3QPGaHx3UpJokxAxBG75Gf2v+AT1G4Sp
XXGQdIX2kNRih+PZUprxSvXtDpmiwkkPFfWUFSZpoGEQF0U4wNzM9eKWf7ER5UPlfmgUi1udG50H
KqNArob2zaBirEaYBvZgh+ZnN3GtR6vr832S2I9zqhY75NKYdSBLOTCCeHurZIqvEgfhptL0A+Y4
7UushhOsH4XAN9kh30kGw59GLkbqoHtwt0iFkZTWBYsL8yk1BSjCudpyOXEDrlJ2p5GFiRi6mfsG
xll/gs6iXbuFuxoNC/MeEm/qzaxht4J7F1+tyx81Ydu3cuRXEmM306HMuhDzWksJLFbEbwujJt2r
oz65blJOg6Qkq4X3vaTNo65lvDELiPkzGR6PAcLGXbB2D7bFgt6MqMGQMym6qdz3Gb1AG2Eq+MvT
+XZR9aceb96WSxE83kKGj6keCzJ7uC5MET7kWcUywxy3GbdAIsJOn5wdtV18eNrORSfxlodqHMQC
QgdWRnEqakH5XTy5GkOLfDlIWY1XllB47BSOknHBWeWxjmZ4+KkRk+pNF5rXqRNlW0olE5cRM7Tx
ClZj+lzoprWDxoWdjU4YnlhLjaQxJMp848KJvpSI2WumcsTuN7RpdnSnRD0LG9M/bTb7cOy90emy
q5xf+aIrJ1isZgWEhAEPqdiuv0T3pce8S/dUYrvPLjNT9jmfWxL8XhGLxWtWGHtqlzG5zLHXnmdp
todKt79oi/UtbKvmhRVr/pLDy+Sm1SkPtP0qW2McoqC3h+JWWqxYcriaDL3dfqGuHZony6F5P+rF
mBypr5lMf7TVzt7bmUaCgUrK6qTQikDWX9rVCfmGZJnupBHFnJSkLpyjIqU2NS1v9cYpbq0EHRlO
ODdQeqz717zT1S9ll8avUEAhXusKL9jgAjiKNq3uCC4503PLioffjYbpbQHti6eEYgEUqx2eKC4k
LJ6WaGdLrlF8RPDMOFRhot+zPmZnmhWxeYyyuXst8FC/dkOHiNDJoXjLzBJVoVv68EXtUu0LVWc8
6StTzjddM4cvegaj3DPDRMG3uYTdK7gKpSB/S908aAlR3uXNzI2hi+ep2tpRP1Zb051QNIY55vSI
9WGNhpZ5dRdbQ0bdD3D6F6EJ/o5bgx2ihtoFWWyWKqdRaUBj8ceOTxmk5GzoDMelZbOJmXnTNDHL
7iJZRM++US1HLfYmbKPRlsUrr7yAAa8O5oT86McmnZ87kJMsAXompCFB3cK9TGPVpAO3LVi05qHF
r6TQZ2p5+TyEL2M7gqSMBjBiRPlE8aYPA+8Kw0aSTgBO+vL3wRSjEkHFZTxJkrNTcabZ2jJXG/YT
1c6gtBx8Gq0nHloQhx6Penkn8I+VuzxJkXtwFiRsMCnU2dcaKtBJb8Ssbek6EhcS4+udmHBU8BMy
b/WmsOH7ZbZAD2nBoaQXHS6GcVdIjB9XRF7Ht9FCGyWmIur4ylI08LFy1HflUJZPhebSaGu7Df7n
2lHvCdh2cj8jw4cnc+BL7/UR9yZSu8mnTsqQH8+Sc6kw/6Py0+M34dpF+4+ljy7DURwBYvbcJPTu
NWH3AipjYkUsu7H7lqRdmu/coW0YYLiEKWixSSgmyFWun83Ez7nsS/S/45RQFYYluGdFJ2KzTg+q
1SKi0K2SkyAGe9JyqZtsuHkI8/zyimFFY5cgCgpPX+YlP8UjwPZmXULmdqnDO8Yb+KDRVhQ0eaUe
mUm3+6kYyKhHzkzKMUseqaSYHjC5j3/L6v/zoH7kQcVbzzzjX9LwL/E7+JdtlPzsQf377/zbg7pm
2whcqPp3/COjuH/id474y8IPxqWNx2f1K/J//Z8HFe33H8+pof6F4cHEa4pFCUeA/h9ZTtV3AxK2
PCQAeTEVCRn12lpF5h+8aC6lT05IbffecKJPUxbPGwDOVcCQ8Jmy57t2VPblqvs4hfYsJ5TXwZZb
Ur3HftWIWNXrB2Mq5KFbFaRSm8TBXVUlsD10tq1KE255mvRCXJDVqkNVqyKlrNoUI2X1rHzXq1bl
ysjR1WonSbahUs7BENln0nzOzUQsgnrt4qKckolXAzhuTE0TdIqu+3JVyxC1vGYsTrLDcF2vilqK
tNauGpvoQuFX9mR7mpyGez1xMy9aVbl41edMhLppVeyoQHmyzCLZ6KuaZ6+6Xr8qfOmq9dFPl9xo
eMgDsSqBLOUDSPyPAxLhsGqFclUNC+TDatAgZaB9++2qLSarypiteqOxKo/A2lkirGpku+qS06pQ
TiYqCfm4135VL81Vx0xWRZNFzWd9RONEpjvypCjo30OoTFcldOnLKOBX3UyrSlogl/bIpqgsp3DV
USkCm/fAA6fNbFfa2V311n5VXvHlbAt3uiWgV5wzXC+XSe60A81kNiVncNyv2tqIpkB3Ru4yZZM9
D+wYbxnUw7TolN6j/4FlcB2N7V1jKOEdEWBxYWaSZ5pSiHYf9VbDXYdytrbKp2e6qpEBBGCxuTAy
WkAghpFsR/Wi6bIIuglWRoNf4NaeKKwCnc1CItdHse8Np/5kJylPqJQe6ccyoxFQ5Cj9qp5r12b5
/YmvUctEDUXdXiIWOX5NyzoHz9UHjf0m+kGn1yWJyjAkDlqp5bFRFlapjVPalEXk2aRstIq2LxVl
jy4MQ9vqk52+2DrrC38OI4osdPTcVOcRDry6COYiqe60rNKuDWuuLsz1CcByN32p65AnAnRSHllJ
tmhgvJU56BEab6QYIWT0WQRcOzJBXSego5apaPcG/VA5CvMo/Zbag8+kAvNHicz1pR0ApiqGMaRe
1PUc1bbiz8QgsziAiocwnSwbKCfaPVoRJr+el8QzIQdfhbN+o0ecmmKAjrIX3ciXbyidOdtwb5JN
AT/7jH+cFWYlrMwzJL9D7eS8IKHNuAnyNikDORbSn/ui/hRz/e0Si8EaFkh2vBSe0upFz0r+WGsl
HXxQY16TZhl32mDU3+C3zzfhUNWn758sxZ3rbMdB4+VzXbdvoyVGIhAtyELgU84tBXhIY0pfvOXr
Qo1Sm+G+S01qcCzJVDRZv/j3jSoz3P7Bngv+YE5T80GM3ER8bLoyUN0Ou+BkplScc6YRzOXdFuxu
FGFI9ivJPLmBAxv2NNUAtihDS9E4EVgeWa7pT1O5zjH6wrRvWxGZhyoL57PGms5vW3YlejTY5r4e
+VGHwSyPkEr41XSIE9t8KvrX3o7pi1Mr60QAT140oaafQzV1zlND52rMGZltFspoXmDdU4UgCtoF
0Nh5odHhHW1ZZts8itcydlyPi8Wqt4nYjVXEPoPvv1YxFdVdEsnO8bqM5JCn4cL0qpQjJ21TXGpN
RzUUCBe6kayIl4fTH3l2DlxwWfgHM6BPDpKfpwNw97p0ue7K+HokPT0o3f3YsFYfBajexNlEBWXO
rnOl9wP7+ugmHmHo5T1YyrR9E5N74RrsSHpWxKVun+fOYPcQ73preYzazvKFOjuXFgI/4rEIMkAS
ei0rz9HB8vc8x4aNvvqqtUSzzqx+Hjot1a6tkXt4pjmRb9m14Wk27sekkNfJ7PrTnPpdWB2N0g5v
tF6ZT9qsp1sHsigMGMeKdxYt4RvHHc1Awo/Z2MyV9+NIALin5xyYWqu9lhFtAo3+rSnH6oJilvqC
6F0XlHqhHbDZfm21fl864pbHZO5l42CwLo3gF0b6c6c4wOyxmgN8K7Zw20AoyxIjcGFIn40z20i9
1WmIsSxatECtemTLl9diFCzXmL+tvoNt3c9QGIf66NrZDh9YTJfmwg+cWNp2biACpiDhyXRoD5Zk
0c6i9ZDNsjioQGL3EzdhX3WA+c1lFhLfHtiOUuyhUEzVqMNaqlJR3Zep9rHlxGd6Yam+GMNPqkbJ
E8CZzaDJN0PW5zpx7G+JjgZmTo36YiPa+VqW3fcYGj9LqRgB13q3SYzG8dShZACB0H2kNsRccaIL
9wNjzPdRuhgsXh3V9BbUJTe8a4rulQ6bMFBLR14zTJ0IcUSMYryy11W5KZd2CIhvlpeVZl3n3PNv
Oa3aQLVC7cZYpBlMOvE91rpKus9KEIhmp4yQjPT6Wydgy0D4OciiyjZGXX8eSPz7jdO5fqqNz2oI
PEiteNq77CUwgg5fiWZ8amKKJGVDdaVW462ncWkj0Dc9GgeUq9YUDyHuZ8/iMmRnVUbPDpR7r6T5
oMeucEn4LApYJDivpi3GMx0o2kNGFJo1BGgEJoqWPNINNaFI6qEz42RJH1J7YNPcmVDRCa1/Qy/L
j25LZSE0rpDxrIIkYZnTNuv4u1FhBPBI1Gs7TKtbwN3YjOKGlZWxOkPq1rmux5p+ClXmL5OuGddW
T1ZEsMLatFay+DlXEXfyPkE9jkuaPkLmbe7GmtPocmRUoh07PdRmgpULyDO3GbZO1BQql0T02Fuz
crI02kQzA8GUHxHMZthGSjBm6XCJ18rkjCmBt1SNqPWNuUw8Buehuq6AtR1N5vxB2NDXEdKX++ji
1TyjLyVpQPkfScreLZXrPnLEgZVCBuCwaoJkzkOPRH1lBnE7v5UAm05aEfUPU5tM+zq2myeroWwt
515I14XL3tamCksx64TiwuWQFazCUJGVo1pxA6s1vdlTJ9Z5BCFTZj3y/7F3ZstxG1nXfSI4kJjz
tmZWkSxOokjdIChKwpiYEvPT/wu0/bVEu6Xffe0buSNsNapQQGaec/ZemwAsZjh8LBLikJJ/9nUe
rHQTDufMM8wrUIYNSJiy2dcW8q6O+Kc1Z4arkak8AtZ9ZEXUwcH8nDZNWW3SomeAPdQNGINMrMgO
J/mYPNA1EZjOfi7nK2Kaobcw0lpZBIDt3Fz3N/MSopT1pWbn6oPzNDDtr1M9MK/MjGe7lddg4vTX
wSfWtfamdicrL9p1eUgapL2kijULArWZecUR1S8zjDt20PJMDhMjAwljUZuD+2hX434cxmijMcVO
nu1fj4kF9SwI0j0KyT0xyXqdi2Zb9mX0lQSZvd2y5YGGJEUpSTtgnON4THryE4isDC+gdV0mUX3n
hK678cMgvZhmUh/CFPUqow0jzsSWtu6dzFhdxcnv4EItPp84F9We+PE0urU9UgJ5hfUQMdIbnB4a
m4Hj8TGKapNqV5rRRKNgyKfxYuT8O1+6HFUIRItU5m4nnfYbwqAs2nwd0eD5in2bZAvlJaifNNGN
02ucQZlwVp4dltaB3fAjtfStYcp+R1To0vLphvvQn7GFT7O+jlK3hAHiOlc0Fp7q2SZKp/LuEllC
c59bSBdMLTc5cRjn2q/czwB4p3VqFfNnYLLt1aB8Y5eI/msTTQzjXKu/Cvre3gBNcY7OSPVD6a5v
aPRYlzRc6ruIo8rWCmm5TgYBQAF03Bpc08vQRiSBMGuDaReGR2UkHgRsk9DAGuZy3ye4zOkvsFVW
OX4OJ9mbgXyQRjtC4XROs81Bm7bAF98CsUGcaXPtiWwNRvY1ho1GTz6RxymavWKbiuXQH9FC+WzS
LPziZ256OQwFafcBaUq2lzDcT+U9cWdyAan2s8GsvM0uZkixsEZnZ7p0mL7fVrmaP+aNmV/pWL1S
gEZqW1p1RxOjXXo0RVhukiJ+rZVi1ydW74vfe8uaFbbtriuSftcIk8gdwHpbi8nDXRvKec0Z6M4m
jvAMOi2Cvgz44mg6st4QUMabRgLco9cN3amuoITNOcmBEJna/JwVte+iWLHjzwhCMOGHaTLuFKjp
jH1w4R1SGpacA3IZfAkINInXfeSKO2YNwUd4iNXzbKvi8xwzhKU9bzsGS75PrFdnDsVDsYzz3WWw
Hy4jfs3CuCXw/iJZxv/VIgQoF0lAsogDsACDznpTDLhFDPovTYeSNmfJI0SQ2JnQGdQFcIDbB5p2
i+gAgMqbBoHT8yJJGH8XKNiLWIEuUf8tXgQM/iJlaBZRw4i6IVtkDnoRPNBVv8yaTlFnIYbwlNnf
EOdR3dmLVCJbRBPzIp9wFyFFs0gq0kVcwQf7QOEXbnwZlzsY4cFF/qbGeGtl/Nv1+VXXh3ALFH//
veuDheXHls/vf+FPBIf52zISeev2LL7iP9o9kDmw4niwsvDlvMNv2L8tDRmWFewVi4SWntMf7R+H
9o9HbDZ+SOSGOIi8f9L/oV/7o64PPcNiOvYs25GLt/lN4P9d/2dSbdsXfsJor1ZwvEl2x7RgZXcj
POUvqujnC95wB5BN7kZkaU1hdm3bqnmG/KArGhXauBGRzxsaV1N/49ht+JjN6GFOdTKOr3GbpNEF
RCGasdAHbGNN35y9D6bQNsTL8ghHeLjt6DzoVQPxkBl7GuRf+n5yL/u6Cx5jduqG/n4DQr1F0U1+
ZTmqdWsPFzGqrove7fMtYVR1t/IK6VJfKdv7QjmWfy1M/yJiDnENC71ndlQ7d7DIunnT9VX4jZxB
dY6Mfglw5rQ+FUn6PDOqeYHd038cOTSRv6fjb5TiFbta5NJTaEb/hjmLVJtxsvVN6kbj1ew32Jcl
NdY3YieN27LA/rTyexVd94aF49FZZN2RDkQCGN92Lq04zfDpkeCOTW7o4pcZdf+BCEe95ewePwMZ
pWixAxXs9SIrBkXi5feTQCjSud2FW2KfPBASHu05LwVkRzv93iwJVt/MsPHvVRwxiUVSm/uraYqB
hDAq7BA3ZIWINuRkyS8TU/5qPaFDMtdx3ncnTzbt2goz0k/CDNigFqghrLLkaFSP8tQgsCJAfkID
ZMoqIAK9RBTISL27631VH6IpJlHAMPXn2AiDdi0TlZdrBzH3fZ0P7RGlE9G+DDNuS5lTRhlVkZ+F
H/om04M5PSfeVLKVu37/lMOBWnmd0wYn1nqfgn2exmUw4cujTdXQMpQcUrixRXMuYoKRSGuuOeZ7
Vb1xhpEpnZno9timChiKF4/RTdBW3xAbTd3BbOeawG/6Bt+YWuUObcQ5RzLrzO0rjBEPKmYY5I/M
bNOL3i7q7SyndFEDef1LRWbPjTc0/aasCncnDZu4xNSu7Z0oJXT8Ee/KeW51lD7WJk2E/pa5TMLB
S8wGxkJf9MndAOzlRllgUPIv/LrWABhfNQn3dnSK2NCXJtbWkpaU56uQsEjIKErASBFO2z8P7uBd
BAtBJQq4BidwWDHzvaOhrAxvwJVWiL44hIVYCkSILMXCZuml5R+nhdfCdEnxeqO+n8qG6SxUF3/h
u4CKK7d6Yb7UrQh3xBgvbE+IMNTgbFiRrTZg2k/Wwo1BhkMrqHTu2MIP+WC6l3MFZWZaeDMkD08H
7w1C0zEFVmg3YdMUQcMT6BS1SWx3OXkoH+HY2AvRBghOe7RUo7ZJOvnovORw2S0MnGGh4dRu17Ur
NFD1ydN1d7QWbs4kChA6SQlNx0sXYovUt3PMi5mB3OGw8EGA4PHyIPsCp8rZMKzHlsOE5sHoiLDL
SWwEYAPHJxldcY+yglUrWDg/ciH+mG/sn4UClC48IFIzSALoshvbgR2yMIMiNDErEsAOKTghb+EK
qYUwFFL7rNM37NBI8XFoZk9BX4VKZJBy+cCRPt6YC7OIbIIZy/DCMbJS685DIrNheYL0uvCO0FQq
pFwSuG/k6O7KlZm5rcd0vJyUO3+0c8d58hXp5tjgCddBN3b0u9Z/8H23O1WDl48sUpo1BcwAa2Xi
hsaryYAOFWoWzeclr3dFvZvezD1rI7EEwaGcHefQGZIDozAkeas6GnehNePhJZlgjYILj0SS1deq
oxEIdy84ZY31gvOTznfEiW8MUXUQT9pulV66RTY35ZYpaLYNZ0hsay/KudsWzCN8IIaUrwl6Zu65
3VMJEV49EvJhkIXAofqcghf90pvQsPsim/eg5GAYBRVmNscnkVgH6gkkTnATt1E1QVou2qc0cHeW
2xnXbjYWZ9HjLZ7yyHzAb5t/05PTPvsicu59GHq3oI6j7SRqc5dXTnfVzy2QaoROtLgyA1NZgJd7
bcdJd584dnkMYm2/2JpH2rbr4XK06uIqEJXmtOaKs9Yukt6W4lqrYbqPhPKClTJEglpItpemDHvy
rvPwYMZuuu5TnW1KbES7MI/OQjLET2gZ3+A0JiYgoxXISMKOFpugZa3CNp6PZl4x785SdQ2BI/wQ
F/MQE6Hp6k9TYiEhINg2ubT6TBOhE9Yc48X4WYGfAE5VzQ92b6O/CFOCcPM8aSOgN/pDHQ3W5RyH
w+U8lNRpuWemPG91fOd6nbi3ot5iiJBWjFTgPa8pU+OPVV1p2jTeeBPrcmG6Lqs9O/r4EiPOeGAy
sLCgPZB1A0m2a9NyZlr2XcsAv71tO+o7xIy2aNsnsyaZ3VpNHqhh82li/lMcSqSkyUc8M0tfsy29
jp0oM4OUeI+4R19gd2rbCa/egCiGhVWZ4/wlaHtvG2ZTsaZoZgkmhVL0FNBEykfx1O0HUz0M44gP
IxsQskfwFfkp8w1z4fzWrqZ24xb+sYuMalMzfv13Kvo7SudX52MAD7hn//v5+ATT+UX/AOb5/a/8
eUKGoxMgTXRJrMCDbwlOqX+ckkkJWbIHcGOQlsuIcjGm/DEUXWzQfw5Fvd+wm0N9Qxzmcbpz/lEK
gXDeOfM4FUvbRJUnFoKF5b2HkNb4EPM0Gr2TsqqAoBCmtQyvxMDLse60US10N0w/+J1RFwEvK4tJ
EN3smsDfN3PLU3mfl7VpqKPG29GMW2MeGyc8BCFP9Lqzl+Asv4YYeZ3F2Nz9nWp65QzXLeoBRrCT
5XM6oBfqtdGOVBTlXfZOrV+zaLilW+CHa2EZPknznr/LHSmZyNbRhoDa6d4IZiidBL+Apa4lDPJ6
xXqYzntLNIsXYBQ5ImltkpPkAxzVh7wOuvomNcLsvqlD+azz2Y7XDZsugVaw/6sTEuEYLf0knwz8
/iWXmLx5O8rcIggFsRWC0qlQJJwkwTmDWvpc+/6wMWQ5fEqIjr5BuuLvCLSBJd3EqBxS5Jrs7Ta2
s1VbErOTzYpwqC6PP3narZ8sTdQv47lEvpK69JqP0zVCLhwWfcagmT/Cq77zbMTAiXnAsCS2bWrL
9WgTnUwBLetbogjjYW1OEz7ogX70ikO4JIMJHzeqiRBT9CCIMi+MWYHu6PTjGKvwAhjCsJ9nf7qV
2pqObIw1OhDUHMYqZME+xHmafOF5cG/TjLbQti8t4xyrIsCq7DUHXY7ikmKpeIhnnyM4Hp4btlh/
3Y9RzHkYzN6V4/bWR6PMNS0tYhPPpRN1G1lxXFYIvC/6RMynvHWnfpN0ULWFVXRI2FkNByMcdzbs
2EPupGO5nsJ6/mRMqtoFSW7sa8ZwF05sza+msvyLmCyAe+LCw2u6AuVliXRHQY/DhT92swd8aTf2
Tkva6urPf7YZdUR8ZbhWhXU/MdVbs7KXaI+PaaUR5B3R/g05xn2MWqncWY1xFxhiST/uBzr785aU
DGG+/ttxKNqknX6xoloseSx0/31FvXrR+uU17vTXtv1hYf3jb/6xsHryN2nhgBW+S6mIfY9Gwp+w
57ceA0xQEBeAbhBu/WdhtX6DTIgIn79mOtjEEKL82X4Qv1n0JJj5BnDPFkr0P2k/vHMw8n8tICD5
Nso3Lmb+hYNiEyOYVQbOniT/FpdkiBkBpArwK8MvDIx/d6VFh8Oq7tnMTd7ZF3MKB2ceBVcCGr1S
ZvWpopFA9zLu1t/9Dn9jBf27K3EN9g9M++DNln//XUMlao1wbqqsOsAn6dBVmGfdKwDQ9fz4jy8U
sDk5IGQ8vpbFT/v9hXo/F7IEIXmYdPYty7NvrFHfUv75v1zGXSKB+MX/8hsB3Zl17KKRDg1m6XLx
ZmiUmOsMYfc/v3U8q6RC098CzvfehhxVZD2XMd+oD1VzOZrM1Wj7B5dN8Ssr/Lv9fXnwAhh30uJ3
4rTw3qNOeyYwWkn3NV7EJyQj3E3R+CiM6bHqf0nWewdX+P1igP9JUbCWMMrlw3z3RBiko/NulhWo
6CXIQqP/SIMavamRvJgBBvjEIX1GTGH7v9xPB00mRyvHA8T144W9pqTujYvqUNWIV9AoEjMgjezR
SPlfP39KloftO6jC798RDg+rgo/4xH9HqJm7tJsSwt0PBvk9B9VVxAxaZnj/86v8zbsFU+w/V2HJ
+v5OkhTv9EaXcxU5uierGR97xc5U4BT7X27dd1d6d+sGtMNlD0ycTb9DBjqmLyisyIL89etl/vVL
gVjGCb9Yqx2EMO8eD3o1bkD2t0JoQpRFZfYgZieEAzezo6atDE1m9bIRuxpF4MFEXk7nx5Zbu0aR
0tcuUpkBa8M2GCNCIMtieEWVwtAtDe0LCekMwV727c2hgn27v6pwBK+aakbJY8myXpUV/8kUo3Ay
MzJNOFe5Bx8gMWGT0vqY+Vg43DBFJ6zQKg1qBI6OmRH3WiH3A0X7JvNHL1pk1aiGs2IMNqhKnIu2
jYstQsBi21p+cd8aqXM05Ty8ghqRe9Eire89wVVSpzwBCSMlBHVgXNIMyc3PabZIhTSfB3Ox86JC
vjRTK+KmZFSdsdyVm9Z1EBL19iLwEl2Oerlm0op/jVCq2gzHbUr7GA1IZaBi59vNioVLpX679tvC
WqOwy1ADoXeiSdStGbUiRo6rEh2+FPbRQfO+T5u5PAkUYptAIVoPJK4KlFTWxygGbTVGIv0UBWX+
iCUk2dfarp6JgbQ+MhBDW+ijP3iulAO21wt7ZEOxD21+bdsT7zpiZPRYBl2lRz0E7ikwtLo1jKT9
FHJrTnFaV2evS7+Zgt+0Sz3rowqSb6MewnsEN+XFsCyNsdZI13ILHVyTEzTJuy3z+CYlRfIuHRPn
ghW9JfcGdw5RoWQvuR6idyyoxTGJ7AAHAfXxdWRX8px6AGZg6ohrUabcxA7I2sYyBuKm3h77XBNP
gA8F7Z7HLQOyzdfsiFIgzmVaq7qKHoLZ4itFfpJ9kjPjS1WjoiKrlOzSHHk8boC58fJ9UlhmdSVo
wcuNh635KQ4rQ24t0SNxKsoM+ZZnYnc3mMB9DIDOP6B9QZTux+WR7ziRH8/KaZpBfSCSWD6WDFge
7KLk+XEb02U+xxEbXlwco+p+U783tMaxwZIIjCZ+RDE/WhUqJSMCTEWCo3zUJLVuKsecUdc5bHHz
RIRQa1doyNx8gGTcYu3q911QpC+IxoydLHiPPB/34yqRPW58Ep3uhkb2T9iws71bdfCeCIyykl1a
2e68nVMESauGUzTtyTETn2dZ6S/WzLvlGCE6exQS+kPvt9VzhEXn5E85a+hY8mGbzrCP8HOSif52
YgA95Jdw4yj7VBNXc3xTKjYjqW9Zk36zmNwTo+TZGPfQrIkIJZ8xYZ3exMqLr6OMJl8X5RJYE79Q
hyyGP1jV4oD4CzdG0JP2TZdt4mqMvxaVdA+kZ+BV9mIm947onhDS93tblejjJRja7TwExXFwkm86
XLQNRmuuoSLsZRN9bbvG38Qa+VNtHdqy/9zFU3JUhUfCW1h5J7ZC//ZNqYktbNyaIu+vSDjFrZTx
nlMsgTup/OxjIKr5ZEqGvzMSrWgeq3athozGXZZQEtptzkPNqkiPKq+YDnWpPNscKne1wVufgRTY
9Mx7AMym03ZuWN3U0KJYXPbdyuF744N8QZsfnIm2cl/yUQe3sGLEdRkN4oEcO/s4djxRGQvqp04S
AGrmeOv6gq/vaprOK6KW5bktuuFVGw0OlUiz5gA/DG6Fh+zPMfMX12WhbBrWDy82AJ4k4yIeg71H
1CckCNfugtuwzJpLgdOOccdy0upkU+9zksU2xCaziFkoI7yBSxPB0OCCZ9BiCTG8xm7BjCInZE9q
kycYO0CT5Ge7YrIdDzauEEKFz7peztWlVZ5Qb/AwDXUMZE0JaIMEoq4g1g7oLjqxfVt1hzh5brNA
fDUHVqt+eUYwMohrYmKT69QlEbafoG34AyeJlWG07nWK81DjAl335ZLOt7gB0fUgvpu98kMycodm
yOcACHywsYYe1h2/MD4qs3kTDhcPfRWFawKBCzhm+JF0x9pjRKweg+Slz3rFPZdlt7NTdzEHI6y1
Q/xDUnTtqTewbWRldw4ynR+0Z6IJjUu5VzIyrjA8nu3E7p+MNNXnaYzbqzCdPyamPXwMlgimgKEL
xbFwD7NM5m0R1+pcGU14k2fPft2oTWLHJDGG0dppkw+8z49Nb0YHJACkIUYo7dD6VmcH9Tku8Sna
s7h/ZtiB4NFn08tIdrkwkjh/rHGnwP9gxTFVIB4wMVZkw/GTVr8vsm8Gz5nfYEftRWPJY1zBvo1e
ZFpMKwpQWLMvYjCoIq6GVaslHrgpz1nMUoq8mkcklcQgRGZ2USDzk6ug8hmIZo1qNrDvZ3oflZ2o
lR3VrblyQwYtq0pZH7Sy1HGobXUsQeBX65KG0NHONenSQk0goMOaDErvNA1vYa6DmTesfwqO+11t
Icrf4NCJjb2T9Co+ooumXbuyVNgHR6fvwLyHXgeCb81ZvOk8BLGNT3c+xakW0Mv5WrletBJJ5F+M
gU822PCWE2bXLuMPPS7pYQjUJ8ILm5bEHs9HL5U6HdofUAbptq3ixtnMdid6xdqjPwWZmaHXGvN7
ot9HHIfCw5DF4doBa+BP/bHI02yTVOZnJ+gOVZoSjzbZaoU8MN5ZTCI3LBz9LaEnxpWwCyPdtL4i
04doHYBhnUUoYqqZf+RBe0Ae027HOnzJYsLe/AHBomWWeBz8WjwxwSAJjj1arMaIuDK8Pei3ce7N
17yu0WuU+6IjFxSlbO6TZJrmhnHBZMoMdn5EpvsKFzCLfsTphGrJwQ3rSNBQFV/4kHUDBqwAffn+
5wfs9/Auh8QlqEwc4SEAWUuSyI8nbD3PSKq0mR9qNtCNh/7oqo06FOBBwznhTfA82QayMmvmXJHJ
pjzxwhNibCtMnkL+qlB7B1b6/fPQIRComZdi912R6yPQ4x3g8zRKPDIcPjXZIqX2k5ci7+7CiW3u
53fgL5WhNAXRV1wJUcbSU353A5zeVdFQ5Ye+5hBWhGh0RcF2XBRxeTIYfV/8/HrvEWHLNxTwwRaG
PFoM+31kWtFwwHG8LGdBqXElsEogtNIFeJa0US9EoUvU1DHnQTcYbt62HXLuhLePLcw4scgh5YId
f3mTkI+aff3nn+8NRv1DZcfnc4UFyo1WLp2kd+VJNSalEThddogVNrau1+pbiWoR7VVLOLtiWslh
G78nLxLBXe0140WKWRI/z5gELFq+6oWjTHEMLBymk0XlqZMKT1uOrP/kWIm8LBpAxZlH3kTb1/gh
2y50DxEklL09UrhuHebh97ZjOi+0n+d+RQY4M1RD+LdTCGl5FU4jpJ4kST+97YpFQTDdepiXUe7P
74V4B9x8+63IvhFgf5ZR7HvEO3qwEPWVXlDEKedtQ5erFuXterCdJ2jGxsHg2LiCuWDt3IbsRFAe
x59/hL/U2UwmIG26/ChMOqz3lP6WCZpXJSI5IAtN9q4RlafKGX61DPylY8FVaFRYiEgdeGbvf/Mu
6frQK8rkgHqF2NeIhauovHZdg3piDJiRVzilFA9xxqH351/Q+us95oiCwy2AeCIWoP2PL+AkMqdv
8iE+OKhKQ9rdpbw0whAfasfRWEMIm87ScOVj4UyPmZxAQlTusG3B55DVXiKFW9Zbxgx13gU2kccE
xTpO1hw4f+OFLQuN31iE7YURagrXt0//r0LuF/3qpYfGD/nf+9UnBondazb9OAN8+0t/tKoD8RsL
ruDRXkRtS/bgH43qQP7mIp5jLLig52gV80T8aYuUvwnI9ryPJv21Jbjj/xrVtvcbIjyeY5dNDFLr
P9PJvQfDE40BE55OOUu0ZHT59tR+18OzCeJtAih/x55HJ6aMZ/UZMDIzkyFjLwFAfezpWxjDeFHV
Drs1ulCJjLtvD42vKJpq0Hlmm6AB/u42/l272eI7/th6s/hyHAtMa0ndhOL64wszandyM4YAFz42
v/IsEY6cA86RfAYjdDO6I1iIhGM426QBZxPZEgVWr9cKgU/4JSgKcauFG9TNtpp85X8kxi66nuJ6
aBkwavGsIHRBmiIeHCARml84AS69vbMC+aaNjeO1RnBAWD9vHDMr2ngjgKxlgOkckpM+xMDkGPUb
Kh04x+T1XQBCgnONrzl0GVkhj5gQBVLjKd2OxBszjYwxjcghsG/Y5roPsoQbMTQ1MbVMHHPYGUNa
f1aTMlGuQ/tAaNRUKSjCEulYkLk0coBuxvmxxa8EOorT8xLWZDu3KImR0EbDjn7hI5WzsW+SuTmy
l4l919n6NTHj5iwBKW68VJ/AmB6r0tMPfpFAQpII6n1NtRGGMFBGg+xZ+PVMCHOZete1Y08wTOKd
AXAJzU0nyjvDkc+mnZKqneiy3MxZHj9ZYVj5K7NzhyvWbuN27ijK13486e2Q9ONl5M/3wMfyczNR
nwH6JXxID56IdkFmOJ8bzSgBmCGZ99Bc4NCBa/PuzCCr7ki+tHHfB+rG7WdixVBZiewKGY4mkixq
4tUojOQ8z/UWYZZFNzEnPM00CUmM7eJi9Cp3n+eq2FV+C3VUNB4nbCR327nwxWG0AeH7szRW9mxC
pTMrWhdzO6xFHXm33PX6FHhZs0vpjx0jYcujFF5wJMQrB4dZmPlThdfoofQRatUDY6d11hnIA3Uy
X9uFNV7avel/ifzY2zmEPGxVzbfHXUUKztQ3WyspW2/FfXd2wJbGesV8JX7JeOxXNl3gdcuTtprp
r9yZfj9cS2aZJ3fQ3TZ3Erl3aiK9W4PAaaoVmy/U2ndxqwCdmrO1ipok5pHGsBPuBiQ103quHe/J
5f9kbYw5s99AdlsXeOSLFaXxWqXT9HVxiV3V2BY3wTg2B6dyerzJKO6emRzPDe3FWFxYvZc2Gzj7
U7yeWx8EFxNjzA6+q3WwsmrlUylLvPv4PuREsFUe0f3S0GLcUXPkJuq5hZ/TiJMEVeLiAjPzi96f
G03hnseXEZouCJYDd49IkXnt9It2s493OdZHiIZB6LyqwRk8DK9D8zAPVXG5gF64fXOdXVHihDu7
JOzLCpLl7YK75awi5uP9fjnE5RtEf8OtDw/B3ftZ6V1kbfNBxsP82e9nyCuDdi4kpsUVAk40sZUw
ymtWwuEZ40bQrKoAT9tKRXMhNlnSZHLNFHmYVqVu/E8FeMdu48KEIoce/n5/bavKuRgF6qSVQo5N
zda3sbqcqEmtlZz6/qIENQEDg0UEZjBSzTP8Fg8iSBJZZ507w63XYG7Br4dbFkGvzs8OL8Z+oC3G
aRVXjIGOTMCfIqbNu/ZYDk4qljmmyTBXjwzua/wDdgvpD5fVVVgP9aVBE0NvfLs2Ybql5QMZ8ka+
EV3ibMySf+/xjILdF1N87Ge3uSLOM75JrCH7UClRPARuKxB3dWqjqgGVWVWy+Lo6y15T5oQI8pyk
yDABNd6NTqbceMKBPQ/rsa7lnWUPQbL1TRXxowDga3aOqeTXZob2NikxPEdBnNMbEP0dptD6gNRv
MxueQQOqK+ODaaW9uWqJTDvFEuu3P+DbhkY6pys6hPEtqYzWx5Lm8J0/jUocNMejG8dxKvwS4Ejy
NS1X/akkUJDaGP+Si6Ufpwm1fPYS17LGCgO9/6oNVF8SZz+4hA/aAYCXDOXY2RhbI9u4veZyJO32
31jf5Z00wC3Vvqc/0WvmEoTz0Vdkbd6lkw3qI7PGbT249Za1YbxIIa0/gf0Q/MFDxzrPS57h6APv
BFpl1S1+YoneAfmlW/uXIoJ/tfInCzCIqUV9lOOA/qtHp3dqA897+9kORhCfFOqXmNYnX7IX/pZx
5mtqm8NmCByy3OvRfkxEW12kiFtuJAlEXFW9WrWWPIhuZp9Ho7oEQ8SS4+aX1Kfh66ghXcHRWXmu
gStQKKKGTRBiVeWk15Nb+nsHoQt/YR6tc8GL7qyGJBiu3c4y15bVWRsYaxZoIP5g+m18Soesvm3w
0ZwclwDKheZUPDsuSek9nZlTxgF606hy3C/nks+5kZWvPKWuvXbI62LpwDkfbBnrxJe67PsYw6zd
nOygHjXdxphujNCz72y7yZgcxjqNtHdTgxl6M86d+eilbVtsa6/OPjst0SvbSRYkKEZOBKEg1cY0
r9q8pS0SxP6A9ivI532VJb2x7nqzeQYalz1yhOPnil8MJ+3PBnzGu8n07rMxdPdpqnAX2WAQZqyX
sX2lk4GAJyjH1jnMIEVyxCo/TWXY7lrGSpuyNfm9cFaDwIIVV3yyXXp0hpn0XyySlBY7qbNsoo26
CmotLjXLGW+RnuAY4T4lx5GBRbWiZYOI0fet7IXa/1kbAtvyRA2ypmlVHdMgNAjIHAIDaTiMiHiN
RQ8HpFHW6m6Izfa6TNPpFhpzcj/mvWmTAgIpf9VAoNzR6LmL5MJtcgP3KnbLeDOWvGKXCeWku5Gj
1gvuIbExBisHgMPi2A4RPr8O6Vh/DiTWLJhuhjz61D3LAdO1mq1Kqf4nQeDmqhma+SJIGTusaIN6
l60yZ2dVJXlnrUZjhmrgp2l/WYvZxbLFOpKuGxBN7prjSfPRSv3JuO2h2Tj7jk3/lrcWHQTZRU64
lWXuHfu0YSdw4NfVh6zmfm5GxBEhWytAOfI27eCeDBSHsEff0DxfIMWCJmOhjaVd7YPSy9OrJp6y
kdQsX12nRTA+NhhQ74Q9+J9q7IX70qMepm2fGa+weIxjQJ+sYHDWYOgwIgVILRYzWwbY826fqErc
WEkUq2NQJfKMFb/6JgsmIbB1IvOC9IfcZGLUGyt4oxifRzIl7fbkBZOFceHfsu7/T4aEFuO7euQv
uJurl2bKX4ov35d1FpIh/tIfZZ2/xM0vnSOGVFRpBLr/X2HnS0o0E3WCSxoB3h1Kvv/UdcQiBcs8
HwEmvjn7P3Wd/6ZNEhSJPgwdsuj/iQBpaSZ839yi2+kFdDxNhC3klL1vL0K2ockWZwS5R8C5wEQ6
BVSPaPqg2NzWUUQI3He352/Ktff9Gy7o235guhafnBS9d8Vam8uYk6g3HUCHNLem0fdrD+PuL9q4
70tCroKcFk8XM3Dnr9Vq62oTZUA8HqA+JxyAxvo2KxsC1nmZt6YxkH2qG8DXdWrc6QEo6s+/pCuX
NvGP95Wae4mPpnDmN36vPOm6KaDw8tsDS0s+7sYB3C/sLvPQO26AnD5ujlgb4HDieSRdqwpt0J9N
lRhAKkzbvS/pA2BDD4PpitWQnmAkQMUG8wAU3cr4b3NC59Xazg36gaAEMTe4cOXddRtM0zcE7BmO
yQAk8xjMBzhfMOTw6x4VgvcnRpXTnrE44+oqEiCFF3saEfMWkWRmPcKPt63quhky8WCNcFdauwuP
g6erl0CphAknxHVMnHwjBCL9Y95xsNfpWDB5ZU7WhPAZUWTAPIiRbnyKE/ihzGT4i8NIsxO+nLUV
HqBU2ftAjHtdmeUFt4qWaASCQKxBezv2HkH+QkP1tUXdlVgPYETRDo0ATN16hqfgSGwgecTMiSFP
c0vMDltR71O0py22Ao1s62q2x+QQmoq4ujCBKt6B/dWqDY9z5497rxY5APKZj2P/P/bObDluJEvT
r9I29yjDvozNzEVsjOBOiqRI3sCoDbvDAcfiwNPP56HuqpSyOvMF+qJUqaokAwE43M/5z78M0wt+
k/gil2v4iaeDwa9ikChcBmsjqp6vC1aH2wwd07bAueg5H9L2jfaJJ9NJYR/DOeEdmvv00htEch3S
ah6RXCw/ZphAz3bPj6ASUp+Ng/91qhmJddngPI31qj6XwyyudQvM1zQxdwTarU/ITTNDKAnHFRk5
tsd7JRm9zmJy922HPBEP4ASzAtT7pdv2X/2Uv2YVgCLSEHfNjpZG3Sz8saM043WG7bVchMVYn9qY
h7tEcubAKDHsU57oBRWEqk9SMXNE7Ix1tG/pCwv7lkeGwNUhjPPu1gfE5zDNpu+VzSElSBE9NDUq
93Ry2ndGnNNLmuAQkHQTv8rLlwtJN75xNN8YZ1F5m0Ia3mK+HtxZmT1t/YTvEmKBviHEodlOVcVS
nHIxfXew/b+Ad+zfZT5P4uw37AuG243FAb6r5ch9RcHzEaFk33JMlwyptEUsbEsK6CPG391XAOT1
Bg/h5dmdGdSIlpeh7rvqAOQyfIP3wADSZ3SXZ/V6cCzurcp4jpCwudVmiRJEPn1fgBAOa7WQl9Ct
PAksH5cLFBfLD45+wr2yKL2sVfU2W2rEdbxHURn/sFGaTxusOlFfET/owkYO3m13gdidpuNL5rI2
cVOFM+OaYZnv1+8+QQTfUZnKW1kGLEqNr4rOeVBhZA2HtPMZJjSef5cMc3BH+ILzJAol38YgbN+t
wTd21NV66N20ffeaYMG3ywo+6XiJcVgo42Qbi7n9yOII8X3hLRZyTeITzl8uZoJyUq2yHvUixbDT
yNJu5nhRn6WyKFnbAYfwKeP+OMjjLnVdNttwtgsoDch6cUYlVTbQRf9VIqiJWbWIerYLnfSrU1TA
zfYSeXvUt93tELpZ7DJyTpwqfJsgag1fi3703wpHNFVG7sAq/COScUvsPduex5ulm9MAyxBv9B+9
aiGf3dfLsxMvzDdDI1p1sFzadd0aHliHAd0ejEeMtvTA1jSK27GlYRlYYZc+dqaDrRBg2vWjFYy3
fiObA8V78LD2GEIHkfZucUD6lAbpbWN1ngk7yo4QrfJT41bPKvCdPdXwSBzS8qWIm3HPaPdblbvN
yRIZPjl+fspXBrnCGeV1S/m9r4NJb1WaDd+cApferFBXSKZSnJN651KvVbJzlp48hCjIdplkmECK
3XJjJXJatnhhXIZlfAmPo9sVNXr6jUzS7oRMBFQCE+ttZ2cBnri4bmyauv6RkfQSbzzEPRejwu4I
3vrjgqx57zZWclXmmbxRYTkfwpwXtiuxs0DrDxkmibPTuvAgISDZJ1tYE05ueEJITMj27UwinTRq
ukk45UVuR8aktLGv5qBIiCp1PnkNQsYQLPMaEotX713u/Vcl5zncBl1irRv0i0aaBAPq6MoiIk0A
b5c27a/xIsVp0rXHUzYnzo66ADJ+gLv0bknVV8xWCb3FkQrOEiHnhynnmEPLO+xLUnoemdU5G2eo
CEmZRuQieWWBCsb6PcbkbYMUS18JnTGIqqvqLbFwPt6GOlwIJp6w0ItCSYpKEOfbaPI9gH+ve6A6
i/Gfg0N+kuyv9m5hE8k3XSVdtZG8Vzd+reTVvKYkrbi2e3K1VDsvz3mr1D7LoDcJsuY3y+AElzLs
9fM6k0bal820jZU4zvXOm6z2Elhx/ZC1HZzcpVmfZClJunJUctRrkJwafMvui8pbd1MKBaECEcLK
u25Y7tj41Kh298oHyI0U2awtxKkR9I7MOBujsc6amr2V1Cs+Wxg0kalWvkYhM+nYXmZAxWXajER/
HcAC8afNmofasTjLC3s+FYWnYcNNE1bxWfJSx5mDaykrHhfy/BRPmhZpTv0bzKQhEWAd99gMOr51
unW5BOiaasgDSe7TL/fNdz/rbvN0ja4TjcBi68/EPW1qUiN2jZ9XN1KtzokohqgDsQ77K1LWvLeR
7swHFsSBDoiS9j5fsirelnh7fpdN09TA5SLUxELZ02kFHNrKxuovRqQ8b3M94h6zQoa69odMfW28
MrRvHOVPa7YBGC6DNxLE1+OcV6rYAJwQAIsXc3WI8mD6gpl6uyVG0NQFsnvQeqgxu5hEu4+Bhq7A
P7G5SpeoRGrnNvmp96b+Ghpz629hnSmA+Za8AA3UqNDAEl5AFEZxxP5KfnElrMZtL5fKPBt7cy6R
ytLjHKqd9VgGCjTSTQM2Zzl8iwtc1QAIDZvRrpQJ6GEX/iHqGm+/xUofZRWZd6CiTIhSm+zaLIDf
eaa6djlxFGtRWI9WK+VbMkHYOYz0mfEuQ3CGx/zS5MwptPyi5bhKPKB5SA4GKJtlpCr8WXx1mOk8
YaeivskyKuGFoUqlTm6Ipt3oBT8YytDwk6Y3xt6ZglHsXRCpHbNeQiqiUFzX/boefVtBpGpRxQx9
yZCcPB5sOfJAcbgnTWs9iiwZXwrXy+6yhkpDBKG8xcnFXAU5GB4AHgkDXWc25bVZfgxYvcEyxNbo
lHSdc882KL55MmynnZVh+YxLDltlxka0aVA07xYll4scHfRLXtg8OwfXdrG1m365yDB4u7IRdO3z
EY/Kc1ZDS7H1hrwH7sxiyt8kbN+iQdcnF6NKiEI+CQKNJtNgIbxCr2m7F2WRQNeZ4cDg8Y5nWSu9
+lTR6T/8dRPxe/YqbQOATxhhShFBeGIH+nWuBXhQtVlmDceMuIpLLMjJIIxUJLDA7fqH2lQ0YKHw
jXkw72qByidwTCMJaAj+rqFxfh+Im2sxV+JFgcPl/B61NbYe3PayG44+nlD5NlzH4I5gUJfxMrkQ
i09BmCfc2SGz9X1EQDlAPHHW69C+Z6lgYQpQW+VNCy6msnvFTdC/m1CWPc9U3Ie/uXE0x39qvmIk
LighCQUj8PfXGxdHcRVNlqeOVkFm9aRE+GnBlG9rOyXI7Miq4yhigTkTK74iEmZnc05dQt5uP/Bs
RJkIke/mry/qT2P9hLYNjQr6AKKIiQb8rfHNxo41UmTq2DRe522ThNwtBdEMObI1XfT9mO/Ymtf9
guAarG+kgiqRLVxEuXlNSah5LGff0NLC9Qg/pP0G9BU9xGEm98lAEHhq9bDZuyGwdn995cG/WYgR
oYmAFzTVRt7w26WjMPdkvcz9EXcD6GhRIct91yC6bBfo7rIgAifJvejH5C7TsSD6+2A57kdcSvwl
M29fBJRLVjBnu1E27c3Uu/7bJKW4KVavurLtxnt3fYx3b2QmBUkleR6fyNnE+s8v1kOheaEbtpJj
lhTBnQ33bw9gRr1aY+1NAbkehCYKzc+p5vsOj1VkVOOL64/WI0kw4ScriJYfxHrZwcYVPt5BnmKP
xdyeundu69OIRuREqgc1O80yfUlW8S+hW2SF9FnDTnyu1bVYuwdRd2ZPSUzZji3eK7NSsECTaeN7
Jg9dpwhaPSe+LseOGtQBcsDFa3rJVivD6T9w63ciwKvwkqiOCLCSFB5uUkEggqXVoPcB+W32dpRe
Wlso75kM9NvAHSzl7/hCwn1pU59AlM6T1SkK1zo7ATqTUYHsvTqlFPTpzsZpJdymGCzGOP9RcV+d
80yi2sPzxJ+p6XvbJMswxeUbZyJh3MMmDDFeU8ojA8AdfaHIp522j3TfbLGxrz4T6RRuXYHIVwUW
BhpNIjGD62nc4tyXX5ZyhIVfYMIIs533qZpZkTj1DrtchOPLUNTvUW8crZCgvcVzjXFTvxQTTSX3
LqmY9FyuKzefQ8d67EsijBwODsx3kSGkFUa/W0ZJ9WkI4vZDL1b74eMiQr2PseqG17Y6eEPc39OJ
4gva2cxGZpr+sCaSRjT0MiC33snW7EaD6e0gkUL6bgZAcn+tNQzveh4Pzpo1uCbja1uKyLB+iuih
8frxxXZGkgyF234EqseqzKfDkg7dM/l9KyfAQEQtCDOAUtfVJKYwgOAN9tlNiFGJd1480BmlPpOE
bRusvCMKj0lYkQ7/52Cv5AgJzV1p1nqj6A6xxfUxTc85EzvZgcoxtcUqJzFHaN6wXQYLtgN143av
WKrEcKaBWZiP4MfryP6yWCIibRD9XvQcoBeCgF0YrWJ6wQaW9n6GNhUbBIgZo7xtKvChCE+/53gW
64+Yt3TdF/Eq3zDwuJ90RObRONBu2wHWDYSvbJo5D7eQUoKtwLzv4XzV2k8AsfB7YWG0tXkG3kwe
j3lVtdnf7YrwOglY8h50ejzovinDTWnPUOGnAmTENK8F4Slil2u/e0D/wJNpMab8dj6LpcggiYP1
LMx9MD41RS+4jhdyqwwo0eKeeLVm4XJDIiBqObMMXTPtZ3l39lGP1nJzTszx1NI9nBEfHGOIFJlh
1IcOyEnHPNkkHxbQrdAO1cR2Xo8pw4MzPGBhl/Bl8Ds6WwBHbr0B8tYiXg6VBBCa8/wH3JjlZuV1
E1u9ZBQjswYLizPQK9vkFXXSJ9aNAjihT6EkG1Es3XfjBDgnsOrbZJCKT3rlG+EuQkoDtkBU/czc
n9w0zIH/KjvYytFq90wzgDMA7ua9aHhjMt0Ed24VBp8oeOwe4GtSn4fSBJatftW9royZcFoe5u5r
hvB8r+xheRYWr3nq9vXJmlgUOGSxrdHRp+RygNQgcMeaiFKDaKy14Dc1LmBPR4bb3iPJ8OKM35wP
SV2B3YoWi2zLtr7btnGFTSOLx1c3FEudsnHeOS/NAugSlkB9Ei2BTcgdxLVs3WrXoYy9jgfVvbYO
ZbqjMjA1wgzF9YyH0d3k02ltM3tgc7cw1G7rpH2H34acwO4SXAjZZ9uZBJANQaD9V1t4PJCqglGj
aJ/2KqQ8h5eQwK9s7rvebMOY6qqrWtUgkkkRUfNWPT/OIbpcFRgXPOUG9aYuMacADdq7AzuAfWJU
30ZCdD5yh4CzaIQM5PRm/VQ+DQA7EY4ifJ3UoF/n8jZOQEgzTF0fG2gVh9XnmMRGwX06nw3OAAQ8
xll+F7HlgzsZdoQVkGGWWYySk5nwoy6hDOmWyn2ae+LLk4YYg7ClEvZph7d5WDpPMvSwrR15kGiV
69NS29gIeqPAZ5IitjHPIKc8fCMwE10Yei6K85mgNaJmppdlpkyWFfic3dbuk9Vg/Jeyj722Ksb9
OsSNDPwi3J4hwWkAtIxdScgZ3gK7UlN+KnYTUl0ghB5IXGCFtJriZKDZOTvmDJ4HCtrWvBSLPbXv
56S6YQYz9oqUVmGgcPZC1Dku4DKe8mbxnLdZbbgiIEewnTEI+ExXv8jN4jamn1AaFKrHXLwHtHlm
Qr0eLTgTy3aC+XEX2Wxv+cR7VCWEv9nhJOnxPNaaZaePegYvw+imKU6CsfIlNGdARLNVetBNiaLw
qrs1dvHEwTYS1MtSqAwxT9vkQCa8kz3otBii5QYen/PkddH43WRGXmC6XW8wK+bFLUi7JNC1lV+Q
uVJydBgln8jbpImRRX6HFvB9mgLu2hpZ3glmBq/KVHEPBiRsOzHN3StVCbmHo14IB6rtNqFuGYPi
drZsNll0K9NL26ZUkGQ476aRB77E1XpTuUDq57+eX8yF2BlnYzlj/zWYOVOJPfVPYkVVqV1i0pq8
xORxbnmhC6rKLArYZKaAlY1TBHlha1CsNzJc6chm8g40CmtSkdtwjy8Q388AxRGhfb5LZzqbKmDR
HS0ZDhzjBUAC33g+RXU5H8fYf1t7k+JkJjEDgMp+DCI+DLlKfDmkeN+ey9X/YaD+DQOVbscU7v89
A/W27Yf8P7ZkItWF+PhlYPnzR/81sMRzKIz8s9LYNQaL/2Si+v/AOyBkjoljDKJxj07gvyaWIQ42
NF0xxoye62IZ86+JpfcP/lUnNmLzgOQPHGz+3//5qv939h3/DxO1KdRvf/8PMTb3bSEG9X//V/Qn
vTA7mQsLlfx2F88ElDO/tndRhTq3r3GR0kPMQnIS6kOyRzOzkUw9WrphYqQE7gWb7pS6C/uWcHkD
6VoVEX7ujNHZwVt1U+1xGc66o0Xw8QxfaxKNvbFzj7ykgjqC988HDTRSuKBG0euPpD4tLoBBzbZr
vEqQVM7IVuD8mBS5BjvC64RO4g1CCNpXe037PeZXnGezoChyctf/oLRxbhuUtGLbkiocbkYE/vLC
paboObIs8yPELTTbqixIM+iG5GX0TNzUTFAjIdEq1o+Zhv2NMbT+WSnjgE3B4UnspJAGi6q9bIO+
jS/DJFLfVExSQm0A9o2TC/STkG/wkTZJT6iqCESqjKYPdNnvEUS7WX+0Hc95sn0n+IhcVIVta41H
j/x1EM1Y3wsP8R28yFZtQvJQbzO34/vLKCMrIsRta9uhYKCDTkqlLmSyqm/UK9wBjBfdp0LV8s1L
O9NqeT3/mq+d9qppg+BjyYzyYcy4gMBhuIOzLZ9mexnnZZq3DUxPJnqbMNF8a7/iM+MKwXHN1C6F
FxuAjY2zjV049duVyKP8Fu/p8jqeCMWkWtQ3ZVpMJ9h+aMMK9BSbiIKl2IQ6RcjQ0E+GO9Y1/8vP
BwrFoup32GclL+5onvC0kOHII1XqFY3Uoq9naYSrunKR6NmqrooHi4hNiQKu5LfIKefPWJkYsKAe
uS9zaUa1OWUhxeHik9kaWcQaXnRDgxMPDtO5/bkPgXcPGBFbxBLM6488HbkT9iSSFzqUx2FVwWGh
MSCnMCWcY3VV+QCGnfg0b52FO3jjPgmfBQgp0qxaQu7Ik4UbeVgwPMw2a+ryJ4gC15abRYRyD91o
SO7fJhomVoPbMwvaJN7A1CZZAu+ELcbo39QRQdGYJioWn4WlAnGLLq9eNINcRiRJZHt7kCQhzh0v
YZRoHnArIWyTTpAhtK9KKZZLQZBLsa2wwGywDgpYb9j7JNetxAH2eJbrWxSo3hYveK67WEe00I0J
pPBsU/+LuWHFpLgVfdPa5yPFavHsJrNOFhOFNppHFHuDd2qCkX7KUfyyobOLCxrvZB+ReXYBjTLZ
k/An3+BMpy/nJUweOPe3Qkzempe9NIs0DSckzd7ILZlRYN3rjFehQbAMzlACHkOlSF48N+HGDQCA
3lbiutjvxshGYEowqNHa8UowTSwYu8JCYCY28rBtNg7UK93bGiH87AIJMBviIPfkz22KLwXmBxtJ
JBySxg5Qsu4jXk6GjqiyIale1HmAB+NcNHwdmwO9UJoH2mF0xPtA9Y0/I5I9ojIm7k/aU8xOLs3Q
gnYVO3toJid05FTNVNHXa2cai4FQOogGRNySUmLFeOOPEYy0+7Kbsgj7ALWwn2K0usOSLzqGaMwP
dk05TSNn7Twqix5DzIrv6+keZvmKD0K+x2+LN8zt6U82q8eO1bjU6I+L0vKGAJJkfw7Bg2OmH8/y
0FhUaODpwfg9qP78U4Ur4K6kIXmybYadA5Jy7mDj60fJQiemCP+9t4oRzTGhYbiALuc+RQTp3qIj
m1MGe1gXfFIofHy6P8AEb+UL68qo662EcDtiBCznidS9VV5mbUSMoicIPcLiibKoZKx/MfpuhZh3
5inVBeGUqnDZmknqZU1BUGCB4wHGY+0V2jN7hkW71YKisBsXOopgmZcdulPYbg0jh+rgKBJNzm3+
nEy8EQ3kg9uiTZynpnG4HiJFcc6eErNyIgdyx6Vf9vx6NyN8L6uQghV5wOo+151m7fVF4JRXvhz7
44gbSXc4r3nf9fkhe+A7b+Fr8ucYhc7tWEzJSxA4uGQwWeUjptnphgcoMpU+YBjL/tarARJ47pn1
mCx4EcguTl4sTILxaTlvabjiFpCcI9oHBnWIFk5lrDoEe5gGIJ1wLOfexxsYKVyVlNtx5vZ6UF/O
b1wzxf4LQhHNxLgL+vxw3lnbNkfHNzMsfnEgBoqXOcuW6nPAAA+Sm292KWeiv/TzIfhIajThtE7N
g5OPLq21+CZynZx6Kc1h0FHAb5bUNI/MwJzbeQ3YyGrqh3Ebt7EEbslz4VCBL/lyZPvxAIhwl6CE
IMaSnpTOak2uGsL7GM5HUDS4JUVSP6xl/b20wVrjbT1Y2QtHKWLIIWh4RAIX4001avZa3sme/EFR
wNCcYZ9vva4Pv7WieWkzp79MUj3i6bTEs6YO8fonkOJTm5iDSIWifsIXVF5xxsT3johsYib6yTv0
nVeQF4umMLA9QovGOttOtIzPRdQFhGOK9L0DgidgvbtWCFq3PQiTHZW8A5uxgYM7H4eBZLJ8lFdR
SSRHem/npGmQif5ZYN4ppeoOVhgl9zTmm7KJHlPXD+zPS1gjgcFItQlTUJy2YVc1VgNY7DBxsCHr
Sls2dG3uKraRGgIkcZ1fbunnm6ODIgKHWV/GW8uvvEMlYIhvIpBce9TzZYDBbrW1opl5pCtkvhyW
cKmjY8Ky7El8GvF/hXmdIKj117tYD9EliBzHHASTYwHxmBSa2XmGg9HeWHYo7jCqjy8jwkh2tQM8
FeZxu8ciWGKKILW7KatovOr1ZN9EAJpoL61Af6CpK0Gdmmdowl19XXfKf+gqDFvIOZxjev0+OcST
NyHT7pMveTwAzM1wCVbTJXZBVOzifukPi1UmR4hm027RQ7NvYmwjQIhK4yqhypu4z8vlhvsVfiuH
WBBmPqec44UNF2B+ThiXHKoi6i+idH7HQWMbFGX0JSO34jEPSANx6s49eNgubNwh6B8IAcDRORHh
PtCN/lqONOxlhDh3VuomLvL1oVnhf7WQsMHlLf8ihV91LZPC32edeuoSImY2fUhltFdN194Ma8oW
VTXUJzM4XUbdcDk2UBNc1VvHIGnJ9k1G/7pF8LLlpglCUjpIJWHbbuDnx8yascEp2bFMkFh1D5du
F1F1Wmvl3HEIEH7jTwJcwApPde8tD1mL8bHwxNG1VH8RmxOCaB4CMIDrjwF6FnSxi/WmUo21s+yT
m7UMHsaicXcDitZH/D3i63aph2eXDhZTYPLkNhYYJtxuatcvwwS1cJe67no5aNFdlMXQMkFpsX9t
RtxsWN9u9WQiw+FpedatHXYg7aETEa7n4xEULIeyrRqsZaLow6qaV211sPmdiPH71PfqYEUsG5KK
mQsSYDNekE5JmhHGJmjai2wHFZ6DiKyC0ySCbzLP/L07OAiEpG2AQOGclrL3PtLehtIBAqVfqYj3
VNc9lWBhi92CcH8/IL15wm7AuWXnN9bQLbbpVuFGR1tp76LJkY6hsFl4aLUzX+ejFcEeJCwNr2oV
xj33bgjsx2muamefBXW/GJ/NVZePBak4hIKVjV8fo1VN2Tc2/4xsaLfbrZiM7FJrEiBtzO77TZt5
KdFWucXG1BfhMUZw/2IxlmYURao1gprRyXe9HOhAyE2LcNq6KRTvReEN84skj+sExxMYq2f6va7D
uh9zm7+WUXGA0GA/z5mOWeJYqZCyXpA5jMVjNTY4XjIYy66zrrnNp0F9tvJkvGr6+CashNpyeKWf
GiQDr8msUL6M9C7DZdV1S/FZ4Sdtn5oqJLjJggXujsTP4NOIAdrYzeSEWFROGY1bepci66GaRZyI
iqxo4zfSc9jUoZHNRCZZ84KBMeoOlCYXcMrblUCr2ie8NFMWwWAYtduj9xbnDaeuO0IE38bnoRd+
EEFz1dkAk4eqpeTa2UEz4KTNJJfsxJEaNO8xo6aSRfa1CSGf4DTZMVq7tJ1VPy4I2p+oRWsMhWbK
ctQi8m8E3H8a4zo+w0coqa4HO4sA4V9bZ8Lr60JiYHxMcaLvmdO3nv68Gmzz1V+Qxh38JqEaaQUh
0eFmNuDuHyCH/+zm/9i9/8lfgeYdV1mf/2KmzVUYfvAfdKQMD5x2dYfsGGi4R5tUgPfuxsRJ3VvH
UnhUD1kqLwqvyLOrQaar2EsUYbeZGJyn2B6JP2wrqsq/vqp/c1sSDJ8CFKTgGgggfr0onJbTNi+J
N8cQlSIdUlu2N7L/hIoM5tuA53SzG5uV4siaMvn2159+VpP/QhbmfjC3MP+hBMdT8rePZ/4xEjTB
PVlqWqHS6RYkB4rMaEKa0MUEANHIMrynKkqtk2PKb+Fjg3qFJ6507/xwmap1g+1Hlh8H00HLLsMx
kOhPehhhqBF/c8Hmfvx6wSbOI4i8xLXtyPn9fk1JVlieRWYq2cHGCmnRowKPrgiK6LEN6BDLNxiL
adV9NMxJH7sBrKLL6eWLVvePjej+hlXu/Gnkj1Gx7fnIkH28MjiGf72FVmDiLakbjn2JjdgmtPAA
g7mIuRUQj9rEuF0BKbgMEDAFI9PAmBzCiezrCweCP6RrJU0Pxp3961t1jg/59VYBoEF/Co0rsx38
7iQQTbbEfqbLj0ReUaFmYK71CLw/95GmKsJi/ROBUrF/WlrKVnLmWlVdMvSYHkd/StQGfBi/HHuh
W/bPdbEz0MZaBU0UWdGU71AKqLlTk8jVG6xHJNjT7Mi+Bi2pol5DowQY/PazKS2aWT+Oq0EBxCL1
Y54WYOpTuULaoI77QI3H2lpVXEHGiyQd0F/fDhcdxG8rx9BIkAiBG/ghTpe/PieIOV2xTJGFbAuE
mYwNxIqX8WhaHaG5ejZ+gqWJYLU+CXcFPNGku38USzGun3RCwvOnzHPoToKV8VpZ+/wjN4s/dQTS
uD/DQ54rzcPuS1Caccbj7dhit47LZCSnbJ9N+DOuS8OnE7AHeBOSnM0KoSFA5QG8+j9I9N8h0Y5j
KDf/PRJ9U3zNi+xD/IJB//yh//JCcP+BbOOPdgj/xKAT+x8+KgBad4xE7YBF9E8M2o//wSuN7IKt
NIRuY162f9n2moxnlCe83xiIEEP0G+b8Vxi089sydjnCPHabyLg++L7t8UF/PMXAPqDy1sq5EnRO
rN0pawp97APDVshtEaKpyIltvC4ryg7sv5D0QWPJEUCqRAKsFpNwHTimpYeALCjDdekpl82W/hNP
heTGEu6EQiHyhzv9bw5gc2V/2I9coAmfAgDjS0xUAoYGv155rMa5TvsVLSRMrcczJByYbY+X0mbE
ZICkv/5Aj0Du3z+SvG/jX8QkF8w5/O3It4rakxahPVc4tF63Q2SV23rCZ+ei9CGLIm/orO7oUBe/
UZYlnd6y8xE7m4SYsByCLHfaUxqhjNmsU2Q2rjDFU9IdQuAQoFwPWAXczwQhPNWuM6wXfiraK9AK
8Br8LSkWnCpl++z6zjQ7ZK4xrZwF99oyIF+9QqFznTX4GITkqCi7mI8CxmevAH0zBmwBubabObTY
ZkKeCEZjgxrHQ4oO9GYJC/epR0DSYYIDFNR7qA2Ad6n4VgOJ9jGejluAXnYnaBzAchhcAmznPrv0
+Uh0HIu9qIgU3031TBesHHA+O4Oy2i1iMJvAlW8uNf0KSOF2+R1u7VzRGZ/FACrXzz1iJxLUOgtC
m1vmjrpycZ9wb9dqJtEvjJZQvrqMhfPLoVesvwyTe6xFTcTn2gs6Sa929WcZO9p699yBO/cTWVyw
sGuBWBD+UMZW/FAawu3CR23iauVYcXXorNlc9WpQfcsuy9zQcIC42l4Y1un50CqJsP4gVgZEdMH/
bRp7fhx2A+ZyXRE+5BhukjOuyGoGGvR5CqGP7fdrjt5FHv3Vbpo995FyOSg8nk5h1eDMOoD39mlZ
CckhrSZwnStwSkC81TySyIDXRHRWPD8JeJJ0FnB9AYQTbddpmm/ybF4frNiGPo5ZqD4armcMgQfl
8171C8dpjVCBgiaM5mjXTm69R6WR4f3RkXLuznp5gv84EOuT4FPXlCngwxqMyCzKIbhZlix8saYI
IGqS9T2i7eyDwCOOIqv2423hiuhDZNX0WXo2YLezsmTzGe7kNE+0DHlp/M2IA6uWS1eH4JNIqIHj
wk4ND26BzB1tOZjKZuojlhfgU9jf2YMOvAOhNRbRM83YeQ7Z7D7pfB4Oir7lfsW9lmdXeBgm/VjK
BYycf2zKH1JTFRQNx+/PEU6bsUYUk/hxC1rsPKE44/GQE9OFGwvXAwB9kqOwlI1a+cad4eWKSsFL
WckW9FXZllSv5+oTkR4vAupcbnDhSje8qJhoXwXoKshO0wrvw4mu+1Cmrr73vaA7jjmBV9eeMIOP
qB35FAxDQdkc3rZkj2iQ+0ISLTXtyJCLSU/l9k/VulrWizViR3I9YMzf3y+kKSG1wKptfl7JqEme
C9wDqscUme+RaU9PcOzkead1MoZaP8sB/PW4l9qeDYaYnMdk8IaPaR0DY/rsKvml7BAdbs8LudIW
D44egfc4nMxLMfRQGIg0g7z3n+Ou0UKPhRN3Hr7qOh7duzKFZgIaQI46cnXw6jyMmWHEdcNnWlVW
6mOUZn353js91MBNMCIf8cgUqz737BBOjuAGm4W7thGCyB2dWeTIRXVmYRFSOfwmOJzlpeoinvlQ
9wwzBjRwn+Mx7arvQSRcFz/OBe+OPcGKrnvXcP6sBGSMsPtOqXDjBj5zG9r2KXc9cAAgY0Aeq8hs
BF4rTJMii2+FZyevwTSmWNo6n6Ip06AcTTs+Mxez9vBpc4AgSbc+ZvnJq5N0h0kxoT1NMc0bhotL
sMtJcjrighnOCPlKEH0shbHdO/iYIQoMMaQJoqzxWJFMkV4UYbxbr7HfLWwvN4OAJkICzkA8LWjq
0anc7Eut0ui7BrVAgNOLu6EOKf36btlXda8fwjbK3gNvEvuGQ4r2VnmPGJCLd8fPm4MrbKw3o7UJ
NvYQ9fcJIPSW4henNhfPmptCZvWzWyqS6Gw1HFaLlFJr0gi9e8hyGHDLu6lem+vAn9AHwSl7oNOR
70Ay+afJr+/nyNblRQ/IeOiWTm9sPLgupqItPjEbq5/nxlfZoQfkwpyEqqCuuvWyxh/igLoUqL4j
zBTKGU6WxeS1Txw68lUEjcx35aoE8Rd2+zkPQ3NrwU82cRgw5A6jUd/KEFkHOVXNLiOn8Ad5QQw+
YF4f3bXMDoS4urdBpiJ/l9uBWCD5Uw7sFI4eV51q2ou47hZTZHstUyPtHrLAeSjTVl7YOh93Pd/x
FeoUTpyo1cKTQJU27ZcmGm+7wU8/JTIPLyy1VofASsKtxfgzPiwE299a+dBdsWEvR1uI5TRbTnJa
h2omD7fvtwNE1y1TlBJmnAqfpmJav9mMnK4wu1qvetEn9d8QnP9UzNHxwyIwIZSAS9Dvfi2Jurbx
0NJDbNLD/2fvTJbjRrYt+yvvB5AGR49JDYDog4xkL1ETGJmS0Hfu6L++FqibryTqlvSy6k3KrCbX
Mm+KAiMAuB8/Z++1G9CSFSd+feQcBn8GmRkjufoc8ZYffl0XrVXPj4UYcT82uVqrQZkZ6bsTqxUt
tGJH2z+1iIWe8SKyMDTdepT59XXe0dUp+FyXMxczIao9juvvqq8hwSqn/Dg6WTCDWVN1yZq96k3t
t9H3P7/Yir/n60QK8tPxTvAOazFF4MlbpzXMdyymD2QlvJ1Xf32pnwtZTOtIVqnFdYJCV5XKDyV4
7LuNNunOyXRmcakQku5txnColTtGJXSif/OU/JvrCRQngsdE50DvvWvSCAJvga6U9mmZkujp2xZU
JcQVhXa1EqZpXvP1/vozvutLce/4cJ7urU52bt77Yn0GfdMRTWmdUHNSXX2TLLCgsgNXE4RZhqX8
FEn3A/+sw/ed/vFDChTd5num6W0Ytv7uQ9eV1eoTrcBT36fyMI5I1iYx1udff8yfXwWuQj+JJgnU
HU4mP97KIjLGKkqVc4oRRR7mlAaH682/A3n+u6ugy/Nse82gQKz041WczjRaW+OzvKVQOCnaTaSl
/wePie2TsoIQipsH6ODHq+QtpPwGI9iJcTFD27d+7zCDGNgSbyEuXTMNy2+OdD+vX6zp61vuc2H+
6d0HI3o6mkcahydiL52PAlEpqPqBUqQvoKdUaHmNwFHrIPfXt+3nlQVJF/Ehgk/rGz+9ET6ydH1p
bANfPd2oCL7UuXPoqy0Z6ulfX+rffEQeDmJeqMHpHr1fLF08s1yqNFB+rlpDYkHPi4IWX1g8MPl6
gpvWp+bXF/13n8/hFaQha4M7fR+ZM6BHNxNgiKfCoWVUlZZ5LHQvQcSxHn5+fa33PWBedQxCZFxa
lusDefzpTUuQXuisJ5DrFWLRTJT2SAtOL+6ILJeQd8gxwYhImTyN1HVw0Gd1YfQ4RTuArBaHixp4
O+6BzwKJJlXnUpGF4OVOU/zma/l5IcQwYrprdoxBAtL7Dn6V2iNzOozZRmlyoTRCXpxNGvvlkFk8
aplPWf+bb+fnd5fAJd6qFcuKFe49EzUu6JcwduIR9zRq3YlcdKQr04RvUq7twKSJ1uc9S8Wl7Yv2
GYktzVQz9Wk7K6Mt9m3cM92gSkKDinMk+cebg4+Rkm4QLwP37s389d1UQ2+hYQweb33JKO2S6Xb2
ScQEF6jCrJCUtfrv2jg/PZsOGE7eBlo5PKIod35cZlqUdBT980KreBWn4M7JgrmteEynlS3866//
312MvpGp06BhqXn/bJJs4etx68+nNxUU8if/CpcRpxxbb+id//piP91qPplHsjfKjHXHs9/VRWWu
iUZF+nxyolUiFjPGBWRhJpwSf30h4x2jBSLoOi+geCDbiS39fWVUkHY6OehZqCBkom50znB9qHmq
yx8jrV7UuckGOiFWjEEhGRNoX0igTAlXd90G65b2OSingoEhh6VQCUwzy6rq0jWHVhZdLxOp1Cpl
Gducw/GbjqyrMFGXv1k8fr4/NhMkGNXsayaGl3elUFrBeXBLpU7GAiNlBKB9xqWT7mMd3divv7Sf
Xn7HJumZGZlFtoL7E6wbe6fRDRPWBbkq2cjx5fO3desjQpnQxlXTb/uH6+71XZ1ssa0RG8WrDyHJ
BqG0Pi/fvVrVUpqilbZ1ctrJ+uI4xnAiSBI509oQcVxFV6ddCvuxnibjNyud8f4RYUYJAtpxTK5s
ABVAufzDxa2CvAdiR7KTgGZRLhjQoXwC7cH/SsTsOEXeK0bF3NoMtRLq4seIYytTMnIwOuQ5CGqz
+U7vS7qIS772a1rprgeLHvBq8OYAkKWjMpzsIr1xu1mr+JvG1D74DKwgQOaEdd/amSJyYX28Cri1
y37upGhOg5yRQ+KcmG7scRXyqgiW/jmncUScxZt6z8NODuZS1xjp6iIvb0e6DRcJr3Y/WalzU89C
W/a1C4KRLjaMCd0FfXBFW1qvQuXavR8klmyuutyCEOEWzYK5cm4XDtBLesKzJ0IMPXaP3U6ARKyC
vk3tjt63PoAbMZdsTZgrBDndWBpFIT6P0stpimv4+0IUm2szFKN/cjPME//sai3RPk5Ni5IEFT9K
Ds6Qcyqq2oX/urTM7d6KzyGP6Lz4xVrXtA3vWlIVNtCjCopemIsY2VQwywmlL+KTVTHI3PYGpUFR
X+VxO3S3CnUO8qXG5e2uRdnkd/Wyjutl34l2Bx0fWaJueFfIs+v8zm0EilMiARY6vJm9fCHlGUms
bMXaihoLbjPWNX6Qj26/2Fiwl3vi0i2w9UZmXQ0rtICOBmyJXZp3TOycBn/lhj4InatuWSVwXjk7
xGm+6b57UoEIyBlh0pJ+3Wv3U51y6TZf2LV8nRSFNkgKU4FRHAe7uxOploD15XFJbjiv4sATaFSa
kDGodRwGqdx803eQCZemAvrjrJpue8EpeKqqgYOE4Y6pe2Whkx6P39TJqPRIF2E2Sk/La3q17KeC
M2xgpD5dxrjXJ/kgKpvZqZcyQruuEubaF+Rb0823OoCePdpRDHm0GhIHIvkJczkWXQLvJ6+l21ZP
X330RzfYbUn5emvBIZLmlzGTiTFsZjDyixIyV1WvRmLj3l4rZ00w0l3W3tGFbfVS2Smtt9FGbykm
kUCEZ1dEMdmRMxFKlKpq33oOJ7OksLlThlp75tCI+1eC2kbCu1P68N9GM0wrXyLbXAuJ2KK2A8xH
6JZAtRUmkvZ80GQcf7DG0oF/2/5cp6fJmNC7cq9sl3lEkOvplO3w5OtAVYEkkeDdaEwaitniiwUp
i7A78404vVVVyy8idHonu6Yw1F21iHb61E+uqQH5cO08v/Nqn8GtPRXiwcmyygp7sFrzF09jkrEl
O8+wbmfR0AVOZmpjk/dvdEv2Y8YASIcT2hU8KxbTHFKyrM50P1CYIw8IbLmqlYMiHRrUYFG0lGnI
Em5np0IquvVzQVMSX1u1eLQkMiRhpa5PtNrokEM6xRfUD3Cs3/aU/z8n/e2clLfmu+33Z7hgWlVf
VN39aNYB585P/T0oBSHorVQGxqFrkON3dEHffUsqhe/3Nguld/G/BqX+H7D3TKRA9IQ4urlsun8P
Sk2YhL4J0Y7OA7T3fzgoJZThx/1b9wWHYMOlh8EvqIOo/3ELNbG8lh1K2XOla3XS9iG6AG2D9zmC
9SSmZptbIIdh5w6N3E0afaWt03Tml2kqcDmXS1oxZ5rVNXY4y68DCATLh2kpLOtJ+FRXm1GJV1zu
8WM54c9NY8f+MGC1vgaQ1N0sI/SfXVpnSFRrkqeu45H/GA7O5Dd7DSnqQXZZhTgW3yLRfreF7MxX
bYSWc2YaNcGzcozuasjAKT2aedS7V2pp0UP2hTMCu7VKs/+cvQ1vDTUxG6t1NG7NbpmBoCygtDem
1E2C/cz+mXCtkVlTD3fvOjdTHKdEK7lIQLm39/C1Sic0DQLgtg3ejkeRzKQ8Mf9aQplmtFfhROKG
BvFw71i9cVRAyvfGlH0uqMu3qZuu3MA2RctBW3+fGenDjJnxxkEhmh34I+Y1DJuoBJOGJbOrzE4G
ksCZbSe0lym3ANnqWTnifnfZKEA5bVuO/qRX4U/c0Khs7e3CMfNO6IV9PfjMo0TXu+LYA9Pm1L/4
mFFKz71vXDt6kB0CjiORlKYGK7exC8y2FiuzK6PsI4r6ZKuhTgtz8lb4DpohaPupwq1UFyi+XAbh
fTki8Uf2xWx4nsdz13cxauK4SbZu6ix3bRVbqY7YkulMLuBGdQRXo5IdD3M2LtWG5tGAEJeY5p03
R9HBqkvjY7OY+OcXpS0PfoGUkyCA0U0P6Pq84imVXl89xp4LyHPbs8dO2naESYWHaVX46eqIKRgQ
dJkVdipeYoWlkTtXAIG2C5wLygoNLN6XhVCp7aRHiJ8IyTvSu77zksjZQkcioCuvRzj9Njwkqwbh
nSBVJN8OS1dQLBpSb2UbYMOWaIAt5GGZ0tyHfIKbZBvHuJfX9uxlwQII2k3ri9UuJLHb+R5feXRy
82pXUZk+alpyO5HNgA6L3zBeyBknt/JZ6OOyY4QQ7aJhvqebro4tnI0t3J3sqi01cLK2le+6qDVO
vsZ6n1PObpUGNxzTRXqyaCXtRq+GiFTMy1FveTUNpzAe/dn4VHUePDIRu0GWdBohYdmwqyu3606g
TbMjVdmrpJo4ydSKzy2Tic2ylPoWMtKe8VmoMDHsrAXwNAPGTbo64+JWg7SPJyVBj5p8sbGhAqYA
8cX0Aam5jlvbkgCiALGCHunn+KpCoLzqh5s9vIH7LgXRS366CBgzAPWVmbjht8/OGDMwrEQ0+o8I
PPov+H/njZeYfDm8bIcWOTJxcGZQxQvozrY9VqN935rFXe6lV4uIqEt7HeLi8pA63b7WFbhioPvK
x1C8oFT29Hkbw4qSsZOE3mA9qrbdezPuM6Bt8D/6aSebotsOEcO0OLKeHILicAeWaiPK4kthYeA3
qtEh4TTp71OtgucsROh3GJpBu7AIpt611aC5y8qJSRJ+kMBA7nmrg8PblpNEj+8PI89Wo0TF/XD2
1D0qXGW0B08Wfy3ujEzA0P2Tw3J56iUTsykys0vidxlmXTPZ8FaI2zhpb7EubjWPD7XU1WXyrOyl
WFezvI/chowfpZ2bxrDuUqN1TnVDKAg3jJJmavxnt00+6pqinDGmr0kHXj12FUeUtMXNBMAvtBlc
nkjwMbeKZf22M0cYB4vjH/MMF4IjbxmD6zuWCe9cEyriYmlyug+sK/3GGNxoQPPcZZfM6Iew7fJu
r3Ojdnrd9ky07OTOnCb/Wk466gat21hZ+QxYwwgZyRGAV+4q0JzBlDUurHx1hwGD1YVIL7Kqsx2A
LpNfr7ZeEisF5pKwO7RRSGqlv0+zDi9l7uyMconukcdeN1orw0l02SOylkcbRA0uquFFLf5HJ4YS
B6GR57hvIGUWcOqMcYcR/1g72R6PVMS32FoXQ8TtfvTkXxVBJltbLuqgd8ZDE7k5D3DOJAPZN3kO
7ahfEmHe9X5zVajkyckNFHQgg/TamgNW2q2j+Z9w4zF6tQiYWNfSRvNuPGXuVZpNdxO3jsS7IYa9
5izepzyKxcfC9pyNNF1eNc3ixOoO1+48bIc2P3E67nb20BpnCYwwaIcmZWzu10mYz4W3J5RvOSZ1
d+ia7DSkUb7Hw54CtdcaRpXajs2sCJfIJzttBBAS1FZv/WWRKLCiJjTvMi+6dZuUK2bBle01HDcN
799Qb2FgJq/NhM1xNPqrKQU0X43Fo7AGBKf1tT8sbKyZ728N2d0P9EGJnir/Gqbq4HvzR7D5xXbg
8yAcqPMQQXSKswagjCzFzoKmZKDgtpfLBPQCQk7UNhtI+uJsp3aMpcOcA9XH5nNU9w3OQ5FXgcZw
ttl6OSvTgKXrJtYG4ulqCQilY19rIMIe5trONkKIZlf1TX9l4FhE5WFweOl1gGam9pho47o9g0Gq
HRJoPPuC1cB4QqxR/anHzTBtrLmwAPbNS9bfVZnmHX2VL6dpMB8tAkdeNTlo8SEq0UbsbDwMKjDx
AMjAsmqYMuyzxnbo/L9KbbgRiUtgoDV2d8qubsZK0zhAarclJsQ/yS3/oKRJ+gdejhPwzA+esoqH
Kc1PmOK6LY3LYWNAOvrE8modRqIDX7JFyC06KHk0J83YZvWQ7B0gCYHnNXlY5hYfVg3PfhyrbaV7
2nWMWumJvN8xwO7mfXV6IJc9Y/zATszipfbc+d4dNYQkvfds5nYTQr51n4A5pBstcogEcJPsAeyL
jp6C5qmPCyMwTVKQJ2t9ibhhGY5DE+QE82/ea369mBPMtsw+NzJ/nXXNvfP9avhgqmGrM4m/gFew
SYFky3YzjLJo9qVFLEkjgcjrsjiT/FeD4egtaoQqvhZGcejyCKsSOtgtA476DnFECwzKS/pbCKHe
YXGd9oO2+Ie6m6eHgYjgnfBTPw0xxqRX8HE/t7n3F6tzQdiM4284w/WPaSbOTmX6eKOJP7Vx3m5J
g2WD4HC96QzoJYlt0H7R6sxAaWGmYW3Y7VVGXEFQdGq+Kq3RP4y1mGD/tX8VcSnCfipScdM0g7hn
gVQIxoh28AKnG5Nib1Uxugpk2GxeSqueSWoyz7Ez2zvs3+mTPuLNgQ+Ei5aMx9m8LxNTvNJQcV7J
5oCAuXSxT/IMXhva5lv6XphfSRdG6wQDgpjok9svGn4QAh5N0gs4qKx5ApWEGQ1laVNSeYQJMOyY
5JhI0Jc8SzQSu7wc4ntfoxAV1xRaYQmgSPrL0THGz4yxnD0BFq80UcisZmZGZG68ClRqPFiT7Qds
lHvuHG4yqwugejaboiYJabL6T0NnEQy7NH1QQdXe2AW5rzJq2QPzGhJ2BUgkwkSG1q04mIgNgkRm
hGLqI54785IlmYlUyJF7PP7eOU1KpITEsIS56yM1I1oG+fCdTAZrr4vXvkgomtBEbHEzPdJ5KgNM
WzhpLLIRkqbZKFsS8plFDHDnaovX7EAYDMIuSQwFwzUR1hqem9QaNmiMWpYUsCOIKAfE/9BLlzz5
NPrdlUORv9M9vmaoW49kCdZbV/dRB2F1H3EXbzLhIaSbKA/Rt4EJjFE6h+gKjnVt3fkITPYQEv8q
qv4RZQ34ZWe57UrOKhjLYHughQRT2W2AAiRgBGx5rWGYAxajGU8M3hRRF2X5OHWKJgp0GABHBERk
QkJSq9GHJAxVAyOr6a6VyyNZ2Kii0GqFaR2ln3MpNmJyFyJ/edKnwiG7xAJrPXnRIz7XK1J4rYu0
CAbv2+orBTDglkRtcSPXYaIRbzRZA3JHleyWoi8fpZWlm4Lc7h3h7/7Wsih4jNazA6x4xTVIaDyg
RNfvoO63F8eLXnUl442fT8RFjvl0287IIX3liBDPIZWPINNTb7JLNc39xdDrsKzbMVyUXPsm+nwh
UPakCU8nphb3mjsMDOF9d7xi8vu55swBQ/XZ8JYXfEV7V6j+iqPuzJeRo65ZjpGXD1uUadi2v2pe
i/vKUfqVUFlzaHN506YmmNqEJTJpsV0PqY4jkyMugjpzD5F8b9S2oGOVnT0EF9QKOgng3iP0FDMw
0+Vlcvu/oj5+reuc56c2b/vu2q2jx3pYOvAxVfxJ08C39XCBANQQBWK6VyAqPnoNGcq+X+9zNsgA
KDNobrA/gVbp4ooAnNtspELTVKaHXb8ATc2B5xF9XI+UaNoNxNDBC/JyWtgWsoiPy27QIj9okt3s
eeooeYI/zTL5YubkeZoRkUeJiaswGC04wHCayueizsp6m6aivLBtWajmarOgyKulu4G+Xt2OSCsP
gzZhZs6cHDOfFsuwMUDXhXXO4NcYBVI9GqAcdJr2cexxnBHzMhyprHOSaJJqb/mVtWvmJT6PWDB3
suofZrmgqq79P32vz26qVBNf7VT15yVJnVNjevJgFHN+6kHr7mxchQ9WRR6uJ40XzvHZNcksHPJj
nRCxeIA3VMdXJl27EC6IfU3bGALuMpFIU0NFzAZOTAMc9V3HZGMjQfxFWJz3Q2VamxjtIAHxzOxS
1cUb+hsaIy4d3HmPxLjJzC35bdGfDlLhA76GV3jTflAaLsLdgm+Mwva66osKs8t8tOWwQLgYLkjw
KC1Ughg19z+RkJBuWs9F+1kmCHMbu6IUkstmzPnrlU8ANe9ODP+Cx7UEEGzABOwmI2SOku3IkoPh
TgXilhVq7aIcdixX9pYVfebW29UW4AUZ082fHKi8uz7Db8pxmK6LOWXPQ+77KwBPz6/ZrtmJRk4M
l1n550pVHtllGTjDyLWDPif4hLY3CVhGe3ZnpUPdK9KDyi0RSggNAWpC/dzlbXdStfm1XXCzIMXC
0kiS3JJecMpH2wlu300muY01pjUgEwD9i2IMNZRlsBPSbpOj6T6PVkYyFQLHvC6vY8d9IqBQkesl
2nBqePzVNO0qoe/jkZ5H0dmcZ2zsyXB0+asQbyJ+7L4sdYOasLue6eEHco7ocpvoglvOWoZZhSUM
rWAkApBeNS0bU4Xoi1mVbT06JHWBJjxvbAqX+TTypobkbqHb6TvWSOyGUMCH18HNXoGTwt1ob+AV
TiAeZmPDMfLMEv3URFhqrX7actziSabTH3aDIhpZpPplEb2x9/BYO/7CxkvfF+W2uMO8T25Ov10G
Jw/bFlA3h52l+tBaGq2TcRy9nUGfmbXzDlbOzCcaum3ujJy+vDGMJUfCDvMjqISgpyuwEVE6nhJw
tYFtVa9VV/u3WaxxIz17T2QY/IDJXB5RVdyQlwdQvhHGxlT6rlM2uUxSZk5IsaxBZ3Rngi/c7AGv
0hdPtBe1GOfcc15MYdAZf+lEucef/1UOc8NRNyUGXSxZqEp/02ZVKLIm2yzt8LXpZB4WWv4pabVk
267tf0UCfW7gVC4Wj37JkvnxpqroBxCwQ+lCkn1WZzcyYYEOVS+dKWx0y/0Taplx0qjrG6S1BZr/
gYP50M6SP8ROjugdiDH+3W2lpgq7f+cy23fODTh1WF8hXCE4NVNe9Ds6Oahwit4O8kW4GJrF3PZX
TJXl3oJ8jiHeseQxLVqGIKxqHaFwQtol5XGboOulKu8eNFAYald6KD53UstHGZqM2eqzwzlhZvkw
+nSX4bRsQWDyHdlRQ98B1qF+1WODeVX55OYdoRy+omvxbeT8392z33+pLy/lF/VmmvqL4oJ1Lum+
eaj+819x3vzrumsH/Id/2b6F9Nz2X+R89wW+AT/6DRy1/sn/6n/8jy//pagfhEzIjv73rqXLl/E/
Tl+k+jL/4Fv69mN/s7PMP/AfQUwgoYQe+to9/5udRQ6Qzf9DH3zN7Pk+7McSfwDggvFskKmIFHUN
4flXN970/iCVB0Ul/0VHEoFs6O9v4F9en1/ZlpgL/NiMR2O0AjFxT3kemlMKlx+b8UaLJ8PkUT5A
gk9NBMxmtwXQJfMzfhf7POmyHe5jW0WnWk+THsZV1d0mDWj5fc4jnLMoD5zE6OnjaYl6oqd7iRmi
mXBF085Kbznt6aypFbpjv83AvWrjhViSxNxwjIweJqOyPzrV8FKIGTJuUT4MbWTfd3m93CrCT+uG
2K6ianIrIFArgu8p6DRKev7X/WgB5PUyT9CwIX+5azps4Ije8SRgkL+rqjE/KcnaVZdeyi7KD46O
q21pAEwXErhZuTQh7qLF0GjYav5XZUhqYCIJYXcN5SKPeBHorFlT3ryYAyfhZVR+uFgA49++qDed
mXSTV+5/ynxV8dOjGOTRzuXi7VkR/TrMyv64sMGF9Pz5QUUKp8Fpet0uHLBf/gfMlm0cVoWnfyT+
Zrl2msEP4RMxgNCZQnSjksdB67m68MYxoA8w71Ta+Zg8arMPEgShnBHSFErhqMyFGsAjXtFoYu25
70373uuwSJAbY4or6Slf34+2KMAbATDZDHEvPspyNTjlk87fVpTJ9KfXFNrXJRn9cDLb6ASJOfms
FQr9OEe8/dvvp9bfiidb0mfif48G+2MVvPFHER9X406XfUWGLJRKWCvAXImJ3CqCOoA0kdAAXCo1
rmJPMNwO+g4a7BXT3CTBWyHInnJUJ81dYmNl2ZuLybKdRRx2Kq3OT4tVHwdpEYFJW7nfdWRdfmzo
2Ts70cwep8AcVm7flTwLtCJOGTl0G67OIVwpOyU6nekKBqHiSeJxuseBN39sm0RdeZzBHzJEWztq
U+ls0G2apwq/xZm0leRDRioEBqDZPmsgNELPySgt8s5Ow4FmS5gttra14W9Ve9SzVpDbLa0O+vnO
2lZcnhdyPvdgk30iZQ3z6+jQ3wzhOZQ1Kn0ExJvYyNJ852d6l1zyoubv8mFF7Zya868RWubAHcbc
U7sZhvhc3UXgtuFlj3lo4ifbLJ0eXZcOpkOsh6O3F50vdhJ8D2lMXr4vPfR4QU5EULGZurT09rnQ
1X1XWx+hKHNKAfJCPt0MzHtoxyTIOMLjZMDrUMZQm0MlHGcHBZjWuWs0YU+s8SmGekQN1HuS8reo
b5SzlLdKM53dOM9k7pIXcerBSQP1auNtyf62Nki6rUFa/SmxVpZGboxmOBa2+TjhlQ5A6NB0wJrH
izqNfWChTycSBD0rsooo31UojUgU6VbufZShIRmVtm8bU133pp/9iQgwP1faaN8AoKH1BS/iDZCv
E4qBcyrD9O1bVwWqgH4zTrr7cVi09DoSgrgWmWVsGjjb8FVvloYwnAodEIHRAg5AMGdIPEKdn3lZ
MCR6Gy2TNBeh2rf3Lft/th0HkYC0GBjakCe0PE72rG+XrE0ug9lI5LdNjVnLnvdG6xIjReROzagn
bnRtW+HYA7VZdNTAOBzo1VSc8kYWChH0xahvBoeYgjFq6tsEy80Hn89vIiCA4XEEn+6qjbPE8tRH
DEe0mXwozFhezphn1UMEetv3IQM7eEZu1chQFkby4LixjpO6oEwyZAk2oMtyeKnk/uJFMejimQ52
HekPExkvcRWOc/mCIqbdynQ2jnXUupd67rWHnCCqMugNuLb+OGUciKuig2TqLfIGZQ8N4wr5Lw73
5dZwBlYl5fTR89vK0uZd9NUHuXgqat5Q/JaCtt36FkHkgCqzsEaRZOJtHE1nWR3WMyVRpuwwsnaq
/QR79dhUHBV5HUbjTtjrhbpETpsKCJ6JoRQE6qhjtguSUfOrC9v2fOEcX8+bul6w9PXVcg2/1f6m
Xf/vLoSwPMta1V+795UQ5cx/FkL/4/+tcsn5NW6UcumZyuFdsbT+0N/FkviDFDvD+86T/Z/Fkv+H
6+gG03XXQbD/g8nb/kMnjR0VKpYBiBkrfOJv7YL+f6NdeKeqtNDzApNgRGlTfXnEN/5YK4mBPoeu
x2w/yG7gFlax/acpx+ayFOM/dA28XYtZHU4PTDOkPb+T8FM0aYjYRXV8MwUuA46WjEXuaeYbuCLg
6ncyzveiylWrrFsGXguEnBSl7z4be6HhNujNOd+vHtcRnFeEDRZuWjchc6+6CD2aOXnigf6i8fBd
2fyvsvR7Bsz7IpSLU4ViSPK4e5wD333YVgNlVCtZHRccl5/LokT4VYgB4OpKwcHg6D9Fhv67j/xO
ubp+xUSXYJlbldMM8nlsvteRdqrL5Oi5EP5LMd0QRd99xreMDNNfhWv/XCpLk0vwkHI5nl7dxHXy
4wUzXaOtQFF7SAigOrseVpOZ6g1MmInJOhqc32FkfvpeXVsnXYRTBMBMH0fBjxecldCXOJqGQ19P
LQwyJ0IkCNQH+SEDOFThc48+3iuAEbhzLu7awa6eqgYF9MpuIR0+dpV7h3jD6AM52D1D1rVSEpM/
fWTy+punAGIMv8/3yl5MW4Br4TEgX+fUtB57vr8jFSnncVZ2wL9As1ngx5nVn1VcgE+Ka3ZdGmRi
PLEjzwXO+M4mq6WK57vVcXsw9MRxTqnygH3OEBViUyEWx2rGs6QiMJ1vQvyJ/n1yGnQDG/E38C6j
lZJR2OoO6A1FA06TKef82cCc2NiTuGjSxWDQrxzPRpshJKxu/ShdGbmLBBv46rHDzxtHLtPASLA1
srM0ITNifEGOl3r0vg4IPrUPTPD96K6V7LhoYbIWFCRiZS2m48q0UXzhKZ1oCoqUyex1RxiidTtV
83hV6QmaesfOOJRwzMRPsS4Ecl4JvtOA2lcbgXj7eQuqc2J4SXiWgfCcyfzxm1x2Ggbgpzh7b3Sl
AOf6cPtXW3MGPpEew4snAT98U3eWQ4QHPOmmO62Fh2l3JEqlS4qKFTNhhaXTn57pdtFQwcSIbvnN
091bkk9K3Q3xuFDoc/0KFi09b1TGvTfiQun5Ht+knZG0xEOPn/Zu8Vr/aWyhLLyhed6gNa05oomd
adB5qIFX2JUCg3f37VlNshhNc2KmY3+d5pP6XGQ1xxYEbTR/56FRezXiug0xQeTJyXejtDyuIImy
CxxyWfstMtDkwxs9xyNRj4S5vMeEVc4r53ioHOulfoPcxw0v/wqd8UH9PTUFSTMBFEeeDI6BiFli
ZO3yja9qNvV0wxEHEe0A6R+IsqGaZ7qliEtjoFTt7l9YA2b0xx6++hpDjZQ4ZfgNoHLVsL59/9bU
2XijPWub5K678T30u2ELtufy9me6KKKPiAabdWNJDhqf9TZxu2Ezxr6/61vFA5ysr4eDZbY5KJVF
0VkoOEN0pMeeXufk+QyuXSE5JOMv7JnfoO66dK2DGCvwytyY7hsMheiQonqKhh0Q5XkdUfMDFZNE
/TiKzgVMEqPFSU5KIacBIdtn5JvEaErvmgY+WJCAbUaklPRddGUs/vyMbWv8PMxaSwIDkvX0Zpw1
Y/yg+PqTvUJtvFdUvCMURcYOmockucY+GWj2YPM9qwdSbxKwWwyhoopwIfIEwzZpp+NotjTyvcy8
kP7Sh4zQDxHIqXMX19ODU/ZMirD/cNu1+WLZuYN0PREflQ7YDr6kEzCdFcy8ko4Q81bFQUer41Nn
5b7F86U4kqDamM5AiYaD5dUxFa5u1JTS9XLxZB9/bhXLJmct91SliXNp9Ao8XL9YM6GHYwnHYqIV
QFMxXnM5lu6znyarH1SDPLTh4fZPVgSRED3uoDgduW70ZEIZhX6nWY+0cbUwle1LJVz0LAQDWod2
NFmyhbtyBOSb12zOEf8lIFIGGP39dMc2x7NsQCRID44GIHdcMBvOqyPO5ij4tM75s8CNV8WuPQzT
3ZtnlVGTuDSWaJ5neoMgrfPxZaq9+CkjRhQKN3jEDIDHB9i5vFhvdJFIV5gYXUAJXuOvAD/ANBu2
0frBseE/pMwMFB8j3uE99+yTXSy6/2FRjfhUSk1bjkvCRONolhJ+GSREBXddCpmfHADvrzSabWcr
K84EfhNdETwS3xC/kyDb9x/cJGmfik6+zCUoVh5B8UTjt99kPd/TBF3cCexGpCe/boxPvRb1JI4A
0Lhu/NG9xzOVuxtwA0fb7FEzmGOLiCoR7hk4tvR2PqfMP6feIItmsYynMvGaTT0p5lBDSbaFNXNs
CwB12ENQmlF1qVzNei2EyZ9v2LHko52Q3Pfqe2OKHahtonq3II4rGKblvRVitNauyiIlxB3AaxMs
HFA/zq5XH1Kr8v5kfqcjjITL7JLXk4dEBqpnZkbUIg0BR1fm+D/ZO48muY20W/+VG9/6gpHwwOJb
3CqUr/aeG0Szm4T3JgH8+vtkU5oRe2ak0H5iQqEIDltVXSbzNec8ByFMpo+8rY0PPiNBPslhYeVR
C06mmw8z8vdLbZq5FgoWaYGWO937Tyrzh2cqcxYuCzrB6baLBCGAE/m2KA0J7giiuNIvf4KrG8fg
TE99/jsflGinJ0Kok7w1bHx8zsECQx3Tc2XFTWqLP4gzZUOezIiEY8jWcAWMjPO+Hdv9HI+cgyM8
AdQatuOdfaZK69SreOSUy4SsahdQNygWvku2xJLnztzjoMmY+YSL9brQdYPqVcekGw/I3N0PZtss
BT5GEpI97CW1tM5yGJgwfgDf217r3ksz4+bQzZZPhLE0wG1y7scusTmniw+LwEwESaw2Oi4Vw4yK
evfzaekfHoYmTqkkQk2ZZMClVacmx8P1gXvvSai7Lzyc7PqSAzBnNOPAYhgUiPpCR99lrkXrVy8S
7SdgYVu5xZJC+e/kqNwaJf2zewujL++4LZweHeoqjyM1CpGeGF2X8B4Lb3XWpSiyGnu+w3dmvzix
zsE6t+DrZd1OzOryIVU4DT26l+5C1AnbOedsQdbuOBdd/S6vNHGsh1j70beNv4sH6U8rnjNVzgfc
3Jgkt56Xt9zkjd/r92araPsRUw1Su1wLW0M0JYBQ2qbiHcdNw7U+1B4636LlqCIWl3eU7Erepg8z
U97xNmp6Q9fQGwvEy8Bm5ZJsco9IxEddmy2bBJOZ0vLOMRNtuENxnTsoHWQcxd5tnnnQnYKMfAAT
KWEEv3M7Z+x49YfUo1qOdpPs7ZWr2/CZRGVvEmEhxUEknQTkxwDQd2ZjR7ItNYhrYJrNrBbgP4Fe
a9ww84Z/GpRCwBXydKkvePub28rjZMnA8j9Pmp8cNTiTq7GLuXpmr9hHBomy84Q6IB+kze/ROEEp
CGARrn+y5i5cN4V5E3kc6di7yAoTEX6hRS9W7TQ1h4p0nFXU5/otCXMhKnUOiVXKhAULFxVJ7xTZ
D/w4NlThKtz7IIvgmDRjFfANlOg/yh9l2/xAW3vlg7Y/8LmmMBgaQeBzLa4YlI3BKAheJgIMoLnd
bKiNQ1i8g4LWkhvD5AndMZmKluiti8kYyhvebe7lcsqP3HzFjmBmbYV5pl97hbOJ/PxiyCAWmbxU
V2KuowfcJMNLWxnmZTUWabWGD0YBOTW73M9LCDfXZqHfUvkR+6lJ8cPGnnk0f84pC4NBJuNgF+G8
t9fS5bvdYKm8JIIvQqpmg4kPikGQO0tFMGJN4gbuiB4d1QkSC06IDzi+26fVaWgM7eCYc0NgcQas
dFXEnDaJowiBy6j2peGU49acM5kyjFV+8z/vTlXX8UtX4tGXuJj9XJJO2OV8ao2XEc0HN16NoO6j
6B8nbGatQmn++eP8S/eDyVVZ59nsCg9z7af2EHtbP6RVX+9/khkHgJv3DehlwnRVKIYDmQYyojoO
//xx/6X153HVQsnB1mhZdIq/dl205LmZVlO9n9Lcee01NPRkKkE4kuRC4IcryvnWcWLO4mZUVe6f
Pzpwvs+vLkIBumK+4DyJDxv8H9ycc5cyPdGdav8Tqragrbj31KmbfvDP+kihG0Fm0paoytsAX/Ub
A/e/E7u/sBvpQuDN+c/7zf+Xv357LX7xGv38kd+tRtYXD+AK9hwGVL9ajTzvCw5QA4QOflkIKWp+
9XsuEOM6Vo4uCBEGIWzG+B78vtwUXwzDwtGvPouMLnz97yw3P39vVVHBvE43BFwC8BufpkqpXhtW
Z1oa1lnNQliTzuyFfKu7/8Nr8m+GV5+nguphUEgqhiQGKeMzQXnRYcONy6jtu4XeFikJUuRBeFdk
vGl/5ev+PLLischzADSJSYt52Wf3Me9F2vnIY/azjmZJOO14oWZcR4B4VFJ0JPHPrf4vWUt/nMyZ
+r/+ei6DBwZXjOUQlQmmtX+cyUxZB94Oo84e7ndIf9hU/bmicqxWlUZOz9ojmO6R7ZtpbMUQjUpf
mafzzqmkUe4aO4LQN47cysjPkt2Ha9KvJvr22W/Ft3JKWkLt2Io1YeTvPpoWMpmNNRlq5XFudULJ
s5ydGYLrBwYv5dEfSa3TwiK5DOc+ubSi1C4Dkzp2R8pncWCMMG8ahIk3hmYt333K1ceYWuDRraML
gb1gA42rpJLJyWs0zOyCeYqj6HrmcGN0Q/FjMZfqit4kfTAE5ilu/HxrNzHikoTg9qEq5V5UYYXD
vEFaM5Iq1Taz3IBcrJFamt3J1fvqEj6ipMnOzFcBlWGPNwykekv6Avwsl3HC5IcwwolpeOsAKZ5Z
nE03frXEA+saCQS7BUAvOqN9ASfgyyzAX+92DesPGcnuhVGMPXdnIsXTrVu6PvuZkM85yqJKoIsx
i/Lb0LowOIbIe1Lqp1s/En68RjftvxPRgYpK91tXhTjOFTC3NMGEMnpCpaOb8bcMgZa9TqCPXol8
9GpGPVF1dgc5nOahlI/evGBdCpM2MIycz166RBjYk9S+Skz9Np6QX4cTLvcYjfOGEWT7UrgVBqBJ
9FQ7jmaj7XOKd3af8S4uY7V7q4MIfM4pYkxD5b7YcbHpeHFiyFsXDelHTxZJTDeQM5YzGVrkMXeT
nh2QDQgtIOc9JKG20u4sMvoOiMys/QghjR1bkp3hYAzvUNX6b5k+p/lmwVOiUh0S/8hL0AV4sd6a
Pl9LdPOXZa6aGTd/F0oBQI7jKVRotyyLHlBKJ3xIYadoNQEhi1ZM6w6hLGJsi9RI0nVXbt2fUq21
zNXUR/PaEV76CiMn5C+7jHcHM4C8NW8mROK3Iay1s0PVYk+SNR8XtMVHm2/PZBvjhZlZSOr18ftU
UH/aOFYuMqNcvvUTpT7vrI0XIsuuErrWIFv6/raxsVnhurptGj/ZDPbyrA1ol5krEuw4L92l5i7L
RvqOvCtLf1hHuj9uaVpuGFc8MVaojD3Z8Dgh8cCN8fxWOglK23AchoowoozCgKASJYlbuhRDVFRk
9sYxBuQfc944y5n83nk65EBBZmZRUSPIEtW0aHnMOmmNjCkNbNukTWlVEyAJ6NJ7HFge5THxA5M3
SuCcfbwhuQecpj3HtMBamKF8thvhkMPpIZOkgXJcKnUr8rYMqw37QB/WCQCe2uxtuxQnkcV8qndI
2JRLdDtmZK9uzRqd+aXTEKa9qoq2lGBU4ZGZqxpwZnzyiTiosNmF0n4x6lhJV0QZohmT0AKMx3SQ
mr1tJt923101LEFsgaHtmFEeD+1dVoRl0eyQU2Uvml1nd/4I6rUVDIV4MNfej6LPH90Qh9k6NA2E
sXJwzKM9jUonsoxsuG18WDubWMyjNMKGyfpk7w3cdy7Dxhkdd7FA2zTiiuljx5rEXbmhE97N8yDf
HKMkB7zUy3pLqop5qHKG26sBgWqQDaTT1Z0oj8lEr9oXA7EsRRNi/tY8YF2NZSn35eji7Ha6Ksjb
pNzYmDPWZSeU7H9G366Fof/1g67U9Fp5t3Ss3Fd2qQ11wMCtwFRo1d+B53v0FEDDt5lhMSGffaAY
A5rNeIMFszp4IvevsEg6rzkcLNTkgH7h5LrFjSYzN1tnXsFzg4/C/2drffHDwJT2aAo69jwDg4zX
rKjuooLI0hXD64HUHjSdA9/b36B//60C/6IKNCgmaGn+cxl4FSfVLzvbnz/wexEovijWjEIcsb0B
N0OBIL93/f/+j+ZRH1L7EQvgmdQtlqCc+a0IROFGXCO0KJynDv9SlczvRaD3heJGQFiAJvWzdPwb
Crd/qV8gOFKD2rZaDbNb+rwDC6XGiVba9oG2rQ4DI12y21ixHSFvjWtztrsn3ySRugbAstUBuEAq
ZGrqd2J6sEuvfrGclNhYBrRPEY3f5g+v5L8pHj/3Xjw7Q/Dr/yRvO59TCnzEM2A2fOuQjhZh4rFF
BrSIS+VepUZqkpxU7logSa0rFHB//tjmZye+4gQg/cMo7gjXcywV3vnH2i6MDTwtQ9Icwih85nxA
uC6HxL/IfDQWgVPb7tkQXokPfXbc02T52NDTNvk6LeXy7g5YUsjwns1jlOPy4luZ70DMDtmGoZFz
4zJDndd4SrmTZdGf9drkpBI1diqsQOyWC1/RYrriKjZmdhUu88218JqGY5KZeDAMhJWvPGZYzcpk
5wZMzDFeIg82TcVMmKvIY4nKiHZDvulwi3KmJObIKpG296YH0ZtRaczNHJO8Ber3SWtbjf2cez9M
S5sT6dTQWLpOXeI2Id1Dw43HuKsyx/1MVsI60xZzlS79MK8WV45474ndXtcULOvCmObnMlWzdK3z
9TO49JD939w/eejaYeIKVDsrQU04EqTtOcTOZPMW65Wz41ZBKGgZUsV6G82tymC6YaSe6EHKtYkN
QjjAdGByYkKe/I0czDbZjize51XCV4lluBchkWoah/UjMWj3+lDF6GJdORzgoeaomo2yv52QZcVr
3ZQd6B9HF1u2+uq2CHsyMle2U+vIIKNF2U1agYsjSgyJz4bMIGb9mI9q9Pt7G3KAhrPKwahh289u
OnubGBzvdVa205Z4VYPAHTDjaLhhJqwiMelbcN/ttu3RYM0k6u0Ww2NdEhvjFhzK1u/HMeCb6mPq
covbhbUdG6lqSI9L6qWBZ/fuK5uteo8bfNn4ed3DfmyrZduTD8PcOTWI1mlG9mXrEbjPDmWjTonm
TUff01mipCriR8Y4h4GmxN8tKcYrHWOcvUpKt/iOAFbZWxZoQI2dYN738dnSiYyLba4cF0trwHfv
jgUMmyVU/gNDVxAJFE04RRMK/MYtq5GrPESvmU4hccpe3WfvZUpqhrfq23RniEq+k1VILvOYxQWS
JRg7RI11jd8mr2OS5/g/SwIqrrquDY/LsCiEoJmOz2r3C3TfNqrXhaHcgK12mFq+FY3Wv5XhkOZY
dPoGEyuivWTTY9bQNlXozRfsMssZ2IPb65thJK/mbjared6j5GO6q1GjYKco2yICZxRHRDT7kvx3
vKsINtnpEOkeyYx2iJQ2roK+PLcxwOugIWHutatgLOkEovBRn0R1IBQzu9VdDs1oIjwPLXtSXqXL
4F4aA9AvCPI+j9aq322O0fG24UIsfYN+WAWXWN1TnzhEWbfEHWibKSKqu1EJ4eB3SCQPbSbno0HG
iW+PGO9jyRd504lh0tjATcM3gadDYIxsbXHph5KJVG3U1SuJi74dEPqHCk0d5eRg8zpZ6WBs+vRD
2qr14+WUGMtj3kGLr9aZNIFx7KYQV8YScBPo86s9DK2ojx6uK/6VsVu1+BzNesTsoNIXOT6XEbbK
DnGxXb4Oc8/EFvtQd6raxblsOp1nTIBUpW3lQKCSYgXDHvCM/IqAVnan+E7wsnUUvGSYRYT0gNVu
V0no5VetnUN/IPy3sgNIFSMsObc3VmLEZ3guECCkHIlEmq+Moia6mGnMCO6hxUeymHY4BKRCuF8J
68JXxYuT+es8wlUYVJ4zi9UQz167ihtXvlS6VgEYp0YL0K9Wq5Asi0NkTMYmk131rdP7Bxof5zAS
RWcrCam8GZzczAMNP++488hltFa6RyeMxctHC2qn4VZHDHoRm2OIIVSby3OMQ/DeyPASr1jb2G82
u3VszjgVtpXMNqlRaaDjGeSfLTb4pzAeY+wJQC6Zf+PZmhqvtjfe1OonU8v7g28Yi7viA4TakHsG
SJrpzwE2UIbHrBtcA2VEBzBjqLAiruZeBcWX0pw5/UYnbQPO8WgNAsDaTiEHfleY3dPHPfrfwvEv
CkcCu1Tq0n8uHA/vr/EvleNvP/Fb5Yj3/QvcUP6nW4okaf2zctR1hSpiGIUW7SOa5R91o8/wEG0Q
Y/gPFaAa6v2u9aOk9CEGM+3DVmFjqfg7w0Og2L8OpoX6LyApBHBJABfF46exf6aHzQDJy7mkKtMO
UVhOzal055l4TQ9iPWMcgMuZWR4n4Tv53ZKwHvgG2Pt7TD7cneVmpr3WK/MexPH0lLlacrLZ0fcA
MDx2FnXpeFxAS+dXAZmqc3+r5UYEyC2SsnkQZRMid+e+MIsT1opuN455ml6y2sL/zK7U2yZdXB6K
cEZzSwYq+hCdq7/ILZADnr2NE91ghOAPN6zU1OZJyPBM6kp97gajB1c4NkfDb+U7MtuvFpl07xYV
70suK3cn6qT+2haZ4PtdOKxeulezTXV+Xy/GtOAabXxa5njai7qyyD32tEs8CSH2c3fcxsLT2xDp
sBGN3F71oOMUtLu8H6DFyfQKqobxBN3vbA1mHejcqjBAYkEScFnd9lh+AzAfTzSMPhLqab6aSkIO
a8N/mibP2Yxi5vodixsrJSHGGlrjkjFSewBTEuILTZJzAS3xYDtxcuFr+SsXpj2oK5ju1slODT7I
HavRESuUGx5mCG+kker5d1bzOPFwknzHp+ORx9C11Z5S7fswGO3GJy382cZ8QY2TsPRuai9i+5d7
XxHGZRvbpRqdvOqpSIonDGfJRdnUoBNjOb6EvWZvTBN/tkWy59qusU+uXEJMAPgXozLzJn5x5y5s
fVehiOuD+kQ+NGD4tlQ09MThkGd714CjuIpdt+fZj25QaoyKdmIEdB7UBM0PzKr06NbK9Ox6nrvl
KpSxWMeL1ZzxMkC+ScRk8yhmtfFd19pZKTGQqwLC0J10uvxMdsB8RhhjXsD4TbfwBuW1bJt2W3bd
9AbMJy9X0FmxZGda/QMfRYqiXlr6rnBTeW6XMNlPMM/PfQgZZjU5MnqntdDWeV3b+5h8sojdXu2e
MFcDo0t6l2ChkqvJwd+PDKFEg7duHEJhI9KIHjFDDhKs12xsIVY19BCCHEkjisftGBtgTLQCsywE
J/+EwoBLsK8tAg7GpmqVCv2cNDwpt3HqYwd26yFi0llQjRnxj2pYqo3n5f7eTTLn3Nrau7PYAshg
nCL8gyiwMpnS4jHHQLo2VcPipsJ/SsY5WxGscqrDMrkuPA/Xf2SLb6Oj51sj0Z23rAmX4zJR8K2d
EcaObBlztnovn/3KMq+h9LkBPVi4HXBH4mnI5HyqpAaYwPPC6ghDVNZBoSZP82As165tVRucBsQ2
OAiFYHQB+CKlmt23be9A6Q+PdmxXNwlABu78UG1yieDDmgKsxEZGCc3C51dyKuKqIML43bpwJaBF
XIFIF8Z0N/UhlDDpLQ/jRALFiB4Gvw3SkNifeUvIa7iIvbK9dpwGf6fX3jOJdm5Jzty3pblcyUFI
jMHu0R74Wq9SqD6HJCwk5bdTXROsqm10qXdQxGpvvssIUL8outG4J24k/ZoIvQmwmqKZkq08eHMS
h4cS3uvdlDbGmqDZtTnV4oLh50aUlbyJKHbOM+7ONYenuOwG3u7KphNDrgslUzQ+82MpDkujv+vS
RpFlNeXB0EfjUHQD2aQ6pIKprHFI8SbvWpxGAZDqe80lVmQ1G2Z/t/jx/L0QNeYFzaV2JhX1xp0b
arxWx/1rmgYFRQJdyx2mOkgARq2EsfTwIIbpgbkxSR51Ga0dBtwX8BG1VVVxEPkR4qEw80GaVCLe
oxQk+WCCD4Z/aVYsNNt54RJc9hD4tO86uSerScYE3oN0+5Gi/UC+llS3XePoa4J56JUa8RotRbRp
MDSjFRipysaO+WIdNvGLsUT9uS3y266qBmAbeFZMTNMnI48g35U2xK7JW66FnvhXHVPWZtUP4UIj
CN2isKpkbdBoBl3mjeTWx9b3aC5HFibTG1iLERqXip4PMxmvgWlq51izGjCmtnyqJxxRyMiWWwdt
TNCblfNC/8l3Ax8JObiUddByJ7igg8aBFWFPxh30NQPivfLcBtd2yIR3EZX+inzOwqG0PDAvD9cG
OlzaUKcuoAnQTtAnT0EtFu9Q+PntIvQD1QOEvRYNzyYTxBKtStTQgZuMN5LF8ZM22cU6HQrEBU4Z
X6d5N0PvaSL5KCKnOfpm4x4jNsqwUbLQ33NuauuuF2eod+btsgzXSPZ6+M4iPw1qLG3z2btPZ6M4
hsyN+Uqg8PP1kg0OyTYIN28zius14prKg04TRmtgKx4p1c6wjQiN3nTmUDDkCMmBq7Nd5XTDIQQh
vCoXzPmyJuieL1S8HQry3SPkACtjyhvo5mFxjkg34ioK5WucCFiFo3BOy9i5bwQS599a1DaXdkcq
tFnYd4tnPYjZ6i4zn6mylKZ7QBq17LzBHejG3PEBtudwtJ1CERv6Q5y6ADSypNqNDPX3w5K7+Na0
qDsScj9srCSyEI6V1TVyqizwuLlIB09vdCziL5os5dnnVma4q4fjE/plNl7LaJ+LGk6ykdjbykTO
xADxKnOsRwygFoumIt9A0w/RJI75PbrvWjm7m6va60mE72pI2U343cswHzkQ33YYF1HPxl2+74jF
PMeWJU+1nUXPRGIm6KhRztRL3gQMu5YfdpPfxwQirYlzdO9YVdnbXs963NLM4J3UvBg5VTd1rH8N
O2BTRA7HVwRDn3NJftvkTGeSa6yHvMHk1iBx2tDKjSq5wd8mUxZ+bYd5grKXtF8nrQRI7hN2QOjV
eHBlOmyR3n1ViCR84eClIoZKmRUVm3yIX7XBnoN2NgUSunQ5+v68Ir8uP039ya0cy4ACWNDZ5VUE
IAf2SCzc/CFFYXNHUYW1rfHUykAP3VUiMy+9qqpeh4QU1Zc5qKHCMWvc/qK9kKZVBuVkazsybIut
iI3oTB4Xx46RDvsoTFmtjDJ1rhu7ng7oCPXtRORmMKepvZaW/Eozm64rF5LGTtJ5XtXSTdeZ3epH
/Orl1vbk9Dp4tK5sJbDPh1nn4GvPI6gHztxYgV0t01uJDO8rSbRrQZn7WkTEPvFEfhRD0WzTosQa
O5dae5g74ZGWlml7LF1odd0mK1hQWll5QVw79sbMcrDXFbT0LH/ew741AqvEibsm4qxf2T7i9SxL
r6h71z2jty2aPKLlscth1w3148I5sOYSroPY88QeVbP4gevGRgUM7WvoZQV+qwc8nWD1pfRoN12e
3djEXJENL1AVh2EnkGMb6UHwVn+t9C7aG1MYblzAXkD70M4e24682yjWuqCRBCoxKQrd5yZGDEh/
DNciWcSNW3MhIXiK0ktd9vrbVLv5FXgQDgSy5NZmmBnbsERXqN95EwOfMAihbVZvyVCMjoWdL/eL
e3eKoYsfQ9tLslOPsLu6l/PIq1b17xP998ovqZSZ4jn6Yka4aNxxXcrUDmw/QQE7x1EZoLZK+9UY
zdN3YNnxu2RUj7W1s5/5meqrFhGUNhtjfQjncGpXGHGmALx/chxGr7loav52heP6xeSbx2QTSOsE
4AvEB8u9CBketIq6Ill7Kt/bUOgXVTJ5TPzgleNqrIZLd3DulxgZT9PazruVQ/dnxrrUp9D2pTK+
trct5ttV6hTtUSvq4kbIGIoEUy0FbZXDHmwMDJEYnCpVnxFUFiUMM9VCDTKzvdPmFhlotnESZUdU
jkDqmCA32Xh5PAW2MxcmwjceTxBP9zAlo/XU6Zk9gYusC5cRjQZGXOTZGoZgeivZTK+TvJ9fUChd
RanHy8pSa7pjtRYFIyLvUFFxBASQCKBgj5mxNRW7qWP0O6zCqPauvA90CZXWcEiJBahWHZrQ41Sk
6X3EuuGlp/SkZ+rGy7lcorvCXjpW5bzYYRGnOw2BJqRmo4gvtRBcKtM8rCbOUAsS5LvmLgwL0eNx
5q8Oi28fMqxUt0C62lXU6M1jC7H6Wa+95rmsosewcMXZMmqAqgsA3j3ZuIqM5aMcGEZxcv2ivhvj
qSuDMKxL92KYYtbEcfPKiIaYtXqZonilxdhHPSm49pMlQt0h8tC5yvI5f0pxwz54qQx3ZI7qERYj
3QC1NPYPGZiv91EF4CHMiU5dEdUBz6jcpm3Kl3CCMb1qHQBUSCrgZvVNoshZsS2/MUUWVPyajfO/
mubrxvUyxLR+nty2EchU0Sxtw36AgV/nafrGgDNykJmVHOJlSc92PCaHgqXTZU6u/MqdHD5MQvuW
e9XyAN87tFeO7vDLmTOHhrCz+SnjqADJPUpAT6m7XGlztZCUVoe73hjz21LVSebC54ppec8cSkTH
8MMBQuW7ThK/2pdpqK9Je0Uow8tIIavb7dk2Ka6TUtjqBIs2/tygseNjlxbNc9VLr7jSs7QzN/mM
Vu+i0bkFVmPVxcCgYqdjUI8xcnlnyibkte5r6d6JURAn5ajNTz1BH9P9IrWU+1XraXj760F05LYA
q3MNlwhDs53kiZek9bxtFTXQCs1Or4Zs9X8LFjGx1WvT5RJNu1Bzm3ucvdPjH8Y//2bbpX9adwlP
YIDDqulSlTHd+eyAq5tJkh6nQ4DQOjvQfCPGHA5BayoOmucFYfTVKMzdmBpHEIBbzWq3dqxvPDe8
qIdlAxh7w6+685cUU8vfDPf5+dyIW2cfpoKTPqfYFDorBUHw1GVdt5duTa2I5mm8/PNX4JOa6uNB
dMsiRkKwM3U/vwB22k80vaO8TAyxUv84Wr4t3Wr78TD/HUn+xUjSgGn+pyPJ6+9l2XGvv5bJL7rG
337wt8mka33BmsTumu5BgVG8f04mPbXuRoMHhOVjba02tr/vtI0v/JHjMZw0dV/RXv4xmzRxLxNk
5iCE1FHTqS3039hp/5Qc/yJJdhVOxtXxSLJfdz4vtXOG2EtRixmjZJnNwaDIxgjvJJKfcCLiiykO
x2xRJG2xlb3T+Ct8p+0BMxOrwKVpoU7HuQDJR3psTvgmukNtBWyBEEf/rR778Eoq5gBDRRFYCe69
FTBvplWF1nUIk2YrWGA9E1DK+aFt3GWGn2iQUmFs2jRedppuVI9tN7fHWREQWPULzBsLTZ2hqNZW
7qIO4cZJNxxfzV2UKZgCXTweNp1hz+vygVvIPtAL1QeGQSgiQzFMYQDWeJ9ABf0OuiV6k4rgMPEz
z/ZcpUPgK8JD/AF7gBOD0w1xY0caieJBVIoMQaeRn0ZFi+C+7C9GRZDQFUsiFCFYiaqHMMEWlwBa
N0pH+j2Kx0lN2LQWKgXYQ3wUeJM4lhW1wmt5mXUNvqyCIIhj6UTDplSkCwYdEaQLXnlLcTDk4hfX
vWJj9IqSIRQvI2X5fwV9lrp/VDwNW5E1UsXYoMV2t4ziRL9uveKidPVIbGbXAczRZjXEq9IWT+zI
+/MAwIN83/5O7wCp7VATAPgwtDRCJj/A/YC6aT6S12dsMY16JFBEKYCQJQwvLEUNoRUB1kp4y4Vt
j92t6+CJ2DgfQn4l6e+UuN9C5e+O1zTcWLuk1ewsfAAW8X8VdD7MAbrWDS+6Mgy0hTldIe6y1z6O
AsKx+7X9YTJQdgNTGQ8w6ob4gNLyxla2BGRuT5ghnSBTlgXQFTMgZmwM84ChAaFgsZd4HBgL9Awf
0vQ2VAaIQVkhQmWKYF8GhIgVIQRUHMuDqILww0jhK09F6of2dlA+C1/KNz30tW31YcWIlSuDDznL
IOXU6JRnY8kh3DM4l0FmGlbglPZNxadtTXT8qVKuj0L5P/BlPi8FzdOifCEx8pWVrbwiUrlGogH/
iD7gQMuVp8Ry3ehQK5+JzRj0Av+LDz65A/yl/CitPo3r/MOjMjZ8bj6MK5PysBAKz1wMHx85o8ri
gkCDdZjyvczKATNGiYUbxrGKGW8MkVtTskWDINVWX18slFHpT0eN/OmvmTU0lXcGrix5Z3cObkJE
dVmsP+oWnwWKnTQ5Oa1wb3qw9PHTZC24UwYSeswtHRoaFJi+M49P/gsoZQOtTI14Lce3CpM+NGPS
sHQKs+fJN8v0ICuDsj6vFrzKUyoWq9y1Fc3z3ZiQmgTV6WOnHn0s2DNTjOlLlvUtgP5lzEp3gQTZ
Geu5BlcXjB0qC0QgSRS9FHoSKa6onvD+aBWRm6as4KtMkFOoRtkiKNOQnFUYd1p63gZrTp9F+5nR
9YvS7PZvbkZ2t4MZEqwOEHLGsEdW3fi00URkvTmtSMymA2WImhCXIrCw3pfZ4Mxr0ZiGQ4YMQ0O+
WPr0UwD035v6r25ql4XfH2onhW/7Dcum+HD/+z+3cfX+/f8cuvy1fP9FffbzB3+/qfUvSt+vcwn4
juERxPoP9ZkLTAQ7vIob+bRDNL7wE8jZnZ+mBYMi7Z87RN1C6q5kbPzx37ijWRX+uj+0cNVgCMDN
YFk8L8rsX8VVDaawtgCqutfcDhjkHFd3SLH7ZIOZtdgkhv0si3G8IMErwdFfP7NR0A5CoqQg5JxT
eYmzoO6sAoJaUV7ng3jESQcMvM5JsagsiCPLQPRRy/gPx5rmblMys1Ze517WsG8YHOqEL8n21TeL
C0fmFwSf78IeCVzf2j5CL9RL+Th47DWSH4MYksuC13HduDW2yrJqGLgCSkSOjNVTLKfKF9eO3pnM
WuVrNclpBeNsM1ssRjBs/ujylPvZjOYNObuXrjntZOLW6zoqf/gMcoCi3YaTHXMZkuxAQtQwL9dW
SqZKxN9qU8becfJKFcEsplne7B4H8Ki/Va7z3MzdtspJYG7hUD+B4toTzeEAKOkYunXhsioBx+u9
+ZyN+atLaNdWRPJWtNmFegWQvnqBleU/0rpkshv16dbMIbiahYSHEdF8jXK8Z3lw65UTknzDiQ5t
7r9RAfg7Pbb2UTSfssGoDksOhEGTqPBZULMZTY5GPBikAOA4j+dbWVvPsZkdkYi8tk0KLcm+xNZL
h+hY3cbiF5JW8gMu+LWV817NZg8CvEYyYSmiGXq4Ca0Hw2uEvkB+Y6qpFmMb6UwryoB4k2QKiIxY
+dTXnMeRpl7LuHgddKy4YiaSnTkWmnMeq7b4CwSnXaOOvu4NuRvi5aR7LLQYGZ9qt9LWSJN+mDl/
zdaTiyybTlSN9t6rfGCpJGbB5Z8fl7APcTQ4eZD4xLYQXQN+IkGlFYPvYnWWHquZEDqrCTm1p/uC
nnaaS7ku47YPGI7/f/bObMtOI+u6r/K/AB5AAAG3p2/yZJ+p5oaRmZLom6ANePpvIttVVtol/XVf
vqiSh5zJ4RBEs/dac72UA9Jj+kJvnLLPAzlXTOBNcp0p+THR5quvxA2NVWvtkS812d1hdvvmoPTw
SI35kCTgp7tGHKKCZwTdDcdBN7Ay9fPZqyYE2iDs16hLBaQHRoJGBb9SHB5XyJ6fy8h6C8QIAoui
ApL2/EQZ7BER+KOj82+FmTKtQ7HY9IV+FKEVr7Kkq3c5mpbt7Bk0eqhhr79/71bpXSME+lipkr6o
40LAc+SuW36O+1zFiPlXo/A+JrKZDqBzZ6DoYPJsg7T3kP01rWEqvlRt7ujVIrTW5MpTIHXXE1q4
gyJX4aQqdzi2hecf9WAYNxlwE6jBdXFTGvVE7TYfTgWUgrVt5OKts9rP09B4V5af1ew3iIKj3NpQ
aU03ATWzjczm8SWUFSxuivMoDlNaYc9EmD8XGj/nZnaIJsH4Af8jDq+dMvvcCEq0uP+3GmXQehbJ
pu6mBmqqjjG0YtTCOqWb6ORXHQ1Fqa5zI74tKxqU9C+fK4MaT9u77nbo3Rd4JYRWlOBiSrKUtsTk
0t9BM1DPgbejPU5Wx1SFt1bndquoZPjPqf1WWWS4tKoA1DWYZDTY1k7IiueG4QiqAsNQhZxDNOJe
3Kyy32ubQTdl8qM0vOveVuMxHJpvxticHS87/WXR+YeSBetH/cNJy4fAueRb8upjWntvT0xSOnHp
CCjeGYCai15169DX14mrLnNoeb+Q5L4rD7BmEKLEgiZcXCoWMV0/rhm4l/vSmyRkOV71TWkRwEAo
6coTTOg/v693lZjlSov4d3HHmTZy63dXGqXUIqVGfrC77AUtHYGPTMepNU7UhFZtdeRP5u9Vif9o
Jvu71ZNrghn1UGIHy///eHeRKIPYb0OiMWApb912eKw0L7YhyJQw3Hy93G+ez+emZXb7+e0KqgDv
n6Pg5A1mioO4Jd8jpugBjDP61fLQFg0EbIigtxOC3mW6OEP+zQ5moN/GFsp9Ng7DKR2oLTcB1NIG
O0zshQzX+Yy/jVVXuIcgKEAZ0Cqw/fE8wrRbEXhIXhFxKapKL6XX7Ap3uNdF9GxiZtp42rnufRQR
uqrwe7hV/SmiOrbGzDptfn6n/zCEEFSZNk5ay3Rt+92DtXMEJXiSykNsk/JQYdkO5ltYpuoX36j7
T98ouihKJC5SfcCfPz7NYLR8zV8yVgPcJhylbicrcbYmxYlV6QXppvWzSxctFr5hupWdWdzFoLwR
Xkff1MC8vGxVwA5mlAD1mYIgHbOxfzQC71rQbot9pnsXpAQcWQQVStv6Y+Ta076I7HqBwiTn3mzI
Ssz0s8Z3v0OI4Jy6xC+2IxJZkmeTbzT+vFWZ5TxF9Dl7GOvfwmp+9rHrzx0nDV2LQzwhUYlLUmpI
8CHsQJ/RahEE36PCmGhCID+0dnR2PzfUhZHjssf6+QP7hxkGl6ofUM0BBYwh7MfvcZaYohxDlId5
pPPJdkIzsxGMAsV2FIefX4sd9t/eAhfsPE9LSlwHy9//xWzd2BMh985UHtxsuHfa5FQAVP3FJf5h
ZpEYGahx8r9U0d5dA9RNRuqPWR6qYKgB1UKQh1X5tsz0ySymfYc2GK8Qrlz7egwDEtzK/GTo8EOb
pq8kXZSoXAdCMvJUHIiWZJENmJ3qqbhQ8Pk2e6PYwnbKDrnwZkAiAmupObdXeYI8zK+ffAosK6/1
o6ODgWoNuWJcYantwFyoemc3lJxFgHcTGcci4Ui+uSVDUCXZZdDZCdPYtLBd2aBaHGFdq16XnMXX
OLnuq9KOt46Yf+dF/sdZ0fmHN5ZnEaDEYR524FX9+FBKu158fUV5sHIOCkNMAmfSUZS3jYx7RgS9
QvCcbvLJvy5Q7q/DtgG+bhU3XcpYDjPsjOTP7sZwxnPqWRUlMvPjmNZi45ucqbPBuyan0IMt7xLq
ZacbglqNdQ2Vc4Ok/9m0xzfMXSsiAx+0YHcYKG64MfQ+i83niY0YTPa43ot8xIsy3kcuXa20YXw6
NRNf6w3kVRhOinwJp67tzs9BjS/556PqH14S1ozlH+qnnN7efUdjpIC4jEN5GP0SyyPHDznycRwq
fGEd/eKJIET9+3viswozrVno/f72TipHTJSBevIUAPpuv3vk/DA94bI9BBbPZ0bJTGotByTa/h1S
CHaAUX5BQ0LmPGE1dOgC2CbFoLYB9b5VAhZtRSg3ukPryhj8G1q57ToOFqhYWYmNqNu3Ip3vdU7R
VS6LMcMsEtlLOC67VADAKQ1G1ZebVFf2mu3qFmSrv+t4pN+Pl7OjxSZx+Q+DBaZkdPxETaRtHfYo
TucuPmpYO98PQQhZq80IYPtU9uNjQtdpg8wCRqziqOfO42NDpvdqcgL6RQNCbutWGQlgD3ZrFkl9
yVJwXv5AY1ZhEV0GZN0PO8tp2u3yGrXava7k+OhFywHCzQzeJ7hpuWK3hIXwAonQ38ia/xqN3EeV
EvUEXVJdBa5+A/+4GfslgjZPLongzBJotuJO7nxM44FWrEPLqsJYSffUGLCNFEpB0eUF7rr8xKF4
X4SsLEk0MDB5O7yxuyA1/xy3Y3nKLPd6aNFy2c20Xg5G+ICS/aia6uyzs4e/+9GGz/OL9dj7h9eb
vQ6SZAgbjCjz3TqZw2YinZdaZisx1rbDPU6Na/YXfHkur/Wy//p+1K46iM1dwE7v+ztfxt1uGkly
UCk/RkFrk3Vlug2yYOMPpLOBLyK1DRxBuSUZeDrkVmtwQMsKnEr4Q1SZR2/KyINL3QQxEQ6si0RL
B1clu9/1LOkUGMwxaTc9D4LtltkIjN5m0q91RBxb7rOzjjgYsh7GAmUY7qTxiNL4sRuYQRu7u298
jqQwqi+4hO8dt0/2Ve7pLf4DgQhiPsPNesQ9A7WRTPGVW01vXjvXu6bu7iWng0OWeNcDiwiHzP5R
wFRcdvOd/HN9/V+F7RcVtkW1zl7iP8vzH6q+i//f+gV7XFL+0A3740f/rLH5v7n8KupuHk1qj7rY
vwye4jewOGwo2MBgIlz+5t+QDxuYi+uj4ke4RMP3XzU2QfmNtc7llQArYYOc+W/qbG6wTP1/PaEh
TqGr7LCl53OAz3m3f+rh3pdNmlQHjZ95JFg1gyxHtAfUK3TYO69kIsdbk/p3QSIgWtlJmVxTHa82
Q44iCLFGbzFQE/HBa+PpFt56+YD+OvwMlxeoxixgKspxdg91I/A2BXxH52Q5nhFqUOn1qDOPFF1D
pzicoISIK/b5INypivMagfA49bNCw4cxH/NKQ3qtRWCmhxAFGS4BV0WPs1kGk7PLjNa5ifEH3WZx
6JD3Rj1gaypDnJpwQsLMIyjTjSFiOz4OSORQBkzexTaasGY6C0FMFouPfIaAyqxpllukg8Mns+BD
AbMPu69cxcLiSE6WtQ77kmKeXy+ebOnlE1oEVxzxtHkNObwdqcMJ7bJDQqCo3IrZLL4lPPCDC/bo
lu7IiF5qTsIvs+cyA2fW2H6oEc7ye/lkH5wag1g5mtl9kAEmCTGmoxgOy8caz+ZN16JCPqM6jpBB
9FS3CJOjM0JzLbdQ8VuKBsOMJPOO3BRgHiwezFMWIpeVKRDeclDVkvSwuf5sRb5/G+bsZFBsN6a1
IVoS5VuAjWEnfUSf7iyPui7qGzJ9glu3jZP4KnUC99Dy/e0GHGtX9DfUHjXSeBX3gb3T36l1iVtW
D5al/DuDcwSnFPzwweS7h8JiTWKNsR5DDLnHhHTIk5EnzhGfa3WTNWowHmZ6M1tPptbJaelLqRwC
IGuz7bYHsBGEj/aW2MGyUK8j69enBufSB3q5jiAmUHEoxKzUfrGMwt820AagtI1TcKdrGh0Tq/ID
a1SE+R4dDhN/Q43JHcRnCngtAXK54dqbDifrC1FxPthBK7iqa4G4s5+QqDg6LZNDKFU3H+GWcphK
wt64sqEgjOsRS+ZWmNon46+lQYoq1KVrhNC/7u/xbLoZZgId3NYobMTKojL0VNIJvsStYY7RWuQO
mUB+mlL5XHsWfMd9pCcTMKaRpmM9obrNM6iA6Jn9T4DOFptuMCpInZ4IeT6L+5ZE816N6D3Qp0SN
NWPnhM5odKfOq3vzmOMNTj7YdRsQJMw/SzC0TWhGGBkP09hQIsvCiyyK4ZwMXfshVsV1GIjoKmdH
EbylaH/Q39kCuadxigpTkgtt5+aTK7CmJjhaVubczYT+TdnO9PjXTpB5pWbEwklnE0OJeeGC81ht
W9awtLdi4BPLOQ1fqkX+GWPomd5p5B14vQ2yKkW4r5pmXkyyoqjXOGNQjqdASL1MRzv2aG30xS35
DIfJTHS/Gnq730yd1mcDvdOx6qmpTkF5X83+VZe2ISZxq10HfqVPY0J+k9RJTmmZ6EVMlHuqccYX
d2amycNmjR9hD6073U+JDceu7uR1O+mHbm6jDQHFi3XWfbaaJb6j73v2sn11A4LwHvgQ7WgsHYu1
GTikQ8DlkIOs9GsvQp7Yrunvlgjr6vZrOslrc7bDT6rJxoPGlvRQgl+7SZEsrSdiOOj0t8Ot1Ydi
pyo4ZmMST3sUTNeJ8qc9kY3dOkbSu5sscm0JqGjXFvUA6KdNVW8yf/5UkQm2BPPdzHVz6cYsRDq2
KNFF1QBjKZtdSjrApWnC8QYfi094WvWKM1Dty8Tytwn6xR08Sfrloduul0ixw1yxmcmHwTilRWKd
yU1CAyqjz4s5cxNZnHwyOZUbO+iJiuqq5sOYKpA/RdQ9Ue/pGBijsY8a/a1vvHw/xem07ZrRehws
O/yMaAnkkw5j54jLFRUrYcnmsYeFlB1E4bgoeJN6B8GTvmodIfGuQe6d/JB6A9pNedfX0ECSmaUp
LcCsdq5TMCq8WRKVpkrOhtht062vku4+aFX4HCiYq8ItQqRRBJoS5adeydiF6TMT3voRfWmB/JTD
dJjY/q5ou2BfzUP9qR5D80PQRMa2GxYrBaHy16VvV2f0aMDfILfeCf7i0nrauOEo/SwBIptrK1DI
2FvcrjRDLZLrdZdZJ1en0VWQFT72ndJV67xLerLcbXaNK+Ul88YZ8fG7sC7Xg22JaxHSTp+JmWlW
Rg0Titgzfy9rmZGzFWFyBq2yUkZvPHe12X5gxJVkgPcjak3R3HthWt1R7DevRZqVG7/jm+5zhoFD
4oy227Vemja2TeV4QNoNZ1umXwVdtK990VCHi0Uxr9G3jLhzHG86lZRJxDqdlLvxyHF/quJ+uI+D
zP+CIDra1khSrlRofzaC/htmm+gjqqCFj1KapJS7T6XjGhfeKWI0RAaKlwQaXiUVYjpy9hRYP4de
/+bbyt3PFTrBOZxBTiTTx2mYsEnkSFelbF6wkmEvEuaRoB3gCZZdf41CiW48NeBB+iI9DPAbKzJM
J4cGRWjdAjVvtlk7Znel5V2XEaZtSnz9tuhswM1Y75JuPcbNWMNfKubraOrCbV20X/o0fqQNwVaK
/QXVGGJGxJAfJOmaG7qLtlrB4uqogqhlM0MGZcepDlG0IbawmJIXO8seDdujfzYq83Nsy+RQJb78
CsL3vh+sbyGnD78hEzow5Kcyp2qvXHCuOjPlKZjC+ao2ewdNjvpURZwF6MWfxhIfEP2LejuUCm8B
CLFDqqfiKBAgE6IC7tyznpJxyoi4pu5fgjPYWQ3IMDtdEsbNdN8MeX2qOv3gzHG7I8+tpLPpIplM
5y8d+891J/rqgbI9MNB25rsOCzFRT8HcAue4W01lW+x0j5KyMfy3MLI/WqhQPpnKFTeoRvM12qc7
ZXWMK/etsAvrmMw9jTaYNOe6pCfXK/urLEbyfKwvVD1JvOv5SGurbDFE1WBzWqd2tglg2dXgezEm
vlHew0SNNpil053J7vHGLmV42+AFa3joBAPucUVex1PrrIkbZojSwUO9re1NY6XwehHZ6qz26KrG
/R4xr4vUycZC2cfQr0liX8nB4+5Qnzos6VeGar0NAT3PXZrsl80mqX83mMwxqIwBp7yK2MvoQAMN
irdh4h9sb+Yc8UfcEQPTylVaF5/pi5ZQN/Tj2Pa3tdXdgAW6sFtL1vxiKm1dqNeQiaCyDj2635TX
HOcP5ilXJC6tKum4V1Az/CuvUCUBAwTbT5AEyMsp5lu7KbP/BbH8f+XWCUH1/2cHv0dEkF/b9uvX
v+oq/vipP858vvWbRz4DIglHyH8f+ALzN2S7AmQP4khaOYsw8s8Tn/cbegoTLeLvuXSLtPUPVYVw
fsNEjaaWRprrC5CR/82Jz5F/6zzY5FlYFPfoPpgBAs0fC6ZyaoDUjm55NAZ2uPV+YAeYDtvQGLFu
EvzlW+TqSnu86uxpWhetomDVYiOWzKoHVTikr7sh0eAcW63rVjkeJXcz23qcmTZR5LV4YBqxLSJP
fyxQiClkcq54CaLSOtq1ma/7wGVbj3CcQrT80pd1dxxEG+1hikQbQONqbYUZSeLAY/bTAAuNNcaB
Bx/oFj0zpIe89FEMplP10amV/1I2bXHsSTTamYm361vgN2ZHK3RIk+gGN7V/KKckBwMmBiLAWgfl
Gpqk6mNs9WpvQ/w4tUO+bNZsz3sNfVljRy6QiayKJoouFWCapyzt/CtNEfG+H/HPlLm8G3oruJip
UPi5ougzCF1o7qxihHT1MN4S5towNZt9I+nYjQkQczrFd1Vd4SWDMbPzjIzFjln/BgThKSozXD86
uzXYzkApw4mHNMHfQgaqVn2m3IcGhtJ2VNDy0IU5V0Gq22PfzsYhNGaOSllsnKh/19vMVuSDwwze
kDdcXZQXoxYlrhXl/kh/yAI8vrUt0ERRWLh7h+T2na3w2tMEmO/qwW4vMjFYUnr70dOFfps4bW/b
EY92KLP2bs6Yj8fJy3ceqSgbo9bTPfBC+dozfdXl9NkssNsDK0oP/RDZe8jo4fPgJ9UuTUPvi594
2UR3wE4vEeJGCmW1jlGIdsUWS9uwSSgpHFidmx0wdQSWJppYSAY21mZod6SLBa8+GLpvEYe63WyW
2merXkBfA2V651Dwyxej61OMBO/Jpy3wYtDmo6GGTflC+t1w9g2WxAqnarxKgrje1hFHZ7LzcO5y
5DuFplfeCGuoLlB1n2JtUL6nwaoOfl9ld7pSxomgu+HGLhow1iphN1PnDhneCSdOeeiNPiFbtM0o
lAS9k2XruV/yY2FjpaWNQ3vWSzCfU/trm0VyOXnYxWHqffbYWE+iFcUWzNy5TdaXGEEnA6KOJJEA
GGm1PRe3wFMOAQrEVdyX6tJ49kuVY5a6Ulhm4nNt5R+8pJH3kEVxIfiWcWyT3gntPWzNNJOrIRjL
4I2kBYWOKpzmm5l6w23b237xRreWHYZTIj7wu/4Ja5u4beBHsS/KwT45YUv5tOmtbZSXwQnSgQ2A
IWxzPPSxV9/X2ihS0NvTEB1q8A3Nk52PToZhCHEuAb6lJysCH1rXbw048il2RiZKvvdiIN8w9FJK
J9sqCk3yzdTYrc3aiK7VJAv5AUuErfCVuZN1V+qgD7+kS/68m8zBihmODFrHoHPKJoWR62YrBGI4
4AOyUrK1HhbmtdkF6as0QAkefKiX1dGtMCuuKr/vs83QN5BNlp2AcxmjIiDtgQCcDLYaI8UEDHG0
4s4cVqUa9S2oKOcLxYYu21M0GKhtTWCNNqR/BlTRKbME29LNuORMuoCHgsa0HkWErJZqQk6/whzr
ZM/cxxW7LMQQDK+ngOYNGUFQfw7K6kYiFK3I9O1VLLpzlo+uSeTagCJFahltYSx5NxoL5s51qCOZ
QEZJTnb5jqkbhNMjYVr2ufGMtiGYuVE4cIpgRMcivEsZOOqYJQHvvXbDjZvlOOjtXsg9LqN4X8rB
31f4dG9LO7+aI6SB2Lfd6krHbnwO61qCoOmcmLocOdgLX6PGslb21qqDLXbyZbN3jTJd3tWU+Svy
km0TVcLYASAwH2SOYN2z0QuvxegaWDfKEo1XX937g6R07VFtA4hjswEXwXkikmOVK9LuM+1EdD05
JhCZ3OfmqoBL8KYm9coa1VxTXCUxUYb4hkAP+SvbVOZDNFvhTuMMfnIJQrlzHCNkcSjzY04k003V
+WDpyfU9DVhW3mbbc1EzWJtWIl9j6gwPBb/qYyatZENGhv9psJSuiDmx60PqKn2W2O0udCJ9HGIa
meE4pezmBYc5VWFAjfSOvZ2DJs1EbN6JmHzCdMAIm7KHv6W3j3AffVxLLuvTjPPwCE+k31sYuPbu
ULiKch2Fr7k1yH3Jq/hGUnJLN422/XMimOIDEC4byqkkY3P9Bx047sq2qERGOPNv6yka0ajH2dYh
pXnvcQO7ukXet7JGJ2ZqnJ2PQihQ+oMb1C+Db3cXS87WV+on1c7tZrEF3mIdvFYJDOBcjxhWMtXx
be7I4Km3Tdnl15k5qmdMlurCsb65dXF9XCGXKclKLNMrTmLgXkU8XGeVO5PGmnuLp/mz8p3kanLi
+ENIeeY6JEuZX9J67ASIFF31fmWuq0LAKNBx0a0T3vxbN5V6j5+keUEtgePCyzaCI+wdMhddrJzC
93Czt8Ed6ZwI9dKseh1hq61qXZjbbKrMIxGMH2hreRwoOIXnnFkX0pJAQ5o1/sq0CDAoQ3M7EgJ0
0QTlAE5qiR5h9SfzwMD46nAoptMI3smw+87f9G1EtdAhMSYwqJ22g/awgqCdWVNCmJJVGdn0y4tF
wrMyM8+K+G0mrAjh81I3Q7epUFa82Jq9vHY4Za2kmTITNKCn0DAO1M7kA8gYfwG8RgUB0I+tN9XJ
3fdN6/8aO79o7OA98n9qcrqq+qRFYPlDT+ePn/pzf++D5vTYRzsC8tHSu/lXUydw6M/gT6Nn41mC
LT5/9eceX6CcpmSFnhpAH1K1f6PbbX7h7xIG2wbP9F+i28U7oQod+YVx7rCNAy4q/yZUgTU+9nia
SFIuQ2KK09Sw7s1YzRfwbPWuUqm/iIOk+doaMiQaKMBHXpQhJaQkPLWNTWBsLq0raIrlnkLksLYH
i6RS38+MR59KyEbGNWHAFevq2opTfWMBtv2KqsFirYjyZ8dWHRUTYqOjuAgvlenQsCltOWwaJZo1
fpxm3HeFMR8qVXgPrCH6F07Bd4oHvgHH8egL8zUEkvlw+fu/SHXQqhEuN9T1UeMVuSW5L9hHUx/g
ROiW++Jz/+UIePt7w+yvpHcOdX9to32/XiDQPIBpZZ5736bG2mDqKMvq42iQ+qWj/DWCebeGT/er
xId3YK3lSlLYlvTx0yB2fJ9zMfdY01uC+Y4jmyCArCmm9QlWAQyn5AEnvLOUVcP7//r2WGXAynoM
Jix6y+3/9es07XYsyjanGhsjFzAW1HNr0rff9NqlCv7fX42eKYdhvG0e7YofrxYtOVBlkYI9MUc3
uwBfnHcYP63xps+Dx59fa2nqvn9y9EC5iBQkS3Nk//FiGoJEDK0rOapY52ItYva0G6WKaoM9DU8N
VaObnn3v1cgiegDt0dXbpMXN9vPP8fcBhLcXWRkS3AUi9V7dif5ATkUv0qPqMzaEup0IJo6IeA+8
xTL084v9fQzh0qB7vIhzfBj975q+jQpy0QHsPNbWPN9VftPSguUNruM6i0FKJOw3ZEkd9xfX/aeb
RNeGAxQwnPTMd+K2LErHJPLq9FiOimRhjt2Po+iXVPYEWMvP7/HdtdgT8fsRPJnowlwLZdiPz9Wh
AWsNcZAcE05aG6UniQzObKZzNI3i6efXejfffr+Wi9QJr4o0HbSjP14rhZtuNAZjaJ7mEXJkKItT
nojB2vz8Ou8lwMs9uWhGA49JhuFq/3gdaJJt41U6gXrjDukGOzg3hSBxgc2T+hwnCfYz3XT0Duam
TsMtnZf4F1qyd2NnuVfkx0x0SxEIXOC7sQMuleIGZWlU4zTDgHIoTuezEV1CMRWnKvJdKqVi+sV8
/v0r/EGnwCLLFIRx36dyRsLPj7c+RN5QzaGESeCH4kMD3OLE1n+6xg0Z71HfkCPW0fNnTzwBRl2H
I6D84+iV+gtsAtVgyw2KUxaW4SEyDfhD4LZO4Zwav++q/qMc8Z8+p8uDWap1AR719xr0zBXhiCjV
OOBp8l4p6DoNbLU84BHl3ugd0O7UkkR0Q8qtQWfrYg42VANRhuGxzyrnHHRBeNSJL64Dw2vlDiBa
lW6qOJDD/uej6e+j1ifXBUkVshTymN9/VDMgsb3NR+AOgUnfMIt8nYGwb7vtz6/z9zeRhgiPTEpA
E7wg72bYxLD5UthTH78nmQcJpmNkxZV7JofPffj5td5P5wxPZJnSp2WMZswnJefHcTL5rdvSqGc6
J0t7E/nhsDHzul/nvCo7TnDRutbjdLZ6LT8ZRUkyWuV2v/hiF6U4l/lxuEIHN6WJFY4HTan3x4+R
N7Vh82aEB4I/mukoc5vJtAtwWh6jvp7v8DKbry7gY3AX9NZoMRPQyp+XI4mHG+jcIsI7BcgMbrsh
wBHSqpT4eYXaC84YJf8LFcfwFAP5uJ9zEX4bdJ+TLZLPlzmHU7EKVOM9SI6nJ5v+y3kg6xKbCFrI
e7fPvAcvrs1Dh9+eHBRn6jdQKw2AbuN8N0Wh6Fc50N2bojG7lzyczFeUF+GlxVFDvDOnpW+FT2LD
ifiGAgfZUIeHubWcFtd33CMQxs3DHgGFh0nRxHZeCO613kr0NU/jdyEkGakYAFodOt/yoXPIFey0
iLctiXKXSPBmOy5TCx7Z5LWPmbyrNnK/RRXtYJB1bBtpSJswJMckQIpOcLGzHx2TzVApybX1JRyT
MlXyk0871r+vrJTxxttPdFpWLaYxCBXGnW+3zJ1m28tPMwiTjc6C6CKXn23dio+BnsdBkLlICGWS
G49BJaYL60z+jIxivPn+9YYIJLd2GZt3tVBxBt1J5vExpPIhTrZZxBcwyAXEsDlO6638PlvhODtT
y2CG8i1tfKbdzIisTG1xMs0tEpaSmu9ugk9E58g0YyxXifMBtDKaYzsyy1uR2dSbUpDL5xE9zsXr
6mjTKpm8NibVvVWIKCGC8RHk6AdcFgVyf3Hal0Njr+g9FqdC2MlrHhU2bcDKeaGggbSAlyZf+tzF
fOeOBoDwDqjArTkofZNMzhBvpGMln3OvY2qCefpsTaaTb8UyDouxCk8+Lh+aVrHfJZtZW2xgrALw
eDnkjCVZdPOFiu2SNcfRa1p17TDfFa6BExBIfYviuoV1n3ID7YoiIhb+lgG2Ndu4fonHyDxgdGH0
upmj6fHFujrQp9PXnlsZuAcXD4QZOdMlMvL0lPn5NpgNQn8aR98gm1C7LpXWAQNLtVVAsteTUTV3
URcnR5Na8plMIAetcZ5sKE6ZF0uU86lXpnegsxM+Rp3cVk6fvSivzC4TV1uHoStvilnuM0RUkK1C
vSfrSHzyfV47MIN7s5qoGmck1piGnte2tO215SG3CDR1QKcp8afyrdrPQTLcJBFBmKkV7MhnFbCv
4wqsHn7smKSQVVaMAdmH3BYJj80adlW+mYYFBtvilUHg8KmRrbhQJLhpNEynAdT9Zph8Z82CI3au
Sp680Cu2U1vb5xyPkNln7rruynFPrcFcZzPuvXgGmh/U6E2oiN8j4nsNavulBhSwTQ2Es9AUMRVQ
jD5iJPyoPCxItNvrfD1pn1WtJy+2EM6J8gbUdjuBkL34zGkLDUN4BsYffexqe97GzqRPcV4wATvL
Hon0pGsvEWIRAKg7C403mmTwePPsXWVSEZhDcSfFnQiUUNlR+1XBm1qSu6CnluHCy54ikRJn7lQW
cTmRvOrdnA9U5aiIVwMJ5E/u7IidJt+S9OoB3mmHJu2GjZITb0aP+SKTZv7UUDB7Qgg1PkyVy/6h
amsipOphni4ZzNctBHtJRAyMXyQvzVGj0j3GKgBRDyxCXJrIvAd8MN7LcZqQ+vX9dll/lpSmGpwp
JdLitu3kjJcRrt6RSjVbATurgPxO7EUy8mLKrPRa1MMyYSoizxmkEiuCjAJ5IB133vWMv03BNm8X
zKaz78fBwfVb28VNa3bPMp9hjI6wdhw100iIcigUm474pXRHmb2AatpmuzLN3FtQ8O3Ok330oUuj
8Sx6vemScDyl8EghkACf/CzoK4Xk1NgkrA7Mk8cyaOKTUOzbV/boo8EbCgZmyt6BI0Ju3OVTI0kB
b6BjAU42iQz9RIiO/61ziOBZeaUFtbRw5QcNw2Pemy5RvPBpNUnZPfsxqNCHep6Da20o766BL4lA
vVoSLZUEaDcGh0BbNhYKq2++1jZsgnpMp5PqBEo1x7wEYQMT1CFFAkBEyRampJYt8+AuDxUNdLIG
BIf/NHYoU6A6NBJYn1aXByceavCg3R7hBlk4uAuMwXnTs9neyc6gakA+wsavIGj5HkOA7gQBsmHk
7kfcTTvP7wB7+onzlE1tdRt1aEGL0EqPIVr1C98goabEnakhtPaD6zKwg/JCmAvJXkVgE4+eIwVV
UlwFEdlfTT27BMIqa0MkU7XPTaQd+dz6L33HLTHRqPXQjolY+wiqoGYCr9vHAyX6VTlaAPTaMHou
TU3mgok8lIAvtv0BDFHMeUZabieQDw7xfUO+z6FEfCLQmyJOpaKzNsj/hlPm5Ec4F9PXjuP4VSfG
/q5zDCh4og6Gdm1kJWv6knqwJr7BvebEXu+zQkoOAFZ1yq2p4+3q6suYFvlt7bndjY+d7SBIiArW
SeAfCtSlR5wnCOxh4Z4rpcNL2sNbcaKheM1KJaGPohX64ESu2uGYhTniFnDhallXR6MvqSWBXH6W
bf2ZaE29BKQ4+TpwZ7h/eNiHF2JR0pFJoIU0Xi+5WrTaKcESXLMhX60/0xdJAKGkW554ss0K+200
AtSEEMkyEIii3ZY41S8S2dorRezhNOvU2Pwfe2eyHDmSZdl/6XUjBPOw6I3NZjTSOTsZGwh9wgwo
FAoFFF9fB4zMropIqQrJfe3CM0kzGgxQ1ffevefGCXsgQ5jlaAKTIvup1L1j6+FbKSvW7L5m12AR
YHpEoIYPeDF4UfbYRsN3NN0xlE6/nfNfuWV6yIpDTX/eVy1lkrJ+MZZtb2dsanfFFIwvVpbqb74s
4vdsTHBgkDJm1bsZUmvAtmeaOmpIlMPjZIU+sckujf19E+qvRjnFnY1pYWfFunY2ZU8sAXBLRixh
k90hUY3QSfV0NfD8rkOv2eOvUvPJb0v71p+KelcT5jDvOkb9DNbHMQTWUSHjIlmsn08OBpoL6R1i
3Cnf7VjODHw9JFUuWOnAHc9BQpt969Ad4r4k43qLvs16LogyOyQVvDHBpnD0bKEuYinG74LaiAoj
r2FwN1wFGRe/p+56K9NRsm/zSLjwvV05n0LbS18N+vcPyxXWLzccpytpHdlz0DJTcTpediYH8MVp
CzTpYyB/T3Huc5y0VypT8cLBON2rNLTJ2O4fQ+81I9NhYxaWVzJvuakarKUtMTNAZyOsa5syapct
jOmDv1hw6Vpltn5lI0fkcILMDJWo08psE1Njb1r0CKu15ltVu2QbWtTJmzGHvmDClW1puYBzpp9M
UpIjtby/7aWbHConRtfXhBd3aEDbFxoeVDAeYqApWwac1o6pPxt0OSOrDBpQhM7Hsspj826Mj65h
5ts0pj76qpifGI7nDO7i7LZs9S9LMOLuF9DoodbupaCxux/oZl0KkkdOiU17wJ214XmWiJ2YZX6r
lJNsqPHZdTgIXXw4SHuM7f2hmdRwtdXMCMfBwQY7duNx4NpSVIc7Nc2ArWxi3Pw5PAUSpKjd6JjS
RAD3I9bP5Sh4Pzu44VRdikOshp8KPdZeWN1ydELQME2f/C6N1RwkmBpgDPQOlsw+l9PwMHrWRxH6
hy7N4QuMyV3bDJfG6t+nZvkyVulFdeGLkOktSy4No7pQkHeWXwzIX7G+PSLfOpLyhBuqBFxvF9Nx
qWhSRopUgcAetgtAEfhWTvCCn0Pu7c79NicOBysrY5HP3XMNDnUHtQDUk7iZ8whjZBZ+b3QicFTS
1d4ECAH22TSOX0m5/D4DRQxBJh6w1hUTQAKTfbXFsJoUZFxdfCk0gnNih7rCOzrLXvfF28y0/YSr
5Br0L3asx+c+7pN9PhRPkZfl2CSSaosGfnyzXBnvZ6iPJ00Ncx1HaZ3IK1kfc6aWCMKit3CADlQ0
fQhxOp/kuehD2qP4FiknoiSfj90EW8zGT0RilEPIoNKBJQ95Mz9CWkt+2GFkrIsF7MSQQ5MMsY0W
xp28G4Xyfyg3PaEr97WLnpSMxr4qPwxN54nGhZOqM0GB3NE47YSE5xH78FDtEgwuM0II9RXnoVPk
jZF1p0YFfH6wuhJWR0LTNBwmSk4yGbZyRPocZ1X6a0hDHkDelRFDABVXchShkEK7CW8NY3FDfdqx
vNBnWmcaphvTd7I5LSRLPTVG5wY3BJXOdz173Gvcp+bWAjCydQu4kcr0oX1XWkGh9yoxlB1jxLI0
DaWHYX6tTsAf6Z/l4k5fytA4V9upCDLLsAHm1ZS+Z41FkzuDI/foDIHah4GkEskWbX+DUB4GtyrX
a8mbKPgheSCGrz3pBDusBKF9FI4nz5zteWk8pha4Ngr0XWCQKkVORH01her3sG7cXSE5/oEkEfeB
XLaVo9tzC2Bqu7Dln91qYCMdvPTi5QFNgYEiHxQ1PYJ1UvP5flr41t50oTynocfMBjb40Y785u3z
RwDau492SNnfRWVyxFq0nFDcio+hUdRgs3TpEsTe9GVaOPZYFJvMepY2hLjDxYTcHGzsXPWHz0Yx
iQmMUeaOOWhF35gIeYH7tUB6bSX8ifjWcFAuqmXyHAxfu0LxAYqSV2QdWR4GGi/3QVE7bwSY8623
lc3fPM3yjIQB687MeXeBj3paqnG5nYUxigADPpff0AsXAWVfr3PRbQPYeEeOatT241hHcqerFcNQ
LHRFaF6yGKBpIBRCJrvO1wG6h9RuGu5/e7GuDLQFmDwySe2qpKMYLzeJlAPI0jpRtGT6VOWMcZfu
oKpp8q91j2Q6gI1/05ULE7IloHmVLtXl876zinY56JJvwFtIrKxlvTyg/Awpk9Cl8/flIv1ltXTX
kGz7ywP4LK5JPTJlc/gn39WM5VNz2WhSbn1A8LcuwZTHbm3FDSN4ucgg0SfoO0YIgpYo9LkDlG/z
2oleX7Auw6fMTSzsWyAWRN3Rz49EvJuJQntrbH6lan15jtr1/+0UV8vBwWW2JBabW80L7c0iCYHq
J8tGFxdgR64UEoVi4L7PLY7XDgBsnsi14Ifvm/5aAEHd6JK7CVMYE0bsBx+0Eltvx3auX5Q7O1e4
aulF52n3keb4mAxZRTAPcx5h3xuZTU4qvaTC6T6qaFDnpGfYvjFo8WxcVnXqPFIc8AlbN6T9lWZZ
xQk4ndpj0hbulbpFflVEU0NjgTV8AVO23GqIeo9TBWjl84F1hyr/0UB6/Ojjgreex0FfIBGnZ5SN
3JBjbA0fi8m2mU1HTvX8HjFj1Q2L77cxGPQWYhqlhxLfWztOtgnDvOOg8d/bim9HqZSHfeYJTEeT
0LFoE2QqWu0zYmpvPVrgt6LR6bucAhNsl3BxburMRe7nhaQn1h5/uaLyCXbtKgaxvYDmB2PReBes
d8EkaM0FIqClEKxJi1WsqAmnZOQuiRb7W2aX4oNRpNVtmcXyTHcSRU9HdXoYbdZHWCjtMQsz63mh
IPgVpYIPnKj1HpQ2xBoY0+mlyFwsebFHsrcVQXqCO0vZh8Ra/4QkgCiQAmN+GwBQ/z5rtBmbgQO5
pJUqsn3OsYKdUZTErg66vcNoPz4XyBx+CO2nv4puTi46yGuDA4qdyS+m/kDsDwjqpOUO0Emfvpdh
QIjaID2Z7qKOBveuFkVn/mg//6/Q4W+EDqhq/2dG3GshM9yaf9I5/OOX/uldDX5z/ZDXcQOQN3+I
Gf6ZTur9Fq5zSqbCAUjiZE2//KfOIfnND1bPK0KGMHQd+7+QXMPfeDWPFj1jXddFUfvvaJk/A7P+
1GaPeXsvinhJ/or1pPHnNjtxIQSFgHI8xbFpaxBbXUzbNOF5a01/LYBd0K3+3bRxsKqLsvzFHjnQ
+GTzET2SjXeUyayhUtMri1In3UtoLfe5yQQKurZ+7lrTQqX04zM7wjNNJ/Sm6PI+bE9UsthJLvDL
IK321VU4sEUzIePRWEp/BGnb3XQ5kYR0vYKP1u7rZYvBJvjwRLiq/kI/eVVhZ/2s5mh+wZHVzD/X
kVJUXorBn+7yLtpLIAfEVZY3NnEX8THUWEDx8ENh22TWCBJHwenbEW9M594PUKqivdJ7EZOxFOEp
o9u/0q1QR8x3jpzxBlV5/DuB8OgDB6VjLguhbyeQLNm1pMFCPFHY4+LDerRP42kKDoC5/U06VN98
UoZvMmINsSQs5BNIv3qTJWwH0hT8nYVCZlun3vRKZWpW8SmaSX9YLe2YR+9TulYRYYHYuuxZW+9q
oNc6Use/5HR4kUqXNcT/RffRqxiwHm4jfFOgxCQuVjCYqd0f0mRF30TAwt0vPTbk/mAxpXyW6Mk+
RuGToRnWE1mzGXHKIfjh53ny1qtcOVyLvCMEOqkChL/GxWtGJEmHXVYEvLzyPncbgiDuBqx74zZS
gxiolNoaRXKALY2KL2mBv8m+rQ5TO3Y3jqxdb/v5nzWkT9i3IpThBrwEP0f0M78DqLyKrgKk+Lub
LE2zDVSTvpZ0EIptMIZ0WbTP+l/nCBV32Rwkr3FXkccIySF5dUYLibqMV5PnKmJ9dp2Aj9GMGtxC
RAgT6UOJd/ZyFXwITMoDNSGuoY2cB44xreH9TeN0N27GUXZb+gsfKFovCiJav7xR1VLnFwoJ/oAJ
YWO2B9XL1WWvEiSYNewIdCOqhnOq9EgVJdDd38URxu67VNdkGwwKkOJZCV0sm6wr1Q9Mq6gvMdcx
ccDsRNRW10u6TWWp+m1ncR7WqD3X04ofr2mac7h++HgBwLJZ3IorKKeZ/2WhJXb2wwY78JxzCFgG
koRBAltb3xJ8iJQu7T07eXj9fEcamdV80FbonacaXfum1ytDnkFE+jpJGrZbzw9QT/uTq5ejlI7/
YRszxFsEmt1NaEvx3pOqoDd9MMsTAtzAf8hKwkgqhjndufAKIBs40Dxv27sQ9TaZx9HuaBp0e/QM
w6++Ko31+vlXxvUyZqfa+AWZQQ5lAPKqkLvMQhV6l8ia1N26GlBsDiGCB9oAul+ecGR2FXTG9St1
7fX6xKWxhztlku6GYglDoez4d2IKlMNxkg1AjbqlOFYdiOINwDrsf1PNChWVvTz5je2YQ9GL+tey
BNyRZWit95TjkvWYBVbcHLtRT6T+Os084hyu5u0cVWraqcRdTgNsoEf27/lel0a8w5AbPXpmI97c
Om9pdzPuFlcVj9tOBOTpBq7V683ggg8cmaOSuiQhUlHGpDdlYpJXvkyCAlYM9yMUP7VsajmId+WP
Q0osmDs/ae7iYwm1/4CTzt3aOguI9lTD99ICVIA1gMeiTur5KQ6tZktXiBvblZPkw3ABrqg/LD5d
U3XeZiHOatgqglk9kjpa0tm5ZHo5rdHzp8lJou+9KCMQxTSpvb2fToy8OB2S3pmV/hkzOdfXQPR7
lYyWr+GIjJc3bCiIOAvvfYwMJBwrb9rQRqNz0khfnL2Zwr6r45w8J3YMrISifax1tx77K6I5yabJ
3ZeEmeABtp756UeNd0mhfZ5KHTs/6iD6RGnN0cFmCbwyri1+ehD+n8cgMGfRtIxtgOhvu8J6AfEp
X3PXZ8QJHgprbRIXR+Pg6aDbVJN7T1uLTI32QDCQoZdpLz8Lw2wBpXU93FCOR1jnysgQg7Kk3rsh
JeFGTTjZwTRGznkkOea2CVxiTqaJJhfxXEB7i3SJrkHW38lQNj+DIMmxTyKrq3E09ng/iU+5Q0X/
6DSWO+/tgGKXY6oenGuN/6F/YPgCacHmVLyK1RftaeaUFX1izJhkP43pPUNJVhMTIf+xxPjotO2b
l00QEVUyLNlRj4V3FVVruy+p8LpXIqDlE6aC+zzQ/SNpVRkC6MF5TMnDfGojSrZ6ZAr2pUfBdoLU
JfZ2lttvmTvNN34aPy+ZG34dByjR3RxggQ6mtkt4PgSpwloSFw364jQLEqhG4d4PA+6/sBF5sK/t
3L5O3cLIK6USfBjyrtvPLm22upQOqBxPzpucuFmxJ7q6tXewoCcaknNTbx1/DPAoNuOI0aOvayKF
HUan2uu7LWlD6tltq/i9QBXKPKrwAHSX/khNwxBCU8oP2wkf7Mz2fkMyzninXPt3ptr9rUAFT3TG
NItwGxFMfcVFWO4006UnA0/qxsyl81A5ofql/Vn+bpKs6z9mhVvgoQhlmt0Ajq7OGSOBrejlm2uW
9CHPnXRXrclyHAXnq1bg2Wv47+jz5WUcPOuLlAo3kAupdoM14ydQqfnar67qNDDuQ1kw/cHik+6y
Jg/vE5EEX+ZxyqJN1eZ4WxHNijtsGIhe0t5tdzDHrQdCpQPGy+O053JhUfHD+SKopn4vRoV7sxNk
mQn7Qp/gVbEl7vOS+xRv07vjZjQOy+FqmcB/m6bMA/JBng72scGhN5TniCj87IsXd+PtGEk8PMDA
qohxUm7jqt9EnZj965Qrn08YO1s39wnrhfs5KjY/645eu8toN782UwzpsXa+pqUfbbI6xOrqdj7l
kap2gMLrnSNo5w4u3qocMTg7RZIudI16+HkhW/gBIbFNxo4rvIc488N7RgvqqZP+yEaPBZbPkwNp
X+aDFSmN56wKNmLMXkK7d25a/O47xyPqk1FxQAp40zwVZQfpreT4caBVUED3rMthL+w16lmFWAjo
1uX38FtJ6PRs82xLqW/M4NlfwYmzQOFsvWUF0mSrDQXNgiZ58PC4HAWzHv7p+uIGq3f/mAe4sgia
GqY9FTYWg3zqnMtIODThiaG9k2l4xu0RX7sqMy/2QI4NAYrjKzKQN+hF6RZjQMyBYtbZi2bEs4mG
WbHjDh7NjmY+zXZGbFeSx9jJQr4HQsAnXDMN1MUtQg5AkKbKA56ERsFynxkP+cXI7lgD/yIlqqkx
7/rxq0j44FrM8gmDe3QY5j4t92yH+IdLhnHIr3AFpenGRg38mKchYjGSFohhMBkB1L7xGYvkZrxB
M0DIn+vOEBdYT5kxznlMgR3oH2U/hr/w407AhAlJO+WJqr+LKOpPiUzSfb0erVBGS7zTBjCrj/5h
WzdlCAimF3va9BTWYzzeTsIhlsfUamt0j1EQ0dRNVZJbtgyx8F7Y38A+tmBL9ZawhOa+VEz+hirA
m9zMWfhYJ+TdbgOLeCKtyKiM28n/VjmunR2SsG15gOx1SBg61ReiqZ+Ih5uvbUXuhBmrZMbbHKcP
A8eAWxeuPiuv8bK3qNFtB5mz5IzlJ8ygnO5xSeklb5APEmw3mmswBMFdT5CRRFnUW7uxC8aL19Xq
ZnZ6c4zbYr53AjU851Nz6af+RsTLvOsTt//SDB0TMVbLo1a9vDg6SI8yi185qE2HaKBzF0n/odSm
rjeBrirCIyB/1pchR0t5KJJlMZuJfjqRanXbldB3w+VxZKj0ba6aOuP2cUkiIxFqVdGNXJDVx1bR
Mm++m9XexmhzITgXWtk+E0UwfouVeGZK2GKIk3/Y4wjm8KxzOgPKBEKEZKj+Kj4dde2nu85r7Q81
JYKJHQc5KM4EUVVTgQQBKGq1j6syjx6JxAnsr0XDf8mJoIk2ve/E0B9odmKMrwmvnb4uOYMj35Nx
Ft1nruhRBpizathBp9P/rIP7i/4d5aG3eoUdzwnRNPvhX/RnGSxQ42acayMp/fPkUYkGRe4+LyYa
fiTS+dv4n38R+dm+h+bOxfCMAtb9K4YRo7oBdTWQ3IQ18gp5R7wPLMwflaVQAwFl/05kiu/fZToe
wa5LsDVmS/xJ3tyWQVmz8vFg78OePiW6M+3cNVa4iAuWguRV5yrZ6woCycZf2pRjWxMOP+wMHwUF
va+WJze0UqDLM4icYhw5Zooy+IAMPaknID7BALDUcci8a9GX+r8v1BPoeOKZgi0jxZizfkYtUrFi
PDeRJ96n2gw/uGXaX/Gi2ycvyTjRq37g54lAElCh/Hm+opeMrHXttCmwHCt9WMjyGA4JIfLDMc46
cD38oCSqXjjhUeb0XAFKxN37Zy3chL3zNyLZfxF02lEQ+is6HwAyzZm/fOkVJ+Q0HOzuxIiBii4o
SmqD0akp1/7nu2t9oT+pG9c3IoiHY4Afe+5f765YUsGR6tmd6rzmKxZxAx6v7fl+ePb8j6EgE5Ta
cKYIweAm3v/dd191q5jYYx8hA3rkPzd9hGWciGTB7iRLgUt5omda9IXh/FhLpGJEzWxCFVEEWBPD
ib+RlTvOv3z2P9SsCR4MD9/ZXy7yBAgp7VICrgeHpO+NnjJ8o1HVu89tOVA2+w7aSo4xBth8BjiZ
pm47Uvi1WVSfMn92nj+vxv+2N/+mvclyGvLd/PeAvi/yZ9a1/xXS8I9f+Udzk+Sn33ywCk6EE4sO
4qrR/Udz03H93wLalOuDhISYn/r/zU0/JKbKTVYcA/JeClMWwn+AGnznNwirPu1IgOeRj/X432lu
8hj9+U4jTAbfEu4tOlMs5v+itK+GcammMSnuyyrxyoTGgk0uosyq8EuC2gHDe9iz0nS1jbYQ5zEL
3WbSRbitUt1NDMq8EOcptyatQFVUynvM49qq569BDI0dVnxFTqDQbYXSao3EQyli/8AaP5GUR+hG
QSv1M0LP5TyAEKDL0TDrY5f4iE/yvrw0Zev88rKWkS88pfibtbZf5jDOLlHl90Q4Z/Q8VVQ/BkRC
HZmmLTsvqYmxJSmXWE0vHEEVuRIMwFILSSyQ51svEcmCkLGxRK9hg+0aO8g8AhfHGkU4r6GEkQ7G
3ydG73vfFmQuyDbMH+VnpuGwxhvqcUmTnXCnRu49wSfexGDwYyQRtdglNmVBT0AVkB/qTGYT3wrm
7C+DDvPyLqCc3hFjGX0ppE0uoykI1tjWIQMchQQEQVkyJzQ9bFWYpyhQClpeKsxbagDuW3aiR9oI
afYU+V6agIE3JBChGdVnaqL8Zpnm+c0nhDk4hv5snzNIAgBuq6EF21eSdhupEJ1BVHjiq5GzBN3d
l7SAIw2udWjtboNgCyl7ky5kYlZTNG7AxnFLlEvhrsGM+bDsymDgSBXWkXlXI8Pvez6JayPq0c0M
2g8fXmGP3n6wWSUJgs9/RZK4z3wN/hwKHw4yAuwdwtGRI14ePfSLP2cbRlTZzjWqw2VLqKjpUJ/a
Te88WGvkaKtRtaQ+egK0D0SSTiJxMDCtUaX015Cymq7JK5Jek9g59OQyXMnAKs2t3Y52JC5u5U+x
QM7VDuj7uBCoGxudt+LehwVEdAg0MsRUHh2NdpNTXkKEawYKN9jNDs3G1sGXiELQ9/wdarnCe8Cg
y3e1ODp6amBkTbvImhPBYFZHPSjVwQYFlACllzYBaltvniO8VkhMu0vJyp5cQ2iBPxriJQgUqyOO
iXVsGuuqgfwM67GhuxusuLhqPPc3YdpOH2SLhqh1h2ncGw6i5jxnhkwrxpEtmK46XMPLCXnvEOP4
yLQUmjlnOy2ZpU62bKJDS27SfTEbB3QH423COmXa8GRDI1mh6qZQO1l240ROudD6uqCl6olTgnnY
Ebbk7YRutEPeqiVhelttkgGZtFcFOWnB0e28NNNdPQT2UVaQh/OM8p07zsdfXq5TYhJVijur62p9
0CAJ4A4BqpG7po6nNxcm3BHfQp9dfHt4XGaatg/JaH23lqTlmbKwI23joDTBneqI1TuoHuf2IRuh
s8wpxs9NbMacISR8tKOfCslY2/bX7qXVKnViJTJPfo8w+uwGIe3ioq7dEA1k7q68XKicXifkL+B8
L599c1BIw/KkK+J1TxM5XB2IMjPvYmE5N96AfHtJS/cBES3PI6VM2ezLjNUsgKqxqUxfHpfZiy8l
3W9YWQjd5+vsrB1Rb2iXHe9UHeM4Hfa1k61AAb6r7pCRGLdzaWY9YH+w9cEbka9h4ndvaPUley8u
GVZYheCUi8vVeRaLX+xsr4YbqIiuLr/JPio/SltZL56s9fvAEETukd77PGv+rHewWsDlOKGlzgBn
kG57WOL3YT5k8oYfoBvkIHOgNnJDpMqbMIb+dvEHWJWMG3D/Ir8oTe3r3Yw5c+sOoY1WKZTZSmgQ
+mT1ch3oqGbK1KajOPdvu1aQXBS3af3sIKJ+1dPy1ecWBpU+4IdkQmu7J7Loo4cQqtsOErWhJ5D3
5yhBULBvF+XuYWWSz94RZfTYpoN/h4pl1HRGo8a5pUfb3QKDDMtj3HfeW6/mt2ye4Z8oUCjOzinS
Ot5qbathM+pyHm8b0Th3i3GGx4Y4CblFWzNnD6S8pdgWSr82iwGsF6koKBkGpFl66ZmSxXdMVJzD
/56nWlUo83fnKWRwuJj++/PUbTHQC2L3E8WfDlV//N5/OuPxWsJO5sgC/v1PznigWPD5/zgy/XNU
/J+nJ8/+jagxSKgUyhyrGbT+O6enf6lQAk51OOCBcK2es7/Gh6Fnj3Ol8+zczwhD7Eaao1dO6wiq
BuO7ozEsv8+j7r8LCFF/k+GAee7PJzc/oRvORA1ql0eA2R/usO8fjwCshv/3f5z/SxZAH1TI7s/c
zah3MiRlljswXkSMgsBDoW9SPVNSsB2K0QMdFFR6mt3iipvBvCzpCBa4ywaXwO6KPO5N4hiEF1Xq
YoAp/GrHXiveiWaXi0v7uSDWKS0iQ3gmRo+95+C3IdfePvFXYroxOVr8O3ZU/TMif3vc9gWKIJl7
KE5KuDCPvWUiYsQwsjD2ne8XUpAOwsvNMULKccEVwXXDSdle+TMRbCDCER9eguiJTIZq1645amZE
GbgJc99qBXMwKJTyyUmJWLvEcz6BUMU7Ev3QbD3QWpLIcl9tnWbFvgGTjkwTfFXwntuJwbmaTAn7
aqe8KvY2U9OL6b53I0R2URZPGZhOi3ZhVwHmecQbFB6Q/zQ9CvesseODO2hlkzRJe+TMDsdPQiVN
oreZ5E8kafh6mJ1XZFBC2ZD0ALBd4zT7A87h/IPV0YQp+oVN32bfGjqEX3RkOlgHK9EPk3YvQNv0
8RtkJ2XtWzrw+wkJ+3EMl53iXzCDtPwelL2+i+IS5WllZ96pDj0H6rJLdkCa6jdZP2BerI+NbLAc
DXF9jJODkBr/hib26UY206H3e4H8vHK5YZD0bnD+dVvLJOmDDg2aARFUb3Qtq02EWW/rBZALOeUH
P612Lh/jQc0b9tV+h5QccxEnpbMi1Oid82FF9nve7YpItmeIQ+rip/UJKUH9mJND96BnBSw1wlFD
g7snjXYKL0PXnufEPEethIdqJcnwLeic9LGp8mg3e15xrjJ8RvakmhtMNcN+wAi1zZeifuk0E7He
cnKAxl3yPcyqnoZYKst7Rrf9R6adgOAWtlbmnPECNrh0rEubh/yWYZbywNTQHKe+X149t34uLeG+
h2GGisP1q+8FIaKvYcxD5aOMOCDtpjnEdHUT9oRiS2/6maY4KZa5cvYJPnpDQEimPuSCt2kp5Ims
AH9TielG+3nwhRFtffD0wiAB6z39BThNZ9QD4W3aRc777I7xnRO1E/ORCcFaWdVnzJOkAfrd8DyM
HbOGKehOldd4mPPMfFczFz4R1B48CJE7d6MW5RtN1PKdb7Q+zvPo3YyMlU5IB8Rdtfh0lDMVppAw
swj1trfc47TW10YR7UsrA/x4KuLo0ZSKZqdFI/hgMYa8jZnUP6CyIGuMMYh9qmcJRU7ERXEhUtf7
Qt95uGrpFV/n9fSx8cxk34pKF6hXq/55rMbpiXa+IDY8Iw5lLpJ3muLlq9ShulFBh7BwHlGm2HCP
sA02eXMfgKY+i2UG47HY2c4uoQzJXge/Ai3JuI1C83UuXQy4CRaiSjRnFaS3dIzaXTrmNkK2YGYa
m53dRCB3t80W1PRGVP4IEBAMoVe19cnmzLBpA9HtHCRmR1m0xPqiJMRhGPbfRBqMNzbGpENNVM02
bP3poeyC/i6vYnPq5Og9pGYyb4BQiERMHf3ABUm/zJ1AwB0ZB8vG1Ox4TuDxNHN5muC4HfGRELrW
AHt7EQXDfr52nhYL7VoSVeKHZ4XquMTNDNU1tREXhTPSlUaq+wjJrrvVjQm3patz0pkC99fi5om1
scOUstAGHEtL6VnMlb7N0+aeCN2EsEo3e8PWVB+XIOkPs2csvbFNYd+GRYW9CREmJ/PGfTCzhpDg
DCa5drSnj8zFv9T9KKA68aBexjFjmuEnSE2wbMznonKyi+hKiIxxuGqtvfZ27ElDjDyWmrZub6yQ
DEK3952n0DD63XI+xXbZh8R1lRNw4claNSUjqUInUBT9tyqM9hC1ULbjlN2ngOt+L1GknKkr6mNP
VfvsoAh6zDij3bnKQPkd+xXpZKr+ZWiR888MvFFoCutDwH5iR3Omx7rAh7Th6Ymu7TSZH1gzS4OL
iwjDFkr+xcoafWSap+80aYakuQFOjIu+f51wVd3PqysHd+py9KjTH9jZkIusFp5YtdEvQ8ejphE4
cJ5Nsh9TNZd7f0XGkeJ5mEC/MSIdmDyuTiGrW01Dyeofip0KKxGTLP0BwMapt6sovt6Gi4VXIPf7
V9D/at+tzqT406QUrH6l1nf6w5Do/muc0WPe+13WfPOyLD62q9tpXH1PenVA1asXKscUhZIT24tx
2d82YNjqO/S8yZcS8f1tRXm4H2PKUbDf6jZVVojhtwruphqssaXb8SuJKyHiy9WfNfirV2tYbVsi
G+Lrslq5bG+sRxCEkPg3yer1qidlPed5EL73RcfS82kK6z4NYizagj7t6htTq4OMYAbvrrDBVo6t
NoDEaxwC5eo6iz4NaOOnGQ21cb9tnLwjlC2KP6rVtWYX3gf6ju7WAmX9FK/mNlpW3nVSic8yaNx7
0y8o+lMiTfkCL33tOUcwn1tt2mKXrOa5kWniOXPRdMi87e67zPVeotVuR6u9PvSkPR6tTzdegi8v
Dtkc64oBptVhrDef9r0g87+rXOLpc5RYduOkkycEVIJs7MHFLY4NMPh0BDaIse+rT5+gq2csg6t5
EE91t51s7xp/OgsRIxEcZDuorRlLJ8qlQcFA72dObgYeX4NBMV2tihFUh+2w2hfb1AzEXtTivjKi
P5U5ErvZCwCjrdbH6dMFmToy+spZwH2eSQowGwD30a+4scb3ZjVRppV4wysKH6JkLOvKgdgKkEWc
O1YDpvvpxSxVmV+m1aAZfno1aUcC7Y4wRHwvhGTWPqzGTheHJxP06cZUccatiUW/KavgPl0toYib
m5vx0yc6xTIqd96nf5QeG7rIjAbD0EuMhbL5oqfVcZqu5lP2u/agV0NqrSzD0MaJTi4qmC+fhgYY
aHhYV27F1ipxtvZYXEc4JGCgKmyvkSOd6hzUmbNdgfb306dFVn7aZSOkRnSSBrOvrGp6BAGabybS
Q/6DvTNbrhvH0vWrnBdgBgmSABnRcSJ6Txq2ZktK2zcMpWVznmc+fX+gsqqsndlyVF/XTVZl2hIH
EMDCv/7hQppzcdul9cg8sREChKC5rxS+hIk5qThLCem6JhmOYhonB/S7MCTGT4OZhU9mWmZPjqAG
xARwgUsQ1PVtlXb+cUkl1UroBhcAUH2+AY6yzdUucdh4Q3AR93j47yatL046n7Y1aq24p8Qkjzhf
xcj2n9LktJstr9rYGJ0HA+pl+CcN7O6ovseB0b52nGa+wSvA2vnpijfWaKCLcdmHFP6fF+kdE4TS
OCWOux7pdBG7Fk/pXOaYD36NlSPwPM0yPE4l5tEql5/hqwnUmooe/hiRFKRV2pW9vEBB+gO9y72n
ddyoAOQu09ruto5x1NN6b9M28KBFAk50hzgiwMghr4RPDIt96LViHA+9fkdKGdEFWXw7OLF93brO
F0srzacBzTn2Vtku1Tr0SivSE61Nz/DKhECOXr0kOuQy1Br2ovcOkVa1Q9W7jWZHPNur5B3cjDR6
rYMHkRfbRWvjA62SX7RevkQ4r7SCHjYJDCUoRWeIK0ACfe+MKHp1Cyas49xR4Rd8fi/E2O+FVujn
KC3OK7w9L12t34+0kn/Qmn64SmxzLTp/AF3vMLfdsq1WAwDIJhtkEOFNoe0B/DSZb3EpzXYJ3gHx
0uWcE6qm28pK/crl6a/HUqjUtr36QksCrk9aVwTTzFnce/EFCQUc64xJBZcNKs8CiAp5jmMWnEip
pQq2bDPd/XRcv3vrz/0/bDTuyrjoOGj+pUXLaRzDHkHzDBK25Z9cfImLRs5LFV9YU9mQKNgUV1Wc
RUDJfvrw8aX+0omke0IAq61tpl2PZuH7Fh3tuEROUc6lKlGjQbYQPsE1CMvvH19nTa5714nkQvRa
MO4S+NjI025cWhLqAqoZXiDlnQ+RR7Nb9hPwVBF3d5CgU/9q8CMzBinLXyoFkY9VJYxujSDSh+sg
4u7WW/pPP+4X+BEtKufDftzvL8w1whTe9+T+/LGfenKQFlwpXQ6jiAhwn/qpJ/fWplt7bn8CSI7/
m2mSlqn5Dm/o0r/acS7BW7AOibHGOUpjUv8OoPR+8jiQTfFn9y3s/QC/BW3v9180zSu91vbyPh8y
QjDgu/Tar4CAIZJb2q8ff9bvl4n1YuBHdBhxpJM8rnYX+gk/Ct3JyRS8tHvE49WXwqFSmLEBeia5
UDe3NQUhRN734g9Jc/5/uDQxYKbnSSV5qe8vHRupNXWl5dzjt86lfSKS9sM8YnYKHct6tD38GGiA
NVDgkd4DDH18ef3r/zWf9ZMr4SAZwbnJZ+BOLy9s/FD8JLPvsxyYZusZcIY4m/RQQeJSX27S9OuP
rynet/T/vCifCnAhsb+4K75/5qIqgj6sfHHvIl57LPDMuhC5RGUAxug/V53rXbEdcvEeG4r2LELV
+irRKpyh8uQ91FJn0cCin85bowmD/bJAgpA4DNXbwB1M64hDEqBjvFD0bNpK2+NMWQGv/OPneO/M
9vYYqxCGPQZXc+fE+sobOQFNKhL3KAj4VnpyhadMc+TxY7AeCawvj1NKONbHV6UV/pcRkwSwSkxP
ufDpriINUyV4QFr3iTVYj4UBPx1H7OgHSvb6no4WemOnsm5cRMkLUCSqkI+v/9eJqdhqbE/Rb+e7
OZ0rg+8XdLgni4JLTg+xnjCzj8g0HH7JrznhfqxvmC2NmaUJKCDUJ4tAMKuuMM3eundif3owqghN
yBBbSE0C225fKZ2dl8GUenYiNsW/YmSyGIkiOxSE8xfD/XcPboO1A7MrDginX61wjNKvzcC875Eu
1ltHEeV2JbrcHDZxwb738Wv+u0miAy20p5rPs5+GH1tVYsaGPQgAOTyQizlCt7EqKXpK92PeaCI9
AsxjXcd85dhPQeEa/ElHmZBOhp/EUgI6DNMDp3tEJ6kpvKsuHfy91aGdiqKhHvmtaHLRGBWY5rNr
E0308UOcuPOtA6gE40d304U6cOoOl2Rh0Huzb90HhDPUhwV23Pn63UxdXn1pGrzF6Hqy7s28QOxY
/H0Yg/tuwV0wqplzmmMx3AbgmhGbtZ0VmBiONeb0i/Lpb1ZBhUgZfhM8LmiDJzPZAGkcZOBY9y5W
gvQstGDFqprqi2UG1mOdNb9ijonTjwlfSb5q9lyTdg7uKCdXzLtQJCZuNvcjTPsjciX3Ba6D/odN
s7Y3bRoPtkSAgnEiTDtzSIgJArLxP8W9tru3i7l7tUs8AxKTFcA0mAQxdfCVo7+J9RXRnmXzwqfc
v2oHhbjFsr0rBLzOhVA8kM5Q+0US8Rvj7efthM0aEiASQcsRgI6n+sCF0lZBDQvv6W7PWx//umaX
cFi/JTBh7s6LISK6L1FD0u2ES6MeE/k8iA4+fIhkQww3lj0zioCtANTDTLNTh2Ht2key7S2kA+Fs
b8gcgOxt2guUZDMajafKIO9sZ6qyBEZbiQCoGKFVw8NgZiSaJcAWoAkDCcocx6uKezCl6Oi1eXKF
W195MyRoM/AfaghorkRmfLZwL721yjn7ZqattcP8guMxnH0OSCCD0etMQKy87Oao2MUd+/clGkiC
5Gs7oYWwshymlfEA1GbuXBV5NZR3ZVTPfZEl484OlPrEORdktk7gF0Fvh5yMP0kIoQAuFKR6Cfbx
B1ZxjYfmpu3S8wUTdrGpewwuLwTJgvBnYQteiRC5O6wiVNJwqAgWHFAWKmcIm3sC2SFyJG5XuHi0
CDJe8iisqjsV5lmzxcY+CnZeMvrPYdSz7aZ8I/S0mHKynP19jbNAuKc08PeKBhd3V7ruS+s7lAmF
x2pDCajllxW7QBvP/BhUV1wkArsgQ7kNEBlO8OXVlZeqtGdntiJO7ghFVxKKvTJSpF3WV3BF4KmE
b6SVKp68CyeMo5sh9btvXpFK9Eeg0AgDkmbn29jsNMJpDo0fb8oaruNomstnWjrxpRg8qAnUAX/A
nMGxIEaqhy14cBCLXX7FtN79XNqGu6llFb3yoUzfwz7ASmPh9Lwzsc+otlGAkUJDA4EYYDVs+bBy
00agU0xgfjM29huv7F4d2lr48cRh9WjgHJgeh8JD3XRZFARlP6oBHoa/naJsLtUuV1jrEVUBcwD4
bINtViD4X0uMgihp+FV0ajYEc87EstJc96vPBmiCze2mSdHs5hr928EwdfGzuNNDCV8bfhCBrkcz
9CiGWMGdlxruABwjNJkzFPIge5qMlhGbA3SW+TzTghyUr0kgWs2GFR5Kuciz2EwdrN4I8rRU9cVv
WkYWs2sGFbmDsTXNxtuN/sjnRZ+VoU8HluzYCe97hZhwu2BU9xKgYMImxKRe7TKd2Z2P7ssULP4z
tP72tYWBzQERBabhsA7hkOHv8yYir61mhnrbPLf59XOtBZecOMojZV3w3EssDtI5L49pkYrH2tTS
0bnM4Dl3A+szyxniggz4nV6i1fFfQlIIW/I8KHzelH30VNH6eS4vpxHs1Djk2PwNSMHJDVEuLDHw
XL2rsM79K1+V08OfdBiDFXVdI6nhgJhcNtFV7BeUXvta+/pVrhrRtu35v+vd5jQDEhApZ7orKTsF
8GI839VrLZJmEkIyojkEj3TebiDGWTcrV3XW0tjBWvz9KuLtY44bdpYIsn1pOkfdVI27WVePs+Dd
W7nWeTIluVIaDe1rDPaGzo//N2DtgysZot4LMx3cFy9jF/V1eVRl7La1H9ZfkjSn+p3wgnxYC4Ul
rcGLpiSTL2ssQtJmDG3NzUzCS16R5SBVi5VtX5DAY94QgWJsZRmQE9FkaYmdB+KJLRIYiveyZuNp
4V6D9EwPJg1YNKgk1e5dK62+BH3Gbj6naLT3gfCp0tsFRSqqvbm8qNuGOx/4mQHyIpZHV7XRQPle
C5xelyrpgtz17fBj6z15TqAY7TJ3xo7MMdIaEl4lIdhg+YBGNHexPlWQfs7YdrjBShAhtfGMYkww
x7eCP0g65uLFOoWswE1Qs06NLoPYeWB8jfeeM7avmd8yRlXgUdzxr35osQETncjaVuqjCum68Zk1
I/BlGbAvJCN9U7S2uuBxyqNNl/Uhpj1PhCzt3Zy4G/qeyPysm05/ni45gzdmmLAzAfzym5OBctVB
idpfV2NoROd5FHAGxMCSr7aPyEfew5vlZgKYdJvOgeewwUjWf8YRST0mqVdn+6424zOin/hGVoZ4
lI+806nKef51EUgze3qYYxh/W/B7GHczLHxMFZlwUl8eHypvu6p8s86qviRWiSJWM+op9+vzOrAZ
1Vi0cNfYyHkPIyUoviDBs0Hb9W6aQ/nSYJd3TLGyIakMy2G5C11mfNO03Mn6JQI7W+1xjFkCXIsa
fW+twm4nrMP2zp8CGGheqQcoqR2WJlEG9XneIEeIu2WCysRxtCVPEvgRuZyOoRakB32aTZQHdpJY
jwLFLbnHCccQhyzZx9FGBkL0mE6RZp336f7EvhY4V1TvNcyBu/UJ2YmokVvJCtTg93e2HniXUfM9
UHs8DiFH1JilmyYqR9rHvuY/4vjEsHS6Slvg2mZvFeO6bdIU4YuqMjgatreqqt2KGHvhGUTXinzX
9D0nGf3WcKya/F0yWtmya/TtRJKnSOPAwQy0Y74W2s8AwSDTapltLDvsBey4zVAIu0SivNZxyuQS
jib/R23j2puITx63zjSYHqIYZ6L9CAPzfI5d1PWu32fuw9SMBcaCo4NUHeMh9+VPBXmMEL7Q4Uko
Jp2LlHZBuSfLbswu8wHHpH3WR6L+ZJlipGIPUl70ojcXcn312jeJxDgrQ4tFnlIk1EdyWmyQK3O+
iUW/gLe1SB/ch0SwLuiFlaY7O8767Qah5sFNXdWcTyqe/2jYhu7X79MRfXBGenF/RuCmk17jm8In
4pk9Amw3HS6jcMbC+e2DyMfc+1Hh7IOWC97EOXaM/h5yjPsSSrCU9auQU6qlJyTCojckz9WqC+sm
cTXakLYGzShEXRZdDXd1F1hSY6tqWkJnjQs8vsHvnVPVKnOIG8D9xhn5s5lCqNlx9rRuLIdH4JOj
6RXJctxZWcjMUkHNDoMzhH0oKz6aPilZ7e3YuoVWBb8zWvioTcOCsdSNLNrrCogHKvIG7W2fb7tg
VaCT80SYnho1GMQGBGMjhFuwpbXNolCGzRAcagOt477o9d0mfcc0s+uZ64bVPD3kgLf4VHJUe/Yn
NOOhG/LcOLd7fN3C6Qz6ns1kbRpqIWiflhdP510/FNGthQK0xCML2mBjDtyFi/UwfgQ0lMedCfOo
eezcniIEto//vKZuFRVElQNTZbxzeqE+9d6U30Jj+xYZgbFN/aQ9d2HAb1TDyj6SVfAjtEnfU2i+
N7bkSL0dSpsJPOFxQRASO9IcY2fYAXn6VCizfKaRwHuOKwa0dMdlOjP6xD6YhUdKclgTlRoNsFIg
2CXXttNa1pZdM7/gZD+da/U4IaBVhUFkaZc//CmjXpBiYjGkyISr3Ao47NPUduZlrRf/yyQIASJ9
RLs3kDpLTjAZCVdGCcmgAGWD5pUhdP8UJoLhwcORf9a+xUuy3QXvMRNeLJ5fzTlRQ6xL9UCNk+uS
ro686QFPSyq8qTa2RIozZ/RBOYW/cRxtn6nqg5tDAW+4PVTigE2CLuMOYT13Oq2bSUDq1Rd6nmX6
vaTGZHdBDrxHhG9foFsPngMvYIVbD4ahGRbVJSZWFUtex5pWSvoiR/A05Gu4d1zh842GrfKtm9Ur
wzK69lUss7eTttbw8znRdZKC/bNBe3Xe5yGr1SJj8Thw5e26bsLWYXHExsbez3XBnMh0vVkFvneV
Y0OZ72BWs0ZPTvUlzWhDlR3rXlMzhTpMiUh6N9JLo3QPMtQr87KU7ECc7aJz4Ubxd2eQZnt0q54Z
1+mIQTet/SvjrcKoibjVLhV5WnjOhcK+SV1wYJu6c+hkCBax9zsru7aHyCKEx1kFYw8Ta+ZHz7OA
7Fxah1twHl6JgmsM1hQIThKrfkyiunuMQKx3q3kGflHMhyVkM3ormV0z/yHRgUKBIPzqADVKeXs5
d+LAlaNHwv2mpynCHRB35vgJyXG6a5khrM6cduAIkkSoNgpDekEDpTLumpXvTTkN99tu7OlcYCzx
ra9s9zXx++V7RlX5A5vRlnJ7RJtJXSVALlrzytJE8kxTyjEOgl3er0zzusapfU/+en3pwmS6iTUf
PUxk/HtedeEnSY0/bfuckMFU89dnz6WdalfBU2So9FtZz/wmbDyhuscr7X1ZKfAI3kYLKxcTZmHj
D/JNf/afDs+vOjy012j0/e8M4d/j9ltZtPE70RUWUPqn/sEPlr+tMDHhM/QFPQIy/tng8cVvfNA/
p2r9S3SlfjPRGToekJAjEFjxC/8huhK/sQDqoAXkiLpt8G+l454Cbz6GICQ2oGLlt1nytD9LYyJK
e3bKt2KzycmOcvF9PV/mmVWvazj6/PSC/qYn+3cXVHRlaWCCu0mLB/u50wPFVVSiyt2jTZzgzhrG
+GzR6LXMvPo8nKn8P77eKc6nHxAuCO+L9gqWXic4n5/IpcXzwzmqMpIviT5arMVq6w6/AuZPm1hc
iqGmJeCSWoMo+OTRmmjEYSu1nCMu9u5LrGhVkS7I0oTUhlUV77tnlSasV/qg9m8/JV8SLUTPM2mj
rTDwT/2zsU6H2TQa59gKYOnCQ3OPdqpgg6N8zn+Bw/+lK8CD8gWSEOdKet4EKr0fw6nM2lwR03Ac
S5p5HAGpSDZjYlIMD51ityiA4aJLwpA57swNh2TWwJJjy5RBCTJF8Sus/q+DLOnfEejiWfisodJ9
f0OJFXHODQPn6I0Oj7saBZm0087+j9fCXwVav+7Bg6y/v1YIcSaLaMIjvxnBExyjfVUdJrO9Lqs/
HlX9Hn8Gc1H8gttDbXMVpIK/suqpxtl+euc4BNGPVmjjIQFg//FF/u7dsQghQ+BirFIngwmw7ahO
ZA4cIYDrxMNsdOPJytha1N6/6naepNXQTeEqNhY7AhYDr/C0oUSUkTUshmUfExFTXK8NFAsfc/nm
luThKf7iYEt7Y+uG0xx19gW5MPbFx8/8N18wbkkse6aeqrrIeD+IgUA4HsAEO05eJ2ABF5axqXVp
VEGJ3JocfPJ9mgpq9Xnp6WSukxeXq/iMFeRXHei/GwHHQTdBbimL1WkrIs18OeVpxeTFb+9hrVNX
szVOMv7+4wf/u0vpRCk6aGwtf+mzT5XHEVvV9jHGyPwBmihTFoEsS72n7bc+vtj7pZ7l24HBaSrf
YWeh83TaqMR4m6zmujIuCdThhGAYDX0mG6BrGbXpVjGzOnx8Rev9EqwvqTz2RrZgvjOtJn4/rhWU
ckHD2780A5AE3Nco9NumnR4k2reHuA0Y1/U0EHlgZ6gbQUPpHhwVKo5xh9SyPl90sbyuIG9Qz7yA
puDlS+r4LtawzMe3DBHp3SyH8SHJc1d8iFA6MJ48TaXCJjdxphwOXJuZ+cFcouVQxtJAx9GmPeKK
fKanyGGhIUKjTKpZ7i1+2X0DuLI6ZnHyxHiGgQzcsHuFy9+9TiS9Slhx+lQr6GFEOypDUBgcfTk5
WiE44HroQXnRnJsJP9ZoJE1hMdVgzSPsi1Ek9ZdOd60gUdqXTcIL3GCjNd8R7gqWiLrcf+4WwoO3
hB3V1jlm0fzqVkUN6UZ+JNNtRramvQnxtELfWNRcQwNUkryVu7omcnHjDHAVNwBJeBES+bWQJcMR
Csy+W84MSm4J35PeXNuFOTh8YxXRZZpF3StdpPqLqrBjvcwtbYPgUbUYooNJjkIojL9aM5lbG7XY
MoXMDj70XGc0KooulS8pKbj0cfFUepktH4B8NTXAR959yYFJv1VLIM6HWtUPjYQYh5NYvVVx6GC6
D90ZvTmy3Xy7oo8GllZHMA16fgEwhT0500NGu/AZCmB8tjbI19bxekLtFm3f5eNB9oDR1vIsBqDl
ytdwQC5pAVlT076meSjERtq4f2DrjBkVQgf/ua9m/haEP/vCDwp+S66P3UvHeyM9nWPZussV7NSH
qpUZnsJ51CTaegE++KyUPqiSGUVnopgXdRnpwmTt0a/gu4k13QO0Mrw6MtMANlwB0jqu+WpSG4BK
SXJ/8EFPKlIfMPQutoMZKHm5HiUN8K32rHVIfDsTkyaA2K5K833TsS/KMmL+lWY4I6BfPOsmMmh8
7WY3B5IB0Ae5wKKN/eYtGdwqbL7lgSPfc4tfFpYiHR69mCRPd5XlsRd1nYLcMWfsyxt6apzvK6LG
rxcSYUICBmjhDmXtvki6aVB2isbX3uNW8ym0F3G+LPhy7UQona/FMBSP3hLP11k9kH3ZTiTqgAlY
Hhxhs7mMs3LAKUy3EtpsIgygWEoSw7BtB51bYtjykr7YBm3mfIMYzzzmTlTiHZT62Ja7LUA/bQ9M
pJb5MfVNFyepqKow9NJRyXyTKLXNtrgHMvKwtAr6HMCg6X54zkJOO8KvG1+6fUGfE4EaHqWsTNtF
o7qjWaFQgIVcfZZZ2rQHAuIlGS6KJG8UTFe0OpvwoIkcI0z4Cg+tpCzOhrIvb/xksMZtsbTR11B3
4FRJfglCffx/ijk4wr9X9ZnXjvJLBcJ2mItq+SrDscRZHBo7jC9n+Yo1ULp3XbFs0ScwjB5Un22a
jsXXBK/BbkdvGUc3syEnimIUh5iJnudOUwz2NTXghrjt/EBINKKMaKELUJrBQw/kdwGdpbpImqjF
L7mfvwdhOe4jkmvusYXMP8fpgER4LjCmLmJiK+o2xuKheVEdanAPoHsXoEbfQmC2DjkihaTxDPBn
GpY4uQQlznsNgeQ7qeg/YTlW+8p2Nw3knrDUI1+NV1S63jm+lTPW1PEwbpwg4ELoJolA6cMIULxq
t1mHdSvEXWMv8rJ/qrCOrbZD0R56N4UEH5nfMtWWn/0sFsRKWdOhNQJ712fch48W+Z5dacH3geX9
Sjo1dNzQZEThZyZX4A/FHZSv6g56HR81mSeqe1nbBoZImBKtbu3sy6oTyVFOGkYS9gSGzmrbvYaN
yYJULr71OJsLn6zZ0clqVA/nxCOsllDwONI08bI26SHTiiOhyzXKL4FFw2xFvNSMj0zX+uzHXu8G
9DCEg5tvk+nfZk1VS/KX5uGxGlOYVSWr7cQ5itQESjg5ANxgx8/U7yO3PncmB17Y2nyq8ODm1tRA
3yQFq/siUGZQz0XQkS27hEa/sUhCy7+6SeRVP2aMtHVrscNdTHVE1CTO+B1OSk1eSGq4v+Ng4F80
kd+eZ1gg41c/hXDUsaSN/kAE+ZIAq+5dJw7DbYBtYfs5W4ze+ASnurTPPVjxNwNo2VZmcbqPxhGp
AoZLh9nTofR+mCu0Qs74NLhN/kCL4ofIls+TcKzbtBMAVxhMZFvhN/3ewSzxlRSR8HWJ4/FT2CtG
jhmf7GtwWZ9WhBoXZHcxcVB11qpLNOVtSXZpVuXbFt8mBD99G47nuAyYR6cu5+u6xatELlOMoUSe
9uhKGQWE3+AJz9jJTsWeMPbsemoa5xbX2ey2xmXxIY+9etuUVvvNGYxsX3aL/Ufpy+HYyQqZrBuI
WG5az463aaTFBf0CgT2vM5YLCOa7JPecS+gKfwSVMX4auzCFR9eb100cul/TUabhtsF2jr1Su06A
YYc3PqDZdTO59qWBaJWoliFsX0Q8VkdcpPw9bH6ih6RpBBuna/PmzGLJOxgUs2j1LSGCTewEajpE
cAEfZVrhQlnYy6cqjoIrc+6xpI/w/PAhs3/ps67u92bbOvHlFE+Tu8WOnZwaDPG99EZOANxnftS3
55xyjatELeUT0R/CJ70Jc9aNMJSZgot6483IDv+D0Nb2uq+q4Qwv3vmIcVGe7Sqf6OMNqk77ImJx
I/g7sGJayhXN1nBQw30ohhFTAaRAJEmy5H1Jpw6dzpy5V1MsWEZxGvSJXcJSZtyJvOmDLYZt4rpT
8+JuYFBZ3t7LlMOCaI3fSyH74ICKaKEXAL7rODXS5UziRNur+KHNrfqpt+b2Gf2Rsx+mJd0uyURX
REln42DjYm2mJVE7uxpVjOfjEr1C0GEf6rS/fWAMhBs5vKq7YeGcUmRA2LhJBvEt/LDpyWxG49qN
O8gUsY1owTPsBje8qnAPdavccVuK2G/JEhuXH1hiTL9Xnt19G91AvRLaIeODSaMX8VVm0XVJSgIo
NoEHbo/rQY0xeASb6Vx11Q83msK7NoFWgLCh7S7tccIupyyLehdNcT1vHJD1LRYwza2R0RcWqAWJ
oQmp2cNlRv8IeUfhyNHj8XxMewSshqOGzxH9amg14ZLcggsjDg5wrL4t/ExHmWFiA3HYZtSwMbNQ
XlVjNvXPU4QUzXnj6/4HC/0FForJAUjH/w6F/ncG/wQs8PtqvXDxiux//Yl/8NyF/xs9GE9CpYTD
CWj0DxgU7ctvHBQxzec46mujqX+ioMr6DcYcfx2em7uaK/wTBXX5IyS3/Kltg8EIANL//1/vQovb
k3//WShinxCiuR16gzqBHfMEB+T15NyI49Cc573pfI+Q9SU/ILwHtrkbRyyfu13XJWJ+hkoZd4d2
tjNW8XZ23W9TkFXFlVW6ZS0OlUFgyyatCagg5MUPTNL4vCyNpqfGxHZoplNZyUVu4mAKB2OLOXBN
yoWd9fNi7+jituIWb4eKaRWarMdPcK7hJmS0dyGformOBeaLPTDRmd2GuC1spjhxfbIpcBL3AoJH
k7aC6NFGAavXTwP5N5DtKWjDwdS3AYfJGJZYdInTt1O20qJds7jfqxZxYQbDSUUZuRqObafXfogB
tbGdrLjIf9SyiedHR9PIG+xl+4bnwTEgnJ4+viWhUbafoDHC1JVvweAkiQE4A0X6+4O+4tCSl20T
vmL256bXRKGF6eXi9FSHZ5GBvIx8JRVDNoKtU3k9zMMJft0mMYnMeimndsZvQvVs2pf44bdmtF+C
cOl3SzYxFPuOk+3yHDUyMKa9hKwjb5YlBSvf577T4jZrhqzZ/tvS8u6r/PkrPIH7gC30N0hT33TR
KjEX3j9TEKUUANRJ380RNtonF5Po8iHPgnK5+/jtMaN+fnlcyLZdJCQSL1pe3ikpmCiY2l8oJF9t
Rtuy9xWEAsfcCJMZPtkqcW7HtnRZwWfpZka3raxQDQ+YSBTJj4/v5ASP0ndC1Jvm4ALbaIPF949s
Ycxk+lMiX4fWa+SNW6H076iBDOjfl3BCFlS//94VgVhApei4+Rb/+Es/oMBwc0TKGn1JS0EseoyW
PX8S6SiaK9F2v2g+nI6oreg+2BYJkbRxwHFPRlRaJkTKqm2/DtixL89uohoPVgAgDpmHHz+XOBVD
MBUoBGhAKPqJNoKW968yHCczy4pBPBV0zD1cByzZhQfg6nh2jzGJp5VNBil+LDaq2bnDoJU6zn9O
ks6Fv1FN0NZgtQtbz4wKBfiEC8FCEs+jGYeG+zlSED2+AdNEfBDOZJiMjEegR4zluSd7HyplHvC3
B8BdHs5I0TpBuQMjqTfWAD+423gW2oz6wjCieM6IMSPD+Prjl3DyvnnDGOkA69JmRjnln74DFwDM
z5HDPfV5ErEEBGVoDIRQjWW2PH98KR338vMk0mMKlCFZyrDD8f4CNSLlbevKcoJHzynXa/UkINyk
A3713Qa3XlXau7evOmP74y3gJzPVJJ2+/Vsz9BNtbmM0ebmAhB7crsTKqnKmkoS8O14YadIby1Ub
VJGEoVrl6XgG/bFlwuK1G7ifY6hp3XCAr5QuI1XQjH8wWtZEyGS3eObCnw1lrgd8cQmE+4zlPOud
qkd9YSpSxd5muJEeycRqQn5YAeMw7l0TC9a6dkwE992v325i80LwA0T9zS+crXyEQPjxK137Rv9a
1BV9OkoEk54jdkIgS6fDV/MEEGGq4Fs22Oozck1XHEQs3HOZIvPdToB/B1At/zh7cRbsKgfJfk6e
xvMAAXbYFF5PWFaLD5hvzB7Re1FXPwX2ZLccc1uyiSNvEOexn9znuHp902dWenMNXLCtUqG8Hdyg
PCKdbK9NjpeLZnsO6c7A7R7/DK8aCDPADBUuHaZ2sKzd9NlYyO2F2Yrjz7b1mztHUo8fHLhnJJg1
w66r5npv+dxh1GYOjA+Bozg4mkuuWTrmybazsq+GKl2sGVYi0IL0ngK/UY+i9MaXKiotl4RzGV04
Vti2ZyIpiMQhavA5tm0s/zzTcIodtsOQOHrQzMyomk/SadvvmQj6c5zGkkNhOfj6IaCVxF+MPmfM
3snJBSvKfTf64B1elCS/97TXaPwECN1hQJWPS9KXO/ymDM7ZBmiWKc17p5vNP3BFbL8CZjhPUe+S
qjHJ/EieWYzXxBz/Chx/N8f4IFy8cKAd27TC6YKfblSlFRKM7YbFK+MFW1CAfu5lVpIHJAGsf1FT
vJ/QbxdD5kOpg6Aefu7JYo2Pb6H8xi9eae7m7L6T+WgVlSChPU/JjMMGbzuFZX4PxUmlvyix3i9c
67V5THZBZBss4qcVVu+2fpk6Tf5aFwUNY5okAJ25bVFSfjzH1t/0bo6h+hMCjAu9pe45nWwTk8jx
EsTa8xUbQOaMLdgucF8ESN9BmFcPBQlpulFiVBszc8kMtgc002dD7Eratx0FFWWwvG1k418WRq2e
2G9B5AYO7M953oqt6IocamiHopLeYvEj71G9FJWh7gcxi9/9pG9wqiDoEnv/NLy1aRZEGwOp/50c
0zHbWyDsmET682tSkjOc1D36+dA1X0wO39uF8fuFe9lJecvL12UA+B7vhaYkcvH3O6dl4NHvePPy
6vT65UexHZ3ZZZKdT8v0Ulh+9sU2/GnXixBNd01LljTh2S12H4+Mqy/zbmTQ7NLu9SmzKcnQop7c
RhrkkxtG6jXsl4z2SUGi1eQhI8SgNVs6oi7ID1B5B8GU9JCc2KkyPyeqzr9GAjJ0m0yFxu1ihc65
vczo65vA/5rHWnvSpMZ1PBfqarbnswKzpkdcSrPb0mDQNhJq5Lxduikl0Lpsg62qfIW5uz2QDEDC
8CyT+MZWUMLAdt3zOCyr29ztMlyEgrb/Y86i/oneX3pP4CMbhMRf8mCLbsSrFSTpccz8iB5RDb97
wC3S3wxdGGY6wCeJyPGYik+Oa3hXMb4Jv1ujJtlhu+BOv/js9bs7fbeOx3fPJsUJ9LTJ3ZuBz7ir
AMqu494YyISeq9ieYVnVhXljjTrp4ePhtN4fKfmqlD7mEGNiCTh2nGBPhtMUGbYkVfIddNy5XIAn
SATtZ+Po4695GE3m0s5Gb/RaQSh4jsOpu4pj37w3Bt8+fHwvawvx/eNTarJ8Co/Wu7ROy+xmJJnU
C4viezg5wJgSP++vJY4iw67OZ/Q4pkjZ5/MS1iJ0xGjeJZF0zzHkJMoWNYOP9sBAw9uUUn2Ou2zI
tghmpn2B2cR1KuP2vLbJXJM99oOhq0IHcwxfjJuWDgoh4BVhMJsGH/itB9+yOjN4LYck7YxrX1pY
R4WjIt1I9wVnGg0Fjr5xdQhHdu9tacXpVV7WMG0NGy7LJqszvNqGMZn3g5Nkz+4QzntqkfZTJ6bi
Isozu4E9m4MQSejuy1bGZntn+zFWRCopS9zqpi44dDLLQuxqVXUNzbIFBYwryYkV01YL2rgamzMT
GuHvXVPGnzHo6n44MYQFUMCEAPWPR+f92u9A7bAlDXkUrYwR57KT5cf4H/bOY0luJFvT7zJ7lEE6
gMUsJnSkCKaiSG5gyawiNOAAHA7x9PfzJGtuk7zDmt63WVu1sSqZgQAc7uf85xdOSgVQhd5rNXY9
5V+3SFO06mjFzusfPuvH94DPMgvRdzCKBItBJ+j+uCjdvKlKIiHcP2fKidz/i1hQzoJz8lYZEphj
mr5qESPJBP/ul6SrRXOJHQeKZQrmHz8YTcjQw0gdXmc7Hk0PFFaRfkhcK6da/v1HOb82lTgqQI0T
kFmAk34uI3nKTjlpt/5zmkQW2qeEbLqvlatATXC1TpNUvpvjNbHrmzbHS9veBzor1w/FEEpKW+xU
khmqL2ku8X1RCLh520wT2X5TounDaW2cfL/+Jw7ILw+Goz+ga4FM5di/8vCoESPGp3bziqy05ypw
ISiLr9pZqNvZ5wXNRFJrOLr/dLN+XX1MIGEdwBujxsIi/scHk1gYVuFFbn1ZA+jvEJ3DIAfnpd7N
eoLusfUdiFQXfhm+oIBGA7Tr+r6n3asR7eqnvF4n2j0Y1Kv6kjZOER88mMnLdQDVnZbm94+W94LL
+e+dzA+5wBBTJV4TzslfZbtBOsm+Hvv2C77Y0NM2RbSo9Y7S1jTW68KoWdMCMAa/WF5CtOpuaMhG
traNWBZamhiD4uWVBVgXX8Vgm9bne/ukHb8tvn6DhLBtBu8IZvLQPw1pzPwOozuC49RGMwbk6TS9
EjRPDWQmngiSGQMasRlmpntb5iq6TzKp5ud14b3HWHNeMWXcuUVhumHkwqIrDq7fBbzfXTblzLeF
X9R/iWl0cmfjEbS73vH6x8GnBhr++qFfoUcwM8Mph8AXpxmdT5C1ZNHsR9KY1g+r8kJa774T+mEo
+DcTLuEFO8gmQwTBM3MzTDvw+fPMVGpbeNIyvRyOa3yZ1i6KLD0gpRVNsPne9Aksi/mRXIRDLY6B
njN1r6awBl5burkAAxgIAGLvLdKYj7byKebHsa8yn2alC60wvPm8e+6iPNAnkIEuv618lAHHyRnm
5jrDg3W8GucRo/LtjPkYty7HWmC5jvRg+mk7UQbF6yLGu/1JRp2iuGz9Rpbl6fsXCAplWl6ag5iW
17YT/Mk2gU0nfD3MqdnEKg4Cq953jO75P8jWC03XIEsYEN9/Ryc76CxenpAWs2XJtRiaetkamMYX
6ISPniUsl6sFX25xSb/dVZ+xN3fOmNPzA9OEq+QVWRwjoArmq+YTPSsER14kGiAUOUvIlG/HRm+W
SxsrcDSvbBsWTZGIon5o8JwMw0PhGYMQ5CGFyzulG1xHIYe7SP6WrTfb/EKOJicJDypVEGmvLH/O
l9euxmha4kwNc4LUHWMblDxGFUxVYADUOkAJiWg0PT+pBwZNLpzZ478t5LKaL1HEKIhvOy/RTbpv
rd4899DV7AL7fkVNV+9byHJcSY/Ekj+lEfMjTSo7yWXFrsUbn1eBpijiT1aqUP+gpm4Vl7Tw7fmX
01iYayH1CgxhK+i1l9cFph8rxVuF8E8afIXLKxhoGiQ50QQEXgbIhGAco88ftrG3hFxW4ePEjjuY
rrmD4zyN3M6VqE5+UwUo7Z8KNTNhPKQ4g7JEDdivn2TU8E9mcRUvcFjQB18As9FI7P0p5z1f+mU1
m0eGYPWl6LzevNJ+bH4pmQgOTyIYQLKZoBNvr5/CHDFlTbR9KIflpGebYdethpPCL+x6wnHRX6SD
AcRmL897tZNlvDrBCYCN2M1dYT/FWZDHegdsGJqdKauygohz2zqgQUild1Dlkvr2jrUNBSfVZHXf
BQvejS5KiYj2cR/X5PU0FArwby8iIEOq32S2SbOgtAPwe9c6qM+IfC1G84QhNSy2c3B5l7V1zgd4
ulA6+k61A5jKMFjTdZkMIdcIEZNn0/kROp2XZnCgz+HvV2Bj9QgjLvGbSzu0MZnAws59ejU2Yrab
PUPFYkEdIsc2jvGMERGeq6isVXZKvGIMUnQvJSiVeF0nmDHZhs124TvHBcxDKu8+m7MsvSnbbHTC
i5rjwSyevDBbSqimhXKxXBKzLu1xHlhDiZd3ZXrdGpMieehcPfb4KQQeW+XQIQWH91zyPJrNjKZr
7C4QW1y23KLpRp4SgIiBt9qlnvhdWIqYXRAaR8zKtXOZgJvZSk78JEMVg3apPjH7UmkTKXEfE0LG
QsqghrA9SX8W3D+VWewOmrvIu+C4amBBaXzowch4+h0IbIRE0z9F1bBy4dlsjXy070C/kAe2S44j
vUgDGdYMm3nzIr8yh6xSY8dynKEQtAjhon5hf1iizPLfzfbSox9iiwJolR0+LdkeAwUsGFac6fl8
25rK5bWOcOa+/T4ZYdc3N2eioG7jY9mzq2L4gf8pYWBjsa49CFDkpbsOx+tk75Or3j3SHvLl85bD
n5obYySuOCwmi7tEykXIi12MKwD/KSLPijv4fVnX+WT+G1J3j4W75rOB8mkjzHZPmASHlmOxKr29
F/Yx+WFUoqnN+2mluQGYIReFDrbNCOMvLhZJxW6IS0hlsPqcRXxGUkw0pl3P1RONXVywhnooa1ei
kRoVWatH+UpAQWehcawt/zbhSsmOaGTefc7Zc9dDGTZt9SctxNrTSRPy8TKtTjW9w8yxQotnVXAV
UflMsiGktomxCujI20CzNE1kOFz6LktmE5dp184Nilw4JUmkND6PPCOMKds56taCU1jj9rhFXKlN
Sb/2ExCCD9/GjTeQuxf1jEXu6D+KCn+CFLDDLwn2iyt3SdqNRPpPRDehKqk6KypZ3sZwraZ13cUg
AjYZOO4KaD/zcowboWjgbduRB40VOrGwFGjrU1oQl83BRz7U1bAspCB4vnKd7QIQ0S64PqshxmzT
DYstAVsuESy4VZ4QSqpd19oTNutkI9hHZ3Iy90DApwMPi4SbNcepwQusO1m2tf9+HDriOo62DLEA
3cetPc9Ps5o9dWvBTLMefMsf1g8KNRipDr0Q/fs1RJhArqsSYS+PEcDHyuhfoybfxTPwxzHJFfK2
tfWjGkoImbcucAE21sTuOHURNX9mrsR9ZVcKtXR/xQhIRwK9cakNIUcNgbKPKmk6gNaxtINKHBPs
tcQFowWrLI9agOtV2V9Z1MC1dLZtVI44lZPnt6wCbqvyLONywZcp7r5X3/ZC1KPzgOK5hc00tbk5
UGXt1TJ4P4G/Sn8nk6lPUNLbNhDGadFhQDWW2BMvTD8vptZErFVQQfUeiRgcKzEbCS93F5nysecA
53XIfGF2uDqwTYWJuxMp7YdiqSZAE76YnKLrtUstStIg6zRHT5DVBacMOE/qrkfonvxOSGmtqf6Q
k5nOIaQR5mpxDq6r+Dh2dS4+ET6DsOnoAMyV8ZFgFqafcuwCtslgGKjsoxJLG/fouwFVMHCFqaLj
ZZLsZUWUm0MjsaZk4gyvB0hm2mnE6p1i360oiRqXEZV1Jo2FMDBDrUReTzQmqQRsiDXYdHjAvMun
NMFRh4nCQTahOTmhhJrhRA8MxmePIWFqyGD9AA7ztsWfh19mE1nDuzQQaMv1D3Fh9skSWIMfcQsn
5oqaRA5O/wKYa+rVmBRv+LZq7MUXaF9Ni8q0CJsborw1x6KS0tRSjQxNyULKpblHePoJ5XwdrQFf
pB1p2+CbG85DJpnIXZKZexuDhnH72cMXUyK9DaDFUJtT6vsJhuaF+1i2tpmhihiT6WbjeInFjYT/
U8Ttcclrmo4K9zIK14hzhSsYBytj+fx9J9aOV2jD8G6lIsVmjN/Y1gqb3l3pNEuEQ4FVmaWYI3Wg
Z6lnBkPYJTEN//YYOTAd5wPt36ieoi5BYX7wIHTxjEaodk5/adISZ9W7Ff1OEj/rElZrecqkSOuJ
oUMg9NOKnotvBWZoxuF9jwt2dpZ2Y4oKW6FzntAuL6aRj0THYmGIKJx5m09wQdUOz1qqlNRNTDWv
iZwBRLQxbtbR3aoyt81vBHwermdZSVkd9p7Xm2mZLikyn6rBN69IV3dmBI90kh9ItG8KNYdAlk95
55gF5iVj3rnHzg1hBpIv/3a6ZlqnHJpjO1GobrFspQoUXm/qTSXMekwIbKeytrkDxVdUvQ1/4N+b
n6Yq6de7qYpCjksn47rcbZaFpjQsxZiaYt6T5mq/vR6lCngu1Ti1PFTkBp6qb5g76fSzJsEBhS56
DGhc27pjLRjwjJqgOPi9b9Zu1bhxc1sTA63VLq0GxqRX/ILao6id2oVnO1q65rOatecr2CaHHrDC
MaV1jJGHxoM8zvsX3UO1rzeIBqRic1km37vxJ0eVBFgELusMUatpAuFJ0rHB6zQPZPCBI0HecXx5
UkuwLtcevjHLNZqFZYYt53pd+aIzZ+amJN8qnyG1tZkOtlHPtwV/Jgl3/70jjtYmpjCY09Sm+2rS
zgwoU3qWfo95jzW/ehqX9Dvb0ra9xXkmox3RWZ8O1gnNkTc+iZU0IGtrTQ7338pi03SD35sqDF28
afKZ0ZhCPoXVqZ+SIUl5aoqsH8r1OSKkaZv3OmioUeKgXT9w182OuzodPe+5g9tHKCb9A8tJBHw8
ZINkNVulZE/GVjcMZpXtm3Bm6Z8QFmS0KmVEHfXt1Wt0ZUqryqqRF2ObgxKu2ymtB7MwmsngR9B+
zXQflUo0Ne9scjMbfO5TAGBYbbGluJGTE5pXnG45lbcCGZIxA5uK9JhkzTzeIwZfhzPcXac6RYNL
T8HBZvnUB7B+NVsn7O+WXxP7qmevKsjt4Em6jcsuDlf9rWvEzQHa77mD980mRcE/iu0AcuVW+zjV
pgv81lhUyWouuiXYYEm3vGULExAVGfN3n3AOFjpNks3qn7IGU/t97ozm0kcM69J6P2djohQBCo2P
MYQEHOEH14UVhZLEbFiKx2gxNyuHPG82wsqHFa5S5jXli9fOpkNfvu0c8TyYQrd2SrMqf48a/Q+Y
EfaFyD+hmDFR/BlgxYYZCUhcTV/mhIwVRt+oErJgZ/nEkxNaxzyKR/r7j/wZVQOmwlsuwGAOLcKv
aTxkojWRrYT6EojJ8Mm+LY0qsgyy++9+FIk/1LieobBBlvsJWXVxFFs16MQXuLVmf2qFz+jmemaz
Zu/6/We9oYE/wm9G+Ik0N0Qw/CtPbrAd5gFV6X2ZvRqjsusxq11WYqD8jNcwY4zIWbiKlk1jxLFn
AETRVRdVW6lc+m5QCMO1iml5zd7zbWf+zsZqYCCYEikMBs6EUHQTf/r95f/yVBjqmgkbI2Xacdc2
//1fVLKEhGD7N4XBi8qdmevggDJtIYcrLdTvP+qXNecBDMeQ0+CmIeP+Ge+mjMrdhgLqhahvb1zA
oDF6++Cs8NpdmvSUAJ5/+HI/k7ocHkwoXNTHoKbuL5LGvhu8KAW/f5F+ZvYohdvUejfm7OwPqYvT
zrJLYup9iomFP0MQCO3+HbtdHfwDj+Pn2wyPM2Bsb3ievG5YlP54m6dGzXqKU+8zmAStI54RoFQR
w3V2wH/vLmMtbvNtIdPwaYBjP4HXhDN1kecUzuexaUNixGVlWvO8oFM7afxyOGt//4E/kaxCY/f6
LQM4gHMIfPTjV1NFtLKZLP3nvoG5lu174n/Z5tgUF55r0kOfcRgg45MRb8MygDK1//0FvInI//UN
pNRCWgdZADpEyFd3f7wCusSscmTYfMa7kHzIPey6tSTqs8liwv7eyhbdZ6Y0xj3a7N/fQXELKTrt
RQ1DhXNh+nZz6gL2PHhVYC28xS2+A3QLa4UkwqOOIDNk2EWesqJpkzulYrcOp8AclhrrSt3ussTm
xYdDAEeq2KlwBDxypn6e4AOUQHT7iGLeVaRN6y4ibrC0TG01aHQjC+ZH2MIBIyM045kJmVPbhINn
jngpe8llhd8A+oHSnl0TOa4pmopIvVV8rmOK5aSoC3YSGzkF9z9Kix5k0tUzQozrrCmBZX9/+39+
rdn3XByxA4QXEAZ+WdojnUVmYQb13GadR82aSmVaoHhVpgL4Dln//iPN2/LDA2erjd9mNLgl/Oos
z6BsUd0QTc9xKgzGOOYkqN5CBnRL62IPNldgtEqwtA4zUgYeBLpQczW/v4xfWRLMs9H9wzBELY69
6E9jSs8FdyjnqfwLG20bscwUF1/AVBd6dAbLfIPwz3UYE+I5rC+LLia8kYSW9T9dxv8wVsciAnKf
B3MVj/OfNhfmEkM9oPj7K6nFMu7exsZiJaLyJq+EQj6r46eOAOoD6rZkL+NkfsYkn/RMsmKdp3+4
Jz9O7d5m/JFvKjkIDkw2f2bsrvU46RY/q7/S0BaPnXCGB8xLrV1IGXUNe2e8jFWnriSmBOdq9khV
aUK6ubBS812OKSmE5GbSN7k1el9hznfBJsJT7PEfrvLHFWSuUjBdDhjwwZnm8PvplmHwutRx549/
UWN26Xte12DYcm6Tw4I33MUVuqSDG1YR7aI+aL9m+PUgVUtcOR29sB0+BHGV3tjhVL53e3+kH3HK
5NAXfcXtTotw63eAK98e9H90Fk+L/Ot//6+XP+sca9oBKuWr+kE1gQnAvzzf3Yt6+a6puLzU/MX/
0+Oa3vwotHj7K38LLWwCAsig8OBSQmnCZOFvoYXlOP4fkeMb52OKUpxoODv+jqXEb8b8LdBdtjZj
a/5/lRYeSgsCuWx+nRlRI7n/SVjxO6EFO/8P21lgUxNxXfiUUIlxeT8z3QgZHohcFRP+SBL0GxIx
EXoVIGsgWvu6lToi5bXo0ICPx9Ktq9r+qODLOXBeZT08ubWv1h6QGRbwvmINyqnYhjjTyegxB/0d
hNqOBQHKeIPibdUcfG9CHtk08YLeb5poRmCVurU+9yPbpB42q8KLWN421UJ4mNY5xNEYh+IbMpPm
K2gv2j4XuVhuF2ShTwxw5RV13SdraPVxanWYbm1MBOOgkDdEnOTHGs6lswmC0n3KyH5ttjlqRyDd
2ijv2Yji/cQQeNpVuFaBH1eY964l4nNbujBLYGnq29zO6JfdzHCooAkjvo7xSKyOzawJstJ9RaJm
3OZnUaddeIlpuJlpLhhQdhahxhylizqqviSb2zJoQ1b75UnCXT0Uax/SQAOe41HoG3VxrRP9zg2S
5pkxC+imALDGmgt36GwYoNukcnHnLUOhlXoAFX4RdPqT6v3lQ7K2ABp92sn5TIM1Q7buA76on9ij
+wlopbuZAnLbBlf0e98p9R5RZecAovU3EwwNueO8mfbYDqD/zsspOAumJx9Ih5qN7SdSNMq4Th3w
VbQxOWap7ywKafu+E+UerX9THz1VJTCTgpmCpFAhWb5FYW0DXesQJMrvWzyFffi6QtenjuQT8o00
UT3uNE37SRXtFrW9ZvDtKlyn8RyWwda0N1/DJLdf1sBJD2XA23gokxwDcIKgXmoT5nqI+zo4ju0s
H3FKyq5BoKtPDNGxCrdhVW8lQ9BTReyivXP78F1dL5h/uRxGPTPDbiup31g0zuzoPUy47rDodN6D
LcXv5qCTxy7pAbI7P73CWGEON61Xl8wHPDSIQTZWf9qF1Z4Vqc9nhbXxjlol+czb0MN/Bv38AksE
teYyKF0eU9W5TzhDjOepJ3TbrSB+knWcDI+Rr19tZnE7TQTlLmFmUW94A/IzU02PlOWUkfI2FZFz
UwuIy2UWRM+k37hHZvPkiJNJ7Ti7QJMoM+BI4+2GpHsKGFldOnjnXypVJ7uxS5cPmDvUp2RNeAUt
4uKLjbTIfta4rLxb2rm54DtcTEiTiyLfMHJOtoR1GsAtad+LlPi+yYqbcxPn6UfVVfWM4iCpHkpf
ulvmaPKocWhQbcQ6DBNiowO/tO+BxcftwvAhPrSN74KrkoWYXEsZFQz5lHzX10l8GIRd/dU45YIJ
60CkW4aVrcaRcdMk6hXjf3+Hr+O0xVyaoXIVxxTH7gsYyceg6oMtJgwQQmPthn2562DxpRWK7i6T
o7ibEH6nfGwZiHHp/3MqfhMM/uOpGFAI/kZ92JfMo1+GH09S83f+tmGL/xA+7DMs2H06uB9s2Pw/
oETGQmCYH6Ani2nq/j4WxR/MWYw9WGwkhri0/Pex6P3BAcZPEyGA2SzMkH/nXET09OO5SC/B/xA9
hHgwkeLzM0WT4aXLssb6NaiiaIsyjRljo/RxTbL5qkq74LS+ZUW2JjYSI+LwJiCXgSPFxEq2LQGT
40DUJCp1+7aEPQVannhPghcLO3lSxHbp4IeXrNIDaao6f2JoUx1LE2hZ01d8brFbRm1I5ikMg70y
AZi0acUJcSGeE8iHSMgcRrm+2hKrkzxJBe3uXLqPdJrlVWwCNpOQqM3RGzaglM1tG7jQNqqkJu6d
+HZHD9O5yWv8AGqsIXeuCfGsu5E8z4Rkz1aSCCqrKL5ZhlTjKi1m9x4YP75AtyAw2ASEQl7G4UW3
XnegP6mOTFfST06cxxfHKu+cWYy3+Do9rSZ41DERpNjVmjRSsOOvUH0RwNeElUZvuaU9sq87crF9
YjpCZtB+QMJpz055DCpbQhzkQ7B7hH5kQlEbE4/avSWlzm+hqSY+NR4IUp1MpKodEq6q8I792JrA
VTVm070yIaxMdZZPTU8wa1pCHPSWor8Ir5jvIeThcOm6+aFLTKjrTLxrTZbNDgpOeJC60kdyWPka
KYJo30TDojAne8DExVrkxmJ9CyOIJFmXRFnfTGXGnKl1aeJmB3JncZOqz1ZknasyJJK2a4m7hx12
7ExgbRoXLRnaKr9Wwp+OwibYFgeN+g50irTb2CLzFDgjsfYeIpBraYJx04WI3LAjQ5BaSF4lUkyP
Uk/dU5z4+e2KOOR2GkzS7th7+cdE+cNNMdrVo9/68ljDzI43E/PkUzBXIZLMyvPu1yXMb9PUx4Ih
DCui4UzQL/x7bIoaRfxvPnj6RgA+38X4FF+hBSAnuDCRweM8y0siRHVa5tG7FsA+x1qK/HmMwvxT
Z4KHGxNBXMMyOM04PV+YN3jXrokq7k1oscJ//6lYPTIC6qE6k0N5JhGJIMC4CaKL25G43AD/3HYp
ccg5oqxTgbt7jcELccnTW3AyEZNuRpQyhjP9ybKJLzUxywBvCNaXmfBlVybhS0cec2CCmSHE4b0B
VQM/98Q/wK6MdkvYkBRIpvMyeaQ7W6nvPodR89RqDxqLCYFeTRw0toUkQ894kl8FFugpxWBkXzKN
cmY7WQRKDyZamsh1UqYR5MaveRJlx8aEUKcmjjrK7Rq5MSQ3bIPr68LEVk8mwFqMldgxka8fQ29Q
X2i3dY8Tj/PE8JPQSUKwW9KwAbIZh4kQU4XchGWDilQPAfnZYpnUlUjW5uyXdbsb5FhuRjbLZ9XG
+TkM6uSw4DSwo+GdTX5D8SAHBNbr3LVbr4T8v5oob4ZR5SeYDfP7EI3IvcRcheQNCX27N0HgtNTy
zurnw4RV1XXXM5LYxvEhUEVNTO5k34LCk8Zb3WsTMm4ZLKYUnnNfmAjyBv4Xxi0TPW5j6/7VMym9
CcyqyZ7DY+tM815XREdRfHnRJxXCM9rIt9TzKSQAHfue9N06tOXRmrFx3CxLQGi8nkVMStdEKEay
7EcsdWgh2hGjojjW77Ew8MlRwfqXAj/t2ObQbmyqsV6vob50t0uT2HvHsT4RFY3qMk2phvIqDmH4
QN6KYSNvKyv/WEaTfa4Ad/bUld3GLcr2SyUy2BhtFt8HdSTOwxDM9cZks9znyip3YdhsGXsNLwJn
92NBq3dnD6JGvFt79kXjnrGNkpqAYjeqxJ7hIg7UnBqX1c+yj33k5zf1qj8DZIkTJ+JKrMWgL0Pq
4yQB2/5mKESzVYsV39Sj39+pIuluC6gNH6wkry70BnKPEUl6cOI23a1uJvfB0HkfEbm5J4Exyb5P
ovaQEZH91xqmI4EBsXzxvc4cLuPqf8qgXb+HmKJJMM5LSMRFnB5HOHnQX9JpazlJducQpYP/FiW9
Trv50R659U0WrLtlUXI/zG50Hfl0YuiU2uwdOuaJhUZBHlvgxDzZEXpE6o1HouyUoWXJ9xXW5jms
2j0MmvWu1J6/lxrC3WZR9lowd238TZDOB9G1+uLo1L2Kmax/njqCvic41RDZOG5zXvHrAbjkxKQG
UlDZ9fFzKUS+q5vJ/lQlfXJiZ4Jmr9zd4orgbh0L61VC17+SKrIOUBeHd+jnq3PgW8lBkN56Xy1T
9J4xQXJw7M5+zHRu83FhYm2XxRIHj4bh0i/dl2ZYl1d7Hdn+GWStkP5mPz3O3uTsVnQpG3ewrjEM
dhEINX0+M5BpJ6hBhkRs5+xouX1vugfO/qJIn8aAQgTb8o7woMaL1X2XdtWpxZOaIDoZYqe2Dj3Q
XphE3de4l+VZV5m78efJusld7Oiipr7DXas8YUb+HPTBW9h1h1BxnMYvpRLP0Gxf7GT8CofoOSL2
o3FWeoN1QqHodSTYN+Gyh8r15HapvJJZGOItVLo4jU/Nq4dR4kfmtc+RbkibfRE5ZPnySjLqtMcr
2Q2dVkc66m4Vt5RaTUrKswv9Z0/0sPL3Rqx8M7tBuBuneYzuOoWd8qdBJF/HfPEieraJB2ctMIsO
ll7xVGnt47hQ9RzrTLa3OVTh9lmygVJ7GQLnnJSHDrJmfUXCDMZ56GV3FHnlNTFJzdXY5+FzsATd
Z4RHaXGXoK+7DrPA6Z9IlcgS8mTKCoBgHqYVSlGqguLPKJsH630ATyPYO5lOmk1r5SVJHWHu7RrL
Xo7M3MkjFsPHIUwnZuJptbPp/Tcq9T/OljudBE7t26VW2Ii1zXyIq5ByEvf0vPdv8EWLyHnB1ntT
Yor2wQq1daIWed+sWbXPwH2vOEGsR9y30ps5rJwtlP7lQi/bXXqe5tWq6NayfHrxy3i56mNhwSCw
xqPTzMuG+TDlFl5rBHEHXn+d52dwQibwy063iYL8iJQChwxYOyIgZyrx7+sVz7Cis9Lz6kNywyOb
eNjaza+Und4IhyRgO3TkTZYItVvSsPs8egKW0Bwsx7zT+QE2b7y3UpvmGtO2/ZT4EoVPBh9WwQHa
QuGPTiPQChpdFzM/TMW/+kRRLFuJDAZvHVIknD8xcxPRx8EeAWdfRz/Eg/R90pForrYMJ/K6+k8T
9//XxDE7AHv+f3dxZ7Jomjb/sYv79pf+buNCzK9hH74hkSHKe37f97jU2KFXY/ZpDC1iXuKI5u/v
zFT3rY2zGcbjjsDUjrHedzdtT/xBkCOyGxrA75jovwFvYiXxYxuHYbfL3BfpOloeFF2xGSD+y4g5
FzmUUmfIrubOCfPNJHnVsAkU17ILrYHSEBzLH4v4UZYdBZtCdpBsbR0FMw0aFm2nHs1vgtlVJa7W
NfSxQtMtBCtl2/P9iBuff6RjWax74hv6j13ji2CrcUEseJ0qBNzaHfRNRQxHt6loLchCqu3Vxwhh
FDd4YYdU/lO/nldnVT6AUYvRJNKzHvpeMWdb5BvJFW5zFKt+ZHVfQOPC16hCJ6iiON2nqw2nOjM8
jy3O9G5AgwKl5CbGTwN+bi1uJ5/RUK3Hh6FyrUMISYlUskrb0FGZ3DzKoljuseZTlz51UbAWMEf2
4dyCypKengabJiBUayMK+VAFmHXx69HP47p3SicRX7n4H147WXTEfau3Nlmbt4egCcTWHbKSmzm5
pbObST0/+Cp0P1ZxiRcf0rNHx50FrAP/c6oX+S4gXW3XrJ53N7pFf9bt4u8yxyX+ZR1wvxTk0C84
p83MIO+80KouXjM9BDbEoaCqCLGWZI6+Cs77ow9jG+ypYcevMRTLOXoedO+F3HaGwLfDOPgXiDOE
aBDoOt7Y075z2/aSoGH6WmgRH3TpL9g45tE27UOGRyJ+DZKExg/IaiusrIPCyT8ocj7GvmVyQepm
K6vgSk9ki4d53DwW/eA9eHM8X3synO6g93f3ssy+4OKavQStmHZrOl/jkrPsgpF8AOHiidULim1G
V/Vj1ZfA42U1XFyPgDosBvttEpdE/RbqYs3lSGZHPrwvkTBt/MGdLwsDuJ2cA3fv4JewsyAC7Wyd
pE8IMZC4YuNOEkfRtDG/tijoOqR0rr2ss68We8SgYJ7epaNf3QPaI29Y5iR+CPNA3kcuHqtrnxQJ
3ojrevEtD/W31Ba647k94uXXPNguKzoUo7pxSR69hka9kb3nHxyW/W07e+uz7tGv7S2lsiu/wPZR
+mXVbTxP+7sO0c5xJETkYHXjtfDi4crOxC3krS7crKJB293SXkTFbJ28BlIlHFOJcZ0NNjomhsK5
qg+WVQFJrw9RvtiHJLz2dTxvmL5/WlC53GUermaq+uAsPTOByn9wIPztsWN/HWQYnuui/bB45Egi
qvtch8zPzHh82da5ex2gp9g25kktf1ppQr68o6RxfProj/G81UucnOSkrdsJj+19MsoUKYn/zGY4
vHNlPR+soW/JlkqD89IN/gcfWcJ2LsIBRUFvo57FV7awrsIkw1Aid58pJbv9GGLSR9SYey4Gzvb8
RtUq23QKu9cmvwAUE8Up4g3G8vUOzIPGcZL5oZyKeeuXxfCAnXd1L6MgPWs8efHKLrGopUi7h5i/
HvHbdXeSYf6RwbG49Xt9tfTedO4ZpVA/O8N0P/nqA5531slCI3GZfCdreMHawZ/sx4ZgvSredU7v
FndLMnk1g4PgQnjJF3IHg70Qa8xAZpEH38UFD0FgckcZl78LsuGl8SVQGrxRXOicFyF1gGSjt9Xn
AejnaFPP7XpZuddp1eC57AYsaTutkPn5FYFFWXW3sO1uspn9rkJU0W7DZvm8jpTBdJrJVo+swXyZ
l8/QJEHY6tzuHrt+fmygbW9SquB3iCN81O5xNcq7FAj67MkpG44SFFJuKlKSN8NatGdZklZIfq2q
dq1s4gdVhF8lzPstISbOYcqiClw7cqjKLaHw6RENMu2tn9f4e27bMSgIzDRu0Y7xjY5Iw0XI92Z7
h22sMcHLvlniLbpRVzUakZGzxepeSwtuCCIWUBpYfPQy7+hH23FTIFw4lWNUrDcz3sT3Mwf2o9cn
vCLlxNI790oHnwYn76+ytV5IQlu94Iti9WNJCOSfbR0rCf3NJGT40FVW5O4SKLpXLbK0q25JrIOK
iyY9Jf/F3nksyY2kzfZV/hdAG7TYJhIpK0uTVcUNrKigVQAB9fT3RLJ7hs2x6b6z781Yj5HFSgEE
IvxzP94NR+SB5C4tZfnkazA1mHVp3j4tsJWHwTqlb61v99Fo2tXByJL0nQ42HX6lL/KcIprBvkks
wajDs1uPff6E9WBsfe4PaxzhWswragJL+/catNW0sWxzugxj35MxNztdTehRNFcAHwkFndJCZptX
+aLHVvfeCT1745mcUPhayUtvrdVdPDrBdx2/47pNy9h6xJEyvgDrWm8rym0I3ZffcOy6Xx2iIhxp
U6uTTBvGMoK1nR1x4x8rVtuwZ/+wbMGt+tUmgDYpgEGl/kc5Ls5N6fblVy0neHyqpGnCr2mz6YGN
qPuR50gQtfOa7Ki1MzWQqpjQQ6MwCNxzqJu/FKADbBYjuhuDoh7vZ6/TuSqXVLvPchfMjYlb5S1f
4uIWtgh5rBGNzoNnWq1HrCPFV3voisd2qp+kAzooTLksT4UB3tUoUm7Wthm6u7Wzujjsp95fOFZm
Mcc9nEqXFjPfmzMt0zeEp+4TVHiYRHiYAETSDxmQb1i0kzDy8b52WG82Fhm5L7a+MALCRUXVlOb3
FG4t9HZ52tR+CpK5pjZijVHljMGatnmWw40MvCp/4fBg2xu/sYbH3KbzYaPNVnerFMAj91yW76Wp
twtJBw66vPJApYv0tzig2wg6qV7MW2PUGN6VdvYYB62+7wgWhrWUdU7S1M4BLKU57W7GWKEdmBAz
pqE7Gengbt0W5WgZZb/FOefi4WhXcqvCjmjH7EI3N4fISesARblvHwzZDyixDvVx2igrzsvUVc1e
3h57z8YdzMRbvBXiOrVMZG+E2PSb12Ix2zoa7GBBrsi79ZvLBupCggQKi+l+xvoVfPDSunpvkr5B
AgDEsGWJj3EijwVW9ykoWBEdsibHDI/OJVht79PoiPLQpi32XrqLVmw51mJ9hnCQngcQ4x+DAX/e
xq+s2QZuwkAcgmlzSIjwAe1dZeGTlE2XRwJ83RjOZmq8jwy+QsCh7afEjocHJxiCOsxnU3+DMNvE
UaJPkmtJ76l6qj3ja9Dhsozw6yTayW/y+DUjAfthQWrqCYun81n2cqGWTtMgLAs4wsBkiyO1vPfo
Ggi6tXdLrHtLNeEYjr4WTT4oHnLywYM9BPqt9OxkmwTg/hiLt+adW7I39EHW7TuXjQWBo9H+HCBt
uxu7aZOPDHK9ZZMT/kMF0SxjYeqbQWmmyum2H8w1mswVRTxHhF9tZ9iurVXupK7LG2BIkStF9S3N
TSlCrJXeN+gosHXHvoaW7g7iA/yL+LNrNzHsLaQA+iKDtQ9bfDOX1JwLhFWrANgfO6hMmUhyG96J
nX9t9WCsN3Q31YxI05KlxZouFDCmL2VMyC1z9JQCXkfjfBDLG9HOzFKNwgWRKiomtTp7RDzwJ3+t
tH5Xi04Sx6PeeIMpvHjtfYIemzSegG2kmQNfuW2Z8nTxup4LzWhPk2sbN7zD8sa0s+xLvEK6BB0z
QFLt8O8HVn3sSjJlmLpfqLGbZIgXWbwnVufd42bQvhnAd3+4SP8xAP3NqJNFAc/Mfz8kh+9l9r0R
dfYnD9CPn/rDA4TRRxVHMbtUfmCGlP86JWNG/g2fj65zdOXMa9h/OiXr9HQoV6uyMVy7Wf44JXOA
xm8HnkL/4RAy/pdh5y9oHE7pcF0UTxSLNE5sUxmefj4ks2Vo2k7K+baeoEaPE7AEbA45VK3Cm8YH
V3OWUz6jIka6XgwMFOzxQ2H3rOl9UHcvP3169z+clD9TN40/e3qvrwYiJHgxz9aZRLl8Ij+/GlhO
JLRTiRFONVEmBYPTjfQal9jCyCxjM062fPPwLGQbUfmqujQXeHnilaU89AOv/hoMg37Hv5HKrVmW
xgf8tL6xB54Zf2NvCwv+r1+xqVzG/7aE/njF8KGQOcBL6jipfnnFyjpIR/lwa5GbTLYugckPI8AM
ouMMLpDHkRnybYZIu1nZ6DC6KHRrX42CJhsx0p+NysgzB4qUs+2HrBk3Q5Xq48YTdHhE5OLSe2hy
p6oPUOfoqwk+cgg9F+UEhZ7kn3thyRur/V+/q//8GjC66nCBPMqIsJKoN/2TcoKmkdD5yjm0HqhC
bRJ2Sow+mSTA/acfjAE0oklslK9//WvVtfbzZ4lpHlUezcbkWuR/1Mv66dc6+pzYbZ/Ut9dKdfYM
ki5h1nY/Tj/+9W9SNstffxM2Ah0FyjWCqz71829qee6sFCE0t36r078ywdffx4O/mJuiTSO9k4D5
LX0Bk5STO67+7qL5RZlCJ+VCMUHiAFlwWR1+ucw9z8pSusCyW6VvvlfE8t8Ljjbl3lmrPnI542wW
na9+P5XdddbceN8GqpiPU7DYNzPJORJbEMKKkPBk9cESrWltU39ZvrXa2G51ba28EF+aTdrNwpH7
QzT9r3DcX6g+MF/4ltSygfWXI5JnK2PhT1+U7kqkHifWLoaMq3fACj1NNloxMKJhul8np4kQ9ufE
D9qbee1SQuDQMUImSt73waO+MlzSBKsqoc9vGRLN15H4l/c39nCYq79+yQqZq1C2Cq/H3Yn78udX
6dKsqYt0sC6Y11RBynag7GKvstDBbuDUGIq50x9GqFsSNkvKQNGo8ciJdl8qVxNiRfWIvoPVySPy
+zLlVXPEzEX5Bd6wD+R5IbsCSSPVqCxT4NyxT8V5X99OylPVKXdVkhhsDrSr6coc0+rgYFB7NPPk
nqkEB51Set3tgGFruFq3XOXiokbHZG2w5Qo3YPLzGwJS/htWPvuUKhcYEhKGsElPbfoclE8MWwiy
yKTcY4bykUGq/9IS4XqSuobJbKoGbxf3ncSdYJrPXUrx0D72NM5rzPTiz2S1MKxldad9ksrF1ra9
eYSI0h6NLii/ZhDtuO+V8y27muCAZScnoZxxzFPaPQCH4K6bqhmEh+h2hqHMdCXemiQcp4RWhFH5
7SrSBFvZBnfMzjHjGUCsDzxqTIpQlFvPJ8f+Old6ejaJYT451sDBIMg1E3NYtb77biMiPA1wKsbC
RzSaZ/2d1Pj0vU+UVXC92gbrq4VwVm5CS/kKl0RZDKlqSrflYFWHmr+6AZ+EGREbIsbE/GpS9OKJ
mtGrdZGe5jgkZIGhUWBtTGxlcpyU3zG7Wh/zqw3SuloiZ8ubb9xiXcv4QU4dIVEqtUGBiK9pnJrm
+tZP2uxVeAQES3nzxQQsMQBEk4OUrX47FENVzKcg69b9GABPOVYiI++Xm2XzpHs0ZudUyyr3IcYd
0o2gmfm6Kt8nUR3zPBzKAj3WLaZEpxpiMOI7ZD005UOxeJPS8spgAOQ2WFxRU8w8eAolz8IdQmYe
3zFdtVwyhngfuODYBVe7usxEANONh1cczWPmhlqMhZ3uhBi/ZQiNEL9QGsgpxgDgUXfVA6kp0HxV
EbC/OqyYNUqgDCk8omlo7Jekv+8zrSKQnWT+d02OXqZv9cYc9pntS//WwZwXn2rLG8g5hzWpw3U5
9LhQRRq1pM6rKO7HtcPj2dcZVUNutRz0vq/a0IFQkYUeo6dyL7KOIkO+VvMFEiPFYFCnVRVKUena
XZnrKP2SRp6XvKqC6miJYCijgkPk4yoHqntxcJrGmbrI3mOUmuL03cdibOsnHsbWKU8YWhJK4xXQ
6VEma0S/FblWosntdKn8hUtb41YRKCtEhYXlOOU2ia1Ebr165OvMvJ79Sb3mFv20BUPTrc8LoGyP
XqjuyFYdMHPmFcjmBSHrLfpuvF1lXDiAkkUb3OfxlNshiBUquSq41dpZj0tE1jZGoffSwGsjA9Zw
c0wz0O5REdgp7kf+3ka5sWouHw4GoGYz7ZpC0whLLRTnbEAm+OatsdYZbgp/ROB9hmtgylu3DfBs
1UE3XCg+4pGU9F7BDwQVoa9dDMa9pgu+pP+rW6qSap3JWRkEQEF6vhZ5OTMFaBz5uHh3JFMxdEEO
xzZdScKv25IIcx8SASW8CpCqnCZ2FnmSj0896czPrUitw+hNdKb7hUOTcY2qae2csoE/UYuRbO7c
WvZDDxnx2RhU1/HE8NnH8bVQ7g1nLs8OYjZN/G1eAsY/0+iHrvVOXZw5dUV7r+zT/n5ebFqv9E75
wNOp5oU1PYvumScYVeS+ztVdsUrSq2QEMw5fOlrM+1zIong0fXSFI706k7wM86A2n6q/nlIcSrsa
LBbTsWnWddxAd6U7TS889ebVS59Yn3hdqjXcdmreheww5mwU6gjUWzFy67Ql4/OHWnjc8kKyK0j4
M9ZUOK6p6plBpNlYLcUsx5Rol7xUGkTzDQP3bt7NBPOolx6V5M//5+jOO2IBmQND7ZMhwX6MTSs4
+WOW+XCGKYkOZ0A47xMUUsgXgmZxa5hpkk7Y5ubY/+sif/J5Wuz7WjduuyDp3mzdRFNN7TQzT42f
BPIcp00ybhfh0aO0eouFqMrHyqi4W74UZeHcz7LXm0NHL0rxMmGT7w9VrFXflzVQawhD3XTLOYBm
7AzkdL9r3Sp40fSYeqqpTcAs2Cxzi5jSx6wZ+nNQFbmzdUxhqkYcx/Yo96H9TuTamESlWXObrKS+
g6NdN0b3jfLmejn5BpdUNKkVO8odjU90xlIQ8ZCZurMhpEmePigHhnWphRbsiS7/xPE/eNbgURmn
NRiE8XXoKUkkFG144zGbTP6puTJS6uumxE2OLV8L1pgicMlgjeNwmRevfMqZZ2x8rz/YcMFwjU4u
X05BcHfFYFk0zaV2Z/tGG3S7idKursZzAtUD9pnTV+kzO5H+qx4oDi5LZz9Sn4DgR9pr9DueAkv3
hBfVyF6NBncJ8xp2YMuHFl5KwD+GEw0vlVYkJy1up8844LUxpBbLxUUHJ/UBb0O87oXsoEVnSDvr
hvFHbt3P6KgI+26LDbBrR51ZgZGCzVnY3fTRxMCRyYNfo7OL1atYO/oeTvBsgdMaS9NnvgBsh5dq
zzS8LbRN9iHTf7d7mah/e86JJZMsF1nwkWu96u/rAOP3TpptkO/8KnWnzSzfkgUIIjOSUtnbzJqE
xgRN3r7YsQJVdjF4bx7uXNER4Fi+TQ4OJBUyayiaG0+0qXVvznrpHqECBbyvedaSSyE0uvegubNm
YIGXw6XEEMsxEmTCrk/9It1C7dcZ2Njc94vrMjG249T7QcX/R0n5GyXFgy730xHtP6JU7FQb8f61
+dk0/uNn/tBRdJMsFYYC7CocmQj+/ltHUTErXNpUaMChU3aDf7sNjN+I2gHY5pRHTPJPWSrcBuTB
A5QPCPfwXoP/RUf51WygEwD2PU4ans+voz1WHUZ+PhIxxYJ5yPOZWEQHeRNZx1/kqxgDuxanXEcS
7TYF5vU033s9JU7OjcUKOEUJNSaON2yYhNttcmL35RfWpdY4I7sULtFtpuegwGjwpBGqyIc53hd+
5mTZDQDOEVkRXZjiQqY4K7/rg+5gBV5JC0mmUukN4rnDKJDmTY8hPV7JUIPwV1cnCwWAtciaFICu
w7Gpv5m1IATcoJy2yxOSt0q4+jYh/QesUDIN7rJsIKwTcBsy+gG8F7JDUEM5CVhi2aAaxAXMqoZd
5T8unf8vlw4VtH/t0nn51g//9xFtOvtFg/z9J3+/eTzvN890XYK6qlWavT1X5+9WHd/8DTYvzfU/
3SF/WHX031wgSsCqcfeAjFSE4j9ESO83coOurnO61jngURT1v1h1fkHJwuYA0QCMjiC9wVH9P+AB
ycLEvc7pd6TMXJ4bv3ZAJZptf2afbG9LGzzippCW8dhTDr1U8Ld0LGPbUjemA4V69P3FsfR2YgjE
U+DzdwKrDD5m/lDu00BLNhY8PFoUZ6fbSYy4BRSU1Dn2gIbETuYyXkNHsydqen2ndJC6AOyPwVJs
Hab5B1zip9onn7ERS0InVOUnH4yaPeGGeU7M0SN/DSaAEj1UMp4Z/fJhHUa1MSCQnY0a9EhGuw80
eBon7Nz4Zue6n6IhBhYVslnpHp2lY9w/rgTxhO6N+7bRHrK4zXtq2vLpIOi2vawTHPm5t/SXVYjx
nKNOPcftYu0W0af3ZsAjdgPbknde1kVPMSaW18zIyx3LH4OMdFqqpyR1nJ1pzW2Y9/yxp3fGOTCy
D02BUJn4w3jxscD4gHVDDRIjWJqG3CFs6uGpoFb0nmOk9RCjHOLrc4Vt7JpF8o5BqUDBk3HAVme0
I7MdKU1cunLLay62+NltpJ6gUkWA3iaerRf20S1z5PTGsxdzD7DhLvFXgEvmotvl1mNHF9oOhv6a
A5d9M2hijKmQdRXTah0oWB4OAWCLD3ZPES4T99WItBFcns2JudpwVHP4Phx5s/rmYcj1t4yC4a3k
vURFPHyMYWWdgkl8WIrFhqKm15+oElkYLLbYpeA5bp1iiRJjcLZlniSPvc0atx3Bgl/8vOpuOfrg
ZGDpTr1NC60QB03v3heWFm+11BvfcBibD9CI8ghY23yzrO03ikQpbqXw143iLkvu4Xv1p5nyLpG7
Vog8ODNwLmLqM12yerUWPxjW8MpcERs5NbvH1BVxcp4GvRwfZugh3btIkv4Tlm/5PYMq9OBCviNN
0FlPBfBiimRqeQNyrHPDYaz4yKa2EhfGsZ+I4cpbrTVpTp30b3ZdffKmCfRo5dQdvhFye2Vm6XeQ
yA3MKmIhaZik8hnDD0roGJeR28WlDAnby+qg21gedrHb1CXgrGn6lCZrg7azkDSMeq3rZ6q+hLFZ
+ZYjHnFAf+t+RHFr1pJdcKrftB1JZ+rKlvhhbM17Qqpvax+86YIMKApxJICRtRCvs5bqSy/tBJlH
rhg9Md0XJ/af8eZ8w4cUM0JkBhwJ/IYHpxxHHyuD3VL95kOyxUp7YGxmPPIvJBvyFelt32VnVPvp
CEOxAjjv2ukcyqSfzAvNq2uy9+NZJKEU7VuFMi8fxbDgidB75AIZ348gTjaiK6jtHa1x24/uzFAy
2C+2lR6LYh27B3M1/eogY4OJoC+X/FxYel6g2FOVCAm1cS69Y8WRZzUpoPzYiLoWO6/rASwwWhyw
9I9QBjCs5xot6AAZMuWpX3LYdPHyOfEybgJ9mXYkh7NNMpfF6+xYy7bKu+nsZ97Orodq08aLwdi3
twF2iNx5SJuqiFq3GDfulFahj+GNdHfVnfLCggiCLLUf6Q8JR6NKLtPoTHwCgEifOwxrR2fwxWXW
B+0jHjOyr2epF8m2KntSY/RQ+NFMKcAub8+YOV7NeHa3MAHNI1a1NXL4W+fS0ZuLgQCQkQ3VMHx0
VPXp+ODYnB0Ld/RZqUT3YAXCevYdPw1dl2AOFm3OVVCsln2sxY1HjK0o3tY8kJhEvAmrFi0oLBCf
yoJMaTrKdN5Q0yF2AMlVR+d4Sx/18h2T98ifwnVOnQTwpZe1cj/HtLXGbkcfMXCzTerWxhZvjDzG
1QLisIkFHAv5iQeLu5toWjjUa0cwiRI4Jaa00wREjsnsF7PmaRN5ttff2CrPOibGU8LI6EDNhH7O
dK8NRe3nmLvw5KWrOPStr28MHrDAzRpG3rU2HqBM60d98Qzl+EuP7mTTdscMkEjVpOMDEP6ub3Xz
RtKQfJ5rL4tms3yEnkphUs98faI6wSf3nSkDvWR+4Pk2ihFr70SQY0vTTke81qjA/RNP2uqzdS+M
JtSa2YQGyS16Sdsku810iMJF2RJtWKEtEhw0TjBP0Pxkd56rqov0de4JPQpIqlU7RXlZtjcIaQn7
UDs9ijX4jMJFysoRX5EMZCSL6XNV2RTIUtQeScnjxhAUOYs+Ad9fKsoubcBG/MgB27q1KhP+gByd
B/pOqp3QevwG+aPUe+1hSnPMNK5/wpFvcjeWt4lXrbvZLQIejVni0DMx9u7OWXsB6jDAM+SMcgiF
PS8f7GJZNqD1Jvuxk1mCozcfFnlZej1pIpMnp9iY2WwBXNMtVWhsg/vTI5dJlB6l2FPWJ3xlgfY6
4buEju55qO2ZA+iGJFdNkp+cWVnakTcYxnLojOSpKBoP6Pe4spXpi9K+HQtDcFk5BkEQAh7NRjew
LyyNMTsb8jDdndmYuC7aXKwvVivnlwp268kbcuMsu7rfY92ZrvD72Q2NBU+QjvrL0l/WfAZjOhwW
7MUR5tf2oHih70vuQ+ptZH4a6XkALm561aPPUf8EKLdHJnUiih0nMvd+8hXVSNv3w+Tc9+DAAYJ2
sCnFkGOPQWkgRmPxARULTUipniQf7SUGGpBXIPvaor+qg/YhE6s9bvWVccrUSGPa8HTDLk3s0DqL
VlZpNCBpGD18YRn4BFlHHb4pz7YNOipuz96TjCQK8hELeE+iS34/yqOeLvJcpoV21LrOZePHJATK
EMyNO8PBhxfStdxhhHTAJzd+sIptakl3WySd/tZTZo0LGR8XRxjRPeYBIgYjgCWjzSRw9hin5p2g
AOiwGimJSTjo6D/AnD0q08UyYFsOgi16A9n73K8czKLz8rpamb1ze2dvDbHsNhnUigV3DfXEXYGD
vAeGiKirTeMGxl4SWbNW3dqLq6rCNa8rwwr3+9HObP0ljunjSTg4pmEiLb/YtYtdj1wugw46cRhe
WbzXyOJDOjeB8dlWoZ/Fc/RqwzcaYysvdGJ0gSjgpw0yXxANHTMcBndtQ9tNq7saWpERUnMvo8FJ
L60ztbuAgdDNJD0oDzR9q2yR7zz0EPNBVzl1ubdrKBEBX9rJl6R4tiXD0q8zfrJPAXvuD+bieufY
TonHZXB1b3qdrdk2TowkuFSwUEJz8V6HyupfcLiRd04ce1dqK46n2dGPgHxXETJ3cd8UBJSqNh+v
WWZ5rAOAmC9lzhDTZDAQDh1mUdbT7JRNmhGhy7ivI8w6GrsBKMQYh7OUkZ5Ou3YyVGJHK731KI2G
3nGXVFSzeEVU2FmwD+ZKRs48jmdAx9Mtoebpsae1XvF+5jCHDrJpmPq+L92EqwFPOPI6WiPsf6MV
mMTHIcQvmAE2HbpIc1N3Z44Alkyqjm/aPltvEbzapxaQJDACD7ZnMxj9M6jm8jUx9DLZOksenIjO
xaeMRPiJUr1uB5CsO+sQWh+sdZiY5rXN0Vx1fgFDmo2BkTJa8Gux99fdiFGrxGdIswFLc1XvMHQ6
+7zU6iOK1bxpg3J6Znps7TTCYwOg5LsswQiV59V4m3ueeWaRGLfcgNws3miyYWHlswoBOFrr2qio
cjdabIO4ZzFid2uqnntd2PkZeY3QQ6V3bKCG8ktauM568PAYRlkn3e9YMqavbjWnPsp1MF9G05yt
3STs5sfA/B/V7G9UM7pzsA78d//RH9Ci/2u+/x8Kmqw+/9mJ9OPn/xABELwo3+Cor+ggWDawX/wu
AqAPoFvjj9EZjl2Fsn8paJaPTKaKcNkhQ9D0XGS8P0QA/zdcvrhHUQIcz0Rg+F9EAAM14WdPBlgH
vFA2rRqYkCyX1tQ/K2iLUeOhXWb9QBkFOJjvJRVq8xIfczXznGiXzPRTT7osiOWrUWib3Oq3P314
9z/8Hz/bjwLey3+8BEs5MqC8oWrAV/qTiNc4as/pJ/qhEQtmRjBGTNHY2CjTbqfjftXg39hlfGnb
BBnPtOtoMt9sLJhruiUznVx0Jm9Z4+Ospo/AY2qiEC22M25Itm6ZUVCb0H6xSQsD8d/Imra94lPe
m5H6zwU7LcWNH/oVlC/Hkl6LFic42Ph9KeYq3JtOH+tls+oD5nCNqIm11cmELFb9cfEp+uBqOMwE
YSs2Y7ZpnRPJYDvLV6yZvAG/5JGLJ9txMNVag9VHfXFDXvAhLlfWgETydCJk6gZvhqVFbCnfiVNr
UZUbPDAtHiceyOSASvg0kk25HXFQ88h4nDVITN0kImbI0Ti0n8g16nv2zfdJ751zo/68JjIc8iLs
3KncwxT2N9MwlBurrr9Us63vC3qDsLtMX2rlHXVlf4M8wqOWUsLW7fll6y4rrLukypPw+n3/s6z8
zbJCtbW6+/77unLJeu5xkf2sxv/+Q78vJj6SuyIQIisCyPj3ShI4v7FpRBCEjvivNcRGSDQMw9VN
z4f6aqlf/sca4irYGUYs/gIMWxan/2UNcX5pAnb0gMcZQj9GS589g/MrX08YLlxyog+nlaEQG6Qy
UXWM8LXMhbyGPb7pSeXdao7TPGbtUt+uEznZzq90I6wDmUcEBfWnfChWks9YhO9Sn0t342p40gNP
7OcAU8BA59OmYrrfbR1/JtcNDR/0ZlxMHoEPJz2P5dTc6AkFB5vGLG9o7yruSaf5+0oPUqw3sbcn
CmUPnKBQjXpZuFda6LHAlHGR/YIFYO1TLYSxNYhNNfmmile5LxnFCDL0KjMPZ2LMQLvluMckMxzG
uokfm862oYNq03yU+md0iObdK0r/QhIoVshuf4j4CwxClV5RcES/m+LZTyLDDUpiBiSsjygx9qEQ
pvYFS1z3nabJ4A5EvX9s4krQWGjGHQyz1rinSlvuOfaJR7u3JxQEHi1YG/MFrz5cgVyHcZA7TGNb
Wm/IyzBovk2gu5/7dtW+1G6iikfbxrxlGluTPuleCW+xQSf9si/oBv5AZ9fwBE+NpZLdo/hMlVDy
KiiMCADygEt03YS4DYjzFdJFDaCBQfvGVNbn1AkK4hTKFN1d/dGmPb3Qusa+R9bl51J5qQPlqjaU
v3pVTmt8YndsUZ1TIYYWbxNe7DZGnSUk0e+8GfD3VhBwZ/FepCn4UjFyY69gWeZTkvxryult9lZ5
XgwvDgUlcbxR5QvvlUXcUGbxXNnGZ+SzZ1BY6UsxZGznJuiuJknUpoEG6+TGVrua0dOrMT1THvVO
udXl1bguryb2xRjjXbrigKUEhunqpOzu5WoZCUjzeUIQVH74lrRUhoCqJs15Wt9nLj2edrd4N4lo
1q2zLqz3wq8u7aDlN+bVel9cbfjN1ZLvKHd+fDXqBzKxP3e0QbaYIx0XCwWe/qbVq8Pargx5R+X5
R7LHnFE5wQMojjSciAa0KiOQEhZwhXMLWGP8Uqssga5SBdM1YDCqrIGtUgfrNYCQqyxCoFIJ2jWg
EF/DCoHKLXTXCEOq0gzjNdgwLoXxNuCNqsnFd5KUR9194qlthgFb8fdCWIKEwjIsj/1Ev+HBtgqO
fsIPmgNGAw6B15BFfA1cINNZH5n8p+cOV91nCf+Ddgibizak5oTERlL7n3KV4qANlUAHmP3geb3G
PJZr5MO+xj8oUmh2vsqEUB0bfBCZ/VlTeRG3FRZOSXf55rRgIrgmjKamoiauX/Nr4AR2Isg8uE3i
bfBUJGVR6RRf5VSqa2RlwHJ+Q2SBAqtBPBg9NFZoSNzPQifvsqjki68yMJVKw6wqFzPbbba1sWtF
q0rNFI3hnRy998L1GqoBMpLvUfxY1oRK3Wgqf0NxVvZojmRymms8h+0AUR1bpXZMld9ZVZJnvIZ6
IO4T8PFU1idZSP0U1wBQoLJAuC7Zx8QqIVRcw0LdNTi0qgxRfI0TMYVsP43XkJGt8kZ424geOSqF
ZKs8UnONJvUqpbSovFKcBESX8muMKVCJJk1lm1yVcsI9Mr1xZjYu1jUENUwqEGU51P6EAfmxu5Ss
ZrH1zZb0lNaPJ+kRUwkNvX1Kir7d+kUwnYXLSagqUcXc2jvZIBthP9XlA45r9jlJxhYUmx1MFbvb
z3r1nNSO3PcCKTCDbc5xXWTCYyO31CH8R7Ic+rx+pa1tZkNkIC82lqwivUlHk02Nn9MWZZSjPNtl
59bUKwlynC+rRvrxsHh2Xeiv/lK4nEpTYRloAFIufX5HD6a2oV3JvTNyLHhYsMQjxzr90TW85J5l
cd57frEex2T66Nh1/dgxa+Y8DAuFWVkef5yEW7+CHvKBcXn1BFYqKT5CWzBZpCZuKz9r63tdztU9
x4Ru1ycVDZ1ZYd8G+DTCZlxNvDMiYdnmkQesaclupRnIXed7Xc6Up6pu80Dn5boFCUgaffhgqEDn
VsdDvDFEz/7V4OWv82CyCa3jFQfJED/ZvnChehbTcyI1H3PRGKffLAbKd7XGEHs/aF1zs+hLDEOj
bZ8o1PKOCW/8C/1RK5U1wsHS28ndzAD8E/EdDg/0tKyHhDKYXc7oYTMbg4xoNJBRMTisRzIz1rM5
rB6muZSjxpTfd8ywN05nWncxNRL2ZoGq+zgRPWoIk13E3CRNWJPg4l6TzX2yetlefZ7PFAUZZPnR
dFkuPOofhHZXFONoRXjQnIcyWNOvpPuyQzZrADlFN7f8Hn1YTgtmqQezENM+WILgOBqy/yjiBmKL
QUcj9xPDf1hnRPRaj9lZPyUjJxGKM7eIckji0gq6h8nSsbD0OfQsDndGRJmdfsi70r6TRRVfVi+Y
jz0PxmyD0/aWccgXvcmCL0ZvmQ3gSKej069MGSTFxbFvtHZfW6nGMWFkqeHyS3lI29AuscLrHqPM
vLiPg2b6RH562haD4b5RGePfmQtOnAH7KRnNoDRp+JgwBVJOY5rNU70Er+D3cfSNqZ+2Z8Aw0qDn
xadDaqym4C3DNfDkGEHf3bsA7PoDJIdOIwTuFk7I6aPTb2ivy3iOBQZOPnBAadaGPPj55BtzXZ5E
l2xnQFwLKTwXYhuMiZCCDEUoS6aH1aBu5Uw5R884ZtDSV6e1nOzddLnFccgpIo2YVpG4lMlcYTUY
mMma7JsfIBsuWVMUJwLy+AzfSWm9sfedX4pCq7/k42wS2ZPes6EAOR2kHPJxVCAreI7X9W3oSbKL
HmQdF8IOCyDNxel7DnnHUwgeq+nZQdgKzNM7xFqgvR2Q/Mv7ziijya60G74cE1AtaJ+6GLrv1qpG
uQg8yIBTR7waXlNWHkSzDA/EFAC5SzR48ooiSJJnn3hcVK3m+pCu7Hcge15hQ/8coeohG5a/OUIR
fXD+0tB0eJ/esz8doH7/kT/8TA4A6P/H3nls141k2/Zfbh85gIBv3M7xhofkoRXVwSApCt4FXABf
/yaoqiyJUkkjX/t2VJmjlAThAjv2XmuuWZLJLsW0DTZRf3dj2Cj9JSxsfta7JIL90t87KSH+gnVP
ljkeDMuiT4zz4l87KYNGDVsygsVx7sxM6X/kC/tgnpgNSp6NaYK6GJuZZb0rNr7XM7EnmBJizG6h
31X42jGmjCC2GEQtpyz3LyorlOcozuQrKCr4yjTob4Rfj9uCuokgpdizl1mjHELCgmxYaQ5YRl8D
Rab66okwAX6Oo4WI07W+jNHWqipd4IEy92WkEARaQqwrI/EpTXV1HfnFsIpJKtiWYkxvZjX1zgfU
tYgMrXsrJjYIiFIH60pTcXSlkLJni4hpxjMZnuMzaaVjvAojLtsyCnsqZ5nKaUMvtj7Yo1a9dCJK
nkkjGa/5iBsrgbr7aZT0qX1wVu7SxB771svQWIgqs3CNIp8MI+eMAJmVle+FuMe0PqV/6Ea9x0f8
x6T0fgsc9tHcVR1UNwFHP3aj8onQCC1onNtJImi1zc5eV0JJVCqlgvHORG8GLYvcvy7dSlxApeTU
GB6X9hJQJ47ZiGR217XLvT91/WkK7OgSqmn5hSB37ZFAvuYmmqPj7ThJTp3dGqDBIogZCCO9bRjJ
atM1ZnnlefK+5Suws6vhAtCVuBOR2DIy/ZLUsDK/6zP8qgX3o/WMk4ZKMz/AAAR0iOkfdXSV53hh
oKO/t8o8eDLmux+CqP6EmVJda64uCcc0JfiOgd0stbZY5OTlbRozmU4EGOsvVWpwGXx7UFchUUiH
oTTt22Dkn2pTiDeSCo1jCJzrKuoc4iLDGvG2FzyElhJbP46zB7KjekYmmb6LaTtuI02CPelNZzWW
sl1Pes4zbbZ6f9Qn80vhdBeDFMau7QJ7RyVOpIAVIORXY7pW9iDWeuVHGzt+ypC4HiyrHF4pOswF
jpThtSLgd08CpdzJlkIyiKJ+WfXdhrRldcNLmV66PSVU1qTxLjW/8LFP5MIJpNOs0mQiyNQK8yWM
SdWt4ripF0wc/a0+SbEUMRREtyjUDZFXSINIGklOOSiEC3LqxOPYFtWbh8FJLoqB0gxIul/v1OQa
JEI1zc5XVXwkC0Q/vavb2dz1JwTjnJwwYbWv62hKdqOMEn8JLEzcEB2vrhpmnxcmCaGbePKmHVYk
3k0tnc55PzSPVtQAMQrT8MIiam2pg1O9/P2z82HNsnV06Qg96WEbJm1p4X8wfIkQHkjYu9pNxFjo
3PpdsdWoRB/oApCY7HaISPz52WEH/DoIb1o2NEZHhFpj9CWpSnVZAeQ51K1eP7q1BTYyyqASeNUn
5VuwpVGO3YPJ9ZmSSDtbJL1ZbDPu/UXJHG+ht7hDGgiF6zEvxY3SZWqhieRUx04bT1YUMG4hZ3VD
hCJUtmoq04O0q9ZY260m1rOIn5+penUp03I6vz+2gAfIUIsh3svaNi5omARfy8xjh6DlzaOfGM1j
QQPlMm5iaEI5O+6IuW4RvxR6uq1LiUSzU35HLEzXOVs8j6m7Tr3Iu/L0uvxTHM671fU/69V8+ens
eZhgwTfTgHM/2DeH2mi0cJLBDVNeR1u1hmssRllrt8nkcwZUUmQi1412l4wx7ndbVX51IogxUltP
j/m8mLyDtCWyOjh4aV89p70jgU3UGAGWlSGDJ2D3nIwuMmNfx532bcr0X22NvzoB+uL8WsguAUPN
cQ3fa3iLKW0kGA/3JkNntlaJoS5rAB2bmnRukMsF60zAkPDaFqSnzbhLbY2WtoKhqNtHYwBeyLtn
sjCP5bOpXANkroLfK6ou2NSZF9yB95kdH0VIE/z3z/5HBeV88S0kJkRpkSwyT1B+/N0HNPWM3wf7
puzYXC0GyGFfeZoDb0dmHRQkPDinRDXqKqOW3ba5xxkIquS9V8X9ocxRSg2+kPvMHiTk+Vq7I9iS
4SlUIDJA6664YhxPFpjg/IecMn/RYkb4SmBgxS2i1dEEA8P6afJ6uIKTuu6sIS22bu/SjEpsBBJC
sgx1XfAItyLZQUT2Dtg/BI0Q9DVZY4Yb6CXqiW0VvoShD/Y03OR6YrOKv4fJ4psRNqxXpE7gZGgq
Yawns4JOWqak0CKqicyiXphpVe0zqw+eaDbJPTWBun5/9QJkoF9koEWEH2BOuO6KNDhMSoobAFCE
1+SJ2S99UUdf9KqZNgm5D088ef2bleXzCjJfGno9hy4uppPFmAd7AJkFN1UM0WkUeUoYpEB3bQG6
+ETz49UssYvSiVb7dBDNkt1Qv9SsTFxEagBt5mbqMjFAXf3hQaBI5E7/8Br6aB90hles2XM5+KFs
YK0moDLt6xvCDVp2rDov2OJ9bc4YcG9HQBZLFxtmjBYpCjeUYtWzw3aYrRJrEnr0Zs9Y2IWtk2SH
Os6aAcWtHqfLXkviHE5usQFQM7+uhqu/jMTR3rP8ty9isPq3LnYtbeU7du6ucFWUIGspx04Qj+x1
7uojzwF6SjC8ZhZkm8yg6YxsNQeREWpqhVjSxVuV3yvEsia/ZYMQS2NH6deOdjZ5sQaauKDLyNFm
iUzpfEr4UztlTM3W4q1lOE3yyEKf72s1xO0j+SY7W2OsvVIinta+OT4aVVWszJK+Pb9PxNY64YXw
Q4uHNRGNtQR06L4ij8/x5/fpoTQSfYdZCQ8ccpZ6O9WkOJ+ECix/CWc5euA7ED80GkKoxVQNprco
Y3pfDfhbwinT2gl3EXUL+R4mq8GiIWjzi8ZmHWzRMBc4NBcOuqf4VDW5s5K0FZErR127blWU65xu
ypKXkfUOpGqQ/HPQdrwGkFEn2IROY6GPnoziLkQkuA90i6/OZCTmS2QG8bgMDadKjzDY5vLHH88h
iAFtPSGOeckzerzILHJvNbKy60utmIyLkH0kzYkyhYhMNsiRZEZ6JIiWzNlnBBwPctx0TgqmsMgU
EnUjqS13WGZ9drHNNH0VTuoRmDlpa+bVKdZeJ6A1rctpWFs9xmUP6THiPhm4i0FqPIVxTZW5UKHE
n42NbmFXgb7C15N9pc1wA4cRq6dN2RosBoLCYUin+aWLsfZa5O6w5GPgc2X8cTq/r6j/Nxz8086W
oEz2ov99OLgvvsTPH1KPvv03/54NWn+RTsb8zWIv+i2o4d9mA+8vHQcP8+L/RBuxY2yj//0fy/jL
tekskmyOjcexGAT+e2dr4l6YyRb8Z8gQxOzv+QdmA8v6cYvBlsJAysBP821ITd5P6YwdhMp4ipS2
D8xJrcw6y57thMpx0cW6qFgVe9GT2jJSH3a8pMs0pMZzcK6dJifACmegVFgHetx/cTsjv5oCVXz2
9WQEQ46ZjH5cp+UrBWV3kxdT8Tm3KfJ1xxBXMh6clrqRcQD9W+rPNMlDTJA+meix492SYJLd4Ovs
r/T+OS8lm1pgmg9tr8unMsVKsJx61H5AGCv13JDsosjZ0VhTNZNMZ5pgM1LAbOHPI/Ot05cIchGL
iczDhE+UJL6egNd9qnCHkvTgd6cQ5CM2XT2YrJUthWetsxI+x5L9ZmIs0A+a2xpmAo4FPO0XUGF6
b824IKbbXWSIAlINY3tFg+CppOK+ZHSp05jMsJD6zfDq5X3xRPlgw/LzwvFImmx9HqskfGYDCQ00
oQlJPb0BylUtHeTpSxV7w+Vkq/IaNTO4l8FTNUtdPrjbTMXppWfm6kxHckIoB4S4KfcsEV2I7q5b
9gUtXMcat4OI3WujbnycxWb+qprMAEGXe9f4xyq430l7S55Mg7amITN6GE1CcSojIxA+LQ52y0Qr
Gafu6GGaDvZTY9SHfkJ/uNBDmzUutmv3wtORqS6lNmYPhM53tx2eQUjdxsAwMu2NTzi6g0+tRhxT
Ndj1uih87WKY6LSzDXMI+MV4MKhgAuVgdI9ZOlY1tI5cXgyBrI+R5/XwvP0pWYDWAyffZFZ01VtF
tkYvXySIYfya+RRG1BMITwT2vtOlzDoTCHeAeextSJQ5dgu0jp8JSwDcPAQ1PP20NsPrwsNxuaOe
iG8Ay5mPIszjsz/ZHI1tubw1KkEKax1ZR0Mg0FxEXRntwH+GAHPLaiXavt4RT0WOKZj4pUPE1pNW
hPJAJ9p/G+SAocbR85COvzl48ZqQa/+GqcWE0q8lApyJl+lcR1YMJbL3yF9foLdPX62qNH1ArYL6
Q5/ylU83YlnnfNa4j+n9AMX32lVJc2pwux9cail/bRCJAI26IIzKgfu94nEt7zyz1q8YLpfNSqv5
/40ytE4wDToMtmVeXSYo9OIGJgZv+SdVGMkcERCiBuLyAK3Xq4MP3Z3/KQsjBPWh/H5MnJum9HGU
XhTI7Qr2wA0th10+dPA++kkPbsahN8cDo/9kVw/OteElYPosF4aMiVF2ZL97q6ge+3WjuuwpCPxx
YWQBsmyXyW6zTCvBeCFv7Fs83x3E+9holy2RyPSxY/3SwoR00dpOtLXqxCaqt8E+AeocJVSfrj2z
41HkfbkJGgXxN+777F69IzqdrtWJo4ibCXanVU2dfmtNDVsFBPBOYV8Ko9Z2QycfLMZoZy31/HSl
Zioos9NDHxbOiYmL3OKXEqtspogi4h3PkFkFTRgYo+VMG/XGJjsPjFtvsuEbizTeYMBGEE/PcIXc
bJHP7FKjji5z9ABdDtVUB2/aJwcqNH6SqdXbbiag+rF4cmYmqg0cNUkA9xJTsqAvhlj5naA6s1Qj
mDr7YOarGlyWDXFAzVWsW0/+TGEdyBHBhA+ZNZmMYBfOq/XY6Y/FzG8FNsFNHr/Ipj8C58/IUNeP
RAMDfTX8VN/oTXSv3omwoGE9d4QRCyzW5o6tVSxuUAUjBaY9FgKWdYYkuW5BzVoBc3UxHt2ZQZvr
5W0f40HKlUv69wyr1Ye0X4l3gm2nKm/nRka6HGfAbYc3HNZt5JwQujYHaTZHkhyIQPO9fitMILlG
M6Y1Si4XRCaegAPRK1bM6VXT0wyNOjHtR4c80JbkMTo63G1EJ5Jx3zuel2yPLUYgbd728zSN5XTJ
VBSib1PSasJBWp3rcfRvzAn58CqM2+yczkBgx5df3DLSD2kcGseJtMq11gxevqxsRZIf8X64GDwe
vzuacYhbDbtc1TOCeJphxHjhx8tsBhSPvSHvJ3RlS822mkvhx2dbajWvBGhjKusGeiy4Y0ms4G2f
BcHZnmHI1oxFtkt9ZKLYH314i6tUAE/OVPAczThlMYOVxYxYjlHA3TgzdrmbAcyt6RyaGcmsOh4d
lHqP9oxrtjX+iBI1+/T4TUXqvg7gFG88avDl1CmmRqAINkjlsq9OE8yKoHUzA6KH1mKfImdsNGuM
dpG0MSzpGvPXjU1jaFXPqGkiOc2lPeOnCU2PXq13JrVfNs3STbsbHsKMqaWeXSd2YC+cGWcdz2Br
tFDXLsKZ1Yx43ucz/jpDHLXSuhmJPRif7V4yR8bQf5vP4GxcYOIR9Bpj2XeuNsvhzNjudZwAllsQ
7iLQZKCq3CJZjo9YfP2D3QzjrvBitXdaPpEqnZy9hsPM+Nam/r86+U918tyq/l2dfHqOi7fvFXTG
t//iX1WygxyXIZKFFncm5aOl+3sA5OJaZzbE+IWPuPGDkg7m/hwnPE8FxLuW7u8q2SIEzaZ4ZqZk
+LMn1/0nVTJive+bCBbdO7hP/BwGQfRUHX6571thIz0Gk4iZaQdDdPTX9oj58eq7q/GLVv/Ph/AM
hz4hTnh+ZYr+Hw9BuyhjAORPux51Wjp5iMSw/jhc0r/3Jv8fR5l/i+/mWDLwlbIjjkJMd6N9LtVb
a3+Tkf7XvuGfTmRWFX93CDcugY30HIKNsaufmTXV0x/GIjSxP2qTPY+IO2BrArGkRZvvw+WatRRJ
2NcQ3bRCvhL4CcE+1hkwuAOHtgO2DtRgwUEnSOdgkqCxwS2MhyxR4A9VP2zjSsoHEaEUW8ZTk6xk
656Bbff2KurVcOGjcNvgedNXUGB6MO5BcBvrgoaDm3fJ3Zh6cNAIpTs2Tu8Crq4+83mk6PIaNg1G
v+uA1TNEiOCbk9e1SkGPnbKK5mBaY0dzYlkeHdkl+0jP3KPuTc6TlruFAU9/jE56rTnHLCTpZgLY
tI40m290CMGAqgwaN4iDjsCUfLqn0ZStaKEIyHf1q0ML4BDEOZwCDadK40751hLY8FLR3qtitM5D
0BlbrXOzdWnKZG/legqvwLA20Nvqhasq4+TpKVFq9J5pUar+BhwVPyT12gt3Yn5W4iJm8Ikj6RSw
X9yViR8uw7KLzkHSD69+S0XUT2bXLB0SQpdun3C8eHobECB8QiQpkxXd0uneGRzbpEAx3qRUJMHa
jdV+1WqLpAeVZO2DL2IvwsvWWmdSj/hB8wW2LeNUjrZoF3k775FGfOl5FbTYhQOzXcSMf9aBXWAw
5PdLl1TNLvkyiXaZhNZb22iwv8e2+5JM6t6axJsPEPuJ0J1waXVa/KlNVYLlsOaSyKg2tsVAJFhb
QgGLQEigI8FbkmQVN8EOpvYBmhyOQsXvkSg3PeS+3TzEGuIxooPdYw4I+FTlkJ1MWxrbrhmi85CJ
ZB8WWGSJJ5IbRi46A1wBjgKhfYhAa4TzhKAuYaTshcxiLYERy+EAYnKWdZ202yH3UqSTSX/LUKS7
bauAvyz92VpMCXNGAomPLgvSA/Nsqget7NY91fyV53M5F7jWAmzMlVgJ1s5LuG1Jsk+Ek9NqnsOV
FKUX/D4ZYA7ugvA8hrP6t+hSTDVDbF8xaEi2URjqUO5k8BK4NrsUhT3pUgw+6Pc0cl2MqOQ3LWgg
WFc0rEmVCok2hA9uHcBo1xe1Rq8P32W/d/zKuQ40E6PdzKhxsdleDJb9EOQ10yqanYQE2L2+66La
EQg/Ecl3ncrUMo2j4KWlEF2gbSxbKN2Y9Uo8c1+tJIWsFoLtaCjSjtI1/JcIvM867GqLjSFTVqq3
1id0xJ+vR6CnzsqY1JcMQBCOu14RNYQBbWewsdrldF8uQC9bdzrlwjoYCWjkYLax9dxCbrHkD588
EfSfC0bJZz2v9V0fC5LrrA68Y+zGvbnIETW8GmnTHuq8yy8ZjA/PkpnUqehC/4pGrXkHmY60uaZB
I6pqwz4OIhyvzT6dNmElvWsgzsUzOurhLEfIWiqJ2kvV1M6Fodzx1NS+fUwrRm9GbTMtHVvnFgwC
TrBpnNh9acwfbB2VwKI25sUrE2CxJSnqBcaJIEVm6Tj2KvbMctMHAxFEsYNVOiKljMyAPvliT06z
A0zerFNmbFseDXulaCXRcagaAm4HdppNFaOwtCNr3elWfcwGh91zVNbR3SRy+kghBIWclyZyVomP
Hli4xXTgtw3vBD3UA+CB+mgn+G4zO4jrZeLAQFzYeeLv4WTYG3CSzgpRLTP/xi83raPKNYkI2pYY
PhrwhWPyTHgMvNn9kHbIxkTuNeywnEaNCiqgt792g27OrdYzfwlenuugyomNSuGp6yKT9QvAQuTn
ZZ+es9LytlGij8uWVeBzHPvTmixtd0dt2r+5Ou5SEXr2URTQMYcyZnRFRED13KApfWndgkFA5sfB
18bvmJM07CB8Q08P739dFI59S/aC3I8qZFQ/2e5wNcCnvEKm2a57L2UKyTP83s/xVpYR0tl+P2Q8
VTSy6W73y26EbrEws3bWtLfNo6vaZtXbEX/VklhV3uejZAckRM8wkLEKFTwlVlQ+9EScbt+nwLY9
QZybDH3eF+TLAcXpUlddenDK7hnnU7tnBoWFJuyAi3lBiohumDVWo+wvfRKpYXdHDPskbqCTg0f0
ZGgtktTRKNWu1PwRkVZlmJgbTXgZutfnh6QxaPZDLm67lYWJfsfAnV+YdFGUK3Hq3Bqq0T+18A3P
sdVw66p5AmdXHlMIkHZI/aqOwyKLDA6KyRsCyq7HvcdcjoiJYVhoePHZ+9OxL+dBV5eZ0Rff4G+n
WeLc5tKxj4FR+tvQaZqVqEMGrnWgeVuqUbk3Ky19GFCwEylZO7fzdGVtz1N5r22LbZj6jPzmjx3G
12ahEWJ4PTguGaQG/fvSb0z45Y66NgkPeTbymlSVigec3miK7YIxt6tb7Tq39OIt4Ru+F1hE75rU
mR54kMJrJ9LCqzbpfFJFUIg7VuNvY1kVW0+azqeWgrSlEysCopOKcFw2eeFvBbmq1wwxGFJpev/W
F4F2n8+5C1OLP3rlac6/7lMKH+nrCDNhrSxz2OhWZVzacaaBikhZZMwUmnUmurVmq/ip6Brv7Jc9
gS16Zz9it7Aee6lZj4ldjZd8qZxNVEfaaoxjbaVVVrRzCQQ6EfQobyDgF2tM+/maJqu6fL/qrc38
vWw8JJFzP6EoSj58TXK0ZWmAO2COUnQ0wkoexI1ik3t066hYF37S7vOxNWnv5cZSSR0IS+CS6daB
ubwKwOfvjTwaUwRUKBomz5jOxCh61BWedZzY4V26TQFiNXNDtoM06BZMgNMrvU7yPTQG55MP3mnb
Mhuy2ffzMSSFits/1dMpbcrpNPdKl+HgEzauj2nEEmgYN8TOvciUvFYWhXFPgmpxhRYez3tps5sc
0U08EAVkExMFzWQ9oVHeEJNLxoI/ku2duskV+3xt05kiPVhdDp5kYCgMiE9bB7JSV7Xb8OkmQaHd
unWpmbAacvJxBWN+oHIGcnO+Tf2evFks5IHVVCcQDAUuHbco7wh8LzYdCw41UOE2Rxi07VUdEhMo
O6dfhlE2ncYBmH4dOMPGFMgu6BEX2t034RmNaSpmi3jkrGfZ0N/nyq1dJYupicms9PoaL3c1z8mN
InvQOx6nvJooq/3YeNFDYAlWXjcraxgYgPoeogUVo+nRrCY40KVooVvagunyMJ1l6roHZ7DGtdeO
km6Z6KuFOfZVvch9p1fs4ktWuoJkk7PugNmimZ8BhQj4lztLqxFc+0HUX6BdTQhBTK3rxGT+QBO5
DnZo5K1tTMwfJsnA2Q51vJ3P6MqNFJZEH70Xc3+Gz12c32ImkRjkk2I9VZG2be0SbxFKefEZRCLs
DDh7tyZtzGyRxtoxDPrrrgJ6QtMBO0eivXmozbDMoCHvaKjj0w4uOI0UBlPJymmHjdygFBvWZRaK
bRDERAdTlxxpkEEKzmrdXVMhRodqsunVROO1qGL8xo2Tv7qF9tpM9pXCQbMRasjnuq3eexH9FneK
74YSzKL0tHDHarXlQvQI+C1StPEkbfzU+6QVpsRiaILNRgUVrLyBVJUUfMFK91ptTzoGgw0X68Si
qGzoHwAfCS6pipOqsHIWUYiiJyzWDrGF6PnMvttOUxJ9DsFQYEY1MiKYOtWvlTeVtxWqTOa6oV4D
gxTRMUqc6roo0uqTFqYF+N4xf2pAxrxWvevckvVgqVXmoeAlV2Y6iNhPGVRH3U6L8JKsyrC2rlHA
T9dkActbCBzpus87d1wqJYHYooJeKxczQyCjaIucPNn0dcqWXM/iQ5iA2llA93zx5ZQfDV8zd+AT
bF+uhjI0sfp7nUrTY1O8UN4bT4gxvZMBaxhisLDLcw88H09B2Q3XwTSCOR0jHzsZEM7W63gV85xc
jNTXoOaAMJbdSgX2ixVZ9bDso2m8sow2ORd2W25AjsgnR1JfIbaPxOUIAuQJkIN7wIFfPAajqweL
uujMB33+QjpGXmEk9aKdKoruGMWedYrypn3Ewm/vUPMPh8wO++Ogjekr8CzUVZHBzS3BJF/3bpV/
yRtXX/aOYT03TVIKXpHKPRipsC4YNtJp09hg04EsLPa6DeyRUWute7NwcxBQtpHOTfLostTGt7R3
vU+idIu17k8kv4XZBJMiS6Ad5eOCGm/iU4isigQhmqMrB7vBkZlKsiMNjfQ5h8H+KuNreyBLFops
ZE6LwfDID6ymVRPnd1oWM2ZoyaFilV/QuMHL7EMiSY3qUZqJSVBJNsQL3XLrbmVTGW9L38nvSmKc
L9opE3sJTqqgns/HIMSFm1ZeRyQabOl8x3bJ0d7GllQrRun2HouR94BdYo4F7DxggWrA0xsH95mp
tVgoXJK0pEyelWGW90md1p+qriJ9uSLjwVjEoKnSbV/OnUqmCwD/tbY449ceimVTxupzKh3moh2w
rEMvurdw8IZFR3vnQvlecTSpbF+Lio7kGBB05mjpJSDUjIxDU8u2bepi+uJWXaDrGmBigzu6tACP
XOL8cBaJlSXN2vPs+oQSH4SGTMQN7/+XlpSsRcc3jeGQK9C8Bu10oL/aXUNRZd8RZtGDog/Mhwv7
AzCn4NxUZvliatVnK2mGz9aobicmvuR8O0QnasVg4NKYWNkrzcSAMAde+S5clSiq5Y2tYxNYBmTh
OFGnb6a+J/CLJx61UmltI+wFhN0xbIKO0OEeoTdLGrkIX0iWJauHlZAerBZuvFC5d2x1+J6QhfM5
QPiyqkL/0VLWcNQrQ2z5KQRqq7q9hQPyBX+avCILYnwJp6AHcT4g7W/MMTn5hG9tewnF3S89b1uH
iZL0V7goZuA+Qkqz7uK+lJuki3lhpQ/tHYoseH3yDG2MXK0ZAS723QcW5PRKVZNzAKJCUtjQOusq
K4Ln0oc+nMnB22m1mVw6jCXB5gDgWAjMLTuFSWQZ9kNxQ7o2AVdCO+d53u7JSsjPQaw51y7pVisn
caBJR7351QjxVZTJAI0LzM4hKKLuqrAhUWZ2at9aVeIX4ZJAKa17SgoNyWvabHOW23UPQnc1ASA+
g/JzdtlQwbyA6LqFsZXdwt4mVFkV1Zpob30rsw67EFMG5erOwQzLcdsO8jM6cXcHRpAvFoUg0V2w
s3LT7y8o5dwDlgpShcI6pf4ti69dm/QgBNvqxawTNOleS/jWIqyj9KXUk0Q/Guj2jrCqkxXdkoGH
rRF3ndDUiF1O2D6eRpIzl2VR10zdZVnZm7pQE1uzSPqXxSizuyKHTASA099GkGBWFS2sO0c0b0q1
3UKfKFVkbcqDPg2vUPryg00yLoQgm01S3eP0N9Jkn8e+sWY7sdOESA68//YnN3ce8pDa2ArKcEdV
CN8p9l4bRL8rRieEmCZ8X8dh2HXKeXbZgkDOv7ClfqaGcuic0SbSOs94tfxsOFqlba6dGg2Onhby
KgyMXe9rwdfIMe1rW9fEuVH+11pZ2kPIq3ePAFECyWtKSF6+VBiY4SsjCLDLLZD6bi3iulg5bciQ
qaAD8Pt27s9dUGLMXNsBsIrCDTvjj71WR8F47gk82A0W/bteoxkXVyXPZL1lP/6nHJSfOrsIinV3
pmhAuHAc60PPFcC8ok5y5W4sQyBNDX/EOeTnLKyy1e9P7FeHglTLvNJGPMvS9+OJ6Y1T0X40OLHI
C+9UYvHJAO130lvCL39/qJ/0L5yVIVy0OXA9OOKHa2hAVh8zeE67QsIJTLM23TnQv5cBD++iDlW+
Bfs4/tMmOQeFN45ODMwnyJAPByVa1xAao/fdSCzmQlj84eBCXbAntf5wfnP6yHcCyFmL5PNCM8Jw
Qf5azodLCYqxmqpKkzsy98yZ14avSqu9ZJ8KOpqM6OrrajToIGZTdOoypf5w/Pmp+On4KJwsKAjz
jObDUzOGFoj2NGx2Xo67gqKLRkY93P/+Js4n8fEgpJvo3qy7RjQlfnxelMHnovWF3LUtrVsiH6gi
QtcMLjOhT7tpFGrRE1a6LiVF8u8P/avnB+WULWZXykyL+fHQvm0pIxSmnJsk4xo7XUtu49wIdsGj
1AsTzCjyRJLNfn/Y+Qn56YyRlKEN43SBtPx4WLPxnZLodZIJa4SpRt7fk7uEz9PhqfVdnt/fH+5X
L6TJGoMLBWIOxOkfDxfKWjc0b+RwpA3c1aLesvlXBLW5+vb3RzLmC/bTmflwb9iBs9DoHy8o7vdv
95KonuG1eX82x6D7QlSNWmjolxBqOfrWgUX3HAEn2LUDrfjf/xK/emiR1zmuQ2gOhKCPL41rthNZ
IhL7ZWidbVQ/p4r0lj8c5VcXlVs4j690Bp/vQ67vRmUWqtnOyll63leBHr3DkoRFhdk+qf5w/351
QuSq0QPBYMeIcf5VvjtUqrqiH7OBBXUARSuG8jPOqM///KJ9f4wPi1pst8LhQ437V7SIA+XW8vJv
MtT/Olz85cPB84elhUeRiLGPD4efeIMUrdxV1K6nsNPFQZQFg7J+iD9FGitMXfSz5okxC+HjOtwA
VIC/P8+fXz0cvig68RggLOdB/fFaWnaFSqfEIRSCMMRI2jpQJdOaQM2k3qeVX6x+f7yf7x3Hg0dF
9J0tDPfju1ezrfJGuCG7vFAUKM54Rjfj/qGU+PlZNJmho0+htTun2H94wf3QaJG+ZPUubhGpNFUJ
FLDqL9A0x394FH9xJE7Cs10g2zY2jQ+Pid/EMc5tr9yxtBUULTPW2r2rZPLw+8v2i9sEGQ77IfeK
letd+PrdI+9UOQkzkgygKdbXMnvWvGyZpMUyxlDz+yOJn7+xqPu/O9SH5YIelUOIKIfqeoK1LNBN
cGrcb4I5zPZ9Md2PNvUYkt9Armqr9Va6rIMn/KbauiWvaZ0w/d2KhjZaLk0a4Lk1pQfbS6pDCzFx
Hw7RdAoy9oFWXZiLLmRaxL6qJeQDBSeGbPwTQ9nRwYZBnS1psyWLwYmnP5zoRzcFxQRfcOZ6Oi+A
Adn/w+uXZZNm+hjxdxB52kef2OZLo/duCIiIn/Opcw9dljE/zTAnKZIkyMqZlYTO3nHAHdtMZo26
Speiu88DNkYtyU1FSazYAJYH8NYiL9MaENfMjoyJXQ4kmItZeA9rvBfuQYM3vFRWae2YbQ+rtvUE
qWVpsqKF516kFlqGJPUDNE9ltPLD/8femexGjl3d+lUMz1kgedgC13cQwWgVUqhXZk4IVUrJnjzs
m6e/H1WV/kshWar8ZxcwYA9sZYgigzzcZ++1vtUvJzsYkPoVqcvVAieKuaJWfyfiKv/kpfXOvaa7
6BBQsJhoqE/NXn7WlVQfI9clVupDp7lix7c+bIO4Am2KrLjffnzLvS148HdgesaVjDvLPS14SoIn
ux7g9tZ1GgJ4ogIXIkLPgyUkkU1O0BxCWq+3EB+Ds4+P/M7jSzWn4mpDi/N2z1EReKtgFs23tLnG
Lx2Ku2+YArVbE9jU88eHeuckEXiwGtHr4L+npSNzUfabYwvsrquYioDFxQEl4bkocV7tiJzDgFEz
YAdlq9O0//jg75wnddWcHGCyM0Bn8nqVt9Hq0XbK823t49spezwlhLjMWVfVJ++Tt0cy5kUKf9C8
vTJnJ/2rd3Mn6wBfTbrVHeeBwMDe0/Gw8hQJ8cu3KeUGgimEUew+VOvknGRdFC0xcCm6grb3JovG
q4iP8CksoHLW069eQEOdAxN0TFlMkU9fW0GUEiyZlpyWmYmtAl+sYIbITKdO56Dhjw/29gHkYJQ2
lAYmA+3T11eJNiS02owzU4zbUCgP5eQ8xYO4DXrrkxrkbcHPodiWWpwaa7558qbMRBiNuYIQQ8h0
JeiVugX+VzvtCFvKuz1tys+q0feP6FKK4oSao1Ve3yCKIW2nmI9YamSfu/KxGLVbUSGHbUMYwGGr
Hz6+mu/dkRTeSNypOjjiyR1p1uw7Gt9Otkrb7kdY34aRHCNL/eQwbwubOfCXraHARsHFnH/+lzd0
56hDFPGrt52iK7eKnRs7OfBG/Phk3q4iHEXDUsLKrAL8PLnpB0UfSDvTkm1F3NqCTs8yjdsfdm5d
xWXDQB3nCfaKT1bJF1/h610MR2XhsE2Mh6yWJ0f1CRpw2fYlW5fEmUWfksG7zGWCLd9lSj/lDLHr
cTaOKoWBBNieXAj9tWpvmqEMdilz5HVPWTSNZnntEhHhBVJSHMxlQVno5hmyOOvO1XtrxuGbn/z1
734xjjtvfvAGGadfDJKEMGWyAeurZyQbj3j1lYE+58dfzLt3GbpKWkpk674pOTMDD3keFOk2J+9y
URTdVk20W8duPqtauI3efBXomVFVWuBMT28AzKUil2XOQjRIgZDFD3eDpX6WffzeCgSlhDYcSc00
O05u5ilW9QFmU4J4qI6JKJuxYybGRRLBfu9i49eraPaMyER5ZZDjoJ7uUJ0msjoEVwl7R/9pvnZV
ZF1llf/w8Xf03sODa9aCy0L/BvzJ60d0qJMcHywPTxqZzmUyRyhovvnEsKVYV4HpfO9TGe/oFtaf
vKreW/NQxBrU1XTK3mx6aJ2qoTC6ZBsE+rHJlccpxhId35PmeMO3/8nR3rvh2fbAiTFm6ubp1Uw5
R9uSdQLcTiYb4IP2Va/HivfxxdTeu0e4iJjpDfg3yJdeX0231YfWpOW+ddpevY+ILlwrKI7JyRVd
ymzO7u9izSnI0G26YznmyYWZ2mITOmg6p1ECpghi6Wkl8K60d9BjtG382e5We/fK2zM0AvYIyJuT
r7zya9Xss4y3zWAwJmjKR61xCSkWTr2LbOehHehO2DJkiJHj9U36DqetW3wLUXRMlmwwsmTGji6S
S+6NIhduyHl8fCHfuY7MtClByYYmGfv0hZja/A0wRYptn09PctKatSoRU/pQ6orx8eNjvXM5tBeN
sTk3aqm6X39nujaCZnEaSntfe1JpOHiZqT5ixc63Nv6zFa3y5pMK452HDs8D4COOpnKSJ7dJV6Uj
gSsFpxebX8IoUJY6qh3mGNU04xTKu7LqSw81Rrf99XMFTevOHSkKxNOV0lBc5IZODRQSfSiEYiyE
VXpFN55g0CS4H3E4/XrdxgHnNgBEXZel7OTqWkwbawPTuqIGsBu1DlVCLpqrvnSzbWaxkf74DN95
53A8aqjZ9EqxeHJpM78irbPg0g4dbJIU3KAH/KP0BIrY/82hQA+QFUbB6Jy+RCX2pCbL2aJpbpFf
mmkJ4s9urLOo1bRPlq/37lHBAzX7EOZO/8k92iGJg8dXslfJ2ts2LJ5Ns7wFVVARRlNeOS1gxV+/
jALThQ46mfHJ6QOoDcza9HrKtwDV0PjhTK/aypP0AT450DsLMy11ghIEnWdsHPP3+ZcSUU49CjCf
LWAamA9AcjbOVN5+ci6C33FSH7w6xsk9AWguiQ2DYyDo12COR3Jfm7V5rbfQysF1kSkbqP0CFIj0
aoIr7oq+shELMattnQpsrdaihswjJr2wzFfQY7VV74wpQQ5NtYdbFV7pbjAs8xEQhy/VfJPViLPY
3ZI10wU+jF4AQZM6wFLRKrS6MeP768mFtKHmWp2s5wiCjdqVZIr1SEePcapSHRbgtvIkqo7hYIcb
kJIjuBIkmp0Is/OOFCCCT9zbqCBimCucrEmUQPMTIhTcIk7MFkUP6dxvQxOxcNIfCkMAPYnidv3x
5X3v3uQtbmvcJy9Zla+/QRA3ZTNa3JvIhB/LoXmEe3g0hLIWWbHylb74Xzx21NwUe7TvGQidPAtm
OOY4e8d8Cyd+7jld4BHb9U3+SfH6tuVn0CvVBY0/egSWe3IYg8g8UeEx3yIiv5JwT9AMOt/L5I4h
9DmCFLjM+regyj/ZMon3j0uXlivK5vq0IHNlVhI0ZNITKcbpSziAmQR4q1xhdFFTsqVc9jhzkvKq
AXpCWgkiQQyQLOSl3u1MVP5m3Cs7ocIL0hojXxJgRzTNKDfMO5lgu/HvptaxUR+QAib2FHguZEt6
L/bkBZp/Q6Y5idWTSXpnExOl1UwyWMX8PV6Tymc8H9pl7Mze2KEnqtzU+P+zyVyCn4tXtmLr96Uw
P/sq3lvTLdiykH5oMwhtvmR/WSMitTazPOnyrdo8joxDF1BYNonWdJ/cWe+tRX85zmlh1MkOSAhZ
e1tiEdVlTr+BdPdw9fHjMi82p4uRJQDAmzrzNmsGP/z1ZNQSJFsJ9XjL0Am8CPAiNuMPRRKiqa/H
T0xn7x5sZj5Q+OJuOy17rYrFKCcUGv2dlbETnTadIdcoQNFSN9Enl++9hcCi7c/bAsvem+I3HUdh
xaiotlVcXem1jVvTHx+KtHqGwnJF2vEnV1J7776YZ95sYJEQkD/x+lJOtUy5vtRp8ZCGuLx0be9M
Vb/T6cV7hVDCrSHLZgl4S1xHpA5txwBTQ1BE+bkTED/kAv++s7EEYc/wA2P65Hq8++cxuKWNRP8W
RNvrPw/kQa0Aks62fSmfhRvch3p385II9/Ed9e5xyDfD6IJo401xUHfKGEr0eFt2opJuTvOYj0rv
kXjwyYv0vbL1JffXIf/X5T+vT0iAuzV9tJfbBs9IWCNx7fOrqjD3saMd06K8zVL3k0bFezfwXw55
WrDGk5Gi0QO+DuZ/E7TFs2ukiNutfVV0n+w5xHv3LztShmSUj+yFT/ZFTe8ADRhskh4bffzWhPJH
H7nWsks1h/ws4jgUqUDOZkVeReXsNVC0WZlZIfpzu/oBFnP44JcQvlsdxwKuNnxGYVPdBJNbeE4O
mAI0gLMe7N65d0xWTSzSNYIppR68KZlbm4X+Q+1Jq7QLxxuk+i0u2gukOBLccPEcOV1PYqeIVmAJ
9BuJ6JqXvW5+cte+dxXc2alLi4P79nQAS75dXef4E2bc/W5qJo2IOOPBJHGTnulDE439Jwd87yue
nVkIZWyaraeXXcZaMJYUQ9uodBV0cS0kzondrycCP8W/P2vSP35gXrQTJ2swihnoiTqPC9vMk286
gGTClDTNtlY2ucuQnLwbI9QIQBCjeRYWaXovdThRsYFy8sUu8AIKzVoweQ2Svo3S9yjXP/6j3rnu
FBuzBdrFGPhmy+tao5M1uki3JPkZq7AarfM8pGwc46J+IFd02qKL/P3jY2oaT+zphZirGzY/7Jne
7H2DwZwkTA+WjslHyioCY40gVaxrv6o3LonlC+4UlJNmunKDKgTlUCc4L4w/XfX/cewv3lnDZl84
cow51Nw4be+rSCMIKo4yfMuxYDQy+xoikU5XaKtz84wrY++aGDUyFqt6EaQ0kTUFlsIiqsLushe9
uh5HX/0SGhTe0N3UL5TF0EzJO5kdU8kaUZ+5QZL/PCLGZsnuVoYVhyu0woZXKXmzDa3SXg1ha3tO
cKYXCeGyIh+OPLaY0GBKTA+h07r7VLW/qu2YfLIxf+/8mYDhQbfnCf1p44h2W5zWjeD802S4CZGl
kW00RA+RpoTrj7/09w6F8BqtwUytfLNtZehUltn8WiK/gPzF0pndfPCI926YBg8fH+vlezu9webu
r2D3ymvwdPufK1ba9lnE5qAjwXZBvO+I2WsytI0vi87L7VQ70wrVv2wGkO26rgRXeqNALhWp3Mgc
/u3LH/RL+Ibz6HsFQO5H83/mj30v5FhFQdi8QLb+53/dFujOsw//yea5uHjMnuvTf/Tq19b/9+XH
wXPhPTaPr/7H6gW9fdU+V+P1c4195yfna/6Xf/eH/3j+OwBvOqwzPPvfKIH5CH9+cj6Ff/3zvMip
C2id/fHrdk//+uefn/lJ8FaN3wCcWdw4vBSIi2SX/SfnjC7Lb6ATmCdZ7FjQSej/JngbBCfBMlPp
MANopAClpviT4G0YvwnLoCdED4yZKE/+rxAcUOK/XstU02IENG9ABXMguo8n1eBMmAUAOoZHW0pX
W6ZKpqCRCHVzaZZWMm5tnmlsVEkQEiIcCXke6KkCuTsIn2ofr8vCxrMpl44alsMunMqMVEWK2O9T
pburLMe1sTAyOR6KMqnSh4h2zKGoJ/UpFsHgLjT8B4icGQKTS6wQibBBLV7coRGx9R0u3q7bDyKq
+vNKWvmKudFA7omeYo0YreRcaq6x1Fq/WUDoPrC+SKjd0sHgFucT0vmx+ta1Og5XPUx3RjdgXx0p
up5R17WoD+d123X8ELpon5vhHIYZnVM49RglW3ur0LvZdUUWy0UV5QNOGGWjx63uFbr70OcDDWgF
Cy8pdBjNFuM4xQ+DCc9ftGjU23E4hMSmo3+ctErTvD7R/MYjFA2+6gIzponRI4dsrlPp10sS3hNq
Br55rrI6tWQn6ZG5xxRaX9ayj62zXrPN71yR8Syp3divbukpT7umMjDwn9lVMCSrOUZbGr01yE3l
yDBd6awO5wW+ichIWSJHuqv52ppwtmnL3gjDRmzpF+NJHpZ1AlLaPptQzwMVW2o1vdBh1YdJG5PR
wVtsYJ+sZYnmdliZ6YfCqBvIhHKSHaIb25aepLv/tWNydl3XOLJTypLhCam9jH/MDOIfvGf0Xlzo
OdtS7cYmznpNYoNd1AtJ1tUX2acteTUZOvw+SDDd5q2c81UTYk/HFCREZECuQ7CUXJGMU63UCKcs
xoD+SM+5I70kirkth6TwRplQdCIv3EPYKlYY86f1FGFbSYrwqEVyuG6s1og8X0l1L3KrEFxk2QR7
x2lsQugFV3upY5XbqrnaISWiutlRvlZrAhLqxwK8+3cdOa3AVVZbJnEdoO8ax3dSIkbjSjCudLV9
LUjqNkSQ7mN43NrWyNtvYWwQEzoVhnk5d5RNbHMyoBliqGdBbGTrbDCVTScwrdkc7hx2ntxokzZc
5YSF8lImvBo7FUjMrHT6doFQOTnTtaDsZ51HR0yNle+6XiVHqfGhG8HEMA6WE097YlTUBZO40QMT
+sjfGK+B02nrNg0urBB4qNca1gH9cE3nJPG/Eerh0l2bOmKhhLFKcEXuW82Wd3E9XUCSMK/mO/vo
azXQKVVgiiu18ym2xwWpGw2uc1wOs4cU77WQ6o+CWcGxMJPgSyCj6awqDdpqXZJu69SaOWZWsInj
Ltn4UU1jsZT1k97TRJQWRLTAUCj4haMfnMS+n3T1mIu4RETsWwcy1M2DjMCTxbh4HsyywDQUY2g6
DJHQv2KpQBnbgikNGDSr4pq6tsX+U4sfiu2Qbd5wNdYJEc+7ltxS9sTusorYa3gQlkp3kXSWcSNF
D3xDt7viu+GAszJjA49JkVTm7002g2vduuZ3SGWXgkyHWyVJimu7dNerVrGHokiEehzHK7+Lh7XI
A2c7mLRPe5l3zqK1hnjdmAH+abttojPNDdvbhiC4Zcr1uQXTd8VtXVwDFzm4PVlvZuK7W5gpEnu9
KO29UymRu2Bz5zzh2wsv3dSJIOUU+RMJdS6uS7JLMI0zJ12NhQGCWNV2vhVfN1nl7EbCh7yEu/tG
UwqZLbR+1LdkQPvLvpnuHBXL9DiYgb2w7TK6iNOOlb1VxTe8m+yowlbxhh5JrjcwkP1qOr3rCU1O
18WAMdywq/4hCdmnmSIGhJsSAM3wd/iuDHm36nTR/AgSuoEE3AISSMN6Mxi6+KLnE6hMjTy5Dh/l
5YhdZK2lQXOpV5U8oyuqzmbJKVnWJTKPdVGQnIzFRH102P94BgK36xi8R7Mc+1Asw7hVFvgPgx+A
NtRt3uX2V0GVqyDxqUiqYslZhs3YgZ8Nwt7LC1Z+ZLTKwnY661wviSPmiRRrI9D0u6B0JT4fM9wX
cEouS3xMXlOqJDmNbjg+421sbuhal/Gy1P3Qq3FPgBTTZqfYUFoLTev03QSrol0aevlMJLxYaQP0
SraHxTmjw3ipiLI6THnRX5EBv6JYdmESMuGCDw/aYwfdLjkPVa30NL2Mv6V1p9/GtC7ObemMNyr0
Q2TgVuheG+5A1p/TDLti8COD4EFj9mJG6rHqZPKQuUX5EDh5dZm3qX8vEz86awfcSWHvTHdYUccV
A9h4A9ZghO6BK1Flwx16BmdbLMllUptdnk4YlAO7vTPooY8wZurcUyIzX7JDLsi2CtXLsrYDsbIJ
KNvnKNHJR076EaLFmCXEVmv6Crec4Do2/RdjsOH5daEFgyjrwmVMhM5eizTrO+IYVVkWfh5dBg2B
Rlasug/jZNZb1Zh40Ts5yXyLOqijtYVU62BHUt76NjkcC8WsLJxaPkljeH2HA5zAal1LBhp/zGL+
Wxx/wjajP2p9WBxfPP9eQfh4XR3/8aE/q2OCQIXGAOslRAZd0Pz7flbHc+E8K9lfsGfir0GhMMxU
bAHMMWzXRptNa+Rncaz+SjFMf/ekGKaZQq2J1oG31tzLOSmGU9EqOOMw0gs6HF1IKGZFRwRHKUzN
MT90dmSMMttFc/oYCyDOh2TOJDPndLJ6zilLM4fIspw/f44ysI46sRmH4SXcrJlzzvR6jjzDFqOs
8ylqvxhzIlrlYFbxujknzW2c6EIfyE5LzDlGTXYkqkm6hkvco+IC2pW5xFtSrtXOyQh0U/PLhq7K
tfsS0RbNaW0Vlr698RLhRgxM/kUtex8sU6jAJXQK9zpFNnGNV+Aelsm0w5ZHJtycDmeV5nRN6Fx1
PQTCXwP3JYbNb4aV0osGSyFV4dALAO+WNhCqYhCsEyVlettG8fAIahuJfF3gCDUmqB8lb/FLbCTh
Q5kl7bhkQZF0pjp97YY21Z9ZhtfmYGHoVA283oqaD4cq6HnLl/VdRvpmwIqJhXBhUFEuVSGn27xp
k6WqDb8nuN5BvZDyvlWVLjqUUU76Kqb9+hvYfUqAku/wLgWbfOH0XbhWmnDaVyCH9EVIze+lnWMv
4zxxHHhMSnQJOAbrVxoc+ySO13Y8JN4UmnCPLNfdqn1BORFigcsVLboItYzs5CbrxxtWxnadkPKI
XjvRj041YFvTy/wcr2t/YEEct7RNxWNsiGIfu1pzQ/MUJk8GD3mV67KZgVq6s8tYkiA9l+q61GzF
y/00v1IaVdw0o9F8ReeR/hh1NMt610YeXJn8CANWuRCRvQ5MtfnCtZLjshxylyXXyb6IKgLMBrjA
y1mrV32eTBuKQoUBbDU8lWQ+HAGdFod4aIalKzpmXzE3TrBwFdf9LkRMMGhZQWJdKJPI0yVDgoSu
Tx5e5XUHBcxyy2Y1IuRbQDLt1k4dTgt6U4/wsJ2zvO2iDV4beWFUWrBsc0A6ij61TLqCYT1oCmYz
/JjxQTL/ZXgN7JRXaPoc50F8SQhOzj0VTMfEjKVcwMNUvjtE4mZgWWvNXZS9lQ4LxzbbMxDJNusX
rIiIfeVCZBhwYyU1v0Rapj5UQzwcLHitq9Co2/PIlgBYC1l2VxXhI1/LlM3KQknlcCbNKLgluMU8
OqWxYNsUbLrOJgpVrZtrvWNvmJgwDhdtR6+ZezK3AY+W7bQIm8H0rJrWDMT9XCFSF4b9TsSxv2Pi
W+3MkZfzwik1BiRUAOxyodln9ywjkromnbZ5UKorqNbmKlKkeo53Je83bScREZHauarCsTwC/g6O
VWjonlVa4huJVW6C5b4aHmo/tOF1Ou14QwaeIPokT9FPxlq4pb7M9u1EdB1Ncrv3l50CVmqdS6rw
2GcKD2s1B48Pyje4t7Uc6LNtFb5cGmXps5JEUAmmrHhKNUyF1KjZcC4mG9BBlJgYyGOE7vdBV9fu
Kka74tMywE0gIi1G5xTnpb4eiMiDVeTI4UpPVe2hgpjaLgP2A7JcpxaDieEcVaozEMAlZn6fvqYy
CbKZLzOS7LQa1LZWb/x61EfrLrAz2VzjUSdBoCgznvb9JIErT8vGibNBekanJ/1NFQ+B890I2C/m
y5DYrt68y7q4pz3pSMId1mh2m/hppM2hJRucMVXFi4vOzy/VAX+j/fX3+mj/PzXJBLrvj5pkF8/d
49PrKuCPj/zskWm86vEZo5yhokBzwgv9ZxUwzzV+wv913vu2sG32aS/MU4qFP9/7wuRHNMK5IWmj
vZQEP5uCl3/0Vekn/se2Oo7qkzqAONT5MEwf4ZrqOMn5+V9G52FjDB3THHFu+7V9P8LfY7dECsfC
nFLVIw+kLJk0FXtLc0ttUWhlt1InxsM945ENIInyYPpqq3+BDJJcFGQhh2flwM5+qUsoyF5LkX0v
OqP70iQZiRYBUuhQ4sZdup3D61BiXoInF+bdpgWjft2Kuviad353nCrXhx0AoYL9/1TZE7yuql9H
GWpxu4pJcqoScBQ2xLuNRT5XsZBgjROQJQU7NWUUBN2MI1E64QD/ZstIYcL3n8Tq73GbzpC2MUme
Slspj1EAa2DR99lwBGdVg89nrqQClsxmJQ6cfXtXjJVBa0WDWb3hWeWnojalvm/h+F+WoQkSKsDx
D9syGwdl7/AHFqB+JtDQPMiZuNIdXPmuEQeE9SUoO9N+IWM7bbw+zCju/boguRxR0RY4Zg4Czyim
gJDUZrgkoDZhx2FUQyPPRaLfNVI29iS93leLptwC5IvaTebrgbA3DssdpqsqUicVyEFW5eoyAXJ3
IUCBIgRhC6jsjForWjbLoB2AH1h48MhviJxUSVlsSfSrxXWXgFSq6KXKhYNVnRCupOwMd4ZqRfAw
ZRFUMCMdGpCLdlakBUu40rFPn2RU4AgWGuxGk3EFXT9aBHZzqKlfoGqX6uyRU+te88/0Kkx9rHB1
N984NvqngVyktTJgo14kmdWn3b4hIEniMBuzuBHVoqrrrmfBTXq9r7UvAQ1NffrK4jrm1VPTl00G
ZjCZptS/+u+C97emAvO86eMFr//H9jGTRIRUz69mA3988s91z1Z/sxBdouZGzcoK+ueaZ+u/mUio
GGcy2WL+MC+HP5dA9kuzYwOn8rxvMudu/s+tj/4bgEn+OS60F0uH+JWt0LzReTWAmsnOTC1mDT1D
5lMFjKFYQ1A63H7J3BgXRJosdCu4/8tF+XPd/Qf0jkukIU39r3++GanNB8FNjreL83yjFWuKTpGu
y7C2TXQwq3Y9eSFRYEugjs3q40PxanhzPgjTKA1JjlTfmK5IiRxKQiUm9K0ROLg0onOqg33Q5sZX
Ctd+i99c2QyTacBDHYtPDv/mcuLiIFKGKeUs6iXH9fX7RE8nx+wtvdzGeX8LjvjBgQ368RnOv+LV
NzYfwmTK5LJ1fetIqMgZIaJFK7em1t8OprinC41inmkV84Ty+eODYUR6ezhMXg5bduMPDc3rMyIR
07AGep9boxflPkgyTQJ9VLJ9YlJ9pp1xZ/h9mS2MgKREmoBFDLANNFm1yBJgEx5bRRpbekBVH8YM
EUDru9myg5BdsuNIA9QhjDnyhV5qcu42uouKXfROjzPxO5klGwrQ5kduzAF1VaPqMEVduVRGt82A
SufiIixb+pFhIrxWHYf7kYnJgUZzT9IN20q6WQipby2T0W002sWCXBVx5QeFeTSbPLm2TIZgnVFl
WIqb4KLtQFBTn/pe4bRIBVWzXHftNO2ooM/bWOkQbWY/DDu9LiLjOwOWq6YibKDH6L+X6vAt6Iye
Q8QWREl+ZwaV1UskMWFJaUIOyzVAOXH/TNe93NlxeEQwrDCZYMph6Fm7YgtqXQwDe29Xsfw977R7
W9H8fRxGzZI2m5xJZc/0B93bIa8jb9Ti+GJyy4B0PiNdtg77ZrcLPLsIYCH1fof1O/VXsTqE50xj
lm3ok7/rjP2ZGahWsqIFStwFtXjggnCK22EdFbZ7W9qd44UUX0vdieyDfMEf5VJjkJMPVWXdGbmt
PIRJVx3zQuP3OMOg32KSYWJURe2WKpKWQVVBvdVLMzyDaFydFynZ2lAF0eH2LrdIVpKzXoA2jHuA
Zt3Y6usuStV7g6wxb+yYVClhpLdfSWEq2WCqo3ZQsDPfRiGN5DwCoelbmeEBR65Bs0aau5uUyj+Q
vVldyYmmZ1bVB6JVxFeckM2t0QoMHUqonWuDsCAJcC+UE4zztsmHTZ6JryGtfsaNURusY1sMW6OO
3CvVCuKNImQ1Yz6LyzYdPb1ux/NgYJNJIHCqriGglV8Ly2RjHVmSdsZgRpvKNdqzyOdV7pPpcRnZ
9RpeODE8foPE2tWCbzFhcTs+9oAQf29k/lxn9ldyTHDAUIQpXUxWR5YDPq/pS0VhR1u9Dchl8WGW
6YJkd02V6XbMsD+bsi7PRmQC6RxLVByzkREwdzRD5wXsLvVK+OX4WCuFukx5aA5AIRWA6pa+EYMb
elbKPtGL0ZCuE5+ov1ItOVqQzARFVwGMVpBvt/ZlOO4HxfG/OkmDbtYJkHj5fn82MPYAUN7StIUO
uKF34PPsZ7AEDZUukd/SCjETGuCw7faTHs6IOOGs/dhy73EixDRKIhBRdvgofPHgatO4Csiavcbg
om71TnyDeHgAXhAA/VZJErK50gJrf2MUBJD4ZC1NwOk8vwc/WcIKXcJfPlfqUuJv9FMvL6enKHBq
ZwGGZ1w4ZMLufCVgQKSoV8NIvO4ANgtnfbwoAGpvpoRfi4SuvKs0xSYQEDEzMpAKrqFeiMe6w+Bf
hNJa1cOaPFBxa5rSXeZaUuW73O7qy1aR4nEO0t5FWS82qhbSW5kbDGHY8g2ZqOgu/DRpdKhtcrwr
NCc9sCBNO21wqYt182tVoLnXXUdZ9HTVl6n0deYM4YFm/ibkBbDIOgaWZC8SH5oSi3RRZ84u7fS7
JAO4r/tavgycam9AyfQmJs6enyjOOcxbBMouxPSyXtmtbjzCq5bsB0R3lPQn3YWZ8uyxJFjHaKSv
QhJEurMyqEKEyyceevn+S0FrkOFfxZFVNx6BVls8QPC+hnn6q6QPWl+qNOYn40pMgKtFitZAS7O4
XuASFhs7DZuVlXN/aQh4ntgwKMcEbyKXOV8mlR3fmyHi7tGNipTuVNouNWMw2BGweqROyaZrso1D
KqK+XNAs7OiROcoWz+NMiLe/Y+uimdq5fO+lb8Y7J3ZsjCCEHuRmlK0q3RiB8o/RFh23vmKsHWLj
J9ewwJe2NRvTPFoRZj+YxME3h4zKIBo3KeGKXt2Fw53GyuXphGTQahzTW+EEGnRxTaYLhVCkG6O0
VhbOsQeM+8a3obPCC6uypoc6Fx6BbSCZYkIXLlpNNuskw2jQjHa8NRLSZFOLm4yX5488qXVGo1Wy
tgK/3vF+7HcdjFcYiQMWvbNGQ9wIwCat2z/qiv92NT6bbkAhYzzwn6U/F8/9P86fh+h78brCf/nY
z86GOs8qDOT3uAbR6vy1s6Gi8SFsR6XvjJoHO9y/q3yiDFU8bmiFqc6w8s1jiJ+NDu03QfuQmYjG
jAKEwC+lHJondSlpiRzepIrDGEIZfsotKZGGwHPK40Olg614BCHCKzo37MZYqaFLXOdC9LzIRiw7
RZ0pu0IPpUnivWnn26KPoE0pNVlZImhp86rSJKVi7KazgQyjZ55S26NLa1VTiZU5sFBLQFPrR+NG
oWfsAIhGnKMz7U/JDeAVNQaU7ys2qnHoHtVIIXmkK9pOA3ltNZUcb0RekWFg9V2jfk1Fn0bADw1F
b2GvFmqe7SNHIRzBsXnFdAz/SZAIJjMZwoNFHpV0bkLdnooelDOCQp7yzGgoR2OQ64DH0eVrK4de
fao+RKXdTO0ml50DabFWwbmcRVqUtOS6l99DBYixXcrx0tTTnHiosY/5KJ7O6RvSOzs6f7mr/vsA
fvoA0uf78AGcM0H/4T0mRXPSXHz54M8Ro/WbycPFWA8SJSK72Qbzs7k4jxgNpHmqPks6X220XwR4
1mz+UHVgDKSJ/nwEDZNIJsjA/w5X+jUB3ov8/382bvOmkPRTMGez09PB/zzPJP/Sa+S1IWtrsPXD
xIA0mDYwQMeGnYauIluvz2ESuyuZ0RVbdI4ZlwtQZtNXhUAN6vBI29adVA50ysAXk7m2RhReUHVN
9XkR5NuwEu3eKXvbM1LXOivaXLkpczRqRR5Q6kXOLBjLrJuOXv1dDI85X7QFFaYmS1I3a4Q2FmIu
Egomba2XtN4XLjlMGwLnSUrjM+TyBFuCR84tkVV7hKwEo5b+FdT441AXHk0MdVb/adsS4O4C90Cy
tFNrrxnUHm3iemFQPrVsWL02lvUSnE28rEQ+nvtVEKz6hm5dp/LAWRF7xxomPLyK9Uh8+IYZTAA6
XN/QX8wf3LGLV7VMIm9KgXgP1REovbGCtd08MukU69TOnKU0JSVLZnH8DMUNV4poNZIut2PdRtd2
EBZepiEYl4nuLvtinFU6soMjER+r0VXZaRF3wvxBW7Ro5BeGCjUhZIknFg+NUj/nEHVFWhOJZ5+H
mktzQWTXrpr1K5ghG5f4aknaOc5JHbUgmzukZoHq6b5KFFBMxRCO92bTjcv/x955LNmNpFn6ibwM
WmwBXBlaMILBDYwRJAGHdEgH8PTzIStrrKvMeqxn37u0zCR5GRdw/8U535nRbR0QzIzJiBgnqdYp
i3tXeBQ602c90NYuC31lY8obctzW2Eao127+UUCWObobXNWp9AQZpL6P5c07h2l4JdnPiIOS4FoJ
VfcNO0RLkufkop5BS2RPy3KEthnSX9Rw/Nu8ePUL5IWDGcwJ6alEyi2me2TrsibkRzrgqV1c90F2
WiYo6R26xUNoFj/UopybTqAtatIad7bdJdPQa3I5slNuT/6OdMZ9x6aqLLrXdvDegmW7LSztE4fi
OUdBkuXBNLb85Kv65+YWP2CROKeCxCnw8nrnb5P62Fnhb2cTRQLx2U14JvZSLvI0j0TQZ3jdC4ry
rFxji5E1wbxjPBOHEJOgQVDk6F46qzB/rM5mUlkON4soP7fVWVCxB+pQSG47t8nqeANGwo6QZ4H9
cpf4mXLO+YaCzMnXJTYq/l1p9t8JzmHk4EO4RSVD5Hy7didKd4coqZDgRabNx9QuvvWMz+7gVNdH
O/gk+Na4Qk0i0FV54hVjQA1+38udhGRy+VzPZRA3g0cQSZmvJ4VG8ZUFeZBggiifN+YxCSHad8PY
V0ckjvqA4Mg7biWzDxdM2aGBvBmNljAeJZcvmwmiq8whyPFektGJ6pOWxi+8i0nab0wPNJ8tK7uM
7mzdDGRcJIJb/ttE2XmcwARS2RZ+7GWhTuAfdJHhwsAb3ML4tqZIykZhery53XbE+uPH4YSMFYVW
81IKe31M1WRczXHQbhR6yGtjjbfr4KlAJ8tYe+RQMWW3V8y8fNTp1md0w/8obhsiZE5t6d0Lp/yU
lMws7IPqMncsPadgFom/8fNU2+ASllkVCJONP0ua4//RGKt21URUeOOLEcgLhEcPg5svI6d3n720
6A7asEl6DZcu2vQeTOQsxLV24RcywGeJdjU1p8dqIsPVKCS5aFL8BjCzHqse8eLo30rN/z8AptMe
kPbGaZqjT9pHzGhBJWtKE5MD+otMR/7sWrRyWbC9DDTLZ3+Pba9KChQdTGNswi8EhNxaSd8w2DAy
r79bLf841dbPsLPZMshix48T+Zpa5A/UfniYSJiHvligl+t+zwMbE39b03sXJNzJqNC8okMtj0Vl
zQcgc8TxjiVLkbAOzrmNCLOyfsAkuSX5q7gM7vIW6AF9H2LeuFpt7zIZsnmFnf1esVVKlPJ/e7lG
PJYyaNJZ9WqZ043vjP29CqyrhBrLMryt7rAFoXnpHyuCdpPUzoOYKOE/fT8R0R46KVuzqT1hJUdz
y1r80AGYvt2pmydn6QOGg4gaK2Z9g53/CHGuvK7OSvhwQ7CoRzs0g3YgbKCakyXgT2y27ZW1i3wk
LOa2MLmEFpHC6dV0lKWZVcd+csEw1+6Lou9NvLGTN2s3XGC1qgiFuUCmO1kRDaeRsMjzPrCOfCcB
bjr7q/+rncDX5xDjaetHfVqaRRwzkqxiv57Dh7GaH40M0HoHD5YPru8UEVnx6KKAr9PntthadoDy
SGQYVjaGbxczF+9TSGhIhxraRhPLWThNl2Dees4a2aOkSD0I3Iu85kwJccdxyulAMJXr0T2gKUUS
v9nuMfM1uReVsiH9KfOU+cW7nqXLeCt4XcfhZii7PlIi+2MLUg6qpkqPwocd6CjPPIKnDg4muXbX
QBkWumNu8o1T9dh7fZtgykfp8Vl5QzN+g86QMjpD1E2M9HnRQjoK1R/SIf02pnPt7/I8byiqqOPp
q4MHojtCjYSAWOb9JWPQ6w72ubNawHTwUDwr/WZPurEZV61rP7DehwrO6Y0fGwWmRLljpe6z7dR0
Ch/tvJCGfgVTOvhhXICzRxnYFJUUOdnbqt/6/n/L6/+ZtQVqBGvv/76/fSirn6Rd/3tp/c9f9K/S
2vkHfhJ8BxbdKP6R/xJOSn1MD+t5Pousv9pUKvm/d1h/dbf4xfeWd996/auztVmG7d4qindQQGyy
/n/2V/Sv/76gMAGMYAkE08YnwEz8nyiOnju0WTxy2Z1RIE9xKu6neWRQPwZPbt7k7cUN2U5HI70o
XWfvTeJbProF3ahnYUpYRM+8OK5rYsvIhkQ89YoqvLphvilJdfYavCW99D+IgmuuOefOzagLKwlF
CckUN0J9ZTrKuKYM0QnPRXNbqE6wxc9Ve8dYW22neuU11hjvsi231LGedR9+zHK1gzNuGuJUxm71
vs96mYLH1XJ95vcyp1hq6c5tWtomDtFPyZ/zKPLvU08oxbntWzbdCkW/Rxa4kY/ZUVS14cSTQZW+
QF8l007fAzHDVHhkbrape3KI+evmy9DD5m7WwkkxKntoxQ41ymo2Os0O9+R1t1LMcTgIsG7cB9aW
7sHmFT/PLpJrPekuTiG+Ucqjn2K2l6em8aU1tJXtUObS1UZUsmyg4244eMq4nvpNrJE3NXYTNYEl
ak4ZLgu4fbBMsEoiAXO2uPQI3VFxj3oIqlfENqLdil9buq6Di/KuzlY3mfGmOyyTnDkjM2NJ+3u/
JtHH0Iz7DYwc0UboTaTZ50TFkDcXeMjzKUOpQI3iTTKyB2OLZuRXT2al3aMXqvUnthUWIdVUwSNZ
cwKtBlY+QV3eori3T+3g1Je2HadT2czdGHVN6xETVe0H+xL7U846oybYy/by7MG1wgb9dbUkcHvK
BByrTXGStbhHw/Spr3X9njaC7PEyJTZvE7N6IJ3tW9nW2RN7tuFR57P/REMwfyCLWJIsZPfTq3x5
4nloj+vcyjcK4PSxstoV0b0SVqwnguBS30oTbUr/PgzL9C1Xi31eck88iCXdK5hehMfZ7+3b1Eur
ExRZuVFi0jq9YW90Iz+tvG+dZzYv+HlKk4T2HFoLLai9xJhv/CUGtbFdGkpbLwrHoT5M1EwXvWz9
SVdwkQjQsG/CDbtCZCpXvzqhSTMZKALGaVH66o+pHTiNqDBQ52UwRQ+l1RKjxMDssZebf+m1+1qw
eRiKybHxkiz+rbkq5vyF3KoGDu40P0yA0G7MZWnPjhNO0VisfNdoWfqnvPKat35YmtOc+upTW/m7
SXpjPFZBcOWbrg/Qox1CURWY3bVanlJvyK8NNclrZtrb98ne6voY6sX6KtreuBFbAz6462zoX9US
HqGR/2ZdmZ5N1+gOGGc2vkG/eAnLYPpueEX1vpabfLf1KHczXVC+d0zUMILxhnliBF0DHOYQQno6
SoXBq8V3RL5fdcKgsz40GHivehmY/TdriQeNXyseTJJwCEhkREY6qiEfm7RY2L6opY9bNjM8xRm2
VDdYqkiOgvAx0ZFOqycV6xRlLD+XETsH2IdMGDTEg762BmBuTCDWm+ML+2EU/Te59S+FEv4v4ufI
FWd3iOzT1Wi00S9ttIZ94dzUiGxvjZGO3yuGNPFldgmdwSdRre94NabhhbjWKiFPpP3yJoSESm/t
I6Xe9tnptu8iE2UNS1GtMD9lzrcsd9zY63ZKKF3GyoIizO4Y50wfo4sqFtNJnJa1EW8lPTrhsv11
kir7Sc0of1eaIeAwd7fWlOqD6+mFtOIJO0meyrMNXiVg7anXW0CHQeKUHmuUkf6IN87J0dF01Hh9
i2U4QqDWPpXFMHSxGs3wUE2LeT8PstkDIqRBZVjrYjlbiD+fW+0MAd2ltl/mMQ0+S10LUsPkZNlx
gEXuwM5xfXZEGmB2atyfEwF/N6GX9h5Fuck5h5dmeczMJlW0NDmbHe0gAwVC9rqaYrj3s3BaCZu0
dQJymmXAINkM1sEsI7Wawa0wrfZ+kLROoXbbeDQWMDtB82zSlaC7SuHRILqNs4J9gYt8+zR2znIr
Rkvuoxukkm3v/mmF80uqzro1WVFhm+mQeVYhJXqPm07WOE6wPwV3oV2Wt7hCvCIqtq/cQK7RGcQ2
OcvyrTX6FwSfjBdMrO70/Wkk6WWPEinEyZBb+NSZfXsQnoUlxxn0cM5Efl8RpnakI0jpfXqTkatL
m4+e+cj7/lXQej93FnKpvKva18xHcWXmvbrqglaWsCu3unNb1r/u0MxYdI1sB11gkfZqbzwBo2yf
eHLrpDFC/SjXtv/VLXS2kaXMirLHCd6w6ztXPiF7W6xYpOkwHKIzc+vHOhXusbJIOjPRT8fGQHbX
OhjyVvRYoTziGk/jtJDXOS3jB7akPKmCFl67X/4YB/Oz2EHeG9fj7azrDNEvEcdkt6GEaIa2TJaa
UGpUeMMfEwH7YSKb7aXAP3Wg9id4b8erOAEYCwwC6QsF9HDvGT4BxyGTlHXAc8eO1ibpZyPyMEIc
EMSiz8VFTze9dPLYbfRnbzjVj27R0zHTQfmrDsi8WjdMOhx7P/Kg+t2XcrjYguve8AGodi7/lLo+
SaX4jc/oY4yLUVROMkvTOlqjNG83JYqvsAhczs6/UgHJZCLFsHoqxsq+WkMhj0gWu8tEQXKYkHmc
bacl6nGh8oJk5Z5KK59vZN0CpqgWJkCjKURigAeIkSjOB5toyq/R1TLms7+yajfjiXSqs57tLpbu
3eZodW6cuoyQiFvH1nS/OkM9TROgfPhiRYxP9sQRLfD0iu8mJo2IGC4JvHmjwqhwv5VGe++rnuR1
AA1Dd9oY19EjlmDu8uY5YE93LRAXHhF9BlHHwJgs8oZ0M/Tlw1Zlx9Sp7uxaiGdCpfWp8qbw7KxF
lmx2/STKhsg0mR/H2sCl3wpcUNX6FM6TmWAPqU4DcntgYijynaylbcxJG29me+MQ9u0HMS5WxNnu
v46OJSGls9qFEPWbVEryVld0M5KM5MiSyuUiK3PuA3sCw2mGX7JeO/BRPH7tIM4emtUnT+ArDEcs
qbM7meg+1HRZ6j5EeZTR+cotuNbj+gS29IeT+t/+d1XxPxEEAtdy6GT++17q9ffyc/iva8K/f8W/
Gin7H64B7QHkA56mfy78/u+OwvsHywHgAei74L3skU//aqS8f+ywGRYHHi44OjM0Wn83U5b7j8AG
HBDgvvt7s/Ef+uf/px4avvF/dFOUXA4wLGpo2Go2f9a/LymMkZIZWY5x0Z3Vv8/C8aOhWr+Cxaru
N1NQ/ghG6gtBBc++Du6GQc3fvbnoYNKycTD64TqtHmMTJIV36DPEZU1tLyVIsMgfp6YTPyd/V2F5
rdGdnSBlwgJ2NBse8Rqv9pPjyNICxNVUpn/BTh9Y96GzGe23oeosBBqi3Fr7xMRcqTvKS8Nnx4ck
Fvcv3ddYkx+VgjI8brhA/ZlCpO+7b1XQjJSdflNX5pVZoIc9ig5nPPi54QzHvHIsQiYccO2MEjEL
GUa0WOsaHmSNo//qtysV05oNULAAAbccjU66BKfA8rGLIx5wkbtA7fCL13QVYpoRqOzkubx1259F
kwa/MpCJfrJZwzJ0uD1afDBxMODbfaGAxi018hGGU7m01g3gm20fEIeIpgqTjlGPvjscZxRY82Fr
izVIgrY4AyJQH0sDXjMCQTsiXlkCZp2B+7HO6BoDMpfwaMmXbKcVRctU3HVW054Zv78VLV1NQQcb
mXXISkdnuHq6Osvf5SJ1dlhnefGD5a51+puc5uJ9yOqG6e3waNcLvWozw+meM++LZGUNh0Z/bIU7
xAxV43KxL9AJ3paZ7dLK6BKjvfOZMT082Gk5vbAJZueMKPw08SMVNjh8EjH0afBzWlSL+I8wfJ43
+eZV1p8Wa9jNNrTI6crsfss7n0Zy/Gjr4VrPbXMuR6moRe2EoGArGmAD3yhlmEdM+o95VreY5ss3
ZQiJBl+0h7Kef3PQe3e1t6WPOqSL474XUThNIJRYvpTrRBTr7JgkD88PVmF7yTzT4sH8q2IHd9lt
OlX9XTBq67BrTy/06BI5HJSqSWR5vA1d8ElJOJ/q2ZWfQd5RruMCPqjOFc+ZWgn1LbLfqZ22D67A
QTzK5aWp1+pkqBqOpVTy3JT0V+jdvMhuV1dEjYtEhJ3+hXMhP/ZwNo7YAh0WSCI8zZ7+jdW+voz5
2CZ0gOzcswkGZ7rIz5ZrOZ5d4qizjPqB3dSQtK2NmKlB8Odugp2OMVdIoAbila3l1XQbg8CF8k1U
6YWFCErMgUxidxTvLjyHyC6X4pp3bgjky5F/bGrcHyhx4sIc2V1oQIhU5SyIptUob1lrTDeeN/LG
M9uELcsO5w8pQYz85yAAy8WQkpTIvpg3OB31IlDjGNPzas7af6kINX1kVwteBMeD3AfQ3tFuMUql
0CMGtERT8UpO8EghbG7ZCdu8dW0mFPmUWyN/Gg8WDVqqx6+p6ogCTef5EU29Gc8zj0UWwiuLECyu
vzrFoXrIfGe94slvzoyBV031zKOF+HCFkB4jJ3NRew16/GN2HQKeTKfqSC7zlP/B9hXyrukQrq1j
dAo8T+AOH4PL04IB0cm3oznXxk3ehPWJcYyixhXWySCuifRpffHXwjv5ecspsWiCI42MKsDG04Gs
CaSs6uwDPVRFyicCWivYvi/A0N/wPS/3VSHQypXvFsk+BI3Cvqi78UrWq3NfGFaZ9JVV3DRC/oJx
0CeSbOW3ui8o4z1ccHfktMw0+dNmJxsL0seuTr/RjpWUE6i4b5VTtVczZILm2/MtXkT1jKFHvJQ0
fT+t2pUJifBdvNVhT7R3lu+pFosFWqVtluNarcadl6KrHtNxSNDxjffVkLf432RzbIWxnvr9raU1
hta+zfYx7Vycp13FJpCZOwMreZDrcNamkSOE2usbCExBtKZe86TtlZT21j07cx1+9dbw5C8OddJQ
2jMatfG791cVZRjiYNnzxYFMxxgLIk40orn6k7aOc4DAKG7Wyc2PwV63NcbG1r1dZIQqZS//TM6D
YL2XlNQPe7r83SrDgs4c8BVsGGAbxNbGs09oPFUcy87QWSJDW0EcFsUUKbM/rSLrOYPHu3Di1Nps
VkfML3kSx6W5jKUD5kL3bpSZ+pnsBSsqg7Y8tHvRy98tPHdAfgVYiktvzClgvcXAtRfWX+teQBvC
HuNpL6qBtXdoNvdKG3nR8MqwkoVxUK54SqowGcbugs+T4aJQf5bO/1ZLvz1sId2CMSjWcys2X+Hg
4c+bhR3IVC9XUXa/ZhIaqjGdmLRUFVsz8l4ry28edn8+bTVfbGOsxVHvzcO2txFibyg6hWGGQaWM
g6xEDRfwd55KVgdWXXLedd6PbW9Mmr1FycvxB/yw8sZVKatzLJIR8UArvW5h3vIMDKdh73B0Wf4h
yik8ElP7Ayg9QeR/9ULF6qZ3WGxSK5oLjn5wcJ8IDzSL2rF/TGEcxfneTqHJnrncWYR7RvZBJ/FH
hd1vZ5TVsXIpGObFea/7KUd9OnRvVcBvtfUMDhXt3p9+cqy4GAqGeByikb/3dsgXi6fQatXF+Kvr
g/961DSDU50aCYcpe3Y2Ie94CrgwRvsFrBrTwAw/aLEEnOvkiX9ae6dZ7z0nuXfesZj9NaYjaI5D
sdW3lmkhIVg3J57t9XPI0zWamaBHOuQzQOgp2Yp3wRs81O2xxCnGD5RUd48lJDAffmCKjz+PZfHB
a1+Od6NuArTcLr/WNtaXfkovuGp1LKowe5rY6Ty64GM+WBC/gJ/SMZMXQpjb4Wzj62L7lBeKDU7K
DzqXufMtdEtEV67XM9UIDg5APGvXpGe7ZVYzxtknCmQysJzLWuuX2yyNm6x8z3sz3j7M5jaeDfCR
Z2JUgx9gX4yPiUlGodLxYTNsgUN8zudzoUb7wa29+UBgMrQlxBdwbJFMxKE1E2icui5PhFE/d0Ho
PuuVtj3m1BSUGJayYpfd/5+hh0a+v6gZ3ynggTZa/d47KWW6vDKNB8u+H0K8ykxwvGTNbGCR4Dr8
0bjFIlN8xw9ufOLavVaafMWkaFnJdpn9i72Z+9J40vpi+MYYewNzQKCKnJaL+mvSJaHU4rIDR/Nl
7DMx9dd0bJ+TpfvEbAYjdcLA/8gm4SZtyd1NZq6D5WyKDYzP7M3+rxQXbJxbg/8Qjq58R8ni3JmT
dBPGx9XBhcsVq1ZtVdJ3xJe3o90+97bTy3jlR3G/lFaQI/FvGeqOaqJt7QNUC/MCObfZJ46Z2RfH
dJ9EmvtMUvG5TmPviVPhFml96pAlvHOale9ccdP3Si/GS1mMEJIKX14MV1Pxpp13JWMQ34QUAxHv
K1a1t8xCTnEDabUmYizvryG6pRbBtS4PCi/z1drnsXm9mETCO41KGPYbiOwY3o7bMr4bwTb9cpWe
z8D3w5u2KMYHJ8v7by3pViXvX4tP0u68pKxdhsxUV9tbiL+gLWgfBs0YlxM2pk/CC0KQjI1op1Lr
fJAF78MNgRd1fQj2KbeGZOZ9z8p9Aj4HUFOiYHJCXkT8hdHaY4Y6OKXj3Xt2mX/MvkZe0/rTS7U1
q5mwUhB3VbPIj7R2m2OfBhgQ6m2pLszDjaQIiiyIiPMRQTTsw34jXdInBIpsV2uO174OX3RNbTw0
3fTZ7GsDkfvF0Ru37Kb/a7Hw145hrOf61cyZ4hJQYZ30vowActkd0frnSZt1VazEVg2R24Nf0vs6
o3Lcvk/cLa0jUqzLw1yY023dbBOjo4KkMn/JHi1lp+tz4Bd9+7BkOe5UmOxG55Ux2EmLYqFWebgi
k5/+Kdak3JS7drP0O+28tH/rOqe1xd45nIuQvPMIxSgq0IowaPRjiCNZMzV9Yg855+gSMPZF+WOf
xxybA1aSekoQoSr/3Je8i5/kraSJIUBb3mJrgU7AI9wXByvIdOJZGOTjElc7pw8em1t2X+o8YXV6
XjryqmsTRtvmenkyjytCIdD0l55nMplGW96qArdNak3+n7pvnS+jKfHm97IfUVPU6nUgI09+mKYD
v9oJ9d3I+xgFw7btPv8g+N0CBzh7GPYFKiJgTJ3sIVIV2jhIj9P5EA4oLwbw/z8NCusbvSo3quiP
W38P4eC3xeXQjTsUXYHZcupnrU0XL7vUsVU7KnFzE82HmRNqkpXM6TFuUB10kLCWklV6j3v23nG6
GsyS6XwbqCIP47KE8daYxSHjrqM4Z9q/WP14mCr/ImBMJS2N+/OYyfDYl4b100U1f8aBpSIMEl1U
7eovX7b5SWYkg/atG9zasibXohxy/VmFLMqYyD/YSx7+Msj9nvkkLCYNK1aWtRK8VaGCmqbstqSl
JaE1dPSB56Y7qnBxDx2C96jhoUR3Vcj8oNM6P4QV13iK6urHQE2PuQJ0sJDojITmJmm0h+wqqMYB
QbFYmezZ9hGCEfPT0BcPo72tz0ojz1/K6m4pgfm4WYMJNtOiOiDJz38r5Tl3JNlLDtouO6et4N0d
OPgnGEtrheti6yumyOU4c+no9QkhSHg/LxkAPagS59KTOJIqgwOTXLirNMzHAGIeToRhwVC37xyg
rbKRQFpDYdcF96Xo+nipjfJgVqkTFVVof7CkIwtBDw18QJnXH0INH2yOyiifg5PjLggjyRH9ZSxc
rAHG5Mtao4E2aTwlkzuC35cm23ePNtMHP/MSb6t+uqGdH2a+rchqlu8qoInIMEVt3S8UEt+HYt6f
t8loD5iXSuIVbRLbA0aZlQwxi8nB/VmyJoxqTF4xNbNpxLs/o8L+wJ2XOQtkRq9oeFoG/2QapR9b
vSNvqywrH5k/GEYyQdgKYA0b8/0wUm8XxgxlcR//LMGgLmHXVYdNz8QtF4HxWze0aMVYzGeU1lOi
RWcxMEbWUar+a8wX8jlB40UGYLcrc60kz1d1CZTXcQGL8mqhuHnayjw7ZrL7pF+jFFsbuSbOVtQX
6IAztvZ5WN/ZvgwR8547GwrIG6XUqxQdiDikWje5Z2vYKBuFY5tfUoSprLon0SfNPP0Ize5OmyvG
lcJ6g7laxsXsOEe4c0GsydR7zxezjuyubxIWQwByp9R9hZcJq2orrZtmzW+laD5G5UN+GfKX3jP/
4KSk/lupjppMNS95a33YOX4Ze26cXwNrnMTIejtRon5bSGP5o1QtNhRGATxFph4U34sCkrx59XOw
jhil2gwO26iC9MdsTOUcLfOM0ydc9XPHIqxlqp+mjJ2gAB3dwVklxX9t0uMsTN0nO3zGnwtqUtlu
i62dReiERjIfBW9CffCMEtUuSBO9yWyh1UlJUuOvc1cWrnpAv8SQwCxFG1lbiezVs9i6HuagMocD
QCF1b5lecOEf+E/46f9YmfXsFND2ykDm11AZ5XV1uVxNW3+lpZrwO4oSugf0RZaQBWrFarlu0i95
1c23nisprkDTIK/dZ4GqyWL8nMjTTG/e3wmqPODdJ8ulEs4GiyPBW/pZn8F9o6zrfiCzuy488MBJ
lXEpM3GXhgO1TuV2B7ZKV2Wi/4Bg5B/80quuymX8x6h/iDHXoMSkiyP1oQNDND+FxfDLqCVPfLq6
h3BpnjpnB+rUq39pHHaivhjzE70LA8StFg/act6l6Qw3YyqQ2/WejDPS1U65QQyEbGvzvBQ0Z707
DResEAaTi7GNjNL9pXQaPkGdYgyXsv/I2/VHCQ8wtsbVPvpljzlotD9TdzZfdOCWibewYI1RQejf
7uDPL5x97Co8TBm+0U3XHktlYJgFGQLCuatwejFnkdI69EZJ5p7X3DljNcTpZjtTYkkdTgc/M2s/
KoycBD3uRzPc2mMpV/UTIEIL18+xd0vttn2xxIE9Ya6l+Nl6df/gGxXkRS68nhW+vxCrUvS3Pgaq
GGdLkSeLzK69cLKDXa/rJ3UWr1aGrBexc/DQaju928Z8+hLS+5P17PVJxBID4t4gfNoI0old6esm
VtLQ34LFnR6huDrbfb8ErYq0X7cnpqA1O9sR3CrbYu9ottL0QSTJJVGWbHqyDVbFbt3K6RdScQ+z
0p1hKA7OGXrD65q536gQ3JcO4+8x69bxzHuwHrx+MGmugjcdoFlTeWO9ZEal4iG3HwJzSH/WSyPi
ok6D2PQtSyYVTbq40RZFDdlfjFbJT8xvqCHGBS5438Y9uNTp6jScP5E3GqrAIakBGZEMkEeaWRg1
Te2ZEZlyLPZt3eKkAcnTv/XK6W66LgjYPGPBNdgZM+NbVZHGK+fChwds0b7X0jVeZ34DLwlAE71P
5Uj+NlRVhkYMqPMoazAS2JNCYLuv52NDaXaKXSPZ7CnVJ1xYYTT2U0bFtGrAtNZYj1zzeyXEKfNR
l57/w+lzwBbwYMezCnJssmLpKFqDPa06E9UcO4G9vLiTwu/dGCWpbLRhAd+ECN8qa8h+uTmL/qTJ
UnBBzNTW57WcQZPYvGiHrdvXt/5A470A640pQWuVzDZhApTXB1YET6ugrN9QRV9V6Y0JaeOoJWXa
PS1gxd6Lggo8IV+upl93zceha00ZVR0pzIPbc59ylrWP5DTP78KR09XOO+YyUN6Cu34V43uphHGP
Vn89WSrAlD7Ng/00YBt5DkVK+9KbaXgjRG59rsADruMQzC8QBBiGLtbEW9o2HKtR7QZsDUFioRjC
0s1LqR1uLCAuGB3tPsyKeyb8I/dJSJz1TWGSuXEcPe3yTddAQsc+g6dZDo/AZJyCnDhlHVDRLK8G
Hudr4XBUNlW+/qlUbX6AX6VQ2zxSs5l09Pd5GMosygrZvU8e4EwtuHWz1uEy45FKaHbkgQyT4qSE
DoyI0ehNTzLNjowdD3hQyltlNs1AZW8aty1OqW9j0YwI6xdZJ7nQTuz1GDdshCVPquzUvbvq4Fyj
fTsM86ZOekBoZis88ZHo9XhHUoD9nemt4BLT6tWgvrvt207jrab6Z5zpM6UR+fOaF3MchBn6XnYZ
cKKG+m4awy8xExjF4YRaJndH4DWbeRfOvBp2YRFh1NmXNjeDR1R+y0Wv7nz1hL/pCC0TGiu6jomK
MWbe3F+HPJzuWHiXt1AoPiG/4CxPV7QGwfozW2v4rk5JZwAqNyfGsWZW1q9v6LzSo9+b+UFZm30Q
POinfMamMverdSmHlplNWzarxaANcIW9mIkH5jsa3ZZa1tj6D1lhK6VVII2gX7yNi2yYHgO/ZQ5s
hhUWZNeaq+fFzbHsg+dMCrdsgbxsc3kr/C7RLusbZqwmlUabH80y2KKwBcBbbvx7I/0/7J3bcpvI
FoZfJTX3oqABARczVTt2fIhjJ7GdZHZuVMRSEJIACYQk9PT7aw6OwLKTSetCtWu4lOyme2n16tXr
8P8fM3NTvIfCiTjwavrZy8TfZoCxtnswbdAkdEqkxPdi6k0odAxP1+txcJr1QOmhTT85E8bUulhD
vm4Fk9utO+eqQJcg9fvUwgVAsFFXY76myeELTeSTD/0gvxj0xAWO1fJ8tbVWX3sb0iCCdLvkOj7T
t3jIm0UvPJ+vOKjBJfMjb7L4uM4XH/NEAnbricvRbsiL4HjWew+9Y3ECIvT4chHr4p216g2tnpNf
JwJSphT7/zokDUagx7P+Xq7tHPiFzbvVfL65TGeLCm7/3w67n3TYmVZf0HX6fNr609Ift7LW1T/U
WWtKbOlg1SUDOZW7omxTbbLWEtGrr8NLBx8l1MIWqekGwgYUL2qG4c3Yqf11KBam5VXivNuOBDL5
J7W/JWT9j446ZmRRjQygWJWp7ndZIZKFrIss3OLaI60IWLC7nhfFGdhJ3ucossxLACSnW2KwwfyK
tEw2NIoiPN+EwFYWizi9SKlPu4JuavNhkudg2IfG5nZcFPYHrGymm6+T2SYcuICCrnVQAS+iqA/U
yW3PKTZgVOUgeHnWJzwlLyIyEQmseLBecQjrs0HvvReRo3ibQPUEMbugUMn9bs7B980v1oDSb1aX
YOoa4eByQO3M5C3op4vV3XyFkO96ceIQmbPGwnoTAIq1vUKWFh7JFKdM57Uc83NyhEEkgsVraJmK
5S2glyCC0Sh7M4iiMWE8DNnJOu4P7uNIjO+3y8S8YFHJ6Wyb976tx1F4TwssDsI8Gk8+bhL7Zrkh
SrkFI/FsnAxyfxDORwsqT0CewDU96ev0p3jJCl6YE2+zdUT8dhLQlECTznZK9ufNeq2vFlcCHxmY
LTp4NjfjYArYFl06xIan015Q3PUgzwWXSw+mMNkOrLktnHMBKn1OtUuJ5WXowcAAKjAifz7d3FLP
E6bXc/oLY36EyBYiWl3+W8fyS3UsYDCxU583CF+KBNaRoGUTqv95tAlsfOCVHFglhNznFJI82gRD
Avp6Lph6XBp2AX1B7zN0IQlBHfptPXOn2VbXPMCuJNKkCfgfpuGfWIZuu7uLuTI4MWHntKgGLul0
dlptqVg3QnuwWN/k0TDIZhxE33aksQfRCmHtgjDp3Rd0cJ7SjTmL5hte4E7Iv9C/k3t+uLoJYUuK
hi+/qiRsbFk5ehrAkpIcMXTu213GqcLIDAiGLON6YpNdpUA46glACMgqugJcoa9ZCYjJtnWXOtUE
9G5uyeXYBfiZWOJFEA0xlK4TvA9yqmA955ymW/28cOMcziwa56J3eUUuoUuiiRloTJBOuBO9uOoD
sT64LxbLs4kkqchwtj5MFgnMFcAsLSBVFZLYwjUlx4VY9XuU21LJ5+Gzw98+nt4tPBGs0pO+Fa+c
5JRJcNkghCooA8nF29SYh5+KzSy/mg0WOZlSzMua7oiQXoMrhw6NUxtn6sY1pvb6K9g1FDj0Amol
3KVIqWiUNhFPYr69miy5UN6tKfaw4jcmhKIeAMzkwShRIamchjU19/+NG1EvZC9LzmM5mPy2xGu7
J2W7DCkF/MGz80t/1NSZ7R+oRbvzQL/5UpL4UOwT79oUdufOZngcqZzKSyPMfGacD+HlMT0q6uj3
1yWsxoxu9vpzIIyxNZggvBXpctCjVL5pRzbPrf7lhT1lIno6Tmvq/hBLehrSpBs+LFuLp82/25hV
jvV0+Z0xfizfEhqm13QsB6spH7qjdqXgGBqICLpZ4rph7o9o+VSrSLC51hn0G8uHT6kP3EP9IyPP
3eV7st6Snx6/qZTO8SmBwzmpKgRDsx34fmnMqxbZ1QGh0YUsSm9bivuIdABOOwnJq6YDuubSUs7l
o366y3cokXUpaXVAwZFPJe8jkgLon8xZSQiYQVkAjDSBDC2f9kZwbI1Ovz5dnBDdyqeqYj4iIRh0
kuJDKklBuJoNxiiuEmXLu3bAFZoFfyOVzbWZrJTumJYvdP0Xz8JnDwMTZFiLjU573V5D4Joa3jCH
Be5r+RyfFJg/OOBKSkDbMTdHU6DvHSWwNeFiBSzKcsqnkvcRKYHQ0VLV5buaJ9dvd7aA09ccnc4C
wEiq1R/dj09zuaG6ekvXDNDlPe5LlYpjUnYNgWNpfZhkuLFWQpCd7GjbMemAQW+Iog5YlubiEhI1
qpf5dCfgL3oOTfOVGI7PNzZAy1OVQl/jxizDALW56zgGnqUZBCk4dqo3HZESENUkNKpoB2kNon+H
goV6+Z2t4ErxmLT7SPpR+RydFKi+NJQdI1uTmIyOjb6XDxamZRA8zSC64vZhuS6f49sKptFXlQLX
RAy/sGCwrlaJ8W9JwdaI4nGH5lJWPscnBVgBVT0DDgdAMG2MAkW/8ulIAS+RO4Kkx21Oh6M7HJx+
X9VLtAgJQIjm2fVNQN6HWrrAdZKIoy65h8vn6BwFmjANVV0wTQ38fA9cgdpR6OqCvFXiKBscx8e5
I0wwZVV1QfrK+ISwne+PnzguXBOOJEGv7cbRXRvZrRBjq52UloNdAFrBcfGI5NM5IwyhQ9Qhrybo
nXyqFx6Tv9CHwUNVCrjGJoEBk8RM9bTtgusRRsJsUHxaCkFaz191nX9BVI8x55NxOBuWIelwlO0L
Sj/3B03c9un3u6TtRJxbfyhT59W7R4+Zs79aV+zydrDzZXNbKN9T/3u9wKevbr2rWVXz4UU4Sv30
YVyUXxT1NCvC+f/M/G9+G5QL5UPmP2by5x+tee78/j8ZuEPVKaOjBxgXpJ4k9puBLod//kEVOAZD
ecLp1I+zdlu9QWpPfeQTfxZ+T9I4bM0aDefurDprUmxJ6g9bmOGg/+JYqY8cx6OHZQhKZTOYFHYV
SVYd/HQ089d+m8yoik8qj1ynQF4l318hnDz61ha7Z0gHT/UtZ0g9bHPQ1ZFF1ZEh6kuD9pQ5GGTQ
TnXkCyQehs045caBlPYAmnI5BNivNa4FAULzwd6iocfQ20sm5HI2CwFmzZqRyilzPOJJqsriMh6G
fseKWKBhHGDkZN3a5nX+SXXCV09tU98QBzBOV8wsf5gWzcpLIVfxUdU5v0ty4B+6YvaIjjcv+33d
uPbDeNQMU86ZIpADbOxrPy1mfjzcHbqOl6qK49rPMv9hnGej5bKl0wDCywyt8vjhwzgM/Hbmuwrz
qQ/NWUAFakuzYYuQwTP1sTNQxTKI1Fu2SYByd6DREwqmm3lKVWHog0w8iZcd5RYGsP/Nq35fuV8i
On/0Hn/PLXueO1V54J9wFB5g/LejNBu1LFUdzFfVwZe5Vw4w8/8m6bTRi1IFq2ib8rxLyooTPwWn
pn2a1UHNw7zgeU4MRdG8H4ctxwGo3kN4Zy9BDavOOB2BHNr6KS3imc0Hv7/nP4zohShmK79zTahr
F1R/yNtxMhy9usyenG1VqE91+LskhztlnyLWUbTDvOCpIsrhD+AP3iP9UZaNWi5FnR5RnfqzYG2K
qvhcNb3isJ9HacTJ1mi0tFZU/MjklaogPofcbDrqXYcXVYf+4mdjComX7a1ZR+2UBx9ly1d7J082
4wDK9yXMHpIY1NdGxKXMq1ib8tyfr7B+UU/2RZoeE9hP409NueK+f2sH1+RfPMxGfvrX/wAAAP//
</cx:binary>
              </cx:geoCache>
            </cx:geography>
          </cx:layoutPr>
        </cx:series>
      </cx:plotAreaRegion>
    </cx:plotArea>
  </cx:chart>
</cx:chartSpace>
</file>

<file path=ppt/charts/chartEx3.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Sheet1!$A$2:$A$22</cx:f>
        <cx:nf>Sheet1!$A$1</cx:nf>
        <cx:lvl ptCount="21" name="State">
          <cx:pt idx="0">CT</cx:pt>
          <cx:pt idx="1">DE</cx:pt>
          <cx:pt idx="2">FL</cx:pt>
          <cx:pt idx="3">GA</cx:pt>
          <cx:pt idx="4">IA</cx:pt>
          <cx:pt idx="5">KY</cx:pt>
          <cx:pt idx="6">MA</cx:pt>
          <cx:pt idx="7">MD</cx:pt>
          <cx:pt idx="8">MI</cx:pt>
          <cx:pt idx="9">MN</cx:pt>
          <cx:pt idx="10">NC</cx:pt>
          <cx:pt idx="11">NJ</cx:pt>
          <cx:pt idx="12">NY</cx:pt>
          <cx:pt idx="13">OH</cx:pt>
          <cx:pt idx="14">PA</cx:pt>
          <cx:pt idx="15">RI</cx:pt>
          <cx:pt idx="16">SC</cx:pt>
          <cx:pt idx="17">TN</cx:pt>
          <cx:pt idx="18">VA</cx:pt>
          <cx:pt idx="19">WA</cx:pt>
          <cx:pt idx="20">WI</cx:pt>
        </cx:lvl>
      </cx:strDim>
      <cx:numDim type="colorVal">
        <cx:f>Sheet1!$D$2:$D$22</cx:f>
        <cx:nf>Sheet1!$B$1</cx:nf>
        <cx:lvl ptCount="21" formatCode="General" name="Africana">
          <cx:pt idx="0">1</cx:pt>
          <cx:pt idx="1">1</cx:pt>
          <cx:pt idx="2">1</cx:pt>
          <cx:pt idx="3">1</cx:pt>
          <cx:pt idx="4">1</cx:pt>
          <cx:pt idx="5">1</cx:pt>
          <cx:pt idx="7">1</cx:pt>
          <cx:pt idx="11">1</cx:pt>
          <cx:pt idx="12">1</cx:pt>
          <cx:pt idx="13">1</cx:pt>
          <cx:pt idx="14">1</cx:pt>
          <cx:pt idx="15">1</cx:pt>
          <cx:pt idx="16">1</cx:pt>
          <cx:pt idx="17">1</cx:pt>
          <cx:pt idx="18">1</cx:pt>
          <cx:pt idx="20">1</cx:pt>
        </cx:lvl>
      </cx:numDim>
    </cx:data>
  </cx:chartData>
  <cx:chart>
    <cx:title pos="t" align="ctr" overlay="0">
      <cx:tx>
        <cx:txData>
          <cx:v>Braenderup 2</cx:v>
        </cx:txData>
      </cx:tx>
      <cx:txPr>
        <a:bodyPr spcFirstLastPara="1" vertOverflow="ellipsis" horzOverflow="overflow" wrap="square" lIns="0" tIns="0" rIns="0" bIns="0" anchor="ctr" anchorCtr="1"/>
        <a:lstStyle/>
        <a:p>
          <a:pPr algn="ctr" rtl="0">
            <a:defRPr/>
          </a:pPr>
          <a:r>
            <a:rPr lang="en-US" sz="1400" b="0" i="0" u="none" strike="noStrike" baseline="0">
              <a:solidFill>
                <a:sysClr val="windowText" lastClr="000000">
                  <a:lumMod val="65000"/>
                  <a:lumOff val="35000"/>
                </a:sysClr>
              </a:solidFill>
              <a:latin typeface="Calibri" panose="020F0502020204030204"/>
            </a:rPr>
            <a:t>Braenderup 2</a:t>
          </a:r>
        </a:p>
      </cx:txPr>
    </cx:title>
    <cx:plotArea>
      <cx:plotAreaRegion>
        <cx:series layoutId="regionMap" uniqueId="{0073D3A5-C112-4F75-94AA-3D6C94500A57}">
          <cx:tx>
            <cx:txData>
              <cx:f>Sheet1!$D$1</cx:f>
              <cx:v>Braenderup 2</cx:v>
            </cx:txData>
          </cx:tx>
          <cx:dataId val="0"/>
          <cx:layoutPr>
            <cx:geography cultureLanguage="en-US" cultureRegion="US" attribution="Powered by Bing">
              <cx:geoCache provider="{E9337A44-BEBE-4D9F-B70C-5C5E7DAFC167}">
                <cx:binary>1HxZb9xIsu5fMfx8qc49mYPpA1yyqrTLi2xP2y+ELKu5M8nkzl9/P6qkHqvaI4/7NC7genBBJLMy
Y4/4Iuh/3k7/uC3ubtyLqSyq9h+3068vk66r//HLL+1tclfetEdleutsa3/vjm5t+Yv9/ff09u6X
L+5mTKv4F0ao+OU2uXHd3fTyf/6JX4vv7IW9velSW73p79z89q7ti6595t43b724+VKm1SZtO5fe
dvTXl5vtyxd3VZd287u5vvv15ZP7L1/8cvgrf9rxRYFDdf0XrOXmiBBfK8al2X9evihsFT/c9rQ8
EspXglN/f1s+7n11U2L95q64GW/c3ePVb53o/jw3X764u7YFMfffX698cv49ebe2r7qVYzGY9+vL
91Xa3X15cd3ddHftyxdpa8P9A6FdiXh/fU/1L095/j//PLgAPhxc+Uosh0z73q0/SSV89xwPfkwq
gh5JLankXJL7Dz2QCjvS3Gc+ZQfiCG1V3d126W3fPXeab0vkyeIDoazU/YRCudw8x4YfEwr3j4xk
GoZyIAx1pAllhhuxNxH+uOfeRC5v3FzcVF8er/73JvLvlQfSWMn6CaWxu3iOBz8mDeYfSSMlZfxA
HD47Er7mgvl8bzsH4tgV1qVfbp47ybfN44+FB8JYqfoJhXH5f59jwY8JQ7AjqhnXQj/w/NBf0SNF
JOHc14+bPtpG297cJn1713Vw7P85qn1bJJc3T5YfCGal8CcUzPnH5xjxY4Lh+mh1WQwx/KnT8uUR
87UmQqi90xKPm+4Fcw5R9Lf5/Hj1v3da/155II6Vrp9QHMd/o51wdqQE4rYw9Jtx3edHQgjYEfG/
6buO76yL05sfF8ofCw9kshL3E8rk9G+UCXwX0UJJLcQfPP86Azb8aE3CFCUP99Uj+/eWcmrHvyCQ
/aoDaaxk/YTSuDx95Mi3vMSPOSwhjnyEEaN9uvdLf/ZbiDFGG/Nw/0Aal+ltksY31XMn+g+x5I+V
B1JZyfsZpXL1HA9+UCrqiMNnCW4e/BJ9Gk2MOKIG+RZn7HHTh/ieoh5pbfcXLOTy30sPBQLKfkKB
XIWPvPnfmwmXR5IbriVs4f6DvOprp6XNEfUl95VSe6d2YCZX1nXJi/DG2SKt/oJwDtcfSGgl9WeU
0NnfJyFBjig3xEj+EOphGU8kJI6U9iVQo70AzUECdnU3vji7c+3dX0jBvl57KBmQ+DNKBrnjfy4O
ftCZsSPU6kxwzr4Z8AF5KdyRij7U84e2A8l8tC5/7kTfDjGrXPYrD6UC8n5Cqbw6eY4HPygVciSo
lAgz+ptSQVmvieHSZ48G87j3PtK8SlL7eOVb/vXbEtmvOpDGStZPKI3XyB7/NhshR75R6jHcE3IQ
8LU+8rnvG1SQf6Rp+7330nh9V1XtXAw31V+pVp6uPpDOSuZPKJ23yCL/NukATmE+M/IBkzcHSbIG
fEx9nyjxAOofQGBvE8DmL07bv4ZKPl19IJ2VzJ9QOtd/Z27GjwwBGMzoQ+QH97+O/P5qW6jwKf12
CXNt+/9Vbna4/kBCK6k/oYTe/Y3lDLJnXzBjCGzk/nOQm/lrucOZFMT8cf9r7/YO3g29rLu/0PX6
aumBXFYCf0K5fPgbo86KVqKRQlbzuP8cWI72jxRCji/EQ+Z20P36kAId+0sR598rD6SykvcTSuVf
f6NUhEZmRrnUPlCX9XNQa1JGjqQErknE3uHRx0i3zwX+ddMmaJB3tnq8/t/nZ1+vPZDMSuLPKJm/
Mw9ADckNSkz1kIWZg0hj0CZGmiDNt1th/0rbW1u16V8RzL+XHsrl58gAnledrzO1J0/++HgF2l5S
o5p8KhqDuQvqc84fUeeDIvNg4uE/n+fbdc3B8ick/H8ap/jPoxZ/zKNsbrqb7f0gy1fTFs/fvScX
gzUHS5+k1k+offQ5p19+fckEQJY/xmPWn3hYt3dUB0zb8/yPdXc3bffrS0+pI6M5R7/A5wqQKIHg
xrv1Fjqgj+GLS4mOG7LyasXZfn2JhJxLNEcVf5jZaNccD0swUoA8A3kgZZoazfQfk0OvbTHHMM5H
gh/+flH15WubVl2L2R2Ex3r/2HrKdUf4YqMoZ1qZdT4E929v3sL54mn6fwqauYqOubzzadT1Zstq
UXtFSOohXT5I2df5jfCcbHdVM7ez2HRskskUejYin+PKicoLLZtyfWYSOfeb3HhVczKasmgvC1nW
3hzYfJL1Z5l32WQ34FWR8TDWWtA7Pdm5f1skky5ufF/W0S0veaOuYpU2NQ9KmrY4iqilK18llHRj
tYkL6fI6sKMsywuq5wZHjsuSzues5FX2u9cOFmu+Euk3mIRg9YRHgOSYMAhXa3kLdkEjvuaRpmXa
Jyrx76LRVllz0pWiECeFGFqnT5Y27tIxXNK6SH8vSJSyaPf89hSp5dP9teZrQ5b7HJLCYZ7uv2Tc
bxVR6ZeM5jxPw85yyZPAGOY12c5NY+y6jUu6WCSBJ7ylrl6Pgs8tC6lY1MjPOpVUbR5Y23BHr1Aj
Nrj3/CGhwl+fUaNRz4UPFVohsFUtn55xSlKPJY57X5TnBsI28aJj3ewKX3ScBJXrlPqUSxJ1CAV/
mNv3ZbPuK4zQjEnC0E443LfuZ6utx/0v8QydU8FA6qL9LRERq+JgzNI+fVVFmNnrgiSxjKng+e0R
LQ/I1sKn6M8aAZgJNvSU7FgOqUemhH/xdKEbHsqRKHkDQ/K6U7ukurhKPWrpJc+bub/OW0KWJEDu
U4ApP3oSX2PoTkkfFQhKSfL0JIlOoiKbifsi1AiT281ULTTfSTf2rdimfiTUJ9eDBU3QKq3VJ0vm
wZntkFpSj9+RCpLqp2yRDMmdlL6SCqLhB9rQqZRkc15Ft5FZKumObVOX0bz1orI18/Hsuwkq8jz9
9MCTIV4aggpsNVTuw5UdMCA2SyZN3Xmfk9Tp0juZumQ1iHKyCWYD+zETiwjTsp1ZHUyGcTBCpiTp
r8taZXNYedRV16ZMSldtGmkde1sOadV+fv6Yqz/9yt9qZMUYoCBCUgzrwVoOfEk/Rr4jzTJ9nlzn
oASkzwnkQ6aRSy+YHB+865rlzWo03WjXr7SO++/I50/MolShgc0J4DrBBVzbU23xG9Z2c6vs56qQ
Hnx4Bu+1jMEwk26W5zyS8Ptt3Lv8psxkBY/q6tJReeJ7mTfkQZPA266ef06wqkqXYjgXU17b8jtu
hR4aGAAPrjRD34OtGdE6k/K17534WNWmWvjnNmLKK7dZ19ZF/7pZurSuwrGZGxzO0+WAe3ZuSjtv
/HyZveuxrqPT1rgii8NyWch8XiZN1UVBZYiKurCXxCveqtLESxliYmyCS2ReNtPqjCymwK/maTQ2
zXfMlKKyeaIATGEsVhlFUB4pjKMdeAxoZtUM1VB/0tLKTIY1QcenCaKoN8aFdNEeXHs0771n0Qvc
6+/dSU0jH7emseOq2fUj/74NiUMvzpBtGBgSxYzcarsHapFPeVtGia0/1Q5W1Gx5m/viktGEz+e8
7Weww0RDsXwok2meddAnbmySEA5/VG/jZom8E1eKbPngvL5VV36q1gRhEkNZmOO8l6t4bMsNVGge
tBze1i7Llw9LofIxD0hRrEErBfchIFuZBBf57JCJ+OU0QXZcZjO+2oXEnb+pZcvbndL9Krt8ilMk
GM399saPvXkMfDtl+AmL5AEnT71qzQ26Wpb5zdSqqql3ZnB0uBbcLt2Fc3nkgqIoHStDL47K6SQW
CK4fK7+KxIeBDBRKpv0YecbQVBYpyvO+4dBrgvuaaI0cX2iFJuCBavBormJq6uLTQsvWxcHEiK7b
YLSZLU5534xwFM/veOiN2DrBwijiNsVQ1592bB1pk7Hk40e+9Ksyjr1Y3R9rdY7grYZGqk9Rxhco
4cj6ro0vNRwL9PT5Y6wjyE+MgmulmEasQHOTCWTJT6184UPfeEaVH0pRlR0POttL7842SQNvlORt
Rbcu0jZ9PbR+DI9TJ9LG29jv2GADzKyNxRB0LG7Oi8hX1xN3hT8H7UjV8LbzPZKGjVwmew4lIkmQ
ERGldSAiRVdjTwj00A4JsovTKMu71fIHIfkrhnhfzwHPHZ+G4+cpPvRrKON8gnQDVINajprgKcW5
ipJqbFr9fugrgiRWOseQxA7LqrcCSZY4Seg4QW2n3HB8xd19ZuupelVp3mcji66jSa0qzZp0Kd1J
WjO+ushmaQndNcVQt+nxIuccVheN5ZpT09kvYZ2aNjCj50liB57NRwbkI2zCq0GCALIPXHXDq3Kx
WcXe+13CYVtdHa8H6Dzer6Z7b8cA6WacLUqm1cThK1eX4uoGgcZLKNJ4Osn1km3yNr8pTKbFSToW
Kx+aebTqKmomPJUmfCVxjkvV7nJPO76rfTfwNpwRL0Dud0g7qABAmqEYD6YwFSIF8r2n0uqmnOqi
t/N7Hg+rp+pcA9VaiiW1tx3xc1YFc2eb5YNm1RofS89SCGRSZRHP26VUtIt3hnv9+B5ZqgM7Rp1x
aB8fFniTKvUMVEyMRb16tx5u8yRl9Qi31iEjwYZpFxH8hRqLghVlLMCKrtOJ14Wy6DOYRGJYhr/2
/FldYX7zPBMObNRHuoDsSjPpo+wkf0p16bgINavGezeU2sI77NNblvjTkIeoLJO4+p5bOAhH65YC
rzMwgrCEztRh4UUyi6y1nvS7tqfQkG7GRHB6jNgP/oisFlZuo9GzUxuogs9geDFEFVIWOD1waXRT
0b3WqvWjbBd1woczgEEObx1aL4gApQfD76YKgepBbHEzVmDlVPgVbAVWtIojzqdVEF6WUnyZOTPD
W2JLi5PIPEdsylW31qnPc1sY/tQngvg1CMBJUAos9U8VFdLB1ovJNL9LklkVUdD1Oa/DaCRRdqXY
Ity8bRKnaj8wjJksCZxr0uaMFD2fZFAj2/HOXVx64jIqE83DZrRTfEvSgpyMUS/UJteVLb6IrFjc
29KqEi8tLbQYX4mBkmnZ+FllZB02yB/bfjeO0h+uXJNEkw1USUp6wYmjZlNVztAwm7reRYGd/GbJ
gqQanJjCeMoHGMOwuHEugsmTmch2htFeXKuim0Uckon2Y39cmzGhEfK3KO5Ou0QjMwv1UozLgrIW
qlifTvkc9UHT1pnaDUbHfCNLb1rejcqy9EMvijjacNExGs6oT+0cqLhrzcakbMzDWBbxCWbRu01j
ybicR6Yi5JiONGG72Gv9hGzr3Jbi/SyHOPfeG0um6d3UTby79Nqu8t4iYuj+i3RKufeLHuLKBrW1
NGnfmGkp8uMoBbqxW6zwSxuY3HKWhNotbeN/pmXmV18SVtth2kBV5ubO9N04kjAvxpZmJ11UNdLf
oA6QhTqOSi9XV4ZqL8+PB1WztkjuEr/iHbg8Ue47cblwO0ClF+raOnkDpLdTZFtVoq71aW+iNCku
KjnlTbzNhrgbh4tRRnGa7jwrbKreys45e6oykcT+DrqieB7Uw0IQ1ovWT0cTxJ5QTbdJIrdk8+kY
t16SHo9piWgT5mYUcLBDnfbyN+v1SranUI7Ri8KRI22hV32NrMsE3cz9Sb0qmNb46vYXvTQtcA9T
GwLbLbYVzeelbwwbzjLl6pid0MnztA7nTOa9Pp6qjJZFIMWwxkUivRTkxFwiqNxM0QyQO8xkYmT8
ah7rsdavs8jLxmKnc+6x+jTvZ+MPr1TGZWqCxpgVk9Cuk0n+QcdR5C3nQhQtOOXNDVz2Jbx2k8hz
j0dOFxc0bVJavM6yMfOj7ZjBEcRbm2KIy4VwWeuR5sErCNuSOJnTZkPqPHP+puqIJ6vfWMwq7Fdm
hTHv+9hvmtCh9AZnmd+niCAhVcn6Izg/Upagacya04ukBfVhndCKq12WjCvHeNHl+LJt0nnXValX
ly+GLvZ1aMbOQgGWCvnGcWdciefqPalJJxewr8k0PoglbYTdioSiyKxouoqH1iJh8l+0mFY+V8Jk
wJK83nMQhVflfiLumgYFTbNzaYpMKxx9OusmTP1E9h4kKPqm/9BlVZ9W4JeXLPY46RdBp0s/0+uR
U0i6Xq4VNAs7cNxqPkfetCqYct4qeTl7uFaYcmXNMFA8ihDrNyPOMKAXARof6HGO8+YzALcE1+RU
W3WdSxEZHorRAAAKap1Q8OJBe6KlNfhJnXkrcVE33zOjh9a48CHHNXKR61+8lfklJ6nzrh9Y7e0f
f2Ty/jkgBSy/1KwucQBaecnwOU9VnbrjtOIziG7YgndFg5jxOCXXKMBjawK5F5Rdhg6qhsq7d/Fp
Rc0cyYDmyTCrV6bsLbg0sLLAI6wGxuZCwBzRYIKczGvSG5eS4WKhY9J8NnsO2hoWBL+2pylhKWq0
sLaVGunJ3PtrdU72ot2rh4ryAvxRIsWKrdTFSvyk5gR6GlO3bpOIROHibBuik/eLl4q+OwOlfGXv
XpGWfu5xShC5/gpNXYt1aGlwaFfbJevR9wz1lnHBH7bgVuitR2SVZ6cLk3qqj2MCEIlsx7S3sGmT
xSvy0Y6Qbzpo1nymKq6gPq1Exgri3YBk91ULLHv9QTasX2KIfXwVFVnNoVzkev6qV3Eyvu+LuIjT
XRX7+N2k4TTmJ3k7a9qd872upFlrOn38wHKTDQ7HmVKe40cQASw2z+o0R5wfaLMo8h6ZW+YPm7rx
uioNSRtH2FxmiUXJ1BU1sM0CgAEgG4gp6U+1jVdz7hFfcS2fe5X5uxzJ4jSfcdMWkz3phCVlGRZG
FOUQRG0M2JAa2uP5pGtafCFplMVV2fT4dy5H4HaSjBRQUQMsv7ga8i4CKDC6DLvTJLbDB1VFE6qA
aF5W3R8NXHm2m3jD4GF8lxS9vy1KhNhyO3lVZNpTaRCqpo9ETRn8TVxYm+cnD3By1hWJy3Z9UqDe
vZ1FixHJkzpLwI5jfm8zjfULMKyNxjxaPvDEt2P3vuFjMqqTbk/6ZOIWLOL1tOSgKI/HVm7VQii8
XOfEyj461avWAK9aVXyPn/ptPoIDtGcrvV2aMnw5KDieb1Kgj16QFgtwZczV5JUJAFnMqrzkNXV4
Qs10rWEH2bfQqz3IslBZuGjXV42L2GkcNQt+Y9lDbxHKcqCGjRQ5IMqI5ih9yxK1UxV2BYAJeV7m
arWnTowpQPg49zu4Sq6iGTGvneFpsh1qvZV5fcpXqID1fg4sPiuqGMvxxieo/DgiPYu8szFqnUuv
DM9WkNL2CHeXOo+46t4IwFhztJ2izJuTnRprWbQbQBdUiUADBFKfRMwpSnIEQwPhL55YQJWqyjVs
lDJa1c0xR6F8e05mnQUSzVOS8uFsXGQZ6Tf50o/etUMyDVRhqRujPsHfQr+8sV7AgUyQlYaorjw4
f5SXK0pVpMhXkVmb0o71J2XmpKGfxVSo4kqppp6jnWC27bzfx5RmU7RFROOFDNoC+LcX+gXV7gMQ
yTHv3pG4yeI4jOTMk+ntqJHbNF/MkA4N+9hGPqCJY5f3Q2lCjy1t/mERPRM26BEdJhT7lFrklFpL
09MeWl5mhoUDLnp6CPSIztS0eaBkL8umzgAQhxgnnVey7t1NUQyr/zNzvHoTZP+r8aZtuT5R3aP3
UcbWa5ISD0/M8bw+GHGgE+UWlfva20iLqIYpx8gWo6ulm2m9zWCoq1Wacr3zoLLIKeGJjESzBy2A
ewh+dadeHLppdlwHlDniv+4THY82GEkFwF7MS2TY6dhUq5XH3rLCgS36RPgSSMu602Yh0G9B0H+4
Am65njxP0Wn89LCRdAYhrYGqeNf7iq1Ks0XnQVbVvXiT7x1WvgcaG5+uYLRXNCsI2TrlhNiUcdnY
KEga1XvXfSpr0NyN6OINZymL1zQuERP20EOxHqu/NzjP5ogjQST71chrtrYZN9U4rTqpo4XlaSCT
tirLbZIVsMbdniHAgVenl/uYYYB7b6mXnSeMF9r/DvB1UNADy4F/gAYzODdF/wQrJx16CMCr2XVi
rcKpdRxPsIbRws02nlgtqBgAvCTBkDbr2b9T3T2t7dbt1dqrway/pNj/AGd1/WS9sdWAqvauMQMG
jFOgDoAlPb/VAYAOayKYjsZegKzwr1rL+q8avKOfN36EVPJRR0g+WRs2dSTEK7xTtWq3Uckq1D7N
IGErnIDIHpzj82d5CiHglTjoj4//osBXaIdDz9nTs0QDZ4Bvs/jaoKumPqWSrvl42+Ld7O1ikTp/
j89/3hAjewAOlG8YwEVzgCvmiSO0KEn0tpkqBIo4R8Q/1XMON/dg2c8TSFfY7t/tnZVCYLdEaopZ
W7z9dwhkTkUm4qorUGTtPcaYLCtoPys+S7mbROsPu6yOFvemH/mcbcq+Wv05d3ANXrsIxKPvnOip
puNEKKV8g+CljRSA6A6AxtkQb9Qzb94We6MakdfBxqc+j+DXU39IIYJE9DMs03AEB6QWXrIeJKt5
0y/h0KCy38mSW0mCCa5lDuHqGzwO+4joVTpzxptw3Pez6r2bfZ6IQzFCcIJwItExwQQs/uuRp3qD
uNt0bPKGq6TNV8+03CdCdSur/s3s+b3A6/bPNZW/tZ8kEOT6Wd+HerqfnpCNMJ/0Vw9hb4qTJguI
hWe1gWvxMuGP7QfIf529hmFg6Er8yR3wMQISPaTZ1T4sIUlepaHzAnZRtc0aMJ7fcPUvX6kpFALt
JwELxDyKAKJ5gGeO8zKlbpH5ia48l8tQl6Xmn5SDwXzPBP+8FUTno4OH8VkUmYeuroxYOfexik/2
qcgggY5Aj1hT4ut5qh5GMb4iDFghtjIYkCF4I9r3D9uFhKAvo9OkPXYLI0m7ZXJapxF6Ilhvf2+X
Cj300LYxsFUTlNGCajHoZNzR8hzRGiM4cWjzGsjPBRPAHsjrMpJxbE9m5AbSXkVTmtNpDiOGltPH
tmlKlEEuY6JqtmXRL6wLiSWqLTe+k4DaLvhELVevzb6flysUI/xVVJW0mS7zOBkMRmb6QaUUmEiG
UY0TFBo6LTeFl9UQxUOCoj0sS4J8n1YgQ/cRLNS9G9uXGvlI4LrHpGRw3SgN1zRgHJiHhNYyH3VC
xXo8gBRL9fqKt8WazHn73KZGcxTWTmqfLmmQt11Jl6BqnanSjap1kfXBI+TRIGwmwUMic59BobM2
gr9L469BXDcDb05RW+SKbWvfYssyR1UxnBF0K9I4LKayRT0FPL/Iivccaa/hV2rujKhPM0W8FQxo
Bwecdd7XYWacW95skrwvAbsCgdHoMgRZ0vk2Cr3exiMpgwavnUj22jSm1uM2bvCOQ/NOzmZY7Dv0
G9aOFnJAwtSV7Vo0Ed6lNdDmeIMhJIwT7BLXUJqFJUXS+fuM0rP1z6SaRvaJymnu/CtRjlH9pjIm
y9k2q1qPoBKG45i6EKNc6KVvKztDtptxYoubA+IBmRhCpGZU+uEs5mi8yE3btUuAdvSYopo2vkNf
NE1IeyxI0Y2fFSnzOdlEAgl3FZS6Kt1vFZAXrw/8fcvtwRc16IfH6sIv4bezXZUUivXIou/zLADf
a544V90adPaqUdxng5UucpRszmAipg4GR1RJ4cliq3EMlucsGHNvMO/gxK1/XVfGK3ZlKmMZJHE8
Xss5ldlmTsfoOBUDP0kJX05LNw0nQDLsW+0UCycjkyuddgUBZjy4dxGU+kTE0rYBrC/5nLm6+C0m
qd1UPSFVECVO7FDsAlJilTz3a/LJ5jDHaqzVhRrTeqNFkkC6xHO7TE9im9m0f7VkRUe2yMq7rT8T
XkBjVXmb1P01o6I+d8KLz8uh7bayBQSN2Zf4ZLC92SRm9N/oOmnQ16/TL2nbRJsiqeNgFlW1kZFp
zvyFlbs5qtAFrmop8NP+XIUiq/RuxE+e+qjHPrvJ9seYe4i+NCYvjvOJFkswm0zukozY61oAmw8K
QDRt4HEbvx+nxb8pvEqilO/Ld6PP0i1hHTnDmwRJGljP4xcCMN3OdS3eIMh09AbgYYp5pY6bLxSt
HtQztKZvB5Yl6a6eK29L27J72w4CgANcwaadp/6Mt27OA1mOfhhpEyX+b+nAzHyKCYT+tmUio1vb
1x3KnLRM5mDAa3N3fid1ufEiz52VBuMIG0G77M008Bx1UmnPZdvRJoz8xN6QrK0vJvwvFOetoquG
RnLtocbDeDYhnb0kOh9OgX57Z2nOE7bx4f2+0HHkVbAsPk1QNtfex7FuxrvG86aQpXS5advMMkwU
1BgfXJYWmpsUdRFgYsr1m3oZ8+lM9XETB4TW6dVMNRwxSqpwGHnBzzBdXtRnbmrcjtU9O5dFOQVA
ej/Icb4lfRRdCQrzGdq+2wBaJGkQT+WgN3K2fCt0V13ViXAf53pCTkbQ3o7boM8xA5GHOo1lHXg9
FzfoTNuAs6I6tgAKAkbK7s1Eq/xNm8xdHuZdF79vkrn5zU11yYJm6qcwoq7OggznQ8fVB+YGw5uS
JRSTP742rE2KsFqG7CYr6yVAk6f8UNm0Cep6oG8MmginNXN+2DsSnYm0Ejetr6aLDHj/gLaD6LFp
1AVR7zWoSPv4QvmeTYOC5ubGeUhqNj7ysyyQWdu8VqPKd3D0SoUmXfRJR23yGnM6mO0YE/ee2ao+
HvqJHmf1oG4cj96PqJPfL025+MdNLeYga8r4bgZDjpNO9/0WaeB83Tkjo8CJBh3bPO4CkgzDqTJ5
fdwgD6VBrFvz3lSd+cynmr/LXGQ/D8uw3PVQ8M2gLbsUGCw4JogUm2Zqumvkl14gx2q48Fybf1qI
rY55QSNMZgFOvkpmIhDLJngkkqU+8CCZqxP8ZzVRWLdVdpzL3r3HbBfH+Qd2RknFd5ni7Ufgcs1r
UyXuhM6FuS5Lt5zHbdZsJw2XizK4TK8qQboz14vxddVG7p3zfXHL8wHOgTXzcCXmEsYDTOsV5V1/
Pjk9nqbjxC1wG786jlQpNiiPMWEJ2MOcLp6LLiK4tzcL85P3PqCTj83id+8Q8OMTGJu+XKjXYYZJ
pbvCRPICHW7Kw640xcZf5opD3121W2LPvs4Bwb+OJ1s3ISZDyM6NWfOx7noRo7helgtnRH+OQaUc
6EBp38V8MSV8djltuc79E4qeXzjUi3jlDzEHMu+8L17EMIN2MUuxpCacywm57kb3gLT9i/z/sfel
PXbi6rq/yEcGA8bS1fnAsKaaK5V0JV+sjAwGbAwYw6+/z0q69+6kz+3Wvp+P1Io6qVqLycP7PhMx
c3wuKbzM3Zx1wsjblZjqEShLd0+ibXjXzfYjPlMB6G2Cd1OPCqZdeHvvRQv5ZWyC5iK0CT8sRC5r
3tUrvYPUZ3nbhM6NxzrsWJSLOuA3kdQ2PQjaD+LS16kpwONGe+bAdxep2HuetfssXNYzOdxrAr7/
ZiMjx71O6Drb21E4ED2Bt8F6HqKxf2A+Ik98EI3JE29rXdbC2Oe2alxfgvLd6pu+UbopiB1iiBCl
DMiRu2nan7d0sEt9vJYetBCj151WuGt6rdRFoSe3XR5wVC553C/S3QEtaaecLUH1svJdb7mmXXIL
uZ4MijVAiXgzoxGf38UNuj+LdcSaOU5QOFUDZEUnNyf8EoeeDu3LzjYZumzzIxXLJcRiR89pBEbg
OHbbYIvaTfHyRpBKtVDgVJ2wmSWy6lROIuHfNAyqmSyso+5JbwHZj2uCrjKnfAzp7SpaP+ShBY5/
xzsspwUEcnuhgWxd2nBu8iTg6jKTzU/tQ7eRROwMt3+gvi+A0/TqqtIyYdw/zHPUpnOxJW3ShQDY
J435kILezJdgC/syCpauvlU12NmsHwDz5vvsxyFj/Qbihy+tOg1NFOuyAlF4pxrApEXrG39iVRSk
RZLSmgMSa21wVpU1oCOXmG9ZuIL9TuZwviex8DzvWxlNGY8UAxQHzO5dYIj94gRKE2bNFh61lgEr
K1eHS5ijhKuJzsHNQ4q2ZrxOnjcSaY7CbEm3psuxks74BU1J45vPWITGNClr05ksrsbAi1L1POB1
aUKv4/guIC5Z3oLM7eWpHdPoY+Xch32vq7dVbT5UwsRthjahf7NC21HKVNojxeZBsUgkFvQX32+6
LezuLWuWg6utyM1odpNxyDRN1vdx/8YOXVJYm2zZkjYR1lc395/nSu4HrjvQeJWXd2AYU5oHflrH
YsdmEz2KqWZvOAREtmgcsB6MBwyYDHq49UugjXoy4zCl5cR5dTvpQb9ZxmmuysVXTp6BGlc8I70X
5163YxEOY3dQo4zfDIoGpZhrfaNkTO5C5aOb0IC01NUE8lqgLSrCUMLPvfDluPsw7DLKsQkXVLhx
Kk2Q6HvoB9f5bOwqMzGt1Oejqto8SiZnMhH0EhpSCCKX85Tg4soNIPebXSKLT4L3Ho8t+LXCYlKu
2b4pe49dHpt/k6iuaFrUFzgF+YxdpzksXCT5Mpj6XdtUwQcgb/4A0Y44air6Aze8fSQttbnrk/qV
Dv3broUSrELjduChbN/rNZx1FjOt3zMq7WUJmfSZtL5N8wbg6EWaEBddUSDcjXc5ml320KItubg1
aD6rmvEPSlbBqwrYeuvA3BaxGfWZATJ+B/A9VNc1zZuMtXS8S6RkqFuxOF4HYfQ5UtdmeBv6667t
w+mTdilpyi5pQIQCTNbJeYiHRueTbfwMrmnXAAv52gY567COZAlp2viuM1P4qa7rWWVhh3PI2o7X
aa7wvTngL4yJejPxuU+WkBdzDSGnRa2lqktv9PybQddW58owRj9g411tJki6uhOZVVLMpiWnZozD
t1fdwCHYnVqyZiPmIY59+2lxqcH2gM7zoBcJNZSWMbsFdWdvzAZRSWYrlDS3flrMJxXOvsknwIwu
a1znP8/zhrmCSYk+bTFAMb84sFYuAyPnyqF17AKQuoJkqvE7innIRr8idcjJQ8/r+Sba0L9lBOXI
XHRyJHFJxh6aX7q7+N08dd17bpzP1cSmoqNkpPfLyoM3YNdSAVUQargsmde6O64oqi5Y/Ya19GNd
tyjlBEpPqDiIvmf1GpB8kVcl3tbT2JTWODgMoEjBIMqjuq/bSLlD5RJQKb3KW4UizZbXNtblchub
EDU1G+T+OkzLoB5CHaxTga5CKixpItG7yW2wVN12JDRsh+ghWZhMMxWMDfvYQTZKhtyR1LfyAMJM
eXqnap1okaPb9pHJlr3upyXn2HDjrajBX6VdtkDNHW3F4DbZq5stlSGj+bR4EZjHzgEdYpmHzFss
B7uYsXmtKhXpqlgxVUCjwI3DBps5P+pkPlSo1YbzUi+k/zaNk3dxWUP/1A9lPIJreyNpCO7laCCU
mofCbhGh7WO7GIXnEBHIpZYWSmZwAA4yd1z+154ITnEfp3bYCmFqH7/GYJnqNz/AWmKuhMPciSs0
GgbSmxsYTa/UPfQCVx4E83DnX6pIUp8coaveMd/GYBLN+8WsNamzIQXQRdDZynZNsEVgOZ7fLTUA
hfR2RkHp72kr6BblSzUtozruYLfwtLDltbr9xNJlcH0Rd/OyDTdsweXtGaKHw3DKIXphvXzD5tg0
SZlAqNqwC12WcdPQITUzahz0DtV4MCZtsR6TWRcKKqS7EGIulO5GYMXcRIMiKo2Ozcz7bTNAYR2Q
1CaHpGrp1qisBh81XWlWKG4EsINBp7c7Sr+0lKRLJFgwJ4VZsiAaRVTybWfREbxf/86kS/eWQF0z
Z6GGdzqLFsydEmqT/gsdFKosqN9rq0qdTKIunIVOxWd7OIJ83JNl+66yv4imco8x1LEn4MDNraaS
5SpMlrs22La+NKyHWMsJEMGGdG9a4Vd+HlHC8YwNZosyP6xqONqZQsXoU7MOMOc49cXsVCosrVEv
swT76FLMbN+ep4asHgUC6UpUoOgQZWvi+GiTaO4L2af+E9ml30wWVOsYPKeqUXGBlO3hs0X2m82m
1qE1GHbi0I3YNqhLlBN2Oi11rNyXivgr4oKKOhzyXdXVAT4tJ8mhX4IU4pxwFEMuaaR1GW10OgWT
5u8710XBlHMZVjoHoNjE6FD5Nt33aUKXIqTxMr9C+gDZRGYNVHY5NB2jQ4EUhNAVAdy6r9B591k0
og6/8yDcfLYyxUuuku5CqklDyr7EMFdAW2d6SDfCbZmKdIgFKCky10f4FvBguK9IxqCtO42mG9t8
AWD2aYdgAWNDiqeFUI3r3M0hCYx/3PCwi0jIVJQttBVfCcRLAA9bU90SLMPTBzSXa/3E295eqy4W
NidUMMnFRjxuPmGJZNuRuah91iuTd5BJVl8qG+DOp+vuIVeTC5CRfW98Zhq6vk19vDyutqtxCbCx
gR3mvcZqynuYFVQsngPAh7wQrV7PAUCLplihjfltZRF8hLGaotMQtS3kiTZ+M8pKH+ZwoK+JnYJM
cOgQa9vtUOhP+5bBcrTdw1MZNkW4TA6mrm6AQF40TrhzlVio06Zhhxy0kqvH6YruKo1AN5ybgW/h
AQwReFbKYCwsKsccll4Cv0OTzYZDXsiqaURRMGzTHVvMcluFgUsLGleGHyCEMC+r5zNUx/OAq4Qa
gH+IbJ1WWY8C/GEk14p3SqN0yFBTb02WKCkgR1FjUxfY0FsorwCXPO49EIBsT4xJSuUgsCsY7Zty
Hz0+U8WQ00E20pvCMfNtneqhDOXk83WOt/ccq4W78fNgTdGNLn2eYjsvOFwcj2gIGqBAfajvWCfD
m7TuFIdMSG59ZgMpbgipw09b16iLJ2Z6hFavzaEBCz/CFbMM4Bm42PImnlqb8zVqtmJZt3bKOpvO
slzqJu2w/lrW3bRBuMWHOVnjd0TWxt8DuVIMYIDut6wzffC+EVA8ZD2EGPcaChNa8jXe0BSIEK6G
UdK4L/ugrV9U7O2aY99EVYf6vKiZHdPrfUseVrYChmahlvdp17PXESqLKnNL955NvX61s9YZIgSA
PUJRCaFU5TDkO/u+IiutUFt5khNUHnd2gb1nAu7yYagWcrYtJnVhG8Uf5mXWlzke4fWwXN0CF+An
Imn6DohxwzEMquSTCXdW+ohOz85u4VkhtjDMW5eu12qN9pDODIB4+DSlp4nVQ1LsgqBw6hvhj0Mc
uu4ZbtmmsAC3CouhHuUji5cS5UtwM2y6hjZwDV5ruflXIecgM9NCYZ2MVdmnnfwGWTEtojia36Yo
949BJINPGgr0V4qPxBnxuHGQ/L/Cc5PeeZD8R+NmzLp0+QiB8vxoFrrJLJ01DTAP9kdREYWKJoj6
I/YDO6DNmFiRcohT8OnbdQztby3AjiL1aFRGeIr3zNeBfkfSLnrT1izq8wio/tmYIQAVBqWlYuzz
tgD9t6UywIPsJ2xQqncFOHC4mF7R0erePNto0lH8MLf1iFV+QkwUtEl2hP8ZIgG/tf0IrgGEo36I
NkhptuMawqsRFkxTP9dnutR9u58h5N7mt7Lxa/w5HiKtTq1O+znKZWTpTIrUxdFqsXgpqFnAaUEf
0YqgSWgB4V2wo2xM6dbkViWW+vOyeaCYWRL6+BBFw5p+SIZhxqIyGtX5DutYXNO4QJ0HnUJBtqSq
IGiJoLGCHBllPFRVG7zQmDSQsUcxpKC10V/pSDY+FSA0IdQrJ7NuqgZj2VQKaiFTyauIHGNwBA1S
tdVOxyfH0hktTMN8Yu07na7StQWI2BR9HyxDjW/v21ZPiy6mFe9dCEpq2DKNnxa1u2DL8C2m2fJV
RyjJst3UWBlOEjbJVuRArK9XEiUVFd2xrrzj428LqfYwzhqZKvwMWnie+BsyT2iYb9ptkl2SeypS
7g7/QM/9bBAB+QcDtYBX9posIRIIH36mVQeKnqP1RnymLVwkv7PeYaJi0E+W9RXUnmvqhj6nfWRD
nnHbwYiUdeBRpnxmg+dv2+9E19+f189sL06Lg6eHXRWhGCAPwRX9fFpNvMGaVDX8i9Lm6m3qfwg/
eiU6DESiQZf9A1H5Myd/PSJs3LgbV+8wKN9rxMCfNRkADdOZwi/xtf9xRPdDVcPiwYKan3gdLRDB
OeoJLB9NC7Lyx6P4PT/h8Qcj+iMH4LM2cNZU9e8vEfnXX//7Rff47/vrLf79j//n+kaTPz7x30jG
td9fXvK3v4Wg6GsYwvTrL13P5l/fhZP5/eyuGQo//eUvcQ5/5Bf8Etjw410o/48f/pTm8FO8yJ/T
HK5mkvBPo+MveQ7vvtpeD/P/8JnfsxwQy4BFCT58BvFQco3q/CPLgXAkcV/VH+C4oTEO4Gb7V5hD
FCO6AxIemFhhHkJaN8YgyORrngOypMFYIwo3gl06ABf/H+U5/MK2X4NbkAxxJfavkeB/ccykgVvg
SUph1E1R/Pd1nWZtNf6TUfE6I/7EskObA/VAgDyEFHGluBO/zBi5QKQHbkuelnYYApT1Is1SL/WH
YXb+sYf659zto7IFbJXm/Z+ex+8j98+JFdfn9ZeDxwnSziEFDf4qKKiTrvNMpQLmTKEV1PzTWjgf
4LgxVc8oTvTHCsI7KIeHhhUoG5uvHoLdoUxsworOoqzYlha+NJd2ORvJeFmUrh8m+F3gg+4kNKmb
NeVUVfvdMnH53CfdWvx/XATYZRHAtB5jIP1yB6mNru3TLsD3+xAVht4PPemjc8PXDepZCswA8lVW
kn6DS4BedaNiSQu4HjecH8qLx2QI/aPGTppRtzdHIer94FLVnT3ctYcUsNQLYivmwzbsc4syd2iO
f38NPy+b8fdBACkOpEWgQ/A2oF9EMlACL8vGV3FqmFkLS3dYfFAlHbluv/39ka77wq/DDfIYxKGk
cRqLXxfo2IHvNAGO5FhFT9s84uEl6XixMxufUJ7/k+n8l0n0/coERWYYQgwwyH6VqYXBhB2fdDhe
1dgnrCgo15dK/Gcio+tRIECMIIuHGjBkvzpAhcVy0a0kPdlwbY4p7pphooFGPX35+9v3PcPll/sX
Q42Ghem6LvxlUWgrBKitGIOnEFDceedTCGoEYwaYw1ps/dV6EtTJhHyQWT1vLk5vDQzZBShj+Vwv
w37To794shtQxixx8ZSB5KEucwHbTxX4tYvuhu3YYGy+dRUftpztNCIoTNbdgiLGQbyJwjIA9X2a
wmT6bU325vT3F/kj3+Gnq0Qw3/fMMVhq8YKK+Lrp/knoKEPZoQe2/rTCWQmLJNpNWHymM4G59KDV
FGYJ0998Z0kRKyCfGLztqetbgPGBmQ+oXgEwq2ZFNwj0dkwG+lsAnep9LLboA1/7/rd4TEqwTeGb
QPQjME2wdjD0yO4lpAoykh1v5Jpd7d9iZw8LvC9rO6rqEMCD9QHLmTolcxw/VEsYn5C5oW+wu9Sn
3siwZAi8gdkG7ZeOGyhiwyg4TkynL1bG7bklbV8MwVijMK3k5xobT95PqjpHZncPBkjtCIsdj277
dOyOTiZxaRwwySQyS54siYblPYCESVmtAIgOeTcOcPpA5PyAvIzty4aCO0u7ei4rNbNjLCN0fW1S
h8BJTFIQvkdPcc3oi1mm/jde1eqbCWrtYUsR25bD6jAAm9WUZXqo/StPB1XwPrQnBI1253Zr/e0O
dflD0qm0mNMGSn3WN+vDMg/jp6Ht4o/QSpQE/GFeS/WVKJLekaEjRVQ18GVxaBP6BGedBGOpQnGG
ihp8oDQyC4EwzXCGWJIRPhypaW+v97PQXWty5NKTbNLrlAU9ex/XoIAiX9NzpZAcBJXN9pZ0ag7x
U7rfB2Aru2sBDycX9pccmDs7AjpLz+Ce2Ucrk+mxxX0azjNdRD5CpfyiIqhv0MNb16lsGRn7qEer
D6oOydXqkPYZsCb7FmjCAk2ZX/FofJtNXlendVsOdc2eQtkvJdY2d57BT2Yb8XMKG0P4hVk8cws0
52mz3V0j4zonq1OFq7qlWKSyWd3PS24pvZiwhT6iiqIMCFz1ZmirO1klH9CX0BNyb+izDHYAejb5
DVD3x7CH2GW1aP1Jm4h3cyxhAbQ2uOV+WS9DrGAxc7vPe8qqbGlH8OyOSgDUpMYSBUI36AfwN61G
x5BWyHSYQDFCginfE1NvOBkvD3WoorxW4FIyRJ04DC638gLbkDo0VZoMBSRQTQFNYHi000Ru4l3r
WzBxFEL4ePvYrhN9WpqJp9mwIXQnAxxuHnbAj1impmC82WDxPNeD704BLA0nrjFdErJpqjIB+5Va
ynAN6wyJOGO2o+VAN9MCJXRR9drKYPkCjfn2ypxdL2C83Vk5MWeuMtGtpQT6hVnJPJbUnRewHA9k
Q9zU0oFuBCvf8ik4D43g+1gEYwIUg1Y9jK27fxs5OhwYDdGrqsqUUaejvN0W0F5saY5BMg638GRP
GVCDOYs1/grLnDJFk/jxIgxVRaIXdBtJOoFUoOogW7d9czMk6fewf3WFNCgKdgS0ZFaDTTJhnxZN
hZ0j2EEThHQxJXVrWOKK7YWDNS1XCIKKsEbyyT7T6bcdxs2HEBP1fmvoCN2hRCwUZH/afYU6fy1E
R/fT1rb2cw288ZDohr+rAeXDS8qDF0JRX3Ta1A9KrahOHEo+rYGDJJVocXbfLfpLACukp4l67qpo
fG1bpgpFQTw3BHUhic127ECQnddoVAdTieUdBHndeQTq9GUnNT1BPo21x+IiR4PyK+m0vOwiwnlt
zICE2eWFgwM7bivjQZ6wWBUtFCylsA5Xrpr6AXqCtYgXFpbjvIclwJPqYedGThlgb3wmFN30W5Uk
MeQ1DGeiFgDYzs24JJIAYZoZ36t8Vm1cMkSaPQRYGPIdJsSjmcP9BJFmlwu+QJgDg0FuZCIy1JH2
4pBgkwWs3r6hBnbvGmDqJdPheGkReQ3bYxyFx4D241EOJL6Byo48bzhAXQDJR3kh+YjT3ur4wypj
gGQyqednpH/g/1S1PFsajoWFt/GVpvHNpIIWyoVRH6c2hCMJ9SK7iT09ziMWhcAu7B46zOgAsZs/
94Dsc9e19UEzWZd6WF4Cib5ynWd4MNQal7yhj1YOkFoAF3dHEFtbfcTt5+qzjdKxvrVTPzqM5njO
YJdftmzuoZOwLITORcgeSqnIb1MFviWM6nsIJ32//wgs+t+G9X/KNf29l70G9HF+Der+l3b9L/3q
T+9f/Hf64I+P/btl5VfBdwJwA2h+es2X+xE/eG1ZeYioSail0ygAzQj3yO/5g9d3HKHgDq8v8sRJ
4H/+3bLS/xKw/MYpMguvTgcR/CcRhHhb1a/1/bWhDimCXxCKRemvnUQcbshL0o074SWjAVYscF71
Pog8nufXLVGfUupaCN/2uRxAXeaqxYzxflOXNFAmp3P6kqLzuRBYpO/80t269CoTIcl9OFqWgfQd
Mt46SJ2u/AtYvf0QsZ4WY4WQB8h3xcEI0uQiwc7ORfhkpKMFEFbw51GqymAEN1YFOCaUepgGwYBj
0pEWrZpeXSdelrjRWK90CFqw/ZQQQ4sOuSSgbneIJRy3Z+Psa5DWJt9jxyBrikkJC947QNXPqFU/
OYvDJ7F57XTzTVczSFmI2HP0XE9Bjf0gHHA9yMGALsuOr0nQwlxv+ZCtBJeHIEdob8FbF47ws7Xp
GQaUuZQTbo0TsqzmHlEWrfoWKuKzJMGt1KmdCjriSxERw7JIVW9xCbgNND33zTQV0uK3HMU5OBOR
soYaA1FPoT61kTUHDWdtkYwJfqqipzVd5vL6yTbCPtQIsLx7mAwZrHJoFDrIdOM52J8q3T0JLIVl
N+GQXbXHN3EEYGJYsVQvI06IGfQcdK/ewqQD6QVHuyv08G0bRn0amYWgR2I/W9UWVpnoqs+yIwHu
g3hBIPdcsqEz+URBJF2R4kM0ozHW1IW5bcX0AjWOgmAsgViQdPsBFOR+WlPcPTbhoGvMz2lAXr4P
kmbc0mKLxqkwHOMg2NhT71KAxlRAvBu4PFT4AxKAJ9fgpKpWRWdGrEChD+pOQ3l34QK7rzPXUTTj
d0FP3jdToJA+gc6Lu7rNE5lc+VYMrKXrTY7+6h7j+ZsX4FHQFqZZtzafgDXh2e/4Wytjj3aLoHSb
UxCSTuMzPe7SFJi0QD7GfocaWuR2sq/fn3dfgYVyHYYVnHr7oaoxZABt4tGPYLiWJO0uNKi+YZJj
VCf43bTG6Ew5hoq+zoVqnLe3HULesiQFEx7gRDDz0syhQbqHNuuM93G9bDue/DpiniCASV5W+LTv
ao7ZIfj0yqEGyxPYyzDhMJhSzMbvN2NA05KvBL9qVP8JNtKwlJCrXboQnuBIYtB2apKXbRDBMxgq
kyMGB9I3CxiEzcbAiBqGpVWaFr2NcEupwzlU9XSTTsQfUVMGt2yUCHy67v4KOlMkAjEILNsBtKzG
KBvwQ78O6i4NMVFBvUEu6+quVCiySop5QjvXPLk6vv8+vVi7Y9eHBxkgTYeUDp16CLpandEejzuq
hbpUNR2OnjJVQnODaahSnX9/tqTH5RM53CYo/bGEYAgMUIfkUN4aMJV4fthj94M2VhynKlIlEgzE
ARaLrgANjhbmOgCuIxxT/KmJdghiNyxjAsRnGe1iP31/zDOcZPgtDCMPaU3p0LV/NE1MTnGNS0VZ
ZaCgDcgJKQlYvcDwwrCFRxCobxViBlGfYvZQgtncI2MkD4dAXqhdhluUBf4+9vExXdtPBN0smqx1
uJUqVCUMmU2+7JScqhjzVO9xcLvxWhx4gkE2IBzwlkCIgcIJyxeI5o/Q1aI82geINqKjqDt4AojH
lwWoJaOJJTmfKYP0DeACognteUVqT8EH0K++6emJ6hhYGPz8Oa8CLG4rHh3hShzlEj7VaPWOewAI
wsxYTEzkXB6PuGwUqQ0izQLMIm70qU+xgvUchN33tSkUQN6+T1ooylxOKvKC764fY4shYePoKdza
7ZhIkmbxDJ2NalcMptEbeFUhMVUa3Fw90uHWJ5G/X7j6hoxQ3JoNM+D7vQZ6jPK3x1dCPCsO0ZCo
MvLzVBC8hivrohgcP5LuHsNg71H9o3lP5fht5PjnfmlLTHqTQazvLxHpmkNg7eeUQt6EoEqYlEb+
rkecS6lI/UjW5Z5roHxsTavL1vgKgF83dUEBLQe8EgpFfzZ4kiwFIqsQw3oNG0C9GiWlSIMJFvjd
tp9CNHVFYFoR59DBvMQVVHZTupr2boM85tIgeCjNII6DEgtCt2gprxRYVutmfkTQZiKrLAm6ih8s
pEFtvim4NPwm7FTuUW1QrI8juRi5fIQWRn+ZhPscNVQvWcW8+paOjOwJVgkQpTkmxnoCx60PEFJ5
YaB4RbKqaVFz9m3kSFFhKyoQ1SXvxKp3cujYsE73ClFU/DyIaOpPiO6YyesG70ReL5XrbmUt2JxZ
2wVJPm6g5O9jl4QbIiwGSZ4HGPUvNU/+AXi7grg/IVIcjlt4+pKEXx2ov+KInYBzHekGy4k32wZH
Wv2tUdhc2JC+LFYzDCvMuqjBSP9TCfj44wh/hsj/gpdejwvhLAWmR6+v1/0ZCQNeFW5iNsspWL8v
dpiDrFFfhpWozBv1D+jsX3Dg69E4TMyApSC/+tVguq9IC2r2YTl1GwbItRIQSpISwUr0x3X9bxPw
D01Aiji9P42AvzQBxdfu4/rRfv0za/XjM390AKCfkJIMoibiaAO+l/l/dADxf+ElDajlrxGQNLkm
M/7eADCB9zXhHzgMxGgRkCjxrwYArzWPkEkWwxsb453ZIWX/SQOARNdfJgo4kAS+XsDhKRoLmvwy
YFWLmihAXMlpQxLN69zOg4EcgK1L5vde557bfj6YcXvsNPpdmApQVFEu8kFSc2iR0ouak+3Bq2wW
iI6GQSUIEaXrVz8nV1EACq5UIuSqq+bHISXXEJHuQ0QQ1ARsxiAiRkzHjVE4Ob2A9ho3sTmhrY3f
tIgcv/V+3u+7Np6RJ7qgbuTjJKE4gHrqApZXoSTA5o74BVicaihRQR3aG3iS2izp4U4jPm6PK04u
zBjC2s58b+RZEzs/D6KKLjATf2j5SF6brsf+Mw4JxGJ+OC4irErkJ7LMpBPQL49FovfTk0urLzFR
uEjIzYDah0+Y6+oghKqLLWYwbaP6P9IKGC105gj/EVAeDhStE5SKkBOMszmMO45eu/ApYR7xFXy+
Q3Qhy5YQRUaQvki33EEvNGS1H96s4x7cemwCWacGl4UQBOOP/lZvAFFT8yp7CGL2YPYX1E8fUGCf
k1G7rGPsSW3qwxij9uNav/Et2d8rBPUUhgH0UKlZDhCnuLxphhxD8MUzWUoO/wDEP9dTgL81xlfD
jMGOfOf0gSlCDrNT+k01ie4dkuOjd4FnqImulT+QcQb1G4ozND9jVlNoVHfzCJvnDi0EucwIVfkI
oNC+GDE7KIeghM2Z6Ur48SCFXeOTTHeQmPE8PgAGtq+RSl+SqdFwfQFvCqYNNisJ5d7ORXASY5LC
UpK+7XZDkMTB1reQoVaXCKmAHCXK1D+FQi6fCUVWTQ7rGXuaYXy575uxhkUkrD2ak3rcy64e3jAS
wKxjB1sXoWbPUzeLAyILkZfD6gTOziTI2sY1Rd0RB/26H8XRjsyoc2UCGK2aDToc+EwRmOUguA8D
v9xU/5e981iOG0u77ROhAu7ATBNAOpokk1acICRRhPf24Onvgqr+bonSFaN73JOK6mopDRLmnP3t
vTYcIZB9rSIebGg1F2ZhqS8mX5yoILmPIklx0AmOZbXVnJa4o4FafDHJRkAtT1WxESLt5RuhxUXZ
OS2xijfp2tNVrrf4daKSpWpuJ0a74YHv1UWq3X2/ff3vRv/Bjd7QeGr/6U5/973ny/+c/VCPu8pE
//zFf273rsXtmVQwXW8oNGvHw78EH5gUf3HSQ6kQKzWfGNK/7vd4FHhErBB91svvLQqombBXLHxp
350N/8ntHrvPz7d7+PR4IdZhnaUh+0BCf7c+UTs43Fj18chq460jzII1YkswIV+ywGbMhAww6mcj
t0aGDibG5VG67NCd2I+yarona11cGB2UZq3pnX3GMFJswjQtvbIiyG1bZRxkfXTm9rk3My537GH0
SJjl4zRkN5Nu9ptsihxPYcm40awUr3Fnuhu3YC7WmRn+wcbM9TvmU/GmrnXbW4youDansbsv0Ww3
nd2bPgy3/FUlXyod4wG/+JtRc+PBRnorXdmf08oSu2YSJimodCjOQHeGY1U7jC/sGIvy3BTwHY0l
8cFDzZdysuxDQT41SEm9Hc02dLd9NxjkCKrF8iMO53VrKTr+YeLk+B0Im27sueFylGop94vaqvjC
1jSkaMSl2jr7PNfPtarhxgYdeVVkOA5Dkl3p7LLodlAosjiTG0JP4bZX68LjhKkCp9RaxozZtEmm
BsYVSSt+rIIJgonVQij2sUhT7kpVWGwG0663sx7N5X4uDQ22UjdHQYZbtxFl408yfnSlpj9MhbAO
s2mPn0qNuG/cNa6vSgNnZ42pUg3yKk5IQ0Ed0dSLEdLRcle2RsYcJ5kqR/mKGU+zl02VD8qyHSwM
qpuhrLrFU0VFTEQxkb2Jg6byDILYuXYjkCfc1xtj3iAbNNOuYEe5x+M1kxIoyS4nmmmfkMz6s8K2
s9/IRCmYrhJoM/DUR4m4tLNWRekjyhco2cKyGZ87+LsUa+O1QqajVnwiU3O07Ni8L217VaU57EN8
0ZWDnXLDC2Gn9epxLpfyaIdlb7WfKj0U53apwYcRhqoSJc02+FjbdLoN+6zYIXQ5dnRiADGO05YI
tzosO3OpeVq7JFul9YD5rVPvFHiBDpNR5i7QsfSoGGZ9qwJnnhM+gEU+d77CGC/rZstSpWQikKva
U+XU8+00N0uxkWnZYIYG0YVhWolmP8GmsuIUus4NEoiWj3EmEmZHC7mETW8VsCqwFzCPc5tXsURr
iLDRw3OZxwoqhS2aepNmZK9C+H7FNRB9XfOKWqqnZZyscZsjHITe0MRVudFw4hwl9nzE3lwJksU2
IpiSg7xrQ8hXG6S0+SlLcpcse2MZL01s6n4eFdFpDVmfLMBvQT/WaEswjaYdH0C9AoElgoLoZDCX
+bJP2IHfWBDnHt2ZOPbGbqhB2ZiYmRkgulp70NM0PMTksg9ObSvTRnQ9NsOon4WvKVq/EL8tbX7y
JQM1IYxebrR1MgysoT8Po13eNE4d7ezG3MTaKE7klKL7MK/nC7KDGCsb/JV/m57+90D84IEIRXzd
Nf//5x+MHEkDgtv59+zjn7/zz7PQUf/iJXjIqAwy2Mw4//brOTZVaDwC1yYlDUzSasr7v72P9hfP
JxcoMx8AwLDByOIfv55u/iWYozARUXkgrhbA/+Rh+F4iwEcoMA1qYOf+thT+/CiMplldnLoa9jrZ
3x7t0wUHCS3DvTQHGJEbYp3lZWYBV/XdGDXsh2P1G6Hg3dYdM+Q64KH7SeWmRFHL+ul+sMyQqluA
pMz9bhr0MbBlYQHz1HNfgqDZ/xdv5TqMd7AlcujevVVrpKOmFaLfsQYHAKNrAEO7uA4MR2v+i2+F
O9M1LLhKTK9WeeSHb7VogN2kafZgZuZkNxsM69seVEM/2x/1qDAe+1Hh+X4A8ZSqJuY03eAW+/Nb
zSNQ7lxwAN0kZBAs9VuiW9bbPPLILkOWIhVbsiYMM68mW/QRIvy3b44IvJ7F2i9NIv0cEyOt+x6L
smlt4C3GQUkU7D+zqfEVWatpeKqQAzFHv2dvdZFjdGMTDiAsTAsmn15iLBVzY49BWheYtf98nvxs
jRbf325lYenoDWsbMRfejz+eaIjAxVo/7NBoYaBk7Tcwcm9OVBVsNooLi1TY5s/vuL7iDyrd93cE
kK4z7GT5/Yv4EMYIu44B1IWNj0BScHN+LLcK/vwu7zS5v98Fwye+eRUd2FgvxR9OSnMIYYY02bAz
kpFOCUW5RCA7sTxieKcW4oPv9LujqP/wbu8uAcIHUFMoBtitPtBNCB0kGvGd1DylGfDgd2mz7Muf
v+C7+oe/f7m1gmrF+0HbW+WiH7+hjCEgkVTsd3gJzZNZmfljBIXlQLTV2UNqQilpzvYoHa/Jze7V
ojfhSNp3P0RtBYLEHQPWMROuOrv+Os+GcpC4Mzd62Dd3C1AlosyRp2XN8sGNSfvN748F32Y+LrD/
/3LGOR1Do4rYxy6ZWN5tTGXKbMbLYgxA86w4UBA4sKwm3+DoBXo+my8qiTxEfTLPdr/QZoeV5YTR
P/rgWhC//Wjcn9crHAy7/u5iSF1smAsB1B0ZGGJgsfCTltAcnII+AFrePUArhvYwWYBDqpyVJsiy
9rILSTCgFrHxwZSE76Ujy0xcaWNodeiHpcMwQI/kBVbE9lq3FuWwMCHwG8ZKPpkXxBRmTo/DlCiP
eKRDzzUSwOWmYm8piEggB7VOMFTzsc9aymmUfPD6ULi0JlDVYmYPw+QgxpvS2EhjybYtGhvjrP5U
YZvaNwkreWkyg5nDPLxUSeE+KW0z7tIyU1YY7FsmjXNPIIbwX5TtsSj1J1653P75bP31AsGew8KA
q55Qim2/O1kJPYtBYIHZJV18rWRDDNBcPWjJfD8sYR0MA3is/+IdcfeDHhAkFN+X+LntPEIAyPpd
G4bkIM0g16KvbonrzChNcArW85/f79dnu4NutnZ1EAhg6fNOU+0id6S3a+h3GJDqjT6a0wFLrBE4
evtRPcqvpym+bB0HOLZbldD4u9M0GlD5prHiKUgA66JSGu1QTYP9wQH87bsgZrBMoWuQY/jz/QWK
p1L0kIPxyLUqm1Q8iXso5M7Nn4/bu4Ku9T7Gt3GQo1ktkiUV794nS5RFs2ok4XnWKr/SunRrzUXk
Wx2tD2bYUUpgcOIzeImOrfPU6tGuMrOP/Mya8ctjCau7YaHcaYRM0OZ//rpNg/ABCB0+3JzbjNnd
fBtOab81pz5xGA0v5kErgZS0avUtryb7TMHmtIuEOl5Rd2Yc4Sx+2PDz289EuASVHiWIAuefP1Nk
KgqJT6PbkaUsD2orAlcdYHOUfXMddtiNY3uoP+WCSxmEsDwNazCNLkDIok5ZMc/Nv8HAHq8zZ/aX
ZXoZUoxoTdLXd5L+gE3dJ2IvgLcfSwltSO0/Wlzov/0CLi5xgsgm1z+bgR+fUXC53EI6Ewc1lueo
Rb8YJjN6iLmLeXVjp37YaapXYJ/kidUWR+rtPjuJfd+1lnsY6hAvKTVD7AQr97Za7OreMZdviwgp
8nGYfk91JHGopBiAyQvTmEDy+IOz85129v3sZMPyr2/w7uycesAAUSUZWChpdAwXtyTDOuOpVVS/
T1pu8gMjjDRVD0aFvN7VxM///BGM3x9E3PaCi1H7hejpSO4lUgzdimfpV3OsI76wrLqxza4EGaW+
Vvk4P9m0xn3tVpb7GHlg3hD9SchitO22utpVuJtNe+VlTehY+lB7MW+4Y1iyuosj7ZssNY1bpX1n
46sQNAH5luI+QVOA4zUK9VIRWr7HOPwZk86dJXkjUEKDV09uJz445r8u3Yjzk9Qg8UTuiN3SzycN
EzDA7LiIdk2aP5UhzksMr8oCPwbfg/HBOvE3t22LJTc7T+RZ1orvdhQdmEYm31qHAbN8c6nt5KnN
DMWcF/eDd1pf6ed1L18L857umsxvCYf8/LWI2g+k3gVnUhvd48qNnmgCwmNdSHYTlIYBHFItxTlS
k/YRfvY3T19LJV2zxlHYm7/HzyKxIR+lsC8HW34Ke+dmtpu1Y+ctt/svbHkt/8+n7Pe15y/fVaBt
awRmYWC/+wlBiHRzknDKsg0vz4PBukeGhi9LJolUcH1TQ7KSST77kaxZ3Ji4W8Yuan2V1cqfP8pv
TybBdB4zJrTE949lElmjAO/V7San6n21thn4xeAZFOIznog/ik795qFJMzCmT2JaAvrSux/ZAlm6
6oP8yLLFHkWHpLdQC/LBHvG3x1dDyeBM4vCScPz5XEo7AiaaWXc79sjUlowzUJGS/LEVOsph6lCR
oxHQByU7TNxCAluoAXlAkuNiAYTwwfX666acaBW7Qjblpo2V5t2PTbhCLICi+TAjHpQ4sqNt1y5Q
6GTkRQUYn7oryl1sE/6oskH94LLSfncFsxriYLNuJ9X57u17qFq6UartjphC/KW2mcLhX4v6U4fM
WmxorILFCBNMBbslMdttRqvJha+mNRTWorHjDH+cnK7G2MBqo/f9oHmAWLvXP5+Iv/mY2Psg33Pp
s855H8aOFSeRorSanTWH7XYwlzEwUeYD1vLJB4fkN2/FyMe0ydQhw/0CZU5Sraub1m52/RIWbzRT
27dLGRfApyz1v/harEFB+1urpPbLXa3GX9jXjtnshE52DxSlta2kHV5Qa4SK+C+h8Tfi2W9uYrwT
sghLRCLk75UKfQmjtBp4pwTrgB/iWbhDg9YDnm4oyHNhbswK0Oqf3/S3h5L9tYnfRmOG9+56jiIV
pmYsmh0SOy5UMTOoSQud+KXeffBWZJl/fUKw0lDJE7tkFLlj/XxVO7CghmjROEVMgjxbS0rwsUls
Tgvta2GZe1bb6b7FmjyHazFOypad4zAHC5Tm4rZwBBdXYqAxHsJO5o96PeaxD7vKAe6aAzfb9GET
f6bLXbnK6Gvo8KnmWNc6qqkwOPCVDGZ5DFR8dxSTtp2IOcgLocTuLpGtvQQV+JWUfr5Yuwdptmh+
bs5C39IYNluBAVFKf3ahsxXfLAjduIZrdjDxxRxDOV0RIG380OWVJg852B7opolW0H2h1tqxWOZZ
2XVDNnbXosAddmUCgQpvrU7Lyy3/W5m2xQSmFP+u6WY0W2Ski64cm6iMP0CRozFHNPndCJ0xPLal
Uu3pLyQmJ6NWh6sWJ49FBzRiMw9mlRJTnCLctwPFO1uZJTIKGJ6U7WU6sp3EGe7WU77rusnNfBAP
coYmI0P1olC6UEV3KGrdrwuxLq4SfPyfbRimkklkP3uLg//srhaJYu+I2qTyZgrt8Q4YY9sH0DRd
+0yVIcOkQY7RcGARO28bZ3YT3IqRRa6DGMjigel1dyUm9SrIw1X+A9TNfKbphPMA0CP35ryoDJBu
8YhXoa4FVsvhFp13O4yifgKdlz/niqOee3qpNmGRzntFpnlgNO6JaNW2bLrtjHP4DLh4M1JLF2QL
cWXdzCY6BrJiGw3j0RjlhBm4+5xm9OCIQQ/9IZ2NLYyyV9NQpmAkacdnaO2dBWkwcM3E2pnuUuGl
ZvxDmWF00Zn1/MXuidqYg8Snao+fl8Yij2nMgEdnSSF4/qiqEL3ovLkRbtEGgGSTm4xeBG9QE+3C
KfL4ypj4PdgtgO9Kwsd5McROKNptksQ1hL05PISumXlzmg0sKjCE5Dwl/K6zl1tGmYemZ/6cLPBb
kiU7wXfDjmy2x2ye4airGWDankBuCp7Py+wMLr0Rw3VMnJvQMc+FEs+BNjnxFs/mQvKuH/xQB325
sHQ9AwatX7DcqpdlbONi7xvLn9W+fbOUpvQU5ma+g2BNRLsShzaHKWYzEz5Qe6YfqMbC0zKPRxwk
W3gU2jYT8rlQh+a5TMK9Lcy7ZJDPYg7LYFIBG7VD+FwAFWy5AgvnMA52uR0VqNrEG+4z1wmPXWiA
kI8qB181eWDKsRjDpS5IJ/YNZ6rWxpsmaqEYDTPPRaO7BARob/IZDL1UYGE3U713jD7ZU8lT7MvC
Gd/MDt4RHHL4g342Jv0ivYEwHY2IG1aabUSJZOJC2q2oPtvonDxPBe612bcb9hE8TLlJpNEwfcIM
lV3T9pkgj2BgdzINxgxVrUrVV/iIFueCf6mCmQsiCIUuZHfpyCmauk/gBu0OCKAemlPmL53eflI0
Y6umESQoRecz72xFr77ONvHZvZHl+uAXzorTk5VmO5eKYuHUzWyHlFdO2Fo5Is+qHSJtk+zbliO1
6bMy9xenGO9jVP0bPU/1+7Aos+QwpVYbCDdprokhO1syMxOEngYxLk469Yulhqwn0XfrwF7U/KLm
Ifu1pzLZwpYMwyydRGJgaOusO3PMwjcXcX/wWAUUbL7X1MsiHeLLo1O8tXVLiEMWnfYCd6WFt1Uz
6Sz1eoU7TX5HR+GuZ8Vy70gz/TR2vI5U8jkAkNQcl7WUOJlL86AD7npChVudaR0Jwn4cOBNwbDfP
tE82X5saX0E2K82z3ZAOhxPdU3U9r1FRMGxPBCXBV9nVNPlWKIreH5aOiyPXFeFlKv7/yCLJl7Lg
OgwNbmsbCTlgV+q224x9U0G+uuLP95DsHptwipbAEXjcNm60OmMrFXAeUQ7XONSA9NdzUJmO5Bnj
O7VgmF/Z7aBvqYyplUd8xXxFu87c+CLSia+nVjY+jjqx2SuKJKNT4jQY4VWiGBXZk0szNnlVo052
pppYd2OvCywM0m6OVh3HJ0Ku9QvSHSnNsSIV3nKp0iJQLNtlmLMtVa0wmuDIRKc8r0f6DwVZRC6i
houKXxcRvjlmhUuFD8GNL+0YtZD7Wu2+SzjeSZpJ8IIY4h0aAfdKa0roX3pzW4u2/gI3u2zhgS71
6GcNIAyObLIXc8HLKsN8o7Vmc6wJGV0uY1d/6WXdPpNqJ19p283XSoswOS4Uv8OjBYV7hMEqd4Pb
d6/u1ImTuTRM1MfKjU5zsiLiJ4sWtdclpaUGYJw+GXD1YXuF8hLnjV77UIojTyGGRcV1Gacld6iB
tCZNrdp9rUlxonMlfKitOLq2xFC9WBGJnZ6kP5xbiIDQRxwWkd8Tn1EPFEJCTfcjZRgv2oIvD4Rn
fnBo04D/FSb77yGjWlWi04CJbyH+RaUooVyHiYXR5Acq4MES9i4ijp9kpFrIWfMHvsddKULIez9d
alzrC9c5MlbZPUmJaA0sqXu1I1N4YSjzg9b261k+xMAZa1hHdyD3x0ez6gfKDio+ZL6iSpy+rT8b
aWzdKe4CT6Aup/hEgx1Elc4s2+ccNsiNY3XDo1rP2TlZf24il86lWMEMdCzwRpkit+BgVKjMChAT
E0r2vZPG8kaNFPmmLlWyU2ZTYEJqnfCs458/NGpMIsWYeMVqyc4s2ecHV2Uis0wjTsmlRRKHO0KS
1a6R+bxwiMNqg97SUYtgKVPpWUpF+sxMl0LxEsUKz2bMlmuDcauRh2IciRXHA2fSAnqBWy8gAnBg
WB9PeZZWOEO0pbpRAOGCFpU5v7VKBS/0eIgHpUdNxhumH/ZMo1pABSym5k2pUu3xO0dinDrtGxG2
YfC49Bp8M/nyVpEPp49VL2VG2ksM33RnWDCEjdh4lbrmsFg8ybudOmWYm/BBa/eLnitnt1e5m9nW
+G2uneaWHl6E/0avr/tR1p8ArTa3Wu9EJ3qSAI6s+BWs+saB+5gL2BUL3QGcd//UYGFVb1vF6bjH
V1khDpWsOHg0Ml2xJw639RC23MQs3UY37Q1qjEPDeVk6p78OC4wkIy0vexOI/KHhsXlpkGsaNsKO
khvL7OptTfrvgVAuOGgSBH1U8Z+6uq79cKyNL8KNoJfV+eLB6icVYZDHF6Nh7TS4Gxsmmqaf9S3X
YQ+M+6wV7XzDIgQsoZmGjzoxbS9Xqjt4klejvYYFVDVhLwNKehrclCo05wh7jXLeom5528w6qVOh
Xcd2wX0D9xq5p0S5mgk9ngjrh3dWqFcHd04GktRJsWy0kmFjg5P8QKXFcZQScjPX5pUaTe1lCSyE
9FRJYwp1odvZZfyHhPrZFXFzoJ16PmfVaLxC4Tw2iapxS3P4h9E1QQkawZt782KeU/OJ9TY8Pho7
v7jTOmeqero4FP3QhJXNtCxmQTqmlXxy5ik6q2U8bekf3QPGaHx3UpJokxAxBG75Gf2v+AT1G4Sp
XXGQdIX2kNRih+PZUprxSvXtDpmiwkkPFfWUFSZpoGEQF0U4wNzM9eKWf7ER5UPlfmgUi1udG50H
KqNArob2zaBirEaYBvZgh+ZnN3GtR6vr832S2I9zqhY75NKYdSBLOTCCeHurZIqvEgfhptL0A+Y4
7UushhOsH4XAN9kh30kGw59GLkbqoHtwt0iFkZTWBYsL8yk1BSjCudpyOXEDrlJ2p5GFiRi6mfsG
xll/gs6iXbuFuxoNC/MeEm/qzaxht4J7F1+tyx81Ydu3cuRXEmM306HMuhDzWksJLFbEbwujJt2r
oz65blJOg6Qkq4X3vaTNo65lvDELiPkzGR6PAcLGXbB2D7bFgt6MqMGQMym6qdz3Gb1AG2Eq+MvT
+XZR9aceb96WSxE83kKGj6keCzJ7uC5MET7kWcUywxy3GbdAIsJOn5wdtV18eNrORSfxlodqHMQC
QgdWRnEqakH5XTy5GkOLfDlIWY1XllB47BSOknHBWeWxjmZ4+KkRk+pNF5rXqRNlW0olE5cRM7Tx
ClZj+lzoprWDxoWdjU4YnlhLjaQxJMp848KJvpSI2WumcsTuN7RpdnSnRD0LG9M/bTb7cOy90emy
q5xf+aIrJ1isZgWEhAEPqdiuv0T3pce8S/dUYrvPLjNT9jmfWxL8XhGLxWtWGHtqlzG5zLHXnmdp
todKt79oi/UtbKvmhRVr/pLDy+Sm1SkPtP0qW2McoqC3h+JWWqxYcriaDL3dfqGuHZony6F5P+rF
mBypr5lMf7TVzt7bmUaCgUrK6qTQikDWX9rVCfmGZJnupBHFnJSkLpyjIqU2NS1v9cYpbq0EHRlO
ODdQeqz717zT1S9ll8avUEAhXusKL9jgAjiKNq3uCC4503PLioffjYbpbQHti6eEYgEUqx2eKC4k
LJ6WaGdLrlF8RPDMOFRhot+zPmZnmhWxeYyyuXst8FC/dkOHiNDJoXjLzBJVoVv68EXtUu0LVWc8
6StTzjddM4cvegaj3DPDRMG3uYTdK7gKpSB/S908aAlR3uXNzI2hi+ep2tpRP1Zb051QNIY55vSI
9WGNhpZ5dRdbQ0bdD3D6F6EJ/o5bgx2ihtoFWWyWKqdRaUBj8ceOTxmk5GzoDMelZbOJmXnTNDHL
7iJZRM++US1HLfYmbKPRlsUrr7yAAa8O5oT86McmnZ87kJMsAXompCFB3cK9TGPVpAO3LVi05qHF
r6TQZ2p5+TyEL2M7gqSMBjBiRPlE8aYPA+8Kw0aSTgBO+vL3wRSjEkHFZTxJkrNTcabZ2jJXG/YT
1c6gtBx8Gq0nHloQhx6Penkn8I+VuzxJkXtwFiRsMCnU2dcaKtBJb8Ssbek6EhcS4+udmHBU8BMy
b/WmsOH7ZbZAD2nBoaQXHS6GcVdIjB9XRF7Ht9FCGyWmIur4ylI08LFy1HflUJZPhebSaGu7Df7n
2lHvCdh2cj8jw4cnc+BL7/UR9yZSu8mnTsqQH8+Sc6kw/6Py0+M34dpF+4+ljy7DURwBYvbcJPTu
NWH3AipjYkUsu7H7lqRdmu/coW0YYLiEKWixSSgmyFWun83Ez7nsS/S/45RQFYYluGdFJ2KzTg+q
1SKi0K2SkyAGe9JyqZtsuHkI8/zyimFFY5cgCgpPX+YlP8UjwPZmXULmdqnDO8Yb+KDRVhQ0eaUe
mUm3+6kYyKhHzkzKMUseqaSYHjC5j3/L6v/zoH7kQcVbzzzjX9LwL/E7+JdtlPzsQf377/zbg7pm
2whcqPp3/COjuH/id474y8IPxqWNx2f1K/J//Z8HFe33H8+pof6F4cHEa4pFCUeA/h9ZTtV3AxK2
PCQAeTEVCRn12lpF5h+8aC6lT05IbffecKJPUxbPGwDOVcCQ8Jmy57t2VPblqvs4hfYsJ5TXwZZb
Ur3HftWIWNXrB2Mq5KFbFaRSm8TBXVUlsD10tq1KE255mvRCXJDVqkNVqyKlrNoUI2X1rHzXq1bl
ysjR1WonSbahUs7BENln0nzOzUQsgnrt4qKckolXAzhuTE0TdIqu+3JVyxC1vGYsTrLDcF2vilqK
tNauGpvoQuFX9mR7mpyGez1xMy9aVbl41edMhLppVeyoQHmyzCLZ6KuaZ6+6Xr8qfOmq9dFPl9xo
eMgDsSqBLOUDSPyPAxLhsGqFclUNC+TDatAgZaB9++2qLSarypiteqOxKo/A2lkirGpku+qS06pQ
TiYqCfm4135VL81Vx0xWRZNFzWd9RONEpjvypCjo30OoTFcldOnLKOBX3UyrSlogl/bIpqgsp3DV
USkCm/fAA6fNbFfa2V311n5VXvHlbAt3uiWgV5wzXC+XSe60A81kNiVncNyv2tqIpkB3Ru4yZZM9
D+wYbxnUw7TolN6j/4FlcB2N7V1jKOEdEWBxYWaSZ5pSiHYf9VbDXYdytrbKp2e6qpEBBGCxuTAy
WkAghpFsR/Wi6bIIuglWRoNf4NaeKKwCnc1CItdHse8Np/5kJylPqJQe6ccyoxFQ5Cj9qp5r12b5
/YmvUctEDUXdXiIWOX5NyzoHz9UHjf0m+kGn1yWJyjAkDlqp5bFRFlapjVPalEXk2aRstIq2LxVl
jy4MQ9vqk52+2DrrC38OI4osdPTcVOcRDry6COYiqe60rNKuDWuuLsz1CcByN32p65AnAnRSHllJ
tmhgvJU56BEab6QYIWT0WQRcOzJBXSego5apaPcG/VA5CvMo/Zbag8+kAvNHicz1pR0ApiqGMaRe
1PUc1bbiz8QgsziAiocwnSwbKCfaPVoRJr+el8QzIQdfhbN+o0ecmmKAjrIX3ciXbyidOdtwb5JN
AT/7jH+cFWYlrMwzJL9D7eS8IKHNuAnyNikDORbSn/ui/hRz/e0Si8EaFkh2vBSe0upFz0r+WGsl
HXxQY16TZhl32mDU3+C3zzfhUNWn758sxZ3rbMdB4+VzXbdvoyVGIhAtyELgU84tBXhIY0pfvOXr
Qo1Sm+G+S01qcCzJVDRZv/j3jSoz3P7Bngv+YE5T80GM3ER8bLoyUN0Ou+BkplScc6YRzOXdFuxu
FGFI9ivJPLmBAxv2NNUAtihDS9E4EVgeWa7pT1O5zjH6wrRvWxGZhyoL57PGms5vW3YlejTY5r4e
+VGHwSyPkEr41XSIE9t8KvrX3o7pi1Mr60QAT140oaafQzV1zlND52rMGZltFspoXmDdU4UgCtoF
0Nh5odHhHW1ZZts8itcydlyPi8Wqt4nYjVXEPoPvv1YxFdVdEsnO8bqM5JCn4cL0qpQjJ21TXGpN
RzUUCBe6kayIl4fTH3l2DlxwWfgHM6BPDpKfpwNw97p0ue7K+HokPT0o3f3YsFYfBajexNlEBWXO
rnOl9wP7+ugmHmHo5T1YyrR9E5N74RrsSHpWxKVun+fOYPcQ73preYzazvKFOjuXFgI/4rEIMkAS
ei0rz9HB8vc8x4aNvvqqtUSzzqx+Hjot1a6tkXt4pjmRb9m14Wk27sekkNfJ7PrTnPpdWB2N0g5v
tF6ZT9qsp1sHsigMGMeKdxYt4RvHHc1Awo/Z2MyV9+NIALin5xyYWqu9lhFtAo3+rSnH6oJilvqC
6F0XlHqhHbDZfm21fl864pbHZO5l42CwLo3gF0b6c6c4wOyxmgN8K7Zw20AoyxIjcGFIn40z20i9
1WmIsSxatECtemTLl9diFCzXmL+tvoNt3c9QGIf66NrZDh9YTJfmwg+cWNp2biACpiDhyXRoD5Zk
0c6i9ZDNsjioQGL3EzdhX3WA+c1lFhLfHtiOUuyhUEzVqMNaqlJR3Zep9rHlxGd6Yam+GMNPqkbJ
E8CZzaDJN0PW5zpx7G+JjgZmTo36YiPa+VqW3fcYGj9LqRgB13q3SYzG8dShZACB0H2kNsRccaIL
9wNjzPdRuhgsXh3V9BbUJTe8a4rulQ6bMFBLR14zTJ0IcUSMYryy11W5KZd2CIhvlpeVZl3n3PNv
Oa3aQLVC7cZYpBlMOvE91rpKus9KEIhmp4yQjPT6Wydgy0D4OciiyjZGXX8eSPz7jdO5fqqNz2oI
PEiteNq77CUwgg5fiWZ8amKKJGVDdaVW462ncWkj0Dc9GgeUq9YUDyHuZ8/iMmRnVUbPDpR7r6T5
oMeucEn4LApYJDivpi3GMx0o2kNGFJo1BGgEJoqWPNINNaFI6qEz42RJH1J7YNPcmVDRCa1/Qy/L
j25LZSE0rpDxrIIkYZnTNuv4u1FhBPBI1Gs7TKtbwN3YjOKGlZWxOkPq1rmux5p+ClXmL5OuGddW
T1ZEsMLatFay+DlXEXfyPkE9jkuaPkLmbe7GmtPocmRUoh07PdRmgpULyDO3GbZO1BQql0T02Fuz
crI02kQzA8GUHxHMZthGSjBm6XCJ18rkjCmBt1SNqPWNuUw8Buehuq6AtR1N5vxB2NDXEdKX++ji
1TyjLyVpQPkfScreLZXrPnLEgZVCBuCwaoJkzkOPRH1lBnE7v5UAm05aEfUPU5tM+zq2myeroWwt
515I14XL3tamCksx64TiwuWQFazCUJGVo1pxA6s1vdlTJ9Z5BCFTZj3y/7F3ZstxG1nXfSI4kJjz
tmZWkSxOokjdIChKwpiYEvPT/wu0/bVEu6Xffe0buSNsNapQQGaec/ZemwAsZjh8LBLikJJ/9nUe
rHQTDufMM8wrUIYNSJiy2dcW8q6O+Kc1Z4arkak8AtZ9ZEXUwcH8nDZNWW3SomeAPdQNGINMrMgO
J/mYPNA1EZjOfi7nK2Kaobcw0lpZBIDt3Fz3N/MSopT1pWbn6oPzNDDtr1M9MK/MjGe7lddg4vTX
wSfWtfamdicrL9p1eUgapL2kijULArWZecUR1S8zjDt20PJMDhMjAwljUZuD+2hX434cxmijMcVO
nu1fj4kF9SwI0j0KyT0xyXqdi2Zb9mX0lQSZvd2y5YGGJEUpSTtgnON4THryE4isDC+gdV0mUX3n
hK678cMgvZhmUh/CFPUqow0jzsSWtu6dzFhdxcnv4EItPp84F9We+PE0urU9UgJ5hfUQMdIbnB4a
m4Hj8TGKapNqV5rRRKNgyKfxYuT8O1+6HFUIRItU5m4nnfYbwqAs2nwd0eD5in2bZAvlJaifNNGN
02ucQZlwVp4dltaB3fAjtfStYcp+R1To0vLphvvQn7GFT7O+jlK3hAHiOlc0Fp7q2SZKp/LuEllC
c59bSBdMLTc5cRjn2q/czwB4p3VqFfNnYLLt1aB8Y5eI/msTTQzjXKu/Cvre3gBNcY7OSPVD6a5v
aPRYlzRc6ruIo8rWCmm5TgYBQAF03Bpc08vQRiSBMGuDaReGR2UkHgRsk9DAGuZy3ye4zOkvsFVW
OX4OJ9mbgXyQRjtC4XROs81Bm7bAF98CsUGcaXPtiWwNRvY1ho1GTz6RxymavWKbiuXQH9FC+WzS
LPziZ256OQwFafcBaUq2lzDcT+U9cWdyAan2s8GsvM0uZkixsEZnZ7p0mL7fVrmaP+aNmV/pWL1S
gEZqW1p1RxOjXXo0RVhukiJ+rZVi1ydW74vfe8uaFbbtriuSftcIk8gdwHpbi8nDXRvKec0Z6M4m
jvAMOi2Cvgz44mg6st4QUMabRgLco9cN3amuoITNOcmBEJna/JwVte+iWLHjzwhCMOGHaTLuFKjp
jH1w4R1SGpacA3IZfAkINInXfeSKO2YNwUd4iNXzbKvi8xwzhKU9bzsGS75PrFdnDsVDsYzz3WWw
Hy4jfs3CuCXw/iJZxv/VIgQoF0lAsogDsACDznpTDLhFDPovTYeSNmfJI0SQ2JnQGdQFcIDbB5p2
i+gAgMqbBoHT8yJJGH8XKNiLWIEuUf8tXgQM/iJlaBZRw4i6IVtkDnoRPNBVv8yaTlFnIYbwlNnf
EOdR3dmLVCJbRBPzIp9wFyFFs0gq0kVcwQf7QOEXbnwZlzsY4cFF/qbGeGtl/Nv1+VXXh3ALFH//
veuDheXHls/vf+FPBIf52zISeev2LL7iP9o9kDmw4niwsvDlvMNv2L8tDRmWFewVi4SWntMf7R+H
9o9HbDZ+SOSGOIi8f9L/oV/7o64PPcNiOvYs25GLt/lN4P9d/2dSbdsXfsJor1ZwvEl2x7RgZXcj
POUvqujnC95wB5BN7kZkaU1hdm3bqnmG/KArGhXauBGRzxsaV1N/49ht+JjN6GFOdTKOr3GbpNEF
RCGasdAHbGNN35y9D6bQNsTL8ghHeLjt6DzoVQPxkBl7GuRf+n5yL/u6Cx5jduqG/n4DQr1F0U1+
ZTmqdWsPFzGqrove7fMtYVR1t/IK6VJfKdv7QjmWfy1M/yJiDnENC71ndlQ7d7DIunnT9VX4jZxB
dY6Mfglw5rQ+FUn6PDOqeYHd038cOTSRv6fjb5TiFbta5NJTaEb/hjmLVJtxsvVN6kbj1ew32Jcl
NdY3YieN27LA/rTyexVd94aF49FZZN2RDkQCGN92Lq04zfDpkeCOTW7o4pcZdf+BCEe95ewePwMZ
pWixAxXs9SIrBkXi5feTQCjSud2FW2KfPBASHu05LwVkRzv93iwJVt/MsPHvVRwxiUVSm/uraYqB
hDAq7BA3ZIWINuRkyS8TU/5qPaFDMtdx3ncnTzbt2goz0k/CDNigFqghrLLkaFSP8tQgsCJAfkID
ZMoqIAK9RBTISL27631VH6IpJlHAMPXn2AiDdi0TlZdrBzH3fZ0P7RGlE9G+DDNuS5lTRhlVkZ+F
H/om04M5PSfeVLKVu37/lMOBWnmd0wYn1nqfgn2exmUw4cujTdXQMpQcUrixRXMuYoKRSGuuOeZ7
Vb1xhpEpnZno9timChiKF4/RTdBW3xAbTd3BbOeawG/6Bt+YWuUObcQ5RzLrzO0rjBEPKmYY5I/M
bNOL3i7q7SyndFEDef1LRWbPjTc0/aasCncnDZu4xNSu7Z0oJXT8Ee/KeW51lD7WJk2E/pa5TMLB
S8wGxkJf9MndAOzlRllgUPIv/LrWABhfNQn3dnSK2NCXJtbWkpaU56uQsEjIKErASBFO2z8P7uBd
BAtBJQq4BidwWDHzvaOhrAxvwJVWiL44hIVYCkSILMXCZuml5R+nhdfCdEnxeqO+n8qG6SxUF3/h
u4CKK7d6Yb7UrQh3xBgvbE+IMNTgbFiRrTZg2k/Wwo1BhkMrqHTu2MIP+WC6l3MFZWZaeDMkD08H
7w1C0zEFVmg3YdMUQcMT6BS1SWx3OXkoH+HY2AvRBghOe7RUo7ZJOvnovORw2S0MnGGh4dRu17Ur
NFD1ydN1d7QWbs4kChA6SQlNx0sXYovUt3PMi5mB3OGw8EGA4PHyIPsCp8rZMKzHlsOE5sHoiLDL
SWwEYAPHJxldcY+yglUrWDg/ciH+mG/sn4UClC48IFIzSALoshvbgR2yMIMiNDErEsAOKTghb+EK
qYUwFFL7rNM37NBI8XFoZk9BX4VKZJBy+cCRPt6YC7OIbIIZy/DCMbJS685DIrNheYL0uvCO0FQq
pFwSuG/k6O7KlZm5rcd0vJyUO3+0c8d58hXp5tjgCddBN3b0u9Z/8H23O1WDl48sUpo1BcwAa2Xi
hsaryYAOFWoWzeclr3dFvZvezD1rI7EEwaGcHefQGZIDozAkeas6GnehNePhJZlgjYILj0SS1deq
oxEIdy84ZY31gvOTznfEiW8MUXUQT9pulV66RTY35ZYpaLYNZ0hsay/KudsWzCN8IIaUrwl6Zu65
3VMJEV49EvJhkIXAofqcghf90pvQsPsim/eg5GAYBRVmNscnkVgH6gkkTnATt1E1QVou2qc0cHeW
2xnXbjYWZ9HjLZ7yyHzAb5t/05PTPvsicu59GHq3oI6j7SRqc5dXTnfVzy2QaoROtLgyA1NZgJd7
bcdJd584dnkMYm2/2JpH2rbr4XK06uIqEJXmtOaKs9Yukt6W4lqrYbqPhPKClTJEglpItpemDHvy
rvPwYMZuuu5TnW1KbES7MI/OQjLET2gZ3+A0JiYgoxXISMKOFpugZa3CNp6PZl4x785SdQ2BI/wQ
F/MQE6Hp6k9TYiEhINg2ubT6TBOhE9Yc48X4WYGfAE5VzQ92b6O/CFOCcPM8aSOgN/pDHQ3W5RyH
w+U8lNRpuWemPG91fOd6nbi3ot5iiJBWjFTgPa8pU+OPVV1p2jTeeBPrcmG6Lqs9O/r4EiPOeGAy
sLCgPZB1A0m2a9NyZlr2XcsAv71tO+o7xIy2aNsnsyaZ3VpNHqhh82li/lMcSqSkyUc8M0tfsy29
jp0oM4OUeI+4R19gd2rbCa/egCiGhVWZ4/wlaHtvG2ZTsaZoZgkmhVL0FNBEykfx1O0HUz0M44gP
IxsQskfwFfkp8w1z4fzWrqZ24xb+sYuMalMzfv13Kvo7SudX52MAD7hn//v5+ATT+UX/AOb5/a/8
eUKGoxMgTXRJrMCDbwlOqX+ckkkJWbIHcGOQlsuIcjGm/DEUXWzQfw5Fvd+wm0N9Qxzmcbpz/lEK
gXDeOfM4FUvbRJUnFoKF5b2HkNb4EPM0Gr2TsqqAoBCmtQyvxMDLse60US10N0w/+J1RFwEvK4tJ
EN3smsDfN3PLU3mfl7VpqKPG29GMW2MeGyc8BCFP9Lqzl+Asv4YYeZ3F2Nz9nWp65QzXLeoBRrCT
5XM6oBfqtdGOVBTlXfZOrV+zaLilW+CHa2EZPknznr/LHSmZyNbRhoDa6d4IZiidBL+Apa4lDPJ6
xXqYzntLNIsXYBQ5ImltkpPkAxzVh7wOuvomNcLsvqlD+azz2Y7XDZsugVaw/6sTEuEYLf0knwz8
/iWXmLx5O8rcIggFsRWC0qlQJJwkwTmDWvpc+/6wMWQ5fEqIjr5BuuLvCLSBJd3EqBxS5Jrs7Ta2
s1VbErOTzYpwqC6PP3narZ8sTdQv47lEvpK69JqP0zVCLhwWfcagmT/Cq77zbMTAiXnAsCS2bWrL
9WgTnUwBLetbogjjYW1OEz7ogX70ikO4JIMJHzeqiRBT9CCIMi+MWYHu6PTjGKvwAhjCsJ9nf7qV
2pqObIw1OhDUHMYqZME+xHmafOF5cG/TjLbQti8t4xyrIsCq7DUHXY7ikmKpeIhnnyM4Hp4btlh/
3Y9RzHkYzN6V4/bWR6PMNS0tYhPPpRN1G1lxXFYIvC/6RMynvHWnfpN0ULWFVXRI2FkNByMcdzbs
2EPupGO5nsJ6/mRMqtoFSW7sa8ZwF05sza+msvyLmCyAe+LCw2u6AuVliXRHQY/DhT92swd8aTf2
Tkva6urPf7YZdUR8ZbhWhXU/MdVbs7KXaI+PaaUR5B3R/g05xn2MWqncWY1xFxhiST/uBzr785aU
DGG+/ttxKNqknX6xoloseSx0/31FvXrR+uU17vTXtv1hYf3jb/6xsHryN2nhgBW+S6mIfY9Gwp+w
57ceA0xQEBeAbhBu/WdhtX6DTIgIn79mOtjEEKL82X4Qv1n0JJj5BnDPFkr0P2k/vHMw8n8tICD5
Nso3Lmb+hYNiEyOYVQbOniT/FpdkiBkBpArwK8MvDIx/d6VFh8Oq7tnMTd7ZF3MKB2ceBVcCGr1S
ZvWpopFA9zLu1t/9Dn9jBf27K3EN9g9M++DNln//XUMlao1wbqqsOsAn6dBVmGfdKwDQ9fz4jy8U
sDk5IGQ8vpbFT/v9hXo/F7IEIXmYdPYty7NvrFHfUv75v1zGXSKB+MX/8hsB3Zl17KKRDg1m6XLx
ZmiUmOsMYfc/v3U8q6RC098CzvfehhxVZD2XMd+oD1VzOZrM1Wj7B5dN8Ssr/Lv9fXnwAhh30uJ3
4rTw3qNOeyYwWkn3NV7EJyQj3E3R+CiM6bHqf0nWewdX+P1igP9JUbCWMMrlw3z3RBiko/NulhWo
6CXIQqP/SIMavamRvJgBBvjEIX1GTGH7v9xPB00mRyvHA8T144W9pqTujYvqUNWIV9AoEjMgjezR
SPlfP39KloftO6jC798RDg+rgo/4xH9HqJm7tJsSwt0PBvk9B9VVxAxaZnj/86v8zbsFU+w/V2HJ
+v5OkhTv9EaXcxU5uierGR97xc5U4BT7X27dd1d6d+sGtMNlD0ycTb9DBjqmLyisyIL89etl/vVL
gVjGCb9Yqx2EMO8eD3o1bkD2t0JoQpRFZfYgZieEAzezo6atDE1m9bIRuxpF4MFEXk7nx5Zbu0aR
0tcuUpkBa8M2GCNCIMtieEWVwtAtDe0LCekMwV727c2hgn27v6pwBK+aakbJY8myXpUV/8kUo3Ay
MzJNOFe5Bx8gMWGT0vqY+Vg43DBFJ6zQKg1qBI6OmRH3WiH3A0X7JvNHL1pk1aiGs2IMNqhKnIu2
jYstQsBi21p+cd8aqXM05Ty8ghqRe9Eire89wVVSpzwBCSMlBHVgXNIMyc3PabZIhTSfB3Ox86JC
vjRTK+KmZFSdsdyVm9Z1EBL19iLwEl2Oerlm0op/jVCq2gzHbUr7GA1IZaBi59vNioVLpX679tvC
WqOwy1ADoXeiSdStGbUiRo6rEh2+FPbRQfO+T5u5PAkUYptAIVoPJK4KlFTWxygGbTVGIv0UBWX+
iCUk2dfarp6JgbQ+MhBDW+ijP3iulAO21wt7ZEOxD21+bdsT7zpiZPRYBl2lRz0E7ikwtLo1jKT9
FHJrTnFaV2evS7+Zgt+0Sz3rowqSb6MewnsEN+XFsCyNsdZI13ILHVyTEzTJuy3z+CYlRfIuHRPn
ghW9JfcGdw5RoWQvuR6idyyoxTGJ7AAHAfXxdWRX8px6AGZg6ohrUabcxA7I2sYyBuKm3h77XBNP
gA8F7Z7HLQOyzdfsiFIgzmVaq7qKHoLZ4itFfpJ9kjPjS1WjoiKrlOzSHHk8boC58fJ9UlhmdSVo
wcuNh635KQ4rQ24t0SNxKsoM+ZZnYnc3mMB9DIDOP6B9QZTux+WR7ziRH8/KaZpBfSCSWD6WDFge
7KLk+XEb02U+xxEbXlwco+p+U783tMaxwZIIjCZ+RDE/WhUqJSMCTEWCo3zUJLVuKsecUdc5bHHz
RIRQa1doyNx8gGTcYu3q911QpC+IxoydLHiPPB/34yqRPW58Ep3uhkb2T9iws71bdfCeCIyykl1a
2e68nVMESauGUzTtyTETn2dZ6S/WzLvlGCE6exQS+kPvt9VzhEXn5E85a+hY8mGbzrCP8HOSif52
YgA95Jdw4yj7VBNXc3xTKjYjqW9Zk36zmNwTo+TZGPfQrIkIJZ8xYZ3exMqLr6OMJl8X5RJYE79Q
hyyGP1jV4oD4CzdG0JP2TZdt4mqMvxaVdA+kZ+BV9mIm947onhDS93tblejjJRja7TwExXFwkm86
XLQNRmuuoSLsZRN9bbvG38Qa+VNtHdqy/9zFU3JUhUfCW1h5J7ZC//ZNqYktbNyaIu+vSDjFrZTx
nlMsgTup/OxjIKr5ZEqGvzMSrWgeq3athozGXZZQEtptzkPNqkiPKq+YDnWpPNscKne1wVufgRTY
9Mx7AMym03ZuWN3U0KJYXPbdyuF744N8QZsfnIm2cl/yUQe3sGLEdRkN4oEcO/s4djxRGQvqp04S
AGrmeOv6gq/vaprOK6KW5bktuuFVGw0OlUiz5gA/DG6Fh+zPMfMX12WhbBrWDy82AJ4k4yIeg71H
1CckCNfugtuwzJpLgdOOccdy0upkU+9zksU2xCaziFkoI7yBSxPB0OCCZ9BiCTG8xm7BjCInZE9q
kycYO0CT5Ge7YrIdDzauEEKFz7peztWlVZ5Qb/AwDXUMZE0JaIMEoq4g1g7oLjqxfVt1hzh5brNA
fDUHVqt+eUYwMohrYmKT69QlEbafoG34AyeJlWG07nWK81DjAl335ZLOt7gB0fUgvpu98kMycodm
yOcACHywsYYe1h2/MD4qs3kTDhcPfRWFawKBCzhm+JF0x9pjRKweg+Slz3rFPZdlt7NTdzEHI6y1
Q/xDUnTtqTewbWRldw4ynR+0Z6IJjUu5VzIyrjA8nu3E7p+MNNXnaYzbqzCdPyamPXwMlgimgKEL
xbFwD7NM5m0R1+pcGU14k2fPft2oTWLHJDGG0dppkw+8z49Nb0YHJACkIUYo7dD6VmcH9Tku8Sna
s7h/ZtiB4NFn08tIdrkwkjh/rHGnwP9gxTFVIB4wMVZkw/GTVr8vsm8Gz5nfYEftRWPJY1zBvo1e
ZFpMKwpQWLMvYjCoIq6GVaslHrgpz1nMUoq8mkcklcQgRGZ2USDzk6ug8hmIZo1qNrDvZ3oflZ2o
lR3VrblyQwYtq0pZH7Sy1HGobXUsQeBX65KG0NHONenSQk0goMOaDErvNA1vYa6DmTesfwqO+11t
Icrf4NCJjb2T9Co+ooumXbuyVNgHR6fvwLyHXgeCb81ZvOk8BLGNT3c+xakW0Mv5WrletBJJ5F+M
gU822PCWE2bXLuMPPS7pYQjUJ8ILm5bEHs9HL5U6HdofUAbptq3ixtnMdid6xdqjPwWZmaHXGvN7
ot9HHIfCw5DF4doBa+BP/bHI02yTVOZnJ+gOVZoSjzbZaoU8MN5ZTCI3LBz9LaEnxpWwCyPdtL4i
04doHYBhnUUoYqqZf+RBe0Ae027HOnzJYsLe/AHBomWWeBz8WjwxwSAJjj1arMaIuDK8Pei3ce7N
17yu0WuU+6IjFxSlbO6TZJrmhnHBZMoMdn5EpvsKFzCLfsTphGrJwQ3rSNBQFV/4kHUDBqwAffn+
5wfs9/Auh8QlqEwc4SEAWUuSyI8nbD3PSKq0mR9qNtCNh/7oqo06FOBBwznhTfA82QayMmvmXJHJ
pjzxwhNibCtMnkL+qlB7B1b6/fPQIRComZdi912R6yPQ4x3g8zRKPDIcPjXZIqX2k5ci7+7CiW3u
53fgL5WhNAXRV1wJUcbSU353A5zeVdFQ5Ye+5hBWhGh0RcF2XBRxeTIYfV/8/HrvEWHLNxTwwRaG
PFoM+31kWtFwwHG8LGdBqXElsEogtNIFeJa0US9EoUvU1DHnQTcYbt62HXLuhLePLcw4scgh5YId
f3mTkI+aff3nn+8NRv1DZcfnc4UFyo1WLp2kd+VJNSalEThddogVNrau1+pbiWoR7VVLOLtiWslh
G78nLxLBXe0140WKWRI/z5gELFq+6oWjTHEMLBymk0XlqZMKT1uOrP/kWIm8LBpAxZlH3kTb1/gh
2y50DxEklL09UrhuHebh97ZjOi+0n+d+RQY4M1RD+LdTCGl5FU4jpJ4kST+97YpFQTDdepiXUe7P
74V4B9x8+63IvhFgf5ZR7HvEO3qwEPWVXlDEKedtQ5erFuXterCdJ2jGxsHg2LiCuWDt3IbsRFAe
x59/hL/U2UwmIG26/ChMOqz3lP6WCZpXJSI5IAtN9q4RlafKGX61DPylY8FVaFRYiEgdeGbvf/Mu
6frQK8rkgHqF2NeIhauovHZdg3piDJiRVzilFA9xxqH351/Q+us95oiCwy2AeCIWoP2PL+AkMqdv
8iE+OKhKQ9rdpbw0whAfasfRWEMIm87ScOVj4UyPmZxAQlTusG3B55DVXiKFW9Zbxgx13gU2kccE
xTpO1hw4f+OFLQuN31iE7YURagrXt0//r0LuF/3qpYfGD/nf+9UnBondazb9OAN8+0t/tKoD8RsL
ruDRXkRtS/bgH43qQP7mIp5jLLig52gV80T8aYuUvwnI9ryPJv21Jbjj/xrVtvcbIjyeY5dNDFLr
P9PJvQfDE40BE55OOUu0ZHT59tR+18OzCeJtAih/x55HJ6aMZ/UZMDIzkyFjLwFAfezpWxjDeFHV
Drs1ulCJjLtvD42vKJpq0Hlmm6AB/u42/l272eI7/th6s/hyHAtMa0ndhOL64wszandyM4YAFz42
v/IsEY6cA86RfAYjdDO6I1iIhGM426QBZxPZEgVWr9cKgU/4JSgKcauFG9TNtpp85X8kxi66nuJ6
aBkwavGsIHRBmiIeHCARml84AS69vbMC+aaNjeO1RnBAWD9vHDMr2ngjgKxlgOkckpM+xMDkGPUb
Kh04x+T1XQBCgnONrzl0GVkhj5gQBVLjKd2OxBszjYwxjcghsG/Y5roPsoQbMTQ1MbVMHHPYGUNa
f1aTMlGuQ/tAaNRUKSjCEulYkLk0coBuxvmxxa8EOorT8xLWZDu3KImR0EbDjn7hI5WzsW+SuTmy
l4l919n6NTHj5iwBKW68VJ/AmB6r0tMPfpFAQpII6n1NtRGGMFBGg+xZ+PVMCHOZete1Y08wTOKd
AXAJzU0nyjvDkc+mnZKqneiy3MxZHj9ZYVj5K7NzhyvWbuN27ijK13486e2Q9ONl5M/3wMfyczNR
nwH6JXxID56IdkFmOJ8bzSgBmCGZ99Bc4NCBa/PuzCCr7ki+tHHfB+rG7WdixVBZiewKGY4mkixq
4tUojOQ8z/UWYZZFNzEnPM00CUmM7eJi9Cp3n+eq2FV+C3VUNB4nbCR327nwxWG0AeH7szRW9mxC
pTMrWhdzO6xFHXm33PX6FHhZs0vpjx0jYcujFF5wJMQrB4dZmPlThdfoofQRatUDY6d11hnIA3Uy
X9uFNV7avel/ifzY2zmEPGxVzbfHXUUKztQ3WyspW2/FfXd2wJbGesV8JX7JeOxXNl3gdcuTtprp
r9yZfj9cS2aZJ3fQ3TZ3Erl3aiK9W4PAaaoVmy/U2ndxqwCdmrO1ipok5pHGsBPuBiQ103quHe/J
5f9kbYw5s99AdlsXeOSLFaXxWqXT9HVxiV3V2BY3wTg2B6dyerzJKO6emRzPDe3FWFxYvZc2Gzj7
U7yeWx8EFxNjzA6+q3WwsmrlUylLvPv4PuREsFUe0f3S0GLcUXPkJuq5hZ/TiJMEVeLiAjPzi96f
G03hnseXEZouCJYDd49IkXnt9It2s493OdZHiIZB6LyqwRk8DK9D8zAPVXG5gF64fXOdXVHihDu7
JOzLCpLl7YK75awi5uP9fjnE5RtEf8OtDw/B3ftZ6V1kbfNBxsP82e9nyCuDdi4kpsUVAk40sZUw
ymtWwuEZ40bQrKoAT9tKRXMhNlnSZHLNFHmYVqVu/E8FeMdu48KEIoce/n5/bavKuRgF6qSVQo5N
zda3sbqcqEmtlZz6/qIENQEDg0UEZjBSzTP8Fg8iSBJZZ507w63XYG7Br4dbFkGvzs8OL8Z+oC3G
aRVXjIGOTMCfIqbNu/ZYDk4qljmmyTBXjwzua/wDdgvpD5fVVVgP9aVBE0NvfLs2Ybql5QMZ8ka+
EV3ibMySf+/xjILdF1N87Ge3uSLOM75JrCH7UClRPARuKxB3dWqjqgGVWVWy+Lo6y15T5oQI8pyk
yDABNd6NTqbceMKBPQ/rsa7lnWUPQbL1TRXxowDga3aOqeTXZob2NikxPEdBnNMbEP0dptD6gNRv
MxueQQOqK+ODaaW9uWqJTDvFEuu3P+DbhkY6pys6hPEtqYzWx5Lm8J0/jUocNMejG8dxKvwS4Ejy
NS1X/akkUJDaGP+Si6Ufpwm1fPYS17LGCgO9/6oNVF8SZz+4hA/aAYCXDOXY2RhbI9u4veZyJO32
31jf5Z00wC3Vvqc/0WvmEoTz0Vdkbd6lkw3qI7PGbT249Za1YbxIIa0/gf0Q/MFDxzrPS57h6APv
BFpl1S1+YoneAfmlW/uXIoJ/tfInCzCIqUV9lOOA/qtHp3dqA897+9kORhCfFOqXmNYnX7IX/pZx
5mtqm8NmCByy3OvRfkxEW12kiFtuJAlEXFW9WrWWPIhuZp9Ho7oEQ8SS4+aX1Kfh66ghXcHRWXmu
gStQKKKGTRBiVeWk15Nb+nsHoQt/YR6tc8GL7qyGJBiu3c4y15bVWRsYaxZoIP5g+m18Soesvm3w
0ZwclwDKheZUPDsuSek9nZlTxgF606hy3C/nks+5kZWvPKWuvXbI62LpwDkfbBnrxJe67PsYw6zd
nOygHjXdxphujNCz72y7yZgcxjqNtHdTgxl6M86d+eilbVtsa6/OPjst0SvbSRYkKEZOBKEg1cY0
r9q8pS0SxP6A9ivI532VJb2x7nqzeQYalz1yhOPnil8MJ+3PBnzGu8n07rMxdPdpqnAX2WAQZqyX
sX2lk4GAJyjH1jnMIEVyxCo/TWXY7lrGSpuyNfm9cFaDwIIVV3yyXXp0hpn0XyySlBY7qbNsoo26
CmotLjXLGW+RnuAY4T4lx5GBRbWiZYOI0fet7IXa/1kbAtvyRA2ypmlVHdMgNAjIHAIDaTiMiHiN
RQ8HpFHW6m6Izfa6TNPpFhpzcj/mvWmTAgIpf9VAoNzR6LmL5MJtcgP3KnbLeDOWvGKXCeWku5Gj
1gvuIbExBisHgMPi2A4RPr8O6Vh/DiTWLJhuhjz61D3LAdO1mq1Kqf4nQeDmqhma+SJIGTusaIN6
l60yZ2dVJXlnrUZjhmrgp2l/WYvZxbLFOpKuGxBN7prjSfPRSv3JuO2h2Tj7jk3/lrcWHQTZRU64
lWXuHfu0YSdw4NfVh6zmfm5GxBEhWytAOfI27eCeDBSHsEff0DxfIMWCJmOhjaVd7YPSy9OrJp6y
kdQsX12nRTA+NhhQ74Q9+J9q7IX70qMepm2fGa+weIxjQJ+sYHDWYOgwIgVILRYzWwbY826fqErc
WEkUq2NQJfKMFb/6JgsmIbB1IvOC9IfcZGLUGyt4oxifRzIl7fbkBZOFceHfsu7/T4aEFuO7euQv
uJurl2bKX4ov35d1FpIh/tIfZZ2/xM0vnSOGVFRpBLr/X2HnS0o0E3WCSxoB3h1Kvv/UdcQiBcs8
HwEmvjn7P3Wd/6ZNEhSJPgwdsuj/iQBpaSZ839yi2+kFdDxNhC3klL1vL0K2ockWZwS5R8C5wEQ6
BVSPaPqg2NzWUUQI3He352/Ktff9Gy7o235guhafnBS9d8Vam8uYk6g3HUCHNLem0fdrD+PuL9q4
70tCroKcFk8XM3Dnr9Vq62oTZUA8HqA+JxyAxvo2KxsC1nmZt6YxkH2qG8DXdWrc6QEo6s+/pCuX
NvGP95Wae4mPpnDmN36vPOm6KaDw8tsDS0s+7sYB3C/sLvPQO26AnD5ujlgb4HDieSRdqwpt0J9N
lRhAKkzbvS/pA2BDD4PpitWQnmAkQMUG8wAU3cr4b3NC59Xazg36gaAEMTe4cOXddRtM0zcE7BmO
yQAk8xjMBzhfMOTw6x4VgvcnRpXTnrE44+oqEiCFF3saEfMWkWRmPcKPt63quhky8WCNcFdauwuP
g6erl0CphAknxHVMnHwjBCL9Y95xsNfpWDB5ZU7WhPAZUWTAPIiRbnyKE/ihzGT4i8NIsxO+nLUV
HqBU2ftAjHtdmeUFt4qWaASCQKxBezv2HkH+QkP1tUXdlVgPYETRDo0ATN16hqfgSGwgecTMiSFP
c0vMDltR71O0py22Ao1s62q2x+QQmoq4ujCBKt6B/dWqDY9z5497rxY5APKZj2P/P/bObDluJEvT
r9I29yjDvozNzEVsjOBOiqRI3sCoDbvDAcfiwNPP56HuqpSyOvMF+qJUqaokAwE43M/5z78M0wt+
k/gil2v4iaeDwa9ikChcBmsjqp6vC1aH2wwd07bAueg5H9L2jfaJJ9NJYR/DOeEdmvv00htEch3S
ah6RXCw/ZphAz3bPj6ASUp+Ng/91qhmJddngPI31qj6XwyyudQvM1zQxdwTarU/ITTNDKAnHFRk5
tsd7JRm9zmJy922HPBEP4ASzAtT7pdv2X/2Uv2YVgCLSEHfNjpZG3Sz8saM043WG7bVchMVYn9qY
h7tEcubAKDHsU57oBRWEqk9SMXNE7Ix1tG/pCwv7lkeGwNUhjPPu1gfE5zDNpu+VzSElSBE9NDUq
93Ry2ndGnNNLmuAQkHQTv8rLlwtJN75xNN8YZ1F5m0Ia3mK+HtxZmT1t/YTvEmKBviHEodlOVcVS
nHIxfXew/b+Ad+zfZT5P4uw37AuG243FAb6r5ch9RcHzEaFk33JMlwyptEUsbEsK6CPG391XAOT1
Bg/h5dmdGdSIlpeh7rvqAOQyfIP3wADSZ3SXZ/V6cCzurcp4jpCwudVmiRJEPn1fgBAOa7WQl9Ct
PAksH5cLFBfLD45+wr2yKL2sVfU2W2rEdbxHURn/sFGaTxusOlFfET/owkYO3m13gdidpuNL5rI2
cVOFM+OaYZnv1+8+QQTfUZnKW1kGLEqNr4rOeVBhZA2HtPMZJjSef5cMc3BH+ILzJAol38YgbN+t
wTd21NV66N20ffeaYMG3ywo+6XiJcVgo42Qbi7n9yOII8X3hLRZyTeITzl8uZoJyUq2yHvUixbDT
yNJu5nhRn6WyKFnbAYfwKeP+OMjjLnVdNttwtgsoDch6cUYlVTbQRf9VIqiJWbWIerYLnfSrU1TA
zfYSeXvUt93tELpZ7DJyTpwqfJsgag1fi3703wpHNFVG7sAq/COScUvsPduex5ulm9MAyxBv9B+9
aiGf3dfLsxMvzDdDI1p1sFzadd0aHliHAd0ejEeMtvTA1jSK27GlYRlYYZc+dqaDrRBg2vWjFYy3
fiObA8V78LD2GEIHkfZucUD6lAbpbWN1ngk7yo4QrfJT41bPKvCdPdXwSBzS8qWIm3HPaPdblbvN
yRIZPjl+fspXBrnCGeV1S/m9r4NJb1WaDd+cApferFBXSKZSnJN651KvVbJzlp48hCjIdplkmECK
3XJjJXJatnhhXIZlfAmPo9sVNXr6jUzS7oRMBFQCE+ttZ2cBnri4bmyauv6RkfQSbzzEPRejwu4I
3vrjgqx57zZWclXmmbxRYTkfwpwXtiuxs0DrDxkmibPTuvAgISDZJ1tYE05ueEJITMj27UwinTRq
ukk45UVuR8aktLGv5qBIiCp1PnkNQsYQLPMaEotX713u/Vcl5zncBl1irRv0i0aaBAPq6MoiIk0A
b5c27a/xIsVp0rXHUzYnzo66ADJ+gLv0bknVV8xWCb3FkQrOEiHnhynnmEPLO+xLUnoemdU5G2eo
CEmZRuQieWWBCsb6PcbkbYMUS18JnTGIqqvqLbFwPt6GOlwIJp6w0ItCSYpKEOfbaPI9gH+ve6A6
i/Gfg0N+kuyv9m5hE8k3XSVdtZG8Vzd+reTVvKYkrbi2e3K1VDsvz3mr1D7LoDcJsuY3y+AElzLs
9fM6k0bal820jZU4zvXOm6z2Elhx/ZC1HZzcpVmfZClJunJUctRrkJwafMvui8pbd1MKBaECEcLK
u25Y7tj41Kh298oHyI0U2awtxKkR9I7MOBujsc6amr2V1Cs+Wxg0kalWvkYhM+nYXmZAxWXajER/
HcAC8afNmofasTjLC3s+FYWnYcNNE1bxWfJSx5mDaykrHhfy/BRPmhZpTv0bzKQhEWAd99gMOr51
unW5BOiaasgDSe7TL/fNdz/rbvN0ja4TjcBi68/EPW1qUiN2jZ9XN1KtzokohqgDsQ77K1LWvLeR
7swHFsSBDoiS9j5fsirelnh7fpdN09TA5SLUxELZ02kFHNrKxuovRqQ8b3M94h6zQoa69odMfW28
MrRvHOVPa7YBGC6DNxLE1+OcV6rYAJwQAIsXc3WI8mD6gpl6uyVG0NQFsnvQeqgxu5hEu4+Bhq7A
P7G5SpeoRGrnNvmp96b+Ghpz629hnSmA+Za8AA3UqNDAEl5AFEZxxP5KfnElrMZtL5fKPBt7cy6R
ytLjHKqd9VgGCjTSTQM2Zzl8iwtc1QAIDZvRrpQJ6GEX/iHqGm+/xUofZRWZd6CiTIhSm+zaLIDf
eaa6djlxFGtRWI9WK+VbMkHYOYz0mfEuQ3CGx/zS5MwptPyi5bhKPKB5SA4GKJtlpCr8WXx1mOk8
YaeivskyKuGFoUqlTm6Ipt3oBT8YytDwk6Y3xt6ZglHsXRCpHbNeQiqiUFzX/boefVtBpGpRxQx9
yZCcPB5sOfJAcbgnTWs9iiwZXwrXy+6yhkpDBKG8xcnFXAU5GB4AHgkDXWc25bVZfgxYvcEyxNbo
lHSdc882KL55MmynnZVh+YxLDltlxka0aVA07xYll4scHfRLXtg8OwfXdrG1m365yDB4u7IRdO3z
EY/Kc1ZDS7H1hrwH7sxiyt8kbN+iQdcnF6NKiEI+CQKNJtNgIbxCr2m7F2WRQNeZ4cDg8Y5nWSu9
+lTR6T/8dRPxe/YqbQOATxhhShFBeGIH+nWuBXhQtVlmDceMuIpLLMjJIIxUJLDA7fqH2lQ0YKHw
jXkw72qByidwTCMJaAj+rqFxfh+Im2sxV+JFgcPl/B61NbYe3PayG44+nlD5NlzH4I5gUJfxMrkQ
i09BmCfc2SGz9X1EQDlAPHHW69C+Z6lgYQpQW+VNCy6msnvFTdC/m1CWPc9U3Ie/uXE0x39qvmIk
LighCQUj8PfXGxdHcRVNlqeOVkFm9aRE+GnBlG9rOyXI7Miq4yhigTkTK74iEmZnc05dQt5uP/Bs
RJkIke/mry/qT2P9hLYNjQr6AKKIiQb8rfHNxo41UmTq2DRe522ThNwtBdEMObI1XfT9mO/Ymtf9
guAarG+kgiqRLVxEuXlNSah5LGff0NLC9Qg/pP0G9BU9xGEm98lAEHhq9bDZuyGwdn995cG/WYgR
oYmAFzTVRt7w26WjMPdkvcz9EXcD6GhRIct91yC6bBfo7rIgAifJvejH5C7TsSD6+2A57kdcSvwl
M29fBJRLVjBnu1E27c3Uu/7bJKW4KVavurLtxnt3fYx3b2QmBUkleR6fyNnE+s8v1kOheaEbtpJj
lhTBnQ33bw9gRr1aY+1NAbkehCYKzc+p5vsOj1VkVOOL64/WI0kw4ScriJYfxHrZwcYVPt5BnmKP
xdyeundu69OIRuREqgc1O80yfUlW8S+hW2SF9FnDTnyu1bVYuwdRd2ZPSUzZji3eK7NSsECTaeN7
Jg9dpwhaPSe+LseOGtQBcsDFa3rJVivD6T9w63ciwKvwkqiOCLCSFB5uUkEggqXVoPcB+W32dpRe
Wlso75kM9NvAHSzl7/hCwn1pU59AlM6T1SkK1zo7ATqTUYHsvTqlFPTpzsZpJdymGCzGOP9RcV+d
80yi2sPzxJ+p6XvbJMswxeUbZyJh3MMmDDFeU8ojA8AdfaHIp522j3TfbLGxrz4T6RRuXYHIVwUW
BhpNIjGD62nc4tyXX5ZyhIVfYMIIs533qZpZkTj1DrtchOPLUNTvUW8crZCgvcVzjXFTvxQTTSX3
LqmY9FyuKzefQ8d67EsijBwODsx3kSGkFUa/W0ZJ9WkI4vZDL1b74eMiQr2PseqG17Y6eEPc39OJ
4gva2cxGZpr+sCaSRjT0MiC33snW7EaD6e0gkUL6bgZAcn+tNQzveh4Pzpo1uCbja1uKyLB+iuih
8frxxXZGkgyF234EqseqzKfDkg7dM/l9KyfAQEQtCDOAUtfVJKYwgOAN9tlNiFGJd1480BmlPpOE
bRusvCMKj0lYkQ7/52Cv5AgJzV1p1nqj6A6xxfUxTc85EzvZgcoxtcUqJzFHaN6wXQYLtgN143av
WKrEcKaBWZiP4MfryP6yWCIibRD9XvQcoBeCgF0YrWJ6wQaW9n6GNhUbBIgZo7xtKvChCE+/53gW
64+Yt3TdF/Eq3zDwuJ90RObRONBu2wHWDYSvbJo5D7eQUoKtwLzv4XzV2k8AsfB7YWG0tXkG3kwe
j3lVtdnf7YrwOglY8h50ejzovinDTWnPUOGnAmTENK8F4Slil2u/e0D/wJNpMab8dj6LpcggiYP1
LMx9MD41RS+4jhdyqwwo0eKeeLVm4XJDIiBqObMMXTPtZ3l39lGP1nJzTszx1NI9nBEfHGOIFJlh
1IcOyEnHPNkkHxbQrdAO1cR2Xo8pw4MzPGBhl/Bl8Ds6WwBHbr0B8tYiXg6VBBCa8/wH3JjlZuV1
E1u9ZBQjswYLizPQK9vkFXXSJ9aNAjihT6EkG1Es3XfjBDgnsOrbZJCKT3rlG+EuQkoDtkBU/czc
n9w0zIH/KjvYytFq90wzgDMA7ua9aHhjMt0Ed24VBp8oeOwe4GtSn4fSBJatftW9royZcFoe5u5r
hvB8r+xheRYWr3nq9vXJmlgUOGSxrdHRp+RygNQgcMeaiFKDaKy14Dc1LmBPR4bb3iPJ8OKM35wP
SV2B3YoWi2zLtr7btnGFTSOLx1c3FEudsnHeOS/NAugSlkB9Ei2BTcgdxLVs3WrXoYy9jgfVvbYO
ZbqjMjA1wgzF9YyH0d3k02ltM3tgc7cw1G7rpH2H34acwO4SXAjZZ9uZBJANQaD9V1t4PJCqglGj
aJ/2KqQ8h5eQwK9s7rvebMOY6qqrWtUgkkkRUfNWPT/OIbpcFRgXPOUG9aYuMacADdq7AzuAfWJU
30ZCdD5yh4CzaIQM5PRm/VQ+DQA7EY4ifJ3UoF/n8jZOQEgzTF0fG2gVh9XnmMRGwX06nw3OAAQ8
xll+F7HlgzsZdoQVkGGWWYySk5nwoy6hDOmWyn2ae+LLk4YYg7ClEvZph7d5WDpPMvSwrR15kGiV
69NS29gIeqPAZ5IitjHPIKc8fCMwE10Yei6K85mgNaJmppdlpkyWFfic3dbuk9Vg/Jeyj722Ksb9
OsSNDPwi3J4hwWkAtIxdScgZ3gK7UlN+KnYTUl0ghB5IXGCFtJriZKDZOTvmDJ4HCtrWvBSLPbXv
56S6YQYz9oqUVmGgcPZC1Dku4DKe8mbxnLdZbbgiIEewnTEI+ExXv8jN4jamn1AaFKrHXLwHtHlm
Qr0eLTgTy3aC+XEX2Wxv+cR7VCWEv9nhJOnxPNaaZaePegYvw+imKU6CsfIlNGdARLNVetBNiaLw
qrs1dvHEwTYS1MtSqAwxT9vkQCa8kz3otBii5QYen/PkddH43WRGXmC6XW8wK+bFLUi7JNC1lV+Q
uVJydBgln8jbpImRRX6HFvB9mgLu2hpZ3glmBq/KVHEPBiRsOzHN3StVCbmHo14IB6rtNqFuGYPi
drZsNll0K9NL26ZUkGQ476aRB77E1XpTuUDq57+eX8yF2BlnYzlj/zWYOVOJPfVPYkVVqV1i0pq8
xORxbnmhC6rKLArYZKaAlY1TBHlha1CsNzJc6chm8g40CmtSkdtwjy8Q388AxRGhfb5LZzqbKmDR
HS0ZDhzjBUAC33g+RXU5H8fYf1t7k+JkJjEDgMp+DCI+DLlKfDmkeN+ey9X/YaD+DQOVbscU7v89
A/W27Yf8P7ZkItWF+PhlYPnzR/81sMRzKIz8s9LYNQaL/2Si+v/AOyBkjoljDKJxj07gvyaWIQ42
NF0xxoye62IZ86+JpfcP/lUnNmLzgOQPHGz+3//5qv939h3/DxO1KdRvf/8PMTb3bSEG9X//V/Qn
vTA7mQsLlfx2F88ElDO/tndRhTq3r3GR0kPMQnIS6kOyRzOzkUw9WrphYqQE7gWb7pS6C/uWcHkD
6VoVEX7ujNHZwVt1U+1xGc66o0Xw8QxfaxKNvbFzj7ykgjqC988HDTRSuKBG0euPpD4tLoBBzbZr
vEqQVM7IVuD8mBS5BjvC64RO4g1CCNpXe037PeZXnGezoChyctf/oLRxbhuUtGLbkiocbkYE/vLC
paboObIs8yPELTTbqixIM+iG5GX0TNzUTFAjIdEq1o+Zhv2NMbT+WSnjgE3B4UnspJAGi6q9bIO+
jS/DJFLfVExSQm0A9o2TC/STkG/wkTZJT6iqCESqjKYPdNnvEUS7WX+0Hc95sn0n+IhcVIVta41H
j/x1EM1Y3wsP8R28yFZtQvJQbzO34/vLKCMrIsRta9uhYKCDTkqlLmSyqm/UK9wBjBfdp0LV8s1L
O9NqeT3/mq+d9qppg+BjyYzyYcy4gMBhuIOzLZ9mexnnZZq3DUxPJnqbMNF8a7/iM+MKwXHN1C6F
FxuAjY2zjV049duVyKP8Fu/p8jqeCMWkWtQ3ZVpMJ9h+aMMK9BSbiIKl2IQ6RcjQ0E+GO9Y1/8vP
BwrFoup32GclL+5onvC0kOHII1XqFY3Uoq9naYSrunKR6NmqrooHi4hNiQKu5LfIKefPWJkYsKAe
uS9zaUa1OWUhxeHik9kaWcQaXnRDgxMPDtO5/bkPgXcPGBFbxBLM6488HbkT9iSSFzqUx2FVwWGh
MSCnMCWcY3VV+QCGnfg0b52FO3jjPgmfBQgp0qxaQu7Ik4UbeVgwPMw2a+ryJ4gC15abRYRyD91o
SO7fJhomVoPbMwvaJN7A1CZZAu+ELcbo39QRQdGYJioWn4WlAnGLLq9eNINcRiRJZHt7kCQhzh0v
YZRoHnArIWyTTpAhtK9KKZZLQZBLsa2wwGywDgpYb9j7JNetxAH2eJbrWxSo3hYveK67WEe00I0J
pPBsU/+LuWHFpLgVfdPa5yPFavHsJrNOFhOFNppHFHuDd2qCkX7KUfyyobOLCxrvZB+ReXYBjTLZ
k/An3+BMpy/nJUweOPe3Qkzempe9NIs0DSckzd7ILZlRYN3rjFehQbAMzlACHkOlSF48N+HGDQCA
3lbiutjvxshGYEowqNHa8UowTSwYu8JCYCY28rBtNg7UK93bGiH87AIJMBviIPfkz22KLwXmBxtJ
JBySxg5Qsu4jXk6GjqiyIale1HmAB+NcNHwdmwO9UJoH2mF0xPtA9Y0/I5I9ojIm7k/aU8xOLs3Q
gnYVO3toJid05FTNVNHXa2cai4FQOogGRNySUmLFeOOPEYy0+7Kbsgj7ALWwn2K0usOSLzqGaMwP
dk05TSNn7Twqix5DzIrv6+keZvmKD0K+x2+LN8zt6U82q8eO1bjU6I+L0vKGAJJkfw7Bg2OmH8/y
0FhUaODpwfg9qP78U4Ur4K6kIXmybYadA5Jy7mDj60fJQiemCP+9t4oRzTGhYbiALuc+RQTp3qIj
m1MGe1gXfFIofHy6P8AEb+UL68qo662EcDtiBCznidS9VV5mbUSMoicIPcLiibKoZKx/MfpuhZh3
5inVBeGUqnDZmknqZU1BUGCB4wHGY+0V2jN7hkW71YKisBsXOopgmZcdulPYbg0jh+rgKBJNzm3+
nEy8EQ3kg9uiTZynpnG4HiJFcc6eErNyIgdyx6Vf9vx6NyN8L6uQghV5wOo+151m7fVF4JRXvhz7
44gbSXc4r3nf9fkhe+A7b+Fr8ucYhc7tWEzJSxA4uGQwWeUjptnphgcoMpU+YBjL/tarARJ47pn1
mCx4EcguTl4sTILxaTlvabjiFpCcI9oHBnWIFk5lrDoEe5gGIJ1wLOfexxsYKVyVlNtx5vZ6UF/O
b1wzxf4LQhHNxLgL+vxw3lnbNkfHNzMsfnEgBoqXOcuW6nPAAA+Sm292KWeiv/TzIfhIajThtE7N
g5OPLq21+CZynZx6Kc1h0FHAb5bUNI/MwJzbeQ3YyGrqh3Ebt7EEbslz4VCBL/lyZPvxAIhwl6CE
IMaSnpTOak2uGsL7GM5HUDS4JUVSP6xl/b20wVrjbT1Y2QtHKWLIIWh4RAIX4001avZa3sme/EFR
wNCcYZ9vva4Pv7WieWkzp79MUj3i6bTEs6YO8fonkOJTm5iDSIWifsIXVF5xxsT3johsYib6yTv0
nVeQF4umMLA9QovGOttOtIzPRdQFhGOK9L0DgidgvbtWCFq3PQiTHZW8A5uxgYM7H4eBZLJ8lFdR
SSRHem/npGmQif5ZYN4ppeoOVhgl9zTmm7KJHlPXD+zPS1gjgcFItQlTUJy2YVc1VgNY7DBxsCHr
Sls2dG3uKraRGgIkcZ1fbunnm6ODIgKHWV/GW8uvvEMlYIhvIpBce9TzZYDBbrW1opl5pCtkvhyW
cKmjY8Ky7El8GvF/hXmdIKj117tYD9EliBzHHASTYwHxmBSa2XmGg9HeWHYo7jCqjy8jwkh2tQM8
FeZxu8ciWGKKILW7KatovOr1ZN9EAJpoL61Af6CpK0Gdmmdowl19XXfKf+gqDFvIOZxjev0+OcST
NyHT7pMveTwAzM1wCVbTJXZBVOzifukPi1UmR4hm027RQ7NvYmwjQIhK4yqhypu4z8vlhvsVfiuH
WBBmPqec44UNF2B+ThiXHKoi6i+idH7HQWMbFGX0JSO34jEPSANx6s49eNgubNwh6B8IAcDRORHh
PtCN/lqONOxlhDh3VuomLvL1oVnhf7WQsMHlLf8ihV91LZPC32edeuoSImY2fUhltFdN194Ma8oW
VTXUJzM4XUbdcDk2UBNc1VvHIGnJ9k1G/7pF8LLlpglCUjpIJWHbbuDnx8yascEp2bFMkFh1D5du
F1F1Wmvl3HEIEH7jTwJcwApPde8tD1mL8bHwxNG1VH8RmxOCaB4CMIDrjwF6FnSxi/WmUo21s+yT
m7UMHsaicXcDitZH/D3i63aph2eXDhZTYPLkNhYYJtxuatcvwwS1cJe67no5aNFdlMXQMkFpsX9t
RtxsWN9u9WQiw+FpedatHXYg7aETEa7n4xEULIeyrRqsZaLow6qaV211sPmdiPH71PfqYEUsG5KK
mQsSYDNekE5JmhHGJmjai2wHFZ6DiKyC0ySCbzLP/L07OAiEpG2AQOGclrL3PtLehtIBAqVfqYj3
VNc9lWBhi92CcH8/IL15wm7AuWXnN9bQLbbpVuFGR1tp76LJkY6hsFl4aLUzX+ejFcEeJCwNr2oV
xj33bgjsx2muamefBXW/GJ/NVZePBak4hIKVjV8fo1VN2Tc2/4xsaLfbrZiM7FJrEiBtzO77TZt5
KdFWucXG1BfhMUZw/2IxlmYURao1gprRyXe9HOhAyE2LcNq6KRTvReEN84skj+sExxMYq2f6va7D
uh9zm7+WUXGA0GA/z5mOWeJYqZCyXpA5jMVjNTY4XjIYy66zrrnNp0F9tvJkvGr6+CashNpyeKWf
GiQDr8msUL6M9C7DZdV1S/FZ4Sdtn5oqJLjJggXujsTP4NOIAdrYzeSEWFROGY1bepci66GaRZyI
iqxo4zfSc9jUoZHNRCZZ84KBMeoOlCYXcMrblUCr2ie8NFMWwWAYtduj9xbnDaeuO0IE38bnoRd+
EEFz1dkAk4eqpeTa2UEz4KTNJJfsxJEaNO8xo6aSRfa1CSGf4DTZMVq7tJ1VPy4I2p+oRWsMhWbK
ctQi8m8E3H8a4zo+w0coqa4HO4sA4V9bZ8Lr60JiYHxMcaLvmdO3nv68Gmzz1V+Qxh38JqEaaQUh
0eFmNuDuHyCH/+zm/9i9/8lfgeYdV1mf/2KmzVUYfvAfdKQMD5x2dYfsGGi4R5tUgPfuxsRJ3VvH
UnhUD1kqLwqvyLOrQaar2EsUYbeZGJyn2B6JP2wrqsq/vqp/c1sSDJ8CFKTgGgggfr0onJbTNi+J
N8cQlSIdUlu2N7L/hIoM5tuA53SzG5uV4siaMvn2159+VpP/QhbmfjC3MP+hBMdT8rePZ/4xEjTB
PVlqWqHS6RYkB4rMaEKa0MUEANHIMrynKkqtk2PKb+Fjg3qFJ6507/xwmap1g+1Hlh8H00HLLsMx
kOhPehhhqBF/c8Hmfvx6wSbOI4i8xLXtyPn9fk1JVlieRWYq2cHGCmnRowKPrgiK6LEN6BDLNxiL
adV9NMxJH7sBrKLL6eWLVvePjej+hlXu/Gnkj1Gx7fnIkH28MjiGf72FVmDiLakbjn2JjdgmtPAA
g7mIuRUQj9rEuF0BKbgMEDAFI9PAmBzCiezrCweCP6RrJU0Pxp3961t1jg/59VYBoEF/Co0rsx38
7iQQTbbEfqbLj0ReUaFmYK71CLw/95GmKsJi/ROBUrF/WlrKVnLmWlVdMvSYHkd/StQGfBi/HHuh
W/bPdbEz0MZaBU0UWdGU71AKqLlTk8jVG6xHJNjT7Mi+Bi2pol5DowQY/PazKS2aWT+Oq0EBxCL1
Y54WYOpTuULaoI77QI3H2lpVXEHGiyQd0F/fDhcdxG8rx9BIkAiBG/ghTpe/PieIOV2xTJGFbAuE
mYwNxIqX8WhaHaG5ejZ+gqWJYLU+CXcFPNGku38USzGun3RCwvOnzHPoToKV8VpZ+/wjN4s/dQTS
uD/DQ54rzcPuS1Caccbj7dhit47LZCSnbJ9N+DOuS8OnE7AHeBOSnM0KoSFA5QG8+j9I9N8h0Y5j
KDf/PRJ9U3zNi+xD/IJB//yh//JCcP+BbOOPdgj/xKAT+x8+KgBad4xE7YBF9E8M2o//wSuN7IKt
NIRuY162f9n2moxnlCe83xiIEEP0G+b8Vxi089sydjnCPHabyLg++L7t8UF/PMXAPqDy1sq5EnRO
rN0pawp97APDVshtEaKpyIltvC4ryg7sv5D0QWPJEUCqRAKsFpNwHTimpYeALCjDdekpl82W/hNP
heTGEu6EQiHyhzv9bw5gc2V/2I9coAmfAgDjS0xUAoYGv155rMa5TvsVLSRMrcczJByYbY+X0mbE
ZICkv/5Aj0Du3z+SvG/jX8QkF8w5/O3It4rakxahPVc4tF63Q2SV23rCZ+ei9CGLIm/orO7oUBe/
UZYlnd6y8xE7m4SYsByCLHfaUxqhjNmsU2Q2rjDFU9IdQuAQoFwPWAXczwQhPNWuM6wXfiraK9AK
8Br8LSkWnCpl++z6zjQ7ZK4xrZwF99oyIF+9QqFznTX4GITkqCi7mI8CxmevAH0zBmwBubabObTY
ZkKeCEZjgxrHQ4oO9GYJC/epR0DSYYIDFNR7qA2Ad6n4VgOJ9jGejluAXnYnaBzAchhcAmznPrv0
+Uh0HIu9qIgU3031TBesHHA+O4Oy2i1iMJvAlW8uNf0KSOF2+R1u7VzRGZ/FACrXzz1iJxLUOgtC
m1vmjrpycZ9wb9dqJtEvjJZQvrqMhfPLoVesvwyTe6xFTcTn2gs6Sa929WcZO9p699yBO/cTWVyw
sGuBWBD+UMZW/FAawu3CR23iauVYcXXorNlc9WpQfcsuy9zQcIC42l4Y1un50CqJsP4gVgZEdMH/
bRp7fhx2A+ZyXRE+5BhukjOuyGoGGvR5CqGP7fdrjt5FHv3Vbpo995FyOSg8nk5h1eDMOoD39mlZ
CckhrSZwnStwSkC81TySyIDXRHRWPD8JeJJ0FnB9AYQTbddpmm/ybF4frNiGPo5ZqD4armcMgQfl
8171C8dpjVCBgiaM5mjXTm69R6WR4f3RkXLuznp5gv84EOuT4FPXlCngwxqMyCzKIbhZlix8saYI
IGqS9T2i7eyDwCOOIqv2423hiuhDZNX0WXo2YLezsmTzGe7kNE+0DHlp/M2IA6uWS1eH4JNIqIHj
wk4ND26BzB1tOZjKZuojlhfgU9jf2YMOvAOhNRbRM83YeQ7Z7D7pfB4Oir7lfsW9lmdXeBgm/VjK
BYycf2zKH1JTFRQNx+/PEU6bsUYUk/hxC1rsPKE44/GQE9OFGwvXAwB9kqOwlI1a+cad4eWKSsFL
WckW9FXZllSv5+oTkR4vAupcbnDhSje8qJhoXwXoKshO0wrvw4mu+1Cmrr73vaA7jjmBV9eeMIOP
qB35FAxDQdkc3rZkj2iQ+0ISLTXtyJCLSU/l9k/VulrWizViR3I9YMzf3y+kKSG1wKptfl7JqEme
C9wDqscUme+RaU9PcOzkead1MoZaP8sB/PW4l9qeDYaYnMdk8IaPaR0DY/rsKvml7BAdbs8LudIW
D44egfc4nMxLMfRQGIg0g7z3n+Ou0UKPhRN3Hr7qOh7duzKFZgIaQI46cnXw6jyMmWHEdcNnWlVW
6mOUZn353js91MBNMCIf8cgUqz737BBOjuAGm4W7thGCyB2dWeTIRXVmYRFSOfwmOJzlpeoinvlQ
9wwzBjRwn+Mx7arvQSRcFz/OBe+OPcGKrnvXcP6sBGSMsPtOqXDjBj5zG9r2KXc9cAAgY0Aeq8hs
BF4rTJMii2+FZyevwTSmWNo6n6Ip06AcTTs+Mxez9vBpc4AgSbc+ZvnJq5N0h0kxoT1NMc0bhotL
sMtJcjrighnOCPlKEH0shbHdO/iYIQoMMaQJoqzxWJFMkV4UYbxbr7HfLWwvN4OAJkICzkA8LWjq
0anc7Eut0ui7BrVAgNOLu6EOKf36btlXda8fwjbK3gNvEvuGQ4r2VnmPGJCLd8fPm4MrbKw3o7UJ
NvYQ9fcJIPSW4henNhfPmptCZvWzWyqS6Gw1HFaLlFJr0gi9e8hyGHDLu6lem+vAn9AHwSl7oNOR
70Ay+afJr+/nyNblRQ/IeOiWTm9sPLgupqItPjEbq5/nxlfZoQfkwpyEqqCuuvWyxh/igLoUqL4j
zBTKGU6WxeS1Txw68lUEjcx35aoE8Rd2+zkPQ3NrwU82cRgw5A6jUd/KEFkHOVXNLiOn8Ad5QQw+
YF4f3bXMDoS4urdBpiJ/l9uBWCD5Uw7sFI4eV51q2ou47hZTZHstUyPtHrLAeSjTVl7YOh93Pd/x
FeoUTpyo1cKTQJU27ZcmGm+7wU8/JTIPLyy1VofASsKtxfgzPiwE299a+dBdsWEvR1uI5TRbTnJa
h2omD7fvtwNE1y1TlBJmnAqfpmJav9mMnK4wu1qvetEn9d8QnP9UzNHxwyIwIZSAS9Dvfi2Jurbx
0NJDbNLD/2fvTJbjRrYt+yvvB5AGR49JDYDog4xkL1ETGJmS0Hfu6L++FqibryTqlvSy6k3KrCbX
Mm+KAiMAuB8/Z++1G9CSFSd+feQcBn8GmRkjufoc8ZYffl0XrVXPj4UYcT82uVqrQZkZ6bsTqxUt
tGJH2z+1iIWe8SKyMDTdepT59XXe0dUp+FyXMxczIao9juvvqq8hwSqn/Dg6WTCDWVN1yZq96k3t
t9H3P7/Yir/n60QK8tPxTvAOazFF4MlbpzXMdyymD2QlvJ1Xf32pnwtZTOtIVqnFdYJCV5XKDyV4
7LuNNunOyXRmcakQku5txnColTtGJXSif/OU/JvrCRQngsdE50DvvWvSCAJvga6U9mmZkujp2xZU
JcQVhXa1EqZpXvP1/vozvutLce/4cJ7urU52bt77Yn0GfdMRTWmdUHNSXX2TLLCgsgNXE4RZhqX8
FEn3A/+sw/ed/vFDChTd5num6W0Ytv7uQ9eV1eoTrcBT36fyMI5I1iYx1udff8yfXwWuQj+JJgnU
HU4mP97KIjLGKkqVc4oRRR7mlAaH682/A3n+u6ugy/Nse82gQKz041WczjRaW+OzvKVQOCnaTaSl
/wePie2TsoIQipsH6ODHq+QtpPwGI9iJcTFD27d+7zCDGNgSbyEuXTMNy2+OdD+vX6zp61vuc2H+
6d0HI3o6mkcahydiL52PAlEpqPqBUqQvoKdUaHmNwFHrIPfXt+3nlQVJF/Ehgk/rGz+9ET6ydH1p
bANfPd2oCL7UuXPoqy0Z6ulfX+rffEQeDmJeqMHpHr1fLF08s1yqNFB+rlpDYkHPi4IWX1g8MPl6
gpvWp+bXF/13n8/hFaQha4M7fR+ZM6BHNxNgiKfCoWVUlZZ5LHQvQcSxHn5+fa33PWBedQxCZFxa
lusDefzpTUuQXuisJ5DrFWLRTJT2SAtOL+6ILJeQd8gxwYhImTyN1HVw0Gd1YfQ4RTuArBaHixp4
O+6BzwKJJlXnUpGF4OVOU/zma/l5IcQwYrprdoxBAtL7Dn6V2iNzOozZRmlyoTRCXpxNGvvlkFk8
aplPWf+bb+fnd5fAJd6qFcuKFe49EzUu6JcwduIR9zRq3YlcdKQr04RvUq7twKSJ1uc9S8Wl7Yv2
GYktzVQz9Wk7K6Mt9m3cM92gSkKDinMk+cebg4+Rkm4QLwP37s389d1UQ2+hYQweb33JKO2S6Xb2
ScQEF6jCrJCUtfrv2jg/PZsOGE7eBlo5PKIod35cZlqUdBT980KreBWn4M7JgrmteEynlS3866//
312MvpGp06BhqXn/bJJs4etx68+nNxUU8if/CpcRpxxbb+id//piP91qPplHsjfKjHXHs9/VRWWu
iUZF+nxyolUiFjPGBWRhJpwSf30h4x2jBSLoOi+geCDbiS39fWVUkHY6OehZqCBkom50znB9qHmq
yx8jrV7UuckGOiFWjEEhGRNoX0igTAlXd90G65b2OSingoEhh6VQCUwzy6rq0jWHVhZdLxOp1Cpl
Gducw/GbjqyrMFGXv1k8fr4/NhMkGNXsayaGl3elUFrBeXBLpU7GAiNlBKB9xqWT7mMd3divv7Sf
Xn7HJumZGZlFtoL7E6wbe6fRDRPWBbkq2cjx5fO3desjQpnQxlXTb/uH6+71XZ1ssa0RG8WrDyHJ
BqG0Pi/fvVrVUpqilbZ1ctrJ+uI4xnAiSBI509oQcVxFV6ddCvuxnibjNyud8f4RYUYJAtpxTK5s
ABVAufzDxa2CvAdiR7KTgGZRLhjQoXwC7cH/SsTsOEXeK0bF3NoMtRLq4seIYytTMnIwOuQ5CGqz
+U7vS7qIS772a1rprgeLHvBq8OYAkKWjMpzsIr1xu1mr+JvG1D74DKwgQOaEdd/amSJyYX28Cri1
y37upGhOg5yRQ+KcmG7scRXyqgiW/jmncUScxZt6z8NODuZS1xjp6iIvb0e6DRcJr3Y/WalzU89C
W/a1C4KRLjaMCd0FfXBFW1qvQuXavR8klmyuutyCEOEWzYK5cm4XDtBLesKzJ0IMPXaP3U6ARKyC
vk3tjt63PoAbMZdsTZgrBDndWBpFIT6P0stpimv4+0IUm2szFKN/cjPME//sai3RPk5Ni5IEFT9K
Ds6Qcyqq2oX/urTM7d6KzyGP6Lz4xVrXtA3vWlIVNtCjCopemIsY2VQwywmlL+KTVTHI3PYGpUFR
X+VxO3S3CnUO8qXG5e2uRdnkd/Wyjutl34l2Bx0fWaJueFfIs+v8zm0EilMiARY6vJm9fCHlGUms
bMXaihoLbjPWNX6Qj26/2Fiwl3vi0i2w9UZmXQ0rtICOBmyJXZp3TOycBn/lhj4InatuWSVwXjk7
xGm+6b57UoEIyBlh0pJ+3Wv3U51y6TZf2LV8nRSFNkgKU4FRHAe7uxOploD15XFJbjiv4sATaFSa
kDGodRwGqdx803eQCZemAvrjrJpue8EpeKqqgYOE4Y6pe2Whkx6P39TJqPRIF2E2Sk/La3q17KeC
M2xgpD5dxrjXJ/kgKpvZqZcyQruuEubaF+Rb0823OoCePdpRDHm0GhIHIvkJczkWXQLvJ6+l21ZP
X330RzfYbUn5emvBIZLmlzGTiTFsZjDyixIyV1WvRmLj3l4rZ00w0l3W3tGFbfVS2Smtt9FGbykm
kUCEZ1dEMdmRMxFKlKpq33oOJ7OksLlThlp75tCI+1eC2kbCu1P68N9GM0wrXyLbXAuJ2KK2A8xH
6JZAtRUmkvZ80GQcf7DG0oF/2/5cp6fJmNC7cq9sl3lEkOvplO3w5OtAVYEkkeDdaEwaitniiwUp
i7A78404vVVVyy8idHonu6Yw1F21iHb61E+uqQH5cO08v/Nqn8GtPRXiwcmyygp7sFrzF09jkrEl
O8+wbmfR0AVOZmpjk/dvdEv2Y8YASIcT2hU8KxbTHFKyrM50P1CYIw8IbLmqlYMiHRrUYFG0lGnI
Em5np0IquvVzQVMSX1u1eLQkMiRhpa5PtNrokEM6xRfUD3Cs3/aU/z8n/e2clLfmu+33Z7hgWlVf
VN39aNYB585P/T0oBSHorVQGxqFrkON3dEHffUsqhe/3Nguld/G/BqX+H7D3TKRA9IQ4urlsun8P
Sk2YhL4J0Y7OA7T3fzgoJZThx/1b9wWHYMOlh8EvqIOo/3ELNbG8lh1K2XOla3XS9iG6AG2D9zmC
9SSmZptbIIdh5w6N3E0afaWt03Tml2kqcDmXS1oxZ5rVNXY4y68DCATLh2kpLOtJ+FRXm1GJV1zu
8WM54c9NY8f+MGC1vgaQ1N0sI/SfXVpnSFRrkqeu45H/GA7O5Dd7DSnqQXZZhTgW3yLRfreF7MxX
bYSWc2YaNcGzcozuasjAKT2aedS7V2pp0UP2hTMCu7VKs/+cvQ1vDTUxG6t1NG7NbpmBoCygtDem
1E2C/cz+mXCtkVlTD3fvOjdTHKdEK7lIQLm39/C1Sic0DQLgtg3ejkeRzKQ8Mf9aQplmtFfhROKG
BvFw71i9cVRAyvfGlH0uqMu3qZuu3MA2RctBW3+fGenDjJnxxkEhmh34I+Y1DJuoBJOGJbOrzE4G
ksCZbSe0lym3ANnqWTnifnfZKEA5bVuO/qRX4U/c0Khs7e3CMfNO6IV9PfjMo0TXu+LYA9Pm1L/4
mFFKz71vXDt6kB0CjiORlKYGK7exC8y2FiuzK6PsI4r6ZKuhTgtz8lb4DpohaPupwq1UFyi+XAbh
fTki8Uf2xWx4nsdz13cxauK4SbZu6ix3bRVbqY7YkulMLuBGdQRXo5IdD3M2LtWG5tGAEJeY5p03
R9HBqkvjY7OY+OcXpS0PfoGUkyCA0U0P6Pq84imVXl89xp4LyHPbs8dO2naESYWHaVX46eqIKRgQ
dJkVdipeYoWlkTtXAIG2C5wLygoNLN6XhVCp7aRHiJ8IyTvSu77zksjZQkcioCuvRzj9Njwkqwbh
nSBVJN8OS1dQLBpSb2UbYMOWaIAt5GGZ0tyHfIKbZBvHuJfX9uxlwQII2k3ri9UuJLHb+R5feXRy
82pXUZk+alpyO5HNgA6L3zBeyBknt/JZ6OOyY4QQ7aJhvqebro4tnI0t3J3sqi01cLK2le+6qDVO
vsZ6n1PObpUGNxzTRXqyaCXtRq+GiFTMy1FveTUNpzAe/dn4VHUePDIRu0GWdBohYdmwqyu3606g
TbMjVdmrpJo4ydSKzy2Tic2ylPoWMtKe8VmoMDHsrAXwNAPGTbo64+JWg7SPJyVBj5p8sbGhAqYA
8cX0Aam5jlvbkgCiALGCHunn+KpCoLzqh5s9vIH7LgXRS366CBgzAPWVmbjht8/OGDMwrEQ0+o8I
PPov+H/njZeYfDm8bIcWOTJxcGZQxQvozrY9VqN935rFXe6lV4uIqEt7HeLi8pA63b7WFbhioPvK
x1C8oFT29Hkbw4qSsZOE3mA9qrbdezPuM6Bt8D/6aSebotsOEcO0OLKeHILicAeWaiPK4kthYeA3
qtEh4TTp71OtgucsROh3GJpBu7AIpt611aC5y8qJSRJ+kMBA7nmrg8PblpNEj+8PI89Wo0TF/XD2
1D0qXGW0B08Wfy3ujEzA0P2Tw3J56iUTsykys0vidxlmXTPZ8FaI2zhpb7EubjWPD7XU1WXyrOyl
WFezvI/chowfpZ2bxrDuUqN1TnVDKAg3jJJmavxnt00+6pqinDGmr0kHXj12FUeUtMXNBMAvtBlc
nkjwMbeKZf22M0cYB4vjH/MMF4IjbxmD6zuWCe9cEyriYmlyug+sK/3GGNxoQPPcZZfM6Iew7fJu
r3Ojdnrd9ky07OTOnCb/Wk466gat21hZ+QxYwwgZyRGAV+4q0JzBlDUurHx1hwGD1YVIL7Kqsx2A
LpNfr7ZeEisF5pKwO7RRSGqlv0+zDi9l7uyMconukcdeN1orw0l02SOylkcbRA0uquFFLf5HJ4YS
B6GR57hvIGUWcOqMcYcR/1g72R6PVMS32FoXQ8TtfvTkXxVBJltbLuqgd8ZDE7k5D3DOJAPZN3kO
7ahfEmHe9X5zVajkyckNFHQgg/TamgNW2q2j+Z9w4zF6tQiYWNfSRvNuPGXuVZpNdxO3jsS7IYa9
5izepzyKxcfC9pyNNF1eNc3ixOoO1+48bIc2P3E67nb20BpnCYwwaIcmZWzu10mYz4W3J5RvOSZ1
d+ia7DSkUb7Hw54CtdcaRpXajs2sCJfIJzttBBAS1FZv/WWRKLCiJjTvMi+6dZuUK2bBle01HDcN
799Qb2FgJq/NhM1xNPqrKQU0X43Fo7AGBKf1tT8sbKyZ728N2d0P9EGJnir/Gqbq4HvzR7D5xXbg
8yAcqPMQQXSKswagjCzFzoKmZKDgtpfLBPQCQk7UNhtI+uJsp3aMpcOcA9XH5nNU9w3OQ5FXgcZw
ttl6OSvTgKXrJtYG4ulqCQilY19rIMIe5trONkKIZlf1TX9l4FhE5WFweOl1gGam9pho47o9g0Gq
HRJoPPuC1cB4QqxR/anHzTBtrLmwAPbNS9bfVZnmHX2VL6dpMB8tAkdeNTlo8SEq0UbsbDwMKjDx
AMjAsmqYMuyzxnbo/L9KbbgRiUtgoDV2d8qubsZK0zhAarclJsQ/yS3/oKRJ+gdejhPwzA+esoqH
Kc1PmOK6LY3LYWNAOvrE8modRqIDX7JFyC06KHk0J83YZvWQ7B0gCYHnNXlY5hYfVg3PfhyrbaV7
2nWMWumJvN8xwO7mfXV6IJc9Y/zATszipfbc+d4dNYQkvfds5nYTQr51n4A5pBstcogEcJPsAeyL
jp6C5qmPCyMwTVKQJ2t9ibhhGY5DE+QE82/ea369mBPMtsw+NzJ/nXXNvfP9avhgqmGrM4m/gFew
SYFky3YzjLJo9qVFLEkjgcjrsjiT/FeD4egtaoQqvhZGcejyCKsSOtgtA476DnFECwzKS/pbCKHe
YXGd9oO2+Ie6m6eHgYjgnfBTPw0xxqRX8HE/t7n3F6tzQdiM4284w/WPaSbOTmX6eKOJP7Vx3m5J
g2WD4HC96QzoJYlt0H7R6sxAaWGmYW3Y7VVGXEFQdGq+Kq3RP4y1mGD/tX8VcSnCfipScdM0g7hn
gVQIxoh28AKnG5Nib1Uxugpk2GxeSqueSWoyz7Ez2zvs3+mTPuLNgQ+Ei5aMx9m8LxNTvNJQcV7J
5oCAuXSxT/IMXhva5lv6XphfSRdG6wQDgpjok9svGn4QAh5N0gs4qKx5ApWEGQ1laVNSeYQJMOyY
5JhI0Jc8SzQSu7wc4ntfoxAV1xRaYQmgSPrL0THGz4yxnD0BFq80UcisZmZGZG68ClRqPFiT7Qds
lHvuHG4yqwugejaboiYJabL6T0NnEQy7NH1QQdXe2AW5rzJq2QPzGhJ2BUgkwkSG1q04mIgNgkRm
hGLqI54785IlmYlUyJF7PP7eOU1KpITEsIS56yM1I1oG+fCdTAZrr4vXvkgomtBEbHEzPdJ5KgNM
WzhpLLIRkqbZKFsS8plFDHDnaovX7EAYDMIuSQwFwzUR1hqem9QaNmiMWpYUsCOIKAfE/9BLlzz5
NPrdlUORv9M9vmaoW49kCdZbV/dRB2F1H3EXbzLhIaSbKA/Rt4EJjFE6h+gKjnVt3fkITPYQEv8q
qv4RZQ34ZWe57UrOKhjLYHughQRT2W2AAiRgBGx5rWGYAxajGU8M3hRRF2X5OHWKJgp0GABHBERk
QkJSq9GHJAxVAyOr6a6VyyNZ2Kii0GqFaR2ln3MpNmJyFyJ/edKnwiG7xAJrPXnRIz7XK1J4rYu0
CAbv2+orBTDglkRtcSPXYaIRbzRZA3JHleyWoi8fpZWlm4Lc7h3h7/7Wsih4jNazA6x4xTVIaDyg
RNfvoO63F8eLXnUl442fT8RFjvl0287IIX3liBDPIZWPINNTb7JLNc39xdDrsKzbMVyUXPsm+nwh
UPakCU8nphb3mjsMDOF9d7xi8vu55swBQ/XZ8JYXfEV7V6j+iqPuzJeRo65ZjpGXD1uUadi2v2pe
i/vKUfqVUFlzaHN506YmmNqEJTJpsV0PqY4jkyMugjpzD5F8b9S2oGOVnT0EF9QKOgng3iP0FDMw
0+Vlcvu/oj5+reuc56c2b/vu2q2jx3pYOvAxVfxJ08C39XCBANQQBWK6VyAqPnoNGcq+X+9zNsgA
KDNobrA/gVbp4ooAnNtspELTVKaHXb8ATc2B5xF9XI+UaNoNxNDBC/JyWtgWsoiPy27QIj9okt3s
eeooeYI/zTL5YubkeZoRkUeJiaswGC04wHCayueizsp6m6aivLBtWajmarOgyKulu4G+Xt2OSCsP
gzZhZs6cHDOfFsuwMUDXhXXO4NcYBVI9GqAcdJr2cexxnBHzMhyprHOSaJJqb/mVtWvmJT6PWDB3
suofZrmgqq79P32vz26qVBNf7VT15yVJnVNjevJgFHN+6kHr7mxchQ9WRR6uJ40XzvHZNcksHPJj
nRCxeIA3VMdXJl27EC6IfU3bGALuMpFIU0NFzAZOTAMc9V3HZGMjQfxFWJz3Q2VamxjtIAHxzOxS
1cUb+hsaIy4d3HmPxLjJzC35bdGfDlLhA76GV3jTflAaLsLdgm+Mwva66osKs8t8tOWwQLgYLkjw
KC1Ughg19z+RkJBuWs9F+1kmCHMbu6IUkstmzPnrlU8ANe9ODP+Cx7UEEGzABOwmI2SOku3IkoPh
TgXilhVq7aIcdixX9pYVfebW29UW4AUZ082fHKi8uz7Db8pxmK6LOWXPQ+77KwBPz6/ZrtmJRk4M
l1n550pVHtllGTjDyLWDPif4hLY3CVhGe3ZnpUPdK9KDyi0RSggNAWpC/dzlbXdStfm1XXCzIMXC
0kiS3JJecMpH2wlu300muY01pjUgEwD9i2IMNZRlsBPSbpOj6T6PVkYyFQLHvC6vY8d9IqBQkesl
2nBqePzVNO0qoe/jkZ5H0dmcZ2zsyXB0+asQbyJ+7L4sdYOasLue6eEHco7ocpvoglvOWoZZhSUM
rWAkApBeNS0bU4Xoi1mVbT06JHWBJjxvbAqX+TTypobkbqHb6TvWSOyGUMCH18HNXoGTwt1ob+AV
TiAeZmPDMfLMEv3URFhqrX7actziSabTH3aDIhpZpPplEb2x9/BYO/7CxkvfF+W2uMO8T25Ov10G
Jw/bFlA3h52l+tBaGq2TcRy9nUGfmbXzDlbOzCcaum3ujJy+vDGMJUfCDvMjqISgpyuwEVE6nhJw
tYFtVa9VV/u3WaxxIz17T2QY/IDJXB5RVdyQlwdQvhHGxlT6rlM2uUxSZk5IsaxBZ3Rngi/c7AGv
0hdPtBe1GOfcc15MYdAZf+lEucef/1UOc8NRNyUGXSxZqEp/02ZVKLIm2yzt8LXpZB4WWv4pabVk
267tf0UCfW7gVC4Wj37JkvnxpqroBxCwQ+lCkn1WZzcyYYEOVS+dKWx0y/0Taplx0qjrG6S1BZr/
gYP50M6SP8ROjugdiDH+3W2lpgq7f+cy23fODTh1WF8hXCE4NVNe9Ds6Oahwit4O8kW4GJrF3PZX
TJXl3oJ8jiHeseQxLVqGIKxqHaFwQtol5XGboOulKu8eNFAYald6KD53UstHGZqM2eqzwzlhZvkw
+nSX4bRsQWDyHdlRQ98B1qF+1WODeVX55OYdoRy+omvxbeT8392z33+pLy/lF/VmmvqL4oJ1Lum+
eaj+819x3vzrumsH/Id/2b6F9Nz2X+R89wW+AT/6DRy1/sn/6n/8jy//pagfhEzIjv73rqXLl/E/
Tl+k+jL/4Fv69mN/s7PMP/AfQUwgoYQe+to9/5udRQ6Qzf9DH3zN7Pk+7McSfwDggvFskKmIFHUN
4flXN970/iCVB0Ul/0VHEoFs6O9v4F9en1/ZlpgL/NiMR2O0AjFxT3kemlMKlx+b8UaLJ8PkUT5A
gk9NBMxmtwXQJfMzfhf7POmyHe5jW0WnWk+THsZV1d0mDWj5fc4jnLMoD5zE6OnjaYl6oqd7iRmi
mXBF085Kbznt6aypFbpjv83AvWrjhViSxNxwjIweJqOyPzrV8FKIGTJuUT4MbWTfd3m93CrCT+uG
2K6ianIrIFArgu8p6DRKev7X/WgB5PUyT9CwIX+5azps4Ije8SRgkL+rqjE/KcnaVZdeyi7KD46O
q21pAEwXErhZuTQh7qLF0GjYav5XZUhqYCIJYXcN5SKPeBHorFlT3ryYAyfhZVR+uFgA49++qDed
mXSTV+5/ynxV8dOjGOTRzuXi7VkR/TrMyv64sMGF9Pz5QUUKp8Fpet0uHLBf/gfMlm0cVoWnfyT+
Zrl2msEP4RMxgNCZQnSjksdB67m68MYxoA8w71Ta+Zg8arMPEgShnBHSFErhqMyFGsAjXtFoYu25
70373uuwSJAbY4or6Slf34+2KMAbATDZDHEvPspyNTjlk87fVpTJ9KfXFNrXJRn9cDLb6ASJOfms
FQr9OEe8/dvvp9bfiidb0mfif48G+2MVvPFHER9X406XfUWGLJRKWCvAXImJ3CqCOoA0kdAAXCo1
rmJPMNwO+g4a7BXT3CTBWyHInnJUJ81dYmNl2ZuLybKdRRx2Kq3OT4tVHwdpEYFJW7nfdWRdfmzo
2Ts70cwep8AcVm7flTwLtCJOGTl0G67OIVwpOyU6nekKBqHiSeJxuseBN39sm0RdeZzBHzJEWztq
U+ls0G2apwq/xZm0leRDRioEBqDZPmsgNELPySgt8s5Ow4FmS5gttra14W9Ve9SzVpDbLa0O+vnO
2lZcnhdyPvdgk30iZQ3z6+jQ3wzhOZQ1Kn0ExJvYyNJ852d6l1zyoubv8mFF7Zya868RWubAHcbc
U7sZhvhc3UXgtuFlj3lo4ifbLJ0eXZcOpkOsh6O3F50vdhJ8D2lMXr4vPfR4QU5EULGZurT09rnQ
1X1XWx+hKHNKAfJCPt0MzHtoxyTIOMLjZMDrUMZQm0MlHGcHBZjWuWs0YU+s8SmGekQN1HuS8reo
b5SzlLdKM53dOM9k7pIXcerBSQP1auNtyf62Nki6rUFa/SmxVpZGboxmOBa2+TjhlQ5A6NB0wJrH
izqNfWChTycSBD0rsooo31UojUgU6VbufZShIRmVtm8bU133pp/9iQgwP1faaN8AoKH1BS/iDZCv
E4qBcyrD9O1bVwWqgH4zTrr7cVi09DoSgrgWmWVsGjjb8FVvloYwnAodEIHRAg5AMGdIPEKdn3lZ
MCR6Gy2TNBeh2rf3Lft/th0HkYC0GBjakCe0PE72rG+XrE0ug9lI5LdNjVnLnvdG6xIjReROzagn
bnRtW+HYA7VZdNTAOBzo1VSc8kYWChH0xahvBoeYgjFq6tsEy80Hn89vIiCA4XEEn+6qjbPE8tRH
DEe0mXwozFhezphn1UMEetv3IQM7eEZu1chQFkby4LixjpO6oEwyZAk2oMtyeKnk/uJFMejimQ52
HekPExkvcRWOc/mCIqbdynQ2jnXUupd67rWHnCCqMugNuLb+OGUciKuig2TqLfIGZQ8N4wr5Lw73
5dZwBlYl5fTR89vK0uZd9NUHuXgqat5Q/JaCtt36FkHkgCqzsEaRZOJtHE1nWR3WMyVRpuwwsnaq
/QR79dhUHBV5HUbjTtjrhbpETpsKCJ6JoRQE6qhjtguSUfOrC9v2fOEcX8+bul6w9PXVcg2/1f6m
Xf/vLoSwPMta1V+795UQ5cx/FkL/4/+tcsn5NW6UcumZyuFdsbT+0N/FkviDFDvD+86T/Z/Fkv+H
6+gG03XXQbD/g8nb/kMnjR0VKpYBiBkrfOJv7YL+f6NdeKeqtNDzApNgRGlTfXnEN/5YK4mBPoeu
x2w/yG7gFlax/acpx+ayFOM/dA28XYtZHU4PTDOkPb+T8FM0aYjYRXV8MwUuA46WjEXuaeYbuCLg
6ncyzveiylWrrFsGXguEnBSl7z4be6HhNujNOd+vHtcRnFeEDRZuWjchc6+6CD2aOXnigf6i8fBd
2fyvsvR7Bsz7IpSLU4ViSPK4e5wD333YVgNlVCtZHRccl5/LokT4VYgB4OpKwcHg6D9Fhv67j/xO
ubp+xUSXYJlbldMM8nlsvteRdqrL5Oi5EP5LMd0QRd99xreMDNNfhWv/XCpLk0vwkHI5nl7dxHXy
4wUzXaOtQFF7SAigOrseVpOZ6g1MmInJOhqc32FkfvpeXVsnXYRTBMBMH0fBjxecldCXOJqGQ19P
LQwyJ0IkCNQH+SEDOFThc48+3iuAEbhzLu7awa6eqgYF9MpuIR0+dpV7h3jD6AM52D1D1rVSEpM/
fWTy+punAGIMv8/3yl5MW4Br4TEgX+fUtB57vr8jFSnncVZ2wL9As1ngx5nVn1VcgE+Ka3ZdGmRi
PLEjzwXO+M4mq6WK57vVcXsw9MRxTqnygH3OEBViUyEWx2rGs6QiMJ1vQvyJ/n1yGnQDG/E38C6j
lZJR2OoO6A1FA06TKef82cCc2NiTuGjSxWDQrxzPRpshJKxu/ShdGbmLBBv46rHDzxtHLtPASLA1
srM0ITNifEGOl3r0vg4IPrUPTPD96K6V7LhoYbIWFCRiZS2m48q0UXzhKZ1oCoqUyex1RxiidTtV
83hV6QmaesfOOJRwzMRPsS4Ecl4JvtOA2lcbgXj7eQuqc2J4SXiWgfCcyfzxm1x2Ggbgpzh7b3Sl
AOf6cPtXW3MGPpEew4snAT98U3eWQ4QHPOmmO62Fh2l3JEqlS4qKFTNhhaXTn57pdtFQwcSIbvnN
091bkk9K3Q3xuFDoc/0KFi09b1TGvTfiQun5Ht+knZG0xEOPn/Zu8Vr/aWyhLLyhed6gNa05oomd
adB5qIFX2JUCg3f37VlNshhNc2KmY3+d5pP6XGQ1xxYEbTR/56FRezXiug0xQeTJyXejtDyuIImy
CxxyWfstMtDkwxs9xyNRj4S5vMeEVc4r53ioHOulfoPcxw0v/wqd8UH9PTUFSTMBFEeeDI6BiFli
ZO3yja9qNvV0wxEHEe0A6R+IsqGaZ7qliEtjoFTt7l9YA2b0xx6++hpDjZQ4ZfgNoHLVsL59/9bU
2XijPWub5K678T30u2ELtufy9me6KKKPiAabdWNJDhqf9TZxu2Ezxr6/61vFA5ysr4eDZbY5KJVF
0VkoOEN0pMeeXufk+QyuXSE5JOMv7JnfoO66dK2DGCvwytyY7hsMheiQonqKhh0Q5XkdUfMDFZNE
/TiKzgVMEqPFSU5KIacBIdtn5JvEaErvmgY+WJCAbUaklPRddGUs/vyMbWv8PMxaSwIDkvX0Zpw1
Y/yg+PqTvUJtvFdUvCMURcYOmockucY+GWj2YPM9qwdSbxKwWwyhoopwIfIEwzZpp+NotjTyvcy8
kP7Sh4zQDxHIqXMX19ODU/ZMirD/cNu1+WLZuYN0PREflQ7YDr6kEzCdFcy8ko4Q81bFQUer41Nn
5b7F86U4kqDamM5AiYaD5dUxFa5u1JTS9XLxZB9/bhXLJmct91SliXNp9Ao8XL9YM6GHYwnHYqIV
QFMxXnM5lu6znyarH1SDPLTh4fZPVgSRED3uoDgduW70ZEIZhX6nWY+0cbUwle1LJVz0LAQDWod2
NFmyhbtyBOSb12zOEf8lIFIGGP39dMc2x7NsQCRID44GIHdcMBvOqyPO5ij4tM75s8CNV8WuPQzT
3ZtnlVGTuDSWaJ5neoMgrfPxZaq9+CkjRhQKN3jEDIDHB9i5vFhvdJFIV5gYXUAJXuOvAD/ANBu2
0frBseE/pMwMFB8j3uE99+yTXSy6/2FRjfhUSk1bjkvCRONolhJ+GSREBXddCpmfHADvrzSabWcr
K84EfhNdETwS3xC/kyDb9x/cJGmfik6+zCUoVh5B8UTjt99kPd/TBF3cCexGpCe/boxPvRb1JI4A
0Lhu/NG9xzOVuxtwA0fb7FEzmGOLiCoR7hk4tvR2PqfMP6feIItmsYynMvGaTT0p5lBDSbaFNXNs
CwB12ENQmlF1qVzNei2EyZ9v2LHko52Q3Pfqe2OKHahtonq3II4rGKblvRVitNauyiIlxB3AaxMs
HFA/zq5XH1Kr8v5kfqcjjITL7JLXk4dEBqpnZkbUIg0BR1fm+D/ZO48muY20W/+VG9/6gpHwwOJb
3CqUr/aeG0Szm4T3JgH8+vtkU5oRe2ak0H5iQqEIDltVXSbzNec8ByFMpo+8rY0PPiNBPslhYeVR
C06mmw8z8vdLbZq5FgoWaYGWO937Tyrzh2cqcxYuCzrB6baLBCGAE/m2KA0J7giiuNIvf4KrG8fg
TE99/jsflGinJ0Kok7w1bHx8zsECQx3Tc2XFTWqLP4gzZUOezIiEY8jWcAWMjPO+Hdv9HI+cgyM8
AdQatuOdfaZK69SreOSUy4SsahdQNygWvku2xJLnztzjoMmY+YSL9brQdYPqVcekGw/I3N0PZtss
BT5GEpI97CW1tM5yGJgwfgDf217r3ksz4+bQzZZPhLE0wG1y7scusTmniw+LwEwESaw2Oi4Vw4yK
evfzaekfHoYmTqkkQk2ZZMClVacmx8P1gXvvSai7Lzyc7PqSAzBnNOPAYhgUiPpCR99lrkXrVy8S
7SdgYVu5xZJC+e/kqNwaJf2zewujL++4LZweHeoqjyM1CpGeGF2X8B4Lb3XWpSiyGnu+w3dmvzix
zsE6t+DrZd1OzOryIVU4DT26l+5C1AnbOedsQdbuOBdd/S6vNHGsh1j70beNv4sH6U8rnjNVzgfc
3Jgkt56Xt9zkjd/r92araPsRUw1Su1wLW0M0JYBQ2qbiHcdNw7U+1B4636LlqCIWl3eU7Erepg8z
U97xNmp6Q9fQGwvEy8Bm5ZJsco9IxEddmy2bBJOZ0vLOMRNtuENxnTsoHWQcxd5tnnnQnYKMfAAT
KWEEv3M7Z+x49YfUo1qOdpPs7ZWr2/CZRGVvEmEhxUEknQTkxwDQd2ZjR7ItNYhrYJrNrBbgP4Fe
a9ww84Z/GpRCwBXydKkvePub28rjZMnA8j9Pmp8cNTiTq7GLuXpmr9hHBomy84Q6IB+kze/ROEEp
CGARrn+y5i5cN4V5E3kc6di7yAoTEX6hRS9W7TQ1h4p0nFXU5/otCXMhKnUOiVXKhAULFxVJ7xTZ
D/w4NlThKtz7IIvgmDRjFfANlOg/yh9l2/xAW3vlg7Y/8LmmMBgaQeBzLa4YlI3BKAheJgIMoLnd
bKiNQ1i8g4LWkhvD5AndMZmKluiti8kYyhvebe7lcsqP3HzFjmBmbYV5pl97hbOJ/PxiyCAWmbxU
V2KuowfcJMNLWxnmZTUWabWGD0YBOTW73M9LCDfXZqHfUvkR+6lJ8cPGnnk0f84pC4NBJuNgF+G8
t9fS5bvdYKm8JIIvQqpmg4kPikGQO0tFMGJN4gbuiB4d1QkSC06IDzi+26fVaWgM7eCYc0NgcQas
dFXEnDaJowiBy6j2peGU49acM5kyjFV+8z/vTlXX8UtX4tGXuJj9XJJO2OV8ao2XEc0HN16NoO6j
6B8nbGatQmn++eP8S/eDyVVZ59nsCg9z7af2EHtbP6RVX+9/khkHgJv3DehlwnRVKIYDmQYyojoO
//xx/6X153HVQsnB1mhZdIq/dl205LmZVlO9n9Lcee01NPRkKkE4kuRC4IcryvnWcWLO4mZUVe6f
Pzpwvs+vLkIBumK+4DyJDxv8H9ycc5cyPdGdav8Tqragrbj31KmbfvDP+kihG0Fm0paoytsAX/Ub
A/e/E7u/sBvpQuDN+c/7zf+Xv357LX7xGv38kd+tRtYXD+AK9hwGVL9ajTzvCw5QA4QOflkIKWp+
9XsuEOM6Vo4uCBEGIWzG+B78vtwUXwzDwtGvPouMLnz97yw3P39vVVHBvE43BFwC8BufpkqpXhtW
Z1oa1lnNQliTzuyFfKu7/8Nr8m+GV5+nguphUEgqhiQGKeMzQXnRYcONy6jtu4XeFikJUuRBeFdk
vGl/5ev+PLLischzADSJSYt52Wf3Me9F2vnIY/azjmZJOO14oWZcR4B4VFJ0JPHPrf4vWUt/nMyZ
+r/+ei6DBwZXjOUQlQmmtX+cyUxZB94Oo84e7ndIf9hU/bmicqxWlUZOz9ojmO6R7ZtpbMUQjUpf
mafzzqmkUe4aO4LQN47cysjPkt2Ha9KvJvr22W/Ft3JKWkLt2Io1YeTvPpoWMpmNNRlq5XFudULJ
s5ydGYLrBwYv5dEfSa3TwiK5DOc+ubSi1C4Dkzp2R8pncWCMMG8ahIk3hmYt333K1ceYWuDRraML
gb1gA42rpJLJyWs0zOyCeYqj6HrmcGN0Q/FjMZfqit4kfTAE5ilu/HxrNzHikoTg9qEq5V5UYYXD
vEFaM5Iq1Taz3IBcrJFamt3J1fvqEj6ipMnOzFcBlWGPNwykekv6Avwsl3HC5IcwwolpeOsAKZ5Z
nE03frXEA+saCQS7BUAvOqN9ASfgyyzAX+92DesPGcnuhVGMPXdnIsXTrVu6PvuZkM85yqJKoIsx
i/Lb0LowOIbIe1Lqp1s/En68RjftvxPRgYpK91tXhTjOFTC3NMGEMnpCpaOb8bcMgZa9TqCPXol8
9GpGPVF1dgc5nOahlI/evGBdCpM2MIycz166RBjYk9S+Skz9Np6QX4cTLvcYjfOGEWT7UrgVBqBJ
9FQ7jmaj7XOKd3af8S4uY7V7q4MIfM4pYkxD5b7YcbHpeHFiyFsXDelHTxZJTDeQM5YzGVrkMXeT
nh2QDQgtIOc9JKG20u4sMvoOiMys/QghjR1bkp3hYAzvUNX6b5k+p/lmwVOiUh0S/8hL0AV4sd6a
Pl9LdPOXZa6aGTd/F0oBQI7jKVRotyyLHlBKJ3xIYadoNQEhi1ZM6w6hLGJsi9RI0nVXbt2fUq21
zNXUR/PaEV76CiMn5C+7jHcHM4C8NW8mROK3Iay1s0PVYk+SNR8XtMVHm2/PZBvjhZlZSOr18ftU
UH/aOFYuMqNcvvUTpT7vrI0XIsuuErrWIFv6/raxsVnhurptGj/ZDPbyrA1ol5krEuw4L92l5i7L
RvqOvCtLf1hHuj9uaVpuGFc8MVaojD3Z8Dgh8cCN8fxWOglK23AchoowoozCgKASJYlbuhRDVFRk
9sYxBuQfc944y5n83nk65EBBZmZRUSPIEtW0aHnMOmmNjCkNbNukTWlVEyAJ6NJ7HFge5THxA5M3
SuCcfbwhuQecpj3HtMBamKF8thvhkMPpIZOkgXJcKnUr8rYMqw37QB/WCQCe2uxtuxQnkcV8qndI
2JRLdDtmZK9uzRqd+aXTEKa9qoq2lGBU4ZGZqxpwZnzyiTiosNmF0n4x6lhJV0QZohmT0AKMx3SQ
mr1tJt923101LEFsgaHtmFEeD+1dVoRl0eyQU2Uvml1nd/4I6rUVDIV4MNfej6LPH90Qh9k6NA2E
sXJwzKM9jUonsoxsuG18WDubWMyjNMKGyfpk7w3cdy7Dxhkdd7FA2zTiiuljx5rEXbmhE97N8yDf
HKMkB7zUy3pLqop5qHKG26sBgWqQDaTT1Z0oj8lEr9oXA7EsRRNi/tY8YF2NZSn35eji7Ha6Ksjb
pNzYmDPWZSeU7H9G366Fof/1g67U9Fp5t3Ss3Fd2qQ11wMCtwFRo1d+B53v0FEDDt5lhMSGffaAY
A5rNeIMFszp4IvevsEg6rzkcLNTkgH7h5LrFjSYzN1tnXsFzg4/C/2drffHDwJT2aAo69jwDg4zX
rKjuooLI0hXD64HUHjSdA9/b36B//60C/6IKNCgmaGn+cxl4FSfVLzvbnz/wexEovijWjEIcsb0B
N0OBIL93/f/+j+ZRH1L7EQvgmdQtlqCc+a0IROFGXCO0KJynDv9SlczvRaD3heJGQFiAJvWzdPwb
Crd/qV8gOFKD2rZaDbNb+rwDC6XGiVba9oG2rQ4DI12y21ixHSFvjWtztrsn3ySRugbAstUBuEAq
ZGrqd2J6sEuvfrGclNhYBrRPEY3f5g+v5L8pHj/3Xjw7Q/Dr/yRvO59TCnzEM2A2fOuQjhZh4rFF
BrSIS+VepUZqkpxU7logSa0rFHB//tjmZye+4gQg/cMo7gjXcywV3vnH2i6MDTwtQ9Icwih85nxA
uC6HxL/IfDQWgVPb7tkQXokPfXbc02T52NDTNvk6LeXy7g5YUsjwns1jlOPy4luZ70DMDtmGoZFz
4zJDndd4SrmTZdGf9drkpBI1diqsQOyWC1/RYrriKjZmdhUu88218JqGY5KZeDAMhJWvPGZYzcpk
5wZMzDFeIg82TcVMmKvIY4nKiHZDvulwi3KmJObIKpG296YH0ZtRaczNHJO8Ber3SWtbjf2cez9M
S5sT6dTQWLpOXeI2Id1Dw43HuKsyx/1MVsI60xZzlS79MK8WV45474ndXtcULOvCmObnMlWzdK3z
9TO49JD939w/eejaYeIKVDsrQU04EqTtOcTOZPMW65Wz41ZBKGgZUsV6G82tymC6YaSe6EHKtYkN
QjjAdGByYkKe/I0czDbZjize51XCV4lluBchkWoah/UjMWj3+lDF6GJdORzgoeaomo2yv52QZcVr
3ZQd6B9HF1u2+uq2CHsyMle2U+vIIKNF2U1agYsjSgyJz4bMIGb9mI9q9Pt7G3KAhrPKwahh289u
OnubGBzvdVa205Z4VYPAHTDjaLhhJqwiMelbcN/ttu3RYM0k6u0Ww2NdEhvjFhzK1u/HMeCb6mPq
covbhbUdG6lqSI9L6qWBZ/fuK5uteo8bfNn4ed3DfmyrZduTD8PcOTWI1mlG9mXrEbjPDmWjTonm
TUff01mipCriR8Y4h4GmxN8tKcYrHWOcvUpKt/iOAFbZWxZoQI2dYN738dnSiYyLba4cF0trwHfv
jgUMmyVU/gNDVxAJFE04RRMK/MYtq5GrPESvmU4hccpe3WfvZUpqhrfq23RniEq+k1VILvOYxQWS
JRg7RI11jd8mr2OS5/g/SwIqrrquDY/LsCiEoJmOz2r3C3TfNqrXhaHcgK12mFq+FY3Wv5XhkOZY
dPoGEyuivWTTY9bQNlXozRfsMssZ2IPb65thJK/mbjared6j5GO6q1GjYKco2yICZxRHRDT7kvx3
vKsINtnpEOkeyYx2iJQ2roK+PLcxwOugIWHutatgLOkEovBRn0R1IBQzu9VdDs1oIjwPLXtSXqXL
4F4aA9AvCPI+j9aq322O0fG24UIsfYN+WAWXWN1TnzhEWbfEHWibKSKqu1EJ4eB3SCQPbSbno0HG
iW+PGO9jyRd504lh0tjATcM3gadDYIxsbXHph5KJVG3U1SuJi74dEPqHCk0d5eRg8zpZ6WBs+vRD
2qr14+WUGMtj3kGLr9aZNIFx7KYQV8YScBPo86s9DK2ojx6uK/6VsVu1+BzNesTsoNIXOT6XEbbK
DnGxXb4Oc8/EFvtQd6raxblsOp1nTIBUpW3lQKCSYgXDHvCM/IqAVnan+E7wsnUUvGSYRYT0gNVu
V0no5VetnUN/IPy3sgNIFSMsObc3VmLEZ3guECCkHIlEmq+Moia6mGnMCO6hxUeymHY4BKRCuF8J
68JXxYuT+es8wlUYVJ4zi9UQz167ihtXvlS6VgEYp0YL0K9Wq5Asi0NkTMYmk131rdP7Bxof5zAS
RWcrCam8GZzczAMNP++488hltFa6RyeMxctHC2qn4VZHDHoRm2OIIVSby3OMQ/DeyPASr1jb2G82
u3VszjgVtpXMNqlRaaDjGeSfLTb4pzAeY+wJQC6Zf+PZmhqvtjfe1OonU8v7g28Yi7viA4TakHsG
SJrpzwE2UIbHrBtcA2VEBzBjqLAiruZeBcWX0pw5/UYnbQPO8WgNAsDaTiEHfleY3dPHPfrfwvEv
CkcCu1Tq0n8uHA/vr/EvleNvP/Fb5Yj3/QvcUP6nW4okaf2zctR1hSpiGIUW7SOa5R91o8/wEG0Q
Y/gPFaAa6v2u9aOk9CEGM+3DVmFjqfg7w0Og2L8OpoX6LyApBHBJABfF46exf6aHzQDJy7mkKtMO
UVhOzal055l4TQ9iPWMcgMuZWR4n4Tv53ZKwHvgG2Pt7TD7cneVmpr3WK/MexPH0lLlacrLZ0fcA
MDx2FnXpeFxAS+dXAZmqc3+r5UYEyC2SsnkQZRMid+e+MIsT1opuN455ml6y2sL/zK7U2yZdXB6K
cEZzSwYq+hCdq7/ILZADnr2NE91ghOAPN6zU1OZJyPBM6kp97gajB1c4NkfDb+U7MtuvFpl07xYV
70suK3cn6qT+2haZ4PtdOKxeulezTXV+Xy/GtOAabXxa5njai7qyyD32tEs8CSH2c3fcxsLT2xDp
sBGN3F71oOMUtLu8H6DFyfQKqobxBN3vbA1mHejcqjBAYkEScFnd9lh+AzAfTzSMPhLqab6aSkIO
a8N/mibP2Yxi5vodixsrJSHGGlrjkjFSewBTEuILTZJzAS3xYDtxcuFr+SsXpj2oK5ju1slODT7I
HavRESuUGx5mCG+kker5d1bzOPFwknzHp+ORx9C11Z5S7fswGO3GJy382cZ8QY2TsPRuai9i+5d7
XxHGZRvbpRqdvOqpSIonDGfJRdnUoBNjOb6EvWZvTBN/tkWy59qusU+uXEJMAPgXozLzJn5x5y5s
fVehiOuD+kQ+NGD4tlQ09MThkGd714CjuIpdt+fZj25QaoyKdmIEdB7UBM0PzKr06NbK9Ox6nrvl
KpSxWMeL1ZzxMkC+ScRk8yhmtfFd19pZKTGQqwLC0J10uvxMdsB8RhhjXsD4TbfwBuW1bJt2W3bd
9AbMJy9X0FmxZGda/QMfRYqiXlr6rnBTeW6XMNlPMM/PfQgZZjU5MnqntdDWeV3b+5h8sojdXu2e
MFcDo0t6l2ChkqvJwd+PDKFEg7duHEJhI9KIHjFDDhKs12xsIVY19BCCHEkjisftGBtgTLQCsywE
J/+EwoBLsK8tAg7GpmqVCv2cNDwpt3HqYwd26yFi0llQjRnxj2pYqo3n5f7eTTLn3Nrau7PYAshg
nCL8gyiwMpnS4jHHQLo2VcPipsJ/SsY5WxGscqrDMrkuPA/Xf2SLb6Oj51sj0Z23rAmX4zJR8K2d
EcaObBlztnovn/3KMq+h9LkBPVi4HXBH4mnI5HyqpAaYwPPC6ghDVNZBoSZP82As165tVRucBsQ2
OAiFYHQB+CKlmt23be9A6Q+PdmxXNwlABu78UG1yieDDmgKsxEZGCc3C51dyKuKqIML43bpwJaBF
XIFIF8Z0N/UhlDDpLQ/jRALFiB4Gvw3SkNifeUvIa7iIvbK9dpwGf6fX3jOJdm5Jzty3pblcyUFI
jMHu0R74Wq9SqD6HJCwk5bdTXROsqm10qXdQxGpvvssIUL8outG4J24k/ZoIvQmwmqKZkq08eHMS
h4cS3uvdlDbGmqDZtTnV4oLh50aUlbyJKHbOM+7ONYenuOwG3u7KphNDrgslUzQ+82MpDkujv+vS
RpFlNeXB0EfjUHQD2aQ6pIKprHFI8SbvWpxGAZDqe80lVmQ1G2Z/t/jx/L0QNeYFzaV2JhX1xp0b
arxWx/1rmgYFRQJdyx2mOkgARq2EsfTwIIbpgbkxSR51Ga0dBtwX8BG1VVVxEPkR4qEw80GaVCLe
oxQk+WCCD4Z/aVYsNNt54RJc9hD4tO86uSerScYE3oN0+5Gi/UC+llS3XePoa4J56JUa8RotRbRp
MDSjFRipysaO+WIdNvGLsUT9uS3y266qBmAbeFZMTNMnI48g35U2xK7JW66FnvhXHVPWZtUP4UIj
CN2isKpkbdBoBl3mjeTWx9b3aC5HFibTG1iLERqXip4PMxmvgWlq51izGjCmtnyqJxxRyMiWWwdt
TNCblfNC/8l3Ax8JObiUddByJ7igg8aBFWFPxh30NQPivfLcBtd2yIR3EZX+inzOwqG0PDAvD9cG
OlzaUKcuoAnQTtAnT0EtFu9Q+PntIvQD1QOEvRYNzyYTxBKtStTQgZuMN5LF8ZM22cU6HQrEBU4Z
X6d5N0PvaSL5KCKnOfpm4x4jNsqwUbLQ33NuauuuF2eod+btsgzXSPZ6+M4iPw1qLG3z2btPZ6M4
hsyN+Uqg8PP1kg0OyTYIN28zius14prKg04TRmtgKx4p1c6wjQiN3nTmUDDkCMmBq7Nd5XTDIQQh
vCoXzPmyJuieL1S8HQry3SPkACtjyhvo5mFxjkg34ioK5WucCFiFo3BOy9i5bwQS599a1DaXdkcq
tFnYd4tnPYjZ6i4zn6mylKZ7QBq17LzBHejG3PEBtudwtJ1CERv6Q5y6ADSypNqNDPX3w5K7+Na0
qDsScj9srCSyEI6V1TVyqizwuLlIB09vdCziL5os5dnnVma4q4fjE/plNl7LaJ+LGk6ykdjbykTO
xADxKnOsRwygFoumIt9A0w/RJI75PbrvWjm7m6va60mE72pI2U343cswHzkQ33YYF1HPxl2+74jF
PMeWJU+1nUXPRGIm6KhRztRL3gQMu5YfdpPfxwQirYlzdO9YVdnbXs963NLM4J3UvBg5VTd1rH8N
O2BTRA7HVwRDn3NJftvkTGeSa6yHvMHk1iBx2tDKjSq5wd8mUxZ+bYd5grKXtF8nrQRI7hN2QOjV
eHBlOmyR3n1ViCR84eClIoZKmRUVm3yIX7XBnoN2NgUSunQ5+v68Ir8uP039ya0cy4ACWNDZ5VUE
IAf2SCzc/CFFYXNHUYW1rfHUykAP3VUiMy+9qqpeh4QU1Zc5qKHCMWvc/qK9kKZVBuVkazsybIut
iI3oTB4Xx46RDvsoTFmtjDJ1rhu7ng7oCPXtRORmMKepvZaW/Eozm64rF5LGTtJ5XtXSTdeZ3epH
/Orl1vbk9Dp4tK5sJbDPh1nn4GvPI6gHztxYgV0t01uJDO8rSbRrQZn7WkTEPvFEfhRD0WzTosQa
O5dae5g74ZGWlml7LF1odd0mK1hQWll5QVw79sbMcrDXFbT0LH/ew741AqvEibsm4qxf2T7i9SxL
r6h71z2jty2aPKLlscth1w3148I5sOYSroPY88QeVbP4gevGRgUM7WvoZQV+qwc8nWD1pfRoN12e
3djEXJENL1AVh2EnkGMb6UHwVn+t9C7aG1MYblzAXkD70M4e24682yjWuqCRBCoxKQrd5yZGDEh/
DNciWcSNW3MhIXiK0ktd9vrbVLv5FXgQDgSy5NZmmBnbsERXqN95EwOfMAihbVZvyVCMjoWdL/eL
e3eKoYsfQ9tLslOPsLu6l/PIq1b17xP998ovqZSZ4jn6Yka4aNxxXcrUDmw/QQE7x1EZoLZK+9UY
zdN3YNnxu2RUj7W1s5/5meqrFhGUNhtjfQjncGpXGHGmALx/chxGr7loav52heP6xeSbx2QTSOsE
4AvEB8u9CBketIq6Ill7Kt/bUOgXVTJ5TPzgleNqrIZLd3DulxgZT9PazruVQ/dnxrrUp9D2pTK+
trct5ttV6hTtUSvq4kbIGIoEUy0FbZXDHmwMDJEYnCpVnxFUFiUMM9VCDTKzvdPmFhlotnESZUdU
jkDqmCA32Xh5PAW2MxcmwjceTxBP9zAlo/XU6Zk9gYusC5cRjQZGXOTZGoZgeivZTK+TvJ9fUChd
RanHy8pSa7pjtRYFIyLvUFFxBASQCKBgj5mxNRW7qWP0O6zCqPauvA90CZXWcEiJBahWHZrQ41Sk
6X3EuuGlp/SkZ+rGy7lcorvCXjpW5bzYYRGnOw2BJqRmo4gvtRBcKtM8rCbOUAsS5LvmLgwL0eNx
5q8Oi28fMqxUt0C62lXU6M1jC7H6Wa+95rmsosewcMXZMmqAqgsA3j3ZuIqM5aMcGEZxcv2ivhvj
qSuDMKxL92KYYtbEcfPKiIaYtXqZonilxdhHPSm49pMlQt0h8tC5yvI5f0pxwz54qQx3ZI7qERYj
3QC1NPYPGZiv91EF4CHMiU5dEdUBz6jcpm3Kl3CCMb1qHQBUSCrgZvVNoshZsS2/MUUWVPyajfO/
mubrxvUyxLR+nty2EchU0Sxtw36AgV/nafrGgDNykJmVHOJlSc92PCaHgqXTZU6u/MqdHD5MQvuW
e9XyAN87tFeO7vDLmTOHhrCz+SnjqADJPUpAT6m7XGlztZCUVoe73hjz21LVSebC54ppec8cSkTH
8MMBQuW7ThK/2pdpqK9Je0Uow8tIIavb7dk2Ka6TUtjqBIs2/tygseNjlxbNc9VLr7jSs7QzN/mM
Vu+i0bkFVmPVxcCgYqdjUI8xcnlnyibkte5r6d6JURAn5ajNTz1BH9P9IrWU+1XraXj760F05LYA
q3MNlwhDs53kiZek9bxtFTXQCs1Or4Zs9X8LFjGx1WvT5RJNu1Bzm3ucvdPjH8Y//2bbpX9adwlP
YIDDqulSlTHd+eyAq5tJkh6nQ4DQOjvQfCPGHA5BayoOmucFYfTVKMzdmBpHEIBbzWq3dqxvPDe8
qIdlAxh7w6+685cUU8vfDPf5+dyIW2cfpoKTPqfYFDorBUHw1GVdt5duTa2I5mm8/PNX4JOa6uNB
dMsiRkKwM3U/vwB22k80vaO8TAyxUv84Wr4t3Wr78TD/HUn+xUjSgGn+pyPJ6+9l2XGvv5bJL7rG
337wt8mka33BmsTumu5BgVG8f04mPbXuRoMHhOVjba02tr/vtI0v/JHjMZw0dV/RXv4xmzRxLxNk
5iCE1FHTqS3039hp/5Qc/yJJdhVOxtXxSLJfdz4vtXOG2EtRixmjZJnNwaDIxgjvJJKfcCLiiykO
x2xRJG2xlb3T+Ct8p+0BMxOrwKVpoU7HuQDJR3psTvgmukNtBWyBEEf/rR778Eoq5gBDRRFYCe69
FTBvplWF1nUIk2YrWGA9E1DK+aFt3GWGn2iQUmFs2jRedppuVI9tN7fHWREQWPULzBsLTZ2hqNZW
7qIO4cZJNxxfzV2UKZgCXTweNp1hz+vygVvIPtAL1QeGQSgiQzFMYQDWeJ9ABf0OuiV6k4rgMPEz
z/ZcpUPgK8JD/AF7gBOD0w1xY0caieJBVIoMQaeRn0ZFi+C+7C9GRZDQFUsiFCFYiaqHMMEWlwBa
N0pH+j2Kx0lN2LQWKgXYQ3wUeJM4lhW1wmt5mXUNvqyCIIhj6UTDplSkCwYdEaQLXnlLcTDk4hfX
vWJj9IqSIRQvI2X5fwV9lrp/VDwNW5E1UsXYoMV2t4ziRL9uveKidPVIbGbXAczRZjXEq9IWT+zI
+/MAwIN83/5O7wCp7VATAPgwtDRCJj/A/YC6aT6S12dsMY16JFBEKYCQJQwvLEUNoRUB1kp4y4Vt
j92t6+CJ2DgfQn4l6e+UuN9C5e+O1zTcWLuk1ewsfAAW8X8VdD7MAbrWDS+6Mgy0hTldIe6y1z6O
AsKx+7X9YTJQdgNTGQ8w6ob4gNLyxla2BGRuT5ghnSBTlgXQFTMgZmwM84ChAaFgsZd4HBgL9Awf
0vQ2VAaIQVkhQmWKYF8GhIgVIQRUHMuDqILww0jhK09F6of2dlA+C1/KNz30tW31YcWIlSuDDznL
IOXU6JRnY8kh3DM4l0FmGlbglPZNxadtTXT8qVKuj0L5P/BlPi8FzdOifCEx8pWVrbwiUrlGogH/
iD7gQMuVp8Ry3ehQK5+JzRj0Av+LDz65A/yl/CitPo3r/MOjMjZ8bj6MK5PysBAKz1wMHx85o8ri
gkCDdZjyvczKATNGiYUbxrGKGW8MkVtTskWDINVWX18slFHpT0eN/OmvmTU0lXcGrix5Z3cObkJE
dVmsP+oWnwWKnTQ5Oa1wb3qw9PHTZC24UwYSeswtHRoaFJi+M49P/gsoZQOtTI14Lce3CpM+NGPS
sHQKs+fJN8v0ICuDsj6vFrzKUyoWq9y1Fc3z3ZiQmgTV6WOnHn0s2DNTjOlLlvUtgP5lzEp3gQTZ
Geu5BlcXjB0qC0QgSRS9FHoSKa6onvD+aBWRm6as4KtMkFOoRtkiKNOQnFUYd1p63gZrTp9F+5nR
9YvS7PZvbkZ2t4MZEqwOEHLGsEdW3fi00URkvTmtSMymA2WImhCXIrCw3pfZ4Mxr0ZiGQ4YMQ0O+
WPr0UwD035v6r25ql4XfH2onhW/7Dcum+HD/+z+3cfX+/f8cuvy1fP9FffbzB3+/qfUvSt+vcwn4
juERxPoP9ZkLTAQ7vIob+bRDNL7wE8jZnZ+mBYMi7Z87RN1C6q5kbPzx37ijWRX+uj+0cNVgCMDN
YFk8L8rsX8VVDaawtgCqutfcDhjkHFd3SLH7ZIOZtdgkhv0si3G8IMErwdFfP7NR0A5CoqQg5JxT
eYmzoO6sAoJaUV7ng3jESQcMvM5JsagsiCPLQPRRy/gPx5rmblMys1Ze517WsG8YHOqEL8n21TeL
C0fmFwSf78IeCVzf2j5CL9RL+Th47DWSH4MYksuC13HduDW2yrJqGLgCSkSOjNVTLKfKF9eO3pnM
WuVrNclpBeNsM1ssRjBs/ujylPvZjOYNObuXrjntZOLW6zoqf/gMcoCi3YaTHXMZkuxAQtQwL9dW
SqZKxN9qU8becfJKFcEsplne7B4H8Ki/Va7z3MzdtspJYG7hUD+B4toTzeEAKOkYunXhsioBx+u9
+ZyN+atLaNdWRPJWtNmFegWQvnqBleU/0rpkshv16dbMIbiahYSHEdF8jXK8Z3lw65UTknzDiQ5t
7r9RAfg7Pbb2UTSfssGoDksOhEGTqPBZULMZTY5GPBikAOA4j+dbWVvPsZkdkYi8tk0KLcm+xNZL
h+hY3cbiF5JW8gMu+LWV817NZg8CvEYyYSmiGXq4Ca0Hw2uEvkB+Y6qpFmMb6UwryoB4k2QKiIxY
+dTXnMeRpl7LuHgddKy4YiaSnTkWmnMeq7b4CwSnXaOOvu4NuRvi5aR7LLQYGZ9qt9LWSJN+mDl/
zdaTiyybTlSN9t6rfGCpJGbB5Z8fl7APcTQ4eZD4xLYQXQN+IkGlFYPvYnWWHquZEDqrCTm1p/uC
nnaaS7ku47YPGI7/f/bObMtOI+u6r/K/AB5AAAG3p2/yZJ+p5oaRmZLom6ANePpvIttVVtol/XVf
vqiSh5zJ4RBEs/dac72UA9Jj+kJvnLLPAzlXTOBNcp0p+THR5quvxA2NVWvtkS812d1hdvvmoPTw
SI35kCTgp7tGHKKCZwTdDcdBN7Ay9fPZqyYE2iDs16hLBaQHRoJGBb9SHB5XyJ6fy8h6C8QIAoui
ApL2/EQZ7BER+KOj82+FmTKtQ7HY9IV+FKEVr7Kkq3c5mpbt7Bk0eqhhr79/71bpXSME+lipkr6o
40LAc+SuW36O+1zFiPlXo/A+JrKZDqBzZ6DoYPJsg7T3kP01rWEqvlRt7ujVIrTW5MpTIHXXE1q4
gyJX4aQqdzi2hecf9WAYNxlwE6jBdXFTGvVE7TYfTgWUgrVt5OKts9rP09B4V5af1ew3iIKj3NpQ
aU03ATWzjczm8SWUFSxuivMoDlNaYc9EmD8XGj/nZnaIJsH4Af8jDq+dMvvcCEq0uP+3GmXQehbJ
pu6mBmqqjjG0YtTCOqWb6ORXHQ1Fqa5zI74tKxqU9C+fK4MaT9u77nbo3Rd4JYRWlOBiSrKUtsTk
0t9BM1DPgbejPU5Wx1SFt1bndquoZPjPqf1WWWS4tKoA1DWYZDTY1k7IiueG4QiqAsNQhZxDNOJe
3Kyy32ubQTdl8qM0vOveVuMxHJpvxticHS87/WXR+YeSBetH/cNJy4fAueRb8upjWntvT0xSOnHp
CCjeGYCai15169DX14mrLnNoeb+Q5L4rD7BmEKLEgiZcXCoWMV0/rhm4l/vSmyRkOV71TWkRwEAo
6coTTOg/v693lZjlSov4d3HHmTZy63dXGqXUIqVGfrC77AUtHYGPTMepNU7UhFZtdeRP5u9Vif9o
Jvu71ZNrghn1UGIHy///eHeRKIPYb0OiMWApb912eKw0L7YhyJQw3Hy93G+ez+emZXb7+e0KqgDv
n6Pg5A1mioO4Jd8jpugBjDP61fLQFg0EbIigtxOC3mW6OEP+zQ5moN/GFsp9Ng7DKR2oLTcB1NIG
O0zshQzX+Yy/jVVXuIcgKEAZ0Cqw/fE8wrRbEXhIXhFxKapKL6XX7Ap3uNdF9GxiZtp42rnufRQR
uqrwe7hV/SmiOrbGzDptfn6n/zCEEFSZNk5ay3Rt+92DtXMEJXiSykNsk/JQYdkO5ltYpuoX36j7
T98ouihKJC5SfcCfPz7NYLR8zV8yVgPcJhylbicrcbYmxYlV6QXppvWzSxctFr5hupWdWdzFoLwR
Xkff1MC8vGxVwA5mlAD1mYIgHbOxfzQC71rQbot9pnsXpAQcWQQVStv6Y+Ta076I7HqBwiTn3mzI
Ssz0s8Z3v0OI4Jy6xC+2IxJZkmeTbzT+vFWZ5TxF9Dl7GOvfwmp+9rHrzx0nDV2LQzwhUYlLUmpI
8CHsQJ/RahEE36PCmGhCID+0dnR2PzfUhZHjssf6+QP7hxkGl6ofUM0BBYwh7MfvcZaYohxDlId5
pPPJdkIzsxGMAsV2FIefX4sd9t/eAhfsPE9LSlwHy9//xWzd2BMh985UHtxsuHfa5FQAVP3FJf5h
ZpEYGahx8r9U0d5dA9RNRuqPWR6qYKgB1UKQh1X5tsz0ySymfYc2GK8Qrlz7egwDEtzK/GTo8EOb
pq8kXZSoXAdCMvJUHIiWZJENmJ3qqbhQ8Pk2e6PYwnbKDrnwZkAiAmupObdXeYI8zK+ffAosK6/1
o6ODgWoNuWJcYantwFyoemc3lJxFgHcTGcci4Ui+uSVDUCXZZdDZCdPYtLBd2aBaHGFdq16XnMXX
OLnuq9KOt46Yf+dF/sdZ0fmHN5ZnEaDEYR524FX9+FBKu158fUV5sHIOCkNMAmfSUZS3jYx7RgS9
QvCcbvLJvy5Q7q/DtgG+bhU3XcpYDjPsjOTP7sZwxnPqWRUlMvPjmNZi45ucqbPBuyan0IMt7xLq
ZacbglqNdQ2Vc4Ok/9m0xzfMXSsiAx+0YHcYKG64MfQ+i83niY0YTPa43ot8xIsy3kcuXa20YXw6
NRNf6w3kVRhOinwJp67tzs9BjS/556PqH14S1ozlH+qnnN7efUdjpIC4jEN5GP0SyyPHDznycRwq
fGEd/eKJIET9+3viswozrVno/f72TipHTJSBevIUAPpuv3vk/DA94bI9BBbPZ0bJTGotByTa/h1S
CHaAUX5BQ0LmPGE1dOgC2CbFoLYB9b5VAhZtRSg3ukPryhj8G1q57ToOFqhYWYmNqNu3Ip3vdU7R
VS6LMcMsEtlLOC67VADAKQ1G1ZebVFf2mu3qFmSrv+t4pN+Pl7OjxSZx+Q+DBaZkdPxETaRtHfYo
TucuPmpYO98PQQhZq80IYPtU9uNjQtdpg8wCRqziqOfO42NDpvdqcgL6RQNCbutWGQlgD3ZrFkl9
yVJwXv5AY1ZhEV0GZN0PO8tp2u3yGrXava7k+OhFywHCzQzeJ7hpuWK3hIXwAonQ38ia/xqN3EeV
EvUEXVJdBa5+A/+4GfslgjZPLongzBJotuJO7nxM44FWrEPLqsJYSffUGLCNFEpB0eUF7rr8xKF4
X4SsLEk0MDB5O7yxuyA1/xy3Y3nKLPd6aNFy2c20Xg5G+ICS/aia6uyzs4e/+9GGz/OL9dj7h9eb
vQ6SZAgbjCjz3TqZw2YinZdaZisx1rbDPU6Na/YXfHkur/Wy//p+1K46iM1dwE7v+ztfxt1uGkly
UCk/RkFrk3Vlug2yYOMPpLOBLyK1DRxBuSUZeDrkVmtwQMsKnEr4Q1SZR2/KyINL3QQxEQ6si0RL
B1clu9/1LOkUGMwxaTc9D4LtltkIjN5m0q91RBxb7rOzjjgYsh7GAmUY7qTxiNL4sRuYQRu7u298
jqQwqi+4hO8dt0/2Ve7pLf4DgQhiPsPNesQ9A7WRTPGVW01vXjvXu6bu7iWng0OWeNcDiwiHzP5R
wFRcdvOd/HN9/V+F7RcVtkW1zl7iP8vzH6q+i//f+gV7XFL+0A3740f/rLH5v7n8KupuHk1qj7rY
vwye4jewOGwo2MBgIlz+5t+QDxuYi+uj4ke4RMP3XzU2QfmNtc7llQArYYOc+W/qbG6wTP1/PaEh
TqGr7LCl53OAz3m3f+rh3pdNmlQHjZ95JFg1gyxHtAfUK3TYO69kIsdbk/p3QSIgWtlJmVxTHa82
Q44iCLFGbzFQE/HBa+PpFt56+YD+OvwMlxeoxixgKspxdg91I/A2BXxH52Q5nhFqUOn1qDOPFF1D
pzicoISIK/b5INypivMagfA49bNCw4cxH/NKQ3qtRWCmhxAFGS4BV0WPs1kGk7PLjNa5ifEH3WZx
6JD3Rj1gaypDnJpwQsLMIyjTjSFiOz4OSORQBkzexTaasGY6C0FMFouPfIaAyqxpllukg8Mns+BD
AbMPu69cxcLiSE6WtQ77kmKeXy+ebOnlE1oEVxzxtHkNObwdqcMJ7bJDQqCo3IrZLL4lPPCDC/bo
lu7IiF5qTsIvs+cyA2fW2H6oEc7ye/lkH5wag1g5mtl9kAEmCTGmoxgOy8caz+ZN16JCPqM6jpBB
9FS3CJOjM0JzLbdQ8VuKBsOMJPOO3BRgHiwezFMWIpeVKRDeclDVkvSwuf5sRb5/G+bsZFBsN6a1
IVoS5VuAjWEnfUSf7iyPui7qGzJ9glu3jZP4KnUC99Dy/e0GHGtX9DfUHjXSeBX3gb3T36l1iVtW
D5al/DuDcwSnFPzwweS7h8JiTWKNsR5DDLnHhHTIk5EnzhGfa3WTNWowHmZ6M1tPptbJaelLqRwC
IGuz7bYHsBGEj/aW2MGyUK8j69enBufSB3q5jiAmUHEoxKzUfrGMwt820AagtI1TcKdrGh0Tq/ID
a1SE+R4dDhN/Q43JHcRnCngtAXK54dqbDifrC1FxPthBK7iqa4G4s5+QqDg6LZNDKFU3H+GWcphK
wt64sqEgjOsRS+ZWmNon46+lQYoq1KVrhNC/7u/xbLoZZgId3NYobMTKojL0VNIJvsStYY7RWuQO
mUB+mlL5XHsWfMd9pCcTMKaRpmM9obrNM6iA6Jn9T4DOFptuMCpInZ4IeT6L+5ZE816N6D3Qp0SN
NWPnhM5odKfOq3vzmOMNTj7YdRsQJMw/SzC0TWhGGBkP09hQIsvCiyyK4ZwMXfshVsV1GIjoKmdH
EbylaH/Q39kCuadxigpTkgtt5+aTK7CmJjhaVubczYT+TdnO9PjXTpB5pWbEwklnE0OJeeGC81ht
W9awtLdi4BPLOQ1fqkX+GWPomd5p5B14vQ2yKkW4r5pmXkyyoqjXOGNQjqdASL1MRzv2aG30xS35
DIfJTHS/Gnq730yd1mcDvdOx6qmpTkF5X83+VZe2ISZxq10HfqVPY0J+k9RJTmmZ6EVMlHuqccYX
d2amycNmjR9hD6073U+JDceu7uR1O+mHbm6jDQHFi3XWfbaaJb6j73v2sn11A4LwHvgQ7WgsHYu1
GTikQ8DlkIOs9GsvQp7Yrunvlgjr6vZrOslrc7bDT6rJxoPGlvRQgl+7SZEsrSdiOOj0t8Ot1Ydi
pyo4ZmMST3sUTNeJ8qc9kY3dOkbSu5sscm0JqGjXFvUA6KdNVW8yf/5UkQm2BPPdzHVz6cYsRDq2
KNFF1QBjKZtdSjrApWnC8QYfi094WvWKM1Dty8Tytwn6xR08Sfrloduul0ixw1yxmcmHwTilRWKd
yU1CAyqjz4s5cxNZnHwyOZUbO+iJiuqq5sOYKpA/RdQ9Ue/pGBijsY8a/a1vvHw/xem07ZrRehws
O/yMaAnkkw5j54jLFRUrYcnmsYeFlB1E4bgoeJN6B8GTvmodIfGuQe6d/JB6A9pNedfX0ECSmaUp
LcCsdq5TMCq8WRKVpkrOhtht062vku4+aFX4HCiYq8ItQqRRBJoS5adeydiF6TMT3voRfWmB/JTD
dJjY/q5ou2BfzUP9qR5D80PQRMa2GxYrBaHy16VvV2f0aMDfILfeCf7i0nrauOEo/SwBIptrK1DI
2FvcrjRDLZLrdZdZJ1en0VWQFT72ndJV67xLerLcbXaNK+Ul88YZ8fG7sC7Xg22JaxHSTp+JmWlW
Rg0Titgzfy9rmZGzFWFyBq2yUkZvPHe12X5gxJVkgPcjak3R3HthWt1R7DevRZqVG7/jm+5zhoFD
4oy227Vemja2TeV4QNoNZ1umXwVdtK990VCHi0Uxr9G3jLhzHG86lZRJxDqdlLvxyHF/quJ+uI+D
zP+CIDra1khSrlRofzaC/htmm+gjqqCFj1KapJS7T6XjGhfeKWI0RAaKlwQaXiUVYjpy9hRYP4de
/+bbyt3PFTrBOZxBTiTTx2mYsEnkSFelbF6wkmEvEuaRoB3gCZZdf41CiW48NeBB+iI9DPAbKzJM
J4cGRWjdAjVvtlk7Znel5V2XEaZtSnz9tuhswM1Y75JuPcbNWMNfKubraOrCbV20X/o0fqQNwVaK
/QXVGGJGxJAfJOmaG7qLtlrB4uqogqhlM0MGZcepDlG0IbawmJIXO8seDdujfzYq83Nsy+RQJb78
CsL3vh+sbyGnD78hEzow5Kcyp2qvXHCuOjPlKZjC+ao2ewdNjvpURZwF6MWfxhIfEP2LejuUCm8B
CLFDqqfiKBAgE6IC7tyznpJxyoi4pu5fgjPYWQ3IMDtdEsbNdN8MeX2qOv3gzHG7I8+tpLPpIplM
5y8d+891J/rqgbI9MNB25rsOCzFRT8HcAue4W01lW+x0j5KyMfy3MLI/WqhQPpnKFTeoRvM12qc7
ZXWMK/etsAvrmMw9jTaYNOe6pCfXK/urLEbyfKwvVD1JvOv5SGurbDFE1WBzWqd2tglg2dXgezEm
vlHew0SNNpil053J7vHGLmV42+AFa3joBAPucUVex1PrrIkbZojSwUO9re1NY6XwehHZ6qz26KrG
/R4xr4vUycZC2cfQr0liX8nB4+5Qnzos6VeGar0NAT3PXZrsl80mqX83mMwxqIwBp7yK2MvoQAMN
irdh4h9sb+Yc8UfcEQPTylVaF5/pi5ZQN/Tj2Pa3tdXdgAW6sFtL1vxiKm1dqNeQiaCyDj2635TX
HOcP5ilXJC6tKum4V1Az/CuvUCUBAwTbT5AEyMsp5lu7KbP/BbH8f+XWCUH1/2cHv0dEkF/b9uvX
v+oq/vipP858vvWbRz4DIglHyH8f+ALzN2S7AmQP4khaOYsw8s8Tn/cbegoTLeLvuXSLtPUPVYVw
fsNEjaaWRprrC5CR/82Jz5F/6zzY5FlYFPfoPpgBAs0fC6ZyaoDUjm55NAZ2uPV+YAeYDtvQGLFu
EvzlW+TqSnu86uxpWhetomDVYiOWzKoHVTikr7sh0eAcW63rVjkeJXcz23qcmTZR5LV4YBqxLSJP
fyxQiClkcq54CaLSOtq1ma/7wGVbj3CcQrT80pd1dxxEG+1hikQbQONqbYUZSeLAY/bTAAuNNcaB
Bx/oFj0zpIe89FEMplP10amV/1I2bXHsSTTamYm361vgN2ZHK3RIk+gGN7V/KKckBwMmBiLAWgfl
Gpqk6mNs9WpvQ/w4tUO+bNZsz3sNfVljRy6QiayKJoouFWCapyzt/CtNEfG+H/HPlLm8G3oruJip
UPi5ougzCF1o7qxihHT1MN4S5towNZt9I+nYjQkQczrFd1Vd4SWDMbPzjIzFjln/BgThKSozXD86
uzXYzkApw4mHNMHfQgaqVn2m3IcGhtJ2VNDy0IU5V0Gq22PfzsYhNGaOSllsnKh/19vMVuSDwwze
kDdcXZQXoxYlrhXl/kh/yAI8vrUt0ERRWLh7h+T2na3w2tMEmO/qwW4vMjFYUnr70dOFfps4bW/b
EY92KLP2bs6Yj8fJy3ceqSgbo9bTPfBC+dozfdXl9NkssNsDK0oP/RDZe8jo4fPgJ9UuTUPvi594
2UR3wE4vEeJGCmW1jlGIdsUWS9uwSSgpHFidmx0wdQSWJppYSAY21mZod6SLBa8+GLpvEYe63WyW
2merXkBfA2V651Dwyxej61OMBO/Jpy3wYtDmo6GGTflC+t1w9g2WxAqnarxKgrje1hFHZ7LzcO5y
5DuFplfeCGuoLlB1n2JtUL6nwaoOfl9ld7pSxomgu+HGLhow1iphN1PnDhneCSdOeeiNPiFbtM0o
lAS9k2XruV/yY2FjpaWNQ3vWSzCfU/trm0VyOXnYxWHqffbYWE+iFcUWzNy5TdaXGEEnA6KOJJEA
GGm1PRe3wFMOAQrEVdyX6tJ49kuVY5a6Ulhm4nNt5R+8pJH3kEVxIfiWcWyT3gntPWzNNJOrIRjL
4I2kBYWOKpzmm5l6w23b237xRreWHYZTIj7wu/4Ja5u4beBHsS/KwT45YUv5tOmtbZSXwQnSgQ2A
IWxzPPSxV9/X2ihS0NvTEB1q8A3Nk52PToZhCHEuAb6lJysCH1rXbw048il2RiZKvvdiIN8w9FJK
J9sqCk3yzdTYrc3aiK7VJAv5AUuErfCVuZN1V+qgD7+kS/68m8zBihmODFrHoHPKJoWR62YrBGI4
4AOyUrK1HhbmtdkF6as0QAkefKiX1dGtMCuuKr/vs83QN5BNlp2AcxmjIiDtgQCcDLYaI8UEDHG0
4s4cVqUa9S2oKOcLxYYu21M0GKhtTWCNNqR/BlTRKbME29LNuORMuoCHgsa0HkWErJZqQk6/whzr
ZM/cxxW7LMQQDK+ngOYNGUFQfw7K6kYiFK3I9O1VLLpzlo+uSeTagCJFahltYSx5NxoL5s51qCOZ
QEZJTnb5jqkbhNMjYVr2ufGMtiGYuVE4cIpgRMcivEsZOOqYJQHvvXbDjZvlOOjtXsg9LqN4X8rB
31f4dG9LO7+aI6SB2Lfd6krHbnwO61qCoOmcmLocOdgLX6PGslb21qqDLXbyZbN3jTJd3tWU+Svy
km0TVcLYASAwH2SOYN2z0QuvxegaWDfKEo1XX937g6R07VFtA4hjswEXwXkikmOVK9LuM+1EdD05
JhCZ3OfmqoBL8KYm9coa1VxTXCUxUYb4hkAP+SvbVOZDNFvhTuMMfnIJQrlzHCNkcSjzY04k003V
+WDpyfU9DVhW3mbbc1EzWJtWIl9j6gwPBb/qYyatZENGhv9psJSuiDmx60PqKn2W2O0udCJ9HGIa
meE4pezmBYc5VWFAjfSOvZ2DJs1EbN6JmHzCdMAIm7KHv6W3j3AffVxLLuvTjPPwCE+k31sYuPbu
ULiKch2Fr7k1yH3Jq/hGUnJLN422/XMimOIDEC4byqkkY3P9Bx047sq2qERGOPNv6yka0ajH2dYh
pXnvcQO7ukXet7JGJ2ZqnJ2PQihQ+oMb1C+Db3cXS87WV+on1c7tZrEF3mIdvFYJDOBcjxhWMtXx
be7I4Km3Tdnl15k5qmdMlurCsb65dXF9XCGXKclKLNMrTmLgXkU8XGeVO5PGmnuLp/mz8p3kanLi
+ENIeeY6JEuZX9J67ASIFF31fmWuq0LAKNBx0a0T3vxbN5V6j5+keUEtgePCyzaCI+wdMhddrJzC
93Czt8Ed6ZwI9dKseh1hq61qXZjbbKrMIxGMH2hreRwoOIXnnFkX0pJAQ5o1/sq0CDAoQ3M7EgJ0
0QTlAE5qiR5h9SfzwMD46nAoptMI3smw+87f9G1EtdAhMSYwqJ22g/awgqCdWVNCmJJVGdn0y4tF
wrMyM8+K+G0mrAjh81I3Q7epUFa82Jq9vHY4Za2kmTITNKCn0DAO1M7kA8gYfwG8RgUB0I+tN9XJ
3fdN6/8aO79o7OA98n9qcrqq+qRFYPlDT+ePn/pzf++D5vTYRzsC8tHSu/lXUydw6M/gT6Nn41mC
LT5/9eceX6CcpmSFnhpAH1K1f6PbbX7h7xIG2wbP9F+i28U7oQod+YVx7rCNAy4q/yZUgTU+9nia
SFIuQ2KK09Sw7s1YzRfwbPWuUqm/iIOk+doaMiQaKMBHXpQhJaQkPLWNTWBsLq0raIrlnkLksLYH
i6RS38+MR59KyEbGNWHAFevq2opTfWMBtv2KqsFirYjyZ8dWHRUTYqOjuAgvlenQsCltOWwaJZo1
fpxm3HeFMR8qVXgPrCH6F07Bd4oHvgHH8egL8zUEkvlw+fu/SHXQqhEuN9T1UeMVuSW5L9hHUx/g
ROiW++Jz/+UIePt7w+yvpHcOdX9to32/XiDQPIBpZZ5736bG2mDqKMvq42iQ+qWj/DWCebeGT/er
xId3YK3lSlLYlvTx0yB2fJ9zMfdY01uC+Y4jmyCArCmm9QlWAQyn5AEnvLOUVcP7//r2WGXAynoM
Jix6y+3/9es07XYsyjanGhsjFzAW1HNr0rff9NqlCv7fX42eKYdhvG0e7YofrxYtOVBlkYI9MUc3
uwBfnHcYP63xps+Dx59fa2nqvn9y9EC5iBQkS3Nk//FiGoJEDK0rOapY52ItYva0G6WKaoM9DU8N
VaObnn3v1cgiegDt0dXbpMXN9vPP8fcBhLcXWRkS3AUi9V7dif5ATkUv0qPqMzaEup0IJo6IeA+8
xTL084v9fQzh0qB7vIhzfBj975q+jQpy0QHsPNbWPN9VftPSguUNruM6i0FKJOw3ZEkd9xfX/aeb
RNeGAxQwnPTMd+K2LErHJPLq9FiOimRhjt2Po+iXVPYEWMvP7/HdtdgT8fsRPJnowlwLZdiPz9Wh
AWsNcZAcE05aG6UniQzObKZzNI3i6efXejfffr+Wi9QJr4o0HbSjP14rhZtuNAZjaJ7mEXJkKItT
nojB2vz8Ou8lwMs9uWhGA49JhuFq/3gdaJJt41U6gXrjDukGOzg3hSBxgc2T+hwnCfYz3XT0Duam
TsMtnZf4F1qyd2NnuVfkx0x0SxEIXOC7sQMuleIGZWlU4zTDgHIoTuezEV1CMRWnKvJdKqVi+sV8
/v0r/EGnwCLLFIRx36dyRsLPj7c+RN5QzaGESeCH4kMD3OLE1n+6xg0Z71HfkCPW0fNnTzwBRl2H
I6D84+iV+gtsAtVgyw2KUxaW4SEyDfhD4LZO4Zwav++q/qMc8Z8+p8uDWap1AR719xr0zBXhiCjV
OOBp8l4p6DoNbLU84BHl3ugd0O7UkkR0Q8qtQWfrYg42VANRhuGxzyrnHHRBeNSJL64Dw2vlDiBa
lW6qOJDD/uej6e+j1ifXBUkVshTymN9/VDMgsb3NR+AOgUnfMIt8nYGwb7vtz6/z9zeRhgiPTEpA
E7wg72bYxLD5UthTH78nmQcJpmNkxZV7JofPffj5td5P5wxPZJnSp2WMZswnJefHcTL5rdvSqGc6
J0t7E/nhsDHzul/nvCo7TnDRutbjdLZ6LT8ZRUkyWuV2v/hiF6U4l/lxuEIHN6WJFY4HTan3x4+R
N7Vh82aEB4I/mukoc5vJtAtwWh6jvp7v8DKbry7gY3AX9NZoMRPQyp+XI4mHG+jcIsI7BcgMbrsh
wBHSqpT4eYXaC84YJf8LFcfwFAP5uJ9zEX4bdJ+TLZLPlzmHU7EKVOM9SI6nJ5v+y3kg6xKbCFrI
e7fPvAcvrs1Dh9+eHBRn6jdQKw2AbuN8N0Wh6Fc50N2bojG7lzyczFeUF+GlxVFDvDOnpW+FT2LD
ifiGAgfZUIeHubWcFtd33CMQxs3DHgGFh0nRxHZeCO613kr0NU/jdyEkGakYAFodOt/yoXPIFey0
iLctiXKXSPBmOy5TCx7Z5LWPmbyrNnK/RRXtYJB1bBtpSJswJMckQIpOcLGzHx2TzVApybX1JRyT
MlXyk0871r+vrJTxxttPdFpWLaYxCBXGnW+3zJ1m28tPMwiTjc6C6CKXn23dio+BnsdBkLlICGWS
G49BJaYL60z+jIxivPn+9YYIJLd2GZt3tVBxBt1J5vExpPIhTrZZxBcwyAXEsDlO6638PlvhODtT
y2CG8i1tfKbdzIisTG1xMs0tEpaSmu9ugk9E58g0YyxXifMBtDKaYzsyy1uR2dSbUpDL5xE9zsXr
6mjTKpm8NibVvVWIKCGC8RHk6AdcFgVyf3Hal0Njr+g9FqdC2MlrHhU2bcDKeaGggbSAlyZf+tzF
fOeOBoDwDqjArTkofZNMzhBvpGMln3OvY2qCefpsTaaTb8UyDouxCk8+Lh+aVrHfJZtZW2xgrALw
eDnkjCVZdPOFiu2SNcfRa1p17TDfFa6BExBIfYviuoV1n3ID7YoiIhb+lgG2Ndu4fonHyDxgdGH0
upmj6fHFujrQp9PXnlsZuAcXD4QZOdMlMvL0lPn5NpgNQn8aR98gm1C7LpXWAQNLtVVAsteTUTV3
URcnR5Na8plMIAetcZ5sKE6ZF0uU86lXpnegsxM+Rp3cVk6fvSivzC4TV1uHoStvilnuM0RUkK1C
vSfrSHzyfV47MIN7s5qoGmck1piGnte2tO215SG3CDR1QKcp8afyrdrPQTLcJBFBmKkV7MhnFbCv
4wqsHn7smKSQVVaMAdmH3BYJj80adlW+mYYFBtvilUHg8KmRrbhQJLhpNEynAdT9Zph8Z82CI3au
Sp680Cu2U1vb5xyPkNln7rruynFPrcFcZzPuvXgGmh/U6E2oiN8j4nsNavulBhSwTQ2Es9AUMRVQ
jD5iJPyoPCxItNvrfD1pn1WtJy+2EM6J8gbUdjuBkL34zGkLDUN4BsYffexqe97GzqRPcV4wATvL
Hon0pGsvEWIRAKg7C403mmTwePPsXWVSEZhDcSfFnQiUUNlR+1XBm1qSu6CnluHCy54ikRJn7lQW
cTmRvOrdnA9U5aiIVwMJ5E/u7IidJt+S9OoB3mmHJu2GjZITb0aP+SKTZv7UUDB7Qgg1PkyVy/6h
amsipOphni4ZzNctBHtJRAyMXyQvzVGj0j3GKgBRDyxCXJrIvAd8MN7LcZqQ+vX9dll/lpSmGpwp
JdLitu3kjJcRrt6RSjVbATurgPxO7EUy8mLKrPRa1MMyYSoizxmkEiuCjAJ5IB133vWMv03BNm8X
zKaz78fBwfVb28VNa3bPMp9hjI6wdhw100iIcigUm474pXRHmb2AatpmuzLN3FtQ8O3Ok330oUuj
8Sx6vemScDyl8EghkACf/CzoK4Xk1NgkrA7Mk8cyaOKTUOzbV/boo8EbCgZmyt6BI0Ju3OVTI0kB
b6BjAU42iQz9RIiO/61ziOBZeaUFtbRw5QcNw2Pemy5RvPBpNUnZPfsxqNCHep6Da20o766BL4lA
vVoSLZUEaDcGh0BbNhYKq2++1jZsgnpMp5PqBEo1x7wEYQMT1CFFAkBEyRampJYt8+AuDxUNdLIG
BIf/NHYoU6A6NBJYn1aXByceavCg3R7hBlk4uAuMwXnTs9neyc6gakA+wsavIGj5HkOA7gQBsmHk
7kfcTTvP7wB7+onzlE1tdRt1aEGL0EqPIVr1C98goabEnakhtPaD6zKwg/JCmAvJXkVgE4+eIwVV
UlwFEdlfTT27BMIqa0MkU7XPTaQd+dz6L33HLTHRqPXQjolY+wiqoGYCr9vHAyX6VTlaAPTaMHou
TU3mgok8lIAvtv0BDFHMeUZabieQDw7xfUO+z6FEfCLQmyJOpaKzNsj/hlPm5Ec4F9PXjuP4VSfG
/q5zDCh4og6Gdm1kJWv6knqwJr7BvebEXu+zQkoOAFZ1yq2p4+3q6suYFvlt7bndjY+d7SBIiArW
SeAfCtSlR5wnCOxh4Z4rpcNL2sNbcaKheM1KJaGPohX64ESu2uGYhTniFnDhallXR6MvqSWBXH6W
bf2ZaE29BKQ4+TpwZ7h/eNiHF2JR0pFJoIU0Xi+5WrTaKcESXLMhX60/0xdJAKGkW554ss0K+200
AtSEEMkyEIii3ZY41S8S2dorRezhNOvU2Pwfe2eyHDmSZdl/6XUjBPOw6I3NZjTSOTsZGwh9wgwo
FAoFFF9fB4zMropIqQrJfe3CM0kzGgxQ1ffevefGCXsgQ5jlaAKTIvup1L1j6+FbKSvW7L5m12AR
YHpEoIYPeDF4UfbYRsN3NN0xlE6/nfNfuWV6yIpDTX/eVy1lkrJ+MZZtb2dsanfFFIwvVpbqb74s
4vdsTHBgkDJm1bsZUmvAtmeaOmpIlMPjZIU+sckujf19E+qvRjnFnY1pYWfFunY2ZU8sAXBLRixh
k90hUY3QSfV0NfD8rkOv2eOvUvPJb0v71p+KelcT5jDvOkb9DNbHMQTWUSHjIlmsn08OBpoL6R1i
3Cnf7VjODHw9JFUuWOnAHc9BQpt969Ad4r4k43qLvs16LogyOyQVvDHBpnD0bKEuYinG74LaiAoj
r2FwN1wFGRe/p+56K9NRsm/zSLjwvV05n0LbS18N+vcPyxXWLzccpytpHdlz0DJTcTpediYH8MVp
CzTpYyB/T3Huc5y0VypT8cLBON2rNLTJ2O4fQ+81I9NhYxaWVzJvuakarKUtMTNAZyOsa5syapct
jOmDv1hw6Vpltn5lI0fkcILMDJWo08psE1Njb1r0CKu15ltVu2QbWtTJmzGHvmDClW1puYBzpp9M
UpIjtby/7aWbHConRtfXhBd3aEDbFxoeVDAeYqApWwac1o6pPxt0OSOrDBpQhM7Hsspj826Mj65h
5ts0pj76qpifGI7nDO7i7LZs9S9LMOLuF9DoodbupaCxux/oZl0KkkdOiU17wJ214XmWiJ2YZX6r
lJNsqPHZdTgIXXw4SHuM7f2hmdRwtdXMCMfBwQY7duNx4NpSVIc7Nc2ArWxi3Pw5PAUSpKjd6JjS
RAD3I9bP5Sh4Pzu44VRdikOshp8KPdZeWN1ydELQME2f/C6N1RwkmBpgDPQOlsw+l9PwMHrWRxH6
hy7N4QuMyV3bDJfG6t+nZvkyVulFdeGLkOktSy4No7pQkHeWXwzIX7G+PSLfOpLyhBuqBFxvF9Nx
qWhSRopUgcAetgtAEfhWTvCCn0Pu7c79NicOBysrY5HP3XMNDnUHtQDUk7iZ8whjZBZ+b3QicFTS
1d4ECAH22TSOX0m5/D4DRQxBJh6w1hUTQAKTfbXFsJoUZFxdfCk0gnNih7rCOzrLXvfF28y0/YSr
5Br0L3asx+c+7pN9PhRPkZfl2CSSaosGfnyzXBnvZ6iPJ00Ncx1HaZ3IK1kfc6aWCMKit3CADlQ0
fQhxOp/kuehD2qP4FiknoiSfj90EW8zGT0RilEPIoNKBJQ95Mz9CWkt+2GFkrIsF7MSQQ5MMsY0W
xp28G4Xyfyg3PaEr97WLnpSMxr4qPwxN54nGhZOqM0GB3NE47YSE5xH78FDtEgwuM0II9RXnoVPk
jZF1p0YFfH6wuhJWR0LTNBwmSk4yGbZyRPocZ1X6a0hDHkDelRFDABVXchShkEK7CW8NY3FDfdqx
vNBnWmcaphvTd7I5LSRLPTVG5wY3BJXOdz173Gvcp+bWAjCydQu4kcr0oX1XWkGh9yoxlB1jxLI0
DaWHYX6tTsAf6Z/l4k5fytA4V9upCDLLsAHm1ZS+Z41FkzuDI/foDIHah4GkEskWbX+DUB4GtyrX
a8mbKPgheSCGrz3pBDusBKF9FI4nz5zteWk8pha4Ngr0XWCQKkVORH01her3sG7cXSE5/oEkEfeB
XLaVo9tzC2Bqu7Dln91qYCMdvPTi5QFNgYEiHxQ1PYJ1UvP5flr41t50oTynocfMBjb40Y785u3z
RwDau492SNnfRWVyxFq0nFDcio+hUdRgs3TpEsTe9GVaOPZYFJvMepY2hLjDxYTcHGzsXPWHz0Yx
iQmMUeaOOWhF35gIeYH7tUB6bSX8ifjWcFAuqmXyHAxfu0LxAYqSV2QdWR4GGi/3QVE7bwSY8623
lc3fPM3yjIQB687MeXeBj3paqnG5nYUxigADPpff0AsXAWVfr3PRbQPYeEeOatT241hHcqerFcNQ
LHRFaF6yGKBpIBRCJrvO1wG6h9RuGu5/e7GuDLQFmDwySe2qpKMYLzeJlAPI0jpRtGT6VOWMcZfu
oKpp8q91j2Q6gI1/05ULE7IloHmVLtXl876zinY56JJvwFtIrKxlvTyg/Awpk9Cl8/flIv1ltXTX
kGz7ywP4LK5JPTJlc/gn39WM5VNz2WhSbn1A8LcuwZTHbm3FDSN4ucgg0SfoO0YIgpYo9LkDlG/z
2oleX7Auw6fMTSzsWyAWRN3Rz49EvJuJQntrbH6lan15jtr1/+0UV8vBwWW2JBabW80L7c0iCYHq
J8tGFxdgR64UEoVi4L7PLY7XDgBsnsi14Ifvm/5aAEHd6JK7CVMYE0bsBx+0Eltvx3auX5Q7O1e4
aulF52n3keb4mAxZRTAPcx5h3xuZTU4qvaTC6T6qaFDnpGfYvjFo8WxcVnXqPFIc8AlbN6T9lWZZ
xQk4ndpj0hbulbpFflVEU0NjgTV8AVO23GqIeo9TBWjl84F1hyr/0UB6/Ojjgreex0FfIBGnZ5SN
3JBjbA0fi8m2mU1HTvX8HjFj1Q2L77cxGPQWYhqlhxLfWztOtgnDvOOg8d/bim9HqZSHfeYJTEeT
0LFoE2QqWu0zYmpvPVrgt6LR6bucAhNsl3BxburMRe7nhaQn1h5/uaLyCXbtKgaxvYDmB2PReBes
d8EkaM0FIqClEKxJi1WsqAmnZOQuiRb7W2aX4oNRpNVtmcXyTHcSRU9HdXoYbdZHWCjtMQsz63mh
IPgVpYIPnKj1HpQ2xBoY0+mlyFwsebFHsrcVQXqCO0vZh8Ra/4QkgCiQAmN+GwBQ/z5rtBmbgQO5
pJUqsn3OsYKdUZTErg66vcNoPz4XyBx+CO2nv4puTi46yGuDA4qdyS+m/kDsDwjqpOUO0Emfvpdh
QIjaID2Z7qKOBveuFkVn/mg//6/Q4W+EDqhq/2dG3GshM9yaf9I5/OOX/uldDX5z/ZDXcQOQN3+I
Gf6ZTur9Fq5zSqbCAUjiZE2//KfOIfnND1bPK0KGMHQd+7+QXMPfeDWPFj1jXddFUfvvaJk/A7P+
1GaPeXsvinhJ/or1pPHnNjtxIQSFgHI8xbFpaxBbXUzbNOF5a01/LYBd0K3+3bRxsKqLsvzFHjnQ
+GTzET2SjXeUyayhUtMri1In3UtoLfe5yQQKurZ+7lrTQqX04zM7wjNNJ/Sm6PI+bE9UsthJLvDL
IK321VU4sEUzIePRWEp/BGnb3XQ5kYR0vYKP1u7rZYvBJvjwRLiq/kI/eVVhZ/2s5mh+wZHVzD/X
kVJUXorBn+7yLtpLIAfEVZY3NnEX8THUWEDx8ENh22TWCBJHwenbEW9M594PUKqivdJ7EZOxFOEp
o9u/0q1QR8x3jpzxBlV5/DuB8OgDB6VjLguhbyeQLNm1pMFCPFHY4+LDerRP42kKDoC5/U06VN98
UoZvMmINsSQs5BNIv3qTJWwH0hT8nYVCZlun3vRKZWpW8SmaSX9YLe2YR+9TulYRYYHYuuxZW+9q
oNc6Use/5HR4kUqXNcT/RffRqxiwHm4jfFOgxCQuVjCYqd0f0mRF30TAwt0vPTbk/mAxpXyW6Mk+
RuGToRnWE1mzGXHKIfjh53ny1qtcOVyLvCMEOqkChL/GxWtGJEmHXVYEvLzyPncbgiDuBqx74zZS
gxiolNoaRXKALY2KL2mBv8m+rQ5TO3Y3jqxdb/v5nzWkT9i3IpThBrwEP0f0M78DqLyKrgKk+Lub
LE2zDVSTvpZ0EIptMIZ0WbTP+l/nCBV32Rwkr3FXkccIySF5dUYLibqMV5PnKmJ9dp2Aj9GMGtxC
RAgT6UOJd/ZyFXwITMoDNSGuoY2cB44xreH9TeN0N27GUXZb+gsfKFovCiJav7xR1VLnFwoJ/oAJ
YWO2B9XL1WWvEiSYNewIdCOqhnOq9EgVJdDd38URxu67VNdkGwwKkOJZCV0sm6wr1Q9Mq6gvMdcx
ccDsRNRW10u6TWWp+m1ncR7WqD3X04ofr2mac7h++HgBwLJZ3IorKKeZ/2WhJXb2wwY78JxzCFgG
koRBAltb3xJ8iJQu7T07eXj9fEcamdV80FbonacaXfum1ytDnkFE+jpJGrZbzw9QT/uTq5ejlI7/
YRszxFsEmt1NaEvx3pOqoDd9MMsTAtzAf8hKwkgqhjndufAKIBs40Dxv27sQ9TaZx9HuaBp0e/QM
w6++Ko31+vlXxvUyZqfa+AWZQQ5lAPKqkLvMQhV6l8ia1N26GlBsDiGCB9oAul+ecGR2FXTG9St1
7fX6xKWxhztlku6GYglDoez4d2IKlMNxkg1AjbqlOFYdiOINwDrsf1PNChWVvTz5je2YQ9GL+tey
BNyRZWit95TjkvWYBVbcHLtRT6T+Os084hyu5u0cVWraqcRdTgNsoEf27/lel0a8w5AbPXpmI97c
Om9pdzPuFlcVj9tOBOTpBq7V683ggg8cmaOSuiQhUlHGpDdlYpJXvkyCAlYM9yMUP7VsajmId+WP
Q0osmDs/ae7iYwm1/4CTzt3aOguI9lTD99ICVIA1gMeiTur5KQ6tZktXiBvblZPkw3ABrqg/LD5d
U3XeZiHOatgqglk9kjpa0tm5ZHo5rdHzp8lJou+9KCMQxTSpvb2fToy8OB2S3pmV/hkzOdfXQPR7
lYyWr+GIjJc3bCiIOAvvfYwMJBwrb9rQRqNz0khfnL2Zwr6r45w8J3YMrISifax1tx77K6I5yabJ
3ZeEmeABtp756UeNd0mhfZ5KHTs/6iD6RGnN0cFmCbwyri1+ehD+n8cgMGfRtIxtgOhvu8J6AfEp
X3PXZ8QJHgprbRIXR+Pg6aDbVJN7T1uLTI32QDCQoZdpLz8Lw2wBpXU93FCOR1jnysgQg7Kk3rsh
JeFGTTjZwTRGznkkOea2CVxiTqaJJhfxXEB7i3SJrkHW38lQNj+DIMmxTyKrq3E09ng/iU+5Q0X/
6DSWO+/tgGKXY6oenGuN/6F/YPgCacHmVLyK1RftaeaUFX1izJhkP43pPUNJVhMTIf+xxPjotO2b
l00QEVUyLNlRj4V3FVVruy+p8LpXIqDlE6aC+zzQ/SNpVRkC6MF5TMnDfGojSrZ6ZAr2pUfBdoLU
JfZ2lttvmTvNN34aPy+ZG34dByjR3RxggQ6mtkt4PgSpwloSFw364jQLEqhG4d4PA+6/sBF5sK/t
3L5O3cLIK6USfBjyrtvPLm22upQOqBxPzpucuFmxJ7q6tXewoCcaknNTbx1/DPAoNuOI0aOvayKF
HUan2uu7LWlD6tltq/i9QBXKPKrwAHSX/khNwxBCU8oP2wkf7Mz2fkMyzninXPt3ptr9rUAFT3TG
NItwGxFMfcVFWO4006UnA0/qxsyl81A5ofql/Vn+bpKs6z9mhVvgoQhlmt0Ajq7OGSOBrejlm2uW
9CHPnXRXrclyHAXnq1bg2Wv47+jz5WUcPOuLlAo3kAupdoM14ydQqfnar67qNDDuQ1kw/cHik+6y
Jg/vE5EEX+ZxyqJN1eZ4WxHNijtsGIhe0t5tdzDHrQdCpQPGy+O053JhUfHD+SKopn4vRoV7sxNk
mQn7Qp/gVbEl7vOS+xRv07vjZjQOy+FqmcB/m6bMA/JBng72scGhN5TniCj87IsXd+PtGEk8PMDA
qohxUm7jqt9EnZj965Qrn08YO1s39wnrhfs5KjY/645eu8toN782UwzpsXa+pqUfbbI6xOrqdj7l
kap2gMLrnSNo5w4u3qocMTg7RZIudI16+HkhW/gBIbFNxo4rvIc488N7RgvqqZP+yEaPBZbPkwNp
X+aDFSmN56wKNmLMXkK7d25a/O47xyPqk1FxQAp40zwVZQfpreT4caBVUED3rMthL+w16lmFWAjo
1uX38FtJ6PRs82xLqW/M4NlfwYmzQOFsvWUF0mSrDQXNgiZ58PC4HAWzHv7p+uIGq3f/mAe4sgia
GqY9FTYWg3zqnMtIODThiaG9k2l4xu0RX7sqMy/2QI4NAYrjKzKQN+hF6RZjQMyBYtbZi2bEs4mG
WbHjDh7NjmY+zXZGbFeSx9jJQr4HQsAnXDMN1MUtQg5AkKbKA56ERsFynxkP+cXI7lgD/yIlqqkx
7/rxq0j44FrM8gmDe3QY5j4t92yH+IdLhnHIr3AFpenGRg38mKchYjGSFohhMBkB1L7xGYvkZrxB
M0DIn+vOEBdYT5kxznlMgR3oH2U/hr/w407AhAlJO+WJqr+LKOpPiUzSfb0erVBGS7zTBjCrj/5h
WzdlCAimF3va9BTWYzzeTsIhlsfUamt0j1EQ0dRNVZJbtgyx8F7Y38A+tmBL9ZawhOa+VEz+hirA
m9zMWfhYJ+TdbgOLeCKtyKiM28n/VjmunR2SsG15gOx1SBg61ReiqZ+Ih5uvbUXuhBmrZMbbHKcP
A8eAWxeuPiuv8bK3qNFtB5mz5IzlJ8ygnO5xSeklb5APEmw3mmswBMFdT5CRRFnUW7uxC8aL19Xq
ZnZ6c4zbYr53AjU851Nz6af+RsTLvOsTt//SDB0TMVbLo1a9vDg6SI8yi185qE2HaKBzF0n/odSm
rjeBrirCIyB/1pchR0t5KJJlMZuJfjqRanXbldB3w+VxZKj0ba6aOuP2cUkiIxFqVdGNXJDVx1bR
Mm++m9XexmhzITgXWtk+E0UwfouVeGZK2GKIk3/Y4wjm8KxzOgPKBEKEZKj+Kj4dde2nu85r7Q81
JYKJHQc5KM4EUVVTgQQBKGq1j6syjx6JxAnsr0XDf8mJoIk2ve/E0B9odmKMrwmvnb4uOYMj35Nx
Ft1nruhRBpizathBp9P/rIP7i/4d5aG3eoUdzwnRNPvhX/RnGSxQ42acayMp/fPkUYkGRe4+LyYa
fiTS+dv4n38R+dm+h+bOxfCMAtb9K4YRo7oBdTWQ3IQ18gp5R7wPLMwflaVQAwFl/05kiu/fZToe
wa5LsDVmS/xJ3tyWQVmz8vFg78OePiW6M+3cNVa4iAuWguRV5yrZ6woCycZf2pRjWxMOP+wMHwUF
va+WJze0UqDLM4icYhw5Zooy+IAMPaknID7BALDUcci8a9GX+r8v1BPoeOKZgi0jxZizfkYtUrFi
PDeRJ96n2gw/uGXaX/Gi2ycvyTjRq37g54lAElCh/Hm+opeMrHXttCmwHCt9WMjyGA4JIfLDMc46
cD38oCSqXjjhUeb0XAFKxN37Zy3chL3zNyLZfxF02lEQ+is6HwAyzZm/fOkVJ+Q0HOzuxIiBii4o
SmqD0akp1/7nu2t9oT+pG9c3IoiHY4Afe+5f765YUsGR6tmd6rzmKxZxAx6v7fl+ePb8j6EgE5Ta
cKYIweAm3v/dd191q5jYYx8hA3rkPzd9hGWciGTB7iRLgUt5omda9IXh/FhLpGJEzWxCFVEEWBPD
ib+RlTvOv3z2P9SsCR4MD9/ZXy7yBAgp7VICrgeHpO+NnjJ8o1HVu89tOVA2+w7aSo4xBth8BjiZ
pm47Uvi1WVSfMn92nj+vxv+2N/+mvclyGvLd/PeAvi/yZ9a1/xXS8I9f+Udzk+Sn33ywCk6EE4sO
4qrR/Udz03H93wLalOuDhISYn/r/zU0/JKbKTVYcA/JeClMWwn+AGnznNwirPu1IgOeRj/X432lu
8hj9+U4jTAbfEu4tOlMs5v+itK+GcammMSnuyyrxyoTGgk0uosyq8EuC2gHDe9iz0nS1jbYQ5zEL
3WbSRbitUt1NDMq8EOcptyatQFVUynvM49qq569BDI0dVnxFTqDQbYXSao3EQyli/8AaP5GUR+hG
QSv1M0LP5TyAEKDL0TDrY5f4iE/yvrw0Zev88rKWkS88pfibtbZf5jDOLlHl90Q4Z/Q8VVQ/BkRC
HZmmLTsvqYmxJSmXWE0vHEEVuRIMwFILSSyQ51svEcmCkLGxRK9hg+0aO8g8AhfHGkU4r6GEkQ7G
3ydG73vfFmQuyDbMH+VnpuGwxhvqcUmTnXCnRu49wSfexGDwYyQRtdglNmVBT0AVkB/qTGYT3wrm
7C+DDvPyLqCc3hFjGX0ppE0uoykI1tjWIQMchQQEQVkyJzQ9bFWYpyhQClpeKsxbagDuW3aiR9oI
afYU+V6agIE3JBChGdVnaqL8Zpnm+c0nhDk4hv5snzNIAgBuq6EF21eSdhupEJ1BVHjiq5GzBN3d
l7SAIw2udWjtboNgCyl7ky5kYlZTNG7AxnFLlEvhrsGM+bDsymDgSBXWkXlXI8Pvez6JayPq0c0M
2g8fXmGP3n6wWSUJgs9/RZK4z3wN/hwKHw4yAuwdwtGRI14ePfSLP2cbRlTZzjWqw2VLqKjpUJ/a
Te88WGvkaKtRtaQ+egK0D0SSTiJxMDCtUaX015Cymq7JK5Jek9g59OQyXMnAKs2t3Y52JC5u5U+x
QM7VDuj7uBCoGxudt+LehwVEdAg0MsRUHh2NdpNTXkKEawYKN9jNDs3G1sGXiELQ9/wdarnCe8Cg
y3e1ODp6amBkTbvImhPBYFZHPSjVwQYFlACllzYBaltvniO8VkhMu0vJyp5cQ2iBPxriJQgUqyOO
iXVsGuuqgfwM67GhuxusuLhqPPc3YdpOH2SLhqh1h2ncGw6i5jxnhkwrxpEtmK46XMPLCXnvEOP4
yLQUmjlnOy2ZpU62bKJDS27SfTEbB3QH423COmXa8GRDI1mh6qZQO1l240ROudD6uqCl6olTgnnY
Ebbk7YRutEPeqiVhelttkgGZtFcFOWnB0e28NNNdPQT2UVaQh/OM8p07zsdfXq5TYhJVijur62p9
0CAJ4A4BqpG7po6nNxcm3BHfQp9dfHt4XGaatg/JaH23lqTlmbKwI23joDTBneqI1TuoHuf2IRuh
s8wpxs9NbMacISR8tKOfCslY2/bX7qXVKnViJTJPfo8w+uwGIe3ioq7dEA1k7q68XKicXifkL+B8
L599c1BIw/KkK+J1TxM5XB2IMjPvYmE5N96AfHtJS/cBES3PI6VM2ezLjNUsgKqxqUxfHpfZiy8l
3W9YWQjd5+vsrB1Rb2iXHe9UHeM4Hfa1k61AAb6r7pCRGLdzaWY9YH+w9cEbka9h4ndvaPUley8u
GVZYheCUi8vVeRaLX+xsr4YbqIiuLr/JPio/SltZL56s9fvAEETukd77PGv+rHewWsDlOKGlzgBn
kG57WOL3YT5k8oYfoBvkIHOgNnJDpMqbMIb+dvEHWJWMG3D/Ir8oTe3r3Yw5c+sOoY1WKZTZSmgQ
+mT1ch3oqGbK1KajOPdvu1aQXBS3af3sIKJ+1dPy1ecWBpU+4IdkQmu7J7Loo4cQqtsOErWhJ5D3
5yhBULBvF+XuYWWSz94RZfTYpoN/h4pl1HRGo8a5pUfb3QKDDMtj3HfeW6/mt2ye4Z8oUCjOzinS
Ot5qbathM+pyHm8b0Th3i3GGx4Y4CblFWzNnD6S8pdgWSr82iwGsF6koKBkGpFl66ZmSxXdMVJzD
/56nWlUo83fnKWRwuJj++/PUbTHQC2L3E8WfDlV//N5/OuPxWsJO5sgC/v1PznigWPD5/zgy/XNU
/J+nJ8/+jagxSKgUyhyrGbT+O6enf6lQAk51OOCBcK2es7/Gh6Fnj3Ol8+zczwhD7Eaao1dO6wiq
BuO7ozEsv8+j7r8LCFF/k+GAee7PJzc/oRvORA1ql0eA2R/usO8fjwCshv/3f5z/SxZAH1TI7s/c
zah3MiRlljswXkSMgsBDoW9SPVNSsB2K0QMdFFR6mt3iipvBvCzpCBa4ywaXwO6KPO5N4hiEF1Xq
YoAp/GrHXiveiWaXi0v7uSDWKS0iQ3gmRo+95+C3IdfePvFXYroxOVr8O3ZU/TMif3vc9gWKIJl7
KE5KuDCPvWUiYsQwsjD2ne8XUpAOwsvNMULKccEVwXXDSdle+TMRbCDCER9eguiJTIZq1645amZE
GbgJc99qBXMwKJTyyUmJWLvEcz6BUMU7Ev3QbD3QWpLIcl9tnWbFvgGTjkwTfFXwntuJwbmaTAn7
aqe8KvY2U9OL6b53I0R2URZPGZhOi3ZhVwHmecQbFB6Q/zQ9CvesseODO2hlkzRJe+TMDsdPQiVN
oreZ5E8kafh6mJ1XZFBC2ZD0ALBd4zT7A87h/IPV0YQp+oVN32bfGjqEX3RkOlgHK9EPk3YvQNv0
8RtkJ2XtWzrw+wkJ+3EMl53iXzCDtPwelL2+i+IS5WllZ96pDj0H6rJLdkCa6jdZP2BerI+NbLAc
DXF9jJODkBr/hib26UY206H3e4H8vHK5YZD0bnD+dVvLJOmDDg2aARFUb3Qtq02EWW/rBZALOeUH
P612Lh/jQc0b9tV+h5QccxEnpbMi1Oid82FF9nve7YpItmeIQ+rip/UJKUH9mJND96BnBSw1wlFD
g7snjXYKL0PXnufEPEethIdqJcnwLeic9LGp8mg3e15xrjJ8RvakmhtMNcN+wAi1zZeifuk0E7He
cnKAxl3yPcyqnoZYKst7Rrf9R6adgOAWtlbmnPECNrh0rEubh/yWYZbywNTQHKe+X149t34uLeG+
h2GGisP1q+8FIaKvYcxD5aOMOCDtpjnEdHUT9oRiS2/6maY4KZa5cvYJPnpDQEimPuSCt2kp5Ims
AH9TielG+3nwhRFtffD0wiAB6z39BThNZ9QD4W3aRc777I7xnRO1E/ORCcFaWdVnzJOkAfrd8DyM
HbOGKehOldd4mPPMfFczFz4R1B48CJE7d6MW5RtN1PKdb7Q+zvPo3YyMlU5IB8Rdtfh0lDMVppAw
swj1trfc47TW10YR7UsrA/x4KuLo0ZSKZqdFI/hgMYa8jZnUP6CyIGuMMYh9qmcJRU7ERXEhUtf7
Qt95uGrpFV/n9fSx8cxk34pKF6hXq/55rMbpiXa+IDY8Iw5lLpJ3muLlq9ShulFBh7BwHlGm2HCP
sA02eXMfgKY+i2UG47HY2c4uoQzJXge/Ai3JuI1C83UuXQy4CRaiSjRnFaS3dIzaXTrmNkK2YGYa
m53dRCB3t80W1PRGVP4IEBAMoVe19cnmzLBpA9HtHCRmR1m0xPqiJMRhGPbfRBqMNzbGpENNVM02
bP3poeyC/i6vYnPq5Og9pGYyb4BQiERMHf3ABUm/zJ1AwB0ZB8vG1Ox4TuDxNHN5muC4HfGRELrW
AHt7EQXDfr52nhYL7VoSVeKHZ4XquMTNDNU1tREXhTPSlUaq+wjJrrvVjQm3patz0pkC99fi5om1
scOUstAGHEtL6VnMlb7N0+aeCN2EsEo3e8PWVB+XIOkPs2csvbFNYd+GRYW9CREmJ/PGfTCzhpDg
DCa5drSnj8zFv9T9KKA68aBexjFjmuEnSE2wbMznonKyi+hKiIxxuGqtvfZ27ElDjDyWmrZub6yQ
DEK3952n0DD63XI+xXbZh8R1lRNw4claNSUjqUInUBT9tyqM9hC1ULbjlN2ngOt+L1GknKkr6mNP
VfvsoAh6zDij3bnKQPkd+xXpZKr+ZWiR888MvFFoCutDwH5iR3Omx7rAh7Th6Ymu7TSZH1gzS4OL
iwjDFkr+xcoafWSap+80aYakuQFOjIu+f51wVd3PqysHd+py9KjTH9jZkIusFp5YtdEvQ8ejphE4
cJ5Nsh9TNZd7f0XGkeJ5mEC/MSIdmDyuTiGrW01Dyeofip0KKxGTLP0BwMapt6sovt6Gi4VXIPf7
V9D/at+tzqT406QUrH6l1nf6w5Do/muc0WPe+13WfPOyLD62q9tpXH1PenVA1asXKscUhZIT24tx
2d82YNjqO/S8yZcS8f1tRXm4H2PKUbDf6jZVVojhtwruphqssaXb8SuJKyHiy9WfNfirV2tYbVsi
G+Lrslq5bG+sRxCEkPg3yer1qidlPed5EL73RcfS82kK6z4NYizagj7t6htTq4OMYAbvrrDBVo6t
NoDEaxwC5eo6iz4NaOOnGQ21cb9tnLwjlC2KP6rVtWYX3gf6ju7WAmX9FK/mNlpW3nVSic8yaNx7
0y8o+lMiTfkCL33tOUcwn1tt2mKXrOa5kWniOXPRdMi87e67zPVeotVuR6u9PvSkPR6tTzdegi8v
Dtkc64oBptVhrDef9r0g87+rXOLpc5RYduOkkycEVIJs7MHFLY4NMPh0BDaIse+rT5+gq2csg6t5
EE91t51s7xp/OgsRIxEcZDuorRlLJ8qlQcFA72dObgYeX4NBMV2tihFUh+2w2hfb1AzEXtTivjKi
P5U5ErvZCwCjrdbH6dMFmToy+spZwH2eSQowGwD30a+4scb3ZjVRppV4wysKH6JkLOvKgdgKkEWc
O1YDpvvpxSxVmV+m1aAZfno1aUcC7Y4wRHwvhGTWPqzGTheHJxP06cZUccatiUW/KavgPl0toYib
m5vx0yc6xTIqd96nf5QeG7rIjAbD0EuMhbL5oqfVcZqu5lP2u/agV0NqrSzD0MaJTi4qmC+fhgYY
aHhYV27F1ipxtvZYXEc4JGCgKmyvkSOd6hzUmbNdgfb306dFVn7aZSOkRnSSBrOvrGp6BAGabybS
Q/6DvTNbrhvH0vWrnBdgBgmSABnRcSJ6Txq2ZktK2zcMpWVznmc+fX+gsqqsndlyVF/XTVZl2hIH
EMDCv/7hQppzcdul9cg8sREChKC5rxS+hIk5qThLCem6JhmOYhonB/S7MCTGT4OZhU9mWmZPjqAG
xARwgUsQ1PVtlXb+cUkl1UroBhcAUH2+AY6yzdUucdh4Q3AR93j47yatL046n7Y1aq24p8Qkjzhf
xcj2n9LktJstr9rYGJ0HA+pl+CcN7O6ovseB0b52nGa+wSvA2vnpijfWaKCLcdmHFP6fF+kdE4TS
OCWOux7pdBG7Fk/pXOaYD36NlSPwPM0yPE4l5tEql5/hqwnUmooe/hiRFKRV2pW9vEBB+gO9y72n
ddyoAOQu09ruto5x1NN6b9M28KBFAk50hzgiwMghr4RPDIt96LViHA+9fkdKGdEFWXw7OLF93brO
F0srzacBzTn2Vtku1Tr0SivSE61Nz/DKhECOXr0kOuQy1Br2ovcOkVa1Q9W7jWZHPNur5B3cjDR6
rYMHkRfbRWvjA62SX7RevkQ4r7SCHjYJDCUoRWeIK0ACfe+MKHp1Cyas49xR4Rd8fi/E2O+FVujn
KC3OK7w9L12t34+0kn/Qmn64SmxzLTp/AF3vMLfdsq1WAwDIJhtkEOFNoe0B/DSZb3EpzXYJ3gHx
0uWcE6qm28pK/crl6a/HUqjUtr36QksCrk9aVwTTzFnce/EFCQUc64xJBZcNKs8CiAp5jmMWnEip
pQq2bDPd/XRcv3vrz/0/bDTuyrjoOGj+pUXLaRzDHkHzDBK25Z9cfImLRs5LFV9YU9mQKNgUV1Wc
RUDJfvrw8aX+0omke0IAq61tpl2PZuH7Fh3tuEROUc6lKlGjQbYQPsE1CMvvH19nTa5714nkQvRa
MO4S+NjI025cWhLqAqoZXiDlnQ+RR7Nb9hPwVBF3d5CgU/9q8CMzBinLXyoFkY9VJYxujSDSh+sg
4u7WW/pPP+4X+BEtKufDftzvL8w1whTe9+T+/LGfenKQFlwpXQ6jiAhwn/qpJ/fWplt7bn8CSI7/
m2mSlqn5Dm/o0r/acS7BW7AOibHGOUpjUv8OoPR+8jiQTfFn9y3s/QC/BW3v9180zSu91vbyPh8y
QjDgu/Tar4CAIZJb2q8ff9bvl4n1YuBHdBhxpJM8rnYX+gk/Ct3JyRS8tHvE49WXwqFSmLEBeia5
UDe3NQUhRN734g9Jc/5/uDQxYKbnSSV5qe8vHRupNXWl5dzjt86lfSKS9sM8YnYKHct6tD38GGiA
NVDgkd4DDH18ef3r/zWf9ZMr4SAZwbnJZ+BOLy9s/FD8JLPvsxyYZusZcIY4m/RQQeJSX27S9OuP
rynet/T/vCifCnAhsb+4K75/5qIqgj6sfHHvIl57LPDMuhC5RGUAxug/V53rXbEdcvEeG4r2LELV
+irRKpyh8uQ91FJn0cCin85bowmD/bJAgpA4DNXbwB1M64hDEqBjvFD0bNpK2+NMWQGv/OPneO/M
9vYYqxCGPQZXc+fE+sobOQFNKhL3KAj4VnpyhadMc+TxY7AeCawvj1NKONbHV6UV/pcRkwSwSkxP
ufDpriINUyV4QFr3iTVYj4UBPx1H7OgHSvb6no4WemOnsm5cRMkLUCSqkI+v/9eJqdhqbE/Rb+e7
OZ0rg+8XdLgni4JLTg+xnjCzj8g0HH7JrznhfqxvmC2NmaUJKCDUJ4tAMKuuMM3eundif3owqghN
yBBbSE0C225fKZ2dl8GUenYiNsW/YmSyGIkiOxSE8xfD/XcPboO1A7MrDginX61wjNKvzcC875Eu
1ltHEeV2JbrcHDZxwb738Wv+u0miAy20p5rPs5+GH1tVYsaGPQgAOTyQizlCt7EqKXpK92PeaCI9
AsxjXcd85dhPQeEa/ElHmZBOhp/EUgI6DNMDp3tEJ6kpvKsuHfy91aGdiqKhHvmtaHLRGBWY5rNr
E0308UOcuPOtA6gE40d304U6cOoOl2Rh0Huzb90HhDPUhwV23Pn63UxdXn1pGrzF6Hqy7s28QOxY
/H0Yg/tuwV0wqplzmmMx3AbgmhGbtZ0VmBiONeb0i/Lpb1ZBhUgZfhM8LmiDJzPZAGkcZOBY9y5W
gvQstGDFqprqi2UG1mOdNb9ijonTjwlfSb5q9lyTdg7uKCdXzLtQJCZuNvcjTPsjciX3Ba6D/odN
s7Y3bRoPtkSAgnEiTDtzSIgJArLxP8W9tru3i7l7tUs8AxKTFcA0mAQxdfCVo7+J9RXRnmXzwqfc
v2oHhbjFsr0rBLzOhVA8kM5Q+0US8Rvj7efthM0aEiASQcsRgI6n+sCF0lZBDQvv6W7PWx//umaX
cFi/JTBh7s6LISK6L1FD0u2ES6MeE/k8iA4+fIhkQww3lj0zioCtANTDTLNTh2Ht2key7S2kA+Fs
b8gcgOxt2guUZDMajafKIO9sZ6qyBEZbiQCoGKFVw8NgZiSaJcAWoAkDCcocx6uKezCl6Oi1eXKF
W195MyRoM/AfaghorkRmfLZwL721yjn7ZqattcP8guMxnH0OSCCD0etMQKy87Oao2MUd+/clGkiC
5Gs7oYWwshymlfEA1GbuXBV5NZR3ZVTPfZEl484OlPrEORdktk7gF0Fvh5yMP0kIoQAuFKR6Cfbx
B1ZxjYfmpu3S8wUTdrGpewwuLwTJgvBnYQteiRC5O6wiVNJwqAgWHFAWKmcIm3sC2SFyJG5XuHi0
CDJe8iisqjsV5lmzxcY+CnZeMvrPYdSz7aZ8I/S0mHKynP19jbNAuKc08PeKBhd3V7ruS+s7lAmF
x2pDCajllxW7QBvP/BhUV1wkArsgQ7kNEBlO8OXVlZeqtGdntiJO7ghFVxKKvTJSpF3WV3BF4KmE
b6SVKp68CyeMo5sh9btvXpFK9Eeg0AgDkmbn29jsNMJpDo0fb8oaruNomstnWjrxpRg8qAnUAX/A
nMGxIEaqhy14cBCLXX7FtN79XNqGu6llFb3yoUzfwz7ASmPh9Lwzsc+otlGAkUJDA4EYYDVs+bBy
00agU0xgfjM29huv7F4d2lr48cRh9WjgHJgeh8JD3XRZFARlP6oBHoa/naJsLtUuV1jrEVUBcwD4
bINtViD4X0uMgihp+FV0ajYEc87EstJc96vPBmiCze2mSdHs5hr928EwdfGzuNNDCV8bfhCBrkcz
9CiGWMGdlxruABwjNJkzFPIge5qMlhGbA3SW+TzTghyUr0kgWs2GFR5Kuciz2EwdrN4I8rRU9cVv
WkYWs2sGFbmDsTXNxtuN/sjnRZ+VoU8HluzYCe97hZhwu2BU9xKgYMImxKRe7TKd2Z2P7ssULP4z
tP72tYWBzQERBabhsA7hkOHv8yYir61mhnrbPLf59XOtBZecOMojZV3w3EssDtI5L49pkYrH2tTS
0bnM4Dl3A+szyxniggz4nV6i1fFfQlIIW/I8KHzelH30VNH6eS4vpxHs1Djk2PwNSMHJDVEuLDHw
XL2rsM79K1+V08OfdBiDFXVdI6nhgJhcNtFV7BeUXvta+/pVrhrRtu35v+vd5jQDEhApZ7orKTsF
8GI839VrLZJmEkIyojkEj3TebiDGWTcrV3XW0tjBWvz9KuLtY44bdpYIsn1pOkfdVI27WVePs+Dd
W7nWeTIluVIaDe1rDPaGzo//N2DtgysZot4LMx3cFy9jF/V1eVRl7La1H9ZfkjSn+p3wgnxYC4Ul
rcGLpiSTL2ssQtJmDG3NzUzCS16R5SBVi5VtX5DAY94QgWJsZRmQE9FkaYmdB+KJLRIYiveyZuNp
4V6D9EwPJg1YNKgk1e5dK62+BH3Gbj6naLT3gfCp0tsFRSqqvbm8qNuGOx/4mQHyIpZHV7XRQPle
C5xelyrpgtz17fBj6z15TqAY7TJ3xo7MMdIaEl4lIdhg+YBGNHexPlWQfs7YdrjBShAhtfGMYkww
x7eCP0g65uLFOoWswE1Qs06NLoPYeWB8jfeeM7avmd8yRlXgUdzxr35osQETncjaVuqjCum68Zk1
I/BlGbAvJCN9U7S2uuBxyqNNl/Uhpj1PhCzt3Zy4G/qeyPysm05/ni45gzdmmLAzAfzym5OBctVB
idpfV2NoROd5FHAGxMCSr7aPyEfew5vlZgKYdJvOgeewwUjWf8YRST0mqVdn+6424zOin/hGVoZ4
lI+806nKef51EUgze3qYYxh/W/B7GHczLHxMFZlwUl8eHypvu6p8s86qviRWiSJWM+op9+vzOrAZ
1Vi0cNfYyHkPIyUoviDBs0Hb9W6aQ/nSYJd3TLGyIakMy2G5C11mfNO03Mn6JQI7W+1xjFkCXIsa
fW+twm4nrMP2zp8CGGheqQcoqR2WJlEG9XneIEeIu2WCysRxtCVPEvgRuZyOoRakB32aTZQHdpJY
jwLFLbnHCccQhyzZx9FGBkL0mE6RZp336f7EvhY4V1TvNcyBu/UJ2YmokVvJCtTg93e2HniXUfM9
UHs8DiFH1JilmyYqR9rHvuY/4vjEsHS6Slvg2mZvFeO6bdIU4YuqMjgatreqqt2KGHvhGUTXinzX
9D0nGf3WcKya/F0yWtmya/TtRJKnSOPAwQy0Y74W2s8AwSDTapltLDvsBey4zVAIu0SivNZxyuQS
jib/R23j2puITx63zjSYHqIYZ6L9CAPzfI5d1PWu32fuw9SMBcaCo4NUHeMh9+VPBXmMEL7Q4Uko
Jp2LlHZBuSfLbswu8wHHpH3WR6L+ZJlipGIPUl70ojcXcn312jeJxDgrQ4tFnlIk1EdyWmyQK3O+
iUW/gLe1SB/ch0SwLuiFlaY7O8767Qah5sFNXdWcTyqe/2jYhu7X79MRfXBGenF/RuCmk17jm8In
4pk9Amw3HS6jcMbC+e2DyMfc+1Hh7IOWC97EOXaM/h5yjPsSSrCU9auQU6qlJyTCojckz9WqC+sm
cTXakLYGzShEXRZdDXd1F1hSY6tqWkJnjQs8vsHvnVPVKnOIG8D9xhn5s5lCqNlx9rRuLIdH4JOj
6RXJctxZWcjMUkHNDoMzhH0oKz6aPilZ7e3YuoVWBb8zWvioTcOCsdSNLNrrCogHKvIG7W2fb7tg
VaCT80SYnho1GMQGBGMjhFuwpbXNolCGzRAcagOt477o9d0mfcc0s+uZ64bVPD3kgLf4VHJUe/Yn
NOOhG/LcOLd7fN3C6Qz6ns1kbRpqIWiflhdP510/FNGthQK0xCML2mBjDtyFi/UwfgQ0lMedCfOo
eezcniIEto//vKZuFRVElQNTZbxzeqE+9d6U30Jj+xYZgbFN/aQ9d2HAb1TDyj6SVfAjtEnfU2i+
N7bkSL0dSpsJPOFxQRASO9IcY2fYAXn6VCizfKaRwHuOKwa0dMdlOjP6xD6YhUdKclgTlRoNsFIg
2CXXttNa1pZdM7/gZD+da/U4IaBVhUFkaZc//CmjXpBiYjGkyISr3Ao47NPUduZlrRf/yyQIASJ9
RLs3kDpLTjAZCVdGCcmgAGWD5pUhdP8UJoLhwcORf9a+xUuy3QXvMRNeLJ5fzTlRQ6xL9UCNk+uS
ro686QFPSyq8qTa2RIozZ/RBOYW/cRxtn6nqg5tDAW+4PVTigE2CLuMOYT13Oq2bSUDq1Rd6nmX6
vaTGZHdBDrxHhG9foFsPngMvYIVbD4ahGRbVJSZWFUtex5pWSvoiR/A05Gu4d1zh842GrfKtm9Ur
wzK69lUss7eTttbw8znRdZKC/bNBe3Xe5yGr1SJj8Thw5e26bsLWYXHExsbez3XBnMh0vVkFvneV
Y0OZ72BWs0ZPTvUlzWhDlR3rXlMzhTpMiUh6N9JLo3QPMtQr87KU7ECc7aJz4Ubxd2eQZnt0q54Z
1+mIQTet/SvjrcKoibjVLhV5WnjOhcK+SV1wYJu6c+hkCBax9zsru7aHyCKEx1kFYw8Ta+ZHz7OA
7Fxah1twHl6JgmsM1hQIThKrfkyiunuMQKx3q3kGflHMhyVkM3ormV0z/yHRgUKBIPzqADVKeXs5
d+LAlaNHwv2mpynCHRB35vgJyXG6a5khrM6cduAIkkSoNgpDekEDpTLumpXvTTkN99tu7OlcYCzx
ra9s9zXx++V7RlX5A5vRlnJ7RJtJXSVALlrzytJE8kxTyjEOgl3er0zzusapfU/+en3pwmS6iTUf
PUxk/HtedeEnSY0/bfuckMFU89dnz6WdalfBU2So9FtZz/wmbDyhuscr7X1ZKfAI3kYLKxcTZmHj
D/JNf/afDs+vOjy012j0/e8M4d/j9ltZtPE70RUWUPqn/sEPlr+tMDHhM/QFPQIy/tng8cVvfNA/
p2r9S3SlfjPRGToekJAjEFjxC/8huhK/sQDqoAXkiLpt8G+l454Cbz6GICQ2oGLlt1nytD9LYyJK
e3bKt2KzycmOcvF9PV/mmVWvazj6/PSC/qYn+3cXVHRlaWCCu0mLB/u50wPFVVSiyt2jTZzgzhrG
+GzR6LXMvPo8nKn8P77eKc6nHxAuCO+L9gqWXic4n5/IpcXzwzmqMpIviT5arMVq6w6/AuZPm1hc
iqGmJeCSWoMo+OTRmmjEYSu1nCMu9u5LrGhVkS7I0oTUhlUV77tnlSasV/qg9m8/JV8SLUTPM2mj
rTDwT/2zsU6H2TQa59gKYOnCQ3OPdqpgg6N8zn+Bw/+lK8CD8gWSEOdKet4EKr0fw6nM2lwR03Ac
S5p5HAGpSDZjYlIMD51ityiA4aJLwpA57swNh2TWwJJjy5RBCTJF8Sus/q+DLOnfEejiWfisodJ9
f0OJFXHODQPn6I0Oj7saBZm0087+j9fCXwVav+7Bg6y/v1YIcSaLaMIjvxnBExyjfVUdJrO9Lqs/
HlX9Hn8Gc1H8gttDbXMVpIK/suqpxtl+euc4BNGPVmjjIQFg//FF/u7dsQghQ+BirFIngwmw7ahO
ZA4cIYDrxMNsdOPJytha1N6/6naepNXQTeEqNhY7AhYDr/C0oUSUkTUshmUfExFTXK8NFAsfc/nm
luThKf7iYEt7Y+uG0xx19gW5MPbFx8/8N18wbkkse6aeqrrIeD+IgUA4HsAEO05eJ2ABF5axqXVp
VEGJ3JocfPJ9mgpq9Xnp6WSukxeXq/iMFeRXHei/GwHHQTdBbimL1WkrIs18OeVpxeTFb+9hrVNX
szVOMv7+4wf/u0vpRCk6aGwtf+mzT5XHEVvV9jHGyPwBmihTFoEsS72n7bc+vtj7pZ7l24HBaSrf
YWeh83TaqMR4m6zmujIuCdThhGAYDX0mG6BrGbXpVjGzOnx8Rev9EqwvqTz2RrZgvjOtJn4/rhWU
ckHD2780A5AE3Nco9NumnR4k2reHuA0Y1/U0EHlgZ6gbQUPpHhwVKo5xh9SyPl90sbyuIG9Qz7yA
puDlS+r4LtawzMe3DBHp3SyH8SHJc1d8iFA6MJ48TaXCJjdxphwOXJuZ+cFcouVQxtJAx9GmPeKK
fKanyGGhIUKjTKpZ7i1+2X0DuLI6ZnHyxHiGgQzcsHuFy9+9TiS9Slhx+lQr6GFEOypDUBgcfTk5
WiE44HroQXnRnJsJP9ZoJE1hMdVgzSPsi1Ek9ZdOd60gUdqXTcIL3GCjNd8R7gqWiLrcf+4WwoO3
hB3V1jlm0fzqVkUN6UZ+JNNtRramvQnxtELfWNRcQwNUkryVu7omcnHjDHAVNwBJeBES+bWQJcMR
Csy+W84MSm4J35PeXNuFOTh8YxXRZZpF3StdpPqLqrBjvcwtbYPgUbUYooNJjkIojL9aM5lbG7XY
MoXMDj70XGc0KooulS8pKbj0cfFUepktH4B8NTXAR959yYFJv1VLIM6HWtUPjYQYh5NYvVVx6GC6
D90ZvTmy3Xy7oo8GllZHMA16fgEwhT0500NGu/AZCmB8tjbI19bxekLtFm3f5eNB9oDR1vIsBqDl
ytdwQC5pAVlT076meSjERtq4f2DrjBkVQgf/ua9m/haEP/vCDwp+S66P3UvHeyM9nWPZussV7NSH
qpUZnsJ51CTaegE++KyUPqiSGUVnopgXdRnpwmTt0a/gu4k13QO0Mrw6MtMANlwB0jqu+WpSG4BK
SXJ/8EFPKlIfMPQutoMZKHm5HiUN8K32rHVIfDsTkyaA2K5K833TsS/KMmL+lWY4I6BfPOsmMmh8
7WY3B5IB0Ae5wKKN/eYtGdwqbL7lgSPfc4tfFpYiHR69mCRPd5XlsRd1nYLcMWfsyxt6apzvK6LG
rxcSYUICBmjhDmXtvki6aVB2isbX3uNW8ym0F3G+LPhy7UQona/FMBSP3hLP11k9kH3ZTiTqgAlY
Hhxhs7mMs3LAKUy3EtpsIgygWEoSw7BtB51bYtjykr7YBm3mfIMYzzzmTlTiHZT62Ja7LUA/bQ9M
pJb5MfVNFyepqKow9NJRyXyTKLXNtrgHMvKwtAr6HMCg6X54zkJOO8KvG1+6fUGfE4EaHqWsTNtF
o7qjWaFQgIVcfZZZ2rQHAuIlGS6KJG8UTFe0OpvwoIkcI0z4Cg+tpCzOhrIvb/xksMZtsbTR11B3
4FRJfglCffx/ijk4wr9X9ZnXjvJLBcJ2mItq+SrDscRZHBo7jC9n+Yo1ULp3XbFs0ScwjB5Un22a
jsXXBK/BbkdvGUc3syEnimIUh5iJnudOUwz2NTXghrjt/EBINKKMaKELUJrBQw/kdwGdpbpImqjF
L7mfvwdhOe4jkmvusYXMP8fpgER4LjCmLmJiK+o2xuKheVEdanAPoHsXoEbfQmC2DjkihaTxDPBn
GpY4uQQlznsNgeQ7qeg/YTlW+8p2Nw3knrDUI1+NV1S63jm+lTPW1PEwbpwg4ELoJolA6cMIULxq
t1mHdSvEXWMv8rJ/qrCOrbZD0R56N4UEH5nfMtWWn/0sFsRKWdOhNQJ712fch48W+Z5dacH3geX9
Sjo1dNzQZEThZyZX4A/FHZSv6g56HR81mSeqe1nbBoZImBKtbu3sy6oTyVFOGkYS9gSGzmrbvYaN
yYJULr71OJsLn6zZ0clqVA/nxCOsllDwONI08bI26SHTiiOhyzXKL4FFw2xFvNSMj0zX+uzHXu8G
9DCEg5tvk+nfZk1VS/KX5uGxGlOYVSWr7cQ5itQESjg5ANxgx8/U7yO3PncmB17Y2nyq8ODm1tRA
3yQFq/siUGZQz0XQkS27hEa/sUhCy7+6SeRVP2aMtHVrscNdTHVE1CTO+B1OSk1eSGq4v+Ng4F80
kd+eZ1gg41c/hXDUsaSN/kAE+ZIAq+5dJw7DbYBtYfs5W4ze+ASnurTPPVjxNwNo2VZmcbqPxhGp
AoZLh9nTofR+mCu0Qs74NLhN/kCL4ofIls+TcKzbtBMAVxhMZFvhN/3ewSzxlRSR8HWJ4/FT2CtG
jhmf7GtwWZ9WhBoXZHcxcVB11qpLNOVtSXZpVuXbFt8mBD99G47nuAyYR6cu5+u6xatELlOMoUSe
9uhKGQWE3+AJz9jJTsWeMPbsemoa5xbX2ey2xmXxIY+9etuUVvvNGYxsX3aL/Ufpy+HYyQqZrBuI
WG5az463aaTFBf0CgT2vM5YLCOa7JPecS+gKfwSVMX4auzCFR9eb100cul/TUabhtsF2jr1Su06A
YYc3PqDZdTO59qWBaJWoliFsX0Q8VkdcpPw9bH6ih6RpBBuna/PmzGLJOxgUs2j1LSGCTewEajpE
cAEfZVrhQlnYy6cqjoIrc+6xpI/w/PAhs3/ps67u92bbOvHlFE+Tu8WOnZwaDPG99EZOANxnftS3
55xyjatELeUT0R/CJ70Jc9aNMJSZgot6483IDv+D0Nb2uq+q4Qwv3vmIcVGe7Sqf6OMNqk77ImJx
I/g7sGJayhXN1nBQw30ohhFTAaRAJEmy5H1Jpw6dzpy5V1MsWEZxGvSJXcJSZtyJvOmDLYZt4rpT
8+JuYFBZ3t7LlMOCaI3fSyH74ICKaKEXAL7rODXS5UziRNur+KHNrfqpt+b2Gf2Rsx+mJd0uyURX
REln42DjYm2mJVE7uxpVjOfjEr1C0GEf6rS/fWAMhBs5vKq7YeGcUmRA2LhJBvEt/LDpyWxG49qN
O8gUsY1owTPsBje8qnAPdavccVuK2G/JEhuXH1hiTL9Xnt19G91AvRLaIeODSaMX8VVm0XVJSgIo
NoEHbo/rQY0xeASb6Vx11Q83msK7NoFWgLCh7S7tccIupyyLehdNcT1vHJD1LRYwza2R0RcWqAWJ
oQmp2cNlRv8IeUfhyNHj8XxMewSshqOGzxH9amg14ZLcggsjDg5wrL4t/ExHmWFiA3HYZtSwMbNQ
XlVjNvXPU4QUzXnj6/4HC/0FForJAUjH/w6F/ncG/wQs8PtqvXDxiux//Yl/8NyF/xs9GE9CpYTD
CWj0DxgU7ctvHBQxzec46mujqX+ioMr6DcYcfx2em7uaK/wTBXX5IyS3/Kltg8EIANL//1/vQovb
k3//WShinxCiuR16gzqBHfMEB+T15NyI49Cc573pfI+Q9SU/ILwHtrkbRyyfu13XJWJ+hkoZd4d2
tjNW8XZ23W9TkFXFlVW6ZS0OlUFgyyatCagg5MUPTNL4vCyNpqfGxHZoplNZyUVu4mAKB2OLOXBN
yoWd9fNi7+jituIWb4eKaRWarMdPcK7hJmS0dyGformOBeaLPTDRmd2GuC1spjhxfbIpcBL3AoJH
k7aC6NFGAavXTwP5N5DtKWjDwdS3AYfJGJZYdInTt1O20qJds7jfqxZxYQbDSUUZuRqObafXfogB
tbGdrLjIf9SyiedHR9PIG+xl+4bnwTEgnJ4+viWhUbafoDHC1JVvweAkiQE4A0X6+4O+4tCSl20T
vmL256bXRKGF6eXi9FSHZ5GBvIx8JRVDNoKtU3k9zMMJft0mMYnMeimndsZvQvVs2pf44bdmtF+C
cOl3SzYxFPuOk+3yHDUyMKa9hKwjb5YlBSvf577T4jZrhqzZ/tvS8u6r/PkrPIH7gC30N0hT33TR
KjEX3j9TEKUUANRJ380RNtonF5Po8iHPgnK5+/jtMaN+fnlcyLZdJCQSL1pe3ikpmCiY2l8oJF9t
Rtuy9xWEAsfcCJMZPtkqcW7HtnRZwWfpZka3raxQDQ+YSBTJj4/v5ASP0ndC1Jvm4ALbaIPF949s
Ycxk+lMiX4fWa+SNW6H076iBDOjfl3BCFlS//94VgVhApei4+Rb/+Es/oMBwc0TKGn1JS0EseoyW
PX8S6SiaK9F2v2g+nI6oreg+2BYJkbRxwHFPRlRaJkTKqm2/DtixL89uohoPVgAgDpmHHz+XOBVD
MBUoBGhAKPqJNoKW968yHCczy4pBPBV0zD1cByzZhQfg6nh2jzGJp5VNBil+LDaq2bnDoJU6zn9O
ks6Fv1FN0NZgtQtbz4wKBfiEC8FCEs+jGYeG+zlSED2+AdNEfBDOZJiMjEegR4zluSd7HyplHvC3
B8BdHs5I0TpBuQMjqTfWAD+423gW2oz6wjCieM6IMSPD+Prjl3DyvnnDGOkA69JmRjnln74DFwDM
z5HDPfV5ErEEBGVoDIRQjWW2PH98KR338vMk0mMKlCFZyrDD8f4CNSLlbevKcoJHzynXa/UkINyk
A3713Qa3XlXau7evOmP74y3gJzPVJJ2+/Vsz9BNtbmM0ebmAhB7crsTKqnKmkoS8O14YadIby1Ub
VJGEoVrl6XgG/bFlwuK1G7ifY6hp3XCAr5QuI1XQjH8wWtZEyGS3eObCnw1lrgd8cQmE+4zlPOud
qkd9YSpSxd5muJEeycRqQn5YAeMw7l0TC9a6dkwE992v325i80LwA0T9zS+crXyEQPjxK137Rv9a
1BV9OkoEk54jdkIgS6fDV/MEEGGq4Fs22Oozck1XHEQs3HOZIvPdToB/B1At/zh7cRbsKgfJfk6e
xvMAAXbYFF5PWFaLD5hvzB7Re1FXPwX2ZLccc1uyiSNvEOexn9znuHp902dWenMNXLCtUqG8Hdyg
PCKdbK9NjpeLZnsO6c7A7R7/DK8aCDPADBUuHaZ2sKzd9NlYyO2F2Yrjz7b1mztHUo8fHLhnJJg1
w66r5npv+dxh1GYOjA+Bozg4mkuuWTrmybazsq+GKl2sGVYi0IL0ngK/UY+i9MaXKiotl4RzGV04
Vti2ZyIpiMQhavA5tm0s/zzTcIodtsOQOHrQzMyomk/SadvvmQj6c5zGkkNhOfj6IaCVxF+MPmfM
3snJBSvKfTf64B1elCS/97TXaPwECN1hQJWPS9KXO/ymDM7ZBmiWKc17p5vNP3BFbL8CZjhPUe+S
qjHJ/EieWYzXxBz/Chx/N8f4IFy8cKAd27TC6YKfblSlFRKM7YbFK+MFW1CAfu5lVpIHJAGsf1FT
vJ/QbxdD5kOpg6Aefu7JYo2Pb6H8xi9eae7m7L6T+WgVlSChPU/JjMMGbzuFZX4PxUmlvyix3i9c
67V5THZBZBss4qcVVu+2fpk6Tf5aFwUNY5okAJ25bVFSfjzH1t/0bo6h+hMCjAu9pe45nWwTk8jx
EsTa8xUbQOaMLdgucF8ESN9BmFcPBQlpulFiVBszc8kMtgc002dD7Eratx0FFWWwvG1k418WRq2e
2G9B5AYO7M953oqt6IocamiHopLeYvEj71G9FJWh7gcxi9/9pG9wqiDoEnv/NLy1aRZEGwOp/50c
0zHbWyDsmET682tSkjOc1D36+dA1X0wO39uF8fuFe9lJecvL12UA+B7vhaYkcvH3O6dl4NHvePPy
6vT65UexHZ3ZZZKdT8v0Ulh+9sU2/GnXixBNd01LljTh2S12H4+Mqy/zbmTQ7NLu9SmzKcnQop7c
RhrkkxtG6jXsl4z2SUGi1eQhI8SgNVs6oi7ID1B5B8GU9JCc2KkyPyeqzr9GAjJ0m0yFxu1ihc65
vczo65vA/5rHWnvSpMZ1PBfqarbnswKzpkdcSrPb0mDQNhJq5Lxduikl0Lpsg62qfIW5uz2QDEDC
8CyT+MZWUMLAdt3zOCyr29ztMlyEgrb/Y86i/oneX3pP4CMbhMRf8mCLbsSrFSTpccz8iB5RDb97
wC3S3wxdGGY6wCeJyPGYik+Oa3hXMb4Jv1ujJtlhu+BOv/js9bs7fbeOx3fPJsUJ9LTJ3ZuBz7ir
AMqu494YyISeq9ieYVnVhXljjTrp4ePhtN4fKfmqlD7mEGNiCTh2nGBPhtMUGbYkVfIddNy5XIAn
SATtZ+Po4695GE3m0s5Gb/RaQSh4jsOpu4pj37w3Bt8+fHwvawvx/eNTarJ8Co/Wu7ROy+xmJJnU
C4viezg5wJgSP++vJY4iw67OZ/Q4pkjZ5/MS1iJ0xGjeJZF0zzHkJMoWNYOP9sBAw9uUUn2Ou2zI
tghmpn2B2cR1KuP2vLbJXJM99oOhq0IHcwxfjJuWDgoh4BVhMJsGH/itB9+yOjN4LYck7YxrX1pY
R4WjIt1I9wVnGg0Fjr5xdQhHdu9tacXpVV7WMG0NGy7LJqszvNqGMZn3g5Nkz+4QzntqkfZTJ6bi
Isozu4E9m4MQSejuy1bGZntn+zFWRCopS9zqpi44dDLLQuxqVXUNzbIFBYwryYkV01YL2rgamzMT
GuHvXVPGnzHo6n44MYQFUMCEAPWPR+f92u9A7bAlDXkUrYwR57KT5cf4H/bOY0luJFvT7zJ7lEE6
gMUsJnSkCKaiSG5gyawiNOAAHA7x9PfzJGtuk7zDmt63WVu1sSqZgQAc7uf85xdOSgVQhd5rNXY9
5V+3SFO06mjFzusfPuvH94DPMgvRdzCKBItBJ+j+uCjdvKlKIiHcP2fKidz/i1hQzoJz8lYZEphj
mr5qESPJBP/ul6SrRXOJHQeKZQrmHz8YTcjQw0gdXmc7Hk0PFFaRfkhcK6da/v1HOb82lTgqQI0T
kFmAk34uI3nKTjlpt/5zmkQW2qeEbLqvlatATXC1TpNUvpvjNbHrmzbHS9veBzor1w/FEEpKW+xU
khmqL2ku8X1RCLh520wT2X5TounDaW2cfL/+Jw7ILw+Goz+ga4FM5di/8vCoESPGp3bziqy05ypw
ISiLr9pZqNvZ5wXNRFJrOLr/dLN+XX1MIGEdwBujxsIi/scHk1gYVuFFbn1ZA+jvEJ3DIAfnpd7N
eoLusfUdiFQXfhm+oIBGA7Tr+r6n3asR7eqnvF4n2j0Y1Kv6kjZOER88mMnLdQDVnZbm94+W94LL
+e+dzA+5wBBTJV4TzslfZbtBOsm+Hvv2C77Y0NM2RbSo9Y7S1jTW68KoWdMCMAa/WF5CtOpuaMhG
traNWBZamhiD4uWVBVgXX8Vgm9bne/ukHb8tvn6DhLBtBu8IZvLQPw1pzPwOozuC49RGMwbk6TS9
EjRPDWQmngiSGQMasRlmpntb5iq6TzKp5ud14b3HWHNeMWXcuUVhumHkwqIrDq7fBbzfXTblzLeF
X9R/iWl0cmfjEbS73vH6x8GnBhr++qFfoUcwM8Mph8AXpxmdT5C1ZNHsR9KY1g+r8kJa774T+mEo
+DcTLuEFO8gmQwTBM3MzTDvw+fPMVGpbeNIyvRyOa3yZ1i6KLD0gpRVNsPne9Aksi/mRXIRDLY6B
njN1r6awBl5burkAAxgIAGLvLdKYj7byKebHsa8yn2alC60wvPm8e+6iPNAnkIEuv618lAHHyRnm
5jrDg3W8GucRo/LtjPkYty7HWmC5jvRg+mk7UQbF6yLGu/1JRp2iuGz9Rpbl6fsXCAplWl6ag5iW
17YT/Mk2gU0nfD3MqdnEKg4Cq953jO75P8jWC03XIEsYEN9/Ryc76CxenpAWs2XJtRiaetkamMYX
6ISPniUsl6sFX25xSb/dVZ+xN3fOmNPzA9OEq+QVWRwjoArmq+YTPSsER14kGiAUOUvIlG/HRm+W
SxsrcDSvbBsWTZGIon5o8JwMw0PhGYMQ5CGFyzulG1xHIYe7SP6WrTfb/EKOJicJDypVEGmvLH/O
l9euxmha4kwNc4LUHWMblDxGFUxVYADUOkAJiWg0PT+pBwZNLpzZ478t5LKaL1HEKIhvOy/RTbpv
rd4899DV7AL7fkVNV+9byHJcSY/Ekj+lEfMjTSo7yWXFrsUbn1eBpijiT1aqUP+gpm4Vl7Tw7fmX
01iYayH1CgxhK+i1l9cFph8rxVuF8E8afIXLKxhoGiQ50QQEXgbIhGAco88ftrG3hFxW4ePEjjuY
rrmD4zyN3M6VqE5+UwUo7Z8KNTNhPKQ4g7JEDdivn2TU8E9mcRUvcFjQB18As9FI7P0p5z1f+mU1
m0eGYPWl6LzevNJ+bH4pmQgOTyIYQLKZoBNvr5/CHDFlTbR9KIflpGebYdethpPCL+x6wnHRX6SD
AcRmL897tZNlvDrBCYCN2M1dYT/FWZDHegdsGJqdKauygohz2zqgQUild1Dlkvr2jrUNBSfVZHXf
BQvejS5KiYj2cR/X5PU0FArwby8iIEOq32S2SbOgtAPwe9c6qM+IfC1G84QhNSy2c3B5l7V1zgd4
ulA6+k61A5jKMFjTdZkMIdcIEZNn0/kROp2XZnCgz+HvV2Bj9QgjLvGbSzu0MZnAws59ejU2Yrab
PUPFYkEdIsc2jvGMERGeq6isVXZKvGIMUnQvJSiVeF0nmDHZhs124TvHBcxDKu8+m7MsvSnbbHTC
i5rjwSyevDBbSqimhXKxXBKzLu1xHlhDiZd3ZXrdGpMieehcPfb4KQQeW+XQIQWH91zyPJrNjKZr
7C4QW1y23KLpRp4SgIiBt9qlnvhdWIqYXRAaR8zKtXOZgJvZSk78JEMVg3apPjH7UmkTKXEfE0LG
QsqghrA9SX8W3D+VWewOmrvIu+C4amBBaXzowch4+h0IbIRE0z9F1bBy4dlsjXy070C/kAe2S44j
vUgDGdYMm3nzIr8yh6xSY8dynKEQtAjhon5hf1iizPLfzfbSox9iiwJolR0+LdkeAwUsGFac6fl8
25rK5bWOcOa+/T4ZYdc3N2eioG7jY9mzq2L4gf8pYWBjsa49CFDkpbsOx+tk75Or3j3SHvLl85bD
n5obYySuOCwmi7tEykXIi12MKwD/KSLPijv4fVnX+WT+G1J3j4W75rOB8mkjzHZPmASHlmOxKr29
F/Yx+WFUoqnN+2mluQGYIReFDrbNCOMvLhZJxW6IS0hlsPqcRXxGUkw0pl3P1RONXVywhnooa1ei
kRoVWatH+UpAQWehcawt/zbhSsmOaGTefc7Zc9dDGTZt9SctxNrTSRPy8TKtTjW9w8yxQotnVXAV
UflMsiGktomxCujI20CzNE1kOFz6LktmE5dp184Nilw4JUmkND6PPCOMKds56taCU1jj9rhFXKlN
Sb/2ExCCD9/GjTeQuxf1jEXu6D+KCn+CFLDDLwn2iyt3SdqNRPpPRDehKqk6KypZ3sZwraZ13cUg
AjYZOO4KaD/zcowboWjgbduRB40VOrGwFGjrU1oQl83BRz7U1bAspCB4vnKd7QIQ0S64PqshxmzT
DYstAVsuESy4VZ4QSqpd19oTNutkI9hHZ3Iy90DApwMPi4SbNcepwQusO1m2tf9+HDriOo62DLEA
3cetPc9Ps5o9dWvBTLMefMsf1g8KNRipDr0Q/fs1RJhArqsSYS+PEcDHyuhfoybfxTPwxzHJFfK2
tfWjGkoImbcucAE21sTuOHURNX9mrsR9ZVcKtXR/xQhIRwK9cakNIUcNgbKPKmk6gNaxtINKHBPs
tcQFowWrLI9agOtV2V9Z1MC1dLZtVI44lZPnt6wCbqvyLONywZcp7r5X3/ZC1KPzgOK5hc00tbk5
UGXt1TJ4P4G/Sn8nk6lPUNLbNhDGadFhQDWW2BMvTD8vptZErFVQQfUeiRgcKzEbCS93F5nysecA
53XIfGF2uDqwTYWJuxMp7YdiqSZAE76YnKLrtUstStIg6zRHT5DVBacMOE/qrkfonvxOSGmtqf6Q
k5nOIaQR5mpxDq6r+Dh2dS4+ET6DsOnoAMyV8ZFgFqafcuwCtslgGKjsoxJLG/fouwFVMHCFqaLj
ZZLsZUWUm0MjsaZk4gyvB0hm2mnE6p1i360oiRqXEZV1Jo2FMDBDrUReTzQmqQRsiDXYdHjAvMun
NMFRh4nCQTahOTmhhJrhRA8MxmePIWFqyGD9AA7ztsWfh19mE1nDuzQQaMv1D3Fh9skSWIMfcQsn
5oqaRA5O/wKYa+rVmBRv+LZq7MUXaF9Ni8q0CJsborw1x6KS0tRSjQxNyULKpblHePoJ5XwdrQFf
pB1p2+CbG85DJpnIXZKZexuDhnH72cMXUyK9DaDFUJtT6vsJhuaF+1i2tpmhihiT6WbjeInFjYT/
U8Ttcclrmo4K9zIK14hzhSsYBytj+fx9J9aOV2jD8G6lIsVmjN/Y1gqb3l3pNEuEQ4FVmaWYI3Wg
Z6lnBkPYJTEN//YYOTAd5wPt36ieoi5BYX7wIHTxjEaodk5/adISZ9W7Ff1OEj/rElZrecqkSOuJ
oUMg9NOKnotvBWZoxuF9jwt2dpZ2Y4oKW6FzntAuL6aRj0THYmGIKJx5m09wQdUOz1qqlNRNTDWv
iZwBRLQxbtbR3aoyt81vBHwermdZSVkd9p7Xm2mZLikyn6rBN69IV3dmBI90kh9ItG8KNYdAlk95
55gF5iVj3rnHzg1hBpIv/3a6ZlqnHJpjO1GobrFspQoUXm/qTSXMekwIbKeytrkDxVdUvQ1/4N+b
n6Yq6de7qYpCjksn47rcbZaFpjQsxZiaYt6T5mq/vR6lCngu1Ti1PFTkBp6qb5g76fSzJsEBhS56
DGhc27pjLRjwjJqgOPi9b9Zu1bhxc1sTA63VLq0GxqRX/ILao6id2oVnO1q65rOatecr2CaHHrDC
MaV1jJGHxoM8zvsX3UO1rzeIBqRic1km37vxJ0eVBFgELusMUatpAuFJ0rHB6zQPZPCBI0HecXx5
UkuwLtcevjHLNZqFZYYt53pd+aIzZ+amJN8qnyG1tZkOtlHPtwV/Jgl3/70jjtYmpjCY09Sm+2rS
zgwoU3qWfo95jzW/ehqX9Dvb0ra9xXkmox3RWZ8O1gnNkTc+iZU0IGtrTQ7338pi03SD35sqDF28
afKZ0ZhCPoXVqZ+SIUl5aoqsH8r1OSKkaZv3OmioUeKgXT9w182OuzodPe+5g9tHKCb9A8tJBHw8
ZINkNVulZE/GVjcMZpXtm3Bm6Z8QFmS0KmVEHfXt1Wt0ZUqryqqRF2ObgxKu2ymtB7MwmsngR9B+
zXQflUo0Ne9scjMbfO5TAGBYbbGluJGTE5pXnG45lbcCGZIxA5uK9JhkzTzeIwZfhzPcXac6RYNL
T8HBZvnUB7B+NVsn7O+WXxP7qmevKsjt4Em6jcsuDlf9rWvEzQHa77mD980mRcE/iu0AcuVW+zjV
pgv81lhUyWouuiXYYEm3vGULExAVGfN3n3AOFjpNks3qn7IGU/t97ozm0kcM69J6P2djohQBCo2P
MYQEHOEH14UVhZLEbFiKx2gxNyuHPG82wsqHFa5S5jXli9fOpkNfvu0c8TyYQrd2SrMqf48a/Q+Y
EfaFyD+hmDFR/BlgxYYZCUhcTV/mhIwVRt+oErJgZ/nEkxNaxzyKR/r7j/wZVQOmwlsuwGAOLcKv
aTxkojWRrYT6EojJ8Mm+LY0qsgyy++9+FIk/1LieobBBlvsJWXVxFFs16MQXuLVmf2qFz+jmemaz
Zu/6/We9oYE/wm9G+Ik0N0Qw/CtPbrAd5gFV6X2ZvRqjsusxq11WYqD8jNcwY4zIWbiKlk1jxLFn
AETRVRdVW6lc+m5QCMO1iml5zd7zbWf+zsZqYCCYEikMBs6EUHQTf/r95f/yVBjqmgkbI2Xacdc2
//1fVLKEhGD7N4XBi8qdmevggDJtIYcrLdTvP+qXNecBDMeQ0+CmIeP+Ge+mjMrdhgLqhahvb1zA
oDF6++Cs8NpdmvSUAJ5/+HI/k7ocHkwoXNTHoKbuL5LGvhu8KAW/f5F+ZvYohdvUejfm7OwPqYvT
zrJLYup9iomFP0MQCO3+HbtdHfwDj+Pn2wyPM2Bsb3ievG5YlP54m6dGzXqKU+8zmAStI54RoFQR
w3V2wH/vLmMtbvNtIdPwaYBjP4HXhDN1kecUzuexaUNixGVlWvO8oFM7afxyOGt//4E/kaxCY/f6
LQM4gHMIfPTjV1NFtLKZLP3nvoG5lu174n/Z5tgUF55r0kOfcRgg45MRb8MygDK1//0FvInI//UN
pNRCWgdZADpEyFd3f7wCusSscmTYfMa7kHzIPey6tSTqs8liwv7eyhbdZ6Y0xj3a7N/fQXELKTrt
RQ1DhXNh+nZz6gL2PHhVYC28xS2+A3QLa4UkwqOOIDNk2EWesqJpkzulYrcOp8AclhrrSt3ussTm
xYdDAEeq2KlwBDxypn6e4AOUQHT7iGLeVaRN6y4ibrC0TG01aHQjC+ZH2MIBIyM045kJmVPbhINn
jngpe8llhd8A+oHSnl0TOa4pmopIvVV8rmOK5aSoC3YSGzkF9z9Kix5k0tUzQozrrCmBZX9/+39+
rdn3XByxA4QXEAZ+WdojnUVmYQb13GadR82aSmVaoHhVpgL4Dln//iPN2/LDA2erjd9mNLgl/Oos
z6BsUd0QTc9xKgzGOOYkqN5CBnRL62IPNldgtEqwtA4zUgYeBLpQczW/v4xfWRLMs9H9wzBELY69
6E9jSs8FdyjnqfwLG20bscwUF1/AVBd6dAbLfIPwz3UYE+I5rC+LLia8kYSW9T9dxv8wVsciAnKf
B3MVj/OfNhfmEkM9oPj7K6nFMu7exsZiJaLyJq+EQj6r46eOAOoD6rZkL+NkfsYkn/RMsmKdp3+4
Jz9O7d5m/JFvKjkIDkw2f2bsrvU46RY/q7/S0BaPnXCGB8xLrV1IGXUNe2e8jFWnriSmBOdq9khV
aUK6ubBS812OKSmE5GbSN7k1el9hznfBJsJT7PEfrvLHFWSuUjBdDhjwwZnm8PvplmHwutRx549/
UWN26Xte12DYcm6Tw4I33MUVuqSDG1YR7aI+aL9m+PUgVUtcOR29sB0+BHGV3tjhVL53e3+kH3HK
5NAXfcXtTotw63eAK98e9H90Fk+L/Ot//6+XP+sca9oBKuWr+kE1gQnAvzzf3Yt6+a6puLzU/MX/
0+Oa3vwotHj7K38LLWwCAsig8OBSQmnCZOFvoYXlOP4fkeMb52OKUpxoODv+jqXEb8b8LdBdtjZj
a/5/lRYeSgsCuWx+nRlRI7n/SVjxO6EFO/8P21lgUxNxXfiUUIlxeT8z3QgZHohcFRP+SBL0GxIx
EXoVIGsgWvu6lToi5bXo0ICPx9Ktq9r+qODLOXBeZT08ubWv1h6QGRbwvmINyqnYhjjTyegxB/0d
hNqOBQHKeIPibdUcfG9CHtk08YLeb5poRmCVurU+9yPbpB42q8KLWN421UJ4mNY5xNEYh+IbMpPm
K2gv2j4XuVhuF2ShTwxw5RV13SdraPVxanWYbm1MBOOgkDdEnOTHGs6lswmC0n3KyH5ttjlqRyDd
2ijv2Yji/cQQeNpVuFaBH1eY964l4nNbujBLYGnq29zO6JfdzHCooAkjvo7xSKyOzawJstJ9RaJm
3OZnUaddeIlpuJlpLhhQdhahxhylizqqviSb2zJoQ1b75UnCXT0Uax/SQAOe41HoG3VxrRP9zg2S
5pkxC+imALDGmgt36GwYoNukcnHnLUOhlXoAFX4RdPqT6v3lQ7K2ABp92sn5TIM1Q7buA76on9ij
+wlopbuZAnLbBlf0e98p9R5RZecAovU3EwwNueO8mfbYDqD/zsspOAumJx9Ih5qN7SdSNMq4Th3w
VbQxOWap7ywKafu+E+UerX9THz1VJTCTgpmCpFAhWb5FYW0DXesQJMrvWzyFffi6QtenjuQT8o00
UT3uNE37SRXtFrW9ZvDtKlyn8RyWwda0N1/DJLdf1sBJD2XA23gokxwDcIKgXmoT5nqI+zo4ju0s
H3FKyq5BoKtPDNGxCrdhVW8lQ9BTReyivXP78F1dL5h/uRxGPTPDbiup31g0zuzoPUy47rDodN6D
LcXv5qCTxy7pAbI7P73CWGEON61Xl8wHPDSIQTZWf9qF1Z4Vqc9nhbXxjlol+czb0MN/Bv38AksE
teYyKF0eU9W5TzhDjOepJ3TbrSB+knWcDI+Rr19tZnE7TQTlLmFmUW94A/IzU02PlOWUkfI2FZFz
UwuIy2UWRM+k37hHZvPkiJNJ7Ti7QJMoM+BI4+2GpHsKGFldOnjnXypVJ7uxS5cPmDvUp2RNeAUt
4uKLjbTIfta4rLxb2rm54DtcTEiTiyLfMHJOtoR1GsAtad+LlPi+yYqbcxPn6UfVVfWM4iCpHkpf
ulvmaPKocWhQbcQ6DBNiowO/tO+BxcftwvAhPrSN74KrkoWYXEsZFQz5lHzX10l8GIRd/dU45YIJ
60CkW4aVrcaRcdMk6hXjf3+Hr+O0xVyaoXIVxxTH7gsYyceg6oMtJgwQQmPthn2562DxpRWK7i6T
o7ibEH6nfGwZiHHp/3MqfhMM/uOpGFAI/kZ92JfMo1+GH09S83f+tmGL/xA+7DMs2H06uB9s2Pw/
oETGQmCYH6Ani2nq/j4WxR/MWYw9WGwkhri0/Pex6P3BAcZPEyGA2SzMkH/nXET09OO5SC/B/xA9
hHgwkeLzM0WT4aXLssb6NaiiaIsyjRljo/RxTbL5qkq74LS+ZUW2JjYSI+LwJiCXgSPFxEq2LQGT
40DUJCp1+7aEPQVannhPghcLO3lSxHbp4IeXrNIDaao6f2JoUx1LE2hZ01d8brFbRm1I5ikMg70y
AZi0acUJcSGeE8iHSMgcRrm+2hKrkzxJBe3uXLqPdJrlVWwCNpOQqM3RGzaglM1tG7jQNqqkJu6d
+HZHD9O5yWv8AGqsIXeuCfGsu5E8z4Rkz1aSCCqrKL5ZhlTjKi1m9x4YP75AtyAw2ASEQl7G4UW3
XnegP6mOTFfST06cxxfHKu+cWYy3+Do9rSZ41DERpNjVmjRSsOOvUH0RwNeElUZvuaU9sq87crF9
YjpCZtB+QMJpz055DCpbQhzkQ7B7hH5kQlEbE4/avSWlzm+hqSY+NR4IUp1MpKodEq6q8I792JrA
VTVm070yIaxMdZZPTU8wa1pCHPSWor8Ir5jvIeThcOm6+aFLTKjrTLxrTZbNDgpOeJC60kdyWPka
KYJo30TDojAne8DExVrkxmJ9CyOIJFmXRFnfTGXGnKl1aeJmB3JncZOqz1ZknasyJJK2a4m7hx12
7ExgbRoXLRnaKr9Wwp+OwibYFgeN+g50irTb2CLzFDgjsfYeIpBraYJx04WI3LAjQ5BaSF4lUkyP
Uk/dU5z4+e2KOOR2GkzS7th7+cdE+cNNMdrVo9/68ljDzI43E/PkUzBXIZLMyvPu1yXMb9PUx4Ih
DCui4UzQL/x7bIoaRfxvPnj6RgA+38X4FF+hBSAnuDCRweM8y0siRHVa5tG7FsA+x1qK/HmMwvxT
Z4KHGxNBXMMyOM04PV+YN3jXrokq7k1oscJ//6lYPTIC6qE6k0N5JhGJIMC4CaKL25G43AD/3HYp
ccg5oqxTgbt7jcELccnTW3AyEZNuRpQyhjP9ybKJLzUxywBvCNaXmfBlVybhS0cec2CCmSHE4b0B
VQM/98Q/wK6MdkvYkBRIpvMyeaQ7W6nvPodR89RqDxqLCYFeTRw0toUkQ894kl8FFugpxWBkXzKN
cmY7WQRKDyZamsh1UqYR5MaveRJlx8aEUKcmjjrK7Rq5MSQ3bIPr68LEVk8mwFqMldgxka8fQ29Q
X2i3dY8Tj/PE8JPQSUKwW9KwAbIZh4kQU4XchGWDilQPAfnZYpnUlUjW5uyXdbsb5FhuRjbLZ9XG
+TkM6uSw4DSwo+GdTX5D8SAHBNbr3LVbr4T8v5oob4ZR5SeYDfP7EI3IvcRcheQNCX27N0HgtNTy
zurnw4RV1XXXM5LYxvEhUEVNTO5k34LCk8Zb3WsTMm4ZLKYUnnNfmAjyBv4Xxi0TPW5j6/7VMym9
CcyqyZ7DY+tM815XREdRfHnRJxXCM9rIt9TzKSQAHfue9N06tOXRmrFx3CxLQGi8nkVMStdEKEay
7EcsdWgh2hGjojjW77Ew8MlRwfqXAj/t2ObQbmyqsV6vob50t0uT2HvHsT4RFY3qMk2phvIqDmH4
QN6KYSNvKyv/WEaTfa4Ad/bUld3GLcr2SyUy2BhtFt8HdSTOwxDM9cZks9znyip3YdhsGXsNLwJn
92NBq3dnD6JGvFt79kXjnrGNkpqAYjeqxJ7hIg7UnBqX1c+yj33k5zf1qj8DZIkTJ+JKrMWgL0Pq
4yQB2/5mKESzVYsV39Sj39+pIuluC6gNH6wkry70BnKPEUl6cOI23a1uJvfB0HkfEbm5J4Exyb5P
ovaQEZH91xqmI4EBsXzxvc4cLuPqf8qgXb+HmKJJMM5LSMRFnB5HOHnQX9JpazlJducQpYP/FiW9
Trv50R659U0WrLtlUXI/zG50Hfl0YuiU2uwdOuaJhUZBHlvgxDzZEXpE6o1HouyUoWXJ9xXW5jms
2j0MmvWu1J6/lxrC3WZR9lowd238TZDOB9G1+uLo1L2Kmax/njqCvic41RDZOG5zXvHrAbjkxKQG
UlDZ9fFzKUS+q5vJ/lQlfXJiZ4Jmr9zd4orgbh0L61VC17+SKrIOUBeHd+jnq3PgW8lBkN56Xy1T
9J4xQXJw7M5+zHRu83FhYm2XxRIHj4bh0i/dl2ZYl1d7Hdn+GWStkP5mPz3O3uTsVnQpG3ewrjEM
dhEINX0+M5BpJ6hBhkRs5+xouX1vugfO/qJIn8aAQgTb8o7woMaL1X2XdtWpxZOaIDoZYqe2Dj3Q
XphE3de4l+VZV5m78efJusld7Oiipr7DXas8YUb+HPTBW9h1h1BxnMYvpRLP0Gxf7GT8CofoOSL2
o3FWeoN1QqHodSTYN+Gyh8r15HapvJJZGOItVLo4jU/Nq4dR4kfmtc+RbkibfRE5ZPnySjLqtMcr
2Q2dVkc66m4Vt5RaTUrKswv9Z0/0sPL3Rqx8M7tBuBuneYzuOoWd8qdBJF/HfPEieraJB2ctMIsO
ll7xVGnt47hQ9RzrTLa3OVTh9lmygVJ7GQLnnJSHDrJmfUXCDMZ56GV3FHnlNTFJzdXY5+FzsATd
Z4RHaXGXoK+7DrPA6Z9IlcgS8mTKCoBgHqYVSlGqguLPKJsH630ATyPYO5lOmk1r5SVJHWHu7RrL
Xo7M3MkjFsPHIUwnZuJptbPp/Tcq9T/OljudBE7t26VW2Ii1zXyIq5ByEvf0vPdv8EWLyHnB1ntT
Yor2wQq1daIWed+sWbXPwH2vOEGsR9y30ps5rJwtlP7lQi/bXXqe5tWq6NayfHrxy3i56mNhwSCw
xqPTzMuG+TDlFl5rBHEHXn+d52dwQibwy063iYL8iJQChwxYOyIgZyrx7+sVz7Cis9Lz6kNywyOb
eNjaza+Und4IhyRgO3TkTZYItVvSsPs8egKW0Bwsx7zT+QE2b7y3UpvmGtO2/ZT4EoVPBh9WwQHa
QuGPTiPQChpdFzM/TMW/+kRRLFuJDAZvHVIknD8xcxPRx8EeAWdfRz/Eg/R90pForrYMJ/K6+k8T
9//XxDE7AHv+f3dxZ7Jomjb/sYv79pf+buNCzK9hH74hkSHKe37f97jU2KFXY/ZpDC1iXuKI5u/v
zFT3rY2zGcbjjsDUjrHedzdtT/xBkCOyGxrA75jovwFvYiXxYxuHYbfL3BfpOloeFF2xGSD+y4g5
FzmUUmfIrubOCfPNJHnVsAkU17ILrYHSEBzLH4v4UZYdBZtCdpBsbR0FMw0aFm2nHs1vgtlVJa7W
NfSxQtMtBCtl2/P9iBuff6RjWax74hv6j13ji2CrcUEseJ0qBNzaHfRNRQxHt6loLchCqu3Vxwhh
FDd4YYdU/lO/nldnVT6AUYvRJNKzHvpeMWdb5BvJFW5zFKt+ZHVfQOPC16hCJ6iiON2nqw2nOjM8
jy3O9G5AgwKl5CbGTwN+bi1uJ5/RUK3Hh6FyrUMISYlUskrb0FGZ3DzKoljuseZTlz51UbAWMEf2
4dyCypKengabJiBUayMK+VAFmHXx69HP47p3SicRX7n4H147WXTEfau3Nlmbt4egCcTWHbKSmzm5
pbObST0/+Cp0P1ZxiRcf0rNHx50FrAP/c6oX+S4gXW3XrJ53N7pFf9bt4u8yxyX+ZR1wvxTk0C84
p83MIO+80KouXjM9BDbEoaCqCLGWZI6+Cs77ow9jG+ypYcevMRTLOXoedO+F3HaGwLfDOPgXiDOE
aBDoOt7Y075z2/aSoGH6WmgRH3TpL9g45tE27UOGRyJ+DZKExg/IaiusrIPCyT8ocj7GvmVyQepm
K6vgSk9ki4d53DwW/eA9eHM8X3synO6g93f3ssy+4OKavQStmHZrOl/jkrPsgpF8AOHiidULim1G
V/Vj1ZfA42U1XFyPgDosBvttEpdE/RbqYs3lSGZHPrwvkTBt/MGdLwsDuJ2cA3fv4JewsyAC7Wyd
pE8IMZC4YuNOEkfRtDG/tijoOqR0rr2ss68We8SgYJ7epaNf3QPaI29Y5iR+CPNA3kcuHqtrnxQJ
3ojrevEtD/W31Ba647k94uXXPNguKzoUo7pxSR69hka9kb3nHxyW/W07e+uz7tGv7S2lsiu/wPZR
+mXVbTxP+7sO0c5xJETkYHXjtfDi4crOxC3krS7crKJB293SXkTFbJ28BlIlHFOJcZ0NNjomhsK5
qg+WVQFJrw9RvtiHJLz2dTxvmL5/WlC53GUermaq+uAsPTOByn9wIPztsWN/HWQYnuui/bB45Egi
qvtch8zPzHh82da5ex2gp9g25kktf1ppQr68o6RxfProj/G81UucnOSkrdsJj+19MsoUKYn/zGY4
vHNlPR+soW/JlkqD89IN/gcfWcJ2LsIBRUFvo57FV7awrsIkw1Aid58pJbv9GGLSR9SYey4Gzvb8
RtUq23QKu9cmvwAUE8Up4g3G8vUOzIPGcZL5oZyKeeuXxfCAnXd1L6MgPWs8efHKLrGopUi7h5i/
HvHbdXeSYf6RwbG49Xt9tfTedO4ZpVA/O8N0P/nqA5531slCI3GZfCdreMHawZ/sx4ZgvSredU7v
FndLMnk1g4PgQnjJF3IHg70Qa8xAZpEH38UFD0FgckcZl78LsuGl8SVQGrxRXOicFyF1gGSjt9Xn
AejnaFPP7XpZuddp1eC57AYsaTutkPn5FYFFWXW3sO1uspn9rkJU0W7DZvm8jpTBdJrJVo+swXyZ
l8/QJEHY6tzuHrt+fmygbW9SquB3iCN81O5xNcq7FAj67MkpG44SFFJuKlKSN8NatGdZklZIfq2q
dq1s4gdVhF8lzPstISbOYcqiClw7cqjKLaHw6RENMu2tn9f4e27bMSgIzDRu0Y7xjY5Iw0XI92Z7
h22sMcHLvlniLbpRVzUakZGzxepeSwtuCCIWUBpYfPQy7+hH23FTIFw4lWNUrDcz3sT3Mwf2o9cn
vCLlxNI790oHnwYn76+ytV5IQlu94Iti9WNJCOSfbR0rCf3NJGT40FVW5O4SKLpXLbK0q25JrIOK
iyY9Jf/F3nksyY2kzfZV/hdAG7TYJhIpK0uTVcUNrKigVQAB9fT3RLJ7hs2x6b6z781Yj5HFSgEE
IvxzP94NR+SB5C4tZfnkazA1mHVp3j4tsJWHwTqlb61v99Fo2tXByJL0nQ42HX6lL/KcIprBvkks
wajDs1uPff6E9WBsfe4PaxzhWswragJL+/catNW0sWxzugxj35MxNztdTehRNFcAHwkFndJCZptX
+aLHVvfeCT1745mcUPhayUtvrdVdPDrBdx2/47pNy9h6xJEyvgDrWm8rym0I3ZffcOy6Xx2iIhxp
U6uTTBvGMoK1nR1x4x8rVtuwZ/+wbMGt+tUmgDYpgEGl/kc5Ls5N6fblVy0neHyqpGnCr2mz6YGN
qPuR50gQtfOa7Ki1MzWQqpjQQ6MwCNxzqJu/FKADbBYjuhuDoh7vZ6/TuSqXVLvPchfMjYlb5S1f
4uIWtgh5rBGNzoNnWq1HrCPFV3voisd2qp+kAzooTLksT4UB3tUoUm7Wthm6u7Wzujjsp95fOFZm
Mcc9nEqXFjPfmzMt0zeEp+4TVHiYRHiYAETSDxmQb1i0kzDy8b52WG82Fhm5L7a+MALCRUXVlOb3
FG4t9HZ52tR+CpK5pjZijVHljMGatnmWw40MvCp/4fBg2xu/sYbH3KbzYaPNVnerFMAj91yW76Wp
twtJBw66vPJApYv0tzig2wg6qV7MW2PUGN6VdvYYB62+7wgWhrWUdU7S1M4BLKU57W7GWKEdmBAz
pqE7Gengbt0W5WgZZb/FOefi4WhXcqvCjmjH7EI3N4fISesARblvHwzZDyixDvVx2igrzsvUVc1e
3h57z8YdzMRbvBXiOrVMZG+E2PSb12Ix2zoa7GBBrsi79ZvLBupCggQKi+l+xvoVfPDSunpvkr5B
AgDEsGWJj3EijwVW9ykoWBEdsibHDI/OJVht79PoiPLQpi32XrqLVmw51mJ9hnCQngcQ4x+DAX/e
xq+s2QZuwkAcgmlzSIjwAe1dZeGTlE2XRwJ83RjOZmq8jwy+QsCh7afEjocHJxiCOsxnU3+DMNvE
UaJPkmtJ76l6qj3ja9Dhsozw6yTayW/y+DUjAfthQWrqCYun81n2cqGWTtMgLAs4wsBkiyO1vPfo
Ggi6tXdLrHtLNeEYjr4WTT4oHnLywYM9BPqt9OxkmwTg/hiLt+adW7I39EHW7TuXjQWBo9H+HCBt
uxu7aZOPDHK9ZZMT/kMF0SxjYeqbQWmmyum2H8w1mswVRTxHhF9tZ9iurVXupK7LG2BIkStF9S3N
TSlCrJXeN+gosHXHvoaW7g7iA/yL+LNrNzHsLaQA+iKDtQ9bfDOX1JwLhFWrANgfO6hMmUhyG96J
nX9t9WCsN3Q31YxI05KlxZouFDCmL2VMyC1z9JQCXkfjfBDLG9HOzFKNwgWRKiomtTp7RDzwJ3+t
tH5Xi04Sx6PeeIMpvHjtfYIemzSegG2kmQNfuW2Z8nTxup4LzWhPk2sbN7zD8sa0s+xLvEK6BB0z
QFLt8O8HVn3sSjJlmLpfqLGbZIgXWbwnVufd42bQvhnAd3+4SP8xAP3NqJNFAc/Mfz8kh+9l9r0R
dfYnD9CPn/rDA4TRRxVHMbtUfmCGlP86JWNG/g2fj65zdOXMa9h/OiXr9HQoV6uyMVy7Wf44JXOA
xm8HnkL/4RAy/pdh5y9oHE7pcF0UTxSLNE5sUxmefj4ks2Vo2k7K+baeoEaPE7AEbA45VK3Cm8YH
V3OWUz6jIka6XgwMFOzxQ2H3rOl9UHcvP3169z+clD9TN40/e3qvrwYiJHgxz9aZRLl8Ij+/GlhO
JLRTiRFONVEmBYPTjfQal9jCyCxjM062fPPwLGQbUfmqujQXeHnilaU89AOv/hoMg37Hv5HKrVmW
xgf8tL6xB54Zf2NvCwv+r1+xqVzG/7aE/njF8KGQOcBL6jipfnnFyjpIR/lwa5GbTLYugckPI8AM
ouMMLpDHkRnybYZIu1nZ6DC6KHRrX42CJhsx0p+NysgzB4qUs+2HrBk3Q5Xq48YTdHhE5OLSe2hy
p6oPUOfoqwk+cgg9F+UEhZ7kn3thyRur/V+/q//8GjC66nCBPMqIsJKoN/2TcoKmkdD5yjm0HqhC
bRJ2Sow+mSTA/acfjAE0oklslK9//WvVtfbzZ4lpHlUezcbkWuR/1Mv66dc6+pzYbZ/Ut9dKdfYM
ki5h1nY/Tj/+9W9SNstffxM2Ah0FyjWCqz71829qee6sFCE0t36r078ywdffx4O/mJuiTSO9k4D5
LX0Bk5STO67+7qL5RZlCJ+VCMUHiAFlwWR1+ucw9z8pSusCyW6VvvlfE8t8Ljjbl3lmrPnI542wW
na9+P5XdddbceN8GqpiPU7DYNzPJORJbEMKKkPBk9cESrWltU39ZvrXa2G51ba28EF+aTdrNwpH7
QzT9r3DcX6g+MF/4ltSygfWXI5JnK2PhT1+U7kqkHifWLoaMq3fACj1NNloxMKJhul8np4kQ9ufE
D9qbee1SQuDQMUImSt73waO+MlzSBKsqoc9vGRLN15H4l/c39nCYq79+yQqZq1C2Cq/H3Yn78udX
6dKsqYt0sC6Y11RBynag7GKvstDBbuDUGIq50x9GqFsSNkvKQNGo8ciJdl8qVxNiRfWIvoPVySPy
+zLlVXPEzEX5Bd6wD+R5IbsCSSPVqCxT4NyxT8V5X99OylPVKXdVkhhsDrSr6coc0+rgYFB7NPPk
nqkEB51Set3tgGFruFq3XOXiokbHZG2w5Qo3YPLzGwJS/htWPvuUKhcYEhKGsElPbfoclE8MWwiy
yKTcY4bykUGq/9IS4XqSuobJbKoGbxf3ncSdYJrPXUrx0D72NM5rzPTiz2S1MKxldad9ksrF1ra9
eYSI0h6NLii/ZhDtuO+V8y27muCAZScnoZxxzFPaPQCH4K6bqhmEh+h2hqHMdCXemiQcp4RWhFH5
7SrSBFvZBnfMzjHjGUCsDzxqTIpQlFvPJ8f+Old6ejaJYT451sDBIMg1E3NYtb77biMiPA1wKsbC
RzSaZ/2d1Pj0vU+UVXC92gbrq4VwVm5CS/kKl0RZDKlqSrflYFWHmr+6AZ+EGREbIsbE/GpS9OKJ
mtGrdZGe5jgkZIGhUWBtTGxlcpyU3zG7Wh/zqw3SuloiZ8ubb9xiXcv4QU4dIVEqtUGBiK9pnJrm
+tZP2uxVeAQES3nzxQQsMQBEk4OUrX47FENVzKcg69b9GABPOVYiI++Xm2XzpHs0ZudUyyr3IcYd
0o2gmfm6Kt8nUR3zPBzKAj3WLaZEpxpiMOI7ZD005UOxeJPS8spgAOQ2WFxRU8w8eAolz8IdQmYe
3zFdtVwyhngfuODYBVe7usxEANONh1cczWPmhlqMhZ3uhBi/ZQiNEL9QGsgpxgDgUXfVA6kp0HxV
EbC/OqyYNUqgDCk8omlo7Jekv+8zrSKQnWT+d02OXqZv9cYc9pntS//WwZwXn2rLG8g5hzWpw3U5
9LhQRRq1pM6rKO7HtcPj2dcZVUNutRz0vq/a0IFQkYUeo6dyL7KOIkO+VvMFEiPFYFCnVRVKUena
XZnrKP2SRp6XvKqC6miJYCijgkPk4yoHqntxcJrGmbrI3mOUmuL03cdibOsnHsbWKU8YWhJK4xXQ
6VEma0S/FblWosntdKn8hUtb41YRKCtEhYXlOOU2ia1Ebr165OvMvJ79Sb3mFv20BUPTrc8LoGyP
XqjuyFYdMHPmFcjmBSHrLfpuvF1lXDiAkkUb3OfxlNshiBUquSq41dpZj0tE1jZGoffSwGsjA9Zw
c0wz0O5REdgp7kf+3ka5sWouHw4GoGYz7ZpC0whLLRTnbEAm+OatsdYZbgp/ROB9hmtgylu3DfBs
1UE3XCg+4pGU9F7BDwQVoa9dDMa9pgu+pP+rW6qSap3JWRkEQEF6vhZ5OTMFaBz5uHh3JFMxdEEO
xzZdScKv25IIcx8SASW8CpCqnCZ2FnmSj0896czPrUitw+hNdKb7hUOTcY2qae2csoE/UYuRbO7c
WvZDDxnx2RhU1/HE8NnH8bVQ7g1nLs8OYjZN/G1eAsY/0+iHrvVOXZw5dUV7r+zT/n5ebFqv9E75
wNOp5oU1PYvumScYVeS+ztVdsUrSq2QEMw5fOlrM+1zIong0fXSFI706k7wM86A2n6q/nlIcSrsa
LBbTsWnWddxAd6U7TS889ebVS59Yn3hdqjXcdmreheww5mwU6gjUWzFy67Ql4/OHWnjc8kKyK0j4
M9ZUOK6p6plBpNlYLcUsx5Rol7xUGkTzDQP3bt7NBPOolx6V5M//5+jOO2IBmQND7ZMhwX6MTSs4
+WOW+XCGKYkOZ0A47xMUUsgXgmZxa5hpkk7Y5ubY/+sif/J5Wuz7WjduuyDp3mzdRFNN7TQzT42f
BPIcp00ybhfh0aO0eouFqMrHyqi4W74UZeHcz7LXm0NHL0rxMmGT7w9VrFXflzVQawhD3XTLOYBm
7AzkdL9r3Sp40fSYeqqpTcAs2Cxzi5jSx6wZ+nNQFbmzdUxhqkYcx/Yo96H9TuTamESlWXObrKS+
g6NdN0b3jfLmejn5BpdUNKkVO8odjU90xlIQ8ZCZurMhpEmePigHhnWphRbsiS7/xPE/eNbgURmn
NRiE8XXoKUkkFG144zGbTP6puTJS6uumxE2OLV8L1pgicMlgjeNwmRevfMqZZ2x8rz/YcMFwjU4u
X05BcHfFYFk0zaV2Z/tGG3S7idKursZzAtUD9pnTV+kzO5H+qx4oDi5LZz9Sn4DgR9pr9DueAkv3
hBfVyF6NBncJ8xp2YMuHFl5KwD+GEw0vlVYkJy1up8844LUxpBbLxUUHJ/UBb0O87oXsoEVnSDvr
hvFHbt3P6KgI+26LDbBrR51ZgZGCzVnY3fTRxMCRyYNfo7OL1atYO/oeTvBsgdMaS9NnvgBsh5dq
zzS8LbRN9iHTf7d7mah/e86JJZMsF1nwkWu96u/rAOP3TpptkO/8KnWnzSzfkgUIIjOSUtnbzJqE
xgRN3r7YsQJVdjF4bx7uXNER4Fi+TQ4OJBUyayiaG0+0qXVvznrpHqECBbyvedaSSyE0uvegubNm
YIGXw6XEEMsxEmTCrk/9It1C7dcZ2Njc94vrMjG249T7QcX/R0n5GyXFgy730xHtP6JU7FQb8f61
+dk0/uNn/tBRdJMsFYYC7CocmQj+/ltHUTErXNpUaMChU3aDf7sNjN+I2gHY5pRHTPJPWSrcBuTB
A5QPCPfwXoP/RUf51WygEwD2PU4ans+voz1WHUZ+PhIxxYJ5yPOZWEQHeRNZx1/kqxgDuxanXEcS
7TYF5vU033s9JU7OjcUKOEUJNSaON2yYhNttcmL35RfWpdY4I7sULtFtpuegwGjwpBGqyIc53hd+
5mTZDQDOEVkRXZjiQqY4K7/rg+5gBV5JC0mmUukN4rnDKJDmTY8hPV7JUIPwV1cnCwWAtciaFICu
w7Gpv5m1IATcoJy2yxOSt0q4+jYh/QesUDIN7rJsIKwTcBsy+gG8F7JDUEM5CVhi2aAaxAXMqoZd
5T8unf8vlw4VtH/t0nn51g//9xFtOvtFg/z9J3+/eTzvN890XYK6qlWavT1X5+9WHd/8DTYvzfU/
3SF/WHX031wgSsCqcfeAjFSE4j9ESO83coOurnO61jngURT1v1h1fkHJwuYA0QCMjiC9wVH9P+AB
ycLEvc7pd6TMXJ4bv3ZAJZptf2afbG9LGzzippCW8dhTDr1U8Ld0LGPbUjemA4V69P3FsfR2YgjE
U+DzdwKrDD5m/lDu00BLNhY8PFoUZ6fbSYy4BRSU1Dn2gIbETuYyXkNHsydqen2ndJC6AOyPwVJs
Hab5B1zip9onn7ERS0InVOUnH4yaPeGGeU7M0SN/DSaAEj1UMp4Z/fJhHUa1MSCQnY0a9EhGuw80
eBon7Nz4Zue6n6IhBhYVslnpHp2lY9w/rgTxhO6N+7bRHrK4zXtq2vLpIOi2vawTHPm5t/SXVYjx
nKNOPcftYu0W0af3ZsAjdgPbknde1kVPMSaW18zIyx3LH4OMdFqqpyR1nJ1pzW2Y9/yxp3fGOTCy
D02BUJn4w3jxscD4gHVDDRIjWJqG3CFs6uGpoFb0nmOk9RCjHOLrc4Vt7JpF8o5BqUDBk3HAVme0
I7MdKU1cunLLay62+NltpJ6gUkWA3iaerRf20S1z5PTGsxdzD7DhLvFXgEvmotvl1mNHF9oOhv6a
A5d9M2hijKmQdRXTah0oWB4OAWCLD3ZPES4T99WItBFcns2JudpwVHP4Phx5s/rmYcj1t4yC4a3k
vURFPHyMYWWdgkl8WIrFhqKm15+oElkYLLbYpeA5bp1iiRJjcLZlniSPvc0atx3Bgl/8vOpuOfrg
ZGDpTr1NC60QB03v3heWFm+11BvfcBibD9CI8ghY23yzrO03ikQpbqXw143iLkvu4Xv1p5nyLpG7
Vog8ODNwLmLqM12yerUWPxjW8MpcERs5NbvH1BVxcp4GvRwfZugh3btIkv4Tlm/5PYMq9OBCviNN
0FlPBfBiimRqeQNyrHPDYaz4yKa2EhfGsZ+I4cpbrTVpTp30b3ZdffKmCfRo5dQdvhFye2Vm6XeQ
yA3MKmIhaZik8hnDD0roGJeR28WlDAnby+qg21gedrHb1CXgrGn6lCZrg7azkDSMeq3rZ6q+hLFZ
+ZYjHnFAf+t+RHFr1pJdcKrftB1JZ+rKlvhhbM17Qqpvax+86YIMKApxJICRtRCvs5bqSy/tBJlH
rhg9Md0XJ/af8eZ8w4cUM0JkBhwJ/IYHpxxHHyuD3VL95kOyxUp7YGxmPPIvJBvyFelt32VnVPvp
CEOxAjjv2ukcyqSfzAvNq2uy9+NZJKEU7VuFMi8fxbDgidB75AIZ348gTjaiK6jtHa1x24/uzFAy
2C+2lR6LYh27B3M1/eogY4OJoC+X/FxYel6g2FOVCAm1cS69Y8WRZzUpoPzYiLoWO6/rASwwWhyw
9I9QBjCs5xot6AAZMuWpX3LYdPHyOfEybgJ9mXYkh7NNMpfF6+xYy7bKu+nsZ97Orodq08aLwdi3
twF2iNx5SJuqiFq3GDfulFahj+GNdHfVnfLCggiCLLUf6Q8JR6NKLtPoTHwCgEifOwxrR2fwxWXW
B+0jHjOyr2epF8m2KntSY/RQ+NFMKcAub8+YOV7NeHa3MAHNI1a1NXL4W+fS0ZuLgQCQkQ3VMHx0
VPXp+ODYnB0Ld/RZqUT3YAXCevYdPw1dl2AOFm3OVVCsln2sxY1HjK0o3tY8kJhEvAmrFi0oLBCf
yoJMaTrKdN5Q0yF2AMlVR+d4Sx/18h2T98ifwnVOnQTwpZe1cj/HtLXGbkcfMXCzTerWxhZvjDzG
1QLisIkFHAv5iQeLu5toWjjUa0cwiRI4Jaa00wREjsnsF7PmaRN5ttff2CrPOibGU8LI6EDNhH7O
dK8NRe3nmLvw5KWrOPStr28MHrDAzRpG3rU2HqBM60d98Qzl+EuP7mTTdscMkEjVpOMDEP6ub3Xz
RtKQfJ5rL4tms3yEnkphUs98faI6wSf3nSkDvWR+4Pk2ihFr70SQY0vTTke81qjA/RNP2uqzdS+M
JtSa2YQGyS16Sdsku810iMJF2RJtWKEtEhw0TjBP0Pxkd56rqov0de4JPQpIqlU7RXlZtjcIaQn7
UDs9ijX4jMJFysoRX5EMZCSL6XNV2RTIUtQeScnjxhAUOYs+Ad9fKsoubcBG/MgB27q1KhP+gByd
B/pOqp3QevwG+aPUe+1hSnPMNK5/wpFvcjeWt4lXrbvZLQIejVni0DMx9u7OWXsB6jDAM+SMcgiF
PS8f7GJZNqD1Jvuxk1mCozcfFnlZej1pIpMnp9iY2WwBXNMtVWhsg/vTI5dJlB6l2FPWJ3xlgfY6
4buEju55qO2ZA+iGJFdNkp+cWVnakTcYxnLojOSpKBoP6Pe4spXpi9K+HQtDcFk5BkEQAh7NRjew
LyyNMTsb8jDdndmYuC7aXKwvVivnlwp268kbcuMsu7rfY92ZrvD72Q2NBU+QjvrL0l/WfAZjOhwW
7MUR5tf2oHih70vuQ+ptZH4a6XkALm561aPPUf8EKLdHJnUiih0nMvd+8hXVSNv3w+Tc9+DAAYJ2
sCnFkGOPQWkgRmPxARULTUipniQf7SUGGpBXIPvaor+qg/YhE6s9bvWVccrUSGPa8HTDLk3s0DqL
VlZpNCBpGD18YRn4BFlHHb4pz7YNOipuz96TjCQK8hELeE+iS34/yqOeLvJcpoV21LrOZePHJATK
EMyNO8PBhxfStdxhhHTAJzd+sIptakl3WySd/tZTZo0LGR8XRxjRPeYBIgYjgCWjzSRw9hin5p2g
AOiwGimJSTjo6D/AnD0q08UyYFsOgi16A9n73K8czKLz8rpamb1ze2dvDbHsNhnUigV3DfXEXYGD
vAeGiKirTeMGxl4SWbNW3dqLq6rCNa8rwwr3+9HObP0ljunjSTg4pmEiLb/YtYtdj1wugw46cRhe
WbzXyOJDOjeB8dlWoZ/Fc/RqwzcaYysvdGJ0gSjgpw0yXxANHTMcBndtQ9tNq7saWpERUnMvo8FJ
L60ztbuAgdDNJD0oDzR9q2yR7zz0EPNBVzl1ubdrKBEBX9rJl6R4tiXD0q8zfrJPAXvuD+bieufY
TonHZXB1b3qdrdk2TowkuFSwUEJz8V6HyupfcLiRd04ce1dqK46n2dGPgHxXETJ3cd8UBJSqNh+v
WWZ5rAOAmC9lzhDTZDAQDh1mUdbT7JRNmhGhy7ivI8w6GrsBKMQYh7OUkZ5Ou3YyVGJHK731KI2G
3nGXVFSzeEVU2FmwD+ZKRs48jmdAx9Mtoebpsae1XvF+5jCHDrJpmPq+L92EqwFPOPI6WiPsf6MV
mMTHIcQvmAE2HbpIc1N3Z44Alkyqjm/aPltvEbzapxaQJDACD7ZnMxj9M6jm8jUx9DLZOksenIjO
xaeMRPiJUr1uB5CsO+sQWh+sdZiY5rXN0Vx1fgFDmo2BkTJa8Gux99fdiFGrxGdIswFLc1XvMHQ6
+7zU6iOK1bxpg3J6Znps7TTCYwOg5LsswQiV59V4m3ueeWaRGLfcgNws3miyYWHlswoBOFrr2qio
cjdabIO4ZzFid2uqnntd2PkZeY3QQ6V3bKCG8ktauM568PAYRlkn3e9YMqavbjWnPsp1MF9G05yt
3STs5sfA/B/V7G9UM7pzsA78d//RH9Ci/2u+/x8Kmqw+/9mJ9OPn/xABELwo3+Cor+ggWDawX/wu
AqAPoFvjj9EZjl2Fsn8paJaPTKaKcNkhQ9D0XGS8P0QA/zdcvrhHUQIcz0Rg+F9EAAM14WdPBlgH
vFA2rRqYkCyX1tQ/K2iLUeOhXWb9QBkFOJjvJRVq8xIfczXznGiXzPRTT7osiOWrUWib3Oq3P314
9z/8Hz/bjwLey3+8BEs5MqC8oWrAV/qTiNc4as/pJ/qhEQtmRjBGTNHY2CjTbqfjftXg39hlfGnb
BBnPtOtoMt9sLJhruiUznVx0Jm9Z4+Ospo/AY2qiEC22M25Itm6ZUVCb0H6xSQsD8d/Imra94lPe
m5H6zwU7LcWNH/oVlC/Hkl6LFic42Ph9KeYq3JtOH+tls+oD5nCNqIm11cmELFb9cfEp+uBqOMwE
YSs2Y7ZpnRPJYDvLV6yZvAG/5JGLJ9txMNVag9VHfXFDXvAhLlfWgETydCJk6gZvhqVFbCnfiVNr
UZUbPDAtHiceyOSASvg0kk25HXFQ88h4nDVITN0kImbI0Ti0n8g16nv2zfdJ751zo/68JjIc8iLs
3KncwxT2N9MwlBurrr9Us63vC3qDsLtMX2rlHXVlf4M8wqOWUsLW7fll6y4rrLukypPw+n3/s6z8
zbJCtbW6+/77unLJeu5xkf2sxv/+Q78vJj6SuyIQIisCyPj3ShI4v7FpRBCEjvivNcRGSDQMw9VN
z4f6aqlf/sca4irYGUYs/gIMWxan/2UNcX5pAnb0gMcZQj9GS589g/MrX08YLlxyog+nlaEQG6Qy
UXWM8LXMhbyGPb7pSeXdao7TPGbtUt+uEznZzq90I6wDmUcEBfWnfChWks9YhO9Sn0t342p40gNP
7OcAU8BA59OmYrrfbR1/JtcNDR/0ZlxMHoEPJz2P5dTc6AkFB5vGLG9o7yruSaf5+0oPUqw3sbcn
CmUPnKBQjXpZuFda6LHAlHGR/YIFYO1TLYSxNYhNNfmmile5LxnFCDL0KjMPZ2LMQLvluMckMxzG
uokfm862oYNq03yU+md0iObdK0r/QhIoVshuf4j4CwxClV5RcES/m+LZTyLDDUpiBiSsjygx9qEQ
pvYFS1z3nabJ4A5EvX9s4krQWGjGHQyz1rinSlvuOfaJR7u3JxQEHi1YG/MFrz5cgVyHcZA7TGNb
Wm/IyzBovk2gu5/7dtW+1G6iikfbxrxlGluTPuleCW+xQSf9si/oBv5AZ9fwBE+NpZLdo/hMlVDy
KiiMCADygEt03YS4DYjzFdJFDaCBQfvGVNbn1AkK4hTKFN1d/dGmPb3Qusa+R9bl51J5qQPlqjaU
v3pVTmt8YndsUZ1TIYYWbxNe7DZGnSUk0e+8GfD3VhBwZ/FepCn4UjFyY69gWeZTkvxryult9lZ5
XgwvDgUlcbxR5QvvlUXcUGbxXNnGZ+SzZ1BY6UsxZGznJuiuJknUpoEG6+TGVrua0dOrMT1THvVO
udXl1bguryb2xRjjXbrigKUEhunqpOzu5WoZCUjzeUIQVH74lrRUhoCqJs15Wt9nLj2edrd4N4lo
1q2zLqz3wq8u7aDlN+bVel9cbfjN1ZLvKHd+fDXqBzKxP3e0QbaYIx0XCwWe/qbVq8Pargx5R+X5
R7LHnFE5wQMojjSciAa0KiOQEhZwhXMLWGP8Uqssga5SBdM1YDCqrIGtUgfrNYCQqyxCoFIJ2jWg
EF/DCoHKLXTXCEOq0gzjNdgwLoXxNuCNqsnFd5KUR9194qlthgFb8fdCWIKEwjIsj/1Ev+HBtgqO
fsIPmgNGAw6B15BFfA1cINNZH5n8p+cOV91nCf+Ddgibizak5oTERlL7n3KV4qANlUAHmP3geb3G
PJZr5MO+xj8oUmh2vsqEUB0bfBCZ/VlTeRG3FRZOSXf55rRgIrgmjKamoiauX/Nr4AR2Isg8uE3i
bfBUJGVR6RRf5VSqa2RlwHJ+Q2SBAqtBPBg9NFZoSNzPQifvsqjki68yMJVKw6wqFzPbbba1sWtF
q0rNFI3hnRy998L1GqoBMpLvUfxY1oRK3Wgqf0NxVvZojmRymms8h+0AUR1bpXZMld9ZVZJnvIZ6
IO4T8PFU1idZSP0U1wBQoLJAuC7Zx8QqIVRcw0LdNTi0qgxRfI0TMYVsP43XkJGt8kZ424geOSqF
ZKs8UnONJvUqpbSovFKcBESX8muMKVCJJk1lm1yVcsI9Mr1xZjYu1jUENUwqEGU51P6EAfmxu5Ss
ZrH1zZb0lNaPJ+kRUwkNvX1Kir7d+kUwnYXLSagqUcXc2jvZIBthP9XlA45r9jlJxhYUmx1MFbvb
z3r1nNSO3PcCKTCDbc5xXWTCYyO31CH8R7Ic+rx+pa1tZkNkIC82lqwivUlHk02Nn9MWZZSjPNtl
59bUKwlynC+rRvrxsHh2Xeiv/lK4nEpTYRloAFIufX5HD6a2oV3JvTNyLHhYsMQjxzr90TW85J5l
cd57frEex2T66Nh1/dgxa+Y8DAuFWVkef5yEW7+CHvKBcXn1BFYqKT5CWzBZpCZuKz9r63tdztU9
x4Ru1ycVDZ1ZYd8G+DTCZlxNvDMiYdnmkQesaclupRnIXed7Xc6Up6pu80Dn5boFCUgaffhgqEDn
VsdDvDFEz/7V4OWv82CyCa3jFQfJED/ZvnChehbTcyI1H3PRGKffLAbKd7XGEHs/aF1zs+hLDEOj
bZ8o1PKOCW/8C/1RK5U1wsHS28ndzAD8E/EdDg/0tKyHhDKYXc7oYTMbg4xoNJBRMTisRzIz1rM5
rB6muZSjxpTfd8ywN05nWncxNRL2ZoGq+zgRPWoIk13E3CRNWJPg4l6TzX2yetlefZ7PFAUZZPnR
dFkuPOofhHZXFONoRXjQnIcyWNOvpPuyQzZrADlFN7f8Hn1YTgtmqQezENM+WILgOBqy/yjiBmKL
QUcj9xPDf1hnRPRaj9lZPyUjJxGKM7eIckji0gq6h8nSsbD0OfQsDndGRJmdfsi70r6TRRVfVi+Y
jz0PxmyD0/aWccgXvcmCL0ZvmQ3gSKej069MGSTFxbFvtHZfW6nGMWFkqeHyS3lI29AuscLrHqPM
vLiPg2b6RH562haD4b5RGePfmQtOnAH7KRnNoDRp+JgwBVJOY5rNU70Er+D3cfSNqZ+2Z8Aw0qDn
xadDaqym4C3DNfDkGEHf3bsA7PoDJIdOIwTuFk7I6aPTb2ivy3iOBQZOPnBAadaGPPj55BtzXZ5E
l2xnQFwLKTwXYhuMiZCCDEUoS6aH1aBu5Uw5R884ZtDSV6e1nOzddLnFccgpIo2YVpG4lMlcYTUY
mMma7JsfIBsuWVMUJwLy+AzfSWm9sfedX4pCq7/k42wS2ZPes6EAOR2kHPJxVCAreI7X9W3oSbKL
HmQdF8IOCyDNxel7DnnHUwgeq+nZQdgKzNM7xFqgvR2Q/Mv7ziijya60G74cE1AtaJ+6GLrv1qpG
uQg8yIBTR7waXlNWHkSzDA/EFAC5SzR48ooiSJJnn3hcVK3m+pCu7Hcge15hQ/8coeohG5a/OUIR
fXD+0tB0eJ/esz8doH7/kT/8TA4A6P/H3nls141k2/Zfbh85gIBv3M7xhofkoRXVwSApCt4FXABf
/yaoqiyJUkkjX/t2VJmjlAThAjv2XmuuWZLJLsW0DTZRf3dj2Cj9JSxsfta7JIL90t87KSH+gnVP
ljkeDMuiT4zz4l87KYNGDVsygsVx7sxM6X/kC/tgnpgNSp6NaYK6GJuZZb0rNr7XM7EnmBJizG6h
31X42jGmjCC2GEQtpyz3LyorlOcozuQrKCr4yjTob4Rfj9uCuokgpdizl1mjHELCgmxYaQ5YRl8D
Rab66okwAX6Oo4WI07W+jNHWqipd4IEy92WkEARaQqwrI/EpTXV1HfnFsIpJKtiWYkxvZjX1zgfU
tYgMrXsrJjYIiFIH60pTcXSlkLJni4hpxjMZnuMzaaVjvAojLtsyCnsqZ5nKaUMvtj7Yo1a9dCJK
nkkjGa/5iBsrgbr7aZT0qX1wVu7SxB771svQWIgqs3CNIp8MI+eMAJmVle+FuMe0PqV/6Ea9x0f8
x6T0fgsc9tHcVR1UNwFHP3aj8onQCC1onNtJImi1zc5eV0JJVCqlgvHORG8GLYvcvy7dSlxApeTU
GB6X9hJQJ47ZiGR217XLvT91/WkK7OgSqmn5hSB37ZFAvuYmmqPj7ThJTp3dGqDBIogZCCO9bRjJ
atM1ZnnlefK+5Suws6vhAtCVuBOR2DIy/ZLUsDK/6zP8qgX3o/WMk4ZKMz/AAAR0iOkfdXSV53hh
oKO/t8o8eDLmux+CqP6EmVJda64uCcc0JfiOgd0stbZY5OTlbRozmU4EGOsvVWpwGXx7UFchUUiH
oTTt22Dkn2pTiDeSCo1jCJzrKuoc4iLDGvG2FzyElhJbP46zB7KjekYmmb6LaTtuI02CPelNZzWW
sl1Pes4zbbZ6f9Qn80vhdBeDFMau7QJ7RyVOpIAVIORXY7pW9iDWeuVHGzt+ypC4HiyrHF4pOswF
jpThtSLgd08CpdzJlkIyiKJ+WfXdhrRldcNLmV66PSVU1qTxLjW/8LFP5MIJpNOs0mQiyNQK8yWM
SdWt4ripF0wc/a0+SbEUMRREtyjUDZFXSINIGklOOSiEC3LqxOPYFtWbh8FJLoqB0gxIul/v1OQa
JEI1zc5XVXwkC0Q/vavb2dz1JwTjnJwwYbWv62hKdqOMEn8JLEzcEB2vrhpmnxcmCaGbePKmHVYk
3k0tnc55PzSPVtQAMQrT8MIiam2pg1O9/P2z82HNsnV06Qg96WEbJm1p4X8wfIkQHkjYu9pNxFjo
3PpdsdWoRB/oApCY7HaISPz52WEH/DoIb1o2NEZHhFpj9CWpSnVZAeQ51K1eP7q1BTYyyqASeNUn
5VuwpVGO3YPJ9ZmSSDtbJL1ZbDPu/UXJHG+ht7hDGgiF6zEvxY3SZWqhieRUx04bT1YUMG4hZ3VD
hCJUtmoq04O0q9ZY260m1rOIn5+penUp03I6vz+2gAfIUIsh3svaNi5omARfy8xjh6DlzaOfGM1j
QQPlMm5iaEI5O+6IuW4RvxR6uq1LiUSzU35HLEzXOVs8j6m7Tr3Iu/L0uvxTHM671fU/69V8+ens
eZhgwTfTgHM/2DeH2mi0cJLBDVNeR1u1hmssRllrt8nkcwZUUmQi1412l4wx7ndbVX51IogxUltP
j/m8mLyDtCWyOjh4aV89p70jgU3UGAGWlSGDJ2D3nIwuMmNfx532bcr0X22NvzoB+uL8WsguAUPN
cQ3fa3iLKW0kGA/3JkNntlaJoS5rAB2bmnRukMsF60zAkPDaFqSnzbhLbY2WtoKhqNtHYwBeyLtn
sjCP5bOpXANkroLfK6ou2NSZF9yB95kdH0VIE/z3z/5HBeV88S0kJkRpkSwyT1B+/N0HNPWM3wf7
puzYXC0GyGFfeZoDb0dmHRQkPDinRDXqKqOW3ba5xxkIquS9V8X9ocxRSg2+kPvMHiTk+Vq7I9iS
4SlUIDJA6664YhxPFpjg/IecMn/RYkb4SmBgxS2i1dEEA8P6afJ6uIKTuu6sIS22bu/SjEpsBBJC
sgx1XfAItyLZQUT2Dtg/BI0Q9DVZY4Yb6CXqiW0VvoShD/Y03OR6YrOKv4fJ4psRNqxXpE7gZGgq
Yawns4JOWqak0CKqicyiXphpVe0zqw+eaDbJPTWBun5/9QJkoF9koEWEH2BOuO6KNDhMSoobAFCE
1+SJ2S99UUdf9KqZNgm5D088ef2bleXzCjJfGno9hy4uppPFmAd7AJkFN1UM0WkUeUoYpEB3bQG6
+ETz49UssYvSiVb7dBDNkt1Qv9SsTFxEagBt5mbqMjFAXf3hQaBI5E7/8Br6aB90hles2XM5+KFs
YK0moDLt6xvCDVp2rDov2OJ9bc4YcG9HQBZLFxtmjBYpCjeUYtWzw3aYrRJrEnr0Zs9Y2IWtk2SH
Os6aAcWtHqfLXkviHE5usQFQM7+uhqu/jMTR3rP8ty9isPq3LnYtbeU7du6ucFWUIGspx04Qj+x1
7uojzwF6SjC8ZhZkm8yg6YxsNQeREWpqhVjSxVuV3yvEsia/ZYMQS2NH6deOdjZ5sQaauKDLyNFm
iUzpfEr4UztlTM3W4q1lOE3yyEKf72s1xO0j+SY7W2OsvVIinta+OT4aVVWszJK+Pb9PxNY64YXw
Q4uHNRGNtQR06L4ij8/x5/fpoTQSfYdZCQ8ccpZ6O9WkOJ+ECix/CWc5euA7ED80GkKoxVQNprco
Y3pfDfhbwinT2gl3EXUL+R4mq8GiIWjzi8ZmHWzRMBc4NBcOuqf4VDW5s5K0FZErR127blWU65xu
ypKXkfUOpGqQ/HPQdrwGkFEn2IROY6GPnoziLkQkuA90i6/OZCTmS2QG8bgMDadKjzDY5vLHH88h
iAFtPSGOeckzerzILHJvNbKy60utmIyLkH0kzYkyhYhMNsiRZEZ6JIiWzNlnBBwPctx0TgqmsMgU
EnUjqS13WGZ9drHNNH0VTuoRmDlpa+bVKdZeJ6A1rctpWFs9xmUP6THiPhm4i0FqPIVxTZW5UKHE
n42NbmFXgb7C15N9pc1wA4cRq6dN2RosBoLCYUin+aWLsfZa5O6w5GPgc2X8cTq/r6j/Nxz8086W
oEz2ov99OLgvvsTPH1KPvv03/54NWn+RTsb8zWIv+i2o4d9mA+8vHQcP8+L/RBuxY2yj//0fy/jL
tekskmyOjcexGAT+e2dr4l6YyRb8Z8gQxOzv+QdmA8v6cYvBlsJAysBP821ITd5P6YwdhMp4ipS2
D8xJrcw6y57thMpx0cW6qFgVe9GT2jJSH3a8pMs0pMZzcK6dJifACmegVFgHetx/cTsjv5oCVXz2
9WQEQ46ZjH5cp+UrBWV3kxdT8Tm3KfJ1xxBXMh6clrqRcQD9W+rPNMlDTJA+meix492SYJLd4Ovs
r/T+OS8lm1pgmg9tr8unMsVKsJx61H5AGCv13JDsosjZ0VhTNZNMZ5pgM1LAbOHPI/Ot05cIchGL
iczDhE+UJL6egNd9qnCHkvTgd6cQ5CM2XT2YrJUthWetsxI+x5L9ZmIs0A+a2xpmAo4FPO0XUGF6
b824IKbbXWSIAlINY3tFg+CppOK+ZHSp05jMsJD6zfDq5X3xRPlgw/LzwvFImmx9HqskfGYDCQ00
oQlJPb0BylUtHeTpSxV7w+Vkq/IaNTO4l8FTNUtdPrjbTMXppWfm6kxHckIoB4S4KfcsEV2I7q5b
9gUtXMcat4OI3WujbnycxWb+qprMAEGXe9f4xyq430l7S55Mg7amITN6GE1CcSojIxA+LQ52y0Qr
Gafu6GGaDvZTY9SHfkJ/uNBDmzUutmv3wtORqS6lNmYPhM53tx2eQUjdxsAwMu2NTzi6g0+tRhxT
Ndj1uih87WKY6LSzDXMI+MV4MKhgAuVgdI9ZOlY1tI5cXgyBrI+R5/XwvP0pWYDWAyffZFZ01VtF
tkYvXySIYfya+RRG1BMITwT2vtOlzDoTCHeAeextSJQ5dgu0jp8JSwDcPAQ1PP20NsPrwsNxuaOe
iG8Ay5mPIszjsz/ZHI1tubw1KkEKax1ZR0Mg0FxEXRntwH+GAHPLaiXavt4RT0WOKZj4pUPE1pNW
hPJAJ9p/G+SAocbR85COvzl48ZqQa/+GqcWE0q8lApyJl+lcR1YMJbL3yF9foLdPX62qNH1ArYL6
Q5/ylU83YlnnfNa4j+n9AMX32lVJc2pwux9cail/bRCJAI26IIzKgfu94nEt7zyz1q8YLpfNSqv5
/40ytE4wDToMtmVeXSYo9OIGJgZv+SdVGMkcERCiBuLyAK3Xq4MP3Z3/KQsjBPWh/H5MnJum9HGU
XhTI7Qr2wA0th10+dPA++kkPbsahN8cDo/9kVw/OteElYPosF4aMiVF2ZL97q6ge+3WjuuwpCPxx
YWQBsmyXyW6zTCvBeCFv7Fs83x3E+9holy2RyPSxY/3SwoR00dpOtLXqxCaqt8E+AeocJVSfrj2z
41HkfbkJGgXxN+777F69IzqdrtWJo4ibCXanVU2dfmtNDVsFBPBOYV8Ko9Z2QycfLMZoZy31/HSl
Zioos9NDHxbOiYmL3OKXEqtspogi4h3PkFkFTRgYo+VMG/XGJjsPjFtvsuEbizTeYMBGEE/PcIXc
bJHP7FKjji5z9ABdDtVUB2/aJwcqNH6SqdXbbiag+rF4cmYmqg0cNUkA9xJTsqAvhlj5naA6s1Qj
mDr7YOarGlyWDXFAzVWsW0/+TGEdyBHBhA+ZNZmMYBfOq/XY6Y/FzG8FNsFNHr/Ipj8C58/IUNeP
RAMDfTX8VN/oTXSv3omwoGE9d4QRCyzW5o6tVSxuUAUjBaY9FgKWdYYkuW5BzVoBc3UxHt2ZQZvr
5W0f40HKlUv69wyr1Ye0X4l3gm2nKm/nRka6HGfAbYc3HNZt5JwQujYHaTZHkhyIQPO9fitMILlG
M6Y1Si4XRCaegAPRK1bM6VXT0wyNOjHtR4c80JbkMTo63G1EJ5Jx3zuel2yPLUYgbd728zSN5XTJ
VBSib1PSasJBWp3rcfRvzAn58CqM2+yczkBgx5df3DLSD2kcGseJtMq11gxevqxsRZIf8X64GDwe
vzuacYhbDbtc1TOCeJphxHjhx8tsBhSPvSHvJ3RlS822mkvhx2dbajWvBGhjKusGeiy4Y0ms4G2f
BcHZnmHI1oxFtkt9ZKLYH314i6tUAE/OVPAczThlMYOVxYxYjlHA3TgzdrmbAcyt6RyaGcmsOh4d
lHqP9oxrtjX+iBI1+/T4TUXqvg7gFG88avDl1CmmRqAINkjlsq9OE8yKoHUzA6KH1mKfImdsNGuM
dpG0MSzpGvPXjU1jaFXPqGkiOc2lPeOnCU2PXq13JrVfNs3STbsbHsKMqaWeXSd2YC+cGWcdz2Br
tFDXLsKZ1Yx43ucz/jpDHLXSuhmJPRif7V4yR8bQf5vP4GxcYOIR9Bpj2XeuNsvhzNjudZwAllsQ
7iLQZKCq3CJZjo9YfP2D3QzjrvBitXdaPpEqnZy9hsPM+Nam/r86+U918tyq/l2dfHqOi7fvFXTG
t//iX1WygxyXIZKFFncm5aOl+3sA5OJaZzbE+IWPuPGDkg7m/hwnPE8FxLuW7u8q2SIEzaZ4ZqZk
+LMn1/0nVTJive+bCBbdO7hP/BwGQfRUHX6571thIz0Gk4iZaQdDdPTX9oj58eq7q/GLVv/Ph/AM
hz4hTnh+ZYr+Hw9BuyhjAORPux51Wjp5iMSw/jhc0r/3Jv8fR5l/i+/mWDLwlbIjjkJMd6N9LtVb
a3+Tkf7XvuGfTmRWFX93CDcugY30HIKNsaufmTXV0x/GIjSxP2qTPY+IO2BrArGkRZvvw+WatRRJ
2NcQ3bRCvhL4CcE+1hkwuAOHtgO2DtRgwUEnSOdgkqCxwS2MhyxR4A9VP2zjSsoHEaEUW8ZTk6xk
656Bbff2KurVcOGjcNvgedNXUGB6MO5BcBvrgoaDm3fJ3Zh6cNAIpTs2Tu8Crq4+83mk6PIaNg1G
v+uA1TNEiOCbk9e1SkGPnbKK5mBaY0dzYlkeHdkl+0jP3KPuTc6TlruFAU9/jE56rTnHLCTpZgLY
tI40m290CMGAqgwaN4iDjsCUfLqn0ZStaKEIyHf1q0ML4BDEOZwCDadK40751hLY8FLR3qtitM5D
0BlbrXOzdWnKZG/legqvwLA20Nvqhasq4+TpKVFq9J5pUar+BhwVPyT12gt3Yn5W4iJm8Ikj6RSw
X9yViR8uw7KLzkHSD69+S0XUT2bXLB0SQpdun3C8eHobECB8QiQpkxXd0uneGRzbpEAx3qRUJMHa
jdV+1WqLpAeVZO2DL2IvwsvWWmdSj/hB8wW2LeNUjrZoF3k775FGfOl5FbTYhQOzXcSMf9aBXWAw
5PdLl1TNLvkyiXaZhNZb22iwv8e2+5JM6t6axJsPEPuJ0J1waXVa/KlNVYLlsOaSyKg2tsVAJFhb
QgGLQEigI8FbkmQVN8EOpvYBmhyOQsXvkSg3PeS+3TzEGuIxooPdYw4I+FTlkJ1MWxrbrhmi85CJ
ZB8WWGSJJ5IbRi46A1wBjgKhfYhAa4TzhKAuYaTshcxiLYERy+EAYnKWdZ202yH3UqSTSX/LUKS7
bauAvyz92VpMCXNGAomPLgvSA/Nsqget7NY91fyV53M5F7jWAmzMlVgJ1s5LuG1Jsk+Ek9NqnsOV
FKUX/D4ZYA7ugvA8hrP6t+hSTDVDbF8xaEi2URjqUO5k8BK4NrsUhT3pUgw+6Pc0cl2MqOQ3LWgg
WFc0rEmVCok2hA9uHcBo1xe1Rq8P32W/d/zKuQ40E6PdzKhxsdleDJb9EOQ10yqanYQE2L2+66La
EQg/Ecl3ncrUMo2j4KWlEF2gbSxbKN2Y9Uo8c1+tJIWsFoLtaCjSjtI1/JcIvM867GqLjSFTVqq3
1id0xJ+vR6CnzsqY1JcMQBCOu14RNYQBbWewsdrldF8uQC9bdzrlwjoYCWjkYLax9dxCbrHkD588
EfSfC0bJZz2v9V0fC5LrrA68Y+zGvbnIETW8GmnTHuq8yy8ZjA/PkpnUqehC/4pGrXkHmY60uaZB
I6pqwz4OIhyvzT6dNmElvWsgzsUzOurhLEfIWiqJ2kvV1M6Fodzx1NS+fUwrRm9GbTMtHVvnFgwC
TrBpnNh9acwfbB2VwKI25sUrE2CxJSnqBcaJIEVm6Tj2KvbMctMHAxFEsYNVOiKljMyAPvliT06z
A0zerFNmbFseDXulaCXRcagaAm4HdppNFaOwtCNr3elWfcwGh91zVNbR3SRy+kghBIWclyZyVomP
Hli4xXTgtw3vBD3UA+CB+mgn+G4zO4jrZeLAQFzYeeLv4WTYG3CSzgpRLTP/xi83raPKNYkI2pYY
PhrwhWPyTHgMvNn9kHbIxkTuNeywnEaNCiqgt792g27OrdYzfwlenuugyomNSuGp6yKT9QvAQuTn
ZZ+es9LytlGij8uWVeBzHPvTmixtd0dt2r+5Ou5SEXr2URTQMYcyZnRFRED13KApfWndgkFA5sfB
18bvmJM07CB8Q08P739dFI59S/aC3I8qZFQ/2e5wNcCnvEKm2a57L2UKyTP83s/xVpYR0tl+P2Q8
VTSy6W73y26EbrEws3bWtLfNo6vaZtXbEX/VklhV3uejZAckRM8wkLEKFTwlVlQ+9EScbt+nwLY9
QZybDH3eF+TLAcXpUlddenDK7hnnU7tnBoWFJuyAi3lBiohumDVWo+wvfRKpYXdHDPskbqCTg0f0
ZGgtktTRKNWu1PwRkVZlmJgbTXgZutfnh6QxaPZDLm67lYWJfsfAnV+YdFGUK3Hq3Bqq0T+18A3P
sdVw66p5AmdXHlMIkHZI/aqOwyKLDA6KyRsCyq7HvcdcjoiJYVhoePHZ+9OxL+dBV5eZ0Rff4G+n
WeLc5tKxj4FR+tvQaZqVqEMGrnWgeVuqUbk3Ky19GFCwEylZO7fzdGVtz1N5r22LbZj6jPzmjx3G
12ahEWJ4PTguGaQG/fvSb0z45Y66NgkPeTbymlSVigec3miK7YIxt6tb7Tq39OIt4Ru+F1hE75rU
mR54kMJrJ9LCqzbpfFJFUIg7VuNvY1kVW0+azqeWgrSlEysCopOKcFw2eeFvBbmq1wwxGFJpev/W
F4F2n8+5C1OLP3rlac6/7lMKH+nrCDNhrSxz2OhWZVzacaaBikhZZMwUmnUmurVmq/ip6Brv7Jc9
gS16Zz9it7Aee6lZj4ldjZd8qZxNVEfaaoxjbaVVVrRzCQQ6EfQobyDgF2tM+/maJqu6fL/qrc38
vWw8JJFzP6EoSj58TXK0ZWmAO2COUnQ0wkoexI1ik3t066hYF37S7vOxNWnv5cZSSR0IS+CS6daB
ubwKwOfvjTwaUwRUKBomz5jOxCh61BWedZzY4V26TQFiNXNDtoM06BZMgNMrvU7yPTQG55MP3mnb
Mhuy2ffzMSSFits/1dMpbcrpNPdKl+HgEzauj2nEEmgYN8TOvciUvFYWhXFPgmpxhRYez3tps5sc
0U08EAVkExMFzWQ9oVHeEJNLxoI/ku2duskV+3xt05kiPVhdDp5kYCgMiE9bB7JSV7Xb8OkmQaHd
unWpmbAacvJxBWN+oHIGcnO+Tf2evFks5IHVVCcQDAUuHbco7wh8LzYdCw41UOE2Rxi07VUdEhMo
O6dfhlE2ncYBmH4dOMPGFMgu6BEX2t034RmNaSpmi3jkrGfZ0N/nyq1dJYupicms9PoaL3c1z8mN
InvQOx6nvJooq/3YeNFDYAlWXjcraxgYgPoeogUVo+nRrCY40KVooVvagunyMJ1l6roHZ7DGtdeO
km6Z6KuFOfZVvch9p1fs4ktWuoJkk7PugNmimZ8BhQj4lztLqxFc+0HUX6BdTQhBTK3rxGT+QBO5
DnZo5K1tTMwfJsnA2Q51vJ3P6MqNFJZEH70Xc3+Gz12c32ImkRjkk2I9VZG2be0SbxFKefEZRCLs
DDh7tyZtzGyRxtoxDPrrrgJ6QtMBO0eivXmozbDMoCHvaKjj0w4uOI0UBlPJymmHjdygFBvWZRaK
bRDERAdTlxxpkEEKzmrdXVMhRodqsunVROO1qGL8xo2Tv7qF9tpM9pXCQbMRasjnuq3eexH9FneK
74YSzKL0tHDHarXlQvQI+C1StPEkbfzU+6QVpsRiaILNRgUVrLyBVJUUfMFK91ptTzoGgw0X68Si
qGzoHwAfCS6pipOqsHIWUYiiJyzWDrGF6PnMvttOUxJ9DsFQYEY1MiKYOtWvlTeVtxWqTOa6oV4D
gxTRMUqc6roo0uqTFqYF+N4xf2pAxrxWvevckvVgqVXmoeAlV2Y6iNhPGVRH3U6L8JKsyrC2rlHA
T9dkActbCBzpus87d1wqJYHYooJeKxczQyCjaIucPNn0dcqWXM/iQ5iA2llA93zx5ZQfDV8zd+AT
bF+uhjI0sfp7nUrTY1O8UN4bT4gxvZMBaxhisLDLcw88H09B2Q3XwTSCOR0jHzsZEM7W63gV85xc
jNTXoOaAMJbdSgX2ixVZ9bDso2m8sow2ORd2W25AjsgnR1JfIbaPxOUIAuQJkIN7wIFfPAajqweL
uujMB33+QjpGXmEk9aKdKoruGMWedYrypn3Ewm/vUPMPh8wO++Ogjekr8CzUVZHBzS3BJF/3bpV/
yRtXX/aOYT03TVIKXpHKPRipsC4YNtJp09hg04EsLPa6DeyRUWute7NwcxBQtpHOTfLostTGt7R3
vU+idIu17k8kv4XZBJMiS6Ad5eOCGm/iU4isigQhmqMrB7vBkZlKsiMNjfQ5h8H+KuNreyBLFops
ZE6LwfDID6ymVRPnd1oWM2ZoyaFilV/QuMHL7EMiSY3qUZqJSVBJNsQL3XLrbmVTGW9L38nvSmKc
L9opE3sJTqqgns/HIMSFm1ZeRyQabOl8x3bJ0d7GllQrRun2HouR94BdYo4F7DxggWrA0xsH95mp
tVgoXJK0pEyelWGW90md1p+qriJ9uSLjwVjEoKnSbV/OnUqmCwD/tbY449ceimVTxupzKh3moh2w
rEMvurdw8IZFR3vnQvlecTSpbF+Lio7kGBB05mjpJSDUjIxDU8u2bepi+uJWXaDrGmBigzu6tACP
XOL8cBaJlSXN2vPs+oQSH4SGTMQN7/+XlpSsRcc3jeGQK9C8Bu10oL/aXUNRZd8RZtGDog/Mhwv7
AzCn4NxUZvliatVnK2mGz9aobicmvuR8O0QnasVg4NKYWNkrzcSAMAde+S5clSiq5Y2tYxNYBmTh
OFGnb6a+J/CLJx61UmltI+wFhN0xbIKO0OEeoTdLGrkIX0iWJauHlZAerBZuvFC5d2x1+J6QhfM5
QPiyqkL/0VLWcNQrQ2z5KQRqq7q9hQPyBX+avCILYnwJp6AHcT4g7W/MMTn5hG9tewnF3S89b1uH
iZL0V7goZuA+Qkqz7uK+lJuki3lhpQ/tHYoseH3yDG2MXK0ZAS723QcW5PRKVZNzAKJCUtjQOusq
K4Ln0oc+nMnB22m1mVw6jCXB5gDgWAjMLTuFSWQZ9kNxQ7o2AVdCO+d53u7JSsjPQaw51y7pVisn
caBJR7351QjxVZTJAI0LzM4hKKLuqrAhUWZ2at9aVeIX4ZJAKa17SgoNyWvabHOW23UPQnc1ASA+
g/JzdtlQwbyA6LqFsZXdwt4mVFkV1Zpob30rsw67EFMG5erOwQzLcdsO8jM6cXcHRpAvFoUg0V2w
s3LT7y8o5dwDlgpShcI6pf4ti69dm/QgBNvqxawTNOleS/jWIqyj9KXUk0Q/Guj2jrCqkxXdkoGH
rRF3ndDUiF1O2D6eRpIzl2VR10zdZVnZm7pQE1uzSPqXxSizuyKHTASA099GkGBWFS2sO0c0b0q1
3UKfKFVkbcqDPg2vUPryg00yLoQgm01S3eP0N9Jkn8e+sWY7sdOESA68//YnN3ce8pDa2ArKcEdV
CN8p9l4bRL8rRieEmCZ8X8dh2HXKeXbZgkDOv7ClfqaGcuic0SbSOs94tfxsOFqlba6dGg2Onhby
KgyMXe9rwdfIMe1rW9fEuVH+11pZ2kPIq3ePAFECyWtKSF6+VBiY4SsjCLDLLZD6bi3iulg5bciQ
qaAD8Pt27s9dUGLMXNsBsIrCDTvjj71WR8F47gk82A0W/bteoxkXVyXPZL1lP/6nHJSfOrsIinV3
pmhAuHAc60PPFcC8ok5y5W4sQyBNDX/EOeTnLKyy1e9P7FeHglTLvNJGPMvS9+OJ6Y1T0X40OLHI
C+9UYvHJAO130lvCL39/qJ/0L5yVIVy0OXA9OOKHa2hAVh8zeE67QsIJTLM23TnQv5cBD++iDlW+
Bfs4/tMmOQeFN45ODMwnyJAPByVa1xAao/fdSCzmQlj84eBCXbAntf5wfnP6yHcCyFmL5PNCM8Jw
Qf5azodLCYqxmqpKkzsy98yZ14avSqu9ZJ8KOpqM6OrrajToIGZTdOoypf5w/Pmp+On4KJwsKAjz
jObDUzOGFoj2NGx2Xo67gqKLRkY93P/+Js4n8fEgpJvo3qy7RjQlfnxelMHnovWF3LUtrVsiH6gi
QtcMLjOhT7tpFGrRE1a6LiVF8u8P/avnB+WULWZXykyL+fHQvm0pIxSmnJsk4xo7XUtu49wIdsGj
1AsTzCjyRJLNfn/Y+Qn56YyRlKEN43SBtPx4WLPxnZLodZIJa4SpRt7fk7uEz9PhqfVdnt/fH+5X
L6TJGoMLBWIOxOkfDxfKWjc0b+RwpA3c1aLesvlXBLW5+vb3RzLmC/bTmflwb9iBs9DoHy8o7vdv
95KonuG1eX82x6D7QlSNWmjolxBqOfrWgUX3HAEn2LUDrfjf/xK/emiR1zmuQ2gOhKCPL41rthNZ
IhL7ZWidbVQ/p4r0lj8c5VcXlVs4j690Bp/vQ67vRmUWqtnOyll63leBHr3DkoRFhdk+qf5w/351
QuSq0QPBYMeIcf5VvjtUqrqiH7OBBXUARSuG8jPOqM///KJ9f4wPi1pst8LhQ437V7SIA+XW8vJv
MtT/Olz85cPB84elhUeRiLGPD4efeIMUrdxV1K6nsNPFQZQFg7J+iD9FGitMXfSz5okxC+HjOtwA
VIC/P8+fXz0cvig68RggLOdB/fFaWnaFSqfEIRSCMMRI2jpQJdOaQM2k3qeVX6x+f7yf7x3Hg0dF
9J0tDPfju1ezrfJGuCG7vFAUKM54Rjfj/qGU+PlZNJmho0+htTun2H94wf3QaJG+ZPUubhGpNFUJ
FLDqL9A0x394FH9xJE7Cs10g2zY2jQ+Pid/EMc5tr9yxtBUULTPW2r2rZPLw+8v2i9sEGQ77IfeK
letd+PrdI+9UOQkzkgygKdbXMnvWvGyZpMUyxlDz+yOJn7+xqPu/O9SH5YIelUOIKIfqeoK1LNBN
cGrcb4I5zPZ9Md2PNvUYkt9Armqr9Va6rIMn/KbauiWvaZ0w/d2KhjZaLk0a4Lk1pQfbS6pDCzFx
Hw7RdAoy9oFWXZiLLmRaxL6qJeQDBSeGbPwTQ9nRwYZBnS1psyWLwYmnP5zoRzcFxQRfcOZ6Oi+A
Adn/w+uXZZNm+hjxdxB52kef2OZLo/duCIiIn/Opcw9dljE/zTAnKZIkyMqZlYTO3nHAHdtMZo26
Speiu88DNkYtyU1FSazYAJYH8NYiL9MaENfMjoyJXQ4kmItZeA9rvBfuQYM3vFRWae2YbQ+rtvUE
qWVpsqKF516kFlqGJPUDNE9ltPLD/8femexGjl3d+lUMz1kgedgC13cQwWgVUqhXZk4IVUrJnjzs
m6e/H1WV/kshWar8ZxcwYA9sZYgigzzcZ++1vtUvJzsYkPoVqcvVAieKuaJWfyfiKv/kpfXOvaa7
6BBQsJhoqE/NXn7WlVQfI9clVupDp7lix7c+bIO4Am2KrLjffnzLvS148HdgesaVjDvLPS14SoIn
ux7g9tZ1GgJ4ogIXIkLPgyUkkU1O0BxCWq+3EB+Ds4+P/M7jSzWn4mpDi/N2z1EReKtgFs23tLnG
Lx2Ku2+YArVbE9jU88eHeuckEXiwGtHr4L+npSNzUfabYwvsrquYioDFxQEl4bkocV7tiJzDgFEz
YAdlq9O0//jg75wnddWcHGCyM0Bn8nqVt9Hq0XbK823t49spezwlhLjMWVfVJ++Tt0cy5kUKf9C8
vTJnJ/2rd3Mn6wBfTbrVHeeBwMDe0/Gw8hQJ8cu3KeUGgimEUew+VOvknGRdFC0xcCm6grb3JovG
q4iP8CksoHLW069eQEOdAxN0TFlMkU9fW0GUEiyZlpyWmYmtAl+sYIbITKdO56Dhjw/29gHkYJQ2
lAYmA+3T11eJNiS02owzU4zbUCgP5eQ8xYO4DXrrkxrkbcHPodiWWpwaa7558qbMRBiNuYIQQ8h0
JeiVugX+VzvtCFvKuz1tys+q0feP6FKK4oSao1Ve3yCKIW2nmI9YamSfu/KxGLVbUSGHbUMYwGGr
Hz6+mu/dkRTeSNypOjjiyR1p1uw7Gt9Otkrb7kdY34aRHCNL/eQwbwubOfCXraHARsHFnH/+lzd0
56hDFPGrt52iK7eKnRs7OfBG/Phk3q4iHEXDUsLKrAL8PLnpB0UfSDvTkm1F3NqCTs8yjdsfdm5d
xWXDQB3nCfaKT1bJF1/h610MR2XhsE2Mh6yWJ0f1CRpw2fYlW5fEmUWfksG7zGWCLd9lSj/lDLHr
cTaOKoWBBNieXAj9tWpvmqEMdilz5HVPWTSNZnntEhHhBVJSHMxlQVno5hmyOOvO1XtrxuGbn/z1
734xjjtvfvAGGadfDJKEMGWyAeurZyQbj3j1lYE+58dfzLt3GbpKWkpk674pOTMDD3keFOk2J+9y
URTdVk20W8duPqtauI3efBXomVFVWuBMT28AzKUil2XOQjRIgZDFD3eDpX6WffzeCgSlhDYcSc00
O05u5ilW9QFmU4J4qI6JKJuxYybGRRLBfu9i49eraPaMyER5ZZDjoJ7uUJ0msjoEVwl7R/9pvnZV
ZF1llf/w8Xf03sODa9aCy0L/BvzJ60d0qJMcHywPTxqZzmUyRyhovvnEsKVYV4HpfO9TGe/oFtaf
vKreW/NQxBrU1XTK3mx6aJ2qoTC6ZBsE+rHJlccpxhId35PmeMO3/8nR3rvh2fbAiTFm6ubp1Uw5
R9uSdQLcTiYb4IP2Va/HivfxxdTeu0e4iJjpDfg3yJdeX0231YfWpOW+ddpevY+ILlwrKI7JyRVd
ymzO7u9izSnI0G26YznmyYWZ2mITOmg6p1ECpghi6Wkl8K60d9BjtG382e5We/fK2zM0AvYIyJuT
r7zya9Xss4y3zWAwJmjKR61xCSkWTr2LbOehHehO2DJkiJHj9U36DqetW3wLUXRMlmwwsmTGji6S
S+6NIhduyHl8fCHfuY7MtClByYYmGfv0hZja/A0wRYptn09PctKatSoRU/pQ6orx8eNjvXM5tBeN
sTk3aqm6X39nujaCZnEaSntfe1JpOHiZqT5ixc63Nv6zFa3y5pMK452HDs8D4COOpnKSJ7dJV6Uj
gSsFpxebX8IoUJY6qh3mGNU04xTKu7LqSw81Rrf99XMFTevOHSkKxNOV0lBc5IZODRQSfSiEYiyE
VXpFN55g0CS4H3E4/XrdxgHnNgBEXZel7OTqWkwbawPTuqIGsBu1DlVCLpqrvnSzbWaxkf74DN95
53A8aqjZ9EqxeHJpM78irbPg0g4dbJIU3KAH/KP0BIrY/82hQA+QFUbB6Jy+RCX2pCbL2aJpbpFf
mmkJ4s9urLOo1bRPlq/37lHBAzX7EOZO/8k92iGJg8dXslfJ2ts2LJ5Ns7wFVVARRlNeOS1gxV+/
jALThQ46mfHJ6QOoDcza9HrKtwDV0PjhTK/aypP0AT450DsLMy11ghIEnWdsHPP3+ZcSUU49CjCf
LWAamA9AcjbOVN5+ci6C33FSH7w6xsk9AWguiQ2DYyDo12COR3Jfm7V5rbfQysF1kSkbqP0CFIj0
aoIr7oq+shELMattnQpsrdaihswjJr2wzFfQY7VV74wpQQ5NtYdbFV7pbjAs8xEQhy/VfJPViLPY
3ZI10wU+jF4AQZM6wFLRKrS6MeP768mFtKHmWp2s5wiCjdqVZIr1SEePcapSHRbgtvIkqo7hYIcb
kJIjuBIkmp0Is/OOFCCCT9zbqCBimCucrEmUQPMTIhTcIk7MFkUP6dxvQxOxcNIfCkMAPYnidv3x
5X3v3uQtbmvcJy9Zla+/QRA3ZTNa3JvIhB/LoXmEe3g0hLIWWbHylb74Xzx21NwUe7TvGQidPAtm
OOY4e8d8Cyd+7jld4BHb9U3+SfH6tuVn0CvVBY0/egSWe3IYg8g8UeEx3yIiv5JwT9AMOt/L5I4h
9DmCFLjM+regyj/ZMon3j0uXlivK5vq0IHNlVhI0ZNITKcbpSziAmQR4q1xhdFFTsqVc9jhzkvKq
AXpCWgkiQQyQLOSl3u1MVP5m3Cs7ocIL0hojXxJgRzTNKDfMO5lgu/HvptaxUR+QAib2FHguZEt6
L/bkBZp/Q6Y5idWTSXpnExOl1UwyWMX8PV6Tymc8H9pl7Mze2KEnqtzU+P+zyVyCn4tXtmLr96Uw
P/sq3lvTLdiykH5oMwhtvmR/WSMitTazPOnyrdo8joxDF1BYNonWdJ/cWe+tRX85zmlh1MkOSAhZ
e1tiEdVlTr+BdPdw9fHjMi82p4uRJQDAmzrzNmsGP/z1ZNQSJFsJ9XjL0Am8CPAiNuMPRRKiqa/H
T0xn7x5sZj5Q+OJuOy17rYrFKCcUGv2dlbETnTadIdcoQNFSN9Enl++9hcCi7c/bAsvem+I3HUdh
xaiotlVcXem1jVvTHx+KtHqGwnJF2vEnV1J7776YZ95sYJEQkD/x+lJOtUy5vtRp8ZCGuLx0be9M
Vb/T6cV7hVDCrSHLZgl4S1xHpA5txwBTQ1BE+bkTED/kAv++s7EEYc/wA2P65Hq8++cxuKWNRP8W
RNvrPw/kQa0Aks62fSmfhRvch3p385II9/Ed9e5xyDfD6IJo401xUHfKGEr0eFt2opJuTvOYj0rv
kXjwyYv0vbL1JffXIf/X5T+vT0iAuzV9tJfbBs9IWCNx7fOrqjD3saMd06K8zVL3k0bFezfwXw55
WrDGk5Gi0QO+DuZ/E7TFs2ukiNutfVV0n+w5xHv3LztShmSUj+yFT/ZFTe8ADRhskh4bffzWhPJH
H7nWsks1h/ws4jgUqUDOZkVeReXsNVC0WZlZIfpzu/oBFnP44JcQvlsdxwKuNnxGYVPdBJNbeE4O
mAI0gLMe7N65d0xWTSzSNYIppR68KZlbm4X+Q+1Jq7QLxxuk+i0u2gukOBLccPEcOV1PYqeIVmAJ
9BuJ6JqXvW5+cte+dxXc2alLi4P79nQAS75dXef4E2bc/W5qJo2IOOPBJHGTnulDE439Jwd87yue
nVkIZWyaraeXXcZaMJYUQ9uodBV0cS0kzondrycCP8W/P2vSP35gXrQTJ2swihnoiTqPC9vMk286
gGTClDTNtlY2ucuQnLwbI9QIQBCjeRYWaXovdThRsYFy8sUu8AIKzVoweQ2Svo3S9yjXP/6j3rnu
FBuzBdrFGPhmy+tao5M1uki3JPkZq7AarfM8pGwc46J+IFd02qKL/P3jY2oaT+zphZirGzY/7Jne
7H2DwZwkTA+WjslHyioCY40gVaxrv6o3LonlC+4UlJNmunKDKgTlUCc4L4w/XfX/cewv3lnDZl84
cow51Nw4be+rSCMIKo4yfMuxYDQy+xoikU5XaKtz84wrY++aGDUyFqt6EaQ0kTUFlsIiqsLushe9
uh5HX/0SGhTe0N3UL5TF0EzJO5kdU8kaUZ+5QZL/PCLGZsnuVoYVhyu0woZXKXmzDa3SXg1ha3tO
cKYXCeGyIh+OPLaY0GBKTA+h07r7VLW/qu2YfLIxf+/8mYDhQbfnCf1p44h2W5zWjeD802S4CZGl
kW00RA+RpoTrj7/09w6F8BqtwUytfLNtZehUltn8WiK/gPzF0pndfPCI926YBg8fH+vlezu9webu
r2D3ymvwdPufK1ba9lnE5qAjwXZBvO+I2WsytI0vi87L7VQ70wrVv2wGkO26rgRXeqNALhWp3Mgc
/u3LH/RL+Ibz6HsFQO5H83/mj30v5FhFQdi8QLb+53/dFujOsw//yea5uHjMnuvTf/Tq19b/9+XH
wXPhPTaPr/7H6gW9fdU+V+P1c4195yfna/6Xf/eH/3j+OwBvOqwzPPvfKIH5CH9+cj6Ff/3zvMip
C2id/fHrdk//+uefn/lJ8FaN3wCcWdw4vBSIi2SX/SfnjC7Lb6ATmCdZ7FjQSej/JngbBCfBMlPp
MANopAClpviT4G0YvwnLoCdED4yZKE/+rxAcUOK/XstU02IENG9ABXMguo8n1eBMmAUAOoZHW0pX
W6ZKpqCRCHVzaZZWMm5tnmlsVEkQEiIcCXke6KkCuTsIn2ofr8vCxrMpl44alsMunMqMVEWK2O9T
pburLMe1sTAyOR6KMqnSh4h2zKGoJ/UpFsHgLjT8B4icGQKTS6wQibBBLV7coRGx9R0u3q7bDyKq
+vNKWvmKudFA7omeYo0YreRcaq6x1Fq/WUDoPrC+SKjd0sHgFucT0vmx+ta1Og5XPUx3RjdgXx0p
up5R17WoD+d123X8ELpon5vhHIYZnVM49RglW3ur0LvZdUUWy0UV5QNOGGWjx63uFbr70OcDDWgF
Cy8pdBjNFuM4xQ+DCc9ftGjU23E4hMSmo3+ctErTvD7R/MYjFA2+6gIzponRI4dsrlPp10sS3hNq
Br55rrI6tWQn6ZG5xxRaX9ayj62zXrPN71yR8Syp3divbukpT7umMjDwn9lVMCSrOUZbGr01yE3l
yDBd6awO5wW+ichIWSJHuqv52ppwtmnL3gjDRmzpF+NJHpZ1AlLaPptQzwMVW2o1vdBh1YdJG5PR
wVtsYJ+sZYnmdliZ6YfCqBvIhHKSHaIb25aepLv/tWNydl3XOLJTypLhCam9jH/MDOIfvGf0Xlzo
OdtS7cYmznpNYoNd1AtJ1tUX2acteTUZOvw+SDDd5q2c81UTYk/HFCREZECuQ7CUXJGMU63UCKcs
xoD+SM+5I70kirkth6TwRplQdCIv3EPYKlYY86f1FGFbSYrwqEVyuG6s1og8X0l1L3KrEFxk2QR7
x2lsQugFV3upY5XbqrnaISWiutlRvlZrAhLqxwK8+3cdOa3AVVZbJnEdoO8ax3dSIkbjSjCudLV9
LUjqNkSQ7mN43NrWyNtvYWwQEzoVhnk5d5RNbHMyoBliqGdBbGTrbDCVTScwrdkc7hx2ntxokzZc
5YSF8lImvBo7FUjMrHT6doFQOTnTtaDsZ51HR0yNle+6XiVHqfGhG8HEMA6WE097YlTUBZO40QMT
+sjfGK+B02nrNg0urBB4qNca1gH9cE3nJPG/Eerh0l2bOmKhhLFKcEXuW82Wd3E9XUCSMK/mO/vo
azXQKVVgiiu18ym2xwWpGw2uc1wOs4cU77WQ6o+CWcGxMJPgSyCj6awqDdpqXZJu69SaOWZWsInj
Ltn4UU1jsZT1k97TRJQWRLTAUCj4haMfnMS+n3T1mIu4RETsWwcy1M2DjMCTxbh4HsyywDQUY2g6
DJHQv2KpQBnbgikNGDSr4pq6tsX+U4sfiu2Qbd5wNdYJEc+7ltxS9sTusorYa3gQlkp3kXSWcSNF
D3xDt7viu+GAszJjA49JkVTm7002g2vduuZ3SGWXgkyHWyVJimu7dNerVrGHokiEehzHK7+Lh7XI
A2c7mLRPe5l3zqK1hnjdmAH+abttojPNDdvbhiC4Zcr1uQXTd8VtXVwDFzm4PVlvZuK7W5gpEnu9
KO29UymRu2Bz5zzh2wsv3dSJIOUU+RMJdS6uS7JLMI0zJ12NhQGCWNV2vhVfN1nl7EbCh7yEu/tG
UwqZLbR+1LdkQPvLvpnuHBXL9DiYgb2w7TK6iNOOlb1VxTe8m+yowlbxhh5JrjcwkP1qOr3rCU1O
18WAMdywq/4hCdmnmSIGhJsSAM3wd/iuDHm36nTR/AgSuoEE3AISSMN6Mxi6+KLnE6hMjTy5Dh/l
5YhdZK2lQXOpV5U8oyuqzmbJKVnWJTKPdVGQnIzFRH102P94BgK36xi8R7Mc+1Asw7hVFvgPgx+A
NtRt3uX2V0GVqyDxqUiqYslZhs3YgZ8Nwt7LC1Z+ZLTKwnY661wviSPmiRRrI9D0u6B0JT4fM9wX
cEouS3xMXlOqJDmNbjg+421sbuhal/Gy1P3Qq3FPgBTTZqfYUFoLTev03QSrol0aevlMJLxYaQP0
SraHxTmjw3ipiLI6THnRX5EBv6JYdmESMuGCDw/aYwfdLjkPVa30NL2Mv6V1p9/GtC7ObemMNyr0
Q2TgVuheG+5A1p/TDLti8COD4EFj9mJG6rHqZPKQuUX5EDh5dZm3qX8vEz86awfcSWHvTHdYUccV
A9h4A9ZghO6BK1Flwx16BmdbLMllUptdnk4YlAO7vTPooY8wZurcUyIzX7JDLsi2CtXLsrYDsbIJ
KNvnKNHJR076EaLFmCXEVmv6Crec4Do2/RdjsOH5daEFgyjrwmVMhM5eizTrO+IYVVkWfh5dBg2B
Rlasug/jZNZb1Zh40Ts5yXyLOqijtYVU62BHUt76NjkcC8WsLJxaPkljeH2HA5zAal1LBhp/zGL+
Wxx/wjajP2p9WBxfPP9eQfh4XR3/8aE/q2OCQIXGAOslRAZd0Pz7flbHc+E8K9lfsGfir0GhMMxU
bAHMMWzXRptNa+Rncaz+SjFMf/ekGKaZQq2J1oG31tzLOSmGU9EqOOMw0gs6HF1IKGZFRwRHKUzN
MT90dmSMMttFc/oYCyDOh2TOJDPndLJ6zilLM4fIspw/f44ysI46sRmH4SXcrJlzzvR6jjzDFqOs
8ylqvxhzIlrlYFbxujknzW2c6EIfyE5LzDlGTXYkqkm6hkvco+IC2pW5xFtSrtXOyQh0U/PLhq7K
tfsS0RbNaW0Vlr698RLhRgxM/kUtex8sU6jAJXQK9zpFNnGNV+Aelsm0w5ZHJtycDmeV5nRN6Fx1
PQTCXwP3JYbNb4aV0osGSyFV4dALAO+WNhCqYhCsEyVlettG8fAIahuJfF3gCDUmqB8lb/FLbCTh
Q5kl7bhkQZF0pjp97YY21Z9ZhtfmYGHoVA283oqaD4cq6HnLl/VdRvpmwIqJhXBhUFEuVSGn27xp
k6WqDb8nuN5BvZDyvlWVLjqUUU76Kqb9+hvYfUqAku/wLgWbfOH0XbhWmnDaVyCH9EVIze+lnWMv
4zxxHHhMSnQJOAbrVxoc+ySO13Y8JN4UmnCPLNfdqn1BORFigcsVLboItYzs5CbrxxtWxnadkPKI
XjvRj041YFvTy/wcr2t/YEEct7RNxWNsiGIfu1pzQ/MUJk8GD3mV67KZgVq6s8tYkiA9l+q61GzF
y/00v1IaVdw0o9F8ReeR/hh1NMt610YeXJn8CANWuRCRvQ5MtfnCtZLjshxylyXXyb6IKgLMBrjA
y1mrV32eTBuKQoUBbDU8lWQ+HAGdFod4aIalKzpmXzE3TrBwFdf9LkRMMGhZQWJdKJPI0yVDgoSu
Tx5e5XUHBcxyy2Y1IuRbQDLt1k4dTgt6U4/wsJ2zvO2iDV4beWFUWrBsc0A6ij61TLqCYT1oCmYz
/JjxQTL/ZXgN7JRXaPoc50F8SQhOzj0VTMfEjKVcwMNUvjtE4mZgWWvNXZS9lQ4LxzbbMxDJNusX
rIiIfeVCZBhwYyU1v0Rapj5UQzwcLHitq9Co2/PIlgBYC1l2VxXhI1/LlM3KQknlcCbNKLgluMU8
OqWxYNsUbLrOJgpVrZtrvWNvmJgwDhdtR6+ZezK3AY+W7bQIm8H0rJrWDMT9XCFSF4b9TsSxv2Pi
W+3MkZfzwik1BiRUAOxyodln9ywjkromnbZ5UKorqNbmKlKkeo53Je83bScREZHauarCsTwC/g6O
VWjonlVa4huJVW6C5b4aHmo/tOF1Ou14QwaeIPokT9FPxlq4pb7M9u1EdB1Ncrv3l50CVmqdS6rw
2GcKD2s1B48Pyje4t7Uc6LNtFb5cGmXps5JEUAmmrHhKNUyF1KjZcC4mG9BBlJgYyGOE7vdBV9fu
Kka74tMywE0gIi1G5xTnpb4eiMiDVeTI4UpPVe2hgpjaLgP2A7JcpxaDieEcVaozEMAlZn6fvqYy
CbKZLzOS7LQa1LZWb/x61EfrLrAz2VzjUSdBoCgznvb9JIErT8vGibNBekanJ/1NFQ+B890I2C/m
y5DYrt68y7q4pz3pSMId1mh2m/hppM2hJRucMVXFi4vOzy/VAX+j/fX3+mj/PzXJBLrvj5pkF8/d
49PrKuCPj/zskWm86vEZo5yhokBzwgv9ZxUwzzV+wv913vu2sG32aS/MU4qFP9/7wuRHNMK5IWmj
vZQEP5uCl3/0Vekn/se2Oo7qkzqAONT5MEwf4ZrqOMn5+V9G52FjDB3THHFu+7V9P8LfY7dECsfC
nFLVIw+kLJk0FXtLc0ttUWhlt1InxsM945ENIInyYPpqq3+BDJJcFGQhh2flwM5+qUsoyF5LkX0v
OqP70iQZiRYBUuhQ4sZdup3D61BiXoInF+bdpgWjft2Kuviad353nCrXhx0AoYL9/1TZE7yuql9H
GWpxu4pJcqoScBQ2xLuNRT5XsZBgjROQJQU7NWUUBN2MI1E64QD/ZstIYcL3n8Tq73GbzpC2MUme
Slspj1EAa2DR99lwBGdVg89nrqQClsxmJQ6cfXtXjJVBa0WDWb3hWeWnojalvm/h+F+WoQkSKsDx
D9syGwdl7/AHFqB+JtDQPMiZuNIdXPmuEQeE9SUoO9N+IWM7bbw+zCju/boguRxR0RY4Zg4Czyim
gJDUZrgkoDZhx2FUQyPPRaLfNVI29iS93leLptwC5IvaTebrgbA3DssdpqsqUicVyEFW5eoyAXJ3
IUCBIgRhC6jsjForWjbLoB2AH1h48MhviJxUSVlsSfSrxXWXgFSq6KXKhYNVnRCupOwMd4ZqRfAw
ZRFUMCMdGpCLdlakBUu40rFPn2RU4AgWGuxGk3EFXT9aBHZzqKlfoGqX6uyRU+te88/0Kkx9rHB1
N984NvqngVyktTJgo14kmdWn3b4hIEniMBuzuBHVoqrrrmfBTXq9r7UvAQ1NffrK4jrm1VPTl00G
ZjCZptS/+u+C97emAvO86eMFr//H9jGTRIRUz69mA3988s91z1Z/sxBdouZGzcoK+ueaZ+u/mUio
GGcy2WL+MC+HP5dA9kuzYwOn8rxvMudu/s+tj/4bgEn+OS60F0uH+JWt0LzReTWAmsnOTC1mDT1D
5lMFjKFYQ1A63H7J3BgXRJosdCu4/8tF+XPd/Qf0jkukIU39r3++GanNB8FNjreL83yjFWuKTpGu
y7C2TXQwq3Y9eSFRYEugjs3q40PxanhzPgjTKA1JjlTfmK5IiRxKQiUm9K0ROLg0onOqg33Q5sZX
Ctd+i99c2QyTacBDHYtPDv/mcuLiIFKGKeUs6iXH9fX7RE8nx+wtvdzGeX8LjvjBgQ368RnOv+LV
NzYfwmTK5LJ1fetIqMgZIaJFK7em1t8OprinC41inmkV84Ty+eODYUR6ezhMXg5bduMPDc3rMyIR
07AGep9boxflPkgyTQJ9VLJ9YlJ9pp1xZ/h9mS2MgKREmoBFDLANNFm1yBJgEx5bRRpbekBVH8YM
EUDru9myg5BdsuNIA9QhjDnyhV5qcu42uouKXfROjzPxO5klGwrQ5kduzAF1VaPqMEVduVRGt82A
SufiIixb+pFhIrxWHYf7kYnJgUZzT9IN20q6WQipby2T0W002sWCXBVx5QeFeTSbPLm2TIZgnVFl
WIqb4KLtQFBTn/pe4bRIBVWzXHftNO2ooM/bWOkQbWY/DDu9LiLjOwOWq6YibKDH6L+X6vAt6Iye
Q8QWREl+ZwaV1UskMWFJaUIOyzVAOXH/TNe93NlxeEQwrDCZYMph6Fm7YgtqXQwDe29Xsfw977R7
W9H8fRxGzZI2m5xJZc/0B93bIa8jb9Ti+GJyy4B0PiNdtg77ZrcLPLsIYCH1fof1O/VXsTqE50xj
lm3ok7/rjP2ZGahWsqIFStwFtXjggnCK22EdFbZ7W9qd44UUX0vdieyDfMEf5VJjkJMPVWXdGbmt
PIRJVx3zQuP3OMOg32KSYWJURe2WKpKWQVVBvdVLMzyDaFydFynZ2lAF0eH2LrdIVpKzXoA2jHuA
Zt3Y6usuStV7g6wxb+yYVClhpLdfSWEq2WCqo3ZQsDPfRiGN5DwCoelbmeEBR65Bs0aau5uUyj+Q
vVldyYmmZ1bVB6JVxFeckM2t0QoMHUqonWuDsCAJcC+UE4zztsmHTZ6JryGtfsaNURusY1sMW6OO
3CvVCuKNImQ1Yz6LyzYdPb1ux/NgYJNJIHCqriGglV8Ly2RjHVmSdsZgRpvKNdqzyOdV7pPpcRnZ
9RpeODE8foPE2tWCbzFhcTs+9oAQf29k/lxn9ldyTHDAUIQpXUxWR5YDPq/pS0VhR1u9Dchl8WGW
6YJkd02V6XbMsD+bsi7PRmQC6RxLVByzkREwdzRD5wXsLvVK+OX4WCuFukx5aA5AIRWA6pa+EYMb
elbKPtGL0ZCuE5+ov1ItOVqQzARFVwGMVpBvt/ZlOO4HxfG/OkmDbtYJkHj5fn82MPYAUN7StIUO
uKF34PPsZ7AEDZUukd/SCjETGuCw7faTHs6IOOGs/dhy73EixDRKIhBRdvgofPHgatO4Csiavcbg
om71TnyDeHgAXhAA/VZJErK50gJrf2MUBJD4ZC1NwOk8vwc/WcIKXcJfPlfqUuJv9FMvL6enKHBq
ZwGGZ1w4ZMLufCVgQKSoV8NIvO4ANgtnfbwoAGpvpoRfi4SuvKs0xSYQEDEzMpAKrqFeiMe6w+Bf
hNJa1cOaPFBxa5rSXeZaUuW73O7qy1aR4nEO0t5FWS82qhbSW5kbDGHY8g2ZqOgu/DRpdKhtcrwr
NCc9sCBNO21wqYt182tVoLnXXUdZ9HTVl6n0deYM4YFm/ibkBbDIOgaWZC8SH5oSi3RRZ84u7fS7
JAO4r/tavgycam9AyfQmJs6enyjOOcxbBMouxPSyXtmtbjzCq5bsB0R3lPQn3YWZ8uyxJFjHaKSv
QhJEurMyqEKEyyceevn+S0FrkOFfxZFVNx6BVls8QPC+hnn6q6QPWl+qNOYn40pMgKtFitZAS7O4
XuASFhs7DZuVlXN/aQh4ntgwKMcEbyKXOV8mlR3fmyHi7tGNipTuVNouNWMw2BGweqROyaZrso1D
KqK+XNAs7OiROcoWz+NMiLe/Y+uimdq5fO+lb8Y7J3ZsjCCEHuRmlK0q3RiB8o/RFh23vmKsHWLj
J9ewwJe2NRvTPFoRZj+YxME3h4zKIBo3KeGKXt2Fw53GyuXphGTQahzTW+EEGnRxTaYLhVCkG6O0
VhbOsQeM+8a3obPCC6uypoc6Fx6BbSCZYkIXLlpNNuskw2jQjHa8NRLSZFOLm4yX5488qXVGo1Wy
tgK/3vF+7HcdjFcYiQMWvbNGQ9wIwCat2z/qiv92NT6bbkAhYzzwn6U/F8/9P86fh+h78brCf/nY
z86GOs8qDOT3uAbR6vy1s6Gi8SFsR6XvjJoHO9y/q3yiDFU8bmiFqc6w8s1jiJ+NDu03QfuQmYjG
jAKEwC+lHJondSlpiRzepIrDGEIZfsotKZGGwHPK40Olg614BCHCKzo37MZYqaFLXOdC9LzIRiw7
RZ0pu0IPpUnivWnn26KPoE0pNVlZImhp86rSJKVi7KazgQyjZ55S26NLa1VTiZU5sFBLQFPrR+NG
oWfsAIhGnKMz7U/JDeAVNQaU7ys2qnHoHtVIIXmkK9pOA3ltNZUcb0RekWFg9V2jfk1Fn0bADw1F
b2GvFmqe7SNHIRzBsXnFdAz/SZAIJjMZwoNFHpV0bkLdnooelDOCQp7yzGgoR2OQ64DH0eVrK4de
fao+RKXdTO0ml50DabFWwbmcRVqUtOS6l99DBYixXcrx0tTTnHiosY/5KJ7O6RvSOzs6f7mr/vsA
fvoA0uf78AGcM0H/4T0mRXPSXHz54M8Ro/WbycPFWA8SJSK72Qbzs7k4jxgNpHmqPks6X220XwR4
1mz+UHVgDKSJ/nwEDZNIJsjA/w5X+jUB3ov8/382bvOmkPRTMGez09PB/zzPJP/Sa+S1IWtrsPXD
xIA0mDYwQMeGnYauIluvz2ESuyuZ0RVbdI4ZlwtQZtNXhUAN6vBI29adVA50ysAXk7m2RhReUHVN
9XkR5NuwEu3eKXvbM1LXOivaXLkpczRqRR5Q6kXOLBjLrJuOXv1dDI85X7QFFaYmS1I3a4Q2FmIu
Egomba2XtN4XLjlMGwLnSUrjM+TyBFuCR84tkVV7hKwEo5b+FdT441AXHk0MdVb/adsS4O4C90Cy
tFNrrxnUHm3iemFQPrVsWL02lvUSnE28rEQ+nvtVEKz6hm5dp/LAWRF7xxomPLyK9Uh8+IYZTAA6
XN/QX8wf3LGLV7VMIm9KgXgP1REovbGCtd08MukU69TOnKU0JSVLZnH8DMUNV4poNZIut2PdRtd2
EBZepiEYl4nuLvtinFU6soMjER+r0VXZaRF3wvxBW7Ro5BeGCjUhZIknFg+NUj/nEHVFWhOJZ5+H
mktzQWTXrpr1K5ghG5f4aknaOc5JHbUgmzukZoHq6b5KFFBMxRCO92bTjcv/x955LNmNpFn6ibwM
WmwBXBlaMILBDYwRJAGHdEgH8PTzIStrrKvMeqxn37u0zCR5GRdw/8U535nRbR0QzIzJiBgnqdYp
i3tXeBQ602c90NYuC31lY8obctzW2Eao127+UUCWObobXNWp9AQZpL6P5c07h2l4JdnPiIOS4FoJ
VfcNO0RLkufkop5BS2RPy3KEthnSX9Rw/Nu8ePUL5IWDGcwJ6alEyi2me2TrsibkRzrgqV1c90F2
WiYo6R26xUNoFj/UopybTqAtatIad7bdJdPQa3I5slNuT/6OdMZ9x6aqLLrXdvDegmW7LSztE4fi
OUdBkuXBNLb85Kv65+YWP2CROKeCxCnw8nrnb5P62Fnhb2cTRQLx2U14JvZSLvI0j0TQZ3jdC4ry
rFxji5E1wbxjPBOHEJOgQVDk6F46qzB/rM5mUlkON4soP7fVWVCxB+pQSG47t8nqeANGwo6QZ4H9
cpf4mXLO+YaCzMnXJTYq/l1p9t8JzmHk4EO4RSVD5Hy7didKd4coqZDgRabNx9QuvvWMz+7gVNdH
O/gk+Na4Qk0i0FV54hVjQA1+38udhGRy+VzPZRA3g0cQSZmvJ4VG8ZUFeZBggiifN+YxCSHad8PY
V0ckjvqA4Mg7biWzDxdM2aGBvBmNljAeJZcvmwmiq8whyPFektGJ6pOWxi+8i0nab0wPNJ8tK7uM
7mzdDGRcJIJb/ttE2XmcwARS2RZ+7GWhTuAfdJHhwsAb3ML4tqZIykZhery53XbE+uPH4YSMFYVW
81IKe31M1WRczXHQbhR6yGtjjbfr4KlAJ8tYe+RQMWW3V8y8fNTp1md0w/8obhsiZE5t6d0Lp/yU
lMws7IPqMncsPadgFom/8fNU2+ASllkVCJONP0ua4//RGKt21URUeOOLEcgLhEcPg5svI6d3n720
6A7asEl6DZcu2vQeTOQsxLV24RcywGeJdjU1p8dqIsPVKCS5aFL8BjCzHqse8eLo30rN/z8AptMe
kPbGaZqjT9pHzGhBJWtKE5MD+otMR/7sWrRyWbC9DDTLZ3+Pba9KChQdTGNswi8EhNxaSd8w2DAy
r79bLf841dbPsLPZMshix48T+Zpa5A/UfniYSJiHvligl+t+zwMbE39b03sXJNzJqNC8okMtj0Vl
zQcgc8TxjiVLkbAOzrmNCLOyfsAkuSX5q7gM7vIW6AF9H2LeuFpt7zIZsnmFnf1esVVKlPJ/e7lG
PJYyaNJZ9WqZ043vjP29CqyrhBrLMryt7rAFoXnpHyuCdpPUzoOYKOE/fT8R0R46KVuzqT1hJUdz
y1r80AGYvt2pmydn6QOGg4gaK2Z9g53/CHGuvK7OSvhwQ7CoRzs0g3YgbKCakyXgT2y27ZW1i3wk
LOa2MLmEFpHC6dV0lKWZVcd+csEw1+6Lou9NvLGTN2s3XGC1qgiFuUCmO1kRDaeRsMjzPrCOfCcB
bjr7q/+rncDX5xDjaetHfVqaRRwzkqxiv57Dh7GaH40M0HoHD5YPru8UEVnx6KKAr9PntthadoDy
SGQYVjaGbxczF+9TSGhIhxraRhPLWThNl2Dees4a2aOkSD0I3Iu85kwJccdxyulAMJXr0T2gKUUS
v9nuMfM1uReVsiH9KfOU+cW7nqXLeCt4XcfhZii7PlIi+2MLUg6qpkqPwocd6CjPPIKnDg4muXbX
QBkWumNu8o1T9dh7fZtgykfp8Vl5QzN+g86QMjpD1E2M9HnRQjoK1R/SIf02pnPt7/I8byiqqOPp
q4MHojtCjYSAWOb9JWPQ6w72ubNawHTwUDwr/WZPurEZV61rP7DehwrO6Y0fGwWmRLljpe6z7dR0
Ch/tvJCGfgVTOvhhXICzRxnYFJUUOdnbqt/6/n/L6/+ZtQVqBGvv/76/fSirn6Rd/3tp/c9f9K/S
2vkHfhJ8BxbdKP6R/xJOSn1MD+t5Pousv9pUKvm/d1h/dbf4xfeWd996/auztVmG7d4qindQQGyy
/n/2V/Sv/76gMAGMYAkE08YnwEz8nyiOnju0WTxy2Z1RIE9xKu6neWRQPwZPbt7k7cUN2U5HI70o
XWfvTeJbProF3ahnYUpYRM+8OK5rYsvIhkQ89YoqvLphvilJdfYavCW99D+IgmuuOefOzagLKwlF
CckUN0J9ZTrKuKYM0QnPRXNbqE6wxc9Ve8dYW22neuU11hjvsi231LGedR9+zHK1gzNuGuJUxm71
vs96mYLH1XJ95vcyp1hq6c5tWtomDtFPyZ/zKPLvU08oxbntWzbdCkW/Rxa4kY/ZUVS14cSTQZW+
QF8l007fAzHDVHhkbrape3KI+evmy9DD5m7WwkkxKntoxQ41ymo2Os0O9+R1t1LMcTgIsG7cB9aW
7sHmFT/PLpJrPekuTiG+Ucqjn2K2l6em8aU1tJXtUObS1UZUsmyg4244eMq4nvpNrJE3NXYTNYEl
ak4ZLgu4fbBMsEoiAXO2uPQI3VFxj3oIqlfENqLdil9buq6Di/KuzlY3mfGmOyyTnDkjM2NJ+3u/
JtHH0Iz7DYwc0UboTaTZ50TFkDcXeMjzKUOpQI3iTTKyB2OLZuRXT2al3aMXqvUnthUWIdVUwSNZ
cwKtBlY+QV3eori3T+3g1Je2HadT2czdGHVN6xETVe0H+xL7U846oybYy/by7MG1wgb9dbUkcHvK
BByrTXGStbhHw/Spr3X9njaC7PEyJTZvE7N6IJ3tW9nW2RN7tuFR57P/REMwfyCLWJIsZPfTq3x5
4nloj+vcyjcK4PSxstoV0b0SVqwnguBS30oTbUr/PgzL9C1Xi31eck88iCXdK5hehMfZ7+3b1Eur
ExRZuVFi0jq9YW90Iz+tvG+dZzYv+HlKk4T2HFoLLai9xJhv/CUGtbFdGkpbLwrHoT5M1EwXvWz9
SVdwkQjQsG/CDbtCZCpXvzqhSTMZKALGaVH66o+pHTiNqDBQ52UwRQ+l1RKjxMDssZebf+m1+1qw
eRiKybHxkiz+rbkq5vyF3KoGDu40P0yA0G7MZWnPjhNO0VisfNdoWfqnvPKat35YmtOc+upTW/m7
SXpjPFZBcOWbrg/Qox1CURWY3bVanlJvyK8NNclrZtrb98ne6voY6sX6KtreuBFbAz6462zoX9US
HqGR/2ZdmZ5N1+gOGGc2vkG/eAnLYPpueEX1vpabfLf1KHczXVC+d0zUMILxhnliBF0DHOYQQno6
SoXBq8V3RL5fdcKgsz40GHivehmY/TdriQeNXyseTJJwCEhkREY6qiEfm7RY2L6opY9bNjM8xRm2
VDdYqkiOgvAx0ZFOqycV6xRlLD+XETsH2IdMGDTEg762BmBuTCDWm+ML+2EU/Te59S+FEv4v4ufI
FWd3iOzT1Wi00S9ttIZ94dzUiGxvjZGO3yuGNPFldgmdwSdRre94NabhhbjWKiFPpP3yJoSESm/t
I6Xe9tnptu8iE2UNS1GtMD9lzrcsd9zY63ZKKF3GyoIizO4Y50wfo4sqFtNJnJa1EW8lPTrhsv11
kir7Sc0of1eaIeAwd7fWlOqD6+mFtOIJO0meyrMNXiVg7anXW0CHQeKUHmuUkf6IN87J0dF01Hh9
i2U4QqDWPpXFMHSxGs3wUE2LeT8PstkDIqRBZVjrYjlbiD+fW+0MAd2ltl/mMQ0+S10LUsPkZNlx
gEXuwM5xfXZEGmB2atyfEwF/N6GX9h5Fuck5h5dmeczMJlW0NDmbHe0gAwVC9rqaYrj3s3BaCZu0
dQJymmXAINkM1sEsI7Wawa0wrfZ+kLROoXbbeDQWMDtB82zSlaC7SuHRILqNs4J9gYt8+zR2znIr
Rkvuoxukkm3v/mmF80uqzro1WVFhm+mQeVYhJXqPm07WOE6wPwV3oV2Wt7hCvCIqtq/cQK7RGcQ2
OcvyrTX6FwSfjBdMrO70/Wkk6WWPEinEyZBb+NSZfXsQnoUlxxn0cM5Efl8RpnakI0jpfXqTkatL
m4+e+cj7/lXQej93FnKpvKva18xHcWXmvbrqglaWsCu3unNb1r/u0MxYdI1sB11gkfZqbzwBo2yf
eHLrpDFC/SjXtv/VLXS2kaXMirLHCd6w6ztXPiF7W6xYpOkwHKIzc+vHOhXusbJIOjPRT8fGQHbX
OhjyVvRYoTziGk/jtJDXOS3jB7akPKmCFl67X/4YB/Oz2EHeG9fj7azrDNEvEcdkt6GEaIa2TJaa
UGpUeMMfEwH7YSKb7aXAP3Wg9id4b8erOAEYCwwC6QsF9HDvGT4BxyGTlHXAc8eO1ibpZyPyMEIc
EMSiz8VFTze9dPLYbfRnbzjVj27R0zHTQfmrDsi8WjdMOhx7P/Kg+t2XcrjYguve8AGodi7/lLo+
SaX4jc/oY4yLUVROMkvTOlqjNG83JYqvsAhczs6/UgHJZCLFsHoqxsq+WkMhj0gWu8tEQXKYkHmc
bacl6nGh8oJk5Z5KK59vZN0CpqgWJkCjKURigAeIkSjOB5toyq/R1TLms7+yajfjiXSqs57tLpbu
3eZodW6cuoyQiFvH1nS/OkM9TROgfPhiRYxP9sQRLfD0iu8mJo2IGC4JvHmjwqhwv5VGe++rnuR1
AA1Dd9oY19EjlmDu8uY5YE93LRAXHhF9BlHHwJgs8oZ0M/Tlw1Zlx9Sp7uxaiGdCpfWp8qbw7KxF
lmx2/STKhsg0mR/H2sCl3wpcUNX6FM6TmWAPqU4DcntgYijynaylbcxJG29me+MQ9u0HMS5WxNnu
v46OJSGls9qFEPWbVEryVld0M5KM5MiSyuUiK3PuA3sCw2mGX7JeO/BRPH7tIM4emtUnT+ArDEcs
qbM7meg+1HRZ6j5EeZTR+cotuNbj+gS29IeT+t/+d1XxPxEEAtdy6GT++17q9ffyc/iva8K/f8W/
Gin7H64B7QHkA56mfy78/u+OwvsHywHgAei74L3skU//aqS8f+ywGRYHHi44OjM0Wn83U5b7j8AG
HBDgvvt7s/Ef+uf/px4avvF/dFOUXA4wLGpo2Go2f9a/LymMkZIZWY5x0Z3Vv8/C8aOhWr+Cxaru
N1NQ/ghG6gtBBc++Du6GQc3fvbnoYNKycTD64TqtHmMTJIV36DPEZU1tLyVIsMgfp6YTPyd/V2F5
rdGdnSBlwgJ2NBse8Rqv9pPjyNICxNVUpn/BTh9Y96GzGe23oeosBBqi3Fr7xMRcqTvKS8Nnx4ck
Fvcv3ddYkx+VgjI8brhA/ZlCpO+7b1XQjJSdflNX5pVZoIc9ig5nPPi54QzHvHIsQiYccO2MEjEL
GUa0WOsaHmSNo//qtysV05oNULAAAbccjU66BKfA8rGLIx5wkbtA7fCL13QVYpoRqOzkubx1259F
kwa/MpCJfrJZwzJ0uD1afDBxMODbfaGAxi018hGGU7m01g3gm20fEIeIpgqTjlGPvjscZxRY82Fr
izVIgrY4AyJQH0sDXjMCQTsiXlkCZp2B+7HO6BoDMpfwaMmXbKcVRctU3HVW054Zv78VLV1NQQcb
mXXISkdnuHq6Osvf5SJ1dlhnefGD5a51+puc5uJ9yOqG6e3waNcLvWozw+meM++LZGUNh0Z/bIU7
xAxV43KxL9AJ3paZ7dLK6BKjvfOZMT082Gk5vbAJZueMKPw08SMVNjh8EjH0afBzWlSL+I8wfJ43
+eZV1p8Wa9jNNrTI6crsfss7n0Zy/Gjr4VrPbXMuR6moRe2EoGArGmAD3yhlmEdM+o95VreY5ss3
ZQiJBl+0h7Kef3PQe3e1t6WPOqSL474XUThNIJRYvpTrRBTr7JgkD88PVmF7yTzT4sH8q2IHd9lt
OlX9XTBq67BrTy/06BI5HJSqSWR5vA1d8ElJOJ/q2ZWfQd5RruMCPqjOFc+ZWgn1LbLfqZ22D67A
QTzK5aWp1+pkqBqOpVTy3JT0V+jdvMhuV1dEjYtEhJ3+hXMhP/ZwNo7YAh0WSCI8zZ7+jdW+voz5
2CZ0gOzcswkGZ7rIz5ZrOZ5d4qizjPqB3dSQtK2NmKlB8Odugp2OMVdIoAbila3l1XQbg8CF8k1U
6YWFCErMgUxidxTvLjyHyC6X4pp3bgjky5F/bGrcHyhx4sIc2V1oQIhU5SyIptUob1lrTDeeN/LG
M9uELcsO5w8pQYz85yAAy8WQkpTIvpg3OB31IlDjGNPzas7af6kINX1kVwteBMeD3AfQ3tFuMUql
0CMGtERT8UpO8EghbG7ZCdu8dW0mFPmUWyN/Gg8WDVqqx6+p6ogCTef5EU29Gc8zj0UWwiuLECyu
vzrFoXrIfGe94slvzoyBV031zKOF+HCFkB4jJ3NRew16/GN2HQKeTKfqSC7zlP/B9hXyrukQrq1j
dAo8T+AOH4PL04IB0cm3oznXxk3ehPWJcYyixhXWySCuifRpffHXwjv5ecspsWiCI42MKsDG04Gs
CaSs6uwDPVRFyicCWivYvi/A0N/wPS/3VSHQypXvFsk+BI3Cvqi78UrWq3NfGFaZ9JVV3DRC/oJx
0CeSbOW3ui8o4z1ccHfktMw0+dNmJxsL0seuTr/RjpWUE6i4b5VTtVczZILm2/MtXkT1jKFHvJQ0
fT+t2pUJifBdvNVhT7R3lu+pFosFWqVtluNarcadl6KrHtNxSNDxjffVkLf432RzbIWxnvr9raU1
hta+zfYx7Vycp13FJpCZOwMreZDrcNamkSOE2usbCExBtKZe86TtlZT21j07cx1+9dbw5C8OddJQ
2jMatfG791cVZRjiYNnzxYFMxxgLIk40orn6k7aOc4DAKG7Wyc2PwV63NcbG1r1dZIQqZS//TM6D
YL2XlNQPe7r83SrDgs4c8BVsGGAbxNbGs09oPFUcy87QWSJDW0EcFsUUKbM/rSLrOYPHu3Di1Nps
VkfML3kSx6W5jKUD5kL3bpSZ+pnsBSsqg7Y8tHvRy98tPHdAfgVYiktvzClgvcXAtRfWX+teQBvC
HuNpL6qBtXdoNvdKG3nR8MqwkoVxUK54SqowGcbugs+T4aJQf5bO/1ZLvz1sId2CMSjWcys2X+Hg
4c+bhR3IVC9XUXa/ZhIaqjGdmLRUFVsz8l4ry28edn8+bTVfbGOsxVHvzcO2txFibyg6hWGGQaWM
g6xEDRfwd55KVgdWXXLedd6PbW9Mmr1FycvxB/yw8sZVKatzLJIR8UArvW5h3vIMDKdh73B0Wf4h
yik8ElP7Ayg9QeR/9ULF6qZ3WGxSK5oLjn5wcJ8IDzSL2rF/TGEcxfneTqHJnrncWYR7RvZBJ/FH
hd1vZ5TVsXIpGObFea/7KUd9OnRvVcBvtfUMDhXt3p9+cqy4GAqGeByikb/3dsgXi6fQatXF+Kvr
g/961DSDU50aCYcpe3Y2Ie94CrgwRvsFrBrTwAw/aLEEnOvkiX9ae6dZ7z0nuXfesZj9NaYjaI5D
sdW3lmkhIVg3J57t9XPI0zWamaBHOuQzQOgp2Yp3wRs81O2xxCnGD5RUd48lJDAffmCKjz+PZfHB
a1+Od6NuArTcLr/WNtaXfkovuGp1LKowe5rY6Ty64GM+WBC/gJ/SMZMXQpjb4Wzj62L7lBeKDU7K
DzqXufMtdEtEV67XM9UIDg5APGvXpGe7ZVYzxtknCmQysJzLWuuX2yyNm6x8z3sz3j7M5jaeDfCR
Z2JUgx9gX4yPiUlGodLxYTNsgUN8zudzoUb7wa29+UBgMrQlxBdwbJFMxKE1E2icui5PhFE/d0Ho
PuuVtj3m1BSUGJayYpfd/5+hh0a+v6gZ3ynggTZa/d47KWW6vDKNB8u+H0K8ykxwvGTNbGCR4Dr8
0bjFIlN8xw9ufOLavVaafMWkaFnJdpn9i72Z+9J40vpi+MYYewNzQKCKnJaL+mvSJaHU4rIDR/Nl
7DMx9dd0bJ+TpfvEbAYjdcLA/8gm4SZtyd1NZq6D5WyKDYzP7M3+rxQXbJxbg/8Qjq58R8ni3JmT
dBPGx9XBhcsVq1ZtVdJ3xJe3o90+97bTy3jlR3G/lFaQI/FvGeqOaqJt7QNUC/MCObfZJ46Z2RfH
dJ9EmvtMUvG5TmPviVPhFml96pAlvHOale9ccdP3Si/GS1mMEJIKX14MV1Pxpp13JWMQ34QUAxHv
K1a1t8xCTnEDabUmYizvryG6pRbBtS4PCi/z1drnsXm9mETCO41KGPYbiOwY3o7bMr4bwTb9cpWe
z8D3w5u2KMYHJ8v7by3pViXvX4tP0u68pKxdhsxUV9tbiL+gLWgfBs0YlxM2pk/CC0KQjI1op1Lr
fJAF78MNgRd1fQj2KbeGZOZ9z8p9Aj4HUFOiYHJCXkT8hdHaY4Y6OKXj3Xt2mX/MvkZe0/rTS7U1
q5mwUhB3VbPIj7R2m2OfBhgQ6m2pLszDjaQIiiyIiPMRQTTsw34jXdInBIpsV2uO174OX3RNbTw0
3fTZ7GsDkfvF0Ru37Kb/a7Hw145hrOf61cyZ4hJQYZ30vowActkd0frnSZt1VazEVg2R24Nf0vs6
o3Lcvk/cLa0jUqzLw1yY023dbBOjo4KkMn/JHi1lp+tz4Bd9+7BkOe5UmOxG55Ux2EmLYqFWebgi
k5/+Kdak3JS7drP0O+28tH/rOqe1xd45nIuQvPMIxSgq0IowaPRjiCNZMzV9Yg855+gSMPZF+WOf
xxybA1aSekoQoSr/3Je8i5/kraSJIUBb3mJrgU7AI9wXByvIdOJZGOTjElc7pw8em1t2X+o8YXV6
XjryqmsTRtvmenkyjytCIdD0l55nMplGW96qArdNak3+n7pvnS+jKfHm97IfUVPU6nUgI09+mKYD
v9oJ9d3I+xgFw7btPv8g+N0CBzh7GPYFKiJgTJ3sIVIV2jhIj9P5EA4oLwbw/z8NCusbvSo3quiP
W38P4eC3xeXQjTsUXYHZcupnrU0XL7vUsVU7KnFzE82HmRNqkpXM6TFuUB10kLCWklV6j3v23nG6
GsyS6XwbqCIP47KE8daYxSHjrqM4Z9q/WP14mCr/ImBMJS2N+/OYyfDYl4b100U1f8aBpSIMEl1U
7eovX7b5SWYkg/atG9zasibXohxy/VmFLMqYyD/YSx7+Msj9nvkkLCYNK1aWtRK8VaGCmqbstqSl
JaE1dPSB56Y7qnBxDx2C96jhoUR3Vcj8oNM6P4QV13iK6urHQE2PuQJ0sJDojITmJmm0h+wqqMYB
QbFYmezZ9hGCEfPT0BcPo72tz0ojz1/K6m4pgfm4WYMJNtOiOiDJz38r5Tl3JNlLDtouO6et4N0d
OPgnGEtrheti6yumyOU4c+no9QkhSHg/LxkAPagS59KTOJIqgwOTXLirNMzHAGIeToRhwVC37xyg
rbKRQFpDYdcF96Xo+nipjfJgVqkTFVVof7CkIwtBDw18QJnXH0INH2yOyiifg5PjLggjyRH9ZSxc
rAHG5Mtao4E2aTwlkzuC35cm23ePNtMHP/MSb6t+uqGdH2a+rchqlu8qoInIMEVt3S8UEt+HYt6f
t8loD5iXSuIVbRLbA0aZlQwxi8nB/VmyJoxqTF4xNbNpxLs/o8L+wJ2XOQtkRq9oeFoG/2QapR9b
vSNvqywrH5k/GEYyQdgKYA0b8/0wUm8XxgxlcR//LMGgLmHXVYdNz8QtF4HxWze0aMVYzGeU1lOi
RWcxMEbWUar+a8wX8jlB40UGYLcrc60kz1d1CZTXcQGL8mqhuHnayjw7ZrL7pF+jFFsbuSbOVtQX
6IAztvZ5WN/ZvgwR8547GwrIG6XUqxQdiDikWje5Z2vYKBuFY5tfUoSprLon0SfNPP0Ize5OmyvG
lcJ6g7laxsXsOEe4c0GsydR7zxezjuyubxIWQwByp9R9hZcJq2orrZtmzW+laD5G5UN+GfKX3jP/
4KSk/lupjppMNS95a33YOX4Ze26cXwNrnMTIejtRon5bSGP5o1QtNhRGATxFph4U34sCkrx59XOw
jhil2gwO26iC9MdsTOUcLfOM0ydc9XPHIqxlqp+mjJ2gAB3dwVklxX9t0uMsTN0nO3zGnwtqUtlu
i62dReiERjIfBW9CffCMEtUuSBO9yWyh1UlJUuOvc1cWrnpAv8SQwCxFG1lbiezVs9i6HuagMocD
QCF1b5lecOEf+E/46f9YmfXsFND2ykDm11AZ5XV1uVxNW3+lpZrwO4oSugf0RZaQBWrFarlu0i95
1c23nisprkDTIK/dZ4GqyWL8nMjTTG/e3wmqPODdJ8ulEs4GiyPBW/pZn8F9o6zrfiCzuy488MBJ
lXEpM3GXhgO1TuV2B7ZKV2Wi/4Bg5B/80quuymX8x6h/iDHXoMSkiyP1oQNDND+FxfDLqCVPfLq6
h3BpnjpnB+rUq39pHHaivhjzE70LA8StFg/act6l6Qw3YyqQ2/WejDPS1U65QQyEbGvzvBQ0Z707
DResEAaTi7GNjNL9pXQaPkGdYgyXsv/I2/VHCQ8wtsbVPvpljzlotD9TdzZfdOCWibewYI1RQejf
7uDPL5x97Co8TBm+0U3XHktlYJgFGQLCuatwejFnkdI69EZJ5p7X3DljNcTpZjtTYkkdTgc/M2s/
KoycBD3uRzPc2mMpV/UTIEIL18+xd0vttn2xxIE9Ya6l+Nl6df/gGxXkRS68nhW+vxCrUvS3Pgaq
GGdLkSeLzK69cLKDXa/rJ3UWr1aGrBexc/DQaju928Z8+hLS+5P17PVJxBID4t4gfNoI0old6esm
VtLQ34LFnR6huDrbfb8ErYq0X7cnpqA1O9sR3CrbYu9ottL0QSTJJVGWbHqyDVbFbt3K6RdScQ+z
0p1hKA7OGXrD65q536gQ3JcO4+8x69bxzHuwHrx+MGmugjcdoFlTeWO9ZEal4iG3HwJzSH/WSyPi
ok6D2PQtSyYVTbq40RZFDdlfjFbJT8xvqCHGBS5438Y9uNTp6jScP5E3GqrAIakBGZEMkEeaWRg1
Te2ZEZlyLPZt3eKkAcnTv/XK6W66LgjYPGPBNdgZM+NbVZHGK+fChwds0b7X0jVeZ34DLwlAE71P
5Uj+NlRVhkYMqPMoazAS2JNCYLuv52NDaXaKXSPZ7CnVJ1xYYTT2U0bFtGrAtNZYj1zzeyXEKfNR
l57/w+lzwBbwYMezCnJssmLpKFqDPa06E9UcO4G9vLiTwu/dGCWpbLRhAd+ECN8qa8h+uTmL/qTJ
UnBBzNTW57WcQZPYvGiHrdvXt/5A470A640pQWuVzDZhApTXB1YET6ugrN9QRV9V6Y0JaeOoJWXa
PS1gxd6Lggo8IV+upl93zceha00ZVR0pzIPbc59ylrWP5DTP78KR09XOO+YyUN6Cu34V43uphHGP
Vn89WSrAlD7Ng/00YBt5DkVK+9KbaXgjRG59rsADruMQzC8QBBiGLtbEW9o2HKtR7QZsDUFioRjC
0s1LqR1uLCAuGB3tPsyKeyb8I/dJSJz1TWGSuXEcPe3yTddAQsc+g6dZDo/AZJyCnDhlHVDRLK8G
Hudr4XBUNlW+/qlUbX6AX6VQ2zxSs5l09Pd5GMosygrZvU8e4EwtuHWz1uEy45FKaHbkgQyT4qSE
DoyI0ehNTzLNjowdD3hQyltlNs1AZW8aty1OqW9j0YwI6xdZJ7nQTuz1GDdshCVPquzUvbvq4Fyj
fTsM86ZOekBoZis88ZHo9XhHUoD9nemt4BLT6tWgvrvt207jrab6Z5zpM6UR+fOaF3MchBn6XnYZ
cKKG+m4awy8xExjF4YRaJndH4DWbeRfOvBp2YRFh1NmXNjeDR1R+y0Wv7nz1hL/pCC0TGiu6jomK
MWbe3F+HPJzuWHiXt1AoPiG/4CxPV7QGwfozW2v4rk5JZwAqNyfGsWZW1q9v6LzSo9+b+UFZm30Q
POinfMamMverdSmHlplNWzarxaANcIW9mIkH5jsa3ZZa1tj6D1lhK6VVII2gX7yNi2yYHgO/ZQ5s
hhUWZNeaq+fFzbHsg+dMCrdsgbxsc3kr/C7RLusbZqwmlUabH80y2KKwBcBbbvx7I/0/7J3bcpvI
FoZfJTX3oqABARczVTt2fIhjJ7GdZHZuVMRSEJIACYQk9PT7aw6OwLKTSetCtWu4lOyme2n16tXr
8P8fM3NTvIfCiTjwavrZy8TfZoCxtnswbdAkdEqkxPdi6k0odAxP1+txcJr1QOmhTT85E8bUulhD
vm4Fk9utO+eqQJcg9fvUwgVAsFFXY76myeELTeSTD/0gvxj0xAWO1fJ8tbVWX3sb0iCCdLvkOj7T
t3jIm0UvPJ+vOKjBJfMjb7L4uM4XH/NEAnbricvRbsiL4HjWew+9Y3ECIvT4chHr4p216g2tnpNf
JwJSphT7/zokDUagx7P+Xq7tHPiFzbvVfL65TGeLCm7/3w67n3TYmVZf0HX6fNr609Ift7LW1T/U
WWtKbOlg1SUDOZW7omxTbbLWEtGrr8NLBx8l1MIWqekGwgYUL2qG4c3Yqf11KBam5VXivNuOBDL5
J7W/JWT9j446ZmRRjQygWJWp7ndZIZKFrIss3OLaI60IWLC7nhfFGdhJ3ucossxLACSnW2KwwfyK
tEw2NIoiPN+EwFYWizi9SKlPu4JuavNhkudg2IfG5nZcFPYHrGymm6+T2SYcuICCrnVQAS+iqA/U
yW3PKTZgVOUgeHnWJzwlLyIyEQmseLBecQjrs0HvvReRo3ibQPUEMbugUMn9bs7B980v1oDSb1aX
YOoa4eByQO3M5C3op4vV3XyFkO96ceIQmbPGwnoTAIq1vUKWFh7JFKdM57Uc83NyhEEkgsVraJmK
5S2glyCC0Sh7M4iiMWE8DNnJOu4P7uNIjO+3y8S8YFHJ6Wyb976tx1F4TwssDsI8Gk8+bhL7Zrkh
SrkFI/FsnAxyfxDORwsqT0CewDU96ev0p3jJCl6YE2+zdUT8dhLQlECTznZK9ufNeq2vFlcCHxmY
LTp4NjfjYArYFl06xIan015Q3PUgzwWXSw+mMNkOrLktnHMBKn1OtUuJ5WXowcAAKjAifz7d3FLP
E6bXc/oLY36EyBYiWl3+W8fyS3UsYDCxU583CF+KBNaRoGUTqv95tAlsfOCVHFglhNznFJI82gRD
Avp6Lph6XBp2AX1B7zN0IQlBHfptPXOn2VbXPMCuJNKkCfgfpuGfWIZuu7uLuTI4MWHntKgGLul0
dlptqVg3QnuwWN/k0TDIZhxE33aksQfRCmHtgjDp3Rd0cJ7SjTmL5hte4E7Iv9C/k3t+uLoJYUuK
hi+/qiRsbFk5ehrAkpIcMXTu213GqcLIDAiGLON6YpNdpUA46glACMgqugJcoa9ZCYjJtnWXOtUE
9G5uyeXYBfiZWOJFEA0xlK4TvA9yqmA955ymW/28cOMcziwa56J3eUUuoUuiiRloTJBOuBO9uOoD
sT64LxbLs4kkqchwtj5MFgnMFcAsLSBVFZLYwjUlx4VY9XuU21LJ5+Gzw98+nt4tPBGs0pO+Fa+c
5JRJcNkghCooA8nF29SYh5+KzSy/mg0WOZlSzMua7oiQXoMrhw6NUxtn6sY1pvb6K9g1FDj0Amol
3KVIqWiUNhFPYr69miy5UN6tKfaw4jcmhKIeAMzkwShRIamchjU19/+NG1EvZC9LzmM5mPy2xGu7
J2W7DCkF/MGz80t/1NSZ7R+oRbvzQL/5UpL4UOwT79oUdufOZngcqZzKSyPMfGacD+HlMT0q6uj3
1yWsxoxu9vpzIIyxNZggvBXpctCjVL5pRzbPrf7lhT1lIno6Tmvq/hBLehrSpBs+LFuLp82/25hV
jvV0+Z0xfizfEhqm13QsB6spH7qjdqXgGBqICLpZ4rph7o9o+VSrSLC51hn0G8uHT6kP3EP9IyPP
3eV7st6Snx6/qZTO8SmBwzmpKgRDsx34fmnMqxbZ1QGh0YUsSm9bivuIdABOOwnJq6YDuubSUs7l
o366y3cokXUpaXVAwZFPJe8jkgLon8xZSQiYQVkAjDSBDC2f9kZwbI1Ovz5dnBDdyqeqYj4iIRh0
kuJDKklBuJoNxiiuEmXLu3bAFZoFfyOVzbWZrJTumJYvdP0Xz8JnDwMTZFiLjU573V5D4Joa3jCH
Be5r+RyfFJg/OOBKSkDbMTdHU6DvHSWwNeFiBSzKcsqnkvcRKYHQ0VLV5buaJ9dvd7aA09ccnc4C
wEiq1R/dj09zuaG6ekvXDNDlPe5LlYpjUnYNgWNpfZhkuLFWQpCd7GjbMemAQW+Iog5YlubiEhI1
qpf5dCfgL3oOTfOVGI7PNzZAy1OVQl/jxizDALW56zgGnqUZBCk4dqo3HZESENUkNKpoB2kNon+H
goV6+Z2t4ErxmLT7SPpR+RydFKi+NJQdI1uTmIyOjb6XDxamZRA8zSC64vZhuS6f49sKptFXlQLX
RAy/sGCwrlaJ8W9JwdaI4nGH5lJWPscnBVgBVT0DDgdAMG2MAkW/8ulIAS+RO4Kkx21Oh6M7HJx+
X9VLtAgJQIjm2fVNQN6HWrrAdZKIoy65h8vn6BwFmjANVV0wTQ38fA9cgdpR6OqCvFXiKBscx8e5
I0wwZVV1QfrK+ISwne+PnzguXBOOJEGv7cbRXRvZrRBjq52UloNdAFrBcfGI5NM5IwyhQ9Qhrybo
nXyqFx6Tv9CHwUNVCrjGJoEBk8RM9bTtgusRRsJsUHxaCkFaz191nX9BVI8x55NxOBuWIelwlO0L
Sj/3B03c9un3u6TtRJxbfyhT59W7R4+Zs79aV+zydrDzZXNbKN9T/3u9wKevbr2rWVXz4UU4Sv30
YVyUXxT1NCvC+f/M/G9+G5QL5UPmP2by5x+tee78/j8ZuEPVKaOjBxgXpJ4k9puBLod//kEVOAZD
ecLp1I+zdlu9QWpPfeQTfxZ+T9I4bM0aDefurDprUmxJ6g9bmOGg/+JYqY8cx6OHZQhKZTOYFHYV
SVYd/HQ089d+m8yoik8qj1ynQF4l318hnDz61ha7Z0gHT/UtZ0g9bHPQ1ZFF1ZEh6kuD9pQ5GGTQ
TnXkCyQehs045caBlPYAmnI5BNivNa4FAULzwd6iocfQ20sm5HI2CwFmzZqRyilzPOJJqsriMh6G
fseKWKBhHGDkZN3a5nX+SXXCV09tU98QBzBOV8wsf5gWzcpLIVfxUdU5v0ty4B+6YvaIjjcv+33d
uPbDeNQMU86ZIpADbOxrPy1mfjzcHbqOl6qK49rPMv9hnGej5bKl0wDCywyt8vjhwzgM/Hbmuwrz
qQ/NWUAFakuzYYuQwTP1sTNQxTKI1Fu2SYByd6DREwqmm3lKVWHog0w8iZcd5RYGsP/Nq35fuV8i
On/0Hn/PLXueO1V54J9wFB5g/LejNBu1LFUdzFfVwZe5Vw4w8/8m6bTRi1IFq2ib8rxLyooTPwWn
pn2a1UHNw7zgeU4MRdG8H4ctxwGo3kN4Zy9BDavOOB2BHNr6KS3imc0Hv7/nP4zohShmK79zTahr
F1R/yNtxMhy9usyenG1VqE91+LskhztlnyLWUbTDvOCpIsrhD+AP3iP9UZaNWi5FnR5RnfqzYG2K
qvhcNb3isJ9HacTJ1mi0tFZU/MjklaogPofcbDrqXYcXVYf+4mdjComX7a1ZR+2UBx9ly1d7J082
4wDK9yXMHpIY1NdGxKXMq1ib8tyfr7B+UU/2RZoeE9hP409NueK+f2sH1+RfPMxGfvrX/wAAAP//
</cx:binary>
              </cx:geoCache>
            </cx:geography>
          </cx:layoutPr>
        </cx:series>
      </cx:plotAreaRegion>
    </cx:plotArea>
  </cx:chart>
</cx:chartSpace>
</file>

<file path=ppt/charts/chartEx4.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Sheet1!$A$2:$A$22</cx:f>
        <cx:nf>Sheet1!$A$1</cx:nf>
        <cx:lvl ptCount="21" name="State">
          <cx:pt idx="0">CT</cx:pt>
          <cx:pt idx="1">DE</cx:pt>
          <cx:pt idx="2">FL</cx:pt>
          <cx:pt idx="3">GA</cx:pt>
          <cx:pt idx="4">IA</cx:pt>
          <cx:pt idx="5">KY</cx:pt>
          <cx:pt idx="6">MA</cx:pt>
          <cx:pt idx="7">MD</cx:pt>
          <cx:pt idx="8">MI</cx:pt>
          <cx:pt idx="9">MN</cx:pt>
          <cx:pt idx="10">NC</cx:pt>
          <cx:pt idx="11">NJ</cx:pt>
          <cx:pt idx="12">NY</cx:pt>
          <cx:pt idx="13">OH</cx:pt>
          <cx:pt idx="14">PA</cx:pt>
          <cx:pt idx="15">RI</cx:pt>
          <cx:pt idx="16">SC</cx:pt>
          <cx:pt idx="17">TN</cx:pt>
          <cx:pt idx="18">VA</cx:pt>
          <cx:pt idx="19">WA</cx:pt>
          <cx:pt idx="20">WI</cx:pt>
        </cx:lvl>
      </cx:strDim>
      <cx:numDim type="colorVal">
        <cx:f>Sheet1!$E$2:$E$22</cx:f>
        <cx:nf>Sheet1!$B$1</cx:nf>
        <cx:lvl ptCount="21" formatCode="General" name="Africana">
          <cx:pt idx="2">1</cx:pt>
          <cx:pt idx="11">1</cx:pt>
          <cx:pt idx="12">1</cx:pt>
          <cx:pt idx="13">1</cx:pt>
          <cx:pt idx="14">1</cx:pt>
          <cx:pt idx="19">1</cx:pt>
        </cx:lvl>
      </cx:numDim>
    </cx:data>
  </cx:chartData>
  <cx:chart>
    <cx:title pos="t" align="ctr" overlay="0">
      <cx:tx>
        <cx:txData>
          <cx:v>Braenderup 3</cx:v>
        </cx:txData>
      </cx:tx>
      <cx:txPr>
        <a:bodyPr spcFirstLastPara="1" vertOverflow="ellipsis" horzOverflow="overflow" wrap="square" lIns="0" tIns="0" rIns="0" bIns="0" anchor="ctr" anchorCtr="1"/>
        <a:lstStyle/>
        <a:p>
          <a:pPr algn="ctr" rtl="0">
            <a:defRPr/>
          </a:pPr>
          <a:r>
            <a:rPr lang="en-US" sz="1400" b="0" i="0" u="none" strike="noStrike" baseline="0">
              <a:solidFill>
                <a:sysClr val="windowText" lastClr="000000">
                  <a:lumMod val="65000"/>
                  <a:lumOff val="35000"/>
                </a:sysClr>
              </a:solidFill>
              <a:latin typeface="Calibri" panose="020F0502020204030204"/>
            </a:rPr>
            <a:t>Braenderup 3</a:t>
          </a:r>
        </a:p>
      </cx:txPr>
    </cx:title>
    <cx:plotArea>
      <cx:plotAreaRegion>
        <cx:series layoutId="regionMap" uniqueId="{DBD43BCD-DCDB-4016-B049-FAF70283E67C}">
          <cx:tx>
            <cx:txData>
              <cx:f>Sheet1!$E$1</cx:f>
              <cx:v>Braenderup 3</cx:v>
            </cx:txData>
          </cx:tx>
          <cx:dataId val="0"/>
          <cx:layoutPr>
            <cx:geography cultureLanguage="en-US" cultureRegion="US" attribution="Powered by Bing">
              <cx:geoCache provider="{E9337A44-BEBE-4D9F-B70C-5C5E7DAFC167}">
                <cx:binary>1HxZb9xIsu5fMfx8qc49mYPpA1yyqrTLi2xP2y+ELKu5M8nkzl9/P6qkHqvaI4/7NC7genBBJLMy
Y4/4Iuh/3k7/uC3ubtyLqSyq9h+3068vk66r//HLL+1tclfetEdleutsa3/vjm5t+Yv9/ff09u6X
L+5mTKv4F0ao+OU2uXHd3fTyf/6JX4vv7IW9velSW73p79z89q7ti6595t43b724+VKm1SZtO5fe
dvTXl5vtyxd3VZd287u5vvv15ZP7L1/8cvgrf9rxRYFDdf0XrOXmiBBfK8al2X9evihsFT/c9rQ8
EspXglN/f1s+7n11U2L95q64GW/c3ePVb53o/jw3X764u7YFMfffX698cv49ebe2r7qVYzGY9+vL
91Xa3X15cd3ddHftyxdpa8P9A6FdiXh/fU/1L095/j//PLgAPhxc+Uosh0z73q0/SSV89xwPfkwq
gh5JLankXJL7Dz2QCjvS3Gc+ZQfiCG1V3d126W3fPXeab0vkyeIDoazU/YRCudw8x4YfEwr3j4xk
GoZyIAx1pAllhhuxNxH+uOfeRC5v3FzcVF8er/73JvLvlQfSWMn6CaWxu3iOBz8mDeYfSSMlZfxA
HD47Er7mgvl8bzsH4tgV1qVfbp47ybfN44+FB8JYqfoJhXH5f59jwY8JQ7AjqhnXQj/w/NBf0SNF
JOHc14+bPtpG297cJn1713Vw7P85qn1bJJc3T5YfCGal8CcUzPnH5xjxY4Lh+mh1WQwx/KnT8uUR
87UmQqi90xKPm+4Fcw5R9Lf5/Hj1v3da/155II6Vrp9QHMd/o51wdqQE4rYw9Jtx3edHQgjYEfG/
6buO76yL05sfF8ofCw9kshL3E8rk9G+UCXwX0UJJLcQfPP86Azb8aE3CFCUP99Uj+/eWcmrHvyCQ
/aoDaaxk/YTSuDx95Mi3vMSPOSwhjnyEEaN9uvdLf/ZbiDFGG/Nw/0Aal+ltksY31XMn+g+x5I+V
B1JZyfsZpXL1HA9+UCrqiMNnCW4e/BJ9Gk2MOKIG+RZn7HHTh/ieoh5pbfcXLOTy30sPBQLKfkKB
XIWPvPnfmwmXR5IbriVs4f6DvOprp6XNEfUl95VSe6d2YCZX1nXJi/DG2SKt/oJwDtcfSGgl9WeU
0NnfJyFBjig3xEj+EOphGU8kJI6U9iVQo70AzUECdnU3vji7c+3dX0jBvl57KBmQ+DNKBrnjfy4O
ftCZsSPU6kxwzr4Z8AF5KdyRij7U84e2A8l8tC5/7kTfDjGrXPYrD6UC8n5Cqbw6eY4HPygVciSo
lAgz+ptSQVmvieHSZ48G87j3PtK8SlL7eOVb/vXbEtmvOpDGStZPKI3XyB7/NhshR75R6jHcE3IQ
8LU+8rnvG1SQf6Rp+7330nh9V1XtXAw31V+pVp6uPpDOSuZPKJ23yCL/NukATmE+M/IBkzcHSbIG
fEx9nyjxAOofQGBvE8DmL07bv4ZKPl19IJ2VzJ9QOtd/Z27GjwwBGMzoQ+QH97+O/P5qW6jwKf12
CXNt+/9Vbna4/kBCK6k/oYTe/Y3lDLJnXzBjCGzk/nOQm/lrucOZFMT8cf9r7/YO3g29rLu/0PX6
aumBXFYCf0K5fPgbo86KVqKRQlbzuP8cWI72jxRCji/EQ+Z20P36kAId+0sR598rD6SykvcTSuVf
f6NUhEZmRrnUPlCX9XNQa1JGjqQErknE3uHRx0i3zwX+ddMmaJB3tnq8/t/nZ1+vPZDMSuLPKJm/
Mw9ADckNSkz1kIWZg0hj0CZGmiDNt1th/0rbW1u16V8RzL+XHsrl58gAnledrzO1J0/++HgF2l5S
o5p8KhqDuQvqc84fUeeDIvNg4uE/n+fbdc3B8ick/H8ap/jPoxZ/zKNsbrqb7f0gy1fTFs/fvScX
gzUHS5+k1k+offQ5p19+fckEQJY/xmPWn3hYt3dUB0zb8/yPdXc3bffrS0+pI6M5R7/A5wqQKIHg
xrv1Fjqgj+GLS4mOG7LyasXZfn2JhJxLNEcVf5jZaNccD0swUoA8A3kgZZoazfQfk0OvbTHHMM5H
gh/+flH15WubVl2L2R2Ex3r/2HrKdUf4YqMoZ1qZdT4E929v3sL54mn6fwqauYqOubzzadT1Zstq
UXtFSOohXT5I2df5jfCcbHdVM7ez2HRskskUejYin+PKicoLLZtyfWYSOfeb3HhVczKasmgvC1nW
3hzYfJL1Z5l32WQ34FWR8TDWWtA7Pdm5f1skky5ufF/W0S0veaOuYpU2NQ9KmrY4iqilK18llHRj
tYkL6fI6sKMsywuq5wZHjsuSzues5FX2u9cOFmu+Euk3mIRg9YRHgOSYMAhXa3kLdkEjvuaRpmXa
Jyrx76LRVllz0pWiECeFGFqnT5Y27tIxXNK6SH8vSJSyaPf89hSp5dP9teZrQ5b7HJLCYZ7uv2Tc
bxVR6ZeM5jxPw85yyZPAGOY12c5NY+y6jUu6WCSBJ7ylrl6Pgs8tC6lY1MjPOpVUbR5Y23BHr1Aj
Nrj3/CGhwl+fUaNRz4UPFVohsFUtn55xSlKPJY57X5TnBsI28aJj3ewKX3ScBJXrlPqUSxJ1CAV/
mNv3ZbPuK4zQjEnC0E443LfuZ6utx/0v8QydU8FA6qL9LRERq+JgzNI+fVVFmNnrgiSxjKng+e0R
LQ/I1sKn6M8aAZgJNvSU7FgOqUemhH/xdKEbHsqRKHkDQ/K6U7ukurhKPWrpJc+bub/OW0KWJEDu
U4ApP3oSX2PoTkkfFQhKSfL0JIlOoiKbifsi1AiT281ULTTfSTf2rdimfiTUJ9eDBU3QKq3VJ0vm
wZntkFpSj9+RCpLqp2yRDMmdlL6SCqLhB9rQqZRkc15Ft5FZKumObVOX0bz1orI18/Hsuwkq8jz9
9MCTIV4aggpsNVTuw5UdMCA2SyZN3Xmfk9Tp0juZumQ1iHKyCWYD+zETiwjTsp1ZHUyGcTBCpiTp
r8taZXNYedRV16ZMSldtGmkde1sOadV+fv6Yqz/9yt9qZMUYoCBCUgzrwVoOfEk/Rr4jzTJ9nlzn
oASkzwnkQ6aRSy+YHB+865rlzWo03WjXr7SO++/I50/MolShgc0J4DrBBVzbU23xG9Z2c6vs56qQ
Hnx4Bu+1jMEwk26W5zyS8Ptt3Lv8psxkBY/q6tJReeJ7mTfkQZPA266ef06wqkqXYjgXU17b8jtu
hR4aGAAPrjRD34OtGdE6k/K17534WNWmWvjnNmLKK7dZ19ZF/7pZurSuwrGZGxzO0+WAe3ZuSjtv
/HyZveuxrqPT1rgii8NyWch8XiZN1UVBZYiKurCXxCveqtLESxliYmyCS2ReNtPqjCymwK/maTQ2
zXfMlKKyeaIATGEsVhlFUB4pjKMdeAxoZtUM1VB/0tLKTIY1QcenCaKoN8aFdNEeXHs0771n0Qvc
6+/dSU0jH7emseOq2fUj/74NiUMvzpBtGBgSxYzcarsHapFPeVtGia0/1Q5W1Gx5m/viktGEz+e8
7Weww0RDsXwok2meddAnbmySEA5/VG/jZom8E1eKbPngvL5VV36q1gRhEkNZmOO8l6t4bMsNVGge
tBze1i7Llw9LofIxD0hRrEErBfchIFuZBBf57JCJ+OU0QXZcZjO+2oXEnb+pZcvbndL9Krt8ilMk
GM399saPvXkMfDtl+AmL5AEnT71qzQ26Wpb5zdSqqql3ZnB0uBbcLt2Fc3nkgqIoHStDL47K6SQW
CK4fK7+KxIeBDBRKpv0YecbQVBYpyvO+4dBrgvuaaI0cX2iFJuCBavBormJq6uLTQsvWxcHEiK7b
YLSZLU5534xwFM/veOiN2DrBwijiNsVQ1592bB1pk7Hk40e+9Ksyjr1Y3R9rdY7grYZGqk9Rxhco
4cj6ro0vNRwL9PT5Y6wjyE+MgmulmEasQHOTCWTJT6184UPfeEaVH0pRlR0POttL7842SQNvlORt
Rbcu0jZ9PbR+DI9TJ9LG29jv2GADzKyNxRB0LG7Oi8hX1xN3hT8H7UjV8LbzPZKGjVwmew4lIkmQ
ERGldSAiRVdjTwj00A4JsovTKMu71fIHIfkrhnhfzwHPHZ+G4+cpPvRrKON8gnQDVINajprgKcW5
ipJqbFr9fugrgiRWOseQxA7LqrcCSZY4Seg4QW2n3HB8xd19ZuupelVp3mcji66jSa0qzZp0Kd1J
WjO+ushmaQndNcVQt+nxIuccVheN5ZpT09kvYZ2aNjCj50liB57NRwbkI2zCq0GCALIPXHXDq3Kx
WcXe+13CYVtdHa8H6Dzer6Z7b8cA6WacLUqm1cThK1eX4uoGgcZLKNJ4Osn1km3yNr8pTKbFSToW
Kx+aebTqKmomPJUmfCVxjkvV7nJPO76rfTfwNpwRL0Dud0g7qABAmqEYD6YwFSIF8r2n0uqmnOqi
t/N7Hg+rp+pcA9VaiiW1tx3xc1YFc2eb5YNm1RofS89SCGRSZRHP26VUtIt3hnv9+B5ZqgM7Rp1x
aB8fFniTKvUMVEyMRb16tx5u8yRl9Qi31iEjwYZpFxH8hRqLghVlLMCKrtOJ14Wy6DOYRGJYhr/2
/FldYX7zPBMObNRHuoDsSjPpo+wkf0p16bgINavGezeU2sI77NNblvjTkIeoLJO4+p5bOAhH65YC
rzMwgrCEztRh4UUyi6y1nvS7tqfQkG7GRHB6jNgP/oisFlZuo9GzUxuogs9geDFEFVIWOD1waXRT
0b3WqvWjbBd1woczgEEObx1aL4gApQfD76YKgepBbHEzVmDlVPgVbAVWtIojzqdVEF6WUnyZOTPD
W2JLi5PIPEdsylW31qnPc1sY/tQngvg1CMBJUAos9U8VFdLB1ovJNL9LklkVUdD1Oa/DaCRRdqXY
Ity8bRKnaj8wjJksCZxr0uaMFD2fZFAj2/HOXVx64jIqE83DZrRTfEvSgpyMUS/UJteVLb6IrFjc
29KqEi8tLbQYX4mBkmnZ+FllZB02yB/bfjeO0h+uXJNEkw1USUp6wYmjZlNVztAwm7reRYGd/GbJ
gqQanJjCeMoHGMOwuHEugsmTmch2htFeXKuim0Uckon2Y39cmzGhEfK3KO5Ou0QjMwv1UozLgrIW
qlifTvkc9UHT1pnaDUbHfCNLb1rejcqy9EMvijjacNExGs6oT+0cqLhrzcakbMzDWBbxCWbRu01j
ybicR6Yi5JiONGG72Gv9hGzr3Jbi/SyHOPfeG0um6d3UTby79Nqu8t4iYuj+i3RKufeLHuLKBrW1
NGnfmGkp8uMoBbqxW6zwSxuY3HKWhNotbeN/pmXmV18SVtth2kBV5ubO9N04kjAvxpZmJ11UNdLf
oA6QhTqOSi9XV4ZqL8+PB1WztkjuEr/iHbg8Ue47cblwO0ClF+raOnkDpLdTZFtVoq71aW+iNCku
KjnlTbzNhrgbh4tRRnGa7jwrbKreys45e6oykcT+DrqieB7Uw0IQ1ovWT0cTxJ5QTbdJIrdk8+kY
t16SHo9piWgT5mYUcLBDnfbyN+v1SranUI7Ri8KRI22hV32NrMsE3cz9Sb0qmNb46vYXvTQtcA9T
GwLbLbYVzeelbwwbzjLl6pid0MnztA7nTOa9Pp6qjJZFIMWwxkUivRTkxFwiqNxM0QyQO8xkYmT8
ah7rsdavs8jLxmKnc+6x+jTvZ+MPr1TGZWqCxpgVk9Cuk0n+QcdR5C3nQhQtOOXNDVz2Jbx2k8hz
j0dOFxc0bVJavM6yMfOj7ZjBEcRbm2KIy4VwWeuR5sErCNuSOJnTZkPqPHP+puqIJ6vfWMwq7Fdm
hTHv+9hvmtCh9AZnmd+niCAhVcn6Izg/Upagacya04ukBfVhndCKq12WjCvHeNHl+LJt0nnXValX
ly+GLvZ1aMbOQgGWCvnGcWdciefqPalJJxewr8k0PoglbYTdioSiyKxouoqH1iJh8l+0mFY+V8Jk
wJK83nMQhVflfiLumgYFTbNzaYpMKxx9OusmTP1E9h4kKPqm/9BlVZ9W4JeXLPY46RdBp0s/0+uR
U0i6Xq4VNAs7cNxqPkfetCqYct4qeTl7uFaYcmXNMFA8ihDrNyPOMKAXARof6HGO8+YzALcE1+RU
W3WdSxEZHorRAAAKap1Q8OJBe6KlNfhJnXkrcVE33zOjh9a48CHHNXKR61+8lfklJ6nzrh9Y7e0f
f2Ty/jkgBSy/1KwucQBaecnwOU9VnbrjtOIziG7YgndFg5jxOCXXKMBjawK5F5Rdhg6qhsq7d/Fp
Rc0cyYDmyTCrV6bsLbg0sLLAI6wGxuZCwBzRYIKczGvSG5eS4WKhY9J8NnsO2hoWBL+2pylhKWq0
sLaVGunJ3PtrdU72ot2rh4ryAvxRIsWKrdTFSvyk5gR6GlO3bpOIROHibBuik/eLl4q+OwOlfGXv
XpGWfu5xShC5/gpNXYt1aGlwaFfbJevR9wz1lnHBH7bgVuitR2SVZ6cLk3qqj2MCEIlsx7S3sGmT
xSvy0Y6Qbzpo1nymKq6gPq1Exgri3YBk91ULLHv9QTasX2KIfXwVFVnNoVzkev6qV3Eyvu+LuIjT
XRX7+N2k4TTmJ3k7a9qd872upFlrOn38wHKTDQ7HmVKe40cQASw2z+o0R5wfaLMo8h6ZW+YPm7rx
uioNSRtH2FxmiUXJ1BU1sM0CgAEgG4gp6U+1jVdz7hFfcS2fe5X5uxzJ4jSfcdMWkz3phCVlGRZG
FOUQRG0M2JAa2uP5pGtafCFplMVV2fT4dy5H4HaSjBRQUQMsv7ga8i4CKDC6DLvTJLbDB1VFE6qA
aF5W3R8NXHm2m3jD4GF8lxS9vy1KhNhyO3lVZNpTaRCqpo9ETRn8TVxYm+cnD3By1hWJy3Z9UqDe
vZ1FixHJkzpLwI5jfm8zjfULMKyNxjxaPvDEt2P3vuFjMqqTbk/6ZOIWLOL1tOSgKI/HVm7VQii8
XOfEyj461avWAK9aVXyPn/ptPoIDtGcrvV2aMnw5KDieb1Kgj16QFgtwZczV5JUJAFnMqrzkNXV4
Qs10rWEH2bfQqz3IslBZuGjXV42L2GkcNQt+Y9lDbxHKcqCGjRQ5IMqI5ih9yxK1UxV2BYAJeV7m
arWnTowpQPg49zu4Sq6iGTGvneFpsh1qvZV5fcpXqID1fg4sPiuqGMvxxieo/DgiPYu8szFqnUuv
DM9WkNL2CHeXOo+46t4IwFhztJ2izJuTnRprWbQbQBdUiUADBFKfRMwpSnIEQwPhL55YQJWqyjVs
lDJa1c0xR6F8e05mnQUSzVOS8uFsXGQZ6Tf50o/etUMyDVRhqRujPsHfQr+8sV7AgUyQlYaorjw4
f5SXK0pVpMhXkVmb0o71J2XmpKGfxVSo4kqppp6jnWC27bzfx5RmU7RFROOFDNoC+LcX+gXV7gMQ
yTHv3pG4yeI4jOTMk+ntqJHbNF/MkA4N+9hGPqCJY5f3Q2lCjy1t/mERPRM26BEdJhT7lFrklFpL
09MeWl5mhoUDLnp6CPSIztS0eaBkL8umzgAQhxgnnVey7t1NUQyr/zNzvHoTZP+r8aZtuT5R3aP3
UcbWa5ISD0/M8bw+GHGgE+UWlfva20iLqIYpx8gWo6ulm2m9zWCoq1Wacr3zoLLIKeGJjESzBy2A
ewh+dadeHLppdlwHlDniv+4THY82GEkFwF7MS2TY6dhUq5XH3rLCgS36RPgSSMu602Yh0G9B0H+4
Am65njxP0Wn89LCRdAYhrYGqeNf7iq1Ks0XnQVbVvXiT7x1WvgcaG5+uYLRXNCsI2TrlhNiUcdnY
KEga1XvXfSpr0NyN6OINZymL1zQuERP20EOxHqu/NzjP5ogjQST71chrtrYZN9U4rTqpo4XlaSCT
tirLbZIVsMbdniHAgVenl/uYYYB7b6mXnSeMF9r/DvB1UNADy4F/gAYzODdF/wQrJx16CMCr2XVi
rcKpdRxPsIbRws02nlgtqBgAvCTBkDbr2b9T3T2t7dbt1dqrway/pNj/AGd1/WS9sdWAqvauMQMG
jFOgDoAlPb/VAYAOayKYjsZegKzwr1rL+q8avKOfN36EVPJRR0g+WRs2dSTEK7xTtWq3Uckq1D7N
IGErnIDIHpzj82d5CiHglTjoj4//osBXaIdDz9nTs0QDZ4Bvs/jaoKumPqWSrvl42+Ld7O1ikTp/
j89/3hAjewAOlG8YwEVzgCvmiSO0KEn0tpkqBIo4R8Q/1XMON/dg2c8TSFfY7t/tnZVCYLdEaopZ
W7z9dwhkTkUm4qorUGTtPcaYLCtoPys+S7mbROsPu6yOFvemH/mcbcq+Wv05d3ANXrsIxKPvnOip
puNEKKV8g+CljRSA6A6AxtkQb9Qzb94We6MakdfBxqc+j+DXU39IIYJE9DMs03AEB6QWXrIeJKt5
0y/h0KCy38mSW0mCCa5lDuHqGzwO+4joVTpzxptw3Pez6r2bfZ6IQzFCcIJwItExwQQs/uuRp3qD
uNt0bPKGq6TNV8+03CdCdSur/s3s+b3A6/bPNZW/tZ8kEOT6Wd+HerqfnpCNMJ/0Vw9hb4qTJguI
hWe1gWvxMuGP7QfIf529hmFg6Er8yR3wMQISPaTZ1T4sIUlepaHzAnZRtc0aMJ7fcPUvX6kpFALt
JwELxDyKAKJ5gGeO8zKlbpH5ia48l8tQl6Xmn5SDwXzPBP+8FUTno4OH8VkUmYeuroxYOfexik/2
qcgggY5Aj1hT4ut5qh5GMb4iDFghtjIYkCF4I9r3D9uFhKAvo9OkPXYLI0m7ZXJapxF6Ilhvf2+X
Cj300LYxsFUTlNGCajHoZNzR8hzRGiM4cWjzGsjPBRPAHsjrMpJxbE9m5AbSXkVTmtNpDiOGltPH
tmlKlEEuY6JqtmXRL6wLiSWqLTe+k4DaLvhELVevzb6flysUI/xVVJW0mS7zOBkMRmb6QaUUmEiG
UY0TFBo6LTeFl9UQxUOCoj0sS4J8n1YgQ/cRLNS9G9uXGvlI4LrHpGRw3SgN1zRgHJiHhNYyH3VC
xXo8gBRL9fqKt8WazHn73KZGcxTWTmqfLmmQt11Jl6BqnanSjap1kfXBI+TRIGwmwUMic59BobM2
gr9L469BXDcDb05RW+SKbWvfYssyR1UxnBF0K9I4LKayRT0FPL/Iivccaa/hV2rujKhPM0W8FQxo
Bwecdd7XYWacW95skrwvAbsCgdHoMgRZ0vk2Cr3exiMpgwavnUj22jSm1uM2bvCOQ/NOzmZY7Dv0
G9aOFnJAwtSV7Vo0Ed6lNdDmeIMhJIwT7BLXUJqFJUXS+fuM0rP1z6SaRvaJymnu/CtRjlH9pjIm
y9k2q1qPoBKG45i6EKNc6KVvKztDtptxYoubA+IBmRhCpGZU+uEs5mi8yE3btUuAdvSYopo2vkNf
NE1IeyxI0Y2fFSnzOdlEAgl3FZS6Kt1vFZAXrw/8fcvtwRc16IfH6sIv4bezXZUUivXIou/zLADf
a544V90adPaqUdxng5UucpRszmAipg4GR1RJ4cliq3EMlucsGHNvMO/gxK1/XVfGK3ZlKmMZJHE8
Xss5ldlmTsfoOBUDP0kJX05LNw0nQDLsW+0UCycjkyuddgUBZjy4dxGU+kTE0rYBrC/5nLm6+C0m
qd1UPSFVECVO7FDsAlJilTz3a/LJ5jDHaqzVhRrTeqNFkkC6xHO7TE9im9m0f7VkRUe2yMq7rT8T
XkBjVXmb1P01o6I+d8KLz8uh7bayBQSN2Zf4ZLC92SRm9N/oOmnQ16/TL2nbRJsiqeNgFlW1kZFp
zvyFlbs5qtAFrmop8NP+XIUiq/RuxE+e+qjHPrvJ9seYe4i+NCYvjvOJFkswm0zukozY61oAmw8K
QDRt4HEbvx+nxb8pvEqilO/Ld6PP0i1hHTnDmwRJGljP4xcCMN3OdS3eIMh09AbgYYp5pY6bLxSt
HtQztKZvB5Yl6a6eK29L27J72w4CgANcwaadp/6Mt27OA1mOfhhpEyX+b+nAzHyKCYT+tmUio1vb
1x3KnLRM5mDAa3N3fid1ufEiz52VBuMIG0G77M008Bx1UmnPZdvRJoz8xN6QrK0vJvwvFOetoquG
RnLtocbDeDYhnb0kOh9OgX57Z2nOE7bx4f2+0HHkVbAsPk1QNtfex7FuxrvG86aQpXS5advMMkwU
1BgfXJYWmpsUdRFgYsr1m3oZ8+lM9XETB4TW6dVMNRwxSqpwGHnBzzBdXtRnbmrcjtU9O5dFOQVA
ej/Icb4lfRRdCQrzGdq+2wBaJGkQT+WgN3K2fCt0V13ViXAf53pCTkbQ3o7boM8xA5GHOo1lHXg9
FzfoTNuAs6I6tgAKAkbK7s1Eq/xNm8xdHuZdF79vkrn5zU11yYJm6qcwoq7OggznQ8fVB+YGw5uS
JRSTP742rE2KsFqG7CYr6yVAk6f8UNm0Cep6oG8MmginNXN+2DsSnYm0Ejetr6aLDHj/gLaD6LFp
1AVR7zWoSPv4QvmeTYOC5ubGeUhqNj7ysyyQWdu8VqPKd3D0SoUmXfRJR23yGnM6mO0YE/ee2ao+
HvqJHmf1oG4cj96PqJPfL025+MdNLeYga8r4bgZDjpNO9/0WaeB83Tkjo8CJBh3bPO4CkgzDqTJ5
fdwgD6VBrFvz3lSd+cynmr/LXGQ/D8uw3PVQ8M2gLbsUGCw4JogUm2Zqumvkl14gx2q48Fybf1qI
rY55QSNMZgFOvkpmIhDLJngkkqU+8CCZqxP8ZzVRWLdVdpzL3r3HbBfH+Qd2RknFd5ni7Ufgcs1r
UyXuhM6FuS5Lt5zHbdZsJw2XizK4TK8qQboz14vxddVG7p3zfXHL8wHOgTXzcCXmEsYDTOsV5V1/
Pjk9nqbjxC1wG786jlQpNiiPMWEJ2MOcLp6LLiK4tzcL85P3PqCTj83id+8Q8OMTGJu+XKjXYYZJ
pbvCRPICHW7Kw640xcZf5opD3121W2LPvs4Bwb+OJ1s3ISZDyM6NWfOx7noRo7helgtnRH+OQaUc
6EBp38V8MSV8djltuc79E4qeXzjUi3jlDzEHMu+8L17EMIN2MUuxpCacywm57kb3gLT9i/z/sfel
PXbi6rq/yEcGA8bS1fnAsKaaK5V0JV+sjAwGbAwYw6+/z0q69+6kz+3Wvp+P1Io6qVqLycP7PhMx
c3wuKbzM3Zx1wsjblZjqEShLd0+ibXjXzfYjPlMB6G2Cd1OPCqZdeHvvRQv5ZWyC5iK0CT8sRC5r
3tUrvYPUZ3nbhM6NxzrsWJSLOuA3kdQ2PQjaD+LS16kpwONGe+bAdxep2HuetfssXNYzOdxrAr7/
ZiMjx71O6Drb21E4ED2Bt8F6HqKxf2A+Ik98EI3JE29rXdbC2Oe2alxfgvLd6pu+UbopiB1iiBCl
DMiRu2nan7d0sEt9vJYetBCj151WuGt6rdRFoSe3XR5wVC553C/S3QEtaaecLUH1svJdb7mmXXIL
uZ4MijVAiXgzoxGf38UNuj+LdcSaOU5QOFUDZEUnNyf8EoeeDu3LzjYZumzzIxXLJcRiR89pBEbg
OHbbYIvaTfHyRpBKtVDgVJ2wmSWy6lROIuHfNAyqmSyso+5JbwHZj2uCrjKnfAzp7SpaP+ShBY5/
xzsspwUEcnuhgWxd2nBu8iTg6jKTzU/tQ7eRROwMt3+gvi+A0/TqqtIyYdw/zHPUpnOxJW3ShQDY
J435kILezJdgC/syCpauvlU12NmsHwDz5vvsxyFj/Qbihy+tOg1NFOuyAlF4pxrApEXrG39iVRSk
RZLSmgMSa21wVpU1oCOXmG9ZuIL9TuZwviex8DzvWxlNGY8UAxQHzO5dYIj94gRKE2bNFh61lgEr
K1eHS5ijhKuJzsHNQ4q2ZrxOnjcSaY7CbEm3psuxks74BU1J45vPWITGNClr05ksrsbAi1L1POB1
aUKv4/guIC5Z3oLM7eWpHdPoY+Xch32vq7dVbT5UwsRthjahf7NC21HKVNojxeZBsUgkFvQX32+6
LezuLWuWg6utyM1odpNxyDRN1vdx/8YOXVJYm2zZkjYR1lc395/nSu4HrjvQeJWXd2AYU5oHflrH
YsdmEz2KqWZvOAREtmgcsB6MBwyYDHq49UugjXoy4zCl5cR5dTvpQb9ZxmmuysVXTp6BGlc8I70X
5163YxEOY3dQo4zfDIoGpZhrfaNkTO5C5aOb0IC01NUE8lqgLSrCUMLPvfDluPsw7DLKsQkXVLhx
Kk2Q6HvoB9f5bOwqMzGt1Oejqto8SiZnMhH0EhpSCCKX85Tg4soNIPebXSKLT4L3Ho8t+LXCYlKu
2b4pe49dHpt/k6iuaFrUFzgF+YxdpzksXCT5Mpj6XdtUwQcgb/4A0Y44air6Aze8fSQttbnrk/qV
Dv3broUSrELjduChbN/rNZx1FjOt3zMq7WUJmfSZtL5N8wbg6EWaEBddUSDcjXc5ml320KItubg1
aD6rmvEPSlbBqwrYeuvA3BaxGfWZATJ+B/A9VNc1zZuMtXS8S6RkqFuxOF4HYfQ5UtdmeBv6667t
w+mTdilpyi5pQIQCTNbJeYiHRueTbfwMrmnXAAv52gY567COZAlp2viuM1P4qa7rWWVhh3PI2o7X
aa7wvTngL4yJejPxuU+WkBdzDSGnRa2lqktv9PybQddW58owRj9g411tJki6uhOZVVLMpiWnZozD
t1fdwCHYnVqyZiPmIY59+2lxqcH2gM7zoBcJNZSWMbsFdWdvzAZRSWYrlDS3flrMJxXOvsknwIwu
a1znP8/zhrmCSYk+bTFAMb84sFYuAyPnyqF17AKQuoJkqvE7innIRr8idcjJQ8/r+Sba0L9lBOXI
XHRyJHFJxh6aX7q7+N08dd17bpzP1cSmoqNkpPfLyoM3YNdSAVUQargsmde6O64oqi5Y/Ya19GNd
tyjlBEpPqDiIvmf1GpB8kVcl3tbT2JTWODgMoEjBIMqjuq/bSLlD5RJQKb3KW4UizZbXNtblchub
EDU1G+T+OkzLoB5CHaxTga5CKixpItG7yW2wVN12JDRsh+ghWZhMMxWMDfvYQTZKhtyR1LfyAMJM
eXqnap1okaPb9pHJlr3upyXn2HDjrajBX6VdtkDNHW3F4DbZq5stlSGj+bR4EZjHzgEdYpmHzFss
B7uYsXmtKhXpqlgxVUCjwI3DBps5P+pkPlSo1YbzUi+k/zaNk3dxWUP/1A9lPIJreyNpCO7laCCU
mofCbhGh7WO7GIXnEBHIpZYWSmZwAA4yd1z+154ITnEfp3bYCmFqH7/GYJnqNz/AWmKuhMPciSs0
GgbSmxsYTa/UPfQCVx4E83DnX6pIUp8coaveMd/GYBLN+8WsNamzIQXQRdDZynZNsEVgOZ7fLTUA
hfR2RkHp72kr6BblSzUtozruYLfwtLDltbr9xNJlcH0Rd/OyDTdsweXtGaKHw3DKIXphvXzD5tg0
SZlAqNqwC12WcdPQITUzahz0DtV4MCZtsR6TWRcKKqS7EGIulO5GYMXcRIMiKo2Ozcz7bTNAYR2Q
1CaHpGrp1qisBh81XWlWKG4EsINBp7c7Sr+0lKRLJFgwJ4VZsiAaRVTybWfREbxf/86kS/eWQF0z
Z6GGdzqLFsydEmqT/gsdFKosqN9rq0qdTKIunIVOxWd7OIJ83JNl+66yv4imco8x1LEn4MDNraaS
5SpMlrs22La+NKyHWMsJEMGGdG9a4Vd+HlHC8YwNZosyP6xqONqZQsXoU7MOMOc49cXsVCosrVEv
swT76FLMbN+ep4asHgUC6UpUoOgQZWvi+GiTaO4L2af+E9ml30wWVOsYPKeqUXGBlO3hs0X2m82m
1qE1GHbi0I3YNqhLlBN2Oi11rNyXivgr4oKKOhzyXdXVAT4tJ8mhX4IU4pxwFEMuaaR1GW10OgWT
5u8710XBlHMZVjoHoNjE6FD5Nt33aUKXIqTxMr9C+gDZRGYNVHY5NB2jQ4EUhNAVAdy6r9B591k0
og6/8yDcfLYyxUuuku5CqklDyr7EMFdAW2d6SDfCbZmKdIgFKCky10f4FvBguK9IxqCtO42mG9t8
AWD2aYdgAWNDiqeFUI3r3M0hCYx/3PCwi0jIVJQttBVfCcRLAA9bU90SLMPTBzSXa/3E295eqy4W
NidUMMnFRjxuPmGJZNuRuah91iuTd5BJVl8qG+DOp+vuIVeTC5CRfW98Zhq6vk19vDyutqtxCbCx
gR3mvcZqynuYFVQsngPAh7wQrV7PAUCLplihjfltZRF8hLGaotMQtS3kiTZ+M8pKH+ZwoK+JnYJM
cOgQa9vtUOhP+5bBcrTdw1MZNkW4TA6mrm6AQF40TrhzlVio06Zhhxy0kqvH6YruKo1AN5ybgW/h
AQwReFbKYCwsKsccll4Cv0OTzYZDXsiqaURRMGzTHVvMcluFgUsLGleGHyCEMC+r5zNUx/OAq4Qa
gH+IbJ1WWY8C/GEk14p3SqN0yFBTb02WKCkgR1FjUxfY0FsorwCXPO49EIBsT4xJSuUgsCsY7Zty
Hz0+U8WQ00E20pvCMfNtneqhDOXk83WOt/ccq4W78fNgTdGNLn2eYjsvOFwcj2gIGqBAfajvWCfD
m7TuFIdMSG59ZgMpbgipw09b16iLJ2Z6hFavzaEBCz/CFbMM4Bm42PImnlqb8zVqtmJZt3bKOpvO
slzqJu2w/lrW3bRBuMWHOVnjd0TWxt8DuVIMYIDut6wzffC+EVA8ZD2EGPcaChNa8jXe0BSIEK6G
UdK4L/ugrV9U7O2aY99EVYf6vKiZHdPrfUseVrYChmahlvdp17PXESqLKnNL955NvX61s9YZIgSA
PUJRCaFU5TDkO/u+IiutUFt5khNUHnd2gb1nAu7yYagWcrYtJnVhG8Uf5mXWlzke4fWwXN0CF+An
Imn6DohxwzEMquSTCXdW+ohOz85u4VkhtjDMW5eu12qN9pDODIB4+DSlp4nVQ1LsgqBw6hvhj0Mc
uu4ZbtmmsAC3CouhHuUji5cS5UtwM2y6hjZwDV5ruflXIecgM9NCYZ2MVdmnnfwGWTEtojia36Yo
949BJINPGgr0V4qPxBnxuHGQ/L/Cc5PeeZD8R+NmzLp0+QiB8vxoFrrJLJ01DTAP9kdREYWKJoj6
I/YDO6DNmFiRcohT8OnbdQztby3AjiL1aFRGeIr3zNeBfkfSLnrT1izq8wio/tmYIQAVBqWlYuzz
tgD9t6UywIPsJ2xQqncFOHC4mF7R0erePNto0lH8MLf1iFV+QkwUtEl2hP8ZIgG/tf0IrgGEo36I
NkhptuMawqsRFkxTP9dnutR9u58h5N7mt7Lxa/w5HiKtTq1O+znKZWTpTIrUxdFqsXgpqFnAaUEf
0YqgSWgB4V2wo2xM6dbkViWW+vOyeaCYWRL6+BBFw5p+SIZhxqIyGtX5DutYXNO4QJ0HnUJBtqSq
IGiJoLGCHBllPFRVG7zQmDSQsUcxpKC10V/pSDY+FSA0IdQrJ7NuqgZj2VQKaiFTyauIHGNwBA1S
tdVOxyfH0hktTMN8Yu07na7StQWI2BR9HyxDjW/v21ZPiy6mFe9dCEpq2DKNnxa1u2DL8C2m2fJV
RyjJst3UWBlOEjbJVuRArK9XEiUVFd2xrrzj428LqfYwzhqZKvwMWnie+BsyT2iYb9ptkl2SeypS
7g7/QM/9bBAB+QcDtYBX9posIRIIH36mVQeKnqP1RnymLVwkv7PeYaJi0E+W9RXUnmvqhj6nfWRD
nnHbwYiUdeBRpnxmg+dv2+9E19+f189sL06Lg6eHXRWhGCAPwRX9fFpNvMGaVDX8i9Lm6m3qfwg/
eiU6DESiQZf9A1H5Myd/PSJs3LgbV+8wKN9rxMCfNRkADdOZwi/xtf9xRPdDVcPiwYKan3gdLRDB
OeoJLB9NC7Lyx6P4PT/h8Qcj+iMH4LM2cNZU9e8vEfnXX//7Rff47/vrLf79j//n+kaTPz7x30jG
td9fXvK3v4Wg6GsYwvTrL13P5l/fhZP5/eyuGQo//eUvcQ5/5Bf8Etjw410o/48f/pTm8FO8yJ/T
HK5mkvBPo+MveQ7vvtpeD/P/8JnfsxwQy4BFCT58BvFQco3q/CPLgXAkcV/VH+C4oTEO4Gb7V5hD
FCO6AxIemFhhHkJaN8YgyORrngOypMFYIwo3gl06ABf/H+U5/MK2X4NbkAxxJfavkeB/ccykgVvg
SUph1E1R/Pd1nWZtNf6TUfE6I/7EskObA/VAgDyEFHGluBO/zBi5QKQHbkuelnYYApT1Is1SL/WH
YXb+sYf659zto7IFbJXm/Z+ex+8j98+JFdfn9ZeDxwnSziEFDf4qKKiTrvNMpQLmTKEV1PzTWjgf
4LgxVc8oTvTHCsI7KIeHhhUoG5uvHoLdoUxsworOoqzYlha+NJd2ORvJeFmUrh8m+F3gg+4kNKmb
NeVUVfvdMnH53CfdWvx/XATYZRHAtB5jIP1yB6mNru3TLsD3+xAVht4PPemjc8PXDepZCswA8lVW
kn6DS4BedaNiSQu4HjecH8qLx2QI/aPGTppRtzdHIer94FLVnT3ctYcUsNQLYivmwzbsc4syd2iO
f38NPy+b8fdBACkOpEWgQ/A2oF9EMlACL8vGV3FqmFkLS3dYfFAlHbluv/39ka77wq/DDfIYxKGk
cRqLXxfo2IHvNAGO5FhFT9s84uEl6XixMxufUJ7/k+n8l0n0/coERWYYQgwwyH6VqYXBhB2fdDhe
1dgnrCgo15dK/Gcio+tRIECMIIuHGjBkvzpAhcVy0a0kPdlwbY4p7pphooFGPX35+9v3PcPll/sX
Q42Ghem6LvxlUWgrBKitGIOnEFDceedTCGoEYwaYw1ps/dV6EtTJhHyQWT1vLk5vDQzZBShj+Vwv
w37To794shtQxixx8ZSB5KEucwHbTxX4tYvuhu3YYGy+dRUftpztNCIoTNbdgiLGQbyJwjIA9X2a
wmT6bU325vT3F/kj3+Gnq0Qw3/fMMVhq8YKK+Lrp/knoKEPZoQe2/rTCWQmLJNpNWHymM4G59KDV
FGYJ0998Z0kRKyCfGLztqetbgPGBmQ+oXgEwq2ZFNwj0dkwG+lsAnep9LLboA1/7/rd4TEqwTeGb
QPQjME2wdjD0yO4lpAoykh1v5Jpd7d9iZw8LvC9rO6rqEMCD9QHLmTolcxw/VEsYn5C5oW+wu9Sn
3siwZAi8gdkG7ZeOGyhiwyg4TkynL1bG7bklbV8MwVijMK3k5xobT95PqjpHZncPBkjtCIsdj277
dOyOTiZxaRwwySQyS54siYblPYCESVmtAIgOeTcOcPpA5PyAvIzty4aCO0u7ei4rNbNjLCN0fW1S
h8BJTFIQvkdPcc3oi1mm/jde1eqbCWrtYUsR25bD6jAAm9WUZXqo/StPB1XwPrQnBI1253Zr/e0O
dflD0qm0mNMGSn3WN+vDMg/jp6Ht4o/QSpQE/GFeS/WVKJLekaEjRVQ18GVxaBP6BGedBGOpQnGG
ihp8oDQyC4EwzXCGWJIRPhypaW+v97PQXWty5NKTbNLrlAU9ex/XoIAiX9NzpZAcBJXN9pZ0ag7x
U7rfB2Aru2sBDycX9pccmDs7AjpLz+Ce2Ucrk+mxxX0azjNdRD5CpfyiIqhv0MNb16lsGRn7qEer
D6oOydXqkPYZsCb7FmjCAk2ZX/FofJtNXlendVsOdc2eQtkvJdY2d57BT2Yb8XMKG0P4hVk8cws0
52mz3V0j4zonq1OFq7qlWKSyWd3PS24pvZiwhT6iiqIMCFz1ZmirO1klH9CX0BNyb+izDHYAejb5
DVD3x7CH2GW1aP1Jm4h3cyxhAbQ2uOV+WS9DrGAxc7vPe8qqbGlH8OyOSgDUpMYSBUI36AfwN61G
x5BWyHSYQDFCginfE1NvOBkvD3WoorxW4FIyRJ04DC638gLbkDo0VZoMBSRQTQFNYHi000Ru4l3r
WzBxFEL4ePvYrhN9WpqJp9mwIXQnAxxuHnbAj1impmC82WDxPNeD704BLA0nrjFdErJpqjIB+5Va
ynAN6wyJOGO2o+VAN9MCJXRR9drKYPkCjfn2ypxdL2C83Vk5MWeuMtGtpQT6hVnJPJbUnRewHA9k
Q9zU0oFuBCvf8ik4D43g+1gEYwIUg1Y9jK27fxs5OhwYDdGrqsqUUaejvN0W0F5saY5BMg638GRP
GVCDOYs1/grLnDJFk/jxIgxVRaIXdBtJOoFUoOogW7d9czMk6fewf3WFNCgKdgS0ZFaDTTJhnxZN
hZ0j2EEThHQxJXVrWOKK7YWDNS1XCIKKsEbyyT7T6bcdxs2HEBP1fmvoCN2hRCwUZH/afYU6fy1E
R/fT1rb2cw288ZDohr+rAeXDS8qDF0JRX3Ta1A9KrahOHEo+rYGDJJVocXbfLfpLACukp4l67qpo
fG1bpgpFQTw3BHUhic127ECQnddoVAdTieUdBHndeQTq9GUnNT1BPo21x+IiR4PyK+m0vOwiwnlt
zICE2eWFgwM7bivjQZ6wWBUtFCylsA5Xrpr6AXqCtYgXFpbjvIclwJPqYedGThlgb3wmFN30W5Uk
MeQ1DGeiFgDYzs24JJIAYZoZ36t8Vm1cMkSaPQRYGPIdJsSjmcP9BJFmlwu+QJgDg0FuZCIy1JH2
4pBgkwWs3r6hBnbvGmDqJdPheGkReQ3bYxyFx4D241EOJL6Byo48bzhAXQDJR3kh+YjT3ur4wypj
gGQyqednpH/g/1S1PFsajoWFt/GVpvHNpIIWyoVRH6c2hCMJ9SK7iT09ziMWhcAu7B46zOgAsZs/
94Dsc9e19UEzWZd6WF4Cib5ynWd4MNQal7yhj1YOkFoAF3dHEFtbfcTt5+qzjdKxvrVTPzqM5njO
YJdftmzuoZOwLITORcgeSqnIb1MFviWM6nsIJ32//wgs+t+G9X/KNf29l70G9HF+Der+l3b9L/3q
T+9f/Hf64I+P/btl5VfBdwJwA2h+es2X+xE/eG1ZeYioSail0ygAzQj3yO/5g9d3HKHgDq8v8sRJ
4H/+3bLS/xKw/MYpMguvTgcR/CcRhHhb1a/1/bWhDimCXxCKRemvnUQcbshL0o074SWjAVYscF71
Pog8nufXLVGfUupaCN/2uRxAXeaqxYzxflOXNFAmp3P6kqLzuRBYpO/80t269CoTIcl9OFqWgfQd
Mt46SJ2u/AtYvf0QsZ4WY4WQB8h3xcEI0uQiwc7ORfhkpKMFEFbw51GqymAEN1YFOCaUepgGwYBj
0pEWrZpeXSdelrjRWK90CFqw/ZQQQ4sOuSSgbneIJRy3Z+Psa5DWJt9jxyBrikkJC947QNXPqFU/
OYvDJ7F57XTzTVczSFmI2HP0XE9Bjf0gHHA9yMGALsuOr0nQwlxv+ZCtBJeHIEdob8FbF47ws7Xp
GQaUuZQTbo0TsqzmHlEWrfoWKuKzJMGt1KmdCjriSxERw7JIVW9xCbgNND33zTQV0uK3HMU5OBOR
soYaA1FPoT61kTUHDWdtkYwJfqqipzVd5vL6yTbCPtQIsLx7mAwZrHJoFDrIdOM52J8q3T0JLIVl
N+GQXbXHN3EEYGJYsVQvI06IGfQcdK/ewqQD6QVHuyv08G0bRn0amYWgR2I/W9UWVpnoqs+yIwHu
g3hBIPdcsqEz+URBJF2R4kM0ozHW1IW5bcX0AjWOgmAsgViQdPsBFOR+WlPcPTbhoGvMz2lAXr4P
kmbc0mKLxqkwHOMg2NhT71KAxlRAvBu4PFT4AxKAJ9fgpKpWRWdGrEChD+pOQ3l34QK7rzPXUTTj
d0FP3jdToJA+gc6Lu7rNE5lc+VYMrKXrTY7+6h7j+ZsX4FHQFqZZtzafgDXh2e/4Wytjj3aLoHSb
UxCSTuMzPe7SFJi0QD7GfocaWuR2sq/fn3dfgYVyHYYVnHr7oaoxZABt4tGPYLiWJO0uNKi+YZJj
VCf43bTG6Ew5hoq+zoVqnLe3HULesiQFEx7gRDDz0syhQbqHNuuM93G9bDue/DpiniCASV5W+LTv
ao7ZIfj0yqEGyxPYyzDhMJhSzMbvN2NA05KvBL9qVP8JNtKwlJCrXboQnuBIYtB2apKXbRDBMxgq
kyMGB9I3CxiEzcbAiBqGpVWaFr2NcEupwzlU9XSTTsQfUVMGt2yUCHy67v4KOlMkAjEILNsBtKzG
KBvwQ78O6i4NMVFBvUEu6+quVCiySop5QjvXPLk6vv8+vVi7Y9eHBxkgTYeUDp16CLpandEejzuq
hbpUNR2OnjJVQnODaahSnX9/tqTH5RM53CYo/bGEYAgMUIfkUN4aMJV4fthj94M2VhynKlIlEgzE
ARaLrgANjhbmOgCuIxxT/KmJdghiNyxjAsRnGe1iP31/zDOcZPgtDCMPaU3p0LV/NE1MTnGNS0VZ
ZaCgDcgJKQlYvcDwwrCFRxCobxViBlGfYvZQgtncI2MkD4dAXqhdhluUBf4+9vExXdtPBN0smqx1
uJUqVCUMmU2+7JScqhjzVO9xcLvxWhx4gkE2IBzwlkCIgcIJyxeI5o/Q1aI82geINqKjqDt4AojH
lwWoJaOJJTmfKYP0DeACognteUVqT8EH0K++6emJ6hhYGPz8Oa8CLG4rHh3hShzlEj7VaPWOewAI
wsxYTEzkXB6PuGwUqQ0izQLMIm70qU+xgvUchN33tSkUQN6+T1ooylxOKvKC764fY4shYePoKdza
7ZhIkmbxDJ2NalcMptEbeFUhMVUa3Fw90uHWJ5G/X7j6hoxQ3JoNM+D7vQZ6jPK3x1dCPCsO0ZCo
MvLzVBC8hivrohgcP5LuHsNg71H9o3lP5fht5PjnfmlLTHqTQazvLxHpmkNg7eeUQt6EoEqYlEb+
rkecS6lI/UjW5Z5roHxsTavL1vgKgF83dUEBLQe8EgpFfzZ4kiwFIqsQw3oNG0C9GiWlSIMJFvjd
tp9CNHVFYFoR59DBvMQVVHZTupr2boM85tIgeCjNII6DEgtCt2gprxRYVutmfkTQZiKrLAm6ih8s
pEFtvim4NPwm7FTuUW1QrI8juRi5fIQWRn+ZhPscNVQvWcW8+paOjOwJVgkQpTkmxnoCx60PEFJ5
YaB4RbKqaVFz9m3kSFFhKyoQ1SXvxKp3cujYsE73ClFU/DyIaOpPiO6YyesG70ReL5XrbmUt2JxZ
2wVJPm6g5O9jl4QbIiwGSZ4HGPUvNU/+AXi7grg/IVIcjlt4+pKEXx2ov+KInYBzHekGy4k32wZH
Wv2tUdhc2JC+LFYzDCvMuqjBSP9TCfj44wh/hsj/gpdejwvhLAWmR6+v1/0ZCQNeFW5iNsspWL8v
dpiDrFFfhpWozBv1D+jsX3Dg69E4TMyApSC/+tVguq9IC2r2YTl1GwbItRIQSpISwUr0x3X9bxPw
D01Aiji9P42AvzQBxdfu4/rRfv0za/XjM390AKCfkJIMoibiaAO+l/l/dADxf+ElDajlrxGQNLkm
M/7eADCB9zXhHzgMxGgRkCjxrwYArzWPkEkWwxsb453ZIWX/SQOARNdfJgo4kAS+XsDhKRoLmvwy
YFWLmihAXMlpQxLN69zOg4EcgK1L5vde557bfj6YcXvsNPpdmApQVFEu8kFSc2iR0ouak+3Bq2wW
iI6GQSUIEaXrVz8nV1EACq5UIuSqq+bHISXXEJHuQ0QQ1ARsxiAiRkzHjVE4Ob2A9ho3sTmhrY3f
tIgcv/V+3u+7Np6RJ7qgbuTjJKE4gHrqApZXoSTA5o74BVicaihRQR3aG3iS2izp4U4jPm6PK04u
zBjC2s58b+RZEzs/D6KKLjATf2j5SF6brsf+Mw4JxGJ+OC4irErkJ7LMpBPQL49FovfTk0urLzFR
uEjIzYDah0+Y6+oghKqLLWYwbaP6P9IKGC105gj/EVAeDhStE5SKkBOMszmMO45eu/ApYR7xFXy+
Q3Qhy5YQRUaQvki33EEvNGS1H96s4x7cemwCWacGl4UQBOOP/lZvAFFT8yp7CGL2YPYX1E8fUGCf
k1G7rGPsSW3qwxij9uNav/Et2d8rBPUUhgH0UKlZDhCnuLxphhxD8MUzWUoO/wDEP9dTgL81xlfD
jMGOfOf0gSlCDrNT+k01ie4dkuOjd4FnqImulT+QcQb1G4ozND9jVlNoVHfzCJvnDi0EucwIVfkI
oNC+GDE7KIeghM2Z6Ur48SCFXeOTTHeQmPE8PgAGtq+RSl+SqdFwfQFvCqYNNisJ5d7ORXASY5LC
UpK+7XZDkMTB1reQoVaXCKmAHCXK1D+FQi6fCUVWTQ7rGXuaYXy575uxhkUkrD2ak3rcy64e3jAS
wKxjB1sXoWbPUzeLAyILkZfD6gTOziTI2sY1Rd0RB/26H8XRjsyoc2UCGK2aDToc+EwRmOUguA8D
v9xU/5e981iOG0u77ROhAu7ATBNAOpokk1acICRRhPf24Onvgqr+bonSFaN73JOK6mopDRLmnP3t
vTYcIZB9rSIebGg1F2ZhqS8mX5yoILmPIklx0AmOZbXVnJa4o4FafDHJRkAtT1WxESLt5RuhxUXZ
OS2xijfp2tNVrrf4daKSpWpuJ0a74YHv1UWq3X2/ff3vRv/Bjd7QeGr/6U5/973ny/+c/VCPu8pE
//zFf273rsXtmVQwXW8oNGvHw78EH5gUf3HSQ6kQKzWfGNK/7vd4FHhErBB91svvLQqombBXLHxp
350N/8ntHrvPz7d7+PR4IdZhnaUh+0BCf7c+UTs43Fj18chq460jzII1YkswIV+ywGbMhAww6mcj
t0aGDibG5VG67NCd2I+yarona11cGB2UZq3pnX3GMFJswjQtvbIiyG1bZRxkfXTm9rk3My537GH0
SJjl4zRkN5Nu9ptsihxPYcm40awUr3Fnuhu3YC7WmRn+wcbM9TvmU/GmrnXbW4youDansbsv0Ww3
nd2bPgy3/FUlXyod4wG/+JtRc+PBRnorXdmf08oSu2YSJimodCjOQHeGY1U7jC/sGIvy3BTwHY0l
8cFDzZdysuxDQT41SEm9Hc02dLd9NxjkCKrF8iMO53VrKTr+YeLk+B0Im27sueFylGop94vaqvjC
1jSkaMSl2jr7PNfPtarhxgYdeVVkOA5Dkl3p7LLodlAosjiTG0JP4bZX68LjhKkCp9RaxozZtEmm
BsYVSSt+rIIJgonVQij2sUhT7kpVWGwG0663sx7N5X4uDQ22UjdHQYZbtxFl408yfnSlpj9MhbAO
s2mPn0qNuG/cNa6vSgNnZ42pUg3yKk5IQ0Ed0dSLEdLRcle2RsYcJ5kqR/mKGU+zl02VD8qyHSwM
qpuhrLrFU0VFTEQxkb2Jg6byDILYuXYjkCfc1xtj3iAbNNOuYEe5x+M1kxIoyS4nmmmfkMz6s8K2
s9/IRCmYrhJoM/DUR4m4tLNWRekjyhco2cKyGZ87+LsUa+O1QqajVnwiU3O07Ni8L217VaU57EN8
0ZWDnXLDC2Gn9epxLpfyaIdlb7WfKj0U53apwYcRhqoSJc02+FjbdLoN+6zYIXQ5dnRiADGO05YI
tzosO3OpeVq7JFul9YD5rVPvFHiBDpNR5i7QsfSoGGZ9qwJnnhM+gEU+d77CGC/rZstSpWQikKva
U+XU8+00N0uxkWnZYIYG0YVhWolmP8GmsuIUus4NEoiWj3EmEmZHC7mETW8VsCqwFzCPc5tXsURr
iLDRw3OZxwoqhS2aepNmZK9C+H7FNRB9XfOKWqqnZZyscZsjHITe0MRVudFw4hwl9nzE3lwJksU2
IpiSg7xrQ8hXG6S0+SlLcpcse2MZL01s6n4eFdFpDVmfLMBvQT/WaEswjaYdH0C9AoElgoLoZDCX
+bJP2IHfWBDnHt2ZOPbGbqhB2ZiYmRkgulp70NM0PMTksg9ObSvTRnQ9NsOon4WvKVq/EL8tbX7y
JQM1IYxebrR1MgysoT8Po13eNE4d7ezG3MTaKE7klKL7MK/nC7KDGCsb/JV/m57+90D84IEIRXzd
Nf//5x+MHEkDgtv59+zjn7/zz7PQUf/iJXjIqAwy2Mw4//brOTZVaDwC1yYlDUzSasr7v72P9hfP
JxcoMx8AwLDByOIfv55u/iWYozARUXkgrhbA/+Rh+F4iwEcoMA1qYOf+thT+/CiMplldnLoa9jrZ
3x7t0wUHCS3DvTQHGJEbYp3lZWYBV/XdGDXsh2P1G6Hg3dYdM+Q64KH7SeWmRFHL+ul+sMyQqluA
pMz9bhr0MbBlYQHz1HNfgqDZ/xdv5TqMd7AlcujevVVrpKOmFaLfsQYHAKNrAEO7uA4MR2v+i2+F
O9M1LLhKTK9WeeSHb7VogN2kafZgZuZkNxsM69seVEM/2x/1qDAe+1Hh+X4A8ZSqJuY03eAW+/Nb
zSNQ7lxwAN0kZBAs9VuiW9bbPPLILkOWIhVbsiYMM68mW/QRIvy3b44IvJ7F2i9NIv0cEyOt+x6L
smlt4C3GQUkU7D+zqfEVWatpeKqQAzFHv2dvdZFjdGMTDiAsTAsmn15iLBVzY49BWheYtf98nvxs
jRbf325lYenoDWsbMRfejz+eaIjAxVo/7NBoYaBk7Tcwcm9OVBVsNooLi1TY5s/vuL7iDyrd93cE
kK4z7GT5/Yv4EMYIu44B1IWNj0BScHN+LLcK/vwu7zS5v98Fwye+eRUd2FgvxR9OSnMIYYY02bAz
kpFOCUW5RCA7sTxieKcW4oPv9LujqP/wbu8uAcIHUFMoBtitPtBNCB0kGvGd1DylGfDgd2mz7Muf
v+C7+oe/f7m1gmrF+0HbW+WiH7+hjCEgkVTsd3gJzZNZmfljBIXlQLTV2UNqQilpzvYoHa/Jze7V
ojfhSNp3P0RtBYLEHQPWMROuOrv+Os+GcpC4Mzd62Dd3C1AlosyRp2XN8sGNSfvN748F32Y+LrD/
/3LGOR1Do4rYxy6ZWN5tTGXKbMbLYgxA86w4UBA4sKwm3+DoBXo+my8qiTxEfTLPdr/QZoeV5YTR
P/rgWhC//Wjcn9crHAy7/u5iSF1smAsB1B0ZGGJgsfCTltAcnII+AFrePUArhvYwWYBDqpyVJsiy
9rILSTCgFrHxwZSE76Ujy0xcaWNodeiHpcMwQI/kBVbE9lq3FuWwMCHwG8ZKPpkXxBRmTo/DlCiP
eKRDzzUSwOWmYm8piEggB7VOMFTzsc9aymmUfPD6ULi0JlDVYmYPw+QgxpvS2EhjybYtGhvjrP5U
YZvaNwkreWkyg5nDPLxUSeE+KW0z7tIyU1YY7FsmjXNPIIbwX5TtsSj1J1653P75bP31AsGew8KA
q55Qim2/O1kJPYtBYIHZJV18rWRDDNBcPWjJfD8sYR0MA3is/+IdcfeDHhAkFN+X+LntPEIAyPpd
G4bkIM0g16KvbonrzChNcArW85/f79dnu4NutnZ1EAhg6fNOU+0id6S3a+h3GJDqjT6a0wFLrBE4
evtRPcqvpym+bB0HOLZbldD4u9M0GlD5prHiKUgA66JSGu1QTYP9wQH87bsgZrBMoWuQY/jz/QWK
p1L0kIPxyLUqm1Q8iXso5M7Nn4/bu4Ku9T7Gt3GQo1ktkiUV794nS5RFs2ok4XnWKr/SunRrzUXk
Wx2tD2bYUUpgcOIzeImOrfPU6tGuMrOP/Mya8ctjCau7YaHcaYRM0OZ//rpNg/ABCB0+3JzbjNnd
fBtOab81pz5xGA0v5kErgZS0avUtryb7TMHmtIuEOl5Rd2Yc4Sx+2PDz289EuASVHiWIAuefP1Nk
KgqJT6PbkaUsD2orAlcdYHOUfXMddtiNY3uoP+WCSxmEsDwNazCNLkDIok5ZMc/Nv8HAHq8zZ/aX
ZXoZUoxoTdLXd5L+gE3dJ2IvgLcfSwltSO0/Wlzov/0CLi5xgsgm1z+bgR+fUXC53EI6Ewc1lueo
Rb8YJjN6iLmLeXVjp37YaapXYJ/kidUWR+rtPjuJfd+1lnsY6hAvKTVD7AQr97Za7OreMZdviwgp
8nGYfk91JHGopBiAyQvTmEDy+IOz85129v3sZMPyr2/w7uycesAAUSUZWChpdAwXtyTDOuOpVVS/
T1pu8gMjjDRVD0aFvN7VxM///BGM3x9E3PaCi1H7hejpSO4lUgzdimfpV3OsI76wrLqxza4EGaW+
Vvk4P9m0xn3tVpb7GHlg3hD9SchitO22utpVuJtNe+VlTehY+lB7MW+4Y1iyuosj7ZssNY1bpX1n
46sQNAH5luI+QVOA4zUK9VIRWr7HOPwZk86dJXkjUEKDV09uJz445r8u3Yjzk9Qg8UTuiN3SzycN
EzDA7LiIdk2aP5UhzksMr8oCPwbfg/HBOvE3t22LJTc7T+RZ1orvdhQdmEYm31qHAbN8c6nt5KnN
DMWcF/eDd1pf6ed1L18L857umsxvCYf8/LWI2g+k3gVnUhvd48qNnmgCwmNdSHYTlIYBHFItxTlS
k/YRfvY3T19LJV2zxlHYm7/HzyKxIR+lsC8HW34Ke+dmtpu1Y+ctt/svbHkt/8+n7Pe15y/fVaBt
awRmYWC/+wlBiHRzknDKsg0vz4PBukeGhi9LJolUcH1TQ7KSST77kaxZ3Ji4W8Yuan2V1cqfP8pv
TybBdB4zJrTE949lElmjAO/V7San6n21thn4xeAZFOIznog/ik795qFJMzCmT2JaAvrSux/ZAlm6
6oP8yLLFHkWHpLdQC/LBHvG3x1dDyeBM4vCScPz5XEo7AiaaWXc79sjUlowzUJGS/LEVOsph6lCR
oxHQByU7TNxCAluoAXlAkuNiAYTwwfX666acaBW7Qjblpo2V5t2PTbhCLICi+TAjHpQ4sqNt1y5Q
6GTkRQUYn7oryl1sE/6oskH94LLSfncFsxriYLNuJ9X57u17qFq6UartjphC/KW2mcLhX4v6U4fM
WmxorILFCBNMBbslMdttRqvJha+mNRTWorHjDH+cnK7G2MBqo/f9oHmAWLvXP5+Iv/mY2Psg33Pp
s855H8aOFSeRorSanTWH7XYwlzEwUeYD1vLJB4fkN2/FyMe0ydQhw/0CZU5Sraub1m52/RIWbzRT
27dLGRfApyz1v/harEFB+1urpPbLXa3GX9jXjtnshE52DxSlta2kHV5Qa4SK+C+h8Tfi2W9uYrwT
sghLRCLk75UKfQmjtBp4pwTrgB/iWbhDg9YDnm4oyHNhbswK0Oqf3/S3h5L9tYnfRmOG9+56jiIV
pmYsmh0SOy5UMTOoSQud+KXeffBWZJl/fUKw0lDJE7tkFLlj/XxVO7CghmjROEVMgjxbS0rwsUls
Tgvta2GZe1bb6b7FmjyHazFOypad4zAHC5Tm4rZwBBdXYqAxHsJO5o96PeaxD7vKAe6aAzfb9GET
f6bLXbnK6Gvo8KnmWNc6qqkwOPCVDGZ5DFR8dxSTtp2IOcgLocTuLpGtvQQV+JWUfr5Yuwdptmh+
bs5C39IYNluBAVFKf3ahsxXfLAjduIZrdjDxxRxDOV0RIG380OWVJg852B7opolW0H2h1tqxWOZZ
2XVDNnbXosAddmUCgQpvrU7Lyy3/W5m2xQSmFP+u6WY0W2Ski64cm6iMP0CRozFHNPndCJ0xPLal
Uu3pLyQmJ6NWh6sWJ49FBzRiMw9mlRJTnCLctwPFO1uZJTIKGJ6U7WU6sp3EGe7WU77rusnNfBAP
coYmI0P1olC6UEV3KGrdrwuxLq4SfPyfbRimkklkP3uLg//srhaJYu+I2qTyZgrt8Q4YY9sH0DRd
+0yVIcOkQY7RcGARO28bZ3YT3IqRRa6DGMjigel1dyUm9SrIw1X+A9TNfKbphPMA0CP35ryoDJBu
8YhXoa4FVsvhFp13O4yifgKdlz/niqOee3qpNmGRzntFpnlgNO6JaNW2bLrtjHP4DLh4M1JLF2QL
cWXdzCY6BrJiGw3j0RjlhBm4+5xm9OCIQQ/9IZ2NLYyyV9NQpmAkacdnaO2dBWkwcM3E2pnuUuGl
ZvxDmWF00Zn1/MXuidqYg8Snao+fl8Yij2nMgEdnSSF4/qiqEL3ovLkRbtEGgGSTm4xeBG9QE+3C
KfL4ypj4PdgtgO9Kwsd5McROKNptksQ1hL05PISumXlzmg0sKjCE5Dwl/K6zl1tGmYemZ/6cLPBb
kiU7wXfDjmy2x2ye4airGWDankBuCp7Py+wMLr0Rw3VMnJvQMc+FEs+BNjnxFs/mQvKuH/xQB325
sHQ9AwatX7DcqpdlbONi7xvLn9W+fbOUpvQU5ma+g2BNRLsShzaHKWYzEz5Qe6YfqMbC0zKPRxwk
W3gU2jYT8rlQh+a5TMK9Lcy7ZJDPYg7LYFIBG7VD+FwAFWy5AgvnMA52uR0VqNrEG+4z1wmPXWiA
kI8qB181eWDKsRjDpS5IJ/YNZ6rWxpsmaqEYDTPPRaO7BARob/IZDL1UYGE3U713jD7ZU8lT7MvC
Gd/MDt4RHHL4g342Jv0ivYEwHY2IG1aabUSJZOJC2q2oPtvonDxPBe612bcb9hE8TLlJpNEwfcIM
lV3T9pkgj2BgdzINxgxVrUrVV/iIFueCf6mCmQsiCIUuZHfpyCmauk/gBu0OCKAemlPmL53eflI0
Y6umESQoRecz72xFr77ONvHZvZHl+uAXzorTk5VmO5eKYuHUzWyHlFdO2Fo5Is+qHSJtk+zbliO1
6bMy9xenGO9jVP0bPU/1+7Aos+QwpVYbCDdprokhO1syMxOEngYxLk469Yulhqwn0XfrwF7U/KLm
Ifu1pzLZwpYMwyydRGJgaOusO3PMwjcXcX/wWAUUbL7X1MsiHeLLo1O8tXVLiEMWnfYCd6WFt1Uz
6Sz1eoU7TX5HR+GuZ8Vy70gz/TR2vI5U8jkAkNQcl7WUOJlL86AD7npChVudaR0Jwn4cOBNwbDfP
tE82X5saX0E2K82z3ZAOhxPdU3U9r1FRMGxPBCXBV9nVNPlWKIreH5aOiyPXFeFlKv7/yCLJl7Lg
OgwNbmsbCTlgV+q224x9U0G+uuLP95DsHptwipbAEXjcNm60OmMrFXAeUQ7XONSA9NdzUJmO5Bnj
O7VgmF/Z7aBvqYyplUd8xXxFu87c+CLSia+nVjY+jjqx2SuKJKNT4jQY4VWiGBXZk0szNnlVo052
pppYd2OvCywM0m6OVh3HJ0Ku9QvSHSnNsSIV3nKp0iJQLNtlmLMtVa0wmuDIRKc8r0f6DwVZRC6i
houKXxcRvjlmhUuFD8GNL+0YtZD7Wu2+SzjeSZpJ8IIY4h0aAfdKa0roX3pzW4u2/gI3u2zhgS71
6GcNIAyObLIXc8HLKsN8o7Vmc6wJGV0uY1d/6WXdPpNqJ19p283XSoswOS4Uv8OjBYV7hMEqd4Pb
d6/u1ImTuTRM1MfKjU5zsiLiJ4sWtdclpaUGYJw+GXD1YXuF8hLnjV77UIojTyGGRcV1Gacld6iB
tCZNrdp9rUlxonMlfKitOLq2xFC9WBGJnZ6kP5xbiIDQRxwWkd8Tn1EPFEJCTfcjZRgv2oIvD4Rn
fnBo04D/FSb77yGjWlWi04CJbyH+RaUooVyHiYXR5Acq4MES9i4ijp9kpFrIWfMHvsddKULIez9d
alzrC9c5MlbZPUmJaA0sqXu1I1N4YSjzg9b261k+xMAZa1hHdyD3x0ez6gfKDio+ZL6iSpy+rT8b
aWzdKe4CT6Aup/hEgx1Elc4s2+ccNsiNY3XDo1rP2TlZf24il86lWMEMdCzwRpkit+BgVKjMChAT
E0r2vZPG8kaNFPmmLlWyU2ZTYEJqnfCs458/NGpMIsWYeMVqyc4s2ecHV2Uis0wjTsmlRRKHO0KS
1a6R+bxwiMNqg97SUYtgKVPpWUpF+sxMl0LxEsUKz2bMlmuDcauRh2IciRXHA2fSAnqBWy8gAnBg
WB9PeZZWOEO0pbpRAOGCFpU5v7VKBS/0eIgHpUdNxhumH/ZMo1pABSym5k2pUu3xO0dinDrtGxG2
YfC49Bp8M/nyVpEPp49VL2VG2ksM33RnWDCEjdh4lbrmsFg8ybudOmWYm/BBa/eLnitnt1e5m9nW
+G2uneaWHl6E/0avr/tR1p8ArTa3Wu9EJ3qSAI6s+BWs+saB+5gL2BUL3QGcd//UYGFVb1vF6bjH
V1khDpWsOHg0Ml2xJw639RC23MQs3UY37Q1qjEPDeVk6p78OC4wkIy0vexOI/KHhsXlpkGsaNsKO
khvL7OptTfrvgVAuOGgSBH1U8Z+6uq79cKyNL8KNoJfV+eLB6icVYZDHF6Nh7TS4Gxsmmqaf9S3X
YQ+M+6wV7XzDIgQsoZmGjzoxbS9Xqjt4klejvYYFVDVhLwNKehrclCo05wh7jXLeom5528w6qVOh
Xcd2wX0D9xq5p0S5mgk9ngjrh3dWqFcHd04GktRJsWy0kmFjg5P8QKXFcZQScjPX5pUaTe1lCSyE
9FRJYwp1odvZZfyHhPrZFXFzoJ16PmfVaLxC4Tw2iapxS3P4h9E1QQkawZt782KeU/OJ9TY8Pho7
v7jTOmeqero4FP3QhJXNtCxmQTqmlXxy5ik6q2U8bekf3QPGaHx3UpJokxAxBG75Gf2v+AT1G4Sp
XXGQdIX2kNRih+PZUprxSvXtDpmiwkkPFfWUFSZpoGEQF0U4wNzM9eKWf7ER5UPlfmgUi1udG50H
KqNArob2zaBirEaYBvZgh+ZnN3GtR6vr832S2I9zqhY75NKYdSBLOTCCeHurZIqvEgfhptL0A+Y4
7UushhOsH4XAN9kh30kGw59GLkbqoHtwt0iFkZTWBYsL8yk1BSjCudpyOXEDrlJ2p5GFiRi6mfsG
xll/gs6iXbuFuxoNC/MeEm/qzaxht4J7F1+tyx81Ydu3cuRXEmM306HMuhDzWksJLFbEbwujJt2r
oz65blJOg6Qkq4X3vaTNo65lvDELiPkzGR6PAcLGXbB2D7bFgt6MqMGQMym6qdz3Gb1AG2Eq+MvT
+XZR9aceb96WSxE83kKGj6keCzJ7uC5MET7kWcUywxy3GbdAIsJOn5wdtV18eNrORSfxlodqHMQC
QgdWRnEqakH5XTy5GkOLfDlIWY1XllB47BSOknHBWeWxjmZ4+KkRk+pNF5rXqRNlW0olE5cRM7Tx
ClZj+lzoprWDxoWdjU4YnlhLjaQxJMp848KJvpSI2WumcsTuN7RpdnSnRD0LG9M/bTb7cOy90emy
q5xf+aIrJ1isZgWEhAEPqdiuv0T3pce8S/dUYrvPLjNT9jmfWxL8XhGLxWtWGHtqlzG5zLHXnmdp
todKt79oi/UtbKvmhRVr/pLDy+Sm1SkPtP0qW2McoqC3h+JWWqxYcriaDL3dfqGuHZony6F5P+rF
mBypr5lMf7TVzt7bmUaCgUrK6qTQikDWX9rVCfmGZJnupBHFnJSkLpyjIqU2NS1v9cYpbq0EHRlO
ODdQeqz717zT1S9ll8avUEAhXusKL9jgAjiKNq3uCC4503PLioffjYbpbQHti6eEYgEUqx2eKC4k
LJ6WaGdLrlF8RPDMOFRhot+zPmZnmhWxeYyyuXst8FC/dkOHiNDJoXjLzBJVoVv68EXtUu0LVWc8
6StTzjddM4cvegaj3DPDRMG3uYTdK7gKpSB/S908aAlR3uXNzI2hi+ep2tpRP1Zb051QNIY55vSI
9WGNhpZ5dRdbQ0bdD3D6F6EJ/o5bgx2ihtoFWWyWKqdRaUBj8ceOTxmk5GzoDMelZbOJmXnTNDHL
7iJZRM++US1HLfYmbKPRlsUrr7yAAa8O5oT86McmnZ87kJMsAXompCFB3cK9TGPVpAO3LVi05qHF
r6TQZ2p5+TyEL2M7gqSMBjBiRPlE8aYPA+8Kw0aSTgBO+vL3wRSjEkHFZTxJkrNTcabZ2jJXG/YT
1c6gtBx8Gq0nHloQhx6Penkn8I+VuzxJkXtwFiRsMCnU2dcaKtBJb8Ssbek6EhcS4+udmHBU8BMy
b/WmsOH7ZbZAD2nBoaQXHS6GcVdIjB9XRF7Ht9FCGyWmIur4ylI08LFy1HflUJZPhebSaGu7Df7n
2lHvCdh2cj8jw4cnc+BL7/UR9yZSu8mnTsqQH8+Sc6kw/6Py0+M34dpF+4+ljy7DURwBYvbcJPTu
NWH3AipjYkUsu7H7lqRdmu/coW0YYLiEKWixSSgmyFWun83Ez7nsS/S/45RQFYYluGdFJ2KzTg+q
1SKi0K2SkyAGe9JyqZtsuHkI8/zyimFFY5cgCgpPX+YlP8UjwPZmXULmdqnDO8Yb+KDRVhQ0eaUe
mUm3+6kYyKhHzkzKMUseqaSYHjC5j3/L6v/zoH7kQcVbzzzjX9LwL/E7+JdtlPzsQf377/zbg7pm
2whcqPp3/COjuH/id474y8IPxqWNx2f1K/J//Z8HFe33H8+pof6F4cHEa4pFCUeA/h9ZTtV3AxK2
PCQAeTEVCRn12lpF5h+8aC6lT05IbffecKJPUxbPGwDOVcCQ8Jmy57t2VPblqvs4hfYsJ5TXwZZb
Ur3HftWIWNXrB2Mq5KFbFaRSm8TBXVUlsD10tq1KE255mvRCXJDVqkNVqyKlrNoUI2X1rHzXq1bl
ysjR1WonSbahUs7BENln0nzOzUQsgnrt4qKckolXAzhuTE0TdIqu+3JVyxC1vGYsTrLDcF2vilqK
tNauGpvoQuFX9mR7mpyGez1xMy9aVbl41edMhLppVeyoQHmyzCLZ6KuaZ6+6Xr8qfOmq9dFPl9xo
eMgDsSqBLOUDSPyPAxLhsGqFclUNC+TDatAgZaB9++2qLSarypiteqOxKo/A2lkirGpku+qS06pQ
TiYqCfm4135VL81Vx0xWRZNFzWd9RONEpjvypCjo30OoTFcldOnLKOBX3UyrSlogl/bIpqgsp3DV
USkCm/fAA6fNbFfa2V311n5VXvHlbAt3uiWgV5wzXC+XSe60A81kNiVncNyv2tqIpkB3Ru4yZZM9
D+wYbxnUw7TolN6j/4FlcB2N7V1jKOEdEWBxYWaSZ5pSiHYf9VbDXYdytrbKp2e6qpEBBGCxuTAy
WkAghpFsR/Wi6bIIuglWRoNf4NaeKKwCnc1CItdHse8Np/5kJylPqJQe6ccyoxFQ5Cj9qp5r12b5
/YmvUctEDUXdXiIWOX5NyzoHz9UHjf0m+kGn1yWJyjAkDlqp5bFRFlapjVPalEXk2aRstIq2LxVl
jy4MQ9vqk52+2DrrC38OI4osdPTcVOcRDry6COYiqe60rNKuDWuuLsz1CcByN32p65AnAnRSHllJ
tmhgvJU56BEab6QYIWT0WQRcOzJBXSego5apaPcG/VA5CvMo/Zbag8+kAvNHicz1pR0ApiqGMaRe
1PUc1bbiz8QgsziAiocwnSwbKCfaPVoRJr+el8QzIQdfhbN+o0ecmmKAjrIX3ciXbyidOdtwb5JN
AT/7jH+cFWYlrMwzJL9D7eS8IKHNuAnyNikDORbSn/ui/hRz/e0Si8EaFkh2vBSe0upFz0r+WGsl
HXxQY16TZhl32mDU3+C3zzfhUNWn758sxZ3rbMdB4+VzXbdvoyVGIhAtyELgU84tBXhIY0pfvOXr
Qo1Sm+G+S01qcCzJVDRZv/j3jSoz3P7Bngv+YE5T80GM3ER8bLoyUN0Ou+BkplScc6YRzOXdFuxu
FGFI9ivJPLmBAxv2NNUAtihDS9E4EVgeWa7pT1O5zjH6wrRvWxGZhyoL57PGms5vW3YlejTY5r4e
+VGHwSyPkEr41XSIE9t8KvrX3o7pi1Mr60QAT140oaafQzV1zlND52rMGZltFspoXmDdU4UgCtoF
0Nh5odHhHW1ZZts8itcydlyPi8Wqt4nYjVXEPoPvv1YxFdVdEsnO8bqM5JCn4cL0qpQjJ21TXGpN
RzUUCBe6kayIl4fTH3l2DlxwWfgHM6BPDpKfpwNw97p0ue7K+HokPT0o3f3YsFYfBajexNlEBWXO
rnOl9wP7+ugmHmHo5T1YyrR9E5N74RrsSHpWxKVun+fOYPcQ73preYzazvKFOjuXFgI/4rEIMkAS
ei0rz9HB8vc8x4aNvvqqtUSzzqx+Hjot1a6tkXt4pjmRb9m14Wk27sekkNfJ7PrTnPpdWB2N0g5v
tF6ZT9qsp1sHsigMGMeKdxYt4RvHHc1Awo/Z2MyV9+NIALin5xyYWqu9lhFtAo3+rSnH6oJilvqC
6F0XlHqhHbDZfm21fl864pbHZO5l42CwLo3gF0b6c6c4wOyxmgN8K7Zw20AoyxIjcGFIn40z20i9
1WmIsSxatECtemTLl9diFCzXmL+tvoNt3c9QGIf66NrZDh9YTJfmwg+cWNp2biACpiDhyXRoD5Zk
0c6i9ZDNsjioQGL3EzdhX3WA+c1lFhLfHtiOUuyhUEzVqMNaqlJR3Zep9rHlxGd6Yam+GMNPqkbJ
E8CZzaDJN0PW5zpx7G+JjgZmTo36YiPa+VqW3fcYGj9LqRgB13q3SYzG8dShZACB0H2kNsRccaIL
9wNjzPdRuhgsXh3V9BbUJTe8a4rulQ6bMFBLR14zTJ0IcUSMYryy11W5KZd2CIhvlpeVZl3n3PNv
Oa3aQLVC7cZYpBlMOvE91rpKus9KEIhmp4yQjPT6Wydgy0D4OciiyjZGXX8eSPz7jdO5fqqNz2oI
PEiteNq77CUwgg5fiWZ8amKKJGVDdaVW462ncWkj0Dc9GgeUq9YUDyHuZ8/iMmRnVUbPDpR7r6T5
oMeucEn4LApYJDivpi3GMx0o2kNGFJo1BGgEJoqWPNINNaFI6qEz42RJH1J7YNPcmVDRCa1/Qy/L
j25LZSE0rpDxrIIkYZnTNuv4u1FhBPBI1Gs7TKtbwN3YjOKGlZWxOkPq1rmux5p+ClXmL5OuGddW
T1ZEsMLatFay+DlXEXfyPkE9jkuaPkLmbe7GmtPocmRUoh07PdRmgpULyDO3GbZO1BQql0T02Fuz
crI02kQzA8GUHxHMZthGSjBm6XCJ18rkjCmBt1SNqPWNuUw8Buehuq6AtR1N5vxB2NDXEdKX++ji
1TyjLyVpQPkfScreLZXrPnLEgZVCBuCwaoJkzkOPRH1lBnE7v5UAm05aEfUPU5tM+zq2myeroWwt
515I14XL3tamCksx64TiwuWQFazCUJGVo1pxA6s1vdlTJ9Z5BCFTZj3y/7F3ZstxG1nXfSI4kJjz
tmZWkSxOokjdIChKwpiYEvPT/wu0/bVEu6Xffe0buSNsNapQQGaec/ZemwAsZjh8LBLikJJ/9nUe
rHQTDufMM8wrUIYNSJiy2dcW8q6O+Kc1Z4arkak8AtZ9ZEXUwcH8nDZNWW3SomeAPdQNGINMrMgO
J/mYPNA1EZjOfi7nK2Kaobcw0lpZBIDt3Fz3N/MSopT1pWbn6oPzNDDtr1M9MK/MjGe7lddg4vTX
wSfWtfamdicrL9p1eUgapL2kijULArWZecUR1S8zjDt20PJMDhMjAwljUZuD+2hX434cxmijMcVO
nu1fj4kF9SwI0j0KyT0xyXqdi2Zb9mX0lQSZvd2y5YGGJEUpSTtgnON4THryE4isDC+gdV0mUX3n
hK678cMgvZhmUh/CFPUqow0jzsSWtu6dzFhdxcnv4EItPp84F9We+PE0urU9UgJ5hfUQMdIbnB4a
m4Hj8TGKapNqV5rRRKNgyKfxYuT8O1+6HFUIRItU5m4nnfYbwqAs2nwd0eD5in2bZAvlJaifNNGN
02ucQZlwVp4dltaB3fAjtfStYcp+R1To0vLphvvQn7GFT7O+jlK3hAHiOlc0Fp7q2SZKp/LuEllC
c59bSBdMLTc5cRjn2q/czwB4p3VqFfNnYLLt1aB8Y5eI/msTTQzjXKu/Cvre3gBNcY7OSPVD6a5v
aPRYlzRc6ruIo8rWCmm5TgYBQAF03Bpc08vQRiSBMGuDaReGR2UkHgRsk9DAGuZy3ye4zOkvsFVW
OX4OJ9mbgXyQRjtC4XROs81Bm7bAF98CsUGcaXPtiWwNRvY1ho1GTz6RxymavWKbiuXQH9FC+WzS
LPziZ256OQwFafcBaUq2lzDcT+U9cWdyAan2s8GsvM0uZkixsEZnZ7p0mL7fVrmaP+aNmV/pWL1S
gEZqW1p1RxOjXXo0RVhukiJ+rZVi1ydW74vfe8uaFbbtriuSftcIk8gdwHpbi8nDXRvKec0Z6M4m
jvAMOi2Cvgz44mg6st4QUMabRgLco9cN3amuoITNOcmBEJna/JwVte+iWLHjzwhCMOGHaTLuFKjp
jH1w4R1SGpacA3IZfAkINInXfeSKO2YNwUd4iNXzbKvi8xwzhKU9bzsGS75PrFdnDsVDsYzz3WWw
Hy4jfs3CuCXw/iJZxv/VIgQoF0lAsogDsACDznpTDLhFDPovTYeSNmfJI0SQ2JnQGdQFcIDbB5p2
i+gAgMqbBoHT8yJJGH8XKNiLWIEuUf8tXgQM/iJlaBZRw4i6IVtkDnoRPNBVv8yaTlFnIYbwlNnf
EOdR3dmLVCJbRBPzIp9wFyFFs0gq0kVcwQf7QOEXbnwZlzsY4cFF/qbGeGtl/Nv1+VXXh3ALFH//
veuDheXHls/vf+FPBIf52zISeev2LL7iP9o9kDmw4niwsvDlvMNv2L8tDRmWFewVi4SWntMf7R+H
9o9HbDZ+SOSGOIi8f9L/oV/7o64PPcNiOvYs25GLt/lN4P9d/2dSbdsXfsJor1ZwvEl2x7RgZXcj
POUvqujnC95wB5BN7kZkaU1hdm3bqnmG/KArGhXauBGRzxsaV1N/49ht+JjN6GFOdTKOr3GbpNEF
RCGasdAHbGNN35y9D6bQNsTL8ghHeLjt6DzoVQPxkBl7GuRf+n5yL/u6Cx5jduqG/n4DQr1F0U1+
ZTmqdWsPFzGqrove7fMtYVR1t/IK6VJfKdv7QjmWfy1M/yJiDnENC71ndlQ7d7DIunnT9VX4jZxB
dY6Mfglw5rQ+FUn6PDOqeYHd038cOTSRv6fjb5TiFbta5NJTaEb/hjmLVJtxsvVN6kbj1ew32Jcl
NdY3YieN27LA/rTyexVd94aF49FZZN2RDkQCGN92Lq04zfDpkeCOTW7o4pcZdf+BCEe95ewePwMZ
pWixAxXs9SIrBkXi5feTQCjSud2FW2KfPBASHu05LwVkRzv93iwJVt/MsPHvVRwxiUVSm/uraYqB
hDAq7BA3ZIWINuRkyS8TU/5qPaFDMtdx3ncnTzbt2goz0k/CDNigFqghrLLkaFSP8tQgsCJAfkID
ZMoqIAK9RBTISL27631VH6IpJlHAMPXn2AiDdi0TlZdrBzH3fZ0P7RGlE9G+DDNuS5lTRhlVkZ+F
H/om04M5PSfeVLKVu37/lMOBWnmd0wYn1nqfgn2exmUw4cujTdXQMpQcUrixRXMuYoKRSGuuOeZ7
Vb1xhpEpnZno9timChiKF4/RTdBW3xAbTd3BbOeawG/6Bt+YWuUObcQ5RzLrzO0rjBEPKmYY5I/M
bNOL3i7q7SyndFEDef1LRWbPjTc0/aasCncnDZu4xNSu7Z0oJXT8Ee/KeW51lD7WJk2E/pa5TMLB
S8wGxkJf9MndAOzlRllgUPIv/LrWABhfNQn3dnSK2NCXJtbWkpaU56uQsEjIKErASBFO2z8P7uBd
BAtBJQq4BidwWDHzvaOhrAxvwJVWiL44hIVYCkSILMXCZuml5R+nhdfCdEnxeqO+n8qG6SxUF3/h
u4CKK7d6Yb7UrQh3xBgvbE+IMNTgbFiRrTZg2k/Wwo1BhkMrqHTu2MIP+WC6l3MFZWZaeDMkD08H
7w1C0zEFVmg3YdMUQcMT6BS1SWx3OXkoH+HY2AvRBghOe7RUo7ZJOvnovORw2S0MnGGh4dRu17Ur
NFD1ydN1d7QWbs4kChA6SQlNx0sXYovUt3PMi5mB3OGw8EGA4PHyIPsCp8rZMKzHlsOE5sHoiLDL
SWwEYAPHJxldcY+yglUrWDg/ciH+mG/sn4UClC48IFIzSALoshvbgR2yMIMiNDErEsAOKTghb+EK
qYUwFFL7rNM37NBI8XFoZk9BX4VKZJBy+cCRPt6YC7OIbIIZy/DCMbJS685DIrNheYL0uvCO0FQq
pFwSuG/k6O7KlZm5rcd0vJyUO3+0c8d58hXp5tjgCddBN3b0u9Z/8H23O1WDl48sUpo1BcwAa2Xi
hsaryYAOFWoWzeclr3dFvZvezD1rI7EEwaGcHefQGZIDozAkeas6GnehNePhJZlgjYILj0SS1deq
oxEIdy84ZY31gvOTznfEiW8MUXUQT9pulV66RTY35ZYpaLYNZ0hsay/KudsWzCN8IIaUrwl6Zu65
3VMJEV49EvJhkIXAofqcghf90pvQsPsim/eg5GAYBRVmNscnkVgH6gkkTnATt1E1QVou2qc0cHeW
2xnXbjYWZ9HjLZ7yyHzAb5t/05PTPvsicu59GHq3oI6j7SRqc5dXTnfVzy2QaoROtLgyA1NZgJd7
bcdJd584dnkMYm2/2JpH2rbr4XK06uIqEJXmtOaKs9Yukt6W4lqrYbqPhPKClTJEglpItpemDHvy
rvPwYMZuuu5TnW1KbES7MI/OQjLET2gZ3+A0JiYgoxXISMKOFpugZa3CNp6PZl4x785SdQ2BI/wQ
F/MQE6Hp6k9TYiEhINg2ubT6TBOhE9Yc48X4WYGfAE5VzQ92b6O/CFOCcPM8aSOgN/pDHQ3W5RyH
w+U8lNRpuWemPG91fOd6nbi3ot5iiJBWjFTgPa8pU+OPVV1p2jTeeBPrcmG6Lqs9O/r4EiPOeGAy
sLCgPZB1A0m2a9NyZlr2XcsAv71tO+o7xIy2aNsnsyaZ3VpNHqhh82li/lMcSqSkyUc8M0tfsy29
jp0oM4OUeI+4R19gd2rbCa/egCiGhVWZ4/wlaHtvG2ZTsaZoZgkmhVL0FNBEykfx1O0HUz0M44gP
IxsQskfwFfkp8w1z4fzWrqZ24xb+sYuMalMzfv13Kvo7SudX52MAD7hn//v5+ATT+UX/AOb5/a/8
eUKGoxMgTXRJrMCDbwlOqX+ckkkJWbIHcGOQlsuIcjGm/DEUXWzQfw5Fvd+wm0N9Qxzmcbpz/lEK
gXDeOfM4FUvbRJUnFoKF5b2HkNb4EPM0Gr2TsqqAoBCmtQyvxMDLse60US10N0w/+J1RFwEvK4tJ
EN3smsDfN3PLU3mfl7VpqKPG29GMW2MeGyc8BCFP9Lqzl+Asv4YYeZ3F2Nz9nWp65QzXLeoBRrCT
5XM6oBfqtdGOVBTlXfZOrV+zaLilW+CHa2EZPknznr/LHSmZyNbRhoDa6d4IZiidBL+Apa4lDPJ6
xXqYzntLNIsXYBQ5ImltkpPkAxzVh7wOuvomNcLsvqlD+azz2Y7XDZsugVaw/6sTEuEYLf0knwz8
/iWXmLx5O8rcIggFsRWC0qlQJJwkwTmDWvpc+/6wMWQ5fEqIjr5BuuLvCLSBJd3EqBxS5Jrs7Ta2
s1VbErOTzYpwqC6PP3narZ8sTdQv47lEvpK69JqP0zVCLhwWfcagmT/Cq77zbMTAiXnAsCS2bWrL
9WgTnUwBLetbogjjYW1OEz7ogX70ikO4JIMJHzeqiRBT9CCIMi+MWYHu6PTjGKvwAhjCsJ9nf7qV
2pqObIw1OhDUHMYqZME+xHmafOF5cG/TjLbQti8t4xyrIsCq7DUHXY7ikmKpeIhnnyM4Hp4btlh/
3Y9RzHkYzN6V4/bWR6PMNS0tYhPPpRN1G1lxXFYIvC/6RMynvHWnfpN0ULWFVXRI2FkNByMcdzbs
2EPupGO5nsJ6/mRMqtoFSW7sa8ZwF05sza+msvyLmCyAe+LCw2u6AuVliXRHQY/DhT92swd8aTf2
Tkva6urPf7YZdUR8ZbhWhXU/MdVbs7KXaI+PaaUR5B3R/g05xn2MWqncWY1xFxhiST/uBzr785aU
DGG+/ttxKNqknX6xoloseSx0/31FvXrR+uU17vTXtv1hYf3jb/6xsHryN2nhgBW+S6mIfY9Gwp+w
57ceA0xQEBeAbhBu/WdhtX6DTIgIn79mOtjEEKL82X4Qv1n0JJj5BnDPFkr0P2k/vHMw8n8tICD5
Nso3Lmb+hYNiEyOYVQbOniT/FpdkiBkBpArwK8MvDIx/d6VFh8Oq7tnMTd7ZF3MKB2ceBVcCGr1S
ZvWpopFA9zLu1t/9Dn9jBf27K3EN9g9M++DNln//XUMlao1wbqqsOsAn6dBVmGfdKwDQ9fz4jy8U
sDk5IGQ8vpbFT/v9hXo/F7IEIXmYdPYty7NvrFHfUv75v1zGXSKB+MX/8hsB3Zl17KKRDg1m6XLx
ZmiUmOsMYfc/v3U8q6RC098CzvfehhxVZD2XMd+oD1VzOZrM1Wj7B5dN8Ssr/Lv9fXnwAhh30uJ3
4rTw3qNOeyYwWkn3NV7EJyQj3E3R+CiM6bHqf0nWewdX+P1igP9JUbCWMMrlw3z3RBiko/NulhWo
6CXIQqP/SIMavamRvJgBBvjEIX1GTGH7v9xPB00mRyvHA8T144W9pqTujYvqUNWIV9AoEjMgjezR
SPlfP39KloftO6jC798RDg+rgo/4xH9HqJm7tJsSwt0PBvk9B9VVxAxaZnj/86v8zbsFU+w/V2HJ
+v5OkhTv9EaXcxU5uierGR97xc5U4BT7X27dd1d6d+sGtMNlD0ycTb9DBjqmLyisyIL89etl/vVL
gVjGCb9Yqx2EMO8eD3o1bkD2t0JoQpRFZfYgZieEAzezo6atDE1m9bIRuxpF4MFEXk7nx5Zbu0aR
0tcuUpkBa8M2GCNCIMtieEWVwtAtDe0LCekMwV727c2hgn27v6pwBK+aakbJY8myXpUV/8kUo3Ay
MzJNOFe5Bx8gMWGT0vqY+Vg43DBFJ6zQKg1qBI6OmRH3WiH3A0X7JvNHL1pk1aiGs2IMNqhKnIu2
jYstQsBi21p+cd8aqXM05Ty8ghqRe9Eire89wVVSpzwBCSMlBHVgXNIMyc3PabZIhTSfB3Ox86JC
vjRTK+KmZFSdsdyVm9Z1EBL19iLwEl2Oerlm0op/jVCq2gzHbUr7GA1IZaBi59vNioVLpX679tvC
WqOwy1ADoXeiSdStGbUiRo6rEh2+FPbRQfO+T5u5PAkUYptAIVoPJK4KlFTWxygGbTVGIv0UBWX+
iCUk2dfarp6JgbQ+MhBDW+ijP3iulAO21wt7ZEOxD21+bdsT7zpiZPRYBl2lRz0E7ikwtLo1jKT9
FHJrTnFaV2evS7+Zgt+0Sz3rowqSb6MewnsEN+XFsCyNsdZI13ILHVyTEzTJuy3z+CYlRfIuHRPn
ghW9JfcGdw5RoWQvuR6idyyoxTGJ7AAHAfXxdWRX8px6AGZg6ohrUabcxA7I2sYyBuKm3h77XBNP
gA8F7Z7HLQOyzdfsiFIgzmVaq7qKHoLZ4itFfpJ9kjPjS1WjoiKrlOzSHHk8boC58fJ9UlhmdSVo
wcuNh635KQ4rQ24t0SNxKsoM+ZZnYnc3mMB9DIDOP6B9QZTux+WR7ziRH8/KaZpBfSCSWD6WDFge
7KLk+XEb02U+xxEbXlwco+p+U783tMaxwZIIjCZ+RDE/WhUqJSMCTEWCo3zUJLVuKsecUdc5bHHz
RIRQa1doyNx8gGTcYu3q911QpC+IxoydLHiPPB/34yqRPW58Ep3uhkb2T9iws71bdfCeCIyykl1a
2e68nVMESauGUzTtyTETn2dZ6S/WzLvlGCE6exQS+kPvt9VzhEXn5E85a+hY8mGbzrCP8HOSif52
YgA95Jdw4yj7VBNXc3xTKjYjqW9Zk36zmNwTo+TZGPfQrIkIJZ8xYZ3exMqLr6OMJl8X5RJYE79Q
hyyGP1jV4oD4CzdG0JP2TZdt4mqMvxaVdA+kZ+BV9mIm947onhDS93tblejjJRja7TwExXFwkm86
XLQNRmuuoSLsZRN9bbvG38Qa+VNtHdqy/9zFU3JUhUfCW1h5J7ZC//ZNqYktbNyaIu+vSDjFrZTx
nlMsgTup/OxjIKr5ZEqGvzMSrWgeq3athozGXZZQEtptzkPNqkiPKq+YDnWpPNscKne1wVufgRTY
9Mx7AMym03ZuWN3U0KJYXPbdyuF744N8QZsfnIm2cl/yUQe3sGLEdRkN4oEcO/s4djxRGQvqp04S
AGrmeOv6gq/vaprOK6KW5bktuuFVGw0OlUiz5gA/DG6Fh+zPMfMX12WhbBrWDy82AJ4k4yIeg71H
1CckCNfugtuwzJpLgdOOccdy0upkU+9zksU2xCaziFkoI7yBSxPB0OCCZ9BiCTG8xm7BjCInZE9q
kycYO0CT5Ge7YrIdDzauEEKFz7peztWlVZ5Qb/AwDXUMZE0JaIMEoq4g1g7oLjqxfVt1hzh5brNA
fDUHVqt+eUYwMohrYmKT69QlEbafoG34AyeJlWG07nWK81DjAl335ZLOt7gB0fUgvpu98kMycodm
yOcACHywsYYe1h2/MD4qs3kTDhcPfRWFawKBCzhm+JF0x9pjRKweg+Slz3rFPZdlt7NTdzEHI6y1
Q/xDUnTtqTewbWRldw4ynR+0Z6IJjUu5VzIyrjA8nu3E7p+MNNXnaYzbqzCdPyamPXwMlgimgKEL
xbFwD7NM5m0R1+pcGU14k2fPft2oTWLHJDGG0dppkw+8z49Nb0YHJACkIUYo7dD6VmcH9Tku8Sna
s7h/ZtiB4NFn08tIdrkwkjh/rHGnwP9gxTFVIB4wMVZkw/GTVr8vsm8Gz5nfYEftRWPJY1zBvo1e
ZFpMKwpQWLMvYjCoIq6GVaslHrgpz1nMUoq8mkcklcQgRGZ2USDzk6ug8hmIZo1qNrDvZ3oflZ2o
lR3VrblyQwYtq0pZH7Sy1HGobXUsQeBX65KG0NHONenSQk0goMOaDErvNA1vYa6DmTesfwqO+11t
Icrf4NCJjb2T9Co+ooumXbuyVNgHR6fvwLyHXgeCb81ZvOk8BLGNT3c+xakW0Mv5WrletBJJ5F+M
gU822PCWE2bXLuMPPS7pYQjUJ8ILm5bEHs9HL5U6HdofUAbptq3ixtnMdid6xdqjPwWZmaHXGvN7
ot9HHIfCw5DF4doBa+BP/bHI02yTVOZnJ+gOVZoSjzbZaoU8MN5ZTCI3LBz9LaEnxpWwCyPdtL4i
04doHYBhnUUoYqqZf+RBe0Ae027HOnzJYsLe/AHBomWWeBz8WjwxwSAJjj1arMaIuDK8Pei3ce7N
17yu0WuU+6IjFxSlbO6TZJrmhnHBZMoMdn5EpvsKFzCLfsTphGrJwQ3rSNBQFV/4kHUDBqwAffn+
5wfs9/Auh8QlqEwc4SEAWUuSyI8nbD3PSKq0mR9qNtCNh/7oqo06FOBBwznhTfA82QayMmvmXJHJ
pjzxwhNibCtMnkL+qlB7B1b6/fPQIRComZdi912R6yPQ4x3g8zRKPDIcPjXZIqX2k5ci7+7CiW3u
53fgL5WhNAXRV1wJUcbSU353A5zeVdFQ5Ye+5hBWhGh0RcF2XBRxeTIYfV/8/HrvEWHLNxTwwRaG
PFoM+31kWtFwwHG8LGdBqXElsEogtNIFeJa0US9EoUvU1DHnQTcYbt62HXLuhLePLcw4scgh5YId
f3mTkI+aff3nn+8NRv1DZcfnc4UFyo1WLp2kd+VJNSalEThddogVNrau1+pbiWoR7VVLOLtiWslh
G78nLxLBXe0140WKWRI/z5gELFq+6oWjTHEMLBymk0XlqZMKT1uOrP/kWIm8LBpAxZlH3kTb1/gh
2y50DxEklL09UrhuHebh97ZjOi+0n+d+RQY4M1RD+LdTCGl5FU4jpJ4kST+97YpFQTDdepiXUe7P
74V4B9x8+63IvhFgf5ZR7HvEO3qwEPWVXlDEKedtQ5erFuXterCdJ2jGxsHg2LiCuWDt3IbsRFAe
x59/hL/U2UwmIG26/ChMOqz3lP6WCZpXJSI5IAtN9q4RlafKGX61DPylY8FVaFRYiEgdeGbvf/Mu
6frQK8rkgHqF2NeIhauovHZdg3piDJiRVzilFA9xxqH351/Q+us95oiCwy2AeCIWoP2PL+AkMqdv
8iE+OKhKQ9rdpbw0whAfasfRWEMIm87ScOVj4UyPmZxAQlTusG3B55DVXiKFW9Zbxgx13gU2kccE
xTpO1hw4f+OFLQuN31iE7YURagrXt0//r0LuF/3qpYfGD/nf+9UnBondazb9OAN8+0t/tKoD8RsL
ruDRXkRtS/bgH43qQP7mIp5jLLig52gV80T8aYuUvwnI9ryPJv21Jbjj/xrVtvcbIjyeY5dNDFLr
P9PJvQfDE40BE55OOUu0ZHT59tR+18OzCeJtAih/x55HJ6aMZ/UZMDIzkyFjLwFAfezpWxjDeFHV
Drs1ulCJjLtvD42vKJpq0Hlmm6AB/u42/l272eI7/th6s/hyHAtMa0ndhOL64wszandyM4YAFz42
v/IsEY6cA86RfAYjdDO6I1iIhGM426QBZxPZEgVWr9cKgU/4JSgKcauFG9TNtpp85X8kxi66nuJ6
aBkwavGsIHRBmiIeHCARml84AS69vbMC+aaNjeO1RnBAWD9vHDMr2ngjgKxlgOkckpM+xMDkGPUb
Kh04x+T1XQBCgnONrzl0GVkhj5gQBVLjKd2OxBszjYwxjcghsG/Y5roPsoQbMTQ1MbVMHHPYGUNa
f1aTMlGuQ/tAaNRUKSjCEulYkLk0coBuxvmxxa8EOorT8xLWZDu3KImR0EbDjn7hI5WzsW+SuTmy
l4l919n6NTHj5iwBKW68VJ/AmB6r0tMPfpFAQpII6n1NtRGGMFBGg+xZ+PVMCHOZete1Y08wTOKd
AXAJzU0nyjvDkc+mnZKqneiy3MxZHj9ZYVj5K7NzhyvWbuN27ijK13486e2Q9ONl5M/3wMfyczNR
nwH6JXxID56IdkFmOJ8bzSgBmCGZ99Bc4NCBa/PuzCCr7ki+tHHfB+rG7WdixVBZiewKGY4mkixq
4tUojOQ8z/UWYZZFNzEnPM00CUmM7eJi9Cp3n+eq2FV+C3VUNB4nbCR327nwxWG0AeH7szRW9mxC
pTMrWhdzO6xFHXm33PX6FHhZs0vpjx0jYcujFF5wJMQrB4dZmPlThdfoofQRatUDY6d11hnIA3Uy
X9uFNV7avel/ifzY2zmEPGxVzbfHXUUKztQ3WyspW2/FfXd2wJbGesV8JX7JeOxXNl3gdcuTtprp
r9yZfj9cS2aZJ3fQ3TZ3Erl3aiK9W4PAaaoVmy/U2ndxqwCdmrO1ipok5pHGsBPuBiQ103quHe/J
5f9kbYw5s99AdlsXeOSLFaXxWqXT9HVxiV3V2BY3wTg2B6dyerzJKO6emRzPDe3FWFxYvZc2Gzj7
U7yeWx8EFxNjzA6+q3WwsmrlUylLvPv4PuREsFUe0f3S0GLcUXPkJuq5hZ/TiJMEVeLiAjPzi96f
G03hnseXEZouCJYDd49IkXnt9It2s493OdZHiIZB6LyqwRk8DK9D8zAPVXG5gF64fXOdXVHihDu7
JOzLCpLl7YK75awi5uP9fjnE5RtEf8OtDw/B3ftZ6V1kbfNBxsP82e9nyCuDdi4kpsUVAk40sZUw
ymtWwuEZ40bQrKoAT9tKRXMhNlnSZHLNFHmYVqVu/E8FeMdu48KEIoce/n5/bavKuRgF6qSVQo5N
zda3sbqcqEmtlZz6/qIENQEDg0UEZjBSzTP8Fg8iSBJZZ507w63XYG7Br4dbFkGvzs8OL8Z+oC3G
aRVXjIGOTMCfIqbNu/ZYDk4qljmmyTBXjwzua/wDdgvpD5fVVVgP9aVBE0NvfLs2Ybql5QMZ8ka+
EV3ibMySf+/xjILdF1N87Ge3uSLOM75JrCH7UClRPARuKxB3dWqjqgGVWVWy+Lo6y15T5oQI8pyk
yDABNd6NTqbceMKBPQ/rsa7lnWUPQbL1TRXxowDga3aOqeTXZob2NikxPEdBnNMbEP0dptD6gNRv
MxueQQOqK+ODaaW9uWqJTDvFEuu3P+DbhkY6pys6hPEtqYzWx5Lm8J0/jUocNMejG8dxKvwS4Ejy
NS1X/akkUJDaGP+Si6Ufpwm1fPYS17LGCgO9/6oNVF8SZz+4hA/aAYCXDOXY2RhbI9u4veZyJO32
31jf5Z00wC3Vvqc/0WvmEoTz0Vdkbd6lkw3qI7PGbT249Za1YbxIIa0/gf0Q/MFDxzrPS57h6APv
BFpl1S1+YoneAfmlW/uXIoJ/tfInCzCIqUV9lOOA/qtHp3dqA897+9kORhCfFOqXmNYnX7IX/pZx
5mtqm8NmCByy3OvRfkxEW12kiFtuJAlEXFW9WrWWPIhuZp9Ho7oEQ8SS4+aX1Kfh66ghXcHRWXmu
gStQKKKGTRBiVeWk15Nb+nsHoQt/YR6tc8GL7qyGJBiu3c4y15bVWRsYaxZoIP5g+m18Soesvm3w
0ZwclwDKheZUPDsuSek9nZlTxgF606hy3C/nks+5kZWvPKWuvXbI62LpwDkfbBnrxJe67PsYw6zd
nOygHjXdxphujNCz72y7yZgcxjqNtHdTgxl6M86d+eilbVtsa6/OPjst0SvbSRYkKEZOBKEg1cY0
r9q8pS0SxP6A9ivI532VJb2x7nqzeQYalz1yhOPnil8MJ+3PBnzGu8n07rMxdPdpqnAX2WAQZqyX
sX2lk4GAJyjH1jnMIEVyxCo/TWXY7lrGSpuyNfm9cFaDwIIVV3yyXXp0hpn0XyySlBY7qbNsoo26
CmotLjXLGW+RnuAY4T4lx5GBRbWiZYOI0fet7IXa/1kbAtvyRA2ypmlVHdMgNAjIHAIDaTiMiHiN
RQ8HpFHW6m6Izfa6TNPpFhpzcj/mvWmTAgIpf9VAoNzR6LmL5MJtcgP3KnbLeDOWvGKXCeWku5Gj
1gvuIbExBisHgMPi2A4RPr8O6Vh/DiTWLJhuhjz61D3LAdO1mq1Kqf4nQeDmqhma+SJIGTusaIN6
l60yZ2dVJXlnrUZjhmrgp2l/WYvZxbLFOpKuGxBN7prjSfPRSv3JuO2h2Tj7jk3/lrcWHQTZRU64
lWXuHfu0YSdw4NfVh6zmfm5GxBEhWytAOfI27eCeDBSHsEff0DxfIMWCJmOhjaVd7YPSy9OrJp6y
kdQsX12nRTA+NhhQ74Q9+J9q7IX70qMepm2fGa+weIxjQJ+sYHDWYOgwIgVILRYzWwbY826fqErc
WEkUq2NQJfKMFb/6JgsmIbB1IvOC9IfcZGLUGyt4oxifRzIl7fbkBZOFceHfsu7/T4aEFuO7euQv
uJurl2bKX4ov35d1FpIh/tIfZZ2/xM0vnSOGVFRpBLr/X2HnS0o0E3WCSxoB3h1Kvv/UdcQiBcs8
HwEmvjn7P3Wd/6ZNEhSJPgwdsuj/iQBpaSZ839yi2+kFdDxNhC3klL1vL0K2ockWZwS5R8C5wEQ6
BVSPaPqg2NzWUUQI3He352/Ktff9Gy7o235guhafnBS9d8Vam8uYk6g3HUCHNLem0fdrD+PuL9q4
70tCroKcFk8XM3Dnr9Vq62oTZUA8HqA+JxyAxvo2KxsC1nmZt6YxkH2qG8DXdWrc6QEo6s+/pCuX
NvGP95Wae4mPpnDmN36vPOm6KaDw8tsDS0s+7sYB3C/sLvPQO26AnD5ujlgb4HDieSRdqwpt0J9N
lRhAKkzbvS/pA2BDD4PpitWQnmAkQMUG8wAU3cr4b3NC59Xazg36gaAEMTe4cOXddRtM0zcE7BmO
yQAk8xjMBzhfMOTw6x4VgvcnRpXTnrE44+oqEiCFF3saEfMWkWRmPcKPt63quhky8WCNcFdauwuP
g6erl0CphAknxHVMnHwjBCL9Y95xsNfpWDB5ZU7WhPAZUWTAPIiRbnyKE/ihzGT4i8NIsxO+nLUV
HqBU2ftAjHtdmeUFt4qWaASCQKxBezv2HkH+QkP1tUXdlVgPYETRDo0ATN16hqfgSGwgecTMiSFP
c0vMDltR71O0py22Ao1s62q2x+QQmoq4ujCBKt6B/dWqDY9z5497rxY5APKZj2P/P/bObDluJEvT
r9I29yjDvozNzEVsjOBOiqRI3sCoDbvDAcfiwNPP56HuqpSyOvMF+qJUqaokAwE43M/5z78M0wt+
k/gil2v4iaeDwa9ikChcBmsjqp6vC1aH2wwd07bAueg5H9L2jfaJJ9NJYR/DOeEdmvv00htEch3S
ah6RXCw/ZphAz3bPj6ASUp+Ng/91qhmJddngPI31qj6XwyyudQvM1zQxdwTarU/ITTNDKAnHFRk5
tsd7JRm9zmJy922HPBEP4ASzAtT7pdv2X/2Uv2YVgCLSEHfNjpZG3Sz8saM043WG7bVchMVYn9qY
h7tEcubAKDHsU57oBRWEqk9SMXNE7Ix1tG/pCwv7lkeGwNUhjPPu1gfE5zDNpu+VzSElSBE9NDUq
93Ry2ndGnNNLmuAQkHQTv8rLlwtJN75xNN8YZ1F5m0Ia3mK+HtxZmT1t/YTvEmKBviHEodlOVcVS
nHIxfXew/b+Ad+zfZT5P4uw37AuG243FAb6r5ch9RcHzEaFk33JMlwyptEUsbEsK6CPG391XAOT1
Bg/h5dmdGdSIlpeh7rvqAOQyfIP3wADSZ3SXZ/V6cCzurcp4jpCwudVmiRJEPn1fgBAOa7WQl9Ct
PAksH5cLFBfLD45+wr2yKL2sVfU2W2rEdbxHURn/sFGaTxusOlFfET/owkYO3m13gdidpuNL5rI2
cVOFM+OaYZnv1+8+QQTfUZnKW1kGLEqNr4rOeVBhZA2HtPMZJjSef5cMc3BH+ILzJAol38YgbN+t
wTd21NV66N20ffeaYMG3ywo+6XiJcVgo42Qbi7n9yOII8X3hLRZyTeITzl8uZoJyUq2yHvUixbDT
yNJu5nhRn6WyKFnbAYfwKeP+OMjjLnVdNttwtgsoDch6cUYlVTbQRf9VIqiJWbWIerYLnfSrU1TA
zfYSeXvUt93tELpZ7DJyTpwqfJsgag1fi3703wpHNFVG7sAq/COScUvsPduex5ulm9MAyxBv9B+9
aiGf3dfLsxMvzDdDI1p1sFzadd0aHliHAd0ejEeMtvTA1jSK27GlYRlYYZc+dqaDrRBg2vWjFYy3
fiObA8V78LD2GEIHkfZucUD6lAbpbWN1ngk7yo4QrfJT41bPKvCdPdXwSBzS8qWIm3HPaPdblbvN
yRIZPjl+fspXBrnCGeV1S/m9r4NJb1WaDd+cApferFBXSKZSnJN651KvVbJzlp48hCjIdplkmECK
3XJjJXJatnhhXIZlfAmPo9sVNXr6jUzS7oRMBFQCE+ttZ2cBnri4bmyauv6RkfQSbzzEPRejwu4I
3vrjgqx57zZWclXmmbxRYTkfwpwXtiuxs0DrDxkmibPTuvAgISDZJ1tYE05ueEJITMj27UwinTRq
ukk45UVuR8aktLGv5qBIiCp1PnkNQsYQLPMaEotX713u/Vcl5zncBl1irRv0i0aaBAPq6MoiIk0A
b5c27a/xIsVp0rXHUzYnzo66ADJ+gLv0bknVV8xWCb3FkQrOEiHnhynnmEPLO+xLUnoemdU5G2eo
CEmZRuQieWWBCsb6PcbkbYMUS18JnTGIqqvqLbFwPt6GOlwIJp6w0ItCSYpKEOfbaPI9gH+ve6A6
i/Gfg0N+kuyv9m5hE8k3XSVdtZG8Vzd+reTVvKYkrbi2e3K1VDsvz3mr1D7LoDcJsuY3y+AElzLs
9fM6k0bal820jZU4zvXOm6z2Elhx/ZC1HZzcpVmfZClJunJUctRrkJwafMvui8pbd1MKBaECEcLK
u25Y7tj41Kh298oHyI0U2awtxKkR9I7MOBujsc6amr2V1Cs+Wxg0kalWvkYhM+nYXmZAxWXajER/
HcAC8afNmofasTjLC3s+FYWnYcNNE1bxWfJSx5mDaykrHhfy/BRPmhZpTv0bzKQhEWAd99gMOr51
unW5BOiaasgDSe7TL/fNdz/rbvN0ja4TjcBi68/EPW1qUiN2jZ9XN1KtzokohqgDsQ77K1LWvLeR
7swHFsSBDoiS9j5fsirelnh7fpdN09TA5SLUxELZ02kFHNrKxuovRqQ8b3M94h6zQoa69odMfW28
MrRvHOVPa7YBGC6DNxLE1+OcV6rYAJwQAIsXc3WI8mD6gpl6uyVG0NQFsnvQeqgxu5hEu4+Bhq7A
P7G5SpeoRGrnNvmp96b+Ghpz629hnSmA+Za8AA3UqNDAEl5AFEZxxP5KfnElrMZtL5fKPBt7cy6R
ytLjHKqd9VgGCjTSTQM2Zzl8iwtc1QAIDZvRrpQJ6GEX/iHqGm+/xUofZRWZd6CiTIhSm+zaLIDf
eaa6djlxFGtRWI9WK+VbMkHYOYz0mfEuQ3CGx/zS5MwptPyi5bhKPKB5SA4GKJtlpCr8WXx1mOk8
YaeivskyKuGFoUqlTm6Ipt3oBT8YytDwk6Y3xt6ZglHsXRCpHbNeQiqiUFzX/boefVtBpGpRxQx9
yZCcPB5sOfJAcbgnTWs9iiwZXwrXy+6yhkpDBKG8xcnFXAU5GB4AHgkDXWc25bVZfgxYvcEyxNbo
lHSdc882KL55MmynnZVh+YxLDltlxka0aVA07xYll4scHfRLXtg8OwfXdrG1m365yDB4u7IRdO3z
EY/Kc1ZDS7H1hrwH7sxiyt8kbN+iQdcnF6NKiEI+CQKNJtNgIbxCr2m7F2WRQNeZ4cDg8Y5nWSu9
+lTR6T/8dRPxe/YqbQOATxhhShFBeGIH+nWuBXhQtVlmDceMuIpLLMjJIIxUJLDA7fqH2lQ0YKHw
jXkw72qByidwTCMJaAj+rqFxfh+Im2sxV+JFgcPl/B61NbYe3PayG44+nlD5NlzH4I5gUJfxMrkQ
i09BmCfc2SGz9X1EQDlAPHHW69C+Z6lgYQpQW+VNCy6msnvFTdC/m1CWPc9U3Ie/uXE0x39qvmIk
LighCQUj8PfXGxdHcRVNlqeOVkFm9aRE+GnBlG9rOyXI7Miq4yhigTkTK74iEmZnc05dQt5uP/Bs
RJkIke/mry/qT2P9hLYNjQr6AKKIiQb8rfHNxo41UmTq2DRe522ThNwtBdEMObI1XfT9mO/Ymtf9
guAarG+kgiqRLVxEuXlNSah5LGff0NLC9Qg/pP0G9BU9xGEm98lAEHhq9bDZuyGwdn995cG/WYgR
oYmAFzTVRt7w26WjMPdkvcz9EXcD6GhRIct91yC6bBfo7rIgAifJvejH5C7TsSD6+2A57kdcSvwl
M29fBJRLVjBnu1E27c3Uu/7bJKW4KVavurLtxnt3fYx3b2QmBUkleR6fyNnE+s8v1kOheaEbtpJj
lhTBnQ33bw9gRr1aY+1NAbkehCYKzc+p5vsOj1VkVOOL64/WI0kw4ScriJYfxHrZwcYVPt5BnmKP
xdyeundu69OIRuREqgc1O80yfUlW8S+hW2SF9FnDTnyu1bVYuwdRd2ZPSUzZji3eK7NSsECTaeN7
Jg9dpwhaPSe+LseOGtQBcsDFa3rJVivD6T9w63ciwKvwkqiOCLCSFB5uUkEggqXVoPcB+W32dpRe
Wlso75kM9NvAHSzl7/hCwn1pU59AlM6T1SkK1zo7ATqTUYHsvTqlFPTpzsZpJdymGCzGOP9RcV+d
80yi2sPzxJ+p6XvbJMswxeUbZyJh3MMmDDFeU8ojA8AdfaHIp522j3TfbLGxrz4T6RRuXYHIVwUW
BhpNIjGD62nc4tyXX5ZyhIVfYMIIs533qZpZkTj1DrtchOPLUNTvUW8crZCgvcVzjXFTvxQTTSX3
LqmY9FyuKzefQ8d67EsijBwODsx3kSGkFUa/W0ZJ9WkI4vZDL1b74eMiQr2PseqG17Y6eEPc39OJ
4gva2cxGZpr+sCaSRjT0MiC33snW7EaD6e0gkUL6bgZAcn+tNQzveh4Pzpo1uCbja1uKyLB+iuih
8frxxXZGkgyF234EqseqzKfDkg7dM/l9KyfAQEQtCDOAUtfVJKYwgOAN9tlNiFGJd1480BmlPpOE
bRusvCMKj0lYkQ7/52Cv5AgJzV1p1nqj6A6xxfUxTc85EzvZgcoxtcUqJzFHaN6wXQYLtgN143av
WKrEcKaBWZiP4MfryP6yWCIibRD9XvQcoBeCgF0YrWJ6wQaW9n6GNhUbBIgZo7xtKvChCE+/53gW
64+Yt3TdF/Eq3zDwuJ90RObRONBu2wHWDYSvbJo5D7eQUoKtwLzv4XzV2k8AsfB7YWG0tXkG3kwe
j3lVtdnf7YrwOglY8h50ejzovinDTWnPUOGnAmTENK8F4Slil2u/e0D/wJNpMab8dj6LpcggiYP1
LMx9MD41RS+4jhdyqwwo0eKeeLVm4XJDIiBqObMMXTPtZ3l39lGP1nJzTszx1NI9nBEfHGOIFJlh
1IcOyEnHPNkkHxbQrdAO1cR2Xo8pw4MzPGBhl/Bl8Ds6WwBHbr0B8tYiXg6VBBCa8/wH3JjlZuV1
E1u9ZBQjswYLizPQK9vkFXXSJ9aNAjihT6EkG1Es3XfjBDgnsOrbZJCKT3rlG+EuQkoDtkBU/czc
n9w0zIH/KjvYytFq90wzgDMA7ua9aHhjMt0Ed24VBp8oeOwe4GtSn4fSBJatftW9royZcFoe5u5r
hvB8r+xheRYWr3nq9vXJmlgUOGSxrdHRp+RygNQgcMeaiFKDaKy14Dc1LmBPR4bb3iPJ8OKM35wP
SV2B3YoWi2zLtr7btnGFTSOLx1c3FEudsnHeOS/NAugSlkB9Ei2BTcgdxLVs3WrXoYy9jgfVvbYO
ZbqjMjA1wgzF9YyH0d3k02ltM3tgc7cw1G7rpH2H34acwO4SXAjZZ9uZBJANQaD9V1t4PJCqglGj
aJ/2KqQ8h5eQwK9s7rvebMOY6qqrWtUgkkkRUfNWPT/OIbpcFRgXPOUG9aYuMacADdq7AzuAfWJU
30ZCdD5yh4CzaIQM5PRm/VQ+DQA7EY4ifJ3UoF/n8jZOQEgzTF0fG2gVh9XnmMRGwX06nw3OAAQ8
xll+F7HlgzsZdoQVkGGWWYySk5nwoy6hDOmWyn2ae+LLk4YYg7ClEvZph7d5WDpPMvSwrR15kGiV
69NS29gIeqPAZ5IitjHPIKc8fCMwE10Yei6K85mgNaJmppdlpkyWFfic3dbuk9Vg/Jeyj722Ksb9
OsSNDPwi3J4hwWkAtIxdScgZ3gK7UlN+KnYTUl0ghB5IXGCFtJriZKDZOTvmDJ4HCtrWvBSLPbXv
56S6YQYz9oqUVmGgcPZC1Dku4DKe8mbxnLdZbbgiIEewnTEI+ExXv8jN4jamn1AaFKrHXLwHtHlm
Qr0eLTgTy3aC+XEX2Wxv+cR7VCWEv9nhJOnxPNaaZaePegYvw+imKU6CsfIlNGdARLNVetBNiaLw
qrs1dvHEwTYS1MtSqAwxT9vkQCa8kz3otBii5QYen/PkddH43WRGXmC6XW8wK+bFLUi7JNC1lV+Q
uVJydBgln8jbpImRRX6HFvB9mgLu2hpZ3glmBq/KVHEPBiRsOzHN3StVCbmHo14IB6rtNqFuGYPi
drZsNll0K9NL26ZUkGQ476aRB77E1XpTuUDq57+eX8yF2BlnYzlj/zWYOVOJPfVPYkVVqV1i0pq8
xORxbnmhC6rKLArYZKaAlY1TBHlha1CsNzJc6chm8g40CmtSkdtwjy8Q388AxRGhfb5LZzqbKmDR
HS0ZDhzjBUAC33g+RXU5H8fYf1t7k+JkJjEDgMp+DCI+DLlKfDmkeN+ey9X/YaD+DQOVbscU7v89
A/W27Yf8P7ZkItWF+PhlYPnzR/81sMRzKIz8s9LYNQaL/2Si+v/AOyBkjoljDKJxj07gvyaWIQ42
NF0xxoye62IZ86+JpfcP/lUnNmLzgOQPHGz+3//5qv939h3/DxO1KdRvf/8PMTb3bSEG9X//V/Qn
vTA7mQsLlfx2F88ElDO/tndRhTq3r3GR0kPMQnIS6kOyRzOzkUw9WrphYqQE7gWb7pS6C/uWcHkD
6VoVEX7ujNHZwVt1U+1xGc66o0Xw8QxfaxKNvbFzj7ykgjqC988HDTRSuKBG0euPpD4tLoBBzbZr
vEqQVM7IVuD8mBS5BjvC64RO4g1CCNpXe037PeZXnGezoChyctf/oLRxbhuUtGLbkiocbkYE/vLC
paboObIs8yPELTTbqixIM+iG5GX0TNzUTFAjIdEq1o+Zhv2NMbT+WSnjgE3B4UnspJAGi6q9bIO+
jS/DJFLfVExSQm0A9o2TC/STkG/wkTZJT6iqCESqjKYPdNnvEUS7WX+0Hc95sn0n+IhcVIVta41H
j/x1EM1Y3wsP8R28yFZtQvJQbzO34/vLKCMrIsRta9uhYKCDTkqlLmSyqm/UK9wBjBfdp0LV8s1L
O9NqeT3/mq+d9qppg+BjyYzyYcy4gMBhuIOzLZ9mexnnZZq3DUxPJnqbMNF8a7/iM+MKwXHN1C6F
FxuAjY2zjV049duVyKP8Fu/p8jqeCMWkWtQ3ZVpMJ9h+aMMK9BSbiIKl2IQ6RcjQ0E+GO9Y1/8vP
BwrFoup32GclL+5onvC0kOHII1XqFY3Uoq9naYSrunKR6NmqrooHi4hNiQKu5LfIKefPWJkYsKAe
uS9zaUa1OWUhxeHik9kaWcQaXnRDgxMPDtO5/bkPgXcPGBFbxBLM6488HbkT9iSSFzqUx2FVwWGh
MSCnMCWcY3VV+QCGnfg0b52FO3jjPgmfBQgp0qxaQu7Ik4UbeVgwPMw2a+ryJ4gC15abRYRyD91o
SO7fJhomVoPbMwvaJN7A1CZZAu+ELcbo39QRQdGYJioWn4WlAnGLLq9eNINcRiRJZHt7kCQhzh0v
YZRoHnArIWyTTpAhtK9KKZZLQZBLsa2wwGywDgpYb9j7JNetxAH2eJbrWxSo3hYveK67WEe00I0J
pPBsU/+LuWHFpLgVfdPa5yPFavHsJrNOFhOFNppHFHuDd2qCkX7KUfyyobOLCxrvZB+ReXYBjTLZ
k/An3+BMpy/nJUweOPe3Qkzempe9NIs0DSckzd7ILZlRYN3rjFehQbAMzlACHkOlSF48N+HGDQCA
3lbiutjvxshGYEowqNHa8UowTSwYu8JCYCY28rBtNg7UK93bGiH87AIJMBviIPfkz22KLwXmBxtJ
JBySxg5Qsu4jXk6GjqiyIale1HmAB+NcNHwdmwO9UJoH2mF0xPtA9Y0/I5I9ojIm7k/aU8xOLs3Q
gnYVO3toJid05FTNVNHXa2cai4FQOogGRNySUmLFeOOPEYy0+7Kbsgj7ALWwn2K0usOSLzqGaMwP
dk05TSNn7Twqix5DzIrv6+keZvmKD0K+x2+LN8zt6U82q8eO1bjU6I+L0vKGAJJkfw7Bg2OmH8/y
0FhUaODpwfg9qP78U4Ur4K6kIXmybYadA5Jy7mDj60fJQiemCP+9t4oRzTGhYbiALuc+RQTp3qIj
m1MGe1gXfFIofHy6P8AEb+UL68qo662EcDtiBCznidS9VV5mbUSMoicIPcLiibKoZKx/MfpuhZh3
5inVBeGUqnDZmknqZU1BUGCB4wHGY+0V2jN7hkW71YKisBsXOopgmZcdulPYbg0jh+rgKBJNzm3+
nEy8EQ3kg9uiTZynpnG4HiJFcc6eErNyIgdyx6Vf9vx6NyN8L6uQghV5wOo+151m7fVF4JRXvhz7
44gbSXc4r3nf9fkhe+A7b+Fr8ucYhc7tWEzJSxA4uGQwWeUjptnphgcoMpU+YBjL/tarARJ47pn1
mCx4EcguTl4sTILxaTlvabjiFpCcI9oHBnWIFk5lrDoEe5gGIJ1wLOfexxsYKVyVlNtx5vZ6UF/O
b1wzxf4LQhHNxLgL+vxw3lnbNkfHNzMsfnEgBoqXOcuW6nPAAA+Sm292KWeiv/TzIfhIajThtE7N
g5OPLq21+CZynZx6Kc1h0FHAb5bUNI/MwJzbeQ3YyGrqh3Ebt7EEbslz4VCBL/lyZPvxAIhwl6CE
IMaSnpTOak2uGsL7GM5HUDS4JUVSP6xl/b20wVrjbT1Y2QtHKWLIIWh4RAIX4001avZa3sme/EFR
wNCcYZ9vva4Pv7WieWkzp79MUj3i6bTEs6YO8fonkOJTm5iDSIWifsIXVF5xxsT3johsYib6yTv0
nVeQF4umMLA9QovGOttOtIzPRdQFhGOK9L0DgidgvbtWCFq3PQiTHZW8A5uxgYM7H4eBZLJ8lFdR
SSRHem/npGmQif5ZYN4ppeoOVhgl9zTmm7KJHlPXD+zPS1gjgcFItQlTUJy2YVc1VgNY7DBxsCHr
Sls2dG3uKraRGgIkcZ1fbunnm6ODIgKHWV/GW8uvvEMlYIhvIpBce9TzZYDBbrW1opl5pCtkvhyW
cKmjY8Ky7El8GvF/hXmdIKj117tYD9EliBzHHASTYwHxmBSa2XmGg9HeWHYo7jCqjy8jwkh2tQM8
FeZxu8ciWGKKILW7KatovOr1ZN9EAJpoL61Af6CpK0Gdmmdowl19XXfKf+gqDFvIOZxjev0+OcST
NyHT7pMveTwAzM1wCVbTJXZBVOzifukPi1UmR4hm027RQ7NvYmwjQIhK4yqhypu4z8vlhvsVfiuH
WBBmPqec44UNF2B+ThiXHKoi6i+idH7HQWMbFGX0JSO34jEPSANx6s49eNgubNwh6B8IAcDRORHh
PtCN/lqONOxlhDh3VuomLvL1oVnhf7WQsMHlLf8ihV91LZPC32edeuoSImY2fUhltFdN194Ma8oW
VTXUJzM4XUbdcDk2UBNc1VvHIGnJ9k1G/7pF8LLlpglCUjpIJWHbbuDnx8yascEp2bFMkFh1D5du
F1F1Wmvl3HEIEH7jTwJcwApPde8tD1mL8bHwxNG1VH8RmxOCaB4CMIDrjwF6FnSxi/WmUo21s+yT
m7UMHsaicXcDitZH/D3i63aph2eXDhZTYPLkNhYYJtxuatcvwwS1cJe67no5aNFdlMXQMkFpsX9t
RtxsWN9u9WQiw+FpedatHXYg7aETEa7n4xEULIeyrRqsZaLow6qaV211sPmdiPH71PfqYEUsG5KK
mQsSYDNekE5JmhHGJmjai2wHFZ6DiKyC0ySCbzLP/L07OAiEpG2AQOGclrL3PtLehtIBAqVfqYj3
VNc9lWBhi92CcH8/IL15wm7AuWXnN9bQLbbpVuFGR1tp76LJkY6hsFl4aLUzX+ejFcEeJCwNr2oV
xj33bgjsx2muamefBXW/GJ/NVZePBak4hIKVjV8fo1VN2Tc2/4xsaLfbrZiM7FJrEiBtzO77TZt5
KdFWucXG1BfhMUZw/2IxlmYURao1gprRyXe9HOhAyE2LcNq6KRTvReEN84skj+sExxMYq2f6va7D
uh9zm7+WUXGA0GA/z5mOWeJYqZCyXpA5jMVjNTY4XjIYy66zrrnNp0F9tvJkvGr6+CashNpyeKWf
GiQDr8msUL6M9C7DZdV1S/FZ4Sdtn5oqJLjJggXujsTP4NOIAdrYzeSEWFROGY1bepci66GaRZyI
iqxo4zfSc9jUoZHNRCZZ84KBMeoOlCYXcMrblUCr2ie8NFMWwWAYtduj9xbnDaeuO0IE38bnoRd+
EEFz1dkAk4eqpeTa2UEz4KTNJJfsxJEaNO8xo6aSRfa1CSGf4DTZMVq7tJ1VPy4I2p+oRWsMhWbK
ctQi8m8E3H8a4zo+w0coqa4HO4sA4V9bZ8Lr60JiYHxMcaLvmdO3nv68Gmzz1V+Qxh38JqEaaQUh
0eFmNuDuHyCH/+zm/9i9/8lfgeYdV1mf/2KmzVUYfvAfdKQMD5x2dYfsGGi4R5tUgPfuxsRJ3VvH
UnhUD1kqLwqvyLOrQaar2EsUYbeZGJyn2B6JP2wrqsq/vqp/c1sSDJ8CFKTgGgggfr0onJbTNi+J
N8cQlSIdUlu2N7L/hIoM5tuA53SzG5uV4siaMvn2159+VpP/QhbmfjC3MP+hBMdT8rePZ/4xEjTB
PVlqWqHS6RYkB4rMaEKa0MUEANHIMrynKkqtk2PKb+Fjg3qFJ6507/xwmap1g+1Hlh8H00HLLsMx
kOhPehhhqBF/c8Hmfvx6wSbOI4i8xLXtyPn9fk1JVlieRWYq2cHGCmnRowKPrgiK6LEN6BDLNxiL
adV9NMxJH7sBrKLL6eWLVvePjej+hlXu/Gnkj1Gx7fnIkH28MjiGf72FVmDiLakbjn2JjdgmtPAA
g7mIuRUQj9rEuF0BKbgMEDAFI9PAmBzCiezrCweCP6RrJU0Pxp3961t1jg/59VYBoEF/Co0rsx38
7iQQTbbEfqbLj0ReUaFmYK71CLw/95GmKsJi/ROBUrF/WlrKVnLmWlVdMvSYHkd/StQGfBi/HHuh
W/bPdbEz0MZaBU0UWdGU71AKqLlTk8jVG6xHJNjT7Mi+Bi2pol5DowQY/PazKS2aWT+Oq0EBxCL1
Y54WYOpTuULaoI77QI3H2lpVXEHGiyQd0F/fDhcdxG8rx9BIkAiBG/ghTpe/PieIOV2xTJGFbAuE
mYwNxIqX8WhaHaG5ejZ+gqWJYLU+CXcFPNGku38USzGun3RCwvOnzHPoToKV8VpZ+/wjN4s/dQTS
uD/DQ54rzcPuS1Caccbj7dhit47LZCSnbJ9N+DOuS8OnE7AHeBOSnM0KoSFA5QG8+j9I9N8h0Y5j
KDf/PRJ9U3zNi+xD/IJB//yh//JCcP+BbOOPdgj/xKAT+x8+KgBad4xE7YBF9E8M2o//wSuN7IKt
NIRuY162f9n2moxnlCe83xiIEEP0G+b8Vxi089sydjnCPHabyLg++L7t8UF/PMXAPqDy1sq5EnRO
rN0pawp97APDVshtEaKpyIltvC4ryg7sv5D0QWPJEUCqRAKsFpNwHTimpYeALCjDdekpl82W/hNP
heTGEu6EQiHyhzv9bw5gc2V/2I9coAmfAgDjS0xUAoYGv155rMa5TvsVLSRMrcczJByYbY+X0mbE
ZICkv/5Aj0Du3z+SvG/jX8QkF8w5/O3It4rakxahPVc4tF63Q2SV23rCZ+ei9CGLIm/orO7oUBe/
UZYlnd6y8xE7m4SYsByCLHfaUxqhjNmsU2Q2rjDFU9IdQuAQoFwPWAXczwQhPNWuM6wXfiraK9AK
8Br8LSkWnCpl++z6zjQ7ZK4xrZwF99oyIF+9QqFznTX4GITkqCi7mI8CxmevAH0zBmwBubabObTY
ZkKeCEZjgxrHQ4oO9GYJC/epR0DSYYIDFNR7qA2Ad6n4VgOJ9jGejluAXnYnaBzAchhcAmznPrv0
+Uh0HIu9qIgU3031TBesHHA+O4Oy2i1iMJvAlW8uNf0KSOF2+R1u7VzRGZ/FACrXzz1iJxLUOgtC
m1vmjrpycZ9wb9dqJtEvjJZQvrqMhfPLoVesvwyTe6xFTcTn2gs6Sa929WcZO9p699yBO/cTWVyw
sGuBWBD+UMZW/FAawu3CR23iauVYcXXorNlc9WpQfcsuy9zQcIC42l4Y1un50CqJsP4gVgZEdMH/
bRp7fhx2A+ZyXRE+5BhukjOuyGoGGvR5CqGP7fdrjt5FHv3Vbpo995FyOSg8nk5h1eDMOoD39mlZ
CckhrSZwnStwSkC81TySyIDXRHRWPD8JeJJ0FnB9AYQTbddpmm/ybF4frNiGPo5ZqD4armcMgQfl
8171C8dpjVCBgiaM5mjXTm69R6WR4f3RkXLuznp5gv84EOuT4FPXlCngwxqMyCzKIbhZlix8saYI
IGqS9T2i7eyDwCOOIqv2423hiuhDZNX0WXo2YLezsmTzGe7kNE+0DHlp/M2IA6uWS1eH4JNIqIHj
wk4ND26BzB1tOZjKZuojlhfgU9jf2YMOvAOhNRbRM83YeQ7Z7D7pfB4Oir7lfsW9lmdXeBgm/VjK
BYycf2zKH1JTFRQNx+/PEU6bsUYUk/hxC1rsPKE44/GQE9OFGwvXAwB9kqOwlI1a+cad4eWKSsFL
WckW9FXZllSv5+oTkR4vAupcbnDhSje8qJhoXwXoKshO0wrvw4mu+1Cmrr73vaA7jjmBV9eeMIOP
qB35FAxDQdkc3rZkj2iQ+0ISLTXtyJCLSU/l9k/VulrWizViR3I9YMzf3y+kKSG1wKptfl7JqEme
C9wDqscUme+RaU9PcOzkead1MoZaP8sB/PW4l9qeDYaYnMdk8IaPaR0DY/rsKvml7BAdbs8LudIW
D44egfc4nMxLMfRQGIg0g7z3n+Ou0UKPhRN3Hr7qOh7duzKFZgIaQI46cnXw6jyMmWHEdcNnWlVW
6mOUZn353js91MBNMCIf8cgUqz737BBOjuAGm4W7thGCyB2dWeTIRXVmYRFSOfwmOJzlpeoinvlQ
9wwzBjRwn+Mx7arvQSRcFz/OBe+OPcGKrnvXcP6sBGSMsPtOqXDjBj5zG9r2KXc9cAAgY0Aeq8hs
BF4rTJMii2+FZyevwTSmWNo6n6Ip06AcTTs+Mxez9vBpc4AgSbc+ZvnJq5N0h0kxoT1NMc0bhotL
sMtJcjrighnOCPlKEH0shbHdO/iYIQoMMaQJoqzxWJFMkV4UYbxbr7HfLWwvN4OAJkICzkA8LWjq
0anc7Eut0ui7BrVAgNOLu6EOKf36btlXda8fwjbK3gNvEvuGQ4r2VnmPGJCLd8fPm4MrbKw3o7UJ
NvYQ9fcJIPSW4henNhfPmptCZvWzWyqS6Gw1HFaLlFJr0gi9e8hyGHDLu6lem+vAn9AHwSl7oNOR
70Ay+afJr+/nyNblRQ/IeOiWTm9sPLgupqItPjEbq5/nxlfZoQfkwpyEqqCuuvWyxh/igLoUqL4j
zBTKGU6WxeS1Txw68lUEjcx35aoE8Rd2+zkPQ3NrwU82cRgw5A6jUd/KEFkHOVXNLiOn8Ad5QQw+
YF4f3bXMDoS4urdBpiJ/l9uBWCD5Uw7sFI4eV51q2ou47hZTZHstUyPtHrLAeSjTVl7YOh93Pd/x
FeoUTpyo1cKTQJU27ZcmGm+7wU8/JTIPLyy1VofASsKtxfgzPiwE299a+dBdsWEvR1uI5TRbTnJa
h2omD7fvtwNE1y1TlBJmnAqfpmJav9mMnK4wu1qvetEn9d8QnP9UzNHxwyIwIZSAS9Dvfi2Jurbx
0NJDbNLD/2fvTJbjRrYt+yvvB5AGR49JDYDog4xkL1ETGJmS0Hfu6L++FqibryTqlvSy6k3KrCbX
Mm+KAiMAuB8/Z++1G9CSFSd+feQcBn8GmRkjufoc8ZYffl0XrVXPj4UYcT82uVqrQZkZ6bsTqxUt
tGJH2z+1iIWe8SKyMDTdepT59XXe0dUp+FyXMxczIao9juvvqq8hwSqn/Dg6WTCDWVN1yZq96k3t
t9H3P7/Yir/n60QK8tPxTvAOazFF4MlbpzXMdyymD2QlvJ1Xf32pnwtZTOtIVqnFdYJCV5XKDyV4
7LuNNunOyXRmcakQku5txnColTtGJXSif/OU/JvrCRQngsdE50DvvWvSCAJvga6U9mmZkujp2xZU
JcQVhXa1EqZpXvP1/vozvutLce/4cJ7urU52bt77Yn0GfdMRTWmdUHNSXX2TLLCgsgNXE4RZhqX8
FEn3A/+sw/ed/vFDChTd5num6W0Ytv7uQ9eV1eoTrcBT36fyMI5I1iYx1udff8yfXwWuQj+JJgnU
HU4mP97KIjLGKkqVc4oRRR7mlAaH682/A3n+u6ugy/Nse82gQKz041WczjRaW+OzvKVQOCnaTaSl
/wePie2TsoIQipsH6ODHq+QtpPwGI9iJcTFD27d+7zCDGNgSbyEuXTMNy2+OdD+vX6zp61vuc2H+
6d0HI3o6mkcahydiL52PAlEpqPqBUqQvoKdUaHmNwFHrIPfXt+3nlQVJF/Ehgk/rGz+9ET6ydH1p
bANfPd2oCL7UuXPoqy0Z6ulfX+rffEQeDmJeqMHpHr1fLF08s1yqNFB+rlpDYkHPi4IWX1g8MPl6
gpvWp+bXF/13n8/hFaQha4M7fR+ZM6BHNxNgiKfCoWVUlZZ5LHQvQcSxHn5+fa33PWBedQxCZFxa
lusDefzpTUuQXuisJ5DrFWLRTJT2SAtOL+6ILJeQd8gxwYhImTyN1HVw0Gd1YfQ4RTuArBaHixp4
O+6BzwKJJlXnUpGF4OVOU/zma/l5IcQwYrprdoxBAtL7Dn6V2iNzOozZRmlyoTRCXpxNGvvlkFk8
aplPWf+bb+fnd5fAJd6qFcuKFe49EzUu6JcwduIR9zRq3YlcdKQr04RvUq7twKSJ1uc9S8Wl7Yv2
GYktzVQz9Wk7K6Mt9m3cM92gSkKDinMk+cebg4+Rkm4QLwP37s389d1UQ2+hYQweb33JKO2S6Xb2
ScQEF6jCrJCUtfrv2jg/PZsOGE7eBlo5PKIod35cZlqUdBT980KreBWn4M7JgrmteEynlS3866//
312MvpGp06BhqXn/bJJs4etx68+nNxUU8if/CpcRpxxbb+id//piP91qPplHsjfKjHXHs9/VRWWu
iUZF+nxyolUiFjPGBWRhJpwSf30h4x2jBSLoOi+geCDbiS39fWVUkHY6OehZqCBkom50znB9qHmq
yx8jrV7UuckGOiFWjEEhGRNoX0igTAlXd90G65b2OSingoEhh6VQCUwzy6rq0jWHVhZdLxOp1Cpl
Gducw/GbjqyrMFGXv1k8fr4/NhMkGNXsayaGl3elUFrBeXBLpU7GAiNlBKB9xqWT7mMd3divv7Sf
Xn7HJumZGZlFtoL7E6wbe6fRDRPWBbkq2cjx5fO3desjQpnQxlXTb/uH6+71XZ1ssa0RG8WrDyHJ
BqG0Pi/fvVrVUpqilbZ1ctrJ+uI4xnAiSBI509oQcVxFV6ddCvuxnibjNyud8f4RYUYJAtpxTK5s
ABVAufzDxa2CvAdiR7KTgGZRLhjQoXwC7cH/SsTsOEXeK0bF3NoMtRLq4seIYytTMnIwOuQ5CGqz
+U7vS7qIS772a1rprgeLHvBq8OYAkKWjMpzsIr1xu1mr+JvG1D74DKwgQOaEdd/amSJyYX28Cri1
y37upGhOg5yRQ+KcmG7scRXyqgiW/jmncUScxZt6z8NODuZS1xjp6iIvb0e6DRcJr3Y/WalzU89C
W/a1C4KRLjaMCd0FfXBFW1qvQuXavR8klmyuutyCEOEWzYK5cm4XDtBLesKzJ0IMPXaP3U6ARKyC
vk3tjt63PoAbMZdsTZgrBDndWBpFIT6P0stpimv4+0IUm2szFKN/cjPME//sai3RPk5Ni5IEFT9K
Ds6Qcyqq2oX/urTM7d6KzyGP6Lz4xVrXtA3vWlIVNtCjCopemIsY2VQwywmlL+KTVTHI3PYGpUFR
X+VxO3S3CnUO8qXG5e2uRdnkd/Wyjutl34l2Bx0fWaJueFfIs+v8zm0EilMiARY6vJm9fCHlGUms
bMXaihoLbjPWNX6Qj26/2Fiwl3vi0i2w9UZmXQ0rtICOBmyJXZp3TOycBn/lhj4InatuWSVwXjk7
xGm+6b57UoEIyBlh0pJ+3Wv3U51y6TZf2LV8nRSFNkgKU4FRHAe7uxOploD15XFJbjiv4sATaFSa
kDGodRwGqdx803eQCZemAvrjrJpue8EpeKqqgYOE4Y6pe2Whkx6P39TJqPRIF2E2Sk/La3q17KeC
M2xgpD5dxrjXJ/kgKpvZqZcyQruuEubaF+Rb0823OoCePdpRDHm0GhIHIvkJczkWXQLvJ6+l21ZP
X330RzfYbUn5emvBIZLmlzGTiTFsZjDyixIyV1WvRmLj3l4rZ00w0l3W3tGFbfVS2Smtt9FGbykm
kUCEZ1dEMdmRMxFKlKpq33oOJ7OksLlThlp75tCI+1eC2kbCu1P68N9GM0wrXyLbXAuJ2KK2A8xH
6JZAtRUmkvZ80GQcf7DG0oF/2/5cp6fJmNC7cq9sl3lEkOvplO3w5OtAVYEkkeDdaEwaitniiwUp
i7A78404vVVVyy8idHonu6Yw1F21iHb61E+uqQH5cO08v/Nqn8GtPRXiwcmyygp7sFrzF09jkrEl
O8+wbmfR0AVOZmpjk/dvdEv2Y8YASIcT2hU8KxbTHFKyrM50P1CYIw8IbLmqlYMiHRrUYFG0lGnI
Em5np0IquvVzQVMSX1u1eLQkMiRhpa5PtNrokEM6xRfUD3Cs3/aU/z8n/e2clLfmu+33Z7hgWlVf
VN39aNYB585P/T0oBSHorVQGxqFrkON3dEHffUsqhe/3Nguld/G/BqX+H7D3TKRA9IQ4urlsun8P
Sk2YhL4J0Y7OA7T3fzgoJZThx/1b9wWHYMOlh8EvqIOo/3ELNbG8lh1K2XOla3XS9iG6AG2D9zmC
9SSmZptbIIdh5w6N3E0afaWt03Tml2kqcDmXS1oxZ5rVNXY4y68DCATLh2kpLOtJ+FRXm1GJV1zu
8WM54c9NY8f+MGC1vgaQ1N0sI/SfXVpnSFRrkqeu45H/GA7O5Dd7DSnqQXZZhTgW3yLRfreF7MxX
bYSWc2YaNcGzcozuasjAKT2aedS7V2pp0UP2hTMCu7VKs/+cvQ1vDTUxG6t1NG7NbpmBoCygtDem
1E2C/cz+mXCtkVlTD3fvOjdTHKdEK7lIQLm39/C1Sic0DQLgtg3ejkeRzKQ8Mf9aQplmtFfhROKG
BvFw71i9cVRAyvfGlH0uqMu3qZuu3MA2RctBW3+fGenDjJnxxkEhmh34I+Y1DJuoBJOGJbOrzE4G
ksCZbSe0lym3ANnqWTnifnfZKEA5bVuO/qRX4U/c0Khs7e3CMfNO6IV9PfjMo0TXu+LYA9Pm1L/4
mFFKz71vXDt6kB0CjiORlKYGK7exC8y2FiuzK6PsI4r6ZKuhTgtz8lb4DpohaPupwq1UFyi+XAbh
fTki8Uf2xWx4nsdz13cxauK4SbZu6ix3bRVbqY7YkulMLuBGdQRXo5IdD3M2LtWG5tGAEJeY5p03
R9HBqkvjY7OY+OcXpS0PfoGUkyCA0U0P6Pq84imVXl89xp4LyHPbs8dO2naESYWHaVX46eqIKRgQ
dJkVdipeYoWlkTtXAIG2C5wLygoNLN6XhVCp7aRHiJ8IyTvSu77zksjZQkcioCuvRzj9Njwkqwbh
nSBVJN8OS1dQLBpSb2UbYMOWaIAt5GGZ0tyHfIKbZBvHuJfX9uxlwQII2k3ri9UuJLHb+R5feXRy
82pXUZk+alpyO5HNgA6L3zBeyBknt/JZ6OOyY4QQ7aJhvqebro4tnI0t3J3sqi01cLK2le+6qDVO
vsZ6n1PObpUGNxzTRXqyaCXtRq+GiFTMy1FveTUNpzAe/dn4VHUePDIRu0GWdBohYdmwqyu3606g
TbMjVdmrpJo4ydSKzy2Tic2ylPoWMtKe8VmoMDHsrAXwNAPGTbo64+JWg7SPJyVBj5p8sbGhAqYA
8cX0Aam5jlvbkgCiALGCHunn+KpCoLzqh5s9vIH7LgXRS366CBgzAPWVmbjht8/OGDMwrEQ0+o8I
PPov+H/njZeYfDm8bIcWOTJxcGZQxQvozrY9VqN935rFXe6lV4uIqEt7HeLi8pA63b7WFbhioPvK
x1C8oFT29Hkbw4qSsZOE3mA9qrbdezPuM6Bt8D/6aSebotsOEcO0OLKeHILicAeWaiPK4kthYeA3
qtEh4TTp71OtgucsROh3GJpBu7AIpt611aC5y8qJSRJ+kMBA7nmrg8PblpNEj+8PI89Wo0TF/XD2
1D0qXGW0B08Wfy3ujEzA0P2Tw3J56iUTsykys0vidxlmXTPZ8FaI2zhpb7EubjWPD7XU1WXyrOyl
WFezvI/chowfpZ2bxrDuUqN1TnVDKAg3jJJmavxnt00+6pqinDGmr0kHXj12FUeUtMXNBMAvtBlc
nkjwMbeKZf22M0cYB4vjH/MMF4IjbxmD6zuWCe9cEyriYmlyug+sK/3GGNxoQPPcZZfM6Iew7fJu
r3Ojdnrd9ky07OTOnCb/Wk466gat21hZ+QxYwwgZyRGAV+4q0JzBlDUurHx1hwGD1YVIL7Kqsx2A
LpNfr7ZeEisF5pKwO7RRSGqlv0+zDi9l7uyMconukcdeN1orw0l02SOylkcbRA0uquFFLf5HJ4YS
B6GR57hvIGUWcOqMcYcR/1g72R6PVMS32FoXQ8TtfvTkXxVBJltbLuqgd8ZDE7k5D3DOJAPZN3kO
7ahfEmHe9X5zVajkyckNFHQgg/TamgNW2q2j+Z9w4zF6tQiYWNfSRvNuPGXuVZpNdxO3jsS7IYa9
5izepzyKxcfC9pyNNF1eNc3ixOoO1+48bIc2P3E67nb20BpnCYwwaIcmZWzu10mYz4W3J5RvOSZ1
d+ia7DSkUb7Hw54CtdcaRpXajs2sCJfIJzttBBAS1FZv/WWRKLCiJjTvMi+6dZuUK2bBle01HDcN
799Qb2FgJq/NhM1xNPqrKQU0X43Fo7AGBKf1tT8sbKyZ728N2d0P9EGJnir/Gqbq4HvzR7D5xXbg
8yAcqPMQQXSKswagjCzFzoKmZKDgtpfLBPQCQk7UNhtI+uJsp3aMpcOcA9XH5nNU9w3OQ5FXgcZw
ttl6OSvTgKXrJtYG4ulqCQilY19rIMIe5trONkKIZlf1TX9l4FhE5WFweOl1gGam9pho47o9g0Gq
HRJoPPuC1cB4QqxR/anHzTBtrLmwAPbNS9bfVZnmHX2VL6dpMB8tAkdeNTlo8SEq0UbsbDwMKjDx
AMjAsmqYMuyzxnbo/L9KbbgRiUtgoDV2d8qubsZK0zhAarclJsQ/yS3/oKRJ+gdejhPwzA+esoqH
Kc1PmOK6LY3LYWNAOvrE8modRqIDX7JFyC06KHk0J83YZvWQ7B0gCYHnNXlY5hYfVg3PfhyrbaV7
2nWMWumJvN8xwO7mfXV6IJc9Y/zATszipfbc+d4dNYQkvfds5nYTQr51n4A5pBstcogEcJPsAeyL
jp6C5qmPCyMwTVKQJ2t9ibhhGY5DE+QE82/ea369mBPMtsw+NzJ/nXXNvfP9avhgqmGrM4m/gFew
SYFky3YzjLJo9qVFLEkjgcjrsjiT/FeD4egtaoQqvhZGcejyCKsSOtgtA476DnFECwzKS/pbCKHe
YXGd9oO2+Ie6m6eHgYjgnfBTPw0xxqRX8HE/t7n3F6tzQdiM4284w/WPaSbOTmX6eKOJP7Vx3m5J
g2WD4HC96QzoJYlt0H7R6sxAaWGmYW3Y7VVGXEFQdGq+Kq3RP4y1mGD/tX8VcSnCfipScdM0g7hn
gVQIxoh28AKnG5Nib1Uxugpk2GxeSqueSWoyz7Ez2zvs3+mTPuLNgQ+Ei5aMx9m8LxNTvNJQcV7J
5oCAuXSxT/IMXhva5lv6XphfSRdG6wQDgpjok9svGn4QAh5N0gs4qKx5ApWEGQ1laVNSeYQJMOyY
5JhI0Jc8SzQSu7wc4ntfoxAV1xRaYQmgSPrL0THGz4yxnD0BFq80UcisZmZGZG68ClRqPFiT7Qds
lHvuHG4yqwugejaboiYJabL6T0NnEQy7NH1QQdXe2AW5rzJq2QPzGhJ2BUgkwkSG1q04mIgNgkRm
hGLqI54785IlmYlUyJF7PP7eOU1KpITEsIS56yM1I1oG+fCdTAZrr4vXvkgomtBEbHEzPdJ5KgNM
WzhpLLIRkqbZKFsS8plFDHDnaovX7EAYDMIuSQwFwzUR1hqem9QaNmiMWpYUsCOIKAfE/9BLlzz5
NPrdlUORv9M9vmaoW49kCdZbV/dRB2F1H3EXbzLhIaSbKA/Rt4EJjFE6h+gKjnVt3fkITPYQEv8q
qv4RZQ34ZWe57UrOKhjLYHughQRT2W2AAiRgBGx5rWGYAxajGU8M3hRRF2X5OHWKJgp0GABHBERk
QkJSq9GHJAxVAyOr6a6VyyNZ2Kii0GqFaR2ln3MpNmJyFyJ/edKnwiG7xAJrPXnRIz7XK1J4rYu0
CAbv2+orBTDglkRtcSPXYaIRbzRZA3JHleyWoi8fpZWlm4Lc7h3h7/7Wsih4jNazA6x4xTVIaDyg
RNfvoO63F8eLXnUl442fT8RFjvl0287IIX3liBDPIZWPINNTb7JLNc39xdDrsKzbMVyUXPsm+nwh
UPakCU8nphb3mjsMDOF9d7xi8vu55swBQ/XZ8JYXfEV7V6j+iqPuzJeRo65ZjpGXD1uUadi2v2pe
i/vKUfqVUFlzaHN506YmmNqEJTJpsV0PqY4jkyMugjpzD5F8b9S2oGOVnT0EF9QKOgng3iP0FDMw
0+Vlcvu/oj5+reuc56c2b/vu2q2jx3pYOvAxVfxJ08C39XCBANQQBWK6VyAqPnoNGcq+X+9zNsgA
KDNobrA/gVbp4ooAnNtspELTVKaHXb8ATc2B5xF9XI+UaNoNxNDBC/JyWtgWsoiPy27QIj9okt3s
eeooeYI/zTL5YubkeZoRkUeJiaswGC04wHCayueizsp6m6aivLBtWajmarOgyKulu4G+Xt2OSCsP
gzZhZs6cHDOfFsuwMUDXhXXO4NcYBVI9GqAcdJr2cexxnBHzMhyprHOSaJJqb/mVtWvmJT6PWDB3
suofZrmgqq79P32vz26qVBNf7VT15yVJnVNjevJgFHN+6kHr7mxchQ9WRR6uJ40XzvHZNcksHPJj
nRCxeIA3VMdXJl27EC6IfU3bGALuMpFIU0NFzAZOTAMc9V3HZGMjQfxFWJz3Q2VamxjtIAHxzOxS
1cUb+hsaIy4d3HmPxLjJzC35bdGfDlLhA76GV3jTflAaLsLdgm+Mwva66osKs8t8tOWwQLgYLkjw
KC1Ughg19z+RkJBuWs9F+1kmCHMbu6IUkstmzPnrlU8ANe9ODP+Cx7UEEGzABOwmI2SOku3IkoPh
TgXilhVq7aIcdixX9pYVfebW29UW4AUZ082fHKi8uz7Db8pxmK6LOWXPQ+77KwBPz6/ZrtmJRk4M
l1n550pVHtllGTjDyLWDPif4hLY3CVhGe3ZnpUPdK9KDyi0RSggNAWpC/dzlbXdStfm1XXCzIMXC
0kiS3JJecMpH2wlu300muY01pjUgEwD9i2IMNZRlsBPSbpOj6T6PVkYyFQLHvC6vY8d9IqBQkesl
2nBqePzVNO0qoe/jkZ5H0dmcZ2zsyXB0+asQbyJ+7L4sdYOasLue6eEHco7ocpvoglvOWoZZhSUM
rWAkApBeNS0bU4Xoi1mVbT06JHWBJjxvbAqX+TTypobkbqHb6TvWSOyGUMCH18HNXoGTwt1ob+AV
TiAeZmPDMfLMEv3URFhqrX7actziSabTH3aDIhpZpPplEb2x9/BYO/7CxkvfF+W2uMO8T25Ov10G
Jw/bFlA3h52l+tBaGq2TcRy9nUGfmbXzDlbOzCcaum3ujJy+vDGMJUfCDvMjqISgpyuwEVE6nhJw
tYFtVa9VV/u3WaxxIz17T2QY/IDJXB5RVdyQlwdQvhHGxlT6rlM2uUxSZk5IsaxBZ3Rngi/c7AGv
0hdPtBe1GOfcc15MYdAZf+lEucef/1UOc8NRNyUGXSxZqEp/02ZVKLIm2yzt8LXpZB4WWv4pabVk
267tf0UCfW7gVC4Wj37JkvnxpqroBxCwQ+lCkn1WZzcyYYEOVS+dKWx0y/0Taplx0qjrG6S1BZr/
gYP50M6SP8ROjugdiDH+3W2lpgq7f+cy23fODTh1WF8hXCE4NVNe9Ds6Oahwit4O8kW4GJrF3PZX
TJXl3oJ8jiHeseQxLVqGIKxqHaFwQtol5XGboOulKu8eNFAYald6KD53UstHGZqM2eqzwzlhZvkw
+nSX4bRsQWDyHdlRQ98B1qF+1WODeVX55OYdoRy+omvxbeT8392z33+pLy/lF/VmmvqL4oJ1Lum+
eaj+819x3vzrumsH/Id/2b6F9Nz2X+R89wW+AT/6DRy1/sn/6n/8jy//pagfhEzIjv73rqXLl/E/
Tl+k+jL/4Fv69mN/s7PMP/AfQUwgoYQe+to9/5udRQ6Qzf9DH3zN7Pk+7McSfwDggvFskKmIFHUN
4flXN970/iCVB0Ul/0VHEoFs6O9v4F9en1/ZlpgL/NiMR2O0AjFxT3kemlMKlx+b8UaLJ8PkUT5A
gk9NBMxmtwXQJfMzfhf7POmyHe5jW0WnWk+THsZV1d0mDWj5fc4jnLMoD5zE6OnjaYl6oqd7iRmi
mXBF085Kbznt6aypFbpjv83AvWrjhViSxNxwjIweJqOyPzrV8FKIGTJuUT4MbWTfd3m93CrCT+uG
2K6ianIrIFArgu8p6DRKev7X/WgB5PUyT9CwIX+5azps4Ije8SRgkL+rqjE/KcnaVZdeyi7KD46O
q21pAEwXErhZuTQh7qLF0GjYav5XZUhqYCIJYXcN5SKPeBHorFlT3ryYAyfhZVR+uFgA49++qDed
mXSTV+5/ynxV8dOjGOTRzuXi7VkR/TrMyv64sMGF9Pz5QUUKp8Fpet0uHLBf/gfMlm0cVoWnfyT+
Zrl2msEP4RMxgNCZQnSjksdB67m68MYxoA8w71Ta+Zg8arMPEgShnBHSFErhqMyFGsAjXtFoYu25
70373uuwSJAbY4or6Slf34+2KMAbATDZDHEvPspyNTjlk87fVpTJ9KfXFNrXJRn9cDLb6ASJOfms
FQr9OEe8/dvvp9bfiidb0mfif48G+2MVvPFHER9X406XfUWGLJRKWCvAXImJ3CqCOoA0kdAAXCo1
rmJPMNwO+g4a7BXT3CTBWyHInnJUJ81dYmNl2ZuLybKdRRx2Kq3OT4tVHwdpEYFJW7nfdWRdfmzo
2Ts70cwep8AcVm7flTwLtCJOGTl0G67OIVwpOyU6nekKBqHiSeJxuseBN39sm0RdeZzBHzJEWztq
U+ls0G2apwq/xZm0leRDRioEBqDZPmsgNELPySgt8s5Ow4FmS5gttra14W9Ve9SzVpDbLa0O+vnO
2lZcnhdyPvdgk30iZQ3z6+jQ3wzhOZQ1Kn0ExJvYyNJ852d6l1zyoubv8mFF7Zya868RWubAHcbc
U7sZhvhc3UXgtuFlj3lo4ifbLJ0eXZcOpkOsh6O3F50vdhJ8D2lMXr4vPfR4QU5EULGZurT09rnQ
1X1XWx+hKHNKAfJCPt0MzHtoxyTIOMLjZMDrUMZQm0MlHGcHBZjWuWs0YU+s8SmGekQN1HuS8reo
b5SzlLdKM53dOM9k7pIXcerBSQP1auNtyf62Nki6rUFa/SmxVpZGboxmOBa2+TjhlQ5A6NB0wJrH
izqNfWChTycSBD0rsooo31UojUgU6VbufZShIRmVtm8bU133pp/9iQgwP1faaN8AoKH1BS/iDZCv
E4qBcyrD9O1bVwWqgH4zTrr7cVi09DoSgrgWmWVsGjjb8FVvloYwnAodEIHRAg5AMGdIPEKdn3lZ
MCR6Gy2TNBeh2rf3Lft/th0HkYC0GBjakCe0PE72rG+XrE0ug9lI5LdNjVnLnvdG6xIjReROzagn
bnRtW+HYA7VZdNTAOBzo1VSc8kYWChH0xahvBoeYgjFq6tsEy80Hn89vIiCA4XEEn+6qjbPE8tRH
DEe0mXwozFhezphn1UMEetv3IQM7eEZu1chQFkby4LixjpO6oEwyZAk2oMtyeKnk/uJFMejimQ52
HekPExkvcRWOc/mCIqbdynQ2jnXUupd67rWHnCCqMugNuLb+OGUciKuig2TqLfIGZQ8N4wr5Lw73
5dZwBlYl5fTR89vK0uZd9NUHuXgqat5Q/JaCtt36FkHkgCqzsEaRZOJtHE1nWR3WMyVRpuwwsnaq
/QR79dhUHBV5HUbjTtjrhbpETpsKCJ6JoRQE6qhjtguSUfOrC9v2fOEcX8+bul6w9PXVcg2/1f6m
Xf/vLoSwPMta1V+795UQ5cx/FkL/4/+tcsn5NW6UcumZyuFdsbT+0N/FkviDFDvD+86T/Z/Fkv+H
6+gG03XXQbD/g8nb/kMnjR0VKpYBiBkrfOJv7YL+f6NdeKeqtNDzApNgRGlTfXnEN/5YK4mBPoeu
x2w/yG7gFlax/acpx+ayFOM/dA28XYtZHU4PTDOkPb+T8FM0aYjYRXV8MwUuA46WjEXuaeYbuCLg
6ncyzveiylWrrFsGXguEnBSl7z4be6HhNujNOd+vHtcRnFeEDRZuWjchc6+6CD2aOXnigf6i8fBd
2fyvsvR7Bsz7IpSLU4ViSPK4e5wD333YVgNlVCtZHRccl5/LokT4VYgB4OpKwcHg6D9Fhv67j/xO
ubp+xUSXYJlbldMM8nlsvteRdqrL5Oi5EP5LMd0QRd99xreMDNNfhWv/XCpLk0vwkHI5nl7dxHXy
4wUzXaOtQFF7SAigOrseVpOZ6g1MmInJOhqc32FkfvpeXVsnXYRTBMBMH0fBjxecldCXOJqGQ19P
LQwyJ0IkCNQH+SEDOFThc48+3iuAEbhzLu7awa6eqgYF9MpuIR0+dpV7h3jD6AM52D1D1rVSEpM/
fWTy+punAGIMv8/3yl5MW4Br4TEgX+fUtB57vr8jFSnncVZ2wL9As1ngx5nVn1VcgE+Ka3ZdGmRi
PLEjzwXO+M4mq6WK57vVcXsw9MRxTqnygH3OEBViUyEWx2rGs6QiMJ1vQvyJ/n1yGnQDG/E38C6j
lZJR2OoO6A1FA06TKef82cCc2NiTuGjSxWDQrxzPRpshJKxu/ShdGbmLBBv46rHDzxtHLtPASLA1
srM0ITNifEGOl3r0vg4IPrUPTPD96K6V7LhoYbIWFCRiZS2m48q0UXzhKZ1oCoqUyex1RxiidTtV
83hV6QmaesfOOJRwzMRPsS4Ecl4JvtOA2lcbgXj7eQuqc2J4SXiWgfCcyfzxm1x2Ggbgpzh7b3Sl
AOf6cPtXW3MGPpEew4snAT98U3eWQ4QHPOmmO62Fh2l3JEqlS4qKFTNhhaXTn57pdtFQwcSIbvnN
091bkk9K3Q3xuFDoc/0KFi09b1TGvTfiQun5Ht+knZG0xEOPn/Zu8Vr/aWyhLLyhed6gNa05oomd
adB5qIFX2JUCg3f37VlNshhNc2KmY3+d5pP6XGQ1xxYEbTR/56FRezXiug0xQeTJyXejtDyuIImy
CxxyWfstMtDkwxs9xyNRj4S5vMeEVc4r53ioHOulfoPcxw0v/wqd8UH9PTUFSTMBFEeeDI6BiFli
ZO3yja9qNvV0wxEHEe0A6R+IsqGaZ7qliEtjoFTt7l9YA2b0xx6++hpDjZQ4ZfgNoHLVsL59/9bU
2XijPWub5K678T30u2ELtufy9me6KKKPiAabdWNJDhqf9TZxu2Ezxr6/61vFA5ysr4eDZbY5KJVF
0VkoOEN0pMeeXufk+QyuXSE5JOMv7JnfoO66dK2DGCvwytyY7hsMheiQonqKhh0Q5XkdUfMDFZNE
/TiKzgVMEqPFSU5KIacBIdtn5JvEaErvmgY+WJCAbUaklPRddGUs/vyMbWv8PMxaSwIDkvX0Zpw1
Y/yg+PqTvUJtvFdUvCMURcYOmockucY+GWj2YPM9qwdSbxKwWwyhoopwIfIEwzZpp+NotjTyvcy8
kP7Sh4zQDxHIqXMX19ODU/ZMirD/cNu1+WLZuYN0PREflQ7YDr6kEzCdFcy8ko4Q81bFQUer41Nn
5b7F86U4kqDamM5AiYaD5dUxFa5u1JTS9XLxZB9/bhXLJmct91SliXNp9Ao8XL9YM6GHYwnHYqIV
QFMxXnM5lu6znyarH1SDPLTh4fZPVgSRED3uoDgduW70ZEIZhX6nWY+0cbUwle1LJVz0LAQDWod2
NFmyhbtyBOSb12zOEf8lIFIGGP39dMc2x7NsQCRID44GIHdcMBvOqyPO5ij4tM75s8CNV8WuPQzT
3ZtnlVGTuDSWaJ5neoMgrfPxZaq9+CkjRhQKN3jEDIDHB9i5vFhvdJFIV5gYXUAJXuOvAD/ANBu2
0frBseE/pMwMFB8j3uE99+yTXSy6/2FRjfhUSk1bjkvCRONolhJ+GSREBXddCpmfHADvrzSabWcr
K84EfhNdETwS3xC/kyDb9x/cJGmfik6+zCUoVh5B8UTjt99kPd/TBF3cCexGpCe/boxPvRb1JI4A
0Lhu/NG9xzOVuxtwA0fb7FEzmGOLiCoR7hk4tvR2PqfMP6feIItmsYynMvGaTT0p5lBDSbaFNXNs
CwB12ENQmlF1qVzNei2EyZ9v2LHko52Q3Pfqe2OKHahtonq3II4rGKblvRVitNauyiIlxB3AaxMs
HFA/zq5XH1Kr8v5kfqcjjITL7JLXk4dEBqpnZkbUIg0BR1fm+D/ZO48muY20W/+VG9/6gpHwwOJb
3CqUr/aeG0Szm4T3JgH8+vtkU5oRe2ak0H5iQqEIDltVXSbzNec8ByFMpo+8rY0PPiNBPslhYeVR
C06mmw8z8vdLbZq5FgoWaYGWO937Tyrzh2cqcxYuCzrB6baLBCGAE/m2KA0J7giiuNIvf4KrG8fg
TE99/jsflGinJ0Kok7w1bHx8zsECQx3Tc2XFTWqLP4gzZUOezIiEY8jWcAWMjPO+Hdv9HI+cgyM8
AdQatuOdfaZK69SreOSUy4SsahdQNygWvku2xJLnztzjoMmY+YSL9brQdYPqVcekGw/I3N0PZtss
BT5GEpI97CW1tM5yGJgwfgDf217r3ksz4+bQzZZPhLE0wG1y7scusTmniw+LwEwESaw2Oi4Vw4yK
evfzaekfHoYmTqkkQk2ZZMClVacmx8P1gXvvSai7Lzyc7PqSAzBnNOPAYhgUiPpCR99lrkXrVy8S
7SdgYVu5xZJC+e/kqNwaJf2zewujL++4LZweHeoqjyM1CpGeGF2X8B4Lb3XWpSiyGnu+w3dmvzix
zsE6t+DrZd1OzOryIVU4DT26l+5C1AnbOedsQdbuOBdd/S6vNHGsh1j70beNv4sH6U8rnjNVzgfc
3Jgkt56Xt9zkjd/r92araPsRUw1Su1wLW0M0JYBQ2qbiHcdNw7U+1B4636LlqCIWl3eU7Erepg8z
U97xNmp6Q9fQGwvEy8Bm5ZJsco9IxEddmy2bBJOZ0vLOMRNtuENxnTsoHWQcxd5tnnnQnYKMfAAT
KWEEv3M7Z+x49YfUo1qOdpPs7ZWr2/CZRGVvEmEhxUEknQTkxwDQd2ZjR7ItNYhrYJrNrBbgP4Fe
a9ww84Z/GpRCwBXydKkvePub28rjZMnA8j9Pmp8cNTiTq7GLuXpmr9hHBomy84Q6IB+kze/ROEEp
CGARrn+y5i5cN4V5E3kc6di7yAoTEX6hRS9W7TQ1h4p0nFXU5/otCXMhKnUOiVXKhAULFxVJ7xTZ
D/w4NlThKtz7IIvgmDRjFfANlOg/yh9l2/xAW3vlg7Y/8LmmMBgaQeBzLa4YlI3BKAheJgIMoLnd
bKiNQ1i8g4LWkhvD5AndMZmKluiti8kYyhvebe7lcsqP3HzFjmBmbYV5pl97hbOJ/PxiyCAWmbxU
V2KuowfcJMNLWxnmZTUWabWGD0YBOTW73M9LCDfXZqHfUvkR+6lJ8cPGnnk0f84pC4NBJuNgF+G8
t9fS5bvdYKm8JIIvQqpmg4kPikGQO0tFMGJN4gbuiB4d1QkSC06IDzi+26fVaWgM7eCYc0NgcQas
dFXEnDaJowiBy6j2peGU49acM5kyjFV+8z/vTlXX8UtX4tGXuJj9XJJO2OV8ao2XEc0HN16NoO6j
6B8nbGatQmn++eP8S/eDyVVZ59nsCg9z7af2EHtbP6RVX+9/khkHgJv3DehlwnRVKIYDmQYyojoO
//xx/6X153HVQsnB1mhZdIq/dl205LmZVlO9n9Lcee01NPRkKkE4kuRC4IcryvnWcWLO4mZUVe6f
Pzpwvs+vLkIBumK+4DyJDxv8H9ycc5cyPdGdav8Tqragrbj31KmbfvDP+kihG0Fm0paoytsAX/Ub
A/e/E7u/sBvpQuDN+c/7zf+Xv357LX7xGv38kd+tRtYXD+AK9hwGVL9ajTzvCw5QA4QOflkIKWp+
9XsuEOM6Vo4uCBEGIWzG+B78vtwUXwzDwtGvPouMLnz97yw3P39vVVHBvE43BFwC8BufpkqpXhtW
Z1oa1lnNQliTzuyFfKu7/8Nr8m+GV5+nguphUEgqhiQGKeMzQXnRYcONy6jtu4XeFikJUuRBeFdk
vGl/5ev+PLLischzADSJSYt52Wf3Me9F2vnIY/azjmZJOO14oWZcR4B4VFJ0JPHPrf4vWUt/nMyZ
+r/+ei6DBwZXjOUQlQmmtX+cyUxZB94Oo84e7ndIf9hU/bmicqxWlUZOz9ojmO6R7ZtpbMUQjUpf
mafzzqmkUe4aO4LQN47cysjPkt2Ha9KvJvr22W/Ft3JKWkLt2Io1YeTvPpoWMpmNNRlq5XFudULJ
s5ydGYLrBwYv5dEfSa3TwiK5DOc+ubSi1C4Dkzp2R8pncWCMMG8ahIk3hmYt333K1ceYWuDRraML
gb1gA42rpJLJyWs0zOyCeYqj6HrmcGN0Q/FjMZfqit4kfTAE5ilu/HxrNzHikoTg9qEq5V5UYYXD
vEFaM5Iq1Taz3IBcrJFamt3J1fvqEj6ipMnOzFcBlWGPNwykekv6Avwsl3HC5IcwwolpeOsAKZ5Z
nE03frXEA+saCQS7BUAvOqN9ASfgyyzAX+92DesPGcnuhVGMPXdnIsXTrVu6PvuZkM85yqJKoIsx
i/Lb0LowOIbIe1Lqp1s/En68RjftvxPRgYpK91tXhTjOFTC3NMGEMnpCpaOb8bcMgZa9TqCPXol8
9GpGPVF1dgc5nOahlI/evGBdCpM2MIycz166RBjYk9S+Skz9Np6QX4cTLvcYjfOGEWT7UrgVBqBJ
9FQ7jmaj7XOKd3af8S4uY7V7q4MIfM4pYkxD5b7YcbHpeHFiyFsXDelHTxZJTDeQM5YzGVrkMXeT
nh2QDQgtIOc9JKG20u4sMvoOiMys/QghjR1bkp3hYAzvUNX6b5k+p/lmwVOiUh0S/8hL0AV4sd6a
Pl9LdPOXZa6aGTd/F0oBQI7jKVRotyyLHlBKJ3xIYadoNQEhi1ZM6w6hLGJsi9RI0nVXbt2fUq21
zNXUR/PaEV76CiMn5C+7jHcHM4C8NW8mROK3Iay1s0PVYk+SNR8XtMVHm2/PZBvjhZlZSOr18ftU
UH/aOFYuMqNcvvUTpT7vrI0XIsuuErrWIFv6/raxsVnhurptGj/ZDPbyrA1ol5krEuw4L92l5i7L
RvqOvCtLf1hHuj9uaVpuGFc8MVaojD3Z8Dgh8cCN8fxWOglK23AchoowoozCgKASJYlbuhRDVFRk
9sYxBuQfc944y5n83nk65EBBZmZRUSPIEtW0aHnMOmmNjCkNbNukTWlVEyAJ6NJ7HFge5THxA5M3
SuCcfbwhuQecpj3HtMBamKF8thvhkMPpIZOkgXJcKnUr8rYMqw37QB/WCQCe2uxtuxQnkcV8qndI
2JRLdDtmZK9uzRqd+aXTEKa9qoq2lGBU4ZGZqxpwZnzyiTiosNmF0n4x6lhJV0QZohmT0AKMx3SQ
mr1tJt923101LEFsgaHtmFEeD+1dVoRl0eyQU2Uvml1nd/4I6rUVDIV4MNfej6LPH90Qh9k6NA2E
sXJwzKM9jUonsoxsuG18WDubWMyjNMKGyfpk7w3cdy7Dxhkdd7FA2zTiiuljx5rEXbmhE97N8yDf
HKMkB7zUy3pLqop5qHKG26sBgWqQDaTT1Z0oj8lEr9oXA7EsRRNi/tY8YF2NZSn35eji7Ha6Ksjb
pNzYmDPWZSeU7H9G366Fof/1g67U9Fp5t3Ss3Fd2qQ11wMCtwFRo1d+B53v0FEDDt5lhMSGffaAY
A5rNeIMFszp4IvevsEg6rzkcLNTkgH7h5LrFjSYzN1tnXsFzg4/C/2drffHDwJT2aAo69jwDg4zX
rKjuooLI0hXD64HUHjSdA9/b36B//60C/6IKNCgmaGn+cxl4FSfVLzvbnz/wexEovijWjEIcsb0B
N0OBIL93/f/+j+ZRH1L7EQvgmdQtlqCc+a0IROFGXCO0KJynDv9SlczvRaD3heJGQFiAJvWzdPwb
Crd/qV8gOFKD2rZaDbNb+rwDC6XGiVba9oG2rQ4DI12y21ixHSFvjWtztrsn3ySRugbAstUBuEAq
ZGrqd2J6sEuvfrGclNhYBrRPEY3f5g+v5L8pHj/3Xjw7Q/Dr/yRvO59TCnzEM2A2fOuQjhZh4rFF
BrSIS+VepUZqkpxU7logSa0rFHB//tjmZye+4gQg/cMo7gjXcywV3vnH2i6MDTwtQ9Icwih85nxA
uC6HxL/IfDQWgVPb7tkQXokPfXbc02T52NDTNvk6LeXy7g5YUsjwns1jlOPy4luZ70DMDtmGoZFz
4zJDndd4SrmTZdGf9drkpBI1diqsQOyWC1/RYrriKjZmdhUu88218JqGY5KZeDAMhJWvPGZYzcpk
5wZMzDFeIg82TcVMmKvIY4nKiHZDvulwi3KmJObIKpG296YH0ZtRaczNHJO8Ber3SWtbjf2cez9M
S5sT6dTQWLpOXeI2Id1Dw43HuKsyx/1MVsI60xZzlS79MK8WV45474ndXtcULOvCmObnMlWzdK3z
9TO49JD939w/eejaYeIKVDsrQU04EqTtOcTOZPMW65Wz41ZBKGgZUsV6G82tymC6YaSe6EHKtYkN
QjjAdGByYkKe/I0czDbZjize51XCV4lluBchkWoah/UjMWj3+lDF6GJdORzgoeaomo2yv52QZcVr
3ZQd6B9HF1u2+uq2CHsyMle2U+vIIKNF2U1agYsjSgyJz4bMIGb9mI9q9Pt7G3KAhrPKwahh289u
OnubGBzvdVa205Z4VYPAHTDjaLhhJqwiMelbcN/ttu3RYM0k6u0Ww2NdEhvjFhzK1u/HMeCb6mPq
covbhbUdG6lqSI9L6qWBZ/fuK5uteo8bfNn4ed3DfmyrZduTD8PcOTWI1mlG9mXrEbjPDmWjTonm
TUff01mipCriR8Y4h4GmxN8tKcYrHWOcvUpKt/iOAFbZWxZoQI2dYN738dnSiYyLba4cF0trwHfv
jgUMmyVU/gNDVxAJFE04RRMK/MYtq5GrPESvmU4hccpe3WfvZUpqhrfq23RniEq+k1VILvOYxQWS
JRg7RI11jd8mr2OS5/g/SwIqrrquDY/LsCiEoJmOz2r3C3TfNqrXhaHcgK12mFq+FY3Wv5XhkOZY
dPoGEyuivWTTY9bQNlXozRfsMssZ2IPb65thJK/mbjared6j5GO6q1GjYKco2yICZxRHRDT7kvx3
vKsINtnpEOkeyYx2iJQ2roK+PLcxwOugIWHutatgLOkEovBRn0R1IBQzu9VdDs1oIjwPLXtSXqXL
4F4aA9AvCPI+j9aq322O0fG24UIsfYN+WAWXWN1TnzhEWbfEHWibKSKqu1EJ4eB3SCQPbSbno0HG
iW+PGO9jyRd504lh0tjATcM3gadDYIxsbXHph5KJVG3U1SuJi74dEPqHCk0d5eRg8zpZ6WBs+vRD
2qr14+WUGMtj3kGLr9aZNIFx7KYQV8YScBPo86s9DK2ojx6uK/6VsVu1+BzNesTsoNIXOT6XEbbK
DnGxXb4Oc8/EFvtQd6raxblsOp1nTIBUpW3lQKCSYgXDHvCM/IqAVnan+E7wsnUUvGSYRYT0gNVu
V0no5VetnUN/IPy3sgNIFSMsObc3VmLEZ3guECCkHIlEmq+Moia6mGnMCO6hxUeymHY4BKRCuF8J
68JXxYuT+es8wlUYVJ4zi9UQz167ihtXvlS6VgEYp0YL0K9Wq5Asi0NkTMYmk131rdP7Bxof5zAS
RWcrCam8GZzczAMNP++488hltFa6RyeMxctHC2qn4VZHDHoRm2OIIVSby3OMQ/DeyPASr1jb2G82
u3VszjgVtpXMNqlRaaDjGeSfLTb4pzAeY+wJQC6Zf+PZmhqvtjfe1OonU8v7g28Yi7viA4TakHsG
SJrpzwE2UIbHrBtcA2VEBzBjqLAiruZeBcWX0pw5/UYnbQPO8WgNAsDaTiEHfleY3dPHPfrfwvEv
CkcCu1Tq0n8uHA/vr/EvleNvP/Fb5Yj3/QvcUP6nW4okaf2zctR1hSpiGIUW7SOa5R91o8/wEG0Q
Y/gPFaAa6v2u9aOk9CEGM+3DVmFjqfg7w0Og2L8OpoX6LyApBHBJABfF46exf6aHzQDJy7mkKtMO
UVhOzal055l4TQ9iPWMcgMuZWR4n4Tv53ZKwHvgG2Pt7TD7cneVmpr3WK/MexPH0lLlacrLZ0fcA
MDx2FnXpeFxAS+dXAZmqc3+r5UYEyC2SsnkQZRMid+e+MIsT1opuN455ml6y2sL/zK7U2yZdXB6K
cEZzSwYq+hCdq7/ILZADnr2NE91ghOAPN6zU1OZJyPBM6kp97gajB1c4NkfDb+U7MtuvFpl07xYV
70suK3cn6qT+2haZ4PtdOKxeulezTXV+Xy/GtOAabXxa5njai7qyyD32tEs8CSH2c3fcxsLT2xDp
sBGN3F71oOMUtLu8H6DFyfQKqobxBN3vbA1mHejcqjBAYkEScFnd9lh+AzAfTzSMPhLqab6aSkIO
a8N/mibP2Yxi5vodixsrJSHGGlrjkjFSewBTEuILTZJzAS3xYDtxcuFr+SsXpj2oK5ju1slODT7I
HavRESuUGx5mCG+kker5d1bzOPFwknzHp+ORx9C11Z5S7fswGO3GJy382cZ8QY2TsPRuai9i+5d7
XxHGZRvbpRqdvOqpSIonDGfJRdnUoBNjOb6EvWZvTBN/tkWy59qusU+uXEJMAPgXozLzJn5x5y5s
fVehiOuD+kQ+NGD4tlQ09MThkGd714CjuIpdt+fZj25QaoyKdmIEdB7UBM0PzKr06NbK9Ox6nrvl
KpSxWMeL1ZzxMkC+ScRk8yhmtfFd19pZKTGQqwLC0J10uvxMdsB8RhhjXsD4TbfwBuW1bJt2W3bd
9AbMJy9X0FmxZGda/QMfRYqiXlr6rnBTeW6XMNlPMM/PfQgZZjU5MnqntdDWeV3b+5h8sojdXu2e
MFcDo0t6l2ChkqvJwd+PDKFEg7duHEJhI9KIHjFDDhKs12xsIVY19BCCHEkjisftGBtgTLQCsywE
J/+EwoBLsK8tAg7GpmqVCv2cNDwpt3HqYwd26yFi0llQjRnxj2pYqo3n5f7eTTLn3Nrau7PYAshg
nCL8gyiwMpnS4jHHQLo2VcPipsJ/SsY5WxGscqrDMrkuPA/Xf2SLb6Oj51sj0Z23rAmX4zJR8K2d
EcaObBlztnovn/3KMq+h9LkBPVi4HXBH4mnI5HyqpAaYwPPC6ghDVNZBoSZP82As165tVRucBsQ2
OAiFYHQB+CKlmt23be9A6Q+PdmxXNwlABu78UG1yieDDmgKsxEZGCc3C51dyKuKqIML43bpwJaBF
XIFIF8Z0N/UhlDDpLQ/jRALFiB4Gvw3SkNifeUvIa7iIvbK9dpwGf6fX3jOJdm5Jzty3pblcyUFI
jMHu0R74Wq9SqD6HJCwk5bdTXROsqm10qXdQxGpvvssIUL8outG4J24k/ZoIvQmwmqKZkq08eHMS
h4cS3uvdlDbGmqDZtTnV4oLh50aUlbyJKHbOM+7ONYenuOwG3u7KphNDrgslUzQ+82MpDkujv+vS
RpFlNeXB0EfjUHQD2aQ6pIKprHFI8SbvWpxGAZDqe80lVmQ1G2Z/t/jx/L0QNeYFzaV2JhX1xp0b
arxWx/1rmgYFRQJdyx2mOkgARq2EsfTwIIbpgbkxSR51Ga0dBtwX8BG1VVVxEPkR4qEw80GaVCLe
oxQk+WCCD4Z/aVYsNNt54RJc9hD4tO86uSerScYE3oN0+5Gi/UC+llS3XePoa4J56JUa8RotRbRp
MDSjFRipysaO+WIdNvGLsUT9uS3y266qBmAbeFZMTNMnI48g35U2xK7JW66FnvhXHVPWZtUP4UIj
CN2isKpkbdBoBl3mjeTWx9b3aC5HFibTG1iLERqXip4PMxmvgWlq51izGjCmtnyqJxxRyMiWWwdt
TNCblfNC/8l3Ax8JObiUddByJ7igg8aBFWFPxh30NQPivfLcBtd2yIR3EZX+inzOwqG0PDAvD9cG
OlzaUKcuoAnQTtAnT0EtFu9Q+PntIvQD1QOEvRYNzyYTxBKtStTQgZuMN5LF8ZM22cU6HQrEBU4Z
X6d5N0PvaSL5KCKnOfpm4x4jNsqwUbLQ33NuauuuF2eod+btsgzXSPZ6+M4iPw1qLG3z2btPZ6M4
hsyN+Uqg8PP1kg0OyTYIN28zius14prKg04TRmtgKx4p1c6wjQiN3nTmUDDkCMmBq7Nd5XTDIQQh
vCoXzPmyJuieL1S8HQry3SPkACtjyhvo5mFxjkg34ioK5WucCFiFo3BOy9i5bwQS599a1DaXdkcq
tFnYd4tnPYjZ6i4zn6mylKZ7QBq17LzBHejG3PEBtudwtJ1CERv6Q5y6ADSypNqNDPX3w5K7+Na0
qDsScj9srCSyEI6V1TVyqizwuLlIB09vdCziL5os5dnnVma4q4fjE/plNl7LaJ+LGk6ykdjbykTO
xADxKnOsRwygFoumIt9A0w/RJI75PbrvWjm7m6va60mE72pI2U343cswHzkQ33YYF1HPxl2+74jF
PMeWJU+1nUXPRGIm6KhRztRL3gQMu5YfdpPfxwQirYlzdO9YVdnbXs963NLM4J3UvBg5VTd1rH8N
O2BTRA7HVwRDn3NJftvkTGeSa6yHvMHk1iBx2tDKjSq5wd8mUxZ+bYd5grKXtF8nrQRI7hN2QOjV
eHBlOmyR3n1ViCR84eClIoZKmRUVm3yIX7XBnoN2NgUSunQ5+v68Ir8uP039ya0cy4ACWNDZ5VUE
IAf2SCzc/CFFYXNHUYW1rfHUykAP3VUiMy+9qqpeh4QU1Zc5qKHCMWvc/qK9kKZVBuVkazsybIut
iI3oTB4Xx46RDvsoTFmtjDJ1rhu7ng7oCPXtRORmMKepvZaW/Eozm64rF5LGTtJ5XtXSTdeZ3epH
/Orl1vbk9Dp4tK5sJbDPh1nn4GvPI6gHztxYgV0t01uJDO8rSbRrQZn7WkTEPvFEfhRD0WzTosQa
O5dae5g74ZGWlml7LF1odd0mK1hQWll5QVw79sbMcrDXFbT0LH/ew741AqvEibsm4qxf2T7i9SxL
r6h71z2jty2aPKLlscth1w3148I5sOYSroPY88QeVbP4gevGRgUM7WvoZQV+qwc8nWD1pfRoN12e
3djEXJENL1AVh2EnkGMb6UHwVn+t9C7aG1MYblzAXkD70M4e24682yjWuqCRBCoxKQrd5yZGDEh/
DNciWcSNW3MhIXiK0ktd9vrbVLv5FXgQDgSy5NZmmBnbsERXqN95EwOfMAihbVZvyVCMjoWdL/eL
e3eKoYsfQ9tLslOPsLu6l/PIq1b17xP998ovqZSZ4jn6Yka4aNxxXcrUDmw/QQE7x1EZoLZK+9UY
zdN3YNnxu2RUj7W1s5/5meqrFhGUNhtjfQjncGpXGHGmALx/chxGr7loav52heP6xeSbx2QTSOsE
4AvEB8u9CBketIq6Ill7Kt/bUOgXVTJ5TPzgleNqrIZLd3DulxgZT9PazruVQ/dnxrrUp9D2pTK+
trct5ttV6hTtUSvq4kbIGIoEUy0FbZXDHmwMDJEYnCpVnxFUFiUMM9VCDTKzvdPmFhlotnESZUdU
jkDqmCA32Xh5PAW2MxcmwjceTxBP9zAlo/XU6Zk9gYusC5cRjQZGXOTZGoZgeivZTK+TvJ9fUChd
RanHy8pSa7pjtRYFIyLvUFFxBASQCKBgj5mxNRW7qWP0O6zCqPauvA90CZXWcEiJBahWHZrQ41Sk
6X3EuuGlp/SkZ+rGy7lcorvCXjpW5bzYYRGnOw2BJqRmo4gvtRBcKtM8rCbOUAsS5LvmLgwL0eNx
5q8Oi28fMqxUt0C62lXU6M1jC7H6Wa+95rmsosewcMXZMmqAqgsA3j3ZuIqM5aMcGEZxcv2ivhvj
qSuDMKxL92KYYtbEcfPKiIaYtXqZonilxdhHPSm49pMlQt0h8tC5yvI5f0pxwz54qQx3ZI7qERYj
3QC1NPYPGZiv91EF4CHMiU5dEdUBz6jcpm3Kl3CCMb1qHQBUSCrgZvVNoshZsS2/MUUWVPyajfO/
mubrxvUyxLR+nty2EchU0Sxtw36AgV/nafrGgDNykJmVHOJlSc92PCaHgqXTZU6u/MqdHD5MQvuW
e9XyAN87tFeO7vDLmTOHhrCz+SnjqADJPUpAT6m7XGlztZCUVoe73hjz21LVSebC54ppec8cSkTH
8MMBQuW7ThK/2pdpqK9Je0Uow8tIIavb7dk2Ka6TUtjqBIs2/tygseNjlxbNc9VLr7jSs7QzN/mM
Vu+i0bkFVmPVxcCgYqdjUI8xcnlnyibkte5r6d6JURAn5ajNTz1BH9P9IrWU+1XraXj760F05LYA
q3MNlwhDs53kiZek9bxtFTXQCs1Or4Zs9X8LFjGx1WvT5RJNu1Bzm3ucvdPjH8Y//2bbpX9adwlP
YIDDqulSlTHd+eyAq5tJkh6nQ4DQOjvQfCPGHA5BayoOmucFYfTVKMzdmBpHEIBbzWq3dqxvPDe8
qIdlAxh7w6+685cUU8vfDPf5+dyIW2cfpoKTPqfYFDorBUHw1GVdt5duTa2I5mm8/PNX4JOa6uNB
dMsiRkKwM3U/vwB22k80vaO8TAyxUv84Wr4t3Wr78TD/HUn+xUjSgGn+pyPJ6+9l2XGvv5bJL7rG
337wt8mka33BmsTumu5BgVG8f04mPbXuRoMHhOVjba02tr/vtI0v/JHjMZw0dV/RXv4xmzRxLxNk
5iCE1FHTqS3039hp/5Qc/yJJdhVOxtXxSLJfdz4vtXOG2EtRixmjZJnNwaDIxgjvJJKfcCLiiykO
x2xRJG2xlb3T+Ct8p+0BMxOrwKVpoU7HuQDJR3psTvgmukNtBWyBEEf/rR778Eoq5gBDRRFYCe69
FTBvplWF1nUIk2YrWGA9E1DK+aFt3GWGn2iQUmFs2jRedppuVI9tN7fHWREQWPULzBsLTZ2hqNZW
7qIO4cZJNxxfzV2UKZgCXTweNp1hz+vygVvIPtAL1QeGQSgiQzFMYQDWeJ9ABf0OuiV6k4rgMPEz
z/ZcpUPgK8JD/AF7gBOD0w1xY0caieJBVIoMQaeRn0ZFi+C+7C9GRZDQFUsiFCFYiaqHMMEWlwBa
N0pH+j2Kx0lN2LQWKgXYQ3wUeJM4lhW1wmt5mXUNvqyCIIhj6UTDplSkCwYdEaQLXnlLcTDk4hfX
vWJj9IqSIRQvI2X5fwV9lrp/VDwNW5E1UsXYoMV2t4ziRL9uveKidPVIbGbXAczRZjXEq9IWT+zI
+/MAwIN83/5O7wCp7VATAPgwtDRCJj/A/YC6aT6S12dsMY16JFBEKYCQJQwvLEUNoRUB1kp4y4Vt
j92t6+CJ2DgfQn4l6e+UuN9C5e+O1zTcWLuk1ewsfAAW8X8VdD7MAbrWDS+6Mgy0hTldIe6y1z6O
AsKx+7X9YTJQdgNTGQ8w6ob4gNLyxla2BGRuT5ghnSBTlgXQFTMgZmwM84ChAaFgsZd4HBgL9Awf
0vQ2VAaIQVkhQmWKYF8GhIgVIQRUHMuDqILww0jhK09F6of2dlA+C1/KNz30tW31YcWIlSuDDznL
IOXU6JRnY8kh3DM4l0FmGlbglPZNxadtTXT8qVKuj0L5P/BlPi8FzdOifCEx8pWVrbwiUrlGogH/
iD7gQMuVp8Ry3ehQK5+JzRj0Av+LDz65A/yl/CitPo3r/MOjMjZ8bj6MK5PysBAKz1wMHx85o8ri
gkCDdZjyvczKATNGiYUbxrGKGW8MkVtTskWDINVWX18slFHpT0eN/OmvmTU0lXcGrix5Z3cObkJE
dVmsP+oWnwWKnTQ5Oa1wb3qw9PHTZC24UwYSeswtHRoaFJi+M49P/gsoZQOtTI14Lce3CpM+NGPS
sHQKs+fJN8v0ICuDsj6vFrzKUyoWq9y1Fc3z3ZiQmgTV6WOnHn0s2DNTjOlLlvUtgP5lzEp3gQTZ
Geu5BlcXjB0qC0QgSRS9FHoSKa6onvD+aBWRm6as4KtMkFOoRtkiKNOQnFUYd1p63gZrTp9F+5nR
9YvS7PZvbkZ2t4MZEqwOEHLGsEdW3fi00URkvTmtSMymA2WImhCXIrCw3pfZ4Mxr0ZiGQ4YMQ0O+
WPr0UwD035v6r25ql4XfH2onhW/7Dcum+HD/+z+3cfX+/f8cuvy1fP9FffbzB3+/qfUvSt+vcwn4
juERxPoP9ZkLTAQ7vIob+bRDNL7wE8jZnZ+mBYMi7Z87RN1C6q5kbPzx37ijWRX+uj+0cNVgCMDN
YFk8L8rsX8VVDaawtgCqutfcDhjkHFd3SLH7ZIOZtdgkhv0si3G8IMErwdFfP7NR0A5CoqQg5JxT
eYmzoO6sAoJaUV7ng3jESQcMvM5JsagsiCPLQPRRy/gPx5rmblMys1Ze517WsG8YHOqEL8n21TeL
C0fmFwSf78IeCVzf2j5CL9RL+Th47DWSH4MYksuC13HduDW2yrJqGLgCSkSOjNVTLKfKF9eO3pnM
WuVrNclpBeNsM1ssRjBs/ujylPvZjOYNObuXrjntZOLW6zoqf/gMcoCi3YaTHXMZkuxAQtQwL9dW
SqZKxN9qU8becfJKFcEsplne7B4H8Ki/Va7z3MzdtspJYG7hUD+B4toTzeEAKOkYunXhsioBx+u9
+ZyN+atLaNdWRPJWtNmFegWQvnqBleU/0rpkshv16dbMIbiahYSHEdF8jXK8Z3lw65UTknzDiQ5t
7r9RAfg7Pbb2UTSfssGoDksOhEGTqPBZULMZTY5GPBikAOA4j+dbWVvPsZkdkYi8tk0KLcm+xNZL
h+hY3cbiF5JW8gMu+LWV817NZg8CvEYyYSmiGXq4Ca0Hw2uEvkB+Y6qpFmMb6UwryoB4k2QKiIxY
+dTXnMeRpl7LuHgddKy4YiaSnTkWmnMeq7b4CwSnXaOOvu4NuRvi5aR7LLQYGZ9qt9LWSJN+mDl/
zdaTiyybTlSN9t6rfGCpJGbB5Z8fl7APcTQ4eZD4xLYQXQN+IkGlFYPvYnWWHquZEDqrCTm1p/uC
nnaaS7ku47YPGI7/f/bObMtOI+u6r/K/AB5AAAG3p2/yZJ+p5oaRmZLom6ANePpvIttVVtol/XVf
vqiSh5zJ4RBEs/dac72UA9Jj+kJvnLLPAzlXTOBNcp0p+THR5quvxA2NVWvtkS812d1hdvvmoPTw
SI35kCTgp7tGHKKCZwTdDcdBN7Ay9fPZqyYE2iDs16hLBaQHRoJGBb9SHB5XyJ6fy8h6C8QIAoui
ApL2/EQZ7BER+KOj82+FmTKtQ7HY9IV+FKEVr7Kkq3c5mpbt7Bk0eqhhr79/71bpXSME+lipkr6o
40LAc+SuW36O+1zFiPlXo/A+JrKZDqBzZ6DoYPJsg7T3kP01rWEqvlRt7ujVIrTW5MpTIHXXE1q4
gyJX4aQqdzi2hecf9WAYNxlwE6jBdXFTGvVE7TYfTgWUgrVt5OKts9rP09B4V5af1ew3iIKj3NpQ
aU03ATWzjczm8SWUFSxuivMoDlNaYc9EmD8XGj/nZnaIJsH4Af8jDq+dMvvcCEq0uP+3GmXQehbJ
pu6mBmqqjjG0YtTCOqWb6ORXHQ1Fqa5zI74tKxqU9C+fK4MaT9u77nbo3Rd4JYRWlOBiSrKUtsTk
0t9BM1DPgbejPU5Wx1SFt1bndquoZPjPqf1WWWS4tKoA1DWYZDTY1k7IiueG4QiqAsNQhZxDNOJe
3Kyy32ubQTdl8qM0vOveVuMxHJpvxticHS87/WXR+YeSBetH/cNJy4fAueRb8upjWntvT0xSOnHp
CCjeGYCai15169DX14mrLnNoeb+Q5L4rD7BmEKLEgiZcXCoWMV0/rhm4l/vSmyRkOV71TWkRwEAo
6coTTOg/v693lZjlSov4d3HHmTZy63dXGqXUIqVGfrC77AUtHYGPTMepNU7UhFZtdeRP5u9Vif9o
Jvu71ZNrghn1UGIHy///eHeRKIPYb0OiMWApb912eKw0L7YhyJQw3Hy93G+ez+emZXb7+e0KqgDv
n6Pg5A1mioO4Jd8jpugBjDP61fLQFg0EbIigtxOC3mW6OEP+zQ5moN/GFsp9Ng7DKR2oLTcB1NIG
O0zshQzX+Yy/jVVXuIcgKEAZ0Cqw/fE8wrRbEXhIXhFxKapKL6XX7Ap3uNdF9GxiZtp42rnufRQR
uqrwe7hV/SmiOrbGzDptfn6n/zCEEFSZNk5ay3Rt+92DtXMEJXiSykNsk/JQYdkO5ltYpuoX36j7
T98ouihKJC5SfcCfPz7NYLR8zV8yVgPcJhylbicrcbYmxYlV6QXppvWzSxctFr5hupWdWdzFoLwR
Xkff1MC8vGxVwA5mlAD1mYIgHbOxfzQC71rQbot9pnsXpAQcWQQVStv6Y+Ta076I7HqBwiTn3mzI
Ssz0s8Z3v0OI4Jy6xC+2IxJZkmeTbzT+vFWZ5TxF9Dl7GOvfwmp+9rHrzx0nDV2LQzwhUYlLUmpI
8CHsQJ/RahEE36PCmGhCID+0dnR2PzfUhZHjssf6+QP7hxkGl6ofUM0BBYwh7MfvcZaYohxDlId5
pPPJdkIzsxGMAsV2FIefX4sd9t/eAhfsPE9LSlwHy9//xWzd2BMh985UHtxsuHfa5FQAVP3FJf5h
ZpEYGahx8r9U0d5dA9RNRuqPWR6qYKgB1UKQh1X5tsz0ySymfYc2GK8Qrlz7egwDEtzK/GTo8EOb
pq8kXZSoXAdCMvJUHIiWZJENmJ3qqbhQ8Pk2e6PYwnbKDrnwZkAiAmupObdXeYI8zK+ffAosK6/1
o6ODgWoNuWJcYantwFyoemc3lJxFgHcTGcci4Ui+uSVDUCXZZdDZCdPYtLBd2aBaHGFdq16XnMXX
OLnuq9KOt46Yf+dF/sdZ0fmHN5ZnEaDEYR524FX9+FBKu158fUV5sHIOCkNMAmfSUZS3jYx7RgS9
QvCcbvLJvy5Q7q/DtgG+bhU3XcpYDjPsjOTP7sZwxnPqWRUlMvPjmNZi45ucqbPBuyan0IMt7xLq
ZacbglqNdQ2Vc4Ok/9m0xzfMXSsiAx+0YHcYKG64MfQ+i83niY0YTPa43ot8xIsy3kcuXa20YXw6
NRNf6w3kVRhOinwJp67tzs9BjS/556PqH14S1ozlH+qnnN7efUdjpIC4jEN5GP0SyyPHDznycRwq
fGEd/eKJIET9+3viswozrVno/f72TipHTJSBevIUAPpuv3vk/DA94bI9BBbPZ0bJTGotByTa/h1S
CHaAUX5BQ0LmPGE1dOgC2CbFoLYB9b5VAhZtRSg3ukPryhj8G1q57ToOFqhYWYmNqNu3Ip3vdU7R
VS6LMcMsEtlLOC67VADAKQ1G1ZebVFf2mu3qFmSrv+t4pN+Pl7OjxSZx+Q+DBaZkdPxETaRtHfYo
TucuPmpYO98PQQhZq80IYPtU9uNjQtdpg8wCRqziqOfO42NDpvdqcgL6RQNCbutWGQlgD3ZrFkl9
yVJwXv5AY1ZhEV0GZN0PO8tp2u3yGrXava7k+OhFywHCzQzeJ7hpuWK3hIXwAonQ38ia/xqN3EeV
EvUEXVJdBa5+A/+4GfslgjZPLongzBJotuJO7nxM44FWrEPLqsJYSffUGLCNFEpB0eUF7rr8xKF4
X4SsLEk0MDB5O7yxuyA1/xy3Y3nKLPd6aNFy2c20Xg5G+ICS/aia6uyzs4e/+9GGz/OL9dj7h9eb
vQ6SZAgbjCjz3TqZw2YinZdaZisx1rbDPU6Na/YXfHkur/Wy//p+1K46iM1dwE7v+ztfxt1uGkly
UCk/RkFrk3Vlug2yYOMPpLOBLyK1DRxBuSUZeDrkVmtwQMsKnEr4Q1SZR2/KyINL3QQxEQ6si0RL
B1clu9/1LOkUGMwxaTc9D4LtltkIjN5m0q91RBxb7rOzjjgYsh7GAmUY7qTxiNL4sRuYQRu7u298
jqQwqi+4hO8dt0/2Ve7pLf4DgQhiPsPNesQ9A7WRTPGVW01vXjvXu6bu7iWng0OWeNcDiwiHzP5R
wFRcdvOd/HN9/V+F7RcVtkW1zl7iP8vzH6q+i//f+gV7XFL+0A3740f/rLH5v7n8KupuHk1qj7rY
vwye4jewOGwo2MBgIlz+5t+QDxuYi+uj4ke4RMP3XzU2QfmNtc7llQArYYOc+W/qbG6wTP1/PaEh
TqGr7LCl53OAz3m3f+rh3pdNmlQHjZ95JFg1gyxHtAfUK3TYO69kIsdbk/p3QSIgWtlJmVxTHa82
Q44iCLFGbzFQE/HBa+PpFt56+YD+OvwMlxeoxixgKspxdg91I/A2BXxH52Q5nhFqUOn1qDOPFF1D
pzicoISIK/b5INypivMagfA49bNCw4cxH/NKQ3qtRWCmhxAFGS4BV0WPs1kGk7PLjNa5ifEH3WZx
6JD3Rj1gaypDnJpwQsLMIyjTjSFiOz4OSORQBkzexTaasGY6C0FMFouPfIaAyqxpllukg8Mns+BD
AbMPu69cxcLiSE6WtQ77kmKeXy+ebOnlE1oEVxzxtHkNObwdqcMJ7bJDQqCo3IrZLL4lPPCDC/bo
lu7IiF5qTsIvs+cyA2fW2H6oEc7ye/lkH5wag1g5mtl9kAEmCTGmoxgOy8caz+ZN16JCPqM6jpBB
9FS3CJOjM0JzLbdQ8VuKBsOMJPOO3BRgHiwezFMWIpeVKRDeclDVkvSwuf5sRb5/G+bsZFBsN6a1
IVoS5VuAjWEnfUSf7iyPui7qGzJ9glu3jZP4KnUC99Dy/e0GHGtX9DfUHjXSeBX3gb3T36l1iVtW
D5al/DuDcwSnFPzwweS7h8JiTWKNsR5DDLnHhHTIk5EnzhGfa3WTNWowHmZ6M1tPptbJaelLqRwC
IGuz7bYHsBGEj/aW2MGyUK8j69enBufSB3q5jiAmUHEoxKzUfrGMwt820AagtI1TcKdrGh0Tq/ID
a1SE+R4dDhN/Q43JHcRnCngtAXK54dqbDifrC1FxPthBK7iqa4G4s5+QqDg6LZNDKFU3H+GWcphK
wt64sqEgjOsRS+ZWmNon46+lQYoq1KVrhNC/7u/xbLoZZgId3NYobMTKojL0VNIJvsStYY7RWuQO
mUB+mlL5XHsWfMd9pCcTMKaRpmM9obrNM6iA6Jn9T4DOFptuMCpInZ4IeT6L+5ZE816N6D3Qp0SN
NWPnhM5odKfOq3vzmOMNTj7YdRsQJMw/SzC0TWhGGBkP09hQIsvCiyyK4ZwMXfshVsV1GIjoKmdH
EbylaH/Q39kCuadxigpTkgtt5+aTK7CmJjhaVubczYT+TdnO9PjXTpB5pWbEwklnE0OJeeGC81ht
W9awtLdi4BPLOQ1fqkX+GWPomd5p5B14vQ2yKkW4r5pmXkyyoqjXOGNQjqdASL1MRzv2aG30xS35
DIfJTHS/Gnq730yd1mcDvdOx6qmpTkF5X83+VZe2ISZxq10HfqVPY0J+k9RJTmmZ6EVMlHuqccYX
d2amycNmjR9hD6073U+JDceu7uR1O+mHbm6jDQHFi3XWfbaaJb6j73v2sn11A4LwHvgQ7WgsHYu1
GTikQ8DlkIOs9GsvQp7Yrunvlgjr6vZrOslrc7bDT6rJxoPGlvRQgl+7SZEsrSdiOOj0t8Ot1Ydi
pyo4ZmMST3sUTNeJ8qc9kY3dOkbSu5sscm0JqGjXFvUA6KdNVW8yf/5UkQm2BPPdzHVz6cYsRDq2
KNFF1QBjKZtdSjrApWnC8QYfi094WvWKM1Dty8Tytwn6xR08Sfrloduul0ixw1yxmcmHwTilRWKd
yU1CAyqjz4s5cxNZnHwyOZUbO+iJiuqq5sOYKpA/RdQ9Ue/pGBijsY8a/a1vvHw/xem07ZrRehws
O/yMaAnkkw5j54jLFRUrYcnmsYeFlB1E4bgoeJN6B8GTvmodIfGuQe6d/JB6A9pNedfX0ECSmaUp
LcCsdq5TMCq8WRKVpkrOhtht062vku4+aFX4HCiYq8ItQqRRBJoS5adeydiF6TMT3voRfWmB/JTD
dJjY/q5ou2BfzUP9qR5D80PQRMa2GxYrBaHy16VvV2f0aMDfILfeCf7i0nrauOEo/SwBIptrK1DI
2FvcrjRDLZLrdZdZJ1en0VWQFT72ndJV67xLerLcbXaNK+Ul88YZ8fG7sC7Xg22JaxHSTp+JmWlW
Rg0Titgzfy9rmZGzFWFyBq2yUkZvPHe12X5gxJVkgPcjak3R3HthWt1R7DevRZqVG7/jm+5zhoFD
4oy227Vemja2TeV4QNoNZ1umXwVdtK990VCHi0Uxr9G3jLhzHG86lZRJxDqdlLvxyHF/quJ+uI+D
zP+CIDra1khSrlRofzaC/htmm+gjqqCFj1KapJS7T6XjGhfeKWI0RAaKlwQaXiUVYjpy9hRYP4de
/+bbyt3PFTrBOZxBTiTTx2mYsEnkSFelbF6wkmEvEuaRoB3gCZZdf41CiW48NeBB+iI9DPAbKzJM
J4cGRWjdAjVvtlk7Znel5V2XEaZtSnz9tuhswM1Y75JuPcbNWMNfKubraOrCbV20X/o0fqQNwVaK
/QXVGGJGxJAfJOmaG7qLtlrB4uqogqhlM0MGZcepDlG0IbawmJIXO8seDdujfzYq83Nsy+RQJb78
CsL3vh+sbyGnD78hEzow5Kcyp2qvXHCuOjPlKZjC+ao2ewdNjvpURZwF6MWfxhIfEP2LejuUCm8B
CLFDqqfiKBAgE6IC7tyznpJxyoi4pu5fgjPYWQ3IMDtdEsbNdN8MeX2qOv3gzHG7I8+tpLPpIplM
5y8d+891J/rqgbI9MNB25rsOCzFRT8HcAue4W01lW+x0j5KyMfy3MLI/WqhQPpnKFTeoRvM12qc7
ZXWMK/etsAvrmMw9jTaYNOe6pCfXK/urLEbyfKwvVD1JvOv5SGurbDFE1WBzWqd2tglg2dXgezEm
vlHew0SNNpil053J7vHGLmV42+AFa3joBAPucUVex1PrrIkbZojSwUO9re1NY6XwehHZ6qz26KrG
/R4xr4vUycZC2cfQr0liX8nB4+5Qnzos6VeGar0NAT3PXZrsl80mqX83mMwxqIwBp7yK2MvoQAMN
irdh4h9sb+Yc8UfcEQPTylVaF5/pi5ZQN/Tj2Pa3tdXdgAW6sFtL1vxiKm1dqNeQiaCyDj2635TX
HOcP5ilXJC6tKum4V1Az/CuvUCUBAwTbT5AEyMsp5lu7KbP/BbH8f+XWCUH1/2cHv0dEkF/b9uvX
v+oq/vipP858vvWbRz4DIglHyH8f+ALzN2S7AmQP4khaOYsw8s8Tn/cbegoTLeLvuXSLtPUPVYVw
fsNEjaaWRprrC5CR/82Jz5F/6zzY5FlYFPfoPpgBAs0fC6ZyaoDUjm55NAZ2uPV+YAeYDtvQGLFu
EvzlW+TqSnu86uxpWhetomDVYiOWzKoHVTikr7sh0eAcW63rVjkeJXcz23qcmTZR5LV4YBqxLSJP
fyxQiClkcq54CaLSOtq1ma/7wGVbj3CcQrT80pd1dxxEG+1hikQbQONqbYUZSeLAY/bTAAuNNcaB
Bx/oFj0zpIe89FEMplP10amV/1I2bXHsSTTamYm361vgN2ZHK3RIk+gGN7V/KKckBwMmBiLAWgfl
Gpqk6mNs9WpvQ/w4tUO+bNZsz3sNfVljRy6QiayKJoouFWCapyzt/CtNEfG+H/HPlLm8G3oruJip
UPi5ougzCF1o7qxihHT1MN4S5towNZt9I+nYjQkQczrFd1Vd4SWDMbPzjIzFjln/BgThKSozXD86
uzXYzkApw4mHNMHfQgaqVn2m3IcGhtJ2VNDy0IU5V0Gq22PfzsYhNGaOSllsnKh/19vMVuSDwwze
kDdcXZQXoxYlrhXl/kh/yAI8vrUt0ERRWLh7h+T2na3w2tMEmO/qwW4vMjFYUnr70dOFfps4bW/b
EY92KLP2bs6Yj8fJy3ceqSgbo9bTPfBC+dozfdXl9NkssNsDK0oP/RDZe8jo4fPgJ9UuTUPvi594
2UR3wE4vEeJGCmW1jlGIdsUWS9uwSSgpHFidmx0wdQSWJppYSAY21mZod6SLBa8+GLpvEYe63WyW
2merXkBfA2V651Dwyxej61OMBO/Jpy3wYtDmo6GGTflC+t1w9g2WxAqnarxKgrje1hFHZ7LzcO5y
5DuFplfeCGuoLlB1n2JtUL6nwaoOfl9ld7pSxomgu+HGLhow1iphN1PnDhneCSdOeeiNPiFbtM0o
lAS9k2XruV/yY2FjpaWNQ3vWSzCfU/trm0VyOXnYxWHqffbYWE+iFcUWzNy5TdaXGEEnA6KOJJEA
GGm1PRe3wFMOAQrEVdyX6tJ49kuVY5a6Ulhm4nNt5R+8pJH3kEVxIfiWcWyT3gntPWzNNJOrIRjL
4I2kBYWOKpzmm5l6w23b237xRreWHYZTIj7wu/4Ja5u4beBHsS/KwT45YUv5tOmtbZSXwQnSgQ2A
IWxzPPSxV9/X2ihS0NvTEB1q8A3Nk52PToZhCHEuAb6lJysCH1rXbw048il2RiZKvvdiIN8w9FJK
J9sqCk3yzdTYrc3aiK7VJAv5AUuErfCVuZN1V+qgD7+kS/68m8zBihmODFrHoHPKJoWR62YrBGI4
4AOyUrK1HhbmtdkF6as0QAkefKiX1dGtMCuuKr/vs83QN5BNlp2AcxmjIiDtgQCcDLYaI8UEDHG0
4s4cVqUa9S2oKOcLxYYu21M0GKhtTWCNNqR/BlTRKbME29LNuORMuoCHgsa0HkWErJZqQk6/whzr
ZM/cxxW7LMQQDK+ngOYNGUFQfw7K6kYiFK3I9O1VLLpzlo+uSeTagCJFahltYSx5NxoL5s51qCOZ
QEZJTnb5jqkbhNMjYVr2ufGMtiGYuVE4cIpgRMcivEsZOOqYJQHvvXbDjZvlOOjtXsg9LqN4X8rB
31f4dG9LO7+aI6SB2Lfd6krHbnwO61qCoOmcmLocOdgLX6PGslb21qqDLXbyZbN3jTJd3tWU+Svy
km0TVcLYASAwH2SOYN2z0QuvxegaWDfKEo1XX937g6R07VFtA4hjswEXwXkikmOVK9LuM+1EdD05
JhCZ3OfmqoBL8KYm9coa1VxTXCUxUYb4hkAP+SvbVOZDNFvhTuMMfnIJQrlzHCNkcSjzY04k003V
+WDpyfU9DVhW3mbbc1EzWJtWIl9j6gwPBb/qYyatZENGhv9psJSuiDmx60PqKn2W2O0udCJ9HGIa
meE4pezmBYc5VWFAjfSOvZ2DJs1EbN6JmHzCdMAIm7KHv6W3j3AffVxLLuvTjPPwCE+k31sYuPbu
ULiKch2Fr7k1yH3Jq/hGUnJLN422/XMimOIDEC4byqkkY3P9Bx047sq2qERGOPNv6yka0ajH2dYh
pXnvcQO7ukXet7JGJ2ZqnJ2PQihQ+oMb1C+Db3cXS87WV+on1c7tZrEF3mIdvFYJDOBcjxhWMtXx
be7I4Km3Tdnl15k5qmdMlurCsb65dXF9XCGXKclKLNMrTmLgXkU8XGeVO5PGmnuLp/mz8p3kanLi
+ENIeeY6JEuZX9J67ASIFF31fmWuq0LAKNBx0a0T3vxbN5V6j5+keUEtgePCyzaCI+wdMhddrJzC
93Czt8Ed6ZwI9dKseh1hq61qXZjbbKrMIxGMH2hreRwoOIXnnFkX0pJAQ5o1/sq0CDAoQ3M7EgJ0
0QTlAE5qiR5h9SfzwMD46nAoptMI3smw+87f9G1EtdAhMSYwqJ22g/awgqCdWVNCmJJVGdn0y4tF
wrMyM8+K+G0mrAjh81I3Q7epUFa82Jq9vHY4Za2kmTITNKCn0DAO1M7kA8gYfwG8RgUB0I+tN9XJ
3fdN6/8aO79o7OA98n9qcrqq+qRFYPlDT+ePn/pzf++D5vTYRzsC8tHSu/lXUydw6M/gT6Nn41mC
LT5/9eceX6CcpmSFnhpAH1K1f6PbbX7h7xIG2wbP9F+i28U7oQod+YVx7rCNAy4q/yZUgTU+9nia
SFIuQ2KK09Sw7s1YzRfwbPWuUqm/iIOk+doaMiQaKMBHXpQhJaQkPLWNTWBsLq0raIrlnkLksLYH
i6RS38+MR59KyEbGNWHAFevq2opTfWMBtv2KqsFirYjyZ8dWHRUTYqOjuAgvlenQsCltOWwaJZo1
fpxm3HeFMR8qVXgPrCH6F07Bd4oHvgHH8egL8zUEkvlw+fu/SHXQqhEuN9T1UeMVuSW5L9hHUx/g
ROiW++Jz/+UIePt7w+yvpHcOdX9to32/XiDQPIBpZZ5736bG2mDqKMvq42iQ+qWj/DWCebeGT/er
xId3YK3lSlLYlvTx0yB2fJ9zMfdY01uC+Y4jmyCArCmm9QlWAQyn5AEnvLOUVcP7//r2WGXAynoM
Jix6y+3/9es07XYsyjanGhsjFzAW1HNr0rff9NqlCv7fX42eKYdhvG0e7YofrxYtOVBlkYI9MUc3
uwBfnHcYP63xps+Dx59fa2nqvn9y9EC5iBQkS3Nk//FiGoJEDK0rOapY52ItYva0G6WKaoM9DU8N
VaObnn3v1cgiegDt0dXbpMXN9vPP8fcBhLcXWRkS3AUi9V7dif5ATkUv0qPqMzaEup0IJo6IeA+8
xTL084v9fQzh0qB7vIhzfBj975q+jQpy0QHsPNbWPN9VftPSguUNruM6i0FKJOw3ZEkd9xfX/aeb
RNeGAxQwnPTMd+K2LErHJPLq9FiOimRhjt2Po+iXVPYEWMvP7/HdtdgT8fsRPJnowlwLZdiPz9Wh
AWsNcZAcE05aG6UniQzObKZzNI3i6efXejfffr+Wi9QJr4o0HbSjP14rhZtuNAZjaJ7mEXJkKItT
nojB2vz8Ou8lwMs9uWhGA49JhuFq/3gdaJJt41U6gXrjDukGOzg3hSBxgc2T+hwnCfYz3XT0Duam
TsMtnZf4F1qyd2NnuVfkx0x0SxEIXOC7sQMuleIGZWlU4zTDgHIoTuezEV1CMRWnKvJdKqVi+sV8
/v0r/EGnwCLLFIRx36dyRsLPj7c+RN5QzaGESeCH4kMD3OLE1n+6xg0Z71HfkCPW0fNnTzwBRl2H
I6D84+iV+gtsAtVgyw2KUxaW4SEyDfhD4LZO4Zwav++q/qMc8Z8+p8uDWap1AR719xr0zBXhiCjV
OOBp8l4p6DoNbLU84BHl3ugd0O7UkkR0Q8qtQWfrYg42VANRhuGxzyrnHHRBeNSJL64Dw2vlDiBa
lW6qOJDD/uej6e+j1ifXBUkVshTymN9/VDMgsb3NR+AOgUnfMIt8nYGwb7vtz6/z9zeRhgiPTEpA
E7wg72bYxLD5UthTH78nmQcJpmNkxZV7JofPffj5td5P5wxPZJnSp2WMZswnJefHcTL5rdvSqGc6
J0t7E/nhsDHzul/nvCo7TnDRutbjdLZ6LT8ZRUkyWuV2v/hiF6U4l/lxuEIHN6WJFY4HTan3x4+R
N7Vh82aEB4I/mukoc5vJtAtwWh6jvp7v8DKbry7gY3AX9NZoMRPQyp+XI4mHG+jcIsI7BcgMbrsh
wBHSqpT4eYXaC84YJf8LFcfwFAP5uJ9zEX4bdJ+TLZLPlzmHU7EKVOM9SI6nJ5v+y3kg6xKbCFrI
e7fPvAcvrs1Dh9+eHBRn6jdQKw2AbuN8N0Wh6Fc50N2bojG7lzyczFeUF+GlxVFDvDOnpW+FT2LD
ifiGAgfZUIeHubWcFtd33CMQxs3DHgGFh0nRxHZeCO613kr0NU/jdyEkGakYAFodOt/yoXPIFey0
iLctiXKXSPBmOy5TCx7Z5LWPmbyrNnK/RRXtYJB1bBtpSJswJMckQIpOcLGzHx2TzVApybX1JRyT
MlXyk0871r+vrJTxxttPdFpWLaYxCBXGnW+3zJ1m28tPMwiTjc6C6CKXn23dio+BnsdBkLlICGWS
G49BJaYL60z+jIxivPn+9YYIJLd2GZt3tVBxBt1J5vExpPIhTrZZxBcwyAXEsDlO6638PlvhODtT
y2CG8i1tfKbdzIisTG1xMs0tEpaSmu9ugk9E58g0YyxXifMBtDKaYzsyy1uR2dSbUpDL5xE9zsXr
6mjTKpm8NibVvVWIKCGC8RHk6AdcFgVyf3Hal0Njr+g9FqdC2MlrHhU2bcDKeaGggbSAlyZf+tzF
fOeOBoDwDqjArTkofZNMzhBvpGMln3OvY2qCefpsTaaTb8UyDouxCk8+Lh+aVrHfJZtZW2xgrALw
eDnkjCVZdPOFiu2SNcfRa1p17TDfFa6BExBIfYviuoV1n3ID7YoiIhb+lgG2Ndu4fonHyDxgdGH0
upmj6fHFujrQp9PXnlsZuAcXD4QZOdMlMvL0lPn5NpgNQn8aR98gm1C7LpXWAQNLtVVAsteTUTV3
URcnR5Na8plMIAetcZ5sKE6ZF0uU86lXpnegsxM+Rp3cVk6fvSivzC4TV1uHoStvilnuM0RUkK1C
vSfrSHzyfV47MIN7s5qoGmck1piGnte2tO215SG3CDR1QKcp8afyrdrPQTLcJBFBmKkV7MhnFbCv
4wqsHn7smKSQVVaMAdmH3BYJj80adlW+mYYFBtvilUHg8KmRrbhQJLhpNEynAdT9Zph8Z82CI3au
Sp680Cu2U1vb5xyPkNln7rruynFPrcFcZzPuvXgGmh/U6E2oiN8j4nsNavulBhSwTQ2Es9AUMRVQ
jD5iJPyoPCxItNvrfD1pn1WtJy+2EM6J8gbUdjuBkL34zGkLDUN4BsYffexqe97GzqRPcV4wATvL
Hon0pGsvEWIRAKg7C403mmTwePPsXWVSEZhDcSfFnQiUUNlR+1XBm1qSu6CnluHCy54ikRJn7lQW
cTmRvOrdnA9U5aiIVwMJ5E/u7IidJt+S9OoB3mmHJu2GjZITb0aP+SKTZv7UUDB7Qgg1PkyVy/6h
amsipOphni4ZzNctBHtJRAyMXyQvzVGj0j3GKgBRDyxCXJrIvAd8MN7LcZqQ+vX9dll/lpSmGpwp
JdLitu3kjJcRrt6RSjVbATurgPxO7EUy8mLKrPRa1MMyYSoizxmkEiuCjAJ5IB133vWMv03BNm8X
zKaz78fBwfVb28VNa3bPMp9hjI6wdhw100iIcigUm474pXRHmb2AatpmuzLN3FtQ8O3Ok330oUuj
8Sx6vemScDyl8EghkACf/CzoK4Xk1NgkrA7Mk8cyaOKTUOzbV/boo8EbCgZmyt6BI0Ju3OVTI0kB
b6BjAU42iQz9RIiO/61ziOBZeaUFtbRw5QcNw2Pemy5RvPBpNUnZPfsxqNCHep6Da20o766BL4lA
vVoSLZUEaDcGh0BbNhYKq2++1jZsgnpMp5PqBEo1x7wEYQMT1CFFAkBEyRampJYt8+AuDxUNdLIG
BIf/NHYoU6A6NBJYn1aXByceavCg3R7hBlk4uAuMwXnTs9neyc6gakA+wsavIGj5HkOA7gQBsmHk
7kfcTTvP7wB7+onzlE1tdRt1aEGL0EqPIVr1C98goabEnakhtPaD6zKwg/JCmAvJXkVgE4+eIwVV
UlwFEdlfTT27BMIqa0MkU7XPTaQd+dz6L33HLTHRqPXQjolY+wiqoGYCr9vHAyX6VTlaAPTaMHou
TU3mgok8lIAvtv0BDFHMeUZabieQDw7xfUO+z6FEfCLQmyJOpaKzNsj/hlPm5Ec4F9PXjuP4VSfG
/q5zDCh4og6Gdm1kJWv6knqwJr7BvebEXu+zQkoOAFZ1yq2p4+3q6suYFvlt7bndjY+d7SBIiArW
SeAfCtSlR5wnCOxh4Z4rpcNL2sNbcaKheM1KJaGPohX64ESu2uGYhTniFnDhallXR6MvqSWBXH6W
bf2ZaE29BKQ4+TpwZ7h/eNiHF2JR0pFJoIU0Xi+5WrTaKcESXLMhX60/0xdJAKGkW554ss0K+200
AtSEEMkyEIii3ZY41S8S2dorRezhNOvU2Pwfe2eyHDmSZdl/6XUjBPOw6I3NZjTSOTsZGwh9wgwo
FAoFFF9fB4zMropIqQrJfe3CM0kzGgxQ1ffevefGCXsgQ5jlaAKTIvup1L1j6+FbKSvW7L5m12AR
YHpEoIYPeDF4UfbYRsN3NN0xlE6/nfNfuWV6yIpDTX/eVy1lkrJ+MZZtb2dsanfFFIwvVpbqb74s
4vdsTHBgkDJm1bsZUmvAtmeaOmpIlMPjZIU+sckujf19E+qvRjnFnY1pYWfFunY2ZU8sAXBLRixh
k90hUY3QSfV0NfD8rkOv2eOvUvPJb0v71p+KelcT5jDvOkb9DNbHMQTWUSHjIlmsn08OBpoL6R1i
3Cnf7VjODHw9JFUuWOnAHc9BQpt969Ad4r4k43qLvs16LogyOyQVvDHBpnD0bKEuYinG74LaiAoj
r2FwN1wFGRe/p+56K9NRsm/zSLjwvV05n0LbS18N+vcPyxXWLzccpytpHdlz0DJTcTpediYH8MVp
CzTpYyB/T3Huc5y0VypT8cLBON2rNLTJ2O4fQ+81I9NhYxaWVzJvuakarKUtMTNAZyOsa5syapct
jOmDv1hw6Vpltn5lI0fkcILMDJWo08psE1Njb1r0CKu15ltVu2QbWtTJmzGHvmDClW1puYBzpp9M
UpIjtby/7aWbHConRtfXhBd3aEDbFxoeVDAeYqApWwac1o6pPxt0OSOrDBpQhM7Hsspj826Mj65h
5ts0pj76qpifGI7nDO7i7LZs9S9LMOLuF9DoodbupaCxux/oZl0KkkdOiU17wJ214XmWiJ2YZX6r
lJNsqPHZdTgIXXw4SHuM7f2hmdRwtdXMCMfBwQY7duNx4NpSVIc7Nc2ArWxi3Pw5PAUSpKjd6JjS
RAD3I9bP5Sh4Pzu44VRdikOshp8KPdZeWN1ydELQME2f/C6N1RwkmBpgDPQOlsw+l9PwMHrWRxH6
hy7N4QuMyV3bDJfG6t+nZvkyVulFdeGLkOktSy4No7pQkHeWXwzIX7G+PSLfOpLyhBuqBFxvF9Nx
qWhSRopUgcAetgtAEfhWTvCCn0Pu7c79NicOBysrY5HP3XMNDnUHtQDUk7iZ8whjZBZ+b3QicFTS
1d4ECAH22TSOX0m5/D4DRQxBJh6w1hUTQAKTfbXFsJoUZFxdfCk0gnNih7rCOzrLXvfF28y0/YSr
5Br0L3asx+c+7pN9PhRPkZfl2CSSaosGfnyzXBnvZ6iPJ00Ncx1HaZ3IK1kfc6aWCMKit3CADlQ0
fQhxOp/kuehD2qP4FiknoiSfj90EW8zGT0RilEPIoNKBJQ95Mz9CWkt+2GFkrIsF7MSQQ5MMsY0W
xp28G4Xyfyg3PaEr97WLnpSMxr4qPwxN54nGhZOqM0GB3NE47YSE5xH78FDtEgwuM0II9RXnoVPk
jZF1p0YFfH6wuhJWR0LTNBwmSk4yGbZyRPocZ1X6a0hDHkDelRFDABVXchShkEK7CW8NY3FDfdqx
vNBnWmcaphvTd7I5LSRLPTVG5wY3BJXOdz173Gvcp+bWAjCydQu4kcr0oX1XWkGh9yoxlB1jxLI0
DaWHYX6tTsAf6Z/l4k5fytA4V9upCDLLsAHm1ZS+Z41FkzuDI/foDIHah4GkEskWbX+DUB4GtyrX
a8mbKPgheSCGrz3pBDusBKF9FI4nz5zteWk8pha4Ngr0XWCQKkVORH01her3sG7cXSE5/oEkEfeB
XLaVo9tzC2Bqu7Dln91qYCMdvPTi5QFNgYEiHxQ1PYJ1UvP5flr41t50oTynocfMBjb40Y785u3z
RwDau492SNnfRWVyxFq0nFDcio+hUdRgs3TpEsTe9GVaOPZYFJvMepY2hLjDxYTcHGzsXPWHz0Yx
iQmMUeaOOWhF35gIeYH7tUB6bSX8ifjWcFAuqmXyHAxfu0LxAYqSV2QdWR4GGi/3QVE7bwSY8623
lc3fPM3yjIQB687MeXeBj3paqnG5nYUxigADPpff0AsXAWVfr3PRbQPYeEeOatT241hHcqerFcNQ
LHRFaF6yGKBpIBRCJrvO1wG6h9RuGu5/e7GuDLQFmDwySe2qpKMYLzeJlAPI0jpRtGT6VOWMcZfu
oKpp8q91j2Q6gI1/05ULE7IloHmVLtXl876zinY56JJvwFtIrKxlvTyg/Awpk9Cl8/flIv1ltXTX
kGz7ywP4LK5JPTJlc/gn39WM5VNz2WhSbn1A8LcuwZTHbm3FDSN4ucgg0SfoO0YIgpYo9LkDlG/z
2oleX7Auw6fMTSzsWyAWRN3Rz49EvJuJQntrbH6lan15jtr1/+0UV8vBwWW2JBabW80L7c0iCYHq
J8tGFxdgR64UEoVi4L7PLY7XDgBsnsi14Ifvm/5aAEHd6JK7CVMYE0bsBx+0Eltvx3auX5Q7O1e4
aulF52n3keb4mAxZRTAPcx5h3xuZTU4qvaTC6T6qaFDnpGfYvjFo8WxcVnXqPFIc8AlbN6T9lWZZ
xQk4ndpj0hbulbpFflVEU0NjgTV8AVO23GqIeo9TBWjl84F1hyr/0UB6/Ojjgreex0FfIBGnZ5SN
3JBjbA0fi8m2mU1HTvX8HjFj1Q2L77cxGPQWYhqlhxLfWztOtgnDvOOg8d/bim9HqZSHfeYJTEeT
0LFoE2QqWu0zYmpvPVrgt6LR6bucAhNsl3BxburMRe7nhaQn1h5/uaLyCXbtKgaxvYDmB2PReBes
d8EkaM0FIqClEKxJi1WsqAmnZOQuiRb7W2aX4oNRpNVtmcXyTHcSRU9HdXoYbdZHWCjtMQsz63mh
IPgVpYIPnKj1HpQ2xBoY0+mlyFwsebFHsrcVQXqCO0vZh8Ra/4QkgCiQAmN+GwBQ/z5rtBmbgQO5
pJUqsn3OsYKdUZTErg66vcNoPz4XyBx+CO2nv4puTi46yGuDA4qdyS+m/kDsDwjqpOUO0Emfvpdh
QIjaID2Z7qKOBveuFkVn/mg//6/Q4W+EDqhq/2dG3GshM9yaf9I5/OOX/uldDX5z/ZDXcQOQN3+I
Gf6ZTur9Fq5zSqbCAUjiZE2//KfOIfnND1bPK0KGMHQd+7+QXMPfeDWPFj1jXddFUfvvaJk/A7P+
1GaPeXsvinhJ/or1pPHnNjtxIQSFgHI8xbFpaxBbXUzbNOF5a01/LYBd0K3+3bRxsKqLsvzFHjnQ
+GTzET2SjXeUyayhUtMri1In3UtoLfe5yQQKurZ+7lrTQqX04zM7wjNNJ/Sm6PI+bE9UsthJLvDL
IK321VU4sEUzIePRWEp/BGnb3XQ5kYR0vYKP1u7rZYvBJvjwRLiq/kI/eVVhZ/2s5mh+wZHVzD/X
kVJUXorBn+7yLtpLIAfEVZY3NnEX8THUWEDx8ENh22TWCBJHwenbEW9M594PUKqivdJ7EZOxFOEp
o9u/0q1QR8x3jpzxBlV5/DuB8OgDB6VjLguhbyeQLNm1pMFCPFHY4+LDerRP42kKDoC5/U06VN98
UoZvMmINsSQs5BNIv3qTJWwH0hT8nYVCZlun3vRKZWpW8SmaSX9YLe2YR+9TulYRYYHYuuxZW+9q
oNc6Use/5HR4kUqXNcT/RffRqxiwHm4jfFOgxCQuVjCYqd0f0mRF30TAwt0vPTbk/mAxpXyW6Mk+
RuGToRnWE1mzGXHKIfjh53ny1qtcOVyLvCMEOqkChL/GxWtGJEmHXVYEvLzyPncbgiDuBqx74zZS
gxiolNoaRXKALY2KL2mBv8m+rQ5TO3Y3jqxdb/v5nzWkT9i3IpThBrwEP0f0M78DqLyKrgKk+Lub
LE2zDVSTvpZ0EIptMIZ0WbTP+l/nCBV32Rwkr3FXkccIySF5dUYLibqMV5PnKmJ9dp2Aj9GMGtxC
RAgT6UOJd/ZyFXwITMoDNSGuoY2cB44xreH9TeN0N27GUXZb+gsfKFovCiJav7xR1VLnFwoJ/oAJ
YWO2B9XL1WWvEiSYNewIdCOqhnOq9EgVJdDd38URxu67VNdkGwwKkOJZCV0sm6wr1Q9Mq6gvMdcx
ccDsRNRW10u6TWWp+m1ncR7WqD3X04ofr2mac7h++HgBwLJZ3IorKKeZ/2WhJXb2wwY78JxzCFgG
koRBAltb3xJ8iJQu7T07eXj9fEcamdV80FbonacaXfum1ytDnkFE+jpJGrZbzw9QT/uTq5ejlI7/
YRszxFsEmt1NaEvx3pOqoDd9MMsTAtzAf8hKwkgqhjndufAKIBs40Dxv27sQ9TaZx9HuaBp0e/QM
w6++Ko31+vlXxvUyZqfa+AWZQQ5lAPKqkLvMQhV6l8ia1N26GlBsDiGCB9oAul+ecGR2FXTG9St1
7fX6xKWxhztlku6GYglDoez4d2IKlMNxkg1AjbqlOFYdiOINwDrsf1PNChWVvTz5je2YQ9GL+tey
BNyRZWit95TjkvWYBVbcHLtRT6T+Os084hyu5u0cVWraqcRdTgNsoEf27/lel0a8w5AbPXpmI97c
Om9pdzPuFlcVj9tOBOTpBq7V683ggg8cmaOSuiQhUlHGpDdlYpJXvkyCAlYM9yMUP7VsajmId+WP
Q0osmDs/ae7iYwm1/4CTzt3aOguI9lTD99ICVIA1gMeiTur5KQ6tZktXiBvblZPkw3ABrqg/LD5d
U3XeZiHOatgqglk9kjpa0tm5ZHo5rdHzp8lJou+9KCMQxTSpvb2fToy8OB2S3pmV/hkzOdfXQPR7
lYyWr+GIjJc3bCiIOAvvfYwMJBwrb9rQRqNz0khfnL2Zwr6r45w8J3YMrISifax1tx77K6I5yabJ
3ZeEmeABtp756UeNd0mhfZ5KHTs/6iD6RGnN0cFmCbwyri1+ehD+n8cgMGfRtIxtgOhvu8J6AfEp
X3PXZ8QJHgprbRIXR+Pg6aDbVJN7T1uLTI32QDCQoZdpLz8Lw2wBpXU93FCOR1jnysgQg7Kk3rsh
JeFGTTjZwTRGznkkOea2CVxiTqaJJhfxXEB7i3SJrkHW38lQNj+DIMmxTyKrq3E09ng/iU+5Q0X/
6DSWO+/tgGKXY6oenGuN/6F/YPgCacHmVLyK1RftaeaUFX1izJhkP43pPUNJVhMTIf+xxPjotO2b
l00QEVUyLNlRj4V3FVVruy+p8LpXIqDlE6aC+zzQ/SNpVRkC6MF5TMnDfGojSrZ6ZAr2pUfBdoLU
JfZ2lttvmTvNN34aPy+ZG34dByjR3RxggQ6mtkt4PgSpwloSFw364jQLEqhG4d4PA+6/sBF5sK/t
3L5O3cLIK6USfBjyrtvPLm22upQOqBxPzpucuFmxJ7q6tXewoCcaknNTbx1/DPAoNuOI0aOvayKF
HUan2uu7LWlD6tltq/i9QBXKPKrwAHSX/khNwxBCU8oP2wkf7Mz2fkMyzninXPt3ptr9rUAFT3TG
NItwGxFMfcVFWO4006UnA0/qxsyl81A5ofql/Vn+bpKs6z9mhVvgoQhlmt0Ajq7OGSOBrejlm2uW
9CHPnXRXrclyHAXnq1bg2Wv47+jz5WUcPOuLlAo3kAupdoM14ydQqfnar67qNDDuQ1kw/cHik+6y
Jg/vE5EEX+ZxyqJN1eZ4WxHNijtsGIhe0t5tdzDHrQdCpQPGy+O053JhUfHD+SKopn4vRoV7sxNk
mQn7Qp/gVbEl7vOS+xRv07vjZjQOy+FqmcB/m6bMA/JBng72scGhN5TniCj87IsXd+PtGEk8PMDA
qohxUm7jqt9EnZj965Qrn08YO1s39wnrhfs5KjY/645eu8toN782UwzpsXa+pqUfbbI6xOrqdj7l
kap2gMLrnSNo5w4u3qocMTg7RZIudI16+HkhW/gBIbFNxo4rvIc488N7RgvqqZP+yEaPBZbPkwNp
X+aDFSmN56wKNmLMXkK7d25a/O47xyPqk1FxQAp40zwVZQfpreT4caBVUED3rMthL+w16lmFWAjo
1uX38FtJ6PRs82xLqW/M4NlfwYmzQOFsvWUF0mSrDQXNgiZ58PC4HAWzHv7p+uIGq3f/mAe4sgia
GqY9FTYWg3zqnMtIODThiaG9k2l4xu0RX7sqMy/2QI4NAYrjKzKQN+hF6RZjQMyBYtbZi2bEs4mG
WbHjDh7NjmY+zXZGbFeSx9jJQr4HQsAnXDMN1MUtQg5AkKbKA56ERsFynxkP+cXI7lgD/yIlqqkx
7/rxq0j44FrM8gmDe3QY5j4t92yH+IdLhnHIr3AFpenGRg38mKchYjGSFohhMBkB1L7xGYvkZrxB
M0DIn+vOEBdYT5kxznlMgR3oH2U/hr/w407AhAlJO+WJqr+LKOpPiUzSfb0erVBGS7zTBjCrj/5h
WzdlCAimF3va9BTWYzzeTsIhlsfUamt0j1EQ0dRNVZJbtgyx8F7Y38A+tmBL9ZawhOa+VEz+hirA
m9zMWfhYJ+TdbgOLeCKtyKiM28n/VjmunR2SsG15gOx1SBg61ReiqZ+Ih5uvbUXuhBmrZMbbHKcP
A8eAWxeuPiuv8bK3qNFtB5mz5IzlJ8ygnO5xSeklb5APEmw3mmswBMFdT5CRRFnUW7uxC8aL19Xq
ZnZ6c4zbYr53AjU851Nz6af+RsTLvOsTt//SDB0TMVbLo1a9vDg6SI8yi185qE2HaKBzF0n/odSm
rjeBrirCIyB/1pchR0t5KJJlMZuJfjqRanXbldB3w+VxZKj0ba6aOuP2cUkiIxFqVdGNXJDVx1bR
Mm++m9XexmhzITgXWtk+E0UwfouVeGZK2GKIk3/Y4wjm8KxzOgPKBEKEZKj+Kj4dde2nu85r7Q81
JYKJHQc5KM4EUVVTgQQBKGq1j6syjx6JxAnsr0XDf8mJoIk2ve/E0B9odmKMrwmvnb4uOYMj35Nx
Ft1nruhRBpizathBp9P/rIP7i/4d5aG3eoUdzwnRNPvhX/RnGSxQ42acayMp/fPkUYkGRe4+LyYa
fiTS+dv4n38R+dm+h+bOxfCMAtb9K4YRo7oBdTWQ3IQ18gp5R7wPLMwflaVQAwFl/05kiu/fZToe
wa5LsDVmS/xJ3tyWQVmz8vFg78OePiW6M+3cNVa4iAuWguRV5yrZ6woCycZf2pRjWxMOP+wMHwUF
va+WJze0UqDLM4icYhw5Zooy+IAMPaknID7BALDUcci8a9GX+r8v1BPoeOKZgi0jxZizfkYtUrFi
PDeRJ96n2gw/uGXaX/Gi2ycvyTjRq37g54lAElCh/Hm+opeMrHXttCmwHCt9WMjyGA4JIfLDMc46
cD38oCSqXjjhUeb0XAFKxN37Zy3chL3zNyLZfxF02lEQ+is6HwAyzZm/fOkVJ+Q0HOzuxIiBii4o
SmqD0akp1/7nu2t9oT+pG9c3IoiHY4Afe+5f765YUsGR6tmd6rzmKxZxAx6v7fl+ePb8j6EgE5Ta
cKYIweAm3v/dd191q5jYYx8hA3rkPzd9hGWciGTB7iRLgUt5omda9IXh/FhLpGJEzWxCFVEEWBPD
ib+RlTvOv3z2P9SsCR4MD9/ZXy7yBAgp7VICrgeHpO+NnjJ8o1HVu89tOVA2+w7aSo4xBth8BjiZ
pm47Uvi1WVSfMn92nj+vxv+2N/+mvclyGvLd/PeAvi/yZ9a1/xXS8I9f+Udzk+Sn33ywCk6EE4sO
4qrR/Udz03H93wLalOuDhISYn/r/zU0/JKbKTVYcA/JeClMWwn+AGnznNwirPu1IgOeRj/X432lu
8hj9+U4jTAbfEu4tOlMs5v+itK+GcammMSnuyyrxyoTGgk0uosyq8EuC2gHDe9iz0nS1jbYQ5zEL
3WbSRbitUt1NDMq8EOcptyatQFVUynvM49qq569BDI0dVnxFTqDQbYXSao3EQyli/8AaP5GUR+hG
QSv1M0LP5TyAEKDL0TDrY5f4iE/yvrw0Zev88rKWkS88pfibtbZf5jDOLlHl90Q4Z/Q8VVQ/BkRC
HZmmLTsvqYmxJSmXWE0vHEEVuRIMwFILSSyQ51svEcmCkLGxRK9hg+0aO8g8AhfHGkU4r6GEkQ7G
3ydG73vfFmQuyDbMH+VnpuGwxhvqcUmTnXCnRu49wSfexGDwYyQRtdglNmVBT0AVkB/qTGYT3wrm
7C+DDvPyLqCc3hFjGX0ppE0uoykI1tjWIQMchQQEQVkyJzQ9bFWYpyhQClpeKsxbagDuW3aiR9oI
afYU+V6agIE3JBChGdVnaqL8Zpnm+c0nhDk4hv5snzNIAgBuq6EF21eSdhupEJ1BVHjiq5GzBN3d
l7SAIw2udWjtboNgCyl7ky5kYlZTNG7AxnFLlEvhrsGM+bDsymDgSBXWkXlXI8Pvez6JayPq0c0M
2g8fXmGP3n6wWSUJgs9/RZK4z3wN/hwKHw4yAuwdwtGRI14ePfSLP2cbRlTZzjWqw2VLqKjpUJ/a
Te88WGvkaKtRtaQ+egK0D0SSTiJxMDCtUaX015Cymq7JK5Jek9g59OQyXMnAKs2t3Y52JC5u5U+x
QM7VDuj7uBCoGxudt+LehwVEdAg0MsRUHh2NdpNTXkKEawYKN9jNDs3G1sGXiELQ9/wdarnCe8Cg
y3e1ODp6amBkTbvImhPBYFZHPSjVwQYFlACllzYBaltvniO8VkhMu0vJyp5cQ2iBPxriJQgUqyOO
iXVsGuuqgfwM67GhuxusuLhqPPc3YdpOH2SLhqh1h2ncGw6i5jxnhkwrxpEtmK46XMPLCXnvEOP4
yLQUmjlnOy2ZpU62bKJDS27SfTEbB3QH423COmXa8GRDI1mh6qZQO1l240ROudD6uqCl6olTgnnY
Ebbk7YRutEPeqiVhelttkgGZtFcFOWnB0e28NNNdPQT2UVaQh/OM8p07zsdfXq5TYhJVijur62p9
0CAJ4A4BqpG7po6nNxcm3BHfQp9dfHt4XGaatg/JaH23lqTlmbKwI23joDTBneqI1TuoHuf2IRuh
s8wpxs9NbMacISR8tKOfCslY2/bX7qXVKnViJTJPfo8w+uwGIe3ioq7dEA1k7q68XKicXifkL+B8
L599c1BIw/KkK+J1TxM5XB2IMjPvYmE5N96AfHtJS/cBES3PI6VM2ezLjNUsgKqxqUxfHpfZiy8l
3W9YWQjd5+vsrB1Rb2iXHe9UHeM4Hfa1k61AAb6r7pCRGLdzaWY9YH+w9cEbka9h4ndvaPUley8u
GVZYheCUi8vVeRaLX+xsr4YbqIiuLr/JPio/SltZL56s9fvAEETukd77PGv+rHewWsDlOKGlzgBn
kG57WOL3YT5k8oYfoBvkIHOgNnJDpMqbMIb+dvEHWJWMG3D/Ir8oTe3r3Yw5c+sOoY1WKZTZSmgQ
+mT1ch3oqGbK1KajOPdvu1aQXBS3af3sIKJ+1dPy1ecWBpU+4IdkQmu7J7Loo4cQqtsOErWhJ5D3
5yhBULBvF+XuYWWSz94RZfTYpoN/h4pl1HRGo8a5pUfb3QKDDMtj3HfeW6/mt2ye4Z8oUCjOzinS
Ot5qbathM+pyHm8b0Th3i3GGx4Y4CblFWzNnD6S8pdgWSr82iwGsF6koKBkGpFl66ZmSxXdMVJzD
/56nWlUo83fnKWRwuJj++/PUbTHQC2L3E8WfDlV//N5/OuPxWsJO5sgC/v1PznigWPD5/zgy/XNU
/J+nJ8/+jagxSKgUyhyrGbT+O6enf6lQAk51OOCBcK2es7/Gh6Fnj3Ol8+zczwhD7Eaao1dO6wiq
BuO7ozEsv8+j7r8LCFF/k+GAee7PJzc/oRvORA1ql0eA2R/usO8fjwCshv/3f5z/SxZAH1TI7s/c
zah3MiRlljswXkSMgsBDoW9SPVNSsB2K0QMdFFR6mt3iipvBvCzpCBa4ywaXwO6KPO5N4hiEF1Xq
YoAp/GrHXiveiWaXi0v7uSDWKS0iQ3gmRo+95+C3IdfePvFXYroxOVr8O3ZU/TMif3vc9gWKIJl7
KE5KuDCPvWUiYsQwsjD2ne8XUpAOwsvNMULKccEVwXXDSdle+TMRbCDCER9eguiJTIZq1645amZE
GbgJc99qBXMwKJTyyUmJWLvEcz6BUMU7Ev3QbD3QWpLIcl9tnWbFvgGTjkwTfFXwntuJwbmaTAn7
aqe8KvY2U9OL6b53I0R2URZPGZhOi3ZhVwHmecQbFB6Q/zQ9CvesseODO2hlkzRJe+TMDsdPQiVN
oreZ5E8kafh6mJ1XZFBC2ZD0ALBd4zT7A87h/IPV0YQp+oVN32bfGjqEX3RkOlgHK9EPk3YvQNv0
8RtkJ2XtWzrw+wkJ+3EMl53iXzCDtPwelL2+i+IS5WllZ96pDj0H6rJLdkCa6jdZP2BerI+NbLAc
DXF9jJODkBr/hib26UY206H3e4H8vHK5YZD0bnD+dVvLJOmDDg2aARFUb3Qtq02EWW/rBZALOeUH
P612Lh/jQc0b9tV+h5QccxEnpbMi1Oid82FF9nve7YpItmeIQ+rip/UJKUH9mJND96BnBSw1wlFD
g7snjXYKL0PXnufEPEethIdqJcnwLeic9LGp8mg3e15xrjJ8RvakmhtMNcN+wAi1zZeifuk0E7He
cnKAxl3yPcyqnoZYKst7Rrf9R6adgOAWtlbmnPECNrh0rEubh/yWYZbywNTQHKe+X149t34uLeG+
h2GGisP1q+8FIaKvYcxD5aOMOCDtpjnEdHUT9oRiS2/6maY4KZa5cvYJPnpDQEimPuSCt2kp5Ims
AH9TielG+3nwhRFtffD0wiAB6z39BThNZ9QD4W3aRc777I7xnRO1E/ORCcFaWdVnzJOkAfrd8DyM
HbOGKehOldd4mPPMfFczFz4R1B48CJE7d6MW5RtN1PKdb7Q+zvPo3YyMlU5IB8Rdtfh0lDMVppAw
swj1trfc47TW10YR7UsrA/x4KuLo0ZSKZqdFI/hgMYa8jZnUP6CyIGuMMYh9qmcJRU7ERXEhUtf7
Qt95uGrpFV/n9fSx8cxk34pKF6hXq/55rMbpiXa+IDY8Iw5lLpJ3muLlq9ShulFBh7BwHlGm2HCP
sA02eXMfgKY+i2UG47HY2c4uoQzJXge/Ai3JuI1C83UuXQy4CRaiSjRnFaS3dIzaXTrmNkK2YGYa
m53dRCB3t80W1PRGVP4IEBAMoVe19cnmzLBpA9HtHCRmR1m0xPqiJMRhGPbfRBqMNzbGpENNVM02
bP3poeyC/i6vYnPq5Og9pGYyb4BQiERMHf3ABUm/zJ1AwB0ZB8vG1Ox4TuDxNHN5muC4HfGRELrW
AHt7EQXDfr52nhYL7VoSVeKHZ4XquMTNDNU1tREXhTPSlUaq+wjJrrvVjQm3patz0pkC99fi5om1
scOUstAGHEtL6VnMlb7N0+aeCN2EsEo3e8PWVB+XIOkPs2csvbFNYd+GRYW9CREmJ/PGfTCzhpDg
DCa5drSnj8zFv9T9KKA68aBexjFjmuEnSE2wbMznonKyi+hKiIxxuGqtvfZ27ElDjDyWmrZub6yQ
DEK3952n0DD63XI+xXbZh8R1lRNw4claNSUjqUInUBT9tyqM9hC1ULbjlN2ngOt+L1GknKkr6mNP
VfvsoAh6zDij3bnKQPkd+xXpZKr+ZWiR888MvFFoCutDwH5iR3Omx7rAh7Th6Ymu7TSZH1gzS4OL
iwjDFkr+xcoafWSap+80aYakuQFOjIu+f51wVd3PqysHd+py9KjTH9jZkIusFp5YtdEvQ8ejphE4
cJ5Nsh9TNZd7f0XGkeJ5mEC/MSIdmDyuTiGrW01Dyeofip0KKxGTLP0BwMapt6sovt6Gi4VXIPf7
V9D/at+tzqT406QUrH6l1nf6w5Do/muc0WPe+13WfPOyLD62q9tpXH1PenVA1asXKscUhZIT24tx
2d82YNjqO/S8yZcS8f1tRXm4H2PKUbDf6jZVVojhtwruphqssaXb8SuJKyHiy9WfNfirV2tYbVsi
G+Lrslq5bG+sRxCEkPg3yer1qidlPed5EL73RcfS82kK6z4NYizagj7t6htTq4OMYAbvrrDBVo6t
NoDEaxwC5eo6iz4NaOOnGQ21cb9tnLwjlC2KP6rVtWYX3gf6ju7WAmX9FK/mNlpW3nVSic8yaNx7
0y8o+lMiTfkCL33tOUcwn1tt2mKXrOa5kWniOXPRdMi87e67zPVeotVuR6u9PvSkPR6tTzdegi8v
Dtkc64oBptVhrDef9r0g87+rXOLpc5RYduOkkycEVIJs7MHFLY4NMPh0BDaIse+rT5+gq2csg6t5
EE91t51s7xp/OgsRIxEcZDuorRlLJ8qlQcFA72dObgYeX4NBMV2tihFUh+2w2hfb1AzEXtTivjKi
P5U5ErvZCwCjrdbH6dMFmToy+spZwH2eSQowGwD30a+4scb3ZjVRppV4wysKH6JkLOvKgdgKkEWc
O1YDpvvpxSxVmV+m1aAZfno1aUcC7Y4wRHwvhGTWPqzGTheHJxP06cZUccatiUW/KavgPl0toYib
m5vx0yc6xTIqd96nf5QeG7rIjAbD0EuMhbL5oqfVcZqu5lP2u/agV0NqrSzD0MaJTi4qmC+fhgYY
aHhYV27F1ipxtvZYXEc4JGCgKmyvkSOd6hzUmbNdgfb306dFVn7aZSOkRnSSBrOvrGp6BAGabybS
Q/6DvTNbrhvH0vWrnBdgBgmSABnRcSJ6Txq2ZktK2zcMpWVznmc+fX+gsqqsndlyVF/XTVZl2hIH
EMDCv/7hQppzcdul9cg8sREChKC5rxS+hIk5qThLCem6JhmOYhonB/S7MCTGT4OZhU9mWmZPjqAG
xARwgUsQ1PVtlXb+cUkl1UroBhcAUH2+AY6yzdUucdh4Q3AR93j47yatL046n7Y1aq24p8Qkjzhf
xcj2n9LktJstr9rYGJ0HA+pl+CcN7O6ovseB0b52nGa+wSvA2vnpijfWaKCLcdmHFP6fF+kdE4TS
OCWOux7pdBG7Fk/pXOaYD36NlSPwPM0yPE4l5tEql5/hqwnUmooe/hiRFKRV2pW9vEBB+gO9y72n
ddyoAOQu09ruto5x1NN6b9M28KBFAk50hzgiwMghr4RPDIt96LViHA+9fkdKGdEFWXw7OLF93brO
F0srzacBzTn2Vtku1Tr0SivSE61Nz/DKhECOXr0kOuQy1Br2ovcOkVa1Q9W7jWZHPNur5B3cjDR6
rYMHkRfbRWvjA62SX7RevkQ4r7SCHjYJDCUoRWeIK0ACfe+MKHp1Cyas49xR4Rd8fi/E2O+FVujn
KC3OK7w9L12t34+0kn/Qmn64SmxzLTp/AF3vMLfdsq1WAwDIJhtkEOFNoe0B/DSZb3EpzXYJ3gHx
0uWcE6qm28pK/crl6a/HUqjUtr36QksCrk9aVwTTzFnce/EFCQUc64xJBZcNKs8CiAp5jmMWnEip
pQq2bDPd/XRcv3vrz/0/bDTuyrjoOGj+pUXLaRzDHkHzDBK25Z9cfImLRs5LFV9YU9mQKNgUV1Wc
RUDJfvrw8aX+0omke0IAq61tpl2PZuH7Fh3tuEROUc6lKlGjQbYQPsE1CMvvH19nTa5714nkQvRa
MO4S+NjI025cWhLqAqoZXiDlnQ+RR7Nb9hPwVBF3d5CgU/9q8CMzBinLXyoFkY9VJYxujSDSh+sg
4u7WW/pPP+4X+BEtKufDftzvL8w1whTe9+T+/LGfenKQFlwpXQ6jiAhwn/qpJ/fWplt7bn8CSI7/
m2mSlqn5Dm/o0r/acS7BW7AOibHGOUpjUv8OoPR+8jiQTfFn9y3s/QC/BW3v9180zSu91vbyPh8y
QjDgu/Tar4CAIZJb2q8ff9bvl4n1YuBHdBhxpJM8rnYX+gk/Ct3JyRS8tHvE49WXwqFSmLEBeia5
UDe3NQUhRN734g9Jc/5/uDQxYKbnSSV5qe8vHRupNXWl5dzjt86lfSKS9sM8YnYKHct6tD38GGiA
NVDgkd4DDH18ef3r/zWf9ZMr4SAZwbnJZ+BOLy9s/FD8JLPvsxyYZusZcIY4m/RQQeJSX27S9OuP
rynet/T/vCifCnAhsb+4K75/5qIqgj6sfHHvIl57LPDMuhC5RGUAxug/V53rXbEdcvEeG4r2LELV
+irRKpyh8uQ91FJn0cCin85bowmD/bJAgpA4DNXbwB1M64hDEqBjvFD0bNpK2+NMWQGv/OPneO/M
9vYYqxCGPQZXc+fE+sobOQFNKhL3KAj4VnpyhadMc+TxY7AeCawvj1NKONbHV6UV/pcRkwSwSkxP
ufDpriINUyV4QFr3iTVYj4UBPx1H7OgHSvb6no4WemOnsm5cRMkLUCSqkI+v/9eJqdhqbE/Rb+e7
OZ0rg+8XdLgni4JLTg+xnjCzj8g0HH7JrznhfqxvmC2NmaUJKCDUJ4tAMKuuMM3eundif3owqghN
yBBbSE0C225fKZ2dl8GUenYiNsW/YmSyGIkiOxSE8xfD/XcPboO1A7MrDginX61wjNKvzcC875Eu
1ltHEeV2JbrcHDZxwb738Wv+u0miAy20p5rPs5+GH1tVYsaGPQgAOTyQizlCt7EqKXpK92PeaCI9
AsxjXcd85dhPQeEa/ElHmZBOhp/EUgI6DNMDp3tEJ6kpvKsuHfy91aGdiqKhHvmtaHLRGBWY5rNr
E0308UOcuPOtA6gE40d304U6cOoOl2Rh0Huzb90HhDPUhwV23Pn63UxdXn1pGrzF6Hqy7s28QOxY
/H0Yg/tuwV0wqplzmmMx3AbgmhGbtZ0VmBiONeb0i/Lpb1ZBhUgZfhM8LmiDJzPZAGkcZOBY9y5W
gvQstGDFqprqi2UG1mOdNb9ijonTjwlfSb5q9lyTdg7uKCdXzLtQJCZuNvcjTPsjciX3Ba6D/odN
s7Y3bRoPtkSAgnEiTDtzSIgJArLxP8W9tru3i7l7tUs8AxKTFcA0mAQxdfCVo7+J9RXRnmXzwqfc
v2oHhbjFsr0rBLzOhVA8kM5Q+0US8Rvj7efthM0aEiASQcsRgI6n+sCF0lZBDQvv6W7PWx//umaX
cFi/JTBh7s6LISK6L1FD0u2ES6MeE/k8iA4+fIhkQww3lj0zioCtANTDTLNTh2Ht2key7S2kA+Fs
b8gcgOxt2guUZDMajafKIO9sZ6qyBEZbiQCoGKFVw8NgZiSaJcAWoAkDCcocx6uKezCl6Oi1eXKF
W195MyRoM/AfaghorkRmfLZwL721yjn7ZqattcP8guMxnH0OSCCD0etMQKy87Oao2MUd+/clGkiC
5Gs7oYWwshymlfEA1GbuXBV5NZR3ZVTPfZEl484OlPrEORdktk7gF0Fvh5yMP0kIoQAuFKR6Cfbx
B1ZxjYfmpu3S8wUTdrGpewwuLwTJgvBnYQteiRC5O6wiVNJwqAgWHFAWKmcIm3sC2SFyJG5XuHi0
CDJe8iisqjsV5lmzxcY+CnZeMvrPYdSz7aZ8I/S0mHKynP19jbNAuKc08PeKBhd3V7ruS+s7lAmF
x2pDCajllxW7QBvP/BhUV1wkArsgQ7kNEBlO8OXVlZeqtGdntiJO7ghFVxKKvTJSpF3WV3BF4KmE
b6SVKp68CyeMo5sh9btvXpFK9Eeg0AgDkmbn29jsNMJpDo0fb8oaruNomstnWjrxpRg8qAnUAX/A
nMGxIEaqhy14cBCLXX7FtN79XNqGu6llFb3yoUzfwz7ASmPh9Lwzsc+otlGAkUJDA4EYYDVs+bBy
00agU0xgfjM29huv7F4d2lr48cRh9WjgHJgeh8JD3XRZFARlP6oBHoa/naJsLtUuV1jrEVUBcwD4
bINtViD4X0uMgihp+FV0ajYEc87EstJc96vPBmiCze2mSdHs5hr928EwdfGzuNNDCV8bfhCBrkcz
9CiGWMGdlxruABwjNJkzFPIge5qMlhGbA3SW+TzTghyUr0kgWs2GFR5Kuciz2EwdrN4I8rRU9cVv
WkYWs2sGFbmDsTXNxtuN/sjnRZ+VoU8HluzYCe97hZhwu2BU9xKgYMImxKRe7TKd2Z2P7ssULP4z
tP72tYWBzQERBabhsA7hkOHv8yYir61mhnrbPLf59XOtBZecOMojZV3w3EssDtI5L49pkYrH2tTS
0bnM4Dl3A+szyxniggz4nV6i1fFfQlIIW/I8KHzelH30VNH6eS4vpxHs1Djk2PwNSMHJDVEuLDHw
XL2rsM79K1+V08OfdBiDFXVdI6nhgJhcNtFV7BeUXvta+/pVrhrRtu35v+vd5jQDEhApZ7orKTsF
8GI839VrLZJmEkIyojkEj3TebiDGWTcrV3XW0tjBWvz9KuLtY44bdpYIsn1pOkfdVI27WVePs+Dd
W7nWeTIluVIaDe1rDPaGzo//N2DtgysZot4LMx3cFy9jF/V1eVRl7La1H9ZfkjSn+p3wgnxYC4Ul
rcGLpiSTL2ssQtJmDG3NzUzCS16R5SBVi5VtX5DAY94QgWJsZRmQE9FkaYmdB+KJLRIYiveyZuNp
4V6D9EwPJg1YNKgk1e5dK62+BH3Gbj6naLT3gfCp0tsFRSqqvbm8qNuGOx/4mQHyIpZHV7XRQPle
C5xelyrpgtz17fBj6z15TqAY7TJ3xo7MMdIaEl4lIdhg+YBGNHexPlWQfs7YdrjBShAhtfGMYkww
x7eCP0g65uLFOoWswE1Qs06NLoPYeWB8jfeeM7avmd8yRlXgUdzxr35osQETncjaVuqjCum68Zk1
I/BlGbAvJCN9U7S2uuBxyqNNl/Uhpj1PhCzt3Zy4G/qeyPysm05/ni45gzdmmLAzAfzym5OBctVB
idpfV2NoROd5FHAGxMCSr7aPyEfew5vlZgKYdJvOgeewwUjWf8YRST0mqVdn+6424zOin/hGVoZ4
lI+806nKef51EUgze3qYYxh/W/B7GHczLHxMFZlwUl8eHypvu6p8s86qviRWiSJWM+op9+vzOrAZ
1Vi0cNfYyHkPIyUoviDBs0Hb9W6aQ/nSYJd3TLGyIakMy2G5C11mfNO03Mn6JQI7W+1xjFkCXIsa
fW+twm4nrMP2zp8CGGheqQcoqR2WJlEG9XneIEeIu2WCysRxtCVPEvgRuZyOoRakB32aTZQHdpJY
jwLFLbnHCccQhyzZx9FGBkL0mE6RZp336f7EvhY4V1TvNcyBu/UJ2YmokVvJCtTg93e2HniXUfM9
UHs8DiFH1JilmyYqR9rHvuY/4vjEsHS6Slvg2mZvFeO6bdIU4YuqMjgatreqqt2KGHvhGUTXinzX
9D0nGf3WcKya/F0yWtmya/TtRJKnSOPAwQy0Y74W2s8AwSDTapltLDvsBey4zVAIu0SivNZxyuQS
jib/R23j2puITx63zjSYHqIYZ6L9CAPzfI5d1PWu32fuw9SMBcaCo4NUHeMh9+VPBXmMEL7Q4Uko
Jp2LlHZBuSfLbswu8wHHpH3WR6L+ZJlipGIPUl70ojcXcn312jeJxDgrQ4tFnlIk1EdyWmyQK3O+
iUW/gLe1SB/ch0SwLuiFlaY7O8767Qah5sFNXdWcTyqe/2jYhu7X79MRfXBGenF/RuCmk17jm8In
4pk9Amw3HS6jcMbC+e2DyMfc+1Hh7IOWC97EOXaM/h5yjPsSSrCU9auQU6qlJyTCojckz9WqC+sm
cTXakLYGzShEXRZdDXd1F1hSY6tqWkJnjQs8vsHvnVPVKnOIG8D9xhn5s5lCqNlx9rRuLIdH4JOj
6RXJctxZWcjMUkHNDoMzhH0oKz6aPilZ7e3YuoVWBb8zWvioTcOCsdSNLNrrCogHKvIG7W2fb7tg
VaCT80SYnho1GMQGBGMjhFuwpbXNolCGzRAcagOt477o9d0mfcc0s+uZ64bVPD3kgLf4VHJUe/Yn
NOOhG/LcOLd7fN3C6Qz6ns1kbRpqIWiflhdP510/FNGthQK0xCML2mBjDtyFi/UwfgQ0lMedCfOo
eezcniIEto//vKZuFRVElQNTZbxzeqE+9d6U30Jj+xYZgbFN/aQ9d2HAb1TDyj6SVfAjtEnfU2i+
N7bkSL0dSpsJPOFxQRASO9IcY2fYAXn6VCizfKaRwHuOKwa0dMdlOjP6xD6YhUdKclgTlRoNsFIg
2CXXttNa1pZdM7/gZD+da/U4IaBVhUFkaZc//CmjXpBiYjGkyISr3Ao47NPUduZlrRf/yyQIASJ9
RLs3kDpLTjAZCVdGCcmgAGWD5pUhdP8UJoLhwcORf9a+xUuy3QXvMRNeLJ5fzTlRQ6xL9UCNk+uS
ro686QFPSyq8qTa2RIozZ/RBOYW/cRxtn6nqg5tDAW+4PVTigE2CLuMOYT13Oq2bSUDq1Rd6nmX6
vaTGZHdBDrxHhG9foFsPngMvYIVbD4ahGRbVJSZWFUtex5pWSvoiR/A05Gu4d1zh842GrfKtm9Ur
wzK69lUss7eTttbw8znRdZKC/bNBe3Xe5yGr1SJj8Thw5e26bsLWYXHExsbez3XBnMh0vVkFvneV
Y0OZ72BWs0ZPTvUlzWhDlR3rXlMzhTpMiUh6N9JLo3QPMtQr87KU7ECc7aJz4Ubxd2eQZnt0q54Z
1+mIQTet/SvjrcKoibjVLhV5WnjOhcK+SV1wYJu6c+hkCBax9zsru7aHyCKEx1kFYw8Ta+ZHz7OA
7Fxah1twHl6JgmsM1hQIThKrfkyiunuMQKx3q3kGflHMhyVkM3ormV0z/yHRgUKBIPzqADVKeXs5
d+LAlaNHwv2mpynCHRB35vgJyXG6a5khrM6cduAIkkSoNgpDekEDpTLumpXvTTkN99tu7OlcYCzx
ra9s9zXx++V7RlX5A5vRlnJ7RJtJXSVALlrzytJE8kxTyjEOgl3er0zzusapfU/+en3pwmS6iTUf
PUxk/HtedeEnSY0/bfuckMFU89dnz6WdalfBU2So9FtZz/wmbDyhuscr7X1ZKfAI3kYLKxcTZmHj
D/JNf/afDs+vOjy012j0/e8M4d/j9ltZtPE70RUWUPqn/sEPlr+tMDHhM/QFPQIy/tng8cVvfNA/
p2r9S3SlfjPRGToekJAjEFjxC/8huhK/sQDqoAXkiLpt8G+l454Cbz6GICQ2oGLlt1nytD9LYyJK
e3bKt2KzycmOcvF9PV/mmVWvazj6/PSC/qYn+3cXVHRlaWCCu0mLB/u50wPFVVSiyt2jTZzgzhrG
+GzR6LXMvPo8nKn8P77eKc6nHxAuCO+L9gqWXic4n5/IpcXzwzmqMpIviT5arMVq6w6/AuZPm1hc
iqGmJeCSWoMo+OTRmmjEYSu1nCMu9u5LrGhVkS7I0oTUhlUV77tnlSasV/qg9m8/JV8SLUTPM2mj
rTDwT/2zsU6H2TQa59gKYOnCQ3OPdqpgg6N8zn+Bw/+lK8CD8gWSEOdKet4EKr0fw6nM2lwR03Ac
S5p5HAGpSDZjYlIMD51ityiA4aJLwpA57swNh2TWwJJjy5RBCTJF8Sus/q+DLOnfEejiWfisodJ9
f0OJFXHODQPn6I0Oj7saBZm0087+j9fCXwVav+7Bg6y/v1YIcSaLaMIjvxnBExyjfVUdJrO9Lqs/
HlX9Hn8Gc1H8gttDbXMVpIK/suqpxtl+euc4BNGPVmjjIQFg//FF/u7dsQghQ+BirFIngwmw7ahO
ZA4cIYDrxMNsdOPJytha1N6/6naepNXQTeEqNhY7AhYDr/C0oUSUkTUshmUfExFTXK8NFAsfc/nm
luThKf7iYEt7Y+uG0xx19gW5MPbFx8/8N18wbkkse6aeqrrIeD+IgUA4HsAEO05eJ2ABF5axqXVp
VEGJ3JocfPJ9mgpq9Xnp6WSukxeXq/iMFeRXHei/GwHHQTdBbimL1WkrIs18OeVpxeTFb+9hrVNX
szVOMv7+4wf/u0vpRCk6aGwtf+mzT5XHEVvV9jHGyPwBmihTFoEsS72n7bc+vtj7pZ7l24HBaSrf
YWeh83TaqMR4m6zmujIuCdThhGAYDX0mG6BrGbXpVjGzOnx8Rev9EqwvqTz2RrZgvjOtJn4/rhWU
ckHD2780A5AE3Nco9NumnR4k2reHuA0Y1/U0EHlgZ6gbQUPpHhwVKo5xh9SyPl90sbyuIG9Qz7yA
puDlS+r4LtawzMe3DBHp3SyH8SHJc1d8iFA6MJ48TaXCJjdxphwOXJuZ+cFcouVQxtJAx9GmPeKK
fKanyGGhIUKjTKpZ7i1+2X0DuLI6ZnHyxHiGgQzcsHuFy9+9TiS9Slhx+lQr6GFEOypDUBgcfTk5
WiE44HroQXnRnJsJP9ZoJE1hMdVgzSPsi1Ek9ZdOd60gUdqXTcIL3GCjNd8R7gqWiLrcf+4WwoO3
hB3V1jlm0fzqVkUN6UZ+JNNtRramvQnxtELfWNRcQwNUkryVu7omcnHjDHAVNwBJeBES+bWQJcMR
Csy+W84MSm4J35PeXNuFOTh8YxXRZZpF3StdpPqLqrBjvcwtbYPgUbUYooNJjkIojL9aM5lbG7XY
MoXMDj70XGc0KooulS8pKbj0cfFUepktH4B8NTXAR959yYFJv1VLIM6HWtUPjYQYh5NYvVVx6GC6
D90ZvTmy3Xy7oo8GllZHMA16fgEwhT0500NGu/AZCmB8tjbI19bxekLtFm3f5eNB9oDR1vIsBqDl
ytdwQC5pAVlT076meSjERtq4f2DrjBkVQgf/ua9m/haEP/vCDwp+S66P3UvHeyM9nWPZussV7NSH
qpUZnsJ51CTaegE++KyUPqiSGUVnopgXdRnpwmTt0a/gu4k13QO0Mrw6MtMANlwB0jqu+WpSG4BK
SXJ/8EFPKlIfMPQutoMZKHm5HiUN8K32rHVIfDsTkyaA2K5K833TsS/KMmL+lWY4I6BfPOsmMmh8
7WY3B5IB0Ae5wKKN/eYtGdwqbL7lgSPfc4tfFpYiHR69mCRPd5XlsRd1nYLcMWfsyxt6apzvK6LG
rxcSYUICBmjhDmXtvki6aVB2isbX3uNW8ym0F3G+LPhy7UQona/FMBSP3hLP11k9kH3ZTiTqgAlY
Hhxhs7mMs3LAKUy3EtpsIgygWEoSw7BtB51bYtjykr7YBm3mfIMYzzzmTlTiHZT62Ja7LUA/bQ9M
pJb5MfVNFyepqKow9NJRyXyTKLXNtrgHMvKwtAr6HMCg6X54zkJOO8KvG1+6fUGfE4EaHqWsTNtF
o7qjWaFQgIVcfZZZ2rQHAuIlGS6KJG8UTFe0OpvwoIkcI0z4Cg+tpCzOhrIvb/xksMZtsbTR11B3
4FRJfglCffx/ijk4wr9X9ZnXjvJLBcJ2mItq+SrDscRZHBo7jC9n+Yo1ULp3XbFs0ScwjB5Un22a
jsXXBK/BbkdvGUc3syEnimIUh5iJnudOUwz2NTXghrjt/EBINKKMaKELUJrBQw/kdwGdpbpImqjF
L7mfvwdhOe4jkmvusYXMP8fpgER4LjCmLmJiK+o2xuKheVEdanAPoHsXoEbfQmC2DjkihaTxDPBn
GpY4uQQlznsNgeQ7qeg/YTlW+8p2Nw3knrDUI1+NV1S63jm+lTPW1PEwbpwg4ELoJolA6cMIULxq
t1mHdSvEXWMv8rJ/qrCOrbZD0R56N4UEH5nfMtWWn/0sFsRKWdOhNQJ712fch48W+Z5dacH3geX9
Sjo1dNzQZEThZyZX4A/FHZSv6g56HR81mSeqe1nbBoZImBKtbu3sy6oTyVFOGkYS9gSGzmrbvYaN
yYJULr71OJsLn6zZ0clqVA/nxCOsllDwONI08bI26SHTiiOhyzXKL4FFw2xFvNSMj0zX+uzHXu8G
9DCEg5tvk+nfZk1VS/KX5uGxGlOYVSWr7cQ5itQESjg5ANxgx8/U7yO3PncmB17Y2nyq8ODm1tRA
3yQFq/siUGZQz0XQkS27hEa/sUhCy7+6SeRVP2aMtHVrscNdTHVE1CTO+B1OSk1eSGq4v+Ng4F80
kd+eZ1gg41c/hXDUsaSN/kAE+ZIAq+5dJw7DbYBtYfs5W4ze+ASnurTPPVjxNwNo2VZmcbqPxhGp
AoZLh9nTofR+mCu0Qs74NLhN/kCL4ofIls+TcKzbtBMAVxhMZFvhN/3ewSzxlRSR8HWJ4/FT2CtG
jhmf7GtwWZ9WhBoXZHcxcVB11qpLNOVtSXZpVuXbFt8mBD99G47nuAyYR6cu5+u6xatELlOMoUSe
9uhKGQWE3+AJz9jJTsWeMPbsemoa5xbX2ey2xmXxIY+9etuUVvvNGYxsX3aL/Ufpy+HYyQqZrBuI
WG5az463aaTFBf0CgT2vM5YLCOa7JPecS+gKfwSVMX4auzCFR9eb100cul/TUabhtsF2jr1Su06A
YYc3PqDZdTO59qWBaJWoliFsX0Q8VkdcpPw9bH6ih6RpBBuna/PmzGLJOxgUs2j1LSGCTewEajpE
cAEfZVrhQlnYy6cqjoIrc+6xpI/w/PAhs3/ps67u92bbOvHlFE+Tu8WOnZwaDPG99EZOANxnftS3
55xyjatELeUT0R/CJ70Jc9aNMJSZgot6483IDv+D0Nb2uq+q4Qwv3vmIcVGe7Sqf6OMNqk77ImJx
I/g7sGJayhXN1nBQw30ohhFTAaRAJEmy5H1Jpw6dzpy5V1MsWEZxGvSJXcJSZtyJvOmDLYZt4rpT
8+JuYFBZ3t7LlMOCaI3fSyH74ICKaKEXAL7rODXS5UziRNur+KHNrfqpt+b2Gf2Rsx+mJd0uyURX
REln42DjYm2mJVE7uxpVjOfjEr1C0GEf6rS/fWAMhBs5vKq7YeGcUmRA2LhJBvEt/LDpyWxG49qN
O8gUsY1owTPsBje8qnAPdavccVuK2G/JEhuXH1hiTL9Xnt19G91AvRLaIeODSaMX8VVm0XVJSgIo
NoEHbo/rQY0xeASb6Vx11Q83msK7NoFWgLCh7S7tccIupyyLehdNcT1vHJD1LRYwza2R0RcWqAWJ
oQmp2cNlRv8IeUfhyNHj8XxMewSshqOGzxH9amg14ZLcggsjDg5wrL4t/ExHmWFiA3HYZtSwMbNQ
XlVjNvXPU4QUzXnj6/4HC/0FForJAUjH/w6F/ncG/wQs8PtqvXDxiux//Yl/8NyF/xs9GE9CpYTD
CWj0DxgU7ctvHBQxzec46mujqX+ioMr6DcYcfx2em7uaK/wTBXX5IyS3/Kltg8EIANL//1/vQovb
k3//WShinxCiuR16gzqBHfMEB+T15NyI49Cc573pfI+Q9SU/ILwHtrkbRyyfu13XJWJ+hkoZd4d2
tjNW8XZ23W9TkFXFlVW6ZS0OlUFgyyatCagg5MUPTNL4vCyNpqfGxHZoplNZyUVu4mAKB2OLOXBN
yoWd9fNi7+jituIWb4eKaRWarMdPcK7hJmS0dyGformOBeaLPTDRmd2GuC1spjhxfbIpcBL3AoJH
k7aC6NFGAavXTwP5N5DtKWjDwdS3AYfJGJZYdInTt1O20qJds7jfqxZxYQbDSUUZuRqObafXfogB
tbGdrLjIf9SyiedHR9PIG+xl+4bnwTEgnJ4+viWhUbafoDHC1JVvweAkiQE4A0X6+4O+4tCSl20T
vmL256bXRKGF6eXi9FSHZ5GBvIx8JRVDNoKtU3k9zMMJft0mMYnMeimndsZvQvVs2pf44bdmtF+C
cOl3SzYxFPuOk+3yHDUyMKa9hKwjb5YlBSvf577T4jZrhqzZ/tvS8u6r/PkrPIH7gC30N0hT33TR
KjEX3j9TEKUUANRJ380RNtonF5Po8iHPgnK5+/jtMaN+fnlcyLZdJCQSL1pe3ikpmCiY2l8oJF9t
Rtuy9xWEAsfcCJMZPtkqcW7HtnRZwWfpZka3raxQDQ+YSBTJj4/v5ASP0ndC1Jvm4ALbaIPF949s
Ycxk+lMiX4fWa+SNW6H076iBDOjfl3BCFlS//94VgVhApei4+Rb/+Es/oMBwc0TKGn1JS0EseoyW
PX8S6SiaK9F2v2g+nI6oreg+2BYJkbRxwHFPRlRaJkTKqm2/DtixL89uohoPVgAgDpmHHz+XOBVD
MBUoBGhAKPqJNoKW968yHCczy4pBPBV0zD1cByzZhQfg6nh2jzGJp5VNBil+LDaq2bnDoJU6zn9O
ks6Fv1FN0NZgtQtbz4wKBfiEC8FCEs+jGYeG+zlSED2+AdNEfBDOZJiMjEegR4zluSd7HyplHvC3
B8BdHs5I0TpBuQMjqTfWAD+423gW2oz6wjCieM6IMSPD+Prjl3DyvnnDGOkA69JmRjnln74DFwDM
z5HDPfV5ErEEBGVoDIRQjWW2PH98KR338vMk0mMKlCFZyrDD8f4CNSLlbevKcoJHzynXa/UkINyk
A3713Qa3XlXau7evOmP74y3gJzPVJJ2+/Vsz9BNtbmM0ebmAhB7crsTKqnKmkoS8O14YadIby1Ub
VJGEoVrl6XgG/bFlwuK1G7ifY6hp3XCAr5QuI1XQjH8wWtZEyGS3eObCnw1lrgd8cQmE+4zlPOud
qkd9YSpSxd5muJEeycRqQn5YAeMw7l0TC9a6dkwE992v325i80LwA0T9zS+crXyEQPjxK137Rv9a
1BV9OkoEk54jdkIgS6fDV/MEEGGq4Fs22Oozck1XHEQs3HOZIvPdToB/B1At/zh7cRbsKgfJfk6e
xvMAAXbYFF5PWFaLD5hvzB7Re1FXPwX2ZLccc1uyiSNvEOexn9znuHp902dWenMNXLCtUqG8Hdyg
PCKdbK9NjpeLZnsO6c7A7R7/DK8aCDPADBUuHaZ2sKzd9NlYyO2F2Yrjz7b1mztHUo8fHLhnJJg1
w66r5npv+dxh1GYOjA+Bozg4mkuuWTrmybazsq+GKl2sGVYi0IL0ngK/UY+i9MaXKiotl4RzGV04
Vti2ZyIpiMQhavA5tm0s/zzTcIodtsOQOHrQzMyomk/SadvvmQj6c5zGkkNhOfj6IaCVxF+MPmfM
3snJBSvKfTf64B1elCS/97TXaPwECN1hQJWPS9KXO/ymDM7ZBmiWKc17p5vNP3BFbL8CZjhPUe+S
qjHJ/EieWYzXxBz/Chx/N8f4IFy8cKAd27TC6YKfblSlFRKM7YbFK+MFW1CAfu5lVpIHJAGsf1FT
vJ/QbxdD5kOpg6Aefu7JYo2Pb6H8xi9eae7m7L6T+WgVlSChPU/JjMMGbzuFZX4PxUmlvyix3i9c
67V5THZBZBss4qcVVu+2fpk6Tf5aFwUNY5okAJ25bVFSfjzH1t/0bo6h+hMCjAu9pe45nWwTk8jx
EsTa8xUbQOaMLdgucF8ESN9BmFcPBQlpulFiVBszc8kMtgc002dD7Eratx0FFWWwvG1k418WRq2e
2G9B5AYO7M953oqt6IocamiHopLeYvEj71G9FJWh7gcxi9/9pG9wqiDoEnv/NLy1aRZEGwOp/50c
0zHbWyDsmET682tSkjOc1D36+dA1X0wO39uF8fuFe9lJecvL12UA+B7vhaYkcvH3O6dl4NHvePPy
6vT65UexHZ3ZZZKdT8v0Ulh+9sU2/GnXixBNd01LljTh2S12H4+Mqy/zbmTQ7NLu9SmzKcnQop7c
RhrkkxtG6jXsl4z2SUGi1eQhI8SgNVs6oi7ID1B5B8GU9JCc2KkyPyeqzr9GAjJ0m0yFxu1ihc65
vczo65vA/5rHWnvSpMZ1PBfqarbnswKzpkdcSrPb0mDQNhJq5Lxduikl0Lpsg62qfIW5uz2QDEDC
8CyT+MZWUMLAdt3zOCyr29ztMlyEgrb/Y86i/oneX3pP4CMbhMRf8mCLbsSrFSTpccz8iB5RDb97
wC3S3wxdGGY6wCeJyPGYik+Oa3hXMb4Jv1ujJtlhu+BOv/js9bs7fbeOx3fPJsUJ9LTJ3ZuBz7ir
AMqu494YyISeq9ieYVnVhXljjTrp4ePhtN4fKfmqlD7mEGNiCTh2nGBPhtMUGbYkVfIddNy5XIAn
SATtZ+Po4695GE3m0s5Gb/RaQSh4jsOpu4pj37w3Bt8+fHwvawvx/eNTarJ8Co/Wu7ROy+xmJJnU
C4viezg5wJgSP++vJY4iw67OZ/Q4pkjZ5/MS1iJ0xGjeJZF0zzHkJMoWNYOP9sBAw9uUUn2Ou2zI
tghmpn2B2cR1KuP2vLbJXJM99oOhq0IHcwxfjJuWDgoh4BVhMJsGH/itB9+yOjN4LYck7YxrX1pY
R4WjIt1I9wVnGg0Fjr5xdQhHdu9tacXpVV7WMG0NGy7LJqszvNqGMZn3g5Nkz+4QzntqkfZTJ6bi
Isozu4E9m4MQSejuy1bGZntn+zFWRCopS9zqpi44dDLLQuxqVXUNzbIFBYwryYkV01YL2rgamzMT
GuHvXVPGnzHo6n44MYQFUMCEAPWPR+f92u9A7bAlDXkUrYwR57KT5cf4H/bOY0luJFvT7zJ7lEE6
gMUsJnSkCKaiSG5gyawiNOAAHA7x9PfzJGtuk7zDmt63WVu1sSqZgQAc7uf85xdOSgVQhd5rNXY9
5V+3SFO06mjFzusfPuvH94DPMgvRdzCKBItBJ+j+uCjdvKlKIiHcP2fKidz/i1hQzoJz8lYZEphj
mr5qESPJBP/ul6SrRXOJHQeKZQrmHz8YTcjQw0gdXmc7Hk0PFFaRfkhcK6da/v1HOb82lTgqQI0T
kFmAk34uI3nKTjlpt/5zmkQW2qeEbLqvlatATXC1TpNUvpvjNbHrmzbHS9veBzor1w/FEEpKW+xU
khmqL2ku8X1RCLh520wT2X5TounDaW2cfL/+Jw7ILw+Goz+ga4FM5di/8vCoESPGp3bziqy05ypw
ISiLr9pZqNvZ5wXNRFJrOLr/dLN+XX1MIGEdwBujxsIi/scHk1gYVuFFbn1ZA+jvEJ3DIAfnpd7N
eoLusfUdiFQXfhm+oIBGA7Tr+r6n3asR7eqnvF4n2j0Y1Kv6kjZOER88mMnLdQDVnZbm94+W94LL
+e+dzA+5wBBTJV4TzslfZbtBOsm+Hvv2C77Y0NM2RbSo9Y7S1jTW68KoWdMCMAa/WF5CtOpuaMhG
traNWBZamhiD4uWVBVgXX8Vgm9bne/ukHb8tvn6DhLBtBu8IZvLQPw1pzPwOozuC49RGMwbk6TS9
EjRPDWQmngiSGQMasRlmpntb5iq6TzKp5ud14b3HWHNeMWXcuUVhumHkwqIrDq7fBbzfXTblzLeF
X9R/iWl0cmfjEbS73vH6x8GnBhr++qFfoUcwM8Mph8AXpxmdT5C1ZNHsR9KY1g+r8kJa774T+mEo
+DcTLuEFO8gmQwTBM3MzTDvw+fPMVGpbeNIyvRyOa3yZ1i6KLD0gpRVNsPne9Aksi/mRXIRDLY6B
njN1r6awBl5burkAAxgIAGLvLdKYj7byKebHsa8yn2alC60wvPm8e+6iPNAnkIEuv618lAHHyRnm
5jrDg3W8GucRo/LtjPkYty7HWmC5jvRg+mk7UQbF6yLGu/1JRp2iuGz9Rpbl6fsXCAplWl6ag5iW
17YT/Mk2gU0nfD3MqdnEKg4Cq953jO75P8jWC03XIEsYEN9/Ryc76CxenpAWs2XJtRiaetkamMYX
6ISPniUsl6sFX25xSb/dVZ+xN3fOmNPzA9OEq+QVWRwjoArmq+YTPSsER14kGiAUOUvIlG/HRm+W
SxsrcDSvbBsWTZGIon5o8JwMw0PhGYMQ5CGFyzulG1xHIYe7SP6WrTfb/EKOJicJDypVEGmvLH/O
l9euxmha4kwNc4LUHWMblDxGFUxVYADUOkAJiWg0PT+pBwZNLpzZ478t5LKaL1HEKIhvOy/RTbpv
rd4899DV7AL7fkVNV+9byHJcSY/Ekj+lEfMjTSo7yWXFrsUbn1eBpijiT1aqUP+gpm4Vl7Tw7fmX
01iYayH1CgxhK+i1l9cFph8rxVuF8E8afIXLKxhoGiQ50QQEXgbIhGAco88ftrG3hFxW4ePEjjuY
rrmD4zyN3M6VqE5+UwUo7Z8KNTNhPKQ4g7JEDdivn2TU8E9mcRUvcFjQB18As9FI7P0p5z1f+mU1
m0eGYPWl6LzevNJ+bH4pmQgOTyIYQLKZoBNvr5/CHDFlTbR9KIflpGebYdethpPCL+x6wnHRX6SD
AcRmL897tZNlvDrBCYCN2M1dYT/FWZDHegdsGJqdKauygohz2zqgQUild1Dlkvr2jrUNBSfVZHXf
BQvejS5KiYj2cR/X5PU0FArwby8iIEOq32S2SbOgtAPwe9c6qM+IfC1G84QhNSy2c3B5l7V1zgd4
ulA6+k61A5jKMFjTdZkMIdcIEZNn0/kROp2XZnCgz+HvV2Bj9QgjLvGbSzu0MZnAws59ejU2Yrab
PUPFYkEdIsc2jvGMERGeq6isVXZKvGIMUnQvJSiVeF0nmDHZhs124TvHBcxDKu8+m7MsvSnbbHTC
i5rjwSyevDBbSqimhXKxXBKzLu1xHlhDiZd3ZXrdGpMieehcPfb4KQQeW+XQIQWH91zyPJrNjKZr
7C4QW1y23KLpRp4SgIiBt9qlnvhdWIqYXRAaR8zKtXOZgJvZSk78JEMVg3apPjH7UmkTKXEfE0LG
QsqghrA9SX8W3D+VWewOmrvIu+C4amBBaXzowch4+h0IbIRE0z9F1bBy4dlsjXy070C/kAe2S44j
vUgDGdYMm3nzIr8yh6xSY8dynKEQtAjhon5hf1iizPLfzfbSox9iiwJolR0+LdkeAwUsGFac6fl8
25rK5bWOcOa+/T4ZYdc3N2eioG7jY9mzq2L4gf8pYWBjsa49CFDkpbsOx+tk75Or3j3SHvLl85bD
n5obYySuOCwmi7tEykXIi12MKwD/KSLPijv4fVnX+WT+G1J3j4W75rOB8mkjzHZPmASHlmOxKr29
F/Yx+WFUoqnN+2mluQGYIReFDrbNCOMvLhZJxW6IS0hlsPqcRXxGUkw0pl3P1RONXVywhnooa1ei
kRoVWatH+UpAQWehcawt/zbhSsmOaGTefc7Zc9dDGTZt9SctxNrTSRPy8TKtTjW9w8yxQotnVXAV
UflMsiGktomxCujI20CzNE1kOFz6LktmE5dp184Nilw4JUmkND6PPCOMKds56taCU1jj9rhFXKlN
Sb/2ExCCD9/GjTeQuxf1jEXu6D+KCn+CFLDDLwn2iyt3SdqNRPpPRDehKqk6KypZ3sZwraZ13cUg
AjYZOO4KaD/zcowboWjgbduRB40VOrGwFGjrU1oQl83BRz7U1bAspCB4vnKd7QIQ0S64PqshxmzT
DYstAVsuESy4VZ4QSqpd19oTNutkI9hHZ3Iy90DApwMPi4SbNcepwQusO1m2tf9+HDriOo62DLEA
3cetPc9Ps5o9dWvBTLMefMsf1g8KNRipDr0Q/fs1RJhArqsSYS+PEcDHyuhfoybfxTPwxzHJFfK2
tfWjGkoImbcucAE21sTuOHURNX9mrsR9ZVcKtXR/xQhIRwK9cakNIUcNgbKPKmk6gNaxtINKHBPs
tcQFowWrLI9agOtV2V9Z1MC1dLZtVI44lZPnt6wCbqvyLONywZcp7r5X3/ZC1KPzgOK5hc00tbk5
UGXt1TJ4P4G/Sn8nk6lPUNLbNhDGadFhQDWW2BMvTD8vptZErFVQQfUeiRgcKzEbCS93F5nysecA
53XIfGF2uDqwTYWJuxMp7YdiqSZAE76YnKLrtUstStIg6zRHT5DVBacMOE/qrkfonvxOSGmtqf6Q
k5nOIaQR5mpxDq6r+Dh2dS4+ET6DsOnoAMyV8ZFgFqafcuwCtslgGKjsoxJLG/fouwFVMHCFqaLj
ZZLsZUWUm0MjsaZk4gyvB0hm2mnE6p1i360oiRqXEZV1Jo2FMDBDrUReTzQmqQRsiDXYdHjAvMun
NMFRh4nCQTahOTmhhJrhRA8MxmePIWFqyGD9AA7ztsWfh19mE1nDuzQQaMv1D3Fh9skSWIMfcQsn
5oqaRA5O/wKYa+rVmBRv+LZq7MUXaF9Ni8q0CJsborw1x6KS0tRSjQxNyULKpblHePoJ5XwdrQFf
pB1p2+CbG85DJpnIXZKZexuDhnH72cMXUyK9DaDFUJtT6vsJhuaF+1i2tpmhihiT6WbjeInFjYT/
U8Ttcclrmo4K9zIK14hzhSsYBytj+fx9J9aOV2jD8G6lIsVmjN/Y1gqb3l3pNEuEQ4FVmaWYI3Wg
Z6lnBkPYJTEN//YYOTAd5wPt36ieoi5BYX7wIHTxjEaodk5/adISZ9W7Ff1OEj/rElZrecqkSOuJ
oUMg9NOKnotvBWZoxuF9jwt2dpZ2Y4oKW6FzntAuL6aRj0THYmGIKJx5m09wQdUOz1qqlNRNTDWv
iZwBRLQxbtbR3aoyt81vBHwermdZSVkd9p7Xm2mZLikyn6rBN69IV3dmBI90kh9ItG8KNYdAlk95
55gF5iVj3rnHzg1hBpIv/3a6ZlqnHJpjO1GobrFspQoUXm/qTSXMekwIbKeytrkDxVdUvQ1/4N+b
n6Yq6de7qYpCjksn47rcbZaFpjQsxZiaYt6T5mq/vR6lCngu1Ti1PFTkBp6qb5g76fSzJsEBhS56
DGhc27pjLRjwjJqgOPi9b9Zu1bhxc1sTA63VLq0GxqRX/ILao6id2oVnO1q65rOatecr2CaHHrDC
MaV1jJGHxoM8zvsX3UO1rzeIBqRic1km37vxJ0eVBFgELusMUatpAuFJ0rHB6zQPZPCBI0HecXx5
UkuwLtcevjHLNZqFZYYt53pd+aIzZ+amJN8qnyG1tZkOtlHPtwV/Jgl3/70jjtYmpjCY09Sm+2rS
zgwoU3qWfo95jzW/ehqX9Dvb0ra9xXkmox3RWZ8O1gnNkTc+iZU0IGtrTQ7338pi03SD35sqDF28
afKZ0ZhCPoXVqZ+SIUl5aoqsH8r1OSKkaZv3OmioUeKgXT9w182OuzodPe+5g9tHKCb9A8tJBHw8
ZINkNVulZE/GVjcMZpXtm3Bm6Z8QFmS0KmVEHfXt1Wt0ZUqryqqRF2ObgxKu2ymtB7MwmsngR9B+
zXQflUo0Ne9scjMbfO5TAGBYbbGluJGTE5pXnG45lbcCGZIxA5uK9JhkzTzeIwZfhzPcXac6RYNL
T8HBZvnUB7B+NVsn7O+WXxP7qmevKsjt4Em6jcsuDlf9rWvEzQHa77mD980mRcE/iu0AcuVW+zjV
pgv81lhUyWouuiXYYEm3vGULExAVGfN3n3AOFjpNks3qn7IGU/t97ozm0kcM69J6P2djohQBCo2P
MYQEHOEH14UVhZLEbFiKx2gxNyuHPG82wsqHFa5S5jXli9fOpkNfvu0c8TyYQrd2SrMqf48a/Q+Y
EfaFyD+hmDFR/BlgxYYZCUhcTV/mhIwVRt+oErJgZ/nEkxNaxzyKR/r7j/wZVQOmwlsuwGAOLcKv
aTxkojWRrYT6EojJ8Mm+LY0qsgyy++9+FIk/1LieobBBlvsJWXVxFFs16MQXuLVmf2qFz+jmemaz
Zu/6/We9oYE/wm9G+Ik0N0Qw/CtPbrAd5gFV6X2ZvRqjsusxq11WYqD8jNcwY4zIWbiKlk1jxLFn
AETRVRdVW6lc+m5QCMO1iml5zd7zbWf+zsZqYCCYEikMBs6EUHQTf/r95f/yVBjqmgkbI2Xacdc2
//1fVLKEhGD7N4XBi8qdmevggDJtIYcrLdTvP+qXNecBDMeQ0+CmIeP+Ge+mjMrdhgLqhahvb1zA
oDF6++Cs8NpdmvSUAJ5/+HI/k7ocHkwoXNTHoKbuL5LGvhu8KAW/f5F+ZvYohdvUejfm7OwPqYvT
zrJLYup9iomFP0MQCO3+HbtdHfwDj+Pn2wyPM2Bsb3ievG5YlP54m6dGzXqKU+8zmAStI54RoFQR
w3V2wH/vLmMtbvNtIdPwaYBjP4HXhDN1kecUzuexaUNixGVlWvO8oFM7afxyOGt//4E/kaxCY/f6
LQM4gHMIfPTjV1NFtLKZLP3nvoG5lu174n/Z5tgUF55r0kOfcRgg45MRb8MygDK1//0FvInI//UN
pNRCWgdZADpEyFd3f7wCusSscmTYfMa7kHzIPey6tSTqs8liwv7eyhbdZ6Y0xj3a7N/fQXELKTrt
RQ1DhXNh+nZz6gL2PHhVYC28xS2+A3QLa4UkwqOOIDNk2EWesqJpkzulYrcOp8AclhrrSt3ussTm
xYdDAEeq2KlwBDxypn6e4AOUQHT7iGLeVaRN6y4ibrC0TG01aHQjC+ZH2MIBIyM045kJmVPbhINn
jngpe8llhd8A+oHSnl0TOa4pmopIvVV8rmOK5aSoC3YSGzkF9z9Kix5k0tUzQozrrCmBZX9/+39+
rdn3XByxA4QXEAZ+WdojnUVmYQb13GadR82aSmVaoHhVpgL4Dln//iPN2/LDA2erjd9mNLgl/Oos
z6BsUd0QTc9xKgzGOOYkqN5CBnRL62IPNldgtEqwtA4zUgYeBLpQczW/v4xfWRLMs9H9wzBELY69
6E9jSs8FdyjnqfwLG20bscwUF1/AVBd6dAbLfIPwz3UYE+I5rC+LLia8kYSW9T9dxv8wVsciAnKf
B3MVj/OfNhfmEkM9oPj7K6nFMu7exsZiJaLyJq+EQj6r46eOAOoD6rZkL+NkfsYkn/RMsmKdp3+4
Jz9O7d5m/JFvKjkIDkw2f2bsrvU46RY/q7/S0BaPnXCGB8xLrV1IGXUNe2e8jFWnriSmBOdq9khV
aUK6ubBS812OKSmE5GbSN7k1el9hznfBJsJT7PEfrvLHFWSuUjBdDhjwwZnm8PvplmHwutRx549/
UWN26Xte12DYcm6Tw4I33MUVuqSDG1YR7aI+aL9m+PUgVUtcOR29sB0+BHGV3tjhVL53e3+kH3HK
5NAXfcXtTotw63eAK98e9H90Fk+L/Ot//6+XP+sca9oBKuWr+kE1gQnAvzzf3Yt6+a6puLzU/MX/
0+Oa3vwotHj7K38LLWwCAsig8OBSQmnCZOFvoYXlOP4fkeMb52OKUpxoODv+jqXEb8b8LdBdtjZj
a/5/lRYeSgsCuWx+nRlRI7n/SVjxO6EFO/8P21lgUxNxXfiUUIlxeT8z3QgZHohcFRP+SBL0GxIx
EXoVIGsgWvu6lToi5bXo0ICPx9Ktq9r+qODLOXBeZT08ubWv1h6QGRbwvmINyqnYhjjTyegxB/0d
hNqOBQHKeIPibdUcfG9CHtk08YLeb5poRmCVurU+9yPbpB42q8KLWN421UJ4mNY5xNEYh+IbMpPm
K2gv2j4XuVhuF2ShTwxw5RV13SdraPVxanWYbm1MBOOgkDdEnOTHGs6lswmC0n3KyH5ttjlqRyDd
2ijv2Yji/cQQeNpVuFaBH1eY964l4nNbujBLYGnq29zO6JfdzHCooAkjvo7xSKyOzawJstJ9RaJm
3OZnUaddeIlpuJlpLhhQdhahxhylizqqviSb2zJoQ1b75UnCXT0Uax/SQAOe41HoG3VxrRP9zg2S
5pkxC+imALDGmgt36GwYoNukcnHnLUOhlXoAFX4RdPqT6v3lQ7K2ABp92sn5TIM1Q7buA76on9ij
+wlopbuZAnLbBlf0e98p9R5RZecAovU3EwwNueO8mfbYDqD/zsspOAumJx9Ih5qN7SdSNMq4Th3w
VbQxOWap7ywKafu+E+UerX9THz1VJTCTgpmCpFAhWb5FYW0DXesQJMrvWzyFffi6QtenjuQT8o00
UT3uNE37SRXtFrW9ZvDtKlyn8RyWwda0N1/DJLdf1sBJD2XA23gokxwDcIKgXmoT5nqI+zo4ju0s
H3FKyq5BoKtPDNGxCrdhVW8lQ9BTReyivXP78F1dL5h/uRxGPTPDbiup31g0zuzoPUy47rDodN6D
LcXv5qCTxy7pAbI7P73CWGEON61Xl8wHPDSIQTZWf9qF1Z4Vqc9nhbXxjlol+czb0MN/Bv38AksE
teYyKF0eU9W5TzhDjOepJ3TbrSB+knWcDI+Rr19tZnE7TQTlLmFmUW94A/IzU02PlOWUkfI2FZFz
UwuIy2UWRM+k37hHZvPkiJNJ7Ti7QJMoM+BI4+2GpHsKGFldOnjnXypVJ7uxS5cPmDvUp2RNeAUt
4uKLjbTIfta4rLxb2rm54DtcTEiTiyLfMHJOtoR1GsAtad+LlPi+yYqbcxPn6UfVVfWM4iCpHkpf
ulvmaPKocWhQbcQ6DBNiowO/tO+BxcftwvAhPrSN74KrkoWYXEsZFQz5lHzX10l8GIRd/dU45YIJ
60CkW4aVrcaRcdMk6hXjf3+Hr+O0xVyaoXIVxxTH7gsYyceg6oMtJgwQQmPthn2562DxpRWK7i6T
o7ibEH6nfGwZiHHp/3MqfhMM/uOpGFAI/kZ92JfMo1+GH09S83f+tmGL/xA+7DMs2H06uB9s2Pw/
oETGQmCYH6Ani2nq/j4WxR/MWYw9WGwkhri0/Pex6P3BAcZPEyGA2SzMkH/nXET09OO5SC/B/xA9
hHgwkeLzM0WT4aXLssb6NaiiaIsyjRljo/RxTbL5qkq74LS+ZUW2JjYSI+LwJiCXgSPFxEq2LQGT
40DUJCp1+7aEPQVannhPghcLO3lSxHbp4IeXrNIDaao6f2JoUx1LE2hZ01d8brFbRm1I5ikMg70y
AZi0acUJcSGeE8iHSMgcRrm+2hKrkzxJBe3uXLqPdJrlVWwCNpOQqM3RGzaglM1tG7jQNqqkJu6d
+HZHD9O5yWv8AGqsIXeuCfGsu5E8z4Rkz1aSCCqrKL5ZhlTjKi1m9x4YP75AtyAw2ASEQl7G4UW3
XnegP6mOTFfST06cxxfHKu+cWYy3+Do9rSZ41DERpNjVmjRSsOOvUH0RwNeElUZvuaU9sq87crF9
YjpCZtB+QMJpz055DCpbQhzkQ7B7hH5kQlEbE4/avSWlzm+hqSY+NR4IUp1MpKodEq6q8I792JrA
VTVm070yIaxMdZZPTU8wa1pCHPSWor8Ir5jvIeThcOm6+aFLTKjrTLxrTZbNDgpOeJC60kdyWPka
KYJo30TDojAne8DExVrkxmJ9CyOIJFmXRFnfTGXGnKl1aeJmB3JncZOqz1ZknasyJJK2a4m7hx12
7ExgbRoXLRnaKr9Wwp+OwibYFgeN+g50irTb2CLzFDgjsfYeIpBraYJx04WI3LAjQ5BaSF4lUkyP
Uk/dU5z4+e2KOOR2GkzS7th7+cdE+cNNMdrVo9/68ljDzI43E/PkUzBXIZLMyvPu1yXMb9PUx4Ih
DCui4UzQL/x7bIoaRfxvPnj6RgA+38X4FF+hBSAnuDCRweM8y0siRHVa5tG7FsA+x1qK/HmMwvxT
Z4KHGxNBXMMyOM04PV+YN3jXrokq7k1oscJ//6lYPTIC6qE6k0N5JhGJIMC4CaKL25G43AD/3HYp
ccg5oqxTgbt7jcELccnTW3AyEZNuRpQyhjP9ybKJLzUxywBvCNaXmfBlVybhS0cec2CCmSHE4b0B
VQM/98Q/wK6MdkvYkBRIpvMyeaQ7W6nvPodR89RqDxqLCYFeTRw0toUkQ894kl8FFugpxWBkXzKN
cmY7WQRKDyZamsh1UqYR5MaveRJlx8aEUKcmjjrK7Rq5MSQ3bIPr68LEVk8mwFqMldgxka8fQ29Q
X2i3dY8Tj/PE8JPQSUKwW9KwAbIZh4kQU4XchGWDilQPAfnZYpnUlUjW5uyXdbsb5FhuRjbLZ9XG
+TkM6uSw4DSwo+GdTX5D8SAHBNbr3LVbr4T8v5oob4ZR5SeYDfP7EI3IvcRcheQNCX27N0HgtNTy
zurnw4RV1XXXM5LYxvEhUEVNTO5k34LCk8Zb3WsTMm4ZLKYUnnNfmAjyBv4Xxi0TPW5j6/7VMym9
CcyqyZ7DY+tM815XREdRfHnRJxXCM9rIt9TzKSQAHfue9N06tOXRmrFx3CxLQGi8nkVMStdEKEay
7EcsdWgh2hGjojjW77Ew8MlRwfqXAj/t2ObQbmyqsV6vob50t0uT2HvHsT4RFY3qMk2phvIqDmH4
QN6KYSNvKyv/WEaTfa4Ad/bUld3GLcr2SyUy2BhtFt8HdSTOwxDM9cZks9znyip3YdhsGXsNLwJn
92NBq3dnD6JGvFt79kXjnrGNkpqAYjeqxJ7hIg7UnBqX1c+yj33k5zf1qj8DZIkTJ+JKrMWgL0Pq
4yQB2/5mKESzVYsV39Sj39+pIuluC6gNH6wkry70BnKPEUl6cOI23a1uJvfB0HkfEbm5J4Exyb5P
ovaQEZH91xqmI4EBsXzxvc4cLuPqf8qgXb+HmKJJMM5LSMRFnB5HOHnQX9JpazlJducQpYP/FiW9
Trv50R659U0WrLtlUXI/zG50Hfl0YuiU2uwdOuaJhUZBHlvgxDzZEXpE6o1HouyUoWXJ9xXW5jms
2j0MmvWu1J6/lxrC3WZR9lowd238TZDOB9G1+uLo1L2Kmax/njqCvic41RDZOG5zXvHrAbjkxKQG
UlDZ9fFzKUS+q5vJ/lQlfXJiZ4Jmr9zd4orgbh0L61VC17+SKrIOUBeHd+jnq3PgW8lBkN56Xy1T
9J4xQXJw7M5+zHRu83FhYm2XxRIHj4bh0i/dl2ZYl1d7Hdn+GWStkP5mPz3O3uTsVnQpG3ewrjEM
dhEINX0+M5BpJ6hBhkRs5+xouX1vugfO/qJIn8aAQgTb8o7woMaL1X2XdtWpxZOaIDoZYqe2Dj3Q
XphE3de4l+VZV5m78efJusld7Oiipr7DXas8YUb+HPTBW9h1h1BxnMYvpRLP0Gxf7GT8CofoOSL2
o3FWeoN1QqHodSTYN+Gyh8r15HapvJJZGOItVLo4jU/Nq4dR4kfmtc+RbkibfRE5ZPnySjLqtMcr
2Q2dVkc66m4Vt5RaTUrKswv9Z0/0sPL3Rqx8M7tBuBuneYzuOoWd8qdBJF/HfPEieraJB2ctMIsO
ll7xVGnt47hQ9RzrTLa3OVTh9lmygVJ7GQLnnJSHDrJmfUXCDMZ56GV3FHnlNTFJzdXY5+FzsATd
Z4RHaXGXoK+7DrPA6Z9IlcgS8mTKCoBgHqYVSlGqguLPKJsH630ATyPYO5lOmk1r5SVJHWHu7RrL
Xo7M3MkjFsPHIUwnZuJptbPp/Tcq9T/OljudBE7t26VW2Ii1zXyIq5ByEvf0vPdv8EWLyHnB1ntT
Yor2wQq1daIWed+sWbXPwH2vOEGsR9y30ps5rJwtlP7lQi/bXXqe5tWq6NayfHrxy3i56mNhwSCw
xqPTzMuG+TDlFl5rBHEHXn+d52dwQibwy063iYL8iJQChwxYOyIgZyrx7+sVz7Cis9Lz6kNywyOb
eNjaza+Und4IhyRgO3TkTZYItVvSsPs8egKW0Bwsx7zT+QE2b7y3UpvmGtO2/ZT4EoVPBh9WwQHa
QuGPTiPQChpdFzM/TMW/+kRRLFuJDAZvHVIknD8xcxPRx8EeAWdfRz/Eg/R90pForrYMJ/K6+k8T
9//XxDE7AHv+f3dxZ7Jomjb/sYv79pf+buNCzK9hH74hkSHKe37f97jU2KFXY/ZpDC1iXuKI5u/v
zFT3rY2zGcbjjsDUjrHedzdtT/xBkCOyGxrA75jovwFvYiXxYxuHYbfL3BfpOloeFF2xGSD+y4g5
FzmUUmfIrubOCfPNJHnVsAkU17ILrYHSEBzLH4v4UZYdBZtCdpBsbR0FMw0aFm2nHs1vgtlVJa7W
NfSxQtMtBCtl2/P9iBuff6RjWax74hv6j13ji2CrcUEseJ0qBNzaHfRNRQxHt6loLchCqu3Vxwhh
FDd4YYdU/lO/nldnVT6AUYvRJNKzHvpeMWdb5BvJFW5zFKt+ZHVfQOPC16hCJ6iiON2nqw2nOjM8
jy3O9G5AgwKl5CbGTwN+bi1uJ5/RUK3Hh6FyrUMISYlUskrb0FGZ3DzKoljuseZTlz51UbAWMEf2
4dyCypKengabJiBUayMK+VAFmHXx69HP47p3SicRX7n4H147WXTEfau3Nlmbt4egCcTWHbKSmzm5
pbObST0/+Cp0P1ZxiRcf0rNHx50FrAP/c6oX+S4gXW3XrJ53N7pFf9bt4u8yxyX+ZR1wvxTk0C84
p83MIO+80KouXjM9BDbEoaCqCLGWZI6+Cs77ow9jG+ypYcevMRTLOXoedO+F3HaGwLfDOPgXiDOE
aBDoOt7Y075z2/aSoGH6WmgRH3TpL9g45tE27UOGRyJ+DZKExg/IaiusrIPCyT8ocj7GvmVyQepm
K6vgSk9ki4d53DwW/eA9eHM8X3synO6g93f3ssy+4OKavQStmHZrOl/jkrPsgpF8AOHiidULim1G
V/Vj1ZfA42U1XFyPgDosBvttEpdE/RbqYs3lSGZHPrwvkTBt/MGdLwsDuJ2cA3fv4JewsyAC7Wyd
pE8IMZC4YuNOEkfRtDG/tijoOqR0rr2ss68We8SgYJ7epaNf3QPaI29Y5iR+CPNA3kcuHqtrnxQJ
3ojrevEtD/W31Ba647k94uXXPNguKzoUo7pxSR69hka9kb3nHxyW/W07e+uz7tGv7S2lsiu/wPZR
+mXVbTxP+7sO0c5xJETkYHXjtfDi4crOxC3krS7crKJB293SXkTFbJ28BlIlHFOJcZ0NNjomhsK5
qg+WVQFJrw9RvtiHJLz2dTxvmL5/WlC53GUermaq+uAsPTOByn9wIPztsWN/HWQYnuui/bB45Egi
qvtch8zPzHh82da5ex2gp9g25kktf1ppQr68o6RxfProj/G81UucnOSkrdsJj+19MsoUKYn/zGY4
vHNlPR+soW/JlkqD89IN/gcfWcJ2LsIBRUFvo57FV7awrsIkw1Aid58pJbv9GGLSR9SYey4Gzvb8
RtUq23QKu9cmvwAUE8Up4g3G8vUOzIPGcZL5oZyKeeuXxfCAnXd1L6MgPWs8efHKLrGopUi7h5i/
HvHbdXeSYf6RwbG49Xt9tfTedO4ZpVA/O8N0P/nqA5531slCI3GZfCdreMHawZ/sx4ZgvSredU7v
FndLMnk1g4PgQnjJF3IHg70Qa8xAZpEH38UFD0FgckcZl78LsuGl8SVQGrxRXOicFyF1gGSjt9Xn
AejnaFPP7XpZuddp1eC57AYsaTutkPn5FYFFWXW3sO1uspn9rkJU0W7DZvm8jpTBdJrJVo+swXyZ
l8/QJEHY6tzuHrt+fmygbW9SquB3iCN81O5xNcq7FAj67MkpG44SFFJuKlKSN8NatGdZklZIfq2q
dq1s4gdVhF8lzPstISbOYcqiClw7cqjKLaHw6RENMu2tn9f4e27bMSgIzDRu0Y7xjY5Iw0XI92Z7
h22sMcHLvlniLbpRVzUakZGzxepeSwtuCCIWUBpYfPQy7+hH23FTIFw4lWNUrDcz3sT3Mwf2o9cn
vCLlxNI790oHnwYn76+ytV5IQlu94Iti9WNJCOSfbR0rCf3NJGT40FVW5O4SKLpXLbK0q25JrIOK
iyY9Jf/F3nksyY2kzfZV/hdAG7TYJhIpK0uTVcUNrKigVQAB9fT3RLJ7hs2x6b6z781Yj5HFSgEE
IvxzP94NR+SB5C4tZfnkazA1mHVp3j4tsJWHwTqlb61v99Fo2tXByJL0nQ42HX6lL/KcIprBvkks
wajDs1uPff6E9WBsfe4PaxzhWswragJL+/catNW0sWxzugxj35MxNztdTehRNFcAHwkFndJCZptX
+aLHVvfeCT1745mcUPhayUtvrdVdPDrBdx2/47pNy9h6xJEyvgDrWm8rym0I3ZffcOy6Xx2iIhxp
U6uTTBvGMoK1nR1x4x8rVtuwZ/+wbMGt+tUmgDYpgEGl/kc5Ls5N6fblVy0neHyqpGnCr2mz6YGN
qPuR50gQtfOa7Ki1MzWQqpjQQ6MwCNxzqJu/FKADbBYjuhuDoh7vZ6/TuSqXVLvPchfMjYlb5S1f
4uIWtgh5rBGNzoNnWq1HrCPFV3voisd2qp+kAzooTLksT4UB3tUoUm7Wthm6u7Wzujjsp95fOFZm
Mcc9nEqXFjPfmzMt0zeEp+4TVHiYRHiYAETSDxmQb1i0kzDy8b52WG82Fhm5L7a+MALCRUXVlOb3
FG4t9HZ52tR+CpK5pjZijVHljMGatnmWw40MvCp/4fBg2xu/sYbH3KbzYaPNVnerFMAj91yW76Wp
twtJBw66vPJApYv0tzig2wg6qV7MW2PUGN6VdvYYB62+7wgWhrWUdU7S1M4BLKU57W7GWKEdmBAz
pqE7Gengbt0W5WgZZb/FOefi4WhXcqvCjmjH7EI3N4fISesARblvHwzZDyixDvVx2igrzsvUVc1e
3h57z8YdzMRbvBXiOrVMZG+E2PSb12Ix2zoa7GBBrsi79ZvLBupCggQKi+l+xvoVfPDSunpvkr5B
AgDEsGWJj3EijwVW9ykoWBEdsibHDI/OJVht79PoiPLQpi32XrqLVmw51mJ9hnCQngcQ4x+DAX/e
xq+s2QZuwkAcgmlzSIjwAe1dZeGTlE2XRwJ83RjOZmq8jwy+QsCh7afEjocHJxiCOsxnU3+DMNvE
UaJPkmtJ76l6qj3ja9Dhsozw6yTayW/y+DUjAfthQWrqCYun81n2cqGWTtMgLAs4wsBkiyO1vPfo
Ggi6tXdLrHtLNeEYjr4WTT4oHnLywYM9BPqt9OxkmwTg/hiLt+adW7I39EHW7TuXjQWBo9H+HCBt
uxu7aZOPDHK9ZZMT/kMF0SxjYeqbQWmmyum2H8w1mswVRTxHhF9tZ9iurVXupK7LG2BIkStF9S3N
TSlCrJXeN+gosHXHvoaW7g7iA/yL+LNrNzHsLaQA+iKDtQ9bfDOX1JwLhFWrANgfO6hMmUhyG96J
nX9t9WCsN3Q31YxI05KlxZouFDCmL2VMyC1z9JQCXkfjfBDLG9HOzFKNwgWRKiomtTp7RDzwJ3+t
tH5Xi04Sx6PeeIMpvHjtfYIemzSegG2kmQNfuW2Z8nTxup4LzWhPk2sbN7zD8sa0s+xLvEK6BB0z
QFLt8O8HVn3sSjJlmLpfqLGbZIgXWbwnVufd42bQvhnAd3+4SP8xAP3NqJNFAc/Mfz8kh+9l9r0R
dfYnD9CPn/rDA4TRRxVHMbtUfmCGlP86JWNG/g2fj65zdOXMa9h/OiXr9HQoV6uyMVy7Wf44JXOA
xm8HnkL/4RAy/pdh5y9oHE7pcF0UTxSLNE5sUxmefj4ks2Vo2k7K+baeoEaPE7AEbA45VK3Cm8YH
V3OWUz6jIka6XgwMFOzxQ2H3rOl9UHcvP3169z+clD9TN40/e3qvrwYiJHgxz9aZRLl8Ij+/GlhO
JLRTiRFONVEmBYPTjfQal9jCyCxjM062fPPwLGQbUfmqujQXeHnilaU89AOv/hoMg37Hv5HKrVmW
xgf8tL6xB54Zf2NvCwv+r1+xqVzG/7aE/njF8KGQOcBL6jipfnnFyjpIR/lwa5GbTLYugckPI8AM
ouMMLpDHkRnybYZIu1nZ6DC6KHRrX42CJhsx0p+NysgzB4qUs+2HrBk3Q5Xq48YTdHhE5OLSe2hy
p6oPUOfoqwk+cgg9F+UEhZ7kn3thyRur/V+/q//8GjC66nCBPMqIsJKoN/2TcoKmkdD5yjm0HqhC
bRJ2Sow+mSTA/acfjAE0oklslK9//WvVtfbzZ4lpHlUezcbkWuR/1Mv66dc6+pzYbZ/Ut9dKdfYM
ki5h1nY/Tj/+9W9SNstffxM2Ah0FyjWCqz71829qee6sFCE0t36r078ywdffx4O/mJuiTSO9k4D5
LX0Bk5STO67+7qL5RZlCJ+VCMUHiAFlwWR1+ucw9z8pSusCyW6VvvlfE8t8Ljjbl3lmrPnI542wW
na9+P5XdddbceN8GqpiPU7DYNzPJORJbEMKKkPBk9cESrWltU39ZvrXa2G51ba28EF+aTdrNwpH7
QzT9r3DcX6g+MF/4ltSygfWXI5JnK2PhT1+U7kqkHifWLoaMq3fACj1NNloxMKJhul8np4kQ9ufE
D9qbee1SQuDQMUImSt73waO+MlzSBKsqoc9vGRLN15H4l/c39nCYq79+yQqZq1C2Cq/H3Yn78udX
6dKsqYt0sC6Y11RBynag7GKvstDBbuDUGIq50x9GqFsSNkvKQNGo8ciJdl8qVxNiRfWIvoPVySPy
+zLlVXPEzEX5Bd6wD+R5IbsCSSPVqCxT4NyxT8V5X99OylPVKXdVkhhsDrSr6coc0+rgYFB7NPPk
nqkEB51Set3tgGFruFq3XOXiokbHZG2w5Qo3YPLzGwJS/htWPvuUKhcYEhKGsElPbfoclE8MWwiy
yKTcY4bykUGq/9IS4XqSuobJbKoGbxf3ncSdYJrPXUrx0D72NM5rzPTiz2S1MKxldad9ksrF1ra9
eYSI0h6NLii/ZhDtuO+V8y27muCAZScnoZxxzFPaPQCH4K6bqhmEh+h2hqHMdCXemiQcp4RWhFH5
7SrSBFvZBnfMzjHjGUCsDzxqTIpQlFvPJ8f+Old6ejaJYT451sDBIMg1E3NYtb77biMiPA1wKsbC
RzSaZ/2d1Pj0vU+UVXC92gbrq4VwVm5CS/kKl0RZDKlqSrflYFWHmr+6AZ+EGREbIsbE/GpS9OKJ
mtGrdZGe5jgkZIGhUWBtTGxlcpyU3zG7Wh/zqw3SuloiZ8ubb9xiXcv4QU4dIVEqtUGBiK9pnJrm
+tZP2uxVeAQES3nzxQQsMQBEk4OUrX47FENVzKcg69b9GABPOVYiI++Xm2XzpHs0ZudUyyr3IcYd
0o2gmfm6Kt8nUR3zPBzKAj3WLaZEpxpiMOI7ZD005UOxeJPS8spgAOQ2WFxRU8w8eAolz8IdQmYe
3zFdtVwyhngfuODYBVe7usxEANONh1cczWPmhlqMhZ3uhBi/ZQiNEL9QGsgpxgDgUXfVA6kp0HxV
EbC/OqyYNUqgDCk8omlo7Jekv+8zrSKQnWT+d02OXqZv9cYc9pntS//WwZwXn2rLG8g5hzWpw3U5
9LhQRRq1pM6rKO7HtcPj2dcZVUNutRz0vq/a0IFQkYUeo6dyL7KOIkO+VvMFEiPFYFCnVRVKUena
XZnrKP2SRp6XvKqC6miJYCijgkPk4yoHqntxcJrGmbrI3mOUmuL03cdibOsnHsbWKU8YWhJK4xXQ
6VEma0S/FblWosntdKn8hUtb41YRKCtEhYXlOOU2ia1Ebr165OvMvJ79Sb3mFv20BUPTrc8LoGyP
XqjuyFYdMHPmFcjmBSHrLfpuvF1lXDiAkkUb3OfxlNshiBUquSq41dpZj0tE1jZGoffSwGsjA9Zw
c0wz0O5REdgp7kf+3ka5sWouHw4GoGYz7ZpC0whLLRTnbEAm+OatsdYZbgp/ROB9hmtgylu3DfBs
1UE3XCg+4pGU9F7BDwQVoa9dDMa9pgu+pP+rW6qSap3JWRkEQEF6vhZ5OTMFaBz5uHh3JFMxdEEO
xzZdScKv25IIcx8SASW8CpCqnCZ2FnmSj0896czPrUitw+hNdKb7hUOTcY2qae2csoE/UYuRbO7c
WvZDDxnx2RhU1/HE8NnH8bVQ7g1nLs8OYjZN/G1eAsY/0+iHrvVOXZw5dUV7r+zT/n5ebFqv9E75
wNOp5oU1PYvumScYVeS+ztVdsUrSq2QEMw5fOlrM+1zIong0fXSFI706k7wM86A2n6q/nlIcSrsa
LBbTsWnWddxAd6U7TS889ebVS59Yn3hdqjXcdmreheww5mwU6gjUWzFy67Ql4/OHWnjc8kKyK0j4
M9ZUOK6p6plBpNlYLcUsx5Rol7xUGkTzDQP3bt7NBPOolx6V5M//5+jOO2IBmQND7ZMhwX6MTSs4
+WOW+XCGKYkOZ0A47xMUUsgXgmZxa5hpkk7Y5ubY/+sif/J5Wuz7WjduuyDp3mzdRFNN7TQzT42f
BPIcp00ybhfh0aO0eouFqMrHyqi4W74UZeHcz7LXm0NHL0rxMmGT7w9VrFXflzVQawhD3XTLOYBm
7AzkdL9r3Sp40fSYeqqpTcAs2Cxzi5jSx6wZ+nNQFbmzdUxhqkYcx/Yo96H9TuTamESlWXObrKS+
g6NdN0b3jfLmejn5BpdUNKkVO8odjU90xlIQ8ZCZurMhpEmePigHhnWphRbsiS7/xPE/eNbgURmn
NRiE8XXoKUkkFG144zGbTP6puTJS6uumxE2OLV8L1pgicMlgjeNwmRevfMqZZ2x8rz/YcMFwjU4u
X05BcHfFYFk0zaV2Z/tGG3S7idKursZzAtUD9pnTV+kzO5H+qx4oDi5LZz9Sn4DgR9pr9DueAkv3
hBfVyF6NBncJ8xp2YMuHFl5KwD+GEw0vlVYkJy1up8844LUxpBbLxUUHJ/UBb0O87oXsoEVnSDvr
hvFHbt3P6KgI+26LDbBrR51ZgZGCzVnY3fTRxMCRyYNfo7OL1atYO/oeTvBsgdMaS9NnvgBsh5dq
zzS8LbRN9iHTf7d7mah/e86JJZMsF1nwkWu96u/rAOP3TpptkO/8KnWnzSzfkgUIIjOSUtnbzJqE
xgRN3r7YsQJVdjF4bx7uXNER4Fi+TQ4OJBUyayiaG0+0qXVvznrpHqECBbyvedaSSyE0uvegubNm
YIGXw6XEEMsxEmTCrk/9It1C7dcZ2Njc94vrMjG249T7QcX/R0n5GyXFgy730xHtP6JU7FQb8f61
+dk0/uNn/tBRdJMsFYYC7CocmQj+/ltHUTErXNpUaMChU3aDf7sNjN+I2gHY5pRHTPJPWSrcBuTB
A5QPCPfwXoP/RUf51WygEwD2PU4ans+voz1WHUZ+PhIxxYJ5yPOZWEQHeRNZx1/kqxgDuxanXEcS
7TYF5vU033s9JU7OjcUKOEUJNSaON2yYhNttcmL35RfWpdY4I7sULtFtpuegwGjwpBGqyIc53hd+
5mTZDQDOEVkRXZjiQqY4K7/rg+5gBV5JC0mmUukN4rnDKJDmTY8hPV7JUIPwV1cnCwWAtciaFICu
w7Gpv5m1IATcoJy2yxOSt0q4+jYh/QesUDIN7rJsIKwTcBsy+gG8F7JDUEM5CVhi2aAaxAXMqoZd
5T8unf8vlw4VtH/t0nn51g//9xFtOvtFg/z9J3+/eTzvN890XYK6qlWavT1X5+9WHd/8DTYvzfU/
3SF/WHX031wgSsCqcfeAjFSE4j9ESO83coOurnO61jngURT1v1h1fkHJwuYA0QCMjiC9wVH9P+AB
ycLEvc7pd6TMXJ4bv3ZAJZptf2afbG9LGzzippCW8dhTDr1U8Ld0LGPbUjemA4V69P3FsfR2YgjE
U+DzdwKrDD5m/lDu00BLNhY8PFoUZ6fbSYy4BRSU1Dn2gIbETuYyXkNHsydqen2ndJC6AOyPwVJs
Hab5B1zip9onn7ERS0InVOUnH4yaPeGGeU7M0SN/DSaAEj1UMp4Z/fJhHUa1MSCQnY0a9EhGuw80
eBon7Nz4Zue6n6IhBhYVslnpHp2lY9w/rgTxhO6N+7bRHrK4zXtq2vLpIOi2vawTHPm5t/SXVYjx
nKNOPcftYu0W0af3ZsAjdgPbknde1kVPMSaW18zIyx3LH4OMdFqqpyR1nJ1pzW2Y9/yxp3fGOTCy
D02BUJn4w3jxscD4gHVDDRIjWJqG3CFs6uGpoFb0nmOk9RCjHOLrc4Vt7JpF8o5BqUDBk3HAVme0
I7MdKU1cunLLay62+NltpJ6gUkWA3iaerRf20S1z5PTGsxdzD7DhLvFXgEvmotvl1mNHF9oOhv6a
A5d9M2hijKmQdRXTah0oWB4OAWCLD3ZPES4T99WItBFcns2JudpwVHP4Phx5s/rmYcj1t4yC4a3k
vURFPHyMYWWdgkl8WIrFhqKm15+oElkYLLbYpeA5bp1iiRJjcLZlniSPvc0atx3Bgl/8vOpuOfrg
ZGDpTr1NC60QB03v3heWFm+11BvfcBibD9CI8ghY23yzrO03ikQpbqXw143iLkvu4Xv1p5nyLpG7
Vog8ODNwLmLqM12yerUWPxjW8MpcERs5NbvH1BVxcp4GvRwfZugh3btIkv4Tlm/5PYMq9OBCviNN
0FlPBfBiimRqeQNyrHPDYaz4yKa2EhfGsZ+I4cpbrTVpTp30b3ZdffKmCfRo5dQdvhFye2Vm6XeQ
yA3MKmIhaZik8hnDD0roGJeR28WlDAnby+qg21gedrHb1CXgrGn6lCZrg7azkDSMeq3rZ6q+hLFZ
+ZYjHnFAf+t+RHFr1pJdcKrftB1JZ+rKlvhhbM17Qqpvax+86YIMKApxJICRtRCvs5bqSy/tBJlH
rhg9Md0XJ/af8eZ8w4cUM0JkBhwJ/IYHpxxHHyuD3VL95kOyxUp7YGxmPPIvJBvyFelt32VnVPvp
CEOxAjjv2ukcyqSfzAvNq2uy9+NZJKEU7VuFMi8fxbDgidB75AIZ348gTjaiK6jtHa1x24/uzFAy
2C+2lR6LYh27B3M1/eogY4OJoC+X/FxYel6g2FOVCAm1cS69Y8WRZzUpoPzYiLoWO6/rASwwWhyw
9I9QBjCs5xot6AAZMuWpX3LYdPHyOfEybgJ9mXYkh7NNMpfF6+xYy7bKu+nsZ97Orodq08aLwdi3
twF2iNx5SJuqiFq3GDfulFahj+GNdHfVnfLCggiCLLUf6Q8JR6NKLtPoTHwCgEifOwxrR2fwxWXW
B+0jHjOyr2epF8m2KntSY/RQ+NFMKcAub8+YOV7NeHa3MAHNI1a1NXL4W+fS0ZuLgQCQkQ3VMHx0
VPXp+ODYnB0Ld/RZqUT3YAXCevYdPw1dl2AOFm3OVVCsln2sxY1HjK0o3tY8kJhEvAmrFi0oLBCf
yoJMaTrKdN5Q0yF2AMlVR+d4Sx/18h2T98ifwnVOnQTwpZe1cj/HtLXGbkcfMXCzTerWxhZvjDzG
1QLisIkFHAv5iQeLu5toWjjUa0cwiRI4Jaa00wREjsnsF7PmaRN5ttff2CrPOibGU8LI6EDNhH7O
dK8NRe3nmLvw5KWrOPStr28MHrDAzRpG3rU2HqBM60d98Qzl+EuP7mTTdscMkEjVpOMDEP6ub3Xz
RtKQfJ5rL4tms3yEnkphUs98faI6wSf3nSkDvWR+4Pk2ihFr70SQY0vTTke81qjA/RNP2uqzdS+M
JtSa2YQGyS16Sdsku810iMJF2RJtWKEtEhw0TjBP0Pxkd56rqov0de4JPQpIqlU7RXlZtjcIaQn7
UDs9ijX4jMJFysoRX5EMZCSL6XNV2RTIUtQeScnjxhAUOYs+Ad9fKsoubcBG/MgB27q1KhP+gByd
B/pOqp3QevwG+aPUe+1hSnPMNK5/wpFvcjeWt4lXrbvZLQIejVni0DMx9u7OWXsB6jDAM+SMcgiF
PS8f7GJZNqD1Jvuxk1mCozcfFnlZej1pIpMnp9iY2WwBXNMtVWhsg/vTI5dJlB6l2FPWJ3xlgfY6
4buEju55qO2ZA+iGJFdNkp+cWVnakTcYxnLojOSpKBoP6Pe4spXpi9K+HQtDcFk5BkEQAh7NRjew
LyyNMTsb8jDdndmYuC7aXKwvVivnlwp268kbcuMsu7rfY92ZrvD72Q2NBU+QjvrL0l/WfAZjOhwW
7MUR5tf2oHih70vuQ+ptZH4a6XkALm561aPPUf8EKLdHJnUiih0nMvd+8hXVSNv3w+Tc9+DAAYJ2
sCnFkGOPQWkgRmPxARULTUipniQf7SUGGpBXIPvaor+qg/YhE6s9bvWVccrUSGPa8HTDLk3s0DqL
VlZpNCBpGD18YRn4BFlHHb4pz7YNOipuz96TjCQK8hELeE+iS34/yqOeLvJcpoV21LrOZePHJATK
EMyNO8PBhxfStdxhhHTAJzd+sIptakl3WySd/tZTZo0LGR8XRxjRPeYBIgYjgCWjzSRw9hin5p2g
AOiwGimJSTjo6D/AnD0q08UyYFsOgi16A9n73K8czKLz8rpamb1ze2dvDbHsNhnUigV3DfXEXYGD
vAeGiKirTeMGxl4SWbNW3dqLq6rCNa8rwwr3+9HObP0ljunjSTg4pmEiLb/YtYtdj1wugw46cRhe
WbzXyOJDOjeB8dlWoZ/Fc/RqwzcaYysvdGJ0gSjgpw0yXxANHTMcBndtQ9tNq7saWpERUnMvo8FJ
L60ztbuAgdDNJD0oDzR9q2yR7zz0EPNBVzl1ubdrKBEBX9rJl6R4tiXD0q8zfrJPAXvuD+bieufY
TonHZXB1b3qdrdk2TowkuFSwUEJz8V6HyupfcLiRd04ce1dqK46n2dGPgHxXETJ3cd8UBJSqNh+v
WWZ5rAOAmC9lzhDTZDAQDh1mUdbT7JRNmhGhy7ivI8w6GrsBKMQYh7OUkZ5Ou3YyVGJHK731KI2G
3nGXVFSzeEVU2FmwD+ZKRs48jmdAx9Mtoebpsae1XvF+5jCHDrJpmPq+L92EqwFPOPI6WiPsf6MV
mMTHIcQvmAE2HbpIc1N3Z44Alkyqjm/aPltvEbzapxaQJDACD7ZnMxj9M6jm8jUx9DLZOksenIjO
xaeMRPiJUr1uB5CsO+sQWh+sdZiY5rXN0Vx1fgFDmo2BkTJa8Gux99fdiFGrxGdIswFLc1XvMHQ6
+7zU6iOK1bxpg3J6Znps7TTCYwOg5LsswQiV59V4m3ueeWaRGLfcgNws3miyYWHlswoBOFrr2qio
cjdabIO4ZzFid2uqnntd2PkZeY3QQ6V3bKCG8ktauM568PAYRlkn3e9YMqavbjWnPsp1MF9G05yt
3STs5sfA/B/V7G9UM7pzsA78d//RH9Ci/2u+/x8Kmqw+/9mJ9OPn/xABELwo3+Cor+ggWDawX/wu
AqAPoFvjj9EZjl2Fsn8paJaPTKaKcNkhQ9D0XGS8P0QA/zdcvrhHUQIcz0Rg+F9EAAM14WdPBlgH
vFA2rRqYkCyX1tQ/K2iLUeOhXWb9QBkFOJjvJRVq8xIfczXznGiXzPRTT7osiOWrUWib3Oq3P314
9z/8Hz/bjwLey3+8BEs5MqC8oWrAV/qTiNc4as/pJ/qhEQtmRjBGTNHY2CjTbqfjftXg39hlfGnb
BBnPtOtoMt9sLJhruiUznVx0Jm9Z4+Ospo/AY2qiEC22M25Itm6ZUVCb0H6xSQsD8d/Imra94lPe
m5H6zwU7LcWNH/oVlC/Hkl6LFic42Ph9KeYq3JtOH+tls+oD5nCNqIm11cmELFb9cfEp+uBqOMwE
YSs2Y7ZpnRPJYDvLV6yZvAG/5JGLJ9txMNVag9VHfXFDXvAhLlfWgETydCJk6gZvhqVFbCnfiVNr
UZUbPDAtHiceyOSASvg0kk25HXFQ88h4nDVITN0kImbI0Ti0n8g16nv2zfdJ751zo/68JjIc8iLs
3KncwxT2N9MwlBurrr9Us63vC3qDsLtMX2rlHXVlf4M8wqOWUsLW7fll6y4rrLukypPw+n3/s6z8
zbJCtbW6+/77unLJeu5xkf2sxv/+Q78vJj6SuyIQIisCyPj3ShI4v7FpRBCEjvivNcRGSDQMw9VN
z4f6aqlf/sca4irYGUYs/gIMWxan/2UNcX5pAnb0gMcZQj9GS589g/MrX08YLlxyog+nlaEQG6Qy
UXWM8LXMhbyGPb7pSeXdao7TPGbtUt+uEznZzq90I6wDmUcEBfWnfChWks9YhO9Sn0t342p40gNP
7OcAU8BA59OmYrrfbR1/JtcNDR/0ZlxMHoEPJz2P5dTc6AkFB5vGLG9o7yruSaf5+0oPUqw3sbcn
CmUPnKBQjXpZuFda6LHAlHGR/YIFYO1TLYSxNYhNNfmmile5LxnFCDL0KjMPZ2LMQLvluMckMxzG
uokfm862oYNq03yU+md0iObdK0r/QhIoVshuf4j4CwxClV5RcES/m+LZTyLDDUpiBiSsjygx9qEQ
pvYFS1z3nabJ4A5EvX9s4krQWGjGHQyz1rinSlvuOfaJR7u3JxQEHi1YG/MFrz5cgVyHcZA7TGNb
Wm/IyzBovk2gu5/7dtW+1G6iikfbxrxlGluTPuleCW+xQSf9si/oBv5AZ9fwBE+NpZLdo/hMlVDy
KiiMCADygEt03YS4DYjzFdJFDaCBQfvGVNbn1AkK4hTKFN1d/dGmPb3Qusa+R9bl51J5qQPlqjaU
v3pVTmt8YndsUZ1TIYYWbxNe7DZGnSUk0e+8GfD3VhBwZ/FepCn4UjFyY69gWeZTkvxryult9lZ5
XgwvDgUlcbxR5QvvlUXcUGbxXNnGZ+SzZ1BY6UsxZGznJuiuJknUpoEG6+TGVrua0dOrMT1THvVO
udXl1bguryb2xRjjXbrigKUEhunqpOzu5WoZCUjzeUIQVH74lrRUhoCqJs15Wt9nLj2edrd4N4lo
1q2zLqz3wq8u7aDlN+bVel9cbfjN1ZLvKHd+fDXqBzKxP3e0QbaYIx0XCwWe/qbVq8Pargx5R+X5
R7LHnFE5wQMojjSciAa0KiOQEhZwhXMLWGP8Uqssga5SBdM1YDCqrIGtUgfrNYCQqyxCoFIJ2jWg
EF/DCoHKLXTXCEOq0gzjNdgwLoXxNuCNqsnFd5KUR9194qlthgFb8fdCWIKEwjIsj/1Ev+HBtgqO
fsIPmgNGAw6B15BFfA1cINNZH5n8p+cOV91nCf+Ddgibizak5oTERlL7n3KV4qANlUAHmP3geb3G
PJZr5MO+xj8oUmh2vsqEUB0bfBCZ/VlTeRG3FRZOSXf55rRgIrgmjKamoiauX/Nr4AR2Isg8uE3i
bfBUJGVR6RRf5VSqa2RlwHJ+Q2SBAqtBPBg9NFZoSNzPQifvsqjki68yMJVKw6wqFzPbbba1sWtF
q0rNFI3hnRy998L1GqoBMpLvUfxY1oRK3Wgqf0NxVvZojmRymms8h+0AUR1bpXZMld9ZVZJnvIZ6
IO4T8PFU1idZSP0U1wBQoLJAuC7Zx8QqIVRcw0LdNTi0qgxRfI0TMYVsP43XkJGt8kZ424geOSqF
ZKs8UnONJvUqpbSovFKcBESX8muMKVCJJk1lm1yVcsI9Mr1xZjYu1jUENUwqEGU51P6EAfmxu5Ss
ZrH1zZb0lNaPJ+kRUwkNvX1Kir7d+kUwnYXLSagqUcXc2jvZIBthP9XlA45r9jlJxhYUmx1MFbvb
z3r1nNSO3PcCKTCDbc5xXWTCYyO31CH8R7Ic+rx+pa1tZkNkIC82lqwivUlHk02Nn9MWZZSjPNtl
59bUKwlynC+rRvrxsHh2Xeiv/lK4nEpTYRloAFIufX5HD6a2oV3JvTNyLHhYsMQjxzr90TW85J5l
cd57frEex2T66Nh1/dgxa+Y8DAuFWVkef5yEW7+CHvKBcXn1BFYqKT5CWzBZpCZuKz9r63tdztU9
x4Ru1ycVDZ1ZYd8G+DTCZlxNvDMiYdnmkQesaclupRnIXed7Xc6Up6pu80Dn5boFCUgaffhgqEDn
VsdDvDFEz/7V4OWv82CyCa3jFQfJED/ZvnChehbTcyI1H3PRGKffLAbKd7XGEHs/aF1zs+hLDEOj
bZ8o1PKOCW/8C/1RK5U1wsHS28ndzAD8E/EdDg/0tKyHhDKYXc7oYTMbg4xoNJBRMTisRzIz1rM5
rB6muZSjxpTfd8ywN05nWncxNRL2ZoGq+zgRPWoIk13E3CRNWJPg4l6TzX2yetlefZ7PFAUZZPnR
dFkuPOofhHZXFONoRXjQnIcyWNOvpPuyQzZrADlFN7f8Hn1YTgtmqQezENM+WILgOBqy/yjiBmKL
QUcj9xPDf1hnRPRaj9lZPyUjJxGKM7eIckji0gq6h8nSsbD0OfQsDndGRJmdfsi70r6TRRVfVi+Y
jz0PxmyD0/aWccgXvcmCL0ZvmQ3gSKej069MGSTFxbFvtHZfW6nGMWFkqeHyS3lI29AuscLrHqPM
vLiPg2b6RH562haD4b5RGePfmQtOnAH7KRnNoDRp+JgwBVJOY5rNU70Er+D3cfSNqZ+2Z8Aw0qDn
xadDaqym4C3DNfDkGEHf3bsA7PoDJIdOIwTuFk7I6aPTb2ivy3iOBQZOPnBAadaGPPj55BtzXZ5E
l2xnQFwLKTwXYhuMiZCCDEUoS6aH1aBu5Uw5R884ZtDSV6e1nOzddLnFccgpIo2YVpG4lMlcYTUY
mMma7JsfIBsuWVMUJwLy+AzfSWm9sfedX4pCq7/k42wS2ZPes6EAOR2kHPJxVCAreI7X9W3oSbKL
HmQdF8IOCyDNxel7DnnHUwgeq+nZQdgKzNM7xFqgvR2Q/Mv7ziijya60G74cE1AtaJ+6GLrv1qpG
uQg8yIBTR7waXlNWHkSzDA/EFAC5SzR48ooiSJJnn3hcVK3m+pCu7Hcge15hQ/8coeohG5a/OUIR
fXD+0tB0eJ/esz8doH7/kT/8TA4A6P/H3nls141k2/Zfbh85gIBv3M7xhofkoRXVwSApCt4FXABf
/yaoqiyJUkkjX/t2VJmjlAThAjv2XmuuWZLJLsW0DTZRf3dj2Cj9JSxsfta7JIL90t87KSH+gnVP
ljkeDMuiT4zz4l87KYNGDVsygsVx7sxM6X/kC/tgnpgNSp6NaYK6GJuZZb0rNr7XM7EnmBJizG6h
31X42jGmjCC2GEQtpyz3LyorlOcozuQrKCr4yjTob4Rfj9uCuokgpdizl1mjHELCgmxYaQ5YRl8D
Rab66okwAX6Oo4WI07W+jNHWqipd4IEy92WkEARaQqwrI/EpTXV1HfnFsIpJKtiWYkxvZjX1zgfU
tYgMrXsrJjYIiFIH60pTcXSlkLJni4hpxjMZnuMzaaVjvAojLtsyCnsqZ5nKaUMvtj7Yo1a9dCJK
nkkjGa/5iBsrgbr7aZT0qX1wVu7SxB771svQWIgqs3CNIp8MI+eMAJmVle+FuMe0PqV/6Ea9x0f8
x6T0fgsc9tHcVR1UNwFHP3aj8onQCC1onNtJImi1zc5eV0JJVCqlgvHORG8GLYvcvy7dSlxApeTU
GB6X9hJQJ47ZiGR217XLvT91/WkK7OgSqmn5hSB37ZFAvuYmmqPj7ThJTp3dGqDBIogZCCO9bRjJ
atM1ZnnlefK+5Suws6vhAtCVuBOR2DIy/ZLUsDK/6zP8qgX3o/WMk4ZKMz/AAAR0iOkfdXSV53hh
oKO/t8o8eDLmux+CqP6EmVJda64uCcc0JfiOgd0stbZY5OTlbRozmU4EGOsvVWpwGXx7UFchUUiH
oTTt22Dkn2pTiDeSCo1jCJzrKuoc4iLDGvG2FzyElhJbP46zB7KjekYmmb6LaTtuI02CPelNZzWW
sl1Pes4zbbZ6f9Qn80vhdBeDFMau7QJ7RyVOpIAVIORXY7pW9iDWeuVHGzt+ypC4HiyrHF4pOswF
jpThtSLgd08CpdzJlkIyiKJ+WfXdhrRldcNLmV66PSVU1qTxLjW/8LFP5MIJpNOs0mQiyNQK8yWM
SdWt4ripF0wc/a0+SbEUMRREtyjUDZFXSINIGklOOSiEC3LqxOPYFtWbh8FJLoqB0gxIul/v1OQa
JEI1zc5XVXwkC0Q/vavb2dz1JwTjnJwwYbWv62hKdqOMEn8JLEzcEB2vrhpmnxcmCaGbePKmHVYk
3k0tnc55PzSPVtQAMQrT8MIiam2pg1O9/P2z82HNsnV06Qg96WEbJm1p4X8wfIkQHkjYu9pNxFjo
3PpdsdWoRB/oApCY7HaISPz52WEH/DoIb1o2NEZHhFpj9CWpSnVZAeQ51K1eP7q1BTYyyqASeNUn
5VuwpVGO3YPJ9ZmSSDtbJL1ZbDPu/UXJHG+ht7hDGgiF6zEvxY3SZWqhieRUx04bT1YUMG4hZ3VD
hCJUtmoq04O0q9ZY260m1rOIn5+penUp03I6vz+2gAfIUIsh3svaNi5omARfy8xjh6DlzaOfGM1j
QQPlMm5iaEI5O+6IuW4RvxR6uq1LiUSzU35HLEzXOVs8j6m7Tr3Iu/L0uvxTHM671fU/69V8+ens
eZhgwTfTgHM/2DeH2mi0cJLBDVNeR1u1hmssRllrt8nkcwZUUmQi1412l4wx7ndbVX51IogxUltP
j/m8mLyDtCWyOjh4aV89p70jgU3UGAGWlSGDJ2D3nIwuMmNfx532bcr0X22NvzoB+uL8WsguAUPN
cQ3fa3iLKW0kGA/3JkNntlaJoS5rAB2bmnRukMsF60zAkPDaFqSnzbhLbY2WtoKhqNtHYwBeyLtn
sjCP5bOpXANkroLfK6ou2NSZF9yB95kdH0VIE/z3z/5HBeV88S0kJkRpkSwyT1B+/N0HNPWM3wf7
puzYXC0GyGFfeZoDb0dmHRQkPDinRDXqKqOW3ba5xxkIquS9V8X9ocxRSg2+kPvMHiTk+Vq7I9iS
4SlUIDJA6664YhxPFpjg/IecMn/RYkb4SmBgxS2i1dEEA8P6afJ6uIKTuu6sIS22bu/SjEpsBBJC
sgx1XfAItyLZQUT2Dtg/BI0Q9DVZY4Yb6CXqiW0VvoShD/Y03OR6YrOKv4fJ4psRNqxXpE7gZGgq
Yawns4JOWqak0CKqicyiXphpVe0zqw+eaDbJPTWBun5/9QJkoF9koEWEH2BOuO6KNDhMSoobAFCE
1+SJ2S99UUdf9KqZNgm5D088ef2bleXzCjJfGno9hy4uppPFmAd7AJkFN1UM0WkUeUoYpEB3bQG6
+ETz49UssYvSiVb7dBDNkt1Qv9SsTFxEagBt5mbqMjFAXf3hQaBI5E7/8Br6aB90hles2XM5+KFs
YK0moDLt6xvCDVp2rDov2OJ9bc4YcG9HQBZLFxtmjBYpCjeUYtWzw3aYrRJrEnr0Zs9Y2IWtk2SH
Os6aAcWtHqfLXkviHE5usQFQM7+uhqu/jMTR3rP8ty9isPq3LnYtbeU7du6ucFWUIGspx04Qj+x1
7uojzwF6SjC8ZhZkm8yg6YxsNQeREWpqhVjSxVuV3yvEsia/ZYMQS2NH6deOdjZ5sQaauKDLyNFm
iUzpfEr4UztlTM3W4q1lOE3yyEKf72s1xO0j+SY7W2OsvVIinta+OT4aVVWszJK+Pb9PxNY64YXw
Q4uHNRGNtQR06L4ij8/x5/fpoTQSfYdZCQ8ccpZ6O9WkOJ+ECix/CWc5euA7ED80GkKoxVQNprco
Y3pfDfhbwinT2gl3EXUL+R4mq8GiIWjzi8ZmHWzRMBc4NBcOuqf4VDW5s5K0FZErR127blWU65xu
ypKXkfUOpGqQ/HPQdrwGkFEn2IROY6GPnoziLkQkuA90i6/OZCTmS2QG8bgMDadKjzDY5vLHH88h
iAFtPSGOeckzerzILHJvNbKy60utmIyLkH0kzYkyhYhMNsiRZEZ6JIiWzNlnBBwPctx0TgqmsMgU
EnUjqS13WGZ9drHNNH0VTuoRmDlpa+bVKdZeJ6A1rctpWFs9xmUP6THiPhm4i0FqPIVxTZW5UKHE
n42NbmFXgb7C15N9pc1wA4cRq6dN2RosBoLCYUin+aWLsfZa5O6w5GPgc2X8cTq/r6j/Nxz8086W
oEz2ov99OLgvvsTPH1KPvv03/54NWn+RTsb8zWIv+i2o4d9mA+8vHQcP8+L/RBuxY2yj//0fy/jL
tekskmyOjcexGAT+e2dr4l6YyRb8Z8gQxOzv+QdmA8v6cYvBlsJAysBP821ITd5P6YwdhMp4ipS2
D8xJrcw6y57thMpx0cW6qFgVe9GT2jJSH3a8pMs0pMZzcK6dJifACmegVFgHetx/cTsjv5oCVXz2
9WQEQ46ZjH5cp+UrBWV3kxdT8Tm3KfJ1xxBXMh6clrqRcQD9W+rPNMlDTJA+meix492SYJLd4Ovs
r/T+OS8lm1pgmg9tr8unMsVKsJx61H5AGCv13JDsosjZ0VhTNZNMZ5pgM1LAbOHPI/Ot05cIchGL
iczDhE+UJL6egNd9qnCHkvTgd6cQ5CM2XT2YrJUthWetsxI+x5L9ZmIs0A+a2xpmAo4FPO0XUGF6
b824IKbbXWSIAlINY3tFg+CppOK+ZHSp05jMsJD6zfDq5X3xRPlgw/LzwvFImmx9HqskfGYDCQ00
oQlJPb0BylUtHeTpSxV7w+Vkq/IaNTO4l8FTNUtdPrjbTMXppWfm6kxHckIoB4S4KfcsEV2I7q5b
9gUtXMcat4OI3WujbnycxWb+qprMAEGXe9f4xyq430l7S55Mg7amITN6GE1CcSojIxA+LQ52y0Qr
Gafu6GGaDvZTY9SHfkJ/uNBDmzUutmv3wtORqS6lNmYPhM53tx2eQUjdxsAwMu2NTzi6g0+tRhxT
Ndj1uih87WKY6LSzDXMI+MV4MKhgAuVgdI9ZOlY1tI5cXgyBrI+R5/XwvP0pWYDWAyffZFZ01VtF
tkYvXySIYfya+RRG1BMITwT2vtOlzDoTCHeAeextSJQ5dgu0jp8JSwDcPAQ1PP20NsPrwsNxuaOe
iG8Ay5mPIszjsz/ZHI1tubw1KkEKax1ZR0Mg0FxEXRntwH+GAHPLaiXavt4RT0WOKZj4pUPE1pNW
hPJAJ9p/G+SAocbR85COvzl48ZqQa/+GqcWE0q8lApyJl+lcR1YMJbL3yF9foLdPX62qNH1ArYL6
Q5/ylU83YlnnfNa4j+n9AMX32lVJc2pwux9cail/bRCJAI26IIzKgfu94nEt7zyz1q8YLpfNSqv5
/40ytE4wDToMtmVeXSYo9OIGJgZv+SdVGMkcERCiBuLyAK3Xq4MP3Z3/KQsjBPWh/H5MnJum9HGU
XhTI7Qr2wA0th10+dPA++kkPbsahN8cDo/9kVw/OteElYPosF4aMiVF2ZL97q6ge+3WjuuwpCPxx
YWQBsmyXyW6zTCvBeCFv7Fs83x3E+9holy2RyPSxY/3SwoR00dpOtLXqxCaqt8E+AeocJVSfrj2z
41HkfbkJGgXxN+777F69IzqdrtWJo4ibCXanVU2dfmtNDVsFBPBOYV8Ko9Z2QycfLMZoZy31/HSl
Zioos9NDHxbOiYmL3OKXEqtspogi4h3PkFkFTRgYo+VMG/XGJjsPjFtvsuEbizTeYMBGEE/PcIXc
bJHP7FKjji5z9ABdDtVUB2/aJwcqNH6SqdXbbiag+rF4cmYmqg0cNUkA9xJTsqAvhlj5naA6s1Qj
mDr7YOarGlyWDXFAzVWsW0/+TGEdyBHBhA+ZNZmMYBfOq/XY6Y/FzG8FNsFNHr/Ipj8C58/IUNeP
RAMDfTX8VN/oTXSv3omwoGE9d4QRCyzW5o6tVSxuUAUjBaY9FgKWdYYkuW5BzVoBc3UxHt2ZQZvr
5W0f40HKlUv69wyr1Ye0X4l3gm2nKm/nRka6HGfAbYc3HNZt5JwQujYHaTZHkhyIQPO9fitMILlG
M6Y1Si4XRCaegAPRK1bM6VXT0wyNOjHtR4c80JbkMTo63G1EJ5Jx3zuel2yPLUYgbd728zSN5XTJ
VBSib1PSasJBWp3rcfRvzAn58CqM2+yczkBgx5df3DLSD2kcGseJtMq11gxevqxsRZIf8X64GDwe
vzuacYhbDbtc1TOCeJphxHjhx8tsBhSPvSHvJ3RlS822mkvhx2dbajWvBGhjKusGeiy4Y0ms4G2f
BcHZnmHI1oxFtkt9ZKLYH314i6tUAE/OVPAczThlMYOVxYxYjlHA3TgzdrmbAcyt6RyaGcmsOh4d
lHqP9oxrtjX+iBI1+/T4TUXqvg7gFG88avDl1CmmRqAINkjlsq9OE8yKoHUzA6KH1mKfImdsNGuM
dpG0MSzpGvPXjU1jaFXPqGkiOc2lPeOnCU2PXq13JrVfNs3STbsbHsKMqaWeXSd2YC+cGWcdz2Br
tFDXLsKZ1Yx43ucz/jpDHLXSuhmJPRif7V4yR8bQf5vP4GxcYOIR9Bpj2XeuNsvhzNjudZwAllsQ
7iLQZKCq3CJZjo9YfP2D3QzjrvBitXdaPpEqnZy9hsPM+Nam/r86+U918tyq/l2dfHqOi7fvFXTG
t//iX1WygxyXIZKFFncm5aOl+3sA5OJaZzbE+IWPuPGDkg7m/hwnPE8FxLuW7u8q2SIEzaZ4ZqZk
+LMn1/0nVTJive+bCBbdO7hP/BwGQfRUHX6571thIz0Gk4iZaQdDdPTX9oj58eq7q/GLVv/Ph/AM
hz4hTnh+ZYr+Hw9BuyhjAORPux51Wjp5iMSw/jhc0r/3Jv8fR5l/i+/mWDLwlbIjjkJMd6N9LtVb
a3+Tkf7XvuGfTmRWFX93CDcugY30HIKNsaufmTXV0x/GIjSxP2qTPY+IO2BrArGkRZvvw+WatRRJ
2NcQ3bRCvhL4CcE+1hkwuAOHtgO2DtRgwUEnSOdgkqCxwS2MhyxR4A9VP2zjSsoHEaEUW8ZTk6xk
656Bbff2KurVcOGjcNvgedNXUGB6MO5BcBvrgoaDm3fJ3Zh6cNAIpTs2Tu8Crq4+83mk6PIaNg1G
v+uA1TNEiOCbk9e1SkGPnbKK5mBaY0dzYlkeHdkl+0jP3KPuTc6TlruFAU9/jE56rTnHLCTpZgLY
tI40m290CMGAqgwaN4iDjsCUfLqn0ZStaKEIyHf1q0ML4BDEOZwCDadK40751hLY8FLR3qtitM5D
0BlbrXOzdWnKZG/legqvwLA20Nvqhasq4+TpKVFq9J5pUar+BhwVPyT12gt3Yn5W4iJm8Ikj6RSw
X9yViR8uw7KLzkHSD69+S0XUT2bXLB0SQpdun3C8eHobECB8QiQpkxXd0uneGRzbpEAx3qRUJMHa
jdV+1WqLpAeVZO2DL2IvwsvWWmdSj/hB8wW2LeNUjrZoF3k775FGfOl5FbTYhQOzXcSMf9aBXWAw
5PdLl1TNLvkyiXaZhNZb22iwv8e2+5JM6t6axJsPEPuJ0J1waXVa/KlNVYLlsOaSyKg2tsVAJFhb
QgGLQEigI8FbkmQVN8EOpvYBmhyOQsXvkSg3PeS+3TzEGuIxooPdYw4I+FTlkJ1MWxrbrhmi85CJ
ZB8WWGSJJ5IbRi46A1wBjgKhfYhAa4TzhKAuYaTshcxiLYERy+EAYnKWdZ202yH3UqSTSX/LUKS7
bauAvyz92VpMCXNGAomPLgvSA/Nsqget7NY91fyV53M5F7jWAmzMlVgJ1s5LuG1Jsk+Ek9NqnsOV
FKUX/D4ZYA7ugvA8hrP6t+hSTDVDbF8xaEi2URjqUO5k8BK4NrsUhT3pUgw+6Pc0cl2MqOQ3LWgg
WFc0rEmVCok2hA9uHcBo1xe1Rq8P32W/d/zKuQ40E6PdzKhxsdleDJb9EOQ10yqanYQE2L2+66La
EQg/Ecl3ncrUMo2j4KWlEF2gbSxbKN2Y9Uo8c1+tJIWsFoLtaCjSjtI1/JcIvM867GqLjSFTVqq3
1id0xJ+vR6CnzsqY1JcMQBCOu14RNYQBbWewsdrldF8uQC9bdzrlwjoYCWjkYLax9dxCbrHkD588
EfSfC0bJZz2v9V0fC5LrrA68Y+zGvbnIETW8GmnTHuq8yy8ZjA/PkpnUqehC/4pGrXkHmY60uaZB
I6pqwz4OIhyvzT6dNmElvWsgzsUzOurhLEfIWiqJ2kvV1M6Fodzx1NS+fUwrRm9GbTMtHVvnFgwC
TrBpnNh9acwfbB2VwKI25sUrE2CxJSnqBcaJIEVm6Tj2KvbMctMHAxFEsYNVOiKljMyAPvliT06z
A0zerFNmbFseDXulaCXRcagaAm4HdppNFaOwtCNr3elWfcwGh91zVNbR3SRy+kghBIWclyZyVomP
Hli4xXTgtw3vBD3UA+CB+mgn+G4zO4jrZeLAQFzYeeLv4WTYG3CSzgpRLTP/xi83raPKNYkI2pYY
PhrwhWPyTHgMvNn9kHbIxkTuNeywnEaNCiqgt792g27OrdYzfwlenuugyomNSuGp6yKT9QvAQuTn
ZZ+es9LytlGij8uWVeBzHPvTmixtd0dt2r+5Ou5SEXr2URTQMYcyZnRFRED13KApfWndgkFA5sfB
18bvmJM07CB8Q08P739dFI59S/aC3I8qZFQ/2e5wNcCnvEKm2a57L2UKyTP83s/xVpYR0tl+P2Q8
VTSy6W73y26EbrEws3bWtLfNo6vaZtXbEX/VklhV3uejZAckRM8wkLEKFTwlVlQ+9EScbt+nwLY9
QZybDH3eF+TLAcXpUlddenDK7hnnU7tnBoWFJuyAi3lBiohumDVWo+wvfRKpYXdHDPskbqCTg0f0
ZGgtktTRKNWu1PwRkVZlmJgbTXgZutfnh6QxaPZDLm67lYWJfsfAnV+YdFGUK3Hq3Bqq0T+18A3P
sdVw66p5AmdXHlMIkHZI/aqOwyKLDA6KyRsCyq7HvcdcjoiJYVhoePHZ+9OxL+dBV5eZ0Rff4G+n
WeLc5tKxj4FR+tvQaZqVqEMGrnWgeVuqUbk3Ky19GFCwEylZO7fzdGVtz1N5r22LbZj6jPzmjx3G
12ahEWJ4PTguGaQG/fvSb0z45Y66NgkPeTbymlSVigec3miK7YIxt6tb7Tq39OIt4Ru+F1hE75rU
mR54kMJrJ9LCqzbpfFJFUIg7VuNvY1kVW0+azqeWgrSlEysCopOKcFw2eeFvBbmq1wwxGFJpev/W
F4F2n8+5C1OLP3rlac6/7lMKH+nrCDNhrSxz2OhWZVzacaaBikhZZMwUmnUmurVmq/ip6Brv7Jc9
gS16Zz9it7Aee6lZj4ldjZd8qZxNVEfaaoxjbaVVVrRzCQQ6EfQobyDgF2tM+/maJqu6fL/qrc38
vWw8JJFzP6EoSj58TXK0ZWmAO2COUnQ0wkoexI1ik3t066hYF37S7vOxNWnv5cZSSR0IS+CS6daB
ubwKwOfvjTwaUwRUKBomz5jOxCh61BWedZzY4V26TQFiNXNDtoM06BZMgNMrvU7yPTQG55MP3mnb
Mhuy2ffzMSSFits/1dMpbcrpNPdKl+HgEzauj2nEEmgYN8TOvciUvFYWhXFPgmpxhRYez3tps5sc
0U08EAVkExMFzWQ9oVHeEJNLxoI/ku2duskV+3xt05kiPVhdDp5kYCgMiE9bB7JSV7Xb8OkmQaHd
unWpmbAacvJxBWN+oHIGcnO+Tf2evFks5IHVVCcQDAUuHbco7wh8LzYdCw41UOE2Rxi07VUdEhMo
O6dfhlE2ncYBmH4dOMPGFMgu6BEX2t034RmNaSpmi3jkrGfZ0N/nyq1dJYupicms9PoaL3c1z8mN
InvQOx6nvJooq/3YeNFDYAlWXjcraxgYgPoeogUVo+nRrCY40KVooVvagunyMJ1l6roHZ7DGtdeO
km6Z6KuFOfZVvch9p1fs4ktWuoJkk7PugNmimZ8BhQj4lztLqxFc+0HUX6BdTQhBTK3rxGT+QBO5
DnZo5K1tTMwfJsnA2Q51vJ3P6MqNFJZEH70Xc3+Gz12c32ImkRjkk2I9VZG2be0SbxFKefEZRCLs
DDh7tyZtzGyRxtoxDPrrrgJ6QtMBO0eivXmozbDMoCHvaKjj0w4uOI0UBlPJymmHjdygFBvWZRaK
bRDERAdTlxxpkEEKzmrdXVMhRodqsunVROO1qGL8xo2Tv7qF9tpM9pXCQbMRasjnuq3eexH9FneK
74YSzKL0tHDHarXlQvQI+C1StPEkbfzU+6QVpsRiaILNRgUVrLyBVJUUfMFK91ptTzoGgw0X68Si
qGzoHwAfCS6pipOqsHIWUYiiJyzWDrGF6PnMvttOUxJ9DsFQYEY1MiKYOtWvlTeVtxWqTOa6oV4D
gxTRMUqc6roo0uqTFqYF+N4xf2pAxrxWvevckvVgqVXmoeAlV2Y6iNhPGVRH3U6L8JKsyrC2rlHA
T9dkActbCBzpus87d1wqJYHYooJeKxczQyCjaIucPNn0dcqWXM/iQ5iA2llA93zx5ZQfDV8zd+AT
bF+uhjI0sfp7nUrTY1O8UN4bT4gxvZMBaxhisLDLcw88H09B2Q3XwTSCOR0jHzsZEM7W63gV85xc
jNTXoOaAMJbdSgX2ixVZ9bDso2m8sow2ORd2W25AjsgnR1JfIbaPxOUIAuQJkIN7wIFfPAajqweL
uujMB33+QjpGXmEk9aKdKoruGMWedYrypn3Ewm/vUPMPh8wO++Ogjekr8CzUVZHBzS3BJF/3bpV/
yRtXX/aOYT03TVIKXpHKPRipsC4YNtJp09hg04EsLPa6DeyRUWute7NwcxBQtpHOTfLostTGt7R3
vU+idIu17k8kv4XZBJMiS6Ad5eOCGm/iU4isigQhmqMrB7vBkZlKsiMNjfQ5h8H+KuNreyBLFops
ZE6LwfDID6ymVRPnd1oWM2ZoyaFilV/QuMHL7EMiSY3qUZqJSVBJNsQL3XLrbmVTGW9L38nvSmKc
L9opE3sJTqqgns/HIMSFm1ZeRyQabOl8x3bJ0d7GllQrRun2HouR94BdYo4F7DxggWrA0xsH95mp
tVgoXJK0pEyelWGW90md1p+qriJ9uSLjwVjEoKnSbV/OnUqmCwD/tbY449ceimVTxupzKh3moh2w
rEMvurdw8IZFR3vnQvlecTSpbF+Lio7kGBB05mjpJSDUjIxDU8u2bepi+uJWXaDrGmBigzu6tACP
XOL8cBaJlSXN2vPs+oQSH4SGTMQN7/+XlpSsRcc3jeGQK9C8Bu10oL/aXUNRZd8RZtGDog/Mhwv7
AzCn4NxUZvliatVnK2mGz9aobicmvuR8O0QnasVg4NKYWNkrzcSAMAde+S5clSiq5Y2tYxNYBmTh
OFGnb6a+J/CLJx61UmltI+wFhN0xbIKO0OEeoTdLGrkIX0iWJauHlZAerBZuvFC5d2x1+J6QhfM5
QPiyqkL/0VLWcNQrQ2z5KQRqq7q9hQPyBX+avCILYnwJp6AHcT4g7W/MMTn5hG9tewnF3S89b1uH
iZL0V7goZuA+Qkqz7uK+lJuki3lhpQ/tHYoseH3yDG2MXK0ZAS723QcW5PRKVZNzAKJCUtjQOusq
K4Ln0oc+nMnB22m1mVw6jCXB5gDgWAjMLTuFSWQZ9kNxQ7o2AVdCO+d53u7JSsjPQaw51y7pVisn
caBJR7351QjxVZTJAI0LzM4hKKLuqrAhUWZ2at9aVeIX4ZJAKa17SgoNyWvabHOW23UPQnc1ASA+
g/JzdtlQwbyA6LqFsZXdwt4mVFkV1Zpob30rsw67EFMG5erOwQzLcdsO8jM6cXcHRpAvFoUg0V2w
s3LT7y8o5dwDlgpShcI6pf4ti69dm/QgBNvqxawTNOleS/jWIqyj9KXUk0Q/Guj2jrCqkxXdkoGH
rRF3ndDUiF1O2D6eRpIzl2VR10zdZVnZm7pQE1uzSPqXxSizuyKHTASA099GkGBWFS2sO0c0b0q1
3UKfKFVkbcqDPg2vUPryg00yLoQgm01S3eP0N9Jkn8e+sWY7sdOESA68//YnN3ce8pDa2ArKcEdV
CN8p9l4bRL8rRieEmCZ8X8dh2HXKeXbZgkDOv7ClfqaGcuic0SbSOs94tfxsOFqlba6dGg2Onhby
KgyMXe9rwdfIMe1rW9fEuVH+11pZ2kPIq3ePAFECyWtKSF6+VBiY4SsjCLDLLZD6bi3iulg5bciQ
qaAD8Pt27s9dUGLMXNsBsIrCDTvjj71WR8F47gk82A0W/bteoxkXVyXPZL1lP/6nHJSfOrsIinV3
pmhAuHAc60PPFcC8ok5y5W4sQyBNDX/EOeTnLKyy1e9P7FeHglTLvNJGPMvS9+OJ6Y1T0X40OLHI
C+9UYvHJAO130lvCL39/qJ/0L5yVIVy0OXA9OOKHa2hAVh8zeE67QsIJTLM23TnQv5cBD++iDlW+
Bfs4/tMmOQeFN45ODMwnyJAPByVa1xAao/fdSCzmQlj84eBCXbAntf5wfnP6yHcCyFmL5PNCM8Jw
Qf5azodLCYqxmqpKkzsy98yZ14avSqu9ZJ8KOpqM6OrrajToIGZTdOoypf5w/Pmp+On4KJwsKAjz
jObDUzOGFoj2NGx2Xo67gqKLRkY93P/+Js4n8fEgpJvo3qy7RjQlfnxelMHnovWF3LUtrVsiH6gi
QtcMLjOhT7tpFGrRE1a6LiVF8u8P/avnB+WULWZXykyL+fHQvm0pIxSmnJsk4xo7XUtu49wIdsGj
1AsTzCjyRJLNfn/Y+Qn56YyRlKEN43SBtPx4WLPxnZLodZIJa4SpRt7fk7uEz9PhqfVdnt/fH+5X
L6TJGoMLBWIOxOkfDxfKWjc0b+RwpA3c1aLesvlXBLW5+vb3RzLmC/bTmflwb9iBs9DoHy8o7vdv
95KonuG1eX82x6D7QlSNWmjolxBqOfrWgUX3HAEn2LUDrfjf/xK/emiR1zmuQ2gOhKCPL41rthNZ
IhL7ZWidbVQ/p4r0lj8c5VcXlVs4j690Bp/vQ67vRmUWqtnOyll63leBHr3DkoRFhdk+qf5w/351
QuSq0QPBYMeIcf5VvjtUqrqiH7OBBXUARSuG8jPOqM///KJ9f4wPi1pst8LhQ437V7SIA+XW8vJv
MtT/Olz85cPB84elhUeRiLGPD4efeIMUrdxV1K6nsNPFQZQFg7J+iD9FGitMXfSz5okxC+HjOtwA
VIC/P8+fXz0cvig68RggLOdB/fFaWnaFSqfEIRSCMMRI2jpQJdOaQM2k3qeVX6x+f7yf7x3Hg0dF
9J0tDPfju1ezrfJGuCG7vFAUKM54Rjfj/qGU+PlZNJmho0+htTun2H94wf3QaJG+ZPUubhGpNFUJ
FLDqL9A0x394FH9xJE7Cs10g2zY2jQ+Pid/EMc5tr9yxtBUULTPW2r2rZPLw+8v2i9sEGQ77IfeK
letd+PrdI+9UOQkzkgygKdbXMnvWvGyZpMUyxlDz+yOJn7+xqPu/O9SH5YIelUOIKIfqeoK1LNBN
cGrcb4I5zPZ9Md2PNvUYkt9Armqr9Va6rIMn/KbauiWvaZ0w/d2KhjZaLk0a4Lk1pQfbS6pDCzFx
Hw7RdAoy9oFWXZiLLmRaxL6qJeQDBSeGbPwTQ9nRwYZBnS1psyWLwYmnP5zoRzcFxQRfcOZ6Oi+A
Adn/w+uXZZNm+hjxdxB52kef2OZLo/duCIiIn/Opcw9dljE/zTAnKZIkyMqZlYTO3nHAHdtMZo26
Speiu88DNkYtyU1FSazYAJYH8NYiL9MaENfMjoyJXQ4kmItZeA9rvBfuQYM3vFRWae2YbQ+rtvUE
qWVpsqKF516kFlqGJPUDNE9ltPLD/8femexGjl3d+lUMz1kgedgC13cQwWgVUqhXZk4IVUrJnjzs
m6e/H1WV/kshWar8ZxcwYA9sZYgigzzcZ++1vtUvJzsYkPoVqcvVAieKuaJWfyfiKv/kpfXOvaa7
6BBQsJhoqE/NXn7WlVQfI9clVupDp7lix7c+bIO4Am2KrLjffnzLvS148HdgesaVjDvLPS14SoIn
ux7g9tZ1GgJ4ogIXIkLPgyUkkU1O0BxCWq+3EB+Ds4+P/M7jSzWn4mpDi/N2z1EReKtgFs23tLnG
Lx2Ku2+YArVbE9jU88eHeuckEXiwGtHr4L+npSNzUfabYwvsrquYioDFxQEl4bkocV7tiJzDgFEz
YAdlq9O0//jg75wnddWcHGCyM0Bn8nqVt9Hq0XbK823t49spezwlhLjMWVfVJ++Tt0cy5kUKf9C8
vTJnJ/2rd3Mn6wBfTbrVHeeBwMDe0/Gw8hQJ8cu3KeUGgimEUew+VOvknGRdFC0xcCm6grb3JovG
q4iP8CksoHLW069eQEOdAxN0TFlMkU9fW0GUEiyZlpyWmYmtAl+sYIbITKdO56Dhjw/29gHkYJQ2
lAYmA+3T11eJNiS02owzU4zbUCgP5eQ8xYO4DXrrkxrkbcHPodiWWpwaa7558qbMRBiNuYIQQ8h0
JeiVugX+VzvtCFvKuz1tys+q0feP6FKK4oSao1Ve3yCKIW2nmI9YamSfu/KxGLVbUSGHbUMYwGGr
Hz6+mu/dkRTeSNypOjjiyR1p1uw7Gt9Otkrb7kdY34aRHCNL/eQwbwubOfCXraHARsHFnH/+lzd0
56hDFPGrt52iK7eKnRs7OfBG/Phk3q4iHEXDUsLKrAL8PLnpB0UfSDvTkm1F3NqCTs8yjdsfdm5d
xWXDQB3nCfaKT1bJF1/h610MR2XhsE2Mh6yWJ0f1CRpw2fYlW5fEmUWfksG7zGWCLd9lSj/lDLHr
cTaOKoWBBNieXAj9tWpvmqEMdilz5HVPWTSNZnntEhHhBVJSHMxlQVno5hmyOOvO1XtrxuGbn/z1
734xjjtvfvAGGadfDJKEMGWyAeurZyQbj3j1lYE+58dfzLt3GbpKWkpk674pOTMDD3keFOk2J+9y
URTdVk20W8duPqtauI3efBXomVFVWuBMT28AzKUil2XOQjRIgZDFD3eDpX6WffzeCgSlhDYcSc00
O05u5ilW9QFmU4J4qI6JKJuxYybGRRLBfu9i49eraPaMyER5ZZDjoJ7uUJ0msjoEVwl7R/9pvnZV
ZF1llf/w8Xf03sODa9aCy0L/BvzJ60d0qJMcHywPTxqZzmUyRyhovvnEsKVYV4HpfO9TGe/oFtaf
vKreW/NQxBrU1XTK3mx6aJ2qoTC6ZBsE+rHJlccpxhId35PmeMO3/8nR3rvh2fbAiTFm6ubp1Uw5
R9uSdQLcTiYb4IP2Va/HivfxxdTeu0e4iJjpDfg3yJdeX0231YfWpOW+ddpevY+ILlwrKI7JyRVd
ymzO7u9izSnI0G26YznmyYWZ2mITOmg6p1ECpghi6Wkl8K60d9BjtG382e5We/fK2zM0AvYIyJuT
r7zya9Xss4y3zWAwJmjKR61xCSkWTr2LbOehHehO2DJkiJHj9U36DqetW3wLUXRMlmwwsmTGji6S
S+6NIhduyHl8fCHfuY7MtClByYYmGfv0hZja/A0wRYptn09PctKatSoRU/pQ6orx8eNjvXM5tBeN
sTk3aqm6X39nujaCZnEaSntfe1JpOHiZqT5ixc63Nv6zFa3y5pMK452HDs8D4COOpnKSJ7dJV6Uj
gSsFpxebX8IoUJY6qh3mGNU04xTKu7LqSw81Rrf99XMFTevOHSkKxNOV0lBc5IZODRQSfSiEYiyE
VXpFN55g0CS4H3E4/XrdxgHnNgBEXZel7OTqWkwbawPTuqIGsBu1DlVCLpqrvnSzbWaxkf74DN95
53A8aqjZ9EqxeHJpM78irbPg0g4dbJIU3KAH/KP0BIrY/82hQA+QFUbB6Jy+RCX2pCbL2aJpbpFf
mmkJ4s9urLOo1bRPlq/37lHBAzX7EOZO/8k92iGJg8dXslfJ2ts2LJ5Ns7wFVVARRlNeOS1gxV+/
jALThQ46mfHJ6QOoDcza9HrKtwDV0PjhTK/aypP0AT450DsLMy11ghIEnWdsHPP3+ZcSUU49CjCf
LWAamA9AcjbOVN5+ci6C33FSH7w6xsk9AWguiQ2DYyDo12COR3Jfm7V5rbfQysF1kSkbqP0CFIj0
aoIr7oq+shELMattnQpsrdaihswjJr2wzFfQY7VV74wpQQ5NtYdbFV7pbjAs8xEQhy/VfJPViLPY
3ZI10wU+jF4AQZM6wFLRKrS6MeP768mFtKHmWp2s5wiCjdqVZIr1SEePcapSHRbgtvIkqo7hYIcb
kJIjuBIkmp0Is/OOFCCCT9zbqCBimCucrEmUQPMTIhTcIk7MFkUP6dxvQxOxcNIfCkMAPYnidv3x
5X3v3uQtbmvcJy9Zla+/QRA3ZTNa3JvIhB/LoXmEe3g0hLIWWbHylb74Xzx21NwUe7TvGQidPAtm
OOY4e8d8Cyd+7jld4BHb9U3+SfH6tuVn0CvVBY0/egSWe3IYg8g8UeEx3yIiv5JwT9AMOt/L5I4h
9DmCFLjM+regyj/ZMon3j0uXlivK5vq0IHNlVhI0ZNITKcbpSziAmQR4q1xhdFFTsqVc9jhzkvKq
AXpCWgkiQQyQLOSl3u1MVP5m3Cs7ocIL0hojXxJgRzTNKDfMO5lgu/HvptaxUR+QAib2FHguZEt6
L/bkBZp/Q6Y5idWTSXpnExOl1UwyWMX8PV6Tymc8H9pl7Mze2KEnqtzU+P+zyVyCn4tXtmLr96Uw
P/sq3lvTLdiykH5oMwhtvmR/WSMitTazPOnyrdo8joxDF1BYNonWdJ/cWe+tRX85zmlh1MkOSAhZ
e1tiEdVlTr+BdPdw9fHjMi82p4uRJQDAmzrzNmsGP/z1ZNQSJFsJ9XjL0Am8CPAiNuMPRRKiqa/H
T0xn7x5sZj5Q+OJuOy17rYrFKCcUGv2dlbETnTadIdcoQNFSN9Enl++9hcCi7c/bAsvem+I3HUdh
xaiotlVcXem1jVvTHx+KtHqGwnJF2vEnV1J7776YZ95sYJEQkD/x+lJOtUy5vtRp8ZCGuLx0be9M
Vb/T6cV7hVDCrSHLZgl4S1xHpA5txwBTQ1BE+bkTED/kAv++s7EEYc/wA2P65Hq8++cxuKWNRP8W
RNvrPw/kQa0Aks62fSmfhRvch3p385II9/Ed9e5xyDfD6IJo401xUHfKGEr0eFt2opJuTvOYj0rv
kXjwyYv0vbL1JffXIf/X5T+vT0iAuzV9tJfbBs9IWCNx7fOrqjD3saMd06K8zVL3k0bFezfwXw55
WrDGk5Gi0QO+DuZ/E7TFs2ukiNutfVV0n+w5xHv3LztShmSUj+yFT/ZFTe8ADRhskh4bffzWhPJH
H7nWsks1h/ws4jgUqUDOZkVeReXsNVC0WZlZIfpzu/oBFnP44JcQvlsdxwKuNnxGYVPdBJNbeE4O
mAI0gLMe7N65d0xWTSzSNYIppR68KZlbm4X+Q+1Jq7QLxxuk+i0u2gukOBLccPEcOV1PYqeIVmAJ
9BuJ6JqXvW5+cte+dxXc2alLi4P79nQAS75dXef4E2bc/W5qJo2IOOPBJHGTnulDE439Jwd87yue
nVkIZWyaraeXXcZaMJYUQ9uodBV0cS0kzondrycCP8W/P2vSP35gXrQTJ2swihnoiTqPC9vMk286
gGTClDTNtlY2ucuQnLwbI9QIQBCjeRYWaXovdThRsYFy8sUu8AIKzVoweQ2Svo3S9yjXP/6j3rnu
FBuzBdrFGPhmy+tao5M1uki3JPkZq7AarfM8pGwc46J+IFd02qKL/P3jY2oaT+zphZirGzY/7Jne
7H2DwZwkTA+WjslHyioCY40gVaxrv6o3LonlC+4UlJNmunKDKgTlUCc4L4w/XfX/cewv3lnDZl84
cow51Nw4be+rSCMIKo4yfMuxYDQy+xoikU5XaKtz84wrY++aGDUyFqt6EaQ0kTUFlsIiqsLushe9
uh5HX/0SGhTe0N3UL5TF0EzJO5kdU8kaUZ+5QZL/PCLGZsnuVoYVhyu0woZXKXmzDa3SXg1ha3tO
cKYXCeGyIh+OPLaY0GBKTA+h07r7VLW/qu2YfLIxf+/8mYDhQbfnCf1p44h2W5zWjeD802S4CZGl
kW00RA+RpoTrj7/09w6F8BqtwUytfLNtZehUltn8WiK/gPzF0pndfPCI926YBg8fH+vlezu9webu
r2D3ymvwdPufK1ba9lnE5qAjwXZBvO+I2WsytI0vi87L7VQ70wrVv2wGkO26rgRXeqNALhWp3Mgc
/u3LH/RL+Ibz6HsFQO5H83/mj30v5FhFQdi8QLb+53/dFujOsw//yea5uHjMnuvTf/Tq19b/9+XH
wXPhPTaPr/7H6gW9fdU+V+P1c4195yfna/6Xf/eH/3j+OwBvOqwzPPvfKIH5CH9+cj6Ff/3zvMip
C2id/fHrdk//+uefn/lJ8FaN3wCcWdw4vBSIi2SX/SfnjC7Lb6ATmCdZ7FjQSej/JngbBCfBMlPp
MANopAClpviT4G0YvwnLoCdED4yZKE/+rxAcUOK/XstU02IENG9ABXMguo8n1eBMmAUAOoZHW0pX
W6ZKpqCRCHVzaZZWMm5tnmlsVEkQEiIcCXke6KkCuTsIn2ofr8vCxrMpl44alsMunMqMVEWK2O9T
pburLMe1sTAyOR6KMqnSh4h2zKGoJ/UpFsHgLjT8B4icGQKTS6wQibBBLV7coRGx9R0u3q7bDyKq
+vNKWvmKudFA7omeYo0YreRcaq6x1Fq/WUDoPrC+SKjd0sHgFucT0vmx+ta1Og5XPUx3RjdgXx0p
up5R17WoD+d123X8ELpon5vhHIYZnVM49RglW3ur0LvZdUUWy0UV5QNOGGWjx63uFbr70OcDDWgF
Cy8pdBjNFuM4xQ+DCc9ftGjU23E4hMSmo3+ctErTvD7R/MYjFA2+6gIzponRI4dsrlPp10sS3hNq
Br55rrI6tWQn6ZG5xxRaX9ayj62zXrPN71yR8Syp3divbukpT7umMjDwn9lVMCSrOUZbGr01yE3l
yDBd6awO5wW+ichIWSJHuqv52ppwtmnL3gjDRmzpF+NJHpZ1AlLaPptQzwMVW2o1vdBh1YdJG5PR
wVtsYJ+sZYnmdliZ6YfCqBvIhHKSHaIb25aepLv/tWNydl3XOLJTypLhCam9jH/MDOIfvGf0Xlzo
OdtS7cYmznpNYoNd1AtJ1tUX2acteTUZOvw+SDDd5q2c81UTYk/HFCREZECuQ7CUXJGMU63UCKcs
xoD+SM+5I70kirkth6TwRplQdCIv3EPYKlYY86f1FGFbSYrwqEVyuG6s1og8X0l1L3KrEFxk2QR7
x2lsQugFV3upY5XbqrnaISWiutlRvlZrAhLqxwK8+3cdOa3AVVZbJnEdoO8ax3dSIkbjSjCudLV9
LUjqNkSQ7mN43NrWyNtvYWwQEzoVhnk5d5RNbHMyoBliqGdBbGTrbDCVTScwrdkc7hx2ntxokzZc
5YSF8lImvBo7FUjMrHT6doFQOTnTtaDsZ51HR0yNle+6XiVHqfGhG8HEMA6WE097YlTUBZO40QMT
+sjfGK+B02nrNg0urBB4qNca1gH9cE3nJPG/Eerh0l2bOmKhhLFKcEXuW82Wd3E9XUCSMK/mO/vo
azXQKVVgiiu18ym2xwWpGw2uc1wOs4cU77WQ6o+CWcGxMJPgSyCj6awqDdpqXZJu69SaOWZWsInj
Ltn4UU1jsZT1k97TRJQWRLTAUCj4haMfnMS+n3T1mIu4RETsWwcy1M2DjMCTxbh4HsyywDQUY2g6
DJHQv2KpQBnbgikNGDSr4pq6tsX+U4sfiu2Qbd5wNdYJEc+7ltxS9sTusorYa3gQlkp3kXSWcSNF
D3xDt7viu+GAszJjA49JkVTm7002g2vduuZ3SGWXgkyHWyVJimu7dNerVrGHokiEehzHK7+Lh7XI
A2c7mLRPe5l3zqK1hnjdmAH+abttojPNDdvbhiC4Zcr1uQXTd8VtXVwDFzm4PVlvZuK7W5gpEnu9
KO29UymRu2Bz5zzh2wsv3dSJIOUU+RMJdS6uS7JLMI0zJ12NhQGCWNV2vhVfN1nl7EbCh7yEu/tG
UwqZLbR+1LdkQPvLvpnuHBXL9DiYgb2w7TK6iNOOlb1VxTe8m+yowlbxhh5JrjcwkP1qOr3rCU1O
18WAMdywq/4hCdmnmSIGhJsSAM3wd/iuDHm36nTR/AgSuoEE3AISSMN6Mxi6+KLnE6hMjTy5Dh/l
5YhdZK2lQXOpV5U8oyuqzmbJKVnWJTKPdVGQnIzFRH102P94BgK36xi8R7Mc+1Asw7hVFvgPgx+A
NtRt3uX2V0GVqyDxqUiqYslZhs3YgZ8Nwt7LC1Z+ZLTKwnY661wviSPmiRRrI9D0u6B0JT4fM9wX
cEouS3xMXlOqJDmNbjg+421sbuhal/Gy1P3Qq3FPgBTTZqfYUFoLTev03QSrol0aevlMJLxYaQP0
SraHxTmjw3ipiLI6THnRX5EBv6JYdmESMuGCDw/aYwfdLjkPVa30NL2Mv6V1p9/GtC7ObemMNyr0
Q2TgVuheG+5A1p/TDLti8COD4EFj9mJG6rHqZPKQuUX5EDh5dZm3qX8vEz86awfcSWHvTHdYUccV
A9h4A9ZghO6BK1Flwx16BmdbLMllUptdnk4YlAO7vTPooY8wZurcUyIzX7JDLsi2CtXLsrYDsbIJ
KNvnKNHJR076EaLFmCXEVmv6Crec4Do2/RdjsOH5daEFgyjrwmVMhM5eizTrO+IYVVkWfh5dBg2B
Rlasug/jZNZb1Zh40Ts5yXyLOqijtYVU62BHUt76NjkcC8WsLJxaPkljeH2HA5zAal1LBhp/zGL+
Wxx/wjajP2p9WBxfPP9eQfh4XR3/8aE/q2OCQIXGAOslRAZd0Pz7flbHc+E8K9lfsGfir0GhMMxU
bAHMMWzXRptNa+Rncaz+SjFMf/ekGKaZQq2J1oG31tzLOSmGU9EqOOMw0gs6HF1IKGZFRwRHKUzN
MT90dmSMMttFc/oYCyDOh2TOJDPndLJ6zilLM4fIspw/f44ysI46sRmH4SXcrJlzzvR6jjzDFqOs
8ylqvxhzIlrlYFbxujknzW2c6EIfyE5LzDlGTXYkqkm6hkvco+IC2pW5xFtSrtXOyQh0U/PLhq7K
tfsS0RbNaW0Vlr698RLhRgxM/kUtex8sU6jAJXQK9zpFNnGNV+Aelsm0w5ZHJtycDmeV5nRN6Fx1
PQTCXwP3JYbNb4aV0osGSyFV4dALAO+WNhCqYhCsEyVlettG8fAIahuJfF3gCDUmqB8lb/FLbCTh
Q5kl7bhkQZF0pjp97YY21Z9ZhtfmYGHoVA283oqaD4cq6HnLl/VdRvpmwIqJhXBhUFEuVSGn27xp
k6WqDb8nuN5BvZDyvlWVLjqUUU76Kqb9+hvYfUqAku/wLgWbfOH0XbhWmnDaVyCH9EVIze+lnWMv
4zxxHHhMSnQJOAbrVxoc+ySO13Y8JN4UmnCPLNfdqn1BORFigcsVLboItYzs5CbrxxtWxnadkPKI
XjvRj041YFvTy/wcr2t/YEEct7RNxWNsiGIfu1pzQ/MUJk8GD3mV67KZgVq6s8tYkiA9l+q61GzF
y/00v1IaVdw0o9F8ReeR/hh1NMt610YeXJn8CANWuRCRvQ5MtfnCtZLjshxylyXXyb6IKgLMBrjA
y1mrV32eTBuKQoUBbDU8lWQ+HAGdFod4aIalKzpmXzE3TrBwFdf9LkRMMGhZQWJdKJPI0yVDgoSu
Tx5e5XUHBcxyy2Y1IuRbQDLt1k4dTgt6U4/wsJ2zvO2iDV4beWFUWrBsc0A6ij61TLqCYT1oCmYz
/JjxQTL/ZXgN7JRXaPoc50F8SQhOzj0VTMfEjKVcwMNUvjtE4mZgWWvNXZS9lQ4LxzbbMxDJNusX
rIiIfeVCZBhwYyU1v0Rapj5UQzwcLHitq9Co2/PIlgBYC1l2VxXhI1/LlM3KQknlcCbNKLgluMU8
OqWxYNsUbLrOJgpVrZtrvWNvmJgwDhdtR6+ZezK3AY+W7bQIm8H0rJrWDMT9XCFSF4b9TsSxv2Pi
W+3MkZfzwik1BiRUAOxyodln9ywjkromnbZ5UKorqNbmKlKkeo53Je83bScREZHauarCsTwC/g6O
VWjonlVa4huJVW6C5b4aHmo/tOF1Ou14QwaeIPokT9FPxlq4pb7M9u1EdB1Ncrv3l50CVmqdS6rw
2GcKD2s1B48Pyje4t7Uc6LNtFb5cGmXps5JEUAmmrHhKNUyF1KjZcC4mG9BBlJgYyGOE7vdBV9fu
Kka74tMywE0gIi1G5xTnpb4eiMiDVeTI4UpPVe2hgpjaLgP2A7JcpxaDieEcVaozEMAlZn6fvqYy
CbKZLzOS7LQa1LZWb/x61EfrLrAz2VzjUSdBoCgznvb9JIErT8vGibNBekanJ/1NFQ+B890I2C/m
y5DYrt68y7q4pz3pSMId1mh2m/hppM2hJRucMVXFi4vOzy/VAX+j/fX3+mj/PzXJBLrvj5pkF8/d
49PrKuCPj/zskWm86vEZo5yhokBzwgv9ZxUwzzV+wv913vu2sG32aS/MU4qFP9/7wuRHNMK5IWmj
vZQEP5uCl3/0Vekn/se2Oo7qkzqAONT5MEwf4ZrqOMn5+V9G52FjDB3THHFu+7V9P8LfY7dECsfC
nFLVIw+kLJk0FXtLc0ttUWhlt1InxsM945ENIInyYPpqq3+BDJJcFGQhh2flwM5+qUsoyF5LkX0v
OqP70iQZiRYBUuhQ4sZdup3D61BiXoInF+bdpgWjft2Kuviad353nCrXhx0AoYL9/1TZE7yuql9H
GWpxu4pJcqoScBQ2xLuNRT5XsZBgjROQJQU7NWUUBN2MI1E64QD/ZstIYcL3n8Tq73GbzpC2MUme
Slspj1EAa2DR99lwBGdVg89nrqQClsxmJQ6cfXtXjJVBa0WDWb3hWeWnojalvm/h+F+WoQkSKsDx
D9syGwdl7/AHFqB+JtDQPMiZuNIdXPmuEQeE9SUoO9N+IWM7bbw+zCju/boguRxR0RY4Zg4Czyim
gJDUZrgkoDZhx2FUQyPPRaLfNVI29iS93leLptwC5IvaTebrgbA3DssdpqsqUicVyEFW5eoyAXJ3
IUCBIgRhC6jsjForWjbLoB2AH1h48MhviJxUSVlsSfSrxXWXgFSq6KXKhYNVnRCupOwMd4ZqRfAw
ZRFUMCMdGpCLdlakBUu40rFPn2RU4AgWGuxGk3EFXT9aBHZzqKlfoGqX6uyRU+te88/0Kkx9rHB1
N984NvqngVyktTJgo14kmdWn3b4hIEniMBuzuBHVoqrrrmfBTXq9r7UvAQ1NffrK4jrm1VPTl00G
ZjCZptS/+u+C97emAvO86eMFr//H9jGTRIRUz69mA3988s91z1Z/sxBdouZGzcoK+ueaZ+u/mUio
GGcy2WL+MC+HP5dA9kuzYwOn8rxvMudu/s+tj/4bgEn+OS60F0uH+JWt0LzReTWAmsnOTC1mDT1D
5lMFjKFYQ1A63H7J3BgXRJosdCu4/8tF+XPd/Qf0jkukIU39r3++GanNB8FNjreL83yjFWuKTpGu
y7C2TXQwq3Y9eSFRYEugjs3q40PxanhzPgjTKA1JjlTfmK5IiRxKQiUm9K0ROLg0onOqg33Q5sZX
Ctd+i99c2QyTacBDHYtPDv/mcuLiIFKGKeUs6iXH9fX7RE8nx+wtvdzGeX8LjvjBgQ368RnOv+LV
NzYfwmTK5LJ1fetIqMgZIaJFK7em1t8OprinC41inmkV84Ty+eODYUR6ezhMXg5bduMPDc3rMyIR
07AGep9boxflPkgyTQJ9VLJ9YlJ9pp1xZ/h9mS2MgKREmoBFDLANNFm1yBJgEx5bRRpbekBVH8YM
EUDru9myg5BdsuNIA9QhjDnyhV5qcu42uouKXfROjzPxO5klGwrQ5kduzAF1VaPqMEVduVRGt82A
SufiIixb+pFhIrxWHYf7kYnJgUZzT9IN20q6WQipby2T0W002sWCXBVx5QeFeTSbPLm2TIZgnVFl
WIqb4KLtQFBTn/pe4bRIBVWzXHftNO2ooM/bWOkQbWY/DDu9LiLjOwOWq6YibKDH6L+X6vAt6Iye
Q8QWREl+ZwaV1UskMWFJaUIOyzVAOXH/TNe93NlxeEQwrDCZYMph6Fm7YgtqXQwDe29Xsfw977R7
W9H8fRxGzZI2m5xJZc/0B93bIa8jb9Ti+GJyy4B0PiNdtg77ZrcLPLsIYCH1fof1O/VXsTqE50xj
lm3ok7/rjP2ZGahWsqIFStwFtXjggnCK22EdFbZ7W9qd44UUX0vdieyDfMEf5VJjkJMPVWXdGbmt
PIRJVx3zQuP3OMOg32KSYWJURe2WKpKWQVVBvdVLMzyDaFydFynZ2lAF0eH2LrdIVpKzXoA2jHuA
Zt3Y6usuStV7g6wxb+yYVClhpLdfSWEq2WCqo3ZQsDPfRiGN5DwCoelbmeEBR65Bs0aau5uUyj+Q
vVldyYmmZ1bVB6JVxFeckM2t0QoMHUqonWuDsCAJcC+UE4zztsmHTZ6JryGtfsaNURusY1sMW6OO
3CvVCuKNImQ1Yz6LyzYdPb1ux/NgYJNJIHCqriGglV8Ly2RjHVmSdsZgRpvKNdqzyOdV7pPpcRnZ
9RpeODE8foPE2tWCbzFhcTs+9oAQf29k/lxn9ldyTHDAUIQpXUxWR5YDPq/pS0VhR1u9Dchl8WGW
6YJkd02V6XbMsD+bsi7PRmQC6RxLVByzkREwdzRD5wXsLvVK+OX4WCuFukx5aA5AIRWA6pa+EYMb
elbKPtGL0ZCuE5+ov1ItOVqQzARFVwGMVpBvt/ZlOO4HxfG/OkmDbtYJkHj5fn82MPYAUN7StIUO
uKF34PPsZ7AEDZUukd/SCjETGuCw7faTHs6IOOGs/dhy73EixDRKIhBRdvgofPHgatO4Csiavcbg
om71TnyDeHgAXhAA/VZJErK50gJrf2MUBJD4ZC1NwOk8vwc/WcIKXcJfPlfqUuJv9FMvL6enKHBq
ZwGGZ1w4ZMLufCVgQKSoV8NIvO4ANgtnfbwoAGpvpoRfi4SuvKs0xSYQEDEzMpAKrqFeiMe6w+Bf
hNJa1cOaPFBxa5rSXeZaUuW73O7qy1aR4nEO0t5FWS82qhbSW5kbDGHY8g2ZqOgu/DRpdKhtcrwr
NCc9sCBNO21wqYt182tVoLnXXUdZ9HTVl6n0deYM4YFm/ibkBbDIOgaWZC8SH5oSi3RRZ84u7fS7
JAO4r/tavgycam9AyfQmJs6enyjOOcxbBMouxPSyXtmtbjzCq5bsB0R3lPQn3YWZ8uyxJFjHaKSv
QhJEurMyqEKEyyceevn+S0FrkOFfxZFVNx6BVls8QPC+hnn6q6QPWl+qNOYn40pMgKtFitZAS7O4
XuASFhs7DZuVlXN/aQh4ntgwKMcEbyKXOV8mlR3fmyHi7tGNipTuVNouNWMw2BGweqROyaZrso1D
KqK+XNAs7OiROcoWz+NMiLe/Y+uimdq5fO+lb8Y7J3ZsjCCEHuRmlK0q3RiB8o/RFh23vmKsHWLj
J9ewwJe2NRvTPFoRZj+YxME3h4zKIBo3KeGKXt2Fw53GyuXphGTQahzTW+EEGnRxTaYLhVCkG6O0
VhbOsQeM+8a3obPCC6uypoc6Fx6BbSCZYkIXLlpNNuskw2jQjHa8NRLSZFOLm4yX5488qXVGo1Wy
tgK/3vF+7HcdjFcYiQMWvbNGQ9wIwCat2z/qiv92NT6bbkAhYzzwn6U/F8/9P86fh+h78brCf/nY
z86GOs8qDOT3uAbR6vy1s6Gi8SFsR6XvjJoHO9y/q3yiDFU8bmiFqc6w8s1jiJ+NDu03QfuQmYjG
jAKEwC+lHJondSlpiRzepIrDGEIZfsotKZGGwHPK40Olg614BCHCKzo37MZYqaFLXOdC9LzIRiw7
RZ0pu0IPpUnivWnn26KPoE0pNVlZImhp86rSJKVi7KazgQyjZ55S26NLa1VTiZU5sFBLQFPrR+NG
oWfsAIhGnKMz7U/JDeAVNQaU7ys2qnHoHtVIIXmkK9pOA3ltNZUcb0RekWFg9V2jfk1Fn0bADw1F
b2GvFmqe7SNHIRzBsXnFdAz/SZAIJjMZwoNFHpV0bkLdnooelDOCQp7yzGgoR2OQ64DH0eVrK4de
fao+RKXdTO0ml50DabFWwbmcRVqUtOS6l99DBYixXcrx0tTTnHiosY/5KJ7O6RvSOzs6f7mr/vsA
fvoA0uf78AGcM0H/4T0mRXPSXHz54M8Ro/WbycPFWA8SJSK72Qbzs7k4jxgNpHmqPks6X220XwR4
1mz+UHVgDKSJ/nwEDZNIJsjA/w5X+jUB3ov8/382bvOmkPRTMGez09PB/zzPJP/Sa+S1IWtrsPXD
xIA0mDYwQMeGnYauIluvz2ESuyuZ0RVbdI4ZlwtQZtNXhUAN6vBI29adVA50ysAXk7m2RhReUHVN
9XkR5NuwEu3eKXvbM1LXOivaXLkpczRqRR5Q6kXOLBjLrJuOXv1dDI85X7QFFaYmS1I3a4Q2FmIu
Egomba2XtN4XLjlMGwLnSUrjM+TyBFuCR84tkVV7hKwEo5b+FdT441AXHk0MdVb/adsS4O4C90Cy
tFNrrxnUHm3iemFQPrVsWL02lvUSnE28rEQ+nvtVEKz6hm5dp/LAWRF7xxomPLyK9Uh8+IYZTAA6
XN/QX8wf3LGLV7VMIm9KgXgP1REovbGCtd08MukU69TOnKU0JSVLZnH8DMUNV4poNZIut2PdRtd2
EBZepiEYl4nuLvtinFU6soMjER+r0VXZaRF3wvxBW7Ro5BeGCjUhZIknFg+NUj/nEHVFWhOJZ5+H
mktzQWTXrpr1K5ghG5f4aknaOc5JHbUgmzukZoHq6b5KFFBMxRCO92bTjcv/x955LNmNpFn6ibwM
WmwBXBlaMILBDYwRJAGHdEgH8PTzIStrrKvMeqxn37u0zCR5GRdw/8U535nRbR0QzIzJiBgnqdYp
i3tXeBQ602c90NYuC31lY8obctzW2Eao127+UUCWObobXNWp9AQZpL6P5c07h2l4JdnPiIOS4FoJ
VfcNO0RLkufkop5BS2RPy3KEthnSX9Rw/Nu8ePUL5IWDGcwJ6alEyi2me2TrsibkRzrgqV1c90F2
WiYo6R26xUNoFj/UopybTqAtatIad7bdJdPQa3I5slNuT/6OdMZ9x6aqLLrXdvDegmW7LSztE4fi
OUdBkuXBNLb85Kv65+YWP2CROKeCxCnw8nrnb5P62Fnhb2cTRQLx2U14JvZSLvI0j0TQZ3jdC4ry
rFxji5E1wbxjPBOHEJOgQVDk6F46qzB/rM5mUlkON4soP7fVWVCxB+pQSG47t8nqeANGwo6QZ4H9
cpf4mXLO+YaCzMnXJTYq/l1p9t8JzmHk4EO4RSVD5Hy7didKd4coqZDgRabNx9QuvvWMz+7gVNdH
O/gk+Na4Qk0i0FV54hVjQA1+38udhGRy+VzPZRA3g0cQSZmvJ4VG8ZUFeZBggiifN+YxCSHad8PY
V0ckjvqA4Mg7biWzDxdM2aGBvBmNljAeJZcvmwmiq8whyPFektGJ6pOWxi+8i0nab0wPNJ8tK7uM
7mzdDGRcJIJb/ttE2XmcwARS2RZ+7GWhTuAfdJHhwsAb3ML4tqZIykZhery53XbE+uPH4YSMFYVW
81IKe31M1WRczXHQbhR6yGtjjbfr4KlAJ8tYe+RQMWW3V8y8fNTp1md0w/8obhsiZE5t6d0Lp/yU
lMws7IPqMncsPadgFom/8fNU2+ASllkVCJONP0ua4//RGKt21URUeOOLEcgLhEcPg5svI6d3n720
6A7asEl6DZcu2vQeTOQsxLV24RcywGeJdjU1p8dqIsPVKCS5aFL8BjCzHqse8eLo30rN/z8AptMe
kPbGaZqjT9pHzGhBJWtKE5MD+otMR/7sWrRyWbC9DDTLZ3+Pba9KChQdTGNswi8EhNxaSd8w2DAy
r79bLf841dbPsLPZMshix48T+Zpa5A/UfniYSJiHvligl+t+zwMbE39b03sXJNzJqNC8okMtj0Vl
zQcgc8TxjiVLkbAOzrmNCLOyfsAkuSX5q7gM7vIW6AF9H2LeuFpt7zIZsnmFnf1esVVKlPJ/e7lG
PJYyaNJZ9WqZ043vjP29CqyrhBrLMryt7rAFoXnpHyuCdpPUzoOYKOE/fT8R0R46KVuzqT1hJUdz
y1r80AGYvt2pmydn6QOGg4gaK2Z9g53/CHGuvK7OSvhwQ7CoRzs0g3YgbKCakyXgT2y27ZW1i3wk
LOa2MLmEFpHC6dV0lKWZVcd+csEw1+6Lou9NvLGTN2s3XGC1qgiFuUCmO1kRDaeRsMjzPrCOfCcB
bjr7q/+rncDX5xDjaetHfVqaRRwzkqxiv57Dh7GaH40M0HoHD5YPru8UEVnx6KKAr9PntthadoDy
SGQYVjaGbxczF+9TSGhIhxraRhPLWThNl2Dees4a2aOkSD0I3Iu85kwJccdxyulAMJXr0T2gKUUS
v9nuMfM1uReVsiH9KfOU+cW7nqXLeCt4XcfhZii7PlIi+2MLUg6qpkqPwocd6CjPPIKnDg4muXbX
QBkWumNu8o1T9dh7fZtgykfp8Vl5QzN+g86QMjpD1E2M9HnRQjoK1R/SIf02pnPt7/I8byiqqOPp
q4MHojtCjYSAWOb9JWPQ6w72ubNawHTwUDwr/WZPurEZV61rP7DehwrO6Y0fGwWmRLljpe6z7dR0
Ch/tvJCGfgVTOvhhXICzRxnYFJUUOdnbqt/6/n/L6/+ZtQVqBGvv/76/fSirn6Rd/3tp/c9f9K/S
2vkHfhJ8BxbdKP6R/xJOSn1MD+t5Pousv9pUKvm/d1h/dbf4xfeWd996/auztVmG7d4qindQQGyy
/n/2V/Sv/76gMAGMYAkE08YnwEz8nyiOnju0WTxy2Z1RIE9xKu6neWRQPwZPbt7k7cUN2U5HI70o
XWfvTeJbProF3ahnYUpYRM+8OK5rYsvIhkQ89YoqvLphvilJdfYavCW99D+IgmuuOefOzagLKwlF
CckUN0J9ZTrKuKYM0QnPRXNbqE6wxc9Ve8dYW22neuU11hjvsi231LGedR9+zHK1gzNuGuJUxm71
vs96mYLH1XJ95vcyp1hq6c5tWtomDtFPyZ/zKPLvU08oxbntWzbdCkW/Rxa4kY/ZUVS14cSTQZW+
QF8l007fAzHDVHhkbrape3KI+evmy9DD5m7WwkkxKntoxQ41ymo2Os0O9+R1t1LMcTgIsG7cB9aW
7sHmFT/PLpJrPekuTiG+Ucqjn2K2l6em8aU1tJXtUObS1UZUsmyg4244eMq4nvpNrJE3NXYTNYEl
ak4ZLgu4fbBMsEoiAXO2uPQI3VFxj3oIqlfENqLdil9buq6Di/KuzlY3mfGmOyyTnDkjM2NJ+3u/
JtHH0Iz7DYwc0UboTaTZ50TFkDcXeMjzKUOpQI3iTTKyB2OLZuRXT2al3aMXqvUnthUWIdVUwSNZ
cwKtBlY+QV3eori3T+3g1Je2HadT2czdGHVN6xETVe0H+xL7U846oybYy/by7MG1wgb9dbUkcHvK
BByrTXGStbhHw/Spr3X9njaC7PEyJTZvE7N6IJ3tW9nW2RN7tuFR57P/REMwfyCLWJIsZPfTq3x5
4nloj+vcyjcK4PSxstoV0b0SVqwnguBS30oTbUr/PgzL9C1Xi31eck88iCXdK5hehMfZ7+3b1Eur
ExRZuVFi0jq9YW90Iz+tvG+dZzYv+HlKk4T2HFoLLai9xJhv/CUGtbFdGkpbLwrHoT5M1EwXvWz9
SVdwkQjQsG/CDbtCZCpXvzqhSTMZKALGaVH66o+pHTiNqDBQ52UwRQ+l1RKjxMDssZebf+m1+1qw
eRiKybHxkiz+rbkq5vyF3KoGDu40P0yA0G7MZWnPjhNO0VisfNdoWfqnvPKat35YmtOc+upTW/m7
SXpjPFZBcOWbrg/Qox1CURWY3bVanlJvyK8NNclrZtrb98ne6voY6sX6KtreuBFbAz6462zoX9US
HqGR/2ZdmZ5N1+gOGGc2vkG/eAnLYPpueEX1vpabfLf1KHczXVC+d0zUMILxhnliBF0DHOYQQno6
SoXBq8V3RL5fdcKgsz40GHivehmY/TdriQeNXyseTJJwCEhkREY6qiEfm7RY2L6opY9bNjM8xRm2
VDdYqkiOgvAx0ZFOqycV6xRlLD+XETsH2IdMGDTEg762BmBuTCDWm+ML+2EU/Te59S+FEv4v4ufI
FWd3iOzT1Wi00S9ttIZ94dzUiGxvjZGO3yuGNPFldgmdwSdRre94NabhhbjWKiFPpP3yJoSESm/t
I6Xe9tnptu8iE2UNS1GtMD9lzrcsd9zY63ZKKF3GyoIizO4Y50wfo4sqFtNJnJa1EW8lPTrhsv11
kir7Sc0of1eaIeAwd7fWlOqD6+mFtOIJO0meyrMNXiVg7anXW0CHQeKUHmuUkf6IN87J0dF01Hh9
i2U4QqDWPpXFMHSxGs3wUE2LeT8PstkDIqRBZVjrYjlbiD+fW+0MAd2ltl/mMQ0+S10LUsPkZNlx
gEXuwM5xfXZEGmB2atyfEwF/N6GX9h5Fuck5h5dmeczMJlW0NDmbHe0gAwVC9rqaYrj3s3BaCZu0
dQJymmXAINkM1sEsI7Wawa0wrfZ+kLROoXbbeDQWMDtB82zSlaC7SuHRILqNs4J9gYt8+zR2znIr
Rkvuoxukkm3v/mmF80uqzro1WVFhm+mQeVYhJXqPm07WOE6wPwV3oV2Wt7hCvCIqtq/cQK7RGcQ2
OcvyrTX6FwSfjBdMrO70/Wkk6WWPEinEyZBb+NSZfXsQnoUlxxn0cM5Efl8RpnakI0jpfXqTkatL
m4+e+cj7/lXQej93FnKpvKva18xHcWXmvbrqglaWsCu3unNb1r/u0MxYdI1sB11gkfZqbzwBo2yf
eHLrpDFC/SjXtv/VLXS2kaXMirLHCd6w6ztXPiF7W6xYpOkwHKIzc+vHOhXusbJIOjPRT8fGQHbX
OhjyVvRYoTziGk/jtJDXOS3jB7akPKmCFl67X/4YB/Oz2EHeG9fj7azrDNEvEcdkt6GEaIa2TJaa
UGpUeMMfEwH7YSKb7aXAP3Wg9id4b8erOAEYCwwC6QsF9HDvGT4BxyGTlHXAc8eO1ibpZyPyMEIc
EMSiz8VFTze9dPLYbfRnbzjVj27R0zHTQfmrDsi8WjdMOhx7P/Kg+t2XcrjYguve8AGodi7/lLo+
SaX4jc/oY4yLUVROMkvTOlqjNG83JYqvsAhczs6/UgHJZCLFsHoqxsq+WkMhj0gWu8tEQXKYkHmc
bacl6nGh8oJk5Z5KK59vZN0CpqgWJkCjKURigAeIkSjOB5toyq/R1TLms7+yajfjiXSqs57tLpbu
3eZodW6cuoyQiFvH1nS/OkM9TROgfPhiRYxP9sQRLfD0iu8mJo2IGC4JvHmjwqhwv5VGe++rnuR1
AA1Dd9oY19EjlmDu8uY5YE93LRAXHhF9BlHHwJgs8oZ0M/Tlw1Zlx9Sp7uxaiGdCpfWp8qbw7KxF
lmx2/STKhsg0mR/H2sCl3wpcUNX6FM6TmWAPqU4DcntgYijynaylbcxJG29me+MQ9u0HMS5WxNnu
v46OJSGls9qFEPWbVEryVld0M5KM5MiSyuUiK3PuA3sCw2mGX7JeO/BRPH7tIM4emtUnT+ArDEcs
qbM7meg+1HRZ6j5EeZTR+cotuNbj+gS29IeT+t/+d1XxPxEEAtdy6GT++17q9ffyc/iva8K/f8W/
Gin7H64B7QHkA56mfy78/u+OwvsHywHgAei74L3skU//aqS8f+ywGRYHHi44OjM0Wn83U5b7j8AG
HBDgvvt7s/Ef+uf/px4avvF/dFOUXA4wLGpo2Go2f9a/LymMkZIZWY5x0Z3Vv8/C8aOhWr+Cxaru
N1NQ/ghG6gtBBc++Du6GQc3fvbnoYNKycTD64TqtHmMTJIV36DPEZU1tLyVIsMgfp6YTPyd/V2F5
rdGdnSBlwgJ2NBse8Rqv9pPjyNICxNVUpn/BTh9Y96GzGe23oeosBBqi3Fr7xMRcqTvKS8Nnx4ck
Fvcv3ddYkx+VgjI8brhA/ZlCpO+7b1XQjJSdflNX5pVZoIc9ig5nPPi54QzHvHIsQiYccO2MEjEL
GUa0WOsaHmSNo//qtysV05oNULAAAbccjU66BKfA8rGLIx5wkbtA7fCL13QVYpoRqOzkubx1259F
kwa/MpCJfrJZwzJ0uD1afDBxMODbfaGAxi018hGGU7m01g3gm20fEIeIpgqTjlGPvjscZxRY82Fr
izVIgrY4AyJQH0sDXjMCQTsiXlkCZp2B+7HO6BoDMpfwaMmXbKcVRctU3HVW054Zv78VLV1NQQcb
mXXISkdnuHq6Osvf5SJ1dlhnefGD5a51+puc5uJ9yOqG6e3waNcLvWozw+meM++LZGUNh0Z/bIU7
xAxV43KxL9AJ3paZ7dLK6BKjvfOZMT082Gk5vbAJZueMKPw08SMVNjh8EjH0afBzWlSL+I8wfJ43
+eZV1p8Wa9jNNrTI6crsfss7n0Zy/Gjr4VrPbXMuR6moRe2EoGArGmAD3yhlmEdM+o95VreY5ss3
ZQiJBl+0h7Kef3PQe3e1t6WPOqSL474XUThNIJRYvpTrRBTr7JgkD88PVmF7yTzT4sH8q2IHd9lt
OlX9XTBq67BrTy/06BI5HJSqSWR5vA1d8ElJOJ/q2ZWfQd5RruMCPqjOFc+ZWgn1LbLfqZ22D67A
QTzK5aWp1+pkqBqOpVTy3JT0V+jdvMhuV1dEjYtEhJ3+hXMhP/ZwNo7YAh0WSCI8zZ7+jdW+voz5
2CZ0gOzcswkGZ7rIz5ZrOZ5d4qizjPqB3dSQtK2NmKlB8Odugp2OMVdIoAbila3l1XQbg8CF8k1U
6YWFCErMgUxidxTvLjyHyC6X4pp3bgjky5F/bGrcHyhx4sIc2V1oQIhU5SyIptUob1lrTDeeN/LG
M9uELcsO5w8pQYz85yAAy8WQkpTIvpg3OB31IlDjGNPzas7af6kINX1kVwteBMeD3AfQ3tFuMUql
0CMGtERT8UpO8EghbG7ZCdu8dW0mFPmUWyN/Gg8WDVqqx6+p6ogCTef5EU29Gc8zj0UWwiuLECyu
vzrFoXrIfGe94slvzoyBV031zKOF+HCFkB4jJ3NRew16/GN2HQKeTKfqSC7zlP/B9hXyrukQrq1j
dAo8T+AOH4PL04IB0cm3oznXxk3ehPWJcYyixhXWySCuifRpffHXwjv5ecspsWiCI42MKsDG04Gs
CaSs6uwDPVRFyicCWivYvi/A0N/wPS/3VSHQypXvFsk+BI3Cvqi78UrWq3NfGFaZ9JVV3DRC/oJx
0CeSbOW3ui8o4z1ccHfktMw0+dNmJxsL0seuTr/RjpWUE6i4b5VTtVczZILm2/MtXkT1jKFHvJQ0
fT+t2pUJifBdvNVhT7R3lu+pFosFWqVtluNarcadl6KrHtNxSNDxjffVkLf432RzbIWxnvr9raU1
hta+zfYx7Vycp13FJpCZOwMreZDrcNamkSOE2usbCExBtKZe86TtlZT21j07cx1+9dbw5C8OddJQ
2jMatfG791cVZRjiYNnzxYFMxxgLIk40orn6k7aOc4DAKG7Wyc2PwV63NcbG1r1dZIQqZS//TM6D
YL2XlNQPe7r83SrDgs4c8BVsGGAbxNbGs09oPFUcy87QWSJDW0EcFsUUKbM/rSLrOYPHu3Di1Nps
VkfML3kSx6W5jKUD5kL3bpSZ+pnsBSsqg7Y8tHvRy98tPHdAfgVYiktvzClgvcXAtRfWX+teQBvC
HuNpL6qBtXdoNvdKG3nR8MqwkoVxUK54SqowGcbugs+T4aJQf5bO/1ZLvz1sId2CMSjWcys2X+Hg
4c+bhR3IVC9XUXa/ZhIaqjGdmLRUFVsz8l4ry28edn8+bTVfbGOsxVHvzcO2txFibyg6hWGGQaWM
g6xEDRfwd55KVgdWXXLedd6PbW9Mmr1FycvxB/yw8sZVKatzLJIR8UArvW5h3vIMDKdh73B0Wf4h
yik8ElP7Ayg9QeR/9ULF6qZ3WGxSK5oLjn5wcJ8IDzSL2rF/TGEcxfneTqHJnrncWYR7RvZBJ/FH
hd1vZ5TVsXIpGObFea/7KUd9OnRvVcBvtfUMDhXt3p9+cqy4GAqGeByikb/3dsgXi6fQatXF+Kvr
g/961DSDU50aCYcpe3Y2Ie94CrgwRvsFrBrTwAw/aLEEnOvkiX9ae6dZ7z0nuXfesZj9NaYjaI5D
sdW3lmkhIVg3J57t9XPI0zWamaBHOuQzQOgp2Yp3wRs81O2xxCnGD5RUd48lJDAffmCKjz+PZfHB
a1+Od6NuArTcLr/WNtaXfkovuGp1LKowe5rY6Ty64GM+WBC/gJ/SMZMXQpjb4Wzj62L7lBeKDU7K
DzqXufMtdEtEV67XM9UIDg5APGvXpGe7ZVYzxtknCmQysJzLWuuX2yyNm6x8z3sz3j7M5jaeDfCR
Z2JUgx9gX4yPiUlGodLxYTNsgUN8zudzoUb7wa29+UBgMrQlxBdwbJFMxKE1E2icui5PhFE/d0Ho
PuuVtj3m1BSUGJayYpfd/5+hh0a+v6gZ3ynggTZa/d47KWW6vDKNB8u+H0K8ykxwvGTNbGCR4Dr8
0bjFIlN8xw9ufOLavVaafMWkaFnJdpn9i72Z+9J40vpi+MYYewNzQKCKnJaL+mvSJaHU4rIDR/Nl
7DMx9dd0bJ+TpfvEbAYjdcLA/8gm4SZtyd1NZq6D5WyKDYzP7M3+rxQXbJxbg/8Qjq58R8ni3JmT
dBPGx9XBhcsVq1ZtVdJ3xJe3o90+97bTy3jlR3G/lFaQI/FvGeqOaqJt7QNUC/MCObfZJ46Z2RfH
dJ9EmvtMUvG5TmPviVPhFml96pAlvHOale9ccdP3Si/GS1mMEJIKX14MV1Pxpp13JWMQ34QUAxHv
K1a1t8xCTnEDabUmYizvryG6pRbBtS4PCi/z1drnsXm9mETCO41KGPYbiOwY3o7bMr4bwTb9cpWe
z8D3w5u2KMYHJ8v7by3pViXvX4tP0u68pKxdhsxUV9tbiL+gLWgfBs0YlxM2pk/CC0KQjI1op1Lr
fJAF78MNgRd1fQj2KbeGZOZ9z8p9Aj4HUFOiYHJCXkT8hdHaY4Y6OKXj3Xt2mX/MvkZe0/rTS7U1
q5mwUhB3VbPIj7R2m2OfBhgQ6m2pLszDjaQIiiyIiPMRQTTsw34jXdInBIpsV2uO174OX3RNbTw0
3fTZ7GsDkfvF0Ru37Kb/a7Hw145hrOf61cyZ4hJQYZ30vowActkd0frnSZt1VazEVg2R24Nf0vs6
o3Lcvk/cLa0jUqzLw1yY023dbBOjo4KkMn/JHi1lp+tz4Bd9+7BkOe5UmOxG55Ux2EmLYqFWebgi
k5/+Kdak3JS7drP0O+28tH/rOqe1xd45nIuQvPMIxSgq0IowaPRjiCNZMzV9Yg855+gSMPZF+WOf
xxybA1aSekoQoSr/3Je8i5/kraSJIUBb3mJrgU7AI9wXByvIdOJZGOTjElc7pw8em1t2X+o8YXV6
XjryqmsTRtvmenkyjytCIdD0l55nMplGW96qArdNak3+n7pvnS+jKfHm97IfUVPU6nUgI09+mKYD
v9oJ9d3I+xgFw7btPv8g+N0CBzh7GPYFKiJgTJ3sIVIV2jhIj9P5EA4oLwbw/z8NCusbvSo3quiP
W38P4eC3xeXQjTsUXYHZcupnrU0XL7vUsVU7KnFzE82HmRNqkpXM6TFuUB10kLCWklV6j3v23nG6
GsyS6XwbqCIP47KE8daYxSHjrqM4Z9q/WP14mCr/ImBMJS2N+/OYyfDYl4b100U1f8aBpSIMEl1U
7eovX7b5SWYkg/atG9zasibXohxy/VmFLMqYyD/YSx7+Msj9nvkkLCYNK1aWtRK8VaGCmqbstqSl
JaE1dPSB56Y7qnBxDx2C96jhoUR3Vcj8oNM6P4QV13iK6urHQE2PuQJ0sJDojITmJmm0h+wqqMYB
QbFYmezZ9hGCEfPT0BcPo72tz0ojz1/K6m4pgfm4WYMJNtOiOiDJz38r5Tl3JNlLDtouO6et4N0d
OPgnGEtrheti6yumyOU4c+no9QkhSHg/LxkAPagS59KTOJIqgwOTXLirNMzHAGIeToRhwVC37xyg
rbKRQFpDYdcF96Xo+nipjfJgVqkTFVVof7CkIwtBDw18QJnXH0INH2yOyiifg5PjLggjyRH9ZSxc
rAHG5Mtao4E2aTwlkzuC35cm23ePNtMHP/MSb6t+uqGdH2a+rchqlu8qoInIMEVt3S8UEt+HYt6f
t8loD5iXSuIVbRLbA0aZlQwxi8nB/VmyJoxqTF4xNbNpxLs/o8L+wJ2XOQtkRq9oeFoG/2QapR9b
vSNvqywrH5k/GEYyQdgKYA0b8/0wUm8XxgxlcR//LMGgLmHXVYdNz8QtF4HxWze0aMVYzGeU1lOi
RWcxMEbWUar+a8wX8jlB40UGYLcrc60kz1d1CZTXcQGL8mqhuHnayjw7ZrL7pF+jFFsbuSbOVtQX
6IAztvZ5WN/ZvgwR8547GwrIG6XUqxQdiDikWje5Z2vYKBuFY5tfUoSprLon0SfNPP0Ize5OmyvG
lcJ6g7laxsXsOEe4c0GsydR7zxezjuyubxIWQwByp9R9hZcJq2orrZtmzW+laD5G5UN+GfKX3jP/
4KSk/lupjppMNS95a33YOX4Ze26cXwNrnMTIejtRon5bSGP5o1QtNhRGATxFph4U34sCkrx59XOw
jhil2gwO26iC9MdsTOUcLfOM0ydc9XPHIqxlqp+mjJ2gAB3dwVklxX9t0uMsTN0nO3zGnwtqUtlu
i62dReiERjIfBW9CffCMEtUuSBO9yWyh1UlJUuOvc1cWrnpAv8SQwCxFG1lbiezVs9i6HuagMocD
QCF1b5lecOEf+E/46f9YmfXsFND2ykDm11AZ5XV1uVxNW3+lpZrwO4oSugf0RZaQBWrFarlu0i95
1c23nisprkDTIK/dZ4GqyWL8nMjTTG/e3wmqPODdJ8ulEs4GiyPBW/pZn8F9o6zrfiCzuy488MBJ
lXEpM3GXhgO1TuV2B7ZKV2Wi/4Bg5B/80quuymX8x6h/iDHXoMSkiyP1oQNDND+FxfDLqCVPfLq6
h3BpnjpnB+rUq39pHHaivhjzE70LA8StFg/act6l6Qw3YyqQ2/WejDPS1U65QQyEbGvzvBQ0Z707
DResEAaTi7GNjNL9pXQaPkGdYgyXsv/I2/VHCQ8wtsbVPvpljzlotD9TdzZfdOCWibewYI1RQejf
7uDPL5x97Co8TBm+0U3XHktlYJgFGQLCuatwejFnkdI69EZJ5p7X3DljNcTpZjtTYkkdTgc/M2s/
KoycBD3uRzPc2mMpV/UTIEIL18+xd0vttn2xxIE9Ya6l+Nl6df/gGxXkRS68nhW+vxCrUvS3Pgaq
GGdLkSeLzK69cLKDXa/rJ3UWr1aGrBexc/DQaju928Z8+hLS+5P17PVJxBID4t4gfNoI0old6esm
VtLQ34LFnR6huDrbfb8ErYq0X7cnpqA1O9sR3CrbYu9ottL0QSTJJVGWbHqyDVbFbt3K6RdScQ+z
0p1hKA7OGXrD65q536gQ3JcO4+8x69bxzHuwHrx+MGmugjcdoFlTeWO9ZEal4iG3HwJzSH/WSyPi
ok6D2PQtSyYVTbq40RZFDdlfjFbJT8xvqCHGBS5438Y9uNTp6jScP5E3GqrAIakBGZEMkEeaWRg1
Te2ZEZlyLPZt3eKkAcnTv/XK6W66LgjYPGPBNdgZM+NbVZHGK+fChwds0b7X0jVeZ34DLwlAE71P
5Uj+NlRVhkYMqPMoazAS2JNCYLuv52NDaXaKXSPZ7CnVJ1xYYTT2U0bFtGrAtNZYj1zzeyXEKfNR
l57/w+lzwBbwYMezCnJssmLpKFqDPa06E9UcO4G9vLiTwu/dGCWpbLRhAd+ECN8qa8h+uTmL/qTJ
UnBBzNTW57WcQZPYvGiHrdvXt/5A470A640pQWuVzDZhApTXB1YET6ugrN9QRV9V6Y0JaeOoJWXa
PS1gxd6Lggo8IV+upl93zceha00ZVR0pzIPbc59ylrWP5DTP78KR09XOO+YyUN6Cu34V43uphHGP
Vn89WSrAlD7Ng/00YBt5DkVK+9KbaXgjRG59rsADruMQzC8QBBiGLtbEW9o2HKtR7QZsDUFioRjC
0s1LqR1uLCAuGB3tPsyKeyb8I/dJSJz1TWGSuXEcPe3yTddAQsc+g6dZDo/AZJyCnDhlHVDRLK8G
Hudr4XBUNlW+/qlUbX6AX6VQ2zxSs5l09Pd5GMosygrZvU8e4EwtuHWz1uEy45FKaHbkgQyT4qSE
DoyI0ehNTzLNjowdD3hQyltlNs1AZW8aty1OqW9j0YwI6xdZJ7nQTuz1GDdshCVPquzUvbvq4Fyj
fTsM86ZOekBoZis88ZHo9XhHUoD9nemt4BLT6tWgvrvt207jrab6Z5zpM6UR+fOaF3MchBn6XnYZ
cKKG+m4awy8xExjF4YRaJndH4DWbeRfOvBp2YRFh1NmXNjeDR1R+y0Wv7nz1hL/pCC0TGiu6jomK
MWbe3F+HPJzuWHiXt1AoPiG/4CxPV7QGwfozW2v4rk5JZwAqNyfGsWZW1q9v6LzSo9+b+UFZm30Q
POinfMamMverdSmHlplNWzarxaANcIW9mIkH5jsa3ZZa1tj6D1lhK6VVII2gX7yNi2yYHgO/ZQ5s
hhUWZNeaq+fFzbHsg+dMCrdsgbxsc3kr/C7RLusbZqwmlUabH80y2KKwBcBbbvx7I/0/7J3bcpvI
FoZfJTX3oqABARczVTt2fIhjJ7GdZHZuVMRSEJIACYQk9PT7aw6OwLKTSetCtWu4lOyme2n16tXr
8P8fM3NTvIfCiTjwavrZy8TfZoCxtnswbdAkdEqkxPdi6k0odAxP1+txcJr1QOmhTT85E8bUulhD
vm4Fk9utO+eqQJcg9fvUwgVAsFFXY76myeELTeSTD/0gvxj0xAWO1fJ8tbVWX3sb0iCCdLvkOj7T
t3jIm0UvPJ+vOKjBJfMjb7L4uM4XH/NEAnbricvRbsiL4HjWew+9Y3ECIvT4chHr4p216g2tnpNf
JwJSphT7/zokDUagx7P+Xq7tHPiFzbvVfL65TGeLCm7/3w67n3TYmVZf0HX6fNr609Ift7LW1T/U
WWtKbOlg1SUDOZW7omxTbbLWEtGrr8NLBx8l1MIWqekGwgYUL2qG4c3Yqf11KBam5VXivNuOBDL5
J7W/JWT9j446ZmRRjQygWJWp7ndZIZKFrIss3OLaI60IWLC7nhfFGdhJ3ucossxLACSnW2KwwfyK
tEw2NIoiPN+EwFYWizi9SKlPu4JuavNhkudg2IfG5nZcFPYHrGymm6+T2SYcuICCrnVQAS+iqA/U
yW3PKTZgVOUgeHnWJzwlLyIyEQmseLBecQjrs0HvvReRo3ibQPUEMbugUMn9bs7B980v1oDSb1aX
YOoa4eByQO3M5C3op4vV3XyFkO96ceIQmbPGwnoTAIq1vUKWFh7JFKdM57Uc83NyhEEkgsVraJmK
5S2glyCC0Sh7M4iiMWE8DNnJOu4P7uNIjO+3y8S8YFHJ6Wyb976tx1F4TwssDsI8Gk8+bhL7Zrkh
SrkFI/FsnAxyfxDORwsqT0CewDU96ev0p3jJCl6YE2+zdUT8dhLQlECTznZK9ufNeq2vFlcCHxmY
LTp4NjfjYArYFl06xIan015Q3PUgzwWXSw+mMNkOrLktnHMBKn1OtUuJ5WXowcAAKjAifz7d3FLP
E6bXc/oLY36EyBYiWl3+W8fyS3UsYDCxU583CF+KBNaRoGUTqv95tAlsfOCVHFglhNznFJI82gRD
Avp6Lph6XBp2AX1B7zN0IQlBHfptPXOn2VbXPMCuJNKkCfgfpuGfWIZuu7uLuTI4MWHntKgGLul0
dlptqVg3QnuwWN/k0TDIZhxE33aksQfRCmHtgjDp3Rd0cJ7SjTmL5hte4E7Iv9C/k3t+uLoJYUuK
hi+/qiRsbFk5ehrAkpIcMXTu213GqcLIDAiGLON6YpNdpUA46glACMgqugJcoa9ZCYjJtnWXOtUE
9G5uyeXYBfiZWOJFEA0xlK4TvA9yqmA955ymW/28cOMcziwa56J3eUUuoUuiiRloTJBOuBO9uOoD
sT64LxbLs4kkqchwtj5MFgnMFcAsLSBVFZLYwjUlx4VY9XuU21LJ5+Gzw98+nt4tPBGs0pO+Fa+c
5JRJcNkghCooA8nF29SYh5+KzSy/mg0WOZlSzMua7oiQXoMrhw6NUxtn6sY1pvb6K9g1FDj0Amol
3KVIqWiUNhFPYr69miy5UN6tKfaw4jcmhKIeAMzkwShRIamchjU19/+NG1EvZC9LzmM5mPy2xGu7
J2W7DCkF/MGz80t/1NSZ7R+oRbvzQL/5UpL4UOwT79oUdufOZngcqZzKSyPMfGacD+HlMT0q6uj3
1yWsxoxu9vpzIIyxNZggvBXpctCjVL5pRzbPrf7lhT1lIno6Tmvq/hBLehrSpBs+LFuLp82/25hV
jvV0+Z0xfizfEhqm13QsB6spH7qjdqXgGBqICLpZ4rph7o9o+VSrSLC51hn0G8uHT6kP3EP9IyPP
3eV7st6Snx6/qZTO8SmBwzmpKgRDsx34fmnMqxbZ1QGh0YUsSm9bivuIdABOOwnJq6YDuubSUs7l
o366y3cokXUpaXVAwZFPJe8jkgLon8xZSQiYQVkAjDSBDC2f9kZwbI1Ovz5dnBDdyqeqYj4iIRh0
kuJDKklBuJoNxiiuEmXLu3bAFZoFfyOVzbWZrJTumJYvdP0Xz8JnDwMTZFiLjU573V5D4Joa3jCH
Be5r+RyfFJg/OOBKSkDbMTdHU6DvHSWwNeFiBSzKcsqnkvcRKYHQ0VLV5buaJ9dvd7aA09ccnc4C
wEiq1R/dj09zuaG6ekvXDNDlPe5LlYpjUnYNgWNpfZhkuLFWQpCd7GjbMemAQW+Iog5YlubiEhI1
qpf5dCfgL3oOTfOVGI7PNzZAy1OVQl/jxizDALW56zgGnqUZBCk4dqo3HZESENUkNKpoB2kNon+H
goV6+Z2t4ErxmLT7SPpR+RydFKi+NJQdI1uTmIyOjb6XDxamZRA8zSC64vZhuS6f49sKptFXlQLX
RAy/sGCwrlaJ8W9JwdaI4nGH5lJWPscnBVgBVT0DDgdAMG2MAkW/8ulIAS+RO4Kkx21Oh6M7HJx+
X9VLtAgJQIjm2fVNQN6HWrrAdZKIoy65h8vn6BwFmjANVV0wTQ38fA9cgdpR6OqCvFXiKBscx8e5
I0wwZVV1QfrK+ISwne+PnzguXBOOJEGv7cbRXRvZrRBjq52UloNdAFrBcfGI5NM5IwyhQ9Qhrybo
nXyqFx6Tv9CHwUNVCrjGJoEBk8RM9bTtgusRRsJsUHxaCkFaz191nX9BVI8x55NxOBuWIelwlO0L
Sj/3B03c9un3u6TtRJxbfyhT59W7R4+Zs79aV+zydrDzZXNbKN9T/3u9wKevbr2rWVXz4UU4Sv30
YVyUXxT1NCvC+f/M/G9+G5QL5UPmP2by5x+tee78/j8ZuEPVKaOjBxgXpJ4k9puBLod//kEVOAZD
ecLp1I+zdlu9QWpPfeQTfxZ+T9I4bM0aDefurDprUmxJ6g9bmOGg/+JYqY8cx6OHZQhKZTOYFHYV
SVYd/HQ089d+m8yoik8qj1ynQF4l318hnDz61ha7Z0gHT/UtZ0g9bHPQ1ZFF1ZEh6kuD9pQ5GGTQ
TnXkCyQehs045caBlPYAmnI5BNivNa4FAULzwd6iocfQ20sm5HI2CwFmzZqRyilzPOJJqsriMh6G
fseKWKBhHGDkZN3a5nX+SXXCV09tU98QBzBOV8wsf5gWzcpLIVfxUdU5v0ty4B+6YvaIjjcv+33d
uPbDeNQMU86ZIpADbOxrPy1mfjzcHbqOl6qK49rPMv9hnGej5bKl0wDCywyt8vjhwzgM/Hbmuwrz
qQ/NWUAFakuzYYuQwTP1sTNQxTKI1Fu2SYByd6DREwqmm3lKVWHog0w8iZcd5RYGsP/Nq35fuV8i
On/0Hn/PLXueO1V54J9wFB5g/LejNBu1LFUdzFfVwZe5Vw4w8/8m6bTRi1IFq2ib8rxLyooTPwWn
pn2a1UHNw7zgeU4MRdG8H4ctxwGo3kN4Zy9BDavOOB2BHNr6KS3imc0Hv7/nP4zohShmK79zTahr
F1R/yNtxMhy9usyenG1VqE91+LskhztlnyLWUbTDvOCpIsrhD+AP3iP9UZaNWi5FnR5RnfqzYG2K
qvhcNb3isJ9HacTJ1mi0tFZU/MjklaogPofcbDrqXYcXVYf+4mdjComX7a1ZR+2UBx9ly1d7J082
4wDK9yXMHpIY1NdGxKXMq1ib8tyfr7B+UU/2RZoeE9hP409NueK+f2sH1+RfPMxGfvrX/wAAAP//
</cx:binary>
              </cx:geoCache>
            </cx:geography>
          </cx:layoutPr>
        </cx:series>
      </cx:plotAreaRegion>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029091-E810-4B49-9CC5-9B8ECA63F2BF}" type="datetimeFigureOut">
              <a:rPr lang="en-US" smtClean="0"/>
              <a:t>10/15/2024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2346BF-3DE3-4CA0-9BAE-428C02C91D01}" type="slidenum">
              <a:rPr lang="en-US" smtClean="0"/>
              <a:t>‹#›</a:t>
            </a:fld>
            <a:endParaRPr lang="en-US"/>
          </a:p>
        </p:txBody>
      </p:sp>
    </p:spTree>
    <p:extLst>
      <p:ext uri="{BB962C8B-B14F-4D97-AF65-F5344CB8AC3E}">
        <p14:creationId xmlns:p14="http://schemas.microsoft.com/office/powerpoint/2010/main" val="3074935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Today we will be describing an interesting outbreak that occurred earlier this year.  It was an outbreak involving salmonellosis of multiple serotypes and the on-farm investigation also yielded multiple serotypes.  These unique circumstances are a good example of how our surveillance and response activities must be resilient and flexible. </a:t>
            </a:r>
          </a:p>
        </p:txBody>
      </p:sp>
      <p:sp>
        <p:nvSpPr>
          <p:cNvPr id="4" name="Slide Number Placeholder 3"/>
          <p:cNvSpPr>
            <a:spLocks noGrp="1"/>
          </p:cNvSpPr>
          <p:nvPr>
            <p:ph type="sldNum" sz="quarter" idx="5"/>
          </p:nvPr>
        </p:nvSpPr>
        <p:spPr/>
        <p:txBody>
          <a:bodyPr/>
          <a:lstStyle/>
          <a:p>
            <a:fld id="{E52346BF-3DE3-4CA0-9BAE-428C02C91D01}" type="slidenum">
              <a:rPr lang="en-US" smtClean="0"/>
              <a:t>1</a:t>
            </a:fld>
            <a:endParaRPr lang="en-US"/>
          </a:p>
        </p:txBody>
      </p:sp>
    </p:spTree>
    <p:extLst>
      <p:ext uri="{BB962C8B-B14F-4D97-AF65-F5344CB8AC3E}">
        <p14:creationId xmlns:p14="http://schemas.microsoft.com/office/powerpoint/2010/main" val="2290069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a:solidFill>
                  <a:srgbClr val="000000"/>
                </a:solidFill>
                <a:effectLst/>
                <a:latin typeface="Times New Roman" panose="02020603050405020304" pitchFamily="18" charset="0"/>
              </a:rPr>
              <a:t>Pennsylvania Department of Agriculture (PDA) collected one cucumber product sample from retail supplied by Distributor T and sourced from Grower C that was reported to be positive for another Salmonella Serovar that we hadn’t previously seen in the environmental samples. Pennsylvania Department of Agriculture sent 18 isolates associated with this positive sample to FDA ORA/Office of Regulatory Science (ORS) for additional laboratory testing and analysis. ORA/ORS confirmed the isolates provided were positive for </a:t>
            </a:r>
            <a:r>
              <a:rPr lang="en-US" sz="1200" b="0" i="1">
                <a:solidFill>
                  <a:srgbClr val="000000"/>
                </a:solidFill>
                <a:effectLst/>
                <a:latin typeface="Times New Roman" panose="02020603050405020304" pitchFamily="18" charset="0"/>
              </a:rPr>
              <a:t>Salmonella</a:t>
            </a:r>
            <a:r>
              <a:rPr lang="en-US" sz="1200" b="0" i="0">
                <a:solidFill>
                  <a:srgbClr val="000000"/>
                </a:solidFill>
                <a:effectLst/>
                <a:latin typeface="Times New Roman" panose="02020603050405020304" pitchFamily="18" charset="0"/>
              </a:rPr>
              <a:t> and consistent with the reported findings from the PDA.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a:solidFill>
                <a:srgbClr val="000000"/>
              </a:solidFill>
              <a:effectLst/>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t>PA Dept of Ag informed the firm of a Salmonella positive product sample,</a:t>
            </a:r>
            <a:r>
              <a:rPr lang="en-US" sz="1200" b="0" i="0">
                <a:solidFill>
                  <a:srgbClr val="000000"/>
                </a:solidFill>
                <a:effectLst/>
                <a:latin typeface="Times New Roman" panose="02020603050405020304" pitchFamily="18" charset="0"/>
              </a:rPr>
              <a:t> and </a:t>
            </a:r>
            <a:r>
              <a:rPr lang="en-US"/>
              <a:t>the firm initiated a recall of whole cucumbers.</a:t>
            </a:r>
          </a:p>
        </p:txBody>
      </p:sp>
      <p:sp>
        <p:nvSpPr>
          <p:cNvPr id="4" name="Slide Number Placeholder 3"/>
          <p:cNvSpPr>
            <a:spLocks noGrp="1"/>
          </p:cNvSpPr>
          <p:nvPr>
            <p:ph type="sldNum" sz="quarter" idx="5"/>
          </p:nvPr>
        </p:nvSpPr>
        <p:spPr/>
        <p:txBody>
          <a:bodyPr/>
          <a:lstStyle/>
          <a:p>
            <a:fld id="{E52346BF-3DE3-4CA0-9BAE-428C02C91D01}" type="slidenum">
              <a:rPr lang="en-US" smtClean="0"/>
              <a:t>10</a:t>
            </a:fld>
            <a:endParaRPr lang="en-US"/>
          </a:p>
        </p:txBody>
      </p:sp>
    </p:spTree>
    <p:extLst>
      <p:ext uri="{BB962C8B-B14F-4D97-AF65-F5344CB8AC3E}">
        <p14:creationId xmlns:p14="http://schemas.microsoft.com/office/powerpoint/2010/main" val="31312503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FDA and CDC both issued webposts to communicate about the outbreak and provide advice to consumers/retailers to prevent further diseases.  They were updated as new information was identified until </a:t>
            </a:r>
            <a:r>
              <a:rPr lang="en-US" sz="1800" b="0" i="0">
                <a:solidFill>
                  <a:srgbClr val="000000"/>
                </a:solidFill>
                <a:effectLst/>
                <a:latin typeface="Times New Roman" panose="02020603050405020304" pitchFamily="18" charset="0"/>
              </a:rPr>
              <a:t>the outbreak was declared over marked by a final update to both webposts. </a:t>
            </a:r>
            <a:r>
              <a:rPr lang="en-US"/>
              <a:t>The incident was also added to the CORE Investigation Table and updated as needed.</a:t>
            </a:r>
          </a:p>
        </p:txBody>
      </p:sp>
      <p:sp>
        <p:nvSpPr>
          <p:cNvPr id="4" name="Slide Number Placeholder 3"/>
          <p:cNvSpPr>
            <a:spLocks noGrp="1"/>
          </p:cNvSpPr>
          <p:nvPr>
            <p:ph type="sldNum" sz="quarter" idx="5"/>
          </p:nvPr>
        </p:nvSpPr>
        <p:spPr/>
        <p:txBody>
          <a:bodyPr/>
          <a:lstStyle/>
          <a:p>
            <a:fld id="{E52346BF-3DE3-4CA0-9BAE-428C02C91D01}" type="slidenum">
              <a:rPr lang="en-US" smtClean="0"/>
              <a:t>11</a:t>
            </a:fld>
            <a:endParaRPr lang="en-US"/>
          </a:p>
        </p:txBody>
      </p:sp>
    </p:spTree>
    <p:extLst>
      <p:ext uri="{BB962C8B-B14F-4D97-AF65-F5344CB8AC3E}">
        <p14:creationId xmlns:p14="http://schemas.microsoft.com/office/powerpoint/2010/main" val="5334125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333333"/>
                </a:solidFill>
                <a:effectLst/>
                <a:latin typeface="Helvetica" panose="020B0604020202020204" pitchFamily="34" charset="0"/>
              </a:rPr>
              <a:t>Epidemiologic, traceback and laboratory data identified cucumbers from Grower C and Grower F as likely sources of illnesses. These </a:t>
            </a:r>
            <a:r>
              <a:rPr lang="en-US"/>
              <a:t>two farms supplied cucumbers to nearly 60% of all points of service included in the traceback analysis; however, do not account for all illness included in this outbreak. </a:t>
            </a:r>
          </a:p>
          <a:p>
            <a:endParaRPr lang="en-US"/>
          </a:p>
          <a:p>
            <a:r>
              <a:rPr lang="en-US"/>
              <a:t>Furthermore, product sampled from retail sourced from Grower C identified an additional Salmonella serovar resulting in regulatory action (recall). </a:t>
            </a:r>
          </a:p>
          <a:p>
            <a:endParaRPr lang="en-US"/>
          </a:p>
          <a:p>
            <a:r>
              <a:rPr lang="en-US"/>
              <a:t>The traceback data coupled with laboratory findings from the identified farms lend support to a potential regional contamination issues for produce grown in Southeast Florida.</a:t>
            </a:r>
          </a:p>
        </p:txBody>
      </p:sp>
      <p:sp>
        <p:nvSpPr>
          <p:cNvPr id="4" name="Slide Number Placeholder 3"/>
          <p:cNvSpPr>
            <a:spLocks noGrp="1"/>
          </p:cNvSpPr>
          <p:nvPr>
            <p:ph type="sldNum" sz="quarter" idx="5"/>
          </p:nvPr>
        </p:nvSpPr>
        <p:spPr/>
        <p:txBody>
          <a:bodyPr/>
          <a:lstStyle/>
          <a:p>
            <a:fld id="{E52346BF-3DE3-4CA0-9BAE-428C02C91D01}" type="slidenum">
              <a:rPr lang="en-US" smtClean="0"/>
              <a:t>12</a:t>
            </a:fld>
            <a:endParaRPr lang="en-US"/>
          </a:p>
        </p:txBody>
      </p:sp>
    </p:spTree>
    <p:extLst>
      <p:ext uri="{BB962C8B-B14F-4D97-AF65-F5344CB8AC3E}">
        <p14:creationId xmlns:p14="http://schemas.microsoft.com/office/powerpoint/2010/main" val="16031973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Cucumber icon. https://www.vecteezy.com/vector-art/9732962-cucumber-icon-vector-design-template</a:t>
            </a:r>
          </a:p>
        </p:txBody>
      </p:sp>
      <p:sp>
        <p:nvSpPr>
          <p:cNvPr id="4" name="Slide Number Placeholder 3"/>
          <p:cNvSpPr>
            <a:spLocks noGrp="1"/>
          </p:cNvSpPr>
          <p:nvPr>
            <p:ph type="sldNum" sz="quarter" idx="5"/>
          </p:nvPr>
        </p:nvSpPr>
        <p:spPr/>
        <p:txBody>
          <a:bodyPr/>
          <a:lstStyle/>
          <a:p>
            <a:fld id="{E52346BF-3DE3-4CA0-9BAE-428C02C91D01}" type="slidenum">
              <a:rPr lang="en-US" smtClean="0"/>
              <a:t>14</a:t>
            </a:fld>
            <a:endParaRPr lang="en-US"/>
          </a:p>
        </p:txBody>
      </p:sp>
    </p:spTree>
    <p:extLst>
      <p:ext uri="{BB962C8B-B14F-4D97-AF65-F5344CB8AC3E}">
        <p14:creationId xmlns:p14="http://schemas.microsoft.com/office/powerpoint/2010/main" val="223602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slide highlights some of the early outbreak surveillance and investigational activities.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5/1:  </a:t>
            </a:r>
            <a:r>
              <a:rPr lang="en-US" sz="1200" b="0" i="0" kern="1200" spc="0" baseline="0"/>
              <a:t>CDC notified FDA of a cluster of </a:t>
            </a:r>
            <a:r>
              <a:rPr lang="en-US" sz="1200" kern="1200"/>
              <a:t>a cluster of </a:t>
            </a:r>
            <a:r>
              <a:rPr lang="en-US" sz="1200" i="1" kern="1200"/>
              <a:t>Salmonella</a:t>
            </a:r>
            <a:r>
              <a:rPr lang="en-US" sz="1200" kern="1200"/>
              <a:t> Bochum, which was later reclassified as S. Africana.</a:t>
            </a:r>
            <a:endParaRPr lang="en-US" sz="1200" kern="1200" spc="0" baseline="0"/>
          </a:p>
          <a:p>
            <a:pPr marL="171450" lvl="0" indent="-171450" algn="l" defTabSz="711200">
              <a:lnSpc>
                <a:spcPct val="90000"/>
              </a:lnSpc>
              <a:spcBef>
                <a:spcPct val="0"/>
              </a:spcBef>
              <a:spcAft>
                <a:spcPts val="0"/>
              </a:spcAft>
              <a:buFont typeface="Arial" panose="020B0604020202020204" pitchFamily="34" charset="0"/>
              <a:buChar char="•"/>
            </a:pPr>
            <a:r>
              <a:rPr lang="en-US"/>
              <a:t>5/15:  </a:t>
            </a:r>
            <a:r>
              <a:rPr lang="en-US" sz="1200" kern="1200" spc="0" baseline="0">
                <a:latin typeface="+mn-lt"/>
              </a:rPr>
              <a:t>FDA initiated traceback for cucumbers for the S. Africana outbreak.  </a:t>
            </a:r>
            <a:r>
              <a:rPr lang="en-US" sz="1200" kern="1200">
                <a:latin typeface="+mn-lt"/>
              </a:rPr>
              <a:t>CDC notified FDA of 3 genetically distinct </a:t>
            </a:r>
            <a:r>
              <a:rPr lang="en-US" sz="1200" i="1" kern="1200">
                <a:latin typeface="+mn-lt"/>
              </a:rPr>
              <a:t>S. </a:t>
            </a:r>
            <a:r>
              <a:rPr lang="en-US" sz="1200" kern="1200">
                <a:latin typeface="+mn-lt"/>
              </a:rPr>
              <a:t>Braenderup clusters.</a:t>
            </a:r>
          </a:p>
          <a:p>
            <a:pPr marL="171450" marR="0" lvl="0" indent="-171450" algn="l" defTabSz="7112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n-US" sz="1200" kern="1200" spc="0" baseline="0">
                <a:latin typeface="+mn-lt"/>
              </a:rPr>
              <a:t>5/20:  </a:t>
            </a:r>
            <a:r>
              <a:rPr lang="en-US" sz="1200" kern="1200" spc="0" baseline="0"/>
              <a:t>CDC combined all 3 S. Braenderup clusters into a single polyclonal outbreak</a:t>
            </a:r>
          </a:p>
          <a:p>
            <a:pPr marL="171450" marR="0" lvl="0" indent="-171450" algn="l" defTabSz="7112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n-US" sz="1200" kern="1200" spc="0" baseline="0">
                <a:latin typeface="+mn-lt"/>
              </a:rPr>
              <a:t>5/23:  </a:t>
            </a:r>
            <a:r>
              <a:rPr lang="en-US" sz="1200" kern="1200" spc="0" baseline="0"/>
              <a:t>CDC identified a 4</a:t>
            </a:r>
            <a:r>
              <a:rPr lang="en-US" sz="1200" kern="1200" spc="0" baseline="30000"/>
              <a:t>th</a:t>
            </a:r>
            <a:r>
              <a:rPr lang="en-US" sz="1200" kern="1200" spc="0" baseline="0"/>
              <a:t> S. Braenderup cluster and combined it to the polyclonal outbreak. </a:t>
            </a:r>
          </a:p>
          <a:p>
            <a:pPr marL="171450" marR="0" lvl="0" indent="-171450" algn="l" defTabSz="7112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n-US" sz="1200" kern="1200" spc="0" baseline="0">
                <a:latin typeface="+mn-lt"/>
              </a:rPr>
              <a:t>6/3:  </a:t>
            </a:r>
            <a:r>
              <a:rPr lang="en-US" sz="1200" b="0" i="0" kern="1200" spc="0" baseline="0"/>
              <a:t>FDA initiated traceback for cucumbers for S. Braenderup outbreak. </a:t>
            </a:r>
            <a:endParaRPr lang="en-US" sz="1200" kern="1200" spc="0" baseline="0"/>
          </a:p>
          <a:p>
            <a:pPr marL="171450" marR="0" lvl="0" indent="-171450" algn="l" defTabSz="7112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n-US" sz="1200" kern="1200" spc="0" baseline="0">
                <a:latin typeface="+mn-lt"/>
              </a:rPr>
              <a:t>6/27:  </a:t>
            </a:r>
            <a:r>
              <a:rPr lang="en-US" sz="1200" kern="1200" spc="0" baseline="0"/>
              <a:t>S. Africana and S. Braenderup investigations were combined into a single outbreak </a:t>
            </a:r>
          </a:p>
          <a:p>
            <a:pPr marL="0" lvl="0" indent="0" algn="l" defTabSz="711200">
              <a:lnSpc>
                <a:spcPct val="90000"/>
              </a:lnSpc>
              <a:spcBef>
                <a:spcPct val="0"/>
              </a:spcBef>
              <a:spcAft>
                <a:spcPts val="0"/>
              </a:spcAft>
              <a:buFont typeface="Arial" panose="020B0604020202020204" pitchFamily="34" charset="0"/>
              <a:buNone/>
            </a:pPr>
            <a:endParaRPr lang="en-US" sz="1200" kern="1200" spc="0" baseline="0">
              <a:latin typeface="+mn-lt"/>
            </a:endParaRPr>
          </a:p>
          <a:p>
            <a:endParaRPr lang="en-US"/>
          </a:p>
        </p:txBody>
      </p:sp>
      <p:sp>
        <p:nvSpPr>
          <p:cNvPr id="4" name="Slide Number Placeholder 3"/>
          <p:cNvSpPr>
            <a:spLocks noGrp="1"/>
          </p:cNvSpPr>
          <p:nvPr>
            <p:ph type="sldNum" sz="quarter" idx="5"/>
          </p:nvPr>
        </p:nvSpPr>
        <p:spPr/>
        <p:txBody>
          <a:bodyPr/>
          <a:lstStyle/>
          <a:p>
            <a:fld id="{E52346BF-3DE3-4CA0-9BAE-428C02C91D01}" type="slidenum">
              <a:rPr lang="en-US" smtClean="0"/>
              <a:t>2</a:t>
            </a:fld>
            <a:endParaRPr lang="en-US"/>
          </a:p>
        </p:txBody>
      </p:sp>
    </p:spTree>
    <p:extLst>
      <p:ext uri="{BB962C8B-B14F-4D97-AF65-F5344CB8AC3E}">
        <p14:creationId xmlns:p14="http://schemas.microsoft.com/office/powerpoint/2010/main" val="3817962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a:solidFill>
                  <a:srgbClr val="000000"/>
                </a:solidFill>
                <a:latin typeface="Times New Roman" panose="02020603050405020304" pitchFamily="18" charset="0"/>
              </a:rPr>
              <a:t>We were investigating two different serotypes, Africana and Braenderup.  These two serotypes were not genetically related and the genetic patterns within the serotypes were different, as well.  Salmonella Africana is a rare serotype and this cluster was the first coded cluster in the US.  This slide includes an </a:t>
            </a:r>
            <a:r>
              <a:rPr lang="en-US" sz="1800" b="0" i="1" u="none" strike="noStrike" baseline="0">
                <a:solidFill>
                  <a:srgbClr val="000000"/>
                </a:solidFill>
                <a:latin typeface="Times New Roman" panose="02020603050405020304" pitchFamily="18" charset="0"/>
              </a:rPr>
              <a:t>Illustrative representation </a:t>
            </a:r>
            <a:r>
              <a:rPr lang="en-US" sz="1800" b="0" i="0" u="none" strike="noStrike" baseline="0">
                <a:solidFill>
                  <a:srgbClr val="000000"/>
                </a:solidFill>
                <a:latin typeface="Times New Roman" panose="02020603050405020304" pitchFamily="18" charset="0"/>
              </a:rPr>
              <a:t>of the sequencing tree as well as a NCBI link to an isolate of the cluster.  </a:t>
            </a:r>
          </a:p>
          <a:p>
            <a:r>
              <a:rPr lang="en-US" sz="1800" b="0" i="1" u="none" strike="noStrike" baseline="0">
                <a:solidFill>
                  <a:srgbClr val="000000"/>
                </a:solidFill>
                <a:latin typeface="Times New Roman" panose="02020603050405020304" pitchFamily="18" charset="0"/>
              </a:rPr>
              <a:t>S</a:t>
            </a:r>
            <a:r>
              <a:rPr lang="en-US" sz="1800" b="0" i="0" u="none" strike="noStrike" baseline="0">
                <a:solidFill>
                  <a:srgbClr val="000000"/>
                </a:solidFill>
                <a:latin typeface="Times New Roman" panose="02020603050405020304" pitchFamily="18" charset="0"/>
              </a:rPr>
              <a:t>. Africana isolates had limited diversity, and all isolates fell in a single clade.  All isolates were related within 0-8 SNPs (0-5 alleles) </a:t>
            </a:r>
          </a:p>
          <a:p>
            <a:r>
              <a:rPr lang="en-US" sz="1800" b="0" i="1" u="none" strike="noStrike" baseline="0">
                <a:solidFill>
                  <a:srgbClr val="000000"/>
                </a:solidFill>
                <a:latin typeface="Times New Roman" panose="02020603050405020304" pitchFamily="18" charset="0"/>
              </a:rPr>
              <a:t>S</a:t>
            </a:r>
            <a:r>
              <a:rPr lang="en-US" sz="1800" b="0" i="0" u="none" strike="noStrike" baseline="0">
                <a:solidFill>
                  <a:srgbClr val="000000"/>
                </a:solidFill>
                <a:latin typeface="Times New Roman" panose="02020603050405020304" pitchFamily="18" charset="0"/>
              </a:rPr>
              <a:t>. Braenderup isolates were much more diverse, and isolates fell in 4 clades.  Isolates were related by 0-64 SNPs.  </a:t>
            </a:r>
          </a:p>
          <a:p>
            <a:endParaRPr lang="en-US" sz="1800" b="0" i="0" u="none" strike="noStrike" baseline="0">
              <a:solidFill>
                <a:srgbClr val="000000"/>
              </a:solidFill>
              <a:latin typeface="Times New Roman" panose="02020603050405020304" pitchFamily="18" charset="0"/>
            </a:endParaRPr>
          </a:p>
          <a:p>
            <a:r>
              <a:rPr lang="en-US" sz="1800" b="0" i="0" u="none" strike="noStrike" baseline="0">
                <a:solidFill>
                  <a:srgbClr val="000000"/>
                </a:solidFill>
                <a:latin typeface="Times New Roman" panose="02020603050405020304" pitchFamily="18" charset="0"/>
              </a:rPr>
              <a:t>(Braenderup interclade diversity:  Clade 1: 0-5 alleles, Clade 2: 0-6 alleles, Clade 3: 0-6 alleles, Clade 4: 0-9 alleles.) </a:t>
            </a:r>
            <a:endParaRPr lang="en-US"/>
          </a:p>
        </p:txBody>
      </p:sp>
      <p:sp>
        <p:nvSpPr>
          <p:cNvPr id="4" name="Slide Number Placeholder 3"/>
          <p:cNvSpPr>
            <a:spLocks noGrp="1"/>
          </p:cNvSpPr>
          <p:nvPr>
            <p:ph type="sldNum" sz="quarter" idx="5"/>
          </p:nvPr>
        </p:nvSpPr>
        <p:spPr/>
        <p:txBody>
          <a:bodyPr/>
          <a:lstStyle/>
          <a:p>
            <a:fld id="{E52346BF-3DE3-4CA0-9BAE-428C02C91D01}" type="slidenum">
              <a:rPr lang="en-US" smtClean="0"/>
              <a:t>3</a:t>
            </a:fld>
            <a:endParaRPr lang="en-US"/>
          </a:p>
        </p:txBody>
      </p:sp>
    </p:spTree>
    <p:extLst>
      <p:ext uri="{BB962C8B-B14F-4D97-AF65-F5344CB8AC3E}">
        <p14:creationId xmlns:p14="http://schemas.microsoft.com/office/powerpoint/2010/main" val="35090113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baseline="0">
                <a:solidFill>
                  <a:srgbClr val="000000"/>
                </a:solidFill>
                <a:latin typeface="Times New Roman" panose="02020603050405020304" pitchFamily="18" charset="0"/>
              </a:rPr>
              <a:t>Beyond similar timeframes for cluster identification, the case distribution of the illnesses were very similar.  On the left side of the screen, are the initial case distributions for the Africana and the first 3 </a:t>
            </a:r>
            <a:r>
              <a:rPr lang="en-US" sz="1200" b="0" i="0" u="none" strike="noStrike" baseline="0" err="1">
                <a:solidFill>
                  <a:srgbClr val="000000"/>
                </a:solidFill>
                <a:latin typeface="Times New Roman" panose="02020603050405020304" pitchFamily="18" charset="0"/>
              </a:rPr>
              <a:t>Braenederup</a:t>
            </a:r>
            <a:r>
              <a:rPr lang="en-US" sz="1200" b="0" i="0" u="none" strike="noStrike" baseline="0">
                <a:solidFill>
                  <a:srgbClr val="000000"/>
                </a:solidFill>
                <a:latin typeface="Times New Roman" panose="02020603050405020304" pitchFamily="18" charset="0"/>
              </a:rPr>
              <a:t> clusters.  Shortly after the 3</a:t>
            </a:r>
            <a:r>
              <a:rPr lang="en-US" sz="1200" b="0" i="0" u="none" strike="noStrike" baseline="30000">
                <a:solidFill>
                  <a:srgbClr val="000000"/>
                </a:solidFill>
                <a:latin typeface="Times New Roman" panose="02020603050405020304" pitchFamily="18" charset="0"/>
              </a:rPr>
              <a:t>rd</a:t>
            </a:r>
            <a:r>
              <a:rPr lang="en-US" sz="1200" b="0" i="0" u="none" strike="noStrike" baseline="0">
                <a:solidFill>
                  <a:srgbClr val="000000"/>
                </a:solidFill>
                <a:latin typeface="Times New Roman" panose="02020603050405020304" pitchFamily="18" charset="0"/>
              </a:rPr>
              <a:t> Braenderup cluster was identified the 4 clusters were rolled into a single polyclonal outbreak cluster.  Once the 4</a:t>
            </a:r>
            <a:r>
              <a:rPr lang="en-US" sz="1200" b="0" i="0" u="none" strike="noStrike" baseline="30000">
                <a:solidFill>
                  <a:srgbClr val="000000"/>
                </a:solidFill>
                <a:latin typeface="Times New Roman" panose="02020603050405020304" pitchFamily="18" charset="0"/>
              </a:rPr>
              <a:t>th</a:t>
            </a:r>
            <a:r>
              <a:rPr lang="en-US" sz="1200" b="0" i="0" u="none" strike="noStrike" baseline="0">
                <a:solidFill>
                  <a:srgbClr val="000000"/>
                </a:solidFill>
                <a:latin typeface="Times New Roman" panose="02020603050405020304" pitchFamily="18" charset="0"/>
              </a:rPr>
              <a:t> cluster was identified, it was immediately added the polyclonal outbreak cluster.  That case distribution is not displayed.   </a:t>
            </a:r>
          </a:p>
          <a:p>
            <a:endParaRPr lang="en-US" sz="1200" b="0" i="0" u="none" strike="noStrike" baseline="0">
              <a:solidFill>
                <a:srgbClr val="000000"/>
              </a:solidFill>
              <a:latin typeface="Times New Roman" panose="02020603050405020304" pitchFamily="18" charset="0"/>
            </a:endParaRPr>
          </a:p>
          <a:p>
            <a:r>
              <a:rPr lang="en-US" sz="1200" b="0" i="0" u="none" strike="noStrike" baseline="0">
                <a:solidFill>
                  <a:srgbClr val="000000"/>
                </a:solidFill>
                <a:latin typeface="Times New Roman" panose="02020603050405020304" pitchFamily="18" charset="0"/>
              </a:rPr>
              <a:t>On the right side of the screen, is the case distribution at the end of the outbreak investigation.  The outbreak included 551 cases from 34 states and the District of Columbia.  </a:t>
            </a:r>
            <a:r>
              <a:rPr lang="en-US" b="0" i="0">
                <a:solidFill>
                  <a:srgbClr val="000000"/>
                </a:solidFill>
                <a:effectLst/>
                <a:latin typeface="Nunito" panose="020F0502020204030204" pitchFamily="2" charset="0"/>
              </a:rPr>
              <a:t>Of these illnesses, 269 people were infected with the </a:t>
            </a:r>
            <a:r>
              <a:rPr lang="en-US" b="0" i="1">
                <a:solidFill>
                  <a:srgbClr val="000000"/>
                </a:solidFill>
                <a:effectLst/>
                <a:latin typeface="Nunito" panose="020F0502020204030204" pitchFamily="2" charset="0"/>
              </a:rPr>
              <a:t>Salmonella</a:t>
            </a:r>
            <a:r>
              <a:rPr lang="en-US" b="0" i="0">
                <a:solidFill>
                  <a:srgbClr val="000000"/>
                </a:solidFill>
                <a:effectLst/>
                <a:latin typeface="Nunito" panose="020F0502020204030204" pitchFamily="2" charset="0"/>
              </a:rPr>
              <a:t> Braenderup strain and 282 people were infected with the </a:t>
            </a:r>
            <a:r>
              <a:rPr lang="en-US" b="0" i="1">
                <a:solidFill>
                  <a:srgbClr val="000000"/>
                </a:solidFill>
                <a:effectLst/>
                <a:latin typeface="Nunito" panose="020F0502020204030204" pitchFamily="2" charset="0"/>
              </a:rPr>
              <a:t>Salmonella</a:t>
            </a:r>
            <a:r>
              <a:rPr lang="en-US" b="0" i="0">
                <a:solidFill>
                  <a:srgbClr val="000000"/>
                </a:solidFill>
                <a:effectLst/>
                <a:latin typeface="Nunito" panose="020F0502020204030204" pitchFamily="2" charset="0"/>
              </a:rPr>
              <a:t> Africana strain.</a:t>
            </a:r>
            <a:endParaRPr lang="en-US" sz="1200" b="0" i="0" u="none" strike="noStrike" baseline="0">
              <a:solidFill>
                <a:srgbClr val="000000"/>
              </a:solidFill>
              <a:latin typeface="Times New Roman" panose="02020603050405020304" pitchFamily="18" charset="0"/>
            </a:endParaRPr>
          </a:p>
          <a:p>
            <a:endParaRPr lang="en-US" sz="1200" b="0" i="0" u="none" strike="noStrike" baseline="0">
              <a:solidFill>
                <a:srgbClr val="000000"/>
              </a:solidFill>
              <a:latin typeface="Times New Roman" panose="02020603050405020304" pitchFamily="18" charset="0"/>
            </a:endParaRPr>
          </a:p>
          <a:p>
            <a:r>
              <a:rPr lang="en-US" sz="1200" b="0" i="0" u="none" strike="noStrike" baseline="0">
                <a:solidFill>
                  <a:srgbClr val="000000"/>
                </a:solidFill>
                <a:latin typeface="Times New Roman" panose="02020603050405020304" pitchFamily="18" charset="0"/>
              </a:rPr>
              <a:t>Illnesses: 551</a:t>
            </a:r>
          </a:p>
          <a:p>
            <a:r>
              <a:rPr lang="en-US" sz="1200" b="0" i="0" u="none" strike="noStrike" baseline="0">
                <a:solidFill>
                  <a:srgbClr val="000000"/>
                </a:solidFill>
                <a:latin typeface="Times New Roman" panose="02020603050405020304" pitchFamily="18" charset="0"/>
              </a:rPr>
              <a:t>Hospitalizations: 155</a:t>
            </a:r>
          </a:p>
          <a:p>
            <a:r>
              <a:rPr lang="en-US" sz="1200" b="0" i="0" u="none" strike="noStrike" baseline="0">
                <a:solidFill>
                  <a:srgbClr val="000000"/>
                </a:solidFill>
                <a:latin typeface="Times New Roman" panose="02020603050405020304" pitchFamily="18" charset="0"/>
              </a:rPr>
              <a:t>Deaths: 0</a:t>
            </a:r>
          </a:p>
          <a:p>
            <a:r>
              <a:rPr lang="en-US" sz="1200" b="0" i="0" u="none" strike="noStrike" baseline="0">
                <a:solidFill>
                  <a:srgbClr val="000000"/>
                </a:solidFill>
                <a:latin typeface="Times New Roman" panose="02020603050405020304" pitchFamily="18" charset="0"/>
              </a:rPr>
              <a:t>States: 34 states and the District of Columbia</a:t>
            </a:r>
            <a:endParaRPr lang="en-US"/>
          </a:p>
        </p:txBody>
      </p:sp>
      <p:sp>
        <p:nvSpPr>
          <p:cNvPr id="4" name="Slide Number Placeholder 3"/>
          <p:cNvSpPr>
            <a:spLocks noGrp="1"/>
          </p:cNvSpPr>
          <p:nvPr>
            <p:ph type="sldNum" sz="quarter" idx="5"/>
          </p:nvPr>
        </p:nvSpPr>
        <p:spPr/>
        <p:txBody>
          <a:bodyPr/>
          <a:lstStyle/>
          <a:p>
            <a:fld id="{E52346BF-3DE3-4CA0-9BAE-428C02C91D01}" type="slidenum">
              <a:rPr lang="en-US" smtClean="0"/>
              <a:t>4</a:t>
            </a:fld>
            <a:endParaRPr lang="en-US"/>
          </a:p>
        </p:txBody>
      </p:sp>
    </p:spTree>
    <p:extLst>
      <p:ext uri="{BB962C8B-B14F-4D97-AF65-F5344CB8AC3E}">
        <p14:creationId xmlns:p14="http://schemas.microsoft.com/office/powerpoint/2010/main" val="3592756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000000"/>
                </a:solidFill>
                <a:effectLst/>
                <a:latin typeface="Nunito" pitchFamily="2" charset="0"/>
              </a:rPr>
              <a:t>Illness onset dates range from March 11, 2024, to July 26, 2024.  155 were hospitalized and no deaths were reported.</a:t>
            </a:r>
            <a:endParaRPr lang="en-US" sz="1200" b="0" i="0" u="none" strike="noStrike" baseline="0">
              <a:solidFill>
                <a:srgbClr val="000000"/>
              </a:solidFill>
              <a:latin typeface="Times New Roman" panose="02020603050405020304" pitchFamily="18" charset="0"/>
            </a:endParaRPr>
          </a:p>
          <a:p>
            <a:r>
              <a:rPr lang="en-US" sz="1200" b="0" i="0" u="none" strike="noStrike" baseline="0">
                <a:solidFill>
                  <a:srgbClr val="000000"/>
                </a:solidFill>
                <a:latin typeface="Times New Roman" panose="02020603050405020304" pitchFamily="18" charset="0"/>
              </a:rPr>
              <a:t>The case demographics across the individual clusters, prior to rolling them all in the polyclonal cluster, were similar.  At the conclusion of the investigation, overall, ages range from &lt;1 to 94 years with a median of 48 years, and 68% of cases were female. Of those with available outcome information, 155/456 (34%) cases were hospitalized, and there were no pathogen attributable deaths associated with this outbreak. </a:t>
            </a:r>
          </a:p>
          <a:p>
            <a:endParaRPr lang="en-US" sz="1200" b="0" i="0" u="none" strike="noStrike" baseline="0">
              <a:solidFill>
                <a:srgbClr val="000000"/>
              </a:solidFill>
              <a:latin typeface="Times New Roman" panose="02020603050405020304" pitchFamily="18" charset="0"/>
            </a:endParaRPr>
          </a:p>
          <a:p>
            <a:r>
              <a:rPr lang="en-US" sz="1200" b="0" i="0" u="none" strike="noStrike" baseline="0">
                <a:solidFill>
                  <a:srgbClr val="000000"/>
                </a:solidFill>
                <a:latin typeface="Times New Roman" panose="02020603050405020304" pitchFamily="18" charset="0"/>
              </a:rPr>
              <a:t>(Isolation dates ranged from 03/31/2024 to 08/03/2024 and reported onset dates (n=428) range from 03/11/2024 to 07/26/2024.)</a:t>
            </a:r>
            <a:endParaRPr lang="en-US"/>
          </a:p>
        </p:txBody>
      </p:sp>
      <p:sp>
        <p:nvSpPr>
          <p:cNvPr id="4" name="Slide Number Placeholder 3"/>
          <p:cNvSpPr>
            <a:spLocks noGrp="1"/>
          </p:cNvSpPr>
          <p:nvPr>
            <p:ph type="sldNum" sz="quarter" idx="5"/>
          </p:nvPr>
        </p:nvSpPr>
        <p:spPr/>
        <p:txBody>
          <a:bodyPr/>
          <a:lstStyle/>
          <a:p>
            <a:fld id="{E52346BF-3DE3-4CA0-9BAE-428C02C91D01}" type="slidenum">
              <a:rPr lang="en-US" smtClean="0"/>
              <a:t>5</a:t>
            </a:fld>
            <a:endParaRPr lang="en-US"/>
          </a:p>
        </p:txBody>
      </p:sp>
    </p:spTree>
    <p:extLst>
      <p:ext uri="{BB962C8B-B14F-4D97-AF65-F5344CB8AC3E}">
        <p14:creationId xmlns:p14="http://schemas.microsoft.com/office/powerpoint/2010/main" val="16199423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After narrowing down the vehicle of interest, a traceback investigation was conducted by FDA on regular cucumbers for both outbreak strains. </a:t>
            </a:r>
            <a:r>
              <a:rPr lang="en-US" sz="1800" b="0" i="0">
                <a:solidFill>
                  <a:srgbClr val="000000"/>
                </a:solidFill>
                <a:effectLst/>
                <a:latin typeface="Calibri" panose="020F0502020204030204" pitchFamily="34" charset="0"/>
              </a:rPr>
              <a:t>Traceback investigations are a critical component of any foodborne illness outbreak investigation and are used to determine and document the movement of food product(s) of interest through the supply chain by following the food product back through the points of distribution, processing, and production to determine the source of the product. Through traceback, </a:t>
            </a:r>
            <a:r>
              <a:rPr lang="en-US"/>
              <a:t>investigators can determine if there’s any convergence or a firm in common and help identify where contamination may have taken place.</a:t>
            </a:r>
          </a:p>
          <a:p>
            <a:endParaRPr lang="en-US"/>
          </a:p>
          <a:p>
            <a:r>
              <a:rPr lang="en-US"/>
              <a:t>This was a complicated traceback across multiple states. FDA Office of Regulatory Affairs Human and Animal Foods divisions/districts (ORA/HAF) initiated 15 CORE issued assignments for record and information collection.</a:t>
            </a:r>
          </a:p>
          <a:p>
            <a:r>
              <a:rPr lang="en-US"/>
              <a:t>​</a:t>
            </a:r>
          </a:p>
          <a:p>
            <a:r>
              <a:rPr lang="en-US"/>
              <a:t>FDA Office of Regulatory Affairs Produce Safety Network (ORA/PSN) initiated two CORE issued assignments for farm inspections which included an on-site visit to collect information and records, as well as conduct environmental sample collection.</a:t>
            </a:r>
          </a:p>
        </p:txBody>
      </p:sp>
      <p:sp>
        <p:nvSpPr>
          <p:cNvPr id="4" name="Slide Number Placeholder 3"/>
          <p:cNvSpPr>
            <a:spLocks noGrp="1"/>
          </p:cNvSpPr>
          <p:nvPr>
            <p:ph type="sldNum" sz="quarter" idx="5"/>
          </p:nvPr>
        </p:nvSpPr>
        <p:spPr/>
        <p:txBody>
          <a:bodyPr/>
          <a:lstStyle/>
          <a:p>
            <a:fld id="{E52346BF-3DE3-4CA0-9BAE-428C02C91D01}" type="slidenum">
              <a:rPr lang="en-US" smtClean="0"/>
              <a:t>6</a:t>
            </a:fld>
            <a:endParaRPr lang="en-US"/>
          </a:p>
        </p:txBody>
      </p:sp>
    </p:spTree>
    <p:extLst>
      <p:ext uri="{BB962C8B-B14F-4D97-AF65-F5344CB8AC3E}">
        <p14:creationId xmlns:p14="http://schemas.microsoft.com/office/powerpoint/2010/main" val="36920607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200" b="0" i="0">
                <a:solidFill>
                  <a:srgbClr val="000000"/>
                </a:solidFill>
                <a:effectLst/>
                <a:latin typeface="Times New Roman" panose="02020603050405020304" pitchFamily="18" charset="0"/>
              </a:rPr>
              <a:t>The traceback investigation included 19 cases from nine states that were reported to have purchased or consumed cucumbers from 17 different points of service prior to their illness onset. These points of service included two grocery chains consisting of five different locations across two states, six restaurants representing ten different locations across seven states, a university dining hall, and a hospital cafeteria. Based on exposures related to these 17 points of service, two farms of interest (Grower C and Grower F) were identified in Southeast Florida. </a:t>
            </a:r>
          </a:p>
        </p:txBody>
      </p:sp>
      <p:sp>
        <p:nvSpPr>
          <p:cNvPr id="4" name="Slide Number Placeholder 3"/>
          <p:cNvSpPr>
            <a:spLocks noGrp="1"/>
          </p:cNvSpPr>
          <p:nvPr>
            <p:ph type="sldNum" sz="quarter" idx="5"/>
          </p:nvPr>
        </p:nvSpPr>
        <p:spPr/>
        <p:txBody>
          <a:bodyPr/>
          <a:lstStyle/>
          <a:p>
            <a:fld id="{E52346BF-3DE3-4CA0-9BAE-428C02C91D01}" type="slidenum">
              <a:rPr lang="en-US" smtClean="0"/>
              <a:t>7</a:t>
            </a:fld>
            <a:endParaRPr lang="en-US"/>
          </a:p>
        </p:txBody>
      </p:sp>
    </p:spTree>
    <p:extLst>
      <p:ext uri="{BB962C8B-B14F-4D97-AF65-F5344CB8AC3E}">
        <p14:creationId xmlns:p14="http://schemas.microsoft.com/office/powerpoint/2010/main" val="19167549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On-site inspections were conducted at both farms and included environmental sampling. </a:t>
            </a:r>
            <a:r>
              <a:rPr lang="en-US" b="0" i="0">
                <a:solidFill>
                  <a:srgbClr val="000000"/>
                </a:solidFill>
                <a:effectLst/>
                <a:latin typeface="WordVisi_MSFontService"/>
              </a:rPr>
              <a:t>Neither farm was growing or harvesting produce at the time of inspection, however of the items that could be observed, s</a:t>
            </a:r>
            <a:r>
              <a:rPr lang="en-US"/>
              <a:t>ome potential issues were noted.  Furthermore, both farms used water supplied by canals and a S. Braenderup outbreak strain was found. There were also non-outbreak related Salmonella spp. found in the water and soil. Some matched to clinical isolates (but this was not investigated as part of the outbreak)</a:t>
            </a:r>
          </a:p>
        </p:txBody>
      </p:sp>
      <p:sp>
        <p:nvSpPr>
          <p:cNvPr id="4" name="Slide Number Placeholder 3"/>
          <p:cNvSpPr>
            <a:spLocks noGrp="1"/>
          </p:cNvSpPr>
          <p:nvPr>
            <p:ph type="sldNum" sz="quarter" idx="5"/>
          </p:nvPr>
        </p:nvSpPr>
        <p:spPr/>
        <p:txBody>
          <a:bodyPr/>
          <a:lstStyle/>
          <a:p>
            <a:fld id="{E52346BF-3DE3-4CA0-9BAE-428C02C91D01}" type="slidenum">
              <a:rPr lang="en-US" smtClean="0"/>
              <a:t>8</a:t>
            </a:fld>
            <a:endParaRPr lang="en-US"/>
          </a:p>
        </p:txBody>
      </p:sp>
    </p:spTree>
    <p:extLst>
      <p:ext uri="{BB962C8B-B14F-4D97-AF65-F5344CB8AC3E}">
        <p14:creationId xmlns:p14="http://schemas.microsoft.com/office/powerpoint/2010/main" val="3504327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a:solidFill>
                  <a:srgbClr val="000000"/>
                </a:solidFill>
                <a:effectLst/>
                <a:latin typeface="Times New Roman" panose="02020603050405020304" pitchFamily="18" charset="0"/>
              </a:rPr>
              <a:t>ORA/PSN collected seven environmental samples (four soil, two DEUF, and one environmental sample) from Grower C. Three of the seven samples (two DEUF and one soil) were positive for </a:t>
            </a:r>
            <a:r>
              <a:rPr lang="en-US" sz="1800" b="0" i="1">
                <a:solidFill>
                  <a:srgbClr val="000000"/>
                </a:solidFill>
                <a:effectLst/>
                <a:latin typeface="Times New Roman" panose="02020603050405020304" pitchFamily="18" charset="0"/>
              </a:rPr>
              <a:t>Salmonella </a:t>
            </a:r>
            <a:r>
              <a:rPr lang="en-US" sz="1800" b="0" i="0">
                <a:solidFill>
                  <a:srgbClr val="000000"/>
                </a:solidFill>
                <a:effectLst/>
                <a:latin typeface="Times New Roman" panose="02020603050405020304" pitchFamily="18" charset="0"/>
              </a:rPr>
              <a:t>spp., yielding 95 isolates which were identified to belong to ten different </a:t>
            </a:r>
            <a:r>
              <a:rPr lang="en-US" sz="1800" b="0" i="1">
                <a:solidFill>
                  <a:srgbClr val="000000"/>
                </a:solidFill>
                <a:effectLst/>
                <a:latin typeface="Times New Roman" panose="02020603050405020304" pitchFamily="18" charset="0"/>
              </a:rPr>
              <a:t>Salmonella</a:t>
            </a:r>
            <a:r>
              <a:rPr lang="en-US" sz="1800" b="0" i="0">
                <a:solidFill>
                  <a:srgbClr val="000000"/>
                </a:solidFill>
                <a:effectLst/>
                <a:latin typeface="Times New Roman" panose="02020603050405020304" pitchFamily="18" charset="0"/>
              </a:rPr>
              <a:t> serovars, representing 19 different </a:t>
            </a:r>
            <a:r>
              <a:rPr lang="en-US" sz="1800" b="0" i="1">
                <a:solidFill>
                  <a:srgbClr val="000000"/>
                </a:solidFill>
                <a:effectLst/>
                <a:latin typeface="Times New Roman" panose="02020603050405020304" pitchFamily="18" charset="0"/>
              </a:rPr>
              <a:t>Salmonella</a:t>
            </a:r>
            <a:r>
              <a:rPr lang="en-US" sz="1800" b="0" i="0">
                <a:solidFill>
                  <a:srgbClr val="000000"/>
                </a:solidFill>
                <a:effectLst/>
                <a:latin typeface="Times New Roman" panose="02020603050405020304" pitchFamily="18" charset="0"/>
              </a:rPr>
              <a:t> strains including one strain that matched one of the </a:t>
            </a:r>
            <a:r>
              <a:rPr lang="en-US" sz="1800" b="0" i="1">
                <a:solidFill>
                  <a:srgbClr val="000000"/>
                </a:solidFill>
                <a:effectLst/>
                <a:latin typeface="Times New Roman" panose="02020603050405020304" pitchFamily="18" charset="0"/>
              </a:rPr>
              <a:t>S</a:t>
            </a:r>
            <a:r>
              <a:rPr lang="en-US" sz="1800" b="0" i="0">
                <a:solidFill>
                  <a:srgbClr val="000000"/>
                </a:solidFill>
                <a:effectLst/>
                <a:latin typeface="Times New Roman" panose="02020603050405020304" pitchFamily="18" charset="0"/>
              </a:rPr>
              <a:t>. Braenderup outbreak strains (group three).</a:t>
            </a:r>
          </a:p>
          <a:p>
            <a:endParaRPr lang="en-US" sz="1800" b="0" i="0">
              <a:solidFill>
                <a:srgbClr val="000000"/>
              </a:solidFill>
              <a:effectLst/>
              <a:latin typeface="Times New Roman" panose="02020603050405020304" pitchFamily="18" charset="0"/>
              <a:cs typeface="Calibri"/>
            </a:endParaRPr>
          </a:p>
          <a:p>
            <a:r>
              <a:rPr lang="en-US" sz="1800" b="0" i="0">
                <a:solidFill>
                  <a:srgbClr val="000000"/>
                </a:solidFill>
                <a:effectLst/>
                <a:latin typeface="Times New Roman" panose="02020603050405020304" pitchFamily="18" charset="0"/>
              </a:rPr>
              <a:t>ORA/PSN collected 14 environmental samples (seven DEUF, four soil, one grab water, one drag swab, and one environmental sample) from Grower F. Nine of the 14 samples (seven DEUF, one grab water, and one drag swab sample) were positive for </a:t>
            </a:r>
            <a:r>
              <a:rPr lang="en-US" sz="1800" b="0" i="1">
                <a:solidFill>
                  <a:srgbClr val="000000"/>
                </a:solidFill>
                <a:effectLst/>
                <a:latin typeface="Times New Roman" panose="02020603050405020304" pitchFamily="18" charset="0"/>
              </a:rPr>
              <a:t>Salmonella</a:t>
            </a:r>
            <a:r>
              <a:rPr lang="en-US" sz="1800" b="0" i="0">
                <a:solidFill>
                  <a:srgbClr val="000000"/>
                </a:solidFill>
                <a:effectLst/>
                <a:latin typeface="Times New Roman" panose="02020603050405020304" pitchFamily="18" charset="0"/>
              </a:rPr>
              <a:t> spp., yielding 92 isolates which were identified to belong to 24 different </a:t>
            </a:r>
            <a:r>
              <a:rPr lang="en-US" sz="1800" b="0" i="1">
                <a:solidFill>
                  <a:srgbClr val="000000"/>
                </a:solidFill>
                <a:effectLst/>
                <a:latin typeface="Times New Roman" panose="02020603050405020304" pitchFamily="18" charset="0"/>
              </a:rPr>
              <a:t>Salmonella</a:t>
            </a:r>
            <a:r>
              <a:rPr lang="en-US" sz="1800" b="0" i="0">
                <a:solidFill>
                  <a:srgbClr val="000000"/>
                </a:solidFill>
                <a:effectLst/>
                <a:latin typeface="Times New Roman" panose="02020603050405020304" pitchFamily="18" charset="0"/>
              </a:rPr>
              <a:t> serovars, representing 45 </a:t>
            </a:r>
            <a:r>
              <a:rPr lang="en-US" sz="1800" b="0" i="1">
                <a:solidFill>
                  <a:srgbClr val="000000"/>
                </a:solidFill>
                <a:effectLst/>
                <a:latin typeface="Times New Roman" panose="02020603050405020304" pitchFamily="18" charset="0"/>
              </a:rPr>
              <a:t>Salmonella</a:t>
            </a:r>
            <a:r>
              <a:rPr lang="en-US" sz="1800" b="0" i="0">
                <a:solidFill>
                  <a:srgbClr val="000000"/>
                </a:solidFill>
                <a:effectLst/>
                <a:latin typeface="Times New Roman" panose="02020603050405020304" pitchFamily="18" charset="0"/>
              </a:rPr>
              <a:t> strains including one strain that matched one of the </a:t>
            </a:r>
            <a:r>
              <a:rPr lang="en-US" sz="1800" b="0" i="1">
                <a:solidFill>
                  <a:srgbClr val="000000"/>
                </a:solidFill>
                <a:effectLst/>
                <a:latin typeface="Times New Roman" panose="02020603050405020304" pitchFamily="18" charset="0"/>
              </a:rPr>
              <a:t>S</a:t>
            </a:r>
            <a:r>
              <a:rPr lang="en-US" sz="1800" b="0" i="0">
                <a:solidFill>
                  <a:srgbClr val="000000"/>
                </a:solidFill>
                <a:effectLst/>
                <a:latin typeface="Times New Roman" panose="02020603050405020304" pitchFamily="18" charset="0"/>
              </a:rPr>
              <a:t>. Braenderup outbreak strains (group four).</a:t>
            </a:r>
          </a:p>
          <a:p>
            <a:endParaRPr lang="en-US" sz="1800" b="0" i="0">
              <a:solidFill>
                <a:srgbClr val="000000"/>
              </a:solidFill>
              <a:effectLst/>
              <a:latin typeface="Times New Roman" panose="02020603050405020304" pitchFamily="18" charset="0"/>
              <a:cs typeface="Calibri"/>
            </a:endParaRPr>
          </a:p>
        </p:txBody>
      </p:sp>
      <p:sp>
        <p:nvSpPr>
          <p:cNvPr id="4" name="Slide Number Placeholder 3"/>
          <p:cNvSpPr>
            <a:spLocks noGrp="1"/>
          </p:cNvSpPr>
          <p:nvPr>
            <p:ph type="sldNum" sz="quarter" idx="5"/>
          </p:nvPr>
        </p:nvSpPr>
        <p:spPr/>
        <p:txBody>
          <a:bodyPr/>
          <a:lstStyle/>
          <a:p>
            <a:fld id="{E52346BF-3DE3-4CA0-9BAE-428C02C91D01}" type="slidenum">
              <a:rPr lang="en-US" smtClean="0"/>
              <a:t>9</a:t>
            </a:fld>
            <a:endParaRPr lang="en-US"/>
          </a:p>
        </p:txBody>
      </p:sp>
    </p:spTree>
    <p:extLst>
      <p:ext uri="{BB962C8B-B14F-4D97-AF65-F5344CB8AC3E}">
        <p14:creationId xmlns:p14="http://schemas.microsoft.com/office/powerpoint/2010/main" val="3403674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3FFE42DE-A281-F8F8-E6A0-89E2B5221014}"/>
              </a:ext>
            </a:extLst>
          </p:cNvPr>
          <p:cNvSpPr>
            <a:spLocks noGrp="1"/>
          </p:cNvSpPr>
          <p:nvPr>
            <p:ph type="title"/>
          </p:nvPr>
        </p:nvSpPr>
        <p:spPr>
          <a:xfrm>
            <a:off x="722313" y="4406906"/>
            <a:ext cx="11023524" cy="1362075"/>
          </a:xfrm>
        </p:spPr>
        <p:txBody>
          <a:bodyPr anchor="t"/>
          <a:lstStyle>
            <a:lvl1pPr algn="l">
              <a:defRPr sz="4000" b="1" cap="all"/>
            </a:lvl1pPr>
          </a:lstStyle>
          <a:p>
            <a:r>
              <a:rPr lang="en-US"/>
              <a:t>Click to edit Master title style</a:t>
            </a:r>
          </a:p>
        </p:txBody>
      </p:sp>
      <p:sp>
        <p:nvSpPr>
          <p:cNvPr id="14" name="Text Placeholder 2">
            <a:extLst>
              <a:ext uri="{FF2B5EF4-FFF2-40B4-BE49-F238E27FC236}">
                <a16:creationId xmlns:a16="http://schemas.microsoft.com/office/drawing/2014/main" id="{965B3D5C-8F01-9375-51ED-42F90E57AB1B}"/>
              </a:ext>
            </a:extLst>
          </p:cNvPr>
          <p:cNvSpPr>
            <a:spLocks noGrp="1"/>
          </p:cNvSpPr>
          <p:nvPr>
            <p:ph type="body" idx="1"/>
          </p:nvPr>
        </p:nvSpPr>
        <p:spPr>
          <a:xfrm>
            <a:off x="722312" y="2906713"/>
            <a:ext cx="11023525"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16" name="Picture 15" descr="FDA_FullColor_Monogram.jpg">
            <a:extLst>
              <a:ext uri="{FF2B5EF4-FFF2-40B4-BE49-F238E27FC236}">
                <a16:creationId xmlns:a16="http://schemas.microsoft.com/office/drawing/2014/main" id="{3418EDB8-54F1-97C5-1BBA-4E8C9A7005B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25295" y="279223"/>
            <a:ext cx="620543" cy="743080"/>
          </a:xfrm>
          <a:prstGeom prst="rect">
            <a:avLst/>
          </a:prstGeom>
        </p:spPr>
      </p:pic>
      <p:sp>
        <p:nvSpPr>
          <p:cNvPr id="17" name="Footer Placeholder 4">
            <a:extLst>
              <a:ext uri="{FF2B5EF4-FFF2-40B4-BE49-F238E27FC236}">
                <a16:creationId xmlns:a16="http://schemas.microsoft.com/office/drawing/2014/main" id="{D457F548-CDAE-9C21-1D0D-C66937B1A8A8}"/>
              </a:ext>
            </a:extLst>
          </p:cNvPr>
          <p:cNvSpPr>
            <a:spLocks noGrp="1"/>
          </p:cNvSpPr>
          <p:nvPr>
            <p:ph type="ftr" sz="quarter" idx="11"/>
          </p:nvPr>
        </p:nvSpPr>
        <p:spPr>
          <a:xfrm>
            <a:off x="722312" y="6361753"/>
            <a:ext cx="2895600" cy="365125"/>
          </a:xfrm>
        </p:spPr>
        <p:txBody>
          <a:bodyPr/>
          <a:lstStyle/>
          <a:p>
            <a:pPr algn="l"/>
            <a:r>
              <a:rPr lang="en-US" b="1">
                <a:solidFill>
                  <a:schemeClr val="tx2">
                    <a:lumMod val="60000"/>
                    <a:lumOff val="40000"/>
                  </a:schemeClr>
                </a:solidFill>
                <a:latin typeface="Helvetica"/>
                <a:cs typeface="Helvetica"/>
              </a:rPr>
              <a:t>www.fda.gov</a:t>
            </a:r>
          </a:p>
        </p:txBody>
      </p:sp>
      <p:sp>
        <p:nvSpPr>
          <p:cNvPr id="18" name="TextBox 17">
            <a:extLst>
              <a:ext uri="{FF2B5EF4-FFF2-40B4-BE49-F238E27FC236}">
                <a16:creationId xmlns:a16="http://schemas.microsoft.com/office/drawing/2014/main" id="{890C44A3-C71A-F4EC-554C-E8F5434FDF20}"/>
              </a:ext>
            </a:extLst>
          </p:cNvPr>
          <p:cNvSpPr txBox="1"/>
          <p:nvPr userDrawn="1"/>
        </p:nvSpPr>
        <p:spPr>
          <a:xfrm>
            <a:off x="11373620" y="6361753"/>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890073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FD2A1-EA16-D1E7-E2A5-AE584C871D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AB4B46E-5018-1C3E-ADDD-172C83DFBF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9FD3975-762C-95E3-85C9-21AB2253BA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37717B97-DFEA-0EE0-3BB6-2C71A6BB48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3D2CE6-A3A2-E35C-DB3E-54100436C125}"/>
              </a:ext>
            </a:extLst>
          </p:cNvPr>
          <p:cNvSpPr>
            <a:spLocks noGrp="1"/>
          </p:cNvSpPr>
          <p:nvPr>
            <p:ph type="sldNum" sz="quarter" idx="12"/>
          </p:nvPr>
        </p:nvSpPr>
        <p:spPr/>
        <p:txBody>
          <a:bodyPr/>
          <a:lstStyle/>
          <a:p>
            <a:fld id="{330D037E-9321-482D-B012-3EE206521188}" type="slidenum">
              <a:rPr lang="en-US" smtClean="0"/>
              <a:t>‹#›</a:t>
            </a:fld>
            <a:endParaRPr lang="en-US"/>
          </a:p>
        </p:txBody>
      </p:sp>
      <p:pic>
        <p:nvPicPr>
          <p:cNvPr id="8" name="Picture 7" descr="FDA_FullColor_Monogram.jpg">
            <a:extLst>
              <a:ext uri="{FF2B5EF4-FFF2-40B4-BE49-F238E27FC236}">
                <a16:creationId xmlns:a16="http://schemas.microsoft.com/office/drawing/2014/main" id="{EF9E0839-46AD-106F-E73F-7D815FF62D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25295" y="279223"/>
            <a:ext cx="620543" cy="743080"/>
          </a:xfrm>
          <a:prstGeom prst="rect">
            <a:avLst/>
          </a:prstGeom>
        </p:spPr>
      </p:pic>
      <p:sp>
        <p:nvSpPr>
          <p:cNvPr id="9" name="Footer Placeholder 4">
            <a:extLst>
              <a:ext uri="{FF2B5EF4-FFF2-40B4-BE49-F238E27FC236}">
                <a16:creationId xmlns:a16="http://schemas.microsoft.com/office/drawing/2014/main" id="{8C4D3F31-EC5F-300B-E798-83B82A09EA25}"/>
              </a:ext>
            </a:extLst>
          </p:cNvPr>
          <p:cNvSpPr txBox="1">
            <a:spLocks/>
          </p:cNvSpPr>
          <p:nvPr userDrawn="1"/>
        </p:nvSpPr>
        <p:spPr>
          <a:xfrm>
            <a:off x="722312" y="6361753"/>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12963827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2AFAE-75E2-C0DA-372C-4A8FDBC7AE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7094F69-8065-904A-5668-3B508AB80E5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61A1AED-8C99-5F68-B8AF-FC3A3510BF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D342E721-59E4-EF63-AF27-9AB970F53F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7F7F2E-51E2-86A9-21FD-BDE9DC7AD23A}"/>
              </a:ext>
            </a:extLst>
          </p:cNvPr>
          <p:cNvSpPr>
            <a:spLocks noGrp="1"/>
          </p:cNvSpPr>
          <p:nvPr>
            <p:ph type="sldNum" sz="quarter" idx="12"/>
          </p:nvPr>
        </p:nvSpPr>
        <p:spPr/>
        <p:txBody>
          <a:bodyPr/>
          <a:lstStyle/>
          <a:p>
            <a:fld id="{330D037E-9321-482D-B012-3EE206521188}" type="slidenum">
              <a:rPr lang="en-US" smtClean="0"/>
              <a:t>‹#›</a:t>
            </a:fld>
            <a:endParaRPr lang="en-US"/>
          </a:p>
        </p:txBody>
      </p:sp>
      <p:pic>
        <p:nvPicPr>
          <p:cNvPr id="8" name="Picture 7" descr="FDA_FullColor_Monogram.jpg">
            <a:extLst>
              <a:ext uri="{FF2B5EF4-FFF2-40B4-BE49-F238E27FC236}">
                <a16:creationId xmlns:a16="http://schemas.microsoft.com/office/drawing/2014/main" id="{03D1EB5E-F66C-AD3A-A0DE-B1B61AA5AE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25295" y="279223"/>
            <a:ext cx="620543" cy="743080"/>
          </a:xfrm>
          <a:prstGeom prst="rect">
            <a:avLst/>
          </a:prstGeom>
        </p:spPr>
      </p:pic>
      <p:sp>
        <p:nvSpPr>
          <p:cNvPr id="9" name="Footer Placeholder 4">
            <a:extLst>
              <a:ext uri="{FF2B5EF4-FFF2-40B4-BE49-F238E27FC236}">
                <a16:creationId xmlns:a16="http://schemas.microsoft.com/office/drawing/2014/main" id="{6ADF0156-2D5D-7A59-09AE-129B08765BED}"/>
              </a:ext>
            </a:extLst>
          </p:cNvPr>
          <p:cNvSpPr txBox="1">
            <a:spLocks/>
          </p:cNvSpPr>
          <p:nvPr userDrawn="1"/>
        </p:nvSpPr>
        <p:spPr>
          <a:xfrm>
            <a:off x="722312" y="6361753"/>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14728482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40F94-C260-6938-B493-ECCBAABBB6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5EAE1CB-4D4E-DD29-FB47-4A80293E7C9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4D32D737-5B35-BB16-E3C9-4F6E92B54A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C32CC2-0CF0-C152-2793-E552878CCDCF}"/>
              </a:ext>
            </a:extLst>
          </p:cNvPr>
          <p:cNvSpPr>
            <a:spLocks noGrp="1"/>
          </p:cNvSpPr>
          <p:nvPr>
            <p:ph type="sldNum" sz="quarter" idx="12"/>
          </p:nvPr>
        </p:nvSpPr>
        <p:spPr/>
        <p:txBody>
          <a:bodyPr/>
          <a:lstStyle/>
          <a:p>
            <a:fld id="{330D037E-9321-482D-B012-3EE206521188}" type="slidenum">
              <a:rPr lang="en-US" smtClean="0"/>
              <a:t>‹#›</a:t>
            </a:fld>
            <a:endParaRPr lang="en-US"/>
          </a:p>
        </p:txBody>
      </p:sp>
      <p:pic>
        <p:nvPicPr>
          <p:cNvPr id="7" name="Picture 6" descr="FDA_FullColor_Monogram.jpg">
            <a:extLst>
              <a:ext uri="{FF2B5EF4-FFF2-40B4-BE49-F238E27FC236}">
                <a16:creationId xmlns:a16="http://schemas.microsoft.com/office/drawing/2014/main" id="{BCF58084-392C-CB1B-3AB1-115DAE35937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25295" y="279223"/>
            <a:ext cx="620543" cy="743080"/>
          </a:xfrm>
          <a:prstGeom prst="rect">
            <a:avLst/>
          </a:prstGeom>
        </p:spPr>
      </p:pic>
      <p:sp>
        <p:nvSpPr>
          <p:cNvPr id="8" name="Footer Placeholder 4">
            <a:extLst>
              <a:ext uri="{FF2B5EF4-FFF2-40B4-BE49-F238E27FC236}">
                <a16:creationId xmlns:a16="http://schemas.microsoft.com/office/drawing/2014/main" id="{6D653DDF-A000-5B21-F979-51167A76CB60}"/>
              </a:ext>
            </a:extLst>
          </p:cNvPr>
          <p:cNvSpPr txBox="1">
            <a:spLocks/>
          </p:cNvSpPr>
          <p:nvPr userDrawn="1"/>
        </p:nvSpPr>
        <p:spPr>
          <a:xfrm>
            <a:off x="722312" y="6361753"/>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8646899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D4E9FE8-C548-0ACA-1C3D-607F6618D8C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9585456-6C93-F85D-DE5E-B280D84D94B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3AABA40C-1568-D3F1-47AE-0C3003F8D5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42649A-5267-5803-F4AC-F674BECD43F6}"/>
              </a:ext>
            </a:extLst>
          </p:cNvPr>
          <p:cNvSpPr>
            <a:spLocks noGrp="1"/>
          </p:cNvSpPr>
          <p:nvPr>
            <p:ph type="sldNum" sz="quarter" idx="12"/>
          </p:nvPr>
        </p:nvSpPr>
        <p:spPr/>
        <p:txBody>
          <a:bodyPr/>
          <a:lstStyle/>
          <a:p>
            <a:fld id="{330D037E-9321-482D-B012-3EE206521188}" type="slidenum">
              <a:rPr lang="en-US" smtClean="0"/>
              <a:t>‹#›</a:t>
            </a:fld>
            <a:endParaRPr lang="en-US"/>
          </a:p>
        </p:txBody>
      </p:sp>
      <p:pic>
        <p:nvPicPr>
          <p:cNvPr id="7" name="Picture 6" descr="FDA_FullColor_Monogram.jpg">
            <a:extLst>
              <a:ext uri="{FF2B5EF4-FFF2-40B4-BE49-F238E27FC236}">
                <a16:creationId xmlns:a16="http://schemas.microsoft.com/office/drawing/2014/main" id="{9883B0BB-AE93-BA39-2384-6D84CF5676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25295" y="279223"/>
            <a:ext cx="620543" cy="743080"/>
          </a:xfrm>
          <a:prstGeom prst="rect">
            <a:avLst/>
          </a:prstGeom>
        </p:spPr>
      </p:pic>
      <p:sp>
        <p:nvSpPr>
          <p:cNvPr id="8" name="Footer Placeholder 4">
            <a:extLst>
              <a:ext uri="{FF2B5EF4-FFF2-40B4-BE49-F238E27FC236}">
                <a16:creationId xmlns:a16="http://schemas.microsoft.com/office/drawing/2014/main" id="{7B226109-ADE7-167D-6898-0149EF5EC178}"/>
              </a:ext>
            </a:extLst>
          </p:cNvPr>
          <p:cNvSpPr txBox="1">
            <a:spLocks/>
          </p:cNvSpPr>
          <p:nvPr userDrawn="1"/>
        </p:nvSpPr>
        <p:spPr>
          <a:xfrm>
            <a:off x="722312" y="6361753"/>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3128873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85B1E9E-AF94-D11D-C5AE-BBA905C59773}"/>
              </a:ext>
            </a:extLst>
          </p:cNvPr>
          <p:cNvSpPr>
            <a:spLocks noGrp="1"/>
          </p:cNvSpPr>
          <p:nvPr>
            <p:ph type="title"/>
          </p:nvPr>
        </p:nvSpPr>
        <p:spPr>
          <a:xfrm>
            <a:off x="323852" y="1023679"/>
            <a:ext cx="11421985" cy="926020"/>
          </a:xfrm>
        </p:spPr>
        <p:txBody>
          <a:bodyPr/>
          <a:lstStyle/>
          <a:p>
            <a:r>
              <a:rPr lang="en-US"/>
              <a:t>Click to edit Master title style</a:t>
            </a:r>
          </a:p>
        </p:txBody>
      </p:sp>
      <p:sp>
        <p:nvSpPr>
          <p:cNvPr id="8" name="Content Placeholder 2">
            <a:extLst>
              <a:ext uri="{FF2B5EF4-FFF2-40B4-BE49-F238E27FC236}">
                <a16:creationId xmlns:a16="http://schemas.microsoft.com/office/drawing/2014/main" id="{8A29FC9F-3EA8-8085-0F60-5A58E2332B78}"/>
              </a:ext>
            </a:extLst>
          </p:cNvPr>
          <p:cNvSpPr>
            <a:spLocks noGrp="1"/>
          </p:cNvSpPr>
          <p:nvPr>
            <p:ph idx="1"/>
          </p:nvPr>
        </p:nvSpPr>
        <p:spPr>
          <a:xfrm>
            <a:off x="323853" y="2009779"/>
            <a:ext cx="11421985" cy="42860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F901AFE7-8F73-36A9-813E-FB5D7FF980B9}"/>
              </a:ext>
            </a:extLst>
          </p:cNvPr>
          <p:cNvSpPr>
            <a:spLocks noGrp="1"/>
          </p:cNvSpPr>
          <p:nvPr>
            <p:ph type="ftr" sz="quarter" idx="11"/>
          </p:nvPr>
        </p:nvSpPr>
        <p:spPr>
          <a:xfrm>
            <a:off x="323852" y="6394837"/>
            <a:ext cx="2895600" cy="365125"/>
          </a:xfrm>
        </p:spPr>
        <p:txBody>
          <a:bodyPr/>
          <a:lstStyle/>
          <a:p>
            <a:pPr algn="l"/>
            <a:r>
              <a:rPr lang="en-US" b="1">
                <a:solidFill>
                  <a:schemeClr val="tx2">
                    <a:lumMod val="60000"/>
                    <a:lumOff val="40000"/>
                  </a:schemeClr>
                </a:solidFill>
                <a:latin typeface="Helvetica"/>
                <a:cs typeface="Helvetica"/>
              </a:rPr>
              <a:t>www.fda.gov</a:t>
            </a:r>
          </a:p>
        </p:txBody>
      </p:sp>
      <p:pic>
        <p:nvPicPr>
          <p:cNvPr id="11" name="Picture 10" descr="FDA_FullColor_Monogram.jpg">
            <a:extLst>
              <a:ext uri="{FF2B5EF4-FFF2-40B4-BE49-F238E27FC236}">
                <a16:creationId xmlns:a16="http://schemas.microsoft.com/office/drawing/2014/main" id="{904A368D-48F1-402C-67EB-2F5B698852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25295" y="280599"/>
            <a:ext cx="620543" cy="743080"/>
          </a:xfrm>
          <a:prstGeom prst="rect">
            <a:avLst/>
          </a:prstGeom>
        </p:spPr>
      </p:pic>
      <p:sp>
        <p:nvSpPr>
          <p:cNvPr id="12" name="TextBox 11">
            <a:extLst>
              <a:ext uri="{FF2B5EF4-FFF2-40B4-BE49-F238E27FC236}">
                <a16:creationId xmlns:a16="http://schemas.microsoft.com/office/drawing/2014/main" id="{DA5C5C33-F31D-A35D-DC7D-C2AE529C441D}"/>
              </a:ext>
            </a:extLst>
          </p:cNvPr>
          <p:cNvSpPr txBox="1"/>
          <p:nvPr userDrawn="1"/>
        </p:nvSpPr>
        <p:spPr>
          <a:xfrm>
            <a:off x="11559729" y="6438901"/>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660026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AD273-3CAB-06DD-04F3-584874E3D1B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1B20640-253F-0C72-F99A-CE215CEEDB9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EDAC19B6-2B81-0012-159E-5EC82C4BA3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1817EF-B7E5-EFD4-DD61-04782EE7D57F}"/>
              </a:ext>
            </a:extLst>
          </p:cNvPr>
          <p:cNvSpPr>
            <a:spLocks noGrp="1"/>
          </p:cNvSpPr>
          <p:nvPr>
            <p:ph type="sldNum" sz="quarter" idx="12"/>
          </p:nvPr>
        </p:nvSpPr>
        <p:spPr>
          <a:xfrm>
            <a:off x="8893405" y="6349607"/>
            <a:ext cx="2743200" cy="365125"/>
          </a:xfrm>
        </p:spPr>
        <p:txBody>
          <a:bodyPr/>
          <a:lstStyle/>
          <a:p>
            <a:fld id="{330D037E-9321-482D-B012-3EE206521188}" type="slidenum">
              <a:rPr lang="en-US" smtClean="0"/>
              <a:t>‹#›</a:t>
            </a:fld>
            <a:endParaRPr lang="en-US"/>
          </a:p>
        </p:txBody>
      </p:sp>
      <p:pic>
        <p:nvPicPr>
          <p:cNvPr id="9" name="Picture 8" descr="FDA_FullColor_Monogram.jpg">
            <a:extLst>
              <a:ext uri="{FF2B5EF4-FFF2-40B4-BE49-F238E27FC236}">
                <a16:creationId xmlns:a16="http://schemas.microsoft.com/office/drawing/2014/main" id="{113E5DFF-AA92-56CE-0043-4DCA95A393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25295" y="279223"/>
            <a:ext cx="620543" cy="743080"/>
          </a:xfrm>
          <a:prstGeom prst="rect">
            <a:avLst/>
          </a:prstGeom>
        </p:spPr>
      </p:pic>
      <p:sp>
        <p:nvSpPr>
          <p:cNvPr id="10" name="Footer Placeholder 4">
            <a:extLst>
              <a:ext uri="{FF2B5EF4-FFF2-40B4-BE49-F238E27FC236}">
                <a16:creationId xmlns:a16="http://schemas.microsoft.com/office/drawing/2014/main" id="{BC5DFF29-A26A-E81F-DC48-814CF58D4286}"/>
              </a:ext>
            </a:extLst>
          </p:cNvPr>
          <p:cNvSpPr txBox="1">
            <a:spLocks/>
          </p:cNvSpPr>
          <p:nvPr userDrawn="1"/>
        </p:nvSpPr>
        <p:spPr>
          <a:xfrm>
            <a:off x="722312" y="6361753"/>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3690140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47655-3B4A-5506-9434-035251822CB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01A1981-0D63-C3E6-B351-11EB1D5C210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DA1F9EF-4DAD-526A-15E7-25E398C340A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E2C6516B-F855-34E4-BEDC-D09B76961E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F09188-5DAC-21F5-178C-84A12BBC32F0}"/>
              </a:ext>
            </a:extLst>
          </p:cNvPr>
          <p:cNvSpPr>
            <a:spLocks noGrp="1"/>
          </p:cNvSpPr>
          <p:nvPr>
            <p:ph type="sldNum" sz="quarter" idx="12"/>
          </p:nvPr>
        </p:nvSpPr>
        <p:spPr/>
        <p:txBody>
          <a:bodyPr/>
          <a:lstStyle/>
          <a:p>
            <a:fld id="{330D037E-9321-482D-B012-3EE206521188}" type="slidenum">
              <a:rPr lang="en-US" smtClean="0"/>
              <a:t>‹#›</a:t>
            </a:fld>
            <a:endParaRPr lang="en-US"/>
          </a:p>
        </p:txBody>
      </p:sp>
      <p:pic>
        <p:nvPicPr>
          <p:cNvPr id="10" name="Picture 9" descr="FDA_FullColor_Monogram.jpg">
            <a:extLst>
              <a:ext uri="{FF2B5EF4-FFF2-40B4-BE49-F238E27FC236}">
                <a16:creationId xmlns:a16="http://schemas.microsoft.com/office/drawing/2014/main" id="{1A30561F-6B1C-0D63-86A9-89C6917D49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25295" y="279223"/>
            <a:ext cx="620543" cy="743080"/>
          </a:xfrm>
          <a:prstGeom prst="rect">
            <a:avLst/>
          </a:prstGeom>
        </p:spPr>
      </p:pic>
      <p:sp>
        <p:nvSpPr>
          <p:cNvPr id="11" name="Footer Placeholder 4">
            <a:extLst>
              <a:ext uri="{FF2B5EF4-FFF2-40B4-BE49-F238E27FC236}">
                <a16:creationId xmlns:a16="http://schemas.microsoft.com/office/drawing/2014/main" id="{47875AAE-37DF-73FF-132B-FFA1D5B06016}"/>
              </a:ext>
            </a:extLst>
          </p:cNvPr>
          <p:cNvSpPr txBox="1">
            <a:spLocks/>
          </p:cNvSpPr>
          <p:nvPr userDrawn="1"/>
        </p:nvSpPr>
        <p:spPr>
          <a:xfrm>
            <a:off x="722312" y="6361753"/>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1085847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EE886-0633-FFFD-4978-8AAF11CD059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214F3E6-F1A1-E7F2-594A-742EB44D42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EC203BD-17B3-1421-5E2C-884A605557B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E6A618B-D3DD-D265-E19B-58FE11A9801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20700AB-FBBE-2808-E25C-09C6C3B9C5A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1AE7EC8D-C5E9-57DD-096E-7F3EF0F1727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3B576A7-41B5-F1EF-C317-74083C97664A}"/>
              </a:ext>
            </a:extLst>
          </p:cNvPr>
          <p:cNvSpPr>
            <a:spLocks noGrp="1"/>
          </p:cNvSpPr>
          <p:nvPr>
            <p:ph type="sldNum" sz="quarter" idx="12"/>
          </p:nvPr>
        </p:nvSpPr>
        <p:spPr/>
        <p:txBody>
          <a:bodyPr/>
          <a:lstStyle/>
          <a:p>
            <a:fld id="{330D037E-9321-482D-B012-3EE206521188}" type="slidenum">
              <a:rPr lang="en-US" smtClean="0"/>
              <a:t>‹#›</a:t>
            </a:fld>
            <a:endParaRPr lang="en-US"/>
          </a:p>
        </p:txBody>
      </p:sp>
      <p:pic>
        <p:nvPicPr>
          <p:cNvPr id="12" name="Picture 11" descr="FDA_FullColor_Monogram.jpg">
            <a:extLst>
              <a:ext uri="{FF2B5EF4-FFF2-40B4-BE49-F238E27FC236}">
                <a16:creationId xmlns:a16="http://schemas.microsoft.com/office/drawing/2014/main" id="{8D761F5C-4389-E482-4DB0-F3DBA77B8F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25295" y="279223"/>
            <a:ext cx="620543" cy="743080"/>
          </a:xfrm>
          <a:prstGeom prst="rect">
            <a:avLst/>
          </a:prstGeom>
        </p:spPr>
      </p:pic>
      <p:sp>
        <p:nvSpPr>
          <p:cNvPr id="13" name="Footer Placeholder 4">
            <a:extLst>
              <a:ext uri="{FF2B5EF4-FFF2-40B4-BE49-F238E27FC236}">
                <a16:creationId xmlns:a16="http://schemas.microsoft.com/office/drawing/2014/main" id="{A94DD1E1-60F4-ED9E-F53B-8702155357FF}"/>
              </a:ext>
            </a:extLst>
          </p:cNvPr>
          <p:cNvSpPr txBox="1">
            <a:spLocks/>
          </p:cNvSpPr>
          <p:nvPr userDrawn="1"/>
        </p:nvSpPr>
        <p:spPr>
          <a:xfrm>
            <a:off x="722312" y="6361753"/>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1809629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A0D86-9EA0-E700-0A94-35947FE58C44}"/>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C90A4643-EDCD-8CD1-12C9-FC12FAB435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AE7C144-BB53-1019-7D87-262AF46F976C}"/>
              </a:ext>
            </a:extLst>
          </p:cNvPr>
          <p:cNvSpPr>
            <a:spLocks noGrp="1"/>
          </p:cNvSpPr>
          <p:nvPr>
            <p:ph type="sldNum" sz="quarter" idx="12"/>
          </p:nvPr>
        </p:nvSpPr>
        <p:spPr/>
        <p:txBody>
          <a:bodyPr/>
          <a:lstStyle/>
          <a:p>
            <a:fld id="{330D037E-9321-482D-B012-3EE206521188}" type="slidenum">
              <a:rPr lang="en-US" smtClean="0"/>
              <a:t>‹#›</a:t>
            </a:fld>
            <a:endParaRPr lang="en-US"/>
          </a:p>
        </p:txBody>
      </p:sp>
      <p:pic>
        <p:nvPicPr>
          <p:cNvPr id="6" name="Picture 5" descr="FDA_FullColor_Monogram.jpg">
            <a:extLst>
              <a:ext uri="{FF2B5EF4-FFF2-40B4-BE49-F238E27FC236}">
                <a16:creationId xmlns:a16="http://schemas.microsoft.com/office/drawing/2014/main" id="{63C3BF2C-270C-10DC-7469-7A0A98DA88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25295" y="279223"/>
            <a:ext cx="620543" cy="743080"/>
          </a:xfrm>
          <a:prstGeom prst="rect">
            <a:avLst/>
          </a:prstGeom>
        </p:spPr>
      </p:pic>
      <p:sp>
        <p:nvSpPr>
          <p:cNvPr id="7" name="Footer Placeholder 4">
            <a:extLst>
              <a:ext uri="{FF2B5EF4-FFF2-40B4-BE49-F238E27FC236}">
                <a16:creationId xmlns:a16="http://schemas.microsoft.com/office/drawing/2014/main" id="{E76ED992-ACBB-9DCC-295F-B5421F9E830D}"/>
              </a:ext>
            </a:extLst>
          </p:cNvPr>
          <p:cNvSpPr txBox="1">
            <a:spLocks/>
          </p:cNvSpPr>
          <p:nvPr userDrawn="1"/>
        </p:nvSpPr>
        <p:spPr>
          <a:xfrm>
            <a:off x="722312" y="6361753"/>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453048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18FC4ED-5F10-6475-7E54-99F09150D00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4F03441-EE45-A186-C9F9-AD8D57948863}"/>
              </a:ext>
            </a:extLst>
          </p:cNvPr>
          <p:cNvSpPr>
            <a:spLocks noGrp="1"/>
          </p:cNvSpPr>
          <p:nvPr>
            <p:ph type="sldNum" sz="quarter" idx="12"/>
          </p:nvPr>
        </p:nvSpPr>
        <p:spPr/>
        <p:txBody>
          <a:bodyPr/>
          <a:lstStyle/>
          <a:p>
            <a:fld id="{330D037E-9321-482D-B012-3EE206521188}" type="slidenum">
              <a:rPr lang="en-US" smtClean="0"/>
              <a:t>‹#›</a:t>
            </a:fld>
            <a:endParaRPr lang="en-US"/>
          </a:p>
        </p:txBody>
      </p:sp>
      <p:pic>
        <p:nvPicPr>
          <p:cNvPr id="5" name="Picture 4" descr="FDA_FullColor_Monogram.jpg">
            <a:extLst>
              <a:ext uri="{FF2B5EF4-FFF2-40B4-BE49-F238E27FC236}">
                <a16:creationId xmlns:a16="http://schemas.microsoft.com/office/drawing/2014/main" id="{98240E41-95BD-E8CC-168D-89237DA614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25295" y="279223"/>
            <a:ext cx="620543" cy="743080"/>
          </a:xfrm>
          <a:prstGeom prst="rect">
            <a:avLst/>
          </a:prstGeom>
        </p:spPr>
      </p:pic>
      <p:sp>
        <p:nvSpPr>
          <p:cNvPr id="6" name="Footer Placeholder 4">
            <a:extLst>
              <a:ext uri="{FF2B5EF4-FFF2-40B4-BE49-F238E27FC236}">
                <a16:creationId xmlns:a16="http://schemas.microsoft.com/office/drawing/2014/main" id="{C6C02964-9F6B-F8BC-7FDA-8DB424E8EC07}"/>
              </a:ext>
            </a:extLst>
          </p:cNvPr>
          <p:cNvSpPr txBox="1">
            <a:spLocks/>
          </p:cNvSpPr>
          <p:nvPr userDrawn="1"/>
        </p:nvSpPr>
        <p:spPr>
          <a:xfrm>
            <a:off x="722312" y="6361753"/>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9792413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18FC4ED-5F10-6475-7E54-99F09150D00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4F03441-EE45-A186-C9F9-AD8D57948863}"/>
              </a:ext>
            </a:extLst>
          </p:cNvPr>
          <p:cNvSpPr>
            <a:spLocks noGrp="1"/>
          </p:cNvSpPr>
          <p:nvPr>
            <p:ph type="sldNum" sz="quarter" idx="12"/>
          </p:nvPr>
        </p:nvSpPr>
        <p:spPr/>
        <p:txBody>
          <a:bodyPr/>
          <a:lstStyle/>
          <a:p>
            <a:fld id="{330D037E-9321-482D-B012-3EE206521188}" type="slidenum">
              <a:rPr lang="en-US" smtClean="0"/>
              <a:t>‹#›</a:t>
            </a:fld>
            <a:endParaRPr lang="en-US"/>
          </a:p>
        </p:txBody>
      </p:sp>
    </p:spTree>
    <p:extLst>
      <p:ext uri="{BB962C8B-B14F-4D97-AF65-F5344CB8AC3E}">
        <p14:creationId xmlns:p14="http://schemas.microsoft.com/office/powerpoint/2010/main" val="23270966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4F03441-EE45-A186-C9F9-AD8D57948863}"/>
              </a:ext>
            </a:extLst>
          </p:cNvPr>
          <p:cNvSpPr>
            <a:spLocks noGrp="1"/>
          </p:cNvSpPr>
          <p:nvPr>
            <p:ph type="sldNum" sz="quarter" idx="12"/>
          </p:nvPr>
        </p:nvSpPr>
        <p:spPr/>
        <p:txBody>
          <a:bodyPr/>
          <a:lstStyle/>
          <a:p>
            <a:fld id="{330D037E-9321-482D-B012-3EE206521188}" type="slidenum">
              <a:rPr lang="en-US" smtClean="0"/>
              <a:t>‹#›</a:t>
            </a:fld>
            <a:endParaRPr lang="en-US"/>
          </a:p>
        </p:txBody>
      </p:sp>
      <p:pic>
        <p:nvPicPr>
          <p:cNvPr id="5" name="Picture 4" descr="FDA_B&amp;W_Primary_logo.jpg">
            <a:extLst>
              <a:ext uri="{FF2B5EF4-FFF2-40B4-BE49-F238E27FC236}">
                <a16:creationId xmlns:a16="http://schemas.microsoft.com/office/drawing/2014/main" id="{B54A810A-FD0A-312D-55A6-24021414F3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741" y="2991578"/>
            <a:ext cx="4198518" cy="874845"/>
          </a:xfrm>
          <a:prstGeom prst="rect">
            <a:avLst/>
          </a:prstGeom>
        </p:spPr>
      </p:pic>
    </p:spTree>
    <p:extLst>
      <p:ext uri="{BB962C8B-B14F-4D97-AF65-F5344CB8AC3E}">
        <p14:creationId xmlns:p14="http://schemas.microsoft.com/office/powerpoint/2010/main" val="4090517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4D25C34-FAF0-4BDA-BDBD-ACA4D3EF3D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4D3D16C-BD5C-24B6-F2A8-7FF6890748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52066145-1B5E-A56C-0A16-2447E72FFA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5AF980E-8011-FA99-ADB0-00E9DB563B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D037E-9321-482D-B012-3EE206521188}" type="slidenum">
              <a:rPr lang="en-US" smtClean="0"/>
              <a:t>‹#›</a:t>
            </a:fld>
            <a:endParaRPr lang="en-US"/>
          </a:p>
        </p:txBody>
      </p:sp>
    </p:spTree>
    <p:extLst>
      <p:ext uri="{BB962C8B-B14F-4D97-AF65-F5344CB8AC3E}">
        <p14:creationId xmlns:p14="http://schemas.microsoft.com/office/powerpoint/2010/main" val="39746157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1" r:id="rId8"/>
    <p:sldLayoutId id="2147483660"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8" Type="http://schemas.openxmlformats.org/officeDocument/2006/relationships/hyperlink" Target="https://www.cdc.gov/index.html" TargetMode="External"/><Relationship Id="rId3" Type="http://schemas.openxmlformats.org/officeDocument/2006/relationships/hyperlink" Target="https://www.fda.gov/food/outbreaks-foodborne-illness/outbreak-investigation-salmonella-cucumbers-june-2024" TargetMode="External"/><Relationship Id="rId7" Type="http://schemas.openxmlformats.org/officeDocument/2006/relationships/hyperlink" Target="https://www.fda.gov/"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www.cdc.gov/salmonella/africana-06-24/index.html" TargetMode="External"/><Relationship Id="rId5" Type="http://schemas.openxmlformats.org/officeDocument/2006/relationships/hyperlink" Target="https://wh.farm/products/organic-cucumbers/" TargetMode="External"/><Relationship Id="rId10" Type="http://schemas.openxmlformats.org/officeDocument/2006/relationships/hyperlink" Target="https://www.vecteezy.com/vector-art/9732962-cucumber-icon-vector-design-template" TargetMode="External"/><Relationship Id="rId4" Type="http://schemas.openxmlformats.org/officeDocument/2006/relationships/hyperlink" Target="https://www.fda.gov/safety/recalls-market-withdrawals-safety-alerts/fresh-start-produce-sales-initiates-recall-whole-cucumbers-because-possible-health-risk" TargetMode="External"/><Relationship Id="rId9" Type="http://schemas.openxmlformats.org/officeDocument/2006/relationships/hyperlink" Target="https://www.state.gov/bureaus-offices/under-secretary-for-public-diplomacy-and-public-affairs/bureau-of-global-public-affairs/state-by-state-map/"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sv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sv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microsoft.com/office/2014/relationships/chartEx" Target="../charts/chartEx1.xml"/><Relationship Id="rId7" Type="http://schemas.microsoft.com/office/2014/relationships/chartEx" Target="../charts/chartEx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19.png"/><Relationship Id="rId5" Type="http://schemas.microsoft.com/office/2014/relationships/chartEx" Target="../charts/chartEx2.xml"/><Relationship Id="rId10" Type="http://schemas.openxmlformats.org/officeDocument/2006/relationships/image" Target="../media/image18.png"/><Relationship Id="rId4" Type="http://schemas.openxmlformats.org/officeDocument/2006/relationships/image" Target="../media/image15.png"/><Relationship Id="rId9" Type="http://schemas.microsoft.com/office/2014/relationships/chartEx" Target="../charts/chartEx4.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5.sv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6.png"/><Relationship Id="rId7"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27.sv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2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960A3-7463-0739-D524-98B96A863603}"/>
              </a:ext>
            </a:extLst>
          </p:cNvPr>
          <p:cNvSpPr>
            <a:spLocks noGrp="1"/>
          </p:cNvSpPr>
          <p:nvPr>
            <p:ph type="ctrTitle"/>
          </p:nvPr>
        </p:nvSpPr>
        <p:spPr>
          <a:xfrm>
            <a:off x="439479" y="1690274"/>
            <a:ext cx="9144000" cy="842177"/>
          </a:xfrm>
        </p:spPr>
        <p:txBody>
          <a:bodyPr>
            <a:normAutofit fontScale="90000"/>
          </a:bodyPr>
          <a:lstStyle/>
          <a:p>
            <a:r>
              <a:rPr lang="en-US"/>
              <a:t>Not so cool: A 2024 Multistate outbreak investigation of </a:t>
            </a:r>
            <a:r>
              <a:rPr lang="en-US" i="1"/>
              <a:t>salmonella</a:t>
            </a:r>
            <a:r>
              <a:rPr lang="en-US"/>
              <a:t> Africana and </a:t>
            </a:r>
            <a:r>
              <a:rPr lang="en-US" i="1"/>
              <a:t>S</a:t>
            </a:r>
            <a:r>
              <a:rPr lang="en-US"/>
              <a:t>. Braenderup in cucumbers</a:t>
            </a:r>
            <a:endParaRPr lang="en-US">
              <a:ea typeface="Calibri Light"/>
              <a:cs typeface="Calibri Light"/>
            </a:endParaRPr>
          </a:p>
        </p:txBody>
      </p:sp>
      <p:sp>
        <p:nvSpPr>
          <p:cNvPr id="3" name="Subtitle 2">
            <a:extLst>
              <a:ext uri="{FF2B5EF4-FFF2-40B4-BE49-F238E27FC236}">
                <a16:creationId xmlns:a16="http://schemas.microsoft.com/office/drawing/2014/main" id="{42AF1B25-C412-4C0E-ACDC-2DB5F933E6E4}"/>
              </a:ext>
            </a:extLst>
          </p:cNvPr>
          <p:cNvSpPr>
            <a:spLocks noGrp="1"/>
          </p:cNvSpPr>
          <p:nvPr>
            <p:ph type="subTitle" idx="4294967295"/>
          </p:nvPr>
        </p:nvSpPr>
        <p:spPr>
          <a:xfrm>
            <a:off x="439479" y="4729520"/>
            <a:ext cx="9144000" cy="1823679"/>
          </a:xfrm>
        </p:spPr>
        <p:txBody>
          <a:bodyPr>
            <a:normAutofit fontScale="62500" lnSpcReduction="20000"/>
          </a:bodyPr>
          <a:lstStyle/>
          <a:p>
            <a:pPr marL="0" indent="0">
              <a:buNone/>
            </a:pPr>
            <a:r>
              <a:rPr lang="en-US"/>
              <a:t>Tyann Blessington, PhD, MS, MPH</a:t>
            </a:r>
          </a:p>
          <a:p>
            <a:pPr marL="0" indent="0">
              <a:buNone/>
            </a:pPr>
            <a:r>
              <a:rPr lang="en-US"/>
              <a:t>Kailey Lewis, MPH</a:t>
            </a:r>
          </a:p>
          <a:p>
            <a:pPr marL="0" indent="0">
              <a:buNone/>
            </a:pPr>
            <a:r>
              <a:rPr lang="en-US"/>
              <a:t>Margaret Kirchner, PhD, MS</a:t>
            </a:r>
          </a:p>
          <a:p>
            <a:pPr marL="0" indent="0">
              <a:buNone/>
            </a:pPr>
            <a:r>
              <a:rPr lang="en-US"/>
              <a:t>Office of Coordinated Outbreak Response, Evaluation, &amp; Emergency Preparedness (OCORE+EP)</a:t>
            </a:r>
          </a:p>
          <a:p>
            <a:pPr marL="0" indent="0">
              <a:buNone/>
            </a:pPr>
            <a:r>
              <a:rPr lang="en-US"/>
              <a:t>Human Foods Program, FDA</a:t>
            </a:r>
          </a:p>
        </p:txBody>
      </p:sp>
      <p:pic>
        <p:nvPicPr>
          <p:cNvPr id="4" name="Picture 3">
            <a:extLst>
              <a:ext uri="{FF2B5EF4-FFF2-40B4-BE49-F238E27FC236}">
                <a16:creationId xmlns:a16="http://schemas.microsoft.com/office/drawing/2014/main" id="{385C5683-0151-AE92-9278-EA513E96A7F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rcRect r="5" b="5"/>
          <a:stretch/>
        </p:blipFill>
        <p:spPr>
          <a:xfrm>
            <a:off x="8063397" y="1566685"/>
            <a:ext cx="4128603" cy="4128603"/>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Tree>
    <p:extLst>
      <p:ext uri="{BB962C8B-B14F-4D97-AF65-F5344CB8AC3E}">
        <p14:creationId xmlns:p14="http://schemas.microsoft.com/office/powerpoint/2010/main" val="35930086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43443FF6-BDAD-B168-58BA-5B63E97E08C0}"/>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50485" y="1400528"/>
            <a:ext cx="5949359" cy="483506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A678FE04-0A73-5DED-7323-1A575F72B2F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469" t="10543" r="18339" b="33333"/>
          <a:stretch/>
        </p:blipFill>
        <p:spPr bwMode="auto">
          <a:xfrm>
            <a:off x="7074903" y="1565074"/>
            <a:ext cx="3835753" cy="450825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2FA16555-5E5D-3831-FAE4-D58A616DFB71}"/>
              </a:ext>
            </a:extLst>
          </p:cNvPr>
          <p:cNvSpPr>
            <a:spLocks noGrp="1"/>
          </p:cNvSpPr>
          <p:nvPr>
            <p:ph type="title"/>
          </p:nvPr>
        </p:nvSpPr>
        <p:spPr>
          <a:xfrm>
            <a:off x="765176" y="0"/>
            <a:ext cx="10515600" cy="1325563"/>
          </a:xfrm>
        </p:spPr>
        <p:txBody>
          <a:bodyPr/>
          <a:lstStyle/>
          <a:p>
            <a:r>
              <a:rPr lang="en-US" b="1"/>
              <a:t>Product and Firm Actions</a:t>
            </a:r>
          </a:p>
        </p:txBody>
      </p:sp>
      <p:sp>
        <p:nvSpPr>
          <p:cNvPr id="2" name="TextBox 1">
            <a:extLst>
              <a:ext uri="{FF2B5EF4-FFF2-40B4-BE49-F238E27FC236}">
                <a16:creationId xmlns:a16="http://schemas.microsoft.com/office/drawing/2014/main" id="{C9EBA63F-022C-7160-4720-B5E9A9ACC120}"/>
              </a:ext>
            </a:extLst>
          </p:cNvPr>
          <p:cNvSpPr txBox="1"/>
          <p:nvPr/>
        </p:nvSpPr>
        <p:spPr>
          <a:xfrm>
            <a:off x="660400" y="1653974"/>
            <a:ext cx="3124200" cy="430887"/>
          </a:xfrm>
          <a:prstGeom prst="rect">
            <a:avLst/>
          </a:prstGeom>
          <a:solidFill>
            <a:schemeClr val="bg1"/>
          </a:solidFill>
        </p:spPr>
        <p:txBody>
          <a:bodyPr wrap="square" rtlCol="0">
            <a:spAutoFit/>
          </a:bodyPr>
          <a:lstStyle/>
          <a:p>
            <a:pPr algn="r"/>
            <a:r>
              <a:rPr lang="en-US" sz="2200">
                <a:latin typeface="Times New Roman" panose="02020603050405020304" pitchFamily="18" charset="0"/>
                <a:cs typeface="Times New Roman" panose="02020603050405020304" pitchFamily="18" charset="0"/>
              </a:rPr>
              <a:t>Distributor T</a:t>
            </a:r>
          </a:p>
        </p:txBody>
      </p:sp>
      <p:sp>
        <p:nvSpPr>
          <p:cNvPr id="3" name="Rectangle 2">
            <a:extLst>
              <a:ext uri="{FF2B5EF4-FFF2-40B4-BE49-F238E27FC236}">
                <a16:creationId xmlns:a16="http://schemas.microsoft.com/office/drawing/2014/main" id="{585A09BB-A565-22EA-E57B-F0A0BD87E94E}"/>
              </a:ext>
            </a:extLst>
          </p:cNvPr>
          <p:cNvSpPr/>
          <p:nvPr/>
        </p:nvSpPr>
        <p:spPr>
          <a:xfrm>
            <a:off x="1028700" y="5575300"/>
            <a:ext cx="3124200" cy="1397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701297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2B38A3FE-ABD7-709C-D173-AF0B063626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150" y="1325563"/>
            <a:ext cx="5715000" cy="46863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a:extLst>
              <a:ext uri="{FF2B5EF4-FFF2-40B4-BE49-F238E27FC236}">
                <a16:creationId xmlns:a16="http://schemas.microsoft.com/office/drawing/2014/main" id="{BBE8F46F-E7AE-D2A1-6BCF-1ECE39A3AC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2006600"/>
            <a:ext cx="6057900" cy="3324225"/>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1E6E8224-16CB-B547-85C6-51B2D0143842}"/>
              </a:ext>
            </a:extLst>
          </p:cNvPr>
          <p:cNvSpPr>
            <a:spLocks noGrp="1"/>
          </p:cNvSpPr>
          <p:nvPr>
            <p:ph type="title"/>
          </p:nvPr>
        </p:nvSpPr>
        <p:spPr>
          <a:xfrm>
            <a:off x="765176" y="0"/>
            <a:ext cx="10515600" cy="1325563"/>
          </a:xfrm>
        </p:spPr>
        <p:txBody>
          <a:bodyPr/>
          <a:lstStyle/>
          <a:p>
            <a:r>
              <a:rPr lang="en-US" b="1"/>
              <a:t>Communications</a:t>
            </a:r>
          </a:p>
        </p:txBody>
      </p:sp>
    </p:spTree>
    <p:extLst>
      <p:ext uri="{BB962C8B-B14F-4D97-AF65-F5344CB8AC3E}">
        <p14:creationId xmlns:p14="http://schemas.microsoft.com/office/powerpoint/2010/main" val="3064919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FA9659-BFCB-EEDA-66BF-E795EDC45A82}"/>
              </a:ext>
            </a:extLst>
          </p:cNvPr>
          <p:cNvSpPr>
            <a:spLocks noGrp="1"/>
          </p:cNvSpPr>
          <p:nvPr>
            <p:ph idx="1"/>
          </p:nvPr>
        </p:nvSpPr>
        <p:spPr/>
        <p:txBody>
          <a:bodyPr vert="horz" lIns="91440" tIns="45720" rIns="91440" bIns="45720" rtlCol="0" anchor="t">
            <a:normAutofit/>
          </a:bodyPr>
          <a:lstStyle/>
          <a:p>
            <a:r>
              <a:rPr lang="en-US"/>
              <a:t>Epidemiological, traceback and laboratory data identified cucumbers from Grower C and Grower F as</a:t>
            </a:r>
            <a:r>
              <a:rPr lang="en-US">
                <a:solidFill>
                  <a:srgbClr val="FF0000"/>
                </a:solidFill>
              </a:rPr>
              <a:t> </a:t>
            </a:r>
            <a:r>
              <a:rPr lang="en-US"/>
              <a:t>likely sources of illnesses.  </a:t>
            </a:r>
            <a:endParaRPr lang="en-US">
              <a:ea typeface="Calibri"/>
              <a:cs typeface="Calibri"/>
            </a:endParaRPr>
          </a:p>
          <a:p>
            <a:r>
              <a:rPr lang="en-US"/>
              <a:t>An additional </a:t>
            </a:r>
            <a:r>
              <a:rPr lang="en-US" i="1"/>
              <a:t>Salmonella</a:t>
            </a:r>
            <a:r>
              <a:rPr lang="en-US"/>
              <a:t> serovars was identified in a retail product sample and regulatory action was taken.</a:t>
            </a:r>
          </a:p>
          <a:p>
            <a:r>
              <a:rPr lang="en-US" b="0" i="0" u="none" strike="noStrike">
                <a:effectLst/>
                <a:latin typeface="Calibri" panose="020F0502020204030204" pitchFamily="34" charset="0"/>
              </a:rPr>
              <a:t>Environmental contamination was likely due to canal water used in the growing environment.</a:t>
            </a:r>
            <a:r>
              <a:rPr lang="en-US" b="0" i="0">
                <a:effectLst/>
                <a:latin typeface="Calibri" panose="020F0502020204030204" pitchFamily="34" charset="0"/>
              </a:rPr>
              <a:t>​</a:t>
            </a:r>
            <a:r>
              <a:rPr lang="en-US"/>
              <a:t>  </a:t>
            </a:r>
            <a:endParaRPr lang="en-US">
              <a:ea typeface="Calibri"/>
              <a:cs typeface="Calibri"/>
            </a:endParaRPr>
          </a:p>
        </p:txBody>
      </p:sp>
      <p:sp>
        <p:nvSpPr>
          <p:cNvPr id="6" name="Title 1">
            <a:extLst>
              <a:ext uri="{FF2B5EF4-FFF2-40B4-BE49-F238E27FC236}">
                <a16:creationId xmlns:a16="http://schemas.microsoft.com/office/drawing/2014/main" id="{42563FFC-0BDF-6A6D-EBD9-43A4CF73C0F0}"/>
              </a:ext>
            </a:extLst>
          </p:cNvPr>
          <p:cNvSpPr>
            <a:spLocks noGrp="1"/>
          </p:cNvSpPr>
          <p:nvPr>
            <p:ph type="title"/>
          </p:nvPr>
        </p:nvSpPr>
        <p:spPr>
          <a:xfrm>
            <a:off x="765176" y="0"/>
            <a:ext cx="10515600" cy="1325563"/>
          </a:xfrm>
        </p:spPr>
        <p:txBody>
          <a:bodyPr/>
          <a:lstStyle/>
          <a:p>
            <a:r>
              <a:rPr lang="en-US" b="1"/>
              <a:t>Conclusions</a:t>
            </a:r>
          </a:p>
        </p:txBody>
      </p:sp>
    </p:spTree>
    <p:extLst>
      <p:ext uri="{BB962C8B-B14F-4D97-AF65-F5344CB8AC3E}">
        <p14:creationId xmlns:p14="http://schemas.microsoft.com/office/powerpoint/2010/main" val="837363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7B18420-0406-30B3-24FE-6EF1925763CD}"/>
              </a:ext>
            </a:extLst>
          </p:cNvPr>
          <p:cNvSpPr>
            <a:spLocks noGrp="1"/>
          </p:cNvSpPr>
          <p:nvPr>
            <p:ph type="title"/>
          </p:nvPr>
        </p:nvSpPr>
        <p:spPr>
          <a:xfrm>
            <a:off x="553991" y="277000"/>
            <a:ext cx="11421985" cy="926020"/>
          </a:xfrm>
        </p:spPr>
        <p:txBody>
          <a:bodyPr/>
          <a:lstStyle/>
          <a:p>
            <a:r>
              <a:rPr lang="en-US" b="1"/>
              <a:t>Acknowledgements </a:t>
            </a:r>
          </a:p>
        </p:txBody>
      </p:sp>
      <p:sp>
        <p:nvSpPr>
          <p:cNvPr id="6" name="TextBox 5">
            <a:extLst>
              <a:ext uri="{FF2B5EF4-FFF2-40B4-BE49-F238E27FC236}">
                <a16:creationId xmlns:a16="http://schemas.microsoft.com/office/drawing/2014/main" id="{58B1903E-FB4E-A8BC-7916-8EFA67EDFB20}"/>
              </a:ext>
            </a:extLst>
          </p:cNvPr>
          <p:cNvSpPr txBox="1"/>
          <p:nvPr/>
        </p:nvSpPr>
        <p:spPr>
          <a:xfrm>
            <a:off x="1216433" y="2385987"/>
            <a:ext cx="3657600" cy="2554545"/>
          </a:xfrm>
          <a:prstGeom prst="rect">
            <a:avLst/>
          </a:prstGeom>
          <a:noFill/>
        </p:spPr>
        <p:txBody>
          <a:bodyPr wrap="square" rtlCol="0">
            <a:spAutoFit/>
          </a:bodyPr>
          <a:lstStyle/>
          <a:p>
            <a:r>
              <a:rPr lang="en-US" sz="2000" b="1"/>
              <a:t>FDA CFSAN</a:t>
            </a:r>
          </a:p>
          <a:p>
            <a:pPr marL="342900" indent="-342900">
              <a:buFont typeface="Arial" panose="020B0604020202020204" pitchFamily="34" charset="0"/>
              <a:buChar char="•"/>
            </a:pPr>
            <a:r>
              <a:rPr lang="en-US" sz="2000"/>
              <a:t>CORE</a:t>
            </a:r>
          </a:p>
          <a:p>
            <a:pPr marL="742950" lvl="1" indent="-285750">
              <a:buFont typeface="Arial" panose="020B0604020202020204" pitchFamily="34" charset="0"/>
              <a:buChar char="•"/>
            </a:pPr>
            <a:r>
              <a:rPr lang="en-US" sz="2000"/>
              <a:t>Signals</a:t>
            </a:r>
          </a:p>
          <a:p>
            <a:pPr marL="742950" lvl="1" indent="-285750">
              <a:buFont typeface="Arial" panose="020B0604020202020204" pitchFamily="34" charset="0"/>
              <a:buChar char="•"/>
            </a:pPr>
            <a:r>
              <a:rPr lang="en-US" sz="2000"/>
              <a:t>Response Team 2 and 3</a:t>
            </a:r>
          </a:p>
          <a:p>
            <a:pPr marL="742950" lvl="1" indent="-285750">
              <a:buFont typeface="Arial" panose="020B0604020202020204" pitchFamily="34" charset="0"/>
              <a:buChar char="•"/>
            </a:pPr>
            <a:r>
              <a:rPr lang="en-US" sz="2000"/>
              <a:t>Communications Team</a:t>
            </a:r>
          </a:p>
          <a:p>
            <a:pPr marL="285750" indent="-285750">
              <a:buFont typeface="Arial" panose="020B0604020202020204" pitchFamily="34" charset="0"/>
              <a:buChar char="•"/>
            </a:pPr>
            <a:r>
              <a:rPr lang="en-US" sz="2000"/>
              <a:t>Office of Food Safety</a:t>
            </a:r>
          </a:p>
          <a:p>
            <a:pPr marL="285750" indent="-285750">
              <a:buFont typeface="Arial" panose="020B0604020202020204" pitchFamily="34" charset="0"/>
              <a:buChar char="•"/>
            </a:pPr>
            <a:r>
              <a:rPr lang="en-US" sz="2000"/>
              <a:t>Office of Analytics</a:t>
            </a:r>
          </a:p>
          <a:p>
            <a:pPr marL="285750" indent="-285750">
              <a:buFont typeface="Arial" panose="020B0604020202020204" pitchFamily="34" charset="0"/>
              <a:buChar char="•"/>
            </a:pPr>
            <a:r>
              <a:rPr lang="en-US" sz="2000"/>
              <a:t>Office of Regulatory Science</a:t>
            </a:r>
          </a:p>
        </p:txBody>
      </p:sp>
      <p:sp>
        <p:nvSpPr>
          <p:cNvPr id="7" name="TextBox 6">
            <a:extLst>
              <a:ext uri="{FF2B5EF4-FFF2-40B4-BE49-F238E27FC236}">
                <a16:creationId xmlns:a16="http://schemas.microsoft.com/office/drawing/2014/main" id="{F3D31431-2FB8-EC13-E896-5819E7133292}"/>
              </a:ext>
            </a:extLst>
          </p:cNvPr>
          <p:cNvSpPr txBox="1"/>
          <p:nvPr/>
        </p:nvSpPr>
        <p:spPr>
          <a:xfrm>
            <a:off x="1216433" y="4920395"/>
            <a:ext cx="3657600" cy="1631216"/>
          </a:xfrm>
          <a:prstGeom prst="rect">
            <a:avLst/>
          </a:prstGeom>
          <a:noFill/>
        </p:spPr>
        <p:txBody>
          <a:bodyPr wrap="square" rtlCol="0">
            <a:spAutoFit/>
          </a:bodyPr>
          <a:lstStyle/>
          <a:p>
            <a:r>
              <a:rPr lang="en-US" sz="2000" b="1"/>
              <a:t>FDA ORA</a:t>
            </a:r>
          </a:p>
          <a:p>
            <a:pPr marL="342900" indent="-342900">
              <a:buFont typeface="Arial" panose="020B0604020202020204" pitchFamily="34" charset="0"/>
              <a:buChar char="•"/>
            </a:pPr>
            <a:r>
              <a:rPr lang="en-US" sz="2000"/>
              <a:t>Program Operations</a:t>
            </a:r>
          </a:p>
          <a:p>
            <a:pPr marL="800100" lvl="1" indent="-342900">
              <a:buFont typeface="Arial" panose="020B0604020202020204" pitchFamily="34" charset="0"/>
              <a:buChar char="•"/>
            </a:pPr>
            <a:r>
              <a:rPr lang="en-US" sz="2000"/>
              <a:t>Florida District Office</a:t>
            </a:r>
          </a:p>
          <a:p>
            <a:pPr marL="342900" indent="-342900">
              <a:buFont typeface="Arial" panose="020B0604020202020204" pitchFamily="34" charset="0"/>
              <a:buChar char="•"/>
            </a:pPr>
            <a:r>
              <a:rPr lang="en-US" sz="2000"/>
              <a:t>Office of Regulatory Science</a:t>
            </a:r>
          </a:p>
          <a:p>
            <a:pPr marL="342900" indent="-342900">
              <a:buFont typeface="Arial" panose="020B0604020202020204" pitchFamily="34" charset="0"/>
              <a:buChar char="•"/>
            </a:pPr>
            <a:r>
              <a:rPr lang="en-US" sz="2000"/>
              <a:t>Produce Safety Network</a:t>
            </a:r>
          </a:p>
        </p:txBody>
      </p:sp>
      <p:sp>
        <p:nvSpPr>
          <p:cNvPr id="8" name="TextBox 7">
            <a:extLst>
              <a:ext uri="{FF2B5EF4-FFF2-40B4-BE49-F238E27FC236}">
                <a16:creationId xmlns:a16="http://schemas.microsoft.com/office/drawing/2014/main" id="{AC8EE343-54DE-91F9-3ACA-9CC53725417D}"/>
              </a:ext>
            </a:extLst>
          </p:cNvPr>
          <p:cNvSpPr txBox="1"/>
          <p:nvPr/>
        </p:nvSpPr>
        <p:spPr>
          <a:xfrm>
            <a:off x="6264984" y="2402806"/>
            <a:ext cx="4866167" cy="1631216"/>
          </a:xfrm>
          <a:prstGeom prst="rect">
            <a:avLst/>
          </a:prstGeom>
          <a:noFill/>
        </p:spPr>
        <p:txBody>
          <a:bodyPr wrap="square" rtlCol="0">
            <a:spAutoFit/>
          </a:bodyPr>
          <a:lstStyle/>
          <a:p>
            <a:r>
              <a:rPr lang="en-US" sz="2000" b="1"/>
              <a:t>CDC</a:t>
            </a:r>
          </a:p>
          <a:p>
            <a:pPr marL="342900" indent="-342900">
              <a:buFont typeface="Arial" panose="020B0604020202020204" pitchFamily="34" charset="0"/>
              <a:buChar char="•"/>
            </a:pPr>
            <a:r>
              <a:rPr lang="en-US" sz="2000"/>
              <a:t>Outbreak Response and Prevention Branch</a:t>
            </a:r>
          </a:p>
          <a:p>
            <a:pPr marL="342900" indent="-342900">
              <a:buFont typeface="Arial" panose="020B0604020202020204" pitchFamily="34" charset="0"/>
              <a:buChar char="•"/>
            </a:pPr>
            <a:r>
              <a:rPr lang="en-US" sz="2000"/>
              <a:t>Outbreak Response and Prevention Branch Communications</a:t>
            </a:r>
          </a:p>
        </p:txBody>
      </p:sp>
      <p:sp>
        <p:nvSpPr>
          <p:cNvPr id="9" name="TextBox 8">
            <a:extLst>
              <a:ext uri="{FF2B5EF4-FFF2-40B4-BE49-F238E27FC236}">
                <a16:creationId xmlns:a16="http://schemas.microsoft.com/office/drawing/2014/main" id="{831C8096-5206-64BA-329C-65E333503FFE}"/>
              </a:ext>
            </a:extLst>
          </p:cNvPr>
          <p:cNvSpPr txBox="1"/>
          <p:nvPr/>
        </p:nvSpPr>
        <p:spPr>
          <a:xfrm>
            <a:off x="6109400" y="5738063"/>
            <a:ext cx="4866167" cy="1015663"/>
          </a:xfrm>
          <a:prstGeom prst="rect">
            <a:avLst/>
          </a:prstGeom>
          <a:noFill/>
        </p:spPr>
        <p:txBody>
          <a:bodyPr wrap="square" rtlCol="0">
            <a:spAutoFit/>
          </a:bodyPr>
          <a:lstStyle/>
          <a:p>
            <a:r>
              <a:rPr lang="en-US" sz="2000" b="1"/>
              <a:t>Everyone from FDA, CDC, and all state and local partners who helped with outbreak response activities.</a:t>
            </a:r>
          </a:p>
        </p:txBody>
      </p:sp>
      <p:pic>
        <p:nvPicPr>
          <p:cNvPr id="11" name="Picture 10">
            <a:extLst>
              <a:ext uri="{FF2B5EF4-FFF2-40B4-BE49-F238E27FC236}">
                <a16:creationId xmlns:a16="http://schemas.microsoft.com/office/drawing/2014/main" id="{DE2E4573-BC97-7861-F69A-39116B41B313}"/>
              </a:ext>
            </a:extLst>
          </p:cNvPr>
          <p:cNvPicPr>
            <a:picLocks noChangeAspect="1"/>
          </p:cNvPicPr>
          <p:nvPr/>
        </p:nvPicPr>
        <p:blipFill>
          <a:blip r:embed="rId2"/>
          <a:stretch>
            <a:fillRect/>
          </a:stretch>
        </p:blipFill>
        <p:spPr>
          <a:xfrm>
            <a:off x="2842269" y="1325563"/>
            <a:ext cx="1340647" cy="1599636"/>
          </a:xfrm>
          <a:prstGeom prst="rect">
            <a:avLst/>
          </a:prstGeom>
        </p:spPr>
      </p:pic>
      <p:pic>
        <p:nvPicPr>
          <p:cNvPr id="13" name="Picture 12">
            <a:extLst>
              <a:ext uri="{FF2B5EF4-FFF2-40B4-BE49-F238E27FC236}">
                <a16:creationId xmlns:a16="http://schemas.microsoft.com/office/drawing/2014/main" id="{7EF147AB-55B9-8BBD-E470-2C47679E37C7}"/>
              </a:ext>
            </a:extLst>
          </p:cNvPr>
          <p:cNvPicPr>
            <a:picLocks noChangeAspect="1"/>
          </p:cNvPicPr>
          <p:nvPr/>
        </p:nvPicPr>
        <p:blipFill>
          <a:blip r:embed="rId3"/>
          <a:stretch>
            <a:fillRect/>
          </a:stretch>
        </p:blipFill>
        <p:spPr>
          <a:xfrm>
            <a:off x="7317969" y="1497363"/>
            <a:ext cx="1790856" cy="1096127"/>
          </a:xfrm>
          <a:prstGeom prst="rect">
            <a:avLst/>
          </a:prstGeom>
        </p:spPr>
      </p:pic>
      <p:pic>
        <p:nvPicPr>
          <p:cNvPr id="15" name="Picture 14">
            <a:extLst>
              <a:ext uri="{FF2B5EF4-FFF2-40B4-BE49-F238E27FC236}">
                <a16:creationId xmlns:a16="http://schemas.microsoft.com/office/drawing/2014/main" id="{6529D8C8-F56B-9068-F099-3EBFEE6A9F1B}"/>
              </a:ext>
            </a:extLst>
          </p:cNvPr>
          <p:cNvPicPr>
            <a:picLocks noChangeAspect="1"/>
          </p:cNvPicPr>
          <p:nvPr/>
        </p:nvPicPr>
        <p:blipFill rotWithShape="1">
          <a:blip r:embed="rId4"/>
          <a:srcRect t="9237" b="8362"/>
          <a:stretch/>
        </p:blipFill>
        <p:spPr>
          <a:xfrm>
            <a:off x="6546588" y="4264510"/>
            <a:ext cx="3170273" cy="1473553"/>
          </a:xfrm>
          <a:prstGeom prst="rect">
            <a:avLst/>
          </a:prstGeom>
        </p:spPr>
      </p:pic>
    </p:spTree>
    <p:extLst>
      <p:ext uri="{BB962C8B-B14F-4D97-AF65-F5344CB8AC3E}">
        <p14:creationId xmlns:p14="http://schemas.microsoft.com/office/powerpoint/2010/main" val="19829365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D73A19-D49F-160F-AFC6-902678576B97}"/>
              </a:ext>
            </a:extLst>
          </p:cNvPr>
          <p:cNvSpPr>
            <a:spLocks noGrp="1"/>
          </p:cNvSpPr>
          <p:nvPr>
            <p:ph idx="1"/>
          </p:nvPr>
        </p:nvSpPr>
        <p:spPr>
          <a:xfrm>
            <a:off x="323853" y="1242875"/>
            <a:ext cx="11421985" cy="5052948"/>
          </a:xfrm>
        </p:spPr>
        <p:txBody>
          <a:bodyPr>
            <a:normAutofit/>
          </a:bodyPr>
          <a:lstStyle/>
          <a:p>
            <a:r>
              <a:rPr lang="en-US" sz="2200">
                <a:hlinkClick r:id="rId3"/>
              </a:rPr>
              <a:t>https://www.fda.gov/food/outbreaks-foodborne-illness/outbreak-investigation-salmonella-cucumbers-june-2024</a:t>
            </a:r>
            <a:endParaRPr lang="en-US" sz="2200"/>
          </a:p>
          <a:p>
            <a:r>
              <a:rPr lang="en-US" sz="2200">
                <a:hlinkClick r:id="rId4"/>
              </a:rPr>
              <a:t>https://www.fda.gov/safety/recalls-market-withdrawals-safety-alerts/fresh-start-produce-sales-initiates-recall-whole-cucumbers-because-possible-health-risk</a:t>
            </a:r>
            <a:endParaRPr lang="en-US" sz="2200"/>
          </a:p>
          <a:p>
            <a:r>
              <a:rPr lang="en-US" sz="2200">
                <a:hlinkClick r:id="rId5"/>
              </a:rPr>
              <a:t>https://wh.farm/products/organic-cucumbers/</a:t>
            </a:r>
            <a:endParaRPr lang="en-US" sz="2200"/>
          </a:p>
          <a:p>
            <a:r>
              <a:rPr lang="en-US" sz="2200">
                <a:hlinkClick r:id="rId6"/>
              </a:rPr>
              <a:t>https://www.cdc.gov/salmonella/africana-06-24/index.html</a:t>
            </a:r>
            <a:endParaRPr lang="en-US" sz="2200"/>
          </a:p>
          <a:p>
            <a:r>
              <a:rPr lang="en-US" sz="2200">
                <a:hlinkClick r:id="rId7"/>
              </a:rPr>
              <a:t>https://www.fda.gov/</a:t>
            </a:r>
            <a:endParaRPr lang="en-US" sz="2200"/>
          </a:p>
          <a:p>
            <a:r>
              <a:rPr lang="en-US" sz="2200">
                <a:hlinkClick r:id="rId8"/>
              </a:rPr>
              <a:t>https://www.cdc.gov/index.html</a:t>
            </a:r>
            <a:endParaRPr lang="en-US" sz="2200"/>
          </a:p>
          <a:p>
            <a:r>
              <a:rPr lang="en-US" sz="2200">
                <a:hlinkClick r:id="rId9"/>
              </a:rPr>
              <a:t>https://www.state.gov/bureaus-offices/under-secretary-for-public-diplomacy-and-public-affairs/bureau-of-global-public-affairs/state-by-state-map/</a:t>
            </a:r>
            <a:endParaRPr lang="en-US" sz="2200"/>
          </a:p>
          <a:p>
            <a:r>
              <a:rPr lang="en-US" sz="2200">
                <a:hlinkClick r:id="rId10"/>
              </a:rPr>
              <a:t>https://www.vecteezy.com/vector-art/9732962-cucumber-icon-vector-design-template</a:t>
            </a:r>
            <a:r>
              <a:rPr lang="en-US" sz="2200"/>
              <a:t> </a:t>
            </a:r>
          </a:p>
          <a:p>
            <a:endParaRPr lang="en-US" sz="2200"/>
          </a:p>
          <a:p>
            <a:endParaRPr lang="en-US" sz="2200"/>
          </a:p>
          <a:p>
            <a:endParaRPr lang="en-US" sz="2200"/>
          </a:p>
        </p:txBody>
      </p:sp>
      <p:sp>
        <p:nvSpPr>
          <p:cNvPr id="6" name="Title 1">
            <a:extLst>
              <a:ext uri="{FF2B5EF4-FFF2-40B4-BE49-F238E27FC236}">
                <a16:creationId xmlns:a16="http://schemas.microsoft.com/office/drawing/2014/main" id="{82A6058D-8F4A-D923-586F-1954C6CA88B8}"/>
              </a:ext>
            </a:extLst>
          </p:cNvPr>
          <p:cNvSpPr>
            <a:spLocks noGrp="1"/>
          </p:cNvSpPr>
          <p:nvPr>
            <p:ph type="title"/>
          </p:nvPr>
        </p:nvSpPr>
        <p:spPr>
          <a:xfrm>
            <a:off x="765176" y="0"/>
            <a:ext cx="10515600" cy="1325563"/>
          </a:xfrm>
        </p:spPr>
        <p:txBody>
          <a:bodyPr/>
          <a:lstStyle/>
          <a:p>
            <a:r>
              <a:rPr lang="en-US" b="1"/>
              <a:t>References</a:t>
            </a:r>
          </a:p>
        </p:txBody>
      </p:sp>
    </p:spTree>
    <p:extLst>
      <p:ext uri="{BB962C8B-B14F-4D97-AF65-F5344CB8AC3E}">
        <p14:creationId xmlns:p14="http://schemas.microsoft.com/office/powerpoint/2010/main" val="33615451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5383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7692EF75-C06F-F493-CF02-F5B4FB92AB63}"/>
              </a:ext>
            </a:extLst>
          </p:cNvPr>
          <p:cNvGrpSpPr/>
          <p:nvPr/>
        </p:nvGrpSpPr>
        <p:grpSpPr>
          <a:xfrm>
            <a:off x="137377" y="1471336"/>
            <a:ext cx="3187337" cy="3187337"/>
            <a:chOff x="987432" y="1835331"/>
            <a:chExt cx="3187337" cy="3187337"/>
          </a:xfrm>
        </p:grpSpPr>
        <p:pic>
          <p:nvPicPr>
            <p:cNvPr id="3" name="Graphic 2" descr="Monthly calendar outline">
              <a:extLst>
                <a:ext uri="{FF2B5EF4-FFF2-40B4-BE49-F238E27FC236}">
                  <a16:creationId xmlns:a16="http://schemas.microsoft.com/office/drawing/2014/main" id="{F405AF5D-7FE4-1DF5-F68A-2F6A2CDCC34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87432" y="1835331"/>
              <a:ext cx="3187337" cy="3187337"/>
            </a:xfrm>
            <a:prstGeom prst="rect">
              <a:avLst/>
            </a:prstGeom>
          </p:spPr>
        </p:pic>
        <p:sp>
          <p:nvSpPr>
            <p:cNvPr id="32" name="Rectangle 31">
              <a:extLst>
                <a:ext uri="{FF2B5EF4-FFF2-40B4-BE49-F238E27FC236}">
                  <a16:creationId xmlns:a16="http://schemas.microsoft.com/office/drawing/2014/main" id="{50A4CCAA-6FD1-EDCF-738C-D23E17B24F35}"/>
                </a:ext>
              </a:extLst>
            </p:cNvPr>
            <p:cNvSpPr/>
            <p:nvPr/>
          </p:nvSpPr>
          <p:spPr>
            <a:xfrm>
              <a:off x="1504602" y="2344189"/>
              <a:ext cx="2152995" cy="290946"/>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MAY 2024</a:t>
              </a:r>
            </a:p>
          </p:txBody>
        </p:sp>
      </p:grpSp>
      <p:grpSp>
        <p:nvGrpSpPr>
          <p:cNvPr id="19" name="Group 18">
            <a:extLst>
              <a:ext uri="{FF2B5EF4-FFF2-40B4-BE49-F238E27FC236}">
                <a16:creationId xmlns:a16="http://schemas.microsoft.com/office/drawing/2014/main" id="{596FD2B4-0392-6809-CC5F-978E830B82E0}"/>
              </a:ext>
            </a:extLst>
          </p:cNvPr>
          <p:cNvGrpSpPr/>
          <p:nvPr/>
        </p:nvGrpSpPr>
        <p:grpSpPr>
          <a:xfrm>
            <a:off x="2528869" y="3449337"/>
            <a:ext cx="3187337" cy="3187337"/>
            <a:chOff x="3378924" y="3813332"/>
            <a:chExt cx="3187337" cy="3187337"/>
          </a:xfrm>
        </p:grpSpPr>
        <p:pic>
          <p:nvPicPr>
            <p:cNvPr id="4" name="Graphic 3" descr="Monthly calendar outline">
              <a:extLst>
                <a:ext uri="{FF2B5EF4-FFF2-40B4-BE49-F238E27FC236}">
                  <a16:creationId xmlns:a16="http://schemas.microsoft.com/office/drawing/2014/main" id="{7CA62546-9AA4-BC13-0B72-570F4ED38E8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78924" y="3813332"/>
              <a:ext cx="3187337" cy="3187337"/>
            </a:xfrm>
            <a:prstGeom prst="rect">
              <a:avLst/>
            </a:prstGeom>
          </p:spPr>
        </p:pic>
        <p:sp>
          <p:nvSpPr>
            <p:cNvPr id="34" name="Rectangle 33">
              <a:extLst>
                <a:ext uri="{FF2B5EF4-FFF2-40B4-BE49-F238E27FC236}">
                  <a16:creationId xmlns:a16="http://schemas.microsoft.com/office/drawing/2014/main" id="{35052562-F256-F033-C172-FE3BC1B14E2B}"/>
                </a:ext>
              </a:extLst>
            </p:cNvPr>
            <p:cNvSpPr/>
            <p:nvPr/>
          </p:nvSpPr>
          <p:spPr>
            <a:xfrm>
              <a:off x="3906982" y="4316219"/>
              <a:ext cx="2136176" cy="346033"/>
            </a:xfrm>
            <a:prstGeom prst="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JUNE 2024</a:t>
              </a:r>
            </a:p>
          </p:txBody>
        </p:sp>
      </p:grpSp>
      <p:sp>
        <p:nvSpPr>
          <p:cNvPr id="35" name="TextBox 34">
            <a:extLst>
              <a:ext uri="{FF2B5EF4-FFF2-40B4-BE49-F238E27FC236}">
                <a16:creationId xmlns:a16="http://schemas.microsoft.com/office/drawing/2014/main" id="{64946766-3E60-0408-7463-8B80D5901F45}"/>
              </a:ext>
            </a:extLst>
          </p:cNvPr>
          <p:cNvSpPr txBox="1"/>
          <p:nvPr/>
        </p:nvSpPr>
        <p:spPr>
          <a:xfrm>
            <a:off x="6454727" y="3733656"/>
            <a:ext cx="4980528" cy="590931"/>
          </a:xfrm>
          <a:prstGeom prst="rect">
            <a:avLst/>
          </a:prstGeom>
          <a:noFill/>
        </p:spPr>
        <p:txBody>
          <a:bodyPr wrap="square" rtlCol="0">
            <a:spAutoFit/>
          </a:bodyPr>
          <a:lstStyle/>
          <a:p>
            <a:pPr marR="0" lvl="0" algn="l" defTabSz="711200" rtl="0" eaLnBrk="1" fontAlgn="auto" latinLnBrk="0" hangingPunct="1">
              <a:lnSpc>
                <a:spcPct val="90000"/>
              </a:lnSpc>
              <a:spcBef>
                <a:spcPct val="0"/>
              </a:spcBef>
              <a:spcAft>
                <a:spcPts val="0"/>
              </a:spcAft>
              <a:buClrTx/>
              <a:buSzTx/>
              <a:tabLst/>
              <a:defRPr/>
            </a:pPr>
            <a:r>
              <a:rPr lang="en-US" sz="1800" kern="1200" spc="0" baseline="0">
                <a:latin typeface="+mn-lt"/>
              </a:rPr>
              <a:t>Initiation of traceback for cucumbers for the </a:t>
            </a:r>
            <a:r>
              <a:rPr lang="en-US" sz="1800" i="1" kern="1200" spc="0" baseline="0">
                <a:latin typeface="+mn-lt"/>
              </a:rPr>
              <a:t>S</a:t>
            </a:r>
            <a:r>
              <a:rPr lang="en-US" sz="1800" kern="1200" spc="0" baseline="0">
                <a:latin typeface="+mn-lt"/>
              </a:rPr>
              <a:t>. Africana outbreak.</a:t>
            </a:r>
            <a:endParaRPr lang="en-US" sz="1800" kern="1200" spc="0" baseline="0"/>
          </a:p>
        </p:txBody>
      </p:sp>
      <p:sp>
        <p:nvSpPr>
          <p:cNvPr id="36" name="TextBox 35">
            <a:extLst>
              <a:ext uri="{FF2B5EF4-FFF2-40B4-BE49-F238E27FC236}">
                <a16:creationId xmlns:a16="http://schemas.microsoft.com/office/drawing/2014/main" id="{98648F23-DA97-D1FD-8AB6-31F8B87A4BCB}"/>
              </a:ext>
            </a:extLst>
          </p:cNvPr>
          <p:cNvSpPr txBox="1"/>
          <p:nvPr/>
        </p:nvSpPr>
        <p:spPr>
          <a:xfrm>
            <a:off x="6454727" y="4459076"/>
            <a:ext cx="5159204" cy="590931"/>
          </a:xfrm>
          <a:prstGeom prst="rect">
            <a:avLst/>
          </a:prstGeom>
          <a:noFill/>
        </p:spPr>
        <p:txBody>
          <a:bodyPr wrap="square" rtlCol="0">
            <a:spAutoFit/>
          </a:bodyPr>
          <a:lstStyle/>
          <a:p>
            <a:pPr marR="0" lvl="0" algn="l" defTabSz="711200" rtl="0" eaLnBrk="1" fontAlgn="auto" latinLnBrk="0" hangingPunct="1">
              <a:lnSpc>
                <a:spcPct val="90000"/>
              </a:lnSpc>
              <a:spcBef>
                <a:spcPct val="0"/>
              </a:spcBef>
              <a:spcAft>
                <a:spcPts val="0"/>
              </a:spcAft>
              <a:buClrTx/>
              <a:buSzTx/>
              <a:tabLst/>
              <a:defRPr/>
            </a:pPr>
            <a:r>
              <a:rPr lang="en-US"/>
              <a:t>I</a:t>
            </a:r>
            <a:r>
              <a:rPr lang="en-US" sz="1800" b="0" i="0" kern="1200" spc="0" baseline="0"/>
              <a:t>nitiated traceback for cucumbers for </a:t>
            </a:r>
            <a:r>
              <a:rPr lang="en-US" sz="1800" b="0" i="1" kern="1200" spc="0" baseline="0"/>
              <a:t>S</a:t>
            </a:r>
            <a:r>
              <a:rPr lang="en-US" sz="1800" b="0" i="0" kern="1200" spc="0" baseline="0"/>
              <a:t>. Braenderup polyclonal outbreak. </a:t>
            </a:r>
            <a:endParaRPr lang="en-US" sz="1800" kern="1200" spc="0" baseline="0"/>
          </a:p>
        </p:txBody>
      </p:sp>
      <p:pic>
        <p:nvPicPr>
          <p:cNvPr id="5" name="Graphic 4" descr="Users with solid fill">
            <a:extLst>
              <a:ext uri="{FF2B5EF4-FFF2-40B4-BE49-F238E27FC236}">
                <a16:creationId xmlns:a16="http://schemas.microsoft.com/office/drawing/2014/main" id="{19406EFF-1845-5CC5-83E8-B67C055EFFF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955014" y="2235134"/>
            <a:ext cx="914400" cy="914400"/>
          </a:xfrm>
          <a:prstGeom prst="rect">
            <a:avLst/>
          </a:prstGeom>
        </p:spPr>
      </p:pic>
      <p:sp>
        <p:nvSpPr>
          <p:cNvPr id="2" name="TextBox 1">
            <a:extLst>
              <a:ext uri="{FF2B5EF4-FFF2-40B4-BE49-F238E27FC236}">
                <a16:creationId xmlns:a16="http://schemas.microsoft.com/office/drawing/2014/main" id="{74C7070F-59FB-BE98-0CF8-73DF5F063A3A}"/>
              </a:ext>
            </a:extLst>
          </p:cNvPr>
          <p:cNvSpPr txBox="1"/>
          <p:nvPr/>
        </p:nvSpPr>
        <p:spPr>
          <a:xfrm>
            <a:off x="4069947" y="1633064"/>
            <a:ext cx="7365308" cy="646331"/>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en-US"/>
              <a:t>Began investigating a new </a:t>
            </a:r>
            <a:r>
              <a:rPr lang="en-US" sz="1800" b="0" i="0" kern="1200" spc="0" baseline="0"/>
              <a:t>cluster </a:t>
            </a:r>
            <a:r>
              <a:rPr lang="en-US" sz="1800" kern="1200"/>
              <a:t>of </a:t>
            </a:r>
            <a:r>
              <a:rPr lang="en-US" sz="1800" i="1" kern="1200"/>
              <a:t>Salmonella</a:t>
            </a:r>
            <a:r>
              <a:rPr lang="en-US" sz="1800" kern="1200"/>
              <a:t> Bochum, which was later reclassified as </a:t>
            </a:r>
            <a:r>
              <a:rPr lang="en-US" sz="1800" i="1" kern="1200"/>
              <a:t>S</a:t>
            </a:r>
            <a:r>
              <a:rPr lang="en-US" sz="1800" kern="1200"/>
              <a:t>. Africana.</a:t>
            </a:r>
            <a:r>
              <a:rPr lang="en-US" sz="1800" kern="1200" spc="0" baseline="0">
                <a:latin typeface="+mn-lt"/>
              </a:rPr>
              <a:t>  </a:t>
            </a:r>
          </a:p>
        </p:txBody>
      </p:sp>
      <p:pic>
        <p:nvPicPr>
          <p:cNvPr id="7" name="Graphic 6" descr="Users with solid fill">
            <a:extLst>
              <a:ext uri="{FF2B5EF4-FFF2-40B4-BE49-F238E27FC236}">
                <a16:creationId xmlns:a16="http://schemas.microsoft.com/office/drawing/2014/main" id="{D71B78DC-9B58-7C12-F149-776E23AC5DD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045075" y="1539188"/>
            <a:ext cx="914400" cy="914400"/>
          </a:xfrm>
          <a:prstGeom prst="rect">
            <a:avLst/>
          </a:prstGeom>
        </p:spPr>
      </p:pic>
      <p:sp>
        <p:nvSpPr>
          <p:cNvPr id="9" name="TextBox 8">
            <a:extLst>
              <a:ext uri="{FF2B5EF4-FFF2-40B4-BE49-F238E27FC236}">
                <a16:creationId xmlns:a16="http://schemas.microsoft.com/office/drawing/2014/main" id="{37835299-6118-419F-0657-F6C6244E72FD}"/>
              </a:ext>
            </a:extLst>
          </p:cNvPr>
          <p:cNvSpPr txBox="1"/>
          <p:nvPr/>
        </p:nvSpPr>
        <p:spPr>
          <a:xfrm>
            <a:off x="5869414" y="2490217"/>
            <a:ext cx="5670945" cy="341632"/>
          </a:xfrm>
          <a:prstGeom prst="rect">
            <a:avLst/>
          </a:prstGeom>
          <a:noFill/>
        </p:spPr>
        <p:txBody>
          <a:bodyPr wrap="square" rtlCol="0">
            <a:spAutoFit/>
          </a:bodyPr>
          <a:lstStyle/>
          <a:p>
            <a:pPr lvl="0" algn="l" defTabSz="711200">
              <a:lnSpc>
                <a:spcPct val="90000"/>
              </a:lnSpc>
              <a:spcBef>
                <a:spcPct val="0"/>
              </a:spcBef>
              <a:spcAft>
                <a:spcPts val="0"/>
              </a:spcAft>
            </a:pPr>
            <a:r>
              <a:rPr lang="en-US" sz="1800" kern="1200">
                <a:latin typeface="+mn-lt"/>
              </a:rPr>
              <a:t>Began investigating 3 </a:t>
            </a:r>
            <a:r>
              <a:rPr lang="en-US" sz="1800" i="1" kern="1200">
                <a:latin typeface="+mn-lt"/>
              </a:rPr>
              <a:t>S. </a:t>
            </a:r>
            <a:r>
              <a:rPr lang="en-US" sz="1800" kern="1200">
                <a:latin typeface="+mn-lt"/>
              </a:rPr>
              <a:t>Braenderup clusters.</a:t>
            </a:r>
          </a:p>
        </p:txBody>
      </p:sp>
      <p:pic>
        <p:nvPicPr>
          <p:cNvPr id="10" name="Graphic 9" descr="Users with solid fill">
            <a:extLst>
              <a:ext uri="{FF2B5EF4-FFF2-40B4-BE49-F238E27FC236}">
                <a16:creationId xmlns:a16="http://schemas.microsoft.com/office/drawing/2014/main" id="{7DEF879F-6D71-4BE4-C904-21FAD348F98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56660" y="2935379"/>
            <a:ext cx="914400" cy="914400"/>
          </a:xfrm>
          <a:prstGeom prst="rect">
            <a:avLst/>
          </a:prstGeom>
        </p:spPr>
      </p:pic>
      <p:sp>
        <p:nvSpPr>
          <p:cNvPr id="11" name="TextBox 10">
            <a:extLst>
              <a:ext uri="{FF2B5EF4-FFF2-40B4-BE49-F238E27FC236}">
                <a16:creationId xmlns:a16="http://schemas.microsoft.com/office/drawing/2014/main" id="{9449136A-B269-CED2-E6EE-DB4AF6215F93}"/>
              </a:ext>
            </a:extLst>
          </p:cNvPr>
          <p:cNvSpPr txBox="1"/>
          <p:nvPr/>
        </p:nvSpPr>
        <p:spPr>
          <a:xfrm>
            <a:off x="3994230" y="3202744"/>
            <a:ext cx="4374463" cy="590931"/>
          </a:xfrm>
          <a:prstGeom prst="rect">
            <a:avLst/>
          </a:prstGeom>
          <a:noFill/>
        </p:spPr>
        <p:txBody>
          <a:bodyPr wrap="square" rtlCol="0">
            <a:spAutoFit/>
          </a:bodyPr>
          <a:lstStyle/>
          <a:p>
            <a:pPr marR="0" lvl="0" algn="l" defTabSz="711200" rtl="0" eaLnBrk="1" fontAlgn="auto" latinLnBrk="0" hangingPunct="1">
              <a:lnSpc>
                <a:spcPct val="90000"/>
              </a:lnSpc>
              <a:spcBef>
                <a:spcPct val="0"/>
              </a:spcBef>
              <a:spcAft>
                <a:spcPts val="0"/>
              </a:spcAft>
              <a:buClrTx/>
              <a:buSzTx/>
              <a:tabLst/>
              <a:defRPr/>
            </a:pPr>
            <a:r>
              <a:rPr lang="en-US"/>
              <a:t>A </a:t>
            </a:r>
            <a:r>
              <a:rPr lang="en-US" sz="1800" kern="1200" spc="0" baseline="0"/>
              <a:t>4</a:t>
            </a:r>
            <a:r>
              <a:rPr lang="en-US" sz="1800" kern="1200" spc="0" baseline="30000"/>
              <a:t>th</a:t>
            </a:r>
            <a:r>
              <a:rPr lang="en-US" sz="1800" kern="1200" spc="0" baseline="0"/>
              <a:t> </a:t>
            </a:r>
            <a:r>
              <a:rPr lang="en-US" sz="1800" i="1" kern="1200" spc="0" baseline="0"/>
              <a:t>S</a:t>
            </a:r>
            <a:r>
              <a:rPr lang="en-US" sz="1800" kern="1200" spc="0" baseline="0"/>
              <a:t>. Braenderup cluster was identified.</a:t>
            </a:r>
          </a:p>
          <a:p>
            <a:pPr marR="0" lvl="0" algn="l" defTabSz="711200" rtl="0" eaLnBrk="1" fontAlgn="auto" latinLnBrk="0" hangingPunct="1">
              <a:lnSpc>
                <a:spcPct val="90000"/>
              </a:lnSpc>
              <a:spcBef>
                <a:spcPct val="0"/>
              </a:spcBef>
              <a:spcAft>
                <a:spcPts val="0"/>
              </a:spcAft>
              <a:buClrTx/>
              <a:buSzTx/>
              <a:tabLst/>
              <a:defRPr/>
            </a:pPr>
            <a:endParaRPr lang="en-US" sz="1800" kern="1200" spc="0" baseline="0"/>
          </a:p>
        </p:txBody>
      </p:sp>
      <p:pic>
        <p:nvPicPr>
          <p:cNvPr id="13" name="Picture 12">
            <a:extLst>
              <a:ext uri="{FF2B5EF4-FFF2-40B4-BE49-F238E27FC236}">
                <a16:creationId xmlns:a16="http://schemas.microsoft.com/office/drawing/2014/main" id="{FF0EADD0-7D12-7B1E-D0FA-9BC2A958108A}"/>
              </a:ext>
            </a:extLst>
          </p:cNvPr>
          <p:cNvPicPr>
            <a:picLocks noChangeAspect="1"/>
          </p:cNvPicPr>
          <p:nvPr/>
        </p:nvPicPr>
        <p:blipFill>
          <a:blip r:embed="rId9">
            <a:clrChange>
              <a:clrFrom>
                <a:srgbClr val="F7F7F7"/>
              </a:clrFrom>
              <a:clrTo>
                <a:srgbClr val="F7F7F7">
                  <a:alpha val="0"/>
                </a:srgbClr>
              </a:clrTo>
            </a:clrChange>
          </a:blip>
          <a:stretch>
            <a:fillRect/>
          </a:stretch>
        </p:blipFill>
        <p:spPr>
          <a:xfrm>
            <a:off x="5512131" y="3707326"/>
            <a:ext cx="740583" cy="590931"/>
          </a:xfrm>
          <a:prstGeom prst="rect">
            <a:avLst/>
          </a:prstGeom>
        </p:spPr>
      </p:pic>
      <p:sp>
        <p:nvSpPr>
          <p:cNvPr id="14" name="TextBox 13">
            <a:extLst>
              <a:ext uri="{FF2B5EF4-FFF2-40B4-BE49-F238E27FC236}">
                <a16:creationId xmlns:a16="http://schemas.microsoft.com/office/drawing/2014/main" id="{56F83BDF-6367-ABAA-B868-B832726711CC}"/>
              </a:ext>
            </a:extLst>
          </p:cNvPr>
          <p:cNvSpPr txBox="1"/>
          <p:nvPr/>
        </p:nvSpPr>
        <p:spPr>
          <a:xfrm>
            <a:off x="6393102" y="5421229"/>
            <a:ext cx="5042153" cy="590931"/>
          </a:xfrm>
          <a:prstGeom prst="rect">
            <a:avLst/>
          </a:prstGeom>
          <a:noFill/>
        </p:spPr>
        <p:txBody>
          <a:bodyPr wrap="square" rtlCol="0">
            <a:spAutoFit/>
          </a:bodyPr>
          <a:lstStyle/>
          <a:p>
            <a:pPr marR="0" lvl="0" algn="l" defTabSz="711200" rtl="0" eaLnBrk="1" fontAlgn="auto" latinLnBrk="0" hangingPunct="1">
              <a:lnSpc>
                <a:spcPct val="90000"/>
              </a:lnSpc>
              <a:spcBef>
                <a:spcPct val="0"/>
              </a:spcBef>
              <a:spcAft>
                <a:spcPts val="0"/>
              </a:spcAft>
              <a:buClrTx/>
              <a:buSzTx/>
              <a:tabLst/>
              <a:defRPr/>
            </a:pPr>
            <a:r>
              <a:rPr lang="en-US" sz="1800" i="1" kern="1200" spc="0" baseline="0"/>
              <a:t>S</a:t>
            </a:r>
            <a:r>
              <a:rPr lang="en-US" sz="1800" kern="1200" spc="0" baseline="0"/>
              <a:t>. Africana and </a:t>
            </a:r>
            <a:r>
              <a:rPr lang="en-US" sz="1800" i="1" kern="1200" spc="0" baseline="0"/>
              <a:t>S</a:t>
            </a:r>
            <a:r>
              <a:rPr lang="en-US" sz="1800" kern="1200" spc="0" baseline="0"/>
              <a:t>. Braenderup investigations were combined into a single outbreak. </a:t>
            </a:r>
          </a:p>
        </p:txBody>
      </p:sp>
      <p:pic>
        <p:nvPicPr>
          <p:cNvPr id="15" name="Picture 14">
            <a:extLst>
              <a:ext uri="{FF2B5EF4-FFF2-40B4-BE49-F238E27FC236}">
                <a16:creationId xmlns:a16="http://schemas.microsoft.com/office/drawing/2014/main" id="{161A0C12-CFC9-1E58-B490-B23B6C616B2A}"/>
              </a:ext>
            </a:extLst>
          </p:cNvPr>
          <p:cNvPicPr>
            <a:picLocks noChangeAspect="1"/>
          </p:cNvPicPr>
          <p:nvPr/>
        </p:nvPicPr>
        <p:blipFill>
          <a:blip r:embed="rId9">
            <a:clrChange>
              <a:clrFrom>
                <a:srgbClr val="F7F7F7"/>
              </a:clrFrom>
              <a:clrTo>
                <a:srgbClr val="F7F7F7">
                  <a:alpha val="0"/>
                </a:srgbClr>
              </a:clrTo>
            </a:clrChange>
          </a:blip>
          <a:stretch>
            <a:fillRect/>
          </a:stretch>
        </p:blipFill>
        <p:spPr>
          <a:xfrm>
            <a:off x="5565612" y="4456388"/>
            <a:ext cx="740583" cy="590931"/>
          </a:xfrm>
          <a:prstGeom prst="rect">
            <a:avLst/>
          </a:prstGeom>
        </p:spPr>
      </p:pic>
      <p:pic>
        <p:nvPicPr>
          <p:cNvPr id="17" name="Graphic 16" descr="Network outline">
            <a:extLst>
              <a:ext uri="{FF2B5EF4-FFF2-40B4-BE49-F238E27FC236}">
                <a16:creationId xmlns:a16="http://schemas.microsoft.com/office/drawing/2014/main" id="{0A97CCEE-7E9B-AD8E-DB9B-E262AB6F6FB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521830" y="5252832"/>
            <a:ext cx="914400" cy="914400"/>
          </a:xfrm>
          <a:prstGeom prst="rect">
            <a:avLst/>
          </a:prstGeom>
        </p:spPr>
      </p:pic>
      <p:pic>
        <p:nvPicPr>
          <p:cNvPr id="12" name="Graphic 11" descr="Users with solid fill">
            <a:extLst>
              <a:ext uri="{FF2B5EF4-FFF2-40B4-BE49-F238E27FC236}">
                <a16:creationId xmlns:a16="http://schemas.microsoft.com/office/drawing/2014/main" id="{7C870A64-C6DF-EDF4-D98A-5D983719FC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56660" y="2234889"/>
            <a:ext cx="914400" cy="914400"/>
          </a:xfrm>
          <a:prstGeom prst="rect">
            <a:avLst/>
          </a:prstGeom>
        </p:spPr>
      </p:pic>
      <p:pic>
        <p:nvPicPr>
          <p:cNvPr id="16" name="Graphic 15" descr="Users with solid fill">
            <a:extLst>
              <a:ext uri="{FF2B5EF4-FFF2-40B4-BE49-F238E27FC236}">
                <a16:creationId xmlns:a16="http://schemas.microsoft.com/office/drawing/2014/main" id="{BA5425EF-5C16-F5F8-C4E1-076FD34ED02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29007" y="2262239"/>
            <a:ext cx="914400" cy="914400"/>
          </a:xfrm>
          <a:prstGeom prst="rect">
            <a:avLst/>
          </a:prstGeom>
        </p:spPr>
      </p:pic>
      <p:sp>
        <p:nvSpPr>
          <p:cNvPr id="20" name="Title 1">
            <a:extLst>
              <a:ext uri="{FF2B5EF4-FFF2-40B4-BE49-F238E27FC236}">
                <a16:creationId xmlns:a16="http://schemas.microsoft.com/office/drawing/2014/main" id="{21A509B0-0534-1C18-DD65-14D66CF1D9B5}"/>
              </a:ext>
            </a:extLst>
          </p:cNvPr>
          <p:cNvSpPr>
            <a:spLocks noGrp="1"/>
          </p:cNvSpPr>
          <p:nvPr>
            <p:ph type="title"/>
          </p:nvPr>
        </p:nvSpPr>
        <p:spPr>
          <a:xfrm>
            <a:off x="765176" y="0"/>
            <a:ext cx="10515600" cy="1325563"/>
          </a:xfrm>
        </p:spPr>
        <p:txBody>
          <a:bodyPr/>
          <a:lstStyle/>
          <a:p>
            <a:r>
              <a:rPr lang="en-US" b="1"/>
              <a:t>Outbreak Identification and Early Activities</a:t>
            </a:r>
          </a:p>
        </p:txBody>
      </p:sp>
    </p:spTree>
    <p:extLst>
      <p:ext uri="{BB962C8B-B14F-4D97-AF65-F5344CB8AC3E}">
        <p14:creationId xmlns:p14="http://schemas.microsoft.com/office/powerpoint/2010/main" val="2902418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358FF-0265-2C03-90E8-529CB6879756}"/>
              </a:ext>
            </a:extLst>
          </p:cNvPr>
          <p:cNvSpPr>
            <a:spLocks noGrp="1"/>
          </p:cNvSpPr>
          <p:nvPr>
            <p:ph type="title"/>
          </p:nvPr>
        </p:nvSpPr>
        <p:spPr>
          <a:xfrm>
            <a:off x="532857" y="266034"/>
            <a:ext cx="11421985" cy="926020"/>
          </a:xfrm>
        </p:spPr>
        <p:txBody>
          <a:bodyPr>
            <a:normAutofit/>
          </a:bodyPr>
          <a:lstStyle/>
          <a:p>
            <a:r>
              <a:rPr lang="en-US" b="1"/>
              <a:t>Genetic Relatedness</a:t>
            </a:r>
          </a:p>
        </p:txBody>
      </p:sp>
      <p:grpSp>
        <p:nvGrpSpPr>
          <p:cNvPr id="69" name="Group 68">
            <a:extLst>
              <a:ext uri="{FF2B5EF4-FFF2-40B4-BE49-F238E27FC236}">
                <a16:creationId xmlns:a16="http://schemas.microsoft.com/office/drawing/2014/main" id="{292FE730-A72E-807E-0B9E-A419D8BD5BE4}"/>
              </a:ext>
            </a:extLst>
          </p:cNvPr>
          <p:cNvGrpSpPr/>
          <p:nvPr/>
        </p:nvGrpSpPr>
        <p:grpSpPr>
          <a:xfrm>
            <a:off x="7138376" y="1651694"/>
            <a:ext cx="5268060" cy="3451674"/>
            <a:chOff x="10107590" y="2854056"/>
            <a:chExt cx="2169469" cy="2277469"/>
          </a:xfrm>
        </p:grpSpPr>
        <p:grpSp>
          <p:nvGrpSpPr>
            <p:cNvPr id="64" name="Group 63">
              <a:extLst>
                <a:ext uri="{FF2B5EF4-FFF2-40B4-BE49-F238E27FC236}">
                  <a16:creationId xmlns:a16="http://schemas.microsoft.com/office/drawing/2014/main" id="{DCA00C55-5F46-F5AF-8EBB-19F59D2B157C}"/>
                </a:ext>
              </a:extLst>
            </p:cNvPr>
            <p:cNvGrpSpPr/>
            <p:nvPr/>
          </p:nvGrpSpPr>
          <p:grpSpPr>
            <a:xfrm>
              <a:off x="10107590" y="2854056"/>
              <a:ext cx="2169469" cy="2277469"/>
              <a:chOff x="10107590" y="2854056"/>
              <a:chExt cx="2169469" cy="2277469"/>
            </a:xfrm>
          </p:grpSpPr>
          <p:grpSp>
            <p:nvGrpSpPr>
              <p:cNvPr id="59" name="Group 58">
                <a:extLst>
                  <a:ext uri="{FF2B5EF4-FFF2-40B4-BE49-F238E27FC236}">
                    <a16:creationId xmlns:a16="http://schemas.microsoft.com/office/drawing/2014/main" id="{B3A27DB7-3766-2365-94B5-8420A4EE25BE}"/>
                  </a:ext>
                </a:extLst>
              </p:cNvPr>
              <p:cNvGrpSpPr/>
              <p:nvPr/>
            </p:nvGrpSpPr>
            <p:grpSpPr>
              <a:xfrm>
                <a:off x="10107590" y="2854056"/>
                <a:ext cx="2169469" cy="2277469"/>
                <a:chOff x="5883713" y="4024936"/>
                <a:chExt cx="3313878" cy="3155896"/>
              </a:xfrm>
            </p:grpSpPr>
            <p:grpSp>
              <p:nvGrpSpPr>
                <p:cNvPr id="58" name="Group 57">
                  <a:extLst>
                    <a:ext uri="{FF2B5EF4-FFF2-40B4-BE49-F238E27FC236}">
                      <a16:creationId xmlns:a16="http://schemas.microsoft.com/office/drawing/2014/main" id="{A0331418-560A-E507-8004-604B5C433C7C}"/>
                    </a:ext>
                  </a:extLst>
                </p:cNvPr>
                <p:cNvGrpSpPr/>
                <p:nvPr/>
              </p:nvGrpSpPr>
              <p:grpSpPr>
                <a:xfrm>
                  <a:off x="5883713" y="4024936"/>
                  <a:ext cx="3313878" cy="3155896"/>
                  <a:chOff x="5883713" y="4024936"/>
                  <a:chExt cx="3313878" cy="3155896"/>
                </a:xfrm>
              </p:grpSpPr>
              <p:sp>
                <p:nvSpPr>
                  <p:cNvPr id="5" name="Flowchart: Process 4">
                    <a:extLst>
                      <a:ext uri="{FF2B5EF4-FFF2-40B4-BE49-F238E27FC236}">
                        <a16:creationId xmlns:a16="http://schemas.microsoft.com/office/drawing/2014/main" id="{C0C8054E-5CCD-286A-8ECD-0AEE8CD6E4E0}"/>
                      </a:ext>
                    </a:extLst>
                  </p:cNvPr>
                  <p:cNvSpPr/>
                  <p:nvPr/>
                </p:nvSpPr>
                <p:spPr>
                  <a:xfrm>
                    <a:off x="5883713" y="5107828"/>
                    <a:ext cx="551018" cy="1133862"/>
                  </a:xfrm>
                  <a:prstGeom prst="flowChartProcess">
                    <a:avLst/>
                  </a:prstGeom>
                  <a:noFill/>
                  <a:ln w="38100">
                    <a:solidFill>
                      <a:srgbClr val="0C789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 name="Rectangle 5">
                    <a:extLst>
                      <a:ext uri="{FF2B5EF4-FFF2-40B4-BE49-F238E27FC236}">
                        <a16:creationId xmlns:a16="http://schemas.microsoft.com/office/drawing/2014/main" id="{9AE6CB6F-E79F-AD31-8314-9765F5D09484}"/>
                      </a:ext>
                    </a:extLst>
                  </p:cNvPr>
                  <p:cNvSpPr/>
                  <p:nvPr/>
                </p:nvSpPr>
                <p:spPr>
                  <a:xfrm rot="60000">
                    <a:off x="6367282" y="4884469"/>
                    <a:ext cx="493368" cy="150220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Flowchart: Process 6">
                    <a:extLst>
                      <a:ext uri="{FF2B5EF4-FFF2-40B4-BE49-F238E27FC236}">
                        <a16:creationId xmlns:a16="http://schemas.microsoft.com/office/drawing/2014/main" id="{A8CB764A-BBCC-1EDF-A840-C85605985B00}"/>
                      </a:ext>
                    </a:extLst>
                  </p:cNvPr>
                  <p:cNvSpPr/>
                  <p:nvPr/>
                </p:nvSpPr>
                <p:spPr>
                  <a:xfrm>
                    <a:off x="6375659" y="4567265"/>
                    <a:ext cx="659105" cy="728569"/>
                  </a:xfrm>
                  <a:prstGeom prst="flowChartProcess">
                    <a:avLst/>
                  </a:prstGeom>
                  <a:noFill/>
                  <a:ln w="38100">
                    <a:solidFill>
                      <a:srgbClr val="0C789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 name="Flowchart: Process 7">
                    <a:extLst>
                      <a:ext uri="{FF2B5EF4-FFF2-40B4-BE49-F238E27FC236}">
                        <a16:creationId xmlns:a16="http://schemas.microsoft.com/office/drawing/2014/main" id="{4F7A9675-965E-2E58-8233-B911741F38BD}"/>
                      </a:ext>
                    </a:extLst>
                  </p:cNvPr>
                  <p:cNvSpPr/>
                  <p:nvPr/>
                </p:nvSpPr>
                <p:spPr>
                  <a:xfrm>
                    <a:off x="6371301" y="6120660"/>
                    <a:ext cx="632781" cy="438459"/>
                  </a:xfrm>
                  <a:prstGeom prst="flowChartProcess">
                    <a:avLst/>
                  </a:prstGeom>
                  <a:noFill/>
                  <a:ln w="38100">
                    <a:solidFill>
                      <a:srgbClr val="0C789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 name="Rectangle 8">
                    <a:extLst>
                      <a:ext uri="{FF2B5EF4-FFF2-40B4-BE49-F238E27FC236}">
                        <a16:creationId xmlns:a16="http://schemas.microsoft.com/office/drawing/2014/main" id="{6E70723C-2054-5975-BFE7-BC4E66C5DFE0}"/>
                      </a:ext>
                    </a:extLst>
                  </p:cNvPr>
                  <p:cNvSpPr/>
                  <p:nvPr/>
                </p:nvSpPr>
                <p:spPr>
                  <a:xfrm>
                    <a:off x="6908392" y="4379401"/>
                    <a:ext cx="363234" cy="111372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Flowchart: Process 9">
                    <a:extLst>
                      <a:ext uri="{FF2B5EF4-FFF2-40B4-BE49-F238E27FC236}">
                        <a16:creationId xmlns:a16="http://schemas.microsoft.com/office/drawing/2014/main" id="{948BF491-77CD-1A99-08BD-B683EDFEFDA9}"/>
                      </a:ext>
                    </a:extLst>
                  </p:cNvPr>
                  <p:cNvSpPr/>
                  <p:nvPr/>
                </p:nvSpPr>
                <p:spPr>
                  <a:xfrm rot="5400000">
                    <a:off x="6911172" y="4379631"/>
                    <a:ext cx="426137" cy="411800"/>
                  </a:xfrm>
                  <a:prstGeom prst="flowChartProcess">
                    <a:avLst/>
                  </a:prstGeom>
                  <a:noFill/>
                  <a:ln w="38100">
                    <a:solidFill>
                      <a:srgbClr val="0C789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Rectangle 10">
                    <a:extLst>
                      <a:ext uri="{FF2B5EF4-FFF2-40B4-BE49-F238E27FC236}">
                        <a16:creationId xmlns:a16="http://schemas.microsoft.com/office/drawing/2014/main" id="{755AC544-BFC5-8C5C-C7F6-954FE41106BB}"/>
                      </a:ext>
                    </a:extLst>
                  </p:cNvPr>
                  <p:cNvSpPr/>
                  <p:nvPr/>
                </p:nvSpPr>
                <p:spPr>
                  <a:xfrm rot="5460000">
                    <a:off x="7621381" y="3556073"/>
                    <a:ext cx="556235" cy="161443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Rectangle 11">
                    <a:extLst>
                      <a:ext uri="{FF2B5EF4-FFF2-40B4-BE49-F238E27FC236}">
                        <a16:creationId xmlns:a16="http://schemas.microsoft.com/office/drawing/2014/main" id="{91819690-9609-27B5-85F4-82DE72BD89C2}"/>
                      </a:ext>
                    </a:extLst>
                  </p:cNvPr>
                  <p:cNvSpPr/>
                  <p:nvPr/>
                </p:nvSpPr>
                <p:spPr>
                  <a:xfrm rot="5460000">
                    <a:off x="8112255" y="4120962"/>
                    <a:ext cx="556235" cy="161443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 name="Rectangle 13">
                    <a:extLst>
                      <a:ext uri="{FF2B5EF4-FFF2-40B4-BE49-F238E27FC236}">
                        <a16:creationId xmlns:a16="http://schemas.microsoft.com/office/drawing/2014/main" id="{F5B854CC-B436-3D14-4A99-F69EC801FD11}"/>
                      </a:ext>
                    </a:extLst>
                  </p:cNvPr>
                  <p:cNvSpPr/>
                  <p:nvPr/>
                </p:nvSpPr>
                <p:spPr>
                  <a:xfrm rot="5460000">
                    <a:off x="6707117" y="5901639"/>
                    <a:ext cx="556235" cy="489725"/>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 name="Flowchart: Process 14">
                    <a:extLst>
                      <a:ext uri="{FF2B5EF4-FFF2-40B4-BE49-F238E27FC236}">
                        <a16:creationId xmlns:a16="http://schemas.microsoft.com/office/drawing/2014/main" id="{0B78E90A-07C8-BB59-692D-D4D32EA4C099}"/>
                      </a:ext>
                    </a:extLst>
                  </p:cNvPr>
                  <p:cNvSpPr/>
                  <p:nvPr/>
                </p:nvSpPr>
                <p:spPr>
                  <a:xfrm>
                    <a:off x="6728675" y="5934432"/>
                    <a:ext cx="664804" cy="385945"/>
                  </a:xfrm>
                  <a:prstGeom prst="flowChartProcess">
                    <a:avLst/>
                  </a:prstGeom>
                  <a:noFill/>
                  <a:ln w="38100">
                    <a:solidFill>
                      <a:srgbClr val="0C789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9" name="Flowchart: Process 18">
                    <a:extLst>
                      <a:ext uri="{FF2B5EF4-FFF2-40B4-BE49-F238E27FC236}">
                        <a16:creationId xmlns:a16="http://schemas.microsoft.com/office/drawing/2014/main" id="{07340626-7FBA-9478-0199-F24C3C429552}"/>
                      </a:ext>
                    </a:extLst>
                  </p:cNvPr>
                  <p:cNvSpPr/>
                  <p:nvPr/>
                </p:nvSpPr>
                <p:spPr>
                  <a:xfrm rot="5400000">
                    <a:off x="7000423" y="6201477"/>
                    <a:ext cx="243465" cy="225987"/>
                  </a:xfrm>
                  <a:prstGeom prst="flowChartProcess">
                    <a:avLst/>
                  </a:prstGeom>
                  <a:noFill/>
                  <a:ln w="38100">
                    <a:solidFill>
                      <a:srgbClr val="0C789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2" name="Rectangle 31">
                    <a:extLst>
                      <a:ext uri="{FF2B5EF4-FFF2-40B4-BE49-F238E27FC236}">
                        <a16:creationId xmlns:a16="http://schemas.microsoft.com/office/drawing/2014/main" id="{4FEC38A1-4659-2078-1EB6-CC629F27084C}"/>
                      </a:ext>
                    </a:extLst>
                  </p:cNvPr>
                  <p:cNvSpPr/>
                  <p:nvPr/>
                </p:nvSpPr>
                <p:spPr>
                  <a:xfrm rot="5460000">
                    <a:off x="7208633" y="6095497"/>
                    <a:ext cx="556235" cy="161443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5" name="Flowchart: Process 34">
                    <a:extLst>
                      <a:ext uri="{FF2B5EF4-FFF2-40B4-BE49-F238E27FC236}">
                        <a16:creationId xmlns:a16="http://schemas.microsoft.com/office/drawing/2014/main" id="{F61FFFED-AF93-A1D3-6971-AA833D890B9E}"/>
                      </a:ext>
                    </a:extLst>
                  </p:cNvPr>
                  <p:cNvSpPr/>
                  <p:nvPr/>
                </p:nvSpPr>
                <p:spPr>
                  <a:xfrm rot="5400000">
                    <a:off x="6928749" y="5339969"/>
                    <a:ext cx="139445" cy="206550"/>
                  </a:xfrm>
                  <a:prstGeom prst="flowChartProcess">
                    <a:avLst/>
                  </a:prstGeom>
                  <a:noFill/>
                  <a:ln w="38100">
                    <a:solidFill>
                      <a:srgbClr val="0C789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6" name="Flowchart: Process 35">
                    <a:extLst>
                      <a:ext uri="{FF2B5EF4-FFF2-40B4-BE49-F238E27FC236}">
                        <a16:creationId xmlns:a16="http://schemas.microsoft.com/office/drawing/2014/main" id="{436739E5-BC8F-9197-4C38-84C137073A23}"/>
                      </a:ext>
                    </a:extLst>
                  </p:cNvPr>
                  <p:cNvSpPr/>
                  <p:nvPr/>
                </p:nvSpPr>
                <p:spPr>
                  <a:xfrm rot="5400000">
                    <a:off x="6938443" y="5207671"/>
                    <a:ext cx="124966" cy="206550"/>
                  </a:xfrm>
                  <a:prstGeom prst="flowChartProcess">
                    <a:avLst/>
                  </a:prstGeom>
                  <a:noFill/>
                  <a:ln w="38100">
                    <a:solidFill>
                      <a:srgbClr val="0C789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8" name="Rectangle 37">
                    <a:extLst>
                      <a:ext uri="{FF2B5EF4-FFF2-40B4-BE49-F238E27FC236}">
                        <a16:creationId xmlns:a16="http://schemas.microsoft.com/office/drawing/2014/main" id="{778B2296-9C34-913C-8610-AF6734C245F2}"/>
                      </a:ext>
                    </a:extLst>
                  </p:cNvPr>
                  <p:cNvSpPr/>
                  <p:nvPr/>
                </p:nvSpPr>
                <p:spPr>
                  <a:xfrm rot="5460000">
                    <a:off x="7785439" y="4211949"/>
                    <a:ext cx="192167" cy="161443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9" name="Rectangle 38">
                    <a:extLst>
                      <a:ext uri="{FF2B5EF4-FFF2-40B4-BE49-F238E27FC236}">
                        <a16:creationId xmlns:a16="http://schemas.microsoft.com/office/drawing/2014/main" id="{827E6C2F-D889-D5BC-61D6-579C075DBFA8}"/>
                      </a:ext>
                    </a:extLst>
                  </p:cNvPr>
                  <p:cNvSpPr/>
                  <p:nvPr/>
                </p:nvSpPr>
                <p:spPr>
                  <a:xfrm rot="5460000">
                    <a:off x="7601853" y="4743742"/>
                    <a:ext cx="379688" cy="103635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4" name="Flowchart: Process 43">
                    <a:extLst>
                      <a:ext uri="{FF2B5EF4-FFF2-40B4-BE49-F238E27FC236}">
                        <a16:creationId xmlns:a16="http://schemas.microsoft.com/office/drawing/2014/main" id="{64994DC5-FFB9-FF8D-96CD-B0348EB17CDD}"/>
                      </a:ext>
                    </a:extLst>
                  </p:cNvPr>
                  <p:cNvSpPr/>
                  <p:nvPr/>
                </p:nvSpPr>
                <p:spPr>
                  <a:xfrm rot="5400000">
                    <a:off x="7318084" y="4685681"/>
                    <a:ext cx="192165" cy="161941"/>
                  </a:xfrm>
                  <a:prstGeom prst="flowChartProcess">
                    <a:avLst/>
                  </a:prstGeom>
                  <a:noFill/>
                  <a:ln w="38100">
                    <a:solidFill>
                      <a:srgbClr val="0C789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6" name="Rectangle 45">
                    <a:extLst>
                      <a:ext uri="{FF2B5EF4-FFF2-40B4-BE49-F238E27FC236}">
                        <a16:creationId xmlns:a16="http://schemas.microsoft.com/office/drawing/2014/main" id="{D17F0887-A0B4-3B41-A132-28B1A52540B7}"/>
                      </a:ext>
                    </a:extLst>
                  </p:cNvPr>
                  <p:cNvSpPr/>
                  <p:nvPr/>
                </p:nvSpPr>
                <p:spPr>
                  <a:xfrm rot="5400000">
                    <a:off x="7949288" y="3959841"/>
                    <a:ext cx="556235" cy="161443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7" name="Flowchart: Process 46">
                    <a:extLst>
                      <a:ext uri="{FF2B5EF4-FFF2-40B4-BE49-F238E27FC236}">
                        <a16:creationId xmlns:a16="http://schemas.microsoft.com/office/drawing/2014/main" id="{6EEF9613-EDE0-8355-4D1C-FE4792DF2EDA}"/>
                      </a:ext>
                    </a:extLst>
                  </p:cNvPr>
                  <p:cNvSpPr/>
                  <p:nvPr/>
                </p:nvSpPr>
                <p:spPr>
                  <a:xfrm rot="5400000">
                    <a:off x="7571089" y="3675708"/>
                    <a:ext cx="172397" cy="1218576"/>
                  </a:xfrm>
                  <a:prstGeom prst="flowChartProcess">
                    <a:avLst/>
                  </a:prstGeom>
                  <a:noFill/>
                  <a:ln w="38100">
                    <a:solidFill>
                      <a:srgbClr val="0C789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8" name="Flowchart: Process 47">
                    <a:extLst>
                      <a:ext uri="{FF2B5EF4-FFF2-40B4-BE49-F238E27FC236}">
                        <a16:creationId xmlns:a16="http://schemas.microsoft.com/office/drawing/2014/main" id="{1EAA1F43-F09E-DA89-BEB5-E4A12BADA388}"/>
                      </a:ext>
                    </a:extLst>
                  </p:cNvPr>
                  <p:cNvSpPr/>
                  <p:nvPr/>
                </p:nvSpPr>
                <p:spPr>
                  <a:xfrm rot="5400000">
                    <a:off x="7553272" y="3862596"/>
                    <a:ext cx="201384" cy="1218576"/>
                  </a:xfrm>
                  <a:prstGeom prst="flowChartProcess">
                    <a:avLst/>
                  </a:prstGeom>
                  <a:noFill/>
                  <a:ln w="38100">
                    <a:solidFill>
                      <a:srgbClr val="0C789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9" name="Rectangle 48">
                    <a:extLst>
                      <a:ext uri="{FF2B5EF4-FFF2-40B4-BE49-F238E27FC236}">
                        <a16:creationId xmlns:a16="http://schemas.microsoft.com/office/drawing/2014/main" id="{90E277DD-B48A-16FD-F046-FCEC547110E9}"/>
                      </a:ext>
                    </a:extLst>
                  </p:cNvPr>
                  <p:cNvSpPr/>
                  <p:nvPr/>
                </p:nvSpPr>
                <p:spPr>
                  <a:xfrm rot="5460000">
                    <a:off x="7924190" y="3767402"/>
                    <a:ext cx="187786" cy="161443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0" name="Rectangle 49">
                    <a:extLst>
                      <a:ext uri="{FF2B5EF4-FFF2-40B4-BE49-F238E27FC236}">
                        <a16:creationId xmlns:a16="http://schemas.microsoft.com/office/drawing/2014/main" id="{18960141-22A0-2A4A-F61C-DDF1466EFB7C}"/>
                      </a:ext>
                    </a:extLst>
                  </p:cNvPr>
                  <p:cNvSpPr/>
                  <p:nvPr/>
                </p:nvSpPr>
                <p:spPr>
                  <a:xfrm rot="5400000">
                    <a:off x="7829609" y="3480063"/>
                    <a:ext cx="386979" cy="161443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1" name="Flowchart: Process 50">
                    <a:extLst>
                      <a:ext uri="{FF2B5EF4-FFF2-40B4-BE49-F238E27FC236}">
                        <a16:creationId xmlns:a16="http://schemas.microsoft.com/office/drawing/2014/main" id="{32B1D110-FF2F-69BB-6922-9B1E323C03FF}"/>
                      </a:ext>
                    </a:extLst>
                  </p:cNvPr>
                  <p:cNvSpPr/>
                  <p:nvPr/>
                </p:nvSpPr>
                <p:spPr>
                  <a:xfrm rot="5400000">
                    <a:off x="7204977" y="4354552"/>
                    <a:ext cx="96748" cy="78656"/>
                  </a:xfrm>
                  <a:prstGeom prst="flowChartProcess">
                    <a:avLst/>
                  </a:prstGeom>
                  <a:noFill/>
                  <a:ln w="38100">
                    <a:solidFill>
                      <a:srgbClr val="0C789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2" name="Flowchart: Process 51">
                    <a:extLst>
                      <a:ext uri="{FF2B5EF4-FFF2-40B4-BE49-F238E27FC236}">
                        <a16:creationId xmlns:a16="http://schemas.microsoft.com/office/drawing/2014/main" id="{2CFAB778-3D65-6292-B7EA-048590E21A14}"/>
                      </a:ext>
                    </a:extLst>
                  </p:cNvPr>
                  <p:cNvSpPr/>
                  <p:nvPr/>
                </p:nvSpPr>
                <p:spPr>
                  <a:xfrm rot="5400000">
                    <a:off x="7199697" y="4174667"/>
                    <a:ext cx="117065" cy="69255"/>
                  </a:xfrm>
                  <a:prstGeom prst="flowChartProcess">
                    <a:avLst/>
                  </a:prstGeom>
                  <a:noFill/>
                  <a:ln w="38100">
                    <a:solidFill>
                      <a:srgbClr val="0C789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3" name="Rectangle 52">
                    <a:extLst>
                      <a:ext uri="{FF2B5EF4-FFF2-40B4-BE49-F238E27FC236}">
                        <a16:creationId xmlns:a16="http://schemas.microsoft.com/office/drawing/2014/main" id="{F7C2D04D-E244-6DC3-4CB4-506612315324}"/>
                      </a:ext>
                    </a:extLst>
                  </p:cNvPr>
                  <p:cNvSpPr/>
                  <p:nvPr/>
                </p:nvSpPr>
                <p:spPr>
                  <a:xfrm rot="5400000">
                    <a:off x="7875462" y="3500667"/>
                    <a:ext cx="565898" cy="161443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
              <p:nvSpPr>
                <p:cNvPr id="54" name="Rectangle 53">
                  <a:extLst>
                    <a:ext uri="{FF2B5EF4-FFF2-40B4-BE49-F238E27FC236}">
                      <a16:creationId xmlns:a16="http://schemas.microsoft.com/office/drawing/2014/main" id="{E5BDBE56-E08B-4C2D-4CF0-6BD00822FCFC}"/>
                    </a:ext>
                  </a:extLst>
                </p:cNvPr>
                <p:cNvSpPr/>
                <p:nvPr/>
              </p:nvSpPr>
              <p:spPr>
                <a:xfrm rot="5460000">
                  <a:off x="7881874" y="5000144"/>
                  <a:ext cx="259872" cy="179680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6" name="Rectangle 55">
                  <a:extLst>
                    <a:ext uri="{FF2B5EF4-FFF2-40B4-BE49-F238E27FC236}">
                      <a16:creationId xmlns:a16="http://schemas.microsoft.com/office/drawing/2014/main" id="{934AFA6A-F61B-E9CA-236F-36A29E2D1DB1}"/>
                    </a:ext>
                  </a:extLst>
                </p:cNvPr>
                <p:cNvSpPr/>
                <p:nvPr/>
              </p:nvSpPr>
              <p:spPr>
                <a:xfrm rot="5460000">
                  <a:off x="6910234" y="6264302"/>
                  <a:ext cx="556234" cy="202364"/>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7" name="Rectangle 56">
                  <a:extLst>
                    <a:ext uri="{FF2B5EF4-FFF2-40B4-BE49-F238E27FC236}">
                      <a16:creationId xmlns:a16="http://schemas.microsoft.com/office/drawing/2014/main" id="{8DB2A1F1-8204-56D8-628F-38CC5E140A11}"/>
                    </a:ext>
                  </a:extLst>
                </p:cNvPr>
                <p:cNvSpPr/>
                <p:nvPr/>
              </p:nvSpPr>
              <p:spPr>
                <a:xfrm>
                  <a:off x="7097021" y="5917464"/>
                  <a:ext cx="923378" cy="89232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TextBox 59">
                <a:extLst>
                  <a:ext uri="{FF2B5EF4-FFF2-40B4-BE49-F238E27FC236}">
                    <a16:creationId xmlns:a16="http://schemas.microsoft.com/office/drawing/2014/main" id="{9C14DADA-CE72-00A7-6D98-27FF4CE21489}"/>
                  </a:ext>
                </a:extLst>
              </p:cNvPr>
              <p:cNvSpPr txBox="1"/>
              <p:nvPr/>
            </p:nvSpPr>
            <p:spPr>
              <a:xfrm>
                <a:off x="10422969" y="4506640"/>
                <a:ext cx="413039" cy="307777"/>
              </a:xfrm>
              <a:prstGeom prst="rect">
                <a:avLst/>
              </a:prstGeom>
              <a:noFill/>
            </p:spPr>
            <p:txBody>
              <a:bodyPr wrap="square" rtlCol="0">
                <a:spAutoFit/>
              </a:bodyPr>
              <a:lstStyle/>
              <a:p>
                <a:r>
                  <a:rPr lang="en-US" sz="1400" b="1">
                    <a:solidFill>
                      <a:srgbClr val="FF0000"/>
                    </a:solidFill>
                  </a:rPr>
                  <a:t>4</a:t>
                </a:r>
              </a:p>
            </p:txBody>
          </p:sp>
          <p:sp>
            <p:nvSpPr>
              <p:cNvPr id="61" name="TextBox 60">
                <a:extLst>
                  <a:ext uri="{FF2B5EF4-FFF2-40B4-BE49-F238E27FC236}">
                    <a16:creationId xmlns:a16="http://schemas.microsoft.com/office/drawing/2014/main" id="{24C1E6CD-7E00-2AA3-1164-20B67FC812FF}"/>
                  </a:ext>
                </a:extLst>
              </p:cNvPr>
              <p:cNvSpPr txBox="1"/>
              <p:nvPr/>
            </p:nvSpPr>
            <p:spPr>
              <a:xfrm>
                <a:off x="10413618" y="3596019"/>
                <a:ext cx="271388" cy="203076"/>
              </a:xfrm>
              <a:prstGeom prst="rect">
                <a:avLst/>
              </a:prstGeom>
              <a:noFill/>
            </p:spPr>
            <p:txBody>
              <a:bodyPr wrap="square" rtlCol="0">
                <a:spAutoFit/>
              </a:bodyPr>
              <a:lstStyle/>
              <a:p>
                <a:r>
                  <a:rPr lang="en-US" sz="1400" b="1">
                    <a:solidFill>
                      <a:srgbClr val="FF0000"/>
                    </a:solidFill>
                  </a:rPr>
                  <a:t>2</a:t>
                </a:r>
              </a:p>
            </p:txBody>
          </p:sp>
          <p:sp>
            <p:nvSpPr>
              <p:cNvPr id="62" name="TextBox 61">
                <a:extLst>
                  <a:ext uri="{FF2B5EF4-FFF2-40B4-BE49-F238E27FC236}">
                    <a16:creationId xmlns:a16="http://schemas.microsoft.com/office/drawing/2014/main" id="{690CEE82-6580-675B-49C9-65A206534D05}"/>
                  </a:ext>
                </a:extLst>
              </p:cNvPr>
              <p:cNvSpPr txBox="1"/>
              <p:nvPr/>
            </p:nvSpPr>
            <p:spPr>
              <a:xfrm>
                <a:off x="10408671" y="4182098"/>
                <a:ext cx="220747" cy="203076"/>
              </a:xfrm>
              <a:prstGeom prst="rect">
                <a:avLst/>
              </a:prstGeom>
              <a:noFill/>
            </p:spPr>
            <p:txBody>
              <a:bodyPr wrap="square" rtlCol="0">
                <a:spAutoFit/>
              </a:bodyPr>
              <a:lstStyle/>
              <a:p>
                <a:r>
                  <a:rPr lang="en-US" sz="1400" b="1">
                    <a:solidFill>
                      <a:srgbClr val="FF0000"/>
                    </a:solidFill>
                  </a:rPr>
                  <a:t>3</a:t>
                </a:r>
              </a:p>
            </p:txBody>
          </p:sp>
          <p:sp>
            <p:nvSpPr>
              <p:cNvPr id="63" name="TextBox 62">
                <a:extLst>
                  <a:ext uri="{FF2B5EF4-FFF2-40B4-BE49-F238E27FC236}">
                    <a16:creationId xmlns:a16="http://schemas.microsoft.com/office/drawing/2014/main" id="{924A741C-53BE-50C9-79A4-713A3BCB73CC}"/>
                  </a:ext>
                </a:extLst>
              </p:cNvPr>
              <p:cNvSpPr txBox="1"/>
              <p:nvPr/>
            </p:nvSpPr>
            <p:spPr>
              <a:xfrm>
                <a:off x="10425666" y="3059362"/>
                <a:ext cx="258521" cy="203076"/>
              </a:xfrm>
              <a:prstGeom prst="rect">
                <a:avLst/>
              </a:prstGeom>
              <a:noFill/>
            </p:spPr>
            <p:txBody>
              <a:bodyPr wrap="square" rtlCol="0">
                <a:spAutoFit/>
              </a:bodyPr>
              <a:lstStyle/>
              <a:p>
                <a:r>
                  <a:rPr lang="en-US" sz="1400" b="1">
                    <a:solidFill>
                      <a:srgbClr val="FF0000"/>
                    </a:solidFill>
                  </a:rPr>
                  <a:t>1</a:t>
                </a:r>
              </a:p>
            </p:txBody>
          </p:sp>
        </p:grpSp>
        <p:grpSp>
          <p:nvGrpSpPr>
            <p:cNvPr id="68" name="Group 67">
              <a:extLst>
                <a:ext uri="{FF2B5EF4-FFF2-40B4-BE49-F238E27FC236}">
                  <a16:creationId xmlns:a16="http://schemas.microsoft.com/office/drawing/2014/main" id="{50BBAEEC-D974-7CA2-898C-4FC8B28F8D99}"/>
                </a:ext>
              </a:extLst>
            </p:cNvPr>
            <p:cNvGrpSpPr/>
            <p:nvPr/>
          </p:nvGrpSpPr>
          <p:grpSpPr>
            <a:xfrm>
              <a:off x="10660754" y="4611340"/>
              <a:ext cx="351561" cy="252413"/>
              <a:chOff x="10660754" y="4611340"/>
              <a:chExt cx="351561" cy="252413"/>
            </a:xfrm>
          </p:grpSpPr>
          <p:sp>
            <p:nvSpPr>
              <p:cNvPr id="66" name="Rectangle 65">
                <a:extLst>
                  <a:ext uri="{FF2B5EF4-FFF2-40B4-BE49-F238E27FC236}">
                    <a16:creationId xmlns:a16="http://schemas.microsoft.com/office/drawing/2014/main" id="{DEAADE53-C5F2-9E36-E4F0-8B3A95A544CE}"/>
                  </a:ext>
                </a:extLst>
              </p:cNvPr>
              <p:cNvSpPr/>
              <p:nvPr/>
            </p:nvSpPr>
            <p:spPr>
              <a:xfrm>
                <a:off x="10665894" y="4611340"/>
                <a:ext cx="346421" cy="25241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lowchart: Process 64">
                <a:extLst>
                  <a:ext uri="{FF2B5EF4-FFF2-40B4-BE49-F238E27FC236}">
                    <a16:creationId xmlns:a16="http://schemas.microsoft.com/office/drawing/2014/main" id="{2DD3102B-AD33-EA04-5614-9D4FB6E8D08A}"/>
                  </a:ext>
                </a:extLst>
              </p:cNvPr>
              <p:cNvSpPr/>
              <p:nvPr/>
            </p:nvSpPr>
            <p:spPr>
              <a:xfrm rot="16200000" flipH="1">
                <a:off x="10679775" y="4615574"/>
                <a:ext cx="109904" cy="147945"/>
              </a:xfrm>
              <a:prstGeom prst="flowChartProcess">
                <a:avLst/>
              </a:prstGeom>
              <a:noFill/>
              <a:ln w="38100">
                <a:solidFill>
                  <a:srgbClr val="0C789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7" name="Rectangle 66">
                <a:extLst>
                  <a:ext uri="{FF2B5EF4-FFF2-40B4-BE49-F238E27FC236}">
                    <a16:creationId xmlns:a16="http://schemas.microsoft.com/office/drawing/2014/main" id="{51C17532-524D-E45A-16E3-6A2B207CF604}"/>
                  </a:ext>
                </a:extLst>
              </p:cNvPr>
              <p:cNvSpPr/>
              <p:nvPr/>
            </p:nvSpPr>
            <p:spPr>
              <a:xfrm>
                <a:off x="10710204" y="4614630"/>
                <a:ext cx="117296" cy="15239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94" name="TextBox 93">
            <a:extLst>
              <a:ext uri="{FF2B5EF4-FFF2-40B4-BE49-F238E27FC236}">
                <a16:creationId xmlns:a16="http://schemas.microsoft.com/office/drawing/2014/main" id="{6E483A68-A23C-DFD6-ACD5-B3A0E9680088}"/>
              </a:ext>
            </a:extLst>
          </p:cNvPr>
          <p:cNvSpPr txBox="1"/>
          <p:nvPr/>
        </p:nvSpPr>
        <p:spPr>
          <a:xfrm>
            <a:off x="8672182" y="6486245"/>
            <a:ext cx="3255087" cy="369332"/>
          </a:xfrm>
          <a:prstGeom prst="rect">
            <a:avLst/>
          </a:prstGeom>
          <a:noFill/>
        </p:spPr>
        <p:txBody>
          <a:bodyPr wrap="square" rtlCol="0">
            <a:spAutoFit/>
          </a:bodyPr>
          <a:lstStyle/>
          <a:p>
            <a:r>
              <a:rPr lang="en-US" sz="1800" b="1">
                <a:solidFill>
                  <a:srgbClr val="FF0000"/>
                </a:solidFill>
              </a:rPr>
              <a:t>*Illustrative Representations</a:t>
            </a:r>
            <a:endParaRPr lang="en-US">
              <a:solidFill>
                <a:srgbClr val="FF0000"/>
              </a:solidFill>
            </a:endParaRPr>
          </a:p>
        </p:txBody>
      </p:sp>
      <p:grpSp>
        <p:nvGrpSpPr>
          <p:cNvPr id="31" name="Group 30">
            <a:extLst>
              <a:ext uri="{FF2B5EF4-FFF2-40B4-BE49-F238E27FC236}">
                <a16:creationId xmlns:a16="http://schemas.microsoft.com/office/drawing/2014/main" id="{3F9DA563-67F8-5E79-FFC4-4747C595A686}"/>
              </a:ext>
            </a:extLst>
          </p:cNvPr>
          <p:cNvGrpSpPr/>
          <p:nvPr/>
        </p:nvGrpSpPr>
        <p:grpSpPr>
          <a:xfrm>
            <a:off x="1564615" y="1253267"/>
            <a:ext cx="8626848" cy="3073523"/>
            <a:chOff x="1564615" y="1253267"/>
            <a:chExt cx="8626848" cy="3073523"/>
          </a:xfrm>
        </p:grpSpPr>
        <p:grpSp>
          <p:nvGrpSpPr>
            <p:cNvPr id="27" name="Group 26">
              <a:extLst>
                <a:ext uri="{FF2B5EF4-FFF2-40B4-BE49-F238E27FC236}">
                  <a16:creationId xmlns:a16="http://schemas.microsoft.com/office/drawing/2014/main" id="{27CE914A-2DC9-0BAF-2A93-93F5F0F7FD38}"/>
                </a:ext>
              </a:extLst>
            </p:cNvPr>
            <p:cNvGrpSpPr/>
            <p:nvPr/>
          </p:nvGrpSpPr>
          <p:grpSpPr>
            <a:xfrm>
              <a:off x="1564615" y="1253267"/>
              <a:ext cx="2997200" cy="3073523"/>
              <a:chOff x="1564615" y="1659667"/>
              <a:chExt cx="2997200" cy="3073523"/>
            </a:xfrm>
          </p:grpSpPr>
          <p:grpSp>
            <p:nvGrpSpPr>
              <p:cNvPr id="88" name="Group 87">
                <a:extLst>
                  <a:ext uri="{FF2B5EF4-FFF2-40B4-BE49-F238E27FC236}">
                    <a16:creationId xmlns:a16="http://schemas.microsoft.com/office/drawing/2014/main" id="{23A1DEC3-3329-034E-31DA-CB96D196B941}"/>
                  </a:ext>
                </a:extLst>
              </p:cNvPr>
              <p:cNvGrpSpPr/>
              <p:nvPr/>
            </p:nvGrpSpPr>
            <p:grpSpPr>
              <a:xfrm>
                <a:off x="2166956" y="2391716"/>
                <a:ext cx="2021838" cy="2341474"/>
                <a:chOff x="10478436" y="2435263"/>
                <a:chExt cx="743728" cy="719018"/>
              </a:xfrm>
            </p:grpSpPr>
            <p:grpSp>
              <p:nvGrpSpPr>
                <p:cNvPr id="85" name="Group 84">
                  <a:extLst>
                    <a:ext uri="{FF2B5EF4-FFF2-40B4-BE49-F238E27FC236}">
                      <a16:creationId xmlns:a16="http://schemas.microsoft.com/office/drawing/2014/main" id="{425137FC-86EF-002D-867F-383DA3A6F0D9}"/>
                    </a:ext>
                  </a:extLst>
                </p:cNvPr>
                <p:cNvGrpSpPr/>
                <p:nvPr/>
              </p:nvGrpSpPr>
              <p:grpSpPr>
                <a:xfrm>
                  <a:off x="10492337" y="2435263"/>
                  <a:ext cx="729827" cy="719018"/>
                  <a:chOff x="6400441" y="4525771"/>
                  <a:chExt cx="729827" cy="719018"/>
                </a:xfrm>
              </p:grpSpPr>
              <p:sp>
                <p:nvSpPr>
                  <p:cNvPr id="70" name="Flowchart: Process 69">
                    <a:extLst>
                      <a:ext uri="{FF2B5EF4-FFF2-40B4-BE49-F238E27FC236}">
                        <a16:creationId xmlns:a16="http://schemas.microsoft.com/office/drawing/2014/main" id="{E872C804-BC72-EDDE-08D9-47E0EF09DCAB}"/>
                      </a:ext>
                    </a:extLst>
                  </p:cNvPr>
                  <p:cNvSpPr/>
                  <p:nvPr/>
                </p:nvSpPr>
                <p:spPr>
                  <a:xfrm>
                    <a:off x="6477986" y="4603894"/>
                    <a:ext cx="431491" cy="525775"/>
                  </a:xfrm>
                  <a:prstGeom prst="flowChartProcess">
                    <a:avLst/>
                  </a:prstGeom>
                  <a:noFill/>
                  <a:ln w="38100">
                    <a:solidFill>
                      <a:srgbClr val="0C789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1" name="Flowchart: Process 70">
                    <a:extLst>
                      <a:ext uri="{FF2B5EF4-FFF2-40B4-BE49-F238E27FC236}">
                        <a16:creationId xmlns:a16="http://schemas.microsoft.com/office/drawing/2014/main" id="{B919C934-5D90-8C85-D424-CDAFC6354B95}"/>
                      </a:ext>
                    </a:extLst>
                  </p:cNvPr>
                  <p:cNvSpPr/>
                  <p:nvPr/>
                </p:nvSpPr>
                <p:spPr>
                  <a:xfrm rot="60000">
                    <a:off x="6478148" y="5010097"/>
                    <a:ext cx="431491" cy="123354"/>
                  </a:xfrm>
                  <a:prstGeom prst="flowChartProcess">
                    <a:avLst/>
                  </a:prstGeom>
                  <a:noFill/>
                  <a:ln w="38100">
                    <a:solidFill>
                      <a:srgbClr val="0C789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2" name="Flowchart: Process 71">
                    <a:extLst>
                      <a:ext uri="{FF2B5EF4-FFF2-40B4-BE49-F238E27FC236}">
                        <a16:creationId xmlns:a16="http://schemas.microsoft.com/office/drawing/2014/main" id="{AAB8F34B-B890-F623-69DA-C618C438F63D}"/>
                      </a:ext>
                    </a:extLst>
                  </p:cNvPr>
                  <p:cNvSpPr/>
                  <p:nvPr/>
                </p:nvSpPr>
                <p:spPr>
                  <a:xfrm rot="60000">
                    <a:off x="6479855" y="4605772"/>
                    <a:ext cx="431491" cy="101307"/>
                  </a:xfrm>
                  <a:prstGeom prst="flowChartProcess">
                    <a:avLst/>
                  </a:prstGeom>
                  <a:noFill/>
                  <a:ln w="38100">
                    <a:solidFill>
                      <a:srgbClr val="0C789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7" name="Flowchart: Process 76">
                    <a:extLst>
                      <a:ext uri="{FF2B5EF4-FFF2-40B4-BE49-F238E27FC236}">
                        <a16:creationId xmlns:a16="http://schemas.microsoft.com/office/drawing/2014/main" id="{2FFD87D9-9F0D-BB66-C1D3-ADE760FB9C88}"/>
                      </a:ext>
                    </a:extLst>
                  </p:cNvPr>
                  <p:cNvSpPr/>
                  <p:nvPr/>
                </p:nvSpPr>
                <p:spPr>
                  <a:xfrm rot="60000">
                    <a:off x="6479333" y="4792902"/>
                    <a:ext cx="431491" cy="101307"/>
                  </a:xfrm>
                  <a:prstGeom prst="flowChartProcess">
                    <a:avLst/>
                  </a:prstGeom>
                  <a:noFill/>
                  <a:ln w="38100">
                    <a:solidFill>
                      <a:srgbClr val="0C789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3" name="Flowchart: Process 82">
                    <a:extLst>
                      <a:ext uri="{FF2B5EF4-FFF2-40B4-BE49-F238E27FC236}">
                        <a16:creationId xmlns:a16="http://schemas.microsoft.com/office/drawing/2014/main" id="{1C11921F-84DA-3BDC-9AEB-D46CB39550C8}"/>
                      </a:ext>
                    </a:extLst>
                  </p:cNvPr>
                  <p:cNvSpPr/>
                  <p:nvPr/>
                </p:nvSpPr>
                <p:spPr>
                  <a:xfrm rot="60000" flipV="1">
                    <a:off x="6400441" y="4850895"/>
                    <a:ext cx="67272" cy="0"/>
                  </a:xfrm>
                  <a:prstGeom prst="flowChartProcess">
                    <a:avLst/>
                  </a:prstGeom>
                  <a:noFill/>
                  <a:ln w="38100">
                    <a:solidFill>
                      <a:srgbClr val="0C789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4" name="Rectangle 83">
                    <a:extLst>
                      <a:ext uri="{FF2B5EF4-FFF2-40B4-BE49-F238E27FC236}">
                        <a16:creationId xmlns:a16="http://schemas.microsoft.com/office/drawing/2014/main" id="{10F14233-ABD4-B93E-511B-BACB15F0B087}"/>
                      </a:ext>
                    </a:extLst>
                  </p:cNvPr>
                  <p:cNvSpPr/>
                  <p:nvPr/>
                </p:nvSpPr>
                <p:spPr>
                  <a:xfrm>
                    <a:off x="6593555" y="4525771"/>
                    <a:ext cx="536713" cy="7190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7" name="TextBox 86">
                  <a:extLst>
                    <a:ext uri="{FF2B5EF4-FFF2-40B4-BE49-F238E27FC236}">
                      <a16:creationId xmlns:a16="http://schemas.microsoft.com/office/drawing/2014/main" id="{6382DFAA-3A47-2B1A-E531-86F9220D2D7E}"/>
                    </a:ext>
                  </a:extLst>
                </p:cNvPr>
                <p:cNvSpPr txBox="1"/>
                <p:nvPr/>
              </p:nvSpPr>
              <p:spPr>
                <a:xfrm>
                  <a:off x="10478436" y="2675638"/>
                  <a:ext cx="488869" cy="94512"/>
                </a:xfrm>
                <a:prstGeom prst="rect">
                  <a:avLst/>
                </a:prstGeom>
                <a:noFill/>
              </p:spPr>
              <p:txBody>
                <a:bodyPr wrap="square" rtlCol="0">
                  <a:spAutoFit/>
                </a:bodyPr>
                <a:lstStyle/>
                <a:p>
                  <a:r>
                    <a:rPr lang="en-US" sz="1400" b="1">
                      <a:solidFill>
                        <a:srgbClr val="FF0000"/>
                      </a:solidFill>
                    </a:rPr>
                    <a:t>1</a:t>
                  </a:r>
                </a:p>
              </p:txBody>
            </p:sp>
          </p:grpSp>
          <p:sp>
            <p:nvSpPr>
              <p:cNvPr id="89" name="TextBox 88">
                <a:extLst>
                  <a:ext uri="{FF2B5EF4-FFF2-40B4-BE49-F238E27FC236}">
                    <a16:creationId xmlns:a16="http://schemas.microsoft.com/office/drawing/2014/main" id="{6F582C46-2DB6-CAB5-AB21-1EF0C4A8B706}"/>
                  </a:ext>
                </a:extLst>
              </p:cNvPr>
              <p:cNvSpPr txBox="1"/>
              <p:nvPr/>
            </p:nvSpPr>
            <p:spPr>
              <a:xfrm>
                <a:off x="1564615" y="1659667"/>
                <a:ext cx="2997200" cy="492443"/>
              </a:xfrm>
              <a:prstGeom prst="rect">
                <a:avLst/>
              </a:prstGeom>
              <a:noFill/>
            </p:spPr>
            <p:txBody>
              <a:bodyPr wrap="square" rtlCol="0">
                <a:spAutoFit/>
              </a:bodyPr>
              <a:lstStyle/>
              <a:p>
                <a:r>
                  <a:rPr lang="en-US" sz="2600" b="1" i="1"/>
                  <a:t>Salmonella</a:t>
                </a:r>
                <a:r>
                  <a:rPr lang="en-US" sz="2600" b="1"/>
                  <a:t> Africana</a:t>
                </a:r>
              </a:p>
            </p:txBody>
          </p:sp>
        </p:grpSp>
        <p:grpSp>
          <p:nvGrpSpPr>
            <p:cNvPr id="26" name="Group 25">
              <a:extLst>
                <a:ext uri="{FF2B5EF4-FFF2-40B4-BE49-F238E27FC236}">
                  <a16:creationId xmlns:a16="http://schemas.microsoft.com/office/drawing/2014/main" id="{1168DDA3-A820-2920-D76A-C64F29E88609}"/>
                </a:ext>
              </a:extLst>
            </p:cNvPr>
            <p:cNvGrpSpPr/>
            <p:nvPr/>
          </p:nvGrpSpPr>
          <p:grpSpPr>
            <a:xfrm>
              <a:off x="6749533" y="1256306"/>
              <a:ext cx="3441930" cy="2649069"/>
              <a:chOff x="6749533" y="1662706"/>
              <a:chExt cx="3441930" cy="2649069"/>
            </a:xfrm>
          </p:grpSpPr>
          <p:sp>
            <p:nvSpPr>
              <p:cNvPr id="90" name="TextBox 89">
                <a:extLst>
                  <a:ext uri="{FF2B5EF4-FFF2-40B4-BE49-F238E27FC236}">
                    <a16:creationId xmlns:a16="http://schemas.microsoft.com/office/drawing/2014/main" id="{70CB086D-343F-39C1-D545-9AF114512958}"/>
                  </a:ext>
                </a:extLst>
              </p:cNvPr>
              <p:cNvSpPr txBox="1"/>
              <p:nvPr/>
            </p:nvSpPr>
            <p:spPr>
              <a:xfrm>
                <a:off x="6749533" y="1662706"/>
                <a:ext cx="3441930" cy="492443"/>
              </a:xfrm>
              <a:prstGeom prst="rect">
                <a:avLst/>
              </a:prstGeom>
              <a:noFill/>
            </p:spPr>
            <p:txBody>
              <a:bodyPr wrap="square" rtlCol="0">
                <a:spAutoFit/>
              </a:bodyPr>
              <a:lstStyle/>
              <a:p>
                <a:r>
                  <a:rPr lang="en-US" sz="2600" b="1" i="1"/>
                  <a:t>Salmonella</a:t>
                </a:r>
                <a:r>
                  <a:rPr lang="en-US" sz="2600" b="1"/>
                  <a:t> Braenderup</a:t>
                </a:r>
              </a:p>
            </p:txBody>
          </p:sp>
          <p:sp>
            <p:nvSpPr>
              <p:cNvPr id="13" name="Flowchart: Process 12">
                <a:extLst>
                  <a:ext uri="{FF2B5EF4-FFF2-40B4-BE49-F238E27FC236}">
                    <a16:creationId xmlns:a16="http://schemas.microsoft.com/office/drawing/2014/main" id="{FF44F616-F98E-6157-0C88-5AD4C46574FA}"/>
                  </a:ext>
                </a:extLst>
              </p:cNvPr>
              <p:cNvSpPr/>
              <p:nvPr/>
            </p:nvSpPr>
            <p:spPr>
              <a:xfrm rot="5400000">
                <a:off x="9247742" y="2598845"/>
                <a:ext cx="104302" cy="134383"/>
              </a:xfrm>
              <a:prstGeom prst="flowChartProcess">
                <a:avLst/>
              </a:prstGeom>
              <a:noFill/>
              <a:ln w="38100">
                <a:solidFill>
                  <a:srgbClr val="0C789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 name="Rectangle 19">
                <a:extLst>
                  <a:ext uri="{FF2B5EF4-FFF2-40B4-BE49-F238E27FC236}">
                    <a16:creationId xmlns:a16="http://schemas.microsoft.com/office/drawing/2014/main" id="{FBC2FF73-4F72-4DA4-24E4-5C2AE2A65DA3}"/>
                  </a:ext>
                </a:extLst>
              </p:cNvPr>
              <p:cNvSpPr/>
              <p:nvPr/>
            </p:nvSpPr>
            <p:spPr>
              <a:xfrm>
                <a:off x="9343663" y="2151482"/>
                <a:ext cx="77807" cy="58882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lowchart: Process 20">
                <a:extLst>
                  <a:ext uri="{FF2B5EF4-FFF2-40B4-BE49-F238E27FC236}">
                    <a16:creationId xmlns:a16="http://schemas.microsoft.com/office/drawing/2014/main" id="{E98011C7-4869-121F-4EE2-9E507C0A7E30}"/>
                  </a:ext>
                </a:extLst>
              </p:cNvPr>
              <p:cNvSpPr/>
              <p:nvPr/>
            </p:nvSpPr>
            <p:spPr>
              <a:xfrm rot="5460000">
                <a:off x="8877642" y="4039041"/>
                <a:ext cx="210175" cy="214014"/>
              </a:xfrm>
              <a:prstGeom prst="flowChartProcess">
                <a:avLst/>
              </a:prstGeom>
              <a:noFill/>
              <a:ln w="38100">
                <a:solidFill>
                  <a:srgbClr val="0C7891"/>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3" name="Rectangle 22">
                <a:extLst>
                  <a:ext uri="{FF2B5EF4-FFF2-40B4-BE49-F238E27FC236}">
                    <a16:creationId xmlns:a16="http://schemas.microsoft.com/office/drawing/2014/main" id="{2350D895-0FFB-5D67-BB8F-08C8497E32D2}"/>
                  </a:ext>
                </a:extLst>
              </p:cNvPr>
              <p:cNvSpPr/>
              <p:nvPr/>
            </p:nvSpPr>
            <p:spPr>
              <a:xfrm>
                <a:off x="8874418" y="3327526"/>
                <a:ext cx="378153" cy="4131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8C3DCD6-B82D-40F6-DE77-23144596FC48}"/>
                  </a:ext>
                </a:extLst>
              </p:cNvPr>
              <p:cNvSpPr/>
              <p:nvPr/>
            </p:nvSpPr>
            <p:spPr>
              <a:xfrm>
                <a:off x="8990027" y="3975958"/>
                <a:ext cx="378153" cy="3358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91" name="TextBox 90">
            <a:extLst>
              <a:ext uri="{FF2B5EF4-FFF2-40B4-BE49-F238E27FC236}">
                <a16:creationId xmlns:a16="http://schemas.microsoft.com/office/drawing/2014/main" id="{87773EDD-B424-964F-8BF2-4DA398F29ADD}"/>
              </a:ext>
            </a:extLst>
          </p:cNvPr>
          <p:cNvSpPr txBox="1"/>
          <p:nvPr/>
        </p:nvSpPr>
        <p:spPr>
          <a:xfrm>
            <a:off x="2972128" y="3855770"/>
            <a:ext cx="3445880" cy="707886"/>
          </a:xfrm>
          <a:prstGeom prst="rect">
            <a:avLst/>
          </a:prstGeom>
          <a:noFill/>
        </p:spPr>
        <p:txBody>
          <a:bodyPr wrap="square" rtlCol="0">
            <a:spAutoFit/>
          </a:bodyPr>
          <a:lstStyle/>
          <a:p>
            <a:r>
              <a:rPr lang="en-US" sz="2000" b="1"/>
              <a:t>Span:  0-8 SNPs</a:t>
            </a:r>
          </a:p>
          <a:p>
            <a:r>
              <a:rPr lang="en-US" sz="2000" b="1"/>
              <a:t>Clades:  1</a:t>
            </a:r>
          </a:p>
        </p:txBody>
      </p:sp>
      <p:grpSp>
        <p:nvGrpSpPr>
          <p:cNvPr id="30" name="Group 29">
            <a:extLst>
              <a:ext uri="{FF2B5EF4-FFF2-40B4-BE49-F238E27FC236}">
                <a16:creationId xmlns:a16="http://schemas.microsoft.com/office/drawing/2014/main" id="{BEFE7F23-1507-31FD-20AF-B67AA5D5D2DA}"/>
              </a:ext>
            </a:extLst>
          </p:cNvPr>
          <p:cNvGrpSpPr/>
          <p:nvPr/>
        </p:nvGrpSpPr>
        <p:grpSpPr>
          <a:xfrm>
            <a:off x="2438400" y="4623716"/>
            <a:ext cx="7315200" cy="1828800"/>
            <a:chOff x="2209922" y="4623716"/>
            <a:chExt cx="7315200" cy="1828800"/>
          </a:xfrm>
        </p:grpSpPr>
        <p:pic>
          <p:nvPicPr>
            <p:cNvPr id="28" name="Content Placeholder 19" descr="A qr code on a white background&#10;&#10;Description automatically generated">
              <a:extLst>
                <a:ext uri="{FF2B5EF4-FFF2-40B4-BE49-F238E27FC236}">
                  <a16:creationId xmlns:a16="http://schemas.microsoft.com/office/drawing/2014/main" id="{B0753310-EBD4-9AD9-EFC8-DCEB9CAC27C6}"/>
                </a:ext>
              </a:extLst>
            </p:cNvPr>
            <p:cNvPicPr>
              <a:picLocks noChangeAspect="1"/>
            </p:cNvPicPr>
            <p:nvPr/>
          </p:nvPicPr>
          <p:blipFill>
            <a:blip r:embed="rId3"/>
            <a:stretch>
              <a:fillRect/>
            </a:stretch>
          </p:blipFill>
          <p:spPr>
            <a:xfrm>
              <a:off x="2209922" y="4623716"/>
              <a:ext cx="1828800" cy="1828800"/>
            </a:xfrm>
            <a:prstGeom prst="rect">
              <a:avLst/>
            </a:prstGeom>
          </p:spPr>
        </p:pic>
        <p:pic>
          <p:nvPicPr>
            <p:cNvPr id="29" name="Content Placeholder 14" descr="A qr code with a black border&#10;&#10;Description automatically generated">
              <a:extLst>
                <a:ext uri="{FF2B5EF4-FFF2-40B4-BE49-F238E27FC236}">
                  <a16:creationId xmlns:a16="http://schemas.microsoft.com/office/drawing/2014/main" id="{D1BCF144-1F48-B6D2-5C88-592DE1252A4B}"/>
                </a:ext>
              </a:extLst>
            </p:cNvPr>
            <p:cNvPicPr>
              <a:picLocks noChangeAspect="1"/>
            </p:cNvPicPr>
            <p:nvPr/>
          </p:nvPicPr>
          <p:blipFill>
            <a:blip r:embed="rId4"/>
            <a:stretch>
              <a:fillRect/>
            </a:stretch>
          </p:blipFill>
          <p:spPr>
            <a:xfrm>
              <a:off x="7696322" y="4623716"/>
              <a:ext cx="1828800" cy="1828800"/>
            </a:xfrm>
            <a:prstGeom prst="rect">
              <a:avLst/>
            </a:prstGeom>
          </p:spPr>
        </p:pic>
      </p:grpSp>
      <p:sp>
        <p:nvSpPr>
          <p:cNvPr id="92" name="TextBox 91">
            <a:extLst>
              <a:ext uri="{FF2B5EF4-FFF2-40B4-BE49-F238E27FC236}">
                <a16:creationId xmlns:a16="http://schemas.microsoft.com/office/drawing/2014/main" id="{352EAC69-9AC2-A10C-8351-32D1DF9D6743}"/>
              </a:ext>
            </a:extLst>
          </p:cNvPr>
          <p:cNvSpPr txBox="1"/>
          <p:nvPr/>
        </p:nvSpPr>
        <p:spPr>
          <a:xfrm>
            <a:off x="9353715" y="3861524"/>
            <a:ext cx="3570717" cy="707886"/>
          </a:xfrm>
          <a:prstGeom prst="rect">
            <a:avLst/>
          </a:prstGeom>
          <a:noFill/>
        </p:spPr>
        <p:txBody>
          <a:bodyPr wrap="square" rtlCol="0">
            <a:spAutoFit/>
          </a:bodyPr>
          <a:lstStyle/>
          <a:p>
            <a:r>
              <a:rPr lang="en-US" sz="2000" b="1"/>
              <a:t>Span:  0-64 SNPs</a:t>
            </a:r>
          </a:p>
          <a:p>
            <a:r>
              <a:rPr lang="en-US" sz="2000" b="1"/>
              <a:t>Clades:  4</a:t>
            </a:r>
          </a:p>
        </p:txBody>
      </p:sp>
    </p:spTree>
    <p:extLst>
      <p:ext uri="{BB962C8B-B14F-4D97-AF65-F5344CB8AC3E}">
        <p14:creationId xmlns:p14="http://schemas.microsoft.com/office/powerpoint/2010/main" val="3382842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7E557A9-33E6-BFA2-A95A-534B6E8D71D3}"/>
              </a:ext>
            </a:extLst>
          </p:cNvPr>
          <p:cNvGrpSpPr/>
          <p:nvPr/>
        </p:nvGrpSpPr>
        <p:grpSpPr>
          <a:xfrm>
            <a:off x="-229693" y="2207877"/>
            <a:ext cx="6030994" cy="3733025"/>
            <a:chOff x="-336810" y="1826175"/>
            <a:chExt cx="6828291" cy="4250657"/>
          </a:xfrm>
        </p:grpSpPr>
        <mc:AlternateContent xmlns:mc="http://schemas.openxmlformats.org/markup-compatibility/2006">
          <mc:Choice xmlns:cx4="http://schemas.microsoft.com/office/drawing/2016/5/10/chartex" Requires="cx4">
            <p:graphicFrame>
              <p:nvGraphicFramePr>
                <p:cNvPr id="4" name="Chart 3">
                  <a:extLst>
                    <a:ext uri="{FF2B5EF4-FFF2-40B4-BE49-F238E27FC236}">
                      <a16:creationId xmlns:a16="http://schemas.microsoft.com/office/drawing/2014/main" id="{0F9C6FCA-4743-907D-9446-6AF07FB9D7B6}"/>
                    </a:ext>
                  </a:extLst>
                </p:cNvPr>
                <p:cNvGraphicFramePr/>
                <p:nvPr>
                  <p:extLst>
                    <p:ext uri="{D42A27DB-BD31-4B8C-83A1-F6EECF244321}">
                      <p14:modId xmlns:p14="http://schemas.microsoft.com/office/powerpoint/2010/main" val="276789253"/>
                    </p:ext>
                  </p:extLst>
                </p:nvPr>
              </p:nvGraphicFramePr>
              <p:xfrm>
                <a:off x="-336810" y="1860332"/>
                <a:ext cx="3840480" cy="2194560"/>
              </p:xfrm>
              <a:graphic>
                <a:graphicData uri="http://schemas.microsoft.com/office/drawing/2014/chartex">
                  <cx:chart xmlns:cx="http://schemas.microsoft.com/office/drawing/2014/chartex" xmlns:r="http://schemas.openxmlformats.org/officeDocument/2006/relationships" r:id="rId3"/>
                </a:graphicData>
              </a:graphic>
            </p:graphicFrame>
          </mc:Choice>
          <mc:Fallback>
            <p:pic>
              <p:nvPicPr>
                <p:cNvPr id="4" name="Chart 3">
                  <a:extLst>
                    <a:ext uri="{FF2B5EF4-FFF2-40B4-BE49-F238E27FC236}">
                      <a16:creationId xmlns:a16="http://schemas.microsoft.com/office/drawing/2014/main" id="{0F9C6FCA-4743-907D-9446-6AF07FB9D7B6}"/>
                    </a:ext>
                  </a:extLst>
                </p:cNvPr>
                <p:cNvPicPr>
                  <a:picLocks noGrp="1" noRot="1" noChangeAspect="1" noMove="1" noResize="1" noEditPoints="1" noAdjustHandles="1" noChangeArrowheads="1" noChangeShapeType="1"/>
                </p:cNvPicPr>
                <p:nvPr/>
              </p:nvPicPr>
              <p:blipFill>
                <a:blip r:embed="rId4"/>
                <a:stretch>
                  <a:fillRect/>
                </a:stretch>
              </p:blipFill>
              <p:spPr>
                <a:xfrm>
                  <a:off x="-229693" y="2237874"/>
                  <a:ext cx="3392051" cy="1927313"/>
                </a:xfrm>
                <a:prstGeom prst="rect">
                  <a:avLst/>
                </a:prstGeom>
              </p:spPr>
            </p:pic>
          </mc:Fallback>
        </mc:AlternateContent>
        <mc:AlternateContent xmlns:mc="http://schemas.openxmlformats.org/markup-compatibility/2006">
          <mc:Choice xmlns:cx4="http://schemas.microsoft.com/office/drawing/2016/5/10/chartex" Requires="cx4">
            <p:graphicFrame>
              <p:nvGraphicFramePr>
                <p:cNvPr id="5" name="Chart 4">
                  <a:extLst>
                    <a:ext uri="{FF2B5EF4-FFF2-40B4-BE49-F238E27FC236}">
                      <a16:creationId xmlns:a16="http://schemas.microsoft.com/office/drawing/2014/main" id="{9D3691EC-70D0-C7BB-8C34-1BD11464A020}"/>
                    </a:ext>
                  </a:extLst>
                </p:cNvPr>
                <p:cNvGraphicFramePr/>
                <p:nvPr>
                  <p:extLst>
                    <p:ext uri="{D42A27DB-BD31-4B8C-83A1-F6EECF244321}">
                      <p14:modId xmlns:p14="http://schemas.microsoft.com/office/powerpoint/2010/main" val="115651316"/>
                    </p:ext>
                  </p:extLst>
                </p:nvPr>
              </p:nvGraphicFramePr>
              <p:xfrm>
                <a:off x="2577432" y="1826175"/>
                <a:ext cx="3840480" cy="2194560"/>
              </p:xfrm>
              <a:graphic>
                <a:graphicData uri="http://schemas.microsoft.com/office/drawing/2014/chartex">
                  <cx:chart xmlns:cx="http://schemas.microsoft.com/office/drawing/2014/chartex" xmlns:r="http://schemas.openxmlformats.org/officeDocument/2006/relationships" r:id="rId5"/>
                </a:graphicData>
              </a:graphic>
            </p:graphicFrame>
          </mc:Choice>
          <mc:Fallback>
            <p:pic>
              <p:nvPicPr>
                <p:cNvPr id="5" name="Chart 4">
                  <a:extLst>
                    <a:ext uri="{FF2B5EF4-FFF2-40B4-BE49-F238E27FC236}">
                      <a16:creationId xmlns:a16="http://schemas.microsoft.com/office/drawing/2014/main" id="{9D3691EC-70D0-C7BB-8C34-1BD11464A020}"/>
                    </a:ext>
                  </a:extLst>
                </p:cNvPr>
                <p:cNvPicPr>
                  <a:picLocks noGrp="1" noRot="1" noChangeAspect="1" noMove="1" noResize="1" noEditPoints="1" noAdjustHandles="1" noChangeArrowheads="1" noChangeShapeType="1"/>
                </p:cNvPicPr>
                <p:nvPr/>
              </p:nvPicPr>
              <p:blipFill>
                <a:blip r:embed="rId6"/>
                <a:stretch>
                  <a:fillRect/>
                </a:stretch>
              </p:blipFill>
              <p:spPr>
                <a:xfrm>
                  <a:off x="2344271" y="2207877"/>
                  <a:ext cx="3392051" cy="1927313"/>
                </a:xfrm>
                <a:prstGeom prst="rect">
                  <a:avLst/>
                </a:prstGeom>
              </p:spPr>
            </p:pic>
          </mc:Fallback>
        </mc:AlternateContent>
        <mc:AlternateContent xmlns:mc="http://schemas.openxmlformats.org/markup-compatibility/2006">
          <mc:Choice xmlns:cx4="http://schemas.microsoft.com/office/drawing/2016/5/10/chartex" Requires="cx4">
            <p:graphicFrame>
              <p:nvGraphicFramePr>
                <p:cNvPr id="6" name="Chart 5">
                  <a:extLst>
                    <a:ext uri="{FF2B5EF4-FFF2-40B4-BE49-F238E27FC236}">
                      <a16:creationId xmlns:a16="http://schemas.microsoft.com/office/drawing/2014/main" id="{996129BD-694D-9C97-19B9-34AD9A696563}"/>
                    </a:ext>
                  </a:extLst>
                </p:cNvPr>
                <p:cNvGraphicFramePr/>
                <p:nvPr>
                  <p:extLst>
                    <p:ext uri="{D42A27DB-BD31-4B8C-83A1-F6EECF244321}">
                      <p14:modId xmlns:p14="http://schemas.microsoft.com/office/powerpoint/2010/main" val="730214391"/>
                    </p:ext>
                  </p:extLst>
                </p:nvPr>
              </p:nvGraphicFramePr>
              <p:xfrm>
                <a:off x="-336810" y="3873072"/>
                <a:ext cx="3840480" cy="2194560"/>
              </p:xfrm>
              <a:graphic>
                <a:graphicData uri="http://schemas.microsoft.com/office/drawing/2014/chartex">
                  <cx:chart xmlns:cx="http://schemas.microsoft.com/office/drawing/2014/chartex" xmlns:r="http://schemas.openxmlformats.org/officeDocument/2006/relationships" r:id="rId7"/>
                </a:graphicData>
              </a:graphic>
            </p:graphicFrame>
          </mc:Choice>
          <mc:Fallback>
            <p:pic>
              <p:nvPicPr>
                <p:cNvPr id="6" name="Chart 5">
                  <a:extLst>
                    <a:ext uri="{FF2B5EF4-FFF2-40B4-BE49-F238E27FC236}">
                      <a16:creationId xmlns:a16="http://schemas.microsoft.com/office/drawing/2014/main" id="{996129BD-694D-9C97-19B9-34AD9A696563}"/>
                    </a:ext>
                  </a:extLst>
                </p:cNvPr>
                <p:cNvPicPr>
                  <a:picLocks noGrp="1" noRot="1" noChangeAspect="1" noMove="1" noResize="1" noEditPoints="1" noAdjustHandles="1" noChangeArrowheads="1" noChangeShapeType="1"/>
                </p:cNvPicPr>
                <p:nvPr/>
              </p:nvPicPr>
              <p:blipFill>
                <a:blip r:embed="rId8"/>
                <a:stretch>
                  <a:fillRect/>
                </a:stretch>
              </p:blipFill>
              <p:spPr>
                <a:xfrm>
                  <a:off x="-229693" y="4005509"/>
                  <a:ext cx="3392051" cy="1927313"/>
                </a:xfrm>
                <a:prstGeom prst="rect">
                  <a:avLst/>
                </a:prstGeom>
              </p:spPr>
            </p:pic>
          </mc:Fallback>
        </mc:AlternateContent>
        <mc:AlternateContent xmlns:mc="http://schemas.openxmlformats.org/markup-compatibility/2006">
          <mc:Choice xmlns:cx4="http://schemas.microsoft.com/office/drawing/2016/5/10/chartex" Requires="cx4">
            <p:graphicFrame>
              <p:nvGraphicFramePr>
                <p:cNvPr id="7" name="Chart 6">
                  <a:extLst>
                    <a:ext uri="{FF2B5EF4-FFF2-40B4-BE49-F238E27FC236}">
                      <a16:creationId xmlns:a16="http://schemas.microsoft.com/office/drawing/2014/main" id="{C162A049-68C1-10AB-45B3-E1BDB1D8B182}"/>
                    </a:ext>
                  </a:extLst>
                </p:cNvPr>
                <p:cNvGraphicFramePr/>
                <p:nvPr>
                  <p:extLst>
                    <p:ext uri="{D42A27DB-BD31-4B8C-83A1-F6EECF244321}">
                      <p14:modId xmlns:p14="http://schemas.microsoft.com/office/powerpoint/2010/main" val="56297205"/>
                    </p:ext>
                  </p:extLst>
                </p:nvPr>
              </p:nvGraphicFramePr>
              <p:xfrm>
                <a:off x="2651001" y="3882272"/>
                <a:ext cx="3840480" cy="2194560"/>
              </p:xfrm>
              <a:graphic>
                <a:graphicData uri="http://schemas.microsoft.com/office/drawing/2014/chartex">
                  <cx:chart xmlns:cx="http://schemas.microsoft.com/office/drawing/2014/chartex" xmlns:r="http://schemas.openxmlformats.org/officeDocument/2006/relationships" r:id="rId9"/>
                </a:graphicData>
              </a:graphic>
            </p:graphicFrame>
          </mc:Choice>
          <mc:Fallback>
            <p:pic>
              <p:nvPicPr>
                <p:cNvPr id="7" name="Chart 6">
                  <a:extLst>
                    <a:ext uri="{FF2B5EF4-FFF2-40B4-BE49-F238E27FC236}">
                      <a16:creationId xmlns:a16="http://schemas.microsoft.com/office/drawing/2014/main" id="{C162A049-68C1-10AB-45B3-E1BDB1D8B182}"/>
                    </a:ext>
                  </a:extLst>
                </p:cNvPr>
                <p:cNvPicPr>
                  <a:picLocks noGrp="1" noRot="1" noChangeAspect="1" noMove="1" noResize="1" noEditPoints="1" noAdjustHandles="1" noChangeArrowheads="1" noChangeShapeType="1"/>
                </p:cNvPicPr>
                <p:nvPr/>
              </p:nvPicPr>
              <p:blipFill>
                <a:blip r:embed="rId10"/>
                <a:stretch>
                  <a:fillRect/>
                </a:stretch>
              </p:blipFill>
              <p:spPr>
                <a:xfrm>
                  <a:off x="2409250" y="4013589"/>
                  <a:ext cx="3392051" cy="1927313"/>
                </a:xfrm>
                <a:prstGeom prst="rect">
                  <a:avLst/>
                </a:prstGeom>
              </p:spPr>
            </p:pic>
          </mc:Fallback>
        </mc:AlternateContent>
      </p:grpSp>
      <p:pic>
        <p:nvPicPr>
          <p:cNvPr id="8" name="Picture 7">
            <a:extLst>
              <a:ext uri="{FF2B5EF4-FFF2-40B4-BE49-F238E27FC236}">
                <a16:creationId xmlns:a16="http://schemas.microsoft.com/office/drawing/2014/main" id="{881374C4-9008-FF04-84D4-30929A11178E}"/>
              </a:ext>
            </a:extLst>
          </p:cNvPr>
          <p:cNvPicPr>
            <a:picLocks noChangeAspect="1"/>
          </p:cNvPicPr>
          <p:nvPr/>
        </p:nvPicPr>
        <p:blipFill>
          <a:blip r:embed="rId11">
            <a:clrChange>
              <a:clrFrom>
                <a:srgbClr val="FFFFFF"/>
              </a:clrFrom>
              <a:clrTo>
                <a:srgbClr val="FFFFFF">
                  <a:alpha val="0"/>
                </a:srgbClr>
              </a:clrTo>
            </a:clrChange>
          </a:blip>
          <a:stretch>
            <a:fillRect/>
          </a:stretch>
        </p:blipFill>
        <p:spPr>
          <a:xfrm>
            <a:off x="5387078" y="2079503"/>
            <a:ext cx="6671078" cy="3838697"/>
          </a:xfrm>
          <a:prstGeom prst="rect">
            <a:avLst/>
          </a:prstGeom>
        </p:spPr>
      </p:pic>
      <p:sp>
        <p:nvSpPr>
          <p:cNvPr id="10" name="TextBox 9">
            <a:extLst>
              <a:ext uri="{FF2B5EF4-FFF2-40B4-BE49-F238E27FC236}">
                <a16:creationId xmlns:a16="http://schemas.microsoft.com/office/drawing/2014/main" id="{EC3A764C-2912-5B7F-68F8-67FDDD80D73A}"/>
              </a:ext>
            </a:extLst>
          </p:cNvPr>
          <p:cNvSpPr txBox="1"/>
          <p:nvPr/>
        </p:nvSpPr>
        <p:spPr>
          <a:xfrm>
            <a:off x="1064611" y="1464393"/>
            <a:ext cx="3825766" cy="769441"/>
          </a:xfrm>
          <a:prstGeom prst="rect">
            <a:avLst/>
          </a:prstGeom>
          <a:noFill/>
        </p:spPr>
        <p:txBody>
          <a:bodyPr wrap="square" lIns="91440" tIns="45720" rIns="91440" bIns="45720" rtlCol="0" anchor="t">
            <a:spAutoFit/>
          </a:bodyPr>
          <a:lstStyle/>
          <a:p>
            <a:pPr algn="ctr"/>
            <a:r>
              <a:rPr lang="en-US" sz="2200" b="1"/>
              <a:t>Initial Case Distributions for Individual Strains </a:t>
            </a:r>
          </a:p>
        </p:txBody>
      </p:sp>
      <p:sp>
        <p:nvSpPr>
          <p:cNvPr id="11" name="TextBox 10">
            <a:extLst>
              <a:ext uri="{FF2B5EF4-FFF2-40B4-BE49-F238E27FC236}">
                <a16:creationId xmlns:a16="http://schemas.microsoft.com/office/drawing/2014/main" id="{A20CA5DF-6437-2F93-EE1C-33AE0D56350E}"/>
              </a:ext>
            </a:extLst>
          </p:cNvPr>
          <p:cNvSpPr txBox="1"/>
          <p:nvPr/>
        </p:nvSpPr>
        <p:spPr>
          <a:xfrm>
            <a:off x="6928669" y="1434396"/>
            <a:ext cx="3825766" cy="769441"/>
          </a:xfrm>
          <a:prstGeom prst="rect">
            <a:avLst/>
          </a:prstGeom>
          <a:noFill/>
        </p:spPr>
        <p:txBody>
          <a:bodyPr wrap="square" rtlCol="0">
            <a:spAutoFit/>
          </a:bodyPr>
          <a:lstStyle/>
          <a:p>
            <a:pPr algn="ctr"/>
            <a:r>
              <a:rPr lang="en-US" sz="2200" b="1"/>
              <a:t>Final Case Distribution for the Polyclonal Outbreak </a:t>
            </a:r>
          </a:p>
        </p:txBody>
      </p:sp>
      <p:sp>
        <p:nvSpPr>
          <p:cNvPr id="2" name="Title 1">
            <a:extLst>
              <a:ext uri="{FF2B5EF4-FFF2-40B4-BE49-F238E27FC236}">
                <a16:creationId xmlns:a16="http://schemas.microsoft.com/office/drawing/2014/main" id="{17F1E454-044B-7BA1-DA0B-69BE8DF801CB}"/>
              </a:ext>
            </a:extLst>
          </p:cNvPr>
          <p:cNvSpPr>
            <a:spLocks noGrp="1"/>
          </p:cNvSpPr>
          <p:nvPr>
            <p:ph type="title"/>
          </p:nvPr>
        </p:nvSpPr>
        <p:spPr>
          <a:xfrm>
            <a:off x="532857" y="266034"/>
            <a:ext cx="11421985" cy="926020"/>
          </a:xfrm>
        </p:spPr>
        <p:txBody>
          <a:bodyPr/>
          <a:lstStyle/>
          <a:p>
            <a:r>
              <a:rPr lang="en-US" b="1"/>
              <a:t>Case Distribution</a:t>
            </a:r>
          </a:p>
        </p:txBody>
      </p:sp>
    </p:spTree>
    <p:extLst>
      <p:ext uri="{BB962C8B-B14F-4D97-AF65-F5344CB8AC3E}">
        <p14:creationId xmlns:p14="http://schemas.microsoft.com/office/powerpoint/2010/main" val="20705686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1B011-EA2F-20AD-8A88-51C6F15CD7DD}"/>
              </a:ext>
            </a:extLst>
          </p:cNvPr>
          <p:cNvSpPr>
            <a:spLocks noGrp="1"/>
          </p:cNvSpPr>
          <p:nvPr>
            <p:ph type="title"/>
          </p:nvPr>
        </p:nvSpPr>
        <p:spPr>
          <a:xfrm>
            <a:off x="323852" y="308976"/>
            <a:ext cx="11421985" cy="926020"/>
          </a:xfrm>
        </p:spPr>
        <p:txBody>
          <a:bodyPr>
            <a:normAutofit fontScale="90000"/>
          </a:bodyPr>
          <a:lstStyle/>
          <a:p>
            <a:r>
              <a:rPr lang="en-US" sz="4400" b="1"/>
              <a:t>Polyclonal </a:t>
            </a:r>
            <a:r>
              <a:rPr lang="en-US" sz="4400" b="1" i="1"/>
              <a:t>Salmonella</a:t>
            </a:r>
            <a:r>
              <a:rPr lang="en-US" sz="4400" b="1"/>
              <a:t> Africana and </a:t>
            </a:r>
            <a:r>
              <a:rPr lang="en-US" sz="4400" b="1" i="1"/>
              <a:t>S</a:t>
            </a:r>
            <a:r>
              <a:rPr lang="en-US" sz="4400" b="1"/>
              <a:t>. Braenderup Outbreak</a:t>
            </a:r>
            <a:endParaRPr lang="en-US"/>
          </a:p>
        </p:txBody>
      </p:sp>
      <p:graphicFrame>
        <p:nvGraphicFramePr>
          <p:cNvPr id="5" name="Table 4">
            <a:extLst>
              <a:ext uri="{FF2B5EF4-FFF2-40B4-BE49-F238E27FC236}">
                <a16:creationId xmlns:a16="http://schemas.microsoft.com/office/drawing/2014/main" id="{F523F70F-21AE-113C-0971-B8BDDB084A8F}"/>
              </a:ext>
            </a:extLst>
          </p:cNvPr>
          <p:cNvGraphicFramePr>
            <a:graphicFrameLocks noGrp="1"/>
          </p:cNvGraphicFramePr>
          <p:nvPr>
            <p:extLst>
              <p:ext uri="{D42A27DB-BD31-4B8C-83A1-F6EECF244321}">
                <p14:modId xmlns:p14="http://schemas.microsoft.com/office/powerpoint/2010/main" val="1734930674"/>
              </p:ext>
            </p:extLst>
          </p:nvPr>
        </p:nvGraphicFramePr>
        <p:xfrm>
          <a:off x="6752518" y="1638435"/>
          <a:ext cx="5180486" cy="3748205"/>
        </p:xfrm>
        <a:graphic>
          <a:graphicData uri="http://schemas.openxmlformats.org/drawingml/2006/table">
            <a:tbl>
              <a:tblPr firstRow="1" firstCol="1" bandRow="1">
                <a:tableStyleId>{7DF18680-E054-41AD-8BC1-D1AEF772440D}</a:tableStyleId>
              </a:tblPr>
              <a:tblGrid>
                <a:gridCol w="2417439">
                  <a:extLst>
                    <a:ext uri="{9D8B030D-6E8A-4147-A177-3AD203B41FA5}">
                      <a16:colId xmlns:a16="http://schemas.microsoft.com/office/drawing/2014/main" val="3378778345"/>
                    </a:ext>
                  </a:extLst>
                </a:gridCol>
                <a:gridCol w="2763047">
                  <a:extLst>
                    <a:ext uri="{9D8B030D-6E8A-4147-A177-3AD203B41FA5}">
                      <a16:colId xmlns:a16="http://schemas.microsoft.com/office/drawing/2014/main" val="3002721809"/>
                    </a:ext>
                  </a:extLst>
                </a:gridCol>
              </a:tblGrid>
              <a:tr h="409383">
                <a:tc gridSpan="2">
                  <a:txBody>
                    <a:bodyPr/>
                    <a:lstStyle/>
                    <a:p>
                      <a:pPr marL="0" marR="0" algn="ctr">
                        <a:spcBef>
                          <a:spcPts val="0"/>
                        </a:spcBef>
                        <a:spcAft>
                          <a:spcPts val="0"/>
                        </a:spcAft>
                      </a:pPr>
                      <a:r>
                        <a:rPr lang="en-US" sz="2400">
                          <a:effectLst/>
                        </a:rPr>
                        <a:t>Epidemiology Overview</a:t>
                      </a:r>
                      <a:endParaRPr lang="en-US" sz="2400">
                        <a:effectLst/>
                        <a:latin typeface="Calibri"/>
                        <a:ea typeface="Calibri" panose="020F0502020204030204" pitchFamily="34" charset="0"/>
                        <a:cs typeface="Calibri"/>
                      </a:endParaRPr>
                    </a:p>
                  </a:txBody>
                  <a:tcPr marL="68580" marR="68580" marT="0" marB="0" anchor="ctr">
                    <a:solidFill>
                      <a:schemeClr val="accent1">
                        <a:lumMod val="50000"/>
                      </a:schemeClr>
                    </a:solidFill>
                  </a:tcPr>
                </a:tc>
                <a:tc hMerge="1">
                  <a:txBody>
                    <a:bodyPr/>
                    <a:lstStyle/>
                    <a:p>
                      <a:pPr marL="0" marR="0">
                        <a:spcBef>
                          <a:spcPts val="0"/>
                        </a:spcBef>
                        <a:spcAft>
                          <a:spcPts val="0"/>
                        </a:spcAft>
                      </a:pPr>
                      <a:endParaRPr lang="en-US" sz="1100">
                        <a:effectLst/>
                        <a:latin typeface="Calibri" panose="020F0502020204030204" pitchFamily="34" charset="0"/>
                        <a:ea typeface="Calibri" panose="020F0502020204030204" pitchFamily="34" charset="0"/>
                      </a:endParaRPr>
                    </a:p>
                  </a:txBody>
                  <a:tcPr marL="68580" marR="68580" marT="0" marB="0" anchor="b"/>
                </a:tc>
                <a:extLst>
                  <a:ext uri="{0D108BD9-81ED-4DB2-BD59-A6C34878D82A}">
                    <a16:rowId xmlns:a16="http://schemas.microsoft.com/office/drawing/2014/main" val="483265279"/>
                  </a:ext>
                </a:extLst>
              </a:tr>
              <a:tr h="341153">
                <a:tc>
                  <a:txBody>
                    <a:bodyPr/>
                    <a:lstStyle/>
                    <a:p>
                      <a:pPr marL="0" marR="0">
                        <a:spcBef>
                          <a:spcPts val="0"/>
                        </a:spcBef>
                        <a:spcAft>
                          <a:spcPts val="0"/>
                        </a:spcAft>
                      </a:pPr>
                      <a:r>
                        <a:rPr lang="en-US" sz="2000">
                          <a:solidFill>
                            <a:schemeClr val="tx1"/>
                          </a:solidFill>
                          <a:effectLst/>
                        </a:rPr>
                        <a:t>Total Cases</a:t>
                      </a:r>
                      <a:endParaRPr lang="en-US" sz="2000">
                        <a:solidFill>
                          <a:schemeClr val="tx1"/>
                        </a:solidFill>
                        <a:effectLst/>
                        <a:latin typeface="Calibri"/>
                        <a:cs typeface="Calibri"/>
                      </a:endParaRPr>
                    </a:p>
                  </a:txBody>
                  <a:tcPr marL="68580" marR="68580" marT="0" marB="0" anchor="ctr">
                    <a:solidFill>
                      <a:schemeClr val="accent1">
                        <a:lumMod val="20000"/>
                        <a:lumOff val="80000"/>
                      </a:schemeClr>
                    </a:solidFill>
                  </a:tcPr>
                </a:tc>
                <a:tc>
                  <a:txBody>
                    <a:bodyPr/>
                    <a:lstStyle/>
                    <a:p>
                      <a:pPr marL="0" marR="0" algn="l">
                        <a:spcBef>
                          <a:spcPts val="0"/>
                        </a:spcBef>
                        <a:spcAft>
                          <a:spcPts val="0"/>
                        </a:spcAft>
                      </a:pPr>
                      <a:r>
                        <a:rPr lang="en-US" sz="2000">
                          <a:effectLst/>
                        </a:rPr>
                        <a:t>551</a:t>
                      </a:r>
                      <a:endParaRPr lang="en-US" sz="2000">
                        <a:effectLst/>
                        <a:latin typeface="Calibri" panose="020F0502020204030204" pitchFamily="34" charset="0"/>
                        <a:cs typeface="Calibri" panose="020F0502020204030204" pitchFamily="34" charset="0"/>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1337746364"/>
                  </a:ext>
                </a:extLst>
              </a:tr>
              <a:tr h="682305">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sz="2000">
                          <a:solidFill>
                            <a:schemeClr val="tx1"/>
                          </a:solidFill>
                          <a:effectLst/>
                        </a:rPr>
                        <a:t>Africana </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2000">
                          <a:solidFill>
                            <a:schemeClr val="tx1"/>
                          </a:solidFill>
                          <a:effectLst/>
                        </a:rPr>
                        <a:t>Braenderup</a:t>
                      </a:r>
                      <a:endParaRPr lang="en-US" sz="2000">
                        <a:solidFill>
                          <a:schemeClr val="tx1"/>
                        </a:solidFill>
                        <a:effectLst/>
                        <a:latin typeface="Calibri"/>
                        <a:ea typeface="Calibri" panose="020F0502020204030204" pitchFamily="34" charset="0"/>
                        <a:cs typeface="Calibri"/>
                      </a:endParaRPr>
                    </a:p>
                  </a:txBody>
                  <a:tcPr marL="68580" marR="68580" marT="0" marB="0" anchor="ct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effectLst/>
                        </a:rPr>
                        <a:t>282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a:effectLst/>
                        </a:rPr>
                        <a:t>269</a:t>
                      </a:r>
                      <a:endParaRPr lang="en-US" sz="2000">
                        <a:effectLst/>
                        <a:latin typeface="Calibri"/>
                        <a:ea typeface="Calibri" panose="020F0502020204030204" pitchFamily="34" charset="0"/>
                        <a:cs typeface="Calibri"/>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3247044320"/>
                  </a:ext>
                </a:extLst>
              </a:tr>
              <a:tr h="341153">
                <a:tc>
                  <a:txBody>
                    <a:bodyPr/>
                    <a:lstStyle/>
                    <a:p>
                      <a:pPr marL="0" marR="0">
                        <a:spcBef>
                          <a:spcPts val="0"/>
                        </a:spcBef>
                        <a:spcAft>
                          <a:spcPts val="0"/>
                        </a:spcAft>
                      </a:pPr>
                      <a:r>
                        <a:rPr lang="en-US" sz="2000">
                          <a:solidFill>
                            <a:schemeClr val="tx1"/>
                          </a:solidFill>
                          <a:effectLst/>
                        </a:rPr>
                        <a:t>Age Range</a:t>
                      </a:r>
                      <a:endParaRPr lang="en-US" sz="2000">
                        <a:solidFill>
                          <a:schemeClr val="tx1"/>
                        </a:solidFill>
                        <a:effectLst/>
                        <a:latin typeface="Calibri"/>
                        <a:ea typeface="Calibri" panose="020F0502020204030204" pitchFamily="34" charset="0"/>
                        <a:cs typeface="Calibri"/>
                      </a:endParaRPr>
                    </a:p>
                  </a:txBody>
                  <a:tcPr marL="68580" marR="68580" marT="0" marB="0" anchor="ctr">
                    <a:solidFill>
                      <a:schemeClr val="accent1">
                        <a:lumMod val="20000"/>
                        <a:lumOff val="80000"/>
                      </a:schemeClr>
                    </a:solidFill>
                  </a:tcPr>
                </a:tc>
                <a:tc>
                  <a:txBody>
                    <a:bodyPr/>
                    <a:lstStyle/>
                    <a:p>
                      <a:pPr marL="0" marR="0" algn="l">
                        <a:spcBef>
                          <a:spcPts val="0"/>
                        </a:spcBef>
                        <a:spcAft>
                          <a:spcPts val="0"/>
                        </a:spcAft>
                      </a:pPr>
                      <a:r>
                        <a:rPr lang="en-US" sz="2000">
                          <a:effectLst/>
                        </a:rPr>
                        <a:t>&lt;1-94</a:t>
                      </a:r>
                      <a:endParaRPr lang="en-US" sz="2000">
                        <a:effectLst/>
                        <a:latin typeface="Calibri"/>
                        <a:ea typeface="Calibri" panose="020F0502020204030204" pitchFamily="34" charset="0"/>
                        <a:cs typeface="Calibri"/>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1210978294"/>
                  </a:ext>
                </a:extLst>
              </a:tr>
              <a:tr h="341153">
                <a:tc>
                  <a:txBody>
                    <a:bodyPr/>
                    <a:lstStyle/>
                    <a:p>
                      <a:pPr marL="0" marR="0">
                        <a:spcBef>
                          <a:spcPts val="0"/>
                        </a:spcBef>
                        <a:spcAft>
                          <a:spcPts val="0"/>
                        </a:spcAft>
                      </a:pPr>
                      <a:r>
                        <a:rPr lang="en-US" sz="2000">
                          <a:solidFill>
                            <a:schemeClr val="tx1"/>
                          </a:solidFill>
                          <a:effectLst/>
                        </a:rPr>
                        <a:t>Median Age</a:t>
                      </a:r>
                      <a:endParaRPr lang="en-US" sz="2000">
                        <a:solidFill>
                          <a:schemeClr val="tx1"/>
                        </a:solidFill>
                        <a:effectLst/>
                        <a:latin typeface="Calibri"/>
                        <a:ea typeface="Calibri" panose="020F0502020204030204" pitchFamily="34" charset="0"/>
                        <a:cs typeface="Calibri"/>
                      </a:endParaRPr>
                    </a:p>
                  </a:txBody>
                  <a:tcPr marL="68580" marR="68580" marT="0" marB="0" anchor="ctr">
                    <a:solidFill>
                      <a:schemeClr val="accent1">
                        <a:lumMod val="20000"/>
                        <a:lumOff val="80000"/>
                      </a:schemeClr>
                    </a:solidFill>
                  </a:tcPr>
                </a:tc>
                <a:tc>
                  <a:txBody>
                    <a:bodyPr/>
                    <a:lstStyle/>
                    <a:p>
                      <a:pPr marL="0" marR="0" algn="l">
                        <a:spcBef>
                          <a:spcPts val="0"/>
                        </a:spcBef>
                        <a:spcAft>
                          <a:spcPts val="0"/>
                        </a:spcAft>
                      </a:pPr>
                      <a:r>
                        <a:rPr lang="en-US" sz="2000">
                          <a:effectLst/>
                        </a:rPr>
                        <a:t>48</a:t>
                      </a:r>
                      <a:endParaRPr lang="en-US" sz="2000">
                        <a:effectLst/>
                        <a:latin typeface="Calibri"/>
                        <a:ea typeface="Calibri" panose="020F0502020204030204" pitchFamily="34" charset="0"/>
                        <a:cs typeface="Calibri"/>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1707030276"/>
                  </a:ext>
                </a:extLst>
              </a:tr>
              <a:tr h="341153">
                <a:tc>
                  <a:txBody>
                    <a:bodyPr/>
                    <a:lstStyle/>
                    <a:p>
                      <a:pPr marL="0" marR="0">
                        <a:spcBef>
                          <a:spcPts val="0"/>
                        </a:spcBef>
                        <a:spcAft>
                          <a:spcPts val="0"/>
                        </a:spcAft>
                      </a:pPr>
                      <a:r>
                        <a:rPr lang="en-US" sz="2000">
                          <a:solidFill>
                            <a:schemeClr val="tx1"/>
                          </a:solidFill>
                          <a:effectLst/>
                        </a:rPr>
                        <a:t>% Female</a:t>
                      </a:r>
                      <a:endParaRPr lang="en-US" sz="2000">
                        <a:solidFill>
                          <a:schemeClr val="tx1"/>
                        </a:solidFill>
                        <a:effectLst/>
                        <a:latin typeface="Calibri"/>
                        <a:ea typeface="Calibri" panose="020F0502020204030204" pitchFamily="34" charset="0"/>
                        <a:cs typeface="Calibri"/>
                      </a:endParaRPr>
                    </a:p>
                  </a:txBody>
                  <a:tcPr marL="68580" marR="68580" marT="0" marB="0" anchor="ctr">
                    <a:solidFill>
                      <a:schemeClr val="accent1">
                        <a:lumMod val="20000"/>
                        <a:lumOff val="80000"/>
                      </a:schemeClr>
                    </a:solidFill>
                  </a:tcPr>
                </a:tc>
                <a:tc>
                  <a:txBody>
                    <a:bodyPr/>
                    <a:lstStyle/>
                    <a:p>
                      <a:pPr marL="0" marR="0" algn="l">
                        <a:spcBef>
                          <a:spcPts val="0"/>
                        </a:spcBef>
                        <a:spcAft>
                          <a:spcPts val="0"/>
                        </a:spcAft>
                      </a:pPr>
                      <a:r>
                        <a:rPr lang="en-US" sz="2000">
                          <a:effectLst/>
                        </a:rPr>
                        <a:t>68</a:t>
                      </a:r>
                      <a:endParaRPr lang="en-US" sz="2000">
                        <a:effectLst/>
                        <a:latin typeface="Calibri"/>
                        <a:ea typeface="Calibri" panose="020F0502020204030204" pitchFamily="34" charset="0"/>
                        <a:cs typeface="Calibri"/>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2110185525"/>
                  </a:ext>
                </a:extLst>
              </a:tr>
              <a:tr h="341153">
                <a:tc>
                  <a:txBody>
                    <a:bodyPr/>
                    <a:lstStyle/>
                    <a:p>
                      <a:pPr marL="0" marR="0">
                        <a:spcBef>
                          <a:spcPts val="0"/>
                        </a:spcBef>
                        <a:spcAft>
                          <a:spcPts val="0"/>
                        </a:spcAft>
                      </a:pPr>
                      <a:r>
                        <a:rPr lang="en-US" sz="2000">
                          <a:solidFill>
                            <a:schemeClr val="tx1"/>
                          </a:solidFill>
                          <a:effectLst/>
                        </a:rPr>
                        <a:t>Hospitalization (Deaths)</a:t>
                      </a:r>
                      <a:endParaRPr lang="en-US" sz="2000">
                        <a:solidFill>
                          <a:schemeClr val="tx1"/>
                        </a:solidFill>
                        <a:effectLst/>
                        <a:latin typeface="Calibri"/>
                        <a:ea typeface="Calibri" panose="020F0502020204030204" pitchFamily="34" charset="0"/>
                        <a:cs typeface="Calibri"/>
                      </a:endParaRPr>
                    </a:p>
                  </a:txBody>
                  <a:tcPr marL="68580" marR="68580" marT="0" marB="0" anchor="ctr">
                    <a:solidFill>
                      <a:schemeClr val="accent1">
                        <a:lumMod val="20000"/>
                        <a:lumOff val="80000"/>
                      </a:schemeClr>
                    </a:solidFill>
                  </a:tcPr>
                </a:tc>
                <a:tc>
                  <a:txBody>
                    <a:bodyPr/>
                    <a:lstStyle/>
                    <a:p>
                      <a:pPr marL="0" marR="0" algn="l">
                        <a:spcBef>
                          <a:spcPts val="0"/>
                        </a:spcBef>
                        <a:spcAft>
                          <a:spcPts val="0"/>
                        </a:spcAft>
                      </a:pPr>
                      <a:r>
                        <a:rPr lang="en-US" sz="2000">
                          <a:effectLst/>
                        </a:rPr>
                        <a:t>155 (0)</a:t>
                      </a:r>
                      <a:endParaRPr lang="en-US" sz="2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3360237484"/>
                  </a:ext>
                </a:extLst>
              </a:tr>
              <a:tr h="682305">
                <a:tc>
                  <a:txBody>
                    <a:bodyPr/>
                    <a:lstStyle/>
                    <a:p>
                      <a:pPr marL="0" marR="0">
                        <a:spcBef>
                          <a:spcPts val="0"/>
                        </a:spcBef>
                        <a:spcAft>
                          <a:spcPts val="0"/>
                        </a:spcAft>
                      </a:pPr>
                      <a:r>
                        <a:rPr lang="en-US" sz="2000">
                          <a:solidFill>
                            <a:schemeClr val="tx1"/>
                          </a:solidFill>
                          <a:effectLst/>
                        </a:rPr>
                        <a:t>Onset Date Range</a:t>
                      </a:r>
                      <a:endParaRPr lang="en-US" sz="2000">
                        <a:solidFill>
                          <a:schemeClr val="tx1"/>
                        </a:solidFill>
                        <a:effectLst/>
                        <a:latin typeface="Calibri"/>
                        <a:ea typeface="Calibri" panose="020F0502020204030204" pitchFamily="34" charset="0"/>
                        <a:cs typeface="Calibri"/>
                      </a:endParaRPr>
                    </a:p>
                  </a:txBody>
                  <a:tcPr marL="68580" marR="68580" marT="0" marB="0" anchor="ctr">
                    <a:solidFill>
                      <a:schemeClr val="accent1">
                        <a:lumMod val="20000"/>
                        <a:lumOff val="80000"/>
                      </a:schemeClr>
                    </a:solidFill>
                  </a:tcPr>
                </a:tc>
                <a:tc>
                  <a:txBody>
                    <a:bodyPr/>
                    <a:lstStyle/>
                    <a:p>
                      <a:pPr marL="0" marR="0" algn="l">
                        <a:spcBef>
                          <a:spcPts val="0"/>
                        </a:spcBef>
                        <a:spcAft>
                          <a:spcPts val="0"/>
                        </a:spcAft>
                      </a:pPr>
                      <a:r>
                        <a:rPr lang="en-US" sz="2000">
                          <a:effectLst/>
                        </a:rPr>
                        <a:t>3/11/2024  to 7/26/2024 </a:t>
                      </a:r>
                      <a:endParaRPr lang="en-US" sz="2000">
                        <a:effectLst/>
                        <a:latin typeface="Calibri"/>
                        <a:ea typeface="Calibri" panose="020F0502020204030204" pitchFamily="34" charset="0"/>
                        <a:cs typeface="Calibri"/>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1897612661"/>
                  </a:ext>
                </a:extLst>
              </a:tr>
            </a:tbl>
          </a:graphicData>
        </a:graphic>
      </p:graphicFrame>
      <p:grpSp>
        <p:nvGrpSpPr>
          <p:cNvPr id="12" name="Group 11">
            <a:extLst>
              <a:ext uri="{FF2B5EF4-FFF2-40B4-BE49-F238E27FC236}">
                <a16:creationId xmlns:a16="http://schemas.microsoft.com/office/drawing/2014/main" id="{B8531FD5-22B1-7C56-40F0-F3CF467EF22A}"/>
              </a:ext>
            </a:extLst>
          </p:cNvPr>
          <p:cNvGrpSpPr/>
          <p:nvPr/>
        </p:nvGrpSpPr>
        <p:grpSpPr>
          <a:xfrm>
            <a:off x="114300" y="1949142"/>
            <a:ext cx="7334600" cy="3772133"/>
            <a:chOff x="233789" y="2165042"/>
            <a:chExt cx="7334600" cy="3772133"/>
          </a:xfrm>
        </p:grpSpPr>
        <p:grpSp>
          <p:nvGrpSpPr>
            <p:cNvPr id="10" name="Group 9">
              <a:extLst>
                <a:ext uri="{FF2B5EF4-FFF2-40B4-BE49-F238E27FC236}">
                  <a16:creationId xmlns:a16="http://schemas.microsoft.com/office/drawing/2014/main" id="{E4BD6DE9-A5ED-0028-A32F-273023793678}"/>
                </a:ext>
              </a:extLst>
            </p:cNvPr>
            <p:cNvGrpSpPr/>
            <p:nvPr/>
          </p:nvGrpSpPr>
          <p:grpSpPr>
            <a:xfrm>
              <a:off x="233789" y="2165042"/>
              <a:ext cx="6826601" cy="3510202"/>
              <a:chOff x="233789" y="2165042"/>
              <a:chExt cx="6826601" cy="3510202"/>
            </a:xfrm>
          </p:grpSpPr>
          <p:pic>
            <p:nvPicPr>
              <p:cNvPr id="7" name="Picture 6">
                <a:extLst>
                  <a:ext uri="{FF2B5EF4-FFF2-40B4-BE49-F238E27FC236}">
                    <a16:creationId xmlns:a16="http://schemas.microsoft.com/office/drawing/2014/main" id="{B6F4C67E-6AFF-0A35-2F56-B8D3A56D625F}"/>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33789" y="2165042"/>
                <a:ext cx="6826601" cy="3372023"/>
              </a:xfrm>
              <a:prstGeom prst="rect">
                <a:avLst/>
              </a:prstGeom>
            </p:spPr>
          </p:pic>
          <p:pic>
            <p:nvPicPr>
              <p:cNvPr id="9" name="Picture 8">
                <a:extLst>
                  <a:ext uri="{FF2B5EF4-FFF2-40B4-BE49-F238E27FC236}">
                    <a16:creationId xmlns:a16="http://schemas.microsoft.com/office/drawing/2014/main" id="{1BB90F3F-9883-5911-5CF1-CF2103024A52}"/>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003421" y="5160868"/>
                <a:ext cx="787440" cy="514376"/>
              </a:xfrm>
              <a:prstGeom prst="rect">
                <a:avLst/>
              </a:prstGeom>
            </p:spPr>
          </p:pic>
        </p:grpSp>
        <p:sp>
          <p:nvSpPr>
            <p:cNvPr id="11" name="TextBox 10">
              <a:extLst>
                <a:ext uri="{FF2B5EF4-FFF2-40B4-BE49-F238E27FC236}">
                  <a16:creationId xmlns:a16="http://schemas.microsoft.com/office/drawing/2014/main" id="{EB07581D-5FFE-0B36-6376-5BF3FF435B9C}"/>
                </a:ext>
              </a:extLst>
            </p:cNvPr>
            <p:cNvSpPr txBox="1"/>
            <p:nvPr/>
          </p:nvSpPr>
          <p:spPr>
            <a:xfrm>
              <a:off x="741789" y="5537065"/>
              <a:ext cx="6826600" cy="400110"/>
            </a:xfrm>
            <a:prstGeom prst="rect">
              <a:avLst/>
            </a:prstGeom>
            <a:noFill/>
          </p:spPr>
          <p:txBody>
            <a:bodyPr wrap="square" rtlCol="0">
              <a:spAutoFit/>
            </a:bodyPr>
            <a:lstStyle/>
            <a:p>
              <a:r>
                <a:rPr lang="en-US" sz="2000" b="1"/>
                <a:t>Onset Dates</a:t>
              </a:r>
            </a:p>
          </p:txBody>
        </p:sp>
      </p:grpSp>
    </p:spTree>
    <p:extLst>
      <p:ext uri="{BB962C8B-B14F-4D97-AF65-F5344CB8AC3E}">
        <p14:creationId xmlns:p14="http://schemas.microsoft.com/office/powerpoint/2010/main" val="28360407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64F1D0-7E33-C68F-3F99-60D016487CC9}"/>
              </a:ext>
            </a:extLst>
          </p:cNvPr>
          <p:cNvSpPr>
            <a:spLocks noGrp="1"/>
          </p:cNvSpPr>
          <p:nvPr>
            <p:ph idx="1"/>
          </p:nvPr>
        </p:nvSpPr>
        <p:spPr>
          <a:xfrm>
            <a:off x="323853" y="1403499"/>
            <a:ext cx="6955835" cy="4892324"/>
          </a:xfrm>
        </p:spPr>
        <p:txBody>
          <a:bodyPr vert="horz" lIns="91440" tIns="45720" rIns="91440" bIns="45720" rtlCol="0" anchor="t">
            <a:normAutofit/>
          </a:bodyPr>
          <a:lstStyle/>
          <a:p>
            <a:r>
              <a:rPr lang="en-US"/>
              <a:t>FDA conducted a traceback investigation on regular cucumbers.</a:t>
            </a:r>
          </a:p>
          <a:p>
            <a:endParaRPr lang="en-US"/>
          </a:p>
          <a:p>
            <a:r>
              <a:rPr lang="en-US"/>
              <a:t>FDA initiated 15 CORE issued assignments for record and information collection.</a:t>
            </a:r>
          </a:p>
          <a:p>
            <a:pPr marL="0" indent="0">
              <a:buNone/>
            </a:pPr>
            <a:endParaRPr lang="en-US">
              <a:ea typeface="Calibri"/>
              <a:cs typeface="Calibri"/>
            </a:endParaRPr>
          </a:p>
          <a:p>
            <a:r>
              <a:rPr lang="en-US"/>
              <a:t>FDA initiated two CORE issued assignments for farm inspections which included on-site visits and environmental sampling.</a:t>
            </a:r>
            <a:endParaRPr lang="en-US">
              <a:ea typeface="Calibri" panose="020F0502020204030204"/>
              <a:cs typeface="Calibri" panose="020F0502020204030204"/>
            </a:endParaRPr>
          </a:p>
        </p:txBody>
      </p:sp>
      <p:pic>
        <p:nvPicPr>
          <p:cNvPr id="4" name="Graphic 4" descr="Magnifying glass with solid fill">
            <a:extLst>
              <a:ext uri="{FF2B5EF4-FFF2-40B4-BE49-F238E27FC236}">
                <a16:creationId xmlns:a16="http://schemas.microsoft.com/office/drawing/2014/main" id="{600FBD77-73E6-CA40-8DAB-7EF22C0437F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04078" y="2054651"/>
            <a:ext cx="1543833" cy="1543833"/>
          </a:xfrm>
          <a:prstGeom prst="rect">
            <a:avLst/>
          </a:prstGeom>
        </p:spPr>
      </p:pic>
      <p:pic>
        <p:nvPicPr>
          <p:cNvPr id="8" name="Graphic 7" descr="Clipboard Checked with solid fill">
            <a:extLst>
              <a:ext uri="{FF2B5EF4-FFF2-40B4-BE49-F238E27FC236}">
                <a16:creationId xmlns:a16="http://schemas.microsoft.com/office/drawing/2014/main" id="{2551A762-770B-E557-BA94-560F6631CA8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293683" y="3673799"/>
            <a:ext cx="1543833" cy="1543833"/>
          </a:xfrm>
          <a:prstGeom prst="rect">
            <a:avLst/>
          </a:prstGeom>
        </p:spPr>
      </p:pic>
      <p:pic>
        <p:nvPicPr>
          <p:cNvPr id="10" name="Graphic 9" descr="Farm scene with solid fill">
            <a:extLst>
              <a:ext uri="{FF2B5EF4-FFF2-40B4-BE49-F238E27FC236}">
                <a16:creationId xmlns:a16="http://schemas.microsoft.com/office/drawing/2014/main" id="{0E4B674C-68F2-9448-6B79-8984AFC64FB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293683" y="1948325"/>
            <a:ext cx="1543833" cy="1543833"/>
          </a:xfrm>
          <a:prstGeom prst="rect">
            <a:avLst/>
          </a:prstGeom>
        </p:spPr>
      </p:pic>
      <p:pic>
        <p:nvPicPr>
          <p:cNvPr id="12" name="Graphic 11" descr="Seed Packet with solid fill">
            <a:extLst>
              <a:ext uri="{FF2B5EF4-FFF2-40B4-BE49-F238E27FC236}">
                <a16:creationId xmlns:a16="http://schemas.microsoft.com/office/drawing/2014/main" id="{BE3EE7DB-6795-0F50-30D8-49C35BBA918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551895" y="3747708"/>
            <a:ext cx="1396016" cy="1396016"/>
          </a:xfrm>
          <a:prstGeom prst="rect">
            <a:avLst/>
          </a:prstGeom>
        </p:spPr>
      </p:pic>
      <p:sp>
        <p:nvSpPr>
          <p:cNvPr id="15" name="Title 1">
            <a:extLst>
              <a:ext uri="{FF2B5EF4-FFF2-40B4-BE49-F238E27FC236}">
                <a16:creationId xmlns:a16="http://schemas.microsoft.com/office/drawing/2014/main" id="{C090B8C7-D838-D794-30C3-2CB5FFBD4C72}"/>
              </a:ext>
            </a:extLst>
          </p:cNvPr>
          <p:cNvSpPr>
            <a:spLocks noGrp="1"/>
          </p:cNvSpPr>
          <p:nvPr>
            <p:ph type="title"/>
          </p:nvPr>
        </p:nvSpPr>
        <p:spPr>
          <a:xfrm>
            <a:off x="765176" y="0"/>
            <a:ext cx="10334624" cy="1325563"/>
          </a:xfrm>
        </p:spPr>
        <p:txBody>
          <a:bodyPr/>
          <a:lstStyle/>
          <a:p>
            <a:r>
              <a:rPr lang="en-US" b="1"/>
              <a:t>Traceback Investigation</a:t>
            </a:r>
          </a:p>
        </p:txBody>
      </p:sp>
    </p:spTree>
    <p:extLst>
      <p:ext uri="{BB962C8B-B14F-4D97-AF65-F5344CB8AC3E}">
        <p14:creationId xmlns:p14="http://schemas.microsoft.com/office/powerpoint/2010/main" val="565409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 name="Picture 115">
            <a:extLst>
              <a:ext uri="{FF2B5EF4-FFF2-40B4-BE49-F238E27FC236}">
                <a16:creationId xmlns:a16="http://schemas.microsoft.com/office/drawing/2014/main" id="{3D1D15F9-FB49-4C69-A2E3-E5527ADB497C}"/>
              </a:ext>
            </a:extLst>
          </p:cNvPr>
          <p:cNvPicPr>
            <a:picLocks noChangeAspect="1"/>
          </p:cNvPicPr>
          <p:nvPr/>
        </p:nvPicPr>
        <p:blipFill rotWithShape="1">
          <a:blip r:embed="rId3"/>
          <a:srcRect l="320" t="3624" r="475"/>
          <a:stretch/>
        </p:blipFill>
        <p:spPr>
          <a:xfrm>
            <a:off x="568171" y="17756"/>
            <a:ext cx="10431262" cy="6858000"/>
          </a:xfrm>
          <a:prstGeom prst="rect">
            <a:avLst/>
          </a:prstGeom>
        </p:spPr>
      </p:pic>
      <p:sp>
        <p:nvSpPr>
          <p:cNvPr id="121" name="Oval 120">
            <a:extLst>
              <a:ext uri="{FF2B5EF4-FFF2-40B4-BE49-F238E27FC236}">
                <a16:creationId xmlns:a16="http://schemas.microsoft.com/office/drawing/2014/main" id="{F71A1E12-B495-5A4E-46F8-4617352A467C}"/>
              </a:ext>
            </a:extLst>
          </p:cNvPr>
          <p:cNvSpPr/>
          <p:nvPr/>
        </p:nvSpPr>
        <p:spPr>
          <a:xfrm>
            <a:off x="8241800" y="745144"/>
            <a:ext cx="1114884" cy="59167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Oval 121">
            <a:extLst>
              <a:ext uri="{FF2B5EF4-FFF2-40B4-BE49-F238E27FC236}">
                <a16:creationId xmlns:a16="http://schemas.microsoft.com/office/drawing/2014/main" id="{EDB8994E-4C33-A6C6-3A9D-7571A1BD59BB}"/>
              </a:ext>
            </a:extLst>
          </p:cNvPr>
          <p:cNvSpPr/>
          <p:nvPr/>
        </p:nvSpPr>
        <p:spPr>
          <a:xfrm>
            <a:off x="8268434" y="3743868"/>
            <a:ext cx="1114884" cy="59167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2F1B9BA8-2A2D-CC2C-F398-50C8CB734F51}"/>
              </a:ext>
            </a:extLst>
          </p:cNvPr>
          <p:cNvSpPr/>
          <p:nvPr/>
        </p:nvSpPr>
        <p:spPr>
          <a:xfrm>
            <a:off x="4208016" y="-57705"/>
            <a:ext cx="3471168" cy="115410"/>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3880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 grpId="0" animBg="1"/>
      <p:bldP spid="12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8F687-D2C9-F225-FF0E-644DF4E32D3C}"/>
              </a:ext>
            </a:extLst>
          </p:cNvPr>
          <p:cNvSpPr>
            <a:spLocks noGrp="1"/>
          </p:cNvSpPr>
          <p:nvPr>
            <p:ph type="title"/>
          </p:nvPr>
        </p:nvSpPr>
        <p:spPr/>
        <p:txBody>
          <a:bodyPr/>
          <a:lstStyle/>
          <a:p>
            <a:r>
              <a:rPr lang="en-US" b="1"/>
              <a:t>Farm Inspections</a:t>
            </a:r>
            <a:endParaRPr lang="en-US" b="1" strike="sngStrike">
              <a:ea typeface="Calibri Light"/>
              <a:cs typeface="Calibri Light"/>
            </a:endParaRPr>
          </a:p>
        </p:txBody>
      </p:sp>
      <p:sp>
        <p:nvSpPr>
          <p:cNvPr id="20" name="Content Placeholder 3">
            <a:extLst>
              <a:ext uri="{FF2B5EF4-FFF2-40B4-BE49-F238E27FC236}">
                <a16:creationId xmlns:a16="http://schemas.microsoft.com/office/drawing/2014/main" id="{D824D175-70B5-9B39-D998-42E9564EAC32}"/>
              </a:ext>
            </a:extLst>
          </p:cNvPr>
          <p:cNvSpPr>
            <a:spLocks noGrp="1"/>
          </p:cNvSpPr>
          <p:nvPr>
            <p:ph idx="1"/>
          </p:nvPr>
        </p:nvSpPr>
        <p:spPr>
          <a:xfrm>
            <a:off x="385676" y="3727594"/>
            <a:ext cx="3346134" cy="2698547"/>
          </a:xfrm>
        </p:spPr>
        <p:txBody>
          <a:bodyPr>
            <a:noAutofit/>
          </a:bodyPr>
          <a:lstStyle/>
          <a:p>
            <a:r>
              <a:rPr lang="en-US" sz="2400"/>
              <a:t>Some issues with equipment and materials noted</a:t>
            </a:r>
          </a:p>
          <a:p>
            <a:r>
              <a:rPr lang="en-US" sz="2400"/>
              <a:t>Farm not growing cucumbers during inspection</a:t>
            </a:r>
          </a:p>
          <a:p>
            <a:endParaRPr lang="en-US" sz="2400"/>
          </a:p>
        </p:txBody>
      </p:sp>
      <p:sp>
        <p:nvSpPr>
          <p:cNvPr id="19" name="Text Placeholder 2">
            <a:extLst>
              <a:ext uri="{FF2B5EF4-FFF2-40B4-BE49-F238E27FC236}">
                <a16:creationId xmlns:a16="http://schemas.microsoft.com/office/drawing/2014/main" id="{11765D56-914F-5181-8E47-03ED070E2D14}"/>
              </a:ext>
            </a:extLst>
          </p:cNvPr>
          <p:cNvSpPr>
            <a:spLocks noGrp="1"/>
          </p:cNvSpPr>
          <p:nvPr>
            <p:ph type="body" idx="4294967295"/>
          </p:nvPr>
        </p:nvSpPr>
        <p:spPr>
          <a:xfrm>
            <a:off x="323852" y="3097162"/>
            <a:ext cx="3009900" cy="500062"/>
          </a:xfrm>
        </p:spPr>
        <p:txBody>
          <a:bodyPr>
            <a:normAutofit/>
          </a:bodyPr>
          <a:lstStyle/>
          <a:p>
            <a:pPr marL="0" indent="0" algn="ctr">
              <a:buNone/>
            </a:pPr>
            <a:r>
              <a:rPr lang="en-US" sz="2800" b="1"/>
              <a:t>Grower C</a:t>
            </a:r>
          </a:p>
        </p:txBody>
      </p:sp>
      <p:sp>
        <p:nvSpPr>
          <p:cNvPr id="17" name="Text Placeholder 4">
            <a:extLst>
              <a:ext uri="{FF2B5EF4-FFF2-40B4-BE49-F238E27FC236}">
                <a16:creationId xmlns:a16="http://schemas.microsoft.com/office/drawing/2014/main" id="{057595F9-A914-74D3-D5A4-CCC73F05EE74}"/>
              </a:ext>
            </a:extLst>
          </p:cNvPr>
          <p:cNvSpPr txBox="1">
            <a:spLocks/>
          </p:cNvSpPr>
          <p:nvPr/>
        </p:nvSpPr>
        <p:spPr>
          <a:xfrm>
            <a:off x="4282694" y="3096568"/>
            <a:ext cx="3124200" cy="501250"/>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2800"/>
              <a:t>Grower F</a:t>
            </a:r>
          </a:p>
        </p:txBody>
      </p:sp>
      <p:sp>
        <p:nvSpPr>
          <p:cNvPr id="18" name="Content Placeholder 5">
            <a:extLst>
              <a:ext uri="{FF2B5EF4-FFF2-40B4-BE49-F238E27FC236}">
                <a16:creationId xmlns:a16="http://schemas.microsoft.com/office/drawing/2014/main" id="{B9BB342A-A7D1-C306-E459-128FC512956B}"/>
              </a:ext>
            </a:extLst>
          </p:cNvPr>
          <p:cNvSpPr txBox="1">
            <a:spLocks/>
          </p:cNvSpPr>
          <p:nvPr/>
        </p:nvSpPr>
        <p:spPr>
          <a:xfrm>
            <a:off x="3983596" y="3727594"/>
            <a:ext cx="3680474" cy="22720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t>Some issues with water source documentation and cleaning/sanitizing</a:t>
            </a:r>
          </a:p>
          <a:p>
            <a:r>
              <a:rPr lang="en-US" sz="2400"/>
              <a:t>Farm not growing cucumber during inspection</a:t>
            </a:r>
          </a:p>
          <a:p>
            <a:endParaRPr lang="en-US" sz="2400"/>
          </a:p>
          <a:p>
            <a:endParaRPr lang="en-US" sz="2400"/>
          </a:p>
        </p:txBody>
      </p:sp>
      <p:pic>
        <p:nvPicPr>
          <p:cNvPr id="21" name="Graphic 20" descr="Farm scene with solid fill">
            <a:extLst>
              <a:ext uri="{FF2B5EF4-FFF2-40B4-BE49-F238E27FC236}">
                <a16:creationId xmlns:a16="http://schemas.microsoft.com/office/drawing/2014/main" id="{0087600F-59EF-0DE4-4313-DF428A3E896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00056" y="1972759"/>
            <a:ext cx="1305354" cy="1305354"/>
          </a:xfrm>
          <a:prstGeom prst="rect">
            <a:avLst/>
          </a:prstGeom>
        </p:spPr>
      </p:pic>
      <p:pic>
        <p:nvPicPr>
          <p:cNvPr id="22" name="Graphic 21" descr="Farm scene outline">
            <a:extLst>
              <a:ext uri="{FF2B5EF4-FFF2-40B4-BE49-F238E27FC236}">
                <a16:creationId xmlns:a16="http://schemas.microsoft.com/office/drawing/2014/main" id="{003E7CCD-AB8D-9830-5122-33B14D7A010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107729" y="1972760"/>
            <a:ext cx="1305353" cy="1305353"/>
          </a:xfrm>
          <a:prstGeom prst="rect">
            <a:avLst/>
          </a:prstGeom>
        </p:spPr>
      </p:pic>
      <p:sp>
        <p:nvSpPr>
          <p:cNvPr id="24" name="Text Placeholder 2">
            <a:extLst>
              <a:ext uri="{FF2B5EF4-FFF2-40B4-BE49-F238E27FC236}">
                <a16:creationId xmlns:a16="http://schemas.microsoft.com/office/drawing/2014/main" id="{1F679747-51CB-CFFF-FF01-DDCAAB316C78}"/>
              </a:ext>
            </a:extLst>
          </p:cNvPr>
          <p:cNvSpPr txBox="1">
            <a:spLocks/>
          </p:cNvSpPr>
          <p:nvPr/>
        </p:nvSpPr>
        <p:spPr>
          <a:xfrm>
            <a:off x="8231622" y="3096568"/>
            <a:ext cx="2961987" cy="501250"/>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2800"/>
              <a:t>Canal Water</a:t>
            </a:r>
          </a:p>
        </p:txBody>
      </p:sp>
      <p:sp>
        <p:nvSpPr>
          <p:cNvPr id="25" name="TextBox 24">
            <a:extLst>
              <a:ext uri="{FF2B5EF4-FFF2-40B4-BE49-F238E27FC236}">
                <a16:creationId xmlns:a16="http://schemas.microsoft.com/office/drawing/2014/main" id="{77DC7681-E911-270D-8BD6-AA08864F02E5}"/>
              </a:ext>
            </a:extLst>
          </p:cNvPr>
          <p:cNvSpPr txBox="1"/>
          <p:nvPr/>
        </p:nvSpPr>
        <p:spPr>
          <a:xfrm>
            <a:off x="7915856" y="3727594"/>
            <a:ext cx="3593520" cy="1569660"/>
          </a:xfrm>
          <a:prstGeom prst="rect">
            <a:avLst/>
          </a:prstGeom>
          <a:noFill/>
        </p:spPr>
        <p:txBody>
          <a:bodyPr wrap="square">
            <a:spAutoFit/>
          </a:bodyPr>
          <a:lstStyle/>
          <a:p>
            <a:pPr marL="342900" indent="-342900">
              <a:buFont typeface="Arial" panose="020B0604020202020204" pitchFamily="34" charset="0"/>
              <a:buChar char="•"/>
            </a:pPr>
            <a:r>
              <a:rPr lang="en-US" sz="2400" i="1"/>
              <a:t>Salmonella</a:t>
            </a:r>
            <a:r>
              <a:rPr lang="en-US" sz="2400"/>
              <a:t> Braenderup in water</a:t>
            </a:r>
          </a:p>
          <a:p>
            <a:pPr marL="342900" indent="-342900">
              <a:buFont typeface="Arial" panose="020B0604020202020204" pitchFamily="34" charset="0"/>
              <a:buChar char="•"/>
            </a:pPr>
            <a:r>
              <a:rPr lang="en-US" sz="2400"/>
              <a:t>Multiple Salmonella spp. in water and soil</a:t>
            </a:r>
          </a:p>
        </p:txBody>
      </p:sp>
      <p:pic>
        <p:nvPicPr>
          <p:cNvPr id="27" name="Graphic 26" descr="Splash1 with solid fill">
            <a:extLst>
              <a:ext uri="{FF2B5EF4-FFF2-40B4-BE49-F238E27FC236}">
                <a16:creationId xmlns:a16="http://schemas.microsoft.com/office/drawing/2014/main" id="{B6067F66-850C-158D-2EDA-BBC2A1D6B9E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056658" y="1842154"/>
            <a:ext cx="1254414" cy="1254414"/>
          </a:xfrm>
          <a:prstGeom prst="rect">
            <a:avLst/>
          </a:prstGeom>
        </p:spPr>
      </p:pic>
    </p:spTree>
    <p:extLst>
      <p:ext uri="{BB962C8B-B14F-4D97-AF65-F5344CB8AC3E}">
        <p14:creationId xmlns:p14="http://schemas.microsoft.com/office/powerpoint/2010/main" val="541082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DA1E8-8C26-B4AD-3D67-771F5BF24FF9}"/>
              </a:ext>
            </a:extLst>
          </p:cNvPr>
          <p:cNvSpPr>
            <a:spLocks noGrp="1"/>
          </p:cNvSpPr>
          <p:nvPr>
            <p:ph type="title"/>
          </p:nvPr>
        </p:nvSpPr>
        <p:spPr>
          <a:xfrm>
            <a:off x="385007" y="268768"/>
            <a:ext cx="11421985" cy="926020"/>
          </a:xfrm>
        </p:spPr>
        <p:txBody>
          <a:bodyPr/>
          <a:lstStyle/>
          <a:p>
            <a:r>
              <a:rPr lang="en-US" b="1" i="1"/>
              <a:t>Salmonella</a:t>
            </a:r>
            <a:r>
              <a:rPr lang="en-US" b="1"/>
              <a:t> Diversity</a:t>
            </a:r>
          </a:p>
        </p:txBody>
      </p:sp>
      <p:graphicFrame>
        <p:nvGraphicFramePr>
          <p:cNvPr id="4" name="Table 3">
            <a:extLst>
              <a:ext uri="{FF2B5EF4-FFF2-40B4-BE49-F238E27FC236}">
                <a16:creationId xmlns:a16="http://schemas.microsoft.com/office/drawing/2014/main" id="{EBA80BA0-C1A0-AC41-A64B-C15B336D24BB}"/>
              </a:ext>
            </a:extLst>
          </p:cNvPr>
          <p:cNvGraphicFramePr>
            <a:graphicFrameLocks noGrp="1"/>
          </p:cNvGraphicFramePr>
          <p:nvPr>
            <p:extLst>
              <p:ext uri="{D42A27DB-BD31-4B8C-83A1-F6EECF244321}">
                <p14:modId xmlns:p14="http://schemas.microsoft.com/office/powerpoint/2010/main" val="975169436"/>
              </p:ext>
            </p:extLst>
          </p:nvPr>
        </p:nvGraphicFramePr>
        <p:xfrm>
          <a:off x="851733" y="1965215"/>
          <a:ext cx="10488535" cy="3566160"/>
        </p:xfrm>
        <a:graphic>
          <a:graphicData uri="http://schemas.openxmlformats.org/drawingml/2006/table">
            <a:tbl>
              <a:tblPr firstRow="1" bandRow="1">
                <a:tableStyleId>{5C22544A-7EE6-4342-B048-85BDC9FD1C3A}</a:tableStyleId>
              </a:tblPr>
              <a:tblGrid>
                <a:gridCol w="1748089">
                  <a:extLst>
                    <a:ext uri="{9D8B030D-6E8A-4147-A177-3AD203B41FA5}">
                      <a16:colId xmlns:a16="http://schemas.microsoft.com/office/drawing/2014/main" val="1189791164"/>
                    </a:ext>
                  </a:extLst>
                </a:gridCol>
                <a:gridCol w="1748089">
                  <a:extLst>
                    <a:ext uri="{9D8B030D-6E8A-4147-A177-3AD203B41FA5}">
                      <a16:colId xmlns:a16="http://schemas.microsoft.com/office/drawing/2014/main" val="2319988432"/>
                    </a:ext>
                  </a:extLst>
                </a:gridCol>
                <a:gridCol w="1748089">
                  <a:extLst>
                    <a:ext uri="{9D8B030D-6E8A-4147-A177-3AD203B41FA5}">
                      <a16:colId xmlns:a16="http://schemas.microsoft.com/office/drawing/2014/main" val="197432231"/>
                    </a:ext>
                  </a:extLst>
                </a:gridCol>
                <a:gridCol w="1769939">
                  <a:extLst>
                    <a:ext uri="{9D8B030D-6E8A-4147-A177-3AD203B41FA5}">
                      <a16:colId xmlns:a16="http://schemas.microsoft.com/office/drawing/2014/main" val="1012793665"/>
                    </a:ext>
                  </a:extLst>
                </a:gridCol>
                <a:gridCol w="1726240">
                  <a:extLst>
                    <a:ext uri="{9D8B030D-6E8A-4147-A177-3AD203B41FA5}">
                      <a16:colId xmlns:a16="http://schemas.microsoft.com/office/drawing/2014/main" val="3604948497"/>
                    </a:ext>
                  </a:extLst>
                </a:gridCol>
                <a:gridCol w="1748089">
                  <a:extLst>
                    <a:ext uri="{9D8B030D-6E8A-4147-A177-3AD203B41FA5}">
                      <a16:colId xmlns:a16="http://schemas.microsoft.com/office/drawing/2014/main" val="2838737934"/>
                    </a:ext>
                  </a:extLst>
                </a:gridCol>
              </a:tblGrid>
              <a:tr h="370840">
                <a:tc>
                  <a:txBody>
                    <a:bodyPr/>
                    <a:lstStyle/>
                    <a:p>
                      <a:pPr algn="ctr"/>
                      <a:r>
                        <a:rPr lang="en-US" b="1">
                          <a:solidFill>
                            <a:schemeClr val="tx1"/>
                          </a:solidFill>
                        </a:rPr>
                        <a:t>Grower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b="1">
                          <a:solidFill>
                            <a:schemeClr val="tx1"/>
                          </a:solidFill>
                        </a:rPr>
                        <a:t>Sample Type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b="1" i="1">
                          <a:solidFill>
                            <a:schemeClr val="tx1"/>
                          </a:solidFill>
                        </a:rPr>
                        <a:t>Salmonella</a:t>
                      </a:r>
                      <a:r>
                        <a:rPr lang="en-US" b="1">
                          <a:solidFill>
                            <a:schemeClr val="tx1"/>
                          </a:solidFill>
                        </a:rPr>
                        <a:t> + Samples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b="1">
                          <a:solidFill>
                            <a:schemeClr val="tx1"/>
                          </a:solidFill>
                        </a:rPr>
                        <a:t># Isolates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b="1">
                          <a:solidFill>
                            <a:schemeClr val="tx1"/>
                          </a:solidFill>
                        </a:rPr>
                        <a:t># Serovars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b="1">
                          <a:solidFill>
                            <a:schemeClr val="tx1"/>
                          </a:solidFill>
                        </a:rPr>
                        <a:t># Distinct Genetic Strains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822469863"/>
                  </a:ext>
                </a:extLst>
              </a:tr>
              <a:tr h="370840">
                <a:tc>
                  <a:txBody>
                    <a:bodyPr/>
                    <a:lstStyle/>
                    <a:p>
                      <a:pPr algn="ctr"/>
                      <a:r>
                        <a:rPr lang="en-US" b="1">
                          <a:solidFill>
                            <a:schemeClr val="tx1"/>
                          </a:solidFill>
                        </a:rPr>
                        <a:t>Grower C</a:t>
                      </a:r>
                    </a:p>
                    <a:p>
                      <a:pPr algn="ctr"/>
                      <a:endParaRPr lang="en-US" b="1">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a:solidFill>
                            <a:schemeClr val="tx1"/>
                          </a:solidFill>
                        </a:rPr>
                        <a:t>Dead-End ultrafiltration (DEUF),  Environmental, Soil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a:solidFill>
                            <a:schemeClr val="tx1"/>
                          </a:solidFill>
                        </a:rPr>
                        <a:t>3/7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a:solidFill>
                            <a:schemeClr val="tx1"/>
                          </a:solidFill>
                        </a:rPr>
                        <a:t>95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a:solidFill>
                            <a:schemeClr val="tx1"/>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a:solidFill>
                            <a:schemeClr val="tx1"/>
                          </a:solidFill>
                        </a:rPr>
                        <a:t>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45623160"/>
                  </a:ext>
                </a:extLst>
              </a:tr>
              <a:tr h="370840">
                <a:tc>
                  <a:txBody>
                    <a:bodyPr/>
                    <a:lstStyle/>
                    <a:p>
                      <a:pPr algn="ctr"/>
                      <a:r>
                        <a:rPr lang="en-US" b="1">
                          <a:solidFill>
                            <a:schemeClr val="tx1"/>
                          </a:solidFill>
                        </a:rPr>
                        <a:t>Grower 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a:solidFill>
                            <a:schemeClr val="tx1"/>
                          </a:solidFill>
                        </a:rPr>
                        <a:t>DEUF, Drag Swab, Environmental, Soil, Water (grab)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a:solidFill>
                            <a:schemeClr val="tx1"/>
                          </a:solidFill>
                        </a:rPr>
                        <a:t>9/14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a:solidFill>
                            <a:schemeClr val="tx1"/>
                          </a:solidFill>
                        </a:rPr>
                        <a:t>92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a:solidFill>
                            <a:schemeClr val="tx1"/>
                          </a:solidFill>
                        </a:rPr>
                        <a:t>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a:solidFill>
                            <a:schemeClr val="tx1"/>
                          </a:solidFill>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15328747"/>
                  </a:ext>
                </a:extLst>
              </a:tr>
            </a:tbl>
          </a:graphicData>
        </a:graphic>
      </p:graphicFrame>
      <p:pic>
        <p:nvPicPr>
          <p:cNvPr id="6" name="Graphic 5" descr="Farm scene with solid fill">
            <a:extLst>
              <a:ext uri="{FF2B5EF4-FFF2-40B4-BE49-F238E27FC236}">
                <a16:creationId xmlns:a16="http://schemas.microsoft.com/office/drawing/2014/main" id="{7B0166AD-72A6-351B-A3D7-94F7ACD8FA1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1867" y="2819663"/>
            <a:ext cx="1305354" cy="1305354"/>
          </a:xfrm>
          <a:prstGeom prst="rect">
            <a:avLst/>
          </a:prstGeom>
        </p:spPr>
      </p:pic>
      <p:pic>
        <p:nvPicPr>
          <p:cNvPr id="7" name="Graphic 6" descr="Farm scene outline">
            <a:extLst>
              <a:ext uri="{FF2B5EF4-FFF2-40B4-BE49-F238E27FC236}">
                <a16:creationId xmlns:a16="http://schemas.microsoft.com/office/drawing/2014/main" id="{672D2D94-1DF8-E9AE-1B31-96901017F49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03475" y="4373155"/>
            <a:ext cx="1305353" cy="1305353"/>
          </a:xfrm>
          <a:prstGeom prst="rect">
            <a:avLst/>
          </a:prstGeom>
        </p:spPr>
      </p:pic>
    </p:spTree>
    <p:extLst>
      <p:ext uri="{BB962C8B-B14F-4D97-AF65-F5344CB8AC3E}">
        <p14:creationId xmlns:p14="http://schemas.microsoft.com/office/powerpoint/2010/main" val="24069991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49B325-60F0-4A72-A01C-28093F968068}">
  <ds:schemaRefs>
    <ds:schemaRef ds:uri="http://schemas.microsoft.com/sharepoint/v3/contenttype/forms"/>
  </ds:schemaRefs>
</ds:datastoreItem>
</file>

<file path=customXml/itemProps2.xml><?xml version="1.0" encoding="utf-8"?>
<ds:datastoreItem xmlns:ds="http://schemas.openxmlformats.org/officeDocument/2006/customXml" ds:itemID="{93D9D92D-2572-420C-A020-90AEAD87C5AF}">
  <ds:schemaRefs>
    <ds:schemaRef ds:uri="20867c8d-1cc9-4acd-a073-94634f6a764f"/>
    <ds:schemaRef ds:uri="http://purl.org/dc/dcmitype/"/>
    <ds:schemaRef ds:uri="http://www.w3.org/XML/1998/namespace"/>
    <ds:schemaRef ds:uri="http://purl.org/dc/elements/1.1/"/>
    <ds:schemaRef ds:uri="http://schemas.microsoft.com/office/2006/documentManagement/types"/>
    <ds:schemaRef ds:uri="http://schemas.openxmlformats.org/package/2006/metadata/core-properties"/>
    <ds:schemaRef ds:uri="1159e405-7229-4172-9175-d96a65b52271"/>
    <ds:schemaRef ds:uri="a328e2fb-2899-45e6-ba86-ac8acaaf4d56"/>
    <ds:schemaRef ds:uri="http://schemas.microsoft.com/office/2006/metadata/properties"/>
    <ds:schemaRef ds:uri="http://schemas.microsoft.com/office/infopath/2007/PartnerControls"/>
    <ds:schemaRef ds:uri="http://purl.org/dc/terms/"/>
  </ds:schemaRefs>
</ds:datastoreItem>
</file>

<file path=customXml/itemProps3.xml><?xml version="1.0" encoding="utf-8"?>
<ds:datastoreItem xmlns:ds="http://schemas.openxmlformats.org/officeDocument/2006/customXml" ds:itemID="{EF10F996-606A-457E-8D35-7635A3A3011D}"/>
</file>

<file path=docMetadata/LabelInfo.xml><?xml version="1.0" encoding="utf-8"?>
<clbl:labelList xmlns:clbl="http://schemas.microsoft.com/office/2020/mipLabelMetadata">
  <clbl:label id="{7d2fdb41-339c-4257-87f2-a665730b31fc}" enabled="0" method="" siteId="{7d2fdb41-339c-4257-87f2-a665730b31fc}" removed="1"/>
</clbl:labelList>
</file>

<file path=docProps/app.xml><?xml version="1.0" encoding="utf-8"?>
<Properties xmlns="http://schemas.openxmlformats.org/officeDocument/2006/extended-properties" xmlns:vt="http://schemas.openxmlformats.org/officeDocument/2006/docPropsVTypes">
  <TotalTime>2</TotalTime>
  <Words>2056</Words>
  <Application>Microsoft Office PowerPoint</Application>
  <PresentationFormat>Widescreen</PresentationFormat>
  <Paragraphs>182</Paragraphs>
  <Slides>15</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Calibri Light</vt:lpstr>
      <vt:lpstr>Helvetica</vt:lpstr>
      <vt:lpstr>Nunito</vt:lpstr>
      <vt:lpstr>Times New Roman</vt:lpstr>
      <vt:lpstr>WordVisi_MSFontService</vt:lpstr>
      <vt:lpstr>Office Theme</vt:lpstr>
      <vt:lpstr>Not so cool: A 2024 Multistate outbreak investigation of salmonella Africana and S. Braenderup in cucumbers</vt:lpstr>
      <vt:lpstr>Outbreak Identification and Early Activities</vt:lpstr>
      <vt:lpstr>Genetic Relatedness</vt:lpstr>
      <vt:lpstr>Case Distribution</vt:lpstr>
      <vt:lpstr>Polyclonal Salmonella Africana and S. Braenderup Outbreak</vt:lpstr>
      <vt:lpstr>Traceback Investigation</vt:lpstr>
      <vt:lpstr>PowerPoint Presentation</vt:lpstr>
      <vt:lpstr>Farm Inspections</vt:lpstr>
      <vt:lpstr>Salmonella Diversity</vt:lpstr>
      <vt:lpstr>Product and Firm Actions</vt:lpstr>
      <vt:lpstr>Communications</vt:lpstr>
      <vt:lpstr>Conclusions</vt:lpstr>
      <vt:lpstr>Acknowledgements </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Blessington, Tyann</dc:creator>
  <cp:lastModifiedBy>Blessington, Tyann</cp:lastModifiedBy>
  <cp:revision>1</cp:revision>
  <dcterms:created xsi:type="dcterms:W3CDTF">2022-09-26T15:37:36Z</dcterms:created>
  <dcterms:modified xsi:type="dcterms:W3CDTF">2024-10-15T20:45:52Z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y fmtid="{D5CDD505-2E9C-101B-9397-08002B2CF9AE}" pid="3" name="MediaServiceImageTags">
    <vt:lpwstr/>
  </property>
</Properties>
</file>