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omments/modernComment_1B9_BB8FF307.xml" ContentType="application/vnd.ms-powerpoint.comments+xml"/>
  <Override PartName="/ppt/comments/modernComment_1BD_44D1B951.xml" ContentType="application/vnd.ms-powerpoint.comments+xml"/>
  <Override PartName="/ppt/comments/modernComment_1C6_D7C07A61.xml" ContentType="application/vnd.ms-powerpoint.comments+xml"/>
  <Override PartName="/ppt/comments/modernComment_1C0_B75F0791.xml" ContentType="application/vnd.ms-powerpoint.comments+xml"/>
  <Override PartName="/ppt/comments/modernComment_1BE_8CCA9344.xml" ContentType="application/vnd.ms-powerpoint.comments+xml"/>
  <Override PartName="/ppt/comments/modernComment_1CA_87357F5B.xml" ContentType="application/vnd.ms-powerpoint.comments+xml"/>
  <Override PartName="/ppt/comments/modernComment_1C9_324BD96E.xml" ContentType="application/vnd.ms-powerpoint.comments+xml"/>
  <Override PartName="/ppt/comments/modernComment_1CE_55AA79B3.xml" ContentType="application/vnd.ms-powerpoint.comments+xml"/>
  <Override PartName="/ppt/comments/modernComment_1C7_712EE1F9.xml" ContentType="application/vnd.ms-powerpoint.comments+xml"/>
  <Override PartName="/ppt/comments/modernComment_1CB_E54B73BC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9311" r:id="rId4"/>
  </p:sldMasterIdLst>
  <p:notesMasterIdLst>
    <p:notesMasterId r:id="rId21"/>
  </p:notesMasterIdLst>
  <p:sldIdLst>
    <p:sldId id="441" r:id="rId5"/>
    <p:sldId id="445" r:id="rId6"/>
    <p:sldId id="454" r:id="rId7"/>
    <p:sldId id="453" r:id="rId8"/>
    <p:sldId id="460" r:id="rId9"/>
    <p:sldId id="448" r:id="rId10"/>
    <p:sldId id="463" r:id="rId11"/>
    <p:sldId id="464" r:id="rId12"/>
    <p:sldId id="456" r:id="rId13"/>
    <p:sldId id="446" r:id="rId14"/>
    <p:sldId id="458" r:id="rId15"/>
    <p:sldId id="457" r:id="rId16"/>
    <p:sldId id="462" r:id="rId17"/>
    <p:sldId id="455" r:id="rId18"/>
    <p:sldId id="459" r:id="rId19"/>
    <p:sldId id="452" r:id="rId20"/>
  </p:sldIdLst>
  <p:sldSz cx="9144000" cy="5143500" type="screen16x9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1225" indent="31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66838" indent="47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2450" indent="635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9CDE40E-D67B-00B3-620B-633720129A24}" name="Timme, Ruth" initials="RT" userId="S::Ruth.Timme@fda.gov::7fa87b59-527f-411c-b576-d63afce082a3" providerId="AD"/>
  <p188:author id="{EDECCE8E-0F85-50B1-D9FB-61BE59177C71}" name="Bias, Hope *" initials="B*" userId="S::candace.bias@fda.gov::779fb140-d8d8-4269-9299-f70b6f2cf901" providerId="AD"/>
  <p188:author id="{2DFF46C4-7550-2383-2D41-F402FAD30FEE}" name="Justin Ng" initials="JN" userId="S::justin.ng@clearlabs.com::935aa37d-c8bd-4836-8eb3-e9380e6474c4" providerId="AD"/>
  <p188:author id="{390DB5CB-2C56-4CEF-5F9A-71969BDDFA2F}" name="Bias, Hope *" initials="CB" userId="S::Candace.Bias@fda.gov::779fb140-d8d8-4269-9299-f70b6f2cf90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66FFFF"/>
    <a:srgbClr val="CCFFFF"/>
    <a:srgbClr val="0000FF"/>
    <a:srgbClr val="CC0000"/>
    <a:srgbClr val="FFFF00"/>
    <a:srgbClr val="CCFFCC"/>
    <a:srgbClr val="E5FE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/>
    <p:restoredTop sz="94762"/>
  </p:normalViewPr>
  <p:slideViewPr>
    <p:cSldViewPr snapToGrid="0">
      <p:cViewPr varScale="1">
        <p:scale>
          <a:sx n="102" d="100"/>
          <a:sy n="102" d="100"/>
        </p:scale>
        <p:origin x="96" y="16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omments/modernComment_1B9_BB8FF30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9EB6018-711B-4EB3-9EE8-1E847C303900}" authorId="{49CDE40E-D67B-00B3-620B-633720129A24}" status="resolved" created="2024-10-02T14:33:24.969" complete="100000">
    <pc:sldMkLst xmlns:pc="http://schemas.microsoft.com/office/powerpoint/2013/main/command">
      <pc:docMk/>
      <pc:sldMk cId="3146773255" sldId="441"/>
    </pc:sldMkLst>
    <p188:replyLst>
      <p188:reply id="{60666C7C-59FF-4300-B600-6EFA60C6C9D2}" authorId="{EDECCE8E-0F85-50B1-D9FB-61BE59177C71}" created="2024-10-02T14:38:36.301">
        <p188:txBody>
          <a:bodyPr/>
          <a:lstStyle/>
          <a:p>
            <a:r>
              <a:rPr lang="en-US"/>
              <a:t>This is the title Robyn currently has. What would you like it to be changed to? I'll need to ask her to change it, too.</a:t>
            </a:r>
          </a:p>
        </p188:txBody>
      </p188:reply>
      <p188:reply id="{BEAAE725-E114-4CC8-A394-A1D30938C89D}" authorId="{49CDE40E-D67B-00B3-620B-633720129A24}" created="2024-10-02T15:41:28.178">
        <p188:txBody>
          <a:bodyPr/>
          <a:lstStyle/>
          <a:p>
            <a:r>
              <a:rPr lang="en-US"/>
              <a:t>Here's the title we have in the agenda:
ClearLabs Clear Dx evaluation for use by the GenomeTrakr laboratory network, Hope Bias, FDA</a:t>
            </a:r>
          </a:p>
        </p188:txBody>
      </p188:reply>
      <p188:reply id="{8BE0335A-6DBF-4DFC-B08D-E47522D9B663}" authorId="{49CDE40E-D67B-00B3-620B-633720129A24}" created="2024-10-02T16:07:53.037">
        <p188:txBody>
          <a:bodyPr/>
          <a:lstStyle/>
          <a:p>
            <a:r>
              <a:rPr lang="en-US"/>
              <a:t>Also, add co-authors here, including LanLan</a:t>
            </a:r>
          </a:p>
        </p188:txBody>
      </p188:reply>
    </p188:replyLst>
    <p188:txBody>
      <a:bodyPr/>
      <a:lstStyle/>
      <a:p>
        <a:r>
          <a:rPr lang="en-US"/>
          <a:t>Update title</a:t>
        </a:r>
      </a:p>
    </p188:txBody>
  </p188:cm>
  <p188:cm id="{0C28A538-CBE9-0D4F-8498-E184042F93EF}" authorId="{2DFF46C4-7550-2383-2D41-F402FAD30FEE}" created="2024-10-11T18:16:12.23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146773255" sldId="441"/>
      <ac:spMk id="3" creationId="{00000000-0000-0000-0000-000000000000}"/>
      <ac:txMk cp="0" len="10">
        <ac:context len="277" hash="848429871"/>
      </ac:txMk>
    </ac:txMkLst>
    <p188:pos x="1695063" y="293832"/>
    <p188:txBody>
      <a:bodyPr/>
      <a:lstStyle/>
      <a:p>
        <a:r>
          <a:rPr lang="en-US"/>
          <a:t>Clear Labs</a:t>
        </a:r>
      </a:p>
    </p188:txBody>
  </p188:cm>
</p188:cmLst>
</file>

<file path=ppt/comments/modernComment_1BD_44D1B95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B8C78B7-58AD-4AD7-83E1-5FBC16710D32}" authorId="{49CDE40E-D67B-00B3-620B-633720129A24}" status="resolved" created="2024-10-02T14:38:45.617" complete="100000">
    <pc:sldMkLst xmlns:pc="http://schemas.microsoft.com/office/powerpoint/2013/main/command">
      <pc:docMk/>
      <pc:sldMk cId="1154595153" sldId="445"/>
    </pc:sldMkLst>
    <p188:txBody>
      <a:bodyPr/>
      <a:lstStyle/>
      <a:p>
        <a:r>
          <a:rPr lang="en-US"/>
          <a:t>Give context here - GenomeTrakr labs acquired these instruments during the pandemic for sequencing SARS-CoV-2. they've been updated by ClearLabs for sequencing bacterial pathogens - ClearLabs Dx. Request from 4 labs to use these instruments for sequencing GenomeTrakr isolates. </a:t>
        </a:r>
      </a:p>
    </p188:txBody>
  </p188:cm>
</p188:cmLst>
</file>

<file path=ppt/comments/modernComment_1BE_8CCA934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46EDDB1-207F-D94C-898E-4CD42A4C0492}" authorId="{2DFF46C4-7550-2383-2D41-F402FAD30FEE}" created="2024-10-15T20:32:13.048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362086212" sldId="446"/>
      <ac:spMk id="4" creationId="{00000000-0000-0000-0000-000000000000}"/>
      <ac:txMk cp="29">
        <ac:context len="242" hash="1176444939"/>
      </ac:txMk>
    </ac:txMkLst>
    <p188:pos x="2694148" y="409523"/>
    <p188:txBody>
      <a:bodyPr/>
      <a:lstStyle/>
      <a:p>
        <a:r>
          <a:rPr lang="en-US"/>
          <a:t>Shouldn’t this be S. enterica instead of E. coli? </a:t>
        </a:r>
      </a:p>
    </p188:txBody>
  </p188:cm>
</p188:cmLst>
</file>

<file path=ppt/comments/modernComment_1C0_B75F079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52515AA-6E3B-47BA-B5E5-86196426E96F}" authorId="{49CDE40E-D67B-00B3-620B-633720129A24}" status="resolved" created="2024-10-02T16:06:22.019" complete="100000">
    <pc:sldMkLst xmlns:pc="http://schemas.microsoft.com/office/powerpoint/2013/main/command">
      <pc:docMk/>
      <pc:sldMk cId="3076458385" sldId="448"/>
    </pc:sldMkLst>
    <p188:txBody>
      <a:bodyPr/>
      <a:lstStyle/>
      <a:p>
        <a:r>
          <a:rPr lang="en-US"/>
          <a:t>Can you show the QC results here? Either in this slide or insert a new slide? You can color-code for easy readability. </a:t>
        </a:r>
      </a:p>
    </p188:txBody>
  </p188:cm>
  <p188:cm id="{2DF46CEA-9E85-AB41-971F-46B58AF2F0DE}" authorId="{2DFF46C4-7550-2383-2D41-F402FAD30FEE}" created="2024-10-15T20:31:09.666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076458385" sldId="448"/>
      <ac:spMk id="3" creationId="{00000000-0000-0000-0000-000000000000}"/>
      <ac:txMk cp="3" len="10">
        <ac:context len="144" hash="3274471213"/>
      </ac:txMk>
    </ac:txMkLst>
    <p188:pos x="1125076" y="1131928"/>
    <p188:txBody>
      <a:bodyPr/>
      <a:lstStyle/>
      <a:p>
        <a:r>
          <a:rPr lang="en-US"/>
          <a:t>Clear Dx instead of ClearLabs Dx.</a:t>
        </a:r>
      </a:p>
    </p188:txBody>
  </p188:cm>
</p188:cmLst>
</file>

<file path=ppt/comments/modernComment_1C6_D7C07A6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3CC7394-098C-4F91-94CC-4E5057AEF0D2}" authorId="{49CDE40E-D67B-00B3-620B-633720129A24}" status="resolved" created="2024-10-02T14:35:38.904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19715681" sldId="454"/>
      <ac:picMk id="13" creationId="{B843B6F8-C2AE-E38F-29E8-BD7B18C0405E}"/>
    </ac:deMkLst>
    <p188:replyLst>
      <p188:reply id="{1CEB03D8-31E5-4160-9E09-D0502AAEE47B}" authorId="{EDECCE8E-0F85-50B1-D9FB-61BE59177C71}" created="2024-10-02T14:39:41.195">
        <p188:txBody>
          <a:bodyPr/>
          <a:lstStyle/>
          <a:p>
            <a:r>
              <a:rPr lang="en-US"/>
              <a:t>Yes. I'll make this change.</a:t>
            </a:r>
          </a:p>
        </p188:txBody>
      </p188:reply>
      <p188:reply id="{1F63915E-CF19-4CC7-A9BB-7FB64F3F193A}" authorId="{EDECCE8E-0F85-50B1-D9FB-61BE59177C71}" created="2024-10-02T14:41:19.825">
        <p188:txBody>
          <a:bodyPr/>
          <a:lstStyle/>
          <a:p>
            <a:r>
              <a:rPr lang="en-US"/>
              <a:t>Should I also put the cost/isolate on these slides? If so, do we know what the approximate cost/isolate is for MiSeq?</a:t>
            </a:r>
          </a:p>
        </p188:txBody>
      </p188:reply>
      <p188:reply id="{51AB88A9-8A6D-4245-BDBC-C19E718856C1}" authorId="{49CDE40E-D67B-00B3-620B-633720129A24}" created="2024-10-02T16:28:47.882">
        <p188:txBody>
          <a:bodyPr/>
          <a:lstStyle/>
          <a:p>
            <a:r>
              <a:rPr lang="en-US"/>
              <a:t>I think cost comparison would be good to include - you can ask ClearLabs to provide it for their platform, and ask our sequencing core for the MiSeq workflow estimates.  </a:t>
            </a:r>
          </a:p>
        </p188:txBody>
      </p188:reply>
    </p188:replyLst>
    <p188:txBody>
      <a:bodyPr/>
      <a:lstStyle/>
      <a:p>
        <a:r>
          <a:rPr lang="en-US"/>
          <a:t>Do you have the source slide handy? Need to edit this to reflect our current language of "evaluating this platform for use by GenomeTrakr labs". Remove "platform extension". </a:t>
        </a:r>
      </a:p>
    </p188:txBody>
  </p188:cm>
  <p188:cm id="{D56FF89A-86DA-4947-99C9-F30E8D8D1E12}" authorId="{2DFF46C4-7550-2383-2D41-F402FAD30FEE}" created="2024-10-15T20:30:36.76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19715681" sldId="454"/>
      <ac:picMk id="5" creationId="{B4536034-5B51-1223-892C-070B9EF274FA}"/>
    </ac:deMkLst>
    <p188:txBody>
      <a:bodyPr/>
      <a:lstStyle/>
      <a:p>
        <a:r>
          <a:rPr lang="en-US"/>
          <a:t>This image is inaccurate.
Under #2, it should have be “Clear Labs Clear Dx Microbial Surveillance WGS chemistry”.
Under #3 and # 4, both should be “Illumina iSeq100 2 x 150 bp chemistry”.</a:t>
        </a:r>
      </a:p>
    </p188:txBody>
  </p188:cm>
</p188:cmLst>
</file>

<file path=ppt/comments/modernComment_1C7_712EE1F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1DAFEAC-AB0C-4529-AE4B-12CD707B7E49}" authorId="{390DB5CB-2C56-4CEF-5F9A-71969BDDFA2F}" status="resolved" created="2024-10-01T20:44:41.731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898897913" sldId="455"/>
      <ac:spMk id="2" creationId="{00000000-0000-0000-0000-000000000000}"/>
      <ac:txMk cp="0" len="14">
        <ac:context len="34" hash="388397698"/>
      </ac:txMk>
    </ac:txMkLst>
    <p188:pos x="3593306" y="386952"/>
    <p188:replyLst>
      <p188:reply id="{4E228FB6-7F91-41A5-8E75-44A4DB024F10}" authorId="{390DB5CB-2C56-4CEF-5F9A-71969BDDFA2F}" created="2024-10-01T20:50:05.108">
        <p188:txBody>
          <a:bodyPr/>
          <a:lstStyle/>
          <a:p>
            <a:r>
              <a:rPr lang="en-US"/>
              <a:t>And also, is there a better way to represent these recommendations so that the audience understands that these recs come from us and not necessarily FDA as a whole yet. Should the recommendations be presented this way at all, or should I just mention the fix for Listeria issues in a single slide?</a:t>
            </a:r>
          </a:p>
        </p188:txBody>
      </p188:reply>
    </p188:replyLst>
    <p188:txBody>
      <a:bodyPr/>
      <a:lstStyle/>
      <a:p>
        <a:r>
          <a:rPr lang="en-US"/>
          <a:t>Any other recommendations to highlight besides the two already in the deck?</a:t>
        </a:r>
      </a:p>
    </p188:txBody>
  </p188:cm>
  <p188:cm id="{DF346D47-A51C-4A9C-98F0-64CE93DC8F39}" authorId="{390DB5CB-2C56-4CEF-5F9A-71969BDDFA2F}" status="resolved" created="2024-10-01T20:53:21.698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898897913" sldId="455"/>
      <ac:spMk id="4" creationId="{00000000-0000-0000-0000-000000000000}"/>
      <ac:txMk cp="55">
        <ac:context len="449" hash="3456860006"/>
      </ac:txMk>
    </ac:txMkLst>
    <p188:pos x="3057525" y="726282"/>
    <p188:replyLst>
      <p188:reply id="{53C7D77C-5D53-4840-8BD1-F5A41118A2E6}" authorId="{49CDE40E-D67B-00B3-620B-633720129A24}" created="2024-10-02T16:24:39.392">
        <p188:txBody>
          <a:bodyPr/>
          <a:lstStyle/>
          <a:p>
            <a:r>
              <a:rPr lang="en-US"/>
              <a:t>I re-worded this slide. </a:t>
            </a:r>
          </a:p>
        </p188:txBody>
      </p188:reply>
    </p188:replyLst>
    <p188:txBody>
      <a:bodyPr/>
      <a:lstStyle/>
      <a:p>
        <a:r>
          <a:rPr lang="en-US"/>
          <a:t>Is this correct?</a:t>
        </a:r>
      </a:p>
    </p188:txBody>
  </p188:cm>
  <p188:cm id="{96B38AC0-9C31-E64C-8B66-E66F89FDCFA0}" authorId="{2DFF46C4-7550-2383-2D41-F402FAD30FEE}" created="2024-10-15T20:39:34.86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898897913" sldId="455"/>
      <ac:spMk id="4" creationId="{00000000-0000-0000-0000-000000000000}"/>
      <ac:txMk cp="36" len="10">
        <ac:context len="449" hash="3456860006"/>
      </ac:txMk>
    </ac:txMkLst>
    <p188:pos x="2123440" y="593090"/>
    <p188:txBody>
      <a:bodyPr/>
      <a:lstStyle/>
      <a:p>
        <a:r>
          <a:rPr lang="en-US"/>
          <a:t>Clear Labs instead of ClearLabs</a:t>
        </a:r>
      </a:p>
    </p188:txBody>
  </p188:cm>
  <p188:cm id="{3E91C8EE-53D0-4643-B5B4-D33287283520}" authorId="{2DFF46C4-7550-2383-2D41-F402FAD30FEE}" created="2024-10-15T20:39:45.641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898897913" sldId="455"/>
      <ac:spMk id="4" creationId="{00000000-0000-0000-0000-000000000000}"/>
      <ac:txMk cp="352" len="10">
        <ac:context len="449" hash="3456860006"/>
      </ac:txMk>
    </ac:txMkLst>
    <p188:pos x="2611120" y="2675890"/>
    <p188:txBody>
      <a:bodyPr/>
      <a:lstStyle/>
      <a:p>
        <a:r>
          <a:rPr lang="en-US"/>
          <a:t>Clear Labs instead of ClearLabs</a:t>
        </a:r>
      </a:p>
    </p188:txBody>
  </p188:cm>
</p188:cmLst>
</file>

<file path=ppt/comments/modernComment_1C9_324BD96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12EAD31-FF3B-4C29-A7A8-6F58590C44A2}" authorId="{390DB5CB-2C56-4CEF-5F9A-71969BDDFA2F}" status="resolved" created="2024-10-01T20:39:52.661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843831662" sldId="457"/>
      <ac:spMk id="3" creationId="{00000000-0000-0000-0000-000000000000}"/>
      <ac:txMk cp="0" len="9">
        <ac:context len="10" hash="83016945"/>
      </ac:txMk>
    </ac:txMkLst>
    <p188:pos x="1278731" y="328348"/>
    <p188:replyLst>
      <p188:reply id="{77706389-2F49-4944-957D-05262EE3209C}" authorId="{49CDE40E-D67B-00B3-620B-633720129A24}" created="2024-10-02T18:19:08.366">
        <p188:txBody>
          <a:bodyPr/>
          <a:lstStyle/>
          <a:p>
            <a:r>
              <a:rPr lang="en-US"/>
              <a:t>Lower number of contigs is a good thing, so I would just mention that this appears to be an improvement. </a:t>
            </a:r>
          </a:p>
        </p188:txBody>
      </p188:reply>
    </p188:replyLst>
    <p188:txBody>
      <a:bodyPr/>
      <a:lstStyle/>
      <a:p>
        <a:r>
          <a:rPr lang="en-US"/>
          <a:t>Should I comment on this difference not necessarily being important to sequencing outcomes? Am I understanding that correctly?</a:t>
        </a:r>
      </a:p>
    </p188:txBody>
  </p188:cm>
  <p188:cm id="{F63850E1-C863-C340-A71B-5FB3EA1AF2F6}" authorId="{2DFF46C4-7550-2383-2D41-F402FAD30FEE}" created="2024-10-15T20:34:37.18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843831662" sldId="457"/>
      <ac:spMk id="4" creationId="{00000000-0000-0000-0000-000000000000}"/>
      <ac:txMk cp="34" len="8">
        <ac:context len="231" hash="2002570164"/>
      </ac:txMk>
    </ac:txMkLst>
    <p188:pos x="3688080" y="407642"/>
    <p188:txBody>
      <a:bodyPr/>
      <a:lstStyle/>
      <a:p>
        <a:r>
          <a:rPr lang="en-US"/>
          <a:t>Clear Dx instead of CL Dx</a:t>
        </a:r>
      </a:p>
    </p188:txBody>
  </p188:cm>
</p188:cmLst>
</file>

<file path=ppt/comments/modernComment_1CA_87357F5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F114EFB-19B6-944A-B5CE-60D9E4045088}" authorId="{2DFF46C4-7550-2383-2D41-F402FAD30FEE}" created="2024-10-15T20:34:18.379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268430171" sldId="458"/>
      <ac:spMk id="4" creationId="{00000000-0000-0000-0000-000000000000}"/>
      <ac:txMk cp="66">
        <ac:context len="128" hash="507538064"/>
      </ac:txMk>
    </ac:txMkLst>
    <p188:pos x="7528560" y="407642"/>
    <p188:txBody>
      <a:bodyPr/>
      <a:lstStyle/>
      <a:p>
        <a:r>
          <a:rPr lang="en-US"/>
          <a:t>“CL” not necessary</a:t>
        </a:r>
      </a:p>
    </p188:txBody>
  </p188:cm>
</p188:cmLst>
</file>

<file path=ppt/comments/modernComment_1CB_E54B73B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5D5DC7D-EAD7-4D9F-B4C0-BCEE1BEFF80A}" authorId="{390DB5CB-2C56-4CEF-5F9A-71969BDDFA2F}" created="2024-10-01T21:59:33.95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846927292" sldId="459"/>
      <ac:spMk id="2" creationId="{00000000-0000-0000-0000-000000000000}"/>
    </ac:deMkLst>
    <p188:txBody>
      <a:bodyPr/>
      <a:lstStyle/>
      <a:p>
        <a:r>
          <a:rPr lang="en-US"/>
          <a:t>Please suggest additions or removals</a:t>
        </a:r>
      </a:p>
    </p188:txBody>
  </p188:cm>
</p188:cmLst>
</file>

<file path=ppt/comments/modernComment_1CE_55AA79B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D0E2419-90D8-48AB-90FC-820C0606BD20}" authorId="{390DB5CB-2C56-4CEF-5F9A-71969BDDFA2F}" status="resolved" created="2024-10-01T20:39:52.661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437235635" sldId="462"/>
      <ac:spMk id="3" creationId="{00000000-0000-0000-0000-000000000000}"/>
      <ac:txMk cp="0" len="9">
        <ac:context len="10" hash="83016945"/>
      </ac:txMk>
    </ac:txMkLst>
    <p188:replyLst>
      <p188:reply id="{77706389-2F49-4944-957D-05262EE3209C}" authorId="{49CDE40E-D67B-00B3-620B-633720129A24}" created="2024-10-02T18:19:08.366">
        <p188:txBody>
          <a:bodyPr/>
          <a:lstStyle/>
          <a:p>
            <a:r>
              <a:rPr lang="en-US"/>
              <a:t>Lower number of contigs is a good thing, so I would just mention that this appears to be an improvement. </a:t>
            </a:r>
          </a:p>
        </p188:txBody>
      </p188:reply>
    </p188:replyLst>
    <p188:txBody>
      <a:bodyPr/>
      <a:lstStyle/>
      <a:p>
        <a:r>
          <a:rPr lang="en-US"/>
          <a:t>Should I comment on this difference not necessarily being important to sequencing outcomes? Am I understanding that correctly?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6888" cy="465138"/>
          </a:xfrm>
          <a:prstGeom prst="rect">
            <a:avLst/>
          </a:prstGeom>
        </p:spPr>
        <p:txBody>
          <a:bodyPr vert="horz" lIns="92099" tIns="46049" rIns="92099" bIns="46049" rtlCol="0"/>
          <a:lstStyle>
            <a:lvl1pPr algn="l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925" y="0"/>
            <a:ext cx="3036888" cy="465138"/>
          </a:xfrm>
          <a:prstGeom prst="rect">
            <a:avLst/>
          </a:prstGeom>
        </p:spPr>
        <p:txBody>
          <a:bodyPr vert="horz" wrap="square" lIns="92099" tIns="46049" rIns="92099" bIns="4604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34ACF68-271C-4564-A744-D5DBE95EBD25}" type="datetimeFigureOut">
              <a:rPr lang="en-US"/>
              <a:pPr>
                <a:defRPr/>
              </a:pPr>
              <a:t>10/16/2024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9" tIns="46049" rIns="92099" bIns="4604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2099" tIns="46049" rIns="92099" bIns="4604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6888" cy="465138"/>
          </a:xfrm>
          <a:prstGeom prst="rect">
            <a:avLst/>
          </a:prstGeom>
        </p:spPr>
        <p:txBody>
          <a:bodyPr vert="horz" lIns="92099" tIns="46049" rIns="92099" bIns="46049" rtlCol="0" anchor="b"/>
          <a:lstStyle>
            <a:lvl1pPr algn="l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925" y="8829675"/>
            <a:ext cx="3036888" cy="465138"/>
          </a:xfrm>
          <a:prstGeom prst="rect">
            <a:avLst/>
          </a:prstGeom>
        </p:spPr>
        <p:txBody>
          <a:bodyPr vert="horz" wrap="square" lIns="92099" tIns="46049" rIns="92099" bIns="4604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5C95F579-8D91-4C38-A0F6-655015F0B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8274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12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6683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24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78126" algn="l" defTabSz="9112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752" algn="l" defTabSz="9112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9380" algn="l" defTabSz="9112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5004" algn="l" defTabSz="9112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3606" y="4766445"/>
            <a:ext cx="2133600" cy="273844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85750"/>
            <a:ext cx="3078487" cy="64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698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09834" y="4762002"/>
            <a:ext cx="2133600" cy="273844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547980" y="4807330"/>
            <a:ext cx="3722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48" y="133351"/>
            <a:ext cx="636341" cy="76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819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14307" y="4785252"/>
            <a:ext cx="2133600" cy="273844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80" y="4807330"/>
            <a:ext cx="3722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48" y="133351"/>
            <a:ext cx="636341" cy="76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172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886200" y="4788694"/>
            <a:ext cx="2133600" cy="273844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547980" y="4807330"/>
            <a:ext cx="3722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48" y="133351"/>
            <a:ext cx="636341" cy="76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50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96185" y="4793812"/>
            <a:ext cx="2133600" cy="273844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547980" y="4807330"/>
            <a:ext cx="3722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48" y="133351"/>
            <a:ext cx="636341" cy="76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559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65513" y="4762003"/>
            <a:ext cx="2133600" cy="273844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80" y="4807330"/>
            <a:ext cx="3722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48" y="133351"/>
            <a:ext cx="636341" cy="76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38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00650" y="4765593"/>
            <a:ext cx="2133600" cy="273844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162800" y="4807330"/>
            <a:ext cx="3722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16229" y="4186867"/>
            <a:ext cx="636341" cy="76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323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273" y="1834838"/>
            <a:ext cx="4207727" cy="87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47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717" y="133352"/>
            <a:ext cx="7913335" cy="694515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717" y="1063691"/>
            <a:ext cx="8626241" cy="365817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76650" y="4781552"/>
            <a:ext cx="2133600" cy="273844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A349544A-F1CD-3844-BFB3-6D230A0137DD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7650" y="4788697"/>
            <a:ext cx="2895600" cy="273844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592946" y="4807331"/>
            <a:ext cx="327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52" y="133354"/>
            <a:ext cx="636341" cy="76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083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C2247A0-0566-4976-A476-FFE498ECC3D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815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312" r:id="rId1"/>
    <p:sldLayoutId id="2147489313" r:id="rId2"/>
    <p:sldLayoutId id="2147489315" r:id="rId3"/>
    <p:sldLayoutId id="2147489316" r:id="rId4"/>
    <p:sldLayoutId id="2147489317" r:id="rId5"/>
    <p:sldLayoutId id="2147489318" r:id="rId6"/>
    <p:sldLayoutId id="2147489321" r:id="rId7"/>
    <p:sldLayoutId id="2147489322" r:id="rId8"/>
    <p:sldLayoutId id="2147489323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B9_BB8FF307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BE_8CCA934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microsoft.com/office/2018/10/relationships/comments" Target="../comments/modernComment_1CA_87357F5B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microsoft.com/office/2018/10/relationships/comments" Target="../comments/modernComment_1C9_324BD96E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microsoft.com/office/2018/10/relationships/comments" Target="../comments/modernComment_1CE_55AA79B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microsoft.com/office/2018/10/relationships/comments" Target="../comments/modernComment_1C7_712EE1F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CB_E54B73BC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microsoft.com/office/2018/10/relationships/comments" Target="../comments/modernComment_1BD_44D1B95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microsoft.com/office/2018/10/relationships/comments" Target="../comments/modernComment_1C6_D7C07A6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C0_B75F079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94" y="1689713"/>
            <a:ext cx="6400800" cy="244940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Clear Labs Clear Dx™ evaluation for use by the </a:t>
            </a:r>
            <a:r>
              <a:rPr lang="en-US" b="1" dirty="0" err="1">
                <a:solidFill>
                  <a:schemeClr val="tx1"/>
                </a:solidFill>
              </a:rPr>
              <a:t>GenomeTrakr</a:t>
            </a:r>
            <a:r>
              <a:rPr lang="en-US" b="1" dirty="0">
                <a:solidFill>
                  <a:schemeClr val="tx1"/>
                </a:solidFill>
              </a:rPr>
              <a:t> laboratory network</a:t>
            </a:r>
            <a:endParaRPr lang="en-US" b="1" dirty="0">
              <a:solidFill>
                <a:schemeClr val="tx1"/>
              </a:solidFill>
              <a:ea typeface="Calibri"/>
              <a:cs typeface="Calibri"/>
            </a:endParaRPr>
          </a:p>
          <a:p>
            <a:r>
              <a:rPr lang="en-US" sz="1800" b="1" dirty="0">
                <a:solidFill>
                  <a:schemeClr val="accent1">
                    <a:lumMod val="76000"/>
                  </a:schemeClr>
                </a:solidFill>
                <a:ea typeface="Calibri"/>
                <a:cs typeface="Calibri"/>
              </a:rPr>
              <a:t>C. Hope Bias (presenter), Maria Balkey, Tina Pfefer, Dennis Huang, Kathryn Judy, Lanlan Yin, Ruth Timme</a:t>
            </a:r>
          </a:p>
          <a:p>
            <a:r>
              <a:rPr lang="en-US" sz="1800" b="1" dirty="0">
                <a:solidFill>
                  <a:schemeClr val="accent1">
                    <a:lumMod val="76000"/>
                  </a:schemeClr>
                </a:solidFill>
                <a:ea typeface="Calibri"/>
                <a:cs typeface="Calibri"/>
              </a:rPr>
              <a:t>FDA-HFP </a:t>
            </a:r>
            <a:r>
              <a:rPr lang="en-US" sz="1800" b="1" dirty="0" err="1">
                <a:solidFill>
                  <a:schemeClr val="accent1">
                    <a:lumMod val="76000"/>
                  </a:schemeClr>
                </a:solidFill>
                <a:ea typeface="Calibri"/>
                <a:cs typeface="Calibri"/>
              </a:rPr>
              <a:t>GenomeTrakr</a:t>
            </a:r>
            <a:r>
              <a:rPr lang="en-US" sz="1800" b="1" dirty="0">
                <a:solidFill>
                  <a:schemeClr val="accent1">
                    <a:lumMod val="76000"/>
                  </a:schemeClr>
                </a:solidFill>
                <a:ea typeface="Calibri"/>
                <a:cs typeface="Calibri"/>
              </a:rPr>
              <a:t> &amp; Computational Science Staff</a:t>
            </a:r>
          </a:p>
          <a:p>
            <a:r>
              <a:rPr lang="en-US" sz="1800" b="1" dirty="0" err="1">
                <a:solidFill>
                  <a:schemeClr val="accent1">
                    <a:lumMod val="76000"/>
                  </a:schemeClr>
                </a:solidFill>
                <a:ea typeface="Calibri"/>
                <a:cs typeface="Calibri"/>
              </a:rPr>
              <a:t>GenomeTrakr</a:t>
            </a:r>
            <a:r>
              <a:rPr lang="en-US" sz="1800" b="1" dirty="0">
                <a:solidFill>
                  <a:schemeClr val="accent1">
                    <a:lumMod val="76000"/>
                  </a:schemeClr>
                </a:solidFill>
                <a:ea typeface="Calibri"/>
                <a:cs typeface="Calibri"/>
              </a:rPr>
              <a:t> Annual Meeting</a:t>
            </a:r>
          </a:p>
          <a:p>
            <a:r>
              <a:rPr lang="en-US" sz="1800" b="1" dirty="0">
                <a:solidFill>
                  <a:schemeClr val="accent1">
                    <a:lumMod val="76000"/>
                  </a:schemeClr>
                </a:solidFill>
                <a:ea typeface="Calibri"/>
                <a:cs typeface="Calibri"/>
              </a:rPr>
              <a:t>October 17, 2024</a:t>
            </a:r>
          </a:p>
          <a:p>
            <a:endParaRPr lang="en-US" dirty="0">
              <a:solidFill>
                <a:schemeClr val="tx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677325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Estimated Coverage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101951"/>
            <a:ext cx="4040188" cy="479822"/>
          </a:xfrm>
        </p:spPr>
        <p:txBody>
          <a:bodyPr/>
          <a:lstStyle/>
          <a:p>
            <a:r>
              <a:rPr lang="en-US"/>
              <a:t>Take-away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2812" y="3522397"/>
            <a:ext cx="7840188" cy="132806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i="1" dirty="0"/>
              <a:t>Listeria spp. </a:t>
            </a:r>
            <a:r>
              <a:rPr lang="en-US" dirty="0"/>
              <a:t>and </a:t>
            </a:r>
            <a:r>
              <a:rPr lang="en-US" i="1" dirty="0"/>
              <a:t>S. enterica</a:t>
            </a:r>
            <a:r>
              <a:rPr lang="en-US" dirty="0"/>
              <a:t> coverages were both significantly lower for CL than </a:t>
            </a:r>
            <a:r>
              <a:rPr lang="en-US" dirty="0" err="1"/>
              <a:t>MiSeq</a:t>
            </a:r>
            <a:r>
              <a:rPr lang="en-US" dirty="0"/>
              <a:t>. However, </a:t>
            </a:r>
            <a:r>
              <a:rPr lang="en-US" i="1" dirty="0"/>
              <a:t>S. enterica</a:t>
            </a:r>
            <a:r>
              <a:rPr lang="en-US" dirty="0"/>
              <a:t> coverage always met our GT QC thresholds for performance. Only the difference with </a:t>
            </a:r>
            <a:r>
              <a:rPr lang="en-US" i="1" dirty="0"/>
              <a:t>Listeria </a:t>
            </a:r>
            <a:r>
              <a:rPr lang="en-US" dirty="0"/>
              <a:t>was found to be practically impactful.</a:t>
            </a:r>
            <a:endParaRPr lang="en-US" dirty="0">
              <a:ea typeface="Calibri"/>
              <a:cs typeface="Calibri"/>
            </a:endParaRPr>
          </a:p>
          <a:p>
            <a:endParaRPr lang="en-US" i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14400" y="1147181"/>
            <a:ext cx="4041775" cy="479822"/>
          </a:xfrm>
        </p:spPr>
        <p:txBody>
          <a:bodyPr/>
          <a:lstStyle/>
          <a:p>
            <a:r>
              <a:rPr lang="en-US"/>
              <a:t>Summary Statistics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ABB5A21C-CE7C-8ABE-BC0D-80EC9B62E59E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518523132"/>
              </p:ext>
            </p:extLst>
          </p:nvPr>
        </p:nvGraphicFramePr>
        <p:xfrm>
          <a:off x="1028700" y="1657350"/>
          <a:ext cx="7391400" cy="1330207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923925">
                  <a:extLst>
                    <a:ext uri="{9D8B030D-6E8A-4147-A177-3AD203B41FA5}">
                      <a16:colId xmlns:a16="http://schemas.microsoft.com/office/drawing/2014/main" val="1629922123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3967023876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3321988600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90438513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2208053336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3750040547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1985111739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591993200"/>
                    </a:ext>
                  </a:extLst>
                </a:gridCol>
              </a:tblGrid>
              <a:tr h="199087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Estimated Coverage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ClearLabs Dx (iSeq-based)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MiSeq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Difference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P-value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extLst>
                  <a:ext uri="{0D108BD9-81ED-4DB2-BD59-A6C34878D82A}">
                    <a16:rowId xmlns:a16="http://schemas.microsoft.com/office/drawing/2014/main" val="1912534357"/>
                  </a:ext>
                </a:extLst>
              </a:tr>
              <a:tr h="29996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Estimated Mean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Standard Error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Estimated Mean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Standard Error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Estimated Mean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Standard Error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373804"/>
                  </a:ext>
                </a:extLst>
              </a:tr>
              <a:tr h="1990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Cronobacter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61.93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13.66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66.65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13.66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-4.73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18.58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0.80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extLst>
                  <a:ext uri="{0D108BD9-81ED-4DB2-BD59-A6C34878D82A}">
                    <a16:rowId xmlns:a16="http://schemas.microsoft.com/office/drawing/2014/main" val="1677662758"/>
                  </a:ext>
                </a:extLst>
              </a:tr>
              <a:tr h="1990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E. coli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73.18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10.28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71.18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8.38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2.00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12.71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0.88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extLst>
                  <a:ext uri="{0D108BD9-81ED-4DB2-BD59-A6C34878D82A}">
                    <a16:rowId xmlns:a16="http://schemas.microsoft.com/office/drawing/2014/main" val="2334165969"/>
                  </a:ext>
                </a:extLst>
              </a:tr>
              <a:tr h="1990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Listeria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33.83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6.11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102.17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4.59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-68.35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7.26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effectLst/>
                        </a:rPr>
                        <a:t>&lt;0.0001</a:t>
                      </a:r>
                      <a:endParaRPr lang="en-US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extLst>
                  <a:ext uri="{0D108BD9-81ED-4DB2-BD59-A6C34878D82A}">
                    <a16:rowId xmlns:a16="http://schemas.microsoft.com/office/drawing/2014/main" val="71322048"/>
                  </a:ext>
                </a:extLst>
              </a:tr>
              <a:tr h="1990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S. enterica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47.30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7.89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79.26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5.64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-31.96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9.20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effectLst/>
                        </a:rPr>
                        <a:t>0.001</a:t>
                      </a:r>
                      <a:endParaRPr lang="en-US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36" marR="46636" marT="0" marB="0"/>
                </a:tc>
                <a:extLst>
                  <a:ext uri="{0D108BD9-81ED-4DB2-BD59-A6C34878D82A}">
                    <a16:rowId xmlns:a16="http://schemas.microsoft.com/office/drawing/2014/main" val="1635511343"/>
                  </a:ext>
                </a:extLst>
              </a:tr>
            </a:tbl>
          </a:graphicData>
        </a:graphic>
      </p:graphicFrame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z="1100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6F2519-F800-3046-8BB3-9927E37F840A}"/>
              </a:ext>
            </a:extLst>
          </p:cNvPr>
          <p:cNvSpPr/>
          <p:nvPr/>
        </p:nvSpPr>
        <p:spPr>
          <a:xfrm>
            <a:off x="7467600" y="2571749"/>
            <a:ext cx="952500" cy="41580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08621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N50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257815"/>
            <a:ext cx="4040188" cy="479822"/>
          </a:xfrm>
        </p:spPr>
        <p:txBody>
          <a:bodyPr>
            <a:normAutofit fontScale="85000" lnSpcReduction="10000"/>
          </a:bodyPr>
          <a:lstStyle/>
          <a:p>
            <a:r>
              <a:rPr lang="en-US"/>
              <a:t>Take-away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3737638"/>
            <a:ext cx="7810500" cy="85725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i="1" dirty="0"/>
              <a:t>Listeria spp</a:t>
            </a:r>
            <a:r>
              <a:rPr lang="en-US" dirty="0"/>
              <a:t>. sequences also differed significantly in their N50s. Clear Dx™ sequences’ N50s were lower than </a:t>
            </a:r>
            <a:r>
              <a:rPr lang="en-US" dirty="0" err="1"/>
              <a:t>MiSeq</a:t>
            </a:r>
            <a:r>
              <a:rPr lang="en-US" dirty="0"/>
              <a:t> sequences’.</a:t>
            </a:r>
            <a:endParaRPr lang="en-US" i="1" dirty="0"/>
          </a:p>
          <a:p>
            <a:endParaRPr lang="en-US" i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14400" y="1147181"/>
            <a:ext cx="4041775" cy="479822"/>
          </a:xfrm>
        </p:spPr>
        <p:txBody>
          <a:bodyPr>
            <a:normAutofit fontScale="85000" lnSpcReduction="10000"/>
          </a:bodyPr>
          <a:lstStyle/>
          <a:p>
            <a:r>
              <a:rPr lang="en-US"/>
              <a:t>Summary Statistics &amp; Distribution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z="1100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8D0FD803-4D71-49A5-ECD9-2233D451B64D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093823344"/>
              </p:ext>
            </p:extLst>
          </p:nvPr>
        </p:nvGraphicFramePr>
        <p:xfrm>
          <a:off x="89647" y="1809751"/>
          <a:ext cx="5253319" cy="1524002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672353">
                  <a:extLst>
                    <a:ext uri="{9D8B030D-6E8A-4147-A177-3AD203B41FA5}">
                      <a16:colId xmlns:a16="http://schemas.microsoft.com/office/drawing/2014/main" val="2320081362"/>
                    </a:ext>
                  </a:extLst>
                </a:gridCol>
                <a:gridCol w="640977">
                  <a:extLst>
                    <a:ext uri="{9D8B030D-6E8A-4147-A177-3AD203B41FA5}">
                      <a16:colId xmlns:a16="http://schemas.microsoft.com/office/drawing/2014/main" val="1337244379"/>
                    </a:ext>
                  </a:extLst>
                </a:gridCol>
                <a:gridCol w="656665">
                  <a:extLst>
                    <a:ext uri="{9D8B030D-6E8A-4147-A177-3AD203B41FA5}">
                      <a16:colId xmlns:a16="http://schemas.microsoft.com/office/drawing/2014/main" val="3104138046"/>
                    </a:ext>
                  </a:extLst>
                </a:gridCol>
                <a:gridCol w="656665">
                  <a:extLst>
                    <a:ext uri="{9D8B030D-6E8A-4147-A177-3AD203B41FA5}">
                      <a16:colId xmlns:a16="http://schemas.microsoft.com/office/drawing/2014/main" val="3659206306"/>
                    </a:ext>
                  </a:extLst>
                </a:gridCol>
                <a:gridCol w="489411">
                  <a:extLst>
                    <a:ext uri="{9D8B030D-6E8A-4147-A177-3AD203B41FA5}">
                      <a16:colId xmlns:a16="http://schemas.microsoft.com/office/drawing/2014/main" val="3318284192"/>
                    </a:ext>
                  </a:extLst>
                </a:gridCol>
                <a:gridCol w="823918">
                  <a:extLst>
                    <a:ext uri="{9D8B030D-6E8A-4147-A177-3AD203B41FA5}">
                      <a16:colId xmlns:a16="http://schemas.microsoft.com/office/drawing/2014/main" val="1149429784"/>
                    </a:ext>
                  </a:extLst>
                </a:gridCol>
                <a:gridCol w="656665">
                  <a:extLst>
                    <a:ext uri="{9D8B030D-6E8A-4147-A177-3AD203B41FA5}">
                      <a16:colId xmlns:a16="http://schemas.microsoft.com/office/drawing/2014/main" val="3984534589"/>
                    </a:ext>
                  </a:extLst>
                </a:gridCol>
                <a:gridCol w="656665">
                  <a:extLst>
                    <a:ext uri="{9D8B030D-6E8A-4147-A177-3AD203B41FA5}">
                      <a16:colId xmlns:a16="http://schemas.microsoft.com/office/drawing/2014/main" val="1214297015"/>
                    </a:ext>
                  </a:extLst>
                </a:gridCol>
              </a:tblGrid>
              <a:tr h="205927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N50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ClearLabs Dx (iSeq-based)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MiSeq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Difference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P-value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0238993"/>
                  </a:ext>
                </a:extLst>
              </a:tr>
              <a:tr h="3112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Estimated Mean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Standard Error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Estimated Mean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Standard Error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Estimated Mean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Standard Error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2011732"/>
                  </a:ext>
                </a:extLst>
              </a:tr>
              <a:tr h="25171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Cronobacter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380,534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238,353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509,641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238,353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-129,106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177,011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0.467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8087656"/>
                  </a:ext>
                </a:extLst>
              </a:tr>
              <a:tr h="25171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E. coli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140,644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172,014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146,665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162,794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-6,021.34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121,251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0.961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282674"/>
                  </a:ext>
                </a:extLst>
              </a:tr>
              <a:tr h="25171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Listeria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473,860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106,595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951,871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100,447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-478,011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70,667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&lt;0.0001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6836118"/>
                  </a:ext>
                </a:extLst>
              </a:tr>
              <a:tr h="25171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S. enterica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404,738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137,613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501,910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128,938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-97,173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90,177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0.284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915754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0D6F2519-F800-3046-8BB3-9927E37F840A}"/>
              </a:ext>
            </a:extLst>
          </p:cNvPr>
          <p:cNvSpPr/>
          <p:nvPr/>
        </p:nvSpPr>
        <p:spPr>
          <a:xfrm>
            <a:off x="4657168" y="2827273"/>
            <a:ext cx="685798" cy="152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7054F3-2791-01FF-9349-CB93D96252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965" y="2083098"/>
            <a:ext cx="3807619" cy="98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43017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DF571BF-D4BB-9AA6-8564-2EEF50A31D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933011"/>
            <a:ext cx="3733800" cy="119872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Number of Contigs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257815"/>
            <a:ext cx="4040188" cy="479822"/>
          </a:xfrm>
        </p:spPr>
        <p:txBody>
          <a:bodyPr>
            <a:normAutofit fontScale="85000" lnSpcReduction="10000"/>
          </a:bodyPr>
          <a:lstStyle/>
          <a:p>
            <a:r>
              <a:rPr lang="en-US"/>
              <a:t>Take-away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3737638"/>
            <a:ext cx="7810500" cy="85725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The average number of contigs for Clear Dx™ </a:t>
            </a:r>
            <a:r>
              <a:rPr lang="en-US" i="1" dirty="0"/>
              <a:t>E. coli</a:t>
            </a:r>
            <a:r>
              <a:rPr lang="en-US" dirty="0"/>
              <a:t> genomes was significantly less than that of the gold-standard </a:t>
            </a:r>
            <a:r>
              <a:rPr lang="en-US" dirty="0" err="1"/>
              <a:t>MiSeq</a:t>
            </a:r>
            <a:r>
              <a:rPr lang="en-US" dirty="0"/>
              <a:t> genomes. Wider range of </a:t>
            </a:r>
            <a:r>
              <a:rPr lang="en-US" dirty="0" err="1"/>
              <a:t>MiSeq</a:t>
            </a:r>
            <a:r>
              <a:rPr lang="en-US" dirty="0"/>
              <a:t> # contig values and low sample size may enhance the appearance of a difference.</a:t>
            </a:r>
          </a:p>
          <a:p>
            <a:endParaRPr lang="en-US" i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14400" y="1147181"/>
            <a:ext cx="4041775" cy="479822"/>
          </a:xfrm>
        </p:spPr>
        <p:txBody>
          <a:bodyPr>
            <a:normAutofit fontScale="85000" lnSpcReduction="10000"/>
          </a:bodyPr>
          <a:lstStyle/>
          <a:p>
            <a:r>
              <a:rPr lang="en-US"/>
              <a:t>Summary Statistics &amp; Distribution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z="1100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8D0FD803-4D71-49A5-ECD9-2233D451B64D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009528145"/>
              </p:ext>
            </p:extLst>
          </p:nvPr>
        </p:nvGraphicFramePr>
        <p:xfrm>
          <a:off x="89648" y="1809750"/>
          <a:ext cx="5244352" cy="1310928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655544">
                  <a:extLst>
                    <a:ext uri="{9D8B030D-6E8A-4147-A177-3AD203B41FA5}">
                      <a16:colId xmlns:a16="http://schemas.microsoft.com/office/drawing/2014/main" val="2320081362"/>
                    </a:ext>
                  </a:extLst>
                </a:gridCol>
                <a:gridCol w="655544">
                  <a:extLst>
                    <a:ext uri="{9D8B030D-6E8A-4147-A177-3AD203B41FA5}">
                      <a16:colId xmlns:a16="http://schemas.microsoft.com/office/drawing/2014/main" val="1337244379"/>
                    </a:ext>
                  </a:extLst>
                </a:gridCol>
                <a:gridCol w="655544">
                  <a:extLst>
                    <a:ext uri="{9D8B030D-6E8A-4147-A177-3AD203B41FA5}">
                      <a16:colId xmlns:a16="http://schemas.microsoft.com/office/drawing/2014/main" val="3104138046"/>
                    </a:ext>
                  </a:extLst>
                </a:gridCol>
                <a:gridCol w="655544">
                  <a:extLst>
                    <a:ext uri="{9D8B030D-6E8A-4147-A177-3AD203B41FA5}">
                      <a16:colId xmlns:a16="http://schemas.microsoft.com/office/drawing/2014/main" val="3659206306"/>
                    </a:ext>
                  </a:extLst>
                </a:gridCol>
                <a:gridCol w="488576">
                  <a:extLst>
                    <a:ext uri="{9D8B030D-6E8A-4147-A177-3AD203B41FA5}">
                      <a16:colId xmlns:a16="http://schemas.microsoft.com/office/drawing/2014/main" val="3318284192"/>
                    </a:ext>
                  </a:extLst>
                </a:gridCol>
                <a:gridCol w="822512">
                  <a:extLst>
                    <a:ext uri="{9D8B030D-6E8A-4147-A177-3AD203B41FA5}">
                      <a16:colId xmlns:a16="http://schemas.microsoft.com/office/drawing/2014/main" val="1149429784"/>
                    </a:ext>
                  </a:extLst>
                </a:gridCol>
                <a:gridCol w="655544">
                  <a:extLst>
                    <a:ext uri="{9D8B030D-6E8A-4147-A177-3AD203B41FA5}">
                      <a16:colId xmlns:a16="http://schemas.microsoft.com/office/drawing/2014/main" val="3984534589"/>
                    </a:ext>
                  </a:extLst>
                </a:gridCol>
                <a:gridCol w="655544">
                  <a:extLst>
                    <a:ext uri="{9D8B030D-6E8A-4147-A177-3AD203B41FA5}">
                      <a16:colId xmlns:a16="http://schemas.microsoft.com/office/drawing/2014/main" val="1214297015"/>
                    </a:ext>
                  </a:extLst>
                </a:gridCol>
              </a:tblGrid>
              <a:tr h="24397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# Contigs</a:t>
                      </a:r>
                      <a:endParaRPr lang="en-US" sz="9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ClearLabs Dx (iSeq-based)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MiSeq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Difference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P-value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extLst>
                  <a:ext uri="{0D108BD9-81ED-4DB2-BD59-A6C34878D82A}">
                    <a16:rowId xmlns:a16="http://schemas.microsoft.com/office/drawing/2014/main" val="3280238993"/>
                  </a:ext>
                </a:extLst>
              </a:tr>
              <a:tr h="243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Estimated Mean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Standard Error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Estimated Mean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Standard Error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Estimated Mean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Standard Error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2011732"/>
                  </a:ext>
                </a:extLst>
              </a:tr>
              <a:tr h="2439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Cronobacter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32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15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32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14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-1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0.919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extLst>
                  <a:ext uri="{0D108BD9-81ED-4DB2-BD59-A6C34878D82A}">
                    <a16:rowId xmlns:a16="http://schemas.microsoft.com/office/drawing/2014/main" val="948087656"/>
                  </a:ext>
                </a:extLst>
              </a:tr>
              <a:tr h="16193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E. coli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188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-27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</a:rPr>
                        <a:t>&lt;0.001</a:t>
                      </a:r>
                      <a:endParaRPr lang="en-US" sz="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extLst>
                  <a:ext uri="{0D108BD9-81ED-4DB2-BD59-A6C34878D82A}">
                    <a16:rowId xmlns:a16="http://schemas.microsoft.com/office/drawing/2014/main" val="278282674"/>
                  </a:ext>
                </a:extLst>
              </a:tr>
              <a:tr h="16193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Listeria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15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0.086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extLst>
                  <a:ext uri="{0D108BD9-81ED-4DB2-BD59-A6C34878D82A}">
                    <a16:rowId xmlns:a16="http://schemas.microsoft.com/office/drawing/2014/main" val="2266836118"/>
                  </a:ext>
                </a:extLst>
              </a:tr>
              <a:tr h="2439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S. enterica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27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24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0.429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295" marR="58295" marT="0" marB="0"/>
                </a:tc>
                <a:extLst>
                  <a:ext uri="{0D108BD9-81ED-4DB2-BD59-A6C34878D82A}">
                    <a16:rowId xmlns:a16="http://schemas.microsoft.com/office/drawing/2014/main" val="1987915754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0D6F2519-F800-3046-8BB3-9927E37F840A}"/>
              </a:ext>
            </a:extLst>
          </p:cNvPr>
          <p:cNvSpPr/>
          <p:nvPr/>
        </p:nvSpPr>
        <p:spPr>
          <a:xfrm>
            <a:off x="4657167" y="2571750"/>
            <a:ext cx="685798" cy="152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83166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5907"/>
            <a:ext cx="8229600" cy="857250"/>
          </a:xfrm>
        </p:spPr>
        <p:txBody>
          <a:bodyPr>
            <a:normAutofit/>
          </a:bodyPr>
          <a:lstStyle/>
          <a:p>
            <a:r>
              <a:rPr lang="en-US" sz="3600" dirty="0"/>
              <a:t>SNP Distances from Gold Standard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9766" y="2023139"/>
            <a:ext cx="4043430" cy="217733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/>
              <a:t>All Clear Dx™ sequences were within two SNPs of their </a:t>
            </a:r>
            <a:r>
              <a:rPr lang="en-US" err="1"/>
              <a:t>MiSeq</a:t>
            </a:r>
            <a:r>
              <a:rPr lang="en-US"/>
              <a:t> counterparts, an outcome that does not raise any red flags.</a:t>
            </a:r>
          </a:p>
          <a:p>
            <a:endParaRPr lang="en-US" i="1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z="1100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2A8089D-81E9-BCAD-535C-7FC2728E40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421" y="980405"/>
            <a:ext cx="4372390" cy="3488563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E01ED59-3978-094C-E911-A2DC8F0B67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61125" y="1449159"/>
            <a:ext cx="4041775" cy="479822"/>
          </a:xfrm>
        </p:spPr>
        <p:txBody>
          <a:bodyPr/>
          <a:lstStyle/>
          <a:p>
            <a:r>
              <a:rPr lang="en-US">
                <a:ea typeface="Calibri"/>
                <a:cs typeface="Calibri"/>
              </a:rPr>
              <a:t>Take-away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23563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Recommendations from </a:t>
            </a:r>
            <a:r>
              <a:rPr lang="en-US" sz="2800" err="1"/>
              <a:t>GenomeTrakr</a:t>
            </a:r>
            <a:r>
              <a:rPr lang="en-US" sz="2800"/>
              <a:t>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428750"/>
            <a:ext cx="5562600" cy="3165872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100" b="1" dirty="0">
                <a:solidFill>
                  <a:prstClr val="black"/>
                </a:solidFill>
                <a:latin typeface="Calibri"/>
              </a:rPr>
              <a:t>Overall recommendation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We consider Clear Labs Clear Dx™ an approved platform for performing WGS workflows on common foodborne pathogens, including </a:t>
            </a:r>
            <a:r>
              <a:rPr lang="en-US" i="1" dirty="0">
                <a:solidFill>
                  <a:prstClr val="black"/>
                </a:solidFill>
                <a:latin typeface="Calibri"/>
              </a:rPr>
              <a:t>Salmonella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, </a:t>
            </a:r>
            <a:r>
              <a:rPr lang="en-US" i="1" dirty="0">
                <a:solidFill>
                  <a:prstClr val="black"/>
                </a:solidFill>
                <a:latin typeface="Calibri"/>
              </a:rPr>
              <a:t>Listeria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, pathogenic </a:t>
            </a:r>
            <a:r>
              <a:rPr lang="en-US" i="1" dirty="0">
                <a:solidFill>
                  <a:prstClr val="black"/>
                </a:solidFill>
                <a:latin typeface="Calibri"/>
              </a:rPr>
              <a:t>E.coli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, and </a:t>
            </a:r>
            <a:r>
              <a:rPr lang="en-US" i="1" dirty="0" err="1">
                <a:solidFill>
                  <a:prstClr val="black"/>
                </a:solidFill>
                <a:latin typeface="Calibri"/>
              </a:rPr>
              <a:t>Cronobacter</a:t>
            </a:r>
            <a:r>
              <a:rPr lang="en-US" i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species</a:t>
            </a:r>
            <a:r>
              <a:rPr lang="en-US" i="1" dirty="0">
                <a:solidFill>
                  <a:prstClr val="black"/>
                </a:solidFill>
                <a:latin typeface="Calibri"/>
              </a:rPr>
              <a:t>,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within the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GenomeTrakr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network laboratories. </a:t>
            </a:r>
            <a:endParaRPr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rgbClr val="FF0000"/>
                </a:solidFill>
              </a:rPr>
              <a:t>However,</a:t>
            </a:r>
            <a:endParaRPr lang="en-US" b="1" dirty="0">
              <a:solidFill>
                <a:srgbClr val="FF0000"/>
              </a:solidFill>
              <a:ea typeface="Calibri"/>
              <a:cs typeface="Calibri"/>
            </a:endParaRPr>
          </a:p>
          <a:p>
            <a:pPr marL="0" indent="0" algn="ctr">
              <a:buNone/>
            </a:pPr>
            <a:endParaRPr lang="en-US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Based on 1 seq. failure and analysis of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Listeria spp.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genomes:</a:t>
            </a:r>
            <a:endParaRPr lang="en-US" sz="2900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en-US" dirty="0"/>
              <a:t>We will work with Clear Labs to optimize their loading protocol to increase average coverage of </a:t>
            </a:r>
            <a:r>
              <a:rPr lang="en-US" i="1" dirty="0"/>
              <a:t>Listeria</a:t>
            </a:r>
            <a:r>
              <a:rPr lang="en-US" dirty="0"/>
              <a:t> genomes. </a:t>
            </a:r>
            <a:endParaRPr lang="en-US" dirty="0">
              <a:ea typeface="Calibri"/>
              <a:cs typeface="Calibri"/>
            </a:endParaRPr>
          </a:p>
        </p:txBody>
      </p:sp>
      <p:pic>
        <p:nvPicPr>
          <p:cNvPr id="9" name="Content Placeholder 8" descr="Researcher examining growth in a petrie dish">
            <a:extLst>
              <a:ext uri="{FF2B5EF4-FFF2-40B4-BE49-F238E27FC236}">
                <a16:creationId xmlns:a16="http://schemas.microsoft.com/office/drawing/2014/main" id="{0019B51D-4D37-A521-A17C-F820683F1BA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14550"/>
            <a:ext cx="2488232" cy="1660846"/>
          </a:xfr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z="1100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89889791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horz"/>
          <a:lstStyle/>
          <a:p>
            <a:r>
              <a:rPr lang="en-US" dirty="0"/>
              <a:t>Thank you!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9888"/>
            <a:ext cx="6019800" cy="4388644"/>
          </a:xfrm>
        </p:spPr>
        <p:txBody>
          <a:bodyPr vert="horz"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Iowa State Hygienic Lab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Nevada State Public Health Laboratory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New York State Department of Health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South Carolina Department of Health &amp; Environmental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Dr. </a:t>
            </a:r>
            <a:r>
              <a:rPr lang="en-US" sz="2800" dirty="0" err="1"/>
              <a:t>Lanlan</a:t>
            </a:r>
            <a:r>
              <a:rPr lang="en-US" sz="2800" dirty="0"/>
              <a:t> Yin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Kathryn Judy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CFSAN/HFP OMICS Tag 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i="1" dirty="0" err="1"/>
              <a:t>GenomeTrakr</a:t>
            </a:r>
            <a:r>
              <a:rPr lang="en-US" sz="2800" i="1" dirty="0"/>
              <a:t> Team</a:t>
            </a:r>
            <a:r>
              <a:rPr lang="en-US" sz="2800" dirty="0"/>
              <a:t>: Dr. Ruth Timme, Maria Balkey, Tina Pfefer, and Dennis Huang</a:t>
            </a:r>
          </a:p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84692729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978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499112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en-US" sz="2400" dirty="0">
                <a:ea typeface="Calibri"/>
                <a:cs typeface="Calibri"/>
              </a:rPr>
              <a:t>Some </a:t>
            </a:r>
            <a:r>
              <a:rPr lang="en-US" sz="2400" dirty="0" err="1">
                <a:ea typeface="Calibri"/>
                <a:cs typeface="Calibri"/>
              </a:rPr>
              <a:t>GenomeTrakr</a:t>
            </a:r>
            <a:r>
              <a:rPr lang="en-US" sz="2400" dirty="0">
                <a:ea typeface="Calibri"/>
                <a:cs typeface="Calibri"/>
              </a:rPr>
              <a:t> labs acquired Clear Labs instruments during the SARS-CoV-2 pandemic for sequencing the virus</a:t>
            </a:r>
          </a:p>
          <a:p>
            <a:r>
              <a:rPr lang="en-US" sz="2400" dirty="0"/>
              <a:t>Platform updated by the company to allow for bacterial sequencing, leaving labs wondering if they could use the platform for GT sequencing </a:t>
            </a:r>
            <a:endParaRPr lang="en-US" dirty="0"/>
          </a:p>
          <a:p>
            <a:r>
              <a:rPr lang="en-US" sz="2400" dirty="0"/>
              <a:t>Clear Dx</a:t>
            </a:r>
            <a:endParaRPr lang="en-US" dirty="0">
              <a:ea typeface="Calibri"/>
              <a:cs typeface="Calibri"/>
            </a:endParaRPr>
          </a:p>
          <a:p>
            <a:pPr lvl="1"/>
            <a:r>
              <a:rPr lang="en-US" sz="2000" dirty="0"/>
              <a:t>Is Illumina </a:t>
            </a:r>
            <a:r>
              <a:rPr lang="en-US" sz="2000" dirty="0" err="1"/>
              <a:t>iSeq</a:t>
            </a:r>
            <a:r>
              <a:rPr lang="en-US" sz="2000" dirty="0"/>
              <a:t> 100-based</a:t>
            </a:r>
            <a:endParaRPr lang="en-US" sz="2000" dirty="0">
              <a:ea typeface="Calibri"/>
              <a:cs typeface="Calibri"/>
            </a:endParaRPr>
          </a:p>
          <a:p>
            <a:pPr lvl="1"/>
            <a:r>
              <a:rPr lang="en-US" sz="2000" dirty="0"/>
              <a:t>Handles 2-12 isolates/batch</a:t>
            </a:r>
          </a:p>
          <a:p>
            <a:pPr lvl="1"/>
            <a:r>
              <a:rPr lang="en-US" sz="2000" dirty="0">
                <a:ea typeface="Calibri"/>
                <a:cs typeface="Calibri"/>
              </a:rPr>
              <a:t>Is a WGS workflow</a:t>
            </a:r>
            <a:endParaRPr lang="en-US" sz="2000" dirty="0"/>
          </a:p>
          <a:p>
            <a:pPr lvl="1"/>
            <a:r>
              <a:rPr lang="en-US" sz="2000" dirty="0"/>
              <a:t>~27hr -&gt; result, including 30 min hands-on time</a:t>
            </a:r>
          </a:p>
          <a:p>
            <a:endParaRPr lang="en-US" sz="2400" dirty="0">
              <a:ea typeface="Calibri"/>
              <a:cs typeface="Calibri"/>
            </a:endParaRPr>
          </a:p>
          <a:p>
            <a:pPr lvl="1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z="1100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7" name="Content Placeholder 6" descr="A computer monitor and keyboard&#10;&#10;Description automatically generated with medium confidence">
            <a:extLst>
              <a:ext uri="{FF2B5EF4-FFF2-40B4-BE49-F238E27FC236}">
                <a16:creationId xmlns:a16="http://schemas.microsoft.com/office/drawing/2014/main" id="{66CD44A0-344B-DC76-6DEF-87AD7587362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70591"/>
            <a:ext cx="4038600" cy="2253193"/>
          </a:xfrm>
        </p:spPr>
      </p:pic>
    </p:spTree>
    <p:extLst>
      <p:ext uri="{BB962C8B-B14F-4D97-AF65-F5344CB8AC3E}">
        <p14:creationId xmlns:p14="http://schemas.microsoft.com/office/powerpoint/2010/main" val="115459515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Comparison of Workflows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z="1100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F91D92-B7E2-1372-9F4C-E68CB3D4B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07115"/>
            <a:ext cx="9144000" cy="389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71568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/>
              <a:t>Labs &amp; Strains</a:t>
            </a:r>
            <a:endParaRPr lang="en-US" sz="2400">
              <a:ea typeface="Calibri"/>
              <a:cs typeface="Calibri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6CF935E-F8AA-1421-185C-4B9C5CAFDF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0238307"/>
              </p:ext>
            </p:extLst>
          </p:nvPr>
        </p:nvGraphicFramePr>
        <p:xfrm>
          <a:off x="3575050" y="1131702"/>
          <a:ext cx="5273835" cy="3329808"/>
        </p:xfrm>
        <a:graphic>
          <a:graphicData uri="http://schemas.openxmlformats.org/drawingml/2006/table">
            <a:tbl>
              <a:tblPr/>
              <a:tblGrid>
                <a:gridCol w="884841">
                  <a:extLst>
                    <a:ext uri="{9D8B030D-6E8A-4147-A177-3AD203B41FA5}">
                      <a16:colId xmlns:a16="http://schemas.microsoft.com/office/drawing/2014/main" val="1647479797"/>
                    </a:ext>
                  </a:extLst>
                </a:gridCol>
                <a:gridCol w="1727830">
                  <a:extLst>
                    <a:ext uri="{9D8B030D-6E8A-4147-A177-3AD203B41FA5}">
                      <a16:colId xmlns:a16="http://schemas.microsoft.com/office/drawing/2014/main" val="305224468"/>
                    </a:ext>
                  </a:extLst>
                </a:gridCol>
                <a:gridCol w="670278">
                  <a:extLst>
                    <a:ext uri="{9D8B030D-6E8A-4147-A177-3AD203B41FA5}">
                      <a16:colId xmlns:a16="http://schemas.microsoft.com/office/drawing/2014/main" val="55058484"/>
                    </a:ext>
                  </a:extLst>
                </a:gridCol>
                <a:gridCol w="896130">
                  <a:extLst>
                    <a:ext uri="{9D8B030D-6E8A-4147-A177-3AD203B41FA5}">
                      <a16:colId xmlns:a16="http://schemas.microsoft.com/office/drawing/2014/main" val="3174176403"/>
                    </a:ext>
                  </a:extLst>
                </a:gridCol>
                <a:gridCol w="1094756">
                  <a:extLst>
                    <a:ext uri="{9D8B030D-6E8A-4147-A177-3AD203B41FA5}">
                      <a16:colId xmlns:a16="http://schemas.microsoft.com/office/drawing/2014/main" val="539526160"/>
                    </a:ext>
                  </a:extLst>
                </a:gridCol>
              </a:tblGrid>
              <a:tr h="334805">
                <a:tc>
                  <a:txBody>
                    <a:bodyPr/>
                    <a:lstStyle/>
                    <a:p>
                      <a:pPr algn="l" fontAlgn="base"/>
                      <a:r>
                        <a:rPr lang="en-US" sz="900" b="1" i="0">
                          <a:solidFill>
                            <a:srgbClr val="FFFFFF"/>
                          </a:solidFill>
                          <a:effectLst/>
                          <a:highlight>
                            <a:srgbClr val="007CBA"/>
                          </a:highlight>
                          <a:latin typeface="Calibri"/>
                        </a:rPr>
                        <a:t>Strain ID​</a:t>
                      </a:r>
                      <a:endParaRPr lang="en-US" sz="1400" b="1" i="0">
                        <a:solidFill>
                          <a:srgbClr val="FFFFFF"/>
                        </a:solidFill>
                        <a:effectLst/>
                        <a:highlight>
                          <a:srgbClr val="007CBA"/>
                        </a:highlight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B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900" b="1" i="0">
                          <a:solidFill>
                            <a:srgbClr val="FFFFFF"/>
                          </a:solidFill>
                          <a:effectLst/>
                          <a:highlight>
                            <a:srgbClr val="007CBA"/>
                          </a:highlight>
                          <a:latin typeface="Calibri"/>
                        </a:rPr>
                        <a:t>Organism​</a:t>
                      </a:r>
                      <a:endParaRPr lang="en-US" sz="1400" b="1" i="0">
                        <a:solidFill>
                          <a:srgbClr val="FFFFFF"/>
                        </a:solidFill>
                        <a:effectLst/>
                        <a:highlight>
                          <a:srgbClr val="007CBA"/>
                        </a:highlight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1" i="0">
                          <a:solidFill>
                            <a:srgbClr val="FFFFFF"/>
                          </a:solidFill>
                          <a:effectLst/>
                          <a:highlight>
                            <a:srgbClr val="007CBA"/>
                          </a:highlight>
                          <a:latin typeface="Calibri"/>
                        </a:rPr>
                        <a:t>Target Depth​</a:t>
                      </a:r>
                      <a:endParaRPr lang="en-US" sz="1400" b="1" i="0">
                        <a:solidFill>
                          <a:srgbClr val="FFFFFF"/>
                        </a:solidFill>
                        <a:effectLst/>
                        <a:highlight>
                          <a:srgbClr val="007CBA"/>
                        </a:highlight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1" i="0">
                          <a:solidFill>
                            <a:srgbClr val="FFFFFF"/>
                          </a:solidFill>
                          <a:effectLst/>
                          <a:highlight>
                            <a:srgbClr val="007CBA"/>
                          </a:highlight>
                          <a:latin typeface="Calibri"/>
                        </a:rPr>
                        <a:t>Purpose​</a:t>
                      </a:r>
                      <a:endParaRPr lang="en-US" sz="1400" b="1" i="0">
                        <a:solidFill>
                          <a:srgbClr val="FFFFFF"/>
                        </a:solidFill>
                        <a:effectLst/>
                        <a:highlight>
                          <a:srgbClr val="007CBA"/>
                        </a:highlight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1" i="0">
                          <a:solidFill>
                            <a:srgbClr val="FFFFFF"/>
                          </a:solidFill>
                          <a:effectLst/>
                          <a:highlight>
                            <a:srgbClr val="007CBA"/>
                          </a:highlight>
                          <a:latin typeface="Calibri"/>
                        </a:rPr>
                        <a:t>SequencerPosition​</a:t>
                      </a:r>
                      <a:endParaRPr lang="en-US" sz="1400" b="1" i="0">
                        <a:solidFill>
                          <a:srgbClr val="FFFFFF"/>
                        </a:solidFill>
                        <a:effectLst/>
                        <a:highlight>
                          <a:srgbClr val="007CBA"/>
                        </a:highlight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785847"/>
                  </a:ext>
                </a:extLst>
              </a:tr>
              <a:tr h="334805">
                <a:tc>
                  <a:txBody>
                    <a:bodyPr/>
                    <a:lstStyle/>
                    <a:p>
                      <a:pPr algn="l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CFSAN000189​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Salmonella enterica subspecies enterica Serovar Bareilly​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&gt;30x​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SNP recovery​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8210160"/>
                  </a:ext>
                </a:extLst>
              </a:tr>
              <a:tr h="334805">
                <a:tc>
                  <a:txBody>
                    <a:bodyPr/>
                    <a:lstStyle/>
                    <a:p>
                      <a:pPr algn="l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CFSAN000661​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Salmonella enterica subspecies enterica Serovar Bareilly​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&gt;30x​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SNP recovery​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A2​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0249335"/>
                  </a:ext>
                </a:extLst>
              </a:tr>
              <a:tr h="334805">
                <a:tc>
                  <a:txBody>
                    <a:bodyPr/>
                    <a:lstStyle/>
                    <a:p>
                      <a:pPr algn="l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CFSAN000752​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Salmonella enterica subspecies enterica Serovar Bareilly​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&gt;30x​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SNP recovery​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A3​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9476289"/>
                  </a:ext>
                </a:extLst>
              </a:tr>
              <a:tr h="203274">
                <a:tc>
                  <a:txBody>
                    <a:bodyPr/>
                    <a:lstStyle/>
                    <a:p>
                      <a:pPr algn="l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CFSAN002349​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Listeria monocytogenes​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&gt;20x​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SNP recovery​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0145124"/>
                  </a:ext>
                </a:extLst>
              </a:tr>
              <a:tr h="203274">
                <a:tc>
                  <a:txBody>
                    <a:bodyPr/>
                    <a:lstStyle/>
                    <a:p>
                      <a:pPr algn="l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CFSAN023469​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Listeria monocytogenes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&gt;20x​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SNP recovery​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A5​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3644822"/>
                  </a:ext>
                </a:extLst>
              </a:tr>
              <a:tr h="203274">
                <a:tc>
                  <a:txBody>
                    <a:bodyPr/>
                    <a:lstStyle/>
                    <a:p>
                      <a:pPr algn="l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CFSAN044836​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Listeria innocua​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&gt;20x​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Org. Diversity​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A6​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8974421"/>
                  </a:ext>
                </a:extLst>
              </a:tr>
              <a:tr h="334805">
                <a:tc>
                  <a:txBody>
                    <a:bodyPr/>
                    <a:lstStyle/>
                    <a:p>
                      <a:pPr algn="l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CFSAN008100​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Listeria monocytogenes​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&gt;20x​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Well-characterized strain​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A7​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7113401"/>
                  </a:ext>
                </a:extLst>
              </a:tr>
              <a:tr h="203274">
                <a:tc>
                  <a:txBody>
                    <a:bodyPr/>
                    <a:lstStyle/>
                    <a:p>
                      <a:pPr algn="l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CFSAN051458​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Escherichia coli O121​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&gt;40x​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Toxin detection​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B1​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8003472"/>
                  </a:ext>
                </a:extLst>
              </a:tr>
              <a:tr h="203274">
                <a:tc>
                  <a:txBody>
                    <a:bodyPr/>
                    <a:lstStyle/>
                    <a:p>
                      <a:pPr algn="l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CFSAN023465​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Listeria monocytogenes​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&gt;20x​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SNP recovery​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B2​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3735973"/>
                  </a:ext>
                </a:extLst>
              </a:tr>
              <a:tr h="203274">
                <a:tc>
                  <a:txBody>
                    <a:bodyPr/>
                    <a:lstStyle/>
                    <a:p>
                      <a:pPr algn="l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CFSAN068773​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Cronobacter sakazakii​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&gt;30x​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Org. diversity​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B3​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3817864"/>
                  </a:ext>
                </a:extLst>
              </a:tr>
              <a:tr h="203274">
                <a:tc>
                  <a:txBody>
                    <a:bodyPr/>
                    <a:lstStyle/>
                    <a:p>
                      <a:pPr algn="l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CFSAN076620​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Escherichia coli O157:H7​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&gt;40x​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Toxin detection​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9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B4​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744" marR="71744" marT="35872" marB="35872">
                    <a:lnL w="762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7B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2718174"/>
                  </a:ext>
                </a:extLst>
              </a:tr>
            </a:tbl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Iowa State Hygienic Lab</a:t>
            </a:r>
          </a:p>
          <a:p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Nevada State Public Health Laboratory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New York State Department of Health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South Carolina Department of Health &amp; Environmental Control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z="1100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0109C667-828D-14C2-0E95-3B3299972F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852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E9B2CB-A5B7-9B99-91FF-67B6E832605F}"/>
              </a:ext>
            </a:extLst>
          </p:cNvPr>
          <p:cNvSpPr txBox="1"/>
          <p:nvPr/>
        </p:nvSpPr>
        <p:spPr>
          <a:xfrm>
            <a:off x="3714750" y="4540455"/>
            <a:ext cx="499134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b="1" dirty="0">
                <a:latin typeface="Arial"/>
                <a:ea typeface="ＭＳ Ｐゴシック"/>
                <a:cs typeface="Arial"/>
              </a:rPr>
              <a:t>Sidenote:</a:t>
            </a:r>
            <a:r>
              <a:rPr lang="en-US" sz="1400" dirty="0">
                <a:latin typeface="Arial"/>
                <a:ea typeface="ＭＳ Ｐゴシック"/>
                <a:cs typeface="Arial"/>
              </a:rPr>
              <a:t> The full verification strain set, including this subset, will be available at ATCC soon!</a:t>
            </a:r>
            <a:endParaRPr lang="en-US" sz="14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2887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1C72F7E-A2F5-7976-D0F4-AAF8C7014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 verification: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3F44BB-AB11-EB1F-9F25-E836749F7F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00178"/>
            <a:ext cx="8001000" cy="3394472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Does the method produce data that meet the </a:t>
            </a:r>
            <a:r>
              <a:rPr lang="en-US" dirty="0" err="1"/>
              <a:t>GenomeTrakr</a:t>
            </a:r>
            <a:r>
              <a:rPr lang="en-US" dirty="0"/>
              <a:t> QC standards?</a:t>
            </a:r>
          </a:p>
          <a:p>
            <a:pPr lvl="1"/>
            <a:r>
              <a:rPr lang="en-US" dirty="0"/>
              <a:t>Simple pass/fail QC check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Are the data generated by this method equivalent or better than our gold standard method? </a:t>
            </a:r>
          </a:p>
          <a:p>
            <a:pPr lvl="1"/>
            <a:r>
              <a:rPr lang="en-US" dirty="0"/>
              <a:t>Robust statistical comparison</a:t>
            </a:r>
          </a:p>
        </p:txBody>
      </p:sp>
    </p:spTree>
    <p:extLst>
      <p:ext uri="{BB962C8B-B14F-4D97-AF65-F5344CB8AC3E}">
        <p14:creationId xmlns:p14="http://schemas.microsoft.com/office/powerpoint/2010/main" val="1361306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7391399" cy="871538"/>
          </a:xfrm>
        </p:spPr>
        <p:txBody>
          <a:bodyPr>
            <a:normAutofit/>
          </a:bodyPr>
          <a:lstStyle/>
          <a:p>
            <a:pPr algn="ctr"/>
            <a:r>
              <a:rPr lang="en-US" sz="2400" b="0" dirty="0"/>
              <a:t>Do the data generated by the Clear Dx™ platform meet the established </a:t>
            </a:r>
            <a:r>
              <a:rPr lang="en-US" sz="2400" b="0" dirty="0" err="1"/>
              <a:t>GenomeTrakr</a:t>
            </a:r>
            <a:r>
              <a:rPr lang="en-US" sz="2400" b="0" dirty="0"/>
              <a:t> performance metrics?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5564" y="910232"/>
            <a:ext cx="3421235" cy="332303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400" b="1" i="1" dirty="0"/>
          </a:p>
          <a:p>
            <a:pPr marL="0" indent="0">
              <a:buNone/>
            </a:pPr>
            <a:endParaRPr lang="en-US" sz="1400" b="1" i="1" dirty="0"/>
          </a:p>
          <a:p>
            <a:pPr marL="0" indent="0">
              <a:buNone/>
            </a:pPr>
            <a:endParaRPr lang="en-US" sz="1400" b="1" i="1" dirty="0"/>
          </a:p>
          <a:p>
            <a:pPr marL="0" indent="0">
              <a:buNone/>
            </a:pPr>
            <a:r>
              <a:rPr lang="en-US" sz="1400" b="1" i="1" dirty="0"/>
              <a:t>Clear Dx</a:t>
            </a:r>
            <a:r>
              <a:rPr lang="en-US" sz="1400" b="0" dirty="0"/>
              <a:t>™</a:t>
            </a:r>
            <a:r>
              <a:rPr lang="en-US" sz="1400" b="1" i="1" dirty="0"/>
              <a:t> verification runs results:</a:t>
            </a:r>
          </a:p>
          <a:p>
            <a:pPr marL="0" indent="0">
              <a:buNone/>
            </a:pPr>
            <a:endParaRPr lang="en-US" sz="1400" b="1" i="1" dirty="0"/>
          </a:p>
          <a:p>
            <a:r>
              <a:rPr lang="en-US" sz="1400" dirty="0"/>
              <a:t>43/44 met </a:t>
            </a:r>
            <a:r>
              <a:rPr lang="en-US" sz="1400" dirty="0" err="1"/>
              <a:t>GenomeTrakr</a:t>
            </a:r>
            <a:r>
              <a:rPr lang="en-US" sz="1400" dirty="0"/>
              <a:t> performance metrics</a:t>
            </a:r>
          </a:p>
          <a:p>
            <a:endParaRPr lang="en-US" sz="1400" dirty="0"/>
          </a:p>
          <a:p>
            <a:r>
              <a:rPr lang="en-US" sz="1400" dirty="0"/>
              <a:t>A single </a:t>
            </a:r>
            <a:r>
              <a:rPr lang="en-US" sz="1400" i="1" dirty="0"/>
              <a:t>Listeria </a:t>
            </a:r>
            <a:r>
              <a:rPr lang="en-US" sz="1400" dirty="0"/>
              <a:t>isolate failed to meet coverage threshold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512230"/>
            <a:ext cx="4572000" cy="453310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600" b="1" dirty="0"/>
          </a:p>
          <a:p>
            <a:r>
              <a:rPr lang="en-US" b="1" dirty="0"/>
              <a:t>Established QC thresholds: </a:t>
            </a:r>
            <a:endParaRPr lang="en-US" sz="600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z="1100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DA0A55F-6047-2466-B5D3-E7F4FD2E65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946176"/>
              </p:ext>
            </p:extLst>
          </p:nvPr>
        </p:nvGraphicFramePr>
        <p:xfrm>
          <a:off x="457200" y="2038349"/>
          <a:ext cx="4572000" cy="1676401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864072">
                  <a:extLst>
                    <a:ext uri="{9D8B030D-6E8A-4147-A177-3AD203B41FA5}">
                      <a16:colId xmlns:a16="http://schemas.microsoft.com/office/drawing/2014/main" val="3955077567"/>
                    </a:ext>
                  </a:extLst>
                </a:gridCol>
                <a:gridCol w="740746">
                  <a:extLst>
                    <a:ext uri="{9D8B030D-6E8A-4147-A177-3AD203B41FA5}">
                      <a16:colId xmlns:a16="http://schemas.microsoft.com/office/drawing/2014/main" val="806776139"/>
                    </a:ext>
                  </a:extLst>
                </a:gridCol>
                <a:gridCol w="606706">
                  <a:extLst>
                    <a:ext uri="{9D8B030D-6E8A-4147-A177-3AD203B41FA5}">
                      <a16:colId xmlns:a16="http://schemas.microsoft.com/office/drawing/2014/main" val="2548554198"/>
                    </a:ext>
                  </a:extLst>
                </a:gridCol>
                <a:gridCol w="602908">
                  <a:extLst>
                    <a:ext uri="{9D8B030D-6E8A-4147-A177-3AD203B41FA5}">
                      <a16:colId xmlns:a16="http://schemas.microsoft.com/office/drawing/2014/main" val="2852102110"/>
                    </a:ext>
                  </a:extLst>
                </a:gridCol>
                <a:gridCol w="757568">
                  <a:extLst>
                    <a:ext uri="{9D8B030D-6E8A-4147-A177-3AD203B41FA5}">
                      <a16:colId xmlns:a16="http://schemas.microsoft.com/office/drawing/2014/main" val="2892115773"/>
                    </a:ext>
                  </a:extLst>
                </a:gridCol>
              </a:tblGrid>
              <a:tr h="50670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 err="1">
                          <a:effectLst/>
                        </a:rPr>
                        <a:t>Cronobacter</a:t>
                      </a:r>
                      <a:endParaRPr lang="en-US" sz="9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>
                          <a:effectLst/>
                        </a:rPr>
                        <a:t>E. coli</a:t>
                      </a:r>
                      <a:endParaRPr lang="en-US" sz="9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>
                          <a:effectLst/>
                        </a:rPr>
                        <a:t>Listeria spp.</a:t>
                      </a:r>
                      <a:endParaRPr lang="en-US" sz="9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>
                          <a:effectLst/>
                        </a:rPr>
                        <a:t>Sal. spp.</a:t>
                      </a:r>
                      <a:endParaRPr lang="en-US" sz="9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756569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Average read quality Q-score R1 and R2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≥30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≥30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≥30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≥30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1153864"/>
                  </a:ext>
                </a:extLst>
              </a:tr>
              <a:tr h="1638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Average coverage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≥20X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≥40X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≥20X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≥30X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29693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De novo assembly: Seq. Length (</a:t>
                      </a:r>
                      <a:r>
                        <a:rPr lang="en-US" sz="900" err="1">
                          <a:effectLst/>
                        </a:rPr>
                        <a:t>Mbp</a:t>
                      </a:r>
                      <a:r>
                        <a:rPr lang="en-US" sz="900">
                          <a:effectLst/>
                        </a:rPr>
                        <a:t>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~4.0-5.0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~4.5-5.9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~2.7-3.2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~4.3-5.2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8358072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De novo assembly: # of contigs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≤500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≤400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≤300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≤300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499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645838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A919008-88B7-1944-A016-0E5323A47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r>
              <a:rPr lang="en-US" sz="1100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760CEC9-2D1E-40DF-EE59-0AAFAC6CBF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556" y="1064245"/>
            <a:ext cx="3084406" cy="3572846"/>
          </a:xfr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D32C311A-BFD5-9B67-0ACD-3240351E2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Estimated Coverage and Read Quality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F9A2DED-99A0-B268-21EE-5BB4E3C18B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868" t="50" r="-919" b="5325"/>
          <a:stretch/>
        </p:blipFill>
        <p:spPr>
          <a:xfrm>
            <a:off x="3249906" y="1064245"/>
            <a:ext cx="2950772" cy="35537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6A7D765-5CDD-182E-EDC6-E8C460888D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1245" y="1064245"/>
            <a:ext cx="2548135" cy="3572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839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A919008-88B7-1944-A016-0E5323A47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r>
              <a:rPr lang="en-US" sz="1100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32C311A-BFD5-9B67-0ACD-3240351E2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Assembly QC: Genome length and # contigs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B692588-FE78-74EF-C7CC-359BC74E8D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683" y="754135"/>
            <a:ext cx="5770048" cy="200371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50BAE6-B57C-B3DB-0296-103A199F9F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717" y="2757849"/>
            <a:ext cx="6850579" cy="211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879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z="1100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D6F872-1F00-A5E2-B8BA-D38136FDCB41}"/>
              </a:ext>
            </a:extLst>
          </p:cNvPr>
          <p:cNvSpPr txBox="1"/>
          <p:nvPr/>
        </p:nvSpPr>
        <p:spPr>
          <a:xfrm>
            <a:off x="253340" y="1417588"/>
            <a:ext cx="5029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/>
              <a:t>Caveats</a:t>
            </a:r>
            <a:r>
              <a:rPr lang="en-US"/>
              <a:t>:</a:t>
            </a:r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Assumption that all labs are performing using the same or similar protocols with negligible differences between labs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Small sample sizes lead to limitations in statistical power</a:t>
            </a:r>
          </a:p>
        </p:txBody>
      </p:sp>
      <p:pic>
        <p:nvPicPr>
          <p:cNvPr id="5" name="Picture 4" descr="Close-up of graph on screen">
            <a:extLst>
              <a:ext uri="{FF2B5EF4-FFF2-40B4-BE49-F238E27FC236}">
                <a16:creationId xmlns:a16="http://schemas.microsoft.com/office/drawing/2014/main" id="{778D6C2E-E190-CB84-00BB-B6A480A05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6231" y="1416689"/>
            <a:ext cx="3638550" cy="242887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F4276E7-F1FF-4387-A00B-1592CEFF055A}"/>
              </a:ext>
            </a:extLst>
          </p:cNvPr>
          <p:cNvSpPr txBox="1">
            <a:spLocks/>
          </p:cNvSpPr>
          <p:nvPr/>
        </p:nvSpPr>
        <p:spPr>
          <a:xfrm>
            <a:off x="165657" y="262124"/>
            <a:ext cx="7772400" cy="1021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800" dirty="0"/>
              <a:t>Comparison to Gold-standard </a:t>
            </a:r>
            <a:r>
              <a:rPr lang="en-US" sz="2800" dirty="0" err="1"/>
              <a:t>MiSeq</a:t>
            </a:r>
            <a:r>
              <a:rPr lang="en-US" sz="2800" dirty="0"/>
              <a:t> Data</a:t>
            </a: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chemeClr val="tx1">
                    <a:lumMod val="49000"/>
                    <a:lumOff val="51000"/>
                  </a:schemeClr>
                </a:solidFill>
                <a:cs typeface="Calibri"/>
              </a:rPr>
              <a:t>Mixed-methods model statistical analysis</a:t>
            </a:r>
          </a:p>
        </p:txBody>
      </p:sp>
    </p:spTree>
    <p:extLst>
      <p:ext uri="{BB962C8B-B14F-4D97-AF65-F5344CB8AC3E}">
        <p14:creationId xmlns:p14="http://schemas.microsoft.com/office/powerpoint/2010/main" val="3103942924"/>
      </p:ext>
    </p:extLst>
  </p:cSld>
  <p:clrMapOvr>
    <a:masterClrMapping/>
  </p:clrMapOvr>
</p:sld>
</file>

<file path=ppt/theme/theme1.xml><?xml version="1.0" encoding="utf-8"?>
<a:theme xmlns:a="http://schemas.openxmlformats.org/drawingml/2006/main" name="ppt1DB1.tm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DA61307-3CBC-4B7E-B64D-B3E640DA53BA}">
  <ds:schemaRefs>
    <ds:schemaRef ds:uri="20867c8d-1cc9-4acd-a073-94634f6a764f"/>
    <ds:schemaRef ds:uri="6b2698ac-5319-4dc7-aad5-eaac0afd0944"/>
    <ds:schemaRef ds:uri="f3b743dd-490c-4ce8-909f-8ca9390af63e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F7FCA0B9-529B-4258-95EC-2DC60B04EE85}"/>
</file>

<file path=customXml/itemProps3.xml><?xml version="1.0" encoding="utf-8"?>
<ds:datastoreItem xmlns:ds="http://schemas.openxmlformats.org/officeDocument/2006/customXml" ds:itemID="{7F1EE5E5-B910-4429-9D0B-BA19521E7E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TC102455519[[fn=Winter]]</Template>
  <TotalTime>246</TotalTime>
  <Words>1083</Words>
  <Application>Microsoft Office PowerPoint</Application>
  <PresentationFormat>On-screen Show (16:9)</PresentationFormat>
  <Paragraphs>309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Helvetica</vt:lpstr>
      <vt:lpstr>Times New Roman</vt:lpstr>
      <vt:lpstr>ppt1DB1.tmp</vt:lpstr>
      <vt:lpstr>PowerPoint Presentation</vt:lpstr>
      <vt:lpstr>Overview</vt:lpstr>
      <vt:lpstr>Comparison of Workflows</vt:lpstr>
      <vt:lpstr>Labs &amp; Strains</vt:lpstr>
      <vt:lpstr>Method verification:</vt:lpstr>
      <vt:lpstr>Do the data generated by the Clear Dx™ platform meet the established GenomeTrakr performance metrics? </vt:lpstr>
      <vt:lpstr>Estimated Coverage and Read Quality</vt:lpstr>
      <vt:lpstr>Assembly QC: Genome length and # contigs</vt:lpstr>
      <vt:lpstr>PowerPoint Presentation</vt:lpstr>
      <vt:lpstr>Estimated Coverage</vt:lpstr>
      <vt:lpstr>N50</vt:lpstr>
      <vt:lpstr>Number of Contigs</vt:lpstr>
      <vt:lpstr>SNP Distances from Gold Standard</vt:lpstr>
      <vt:lpstr>Recommendations from GenomeTrakr:</vt:lpstr>
      <vt:lpstr>Thank you!</vt:lpstr>
      <vt:lpstr>PowerPoint Presentation</vt:lpstr>
    </vt:vector>
  </TitlesOfParts>
  <Company>US FDA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NCTR</dc:creator>
  <cp:lastModifiedBy>Bias, Hope *</cp:lastModifiedBy>
  <cp:revision>133</cp:revision>
  <cp:lastPrinted>2013-06-18T15:33:48Z</cp:lastPrinted>
  <dcterms:created xsi:type="dcterms:W3CDTF">2012-09-06T19:53:40Z</dcterms:created>
  <dcterms:modified xsi:type="dcterms:W3CDTF">2024-10-16T20:05:36Z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  <property fmtid="{D5CDD505-2E9C-101B-9397-08002B2CF9AE}" pid="3" name="MediaServiceImageTags">
    <vt:lpwstr/>
  </property>
</Properties>
</file>