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1" r:id="rId2"/>
  </p:sldMasterIdLst>
  <p:notesMasterIdLst>
    <p:notesMasterId r:id="rId13"/>
  </p:notesMasterIdLst>
  <p:sldIdLst>
    <p:sldId id="257" r:id="rId3"/>
    <p:sldId id="291" r:id="rId4"/>
    <p:sldId id="329" r:id="rId5"/>
    <p:sldId id="2759" r:id="rId6"/>
    <p:sldId id="305" r:id="rId7"/>
    <p:sldId id="334" r:id="rId8"/>
    <p:sldId id="331" r:id="rId9"/>
    <p:sldId id="332" r:id="rId10"/>
    <p:sldId id="333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ED5312-7180-484B-94DF-2193DDAAE21E}" v="2" dt="2024-10-16T11:39:32.5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customXml" Target="../customXml/item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ntz, Leslie" userId="a5ee7ba2-94a3-4402-9485-cfb3edca9d82" providerId="ADAL" clId="{D0ED5312-7180-484B-94DF-2193DDAAE21E}"/>
    <pc:docChg chg="custSel addSld delSld modSld">
      <pc:chgData name="Hintz, Leslie" userId="a5ee7ba2-94a3-4402-9485-cfb3edca9d82" providerId="ADAL" clId="{D0ED5312-7180-484B-94DF-2193DDAAE21E}" dt="2024-10-16T11:42:41.178" v="96" actId="2696"/>
      <pc:docMkLst>
        <pc:docMk/>
      </pc:docMkLst>
      <pc:sldChg chg="modSp add mod">
        <pc:chgData name="Hintz, Leslie" userId="a5ee7ba2-94a3-4402-9485-cfb3edca9d82" providerId="ADAL" clId="{D0ED5312-7180-484B-94DF-2193DDAAE21E}" dt="2024-10-16T11:38:57.009" v="90" actId="1076"/>
        <pc:sldMkLst>
          <pc:docMk/>
          <pc:sldMk cId="1216186985" sldId="257"/>
        </pc:sldMkLst>
        <pc:spChg chg="mod">
          <ac:chgData name="Hintz, Leslie" userId="a5ee7ba2-94a3-4402-9485-cfb3edca9d82" providerId="ADAL" clId="{D0ED5312-7180-484B-94DF-2193DDAAE21E}" dt="2024-10-16T11:38:32.229" v="87"/>
          <ac:spMkLst>
            <pc:docMk/>
            <pc:sldMk cId="1216186985" sldId="257"/>
            <ac:spMk id="5" creationId="{325ACAEB-2C41-6D6B-88B3-4E8166F85300}"/>
          </ac:spMkLst>
        </pc:spChg>
        <pc:spChg chg="mod">
          <ac:chgData name="Hintz, Leslie" userId="a5ee7ba2-94a3-4402-9485-cfb3edca9d82" providerId="ADAL" clId="{D0ED5312-7180-484B-94DF-2193DDAAE21E}" dt="2024-10-16T11:38:57.009" v="90" actId="1076"/>
          <ac:spMkLst>
            <pc:docMk/>
            <pc:sldMk cId="1216186985" sldId="257"/>
            <ac:spMk id="6" creationId="{AAAC756F-27E8-206E-A414-73E6BA109994}"/>
          </ac:spMkLst>
        </pc:spChg>
      </pc:sldChg>
      <pc:sldChg chg="modSp del mod">
        <pc:chgData name="Hintz, Leslie" userId="a5ee7ba2-94a3-4402-9485-cfb3edca9d82" providerId="ADAL" clId="{D0ED5312-7180-484B-94DF-2193DDAAE21E}" dt="2024-10-16T11:39:05.689" v="91" actId="2696"/>
        <pc:sldMkLst>
          <pc:docMk/>
          <pc:sldMk cId="3146773255" sldId="258"/>
        </pc:sldMkLst>
        <pc:spChg chg="mod">
          <ac:chgData name="Hintz, Leslie" userId="a5ee7ba2-94a3-4402-9485-cfb3edca9d82" providerId="ADAL" clId="{D0ED5312-7180-484B-94DF-2193DDAAE21E}" dt="2024-10-16T11:37:18.344" v="83" actId="20577"/>
          <ac:spMkLst>
            <pc:docMk/>
            <pc:sldMk cId="3146773255" sldId="258"/>
            <ac:spMk id="5" creationId="{00000000-0000-0000-0000-000000000000}"/>
          </ac:spMkLst>
        </pc:spChg>
      </pc:sldChg>
      <pc:sldChg chg="add">
        <pc:chgData name="Hintz, Leslie" userId="a5ee7ba2-94a3-4402-9485-cfb3edca9d82" providerId="ADAL" clId="{D0ED5312-7180-484B-94DF-2193DDAAE21E}" dt="2024-10-16T11:39:32.504" v="92"/>
        <pc:sldMkLst>
          <pc:docMk/>
          <pc:sldMk cId="2401210073" sldId="268"/>
        </pc:sldMkLst>
      </pc:sldChg>
      <pc:sldChg chg="del">
        <pc:chgData name="Hintz, Leslie" userId="a5ee7ba2-94a3-4402-9485-cfb3edca9d82" providerId="ADAL" clId="{D0ED5312-7180-484B-94DF-2193DDAAE21E}" dt="2024-10-16T11:39:37.860" v="93" actId="2696"/>
        <pc:sldMkLst>
          <pc:docMk/>
          <pc:sldMk cId="163978595" sldId="270"/>
        </pc:sldMkLst>
      </pc:sldChg>
      <pc:sldChg chg="del">
        <pc:chgData name="Hintz, Leslie" userId="a5ee7ba2-94a3-4402-9485-cfb3edca9d82" providerId="ADAL" clId="{D0ED5312-7180-484B-94DF-2193DDAAE21E}" dt="2024-10-16T11:42:41.178" v="96" actId="2696"/>
        <pc:sldMkLst>
          <pc:docMk/>
          <pc:sldMk cId="2591339475" sldId="512"/>
        </pc:sldMkLst>
      </pc:sldChg>
      <pc:sldChg chg="del">
        <pc:chgData name="Hintz, Leslie" userId="a5ee7ba2-94a3-4402-9485-cfb3edca9d82" providerId="ADAL" clId="{D0ED5312-7180-484B-94DF-2193DDAAE21E}" dt="2024-10-16T11:40:48.406" v="94" actId="2696"/>
        <pc:sldMkLst>
          <pc:docMk/>
          <pc:sldMk cId="1911020230" sldId="860"/>
        </pc:sldMkLst>
      </pc:sldChg>
      <pc:sldChg chg="del">
        <pc:chgData name="Hintz, Leslie" userId="a5ee7ba2-94a3-4402-9485-cfb3edca9d82" providerId="ADAL" clId="{D0ED5312-7180-484B-94DF-2193DDAAE21E}" dt="2024-10-16T11:41:01.663" v="95" actId="2696"/>
        <pc:sldMkLst>
          <pc:docMk/>
          <pc:sldMk cId="1373079162" sldId="937"/>
        </pc:sldMkLst>
      </pc:sldChg>
      <pc:sldChg chg="new del">
        <pc:chgData name="Hintz, Leslie" userId="a5ee7ba2-94a3-4402-9485-cfb3edca9d82" providerId="ADAL" clId="{D0ED5312-7180-484B-94DF-2193DDAAE21E}" dt="2024-10-16T11:38:22.825" v="86" actId="2696"/>
        <pc:sldMkLst>
          <pc:docMk/>
          <pc:sldMk cId="770016079" sldId="27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36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488F4B-C8AB-4DED-82A3-6F6C06D43A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336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Slide Image Placeholder 1">
            <a:extLst>
              <a:ext uri="{FF2B5EF4-FFF2-40B4-BE49-F238E27FC236}">
                <a16:creationId xmlns:a16="http://schemas.microsoft.com/office/drawing/2014/main" id="{F4508ECD-7DC4-43B0-AB57-E4513DF990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Notes Placeholder 2">
            <a:extLst>
              <a:ext uri="{FF2B5EF4-FFF2-40B4-BE49-F238E27FC236}">
                <a16:creationId xmlns:a16="http://schemas.microsoft.com/office/drawing/2014/main" id="{D0B9BCFE-9F43-49BA-A85C-41D978D61D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altLang="en-US" i="0" dirty="0"/>
          </a:p>
        </p:txBody>
      </p:sp>
      <p:sp>
        <p:nvSpPr>
          <p:cNvPr id="218116" name="Slide Number Placeholder 3">
            <a:extLst>
              <a:ext uri="{FF2B5EF4-FFF2-40B4-BE49-F238E27FC236}">
                <a16:creationId xmlns:a16="http://schemas.microsoft.com/office/drawing/2014/main" id="{25332B4A-AC1E-47C6-892C-971E04534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70662" indent="-29640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85634" indent="-23712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59887" indent="-23712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34141" indent="-23712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08395" indent="-2371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82648" indent="-2371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56902" indent="-2371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31155" indent="-2371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683246-C509-4AD7-9CE0-9DC729F7F38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 dirty="0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7" y="261425"/>
            <a:ext cx="2703422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470" y="5291167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3844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0432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36" y="2648601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C1A87-D221-1E16-E4D3-38686A8B52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2226603"/>
            <a:ext cx="6858000" cy="1457891"/>
          </a:xfrm>
        </p:spPr>
        <p:txBody>
          <a:bodyPr anchor="ctr">
            <a:noAutofit/>
          </a:bodyPr>
          <a:lstStyle>
            <a:lvl1pPr algn="ctr">
              <a:defRPr sz="3000"/>
            </a:lvl1pPr>
          </a:lstStyle>
          <a:p>
            <a:r>
              <a:rPr lang="en-US" dirty="0"/>
              <a:t>Click to edit title (Merriweather)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FAC0C8-BEBF-8242-51FB-B61A5F2BC8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3958761"/>
            <a:ext cx="6858000" cy="145789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7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add subtitle (Arial)</a:t>
            </a:r>
          </a:p>
        </p:txBody>
      </p:sp>
      <p:pic>
        <p:nvPicPr>
          <p:cNvPr id="7" name="Graphic 4" descr="U.S. Food and Drug Administration, Human Foods Program logo">
            <a:extLst>
              <a:ext uri="{FF2B5EF4-FFF2-40B4-BE49-F238E27FC236}">
                <a16:creationId xmlns:a16="http://schemas.microsoft.com/office/drawing/2014/main" id="{0C6FC1E7-B9B8-8FC8-AF49-B31FFBD78C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799338" y="56482"/>
            <a:ext cx="2279047" cy="126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247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7A7C8-E492-0981-218A-1B08EACAD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471258"/>
            <a:ext cx="7470843" cy="415498"/>
          </a:xfrm>
        </p:spPr>
        <p:txBody>
          <a:bodyPr/>
          <a:lstStyle/>
          <a:p>
            <a:r>
              <a:rPr lang="en-US" dirty="0"/>
              <a:t>Click to edit title (Merriweather)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367B9-F73D-686A-FB76-83E2F8D5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DAA90-EED6-54EE-D244-4E9839A37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ACA3-C044-2C4A-B097-83C9376CDDBD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57A8D-530F-E28D-3418-401EBBF7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B6E04-782B-86CF-96E2-E5A0C047F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116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-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7A7C8-E492-0981-218A-1B08EACAD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471258"/>
            <a:ext cx="7470843" cy="4154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 (Merriweather)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367B9-F73D-686A-FB76-83E2F8D5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DAA90-EED6-54EE-D244-4E9839A37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ACA3-C044-2C4A-B097-83C9376CDDBD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57A8D-530F-E28D-3418-401EBBF7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B6E04-782B-86CF-96E2-E5A0C047F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648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9B08D-0682-43BA-5B86-E182316BB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78" y="3156477"/>
            <a:ext cx="7886700" cy="1121846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en-US" dirty="0"/>
              <a:t>Click to edit Section Title (Merriweather)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35E096-F274-6378-A8A7-0B9C6C632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24D23-AA39-3870-B095-03916A0C1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B8CFA-8B54-3C43-9182-ED2848643492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B9730-AAF9-AB3C-366C-49CAB014F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4E9D6-853B-F376-B38A-5F65D364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30F9CC-628F-BF3B-7152-56913676DC30}"/>
              </a:ext>
            </a:extLst>
          </p:cNvPr>
          <p:cNvCxnSpPr>
            <a:cxnSpLocks/>
          </p:cNvCxnSpPr>
          <p:nvPr userDrawn="1"/>
        </p:nvCxnSpPr>
        <p:spPr>
          <a:xfrm>
            <a:off x="624078" y="4425696"/>
            <a:ext cx="7886700" cy="0"/>
          </a:xfrm>
          <a:prstGeom prst="line">
            <a:avLst/>
          </a:prstGeom>
          <a:ln w="25400">
            <a:solidFill>
              <a:srgbClr val="007CB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818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9B08D-0682-43BA-5B86-E182316BB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78" y="3156477"/>
            <a:ext cx="7886700" cy="1121846"/>
          </a:xfrm>
        </p:spPr>
        <p:txBody>
          <a:bodyPr anchor="b"/>
          <a:lstStyle>
            <a:lvl1pPr>
              <a:defRPr sz="405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Section Title (Merriweather)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35E096-F274-6378-A8A7-0B9C6C632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24D23-AA39-3870-B095-03916A0C1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B8CFA-8B54-3C43-9182-ED2848643492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B9730-AAF9-AB3C-366C-49CAB014F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4E9D6-853B-F376-B38A-5F65D364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30F9CC-628F-BF3B-7152-56913676DC30}"/>
              </a:ext>
            </a:extLst>
          </p:cNvPr>
          <p:cNvCxnSpPr>
            <a:cxnSpLocks/>
          </p:cNvCxnSpPr>
          <p:nvPr userDrawn="1"/>
        </p:nvCxnSpPr>
        <p:spPr>
          <a:xfrm>
            <a:off x="624078" y="4425696"/>
            <a:ext cx="7886700" cy="0"/>
          </a:xfrm>
          <a:prstGeom prst="line">
            <a:avLst/>
          </a:prstGeom>
          <a:ln w="25400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323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FD576-3B2F-6217-18F6-AD930A32FC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475488"/>
            <a:ext cx="7886700" cy="415498"/>
          </a:xfrm>
        </p:spPr>
        <p:txBody>
          <a:bodyPr/>
          <a:lstStyle/>
          <a:p>
            <a:r>
              <a:rPr lang="en-US" dirty="0"/>
              <a:t>Click to edit title (Merriweather)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5D243-AE2E-85BD-9F8C-3C9BD24A6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900" y="1825625"/>
            <a:ext cx="4114800" cy="43525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90963-3D21-BBA2-5214-A4E3FBE02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71243" y="1825625"/>
            <a:ext cx="41148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959E4-EBE3-9506-2C64-915B254D5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A9D54-12B9-284B-B395-242E4CA99507}" type="datetime1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1E6769-3F92-3884-F259-F84A7EE1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7EEFC-4A94-770D-1742-1458EE6A0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752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D180B-4E64-8D03-01F4-361D9D9C72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890" y="475488"/>
            <a:ext cx="7886700" cy="415498"/>
          </a:xfrm>
        </p:spPr>
        <p:txBody>
          <a:bodyPr/>
          <a:lstStyle/>
          <a:p>
            <a:r>
              <a:rPr lang="en-US" dirty="0"/>
              <a:t>Click to edit title (Merriweather)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64486-A1E3-60DE-279C-20EF5DF98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889" y="1659532"/>
            <a:ext cx="4114800" cy="724401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9E6336-EBFB-2E05-52BA-C66D6E905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2889" y="2595059"/>
            <a:ext cx="4114800" cy="359460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EAFF8B-679D-BC61-2B7E-369201BBBB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1243" y="1659532"/>
            <a:ext cx="4114800" cy="724401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CE579F-311C-6083-F9AD-18B9C0FF2D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71243" y="2595059"/>
            <a:ext cx="4114800" cy="359460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898E01-3CAD-D4F1-699F-AE3D5C7062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2890" y="6400791"/>
            <a:ext cx="1939352" cy="365131"/>
          </a:xfrm>
        </p:spPr>
        <p:txBody>
          <a:bodyPr/>
          <a:lstStyle/>
          <a:p>
            <a:fld id="{DE530E89-76EB-2F4D-80F5-7C2C22E867B1}" type="datetime1">
              <a:rPr lang="en-US" smtClean="0"/>
              <a:t>10/16/2024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CC3D86-8835-397D-5FF8-354EEFC4E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507D23-ED0F-8B8F-57AA-E7BD58CD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0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29544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8AE8D-EC4A-68AA-0163-CC729BF87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471258"/>
            <a:ext cx="7470843" cy="415498"/>
          </a:xfrm>
        </p:spPr>
        <p:txBody>
          <a:bodyPr/>
          <a:lstStyle/>
          <a:p>
            <a:r>
              <a:rPr lang="en-US" dirty="0"/>
              <a:t>Click to edit title (Merriweather)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F3E1B4-047D-9567-CC53-29121D460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137AB-B6C6-DC42-BE97-2F7AB52B5E21}" type="datetime1">
              <a:rPr lang="en-US" smtClean="0"/>
              <a:t>10/16/2024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9476D6-97DA-861A-D9C1-28EF68C55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0EAD83-FBB0-518D-C4E3-5C006A71F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3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D134ED-79E3-2B3D-9580-F4D2F7A9D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496C7-69F5-5D40-BCBA-C077AAF1AEE6}" type="datetime1">
              <a:rPr lang="en-US" smtClean="0"/>
              <a:t>10/16/2024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D1E726-9212-4787-8891-461666E78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A5A1B-D6A8-8F46-2ACE-D60D4AC0C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653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CE2A5-8E09-87F5-223E-3BE945D7E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841" y="1392607"/>
            <a:ext cx="2949178" cy="664797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title (Merriweather)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A4CDD-AFED-B385-9742-88D2529C0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1263316"/>
            <a:ext cx="4629150" cy="459773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C6C91-304C-1B8A-BAD9-4851D6AA6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5F7293-7E32-8492-C4BA-95B596E04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BDC07-4183-3442-940F-DF73A636EEC9}" type="datetime1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F14F84-A875-0C2A-B0AB-DA8056EA9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F21E4D-455D-A972-F7BF-968BBAA8E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800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9E951-4F70-64B0-A9B0-798177AE99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841" y="1392606"/>
            <a:ext cx="2949178" cy="664797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title (Merriweather)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BE1541-D87A-5A36-9639-B111AF244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1251284"/>
            <a:ext cx="4629150" cy="4609766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60C86B-3A53-677D-DA3E-F8E62FAF69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517218-C34C-FDB0-0BD7-FBE1F01F2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3D71-3539-1C4E-B655-90A56DB822FA}" type="datetime1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9DE14-0561-9DDB-26C1-68F1CDD4E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2CFE84-B690-659B-86FF-147CF598F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975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FP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44232-AE89-97AD-0C1E-75C99DAFD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134864"/>
            <a:ext cx="7470843" cy="83100"/>
          </a:xfrm>
        </p:spPr>
        <p:txBody>
          <a:bodyPr/>
          <a:lstStyle>
            <a:lvl1pPr>
              <a:defRPr sz="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U.S. Food and Drug Administration, Human Foods Program logo</a:t>
            </a:r>
          </a:p>
        </p:txBody>
      </p:sp>
      <p:pic>
        <p:nvPicPr>
          <p:cNvPr id="6" name="Graphic 4" descr="U.S. Food and Drug Administration, Human Foods Program logo">
            <a:extLst>
              <a:ext uri="{FF2B5EF4-FFF2-40B4-BE49-F238E27FC236}">
                <a16:creationId xmlns:a16="http://schemas.microsoft.com/office/drawing/2014/main" id="{C0AD3937-1F2A-CE0A-3E4E-BBF38ED7C0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85549" y="2273300"/>
            <a:ext cx="4172903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93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8935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69796"/>
            <a:ext cx="620543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4981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8117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 dirty="0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045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5055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5013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5104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4F4C0D-576F-4C3B-CD9A-C707D6C43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71258"/>
            <a:ext cx="7470843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dirty="0"/>
              <a:t>Click to edit title (Merriweather)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70D6CE-B23F-99E8-537C-A607CC88A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2002425"/>
            <a:ext cx="8443143" cy="36384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 (Arial)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B1B83-E031-408B-843C-B36A79D38F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890" y="6400791"/>
            <a:ext cx="1939352" cy="365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E5783D-F969-0A45-9052-06BF79E8A290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07CD9-D548-31A5-AC68-4B7EF480E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0817" y="6400791"/>
            <a:ext cx="4107299" cy="365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Human Foods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B7D82-F5A2-9686-12C0-BD0D91C27A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46675" y="6400791"/>
            <a:ext cx="1939369" cy="365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E0783F-6CF0-F64C-9BFF-DFBD67BB057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Food and Drug Administration logo">
            <a:extLst>
              <a:ext uri="{FF2B5EF4-FFF2-40B4-BE49-F238E27FC236}">
                <a16:creationId xmlns:a16="http://schemas.microsoft.com/office/drawing/2014/main" id="{EE04EDBA-7FDA-C6D2-A2A1-F8374426430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147" y="242500"/>
            <a:ext cx="469106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80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45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450"/>
        </a:spcBef>
        <a:spcAft>
          <a:spcPts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45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450"/>
        </a:spcBef>
        <a:spcAft>
          <a:spcPts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450"/>
        </a:spcBef>
        <a:spcAft>
          <a:spcPts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5ACAEB-2C41-6D6B-88B3-4E8166F85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545738"/>
            <a:ext cx="6858000" cy="1093418"/>
          </a:xfrm>
        </p:spPr>
        <p:txBody>
          <a:bodyPr/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Whole Genome Sequencing: the Compliance Perspective </a:t>
            </a:r>
            <a:br>
              <a:rPr lang="en-US" sz="32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</a:b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AAC756F-27E8-206E-A414-73E6BA109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493017"/>
            <a:ext cx="6858000" cy="1457892"/>
          </a:xfrm>
        </p:spPr>
        <p:txBody>
          <a:bodyPr>
            <a:normAutofit fontScale="92500" lnSpcReduction="20000"/>
          </a:bodyPr>
          <a:lstStyle/>
          <a:p>
            <a:pPr marL="68263" indent="0" algn="ctr">
              <a:buFontTx/>
              <a:buNone/>
            </a:pPr>
            <a:r>
              <a:rPr lang="en-US" sz="2400" dirty="0">
                <a:cs typeface="Arial" pitchFamily="34" charset="0"/>
              </a:rPr>
              <a:t>Leslie Hintz</a:t>
            </a:r>
          </a:p>
          <a:p>
            <a:pPr marL="68263" indent="0" algn="ctr">
              <a:buFontTx/>
              <a:buNone/>
            </a:pPr>
            <a:r>
              <a:rPr lang="en-US" sz="2400" dirty="0">
                <a:cs typeface="Arial" pitchFamily="34" charset="0"/>
              </a:rPr>
              <a:t>Pathogen Subject Matter Expert (SME)</a:t>
            </a:r>
          </a:p>
          <a:p>
            <a:pPr marL="68263" indent="0" algn="ctr">
              <a:buFontTx/>
              <a:buNone/>
            </a:pPr>
            <a:r>
              <a:rPr lang="en-US" sz="2400" dirty="0"/>
              <a:t>Office of Compliance and Enforcement</a:t>
            </a:r>
          </a:p>
          <a:p>
            <a:pPr marL="0" indent="0" algn="ctr">
              <a:buNone/>
              <a:defRPr/>
            </a:pPr>
            <a:r>
              <a:rPr lang="en-US" sz="2400" dirty="0"/>
              <a:t>Human Foods Program (HFP)</a:t>
            </a:r>
          </a:p>
          <a:p>
            <a:pPr marL="0" indent="0" algn="ctr">
              <a:buNone/>
              <a:defRPr/>
            </a:pPr>
            <a:r>
              <a:rPr lang="en-US" sz="2400" dirty="0"/>
              <a:t>U.S Food and Drug Administration (FDA)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186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1A420-72D8-30AB-79B8-DEAD3FE07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U.S. Food and Drug Administration, Human Foods Program logo</a:t>
            </a:r>
          </a:p>
        </p:txBody>
      </p:sp>
    </p:spTree>
    <p:extLst>
      <p:ext uri="{BB962C8B-B14F-4D97-AF65-F5344CB8AC3E}">
        <p14:creationId xmlns:p14="http://schemas.microsoft.com/office/powerpoint/2010/main" val="2401210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2125" y="48276"/>
            <a:ext cx="9573356" cy="1657391"/>
          </a:xfrm>
        </p:spPr>
        <p:txBody>
          <a:bodyPr>
            <a:noAutofit/>
          </a:bodyPr>
          <a:lstStyle/>
          <a:p>
            <a:r>
              <a:rPr lang="en-US" sz="38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Pathogen Findings</a:t>
            </a:r>
            <a:endParaRPr lang="en-US" sz="38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655258" cy="4286043"/>
          </a:xfrm>
        </p:spPr>
        <p:txBody>
          <a:bodyPr>
            <a:normAutofit/>
          </a:bodyPr>
          <a:lstStyle/>
          <a:p>
            <a:pPr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Determine close relationships with pathogens in FDA regulated foods and manufacturing environments: </a:t>
            </a:r>
          </a:p>
          <a:p>
            <a:pPr lvl="2">
              <a:buFontTx/>
              <a:buChar char="-"/>
              <a:defRPr/>
            </a:pPr>
            <a:r>
              <a:rPr lang="en-US" altLang="en-US" dirty="0">
                <a:cs typeface="Arial" charset="0"/>
              </a:rPr>
              <a:t>Environmental Samples </a:t>
            </a:r>
          </a:p>
          <a:p>
            <a:pPr lvl="2">
              <a:buFontTx/>
              <a:buChar char="-"/>
              <a:defRPr/>
            </a:pPr>
            <a:r>
              <a:rPr lang="en-US" altLang="en-US" dirty="0">
                <a:cs typeface="Arial" charset="0"/>
              </a:rPr>
              <a:t>Finished Product Samples  </a:t>
            </a:r>
          </a:p>
          <a:p>
            <a:pPr lvl="2">
              <a:buFontTx/>
              <a:buChar char="-"/>
              <a:defRPr/>
            </a:pPr>
            <a:r>
              <a:rPr lang="en-US" altLang="en-US" dirty="0">
                <a:cs typeface="Arial" charset="0"/>
              </a:rPr>
              <a:t>Clinical isolates  </a:t>
            </a:r>
          </a:p>
          <a:p>
            <a:pPr marL="914400" lvl="2" indent="0">
              <a:defRPr/>
            </a:pPr>
            <a:endParaRPr lang="en-US" altLang="en-US" dirty="0">
              <a:cs typeface="Arial" charset="0"/>
            </a:endParaRPr>
          </a:p>
          <a:p>
            <a:pPr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FDA Recall data shows the top 2 reasons for a product recall </a:t>
            </a:r>
          </a:p>
          <a:p>
            <a:pPr lvl="1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Allergens- Misbranding </a:t>
            </a:r>
          </a:p>
          <a:p>
            <a:pPr lvl="1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Pathogens in RTE Foods (</a:t>
            </a:r>
            <a:r>
              <a:rPr lang="en-US" altLang="en-US" sz="2400" i="1" dirty="0">
                <a:cs typeface="Arial" charset="0"/>
              </a:rPr>
              <a:t>Salmonella</a:t>
            </a:r>
            <a:r>
              <a:rPr lang="en-US" altLang="en-US" sz="2400" dirty="0">
                <a:cs typeface="Arial" charset="0"/>
              </a:rPr>
              <a:t>, </a:t>
            </a:r>
            <a:r>
              <a:rPr lang="en-US" altLang="en-US" sz="2400" i="1" dirty="0">
                <a:cs typeface="Arial" charset="0"/>
              </a:rPr>
              <a:t>Listeria monocytogenes</a:t>
            </a:r>
            <a:r>
              <a:rPr lang="en-US" altLang="en-US" sz="2400" dirty="0">
                <a:cs typeface="Arial" charset="0"/>
              </a:rPr>
              <a:t>)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567487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61335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Box 5"/>
          <p:cNvSpPr txBox="1">
            <a:spLocks noChangeArrowheads="1"/>
          </p:cNvSpPr>
          <p:nvPr/>
        </p:nvSpPr>
        <p:spPr bwMode="auto">
          <a:xfrm>
            <a:off x="609600" y="2133600"/>
            <a:ext cx="8153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3716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endParaRPr lang="en-US" altLang="en-US" sz="240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en-US" altLang="en-US" sz="240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en-US" altLang="en-US" sz="2400"/>
          </a:p>
          <a:p>
            <a:pPr lvl="2" eaLnBrk="1" hangingPunct="1">
              <a:spcBef>
                <a:spcPct val="0"/>
              </a:spcBef>
              <a:buFontTx/>
              <a:buChar char="-"/>
            </a:pPr>
            <a:endParaRPr lang="en-US" altLang="en-US"/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09600" y="1769706"/>
            <a:ext cx="8390562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Facilities not controlling the pathogen risk in processing environment. </a:t>
            </a:r>
          </a:p>
          <a:p>
            <a:pPr marL="1257300" lvl="2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Ineffective sanitation programs</a:t>
            </a:r>
          </a:p>
          <a:p>
            <a:pPr marL="1943100" lvl="4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Cross contamination </a:t>
            </a:r>
          </a:p>
          <a:p>
            <a:pPr marL="1943100" lvl="4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Condensate/ high pressure hoses/ roof leaks/ etc. </a:t>
            </a:r>
          </a:p>
          <a:p>
            <a:pPr marL="1943100" lvl="4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Bad equipment design to effectively clean/ sanitize </a:t>
            </a:r>
          </a:p>
          <a:p>
            <a:pPr marL="1943100" lvl="4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Product flow (“pretzel flow” vs hygienic design) </a:t>
            </a:r>
          </a:p>
          <a:p>
            <a:pPr marL="2857500" lvl="6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State of the art cleaning procedures won’t fix underlying problem </a:t>
            </a:r>
          </a:p>
          <a:p>
            <a:pPr marL="342900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Preventable with environmental monitoring programs and verification procedures </a:t>
            </a:r>
          </a:p>
          <a:p>
            <a:pPr marL="1485900" lvl="3" indent="-342900">
              <a:buFontTx/>
              <a:buChar char="-"/>
              <a:defRPr/>
            </a:pPr>
            <a:endParaRPr lang="en-US" altLang="en-US" sz="2400" dirty="0">
              <a:cs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312125" y="48276"/>
            <a:ext cx="9573356" cy="1657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>
                <a:solidFill>
                  <a:srgbClr val="002060"/>
                </a:solidFill>
                <a:latin typeface="Calibri" pitchFamily="34" charset="0"/>
              </a:rPr>
              <a:t>FDA Findings </a:t>
            </a:r>
          </a:p>
          <a:p>
            <a:r>
              <a:rPr lang="en-US" sz="3800" b="1">
                <a:solidFill>
                  <a:srgbClr val="002060"/>
                </a:solidFill>
                <a:latin typeface="Calibri" pitchFamily="34" charset="0"/>
              </a:rPr>
              <a:t>Environmental </a:t>
            </a:r>
            <a:r>
              <a:rPr lang="en-US" sz="3800" b="1" dirty="0">
                <a:solidFill>
                  <a:srgbClr val="002060"/>
                </a:solidFill>
                <a:latin typeface="Calibri" pitchFamily="34" charset="0"/>
              </a:rPr>
              <a:t>Microbial Risk</a:t>
            </a:r>
            <a:endParaRPr lang="en-US" sz="3800" b="1" dirty="0">
              <a:solidFill>
                <a:srgbClr val="002060"/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567487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029721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8906" y="179768"/>
            <a:ext cx="7180017" cy="1243043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Regulatory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390" y="1243173"/>
            <a:ext cx="8401050" cy="5208998"/>
          </a:xfrm>
        </p:spPr>
        <p:txBody>
          <a:bodyPr>
            <a:normAutofit/>
          </a:bodyPr>
          <a:lstStyle/>
          <a:p>
            <a:pPr>
              <a:buFontTx/>
              <a:buChar char="-"/>
              <a:defRPr/>
            </a:pPr>
            <a:r>
              <a:rPr lang="en-US" sz="1800" dirty="0">
                <a:solidFill>
                  <a:srgbClr val="333333"/>
                </a:solidFill>
              </a:rPr>
              <a:t>All regulatory actions are considered on a case-by-case assessment of the evidence and findings</a:t>
            </a:r>
          </a:p>
          <a:p>
            <a:pPr>
              <a:buFontTx/>
              <a:buChar char="-"/>
              <a:defRPr/>
            </a:pPr>
            <a:r>
              <a:rPr lang="en-US" sz="1800" dirty="0">
                <a:solidFill>
                  <a:srgbClr val="333333"/>
                </a:solidFill>
              </a:rPr>
              <a:t>A finding of a pathogen in an environmental sample collected from:</a:t>
            </a:r>
          </a:p>
          <a:p>
            <a:pPr lvl="1">
              <a:buFontTx/>
              <a:buChar char="-"/>
              <a:defRPr/>
            </a:pPr>
            <a:r>
              <a:rPr lang="en-US" sz="1800" dirty="0">
                <a:solidFill>
                  <a:srgbClr val="333333"/>
                </a:solidFill>
              </a:rPr>
              <a:t> A food contact surface located post ‘kill step’ or where bacterial contamination is not subsequently controlled. </a:t>
            </a:r>
          </a:p>
          <a:p>
            <a:pPr lvl="1">
              <a:buFontTx/>
              <a:buChar char="-"/>
              <a:defRPr/>
            </a:pPr>
            <a:r>
              <a:rPr lang="en-US" sz="1800" dirty="0">
                <a:solidFill>
                  <a:srgbClr val="333333"/>
                </a:solidFill>
              </a:rPr>
              <a:t>Non-food contact surfaces coupled with other indications of insanitary conditions and/or failure to adhere to good manufacturing practices.</a:t>
            </a:r>
          </a:p>
          <a:p>
            <a:pPr lvl="1">
              <a:buFontTx/>
              <a:buChar char="-"/>
              <a:defRPr/>
            </a:pPr>
            <a:r>
              <a:rPr lang="en-US" sz="1800" dirty="0">
                <a:solidFill>
                  <a:srgbClr val="333333"/>
                </a:solidFill>
              </a:rPr>
              <a:t>A genetic match that connects a bacterial strain found in an</a:t>
            </a:r>
            <a:r>
              <a:rPr lang="en-US" sz="1800" u="sng" dirty="0">
                <a:solidFill>
                  <a:srgbClr val="333333"/>
                </a:solidFill>
              </a:rPr>
              <a:t> environmental sample and a bacterial strain from an ill person</a:t>
            </a:r>
            <a:r>
              <a:rPr lang="en-US" sz="1800" dirty="0">
                <a:solidFill>
                  <a:srgbClr val="333333"/>
                </a:solidFill>
              </a:rPr>
              <a:t>. </a:t>
            </a:r>
          </a:p>
          <a:p>
            <a:pPr lvl="1">
              <a:buFontTx/>
              <a:buChar char="-"/>
              <a:defRPr/>
            </a:pPr>
            <a:r>
              <a:rPr lang="en-US" sz="1800" dirty="0">
                <a:solidFill>
                  <a:srgbClr val="333333"/>
                </a:solidFill>
              </a:rPr>
              <a:t>A genetic match that connects </a:t>
            </a:r>
            <a:r>
              <a:rPr lang="en-US" sz="1800" u="sng" dirty="0">
                <a:solidFill>
                  <a:srgbClr val="333333"/>
                </a:solidFill>
              </a:rPr>
              <a:t>environmental isolates obtained on two separate occasions </a:t>
            </a:r>
            <a:r>
              <a:rPr lang="en-US" sz="1800" dirty="0">
                <a:solidFill>
                  <a:srgbClr val="333333"/>
                </a:solidFill>
              </a:rPr>
              <a:t>from the same establishment, indicating that a facility may have a potential harborage of a pathogen in a food processing environment and/or that a facility is not adequately controlling environmental pathogens.</a:t>
            </a:r>
          </a:p>
          <a:p>
            <a:pPr lvl="1">
              <a:buFontTx/>
              <a:buChar char="-"/>
              <a:defRPr/>
            </a:pPr>
            <a:r>
              <a:rPr lang="en-US" sz="1800" dirty="0">
                <a:solidFill>
                  <a:srgbClr val="333333"/>
                </a:solidFill>
              </a:rPr>
              <a:t>A genetic match that connects an </a:t>
            </a:r>
            <a:r>
              <a:rPr lang="en-US" sz="1800" u="sng" dirty="0">
                <a:solidFill>
                  <a:srgbClr val="333333"/>
                </a:solidFill>
              </a:rPr>
              <a:t>environmental isolate and a food isolate </a:t>
            </a:r>
            <a:r>
              <a:rPr lang="en-US" sz="1800" dirty="0">
                <a:solidFill>
                  <a:srgbClr val="333333"/>
                </a:solidFill>
              </a:rPr>
              <a:t>from the same establishment. Once again, this is a scenario where a recall of the affected food may be warranted to protect consumers, and food likely to be affected in a similar manner must also be assessed.</a:t>
            </a:r>
          </a:p>
          <a:p>
            <a:pPr>
              <a:buFontTx/>
              <a:buChar char="-"/>
              <a:defRPr/>
            </a:pPr>
            <a:endParaRPr lang="en-US" altLang="en-US" sz="1800" dirty="0"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7151" y="6541310"/>
            <a:ext cx="2171700" cy="273844"/>
          </a:xfrm>
        </p:spPr>
        <p:txBody>
          <a:bodyPr/>
          <a:lstStyle/>
          <a:p>
            <a:pPr algn="l" defTabSz="342900"/>
            <a:r>
              <a:rPr lang="en-US" b="1" dirty="0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356698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B7D9CDB-14EB-4534-BAF6-41DCB514A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661" y="316648"/>
            <a:ext cx="7940639" cy="925116"/>
          </a:xfrm>
        </p:spPr>
        <p:txBody>
          <a:bodyPr>
            <a:normAutofit fontScale="90000"/>
          </a:bodyPr>
          <a:lstStyle/>
          <a:p>
            <a:r>
              <a:rPr lang="en-US" altLang="en-US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Preventive Controls for Human Food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974D9E-B1F0-10CC-CBBC-F46F46DF0C7D}"/>
              </a:ext>
            </a:extLst>
          </p:cNvPr>
          <p:cNvSpPr txBox="1"/>
          <p:nvPr/>
        </p:nvSpPr>
        <p:spPr>
          <a:xfrm>
            <a:off x="545413" y="1305341"/>
            <a:ext cx="812597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ct val="0"/>
              </a:spcBef>
            </a:pPr>
            <a:r>
              <a:rPr lang="en-US" sz="2400" u="sng" dirty="0"/>
              <a:t>Hazard Analysis and Food Safety Plan</a:t>
            </a:r>
            <a:r>
              <a:rPr lang="en-US" sz="2400" dirty="0"/>
              <a:t>- knowing the risks and hazards needing to be controlled and how to ensure they are controlled throughout the process. </a:t>
            </a:r>
          </a:p>
          <a:p>
            <a:pPr marL="600075" lvl="1" indent="-257175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>
              <a:spcBef>
                <a:spcPct val="0"/>
              </a:spcBef>
            </a:pPr>
            <a:r>
              <a:rPr lang="en-US" sz="2400" u="sng" dirty="0"/>
              <a:t>Sanitation controls</a:t>
            </a:r>
            <a:r>
              <a:rPr lang="en-US" sz="2400" dirty="0"/>
              <a:t>- knowing the procedures, practices, and processes to significantly minimize or prevent the hazards such as environmental pathogens, biological hazards due to employee handling, and food allergen hazards.</a:t>
            </a:r>
          </a:p>
          <a:p>
            <a:pPr marL="1114425" lvl="2" indent="-428625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Verification of adequate sanitation controls through environmental monitoring</a:t>
            </a:r>
            <a:endParaRPr lang="en-US" altLang="en-US" sz="2400" dirty="0"/>
          </a:p>
          <a:p>
            <a:pPr lvl="1" eaLnBrk="1" hangingPunct="1">
              <a:spcBef>
                <a:spcPct val="0"/>
              </a:spcBef>
            </a:pPr>
            <a:endParaRPr lang="en-US" altLang="en-US" sz="2400" dirty="0"/>
          </a:p>
          <a:p>
            <a:pPr lvl="1" eaLnBrk="1" hangingPunct="1">
              <a:spcBef>
                <a:spcPct val="0"/>
              </a:spcBef>
            </a:pPr>
            <a:r>
              <a:rPr lang="en-US" altLang="en-US" sz="2400" u="sng" dirty="0"/>
              <a:t>Supplier controls</a:t>
            </a:r>
            <a:r>
              <a:rPr lang="en-US" altLang="en-US" sz="2400" dirty="0"/>
              <a:t>- knowing contract manufacturers, ingredient suppliers, and how they control the risk. </a:t>
            </a:r>
          </a:p>
          <a:p>
            <a:pPr marL="600075" lvl="1" indent="-257175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dirty="0">
              <a:latin typeface="Georgia" panose="02040502050405020303" pitchFamily="18" charset="0"/>
            </a:endParaRPr>
          </a:p>
          <a:p>
            <a:pPr lvl="2"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BBAB5B55-1045-FBDC-0E36-F33E89DA2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151" y="6541310"/>
            <a:ext cx="2171700" cy="273844"/>
          </a:xfrm>
        </p:spPr>
        <p:txBody>
          <a:bodyPr/>
          <a:lstStyle/>
          <a:p>
            <a:pPr algn="l" defTabSz="342900"/>
            <a:r>
              <a:rPr lang="en-US" b="1" dirty="0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rPr>
              <a:t>www.fda.gov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845" y="2504654"/>
            <a:ext cx="8229600" cy="1143000"/>
          </a:xfrm>
        </p:spPr>
        <p:txBody>
          <a:bodyPr/>
          <a:lstStyle/>
          <a:p>
            <a:r>
              <a:rPr lang="en-US" dirty="0"/>
              <a:t>Case Study</a:t>
            </a:r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567487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630773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495300" y="1328338"/>
            <a:ext cx="8268556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>
              <a:defRPr/>
            </a:pPr>
            <a:r>
              <a:rPr lang="en-US" altLang="en-US" sz="2400" dirty="0">
                <a:cs typeface="Arial" charset="0"/>
              </a:rPr>
              <a:t>FDA will be outward reaching/ sharing what we know </a:t>
            </a:r>
          </a:p>
          <a:p>
            <a:pPr marL="628650" lvl="1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Conversation about the signal (result) </a:t>
            </a:r>
          </a:p>
          <a:p>
            <a:pPr marL="628650" lvl="1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Provides a signal for industry as well </a:t>
            </a:r>
          </a:p>
          <a:p>
            <a:pPr marL="0" indent="0">
              <a:defRPr/>
            </a:pPr>
            <a:endParaRPr lang="en-US" altLang="en-US" sz="2400" dirty="0">
              <a:cs typeface="Arial" charset="0"/>
            </a:endParaRPr>
          </a:p>
          <a:p>
            <a:pPr marL="0" indent="0">
              <a:defRPr/>
            </a:pPr>
            <a:r>
              <a:rPr lang="en-US" altLang="en-US" sz="2400" dirty="0">
                <a:cs typeface="Arial" charset="0"/>
              </a:rPr>
              <a:t>What environmental monitoring program do you have?</a:t>
            </a:r>
          </a:p>
          <a:p>
            <a:pPr marL="0" indent="0">
              <a:defRPr/>
            </a:pPr>
            <a:endParaRPr lang="en-US" altLang="en-US" sz="2400" dirty="0">
              <a:cs typeface="Arial" charset="0"/>
            </a:endParaRPr>
          </a:p>
          <a:p>
            <a:pPr marL="0" indent="0">
              <a:defRPr/>
            </a:pPr>
            <a:r>
              <a:rPr lang="en-US" altLang="en-US" sz="2400" dirty="0">
                <a:cs typeface="Arial" charset="0"/>
              </a:rPr>
              <a:t>What corrective actions (ex.  a root cause analysis, etc.) are done in the event a positive may be found? </a:t>
            </a:r>
          </a:p>
          <a:p>
            <a:pPr marL="0" indent="0">
              <a:spcBef>
                <a:spcPct val="0"/>
              </a:spcBef>
            </a:pPr>
            <a:endParaRPr lang="en-US" altLang="en-US" sz="2400" dirty="0"/>
          </a:p>
          <a:p>
            <a:pPr marL="628650" lvl="1" indent="-342900">
              <a:buFontTx/>
              <a:buChar char="-"/>
              <a:defRPr/>
            </a:pPr>
            <a:endParaRPr lang="en-US" altLang="en-US" sz="2400" dirty="0">
              <a:cs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312125" y="48276"/>
            <a:ext cx="9573356" cy="1105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 dirty="0">
                <a:solidFill>
                  <a:srgbClr val="002060"/>
                </a:solidFill>
                <a:latin typeface="Calibri" pitchFamily="34" charset="0"/>
              </a:rPr>
              <a:t>What Happens Next?</a:t>
            </a:r>
            <a:endParaRPr lang="en-US" sz="3800" b="1" dirty="0">
              <a:solidFill>
                <a:srgbClr val="002060"/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567487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1065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Box 2"/>
          <p:cNvSpPr txBox="1">
            <a:spLocks noChangeArrowheads="1"/>
          </p:cNvSpPr>
          <p:nvPr/>
        </p:nvSpPr>
        <p:spPr bwMode="auto">
          <a:xfrm>
            <a:off x="609600" y="1508449"/>
            <a:ext cx="815340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28650" indent="-3429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943100" indent="-3429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003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575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147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771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/>
              <a:t>If cleaning/ sanitation inadequate-  </a:t>
            </a:r>
          </a:p>
          <a:p>
            <a:pPr marL="1143000" lvl="2">
              <a:spcBef>
                <a:spcPct val="0"/>
              </a:spcBef>
            </a:pPr>
            <a:r>
              <a:rPr lang="en-US" altLang="en-US" dirty="0"/>
              <a:t>may suggest a different conversation from FDA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en-US" sz="2400" dirty="0"/>
          </a:p>
          <a:p>
            <a:pPr>
              <a:spcBef>
                <a:spcPct val="0"/>
              </a:spcBef>
            </a:pPr>
            <a:r>
              <a:rPr lang="en-US" altLang="en-US" sz="2400" dirty="0"/>
              <a:t>Prevention through supplier controls- </a:t>
            </a:r>
          </a:p>
          <a:p>
            <a:pPr lvl="2">
              <a:spcBef>
                <a:spcPct val="0"/>
              </a:spcBef>
            </a:pPr>
            <a:r>
              <a:rPr lang="en-US" altLang="en-US" dirty="0"/>
              <a:t>know your contract manufacturers, ingredient suppliers- how they control the risk </a:t>
            </a:r>
            <a:endParaRPr lang="en-US" altLang="en-US" dirty="0">
              <a:cs typeface="Arial" charset="0"/>
            </a:endParaRPr>
          </a:p>
          <a:p>
            <a:pPr marL="0" indent="0"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r>
              <a:rPr lang="en-US" altLang="en-US" sz="2400" dirty="0"/>
              <a:t>If you have zero/ minimal data of your own- </a:t>
            </a:r>
          </a:p>
          <a:p>
            <a:pPr lvl="2">
              <a:spcBef>
                <a:spcPct val="0"/>
              </a:spcBef>
            </a:pPr>
            <a:r>
              <a:rPr lang="en-US" altLang="en-US" dirty="0"/>
              <a:t>may suggest a different conversation from FDA </a:t>
            </a:r>
          </a:p>
          <a:p>
            <a:pPr lvl="2">
              <a:spcBef>
                <a:spcPct val="0"/>
              </a:spcBef>
            </a:pPr>
            <a:r>
              <a:rPr lang="en-US" altLang="en-US" dirty="0"/>
              <a:t>FDA may conduct swabbing- </a:t>
            </a:r>
            <a:endParaRPr lang="en-US" altLang="en-US" sz="2000" dirty="0"/>
          </a:p>
          <a:p>
            <a:pPr lvl="4">
              <a:spcBef>
                <a:spcPct val="0"/>
              </a:spcBef>
            </a:pPr>
            <a:r>
              <a:rPr lang="en-US" altLang="en-US" dirty="0"/>
              <a:t>different then the places we are already out swabbing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312125" y="48276"/>
            <a:ext cx="9573356" cy="1657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 dirty="0">
                <a:solidFill>
                  <a:srgbClr val="002060"/>
                </a:solidFill>
                <a:latin typeface="Calibri" pitchFamily="34" charset="0"/>
              </a:rPr>
              <a:t>Next Steps</a:t>
            </a:r>
            <a:endParaRPr lang="en-US" sz="3800" b="1" dirty="0">
              <a:solidFill>
                <a:srgbClr val="002060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567487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4187023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2"/>
          <p:cNvSpPr txBox="1">
            <a:spLocks noChangeArrowheads="1"/>
          </p:cNvSpPr>
          <p:nvPr/>
        </p:nvSpPr>
        <p:spPr bwMode="auto">
          <a:xfrm>
            <a:off x="609600" y="1705667"/>
            <a:ext cx="81534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28650" indent="-3429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943100" indent="-3429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003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575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147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771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We expect you to find it 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/>
              <a:t>It’s about what happens next! </a:t>
            </a:r>
          </a:p>
          <a:p>
            <a:pPr lvl="4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Look in Zone 1/ food contact surfaces</a:t>
            </a:r>
          </a:p>
          <a:p>
            <a:pPr lvl="4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Find and fix </a:t>
            </a:r>
          </a:p>
          <a:p>
            <a:pPr lvl="4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Reacting to Zone 2, 3, and 4s before it gets into Zone 1 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It is doable! 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/>
              <a:t># of success stories where firms have strong EMP and operating in control 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/>
              <a:t>It’s all about the data 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endParaRPr lang="en-US" altLang="en-US" dirty="0"/>
          </a:p>
          <a:p>
            <a:pPr lvl="1" eaLnBrk="1" hangingPunct="1">
              <a:spcBef>
                <a:spcPct val="0"/>
              </a:spcBef>
              <a:buFontTx/>
              <a:buChar char="-"/>
            </a:pPr>
            <a:endParaRPr lang="en-US" altLang="en-US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312125" y="48276"/>
            <a:ext cx="9573356" cy="1657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 dirty="0">
                <a:solidFill>
                  <a:srgbClr val="002060"/>
                </a:solidFill>
                <a:latin typeface="Calibri" pitchFamily="34" charset="0"/>
              </a:rPr>
              <a:t>Lessons Learned </a:t>
            </a:r>
            <a:endParaRPr lang="en-US" sz="3800" b="1" dirty="0">
              <a:solidFill>
                <a:srgbClr val="002060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567487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767301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FDA-VI-2023">
      <a:dk1>
        <a:srgbClr val="000000"/>
      </a:dk1>
      <a:lt1>
        <a:srgbClr val="FFFFFF"/>
      </a:lt1>
      <a:dk2>
        <a:srgbClr val="222C67"/>
      </a:dk2>
      <a:lt2>
        <a:srgbClr val="DFE1E2"/>
      </a:lt2>
      <a:accent1>
        <a:srgbClr val="007CBA"/>
      </a:accent1>
      <a:accent2>
        <a:srgbClr val="E5B611"/>
      </a:accent2>
      <a:accent3>
        <a:srgbClr val="743796"/>
      </a:accent3>
      <a:accent4>
        <a:srgbClr val="008659"/>
      </a:accent4>
      <a:accent5>
        <a:srgbClr val="EF5D25"/>
      </a:accent5>
      <a:accent6>
        <a:srgbClr val="8B0A03"/>
      </a:accent6>
      <a:hlink>
        <a:srgbClr val="007CBA"/>
      </a:hlink>
      <a:folHlink>
        <a:srgbClr val="007CBA"/>
      </a:folHlink>
    </a:clrScheme>
    <a:fontScheme name="FDA-VI2">
      <a:majorFont>
        <a:latin typeface="Merriweather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1B742F46-CFD8-49CF-AE4A-C5FDB77414DC}" vid="{E0B4B230-A442-4FD0-AE38-E1871BC1C6F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1440421-510A-4793-8607-0BA41128C6E9}"/>
</file>

<file path=customXml/itemProps2.xml><?xml version="1.0" encoding="utf-8"?>
<ds:datastoreItem xmlns:ds="http://schemas.openxmlformats.org/officeDocument/2006/customXml" ds:itemID="{C4C017CD-5617-4712-AF07-9D8A0AA75CB2}"/>
</file>

<file path=customXml/itemProps3.xml><?xml version="1.0" encoding="utf-8"?>
<ds:datastoreItem xmlns:ds="http://schemas.openxmlformats.org/officeDocument/2006/customXml" ds:itemID="{B54B0730-77E2-4754-A7B1-D674FEBD063D}"/>
</file>

<file path=docMetadata/LabelInfo.xml><?xml version="1.0" encoding="utf-8"?>
<clbl:labelList xmlns:clbl="http://schemas.microsoft.com/office/2020/mipLabelMetadata">
  <clbl:label id="{7d2fdb41-339c-4257-87f2-a665730b31fc}" enabled="0" method="" siteId="{7d2fdb41-339c-4257-87f2-a665730b31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671</Words>
  <Application>Microsoft Office PowerPoint</Application>
  <PresentationFormat>On-screen Show (4:3)</PresentationFormat>
  <Paragraphs>83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Georgia</vt:lpstr>
      <vt:lpstr>Helvetica</vt:lpstr>
      <vt:lpstr>Merriweather</vt:lpstr>
      <vt:lpstr>Office Theme</vt:lpstr>
      <vt:lpstr>1_Office Theme</vt:lpstr>
      <vt:lpstr>Whole Genome Sequencing: the Compliance Perspective  </vt:lpstr>
      <vt:lpstr>Pathogen Findings</vt:lpstr>
      <vt:lpstr>PowerPoint Presentation</vt:lpstr>
      <vt:lpstr>Regulatory Considerations</vt:lpstr>
      <vt:lpstr>Preventive Controls for Human Food </vt:lpstr>
      <vt:lpstr>Case Study</vt:lpstr>
      <vt:lpstr>PowerPoint Presentation</vt:lpstr>
      <vt:lpstr>PowerPoint Presentation</vt:lpstr>
      <vt:lpstr>PowerPoint Presentation</vt:lpstr>
      <vt:lpstr>U.S. Food and Drug Administration, Human Foods Program logo</vt:lpstr>
    </vt:vector>
  </TitlesOfParts>
  <Company>Sensis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 Grabow</dc:creator>
  <cp:lastModifiedBy>Hintz, Leslie</cp:lastModifiedBy>
  <cp:revision>121</cp:revision>
  <dcterms:created xsi:type="dcterms:W3CDTF">2015-10-02T20:33:31Z</dcterms:created>
  <dcterms:modified xsi:type="dcterms:W3CDTF">2024-10-16T11:42:50Z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