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handoutMasterIdLst>
    <p:handoutMasterId r:id="rId27"/>
  </p:handoutMasterIdLst>
  <p:sldIdLst>
    <p:sldId id="1239" r:id="rId5"/>
    <p:sldId id="5329" r:id="rId6"/>
    <p:sldId id="5347" r:id="rId7"/>
    <p:sldId id="5335" r:id="rId8"/>
    <p:sldId id="5332" r:id="rId9"/>
    <p:sldId id="5336" r:id="rId10"/>
    <p:sldId id="1240" r:id="rId11"/>
    <p:sldId id="5343" r:id="rId12"/>
    <p:sldId id="5326" r:id="rId13"/>
    <p:sldId id="5328" r:id="rId14"/>
    <p:sldId id="258" r:id="rId15"/>
    <p:sldId id="5337" r:id="rId16"/>
    <p:sldId id="5338" r:id="rId17"/>
    <p:sldId id="5342" r:id="rId18"/>
    <p:sldId id="5345" r:id="rId19"/>
    <p:sldId id="5346" r:id="rId20"/>
    <p:sldId id="5339" r:id="rId21"/>
    <p:sldId id="5340" r:id="rId22"/>
    <p:sldId id="5344" r:id="rId23"/>
    <p:sldId id="5341" r:id="rId24"/>
    <p:sldId id="5330" r:id="rId25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81" autoAdjust="0"/>
    <p:restoredTop sz="94660"/>
  </p:normalViewPr>
  <p:slideViewPr>
    <p:cSldViewPr>
      <p:cViewPr varScale="1">
        <p:scale>
          <a:sx n="149" d="100"/>
          <a:sy n="149" d="100"/>
        </p:scale>
        <p:origin x="200" y="35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D87786-A1A8-6344-9B8C-A320654EFF99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6FF903-1B75-5D43-9CF7-BD43A827D043}">
      <dgm:prSet phldrT="[Text]"/>
      <dgm:spPr/>
      <dgm:t>
        <a:bodyPr/>
        <a:lstStyle/>
        <a:p>
          <a:r>
            <a:rPr lang="en-US" dirty="0"/>
            <a:t>Regulatory Genomics</a:t>
          </a:r>
        </a:p>
      </dgm:t>
    </dgm:pt>
    <dgm:pt modelId="{81639C01-02C5-F24E-B25D-B6E5EFDE6568}" type="parTrans" cxnId="{F820BB95-A83C-CE43-AF90-E341ECA74C98}">
      <dgm:prSet/>
      <dgm:spPr/>
      <dgm:t>
        <a:bodyPr/>
        <a:lstStyle/>
        <a:p>
          <a:endParaRPr lang="en-US"/>
        </a:p>
      </dgm:t>
    </dgm:pt>
    <dgm:pt modelId="{7C80D014-9048-104A-84A2-9A82E8A5CDD2}" type="sibTrans" cxnId="{F820BB95-A83C-CE43-AF90-E341ECA74C98}">
      <dgm:prSet/>
      <dgm:spPr/>
      <dgm:t>
        <a:bodyPr/>
        <a:lstStyle/>
        <a:p>
          <a:endParaRPr lang="en-US"/>
        </a:p>
      </dgm:t>
    </dgm:pt>
    <dgm:pt modelId="{EDF2CDFF-698C-964C-BD0F-611B4561C750}">
      <dgm:prSet phldrT="[Text]"/>
      <dgm:spPr/>
      <dgm:t>
        <a:bodyPr/>
        <a:lstStyle/>
        <a:p>
          <a:r>
            <a:rPr lang="en-US" dirty="0"/>
            <a:t>Wet-lab</a:t>
          </a:r>
        </a:p>
      </dgm:t>
    </dgm:pt>
    <dgm:pt modelId="{4A1ADD5C-DE8B-D44A-B8D4-EA8F360F8A79}" type="parTrans" cxnId="{9A113145-1D5F-044E-B9FD-3044BD67C32E}">
      <dgm:prSet/>
      <dgm:spPr/>
      <dgm:t>
        <a:bodyPr/>
        <a:lstStyle/>
        <a:p>
          <a:endParaRPr lang="en-US"/>
        </a:p>
      </dgm:t>
    </dgm:pt>
    <dgm:pt modelId="{FB6EF29D-9847-E947-80D7-3B41FF33D8A0}" type="sibTrans" cxnId="{9A113145-1D5F-044E-B9FD-3044BD67C32E}">
      <dgm:prSet/>
      <dgm:spPr/>
      <dgm:t>
        <a:bodyPr/>
        <a:lstStyle/>
        <a:p>
          <a:endParaRPr lang="en-US"/>
        </a:p>
      </dgm:t>
    </dgm:pt>
    <dgm:pt modelId="{AD851733-C53A-E04A-800D-CC520EE26980}">
      <dgm:prSet phldrT="[Text]"/>
      <dgm:spPr/>
      <dgm:t>
        <a:bodyPr/>
        <a:lstStyle/>
        <a:p>
          <a:r>
            <a:rPr lang="en-US" dirty="0"/>
            <a:t>Dry-lab</a:t>
          </a:r>
        </a:p>
      </dgm:t>
    </dgm:pt>
    <dgm:pt modelId="{F582D7E9-462D-6A47-867C-F1412F6C8E87}" type="parTrans" cxnId="{E5045BBD-3B25-4745-A948-AB05E9D71DDD}">
      <dgm:prSet/>
      <dgm:spPr/>
      <dgm:t>
        <a:bodyPr/>
        <a:lstStyle/>
        <a:p>
          <a:endParaRPr lang="en-US"/>
        </a:p>
      </dgm:t>
    </dgm:pt>
    <dgm:pt modelId="{66604494-0BDB-3E45-BD9F-9250AE7755A6}" type="sibTrans" cxnId="{E5045BBD-3B25-4745-A948-AB05E9D71DDD}">
      <dgm:prSet/>
      <dgm:spPr/>
      <dgm:t>
        <a:bodyPr/>
        <a:lstStyle/>
        <a:p>
          <a:endParaRPr lang="en-US"/>
        </a:p>
      </dgm:t>
    </dgm:pt>
    <dgm:pt modelId="{CA91CA7C-2D78-924A-BAA4-327C85206CEC}" type="pres">
      <dgm:prSet presAssocID="{75D87786-A1A8-6344-9B8C-A320654EFF9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FD87990-F6D3-6F4B-9043-23D03F4805D7}" type="pres">
      <dgm:prSet presAssocID="{E36FF903-1B75-5D43-9CF7-BD43A827D043}" presName="hierRoot1" presStyleCnt="0"/>
      <dgm:spPr/>
    </dgm:pt>
    <dgm:pt modelId="{B4B9B25E-61BB-AE47-A699-9C9F20AFDB15}" type="pres">
      <dgm:prSet presAssocID="{E36FF903-1B75-5D43-9CF7-BD43A827D043}" presName="composite" presStyleCnt="0"/>
      <dgm:spPr/>
    </dgm:pt>
    <dgm:pt modelId="{AC675FA9-501F-1549-B4B6-CDBD401CDFC2}" type="pres">
      <dgm:prSet presAssocID="{E36FF903-1B75-5D43-9CF7-BD43A827D043}" presName="background" presStyleLbl="node0" presStyleIdx="0" presStyleCnt="1"/>
      <dgm:spPr/>
    </dgm:pt>
    <dgm:pt modelId="{0C273617-945A-7B45-B5A8-9CB522CE9B49}" type="pres">
      <dgm:prSet presAssocID="{E36FF903-1B75-5D43-9CF7-BD43A827D043}" presName="text" presStyleLbl="fgAcc0" presStyleIdx="0" presStyleCnt="1">
        <dgm:presLayoutVars>
          <dgm:chPref val="3"/>
        </dgm:presLayoutVars>
      </dgm:prSet>
      <dgm:spPr/>
    </dgm:pt>
    <dgm:pt modelId="{44221DC1-5E2D-AD4F-87A7-4B3B79F417F7}" type="pres">
      <dgm:prSet presAssocID="{E36FF903-1B75-5D43-9CF7-BD43A827D043}" presName="hierChild2" presStyleCnt="0"/>
      <dgm:spPr/>
    </dgm:pt>
    <dgm:pt modelId="{C312C689-4C28-FB4A-9460-E47C1B224B6A}" type="pres">
      <dgm:prSet presAssocID="{4A1ADD5C-DE8B-D44A-B8D4-EA8F360F8A79}" presName="Name10" presStyleLbl="parChTrans1D2" presStyleIdx="0" presStyleCnt="2"/>
      <dgm:spPr/>
    </dgm:pt>
    <dgm:pt modelId="{934C0792-6B7F-C34E-80BE-D33720619257}" type="pres">
      <dgm:prSet presAssocID="{EDF2CDFF-698C-964C-BD0F-611B4561C750}" presName="hierRoot2" presStyleCnt="0"/>
      <dgm:spPr/>
    </dgm:pt>
    <dgm:pt modelId="{ECEC60E5-D1F1-CF42-9CF0-3F6DA6EC6ABA}" type="pres">
      <dgm:prSet presAssocID="{EDF2CDFF-698C-964C-BD0F-611B4561C750}" presName="composite2" presStyleCnt="0"/>
      <dgm:spPr/>
    </dgm:pt>
    <dgm:pt modelId="{DF6FAA28-40CD-844A-9531-41B5885FFAE7}" type="pres">
      <dgm:prSet presAssocID="{EDF2CDFF-698C-964C-BD0F-611B4561C750}" presName="background2" presStyleLbl="node2" presStyleIdx="0" presStyleCnt="2"/>
      <dgm:spPr/>
    </dgm:pt>
    <dgm:pt modelId="{F644033B-04CC-8C48-A9E5-4A6A0FC9FE31}" type="pres">
      <dgm:prSet presAssocID="{EDF2CDFF-698C-964C-BD0F-611B4561C750}" presName="text2" presStyleLbl="fgAcc2" presStyleIdx="0" presStyleCnt="2">
        <dgm:presLayoutVars>
          <dgm:chPref val="3"/>
        </dgm:presLayoutVars>
      </dgm:prSet>
      <dgm:spPr/>
    </dgm:pt>
    <dgm:pt modelId="{CC836993-C60B-8941-9E6E-3321F2BEA4B8}" type="pres">
      <dgm:prSet presAssocID="{EDF2CDFF-698C-964C-BD0F-611B4561C750}" presName="hierChild3" presStyleCnt="0"/>
      <dgm:spPr/>
    </dgm:pt>
    <dgm:pt modelId="{958F76F0-1240-594B-85AD-DFAA68DEE915}" type="pres">
      <dgm:prSet presAssocID="{F582D7E9-462D-6A47-867C-F1412F6C8E87}" presName="Name10" presStyleLbl="parChTrans1D2" presStyleIdx="1" presStyleCnt="2"/>
      <dgm:spPr/>
    </dgm:pt>
    <dgm:pt modelId="{67B67C03-F42A-5D49-81B1-2586049BBFE5}" type="pres">
      <dgm:prSet presAssocID="{AD851733-C53A-E04A-800D-CC520EE26980}" presName="hierRoot2" presStyleCnt="0"/>
      <dgm:spPr/>
    </dgm:pt>
    <dgm:pt modelId="{FD5130EC-516B-AE46-B7A0-3155D790AA31}" type="pres">
      <dgm:prSet presAssocID="{AD851733-C53A-E04A-800D-CC520EE26980}" presName="composite2" presStyleCnt="0"/>
      <dgm:spPr/>
    </dgm:pt>
    <dgm:pt modelId="{39CC15EA-D4DA-E247-BEB8-DC5766DCEFFE}" type="pres">
      <dgm:prSet presAssocID="{AD851733-C53A-E04A-800D-CC520EE26980}" presName="background2" presStyleLbl="node2" presStyleIdx="1" presStyleCnt="2"/>
      <dgm:spPr/>
    </dgm:pt>
    <dgm:pt modelId="{EFC43D6C-B20E-4C4D-BBEE-2AE66A36F012}" type="pres">
      <dgm:prSet presAssocID="{AD851733-C53A-E04A-800D-CC520EE26980}" presName="text2" presStyleLbl="fgAcc2" presStyleIdx="1" presStyleCnt="2">
        <dgm:presLayoutVars>
          <dgm:chPref val="3"/>
        </dgm:presLayoutVars>
      </dgm:prSet>
      <dgm:spPr/>
    </dgm:pt>
    <dgm:pt modelId="{CA0EF462-3D1B-474E-A43A-F1C658111AE2}" type="pres">
      <dgm:prSet presAssocID="{AD851733-C53A-E04A-800D-CC520EE26980}" presName="hierChild3" presStyleCnt="0"/>
      <dgm:spPr/>
    </dgm:pt>
  </dgm:ptLst>
  <dgm:cxnLst>
    <dgm:cxn modelId="{4E5D122E-86FD-8F4D-BCD1-E2922D3FE9E0}" type="presOf" srcId="{F582D7E9-462D-6A47-867C-F1412F6C8E87}" destId="{958F76F0-1240-594B-85AD-DFAA68DEE915}" srcOrd="0" destOrd="0" presId="urn:microsoft.com/office/officeart/2005/8/layout/hierarchy1"/>
    <dgm:cxn modelId="{18712831-35C6-2A40-8712-23877A37F1AA}" type="presOf" srcId="{EDF2CDFF-698C-964C-BD0F-611B4561C750}" destId="{F644033B-04CC-8C48-A9E5-4A6A0FC9FE31}" srcOrd="0" destOrd="0" presId="urn:microsoft.com/office/officeart/2005/8/layout/hierarchy1"/>
    <dgm:cxn modelId="{9A113145-1D5F-044E-B9FD-3044BD67C32E}" srcId="{E36FF903-1B75-5D43-9CF7-BD43A827D043}" destId="{EDF2CDFF-698C-964C-BD0F-611B4561C750}" srcOrd="0" destOrd="0" parTransId="{4A1ADD5C-DE8B-D44A-B8D4-EA8F360F8A79}" sibTransId="{FB6EF29D-9847-E947-80D7-3B41FF33D8A0}"/>
    <dgm:cxn modelId="{D24F824D-47E3-5A4A-AF92-7D77C952B371}" type="presOf" srcId="{4A1ADD5C-DE8B-D44A-B8D4-EA8F360F8A79}" destId="{C312C689-4C28-FB4A-9460-E47C1B224B6A}" srcOrd="0" destOrd="0" presId="urn:microsoft.com/office/officeart/2005/8/layout/hierarchy1"/>
    <dgm:cxn modelId="{ABD3FC7E-5F05-9C43-9712-8A29F5CA10B6}" type="presOf" srcId="{AD851733-C53A-E04A-800D-CC520EE26980}" destId="{EFC43D6C-B20E-4C4D-BBEE-2AE66A36F012}" srcOrd="0" destOrd="0" presId="urn:microsoft.com/office/officeart/2005/8/layout/hierarchy1"/>
    <dgm:cxn modelId="{3CACCF8B-3371-5849-B6AF-52B92B7FFA8A}" type="presOf" srcId="{E36FF903-1B75-5D43-9CF7-BD43A827D043}" destId="{0C273617-945A-7B45-B5A8-9CB522CE9B49}" srcOrd="0" destOrd="0" presId="urn:microsoft.com/office/officeart/2005/8/layout/hierarchy1"/>
    <dgm:cxn modelId="{F820BB95-A83C-CE43-AF90-E341ECA74C98}" srcId="{75D87786-A1A8-6344-9B8C-A320654EFF99}" destId="{E36FF903-1B75-5D43-9CF7-BD43A827D043}" srcOrd="0" destOrd="0" parTransId="{81639C01-02C5-F24E-B25D-B6E5EFDE6568}" sibTransId="{7C80D014-9048-104A-84A2-9A82E8A5CDD2}"/>
    <dgm:cxn modelId="{2EAE15B4-FA00-D44F-A412-FD2355DD3F3E}" type="presOf" srcId="{75D87786-A1A8-6344-9B8C-A320654EFF99}" destId="{CA91CA7C-2D78-924A-BAA4-327C85206CEC}" srcOrd="0" destOrd="0" presId="urn:microsoft.com/office/officeart/2005/8/layout/hierarchy1"/>
    <dgm:cxn modelId="{E5045BBD-3B25-4745-A948-AB05E9D71DDD}" srcId="{E36FF903-1B75-5D43-9CF7-BD43A827D043}" destId="{AD851733-C53A-E04A-800D-CC520EE26980}" srcOrd="1" destOrd="0" parTransId="{F582D7E9-462D-6A47-867C-F1412F6C8E87}" sibTransId="{66604494-0BDB-3E45-BD9F-9250AE7755A6}"/>
    <dgm:cxn modelId="{B20B4303-014F-264D-BAB3-9ED3BD9DDC6B}" type="presParOf" srcId="{CA91CA7C-2D78-924A-BAA4-327C85206CEC}" destId="{8FD87990-F6D3-6F4B-9043-23D03F4805D7}" srcOrd="0" destOrd="0" presId="urn:microsoft.com/office/officeart/2005/8/layout/hierarchy1"/>
    <dgm:cxn modelId="{334A5D73-BDD1-4549-9AB0-078F4DAE145A}" type="presParOf" srcId="{8FD87990-F6D3-6F4B-9043-23D03F4805D7}" destId="{B4B9B25E-61BB-AE47-A699-9C9F20AFDB15}" srcOrd="0" destOrd="0" presId="urn:microsoft.com/office/officeart/2005/8/layout/hierarchy1"/>
    <dgm:cxn modelId="{4064656D-4AF6-5E45-8297-A30976DF5B6D}" type="presParOf" srcId="{B4B9B25E-61BB-AE47-A699-9C9F20AFDB15}" destId="{AC675FA9-501F-1549-B4B6-CDBD401CDFC2}" srcOrd="0" destOrd="0" presId="urn:microsoft.com/office/officeart/2005/8/layout/hierarchy1"/>
    <dgm:cxn modelId="{CFD81CB7-0FBD-6B42-A194-D632FDE2AAB7}" type="presParOf" srcId="{B4B9B25E-61BB-AE47-A699-9C9F20AFDB15}" destId="{0C273617-945A-7B45-B5A8-9CB522CE9B49}" srcOrd="1" destOrd="0" presId="urn:microsoft.com/office/officeart/2005/8/layout/hierarchy1"/>
    <dgm:cxn modelId="{77823681-0BDA-0B4D-BB91-906AE7D4A9C7}" type="presParOf" srcId="{8FD87990-F6D3-6F4B-9043-23D03F4805D7}" destId="{44221DC1-5E2D-AD4F-87A7-4B3B79F417F7}" srcOrd="1" destOrd="0" presId="urn:microsoft.com/office/officeart/2005/8/layout/hierarchy1"/>
    <dgm:cxn modelId="{D8E275E3-5A99-8449-A33C-6B68B22D3255}" type="presParOf" srcId="{44221DC1-5E2D-AD4F-87A7-4B3B79F417F7}" destId="{C312C689-4C28-FB4A-9460-E47C1B224B6A}" srcOrd="0" destOrd="0" presId="urn:microsoft.com/office/officeart/2005/8/layout/hierarchy1"/>
    <dgm:cxn modelId="{881D558E-8586-6B4B-BEC8-F7A443AEFB92}" type="presParOf" srcId="{44221DC1-5E2D-AD4F-87A7-4B3B79F417F7}" destId="{934C0792-6B7F-C34E-80BE-D33720619257}" srcOrd="1" destOrd="0" presId="urn:microsoft.com/office/officeart/2005/8/layout/hierarchy1"/>
    <dgm:cxn modelId="{F44DB955-AEB0-834D-9148-5BEB48F74521}" type="presParOf" srcId="{934C0792-6B7F-C34E-80BE-D33720619257}" destId="{ECEC60E5-D1F1-CF42-9CF0-3F6DA6EC6ABA}" srcOrd="0" destOrd="0" presId="urn:microsoft.com/office/officeart/2005/8/layout/hierarchy1"/>
    <dgm:cxn modelId="{F5DCC637-1779-9D4B-8435-2F009DE65824}" type="presParOf" srcId="{ECEC60E5-D1F1-CF42-9CF0-3F6DA6EC6ABA}" destId="{DF6FAA28-40CD-844A-9531-41B5885FFAE7}" srcOrd="0" destOrd="0" presId="urn:microsoft.com/office/officeart/2005/8/layout/hierarchy1"/>
    <dgm:cxn modelId="{E680BB3A-D467-3E4D-9841-AE44BD305AA6}" type="presParOf" srcId="{ECEC60E5-D1F1-CF42-9CF0-3F6DA6EC6ABA}" destId="{F644033B-04CC-8C48-A9E5-4A6A0FC9FE31}" srcOrd="1" destOrd="0" presId="urn:microsoft.com/office/officeart/2005/8/layout/hierarchy1"/>
    <dgm:cxn modelId="{451960A5-0B14-584B-8A4F-0905E95B2827}" type="presParOf" srcId="{934C0792-6B7F-C34E-80BE-D33720619257}" destId="{CC836993-C60B-8941-9E6E-3321F2BEA4B8}" srcOrd="1" destOrd="0" presId="urn:microsoft.com/office/officeart/2005/8/layout/hierarchy1"/>
    <dgm:cxn modelId="{7F7B9F6C-D99E-8449-A828-5BAA250596A1}" type="presParOf" srcId="{44221DC1-5E2D-AD4F-87A7-4B3B79F417F7}" destId="{958F76F0-1240-594B-85AD-DFAA68DEE915}" srcOrd="2" destOrd="0" presId="urn:microsoft.com/office/officeart/2005/8/layout/hierarchy1"/>
    <dgm:cxn modelId="{9D6A87A7-782D-5A46-8E68-B8F6DE6D489F}" type="presParOf" srcId="{44221DC1-5E2D-AD4F-87A7-4B3B79F417F7}" destId="{67B67C03-F42A-5D49-81B1-2586049BBFE5}" srcOrd="3" destOrd="0" presId="urn:microsoft.com/office/officeart/2005/8/layout/hierarchy1"/>
    <dgm:cxn modelId="{71115FB8-9CFC-7447-8514-90D57F7DB61A}" type="presParOf" srcId="{67B67C03-F42A-5D49-81B1-2586049BBFE5}" destId="{FD5130EC-516B-AE46-B7A0-3155D790AA31}" srcOrd="0" destOrd="0" presId="urn:microsoft.com/office/officeart/2005/8/layout/hierarchy1"/>
    <dgm:cxn modelId="{AE01600B-9175-C14B-8F22-0E3BC56B838E}" type="presParOf" srcId="{FD5130EC-516B-AE46-B7A0-3155D790AA31}" destId="{39CC15EA-D4DA-E247-BEB8-DC5766DCEFFE}" srcOrd="0" destOrd="0" presId="urn:microsoft.com/office/officeart/2005/8/layout/hierarchy1"/>
    <dgm:cxn modelId="{4C216783-3BCB-9244-89BE-21E2DCFBB125}" type="presParOf" srcId="{FD5130EC-516B-AE46-B7A0-3155D790AA31}" destId="{EFC43D6C-B20E-4C4D-BBEE-2AE66A36F012}" srcOrd="1" destOrd="0" presId="urn:microsoft.com/office/officeart/2005/8/layout/hierarchy1"/>
    <dgm:cxn modelId="{88BC5706-EDBD-DD46-8492-1A1F119221A8}" type="presParOf" srcId="{67B67C03-F42A-5D49-81B1-2586049BBFE5}" destId="{CA0EF462-3D1B-474E-A43A-F1C658111AE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F76F0-1240-594B-85AD-DFAA68DEE915}">
      <dsp:nvSpPr>
        <dsp:cNvPr id="0" name=""/>
        <dsp:cNvSpPr/>
      </dsp:nvSpPr>
      <dsp:spPr>
        <a:xfrm>
          <a:off x="3264655" y="1584415"/>
          <a:ext cx="1522575" cy="7246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3798"/>
              </a:lnTo>
              <a:lnTo>
                <a:pt x="1522575" y="493798"/>
              </a:lnTo>
              <a:lnTo>
                <a:pt x="1522575" y="7246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2C689-4C28-FB4A-9460-E47C1B224B6A}">
      <dsp:nvSpPr>
        <dsp:cNvPr id="0" name=""/>
        <dsp:cNvSpPr/>
      </dsp:nvSpPr>
      <dsp:spPr>
        <a:xfrm>
          <a:off x="1742079" y="1584415"/>
          <a:ext cx="1522575" cy="724607"/>
        </a:xfrm>
        <a:custGeom>
          <a:avLst/>
          <a:gdLst/>
          <a:ahLst/>
          <a:cxnLst/>
          <a:rect l="0" t="0" r="0" b="0"/>
          <a:pathLst>
            <a:path>
              <a:moveTo>
                <a:pt x="1522575" y="0"/>
              </a:moveTo>
              <a:lnTo>
                <a:pt x="1522575" y="493798"/>
              </a:lnTo>
              <a:lnTo>
                <a:pt x="0" y="493798"/>
              </a:lnTo>
              <a:lnTo>
                <a:pt x="0" y="7246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675FA9-501F-1549-B4B6-CDBD401CDFC2}">
      <dsp:nvSpPr>
        <dsp:cNvPr id="0" name=""/>
        <dsp:cNvSpPr/>
      </dsp:nvSpPr>
      <dsp:spPr>
        <a:xfrm>
          <a:off x="2018911" y="2321"/>
          <a:ext cx="2491486" cy="1582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273617-945A-7B45-B5A8-9CB522CE9B49}">
      <dsp:nvSpPr>
        <dsp:cNvPr id="0" name=""/>
        <dsp:cNvSpPr/>
      </dsp:nvSpPr>
      <dsp:spPr>
        <a:xfrm>
          <a:off x="2295743" y="265311"/>
          <a:ext cx="2491486" cy="158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Regulatory Genomics</a:t>
          </a:r>
        </a:p>
      </dsp:txBody>
      <dsp:txXfrm>
        <a:off x="2342081" y="311649"/>
        <a:ext cx="2398810" cy="1489418"/>
      </dsp:txXfrm>
    </dsp:sp>
    <dsp:sp modelId="{DF6FAA28-40CD-844A-9531-41B5885FFAE7}">
      <dsp:nvSpPr>
        <dsp:cNvPr id="0" name=""/>
        <dsp:cNvSpPr/>
      </dsp:nvSpPr>
      <dsp:spPr>
        <a:xfrm>
          <a:off x="496336" y="2309022"/>
          <a:ext cx="2491486" cy="1582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4033B-04CC-8C48-A9E5-4A6A0FC9FE31}">
      <dsp:nvSpPr>
        <dsp:cNvPr id="0" name=""/>
        <dsp:cNvSpPr/>
      </dsp:nvSpPr>
      <dsp:spPr>
        <a:xfrm>
          <a:off x="773168" y="2572012"/>
          <a:ext cx="2491486" cy="158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Wet-lab</a:t>
          </a:r>
        </a:p>
      </dsp:txBody>
      <dsp:txXfrm>
        <a:off x="819506" y="2618350"/>
        <a:ext cx="2398810" cy="1489418"/>
      </dsp:txXfrm>
    </dsp:sp>
    <dsp:sp modelId="{39CC15EA-D4DA-E247-BEB8-DC5766DCEFFE}">
      <dsp:nvSpPr>
        <dsp:cNvPr id="0" name=""/>
        <dsp:cNvSpPr/>
      </dsp:nvSpPr>
      <dsp:spPr>
        <a:xfrm>
          <a:off x="3541486" y="2309022"/>
          <a:ext cx="2491486" cy="15820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43D6C-B20E-4C4D-BBEE-2AE66A36F012}">
      <dsp:nvSpPr>
        <dsp:cNvPr id="0" name=""/>
        <dsp:cNvSpPr/>
      </dsp:nvSpPr>
      <dsp:spPr>
        <a:xfrm>
          <a:off x="3818318" y="2572012"/>
          <a:ext cx="2491486" cy="15820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Dry-lab</a:t>
          </a:r>
        </a:p>
      </dsp:txBody>
      <dsp:txXfrm>
        <a:off x="3864656" y="2618350"/>
        <a:ext cx="2398810" cy="1489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t>10/15/24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8D46A-B586-417D-BFBD-8C8FE0AAF762}" type="datetimeFigureOut">
              <a:rPr lang="en-US"/>
              <a:t>10/15/24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Straight Connector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bottom lines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reeform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Freeform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s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>
            <a:no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 baseline="0"/>
            </a:lvl6pPr>
            <a:lvl7pPr>
              <a:defRPr sz="2000" baseline="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anchor="b">
            <a:normAutofit/>
          </a:bodyPr>
          <a:lstStyle>
            <a:lvl1pPr algn="l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/>
              <a:t>10/15/24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eft lines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reeform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Freeform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D029-FB74-4578-B929-F66AA97659CA}" type="datetimeFigureOut">
              <a:rPr lang="en-US"/>
              <a:pPr/>
              <a:t>10/15/24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31F46-21B7-629B-1D90-D9874F3FD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5176" y="1498600"/>
            <a:ext cx="8735325" cy="2000251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Regulatory Genomics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E786A8-28A9-FB14-DF63-3D7FBB80C5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17552" y="3733800"/>
            <a:ext cx="9955636" cy="1752600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James Pettengill</a:t>
            </a:r>
          </a:p>
          <a:p>
            <a:r>
              <a:rPr lang="en-US" dirty="0">
                <a:solidFill>
                  <a:schemeClr val="tx1"/>
                </a:solidFill>
              </a:rPr>
              <a:t>Director Division of Surveillance and Data Integration</a:t>
            </a:r>
          </a:p>
          <a:p>
            <a:r>
              <a:rPr lang="en-US" dirty="0">
                <a:solidFill>
                  <a:schemeClr val="tx1"/>
                </a:solidFill>
              </a:rPr>
              <a:t>Office of Surveillance Strategy and Risk Prioritization</a:t>
            </a:r>
          </a:p>
          <a:p>
            <a:r>
              <a:rPr lang="en-US" dirty="0">
                <a:solidFill>
                  <a:schemeClr val="tx1"/>
                </a:solidFill>
              </a:rPr>
              <a:t>Human foods Program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42202C-7062-90F8-EF61-214190FA4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812" y="219136"/>
            <a:ext cx="1942856" cy="73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93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E9999-2BC6-E39E-23C2-52305D61A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9588" y="131984"/>
            <a:ext cx="7289072" cy="92602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Standardized interpretation and report generation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F05B3C-BB43-0125-8B31-21925252A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084" y="1159139"/>
            <a:ext cx="7570600" cy="453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173FC6D-5996-F0D5-EAF5-A85CE9A6BDFA}"/>
              </a:ext>
            </a:extLst>
          </p:cNvPr>
          <p:cNvSpPr txBox="1"/>
          <p:nvPr/>
        </p:nvSpPr>
        <p:spPr>
          <a:xfrm>
            <a:off x="1065212" y="146209"/>
            <a:ext cx="8042448" cy="193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9" b="1" u="sng" dirty="0"/>
              <a:t>Interoperable and computationally efficient workflows</a:t>
            </a:r>
          </a:p>
          <a:p>
            <a:endParaRPr lang="en-US" sz="2399" b="1" u="sng" dirty="0"/>
          </a:p>
          <a:p>
            <a:pPr marL="285664" indent="-285664">
              <a:buFont typeface="Arial" panose="020B0604020202020204" pitchFamily="34" charset="0"/>
              <a:buChar char="•"/>
            </a:pPr>
            <a:r>
              <a:rPr lang="en-US" sz="2399" dirty="0"/>
              <a:t>Adopt </a:t>
            </a:r>
            <a:r>
              <a:rPr lang="en-US" sz="2399" dirty="0" err="1"/>
              <a:t>Nextflow</a:t>
            </a:r>
            <a:r>
              <a:rPr lang="en-US" sz="2399" dirty="0"/>
              <a:t> DSL2 and containers for workflow development and deployment</a:t>
            </a:r>
            <a:br>
              <a:rPr lang="en-US" sz="2399" u="sng" dirty="0"/>
            </a:br>
            <a:endParaRPr lang="en-US" sz="2399" u="sng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5ADCA6-F3C8-4FBE-7958-159063C8AD06}"/>
              </a:ext>
            </a:extLst>
          </p:cNvPr>
          <p:cNvSpPr txBox="1"/>
          <p:nvPr/>
        </p:nvSpPr>
        <p:spPr>
          <a:xfrm>
            <a:off x="6161337" y="2836724"/>
            <a:ext cx="2213491" cy="4614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9" dirty="0"/>
              <a:t>Robert </a:t>
            </a:r>
            <a:r>
              <a:rPr lang="en-US" sz="2399" dirty="0" err="1"/>
              <a:t>Literman</a:t>
            </a:r>
            <a:endParaRPr lang="en-US" sz="2399" dirty="0"/>
          </a:p>
        </p:txBody>
      </p:sp>
      <p:pic>
        <p:nvPicPr>
          <p:cNvPr id="1026" name="Picture 2" descr="The story of Nextflow: Building a modern pipeline orchestrator | Labs |  eLife">
            <a:extLst>
              <a:ext uri="{FF2B5EF4-FFF2-40B4-BE49-F238E27FC236}">
                <a16:creationId xmlns:a16="http://schemas.microsoft.com/office/drawing/2014/main" id="{F3915312-7834-AF80-A1FD-3ABF4DFC09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0" t="30671" r="7518" b="36844"/>
          <a:stretch/>
        </p:blipFill>
        <p:spPr bwMode="auto">
          <a:xfrm>
            <a:off x="9526564" y="146209"/>
            <a:ext cx="2463159" cy="51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606C4E-28EF-A53C-6B78-CC4ED13D12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6355469"/>
            <a:ext cx="1692095" cy="501638"/>
          </a:xfrm>
          <a:prstGeom prst="rect">
            <a:avLst/>
          </a:prstGeom>
        </p:spPr>
      </p:pic>
      <p:pic>
        <p:nvPicPr>
          <p:cNvPr id="1028" name="Picture 4" descr="Nextflow">
            <a:extLst>
              <a:ext uri="{FF2B5EF4-FFF2-40B4-BE49-F238E27FC236}">
                <a16:creationId xmlns:a16="http://schemas.microsoft.com/office/drawing/2014/main" id="{A076AF14-FAC7-B998-18D4-49DC275B67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412" y="2058451"/>
            <a:ext cx="8706615" cy="421386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2C4E8E-A99C-F7E3-584D-C239B1691A27}"/>
              </a:ext>
            </a:extLst>
          </p:cNvPr>
          <p:cNvSpPr txBox="1"/>
          <p:nvPr/>
        </p:nvSpPr>
        <p:spPr>
          <a:xfrm>
            <a:off x="7505542" y="6360131"/>
            <a:ext cx="4042041" cy="2461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Image from: https://</a:t>
            </a:r>
            <a:r>
              <a:rPr lang="en-US" sz="1000" dirty="0" err="1"/>
              <a:t>workflows.community</a:t>
            </a:r>
            <a:r>
              <a:rPr lang="en-US" sz="1000" dirty="0"/>
              <a:t>/stories/2022/09/28/</a:t>
            </a:r>
            <a:r>
              <a:rPr lang="en-US" sz="1000" dirty="0" err="1"/>
              <a:t>nextflow</a:t>
            </a:r>
            <a:r>
              <a:rPr lang="en-US" sz="10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45282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D4503-FD51-7FFD-9BC6-75570F3EE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</p:spPr>
        <p:txBody>
          <a:bodyPr anchor="b">
            <a:normAutofit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B0956D18-553F-5841-8EEB-1238F4F8F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883" y="2029191"/>
            <a:ext cx="10360501" cy="38074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540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AC818-8E26-A398-F48E-E15292E86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3CA2E-BD96-048B-7FFB-1BF6F8BA2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2" y="161351"/>
            <a:ext cx="10360501" cy="1432489"/>
          </a:xfrm>
        </p:spPr>
        <p:txBody>
          <a:bodyPr anchor="b"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b="1" dirty="0"/>
              <a:t>Prospective modeling and epidemiologically informative match rate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0FE33E-A519-8D5C-4C27-D56A0B1DCE76}"/>
              </a:ext>
            </a:extLst>
          </p:cNvPr>
          <p:cNvSpPr txBox="1"/>
          <p:nvPr/>
        </p:nvSpPr>
        <p:spPr>
          <a:xfrm>
            <a:off x="989012" y="1836456"/>
            <a:ext cx="1105373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/>
              <a:t>Premise: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Large genomic databases are promoted as beneficial to public health.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/>
              <a:t>Focus is often on: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How to increase the size of the database via facilitating access to the technology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Promoting open sharing of the data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2600" dirty="0"/>
              <a:t>Equitable data use and acknowledgement practices are followed 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Lacking is a discussion of the information content of such databases and how likely they are to return actionable information regarding new samples. </a:t>
            </a:r>
          </a:p>
          <a:p>
            <a:pPr marL="952393" lvl="1" indent="-342900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Some understanding of this is crucial to setting expectations and identifying gaps for improvement.</a:t>
            </a:r>
          </a:p>
        </p:txBody>
      </p:sp>
    </p:spTree>
    <p:extLst>
      <p:ext uri="{BB962C8B-B14F-4D97-AF65-F5344CB8AC3E}">
        <p14:creationId xmlns:p14="http://schemas.microsoft.com/office/powerpoint/2010/main" val="395833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00C86-04C3-BAA3-8187-398D79A63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3F8B-D2A3-1EAA-2CC2-CCED1350F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089" y="403967"/>
            <a:ext cx="10360501" cy="1432489"/>
          </a:xfrm>
        </p:spPr>
        <p:txBody>
          <a:bodyPr anchor="b"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b="1" dirty="0"/>
              <a:t>Prospective modeling and epidemiologically informative match rate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739E19-E2AF-544F-CA47-400D8BEBF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12" y="2743200"/>
            <a:ext cx="10419503" cy="27950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C77EDC-8CC6-A811-DEFA-42C6C2B1B4CF}"/>
              </a:ext>
            </a:extLst>
          </p:cNvPr>
          <p:cNvSpPr txBox="1"/>
          <p:nvPr/>
        </p:nvSpPr>
        <p:spPr>
          <a:xfrm>
            <a:off x="1293812" y="2219980"/>
            <a:ext cx="2877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Data set (NCBI PD)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000A9F6-CCFD-E3D1-C3F3-7F7B4660A5EC}"/>
              </a:ext>
            </a:extLst>
          </p:cNvPr>
          <p:cNvSpPr/>
          <p:nvPr/>
        </p:nvSpPr>
        <p:spPr>
          <a:xfrm>
            <a:off x="10133012" y="3124200"/>
            <a:ext cx="1371600" cy="1981200"/>
          </a:xfrm>
          <a:prstGeom prst="roundRect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51744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85495-2212-4618-B597-2A9164810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2F0D0-0A4B-1C88-D423-BA03E7A3C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074" y="137171"/>
            <a:ext cx="10360501" cy="1432489"/>
          </a:xfrm>
        </p:spPr>
        <p:txBody>
          <a:bodyPr anchor="b"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b="1" dirty="0"/>
              <a:t>Prospective modeling and epidemiologically informative match rate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546511-C4BD-3037-2669-2561782C8540}"/>
              </a:ext>
            </a:extLst>
          </p:cNvPr>
          <p:cNvSpPr txBox="1"/>
          <p:nvPr/>
        </p:nvSpPr>
        <p:spPr>
          <a:xfrm>
            <a:off x="1127074" y="1752600"/>
            <a:ext cx="101489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Because we are looking at a binary variable (is there a match to a clinical or not (20 SNPs)), simple logistic regressions were applied to explore relationship between quarterly match rate and seven database feature variables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C71B94-1399-E02B-419F-FE0EF62CF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074" y="3352800"/>
            <a:ext cx="10508292" cy="321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84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BDA4A-B826-7635-6F06-D535228DF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A8461-DDB9-45A4-62EE-6AFD50372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089" y="403967"/>
            <a:ext cx="10360501" cy="1432489"/>
          </a:xfrm>
        </p:spPr>
        <p:txBody>
          <a:bodyPr anchor="b"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b="1" dirty="0"/>
              <a:t>Prospective modeling and epidemiologically informative match rate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72795C-3519-57B7-9309-6A3C7EBDC29E}"/>
              </a:ext>
            </a:extLst>
          </p:cNvPr>
          <p:cNvSpPr txBox="1"/>
          <p:nvPr/>
        </p:nvSpPr>
        <p:spPr>
          <a:xfrm>
            <a:off x="1116774" y="1836456"/>
            <a:ext cx="100068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After identifying match rate related variables through logistic regression, we built multiple logistic regression models with all pairwise possible combinations of variables.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Due to multicollinearity when adding more factors into the model, we selected the two-factor model with an interaction term as the final prediction model.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The best fitting model included database size and percentage of environmental </a:t>
            </a:r>
            <a:r>
              <a:rPr lang="en-US" sz="2800" dirty="0" err="1"/>
              <a:t>BioSamples</a:t>
            </a:r>
            <a:r>
              <a:rPr lang="en-US" sz="2800" dirty="0"/>
              <a:t> with a McFadden’s R squared value of 0.939, which indicates a good prediction accuracy. 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866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A1FB7-FD61-B48D-263C-2B7EFA206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4A49-82B6-5857-EBD0-6E929BA7F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4111" y="152400"/>
            <a:ext cx="10360501" cy="1432489"/>
          </a:xfrm>
        </p:spPr>
        <p:txBody>
          <a:bodyPr anchor="b">
            <a:normAutofit fontScale="90000"/>
          </a:bodyPr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b="1" dirty="0"/>
              <a:t>Prospective modeling and epidemiologically informative match rate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176B22-8732-29A7-1269-D6C7FE9C3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579" y="1524000"/>
            <a:ext cx="10115666" cy="507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5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C3D80-F046-701E-4878-44BF8D52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6FCE4AF-8D4A-605A-7B4D-453C5ACFA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2" y="844750"/>
            <a:ext cx="4062942" cy="19304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3600" b="1" dirty="0"/>
              <a:t>Prospective modeling and epidemiologically informative match rate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D025D8-C025-C3F6-0740-5C0192471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970" y="505883"/>
            <a:ext cx="6476841" cy="5424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5289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C2F61-2CEA-0D61-A82E-C577AD117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EF798B8-C4CA-44C0-761C-BCF3EBE5B8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2" y="844750"/>
            <a:ext cx="4062942" cy="19304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3600" b="1" dirty="0"/>
              <a:t>Prospective modeling and epidemiologically informative match rate</a:t>
            </a:r>
            <a:endParaRPr lang="en-US" sz="3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91424D-B55B-64DE-D98B-CB3B7F279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811" y="844750"/>
            <a:ext cx="6833665" cy="51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0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889F013-B165-44D3-E129-836B269A89B6}"/>
              </a:ext>
            </a:extLst>
          </p:cNvPr>
          <p:cNvSpPr txBox="1"/>
          <p:nvPr/>
        </p:nvSpPr>
        <p:spPr>
          <a:xfrm>
            <a:off x="1648250" y="739588"/>
            <a:ext cx="9170562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Outline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Regulatory genomics – what is it and how do we ensure it?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Research update: Prospective modeling and epidemiologically informative match rate</a:t>
            </a:r>
            <a:endParaRPr lang="en-US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DA80F3-9F10-2CC5-B25E-17E2F9EA5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812" y="219136"/>
            <a:ext cx="1942856" cy="73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2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534FF-7FBB-6D07-6752-254FB901B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97DFB07-6344-B097-339F-93E36E8E7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93812" y="228600"/>
            <a:ext cx="9220200" cy="19304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Research Update: </a:t>
            </a:r>
            <a:br>
              <a:rPr lang="en-U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3600" b="1" dirty="0"/>
              <a:t>Prospective modeling and epidemiologically informative match rate</a:t>
            </a:r>
            <a:endParaRPr lang="en-US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B98307-E63E-C648-DBBD-A9C15CAEEDD2}"/>
              </a:ext>
            </a:extLst>
          </p:cNvPr>
          <p:cNvSpPr txBox="1"/>
          <p:nvPr/>
        </p:nvSpPr>
        <p:spPr>
          <a:xfrm>
            <a:off x="1827212" y="2132980"/>
            <a:ext cx="96628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Conclusions: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Variability of taxa</a:t>
            </a:r>
          </a:p>
          <a:p>
            <a:pPr marL="1066693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‘Current’ match rate of 33% for L. monocytogenes, 46% for Salmonella, and 7% for E. coli.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 higher percentage of environmental </a:t>
            </a:r>
            <a:r>
              <a:rPr lang="en-US" sz="2800" dirty="0" err="1"/>
              <a:t>BioSamples</a:t>
            </a:r>
            <a:r>
              <a:rPr lang="en-US" sz="2800" dirty="0"/>
              <a:t> is associated with higher match rate.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Fluctuations make it difficult to forecast future match rate.</a:t>
            </a:r>
          </a:p>
        </p:txBody>
      </p:sp>
    </p:spTree>
    <p:extLst>
      <p:ext uri="{BB962C8B-B14F-4D97-AF65-F5344CB8AC3E}">
        <p14:creationId xmlns:p14="http://schemas.microsoft.com/office/powerpoint/2010/main" val="4106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5F9DF-B625-A333-C1B0-4BAB3874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7717" y="696501"/>
            <a:ext cx="7416372" cy="675099"/>
          </a:xfrm>
        </p:spPr>
        <p:txBody>
          <a:bodyPr anchor="t">
            <a:normAutofit/>
          </a:bodyPr>
          <a:lstStyle/>
          <a:p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</a:rPr>
              <a:t>Acknowledgements 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18588168-A84A-DF31-1A80-B22024821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7717" y="1371600"/>
            <a:ext cx="10058400" cy="5622102"/>
          </a:xfrm>
        </p:spPr>
        <p:txBody>
          <a:bodyPr numCol="2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u="sng" dirty="0"/>
              <a:t>Biostatistics Team</a:t>
            </a:r>
          </a:p>
          <a:p>
            <a:pPr>
              <a:spcBef>
                <a:spcPts val="0"/>
              </a:spcBef>
            </a:pPr>
            <a:r>
              <a:rPr lang="en-US" dirty="0" err="1"/>
              <a:t>Lanlan</a:t>
            </a:r>
            <a:r>
              <a:rPr lang="en-US" dirty="0"/>
              <a:t> Yin </a:t>
            </a:r>
          </a:p>
          <a:p>
            <a:pPr marL="0" indent="0">
              <a:spcBef>
                <a:spcPts val="0"/>
              </a:spcBef>
              <a:buNone/>
            </a:pPr>
            <a:endParaRPr lang="en-US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b="1" u="sng" dirty="0"/>
              <a:t>Bioinformatics Team</a:t>
            </a:r>
          </a:p>
          <a:p>
            <a:pPr>
              <a:spcBef>
                <a:spcPts val="0"/>
              </a:spcBef>
            </a:pPr>
            <a:r>
              <a:rPr lang="en-US" dirty="0"/>
              <a:t>Joseph </a:t>
            </a:r>
            <a:r>
              <a:rPr lang="en-US" dirty="0" err="1"/>
              <a:t>Baugher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Bob </a:t>
            </a:r>
            <a:r>
              <a:rPr lang="en-US" dirty="0" err="1"/>
              <a:t>Literman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Yan Luo</a:t>
            </a:r>
          </a:p>
          <a:p>
            <a:pPr>
              <a:spcBef>
                <a:spcPts val="0"/>
              </a:spcBef>
            </a:pPr>
            <a:r>
              <a:rPr lang="en-US" dirty="0"/>
              <a:t>Tim </a:t>
            </a:r>
            <a:r>
              <a:rPr lang="en-US" dirty="0" err="1"/>
              <a:t>Muruvanda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Arthur </a:t>
            </a:r>
            <a:r>
              <a:rPr lang="en-US" dirty="0" err="1"/>
              <a:t>Pightling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dirty="0"/>
              <a:t>Yu “Fish” Wang</a:t>
            </a:r>
          </a:p>
          <a:p>
            <a:pPr>
              <a:spcBef>
                <a:spcPts val="0"/>
              </a:spcBef>
            </a:pPr>
            <a:r>
              <a:rPr lang="en-US" dirty="0"/>
              <a:t>Jayanthi </a:t>
            </a:r>
            <a:r>
              <a:rPr lang="en-US" dirty="0" err="1"/>
              <a:t>Gangiredla</a:t>
            </a:r>
            <a:r>
              <a:rPr lang="en-US" dirty="0"/>
              <a:t> (acting Team Lead)</a:t>
            </a:r>
          </a:p>
          <a:p>
            <a:pPr>
              <a:spcBef>
                <a:spcPts val="0"/>
              </a:spcBef>
            </a:pPr>
            <a:r>
              <a:rPr lang="en-US" dirty="0"/>
              <a:t>Hugh Rand (retired Team Lead)</a:t>
            </a:r>
          </a:p>
          <a:p>
            <a:pPr marL="0" indent="0">
              <a:spcBef>
                <a:spcPts val="0"/>
              </a:spcBef>
              <a:buNone/>
            </a:pPr>
            <a:endParaRPr lang="en-US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b="1" u="sng" dirty="0"/>
              <a:t>HFP Engineering and BIS Team</a:t>
            </a:r>
          </a:p>
          <a:p>
            <a:pPr marL="0" indent="0">
              <a:spcBef>
                <a:spcPts val="0"/>
              </a:spcBef>
              <a:buNone/>
            </a:pPr>
            <a:endParaRPr lang="en-US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b="1" u="sng" dirty="0"/>
              <a:t>The </a:t>
            </a:r>
            <a:r>
              <a:rPr lang="en-US" b="1" u="sng" dirty="0" err="1"/>
              <a:t>GenomeTrakr</a:t>
            </a:r>
            <a:r>
              <a:rPr lang="en-US" b="1" u="sng" dirty="0"/>
              <a:t> Team and associated labs</a:t>
            </a: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b="1" u="sng" dirty="0"/>
              <a:t>NCBI PD </a:t>
            </a:r>
          </a:p>
          <a:p>
            <a:pPr marL="0" indent="0">
              <a:spcBef>
                <a:spcPts val="0"/>
              </a:spcBef>
              <a:buNone/>
            </a:pPr>
            <a:endParaRPr lang="en-US" b="1" u="sng" dirty="0"/>
          </a:p>
          <a:p>
            <a:pPr marL="0" indent="0">
              <a:spcBef>
                <a:spcPts val="0"/>
              </a:spcBef>
              <a:buNone/>
            </a:pPr>
            <a:r>
              <a:rPr lang="en-US" b="1" u="sng" dirty="0"/>
              <a:t>All those domestic and international submitting data to the database</a:t>
            </a:r>
          </a:p>
          <a:p>
            <a:pPr marL="0" indent="0">
              <a:spcBef>
                <a:spcPts val="0"/>
              </a:spcBef>
              <a:buNone/>
            </a:pPr>
            <a:endParaRPr lang="en-US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E08530-7404-584A-1907-BEADD06900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812" y="219136"/>
            <a:ext cx="1942856" cy="73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1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730A9-06C6-BC58-0D1B-47539567F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0D7BC27-0B88-6F7F-FC24-C6A4445D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8251" y="152400"/>
            <a:ext cx="8509103" cy="609600"/>
          </a:xfrm>
        </p:spPr>
        <p:txBody>
          <a:bodyPr vert="horz" lIns="91416" tIns="45708" rIns="91416" bIns="45708" rtlCol="0" anchor="b">
            <a:noAutofit/>
          </a:bodyPr>
          <a:lstStyle/>
          <a:p>
            <a:pPr algn="l"/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Regulatory Genomics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endParaRPr lang="en-US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ED54F1C6-2897-E955-6869-82AA508ADE9F}"/>
              </a:ext>
            </a:extLst>
          </p:cNvPr>
          <p:cNvGraphicFramePr/>
          <p:nvPr/>
        </p:nvGraphicFramePr>
        <p:xfrm>
          <a:off x="2894012" y="2438400"/>
          <a:ext cx="6806142" cy="4156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92449B1-8397-F426-5B96-F7C6A71068AC}"/>
              </a:ext>
            </a:extLst>
          </p:cNvPr>
          <p:cNvSpPr txBox="1"/>
          <p:nvPr/>
        </p:nvSpPr>
        <p:spPr>
          <a:xfrm>
            <a:off x="1648250" y="739588"/>
            <a:ext cx="76465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Application of genomics to regulatory and outbreak investigations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Two components</a:t>
            </a:r>
            <a:endParaRPr lang="en-US" sz="3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CA55A4-760D-D288-AA5E-EE5490C826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56812" y="219136"/>
            <a:ext cx="1942856" cy="73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4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CE040-5852-0406-97E5-CD7A1047F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E14EC75-2E1D-9F32-2E3D-25A371731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8883" y="-136526"/>
            <a:ext cx="10360501" cy="1223963"/>
          </a:xfrm>
        </p:spPr>
        <p:txBody>
          <a:bodyPr vert="horz" lIns="91416" tIns="45708" rIns="91416" bIns="45708" rtlCol="0" anchor="b">
            <a:normAutofit/>
          </a:bodyPr>
          <a:lstStyle/>
          <a:p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Regulatory Genomics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:</a:t>
            </a:r>
            <a:b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r>
              <a:rPr lang="en-US" sz="2800" dirty="0"/>
              <a:t>Application of genomics to regulatory and outbreak investigations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27EB06-FB6B-9BCB-E26B-5FB9C31A3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412" y="1176100"/>
            <a:ext cx="8123743" cy="49961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D905E1C-523D-3937-ED2B-7D38736C0295}"/>
              </a:ext>
            </a:extLst>
          </p:cNvPr>
          <p:cNvSpPr txBox="1"/>
          <p:nvPr/>
        </p:nvSpPr>
        <p:spPr>
          <a:xfrm>
            <a:off x="5364777" y="6549625"/>
            <a:ext cx="68240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Image from </a:t>
            </a:r>
            <a:r>
              <a:rPr lang="en-US" sz="1200" dirty="0" err="1"/>
              <a:t>Muzeniek</a:t>
            </a:r>
            <a:r>
              <a:rPr lang="en-US" sz="1200" dirty="0"/>
              <a:t> et al. 2020. https://</a:t>
            </a:r>
            <a:r>
              <a:rPr lang="en-US" sz="1200" dirty="0" err="1"/>
              <a:t>www.biorxiv.org</a:t>
            </a:r>
            <a:r>
              <a:rPr lang="en-US" sz="1200" dirty="0"/>
              <a:t>/content/10.1101/2022.09.21.508883v2.full.pdf</a:t>
            </a:r>
          </a:p>
        </p:txBody>
      </p:sp>
    </p:spTree>
    <p:extLst>
      <p:ext uri="{BB962C8B-B14F-4D97-AF65-F5344CB8AC3E}">
        <p14:creationId xmlns:p14="http://schemas.microsoft.com/office/powerpoint/2010/main" val="327438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F5E3C83-057B-1684-D305-2C8B3197A285}"/>
              </a:ext>
            </a:extLst>
          </p:cNvPr>
          <p:cNvSpPr txBox="1"/>
          <p:nvPr/>
        </p:nvSpPr>
        <p:spPr>
          <a:xfrm>
            <a:off x="989012" y="-106363"/>
            <a:ext cx="6193499" cy="12493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Regulatory Bioinformatics:  </a:t>
            </a:r>
            <a:r>
              <a:rPr lang="en-US" sz="4800" b="1" dirty="0">
                <a:solidFill>
                  <a:srgbClr val="FFFFFF"/>
                </a:solidFill>
              </a:rPr>
              <a:t>Dry Lab Regulatory Genomics 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3BFFE2A-F088-3C95-E138-7DEB2A919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05" r="-1" b="17505"/>
          <a:stretch/>
        </p:blipFill>
        <p:spPr bwMode="auto">
          <a:xfrm>
            <a:off x="1141411" y="2133601"/>
            <a:ext cx="10602695" cy="4566586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96AED4A-E238-B168-5451-39355F4AB4CC}"/>
              </a:ext>
            </a:extLst>
          </p:cNvPr>
          <p:cNvSpPr/>
          <p:nvPr/>
        </p:nvSpPr>
        <p:spPr>
          <a:xfrm>
            <a:off x="4594372" y="3886200"/>
            <a:ext cx="7162800" cy="1371600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F17DA-518B-AD0F-FFEA-FE25A4755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8012" y="76200"/>
            <a:ext cx="3810000" cy="18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B12CA-F5FA-B886-068E-DB945971A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F04F62A-ED70-270F-42E6-78BC30BAC2FB}"/>
              </a:ext>
            </a:extLst>
          </p:cNvPr>
          <p:cNvSpPr txBox="1"/>
          <p:nvPr/>
        </p:nvSpPr>
        <p:spPr>
          <a:xfrm>
            <a:off x="912812" y="378598"/>
            <a:ext cx="6247129" cy="12493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 fontScale="77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Regulatory Bioinformatics: </a:t>
            </a:r>
            <a:r>
              <a:rPr lang="en-US" sz="4800" b="1" dirty="0"/>
              <a:t> Dry Lab Regulatory Genomics </a:t>
            </a:r>
            <a:endParaRPr lang="en-US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308DC5-DF75-F7A4-97E4-D8A1BD962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010" y="378598"/>
            <a:ext cx="4544280" cy="21511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A9CDFF-28CD-F3EC-DC7A-26485859A1A2}"/>
              </a:ext>
            </a:extLst>
          </p:cNvPr>
          <p:cNvSpPr txBox="1"/>
          <p:nvPr/>
        </p:nvSpPr>
        <p:spPr>
          <a:xfrm>
            <a:off x="1217612" y="2438400"/>
            <a:ext cx="10820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Abstract:</a:t>
            </a:r>
          </a:p>
          <a:p>
            <a:r>
              <a:rPr lang="en-US" sz="3600" dirty="0"/>
              <a:t>“Regulatory Bioinformatics” strives to develop and implement a </a:t>
            </a:r>
            <a:r>
              <a:rPr lang="en-US" sz="3600" b="1" dirty="0">
                <a:solidFill>
                  <a:srgbClr val="FF0000"/>
                </a:solidFill>
              </a:rPr>
              <a:t>standardized</a:t>
            </a:r>
            <a:r>
              <a:rPr lang="en-US" sz="3600" dirty="0"/>
              <a:t> and </a:t>
            </a:r>
            <a:r>
              <a:rPr lang="en-US" sz="3600" b="1" dirty="0">
                <a:solidFill>
                  <a:srgbClr val="FF0000"/>
                </a:solidFill>
              </a:rPr>
              <a:t>transparent</a:t>
            </a:r>
            <a:r>
              <a:rPr lang="en-US" sz="3600" dirty="0"/>
              <a:t> bioinformatic framework to support the implementation of existing and emerging technologies in regulatory decision-making. </a:t>
            </a:r>
          </a:p>
        </p:txBody>
      </p:sp>
    </p:spTree>
    <p:extLst>
      <p:ext uri="{BB962C8B-B14F-4D97-AF65-F5344CB8AC3E}">
        <p14:creationId xmlns:p14="http://schemas.microsoft.com/office/powerpoint/2010/main" val="260775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7087537-FD4C-365B-5DFC-F330FA698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206" y="-280258"/>
            <a:ext cx="8509103" cy="926020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Standardized Methods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793622-E4F2-D322-2CA6-7107512A4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140" y="2497407"/>
            <a:ext cx="8487214" cy="4286043"/>
          </a:xfrm>
          <a:prstGeom prst="rect">
            <a:avLst/>
          </a:prstGeom>
          <a:noFill/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24C333D-1569-20DC-B782-3DF4A73CE402}"/>
              </a:ext>
            </a:extLst>
          </p:cNvPr>
          <p:cNvSpPr/>
          <p:nvPr/>
        </p:nvSpPr>
        <p:spPr>
          <a:xfrm>
            <a:off x="3677787" y="4599994"/>
            <a:ext cx="1399592" cy="2612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1A9D75B-CFB1-8630-1009-7F630C7AE0E5}"/>
              </a:ext>
            </a:extLst>
          </p:cNvPr>
          <p:cNvSpPr/>
          <p:nvPr/>
        </p:nvSpPr>
        <p:spPr>
          <a:xfrm>
            <a:off x="3671564" y="4864364"/>
            <a:ext cx="1399592" cy="2612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C3D251F-5B3A-1BF5-204F-2D6C355852F9}"/>
              </a:ext>
            </a:extLst>
          </p:cNvPr>
          <p:cNvSpPr/>
          <p:nvPr/>
        </p:nvSpPr>
        <p:spPr>
          <a:xfrm>
            <a:off x="3662233" y="5116291"/>
            <a:ext cx="1399592" cy="2612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49DB142-E155-299C-7AE4-9F0CB2909BF2}"/>
              </a:ext>
            </a:extLst>
          </p:cNvPr>
          <p:cNvSpPr/>
          <p:nvPr/>
        </p:nvSpPr>
        <p:spPr>
          <a:xfrm>
            <a:off x="3671564" y="5570762"/>
            <a:ext cx="1399592" cy="26125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C1774E-9100-5B75-634C-31540EF3E7E7}"/>
              </a:ext>
            </a:extLst>
          </p:cNvPr>
          <p:cNvSpPr txBox="1"/>
          <p:nvPr/>
        </p:nvSpPr>
        <p:spPr>
          <a:xfrm>
            <a:off x="1763485" y="600307"/>
            <a:ext cx="8602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workflows written from scratch to support regulatory genomics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Stored in an internal GitLab code repository instance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Team uses the same methods</a:t>
            </a:r>
          </a:p>
        </p:txBody>
      </p:sp>
    </p:spTree>
    <p:extLst>
      <p:ext uri="{BB962C8B-B14F-4D97-AF65-F5344CB8AC3E}">
        <p14:creationId xmlns:p14="http://schemas.microsoft.com/office/powerpoint/2010/main" val="69890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A313C-C82E-94C7-8B97-B7298AED4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A55FA5C-4729-5B90-B57B-8C456552C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2" y="32303"/>
            <a:ext cx="8509103" cy="926020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Transparent Methods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957925-8002-8B7C-293C-4F0B0A737826}"/>
              </a:ext>
            </a:extLst>
          </p:cNvPr>
          <p:cNvSpPr txBox="1"/>
          <p:nvPr/>
        </p:nvSpPr>
        <p:spPr>
          <a:xfrm>
            <a:off x="1141412" y="885166"/>
            <a:ext cx="8602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Multiple peer-reviewed publications on both the method and interpretation side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65A95-B852-33EC-D7BD-34D68B8ED43C}"/>
              </a:ext>
            </a:extLst>
          </p:cNvPr>
          <p:cNvSpPr txBox="1">
            <a:spLocks/>
          </p:cNvSpPr>
          <p:nvPr/>
        </p:nvSpPr>
        <p:spPr>
          <a:xfrm>
            <a:off x="760412" y="3665236"/>
            <a:ext cx="7083317" cy="842895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b="1" dirty="0"/>
              <a:t>cited 269 times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AE4662-4905-3B5D-A2E7-9BC342E11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559" y="1809945"/>
            <a:ext cx="4853708" cy="229008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5D2A571-0C71-FD0B-6CBD-ACA127EDB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412" y="3124200"/>
            <a:ext cx="296767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7B4405-1F86-F06D-E1BA-5CFB27A77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1412" y="1809945"/>
            <a:ext cx="2967673" cy="13142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9EC9C93-282C-C75D-7BED-BD900CE7E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8387" y="4488363"/>
            <a:ext cx="4972050" cy="206929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BBF2A34-4842-5523-5C17-0646A9EC4176}"/>
              </a:ext>
            </a:extLst>
          </p:cNvPr>
          <p:cNvSpPr txBox="1">
            <a:spLocks/>
          </p:cNvSpPr>
          <p:nvPr/>
        </p:nvSpPr>
        <p:spPr>
          <a:xfrm>
            <a:off x="3460514" y="6104613"/>
            <a:ext cx="3665307" cy="842895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b="1" dirty="0"/>
              <a:t>cited 240 times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A69312-DDF5-C9B8-6DF5-5C01BF1734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6812" y="219136"/>
            <a:ext cx="1942856" cy="73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1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uigi Logo">
            <a:extLst>
              <a:ext uri="{FF2B5EF4-FFF2-40B4-BE49-F238E27FC236}">
                <a16:creationId xmlns:a16="http://schemas.microsoft.com/office/drawing/2014/main" id="{FE6FC3AD-C08B-49C7-BD3A-3FFCE1D20F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8168" y="1237227"/>
            <a:ext cx="2143303" cy="1144869"/>
          </a:xfrm>
          <a:prstGeom prst="rect">
            <a:avLst/>
          </a:prstGeom>
          <a:solidFill>
            <a:schemeClr val="tx1"/>
          </a:solidFill>
          <a:ln w="57150"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C3F5E2-550E-E429-87AB-6C4108C8C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236" y="4195913"/>
            <a:ext cx="2909121" cy="634500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8194" name="Picture 2" descr="R (programming language) - Wikipedia">
            <a:extLst>
              <a:ext uri="{FF2B5EF4-FFF2-40B4-BE49-F238E27FC236}">
                <a16:creationId xmlns:a16="http://schemas.microsoft.com/office/drawing/2014/main" id="{0A8E026F-E144-3398-C3C9-8D338D7B5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889" y="2948108"/>
            <a:ext cx="2090042" cy="1622856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T12A01: FUNDAMENTALS OF PYTHON PROGRAMMING (SF) - NTUC LearningHub">
            <a:extLst>
              <a:ext uri="{FF2B5EF4-FFF2-40B4-BE49-F238E27FC236}">
                <a16:creationId xmlns:a16="http://schemas.microsoft.com/office/drawing/2014/main" id="{FACDFA44-4E3D-E4A2-EDBE-026D1D225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6833" y="1118951"/>
            <a:ext cx="2558369" cy="1432687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>
            <a:extLst>
              <a:ext uri="{FF2B5EF4-FFF2-40B4-BE49-F238E27FC236}">
                <a16:creationId xmlns:a16="http://schemas.microsoft.com/office/drawing/2014/main" id="{3D3639C3-B89E-A453-0DFC-FFD9F7B11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144" y="5304390"/>
            <a:ext cx="3167350" cy="1336512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id="{190855A5-D1C9-EB51-212B-1C61F043C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024" y="2819768"/>
            <a:ext cx="1933094" cy="1768576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Shiny - RStudio">
            <a:extLst>
              <a:ext uri="{FF2B5EF4-FFF2-40B4-BE49-F238E27FC236}">
                <a16:creationId xmlns:a16="http://schemas.microsoft.com/office/drawing/2014/main" id="{F1E4A946-D10E-1EE7-18B5-B443414C3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474" y="1049950"/>
            <a:ext cx="2458875" cy="1292892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001209-EFDD-6EBD-153A-51C721E979F5}"/>
              </a:ext>
            </a:extLst>
          </p:cNvPr>
          <p:cNvSpPr txBox="1"/>
          <p:nvPr/>
        </p:nvSpPr>
        <p:spPr>
          <a:xfrm>
            <a:off x="987361" y="186935"/>
            <a:ext cx="112014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Helping to ensure standardization and transparency are open-source tools</a:t>
            </a:r>
          </a:p>
        </p:txBody>
      </p:sp>
      <p:pic>
        <p:nvPicPr>
          <p:cNvPr id="8204" name="Picture 12" descr="Press and Logos | GitLab">
            <a:extLst>
              <a:ext uri="{FF2B5EF4-FFF2-40B4-BE49-F238E27FC236}">
                <a16:creationId xmlns:a16="http://schemas.microsoft.com/office/drawing/2014/main" id="{9867208F-4E89-B921-5BEC-AA9393C11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940" y="2827645"/>
            <a:ext cx="2483710" cy="953690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6" name="Picture 14" descr="GitHub Logo and symbol, meaning, history, PNG, brand">
            <a:extLst>
              <a:ext uri="{FF2B5EF4-FFF2-40B4-BE49-F238E27FC236}">
                <a16:creationId xmlns:a16="http://schemas.microsoft.com/office/drawing/2014/main" id="{133B7723-CA5F-B7C3-E21E-0C56A7FCB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3911" y="5176230"/>
            <a:ext cx="2458875" cy="1376970"/>
          </a:xfrm>
          <a:prstGeom prst="rect">
            <a:avLst/>
          </a:prstGeom>
          <a:noFill/>
          <a:ln w="5715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865B74-B32A-4944-609E-7AEB53B0B0A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6427"/>
          <a:stretch/>
        </p:blipFill>
        <p:spPr>
          <a:xfrm>
            <a:off x="8076405" y="5831659"/>
            <a:ext cx="2358797" cy="783864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1D09AF-F6D5-9F21-F4E4-EE54A4542A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32230" y="4788493"/>
            <a:ext cx="2131921" cy="760849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3983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ch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2787990.potx" id="{BDB9CD5E-36EC-45F3-B87D-6D062B8A3823}" vid="{51682E2F-7C85-4D6F-AD40-072EFC83910D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08B24B-EF65-4E7C-8FD8-B6F23F3757FC}"/>
</file>

<file path=customXml/itemProps2.xml><?xml version="1.0" encoding="utf-8"?>
<ds:datastoreItem xmlns:ds="http://schemas.openxmlformats.org/officeDocument/2006/customXml" ds:itemID="{60C67BEE-D13F-4BD2-98A5-34D8A0977F68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4873beb7-5857-4685-be1f-d57550cc96cc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206BD07-6852-4D0C-9C18-0D021CAB3DB1}"/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Tech 16x9</Template>
  <TotalTime>162</TotalTime>
  <Words>642</Words>
  <Application>Microsoft Macintosh PowerPoint</Application>
  <PresentationFormat>Custom</PresentationFormat>
  <Paragraphs>83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Tech 16x9</vt:lpstr>
      <vt:lpstr>Regulatory Genomics</vt:lpstr>
      <vt:lpstr>PowerPoint Presentation</vt:lpstr>
      <vt:lpstr>Regulatory Genomics:</vt:lpstr>
      <vt:lpstr>Regulatory Genomics: Application of genomics to regulatory and outbreak investigations</vt:lpstr>
      <vt:lpstr>PowerPoint Presentation</vt:lpstr>
      <vt:lpstr>PowerPoint Presentation</vt:lpstr>
      <vt:lpstr>Standardized Methods</vt:lpstr>
      <vt:lpstr>Transparent Methods</vt:lpstr>
      <vt:lpstr>PowerPoint Presentation</vt:lpstr>
      <vt:lpstr>Standardized interpretation and report generation</vt:lpstr>
      <vt:lpstr>PowerPoint Presentation</vt:lpstr>
      <vt:lpstr>Research Update:</vt:lpstr>
      <vt:lpstr>Research Update:  Prospective modeling and epidemiologically informative match rate</vt:lpstr>
      <vt:lpstr>Research Update:  Prospective modeling and epidemiologically informative match rate</vt:lpstr>
      <vt:lpstr>Research Update:  Prospective modeling and epidemiologically informative match rate</vt:lpstr>
      <vt:lpstr>Research Update:  Prospective modeling and epidemiologically informative match rate</vt:lpstr>
      <vt:lpstr>Research Update:  Prospective modeling and epidemiologically informative match rate</vt:lpstr>
      <vt:lpstr>PowerPoint Presentation</vt:lpstr>
      <vt:lpstr>PowerPoint Presentation</vt:lpstr>
      <vt:lpstr>PowerPoint Presentation</vt:lpstr>
      <vt:lpstr>Acknowledgements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Pettengill, James</dc:creator>
  <cp:lastModifiedBy>Pettengill, James</cp:lastModifiedBy>
  <cp:revision>2</cp:revision>
  <dcterms:created xsi:type="dcterms:W3CDTF">2024-10-08T19:47:51Z</dcterms:created>
  <dcterms:modified xsi:type="dcterms:W3CDTF">2024-10-15T15:55:15Z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0x010100E23A49D5CB2C7542997766C405C38DF7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