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606" r:id="rId6"/>
    <p:sldId id="555" r:id="rId7"/>
    <p:sldId id="575" r:id="rId8"/>
    <p:sldId id="580" r:id="rId9"/>
    <p:sldId id="554" r:id="rId10"/>
    <p:sldId id="302" r:id="rId11"/>
    <p:sldId id="532" r:id="rId12"/>
    <p:sldId id="543" r:id="rId13"/>
    <p:sldId id="268" r:id="rId14"/>
    <p:sldId id="601" r:id="rId15"/>
    <p:sldId id="617" r:id="rId16"/>
    <p:sldId id="618" r:id="rId17"/>
    <p:sldId id="566" r:id="rId18"/>
    <p:sldId id="561" r:id="rId19"/>
    <p:sldId id="602" r:id="rId20"/>
    <p:sldId id="604" r:id="rId21"/>
    <p:sldId id="541" r:id="rId22"/>
    <p:sldId id="549" r:id="rId23"/>
    <p:sldId id="324" r:id="rId24"/>
    <p:sldId id="571" r:id="rId25"/>
    <p:sldId id="613" r:id="rId26"/>
    <p:sldId id="572" r:id="rId27"/>
    <p:sldId id="529" r:id="rId28"/>
    <p:sldId id="577" r:id="rId29"/>
    <p:sldId id="286" r:id="rId30"/>
    <p:sldId id="272" r:id="rId31"/>
    <p:sldId id="279" r:id="rId32"/>
    <p:sldId id="589" r:id="rId33"/>
    <p:sldId id="574" r:id="rId34"/>
    <p:sldId id="588" r:id="rId35"/>
    <p:sldId id="288" r:id="rId36"/>
    <p:sldId id="58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6B97"/>
    <a:srgbClr val="FF7F0E"/>
    <a:srgbClr val="D62728"/>
    <a:srgbClr val="9E0142"/>
    <a:srgbClr val="2CA02C"/>
    <a:srgbClr val="E377C2"/>
    <a:srgbClr val="9467BD"/>
    <a:srgbClr val="FBF8B0"/>
    <a:srgbClr val="FDBE70"/>
    <a:srgbClr val="8C56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89645" autoAdjust="0"/>
  </p:normalViewPr>
  <p:slideViewPr>
    <p:cSldViewPr snapToGrid="0" showGuides="1">
      <p:cViewPr varScale="1">
        <p:scale>
          <a:sx n="63" d="100"/>
          <a:sy n="63" d="100"/>
        </p:scale>
        <p:origin x="608"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toroiba\Box\Magaly%20-%20Work\Water%20project\IAFP%20analisis\Genome%20selection%20files\Genomes%20Master%20Data%20-New%20selectionDecember16-2022-UNA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umd0-my.sharepoint.com/personal/mtoroiba_umd_edu/Documents/AMR%20analysis-June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md0-my.sharepoint.com/personal/mtoroiba_umd_edu/Documents/AMR%20analysis-June5.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 Chile</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2019</c:v>
                </c:pt>
                <c:pt idx="1">
                  <c:v>2020</c:v>
                </c:pt>
                <c:pt idx="2">
                  <c:v>2021</c:v>
                </c:pt>
                <c:pt idx="3">
                  <c:v>2022</c:v>
                </c:pt>
                <c:pt idx="4">
                  <c:v>2023</c:v>
                </c:pt>
              </c:numCache>
            </c:numRef>
          </c:cat>
          <c:val>
            <c:numRef>
              <c:f>Sheet1!$B$2:$B$6</c:f>
              <c:numCache>
                <c:formatCode>0</c:formatCode>
                <c:ptCount val="5"/>
                <c:pt idx="0">
                  <c:v>14</c:v>
                </c:pt>
                <c:pt idx="1">
                  <c:v>43.3</c:v>
                </c:pt>
                <c:pt idx="2">
                  <c:v>40.799999999999997</c:v>
                </c:pt>
                <c:pt idx="3">
                  <c:v>55.8</c:v>
                </c:pt>
                <c:pt idx="4">
                  <c:v>52.2</c:v>
                </c:pt>
              </c:numCache>
            </c:numRef>
          </c:val>
          <c:extLst>
            <c:ext xmlns:c16="http://schemas.microsoft.com/office/drawing/2014/chart" uri="{C3380CC4-5D6E-409C-BE32-E72D297353CC}">
              <c16:uniqueId val="{00000000-B54D-4F8B-848D-7CF52E861A5D}"/>
            </c:ext>
          </c:extLst>
        </c:ser>
        <c:ser>
          <c:idx val="1"/>
          <c:order val="1"/>
          <c:tx>
            <c:strRef>
              <c:f>Sheet1!$C$1</c:f>
              <c:strCache>
                <c:ptCount val="1"/>
                <c:pt idx="0">
                  <c:v>PUC Chile</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2019</c:v>
                </c:pt>
                <c:pt idx="1">
                  <c:v>2020</c:v>
                </c:pt>
                <c:pt idx="2">
                  <c:v>2021</c:v>
                </c:pt>
                <c:pt idx="3">
                  <c:v>2022</c:v>
                </c:pt>
                <c:pt idx="4">
                  <c:v>2023</c:v>
                </c:pt>
              </c:numCache>
            </c:numRef>
          </c:cat>
          <c:val>
            <c:numRef>
              <c:f>Sheet1!$C$2:$C$6</c:f>
              <c:numCache>
                <c:formatCode>0</c:formatCode>
                <c:ptCount val="5"/>
                <c:pt idx="0">
                  <c:v>26</c:v>
                </c:pt>
                <c:pt idx="1">
                  <c:v>32.9</c:v>
                </c:pt>
                <c:pt idx="2">
                  <c:v>27.9</c:v>
                </c:pt>
                <c:pt idx="3">
                  <c:v>31</c:v>
                </c:pt>
                <c:pt idx="4">
                  <c:v>46</c:v>
                </c:pt>
              </c:numCache>
            </c:numRef>
          </c:val>
          <c:extLst>
            <c:ext xmlns:c16="http://schemas.microsoft.com/office/drawing/2014/chart" uri="{C3380CC4-5D6E-409C-BE32-E72D297353CC}">
              <c16:uniqueId val="{00000001-B54D-4F8B-848D-7CF52E861A5D}"/>
            </c:ext>
          </c:extLst>
        </c:ser>
        <c:ser>
          <c:idx val="2"/>
          <c:order val="2"/>
          <c:tx>
            <c:strRef>
              <c:f>Sheet1!$D$1</c:f>
              <c:strCache>
                <c:ptCount val="1"/>
                <c:pt idx="0">
                  <c:v>UNAM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2019</c:v>
                </c:pt>
                <c:pt idx="1">
                  <c:v>2020</c:v>
                </c:pt>
                <c:pt idx="2">
                  <c:v>2021</c:v>
                </c:pt>
                <c:pt idx="3">
                  <c:v>2022</c:v>
                </c:pt>
                <c:pt idx="4">
                  <c:v>2023</c:v>
                </c:pt>
              </c:numCache>
            </c:numRef>
          </c:cat>
          <c:val>
            <c:numRef>
              <c:f>Sheet1!$D$2:$D$6</c:f>
              <c:numCache>
                <c:formatCode>0</c:formatCode>
                <c:ptCount val="5"/>
                <c:pt idx="0">
                  <c:v>62.6</c:v>
                </c:pt>
                <c:pt idx="1">
                  <c:v>75.099999999999994</c:v>
                </c:pt>
                <c:pt idx="2">
                  <c:v>57.8</c:v>
                </c:pt>
                <c:pt idx="3">
                  <c:v>55</c:v>
                </c:pt>
                <c:pt idx="4">
                  <c:v>47.8</c:v>
                </c:pt>
              </c:numCache>
            </c:numRef>
          </c:val>
          <c:extLst>
            <c:ext xmlns:c16="http://schemas.microsoft.com/office/drawing/2014/chart" uri="{C3380CC4-5D6E-409C-BE32-E72D297353CC}">
              <c16:uniqueId val="{00000002-B54D-4F8B-848D-7CF52E861A5D}"/>
            </c:ext>
          </c:extLst>
        </c:ser>
        <c:ser>
          <c:idx val="3"/>
          <c:order val="3"/>
          <c:tx>
            <c:strRef>
              <c:f>Sheet1!$E$1</c:f>
              <c:strCache>
                <c:ptCount val="1"/>
                <c:pt idx="0">
                  <c:v>UFPB Brazil</c:v>
                </c:pt>
              </c:strCache>
            </c:strRef>
          </c:tx>
          <c:spPr>
            <a:solidFill>
              <a:schemeClr val="accent6">
                <a:lumMod val="40000"/>
                <a:lumOff val="60000"/>
              </a:schemeClr>
            </a:solidFill>
            <a:ln>
              <a:noFill/>
            </a:ln>
            <a:effectLst/>
          </c:spPr>
          <c:invertIfNegative val="0"/>
          <c:dPt>
            <c:idx val="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0-CC5B-490E-8417-CCABF2641ACD}"/>
              </c:ext>
            </c:extLst>
          </c:dPt>
          <c:dPt>
            <c:idx val="3"/>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CC5B-490E-8417-CCABF2641AC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2019</c:v>
                </c:pt>
                <c:pt idx="1">
                  <c:v>2020</c:v>
                </c:pt>
                <c:pt idx="2">
                  <c:v>2021</c:v>
                </c:pt>
                <c:pt idx="3">
                  <c:v>2022</c:v>
                </c:pt>
                <c:pt idx="4">
                  <c:v>2023</c:v>
                </c:pt>
              </c:numCache>
            </c:numRef>
          </c:cat>
          <c:val>
            <c:numRef>
              <c:f>Sheet1!$E$2:$E$6</c:f>
              <c:numCache>
                <c:formatCode>General</c:formatCode>
                <c:ptCount val="5"/>
                <c:pt idx="2" formatCode="0">
                  <c:v>73.7</c:v>
                </c:pt>
                <c:pt idx="3" formatCode="0">
                  <c:v>80.8</c:v>
                </c:pt>
                <c:pt idx="4" formatCode="0">
                  <c:v>82.7</c:v>
                </c:pt>
              </c:numCache>
            </c:numRef>
          </c:val>
          <c:extLst>
            <c:ext xmlns:c16="http://schemas.microsoft.com/office/drawing/2014/chart" uri="{C3380CC4-5D6E-409C-BE32-E72D297353CC}">
              <c16:uniqueId val="{00000003-B54D-4F8B-848D-7CF52E861A5D}"/>
            </c:ext>
          </c:extLst>
        </c:ser>
        <c:ser>
          <c:idx val="4"/>
          <c:order val="4"/>
          <c:tx>
            <c:strRef>
              <c:f>Sheet1!$F$1</c:f>
              <c:strCache>
                <c:ptCount val="1"/>
                <c:pt idx="0">
                  <c:v>UFRJ Brazil</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0</c:formatCode>
                <c:ptCount val="5"/>
                <c:pt idx="0">
                  <c:v>2019</c:v>
                </c:pt>
                <c:pt idx="1">
                  <c:v>2020</c:v>
                </c:pt>
                <c:pt idx="2">
                  <c:v>2021</c:v>
                </c:pt>
                <c:pt idx="3">
                  <c:v>2022</c:v>
                </c:pt>
                <c:pt idx="4">
                  <c:v>2023</c:v>
                </c:pt>
              </c:numCache>
            </c:numRef>
          </c:cat>
          <c:val>
            <c:numRef>
              <c:f>Sheet1!$F$2:$F$6</c:f>
              <c:numCache>
                <c:formatCode>General</c:formatCode>
                <c:ptCount val="5"/>
                <c:pt idx="2" formatCode="0">
                  <c:v>55.3</c:v>
                </c:pt>
                <c:pt idx="3" formatCode="0">
                  <c:v>68.3</c:v>
                </c:pt>
                <c:pt idx="4" formatCode="0">
                  <c:v>72</c:v>
                </c:pt>
              </c:numCache>
            </c:numRef>
          </c:val>
          <c:extLst>
            <c:ext xmlns:c16="http://schemas.microsoft.com/office/drawing/2014/chart" uri="{C3380CC4-5D6E-409C-BE32-E72D297353CC}">
              <c16:uniqueId val="{00000004-B54D-4F8B-848D-7CF52E861A5D}"/>
            </c:ext>
          </c:extLst>
        </c:ser>
        <c:dLbls>
          <c:showLegendKey val="0"/>
          <c:showVal val="0"/>
          <c:showCatName val="0"/>
          <c:showSerName val="0"/>
          <c:showPercent val="0"/>
          <c:showBubbleSize val="0"/>
        </c:dLbls>
        <c:gapWidth val="219"/>
        <c:overlap val="-27"/>
        <c:axId val="1743352751"/>
        <c:axId val="2039655535"/>
      </c:barChart>
      <c:catAx>
        <c:axId val="1743352751"/>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9655535"/>
        <c:crosses val="autoZero"/>
        <c:auto val="1"/>
        <c:lblAlgn val="ctr"/>
        <c:lblOffset val="100"/>
        <c:noMultiLvlLbl val="0"/>
      </c:catAx>
      <c:valAx>
        <c:axId val="2039655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3352751"/>
        <c:crosses val="autoZero"/>
        <c:crossBetween val="between"/>
      </c:valAx>
      <c:spPr>
        <a:noFill/>
        <a:ln>
          <a:noFill/>
        </a:ln>
        <a:effectLst/>
      </c:spPr>
    </c:plotArea>
    <c:legend>
      <c:legendPos val="b"/>
      <c:layout>
        <c:manualLayout>
          <c:xMode val="edge"/>
          <c:yMode val="edge"/>
          <c:x val="0.27360046026855339"/>
          <c:y val="0.90877488165096121"/>
          <c:w val="0.48178458670927005"/>
          <c:h val="9.122511834903877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Sheet4!$AE$9</c:f>
              <c:strCache>
                <c:ptCount val="1"/>
                <c:pt idx="0">
                  <c:v>Brazil</c:v>
                </c:pt>
              </c:strCache>
            </c:strRef>
          </c:tx>
          <c:spPr>
            <a:solidFill>
              <a:srgbClr val="00B050"/>
            </a:solidFill>
            <a:ln>
              <a:solidFill>
                <a:srgbClr val="00B050"/>
              </a:solidFill>
            </a:ln>
            <a:effectLst/>
            <a:sp3d>
              <a:contourClr>
                <a:srgbClr val="00B050"/>
              </a:contourClr>
            </a:sp3d>
          </c:spPr>
          <c:invertIfNegative val="0"/>
          <c:val>
            <c:numRef>
              <c:f>Sheet4!$AE$10:$AE$17</c:f>
              <c:numCache>
                <c:formatCode>0.0</c:formatCode>
                <c:ptCount val="8"/>
                <c:pt idx="0">
                  <c:v>50.230414746543786</c:v>
                </c:pt>
                <c:pt idx="1">
                  <c:v>26.267281105990779</c:v>
                </c:pt>
                <c:pt idx="2">
                  <c:v>13.364055299539171</c:v>
                </c:pt>
                <c:pt idx="3">
                  <c:v>6.4516129032258061</c:v>
                </c:pt>
                <c:pt idx="4">
                  <c:v>1.8433179723502304</c:v>
                </c:pt>
                <c:pt idx="5">
                  <c:v>0.92165898617511521</c:v>
                </c:pt>
                <c:pt idx="6">
                  <c:v>0.46082949308755761</c:v>
                </c:pt>
                <c:pt idx="7">
                  <c:v>0.46082949308755761</c:v>
                </c:pt>
              </c:numCache>
            </c:numRef>
          </c:val>
          <c:extLst>
            <c:ext xmlns:c16="http://schemas.microsoft.com/office/drawing/2014/chart" uri="{C3380CC4-5D6E-409C-BE32-E72D297353CC}">
              <c16:uniqueId val="{00000000-A57E-4036-BF6B-4DDE3DD31F83}"/>
            </c:ext>
          </c:extLst>
        </c:ser>
        <c:ser>
          <c:idx val="1"/>
          <c:order val="1"/>
          <c:tx>
            <c:strRef>
              <c:f>Sheet4!$AF$9</c:f>
              <c:strCache>
                <c:ptCount val="1"/>
                <c:pt idx="0">
                  <c:v>Chile</c:v>
                </c:pt>
              </c:strCache>
            </c:strRef>
          </c:tx>
          <c:spPr>
            <a:solidFill>
              <a:schemeClr val="accent1"/>
            </a:solidFill>
            <a:ln>
              <a:solidFill>
                <a:schemeClr val="tx2"/>
              </a:solidFill>
            </a:ln>
            <a:effectLst/>
            <a:sp3d>
              <a:contourClr>
                <a:schemeClr val="tx2"/>
              </a:contourClr>
            </a:sp3d>
          </c:spPr>
          <c:invertIfNegative val="0"/>
          <c:val>
            <c:numRef>
              <c:f>Sheet4!$AF$10:$AF$17</c:f>
              <c:numCache>
                <c:formatCode>0.0</c:formatCode>
                <c:ptCount val="8"/>
                <c:pt idx="0">
                  <c:v>76.623376623376629</c:v>
                </c:pt>
                <c:pt idx="1">
                  <c:v>19.480519480519483</c:v>
                </c:pt>
                <c:pt idx="2">
                  <c:v>2.5974025974025974</c:v>
                </c:pt>
                <c:pt idx="3">
                  <c:v>1.1131725417439702</c:v>
                </c:pt>
                <c:pt idx="4">
                  <c:v>0</c:v>
                </c:pt>
                <c:pt idx="5">
                  <c:v>0.1855287569573284</c:v>
                </c:pt>
                <c:pt idx="6">
                  <c:v>0</c:v>
                </c:pt>
                <c:pt idx="7">
                  <c:v>0</c:v>
                </c:pt>
              </c:numCache>
            </c:numRef>
          </c:val>
          <c:extLst>
            <c:ext xmlns:c16="http://schemas.microsoft.com/office/drawing/2014/chart" uri="{C3380CC4-5D6E-409C-BE32-E72D297353CC}">
              <c16:uniqueId val="{00000001-A57E-4036-BF6B-4DDE3DD31F83}"/>
            </c:ext>
          </c:extLst>
        </c:ser>
        <c:ser>
          <c:idx val="2"/>
          <c:order val="2"/>
          <c:tx>
            <c:strRef>
              <c:f>Sheet4!$AG$9</c:f>
              <c:strCache>
                <c:ptCount val="1"/>
                <c:pt idx="0">
                  <c:v>Mexico</c:v>
                </c:pt>
              </c:strCache>
            </c:strRef>
          </c:tx>
          <c:spPr>
            <a:solidFill>
              <a:schemeClr val="accent4"/>
            </a:solidFill>
            <a:ln>
              <a:solidFill>
                <a:schemeClr val="accent4"/>
              </a:solidFill>
            </a:ln>
            <a:effectLst/>
            <a:sp3d>
              <a:contourClr>
                <a:schemeClr val="accent4"/>
              </a:contourClr>
            </a:sp3d>
          </c:spPr>
          <c:invertIfNegative val="0"/>
          <c:val>
            <c:numRef>
              <c:f>Sheet4!$AG$10:$AG$17</c:f>
              <c:numCache>
                <c:formatCode>0.0</c:formatCode>
                <c:ptCount val="8"/>
                <c:pt idx="0">
                  <c:v>54.047619047619044</c:v>
                </c:pt>
                <c:pt idx="1">
                  <c:v>32.142857142857146</c:v>
                </c:pt>
                <c:pt idx="2">
                  <c:v>12.380952380952381</c:v>
                </c:pt>
                <c:pt idx="3">
                  <c:v>1.4285714285714286</c:v>
                </c:pt>
                <c:pt idx="4">
                  <c:v>0</c:v>
                </c:pt>
                <c:pt idx="5">
                  <c:v>0</c:v>
                </c:pt>
                <c:pt idx="6">
                  <c:v>0</c:v>
                </c:pt>
                <c:pt idx="7">
                  <c:v>0</c:v>
                </c:pt>
              </c:numCache>
            </c:numRef>
          </c:val>
          <c:extLst>
            <c:ext xmlns:c16="http://schemas.microsoft.com/office/drawing/2014/chart" uri="{C3380CC4-5D6E-409C-BE32-E72D297353CC}">
              <c16:uniqueId val="{00000002-A57E-4036-BF6B-4DDE3DD31F83}"/>
            </c:ext>
          </c:extLst>
        </c:ser>
        <c:dLbls>
          <c:showLegendKey val="0"/>
          <c:showVal val="0"/>
          <c:showCatName val="0"/>
          <c:showSerName val="0"/>
          <c:showPercent val="0"/>
          <c:showBubbleSize val="0"/>
        </c:dLbls>
        <c:gapWidth val="150"/>
        <c:shape val="box"/>
        <c:axId val="559122895"/>
        <c:axId val="559122415"/>
        <c:axId val="0"/>
      </c:bar3DChart>
      <c:catAx>
        <c:axId val="559122895"/>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9122415"/>
        <c:crosses val="autoZero"/>
        <c:auto val="1"/>
        <c:lblAlgn val="ctr"/>
        <c:lblOffset val="100"/>
        <c:noMultiLvlLbl val="0"/>
      </c:catAx>
      <c:valAx>
        <c:axId val="5591224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9122895"/>
        <c:crosses val="autoZero"/>
        <c:crossBetween val="between"/>
        <c:majorUnit val="10"/>
        <c:minorUnit val="2"/>
      </c:valAx>
      <c:spPr>
        <a:noFill/>
        <a:ln>
          <a:noFill/>
        </a:ln>
        <a:effectLst/>
      </c:spPr>
    </c:plotArea>
    <c:legend>
      <c:legendPos val="b"/>
      <c:layout>
        <c:manualLayout>
          <c:xMode val="edge"/>
          <c:yMode val="edge"/>
          <c:x val="0.31930525572001195"/>
          <c:y val="0.90041800869518251"/>
          <c:w val="0.41730690485556704"/>
          <c:h val="8.872839621809469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Sheet1!$H$5</c:f>
              <c:strCache>
                <c:ptCount val="1"/>
                <c:pt idx="0">
                  <c:v>Count of Country</c:v>
                </c:pt>
              </c:strCache>
            </c:strRef>
          </c:tx>
          <c:spPr>
            <a:solidFill>
              <a:srgbClr val="00B050"/>
            </a:solidFill>
          </c:spPr>
          <c:explosion val="6"/>
          <c:dPt>
            <c:idx val="0"/>
            <c:bubble3D val="0"/>
            <c:spPr>
              <a:solidFill>
                <a:srgbClr val="00B050"/>
              </a:solidFill>
              <a:ln w="19050">
                <a:solidFill>
                  <a:schemeClr val="accent6">
                    <a:lumMod val="40000"/>
                    <a:lumOff val="60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6">
                    <a:lumMod val="40000"/>
                    <a:lumOff val="60000"/>
                  </a:schemeClr>
                </a:contourClr>
              </a:sp3d>
            </c:spPr>
            <c:extLst>
              <c:ext xmlns:c16="http://schemas.microsoft.com/office/drawing/2014/chart" uri="{C3380CC4-5D6E-409C-BE32-E72D297353CC}">
                <c16:uniqueId val="{00000001-89AE-41B9-A0A3-1BEDC2F2381F}"/>
              </c:ext>
            </c:extLst>
          </c:dPt>
          <c:dPt>
            <c:idx val="1"/>
            <c:bubble3D val="0"/>
            <c:spPr>
              <a:solidFill>
                <a:srgbClr val="4472C5"/>
              </a:solidFill>
              <a:ln w="19050">
                <a:solidFill>
                  <a:schemeClr val="tx2"/>
                </a:solidFill>
              </a:ln>
              <a:effectLst>
                <a:innerShdw blurRad="114300">
                  <a:schemeClr val="accent4">
                    <a:lumMod val="75000"/>
                  </a:schemeClr>
                </a:innerShdw>
              </a:effectLst>
              <a:scene3d>
                <a:camera prst="orthographicFront"/>
                <a:lightRig rig="threePt" dir="t"/>
              </a:scene3d>
              <a:sp3d contourW="19050" prstMaterial="flat">
                <a:contourClr>
                  <a:schemeClr val="tx2"/>
                </a:contourClr>
              </a:sp3d>
            </c:spPr>
            <c:extLst>
              <c:ext xmlns:c16="http://schemas.microsoft.com/office/drawing/2014/chart" uri="{C3380CC4-5D6E-409C-BE32-E72D297353CC}">
                <c16:uniqueId val="{00000003-89AE-41B9-A0A3-1BEDC2F2381F}"/>
              </c:ext>
            </c:extLst>
          </c:dPt>
          <c:dPt>
            <c:idx val="2"/>
            <c:bubble3D val="0"/>
            <c:spPr>
              <a:solidFill>
                <a:srgbClr val="FFC100"/>
              </a:solidFill>
              <a:ln w="19050">
                <a:solidFill>
                  <a:schemeClr val="accent4">
                    <a:lumMod val="20000"/>
                    <a:lumOff val="80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4">
                    <a:lumMod val="20000"/>
                    <a:lumOff val="80000"/>
                  </a:schemeClr>
                </a:contourClr>
              </a:sp3d>
            </c:spPr>
            <c:extLst>
              <c:ext xmlns:c16="http://schemas.microsoft.com/office/drawing/2014/chart" uri="{C3380CC4-5D6E-409C-BE32-E72D297353CC}">
                <c16:uniqueId val="{00000005-89AE-41B9-A0A3-1BEDC2F2381F}"/>
              </c:ext>
            </c:extLst>
          </c:dPt>
          <c:dLbls>
            <c:dLbl>
              <c:idx val="0"/>
              <c:tx>
                <c:rich>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fld id="{4847DC77-474D-4DAF-80FA-B1CFA12F16DE}" type="CATEGORYNAME">
                      <a:rPr lang="en-US">
                        <a:solidFill>
                          <a:schemeClr val="tx1"/>
                        </a:solidFill>
                      </a:rPr>
                      <a:pPr>
                        <a:defRPr/>
                      </a:pPr>
                      <a:t>[CATEGORY NAME]</a:t>
                    </a:fld>
                    <a:r>
                      <a:rPr lang="en-US" baseline="0" dirty="0">
                        <a:solidFill>
                          <a:schemeClr val="tx1"/>
                        </a:solidFill>
                      </a:rPr>
                      <a:t>, </a:t>
                    </a:r>
                    <a:fld id="{6F04F9C3-9700-48BF-9349-3DD9820907FA}" type="VALUE">
                      <a:rPr lang="en-US" baseline="0">
                        <a:solidFill>
                          <a:schemeClr val="tx1"/>
                        </a:solidFill>
                      </a:rPr>
                      <a:pPr>
                        <a:defRPr/>
                      </a:pPr>
                      <a:t>[VALUE]</a:t>
                    </a:fld>
                    <a:r>
                      <a:rPr lang="en-US" baseline="0" dirty="0">
                        <a:solidFill>
                          <a:schemeClr val="tx1"/>
                        </a:solidFill>
                      </a:rPr>
                      <a:t>, </a:t>
                    </a:r>
                    <a:fld id="{E1583D13-0CEC-47F7-8C02-ECDFC71FA9B4}" type="PERCENTAGE">
                      <a:rPr lang="en-US" baseline="0">
                        <a:solidFill>
                          <a:schemeClr val="tx1"/>
                        </a:solidFill>
                      </a:rPr>
                      <a:pPr>
                        <a:defRPr/>
                      </a:pPr>
                      <a:t>[PERCENTAGE]</a:t>
                    </a:fld>
                    <a:endParaRPr lang="en-US" baseline="0" dirty="0">
                      <a:solidFill>
                        <a:schemeClr val="tx1"/>
                      </a:solidFill>
                    </a:endParaRPr>
                  </a:p>
                </c:rich>
              </c:tx>
              <c:spPr>
                <a:solidFill>
                  <a:schemeClr val="lt1">
                    <a:alpha val="90000"/>
                  </a:schemeClr>
                </a:solidFill>
                <a:ln w="12700" cap="flat" cmpd="sng" algn="ctr">
                  <a:solidFill>
                    <a:schemeClr val="tx1"/>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9AE-41B9-A0A3-1BEDC2F2381F}"/>
                </c:ext>
              </c:extLst>
            </c:dLbl>
            <c:dLbl>
              <c:idx val="1"/>
              <c:tx>
                <c:rich>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fld id="{0059A533-52D7-44C9-B90F-9B05FC6474BE}" type="CATEGORYNAME">
                      <a:rPr lang="en-US">
                        <a:solidFill>
                          <a:schemeClr val="tx1"/>
                        </a:solidFill>
                      </a:rPr>
                      <a:pPr>
                        <a:defRPr>
                          <a:solidFill>
                            <a:schemeClr val="accent2"/>
                          </a:solidFill>
                        </a:defRPr>
                      </a:pPr>
                      <a:t>[CATEGORY NAME]</a:t>
                    </a:fld>
                    <a:r>
                      <a:rPr lang="en-US" baseline="0" dirty="0">
                        <a:solidFill>
                          <a:schemeClr val="tx1"/>
                        </a:solidFill>
                      </a:rPr>
                      <a:t>, </a:t>
                    </a:r>
                    <a:fld id="{4D23B8BD-D516-4DE2-8A53-AB69AEEA509E}" type="VALUE">
                      <a:rPr lang="en-US" baseline="0">
                        <a:solidFill>
                          <a:schemeClr val="tx1"/>
                        </a:solidFill>
                      </a:rPr>
                      <a:pPr>
                        <a:defRPr>
                          <a:solidFill>
                            <a:schemeClr val="accent2"/>
                          </a:solidFill>
                        </a:defRPr>
                      </a:pPr>
                      <a:t>[VALUE]</a:t>
                    </a:fld>
                    <a:r>
                      <a:rPr lang="en-US" baseline="0" dirty="0">
                        <a:solidFill>
                          <a:schemeClr val="tx1"/>
                        </a:solidFill>
                      </a:rPr>
                      <a:t>, </a:t>
                    </a:r>
                    <a:fld id="{549F955D-3D40-4113-B528-14E11882C677}" type="PERCENTAGE">
                      <a:rPr lang="en-US" baseline="0">
                        <a:solidFill>
                          <a:schemeClr val="tx1"/>
                        </a:solidFill>
                      </a:rPr>
                      <a:pPr>
                        <a:defRPr>
                          <a:solidFill>
                            <a:schemeClr val="accent2"/>
                          </a:solidFill>
                        </a:defRPr>
                      </a:pPr>
                      <a:t>[PERCENTAGE]</a:t>
                    </a:fld>
                    <a:endParaRPr lang="en-US" baseline="0" dirty="0">
                      <a:solidFill>
                        <a:schemeClr val="tx1"/>
                      </a:solidFill>
                    </a:endParaRPr>
                  </a:p>
                </c:rich>
              </c:tx>
              <c:spPr>
                <a:solidFill>
                  <a:schemeClr val="bg1"/>
                </a:solidFill>
                <a:ln w="12700" cap="flat" cmpd="sng" algn="ctr">
                  <a:solidFill>
                    <a:schemeClr val="tx1"/>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9AE-41B9-A0A3-1BEDC2F2381F}"/>
                </c:ext>
              </c:extLst>
            </c:dLbl>
            <c:dLbl>
              <c:idx val="2"/>
              <c:tx>
                <c:rich>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fld id="{6CB8A17F-4A9B-4547-BC3B-C873F52C43AF}" type="CATEGORYNAME">
                      <a:rPr lang="en-US">
                        <a:solidFill>
                          <a:schemeClr val="tx1"/>
                        </a:solidFill>
                      </a:rPr>
                      <a:pPr>
                        <a:defRPr>
                          <a:solidFill>
                            <a:schemeClr val="accent2"/>
                          </a:solidFill>
                        </a:defRPr>
                      </a:pPr>
                      <a:t>[CATEGORY NAME]</a:t>
                    </a:fld>
                    <a:r>
                      <a:rPr lang="en-US" baseline="0" dirty="0">
                        <a:solidFill>
                          <a:schemeClr val="tx1"/>
                        </a:solidFill>
                      </a:rPr>
                      <a:t>, </a:t>
                    </a:r>
                    <a:fld id="{1D7321AD-E608-4E1B-B475-65D317CF670D}" type="VALUE">
                      <a:rPr lang="en-US" baseline="0">
                        <a:solidFill>
                          <a:schemeClr val="tx1"/>
                        </a:solidFill>
                      </a:rPr>
                      <a:pPr>
                        <a:defRPr>
                          <a:solidFill>
                            <a:schemeClr val="accent2"/>
                          </a:solidFill>
                        </a:defRPr>
                      </a:pPr>
                      <a:t>[VALUE]</a:t>
                    </a:fld>
                    <a:r>
                      <a:rPr lang="en-US" baseline="0" dirty="0">
                        <a:solidFill>
                          <a:schemeClr val="tx1"/>
                        </a:solidFill>
                      </a:rPr>
                      <a:t>, </a:t>
                    </a:r>
                    <a:fld id="{126E7336-B6B7-4A5C-8B0E-BBDAF4CFA437}" type="PERCENTAGE">
                      <a:rPr lang="en-US" baseline="0">
                        <a:solidFill>
                          <a:schemeClr val="tx1"/>
                        </a:solidFill>
                      </a:rPr>
                      <a:pPr>
                        <a:defRPr>
                          <a:solidFill>
                            <a:schemeClr val="accent2"/>
                          </a:solidFill>
                        </a:defRPr>
                      </a:pPr>
                      <a:t>[PERCENTAGE]</a:t>
                    </a:fld>
                    <a:endParaRPr lang="en-US" baseline="0" dirty="0">
                      <a:solidFill>
                        <a:schemeClr val="tx1"/>
                      </a:solidFill>
                    </a:endParaRPr>
                  </a:p>
                </c:rich>
              </c:tx>
              <c:spPr>
                <a:solidFill>
                  <a:schemeClr val="lt1">
                    <a:alpha val="90000"/>
                  </a:schemeClr>
                </a:solidFill>
                <a:ln w="12700" cap="flat" cmpd="sng" algn="ctr">
                  <a:solidFill>
                    <a:schemeClr val="tx1"/>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330" b="0" i="0" u="none" strike="noStrike" kern="1200" baseline="0">
                      <a:solidFill>
                        <a:schemeClr val="accent2"/>
                      </a:solidFill>
                      <a:effectLst/>
                      <a:latin typeface="+mn-lt"/>
                      <a:ea typeface="+mn-ea"/>
                      <a:cs typeface="+mn-cs"/>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9AE-41B9-A0A3-1BEDC2F2381F}"/>
                </c:ext>
              </c:extLst>
            </c:dLbl>
            <c:spPr>
              <a:solidFill>
                <a:prstClr val="white">
                  <a:alpha val="90000"/>
                </a:prstClr>
              </a:solidFill>
              <a:ln w="12700" cap="flat" cmpd="sng" algn="ctr">
                <a:solidFill>
                  <a:srgbClr val="ED7D31"/>
                </a:solidFill>
                <a:round/>
              </a:ln>
              <a:effectLst>
                <a:outerShdw blurRad="50800" dist="38100" dir="2700000" algn="tl" rotWithShape="0">
                  <a:srgbClr val="ED7D31">
                    <a:lumMod val="75000"/>
                    <a:alpha val="40000"/>
                  </a:srgbClr>
                </a:outerShdw>
              </a:effectLst>
            </c:spPr>
            <c:dLblPos val="inEnd"/>
            <c:showLegendKey val="0"/>
            <c:showVal val="1"/>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Sheet1!$I$4:$K$4</c:f>
              <c:strCache>
                <c:ptCount val="3"/>
                <c:pt idx="0">
                  <c:v>Brazil</c:v>
                </c:pt>
                <c:pt idx="1">
                  <c:v>Chile</c:v>
                </c:pt>
                <c:pt idx="2">
                  <c:v>Mexico</c:v>
                </c:pt>
              </c:strCache>
            </c:strRef>
          </c:cat>
          <c:val>
            <c:numRef>
              <c:f>Sheet1!$I$5:$K$5</c:f>
              <c:numCache>
                <c:formatCode>General</c:formatCode>
                <c:ptCount val="3"/>
                <c:pt idx="0">
                  <c:v>441</c:v>
                </c:pt>
                <c:pt idx="1">
                  <c:v>650</c:v>
                </c:pt>
                <c:pt idx="2">
                  <c:v>687</c:v>
                </c:pt>
              </c:numCache>
            </c:numRef>
          </c:val>
          <c:extLst>
            <c:ext xmlns:c16="http://schemas.microsoft.com/office/drawing/2014/chart" uri="{C3380CC4-5D6E-409C-BE32-E72D297353CC}">
              <c16:uniqueId val="{00000006-89AE-41B9-A0A3-1BEDC2F2381F}"/>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2.088469432678404E-2"/>
          <c:y val="2.834946582463213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'AMR families compilado'!$T$55</c:f>
              <c:strCache>
                <c:ptCount val="1"/>
                <c:pt idx="0">
                  <c:v>AMR %</c:v>
                </c:pt>
              </c:strCache>
            </c:strRef>
          </c:tx>
          <c:spPr>
            <a:solidFill>
              <a:srgbClr val="C00000"/>
            </a:solidFill>
            <a:ln>
              <a:noFill/>
            </a:ln>
            <a:effectLst/>
            <a:sp3d/>
          </c:spPr>
          <c:invertIfNegative val="0"/>
          <c:cat>
            <c:strRef>
              <c:f>'AMR families compilado'!$S$56:$S$59</c:f>
              <c:strCache>
                <c:ptCount val="4"/>
                <c:pt idx="0">
                  <c:v>Brasil</c:v>
                </c:pt>
                <c:pt idx="1">
                  <c:v>Chile</c:v>
                </c:pt>
                <c:pt idx="2">
                  <c:v>Mexico</c:v>
                </c:pt>
                <c:pt idx="3">
                  <c:v>total</c:v>
                </c:pt>
              </c:strCache>
            </c:strRef>
          </c:cat>
          <c:val>
            <c:numRef>
              <c:f>'AMR families compilado'!$T$56:$T$59</c:f>
              <c:numCache>
                <c:formatCode>General</c:formatCode>
                <c:ptCount val="4"/>
                <c:pt idx="0">
                  <c:v>18.600000000000001</c:v>
                </c:pt>
                <c:pt idx="1">
                  <c:v>28.3</c:v>
                </c:pt>
                <c:pt idx="2">
                  <c:v>51.67</c:v>
                </c:pt>
                <c:pt idx="3">
                  <c:v>34.926900000000003</c:v>
                </c:pt>
              </c:numCache>
            </c:numRef>
          </c:val>
          <c:extLst>
            <c:ext xmlns:c16="http://schemas.microsoft.com/office/drawing/2014/chart" uri="{C3380CC4-5D6E-409C-BE32-E72D297353CC}">
              <c16:uniqueId val="{00000000-9482-4F39-A97B-BD8472095CB4}"/>
            </c:ext>
          </c:extLst>
        </c:ser>
        <c:dLbls>
          <c:showLegendKey val="0"/>
          <c:showVal val="0"/>
          <c:showCatName val="0"/>
          <c:showSerName val="0"/>
          <c:showPercent val="0"/>
          <c:showBubbleSize val="0"/>
        </c:dLbls>
        <c:gapWidth val="150"/>
        <c:shape val="box"/>
        <c:axId val="1570752"/>
        <c:axId val="1573152"/>
        <c:axId val="0"/>
      </c:bar3DChart>
      <c:catAx>
        <c:axId val="15707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73152"/>
        <c:crosses val="autoZero"/>
        <c:auto val="1"/>
        <c:lblAlgn val="ctr"/>
        <c:lblOffset val="100"/>
        <c:noMultiLvlLbl val="0"/>
      </c:catAx>
      <c:valAx>
        <c:axId val="1573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0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 AMR families</a:t>
            </a:r>
          </a:p>
        </c:rich>
      </c:tx>
      <c:layout>
        <c:manualLayout>
          <c:xMode val="edge"/>
          <c:yMode val="edge"/>
          <c:x val="0.37770849977115412"/>
          <c:y val="0.9274662891540353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4770254036570631E-2"/>
          <c:y val="0.11132596978874812"/>
          <c:w val="0.93468362204779998"/>
          <c:h val="0.72599744044545234"/>
        </c:manualLayout>
      </c:layout>
      <c:bar3DChart>
        <c:barDir val="col"/>
        <c:grouping val="clustered"/>
        <c:varyColors val="0"/>
        <c:ser>
          <c:idx val="0"/>
          <c:order val="0"/>
          <c:tx>
            <c:strRef>
              <c:f>'[AMR analysis-June5.xlsx]ATB families'!$Z$42</c:f>
              <c:strCache>
                <c:ptCount val="1"/>
                <c:pt idx="0">
                  <c:v>%</c:v>
                </c:pt>
              </c:strCache>
            </c:strRef>
          </c:tx>
          <c:spPr>
            <a:solidFill>
              <a:srgbClr val="C00000"/>
            </a:solidFill>
            <a:ln>
              <a:noFill/>
            </a:ln>
            <a:effectLst/>
            <a:sp3d/>
          </c:spPr>
          <c:invertIfNegative val="0"/>
          <c:cat>
            <c:strRef>
              <c:f>'[AMR analysis-June5.xlsx]ATB families'!$Y$43:$Y$46</c:f>
              <c:strCache>
                <c:ptCount val="4"/>
                <c:pt idx="0">
                  <c:v>0</c:v>
                </c:pt>
                <c:pt idx="1">
                  <c:v>1</c:v>
                </c:pt>
                <c:pt idx="2">
                  <c:v>2</c:v>
                </c:pt>
                <c:pt idx="3">
                  <c:v>More</c:v>
                </c:pt>
              </c:strCache>
            </c:strRef>
          </c:cat>
          <c:val>
            <c:numRef>
              <c:f>'[AMR analysis-June5.xlsx]ATB families'!$Z$43:$Z$46</c:f>
              <c:numCache>
                <c:formatCode>General</c:formatCode>
                <c:ptCount val="4"/>
                <c:pt idx="0">
                  <c:v>63.952835485682201</c:v>
                </c:pt>
                <c:pt idx="1">
                  <c:v>17.911285794497473</c:v>
                </c:pt>
                <c:pt idx="2">
                  <c:v>1.6844469399213924</c:v>
                </c:pt>
                <c:pt idx="3">
                  <c:v>16.451431779898932</c:v>
                </c:pt>
              </c:numCache>
            </c:numRef>
          </c:val>
          <c:extLst>
            <c:ext xmlns:c16="http://schemas.microsoft.com/office/drawing/2014/chart" uri="{C3380CC4-5D6E-409C-BE32-E72D297353CC}">
              <c16:uniqueId val="{00000000-8F31-4BCD-95BF-9F4A6D93B713}"/>
            </c:ext>
          </c:extLst>
        </c:ser>
        <c:dLbls>
          <c:showLegendKey val="0"/>
          <c:showVal val="0"/>
          <c:showCatName val="0"/>
          <c:showSerName val="0"/>
          <c:showPercent val="0"/>
          <c:showBubbleSize val="0"/>
        </c:dLbls>
        <c:gapWidth val="150"/>
        <c:shape val="box"/>
        <c:axId val="1590755071"/>
        <c:axId val="1590756031"/>
        <c:axId val="0"/>
      </c:bar3DChart>
      <c:catAx>
        <c:axId val="159075507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90756031"/>
        <c:crosses val="autoZero"/>
        <c:auto val="1"/>
        <c:lblAlgn val="ctr"/>
        <c:lblOffset val="100"/>
        <c:noMultiLvlLbl val="0"/>
      </c:catAx>
      <c:valAx>
        <c:axId val="15907560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07550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33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05BE9B-4B1D-40DA-ABFC-A8251B25D1B2}"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69E3033B-AF45-48C7-A002-A6F8B22CFA12}">
      <dgm:prSet/>
      <dgm:spPr>
        <a:solidFill>
          <a:srgbClr val="A01D22"/>
        </a:solidFill>
      </dgm:spPr>
      <dgm:t>
        <a:bodyPr/>
        <a:lstStyle/>
        <a:p>
          <a:r>
            <a:rPr lang="en-US"/>
            <a:t>Introduction</a:t>
          </a:r>
        </a:p>
      </dgm:t>
    </dgm:pt>
    <dgm:pt modelId="{DA19E8C7-D7B1-4644-AF2A-28C56E882440}" type="parTrans" cxnId="{A01E2C21-E13B-45FF-9D49-C1243A763F6E}">
      <dgm:prSet/>
      <dgm:spPr/>
      <dgm:t>
        <a:bodyPr/>
        <a:lstStyle/>
        <a:p>
          <a:endParaRPr lang="en-US"/>
        </a:p>
      </dgm:t>
    </dgm:pt>
    <dgm:pt modelId="{61B4A8F1-03BD-4B41-95B2-404928D0DC9B}" type="sibTrans" cxnId="{A01E2C21-E13B-45FF-9D49-C1243A763F6E}">
      <dgm:prSet/>
      <dgm:spPr/>
      <dgm:t>
        <a:bodyPr/>
        <a:lstStyle/>
        <a:p>
          <a:endParaRPr lang="en-US"/>
        </a:p>
      </dgm:t>
    </dgm:pt>
    <dgm:pt modelId="{47B358DC-36CE-4768-BD01-052794680F5B}">
      <dgm:prSet/>
      <dgm:spPr>
        <a:solidFill>
          <a:srgbClr val="A01D22"/>
        </a:solidFill>
      </dgm:spPr>
      <dgm:t>
        <a:bodyPr/>
        <a:lstStyle/>
        <a:p>
          <a:r>
            <a:rPr lang="en-US" dirty="0"/>
            <a:t>Methodology</a:t>
          </a:r>
        </a:p>
      </dgm:t>
    </dgm:pt>
    <dgm:pt modelId="{2789B49D-5E5A-435A-A211-3BA5E08DC680}" type="parTrans" cxnId="{D4681088-4381-4F1C-BC36-DD9EBB71ACEA}">
      <dgm:prSet/>
      <dgm:spPr/>
      <dgm:t>
        <a:bodyPr/>
        <a:lstStyle/>
        <a:p>
          <a:endParaRPr lang="en-US"/>
        </a:p>
      </dgm:t>
    </dgm:pt>
    <dgm:pt modelId="{F9C0BD0F-ECF7-4FEA-838D-E91F0D01FA02}" type="sibTrans" cxnId="{D4681088-4381-4F1C-BC36-DD9EBB71ACEA}">
      <dgm:prSet/>
      <dgm:spPr/>
      <dgm:t>
        <a:bodyPr/>
        <a:lstStyle/>
        <a:p>
          <a:endParaRPr lang="en-US"/>
        </a:p>
      </dgm:t>
    </dgm:pt>
    <dgm:pt modelId="{787EA30D-CA70-429D-8340-B6C951638C89}">
      <dgm:prSet/>
      <dgm:spPr>
        <a:solidFill>
          <a:srgbClr val="A01D22"/>
        </a:solidFill>
      </dgm:spPr>
      <dgm:t>
        <a:bodyPr/>
        <a:lstStyle/>
        <a:p>
          <a:r>
            <a:rPr lang="en-US" dirty="0"/>
            <a:t>Results</a:t>
          </a:r>
        </a:p>
      </dgm:t>
    </dgm:pt>
    <dgm:pt modelId="{5AE4D03B-3656-4DBD-8DBB-650144342F1F}" type="parTrans" cxnId="{BB7EDB79-DDEC-4823-9C34-60FF5E8E7EFB}">
      <dgm:prSet/>
      <dgm:spPr/>
      <dgm:t>
        <a:bodyPr/>
        <a:lstStyle/>
        <a:p>
          <a:endParaRPr lang="en-US"/>
        </a:p>
      </dgm:t>
    </dgm:pt>
    <dgm:pt modelId="{6AA84620-4599-499A-B155-5E13B0D61E2D}" type="sibTrans" cxnId="{BB7EDB79-DDEC-4823-9C34-60FF5E8E7EFB}">
      <dgm:prSet/>
      <dgm:spPr/>
      <dgm:t>
        <a:bodyPr/>
        <a:lstStyle/>
        <a:p>
          <a:endParaRPr lang="en-US"/>
        </a:p>
      </dgm:t>
    </dgm:pt>
    <dgm:pt modelId="{443249BA-BFB5-474F-A787-6183257D4EEA}">
      <dgm:prSet/>
      <dgm:spPr>
        <a:solidFill>
          <a:srgbClr val="A01D22"/>
        </a:solidFill>
      </dgm:spPr>
      <dgm:t>
        <a:bodyPr/>
        <a:lstStyle/>
        <a:p>
          <a:r>
            <a:rPr lang="en-US" dirty="0"/>
            <a:t>Summary</a:t>
          </a:r>
        </a:p>
      </dgm:t>
    </dgm:pt>
    <dgm:pt modelId="{A6CFBE0C-963F-4BE3-B1FC-B51B375978F7}" type="parTrans" cxnId="{89CAB4D9-3710-4CF1-B49E-588926F879FB}">
      <dgm:prSet/>
      <dgm:spPr/>
      <dgm:t>
        <a:bodyPr/>
        <a:lstStyle/>
        <a:p>
          <a:endParaRPr lang="en-US"/>
        </a:p>
      </dgm:t>
    </dgm:pt>
    <dgm:pt modelId="{B3B2DD1A-9259-4FA8-BD4E-7B2A47CA23D5}" type="sibTrans" cxnId="{89CAB4D9-3710-4CF1-B49E-588926F879FB}">
      <dgm:prSet/>
      <dgm:spPr/>
      <dgm:t>
        <a:bodyPr/>
        <a:lstStyle/>
        <a:p>
          <a:endParaRPr lang="en-US"/>
        </a:p>
      </dgm:t>
    </dgm:pt>
    <dgm:pt modelId="{AE37C234-4A8C-4D16-B8A7-95B93EC79969}">
      <dgm:prSet/>
      <dgm:spPr>
        <a:solidFill>
          <a:srgbClr val="A01D22"/>
        </a:solidFill>
      </dgm:spPr>
      <dgm:t>
        <a:bodyPr/>
        <a:lstStyle/>
        <a:p>
          <a:r>
            <a:rPr lang="en-US" i="1" dirty="0"/>
            <a:t>Microbial survey in surface waters</a:t>
          </a:r>
          <a:endParaRPr lang="en-US" i="0" dirty="0"/>
        </a:p>
      </dgm:t>
    </dgm:pt>
    <dgm:pt modelId="{AE4049A8-7694-4EA2-94DC-FD782A272B62}" type="parTrans" cxnId="{5EC29DC8-32DF-4E90-91A7-D7E8FA75B937}">
      <dgm:prSet/>
      <dgm:spPr/>
      <dgm:t>
        <a:bodyPr/>
        <a:lstStyle/>
        <a:p>
          <a:endParaRPr lang="en-US"/>
        </a:p>
      </dgm:t>
    </dgm:pt>
    <dgm:pt modelId="{6D05E38D-32F5-4964-8F03-4717ABA332CA}" type="sibTrans" cxnId="{5EC29DC8-32DF-4E90-91A7-D7E8FA75B937}">
      <dgm:prSet/>
      <dgm:spPr/>
      <dgm:t>
        <a:bodyPr/>
        <a:lstStyle/>
        <a:p>
          <a:endParaRPr lang="en-US"/>
        </a:p>
      </dgm:t>
    </dgm:pt>
    <dgm:pt modelId="{F3870170-62E1-4909-B9EA-B948EEB5DC7C}">
      <dgm:prSet/>
      <dgm:spPr>
        <a:solidFill>
          <a:srgbClr val="A01D22"/>
        </a:solidFill>
      </dgm:spPr>
      <dgm:t>
        <a:bodyPr/>
        <a:lstStyle/>
        <a:p>
          <a:r>
            <a:rPr lang="en-US"/>
            <a:t>Aknowledgements</a:t>
          </a:r>
          <a:endParaRPr lang="en-US" dirty="0"/>
        </a:p>
      </dgm:t>
    </dgm:pt>
    <dgm:pt modelId="{49250868-E026-4B3C-8AE4-8526C6B498D5}" type="parTrans" cxnId="{DE8339C1-8D25-41FA-9976-EB794A2ED524}">
      <dgm:prSet/>
      <dgm:spPr/>
      <dgm:t>
        <a:bodyPr/>
        <a:lstStyle/>
        <a:p>
          <a:endParaRPr lang="en-US"/>
        </a:p>
      </dgm:t>
    </dgm:pt>
    <dgm:pt modelId="{0AEC97DD-7038-4FD4-8468-365B7155EC6B}" type="sibTrans" cxnId="{DE8339C1-8D25-41FA-9976-EB794A2ED524}">
      <dgm:prSet/>
      <dgm:spPr/>
      <dgm:t>
        <a:bodyPr/>
        <a:lstStyle/>
        <a:p>
          <a:endParaRPr lang="en-US"/>
        </a:p>
      </dgm:t>
    </dgm:pt>
    <dgm:pt modelId="{D1AA2D14-D0D9-426C-AB80-48BC91F58E4D}" type="pres">
      <dgm:prSet presAssocID="{0405BE9B-4B1D-40DA-ABFC-A8251B25D1B2}" presName="linear" presStyleCnt="0">
        <dgm:presLayoutVars>
          <dgm:animLvl val="lvl"/>
          <dgm:resizeHandles val="exact"/>
        </dgm:presLayoutVars>
      </dgm:prSet>
      <dgm:spPr/>
    </dgm:pt>
    <dgm:pt modelId="{5E7C14CA-3B73-4805-893A-25BA449D5FD9}" type="pres">
      <dgm:prSet presAssocID="{69E3033B-AF45-48C7-A002-A6F8B22CFA12}" presName="parentText" presStyleLbl="node1" presStyleIdx="0" presStyleCnt="6">
        <dgm:presLayoutVars>
          <dgm:chMax val="0"/>
          <dgm:bulletEnabled val="1"/>
        </dgm:presLayoutVars>
      </dgm:prSet>
      <dgm:spPr/>
    </dgm:pt>
    <dgm:pt modelId="{B5E1F1CD-C0DA-4EB4-9C18-46647E08F312}" type="pres">
      <dgm:prSet presAssocID="{61B4A8F1-03BD-4B41-95B2-404928D0DC9B}" presName="spacer" presStyleCnt="0"/>
      <dgm:spPr/>
    </dgm:pt>
    <dgm:pt modelId="{E242986C-A474-4A4B-BC00-A811D70C1A8C}" type="pres">
      <dgm:prSet presAssocID="{47B358DC-36CE-4768-BD01-052794680F5B}" presName="parentText" presStyleLbl="node1" presStyleIdx="1" presStyleCnt="6">
        <dgm:presLayoutVars>
          <dgm:chMax val="0"/>
          <dgm:bulletEnabled val="1"/>
        </dgm:presLayoutVars>
      </dgm:prSet>
      <dgm:spPr/>
    </dgm:pt>
    <dgm:pt modelId="{946D7409-FB0D-45E9-AB97-7CAFD57ECFC0}" type="pres">
      <dgm:prSet presAssocID="{F9C0BD0F-ECF7-4FEA-838D-E91F0D01FA02}" presName="spacer" presStyleCnt="0"/>
      <dgm:spPr/>
    </dgm:pt>
    <dgm:pt modelId="{F46E839D-9A3F-4040-94E0-89BEA36B7073}" type="pres">
      <dgm:prSet presAssocID="{787EA30D-CA70-429D-8340-B6C951638C89}" presName="parentText" presStyleLbl="node1" presStyleIdx="2" presStyleCnt="6">
        <dgm:presLayoutVars>
          <dgm:chMax val="0"/>
          <dgm:bulletEnabled val="1"/>
        </dgm:presLayoutVars>
      </dgm:prSet>
      <dgm:spPr/>
    </dgm:pt>
    <dgm:pt modelId="{54DECF52-0FE1-4885-A778-C5999641250E}" type="pres">
      <dgm:prSet presAssocID="{6AA84620-4599-499A-B155-5E13B0D61E2D}" presName="spacer" presStyleCnt="0"/>
      <dgm:spPr/>
    </dgm:pt>
    <dgm:pt modelId="{883A80D7-050C-404D-8FF4-6E66D6E4554C}" type="pres">
      <dgm:prSet presAssocID="{443249BA-BFB5-474F-A787-6183257D4EEA}" presName="parentText" presStyleLbl="node1" presStyleIdx="3" presStyleCnt="6">
        <dgm:presLayoutVars>
          <dgm:chMax val="0"/>
          <dgm:bulletEnabled val="1"/>
        </dgm:presLayoutVars>
      </dgm:prSet>
      <dgm:spPr/>
    </dgm:pt>
    <dgm:pt modelId="{BC1FEDAC-FB4F-4E06-8646-8E9199E1A8C3}" type="pres">
      <dgm:prSet presAssocID="{B3B2DD1A-9259-4FA8-BD4E-7B2A47CA23D5}" presName="spacer" presStyleCnt="0"/>
      <dgm:spPr/>
    </dgm:pt>
    <dgm:pt modelId="{FA6C3266-906F-45A5-909C-24CFEF523E05}" type="pres">
      <dgm:prSet presAssocID="{AE37C234-4A8C-4D16-B8A7-95B93EC79969}" presName="parentText" presStyleLbl="node1" presStyleIdx="4" presStyleCnt="6">
        <dgm:presLayoutVars>
          <dgm:chMax val="0"/>
          <dgm:bulletEnabled val="1"/>
        </dgm:presLayoutVars>
      </dgm:prSet>
      <dgm:spPr/>
    </dgm:pt>
    <dgm:pt modelId="{3CAD634B-72E1-4495-A8C9-60665B409C01}" type="pres">
      <dgm:prSet presAssocID="{6D05E38D-32F5-4964-8F03-4717ABA332CA}" presName="spacer" presStyleCnt="0"/>
      <dgm:spPr/>
    </dgm:pt>
    <dgm:pt modelId="{8CFC2BC2-C735-43EA-9634-0CBB6C74D11F}" type="pres">
      <dgm:prSet presAssocID="{F3870170-62E1-4909-B9EA-B948EEB5DC7C}" presName="parentText" presStyleLbl="node1" presStyleIdx="5" presStyleCnt="6">
        <dgm:presLayoutVars>
          <dgm:chMax val="0"/>
          <dgm:bulletEnabled val="1"/>
        </dgm:presLayoutVars>
      </dgm:prSet>
      <dgm:spPr/>
    </dgm:pt>
  </dgm:ptLst>
  <dgm:cxnLst>
    <dgm:cxn modelId="{6D0D040B-FD10-45D6-926F-BFA1CE023578}" type="presOf" srcId="{787EA30D-CA70-429D-8340-B6C951638C89}" destId="{F46E839D-9A3F-4040-94E0-89BEA36B7073}" srcOrd="0" destOrd="0" presId="urn:microsoft.com/office/officeart/2005/8/layout/vList2"/>
    <dgm:cxn modelId="{4AA84213-B886-4688-848F-7C5A91F5E996}" type="presOf" srcId="{69E3033B-AF45-48C7-A002-A6F8B22CFA12}" destId="{5E7C14CA-3B73-4805-893A-25BA449D5FD9}" srcOrd="0" destOrd="0" presId="urn:microsoft.com/office/officeart/2005/8/layout/vList2"/>
    <dgm:cxn modelId="{1F87F419-7411-496E-BC19-DE75D9756F88}" type="presOf" srcId="{F3870170-62E1-4909-B9EA-B948EEB5DC7C}" destId="{8CFC2BC2-C735-43EA-9634-0CBB6C74D11F}" srcOrd="0" destOrd="0" presId="urn:microsoft.com/office/officeart/2005/8/layout/vList2"/>
    <dgm:cxn modelId="{A01E2C21-E13B-45FF-9D49-C1243A763F6E}" srcId="{0405BE9B-4B1D-40DA-ABFC-A8251B25D1B2}" destId="{69E3033B-AF45-48C7-A002-A6F8B22CFA12}" srcOrd="0" destOrd="0" parTransId="{DA19E8C7-D7B1-4644-AF2A-28C56E882440}" sibTransId="{61B4A8F1-03BD-4B41-95B2-404928D0DC9B}"/>
    <dgm:cxn modelId="{085B743A-EDD8-43F0-ADC3-03860B2A999E}" type="presOf" srcId="{443249BA-BFB5-474F-A787-6183257D4EEA}" destId="{883A80D7-050C-404D-8FF4-6E66D6E4554C}" srcOrd="0" destOrd="0" presId="urn:microsoft.com/office/officeart/2005/8/layout/vList2"/>
    <dgm:cxn modelId="{46D4B651-EC03-4A05-85E4-30B05200269A}" type="presOf" srcId="{47B358DC-36CE-4768-BD01-052794680F5B}" destId="{E242986C-A474-4A4B-BC00-A811D70C1A8C}" srcOrd="0" destOrd="0" presId="urn:microsoft.com/office/officeart/2005/8/layout/vList2"/>
    <dgm:cxn modelId="{18A6A758-3B3E-4858-9C4B-E5F1C4E3EBE7}" type="presOf" srcId="{AE37C234-4A8C-4D16-B8A7-95B93EC79969}" destId="{FA6C3266-906F-45A5-909C-24CFEF523E05}" srcOrd="0" destOrd="0" presId="urn:microsoft.com/office/officeart/2005/8/layout/vList2"/>
    <dgm:cxn modelId="{BB7EDB79-DDEC-4823-9C34-60FF5E8E7EFB}" srcId="{0405BE9B-4B1D-40DA-ABFC-A8251B25D1B2}" destId="{787EA30D-CA70-429D-8340-B6C951638C89}" srcOrd="2" destOrd="0" parTransId="{5AE4D03B-3656-4DBD-8DBB-650144342F1F}" sibTransId="{6AA84620-4599-499A-B155-5E13B0D61E2D}"/>
    <dgm:cxn modelId="{D4681088-4381-4F1C-BC36-DD9EBB71ACEA}" srcId="{0405BE9B-4B1D-40DA-ABFC-A8251B25D1B2}" destId="{47B358DC-36CE-4768-BD01-052794680F5B}" srcOrd="1" destOrd="0" parTransId="{2789B49D-5E5A-435A-A211-3BA5E08DC680}" sibTransId="{F9C0BD0F-ECF7-4FEA-838D-E91F0D01FA02}"/>
    <dgm:cxn modelId="{DE8339C1-8D25-41FA-9976-EB794A2ED524}" srcId="{0405BE9B-4B1D-40DA-ABFC-A8251B25D1B2}" destId="{F3870170-62E1-4909-B9EA-B948EEB5DC7C}" srcOrd="5" destOrd="0" parTransId="{49250868-E026-4B3C-8AE4-8526C6B498D5}" sibTransId="{0AEC97DD-7038-4FD4-8468-365B7155EC6B}"/>
    <dgm:cxn modelId="{5EC29DC8-32DF-4E90-91A7-D7E8FA75B937}" srcId="{0405BE9B-4B1D-40DA-ABFC-A8251B25D1B2}" destId="{AE37C234-4A8C-4D16-B8A7-95B93EC79969}" srcOrd="4" destOrd="0" parTransId="{AE4049A8-7694-4EA2-94DC-FD782A272B62}" sibTransId="{6D05E38D-32F5-4964-8F03-4717ABA332CA}"/>
    <dgm:cxn modelId="{61AD2DCF-A946-4DA6-A9B4-03B87481A729}" type="presOf" srcId="{0405BE9B-4B1D-40DA-ABFC-A8251B25D1B2}" destId="{D1AA2D14-D0D9-426C-AB80-48BC91F58E4D}" srcOrd="0" destOrd="0" presId="urn:microsoft.com/office/officeart/2005/8/layout/vList2"/>
    <dgm:cxn modelId="{89CAB4D9-3710-4CF1-B49E-588926F879FB}" srcId="{0405BE9B-4B1D-40DA-ABFC-A8251B25D1B2}" destId="{443249BA-BFB5-474F-A787-6183257D4EEA}" srcOrd="3" destOrd="0" parTransId="{A6CFBE0C-963F-4BE3-B1FC-B51B375978F7}" sibTransId="{B3B2DD1A-9259-4FA8-BD4E-7B2A47CA23D5}"/>
    <dgm:cxn modelId="{2D8AC849-7B4F-4A34-8671-CCB12E3C99C6}" type="presParOf" srcId="{D1AA2D14-D0D9-426C-AB80-48BC91F58E4D}" destId="{5E7C14CA-3B73-4805-893A-25BA449D5FD9}" srcOrd="0" destOrd="0" presId="urn:microsoft.com/office/officeart/2005/8/layout/vList2"/>
    <dgm:cxn modelId="{419563C2-B49D-49FC-B404-417109CA4839}" type="presParOf" srcId="{D1AA2D14-D0D9-426C-AB80-48BC91F58E4D}" destId="{B5E1F1CD-C0DA-4EB4-9C18-46647E08F312}" srcOrd="1" destOrd="0" presId="urn:microsoft.com/office/officeart/2005/8/layout/vList2"/>
    <dgm:cxn modelId="{FA385756-4F9B-4A1B-ADF9-328B812B3B40}" type="presParOf" srcId="{D1AA2D14-D0D9-426C-AB80-48BC91F58E4D}" destId="{E242986C-A474-4A4B-BC00-A811D70C1A8C}" srcOrd="2" destOrd="0" presId="urn:microsoft.com/office/officeart/2005/8/layout/vList2"/>
    <dgm:cxn modelId="{5E5EBA4A-68AA-49C8-98D0-9713747D221D}" type="presParOf" srcId="{D1AA2D14-D0D9-426C-AB80-48BC91F58E4D}" destId="{946D7409-FB0D-45E9-AB97-7CAFD57ECFC0}" srcOrd="3" destOrd="0" presId="urn:microsoft.com/office/officeart/2005/8/layout/vList2"/>
    <dgm:cxn modelId="{EF1C9D6F-37CE-4754-96FE-6A1669029F61}" type="presParOf" srcId="{D1AA2D14-D0D9-426C-AB80-48BC91F58E4D}" destId="{F46E839D-9A3F-4040-94E0-89BEA36B7073}" srcOrd="4" destOrd="0" presId="urn:microsoft.com/office/officeart/2005/8/layout/vList2"/>
    <dgm:cxn modelId="{427E0FE9-AF6A-4F77-8AD4-31D549148F07}" type="presParOf" srcId="{D1AA2D14-D0D9-426C-AB80-48BC91F58E4D}" destId="{54DECF52-0FE1-4885-A778-C5999641250E}" srcOrd="5" destOrd="0" presId="urn:microsoft.com/office/officeart/2005/8/layout/vList2"/>
    <dgm:cxn modelId="{67AA2884-0CE1-42AF-98B4-45045113433F}" type="presParOf" srcId="{D1AA2D14-D0D9-426C-AB80-48BC91F58E4D}" destId="{883A80D7-050C-404D-8FF4-6E66D6E4554C}" srcOrd="6" destOrd="0" presId="urn:microsoft.com/office/officeart/2005/8/layout/vList2"/>
    <dgm:cxn modelId="{E0E8D39B-5592-4FAD-A402-235682012710}" type="presParOf" srcId="{D1AA2D14-D0D9-426C-AB80-48BC91F58E4D}" destId="{BC1FEDAC-FB4F-4E06-8646-8E9199E1A8C3}" srcOrd="7" destOrd="0" presId="urn:microsoft.com/office/officeart/2005/8/layout/vList2"/>
    <dgm:cxn modelId="{2EE2EB9C-2CFE-4EBA-9CB7-588F4EC7BC16}" type="presParOf" srcId="{D1AA2D14-D0D9-426C-AB80-48BC91F58E4D}" destId="{FA6C3266-906F-45A5-909C-24CFEF523E05}" srcOrd="8" destOrd="0" presId="urn:microsoft.com/office/officeart/2005/8/layout/vList2"/>
    <dgm:cxn modelId="{F1820CD2-A323-4F6C-9C80-8849566D5A85}" type="presParOf" srcId="{D1AA2D14-D0D9-426C-AB80-48BC91F58E4D}" destId="{3CAD634B-72E1-4495-A8C9-60665B409C01}" srcOrd="9" destOrd="0" presId="urn:microsoft.com/office/officeart/2005/8/layout/vList2"/>
    <dgm:cxn modelId="{A786DD93-4492-4666-A38E-D2348010FCDB}" type="presParOf" srcId="{D1AA2D14-D0D9-426C-AB80-48BC91F58E4D}" destId="{8CFC2BC2-C735-43EA-9634-0CBB6C74D11F}"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60877B-1833-44D4-8DC0-515759E32A03}" type="doc">
      <dgm:prSet loTypeId="urn:microsoft.com/office/officeart/2005/8/layout/venn1" loCatId="relationship" qsTypeId="urn:microsoft.com/office/officeart/2005/8/quickstyle/simple1" qsCatId="simple" csTypeId="urn:microsoft.com/office/officeart/2005/8/colors/colorful4" csCatId="colorful" phldr="1"/>
      <dgm:spPr/>
    </dgm:pt>
    <dgm:pt modelId="{E6D2E264-6D27-4D4D-A56E-52E09C8C45BC}">
      <dgm:prSet phldrT="[Text]"/>
      <dgm:spPr/>
      <dgm:t>
        <a:bodyPr/>
        <a:lstStyle/>
        <a:p>
          <a:r>
            <a:rPr lang="en-US" dirty="0"/>
            <a:t>Brazil</a:t>
          </a:r>
        </a:p>
      </dgm:t>
    </dgm:pt>
    <dgm:pt modelId="{91F339BA-C92A-48AE-9032-11070F66C477}" type="parTrans" cxnId="{81F48C89-0FB8-4429-B669-C5C387C4DC05}">
      <dgm:prSet/>
      <dgm:spPr/>
      <dgm:t>
        <a:bodyPr/>
        <a:lstStyle/>
        <a:p>
          <a:endParaRPr lang="en-US"/>
        </a:p>
      </dgm:t>
    </dgm:pt>
    <dgm:pt modelId="{EF3DD499-9EBB-47D3-AE24-E79B05ABBE4B}" type="sibTrans" cxnId="{81F48C89-0FB8-4429-B669-C5C387C4DC05}">
      <dgm:prSet/>
      <dgm:spPr/>
      <dgm:t>
        <a:bodyPr/>
        <a:lstStyle/>
        <a:p>
          <a:endParaRPr lang="en-US"/>
        </a:p>
      </dgm:t>
    </dgm:pt>
    <dgm:pt modelId="{DD8796F3-0F6D-4412-B9D3-98D86718F347}">
      <dgm:prSet phldrT="[Text]"/>
      <dgm:spPr/>
      <dgm:t>
        <a:bodyPr/>
        <a:lstStyle/>
        <a:p>
          <a:r>
            <a:rPr lang="en-US" dirty="0"/>
            <a:t>Mexico</a:t>
          </a:r>
        </a:p>
      </dgm:t>
    </dgm:pt>
    <dgm:pt modelId="{4BA070B6-CCDC-4C0B-A670-653208ED60C8}" type="parTrans" cxnId="{3A328C0F-30E0-452A-B9A6-8B8B4168114D}">
      <dgm:prSet/>
      <dgm:spPr/>
      <dgm:t>
        <a:bodyPr/>
        <a:lstStyle/>
        <a:p>
          <a:endParaRPr lang="en-US"/>
        </a:p>
      </dgm:t>
    </dgm:pt>
    <dgm:pt modelId="{92F6D79A-B1F1-48D0-AF5E-50231CB2F0E1}" type="sibTrans" cxnId="{3A328C0F-30E0-452A-B9A6-8B8B4168114D}">
      <dgm:prSet/>
      <dgm:spPr/>
      <dgm:t>
        <a:bodyPr/>
        <a:lstStyle/>
        <a:p>
          <a:endParaRPr lang="en-US"/>
        </a:p>
      </dgm:t>
    </dgm:pt>
    <dgm:pt modelId="{531D9F8F-4D4F-4D05-8AF7-6D6C3EE6C2F4}">
      <dgm:prSet phldrT="[Text]"/>
      <dgm:spPr/>
      <dgm:t>
        <a:bodyPr/>
        <a:lstStyle/>
        <a:p>
          <a:r>
            <a:rPr lang="en-US" dirty="0"/>
            <a:t>Chile</a:t>
          </a:r>
        </a:p>
      </dgm:t>
    </dgm:pt>
    <dgm:pt modelId="{1ED33067-F493-4563-AA08-6BEF19D9963A}" type="parTrans" cxnId="{8F6DE5C0-FE53-4341-9951-EDFFC9259401}">
      <dgm:prSet/>
      <dgm:spPr/>
      <dgm:t>
        <a:bodyPr/>
        <a:lstStyle/>
        <a:p>
          <a:endParaRPr lang="en-US"/>
        </a:p>
      </dgm:t>
    </dgm:pt>
    <dgm:pt modelId="{9881DF77-A680-4E24-818B-B4EE5F6F031A}" type="sibTrans" cxnId="{8F6DE5C0-FE53-4341-9951-EDFFC9259401}">
      <dgm:prSet/>
      <dgm:spPr/>
      <dgm:t>
        <a:bodyPr/>
        <a:lstStyle/>
        <a:p>
          <a:endParaRPr lang="en-US"/>
        </a:p>
      </dgm:t>
    </dgm:pt>
    <dgm:pt modelId="{441C687F-E789-48F1-B5D6-1A20D8DAEE02}" type="pres">
      <dgm:prSet presAssocID="{EF60877B-1833-44D4-8DC0-515759E32A03}" presName="compositeShape" presStyleCnt="0">
        <dgm:presLayoutVars>
          <dgm:chMax val="7"/>
          <dgm:dir/>
          <dgm:resizeHandles val="exact"/>
        </dgm:presLayoutVars>
      </dgm:prSet>
      <dgm:spPr/>
    </dgm:pt>
    <dgm:pt modelId="{7DC4ADC8-7FB5-4F48-82A2-48A7FB5239DA}" type="pres">
      <dgm:prSet presAssocID="{E6D2E264-6D27-4D4D-A56E-52E09C8C45BC}" presName="circ1" presStyleLbl="vennNode1" presStyleIdx="0" presStyleCnt="3"/>
      <dgm:spPr/>
    </dgm:pt>
    <dgm:pt modelId="{6334301A-3358-4BDA-96D4-6603CBBCF56B}" type="pres">
      <dgm:prSet presAssocID="{E6D2E264-6D27-4D4D-A56E-52E09C8C45BC}" presName="circ1Tx" presStyleLbl="revTx" presStyleIdx="0" presStyleCnt="0">
        <dgm:presLayoutVars>
          <dgm:chMax val="0"/>
          <dgm:chPref val="0"/>
          <dgm:bulletEnabled val="1"/>
        </dgm:presLayoutVars>
      </dgm:prSet>
      <dgm:spPr/>
    </dgm:pt>
    <dgm:pt modelId="{124BF74E-A524-4A11-9862-F52DBB2163E1}" type="pres">
      <dgm:prSet presAssocID="{DD8796F3-0F6D-4412-B9D3-98D86718F347}" presName="circ2" presStyleLbl="vennNode1" presStyleIdx="1" presStyleCnt="3"/>
      <dgm:spPr/>
    </dgm:pt>
    <dgm:pt modelId="{0F26800E-0DD7-4AB2-9D04-660C3DA6EF83}" type="pres">
      <dgm:prSet presAssocID="{DD8796F3-0F6D-4412-B9D3-98D86718F347}" presName="circ2Tx" presStyleLbl="revTx" presStyleIdx="0" presStyleCnt="0">
        <dgm:presLayoutVars>
          <dgm:chMax val="0"/>
          <dgm:chPref val="0"/>
          <dgm:bulletEnabled val="1"/>
        </dgm:presLayoutVars>
      </dgm:prSet>
      <dgm:spPr/>
    </dgm:pt>
    <dgm:pt modelId="{9897D6BC-A60E-4BCD-9B38-A59806E7A440}" type="pres">
      <dgm:prSet presAssocID="{531D9F8F-4D4F-4D05-8AF7-6D6C3EE6C2F4}" presName="circ3" presStyleLbl="vennNode1" presStyleIdx="2" presStyleCnt="3"/>
      <dgm:spPr/>
    </dgm:pt>
    <dgm:pt modelId="{F33E2F4E-B822-46B7-96C3-51EFE52D8A79}" type="pres">
      <dgm:prSet presAssocID="{531D9F8F-4D4F-4D05-8AF7-6D6C3EE6C2F4}" presName="circ3Tx" presStyleLbl="revTx" presStyleIdx="0" presStyleCnt="0">
        <dgm:presLayoutVars>
          <dgm:chMax val="0"/>
          <dgm:chPref val="0"/>
          <dgm:bulletEnabled val="1"/>
        </dgm:presLayoutVars>
      </dgm:prSet>
      <dgm:spPr/>
    </dgm:pt>
  </dgm:ptLst>
  <dgm:cxnLst>
    <dgm:cxn modelId="{B9E67402-BF15-49EB-95E3-A7D76BE840A9}" type="presOf" srcId="{531D9F8F-4D4F-4D05-8AF7-6D6C3EE6C2F4}" destId="{F33E2F4E-B822-46B7-96C3-51EFE52D8A79}" srcOrd="1" destOrd="0" presId="urn:microsoft.com/office/officeart/2005/8/layout/venn1"/>
    <dgm:cxn modelId="{3A328C0F-30E0-452A-B9A6-8B8B4168114D}" srcId="{EF60877B-1833-44D4-8DC0-515759E32A03}" destId="{DD8796F3-0F6D-4412-B9D3-98D86718F347}" srcOrd="1" destOrd="0" parTransId="{4BA070B6-CCDC-4C0B-A670-653208ED60C8}" sibTransId="{92F6D79A-B1F1-48D0-AF5E-50231CB2F0E1}"/>
    <dgm:cxn modelId="{82D5F816-8ADC-4CBA-94BE-38D4931FC270}" type="presOf" srcId="{EF60877B-1833-44D4-8DC0-515759E32A03}" destId="{441C687F-E789-48F1-B5D6-1A20D8DAEE02}" srcOrd="0" destOrd="0" presId="urn:microsoft.com/office/officeart/2005/8/layout/venn1"/>
    <dgm:cxn modelId="{F21B791F-5061-4146-9F2B-33CAA6F72BA0}" type="presOf" srcId="{DD8796F3-0F6D-4412-B9D3-98D86718F347}" destId="{0F26800E-0DD7-4AB2-9D04-660C3DA6EF83}" srcOrd="1" destOrd="0" presId="urn:microsoft.com/office/officeart/2005/8/layout/venn1"/>
    <dgm:cxn modelId="{2DF2623B-07CA-4951-B1C6-AF968DE6468C}" type="presOf" srcId="{E6D2E264-6D27-4D4D-A56E-52E09C8C45BC}" destId="{7DC4ADC8-7FB5-4F48-82A2-48A7FB5239DA}" srcOrd="0" destOrd="0" presId="urn:microsoft.com/office/officeart/2005/8/layout/venn1"/>
    <dgm:cxn modelId="{86AE8B42-5849-4304-971A-65D356270AB6}" type="presOf" srcId="{531D9F8F-4D4F-4D05-8AF7-6D6C3EE6C2F4}" destId="{9897D6BC-A60E-4BCD-9B38-A59806E7A440}" srcOrd="0" destOrd="0" presId="urn:microsoft.com/office/officeart/2005/8/layout/venn1"/>
    <dgm:cxn modelId="{E7BB9076-1271-4E7F-AC46-52D08BF0EF28}" type="presOf" srcId="{DD8796F3-0F6D-4412-B9D3-98D86718F347}" destId="{124BF74E-A524-4A11-9862-F52DBB2163E1}" srcOrd="0" destOrd="0" presId="urn:microsoft.com/office/officeart/2005/8/layout/venn1"/>
    <dgm:cxn modelId="{81F48C89-0FB8-4429-B669-C5C387C4DC05}" srcId="{EF60877B-1833-44D4-8DC0-515759E32A03}" destId="{E6D2E264-6D27-4D4D-A56E-52E09C8C45BC}" srcOrd="0" destOrd="0" parTransId="{91F339BA-C92A-48AE-9032-11070F66C477}" sibTransId="{EF3DD499-9EBB-47D3-AE24-E79B05ABBE4B}"/>
    <dgm:cxn modelId="{8F6DE5C0-FE53-4341-9951-EDFFC9259401}" srcId="{EF60877B-1833-44D4-8DC0-515759E32A03}" destId="{531D9F8F-4D4F-4D05-8AF7-6D6C3EE6C2F4}" srcOrd="2" destOrd="0" parTransId="{1ED33067-F493-4563-AA08-6BEF19D9963A}" sibTransId="{9881DF77-A680-4E24-818B-B4EE5F6F031A}"/>
    <dgm:cxn modelId="{B59403DD-07D7-4DA7-9265-73FF8867C52F}" type="presOf" srcId="{E6D2E264-6D27-4D4D-A56E-52E09C8C45BC}" destId="{6334301A-3358-4BDA-96D4-6603CBBCF56B}" srcOrd="1" destOrd="0" presId="urn:microsoft.com/office/officeart/2005/8/layout/venn1"/>
    <dgm:cxn modelId="{F7521EA8-D96F-490B-8028-FE20AFDDEEB8}" type="presParOf" srcId="{441C687F-E789-48F1-B5D6-1A20D8DAEE02}" destId="{7DC4ADC8-7FB5-4F48-82A2-48A7FB5239DA}" srcOrd="0" destOrd="0" presId="urn:microsoft.com/office/officeart/2005/8/layout/venn1"/>
    <dgm:cxn modelId="{0308A827-01B0-4476-9692-FC5CD5FD1CBC}" type="presParOf" srcId="{441C687F-E789-48F1-B5D6-1A20D8DAEE02}" destId="{6334301A-3358-4BDA-96D4-6603CBBCF56B}" srcOrd="1" destOrd="0" presId="urn:microsoft.com/office/officeart/2005/8/layout/venn1"/>
    <dgm:cxn modelId="{DBBD7389-F026-48A9-8097-23530FFEA67D}" type="presParOf" srcId="{441C687F-E789-48F1-B5D6-1A20D8DAEE02}" destId="{124BF74E-A524-4A11-9862-F52DBB2163E1}" srcOrd="2" destOrd="0" presId="urn:microsoft.com/office/officeart/2005/8/layout/venn1"/>
    <dgm:cxn modelId="{4EDA6F25-CB3A-433E-A485-BC5ECDB1C940}" type="presParOf" srcId="{441C687F-E789-48F1-B5D6-1A20D8DAEE02}" destId="{0F26800E-0DD7-4AB2-9D04-660C3DA6EF83}" srcOrd="3" destOrd="0" presId="urn:microsoft.com/office/officeart/2005/8/layout/venn1"/>
    <dgm:cxn modelId="{7A6BF702-0C5F-454D-8863-BD2FFB78CE0E}" type="presParOf" srcId="{441C687F-E789-48F1-B5D6-1A20D8DAEE02}" destId="{9897D6BC-A60E-4BCD-9B38-A59806E7A440}" srcOrd="4" destOrd="0" presId="urn:microsoft.com/office/officeart/2005/8/layout/venn1"/>
    <dgm:cxn modelId="{20F8ECB1-4732-4369-A49D-2C24DD6FAD2E}" type="presParOf" srcId="{441C687F-E789-48F1-B5D6-1A20D8DAEE02}" destId="{F33E2F4E-B822-46B7-96C3-51EFE52D8A79}"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0E48EE-92AD-4BF3-83A1-10CB5F9AF3FF}"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0972A7-0C1D-499A-8BE9-C7E6833A9C9B}">
      <dgm:prSet custT="1"/>
      <dgm:spPr/>
      <dgm:t>
        <a:bodyPr/>
        <a:lstStyle/>
        <a:p>
          <a:pPr>
            <a:lnSpc>
              <a:spcPct val="100000"/>
            </a:lnSpc>
          </a:pPr>
          <a:r>
            <a:rPr lang="en-US" sz="1800" dirty="0"/>
            <a:t>123 serotypes identified; 21 in all three countries</a:t>
          </a:r>
        </a:p>
      </dgm:t>
    </dgm:pt>
    <dgm:pt modelId="{6BE1A140-0F5D-4D4B-A344-421509C599AF}" type="parTrans" cxnId="{18F47152-A4EB-4A2E-90B2-FDAE234A1AF1}">
      <dgm:prSet/>
      <dgm:spPr/>
      <dgm:t>
        <a:bodyPr/>
        <a:lstStyle/>
        <a:p>
          <a:endParaRPr lang="en-US"/>
        </a:p>
      </dgm:t>
    </dgm:pt>
    <dgm:pt modelId="{FB762314-5346-457F-8516-1A95AAAC03B3}" type="sibTrans" cxnId="{18F47152-A4EB-4A2E-90B2-FDAE234A1AF1}">
      <dgm:prSet/>
      <dgm:spPr/>
      <dgm:t>
        <a:bodyPr/>
        <a:lstStyle/>
        <a:p>
          <a:endParaRPr lang="en-US"/>
        </a:p>
      </dgm:t>
    </dgm:pt>
    <dgm:pt modelId="{C1FC5037-2249-4D37-8DE6-B1D0386FA06C}">
      <dgm:prSet custT="1"/>
      <dgm:spPr/>
      <dgm:t>
        <a:bodyPr/>
        <a:lstStyle/>
        <a:p>
          <a:pPr>
            <a:lnSpc>
              <a:spcPct val="100000"/>
            </a:lnSpc>
          </a:pPr>
          <a:r>
            <a:rPr lang="en-US" sz="1800" dirty="0"/>
            <a:t>Top serotypes:</a:t>
          </a:r>
        </a:p>
        <a:p>
          <a:pPr>
            <a:lnSpc>
              <a:spcPct val="100000"/>
            </a:lnSpc>
          </a:pPr>
          <a:r>
            <a:rPr lang="en-US" sz="1800" dirty="0"/>
            <a:t>Newport</a:t>
          </a:r>
        </a:p>
        <a:p>
          <a:pPr>
            <a:lnSpc>
              <a:spcPct val="100000"/>
            </a:lnSpc>
          </a:pPr>
          <a:r>
            <a:rPr lang="en-US" sz="1800" dirty="0" err="1"/>
            <a:t>Infantis</a:t>
          </a:r>
          <a:endParaRPr lang="en-US" sz="1800" dirty="0"/>
        </a:p>
        <a:p>
          <a:pPr>
            <a:lnSpc>
              <a:spcPct val="100000"/>
            </a:lnSpc>
          </a:pPr>
          <a:r>
            <a:rPr lang="en-US" sz="1800" dirty="0"/>
            <a:t>Typhimurium</a:t>
          </a:r>
        </a:p>
      </dgm:t>
    </dgm:pt>
    <dgm:pt modelId="{F742CCC7-E222-48EE-BBB3-F62766DE2E55}" type="parTrans" cxnId="{4FA0E4DE-7056-45CE-A105-0502C7B3C150}">
      <dgm:prSet/>
      <dgm:spPr/>
      <dgm:t>
        <a:bodyPr/>
        <a:lstStyle/>
        <a:p>
          <a:endParaRPr lang="en-US"/>
        </a:p>
      </dgm:t>
    </dgm:pt>
    <dgm:pt modelId="{CDB83DCD-3CF7-4608-8A99-D16581E4F1A4}" type="sibTrans" cxnId="{4FA0E4DE-7056-45CE-A105-0502C7B3C150}">
      <dgm:prSet/>
      <dgm:spPr/>
      <dgm:t>
        <a:bodyPr/>
        <a:lstStyle/>
        <a:p>
          <a:endParaRPr lang="en-US"/>
        </a:p>
      </dgm:t>
    </dgm:pt>
    <dgm:pt modelId="{26489CE8-2992-49AA-AC5D-1A453DDA32A6}">
      <dgm:prSet custT="1"/>
      <dgm:spPr/>
      <dgm:t>
        <a:bodyPr/>
        <a:lstStyle/>
        <a:p>
          <a:pPr>
            <a:lnSpc>
              <a:spcPct val="100000"/>
            </a:lnSpc>
          </a:pPr>
          <a:r>
            <a:rPr lang="en-US" sz="1800" dirty="0"/>
            <a:t>35% genomes carry AMR genes</a:t>
          </a:r>
        </a:p>
      </dgm:t>
    </dgm:pt>
    <dgm:pt modelId="{E6E78E6D-68BA-4E3A-A568-C2424B45D69C}" type="parTrans" cxnId="{AF9310E5-16C6-47BF-AB44-6354884A3B10}">
      <dgm:prSet/>
      <dgm:spPr/>
      <dgm:t>
        <a:bodyPr/>
        <a:lstStyle/>
        <a:p>
          <a:endParaRPr lang="en-US"/>
        </a:p>
      </dgm:t>
    </dgm:pt>
    <dgm:pt modelId="{E5DF6828-DBC0-4B1B-942A-16991E9FDB82}" type="sibTrans" cxnId="{AF9310E5-16C6-47BF-AB44-6354884A3B10}">
      <dgm:prSet/>
      <dgm:spPr/>
      <dgm:t>
        <a:bodyPr/>
        <a:lstStyle/>
        <a:p>
          <a:endParaRPr lang="en-US"/>
        </a:p>
      </dgm:t>
    </dgm:pt>
    <dgm:pt modelId="{C5E462E5-8616-434A-AA71-01D3DEE64433}">
      <dgm:prSet custT="1"/>
      <dgm:spPr/>
      <dgm:t>
        <a:bodyPr/>
        <a:lstStyle/>
        <a:p>
          <a:pPr>
            <a:lnSpc>
              <a:spcPct val="100000"/>
            </a:lnSpc>
          </a:pPr>
          <a:r>
            <a:rPr lang="en-US" sz="1800" dirty="0"/>
            <a:t>Most genomes cluster with other genomes from the same isolation site/country</a:t>
          </a:r>
        </a:p>
      </dgm:t>
    </dgm:pt>
    <dgm:pt modelId="{461B7F4F-2B5C-459D-A1D9-4415C7106F29}" type="parTrans" cxnId="{7F4CA6F4-E1D8-4327-96DD-4CE7368A582C}">
      <dgm:prSet/>
      <dgm:spPr/>
      <dgm:t>
        <a:bodyPr/>
        <a:lstStyle/>
        <a:p>
          <a:endParaRPr lang="en-US"/>
        </a:p>
      </dgm:t>
    </dgm:pt>
    <dgm:pt modelId="{684879F9-DFB3-40B3-9B12-05519137C684}" type="sibTrans" cxnId="{7F4CA6F4-E1D8-4327-96DD-4CE7368A582C}">
      <dgm:prSet/>
      <dgm:spPr/>
      <dgm:t>
        <a:bodyPr/>
        <a:lstStyle/>
        <a:p>
          <a:endParaRPr lang="en-US"/>
        </a:p>
      </dgm:t>
    </dgm:pt>
    <dgm:pt modelId="{C954C964-1DBA-4FA9-B725-DB7FE7878999}" type="pres">
      <dgm:prSet presAssocID="{510E48EE-92AD-4BF3-83A1-10CB5F9AF3FF}" presName="root" presStyleCnt="0">
        <dgm:presLayoutVars>
          <dgm:dir/>
          <dgm:resizeHandles val="exact"/>
        </dgm:presLayoutVars>
      </dgm:prSet>
      <dgm:spPr/>
    </dgm:pt>
    <dgm:pt modelId="{B188D719-CBB4-4DCE-9D27-55117D26F56D}" type="pres">
      <dgm:prSet presAssocID="{B70972A7-0C1D-499A-8BE9-C7E6833A9C9B}" presName="compNode" presStyleCnt="0"/>
      <dgm:spPr/>
    </dgm:pt>
    <dgm:pt modelId="{D40047AF-CCF8-4C3A-9888-F5EDC5263DCA}" type="pres">
      <dgm:prSet presAssocID="{B70972A7-0C1D-499A-8BE9-C7E6833A9C9B}" presName="iconRect" presStyleLbl="node1" presStyleIdx="0" presStyleCnt="4" custScaleX="210782" custScaleY="202090" custLinFactNeighborX="-1880" custLinFactNeighborY="-5245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Germ outline"/>
        </a:ext>
      </dgm:extLst>
    </dgm:pt>
    <dgm:pt modelId="{7B2578F9-5FD7-43C8-8CC3-B403FCE4C8E6}" type="pres">
      <dgm:prSet presAssocID="{B70972A7-0C1D-499A-8BE9-C7E6833A9C9B}" presName="spaceRect" presStyleCnt="0"/>
      <dgm:spPr/>
    </dgm:pt>
    <dgm:pt modelId="{4879BEC8-359C-430B-BF0C-5402EB64D041}" type="pres">
      <dgm:prSet presAssocID="{B70972A7-0C1D-499A-8BE9-C7E6833A9C9B}" presName="textRect" presStyleLbl="revTx" presStyleIdx="0" presStyleCnt="4">
        <dgm:presLayoutVars>
          <dgm:chMax val="1"/>
          <dgm:chPref val="1"/>
        </dgm:presLayoutVars>
      </dgm:prSet>
      <dgm:spPr/>
    </dgm:pt>
    <dgm:pt modelId="{A39320AE-DDCD-48A2-9C9A-E138BE605A20}" type="pres">
      <dgm:prSet presAssocID="{FB762314-5346-457F-8516-1A95AAAC03B3}" presName="sibTrans" presStyleCnt="0"/>
      <dgm:spPr/>
    </dgm:pt>
    <dgm:pt modelId="{E9D255EC-2590-4A83-9A38-B157DD2FD2BD}" type="pres">
      <dgm:prSet presAssocID="{C1FC5037-2249-4D37-8DE6-B1D0386FA06C}" presName="compNode" presStyleCnt="0"/>
      <dgm:spPr/>
    </dgm:pt>
    <dgm:pt modelId="{1E5D19B3-B59F-4EF7-9EDD-9BC69B626AB1}" type="pres">
      <dgm:prSet presAssocID="{C1FC5037-2249-4D37-8DE6-B1D0386FA06C}" presName="iconRect" presStyleLbl="node1" presStyleIdx="1" presStyleCnt="4" custScaleX="145379" custScaleY="165435" custLinFactNeighborX="-1237" custLinFactNeighborY="-3707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odium outline"/>
        </a:ext>
      </dgm:extLst>
    </dgm:pt>
    <dgm:pt modelId="{C22401CB-DF42-4304-B85B-636B0BF662CA}" type="pres">
      <dgm:prSet presAssocID="{C1FC5037-2249-4D37-8DE6-B1D0386FA06C}" presName="spaceRect" presStyleCnt="0"/>
      <dgm:spPr/>
    </dgm:pt>
    <dgm:pt modelId="{8D725811-ED17-4A83-BEBE-CC92B69B9032}" type="pres">
      <dgm:prSet presAssocID="{C1FC5037-2249-4D37-8DE6-B1D0386FA06C}" presName="textRect" presStyleLbl="revTx" presStyleIdx="1" presStyleCnt="4">
        <dgm:presLayoutVars>
          <dgm:chMax val="1"/>
          <dgm:chPref val="1"/>
        </dgm:presLayoutVars>
      </dgm:prSet>
      <dgm:spPr/>
    </dgm:pt>
    <dgm:pt modelId="{4DE05DD3-5BEF-4085-83A3-94DD27130EB4}" type="pres">
      <dgm:prSet presAssocID="{CDB83DCD-3CF7-4608-8A99-D16581E4F1A4}" presName="sibTrans" presStyleCnt="0"/>
      <dgm:spPr/>
    </dgm:pt>
    <dgm:pt modelId="{8655098E-43E1-49E5-A1AD-3018DA89FD66}" type="pres">
      <dgm:prSet presAssocID="{26489CE8-2992-49AA-AC5D-1A453DDA32A6}" presName="compNode" presStyleCnt="0"/>
      <dgm:spPr/>
    </dgm:pt>
    <dgm:pt modelId="{91762FEB-B656-46A4-A77D-8DB20DF96C7C}" type="pres">
      <dgm:prSet presAssocID="{26489CE8-2992-49AA-AC5D-1A453DDA32A6}" presName="iconRect" presStyleLbl="node1" presStyleIdx="2" presStyleCnt="4" custScaleX="179318" custScaleY="190515" custLinFactNeighborX="0" custLinFactNeighborY="-5654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edicine outline"/>
        </a:ext>
      </dgm:extLst>
    </dgm:pt>
    <dgm:pt modelId="{70655E8B-3F4A-4E16-BEBD-90EA91E65B37}" type="pres">
      <dgm:prSet presAssocID="{26489CE8-2992-49AA-AC5D-1A453DDA32A6}" presName="spaceRect" presStyleCnt="0"/>
      <dgm:spPr/>
    </dgm:pt>
    <dgm:pt modelId="{C9BD470B-E00F-4DAA-9271-3FA69F3989AA}" type="pres">
      <dgm:prSet presAssocID="{26489CE8-2992-49AA-AC5D-1A453DDA32A6}" presName="textRect" presStyleLbl="revTx" presStyleIdx="2" presStyleCnt="4">
        <dgm:presLayoutVars>
          <dgm:chMax val="1"/>
          <dgm:chPref val="1"/>
        </dgm:presLayoutVars>
      </dgm:prSet>
      <dgm:spPr/>
    </dgm:pt>
    <dgm:pt modelId="{616EB7D1-D7E7-4A2F-AD49-82CF0854E945}" type="pres">
      <dgm:prSet presAssocID="{E5DF6828-DBC0-4B1B-942A-16991E9FDB82}" presName="sibTrans" presStyleCnt="0"/>
      <dgm:spPr/>
    </dgm:pt>
    <dgm:pt modelId="{FBEBDF0C-EBC6-4451-A43B-64B70B010E29}" type="pres">
      <dgm:prSet presAssocID="{C5E462E5-8616-434A-AA71-01D3DEE64433}" presName="compNode" presStyleCnt="0"/>
      <dgm:spPr/>
    </dgm:pt>
    <dgm:pt modelId="{BC43E65B-092A-4541-846B-A57260F960E1}" type="pres">
      <dgm:prSet presAssocID="{C5E462E5-8616-434A-AA71-01D3DEE64433}" presName="iconRect" presStyleLbl="node1" presStyleIdx="3" presStyleCnt="4" custScaleX="175097" custScaleY="188353" custLinFactNeighborX="4181" custLinFactNeighborY="-4933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Network with solid fill"/>
        </a:ext>
      </dgm:extLst>
    </dgm:pt>
    <dgm:pt modelId="{B2474AB6-F3CE-4D4A-BA6C-CC13DE127057}" type="pres">
      <dgm:prSet presAssocID="{C5E462E5-8616-434A-AA71-01D3DEE64433}" presName="spaceRect" presStyleCnt="0"/>
      <dgm:spPr/>
    </dgm:pt>
    <dgm:pt modelId="{218F0515-7ACE-49CB-AC02-BEDE2BA63E05}" type="pres">
      <dgm:prSet presAssocID="{C5E462E5-8616-434A-AA71-01D3DEE64433}" presName="textRect" presStyleLbl="revTx" presStyleIdx="3" presStyleCnt="4">
        <dgm:presLayoutVars>
          <dgm:chMax val="1"/>
          <dgm:chPref val="1"/>
        </dgm:presLayoutVars>
      </dgm:prSet>
      <dgm:spPr/>
    </dgm:pt>
  </dgm:ptLst>
  <dgm:cxnLst>
    <dgm:cxn modelId="{6C478609-9DB5-4DEA-94F6-9BFC89FE3349}" type="presOf" srcId="{C5E462E5-8616-434A-AA71-01D3DEE64433}" destId="{218F0515-7ACE-49CB-AC02-BEDE2BA63E05}" srcOrd="0" destOrd="0" presId="urn:microsoft.com/office/officeart/2018/2/layout/IconLabelList"/>
    <dgm:cxn modelId="{9BE63D72-1E55-4D7A-BCDE-6469406F10E1}" type="presOf" srcId="{510E48EE-92AD-4BF3-83A1-10CB5F9AF3FF}" destId="{C954C964-1DBA-4FA9-B725-DB7FE7878999}" srcOrd="0" destOrd="0" presId="urn:microsoft.com/office/officeart/2018/2/layout/IconLabelList"/>
    <dgm:cxn modelId="{18F47152-A4EB-4A2E-90B2-FDAE234A1AF1}" srcId="{510E48EE-92AD-4BF3-83A1-10CB5F9AF3FF}" destId="{B70972A7-0C1D-499A-8BE9-C7E6833A9C9B}" srcOrd="0" destOrd="0" parTransId="{6BE1A140-0F5D-4D4B-A344-421509C599AF}" sibTransId="{FB762314-5346-457F-8516-1A95AAAC03B3}"/>
    <dgm:cxn modelId="{8410F586-B6D0-4050-8E55-D36BB288EE7B}" type="presOf" srcId="{B70972A7-0C1D-499A-8BE9-C7E6833A9C9B}" destId="{4879BEC8-359C-430B-BF0C-5402EB64D041}" srcOrd="0" destOrd="0" presId="urn:microsoft.com/office/officeart/2018/2/layout/IconLabelList"/>
    <dgm:cxn modelId="{33BC20C2-7061-4D91-BA6A-89DADF9CC5F9}" type="presOf" srcId="{26489CE8-2992-49AA-AC5D-1A453DDA32A6}" destId="{C9BD470B-E00F-4DAA-9271-3FA69F3989AA}" srcOrd="0" destOrd="0" presId="urn:microsoft.com/office/officeart/2018/2/layout/IconLabelList"/>
    <dgm:cxn modelId="{4FA0E4DE-7056-45CE-A105-0502C7B3C150}" srcId="{510E48EE-92AD-4BF3-83A1-10CB5F9AF3FF}" destId="{C1FC5037-2249-4D37-8DE6-B1D0386FA06C}" srcOrd="1" destOrd="0" parTransId="{F742CCC7-E222-48EE-BBB3-F62766DE2E55}" sibTransId="{CDB83DCD-3CF7-4608-8A99-D16581E4F1A4}"/>
    <dgm:cxn modelId="{AF9310E5-16C6-47BF-AB44-6354884A3B10}" srcId="{510E48EE-92AD-4BF3-83A1-10CB5F9AF3FF}" destId="{26489CE8-2992-49AA-AC5D-1A453DDA32A6}" srcOrd="2" destOrd="0" parTransId="{E6E78E6D-68BA-4E3A-A568-C2424B45D69C}" sibTransId="{E5DF6828-DBC0-4B1B-942A-16991E9FDB82}"/>
    <dgm:cxn modelId="{7F4CA6F4-E1D8-4327-96DD-4CE7368A582C}" srcId="{510E48EE-92AD-4BF3-83A1-10CB5F9AF3FF}" destId="{C5E462E5-8616-434A-AA71-01D3DEE64433}" srcOrd="3" destOrd="0" parTransId="{461B7F4F-2B5C-459D-A1D9-4415C7106F29}" sibTransId="{684879F9-DFB3-40B3-9B12-05519137C684}"/>
    <dgm:cxn modelId="{4C273BF9-F17A-4DAF-A870-BAEF4B2FA762}" type="presOf" srcId="{C1FC5037-2249-4D37-8DE6-B1D0386FA06C}" destId="{8D725811-ED17-4A83-BEBE-CC92B69B9032}" srcOrd="0" destOrd="0" presId="urn:microsoft.com/office/officeart/2018/2/layout/IconLabelList"/>
    <dgm:cxn modelId="{FCA341B6-CF76-483B-B94B-7F95283C7BEB}" type="presParOf" srcId="{C954C964-1DBA-4FA9-B725-DB7FE7878999}" destId="{B188D719-CBB4-4DCE-9D27-55117D26F56D}" srcOrd="0" destOrd="0" presId="urn:microsoft.com/office/officeart/2018/2/layout/IconLabelList"/>
    <dgm:cxn modelId="{0ADD669A-10B9-4E35-AE0A-A13913DAA314}" type="presParOf" srcId="{B188D719-CBB4-4DCE-9D27-55117D26F56D}" destId="{D40047AF-CCF8-4C3A-9888-F5EDC5263DCA}" srcOrd="0" destOrd="0" presId="urn:microsoft.com/office/officeart/2018/2/layout/IconLabelList"/>
    <dgm:cxn modelId="{A5A95E1F-D071-434E-AADD-BCD9D5FD87E9}" type="presParOf" srcId="{B188D719-CBB4-4DCE-9D27-55117D26F56D}" destId="{7B2578F9-5FD7-43C8-8CC3-B403FCE4C8E6}" srcOrd="1" destOrd="0" presId="urn:microsoft.com/office/officeart/2018/2/layout/IconLabelList"/>
    <dgm:cxn modelId="{8B0CE706-5469-4F7E-8389-C18FE10B7B24}" type="presParOf" srcId="{B188D719-CBB4-4DCE-9D27-55117D26F56D}" destId="{4879BEC8-359C-430B-BF0C-5402EB64D041}" srcOrd="2" destOrd="0" presId="urn:microsoft.com/office/officeart/2018/2/layout/IconLabelList"/>
    <dgm:cxn modelId="{6CC963FA-4B44-4040-BD4A-A1422F19760E}" type="presParOf" srcId="{C954C964-1DBA-4FA9-B725-DB7FE7878999}" destId="{A39320AE-DDCD-48A2-9C9A-E138BE605A20}" srcOrd="1" destOrd="0" presId="urn:microsoft.com/office/officeart/2018/2/layout/IconLabelList"/>
    <dgm:cxn modelId="{6D5BAC38-B77C-4685-8B21-3E23819DF865}" type="presParOf" srcId="{C954C964-1DBA-4FA9-B725-DB7FE7878999}" destId="{E9D255EC-2590-4A83-9A38-B157DD2FD2BD}" srcOrd="2" destOrd="0" presId="urn:microsoft.com/office/officeart/2018/2/layout/IconLabelList"/>
    <dgm:cxn modelId="{BB574BFD-8126-414F-8987-D5D38FE5779A}" type="presParOf" srcId="{E9D255EC-2590-4A83-9A38-B157DD2FD2BD}" destId="{1E5D19B3-B59F-4EF7-9EDD-9BC69B626AB1}" srcOrd="0" destOrd="0" presId="urn:microsoft.com/office/officeart/2018/2/layout/IconLabelList"/>
    <dgm:cxn modelId="{FA39F8F7-4B37-4950-901C-151C8EFEC66B}" type="presParOf" srcId="{E9D255EC-2590-4A83-9A38-B157DD2FD2BD}" destId="{C22401CB-DF42-4304-B85B-636B0BF662CA}" srcOrd="1" destOrd="0" presId="urn:microsoft.com/office/officeart/2018/2/layout/IconLabelList"/>
    <dgm:cxn modelId="{BA84860F-47ED-41F4-AC1D-EE726D013D1F}" type="presParOf" srcId="{E9D255EC-2590-4A83-9A38-B157DD2FD2BD}" destId="{8D725811-ED17-4A83-BEBE-CC92B69B9032}" srcOrd="2" destOrd="0" presId="urn:microsoft.com/office/officeart/2018/2/layout/IconLabelList"/>
    <dgm:cxn modelId="{41CBB3E9-755B-4BCB-BF1C-891C631BF531}" type="presParOf" srcId="{C954C964-1DBA-4FA9-B725-DB7FE7878999}" destId="{4DE05DD3-5BEF-4085-83A3-94DD27130EB4}" srcOrd="3" destOrd="0" presId="urn:microsoft.com/office/officeart/2018/2/layout/IconLabelList"/>
    <dgm:cxn modelId="{94CF0EC1-A4F6-4A53-9AAE-8AD8735909A7}" type="presParOf" srcId="{C954C964-1DBA-4FA9-B725-DB7FE7878999}" destId="{8655098E-43E1-49E5-A1AD-3018DA89FD66}" srcOrd="4" destOrd="0" presId="urn:microsoft.com/office/officeart/2018/2/layout/IconLabelList"/>
    <dgm:cxn modelId="{2D0918F3-D77D-4186-B730-27EFBBCD23EA}" type="presParOf" srcId="{8655098E-43E1-49E5-A1AD-3018DA89FD66}" destId="{91762FEB-B656-46A4-A77D-8DB20DF96C7C}" srcOrd="0" destOrd="0" presId="urn:microsoft.com/office/officeart/2018/2/layout/IconLabelList"/>
    <dgm:cxn modelId="{6183A635-C611-46EC-9F8D-A17E37E1AEFB}" type="presParOf" srcId="{8655098E-43E1-49E5-A1AD-3018DA89FD66}" destId="{70655E8B-3F4A-4E16-BEBD-90EA91E65B37}" srcOrd="1" destOrd="0" presId="urn:microsoft.com/office/officeart/2018/2/layout/IconLabelList"/>
    <dgm:cxn modelId="{47F995CF-48AF-4D47-92DC-9C02C301C9B8}" type="presParOf" srcId="{8655098E-43E1-49E5-A1AD-3018DA89FD66}" destId="{C9BD470B-E00F-4DAA-9271-3FA69F3989AA}" srcOrd="2" destOrd="0" presId="urn:microsoft.com/office/officeart/2018/2/layout/IconLabelList"/>
    <dgm:cxn modelId="{3C985855-2D7F-4544-B0F8-FA275394704C}" type="presParOf" srcId="{C954C964-1DBA-4FA9-B725-DB7FE7878999}" destId="{616EB7D1-D7E7-4A2F-AD49-82CF0854E945}" srcOrd="5" destOrd="0" presId="urn:microsoft.com/office/officeart/2018/2/layout/IconLabelList"/>
    <dgm:cxn modelId="{BA921433-7993-4B47-B076-7E8626F883C8}" type="presParOf" srcId="{C954C964-1DBA-4FA9-B725-DB7FE7878999}" destId="{FBEBDF0C-EBC6-4451-A43B-64B70B010E29}" srcOrd="6" destOrd="0" presId="urn:microsoft.com/office/officeart/2018/2/layout/IconLabelList"/>
    <dgm:cxn modelId="{FF23D77F-7C62-4031-8DC4-43E0D8C15337}" type="presParOf" srcId="{FBEBDF0C-EBC6-4451-A43B-64B70B010E29}" destId="{BC43E65B-092A-4541-846B-A57260F960E1}" srcOrd="0" destOrd="0" presId="urn:microsoft.com/office/officeart/2018/2/layout/IconLabelList"/>
    <dgm:cxn modelId="{2627A00E-C857-4BD5-8FFE-257BB80B69B5}" type="presParOf" srcId="{FBEBDF0C-EBC6-4451-A43B-64B70B010E29}" destId="{B2474AB6-F3CE-4D4A-BA6C-CC13DE127057}" srcOrd="1" destOrd="0" presId="urn:microsoft.com/office/officeart/2018/2/layout/IconLabelList"/>
    <dgm:cxn modelId="{13876FD4-BF5E-48AF-AE4E-E78120B94855}" type="presParOf" srcId="{FBEBDF0C-EBC6-4451-A43B-64B70B010E29}" destId="{218F0515-7ACE-49CB-AC02-BEDE2BA63E0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C14CA-3B73-4805-893A-25BA449D5FD9}">
      <dsp:nvSpPr>
        <dsp:cNvPr id="0" name=""/>
        <dsp:cNvSpPr/>
      </dsp:nvSpPr>
      <dsp:spPr>
        <a:xfrm>
          <a:off x="0" y="43951"/>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Introduction</a:t>
          </a:r>
        </a:p>
      </dsp:txBody>
      <dsp:txXfrm>
        <a:off x="26930" y="70881"/>
        <a:ext cx="5948250" cy="497795"/>
      </dsp:txXfrm>
    </dsp:sp>
    <dsp:sp modelId="{E242986C-A474-4A4B-BC00-A811D70C1A8C}">
      <dsp:nvSpPr>
        <dsp:cNvPr id="0" name=""/>
        <dsp:cNvSpPr/>
      </dsp:nvSpPr>
      <dsp:spPr>
        <a:xfrm>
          <a:off x="0" y="661846"/>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Methodology</a:t>
          </a:r>
        </a:p>
      </dsp:txBody>
      <dsp:txXfrm>
        <a:off x="26930" y="688776"/>
        <a:ext cx="5948250" cy="497795"/>
      </dsp:txXfrm>
    </dsp:sp>
    <dsp:sp modelId="{F46E839D-9A3F-4040-94E0-89BEA36B7073}">
      <dsp:nvSpPr>
        <dsp:cNvPr id="0" name=""/>
        <dsp:cNvSpPr/>
      </dsp:nvSpPr>
      <dsp:spPr>
        <a:xfrm>
          <a:off x="0" y="1279741"/>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Results</a:t>
          </a:r>
        </a:p>
      </dsp:txBody>
      <dsp:txXfrm>
        <a:off x="26930" y="1306671"/>
        <a:ext cx="5948250" cy="497795"/>
      </dsp:txXfrm>
    </dsp:sp>
    <dsp:sp modelId="{883A80D7-050C-404D-8FF4-6E66D6E4554C}">
      <dsp:nvSpPr>
        <dsp:cNvPr id="0" name=""/>
        <dsp:cNvSpPr/>
      </dsp:nvSpPr>
      <dsp:spPr>
        <a:xfrm>
          <a:off x="0" y="1897636"/>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Summary</a:t>
          </a:r>
        </a:p>
      </dsp:txBody>
      <dsp:txXfrm>
        <a:off x="26930" y="1924566"/>
        <a:ext cx="5948250" cy="497795"/>
      </dsp:txXfrm>
    </dsp:sp>
    <dsp:sp modelId="{FA6C3266-906F-45A5-909C-24CFEF523E05}">
      <dsp:nvSpPr>
        <dsp:cNvPr id="0" name=""/>
        <dsp:cNvSpPr/>
      </dsp:nvSpPr>
      <dsp:spPr>
        <a:xfrm>
          <a:off x="0" y="2515531"/>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i="1" kern="1200" dirty="0"/>
            <a:t>Microbial survey in surface waters</a:t>
          </a:r>
          <a:endParaRPr lang="en-US" sz="2300" i="0" kern="1200" dirty="0"/>
        </a:p>
      </dsp:txBody>
      <dsp:txXfrm>
        <a:off x="26930" y="2542461"/>
        <a:ext cx="5948250" cy="497795"/>
      </dsp:txXfrm>
    </dsp:sp>
    <dsp:sp modelId="{8CFC2BC2-C735-43EA-9634-0CBB6C74D11F}">
      <dsp:nvSpPr>
        <dsp:cNvPr id="0" name=""/>
        <dsp:cNvSpPr/>
      </dsp:nvSpPr>
      <dsp:spPr>
        <a:xfrm>
          <a:off x="0" y="3133427"/>
          <a:ext cx="6002110" cy="551655"/>
        </a:xfrm>
        <a:prstGeom prst="roundRect">
          <a:avLst/>
        </a:prstGeom>
        <a:solidFill>
          <a:srgbClr val="A01D22"/>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Aknowledgements</a:t>
          </a:r>
          <a:endParaRPr lang="en-US" sz="2300" kern="1200" dirty="0"/>
        </a:p>
      </dsp:txBody>
      <dsp:txXfrm>
        <a:off x="26930" y="3160357"/>
        <a:ext cx="5948250" cy="497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4ADC8-7FB5-4F48-82A2-48A7FB5239DA}">
      <dsp:nvSpPr>
        <dsp:cNvPr id="0" name=""/>
        <dsp:cNvSpPr/>
      </dsp:nvSpPr>
      <dsp:spPr>
        <a:xfrm>
          <a:off x="3449086" y="72281"/>
          <a:ext cx="3469509" cy="3469509"/>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en-US" sz="5500" kern="1200" dirty="0"/>
            <a:t>Brazil</a:t>
          </a:r>
        </a:p>
      </dsp:txBody>
      <dsp:txXfrm>
        <a:off x="3911687" y="679445"/>
        <a:ext cx="2544307" cy="1561279"/>
      </dsp:txXfrm>
    </dsp:sp>
    <dsp:sp modelId="{124BF74E-A524-4A11-9862-F52DBB2163E1}">
      <dsp:nvSpPr>
        <dsp:cNvPr id="0" name=""/>
        <dsp:cNvSpPr/>
      </dsp:nvSpPr>
      <dsp:spPr>
        <a:xfrm>
          <a:off x="4701000" y="2240724"/>
          <a:ext cx="3469509" cy="3469509"/>
        </a:xfrm>
        <a:prstGeom prst="ellipse">
          <a:avLst/>
        </a:prstGeom>
        <a:solidFill>
          <a:schemeClr val="accent4">
            <a:alpha val="50000"/>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en-US" sz="5500" kern="1200" dirty="0"/>
            <a:t>Mexico</a:t>
          </a:r>
        </a:p>
      </dsp:txBody>
      <dsp:txXfrm>
        <a:off x="5762092" y="3137014"/>
        <a:ext cx="2081705" cy="1908230"/>
      </dsp:txXfrm>
    </dsp:sp>
    <dsp:sp modelId="{9897D6BC-A60E-4BCD-9B38-A59806E7A440}">
      <dsp:nvSpPr>
        <dsp:cNvPr id="0" name=""/>
        <dsp:cNvSpPr/>
      </dsp:nvSpPr>
      <dsp:spPr>
        <a:xfrm>
          <a:off x="2197171" y="2240724"/>
          <a:ext cx="3469509" cy="3469509"/>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444750">
            <a:lnSpc>
              <a:spcPct val="90000"/>
            </a:lnSpc>
            <a:spcBef>
              <a:spcPct val="0"/>
            </a:spcBef>
            <a:spcAft>
              <a:spcPct val="35000"/>
            </a:spcAft>
            <a:buNone/>
          </a:pPr>
          <a:r>
            <a:rPr lang="en-US" sz="5500" kern="1200" dirty="0"/>
            <a:t>Chile</a:t>
          </a:r>
        </a:p>
      </dsp:txBody>
      <dsp:txXfrm>
        <a:off x="2523883" y="3137014"/>
        <a:ext cx="2081705" cy="19082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047AF-CCF8-4C3A-9888-F5EDC5263DCA}">
      <dsp:nvSpPr>
        <dsp:cNvPr id="0" name=""/>
        <dsp:cNvSpPr/>
      </dsp:nvSpPr>
      <dsp:spPr>
        <a:xfrm>
          <a:off x="576068" y="63368"/>
          <a:ext cx="1963687" cy="18827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79BEC8-359C-430B-BF0C-5402EB64D041}">
      <dsp:nvSpPr>
        <dsp:cNvPr id="0" name=""/>
        <dsp:cNvSpPr/>
      </dsp:nvSpPr>
      <dsp:spPr>
        <a:xfrm>
          <a:off x="540292" y="2373869"/>
          <a:ext cx="2070267"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123 serotypes identified; 21 in all three countries</a:t>
          </a:r>
        </a:p>
      </dsp:txBody>
      <dsp:txXfrm>
        <a:off x="540292" y="2373869"/>
        <a:ext cx="2070267" cy="1417500"/>
      </dsp:txXfrm>
    </dsp:sp>
    <dsp:sp modelId="{1E5D19B3-B59F-4EF7-9EDD-9BC69B626AB1}">
      <dsp:nvSpPr>
        <dsp:cNvPr id="0" name=""/>
        <dsp:cNvSpPr/>
      </dsp:nvSpPr>
      <dsp:spPr>
        <a:xfrm>
          <a:off x="3319275" y="291966"/>
          <a:ext cx="1354380" cy="15412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725811-ED17-4A83-BEBE-CC92B69B9032}">
      <dsp:nvSpPr>
        <dsp:cNvPr id="0" name=""/>
        <dsp:cNvSpPr/>
      </dsp:nvSpPr>
      <dsp:spPr>
        <a:xfrm>
          <a:off x="2972856" y="2288497"/>
          <a:ext cx="2070267"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Top serotypes:</a:t>
          </a:r>
        </a:p>
        <a:p>
          <a:pPr marL="0" lvl="0" indent="0" algn="ctr" defTabSz="800100">
            <a:lnSpc>
              <a:spcPct val="100000"/>
            </a:lnSpc>
            <a:spcBef>
              <a:spcPct val="0"/>
            </a:spcBef>
            <a:spcAft>
              <a:spcPct val="35000"/>
            </a:spcAft>
            <a:buNone/>
          </a:pPr>
          <a:r>
            <a:rPr lang="en-US" sz="1800" kern="1200" dirty="0"/>
            <a:t>Newport</a:t>
          </a:r>
        </a:p>
        <a:p>
          <a:pPr marL="0" lvl="0" indent="0" algn="ctr" defTabSz="800100">
            <a:lnSpc>
              <a:spcPct val="100000"/>
            </a:lnSpc>
            <a:spcBef>
              <a:spcPct val="0"/>
            </a:spcBef>
            <a:spcAft>
              <a:spcPct val="35000"/>
            </a:spcAft>
            <a:buNone/>
          </a:pPr>
          <a:r>
            <a:rPr lang="en-US" sz="1800" kern="1200" dirty="0" err="1"/>
            <a:t>Infantis</a:t>
          </a:r>
          <a:endParaRPr lang="en-US" sz="1800" kern="1200" dirty="0"/>
        </a:p>
        <a:p>
          <a:pPr marL="0" lvl="0" indent="0" algn="ctr" defTabSz="800100">
            <a:lnSpc>
              <a:spcPct val="100000"/>
            </a:lnSpc>
            <a:spcBef>
              <a:spcPct val="0"/>
            </a:spcBef>
            <a:spcAft>
              <a:spcPct val="35000"/>
            </a:spcAft>
            <a:buNone/>
          </a:pPr>
          <a:r>
            <a:rPr lang="en-US" sz="1800" kern="1200" dirty="0"/>
            <a:t>Typhimurium</a:t>
          </a:r>
        </a:p>
      </dsp:txBody>
      <dsp:txXfrm>
        <a:off x="2972856" y="2288497"/>
        <a:ext cx="2070267" cy="1417500"/>
      </dsp:txXfrm>
    </dsp:sp>
    <dsp:sp modelId="{91762FEB-B656-46A4-A77D-8DB20DF96C7C}">
      <dsp:nvSpPr>
        <dsp:cNvPr id="0" name=""/>
        <dsp:cNvSpPr/>
      </dsp:nvSpPr>
      <dsp:spPr>
        <a:xfrm>
          <a:off x="5605272" y="52232"/>
          <a:ext cx="1670562" cy="177487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BD470B-E00F-4DAA-9271-3FA69F3989AA}">
      <dsp:nvSpPr>
        <dsp:cNvPr id="0" name=""/>
        <dsp:cNvSpPr/>
      </dsp:nvSpPr>
      <dsp:spPr>
        <a:xfrm>
          <a:off x="5405420" y="2346910"/>
          <a:ext cx="2070267"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35% genomes carry AMR genes</a:t>
          </a:r>
        </a:p>
      </dsp:txBody>
      <dsp:txXfrm>
        <a:off x="5405420" y="2346910"/>
        <a:ext cx="2070267" cy="1417500"/>
      </dsp:txXfrm>
    </dsp:sp>
    <dsp:sp modelId="{BC43E65B-092A-4541-846B-A57260F960E1}">
      <dsp:nvSpPr>
        <dsp:cNvPr id="0" name=""/>
        <dsp:cNvSpPr/>
      </dsp:nvSpPr>
      <dsp:spPr>
        <a:xfrm>
          <a:off x="8096449" y="124391"/>
          <a:ext cx="1631238" cy="1754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8F0515-7ACE-49CB-AC02-BEDE2BA63E05}">
      <dsp:nvSpPr>
        <dsp:cNvPr id="0" name=""/>
        <dsp:cNvSpPr/>
      </dsp:nvSpPr>
      <dsp:spPr>
        <a:xfrm>
          <a:off x="7837984" y="2341874"/>
          <a:ext cx="2070267"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Most genomes cluster with other genomes from the same isolation site/country</a:t>
          </a:r>
        </a:p>
      </dsp:txBody>
      <dsp:txXfrm>
        <a:off x="7837984" y="2341874"/>
        <a:ext cx="2070267" cy="1417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C62970-E387-429E-8246-105597B9E67B}"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4142A-F5D7-41A7-AD68-5CEF86A155F6}" type="slidenum">
              <a:rPr lang="en-US" smtClean="0"/>
              <a:t>‹#›</a:t>
            </a:fld>
            <a:endParaRPr lang="en-US"/>
          </a:p>
        </p:txBody>
      </p:sp>
    </p:spTree>
    <p:extLst>
      <p:ext uri="{BB962C8B-B14F-4D97-AF65-F5344CB8AC3E}">
        <p14:creationId xmlns:p14="http://schemas.microsoft.com/office/powerpoint/2010/main" val="3690025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1" dirty="0">
                <a:solidFill>
                  <a:srgbClr val="847D7A"/>
                </a:solidFill>
                <a:effectLst/>
                <a:latin typeface="Arial" panose="020B0604020202020204" pitchFamily="34" charset="0"/>
              </a:rPr>
              <a:t>Introduction: </a:t>
            </a:r>
            <a:r>
              <a:rPr lang="en-US" b="0" i="0" dirty="0">
                <a:solidFill>
                  <a:srgbClr val="847D7A"/>
                </a:solidFill>
                <a:effectLst/>
                <a:latin typeface="Arial" panose="020B0604020202020204" pitchFamily="34" charset="0"/>
              </a:rPr>
              <a:t>Surface water is a primary source of irrigation for crops and a potential vehicle for </a:t>
            </a:r>
            <a:r>
              <a:rPr lang="en-US" b="0" i="1" dirty="0">
                <a:solidFill>
                  <a:srgbClr val="847D7A"/>
                </a:solidFill>
                <a:effectLst/>
                <a:latin typeface="Arial" panose="020B0604020202020204" pitchFamily="34" charset="0"/>
              </a:rPr>
              <a:t>Salmonella </a:t>
            </a:r>
            <a:r>
              <a:rPr lang="en-US" b="0" i="0" dirty="0">
                <a:solidFill>
                  <a:srgbClr val="847D7A"/>
                </a:solidFill>
                <a:effectLst/>
                <a:latin typeface="Arial" panose="020B0604020202020204" pitchFamily="34" charset="0"/>
              </a:rPr>
              <a:t>contamination.</a:t>
            </a:r>
          </a:p>
          <a:p>
            <a:pPr algn="l"/>
            <a:r>
              <a:rPr lang="en-US" b="1" i="1" dirty="0">
                <a:solidFill>
                  <a:srgbClr val="847D7A"/>
                </a:solidFill>
                <a:effectLst/>
                <a:latin typeface="Arial" panose="020B0604020202020204" pitchFamily="34" charset="0"/>
              </a:rPr>
              <a:t>Purpose:</a:t>
            </a:r>
            <a:r>
              <a:rPr lang="en-US" b="1" i="0" dirty="0">
                <a:solidFill>
                  <a:srgbClr val="847D7A"/>
                </a:solidFill>
                <a:effectLst/>
                <a:latin typeface="Arial" panose="020B0604020202020204" pitchFamily="34" charset="0"/>
              </a:rPr>
              <a:t> </a:t>
            </a:r>
            <a:r>
              <a:rPr lang="en-US" b="0" i="0" dirty="0">
                <a:solidFill>
                  <a:srgbClr val="847D7A"/>
                </a:solidFill>
                <a:effectLst/>
                <a:latin typeface="Arial" panose="020B0604020202020204" pitchFamily="34" charset="0"/>
              </a:rPr>
              <a:t>To describe the prevalence and diversity of </a:t>
            </a:r>
            <a:r>
              <a:rPr lang="en-US" b="0" i="1" dirty="0">
                <a:solidFill>
                  <a:srgbClr val="847D7A"/>
                </a:solidFill>
                <a:effectLst/>
                <a:latin typeface="Arial" panose="020B0604020202020204" pitchFamily="34" charset="0"/>
              </a:rPr>
              <a:t>Salmonella</a:t>
            </a:r>
            <a:r>
              <a:rPr lang="en-US" b="0" i="0" dirty="0">
                <a:solidFill>
                  <a:srgbClr val="847D7A"/>
                </a:solidFill>
                <a:effectLst/>
                <a:latin typeface="Arial" panose="020B0604020202020204" pitchFamily="34" charset="0"/>
              </a:rPr>
              <a:t> in surface waters from Brazil, Chile, and Mexico.</a:t>
            </a:r>
          </a:p>
          <a:p>
            <a:pPr algn="l"/>
            <a:r>
              <a:rPr lang="en-US" b="1" i="1" dirty="0">
                <a:solidFill>
                  <a:srgbClr val="847D7A"/>
                </a:solidFill>
                <a:effectLst/>
                <a:latin typeface="Arial" panose="020B0604020202020204" pitchFamily="34" charset="0"/>
              </a:rPr>
              <a:t>Methods: </a:t>
            </a:r>
            <a:r>
              <a:rPr lang="en-US" b="0" i="0" dirty="0">
                <a:solidFill>
                  <a:srgbClr val="847D7A"/>
                </a:solidFill>
                <a:effectLst/>
                <a:latin typeface="Arial" panose="020B0604020202020204" pitchFamily="34" charset="0"/>
              </a:rPr>
              <a:t>Surface waters were obtained from Chile (n=2039), Mexico (n=689), and Brazil (n=539) from 2019-2022. Samples were </a:t>
            </a:r>
            <a:r>
              <a:rPr lang="en-US" b="0" i="1" dirty="0">
                <a:solidFill>
                  <a:srgbClr val="847D7A"/>
                </a:solidFill>
                <a:effectLst/>
                <a:latin typeface="Arial" panose="020B0604020202020204" pitchFamily="34" charset="0"/>
              </a:rPr>
              <a:t>in-situ</a:t>
            </a:r>
            <a:r>
              <a:rPr lang="en-US" b="0" i="0" dirty="0">
                <a:solidFill>
                  <a:srgbClr val="847D7A"/>
                </a:solidFill>
                <a:effectLst/>
                <a:latin typeface="Arial" panose="020B0604020202020204" pitchFamily="34" charset="0"/>
              </a:rPr>
              <a:t> filtered (10L) through modified Moore Swabs and processed according to modified </a:t>
            </a:r>
            <a:r>
              <a:rPr lang="en-US" b="0" i="1" dirty="0">
                <a:solidFill>
                  <a:srgbClr val="847D7A"/>
                </a:solidFill>
                <a:effectLst/>
                <a:latin typeface="Arial" panose="020B0604020202020204" pitchFamily="34" charset="0"/>
              </a:rPr>
              <a:t>Salmonella</a:t>
            </a:r>
            <a:r>
              <a:rPr lang="en-US" b="0" i="0" dirty="0">
                <a:solidFill>
                  <a:srgbClr val="847D7A"/>
                </a:solidFill>
                <a:effectLst/>
                <a:latin typeface="Arial" panose="020B0604020202020204" pitchFamily="34" charset="0"/>
              </a:rPr>
              <a:t> FDA/BAM procedures. Genomes (1 to 10 isolates per positive sample) were sequenced at CFSAN/FDA on Illumina platforms. Genomes were analyzed for MLST/sequence type (ST) and </a:t>
            </a:r>
            <a:r>
              <a:rPr lang="en-US" b="0" i="0" dirty="0" err="1">
                <a:solidFill>
                  <a:srgbClr val="847D7A"/>
                </a:solidFill>
                <a:effectLst/>
                <a:latin typeface="Arial" panose="020B0604020202020204" pitchFamily="34" charset="0"/>
              </a:rPr>
              <a:t>cgMLST</a:t>
            </a:r>
            <a:r>
              <a:rPr lang="en-US" b="0" i="0" dirty="0">
                <a:solidFill>
                  <a:srgbClr val="847D7A"/>
                </a:solidFill>
                <a:effectLst/>
                <a:latin typeface="Arial" panose="020B0604020202020204" pitchFamily="34" charset="0"/>
              </a:rPr>
              <a:t> in </a:t>
            </a:r>
            <a:r>
              <a:rPr lang="en-US" b="0" i="0" dirty="0" err="1">
                <a:solidFill>
                  <a:srgbClr val="847D7A"/>
                </a:solidFill>
                <a:effectLst/>
                <a:latin typeface="Arial" panose="020B0604020202020204" pitchFamily="34" charset="0"/>
              </a:rPr>
              <a:t>Ridom</a:t>
            </a:r>
            <a:r>
              <a:rPr lang="en-US" b="0" i="0" dirty="0">
                <a:solidFill>
                  <a:srgbClr val="847D7A"/>
                </a:solidFill>
                <a:effectLst/>
                <a:latin typeface="Arial" panose="020B0604020202020204" pitchFamily="34" charset="0"/>
              </a:rPr>
              <a:t> </a:t>
            </a:r>
            <a:r>
              <a:rPr lang="en-US" b="0" i="0" dirty="0" err="1">
                <a:solidFill>
                  <a:srgbClr val="847D7A"/>
                </a:solidFill>
                <a:effectLst/>
                <a:latin typeface="Arial" panose="020B0604020202020204" pitchFamily="34" charset="0"/>
              </a:rPr>
              <a:t>Seqsphere</a:t>
            </a:r>
            <a:r>
              <a:rPr lang="en-US" b="0" i="0" dirty="0">
                <a:solidFill>
                  <a:srgbClr val="847D7A"/>
                </a:solidFill>
                <a:effectLst/>
                <a:latin typeface="Arial" panose="020B0604020202020204" pitchFamily="34" charset="0"/>
              </a:rPr>
              <a:t>+, and serotypes were predicted with SISTR and </a:t>
            </a:r>
            <a:r>
              <a:rPr lang="en-US" b="0" i="0" dirty="0" err="1">
                <a:solidFill>
                  <a:srgbClr val="847D7A"/>
                </a:solidFill>
                <a:effectLst/>
                <a:latin typeface="Arial" panose="020B0604020202020204" pitchFamily="34" charset="0"/>
              </a:rPr>
              <a:t>SeqSero</a:t>
            </a:r>
            <a:r>
              <a:rPr lang="en-US" b="0" i="0" dirty="0">
                <a:solidFill>
                  <a:srgbClr val="847D7A"/>
                </a:solidFill>
                <a:effectLst/>
                <a:latin typeface="Arial" panose="020B0604020202020204" pitchFamily="34" charset="0"/>
              </a:rPr>
              <a:t>. Phylogenetic relationships were visualized in a minimum-spanning tree on </a:t>
            </a:r>
            <a:r>
              <a:rPr lang="en-US" b="0" i="0" dirty="0" err="1">
                <a:solidFill>
                  <a:srgbClr val="847D7A"/>
                </a:solidFill>
                <a:effectLst/>
                <a:latin typeface="Arial" panose="020B0604020202020204" pitchFamily="34" charset="0"/>
              </a:rPr>
              <a:t>Ridom</a:t>
            </a:r>
            <a:r>
              <a:rPr lang="en-US" b="0" i="0" dirty="0">
                <a:solidFill>
                  <a:srgbClr val="847D7A"/>
                </a:solidFill>
                <a:effectLst/>
                <a:latin typeface="Arial" panose="020B0604020202020204" pitchFamily="34" charset="0"/>
              </a:rPr>
              <a:t>.</a:t>
            </a:r>
          </a:p>
          <a:p>
            <a:pPr algn="l"/>
            <a:r>
              <a:rPr lang="en-US" b="1" i="1" dirty="0">
                <a:solidFill>
                  <a:srgbClr val="847D7A"/>
                </a:solidFill>
                <a:effectLst/>
                <a:latin typeface="Arial" panose="020B0604020202020204" pitchFamily="34" charset="0"/>
              </a:rPr>
              <a:t>Results: </a:t>
            </a:r>
            <a:r>
              <a:rPr lang="en-US" b="0" i="1" dirty="0">
                <a:solidFill>
                  <a:srgbClr val="847D7A"/>
                </a:solidFill>
                <a:effectLst/>
                <a:latin typeface="Arial" panose="020B0604020202020204" pitchFamily="34" charset="0"/>
              </a:rPr>
              <a:t>Salmonella</a:t>
            </a:r>
            <a:r>
              <a:rPr lang="en-US" b="0" i="0" dirty="0">
                <a:solidFill>
                  <a:srgbClr val="847D7A"/>
                </a:solidFill>
                <a:effectLst/>
                <a:latin typeface="Arial" panose="020B0604020202020204" pitchFamily="34" charset="0"/>
              </a:rPr>
              <a:t> was present in 45.8% of samples (1495/3267). Brazil showed the highest prevalence (70.9%), followed by Mexico (63.4%) and Chile (33.2%). Genomes (n=1541) were selected from Mexico (n=686), Chile (n=592), and Brazil (n=263) for analysis; 156 STs were identified, and ST 32 (7.2%), 13 (5.2%), and 19 (5.2%) were the most common. Multiple serotypes (104) were identified, and 18 were common for all countries. Among them, Newport was the most frequent (15.5%;162/1541), followed by Typhimurium (7.85%; 120/1541) and </a:t>
            </a:r>
            <a:r>
              <a:rPr lang="en-US" b="0" i="0" dirty="0" err="1">
                <a:solidFill>
                  <a:srgbClr val="847D7A"/>
                </a:solidFill>
                <a:effectLst/>
                <a:latin typeface="Arial" panose="020B0604020202020204" pitchFamily="34" charset="0"/>
              </a:rPr>
              <a:t>Infantis</a:t>
            </a:r>
            <a:r>
              <a:rPr lang="en-US" b="0" i="0" dirty="0">
                <a:solidFill>
                  <a:srgbClr val="847D7A"/>
                </a:solidFill>
                <a:effectLst/>
                <a:latin typeface="Arial" panose="020B0604020202020204" pitchFamily="34" charset="0"/>
              </a:rPr>
              <a:t> (7.4%; 114/1541). Meanwhile, most Enteritidis were from Chile (95.6%; 43/45). Mexico showed the highest serotype variability (n=61), followed by Chile (n=53) and Brazil (n=49). About 60.6% (63/104) of serotypes were found in a single country; however, they only represented 20.4% of genomes (315/1541). </a:t>
            </a:r>
            <a:r>
              <a:rPr lang="en-US" b="0" i="0" dirty="0" err="1">
                <a:solidFill>
                  <a:srgbClr val="847D7A"/>
                </a:solidFill>
                <a:effectLst/>
                <a:latin typeface="Arial" panose="020B0604020202020204" pitchFamily="34" charset="0"/>
              </a:rPr>
              <a:t>cgMLST</a:t>
            </a:r>
            <a:r>
              <a:rPr lang="en-US" b="0" i="0" dirty="0">
                <a:solidFill>
                  <a:srgbClr val="847D7A"/>
                </a:solidFill>
                <a:effectLst/>
                <a:latin typeface="Arial" panose="020B0604020202020204" pitchFamily="34" charset="0"/>
              </a:rPr>
              <a:t> included 1251 genes, and genomes were grouped in 231 clusters. While most clusters (97.4%) comprised genomes of the same serotype and country, mixed-country clusters were detected for Enteritidis, Typhimurium, Agona, </a:t>
            </a:r>
            <a:r>
              <a:rPr lang="en-US" b="0" i="0" dirty="0" err="1">
                <a:solidFill>
                  <a:srgbClr val="847D7A"/>
                </a:solidFill>
                <a:effectLst/>
                <a:latin typeface="Arial" panose="020B0604020202020204" pitchFamily="34" charset="0"/>
              </a:rPr>
              <a:t>Soerenga</a:t>
            </a:r>
            <a:r>
              <a:rPr lang="en-US" b="0" i="0" dirty="0">
                <a:solidFill>
                  <a:srgbClr val="847D7A"/>
                </a:solidFill>
                <a:effectLst/>
                <a:latin typeface="Arial" panose="020B0604020202020204" pitchFamily="34" charset="0"/>
              </a:rPr>
              <a:t>, Corvallis, and </a:t>
            </a:r>
            <a:r>
              <a:rPr lang="en-US" b="0" i="0" dirty="0" err="1">
                <a:solidFill>
                  <a:srgbClr val="847D7A"/>
                </a:solidFill>
                <a:effectLst/>
                <a:latin typeface="Arial" panose="020B0604020202020204" pitchFamily="34" charset="0"/>
              </a:rPr>
              <a:t>Infantis</a:t>
            </a:r>
            <a:r>
              <a:rPr lang="en-US" b="0" i="0" dirty="0">
                <a:solidFill>
                  <a:srgbClr val="847D7A"/>
                </a:solidFill>
                <a:effectLst/>
                <a:latin typeface="Arial" panose="020B0604020202020204" pitchFamily="34" charset="0"/>
              </a:rPr>
              <a:t>.</a:t>
            </a:r>
          </a:p>
          <a:p>
            <a:pPr algn="l"/>
            <a:r>
              <a:rPr lang="en-US" b="1" i="1" dirty="0">
                <a:solidFill>
                  <a:srgbClr val="847D7A"/>
                </a:solidFill>
                <a:effectLst/>
                <a:latin typeface="Arial" panose="020B0604020202020204" pitchFamily="34" charset="0"/>
              </a:rPr>
              <a:t>Significance: </a:t>
            </a:r>
            <a:r>
              <a:rPr lang="en-US" b="0" i="0" dirty="0">
                <a:solidFill>
                  <a:srgbClr val="847D7A"/>
                </a:solidFill>
                <a:effectLst/>
                <a:latin typeface="Arial" panose="020B0604020202020204" pitchFamily="34" charset="0"/>
              </a:rPr>
              <a:t>Surface waters are important reservoirs of epidemiologically and clinically significant </a:t>
            </a:r>
            <a:r>
              <a:rPr lang="en-US" b="0" i="1" dirty="0">
                <a:solidFill>
                  <a:srgbClr val="847D7A"/>
                </a:solidFill>
                <a:effectLst/>
                <a:latin typeface="Arial" panose="020B0604020202020204" pitchFamily="34" charset="0"/>
              </a:rPr>
              <a:t>Salmonella</a:t>
            </a:r>
            <a:r>
              <a:rPr lang="en-US" b="0" i="0" dirty="0">
                <a:solidFill>
                  <a:srgbClr val="847D7A"/>
                </a:solidFill>
                <a:effectLst/>
                <a:latin typeface="Arial" panose="020B0604020202020204" pitchFamily="34" charset="0"/>
              </a:rPr>
              <a:t> serotypes in Latin America. Research is required to better understand </a:t>
            </a:r>
            <a:r>
              <a:rPr lang="en-US" b="0" i="1" dirty="0">
                <a:solidFill>
                  <a:srgbClr val="847D7A"/>
                </a:solidFill>
                <a:effectLst/>
                <a:latin typeface="Arial" panose="020B0604020202020204" pitchFamily="34" charset="0"/>
              </a:rPr>
              <a:t>Salmonella</a:t>
            </a:r>
            <a:r>
              <a:rPr lang="en-US" b="0" i="0" dirty="0">
                <a:solidFill>
                  <a:srgbClr val="847D7A"/>
                </a:solidFill>
                <a:effectLst/>
                <a:latin typeface="Arial" panose="020B0604020202020204" pitchFamily="34" charset="0"/>
              </a:rPr>
              <a:t> ecology and epidemiology in surface waters.</a:t>
            </a:r>
          </a:p>
          <a:p>
            <a:endParaRPr lang="en-US" dirty="0"/>
          </a:p>
        </p:txBody>
      </p:sp>
      <p:sp>
        <p:nvSpPr>
          <p:cNvPr id="4" name="Slide Number Placeholder 3"/>
          <p:cNvSpPr>
            <a:spLocks noGrp="1"/>
          </p:cNvSpPr>
          <p:nvPr>
            <p:ph type="sldNum" sz="quarter" idx="5"/>
          </p:nvPr>
        </p:nvSpPr>
        <p:spPr/>
        <p:txBody>
          <a:bodyPr/>
          <a:lstStyle/>
          <a:p>
            <a:fld id="{45A4142A-F5D7-41A7-AD68-5CEF86A155F6}" type="slidenum">
              <a:rPr lang="en-US" smtClean="0"/>
              <a:t>1</a:t>
            </a:fld>
            <a:endParaRPr lang="en-US"/>
          </a:p>
        </p:txBody>
      </p:sp>
    </p:spTree>
    <p:extLst>
      <p:ext uri="{BB962C8B-B14F-4D97-AF65-F5344CB8AC3E}">
        <p14:creationId xmlns:p14="http://schemas.microsoft.com/office/powerpoint/2010/main" val="3350903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Uch</a:t>
            </a:r>
            <a:r>
              <a:rPr lang="en-US" dirty="0"/>
              <a:t>; University of Chile; UNAB: Andrés Bello National University; UNAM: Autonomous University of Mexico</a:t>
            </a:r>
          </a:p>
          <a:p>
            <a:r>
              <a:rPr lang="en-US" dirty="0"/>
              <a:t>UFRJ: Federal University of Rio de Janeiro; UFPB: federal University of Paraiba; PUC: Pontifical University of Chile</a:t>
            </a:r>
          </a:p>
          <a:p>
            <a:endParaRPr lang="en-US" dirty="0"/>
          </a:p>
        </p:txBody>
      </p:sp>
      <p:sp>
        <p:nvSpPr>
          <p:cNvPr id="4" name="Slide Number Placeholder 3"/>
          <p:cNvSpPr>
            <a:spLocks noGrp="1"/>
          </p:cNvSpPr>
          <p:nvPr>
            <p:ph type="sldNum" sz="quarter" idx="5"/>
          </p:nvPr>
        </p:nvSpPr>
        <p:spPr/>
        <p:txBody>
          <a:bodyPr/>
          <a:lstStyle/>
          <a:p>
            <a:fld id="{FB00AC20-EECB-4966-ABB4-79B476139712}" type="slidenum">
              <a:rPr lang="en-US" smtClean="0"/>
              <a:t>5</a:t>
            </a:fld>
            <a:endParaRPr lang="en-US"/>
          </a:p>
        </p:txBody>
      </p:sp>
    </p:spTree>
    <p:extLst>
      <p:ext uri="{BB962C8B-B14F-4D97-AF65-F5344CB8AC3E}">
        <p14:creationId xmlns:p14="http://schemas.microsoft.com/office/powerpoint/2010/main" val="29712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00AC20-EECB-4966-ABB4-79B476139712}" type="slidenum">
              <a:rPr lang="en-US" smtClean="0"/>
              <a:t>7</a:t>
            </a:fld>
            <a:endParaRPr lang="en-US"/>
          </a:p>
        </p:txBody>
      </p:sp>
    </p:spTree>
    <p:extLst>
      <p:ext uri="{BB962C8B-B14F-4D97-AF65-F5344CB8AC3E}">
        <p14:creationId xmlns:p14="http://schemas.microsoft.com/office/powerpoint/2010/main" val="1716538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833456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800" dirty="0">
                <a:latin typeface="Calibri" panose="020F0502020204030204" pitchFamily="34" charset="0"/>
                <a:ea typeface="Calibri" panose="020F0502020204030204" pitchFamily="34" charset="0"/>
              </a:rPr>
              <a:t>4 genomas clonales (0-3 SNP) obtenidos en el río </a:t>
            </a:r>
            <a:r>
              <a:rPr lang="es-CL" sz="1800" dirty="0">
                <a:latin typeface="Arial" panose="020B0604020202020204" pitchFamily="34" charset="0"/>
                <a:ea typeface="Calibri" panose="020F0502020204030204" pitchFamily="34" charset="0"/>
              </a:rPr>
              <a:t>Claro, sitio 23 el 04/17/2019 fueron clonales desde 2 a 7 SNP contra 8 genomas obtenidos en el mismo rio, pero del sitio 24 del 07/10/2019 (142 días de diferencia). </a:t>
            </a:r>
            <a:endParaRPr lang="en-US" sz="1800" dirty="0">
              <a:latin typeface="Calibri" panose="020F0502020204030204" pitchFamily="34" charset="0"/>
              <a:ea typeface="Calibri" panose="020F0502020204030204" pitchFamily="34" charset="0"/>
            </a:endParaRPr>
          </a:p>
          <a:p>
            <a:endParaRPr lang="en-US" sz="1800" dirty="0">
              <a:effectLst/>
              <a:latin typeface="Arial" panose="020B0604020202020204" pitchFamily="34" charset="0"/>
              <a:ea typeface="Times New Roman" panose="02020603050405020304" pitchFamily="18" charset="0"/>
            </a:endParaRPr>
          </a:p>
          <a:p>
            <a:r>
              <a:rPr lang="en-US" sz="1800" dirty="0">
                <a:effectLst/>
                <a:latin typeface="Arial" panose="020B0604020202020204" pitchFamily="34" charset="0"/>
                <a:ea typeface="Times New Roman" panose="02020603050405020304" pitchFamily="18" charset="0"/>
              </a:rPr>
              <a:t>Clones </a:t>
            </a:r>
            <a:r>
              <a:rPr lang="en-US" sz="1800" dirty="0" err="1">
                <a:effectLst/>
                <a:latin typeface="Arial" panose="020B0604020202020204" pitchFamily="34" charset="0"/>
                <a:ea typeface="Times New Roman" panose="02020603050405020304" pitchFamily="18" charset="0"/>
              </a:rPr>
              <a:t>mismo</a:t>
            </a:r>
            <a:r>
              <a:rPr lang="en-US" sz="1800" dirty="0">
                <a:effectLst/>
                <a:latin typeface="Arial" panose="020B0604020202020204" pitchFamily="34" charset="0"/>
                <a:ea typeface="Times New Roman" panose="02020603050405020304" pitchFamily="18" charset="0"/>
              </a:rPr>
              <a:t> sitio </a:t>
            </a:r>
            <a:r>
              <a:rPr lang="en-US" sz="1800" dirty="0" err="1">
                <a:effectLst/>
                <a:latin typeface="Arial" panose="020B0604020202020204" pitchFamily="34" charset="0"/>
                <a:ea typeface="Times New Roman" panose="02020603050405020304" pitchFamily="18" charset="0"/>
              </a:rPr>
              <a:t>diferentes</a:t>
            </a:r>
            <a:r>
              <a:rPr lang="en-US" sz="1800" dirty="0">
                <a:effectLst/>
                <a:latin typeface="Arial" panose="020B0604020202020204" pitchFamily="34" charset="0"/>
                <a:ea typeface="Times New Roman" panose="02020603050405020304" pitchFamily="18" charset="0"/>
              </a:rPr>
              <a:t> </a:t>
            </a:r>
            <a:r>
              <a:rPr lang="en-US" sz="1800" dirty="0" err="1">
                <a:effectLst/>
                <a:latin typeface="Arial" panose="020B0604020202020204" pitchFamily="34" charset="0"/>
                <a:ea typeface="Times New Roman" panose="02020603050405020304" pitchFamily="18" charset="0"/>
              </a:rPr>
              <a:t>fechas</a:t>
            </a:r>
            <a:r>
              <a:rPr lang="en-US" sz="1800" dirty="0">
                <a:effectLst/>
                <a:latin typeface="Arial" panose="020B0604020202020204" pitchFamily="34" charset="0"/>
                <a:ea typeface="Times New Roman" panose="02020603050405020304" pitchFamily="18" charset="0"/>
              </a:rPr>
              <a:t> 10 </a:t>
            </a:r>
            <a:r>
              <a:rPr lang="en-US" sz="1800" dirty="0" err="1">
                <a:effectLst/>
                <a:latin typeface="Arial" panose="020B0604020202020204" pitchFamily="34" charset="0"/>
                <a:ea typeface="Times New Roman" panose="02020603050405020304" pitchFamily="18" charset="0"/>
              </a:rPr>
              <a:t>genomas</a:t>
            </a:r>
            <a:r>
              <a:rPr lang="en-US" sz="1800" dirty="0">
                <a:effectLst/>
                <a:latin typeface="Arial" panose="020B0604020202020204" pitchFamily="34" charset="0"/>
                <a:ea typeface="Times New Roman" panose="02020603050405020304" pitchFamily="18" charset="0"/>
              </a:rPr>
              <a:t> 0 - 4 SNP (Claro river, site 23 and 06-11-2019 respectively) and were clonal con 4 </a:t>
            </a:r>
            <a:r>
              <a:rPr lang="en-US" sz="1800" dirty="0" err="1">
                <a:effectLst/>
                <a:latin typeface="Arial" panose="020B0604020202020204" pitchFamily="34" charset="0"/>
                <a:ea typeface="Times New Roman" panose="02020603050405020304" pitchFamily="18" charset="0"/>
              </a:rPr>
              <a:t>genomas</a:t>
            </a:r>
            <a:r>
              <a:rPr lang="en-US" sz="1800" dirty="0">
                <a:effectLst/>
                <a:latin typeface="Arial" panose="020B0604020202020204" pitchFamily="34" charset="0"/>
                <a:ea typeface="Times New Roman" panose="02020603050405020304" pitchFamily="18" charset="0"/>
              </a:rPr>
              <a:t> (0 to 4 SNPs) </a:t>
            </a:r>
            <a:r>
              <a:rPr lang="en-US" sz="1800" dirty="0" err="1">
                <a:effectLst/>
                <a:latin typeface="Arial" panose="020B0604020202020204" pitchFamily="34" charset="0"/>
                <a:ea typeface="Times New Roman" panose="02020603050405020304" pitchFamily="18" charset="0"/>
              </a:rPr>
              <a:t>mismo</a:t>
            </a:r>
            <a:r>
              <a:rPr lang="en-US" sz="1800" dirty="0">
                <a:effectLst/>
                <a:latin typeface="Arial" panose="020B0604020202020204" pitchFamily="34" charset="0"/>
                <a:ea typeface="Times New Roman" panose="02020603050405020304" pitchFamily="18" charset="0"/>
              </a:rPr>
              <a:t> </a:t>
            </a:r>
            <a:r>
              <a:rPr lang="en-US" sz="1800" dirty="0" err="1">
                <a:effectLst/>
                <a:latin typeface="Arial" panose="020B0604020202020204" pitchFamily="34" charset="0"/>
                <a:ea typeface="Times New Roman" panose="02020603050405020304" pitchFamily="18" charset="0"/>
              </a:rPr>
              <a:t>rio</a:t>
            </a:r>
            <a:r>
              <a:rPr lang="en-US" sz="1800" dirty="0">
                <a:effectLst/>
                <a:latin typeface="Arial" panose="020B0604020202020204" pitchFamily="34" charset="0"/>
                <a:ea typeface="Times New Roman" panose="02020603050405020304" pitchFamily="18" charset="0"/>
              </a:rPr>
              <a:t> 04-17-2019 (54 </a:t>
            </a:r>
            <a:r>
              <a:rPr lang="en-US" sz="1800" dirty="0" err="1">
                <a:effectLst/>
                <a:latin typeface="Arial" panose="020B0604020202020204" pitchFamily="34" charset="0"/>
                <a:ea typeface="Times New Roman" panose="02020603050405020304" pitchFamily="18" charset="0"/>
              </a:rPr>
              <a:t>dias</a:t>
            </a:r>
            <a:r>
              <a:rPr lang="en-US" sz="1800" dirty="0">
                <a:effectLst/>
                <a:latin typeface="Arial" panose="020B0604020202020204" pitchFamily="34" charset="0"/>
                <a:ea typeface="Times New Roman" panose="02020603050405020304" pitchFamily="18" charset="0"/>
              </a:rPr>
              <a:t> de </a:t>
            </a:r>
            <a:r>
              <a:rPr lang="en-US" sz="1800" dirty="0" err="1">
                <a:effectLst/>
                <a:latin typeface="Arial" panose="020B0604020202020204" pitchFamily="34" charset="0"/>
                <a:ea typeface="Times New Roman" panose="02020603050405020304" pitchFamily="18" charset="0"/>
              </a:rPr>
              <a:t>diferencia</a:t>
            </a:r>
            <a:r>
              <a:rPr lang="en-US" sz="1800" dirty="0">
                <a:effectLst/>
                <a:latin typeface="Arial" panose="020B0604020202020204" pitchFamily="34" charset="0"/>
                <a:ea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F1EDFAD0-48C0-4185-BC9E-2B6A351C968C}" type="slidenum">
              <a:rPr lang="es-MX" smtClean="0"/>
              <a:t>20</a:t>
            </a:fld>
            <a:endParaRPr lang="es-MX"/>
          </a:p>
        </p:txBody>
      </p:sp>
    </p:spTree>
    <p:extLst>
      <p:ext uri="{BB962C8B-B14F-4D97-AF65-F5344CB8AC3E}">
        <p14:creationId xmlns:p14="http://schemas.microsoft.com/office/powerpoint/2010/main" val="2091986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065978D-F1B8-8F4B-921A-FB65F2D03BCA}" type="slidenum">
              <a:rPr lang="en-US" smtClean="0"/>
              <a:t>26</a:t>
            </a:fld>
            <a:endParaRPr lang="en-US"/>
          </a:p>
        </p:txBody>
      </p:sp>
    </p:spTree>
    <p:extLst>
      <p:ext uri="{BB962C8B-B14F-4D97-AF65-F5344CB8AC3E}">
        <p14:creationId xmlns:p14="http://schemas.microsoft.com/office/powerpoint/2010/main" val="4234300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28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74DD-B24F-4B9E-85A9-8C7194728D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FC55F1-E473-4C13-9403-FBD1B68B60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66DA49-C434-4193-86FF-A0CC9D43D083}"/>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CF13C796-1A15-49D1-9F76-3651C5E3E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778502-7C9C-4FAF-A948-97036CFA3655}"/>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325482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ECCDB-9685-4C4C-B87D-6AA99F927B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9F1B47-E4C7-43E5-B1FE-3DF63302A65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C4344D-168A-471E-B1B3-70E48CE1FD94}"/>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6E38FCF8-918C-4229-AB12-BE10CEF32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C1E8D-F0A7-448C-A40E-5318D6171D2B}"/>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338766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052604-48E9-4E6F-A58B-6BA00861CD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51EFC2-8750-4CAA-A51D-83FEC47A83B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4D8B84-05EC-453F-B430-FE261D334857}"/>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1C444E43-275D-4AEF-99AE-CDF54656B5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A956E1-7709-4D12-96FD-14A30EA3CAD6}"/>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2209827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dirty="0"/>
              <a:t>20XX</a:t>
            </a:r>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dirty="0"/>
              <a:t>PRESENTATION TITLE</a:t>
            </a:r>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111608"/>
            <a:ext cx="10515600" cy="3744912"/>
          </a:xfrm>
        </p:spPr>
        <p:txBody>
          <a:bodyPr/>
          <a:lstStyle/>
          <a:p>
            <a:r>
              <a:rPr lang="en-US"/>
              <a:t>Click icon to add chart</a:t>
            </a:r>
            <a:endParaRPr lang="en-US" dirty="0"/>
          </a:p>
        </p:txBody>
      </p:sp>
    </p:spTree>
    <p:extLst>
      <p:ext uri="{BB962C8B-B14F-4D97-AF65-F5344CB8AC3E}">
        <p14:creationId xmlns:p14="http://schemas.microsoft.com/office/powerpoint/2010/main" val="4066566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4B6A9-49E6-4AB8-845A-44886FADF4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7DD61D-6FB8-467F-A0DB-291B04FC821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81B20-3929-4A1C-B919-0BA32617792B}"/>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F8196853-3D30-440F-8381-D023441A1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E39F66-CD5E-498F-B01C-37CEF45459F0}"/>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2727512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A56E1-C41E-4789-B3DA-6A791D57C4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B88B89-94E4-42A1-BBFB-C1D34BE729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BE71E44-A150-4BD2-A84D-764637E234E4}"/>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3EE93CCC-6CB9-42FB-A1B6-01B120E86D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252F7-72A0-4328-87B9-37928CC8FE7B}"/>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1214817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EF3A0-8D4B-43D2-8936-BBCCFE3D23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C03D-946C-42F3-8563-79565D88DAC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E8BAE3-0D7F-4E09-8EA4-9AF68D834CC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DAA6A8-CDBF-4B88-9C39-40863CB905C6}"/>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6" name="Footer Placeholder 5">
            <a:extLst>
              <a:ext uri="{FF2B5EF4-FFF2-40B4-BE49-F238E27FC236}">
                <a16:creationId xmlns:a16="http://schemas.microsoft.com/office/drawing/2014/main" id="{FA408138-0C8E-4972-B9AC-1529ADDE5C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CDC0E-D9D2-4A4A-9688-83B05746723E}"/>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16777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22092-1398-4540-986A-8791FB9FD0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B03E3E-394D-4798-90A9-77034252BD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B47F564-3D0A-4EC1-AB9C-052702E746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E73016-DB4A-4396-82C0-1242AD4623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18A420D-92C8-47F5-BE37-8DE74A43C5B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D1C604-CF90-4064-94B3-FE66DB7A6DF5}"/>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8" name="Footer Placeholder 7">
            <a:extLst>
              <a:ext uri="{FF2B5EF4-FFF2-40B4-BE49-F238E27FC236}">
                <a16:creationId xmlns:a16="http://schemas.microsoft.com/office/drawing/2014/main" id="{F2C2969C-334D-4203-8590-0A63443A1C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A0DD78-9435-4CB8-BDA6-F66ED310B413}"/>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284744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54744-CE2A-450E-A06B-9EC6E2E9D6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03C6FC-FBCE-4EC1-AA86-1DB204C78349}"/>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4" name="Footer Placeholder 3">
            <a:extLst>
              <a:ext uri="{FF2B5EF4-FFF2-40B4-BE49-F238E27FC236}">
                <a16:creationId xmlns:a16="http://schemas.microsoft.com/office/drawing/2014/main" id="{298BA51C-D8FE-49C3-8E74-19E099783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B6ADA9-F56A-49B2-A5C7-343318DE72E5}"/>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388422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4456A3-8A03-434F-8620-6C38C2090C08}"/>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3" name="Footer Placeholder 2">
            <a:extLst>
              <a:ext uri="{FF2B5EF4-FFF2-40B4-BE49-F238E27FC236}">
                <a16:creationId xmlns:a16="http://schemas.microsoft.com/office/drawing/2014/main" id="{BF2D43B6-BFEC-429B-94F0-B401102010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F9C06D-BA27-4547-86EE-9E3166847BD6}"/>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952285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AFEF7-BCD3-497F-8430-A93C729E3B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312434-A0F0-47F5-8477-67CA8E1AF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A6927-77CE-437A-B98C-9BD37E6FA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34E87B3-279C-4FD2-897F-2083540C7403}"/>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6" name="Footer Placeholder 5">
            <a:extLst>
              <a:ext uri="{FF2B5EF4-FFF2-40B4-BE49-F238E27FC236}">
                <a16:creationId xmlns:a16="http://schemas.microsoft.com/office/drawing/2014/main" id="{901853A3-858B-4960-8501-A8CDAF6E51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A9334B-BA76-4BA5-8028-F6F4B150E322}"/>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274834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810A-C3FD-49D3-B85F-A4703BD800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35857B-6F4B-461B-A010-3C5814B449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CD7D2-0C5F-4DB6-A60C-C822F6BB7E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5AF908F-4A11-4CA1-94F0-E17C8A106E20}"/>
              </a:ext>
            </a:extLst>
          </p:cNvPr>
          <p:cNvSpPr>
            <a:spLocks noGrp="1"/>
          </p:cNvSpPr>
          <p:nvPr>
            <p:ph type="dt" sz="half" idx="10"/>
          </p:nvPr>
        </p:nvSpPr>
        <p:spPr/>
        <p:txBody>
          <a:bodyPr/>
          <a:lstStyle/>
          <a:p>
            <a:fld id="{FCC41410-A667-4226-A4C4-EDAED75A83D0}" type="datetimeFigureOut">
              <a:rPr lang="en-US" smtClean="0"/>
              <a:t>10/23/2023</a:t>
            </a:fld>
            <a:endParaRPr lang="en-US"/>
          </a:p>
        </p:txBody>
      </p:sp>
      <p:sp>
        <p:nvSpPr>
          <p:cNvPr id="6" name="Footer Placeholder 5">
            <a:extLst>
              <a:ext uri="{FF2B5EF4-FFF2-40B4-BE49-F238E27FC236}">
                <a16:creationId xmlns:a16="http://schemas.microsoft.com/office/drawing/2014/main" id="{35D1B1D4-908F-4DFD-BFC0-746A91D45A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8BF86-64BE-4AC1-B8FC-B034430B8D42}"/>
              </a:ext>
            </a:extLst>
          </p:cNvPr>
          <p:cNvSpPr>
            <a:spLocks noGrp="1"/>
          </p:cNvSpPr>
          <p:nvPr>
            <p:ph type="sldNum" sz="quarter" idx="12"/>
          </p:nvPr>
        </p:nvSpPr>
        <p:spPr/>
        <p:txBody>
          <a:bodyPr/>
          <a:lstStyle/>
          <a:p>
            <a:fld id="{D26F43BD-D4C1-475E-95A6-0C5A199152D3}" type="slidenum">
              <a:rPr lang="en-US" smtClean="0"/>
              <a:t>‹#›</a:t>
            </a:fld>
            <a:endParaRPr lang="en-US"/>
          </a:p>
        </p:txBody>
      </p:sp>
    </p:spTree>
    <p:extLst>
      <p:ext uri="{BB962C8B-B14F-4D97-AF65-F5344CB8AC3E}">
        <p14:creationId xmlns:p14="http://schemas.microsoft.com/office/powerpoint/2010/main" val="1473771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38802E-404F-43C1-8485-E855463941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FF2B8D-0959-42A0-8811-340CE27463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B5273-F247-4B6B-A0AC-7172E3B085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41410-A667-4226-A4C4-EDAED75A83D0}" type="datetimeFigureOut">
              <a:rPr lang="en-US" smtClean="0"/>
              <a:t>10/23/2023</a:t>
            </a:fld>
            <a:endParaRPr lang="en-US"/>
          </a:p>
        </p:txBody>
      </p:sp>
      <p:sp>
        <p:nvSpPr>
          <p:cNvPr id="5" name="Footer Placeholder 4">
            <a:extLst>
              <a:ext uri="{FF2B5EF4-FFF2-40B4-BE49-F238E27FC236}">
                <a16:creationId xmlns:a16="http://schemas.microsoft.com/office/drawing/2014/main" id="{3A889EB8-B147-43C1-AC0B-1A285BDA92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4004F3-070E-4117-811C-2026BA35F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6F43BD-D4C1-475E-95A6-0C5A199152D3}" type="slidenum">
              <a:rPr lang="en-US" smtClean="0"/>
              <a:t>‹#›</a:t>
            </a:fld>
            <a:endParaRPr lang="en-US"/>
          </a:p>
        </p:txBody>
      </p:sp>
    </p:spTree>
    <p:extLst>
      <p:ext uri="{BB962C8B-B14F-4D97-AF65-F5344CB8AC3E}">
        <p14:creationId xmlns:p14="http://schemas.microsoft.com/office/powerpoint/2010/main" val="3595219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chart" Target="../charts/chart1.xml"/><Relationship Id="rId9" Type="http://schemas.openxmlformats.org/officeDocument/2006/relationships/image" Target="../media/image35.jpe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2.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3.wdp"/><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5" Type="http://schemas.microsoft.com/office/2007/relationships/hdphoto" Target="../media/hdphoto4.wdp"/><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 Id="rId9" Type="http://schemas.openxmlformats.org/officeDocument/2006/relationships/image" Target="../media/image54.sv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4.tiff"/></Relationships>
</file>

<file path=ppt/slides/_rels/slide2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6.jp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svg"/></Relationships>
</file>

<file path=ppt/slides/_rels/slide31.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svg"/><Relationship Id="rId2"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svg"/><Relationship Id="rId9" Type="http://schemas.openxmlformats.org/officeDocument/2006/relationships/image" Target="../media/image86.jpg"/></Relationships>
</file>

<file path=ppt/slides/_rels/slide3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JPG"/><Relationship Id="rId26" Type="http://schemas.openxmlformats.org/officeDocument/2006/relationships/image" Target="../media/image26.jpeg"/><Relationship Id="rId3" Type="http://schemas.openxmlformats.org/officeDocument/2006/relationships/image" Target="../media/image3.png"/><Relationship Id="rId21" Type="http://schemas.openxmlformats.org/officeDocument/2006/relationships/image" Target="../media/image21.jpeg"/><Relationship Id="rId7" Type="http://schemas.openxmlformats.org/officeDocument/2006/relationships/image" Target="../media/image7.svg"/><Relationship Id="rId12" Type="http://schemas.openxmlformats.org/officeDocument/2006/relationships/image" Target="../media/image12.jpg"/><Relationship Id="rId17" Type="http://schemas.openxmlformats.org/officeDocument/2006/relationships/image" Target="../media/image17.JPG"/><Relationship Id="rId25" Type="http://schemas.openxmlformats.org/officeDocument/2006/relationships/image" Target="../media/image25.jpeg"/><Relationship Id="rId2" Type="http://schemas.openxmlformats.org/officeDocument/2006/relationships/notesSlide" Target="../notesSlides/notesSlide2.xml"/><Relationship Id="rId16" Type="http://schemas.openxmlformats.org/officeDocument/2006/relationships/image" Target="../media/image16.jpg"/><Relationship Id="rId20" Type="http://schemas.openxmlformats.org/officeDocument/2006/relationships/image" Target="../media/image20.JP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jpg"/><Relationship Id="rId15" Type="http://schemas.openxmlformats.org/officeDocument/2006/relationships/image" Target="../media/image15.png"/><Relationship Id="rId23" Type="http://schemas.openxmlformats.org/officeDocument/2006/relationships/image" Target="../media/image23.jpeg"/><Relationship Id="rId28" Type="http://schemas.openxmlformats.org/officeDocument/2006/relationships/image" Target="../media/image28.jpg"/><Relationship Id="rId10" Type="http://schemas.openxmlformats.org/officeDocument/2006/relationships/image" Target="../media/image10.gif"/><Relationship Id="rId19" Type="http://schemas.openxmlformats.org/officeDocument/2006/relationships/image" Target="../media/image19.JPG"/><Relationship Id="rId4" Type="http://schemas.openxmlformats.org/officeDocument/2006/relationships/image" Target="../media/image4.png"/><Relationship Id="rId9" Type="http://schemas.openxmlformats.org/officeDocument/2006/relationships/image" Target="../media/image9.jpg"/><Relationship Id="rId14" Type="http://schemas.openxmlformats.org/officeDocument/2006/relationships/image" Target="../media/image14.jpg"/><Relationship Id="rId22" Type="http://schemas.openxmlformats.org/officeDocument/2006/relationships/image" Target="../media/image22.jpeg"/><Relationship Id="rId27"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19.JPG"/><Relationship Id="rId3" Type="http://schemas.microsoft.com/office/2007/relationships/hdphoto" Target="../media/hdphoto1.wdp"/><Relationship Id="rId7" Type="http://schemas.openxmlformats.org/officeDocument/2006/relationships/image" Target="../media/image18.JP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7.JPG"/><Relationship Id="rId11" Type="http://schemas.openxmlformats.org/officeDocument/2006/relationships/image" Target="../media/image22.jpeg"/><Relationship Id="rId5" Type="http://schemas.openxmlformats.org/officeDocument/2006/relationships/image" Target="../media/image31.svg"/><Relationship Id="rId10" Type="http://schemas.openxmlformats.org/officeDocument/2006/relationships/image" Target="../media/image21.jpeg"/><Relationship Id="rId4" Type="http://schemas.openxmlformats.org/officeDocument/2006/relationships/image" Target="../media/image30.png"/><Relationship Id="rId9" Type="http://schemas.openxmlformats.org/officeDocument/2006/relationships/image" Target="../media/image20.JP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jpeg"/><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77A1F4-5ED8-4DB1-A74B-4B60F54103FC}"/>
              </a:ext>
            </a:extLst>
          </p:cNvPr>
          <p:cNvSpPr>
            <a:spLocks noGrp="1"/>
          </p:cNvSpPr>
          <p:nvPr>
            <p:ph type="ctrTitle"/>
          </p:nvPr>
        </p:nvSpPr>
        <p:spPr>
          <a:xfrm>
            <a:off x="4140209" y="1560666"/>
            <a:ext cx="7817225" cy="1564285"/>
          </a:xfrm>
        </p:spPr>
        <p:txBody>
          <a:bodyPr>
            <a:noAutofit/>
          </a:bodyPr>
          <a:lstStyle/>
          <a:p>
            <a:r>
              <a:rPr lang="en-US" sz="4400" b="1" dirty="0">
                <a:solidFill>
                  <a:srgbClr val="A01D22"/>
                </a:solidFill>
              </a:rPr>
              <a:t>JIFSAN Project – </a:t>
            </a:r>
            <a:r>
              <a:rPr lang="en-US" sz="4400" b="1" i="1" dirty="0">
                <a:solidFill>
                  <a:srgbClr val="A01D22"/>
                </a:solidFill>
              </a:rPr>
              <a:t>Salmonella</a:t>
            </a:r>
            <a:r>
              <a:rPr lang="en-US" sz="4400" b="1" dirty="0">
                <a:solidFill>
                  <a:srgbClr val="A01D22"/>
                </a:solidFill>
              </a:rPr>
              <a:t> in Surface Water in Latin America</a:t>
            </a:r>
          </a:p>
        </p:txBody>
      </p:sp>
      <p:sp>
        <p:nvSpPr>
          <p:cNvPr id="5" name="Subtitle 4">
            <a:extLst>
              <a:ext uri="{FF2B5EF4-FFF2-40B4-BE49-F238E27FC236}">
                <a16:creationId xmlns:a16="http://schemas.microsoft.com/office/drawing/2014/main" id="{00621896-A137-81BA-C420-82AD92F1C7A2}"/>
              </a:ext>
            </a:extLst>
          </p:cNvPr>
          <p:cNvSpPr>
            <a:spLocks noGrp="1"/>
          </p:cNvSpPr>
          <p:nvPr>
            <p:ph type="subTitle" idx="1"/>
          </p:nvPr>
        </p:nvSpPr>
        <p:spPr>
          <a:xfrm>
            <a:off x="4947844" y="3509963"/>
            <a:ext cx="6354965" cy="924533"/>
          </a:xfrm>
        </p:spPr>
        <p:txBody>
          <a:bodyPr>
            <a:normAutofit/>
          </a:bodyPr>
          <a:lstStyle/>
          <a:p>
            <a:r>
              <a:rPr lang="en-US" sz="2000" dirty="0"/>
              <a:t>Magaly Toro, PhD, MSc., DVM.</a:t>
            </a:r>
          </a:p>
          <a:p>
            <a:r>
              <a:rPr lang="en-US" sz="2000" dirty="0"/>
              <a:t>Director Food Safety Laboratory, JIFSAN</a:t>
            </a:r>
          </a:p>
        </p:txBody>
      </p:sp>
      <p:sp>
        <p:nvSpPr>
          <p:cNvPr id="2" name="Subtitle 4">
            <a:extLst>
              <a:ext uri="{FF2B5EF4-FFF2-40B4-BE49-F238E27FC236}">
                <a16:creationId xmlns:a16="http://schemas.microsoft.com/office/drawing/2014/main" id="{836A9856-6736-53BA-C60A-8BE746AD5854}"/>
              </a:ext>
            </a:extLst>
          </p:cNvPr>
          <p:cNvSpPr txBox="1">
            <a:spLocks/>
          </p:cNvSpPr>
          <p:nvPr/>
        </p:nvSpPr>
        <p:spPr>
          <a:xfrm>
            <a:off x="3277106" y="6245272"/>
            <a:ext cx="6354965" cy="7229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a:solidFill>
                  <a:schemeClr val="bg1"/>
                </a:solidFill>
              </a:rPr>
              <a:t>GenomeTrakr Meeting</a:t>
            </a:r>
            <a:endParaRPr lang="en-US" sz="1600" dirty="0">
              <a:solidFill>
                <a:schemeClr val="bg1"/>
              </a:solidFill>
              <a:latin typeface="Open Sans" panose="020B0606030504020204" pitchFamily="34" charset="0"/>
            </a:endParaRPr>
          </a:p>
          <a:p>
            <a:endParaRPr lang="en-US" sz="2000" dirty="0"/>
          </a:p>
        </p:txBody>
      </p:sp>
      <p:sp>
        <p:nvSpPr>
          <p:cNvPr id="4" name="Subtitle 4">
            <a:extLst>
              <a:ext uri="{FF2B5EF4-FFF2-40B4-BE49-F238E27FC236}">
                <a16:creationId xmlns:a16="http://schemas.microsoft.com/office/drawing/2014/main" id="{9B963BE0-A7C9-65E1-B303-2B51C8E6C107}"/>
              </a:ext>
            </a:extLst>
          </p:cNvPr>
          <p:cNvSpPr txBox="1">
            <a:spLocks/>
          </p:cNvSpPr>
          <p:nvPr/>
        </p:nvSpPr>
        <p:spPr>
          <a:xfrm>
            <a:off x="577516" y="6245272"/>
            <a:ext cx="3713680" cy="42366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dirty="0" err="1">
                <a:solidFill>
                  <a:schemeClr val="bg1"/>
                </a:solidFill>
              </a:rPr>
              <a:t>Octubre</a:t>
            </a:r>
            <a:r>
              <a:rPr lang="en-US" sz="2000" dirty="0">
                <a:solidFill>
                  <a:schemeClr val="bg1"/>
                </a:solidFill>
              </a:rPr>
              <a:t> 25</a:t>
            </a:r>
            <a:r>
              <a:rPr lang="en-US" sz="2000" baseline="30000" dirty="0">
                <a:solidFill>
                  <a:schemeClr val="bg1"/>
                </a:solidFill>
              </a:rPr>
              <a:t>th</a:t>
            </a:r>
            <a:r>
              <a:rPr lang="en-US" sz="2000" dirty="0">
                <a:solidFill>
                  <a:schemeClr val="bg1"/>
                </a:solidFill>
              </a:rPr>
              <a:t>, 2013</a:t>
            </a:r>
            <a:endParaRPr lang="en-US" sz="1600" dirty="0">
              <a:solidFill>
                <a:schemeClr val="bg1"/>
              </a:solidFill>
              <a:latin typeface="Open Sans" panose="020B0606030504020204" pitchFamily="34" charset="0"/>
            </a:endParaRPr>
          </a:p>
          <a:p>
            <a:endParaRPr lang="en-US" sz="2000" dirty="0"/>
          </a:p>
        </p:txBody>
      </p:sp>
    </p:spTree>
    <p:extLst>
      <p:ext uri="{BB962C8B-B14F-4D97-AF65-F5344CB8AC3E}">
        <p14:creationId xmlns:p14="http://schemas.microsoft.com/office/powerpoint/2010/main" val="1534439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8" descr="A picture containing text, outdoor, silhouette&#10;&#10;Description automatically generated">
            <a:extLst>
              <a:ext uri="{FF2B5EF4-FFF2-40B4-BE49-F238E27FC236}">
                <a16:creationId xmlns:a16="http://schemas.microsoft.com/office/drawing/2014/main" id="{5987B25A-71F9-D1BB-F3E9-661E66675054}"/>
              </a:ext>
            </a:extLst>
          </p:cNvPr>
          <p:cNvPicPr>
            <a:picLocks noChangeAspect="1"/>
          </p:cNvPicPr>
          <p:nvPr/>
        </p:nvPicPr>
        <p:blipFill rotWithShape="1">
          <a:blip r:embed="rId3">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2" name="Title 1">
            <a:extLst>
              <a:ext uri="{FF2B5EF4-FFF2-40B4-BE49-F238E27FC236}">
                <a16:creationId xmlns:a16="http://schemas.microsoft.com/office/drawing/2014/main" id="{AFC6D044-C704-4974-935B-AE3D7EFC9BC4}"/>
              </a:ext>
            </a:extLst>
          </p:cNvPr>
          <p:cNvSpPr>
            <a:spLocks noGrp="1"/>
          </p:cNvSpPr>
          <p:nvPr>
            <p:ph type="title"/>
          </p:nvPr>
        </p:nvSpPr>
        <p:spPr/>
        <p:txBody>
          <a:bodyPr>
            <a:normAutofit/>
          </a:bodyPr>
          <a:lstStyle/>
          <a:p>
            <a:r>
              <a:rPr lang="en-US" sz="3600" b="1" i="1" dirty="0">
                <a:solidFill>
                  <a:srgbClr val="A01D22"/>
                </a:solidFill>
              </a:rPr>
              <a:t>S</a:t>
            </a:r>
            <a:r>
              <a:rPr lang="en-US" sz="3600" b="1" i="1" cap="none" dirty="0">
                <a:solidFill>
                  <a:srgbClr val="A01D22"/>
                </a:solidFill>
              </a:rPr>
              <a:t>almonella</a:t>
            </a:r>
            <a:r>
              <a:rPr lang="en-US" sz="3600" b="1" dirty="0">
                <a:solidFill>
                  <a:srgbClr val="A01D22"/>
                </a:solidFill>
              </a:rPr>
              <a:t> isolation rate by team (%)</a:t>
            </a:r>
          </a:p>
        </p:txBody>
      </p:sp>
      <p:graphicFrame>
        <p:nvGraphicFramePr>
          <p:cNvPr id="8" name="Chart Placeholder 7">
            <a:extLst>
              <a:ext uri="{FF2B5EF4-FFF2-40B4-BE49-F238E27FC236}">
                <a16:creationId xmlns:a16="http://schemas.microsoft.com/office/drawing/2014/main" id="{DE043D66-94E4-6309-BB5D-225B42D762E6}"/>
              </a:ext>
            </a:extLst>
          </p:cNvPr>
          <p:cNvGraphicFramePr>
            <a:graphicFrameLocks noGrp="1"/>
          </p:cNvGraphicFramePr>
          <p:nvPr>
            <p:ph idx="1"/>
            <p:extLst>
              <p:ext uri="{D42A27DB-BD31-4B8C-83A1-F6EECF244321}">
                <p14:modId xmlns:p14="http://schemas.microsoft.com/office/powerpoint/2010/main" val="2958586024"/>
              </p:ext>
            </p:extLst>
          </p:nvPr>
        </p:nvGraphicFramePr>
        <p:xfrm>
          <a:off x="1266264" y="1888047"/>
          <a:ext cx="9659471" cy="3035131"/>
        </p:xfrm>
        <a:graphic>
          <a:graphicData uri="http://schemas.openxmlformats.org/drawingml/2006/chart">
            <c:chart xmlns:c="http://schemas.openxmlformats.org/drawingml/2006/chart" xmlns:r="http://schemas.openxmlformats.org/officeDocument/2006/relationships" r:id="rId4"/>
          </a:graphicData>
        </a:graphic>
      </p:graphicFrame>
      <p:sp>
        <p:nvSpPr>
          <p:cNvPr id="11" name="Slide Number Placeholder 10">
            <a:extLst>
              <a:ext uri="{FF2B5EF4-FFF2-40B4-BE49-F238E27FC236}">
                <a16:creationId xmlns:a16="http://schemas.microsoft.com/office/drawing/2014/main" id="{6D5843A7-CBF3-441B-919C-8467B2BB19B5}"/>
              </a:ext>
            </a:extLst>
          </p:cNvPr>
          <p:cNvSpPr>
            <a:spLocks noGrp="1"/>
          </p:cNvSpPr>
          <p:nvPr>
            <p:ph type="sldNum" sz="quarter" idx="12"/>
          </p:nvPr>
        </p:nvSpPr>
        <p:spPr/>
        <p:txBody>
          <a:bodyPr/>
          <a:lstStyle/>
          <a:p>
            <a:fld id="{A49DFD55-3C28-40EF-9E31-A92D2E4017FF}" type="slidenum">
              <a:rPr lang="en-US" smtClean="0"/>
              <a:pPr/>
              <a:t>10</a:t>
            </a:fld>
            <a:endParaRPr lang="en-US" dirty="0"/>
          </a:p>
        </p:txBody>
      </p:sp>
      <p:sp>
        <p:nvSpPr>
          <p:cNvPr id="12" name="TextBox 11">
            <a:extLst>
              <a:ext uri="{FF2B5EF4-FFF2-40B4-BE49-F238E27FC236}">
                <a16:creationId xmlns:a16="http://schemas.microsoft.com/office/drawing/2014/main" id="{7E4C990E-82A7-01F7-4767-F126DD39CDB0}"/>
              </a:ext>
            </a:extLst>
          </p:cNvPr>
          <p:cNvSpPr txBox="1"/>
          <p:nvPr/>
        </p:nvSpPr>
        <p:spPr>
          <a:xfrm>
            <a:off x="6859752" y="5414966"/>
            <a:ext cx="3955627" cy="1323439"/>
          </a:xfrm>
          <a:prstGeom prst="rect">
            <a:avLst/>
          </a:prstGeom>
          <a:noFill/>
        </p:spPr>
        <p:txBody>
          <a:bodyPr wrap="square" rtlCol="0">
            <a:spAutoFit/>
          </a:bodyPr>
          <a:lstStyle/>
          <a:p>
            <a:r>
              <a:rPr lang="en-US" sz="1600" b="1" dirty="0">
                <a:solidFill>
                  <a:schemeClr val="bg2">
                    <a:lumMod val="50000"/>
                  </a:schemeClr>
                </a:solidFill>
              </a:rPr>
              <a:t>Percentages not comparable:</a:t>
            </a:r>
          </a:p>
          <a:p>
            <a:r>
              <a:rPr lang="en-US" sz="1600" b="1" dirty="0">
                <a:solidFill>
                  <a:schemeClr val="bg2">
                    <a:lumMod val="50000"/>
                  </a:schemeClr>
                </a:solidFill>
              </a:rPr>
              <a:t>Sampling locations</a:t>
            </a:r>
          </a:p>
          <a:p>
            <a:r>
              <a:rPr lang="en-US" sz="1600" b="1" dirty="0">
                <a:solidFill>
                  <a:schemeClr val="bg2">
                    <a:lumMod val="50000"/>
                  </a:schemeClr>
                </a:solidFill>
              </a:rPr>
              <a:t>Climate (arid/semi-arid, sub-tropical, tropical, temperate Mediterranean)</a:t>
            </a:r>
          </a:p>
          <a:p>
            <a:r>
              <a:rPr lang="en-US" sz="1600" b="1" dirty="0">
                <a:solidFill>
                  <a:schemeClr val="bg2">
                    <a:lumMod val="50000"/>
                  </a:schemeClr>
                </a:solidFill>
              </a:rPr>
              <a:t>Seasons and hemispheres</a:t>
            </a:r>
          </a:p>
        </p:txBody>
      </p:sp>
      <p:pic>
        <p:nvPicPr>
          <p:cNvPr id="6" name="Picture 5">
            <a:extLst>
              <a:ext uri="{FF2B5EF4-FFF2-40B4-BE49-F238E27FC236}">
                <a16:creationId xmlns:a16="http://schemas.microsoft.com/office/drawing/2014/main" id="{3C2B3EE1-10CA-E5D0-7FBF-A1C5A431BA7E}"/>
              </a:ext>
            </a:extLst>
          </p:cNvPr>
          <p:cNvPicPr>
            <a:picLocks noChangeAspect="1"/>
          </p:cNvPicPr>
          <p:nvPr/>
        </p:nvPicPr>
        <p:blipFill>
          <a:blip r:embed="rId5">
            <a:duotone>
              <a:schemeClr val="accent5">
                <a:shade val="45000"/>
                <a:satMod val="135000"/>
              </a:schemeClr>
              <a:prstClr val="white"/>
            </a:duotone>
          </a:blip>
          <a:stretch>
            <a:fillRect/>
          </a:stretch>
        </p:blipFill>
        <p:spPr>
          <a:xfrm>
            <a:off x="4914491" y="4737005"/>
            <a:ext cx="81371" cy="76584"/>
          </a:xfrm>
          <a:prstGeom prst="rect">
            <a:avLst/>
          </a:prstGeom>
          <a:ln>
            <a:solidFill>
              <a:srgbClr val="9DC3E6"/>
            </a:solidFill>
          </a:ln>
        </p:spPr>
      </p:pic>
      <p:pic>
        <p:nvPicPr>
          <p:cNvPr id="3" name="Picture 2" descr="Logo&#10;&#10;Description automatically generated">
            <a:extLst>
              <a:ext uri="{FF2B5EF4-FFF2-40B4-BE49-F238E27FC236}">
                <a16:creationId xmlns:a16="http://schemas.microsoft.com/office/drawing/2014/main" id="{D7D3E800-29A4-3753-E247-7E771971B1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2972" y="4916526"/>
            <a:ext cx="218129" cy="29374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EAA9B438-4352-75EB-6C46-A2F412CD8C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23926" y="4882195"/>
            <a:ext cx="134644" cy="293747"/>
          </a:xfrm>
          <a:prstGeom prst="rect">
            <a:avLst/>
          </a:prstGeom>
        </p:spPr>
      </p:pic>
      <p:pic>
        <p:nvPicPr>
          <p:cNvPr id="7" name="Picture 6" descr="Logo&#10;&#10;Description automatically generated">
            <a:extLst>
              <a:ext uri="{FF2B5EF4-FFF2-40B4-BE49-F238E27FC236}">
                <a16:creationId xmlns:a16="http://schemas.microsoft.com/office/drawing/2014/main" id="{6F77C824-5019-FAD6-B5D7-86C30AAEEE1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70975" y="4971254"/>
            <a:ext cx="231745" cy="259416"/>
          </a:xfrm>
          <a:prstGeom prst="rect">
            <a:avLst/>
          </a:prstGeom>
        </p:spPr>
      </p:pic>
      <p:pic>
        <p:nvPicPr>
          <p:cNvPr id="9" name="Picture 8" descr="Logo&#10;&#10;Description automatically generated">
            <a:extLst>
              <a:ext uri="{FF2B5EF4-FFF2-40B4-BE49-F238E27FC236}">
                <a16:creationId xmlns:a16="http://schemas.microsoft.com/office/drawing/2014/main" id="{DF200A5A-5476-EF30-A2F0-0DE027809F4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78881" y="4950857"/>
            <a:ext cx="259416" cy="259416"/>
          </a:xfrm>
          <a:prstGeom prst="rect">
            <a:avLst/>
          </a:prstGeom>
        </p:spPr>
      </p:pic>
      <p:pic>
        <p:nvPicPr>
          <p:cNvPr id="10" name="Picture 9" descr="Logo&#10;&#10;Description automatically generated">
            <a:extLst>
              <a:ext uri="{FF2B5EF4-FFF2-40B4-BE49-F238E27FC236}">
                <a16:creationId xmlns:a16="http://schemas.microsoft.com/office/drawing/2014/main" id="{DF1766C5-46A3-C481-BC18-C632EAF1332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46621" y="4950857"/>
            <a:ext cx="275693" cy="297422"/>
          </a:xfrm>
          <a:prstGeom prst="rect">
            <a:avLst/>
          </a:prstGeom>
        </p:spPr>
      </p:pic>
      <p:sp>
        <p:nvSpPr>
          <p:cNvPr id="13" name="TextBox 12">
            <a:extLst>
              <a:ext uri="{FF2B5EF4-FFF2-40B4-BE49-F238E27FC236}">
                <a16:creationId xmlns:a16="http://schemas.microsoft.com/office/drawing/2014/main" id="{1D0F5E75-55DF-809D-79B9-F07A7E1C2850}"/>
              </a:ext>
            </a:extLst>
          </p:cNvPr>
          <p:cNvSpPr txBox="1"/>
          <p:nvPr/>
        </p:nvSpPr>
        <p:spPr>
          <a:xfrm>
            <a:off x="1046160" y="5463683"/>
            <a:ext cx="3955627" cy="1200329"/>
          </a:xfrm>
          <a:prstGeom prst="rect">
            <a:avLst/>
          </a:prstGeom>
          <a:noFill/>
        </p:spPr>
        <p:txBody>
          <a:bodyPr wrap="square" rtlCol="0">
            <a:spAutoFit/>
          </a:bodyPr>
          <a:lstStyle/>
          <a:p>
            <a:r>
              <a:rPr lang="en-US" b="1" dirty="0">
                <a:solidFill>
                  <a:srgbClr val="A01D22"/>
                </a:solidFill>
              </a:rPr>
              <a:t>Overall prevalence: 49.4% (2090/4321)</a:t>
            </a:r>
          </a:p>
          <a:p>
            <a:r>
              <a:rPr lang="en-US" b="1" dirty="0">
                <a:solidFill>
                  <a:srgbClr val="A01D22"/>
                </a:solidFill>
              </a:rPr>
              <a:t>       Brazil: 77.5%</a:t>
            </a:r>
          </a:p>
          <a:p>
            <a:r>
              <a:rPr lang="en-US" b="1" dirty="0">
                <a:solidFill>
                  <a:srgbClr val="A01D22"/>
                </a:solidFill>
              </a:rPr>
              <a:t>       Chile: 35.5%</a:t>
            </a:r>
          </a:p>
          <a:p>
            <a:r>
              <a:rPr lang="en-US" b="1" dirty="0">
                <a:solidFill>
                  <a:srgbClr val="A01D22"/>
                </a:solidFill>
              </a:rPr>
              <a:t>       Mexico: 58.7%</a:t>
            </a:r>
          </a:p>
        </p:txBody>
      </p:sp>
    </p:spTree>
    <p:extLst>
      <p:ext uri="{BB962C8B-B14F-4D97-AF65-F5344CB8AC3E}">
        <p14:creationId xmlns:p14="http://schemas.microsoft.com/office/powerpoint/2010/main" val="2303579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descr="A picture containing text, outdoor, silhouette&#10;&#10;Description automatically generated">
            <a:extLst>
              <a:ext uri="{FF2B5EF4-FFF2-40B4-BE49-F238E27FC236}">
                <a16:creationId xmlns:a16="http://schemas.microsoft.com/office/drawing/2014/main" id="{E5F70BA6-7AD3-00D2-1FAA-F2837F5555C7}"/>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4" name="Title 3">
            <a:extLst>
              <a:ext uri="{FF2B5EF4-FFF2-40B4-BE49-F238E27FC236}">
                <a16:creationId xmlns:a16="http://schemas.microsoft.com/office/drawing/2014/main" id="{3362B4CC-8051-509F-5390-C70B3F30C66C}"/>
              </a:ext>
            </a:extLst>
          </p:cNvPr>
          <p:cNvSpPr>
            <a:spLocks noGrp="1"/>
          </p:cNvSpPr>
          <p:nvPr>
            <p:ph type="title"/>
          </p:nvPr>
        </p:nvSpPr>
        <p:spPr>
          <a:xfrm>
            <a:off x="630866" y="468778"/>
            <a:ext cx="10494334" cy="1143000"/>
          </a:xfrm>
        </p:spPr>
        <p:txBody>
          <a:bodyPr>
            <a:normAutofit/>
          </a:bodyPr>
          <a:lstStyle/>
          <a:p>
            <a:r>
              <a:rPr lang="en-US" sz="2800" cap="none" dirty="0">
                <a:solidFill>
                  <a:srgbClr val="C00000"/>
                </a:solidFill>
                <a:effectLst/>
                <a:latin typeface="Arial" panose="020B0604020202020204" pitchFamily="34" charset="0"/>
                <a:ea typeface="Times New Roman" panose="02020603050405020304" pitchFamily="18" charset="0"/>
              </a:rPr>
              <a:t>Number of </a:t>
            </a:r>
            <a:r>
              <a:rPr lang="en-US" sz="2800" i="1" cap="none" dirty="0">
                <a:solidFill>
                  <a:srgbClr val="C00000"/>
                </a:solidFill>
                <a:latin typeface="Arial" panose="020B0604020202020204" pitchFamily="34" charset="0"/>
                <a:ea typeface="Times New Roman" panose="02020603050405020304" pitchFamily="18" charset="0"/>
              </a:rPr>
              <a:t>S</a:t>
            </a:r>
            <a:r>
              <a:rPr lang="en-US" sz="2800" i="1" cap="none" dirty="0">
                <a:solidFill>
                  <a:srgbClr val="C00000"/>
                </a:solidFill>
                <a:effectLst/>
                <a:latin typeface="Arial" panose="020B0604020202020204" pitchFamily="34" charset="0"/>
                <a:ea typeface="Times New Roman" panose="02020603050405020304" pitchFamily="18" charset="0"/>
              </a:rPr>
              <a:t>almonella </a:t>
            </a:r>
            <a:r>
              <a:rPr lang="en-US" sz="2800" cap="none" dirty="0">
                <a:solidFill>
                  <a:srgbClr val="C00000"/>
                </a:solidFill>
                <a:effectLst/>
                <a:latin typeface="Arial" panose="020B0604020202020204" pitchFamily="34" charset="0"/>
                <a:ea typeface="Times New Roman" panose="02020603050405020304" pitchFamily="18" charset="0"/>
              </a:rPr>
              <a:t>spp. isolates collected from surface water (2019-2023)</a:t>
            </a:r>
            <a:endParaRPr lang="en-US" sz="2800" dirty="0">
              <a:solidFill>
                <a:srgbClr val="C00000"/>
              </a:solidFill>
            </a:endParaRPr>
          </a:p>
        </p:txBody>
      </p:sp>
      <p:graphicFrame>
        <p:nvGraphicFramePr>
          <p:cNvPr id="6" name="Table 5">
            <a:extLst>
              <a:ext uri="{FF2B5EF4-FFF2-40B4-BE49-F238E27FC236}">
                <a16:creationId xmlns:a16="http://schemas.microsoft.com/office/drawing/2014/main" id="{7C13BD16-7BB5-6695-63F8-CF4C4AA16E21}"/>
              </a:ext>
            </a:extLst>
          </p:cNvPr>
          <p:cNvGraphicFramePr>
            <a:graphicFrameLocks noGrp="1"/>
          </p:cNvGraphicFramePr>
          <p:nvPr/>
        </p:nvGraphicFramePr>
        <p:xfrm>
          <a:off x="1752410" y="1813304"/>
          <a:ext cx="8290109" cy="3456868"/>
        </p:xfrm>
        <a:graphic>
          <a:graphicData uri="http://schemas.openxmlformats.org/drawingml/2006/table">
            <a:tbl>
              <a:tblPr firstRow="1" firstCol="1" bandRow="1">
                <a:tableStyleId>{9D7B26C5-4107-4FEC-AEDC-1716B250A1EF}</a:tableStyleId>
              </a:tblPr>
              <a:tblGrid>
                <a:gridCol w="1282087">
                  <a:extLst>
                    <a:ext uri="{9D8B030D-6E8A-4147-A177-3AD203B41FA5}">
                      <a16:colId xmlns:a16="http://schemas.microsoft.com/office/drawing/2014/main" val="1280349175"/>
                    </a:ext>
                  </a:extLst>
                </a:gridCol>
                <a:gridCol w="1121284">
                  <a:extLst>
                    <a:ext uri="{9D8B030D-6E8A-4147-A177-3AD203B41FA5}">
                      <a16:colId xmlns:a16="http://schemas.microsoft.com/office/drawing/2014/main" val="3432375022"/>
                    </a:ext>
                  </a:extLst>
                </a:gridCol>
                <a:gridCol w="719969">
                  <a:extLst>
                    <a:ext uri="{9D8B030D-6E8A-4147-A177-3AD203B41FA5}">
                      <a16:colId xmlns:a16="http://schemas.microsoft.com/office/drawing/2014/main" val="2518627771"/>
                    </a:ext>
                  </a:extLst>
                </a:gridCol>
                <a:gridCol w="1032491">
                  <a:extLst>
                    <a:ext uri="{9D8B030D-6E8A-4147-A177-3AD203B41FA5}">
                      <a16:colId xmlns:a16="http://schemas.microsoft.com/office/drawing/2014/main" val="3907305625"/>
                    </a:ext>
                  </a:extLst>
                </a:gridCol>
                <a:gridCol w="1032491">
                  <a:extLst>
                    <a:ext uri="{9D8B030D-6E8A-4147-A177-3AD203B41FA5}">
                      <a16:colId xmlns:a16="http://schemas.microsoft.com/office/drawing/2014/main" val="3835614386"/>
                    </a:ext>
                  </a:extLst>
                </a:gridCol>
                <a:gridCol w="1034648">
                  <a:extLst>
                    <a:ext uri="{9D8B030D-6E8A-4147-A177-3AD203B41FA5}">
                      <a16:colId xmlns:a16="http://schemas.microsoft.com/office/drawing/2014/main" val="1196715299"/>
                    </a:ext>
                  </a:extLst>
                </a:gridCol>
                <a:gridCol w="1034648">
                  <a:extLst>
                    <a:ext uri="{9D8B030D-6E8A-4147-A177-3AD203B41FA5}">
                      <a16:colId xmlns:a16="http://schemas.microsoft.com/office/drawing/2014/main" val="2083119679"/>
                    </a:ext>
                  </a:extLst>
                </a:gridCol>
                <a:gridCol w="1032491">
                  <a:extLst>
                    <a:ext uri="{9D8B030D-6E8A-4147-A177-3AD203B41FA5}">
                      <a16:colId xmlns:a16="http://schemas.microsoft.com/office/drawing/2014/main" val="3517862938"/>
                    </a:ext>
                  </a:extLst>
                </a:gridCol>
              </a:tblGrid>
              <a:tr h="384330">
                <a:tc>
                  <a:txBody>
                    <a:bodyPr/>
                    <a:lstStyle/>
                    <a:p>
                      <a:pPr marL="0" marR="0">
                        <a:lnSpc>
                          <a:spcPct val="107000"/>
                        </a:lnSpc>
                        <a:spcBef>
                          <a:spcPts val="0"/>
                        </a:spcBef>
                        <a:spcAft>
                          <a:spcPts val="0"/>
                        </a:spcAft>
                      </a:pPr>
                      <a:r>
                        <a:rPr lang="en-US" sz="1600" b="1" i="1" dirty="0">
                          <a:solidFill>
                            <a:schemeClr val="tx1"/>
                          </a:solidFill>
                          <a:effectLst/>
                          <a:latin typeface="+mn-lt"/>
                        </a:rPr>
                        <a:t>Salmonella</a:t>
                      </a:r>
                      <a:endParaRPr lang="en-US" sz="1600" b="1" i="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dirty="0">
                          <a:solidFill>
                            <a:schemeClr val="tx1"/>
                          </a:solidFill>
                          <a:effectLst/>
                          <a:latin typeface="+mn-lt"/>
                        </a:rPr>
                        <a:t> </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Year</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 </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824207472"/>
                  </a:ext>
                </a:extLst>
              </a:tr>
              <a:tr h="605422">
                <a:tc>
                  <a:txBody>
                    <a:bodyPr/>
                    <a:lstStyle/>
                    <a:p>
                      <a:pPr marL="0" marR="0">
                        <a:lnSpc>
                          <a:spcPct val="107000"/>
                        </a:lnSpc>
                        <a:spcBef>
                          <a:spcPts val="0"/>
                        </a:spcBef>
                        <a:spcAft>
                          <a:spcPts val="0"/>
                        </a:spcAft>
                      </a:pPr>
                      <a:r>
                        <a:rPr lang="en-US" sz="1600" b="1" dirty="0">
                          <a:solidFill>
                            <a:schemeClr val="tx1"/>
                          </a:solidFill>
                          <a:effectLst/>
                          <a:latin typeface="+mn-lt"/>
                        </a:rPr>
                        <a:t>Country</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dirty="0">
                          <a:solidFill>
                            <a:schemeClr val="tx1"/>
                          </a:solidFill>
                          <a:effectLst/>
                          <a:latin typeface="+mn-lt"/>
                        </a:rPr>
                        <a:t>Research Group</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2019</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2020</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2021</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2022</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2023</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a:solidFill>
                            <a:schemeClr val="tx1"/>
                          </a:solidFill>
                          <a:effectLst/>
                          <a:latin typeface="+mn-lt"/>
                        </a:rPr>
                        <a:t> Total</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964434368"/>
                  </a:ext>
                </a:extLst>
              </a:tr>
              <a:tr h="274124">
                <a:tc>
                  <a:txBody>
                    <a:bodyPr/>
                    <a:lstStyle/>
                    <a:p>
                      <a:pPr marL="0" marR="0">
                        <a:lnSpc>
                          <a:spcPct val="107000"/>
                        </a:lnSpc>
                        <a:spcBef>
                          <a:spcPts val="0"/>
                        </a:spcBef>
                        <a:spcAft>
                          <a:spcPts val="0"/>
                        </a:spcAft>
                      </a:pPr>
                      <a:r>
                        <a:rPr lang="en-US" sz="1600" b="1">
                          <a:solidFill>
                            <a:schemeClr val="tx1"/>
                          </a:solidFill>
                          <a:effectLst/>
                          <a:latin typeface="+mn-lt"/>
                        </a:rPr>
                        <a:t>Brazil</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dirty="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dirty="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1894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919287208"/>
                  </a:ext>
                </a:extLst>
              </a:tr>
              <a:tr h="274124">
                <a:tc rowSpan="2">
                  <a:txBody>
                    <a:bodyPr/>
                    <a:lstStyle/>
                    <a:p>
                      <a:pPr>
                        <a:lnSpc>
                          <a:spcPct val="107000"/>
                        </a:lnSpc>
                      </a:pPr>
                      <a:endParaRPr lang="en-US" sz="1600" b="1">
                        <a:solidFill>
                          <a:schemeClr val="tx1"/>
                        </a:solidFill>
                        <a:effectLst/>
                        <a:latin typeface="+mn-lt"/>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0">
                          <a:solidFill>
                            <a:schemeClr val="tx1"/>
                          </a:solidFill>
                          <a:effectLst/>
                          <a:latin typeface="+mn-lt"/>
                        </a:rPr>
                        <a:t>UFPB</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534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304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486</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78203771"/>
                  </a:ext>
                </a:extLst>
              </a:tr>
              <a:tr h="274124">
                <a:tc vMerge="1">
                  <a:txBody>
                    <a:bodyPr/>
                    <a:lstStyle/>
                    <a:p>
                      <a:endParaRPr lang="en-US"/>
                    </a:p>
                  </a:txBody>
                  <a:tcPr/>
                </a:tc>
                <a:tc>
                  <a:txBody>
                    <a:bodyPr/>
                    <a:lstStyle/>
                    <a:p>
                      <a:pPr marL="0" marR="0">
                        <a:lnSpc>
                          <a:spcPct val="107000"/>
                        </a:lnSpc>
                        <a:spcBef>
                          <a:spcPts val="0"/>
                        </a:spcBef>
                        <a:spcAft>
                          <a:spcPts val="0"/>
                        </a:spcAft>
                      </a:pPr>
                      <a:r>
                        <a:rPr lang="en-US" sz="1600" b="0">
                          <a:solidFill>
                            <a:schemeClr val="tx1"/>
                          </a:solidFill>
                          <a:effectLst/>
                          <a:latin typeface="+mn-lt"/>
                        </a:rPr>
                        <a:t>UFRJ</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245</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232</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93</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47747215"/>
                  </a:ext>
                </a:extLst>
              </a:tr>
              <a:tr h="274124">
                <a:tc>
                  <a:txBody>
                    <a:bodyPr/>
                    <a:lstStyle/>
                    <a:p>
                      <a:pPr marL="0" marR="0">
                        <a:lnSpc>
                          <a:spcPct val="107000"/>
                        </a:lnSpc>
                        <a:spcBef>
                          <a:spcPts val="0"/>
                        </a:spcBef>
                        <a:spcAft>
                          <a:spcPts val="0"/>
                        </a:spcAft>
                      </a:pPr>
                      <a:r>
                        <a:rPr lang="en-US" sz="1600" b="1">
                          <a:solidFill>
                            <a:schemeClr val="tx1"/>
                          </a:solidFill>
                          <a:effectLst/>
                          <a:latin typeface="+mn-lt"/>
                        </a:rPr>
                        <a:t>Chile</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dirty="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dirty="0">
                        <a:solidFill>
                          <a:schemeClr val="tx1"/>
                        </a:solidFill>
                        <a:effectLst/>
                        <a:latin typeface="+mn-lt"/>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4,035</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817190842"/>
                  </a:ext>
                </a:extLst>
              </a:tr>
              <a:tr h="274124">
                <a:tc rowSpan="2">
                  <a:txBody>
                    <a:bodyPr/>
                    <a:lstStyle/>
                    <a:p>
                      <a:pPr>
                        <a:lnSpc>
                          <a:spcPct val="107000"/>
                        </a:lnSpc>
                      </a:pPr>
                      <a:endParaRPr lang="en-US" sz="1600" b="1">
                        <a:solidFill>
                          <a:schemeClr val="tx1"/>
                        </a:solidFill>
                        <a:effectLst/>
                        <a:latin typeface="+mn-lt"/>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0">
                          <a:solidFill>
                            <a:schemeClr val="tx1"/>
                          </a:solidFill>
                          <a:effectLst/>
                          <a:latin typeface="+mn-lt"/>
                        </a:rPr>
                        <a:t>UCh</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361</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602</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497</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633</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290</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dirty="0">
                          <a:solidFill>
                            <a:schemeClr val="tx1"/>
                          </a:solidFill>
                          <a:effectLst/>
                          <a:latin typeface="+mn-lt"/>
                        </a:rPr>
                        <a:t> </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454031619"/>
                  </a:ext>
                </a:extLst>
              </a:tr>
              <a:tr h="274124">
                <a:tc vMerge="1">
                  <a:txBody>
                    <a:bodyPr/>
                    <a:lstStyle/>
                    <a:p>
                      <a:endParaRPr lang="en-US"/>
                    </a:p>
                  </a:txBody>
                  <a:tcPr/>
                </a:tc>
                <a:tc>
                  <a:txBody>
                    <a:bodyPr/>
                    <a:lstStyle/>
                    <a:p>
                      <a:pPr marL="0" marR="0">
                        <a:lnSpc>
                          <a:spcPct val="107000"/>
                        </a:lnSpc>
                        <a:spcBef>
                          <a:spcPts val="0"/>
                        </a:spcBef>
                        <a:spcAft>
                          <a:spcPts val="0"/>
                        </a:spcAft>
                      </a:pPr>
                      <a:r>
                        <a:rPr lang="en-US" sz="1600" b="0">
                          <a:solidFill>
                            <a:schemeClr val="tx1"/>
                          </a:solidFill>
                          <a:effectLst/>
                          <a:latin typeface="+mn-lt"/>
                        </a:rPr>
                        <a:t>PUC</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426</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293</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330</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a:solidFill>
                            <a:schemeClr val="tx1"/>
                          </a:solidFill>
                          <a:effectLst/>
                          <a:latin typeface="+mn-lt"/>
                        </a:rPr>
                        <a:t>368</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235</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dirty="0">
                          <a:solidFill>
                            <a:schemeClr val="tx1"/>
                          </a:solidFill>
                          <a:effectLst/>
                          <a:latin typeface="+mn-lt"/>
                        </a:rPr>
                        <a:t> </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671463064"/>
                  </a:ext>
                </a:extLst>
              </a:tr>
              <a:tr h="274124">
                <a:tc>
                  <a:txBody>
                    <a:bodyPr/>
                    <a:lstStyle/>
                    <a:p>
                      <a:pPr marL="0" marR="0">
                        <a:lnSpc>
                          <a:spcPct val="107000"/>
                        </a:lnSpc>
                        <a:spcBef>
                          <a:spcPts val="0"/>
                        </a:spcBef>
                        <a:spcAft>
                          <a:spcPts val="0"/>
                        </a:spcAft>
                      </a:pPr>
                      <a:r>
                        <a:rPr lang="en-US" sz="1600" b="1">
                          <a:solidFill>
                            <a:schemeClr val="tx1"/>
                          </a:solidFill>
                          <a:effectLst/>
                          <a:latin typeface="+mn-lt"/>
                        </a:rPr>
                        <a:t>Mexico</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a:solidFill>
                          <a:schemeClr val="tx1"/>
                        </a:solidFill>
                        <a:effectLst/>
                        <a:latin typeface="+mn-lt"/>
                        <a:cs typeface="Times New Roman" panose="02020603050405020304" pitchFamily="18" charset="0"/>
                      </a:endParaRPr>
                    </a:p>
                  </a:txBody>
                  <a:tcPr marL="68580" marR="68580" marT="0" marB="0" anchor="ctr"/>
                </a:tc>
                <a:tc>
                  <a:txBody>
                    <a:bodyPr/>
                    <a:lstStyle/>
                    <a:p>
                      <a:pPr>
                        <a:lnSpc>
                          <a:spcPct val="107000"/>
                        </a:lnSpc>
                      </a:pPr>
                      <a:endParaRPr lang="en-US" sz="1600" b="0" dirty="0">
                        <a:solidFill>
                          <a:schemeClr val="tx1"/>
                        </a:solidFill>
                        <a:effectLst/>
                        <a:latin typeface="+mn-lt"/>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1,323</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17142007"/>
                  </a:ext>
                </a:extLst>
              </a:tr>
              <a:tr h="274124">
                <a:tc>
                  <a:txBody>
                    <a:bodyPr/>
                    <a:lstStyle/>
                    <a:p>
                      <a:pPr marL="0" marR="0">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0">
                          <a:solidFill>
                            <a:schemeClr val="tx1"/>
                          </a:solidFill>
                          <a:effectLst/>
                          <a:latin typeface="+mn-lt"/>
                        </a:rPr>
                        <a:t>UNAM</a:t>
                      </a:r>
                      <a:endParaRPr lang="en-US" sz="1600" b="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287</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406</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206</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204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220</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1" dirty="0">
                          <a:solidFill>
                            <a:schemeClr val="tx1"/>
                          </a:solidFill>
                          <a:effectLst/>
                          <a:latin typeface="+mn-lt"/>
                        </a:rPr>
                        <a:t> </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771154184"/>
                  </a:ext>
                </a:extLst>
              </a:tr>
              <a:tr h="274124">
                <a:tc>
                  <a:txBody>
                    <a:bodyPr/>
                    <a:lstStyle/>
                    <a:p>
                      <a:pPr marL="0" marR="0">
                        <a:lnSpc>
                          <a:spcPct val="107000"/>
                        </a:lnSpc>
                        <a:spcBef>
                          <a:spcPts val="0"/>
                        </a:spcBef>
                        <a:spcAft>
                          <a:spcPts val="0"/>
                        </a:spcAft>
                      </a:pPr>
                      <a:r>
                        <a:rPr lang="en-US" sz="1600" b="1">
                          <a:solidFill>
                            <a:schemeClr val="tx1"/>
                          </a:solidFill>
                          <a:effectLst/>
                          <a:latin typeface="+mn-lt"/>
                        </a:rPr>
                        <a:t> </a:t>
                      </a:r>
                      <a:endParaRPr lang="en-US" sz="1600" b="1">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600" b="0" dirty="0">
                          <a:solidFill>
                            <a:schemeClr val="tx1"/>
                          </a:solidFill>
                          <a:effectLst/>
                          <a:latin typeface="+mn-lt"/>
                        </a:rPr>
                        <a:t> Total</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1,074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1,301</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1,812</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1,741</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0" dirty="0">
                          <a:solidFill>
                            <a:schemeClr val="tx1"/>
                          </a:solidFill>
                          <a:effectLst/>
                          <a:latin typeface="+mn-lt"/>
                        </a:rPr>
                        <a:t>1,224</a:t>
                      </a:r>
                      <a:endParaRPr lang="en-US" sz="1600" b="0"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b="1" dirty="0">
                          <a:solidFill>
                            <a:schemeClr val="tx1"/>
                          </a:solidFill>
                          <a:effectLst/>
                          <a:latin typeface="+mn-lt"/>
                        </a:rPr>
                        <a:t>7,252</a:t>
                      </a:r>
                      <a:endParaRPr lang="en-US" sz="1600" b="1" dirty="0">
                        <a:solidFill>
                          <a:schemeClr val="tx1"/>
                        </a:solidFill>
                        <a:effectLst/>
                        <a:latin typeface="+mn-lt"/>
                        <a:ea typeface="DengXia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097615531"/>
                  </a:ext>
                </a:extLst>
              </a:tr>
            </a:tbl>
          </a:graphicData>
        </a:graphic>
      </p:graphicFrame>
      <p:sp>
        <p:nvSpPr>
          <p:cNvPr id="7" name="Oval 6">
            <a:extLst>
              <a:ext uri="{FF2B5EF4-FFF2-40B4-BE49-F238E27FC236}">
                <a16:creationId xmlns:a16="http://schemas.microsoft.com/office/drawing/2014/main" id="{7B7D954C-D3D2-3659-9A97-518866282DB0}"/>
              </a:ext>
            </a:extLst>
          </p:cNvPr>
          <p:cNvSpPr/>
          <p:nvPr/>
        </p:nvSpPr>
        <p:spPr>
          <a:xfrm>
            <a:off x="1494016" y="1783752"/>
            <a:ext cx="1655106" cy="5831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C8A6D99-624F-2090-8384-3DE7EE27CB1B}"/>
              </a:ext>
            </a:extLst>
          </p:cNvPr>
          <p:cNvSpPr/>
          <p:nvPr/>
        </p:nvSpPr>
        <p:spPr>
          <a:xfrm>
            <a:off x="8894203" y="4853134"/>
            <a:ext cx="1148316" cy="58311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A12039-EF75-2478-9AA1-C5DAA722EF26}"/>
              </a:ext>
            </a:extLst>
          </p:cNvPr>
          <p:cNvSpPr txBox="1"/>
          <p:nvPr/>
        </p:nvSpPr>
        <p:spPr>
          <a:xfrm>
            <a:off x="630866" y="5144692"/>
            <a:ext cx="8611320" cy="1573948"/>
          </a:xfrm>
          <a:prstGeom prst="rect">
            <a:avLst/>
          </a:prstGeom>
        </p:spPr>
        <p:txBody>
          <a:bodyPr vert="horz" lIns="91440" tIns="45720" rIns="91440" bIns="45720" rtlCol="0" anchor="ctr">
            <a:normAutofit/>
          </a:bodyPr>
          <a:lstStyle/>
          <a:p>
            <a:pPr>
              <a:lnSpc>
                <a:spcPct val="90000"/>
              </a:lnSpc>
              <a:spcAft>
                <a:spcPts val="600"/>
              </a:spcAft>
            </a:pPr>
            <a:r>
              <a:rPr lang="en-US" sz="2000" dirty="0">
                <a:solidFill>
                  <a:srgbClr val="A01D22"/>
                </a:solidFill>
              </a:rPr>
              <a:t>Highlights:</a:t>
            </a:r>
          </a:p>
          <a:p>
            <a:pPr indent="-228600">
              <a:lnSpc>
                <a:spcPct val="90000"/>
              </a:lnSpc>
              <a:spcAft>
                <a:spcPts val="600"/>
              </a:spcAft>
              <a:buFont typeface="Arial" panose="020B0604020202020204" pitchFamily="34" charset="0"/>
              <a:buChar char="•"/>
            </a:pPr>
            <a:r>
              <a:rPr lang="en-US" sz="2000" dirty="0">
                <a:solidFill>
                  <a:srgbClr val="A01D22"/>
                </a:solidFill>
              </a:rPr>
              <a:t>&gt; 7,000 </a:t>
            </a:r>
            <a:r>
              <a:rPr lang="en-US" sz="2000" b="1" i="1" dirty="0">
                <a:solidFill>
                  <a:srgbClr val="A01D22"/>
                </a:solidFill>
              </a:rPr>
              <a:t>Salmonella</a:t>
            </a:r>
            <a:r>
              <a:rPr lang="en-US" sz="2000" i="1" dirty="0">
                <a:solidFill>
                  <a:srgbClr val="A01D22"/>
                </a:solidFill>
              </a:rPr>
              <a:t> </a:t>
            </a:r>
            <a:r>
              <a:rPr lang="en-US" sz="2000" dirty="0">
                <a:solidFill>
                  <a:srgbClr val="A01D22"/>
                </a:solidFill>
              </a:rPr>
              <a:t>isolates obtained</a:t>
            </a:r>
          </a:p>
          <a:p>
            <a:pPr indent="-228600">
              <a:lnSpc>
                <a:spcPct val="90000"/>
              </a:lnSpc>
              <a:spcAft>
                <a:spcPts val="600"/>
              </a:spcAft>
              <a:buFont typeface="Arial" panose="020B0604020202020204" pitchFamily="34" charset="0"/>
              <a:buChar char="•"/>
            </a:pPr>
            <a:r>
              <a:rPr lang="en-US" sz="2000" dirty="0">
                <a:solidFill>
                  <a:srgbClr val="A01D22"/>
                </a:solidFill>
              </a:rPr>
              <a:t>&gt; 4,000 genomes sequenced (1 to 10 per sample)</a:t>
            </a:r>
          </a:p>
        </p:txBody>
      </p:sp>
    </p:spTree>
    <p:extLst>
      <p:ext uri="{BB962C8B-B14F-4D97-AF65-F5344CB8AC3E}">
        <p14:creationId xmlns:p14="http://schemas.microsoft.com/office/powerpoint/2010/main" val="1143663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81BB-2FF2-326B-B0CE-38BA842B3347}"/>
              </a:ext>
            </a:extLst>
          </p:cNvPr>
          <p:cNvSpPr>
            <a:spLocks noGrp="1"/>
          </p:cNvSpPr>
          <p:nvPr>
            <p:ph type="title"/>
          </p:nvPr>
        </p:nvSpPr>
        <p:spPr/>
        <p:txBody>
          <a:bodyPr/>
          <a:lstStyle/>
          <a:p>
            <a:r>
              <a:rPr lang="en-US" sz="4400" b="1" dirty="0">
                <a:solidFill>
                  <a:srgbClr val="A01D22"/>
                </a:solidFill>
              </a:rPr>
              <a:t>Pathogen Detection View</a:t>
            </a:r>
            <a:endParaRPr lang="en-US" dirty="0"/>
          </a:p>
        </p:txBody>
      </p:sp>
      <p:pic>
        <p:nvPicPr>
          <p:cNvPr id="11" name="Picture 10">
            <a:extLst>
              <a:ext uri="{FF2B5EF4-FFF2-40B4-BE49-F238E27FC236}">
                <a16:creationId xmlns:a16="http://schemas.microsoft.com/office/drawing/2014/main" id="{0E9E2A5A-EEBC-674C-0EAB-CE4ACCEA54BC}"/>
              </a:ext>
            </a:extLst>
          </p:cNvPr>
          <p:cNvPicPr>
            <a:picLocks noChangeAspect="1"/>
          </p:cNvPicPr>
          <p:nvPr/>
        </p:nvPicPr>
        <p:blipFill>
          <a:blip r:embed="rId2"/>
          <a:stretch>
            <a:fillRect/>
          </a:stretch>
        </p:blipFill>
        <p:spPr>
          <a:xfrm>
            <a:off x="838200" y="1581088"/>
            <a:ext cx="9130145" cy="4911787"/>
          </a:xfrm>
          <a:prstGeom prst="rect">
            <a:avLst/>
          </a:prstGeom>
        </p:spPr>
      </p:pic>
      <p:sp>
        <p:nvSpPr>
          <p:cNvPr id="13" name="Speech Bubble: Rectangle with Corners Rounded 12">
            <a:extLst>
              <a:ext uri="{FF2B5EF4-FFF2-40B4-BE49-F238E27FC236}">
                <a16:creationId xmlns:a16="http://schemas.microsoft.com/office/drawing/2014/main" id="{79EA58AC-956E-2543-81CB-27EF02272981}"/>
              </a:ext>
            </a:extLst>
          </p:cNvPr>
          <p:cNvSpPr/>
          <p:nvPr/>
        </p:nvSpPr>
        <p:spPr>
          <a:xfrm>
            <a:off x="9968345" y="4228241"/>
            <a:ext cx="1128208" cy="721894"/>
          </a:xfrm>
          <a:prstGeom prst="wedgeRoundRectCallout">
            <a:avLst>
              <a:gd name="adj1" fmla="val -46427"/>
              <a:gd name="adj2" fmla="val 63452"/>
              <a:gd name="adj3" fmla="val 16667"/>
            </a:avLst>
          </a:prstGeom>
          <a:solidFill>
            <a:srgbClr val="A01D22"/>
          </a:solidFill>
          <a:ln>
            <a:solidFill>
              <a:srgbClr val="9E01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4,315</a:t>
            </a:r>
          </a:p>
        </p:txBody>
      </p:sp>
    </p:spTree>
    <p:extLst>
      <p:ext uri="{BB962C8B-B14F-4D97-AF65-F5344CB8AC3E}">
        <p14:creationId xmlns:p14="http://schemas.microsoft.com/office/powerpoint/2010/main" val="2031116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581BB-2FF2-326B-B0CE-38BA842B3347}"/>
              </a:ext>
            </a:extLst>
          </p:cNvPr>
          <p:cNvSpPr>
            <a:spLocks noGrp="1"/>
          </p:cNvSpPr>
          <p:nvPr>
            <p:ph type="title"/>
          </p:nvPr>
        </p:nvSpPr>
        <p:spPr/>
        <p:txBody>
          <a:bodyPr/>
          <a:lstStyle/>
          <a:p>
            <a:r>
              <a:rPr lang="en-US" sz="4400" b="1" dirty="0">
                <a:solidFill>
                  <a:srgbClr val="A01D22"/>
                </a:solidFill>
              </a:rPr>
              <a:t>Pathogen Detection view</a:t>
            </a:r>
            <a:endParaRPr lang="en-US" dirty="0"/>
          </a:p>
        </p:txBody>
      </p:sp>
      <p:pic>
        <p:nvPicPr>
          <p:cNvPr id="9" name="Picture 8">
            <a:extLst>
              <a:ext uri="{FF2B5EF4-FFF2-40B4-BE49-F238E27FC236}">
                <a16:creationId xmlns:a16="http://schemas.microsoft.com/office/drawing/2014/main" id="{B3F0619B-C0C6-7756-6C24-1B485C58DAF3}"/>
              </a:ext>
            </a:extLst>
          </p:cNvPr>
          <p:cNvPicPr>
            <a:picLocks noChangeAspect="1"/>
          </p:cNvPicPr>
          <p:nvPr/>
        </p:nvPicPr>
        <p:blipFill>
          <a:blip r:embed="rId2"/>
          <a:stretch>
            <a:fillRect/>
          </a:stretch>
        </p:blipFill>
        <p:spPr>
          <a:xfrm>
            <a:off x="1775229" y="1472759"/>
            <a:ext cx="7824513" cy="5020116"/>
          </a:xfrm>
          <a:prstGeom prst="rect">
            <a:avLst/>
          </a:prstGeom>
        </p:spPr>
      </p:pic>
      <p:sp>
        <p:nvSpPr>
          <p:cNvPr id="4" name="TextBox 3">
            <a:extLst>
              <a:ext uri="{FF2B5EF4-FFF2-40B4-BE49-F238E27FC236}">
                <a16:creationId xmlns:a16="http://schemas.microsoft.com/office/drawing/2014/main" id="{21E2B1A9-ED18-EFCC-E223-778E0EE52CD7}"/>
              </a:ext>
            </a:extLst>
          </p:cNvPr>
          <p:cNvSpPr txBox="1"/>
          <p:nvPr/>
        </p:nvSpPr>
        <p:spPr>
          <a:xfrm>
            <a:off x="969401" y="5500150"/>
            <a:ext cx="2433817" cy="923330"/>
          </a:xfrm>
          <a:prstGeom prst="rect">
            <a:avLst/>
          </a:prstGeom>
          <a:noFill/>
        </p:spPr>
        <p:txBody>
          <a:bodyPr wrap="square" rtlCol="0">
            <a:spAutoFit/>
          </a:bodyPr>
          <a:lstStyle/>
          <a:p>
            <a:r>
              <a:rPr lang="en-US" dirty="0"/>
              <a:t>Clones: same sample,  &lt;20 SNP, monophyletic cluster </a:t>
            </a:r>
          </a:p>
        </p:txBody>
      </p:sp>
    </p:spTree>
    <p:extLst>
      <p:ext uri="{BB962C8B-B14F-4D97-AF65-F5344CB8AC3E}">
        <p14:creationId xmlns:p14="http://schemas.microsoft.com/office/powerpoint/2010/main" val="2595483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descr="A picture containing text, outdoor, silhouette&#10;&#10;Description automatically generated">
            <a:extLst>
              <a:ext uri="{FF2B5EF4-FFF2-40B4-BE49-F238E27FC236}">
                <a16:creationId xmlns:a16="http://schemas.microsoft.com/office/drawing/2014/main" id="{D2190647-6B02-F195-EF7B-CD9EECD7613D}"/>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2" name="Title 1">
            <a:extLst>
              <a:ext uri="{FF2B5EF4-FFF2-40B4-BE49-F238E27FC236}">
                <a16:creationId xmlns:a16="http://schemas.microsoft.com/office/drawing/2014/main" id="{18D4F0CA-8D96-777C-9828-864DE5B08F25}"/>
              </a:ext>
            </a:extLst>
          </p:cNvPr>
          <p:cNvSpPr>
            <a:spLocks noGrp="1"/>
          </p:cNvSpPr>
          <p:nvPr>
            <p:ph type="title"/>
          </p:nvPr>
        </p:nvSpPr>
        <p:spPr>
          <a:xfrm>
            <a:off x="544246" y="2339510"/>
            <a:ext cx="3652241" cy="1325563"/>
          </a:xfrm>
        </p:spPr>
        <p:txBody>
          <a:bodyPr>
            <a:normAutofit fontScale="90000"/>
          </a:bodyPr>
          <a:lstStyle/>
          <a:p>
            <a:r>
              <a:rPr lang="en-US" sz="3200" dirty="0">
                <a:solidFill>
                  <a:srgbClr val="A01D22"/>
                </a:solidFill>
                <a:latin typeface="Arial" panose="020B0604020202020204" pitchFamily="34" charset="0"/>
              </a:rPr>
              <a:t>Number of serotypes per sample (%) by country</a:t>
            </a:r>
          </a:p>
        </p:txBody>
      </p:sp>
      <p:graphicFrame>
        <p:nvGraphicFramePr>
          <p:cNvPr id="4" name="Chart 3">
            <a:extLst>
              <a:ext uri="{FF2B5EF4-FFF2-40B4-BE49-F238E27FC236}">
                <a16:creationId xmlns:a16="http://schemas.microsoft.com/office/drawing/2014/main" id="{0EA0BA60-5EAA-2986-7DF3-8F0B55E30F1B}"/>
              </a:ext>
            </a:extLst>
          </p:cNvPr>
          <p:cNvGraphicFramePr>
            <a:graphicFrameLocks/>
          </p:cNvGraphicFramePr>
          <p:nvPr/>
        </p:nvGraphicFramePr>
        <p:xfrm>
          <a:off x="4890977" y="739775"/>
          <a:ext cx="6434771" cy="5480272"/>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70FF3549-6D8A-F502-D10D-DAEEBDF0F2F8}"/>
              </a:ext>
            </a:extLst>
          </p:cNvPr>
          <p:cNvSpPr txBox="1">
            <a:spLocks/>
          </p:cNvSpPr>
          <p:nvPr/>
        </p:nvSpPr>
        <p:spPr>
          <a:xfrm>
            <a:off x="266504" y="3665073"/>
            <a:ext cx="8945526" cy="2554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600" b="1" dirty="0">
              <a:solidFill>
                <a:schemeClr val="bg2">
                  <a:lumMod val="50000"/>
                </a:schemeClr>
              </a:solidFill>
            </a:endParaRPr>
          </a:p>
          <a:p>
            <a:r>
              <a:rPr lang="en-US" sz="1600" b="1" dirty="0">
                <a:solidFill>
                  <a:schemeClr val="bg2">
                    <a:lumMod val="50000"/>
                  </a:schemeClr>
                </a:solidFill>
              </a:rPr>
              <a:t>Range serotype/country:</a:t>
            </a:r>
          </a:p>
          <a:p>
            <a:r>
              <a:rPr lang="en-US" sz="1600" b="1" dirty="0">
                <a:solidFill>
                  <a:schemeClr val="bg2">
                    <a:lumMod val="50000"/>
                  </a:schemeClr>
                </a:solidFill>
              </a:rPr>
              <a:t>Brazil: 1 – 8 (n=217)</a:t>
            </a:r>
          </a:p>
          <a:p>
            <a:r>
              <a:rPr lang="en-US" sz="1600" b="1" dirty="0">
                <a:solidFill>
                  <a:schemeClr val="bg2">
                    <a:lumMod val="50000"/>
                  </a:schemeClr>
                </a:solidFill>
              </a:rPr>
              <a:t>Chile: 1 – 6 (n=539)</a:t>
            </a:r>
          </a:p>
          <a:p>
            <a:r>
              <a:rPr lang="en-US" sz="1600" b="1" dirty="0">
                <a:solidFill>
                  <a:schemeClr val="bg2">
                    <a:lumMod val="50000"/>
                  </a:schemeClr>
                </a:solidFill>
              </a:rPr>
              <a:t>Mexico: 1 – 4 (n=420)</a:t>
            </a:r>
          </a:p>
          <a:p>
            <a:endParaRPr lang="en-US" sz="1600" b="1" dirty="0">
              <a:solidFill>
                <a:schemeClr val="bg2">
                  <a:lumMod val="50000"/>
                </a:schemeClr>
              </a:solidFill>
            </a:endParaRPr>
          </a:p>
          <a:p>
            <a:r>
              <a:rPr lang="en-US" sz="1600" b="1" dirty="0">
                <a:solidFill>
                  <a:schemeClr val="bg2">
                    <a:lumMod val="50000"/>
                  </a:schemeClr>
                </a:solidFill>
              </a:rPr>
              <a:t>*Each country has a different number of samples</a:t>
            </a:r>
          </a:p>
          <a:p>
            <a:endParaRPr lang="en-US" sz="1600" dirty="0">
              <a:solidFill>
                <a:schemeClr val="bg2">
                  <a:lumMod val="50000"/>
                </a:schemeClr>
              </a:solidFill>
            </a:endParaRPr>
          </a:p>
        </p:txBody>
      </p:sp>
    </p:spTree>
    <p:extLst>
      <p:ext uri="{BB962C8B-B14F-4D97-AF65-F5344CB8AC3E}">
        <p14:creationId xmlns:p14="http://schemas.microsoft.com/office/powerpoint/2010/main" val="815394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0A3A-915F-1820-C46F-F8947148707A}"/>
              </a:ext>
            </a:extLst>
          </p:cNvPr>
          <p:cNvSpPr>
            <a:spLocks noGrp="1"/>
          </p:cNvSpPr>
          <p:nvPr>
            <p:ph type="title"/>
          </p:nvPr>
        </p:nvSpPr>
        <p:spPr>
          <a:xfrm>
            <a:off x="479685" y="2340971"/>
            <a:ext cx="4244163" cy="2176057"/>
          </a:xfrm>
        </p:spPr>
        <p:txBody>
          <a:bodyPr>
            <a:normAutofit/>
          </a:bodyPr>
          <a:lstStyle/>
          <a:p>
            <a:pPr algn="ctr"/>
            <a:r>
              <a:rPr lang="en-US" sz="3600" b="1" i="1" dirty="0">
                <a:solidFill>
                  <a:srgbClr val="A01D22"/>
                </a:solidFill>
              </a:rPr>
              <a:t>Salmonella</a:t>
            </a:r>
            <a:r>
              <a:rPr lang="en-US" sz="3600" b="1" dirty="0">
                <a:solidFill>
                  <a:srgbClr val="A01D22"/>
                </a:solidFill>
              </a:rPr>
              <a:t> isolates by country for Genomic Characterization</a:t>
            </a:r>
            <a:br>
              <a:rPr lang="en-US" sz="3600" b="1" dirty="0">
                <a:solidFill>
                  <a:srgbClr val="A01D22"/>
                </a:solidFill>
              </a:rPr>
            </a:br>
            <a:r>
              <a:rPr lang="en-US" sz="1800" b="1" dirty="0">
                <a:solidFill>
                  <a:srgbClr val="A01D22"/>
                </a:solidFill>
              </a:rPr>
              <a:t>(n=1,778)</a:t>
            </a:r>
          </a:p>
        </p:txBody>
      </p:sp>
      <p:sp>
        <p:nvSpPr>
          <p:cNvPr id="3" name="TextBox 2">
            <a:extLst>
              <a:ext uri="{FF2B5EF4-FFF2-40B4-BE49-F238E27FC236}">
                <a16:creationId xmlns:a16="http://schemas.microsoft.com/office/drawing/2014/main" id="{FBCFD2D7-1FE0-4EA4-D080-3E9D36C9BFAD}"/>
              </a:ext>
            </a:extLst>
          </p:cNvPr>
          <p:cNvSpPr txBox="1"/>
          <p:nvPr/>
        </p:nvSpPr>
        <p:spPr>
          <a:xfrm>
            <a:off x="596643" y="6361620"/>
            <a:ext cx="3075093" cy="253916"/>
          </a:xfrm>
          <a:prstGeom prst="rect">
            <a:avLst/>
          </a:prstGeom>
          <a:noFill/>
        </p:spPr>
        <p:txBody>
          <a:bodyPr wrap="square" rtlCol="0">
            <a:spAutoFit/>
          </a:bodyPr>
          <a:lstStyle/>
          <a:p>
            <a:r>
              <a:rPr lang="en-US" sz="1050" dirty="0"/>
              <a:t>*A single clone from the same sample was selected</a:t>
            </a:r>
          </a:p>
        </p:txBody>
      </p:sp>
      <p:graphicFrame>
        <p:nvGraphicFramePr>
          <p:cNvPr id="5" name="Chart 4">
            <a:extLst>
              <a:ext uri="{FF2B5EF4-FFF2-40B4-BE49-F238E27FC236}">
                <a16:creationId xmlns:a16="http://schemas.microsoft.com/office/drawing/2014/main" id="{4AFF539E-56E7-1F92-739B-667E35E22268}"/>
              </a:ext>
            </a:extLst>
          </p:cNvPr>
          <p:cNvGraphicFramePr>
            <a:graphicFrameLocks/>
          </p:cNvGraphicFramePr>
          <p:nvPr/>
        </p:nvGraphicFramePr>
        <p:xfrm>
          <a:off x="4497572" y="1307805"/>
          <a:ext cx="6613451" cy="4841164"/>
        </p:xfrm>
        <a:graphic>
          <a:graphicData uri="http://schemas.openxmlformats.org/drawingml/2006/chart">
            <c:chart xmlns:c="http://schemas.openxmlformats.org/drawingml/2006/chart" xmlns:r="http://schemas.openxmlformats.org/officeDocument/2006/relationships" r:id="rId2"/>
          </a:graphicData>
        </a:graphic>
      </p:graphicFrame>
      <p:pic>
        <p:nvPicPr>
          <p:cNvPr id="4" name="Content Placeholder 8" descr="A picture containing text, outdoor, silhouette&#10;&#10;Description automatically generated">
            <a:extLst>
              <a:ext uri="{FF2B5EF4-FFF2-40B4-BE49-F238E27FC236}">
                <a16:creationId xmlns:a16="http://schemas.microsoft.com/office/drawing/2014/main" id="{E41A5511-2466-1342-AD4C-3021BC9BE129}"/>
              </a:ext>
            </a:extLst>
          </p:cNvPr>
          <p:cNvPicPr>
            <a:picLocks noChangeAspect="1"/>
          </p:cNvPicPr>
          <p:nvPr/>
        </p:nvPicPr>
        <p:blipFill rotWithShape="1">
          <a:blip r:embed="rId3">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Tree>
    <p:extLst>
      <p:ext uri="{BB962C8B-B14F-4D97-AF65-F5344CB8AC3E}">
        <p14:creationId xmlns:p14="http://schemas.microsoft.com/office/powerpoint/2010/main" val="3956420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CDFC34E-D243-0D1C-FD77-05D0B68D409B}"/>
              </a:ext>
            </a:extLst>
          </p:cNvPr>
          <p:cNvGraphicFramePr>
            <a:graphicFrameLocks noGrp="1"/>
          </p:cNvGraphicFramePr>
          <p:nvPr/>
        </p:nvGraphicFramePr>
        <p:xfrm>
          <a:off x="8146583" y="3686250"/>
          <a:ext cx="3234945" cy="1392126"/>
        </p:xfrm>
        <a:graphic>
          <a:graphicData uri="http://schemas.openxmlformats.org/drawingml/2006/table">
            <a:tbl>
              <a:tblPr>
                <a:tableStyleId>{0E3FDE45-AF77-4B5C-9715-49D594BDF05E}</a:tableStyleId>
              </a:tblPr>
              <a:tblGrid>
                <a:gridCol w="868724">
                  <a:extLst>
                    <a:ext uri="{9D8B030D-6E8A-4147-A177-3AD203B41FA5}">
                      <a16:colId xmlns:a16="http://schemas.microsoft.com/office/drawing/2014/main" val="4117093073"/>
                    </a:ext>
                  </a:extLst>
                </a:gridCol>
                <a:gridCol w="1347893">
                  <a:extLst>
                    <a:ext uri="{9D8B030D-6E8A-4147-A177-3AD203B41FA5}">
                      <a16:colId xmlns:a16="http://schemas.microsoft.com/office/drawing/2014/main" val="1118224908"/>
                    </a:ext>
                  </a:extLst>
                </a:gridCol>
                <a:gridCol w="1018328">
                  <a:extLst>
                    <a:ext uri="{9D8B030D-6E8A-4147-A177-3AD203B41FA5}">
                      <a16:colId xmlns:a16="http://schemas.microsoft.com/office/drawing/2014/main" val="2705270810"/>
                    </a:ext>
                  </a:extLst>
                </a:gridCol>
              </a:tblGrid>
              <a:tr h="282188">
                <a:tc>
                  <a:txBody>
                    <a:bodyPr/>
                    <a:lstStyle/>
                    <a:p>
                      <a:pPr algn="l" fontAlgn="b"/>
                      <a:r>
                        <a:rPr lang="en-US" sz="1100" u="none" strike="noStrike" dirty="0">
                          <a:solidFill>
                            <a:srgbClr val="A01D22"/>
                          </a:solidFill>
                          <a:effectLst/>
                        </a:rPr>
                        <a:t> # Countries</a:t>
                      </a:r>
                      <a:endParaRPr lang="en-US" sz="1100" b="0" i="0" u="none" strike="noStrike" dirty="0">
                        <a:solidFill>
                          <a:srgbClr val="A01D22"/>
                        </a:solidFill>
                        <a:effectLst/>
                        <a:latin typeface="Calibri" panose="020F0502020204030204" pitchFamily="34" charset="0"/>
                      </a:endParaRPr>
                    </a:p>
                  </a:txBody>
                  <a:tcPr marL="6350" marR="6350" marT="6350" marB="0" anchor="b">
                    <a:lnB w="12700" cap="flat" cmpd="sng" algn="ctr">
                      <a:solidFill>
                        <a:schemeClr val="accent2"/>
                      </a:solidFill>
                      <a:prstDash val="solid"/>
                      <a:round/>
                      <a:headEnd type="none" w="med" len="med"/>
                      <a:tailEnd type="none" w="med" len="med"/>
                    </a:lnB>
                  </a:tcPr>
                </a:tc>
                <a:tc>
                  <a:txBody>
                    <a:bodyPr/>
                    <a:lstStyle/>
                    <a:p>
                      <a:pPr algn="ctr" fontAlgn="b"/>
                      <a:r>
                        <a:rPr lang="en-US" sz="1100" u="none" strike="noStrike" dirty="0">
                          <a:solidFill>
                            <a:srgbClr val="A01D22"/>
                          </a:solidFill>
                          <a:effectLst/>
                        </a:rPr>
                        <a:t># Serotypes</a:t>
                      </a:r>
                      <a:endParaRPr lang="en-US" sz="1100" b="0" i="0" u="none" strike="noStrike" dirty="0">
                        <a:solidFill>
                          <a:srgbClr val="A01D22"/>
                        </a:solidFill>
                        <a:effectLst/>
                        <a:latin typeface="Calibri" panose="020F0502020204030204" pitchFamily="34" charset="0"/>
                      </a:endParaRPr>
                    </a:p>
                  </a:txBody>
                  <a:tcPr marL="6350" marR="6350" marT="6350" marB="0" anchor="b">
                    <a:lnB w="12700" cap="flat" cmpd="sng" algn="ctr">
                      <a:solidFill>
                        <a:schemeClr val="accent2"/>
                      </a:solidFill>
                      <a:prstDash val="solid"/>
                      <a:round/>
                      <a:headEnd type="none" w="med" len="med"/>
                      <a:tailEnd type="none" w="med" len="med"/>
                    </a:lnB>
                  </a:tcPr>
                </a:tc>
                <a:tc>
                  <a:txBody>
                    <a:bodyPr/>
                    <a:lstStyle/>
                    <a:p>
                      <a:pPr algn="ctr" fontAlgn="b"/>
                      <a:r>
                        <a:rPr lang="en-US" sz="1100" u="none" strike="noStrike" dirty="0">
                          <a:solidFill>
                            <a:srgbClr val="A01D22"/>
                          </a:solidFill>
                          <a:effectLst/>
                        </a:rPr>
                        <a:t>Genomes #</a:t>
                      </a:r>
                      <a:endParaRPr lang="en-US" sz="1100" b="0" i="0" u="none" strike="noStrike" dirty="0">
                        <a:solidFill>
                          <a:srgbClr val="A01D22"/>
                        </a:solidFill>
                        <a:effectLst/>
                        <a:latin typeface="Calibri" panose="020F0502020204030204" pitchFamily="34" charset="0"/>
                      </a:endParaRPr>
                    </a:p>
                  </a:txBody>
                  <a:tcPr marL="6350" marR="6350" marT="6350" marB="0" anchor="b">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323436373"/>
                  </a:ext>
                </a:extLst>
              </a:tr>
              <a:tr h="282188">
                <a:tc>
                  <a:txBody>
                    <a:bodyPr/>
                    <a:lstStyle/>
                    <a:p>
                      <a:pPr algn="l" fontAlgn="b"/>
                      <a:r>
                        <a:rPr lang="en-US" sz="1100" u="none" strike="noStrike" dirty="0">
                          <a:solidFill>
                            <a:srgbClr val="A01D22"/>
                          </a:solidFill>
                          <a:effectLst/>
                        </a:rPr>
                        <a:t>Three</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en-US" sz="1100" u="none" strike="noStrike" dirty="0">
                          <a:solidFill>
                            <a:srgbClr val="A01D22"/>
                          </a:solidFill>
                          <a:effectLst/>
                        </a:rPr>
                        <a:t>21</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b"/>
                      <a:r>
                        <a:rPr lang="en-US" sz="1100" u="none" strike="noStrike" dirty="0">
                          <a:solidFill>
                            <a:srgbClr val="A01D22"/>
                          </a:solidFill>
                          <a:effectLst/>
                        </a:rPr>
                        <a:t>979</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487236579"/>
                  </a:ext>
                </a:extLst>
              </a:tr>
              <a:tr h="272781">
                <a:tc>
                  <a:txBody>
                    <a:bodyPr/>
                    <a:lstStyle/>
                    <a:p>
                      <a:pPr algn="l" fontAlgn="b"/>
                      <a:r>
                        <a:rPr lang="en-US" sz="1100" u="none" strike="noStrike" dirty="0">
                          <a:solidFill>
                            <a:srgbClr val="A01D22"/>
                          </a:solidFill>
                          <a:effectLst/>
                        </a:rPr>
                        <a:t>Two</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solidFill>
                            <a:srgbClr val="A01D22"/>
                          </a:solidFill>
                          <a:effectLst/>
                        </a:rPr>
                        <a:t>28</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solidFill>
                            <a:srgbClr val="A01D22"/>
                          </a:solidFill>
                          <a:effectLst/>
                        </a:rPr>
                        <a:t>479</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8995247"/>
                  </a:ext>
                </a:extLst>
              </a:tr>
              <a:tr h="272781">
                <a:tc>
                  <a:txBody>
                    <a:bodyPr/>
                    <a:lstStyle/>
                    <a:p>
                      <a:pPr algn="l" fontAlgn="b"/>
                      <a:r>
                        <a:rPr lang="en-US" sz="1100" u="none" strike="noStrike" dirty="0">
                          <a:solidFill>
                            <a:srgbClr val="A01D22"/>
                          </a:solidFill>
                          <a:effectLst/>
                        </a:rPr>
                        <a:t>One</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solidFill>
                            <a:srgbClr val="A01D22"/>
                          </a:solidFill>
                          <a:effectLst/>
                        </a:rPr>
                        <a:t>75</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u="none" strike="noStrike" dirty="0">
                          <a:solidFill>
                            <a:srgbClr val="A01D22"/>
                          </a:solidFill>
                          <a:effectLst/>
                        </a:rPr>
                        <a:t>320</a:t>
                      </a:r>
                      <a:endParaRPr lang="en-US" sz="1100" b="0" i="0" u="none" strike="noStrike" dirty="0">
                        <a:solidFill>
                          <a:srgbClr val="A01D22"/>
                        </a:solidFill>
                        <a:effectLst/>
                        <a:latin typeface="Calibri" panose="020F0502020204030204" pitchFamily="34" charset="0"/>
                      </a:endParaRPr>
                    </a:p>
                  </a:txBody>
                  <a:tcPr marL="6350" marR="6350" marT="635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5769306"/>
                  </a:ext>
                </a:extLst>
              </a:tr>
              <a:tr h="282188">
                <a:tc>
                  <a:txBody>
                    <a:bodyPr/>
                    <a:lstStyle/>
                    <a:p>
                      <a:pPr algn="l" fontAlgn="b"/>
                      <a:r>
                        <a:rPr lang="en-US" sz="1100" u="none" strike="noStrike" dirty="0">
                          <a:solidFill>
                            <a:srgbClr val="A01D22"/>
                          </a:solidFill>
                          <a:effectLst/>
                        </a:rPr>
                        <a:t>Total</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noFill/>
                      <a:prstDash val="solid"/>
                      <a:round/>
                      <a:headEnd type="none" w="med" len="med"/>
                      <a:tailEnd type="none" w="med" len="med"/>
                    </a:lnT>
                  </a:tcPr>
                </a:tc>
                <a:tc>
                  <a:txBody>
                    <a:bodyPr/>
                    <a:lstStyle/>
                    <a:p>
                      <a:pPr algn="ctr" fontAlgn="b"/>
                      <a:r>
                        <a:rPr lang="en-US" sz="1100" u="none" strike="noStrike" dirty="0">
                          <a:solidFill>
                            <a:srgbClr val="A01D22"/>
                          </a:solidFill>
                          <a:effectLst/>
                        </a:rPr>
                        <a:t>123</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noFill/>
                      <a:prstDash val="solid"/>
                      <a:round/>
                      <a:headEnd type="none" w="med" len="med"/>
                      <a:tailEnd type="none" w="med" len="med"/>
                    </a:lnT>
                  </a:tcPr>
                </a:tc>
                <a:tc>
                  <a:txBody>
                    <a:bodyPr/>
                    <a:lstStyle/>
                    <a:p>
                      <a:pPr algn="ctr" fontAlgn="b"/>
                      <a:r>
                        <a:rPr lang="en-US" sz="1100" u="none" strike="noStrike" dirty="0">
                          <a:solidFill>
                            <a:srgbClr val="A01D22"/>
                          </a:solidFill>
                          <a:effectLst/>
                        </a:rPr>
                        <a:t>1,778</a:t>
                      </a:r>
                      <a:endParaRPr lang="en-US" sz="1100" b="0" i="0" u="none" strike="noStrike" dirty="0">
                        <a:solidFill>
                          <a:srgbClr val="A01D22"/>
                        </a:solidFill>
                        <a:effectLst/>
                        <a:latin typeface="Calibri" panose="020F0502020204030204" pitchFamily="34" charset="0"/>
                      </a:endParaRPr>
                    </a:p>
                  </a:txBody>
                  <a:tcPr marL="6350" marR="6350" marT="6350" marB="0" anchor="b">
                    <a:lnT w="12700" cap="flat" cmpd="sng" algn="ctr">
                      <a:noFill/>
                      <a:prstDash val="solid"/>
                      <a:round/>
                      <a:headEnd type="none" w="med" len="med"/>
                      <a:tailEnd type="none" w="med" len="med"/>
                    </a:lnT>
                  </a:tcPr>
                </a:tc>
                <a:extLst>
                  <a:ext uri="{0D108BD9-81ED-4DB2-BD59-A6C34878D82A}">
                    <a16:rowId xmlns:a16="http://schemas.microsoft.com/office/drawing/2014/main" val="2270753991"/>
                  </a:ext>
                </a:extLst>
              </a:tr>
            </a:tbl>
          </a:graphicData>
        </a:graphic>
      </p:graphicFrame>
      <p:sp>
        <p:nvSpPr>
          <p:cNvPr id="2" name="Title 1">
            <a:extLst>
              <a:ext uri="{FF2B5EF4-FFF2-40B4-BE49-F238E27FC236}">
                <a16:creationId xmlns:a16="http://schemas.microsoft.com/office/drawing/2014/main" id="{DA282A17-B4A3-AAB3-9410-88F7CAFF445A}"/>
              </a:ext>
            </a:extLst>
          </p:cNvPr>
          <p:cNvSpPr>
            <a:spLocks noGrp="1"/>
          </p:cNvSpPr>
          <p:nvPr>
            <p:ph type="title"/>
          </p:nvPr>
        </p:nvSpPr>
        <p:spPr>
          <a:xfrm>
            <a:off x="2061211" y="454062"/>
            <a:ext cx="7915909" cy="1325563"/>
          </a:xfrm>
        </p:spPr>
        <p:txBody>
          <a:bodyPr/>
          <a:lstStyle/>
          <a:p>
            <a:r>
              <a:rPr lang="en-US" b="1" dirty="0">
                <a:solidFill>
                  <a:srgbClr val="A01D22"/>
                </a:solidFill>
              </a:rPr>
              <a:t>Top 10 Serotypes by country</a:t>
            </a:r>
          </a:p>
        </p:txBody>
      </p:sp>
      <p:graphicFrame>
        <p:nvGraphicFramePr>
          <p:cNvPr id="7" name="Table 6">
            <a:extLst>
              <a:ext uri="{FF2B5EF4-FFF2-40B4-BE49-F238E27FC236}">
                <a16:creationId xmlns:a16="http://schemas.microsoft.com/office/drawing/2014/main" id="{D4D0217E-85D2-4B6D-30C1-AFDA32AD2E23}"/>
              </a:ext>
            </a:extLst>
          </p:cNvPr>
          <p:cNvGraphicFramePr>
            <a:graphicFrameLocks noGrp="1"/>
          </p:cNvGraphicFramePr>
          <p:nvPr/>
        </p:nvGraphicFramePr>
        <p:xfrm>
          <a:off x="891752" y="2076482"/>
          <a:ext cx="6088115" cy="3937168"/>
        </p:xfrm>
        <a:graphic>
          <a:graphicData uri="http://schemas.openxmlformats.org/drawingml/2006/table">
            <a:tbl>
              <a:tblPr firstRow="1" firstCol="1">
                <a:tableStyleId>{0E3FDE45-AF77-4B5C-9715-49D594BDF05E}</a:tableStyleId>
              </a:tblPr>
              <a:tblGrid>
                <a:gridCol w="1013254">
                  <a:extLst>
                    <a:ext uri="{9D8B030D-6E8A-4147-A177-3AD203B41FA5}">
                      <a16:colId xmlns:a16="http://schemas.microsoft.com/office/drawing/2014/main" val="4225455866"/>
                    </a:ext>
                  </a:extLst>
                </a:gridCol>
                <a:gridCol w="1772914">
                  <a:extLst>
                    <a:ext uri="{9D8B030D-6E8A-4147-A177-3AD203B41FA5}">
                      <a16:colId xmlns:a16="http://schemas.microsoft.com/office/drawing/2014/main" val="2962337238"/>
                    </a:ext>
                  </a:extLst>
                </a:gridCol>
                <a:gridCol w="1573570">
                  <a:extLst>
                    <a:ext uri="{9D8B030D-6E8A-4147-A177-3AD203B41FA5}">
                      <a16:colId xmlns:a16="http://schemas.microsoft.com/office/drawing/2014/main" val="149972891"/>
                    </a:ext>
                  </a:extLst>
                </a:gridCol>
                <a:gridCol w="1728377">
                  <a:extLst>
                    <a:ext uri="{9D8B030D-6E8A-4147-A177-3AD203B41FA5}">
                      <a16:colId xmlns:a16="http://schemas.microsoft.com/office/drawing/2014/main" val="1602472062"/>
                    </a:ext>
                  </a:extLst>
                </a:gridCol>
              </a:tblGrid>
              <a:tr h="366816">
                <a:tc>
                  <a:txBody>
                    <a:bodyPr/>
                    <a:lstStyle/>
                    <a:p>
                      <a:pPr marL="0" algn="ctr" defTabSz="914400" rtl="0" eaLnBrk="1" fontAlgn="b" latinLnBrk="0" hangingPunct="1"/>
                      <a:r>
                        <a:rPr lang="en-US" sz="1600" b="1" u="none" strike="noStrike" kern="1200" dirty="0">
                          <a:solidFill>
                            <a:schemeClr val="tx1"/>
                          </a:solidFill>
                          <a:effectLst/>
                          <a:latin typeface="+mn-lt"/>
                          <a:ea typeface="+mn-ea"/>
                          <a:cs typeface="+mn-cs"/>
                        </a:rPr>
                        <a:t>Ranking</a:t>
                      </a:r>
                    </a:p>
                  </a:txBody>
                  <a:tcPr marL="6350" marR="6350" marT="6350" marB="0" anchor="ctr"/>
                </a:tc>
                <a:tc>
                  <a:txBody>
                    <a:bodyPr/>
                    <a:lstStyle/>
                    <a:p>
                      <a:pPr marL="0" algn="ctr" defTabSz="914400" rtl="0" eaLnBrk="1" fontAlgn="b" latinLnBrk="0" hangingPunct="1"/>
                      <a:r>
                        <a:rPr lang="en-US" sz="1600" b="1" u="none" strike="noStrike" kern="1200" dirty="0">
                          <a:solidFill>
                            <a:schemeClr val="tx1"/>
                          </a:solidFill>
                          <a:effectLst/>
                          <a:latin typeface="+mn-lt"/>
                          <a:ea typeface="+mn-ea"/>
                          <a:cs typeface="+mn-cs"/>
                        </a:rPr>
                        <a:t>Brazil</a:t>
                      </a:r>
                    </a:p>
                  </a:txBody>
                  <a:tcPr marL="6350" marR="6350" marT="6350" marB="0" anchor="ctr"/>
                </a:tc>
                <a:tc>
                  <a:txBody>
                    <a:bodyPr/>
                    <a:lstStyle/>
                    <a:p>
                      <a:pPr algn="ctr" fontAlgn="b"/>
                      <a:r>
                        <a:rPr lang="en-US" sz="1600" u="none" strike="noStrike" dirty="0">
                          <a:solidFill>
                            <a:schemeClr val="tx1"/>
                          </a:solidFill>
                          <a:effectLst/>
                        </a:rPr>
                        <a:t>Chile</a:t>
                      </a:r>
                      <a:endParaRPr lang="en-US" sz="1600" b="0" i="0" u="none" strike="noStrike" dirty="0">
                        <a:solidFill>
                          <a:schemeClr val="tx1"/>
                        </a:solidFill>
                        <a:effectLst/>
                        <a:latin typeface="Calibri" panose="020F0502020204030204" pitchFamily="34" charset="0"/>
                      </a:endParaRPr>
                    </a:p>
                  </a:txBody>
                  <a:tcPr marL="6350" marR="6350" marT="6350" marB="0" anchor="ctr"/>
                </a:tc>
                <a:tc>
                  <a:txBody>
                    <a:bodyPr/>
                    <a:lstStyle/>
                    <a:p>
                      <a:pPr algn="ctr" fontAlgn="b"/>
                      <a:r>
                        <a:rPr lang="en-US" sz="1600" b="1" u="none" strike="noStrike" dirty="0">
                          <a:solidFill>
                            <a:schemeClr val="tx1"/>
                          </a:solidFill>
                          <a:effectLst/>
                        </a:rPr>
                        <a:t>Mexico</a:t>
                      </a:r>
                      <a:endParaRPr lang="en-US" sz="1600" b="1" i="0" u="none" strike="noStrike" dirty="0">
                        <a:solidFill>
                          <a:schemeClr val="tx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159658770"/>
                  </a:ext>
                </a:extLst>
              </a:tr>
              <a:tr h="354590">
                <a:tc>
                  <a:txBody>
                    <a:bodyPr/>
                    <a:lstStyle/>
                    <a:p>
                      <a:pPr algn="ctr" fontAlgn="b"/>
                      <a:r>
                        <a:rPr lang="en-US" sz="1600" b="0" u="none" strike="noStrike" dirty="0">
                          <a:solidFill>
                            <a:srgbClr val="C00000"/>
                          </a:solidFill>
                          <a:effectLst/>
                        </a:rPr>
                        <a:t>1</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Newport</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solidFill>
                            <a:srgbClr val="C00000"/>
                          </a:solidFill>
                          <a:effectLst/>
                        </a:rPr>
                        <a:t>Infantis</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Newport</a:t>
                      </a:r>
                      <a:endParaRPr lang="en-US" sz="1600" b="0" i="0" u="none" strike="noStrike" dirty="0">
                        <a:solidFill>
                          <a:srgbClr val="C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16375078"/>
                  </a:ext>
                </a:extLst>
              </a:tr>
              <a:tr h="354590">
                <a:tc>
                  <a:txBody>
                    <a:bodyPr/>
                    <a:lstStyle/>
                    <a:p>
                      <a:pPr algn="ctr" fontAlgn="b"/>
                      <a:r>
                        <a:rPr lang="en-US" sz="1600" b="0" u="none" strike="noStrike" dirty="0">
                          <a:solidFill>
                            <a:srgbClr val="C00000"/>
                          </a:solidFill>
                          <a:effectLst/>
                        </a:rPr>
                        <a:t>2</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effectLst/>
                        </a:rPr>
                        <a:t>Saintpaul</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Typhimurium</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effectLst/>
                        </a:rPr>
                        <a:t>Senftenberg</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482878868"/>
                  </a:ext>
                </a:extLst>
              </a:tr>
              <a:tr h="354590">
                <a:tc>
                  <a:txBody>
                    <a:bodyPr/>
                    <a:lstStyle/>
                    <a:p>
                      <a:pPr algn="ctr" fontAlgn="b"/>
                      <a:r>
                        <a:rPr lang="en-US" sz="1600" b="0" u="none" strike="noStrike" dirty="0">
                          <a:solidFill>
                            <a:srgbClr val="C00000"/>
                          </a:solidFill>
                          <a:effectLst/>
                        </a:rPr>
                        <a:t>3</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Rubislaw</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Newport</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effectLst/>
                        </a:rPr>
                        <a:t>Anatum</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26647265"/>
                  </a:ext>
                </a:extLst>
              </a:tr>
              <a:tr h="366816">
                <a:tc>
                  <a:txBody>
                    <a:bodyPr/>
                    <a:lstStyle/>
                    <a:p>
                      <a:pPr algn="ctr" fontAlgn="b"/>
                      <a:r>
                        <a:rPr lang="en-US" sz="1600" b="0" u="none" strike="noStrike" dirty="0">
                          <a:solidFill>
                            <a:schemeClr val="tx1"/>
                          </a:solidFill>
                          <a:effectLst/>
                        </a:rPr>
                        <a:t>4</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solidFill>
                            <a:srgbClr val="C00000"/>
                          </a:solidFill>
                          <a:effectLst/>
                        </a:rPr>
                        <a:t>Infantis</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dirty="0">
                          <a:effectLst/>
                        </a:rPr>
                        <a:t>Enteritidis</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Agona</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48815020"/>
                  </a:ext>
                </a:extLst>
              </a:tr>
              <a:tr h="354590">
                <a:tc>
                  <a:txBody>
                    <a:bodyPr/>
                    <a:lstStyle/>
                    <a:p>
                      <a:pPr algn="ctr" fontAlgn="b"/>
                      <a:r>
                        <a:rPr lang="en-US" sz="1600" b="0" u="none" strike="noStrike" dirty="0">
                          <a:solidFill>
                            <a:schemeClr val="tx1"/>
                          </a:solidFill>
                          <a:effectLst/>
                        </a:rPr>
                        <a:t>5</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Panama</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dirty="0">
                          <a:effectLst/>
                        </a:rPr>
                        <a:t>Agona</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effectLst/>
                        </a:rPr>
                        <a:t>Muenchen</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63202332"/>
                  </a:ext>
                </a:extLst>
              </a:tr>
              <a:tr h="354590">
                <a:tc>
                  <a:txBody>
                    <a:bodyPr/>
                    <a:lstStyle/>
                    <a:p>
                      <a:pPr algn="ctr" fontAlgn="b"/>
                      <a:r>
                        <a:rPr lang="en-US" sz="1600" b="0" u="none" strike="noStrike" dirty="0">
                          <a:solidFill>
                            <a:schemeClr val="tx1"/>
                          </a:solidFill>
                          <a:effectLst/>
                        </a:rPr>
                        <a:t>6</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Corvallis</a:t>
                      </a:r>
                      <a:endParaRPr lang="en-US" sz="16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a:effectLst/>
                        </a:rPr>
                        <a:t>Stanley</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Typhimurium</a:t>
                      </a:r>
                      <a:endParaRPr lang="en-US" sz="1600" b="0" i="0" u="none" strike="noStrike" dirty="0">
                        <a:solidFill>
                          <a:srgbClr val="C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30993707"/>
                  </a:ext>
                </a:extLst>
              </a:tr>
              <a:tr h="354590">
                <a:tc>
                  <a:txBody>
                    <a:bodyPr/>
                    <a:lstStyle/>
                    <a:p>
                      <a:pPr algn="ctr" fontAlgn="b"/>
                      <a:r>
                        <a:rPr lang="en-US" sz="1600" b="0" u="none" strike="noStrike" dirty="0">
                          <a:solidFill>
                            <a:schemeClr val="tx1"/>
                          </a:solidFill>
                          <a:effectLst/>
                        </a:rPr>
                        <a:t>7</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algn="ctr" fontAlgn="b"/>
                      <a:r>
                        <a:rPr lang="en-US" sz="1600" u="none" strike="noStrike" dirty="0">
                          <a:solidFill>
                            <a:srgbClr val="C00000"/>
                          </a:solidFill>
                          <a:effectLst/>
                        </a:rPr>
                        <a:t>Typhimurium</a:t>
                      </a:r>
                      <a:endParaRPr lang="en-US" sz="1600" b="0" i="0" u="none" strike="noStrike" dirty="0">
                        <a:solidFill>
                          <a:srgbClr val="C00000"/>
                        </a:solidFill>
                        <a:effectLst/>
                        <a:latin typeface="Calibri" panose="020F0502020204030204" pitchFamily="34" charset="0"/>
                      </a:endParaRPr>
                    </a:p>
                  </a:txBody>
                  <a:tcPr marL="6350" marR="6350" marT="6350" marB="0" anchor="b"/>
                </a:tc>
                <a:tc>
                  <a:txBody>
                    <a:bodyPr/>
                    <a:lstStyle/>
                    <a:p>
                      <a:pPr algn="ctr" fontAlgn="b"/>
                      <a:r>
                        <a:rPr lang="en-US" sz="1600" u="none" strike="noStrike">
                          <a:effectLst/>
                        </a:rPr>
                        <a:t>Senftenberg</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Adelaide</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2448877"/>
                  </a:ext>
                </a:extLst>
              </a:tr>
              <a:tr h="354590">
                <a:tc>
                  <a:txBody>
                    <a:bodyPr/>
                    <a:lstStyle/>
                    <a:p>
                      <a:pPr algn="ctr" fontAlgn="b"/>
                      <a:r>
                        <a:rPr lang="en-US" sz="1600" b="0" u="none" strike="noStrike" dirty="0">
                          <a:solidFill>
                            <a:schemeClr val="tx1"/>
                          </a:solidFill>
                          <a:effectLst/>
                        </a:rPr>
                        <a:t>8</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kern="1200" dirty="0" err="1">
                          <a:solidFill>
                            <a:schemeClr val="tx1"/>
                          </a:solidFill>
                          <a:effectLst/>
                          <a:latin typeface="+mn-lt"/>
                          <a:ea typeface="+mn-ea"/>
                          <a:cs typeface="+mn-cs"/>
                        </a:rPr>
                        <a:t>Javiana</a:t>
                      </a:r>
                      <a:endParaRPr lang="en-US" sz="1600" u="none" strike="noStrike" kern="1200" dirty="0">
                        <a:solidFill>
                          <a:schemeClr val="tx1"/>
                        </a:solidFill>
                        <a:effectLst/>
                        <a:latin typeface="+mn-lt"/>
                        <a:ea typeface="+mn-ea"/>
                        <a:cs typeface="+mn-cs"/>
                      </a:endParaRPr>
                    </a:p>
                  </a:txBody>
                  <a:tcPr marL="6350" marR="6350" marT="6350" marB="0" anchor="b"/>
                </a:tc>
                <a:tc>
                  <a:txBody>
                    <a:bodyPr/>
                    <a:lstStyle/>
                    <a:p>
                      <a:pPr algn="ctr" fontAlgn="b"/>
                      <a:r>
                        <a:rPr lang="en-US" sz="1600" u="none" strike="noStrike">
                          <a:effectLst/>
                        </a:rPr>
                        <a:t>Edinburg</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err="1">
                          <a:solidFill>
                            <a:srgbClr val="C00000"/>
                          </a:solidFill>
                          <a:effectLst/>
                        </a:rPr>
                        <a:t>Infantis</a:t>
                      </a:r>
                      <a:endParaRPr lang="en-US" sz="1600" b="0" i="0" u="none" strike="noStrike" dirty="0">
                        <a:solidFill>
                          <a:srgbClr val="C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45935703"/>
                  </a:ext>
                </a:extLst>
              </a:tr>
              <a:tr h="366816">
                <a:tc>
                  <a:txBody>
                    <a:bodyPr/>
                    <a:lstStyle/>
                    <a:p>
                      <a:pPr algn="ctr" fontAlgn="b"/>
                      <a:r>
                        <a:rPr lang="en-US" sz="1600" b="0" u="none" strike="noStrike" dirty="0">
                          <a:solidFill>
                            <a:schemeClr val="tx1"/>
                          </a:solidFill>
                          <a:effectLst/>
                        </a:rPr>
                        <a:t>9</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kern="1200" dirty="0" err="1">
                          <a:solidFill>
                            <a:schemeClr val="tx1"/>
                          </a:solidFill>
                          <a:effectLst/>
                          <a:latin typeface="+mn-lt"/>
                          <a:ea typeface="+mn-ea"/>
                          <a:cs typeface="+mn-cs"/>
                        </a:rPr>
                        <a:t>Sandiego</a:t>
                      </a:r>
                      <a:endParaRPr lang="en-US" sz="1600" u="none" strike="noStrike" kern="1200" dirty="0">
                        <a:solidFill>
                          <a:schemeClr val="tx1"/>
                        </a:solidFill>
                        <a:effectLst/>
                        <a:latin typeface="+mn-lt"/>
                        <a:ea typeface="+mn-ea"/>
                        <a:cs typeface="+mn-cs"/>
                      </a:endParaRPr>
                    </a:p>
                  </a:txBody>
                  <a:tcPr marL="6350" marR="6350" marT="6350" marB="0" anchor="b"/>
                </a:tc>
                <a:tc>
                  <a:txBody>
                    <a:bodyPr/>
                    <a:lstStyle/>
                    <a:p>
                      <a:pPr algn="ctr" fontAlgn="b"/>
                      <a:r>
                        <a:rPr lang="en-US" sz="1600" u="none" strike="noStrike">
                          <a:effectLst/>
                        </a:rPr>
                        <a:t>Livingstone</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Give</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2607932"/>
                  </a:ext>
                </a:extLst>
              </a:tr>
              <a:tr h="354590">
                <a:tc>
                  <a:txBody>
                    <a:bodyPr/>
                    <a:lstStyle/>
                    <a:p>
                      <a:pPr algn="ctr" fontAlgn="b"/>
                      <a:r>
                        <a:rPr lang="en-US" sz="1600" b="0" u="none" strike="noStrike" dirty="0">
                          <a:solidFill>
                            <a:schemeClr val="tx1"/>
                          </a:solidFill>
                          <a:effectLst/>
                        </a:rPr>
                        <a:t>10</a:t>
                      </a:r>
                      <a:endParaRPr lang="en-US" sz="1600" b="0" i="0" u="none" strike="noStrike" dirty="0">
                        <a:solidFill>
                          <a:schemeClr val="tx1"/>
                        </a:solidFill>
                        <a:effectLst/>
                        <a:latin typeface="Calibri" panose="020F0502020204030204" pitchFamily="34" charset="0"/>
                      </a:endParaRPr>
                    </a:p>
                  </a:txBody>
                  <a:tcPr marL="6350" marR="6350" marT="6350"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u="none" strike="noStrike" kern="1200" dirty="0" err="1">
                          <a:solidFill>
                            <a:schemeClr val="tx1"/>
                          </a:solidFill>
                          <a:effectLst/>
                          <a:latin typeface="+mn-lt"/>
                          <a:ea typeface="+mn-ea"/>
                          <a:cs typeface="+mn-cs"/>
                        </a:rPr>
                        <a:t>Braenderup</a:t>
                      </a:r>
                      <a:endParaRPr lang="en-US" sz="1600" u="none" strike="noStrike" kern="1200" dirty="0">
                        <a:solidFill>
                          <a:schemeClr val="tx1"/>
                        </a:solidFill>
                        <a:effectLst/>
                        <a:latin typeface="+mn-lt"/>
                        <a:ea typeface="+mn-ea"/>
                        <a:cs typeface="+mn-cs"/>
                      </a:endParaRPr>
                    </a:p>
                  </a:txBody>
                  <a:tcPr marL="6350" marR="6350" marT="6350" marB="0" anchor="b"/>
                </a:tc>
                <a:tc>
                  <a:txBody>
                    <a:bodyPr/>
                    <a:lstStyle/>
                    <a:p>
                      <a:pPr algn="ctr" fontAlgn="b"/>
                      <a:r>
                        <a:rPr lang="en-US" sz="1600" u="none" strike="noStrike">
                          <a:effectLst/>
                        </a:rPr>
                        <a:t>Brandenburg</a:t>
                      </a:r>
                      <a:endParaRPr lang="en-US" sz="1600" b="0"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US" sz="1600" u="none" strike="noStrike" dirty="0">
                          <a:effectLst/>
                        </a:rPr>
                        <a:t>Panama</a:t>
                      </a:r>
                      <a:endParaRPr lang="en-US" sz="16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50534538"/>
                  </a:ext>
                </a:extLst>
              </a:tr>
            </a:tbl>
          </a:graphicData>
        </a:graphic>
      </p:graphicFrame>
      <p:sp>
        <p:nvSpPr>
          <p:cNvPr id="8" name="TextBox 7">
            <a:extLst>
              <a:ext uri="{FF2B5EF4-FFF2-40B4-BE49-F238E27FC236}">
                <a16:creationId xmlns:a16="http://schemas.microsoft.com/office/drawing/2014/main" id="{5137CFA6-23DB-6775-CC7D-0E84E353AEF9}"/>
              </a:ext>
            </a:extLst>
          </p:cNvPr>
          <p:cNvSpPr txBox="1"/>
          <p:nvPr/>
        </p:nvSpPr>
        <p:spPr>
          <a:xfrm>
            <a:off x="8092396" y="3378473"/>
            <a:ext cx="3388404" cy="307777"/>
          </a:xfrm>
          <a:prstGeom prst="rect">
            <a:avLst/>
          </a:prstGeom>
          <a:noFill/>
        </p:spPr>
        <p:txBody>
          <a:bodyPr wrap="square" rtlCol="0">
            <a:spAutoFit/>
          </a:bodyPr>
          <a:lstStyle/>
          <a:p>
            <a:r>
              <a:rPr lang="en-US" sz="1400" dirty="0">
                <a:solidFill>
                  <a:srgbClr val="A01D22"/>
                </a:solidFill>
              </a:rPr>
              <a:t>Serotypes by number of countries (n=1,778)</a:t>
            </a:r>
          </a:p>
        </p:txBody>
      </p:sp>
      <p:pic>
        <p:nvPicPr>
          <p:cNvPr id="9" name="Content Placeholder 8" descr="A picture containing text, outdoor, silhouette&#10;&#10;Description automatically generated">
            <a:extLst>
              <a:ext uri="{FF2B5EF4-FFF2-40B4-BE49-F238E27FC236}">
                <a16:creationId xmlns:a16="http://schemas.microsoft.com/office/drawing/2014/main" id="{1BA995FF-C21D-44D6-6964-AA73C8EEEA98}"/>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30345" y="0"/>
            <a:ext cx="5986130" cy="6885005"/>
          </a:xfrm>
          <a:prstGeom prst="rect">
            <a:avLst/>
          </a:prstGeom>
        </p:spPr>
      </p:pic>
    </p:spTree>
    <p:extLst>
      <p:ext uri="{BB962C8B-B14F-4D97-AF65-F5344CB8AC3E}">
        <p14:creationId xmlns:p14="http://schemas.microsoft.com/office/powerpoint/2010/main" val="2634482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descr="A picture containing text, outdoor, silhouette&#10;&#10;Description automatically generated">
            <a:extLst>
              <a:ext uri="{FF2B5EF4-FFF2-40B4-BE49-F238E27FC236}">
                <a16:creationId xmlns:a16="http://schemas.microsoft.com/office/drawing/2014/main" id="{B019966C-26F9-371F-8936-1070F3DFCD0D}"/>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5" name="Title 4">
            <a:extLst>
              <a:ext uri="{FF2B5EF4-FFF2-40B4-BE49-F238E27FC236}">
                <a16:creationId xmlns:a16="http://schemas.microsoft.com/office/drawing/2014/main" id="{E3460F45-4447-21A1-D991-4E1A5FE2321F}"/>
              </a:ext>
            </a:extLst>
          </p:cNvPr>
          <p:cNvSpPr>
            <a:spLocks noGrp="1"/>
          </p:cNvSpPr>
          <p:nvPr>
            <p:ph type="title"/>
          </p:nvPr>
        </p:nvSpPr>
        <p:spPr/>
        <p:txBody>
          <a:bodyPr>
            <a:normAutofit/>
          </a:bodyPr>
          <a:lstStyle/>
          <a:p>
            <a:pPr algn="ctr"/>
            <a:r>
              <a:rPr lang="en-US" sz="3600" b="1" dirty="0">
                <a:solidFill>
                  <a:srgbClr val="A01D22"/>
                </a:solidFill>
              </a:rPr>
              <a:t>Genomes (%) with AMR genes</a:t>
            </a:r>
          </a:p>
        </p:txBody>
      </p:sp>
      <p:sp>
        <p:nvSpPr>
          <p:cNvPr id="9" name="TextBox 8">
            <a:extLst>
              <a:ext uri="{FF2B5EF4-FFF2-40B4-BE49-F238E27FC236}">
                <a16:creationId xmlns:a16="http://schemas.microsoft.com/office/drawing/2014/main" id="{7BC945E8-9C2C-8ACB-3BEC-755451798795}"/>
              </a:ext>
            </a:extLst>
          </p:cNvPr>
          <p:cNvSpPr txBox="1"/>
          <p:nvPr/>
        </p:nvSpPr>
        <p:spPr>
          <a:xfrm>
            <a:off x="685799" y="3127748"/>
            <a:ext cx="3103419" cy="1815882"/>
          </a:xfrm>
          <a:prstGeom prst="rect">
            <a:avLst/>
          </a:prstGeom>
          <a:noFill/>
        </p:spPr>
        <p:txBody>
          <a:bodyPr wrap="square" rtlCol="0">
            <a:spAutoFit/>
          </a:bodyPr>
          <a:lstStyle/>
          <a:p>
            <a:r>
              <a:rPr lang="en-US" sz="2800" dirty="0">
                <a:solidFill>
                  <a:srgbClr val="A01D22"/>
                </a:solidFill>
              </a:rPr>
              <a:t>Overall, 34.9% genomes carried AMR determinants (n=1,778)</a:t>
            </a:r>
          </a:p>
        </p:txBody>
      </p:sp>
      <p:graphicFrame>
        <p:nvGraphicFramePr>
          <p:cNvPr id="3" name="Chart 2">
            <a:extLst>
              <a:ext uri="{FF2B5EF4-FFF2-40B4-BE49-F238E27FC236}">
                <a16:creationId xmlns:a16="http://schemas.microsoft.com/office/drawing/2014/main" id="{8D6EE1FE-22F5-111A-7AC1-D48D94C5CBA9}"/>
              </a:ext>
            </a:extLst>
          </p:cNvPr>
          <p:cNvGraphicFramePr>
            <a:graphicFrameLocks/>
          </p:cNvGraphicFramePr>
          <p:nvPr/>
        </p:nvGraphicFramePr>
        <p:xfrm>
          <a:off x="4649105" y="1955919"/>
          <a:ext cx="6346418" cy="40318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4827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460F45-4447-21A1-D991-4E1A5FE2321F}"/>
              </a:ext>
            </a:extLst>
          </p:cNvPr>
          <p:cNvSpPr>
            <a:spLocks noGrp="1"/>
          </p:cNvSpPr>
          <p:nvPr>
            <p:ph type="title"/>
          </p:nvPr>
        </p:nvSpPr>
        <p:spPr/>
        <p:txBody>
          <a:bodyPr/>
          <a:lstStyle/>
          <a:p>
            <a:pPr algn="ctr"/>
            <a:r>
              <a:rPr lang="en-US" b="1" dirty="0">
                <a:solidFill>
                  <a:srgbClr val="A01D22"/>
                </a:solidFill>
              </a:rPr>
              <a:t>AMR classes in genomes (predicted)</a:t>
            </a:r>
          </a:p>
        </p:txBody>
      </p:sp>
      <p:sp>
        <p:nvSpPr>
          <p:cNvPr id="2" name="TextBox 1">
            <a:extLst>
              <a:ext uri="{FF2B5EF4-FFF2-40B4-BE49-F238E27FC236}">
                <a16:creationId xmlns:a16="http://schemas.microsoft.com/office/drawing/2014/main" id="{EC52289C-AE12-5184-0AA2-B42E27126BE8}"/>
              </a:ext>
            </a:extLst>
          </p:cNvPr>
          <p:cNvSpPr txBox="1"/>
          <p:nvPr/>
        </p:nvSpPr>
        <p:spPr>
          <a:xfrm>
            <a:off x="8591107" y="3678865"/>
            <a:ext cx="2573079" cy="646331"/>
          </a:xfrm>
          <a:prstGeom prst="rect">
            <a:avLst/>
          </a:prstGeom>
          <a:noFill/>
        </p:spPr>
        <p:txBody>
          <a:bodyPr wrap="square" rtlCol="0">
            <a:spAutoFit/>
          </a:bodyPr>
          <a:lstStyle/>
          <a:p>
            <a:r>
              <a:rPr lang="en-US" dirty="0"/>
              <a:t>16.5% predicted to be MDR</a:t>
            </a:r>
          </a:p>
        </p:txBody>
      </p:sp>
      <p:graphicFrame>
        <p:nvGraphicFramePr>
          <p:cNvPr id="6" name="Chart 5">
            <a:extLst>
              <a:ext uri="{FF2B5EF4-FFF2-40B4-BE49-F238E27FC236}">
                <a16:creationId xmlns:a16="http://schemas.microsoft.com/office/drawing/2014/main" id="{38067A13-0174-D69D-35C5-4758D7C195A7}"/>
              </a:ext>
            </a:extLst>
          </p:cNvPr>
          <p:cNvGraphicFramePr>
            <a:graphicFrameLocks/>
          </p:cNvGraphicFramePr>
          <p:nvPr/>
        </p:nvGraphicFramePr>
        <p:xfrm>
          <a:off x="1148317" y="1882516"/>
          <a:ext cx="6799336" cy="4231205"/>
        </p:xfrm>
        <a:graphic>
          <a:graphicData uri="http://schemas.openxmlformats.org/drawingml/2006/chart">
            <c:chart xmlns:c="http://schemas.openxmlformats.org/drawingml/2006/chart" xmlns:r="http://schemas.openxmlformats.org/officeDocument/2006/relationships" r:id="rId2"/>
          </a:graphicData>
        </a:graphic>
      </p:graphicFrame>
      <p:pic>
        <p:nvPicPr>
          <p:cNvPr id="3" name="Content Placeholder 8" descr="A picture containing text, outdoor, silhouette&#10;&#10;Description automatically generated">
            <a:extLst>
              <a:ext uri="{FF2B5EF4-FFF2-40B4-BE49-F238E27FC236}">
                <a16:creationId xmlns:a16="http://schemas.microsoft.com/office/drawing/2014/main" id="{4AD13609-3B7A-BB73-3765-12FA964384C1}"/>
              </a:ext>
            </a:extLst>
          </p:cNvPr>
          <p:cNvPicPr>
            <a:picLocks noChangeAspect="1"/>
          </p:cNvPicPr>
          <p:nvPr/>
        </p:nvPicPr>
        <p:blipFill rotWithShape="1">
          <a:blip r:embed="rId3">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Tree>
    <p:extLst>
      <p:ext uri="{BB962C8B-B14F-4D97-AF65-F5344CB8AC3E}">
        <p14:creationId xmlns:p14="http://schemas.microsoft.com/office/powerpoint/2010/main" val="1429892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descr="A picture containing text, outdoor, silhouette&#10;&#10;Description automatically generated">
            <a:extLst>
              <a:ext uri="{FF2B5EF4-FFF2-40B4-BE49-F238E27FC236}">
                <a16:creationId xmlns:a16="http://schemas.microsoft.com/office/drawing/2014/main" id="{659D0287-74B7-EE57-8505-FB43526CCCA0}"/>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4" name="Title 3">
            <a:extLst>
              <a:ext uri="{FF2B5EF4-FFF2-40B4-BE49-F238E27FC236}">
                <a16:creationId xmlns:a16="http://schemas.microsoft.com/office/drawing/2014/main" id="{8B17DE1F-87FB-0BEA-82F7-BEBC7404001D}"/>
              </a:ext>
            </a:extLst>
          </p:cNvPr>
          <p:cNvSpPr>
            <a:spLocks noGrp="1"/>
          </p:cNvSpPr>
          <p:nvPr>
            <p:ph type="title"/>
          </p:nvPr>
        </p:nvSpPr>
        <p:spPr/>
        <p:txBody>
          <a:bodyPr>
            <a:normAutofit/>
          </a:bodyPr>
          <a:lstStyle/>
          <a:p>
            <a:r>
              <a:rPr lang="en-US" sz="3600" i="1" dirty="0">
                <a:solidFill>
                  <a:srgbClr val="A01D22"/>
                </a:solidFill>
              </a:rPr>
              <a:t>Salmonella</a:t>
            </a:r>
            <a:r>
              <a:rPr lang="en-US" sz="3600" dirty="0">
                <a:solidFill>
                  <a:srgbClr val="A01D22"/>
                </a:solidFill>
              </a:rPr>
              <a:t> </a:t>
            </a:r>
            <a:r>
              <a:rPr lang="en-US" sz="3600" b="1" dirty="0">
                <a:solidFill>
                  <a:srgbClr val="A01D22"/>
                </a:solidFill>
              </a:rPr>
              <a:t>diversity</a:t>
            </a:r>
            <a:r>
              <a:rPr lang="en-US" sz="3600" dirty="0">
                <a:solidFill>
                  <a:srgbClr val="A01D22"/>
                </a:solidFill>
              </a:rPr>
              <a:t> in surface water in LA</a:t>
            </a:r>
          </a:p>
        </p:txBody>
      </p:sp>
      <p:sp>
        <p:nvSpPr>
          <p:cNvPr id="3" name="Text Placeholder 2">
            <a:extLst>
              <a:ext uri="{FF2B5EF4-FFF2-40B4-BE49-F238E27FC236}">
                <a16:creationId xmlns:a16="http://schemas.microsoft.com/office/drawing/2014/main" id="{AEC83146-C116-0CED-5CD5-97A529833770}"/>
              </a:ext>
            </a:extLst>
          </p:cNvPr>
          <p:cNvSpPr>
            <a:spLocks noGrp="1"/>
          </p:cNvSpPr>
          <p:nvPr>
            <p:ph type="body" idx="1"/>
          </p:nvPr>
        </p:nvSpPr>
        <p:spPr/>
        <p:txBody>
          <a:bodyPr/>
          <a:lstStyle/>
          <a:p>
            <a:r>
              <a:rPr lang="en-US" dirty="0"/>
              <a:t>Results</a:t>
            </a:r>
          </a:p>
        </p:txBody>
      </p:sp>
    </p:spTree>
    <p:extLst>
      <p:ext uri="{BB962C8B-B14F-4D97-AF65-F5344CB8AC3E}">
        <p14:creationId xmlns:p14="http://schemas.microsoft.com/office/powerpoint/2010/main" val="3936469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EFFC6-4ECC-13E7-DAE0-0ECE426D1BD3}"/>
              </a:ext>
            </a:extLst>
          </p:cNvPr>
          <p:cNvSpPr>
            <a:spLocks noGrp="1"/>
          </p:cNvSpPr>
          <p:nvPr>
            <p:ph type="title"/>
          </p:nvPr>
        </p:nvSpPr>
        <p:spPr/>
        <p:txBody>
          <a:bodyPr>
            <a:normAutofit/>
          </a:bodyPr>
          <a:lstStyle/>
          <a:p>
            <a:r>
              <a:rPr lang="en-US" b="1" dirty="0">
                <a:solidFill>
                  <a:srgbClr val="A01D22"/>
                </a:solidFill>
              </a:rPr>
              <a:t>Agenda</a:t>
            </a:r>
          </a:p>
        </p:txBody>
      </p:sp>
      <p:graphicFrame>
        <p:nvGraphicFramePr>
          <p:cNvPr id="4" name="Content Placeholder 2">
            <a:extLst>
              <a:ext uri="{FF2B5EF4-FFF2-40B4-BE49-F238E27FC236}">
                <a16:creationId xmlns:a16="http://schemas.microsoft.com/office/drawing/2014/main" id="{EE575B44-9FF5-6673-A9C5-ECB1F97C4386}"/>
              </a:ext>
            </a:extLst>
          </p:cNvPr>
          <p:cNvGraphicFramePr>
            <a:graphicFrameLocks/>
          </p:cNvGraphicFramePr>
          <p:nvPr/>
        </p:nvGraphicFramePr>
        <p:xfrm>
          <a:off x="2074214" y="1958180"/>
          <a:ext cx="6002110" cy="3729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584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5DED1D2-5E6D-9A38-DDFA-46A5F50582C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789040" y="731524"/>
            <a:ext cx="3921377" cy="5507072"/>
          </a:xfrm>
          <a:prstGeom prst="rect">
            <a:avLst/>
          </a:prstGeom>
          <a:ln>
            <a:solidFill>
              <a:schemeClr val="tx1"/>
            </a:solidFill>
          </a:ln>
        </p:spPr>
      </p:pic>
      <p:sp>
        <p:nvSpPr>
          <p:cNvPr id="4" name="TextBox 3">
            <a:extLst>
              <a:ext uri="{FF2B5EF4-FFF2-40B4-BE49-F238E27FC236}">
                <a16:creationId xmlns:a16="http://schemas.microsoft.com/office/drawing/2014/main" id="{01B27184-20F2-2E04-2818-922270580256}"/>
              </a:ext>
            </a:extLst>
          </p:cNvPr>
          <p:cNvSpPr txBox="1"/>
          <p:nvPr/>
        </p:nvSpPr>
        <p:spPr>
          <a:xfrm>
            <a:off x="5855798" y="5788473"/>
            <a:ext cx="6096000" cy="900246"/>
          </a:xfrm>
          <a:prstGeom prst="rect">
            <a:avLst/>
          </a:prstGeom>
          <a:noFill/>
        </p:spPr>
        <p:txBody>
          <a:bodyPr wrap="square">
            <a:spAutoFit/>
          </a:bodyPr>
          <a:lstStyle/>
          <a:p>
            <a:r>
              <a:rPr lang="en-US" sz="1050" dirty="0" err="1"/>
              <a:t>Ridom</a:t>
            </a:r>
            <a:r>
              <a:rPr lang="en-US" sz="1050" dirty="0"/>
              <a:t> </a:t>
            </a:r>
            <a:r>
              <a:rPr lang="en-US" sz="1050" dirty="0" err="1"/>
              <a:t>SeqSphere</a:t>
            </a:r>
            <a:r>
              <a:rPr lang="en-US" sz="1050" dirty="0"/>
              <a:t>+ MST for 1,780 Samples based on </a:t>
            </a:r>
            <a:r>
              <a:rPr lang="en-US" sz="1050" b="1" dirty="0"/>
              <a:t>1201 columns</a:t>
            </a:r>
            <a:r>
              <a:rPr lang="en-US" sz="1050" dirty="0"/>
              <a:t>, no missing values</a:t>
            </a:r>
          </a:p>
          <a:p>
            <a:r>
              <a:rPr lang="en-US" sz="1050" dirty="0"/>
              <a:t>Distance based on columns from S. enterica </a:t>
            </a:r>
            <a:r>
              <a:rPr lang="en-US" sz="1050" b="1" dirty="0" err="1"/>
              <a:t>cgMLST</a:t>
            </a:r>
            <a:r>
              <a:rPr lang="en-US" sz="1050" b="1" dirty="0"/>
              <a:t> (1201)</a:t>
            </a:r>
          </a:p>
          <a:p>
            <a:r>
              <a:rPr lang="en-US" sz="1050" dirty="0"/>
              <a:t>MST Cluster distance threshold: 7</a:t>
            </a:r>
          </a:p>
          <a:p>
            <a:r>
              <a:rPr lang="en-US" sz="1050" dirty="0"/>
              <a:t>Nodes colored by column: Country of Isolation</a:t>
            </a:r>
          </a:p>
          <a:p>
            <a:r>
              <a:rPr lang="en-US" sz="1050" dirty="0"/>
              <a:t>S. enterica </a:t>
            </a:r>
            <a:r>
              <a:rPr lang="en-US" sz="1050" dirty="0" err="1"/>
              <a:t>cgMLST</a:t>
            </a:r>
            <a:r>
              <a:rPr lang="en-US" sz="1050" dirty="0"/>
              <a:t> Complex Type / Clustering Distance: 7</a:t>
            </a:r>
          </a:p>
        </p:txBody>
      </p:sp>
      <p:sp>
        <p:nvSpPr>
          <p:cNvPr id="5" name="Title 4">
            <a:extLst>
              <a:ext uri="{FF2B5EF4-FFF2-40B4-BE49-F238E27FC236}">
                <a16:creationId xmlns:a16="http://schemas.microsoft.com/office/drawing/2014/main" id="{06260347-A925-8729-4B6B-AAA218150CC5}"/>
              </a:ext>
            </a:extLst>
          </p:cNvPr>
          <p:cNvSpPr>
            <a:spLocks noGrp="1"/>
          </p:cNvSpPr>
          <p:nvPr>
            <p:ph type="title"/>
          </p:nvPr>
        </p:nvSpPr>
        <p:spPr>
          <a:xfrm>
            <a:off x="4839869" y="522912"/>
            <a:ext cx="6849533" cy="1601270"/>
          </a:xfrm>
        </p:spPr>
        <p:txBody>
          <a:bodyPr>
            <a:normAutofit fontScale="90000"/>
          </a:bodyPr>
          <a:lstStyle/>
          <a:p>
            <a:pPr algn="ctr"/>
            <a:r>
              <a:rPr lang="en-US" b="1" dirty="0">
                <a:solidFill>
                  <a:srgbClr val="A01D22"/>
                </a:solidFill>
              </a:rPr>
              <a:t>cg-MLST</a:t>
            </a:r>
            <a:br>
              <a:rPr lang="en-US" b="1" dirty="0">
                <a:solidFill>
                  <a:srgbClr val="A01D22"/>
                </a:solidFill>
              </a:rPr>
            </a:br>
            <a:r>
              <a:rPr lang="en-US" b="1" dirty="0">
                <a:solidFill>
                  <a:srgbClr val="A01D22"/>
                </a:solidFill>
              </a:rPr>
              <a:t>Minimum Spanning tree </a:t>
            </a:r>
            <a:r>
              <a:rPr lang="en-US" b="1" i="1" dirty="0">
                <a:solidFill>
                  <a:srgbClr val="A01D22"/>
                </a:solidFill>
              </a:rPr>
              <a:t>Salmonella </a:t>
            </a:r>
            <a:r>
              <a:rPr lang="en-US" b="1" dirty="0">
                <a:solidFill>
                  <a:srgbClr val="A01D22"/>
                </a:solidFill>
              </a:rPr>
              <a:t>in surface waters</a:t>
            </a:r>
          </a:p>
        </p:txBody>
      </p:sp>
      <p:sp>
        <p:nvSpPr>
          <p:cNvPr id="6" name="TextBox 5">
            <a:extLst>
              <a:ext uri="{FF2B5EF4-FFF2-40B4-BE49-F238E27FC236}">
                <a16:creationId xmlns:a16="http://schemas.microsoft.com/office/drawing/2014/main" id="{40F77F7E-C17C-2A0A-5CE7-E238BF1844D4}"/>
              </a:ext>
            </a:extLst>
          </p:cNvPr>
          <p:cNvSpPr txBox="1"/>
          <p:nvPr/>
        </p:nvSpPr>
        <p:spPr>
          <a:xfrm>
            <a:off x="6543307" y="3258059"/>
            <a:ext cx="5059681" cy="1846659"/>
          </a:xfrm>
          <a:prstGeom prst="rect">
            <a:avLst/>
          </a:prstGeom>
          <a:noFill/>
        </p:spPr>
        <p:txBody>
          <a:bodyPr wrap="square">
            <a:spAutoFit/>
          </a:bodyPr>
          <a:lstStyle/>
          <a:p>
            <a:pPr marL="285750" indent="-285750">
              <a:buFont typeface="Arial" panose="020B0604020202020204" pitchFamily="34" charset="0"/>
              <a:buChar char="•"/>
            </a:pPr>
            <a:r>
              <a:rPr lang="en-US" sz="1600" dirty="0"/>
              <a:t>Clusters: 243 (67 – 2 genomes)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Clustering by sequence type and country</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Only 12 multi country clusters were detected (4.9%)</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MST Cluster distance threshold: 7</a:t>
            </a:r>
          </a:p>
        </p:txBody>
      </p:sp>
      <p:pic>
        <p:nvPicPr>
          <p:cNvPr id="14" name="Picture 13">
            <a:extLst>
              <a:ext uri="{FF2B5EF4-FFF2-40B4-BE49-F238E27FC236}">
                <a16:creationId xmlns:a16="http://schemas.microsoft.com/office/drawing/2014/main" id="{A7E08867-044C-44B6-7B56-67E3D6FAE087}"/>
              </a:ext>
            </a:extLst>
          </p:cNvPr>
          <p:cNvPicPr>
            <a:picLocks noChangeAspect="1"/>
          </p:cNvPicPr>
          <p:nvPr/>
        </p:nvPicPr>
        <p:blipFill rotWithShape="1">
          <a:blip r:embed="rId5"/>
          <a:srcRect t="41944" r="60650"/>
          <a:stretch/>
        </p:blipFill>
        <p:spPr>
          <a:xfrm>
            <a:off x="3881593" y="5656730"/>
            <a:ext cx="1657648" cy="678359"/>
          </a:xfrm>
          <a:prstGeom prst="rect">
            <a:avLst/>
          </a:prstGeom>
          <a:ln w="3175">
            <a:solidFill>
              <a:schemeClr val="tx1"/>
            </a:solidFill>
          </a:ln>
        </p:spPr>
      </p:pic>
      <p:pic>
        <p:nvPicPr>
          <p:cNvPr id="2" name="Content Placeholder 8" descr="A picture containing text, outdoor, silhouette&#10;&#10;Description automatically generated">
            <a:extLst>
              <a:ext uri="{FF2B5EF4-FFF2-40B4-BE49-F238E27FC236}">
                <a16:creationId xmlns:a16="http://schemas.microsoft.com/office/drawing/2014/main" id="{213AF400-C934-0E5A-3492-E637CF8E8F4B}"/>
              </a:ext>
            </a:extLst>
          </p:cNvPr>
          <p:cNvPicPr>
            <a:picLocks noChangeAspect="1"/>
          </p:cNvPicPr>
          <p:nvPr/>
        </p:nvPicPr>
        <p:blipFill rotWithShape="1">
          <a:blip r:embed="rId6">
            <a:alphaModFix amt="22000"/>
            <a:extLst>
              <a:ext uri="{28A0092B-C50C-407E-A947-70E740481C1C}">
                <a14:useLocalDpi xmlns:a14="http://schemas.microsoft.com/office/drawing/2010/main" val="0"/>
              </a:ext>
            </a:extLst>
          </a:blip>
          <a:srcRect l="24109" t="21287" r="12060" b="5871"/>
          <a:stretch/>
        </p:blipFill>
        <p:spPr>
          <a:xfrm>
            <a:off x="5546282" y="0"/>
            <a:ext cx="5986130" cy="6885005"/>
          </a:xfrm>
          <a:prstGeom prst="rect">
            <a:avLst/>
          </a:prstGeom>
        </p:spPr>
      </p:pic>
    </p:spTree>
    <p:extLst>
      <p:ext uri="{BB962C8B-B14F-4D97-AF65-F5344CB8AC3E}">
        <p14:creationId xmlns:p14="http://schemas.microsoft.com/office/powerpoint/2010/main" val="2680471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4745A04-53ED-F28C-C841-3BA1A0DBAEA0}"/>
              </a:ext>
            </a:extLst>
          </p:cNvPr>
          <p:cNvGraphicFramePr>
            <a:graphicFrameLocks noGrp="1"/>
          </p:cNvGraphicFramePr>
          <p:nvPr>
            <p:ph idx="1"/>
          </p:nvPr>
        </p:nvGraphicFramePr>
        <p:xfrm>
          <a:off x="2949388" y="537742"/>
          <a:ext cx="10367682" cy="578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 8">
            <a:extLst>
              <a:ext uri="{FF2B5EF4-FFF2-40B4-BE49-F238E27FC236}">
                <a16:creationId xmlns:a16="http://schemas.microsoft.com/office/drawing/2014/main" id="{6F4EF14A-BBE1-A993-07EA-BA1C8CFB2A9B}"/>
              </a:ext>
            </a:extLst>
          </p:cNvPr>
          <p:cNvGrpSpPr/>
          <p:nvPr/>
        </p:nvGrpSpPr>
        <p:grpSpPr>
          <a:xfrm>
            <a:off x="7021605" y="3057123"/>
            <a:ext cx="2223248" cy="2247264"/>
            <a:chOff x="5091953" y="2824040"/>
            <a:chExt cx="2223248" cy="2247264"/>
          </a:xfrm>
        </p:grpSpPr>
        <p:sp>
          <p:nvSpPr>
            <p:cNvPr id="5" name="TextBox 4">
              <a:extLst>
                <a:ext uri="{FF2B5EF4-FFF2-40B4-BE49-F238E27FC236}">
                  <a16:creationId xmlns:a16="http://schemas.microsoft.com/office/drawing/2014/main" id="{F8E3D09B-0755-EF29-4B78-C6BF4374FAE7}"/>
                </a:ext>
              </a:extLst>
            </p:cNvPr>
            <p:cNvSpPr txBox="1"/>
            <p:nvPr/>
          </p:nvSpPr>
          <p:spPr>
            <a:xfrm>
              <a:off x="6006353" y="4609639"/>
              <a:ext cx="484094" cy="461665"/>
            </a:xfrm>
            <a:prstGeom prst="rect">
              <a:avLst/>
            </a:prstGeom>
            <a:noFill/>
          </p:spPr>
          <p:txBody>
            <a:bodyPr wrap="square" rtlCol="0">
              <a:spAutoFit/>
            </a:bodyPr>
            <a:lstStyle/>
            <a:p>
              <a:r>
                <a:rPr lang="en-US" sz="2400" dirty="0"/>
                <a:t>2</a:t>
              </a:r>
            </a:p>
          </p:txBody>
        </p:sp>
        <p:sp>
          <p:nvSpPr>
            <p:cNvPr id="6" name="TextBox 5">
              <a:extLst>
                <a:ext uri="{FF2B5EF4-FFF2-40B4-BE49-F238E27FC236}">
                  <a16:creationId xmlns:a16="http://schemas.microsoft.com/office/drawing/2014/main" id="{1CE70E65-71BC-5296-5CA0-2727DD1E33FD}"/>
                </a:ext>
              </a:extLst>
            </p:cNvPr>
            <p:cNvSpPr txBox="1"/>
            <p:nvPr/>
          </p:nvSpPr>
          <p:spPr>
            <a:xfrm>
              <a:off x="5091953" y="2824040"/>
              <a:ext cx="484094" cy="461665"/>
            </a:xfrm>
            <a:prstGeom prst="rect">
              <a:avLst/>
            </a:prstGeom>
            <a:noFill/>
          </p:spPr>
          <p:txBody>
            <a:bodyPr wrap="square" rtlCol="0">
              <a:spAutoFit/>
            </a:bodyPr>
            <a:lstStyle/>
            <a:p>
              <a:r>
                <a:rPr lang="en-US" sz="2400" dirty="0"/>
                <a:t>4</a:t>
              </a:r>
            </a:p>
          </p:txBody>
        </p:sp>
        <p:sp>
          <p:nvSpPr>
            <p:cNvPr id="7" name="TextBox 6">
              <a:extLst>
                <a:ext uri="{FF2B5EF4-FFF2-40B4-BE49-F238E27FC236}">
                  <a16:creationId xmlns:a16="http://schemas.microsoft.com/office/drawing/2014/main" id="{803EBE12-B574-C039-9110-34060BB8CA61}"/>
                </a:ext>
              </a:extLst>
            </p:cNvPr>
            <p:cNvSpPr txBox="1"/>
            <p:nvPr/>
          </p:nvSpPr>
          <p:spPr>
            <a:xfrm>
              <a:off x="6831107" y="2824040"/>
              <a:ext cx="484094" cy="461665"/>
            </a:xfrm>
            <a:prstGeom prst="rect">
              <a:avLst/>
            </a:prstGeom>
            <a:noFill/>
          </p:spPr>
          <p:txBody>
            <a:bodyPr wrap="square" rtlCol="0">
              <a:spAutoFit/>
            </a:bodyPr>
            <a:lstStyle/>
            <a:p>
              <a:r>
                <a:rPr lang="en-US" sz="2400" dirty="0"/>
                <a:t>2</a:t>
              </a:r>
            </a:p>
          </p:txBody>
        </p:sp>
        <p:sp>
          <p:nvSpPr>
            <p:cNvPr id="8" name="TextBox 7">
              <a:extLst>
                <a:ext uri="{FF2B5EF4-FFF2-40B4-BE49-F238E27FC236}">
                  <a16:creationId xmlns:a16="http://schemas.microsoft.com/office/drawing/2014/main" id="{A34EA9B7-B8B5-B3F5-AFAF-46183E0D1EAB}"/>
                </a:ext>
              </a:extLst>
            </p:cNvPr>
            <p:cNvSpPr txBox="1"/>
            <p:nvPr/>
          </p:nvSpPr>
          <p:spPr>
            <a:xfrm>
              <a:off x="6006353" y="3429000"/>
              <a:ext cx="484094" cy="461665"/>
            </a:xfrm>
            <a:prstGeom prst="rect">
              <a:avLst/>
            </a:prstGeom>
            <a:noFill/>
          </p:spPr>
          <p:txBody>
            <a:bodyPr wrap="square" rtlCol="0">
              <a:spAutoFit/>
            </a:bodyPr>
            <a:lstStyle/>
            <a:p>
              <a:r>
                <a:rPr lang="en-US" sz="2400" dirty="0"/>
                <a:t>4</a:t>
              </a:r>
            </a:p>
          </p:txBody>
        </p:sp>
      </p:grpSp>
      <p:sp>
        <p:nvSpPr>
          <p:cNvPr id="10" name="Title 1">
            <a:extLst>
              <a:ext uri="{FF2B5EF4-FFF2-40B4-BE49-F238E27FC236}">
                <a16:creationId xmlns:a16="http://schemas.microsoft.com/office/drawing/2014/main" id="{27E9065A-C481-23C6-2BCC-F9EA38AE8C01}"/>
              </a:ext>
            </a:extLst>
          </p:cNvPr>
          <p:cNvSpPr>
            <a:spLocks noGrp="1"/>
          </p:cNvSpPr>
          <p:nvPr>
            <p:ph type="title"/>
          </p:nvPr>
        </p:nvSpPr>
        <p:spPr>
          <a:xfrm>
            <a:off x="419295" y="1823384"/>
            <a:ext cx="5811176" cy="3019337"/>
          </a:xfrm>
        </p:spPr>
        <p:txBody>
          <a:bodyPr>
            <a:normAutofit fontScale="90000"/>
          </a:bodyPr>
          <a:lstStyle/>
          <a:p>
            <a:r>
              <a:rPr lang="en-US" sz="3600" b="1" dirty="0">
                <a:solidFill>
                  <a:srgbClr val="A01D22"/>
                </a:solidFill>
              </a:rPr>
              <a:t>Multi country Clusters serotypes:</a:t>
            </a:r>
            <a:br>
              <a:rPr lang="en-US" sz="3600" b="1" dirty="0">
                <a:solidFill>
                  <a:srgbClr val="A01D22"/>
                </a:solidFill>
              </a:rPr>
            </a:br>
            <a:r>
              <a:rPr lang="en-US" sz="2200" b="1" dirty="0" err="1">
                <a:solidFill>
                  <a:srgbClr val="A01D22"/>
                </a:solidFill>
              </a:rPr>
              <a:t>Infantis</a:t>
            </a:r>
            <a:br>
              <a:rPr lang="en-US" sz="2200" b="1" dirty="0">
                <a:solidFill>
                  <a:srgbClr val="A01D22"/>
                </a:solidFill>
              </a:rPr>
            </a:br>
            <a:r>
              <a:rPr lang="en-US" sz="2200" b="1" dirty="0">
                <a:solidFill>
                  <a:srgbClr val="A01D22"/>
                </a:solidFill>
              </a:rPr>
              <a:t>Corvallis</a:t>
            </a:r>
            <a:br>
              <a:rPr lang="en-US" sz="2200" b="1" dirty="0">
                <a:solidFill>
                  <a:srgbClr val="A01D22"/>
                </a:solidFill>
              </a:rPr>
            </a:br>
            <a:r>
              <a:rPr lang="en-US" sz="2200" b="1" dirty="0">
                <a:solidFill>
                  <a:srgbClr val="A01D22"/>
                </a:solidFill>
              </a:rPr>
              <a:t>Typhimurium</a:t>
            </a:r>
            <a:br>
              <a:rPr lang="en-US" sz="2200" b="1" dirty="0">
                <a:solidFill>
                  <a:srgbClr val="A01D22"/>
                </a:solidFill>
              </a:rPr>
            </a:br>
            <a:r>
              <a:rPr lang="en-US" sz="2200" b="1" dirty="0" err="1">
                <a:solidFill>
                  <a:srgbClr val="A01D22"/>
                </a:solidFill>
              </a:rPr>
              <a:t>Soerenga</a:t>
            </a:r>
            <a:br>
              <a:rPr lang="en-US" sz="2200" b="1" dirty="0">
                <a:solidFill>
                  <a:srgbClr val="A01D22"/>
                </a:solidFill>
              </a:rPr>
            </a:br>
            <a:r>
              <a:rPr lang="en-US" sz="2200" b="1" dirty="0">
                <a:solidFill>
                  <a:srgbClr val="A01D22"/>
                </a:solidFill>
              </a:rPr>
              <a:t>Agona</a:t>
            </a:r>
            <a:br>
              <a:rPr lang="en-US" sz="2200" b="1" dirty="0">
                <a:solidFill>
                  <a:srgbClr val="A01D22"/>
                </a:solidFill>
              </a:rPr>
            </a:br>
            <a:r>
              <a:rPr lang="en-US" sz="2200" b="1" dirty="0">
                <a:solidFill>
                  <a:srgbClr val="A01D22"/>
                </a:solidFill>
              </a:rPr>
              <a:t>Kiambu</a:t>
            </a:r>
            <a:br>
              <a:rPr lang="en-US" sz="2200" b="1" dirty="0">
                <a:solidFill>
                  <a:srgbClr val="A01D22"/>
                </a:solidFill>
              </a:rPr>
            </a:br>
            <a:r>
              <a:rPr lang="en-US" sz="2200" b="1" dirty="0" err="1">
                <a:solidFill>
                  <a:srgbClr val="A01D22"/>
                </a:solidFill>
              </a:rPr>
              <a:t>Mbandaka</a:t>
            </a:r>
            <a:br>
              <a:rPr lang="en-US" sz="2200" b="1" dirty="0">
                <a:solidFill>
                  <a:srgbClr val="A01D22"/>
                </a:solidFill>
              </a:rPr>
            </a:br>
            <a:r>
              <a:rPr lang="en-US" sz="2200" b="1" dirty="0" err="1">
                <a:solidFill>
                  <a:srgbClr val="A01D22"/>
                </a:solidFill>
              </a:rPr>
              <a:t>Schwarzengrund</a:t>
            </a:r>
            <a:br>
              <a:rPr lang="en-US" sz="2200" b="1" dirty="0">
                <a:solidFill>
                  <a:srgbClr val="A01D22"/>
                </a:solidFill>
              </a:rPr>
            </a:br>
            <a:r>
              <a:rPr lang="en-US" sz="2200" b="1" dirty="0">
                <a:solidFill>
                  <a:srgbClr val="A01D22"/>
                </a:solidFill>
              </a:rPr>
              <a:t>Enteritidis</a:t>
            </a:r>
            <a:br>
              <a:rPr lang="en-US" sz="2200" b="1" dirty="0">
                <a:solidFill>
                  <a:srgbClr val="A01D22"/>
                </a:solidFill>
              </a:rPr>
            </a:br>
            <a:r>
              <a:rPr lang="en-US" sz="2200" b="1" dirty="0">
                <a:solidFill>
                  <a:srgbClr val="A01D22"/>
                </a:solidFill>
              </a:rPr>
              <a:t>Albany</a:t>
            </a:r>
          </a:p>
        </p:txBody>
      </p:sp>
      <p:pic>
        <p:nvPicPr>
          <p:cNvPr id="2" name="Content Placeholder 8" descr="A picture containing text, outdoor, silhouette&#10;&#10;Description automatically generated">
            <a:extLst>
              <a:ext uri="{FF2B5EF4-FFF2-40B4-BE49-F238E27FC236}">
                <a16:creationId xmlns:a16="http://schemas.microsoft.com/office/drawing/2014/main" id="{D7185FB5-9E35-9BD6-EA12-260DDA20405B}"/>
              </a:ext>
            </a:extLst>
          </p:cNvPr>
          <p:cNvPicPr>
            <a:picLocks noChangeAspect="1"/>
          </p:cNvPicPr>
          <p:nvPr/>
        </p:nvPicPr>
        <p:blipFill rotWithShape="1">
          <a:blip r:embed="rId7">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
        <p:nvSpPr>
          <p:cNvPr id="11" name="Isosceles Triangle 10">
            <a:extLst>
              <a:ext uri="{FF2B5EF4-FFF2-40B4-BE49-F238E27FC236}">
                <a16:creationId xmlns:a16="http://schemas.microsoft.com/office/drawing/2014/main" id="{C786B3B4-3BF9-CA35-9B16-6275B8095384}"/>
              </a:ext>
            </a:extLst>
          </p:cNvPr>
          <p:cNvSpPr/>
          <p:nvPr/>
        </p:nvSpPr>
        <p:spPr>
          <a:xfrm>
            <a:off x="7779156" y="3364000"/>
            <a:ext cx="708145" cy="69474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733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DED93-EE22-1DF5-5349-8A90E2E5E511}"/>
              </a:ext>
            </a:extLst>
          </p:cNvPr>
          <p:cNvSpPr>
            <a:spLocks noGrp="1"/>
          </p:cNvSpPr>
          <p:nvPr>
            <p:ph type="title"/>
          </p:nvPr>
        </p:nvSpPr>
        <p:spPr>
          <a:xfrm>
            <a:off x="391313" y="359072"/>
            <a:ext cx="10515600" cy="1325563"/>
          </a:xfrm>
        </p:spPr>
        <p:txBody>
          <a:bodyPr>
            <a:normAutofit/>
          </a:bodyPr>
          <a:lstStyle/>
          <a:p>
            <a:r>
              <a:rPr lang="en-US" sz="2800" dirty="0">
                <a:solidFill>
                  <a:srgbClr val="A01D22"/>
                </a:solidFill>
              </a:rPr>
              <a:t>Minimum Spanning Tree by serotype</a:t>
            </a:r>
          </a:p>
        </p:txBody>
      </p:sp>
      <p:pic>
        <p:nvPicPr>
          <p:cNvPr id="4" name="Picture 3">
            <a:extLst>
              <a:ext uri="{FF2B5EF4-FFF2-40B4-BE49-F238E27FC236}">
                <a16:creationId xmlns:a16="http://schemas.microsoft.com/office/drawing/2014/main" id="{ACFE2BDD-626A-2D63-3E04-02A94E973AED}"/>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104416" y="1510883"/>
            <a:ext cx="3142511" cy="3836234"/>
          </a:xfrm>
          <a:prstGeom prst="rect">
            <a:avLst/>
          </a:prstGeom>
        </p:spPr>
      </p:pic>
      <p:pic>
        <p:nvPicPr>
          <p:cNvPr id="5" name="Picture 4">
            <a:extLst>
              <a:ext uri="{FF2B5EF4-FFF2-40B4-BE49-F238E27FC236}">
                <a16:creationId xmlns:a16="http://schemas.microsoft.com/office/drawing/2014/main" id="{165E3112-29AE-E6F2-8142-C56A923AF586}"/>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3246927" y="2040149"/>
            <a:ext cx="3533169" cy="4452726"/>
          </a:xfrm>
          <a:prstGeom prst="rect">
            <a:avLst/>
          </a:prstGeom>
        </p:spPr>
      </p:pic>
      <p:pic>
        <p:nvPicPr>
          <p:cNvPr id="6" name="Picture 5">
            <a:extLst>
              <a:ext uri="{FF2B5EF4-FFF2-40B4-BE49-F238E27FC236}">
                <a16:creationId xmlns:a16="http://schemas.microsoft.com/office/drawing/2014/main" id="{6AC96FB3-A502-0BE2-3210-1E0ED3652656}"/>
              </a:ext>
            </a:extLst>
          </p:cNvPr>
          <p:cNvPicPr>
            <a:picLocks noChangeAspect="1"/>
          </p:cNvPicPr>
          <p:nvPr/>
        </p:nvPicPr>
        <p:blipFill>
          <a:blip r:embed="rId6"/>
          <a:stretch>
            <a:fillRect/>
          </a:stretch>
        </p:blipFill>
        <p:spPr>
          <a:xfrm>
            <a:off x="6876283" y="491836"/>
            <a:ext cx="2634600" cy="4605124"/>
          </a:xfrm>
          <a:prstGeom prst="rect">
            <a:avLst/>
          </a:prstGeom>
        </p:spPr>
      </p:pic>
      <p:pic>
        <p:nvPicPr>
          <p:cNvPr id="7" name="Content Placeholder 4">
            <a:extLst>
              <a:ext uri="{FF2B5EF4-FFF2-40B4-BE49-F238E27FC236}">
                <a16:creationId xmlns:a16="http://schemas.microsoft.com/office/drawing/2014/main" id="{2AF38D64-0200-7D40-5462-0B9C6C60C679}"/>
              </a:ext>
            </a:extLst>
          </p:cNvPr>
          <p:cNvPicPr>
            <a:picLocks noChangeAspect="1"/>
          </p:cNvPicPr>
          <p:nvPr/>
        </p:nvPicPr>
        <p:blipFill>
          <a:blip r:embed="rId7"/>
          <a:stretch>
            <a:fillRect/>
          </a:stretch>
        </p:blipFill>
        <p:spPr>
          <a:xfrm>
            <a:off x="9285010" y="2823598"/>
            <a:ext cx="2798481" cy="2628876"/>
          </a:xfrm>
          <a:prstGeom prst="rect">
            <a:avLst/>
          </a:prstGeom>
        </p:spPr>
      </p:pic>
      <p:sp>
        <p:nvSpPr>
          <p:cNvPr id="8" name="TextBox 7">
            <a:extLst>
              <a:ext uri="{FF2B5EF4-FFF2-40B4-BE49-F238E27FC236}">
                <a16:creationId xmlns:a16="http://schemas.microsoft.com/office/drawing/2014/main" id="{5E78284F-EA30-3051-F906-036D5C976924}"/>
              </a:ext>
            </a:extLst>
          </p:cNvPr>
          <p:cNvSpPr txBox="1"/>
          <p:nvPr/>
        </p:nvSpPr>
        <p:spPr>
          <a:xfrm>
            <a:off x="556083" y="5267808"/>
            <a:ext cx="1752600" cy="369332"/>
          </a:xfrm>
          <a:prstGeom prst="rect">
            <a:avLst/>
          </a:prstGeom>
          <a:noFill/>
        </p:spPr>
        <p:txBody>
          <a:bodyPr wrap="square" rtlCol="0">
            <a:spAutoFit/>
          </a:bodyPr>
          <a:lstStyle/>
          <a:p>
            <a:r>
              <a:rPr lang="en-US" dirty="0"/>
              <a:t>Agona</a:t>
            </a:r>
          </a:p>
        </p:txBody>
      </p:sp>
      <p:sp>
        <p:nvSpPr>
          <p:cNvPr id="9" name="TextBox 8">
            <a:extLst>
              <a:ext uri="{FF2B5EF4-FFF2-40B4-BE49-F238E27FC236}">
                <a16:creationId xmlns:a16="http://schemas.microsoft.com/office/drawing/2014/main" id="{A97B3C0B-76C3-3B22-8C33-DDA9DAF05631}"/>
              </a:ext>
            </a:extLst>
          </p:cNvPr>
          <p:cNvSpPr txBox="1"/>
          <p:nvPr/>
        </p:nvSpPr>
        <p:spPr>
          <a:xfrm>
            <a:off x="4346399" y="1894515"/>
            <a:ext cx="1752600" cy="369332"/>
          </a:xfrm>
          <a:prstGeom prst="rect">
            <a:avLst/>
          </a:prstGeom>
          <a:noFill/>
        </p:spPr>
        <p:txBody>
          <a:bodyPr wrap="square" rtlCol="0">
            <a:spAutoFit/>
          </a:bodyPr>
          <a:lstStyle/>
          <a:p>
            <a:r>
              <a:rPr lang="en-US" dirty="0"/>
              <a:t>Corvallis</a:t>
            </a:r>
          </a:p>
        </p:txBody>
      </p:sp>
      <p:sp>
        <p:nvSpPr>
          <p:cNvPr id="10" name="TextBox 9">
            <a:extLst>
              <a:ext uri="{FF2B5EF4-FFF2-40B4-BE49-F238E27FC236}">
                <a16:creationId xmlns:a16="http://schemas.microsoft.com/office/drawing/2014/main" id="{C720D56C-4975-E11C-1051-65F05A28DA5B}"/>
              </a:ext>
            </a:extLst>
          </p:cNvPr>
          <p:cNvSpPr txBox="1"/>
          <p:nvPr/>
        </p:nvSpPr>
        <p:spPr>
          <a:xfrm>
            <a:off x="7372118" y="4912294"/>
            <a:ext cx="1752600" cy="369332"/>
          </a:xfrm>
          <a:prstGeom prst="rect">
            <a:avLst/>
          </a:prstGeom>
          <a:noFill/>
        </p:spPr>
        <p:txBody>
          <a:bodyPr wrap="square" rtlCol="0">
            <a:spAutoFit/>
          </a:bodyPr>
          <a:lstStyle/>
          <a:p>
            <a:r>
              <a:rPr lang="en-US" dirty="0" err="1"/>
              <a:t>Mbandaka</a:t>
            </a:r>
            <a:endParaRPr lang="en-US" dirty="0"/>
          </a:p>
        </p:txBody>
      </p:sp>
      <p:sp>
        <p:nvSpPr>
          <p:cNvPr id="11" name="TextBox 10">
            <a:extLst>
              <a:ext uri="{FF2B5EF4-FFF2-40B4-BE49-F238E27FC236}">
                <a16:creationId xmlns:a16="http://schemas.microsoft.com/office/drawing/2014/main" id="{B5053FE2-053E-9531-6D32-74C9E305ACFA}"/>
              </a:ext>
            </a:extLst>
          </p:cNvPr>
          <p:cNvSpPr txBox="1"/>
          <p:nvPr/>
        </p:nvSpPr>
        <p:spPr>
          <a:xfrm>
            <a:off x="10399671" y="2853544"/>
            <a:ext cx="1236246" cy="369332"/>
          </a:xfrm>
          <a:prstGeom prst="rect">
            <a:avLst/>
          </a:prstGeom>
          <a:noFill/>
        </p:spPr>
        <p:txBody>
          <a:bodyPr wrap="square" rtlCol="0">
            <a:spAutoFit/>
          </a:bodyPr>
          <a:lstStyle/>
          <a:p>
            <a:r>
              <a:rPr lang="en-US" dirty="0" err="1"/>
              <a:t>Soerenga</a:t>
            </a:r>
            <a:endParaRPr lang="en-US" dirty="0"/>
          </a:p>
        </p:txBody>
      </p:sp>
      <p:pic>
        <p:nvPicPr>
          <p:cNvPr id="12" name="Picture 11">
            <a:extLst>
              <a:ext uri="{FF2B5EF4-FFF2-40B4-BE49-F238E27FC236}">
                <a16:creationId xmlns:a16="http://schemas.microsoft.com/office/drawing/2014/main" id="{D9BFA442-137D-57A6-909D-F1D20B83C49A}"/>
              </a:ext>
            </a:extLst>
          </p:cNvPr>
          <p:cNvPicPr>
            <a:picLocks noChangeAspect="1"/>
          </p:cNvPicPr>
          <p:nvPr/>
        </p:nvPicPr>
        <p:blipFill rotWithShape="1">
          <a:blip r:embed="rId8"/>
          <a:srcRect t="29329" r="51803" b="10575"/>
          <a:stretch/>
        </p:blipFill>
        <p:spPr>
          <a:xfrm>
            <a:off x="9510883" y="727368"/>
            <a:ext cx="2090441" cy="782345"/>
          </a:xfrm>
          <a:prstGeom prst="rect">
            <a:avLst/>
          </a:prstGeom>
        </p:spPr>
      </p:pic>
      <p:sp>
        <p:nvSpPr>
          <p:cNvPr id="13" name="TextBox 12">
            <a:extLst>
              <a:ext uri="{FF2B5EF4-FFF2-40B4-BE49-F238E27FC236}">
                <a16:creationId xmlns:a16="http://schemas.microsoft.com/office/drawing/2014/main" id="{3C12481E-7B74-4FDE-3544-74DB6ACAF716}"/>
              </a:ext>
            </a:extLst>
          </p:cNvPr>
          <p:cNvSpPr txBox="1"/>
          <p:nvPr/>
        </p:nvSpPr>
        <p:spPr>
          <a:xfrm>
            <a:off x="6245728" y="6366164"/>
            <a:ext cx="4661185" cy="369332"/>
          </a:xfrm>
          <a:prstGeom prst="rect">
            <a:avLst/>
          </a:prstGeom>
          <a:noFill/>
        </p:spPr>
        <p:txBody>
          <a:bodyPr wrap="square" rtlCol="0">
            <a:spAutoFit/>
          </a:bodyPr>
          <a:lstStyle/>
          <a:p>
            <a:r>
              <a:rPr lang="en-US" dirty="0">
                <a:solidFill>
                  <a:schemeClr val="bg2">
                    <a:lumMod val="75000"/>
                  </a:schemeClr>
                </a:solidFill>
              </a:rPr>
              <a:t>cgMLST 3002 columns ignoring missing values</a:t>
            </a:r>
          </a:p>
        </p:txBody>
      </p:sp>
    </p:spTree>
    <p:extLst>
      <p:ext uri="{BB962C8B-B14F-4D97-AF65-F5344CB8AC3E}">
        <p14:creationId xmlns:p14="http://schemas.microsoft.com/office/powerpoint/2010/main" val="887980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8" descr="A picture containing text, outdoor, silhouette&#10;&#10;Description automatically generated">
            <a:extLst>
              <a:ext uri="{FF2B5EF4-FFF2-40B4-BE49-F238E27FC236}">
                <a16:creationId xmlns:a16="http://schemas.microsoft.com/office/drawing/2014/main" id="{36E81921-4984-A5B2-F442-F5BF045C52E1}"/>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grpSp>
        <p:nvGrpSpPr>
          <p:cNvPr id="68" name="Group 67">
            <a:extLst>
              <a:ext uri="{FF2B5EF4-FFF2-40B4-BE49-F238E27FC236}">
                <a16:creationId xmlns:a16="http://schemas.microsoft.com/office/drawing/2014/main" id="{FC6BB769-9BAF-2A5F-D2FB-238831D426CB}"/>
              </a:ext>
            </a:extLst>
          </p:cNvPr>
          <p:cNvGrpSpPr/>
          <p:nvPr/>
        </p:nvGrpSpPr>
        <p:grpSpPr>
          <a:xfrm>
            <a:off x="3591362" y="682691"/>
            <a:ext cx="7125277" cy="6024414"/>
            <a:chOff x="3646968" y="664156"/>
            <a:chExt cx="7125277" cy="6024414"/>
          </a:xfrm>
        </p:grpSpPr>
        <p:pic>
          <p:nvPicPr>
            <p:cNvPr id="8" name="Picture 7">
              <a:extLst>
                <a:ext uri="{FF2B5EF4-FFF2-40B4-BE49-F238E27FC236}">
                  <a16:creationId xmlns:a16="http://schemas.microsoft.com/office/drawing/2014/main" id="{D1985525-B972-2DDD-EC39-9E1A969517A0}"/>
                </a:ext>
              </a:extLst>
            </p:cNvPr>
            <p:cNvPicPr>
              <a:picLocks noChangeAspect="1"/>
            </p:cNvPicPr>
            <p:nvPr/>
          </p:nvPicPr>
          <p:blipFill>
            <a:blip r:embed="rId3"/>
            <a:stretch>
              <a:fillRect/>
            </a:stretch>
          </p:blipFill>
          <p:spPr>
            <a:xfrm>
              <a:off x="3646968" y="664156"/>
              <a:ext cx="7125277" cy="6024414"/>
            </a:xfrm>
            <a:prstGeom prst="rect">
              <a:avLst/>
            </a:prstGeom>
          </p:spPr>
        </p:pic>
        <p:grpSp>
          <p:nvGrpSpPr>
            <p:cNvPr id="67" name="Group 66">
              <a:extLst>
                <a:ext uri="{FF2B5EF4-FFF2-40B4-BE49-F238E27FC236}">
                  <a16:creationId xmlns:a16="http://schemas.microsoft.com/office/drawing/2014/main" id="{73735225-5BB4-865C-C627-B197E94DA5BA}"/>
                </a:ext>
              </a:extLst>
            </p:cNvPr>
            <p:cNvGrpSpPr/>
            <p:nvPr/>
          </p:nvGrpSpPr>
          <p:grpSpPr>
            <a:xfrm>
              <a:off x="4219433" y="676668"/>
              <a:ext cx="6350005" cy="5271622"/>
              <a:chOff x="4219433" y="676668"/>
              <a:chExt cx="6350005" cy="5271622"/>
            </a:xfrm>
          </p:grpSpPr>
          <p:pic>
            <p:nvPicPr>
              <p:cNvPr id="14" name="Graphic 13" descr="Badge with solid fill">
                <a:extLst>
                  <a:ext uri="{FF2B5EF4-FFF2-40B4-BE49-F238E27FC236}">
                    <a16:creationId xmlns:a16="http://schemas.microsoft.com/office/drawing/2014/main" id="{47153975-1C47-556D-20E6-5FFB1B518E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0001" y="4920596"/>
                <a:ext cx="719470" cy="719470"/>
              </a:xfrm>
              <a:prstGeom prst="rect">
                <a:avLst/>
              </a:prstGeom>
            </p:spPr>
          </p:pic>
          <p:pic>
            <p:nvPicPr>
              <p:cNvPr id="17" name="Graphic 16" descr="Badge 9 with solid fill">
                <a:extLst>
                  <a:ext uri="{FF2B5EF4-FFF2-40B4-BE49-F238E27FC236}">
                    <a16:creationId xmlns:a16="http://schemas.microsoft.com/office/drawing/2014/main" id="{8159E5BF-3FC4-8BA5-4886-857832EC0BA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19433" y="2504364"/>
                <a:ext cx="914400" cy="914400"/>
              </a:xfrm>
              <a:prstGeom prst="rect">
                <a:avLst/>
              </a:prstGeom>
            </p:spPr>
          </p:pic>
          <p:pic>
            <p:nvPicPr>
              <p:cNvPr id="19" name="Graphic 18" descr="Badge 9 with solid fill">
                <a:extLst>
                  <a:ext uri="{FF2B5EF4-FFF2-40B4-BE49-F238E27FC236}">
                    <a16:creationId xmlns:a16="http://schemas.microsoft.com/office/drawing/2014/main" id="{D7C099A6-4CD4-B126-731C-8E79D43818D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25557" y="3383752"/>
                <a:ext cx="508276" cy="508276"/>
              </a:xfrm>
              <a:prstGeom prst="rect">
                <a:avLst/>
              </a:prstGeom>
            </p:spPr>
          </p:pic>
          <p:pic>
            <p:nvPicPr>
              <p:cNvPr id="20" name="Graphic 19" descr="Badge 9 with solid fill">
                <a:extLst>
                  <a:ext uri="{FF2B5EF4-FFF2-40B4-BE49-F238E27FC236}">
                    <a16:creationId xmlns:a16="http://schemas.microsoft.com/office/drawing/2014/main" id="{426B961E-0305-4B15-E325-299D543E484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7530" y="3845845"/>
                <a:ext cx="914400" cy="914400"/>
              </a:xfrm>
              <a:prstGeom prst="rect">
                <a:avLst/>
              </a:prstGeom>
            </p:spPr>
          </p:pic>
          <p:pic>
            <p:nvPicPr>
              <p:cNvPr id="22" name="Graphic 21" descr="Badge 9 with solid fill">
                <a:extLst>
                  <a:ext uri="{FF2B5EF4-FFF2-40B4-BE49-F238E27FC236}">
                    <a16:creationId xmlns:a16="http://schemas.microsoft.com/office/drawing/2014/main" id="{EFCC31E6-FEDA-A2CC-8FAF-0C542E80534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82406" y="4662780"/>
                <a:ext cx="508276" cy="508276"/>
              </a:xfrm>
              <a:prstGeom prst="rect">
                <a:avLst/>
              </a:prstGeom>
            </p:spPr>
          </p:pic>
          <p:pic>
            <p:nvPicPr>
              <p:cNvPr id="23" name="Graphic 22" descr="Badge 9 with solid fill">
                <a:extLst>
                  <a:ext uri="{FF2B5EF4-FFF2-40B4-BE49-F238E27FC236}">
                    <a16:creationId xmlns:a16="http://schemas.microsoft.com/office/drawing/2014/main" id="{CC42DDF9-E571-8435-EADA-B93635F73DB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34805" y="5440014"/>
                <a:ext cx="508276" cy="508276"/>
              </a:xfrm>
              <a:prstGeom prst="rect">
                <a:avLst/>
              </a:prstGeom>
            </p:spPr>
          </p:pic>
          <p:pic>
            <p:nvPicPr>
              <p:cNvPr id="24" name="Graphic 23" descr="Badge 9 with solid fill">
                <a:extLst>
                  <a:ext uri="{FF2B5EF4-FFF2-40B4-BE49-F238E27FC236}">
                    <a16:creationId xmlns:a16="http://schemas.microsoft.com/office/drawing/2014/main" id="{AA8BD54C-399E-2A85-3CE4-68AA012553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54215" y="4546436"/>
                <a:ext cx="508276" cy="508276"/>
              </a:xfrm>
              <a:prstGeom prst="rect">
                <a:avLst/>
              </a:prstGeom>
            </p:spPr>
          </p:pic>
          <p:pic>
            <p:nvPicPr>
              <p:cNvPr id="25" name="Graphic 24" descr="Badge 9 with solid fill">
                <a:extLst>
                  <a:ext uri="{FF2B5EF4-FFF2-40B4-BE49-F238E27FC236}">
                    <a16:creationId xmlns:a16="http://schemas.microsoft.com/office/drawing/2014/main" id="{1CF56A01-0999-8FC1-3C21-C89F965A0DC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47530" y="3129614"/>
                <a:ext cx="508276" cy="508276"/>
              </a:xfrm>
              <a:prstGeom prst="rect">
                <a:avLst/>
              </a:prstGeom>
            </p:spPr>
          </p:pic>
          <p:pic>
            <p:nvPicPr>
              <p:cNvPr id="26" name="Graphic 25" descr="Badge 9 with solid fill">
                <a:extLst>
                  <a:ext uri="{FF2B5EF4-FFF2-40B4-BE49-F238E27FC236}">
                    <a16:creationId xmlns:a16="http://schemas.microsoft.com/office/drawing/2014/main" id="{0D757334-6396-CBC0-6296-DF7B17AB8AB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86808" y="3129614"/>
                <a:ext cx="508276" cy="508276"/>
              </a:xfrm>
              <a:prstGeom prst="rect">
                <a:avLst/>
              </a:prstGeom>
            </p:spPr>
          </p:pic>
          <p:pic>
            <p:nvPicPr>
              <p:cNvPr id="27" name="Graphic 26" descr="Badge 9 with solid fill">
                <a:extLst>
                  <a:ext uri="{FF2B5EF4-FFF2-40B4-BE49-F238E27FC236}">
                    <a16:creationId xmlns:a16="http://schemas.microsoft.com/office/drawing/2014/main" id="{CE7FA73C-FD66-8458-303F-58750EA0B10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08353" y="2694754"/>
                <a:ext cx="508276" cy="508276"/>
              </a:xfrm>
              <a:prstGeom prst="rect">
                <a:avLst/>
              </a:prstGeom>
            </p:spPr>
          </p:pic>
          <p:pic>
            <p:nvPicPr>
              <p:cNvPr id="28" name="Graphic 27" descr="Badge 9 with solid fill">
                <a:extLst>
                  <a:ext uri="{FF2B5EF4-FFF2-40B4-BE49-F238E27FC236}">
                    <a16:creationId xmlns:a16="http://schemas.microsoft.com/office/drawing/2014/main" id="{883E61AD-8F90-5CDE-7E21-8ACE1E4ECC9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29736" y="2284100"/>
                <a:ext cx="508276" cy="508276"/>
              </a:xfrm>
              <a:prstGeom prst="rect">
                <a:avLst/>
              </a:prstGeom>
            </p:spPr>
          </p:pic>
          <p:pic>
            <p:nvPicPr>
              <p:cNvPr id="29" name="Graphic 28" descr="Badge 9 with solid fill">
                <a:extLst>
                  <a:ext uri="{FF2B5EF4-FFF2-40B4-BE49-F238E27FC236}">
                    <a16:creationId xmlns:a16="http://schemas.microsoft.com/office/drawing/2014/main" id="{F4F772F5-4226-0122-0FB2-8FD995E4473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69666" y="2419525"/>
                <a:ext cx="508276" cy="508276"/>
              </a:xfrm>
              <a:prstGeom prst="rect">
                <a:avLst/>
              </a:prstGeom>
            </p:spPr>
          </p:pic>
          <p:pic>
            <p:nvPicPr>
              <p:cNvPr id="30" name="Graphic 29" descr="Badge 9 with solid fill">
                <a:extLst>
                  <a:ext uri="{FF2B5EF4-FFF2-40B4-BE49-F238E27FC236}">
                    <a16:creationId xmlns:a16="http://schemas.microsoft.com/office/drawing/2014/main" id="{24E7C26B-8613-F3DF-2884-22D8938F3FB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54215" y="4078556"/>
                <a:ext cx="508276" cy="508276"/>
              </a:xfrm>
              <a:prstGeom prst="rect">
                <a:avLst/>
              </a:prstGeom>
            </p:spPr>
          </p:pic>
          <p:pic>
            <p:nvPicPr>
              <p:cNvPr id="31" name="Graphic 30" descr="Badge 9 with solid fill">
                <a:extLst>
                  <a:ext uri="{FF2B5EF4-FFF2-40B4-BE49-F238E27FC236}">
                    <a16:creationId xmlns:a16="http://schemas.microsoft.com/office/drawing/2014/main" id="{9E22F651-FC7D-4B20-9F60-C9A928B1D42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36551" y="3637890"/>
                <a:ext cx="508276" cy="508276"/>
              </a:xfrm>
              <a:prstGeom prst="rect">
                <a:avLst/>
              </a:prstGeom>
            </p:spPr>
          </p:pic>
          <p:pic>
            <p:nvPicPr>
              <p:cNvPr id="32" name="Graphic 31" descr="Badge 9 with solid fill">
                <a:extLst>
                  <a:ext uri="{FF2B5EF4-FFF2-40B4-BE49-F238E27FC236}">
                    <a16:creationId xmlns:a16="http://schemas.microsoft.com/office/drawing/2014/main" id="{926E3797-D451-4F5F-C615-959DF361F89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91483" y="847573"/>
                <a:ext cx="508276" cy="508276"/>
              </a:xfrm>
              <a:prstGeom prst="rect">
                <a:avLst/>
              </a:prstGeom>
            </p:spPr>
          </p:pic>
          <p:pic>
            <p:nvPicPr>
              <p:cNvPr id="33" name="Graphic 32" descr="Badge 9 with solid fill">
                <a:extLst>
                  <a:ext uri="{FF2B5EF4-FFF2-40B4-BE49-F238E27FC236}">
                    <a16:creationId xmlns:a16="http://schemas.microsoft.com/office/drawing/2014/main" id="{25CA8B17-5616-4CAE-3CBF-0A0C1809A3A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1330" y="1668702"/>
                <a:ext cx="508276" cy="508276"/>
              </a:xfrm>
              <a:prstGeom prst="rect">
                <a:avLst/>
              </a:prstGeom>
            </p:spPr>
          </p:pic>
          <p:pic>
            <p:nvPicPr>
              <p:cNvPr id="34" name="Graphic 33" descr="Badge 9 with solid fill">
                <a:extLst>
                  <a:ext uri="{FF2B5EF4-FFF2-40B4-BE49-F238E27FC236}">
                    <a16:creationId xmlns:a16="http://schemas.microsoft.com/office/drawing/2014/main" id="{A8595138-94B3-A5CD-8956-C1733AC072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1330" y="4166693"/>
                <a:ext cx="508276" cy="508276"/>
              </a:xfrm>
              <a:prstGeom prst="rect">
                <a:avLst/>
              </a:prstGeom>
            </p:spPr>
          </p:pic>
          <p:pic>
            <p:nvPicPr>
              <p:cNvPr id="35" name="Graphic 34" descr="Badge 9 with solid fill">
                <a:extLst>
                  <a:ext uri="{FF2B5EF4-FFF2-40B4-BE49-F238E27FC236}">
                    <a16:creationId xmlns:a16="http://schemas.microsoft.com/office/drawing/2014/main" id="{C8DD07A7-1EF5-8C75-5200-ACCFFACCDF6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49176" y="2961564"/>
                <a:ext cx="914400" cy="914400"/>
              </a:xfrm>
              <a:prstGeom prst="rect">
                <a:avLst/>
              </a:prstGeom>
            </p:spPr>
          </p:pic>
          <p:pic>
            <p:nvPicPr>
              <p:cNvPr id="36" name="Graphic 35" descr="Badge 9 with solid fill">
                <a:extLst>
                  <a:ext uri="{FF2B5EF4-FFF2-40B4-BE49-F238E27FC236}">
                    <a16:creationId xmlns:a16="http://schemas.microsoft.com/office/drawing/2014/main" id="{FCD5C623-B3F3-B832-D430-C81F3E0ACC5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89908" y="1618435"/>
                <a:ext cx="914400" cy="914400"/>
              </a:xfrm>
              <a:prstGeom prst="rect">
                <a:avLst/>
              </a:prstGeom>
            </p:spPr>
          </p:pic>
          <p:pic>
            <p:nvPicPr>
              <p:cNvPr id="37" name="Graphic 36" descr="Badge 9 with solid fill">
                <a:extLst>
                  <a:ext uri="{FF2B5EF4-FFF2-40B4-BE49-F238E27FC236}">
                    <a16:creationId xmlns:a16="http://schemas.microsoft.com/office/drawing/2014/main" id="{8A27168F-7673-1E71-E593-8C6421DFB8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01661" y="1905796"/>
                <a:ext cx="914400" cy="914400"/>
              </a:xfrm>
              <a:prstGeom prst="rect">
                <a:avLst/>
              </a:prstGeom>
            </p:spPr>
          </p:pic>
          <p:pic>
            <p:nvPicPr>
              <p:cNvPr id="38" name="Graphic 37" descr="Badge 9 with solid fill">
                <a:extLst>
                  <a:ext uri="{FF2B5EF4-FFF2-40B4-BE49-F238E27FC236}">
                    <a16:creationId xmlns:a16="http://schemas.microsoft.com/office/drawing/2014/main" id="{4935B44B-1131-270A-C359-316C5A156DF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7660" y="3257394"/>
                <a:ext cx="508276" cy="508276"/>
              </a:xfrm>
              <a:prstGeom prst="rect">
                <a:avLst/>
              </a:prstGeom>
            </p:spPr>
          </p:pic>
          <p:pic>
            <p:nvPicPr>
              <p:cNvPr id="39" name="Graphic 38" descr="Badge with solid fill">
                <a:extLst>
                  <a:ext uri="{FF2B5EF4-FFF2-40B4-BE49-F238E27FC236}">
                    <a16:creationId xmlns:a16="http://schemas.microsoft.com/office/drawing/2014/main" id="{E1F21BFF-1950-6AF4-A7EC-B666BCB5BB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62491" y="3988842"/>
                <a:ext cx="719470" cy="719470"/>
              </a:xfrm>
              <a:prstGeom prst="rect">
                <a:avLst/>
              </a:prstGeom>
            </p:spPr>
          </p:pic>
          <p:pic>
            <p:nvPicPr>
              <p:cNvPr id="40" name="Graphic 39" descr="Badge 9 with solid fill">
                <a:extLst>
                  <a:ext uri="{FF2B5EF4-FFF2-40B4-BE49-F238E27FC236}">
                    <a16:creationId xmlns:a16="http://schemas.microsoft.com/office/drawing/2014/main" id="{76B9EA76-2A7B-3E9E-A1CF-B3D54A5BD0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81536" y="676668"/>
                <a:ext cx="914400" cy="914400"/>
              </a:xfrm>
              <a:prstGeom prst="rect">
                <a:avLst/>
              </a:prstGeom>
            </p:spPr>
          </p:pic>
          <p:pic>
            <p:nvPicPr>
              <p:cNvPr id="41" name="Graphic 40" descr="Badge 9 with solid fill">
                <a:extLst>
                  <a:ext uri="{FF2B5EF4-FFF2-40B4-BE49-F238E27FC236}">
                    <a16:creationId xmlns:a16="http://schemas.microsoft.com/office/drawing/2014/main" id="{3032562C-73DD-E0FB-D86D-139D360F06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41068" y="1701566"/>
                <a:ext cx="914400" cy="914400"/>
              </a:xfrm>
              <a:prstGeom prst="rect">
                <a:avLst/>
              </a:prstGeom>
            </p:spPr>
          </p:pic>
          <p:pic>
            <p:nvPicPr>
              <p:cNvPr id="42" name="Graphic 41" descr="Badge with solid fill">
                <a:extLst>
                  <a:ext uri="{FF2B5EF4-FFF2-40B4-BE49-F238E27FC236}">
                    <a16:creationId xmlns:a16="http://schemas.microsoft.com/office/drawing/2014/main" id="{DD84AB8B-AEBD-4878-776F-145038D3FD4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34891" y="3444727"/>
                <a:ext cx="544115" cy="544115"/>
              </a:xfrm>
              <a:prstGeom prst="rect">
                <a:avLst/>
              </a:prstGeom>
            </p:spPr>
          </p:pic>
          <p:pic>
            <p:nvPicPr>
              <p:cNvPr id="44" name="Graphic 43" descr="Badge 1 with solid fill">
                <a:extLst>
                  <a:ext uri="{FF2B5EF4-FFF2-40B4-BE49-F238E27FC236}">
                    <a16:creationId xmlns:a16="http://schemas.microsoft.com/office/drawing/2014/main" id="{9647CEEC-50A3-42C7-1464-A029E74D8FD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6824" y="2896202"/>
                <a:ext cx="534184" cy="534184"/>
              </a:xfrm>
              <a:prstGeom prst="rect">
                <a:avLst/>
              </a:prstGeom>
            </p:spPr>
          </p:pic>
          <p:pic>
            <p:nvPicPr>
              <p:cNvPr id="45" name="Graphic 44" descr="Badge 9 with solid fill">
                <a:extLst>
                  <a:ext uri="{FF2B5EF4-FFF2-40B4-BE49-F238E27FC236}">
                    <a16:creationId xmlns:a16="http://schemas.microsoft.com/office/drawing/2014/main" id="{B2E26FC4-69F4-A47C-A8F9-C83C185AA42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71671" y="4383221"/>
                <a:ext cx="914400" cy="914400"/>
              </a:xfrm>
              <a:prstGeom prst="rect">
                <a:avLst/>
              </a:prstGeom>
            </p:spPr>
          </p:pic>
          <p:pic>
            <p:nvPicPr>
              <p:cNvPr id="46" name="Graphic 45" descr="Badge 1 with solid fill">
                <a:extLst>
                  <a:ext uri="{FF2B5EF4-FFF2-40B4-BE49-F238E27FC236}">
                    <a16:creationId xmlns:a16="http://schemas.microsoft.com/office/drawing/2014/main" id="{F0AC0455-55C6-C756-B250-87AC33A9499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48446" y="2227245"/>
                <a:ext cx="534184" cy="534184"/>
              </a:xfrm>
              <a:prstGeom prst="rect">
                <a:avLst/>
              </a:prstGeom>
            </p:spPr>
          </p:pic>
          <p:pic>
            <p:nvPicPr>
              <p:cNvPr id="47" name="Graphic 46" descr="Badge 1 with solid fill">
                <a:extLst>
                  <a:ext uri="{FF2B5EF4-FFF2-40B4-BE49-F238E27FC236}">
                    <a16:creationId xmlns:a16="http://schemas.microsoft.com/office/drawing/2014/main" id="{8A68FE58-CE31-9988-F95E-9632A28449B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70124" y="2362996"/>
                <a:ext cx="534184" cy="534184"/>
              </a:xfrm>
              <a:prstGeom prst="rect">
                <a:avLst/>
              </a:prstGeom>
            </p:spPr>
          </p:pic>
          <p:pic>
            <p:nvPicPr>
              <p:cNvPr id="48" name="Graphic 47" descr="Badge 9 with solid fill">
                <a:extLst>
                  <a:ext uri="{FF2B5EF4-FFF2-40B4-BE49-F238E27FC236}">
                    <a16:creationId xmlns:a16="http://schemas.microsoft.com/office/drawing/2014/main" id="{195D28B5-D503-2324-A252-E282875C67F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84844" y="2802458"/>
                <a:ext cx="508276" cy="508276"/>
              </a:xfrm>
              <a:prstGeom prst="rect">
                <a:avLst/>
              </a:prstGeom>
            </p:spPr>
          </p:pic>
          <p:pic>
            <p:nvPicPr>
              <p:cNvPr id="49" name="Graphic 48" descr="Badge 1 with solid fill">
                <a:extLst>
                  <a:ext uri="{FF2B5EF4-FFF2-40B4-BE49-F238E27FC236}">
                    <a16:creationId xmlns:a16="http://schemas.microsoft.com/office/drawing/2014/main" id="{16C387D4-0DD1-3605-6BE0-D828B21D590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00967" y="3476889"/>
                <a:ext cx="534184" cy="534184"/>
              </a:xfrm>
              <a:prstGeom prst="rect">
                <a:avLst/>
              </a:prstGeom>
            </p:spPr>
          </p:pic>
          <p:pic>
            <p:nvPicPr>
              <p:cNvPr id="50" name="Graphic 49" descr="Badge 1 with solid fill">
                <a:extLst>
                  <a:ext uri="{FF2B5EF4-FFF2-40B4-BE49-F238E27FC236}">
                    <a16:creationId xmlns:a16="http://schemas.microsoft.com/office/drawing/2014/main" id="{499815A2-B38F-668A-B771-51C20B8E42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33560" y="3142178"/>
                <a:ext cx="793785" cy="793785"/>
              </a:xfrm>
              <a:prstGeom prst="rect">
                <a:avLst/>
              </a:prstGeom>
            </p:spPr>
          </p:pic>
          <p:pic>
            <p:nvPicPr>
              <p:cNvPr id="51" name="Graphic 50" descr="Badge 1 with solid fill">
                <a:extLst>
                  <a:ext uri="{FF2B5EF4-FFF2-40B4-BE49-F238E27FC236}">
                    <a16:creationId xmlns:a16="http://schemas.microsoft.com/office/drawing/2014/main" id="{E04E8B27-0D18-5B80-AA05-8F5317AC624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655038" y="2405565"/>
                <a:ext cx="914400" cy="914400"/>
              </a:xfrm>
              <a:prstGeom prst="rect">
                <a:avLst/>
              </a:prstGeom>
            </p:spPr>
          </p:pic>
        </p:grpSp>
      </p:grpSp>
      <p:grpSp>
        <p:nvGrpSpPr>
          <p:cNvPr id="61" name="Group 60">
            <a:extLst>
              <a:ext uri="{FF2B5EF4-FFF2-40B4-BE49-F238E27FC236}">
                <a16:creationId xmlns:a16="http://schemas.microsoft.com/office/drawing/2014/main" id="{4CC8CF14-43A5-1826-D9ED-777802DEDE41}"/>
              </a:ext>
            </a:extLst>
          </p:cNvPr>
          <p:cNvGrpSpPr/>
          <p:nvPr/>
        </p:nvGrpSpPr>
        <p:grpSpPr>
          <a:xfrm>
            <a:off x="645746" y="3495186"/>
            <a:ext cx="544115" cy="2462547"/>
            <a:chOff x="875640" y="2248261"/>
            <a:chExt cx="544115" cy="2462547"/>
          </a:xfrm>
        </p:grpSpPr>
        <p:pic>
          <p:nvPicPr>
            <p:cNvPr id="57" name="Graphic 56" descr="Badge 9 with solid fill">
              <a:extLst>
                <a:ext uri="{FF2B5EF4-FFF2-40B4-BE49-F238E27FC236}">
                  <a16:creationId xmlns:a16="http://schemas.microsoft.com/office/drawing/2014/main" id="{4A9062CD-97B7-60E4-DDF0-B2041DE6A8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5640" y="2248261"/>
              <a:ext cx="544115" cy="544115"/>
            </a:xfrm>
            <a:prstGeom prst="rect">
              <a:avLst/>
            </a:prstGeom>
          </p:spPr>
        </p:pic>
        <p:pic>
          <p:nvPicPr>
            <p:cNvPr id="59" name="Graphic 58" descr="Badge 1 with solid fill">
              <a:extLst>
                <a:ext uri="{FF2B5EF4-FFF2-40B4-BE49-F238E27FC236}">
                  <a16:creationId xmlns:a16="http://schemas.microsoft.com/office/drawing/2014/main" id="{0516EA0F-B681-1607-8933-2E4C4934B7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640" y="3534533"/>
              <a:ext cx="534184" cy="534184"/>
            </a:xfrm>
            <a:prstGeom prst="rect">
              <a:avLst/>
            </a:prstGeom>
          </p:spPr>
        </p:pic>
        <p:pic>
          <p:nvPicPr>
            <p:cNvPr id="60" name="Graphic 59" descr="Badge with solid fill">
              <a:extLst>
                <a:ext uri="{FF2B5EF4-FFF2-40B4-BE49-F238E27FC236}">
                  <a16:creationId xmlns:a16="http://schemas.microsoft.com/office/drawing/2014/main" id="{4AA81313-C652-025B-9C80-9E3B6D108D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5640" y="4166693"/>
              <a:ext cx="544115" cy="544115"/>
            </a:xfrm>
            <a:prstGeom prst="rect">
              <a:avLst/>
            </a:prstGeom>
          </p:spPr>
        </p:pic>
      </p:grpSp>
      <p:sp>
        <p:nvSpPr>
          <p:cNvPr id="62" name="TextBox 61">
            <a:extLst>
              <a:ext uri="{FF2B5EF4-FFF2-40B4-BE49-F238E27FC236}">
                <a16:creationId xmlns:a16="http://schemas.microsoft.com/office/drawing/2014/main" id="{AD63B4EA-5957-55C2-3932-14377B4CA518}"/>
              </a:ext>
            </a:extLst>
          </p:cNvPr>
          <p:cNvSpPr txBox="1"/>
          <p:nvPr/>
        </p:nvSpPr>
        <p:spPr>
          <a:xfrm>
            <a:off x="539855" y="3025503"/>
            <a:ext cx="1454484" cy="369332"/>
          </a:xfrm>
          <a:prstGeom prst="rect">
            <a:avLst/>
          </a:prstGeom>
          <a:noFill/>
        </p:spPr>
        <p:txBody>
          <a:bodyPr wrap="square" rtlCol="0">
            <a:spAutoFit/>
          </a:bodyPr>
          <a:lstStyle/>
          <a:p>
            <a:r>
              <a:rPr lang="en-US" dirty="0"/>
              <a:t>Isolation year</a:t>
            </a:r>
          </a:p>
        </p:txBody>
      </p:sp>
      <p:sp>
        <p:nvSpPr>
          <p:cNvPr id="63" name="TextBox 62">
            <a:extLst>
              <a:ext uri="{FF2B5EF4-FFF2-40B4-BE49-F238E27FC236}">
                <a16:creationId xmlns:a16="http://schemas.microsoft.com/office/drawing/2014/main" id="{F83C0DF1-238D-AE24-43A5-C9BF7167C7CC}"/>
              </a:ext>
            </a:extLst>
          </p:cNvPr>
          <p:cNvSpPr txBox="1"/>
          <p:nvPr/>
        </p:nvSpPr>
        <p:spPr>
          <a:xfrm>
            <a:off x="1145146" y="3584457"/>
            <a:ext cx="1454484" cy="369332"/>
          </a:xfrm>
          <a:prstGeom prst="rect">
            <a:avLst/>
          </a:prstGeom>
          <a:noFill/>
        </p:spPr>
        <p:txBody>
          <a:bodyPr wrap="square" rtlCol="0">
            <a:spAutoFit/>
          </a:bodyPr>
          <a:lstStyle/>
          <a:p>
            <a:r>
              <a:rPr lang="en-US" dirty="0"/>
              <a:t>2019</a:t>
            </a:r>
          </a:p>
        </p:txBody>
      </p:sp>
      <p:sp>
        <p:nvSpPr>
          <p:cNvPr id="64" name="TextBox 63">
            <a:extLst>
              <a:ext uri="{FF2B5EF4-FFF2-40B4-BE49-F238E27FC236}">
                <a16:creationId xmlns:a16="http://schemas.microsoft.com/office/drawing/2014/main" id="{C9EA4D02-E9C1-487A-452E-E0BF2095834F}"/>
              </a:ext>
            </a:extLst>
          </p:cNvPr>
          <p:cNvSpPr txBox="1"/>
          <p:nvPr/>
        </p:nvSpPr>
        <p:spPr>
          <a:xfrm>
            <a:off x="1116760" y="4241103"/>
            <a:ext cx="1454484" cy="369332"/>
          </a:xfrm>
          <a:prstGeom prst="rect">
            <a:avLst/>
          </a:prstGeom>
          <a:noFill/>
        </p:spPr>
        <p:txBody>
          <a:bodyPr wrap="square" rtlCol="0">
            <a:spAutoFit/>
          </a:bodyPr>
          <a:lstStyle/>
          <a:p>
            <a:r>
              <a:rPr lang="en-US" dirty="0"/>
              <a:t>2020</a:t>
            </a:r>
          </a:p>
        </p:txBody>
      </p:sp>
      <p:sp>
        <p:nvSpPr>
          <p:cNvPr id="65" name="TextBox 64">
            <a:extLst>
              <a:ext uri="{FF2B5EF4-FFF2-40B4-BE49-F238E27FC236}">
                <a16:creationId xmlns:a16="http://schemas.microsoft.com/office/drawing/2014/main" id="{E4B61972-7FB4-DC7D-170B-E77FE49D30F4}"/>
              </a:ext>
            </a:extLst>
          </p:cNvPr>
          <p:cNvSpPr txBox="1"/>
          <p:nvPr/>
        </p:nvSpPr>
        <p:spPr>
          <a:xfrm>
            <a:off x="1132870" y="4878552"/>
            <a:ext cx="1454484" cy="369332"/>
          </a:xfrm>
          <a:prstGeom prst="rect">
            <a:avLst/>
          </a:prstGeom>
          <a:noFill/>
        </p:spPr>
        <p:txBody>
          <a:bodyPr wrap="square" rtlCol="0">
            <a:spAutoFit/>
          </a:bodyPr>
          <a:lstStyle/>
          <a:p>
            <a:r>
              <a:rPr lang="en-US" dirty="0"/>
              <a:t>2021</a:t>
            </a:r>
          </a:p>
        </p:txBody>
      </p:sp>
      <p:sp>
        <p:nvSpPr>
          <p:cNvPr id="66" name="TextBox 65">
            <a:extLst>
              <a:ext uri="{FF2B5EF4-FFF2-40B4-BE49-F238E27FC236}">
                <a16:creationId xmlns:a16="http://schemas.microsoft.com/office/drawing/2014/main" id="{8324CD7B-89BF-A8D3-ECF8-EF0AD26491FB}"/>
              </a:ext>
            </a:extLst>
          </p:cNvPr>
          <p:cNvSpPr txBox="1"/>
          <p:nvPr/>
        </p:nvSpPr>
        <p:spPr>
          <a:xfrm>
            <a:off x="1146030" y="5501009"/>
            <a:ext cx="1454484" cy="369332"/>
          </a:xfrm>
          <a:prstGeom prst="rect">
            <a:avLst/>
          </a:prstGeom>
          <a:noFill/>
        </p:spPr>
        <p:txBody>
          <a:bodyPr wrap="square" rtlCol="0">
            <a:spAutoFit/>
          </a:bodyPr>
          <a:lstStyle/>
          <a:p>
            <a:r>
              <a:rPr lang="en-US" dirty="0"/>
              <a:t>2022</a:t>
            </a:r>
          </a:p>
        </p:txBody>
      </p:sp>
      <p:sp>
        <p:nvSpPr>
          <p:cNvPr id="6" name="Title 1">
            <a:extLst>
              <a:ext uri="{FF2B5EF4-FFF2-40B4-BE49-F238E27FC236}">
                <a16:creationId xmlns:a16="http://schemas.microsoft.com/office/drawing/2014/main" id="{75D395BD-7B4F-C2D6-B51F-043AAF0F6784}"/>
              </a:ext>
            </a:extLst>
          </p:cNvPr>
          <p:cNvSpPr txBox="1">
            <a:spLocks/>
          </p:cNvSpPr>
          <p:nvPr/>
        </p:nvSpPr>
        <p:spPr>
          <a:xfrm>
            <a:off x="539855" y="389420"/>
            <a:ext cx="512021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i="1" dirty="0">
                <a:solidFill>
                  <a:srgbClr val="A01D22"/>
                </a:solidFill>
              </a:rPr>
              <a:t>S. </a:t>
            </a:r>
            <a:r>
              <a:rPr lang="en-US" sz="3600" b="1" dirty="0" err="1">
                <a:solidFill>
                  <a:srgbClr val="A01D22"/>
                </a:solidFill>
              </a:rPr>
              <a:t>Infantis</a:t>
            </a:r>
            <a:r>
              <a:rPr lang="en-US" sz="3600" b="1" dirty="0">
                <a:solidFill>
                  <a:srgbClr val="A01D22"/>
                </a:solidFill>
              </a:rPr>
              <a:t> dissemination</a:t>
            </a:r>
          </a:p>
        </p:txBody>
      </p:sp>
      <p:sp>
        <p:nvSpPr>
          <p:cNvPr id="3" name="Oval 2">
            <a:extLst>
              <a:ext uri="{FF2B5EF4-FFF2-40B4-BE49-F238E27FC236}">
                <a16:creationId xmlns:a16="http://schemas.microsoft.com/office/drawing/2014/main" id="{FACEDB14-41A8-F49D-67B8-73E88BD04CF8}"/>
              </a:ext>
            </a:extLst>
          </p:cNvPr>
          <p:cNvSpPr/>
          <p:nvPr/>
        </p:nvSpPr>
        <p:spPr>
          <a:xfrm>
            <a:off x="7160320" y="4102242"/>
            <a:ext cx="418123" cy="406124"/>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81813C0-606C-AAD2-5B47-00501A3A47F3}"/>
              </a:ext>
            </a:extLst>
          </p:cNvPr>
          <p:cNvSpPr/>
          <p:nvPr/>
        </p:nvSpPr>
        <p:spPr>
          <a:xfrm>
            <a:off x="6478324" y="3849992"/>
            <a:ext cx="418123" cy="406124"/>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FA3D4C5-48CD-1363-630A-73C212AD1864}"/>
              </a:ext>
            </a:extLst>
          </p:cNvPr>
          <p:cNvSpPr/>
          <p:nvPr/>
        </p:nvSpPr>
        <p:spPr>
          <a:xfrm>
            <a:off x="6088181" y="3859726"/>
            <a:ext cx="418123" cy="406124"/>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E79145BA-4A29-DADB-EC4D-922A12AB9B22}"/>
              </a:ext>
            </a:extLst>
          </p:cNvPr>
          <p:cNvSpPr/>
          <p:nvPr/>
        </p:nvSpPr>
        <p:spPr>
          <a:xfrm>
            <a:off x="6047340" y="4295804"/>
            <a:ext cx="692873" cy="652737"/>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27D56B5-B315-B6B8-69F4-880FC7E7C87D}"/>
              </a:ext>
            </a:extLst>
          </p:cNvPr>
          <p:cNvSpPr txBox="1"/>
          <p:nvPr/>
        </p:nvSpPr>
        <p:spPr>
          <a:xfrm>
            <a:off x="6179082" y="4427287"/>
            <a:ext cx="425009" cy="369332"/>
          </a:xfrm>
          <a:prstGeom prst="rect">
            <a:avLst/>
          </a:prstGeom>
          <a:noFill/>
        </p:spPr>
        <p:txBody>
          <a:bodyPr wrap="square" rtlCol="0">
            <a:spAutoFit/>
          </a:bodyPr>
          <a:lstStyle/>
          <a:p>
            <a:r>
              <a:rPr lang="en-US" dirty="0">
                <a:solidFill>
                  <a:schemeClr val="bg1"/>
                </a:solidFill>
              </a:rPr>
              <a:t>20</a:t>
            </a:r>
          </a:p>
        </p:txBody>
      </p:sp>
      <p:sp>
        <p:nvSpPr>
          <p:cNvPr id="10" name="TextBox 9">
            <a:extLst>
              <a:ext uri="{FF2B5EF4-FFF2-40B4-BE49-F238E27FC236}">
                <a16:creationId xmlns:a16="http://schemas.microsoft.com/office/drawing/2014/main" id="{D45B1D16-24FB-9952-02E1-18DBAA6D80C1}"/>
              </a:ext>
            </a:extLst>
          </p:cNvPr>
          <p:cNvSpPr txBox="1"/>
          <p:nvPr/>
        </p:nvSpPr>
        <p:spPr>
          <a:xfrm>
            <a:off x="6477289" y="3844942"/>
            <a:ext cx="425009" cy="369332"/>
          </a:xfrm>
          <a:prstGeom prst="rect">
            <a:avLst/>
          </a:prstGeom>
          <a:noFill/>
        </p:spPr>
        <p:txBody>
          <a:bodyPr wrap="square" rtlCol="0">
            <a:spAutoFit/>
          </a:bodyPr>
          <a:lstStyle/>
          <a:p>
            <a:r>
              <a:rPr lang="en-US" dirty="0">
                <a:solidFill>
                  <a:schemeClr val="bg1"/>
                </a:solidFill>
              </a:rPr>
              <a:t>20</a:t>
            </a:r>
          </a:p>
        </p:txBody>
      </p:sp>
      <p:sp>
        <p:nvSpPr>
          <p:cNvPr id="11" name="TextBox 10">
            <a:extLst>
              <a:ext uri="{FF2B5EF4-FFF2-40B4-BE49-F238E27FC236}">
                <a16:creationId xmlns:a16="http://schemas.microsoft.com/office/drawing/2014/main" id="{1FBF130C-331E-2198-C81B-8C4F225001C3}"/>
              </a:ext>
            </a:extLst>
          </p:cNvPr>
          <p:cNvSpPr txBox="1"/>
          <p:nvPr/>
        </p:nvSpPr>
        <p:spPr>
          <a:xfrm>
            <a:off x="6091704" y="3885510"/>
            <a:ext cx="425009" cy="369332"/>
          </a:xfrm>
          <a:prstGeom prst="rect">
            <a:avLst/>
          </a:prstGeom>
          <a:noFill/>
        </p:spPr>
        <p:txBody>
          <a:bodyPr wrap="square" rtlCol="0">
            <a:spAutoFit/>
          </a:bodyPr>
          <a:lstStyle/>
          <a:p>
            <a:r>
              <a:rPr lang="en-US" dirty="0">
                <a:solidFill>
                  <a:schemeClr val="bg1"/>
                </a:solidFill>
              </a:rPr>
              <a:t>20</a:t>
            </a:r>
          </a:p>
        </p:txBody>
      </p:sp>
      <p:sp>
        <p:nvSpPr>
          <p:cNvPr id="12" name="TextBox 11">
            <a:extLst>
              <a:ext uri="{FF2B5EF4-FFF2-40B4-BE49-F238E27FC236}">
                <a16:creationId xmlns:a16="http://schemas.microsoft.com/office/drawing/2014/main" id="{2B1E2754-7B98-534C-A629-0AA396E79627}"/>
              </a:ext>
            </a:extLst>
          </p:cNvPr>
          <p:cNvSpPr txBox="1"/>
          <p:nvPr/>
        </p:nvSpPr>
        <p:spPr>
          <a:xfrm>
            <a:off x="7156876" y="4102242"/>
            <a:ext cx="425009" cy="369332"/>
          </a:xfrm>
          <a:prstGeom prst="rect">
            <a:avLst/>
          </a:prstGeom>
          <a:noFill/>
        </p:spPr>
        <p:txBody>
          <a:bodyPr wrap="square" rtlCol="0">
            <a:spAutoFit/>
          </a:bodyPr>
          <a:lstStyle/>
          <a:p>
            <a:r>
              <a:rPr lang="en-US" dirty="0">
                <a:solidFill>
                  <a:schemeClr val="bg1"/>
                </a:solidFill>
              </a:rPr>
              <a:t>20</a:t>
            </a:r>
          </a:p>
        </p:txBody>
      </p:sp>
      <p:sp>
        <p:nvSpPr>
          <p:cNvPr id="13" name="Oval 12">
            <a:extLst>
              <a:ext uri="{FF2B5EF4-FFF2-40B4-BE49-F238E27FC236}">
                <a16:creationId xmlns:a16="http://schemas.microsoft.com/office/drawing/2014/main" id="{22A71929-75D8-4D5B-B1E5-963418D52CE1}"/>
              </a:ext>
            </a:extLst>
          </p:cNvPr>
          <p:cNvSpPr/>
          <p:nvPr/>
        </p:nvSpPr>
        <p:spPr>
          <a:xfrm>
            <a:off x="676243" y="4217561"/>
            <a:ext cx="416341" cy="394392"/>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756F079-1E45-AC03-8883-FE478A2A0082}"/>
              </a:ext>
            </a:extLst>
          </p:cNvPr>
          <p:cNvSpPr txBox="1"/>
          <p:nvPr/>
        </p:nvSpPr>
        <p:spPr>
          <a:xfrm>
            <a:off x="675163" y="4230091"/>
            <a:ext cx="425009" cy="369332"/>
          </a:xfrm>
          <a:prstGeom prst="rect">
            <a:avLst/>
          </a:prstGeom>
          <a:noFill/>
        </p:spPr>
        <p:txBody>
          <a:bodyPr wrap="square" rtlCol="0">
            <a:spAutoFit/>
          </a:bodyPr>
          <a:lstStyle/>
          <a:p>
            <a:r>
              <a:rPr lang="en-US" dirty="0">
                <a:solidFill>
                  <a:schemeClr val="bg1"/>
                </a:solidFill>
              </a:rPr>
              <a:t>20</a:t>
            </a:r>
          </a:p>
        </p:txBody>
      </p:sp>
    </p:spTree>
    <p:extLst>
      <p:ext uri="{BB962C8B-B14F-4D97-AF65-F5344CB8AC3E}">
        <p14:creationId xmlns:p14="http://schemas.microsoft.com/office/powerpoint/2010/main" val="355303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descr="A picture containing text, outdoor, silhouette&#10;&#10;Description automatically generated">
            <a:extLst>
              <a:ext uri="{FF2B5EF4-FFF2-40B4-BE49-F238E27FC236}">
                <a16:creationId xmlns:a16="http://schemas.microsoft.com/office/drawing/2014/main" id="{922BC151-5DD5-B9DF-7963-94AE2910E348}"/>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17337" y="0"/>
            <a:ext cx="5986130" cy="6885005"/>
          </a:xfrm>
          <a:prstGeom prst="rect">
            <a:avLst/>
          </a:prstGeom>
        </p:spPr>
      </p:pic>
      <p:sp>
        <p:nvSpPr>
          <p:cNvPr id="2" name="Title 1">
            <a:extLst>
              <a:ext uri="{FF2B5EF4-FFF2-40B4-BE49-F238E27FC236}">
                <a16:creationId xmlns:a16="http://schemas.microsoft.com/office/drawing/2014/main" id="{9EAF6017-BFF0-E0D5-1125-9EF94D62C1F0}"/>
              </a:ext>
            </a:extLst>
          </p:cNvPr>
          <p:cNvSpPr>
            <a:spLocks noGrp="1"/>
          </p:cNvSpPr>
          <p:nvPr>
            <p:ph type="title"/>
          </p:nvPr>
        </p:nvSpPr>
        <p:spPr/>
        <p:txBody>
          <a:bodyPr/>
          <a:lstStyle/>
          <a:p>
            <a:pPr algn="ctr"/>
            <a:r>
              <a:rPr lang="en-US" b="1" dirty="0">
                <a:solidFill>
                  <a:srgbClr val="A01D22"/>
                </a:solidFill>
              </a:rPr>
              <a:t>Summary: </a:t>
            </a:r>
            <a:r>
              <a:rPr lang="en-US" b="1" i="1" dirty="0">
                <a:solidFill>
                  <a:srgbClr val="A01D22"/>
                </a:solidFill>
              </a:rPr>
              <a:t>Salmonella</a:t>
            </a:r>
            <a:r>
              <a:rPr lang="en-US" b="1" dirty="0">
                <a:solidFill>
                  <a:srgbClr val="A01D22"/>
                </a:solidFill>
              </a:rPr>
              <a:t> in surface waters</a:t>
            </a:r>
          </a:p>
        </p:txBody>
      </p:sp>
      <p:graphicFrame>
        <p:nvGraphicFramePr>
          <p:cNvPr id="4" name="TextBox 6">
            <a:extLst>
              <a:ext uri="{FF2B5EF4-FFF2-40B4-BE49-F238E27FC236}">
                <a16:creationId xmlns:a16="http://schemas.microsoft.com/office/drawing/2014/main" id="{C1CFBD31-4467-3489-6C5A-2AEDB0D38F1E}"/>
              </a:ext>
            </a:extLst>
          </p:cNvPr>
          <p:cNvGraphicFramePr/>
          <p:nvPr>
            <p:extLst>
              <p:ext uri="{D42A27DB-BD31-4B8C-83A1-F6EECF244321}">
                <p14:modId xmlns:p14="http://schemas.microsoft.com/office/powerpoint/2010/main" val="2160114788"/>
              </p:ext>
            </p:extLst>
          </p:nvPr>
        </p:nvGraphicFramePr>
        <p:xfrm>
          <a:off x="838200" y="2050312"/>
          <a:ext cx="10448544"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7261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E49A11-1FD6-1D2F-4B72-E928A9338F9B}"/>
              </a:ext>
            </a:extLst>
          </p:cNvPr>
          <p:cNvSpPr>
            <a:spLocks noGrp="1"/>
          </p:cNvSpPr>
          <p:nvPr>
            <p:ph type="title"/>
          </p:nvPr>
        </p:nvSpPr>
        <p:spPr/>
        <p:txBody>
          <a:bodyPr>
            <a:noAutofit/>
          </a:bodyPr>
          <a:lstStyle/>
          <a:p>
            <a:r>
              <a:rPr lang="en-US" sz="4800" b="1" dirty="0">
                <a:solidFill>
                  <a:srgbClr val="A01D22"/>
                </a:solidFill>
              </a:rPr>
              <a:t>Other results</a:t>
            </a:r>
            <a:br>
              <a:rPr lang="en-US" sz="4800" b="1" dirty="0">
                <a:solidFill>
                  <a:srgbClr val="A01D22"/>
                </a:solidFill>
              </a:rPr>
            </a:br>
            <a:r>
              <a:rPr lang="en-US" sz="4800" b="1" dirty="0">
                <a:solidFill>
                  <a:srgbClr val="A01D22"/>
                </a:solidFill>
              </a:rPr>
              <a:t>Latin American Surface Water Samples</a:t>
            </a:r>
          </a:p>
        </p:txBody>
      </p:sp>
      <p:sp>
        <p:nvSpPr>
          <p:cNvPr id="5" name="Text Placeholder 4">
            <a:extLst>
              <a:ext uri="{FF2B5EF4-FFF2-40B4-BE49-F238E27FC236}">
                <a16:creationId xmlns:a16="http://schemas.microsoft.com/office/drawing/2014/main" id="{B8D3AE8D-5E65-148A-8BE7-0BFF2F43997C}"/>
              </a:ext>
            </a:extLst>
          </p:cNvPr>
          <p:cNvSpPr>
            <a:spLocks noGrp="1"/>
          </p:cNvSpPr>
          <p:nvPr>
            <p:ph type="body" idx="1"/>
          </p:nvPr>
        </p:nvSpPr>
        <p:spPr/>
        <p:txBody>
          <a:bodyPr/>
          <a:lstStyle/>
          <a:p>
            <a:endParaRPr lang="en-US" dirty="0"/>
          </a:p>
        </p:txBody>
      </p:sp>
      <p:pic>
        <p:nvPicPr>
          <p:cNvPr id="3" name="Content Placeholder 8" descr="A picture containing text, outdoor, silhouette&#10;&#10;Description automatically generated">
            <a:extLst>
              <a:ext uri="{FF2B5EF4-FFF2-40B4-BE49-F238E27FC236}">
                <a16:creationId xmlns:a16="http://schemas.microsoft.com/office/drawing/2014/main" id="{3431536C-B130-582D-D0CA-27BA0EA27427}"/>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5159127" y="-27005"/>
            <a:ext cx="5986130" cy="6885005"/>
          </a:xfrm>
          <a:prstGeom prst="rect">
            <a:avLst/>
          </a:prstGeom>
        </p:spPr>
      </p:pic>
    </p:spTree>
    <p:extLst>
      <p:ext uri="{BB962C8B-B14F-4D97-AF65-F5344CB8AC3E}">
        <p14:creationId xmlns:p14="http://schemas.microsoft.com/office/powerpoint/2010/main" val="266109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 screen&#10;&#10;Description automatically generated">
            <a:extLst>
              <a:ext uri="{FF2B5EF4-FFF2-40B4-BE49-F238E27FC236}">
                <a16:creationId xmlns:a16="http://schemas.microsoft.com/office/drawing/2014/main" id="{4A49078E-85DB-03BD-EDFA-E8DBA5B14B99}"/>
              </a:ext>
            </a:extLst>
          </p:cNvPr>
          <p:cNvPicPr>
            <a:picLocks noChangeAspect="1"/>
          </p:cNvPicPr>
          <p:nvPr/>
        </p:nvPicPr>
        <p:blipFill>
          <a:blip r:embed="rId3"/>
          <a:stretch>
            <a:fillRect/>
          </a:stretch>
        </p:blipFill>
        <p:spPr>
          <a:xfrm>
            <a:off x="4534422" y="820455"/>
            <a:ext cx="7390356" cy="5542767"/>
          </a:xfrm>
          <a:prstGeom prst="rect">
            <a:avLst/>
          </a:prstGeom>
        </p:spPr>
      </p:pic>
      <p:sp>
        <p:nvSpPr>
          <p:cNvPr id="5" name="Oval 4">
            <a:extLst>
              <a:ext uri="{FF2B5EF4-FFF2-40B4-BE49-F238E27FC236}">
                <a16:creationId xmlns:a16="http://schemas.microsoft.com/office/drawing/2014/main" id="{08B4F7BC-C2E4-67F2-90C0-783DC7C0A52D}"/>
              </a:ext>
            </a:extLst>
          </p:cNvPr>
          <p:cNvSpPr/>
          <p:nvPr/>
        </p:nvSpPr>
        <p:spPr>
          <a:xfrm>
            <a:off x="4910202" y="4346532"/>
            <a:ext cx="613775" cy="676405"/>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graph&#10;&#10;Description automatically generated">
            <a:extLst>
              <a:ext uri="{FF2B5EF4-FFF2-40B4-BE49-F238E27FC236}">
                <a16:creationId xmlns:a16="http://schemas.microsoft.com/office/drawing/2014/main" id="{8FCCE9E8-A870-FFF7-371F-C98FD6AB5E76}"/>
              </a:ext>
            </a:extLst>
          </p:cNvPr>
          <p:cNvPicPr>
            <a:picLocks noChangeAspect="1"/>
          </p:cNvPicPr>
          <p:nvPr/>
        </p:nvPicPr>
        <p:blipFill>
          <a:blip r:embed="rId4"/>
          <a:stretch>
            <a:fillRect/>
          </a:stretch>
        </p:blipFill>
        <p:spPr>
          <a:xfrm>
            <a:off x="158577" y="1089764"/>
            <a:ext cx="4159729" cy="2339236"/>
          </a:xfrm>
          <a:prstGeom prst="rect">
            <a:avLst/>
          </a:prstGeom>
        </p:spPr>
      </p:pic>
      <p:sp>
        <p:nvSpPr>
          <p:cNvPr id="9" name="Oval 8">
            <a:extLst>
              <a:ext uri="{FF2B5EF4-FFF2-40B4-BE49-F238E27FC236}">
                <a16:creationId xmlns:a16="http://schemas.microsoft.com/office/drawing/2014/main" id="{35969264-7082-67E2-153E-4269016AD8D9}"/>
              </a:ext>
            </a:extLst>
          </p:cNvPr>
          <p:cNvSpPr/>
          <p:nvPr/>
        </p:nvSpPr>
        <p:spPr>
          <a:xfrm>
            <a:off x="436167" y="3073457"/>
            <a:ext cx="175364" cy="187890"/>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6D9C92B-B156-10B2-73A2-0AB2AD402343}"/>
              </a:ext>
            </a:extLst>
          </p:cNvPr>
          <p:cNvSpPr/>
          <p:nvPr/>
        </p:nvSpPr>
        <p:spPr>
          <a:xfrm>
            <a:off x="1073064" y="3027961"/>
            <a:ext cx="175364" cy="187890"/>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498EE35-6005-672C-786A-F65EDB807E2B}"/>
              </a:ext>
            </a:extLst>
          </p:cNvPr>
          <p:cNvSpPr/>
          <p:nvPr/>
        </p:nvSpPr>
        <p:spPr>
          <a:xfrm>
            <a:off x="4073857" y="1282890"/>
            <a:ext cx="313898" cy="2210937"/>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77EEBD0-7375-EA8D-71CF-5B20762DE567}"/>
              </a:ext>
            </a:extLst>
          </p:cNvPr>
          <p:cNvSpPr txBox="1"/>
          <p:nvPr/>
        </p:nvSpPr>
        <p:spPr>
          <a:xfrm>
            <a:off x="659214" y="3710760"/>
            <a:ext cx="3244517"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t>Regional signature taxa were identified;</a:t>
            </a:r>
          </a:p>
          <a:p>
            <a:pPr marL="285750" indent="-285750">
              <a:buFont typeface="Arial" panose="020B0604020202020204" pitchFamily="34" charset="0"/>
              <a:buChar char="•"/>
            </a:pPr>
            <a:r>
              <a:rPr lang="en-US" sz="1600" b="1" dirty="0"/>
              <a:t>Stagnant water </a:t>
            </a:r>
            <a:r>
              <a:rPr lang="en-US" sz="1600" dirty="0"/>
              <a:t>type exhibited significant difference in taxonomic diversity;</a:t>
            </a:r>
          </a:p>
          <a:p>
            <a:pPr marL="285750" indent="-285750">
              <a:buFont typeface="Arial" panose="020B0604020202020204" pitchFamily="34" charset="0"/>
              <a:buChar char="•"/>
            </a:pPr>
            <a:r>
              <a:rPr lang="en-US" sz="1600" b="1" dirty="0"/>
              <a:t>Cyanobacteria</a:t>
            </a:r>
            <a:r>
              <a:rPr lang="en-US" sz="1600" dirty="0"/>
              <a:t> dominated stagnant water samples.</a:t>
            </a:r>
          </a:p>
        </p:txBody>
      </p:sp>
      <p:sp>
        <p:nvSpPr>
          <p:cNvPr id="3" name="Title 1">
            <a:extLst>
              <a:ext uri="{FF2B5EF4-FFF2-40B4-BE49-F238E27FC236}">
                <a16:creationId xmlns:a16="http://schemas.microsoft.com/office/drawing/2014/main" id="{FBCA6540-FE68-DF01-A8D4-94040FBE2F99}"/>
              </a:ext>
            </a:extLst>
          </p:cNvPr>
          <p:cNvSpPr txBox="1">
            <a:spLocks/>
          </p:cNvSpPr>
          <p:nvPr/>
        </p:nvSpPr>
        <p:spPr>
          <a:xfrm>
            <a:off x="49852" y="347462"/>
            <a:ext cx="9191679" cy="5291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US" sz="3200" b="1" dirty="0">
                <a:solidFill>
                  <a:srgbClr val="A01D22"/>
                </a:solidFill>
              </a:rPr>
              <a:t>Water Metagenomics: Taxonomic composition</a:t>
            </a:r>
          </a:p>
        </p:txBody>
      </p:sp>
    </p:spTree>
    <p:extLst>
      <p:ext uri="{BB962C8B-B14F-4D97-AF65-F5344CB8AC3E}">
        <p14:creationId xmlns:p14="http://schemas.microsoft.com/office/powerpoint/2010/main" val="1508813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7"/>
          <p:cNvSpPr txBox="1">
            <a:spLocks noGrp="1"/>
          </p:cNvSpPr>
          <p:nvPr>
            <p:ph type="title"/>
          </p:nvPr>
        </p:nvSpPr>
        <p:spPr>
          <a:xfrm>
            <a:off x="424072" y="427627"/>
            <a:ext cx="4833728" cy="158988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200"/>
              <a:buFont typeface="Calibri"/>
              <a:buNone/>
            </a:pPr>
            <a:r>
              <a:rPr lang="es-CL" sz="3200" b="1" i="1" dirty="0">
                <a:solidFill>
                  <a:srgbClr val="A01D22"/>
                </a:solidFill>
              </a:rPr>
              <a:t>L. </a:t>
            </a:r>
            <a:r>
              <a:rPr lang="es-CL" sz="3200" b="1" i="1" dirty="0" err="1">
                <a:solidFill>
                  <a:srgbClr val="A01D22"/>
                </a:solidFill>
              </a:rPr>
              <a:t>monocytogenes</a:t>
            </a:r>
            <a:r>
              <a:rPr lang="es-CL" sz="3200" b="1" i="1" dirty="0">
                <a:solidFill>
                  <a:srgbClr val="A01D22"/>
                </a:solidFill>
              </a:rPr>
              <a:t> </a:t>
            </a:r>
            <a:r>
              <a:rPr lang="es-CL" sz="3200" b="1" dirty="0">
                <a:solidFill>
                  <a:srgbClr val="A01D22"/>
                </a:solidFill>
              </a:rPr>
              <a:t>in Surface Waters in Chile</a:t>
            </a:r>
            <a:endParaRPr dirty="0">
              <a:solidFill>
                <a:srgbClr val="A01D22"/>
              </a:solidFill>
            </a:endParaRPr>
          </a:p>
        </p:txBody>
      </p:sp>
      <p:sp>
        <p:nvSpPr>
          <p:cNvPr id="293" name="Google Shape;293;p17"/>
          <p:cNvSpPr txBox="1"/>
          <p:nvPr/>
        </p:nvSpPr>
        <p:spPr>
          <a:xfrm>
            <a:off x="1092198" y="5211802"/>
            <a:ext cx="4602561" cy="553957"/>
          </a:xfrm>
          <a:prstGeom prst="rect">
            <a:avLst/>
          </a:prstGeom>
          <a:solidFill>
            <a:schemeClr val="dk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CL" sz="1500" dirty="0">
                <a:solidFill>
                  <a:schemeClr val="lt1"/>
                </a:solidFill>
                <a:latin typeface="Calibri"/>
                <a:ea typeface="Calibri"/>
                <a:cs typeface="Calibri"/>
                <a:sym typeface="Calibri"/>
              </a:rPr>
              <a:t>Maipo and Mapocho: </a:t>
            </a:r>
            <a:r>
              <a:rPr lang="es-CL" sz="1500" dirty="0" err="1">
                <a:solidFill>
                  <a:schemeClr val="lt1"/>
                </a:solidFill>
                <a:latin typeface="Calibri"/>
                <a:ea typeface="Calibri"/>
                <a:cs typeface="Calibri"/>
                <a:sym typeface="Calibri"/>
              </a:rPr>
              <a:t>Persistant</a:t>
            </a:r>
            <a:r>
              <a:rPr lang="es-CL" sz="1500" dirty="0">
                <a:solidFill>
                  <a:schemeClr val="lt1"/>
                </a:solidFill>
                <a:latin typeface="Calibri"/>
                <a:ea typeface="Calibri"/>
                <a:cs typeface="Calibri"/>
                <a:sym typeface="Calibri"/>
              </a:rPr>
              <a:t> </a:t>
            </a:r>
            <a:r>
              <a:rPr lang="es-CL" sz="1500" dirty="0" err="1">
                <a:solidFill>
                  <a:schemeClr val="lt1"/>
                </a:solidFill>
                <a:latin typeface="Calibri"/>
                <a:ea typeface="Calibri"/>
                <a:cs typeface="Calibri"/>
                <a:sym typeface="Calibri"/>
              </a:rPr>
              <a:t>contamination</a:t>
            </a:r>
            <a:r>
              <a:rPr lang="es-CL" sz="1500" dirty="0">
                <a:solidFill>
                  <a:schemeClr val="lt1"/>
                </a:solidFill>
                <a:latin typeface="Calibri"/>
                <a:ea typeface="Calibri"/>
                <a:cs typeface="Calibri"/>
                <a:sym typeface="Calibri"/>
              </a:rPr>
              <a:t> </a:t>
            </a:r>
            <a:r>
              <a:rPr lang="es-CL" sz="1500" dirty="0" err="1">
                <a:solidFill>
                  <a:schemeClr val="lt1"/>
                </a:solidFill>
                <a:latin typeface="Calibri"/>
                <a:ea typeface="Calibri"/>
                <a:cs typeface="Calibri"/>
                <a:sym typeface="Calibri"/>
              </a:rPr>
              <a:t>with</a:t>
            </a:r>
            <a:r>
              <a:rPr lang="es-CL" sz="1500" dirty="0">
                <a:solidFill>
                  <a:schemeClr val="lt1"/>
                </a:solidFill>
                <a:latin typeface="Calibri"/>
                <a:ea typeface="Calibri"/>
                <a:cs typeface="Calibri"/>
                <a:sym typeface="Calibri"/>
              </a:rPr>
              <a:t> </a:t>
            </a:r>
            <a:r>
              <a:rPr lang="es-CL" sz="1500" i="1" dirty="0">
                <a:solidFill>
                  <a:schemeClr val="lt1"/>
                </a:solidFill>
                <a:latin typeface="Calibri"/>
                <a:ea typeface="Calibri"/>
                <a:cs typeface="Calibri"/>
                <a:sym typeface="Calibri"/>
              </a:rPr>
              <a:t>L. </a:t>
            </a:r>
            <a:r>
              <a:rPr lang="es-CL" sz="1500" i="1" dirty="0" err="1">
                <a:solidFill>
                  <a:schemeClr val="lt1"/>
                </a:solidFill>
                <a:latin typeface="Calibri"/>
                <a:ea typeface="Calibri"/>
                <a:cs typeface="Calibri"/>
                <a:sym typeface="Calibri"/>
              </a:rPr>
              <a:t>monocytogenes</a:t>
            </a:r>
            <a:endParaRPr dirty="0"/>
          </a:p>
        </p:txBody>
      </p:sp>
      <p:pic>
        <p:nvPicPr>
          <p:cNvPr id="294" name="Google Shape;294;p17" descr="A path with trees on the side of a dirt road&#10;&#10;Description automatically generated"/>
          <p:cNvPicPr preferRelativeResize="0"/>
          <p:nvPr/>
        </p:nvPicPr>
        <p:blipFill rotWithShape="1">
          <a:blip r:embed="rId3">
            <a:alphaModFix/>
          </a:blip>
          <a:srcRect/>
          <a:stretch/>
        </p:blipFill>
        <p:spPr>
          <a:xfrm>
            <a:off x="2096379" y="2644081"/>
            <a:ext cx="1661319" cy="1245989"/>
          </a:xfrm>
          <a:prstGeom prst="rect">
            <a:avLst/>
          </a:prstGeom>
          <a:noFill/>
          <a:ln>
            <a:noFill/>
          </a:ln>
        </p:spPr>
      </p:pic>
      <p:pic>
        <p:nvPicPr>
          <p:cNvPr id="295" name="Google Shape;295;p17" descr="A close up of a dry grass field&#10;&#10;Description automatically generated"/>
          <p:cNvPicPr preferRelativeResize="0"/>
          <p:nvPr/>
        </p:nvPicPr>
        <p:blipFill rotWithShape="1">
          <a:blip r:embed="rId4">
            <a:alphaModFix/>
          </a:blip>
          <a:srcRect/>
          <a:stretch/>
        </p:blipFill>
        <p:spPr>
          <a:xfrm>
            <a:off x="4055042" y="3362325"/>
            <a:ext cx="1847513" cy="1385635"/>
          </a:xfrm>
          <a:prstGeom prst="rect">
            <a:avLst/>
          </a:prstGeom>
          <a:noFill/>
          <a:ln>
            <a:noFill/>
          </a:ln>
        </p:spPr>
      </p:pic>
      <p:graphicFrame>
        <p:nvGraphicFramePr>
          <p:cNvPr id="296" name="Google Shape;296;p17"/>
          <p:cNvGraphicFramePr/>
          <p:nvPr/>
        </p:nvGraphicFramePr>
        <p:xfrm>
          <a:off x="6497242" y="427627"/>
          <a:ext cx="5161350" cy="5338525"/>
        </p:xfrm>
        <a:graphic>
          <a:graphicData uri="http://schemas.openxmlformats.org/drawingml/2006/table">
            <a:tbl>
              <a:tblPr>
                <a:noFill/>
              </a:tblPr>
              <a:tblGrid>
                <a:gridCol w="1033850">
                  <a:extLst>
                    <a:ext uri="{9D8B030D-6E8A-4147-A177-3AD203B41FA5}">
                      <a16:colId xmlns:a16="http://schemas.microsoft.com/office/drawing/2014/main" val="20000"/>
                    </a:ext>
                  </a:extLst>
                </a:gridCol>
                <a:gridCol w="889000">
                  <a:extLst>
                    <a:ext uri="{9D8B030D-6E8A-4147-A177-3AD203B41FA5}">
                      <a16:colId xmlns:a16="http://schemas.microsoft.com/office/drawing/2014/main" val="20001"/>
                    </a:ext>
                  </a:extLst>
                </a:gridCol>
                <a:gridCol w="266700">
                  <a:extLst>
                    <a:ext uri="{9D8B030D-6E8A-4147-A177-3AD203B41FA5}">
                      <a16:colId xmlns:a16="http://schemas.microsoft.com/office/drawing/2014/main" val="20002"/>
                    </a:ext>
                  </a:extLst>
                </a:gridCol>
                <a:gridCol w="863600">
                  <a:extLst>
                    <a:ext uri="{9D8B030D-6E8A-4147-A177-3AD203B41FA5}">
                      <a16:colId xmlns:a16="http://schemas.microsoft.com/office/drawing/2014/main" val="20003"/>
                    </a:ext>
                  </a:extLst>
                </a:gridCol>
                <a:gridCol w="190500">
                  <a:extLst>
                    <a:ext uri="{9D8B030D-6E8A-4147-A177-3AD203B41FA5}">
                      <a16:colId xmlns:a16="http://schemas.microsoft.com/office/drawing/2014/main" val="20004"/>
                    </a:ext>
                  </a:extLst>
                </a:gridCol>
                <a:gridCol w="850900">
                  <a:extLst>
                    <a:ext uri="{9D8B030D-6E8A-4147-A177-3AD203B41FA5}">
                      <a16:colId xmlns:a16="http://schemas.microsoft.com/office/drawing/2014/main" val="20005"/>
                    </a:ext>
                  </a:extLst>
                </a:gridCol>
                <a:gridCol w="190500">
                  <a:extLst>
                    <a:ext uri="{9D8B030D-6E8A-4147-A177-3AD203B41FA5}">
                      <a16:colId xmlns:a16="http://schemas.microsoft.com/office/drawing/2014/main" val="20006"/>
                    </a:ext>
                  </a:extLst>
                </a:gridCol>
                <a:gridCol w="876300">
                  <a:extLst>
                    <a:ext uri="{9D8B030D-6E8A-4147-A177-3AD203B41FA5}">
                      <a16:colId xmlns:a16="http://schemas.microsoft.com/office/drawing/2014/main" val="20007"/>
                    </a:ext>
                  </a:extLst>
                </a:gridCol>
              </a:tblGrid>
              <a:tr h="327075">
                <a:tc>
                  <a:txBody>
                    <a:bodyPr/>
                    <a:lstStyle/>
                    <a:p>
                      <a:pPr marL="0" marR="0" lvl="0" indent="0" algn="ctr" rtl="0">
                        <a:spcBef>
                          <a:spcPts val="0"/>
                        </a:spcBef>
                        <a:spcAft>
                          <a:spcPts val="0"/>
                        </a:spcAft>
                        <a:buNone/>
                      </a:pPr>
                      <a:r>
                        <a:rPr lang="es-CL" sz="1050" b="1" u="none" strike="noStrike" cap="none"/>
                        <a:t>Sampling sites</a:t>
                      </a:r>
                      <a:endParaRPr sz="1050" b="1" i="0" u="none" strike="noStrike" cap="none">
                        <a:solidFill>
                          <a:srgbClr val="000000"/>
                        </a:solidFill>
                        <a:latin typeface="Calibri"/>
                        <a:ea typeface="Calibri"/>
                        <a:cs typeface="Calibri"/>
                        <a:sym typeface="Calibri"/>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s-CL" sz="1050" b="1" u="none" strike="noStrike" cap="none"/>
                        <a:t>Maipo </a:t>
                      </a:r>
                      <a:endParaRPr/>
                    </a:p>
                    <a:p>
                      <a:pPr marL="0" marR="0" lvl="0" indent="0" algn="ctr" rtl="0">
                        <a:spcBef>
                          <a:spcPts val="0"/>
                        </a:spcBef>
                        <a:spcAft>
                          <a:spcPts val="0"/>
                        </a:spcAft>
                        <a:buNone/>
                      </a:pPr>
                      <a:r>
                        <a:rPr lang="es-CL" sz="1050" b="1" u="none" strike="noStrike" cap="none"/>
                        <a:t>(8 sampling)</a:t>
                      </a:r>
                      <a:endParaRPr sz="1050" b="1" i="0" u="none" strike="noStrike" cap="none">
                        <a:solidFill>
                          <a:srgbClr val="000000"/>
                        </a:solidFill>
                        <a:latin typeface="Calibri"/>
                        <a:ea typeface="Calibri"/>
                        <a:cs typeface="Calibri"/>
                        <a:sym typeface="Calibri"/>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endParaRPr sz="1050" b="1" i="0" u="none" strike="noStrike" cap="none">
                        <a:solidFill>
                          <a:srgbClr val="000000"/>
                        </a:solidFill>
                        <a:latin typeface="Calibri"/>
                        <a:ea typeface="Calibri"/>
                        <a:cs typeface="Calibri"/>
                        <a:sym typeface="Calibri"/>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s-CL" sz="1050" b="1" u="none" strike="noStrike" cap="none"/>
                        <a:t>Mapocho</a:t>
                      </a:r>
                      <a:endParaRPr sz="1050" b="1" u="none" strike="noStrike" cap="none"/>
                    </a:p>
                    <a:p>
                      <a:pPr marL="0" marR="0" lvl="0" indent="0" algn="ctr" rtl="0">
                        <a:spcBef>
                          <a:spcPts val="0"/>
                        </a:spcBef>
                        <a:spcAft>
                          <a:spcPts val="0"/>
                        </a:spcAft>
                        <a:buNone/>
                      </a:pPr>
                      <a:r>
                        <a:rPr lang="es-CL" sz="1050" b="1" i="0" u="none" strike="noStrike" cap="none">
                          <a:solidFill>
                            <a:srgbClr val="000000"/>
                          </a:solidFill>
                          <a:latin typeface="Calibri"/>
                          <a:ea typeface="Calibri"/>
                          <a:cs typeface="Calibri"/>
                          <a:sym typeface="Calibri"/>
                        </a:rPr>
                        <a:t>(10 sampling)</a:t>
                      </a:r>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endParaRPr sz="1050" b="1" i="0" u="none" strike="noStrike" cap="none">
                        <a:solidFill>
                          <a:srgbClr val="000000"/>
                        </a:solidFill>
                        <a:latin typeface="Calibri"/>
                        <a:ea typeface="Calibri"/>
                        <a:cs typeface="Calibri"/>
                        <a:sym typeface="Calibri"/>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s-CL" sz="1050" b="1" u="none" strike="noStrike" cap="none"/>
                        <a:t>Claro</a:t>
                      </a:r>
                      <a:endParaRPr/>
                    </a:p>
                    <a:p>
                      <a:pPr marL="0" marR="0" lvl="0" indent="0" algn="ctr" rtl="0">
                        <a:spcBef>
                          <a:spcPts val="0"/>
                        </a:spcBef>
                        <a:spcAft>
                          <a:spcPts val="0"/>
                        </a:spcAft>
                        <a:buNone/>
                      </a:pPr>
                      <a:r>
                        <a:rPr lang="es-CL" sz="1050" b="1" i="0" u="none" strike="noStrike" cap="none">
                          <a:solidFill>
                            <a:srgbClr val="000000"/>
                          </a:solidFill>
                          <a:latin typeface="Calibri"/>
                          <a:ea typeface="Calibri"/>
                          <a:cs typeface="Calibri"/>
                          <a:sym typeface="Calibri"/>
                        </a:rPr>
                        <a:t>(9 sampling)</a:t>
                      </a:r>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endParaRPr sz="1050" b="1" i="0" u="none" strike="noStrike" cap="none">
                        <a:solidFill>
                          <a:srgbClr val="000000"/>
                        </a:solidFill>
                        <a:latin typeface="Calibri"/>
                        <a:ea typeface="Calibri"/>
                        <a:cs typeface="Calibri"/>
                        <a:sym typeface="Calibri"/>
                      </a:endParaRPr>
                    </a:p>
                  </a:txBody>
                  <a:tcPr marL="6900" marR="6900" marT="6900" marB="0" anchor="b">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s-CL" sz="1050" b="1" u="none" strike="noStrike" cap="none"/>
                        <a:t>Lontue</a:t>
                      </a:r>
                      <a:endParaRPr sz="1050" b="1" u="none" strike="noStrike" cap="none"/>
                    </a:p>
                    <a:p>
                      <a:pPr marL="0" marR="0" lvl="0" indent="0" algn="ctr" rtl="0">
                        <a:spcBef>
                          <a:spcPts val="0"/>
                        </a:spcBef>
                        <a:spcAft>
                          <a:spcPts val="0"/>
                        </a:spcAft>
                        <a:buNone/>
                      </a:pPr>
                      <a:r>
                        <a:rPr lang="es-CL" sz="1050" b="1" i="0" u="none" strike="noStrike" cap="none">
                          <a:solidFill>
                            <a:srgbClr val="000000"/>
                          </a:solidFill>
                          <a:latin typeface="Calibri"/>
                          <a:ea typeface="Calibri"/>
                          <a:cs typeface="Calibri"/>
                          <a:sym typeface="Calibri"/>
                        </a:rPr>
                        <a:t>(8 sampling)</a:t>
                      </a:r>
                      <a:endParaRPr/>
                    </a:p>
                  </a:txBody>
                  <a:tcPr marL="6900" marR="6900" marT="6900" marB="0" anchor="b">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67000">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tcPr>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lnT w="12700" cap="flat" cmpd="sng">
                      <a:solidFill>
                        <a:schemeClr val="dk1"/>
                      </a:solidFill>
                      <a:prstDash val="solid"/>
                      <a:round/>
                      <a:headEnd type="none" w="sm" len="sm"/>
                      <a:tailEnd type="none" w="sm" len="sm"/>
                    </a:lnT>
                    <a:solidFill>
                      <a:srgbClr val="D0CECE"/>
                    </a:solidFill>
                  </a:tcPr>
                </a:tc>
                <a:extLst>
                  <a:ext uri="{0D108BD9-81ED-4DB2-BD59-A6C34878D82A}">
                    <a16:rowId xmlns:a16="http://schemas.microsoft.com/office/drawing/2014/main" val="10001"/>
                  </a:ext>
                </a:extLst>
              </a:tr>
              <a:tr h="167000">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02"/>
                  </a:ext>
                </a:extLst>
              </a:tr>
              <a:tr h="167000">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u="none" strike="noStrike" cap="none">
                        <a:solidFill>
                          <a:schemeClr val="dk1"/>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solidFill>
                            <a:schemeClr val="dk1"/>
                          </a:solidFill>
                          <a:latin typeface="Calibri"/>
                          <a:ea typeface="Calibri"/>
                          <a:cs typeface="Calibri"/>
                          <a:sym typeface="Calibri"/>
                        </a:rPr>
                        <a:t>1</a:t>
                      </a:r>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u="none" strike="noStrike" cap="none">
                        <a:solidFill>
                          <a:schemeClr val="dk1"/>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solidFill>
                            <a:schemeClr val="dk1"/>
                          </a:solidFill>
                          <a:latin typeface="Calibri"/>
                          <a:ea typeface="Calibri"/>
                          <a:cs typeface="Calibri"/>
                          <a:sym typeface="Calibri"/>
                        </a:rPr>
                        <a:t>1</a:t>
                      </a:r>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u="none" strike="noStrike" cap="none">
                        <a:solidFill>
                          <a:schemeClr val="dk1"/>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solidFill>
                            <a:schemeClr val="dk1"/>
                          </a:solidFill>
                          <a:latin typeface="Calibri"/>
                          <a:ea typeface="Calibri"/>
                          <a:cs typeface="Calibri"/>
                          <a:sym typeface="Calibri"/>
                        </a:rPr>
                        <a:t>1</a:t>
                      </a:r>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03"/>
                  </a:ext>
                </a:extLst>
              </a:tr>
              <a:tr h="167000">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04"/>
                  </a:ext>
                </a:extLst>
              </a:tr>
              <a:tr h="167000">
                <a:tc>
                  <a:txBody>
                    <a:bodyPr/>
                    <a:lstStyle/>
                    <a:p>
                      <a:pPr marL="0" marR="0" lvl="0" indent="0" algn="ctr" rtl="0">
                        <a:spcBef>
                          <a:spcPts val="0"/>
                        </a:spcBef>
                        <a:spcAft>
                          <a:spcPts val="0"/>
                        </a:spcAft>
                        <a:buNone/>
                      </a:pPr>
                      <a:r>
                        <a:rPr lang="es-CL" sz="1050" u="none" strike="noStrike" cap="none"/>
                        <a:t>5</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05"/>
                  </a:ext>
                </a:extLst>
              </a:tr>
              <a:tr h="167000">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06"/>
                  </a:ext>
                </a:extLst>
              </a:tr>
              <a:tr h="167000">
                <a:tc>
                  <a:txBody>
                    <a:bodyPr/>
                    <a:lstStyle/>
                    <a:p>
                      <a:pPr marL="0" marR="0" lvl="0" indent="0" algn="ctr" rtl="0">
                        <a:spcBef>
                          <a:spcPts val="0"/>
                        </a:spcBef>
                        <a:spcAft>
                          <a:spcPts val="0"/>
                        </a:spcAft>
                        <a:buNone/>
                      </a:pPr>
                      <a:r>
                        <a:rPr lang="es-CL" sz="1050" u="none" strike="noStrike" cap="none"/>
                        <a:t>7</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07"/>
                  </a:ext>
                </a:extLst>
              </a:tr>
              <a:tr h="167000">
                <a:tc>
                  <a:txBody>
                    <a:bodyPr/>
                    <a:lstStyle/>
                    <a:p>
                      <a:pPr marL="0" marR="0" lvl="0" indent="0" algn="ctr" rtl="0">
                        <a:spcBef>
                          <a:spcPts val="0"/>
                        </a:spcBef>
                        <a:spcAft>
                          <a:spcPts val="0"/>
                        </a:spcAft>
                        <a:buNone/>
                      </a:pPr>
                      <a:r>
                        <a:rPr lang="es-CL" sz="1050" u="none" strike="noStrike" cap="none"/>
                        <a:t>8</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5</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08"/>
                  </a:ext>
                </a:extLst>
              </a:tr>
              <a:tr h="167000">
                <a:tc>
                  <a:txBody>
                    <a:bodyPr/>
                    <a:lstStyle/>
                    <a:p>
                      <a:pPr marL="0" marR="0" lvl="0" indent="0" algn="ctr" rtl="0">
                        <a:spcBef>
                          <a:spcPts val="0"/>
                        </a:spcBef>
                        <a:spcAft>
                          <a:spcPts val="0"/>
                        </a:spcAft>
                        <a:buNone/>
                      </a:pPr>
                      <a:r>
                        <a:rPr lang="es-CL" sz="1050" u="none" strike="noStrike" cap="none"/>
                        <a:t>9</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5</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09"/>
                  </a:ext>
                </a:extLst>
              </a:tr>
              <a:tr h="167000">
                <a:tc>
                  <a:txBody>
                    <a:bodyPr/>
                    <a:lstStyle/>
                    <a:p>
                      <a:pPr marL="0" marR="0" lvl="0" indent="0" algn="ctr" rtl="0">
                        <a:spcBef>
                          <a:spcPts val="0"/>
                        </a:spcBef>
                        <a:spcAft>
                          <a:spcPts val="0"/>
                        </a:spcAft>
                        <a:buNone/>
                      </a:pPr>
                      <a:r>
                        <a:rPr lang="es-CL" sz="1050" u="none" strike="noStrike" cap="none"/>
                        <a:t>10</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7</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0"/>
                  </a:ext>
                </a:extLst>
              </a:tr>
              <a:tr h="167000">
                <a:tc>
                  <a:txBody>
                    <a:bodyPr/>
                    <a:lstStyle/>
                    <a:p>
                      <a:pPr marL="0" marR="0" lvl="0" indent="0" algn="ctr" rtl="0">
                        <a:spcBef>
                          <a:spcPts val="0"/>
                        </a:spcBef>
                        <a:spcAft>
                          <a:spcPts val="0"/>
                        </a:spcAft>
                        <a:buNone/>
                      </a:pPr>
                      <a:r>
                        <a:rPr lang="es-CL" sz="1050" u="none" strike="noStrike" cap="none"/>
                        <a:t>11</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extLst>
                  <a:ext uri="{0D108BD9-81ED-4DB2-BD59-A6C34878D82A}">
                    <a16:rowId xmlns:a16="http://schemas.microsoft.com/office/drawing/2014/main" val="10011"/>
                  </a:ext>
                </a:extLst>
              </a:tr>
              <a:tr h="167000">
                <a:tc>
                  <a:txBody>
                    <a:bodyPr/>
                    <a:lstStyle/>
                    <a:p>
                      <a:pPr marL="0" marR="0" lvl="0" indent="0" algn="ctr" rtl="0">
                        <a:spcBef>
                          <a:spcPts val="0"/>
                        </a:spcBef>
                        <a:spcAft>
                          <a:spcPts val="0"/>
                        </a:spcAft>
                        <a:buNone/>
                      </a:pPr>
                      <a:r>
                        <a:rPr lang="es-CL" sz="1050" u="none" strike="noStrike" cap="none"/>
                        <a:t>12</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5</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2"/>
                  </a:ext>
                </a:extLst>
              </a:tr>
              <a:tr h="167000">
                <a:tc>
                  <a:txBody>
                    <a:bodyPr/>
                    <a:lstStyle/>
                    <a:p>
                      <a:pPr marL="0" marR="0" lvl="0" indent="0" algn="ctr" rtl="0">
                        <a:spcBef>
                          <a:spcPts val="0"/>
                        </a:spcBef>
                        <a:spcAft>
                          <a:spcPts val="0"/>
                        </a:spcAft>
                        <a:buNone/>
                      </a:pPr>
                      <a:r>
                        <a:rPr lang="es-CL" sz="1050" u="none" strike="noStrike" cap="none"/>
                        <a:t>13</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3"/>
                  </a:ext>
                </a:extLst>
              </a:tr>
              <a:tr h="167000">
                <a:tc>
                  <a:txBody>
                    <a:bodyPr/>
                    <a:lstStyle/>
                    <a:p>
                      <a:pPr marL="0" marR="0" lvl="0" indent="0" algn="ctr" rtl="0">
                        <a:spcBef>
                          <a:spcPts val="0"/>
                        </a:spcBef>
                        <a:spcAft>
                          <a:spcPts val="0"/>
                        </a:spcAft>
                        <a:buNone/>
                      </a:pPr>
                      <a:r>
                        <a:rPr lang="es-CL" sz="1050" u="none" strike="noStrike" cap="none"/>
                        <a:t>14</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5</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extLst>
                  <a:ext uri="{0D108BD9-81ED-4DB2-BD59-A6C34878D82A}">
                    <a16:rowId xmlns:a16="http://schemas.microsoft.com/office/drawing/2014/main" val="10014"/>
                  </a:ext>
                </a:extLst>
              </a:tr>
              <a:tr h="167000">
                <a:tc>
                  <a:txBody>
                    <a:bodyPr/>
                    <a:lstStyle/>
                    <a:p>
                      <a:pPr marL="0" marR="0" lvl="0" indent="0" algn="ctr" rtl="0">
                        <a:spcBef>
                          <a:spcPts val="0"/>
                        </a:spcBef>
                        <a:spcAft>
                          <a:spcPts val="0"/>
                        </a:spcAft>
                        <a:buNone/>
                      </a:pPr>
                      <a:r>
                        <a:rPr lang="es-CL" sz="1050" u="none" strike="noStrike" cap="none"/>
                        <a:t>15</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extLst>
                  <a:ext uri="{0D108BD9-81ED-4DB2-BD59-A6C34878D82A}">
                    <a16:rowId xmlns:a16="http://schemas.microsoft.com/office/drawing/2014/main" val="10015"/>
                  </a:ext>
                </a:extLst>
              </a:tr>
              <a:tr h="167000">
                <a:tc>
                  <a:txBody>
                    <a:bodyPr/>
                    <a:lstStyle/>
                    <a:p>
                      <a:pPr marL="0" marR="0" lvl="0" indent="0" algn="ctr" rtl="0">
                        <a:spcBef>
                          <a:spcPts val="0"/>
                        </a:spcBef>
                        <a:spcAft>
                          <a:spcPts val="0"/>
                        </a:spcAft>
                        <a:buNone/>
                      </a:pPr>
                      <a:r>
                        <a:rPr lang="es-CL" sz="1050" u="none" strike="noStrike" cap="none"/>
                        <a:t>16</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6"/>
                  </a:ext>
                </a:extLst>
              </a:tr>
              <a:tr h="167000">
                <a:tc>
                  <a:txBody>
                    <a:bodyPr/>
                    <a:lstStyle/>
                    <a:p>
                      <a:pPr marL="0" marR="0" lvl="0" indent="0" algn="ctr" rtl="0">
                        <a:spcBef>
                          <a:spcPts val="0"/>
                        </a:spcBef>
                        <a:spcAft>
                          <a:spcPts val="0"/>
                        </a:spcAft>
                        <a:buNone/>
                      </a:pPr>
                      <a:r>
                        <a:rPr lang="es-CL" sz="1050" u="none" strike="noStrike" cap="none"/>
                        <a:t>17</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17"/>
                  </a:ext>
                </a:extLst>
              </a:tr>
              <a:tr h="167000">
                <a:tc>
                  <a:txBody>
                    <a:bodyPr/>
                    <a:lstStyle/>
                    <a:p>
                      <a:pPr marL="0" marR="0" lvl="0" indent="0" algn="ctr" rtl="0">
                        <a:spcBef>
                          <a:spcPts val="0"/>
                        </a:spcBef>
                        <a:spcAft>
                          <a:spcPts val="0"/>
                        </a:spcAft>
                        <a:buNone/>
                      </a:pPr>
                      <a:r>
                        <a:rPr lang="es-CL" sz="1050" u="none" strike="noStrike" cap="none"/>
                        <a:t>18</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8"/>
                  </a:ext>
                </a:extLst>
              </a:tr>
              <a:tr h="167000">
                <a:tc>
                  <a:txBody>
                    <a:bodyPr/>
                    <a:lstStyle/>
                    <a:p>
                      <a:pPr marL="0" marR="0" lvl="0" indent="0" algn="ctr" rtl="0">
                        <a:spcBef>
                          <a:spcPts val="0"/>
                        </a:spcBef>
                        <a:spcAft>
                          <a:spcPts val="0"/>
                        </a:spcAft>
                        <a:buNone/>
                      </a:pPr>
                      <a:r>
                        <a:rPr lang="es-CL" sz="1050" u="none" strike="noStrike" cap="none"/>
                        <a:t>19</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19"/>
                  </a:ext>
                </a:extLst>
              </a:tr>
              <a:tr h="167000">
                <a:tc>
                  <a:txBody>
                    <a:bodyPr/>
                    <a:lstStyle/>
                    <a:p>
                      <a:pPr marL="0" marR="0" lvl="0" indent="0" algn="ctr" rtl="0">
                        <a:spcBef>
                          <a:spcPts val="0"/>
                        </a:spcBef>
                        <a:spcAft>
                          <a:spcPts val="0"/>
                        </a:spcAft>
                        <a:buNone/>
                      </a:pPr>
                      <a:r>
                        <a:rPr lang="es-CL" sz="1050" u="none" strike="noStrike" cap="none"/>
                        <a:t>20</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20"/>
                  </a:ext>
                </a:extLst>
              </a:tr>
              <a:tr h="167000">
                <a:tc>
                  <a:txBody>
                    <a:bodyPr/>
                    <a:lstStyle/>
                    <a:p>
                      <a:pPr marL="0" marR="0" lvl="0" indent="0" algn="ctr" rtl="0">
                        <a:spcBef>
                          <a:spcPts val="0"/>
                        </a:spcBef>
                        <a:spcAft>
                          <a:spcPts val="0"/>
                        </a:spcAft>
                        <a:buNone/>
                      </a:pPr>
                      <a:r>
                        <a:rPr lang="es-CL" sz="1050" u="none" strike="noStrike" cap="none"/>
                        <a:t>21</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21"/>
                  </a:ext>
                </a:extLst>
              </a:tr>
              <a:tr h="167000">
                <a:tc>
                  <a:txBody>
                    <a:bodyPr/>
                    <a:lstStyle/>
                    <a:p>
                      <a:pPr marL="0" marR="0" lvl="0" indent="0" algn="ctr" rtl="0">
                        <a:spcBef>
                          <a:spcPts val="0"/>
                        </a:spcBef>
                        <a:spcAft>
                          <a:spcPts val="0"/>
                        </a:spcAft>
                        <a:buNone/>
                      </a:pPr>
                      <a:r>
                        <a:rPr lang="es-CL" sz="1050" u="none" strike="noStrike" cap="none"/>
                        <a:t>22</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22"/>
                  </a:ext>
                </a:extLst>
              </a:tr>
              <a:tr h="167000">
                <a:tc>
                  <a:txBody>
                    <a:bodyPr/>
                    <a:lstStyle/>
                    <a:p>
                      <a:pPr marL="0" marR="0" lvl="0" indent="0" algn="ctr" rtl="0">
                        <a:spcBef>
                          <a:spcPts val="0"/>
                        </a:spcBef>
                        <a:spcAft>
                          <a:spcPts val="0"/>
                        </a:spcAft>
                        <a:buNone/>
                      </a:pPr>
                      <a:r>
                        <a:rPr lang="es-CL" sz="1050" u="none" strike="noStrike" cap="none"/>
                        <a:t>23</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23"/>
                  </a:ext>
                </a:extLst>
              </a:tr>
              <a:tr h="167000">
                <a:tc>
                  <a:txBody>
                    <a:bodyPr/>
                    <a:lstStyle/>
                    <a:p>
                      <a:pPr marL="0" marR="0" lvl="0" indent="0" algn="ctr" rtl="0">
                        <a:spcBef>
                          <a:spcPts val="0"/>
                        </a:spcBef>
                        <a:spcAft>
                          <a:spcPts val="0"/>
                        </a:spcAft>
                        <a:buNone/>
                      </a:pPr>
                      <a:r>
                        <a:rPr lang="es-CL" sz="1050" u="none" strike="noStrike" cap="none"/>
                        <a:t>24</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extLst>
                  <a:ext uri="{0D108BD9-81ED-4DB2-BD59-A6C34878D82A}">
                    <a16:rowId xmlns:a16="http://schemas.microsoft.com/office/drawing/2014/main" val="10024"/>
                  </a:ext>
                </a:extLst>
              </a:tr>
              <a:tr h="167000">
                <a:tc>
                  <a:txBody>
                    <a:bodyPr/>
                    <a:lstStyle/>
                    <a:p>
                      <a:pPr marL="0" marR="0" lvl="0" indent="0" algn="ctr" rtl="0">
                        <a:spcBef>
                          <a:spcPts val="0"/>
                        </a:spcBef>
                        <a:spcAft>
                          <a:spcPts val="0"/>
                        </a:spcAft>
                        <a:buNone/>
                      </a:pPr>
                      <a:r>
                        <a:rPr lang="es-CL" sz="1050" u="none" strike="noStrike" cap="none"/>
                        <a:t>25</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6</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25"/>
                  </a:ext>
                </a:extLst>
              </a:tr>
              <a:tr h="167000">
                <a:tc>
                  <a:txBody>
                    <a:bodyPr/>
                    <a:lstStyle/>
                    <a:p>
                      <a:pPr marL="0" marR="0" lvl="0" indent="0" algn="ctr" rtl="0">
                        <a:spcBef>
                          <a:spcPts val="0"/>
                        </a:spcBef>
                        <a:spcAft>
                          <a:spcPts val="0"/>
                        </a:spcAft>
                        <a:buNone/>
                      </a:pPr>
                      <a:r>
                        <a:rPr lang="es-CL" sz="1050" u="none" strike="noStrike" cap="none"/>
                        <a:t>26</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26"/>
                  </a:ext>
                </a:extLst>
              </a:tr>
              <a:tr h="167000">
                <a:tc>
                  <a:txBody>
                    <a:bodyPr/>
                    <a:lstStyle/>
                    <a:p>
                      <a:pPr marL="0" marR="0" lvl="0" indent="0" algn="ctr" rtl="0">
                        <a:spcBef>
                          <a:spcPts val="0"/>
                        </a:spcBef>
                        <a:spcAft>
                          <a:spcPts val="0"/>
                        </a:spcAft>
                        <a:buNone/>
                      </a:pPr>
                      <a:r>
                        <a:rPr lang="es-CL" sz="1050" u="none" strike="noStrike" cap="none"/>
                        <a:t>27</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extLst>
                  <a:ext uri="{0D108BD9-81ED-4DB2-BD59-A6C34878D82A}">
                    <a16:rowId xmlns:a16="http://schemas.microsoft.com/office/drawing/2014/main" val="10027"/>
                  </a:ext>
                </a:extLst>
              </a:tr>
              <a:tr h="167000">
                <a:tc>
                  <a:txBody>
                    <a:bodyPr/>
                    <a:lstStyle/>
                    <a:p>
                      <a:pPr marL="0" marR="0" lvl="0" indent="0" algn="ctr" rtl="0">
                        <a:spcBef>
                          <a:spcPts val="0"/>
                        </a:spcBef>
                        <a:spcAft>
                          <a:spcPts val="0"/>
                        </a:spcAft>
                        <a:buNone/>
                      </a:pPr>
                      <a:r>
                        <a:rPr lang="es-CL" sz="1050" u="none" strike="noStrike" cap="none"/>
                        <a:t>28</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28"/>
                  </a:ext>
                </a:extLst>
              </a:tr>
              <a:tr h="167000">
                <a:tc>
                  <a:txBody>
                    <a:bodyPr/>
                    <a:lstStyle/>
                    <a:p>
                      <a:pPr marL="0" marR="0" lvl="0" indent="0" algn="ctr" rtl="0">
                        <a:spcBef>
                          <a:spcPts val="0"/>
                        </a:spcBef>
                        <a:spcAft>
                          <a:spcPts val="0"/>
                        </a:spcAft>
                        <a:buNone/>
                      </a:pPr>
                      <a:r>
                        <a:rPr lang="es-CL" sz="1050" u="none" strike="noStrike" cap="none"/>
                        <a:t>29</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0</a:t>
                      </a:r>
                      <a:endParaRPr sz="1050" b="0" i="0" u="none" strike="noStrike" cap="none">
                        <a:solidFill>
                          <a:srgbClr val="000000"/>
                        </a:solidFill>
                        <a:latin typeface="Calibri"/>
                        <a:ea typeface="Calibri"/>
                        <a:cs typeface="Calibri"/>
                        <a:sym typeface="Calibri"/>
                      </a:endParaRPr>
                    </a:p>
                  </a:txBody>
                  <a:tcPr marL="6900" marR="6900" marT="6900" marB="0" anchor="b">
                    <a:solidFill>
                      <a:srgbClr val="D0CECE"/>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3</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2</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extLst>
                  <a:ext uri="{0D108BD9-81ED-4DB2-BD59-A6C34878D82A}">
                    <a16:rowId xmlns:a16="http://schemas.microsoft.com/office/drawing/2014/main" val="10029"/>
                  </a:ext>
                </a:extLst>
              </a:tr>
              <a:tr h="168450">
                <a:tc>
                  <a:txBody>
                    <a:bodyPr/>
                    <a:lstStyle/>
                    <a:p>
                      <a:pPr marL="0" marR="0" lvl="0" indent="0" algn="ctr" rtl="0">
                        <a:spcBef>
                          <a:spcPts val="0"/>
                        </a:spcBef>
                        <a:spcAft>
                          <a:spcPts val="0"/>
                        </a:spcAft>
                        <a:buNone/>
                      </a:pPr>
                      <a:r>
                        <a:rPr lang="es-CL" sz="1050" u="none" strike="noStrike" cap="none"/>
                        <a:t>30</a:t>
                      </a: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1</a:t>
                      </a:r>
                      <a:endParaRPr sz="1050" b="0" i="0" u="none" strike="noStrike" cap="none">
                        <a:solidFill>
                          <a:srgbClr val="000000"/>
                        </a:solidFill>
                        <a:latin typeface="Calibri"/>
                        <a:ea typeface="Calibri"/>
                        <a:cs typeface="Calibri"/>
                        <a:sym typeface="Calibri"/>
                      </a:endParaRPr>
                    </a:p>
                  </a:txBody>
                  <a:tcPr marL="6900" marR="6900" marT="6900" marB="0" anchor="b">
                    <a:gradFill>
                      <a:gsLst>
                        <a:gs pos="0">
                          <a:srgbClr val="FFA7EB"/>
                        </a:gs>
                        <a:gs pos="50000">
                          <a:srgbClr val="FFC8F2"/>
                        </a:gs>
                        <a:gs pos="100000">
                          <a:srgbClr val="FFE3F6"/>
                        </a:gs>
                      </a:gsLst>
                      <a:lin ang="2700000" scaled="0"/>
                    </a:gradFill>
                  </a:tcPr>
                </a:tc>
                <a:tc>
                  <a:txBody>
                    <a:bodyPr/>
                    <a:lstStyle/>
                    <a:p>
                      <a:pPr marL="0" marR="0" lvl="0" indent="0" algn="ctr" rtl="0">
                        <a:spcBef>
                          <a:spcPts val="0"/>
                        </a:spcBef>
                        <a:spcAft>
                          <a:spcPts val="0"/>
                        </a:spcAft>
                        <a:buNone/>
                      </a:pPr>
                      <a:endParaRPr sz="1050" b="0" i="0" u="none" strike="noStrike" cap="none">
                        <a:solidFill>
                          <a:srgbClr val="000000"/>
                        </a:solidFill>
                        <a:latin typeface="Calibri"/>
                        <a:ea typeface="Calibri"/>
                        <a:cs typeface="Calibri"/>
                        <a:sym typeface="Calibri"/>
                      </a:endParaRPr>
                    </a:p>
                  </a:txBody>
                  <a:tcPr marL="6900" marR="6900" marT="6900" marB="0" anchor="b"/>
                </a:tc>
                <a:tc>
                  <a:txBody>
                    <a:bodyPr/>
                    <a:lstStyle/>
                    <a:p>
                      <a:pPr marL="0" marR="0" lvl="0" indent="0" algn="ctr" rtl="0">
                        <a:spcBef>
                          <a:spcPts val="0"/>
                        </a:spcBef>
                        <a:spcAft>
                          <a:spcPts val="0"/>
                        </a:spcAft>
                        <a:buNone/>
                      </a:pPr>
                      <a:r>
                        <a:rPr lang="es-CL" sz="1050" u="none" strike="noStrike" cap="none"/>
                        <a:t>4</a:t>
                      </a:r>
                      <a:endParaRPr sz="1050" b="0" i="0" u="none" strike="noStrike" cap="none">
                        <a:solidFill>
                          <a:srgbClr val="000000"/>
                        </a:solidFill>
                        <a:latin typeface="Calibri"/>
                        <a:ea typeface="Calibri"/>
                        <a:cs typeface="Calibri"/>
                        <a:sym typeface="Calibri"/>
                      </a:endParaRPr>
                    </a:p>
                  </a:txBody>
                  <a:tcPr marL="6900" marR="6900" marT="6900" marB="0" anchor="b">
                    <a:solidFill>
                      <a:srgbClr val="FF7E79"/>
                    </a:solidFill>
                  </a:tcPr>
                </a:tc>
                <a:extLst>
                  <a:ext uri="{0D108BD9-81ED-4DB2-BD59-A6C34878D82A}">
                    <a16:rowId xmlns:a16="http://schemas.microsoft.com/office/drawing/2014/main" val="1003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fade">
                                      <p:cBhvr>
                                        <p:cTn id="7" dur="5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4"/>
          <p:cNvSpPr txBox="1">
            <a:spLocks noGrp="1"/>
          </p:cNvSpPr>
          <p:nvPr>
            <p:ph type="title"/>
          </p:nvPr>
        </p:nvSpPr>
        <p:spPr>
          <a:xfrm>
            <a:off x="266556" y="483393"/>
            <a:ext cx="4381644"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2800"/>
              <a:buFont typeface="Calibri"/>
              <a:buNone/>
            </a:pPr>
            <a:r>
              <a:rPr lang="es-CL" sz="2800" b="1" dirty="0">
                <a:solidFill>
                  <a:srgbClr val="A01D22"/>
                </a:solidFill>
              </a:rPr>
              <a:t>Virulencia genes in </a:t>
            </a:r>
            <a:r>
              <a:rPr lang="es-CL" sz="2800" b="1" i="1" dirty="0">
                <a:solidFill>
                  <a:srgbClr val="A01D22"/>
                </a:solidFill>
              </a:rPr>
              <a:t>L. </a:t>
            </a:r>
            <a:r>
              <a:rPr lang="es-CL" sz="2800" b="1" i="1" dirty="0" err="1">
                <a:solidFill>
                  <a:srgbClr val="A01D22"/>
                </a:solidFill>
              </a:rPr>
              <a:t>monocytogenes</a:t>
            </a:r>
            <a:r>
              <a:rPr lang="es-CL" sz="2800" b="1" i="1" dirty="0">
                <a:solidFill>
                  <a:srgbClr val="A01D22"/>
                </a:solidFill>
              </a:rPr>
              <a:t> </a:t>
            </a:r>
            <a:r>
              <a:rPr lang="es-CL" sz="2800" b="1" dirty="0" err="1">
                <a:solidFill>
                  <a:srgbClr val="A01D22"/>
                </a:solidFill>
              </a:rPr>
              <a:t>from</a:t>
            </a:r>
            <a:r>
              <a:rPr lang="es-CL" sz="2800" b="1" dirty="0">
                <a:solidFill>
                  <a:srgbClr val="A01D22"/>
                </a:solidFill>
              </a:rPr>
              <a:t> Surface Waters in Chile</a:t>
            </a:r>
            <a:endParaRPr sz="2800" b="1" dirty="0">
              <a:solidFill>
                <a:srgbClr val="A01D22"/>
              </a:solidFill>
            </a:endParaRPr>
          </a:p>
        </p:txBody>
      </p:sp>
      <p:pic>
        <p:nvPicPr>
          <p:cNvPr id="408" name="Google Shape;408;p24"/>
          <p:cNvPicPr preferRelativeResize="0"/>
          <p:nvPr/>
        </p:nvPicPr>
        <p:blipFill rotWithShape="1">
          <a:blip r:embed="rId3">
            <a:alphaModFix/>
          </a:blip>
          <a:srcRect/>
          <a:stretch/>
        </p:blipFill>
        <p:spPr>
          <a:xfrm>
            <a:off x="3814224" y="1146175"/>
            <a:ext cx="7569200" cy="5083175"/>
          </a:xfrm>
          <a:prstGeom prst="rect">
            <a:avLst/>
          </a:prstGeom>
          <a:noFill/>
          <a:ln>
            <a:noFill/>
          </a:ln>
        </p:spPr>
      </p:pic>
      <p:sp>
        <p:nvSpPr>
          <p:cNvPr id="409" name="Google Shape;409;p24"/>
          <p:cNvSpPr txBox="1"/>
          <p:nvPr/>
        </p:nvSpPr>
        <p:spPr>
          <a:xfrm>
            <a:off x="7039776" y="1015370"/>
            <a:ext cx="411683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100">
                <a:solidFill>
                  <a:schemeClr val="dk1"/>
                </a:solidFill>
                <a:latin typeface="Calibri"/>
                <a:ea typeface="Calibri"/>
                <a:cs typeface="Calibri"/>
                <a:sym typeface="Calibri"/>
              </a:rPr>
              <a:t>Int                LIPI -1                    LIPI-3                      LIPI-4                     SSI</a:t>
            </a:r>
            <a:endParaRPr/>
          </a:p>
        </p:txBody>
      </p:sp>
      <p:grpSp>
        <p:nvGrpSpPr>
          <p:cNvPr id="410" name="Google Shape;410;p24"/>
          <p:cNvGrpSpPr/>
          <p:nvPr/>
        </p:nvGrpSpPr>
        <p:grpSpPr>
          <a:xfrm>
            <a:off x="6981006" y="5625420"/>
            <a:ext cx="4288356" cy="973091"/>
            <a:chOff x="6981006" y="5625420"/>
            <a:chExt cx="4288356" cy="973091"/>
          </a:xfrm>
        </p:grpSpPr>
        <p:grpSp>
          <p:nvGrpSpPr>
            <p:cNvPr id="411" name="Google Shape;411;p24"/>
            <p:cNvGrpSpPr/>
            <p:nvPr/>
          </p:nvGrpSpPr>
          <p:grpSpPr>
            <a:xfrm rot="5400000">
              <a:off x="7628291" y="5541986"/>
              <a:ext cx="875784" cy="1237266"/>
              <a:chOff x="8101848" y="4803926"/>
              <a:chExt cx="1751436" cy="1237266"/>
            </a:xfrm>
          </p:grpSpPr>
          <p:sp>
            <p:nvSpPr>
              <p:cNvPr id="412" name="Google Shape;412;p24"/>
              <p:cNvSpPr txBox="1"/>
              <p:nvPr/>
            </p:nvSpPr>
            <p:spPr>
              <a:xfrm rot="-5400000">
                <a:off x="8432382" y="4579724"/>
                <a:ext cx="1090363" cy="1538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100">
                    <a:solidFill>
                      <a:schemeClr val="dk1"/>
                    </a:solidFill>
                    <a:latin typeface="Calibri"/>
                    <a:ea typeface="Calibri"/>
                    <a:cs typeface="Calibri"/>
                    <a:sym typeface="Calibri"/>
                  </a:rPr>
                  <a:t>Presence            </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s-CL" sz="1100">
                    <a:solidFill>
                      <a:schemeClr val="dk1"/>
                    </a:solidFill>
                    <a:latin typeface="Calibri"/>
                    <a:ea typeface="Calibri"/>
                    <a:cs typeface="Calibri"/>
                    <a:sym typeface="Calibri"/>
                  </a:rPr>
                  <a:t>Absence    </a:t>
                </a:r>
                <a:endParaRPr/>
              </a:p>
            </p:txBody>
          </p:sp>
          <p:grpSp>
            <p:nvGrpSpPr>
              <p:cNvPr id="413" name="Google Shape;413;p24"/>
              <p:cNvGrpSpPr/>
              <p:nvPr/>
            </p:nvGrpSpPr>
            <p:grpSpPr>
              <a:xfrm rot="5400000">
                <a:off x="8904115" y="5092022"/>
                <a:ext cx="146903" cy="1751436"/>
                <a:chOff x="7912100" y="3454400"/>
                <a:chExt cx="53975" cy="241300"/>
              </a:xfrm>
            </p:grpSpPr>
            <p:sp>
              <p:nvSpPr>
                <p:cNvPr id="414" name="Google Shape;414;p24"/>
                <p:cNvSpPr/>
                <p:nvPr/>
              </p:nvSpPr>
              <p:spPr>
                <a:xfrm>
                  <a:off x="7912100" y="3454400"/>
                  <a:ext cx="53975" cy="120650"/>
                </a:xfrm>
                <a:prstGeom prst="rect">
                  <a:avLst/>
                </a:prstGeom>
                <a:solidFill>
                  <a:srgbClr val="ECC67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A932"/>
                    </a:solidFill>
                    <a:latin typeface="Calibri"/>
                    <a:ea typeface="Calibri"/>
                    <a:cs typeface="Calibri"/>
                    <a:sym typeface="Calibri"/>
                  </a:endParaRPr>
                </a:p>
              </p:txBody>
            </p:sp>
            <p:sp>
              <p:nvSpPr>
                <p:cNvPr id="415" name="Google Shape;415;p24"/>
                <p:cNvSpPr/>
                <p:nvPr/>
              </p:nvSpPr>
              <p:spPr>
                <a:xfrm>
                  <a:off x="7912100" y="3575050"/>
                  <a:ext cx="53975" cy="120650"/>
                </a:xfrm>
                <a:prstGeom prst="rect">
                  <a:avLst/>
                </a:prstGeom>
                <a:solidFill>
                  <a:srgbClr val="6429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A932"/>
                    </a:solidFill>
                    <a:latin typeface="Calibri"/>
                    <a:ea typeface="Calibri"/>
                    <a:cs typeface="Calibri"/>
                    <a:sym typeface="Calibri"/>
                  </a:endParaRPr>
                </a:p>
              </p:txBody>
            </p:sp>
          </p:grpSp>
        </p:grpSp>
        <p:grpSp>
          <p:nvGrpSpPr>
            <p:cNvPr id="416" name="Google Shape;416;p24"/>
            <p:cNvGrpSpPr/>
            <p:nvPr/>
          </p:nvGrpSpPr>
          <p:grpSpPr>
            <a:xfrm rot="5400000">
              <a:off x="10081651" y="5560418"/>
              <a:ext cx="875784" cy="1200399"/>
              <a:chOff x="8101848" y="4840793"/>
              <a:chExt cx="1751436" cy="1200399"/>
            </a:xfrm>
          </p:grpSpPr>
          <p:sp>
            <p:nvSpPr>
              <p:cNvPr id="417" name="Google Shape;417;p24"/>
              <p:cNvSpPr txBox="1"/>
              <p:nvPr/>
            </p:nvSpPr>
            <p:spPr>
              <a:xfrm rot="-5400000">
                <a:off x="8450818" y="4598157"/>
                <a:ext cx="1053494" cy="1538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100">
                    <a:solidFill>
                      <a:schemeClr val="dk1"/>
                    </a:solidFill>
                    <a:latin typeface="Calibri"/>
                    <a:ea typeface="Calibri"/>
                    <a:cs typeface="Calibri"/>
                    <a:sym typeface="Calibri"/>
                  </a:rPr>
                  <a:t>Absence            </a:t>
                </a:r>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endParaRPr sz="1100">
                  <a:solidFill>
                    <a:schemeClr val="dk1"/>
                  </a:solidFill>
                  <a:latin typeface="Calibri"/>
                  <a:ea typeface="Calibri"/>
                  <a:cs typeface="Calibri"/>
                  <a:sym typeface="Calibri"/>
                </a:endParaRPr>
              </a:p>
              <a:p>
                <a:pPr marL="0" marR="0" lvl="0" indent="0" algn="l" rtl="0">
                  <a:spcBef>
                    <a:spcPts val="0"/>
                  </a:spcBef>
                  <a:spcAft>
                    <a:spcPts val="0"/>
                  </a:spcAft>
                  <a:buNone/>
                </a:pPr>
                <a:r>
                  <a:rPr lang="es-CL" sz="1100">
                    <a:solidFill>
                      <a:schemeClr val="dk1"/>
                    </a:solidFill>
                    <a:latin typeface="Calibri"/>
                    <a:ea typeface="Calibri"/>
                    <a:cs typeface="Calibri"/>
                    <a:sym typeface="Calibri"/>
                  </a:rPr>
                  <a:t>Presence    </a:t>
                </a:r>
                <a:endParaRPr/>
              </a:p>
            </p:txBody>
          </p:sp>
          <p:grpSp>
            <p:nvGrpSpPr>
              <p:cNvPr id="418" name="Google Shape;418;p24"/>
              <p:cNvGrpSpPr/>
              <p:nvPr/>
            </p:nvGrpSpPr>
            <p:grpSpPr>
              <a:xfrm rot="5400000">
                <a:off x="8904115" y="5092022"/>
                <a:ext cx="146903" cy="1751436"/>
                <a:chOff x="7912100" y="3454400"/>
                <a:chExt cx="53975" cy="241300"/>
              </a:xfrm>
            </p:grpSpPr>
            <p:sp>
              <p:nvSpPr>
                <p:cNvPr id="419" name="Google Shape;419;p24"/>
                <p:cNvSpPr/>
                <p:nvPr/>
              </p:nvSpPr>
              <p:spPr>
                <a:xfrm>
                  <a:off x="7912100" y="3454400"/>
                  <a:ext cx="53975" cy="120650"/>
                </a:xfrm>
                <a:prstGeom prst="rect">
                  <a:avLst/>
                </a:prstGeom>
                <a:solidFill>
                  <a:srgbClr val="ECC67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A932"/>
                    </a:solidFill>
                    <a:latin typeface="Calibri"/>
                    <a:ea typeface="Calibri"/>
                    <a:cs typeface="Calibri"/>
                    <a:sym typeface="Calibri"/>
                  </a:endParaRPr>
                </a:p>
              </p:txBody>
            </p:sp>
            <p:sp>
              <p:nvSpPr>
                <p:cNvPr id="420" name="Google Shape;420;p24"/>
                <p:cNvSpPr/>
                <p:nvPr/>
              </p:nvSpPr>
              <p:spPr>
                <a:xfrm>
                  <a:off x="7912100" y="3575050"/>
                  <a:ext cx="53975" cy="120650"/>
                </a:xfrm>
                <a:prstGeom prst="rect">
                  <a:avLst/>
                </a:prstGeom>
                <a:solidFill>
                  <a:srgbClr val="6429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A932"/>
                    </a:solidFill>
                    <a:latin typeface="Calibri"/>
                    <a:ea typeface="Calibri"/>
                    <a:cs typeface="Calibri"/>
                    <a:sym typeface="Calibri"/>
                  </a:endParaRPr>
                </a:p>
              </p:txBody>
            </p:sp>
          </p:grpSp>
        </p:grpSp>
        <p:cxnSp>
          <p:nvCxnSpPr>
            <p:cNvPr id="421" name="Google Shape;421;p24"/>
            <p:cNvCxnSpPr/>
            <p:nvPr/>
          </p:nvCxnSpPr>
          <p:spPr>
            <a:xfrm>
              <a:off x="6981006" y="5625420"/>
              <a:ext cx="1226894" cy="0"/>
            </a:xfrm>
            <a:prstGeom prst="straightConnector1">
              <a:avLst/>
            </a:prstGeom>
            <a:noFill/>
            <a:ln w="57150" cap="flat" cmpd="sng">
              <a:solidFill>
                <a:srgbClr val="002060"/>
              </a:solidFill>
              <a:prstDash val="solid"/>
              <a:miter lim="800000"/>
              <a:headEnd type="none" w="sm" len="sm"/>
              <a:tailEnd type="none" w="sm" len="sm"/>
            </a:ln>
          </p:spPr>
        </p:cxnSp>
        <p:cxnSp>
          <p:nvCxnSpPr>
            <p:cNvPr id="422" name="Google Shape;422;p24"/>
            <p:cNvCxnSpPr/>
            <p:nvPr/>
          </p:nvCxnSpPr>
          <p:spPr>
            <a:xfrm>
              <a:off x="8381438" y="5625420"/>
              <a:ext cx="2887924" cy="0"/>
            </a:xfrm>
            <a:prstGeom prst="straightConnector1">
              <a:avLst/>
            </a:prstGeom>
            <a:noFill/>
            <a:ln w="57150" cap="flat" cmpd="sng">
              <a:solidFill>
                <a:srgbClr val="002060"/>
              </a:solidFill>
              <a:prstDash val="solid"/>
              <a:miter lim="800000"/>
              <a:headEnd type="none" w="sm" len="sm"/>
              <a:tailEnd type="none" w="sm" len="sm"/>
            </a:ln>
          </p:spPr>
        </p:cxnSp>
      </p:grpSp>
      <p:grpSp>
        <p:nvGrpSpPr>
          <p:cNvPr id="423" name="Google Shape;423;p24"/>
          <p:cNvGrpSpPr/>
          <p:nvPr/>
        </p:nvGrpSpPr>
        <p:grpSpPr>
          <a:xfrm>
            <a:off x="463429" y="2757488"/>
            <a:ext cx="2271249" cy="2867932"/>
            <a:chOff x="463429" y="2757488"/>
            <a:chExt cx="2271249" cy="2867932"/>
          </a:xfrm>
        </p:grpSpPr>
        <p:grpSp>
          <p:nvGrpSpPr>
            <p:cNvPr id="424" name="Google Shape;424;p24"/>
            <p:cNvGrpSpPr/>
            <p:nvPr/>
          </p:nvGrpSpPr>
          <p:grpSpPr>
            <a:xfrm>
              <a:off x="463429" y="2757488"/>
              <a:ext cx="2271249" cy="2867932"/>
              <a:chOff x="463429" y="2757488"/>
              <a:chExt cx="2271249" cy="2867932"/>
            </a:xfrm>
          </p:grpSpPr>
          <p:pic>
            <p:nvPicPr>
              <p:cNvPr id="425" name="Google Shape;425;p24"/>
              <p:cNvPicPr preferRelativeResize="0"/>
              <p:nvPr/>
            </p:nvPicPr>
            <p:blipFill rotWithShape="1">
              <a:blip r:embed="rId4">
                <a:alphaModFix/>
              </a:blip>
              <a:srcRect l="11267" t="11545" r="33506" b="9524"/>
              <a:stretch/>
            </p:blipFill>
            <p:spPr>
              <a:xfrm>
                <a:off x="463429" y="2757488"/>
                <a:ext cx="2271249" cy="2712439"/>
              </a:xfrm>
              <a:prstGeom prst="rect">
                <a:avLst/>
              </a:prstGeom>
              <a:noFill/>
              <a:ln>
                <a:noFill/>
              </a:ln>
            </p:spPr>
          </p:pic>
          <p:sp>
            <p:nvSpPr>
              <p:cNvPr id="426" name="Google Shape;426;p24"/>
              <p:cNvSpPr txBox="1"/>
              <p:nvPr/>
            </p:nvSpPr>
            <p:spPr>
              <a:xfrm>
                <a:off x="1752599" y="4828585"/>
                <a:ext cx="352697" cy="796835"/>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27" name="Google Shape;427;p24"/>
            <p:cNvSpPr txBox="1"/>
            <p:nvPr/>
          </p:nvSpPr>
          <p:spPr>
            <a:xfrm>
              <a:off x="1933303" y="3236578"/>
              <a:ext cx="352697" cy="147732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s-CL" sz="600">
                  <a:solidFill>
                    <a:schemeClr val="dk1"/>
                  </a:solidFill>
                  <a:latin typeface="Helvetica Neue"/>
                  <a:ea typeface="Helvetica Neue"/>
                  <a:cs typeface="Helvetica Neue"/>
                  <a:sym typeface="Helvetica Neue"/>
                </a:rPr>
                <a:t>IVb</a:t>
              </a: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s-CL" sz="600">
                  <a:solidFill>
                    <a:schemeClr val="dk1"/>
                  </a:solidFill>
                  <a:latin typeface="Helvetica Neue"/>
                  <a:ea typeface="Helvetica Neue"/>
                  <a:cs typeface="Helvetica Neue"/>
                  <a:sym typeface="Helvetica Neue"/>
                </a:rPr>
                <a:t>IIb</a:t>
              </a: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endParaRPr sz="600">
                <a:solidFill>
                  <a:schemeClr val="dk1"/>
                </a:solidFill>
                <a:latin typeface="Helvetica Neue"/>
                <a:ea typeface="Helvetica Neue"/>
                <a:cs typeface="Helvetica Neue"/>
                <a:sym typeface="Helvetica Neue"/>
              </a:endParaRPr>
            </a:p>
            <a:p>
              <a:pPr marL="0" marR="0" lvl="0" indent="0" algn="l" rtl="0">
                <a:spcBef>
                  <a:spcPts val="0"/>
                </a:spcBef>
                <a:spcAft>
                  <a:spcPts val="0"/>
                </a:spcAft>
                <a:buNone/>
              </a:pPr>
              <a:r>
                <a:rPr lang="es-CL" sz="600">
                  <a:solidFill>
                    <a:schemeClr val="dk1"/>
                  </a:solidFill>
                  <a:latin typeface="Helvetica Neue"/>
                  <a:ea typeface="Helvetica Neue"/>
                  <a:cs typeface="Helvetica Neue"/>
                  <a:sym typeface="Helvetica Neue"/>
                </a:rPr>
                <a:t>IIa</a:t>
              </a:r>
              <a:endParaRPr sz="600">
                <a:solidFill>
                  <a:schemeClr val="dk1"/>
                </a:solidFill>
                <a:latin typeface="Helvetica Neue"/>
                <a:ea typeface="Helvetica Neue"/>
                <a:cs typeface="Helvetica Neue"/>
                <a:sym typeface="Helvetica Neue"/>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B55CB-7B11-83E1-4E9E-61853AB4FACE}"/>
              </a:ext>
            </a:extLst>
          </p:cNvPr>
          <p:cNvSpPr>
            <a:spLocks noGrp="1"/>
          </p:cNvSpPr>
          <p:nvPr>
            <p:ph type="title"/>
          </p:nvPr>
        </p:nvSpPr>
        <p:spPr/>
        <p:txBody>
          <a:bodyPr>
            <a:normAutofit/>
          </a:bodyPr>
          <a:lstStyle/>
          <a:p>
            <a:r>
              <a:rPr lang="en-US" sz="4800" b="1" dirty="0">
                <a:solidFill>
                  <a:srgbClr val="A01D22"/>
                </a:solidFill>
              </a:rPr>
              <a:t>Water Project Products</a:t>
            </a:r>
          </a:p>
        </p:txBody>
      </p:sp>
      <p:sp>
        <p:nvSpPr>
          <p:cNvPr id="7" name="Text Placeholder 6">
            <a:extLst>
              <a:ext uri="{FF2B5EF4-FFF2-40B4-BE49-F238E27FC236}">
                <a16:creationId xmlns:a16="http://schemas.microsoft.com/office/drawing/2014/main" id="{BBDE7797-A3EA-387B-58A4-E99ADF304A3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358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308D96A-7B14-E532-6B25-7695C05D8840}"/>
              </a:ext>
            </a:extLst>
          </p:cNvPr>
          <p:cNvSpPr/>
          <p:nvPr/>
        </p:nvSpPr>
        <p:spPr>
          <a:xfrm>
            <a:off x="411020" y="-460326"/>
            <a:ext cx="5944956" cy="56915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5F68AF-1539-D7D5-F29C-B9B8B81ECAFE}"/>
              </a:ext>
            </a:extLst>
          </p:cNvPr>
          <p:cNvSpPr>
            <a:spLocks noGrp="1"/>
          </p:cNvSpPr>
          <p:nvPr>
            <p:ph type="title"/>
          </p:nvPr>
        </p:nvSpPr>
        <p:spPr>
          <a:xfrm>
            <a:off x="1427629" y="5309105"/>
            <a:ext cx="9856694" cy="1325563"/>
          </a:xfrm>
        </p:spPr>
        <p:txBody>
          <a:bodyPr/>
          <a:lstStyle/>
          <a:p>
            <a:r>
              <a:rPr lang="en-US" b="1" dirty="0">
                <a:solidFill>
                  <a:srgbClr val="A01D22"/>
                </a:solidFill>
              </a:rPr>
              <a:t>Project Origin</a:t>
            </a:r>
          </a:p>
        </p:txBody>
      </p:sp>
      <p:sp>
        <p:nvSpPr>
          <p:cNvPr id="3" name="Content Placeholder 2">
            <a:extLst>
              <a:ext uri="{FF2B5EF4-FFF2-40B4-BE49-F238E27FC236}">
                <a16:creationId xmlns:a16="http://schemas.microsoft.com/office/drawing/2014/main" id="{6251B78A-4ECF-BDF0-3E55-C7CDF8E37A6A}"/>
              </a:ext>
            </a:extLst>
          </p:cNvPr>
          <p:cNvSpPr>
            <a:spLocks noGrp="1"/>
          </p:cNvSpPr>
          <p:nvPr>
            <p:ph idx="1"/>
          </p:nvPr>
        </p:nvSpPr>
        <p:spPr>
          <a:xfrm>
            <a:off x="916172" y="943123"/>
            <a:ext cx="5179828" cy="3192942"/>
          </a:xfrm>
        </p:spPr>
        <p:txBody>
          <a:bodyPr>
            <a:normAutofit/>
          </a:bodyPr>
          <a:lstStyle/>
          <a:p>
            <a:r>
              <a:rPr lang="en-US" dirty="0">
                <a:solidFill>
                  <a:schemeClr val="bg1"/>
                </a:solidFill>
              </a:rPr>
              <a:t>FDA goals:</a:t>
            </a:r>
          </a:p>
          <a:p>
            <a:pPr lvl="1"/>
            <a:r>
              <a:rPr lang="en-US" dirty="0">
                <a:solidFill>
                  <a:schemeClr val="bg1"/>
                </a:solidFill>
              </a:rPr>
              <a:t>Broaden genomics database for </a:t>
            </a:r>
            <a:r>
              <a:rPr lang="en-US" i="1" dirty="0">
                <a:solidFill>
                  <a:schemeClr val="bg1"/>
                </a:solidFill>
              </a:rPr>
              <a:t>Salmonella</a:t>
            </a:r>
            <a:r>
              <a:rPr lang="en-US" dirty="0">
                <a:solidFill>
                  <a:schemeClr val="bg1"/>
                </a:solidFill>
              </a:rPr>
              <a:t> spp.</a:t>
            </a:r>
          </a:p>
          <a:p>
            <a:pPr lvl="1"/>
            <a:r>
              <a:rPr lang="en-US" dirty="0">
                <a:solidFill>
                  <a:schemeClr val="bg1"/>
                </a:solidFill>
              </a:rPr>
              <a:t>Improve the response and prevention of foodborne diseases</a:t>
            </a:r>
          </a:p>
          <a:p>
            <a:pPr lvl="1"/>
            <a:r>
              <a:rPr lang="en-US" dirty="0">
                <a:solidFill>
                  <a:schemeClr val="bg1"/>
                </a:solidFill>
              </a:rPr>
              <a:t>Antimicrobial resistance</a:t>
            </a:r>
          </a:p>
          <a:p>
            <a:pPr lvl="1"/>
            <a:r>
              <a:rPr lang="en-US" dirty="0">
                <a:solidFill>
                  <a:schemeClr val="bg1"/>
                </a:solidFill>
              </a:rPr>
              <a:t>Assist in the identification and response of emerging pathogens.</a:t>
            </a:r>
          </a:p>
        </p:txBody>
      </p:sp>
      <p:grpSp>
        <p:nvGrpSpPr>
          <p:cNvPr id="7" name="Group 6">
            <a:extLst>
              <a:ext uri="{FF2B5EF4-FFF2-40B4-BE49-F238E27FC236}">
                <a16:creationId xmlns:a16="http://schemas.microsoft.com/office/drawing/2014/main" id="{5DC8A0E9-C05C-BF5E-3A83-DC6FFDBBEC63}"/>
              </a:ext>
            </a:extLst>
          </p:cNvPr>
          <p:cNvGrpSpPr/>
          <p:nvPr/>
        </p:nvGrpSpPr>
        <p:grpSpPr>
          <a:xfrm>
            <a:off x="6981475" y="2747321"/>
            <a:ext cx="4011706" cy="3935506"/>
            <a:chOff x="6981475" y="2747321"/>
            <a:chExt cx="4011706" cy="3935506"/>
          </a:xfrm>
        </p:grpSpPr>
        <p:sp>
          <p:nvSpPr>
            <p:cNvPr id="6" name="Oval 5">
              <a:extLst>
                <a:ext uri="{FF2B5EF4-FFF2-40B4-BE49-F238E27FC236}">
                  <a16:creationId xmlns:a16="http://schemas.microsoft.com/office/drawing/2014/main" id="{D114C633-5619-D8FF-B169-D76381A3FB8D}"/>
                </a:ext>
              </a:extLst>
            </p:cNvPr>
            <p:cNvSpPr/>
            <p:nvPr/>
          </p:nvSpPr>
          <p:spPr>
            <a:xfrm>
              <a:off x="6981475" y="2747321"/>
              <a:ext cx="4011706" cy="3935506"/>
            </a:xfrm>
            <a:prstGeom prst="ellipse">
              <a:avLst/>
            </a:prstGeom>
            <a:solidFill>
              <a:srgbClr val="A01D22"/>
            </a:solidFill>
            <a:ln>
              <a:solidFill>
                <a:srgbClr val="A01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CDFFE5AD-362F-4D2E-D161-3600A301F5D5}"/>
                </a:ext>
              </a:extLst>
            </p:cNvPr>
            <p:cNvSpPr txBox="1">
              <a:spLocks/>
            </p:cNvSpPr>
            <p:nvPr/>
          </p:nvSpPr>
          <p:spPr>
            <a:xfrm>
              <a:off x="7398332" y="4206281"/>
              <a:ext cx="3431033" cy="10638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bg1"/>
                  </a:solidFill>
                </a:rPr>
                <a:t>JIFSAN Cooperative</a:t>
              </a:r>
            </a:p>
            <a:p>
              <a:pPr marL="0" indent="0" algn="ctr">
                <a:buNone/>
              </a:pPr>
              <a:r>
                <a:rPr lang="en-US" b="1" dirty="0">
                  <a:solidFill>
                    <a:schemeClr val="bg1"/>
                  </a:solidFill>
                </a:rPr>
                <a:t>Agreement</a:t>
              </a:r>
            </a:p>
          </p:txBody>
        </p:sp>
      </p:grpSp>
    </p:spTree>
    <p:extLst>
      <p:ext uri="{BB962C8B-B14F-4D97-AF65-F5344CB8AC3E}">
        <p14:creationId xmlns:p14="http://schemas.microsoft.com/office/powerpoint/2010/main" val="371014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747AB-C45A-F6C8-BFB4-536FD65590B4}"/>
              </a:ext>
            </a:extLst>
          </p:cNvPr>
          <p:cNvSpPr txBox="1">
            <a:spLocks/>
          </p:cNvSpPr>
          <p:nvPr/>
        </p:nvSpPr>
        <p:spPr>
          <a:xfrm>
            <a:off x="1980406" y="263191"/>
            <a:ext cx="842168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A01D22"/>
                </a:solidFill>
              </a:rPr>
              <a:t>Peer review Publications</a:t>
            </a:r>
          </a:p>
        </p:txBody>
      </p:sp>
      <p:grpSp>
        <p:nvGrpSpPr>
          <p:cNvPr id="3" name="Group 2">
            <a:extLst>
              <a:ext uri="{FF2B5EF4-FFF2-40B4-BE49-F238E27FC236}">
                <a16:creationId xmlns:a16="http://schemas.microsoft.com/office/drawing/2014/main" id="{D2403090-10D0-7FC0-080C-E8A38758F246}"/>
              </a:ext>
            </a:extLst>
          </p:cNvPr>
          <p:cNvGrpSpPr/>
          <p:nvPr/>
        </p:nvGrpSpPr>
        <p:grpSpPr>
          <a:xfrm>
            <a:off x="0" y="1524833"/>
            <a:ext cx="4569263" cy="3142922"/>
            <a:chOff x="0" y="1524833"/>
            <a:chExt cx="4569263" cy="3142922"/>
          </a:xfrm>
        </p:grpSpPr>
        <p:pic>
          <p:nvPicPr>
            <p:cNvPr id="4" name="Picture 3">
              <a:extLst>
                <a:ext uri="{FF2B5EF4-FFF2-40B4-BE49-F238E27FC236}">
                  <a16:creationId xmlns:a16="http://schemas.microsoft.com/office/drawing/2014/main" id="{A8C233BE-7233-C3BC-8C6E-7A26C83E1280}"/>
                </a:ext>
              </a:extLst>
            </p:cNvPr>
            <p:cNvPicPr>
              <a:picLocks noChangeAspect="1"/>
            </p:cNvPicPr>
            <p:nvPr/>
          </p:nvPicPr>
          <p:blipFill>
            <a:blip r:embed="rId2"/>
            <a:stretch>
              <a:fillRect/>
            </a:stretch>
          </p:blipFill>
          <p:spPr>
            <a:xfrm>
              <a:off x="0" y="1732005"/>
              <a:ext cx="4569263" cy="2935750"/>
            </a:xfrm>
            <a:prstGeom prst="rect">
              <a:avLst/>
            </a:prstGeom>
            <a:noFill/>
          </p:spPr>
        </p:pic>
        <p:pic>
          <p:nvPicPr>
            <p:cNvPr id="5" name="Picture 4" descr="A red and blue flag&#10;&#10;Description automatically generated with medium confidence">
              <a:extLst>
                <a:ext uri="{FF2B5EF4-FFF2-40B4-BE49-F238E27FC236}">
                  <a16:creationId xmlns:a16="http://schemas.microsoft.com/office/drawing/2014/main" id="{0239D507-D7BD-F755-3D78-33DFDE1B4973}"/>
                </a:ext>
              </a:extLst>
            </p:cNvPr>
            <p:cNvPicPr>
              <a:picLocks noChangeAspect="1"/>
            </p:cNvPicPr>
            <p:nvPr/>
          </p:nvPicPr>
          <p:blipFill>
            <a:blip r:embed="rId3"/>
            <a:stretch>
              <a:fillRect/>
            </a:stretch>
          </p:blipFill>
          <p:spPr>
            <a:xfrm>
              <a:off x="838200" y="1524833"/>
              <a:ext cx="622648" cy="414344"/>
            </a:xfrm>
            <a:prstGeom prst="rect">
              <a:avLst/>
            </a:prstGeom>
          </p:spPr>
        </p:pic>
      </p:grpSp>
      <p:grpSp>
        <p:nvGrpSpPr>
          <p:cNvPr id="6" name="Group 5">
            <a:extLst>
              <a:ext uri="{FF2B5EF4-FFF2-40B4-BE49-F238E27FC236}">
                <a16:creationId xmlns:a16="http://schemas.microsoft.com/office/drawing/2014/main" id="{AE515C87-119F-A9C6-B355-BF35D7FDA4BC}"/>
              </a:ext>
            </a:extLst>
          </p:cNvPr>
          <p:cNvGrpSpPr/>
          <p:nvPr/>
        </p:nvGrpSpPr>
        <p:grpSpPr>
          <a:xfrm>
            <a:off x="3892950" y="2656040"/>
            <a:ext cx="4069173" cy="2954910"/>
            <a:chOff x="3892950" y="2656040"/>
            <a:chExt cx="4069173" cy="2954910"/>
          </a:xfrm>
        </p:grpSpPr>
        <p:pic>
          <p:nvPicPr>
            <p:cNvPr id="7" name="Picture 6">
              <a:extLst>
                <a:ext uri="{FF2B5EF4-FFF2-40B4-BE49-F238E27FC236}">
                  <a16:creationId xmlns:a16="http://schemas.microsoft.com/office/drawing/2014/main" id="{201B9ECC-191A-3E8C-837A-D9A9DECDD46C}"/>
                </a:ext>
              </a:extLst>
            </p:cNvPr>
            <p:cNvPicPr>
              <a:picLocks noChangeAspect="1"/>
            </p:cNvPicPr>
            <p:nvPr/>
          </p:nvPicPr>
          <p:blipFill>
            <a:blip r:embed="rId4"/>
            <a:stretch>
              <a:fillRect/>
            </a:stretch>
          </p:blipFill>
          <p:spPr>
            <a:xfrm>
              <a:off x="3892950" y="2874432"/>
              <a:ext cx="4069173" cy="2736518"/>
            </a:xfrm>
            <a:prstGeom prst="rect">
              <a:avLst/>
            </a:prstGeom>
            <a:noFill/>
          </p:spPr>
        </p:pic>
        <p:pic>
          <p:nvPicPr>
            <p:cNvPr id="8" name="Picture 7" descr="A picture containing text, vector graphics, businesscard&#10;&#10;Description automatically generated">
              <a:extLst>
                <a:ext uri="{FF2B5EF4-FFF2-40B4-BE49-F238E27FC236}">
                  <a16:creationId xmlns:a16="http://schemas.microsoft.com/office/drawing/2014/main" id="{E0D108E8-69CF-3D6F-A320-8A0B77872D61}"/>
                </a:ext>
              </a:extLst>
            </p:cNvPr>
            <p:cNvPicPr>
              <a:picLocks noChangeAspect="1"/>
            </p:cNvPicPr>
            <p:nvPr/>
          </p:nvPicPr>
          <p:blipFill>
            <a:blip r:embed="rId5"/>
            <a:stretch>
              <a:fillRect/>
            </a:stretch>
          </p:blipFill>
          <p:spPr>
            <a:xfrm>
              <a:off x="5728633" y="2656040"/>
              <a:ext cx="622648" cy="436783"/>
            </a:xfrm>
            <a:prstGeom prst="rect">
              <a:avLst/>
            </a:prstGeom>
          </p:spPr>
        </p:pic>
      </p:grpSp>
      <p:grpSp>
        <p:nvGrpSpPr>
          <p:cNvPr id="9" name="Group 8">
            <a:extLst>
              <a:ext uri="{FF2B5EF4-FFF2-40B4-BE49-F238E27FC236}">
                <a16:creationId xmlns:a16="http://schemas.microsoft.com/office/drawing/2014/main" id="{CA192AEE-370C-26E2-0C2F-906D04207229}"/>
              </a:ext>
            </a:extLst>
          </p:cNvPr>
          <p:cNvGrpSpPr/>
          <p:nvPr/>
        </p:nvGrpSpPr>
        <p:grpSpPr>
          <a:xfrm>
            <a:off x="7815593" y="3291840"/>
            <a:ext cx="4333214" cy="3302969"/>
            <a:chOff x="7815593" y="3291840"/>
            <a:chExt cx="4333214" cy="3302969"/>
          </a:xfrm>
        </p:grpSpPr>
        <p:pic>
          <p:nvPicPr>
            <p:cNvPr id="10" name="Picture 9">
              <a:extLst>
                <a:ext uri="{FF2B5EF4-FFF2-40B4-BE49-F238E27FC236}">
                  <a16:creationId xmlns:a16="http://schemas.microsoft.com/office/drawing/2014/main" id="{96CEBBA0-E3AE-027E-4E7C-FE8AD038C6CB}"/>
                </a:ext>
              </a:extLst>
            </p:cNvPr>
            <p:cNvPicPr>
              <a:picLocks noChangeAspect="1"/>
            </p:cNvPicPr>
            <p:nvPr/>
          </p:nvPicPr>
          <p:blipFill>
            <a:blip r:embed="rId6"/>
            <a:stretch>
              <a:fillRect/>
            </a:stretch>
          </p:blipFill>
          <p:spPr>
            <a:xfrm>
              <a:off x="7815593" y="3659059"/>
              <a:ext cx="4333214" cy="2935750"/>
            </a:xfrm>
            <a:prstGeom prst="rect">
              <a:avLst/>
            </a:prstGeom>
            <a:noFill/>
          </p:spPr>
        </p:pic>
        <p:pic>
          <p:nvPicPr>
            <p:cNvPr id="11" name="Picture 10" descr="Graphical user interface, application&#10;&#10;Description automatically generated with medium confidence">
              <a:extLst>
                <a:ext uri="{FF2B5EF4-FFF2-40B4-BE49-F238E27FC236}">
                  <a16:creationId xmlns:a16="http://schemas.microsoft.com/office/drawing/2014/main" id="{F87CC72C-1CC8-5CAC-8034-E704B6447735}"/>
                </a:ext>
              </a:extLst>
            </p:cNvPr>
            <p:cNvPicPr>
              <a:picLocks noChangeAspect="1"/>
            </p:cNvPicPr>
            <p:nvPr/>
          </p:nvPicPr>
          <p:blipFill>
            <a:blip r:embed="rId7"/>
            <a:stretch>
              <a:fillRect/>
            </a:stretch>
          </p:blipFill>
          <p:spPr>
            <a:xfrm>
              <a:off x="9786245" y="3291840"/>
              <a:ext cx="595953" cy="341118"/>
            </a:xfrm>
            <a:prstGeom prst="rect">
              <a:avLst/>
            </a:prstGeom>
          </p:spPr>
        </p:pic>
      </p:grpSp>
      <p:pic>
        <p:nvPicPr>
          <p:cNvPr id="12" name="Graphic 11" descr="Open book outline">
            <a:extLst>
              <a:ext uri="{FF2B5EF4-FFF2-40B4-BE49-F238E27FC236}">
                <a16:creationId xmlns:a16="http://schemas.microsoft.com/office/drawing/2014/main" id="{897B6916-AEE5-7EC9-2E31-20CBFCAC04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33041" y="340261"/>
            <a:ext cx="2752562" cy="2752562"/>
          </a:xfrm>
          <a:prstGeom prst="rect">
            <a:avLst/>
          </a:prstGeom>
        </p:spPr>
      </p:pic>
      <p:sp>
        <p:nvSpPr>
          <p:cNvPr id="13" name="TextBox 12">
            <a:extLst>
              <a:ext uri="{FF2B5EF4-FFF2-40B4-BE49-F238E27FC236}">
                <a16:creationId xmlns:a16="http://schemas.microsoft.com/office/drawing/2014/main" id="{289682DE-7BF0-7E6D-3D88-EE1CF02BF04F}"/>
              </a:ext>
            </a:extLst>
          </p:cNvPr>
          <p:cNvSpPr txBox="1"/>
          <p:nvPr/>
        </p:nvSpPr>
        <p:spPr>
          <a:xfrm>
            <a:off x="314414" y="6225477"/>
            <a:ext cx="7157071" cy="369332"/>
          </a:xfrm>
          <a:prstGeom prst="rect">
            <a:avLst/>
          </a:prstGeom>
          <a:noFill/>
        </p:spPr>
        <p:txBody>
          <a:bodyPr wrap="square" rtlCol="0">
            <a:spAutoFit/>
          </a:bodyPr>
          <a:lstStyle/>
          <a:p>
            <a:r>
              <a:rPr lang="en-US" dirty="0"/>
              <a:t>Two articles submitted for consideration in 2023 + 5 in preparation</a:t>
            </a:r>
          </a:p>
        </p:txBody>
      </p:sp>
    </p:spTree>
    <p:extLst>
      <p:ext uri="{BB962C8B-B14F-4D97-AF65-F5344CB8AC3E}">
        <p14:creationId xmlns:p14="http://schemas.microsoft.com/office/powerpoint/2010/main" val="227371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94BA198-9166-4858-663F-75351B14FA8F}"/>
              </a:ext>
            </a:extLst>
          </p:cNvPr>
          <p:cNvSpPr txBox="1">
            <a:spLocks/>
          </p:cNvSpPr>
          <p:nvPr/>
        </p:nvSpPr>
        <p:spPr>
          <a:xfrm>
            <a:off x="838200" y="2401330"/>
            <a:ext cx="6797405" cy="371938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spcAft>
                <a:spcPts val="800"/>
              </a:spcAft>
              <a:buFont typeface="+mj-lt"/>
              <a:buAutoNum type="arabicPeriod"/>
            </a:pPr>
            <a:r>
              <a:rPr lang="en-US" sz="1600" dirty="0">
                <a:latin typeface="Arial" panose="020B0604020202020204" pitchFamily="34" charset="0"/>
                <a:ea typeface="Times New Roman" panose="02020603050405020304" pitchFamily="18" charset="0"/>
                <a:cs typeface="Times New Roman" panose="02020603050405020304" pitchFamily="18" charset="0"/>
              </a:rPr>
              <a:t>Magaly Toro, Enrique Delgado Suarez, Angelica Reyes-Jara, Andrea Moreno Switt, Aiko </a:t>
            </a:r>
            <a:r>
              <a:rPr lang="en-US" sz="1600" dirty="0" err="1">
                <a:latin typeface="Arial" panose="020B0604020202020204" pitchFamily="34" charset="0"/>
                <a:ea typeface="Times New Roman" panose="02020603050405020304" pitchFamily="18" charset="0"/>
                <a:cs typeface="Times New Roman" panose="02020603050405020304" pitchFamily="18" charset="0"/>
              </a:rPr>
              <a:t>Adell</a:t>
            </a:r>
            <a:r>
              <a:rPr lang="en-US" sz="1600" dirty="0">
                <a:latin typeface="Arial" panose="020B0604020202020204" pitchFamily="34" charset="0"/>
                <a:ea typeface="Times New Roman" panose="02020603050405020304" pitchFamily="18" charset="0"/>
                <a:cs typeface="Times New Roman" panose="02020603050405020304" pitchFamily="18" charset="0"/>
              </a:rPr>
              <a:t>, Raquel Regina Bonelli, Celso José Bruno Oliveira, Zhao Chen, Xinyang Huang, Sebastian Gutierrez, Anamaria M. P. dos Santos, Brett Albee, Eric Brown, Marc Allard, Sandra Tallent, Christopher Grim, Rebecca Bell, and Jianghong Meng. Long-term surveillance shows a high prevalence and diversity of </a:t>
            </a:r>
            <a:r>
              <a:rPr lang="en-US" sz="1600" i="1" dirty="0">
                <a:latin typeface="Arial" panose="020B0604020202020204" pitchFamily="34" charset="0"/>
                <a:ea typeface="Times New Roman" panose="02020603050405020304" pitchFamily="18" charset="0"/>
                <a:cs typeface="Times New Roman" panose="02020603050405020304" pitchFamily="18" charset="0"/>
              </a:rPr>
              <a:t>Salmonella</a:t>
            </a:r>
            <a:r>
              <a:rPr lang="en-US" sz="1600" dirty="0">
                <a:latin typeface="Arial" panose="020B0604020202020204" pitchFamily="34" charset="0"/>
                <a:ea typeface="Times New Roman" panose="02020603050405020304" pitchFamily="18" charset="0"/>
                <a:cs typeface="Times New Roman" panose="02020603050405020304" pitchFamily="18" charset="0"/>
              </a:rPr>
              <a:t> spp. in surface waters used for food production in Brazil, Chile, and Mexico</a:t>
            </a:r>
            <a:r>
              <a:rPr lang="en-US" sz="1600" b="1" dirty="0">
                <a:latin typeface="Arial" panose="020B0604020202020204" pitchFamily="34" charset="0"/>
                <a:ea typeface="Times New Roman" panose="02020603050405020304" pitchFamily="18" charset="0"/>
                <a:cs typeface="Times New Roman" panose="02020603050405020304" pitchFamily="18" charset="0"/>
              </a:rPr>
              <a:t>. IAFP annual meeting 2023</a:t>
            </a:r>
            <a:r>
              <a:rPr lang="en-US" sz="1600" dirty="0">
                <a:latin typeface="Arial" panose="020B0604020202020204" pitchFamily="34" charset="0"/>
                <a:ea typeface="Times New Roman" panose="02020603050405020304" pitchFamily="18" charset="0"/>
                <a:cs typeface="Times New Roman" panose="02020603050405020304" pitchFamily="18" charset="0"/>
              </a:rPr>
              <a:t>, July 16-19, Toronto, Ontario, Canada.</a:t>
            </a:r>
            <a:endParaRPr lang="en-US" sz="1600" dirty="0">
              <a:latin typeface="Calibri" panose="020F0502020204030204" pitchFamily="34" charset="0"/>
              <a:ea typeface="DengXian" panose="02010600030101010101" pitchFamily="2" charset="-122"/>
              <a:cs typeface="Times New Roman" panose="02020603050405020304" pitchFamily="18" charset="0"/>
            </a:endParaRPr>
          </a:p>
          <a:p>
            <a:pPr marL="342900" indent="-342900">
              <a:spcBef>
                <a:spcPts val="0"/>
              </a:spcBef>
              <a:spcAft>
                <a:spcPts val="800"/>
              </a:spcAft>
              <a:buFont typeface="+mj-lt"/>
              <a:buAutoNum type="arabicPeriod"/>
            </a:pPr>
            <a:r>
              <a:rPr lang="en-US" sz="1600" dirty="0">
                <a:latin typeface="Arial" panose="020B0604020202020204" pitchFamily="34" charset="0"/>
                <a:cs typeface="Times New Roman" panose="02020603050405020304" pitchFamily="18" charset="0"/>
              </a:rPr>
              <a:t>Francisca P. Álvarez, Valentina Lagos-Leyton, Constanza Díaz-</a:t>
            </a:r>
            <a:r>
              <a:rPr lang="en-US" sz="1600" dirty="0" err="1">
                <a:latin typeface="Arial" panose="020B0604020202020204" pitchFamily="34" charset="0"/>
                <a:cs typeface="Times New Roman" panose="02020603050405020304" pitchFamily="18" charset="0"/>
              </a:rPr>
              <a:t>Gavidia</a:t>
            </a:r>
            <a:r>
              <a:rPr lang="en-US" sz="1600" dirty="0">
                <a:latin typeface="Arial" panose="020B0604020202020204" pitchFamily="34" charset="0"/>
                <a:cs typeface="Times New Roman" panose="02020603050405020304" pitchFamily="18" charset="0"/>
              </a:rPr>
              <a:t>, Diego </a:t>
            </a:r>
            <a:r>
              <a:rPr lang="en-US" sz="1600" dirty="0" err="1">
                <a:latin typeface="Arial" panose="020B0604020202020204" pitchFamily="34" charset="0"/>
                <a:cs typeface="Times New Roman" panose="02020603050405020304" pitchFamily="18" charset="0"/>
              </a:rPr>
              <a:t>Fredes</a:t>
            </a:r>
            <a:r>
              <a:rPr lang="en-US" sz="1600" dirty="0">
                <a:latin typeface="Arial" panose="020B0604020202020204" pitchFamily="34" charset="0"/>
                <a:cs typeface="Times New Roman" panose="02020603050405020304" pitchFamily="18" charset="0"/>
              </a:rPr>
              <a:t>-García, Patricia García, Aiko D. </a:t>
            </a:r>
            <a:r>
              <a:rPr lang="en-US" sz="1600" dirty="0" err="1">
                <a:latin typeface="Arial" panose="020B0604020202020204" pitchFamily="34" charset="0"/>
                <a:cs typeface="Times New Roman" panose="02020603050405020304" pitchFamily="18" charset="0"/>
              </a:rPr>
              <a:t>Adell</a:t>
            </a:r>
            <a:r>
              <a:rPr lang="en-US" sz="1600" dirty="0">
                <a:latin typeface="Arial" panose="020B0604020202020204" pitchFamily="34" charset="0"/>
                <a:cs typeface="Times New Roman" panose="02020603050405020304" pitchFamily="18" charset="0"/>
              </a:rPr>
              <a:t>, Magaly Toro, </a:t>
            </a:r>
            <a:r>
              <a:rPr lang="en-US" sz="1600" dirty="0" err="1">
                <a:latin typeface="Arial" panose="020B0604020202020204" pitchFamily="34" charset="0"/>
                <a:cs typeface="Times New Roman" panose="02020603050405020304" pitchFamily="18" charset="0"/>
              </a:rPr>
              <a:t>Angélica</a:t>
            </a:r>
            <a:r>
              <a:rPr lang="en-US" sz="1600" dirty="0">
                <a:latin typeface="Arial" panose="020B0604020202020204" pitchFamily="34" charset="0"/>
                <a:cs typeface="Times New Roman" panose="02020603050405020304" pitchFamily="18" charset="0"/>
              </a:rPr>
              <a:t> Reyes-Jara, Jianghong Meng, Andrea Moreno-Switt. </a:t>
            </a:r>
            <a:r>
              <a:rPr lang="en-US" sz="1600" dirty="0" err="1">
                <a:latin typeface="Arial" panose="020B0604020202020204" pitchFamily="34" charset="0"/>
                <a:cs typeface="Times New Roman" panose="02020603050405020304" pitchFamily="18" charset="0"/>
              </a:rPr>
              <a:t>Caracterización</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Microbiológica</a:t>
            </a:r>
            <a:r>
              <a:rPr lang="en-US" sz="1600" dirty="0">
                <a:latin typeface="Arial" panose="020B0604020202020204" pitchFamily="34" charset="0"/>
                <a:cs typeface="Times New Roman" panose="02020603050405020304" pitchFamily="18" charset="0"/>
              </a:rPr>
              <a:t> de </a:t>
            </a:r>
            <a:r>
              <a:rPr lang="en-US" sz="1600" i="1" dirty="0">
                <a:latin typeface="Arial" panose="020B0604020202020204" pitchFamily="34" charset="0"/>
                <a:cs typeface="Times New Roman" panose="02020603050405020304" pitchFamily="18" charset="0"/>
              </a:rPr>
              <a:t>Salmonella enterica </a:t>
            </a:r>
            <a:r>
              <a:rPr lang="en-US" sz="1600" dirty="0" err="1">
                <a:latin typeface="Arial" panose="020B0604020202020204" pitchFamily="34" charset="0"/>
                <a:cs typeface="Times New Roman" panose="02020603050405020304" pitchFamily="18" charset="0"/>
              </a:rPr>
              <a:t>aislada</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desde</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los</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ríos</a:t>
            </a:r>
            <a:r>
              <a:rPr lang="en-US" sz="1600" dirty="0">
                <a:latin typeface="Arial" panose="020B0604020202020204" pitchFamily="34" charset="0"/>
                <a:cs typeface="Times New Roman" panose="02020603050405020304" pitchFamily="18" charset="0"/>
              </a:rPr>
              <a:t> Maipo y </a:t>
            </a:r>
            <a:r>
              <a:rPr lang="en-US" sz="1600" dirty="0" err="1">
                <a:latin typeface="Arial" panose="020B0604020202020204" pitchFamily="34" charset="0"/>
                <a:cs typeface="Times New Roman" panose="02020603050405020304" pitchFamily="18" charset="0"/>
              </a:rPr>
              <a:t>Mapocho</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Análisis</a:t>
            </a:r>
            <a:r>
              <a:rPr lang="en-US" sz="1600" dirty="0">
                <a:latin typeface="Arial" panose="020B0604020202020204" pitchFamily="34" charset="0"/>
                <a:cs typeface="Times New Roman" panose="02020603050405020304" pitchFamily="18" charset="0"/>
              </a:rPr>
              <a:t> de </a:t>
            </a:r>
            <a:r>
              <a:rPr lang="en-US" sz="1600" dirty="0" err="1">
                <a:latin typeface="Arial" panose="020B0604020202020204" pitchFamily="34" charset="0"/>
                <a:cs typeface="Times New Roman" panose="02020603050405020304" pitchFamily="18" charset="0"/>
              </a:rPr>
              <a:t>serotipos</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determinantes</a:t>
            </a:r>
            <a:r>
              <a:rPr lang="en-US" sz="1600" dirty="0">
                <a:latin typeface="Arial" panose="020B0604020202020204" pitchFamily="34" charset="0"/>
                <a:cs typeface="Times New Roman" panose="02020603050405020304" pitchFamily="18" charset="0"/>
              </a:rPr>
              <a:t> de </a:t>
            </a:r>
            <a:r>
              <a:rPr lang="en-US" sz="1600" dirty="0" err="1">
                <a:latin typeface="Arial" panose="020B0604020202020204" pitchFamily="34" charset="0"/>
                <a:cs typeface="Times New Roman" panose="02020603050405020304" pitchFamily="18" charset="0"/>
              </a:rPr>
              <a:t>resistencia</a:t>
            </a:r>
            <a:r>
              <a:rPr lang="en-US" sz="1600" dirty="0">
                <a:latin typeface="Arial" panose="020B0604020202020204" pitchFamily="34" charset="0"/>
                <a:cs typeface="Times New Roman" panose="02020603050405020304" pitchFamily="18" charset="0"/>
              </a:rPr>
              <a:t> y </a:t>
            </a:r>
            <a:r>
              <a:rPr lang="en-US" sz="1600" dirty="0" err="1">
                <a:latin typeface="Arial" panose="020B0604020202020204" pitchFamily="34" charset="0"/>
                <a:cs typeface="Times New Roman" panose="02020603050405020304" pitchFamily="18" charset="0"/>
              </a:rPr>
              <a:t>susceptibilidad</a:t>
            </a:r>
            <a:r>
              <a:rPr lang="en-US" sz="1600" dirty="0">
                <a:latin typeface="Arial" panose="020B0604020202020204" pitchFamily="34" charset="0"/>
                <a:cs typeface="Times New Roman" panose="02020603050405020304" pitchFamily="18" charset="0"/>
              </a:rPr>
              <a:t> a </a:t>
            </a:r>
            <a:r>
              <a:rPr lang="en-US" sz="1600" dirty="0" err="1">
                <a:latin typeface="Arial" panose="020B0604020202020204" pitchFamily="34" charset="0"/>
                <a:cs typeface="Times New Roman" panose="02020603050405020304" pitchFamily="18" charset="0"/>
              </a:rPr>
              <a:t>antimicrobianos</a:t>
            </a:r>
            <a:r>
              <a:rPr lang="en-US" sz="1600" dirty="0">
                <a:latin typeface="Arial" panose="020B0604020202020204" pitchFamily="34" charset="0"/>
                <a:cs typeface="Times New Roman" panose="02020603050405020304" pitchFamily="18" charset="0"/>
              </a:rPr>
              <a:t> (2019-2020). XLV </a:t>
            </a:r>
            <a:r>
              <a:rPr lang="en-US" sz="1600" b="1" dirty="0" err="1">
                <a:latin typeface="Arial" panose="020B0604020202020204" pitchFamily="34" charset="0"/>
                <a:cs typeface="Times New Roman" panose="02020603050405020304" pitchFamily="18" charset="0"/>
              </a:rPr>
              <a:t>Congreso</a:t>
            </a:r>
            <a:r>
              <a:rPr lang="en-US" sz="1600" b="1" dirty="0">
                <a:latin typeface="Arial" panose="020B0604020202020204" pitchFamily="34" charset="0"/>
                <a:cs typeface="Times New Roman" panose="02020603050405020304" pitchFamily="18" charset="0"/>
              </a:rPr>
              <a:t> Chileno de </a:t>
            </a:r>
            <a:r>
              <a:rPr lang="en-US" sz="1600" b="1" dirty="0" err="1">
                <a:latin typeface="Arial" panose="020B0604020202020204" pitchFamily="34" charset="0"/>
                <a:cs typeface="Times New Roman" panose="02020603050405020304" pitchFamily="18" charset="0"/>
              </a:rPr>
              <a:t>microbiología</a:t>
            </a:r>
            <a:r>
              <a:rPr lang="en-US" sz="1600" dirty="0">
                <a:latin typeface="Arial" panose="020B0604020202020204" pitchFamily="34" charset="0"/>
                <a:cs typeface="Times New Roman" panose="02020603050405020304" pitchFamily="18" charset="0"/>
              </a:rPr>
              <a:t>, </a:t>
            </a:r>
            <a:r>
              <a:rPr lang="en-US" sz="1600" b="1" dirty="0">
                <a:latin typeface="Arial" panose="020B0604020202020204" pitchFamily="34" charset="0"/>
                <a:cs typeface="Times New Roman" panose="02020603050405020304" pitchFamily="18" charset="0"/>
              </a:rPr>
              <a:t>2023</a:t>
            </a:r>
            <a:r>
              <a:rPr lang="en-US" sz="1600" dirty="0">
                <a:latin typeface="Arial" panose="020B0604020202020204" pitchFamily="34" charset="0"/>
                <a:cs typeface="Times New Roman" panose="02020603050405020304" pitchFamily="18" charset="0"/>
              </a:rPr>
              <a:t>, </a:t>
            </a:r>
            <a:r>
              <a:rPr lang="en-US" sz="1600" dirty="0" err="1">
                <a:latin typeface="Arial" panose="020B0604020202020204" pitchFamily="34" charset="0"/>
                <a:cs typeface="Times New Roman" panose="02020603050405020304" pitchFamily="18" charset="0"/>
              </a:rPr>
              <a:t>Pucón</a:t>
            </a:r>
            <a:r>
              <a:rPr lang="en-US" sz="1600" dirty="0">
                <a:latin typeface="Arial" panose="020B0604020202020204" pitchFamily="34" charset="0"/>
                <a:cs typeface="Times New Roman" panose="02020603050405020304" pitchFamily="18" charset="0"/>
              </a:rPr>
              <a:t>, Chile. </a:t>
            </a:r>
          </a:p>
        </p:txBody>
      </p:sp>
      <p:pic>
        <p:nvPicPr>
          <p:cNvPr id="3" name="Picture 2" descr="A blue and white sign with white text and a city skyline&#10;&#10;Description automatically generated">
            <a:extLst>
              <a:ext uri="{FF2B5EF4-FFF2-40B4-BE49-F238E27FC236}">
                <a16:creationId xmlns:a16="http://schemas.microsoft.com/office/drawing/2014/main" id="{75F22328-DD7D-11EE-E468-1B19CD3D4A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5695" y="825779"/>
            <a:ext cx="2263926" cy="2039573"/>
          </a:xfrm>
          <a:prstGeom prst="rect">
            <a:avLst/>
          </a:prstGeom>
        </p:spPr>
      </p:pic>
      <p:pic>
        <p:nvPicPr>
          <p:cNvPr id="4" name="Picture 3" descr="A white oval with black text&#10;&#10;Description automatically generated">
            <a:extLst>
              <a:ext uri="{FF2B5EF4-FFF2-40B4-BE49-F238E27FC236}">
                <a16:creationId xmlns:a16="http://schemas.microsoft.com/office/drawing/2014/main" id="{0FF8BC70-07B2-CB33-4729-52D5E7E88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3060" y="3573993"/>
            <a:ext cx="3396992" cy="1950975"/>
          </a:xfrm>
          <a:prstGeom prst="rect">
            <a:avLst/>
          </a:prstGeom>
        </p:spPr>
      </p:pic>
      <p:sp>
        <p:nvSpPr>
          <p:cNvPr id="5" name="Title 1">
            <a:extLst>
              <a:ext uri="{FF2B5EF4-FFF2-40B4-BE49-F238E27FC236}">
                <a16:creationId xmlns:a16="http://schemas.microsoft.com/office/drawing/2014/main" id="{9332EE0F-B14C-A907-264D-66908D8C941E}"/>
              </a:ext>
            </a:extLst>
          </p:cNvPr>
          <p:cNvSpPr txBox="1">
            <a:spLocks/>
          </p:cNvSpPr>
          <p:nvPr/>
        </p:nvSpPr>
        <p:spPr>
          <a:xfrm>
            <a:off x="838200" y="556337"/>
            <a:ext cx="6797405" cy="165140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A01D22"/>
                </a:solidFill>
              </a:rPr>
              <a:t>Oral Communications in Scientific Meetings 2022-23</a:t>
            </a:r>
          </a:p>
        </p:txBody>
      </p:sp>
    </p:spTree>
    <p:extLst>
      <p:ext uri="{BB962C8B-B14F-4D97-AF65-F5344CB8AC3E}">
        <p14:creationId xmlns:p14="http://schemas.microsoft.com/office/powerpoint/2010/main" val="3786804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2">
            <a:extLst>
              <a:ext uri="{FF2B5EF4-FFF2-40B4-BE49-F238E27FC236}">
                <a16:creationId xmlns:a16="http://schemas.microsoft.com/office/drawing/2014/main" id="{97690B3E-5FD4-0712-2CF4-AC0F81C88191}"/>
              </a:ext>
            </a:extLst>
          </p:cNvPr>
          <p:cNvSpPr txBox="1">
            <a:spLocks/>
          </p:cNvSpPr>
          <p:nvPr/>
        </p:nvSpPr>
        <p:spPr>
          <a:xfrm>
            <a:off x="8017254" y="525439"/>
            <a:ext cx="3882373" cy="1657614"/>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b="1" dirty="0">
                <a:solidFill>
                  <a:srgbClr val="C00000"/>
                </a:solidFill>
              </a:rPr>
              <a:t>Poster Presentations 2022-23</a:t>
            </a:r>
          </a:p>
        </p:txBody>
      </p:sp>
      <p:pic>
        <p:nvPicPr>
          <p:cNvPr id="9" name="Picture 8" descr="Graphical user interface&#10;&#10;Description automatically generated">
            <a:extLst>
              <a:ext uri="{FF2B5EF4-FFF2-40B4-BE49-F238E27FC236}">
                <a16:creationId xmlns:a16="http://schemas.microsoft.com/office/drawing/2014/main" id="{09C79F5D-DC46-6535-5357-DE09FC1098FF}"/>
              </a:ext>
            </a:extLst>
          </p:cNvPr>
          <p:cNvPicPr>
            <a:picLocks noChangeAspect="1"/>
          </p:cNvPicPr>
          <p:nvPr/>
        </p:nvPicPr>
        <p:blipFill>
          <a:blip r:embed="rId2"/>
          <a:stretch>
            <a:fillRect/>
          </a:stretch>
        </p:blipFill>
        <p:spPr>
          <a:xfrm>
            <a:off x="4520679" y="2204783"/>
            <a:ext cx="2351244" cy="1664363"/>
          </a:xfrm>
          <a:prstGeom prst="rect">
            <a:avLst/>
          </a:prstGeom>
        </p:spPr>
      </p:pic>
      <p:pic>
        <p:nvPicPr>
          <p:cNvPr id="8" name="Graphic 7">
            <a:extLst>
              <a:ext uri="{FF2B5EF4-FFF2-40B4-BE49-F238E27FC236}">
                <a16:creationId xmlns:a16="http://schemas.microsoft.com/office/drawing/2014/main" id="{D93F9161-C25E-C75B-83B2-A20DA0FB40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6009" y="4604728"/>
            <a:ext cx="7204950" cy="2078351"/>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CBD35912-7299-AB7F-C8F9-DFAA1EB4D71F}"/>
              </a:ext>
            </a:extLst>
          </p:cNvPr>
          <p:cNvPicPr>
            <a:picLocks noChangeAspect="1"/>
          </p:cNvPicPr>
          <p:nvPr/>
        </p:nvPicPr>
        <p:blipFill>
          <a:blip r:embed="rId5"/>
          <a:stretch>
            <a:fillRect/>
          </a:stretch>
        </p:blipFill>
        <p:spPr>
          <a:xfrm>
            <a:off x="373449" y="1375294"/>
            <a:ext cx="3846473" cy="1615517"/>
          </a:xfrm>
          <a:prstGeom prst="rect">
            <a:avLst/>
          </a:prstGeom>
        </p:spPr>
      </p:pic>
      <p:sp>
        <p:nvSpPr>
          <p:cNvPr id="7" name="TextBox 6">
            <a:extLst>
              <a:ext uri="{FF2B5EF4-FFF2-40B4-BE49-F238E27FC236}">
                <a16:creationId xmlns:a16="http://schemas.microsoft.com/office/drawing/2014/main" id="{C0939BE1-ED0A-1FEF-75CC-FA93F4DCA1DB}"/>
              </a:ext>
            </a:extLst>
          </p:cNvPr>
          <p:cNvSpPr txBox="1"/>
          <p:nvPr/>
        </p:nvSpPr>
        <p:spPr>
          <a:xfrm>
            <a:off x="8610600" y="2204784"/>
            <a:ext cx="3336546" cy="390247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000" dirty="0">
              <a:solidFill>
                <a:schemeClr val="tx2">
                  <a:lumMod val="75000"/>
                </a:schemeClr>
              </a:solidFill>
            </a:endParaRPr>
          </a:p>
        </p:txBody>
      </p:sp>
      <p:sp>
        <p:nvSpPr>
          <p:cNvPr id="6" name="Slide Number Placeholder 10">
            <a:extLst>
              <a:ext uri="{FF2B5EF4-FFF2-40B4-BE49-F238E27FC236}">
                <a16:creationId xmlns:a16="http://schemas.microsoft.com/office/drawing/2014/main" id="{54830E98-BA24-7209-8972-B1688AB694F6}"/>
              </a:ext>
            </a:extLst>
          </p:cNvPr>
          <p:cNvSpPr>
            <a:spLocks noGrp="1"/>
          </p:cNvSpPr>
          <p:nvPr>
            <p:ph type="sldNum" sz="quarter" idx="12"/>
          </p:nvPr>
        </p:nvSpPr>
        <p:spPr>
          <a:xfrm>
            <a:off x="8610600" y="6417766"/>
            <a:ext cx="2743200" cy="365125"/>
          </a:xfrm>
        </p:spPr>
        <p:txBody>
          <a:bodyPr vert="horz" lIns="91440" tIns="45720" rIns="91440" bIns="45720" rtlCol="0" anchor="ctr">
            <a:normAutofit/>
          </a:bodyPr>
          <a:lstStyle/>
          <a:p>
            <a:pPr>
              <a:spcAft>
                <a:spcPts val="600"/>
              </a:spcAft>
            </a:pPr>
            <a:fld id="{A49DFD55-3C28-40EF-9E31-A92D2E4017FF}" type="slidenum">
              <a:rPr lang="en-US">
                <a:solidFill>
                  <a:schemeClr val="tx1">
                    <a:lumMod val="75000"/>
                    <a:lumOff val="25000"/>
                  </a:schemeClr>
                </a:solidFill>
              </a:rPr>
              <a:pPr>
                <a:spcAft>
                  <a:spcPts val="600"/>
                </a:spcAft>
              </a:pPr>
              <a:t>32</a:t>
            </a:fld>
            <a:endParaRPr lang="en-US" dirty="0">
              <a:solidFill>
                <a:schemeClr val="tx1">
                  <a:lumMod val="75000"/>
                  <a:lumOff val="25000"/>
                </a:schemeClr>
              </a:solidFill>
            </a:endParaRPr>
          </a:p>
        </p:txBody>
      </p:sp>
      <p:pic>
        <p:nvPicPr>
          <p:cNvPr id="2" name="Graphic 1" descr="Teacher with solid fill">
            <a:extLst>
              <a:ext uri="{FF2B5EF4-FFF2-40B4-BE49-F238E27FC236}">
                <a16:creationId xmlns:a16="http://schemas.microsoft.com/office/drawing/2014/main" id="{E11708E6-73FD-77B2-42CD-D198760DDE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10600" y="4477090"/>
            <a:ext cx="2333626" cy="2333626"/>
          </a:xfrm>
          <a:prstGeom prst="rect">
            <a:avLst/>
          </a:prstGeom>
        </p:spPr>
      </p:pic>
      <p:sp>
        <p:nvSpPr>
          <p:cNvPr id="3" name="Footer Placeholder 4">
            <a:extLst>
              <a:ext uri="{FF2B5EF4-FFF2-40B4-BE49-F238E27FC236}">
                <a16:creationId xmlns:a16="http://schemas.microsoft.com/office/drawing/2014/main" id="{40673E2C-DE8C-1881-0839-D948B4B28427}"/>
              </a:ext>
            </a:extLst>
          </p:cNvPr>
          <p:cNvSpPr txBox="1">
            <a:spLocks/>
          </p:cNvSpPr>
          <p:nvPr/>
        </p:nvSpPr>
        <p:spPr>
          <a:xfrm>
            <a:off x="3735845" y="6417766"/>
            <a:ext cx="3479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Food Safety Laboratory, JIFSAN</a:t>
            </a:r>
          </a:p>
        </p:txBody>
      </p:sp>
      <p:sp>
        <p:nvSpPr>
          <p:cNvPr id="13" name="Rectangle 12">
            <a:extLst>
              <a:ext uri="{FF2B5EF4-FFF2-40B4-BE49-F238E27FC236}">
                <a16:creationId xmlns:a16="http://schemas.microsoft.com/office/drawing/2014/main" id="{AEFEBE26-F891-0286-826A-591D37089A03}"/>
              </a:ext>
            </a:extLst>
          </p:cNvPr>
          <p:cNvSpPr/>
          <p:nvPr/>
        </p:nvSpPr>
        <p:spPr>
          <a:xfrm>
            <a:off x="0" y="0"/>
            <a:ext cx="4647487" cy="450043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98FD33A6-67D7-57F9-548E-A89E9523B65F}"/>
              </a:ext>
            </a:extLst>
          </p:cNvPr>
          <p:cNvCxnSpPr>
            <a:stCxn id="13" idx="3"/>
            <a:endCxn id="13" idx="3"/>
          </p:cNvCxnSpPr>
          <p:nvPr/>
        </p:nvCxnSpPr>
        <p:spPr>
          <a:xfrm>
            <a:off x="4647487" y="2250219"/>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B7A735E-CCEB-E434-E366-544B9754EB82}"/>
              </a:ext>
            </a:extLst>
          </p:cNvPr>
          <p:cNvCxnSpPr>
            <a:cxnSpLocks/>
          </p:cNvCxnSpPr>
          <p:nvPr/>
        </p:nvCxnSpPr>
        <p:spPr>
          <a:xfrm flipV="1">
            <a:off x="4647487" y="2329729"/>
            <a:ext cx="2993716" cy="795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EAB9838-B770-4B12-60DB-D713FEC6C4C7}"/>
              </a:ext>
            </a:extLst>
          </p:cNvPr>
          <p:cNvCxnSpPr>
            <a:cxnSpLocks/>
          </p:cNvCxnSpPr>
          <p:nvPr/>
        </p:nvCxnSpPr>
        <p:spPr>
          <a:xfrm>
            <a:off x="4647487" y="4500438"/>
            <a:ext cx="3648461" cy="1988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0BA0B7B-8055-3700-8A86-2B073186207F}"/>
              </a:ext>
            </a:extLst>
          </p:cNvPr>
          <p:cNvCxnSpPr>
            <a:cxnSpLocks/>
          </p:cNvCxnSpPr>
          <p:nvPr/>
        </p:nvCxnSpPr>
        <p:spPr>
          <a:xfrm flipV="1">
            <a:off x="4664720" y="9290"/>
            <a:ext cx="2993716" cy="795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A close up of a logo&#10;&#10;Description automatically generated">
            <a:extLst>
              <a:ext uri="{FF2B5EF4-FFF2-40B4-BE49-F238E27FC236}">
                <a16:creationId xmlns:a16="http://schemas.microsoft.com/office/drawing/2014/main" id="{9DE4EC16-5137-6BF1-6E1F-0AA40C94C4C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26203" y="719151"/>
            <a:ext cx="2723565" cy="1336958"/>
          </a:xfrm>
          <a:prstGeom prst="rect">
            <a:avLst/>
          </a:prstGeom>
        </p:spPr>
      </p:pic>
      <p:sp>
        <p:nvSpPr>
          <p:cNvPr id="10" name="TextBox 9">
            <a:extLst>
              <a:ext uri="{FF2B5EF4-FFF2-40B4-BE49-F238E27FC236}">
                <a16:creationId xmlns:a16="http://schemas.microsoft.com/office/drawing/2014/main" id="{CB65085C-1D16-48EA-6516-3FAFF59E0574}"/>
              </a:ext>
            </a:extLst>
          </p:cNvPr>
          <p:cNvSpPr txBox="1"/>
          <p:nvPr/>
        </p:nvSpPr>
        <p:spPr>
          <a:xfrm>
            <a:off x="8360363" y="2207872"/>
            <a:ext cx="3336546" cy="2585323"/>
          </a:xfrm>
          <a:prstGeom prst="rect">
            <a:avLst/>
          </a:prstGeom>
          <a:noFill/>
        </p:spPr>
        <p:txBody>
          <a:bodyPr wrap="square" rtlCol="0">
            <a:spAutoFit/>
          </a:bodyPr>
          <a:lstStyle/>
          <a:p>
            <a:r>
              <a:rPr lang="en-US" dirty="0"/>
              <a:t>ASM: 1</a:t>
            </a:r>
          </a:p>
          <a:p>
            <a:r>
              <a:rPr lang="en-US" dirty="0"/>
              <a:t>IAFP: 12</a:t>
            </a:r>
          </a:p>
          <a:p>
            <a:r>
              <a:rPr lang="en-US" dirty="0"/>
              <a:t>ALAM Ecuador: 2</a:t>
            </a:r>
          </a:p>
          <a:p>
            <a:r>
              <a:rPr lang="en-US" dirty="0"/>
              <a:t>INOFOOD  Chile: 1</a:t>
            </a:r>
          </a:p>
          <a:p>
            <a:r>
              <a:rPr lang="en-US" dirty="0"/>
              <a:t>SOMICH Chile 2022: 2</a:t>
            </a:r>
          </a:p>
          <a:p>
            <a:endParaRPr lang="en-US" dirty="0"/>
          </a:p>
          <a:p>
            <a:endParaRPr lang="en-US" dirty="0"/>
          </a:p>
          <a:p>
            <a:r>
              <a:rPr lang="en-US" dirty="0"/>
              <a:t>Accepted:</a:t>
            </a:r>
          </a:p>
          <a:p>
            <a:r>
              <a:rPr lang="en-US" dirty="0"/>
              <a:t>SOMICH 2023: 2</a:t>
            </a:r>
          </a:p>
        </p:txBody>
      </p:sp>
      <p:pic>
        <p:nvPicPr>
          <p:cNvPr id="15" name="Picture 14" descr="A blue and orange text&#10;&#10;Description automatically generated">
            <a:extLst>
              <a:ext uri="{FF2B5EF4-FFF2-40B4-BE49-F238E27FC236}">
                <a16:creationId xmlns:a16="http://schemas.microsoft.com/office/drawing/2014/main" id="{67ED91A7-AC85-D0FE-90D9-BC4BD8D751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80175" y="3556654"/>
            <a:ext cx="1637080" cy="793984"/>
          </a:xfrm>
          <a:prstGeom prst="rect">
            <a:avLst/>
          </a:prstGeom>
        </p:spPr>
      </p:pic>
      <p:sp>
        <p:nvSpPr>
          <p:cNvPr id="11" name="Rectangle 10">
            <a:extLst>
              <a:ext uri="{FF2B5EF4-FFF2-40B4-BE49-F238E27FC236}">
                <a16:creationId xmlns:a16="http://schemas.microsoft.com/office/drawing/2014/main" id="{15A857FA-38BB-B75B-732B-0771FC0ABFD3}"/>
              </a:ext>
            </a:extLst>
          </p:cNvPr>
          <p:cNvSpPr/>
          <p:nvPr/>
        </p:nvSpPr>
        <p:spPr>
          <a:xfrm>
            <a:off x="10357685" y="2110191"/>
            <a:ext cx="1582543" cy="1569660"/>
          </a:xfrm>
          <a:prstGeom prst="rect">
            <a:avLst/>
          </a:prstGeom>
          <a:noFill/>
        </p:spPr>
        <p:txBody>
          <a:bodyPr wrap="square" lIns="91440" tIns="45720" rIns="91440" bIns="45720">
            <a:spAutoFit/>
          </a:bodyPr>
          <a:lstStyle/>
          <a:p>
            <a:pPr algn="ctr"/>
            <a:r>
              <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18</a:t>
            </a:r>
          </a:p>
        </p:txBody>
      </p:sp>
    </p:spTree>
    <p:extLst>
      <p:ext uri="{BB962C8B-B14F-4D97-AF65-F5344CB8AC3E}">
        <p14:creationId xmlns:p14="http://schemas.microsoft.com/office/powerpoint/2010/main" val="3614605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FB063FFC-9696-04F5-097C-4FFAEEED3024}"/>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4000" b="1" kern="1200" dirty="0">
                <a:solidFill>
                  <a:srgbClr val="FFFFFF"/>
                </a:solidFill>
                <a:latin typeface="+mj-lt"/>
                <a:ea typeface="+mj-ea"/>
                <a:cs typeface="+mj-cs"/>
              </a:rPr>
              <a:t>IAFP 2023 Toronto</a:t>
            </a:r>
          </a:p>
        </p:txBody>
      </p:sp>
      <p:pic>
        <p:nvPicPr>
          <p:cNvPr id="3" name="Picture 2" descr="A person standing at a podium with a screen on the wall&#10;&#10;Description automatically generated">
            <a:extLst>
              <a:ext uri="{FF2B5EF4-FFF2-40B4-BE49-F238E27FC236}">
                <a16:creationId xmlns:a16="http://schemas.microsoft.com/office/drawing/2014/main" id="{E21B0A21-476D-7848-8DB8-5C63B8109AE4}"/>
              </a:ext>
            </a:extLst>
          </p:cNvPr>
          <p:cNvPicPr>
            <a:picLocks noChangeAspect="1"/>
          </p:cNvPicPr>
          <p:nvPr/>
        </p:nvPicPr>
        <p:blipFill rotWithShape="1">
          <a:blip r:embed="rId2">
            <a:extLst>
              <a:ext uri="{28A0092B-C50C-407E-A947-70E740481C1C}">
                <a14:useLocalDpi xmlns:a14="http://schemas.microsoft.com/office/drawing/2010/main" val="0"/>
              </a:ext>
            </a:extLst>
          </a:blip>
          <a:srcRect l="8779" r="22017" b="-3"/>
          <a:stretch/>
        </p:blipFill>
        <p:spPr>
          <a:xfrm>
            <a:off x="307840" y="321732"/>
            <a:ext cx="3793472" cy="4111323"/>
          </a:xfrm>
          <a:prstGeom prst="rect">
            <a:avLst/>
          </a:prstGeom>
        </p:spPr>
      </p:pic>
      <p:pic>
        <p:nvPicPr>
          <p:cNvPr id="7" name="Picture 6" descr="A group of people standing in front of a large poster&#10;&#10;Description automatically generated">
            <a:extLst>
              <a:ext uri="{FF2B5EF4-FFF2-40B4-BE49-F238E27FC236}">
                <a16:creationId xmlns:a16="http://schemas.microsoft.com/office/drawing/2014/main" id="{F14C7455-95E2-9987-9684-A70D7423C27F}"/>
              </a:ext>
            </a:extLst>
          </p:cNvPr>
          <p:cNvPicPr>
            <a:picLocks noChangeAspect="1"/>
          </p:cNvPicPr>
          <p:nvPr/>
        </p:nvPicPr>
        <p:blipFill rotWithShape="1">
          <a:blip r:embed="rId3">
            <a:extLst>
              <a:ext uri="{28A0092B-C50C-407E-A947-70E740481C1C}">
                <a14:useLocalDpi xmlns:a14="http://schemas.microsoft.com/office/drawing/2010/main" val="0"/>
              </a:ext>
            </a:extLst>
          </a:blip>
          <a:srcRect t="3379" r="1" b="26031"/>
          <a:stretch/>
        </p:blipFill>
        <p:spPr>
          <a:xfrm>
            <a:off x="4194959" y="321734"/>
            <a:ext cx="3797570" cy="2010551"/>
          </a:xfrm>
          <a:prstGeom prst="rect">
            <a:avLst/>
          </a:prstGeom>
        </p:spPr>
      </p:pic>
      <p:pic>
        <p:nvPicPr>
          <p:cNvPr id="11" name="Picture 10" descr="A group of people sitting at a long table&#10;&#10;Description automatically generated">
            <a:extLst>
              <a:ext uri="{FF2B5EF4-FFF2-40B4-BE49-F238E27FC236}">
                <a16:creationId xmlns:a16="http://schemas.microsoft.com/office/drawing/2014/main" id="{8D23B6E5-E913-CE9C-B2D4-A9D74236549F}"/>
              </a:ext>
            </a:extLst>
          </p:cNvPr>
          <p:cNvPicPr>
            <a:picLocks noChangeAspect="1"/>
          </p:cNvPicPr>
          <p:nvPr/>
        </p:nvPicPr>
        <p:blipFill rotWithShape="1">
          <a:blip r:embed="rId4">
            <a:extLst>
              <a:ext uri="{28A0092B-C50C-407E-A947-70E740481C1C}">
                <a14:useLocalDpi xmlns:a14="http://schemas.microsoft.com/office/drawing/2010/main" val="0"/>
              </a:ext>
            </a:extLst>
          </a:blip>
          <a:srcRect t="27531" r="1" b="1712"/>
          <a:stretch/>
        </p:blipFill>
        <p:spPr>
          <a:xfrm>
            <a:off x="4190180" y="2422097"/>
            <a:ext cx="3794760" cy="2013804"/>
          </a:xfrm>
          <a:prstGeom prst="rect">
            <a:avLst/>
          </a:prstGeom>
        </p:spPr>
      </p:pic>
      <p:pic>
        <p:nvPicPr>
          <p:cNvPr id="15" name="Picture 14" descr="A group of people sitting at a long table&#10;&#10;Description automatically generated">
            <a:extLst>
              <a:ext uri="{FF2B5EF4-FFF2-40B4-BE49-F238E27FC236}">
                <a16:creationId xmlns:a16="http://schemas.microsoft.com/office/drawing/2014/main" id="{2376528D-40DF-877A-299E-77E482F9BF0C}"/>
              </a:ext>
            </a:extLst>
          </p:cNvPr>
          <p:cNvPicPr>
            <a:picLocks noChangeAspect="1"/>
          </p:cNvPicPr>
          <p:nvPr/>
        </p:nvPicPr>
        <p:blipFill rotWithShape="1">
          <a:blip r:embed="rId5">
            <a:extLst>
              <a:ext uri="{28A0092B-C50C-407E-A947-70E740481C1C}">
                <a14:useLocalDpi xmlns:a14="http://schemas.microsoft.com/office/drawing/2010/main" val="0"/>
              </a:ext>
            </a:extLst>
          </a:blip>
          <a:srcRect l="12851" r="12881" b="-3"/>
          <a:stretch/>
        </p:blipFill>
        <p:spPr>
          <a:xfrm>
            <a:off x="8030898" y="321732"/>
            <a:ext cx="4071047" cy="4111321"/>
          </a:xfrm>
          <a:prstGeom prst="rect">
            <a:avLst/>
          </a:prstGeom>
        </p:spPr>
      </p:pic>
      <p:pic>
        <p:nvPicPr>
          <p:cNvPr id="5" name="Picture 4" descr="A person standing next to a poster&#10;&#10;Description automatically generated">
            <a:extLst>
              <a:ext uri="{FF2B5EF4-FFF2-40B4-BE49-F238E27FC236}">
                <a16:creationId xmlns:a16="http://schemas.microsoft.com/office/drawing/2014/main" id="{3AA857C8-7723-42E2-9E68-5F711873AD8D}"/>
              </a:ext>
            </a:extLst>
          </p:cNvPr>
          <p:cNvPicPr>
            <a:picLocks noChangeAspect="1"/>
          </p:cNvPicPr>
          <p:nvPr/>
        </p:nvPicPr>
        <p:blipFill rotWithShape="1">
          <a:blip r:embed="rId6">
            <a:extLst>
              <a:ext uri="{28A0092B-C50C-407E-A947-70E740481C1C}">
                <a14:useLocalDpi xmlns:a14="http://schemas.microsoft.com/office/drawing/2010/main" val="0"/>
              </a:ext>
            </a:extLst>
          </a:blip>
          <a:srcRect t="23886" r="-2" b="36377"/>
          <a:stretch/>
        </p:blipFill>
        <p:spPr>
          <a:xfrm>
            <a:off x="307840" y="4525715"/>
            <a:ext cx="3794760" cy="2010551"/>
          </a:xfrm>
          <a:prstGeom prst="rect">
            <a:avLst/>
          </a:prstGeom>
        </p:spPr>
      </p:pic>
      <p:cxnSp>
        <p:nvCxnSpPr>
          <p:cNvPr id="29" name="Straight Connector 2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70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E49A11-1FD6-1D2F-4B72-E928A9338F9B}"/>
              </a:ext>
            </a:extLst>
          </p:cNvPr>
          <p:cNvSpPr>
            <a:spLocks noGrp="1"/>
          </p:cNvSpPr>
          <p:nvPr>
            <p:ph type="title"/>
          </p:nvPr>
        </p:nvSpPr>
        <p:spPr/>
        <p:txBody>
          <a:bodyPr>
            <a:normAutofit/>
          </a:bodyPr>
          <a:lstStyle/>
          <a:p>
            <a:r>
              <a:rPr lang="en-US" sz="5400" b="1" i="1" dirty="0">
                <a:solidFill>
                  <a:srgbClr val="A01D22"/>
                </a:solidFill>
              </a:rPr>
              <a:t>Salmonella</a:t>
            </a:r>
            <a:r>
              <a:rPr lang="en-US" sz="5400" b="1" dirty="0">
                <a:solidFill>
                  <a:srgbClr val="A01D22"/>
                </a:solidFill>
              </a:rPr>
              <a:t> in Surface water in Latin America</a:t>
            </a:r>
          </a:p>
        </p:txBody>
      </p:sp>
      <p:sp>
        <p:nvSpPr>
          <p:cNvPr id="5" name="Text Placeholder 4">
            <a:extLst>
              <a:ext uri="{FF2B5EF4-FFF2-40B4-BE49-F238E27FC236}">
                <a16:creationId xmlns:a16="http://schemas.microsoft.com/office/drawing/2014/main" id="{B8D3AE8D-5E65-148A-8BE7-0BFF2F4399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92017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icture containing text, outdoor, silhouette&#10;&#10;Description automatically generated">
            <a:extLst>
              <a:ext uri="{FF2B5EF4-FFF2-40B4-BE49-F238E27FC236}">
                <a16:creationId xmlns:a16="http://schemas.microsoft.com/office/drawing/2014/main" id="{47A0C413-CF04-083F-D50E-BB1DDB544BD1}"/>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24109" t="21287" r="12060" b="7389"/>
          <a:stretch/>
        </p:blipFill>
        <p:spPr>
          <a:xfrm>
            <a:off x="1909807" y="142879"/>
            <a:ext cx="5962650" cy="6715121"/>
          </a:xfrm>
        </p:spPr>
      </p:pic>
      <p:grpSp>
        <p:nvGrpSpPr>
          <p:cNvPr id="6" name="Group 5">
            <a:extLst>
              <a:ext uri="{FF2B5EF4-FFF2-40B4-BE49-F238E27FC236}">
                <a16:creationId xmlns:a16="http://schemas.microsoft.com/office/drawing/2014/main" id="{68C9DE20-0BAF-0EF8-378B-64DCF9BF7F59}"/>
              </a:ext>
            </a:extLst>
          </p:cNvPr>
          <p:cNvGrpSpPr/>
          <p:nvPr/>
        </p:nvGrpSpPr>
        <p:grpSpPr>
          <a:xfrm>
            <a:off x="137842" y="291688"/>
            <a:ext cx="10088731" cy="6390845"/>
            <a:chOff x="137842" y="291688"/>
            <a:chExt cx="10088731" cy="6390845"/>
          </a:xfrm>
        </p:grpSpPr>
        <p:grpSp>
          <p:nvGrpSpPr>
            <p:cNvPr id="75" name="Group 74">
              <a:extLst>
                <a:ext uri="{FF2B5EF4-FFF2-40B4-BE49-F238E27FC236}">
                  <a16:creationId xmlns:a16="http://schemas.microsoft.com/office/drawing/2014/main" id="{3E33F0F4-ADFB-310F-9634-7FE26051989D}"/>
                </a:ext>
              </a:extLst>
            </p:cNvPr>
            <p:cNvGrpSpPr/>
            <p:nvPr/>
          </p:nvGrpSpPr>
          <p:grpSpPr>
            <a:xfrm>
              <a:off x="1091355" y="2138351"/>
              <a:ext cx="2593719" cy="1252604"/>
              <a:chOff x="775369" y="1992890"/>
              <a:chExt cx="2593719" cy="1252604"/>
            </a:xfrm>
          </p:grpSpPr>
          <p:grpSp>
            <p:nvGrpSpPr>
              <p:cNvPr id="20" name="Group 19">
                <a:extLst>
                  <a:ext uri="{FF2B5EF4-FFF2-40B4-BE49-F238E27FC236}">
                    <a16:creationId xmlns:a16="http://schemas.microsoft.com/office/drawing/2014/main" id="{B9972EE5-7236-6BCE-E4AC-CB1E2E7BD5FE}"/>
                  </a:ext>
                </a:extLst>
              </p:cNvPr>
              <p:cNvGrpSpPr/>
              <p:nvPr/>
            </p:nvGrpSpPr>
            <p:grpSpPr>
              <a:xfrm>
                <a:off x="775369" y="1992890"/>
                <a:ext cx="2593719" cy="1238795"/>
                <a:chOff x="527089" y="2060115"/>
                <a:chExt cx="2593719" cy="1238795"/>
              </a:xfrm>
            </p:grpSpPr>
            <p:pic>
              <p:nvPicPr>
                <p:cNvPr id="38" name="Picture 37" descr="Logo&#10;&#10;Description automatically generated">
                  <a:extLst>
                    <a:ext uri="{FF2B5EF4-FFF2-40B4-BE49-F238E27FC236}">
                      <a16:creationId xmlns:a16="http://schemas.microsoft.com/office/drawing/2014/main" id="{F8A8D9EE-B607-6CD8-E82F-2BF66C0F2E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089" y="2516714"/>
                  <a:ext cx="698762" cy="782196"/>
                </a:xfrm>
                <a:prstGeom prst="rect">
                  <a:avLst/>
                </a:prstGeom>
              </p:spPr>
            </p:pic>
            <p:sp>
              <p:nvSpPr>
                <p:cNvPr id="50" name="TextBox 49">
                  <a:extLst>
                    <a:ext uri="{FF2B5EF4-FFF2-40B4-BE49-F238E27FC236}">
                      <a16:creationId xmlns:a16="http://schemas.microsoft.com/office/drawing/2014/main" id="{A4D504F2-BE4E-346E-A534-0FEDA12F5F43}"/>
                    </a:ext>
                  </a:extLst>
                </p:cNvPr>
                <p:cNvSpPr txBox="1"/>
                <p:nvPr/>
              </p:nvSpPr>
              <p:spPr>
                <a:xfrm>
                  <a:off x="1080961" y="2060115"/>
                  <a:ext cx="2039847" cy="461665"/>
                </a:xfrm>
                <a:prstGeom prst="rect">
                  <a:avLst/>
                </a:prstGeom>
                <a:noFill/>
              </p:spPr>
              <p:txBody>
                <a:bodyPr wrap="square" rtlCol="0">
                  <a:spAutoFit/>
                </a:bodyPr>
                <a:lstStyle/>
                <a:p>
                  <a:r>
                    <a:rPr lang="en-US" sz="1200" dirty="0">
                      <a:solidFill>
                        <a:schemeClr val="tx2">
                          <a:lumMod val="75000"/>
                        </a:schemeClr>
                      </a:solidFill>
                    </a:rPr>
                    <a:t>Dr. Enrique Delgado Suarez,</a:t>
                  </a:r>
                </a:p>
                <a:p>
                  <a:r>
                    <a:rPr lang="en-US" sz="1200" dirty="0">
                      <a:solidFill>
                        <a:schemeClr val="tx2">
                          <a:lumMod val="75000"/>
                        </a:schemeClr>
                      </a:solidFill>
                    </a:rPr>
                    <a:t>U.N. </a:t>
                  </a:r>
                  <a:r>
                    <a:rPr lang="en-US" sz="1200" dirty="0" err="1">
                      <a:solidFill>
                        <a:schemeClr val="tx2">
                          <a:lumMod val="75000"/>
                        </a:schemeClr>
                      </a:solidFill>
                    </a:rPr>
                    <a:t>Autónoma</a:t>
                  </a:r>
                  <a:r>
                    <a:rPr lang="en-US" sz="1200" dirty="0">
                      <a:solidFill>
                        <a:schemeClr val="tx2">
                          <a:lumMod val="75000"/>
                        </a:schemeClr>
                      </a:solidFill>
                    </a:rPr>
                    <a:t> de México</a:t>
                  </a:r>
                </a:p>
              </p:txBody>
            </p:sp>
          </p:grpSp>
          <p:pic>
            <p:nvPicPr>
              <p:cNvPr id="29" name="Picture 28" descr="A person in a suit holding a phone to his ear&#10;&#10;Description automatically generated with medium confidence">
                <a:extLst>
                  <a:ext uri="{FF2B5EF4-FFF2-40B4-BE49-F238E27FC236}">
                    <a16:creationId xmlns:a16="http://schemas.microsoft.com/office/drawing/2014/main" id="{46520B3F-AB2A-31D9-7BAD-F7BC86AECA47}"/>
                  </a:ext>
                </a:extLst>
              </p:cNvPr>
              <p:cNvPicPr>
                <a:picLocks noChangeAspect="1"/>
              </p:cNvPicPr>
              <p:nvPr/>
            </p:nvPicPr>
            <p:blipFill rotWithShape="1">
              <a:blip r:embed="rId5"/>
              <a:srcRect l="25634" r="18810" b="44592"/>
              <a:stretch/>
            </p:blipFill>
            <p:spPr>
              <a:xfrm>
                <a:off x="1848302" y="2435681"/>
                <a:ext cx="726364" cy="809813"/>
              </a:xfrm>
              <a:prstGeom prst="rect">
                <a:avLst/>
              </a:prstGeom>
            </p:spPr>
          </p:pic>
        </p:grpSp>
        <p:grpSp>
          <p:nvGrpSpPr>
            <p:cNvPr id="74" name="Group 73">
              <a:extLst>
                <a:ext uri="{FF2B5EF4-FFF2-40B4-BE49-F238E27FC236}">
                  <a16:creationId xmlns:a16="http://schemas.microsoft.com/office/drawing/2014/main" id="{9A066DDA-AB62-0CC8-A0DF-BC79C48F52CE}"/>
                </a:ext>
              </a:extLst>
            </p:cNvPr>
            <p:cNvGrpSpPr/>
            <p:nvPr/>
          </p:nvGrpSpPr>
          <p:grpSpPr>
            <a:xfrm>
              <a:off x="2890652" y="592777"/>
              <a:ext cx="7335921" cy="5783650"/>
              <a:chOff x="2641527" y="584829"/>
              <a:chExt cx="7335921" cy="5783650"/>
            </a:xfrm>
          </p:grpSpPr>
          <p:pic>
            <p:nvPicPr>
              <p:cNvPr id="28" name="Graphic 27" descr="Star with solid fill">
                <a:extLst>
                  <a:ext uri="{FF2B5EF4-FFF2-40B4-BE49-F238E27FC236}">
                    <a16:creationId xmlns:a16="http://schemas.microsoft.com/office/drawing/2014/main" id="{8AA916BB-BB97-46C1-A522-0E8F31FFED4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03389" y="832463"/>
                <a:ext cx="180743" cy="180743"/>
              </a:xfrm>
              <a:prstGeom prst="rect">
                <a:avLst/>
              </a:prstGeom>
            </p:spPr>
          </p:pic>
          <p:pic>
            <p:nvPicPr>
              <p:cNvPr id="40" name="Picture 39" descr="A picture containing text, sign&#10;&#10;Description automatically generated">
                <a:extLst>
                  <a:ext uri="{FF2B5EF4-FFF2-40B4-BE49-F238E27FC236}">
                    <a16:creationId xmlns:a16="http://schemas.microsoft.com/office/drawing/2014/main" id="{DB6BF75D-0088-5226-E7FD-5EEA6ED12A8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81263" y="584829"/>
                <a:ext cx="856754" cy="856754"/>
              </a:xfrm>
              <a:prstGeom prst="rect">
                <a:avLst/>
              </a:prstGeom>
            </p:spPr>
          </p:pic>
          <p:grpSp>
            <p:nvGrpSpPr>
              <p:cNvPr id="41" name="Group 40">
                <a:extLst>
                  <a:ext uri="{FF2B5EF4-FFF2-40B4-BE49-F238E27FC236}">
                    <a16:creationId xmlns:a16="http://schemas.microsoft.com/office/drawing/2014/main" id="{0E4493EA-B45F-ECC9-1297-DEAD0CC7EDC1}"/>
                  </a:ext>
                </a:extLst>
              </p:cNvPr>
              <p:cNvGrpSpPr/>
              <p:nvPr/>
            </p:nvGrpSpPr>
            <p:grpSpPr>
              <a:xfrm>
                <a:off x="7250112" y="2529063"/>
                <a:ext cx="2727336" cy="1245039"/>
                <a:chOff x="7758928" y="3231390"/>
                <a:chExt cx="2727336" cy="1245039"/>
              </a:xfrm>
            </p:grpSpPr>
            <p:grpSp>
              <p:nvGrpSpPr>
                <p:cNvPr id="12" name="Group 11">
                  <a:extLst>
                    <a:ext uri="{FF2B5EF4-FFF2-40B4-BE49-F238E27FC236}">
                      <a16:creationId xmlns:a16="http://schemas.microsoft.com/office/drawing/2014/main" id="{469A9565-CA55-8D05-6B54-78D6237EF5D5}"/>
                    </a:ext>
                  </a:extLst>
                </p:cNvPr>
                <p:cNvGrpSpPr/>
                <p:nvPr/>
              </p:nvGrpSpPr>
              <p:grpSpPr>
                <a:xfrm>
                  <a:off x="7758928" y="3231390"/>
                  <a:ext cx="2727336" cy="1245039"/>
                  <a:chOff x="7313856" y="3258853"/>
                  <a:chExt cx="2727336" cy="1245039"/>
                </a:xfrm>
              </p:grpSpPr>
              <p:pic>
                <p:nvPicPr>
                  <p:cNvPr id="30" name="Picture 29" descr="Logo&#10;&#10;Description automatically generated">
                    <a:extLst>
                      <a:ext uri="{FF2B5EF4-FFF2-40B4-BE49-F238E27FC236}">
                        <a16:creationId xmlns:a16="http://schemas.microsoft.com/office/drawing/2014/main" id="{4D6425CD-41C4-B919-A380-B4BF9369A0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03254" y="3258853"/>
                    <a:ext cx="965242" cy="965242"/>
                  </a:xfrm>
                  <a:prstGeom prst="rect">
                    <a:avLst/>
                  </a:prstGeom>
                </p:spPr>
              </p:pic>
              <p:sp>
                <p:nvSpPr>
                  <p:cNvPr id="54" name="TextBox 53">
                    <a:extLst>
                      <a:ext uri="{FF2B5EF4-FFF2-40B4-BE49-F238E27FC236}">
                        <a16:creationId xmlns:a16="http://schemas.microsoft.com/office/drawing/2014/main" id="{86FB6A43-AD03-76D7-97DE-0A043116C758}"/>
                      </a:ext>
                    </a:extLst>
                  </p:cNvPr>
                  <p:cNvSpPr txBox="1"/>
                  <p:nvPr/>
                </p:nvSpPr>
                <p:spPr>
                  <a:xfrm>
                    <a:off x="7313856" y="4042227"/>
                    <a:ext cx="2727336" cy="461665"/>
                  </a:xfrm>
                  <a:prstGeom prst="rect">
                    <a:avLst/>
                  </a:prstGeom>
                  <a:noFill/>
                </p:spPr>
                <p:txBody>
                  <a:bodyPr wrap="square" rtlCol="0">
                    <a:spAutoFit/>
                  </a:bodyPr>
                  <a:lstStyle/>
                  <a:p>
                    <a:r>
                      <a:rPr lang="en-US" sz="1200" dirty="0">
                        <a:solidFill>
                          <a:schemeClr val="tx2">
                            <a:lumMod val="75000"/>
                          </a:schemeClr>
                        </a:solidFill>
                      </a:rPr>
                      <a:t>Dr. Celso Oliveira,</a:t>
                    </a:r>
                  </a:p>
                  <a:p>
                    <a:r>
                      <a:rPr lang="en-US" sz="1200" dirty="0">
                        <a:solidFill>
                          <a:schemeClr val="tx2">
                            <a:lumMod val="75000"/>
                          </a:schemeClr>
                        </a:solidFill>
                      </a:rPr>
                      <a:t>U.F. da </a:t>
                    </a:r>
                    <a:r>
                      <a:rPr lang="en-US" sz="1200" dirty="0" err="1">
                        <a:solidFill>
                          <a:schemeClr val="tx2">
                            <a:lumMod val="75000"/>
                          </a:schemeClr>
                        </a:solidFill>
                      </a:rPr>
                      <a:t>Paraíba</a:t>
                    </a:r>
                    <a:endParaRPr lang="en-US" sz="1200" dirty="0">
                      <a:solidFill>
                        <a:schemeClr val="tx2">
                          <a:lumMod val="75000"/>
                        </a:schemeClr>
                      </a:solidFill>
                    </a:endParaRPr>
                  </a:p>
                </p:txBody>
              </p:sp>
            </p:grpSp>
            <p:pic>
              <p:nvPicPr>
                <p:cNvPr id="24" name="Picture 23" descr="A person wearing a white shirt and blue tie&#10;&#10;Description automatically generated with low confidence">
                  <a:extLst>
                    <a:ext uri="{FF2B5EF4-FFF2-40B4-BE49-F238E27FC236}">
                      <a16:creationId xmlns:a16="http://schemas.microsoft.com/office/drawing/2014/main" id="{BA1FC57C-16BC-6702-2B22-9F39E8CB6CDC}"/>
                    </a:ext>
                  </a:extLst>
                </p:cNvPr>
                <p:cNvPicPr>
                  <a:picLocks noChangeAspect="1"/>
                </p:cNvPicPr>
                <p:nvPr/>
              </p:nvPicPr>
              <p:blipFill>
                <a:blip r:embed="rId10"/>
                <a:stretch>
                  <a:fillRect/>
                </a:stretch>
              </p:blipFill>
              <p:spPr>
                <a:xfrm>
                  <a:off x="8195567" y="3263885"/>
                  <a:ext cx="540030" cy="749429"/>
                </a:xfrm>
                <a:prstGeom prst="rect">
                  <a:avLst/>
                </a:prstGeom>
              </p:spPr>
            </p:pic>
          </p:grpSp>
          <p:grpSp>
            <p:nvGrpSpPr>
              <p:cNvPr id="42" name="Group 41">
                <a:extLst>
                  <a:ext uri="{FF2B5EF4-FFF2-40B4-BE49-F238E27FC236}">
                    <a16:creationId xmlns:a16="http://schemas.microsoft.com/office/drawing/2014/main" id="{681AEB20-6972-D417-0BC3-64063E451C3C}"/>
                  </a:ext>
                </a:extLst>
              </p:cNvPr>
              <p:cNvGrpSpPr/>
              <p:nvPr/>
            </p:nvGrpSpPr>
            <p:grpSpPr>
              <a:xfrm>
                <a:off x="6988761" y="4646250"/>
                <a:ext cx="2580885" cy="1305941"/>
                <a:chOff x="7144023" y="4541342"/>
                <a:chExt cx="2580885" cy="1305941"/>
              </a:xfrm>
            </p:grpSpPr>
            <p:grpSp>
              <p:nvGrpSpPr>
                <p:cNvPr id="14" name="Group 13">
                  <a:extLst>
                    <a:ext uri="{FF2B5EF4-FFF2-40B4-BE49-F238E27FC236}">
                      <a16:creationId xmlns:a16="http://schemas.microsoft.com/office/drawing/2014/main" id="{25912419-D3AC-A9A2-BDE1-BBB8711EBF55}"/>
                    </a:ext>
                  </a:extLst>
                </p:cNvPr>
                <p:cNvGrpSpPr/>
                <p:nvPr/>
              </p:nvGrpSpPr>
              <p:grpSpPr>
                <a:xfrm>
                  <a:off x="7144023" y="4541342"/>
                  <a:ext cx="2580885" cy="1305941"/>
                  <a:chOff x="6702801" y="4552530"/>
                  <a:chExt cx="2580885" cy="1305941"/>
                </a:xfrm>
              </p:grpSpPr>
              <p:pic>
                <p:nvPicPr>
                  <p:cNvPr id="32" name="Picture 31" descr="Logo&#10;&#10;Description automatically generated">
                    <a:extLst>
                      <a:ext uri="{FF2B5EF4-FFF2-40B4-BE49-F238E27FC236}">
                        <a16:creationId xmlns:a16="http://schemas.microsoft.com/office/drawing/2014/main" id="{88DD2B21-9774-718F-5234-8B080F88C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97200" y="4889962"/>
                    <a:ext cx="897751" cy="968509"/>
                  </a:xfrm>
                  <a:prstGeom prst="rect">
                    <a:avLst/>
                  </a:prstGeom>
                </p:spPr>
              </p:pic>
              <p:sp>
                <p:nvSpPr>
                  <p:cNvPr id="53" name="TextBox 52">
                    <a:extLst>
                      <a:ext uri="{FF2B5EF4-FFF2-40B4-BE49-F238E27FC236}">
                        <a16:creationId xmlns:a16="http://schemas.microsoft.com/office/drawing/2014/main" id="{88484484-2705-434C-E6B3-234EDE79769F}"/>
                      </a:ext>
                    </a:extLst>
                  </p:cNvPr>
                  <p:cNvSpPr txBox="1"/>
                  <p:nvPr/>
                </p:nvSpPr>
                <p:spPr>
                  <a:xfrm>
                    <a:off x="6702801" y="4552530"/>
                    <a:ext cx="2580885" cy="461665"/>
                  </a:xfrm>
                  <a:prstGeom prst="rect">
                    <a:avLst/>
                  </a:prstGeom>
                  <a:noFill/>
                </p:spPr>
                <p:txBody>
                  <a:bodyPr wrap="square" rtlCol="0">
                    <a:spAutoFit/>
                  </a:bodyPr>
                  <a:lstStyle/>
                  <a:p>
                    <a:r>
                      <a:rPr lang="en-US" sz="1200" dirty="0">
                        <a:solidFill>
                          <a:schemeClr val="tx2">
                            <a:lumMod val="75000"/>
                          </a:schemeClr>
                        </a:solidFill>
                      </a:rPr>
                      <a:t>Dr. Raquel Bonelli,</a:t>
                    </a:r>
                  </a:p>
                  <a:p>
                    <a:r>
                      <a:rPr lang="en-US" sz="1200" dirty="0">
                        <a:solidFill>
                          <a:schemeClr val="tx2">
                            <a:lumMod val="75000"/>
                          </a:schemeClr>
                        </a:solidFill>
                      </a:rPr>
                      <a:t>U.F. Rio de Janeiro</a:t>
                    </a:r>
                  </a:p>
                </p:txBody>
              </p:sp>
            </p:grpSp>
            <p:pic>
              <p:nvPicPr>
                <p:cNvPr id="26" name="Picture 25" descr="A picture containing clothing, hairpiece&#10;&#10;Description automatically generated">
                  <a:extLst>
                    <a:ext uri="{FF2B5EF4-FFF2-40B4-BE49-F238E27FC236}">
                      <a16:creationId xmlns:a16="http://schemas.microsoft.com/office/drawing/2014/main" id="{4216B453-A560-73B1-1EA2-3845EB4BAB06}"/>
                    </a:ext>
                  </a:extLst>
                </p:cNvPr>
                <p:cNvPicPr>
                  <a:picLocks noChangeAspect="1"/>
                </p:cNvPicPr>
                <p:nvPr/>
              </p:nvPicPr>
              <p:blipFill>
                <a:blip r:embed="rId12"/>
                <a:stretch>
                  <a:fillRect/>
                </a:stretch>
              </p:blipFill>
              <p:spPr>
                <a:xfrm>
                  <a:off x="7602414" y="4976088"/>
                  <a:ext cx="809812" cy="809812"/>
                </a:xfrm>
                <a:prstGeom prst="rect">
                  <a:avLst/>
                </a:prstGeom>
              </p:spPr>
            </p:pic>
          </p:grpSp>
          <p:grpSp>
            <p:nvGrpSpPr>
              <p:cNvPr id="39" name="Group 38">
                <a:extLst>
                  <a:ext uri="{FF2B5EF4-FFF2-40B4-BE49-F238E27FC236}">
                    <a16:creationId xmlns:a16="http://schemas.microsoft.com/office/drawing/2014/main" id="{7FD1052B-DD05-43BA-FCC9-EA17955F32C8}"/>
                  </a:ext>
                </a:extLst>
              </p:cNvPr>
              <p:cNvGrpSpPr/>
              <p:nvPr/>
            </p:nvGrpSpPr>
            <p:grpSpPr>
              <a:xfrm>
                <a:off x="2761714" y="5154814"/>
                <a:ext cx="2366609" cy="1213665"/>
                <a:chOff x="2842068" y="5230124"/>
                <a:chExt cx="2366609" cy="1213665"/>
              </a:xfrm>
            </p:grpSpPr>
            <p:grpSp>
              <p:nvGrpSpPr>
                <p:cNvPr id="19" name="Group 18">
                  <a:extLst>
                    <a:ext uri="{FF2B5EF4-FFF2-40B4-BE49-F238E27FC236}">
                      <a16:creationId xmlns:a16="http://schemas.microsoft.com/office/drawing/2014/main" id="{6CEFBE69-8D8B-CA65-F45D-B4DAA3EFD2B6}"/>
                    </a:ext>
                  </a:extLst>
                </p:cNvPr>
                <p:cNvGrpSpPr/>
                <p:nvPr/>
              </p:nvGrpSpPr>
              <p:grpSpPr>
                <a:xfrm>
                  <a:off x="2842068" y="5230124"/>
                  <a:ext cx="2366609" cy="1159283"/>
                  <a:chOff x="2379979" y="5151014"/>
                  <a:chExt cx="2366609" cy="1159283"/>
                </a:xfrm>
              </p:grpSpPr>
              <p:pic>
                <p:nvPicPr>
                  <p:cNvPr id="36" name="Picture 35" descr="A picture containing text&#10;&#10;Description automatically generated">
                    <a:extLst>
                      <a:ext uri="{FF2B5EF4-FFF2-40B4-BE49-F238E27FC236}">
                        <a16:creationId xmlns:a16="http://schemas.microsoft.com/office/drawing/2014/main" id="{B9B4F576-5153-9B58-1DBE-3C5CC8D222D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79979" y="5258202"/>
                    <a:ext cx="482243" cy="1052095"/>
                  </a:xfrm>
                  <a:prstGeom prst="rect">
                    <a:avLst/>
                  </a:prstGeom>
                </p:spPr>
              </p:pic>
              <p:sp>
                <p:nvSpPr>
                  <p:cNvPr id="52" name="TextBox 51">
                    <a:extLst>
                      <a:ext uri="{FF2B5EF4-FFF2-40B4-BE49-F238E27FC236}">
                        <a16:creationId xmlns:a16="http://schemas.microsoft.com/office/drawing/2014/main" id="{C386EB22-45BF-ADAE-F56A-3934E44E1602}"/>
                      </a:ext>
                    </a:extLst>
                  </p:cNvPr>
                  <p:cNvSpPr txBox="1"/>
                  <p:nvPr/>
                </p:nvSpPr>
                <p:spPr>
                  <a:xfrm>
                    <a:off x="2862222" y="5151014"/>
                    <a:ext cx="1884366" cy="461665"/>
                  </a:xfrm>
                  <a:prstGeom prst="rect">
                    <a:avLst/>
                  </a:prstGeom>
                  <a:noFill/>
                </p:spPr>
                <p:txBody>
                  <a:bodyPr wrap="square" rtlCol="0">
                    <a:spAutoFit/>
                  </a:bodyPr>
                  <a:lstStyle/>
                  <a:p>
                    <a:r>
                      <a:rPr lang="en-US" sz="1200" dirty="0">
                        <a:solidFill>
                          <a:schemeClr val="tx2">
                            <a:lumMod val="75000"/>
                          </a:schemeClr>
                        </a:solidFill>
                      </a:rPr>
                      <a:t>Dr. Angelica Reyes-Jara,</a:t>
                    </a:r>
                  </a:p>
                  <a:p>
                    <a:r>
                      <a:rPr lang="en-US" sz="1200" dirty="0">
                        <a:solidFill>
                          <a:schemeClr val="tx2">
                            <a:lumMod val="75000"/>
                          </a:schemeClr>
                        </a:solidFill>
                      </a:rPr>
                      <a:t>U. de Chile</a:t>
                    </a:r>
                  </a:p>
                </p:txBody>
              </p:sp>
            </p:grpSp>
            <p:pic>
              <p:nvPicPr>
                <p:cNvPr id="31" name="Picture 30" descr="A person smiling for the camera&#10;&#10;Description automatically generated with medium confidence">
                  <a:extLst>
                    <a:ext uri="{FF2B5EF4-FFF2-40B4-BE49-F238E27FC236}">
                      <a16:creationId xmlns:a16="http://schemas.microsoft.com/office/drawing/2014/main" id="{40DEB027-C5DD-9047-B6F1-71CB2AF4517E}"/>
                    </a:ext>
                  </a:extLst>
                </p:cNvPr>
                <p:cNvPicPr>
                  <a:picLocks noChangeAspect="1"/>
                </p:cNvPicPr>
                <p:nvPr/>
              </p:nvPicPr>
              <p:blipFill rotWithShape="1">
                <a:blip r:embed="rId14"/>
                <a:srcRect l="37496" r="16601" b="4022"/>
                <a:stretch/>
              </p:blipFill>
              <p:spPr>
                <a:xfrm>
                  <a:off x="3825514" y="5678841"/>
                  <a:ext cx="686385" cy="764948"/>
                </a:xfrm>
                <a:prstGeom prst="rect">
                  <a:avLst/>
                </a:prstGeom>
              </p:spPr>
            </p:pic>
          </p:grpSp>
          <p:grpSp>
            <p:nvGrpSpPr>
              <p:cNvPr id="37" name="Group 36">
                <a:extLst>
                  <a:ext uri="{FF2B5EF4-FFF2-40B4-BE49-F238E27FC236}">
                    <a16:creationId xmlns:a16="http://schemas.microsoft.com/office/drawing/2014/main" id="{C25F860C-80BC-3D55-9C88-D3CE161A9AA9}"/>
                  </a:ext>
                </a:extLst>
              </p:cNvPr>
              <p:cNvGrpSpPr/>
              <p:nvPr/>
            </p:nvGrpSpPr>
            <p:grpSpPr>
              <a:xfrm>
                <a:off x="2641527" y="3709835"/>
                <a:ext cx="2406355" cy="1307708"/>
                <a:chOff x="2837107" y="3860286"/>
                <a:chExt cx="2406355" cy="1307708"/>
              </a:xfrm>
            </p:grpSpPr>
            <p:grpSp>
              <p:nvGrpSpPr>
                <p:cNvPr id="16" name="Group 15">
                  <a:extLst>
                    <a:ext uri="{FF2B5EF4-FFF2-40B4-BE49-F238E27FC236}">
                      <a16:creationId xmlns:a16="http://schemas.microsoft.com/office/drawing/2014/main" id="{4DD81277-651F-DDB5-0557-EFEDEB12673A}"/>
                    </a:ext>
                  </a:extLst>
                </p:cNvPr>
                <p:cNvGrpSpPr/>
                <p:nvPr/>
              </p:nvGrpSpPr>
              <p:grpSpPr>
                <a:xfrm>
                  <a:off x="2837107" y="3860286"/>
                  <a:ext cx="2406355" cy="1307708"/>
                  <a:chOff x="2443699" y="3832102"/>
                  <a:chExt cx="2406355" cy="1307708"/>
                </a:xfrm>
              </p:grpSpPr>
              <p:pic>
                <p:nvPicPr>
                  <p:cNvPr id="34" name="Picture 33" descr="Logo&#10;&#10;Description automatically generated">
                    <a:extLst>
                      <a:ext uri="{FF2B5EF4-FFF2-40B4-BE49-F238E27FC236}">
                        <a16:creationId xmlns:a16="http://schemas.microsoft.com/office/drawing/2014/main" id="{7E031AE2-1A97-82AE-8176-CF1CF3BE8BA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443699" y="3832102"/>
                    <a:ext cx="660122" cy="888965"/>
                  </a:xfrm>
                  <a:prstGeom prst="rect">
                    <a:avLst/>
                  </a:prstGeom>
                </p:spPr>
              </p:pic>
              <p:sp>
                <p:nvSpPr>
                  <p:cNvPr id="51" name="TextBox 50">
                    <a:extLst>
                      <a:ext uri="{FF2B5EF4-FFF2-40B4-BE49-F238E27FC236}">
                        <a16:creationId xmlns:a16="http://schemas.microsoft.com/office/drawing/2014/main" id="{D4C9B713-17C8-0798-2726-6FB51AD27572}"/>
                      </a:ext>
                    </a:extLst>
                  </p:cNvPr>
                  <p:cNvSpPr txBox="1"/>
                  <p:nvPr/>
                </p:nvSpPr>
                <p:spPr>
                  <a:xfrm>
                    <a:off x="2925942" y="4678145"/>
                    <a:ext cx="1924112" cy="461665"/>
                  </a:xfrm>
                  <a:prstGeom prst="rect">
                    <a:avLst/>
                  </a:prstGeom>
                  <a:noFill/>
                </p:spPr>
                <p:txBody>
                  <a:bodyPr wrap="square" rtlCol="0">
                    <a:spAutoFit/>
                  </a:bodyPr>
                  <a:lstStyle/>
                  <a:p>
                    <a:r>
                      <a:rPr lang="en-US" sz="1200" dirty="0">
                        <a:solidFill>
                          <a:schemeClr val="tx2">
                            <a:lumMod val="75000"/>
                          </a:schemeClr>
                        </a:solidFill>
                      </a:rPr>
                      <a:t>Dr. Andrea Moreno Switt</a:t>
                    </a:r>
                    <a:r>
                      <a:rPr lang="en-US" sz="1200" dirty="0"/>
                      <a:t>,</a:t>
                    </a:r>
                  </a:p>
                  <a:p>
                    <a:r>
                      <a:rPr lang="en-US" sz="1200" dirty="0">
                        <a:solidFill>
                          <a:schemeClr val="tx2">
                            <a:lumMod val="75000"/>
                          </a:schemeClr>
                        </a:solidFill>
                      </a:rPr>
                      <a:t>P. U. </a:t>
                    </a:r>
                    <a:r>
                      <a:rPr lang="en-US" sz="1200" dirty="0" err="1">
                        <a:solidFill>
                          <a:schemeClr val="tx2">
                            <a:lumMod val="75000"/>
                          </a:schemeClr>
                        </a:solidFill>
                      </a:rPr>
                      <a:t>Católica</a:t>
                    </a:r>
                    <a:r>
                      <a:rPr lang="en-US" sz="1200" dirty="0">
                        <a:solidFill>
                          <a:schemeClr val="tx2">
                            <a:lumMod val="75000"/>
                          </a:schemeClr>
                        </a:solidFill>
                      </a:rPr>
                      <a:t> de Chile</a:t>
                    </a:r>
                  </a:p>
                </p:txBody>
              </p:sp>
            </p:grpSp>
            <p:pic>
              <p:nvPicPr>
                <p:cNvPr id="33" name="Picture 32" descr="A picture containing person&#10;&#10;Description automatically generated">
                  <a:extLst>
                    <a:ext uri="{FF2B5EF4-FFF2-40B4-BE49-F238E27FC236}">
                      <a16:creationId xmlns:a16="http://schemas.microsoft.com/office/drawing/2014/main" id="{B886A0D0-7C70-8BB3-ADDA-A0796A43FE65}"/>
                    </a:ext>
                  </a:extLst>
                </p:cNvPr>
                <p:cNvPicPr>
                  <a:picLocks noChangeAspect="1"/>
                </p:cNvPicPr>
                <p:nvPr/>
              </p:nvPicPr>
              <p:blipFill rotWithShape="1">
                <a:blip r:embed="rId16"/>
                <a:srcRect l="21866" r="14509" b="27493"/>
                <a:stretch/>
              </p:blipFill>
              <p:spPr>
                <a:xfrm>
                  <a:off x="3866319" y="3928800"/>
                  <a:ext cx="686385" cy="782218"/>
                </a:xfrm>
                <a:prstGeom prst="rect">
                  <a:avLst/>
                </a:prstGeom>
              </p:spPr>
            </p:pic>
          </p:grpSp>
          <p:pic>
            <p:nvPicPr>
              <p:cNvPr id="18" name="Graphic 17" descr="Star with solid fill">
                <a:extLst>
                  <a:ext uri="{FF2B5EF4-FFF2-40B4-BE49-F238E27FC236}">
                    <a16:creationId xmlns:a16="http://schemas.microsoft.com/office/drawing/2014/main" id="{79978E3A-E973-A074-565D-F0955DE9E36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33233" y="1821362"/>
                <a:ext cx="180743" cy="180743"/>
              </a:xfrm>
              <a:prstGeom prst="rect">
                <a:avLst/>
              </a:prstGeom>
            </p:spPr>
          </p:pic>
          <p:pic>
            <p:nvPicPr>
              <p:cNvPr id="25" name="Graphic 24" descr="Star with solid fill">
                <a:extLst>
                  <a:ext uri="{FF2B5EF4-FFF2-40B4-BE49-F238E27FC236}">
                    <a16:creationId xmlns:a16="http://schemas.microsoft.com/office/drawing/2014/main" id="{5463B055-E6E4-DEDE-6984-7A2FCD1E26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73690" y="5205472"/>
                <a:ext cx="180743" cy="180743"/>
              </a:xfrm>
              <a:prstGeom prst="rect">
                <a:avLst/>
              </a:prstGeom>
            </p:spPr>
          </p:pic>
          <p:pic>
            <p:nvPicPr>
              <p:cNvPr id="27" name="Graphic 26" descr="Star with solid fill">
                <a:extLst>
                  <a:ext uri="{FF2B5EF4-FFF2-40B4-BE49-F238E27FC236}">
                    <a16:creationId xmlns:a16="http://schemas.microsoft.com/office/drawing/2014/main" id="{BC052D31-8944-ACE0-ADEF-C15353713E2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32243" y="5310616"/>
                <a:ext cx="180743" cy="180743"/>
              </a:xfrm>
              <a:prstGeom prst="rect">
                <a:avLst/>
              </a:prstGeom>
            </p:spPr>
          </p:pic>
          <p:pic>
            <p:nvPicPr>
              <p:cNvPr id="43" name="Graphic 42" descr="Star with solid fill">
                <a:extLst>
                  <a:ext uri="{FF2B5EF4-FFF2-40B4-BE49-F238E27FC236}">
                    <a16:creationId xmlns:a16="http://schemas.microsoft.com/office/drawing/2014/main" id="{4F9298E6-4F2A-B51F-25BB-B684452DC63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64595" y="4607354"/>
                <a:ext cx="180743" cy="180743"/>
              </a:xfrm>
              <a:prstGeom prst="rect">
                <a:avLst/>
              </a:prstGeom>
            </p:spPr>
          </p:pic>
          <p:pic>
            <p:nvPicPr>
              <p:cNvPr id="44" name="Graphic 43" descr="Star with solid fill">
                <a:extLst>
                  <a:ext uri="{FF2B5EF4-FFF2-40B4-BE49-F238E27FC236}">
                    <a16:creationId xmlns:a16="http://schemas.microsoft.com/office/drawing/2014/main" id="{0DBDDE8D-97F5-D56D-CF26-DAC6F98B2C4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11240" y="3673612"/>
                <a:ext cx="180743" cy="180743"/>
              </a:xfrm>
              <a:prstGeom prst="rect">
                <a:avLst/>
              </a:prstGeom>
            </p:spPr>
          </p:pic>
        </p:grpSp>
        <p:grpSp>
          <p:nvGrpSpPr>
            <p:cNvPr id="45" name="Group 44">
              <a:extLst>
                <a:ext uri="{FF2B5EF4-FFF2-40B4-BE49-F238E27FC236}">
                  <a16:creationId xmlns:a16="http://schemas.microsoft.com/office/drawing/2014/main" id="{925E45B7-C0A5-7556-5E2C-3E4DD3F3A087}"/>
                </a:ext>
              </a:extLst>
            </p:cNvPr>
            <p:cNvGrpSpPr/>
            <p:nvPr/>
          </p:nvGrpSpPr>
          <p:grpSpPr>
            <a:xfrm>
              <a:off x="137842" y="4711148"/>
              <a:ext cx="2564140" cy="1971385"/>
              <a:chOff x="137842" y="4463508"/>
              <a:chExt cx="2931501" cy="2219025"/>
            </a:xfrm>
          </p:grpSpPr>
          <p:pic>
            <p:nvPicPr>
              <p:cNvPr id="46" name="Picture 45" descr="A bridge over a river&#10;&#10;Description automatically generated with medium confidence">
                <a:extLst>
                  <a:ext uri="{FF2B5EF4-FFF2-40B4-BE49-F238E27FC236}">
                    <a16:creationId xmlns:a16="http://schemas.microsoft.com/office/drawing/2014/main" id="{506E4D0F-F6D7-3838-F56A-4D5FC868C559}"/>
                  </a:ext>
                </a:extLst>
              </p:cNvPr>
              <p:cNvPicPr>
                <a:picLocks noChangeAspect="1"/>
              </p:cNvPicPr>
              <p:nvPr/>
            </p:nvPicPr>
            <p:blipFill>
              <a:blip r:embed="rId17"/>
              <a:stretch>
                <a:fillRect/>
              </a:stretch>
            </p:blipFill>
            <p:spPr>
              <a:xfrm>
                <a:off x="1629595" y="5602722"/>
                <a:ext cx="1439748" cy="1079811"/>
              </a:xfrm>
              <a:prstGeom prst="rect">
                <a:avLst/>
              </a:prstGeom>
            </p:spPr>
          </p:pic>
          <p:pic>
            <p:nvPicPr>
              <p:cNvPr id="47" name="Picture 46" descr="A wooden bridge over a stream&#10;&#10;Description automatically generated with low confidence">
                <a:extLst>
                  <a:ext uri="{FF2B5EF4-FFF2-40B4-BE49-F238E27FC236}">
                    <a16:creationId xmlns:a16="http://schemas.microsoft.com/office/drawing/2014/main" id="{8AD93F2A-3B0A-B352-0511-874F938769F9}"/>
                  </a:ext>
                </a:extLst>
              </p:cNvPr>
              <p:cNvPicPr>
                <a:picLocks noChangeAspect="1"/>
              </p:cNvPicPr>
              <p:nvPr/>
            </p:nvPicPr>
            <p:blipFill>
              <a:blip r:embed="rId18"/>
              <a:stretch>
                <a:fillRect/>
              </a:stretch>
            </p:blipFill>
            <p:spPr>
              <a:xfrm>
                <a:off x="137842" y="5596945"/>
                <a:ext cx="1439748" cy="1079811"/>
              </a:xfrm>
              <a:prstGeom prst="rect">
                <a:avLst/>
              </a:prstGeom>
            </p:spPr>
          </p:pic>
          <p:pic>
            <p:nvPicPr>
              <p:cNvPr id="48" name="Picture 47" descr="A picture containing outdoor, sky, grass, railroad&#10;&#10;Description automatically generated">
                <a:extLst>
                  <a:ext uri="{FF2B5EF4-FFF2-40B4-BE49-F238E27FC236}">
                    <a16:creationId xmlns:a16="http://schemas.microsoft.com/office/drawing/2014/main" id="{061ABF95-EAE2-0F07-F8E3-406AC3F35AA5}"/>
                  </a:ext>
                </a:extLst>
              </p:cNvPr>
              <p:cNvPicPr>
                <a:picLocks noChangeAspect="1"/>
              </p:cNvPicPr>
              <p:nvPr/>
            </p:nvPicPr>
            <p:blipFill>
              <a:blip r:embed="rId19"/>
              <a:stretch>
                <a:fillRect/>
              </a:stretch>
            </p:blipFill>
            <p:spPr>
              <a:xfrm>
                <a:off x="1624415" y="4463508"/>
                <a:ext cx="1439748" cy="1079811"/>
              </a:xfrm>
              <a:prstGeom prst="rect">
                <a:avLst/>
              </a:prstGeom>
            </p:spPr>
          </p:pic>
          <p:pic>
            <p:nvPicPr>
              <p:cNvPr id="49" name="Picture 48" descr="A picture containing outdoor, sky, ground, nature&#10;&#10;Description automatically generated">
                <a:extLst>
                  <a:ext uri="{FF2B5EF4-FFF2-40B4-BE49-F238E27FC236}">
                    <a16:creationId xmlns:a16="http://schemas.microsoft.com/office/drawing/2014/main" id="{263EB0F4-8750-40B5-B689-3E7B0D6D9811}"/>
                  </a:ext>
                </a:extLst>
              </p:cNvPr>
              <p:cNvPicPr>
                <a:picLocks noChangeAspect="1"/>
              </p:cNvPicPr>
              <p:nvPr/>
            </p:nvPicPr>
            <p:blipFill>
              <a:blip r:embed="rId20"/>
              <a:stretch>
                <a:fillRect/>
              </a:stretch>
            </p:blipFill>
            <p:spPr>
              <a:xfrm>
                <a:off x="143350" y="4466908"/>
                <a:ext cx="1439748" cy="1079811"/>
              </a:xfrm>
              <a:prstGeom prst="rect">
                <a:avLst/>
              </a:prstGeom>
            </p:spPr>
          </p:pic>
        </p:grpSp>
        <p:grpSp>
          <p:nvGrpSpPr>
            <p:cNvPr id="59" name="Group 58">
              <a:extLst>
                <a:ext uri="{FF2B5EF4-FFF2-40B4-BE49-F238E27FC236}">
                  <a16:creationId xmlns:a16="http://schemas.microsoft.com/office/drawing/2014/main" id="{CF58DB18-2E35-31A9-FF11-76CFE95485DB}"/>
                </a:ext>
              </a:extLst>
            </p:cNvPr>
            <p:cNvGrpSpPr/>
            <p:nvPr/>
          </p:nvGrpSpPr>
          <p:grpSpPr>
            <a:xfrm>
              <a:off x="150672" y="291688"/>
              <a:ext cx="852967" cy="1997744"/>
              <a:chOff x="138656" y="149108"/>
              <a:chExt cx="905217" cy="2436259"/>
            </a:xfrm>
          </p:grpSpPr>
          <p:pic>
            <p:nvPicPr>
              <p:cNvPr id="60" name="Picture 59" descr="A picture containing person&#10;&#10;Description automatically generated">
                <a:extLst>
                  <a:ext uri="{FF2B5EF4-FFF2-40B4-BE49-F238E27FC236}">
                    <a16:creationId xmlns:a16="http://schemas.microsoft.com/office/drawing/2014/main" id="{52699C2A-878E-1C8E-48DA-7E63B6394659}"/>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38656" y="149108"/>
                <a:ext cx="884309" cy="1179079"/>
              </a:xfrm>
              <a:prstGeom prst="rect">
                <a:avLst/>
              </a:prstGeom>
            </p:spPr>
          </p:pic>
          <p:pic>
            <p:nvPicPr>
              <p:cNvPr id="61" name="Picture 60" descr="A picture containing person, outdoor, child, child&#10;&#10;Description automatically generated">
                <a:extLst>
                  <a:ext uri="{FF2B5EF4-FFF2-40B4-BE49-F238E27FC236}">
                    <a16:creationId xmlns:a16="http://schemas.microsoft.com/office/drawing/2014/main" id="{163AA3D5-CEDA-4B41-6323-4EDFA2A7968B}"/>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38656" y="1378412"/>
                <a:ext cx="905217" cy="1206955"/>
              </a:xfrm>
              <a:prstGeom prst="rect">
                <a:avLst/>
              </a:prstGeom>
            </p:spPr>
          </p:pic>
        </p:grpSp>
      </p:grpSp>
      <p:grpSp>
        <p:nvGrpSpPr>
          <p:cNvPr id="68" name="Group 67">
            <a:extLst>
              <a:ext uri="{FF2B5EF4-FFF2-40B4-BE49-F238E27FC236}">
                <a16:creationId xmlns:a16="http://schemas.microsoft.com/office/drawing/2014/main" id="{38D1A4E8-2AED-91F2-3080-3C492A21D90C}"/>
              </a:ext>
            </a:extLst>
          </p:cNvPr>
          <p:cNvGrpSpPr/>
          <p:nvPr/>
        </p:nvGrpSpPr>
        <p:grpSpPr>
          <a:xfrm>
            <a:off x="9062185" y="107873"/>
            <a:ext cx="2991159" cy="2227481"/>
            <a:chOff x="8904864" y="4449275"/>
            <a:chExt cx="2991159" cy="2227481"/>
          </a:xfrm>
        </p:grpSpPr>
        <p:pic>
          <p:nvPicPr>
            <p:cNvPr id="69" name="Picture 68" descr="A picture containing grass, outdoor, sky, field&#10;&#10;Description automatically generated">
              <a:extLst>
                <a:ext uri="{FF2B5EF4-FFF2-40B4-BE49-F238E27FC236}">
                  <a16:creationId xmlns:a16="http://schemas.microsoft.com/office/drawing/2014/main" id="{FAEED399-2C58-DD52-524D-E3D72B9891EB}"/>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t="3581"/>
            <a:stretch/>
          </p:blipFill>
          <p:spPr>
            <a:xfrm>
              <a:off x="10435694" y="5629418"/>
              <a:ext cx="1448313" cy="1047338"/>
            </a:xfrm>
            <a:prstGeom prst="rect">
              <a:avLst/>
            </a:prstGeom>
          </p:spPr>
        </p:pic>
        <p:pic>
          <p:nvPicPr>
            <p:cNvPr id="70" name="Picture 69">
              <a:extLst>
                <a:ext uri="{FF2B5EF4-FFF2-40B4-BE49-F238E27FC236}">
                  <a16:creationId xmlns:a16="http://schemas.microsoft.com/office/drawing/2014/main" id="{F6B98EA0-6961-175C-B9C7-C67841B8CE39}"/>
                </a:ext>
              </a:extLst>
            </p:cNvPr>
            <p:cNvPicPr>
              <a:picLocks noChangeAspect="1"/>
            </p:cNvPicPr>
            <p:nvPr/>
          </p:nvPicPr>
          <p:blipFill rotWithShape="1">
            <a:blip r:embed="rId24"/>
            <a:srcRect l="12312"/>
            <a:stretch/>
          </p:blipFill>
          <p:spPr>
            <a:xfrm>
              <a:off x="8904864" y="5618025"/>
              <a:ext cx="1460330" cy="1058731"/>
            </a:xfrm>
            <a:prstGeom prst="rect">
              <a:avLst/>
            </a:prstGeom>
          </p:spPr>
        </p:pic>
        <p:pic>
          <p:nvPicPr>
            <p:cNvPr id="71" name="Picture 70" descr="A picture containing sky, outdoor, water, grass&#10;&#10;Description automatically generated">
              <a:extLst>
                <a:ext uri="{FF2B5EF4-FFF2-40B4-BE49-F238E27FC236}">
                  <a16:creationId xmlns:a16="http://schemas.microsoft.com/office/drawing/2014/main" id="{75C05886-1B57-0EE4-14E6-2DE1D54698FC}"/>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0435694" y="4449275"/>
              <a:ext cx="1460329" cy="1095247"/>
            </a:xfrm>
            <a:prstGeom prst="rect">
              <a:avLst/>
            </a:prstGeom>
          </p:spPr>
        </p:pic>
      </p:grpSp>
      <p:pic>
        <p:nvPicPr>
          <p:cNvPr id="72" name="Picture 71" descr="A picture containing sky, outdoor, cloudy, day&#10;&#10;Description automatically generated">
            <a:extLst>
              <a:ext uri="{FF2B5EF4-FFF2-40B4-BE49-F238E27FC236}">
                <a16:creationId xmlns:a16="http://schemas.microsoft.com/office/drawing/2014/main" id="{573DCB85-B7E0-4B7A-0C3A-FB5D80AC9F51}"/>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071256" y="111073"/>
            <a:ext cx="1460329" cy="1095247"/>
          </a:xfrm>
          <a:prstGeom prst="rect">
            <a:avLst/>
          </a:prstGeom>
        </p:spPr>
      </p:pic>
      <p:pic>
        <p:nvPicPr>
          <p:cNvPr id="2" name="Graphic 1" descr="Star with solid fill">
            <a:extLst>
              <a:ext uri="{FF2B5EF4-FFF2-40B4-BE49-F238E27FC236}">
                <a16:creationId xmlns:a16="http://schemas.microsoft.com/office/drawing/2014/main" id="{9083D2B5-D9FB-717C-E69F-7E0AA80BCCC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512231" y="2537011"/>
            <a:ext cx="189284" cy="189284"/>
          </a:xfrm>
          <a:prstGeom prst="rect">
            <a:avLst/>
          </a:prstGeom>
        </p:spPr>
      </p:pic>
      <p:pic>
        <p:nvPicPr>
          <p:cNvPr id="4" name="Picture 3" descr="Logo&#10;&#10;Description automatically generated with medium confidence">
            <a:extLst>
              <a:ext uri="{FF2B5EF4-FFF2-40B4-BE49-F238E27FC236}">
                <a16:creationId xmlns:a16="http://schemas.microsoft.com/office/drawing/2014/main" id="{50C211B6-0E09-F9C2-100C-6901BBBF24B4}"/>
              </a:ext>
            </a:extLst>
          </p:cNvPr>
          <p:cNvPicPr>
            <a:picLocks noChangeAspect="1"/>
          </p:cNvPicPr>
          <p:nvPr/>
        </p:nvPicPr>
        <p:blipFill>
          <a:blip r:embed="rId27"/>
          <a:stretch>
            <a:fillRect/>
          </a:stretch>
        </p:blipFill>
        <p:spPr>
          <a:xfrm>
            <a:off x="6618444" y="2058022"/>
            <a:ext cx="639562" cy="554664"/>
          </a:xfrm>
          <a:prstGeom prst="rect">
            <a:avLst/>
          </a:prstGeom>
        </p:spPr>
      </p:pic>
      <p:sp>
        <p:nvSpPr>
          <p:cNvPr id="5" name="TextBox 4">
            <a:extLst>
              <a:ext uri="{FF2B5EF4-FFF2-40B4-BE49-F238E27FC236}">
                <a16:creationId xmlns:a16="http://schemas.microsoft.com/office/drawing/2014/main" id="{C89AA14C-9413-5306-BEE5-F3D0205BDA75}"/>
              </a:ext>
            </a:extLst>
          </p:cNvPr>
          <p:cNvSpPr txBox="1"/>
          <p:nvPr/>
        </p:nvSpPr>
        <p:spPr>
          <a:xfrm>
            <a:off x="6318385" y="549332"/>
            <a:ext cx="3479800" cy="1077218"/>
          </a:xfrm>
          <a:prstGeom prst="rect">
            <a:avLst/>
          </a:prstGeom>
          <a:noFill/>
        </p:spPr>
        <p:txBody>
          <a:bodyPr wrap="square" rtlCol="0">
            <a:spAutoFit/>
          </a:bodyPr>
          <a:lstStyle/>
          <a:p>
            <a:r>
              <a:rPr lang="en-US" sz="3200" b="1" dirty="0">
                <a:solidFill>
                  <a:srgbClr val="C00000"/>
                </a:solidFill>
              </a:rPr>
              <a:t>International Collaborators</a:t>
            </a:r>
          </a:p>
        </p:txBody>
      </p:sp>
      <p:sp>
        <p:nvSpPr>
          <p:cNvPr id="3" name="TextBox 2">
            <a:extLst>
              <a:ext uri="{FF2B5EF4-FFF2-40B4-BE49-F238E27FC236}">
                <a16:creationId xmlns:a16="http://schemas.microsoft.com/office/drawing/2014/main" id="{F417240B-EC36-4729-C4D0-0A9AF9A46083}"/>
              </a:ext>
            </a:extLst>
          </p:cNvPr>
          <p:cNvSpPr txBox="1"/>
          <p:nvPr/>
        </p:nvSpPr>
        <p:spPr>
          <a:xfrm>
            <a:off x="5281368" y="2119477"/>
            <a:ext cx="2727336" cy="461665"/>
          </a:xfrm>
          <a:prstGeom prst="rect">
            <a:avLst/>
          </a:prstGeom>
          <a:noFill/>
        </p:spPr>
        <p:txBody>
          <a:bodyPr wrap="square" rtlCol="0">
            <a:spAutoFit/>
          </a:bodyPr>
          <a:lstStyle/>
          <a:p>
            <a:r>
              <a:rPr lang="en-US" sz="1200" dirty="0">
                <a:solidFill>
                  <a:schemeClr val="tx2">
                    <a:lumMod val="75000"/>
                  </a:schemeClr>
                </a:solidFill>
              </a:rPr>
              <a:t>Alejandra </a:t>
            </a:r>
            <a:r>
              <a:rPr lang="en-US" sz="1200" dirty="0" err="1">
                <a:solidFill>
                  <a:schemeClr val="tx2">
                    <a:lumMod val="75000"/>
                  </a:schemeClr>
                </a:solidFill>
              </a:rPr>
              <a:t>Huete</a:t>
            </a:r>
            <a:endParaRPr lang="en-US" sz="1200" dirty="0">
              <a:solidFill>
                <a:schemeClr val="tx2">
                  <a:lumMod val="75000"/>
                </a:schemeClr>
              </a:solidFill>
            </a:endParaRPr>
          </a:p>
          <a:p>
            <a:r>
              <a:rPr lang="en-US" sz="1200" dirty="0">
                <a:solidFill>
                  <a:schemeClr val="tx2">
                    <a:lumMod val="75000"/>
                  </a:schemeClr>
                </a:solidFill>
              </a:rPr>
              <a:t>U. de Costa Rica</a:t>
            </a:r>
          </a:p>
        </p:txBody>
      </p:sp>
      <p:sp>
        <p:nvSpPr>
          <p:cNvPr id="8" name="Oval 7">
            <a:extLst>
              <a:ext uri="{FF2B5EF4-FFF2-40B4-BE49-F238E27FC236}">
                <a16:creationId xmlns:a16="http://schemas.microsoft.com/office/drawing/2014/main" id="{DDB72418-A1D7-1C13-35F3-0062DDA0930E}"/>
              </a:ext>
            </a:extLst>
          </p:cNvPr>
          <p:cNvSpPr/>
          <p:nvPr/>
        </p:nvSpPr>
        <p:spPr>
          <a:xfrm>
            <a:off x="779626" y="3567382"/>
            <a:ext cx="1029729" cy="9897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2018</a:t>
            </a:r>
          </a:p>
        </p:txBody>
      </p:sp>
      <p:sp>
        <p:nvSpPr>
          <p:cNvPr id="10" name="Oval 9">
            <a:extLst>
              <a:ext uri="{FF2B5EF4-FFF2-40B4-BE49-F238E27FC236}">
                <a16:creationId xmlns:a16="http://schemas.microsoft.com/office/drawing/2014/main" id="{BFD47673-7378-C98F-C11B-2C60B5F7B21F}"/>
              </a:ext>
            </a:extLst>
          </p:cNvPr>
          <p:cNvSpPr/>
          <p:nvPr/>
        </p:nvSpPr>
        <p:spPr>
          <a:xfrm>
            <a:off x="9567283" y="3391159"/>
            <a:ext cx="1029729" cy="9897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2020</a:t>
            </a:r>
          </a:p>
        </p:txBody>
      </p:sp>
      <p:pic>
        <p:nvPicPr>
          <p:cNvPr id="15" name="Picture 14" descr="A person with long brown hair smiling&#10;&#10;Description automatically generated">
            <a:extLst>
              <a:ext uri="{FF2B5EF4-FFF2-40B4-BE49-F238E27FC236}">
                <a16:creationId xmlns:a16="http://schemas.microsoft.com/office/drawing/2014/main" id="{119ED0E5-05C8-76CB-3EAA-F9CD5B34889F}"/>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785793" y="2125031"/>
            <a:ext cx="504140" cy="504140"/>
          </a:xfrm>
          <a:prstGeom prst="rect">
            <a:avLst/>
          </a:prstGeom>
        </p:spPr>
      </p:pic>
    </p:spTree>
    <p:extLst>
      <p:ext uri="{BB962C8B-B14F-4D97-AF65-F5344CB8AC3E}">
        <p14:creationId xmlns:p14="http://schemas.microsoft.com/office/powerpoint/2010/main" val="121252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9A03F-F910-DDCF-A669-03964E9726A4}"/>
              </a:ext>
            </a:extLst>
          </p:cNvPr>
          <p:cNvSpPr>
            <a:spLocks noGrp="1"/>
          </p:cNvSpPr>
          <p:nvPr>
            <p:ph type="title"/>
          </p:nvPr>
        </p:nvSpPr>
        <p:spPr/>
        <p:txBody>
          <a:bodyPr/>
          <a:lstStyle/>
          <a:p>
            <a:r>
              <a:rPr lang="en-US" b="1" dirty="0">
                <a:solidFill>
                  <a:srgbClr val="A01D22"/>
                </a:solidFill>
              </a:rPr>
              <a:t>Sampling sites</a:t>
            </a:r>
          </a:p>
        </p:txBody>
      </p:sp>
      <p:pic>
        <p:nvPicPr>
          <p:cNvPr id="16" name="Picture 15" descr="A picture containing map, graphic design&#10;&#10;Description automatically generated">
            <a:extLst>
              <a:ext uri="{FF2B5EF4-FFF2-40B4-BE49-F238E27FC236}">
                <a16:creationId xmlns:a16="http://schemas.microsoft.com/office/drawing/2014/main" id="{8387E27A-228B-DAC2-50B8-440D8812844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21353"/>
          <a:stretch/>
        </p:blipFill>
        <p:spPr>
          <a:xfrm>
            <a:off x="530968" y="1398855"/>
            <a:ext cx="10363200" cy="5094020"/>
          </a:xfrm>
          <a:prstGeom prst="rect">
            <a:avLst/>
          </a:prstGeom>
        </p:spPr>
      </p:pic>
      <p:sp>
        <p:nvSpPr>
          <p:cNvPr id="3" name="Rectangle 2">
            <a:extLst>
              <a:ext uri="{FF2B5EF4-FFF2-40B4-BE49-F238E27FC236}">
                <a16:creationId xmlns:a16="http://schemas.microsoft.com/office/drawing/2014/main" id="{FB3B658D-8421-0C79-999F-6008431C58AA}"/>
              </a:ext>
            </a:extLst>
          </p:cNvPr>
          <p:cNvSpPr/>
          <p:nvPr/>
        </p:nvSpPr>
        <p:spPr>
          <a:xfrm>
            <a:off x="3041073" y="3713018"/>
            <a:ext cx="2438400" cy="26323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57A89585-9EE1-BB6A-E818-85DD0CFF14FC}"/>
              </a:ext>
            </a:extLst>
          </p:cNvPr>
          <p:cNvSpPr/>
          <p:nvPr/>
        </p:nvSpPr>
        <p:spPr>
          <a:xfrm>
            <a:off x="5551177" y="3833011"/>
            <a:ext cx="3909081" cy="175651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Arrow: Slight curve with solid fill">
            <a:extLst>
              <a:ext uri="{FF2B5EF4-FFF2-40B4-BE49-F238E27FC236}">
                <a16:creationId xmlns:a16="http://schemas.microsoft.com/office/drawing/2014/main" id="{21606618-10B6-4780-79F8-1709EB11C5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53379">
            <a:off x="1931177" y="3322433"/>
            <a:ext cx="914400" cy="914400"/>
          </a:xfrm>
          <a:prstGeom prst="rect">
            <a:avLst/>
          </a:prstGeom>
        </p:spPr>
      </p:pic>
      <p:pic>
        <p:nvPicPr>
          <p:cNvPr id="7" name="Graphic 6" descr="Arrow: Slight curve with solid fill">
            <a:extLst>
              <a:ext uri="{FF2B5EF4-FFF2-40B4-BE49-F238E27FC236}">
                <a16:creationId xmlns:a16="http://schemas.microsoft.com/office/drawing/2014/main" id="{14199B8B-6BD3-AAE8-6E12-02E55D7831B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9415489" flipH="1">
            <a:off x="7686350" y="3488664"/>
            <a:ext cx="929670" cy="914400"/>
          </a:xfrm>
          <a:prstGeom prst="rect">
            <a:avLst/>
          </a:prstGeom>
        </p:spPr>
      </p:pic>
      <p:pic>
        <p:nvPicPr>
          <p:cNvPr id="8" name="Picture 7" descr="A bridge over a river&#10;&#10;Description automatically generated with medium confidence">
            <a:extLst>
              <a:ext uri="{FF2B5EF4-FFF2-40B4-BE49-F238E27FC236}">
                <a16:creationId xmlns:a16="http://schemas.microsoft.com/office/drawing/2014/main" id="{D5D64DBB-CEF1-E56F-8E78-5814EDC05D81}"/>
              </a:ext>
            </a:extLst>
          </p:cNvPr>
          <p:cNvPicPr>
            <a:picLocks noChangeAspect="1"/>
          </p:cNvPicPr>
          <p:nvPr/>
        </p:nvPicPr>
        <p:blipFill>
          <a:blip r:embed="rId6"/>
          <a:stretch>
            <a:fillRect/>
          </a:stretch>
        </p:blipFill>
        <p:spPr>
          <a:xfrm>
            <a:off x="937851" y="6128961"/>
            <a:ext cx="719962" cy="548439"/>
          </a:xfrm>
          <a:prstGeom prst="rect">
            <a:avLst/>
          </a:prstGeom>
        </p:spPr>
      </p:pic>
      <p:pic>
        <p:nvPicPr>
          <p:cNvPr id="9" name="Picture 8" descr="A wooden bridge over a stream&#10;&#10;Description automatically generated with low confidence">
            <a:extLst>
              <a:ext uri="{FF2B5EF4-FFF2-40B4-BE49-F238E27FC236}">
                <a16:creationId xmlns:a16="http://schemas.microsoft.com/office/drawing/2014/main" id="{41511388-3BA8-0316-0B83-BFD9CDF80416}"/>
              </a:ext>
            </a:extLst>
          </p:cNvPr>
          <p:cNvPicPr>
            <a:picLocks noChangeAspect="1"/>
          </p:cNvPicPr>
          <p:nvPr/>
        </p:nvPicPr>
        <p:blipFill>
          <a:blip r:embed="rId7"/>
          <a:stretch>
            <a:fillRect/>
          </a:stretch>
        </p:blipFill>
        <p:spPr>
          <a:xfrm>
            <a:off x="137842" y="6128961"/>
            <a:ext cx="719962" cy="548439"/>
          </a:xfrm>
          <a:prstGeom prst="rect">
            <a:avLst/>
          </a:prstGeom>
        </p:spPr>
      </p:pic>
      <p:pic>
        <p:nvPicPr>
          <p:cNvPr id="10" name="Picture 9" descr="A picture containing outdoor, sky, grass, railroad&#10;&#10;Description automatically generated">
            <a:extLst>
              <a:ext uri="{FF2B5EF4-FFF2-40B4-BE49-F238E27FC236}">
                <a16:creationId xmlns:a16="http://schemas.microsoft.com/office/drawing/2014/main" id="{004174B2-007C-DA70-55D8-AFE006F142D0}"/>
              </a:ext>
            </a:extLst>
          </p:cNvPr>
          <p:cNvPicPr>
            <a:picLocks noChangeAspect="1"/>
          </p:cNvPicPr>
          <p:nvPr/>
        </p:nvPicPr>
        <p:blipFill>
          <a:blip r:embed="rId8"/>
          <a:stretch>
            <a:fillRect/>
          </a:stretch>
        </p:blipFill>
        <p:spPr>
          <a:xfrm>
            <a:off x="2454981" y="6128960"/>
            <a:ext cx="719962" cy="548439"/>
          </a:xfrm>
          <a:prstGeom prst="rect">
            <a:avLst/>
          </a:prstGeom>
        </p:spPr>
      </p:pic>
      <p:pic>
        <p:nvPicPr>
          <p:cNvPr id="11" name="Picture 10" descr="A picture containing outdoor, sky, ground, nature&#10;&#10;Description automatically generated">
            <a:extLst>
              <a:ext uri="{FF2B5EF4-FFF2-40B4-BE49-F238E27FC236}">
                <a16:creationId xmlns:a16="http://schemas.microsoft.com/office/drawing/2014/main" id="{068D534D-DD1A-B8C5-1582-79FE8D0D4B3C}"/>
              </a:ext>
            </a:extLst>
          </p:cNvPr>
          <p:cNvPicPr>
            <a:picLocks noChangeAspect="1"/>
          </p:cNvPicPr>
          <p:nvPr/>
        </p:nvPicPr>
        <p:blipFill>
          <a:blip r:embed="rId9"/>
          <a:stretch>
            <a:fillRect/>
          </a:stretch>
        </p:blipFill>
        <p:spPr>
          <a:xfrm>
            <a:off x="1699167" y="6128961"/>
            <a:ext cx="719962" cy="548439"/>
          </a:xfrm>
          <a:prstGeom prst="rect">
            <a:avLst/>
          </a:prstGeom>
        </p:spPr>
      </p:pic>
      <p:pic>
        <p:nvPicPr>
          <p:cNvPr id="12" name="Picture 11" descr="A picture containing person&#10;&#10;Description automatically generated">
            <a:extLst>
              <a:ext uri="{FF2B5EF4-FFF2-40B4-BE49-F238E27FC236}">
                <a16:creationId xmlns:a16="http://schemas.microsoft.com/office/drawing/2014/main" id="{A2935C05-56E2-8BC0-AB44-2282B64A727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44534" y="4275125"/>
            <a:ext cx="833266" cy="966850"/>
          </a:xfrm>
          <a:prstGeom prst="rect">
            <a:avLst/>
          </a:prstGeom>
        </p:spPr>
      </p:pic>
      <p:pic>
        <p:nvPicPr>
          <p:cNvPr id="13" name="Picture 12" descr="A picture containing person, outdoor, child, child&#10;&#10;Description automatically generated">
            <a:extLst>
              <a:ext uri="{FF2B5EF4-FFF2-40B4-BE49-F238E27FC236}">
                <a16:creationId xmlns:a16="http://schemas.microsoft.com/office/drawing/2014/main" id="{1B72FA4F-B165-290C-59D4-7D003F30C1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44534" y="5283160"/>
            <a:ext cx="852967" cy="989709"/>
          </a:xfrm>
          <a:prstGeom prst="rect">
            <a:avLst/>
          </a:prstGeom>
        </p:spPr>
      </p:pic>
    </p:spTree>
    <p:extLst>
      <p:ext uri="{BB962C8B-B14F-4D97-AF65-F5344CB8AC3E}">
        <p14:creationId xmlns:p14="http://schemas.microsoft.com/office/powerpoint/2010/main" val="214449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descr="A picture containing text, outdoor, silhouette&#10;&#10;Description automatically generated">
            <a:extLst>
              <a:ext uri="{FF2B5EF4-FFF2-40B4-BE49-F238E27FC236}">
                <a16:creationId xmlns:a16="http://schemas.microsoft.com/office/drawing/2014/main" id="{CBD7D4C6-DC90-338F-2D0F-7624CC90F5A8}"/>
              </a:ext>
            </a:extLst>
          </p:cNvPr>
          <p:cNvPicPr>
            <a:picLocks noChangeAspect="1"/>
          </p:cNvPicPr>
          <p:nvPr/>
        </p:nvPicPr>
        <p:blipFill rotWithShape="1">
          <a:blip r:embed="rId3">
            <a:alphaModFix amt="22000"/>
            <a:extLst>
              <a:ext uri="{28A0092B-C50C-407E-A947-70E740481C1C}">
                <a14:useLocalDpi xmlns:a14="http://schemas.microsoft.com/office/drawing/2010/main" val="0"/>
              </a:ext>
            </a:extLst>
          </a:blip>
          <a:srcRect l="24109" t="21287" r="12060" b="5871"/>
          <a:stretch/>
        </p:blipFill>
        <p:spPr>
          <a:xfrm>
            <a:off x="4808981" y="-18495"/>
            <a:ext cx="5986130" cy="6885005"/>
          </a:xfrm>
          <a:prstGeom prst="rect">
            <a:avLst/>
          </a:prstGeom>
        </p:spPr>
      </p:pic>
      <p:graphicFrame>
        <p:nvGraphicFramePr>
          <p:cNvPr id="9" name="Table 8">
            <a:extLst>
              <a:ext uri="{FF2B5EF4-FFF2-40B4-BE49-F238E27FC236}">
                <a16:creationId xmlns:a16="http://schemas.microsoft.com/office/drawing/2014/main" id="{13490A44-84DC-F750-5435-AD31C9E29C19}"/>
              </a:ext>
            </a:extLst>
          </p:cNvPr>
          <p:cNvGraphicFramePr>
            <a:graphicFrameLocks noGrp="1"/>
          </p:cNvGraphicFramePr>
          <p:nvPr>
            <p:extLst>
              <p:ext uri="{D42A27DB-BD31-4B8C-83A1-F6EECF244321}">
                <p14:modId xmlns:p14="http://schemas.microsoft.com/office/powerpoint/2010/main" val="4254972665"/>
              </p:ext>
            </p:extLst>
          </p:nvPr>
        </p:nvGraphicFramePr>
        <p:xfrm>
          <a:off x="1450875" y="2244486"/>
          <a:ext cx="8953048" cy="2699384"/>
        </p:xfrm>
        <a:graphic>
          <a:graphicData uri="http://schemas.openxmlformats.org/drawingml/2006/table">
            <a:tbl>
              <a:tblPr>
                <a:tableStyleId>{8EC20E35-A176-4012-BC5E-935CFFF8708E}</a:tableStyleId>
              </a:tblPr>
              <a:tblGrid>
                <a:gridCol w="2828398">
                  <a:extLst>
                    <a:ext uri="{9D8B030D-6E8A-4147-A177-3AD203B41FA5}">
                      <a16:colId xmlns:a16="http://schemas.microsoft.com/office/drawing/2014/main" val="2254649251"/>
                    </a:ext>
                  </a:extLst>
                </a:gridCol>
                <a:gridCol w="808112">
                  <a:extLst>
                    <a:ext uri="{9D8B030D-6E8A-4147-A177-3AD203B41FA5}">
                      <a16:colId xmlns:a16="http://schemas.microsoft.com/office/drawing/2014/main" val="1630862356"/>
                    </a:ext>
                  </a:extLst>
                </a:gridCol>
                <a:gridCol w="680517">
                  <a:extLst>
                    <a:ext uri="{9D8B030D-6E8A-4147-A177-3AD203B41FA5}">
                      <a16:colId xmlns:a16="http://schemas.microsoft.com/office/drawing/2014/main" val="4097760412"/>
                    </a:ext>
                  </a:extLst>
                </a:gridCol>
                <a:gridCol w="1020775">
                  <a:extLst>
                    <a:ext uri="{9D8B030D-6E8A-4147-A177-3AD203B41FA5}">
                      <a16:colId xmlns:a16="http://schemas.microsoft.com/office/drawing/2014/main" val="2065676930"/>
                    </a:ext>
                  </a:extLst>
                </a:gridCol>
                <a:gridCol w="1020775">
                  <a:extLst>
                    <a:ext uri="{9D8B030D-6E8A-4147-A177-3AD203B41FA5}">
                      <a16:colId xmlns:a16="http://schemas.microsoft.com/office/drawing/2014/main" val="4044711820"/>
                    </a:ext>
                  </a:extLst>
                </a:gridCol>
                <a:gridCol w="1020775">
                  <a:extLst>
                    <a:ext uri="{9D8B030D-6E8A-4147-A177-3AD203B41FA5}">
                      <a16:colId xmlns:a16="http://schemas.microsoft.com/office/drawing/2014/main" val="3708056992"/>
                    </a:ext>
                  </a:extLst>
                </a:gridCol>
                <a:gridCol w="1573696">
                  <a:extLst>
                    <a:ext uri="{9D8B030D-6E8A-4147-A177-3AD203B41FA5}">
                      <a16:colId xmlns:a16="http://schemas.microsoft.com/office/drawing/2014/main" val="115950044"/>
                    </a:ext>
                  </a:extLst>
                </a:gridCol>
              </a:tblGrid>
              <a:tr h="659301">
                <a:tc>
                  <a:txBody>
                    <a:bodyPr/>
                    <a:lstStyle/>
                    <a:p>
                      <a:pPr algn="l" fontAlgn="b"/>
                      <a:r>
                        <a:rPr lang="en-US" sz="1600" b="1" u="none" strike="noStrike" dirty="0">
                          <a:effectLst/>
                          <a:latin typeface="+mn-lt"/>
                        </a:rPr>
                        <a:t>Sampling size</a:t>
                      </a:r>
                      <a:endParaRPr lang="en-US" sz="1600" b="1" i="0" u="none" strike="noStrike" dirty="0">
                        <a:solidFill>
                          <a:srgbClr val="000000"/>
                        </a:solidFill>
                        <a:effectLst/>
                        <a:latin typeface="+mn-lt"/>
                      </a:endParaRPr>
                    </a:p>
                  </a:txBody>
                  <a:tcPr marL="6350" marR="6350" marT="6350" marB="0" anchor="b"/>
                </a:tc>
                <a:tc gridSpan="5">
                  <a:txBody>
                    <a:bodyPr/>
                    <a:lstStyle/>
                    <a:p>
                      <a:pPr algn="ctr" fontAlgn="b"/>
                      <a:r>
                        <a:rPr lang="en-US" sz="1600" b="1" u="none" strike="noStrike" dirty="0">
                          <a:effectLst/>
                          <a:latin typeface="+mn-lt"/>
                        </a:rPr>
                        <a:t>Year</a:t>
                      </a:r>
                      <a:endParaRPr lang="en-US" sz="1600" b="1" i="0" u="none" strike="noStrike" dirty="0">
                        <a:solidFill>
                          <a:srgbClr val="000000"/>
                        </a:solidFill>
                        <a:effectLst/>
                        <a:latin typeface="+mn-lt"/>
                      </a:endParaRPr>
                    </a:p>
                  </a:txBody>
                  <a:tcPr marL="6350" marR="6350" marT="6350" marB="0" anchor="b"/>
                </a:tc>
                <a:tc hMerge="1">
                  <a:txBody>
                    <a:bodyPr/>
                    <a:lstStyle/>
                    <a:p>
                      <a:endParaRPr lang="en-US"/>
                    </a:p>
                  </a:txBody>
                  <a:tcPr/>
                </a:tc>
                <a:tc hMerge="1">
                  <a:txBody>
                    <a:bodyPr/>
                    <a:lstStyle/>
                    <a:p>
                      <a:pPr algn="l" fontAlgn="b"/>
                      <a:endParaRPr lang="en-US" sz="1600" b="0" i="0" u="none" strike="noStrike" dirty="0">
                        <a:solidFill>
                          <a:srgbClr val="000000"/>
                        </a:solidFill>
                        <a:effectLst/>
                        <a:latin typeface="+mn-lt"/>
                      </a:endParaRPr>
                    </a:p>
                  </a:txBody>
                  <a:tcPr marL="6350" marR="6350" marT="6350" marB="0" anchor="b"/>
                </a:tc>
                <a:tc hMerge="1">
                  <a:txBody>
                    <a:bodyPr/>
                    <a:lstStyle/>
                    <a:p>
                      <a:pPr algn="l" fontAlgn="b"/>
                      <a:endParaRPr lang="en-US" sz="1600" b="0" i="0" u="none" strike="noStrike" dirty="0">
                        <a:solidFill>
                          <a:srgbClr val="000000"/>
                        </a:solidFill>
                        <a:effectLst/>
                        <a:latin typeface="+mn-lt"/>
                      </a:endParaRPr>
                    </a:p>
                  </a:txBody>
                  <a:tcPr marL="6350" marR="6350" marT="6350" marB="0" anchor="b"/>
                </a:tc>
                <a:tc hMerge="1">
                  <a:txBody>
                    <a:bodyPr/>
                    <a:lstStyle/>
                    <a:p>
                      <a:pPr algn="l" fontAlgn="b"/>
                      <a:endParaRPr lang="en-US" sz="1600" b="0" i="0" u="none" strike="noStrike" dirty="0">
                        <a:solidFill>
                          <a:srgbClr val="000000"/>
                        </a:solidFill>
                        <a:effectLst/>
                        <a:latin typeface="+mn-lt"/>
                      </a:endParaRPr>
                    </a:p>
                  </a:txBody>
                  <a:tcPr marL="6350" marR="6350" marT="6350" marB="0" anchor="b"/>
                </a:tc>
                <a:tc>
                  <a:txBody>
                    <a:bodyPr/>
                    <a:lstStyle/>
                    <a:p>
                      <a:pPr algn="l" fontAlgn="b"/>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1577170756"/>
                  </a:ext>
                </a:extLst>
              </a:tr>
              <a:tr h="481811">
                <a:tc>
                  <a:txBody>
                    <a:bodyPr/>
                    <a:lstStyle/>
                    <a:p>
                      <a:pPr algn="l" fontAlgn="b"/>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2019</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2020</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2021</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2022</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2023</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Total</a:t>
                      </a:r>
                      <a:endParaRPr lang="en-US" sz="1600" b="1"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35469886"/>
                  </a:ext>
                </a:extLst>
              </a:tr>
              <a:tr h="259712">
                <a:tc>
                  <a:txBody>
                    <a:bodyPr/>
                    <a:lstStyle/>
                    <a:p>
                      <a:pPr algn="l" fontAlgn="b"/>
                      <a:r>
                        <a:rPr lang="en-US" sz="1600" u="none" strike="noStrike" dirty="0" err="1">
                          <a:effectLst/>
                          <a:latin typeface="+mn-lt"/>
                        </a:rPr>
                        <a:t>UCh</a:t>
                      </a:r>
                      <a:r>
                        <a:rPr lang="en-US" sz="1600" u="none" strike="noStrike" dirty="0">
                          <a:effectLst/>
                          <a:latin typeface="+mn-lt"/>
                        </a:rPr>
                        <a:t>-CINUT</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300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240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240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240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180</a:t>
                      </a:r>
                      <a:endParaRPr lang="en-US" sz="1600" b="0" i="0" u="none" strike="noStrike" dirty="0">
                        <a:solidFill>
                          <a:srgbClr val="000000"/>
                        </a:solidFill>
                        <a:effectLst/>
                        <a:latin typeface="+mn-lt"/>
                      </a:endParaRPr>
                    </a:p>
                  </a:txBody>
                  <a:tcPr marL="6350" marR="6350" marT="6350" marB="0" anchor="b"/>
                </a:tc>
                <a:tc>
                  <a:txBody>
                    <a:bodyPr/>
                    <a:lstStyle/>
                    <a:p>
                      <a:pPr algn="r" fontAlgn="b"/>
                      <a:r>
                        <a:rPr lang="en-US" sz="1600" b="0" u="none" strike="noStrike" dirty="0">
                          <a:solidFill>
                            <a:srgbClr val="000000"/>
                          </a:solidFill>
                          <a:effectLst/>
                          <a:latin typeface="+mn-lt"/>
                        </a:rPr>
                        <a:t>1,200</a:t>
                      </a:r>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75332474"/>
                  </a:ext>
                </a:extLst>
              </a:tr>
              <a:tr h="259712">
                <a:tc>
                  <a:txBody>
                    <a:bodyPr/>
                    <a:lstStyle/>
                    <a:p>
                      <a:pPr algn="l" fontAlgn="b"/>
                      <a:r>
                        <a:rPr lang="en-US" sz="1600" u="none" strike="noStrike" dirty="0">
                          <a:effectLst/>
                          <a:latin typeface="+mn-lt"/>
                        </a:rPr>
                        <a:t>UNAB/PUC</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u="none" strike="noStrike">
                          <a:effectLst/>
                          <a:latin typeface="+mn-lt"/>
                        </a:rPr>
                        <a:t>300</a:t>
                      </a:r>
                      <a:endParaRPr lang="en-US" sz="1600" b="0" i="0" u="none" strike="noStrike">
                        <a:solidFill>
                          <a:srgbClr val="000000"/>
                        </a:solidFill>
                        <a:effectLst/>
                        <a:latin typeface="+mn-lt"/>
                      </a:endParaRPr>
                    </a:p>
                  </a:txBody>
                  <a:tcPr marL="6350" marR="6350" marT="6350" marB="0" anchor="b"/>
                </a:tc>
                <a:tc>
                  <a:txBody>
                    <a:bodyPr/>
                    <a:lstStyle/>
                    <a:p>
                      <a:pPr algn="ctr" fontAlgn="b"/>
                      <a:r>
                        <a:rPr lang="en-US" sz="1600" u="none" strike="noStrike">
                          <a:effectLst/>
                          <a:latin typeface="+mn-lt"/>
                        </a:rPr>
                        <a:t>240</a:t>
                      </a:r>
                      <a:endParaRPr lang="en-US" sz="1600" b="0" i="0" u="none" strike="noStrike">
                        <a:solidFill>
                          <a:srgbClr val="000000"/>
                        </a:solidFill>
                        <a:effectLst/>
                        <a:latin typeface="+mn-lt"/>
                      </a:endParaRPr>
                    </a:p>
                  </a:txBody>
                  <a:tcPr marL="6350" marR="6350" marT="6350" marB="0" anchor="b"/>
                </a:tc>
                <a:tc>
                  <a:txBody>
                    <a:bodyPr/>
                    <a:lstStyle/>
                    <a:p>
                      <a:pPr algn="ctr" fontAlgn="b"/>
                      <a:r>
                        <a:rPr lang="en-US" sz="1600" u="none" strike="noStrike">
                          <a:effectLst/>
                          <a:latin typeface="+mn-lt"/>
                        </a:rPr>
                        <a:t>240</a:t>
                      </a:r>
                      <a:endParaRPr lang="en-US" sz="1600" b="0" i="0" u="none" strike="noStrike">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239</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178</a:t>
                      </a:r>
                      <a:endParaRPr lang="en-US" sz="1600" b="0" i="0" u="none" strike="noStrike" dirty="0">
                        <a:solidFill>
                          <a:srgbClr val="000000"/>
                        </a:solidFill>
                        <a:effectLst/>
                        <a:latin typeface="+mn-lt"/>
                      </a:endParaRPr>
                    </a:p>
                  </a:txBody>
                  <a:tcPr marL="6350" marR="6350" marT="6350" marB="0" anchor="b"/>
                </a:tc>
                <a:tc>
                  <a:txBody>
                    <a:bodyPr/>
                    <a:lstStyle/>
                    <a:p>
                      <a:pPr algn="r" fontAlgn="b"/>
                      <a:r>
                        <a:rPr lang="en-US" sz="1600" b="0" u="none" strike="noStrike" dirty="0">
                          <a:solidFill>
                            <a:srgbClr val="000000"/>
                          </a:solidFill>
                          <a:effectLst/>
                          <a:latin typeface="+mn-lt"/>
                        </a:rPr>
                        <a:t>1,197</a:t>
                      </a:r>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65101607"/>
                  </a:ext>
                </a:extLst>
              </a:tr>
              <a:tr h="259712">
                <a:tc>
                  <a:txBody>
                    <a:bodyPr/>
                    <a:lstStyle/>
                    <a:p>
                      <a:pPr algn="l" fontAlgn="b"/>
                      <a:r>
                        <a:rPr lang="en-US" sz="1600" u="none" strike="noStrike" dirty="0">
                          <a:effectLst/>
                          <a:latin typeface="+mn-lt"/>
                        </a:rPr>
                        <a:t>UNAM</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195</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185</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116</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200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274</a:t>
                      </a:r>
                      <a:endParaRPr lang="en-US" sz="1600" b="0" i="0" u="none" strike="noStrike" dirty="0">
                        <a:solidFill>
                          <a:srgbClr val="000000"/>
                        </a:solidFill>
                        <a:effectLst/>
                        <a:latin typeface="+mn-lt"/>
                      </a:endParaRPr>
                    </a:p>
                  </a:txBody>
                  <a:tcPr marL="6350" marR="6350" marT="6350" marB="0" anchor="b"/>
                </a:tc>
                <a:tc>
                  <a:txBody>
                    <a:bodyPr/>
                    <a:lstStyle/>
                    <a:p>
                      <a:pPr algn="r" fontAlgn="b"/>
                      <a:r>
                        <a:rPr lang="en-US" sz="1600" b="0" u="none" strike="noStrike" dirty="0">
                          <a:solidFill>
                            <a:srgbClr val="000000"/>
                          </a:solidFill>
                          <a:effectLst/>
                          <a:latin typeface="+mn-lt"/>
                        </a:rPr>
                        <a:t>970</a:t>
                      </a:r>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201973582"/>
                  </a:ext>
                </a:extLst>
              </a:tr>
              <a:tr h="259712">
                <a:tc>
                  <a:txBody>
                    <a:bodyPr/>
                    <a:lstStyle/>
                    <a:p>
                      <a:pPr algn="l" fontAlgn="b"/>
                      <a:r>
                        <a:rPr lang="en-US" sz="1600" u="none" strike="noStrike" dirty="0">
                          <a:effectLst/>
                          <a:latin typeface="+mn-lt"/>
                        </a:rPr>
                        <a:t>UFPB-FADE</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 -</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 </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167*</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78*</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120*</a:t>
                      </a:r>
                      <a:endParaRPr lang="en-US" sz="1600" b="0" i="0" u="none" strike="noStrike" dirty="0">
                        <a:solidFill>
                          <a:srgbClr val="000000"/>
                        </a:solidFill>
                        <a:effectLst/>
                        <a:latin typeface="+mn-lt"/>
                      </a:endParaRPr>
                    </a:p>
                  </a:txBody>
                  <a:tcPr marL="6350" marR="6350" marT="6350" marB="0" anchor="b"/>
                </a:tc>
                <a:tc>
                  <a:txBody>
                    <a:bodyPr/>
                    <a:lstStyle/>
                    <a:p>
                      <a:pPr algn="r" fontAlgn="b"/>
                      <a:r>
                        <a:rPr lang="en-US" sz="1600" b="0" u="none" strike="noStrike" dirty="0">
                          <a:solidFill>
                            <a:srgbClr val="000000"/>
                          </a:solidFill>
                          <a:effectLst/>
                          <a:latin typeface="+mn-lt"/>
                        </a:rPr>
                        <a:t>365*</a:t>
                      </a:r>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931385626"/>
                  </a:ext>
                </a:extLst>
              </a:tr>
              <a:tr h="259712">
                <a:tc>
                  <a:txBody>
                    <a:bodyPr/>
                    <a:lstStyle/>
                    <a:p>
                      <a:pPr algn="l" fontAlgn="b"/>
                      <a:r>
                        <a:rPr lang="en-US" sz="1600" u="none" strike="noStrike" dirty="0">
                          <a:effectLst/>
                          <a:latin typeface="+mn-lt"/>
                        </a:rPr>
                        <a:t>UFRJ-COPPETEC</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 </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 -</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150</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161</a:t>
                      </a:r>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u="none" strike="noStrike" dirty="0">
                          <a:effectLst/>
                          <a:latin typeface="+mn-lt"/>
                        </a:rPr>
                        <a:t>188</a:t>
                      </a:r>
                      <a:endParaRPr lang="en-US" sz="1600" b="0" i="0" u="none" strike="noStrike" dirty="0">
                        <a:solidFill>
                          <a:srgbClr val="000000"/>
                        </a:solidFill>
                        <a:effectLst/>
                        <a:latin typeface="+mn-lt"/>
                      </a:endParaRPr>
                    </a:p>
                  </a:txBody>
                  <a:tcPr marL="6350" marR="6350" marT="6350" marB="0" anchor="b"/>
                </a:tc>
                <a:tc>
                  <a:txBody>
                    <a:bodyPr/>
                    <a:lstStyle/>
                    <a:p>
                      <a:pPr algn="r" fontAlgn="b"/>
                      <a:r>
                        <a:rPr lang="en-US" sz="1600" b="0" u="none" strike="noStrike" dirty="0">
                          <a:solidFill>
                            <a:srgbClr val="000000"/>
                          </a:solidFill>
                          <a:effectLst/>
                          <a:latin typeface="+mn-lt"/>
                        </a:rPr>
                        <a:t>499</a:t>
                      </a:r>
                      <a:endParaRPr lang="en-US" sz="16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89503321"/>
                  </a:ext>
                </a:extLst>
              </a:tr>
              <a:tr h="259712">
                <a:tc>
                  <a:txBody>
                    <a:bodyPr/>
                    <a:lstStyle/>
                    <a:p>
                      <a:pPr algn="l" fontAlgn="b"/>
                      <a:endParaRPr lang="en-US" sz="1600" b="0"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795</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665</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913</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effectLst/>
                          <a:latin typeface="+mn-lt"/>
                        </a:rPr>
                        <a:t>915</a:t>
                      </a:r>
                      <a:endParaRPr lang="en-US" sz="1600" b="1" i="0" u="none" strike="noStrike" dirty="0">
                        <a:solidFill>
                          <a:srgbClr val="000000"/>
                        </a:solidFill>
                        <a:effectLst/>
                        <a:latin typeface="+mn-lt"/>
                      </a:endParaRPr>
                    </a:p>
                  </a:txBody>
                  <a:tcPr marL="6350" marR="6350" marT="6350" marB="0" anchor="b"/>
                </a:tc>
                <a:tc>
                  <a:txBody>
                    <a:bodyPr/>
                    <a:lstStyle/>
                    <a:p>
                      <a:pPr algn="ctr" fontAlgn="b"/>
                      <a:r>
                        <a:rPr lang="en-US" sz="1600" b="1" u="none" strike="noStrike" dirty="0">
                          <a:solidFill>
                            <a:srgbClr val="000000"/>
                          </a:solidFill>
                          <a:effectLst/>
                          <a:latin typeface="+mn-lt"/>
                        </a:rPr>
                        <a:t>940</a:t>
                      </a:r>
                      <a:endParaRPr lang="en-US" sz="1600" b="1" i="0" u="none" strike="noStrike" dirty="0">
                        <a:solidFill>
                          <a:srgbClr val="000000"/>
                        </a:solidFill>
                        <a:effectLst/>
                        <a:latin typeface="+mn-lt"/>
                      </a:endParaRPr>
                    </a:p>
                  </a:txBody>
                  <a:tcPr marL="6350" marR="6350" marT="6350" marB="0" anchor="b"/>
                </a:tc>
                <a:tc>
                  <a:txBody>
                    <a:bodyPr/>
                    <a:lstStyle/>
                    <a:p>
                      <a:pPr algn="r" fontAlgn="b"/>
                      <a:r>
                        <a:rPr lang="en-US" sz="1600" b="1" u="none" strike="noStrike" dirty="0">
                          <a:solidFill>
                            <a:srgbClr val="000000"/>
                          </a:solidFill>
                          <a:effectLst/>
                          <a:latin typeface="+mn-lt"/>
                        </a:rPr>
                        <a:t>4,231</a:t>
                      </a:r>
                      <a:endParaRPr lang="en-US" sz="1600" b="1"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595304015"/>
                  </a:ext>
                </a:extLst>
              </a:tr>
            </a:tbl>
          </a:graphicData>
        </a:graphic>
      </p:graphicFrame>
      <p:sp>
        <p:nvSpPr>
          <p:cNvPr id="15" name="Footer Placeholder 4">
            <a:extLst>
              <a:ext uri="{FF2B5EF4-FFF2-40B4-BE49-F238E27FC236}">
                <a16:creationId xmlns:a16="http://schemas.microsoft.com/office/drawing/2014/main" id="{57609954-1D7C-BC95-0875-7BA8E90F6C85}"/>
              </a:ext>
            </a:extLst>
          </p:cNvPr>
          <p:cNvSpPr>
            <a:spLocks noGrp="1"/>
          </p:cNvSpPr>
          <p:nvPr>
            <p:ph type="ftr" sz="quarter" idx="11"/>
          </p:nvPr>
        </p:nvSpPr>
        <p:spPr>
          <a:xfrm>
            <a:off x="4701514" y="6492875"/>
            <a:ext cx="3479800" cy="365125"/>
          </a:xfrm>
        </p:spPr>
        <p:txBody>
          <a:bodyPr/>
          <a:lstStyle/>
          <a:p>
            <a:r>
              <a:rPr lang="en-US" dirty="0"/>
              <a:t>Food Safety Laboratory, JIFSAN</a:t>
            </a:r>
          </a:p>
        </p:txBody>
      </p:sp>
      <p:sp>
        <p:nvSpPr>
          <p:cNvPr id="10" name="TextBox 9">
            <a:extLst>
              <a:ext uri="{FF2B5EF4-FFF2-40B4-BE49-F238E27FC236}">
                <a16:creationId xmlns:a16="http://schemas.microsoft.com/office/drawing/2014/main" id="{F2B006B1-E11E-F0AE-B3FD-D52D7E41A133}"/>
              </a:ext>
            </a:extLst>
          </p:cNvPr>
          <p:cNvSpPr txBox="1"/>
          <p:nvPr/>
        </p:nvSpPr>
        <p:spPr>
          <a:xfrm>
            <a:off x="2491775" y="1655437"/>
            <a:ext cx="7467659" cy="461665"/>
          </a:xfrm>
          <a:prstGeom prst="rect">
            <a:avLst/>
          </a:prstGeom>
          <a:noFill/>
        </p:spPr>
        <p:txBody>
          <a:bodyPr wrap="square" rtlCol="0">
            <a:spAutoFit/>
          </a:bodyPr>
          <a:lstStyle/>
          <a:p>
            <a:r>
              <a:rPr lang="en-US" sz="2400" b="1" dirty="0">
                <a:solidFill>
                  <a:srgbClr val="A01D22"/>
                </a:solidFill>
              </a:rPr>
              <a:t>TABLE 1: Water Surface Samples for </a:t>
            </a:r>
            <a:r>
              <a:rPr lang="en-US" sz="2400" b="1" i="1" dirty="0">
                <a:solidFill>
                  <a:srgbClr val="A01D22"/>
                </a:solidFill>
              </a:rPr>
              <a:t>Salmonella</a:t>
            </a:r>
            <a:r>
              <a:rPr lang="en-US" sz="2400" b="1" dirty="0">
                <a:solidFill>
                  <a:srgbClr val="A01D22"/>
                </a:solidFill>
              </a:rPr>
              <a:t> isolation </a:t>
            </a:r>
          </a:p>
        </p:txBody>
      </p:sp>
      <p:sp>
        <p:nvSpPr>
          <p:cNvPr id="6" name="Oval 5">
            <a:extLst>
              <a:ext uri="{FF2B5EF4-FFF2-40B4-BE49-F238E27FC236}">
                <a16:creationId xmlns:a16="http://schemas.microsoft.com/office/drawing/2014/main" id="{9F4B0C23-5082-0D35-AD4F-794E2898072E}"/>
              </a:ext>
            </a:extLst>
          </p:cNvPr>
          <p:cNvSpPr/>
          <p:nvPr/>
        </p:nvSpPr>
        <p:spPr>
          <a:xfrm>
            <a:off x="9721765" y="4664812"/>
            <a:ext cx="895011" cy="42578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Logo&#10;&#10;Description automatically generated">
            <a:extLst>
              <a:ext uri="{FF2B5EF4-FFF2-40B4-BE49-F238E27FC236}">
                <a16:creationId xmlns:a16="http://schemas.microsoft.com/office/drawing/2014/main" id="{F0BD2828-14F7-0515-954E-39ECB88DC2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2192" y="3729954"/>
            <a:ext cx="218129" cy="293747"/>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F0BB2C9-53FB-EBAD-52EA-7B20F59343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2399" y="3410730"/>
            <a:ext cx="134644" cy="293747"/>
          </a:xfrm>
          <a:prstGeom prst="rect">
            <a:avLst/>
          </a:prstGeom>
        </p:spPr>
      </p:pic>
      <p:pic>
        <p:nvPicPr>
          <p:cNvPr id="13" name="Picture 12" descr="Logo&#10;&#10;Description automatically generated">
            <a:extLst>
              <a:ext uri="{FF2B5EF4-FFF2-40B4-BE49-F238E27FC236}">
                <a16:creationId xmlns:a16="http://schemas.microsoft.com/office/drawing/2014/main" id="{F5C74790-699C-B875-5CEC-9DDDD60B29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8901" y="4063763"/>
            <a:ext cx="205606" cy="230156"/>
          </a:xfrm>
          <a:prstGeom prst="rect">
            <a:avLst/>
          </a:prstGeom>
        </p:spPr>
      </p:pic>
      <p:pic>
        <p:nvPicPr>
          <p:cNvPr id="14" name="Picture 13" descr="Logo&#10;&#10;Description automatically generated">
            <a:extLst>
              <a:ext uri="{FF2B5EF4-FFF2-40B4-BE49-F238E27FC236}">
                <a16:creationId xmlns:a16="http://schemas.microsoft.com/office/drawing/2014/main" id="{DC131DAD-81B4-B5A8-4AEB-0196B79E2FF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01549" y="4310119"/>
            <a:ext cx="259416" cy="259416"/>
          </a:xfrm>
          <a:prstGeom prst="rect">
            <a:avLst/>
          </a:prstGeom>
        </p:spPr>
      </p:pic>
      <p:pic>
        <p:nvPicPr>
          <p:cNvPr id="16" name="Picture 15" descr="Logo&#10;&#10;Description automatically generated">
            <a:extLst>
              <a:ext uri="{FF2B5EF4-FFF2-40B4-BE49-F238E27FC236}">
                <a16:creationId xmlns:a16="http://schemas.microsoft.com/office/drawing/2014/main" id="{D7341FF7-D17A-4B51-0587-43D4395A42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78814" y="4590443"/>
            <a:ext cx="275693" cy="297422"/>
          </a:xfrm>
          <a:prstGeom prst="rect">
            <a:avLst/>
          </a:prstGeom>
        </p:spPr>
      </p:pic>
      <p:sp>
        <p:nvSpPr>
          <p:cNvPr id="17" name="TextBox 16">
            <a:extLst>
              <a:ext uri="{FF2B5EF4-FFF2-40B4-BE49-F238E27FC236}">
                <a16:creationId xmlns:a16="http://schemas.microsoft.com/office/drawing/2014/main" id="{B243580A-77A9-B14C-A4F8-DD4AEFF20C69}"/>
              </a:ext>
            </a:extLst>
          </p:cNvPr>
          <p:cNvSpPr txBox="1"/>
          <p:nvPr/>
        </p:nvSpPr>
        <p:spPr>
          <a:xfrm>
            <a:off x="1396889" y="4920965"/>
            <a:ext cx="2300216" cy="261610"/>
          </a:xfrm>
          <a:prstGeom prst="rect">
            <a:avLst/>
          </a:prstGeom>
          <a:noFill/>
        </p:spPr>
        <p:txBody>
          <a:bodyPr wrap="square" rtlCol="0">
            <a:spAutoFit/>
          </a:bodyPr>
          <a:lstStyle/>
          <a:p>
            <a:r>
              <a:rPr lang="en-US" sz="1100" dirty="0"/>
              <a:t>*in triplicates</a:t>
            </a:r>
          </a:p>
        </p:txBody>
      </p:sp>
      <p:sp>
        <p:nvSpPr>
          <p:cNvPr id="2" name="Oval 1">
            <a:extLst>
              <a:ext uri="{FF2B5EF4-FFF2-40B4-BE49-F238E27FC236}">
                <a16:creationId xmlns:a16="http://schemas.microsoft.com/office/drawing/2014/main" id="{8C8591E4-3161-300F-F33C-AA15F2ED263C}"/>
              </a:ext>
            </a:extLst>
          </p:cNvPr>
          <p:cNvSpPr/>
          <p:nvPr/>
        </p:nvSpPr>
        <p:spPr>
          <a:xfrm>
            <a:off x="7863413" y="4625990"/>
            <a:ext cx="895011" cy="425780"/>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6734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E2A4A-E05C-7886-4705-87EE81B94F2D}"/>
              </a:ext>
            </a:extLst>
          </p:cNvPr>
          <p:cNvSpPr>
            <a:spLocks noGrp="1"/>
          </p:cNvSpPr>
          <p:nvPr>
            <p:ph type="title"/>
          </p:nvPr>
        </p:nvSpPr>
        <p:spPr/>
        <p:txBody>
          <a:bodyPr>
            <a:normAutofit/>
          </a:bodyPr>
          <a:lstStyle/>
          <a:p>
            <a:r>
              <a:rPr lang="en-US" sz="4000" b="1" dirty="0">
                <a:solidFill>
                  <a:srgbClr val="A01D22"/>
                </a:solidFill>
              </a:rPr>
              <a:t>Isolation and Identification of </a:t>
            </a:r>
            <a:r>
              <a:rPr lang="en-US" sz="4000" b="1" i="1" dirty="0">
                <a:solidFill>
                  <a:srgbClr val="A01D22"/>
                </a:solidFill>
              </a:rPr>
              <a:t>Salmonella spp</a:t>
            </a:r>
            <a:r>
              <a:rPr lang="en-US" sz="4000" b="1" dirty="0">
                <a:solidFill>
                  <a:srgbClr val="A01D22"/>
                </a:solidFill>
              </a:rPr>
              <a:t>.</a:t>
            </a:r>
          </a:p>
        </p:txBody>
      </p:sp>
      <p:sp>
        <p:nvSpPr>
          <p:cNvPr id="24" name="Rectángulo 127">
            <a:extLst>
              <a:ext uri="{FF2B5EF4-FFF2-40B4-BE49-F238E27FC236}">
                <a16:creationId xmlns:a16="http://schemas.microsoft.com/office/drawing/2014/main" id="{E815DD38-8B99-8D48-A6FD-72F7EF3F60DB}"/>
              </a:ext>
            </a:extLst>
          </p:cNvPr>
          <p:cNvSpPr/>
          <p:nvPr/>
        </p:nvSpPr>
        <p:spPr>
          <a:xfrm>
            <a:off x="8860703" y="5060983"/>
            <a:ext cx="2699872" cy="461665"/>
          </a:xfrm>
          <a:prstGeom prst="rect">
            <a:avLst/>
          </a:prstGeom>
        </p:spPr>
        <p:txBody>
          <a:bodyPr wrap="square">
            <a:spAutoFit/>
          </a:bodyPr>
          <a:lstStyle/>
          <a:p>
            <a:pPr algn="ctr"/>
            <a:endParaRPr lang="es-CL" sz="2400" b="1" dirty="0">
              <a:solidFill>
                <a:schemeClr val="accent4">
                  <a:lumMod val="75000"/>
                </a:schemeClr>
              </a:solidFill>
              <a:latin typeface="+mn-lt"/>
            </a:endParaRPr>
          </a:p>
        </p:txBody>
      </p:sp>
      <p:pic>
        <p:nvPicPr>
          <p:cNvPr id="7" name="Picture 6" descr="A picture containing text, screenshot, design&#10;&#10;Description automatically generated">
            <a:extLst>
              <a:ext uri="{FF2B5EF4-FFF2-40B4-BE49-F238E27FC236}">
                <a16:creationId xmlns:a16="http://schemas.microsoft.com/office/drawing/2014/main" id="{B8FAAAA7-FCE4-F839-0559-9BC1091BD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7629" y="1726547"/>
            <a:ext cx="7995313" cy="4997071"/>
          </a:xfrm>
          <a:prstGeom prst="rect">
            <a:avLst/>
          </a:prstGeom>
        </p:spPr>
      </p:pic>
      <p:sp>
        <p:nvSpPr>
          <p:cNvPr id="4" name="Oval 3">
            <a:extLst>
              <a:ext uri="{FF2B5EF4-FFF2-40B4-BE49-F238E27FC236}">
                <a16:creationId xmlns:a16="http://schemas.microsoft.com/office/drawing/2014/main" id="{B0543058-6AC0-18E8-3662-A3F59E4A8C8C}"/>
              </a:ext>
            </a:extLst>
          </p:cNvPr>
          <p:cNvSpPr/>
          <p:nvPr/>
        </p:nvSpPr>
        <p:spPr>
          <a:xfrm>
            <a:off x="2205514" y="3759809"/>
            <a:ext cx="5185480" cy="2815006"/>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B8D83D1-1581-9401-AD8A-3027930DCC19}"/>
              </a:ext>
            </a:extLst>
          </p:cNvPr>
          <p:cNvSpPr txBox="1"/>
          <p:nvPr/>
        </p:nvSpPr>
        <p:spPr>
          <a:xfrm>
            <a:off x="2657629" y="4936569"/>
            <a:ext cx="1739153" cy="646331"/>
          </a:xfrm>
          <a:prstGeom prst="rect">
            <a:avLst/>
          </a:prstGeom>
          <a:noFill/>
        </p:spPr>
        <p:txBody>
          <a:bodyPr wrap="square" rtlCol="0">
            <a:spAutoFit/>
          </a:bodyPr>
          <a:lstStyle/>
          <a:p>
            <a:r>
              <a:rPr lang="en-US" dirty="0"/>
              <a:t>CFSAN/</a:t>
            </a:r>
          </a:p>
          <a:p>
            <a:r>
              <a:rPr lang="en-US" dirty="0"/>
              <a:t>USA</a:t>
            </a:r>
          </a:p>
        </p:txBody>
      </p:sp>
      <p:sp>
        <p:nvSpPr>
          <p:cNvPr id="6" name="TextBox 5">
            <a:extLst>
              <a:ext uri="{FF2B5EF4-FFF2-40B4-BE49-F238E27FC236}">
                <a16:creationId xmlns:a16="http://schemas.microsoft.com/office/drawing/2014/main" id="{6FB57C2A-567E-4FFE-ACAE-03612ED9AD9C}"/>
              </a:ext>
            </a:extLst>
          </p:cNvPr>
          <p:cNvSpPr txBox="1"/>
          <p:nvPr/>
        </p:nvSpPr>
        <p:spPr>
          <a:xfrm>
            <a:off x="8906422" y="1797017"/>
            <a:ext cx="2629565" cy="369332"/>
          </a:xfrm>
          <a:prstGeom prst="rect">
            <a:avLst/>
          </a:prstGeom>
          <a:noFill/>
        </p:spPr>
        <p:txBody>
          <a:bodyPr wrap="square" rtlCol="0">
            <a:spAutoFit/>
          </a:bodyPr>
          <a:lstStyle/>
          <a:p>
            <a:r>
              <a:rPr lang="en-US" dirty="0"/>
              <a:t>Local Universities</a:t>
            </a:r>
          </a:p>
        </p:txBody>
      </p:sp>
      <p:sp>
        <p:nvSpPr>
          <p:cNvPr id="12" name="Rectangle 11">
            <a:extLst>
              <a:ext uri="{FF2B5EF4-FFF2-40B4-BE49-F238E27FC236}">
                <a16:creationId xmlns:a16="http://schemas.microsoft.com/office/drawing/2014/main" id="{6D1F2322-28E0-5317-7E04-7AB7753276FC}"/>
              </a:ext>
            </a:extLst>
          </p:cNvPr>
          <p:cNvSpPr/>
          <p:nvPr/>
        </p:nvSpPr>
        <p:spPr>
          <a:xfrm>
            <a:off x="2504824" y="1577744"/>
            <a:ext cx="3894564" cy="214620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AA21E59D-6774-431C-B8B7-9BEA76BD4217}"/>
              </a:ext>
            </a:extLst>
          </p:cNvPr>
          <p:cNvCxnSpPr/>
          <p:nvPr/>
        </p:nvCxnSpPr>
        <p:spPr>
          <a:xfrm>
            <a:off x="5217655" y="1577744"/>
            <a:ext cx="1801906" cy="8965"/>
          </a:xfrm>
          <a:prstGeom prst="line">
            <a:avLst/>
          </a:prstGeom>
          <a:ln w="19050">
            <a:solidFill>
              <a:srgbClr val="A01D2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323C9CE-8F59-E6D8-CF89-7DAECE7727C3}"/>
              </a:ext>
            </a:extLst>
          </p:cNvPr>
          <p:cNvGrpSpPr/>
          <p:nvPr/>
        </p:nvGrpSpPr>
        <p:grpSpPr>
          <a:xfrm>
            <a:off x="6069497" y="1577744"/>
            <a:ext cx="4858173" cy="4997071"/>
            <a:chOff x="5782430" y="1577744"/>
            <a:chExt cx="4858173" cy="4997071"/>
          </a:xfrm>
        </p:grpSpPr>
        <p:grpSp>
          <p:nvGrpSpPr>
            <p:cNvPr id="14" name="Group 13">
              <a:extLst>
                <a:ext uri="{FF2B5EF4-FFF2-40B4-BE49-F238E27FC236}">
                  <a16:creationId xmlns:a16="http://schemas.microsoft.com/office/drawing/2014/main" id="{19E28FCA-1EC6-B32C-4B5B-2E5F7B48051B}"/>
                </a:ext>
              </a:extLst>
            </p:cNvPr>
            <p:cNvGrpSpPr/>
            <p:nvPr/>
          </p:nvGrpSpPr>
          <p:grpSpPr>
            <a:xfrm>
              <a:off x="6078069" y="1577744"/>
              <a:ext cx="4562534" cy="4997071"/>
              <a:chOff x="6078069" y="1577744"/>
              <a:chExt cx="4562534" cy="4997071"/>
            </a:xfrm>
          </p:grpSpPr>
          <p:sp>
            <p:nvSpPr>
              <p:cNvPr id="11" name="Rectangle 10">
                <a:extLst>
                  <a:ext uri="{FF2B5EF4-FFF2-40B4-BE49-F238E27FC236}">
                    <a16:creationId xmlns:a16="http://schemas.microsoft.com/office/drawing/2014/main" id="{DDD1163F-49DB-634F-32D1-B5783A2B60FD}"/>
                  </a:ext>
                </a:extLst>
              </p:cNvPr>
              <p:cNvSpPr/>
              <p:nvPr/>
            </p:nvSpPr>
            <p:spPr>
              <a:xfrm>
                <a:off x="6096000" y="1577744"/>
                <a:ext cx="4544603" cy="4997071"/>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CC4DF42-63E7-538F-7C0E-941AC7F8847B}"/>
                  </a:ext>
                </a:extLst>
              </p:cNvPr>
              <p:cNvSpPr/>
              <p:nvPr/>
            </p:nvSpPr>
            <p:spPr>
              <a:xfrm>
                <a:off x="6078069" y="1586709"/>
                <a:ext cx="107577" cy="21282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8" name="Straight Connector 17">
              <a:extLst>
                <a:ext uri="{FF2B5EF4-FFF2-40B4-BE49-F238E27FC236}">
                  <a16:creationId xmlns:a16="http://schemas.microsoft.com/office/drawing/2014/main" id="{04C178D3-574B-241B-2E4D-58C2170120A4}"/>
                </a:ext>
              </a:extLst>
            </p:cNvPr>
            <p:cNvCxnSpPr>
              <a:cxnSpLocks/>
            </p:cNvCxnSpPr>
            <p:nvPr/>
          </p:nvCxnSpPr>
          <p:spPr>
            <a:xfrm>
              <a:off x="5782430" y="3723950"/>
              <a:ext cx="32234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28056B7-A67C-B3BA-EBD1-0DDA3770B26C}"/>
                </a:ext>
              </a:extLst>
            </p:cNvPr>
            <p:cNvCxnSpPr>
              <a:cxnSpLocks/>
            </p:cNvCxnSpPr>
            <p:nvPr/>
          </p:nvCxnSpPr>
          <p:spPr>
            <a:xfrm flipH="1">
              <a:off x="6125866" y="3684283"/>
              <a:ext cx="2193" cy="7637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7" name="TextBox 26">
            <a:extLst>
              <a:ext uri="{FF2B5EF4-FFF2-40B4-BE49-F238E27FC236}">
                <a16:creationId xmlns:a16="http://schemas.microsoft.com/office/drawing/2014/main" id="{2A12F9F9-016D-5751-0B67-6263C6317452}"/>
              </a:ext>
            </a:extLst>
          </p:cNvPr>
          <p:cNvSpPr txBox="1"/>
          <p:nvPr/>
        </p:nvSpPr>
        <p:spPr>
          <a:xfrm>
            <a:off x="183005" y="1750850"/>
            <a:ext cx="2274731" cy="1938992"/>
          </a:xfrm>
          <a:prstGeom prst="rect">
            <a:avLst/>
          </a:prstGeom>
          <a:noFill/>
        </p:spPr>
        <p:txBody>
          <a:bodyPr wrap="square" rtlCol="0">
            <a:spAutoFit/>
          </a:bodyPr>
          <a:lstStyle/>
          <a:p>
            <a:r>
              <a:rPr lang="en-US" sz="2000" dirty="0"/>
              <a:t>Longitudinal study:</a:t>
            </a:r>
          </a:p>
          <a:p>
            <a:r>
              <a:rPr lang="en-US" sz="2000" dirty="0"/>
              <a:t>30 samples/ month</a:t>
            </a:r>
          </a:p>
          <a:p>
            <a:r>
              <a:rPr lang="en-US" sz="2000" dirty="0"/>
              <a:t>Same sampling sites</a:t>
            </a:r>
          </a:p>
          <a:p>
            <a:r>
              <a:rPr lang="en-US" sz="2000" dirty="0"/>
              <a:t>Surface water related to agriculture</a:t>
            </a:r>
          </a:p>
        </p:txBody>
      </p:sp>
      <p:pic>
        <p:nvPicPr>
          <p:cNvPr id="28" name="Content Placeholder 8" descr="A picture containing text, outdoor, silhouette&#10;&#10;Description automatically generated">
            <a:extLst>
              <a:ext uri="{FF2B5EF4-FFF2-40B4-BE49-F238E27FC236}">
                <a16:creationId xmlns:a16="http://schemas.microsoft.com/office/drawing/2014/main" id="{DD6A9522-6A93-8116-D6BD-8A96253C5579}"/>
              </a:ext>
            </a:extLst>
          </p:cNvPr>
          <p:cNvPicPr>
            <a:picLocks noChangeAspect="1"/>
          </p:cNvPicPr>
          <p:nvPr/>
        </p:nvPicPr>
        <p:blipFill rotWithShape="1">
          <a:blip r:embed="rId3">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grpSp>
        <p:nvGrpSpPr>
          <p:cNvPr id="3" name="Group 2">
            <a:extLst>
              <a:ext uri="{FF2B5EF4-FFF2-40B4-BE49-F238E27FC236}">
                <a16:creationId xmlns:a16="http://schemas.microsoft.com/office/drawing/2014/main" id="{F9852ED0-76E4-FE25-75A3-41F44C9940A9}"/>
              </a:ext>
            </a:extLst>
          </p:cNvPr>
          <p:cNvGrpSpPr/>
          <p:nvPr/>
        </p:nvGrpSpPr>
        <p:grpSpPr>
          <a:xfrm>
            <a:off x="10498926" y="2282674"/>
            <a:ext cx="282151" cy="1477135"/>
            <a:chOff x="3149209" y="3394429"/>
            <a:chExt cx="282151" cy="1477135"/>
          </a:xfrm>
        </p:grpSpPr>
        <p:pic>
          <p:nvPicPr>
            <p:cNvPr id="8" name="Picture 7" descr="Logo&#10;&#10;Description automatically generated">
              <a:extLst>
                <a:ext uri="{FF2B5EF4-FFF2-40B4-BE49-F238E27FC236}">
                  <a16:creationId xmlns:a16="http://schemas.microsoft.com/office/drawing/2014/main" id="{5368D1ED-D197-5343-41E5-20101767E7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2587" y="3713653"/>
              <a:ext cx="218129" cy="293747"/>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90F05861-7489-4F0C-DB46-B04B8BE96C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22794" y="3394429"/>
              <a:ext cx="134644" cy="293747"/>
            </a:xfrm>
            <a:prstGeom prst="rect">
              <a:avLst/>
            </a:prstGeom>
          </p:spPr>
        </p:pic>
        <p:pic>
          <p:nvPicPr>
            <p:cNvPr id="10" name="Picture 9" descr="Logo&#10;&#10;Description automatically generated">
              <a:extLst>
                <a:ext uri="{FF2B5EF4-FFF2-40B4-BE49-F238E27FC236}">
                  <a16:creationId xmlns:a16="http://schemas.microsoft.com/office/drawing/2014/main" id="{C64028D5-B4A1-446D-179E-A253AD970B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9296" y="4047462"/>
              <a:ext cx="205606" cy="230156"/>
            </a:xfrm>
            <a:prstGeom prst="rect">
              <a:avLst/>
            </a:prstGeom>
          </p:spPr>
        </p:pic>
        <p:pic>
          <p:nvPicPr>
            <p:cNvPr id="15" name="Picture 14" descr="Logo&#10;&#10;Description automatically generated">
              <a:extLst>
                <a:ext uri="{FF2B5EF4-FFF2-40B4-BE49-F238E27FC236}">
                  <a16:creationId xmlns:a16="http://schemas.microsoft.com/office/drawing/2014/main" id="{F2A3D935-7A15-8500-2F57-9961580016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71944" y="4293818"/>
              <a:ext cx="259416" cy="259416"/>
            </a:xfrm>
            <a:prstGeom prst="rect">
              <a:avLst/>
            </a:prstGeom>
          </p:spPr>
        </p:pic>
        <p:pic>
          <p:nvPicPr>
            <p:cNvPr id="17" name="Picture 16" descr="Logo&#10;&#10;Description automatically generated">
              <a:extLst>
                <a:ext uri="{FF2B5EF4-FFF2-40B4-BE49-F238E27FC236}">
                  <a16:creationId xmlns:a16="http://schemas.microsoft.com/office/drawing/2014/main" id="{1E63D6BA-533F-BEB8-44C3-C06B1DB37BA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49209" y="4574142"/>
              <a:ext cx="275693" cy="297422"/>
            </a:xfrm>
            <a:prstGeom prst="rect">
              <a:avLst/>
            </a:prstGeom>
          </p:spPr>
        </p:pic>
      </p:grpSp>
    </p:spTree>
    <p:extLst>
      <p:ext uri="{BB962C8B-B14F-4D97-AF65-F5344CB8AC3E}">
        <p14:creationId xmlns:p14="http://schemas.microsoft.com/office/powerpoint/2010/main" val="3348192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67E1F-9F27-13C4-3EA6-6E46AEEB1FBD}"/>
              </a:ext>
            </a:extLst>
          </p:cNvPr>
          <p:cNvSpPr>
            <a:spLocks noGrp="1"/>
          </p:cNvSpPr>
          <p:nvPr>
            <p:ph type="title"/>
          </p:nvPr>
        </p:nvSpPr>
        <p:spPr/>
        <p:txBody>
          <a:bodyPr/>
          <a:lstStyle/>
          <a:p>
            <a:r>
              <a:rPr lang="en-US" b="1" dirty="0">
                <a:solidFill>
                  <a:srgbClr val="A01D22"/>
                </a:solidFill>
              </a:rPr>
              <a:t>Results</a:t>
            </a:r>
          </a:p>
        </p:txBody>
      </p:sp>
      <p:sp>
        <p:nvSpPr>
          <p:cNvPr id="5" name="Text Placeholder 4">
            <a:extLst>
              <a:ext uri="{FF2B5EF4-FFF2-40B4-BE49-F238E27FC236}">
                <a16:creationId xmlns:a16="http://schemas.microsoft.com/office/drawing/2014/main" id="{5C469234-2C98-F3A4-D72D-16ED470A0B3F}"/>
              </a:ext>
            </a:extLst>
          </p:cNvPr>
          <p:cNvSpPr>
            <a:spLocks noGrp="1"/>
          </p:cNvSpPr>
          <p:nvPr>
            <p:ph type="body" idx="1"/>
          </p:nvPr>
        </p:nvSpPr>
        <p:spPr/>
        <p:txBody>
          <a:bodyPr/>
          <a:lstStyle/>
          <a:p>
            <a:endParaRPr lang="en-US"/>
          </a:p>
        </p:txBody>
      </p:sp>
      <p:pic>
        <p:nvPicPr>
          <p:cNvPr id="4" name="Content Placeholder 8" descr="A picture containing text, outdoor, silhouette&#10;&#10;Description automatically generated">
            <a:extLst>
              <a:ext uri="{FF2B5EF4-FFF2-40B4-BE49-F238E27FC236}">
                <a16:creationId xmlns:a16="http://schemas.microsoft.com/office/drawing/2014/main" id="{717CDEF4-E77A-64A0-98EA-96733D903171}"/>
              </a:ext>
            </a:extLst>
          </p:cNvPr>
          <p:cNvPicPr>
            <a:picLocks noChangeAspect="1"/>
          </p:cNvPicPr>
          <p:nvPr/>
        </p:nvPicPr>
        <p:blipFill rotWithShape="1">
          <a:blip r:embed="rId2">
            <a:alphaModFix amt="22000"/>
            <a:extLst>
              <a:ext uri="{28A0092B-C50C-407E-A947-70E740481C1C}">
                <a14:useLocalDpi xmlns:a14="http://schemas.microsoft.com/office/drawing/2010/main" val="0"/>
              </a:ext>
            </a:extLst>
          </a:blip>
          <a:srcRect l="24109" t="21287" r="12060" b="5871"/>
          <a:stretch/>
        </p:blipFill>
        <p:spPr>
          <a:xfrm>
            <a:off x="4829249" y="0"/>
            <a:ext cx="5986130" cy="6885005"/>
          </a:xfrm>
          <a:prstGeom prst="rect">
            <a:avLst/>
          </a:prstGeom>
        </p:spPr>
      </p:pic>
    </p:spTree>
    <p:extLst>
      <p:ext uri="{BB962C8B-B14F-4D97-AF65-F5344CB8AC3E}">
        <p14:creationId xmlns:p14="http://schemas.microsoft.com/office/powerpoint/2010/main" val="1368214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6E2E03A-3E48-4B02-B406-024295C0AE4A}"/>
</file>

<file path=customXml/itemProps2.xml><?xml version="1.0" encoding="utf-8"?>
<ds:datastoreItem xmlns:ds="http://schemas.openxmlformats.org/officeDocument/2006/customXml" ds:itemID="{3B124634-22FC-46B6-897A-86C190C98B11}">
  <ds:schemaRefs>
    <ds:schemaRef ds:uri="http://schemas.microsoft.com/sharepoint/v3/contenttype/forms"/>
  </ds:schemaRefs>
</ds:datastoreItem>
</file>

<file path=customXml/itemProps3.xml><?xml version="1.0" encoding="utf-8"?>
<ds:datastoreItem xmlns:ds="http://schemas.openxmlformats.org/officeDocument/2006/customXml" ds:itemID="{8FE64D64-2E0E-4036-A936-5EBF020D2CAD}">
  <ds:schemaRefs>
    <ds:schemaRef ds:uri="http://purl.org/dc/elements/1.1/"/>
    <ds:schemaRef ds:uri="http://schemas.openxmlformats.org/package/2006/metadata/core-properties"/>
    <ds:schemaRef ds:uri="http://purl.org/dc/terms/"/>
    <ds:schemaRef ds:uri="http://schemas.microsoft.com/office/2006/metadata/properties"/>
    <ds:schemaRef ds:uri="http://schemas.microsoft.com/office/2006/documentManagement/types"/>
    <ds:schemaRef ds:uri="58c64649-89bc-4dbb-b9ab-d9e5e3697c64"/>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14447</TotalTime>
  <Words>1883</Words>
  <Application>Microsoft Office PowerPoint</Application>
  <PresentationFormat>Widescreen</PresentationFormat>
  <Paragraphs>538</Paragraphs>
  <Slides>33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Helvetica Neue</vt:lpstr>
      <vt:lpstr>Open Sans</vt:lpstr>
      <vt:lpstr>Office Theme</vt:lpstr>
      <vt:lpstr>JIFSAN Project – Salmonella in Surface Water in Latin America</vt:lpstr>
      <vt:lpstr>Agenda</vt:lpstr>
      <vt:lpstr>Project Origin</vt:lpstr>
      <vt:lpstr>Salmonella in Surface water in Latin America</vt:lpstr>
      <vt:lpstr>PowerPoint Presentation</vt:lpstr>
      <vt:lpstr>Sampling sites</vt:lpstr>
      <vt:lpstr>PowerPoint Presentation</vt:lpstr>
      <vt:lpstr>Isolation and Identification of Salmonella spp.</vt:lpstr>
      <vt:lpstr>Results</vt:lpstr>
      <vt:lpstr>Salmonella isolation rate by team (%)</vt:lpstr>
      <vt:lpstr>Number of Salmonella spp. isolates collected from surface water (2019-2023)</vt:lpstr>
      <vt:lpstr>Pathogen Detection View</vt:lpstr>
      <vt:lpstr>Pathogen Detection view</vt:lpstr>
      <vt:lpstr>Number of serotypes per sample (%) by country</vt:lpstr>
      <vt:lpstr>Salmonella isolates by country for Genomic Characterization (n=1,778)</vt:lpstr>
      <vt:lpstr>Top 10 Serotypes by country</vt:lpstr>
      <vt:lpstr>Genomes (%) with AMR genes</vt:lpstr>
      <vt:lpstr>AMR classes in genomes (predicted)</vt:lpstr>
      <vt:lpstr>Salmonella diversity in surface water in LA</vt:lpstr>
      <vt:lpstr>cg-MLST Minimum Spanning tree Salmonella in surface waters</vt:lpstr>
      <vt:lpstr>Multi country Clusters serotypes: Infantis Corvallis Typhimurium Soerenga Agona Kiambu Mbandaka Schwarzengrund Enteritidis Albany</vt:lpstr>
      <vt:lpstr>Minimum Spanning Tree by serotype</vt:lpstr>
      <vt:lpstr>PowerPoint Presentation</vt:lpstr>
      <vt:lpstr>Summary: Salmonella in surface waters</vt:lpstr>
      <vt:lpstr>Other results Latin American Surface Water Samples</vt:lpstr>
      <vt:lpstr>PowerPoint Presentation</vt:lpstr>
      <vt:lpstr>L. monocytogenes in Surface Waters in Chile</vt:lpstr>
      <vt:lpstr>Virulencia genes in L. monocytogenes from Surface Waters in Chile</vt:lpstr>
      <vt:lpstr>Water Project Products</vt:lpstr>
      <vt:lpstr>PowerPoint Presentation</vt:lpstr>
      <vt:lpstr>PowerPoint Presentation</vt:lpstr>
      <vt:lpstr>PowerPoint Presentation</vt:lpstr>
      <vt:lpstr>IAFP 2023 Toronto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Shaffer</dc:creator>
  <cp:lastModifiedBy>Magaly Alejandra Toro Ibaceta</cp:lastModifiedBy>
  <cp:revision>196</cp:revision>
  <dcterms:created xsi:type="dcterms:W3CDTF">2022-02-03T17:49:12Z</dcterms:created>
  <dcterms:modified xsi:type="dcterms:W3CDTF">2023-10-23T20:27:45Z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