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diagrams/data2.xml" ContentType="application/vnd.openxmlformats-officedocument.drawingml.diagramData+xml"/>
  <Override PartName="/ppt/diagrams/data1.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entation.xml" ContentType="application/vnd.openxmlformats-officedocument.presentationml.presentation.main+xml"/>
  <Override PartName="/ppt/slides/slide26.xml" ContentType="application/vnd.openxmlformats-officedocument.presentationml.slid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38.xml" ContentType="application/vnd.openxmlformats-officedocument.presentationml.slideLayout+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Layouts/slideLayout64.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9.xml" ContentType="application/vnd.openxmlformats-officedocument.presentationml.notesSl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 id="2147483901" r:id="rId2"/>
    <p:sldMasterId id="2147483808" r:id="rId3"/>
    <p:sldMasterId id="2147483916" r:id="rId4"/>
    <p:sldMasterId id="2147483911" r:id="rId5"/>
    <p:sldMasterId id="2147483924" r:id="rId6"/>
    <p:sldMasterId id="2147483926" r:id="rId7"/>
    <p:sldMasterId id="2147483648" r:id="rId8"/>
  </p:sldMasterIdLst>
  <p:notesMasterIdLst>
    <p:notesMasterId r:id="rId39"/>
  </p:notesMasterIdLst>
  <p:sldIdLst>
    <p:sldId id="2145706489" r:id="rId9"/>
    <p:sldId id="2145706490" r:id="rId10"/>
    <p:sldId id="2145706491" r:id="rId11"/>
    <p:sldId id="2145706492" r:id="rId12"/>
    <p:sldId id="2145706493" r:id="rId13"/>
    <p:sldId id="256" r:id="rId14"/>
    <p:sldId id="2145706466" r:id="rId15"/>
    <p:sldId id="2145706469" r:id="rId16"/>
    <p:sldId id="2145706467" r:id="rId17"/>
    <p:sldId id="2145706468" r:id="rId18"/>
    <p:sldId id="2145706470" r:id="rId19"/>
    <p:sldId id="2145706471" r:id="rId20"/>
    <p:sldId id="2145706472" r:id="rId21"/>
    <p:sldId id="2145706473" r:id="rId22"/>
    <p:sldId id="2145706474" r:id="rId23"/>
    <p:sldId id="2145706475" r:id="rId24"/>
    <p:sldId id="2145706476" r:id="rId25"/>
    <p:sldId id="2145706477" r:id="rId26"/>
    <p:sldId id="2145706478" r:id="rId27"/>
    <p:sldId id="2145706494" r:id="rId28"/>
    <p:sldId id="2145706479" r:id="rId29"/>
    <p:sldId id="2145706480" r:id="rId30"/>
    <p:sldId id="2145706481" r:id="rId31"/>
    <p:sldId id="2145706482" r:id="rId32"/>
    <p:sldId id="2145706483" r:id="rId33"/>
    <p:sldId id="2145706484" r:id="rId34"/>
    <p:sldId id="2145706485" r:id="rId35"/>
    <p:sldId id="2145706486" r:id="rId36"/>
    <p:sldId id="2145706487" r:id="rId37"/>
    <p:sldId id="2145706488"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6BD55-30C6-982F-B380-9B3ED7708D20}" name="Tyson, Gregory" initials="GT" userId="S::Gregory.Tyson@fda.gov::b259360d-08b6-4190-9681-bbdd0b59d2d7" providerId="AD"/>
  <p188:author id="{B8D63EA6-8CBA-36FB-F292-9911DDA25E8D}" name="Ceric, Olgica" initials="OC" userId="S::Olgica.Ceric@fda.gov::c81559ce-7d12-475d-bc25-b31b4d072c7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81" autoAdjust="0"/>
  </p:normalViewPr>
  <p:slideViewPr>
    <p:cSldViewPr snapToGrid="0">
      <p:cViewPr varScale="1">
        <p:scale>
          <a:sx n="55" d="100"/>
          <a:sy n="55" d="100"/>
        </p:scale>
        <p:origin x="1072" y="4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notesMaster" Target="notesMasters/notesMaster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heme" Target="theme/theme1.xml"/><Relationship Id="rId47" Type="http://schemas.openxmlformats.org/officeDocument/2006/relationships/customXml" Target="../customXml/item3.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presProps" Target="presProps.xml"/><Relationship Id="rId45" Type="http://schemas.openxmlformats.org/officeDocument/2006/relationships/customXml" Target="../customXml/item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8/10/relationships/authors" Target="author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customXml" Target="../customXml/item2.xml"/><Relationship Id="rId20" Type="http://schemas.openxmlformats.org/officeDocument/2006/relationships/slide" Target="slides/slide12.xml"/><Relationship Id="rId4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6B1684-1699-474F-8392-1206BB9D4162}" type="doc">
      <dgm:prSet loTypeId="urn:microsoft.com/office/officeart/2005/8/layout/orgChart1" loCatId="hierarchy" qsTypeId="urn:microsoft.com/office/officeart/2005/8/quickstyle/simple1" qsCatId="simple" csTypeId="urn:microsoft.com/office/officeart/2005/8/colors/colorful1" csCatId="colorful" phldr="1"/>
      <dgm:spPr/>
      <dgm:t>
        <a:bodyPr/>
        <a:lstStyle/>
        <a:p>
          <a:endParaRPr lang="en-US"/>
        </a:p>
      </dgm:t>
    </dgm:pt>
    <dgm:pt modelId="{88AFED51-2570-43EC-B83D-4F4D7B40E782}">
      <dgm:prSet phldrT="[Text]" custT="1"/>
      <dgm:spPr/>
      <dgm:t>
        <a:bodyPr/>
        <a:lstStyle/>
        <a:p>
          <a:r>
            <a:rPr lang="en-US" sz="2400" dirty="0"/>
            <a:t>FDA Human Foods Program</a:t>
          </a:r>
        </a:p>
      </dgm:t>
    </dgm:pt>
    <dgm:pt modelId="{B7E6AAA5-4814-4EDF-BAFC-869D5DD8EEFA}" type="parTrans" cxnId="{8AD25C00-DE54-4828-989B-713BA36CB2D9}">
      <dgm:prSet/>
      <dgm:spPr/>
      <dgm:t>
        <a:bodyPr/>
        <a:lstStyle/>
        <a:p>
          <a:endParaRPr lang="en-US" sz="2800"/>
        </a:p>
      </dgm:t>
    </dgm:pt>
    <dgm:pt modelId="{145955A7-C0E4-480A-AC5D-EC64A51B4E70}" type="sibTrans" cxnId="{8AD25C00-DE54-4828-989B-713BA36CB2D9}">
      <dgm:prSet custT="1"/>
      <dgm:spPr/>
      <dgm:t>
        <a:bodyPr/>
        <a:lstStyle/>
        <a:p>
          <a:endParaRPr lang="en-US" sz="1800"/>
        </a:p>
      </dgm:t>
    </dgm:pt>
    <dgm:pt modelId="{880DD3AD-4E98-471C-8456-2E515D45DF5D}" type="asst">
      <dgm:prSet phldrT="[Text]" custT="1"/>
      <dgm:spPr>
        <a:solidFill>
          <a:schemeClr val="accent3">
            <a:lumMod val="75000"/>
          </a:schemeClr>
        </a:solidFill>
      </dgm:spPr>
      <dgm:t>
        <a:bodyPr/>
        <a:lstStyle/>
        <a:p>
          <a:r>
            <a:rPr lang="en-US" sz="1400" dirty="0"/>
            <a:t>Office of laboratory Operations and Applied Science (OLOAS)</a:t>
          </a:r>
        </a:p>
      </dgm:t>
    </dgm:pt>
    <dgm:pt modelId="{B476BFE8-68B4-4127-ABDD-FFAACAA398CF}" type="parTrans" cxnId="{48C209FB-E982-4959-B98C-F81259FDC7EF}">
      <dgm:prSet/>
      <dgm:spPr/>
      <dgm:t>
        <a:bodyPr/>
        <a:lstStyle/>
        <a:p>
          <a:endParaRPr lang="en-US" sz="2800"/>
        </a:p>
      </dgm:t>
    </dgm:pt>
    <dgm:pt modelId="{16D4D5F0-A859-4F61-A91D-F303C5293661}" type="sibTrans" cxnId="{48C209FB-E982-4959-B98C-F81259FDC7EF}">
      <dgm:prSet custT="1"/>
      <dgm:spPr/>
      <dgm:t>
        <a:bodyPr/>
        <a:lstStyle/>
        <a:p>
          <a:endParaRPr lang="en-US" sz="1800"/>
        </a:p>
      </dgm:t>
    </dgm:pt>
    <dgm:pt modelId="{2454CBD5-DD7D-4B50-8649-616EF0B9668C}" type="asst">
      <dgm:prSet phldrT="[Text]" custT="1"/>
      <dgm:spPr>
        <a:solidFill>
          <a:schemeClr val="accent5">
            <a:lumMod val="75000"/>
          </a:schemeClr>
        </a:solidFill>
      </dgm:spPr>
      <dgm:t>
        <a:bodyPr/>
        <a:lstStyle/>
        <a:p>
          <a:r>
            <a:rPr lang="en-US" sz="1400" dirty="0"/>
            <a:t>Office of Science Coordination and Computational Science</a:t>
          </a:r>
        </a:p>
        <a:p>
          <a:r>
            <a:rPr lang="en-US" sz="1400" dirty="0" err="1"/>
            <a:t>GenomeTrakr</a:t>
          </a:r>
          <a:r>
            <a:rPr lang="en-US" sz="1400" dirty="0"/>
            <a:t> &amp; Computational Science Staff (GTCSS)</a:t>
          </a:r>
        </a:p>
      </dgm:t>
    </dgm:pt>
    <dgm:pt modelId="{6EB3C442-7226-4951-99B2-21533F480B26}" type="parTrans" cxnId="{857CD5B5-E86E-4FC3-8260-D959FCACD39D}">
      <dgm:prSet/>
      <dgm:spPr/>
      <dgm:t>
        <a:bodyPr/>
        <a:lstStyle/>
        <a:p>
          <a:endParaRPr lang="en-US" sz="2800"/>
        </a:p>
      </dgm:t>
    </dgm:pt>
    <dgm:pt modelId="{6461445C-C185-407D-98E8-C4763032FF57}" type="sibTrans" cxnId="{857CD5B5-E86E-4FC3-8260-D959FCACD39D}">
      <dgm:prSet custT="1"/>
      <dgm:spPr/>
      <dgm:t>
        <a:bodyPr/>
        <a:lstStyle/>
        <a:p>
          <a:endParaRPr lang="en-US" sz="1800"/>
        </a:p>
      </dgm:t>
    </dgm:pt>
    <dgm:pt modelId="{5B01F7C4-3D5A-45FE-901A-A996023B87B7}" type="asst">
      <dgm:prSet phldrT="[Text]" custT="1"/>
      <dgm:spPr>
        <a:solidFill>
          <a:schemeClr val="accent5">
            <a:lumMod val="75000"/>
          </a:schemeClr>
        </a:solidFill>
      </dgm:spPr>
      <dgm:t>
        <a:bodyPr/>
        <a:lstStyle/>
        <a:p>
          <a:r>
            <a:rPr lang="en-US" sz="1400" dirty="0"/>
            <a:t>Office of Applied Microbiology and Technology (OAMT)</a:t>
          </a:r>
        </a:p>
      </dgm:t>
    </dgm:pt>
    <dgm:pt modelId="{04CB7E54-E8B5-4590-AB64-9069E541A842}" type="parTrans" cxnId="{00842ED2-475C-43B0-8F67-B0A886A0AA6A}">
      <dgm:prSet/>
      <dgm:spPr/>
      <dgm:t>
        <a:bodyPr/>
        <a:lstStyle/>
        <a:p>
          <a:endParaRPr lang="en-US" sz="2800"/>
        </a:p>
      </dgm:t>
    </dgm:pt>
    <dgm:pt modelId="{C9A16AE0-11D2-4198-AD99-245A43F511F3}" type="sibTrans" cxnId="{00842ED2-475C-43B0-8F67-B0A886A0AA6A}">
      <dgm:prSet custT="1"/>
      <dgm:spPr/>
      <dgm:t>
        <a:bodyPr/>
        <a:lstStyle/>
        <a:p>
          <a:endParaRPr lang="en-US" sz="1800"/>
        </a:p>
      </dgm:t>
    </dgm:pt>
    <dgm:pt modelId="{7E635964-80D0-4481-BD4E-BE4030427C92}" type="asst">
      <dgm:prSet phldrT="[Text]" custT="1"/>
      <dgm:spPr>
        <a:solidFill>
          <a:schemeClr val="accent5">
            <a:lumMod val="75000"/>
          </a:schemeClr>
        </a:solidFill>
      </dgm:spPr>
      <dgm:t>
        <a:bodyPr/>
        <a:lstStyle/>
        <a:p>
          <a:r>
            <a:rPr lang="en-US" sz="1400" dirty="0"/>
            <a:t>Office of Regulatory Testing and Surveillance (ORTS)</a:t>
          </a:r>
        </a:p>
      </dgm:t>
    </dgm:pt>
    <dgm:pt modelId="{E5ABBC4C-BCE8-4516-8360-F22CBFAB3D7F}" type="parTrans" cxnId="{DCC9132E-5CDD-40CF-A495-C1247897B436}">
      <dgm:prSet/>
      <dgm:spPr/>
      <dgm:t>
        <a:bodyPr/>
        <a:lstStyle/>
        <a:p>
          <a:endParaRPr lang="en-US" sz="2800"/>
        </a:p>
      </dgm:t>
    </dgm:pt>
    <dgm:pt modelId="{1746F8FE-476B-4B04-83BB-47D715E1BF61}" type="sibTrans" cxnId="{DCC9132E-5CDD-40CF-A495-C1247897B436}">
      <dgm:prSet custT="1"/>
      <dgm:spPr/>
      <dgm:t>
        <a:bodyPr/>
        <a:lstStyle/>
        <a:p>
          <a:endParaRPr lang="en-US" sz="1200"/>
        </a:p>
      </dgm:t>
    </dgm:pt>
    <dgm:pt modelId="{3C9EBFEF-D840-4A64-8440-6CF1C9E8F4D0}" type="asst">
      <dgm:prSet phldrT="[Text]" custT="1"/>
      <dgm:spPr>
        <a:solidFill>
          <a:schemeClr val="accent3">
            <a:lumMod val="75000"/>
          </a:schemeClr>
        </a:solidFill>
      </dgm:spPr>
      <dgm:t>
        <a:bodyPr/>
        <a:lstStyle/>
        <a:p>
          <a:r>
            <a:rPr lang="en-US" sz="1400" dirty="0"/>
            <a:t>Office of Surveillance and Risk Prioritization (OSSRP)</a:t>
          </a:r>
        </a:p>
      </dgm:t>
    </dgm:pt>
    <dgm:pt modelId="{49B0D23C-D6A7-43FF-AB87-C8BAFFB0711B}" type="parTrans" cxnId="{D6577A51-F6CA-4D8C-93F4-E1C7D2E6D0E3}">
      <dgm:prSet/>
      <dgm:spPr/>
      <dgm:t>
        <a:bodyPr/>
        <a:lstStyle/>
        <a:p>
          <a:endParaRPr lang="en-US" sz="2800"/>
        </a:p>
      </dgm:t>
    </dgm:pt>
    <dgm:pt modelId="{B9127DFA-BD7D-4FFB-93B0-EE1DB1DB55E6}" type="sibTrans" cxnId="{D6577A51-F6CA-4D8C-93F4-E1C7D2E6D0E3}">
      <dgm:prSet custT="1"/>
      <dgm:spPr/>
      <dgm:t>
        <a:bodyPr/>
        <a:lstStyle/>
        <a:p>
          <a:endParaRPr lang="en-US" sz="1800"/>
        </a:p>
      </dgm:t>
    </dgm:pt>
    <dgm:pt modelId="{9C1D19FA-62ED-410D-9695-B3663E6E7396}" type="asst">
      <dgm:prSet phldrT="[Text]" custT="1"/>
      <dgm:spPr>
        <a:solidFill>
          <a:schemeClr val="accent3">
            <a:lumMod val="75000"/>
          </a:schemeClr>
        </a:solidFill>
      </dgm:spPr>
      <dgm:t>
        <a:bodyPr/>
        <a:lstStyle/>
        <a:p>
          <a:r>
            <a:rPr lang="en-US" sz="1400" dirty="0"/>
            <a:t>Office of Policy and International Engagement (OPIE)</a:t>
          </a:r>
        </a:p>
      </dgm:t>
    </dgm:pt>
    <dgm:pt modelId="{CBD94580-D9FA-4253-B435-16527E090DB1}" type="parTrans" cxnId="{15FC96AE-C910-4118-AB5A-D0375E6965B8}">
      <dgm:prSet/>
      <dgm:spPr/>
      <dgm:t>
        <a:bodyPr/>
        <a:lstStyle/>
        <a:p>
          <a:endParaRPr lang="en-US" sz="2800"/>
        </a:p>
      </dgm:t>
    </dgm:pt>
    <dgm:pt modelId="{B3F80978-0D74-4A41-B4E9-C7B11EF85FBA}" type="sibTrans" cxnId="{15FC96AE-C910-4118-AB5A-D0375E6965B8}">
      <dgm:prSet custT="1"/>
      <dgm:spPr/>
      <dgm:t>
        <a:bodyPr/>
        <a:lstStyle/>
        <a:p>
          <a:endParaRPr lang="en-US" sz="1100"/>
        </a:p>
      </dgm:t>
    </dgm:pt>
    <dgm:pt modelId="{F18023D4-8E02-4235-856E-919C26936A1A}" type="pres">
      <dgm:prSet presAssocID="{536B1684-1699-474F-8392-1206BB9D4162}" presName="hierChild1" presStyleCnt="0">
        <dgm:presLayoutVars>
          <dgm:orgChart val="1"/>
          <dgm:chPref val="1"/>
          <dgm:dir/>
          <dgm:animOne val="branch"/>
          <dgm:animLvl val="lvl"/>
          <dgm:resizeHandles/>
        </dgm:presLayoutVars>
      </dgm:prSet>
      <dgm:spPr/>
    </dgm:pt>
    <dgm:pt modelId="{89C28E56-E89D-4AEF-A4B6-2BEF128F6C5D}" type="pres">
      <dgm:prSet presAssocID="{88AFED51-2570-43EC-B83D-4F4D7B40E782}" presName="hierRoot1" presStyleCnt="0">
        <dgm:presLayoutVars>
          <dgm:hierBranch val="init"/>
        </dgm:presLayoutVars>
      </dgm:prSet>
      <dgm:spPr/>
    </dgm:pt>
    <dgm:pt modelId="{A3E81351-78F9-45C2-A55E-60A0A2CDBBA3}" type="pres">
      <dgm:prSet presAssocID="{88AFED51-2570-43EC-B83D-4F4D7B40E782}" presName="rootComposite1" presStyleCnt="0"/>
      <dgm:spPr/>
    </dgm:pt>
    <dgm:pt modelId="{7E989854-4DEA-4367-8BA4-340B72E99E9D}" type="pres">
      <dgm:prSet presAssocID="{88AFED51-2570-43EC-B83D-4F4D7B40E782}" presName="rootText1" presStyleLbl="node0" presStyleIdx="0" presStyleCnt="1" custScaleX="367937" custLinFactX="-9042" custLinFactNeighborX="-100000" custLinFactNeighborY="-60439">
        <dgm:presLayoutVars>
          <dgm:chPref val="3"/>
        </dgm:presLayoutVars>
      </dgm:prSet>
      <dgm:spPr/>
    </dgm:pt>
    <dgm:pt modelId="{0DF22D0C-B826-4A91-8B51-61076407C978}" type="pres">
      <dgm:prSet presAssocID="{88AFED51-2570-43EC-B83D-4F4D7B40E782}" presName="rootConnector1" presStyleLbl="node1" presStyleIdx="0" presStyleCnt="0"/>
      <dgm:spPr/>
    </dgm:pt>
    <dgm:pt modelId="{86D36EEE-0EC7-46DE-8D71-0682A2753986}" type="pres">
      <dgm:prSet presAssocID="{88AFED51-2570-43EC-B83D-4F4D7B40E782}" presName="hierChild2" presStyleCnt="0"/>
      <dgm:spPr/>
    </dgm:pt>
    <dgm:pt modelId="{65740157-25FB-4308-B323-F7731F928F0F}" type="pres">
      <dgm:prSet presAssocID="{88AFED51-2570-43EC-B83D-4F4D7B40E782}" presName="hierChild3" presStyleCnt="0"/>
      <dgm:spPr/>
    </dgm:pt>
    <dgm:pt modelId="{481AC0F3-6676-46AD-AC3B-9D804C4CAE5C}" type="pres">
      <dgm:prSet presAssocID="{B476BFE8-68B4-4127-ABDD-FFAACAA398CF}" presName="Name111" presStyleLbl="parChTrans1D2" presStyleIdx="0" presStyleCnt="3"/>
      <dgm:spPr/>
    </dgm:pt>
    <dgm:pt modelId="{72BD4376-14E2-41CC-A73E-59B4ED9CDAEF}" type="pres">
      <dgm:prSet presAssocID="{880DD3AD-4E98-471C-8456-2E515D45DF5D}" presName="hierRoot3" presStyleCnt="0">
        <dgm:presLayoutVars>
          <dgm:hierBranch val="init"/>
        </dgm:presLayoutVars>
      </dgm:prSet>
      <dgm:spPr/>
    </dgm:pt>
    <dgm:pt modelId="{2E8E2159-C9AB-4FD7-92B7-09DC98E4613C}" type="pres">
      <dgm:prSet presAssocID="{880DD3AD-4E98-471C-8456-2E515D45DF5D}" presName="rootComposite3" presStyleCnt="0"/>
      <dgm:spPr/>
    </dgm:pt>
    <dgm:pt modelId="{87E2C311-59C3-4905-A179-F4CB535C0A16}" type="pres">
      <dgm:prSet presAssocID="{880DD3AD-4E98-471C-8456-2E515D45DF5D}" presName="rootText3" presStyleLbl="asst1" presStyleIdx="0" presStyleCnt="6" custScaleX="220293" custLinFactX="-46334" custLinFactNeighborX="-100000" custLinFactNeighborY="-5519">
        <dgm:presLayoutVars>
          <dgm:chPref val="3"/>
        </dgm:presLayoutVars>
      </dgm:prSet>
      <dgm:spPr/>
    </dgm:pt>
    <dgm:pt modelId="{A15DB4A8-0149-441E-8412-8C5914EEDF00}" type="pres">
      <dgm:prSet presAssocID="{880DD3AD-4E98-471C-8456-2E515D45DF5D}" presName="rootConnector3" presStyleLbl="asst1" presStyleIdx="0" presStyleCnt="6"/>
      <dgm:spPr/>
    </dgm:pt>
    <dgm:pt modelId="{52343062-06B4-4AA4-BF4C-AD2D1893AA88}" type="pres">
      <dgm:prSet presAssocID="{880DD3AD-4E98-471C-8456-2E515D45DF5D}" presName="hierChild6" presStyleCnt="0"/>
      <dgm:spPr/>
    </dgm:pt>
    <dgm:pt modelId="{28E6FAC4-1AFE-44B1-A561-0C8198541D44}" type="pres">
      <dgm:prSet presAssocID="{880DD3AD-4E98-471C-8456-2E515D45DF5D}" presName="hierChild7" presStyleCnt="0"/>
      <dgm:spPr/>
    </dgm:pt>
    <dgm:pt modelId="{51661D1C-371D-4FF0-BB4A-BCD2616E8244}" type="pres">
      <dgm:prSet presAssocID="{6EB3C442-7226-4951-99B2-21533F480B26}" presName="Name111" presStyleLbl="parChTrans1D3" presStyleIdx="0" presStyleCnt="3"/>
      <dgm:spPr/>
    </dgm:pt>
    <dgm:pt modelId="{E0CE79C7-9355-4B74-A4C2-9264664F72FF}" type="pres">
      <dgm:prSet presAssocID="{2454CBD5-DD7D-4B50-8649-616EF0B9668C}" presName="hierRoot3" presStyleCnt="0">
        <dgm:presLayoutVars>
          <dgm:hierBranch val="init"/>
        </dgm:presLayoutVars>
      </dgm:prSet>
      <dgm:spPr/>
    </dgm:pt>
    <dgm:pt modelId="{896E6E01-113F-45C0-927B-D9E5322F628D}" type="pres">
      <dgm:prSet presAssocID="{2454CBD5-DD7D-4B50-8649-616EF0B9668C}" presName="rootComposite3" presStyleCnt="0"/>
      <dgm:spPr/>
    </dgm:pt>
    <dgm:pt modelId="{4C9DB7DF-DFF8-4569-8BEB-0195F1D0F3F1}" type="pres">
      <dgm:prSet presAssocID="{2454CBD5-DD7D-4B50-8649-616EF0B9668C}" presName="rootText3" presStyleLbl="asst1" presStyleIdx="1" presStyleCnt="6" custScaleX="239038" custScaleY="171763" custLinFactX="-69858" custLinFactNeighborX="-100000" custLinFactNeighborY="-8410">
        <dgm:presLayoutVars>
          <dgm:chPref val="3"/>
        </dgm:presLayoutVars>
      </dgm:prSet>
      <dgm:spPr/>
    </dgm:pt>
    <dgm:pt modelId="{CFE0F37D-9A19-49DA-AF34-D82582863590}" type="pres">
      <dgm:prSet presAssocID="{2454CBD5-DD7D-4B50-8649-616EF0B9668C}" presName="rootConnector3" presStyleLbl="asst1" presStyleIdx="1" presStyleCnt="6"/>
      <dgm:spPr/>
    </dgm:pt>
    <dgm:pt modelId="{D03D7BE8-0877-4AF1-9A96-7D0627A26FAB}" type="pres">
      <dgm:prSet presAssocID="{2454CBD5-DD7D-4B50-8649-616EF0B9668C}" presName="hierChild6" presStyleCnt="0"/>
      <dgm:spPr/>
    </dgm:pt>
    <dgm:pt modelId="{879456CC-43BF-468A-9452-A1FC9F2CD6A9}" type="pres">
      <dgm:prSet presAssocID="{2454CBD5-DD7D-4B50-8649-616EF0B9668C}" presName="hierChild7" presStyleCnt="0"/>
      <dgm:spPr/>
    </dgm:pt>
    <dgm:pt modelId="{7C65C53E-AD57-4A36-A775-F7F85C8D49FB}" type="pres">
      <dgm:prSet presAssocID="{04CB7E54-E8B5-4590-AB64-9069E541A842}" presName="Name111" presStyleLbl="parChTrans1D3" presStyleIdx="1" presStyleCnt="3"/>
      <dgm:spPr/>
    </dgm:pt>
    <dgm:pt modelId="{BEFC9F86-ED91-4BDB-A07C-24F26FE33D1B}" type="pres">
      <dgm:prSet presAssocID="{5B01F7C4-3D5A-45FE-901A-A996023B87B7}" presName="hierRoot3" presStyleCnt="0">
        <dgm:presLayoutVars>
          <dgm:hierBranch val="init"/>
        </dgm:presLayoutVars>
      </dgm:prSet>
      <dgm:spPr/>
    </dgm:pt>
    <dgm:pt modelId="{AF1E94AE-54C5-4256-B144-C9A20A88DA2D}" type="pres">
      <dgm:prSet presAssocID="{5B01F7C4-3D5A-45FE-901A-A996023B87B7}" presName="rootComposite3" presStyleCnt="0"/>
      <dgm:spPr/>
    </dgm:pt>
    <dgm:pt modelId="{4D74001D-71DC-4144-8298-174F16E780EE}" type="pres">
      <dgm:prSet presAssocID="{5B01F7C4-3D5A-45FE-901A-A996023B87B7}" presName="rootText3" presStyleLbl="asst1" presStyleIdx="2" presStyleCnt="6" custScaleX="148143" custLinFactY="11968" custLinFactNeighborX="-98542" custLinFactNeighborY="100000">
        <dgm:presLayoutVars>
          <dgm:chPref val="3"/>
        </dgm:presLayoutVars>
      </dgm:prSet>
      <dgm:spPr/>
    </dgm:pt>
    <dgm:pt modelId="{6B6066C6-75CD-42EB-9780-494626D09903}" type="pres">
      <dgm:prSet presAssocID="{5B01F7C4-3D5A-45FE-901A-A996023B87B7}" presName="rootConnector3" presStyleLbl="asst1" presStyleIdx="2" presStyleCnt="6"/>
      <dgm:spPr/>
    </dgm:pt>
    <dgm:pt modelId="{46A2C295-BBAC-45BD-8725-D6CC60560A24}" type="pres">
      <dgm:prSet presAssocID="{5B01F7C4-3D5A-45FE-901A-A996023B87B7}" presName="hierChild6" presStyleCnt="0"/>
      <dgm:spPr/>
    </dgm:pt>
    <dgm:pt modelId="{93846ED4-3811-4AC6-95DA-D4A7F435A1D6}" type="pres">
      <dgm:prSet presAssocID="{5B01F7C4-3D5A-45FE-901A-A996023B87B7}" presName="hierChild7" presStyleCnt="0"/>
      <dgm:spPr/>
    </dgm:pt>
    <dgm:pt modelId="{3C05ECF5-B9FF-43B3-BFA8-32166A73CAD0}" type="pres">
      <dgm:prSet presAssocID="{E5ABBC4C-BCE8-4516-8360-F22CBFAB3D7F}" presName="Name111" presStyleLbl="parChTrans1D3" presStyleIdx="2" presStyleCnt="3"/>
      <dgm:spPr/>
    </dgm:pt>
    <dgm:pt modelId="{F23BA713-8D02-4BE8-AEB6-E531406223EB}" type="pres">
      <dgm:prSet presAssocID="{7E635964-80D0-4481-BD4E-BE4030427C92}" presName="hierRoot3" presStyleCnt="0">
        <dgm:presLayoutVars>
          <dgm:hierBranch val="init"/>
        </dgm:presLayoutVars>
      </dgm:prSet>
      <dgm:spPr/>
    </dgm:pt>
    <dgm:pt modelId="{1314E715-7576-4080-ACB8-F57DD4D49BFA}" type="pres">
      <dgm:prSet presAssocID="{7E635964-80D0-4481-BD4E-BE4030427C92}" presName="rootComposite3" presStyleCnt="0"/>
      <dgm:spPr/>
    </dgm:pt>
    <dgm:pt modelId="{FEC4170F-0AC3-4DFD-92DA-F0E227B989CB}" type="pres">
      <dgm:prSet presAssocID="{7E635964-80D0-4481-BD4E-BE4030427C92}" presName="rootText3" presStyleLbl="asst1" presStyleIdx="3" presStyleCnt="6" custScaleX="154429" custLinFactX="-65818" custLinFactNeighborX="-100000" custLinFactNeighborY="10057">
        <dgm:presLayoutVars>
          <dgm:chPref val="3"/>
        </dgm:presLayoutVars>
      </dgm:prSet>
      <dgm:spPr/>
    </dgm:pt>
    <dgm:pt modelId="{F81982BB-58EA-4FBB-833D-2621948337A6}" type="pres">
      <dgm:prSet presAssocID="{7E635964-80D0-4481-BD4E-BE4030427C92}" presName="rootConnector3" presStyleLbl="asst1" presStyleIdx="3" presStyleCnt="6"/>
      <dgm:spPr/>
    </dgm:pt>
    <dgm:pt modelId="{D142B591-43D6-4401-A9BA-1BB2431EB2F4}" type="pres">
      <dgm:prSet presAssocID="{7E635964-80D0-4481-BD4E-BE4030427C92}" presName="hierChild6" presStyleCnt="0"/>
      <dgm:spPr/>
    </dgm:pt>
    <dgm:pt modelId="{B622AEBF-5C92-49A9-9806-55F1760D76BA}" type="pres">
      <dgm:prSet presAssocID="{7E635964-80D0-4481-BD4E-BE4030427C92}" presName="hierChild7" presStyleCnt="0"/>
      <dgm:spPr/>
    </dgm:pt>
    <dgm:pt modelId="{D84F1956-713D-4105-9104-C23F36415E39}" type="pres">
      <dgm:prSet presAssocID="{49B0D23C-D6A7-43FF-AB87-C8BAFFB0711B}" presName="Name111" presStyleLbl="parChTrans1D2" presStyleIdx="1" presStyleCnt="3"/>
      <dgm:spPr/>
    </dgm:pt>
    <dgm:pt modelId="{280B3F6E-33BB-4FCD-9987-E34B813EE3A6}" type="pres">
      <dgm:prSet presAssocID="{3C9EBFEF-D840-4A64-8440-6CF1C9E8F4D0}" presName="hierRoot3" presStyleCnt="0">
        <dgm:presLayoutVars>
          <dgm:hierBranch val="init"/>
        </dgm:presLayoutVars>
      </dgm:prSet>
      <dgm:spPr/>
    </dgm:pt>
    <dgm:pt modelId="{B267B2B8-1670-4F60-83E6-D377DF7751C2}" type="pres">
      <dgm:prSet presAssocID="{3C9EBFEF-D840-4A64-8440-6CF1C9E8F4D0}" presName="rootComposite3" presStyleCnt="0"/>
      <dgm:spPr/>
    </dgm:pt>
    <dgm:pt modelId="{8192543F-2FD7-407D-96AD-160F3C1869DC}" type="pres">
      <dgm:prSet presAssocID="{3C9EBFEF-D840-4A64-8440-6CF1C9E8F4D0}" presName="rootText3" presStyleLbl="asst1" presStyleIdx="4" presStyleCnt="6" custScaleX="155117" custLinFactX="-40307" custLinFactNeighborX="-100000" custLinFactNeighborY="-5519">
        <dgm:presLayoutVars>
          <dgm:chPref val="3"/>
        </dgm:presLayoutVars>
      </dgm:prSet>
      <dgm:spPr/>
    </dgm:pt>
    <dgm:pt modelId="{21B8FD0E-0CDE-4856-832F-AE47F4ADC5D6}" type="pres">
      <dgm:prSet presAssocID="{3C9EBFEF-D840-4A64-8440-6CF1C9E8F4D0}" presName="rootConnector3" presStyleLbl="asst1" presStyleIdx="4" presStyleCnt="6"/>
      <dgm:spPr/>
    </dgm:pt>
    <dgm:pt modelId="{CFC080DA-1CDF-4A67-88A6-07B376C70158}" type="pres">
      <dgm:prSet presAssocID="{3C9EBFEF-D840-4A64-8440-6CF1C9E8F4D0}" presName="hierChild6" presStyleCnt="0"/>
      <dgm:spPr/>
    </dgm:pt>
    <dgm:pt modelId="{93D9D401-2F30-4456-8248-6648D60E92F1}" type="pres">
      <dgm:prSet presAssocID="{3C9EBFEF-D840-4A64-8440-6CF1C9E8F4D0}" presName="hierChild7" presStyleCnt="0"/>
      <dgm:spPr/>
    </dgm:pt>
    <dgm:pt modelId="{904B77CE-A267-4364-8022-A2259347D57E}" type="pres">
      <dgm:prSet presAssocID="{CBD94580-D9FA-4253-B435-16527E090DB1}" presName="Name111" presStyleLbl="parChTrans1D2" presStyleIdx="2" presStyleCnt="3"/>
      <dgm:spPr/>
    </dgm:pt>
    <dgm:pt modelId="{97A5D128-8E47-4FBD-9BF7-F77B4D794C16}" type="pres">
      <dgm:prSet presAssocID="{9C1D19FA-62ED-410D-9695-B3663E6E7396}" presName="hierRoot3" presStyleCnt="0">
        <dgm:presLayoutVars>
          <dgm:hierBranch val="init"/>
        </dgm:presLayoutVars>
      </dgm:prSet>
      <dgm:spPr/>
    </dgm:pt>
    <dgm:pt modelId="{07C14412-D7FC-4005-99D3-FA39AF6E6A73}" type="pres">
      <dgm:prSet presAssocID="{9C1D19FA-62ED-410D-9695-B3663E6E7396}" presName="rootComposite3" presStyleCnt="0"/>
      <dgm:spPr/>
    </dgm:pt>
    <dgm:pt modelId="{09103D7D-CA48-43BB-A580-F9055DBFFE83}" type="pres">
      <dgm:prSet presAssocID="{9C1D19FA-62ED-410D-9695-B3663E6E7396}" presName="rootText3" presStyleLbl="asst1" presStyleIdx="5" presStyleCnt="6" custScaleX="185149" custLinFactX="200000" custLinFactY="-203282" custLinFactNeighborX="296518" custLinFactNeighborY="-300000">
        <dgm:presLayoutVars>
          <dgm:chPref val="3"/>
        </dgm:presLayoutVars>
      </dgm:prSet>
      <dgm:spPr/>
    </dgm:pt>
    <dgm:pt modelId="{D4486196-D26C-469F-A836-8D19952084F9}" type="pres">
      <dgm:prSet presAssocID="{9C1D19FA-62ED-410D-9695-B3663E6E7396}" presName="rootConnector3" presStyleLbl="asst1" presStyleIdx="5" presStyleCnt="6"/>
      <dgm:spPr/>
    </dgm:pt>
    <dgm:pt modelId="{A5C15698-5932-43E8-A5E2-E21525C9DDC4}" type="pres">
      <dgm:prSet presAssocID="{9C1D19FA-62ED-410D-9695-B3663E6E7396}" presName="hierChild6" presStyleCnt="0"/>
      <dgm:spPr/>
    </dgm:pt>
    <dgm:pt modelId="{4578CF99-F2C0-43A1-8521-A3FEA6B372BA}" type="pres">
      <dgm:prSet presAssocID="{9C1D19FA-62ED-410D-9695-B3663E6E7396}" presName="hierChild7" presStyleCnt="0"/>
      <dgm:spPr/>
    </dgm:pt>
  </dgm:ptLst>
  <dgm:cxnLst>
    <dgm:cxn modelId="{8AD25C00-DE54-4828-989B-713BA36CB2D9}" srcId="{536B1684-1699-474F-8392-1206BB9D4162}" destId="{88AFED51-2570-43EC-B83D-4F4D7B40E782}" srcOrd="0" destOrd="0" parTransId="{B7E6AAA5-4814-4EDF-BAFC-869D5DD8EEFA}" sibTransId="{145955A7-C0E4-480A-AC5D-EC64A51B4E70}"/>
    <dgm:cxn modelId="{9E6E8309-F200-4F6D-BCEC-93BEC8B925B5}" type="presOf" srcId="{5B01F7C4-3D5A-45FE-901A-A996023B87B7}" destId="{4D74001D-71DC-4144-8298-174F16E780EE}" srcOrd="0" destOrd="0" presId="urn:microsoft.com/office/officeart/2005/8/layout/orgChart1"/>
    <dgm:cxn modelId="{7FE1A012-508D-4C57-8907-3BF79A24B244}" type="presOf" srcId="{880DD3AD-4E98-471C-8456-2E515D45DF5D}" destId="{A15DB4A8-0149-441E-8412-8C5914EEDF00}" srcOrd="1" destOrd="0" presId="urn:microsoft.com/office/officeart/2005/8/layout/orgChart1"/>
    <dgm:cxn modelId="{7901141A-1D3A-4E0A-BD58-A4F355584047}" type="presOf" srcId="{5B01F7C4-3D5A-45FE-901A-A996023B87B7}" destId="{6B6066C6-75CD-42EB-9780-494626D09903}" srcOrd="1" destOrd="0" presId="urn:microsoft.com/office/officeart/2005/8/layout/orgChart1"/>
    <dgm:cxn modelId="{E6FE621B-D78E-4FB9-9FB3-C785C3D2BBC3}" type="presOf" srcId="{880DD3AD-4E98-471C-8456-2E515D45DF5D}" destId="{87E2C311-59C3-4905-A179-F4CB535C0A16}" srcOrd="0" destOrd="0" presId="urn:microsoft.com/office/officeart/2005/8/layout/orgChart1"/>
    <dgm:cxn modelId="{DCC9132E-5CDD-40CF-A495-C1247897B436}" srcId="{880DD3AD-4E98-471C-8456-2E515D45DF5D}" destId="{7E635964-80D0-4481-BD4E-BE4030427C92}" srcOrd="2" destOrd="0" parTransId="{E5ABBC4C-BCE8-4516-8360-F22CBFAB3D7F}" sibTransId="{1746F8FE-476B-4B04-83BB-47D715E1BF61}"/>
    <dgm:cxn modelId="{2E43A33E-07B1-4BCA-AA74-2B57BB1EC2F8}" type="presOf" srcId="{88AFED51-2570-43EC-B83D-4F4D7B40E782}" destId="{7E989854-4DEA-4367-8BA4-340B72E99E9D}" srcOrd="0" destOrd="0" presId="urn:microsoft.com/office/officeart/2005/8/layout/orgChart1"/>
    <dgm:cxn modelId="{DFF9115F-AA01-4369-A221-7A37369DCAD2}" type="presOf" srcId="{E5ABBC4C-BCE8-4516-8360-F22CBFAB3D7F}" destId="{3C05ECF5-B9FF-43B3-BFA8-32166A73CAD0}" srcOrd="0" destOrd="0" presId="urn:microsoft.com/office/officeart/2005/8/layout/orgChart1"/>
    <dgm:cxn modelId="{8985C75F-058A-4A35-BD79-8E289FDFE4C2}" type="presOf" srcId="{9C1D19FA-62ED-410D-9695-B3663E6E7396}" destId="{D4486196-D26C-469F-A836-8D19952084F9}" srcOrd="1" destOrd="0" presId="urn:microsoft.com/office/officeart/2005/8/layout/orgChart1"/>
    <dgm:cxn modelId="{FF37D54C-C774-4C00-B9C5-403392A5ABE1}" type="presOf" srcId="{88AFED51-2570-43EC-B83D-4F4D7B40E782}" destId="{0DF22D0C-B826-4A91-8B51-61076407C978}" srcOrd="1" destOrd="0" presId="urn:microsoft.com/office/officeart/2005/8/layout/orgChart1"/>
    <dgm:cxn modelId="{A5487671-B6DC-4C87-AA26-64BDC8C27765}" type="presOf" srcId="{6EB3C442-7226-4951-99B2-21533F480B26}" destId="{51661D1C-371D-4FF0-BB4A-BCD2616E8244}" srcOrd="0" destOrd="0" presId="urn:microsoft.com/office/officeart/2005/8/layout/orgChart1"/>
    <dgm:cxn modelId="{D6577A51-F6CA-4D8C-93F4-E1C7D2E6D0E3}" srcId="{88AFED51-2570-43EC-B83D-4F4D7B40E782}" destId="{3C9EBFEF-D840-4A64-8440-6CF1C9E8F4D0}" srcOrd="1" destOrd="0" parTransId="{49B0D23C-D6A7-43FF-AB87-C8BAFFB0711B}" sibTransId="{B9127DFA-BD7D-4FFB-93B0-EE1DB1DB55E6}"/>
    <dgm:cxn modelId="{15FC96AE-C910-4118-AB5A-D0375E6965B8}" srcId="{88AFED51-2570-43EC-B83D-4F4D7B40E782}" destId="{9C1D19FA-62ED-410D-9695-B3663E6E7396}" srcOrd="2" destOrd="0" parTransId="{CBD94580-D9FA-4253-B435-16527E090DB1}" sibTransId="{B3F80978-0D74-4A41-B4E9-C7B11EF85FBA}"/>
    <dgm:cxn modelId="{30B48AB1-4D12-43C1-BF67-38E222CE5B07}" type="presOf" srcId="{7E635964-80D0-4481-BD4E-BE4030427C92}" destId="{FEC4170F-0AC3-4DFD-92DA-F0E227B989CB}" srcOrd="0" destOrd="0" presId="urn:microsoft.com/office/officeart/2005/8/layout/orgChart1"/>
    <dgm:cxn modelId="{BF7801B2-DA1E-44E0-9E3F-8193A5F7611D}" type="presOf" srcId="{04CB7E54-E8B5-4590-AB64-9069E541A842}" destId="{7C65C53E-AD57-4A36-A775-F7F85C8D49FB}" srcOrd="0" destOrd="0" presId="urn:microsoft.com/office/officeart/2005/8/layout/orgChart1"/>
    <dgm:cxn modelId="{857CD5B5-E86E-4FC3-8260-D959FCACD39D}" srcId="{880DD3AD-4E98-471C-8456-2E515D45DF5D}" destId="{2454CBD5-DD7D-4B50-8649-616EF0B9668C}" srcOrd="0" destOrd="0" parTransId="{6EB3C442-7226-4951-99B2-21533F480B26}" sibTransId="{6461445C-C185-407D-98E8-C4763032FF57}"/>
    <dgm:cxn modelId="{663D57BC-4D21-46A6-A006-26FFC616A602}" type="presOf" srcId="{49B0D23C-D6A7-43FF-AB87-C8BAFFB0711B}" destId="{D84F1956-713D-4105-9104-C23F36415E39}" srcOrd="0" destOrd="0" presId="urn:microsoft.com/office/officeart/2005/8/layout/orgChart1"/>
    <dgm:cxn modelId="{DC6F22BD-6AAF-4108-8B77-28A1E7BC0C57}" type="presOf" srcId="{3C9EBFEF-D840-4A64-8440-6CF1C9E8F4D0}" destId="{8192543F-2FD7-407D-96AD-160F3C1869DC}" srcOrd="0" destOrd="0" presId="urn:microsoft.com/office/officeart/2005/8/layout/orgChart1"/>
    <dgm:cxn modelId="{34E1D9C5-D2D2-4306-A9AF-B85CA8C24A69}" type="presOf" srcId="{2454CBD5-DD7D-4B50-8649-616EF0B9668C}" destId="{CFE0F37D-9A19-49DA-AF34-D82582863590}" srcOrd="1" destOrd="0" presId="urn:microsoft.com/office/officeart/2005/8/layout/orgChart1"/>
    <dgm:cxn modelId="{51F775C8-83F2-4978-B223-D51D4FA7E797}" type="presOf" srcId="{7E635964-80D0-4481-BD4E-BE4030427C92}" destId="{F81982BB-58EA-4FBB-833D-2621948337A6}" srcOrd="1" destOrd="0" presId="urn:microsoft.com/office/officeart/2005/8/layout/orgChart1"/>
    <dgm:cxn modelId="{78C63ECF-825B-478D-9D54-C3CC522DCF84}" type="presOf" srcId="{2454CBD5-DD7D-4B50-8649-616EF0B9668C}" destId="{4C9DB7DF-DFF8-4569-8BEB-0195F1D0F3F1}" srcOrd="0" destOrd="0" presId="urn:microsoft.com/office/officeart/2005/8/layout/orgChart1"/>
    <dgm:cxn modelId="{82D064D0-5361-41E9-9BBD-DD28AF87D5A9}" type="presOf" srcId="{536B1684-1699-474F-8392-1206BB9D4162}" destId="{F18023D4-8E02-4235-856E-919C26936A1A}" srcOrd="0" destOrd="0" presId="urn:microsoft.com/office/officeart/2005/8/layout/orgChart1"/>
    <dgm:cxn modelId="{00842ED2-475C-43B0-8F67-B0A886A0AA6A}" srcId="{880DD3AD-4E98-471C-8456-2E515D45DF5D}" destId="{5B01F7C4-3D5A-45FE-901A-A996023B87B7}" srcOrd="1" destOrd="0" parTransId="{04CB7E54-E8B5-4590-AB64-9069E541A842}" sibTransId="{C9A16AE0-11D2-4198-AD99-245A43F511F3}"/>
    <dgm:cxn modelId="{4B485FEB-16E8-4F2D-9533-1A2164759E9C}" type="presOf" srcId="{3C9EBFEF-D840-4A64-8440-6CF1C9E8F4D0}" destId="{21B8FD0E-0CDE-4856-832F-AE47F4ADC5D6}" srcOrd="1" destOrd="0" presId="urn:microsoft.com/office/officeart/2005/8/layout/orgChart1"/>
    <dgm:cxn modelId="{559452EC-8565-46E1-AFE6-0FE5D4CD10A0}" type="presOf" srcId="{CBD94580-D9FA-4253-B435-16527E090DB1}" destId="{904B77CE-A267-4364-8022-A2259347D57E}" srcOrd="0" destOrd="0" presId="urn:microsoft.com/office/officeart/2005/8/layout/orgChart1"/>
    <dgm:cxn modelId="{C1B947ED-05B0-45D5-987F-F4F1A067AD86}" type="presOf" srcId="{B476BFE8-68B4-4127-ABDD-FFAACAA398CF}" destId="{481AC0F3-6676-46AD-AC3B-9D804C4CAE5C}" srcOrd="0" destOrd="0" presId="urn:microsoft.com/office/officeart/2005/8/layout/orgChart1"/>
    <dgm:cxn modelId="{67BFE2F7-DAA4-4E1C-A717-42CB12CB967D}" type="presOf" srcId="{9C1D19FA-62ED-410D-9695-B3663E6E7396}" destId="{09103D7D-CA48-43BB-A580-F9055DBFFE83}" srcOrd="0" destOrd="0" presId="urn:microsoft.com/office/officeart/2005/8/layout/orgChart1"/>
    <dgm:cxn modelId="{48C209FB-E982-4959-B98C-F81259FDC7EF}" srcId="{88AFED51-2570-43EC-B83D-4F4D7B40E782}" destId="{880DD3AD-4E98-471C-8456-2E515D45DF5D}" srcOrd="0" destOrd="0" parTransId="{B476BFE8-68B4-4127-ABDD-FFAACAA398CF}" sibTransId="{16D4D5F0-A859-4F61-A91D-F303C5293661}"/>
    <dgm:cxn modelId="{D9A37A3B-18C4-402C-BA2E-4F6444F0150D}" type="presParOf" srcId="{F18023D4-8E02-4235-856E-919C26936A1A}" destId="{89C28E56-E89D-4AEF-A4B6-2BEF128F6C5D}" srcOrd="0" destOrd="0" presId="urn:microsoft.com/office/officeart/2005/8/layout/orgChart1"/>
    <dgm:cxn modelId="{C155CAA0-13C7-4680-807A-39A94903AB96}" type="presParOf" srcId="{89C28E56-E89D-4AEF-A4B6-2BEF128F6C5D}" destId="{A3E81351-78F9-45C2-A55E-60A0A2CDBBA3}" srcOrd="0" destOrd="0" presId="urn:microsoft.com/office/officeart/2005/8/layout/orgChart1"/>
    <dgm:cxn modelId="{81F82215-DF14-4298-92B0-FC2DF457701C}" type="presParOf" srcId="{A3E81351-78F9-45C2-A55E-60A0A2CDBBA3}" destId="{7E989854-4DEA-4367-8BA4-340B72E99E9D}" srcOrd="0" destOrd="0" presId="urn:microsoft.com/office/officeart/2005/8/layout/orgChart1"/>
    <dgm:cxn modelId="{F0DF5B8C-1DCF-4D73-92A5-3DD5AF0E8151}" type="presParOf" srcId="{A3E81351-78F9-45C2-A55E-60A0A2CDBBA3}" destId="{0DF22D0C-B826-4A91-8B51-61076407C978}" srcOrd="1" destOrd="0" presId="urn:microsoft.com/office/officeart/2005/8/layout/orgChart1"/>
    <dgm:cxn modelId="{9FA80216-84BC-4252-B0A6-C5DBB9E01AC2}" type="presParOf" srcId="{89C28E56-E89D-4AEF-A4B6-2BEF128F6C5D}" destId="{86D36EEE-0EC7-46DE-8D71-0682A2753986}" srcOrd="1" destOrd="0" presId="urn:microsoft.com/office/officeart/2005/8/layout/orgChart1"/>
    <dgm:cxn modelId="{0209CB5C-F7E0-4DA7-B8AC-8E9D9B5B91DD}" type="presParOf" srcId="{89C28E56-E89D-4AEF-A4B6-2BEF128F6C5D}" destId="{65740157-25FB-4308-B323-F7731F928F0F}" srcOrd="2" destOrd="0" presId="urn:microsoft.com/office/officeart/2005/8/layout/orgChart1"/>
    <dgm:cxn modelId="{08F3FA5C-D8E2-431C-A4C4-9D8DCD711490}" type="presParOf" srcId="{65740157-25FB-4308-B323-F7731F928F0F}" destId="{481AC0F3-6676-46AD-AC3B-9D804C4CAE5C}" srcOrd="0" destOrd="0" presId="urn:microsoft.com/office/officeart/2005/8/layout/orgChart1"/>
    <dgm:cxn modelId="{70A5A211-A122-46ED-B80D-CE8F83F7EFE0}" type="presParOf" srcId="{65740157-25FB-4308-B323-F7731F928F0F}" destId="{72BD4376-14E2-41CC-A73E-59B4ED9CDAEF}" srcOrd="1" destOrd="0" presId="urn:microsoft.com/office/officeart/2005/8/layout/orgChart1"/>
    <dgm:cxn modelId="{AEF3F3CF-A3F9-4D12-B9FC-2B19E044F2F1}" type="presParOf" srcId="{72BD4376-14E2-41CC-A73E-59B4ED9CDAEF}" destId="{2E8E2159-C9AB-4FD7-92B7-09DC98E4613C}" srcOrd="0" destOrd="0" presId="urn:microsoft.com/office/officeart/2005/8/layout/orgChart1"/>
    <dgm:cxn modelId="{8AA07233-EA73-48C4-8D57-F574FBE2E2F0}" type="presParOf" srcId="{2E8E2159-C9AB-4FD7-92B7-09DC98E4613C}" destId="{87E2C311-59C3-4905-A179-F4CB535C0A16}" srcOrd="0" destOrd="0" presId="urn:microsoft.com/office/officeart/2005/8/layout/orgChart1"/>
    <dgm:cxn modelId="{E499050D-8C23-431C-91DB-BF2AE84462A4}" type="presParOf" srcId="{2E8E2159-C9AB-4FD7-92B7-09DC98E4613C}" destId="{A15DB4A8-0149-441E-8412-8C5914EEDF00}" srcOrd="1" destOrd="0" presId="urn:microsoft.com/office/officeart/2005/8/layout/orgChart1"/>
    <dgm:cxn modelId="{1C558290-35BD-4304-A972-735602F43D24}" type="presParOf" srcId="{72BD4376-14E2-41CC-A73E-59B4ED9CDAEF}" destId="{52343062-06B4-4AA4-BF4C-AD2D1893AA88}" srcOrd="1" destOrd="0" presId="urn:microsoft.com/office/officeart/2005/8/layout/orgChart1"/>
    <dgm:cxn modelId="{EE937A50-6289-4412-A902-9294C789D229}" type="presParOf" srcId="{72BD4376-14E2-41CC-A73E-59B4ED9CDAEF}" destId="{28E6FAC4-1AFE-44B1-A561-0C8198541D44}" srcOrd="2" destOrd="0" presId="urn:microsoft.com/office/officeart/2005/8/layout/orgChart1"/>
    <dgm:cxn modelId="{99B31E79-B1A8-49D1-9846-7646553BF762}" type="presParOf" srcId="{28E6FAC4-1AFE-44B1-A561-0C8198541D44}" destId="{51661D1C-371D-4FF0-BB4A-BCD2616E8244}" srcOrd="0" destOrd="0" presId="urn:microsoft.com/office/officeart/2005/8/layout/orgChart1"/>
    <dgm:cxn modelId="{3E188A50-1305-470B-BF63-E3B031B086E7}" type="presParOf" srcId="{28E6FAC4-1AFE-44B1-A561-0C8198541D44}" destId="{E0CE79C7-9355-4B74-A4C2-9264664F72FF}" srcOrd="1" destOrd="0" presId="urn:microsoft.com/office/officeart/2005/8/layout/orgChart1"/>
    <dgm:cxn modelId="{F3C7429B-2FEE-4C87-8D31-157D55CCC490}" type="presParOf" srcId="{E0CE79C7-9355-4B74-A4C2-9264664F72FF}" destId="{896E6E01-113F-45C0-927B-D9E5322F628D}" srcOrd="0" destOrd="0" presId="urn:microsoft.com/office/officeart/2005/8/layout/orgChart1"/>
    <dgm:cxn modelId="{A1CBA8D6-A8A4-47F8-A3CD-1C53C744E5B2}" type="presParOf" srcId="{896E6E01-113F-45C0-927B-D9E5322F628D}" destId="{4C9DB7DF-DFF8-4569-8BEB-0195F1D0F3F1}" srcOrd="0" destOrd="0" presId="urn:microsoft.com/office/officeart/2005/8/layout/orgChart1"/>
    <dgm:cxn modelId="{789616D2-1D88-4621-BA16-93F405E94B6F}" type="presParOf" srcId="{896E6E01-113F-45C0-927B-D9E5322F628D}" destId="{CFE0F37D-9A19-49DA-AF34-D82582863590}" srcOrd="1" destOrd="0" presId="urn:microsoft.com/office/officeart/2005/8/layout/orgChart1"/>
    <dgm:cxn modelId="{F6538089-A619-454F-BE7F-8208988C243D}" type="presParOf" srcId="{E0CE79C7-9355-4B74-A4C2-9264664F72FF}" destId="{D03D7BE8-0877-4AF1-9A96-7D0627A26FAB}" srcOrd="1" destOrd="0" presId="urn:microsoft.com/office/officeart/2005/8/layout/orgChart1"/>
    <dgm:cxn modelId="{6CDC587A-046F-40E2-B370-ACE053B8AADD}" type="presParOf" srcId="{E0CE79C7-9355-4B74-A4C2-9264664F72FF}" destId="{879456CC-43BF-468A-9452-A1FC9F2CD6A9}" srcOrd="2" destOrd="0" presId="urn:microsoft.com/office/officeart/2005/8/layout/orgChart1"/>
    <dgm:cxn modelId="{B76B7B92-72D9-466A-8CF1-B8F962F8417B}" type="presParOf" srcId="{28E6FAC4-1AFE-44B1-A561-0C8198541D44}" destId="{7C65C53E-AD57-4A36-A775-F7F85C8D49FB}" srcOrd="2" destOrd="0" presId="urn:microsoft.com/office/officeart/2005/8/layout/orgChart1"/>
    <dgm:cxn modelId="{46CBF6C1-693F-402B-A59E-B29826E49CE4}" type="presParOf" srcId="{28E6FAC4-1AFE-44B1-A561-0C8198541D44}" destId="{BEFC9F86-ED91-4BDB-A07C-24F26FE33D1B}" srcOrd="3" destOrd="0" presId="urn:microsoft.com/office/officeart/2005/8/layout/orgChart1"/>
    <dgm:cxn modelId="{99AA470A-BFC0-46B8-8A85-2C0FA45373FA}" type="presParOf" srcId="{BEFC9F86-ED91-4BDB-A07C-24F26FE33D1B}" destId="{AF1E94AE-54C5-4256-B144-C9A20A88DA2D}" srcOrd="0" destOrd="0" presId="urn:microsoft.com/office/officeart/2005/8/layout/orgChart1"/>
    <dgm:cxn modelId="{B48BA331-2E6D-44D4-A3DC-B3E21238DE90}" type="presParOf" srcId="{AF1E94AE-54C5-4256-B144-C9A20A88DA2D}" destId="{4D74001D-71DC-4144-8298-174F16E780EE}" srcOrd="0" destOrd="0" presId="urn:microsoft.com/office/officeart/2005/8/layout/orgChart1"/>
    <dgm:cxn modelId="{72F72C2B-EC45-4299-9E94-309BC627945B}" type="presParOf" srcId="{AF1E94AE-54C5-4256-B144-C9A20A88DA2D}" destId="{6B6066C6-75CD-42EB-9780-494626D09903}" srcOrd="1" destOrd="0" presId="urn:microsoft.com/office/officeart/2005/8/layout/orgChart1"/>
    <dgm:cxn modelId="{5A068DD2-658A-4117-B056-E82139D291FE}" type="presParOf" srcId="{BEFC9F86-ED91-4BDB-A07C-24F26FE33D1B}" destId="{46A2C295-BBAC-45BD-8725-D6CC60560A24}" srcOrd="1" destOrd="0" presId="urn:microsoft.com/office/officeart/2005/8/layout/orgChart1"/>
    <dgm:cxn modelId="{7E96D06B-1866-485A-B557-C48B7F07722C}" type="presParOf" srcId="{BEFC9F86-ED91-4BDB-A07C-24F26FE33D1B}" destId="{93846ED4-3811-4AC6-95DA-D4A7F435A1D6}" srcOrd="2" destOrd="0" presId="urn:microsoft.com/office/officeart/2005/8/layout/orgChart1"/>
    <dgm:cxn modelId="{FBCACD96-718F-4DDB-9D97-1E4ED76C1F5C}" type="presParOf" srcId="{28E6FAC4-1AFE-44B1-A561-0C8198541D44}" destId="{3C05ECF5-B9FF-43B3-BFA8-32166A73CAD0}" srcOrd="4" destOrd="0" presId="urn:microsoft.com/office/officeart/2005/8/layout/orgChart1"/>
    <dgm:cxn modelId="{3492B8E5-EB04-49E0-B881-C1F5D3F661DA}" type="presParOf" srcId="{28E6FAC4-1AFE-44B1-A561-0C8198541D44}" destId="{F23BA713-8D02-4BE8-AEB6-E531406223EB}" srcOrd="5" destOrd="0" presId="urn:microsoft.com/office/officeart/2005/8/layout/orgChart1"/>
    <dgm:cxn modelId="{6F8A2564-6855-4B17-A02B-B181E9702868}" type="presParOf" srcId="{F23BA713-8D02-4BE8-AEB6-E531406223EB}" destId="{1314E715-7576-4080-ACB8-F57DD4D49BFA}" srcOrd="0" destOrd="0" presId="urn:microsoft.com/office/officeart/2005/8/layout/orgChart1"/>
    <dgm:cxn modelId="{49BAA474-6921-447E-8FB9-A564D4DC7EF3}" type="presParOf" srcId="{1314E715-7576-4080-ACB8-F57DD4D49BFA}" destId="{FEC4170F-0AC3-4DFD-92DA-F0E227B989CB}" srcOrd="0" destOrd="0" presId="urn:microsoft.com/office/officeart/2005/8/layout/orgChart1"/>
    <dgm:cxn modelId="{D435CDB7-3D99-4F5B-9924-F817D79F423F}" type="presParOf" srcId="{1314E715-7576-4080-ACB8-F57DD4D49BFA}" destId="{F81982BB-58EA-4FBB-833D-2621948337A6}" srcOrd="1" destOrd="0" presId="urn:microsoft.com/office/officeart/2005/8/layout/orgChart1"/>
    <dgm:cxn modelId="{454AE261-26A4-4472-AC77-66608EBBD641}" type="presParOf" srcId="{F23BA713-8D02-4BE8-AEB6-E531406223EB}" destId="{D142B591-43D6-4401-A9BA-1BB2431EB2F4}" srcOrd="1" destOrd="0" presId="urn:microsoft.com/office/officeart/2005/8/layout/orgChart1"/>
    <dgm:cxn modelId="{F096E853-7CF0-433E-B689-86679D58F9CE}" type="presParOf" srcId="{F23BA713-8D02-4BE8-AEB6-E531406223EB}" destId="{B622AEBF-5C92-49A9-9806-55F1760D76BA}" srcOrd="2" destOrd="0" presId="urn:microsoft.com/office/officeart/2005/8/layout/orgChart1"/>
    <dgm:cxn modelId="{5757BE0E-D7E6-499C-898C-4300D65624A6}" type="presParOf" srcId="{65740157-25FB-4308-B323-F7731F928F0F}" destId="{D84F1956-713D-4105-9104-C23F36415E39}" srcOrd="2" destOrd="0" presId="urn:microsoft.com/office/officeart/2005/8/layout/orgChart1"/>
    <dgm:cxn modelId="{7D173F10-BB8D-451E-8596-C5BD88B277CF}" type="presParOf" srcId="{65740157-25FB-4308-B323-F7731F928F0F}" destId="{280B3F6E-33BB-4FCD-9987-E34B813EE3A6}" srcOrd="3" destOrd="0" presId="urn:microsoft.com/office/officeart/2005/8/layout/orgChart1"/>
    <dgm:cxn modelId="{FFE14ECF-3ABA-42E1-8F03-7260DA08CE7B}" type="presParOf" srcId="{280B3F6E-33BB-4FCD-9987-E34B813EE3A6}" destId="{B267B2B8-1670-4F60-83E6-D377DF7751C2}" srcOrd="0" destOrd="0" presId="urn:microsoft.com/office/officeart/2005/8/layout/orgChart1"/>
    <dgm:cxn modelId="{68DD2C1C-A8D2-4FF4-A1AE-DB974BC1112F}" type="presParOf" srcId="{B267B2B8-1670-4F60-83E6-D377DF7751C2}" destId="{8192543F-2FD7-407D-96AD-160F3C1869DC}" srcOrd="0" destOrd="0" presId="urn:microsoft.com/office/officeart/2005/8/layout/orgChart1"/>
    <dgm:cxn modelId="{2B36E88F-F41D-421D-BD03-710E0E2C5773}" type="presParOf" srcId="{B267B2B8-1670-4F60-83E6-D377DF7751C2}" destId="{21B8FD0E-0CDE-4856-832F-AE47F4ADC5D6}" srcOrd="1" destOrd="0" presId="urn:microsoft.com/office/officeart/2005/8/layout/orgChart1"/>
    <dgm:cxn modelId="{3FD0E5CB-525D-43EA-B996-54F56A964F45}" type="presParOf" srcId="{280B3F6E-33BB-4FCD-9987-E34B813EE3A6}" destId="{CFC080DA-1CDF-4A67-88A6-07B376C70158}" srcOrd="1" destOrd="0" presId="urn:microsoft.com/office/officeart/2005/8/layout/orgChart1"/>
    <dgm:cxn modelId="{0E8CD689-8489-453E-8705-245F5B8BE00E}" type="presParOf" srcId="{280B3F6E-33BB-4FCD-9987-E34B813EE3A6}" destId="{93D9D401-2F30-4456-8248-6648D60E92F1}" srcOrd="2" destOrd="0" presId="urn:microsoft.com/office/officeart/2005/8/layout/orgChart1"/>
    <dgm:cxn modelId="{35AF2B59-CF2C-478E-9D05-949722F60C2C}" type="presParOf" srcId="{65740157-25FB-4308-B323-F7731F928F0F}" destId="{904B77CE-A267-4364-8022-A2259347D57E}" srcOrd="4" destOrd="0" presId="urn:microsoft.com/office/officeart/2005/8/layout/orgChart1"/>
    <dgm:cxn modelId="{36B23A49-B712-4223-AEF0-DACA7826FDE9}" type="presParOf" srcId="{65740157-25FB-4308-B323-F7731F928F0F}" destId="{97A5D128-8E47-4FBD-9BF7-F77B4D794C16}" srcOrd="5" destOrd="0" presId="urn:microsoft.com/office/officeart/2005/8/layout/orgChart1"/>
    <dgm:cxn modelId="{AF239FD6-B33B-4EF2-B641-953A6176DC10}" type="presParOf" srcId="{97A5D128-8E47-4FBD-9BF7-F77B4D794C16}" destId="{07C14412-D7FC-4005-99D3-FA39AF6E6A73}" srcOrd="0" destOrd="0" presId="urn:microsoft.com/office/officeart/2005/8/layout/orgChart1"/>
    <dgm:cxn modelId="{2BC84246-B706-456E-BC3C-EA0EF774B20A}" type="presParOf" srcId="{07C14412-D7FC-4005-99D3-FA39AF6E6A73}" destId="{09103D7D-CA48-43BB-A580-F9055DBFFE83}" srcOrd="0" destOrd="0" presId="urn:microsoft.com/office/officeart/2005/8/layout/orgChart1"/>
    <dgm:cxn modelId="{986EB61A-A8FF-49CB-9D75-37D1ECFF34EA}" type="presParOf" srcId="{07C14412-D7FC-4005-99D3-FA39AF6E6A73}" destId="{D4486196-D26C-469F-A836-8D19952084F9}" srcOrd="1" destOrd="0" presId="urn:microsoft.com/office/officeart/2005/8/layout/orgChart1"/>
    <dgm:cxn modelId="{441E3AA4-2645-4515-B481-54E1D54209BE}" type="presParOf" srcId="{97A5D128-8E47-4FBD-9BF7-F77B4D794C16}" destId="{A5C15698-5932-43E8-A5E2-E21525C9DDC4}" srcOrd="1" destOrd="0" presId="urn:microsoft.com/office/officeart/2005/8/layout/orgChart1"/>
    <dgm:cxn modelId="{FD8D379E-D1C1-4C06-962D-68FD5563FF76}" type="presParOf" srcId="{97A5D128-8E47-4FBD-9BF7-F77B4D794C16}" destId="{4578CF99-F2C0-43A1-8521-A3FEA6B372BA}"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1FED4FB-DE07-416F-B4BC-8F7D9BA85D2F}" type="doc">
      <dgm:prSet loTypeId="urn:microsoft.com/office/officeart/2008/layout/VerticalCurvedList" loCatId="list" qsTypeId="urn:microsoft.com/office/officeart/2005/8/quickstyle/simple1" qsCatId="simple" csTypeId="urn:microsoft.com/office/officeart/2005/8/colors/colorful2" csCatId="colorful" phldr="1"/>
      <dgm:spPr/>
    </dgm:pt>
    <dgm:pt modelId="{0E0D0B1D-149D-4821-9633-76701C970936}">
      <dgm:prSet phldrT="[Text]"/>
      <dgm:spPr/>
      <dgm:t>
        <a:bodyPr/>
        <a:lstStyle/>
        <a:p>
          <a:r>
            <a:rPr lang="en-US" dirty="0"/>
            <a:t>Outbreak detection</a:t>
          </a:r>
        </a:p>
      </dgm:t>
    </dgm:pt>
    <dgm:pt modelId="{2B9C08E7-E1BB-4EF6-88AA-B0095CF7346F}" type="parTrans" cxnId="{DC899D70-85A1-465D-AA72-EABFECFBDB94}">
      <dgm:prSet/>
      <dgm:spPr/>
      <dgm:t>
        <a:bodyPr/>
        <a:lstStyle/>
        <a:p>
          <a:endParaRPr lang="en-US"/>
        </a:p>
      </dgm:t>
    </dgm:pt>
    <dgm:pt modelId="{AFFD22A3-D96C-4037-A023-2F70F865B3AB}" type="sibTrans" cxnId="{DC899D70-85A1-465D-AA72-EABFECFBDB94}">
      <dgm:prSet/>
      <dgm:spPr/>
      <dgm:t>
        <a:bodyPr/>
        <a:lstStyle/>
        <a:p>
          <a:endParaRPr lang="en-US"/>
        </a:p>
      </dgm:t>
    </dgm:pt>
    <dgm:pt modelId="{ACAD4708-6A23-4FCE-8453-EBC9777C1A15}">
      <dgm:prSet phldrT="[Text]"/>
      <dgm:spPr/>
      <dgm:t>
        <a:bodyPr/>
        <a:lstStyle/>
        <a:p>
          <a:r>
            <a:rPr lang="en-US" dirty="0"/>
            <a:t>Outbreak response</a:t>
          </a:r>
        </a:p>
      </dgm:t>
    </dgm:pt>
    <dgm:pt modelId="{45A8F9D6-D096-45D0-9D46-FD7CE00924AC}" type="parTrans" cxnId="{C7D11412-A84B-4C38-8818-675F5BB395CB}">
      <dgm:prSet/>
      <dgm:spPr/>
      <dgm:t>
        <a:bodyPr/>
        <a:lstStyle/>
        <a:p>
          <a:endParaRPr lang="en-US"/>
        </a:p>
      </dgm:t>
    </dgm:pt>
    <dgm:pt modelId="{64CB4BFB-B2B1-4687-A9F7-2B8369126346}" type="sibTrans" cxnId="{C7D11412-A84B-4C38-8818-675F5BB395CB}">
      <dgm:prSet/>
      <dgm:spPr/>
      <dgm:t>
        <a:bodyPr/>
        <a:lstStyle/>
        <a:p>
          <a:endParaRPr lang="en-US"/>
        </a:p>
      </dgm:t>
    </dgm:pt>
    <dgm:pt modelId="{88E8E31D-AC3F-4CDA-987A-D8340CD5479D}">
      <dgm:prSet phldrT="[Text]"/>
      <dgm:spPr/>
      <dgm:t>
        <a:bodyPr/>
        <a:lstStyle/>
        <a:p>
          <a:r>
            <a:rPr lang="en-US" dirty="0"/>
            <a:t>Source identification </a:t>
          </a:r>
        </a:p>
      </dgm:t>
    </dgm:pt>
    <dgm:pt modelId="{0125D3FF-4B9D-4CE6-8110-EBED780F2A21}" type="parTrans" cxnId="{835BAD3A-A43E-47B8-965D-A465D17B0F1C}">
      <dgm:prSet/>
      <dgm:spPr/>
      <dgm:t>
        <a:bodyPr/>
        <a:lstStyle/>
        <a:p>
          <a:endParaRPr lang="en-US"/>
        </a:p>
      </dgm:t>
    </dgm:pt>
    <dgm:pt modelId="{5710190A-CBD1-426F-BA63-E57DCED3D4A8}" type="sibTrans" cxnId="{835BAD3A-A43E-47B8-965D-A465D17B0F1C}">
      <dgm:prSet/>
      <dgm:spPr/>
      <dgm:t>
        <a:bodyPr/>
        <a:lstStyle/>
        <a:p>
          <a:endParaRPr lang="en-US"/>
        </a:p>
      </dgm:t>
    </dgm:pt>
    <dgm:pt modelId="{87FCB3B4-5E87-48B0-A9B7-4C5F0744C177}">
      <dgm:prSet phldrT="[Text]"/>
      <dgm:spPr/>
      <dgm:t>
        <a:bodyPr/>
        <a:lstStyle/>
        <a:p>
          <a:r>
            <a:rPr lang="en-US" dirty="0"/>
            <a:t>Enhance routine surveillance/monitoring including detection of emerging AMR</a:t>
          </a:r>
        </a:p>
      </dgm:t>
    </dgm:pt>
    <dgm:pt modelId="{0E451D7D-62CB-4046-A1E6-F5EDA32448B7}" type="parTrans" cxnId="{C9E0DA8A-1EB7-4FA8-8C79-D800487AAE01}">
      <dgm:prSet/>
      <dgm:spPr/>
      <dgm:t>
        <a:bodyPr/>
        <a:lstStyle/>
        <a:p>
          <a:endParaRPr lang="en-US"/>
        </a:p>
      </dgm:t>
    </dgm:pt>
    <dgm:pt modelId="{3811B83D-8AAD-4C60-9779-FFB3F5C829E2}" type="sibTrans" cxnId="{C9E0DA8A-1EB7-4FA8-8C79-D800487AAE01}">
      <dgm:prSet/>
      <dgm:spPr/>
      <dgm:t>
        <a:bodyPr/>
        <a:lstStyle/>
        <a:p>
          <a:endParaRPr lang="en-US"/>
        </a:p>
      </dgm:t>
    </dgm:pt>
    <dgm:pt modelId="{EE4701AE-FBE8-47E4-AD4D-E2B9F7F8F5F6}" type="pres">
      <dgm:prSet presAssocID="{01FED4FB-DE07-416F-B4BC-8F7D9BA85D2F}" presName="Name0" presStyleCnt="0">
        <dgm:presLayoutVars>
          <dgm:chMax val="7"/>
          <dgm:chPref val="7"/>
          <dgm:dir/>
        </dgm:presLayoutVars>
      </dgm:prSet>
      <dgm:spPr/>
    </dgm:pt>
    <dgm:pt modelId="{EDD5D534-0EF6-4478-9635-80BBC978F1E1}" type="pres">
      <dgm:prSet presAssocID="{01FED4FB-DE07-416F-B4BC-8F7D9BA85D2F}" presName="Name1" presStyleCnt="0"/>
      <dgm:spPr/>
    </dgm:pt>
    <dgm:pt modelId="{F18613E2-54B6-4DB6-82EB-27E663512CA8}" type="pres">
      <dgm:prSet presAssocID="{01FED4FB-DE07-416F-B4BC-8F7D9BA85D2F}" presName="cycle" presStyleCnt="0"/>
      <dgm:spPr/>
    </dgm:pt>
    <dgm:pt modelId="{CE19DD00-184A-4043-B98B-0F83577DC3C8}" type="pres">
      <dgm:prSet presAssocID="{01FED4FB-DE07-416F-B4BC-8F7D9BA85D2F}" presName="srcNode" presStyleLbl="node1" presStyleIdx="0" presStyleCnt="4"/>
      <dgm:spPr/>
    </dgm:pt>
    <dgm:pt modelId="{9CF75FB0-D227-4596-AC46-EE6E2906D57F}" type="pres">
      <dgm:prSet presAssocID="{01FED4FB-DE07-416F-B4BC-8F7D9BA85D2F}" presName="conn" presStyleLbl="parChTrans1D2" presStyleIdx="0" presStyleCnt="1"/>
      <dgm:spPr/>
    </dgm:pt>
    <dgm:pt modelId="{91A178CF-28CD-46BF-92B8-2B0EDB8B5184}" type="pres">
      <dgm:prSet presAssocID="{01FED4FB-DE07-416F-B4BC-8F7D9BA85D2F}" presName="extraNode" presStyleLbl="node1" presStyleIdx="0" presStyleCnt="4"/>
      <dgm:spPr/>
    </dgm:pt>
    <dgm:pt modelId="{54AE0D30-ADD5-49DC-B5AA-33CB58F9805B}" type="pres">
      <dgm:prSet presAssocID="{01FED4FB-DE07-416F-B4BC-8F7D9BA85D2F}" presName="dstNode" presStyleLbl="node1" presStyleIdx="0" presStyleCnt="4"/>
      <dgm:spPr/>
    </dgm:pt>
    <dgm:pt modelId="{CFB6D4B1-F435-4CCE-B20A-24E2FD3B47AA}" type="pres">
      <dgm:prSet presAssocID="{87FCB3B4-5E87-48B0-A9B7-4C5F0744C177}" presName="text_1" presStyleLbl="node1" presStyleIdx="0" presStyleCnt="4">
        <dgm:presLayoutVars>
          <dgm:bulletEnabled val="1"/>
        </dgm:presLayoutVars>
      </dgm:prSet>
      <dgm:spPr/>
    </dgm:pt>
    <dgm:pt modelId="{B2A0E35E-654B-4900-AB92-3C83A83EFCC7}" type="pres">
      <dgm:prSet presAssocID="{87FCB3B4-5E87-48B0-A9B7-4C5F0744C177}" presName="accent_1" presStyleCnt="0"/>
      <dgm:spPr/>
    </dgm:pt>
    <dgm:pt modelId="{CF6B3768-1DAE-440B-A240-6C7A5CED72BE}" type="pres">
      <dgm:prSet presAssocID="{87FCB3B4-5E87-48B0-A9B7-4C5F0744C177}" presName="accentRepeatNode" presStyleLbl="solidFgAcc1" presStyleIdx="0" presStyleCnt="4"/>
      <dgm:spPr/>
    </dgm:pt>
    <dgm:pt modelId="{8A1FB9D1-48A2-4ED3-9B3B-8A2F4BF6E3EE}" type="pres">
      <dgm:prSet presAssocID="{0E0D0B1D-149D-4821-9633-76701C970936}" presName="text_2" presStyleLbl="node1" presStyleIdx="1" presStyleCnt="4">
        <dgm:presLayoutVars>
          <dgm:bulletEnabled val="1"/>
        </dgm:presLayoutVars>
      </dgm:prSet>
      <dgm:spPr/>
    </dgm:pt>
    <dgm:pt modelId="{A7F78306-2098-4AB3-9091-073B291E201F}" type="pres">
      <dgm:prSet presAssocID="{0E0D0B1D-149D-4821-9633-76701C970936}" presName="accent_2" presStyleCnt="0"/>
      <dgm:spPr/>
    </dgm:pt>
    <dgm:pt modelId="{F4798511-A006-4096-B662-085C78AB8730}" type="pres">
      <dgm:prSet presAssocID="{0E0D0B1D-149D-4821-9633-76701C970936}" presName="accentRepeatNode" presStyleLbl="solidFgAcc1" presStyleIdx="1" presStyleCnt="4"/>
      <dgm:spPr/>
    </dgm:pt>
    <dgm:pt modelId="{DBBCCA6D-CB60-45EA-AAC2-42B55C723FC4}" type="pres">
      <dgm:prSet presAssocID="{ACAD4708-6A23-4FCE-8453-EBC9777C1A15}" presName="text_3" presStyleLbl="node1" presStyleIdx="2" presStyleCnt="4">
        <dgm:presLayoutVars>
          <dgm:bulletEnabled val="1"/>
        </dgm:presLayoutVars>
      </dgm:prSet>
      <dgm:spPr/>
    </dgm:pt>
    <dgm:pt modelId="{02481C14-68CE-448D-8E0E-CB9436AAF7A7}" type="pres">
      <dgm:prSet presAssocID="{ACAD4708-6A23-4FCE-8453-EBC9777C1A15}" presName="accent_3" presStyleCnt="0"/>
      <dgm:spPr/>
    </dgm:pt>
    <dgm:pt modelId="{339C6542-4C57-49ED-B8ED-CE4D5595F56E}" type="pres">
      <dgm:prSet presAssocID="{ACAD4708-6A23-4FCE-8453-EBC9777C1A15}" presName="accentRepeatNode" presStyleLbl="solidFgAcc1" presStyleIdx="2" presStyleCnt="4"/>
      <dgm:spPr/>
    </dgm:pt>
    <dgm:pt modelId="{240DFD39-56F9-4EF7-A312-7EC0D35996F9}" type="pres">
      <dgm:prSet presAssocID="{88E8E31D-AC3F-4CDA-987A-D8340CD5479D}" presName="text_4" presStyleLbl="node1" presStyleIdx="3" presStyleCnt="4">
        <dgm:presLayoutVars>
          <dgm:bulletEnabled val="1"/>
        </dgm:presLayoutVars>
      </dgm:prSet>
      <dgm:spPr/>
    </dgm:pt>
    <dgm:pt modelId="{24856946-D468-42A0-9A47-B542D61E028C}" type="pres">
      <dgm:prSet presAssocID="{88E8E31D-AC3F-4CDA-987A-D8340CD5479D}" presName="accent_4" presStyleCnt="0"/>
      <dgm:spPr/>
    </dgm:pt>
    <dgm:pt modelId="{E80B162C-1B90-42E5-B448-F3853F77DFB0}" type="pres">
      <dgm:prSet presAssocID="{88E8E31D-AC3F-4CDA-987A-D8340CD5479D}" presName="accentRepeatNode" presStyleLbl="solidFgAcc1" presStyleIdx="3" presStyleCnt="4"/>
      <dgm:spPr/>
    </dgm:pt>
  </dgm:ptLst>
  <dgm:cxnLst>
    <dgm:cxn modelId="{C7D11412-A84B-4C38-8818-675F5BB395CB}" srcId="{01FED4FB-DE07-416F-B4BC-8F7D9BA85D2F}" destId="{ACAD4708-6A23-4FCE-8453-EBC9777C1A15}" srcOrd="2" destOrd="0" parTransId="{45A8F9D6-D096-45D0-9D46-FD7CE00924AC}" sibTransId="{64CB4BFB-B2B1-4687-A9F7-2B8369126346}"/>
    <dgm:cxn modelId="{EEA2BE25-5B82-4D98-9A14-E2AEFA911BA1}" type="presOf" srcId="{3811B83D-8AAD-4C60-9779-FFB3F5C829E2}" destId="{9CF75FB0-D227-4596-AC46-EE6E2906D57F}" srcOrd="0" destOrd="0" presId="urn:microsoft.com/office/officeart/2008/layout/VerticalCurvedList"/>
    <dgm:cxn modelId="{F515C529-5D61-473B-83F2-5839177D94E5}" type="presOf" srcId="{88E8E31D-AC3F-4CDA-987A-D8340CD5479D}" destId="{240DFD39-56F9-4EF7-A312-7EC0D35996F9}" srcOrd="0" destOrd="0" presId="urn:microsoft.com/office/officeart/2008/layout/VerticalCurvedList"/>
    <dgm:cxn modelId="{9649E936-575F-4C0C-AA07-A265FAFC1CE0}" type="presOf" srcId="{0E0D0B1D-149D-4821-9633-76701C970936}" destId="{8A1FB9D1-48A2-4ED3-9B3B-8A2F4BF6E3EE}" srcOrd="0" destOrd="0" presId="urn:microsoft.com/office/officeart/2008/layout/VerticalCurvedList"/>
    <dgm:cxn modelId="{835BAD3A-A43E-47B8-965D-A465D17B0F1C}" srcId="{01FED4FB-DE07-416F-B4BC-8F7D9BA85D2F}" destId="{88E8E31D-AC3F-4CDA-987A-D8340CD5479D}" srcOrd="3" destOrd="0" parTransId="{0125D3FF-4B9D-4CE6-8110-EBED780F2A21}" sibTransId="{5710190A-CBD1-426F-BA63-E57DCED3D4A8}"/>
    <dgm:cxn modelId="{DC899D70-85A1-465D-AA72-EABFECFBDB94}" srcId="{01FED4FB-DE07-416F-B4BC-8F7D9BA85D2F}" destId="{0E0D0B1D-149D-4821-9633-76701C970936}" srcOrd="1" destOrd="0" parTransId="{2B9C08E7-E1BB-4EF6-88AA-B0095CF7346F}" sibTransId="{AFFD22A3-D96C-4037-A023-2F70F865B3AB}"/>
    <dgm:cxn modelId="{C9E0DA8A-1EB7-4FA8-8C79-D800487AAE01}" srcId="{01FED4FB-DE07-416F-B4BC-8F7D9BA85D2F}" destId="{87FCB3B4-5E87-48B0-A9B7-4C5F0744C177}" srcOrd="0" destOrd="0" parTransId="{0E451D7D-62CB-4046-A1E6-F5EDA32448B7}" sibTransId="{3811B83D-8AAD-4C60-9779-FFB3F5C829E2}"/>
    <dgm:cxn modelId="{0E6374BD-8336-40B9-9824-0E36A657C3EE}" type="presOf" srcId="{87FCB3B4-5E87-48B0-A9B7-4C5F0744C177}" destId="{CFB6D4B1-F435-4CCE-B20A-24E2FD3B47AA}" srcOrd="0" destOrd="0" presId="urn:microsoft.com/office/officeart/2008/layout/VerticalCurvedList"/>
    <dgm:cxn modelId="{9E7A1BC0-275D-48CA-BD29-C7DD577C6136}" type="presOf" srcId="{ACAD4708-6A23-4FCE-8453-EBC9777C1A15}" destId="{DBBCCA6D-CB60-45EA-AAC2-42B55C723FC4}" srcOrd="0" destOrd="0" presId="urn:microsoft.com/office/officeart/2008/layout/VerticalCurvedList"/>
    <dgm:cxn modelId="{83EBF8CF-D655-4E7F-B18F-7473036DB63A}" type="presOf" srcId="{01FED4FB-DE07-416F-B4BC-8F7D9BA85D2F}" destId="{EE4701AE-FBE8-47E4-AD4D-E2B9F7F8F5F6}" srcOrd="0" destOrd="0" presId="urn:microsoft.com/office/officeart/2008/layout/VerticalCurvedList"/>
    <dgm:cxn modelId="{3C0CE902-B960-49A0-8A9F-3AA4A808A5D7}" type="presParOf" srcId="{EE4701AE-FBE8-47E4-AD4D-E2B9F7F8F5F6}" destId="{EDD5D534-0EF6-4478-9635-80BBC978F1E1}" srcOrd="0" destOrd="0" presId="urn:microsoft.com/office/officeart/2008/layout/VerticalCurvedList"/>
    <dgm:cxn modelId="{D791A875-F091-4BA6-A342-3BE02819B02D}" type="presParOf" srcId="{EDD5D534-0EF6-4478-9635-80BBC978F1E1}" destId="{F18613E2-54B6-4DB6-82EB-27E663512CA8}" srcOrd="0" destOrd="0" presId="urn:microsoft.com/office/officeart/2008/layout/VerticalCurvedList"/>
    <dgm:cxn modelId="{DB029206-8E76-4071-B727-AB377AAC5D5B}" type="presParOf" srcId="{F18613E2-54B6-4DB6-82EB-27E663512CA8}" destId="{CE19DD00-184A-4043-B98B-0F83577DC3C8}" srcOrd="0" destOrd="0" presId="urn:microsoft.com/office/officeart/2008/layout/VerticalCurvedList"/>
    <dgm:cxn modelId="{8B65A922-D589-4FC5-994A-FEBE131C9BD2}" type="presParOf" srcId="{F18613E2-54B6-4DB6-82EB-27E663512CA8}" destId="{9CF75FB0-D227-4596-AC46-EE6E2906D57F}" srcOrd="1" destOrd="0" presId="urn:microsoft.com/office/officeart/2008/layout/VerticalCurvedList"/>
    <dgm:cxn modelId="{CD3BCBC7-3815-480D-B98C-DBE90F78393A}" type="presParOf" srcId="{F18613E2-54B6-4DB6-82EB-27E663512CA8}" destId="{91A178CF-28CD-46BF-92B8-2B0EDB8B5184}" srcOrd="2" destOrd="0" presId="urn:microsoft.com/office/officeart/2008/layout/VerticalCurvedList"/>
    <dgm:cxn modelId="{A864D25D-11A8-40F0-AED9-4E1F92DA741D}" type="presParOf" srcId="{F18613E2-54B6-4DB6-82EB-27E663512CA8}" destId="{54AE0D30-ADD5-49DC-B5AA-33CB58F9805B}" srcOrd="3" destOrd="0" presId="urn:microsoft.com/office/officeart/2008/layout/VerticalCurvedList"/>
    <dgm:cxn modelId="{895465E9-4B61-4BE2-8130-4536657E7DB2}" type="presParOf" srcId="{EDD5D534-0EF6-4478-9635-80BBC978F1E1}" destId="{CFB6D4B1-F435-4CCE-B20A-24E2FD3B47AA}" srcOrd="1" destOrd="0" presId="urn:microsoft.com/office/officeart/2008/layout/VerticalCurvedList"/>
    <dgm:cxn modelId="{61B69E07-1D15-4DC5-96E3-55A846E92945}" type="presParOf" srcId="{EDD5D534-0EF6-4478-9635-80BBC978F1E1}" destId="{B2A0E35E-654B-4900-AB92-3C83A83EFCC7}" srcOrd="2" destOrd="0" presId="urn:microsoft.com/office/officeart/2008/layout/VerticalCurvedList"/>
    <dgm:cxn modelId="{C75FCF0D-B4A3-46A3-9CA9-9C8F577D866B}" type="presParOf" srcId="{B2A0E35E-654B-4900-AB92-3C83A83EFCC7}" destId="{CF6B3768-1DAE-440B-A240-6C7A5CED72BE}" srcOrd="0" destOrd="0" presId="urn:microsoft.com/office/officeart/2008/layout/VerticalCurvedList"/>
    <dgm:cxn modelId="{E17F2B25-6C79-48AE-96CB-93309095B8B4}" type="presParOf" srcId="{EDD5D534-0EF6-4478-9635-80BBC978F1E1}" destId="{8A1FB9D1-48A2-4ED3-9B3B-8A2F4BF6E3EE}" srcOrd="3" destOrd="0" presId="urn:microsoft.com/office/officeart/2008/layout/VerticalCurvedList"/>
    <dgm:cxn modelId="{2851A40C-8574-4153-8610-3F58ED48E536}" type="presParOf" srcId="{EDD5D534-0EF6-4478-9635-80BBC978F1E1}" destId="{A7F78306-2098-4AB3-9091-073B291E201F}" srcOrd="4" destOrd="0" presId="urn:microsoft.com/office/officeart/2008/layout/VerticalCurvedList"/>
    <dgm:cxn modelId="{F5CC36B8-93F7-4041-9B07-FAE85D3ACD64}" type="presParOf" srcId="{A7F78306-2098-4AB3-9091-073B291E201F}" destId="{F4798511-A006-4096-B662-085C78AB8730}" srcOrd="0" destOrd="0" presId="urn:microsoft.com/office/officeart/2008/layout/VerticalCurvedList"/>
    <dgm:cxn modelId="{AC0FE2FF-E1D3-4255-B065-33A0EE382FD9}" type="presParOf" srcId="{EDD5D534-0EF6-4478-9635-80BBC978F1E1}" destId="{DBBCCA6D-CB60-45EA-AAC2-42B55C723FC4}" srcOrd="5" destOrd="0" presId="urn:microsoft.com/office/officeart/2008/layout/VerticalCurvedList"/>
    <dgm:cxn modelId="{FA36F09A-E7B3-465D-A915-7C821FA29AE2}" type="presParOf" srcId="{EDD5D534-0EF6-4478-9635-80BBC978F1E1}" destId="{02481C14-68CE-448D-8E0E-CB9436AAF7A7}" srcOrd="6" destOrd="0" presId="urn:microsoft.com/office/officeart/2008/layout/VerticalCurvedList"/>
    <dgm:cxn modelId="{1E84EDFD-6840-4A77-A0EF-D633BA73C966}" type="presParOf" srcId="{02481C14-68CE-448D-8E0E-CB9436AAF7A7}" destId="{339C6542-4C57-49ED-B8ED-CE4D5595F56E}" srcOrd="0" destOrd="0" presId="urn:microsoft.com/office/officeart/2008/layout/VerticalCurvedList"/>
    <dgm:cxn modelId="{C42F1B3D-A5F4-45C2-8970-91833B0255E1}" type="presParOf" srcId="{EDD5D534-0EF6-4478-9635-80BBC978F1E1}" destId="{240DFD39-56F9-4EF7-A312-7EC0D35996F9}" srcOrd="7" destOrd="0" presId="urn:microsoft.com/office/officeart/2008/layout/VerticalCurvedList"/>
    <dgm:cxn modelId="{D9B4AA2B-C6FC-4A7E-96CB-621B5F10CDFC}" type="presParOf" srcId="{EDD5D534-0EF6-4478-9635-80BBC978F1E1}" destId="{24856946-D468-42A0-9A47-B542D61E028C}" srcOrd="8" destOrd="0" presId="urn:microsoft.com/office/officeart/2008/layout/VerticalCurvedList"/>
    <dgm:cxn modelId="{D454F3DF-E771-41CF-9A4D-59E0E44258A2}" type="presParOf" srcId="{24856946-D468-42A0-9A47-B542D61E028C}" destId="{E80B162C-1B90-42E5-B448-F3853F77DFB0}"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B77CE-A267-4364-8022-A2259347D57E}">
      <dsp:nvSpPr>
        <dsp:cNvPr id="0" name=""/>
        <dsp:cNvSpPr/>
      </dsp:nvSpPr>
      <dsp:spPr>
        <a:xfrm>
          <a:off x="5829661" y="609232"/>
          <a:ext cx="2277053" cy="528929"/>
        </a:xfrm>
        <a:custGeom>
          <a:avLst/>
          <a:gdLst/>
          <a:ahLst/>
          <a:cxnLst/>
          <a:rect l="0" t="0" r="0" b="0"/>
          <a:pathLst>
            <a:path>
              <a:moveTo>
                <a:pt x="0" y="0"/>
              </a:moveTo>
              <a:lnTo>
                <a:pt x="0" y="528929"/>
              </a:lnTo>
              <a:lnTo>
                <a:pt x="2277053" y="528929"/>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4F1956-713D-4105-9104-C23F36415E39}">
      <dsp:nvSpPr>
        <dsp:cNvPr id="0" name=""/>
        <dsp:cNvSpPr/>
      </dsp:nvSpPr>
      <dsp:spPr>
        <a:xfrm>
          <a:off x="5576647" y="609232"/>
          <a:ext cx="253014" cy="528929"/>
        </a:xfrm>
        <a:custGeom>
          <a:avLst/>
          <a:gdLst/>
          <a:ahLst/>
          <a:cxnLst/>
          <a:rect l="0" t="0" r="0" b="0"/>
          <a:pathLst>
            <a:path>
              <a:moveTo>
                <a:pt x="253014" y="0"/>
              </a:moveTo>
              <a:lnTo>
                <a:pt x="0" y="528929"/>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05ECF5-B9FF-43B3-BFA8-32166A73CAD0}">
      <dsp:nvSpPr>
        <dsp:cNvPr id="0" name=""/>
        <dsp:cNvSpPr/>
      </dsp:nvSpPr>
      <dsp:spPr>
        <a:xfrm>
          <a:off x="1918050" y="1442777"/>
          <a:ext cx="1396274" cy="1957700"/>
        </a:xfrm>
        <a:custGeom>
          <a:avLst/>
          <a:gdLst/>
          <a:ahLst/>
          <a:cxnLst/>
          <a:rect l="0" t="0" r="0" b="0"/>
          <a:pathLst>
            <a:path>
              <a:moveTo>
                <a:pt x="1396274" y="0"/>
              </a:moveTo>
              <a:lnTo>
                <a:pt x="1396274" y="1957700"/>
              </a:lnTo>
              <a:lnTo>
                <a:pt x="0" y="1957700"/>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65C53E-AD57-4A36-A775-F7F85C8D49FB}">
      <dsp:nvSpPr>
        <dsp:cNvPr id="0" name=""/>
        <dsp:cNvSpPr/>
      </dsp:nvSpPr>
      <dsp:spPr>
        <a:xfrm>
          <a:off x="3314324" y="1442777"/>
          <a:ext cx="710267" cy="1276262"/>
        </a:xfrm>
        <a:custGeom>
          <a:avLst/>
          <a:gdLst/>
          <a:ahLst/>
          <a:cxnLst/>
          <a:rect l="0" t="0" r="0" b="0"/>
          <a:pathLst>
            <a:path>
              <a:moveTo>
                <a:pt x="0" y="0"/>
              </a:moveTo>
              <a:lnTo>
                <a:pt x="0" y="1276262"/>
              </a:lnTo>
              <a:lnTo>
                <a:pt x="710267" y="1276262"/>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661D1C-371D-4FF0-BB4A-BCD2616E8244}">
      <dsp:nvSpPr>
        <dsp:cNvPr id="0" name=""/>
        <dsp:cNvSpPr/>
      </dsp:nvSpPr>
      <dsp:spPr>
        <a:xfrm>
          <a:off x="2912592" y="1442777"/>
          <a:ext cx="401732" cy="761482"/>
        </a:xfrm>
        <a:custGeom>
          <a:avLst/>
          <a:gdLst/>
          <a:ahLst/>
          <a:cxnLst/>
          <a:rect l="0" t="0" r="0" b="0"/>
          <a:pathLst>
            <a:path>
              <a:moveTo>
                <a:pt x="401732" y="0"/>
              </a:moveTo>
              <a:lnTo>
                <a:pt x="401732" y="761482"/>
              </a:lnTo>
              <a:lnTo>
                <a:pt x="0" y="761482"/>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1AC0F3-6676-46AD-AC3B-9D804C4CAE5C}">
      <dsp:nvSpPr>
        <dsp:cNvPr id="0" name=""/>
        <dsp:cNvSpPr/>
      </dsp:nvSpPr>
      <dsp:spPr>
        <a:xfrm>
          <a:off x="4656420" y="609232"/>
          <a:ext cx="1173240" cy="528929"/>
        </a:xfrm>
        <a:custGeom>
          <a:avLst/>
          <a:gdLst/>
          <a:ahLst/>
          <a:cxnLst/>
          <a:rect l="0" t="0" r="0" b="0"/>
          <a:pathLst>
            <a:path>
              <a:moveTo>
                <a:pt x="1173240" y="0"/>
              </a:moveTo>
              <a:lnTo>
                <a:pt x="1173240" y="528929"/>
              </a:lnTo>
              <a:lnTo>
                <a:pt x="0" y="528929"/>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89854-4DEA-4367-8BA4-340B72E99E9D}">
      <dsp:nvSpPr>
        <dsp:cNvPr id="0" name=""/>
        <dsp:cNvSpPr/>
      </dsp:nvSpPr>
      <dsp:spPr>
        <a:xfrm>
          <a:off x="3588071" y="0"/>
          <a:ext cx="4483180" cy="60923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FDA Human Foods Program</a:t>
          </a:r>
        </a:p>
      </dsp:txBody>
      <dsp:txXfrm>
        <a:off x="3588071" y="0"/>
        <a:ext cx="4483180" cy="609232"/>
      </dsp:txXfrm>
    </dsp:sp>
    <dsp:sp modelId="{87E2C311-59C3-4905-A179-F4CB535C0A16}">
      <dsp:nvSpPr>
        <dsp:cNvPr id="0" name=""/>
        <dsp:cNvSpPr/>
      </dsp:nvSpPr>
      <dsp:spPr>
        <a:xfrm>
          <a:off x="1972229" y="833545"/>
          <a:ext cx="2684191" cy="609232"/>
        </a:xfrm>
        <a:prstGeom prst="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Office of laboratory Operations and Applied Science (OLOAS)</a:t>
          </a:r>
        </a:p>
      </dsp:txBody>
      <dsp:txXfrm>
        <a:off x="1972229" y="833545"/>
        <a:ext cx="2684191" cy="609232"/>
      </dsp:txXfrm>
    </dsp:sp>
    <dsp:sp modelId="{4C9DB7DF-DFF8-4569-8BEB-0195F1D0F3F1}">
      <dsp:nvSpPr>
        <dsp:cNvPr id="0" name=""/>
        <dsp:cNvSpPr/>
      </dsp:nvSpPr>
      <dsp:spPr>
        <a:xfrm>
          <a:off x="0" y="1681041"/>
          <a:ext cx="2912592" cy="1046435"/>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Office of Science Coordination and Computational Science</a:t>
          </a:r>
        </a:p>
        <a:p>
          <a:pPr marL="0" lvl="0" indent="0" algn="ctr" defTabSz="622300">
            <a:lnSpc>
              <a:spcPct val="90000"/>
            </a:lnSpc>
            <a:spcBef>
              <a:spcPct val="0"/>
            </a:spcBef>
            <a:spcAft>
              <a:spcPct val="35000"/>
            </a:spcAft>
            <a:buNone/>
          </a:pPr>
          <a:r>
            <a:rPr lang="en-US" sz="1400" kern="1200" dirty="0" err="1"/>
            <a:t>GenomeTrakr</a:t>
          </a:r>
          <a:r>
            <a:rPr lang="en-US" sz="1400" kern="1200" dirty="0"/>
            <a:t> &amp; Computational Science Staff (GTCSS)</a:t>
          </a:r>
        </a:p>
      </dsp:txBody>
      <dsp:txXfrm>
        <a:off x="0" y="1681041"/>
        <a:ext cx="2912592" cy="1046435"/>
      </dsp:txXfrm>
    </dsp:sp>
    <dsp:sp modelId="{4D74001D-71DC-4144-8298-174F16E780EE}">
      <dsp:nvSpPr>
        <dsp:cNvPr id="0" name=""/>
        <dsp:cNvSpPr/>
      </dsp:nvSpPr>
      <dsp:spPr>
        <a:xfrm>
          <a:off x="4024592" y="2414423"/>
          <a:ext cx="1805069" cy="609232"/>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Office of Applied Microbiology and Technology (OAMT)</a:t>
          </a:r>
        </a:p>
      </dsp:txBody>
      <dsp:txXfrm>
        <a:off x="4024592" y="2414423"/>
        <a:ext cx="1805069" cy="609232"/>
      </dsp:txXfrm>
    </dsp:sp>
    <dsp:sp modelId="{FEC4170F-0AC3-4DFD-92DA-F0E227B989CB}">
      <dsp:nvSpPr>
        <dsp:cNvPr id="0" name=""/>
        <dsp:cNvSpPr/>
      </dsp:nvSpPr>
      <dsp:spPr>
        <a:xfrm>
          <a:off x="36387" y="3095861"/>
          <a:ext cx="1881662" cy="609232"/>
        </a:xfrm>
        <a:prstGeom prst="rect">
          <a:avLst/>
        </a:prstGeom>
        <a:solidFill>
          <a:schemeClr val="accent5">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Office of Regulatory Testing and Surveillance (ORTS)</a:t>
          </a:r>
        </a:p>
      </dsp:txBody>
      <dsp:txXfrm>
        <a:off x="36387" y="3095861"/>
        <a:ext cx="1881662" cy="609232"/>
      </dsp:txXfrm>
    </dsp:sp>
    <dsp:sp modelId="{8192543F-2FD7-407D-96AD-160F3C1869DC}">
      <dsp:nvSpPr>
        <dsp:cNvPr id="0" name=""/>
        <dsp:cNvSpPr/>
      </dsp:nvSpPr>
      <dsp:spPr>
        <a:xfrm>
          <a:off x="5576647" y="833545"/>
          <a:ext cx="1890045" cy="609232"/>
        </a:xfrm>
        <a:prstGeom prst="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Office of Surveillance and Risk Prioritization (OSSRP)</a:t>
          </a:r>
        </a:p>
      </dsp:txBody>
      <dsp:txXfrm>
        <a:off x="5576647" y="833545"/>
        <a:ext cx="1890045" cy="609232"/>
      </dsp:txXfrm>
    </dsp:sp>
    <dsp:sp modelId="{09103D7D-CA48-43BB-A580-F9055DBFFE83}">
      <dsp:nvSpPr>
        <dsp:cNvPr id="0" name=""/>
        <dsp:cNvSpPr/>
      </dsp:nvSpPr>
      <dsp:spPr>
        <a:xfrm>
          <a:off x="8106715" y="833545"/>
          <a:ext cx="2255974" cy="609232"/>
        </a:xfrm>
        <a:prstGeom prst="rect">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t>Office of Policy and International Engagement (OPIE)</a:t>
          </a:r>
        </a:p>
      </dsp:txBody>
      <dsp:txXfrm>
        <a:off x="8106715" y="833545"/>
        <a:ext cx="2255974" cy="609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F75FB0-D227-4596-AC46-EE6E2906D57F}">
      <dsp:nvSpPr>
        <dsp:cNvPr id="0" name=""/>
        <dsp:cNvSpPr/>
      </dsp:nvSpPr>
      <dsp:spPr>
        <a:xfrm>
          <a:off x="-3576183" y="-549621"/>
          <a:ext cx="4263324" cy="4263324"/>
        </a:xfrm>
        <a:prstGeom prst="blockArc">
          <a:avLst>
            <a:gd name="adj1" fmla="val 18900000"/>
            <a:gd name="adj2" fmla="val 2700000"/>
            <a:gd name="adj3" fmla="val 507"/>
          </a:avLst>
        </a:pr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B6D4B1-F435-4CCE-B20A-24E2FD3B47AA}">
      <dsp:nvSpPr>
        <dsp:cNvPr id="0" name=""/>
        <dsp:cNvSpPr/>
      </dsp:nvSpPr>
      <dsp:spPr>
        <a:xfrm>
          <a:off x="360232" y="243254"/>
          <a:ext cx="3357435" cy="48676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6368" tIns="33020" rIns="33020" bIns="33020" numCol="1" spcCol="1270" anchor="ctr" anchorCtr="0">
          <a:noAutofit/>
        </a:bodyPr>
        <a:lstStyle/>
        <a:p>
          <a:pPr marL="0" lvl="0" indent="0" algn="l" defTabSz="577850">
            <a:lnSpc>
              <a:spcPct val="90000"/>
            </a:lnSpc>
            <a:spcBef>
              <a:spcPct val="0"/>
            </a:spcBef>
            <a:spcAft>
              <a:spcPct val="35000"/>
            </a:spcAft>
            <a:buNone/>
          </a:pPr>
          <a:r>
            <a:rPr lang="en-US" sz="1300" kern="1200" dirty="0"/>
            <a:t>Enhance routine surveillance/monitoring including detection of emerging AMR</a:t>
          </a:r>
        </a:p>
      </dsp:txBody>
      <dsp:txXfrm>
        <a:off x="360232" y="243254"/>
        <a:ext cx="3357435" cy="486762"/>
      </dsp:txXfrm>
    </dsp:sp>
    <dsp:sp modelId="{CF6B3768-1DAE-440B-A240-6C7A5CED72BE}">
      <dsp:nvSpPr>
        <dsp:cNvPr id="0" name=""/>
        <dsp:cNvSpPr/>
      </dsp:nvSpPr>
      <dsp:spPr>
        <a:xfrm>
          <a:off x="56005" y="182409"/>
          <a:ext cx="608452" cy="608452"/>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1FB9D1-48A2-4ED3-9B3B-8A2F4BF6E3EE}">
      <dsp:nvSpPr>
        <dsp:cNvPr id="0" name=""/>
        <dsp:cNvSpPr/>
      </dsp:nvSpPr>
      <dsp:spPr>
        <a:xfrm>
          <a:off x="639304" y="973524"/>
          <a:ext cx="3078363" cy="486762"/>
        </a:xfrm>
        <a:prstGeom prst="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6368" tIns="33020" rIns="33020" bIns="33020" numCol="1" spcCol="1270" anchor="ctr" anchorCtr="0">
          <a:noAutofit/>
        </a:bodyPr>
        <a:lstStyle/>
        <a:p>
          <a:pPr marL="0" lvl="0" indent="0" algn="l" defTabSz="577850">
            <a:lnSpc>
              <a:spcPct val="90000"/>
            </a:lnSpc>
            <a:spcBef>
              <a:spcPct val="0"/>
            </a:spcBef>
            <a:spcAft>
              <a:spcPct val="35000"/>
            </a:spcAft>
            <a:buNone/>
          </a:pPr>
          <a:r>
            <a:rPr lang="en-US" sz="1300" kern="1200" dirty="0"/>
            <a:t>Outbreak detection</a:t>
          </a:r>
        </a:p>
      </dsp:txBody>
      <dsp:txXfrm>
        <a:off x="639304" y="973524"/>
        <a:ext cx="3078363" cy="486762"/>
      </dsp:txXfrm>
    </dsp:sp>
    <dsp:sp modelId="{F4798511-A006-4096-B662-085C78AB8730}">
      <dsp:nvSpPr>
        <dsp:cNvPr id="0" name=""/>
        <dsp:cNvSpPr/>
      </dsp:nvSpPr>
      <dsp:spPr>
        <a:xfrm>
          <a:off x="335077" y="912679"/>
          <a:ext cx="608452" cy="608452"/>
        </a:xfrm>
        <a:prstGeom prst="ellipse">
          <a:avLst/>
        </a:prstGeom>
        <a:solidFill>
          <a:schemeClr val="lt1">
            <a:hueOff val="0"/>
            <a:satOff val="0"/>
            <a:lumOff val="0"/>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BCCA6D-CB60-45EA-AAC2-42B55C723FC4}">
      <dsp:nvSpPr>
        <dsp:cNvPr id="0" name=""/>
        <dsp:cNvSpPr/>
      </dsp:nvSpPr>
      <dsp:spPr>
        <a:xfrm>
          <a:off x="639304" y="1703794"/>
          <a:ext cx="3078363" cy="486762"/>
        </a:xfrm>
        <a:prstGeom prst="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6368" tIns="33020" rIns="33020" bIns="33020" numCol="1" spcCol="1270" anchor="ctr" anchorCtr="0">
          <a:noAutofit/>
        </a:bodyPr>
        <a:lstStyle/>
        <a:p>
          <a:pPr marL="0" lvl="0" indent="0" algn="l" defTabSz="577850">
            <a:lnSpc>
              <a:spcPct val="90000"/>
            </a:lnSpc>
            <a:spcBef>
              <a:spcPct val="0"/>
            </a:spcBef>
            <a:spcAft>
              <a:spcPct val="35000"/>
            </a:spcAft>
            <a:buNone/>
          </a:pPr>
          <a:r>
            <a:rPr lang="en-US" sz="1300" kern="1200" dirty="0"/>
            <a:t>Outbreak response</a:t>
          </a:r>
        </a:p>
      </dsp:txBody>
      <dsp:txXfrm>
        <a:off x="639304" y="1703794"/>
        <a:ext cx="3078363" cy="486762"/>
      </dsp:txXfrm>
    </dsp:sp>
    <dsp:sp modelId="{339C6542-4C57-49ED-B8ED-CE4D5595F56E}">
      <dsp:nvSpPr>
        <dsp:cNvPr id="0" name=""/>
        <dsp:cNvSpPr/>
      </dsp:nvSpPr>
      <dsp:spPr>
        <a:xfrm>
          <a:off x="335077" y="1642949"/>
          <a:ext cx="608452" cy="608452"/>
        </a:xfrm>
        <a:prstGeom prst="ellipse">
          <a:avLst/>
        </a:prstGeom>
        <a:solidFill>
          <a:schemeClr val="lt1">
            <a:hueOff val="0"/>
            <a:satOff val="0"/>
            <a:lumOff val="0"/>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0DFD39-56F9-4EF7-A312-7EC0D35996F9}">
      <dsp:nvSpPr>
        <dsp:cNvPr id="0" name=""/>
        <dsp:cNvSpPr/>
      </dsp:nvSpPr>
      <dsp:spPr>
        <a:xfrm>
          <a:off x="360232" y="2434064"/>
          <a:ext cx="3357435" cy="48676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6368" tIns="33020" rIns="33020" bIns="33020" numCol="1" spcCol="1270" anchor="ctr" anchorCtr="0">
          <a:noAutofit/>
        </a:bodyPr>
        <a:lstStyle/>
        <a:p>
          <a:pPr marL="0" lvl="0" indent="0" algn="l" defTabSz="577850">
            <a:lnSpc>
              <a:spcPct val="90000"/>
            </a:lnSpc>
            <a:spcBef>
              <a:spcPct val="0"/>
            </a:spcBef>
            <a:spcAft>
              <a:spcPct val="35000"/>
            </a:spcAft>
            <a:buNone/>
          </a:pPr>
          <a:r>
            <a:rPr lang="en-US" sz="1300" kern="1200" dirty="0"/>
            <a:t>Source identification </a:t>
          </a:r>
        </a:p>
      </dsp:txBody>
      <dsp:txXfrm>
        <a:off x="360232" y="2434064"/>
        <a:ext cx="3357435" cy="486762"/>
      </dsp:txXfrm>
    </dsp:sp>
    <dsp:sp modelId="{E80B162C-1B90-42E5-B448-F3853F77DFB0}">
      <dsp:nvSpPr>
        <dsp:cNvPr id="0" name=""/>
        <dsp:cNvSpPr/>
      </dsp:nvSpPr>
      <dsp:spPr>
        <a:xfrm>
          <a:off x="56005" y="2373218"/>
          <a:ext cx="608452" cy="608452"/>
        </a:xfrm>
        <a:prstGeom prst="ellipse">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FD4489-9B2D-4CC3-A0D9-C646CDF5B55B}" type="datetimeFigureOut">
              <a:rPr lang="en-US" smtClean="0"/>
              <a:t>10/16/2024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AC6C89-7FAC-4134-A711-885856026309}" type="slidenum">
              <a:rPr lang="en-US" smtClean="0"/>
              <a:t>‹#›</a:t>
            </a:fld>
            <a:endParaRPr lang="en-US"/>
          </a:p>
        </p:txBody>
      </p:sp>
    </p:spTree>
    <p:extLst>
      <p:ext uri="{BB962C8B-B14F-4D97-AF65-F5344CB8AC3E}">
        <p14:creationId xmlns:p14="http://schemas.microsoft.com/office/powerpoint/2010/main" val="12853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4ECAD9-32EE-4091-BDA5-6BD15ACC5E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6664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0a43a707d1_0_4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30a43a707d1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4ECAD9-32EE-4091-BDA5-6BD15ACC5E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355777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4ECAD9-32EE-4091-BDA5-6BD15ACC5E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630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84ECAD9-32EE-4091-BDA5-6BD15ACC5E5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254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the website:</a:t>
            </a:r>
          </a:p>
          <a:p>
            <a:r>
              <a:rPr lang="en-US" dirty="0"/>
              <a:t>NARMS is a collaborative One Health program of state and local public health departments and universities, the Centers for Disease Control and Prevention, the FDA, and the U.S. Department of Agriculture. This national public health surveillance system tracks changes in the antimicrobial susceptibility of enteric  bacteria found in ill people (CDC), retail meats (FDA), and food animals (USDA) in the US, and has been in existence since 1996.</a:t>
            </a:r>
            <a:endParaRPr lang="en-US" dirty="0">
              <a:ea typeface="Calibri"/>
              <a:cs typeface="Calibri"/>
            </a:endParaRPr>
          </a:p>
          <a:p>
            <a:endParaRPr lang="en-US" dirty="0">
              <a:ea typeface="Calibri"/>
              <a:cs typeface="Calibri"/>
            </a:endParaRPr>
          </a:p>
          <a:p>
            <a:r>
              <a:rPr lang="en-US" dirty="0">
                <a:ea typeface="Calibri"/>
                <a:cs typeface="Calibri"/>
              </a:rPr>
              <a:t>All data are integrated and reported on a routine basis. </a:t>
            </a:r>
            <a:r>
              <a:rPr lang="en-US" dirty="0"/>
              <a:t>The NARMS program helps promote and protect public health by providing information about emerging bacterial resistance, how resistant infections differ from susceptible infections, and the impact of interventions designed to limit the spread of resistance. NARMS data are used by FDA to make regulatory decisions designed to preserve the effectiveness of antibiotics for humans and animals.</a:t>
            </a:r>
            <a:endParaRPr lang="en-US">
              <a:ea typeface="Calibri"/>
              <a:cs typeface="Calibri"/>
            </a:endParaRPr>
          </a:p>
          <a:p>
            <a:endParaRPr lang="en-US" dirty="0">
              <a:ea typeface="Calibri"/>
              <a:cs typeface="Calibri"/>
            </a:endParaRPr>
          </a:p>
          <a:p>
            <a:r>
              <a:rPr lang="en-US" dirty="0">
                <a:ea typeface="Calibri"/>
                <a:cs typeface="Calibri"/>
              </a:rPr>
              <a:t>Through</a:t>
            </a:r>
            <a:r>
              <a:rPr lang="en-US" dirty="0"/>
              <a:t> collaborations with FDA's </a:t>
            </a:r>
            <a:r>
              <a:rPr lang="en-US" dirty="0" err="1"/>
              <a:t>VetLIRN</a:t>
            </a:r>
            <a:r>
              <a:rPr lang="en-US" dirty="0"/>
              <a:t> and USDA's National Animal Health Laboratory Network,</a:t>
            </a:r>
            <a:r>
              <a:rPr lang="en-US" dirty="0">
                <a:ea typeface="Calibri"/>
                <a:cs typeface="Calibri"/>
              </a:rPr>
              <a:t> NARMS has also begun to examine susceptibility data from bacteria found in sick animals.</a:t>
            </a:r>
          </a:p>
        </p:txBody>
      </p:sp>
      <p:sp>
        <p:nvSpPr>
          <p:cNvPr id="4" name="Slide Number Placeholder 3"/>
          <p:cNvSpPr>
            <a:spLocks noGrp="1"/>
          </p:cNvSpPr>
          <p:nvPr>
            <p:ph type="sldNum" sz="quarter" idx="5"/>
          </p:nvPr>
        </p:nvSpPr>
        <p:spPr/>
        <p:txBody>
          <a:bodyPr/>
          <a:lstStyle/>
          <a:p>
            <a:fld id="{F0A9DC74-4704-4CD5-8A1C-7196461CFA2C}" type="slidenum">
              <a:rPr lang="en-US" smtClean="0"/>
              <a:t>11</a:t>
            </a:fld>
            <a:endParaRPr lang="en-US"/>
          </a:p>
        </p:txBody>
      </p:sp>
    </p:spTree>
    <p:extLst>
      <p:ext uri="{BB962C8B-B14F-4D97-AF65-F5344CB8AC3E}">
        <p14:creationId xmlns:p14="http://schemas.microsoft.com/office/powerpoint/2010/main" val="30301983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that NARMS is working with GT to sequence the </a:t>
            </a:r>
            <a:r>
              <a:rPr lang="en-US" i="1" dirty="0"/>
              <a:t>Salmonella, ESBL E coli, VRE </a:t>
            </a:r>
            <a:r>
              <a:rPr lang="en-US" i="0" dirty="0"/>
              <a:t>isolates from the water pilot</a:t>
            </a:r>
            <a:endParaRPr lang="en-US" dirty="0"/>
          </a:p>
        </p:txBody>
      </p:sp>
      <p:sp>
        <p:nvSpPr>
          <p:cNvPr id="4" name="Slide Number Placeholder 3"/>
          <p:cNvSpPr>
            <a:spLocks noGrp="1"/>
          </p:cNvSpPr>
          <p:nvPr>
            <p:ph type="sldNum" sz="quarter" idx="5"/>
          </p:nvPr>
        </p:nvSpPr>
        <p:spPr/>
        <p:txBody>
          <a:bodyPr/>
          <a:lstStyle/>
          <a:p>
            <a:fld id="{F0A9DC74-4704-4CD5-8A1C-7196461CFA2C}" type="slidenum">
              <a:rPr lang="en-US" smtClean="0"/>
              <a:t>12</a:t>
            </a:fld>
            <a:endParaRPr lang="en-US"/>
          </a:p>
        </p:txBody>
      </p:sp>
    </p:spTree>
    <p:extLst>
      <p:ext uri="{BB962C8B-B14F-4D97-AF65-F5344CB8AC3E}">
        <p14:creationId xmlns:p14="http://schemas.microsoft.com/office/powerpoint/2010/main" val="9617464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pPr fontAlgn="base">
                <a:spcBef>
                  <a:spcPct val="0"/>
                </a:spcBef>
                <a:spcAft>
                  <a:spcPct val="0"/>
                </a:spcAft>
              </a:pPr>
              <a:t>13</a:t>
            </a:fld>
            <a:endParaRPr lang="en-US" altLang="en-US" dirty="0">
              <a:latin typeface="Calibri" panose="020F0502020204030204" pitchFamily="34" charset="0"/>
            </a:endParaRPr>
          </a:p>
        </p:txBody>
      </p:sp>
    </p:spTree>
    <p:extLst>
      <p:ext uri="{BB962C8B-B14F-4D97-AF65-F5344CB8AC3E}">
        <p14:creationId xmlns:p14="http://schemas.microsoft.com/office/powerpoint/2010/main" val="2674794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pPr>
                <a:defRPr/>
              </a:pPr>
              <a:t>14</a:t>
            </a:fld>
            <a:endParaRPr lang="en-US" dirty="0"/>
          </a:p>
        </p:txBody>
      </p:sp>
    </p:spTree>
    <p:extLst>
      <p:ext uri="{BB962C8B-B14F-4D97-AF65-F5344CB8AC3E}">
        <p14:creationId xmlns:p14="http://schemas.microsoft.com/office/powerpoint/2010/main" val="2164744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US"/>
              <a:t>Can you please thank Ruth Timme Ph.D. for her letter of support for the Antar project. </a:t>
            </a:r>
            <a:endParaRPr/>
          </a:p>
        </p:txBody>
      </p:sp>
      <p:sp>
        <p:nvSpPr>
          <p:cNvPr id="74" name="Google Shape;74;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jp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C17B9-6216-3BE0-B970-99CC51032B2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CEE012-68F6-D4C0-4030-2A45E94F06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4750C03-B3A7-198D-65B7-AF0172C2FE95}"/>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5" name="Footer Placeholder 4">
            <a:extLst>
              <a:ext uri="{FF2B5EF4-FFF2-40B4-BE49-F238E27FC236}">
                <a16:creationId xmlns:a16="http://schemas.microsoft.com/office/drawing/2014/main" id="{28EF4C6D-28E5-F919-A3B7-7C50F12847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F8E3AB-41F4-D0A6-319C-7ACC66C99542}"/>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2767054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880AA-3E13-C2DC-8F13-5987F40146B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575951-0194-71EC-46AC-7F5AC1B567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DFDEEE-8DBE-6B75-EBD1-05627C72C8FB}"/>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5" name="Footer Placeholder 4">
            <a:extLst>
              <a:ext uri="{FF2B5EF4-FFF2-40B4-BE49-F238E27FC236}">
                <a16:creationId xmlns:a16="http://schemas.microsoft.com/office/drawing/2014/main" id="{45150776-8AC7-2981-810A-F4ACE9546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B544E0-EECF-54F9-8822-365DB12162D0}"/>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407701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6A806E-05C8-CC63-68B1-F881819C3DB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58E41B3-1BE4-541B-6D3D-5477B791A5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487515-6055-DC62-6BE1-7968B537A183}"/>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5" name="Footer Placeholder 4">
            <a:extLst>
              <a:ext uri="{FF2B5EF4-FFF2-40B4-BE49-F238E27FC236}">
                <a16:creationId xmlns:a16="http://schemas.microsoft.com/office/drawing/2014/main" id="{D4357D9D-7E5F-54E2-90E9-8121E867F2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EAA818-E7C0-462E-BA28-7E06376FB01A}"/>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4110359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BB36B-3336-524E-9825-3113FC01794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96138E-F650-AD4F-87B9-AA9D156C5C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5F5115-89E3-AE45-84FD-2B84CDEEBDA9}"/>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5" name="Footer Placeholder 4">
            <a:extLst>
              <a:ext uri="{FF2B5EF4-FFF2-40B4-BE49-F238E27FC236}">
                <a16:creationId xmlns:a16="http://schemas.microsoft.com/office/drawing/2014/main" id="{2134B24E-D1FB-FA49-A23D-B7C8ECE4BF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74194F-EB99-4D48-9FDE-67FCF1CD8A27}"/>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2511922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D0934-6364-3D41-A025-7BCEF1B37C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28C713-42BD-3440-97B2-1A19739119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D9713CA-2BB9-814E-9910-EADAB98EB2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8EF05F-E184-F84E-933C-51974E6803AA}"/>
              </a:ext>
            </a:extLst>
          </p:cNvPr>
          <p:cNvSpPr>
            <a:spLocks noGrp="1"/>
          </p:cNvSpPr>
          <p:nvPr>
            <p:ph type="sldNum" sz="quarter" idx="12"/>
          </p:nvPr>
        </p:nvSpPr>
        <p:spPr/>
        <p:txBody>
          <a:bodyPr/>
          <a:lstStyle/>
          <a:p>
            <a:fld id="{5464E1F2-2A3B-49CF-AA7B-EC1F4F293E4D}" type="slidenum">
              <a:rPr lang="en-US" smtClean="0"/>
              <a:t>‹#›</a:t>
            </a:fld>
            <a:endParaRPr lang="en-US"/>
          </a:p>
        </p:txBody>
      </p:sp>
      <p:sp>
        <p:nvSpPr>
          <p:cNvPr id="8" name="Footer Placeholder 1">
            <a:extLst>
              <a:ext uri="{FF2B5EF4-FFF2-40B4-BE49-F238E27FC236}">
                <a16:creationId xmlns:a16="http://schemas.microsoft.com/office/drawing/2014/main" id="{867E4EB1-5552-6FF3-C5B8-2CCDDF5BF9F9}"/>
              </a:ext>
            </a:extLst>
          </p:cNvPr>
          <p:cNvSpPr txBox="1">
            <a:spLocks/>
          </p:cNvSpPr>
          <p:nvPr userDrawn="1"/>
        </p:nvSpPr>
        <p:spPr>
          <a:xfrm>
            <a:off x="685800" y="6447631"/>
            <a:ext cx="2895600" cy="27384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100" b="1">
                <a:solidFill>
                  <a:schemeClr val="bg1"/>
                </a:solidFill>
                <a:latin typeface="Helvetica"/>
                <a:cs typeface="Helvetica"/>
              </a:rPr>
              <a:t>www.fda.gov</a:t>
            </a:r>
          </a:p>
        </p:txBody>
      </p:sp>
      <p:pic>
        <p:nvPicPr>
          <p:cNvPr id="10" name="Picture 9">
            <a:extLst>
              <a:ext uri="{FF2B5EF4-FFF2-40B4-BE49-F238E27FC236}">
                <a16:creationId xmlns:a16="http://schemas.microsoft.com/office/drawing/2014/main" id="{7A1CFFF5-E9F0-1EF7-1156-F3C20A2DCF85}"/>
              </a:ext>
            </a:extLst>
          </p:cNvPr>
          <p:cNvPicPr>
            <a:picLocks noChangeAspect="1"/>
          </p:cNvPicPr>
          <p:nvPr userDrawn="1"/>
        </p:nvPicPr>
        <p:blipFill>
          <a:blip r:embed="rId2"/>
          <a:stretch>
            <a:fillRect/>
          </a:stretch>
        </p:blipFill>
        <p:spPr>
          <a:xfrm>
            <a:off x="11242061" y="183170"/>
            <a:ext cx="661763" cy="796566"/>
          </a:xfrm>
          <a:prstGeom prst="rect">
            <a:avLst/>
          </a:prstGeom>
        </p:spPr>
      </p:pic>
    </p:spTree>
    <p:extLst>
      <p:ext uri="{BB962C8B-B14F-4D97-AF65-F5344CB8AC3E}">
        <p14:creationId xmlns:p14="http://schemas.microsoft.com/office/powerpoint/2010/main" val="3102408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BADBF-8A2B-604F-B403-BBD7258162A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FAE973A-69F6-734D-9668-C6E70363B3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0F74CC5-55DC-CE44-9BBE-6D3F94DD1691}"/>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5" name="Footer Placeholder 4">
            <a:extLst>
              <a:ext uri="{FF2B5EF4-FFF2-40B4-BE49-F238E27FC236}">
                <a16:creationId xmlns:a16="http://schemas.microsoft.com/office/drawing/2014/main" id="{35ABCC8A-2D0A-744D-926F-DF7E51D8D8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F86A66-2003-1746-946B-2A3A262A4722}"/>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1917230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5B501-0910-2446-B235-07044EF3C7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5D7798-D48D-8244-89EC-C0067347A0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1AC2C68-E04C-3D41-BA0A-3BD6A3F78D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DC8BC8-8CE1-9A40-A95D-E949005DB05C}"/>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6" name="Footer Placeholder 5">
            <a:extLst>
              <a:ext uri="{FF2B5EF4-FFF2-40B4-BE49-F238E27FC236}">
                <a16:creationId xmlns:a16="http://schemas.microsoft.com/office/drawing/2014/main" id="{09455111-65B0-504E-A23E-6ADB011FF8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E3DB85-0E2D-F141-B151-D7DDD3093BE4}"/>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426703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23AF3-717D-7245-A4DF-94F6C7E9032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2960172-9171-5D4B-A0BF-A34699E53E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B0C0E5-3ACF-5748-9D12-41AF20CADB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73D2530-B522-E34F-9012-96482DE008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7BB92C-31F0-3745-9519-A30D6325D1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940B73-2532-D746-8F5E-3C8771516F65}"/>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8" name="Footer Placeholder 7">
            <a:extLst>
              <a:ext uri="{FF2B5EF4-FFF2-40B4-BE49-F238E27FC236}">
                <a16:creationId xmlns:a16="http://schemas.microsoft.com/office/drawing/2014/main" id="{A7A6421A-5D74-B94B-AD52-0132C6FB2E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BEFA6BE-FCE2-8E4F-A1FA-8D89E29D5623}"/>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1923581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F2E61-BB06-6A48-82A4-3F9F50E288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C9E5110-E80A-8842-B7AF-72DAF6192608}"/>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4" name="Footer Placeholder 3">
            <a:extLst>
              <a:ext uri="{FF2B5EF4-FFF2-40B4-BE49-F238E27FC236}">
                <a16:creationId xmlns:a16="http://schemas.microsoft.com/office/drawing/2014/main" id="{9DC8D652-9A66-3142-A52E-AFE5288E44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45E0EF-9184-B44D-8EF8-07F97740A099}"/>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2961530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alphaModFix amt="28000"/>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031FAF-9CC1-E840-8215-C582852CB784}"/>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3" name="Footer Placeholder 2">
            <a:extLst>
              <a:ext uri="{FF2B5EF4-FFF2-40B4-BE49-F238E27FC236}">
                <a16:creationId xmlns:a16="http://schemas.microsoft.com/office/drawing/2014/main" id="{A58B8346-6744-8E43-8DF2-313C2C2A22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F30CBC2-ED30-5348-B1EC-79C7C7A53E5F}"/>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15455711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B22AD-1F34-074F-9862-81ACDE7D6D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1E150E-074B-EF4E-8947-03DD25FD5A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38619B-112D-1E47-87A4-4334F9DDB6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6AB47E-8DB6-8549-8968-2921DD382ABA}"/>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6" name="Footer Placeholder 5">
            <a:extLst>
              <a:ext uri="{FF2B5EF4-FFF2-40B4-BE49-F238E27FC236}">
                <a16:creationId xmlns:a16="http://schemas.microsoft.com/office/drawing/2014/main" id="{25AAFCA6-B5D0-BB4A-9A08-78BFF4EB2A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155E9D-56B3-E547-B5B2-5C9E6BCE0455}"/>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2526021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96162-2823-FD3A-E99B-4B1A718B81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F0A33A-CBFF-A3CD-14E2-08D3523987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86DE58-EE58-89AF-89B0-D26929AFDF91}"/>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5" name="Footer Placeholder 4">
            <a:extLst>
              <a:ext uri="{FF2B5EF4-FFF2-40B4-BE49-F238E27FC236}">
                <a16:creationId xmlns:a16="http://schemas.microsoft.com/office/drawing/2014/main" id="{2B486CF0-DE3E-B1A4-0C5A-E7C951763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BCC118-F5E5-B1E8-5770-C8BFF699848D}"/>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3723600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5EF1F-FE82-724F-A209-78F8D3D88B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B312B54-CC39-EF4D-9E32-87F7124DAB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C56B74B-AD0D-E048-94DF-3D76B0FC38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2FAF3A-0D45-D14F-A5A0-B9CA72D86F5F}"/>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6" name="Footer Placeholder 5">
            <a:extLst>
              <a:ext uri="{FF2B5EF4-FFF2-40B4-BE49-F238E27FC236}">
                <a16:creationId xmlns:a16="http://schemas.microsoft.com/office/drawing/2014/main" id="{1B0CF9EA-2899-D64F-8D96-7B567820CC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79A224-AC3E-6741-A137-4F4842FA831E}"/>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169794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07D6E-74F6-E744-BF7B-BA54978B34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85F8E45-958E-DF4B-BBDA-C5DBAC7B6B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D13708-0662-124E-9891-823BFE84365E}"/>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5" name="Footer Placeholder 4">
            <a:extLst>
              <a:ext uri="{FF2B5EF4-FFF2-40B4-BE49-F238E27FC236}">
                <a16:creationId xmlns:a16="http://schemas.microsoft.com/office/drawing/2014/main" id="{0825E72E-D6C6-1A4D-9737-9358F9F125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B96825-728D-5B42-A6B7-E290E7DB9E98}"/>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2382226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798FDC3-E75A-F045-A164-C75A9C769F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29B428-B3A5-7B49-89D4-B91C3FAF88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17ABA7-FB37-D048-AC75-4C7B108E4479}"/>
              </a:ext>
            </a:extLst>
          </p:cNvPr>
          <p:cNvSpPr>
            <a:spLocks noGrp="1"/>
          </p:cNvSpPr>
          <p:nvPr>
            <p:ph type="dt" sz="half" idx="10"/>
          </p:nvPr>
        </p:nvSpPr>
        <p:spPr/>
        <p:txBody>
          <a:bodyPr/>
          <a:lstStyle/>
          <a:p>
            <a:fld id="{39243B45-8BC7-460C-92B2-D4CD294E0ACF}" type="datetimeFigureOut">
              <a:rPr lang="en-US" smtClean="0"/>
              <a:t>10/16/2024</a:t>
            </a:fld>
            <a:endParaRPr lang="en-US"/>
          </a:p>
        </p:txBody>
      </p:sp>
      <p:sp>
        <p:nvSpPr>
          <p:cNvPr id="5" name="Footer Placeholder 4">
            <a:extLst>
              <a:ext uri="{FF2B5EF4-FFF2-40B4-BE49-F238E27FC236}">
                <a16:creationId xmlns:a16="http://schemas.microsoft.com/office/drawing/2014/main" id="{68AB48F0-3A71-F84F-B776-B3828EE11A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1E624F-F499-0C43-9A11-8C77611CB1A4}"/>
              </a:ext>
            </a:extLst>
          </p:cNvPr>
          <p:cNvSpPr>
            <a:spLocks noGrp="1"/>
          </p:cNvSpPr>
          <p:nvPr>
            <p:ph type="sldNum" sz="quarter" idx="12"/>
          </p:nvPr>
        </p:nvSpPr>
        <p:spPr/>
        <p:txBody>
          <a:bodyPr/>
          <a:lstStyle/>
          <a:p>
            <a:fld id="{5464E1F2-2A3B-49CF-AA7B-EC1F4F293E4D}" type="slidenum">
              <a:rPr lang="en-US" smtClean="0"/>
              <a:t>‹#›</a:t>
            </a:fld>
            <a:endParaRPr lang="en-US"/>
          </a:p>
        </p:txBody>
      </p:sp>
    </p:spTree>
    <p:extLst>
      <p:ext uri="{BB962C8B-B14F-4D97-AF65-F5344CB8AC3E}">
        <p14:creationId xmlns:p14="http://schemas.microsoft.com/office/powerpoint/2010/main" val="36947197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_CDC">
    <p:bg>
      <p:bgPr>
        <a:solidFill>
          <a:schemeClr val="bg2"/>
        </a:solidFill>
        <a:effectLst/>
      </p:bgPr>
    </p:bg>
    <p:spTree>
      <p:nvGrpSpPr>
        <p:cNvPr id="1" name=""/>
        <p:cNvGrpSpPr/>
        <p:nvPr/>
      </p:nvGrpSpPr>
      <p:grpSpPr>
        <a:xfrm>
          <a:off x="0" y="0"/>
          <a:ext cx="0" cy="0"/>
          <a:chOff x="0" y="0"/>
          <a:chExt cx="0" cy="0"/>
        </a:xfrm>
      </p:grpSpPr>
      <p:pic>
        <p:nvPicPr>
          <p:cNvPr id="2" name="Picture 1" descr="Logos of the U.S. Department of Health and Human Services and the Centers for Disease control and Prevention" title="logos">
            <a:extLst>
              <a:ext uri="{FF2B5EF4-FFF2-40B4-BE49-F238E27FC236}">
                <a16:creationId xmlns:a16="http://schemas.microsoft.com/office/drawing/2014/main" id="{767F10CA-4156-8EE6-1E83-54E5150FE5D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183824"/>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3" b="1" baseline="0">
                <a:solidFill>
                  <a:srgbClr val="005DAB"/>
                </a:solidFill>
                <a:effectLst/>
                <a:latin typeface="Calibri" pitchFamily="34" charset="0"/>
              </a:defRPr>
            </a:lvl1pPr>
          </a:lstStyle>
          <a:p>
            <a:endParaRPr lang="en-US" dirty="0"/>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7" b="1" baseline="0">
                <a:solidFill>
                  <a:srgbClr val="1D1D1D"/>
                </a:solidFill>
                <a:effectLst/>
                <a:latin typeface="Calibri"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endParaRPr lang="en-US" dirty="0"/>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7"/>
              </a:lnSpc>
              <a:buNone/>
              <a:defRPr sz="2400" baseline="0">
                <a:solidFill>
                  <a:srgbClr val="1D1D1D"/>
                </a:solidFill>
                <a:latin typeface="Calibri"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dirty="0"/>
          </a:p>
        </p:txBody>
      </p:sp>
      <p:sp>
        <p:nvSpPr>
          <p:cNvPr id="6" name="TextBox 5"/>
          <p:cNvSpPr txBox="1"/>
          <p:nvPr userDrawn="1"/>
        </p:nvSpPr>
        <p:spPr>
          <a:xfrm>
            <a:off x="609600" y="204583"/>
            <a:ext cx="9204101" cy="646331"/>
          </a:xfrm>
          <a:prstGeom prst="rect">
            <a:avLst/>
          </a:prstGeom>
          <a:noFill/>
        </p:spPr>
        <p:txBody>
          <a:bodyPr wrap="square" rtlCol="0">
            <a:spAutoFit/>
          </a:bodyPr>
          <a:lstStyle/>
          <a:p>
            <a:r>
              <a:rPr lang="en-US" b="1" dirty="0">
                <a:solidFill>
                  <a:schemeClr val="bg2"/>
                </a:solidFill>
                <a:latin typeface="Calibri" panose="020F0502020204030204" pitchFamily="34" charset="0"/>
              </a:rPr>
              <a:t>Centers for Disease Control and Prevention</a:t>
            </a:r>
          </a:p>
          <a:p>
            <a:r>
              <a:rPr lang="en-US" b="0" dirty="0">
                <a:solidFill>
                  <a:schemeClr val="bg2"/>
                </a:solidFill>
                <a:latin typeface="Calibri" panose="020F0502020204030204" pitchFamily="34" charset="0"/>
              </a:rPr>
              <a:t>National Center for Emerging and Zoonotic Infectious Diseases</a:t>
            </a:r>
          </a:p>
        </p:txBody>
      </p:sp>
    </p:spTree>
    <p:extLst>
      <p:ext uri="{BB962C8B-B14F-4D97-AF65-F5344CB8AC3E}">
        <p14:creationId xmlns:p14="http://schemas.microsoft.com/office/powerpoint/2010/main" val="385701434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itchFamily="34" charset="0"/>
              </a:defRPr>
            </a:lvl1pPr>
          </a:lstStyle>
          <a:p>
            <a:r>
              <a:rPr lang="en-US" dirty="0"/>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3"/>
              </a:lnSpc>
              <a:buNone/>
              <a:defRPr sz="2667" baseline="0">
                <a:solidFill>
                  <a:schemeClr val="bg2"/>
                </a:solidFill>
                <a:latin typeface="Calibri" pitchFamily="34" charset="0"/>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43067970"/>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189" indent="-457189">
              <a:lnSpc>
                <a:spcPts val="2933"/>
              </a:lnSpc>
              <a:buClr>
                <a:srgbClr val="E25423"/>
              </a:buClr>
              <a:buFont typeface="Arial" panose="020B0604020202020204" pitchFamily="34" charset="0"/>
              <a:buChar char="•"/>
              <a:defRPr sz="2667" b="0">
                <a:solidFill>
                  <a:srgbClr val="1D1D1D"/>
                </a:solidFill>
              </a:defRPr>
            </a:lvl1pPr>
            <a:lvl2pPr>
              <a:lnSpc>
                <a:spcPts val="2667"/>
              </a:lnSpc>
              <a:buClr>
                <a:srgbClr val="E25423"/>
              </a:buClr>
              <a:defRPr sz="2667">
                <a:solidFill>
                  <a:srgbClr val="1D1D1D"/>
                </a:solidFill>
              </a:defRPr>
            </a:lvl2pPr>
            <a:lvl3pPr>
              <a:lnSpc>
                <a:spcPts val="2667"/>
              </a:lnSpc>
              <a:buClr>
                <a:srgbClr val="5A5A5A"/>
              </a:buClr>
              <a:defRPr sz="2667">
                <a:solidFill>
                  <a:srgbClr val="1D1D1D"/>
                </a:solidFill>
              </a:defRPr>
            </a:lvl3pPr>
            <a:lvl4pPr>
              <a:defRPr sz="2667">
                <a:solidFill>
                  <a:srgbClr val="1D1D1D"/>
                </a:solidFill>
              </a:defRPr>
            </a:lvl4pPr>
            <a:lvl5pPr>
              <a:defRPr sz="2667">
                <a:solidFill>
                  <a:srgbClr val="1D1D1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endParaRPr lang="en-US" dirty="0"/>
          </a:p>
        </p:txBody>
      </p:sp>
    </p:spTree>
    <p:extLst>
      <p:ext uri="{BB962C8B-B14F-4D97-AF65-F5344CB8AC3E}">
        <p14:creationId xmlns:p14="http://schemas.microsoft.com/office/powerpoint/2010/main" val="282989313"/>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a:extLst>
              <a:ext uri="{FF2B5EF4-FFF2-40B4-BE49-F238E27FC236}">
                <a16:creationId xmlns:a16="http://schemas.microsoft.com/office/drawing/2014/main" id="{0E7F2F02-184C-4505-8466-02885693FE6C}"/>
              </a:ext>
            </a:extLst>
          </p:cNvPr>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endParaRPr lang="en-US" dirty="0"/>
          </a:p>
        </p:txBody>
      </p:sp>
      <p:sp>
        <p:nvSpPr>
          <p:cNvPr id="6" name="Content Placeholder 18">
            <a:extLst>
              <a:ext uri="{FF2B5EF4-FFF2-40B4-BE49-F238E27FC236}">
                <a16:creationId xmlns:a16="http://schemas.microsoft.com/office/drawing/2014/main" id="{2B740530-9FB4-416D-81D1-709E1379603A}"/>
              </a:ext>
            </a:extLst>
          </p:cNvPr>
          <p:cNvSpPr>
            <a:spLocks noGrp="1"/>
          </p:cNvSpPr>
          <p:nvPr>
            <p:ph sz="quarter" idx="11"/>
          </p:nvPr>
        </p:nvSpPr>
        <p:spPr>
          <a:xfrm>
            <a:off x="609600" y="1824284"/>
            <a:ext cx="10972800" cy="4176467"/>
          </a:xfrm>
        </p:spPr>
        <p:txBody>
          <a:bodyPr/>
          <a:lstStyle>
            <a:lvl1pPr marL="376757" indent="-376757">
              <a:spcAft>
                <a:spcPts val="800"/>
              </a:spcAft>
              <a:buFont typeface="Arial" panose="020B0604020202020204" pitchFamily="34" charset="0"/>
              <a:buChar char="•"/>
              <a:defRPr sz="2667" b="0">
                <a:solidFill>
                  <a:srgbClr val="000000"/>
                </a:solidFill>
              </a:defRPr>
            </a:lvl1pPr>
            <a:lvl2pPr marL="764098" indent="-309026">
              <a:spcBef>
                <a:spcPts val="0"/>
              </a:spcBef>
              <a:spcAft>
                <a:spcPts val="800"/>
              </a:spcAft>
              <a:buClr>
                <a:srgbClr val="E25423"/>
              </a:buClr>
              <a:buFont typeface="Arial" panose="020B0604020202020204" pitchFamily="34" charset="0"/>
              <a:buChar char="‒"/>
              <a:defRPr sz="2667"/>
            </a:lvl2pPr>
            <a:lvl3pPr marL="831830" indent="-444489">
              <a:spcBef>
                <a:spcPts val="800"/>
              </a:spcBef>
              <a:spcAft>
                <a:spcPts val="800"/>
              </a:spcAft>
              <a:buClr>
                <a:srgbClr val="692145"/>
              </a:buClr>
              <a:defRPr sz="3200"/>
            </a:lvl3pPr>
            <a:lvl4pPr marL="1219170" indent="-309026">
              <a:spcBef>
                <a:spcPts val="0"/>
              </a:spcBef>
              <a:spcAft>
                <a:spcPts val="0"/>
              </a:spcAft>
              <a:buClr>
                <a:schemeClr val="bg2">
                  <a:lumMod val="50000"/>
                </a:schemeClr>
              </a:buClr>
              <a:buFont typeface="Arial" panose="020B0604020202020204" pitchFamily="34" charset="0"/>
              <a:buChar char="•"/>
              <a:defRPr/>
            </a:lvl4pPr>
            <a:lvl5pPr marL="1674242" indent="-300559">
              <a:spcBef>
                <a:spcPts val="0"/>
              </a:spcBef>
              <a:buClr>
                <a:schemeClr val="bg2">
                  <a:lumMod val="50000"/>
                </a:schemeClr>
              </a:buClr>
              <a:buFont typeface="Arial" panose="020B0604020202020204" pitchFamily="34" charset="0"/>
              <a:buChar char="–"/>
              <a:defRPr/>
            </a:lvl5pPr>
            <a:lvl6pPr marL="2137780" indent="-309026">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a:p>
            <a:pPr lvl="0"/>
            <a:endParaRPr lang="en-US" dirty="0"/>
          </a:p>
        </p:txBody>
      </p:sp>
    </p:spTree>
    <p:extLst>
      <p:ext uri="{BB962C8B-B14F-4D97-AF65-F5344CB8AC3E}">
        <p14:creationId xmlns:p14="http://schemas.microsoft.com/office/powerpoint/2010/main" val="3951442505"/>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a:extLst>
              <a:ext uri="{FF2B5EF4-FFF2-40B4-BE49-F238E27FC236}">
                <a16:creationId xmlns:a16="http://schemas.microsoft.com/office/drawing/2014/main" id="{9308A1BA-F127-444C-8EEB-78BB410C70A7}"/>
              </a:ext>
            </a:extLst>
          </p:cNvPr>
          <p:cNvSpPr>
            <a:spLocks noGrp="1"/>
          </p:cNvSpPr>
          <p:nvPr>
            <p:ph type="body" sz="quarter" idx="11"/>
          </p:nvPr>
        </p:nvSpPr>
        <p:spPr>
          <a:xfrm>
            <a:off x="6396568"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84413729"/>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005DAB"/>
                </a:solidFill>
                <a:effectLst/>
                <a:latin typeface="Calibri" pitchFamily="34" charset="0"/>
              </a:defRPr>
            </a:lvl1pPr>
          </a:lstStyle>
          <a:p>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457189" indent="-457189">
              <a:buClr>
                <a:srgbClr val="E25423"/>
              </a:buClr>
              <a:buFont typeface="Arial" panose="020B0604020202020204" pitchFamily="34" charset="0"/>
              <a:buChar char="•"/>
              <a:defRPr sz="2667" b="1">
                <a:solidFill>
                  <a:srgbClr val="1D1D1D"/>
                </a:solidFill>
              </a:defRPr>
            </a:lvl1pPr>
            <a:lvl2pPr marL="990575" indent="-380990">
              <a:buClr>
                <a:srgbClr val="E25423"/>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0" hasCustomPrompt="1"/>
          </p:nvPr>
        </p:nvSpPr>
        <p:spPr>
          <a:xfrm>
            <a:off x="6096000" y="1811867"/>
            <a:ext cx="5486400" cy="4421717"/>
          </a:xfrm>
        </p:spPr>
        <p:txBody>
          <a:bodyPr/>
          <a:lstStyle>
            <a:lvl1pPr>
              <a:spcAft>
                <a:spcPts val="1600"/>
              </a:spcAft>
              <a:buNone/>
              <a:defRPr sz="2667" b="1">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dirty="0"/>
              <a:t>Object</a:t>
            </a:r>
          </a:p>
        </p:txBody>
      </p:sp>
    </p:spTree>
    <p:extLst>
      <p:ext uri="{BB962C8B-B14F-4D97-AF65-F5344CB8AC3E}">
        <p14:creationId xmlns:p14="http://schemas.microsoft.com/office/powerpoint/2010/main" val="382709308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ULLETS/DATA">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3" b="1" baseline="0">
                <a:solidFill>
                  <a:srgbClr val="1E5AAA"/>
                </a:solidFill>
                <a:effectLst/>
                <a:latin typeface="Calibri" pitchFamily="34" charset="0"/>
              </a:defRPr>
            </a:lvl1pPr>
          </a:lstStyle>
          <a:p>
            <a:endParaRPr lang="en-US"/>
          </a:p>
        </p:txBody>
      </p:sp>
      <p:sp>
        <p:nvSpPr>
          <p:cNvPr id="5" name="Text Placeholder 4">
            <a:extLst>
              <a:ext uri="{FF2B5EF4-FFF2-40B4-BE49-F238E27FC236}">
                <a16:creationId xmlns:a16="http://schemas.microsoft.com/office/drawing/2014/main" id="{AB8BFD30-ED28-4470-96F2-C90951794F6C}"/>
              </a:ext>
            </a:extLst>
          </p:cNvPr>
          <p:cNvSpPr>
            <a:spLocks noGrp="1"/>
          </p:cNvSpPr>
          <p:nvPr>
            <p:ph type="body" sz="quarter" idx="10"/>
          </p:nvPr>
        </p:nvSpPr>
        <p:spPr>
          <a:xfrm>
            <a:off x="609601" y="1811867"/>
            <a:ext cx="5185833" cy="4421717"/>
          </a:xfrm>
        </p:spPr>
        <p:txBody>
          <a:bodyPr/>
          <a:lstStyle>
            <a:lvl1pPr marL="304792" indent="-304792">
              <a:buClr>
                <a:srgbClr val="213F98"/>
              </a:buClr>
              <a:buFont typeface="Arial" panose="020B0604020202020204" pitchFamily="34" charset="0"/>
              <a:buChar char="•"/>
              <a:defRPr sz="2667" b="1">
                <a:solidFill>
                  <a:srgbClr val="1D1D1D"/>
                </a:solidFill>
              </a:defRPr>
            </a:lvl1pPr>
            <a:lvl2pPr marL="609585" indent="-226478">
              <a:buClr>
                <a:srgbClr val="004D71"/>
              </a:buClr>
              <a:buFont typeface="Calibri" panose="020F0502020204030204" pitchFamily="34" charset="0"/>
              <a:buChar char="-"/>
              <a:defRPr sz="2400">
                <a:solidFill>
                  <a:srgbClr val="1D1D1D"/>
                </a:solidFill>
              </a:defRPr>
            </a:lvl2pPr>
            <a:lvl3pPr>
              <a:defRPr sz="2133">
                <a:solidFill>
                  <a:srgbClr val="1D1D1D"/>
                </a:solidFill>
              </a:defRPr>
            </a:lvl3pPr>
            <a:lvl4pPr>
              <a:defRPr sz="1867">
                <a:solidFill>
                  <a:srgbClr val="1D1D1D"/>
                </a:solidFill>
              </a:defRPr>
            </a:lvl4pPr>
            <a:lvl5pPr>
              <a:defRPr sz="1867">
                <a:solidFill>
                  <a:srgbClr val="1D1D1D"/>
                </a:solidFill>
              </a:defRPr>
            </a:lvl5pPr>
          </a:lstStyle>
          <a:p>
            <a:pPr lvl="0"/>
            <a:r>
              <a:rPr lang="en-US"/>
              <a:t>Click to edit Master text styles</a:t>
            </a:r>
          </a:p>
          <a:p>
            <a:pPr lvl="1"/>
            <a:r>
              <a:rPr lang="en-US"/>
              <a:t>Second level</a:t>
            </a:r>
          </a:p>
        </p:txBody>
      </p:sp>
      <p:sp>
        <p:nvSpPr>
          <p:cNvPr id="7" name="Content Placeholder 18">
            <a:extLst>
              <a:ext uri="{FF2B5EF4-FFF2-40B4-BE49-F238E27FC236}">
                <a16:creationId xmlns:a16="http://schemas.microsoft.com/office/drawing/2014/main" id="{C7C7B02A-16A0-4F02-8665-3ADC835153D8}"/>
              </a:ext>
            </a:extLst>
          </p:cNvPr>
          <p:cNvSpPr>
            <a:spLocks noGrp="1"/>
          </p:cNvSpPr>
          <p:nvPr>
            <p:ph sz="quarter" idx="10" hasCustomPrompt="1"/>
          </p:nvPr>
        </p:nvSpPr>
        <p:spPr>
          <a:xfrm>
            <a:off x="6096000" y="1811867"/>
            <a:ext cx="5486400" cy="4421717"/>
          </a:xfrm>
        </p:spPr>
        <p:txBody>
          <a:bodyPr/>
          <a:lstStyle>
            <a:lvl1pPr>
              <a:spcAft>
                <a:spcPts val="1600"/>
              </a:spcAft>
              <a:buNone/>
              <a:defRPr sz="2667" b="0">
                <a:solidFill>
                  <a:srgbClr val="000000"/>
                </a:solidFill>
              </a:defRPr>
            </a:lvl1pPr>
            <a:lvl2pPr marL="387341" indent="-387341">
              <a:spcBef>
                <a:spcPts val="800"/>
              </a:spcBef>
              <a:spcAft>
                <a:spcPts val="800"/>
              </a:spcAft>
              <a:buClr>
                <a:srgbClr val="9B4E9E"/>
              </a:buClr>
              <a:buFont typeface="Wingdings" panose="05000000000000000000" pitchFamily="2" charset="2"/>
              <a:buChar char="§"/>
              <a:defRPr sz="3733"/>
            </a:lvl2pPr>
            <a:lvl3pPr marL="831830" indent="-444489">
              <a:spcBef>
                <a:spcPts val="800"/>
              </a:spcBef>
              <a:spcAft>
                <a:spcPts val="800"/>
              </a:spcAft>
              <a:buClr>
                <a:srgbClr val="692145"/>
              </a:buClr>
              <a:defRPr sz="3200"/>
            </a:lvl3pPr>
            <a:lvl4pPr marL="1219170" indent="-309026">
              <a:spcBef>
                <a:spcPts val="800"/>
              </a:spcBef>
              <a:spcAft>
                <a:spcPts val="800"/>
              </a:spcAft>
              <a:defRPr/>
            </a:lvl4pPr>
          </a:lstStyle>
          <a:p>
            <a:pPr lvl="0"/>
            <a:r>
              <a:rPr lang="en-US"/>
              <a:t>Object</a:t>
            </a:r>
          </a:p>
        </p:txBody>
      </p:sp>
      <p:grpSp>
        <p:nvGrpSpPr>
          <p:cNvPr id="6" name="Group 5">
            <a:extLst>
              <a:ext uri="{FF2B5EF4-FFF2-40B4-BE49-F238E27FC236}">
                <a16:creationId xmlns:a16="http://schemas.microsoft.com/office/drawing/2014/main" id="{C8EA5292-B508-5CCC-3B11-5F514326AB72}"/>
              </a:ext>
            </a:extLst>
          </p:cNvPr>
          <p:cNvGrpSpPr/>
          <p:nvPr userDrawn="1"/>
        </p:nvGrpSpPr>
        <p:grpSpPr>
          <a:xfrm>
            <a:off x="1" y="6725265"/>
            <a:ext cx="12192001" cy="142567"/>
            <a:chOff x="7355954" y="15880786"/>
            <a:chExt cx="21904846" cy="578414"/>
          </a:xfrm>
        </p:grpSpPr>
        <p:sp>
          <p:nvSpPr>
            <p:cNvPr id="8" name="Rectangle 20">
              <a:extLst>
                <a:ext uri="{FF2B5EF4-FFF2-40B4-BE49-F238E27FC236}">
                  <a16:creationId xmlns:a16="http://schemas.microsoft.com/office/drawing/2014/main" id="{539AAD55-CAFC-28FA-1603-012C70964EF9}"/>
                </a:ext>
              </a:extLst>
            </p:cNvPr>
            <p:cNvSpPr>
              <a:spLocks noChangeArrowheads="1"/>
            </p:cNvSpPr>
            <p:nvPr userDrawn="1"/>
          </p:nvSpPr>
          <p:spPr bwMode="auto">
            <a:xfrm flipV="1">
              <a:off x="21984029" y="15880786"/>
              <a:ext cx="2432923" cy="578414"/>
            </a:xfrm>
            <a:prstGeom prst="rect">
              <a:avLst/>
            </a:prstGeom>
            <a:solidFill>
              <a:srgbClr val="194D93"/>
            </a:solidFill>
            <a:ln>
              <a:noFill/>
            </a:ln>
          </p:spPr>
          <p:txBody>
            <a:bodyPr vert="horz" wrap="square" lIns="45720" tIns="22860" rIns="45720" bIns="22860" numCol="1" anchor="t" anchorCtr="0" compatLnSpc="1">
              <a:prstTxWarp prst="textNoShape">
                <a:avLst/>
              </a:prstTxWarp>
            </a:bodyPr>
            <a:lstStyle/>
            <a:p>
              <a:endParaRPr lang="en-US" sz="3333" dirty="0"/>
            </a:p>
          </p:txBody>
        </p:sp>
        <p:sp>
          <p:nvSpPr>
            <p:cNvPr id="9" name="Rectangle 20">
              <a:extLst>
                <a:ext uri="{FF2B5EF4-FFF2-40B4-BE49-F238E27FC236}">
                  <a16:creationId xmlns:a16="http://schemas.microsoft.com/office/drawing/2014/main" id="{ECA99706-428A-5A9B-342D-4D840B1E03AB}"/>
                </a:ext>
              </a:extLst>
            </p:cNvPr>
            <p:cNvSpPr>
              <a:spLocks noChangeArrowheads="1"/>
            </p:cNvSpPr>
            <p:nvPr userDrawn="1"/>
          </p:nvSpPr>
          <p:spPr bwMode="auto">
            <a:xfrm flipV="1">
              <a:off x="24406350" y="15880786"/>
              <a:ext cx="2432923" cy="578414"/>
            </a:xfrm>
            <a:prstGeom prst="rect">
              <a:avLst/>
            </a:prstGeom>
            <a:solidFill>
              <a:srgbClr val="1C56A4"/>
            </a:solidFill>
            <a:ln>
              <a:noFill/>
            </a:ln>
          </p:spPr>
          <p:txBody>
            <a:bodyPr vert="horz" wrap="square" lIns="45720" tIns="22860" rIns="45720" bIns="22860" numCol="1" anchor="t" anchorCtr="0" compatLnSpc="1">
              <a:prstTxWarp prst="textNoShape">
                <a:avLst/>
              </a:prstTxWarp>
            </a:bodyPr>
            <a:lstStyle/>
            <a:p>
              <a:endParaRPr lang="en-US" sz="3333" dirty="0"/>
            </a:p>
          </p:txBody>
        </p:sp>
        <p:sp>
          <p:nvSpPr>
            <p:cNvPr id="10" name="Rectangle 20">
              <a:extLst>
                <a:ext uri="{FF2B5EF4-FFF2-40B4-BE49-F238E27FC236}">
                  <a16:creationId xmlns:a16="http://schemas.microsoft.com/office/drawing/2014/main" id="{79DDDD67-FECD-CBEB-564B-EDFA0D549E15}"/>
                </a:ext>
              </a:extLst>
            </p:cNvPr>
            <p:cNvSpPr>
              <a:spLocks noChangeArrowheads="1"/>
            </p:cNvSpPr>
            <p:nvPr userDrawn="1"/>
          </p:nvSpPr>
          <p:spPr bwMode="auto">
            <a:xfrm flipV="1">
              <a:off x="26827877" y="15880786"/>
              <a:ext cx="2432923" cy="578414"/>
            </a:xfrm>
            <a:prstGeom prst="rect">
              <a:avLst/>
            </a:prstGeom>
            <a:solidFill>
              <a:srgbClr val="1E5DB2"/>
            </a:solidFill>
            <a:ln>
              <a:noFill/>
            </a:ln>
          </p:spPr>
          <p:txBody>
            <a:bodyPr vert="horz" wrap="square" lIns="45720" tIns="22860" rIns="45720" bIns="22860" numCol="1" anchor="t" anchorCtr="0" compatLnSpc="1">
              <a:prstTxWarp prst="textNoShape">
                <a:avLst/>
              </a:prstTxWarp>
            </a:bodyPr>
            <a:lstStyle/>
            <a:p>
              <a:endParaRPr lang="en-US" sz="3333" dirty="0"/>
            </a:p>
          </p:txBody>
        </p:sp>
        <p:sp>
          <p:nvSpPr>
            <p:cNvPr id="11" name="Rectangle 20">
              <a:extLst>
                <a:ext uri="{FF2B5EF4-FFF2-40B4-BE49-F238E27FC236}">
                  <a16:creationId xmlns:a16="http://schemas.microsoft.com/office/drawing/2014/main" id="{EFFB22AD-82B6-AB04-B682-8FFC29BE6868}"/>
                </a:ext>
              </a:extLst>
            </p:cNvPr>
            <p:cNvSpPr>
              <a:spLocks noChangeArrowheads="1"/>
            </p:cNvSpPr>
            <p:nvPr userDrawn="1"/>
          </p:nvSpPr>
          <p:spPr bwMode="auto">
            <a:xfrm flipV="1">
              <a:off x="7355954" y="15880786"/>
              <a:ext cx="14644447" cy="578414"/>
            </a:xfrm>
            <a:prstGeom prst="rect">
              <a:avLst/>
            </a:prstGeom>
            <a:solidFill>
              <a:srgbClr val="164380"/>
            </a:solidFill>
            <a:ln>
              <a:noFill/>
            </a:ln>
          </p:spPr>
          <p:txBody>
            <a:bodyPr vert="horz" wrap="square" lIns="45720" tIns="22860" rIns="45720" bIns="22860" numCol="1" anchor="t" anchorCtr="0" compatLnSpc="1">
              <a:prstTxWarp prst="textNoShape">
                <a:avLst/>
              </a:prstTxWarp>
            </a:bodyPr>
            <a:lstStyle/>
            <a:p>
              <a:endParaRPr lang="en-US" sz="3333" dirty="0"/>
            </a:p>
          </p:txBody>
        </p:sp>
      </p:grpSp>
    </p:spTree>
    <p:extLst>
      <p:ext uri="{BB962C8B-B14F-4D97-AF65-F5344CB8AC3E}">
        <p14:creationId xmlns:p14="http://schemas.microsoft.com/office/powerpoint/2010/main" val="395826001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1F13A-F1CC-AC4E-A120-9F3D6E71CA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F61E765-7FDE-A7D7-7B98-B27EC22F2A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2EAB1E-5E89-0D1F-0075-90371A6832ED}"/>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5" name="Footer Placeholder 4">
            <a:extLst>
              <a:ext uri="{FF2B5EF4-FFF2-40B4-BE49-F238E27FC236}">
                <a16:creationId xmlns:a16="http://schemas.microsoft.com/office/drawing/2014/main" id="{1E0D02B5-5683-AC89-53DC-0984C2AAEF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69D72-B0C5-8C02-AB80-97B9017E7C2D}"/>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22057357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LOSING CDC">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23A17BC3-1F5B-28A0-7789-0DA0C7A50D7D}"/>
              </a:ext>
            </a:extLst>
          </p:cNvPr>
          <p:cNvGrpSpPr/>
          <p:nvPr userDrawn="1"/>
        </p:nvGrpSpPr>
        <p:grpSpPr>
          <a:xfrm>
            <a:off x="0" y="5699139"/>
            <a:ext cx="12192000" cy="1158861"/>
            <a:chOff x="0" y="4274354"/>
            <a:chExt cx="9144000" cy="869146"/>
          </a:xfrm>
        </p:grpSpPr>
        <p:sp>
          <p:nvSpPr>
            <p:cNvPr id="16" name="Rectangle 15">
              <a:extLst>
                <a:ext uri="{FF2B5EF4-FFF2-40B4-BE49-F238E27FC236}">
                  <a16:creationId xmlns:a16="http://schemas.microsoft.com/office/drawing/2014/main" id="{7531CF5A-461C-2AF2-2E63-53A651F732BA}"/>
                </a:ext>
              </a:extLst>
            </p:cNvPr>
            <p:cNvSpPr/>
            <p:nvPr userDrawn="1"/>
          </p:nvSpPr>
          <p:spPr>
            <a:xfrm>
              <a:off x="0" y="4274354"/>
              <a:ext cx="9144000" cy="869146"/>
            </a:xfrm>
            <a:prstGeom prst="rect">
              <a:avLst/>
            </a:prstGeom>
            <a:solidFill>
              <a:srgbClr val="005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49"/>
            </a:p>
          </p:txBody>
        </p:sp>
        <p:grpSp>
          <p:nvGrpSpPr>
            <p:cNvPr id="17" name="Group 16">
              <a:extLst>
                <a:ext uri="{FF2B5EF4-FFF2-40B4-BE49-F238E27FC236}">
                  <a16:creationId xmlns:a16="http://schemas.microsoft.com/office/drawing/2014/main" id="{88A96CBD-9BC4-3F48-F0A5-DB94DE1071B8}"/>
                </a:ext>
              </a:extLst>
            </p:cNvPr>
            <p:cNvGrpSpPr/>
            <p:nvPr userDrawn="1"/>
          </p:nvGrpSpPr>
          <p:grpSpPr>
            <a:xfrm>
              <a:off x="553" y="4274861"/>
              <a:ext cx="5172541" cy="868639"/>
              <a:chOff x="1771" y="389"/>
              <a:chExt cx="14161532" cy="664930"/>
            </a:xfrm>
          </p:grpSpPr>
          <p:sp>
            <p:nvSpPr>
              <p:cNvPr id="18" name="Parallelogram 9">
                <a:extLst>
                  <a:ext uri="{FF2B5EF4-FFF2-40B4-BE49-F238E27FC236}">
                    <a16:creationId xmlns:a16="http://schemas.microsoft.com/office/drawing/2014/main" id="{1DF45998-B7ED-3B13-D19D-C839BC93162C}"/>
                  </a:ext>
                </a:extLst>
              </p:cNvPr>
              <p:cNvSpPr/>
              <p:nvPr userDrawn="1"/>
            </p:nvSpPr>
            <p:spPr>
              <a:xfrm>
                <a:off x="1771" y="389"/>
                <a:ext cx="2010345" cy="664930"/>
              </a:xfrm>
              <a:custGeom>
                <a:avLst/>
                <a:gdLst>
                  <a:gd name="connsiteX0" fmla="*/ 0 w 2399861"/>
                  <a:gd name="connsiteY0" fmla="*/ 668592 h 668592"/>
                  <a:gd name="connsiteX1" fmla="*/ 167148 w 2399861"/>
                  <a:gd name="connsiteY1" fmla="*/ 0 h 668592"/>
                  <a:gd name="connsiteX2" fmla="*/ 2399861 w 2399861"/>
                  <a:gd name="connsiteY2" fmla="*/ 0 h 668592"/>
                  <a:gd name="connsiteX3" fmla="*/ 2232713 w 2399861"/>
                  <a:gd name="connsiteY3" fmla="*/ 668592 h 668592"/>
                  <a:gd name="connsiteX4" fmla="*/ 0 w 2399861"/>
                  <a:gd name="connsiteY4" fmla="*/ 668592 h 668592"/>
                  <a:gd name="connsiteX0" fmla="*/ 0 w 2261638"/>
                  <a:gd name="connsiteY0" fmla="*/ 668592 h 668592"/>
                  <a:gd name="connsiteX1" fmla="*/ 28925 w 2261638"/>
                  <a:gd name="connsiteY1" fmla="*/ 0 h 668592"/>
                  <a:gd name="connsiteX2" fmla="*/ 2261638 w 2261638"/>
                  <a:gd name="connsiteY2" fmla="*/ 0 h 668592"/>
                  <a:gd name="connsiteX3" fmla="*/ 2094490 w 2261638"/>
                  <a:gd name="connsiteY3" fmla="*/ 668592 h 668592"/>
                  <a:gd name="connsiteX4" fmla="*/ 0 w 2261638"/>
                  <a:gd name="connsiteY4" fmla="*/ 668592 h 668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1638" h="668592">
                    <a:moveTo>
                      <a:pt x="0" y="668592"/>
                    </a:moveTo>
                    <a:lnTo>
                      <a:pt x="28925" y="0"/>
                    </a:lnTo>
                    <a:lnTo>
                      <a:pt x="2261638" y="0"/>
                    </a:lnTo>
                    <a:lnTo>
                      <a:pt x="2094490" y="668592"/>
                    </a:lnTo>
                    <a:lnTo>
                      <a:pt x="0" y="668592"/>
                    </a:lnTo>
                    <a:close/>
                  </a:path>
                </a:pathLst>
              </a:custGeom>
              <a:solidFill>
                <a:srgbClr val="1643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49"/>
              </a:p>
            </p:txBody>
          </p:sp>
          <p:sp>
            <p:nvSpPr>
              <p:cNvPr id="19" name="Parallelogram 18">
                <a:extLst>
                  <a:ext uri="{FF2B5EF4-FFF2-40B4-BE49-F238E27FC236}">
                    <a16:creationId xmlns:a16="http://schemas.microsoft.com/office/drawing/2014/main" id="{2C94CA9D-1D40-AB06-E28C-01B79FC23B99}"/>
                  </a:ext>
                </a:extLst>
              </p:cNvPr>
              <p:cNvSpPr/>
              <p:nvPr userDrawn="1"/>
            </p:nvSpPr>
            <p:spPr>
              <a:xfrm>
                <a:off x="1267572" y="389"/>
                <a:ext cx="3829094" cy="664930"/>
              </a:xfrm>
              <a:prstGeom prst="parallelogram">
                <a:avLst/>
              </a:prstGeom>
              <a:solidFill>
                <a:srgbClr val="194D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49"/>
              </a:p>
            </p:txBody>
          </p:sp>
          <p:sp>
            <p:nvSpPr>
              <p:cNvPr id="20" name="Parallelogram 19">
                <a:extLst>
                  <a:ext uri="{FF2B5EF4-FFF2-40B4-BE49-F238E27FC236}">
                    <a16:creationId xmlns:a16="http://schemas.microsoft.com/office/drawing/2014/main" id="{2E700AAC-8ED5-0BD9-0D59-78D98E213E6D}"/>
                  </a:ext>
                </a:extLst>
              </p:cNvPr>
              <p:cNvSpPr/>
              <p:nvPr userDrawn="1"/>
            </p:nvSpPr>
            <p:spPr>
              <a:xfrm>
                <a:off x="4209773" y="389"/>
                <a:ext cx="4996928" cy="664930"/>
              </a:xfrm>
              <a:prstGeom prst="parallelogram">
                <a:avLst/>
              </a:prstGeom>
              <a:solidFill>
                <a:srgbClr val="1C5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49"/>
              </a:p>
            </p:txBody>
          </p:sp>
          <p:sp>
            <p:nvSpPr>
              <p:cNvPr id="21" name="Parallelogram 20">
                <a:extLst>
                  <a:ext uri="{FF2B5EF4-FFF2-40B4-BE49-F238E27FC236}">
                    <a16:creationId xmlns:a16="http://schemas.microsoft.com/office/drawing/2014/main" id="{524E04CF-F3D6-66B2-FB7C-10C171C17462}"/>
                  </a:ext>
                </a:extLst>
              </p:cNvPr>
              <p:cNvSpPr/>
              <p:nvPr userDrawn="1"/>
            </p:nvSpPr>
            <p:spPr>
              <a:xfrm>
                <a:off x="8136570" y="389"/>
                <a:ext cx="6026733" cy="664930"/>
              </a:xfrm>
              <a:prstGeom prst="parallelogram">
                <a:avLst/>
              </a:prstGeom>
              <a:solidFill>
                <a:srgbClr val="1E5DB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749"/>
              </a:p>
            </p:txBody>
          </p:sp>
        </p:grpSp>
      </p:grpSp>
      <p:sp>
        <p:nvSpPr>
          <p:cNvPr id="3" name="TextBox 2"/>
          <p:cNvSpPr txBox="1"/>
          <p:nvPr userDrawn="1"/>
        </p:nvSpPr>
        <p:spPr>
          <a:xfrm>
            <a:off x="169624" y="3662433"/>
            <a:ext cx="10125843" cy="1846660"/>
          </a:xfrm>
          <a:prstGeom prst="rect">
            <a:avLst/>
          </a:prstGeom>
          <a:noFill/>
        </p:spPr>
        <p:txBody>
          <a:bodyPr wrap="square" rtlCol="0">
            <a:spAutoFit/>
          </a:bodyPr>
          <a:lstStyle/>
          <a:p>
            <a:r>
              <a:rPr lang="en-US" sz="1600">
                <a:solidFill>
                  <a:srgbClr val="0057B7"/>
                </a:solidFill>
                <a:latin typeface="Calibri" panose="020F0502020204030204" pitchFamily="34" charset="0"/>
              </a:rPr>
              <a:t>For more information, contact CDC</a:t>
            </a:r>
            <a:br>
              <a:rPr lang="en-US" sz="1600">
                <a:solidFill>
                  <a:srgbClr val="0057B7"/>
                </a:solidFill>
                <a:latin typeface="Calibri" panose="020F0502020204030204" pitchFamily="34" charset="0"/>
              </a:rPr>
            </a:br>
            <a:r>
              <a:rPr lang="en-US" sz="1600">
                <a:solidFill>
                  <a:srgbClr val="0057B7"/>
                </a:solidFill>
                <a:latin typeface="Calibri" panose="020F0502020204030204" pitchFamily="34" charset="0"/>
              </a:rPr>
              <a:t>1-800-CDC-INFO (232-4636)</a:t>
            </a:r>
            <a:br>
              <a:rPr lang="en-US" sz="1600">
                <a:solidFill>
                  <a:srgbClr val="0057B7"/>
                </a:solidFill>
                <a:latin typeface="Calibri" panose="020F0502020204030204" pitchFamily="34" charset="0"/>
              </a:rPr>
            </a:br>
            <a:r>
              <a:rPr lang="en-US" sz="1600">
                <a:solidFill>
                  <a:srgbClr val="0057B7"/>
                </a:solidFill>
                <a:latin typeface="Calibri" panose="020F0502020204030204" pitchFamily="34" charset="0"/>
              </a:rPr>
              <a:t>TTY:  1-888-232-6348    www.cdc.gov</a:t>
            </a:r>
            <a:br>
              <a:rPr lang="en-US" sz="1600">
                <a:solidFill>
                  <a:srgbClr val="0057B7"/>
                </a:solidFill>
                <a:latin typeface="Calibri" panose="020F0502020204030204" pitchFamily="34" charset="0"/>
              </a:rPr>
            </a:br>
            <a:br>
              <a:rPr lang="en-US" sz="1600">
                <a:solidFill>
                  <a:srgbClr val="0057B7"/>
                </a:solidFill>
                <a:latin typeface="Calibri" panose="020F0502020204030204" pitchFamily="34" charset="0"/>
              </a:rPr>
            </a:br>
            <a:br>
              <a:rPr lang="en-US" sz="1600">
                <a:solidFill>
                  <a:srgbClr val="0057B7"/>
                </a:solidFill>
                <a:latin typeface="Calibri" panose="020F0502020204030204" pitchFamily="34" charset="0"/>
              </a:rPr>
            </a:br>
            <a:r>
              <a:rPr lang="en-US" sz="1600">
                <a:solidFill>
                  <a:srgbClr val="0057B7"/>
                </a:solidFill>
                <a:latin typeface="Calibri" panose="020F0502020204030204" pitchFamily="34" charset="0"/>
              </a:rPr>
              <a:t>The findings and conclusions in this report are those of the authors and do not necessarily represent the official position of the Centers for Disease Control and Prevention.</a:t>
            </a:r>
          </a:p>
        </p:txBody>
      </p:sp>
      <p:sp>
        <p:nvSpPr>
          <p:cNvPr id="4" name="Title 3">
            <a:extLst>
              <a:ext uri="{FF2B5EF4-FFF2-40B4-BE49-F238E27FC236}">
                <a16:creationId xmlns:a16="http://schemas.microsoft.com/office/drawing/2014/main" id="{DA1AAE42-4A62-8308-16A3-AF933411C0D6}"/>
              </a:ext>
            </a:extLst>
          </p:cNvPr>
          <p:cNvSpPr>
            <a:spLocks noGrp="1"/>
          </p:cNvSpPr>
          <p:nvPr userDrawn="1">
            <p:ph type="title"/>
          </p:nvPr>
        </p:nvSpPr>
        <p:spPr>
          <a:xfrm>
            <a:off x="169624" y="366185"/>
            <a:ext cx="11049000" cy="1325033"/>
          </a:xfrm>
          <a:prstGeom prst="rect">
            <a:avLst/>
          </a:prstGeom>
        </p:spPr>
        <p:txBody>
          <a:bodyPr/>
          <a:lstStyle>
            <a:lvl1pPr algn="l">
              <a:defRPr sz="3200" b="1">
                <a:solidFill>
                  <a:srgbClr val="0057B7"/>
                </a:solidFill>
                <a:latin typeface="Calibri" panose="020F0502020204030204" pitchFamily="34" charset="0"/>
                <a:cs typeface="Calibri" panose="020F0502020204030204" pitchFamily="34" charset="0"/>
              </a:defRPr>
            </a:lvl1pPr>
          </a:lstStyle>
          <a:p>
            <a:endParaRPr lang="en-US"/>
          </a:p>
        </p:txBody>
      </p:sp>
      <p:pic>
        <p:nvPicPr>
          <p:cNvPr id="5" name="Picture 4" descr="Graphical user interface, text, application&#10;&#10;Description automatically generated">
            <a:extLst>
              <a:ext uri="{FF2B5EF4-FFF2-40B4-BE49-F238E27FC236}">
                <a16:creationId xmlns:a16="http://schemas.microsoft.com/office/drawing/2014/main" id="{1D1AA84B-8C3A-1268-123B-0BD4559B2F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35506" t="47892" r="12803" b="15738"/>
          <a:stretch/>
        </p:blipFill>
        <p:spPr>
          <a:xfrm>
            <a:off x="10872613" y="5903191"/>
            <a:ext cx="1117600" cy="725917"/>
          </a:xfrm>
          <a:prstGeom prst="rect">
            <a:avLst/>
          </a:prstGeom>
        </p:spPr>
      </p:pic>
    </p:spTree>
    <p:extLst>
      <p:ext uri="{BB962C8B-B14F-4D97-AF65-F5344CB8AC3E}">
        <p14:creationId xmlns:p14="http://schemas.microsoft.com/office/powerpoint/2010/main" val="173536151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Navy footer 2">
  <p:cSld name="Navy footer 2">
    <p:spTree>
      <p:nvGrpSpPr>
        <p:cNvPr id="1" name="Shape 26"/>
        <p:cNvGrpSpPr/>
        <p:nvPr/>
      </p:nvGrpSpPr>
      <p:grpSpPr>
        <a:xfrm>
          <a:off x="0" y="0"/>
          <a:ext cx="0" cy="0"/>
          <a:chOff x="0" y="0"/>
          <a:chExt cx="0" cy="0"/>
        </a:xfrm>
      </p:grpSpPr>
      <p:sp>
        <p:nvSpPr>
          <p:cNvPr id="27" name="Google Shape;27;p6"/>
          <p:cNvSpPr/>
          <p:nvPr/>
        </p:nvSpPr>
        <p:spPr>
          <a:xfrm>
            <a:off x="9707592" y="-11455"/>
            <a:ext cx="2484408" cy="6857415"/>
          </a:xfrm>
          <a:custGeom>
            <a:avLst/>
            <a:gdLst/>
            <a:ahLst/>
            <a:cxnLst/>
            <a:rect l="l" t="t" r="r" b="b"/>
            <a:pathLst>
              <a:path w="1728606" h="5463210" extrusionOk="0">
                <a:moveTo>
                  <a:pt x="1722796" y="5459058"/>
                </a:moveTo>
                <a:lnTo>
                  <a:pt x="0" y="5463210"/>
                </a:lnTo>
                <a:lnTo>
                  <a:pt x="980930" y="9125"/>
                </a:lnTo>
                <a:lnTo>
                  <a:pt x="1727973" y="0"/>
                </a:lnTo>
                <a:cubicBezTo>
                  <a:pt x="1731452" y="1810523"/>
                  <a:pt x="1719317" y="3648535"/>
                  <a:pt x="1722796" y="5459058"/>
                </a:cubicBezTo>
                <a:close/>
              </a:path>
            </a:pathLst>
          </a:custGeom>
          <a:gradFill>
            <a:gsLst>
              <a:gs pos="0">
                <a:srgbClr val="07477D">
                  <a:alpha val="0"/>
                </a:srgbClr>
              </a:gs>
              <a:gs pos="42000">
                <a:srgbClr val="07477D">
                  <a:alpha val="0"/>
                </a:srgbClr>
              </a:gs>
              <a:gs pos="100000">
                <a:srgbClr val="07477D">
                  <a:alpha val="33333"/>
                </a:srgbClr>
              </a:gs>
            </a:gsLst>
            <a:lin ang="72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entury Schoolbook"/>
              <a:ea typeface="Century Schoolbook"/>
              <a:cs typeface="Century Schoolbook"/>
              <a:sym typeface="Century Schoolbook"/>
            </a:endParaRPr>
          </a:p>
        </p:txBody>
      </p:sp>
      <p:sp>
        <p:nvSpPr>
          <p:cNvPr id="28" name="Google Shape;28;p6"/>
          <p:cNvSpPr/>
          <p:nvPr/>
        </p:nvSpPr>
        <p:spPr>
          <a:xfrm>
            <a:off x="0" y="6391374"/>
            <a:ext cx="12192000" cy="466627"/>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29" name="Google Shape;29;p6"/>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B7F7FF"/>
                </a:solidFill>
                <a:latin typeface="Arial Narrow"/>
                <a:ea typeface="Arial Narrow"/>
                <a:cs typeface="Arial Narrow"/>
                <a:sym typeface="Arial Narrow"/>
              </a:rPr>
              <a:t>U.S. Department of Commerce | National Oceanic and Atmospheric Administration | National Marine Fisheries Service</a:t>
            </a:r>
            <a:endParaRPr sz="1400" b="0" i="0" u="none" strike="noStrike" cap="none">
              <a:solidFill>
                <a:srgbClr val="000000"/>
              </a:solidFill>
              <a:latin typeface="Arial"/>
              <a:ea typeface="Arial"/>
              <a:cs typeface="Arial"/>
              <a:sym typeface="Arial"/>
            </a:endParaRPr>
          </a:p>
        </p:txBody>
      </p:sp>
      <p:sp>
        <p:nvSpPr>
          <p:cNvPr id="30" name="Google Shape;30;p6"/>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lt1"/>
              </a:buClr>
              <a:buSzPts val="1050"/>
              <a:buFont typeface="Arial Narrow"/>
              <a:buNone/>
            </a:pPr>
            <a:r>
              <a:rPr lang="en-US" sz="1050" b="1" i="0" u="none" strike="noStrike" cap="none">
                <a:solidFill>
                  <a:schemeClr val="lt1"/>
                </a:solidFill>
                <a:latin typeface="Arial Narrow"/>
                <a:ea typeface="Arial Narrow"/>
                <a:cs typeface="Arial Narrow"/>
                <a:sym typeface="Arial Narrow"/>
              </a:rPr>
              <a:t>Page </a:t>
            </a:r>
            <a:fld id="{00000000-1234-1234-1234-123412341234}" type="slidenum">
              <a:rPr lang="en-US" sz="1050" b="1" i="0" u="none" strike="noStrike" cap="none">
                <a:solidFill>
                  <a:schemeClr val="lt1"/>
                </a:solidFill>
                <a:latin typeface="Arial Narrow"/>
                <a:ea typeface="Arial Narrow"/>
                <a:cs typeface="Arial Narrow"/>
                <a:sym typeface="Arial Narrow"/>
              </a:rPr>
              <a:t>‹#›</a:t>
            </a:fld>
            <a:endParaRPr sz="1050" b="1" i="0" u="none" strike="noStrike" cap="none">
              <a:solidFill>
                <a:schemeClr val="lt1"/>
              </a:solidFill>
              <a:latin typeface="Arial Narrow"/>
              <a:ea typeface="Arial Narrow"/>
              <a:cs typeface="Arial Narrow"/>
              <a:sym typeface="Arial Narrow"/>
            </a:endParaRPr>
          </a:p>
        </p:txBody>
      </p:sp>
      <p:sp>
        <p:nvSpPr>
          <p:cNvPr id="31" name="Google Shape;31;p6"/>
          <p:cNvSpPr/>
          <p:nvPr/>
        </p:nvSpPr>
        <p:spPr>
          <a:xfrm>
            <a:off x="10395285" y="996095"/>
            <a:ext cx="1796716" cy="5861906"/>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entury Schoolbook"/>
              <a:ea typeface="Century Schoolbook"/>
              <a:cs typeface="Century Schoolbook"/>
              <a:sym typeface="Century Schoolbook"/>
            </a:endParaRPr>
          </a:p>
        </p:txBody>
      </p:sp>
      <p:pic>
        <p:nvPicPr>
          <p:cNvPr id="32" name="Google Shape;32;p6" descr="NOAA Fisheries logo"/>
          <p:cNvPicPr preferRelativeResize="0"/>
          <p:nvPr/>
        </p:nvPicPr>
        <p:blipFill rotWithShape="1">
          <a:blip r:embed="rId2">
            <a:alphaModFix/>
          </a:blip>
          <a:srcRect/>
          <a:stretch/>
        </p:blipFill>
        <p:spPr>
          <a:xfrm>
            <a:off x="10544812" y="6075805"/>
            <a:ext cx="1497659" cy="682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Aqua footer 2">
  <p:cSld name="Aqua footer 2">
    <p:spTree>
      <p:nvGrpSpPr>
        <p:cNvPr id="1" name="Shape 33"/>
        <p:cNvGrpSpPr/>
        <p:nvPr/>
      </p:nvGrpSpPr>
      <p:grpSpPr>
        <a:xfrm>
          <a:off x="0" y="0"/>
          <a:ext cx="0" cy="0"/>
          <a:chOff x="0" y="0"/>
          <a:chExt cx="0" cy="0"/>
        </a:xfrm>
      </p:grpSpPr>
      <p:sp>
        <p:nvSpPr>
          <p:cNvPr id="34" name="Google Shape;34;p8"/>
          <p:cNvSpPr/>
          <p:nvPr/>
        </p:nvSpPr>
        <p:spPr>
          <a:xfrm>
            <a:off x="0" y="6391374"/>
            <a:ext cx="12192000" cy="466627"/>
          </a:xfrm>
          <a:prstGeom prst="rect">
            <a:avLst/>
          </a:prstGeom>
          <a:solidFill>
            <a:srgbClr val="B3DADF">
              <a:alpha val="66274"/>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entury Schoolbook"/>
              <a:ea typeface="Century Schoolbook"/>
              <a:cs typeface="Century Schoolbook"/>
              <a:sym typeface="Century Schoolbook"/>
            </a:endParaRPr>
          </a:p>
        </p:txBody>
      </p:sp>
      <p:sp>
        <p:nvSpPr>
          <p:cNvPr id="35" name="Google Shape;35;p8"/>
          <p:cNvSpPr txBox="1"/>
          <p:nvPr/>
        </p:nvSpPr>
        <p:spPr>
          <a:xfrm>
            <a:off x="914402" y="6370518"/>
            <a:ext cx="8930391" cy="540383"/>
          </a:xfrm>
          <a:prstGeom prst="rect">
            <a:avLst/>
          </a:prstGeom>
          <a:noFill/>
          <a:ln>
            <a:noFill/>
          </a:ln>
        </p:spPr>
        <p:txBody>
          <a:bodyPr spcFirstLastPara="1" wrap="square" lIns="0" tIns="45700" rIns="0" bIns="45700"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accent1"/>
                </a:solidFill>
                <a:latin typeface="Arial Narrow"/>
                <a:ea typeface="Arial Narrow"/>
                <a:cs typeface="Arial Narrow"/>
                <a:sym typeface="Arial Narrow"/>
              </a:rPr>
              <a:t>U.S. Department of Commerce | National Oceanic and Atmospheric Administration | National Marine Fisheries Service</a:t>
            </a:r>
            <a:endParaRPr sz="1400" b="0" i="0" u="none" strike="noStrike" cap="none">
              <a:solidFill>
                <a:srgbClr val="000000"/>
              </a:solidFill>
              <a:latin typeface="Arial"/>
              <a:ea typeface="Arial"/>
              <a:cs typeface="Arial"/>
              <a:sym typeface="Arial"/>
            </a:endParaRPr>
          </a:p>
        </p:txBody>
      </p:sp>
      <p:sp>
        <p:nvSpPr>
          <p:cNvPr id="36" name="Google Shape;36;p8"/>
          <p:cNvSpPr txBox="1"/>
          <p:nvPr/>
        </p:nvSpPr>
        <p:spPr>
          <a:xfrm>
            <a:off x="168165" y="6357030"/>
            <a:ext cx="746235" cy="553871"/>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dk2"/>
              </a:buClr>
              <a:buSzPts val="1050"/>
              <a:buFont typeface="Arial Narrow"/>
              <a:buNone/>
            </a:pPr>
            <a:r>
              <a:rPr lang="en-US" sz="1050" b="1" i="0" u="none" strike="noStrike" cap="none">
                <a:solidFill>
                  <a:schemeClr val="dk2"/>
                </a:solidFill>
                <a:latin typeface="Arial Narrow"/>
                <a:ea typeface="Arial Narrow"/>
                <a:cs typeface="Arial Narrow"/>
                <a:sym typeface="Arial Narrow"/>
              </a:rPr>
              <a:t>Page </a:t>
            </a:r>
            <a:fld id="{00000000-1234-1234-1234-123412341234}" type="slidenum">
              <a:rPr lang="en-US" sz="1050" b="1" i="0" u="none" strike="noStrike" cap="none">
                <a:solidFill>
                  <a:schemeClr val="dk2"/>
                </a:solidFill>
                <a:latin typeface="Arial Narrow"/>
                <a:ea typeface="Arial Narrow"/>
                <a:cs typeface="Arial Narrow"/>
                <a:sym typeface="Arial Narrow"/>
              </a:rPr>
              <a:t>‹#›</a:t>
            </a:fld>
            <a:endParaRPr sz="1050" b="1" i="0" u="none" strike="noStrike" cap="none">
              <a:solidFill>
                <a:schemeClr val="dk2"/>
              </a:solidFill>
              <a:latin typeface="Arial Narrow"/>
              <a:ea typeface="Arial Narrow"/>
              <a:cs typeface="Arial Narrow"/>
              <a:sym typeface="Arial Narrow"/>
            </a:endParaRPr>
          </a:p>
        </p:txBody>
      </p:sp>
      <p:sp>
        <p:nvSpPr>
          <p:cNvPr id="37" name="Google Shape;37;p8"/>
          <p:cNvSpPr/>
          <p:nvPr/>
        </p:nvSpPr>
        <p:spPr>
          <a:xfrm>
            <a:off x="9707592" y="-11455"/>
            <a:ext cx="2484408" cy="6857415"/>
          </a:xfrm>
          <a:custGeom>
            <a:avLst/>
            <a:gdLst/>
            <a:ahLst/>
            <a:cxnLst/>
            <a:rect l="l" t="t" r="r" b="b"/>
            <a:pathLst>
              <a:path w="1728606" h="5463210" extrusionOk="0">
                <a:moveTo>
                  <a:pt x="1722796" y="5459058"/>
                </a:moveTo>
                <a:lnTo>
                  <a:pt x="0" y="5463210"/>
                </a:lnTo>
                <a:lnTo>
                  <a:pt x="980930" y="9125"/>
                </a:lnTo>
                <a:lnTo>
                  <a:pt x="1727973" y="0"/>
                </a:lnTo>
                <a:cubicBezTo>
                  <a:pt x="1731452" y="1810523"/>
                  <a:pt x="1719317" y="3648535"/>
                  <a:pt x="1722796" y="5459058"/>
                </a:cubicBezTo>
                <a:close/>
              </a:path>
            </a:pathLst>
          </a:custGeom>
          <a:gradFill>
            <a:gsLst>
              <a:gs pos="0">
                <a:srgbClr val="D3EAED">
                  <a:alpha val="0"/>
                </a:srgbClr>
              </a:gs>
              <a:gs pos="50000">
                <a:srgbClr val="D3EAED">
                  <a:alpha val="0"/>
                </a:srgbClr>
              </a:gs>
              <a:gs pos="100000">
                <a:srgbClr val="B3DADF"/>
              </a:gs>
            </a:gsLst>
            <a:lin ang="72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1"/>
              <a:buFont typeface="Arial"/>
              <a:buNone/>
            </a:pPr>
            <a:endParaRPr sz="1351" b="0" i="0" u="none" strike="noStrike" cap="none">
              <a:solidFill>
                <a:schemeClr val="lt1"/>
              </a:solidFill>
              <a:latin typeface="Century Schoolbook"/>
              <a:ea typeface="Century Schoolbook"/>
              <a:cs typeface="Century Schoolbook"/>
              <a:sym typeface="Century Schoolbook"/>
            </a:endParaRPr>
          </a:p>
        </p:txBody>
      </p:sp>
      <p:sp>
        <p:nvSpPr>
          <p:cNvPr id="38" name="Google Shape;38;p8"/>
          <p:cNvSpPr/>
          <p:nvPr/>
        </p:nvSpPr>
        <p:spPr>
          <a:xfrm>
            <a:off x="10395285" y="996095"/>
            <a:ext cx="1796716" cy="5861906"/>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chemeClr val="lt1"/>
              </a:solidFill>
              <a:latin typeface="Century Schoolbook"/>
              <a:ea typeface="Century Schoolbook"/>
              <a:cs typeface="Century Schoolbook"/>
              <a:sym typeface="Century Schoolbook"/>
            </a:endParaRPr>
          </a:p>
        </p:txBody>
      </p:sp>
      <p:pic>
        <p:nvPicPr>
          <p:cNvPr id="39" name="Google Shape;39;p8" descr="NOAA Fisheries logo"/>
          <p:cNvPicPr preferRelativeResize="0"/>
          <p:nvPr/>
        </p:nvPicPr>
        <p:blipFill rotWithShape="1">
          <a:blip r:embed="rId2">
            <a:alphaModFix/>
          </a:blip>
          <a:srcRect/>
          <a:stretch/>
        </p:blipFill>
        <p:spPr>
          <a:xfrm>
            <a:off x="10544812" y="6075805"/>
            <a:ext cx="1497659" cy="682267"/>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
        <p:cNvGrpSpPr/>
        <p:nvPr/>
      </p:nvGrpSpPr>
      <p:grpSpPr>
        <a:xfrm>
          <a:off x="0" y="0"/>
          <a:ext cx="0" cy="0"/>
          <a:chOff x="0" y="0"/>
          <a:chExt cx="0" cy="0"/>
        </a:xfrm>
      </p:grpSpPr>
      <p:sp>
        <p:nvSpPr>
          <p:cNvPr id="47" name="Google Shape;47;g30a43a707d1_0_6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6000"/>
              <a:buFont typeface="Arial"/>
              <a:buNone/>
              <a:defRPr sz="60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g30a43a707d1_0_6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lvl1pPr>
            <a:lvl2pPr lvl="1" algn="ctr">
              <a:lnSpc>
                <a:spcPct val="90000"/>
              </a:lnSpc>
              <a:spcBef>
                <a:spcPts val="500"/>
              </a:spcBef>
              <a:spcAft>
                <a:spcPts val="0"/>
              </a:spcAft>
              <a:buClr>
                <a:schemeClr val="dk2"/>
              </a:buClr>
              <a:buSzPts val="2000"/>
              <a:buNone/>
              <a:defRPr sz="2000"/>
            </a:lvl2pPr>
            <a:lvl3pPr lvl="2" algn="ctr">
              <a:lnSpc>
                <a:spcPct val="90000"/>
              </a:lnSpc>
              <a:spcBef>
                <a:spcPts val="500"/>
              </a:spcBef>
              <a:spcAft>
                <a:spcPts val="0"/>
              </a:spcAft>
              <a:buClr>
                <a:schemeClr val="dk2"/>
              </a:buClr>
              <a:buSzPts val="1800"/>
              <a:buNone/>
              <a:defRPr sz="1800"/>
            </a:lvl3pPr>
            <a:lvl4pPr lvl="3" algn="ctr">
              <a:lnSpc>
                <a:spcPct val="90000"/>
              </a:lnSpc>
              <a:spcBef>
                <a:spcPts val="500"/>
              </a:spcBef>
              <a:spcAft>
                <a:spcPts val="0"/>
              </a:spcAft>
              <a:buClr>
                <a:schemeClr val="dk2"/>
              </a:buClr>
              <a:buSzPts val="1600"/>
              <a:buNone/>
              <a:defRPr sz="1600"/>
            </a:lvl4pPr>
            <a:lvl5pPr lvl="4" algn="ctr">
              <a:lnSpc>
                <a:spcPct val="90000"/>
              </a:lnSpc>
              <a:spcBef>
                <a:spcPts val="500"/>
              </a:spcBef>
              <a:spcAft>
                <a:spcPts val="0"/>
              </a:spcAft>
              <a:buClr>
                <a:schemeClr val="dk2"/>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9" name="Google Shape;49;g30a43a707d1_0_6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0"/>
        <p:cNvGrpSpPr/>
        <p:nvPr/>
      </p:nvGrpSpPr>
      <p:grpSpPr>
        <a:xfrm>
          <a:off x="0" y="0"/>
          <a:ext cx="0" cy="0"/>
          <a:chOff x="0" y="0"/>
          <a:chExt cx="0" cy="0"/>
        </a:xfrm>
      </p:grpSpPr>
      <p:sp>
        <p:nvSpPr>
          <p:cNvPr id="51" name="Google Shape;51;g30a43a707d1_0_67"/>
          <p:cNvSpPr txBox="1">
            <a:spLocks noGrp="1"/>
          </p:cNvSpPr>
          <p:nvPr>
            <p:ph type="title"/>
          </p:nvPr>
        </p:nvSpPr>
        <p:spPr>
          <a:xfrm>
            <a:off x="838200" y="365125"/>
            <a:ext cx="10515600" cy="891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000"/>
              <a:buFont typeface="Arial"/>
              <a:buNone/>
              <a:defRPr>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g30a43a707d1_0_67"/>
          <p:cNvSpPr txBox="1">
            <a:spLocks noGrp="1"/>
          </p:cNvSpPr>
          <p:nvPr>
            <p:ph type="body" idx="1"/>
          </p:nvPr>
        </p:nvSpPr>
        <p:spPr>
          <a:xfrm>
            <a:off x="838200" y="1435619"/>
            <a:ext cx="10515600" cy="4741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2"/>
              </a:buClr>
              <a:buSzPts val="2800"/>
              <a:buChar char="•"/>
              <a:defRPr>
                <a:latin typeface="Arial"/>
                <a:ea typeface="Arial"/>
                <a:cs typeface="Arial"/>
                <a:sym typeface="Arial"/>
              </a:defRPr>
            </a:lvl1pPr>
            <a:lvl2pPr marL="914400" lvl="1" indent="-381000" algn="l">
              <a:lnSpc>
                <a:spcPct val="90000"/>
              </a:lnSpc>
              <a:spcBef>
                <a:spcPts val="500"/>
              </a:spcBef>
              <a:spcAft>
                <a:spcPts val="0"/>
              </a:spcAft>
              <a:buClr>
                <a:schemeClr val="dk2"/>
              </a:buClr>
              <a:buSzPts val="2400"/>
              <a:buChar char="•"/>
              <a:defRPr>
                <a:latin typeface="Arial"/>
                <a:ea typeface="Arial"/>
                <a:cs typeface="Arial"/>
                <a:sym typeface="Arial"/>
              </a:defRPr>
            </a:lvl2pPr>
            <a:lvl3pPr marL="1371600" lvl="2" indent="-355600" algn="l">
              <a:lnSpc>
                <a:spcPct val="90000"/>
              </a:lnSpc>
              <a:spcBef>
                <a:spcPts val="500"/>
              </a:spcBef>
              <a:spcAft>
                <a:spcPts val="0"/>
              </a:spcAft>
              <a:buClr>
                <a:schemeClr val="dk2"/>
              </a:buClr>
              <a:buSzPts val="20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g30a43a707d1_0_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4" name="Google Shape;54;g30a43a707d1_0_6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5" name="Google Shape;55;g30a43a707d1_0_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6"/>
        <p:cNvGrpSpPr/>
        <p:nvPr/>
      </p:nvGrpSpPr>
      <p:grpSpPr>
        <a:xfrm>
          <a:off x="0" y="0"/>
          <a:ext cx="0" cy="0"/>
          <a:chOff x="0" y="0"/>
          <a:chExt cx="0" cy="0"/>
        </a:xfrm>
      </p:grpSpPr>
      <p:sp>
        <p:nvSpPr>
          <p:cNvPr id="57" name="Google Shape;57;g30a43a707d1_0_73"/>
          <p:cNvSpPr txBox="1">
            <a:spLocks noGrp="1"/>
          </p:cNvSpPr>
          <p:nvPr>
            <p:ph type="title"/>
          </p:nvPr>
        </p:nvSpPr>
        <p:spPr>
          <a:xfrm>
            <a:off x="838200" y="365125"/>
            <a:ext cx="10515600" cy="891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g30a43a707d1_0_7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2"/>
              </a:buClr>
              <a:buSzPts val="1800"/>
              <a:buChar char="•"/>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g30a43a707d1_0_7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2"/>
              </a:buClr>
              <a:buSzPts val="1800"/>
              <a:buChar char="•"/>
              <a:defRPr/>
            </a:lvl1pPr>
            <a:lvl2pPr marL="914400" lvl="1" indent="-342900" algn="l">
              <a:lnSpc>
                <a:spcPct val="90000"/>
              </a:lnSpc>
              <a:spcBef>
                <a:spcPts val="500"/>
              </a:spcBef>
              <a:spcAft>
                <a:spcPts val="0"/>
              </a:spcAft>
              <a:buClr>
                <a:schemeClr val="dk2"/>
              </a:buClr>
              <a:buSzPts val="1800"/>
              <a:buChar char="•"/>
              <a:defRPr/>
            </a:lvl2pPr>
            <a:lvl3pPr marL="1371600" lvl="2" indent="-342900" algn="l">
              <a:lnSpc>
                <a:spcPct val="90000"/>
              </a:lnSpc>
              <a:spcBef>
                <a:spcPts val="500"/>
              </a:spcBef>
              <a:spcAft>
                <a:spcPts val="0"/>
              </a:spcAft>
              <a:buClr>
                <a:schemeClr val="dk2"/>
              </a:buClr>
              <a:buSzPts val="1800"/>
              <a:buChar char="•"/>
              <a:defRPr/>
            </a:lvl3pPr>
            <a:lvl4pPr marL="1828800" lvl="3" indent="-342900" algn="l">
              <a:lnSpc>
                <a:spcPct val="90000"/>
              </a:lnSpc>
              <a:spcBef>
                <a:spcPts val="500"/>
              </a:spcBef>
              <a:spcAft>
                <a:spcPts val="0"/>
              </a:spcAft>
              <a:buClr>
                <a:schemeClr val="dk2"/>
              </a:buClr>
              <a:buSzPts val="1800"/>
              <a:buChar char="•"/>
              <a:defRPr/>
            </a:lvl4pPr>
            <a:lvl5pPr marL="2286000" lvl="4" indent="-342900" algn="l">
              <a:lnSpc>
                <a:spcPct val="90000"/>
              </a:lnSpc>
              <a:spcBef>
                <a:spcPts val="500"/>
              </a:spcBef>
              <a:spcAft>
                <a:spcPts val="0"/>
              </a:spcAft>
              <a:buClr>
                <a:schemeClr val="dk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g30a43a707d1_0_7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g30a43a707d1_0_7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g30a43a707d1_0_78"/>
          <p:cNvSpPr>
            <a:spLocks noGrp="1"/>
          </p:cNvSpPr>
          <p:nvPr>
            <p:ph type="pic" idx="2"/>
          </p:nvPr>
        </p:nvSpPr>
        <p:spPr>
          <a:xfrm>
            <a:off x="5183188" y="987425"/>
            <a:ext cx="6172200" cy="4873500"/>
          </a:xfrm>
          <a:prstGeom prst="rect">
            <a:avLst/>
          </a:prstGeom>
          <a:noFill/>
          <a:ln>
            <a:noFill/>
          </a:ln>
        </p:spPr>
      </p:sp>
      <p:sp>
        <p:nvSpPr>
          <p:cNvPr id="64" name="Google Shape;64;g30a43a707d1_0_78"/>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1600"/>
              <a:buNone/>
              <a:defRPr sz="1600"/>
            </a:lvl1pPr>
            <a:lvl2pPr marL="914400" lvl="1" indent="-228600" algn="l">
              <a:lnSpc>
                <a:spcPct val="90000"/>
              </a:lnSpc>
              <a:spcBef>
                <a:spcPts val="500"/>
              </a:spcBef>
              <a:spcAft>
                <a:spcPts val="0"/>
              </a:spcAft>
              <a:buClr>
                <a:schemeClr val="dk2"/>
              </a:buClr>
              <a:buSzPts val="1400"/>
              <a:buNone/>
              <a:defRPr sz="1400"/>
            </a:lvl2pPr>
            <a:lvl3pPr marL="1371600" lvl="2" indent="-228600" algn="l">
              <a:lnSpc>
                <a:spcPct val="90000"/>
              </a:lnSpc>
              <a:spcBef>
                <a:spcPts val="500"/>
              </a:spcBef>
              <a:spcAft>
                <a:spcPts val="0"/>
              </a:spcAft>
              <a:buClr>
                <a:schemeClr val="dk2"/>
              </a:buClr>
              <a:buSzPts val="1200"/>
              <a:buNone/>
              <a:defRPr sz="1200"/>
            </a:lvl3pPr>
            <a:lvl4pPr marL="1828800" lvl="3" indent="-228600" algn="l">
              <a:lnSpc>
                <a:spcPct val="90000"/>
              </a:lnSpc>
              <a:spcBef>
                <a:spcPts val="500"/>
              </a:spcBef>
              <a:spcAft>
                <a:spcPts val="0"/>
              </a:spcAft>
              <a:buClr>
                <a:schemeClr val="dk2"/>
              </a:buClr>
              <a:buSzPts val="1000"/>
              <a:buNone/>
              <a:defRPr sz="1000"/>
            </a:lvl4pPr>
            <a:lvl5pPr marL="2286000" lvl="4" indent="-228600" algn="l">
              <a:lnSpc>
                <a:spcPct val="90000"/>
              </a:lnSpc>
              <a:spcBef>
                <a:spcPts val="500"/>
              </a:spcBef>
              <a:spcAft>
                <a:spcPts val="0"/>
              </a:spcAft>
              <a:buClr>
                <a:schemeClr val="dk2"/>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g30a43a707d1_0_7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6" name="Google Shape;66;g30a43a707d1_0_7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t" anchorCtr="0">
            <a:noAutofit/>
          </a:bodyPr>
          <a:lstStyle>
            <a:lvl1pPr marR="0" lvl="0" algn="l">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7" name="Google Shape;67;g30a43a707d1_0_7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68"/>
        <p:cNvGrpSpPr/>
        <p:nvPr/>
      </p:nvGrpSpPr>
      <p:grpSpPr>
        <a:xfrm>
          <a:off x="0" y="0"/>
          <a:ext cx="0" cy="0"/>
          <a:chOff x="0" y="0"/>
          <a:chExt cx="0" cy="0"/>
        </a:xfrm>
      </p:grpSpPr>
      <p:sp>
        <p:nvSpPr>
          <p:cNvPr id="69" name="Google Shape;69;g30a43a707d1_0_85"/>
          <p:cNvSpPr txBox="1">
            <a:spLocks noGrp="1"/>
          </p:cNvSpPr>
          <p:nvPr>
            <p:ph type="title"/>
          </p:nvPr>
        </p:nvSpPr>
        <p:spPr>
          <a:xfrm>
            <a:off x="838200" y="365125"/>
            <a:ext cx="10515600" cy="8910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g30a43a707d1_0_8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Plai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2362200"/>
            <a:ext cx="12192000" cy="25146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3"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5" name="Picture 4">
            <a:extLst>
              <a:ext uri="{FF2B5EF4-FFF2-40B4-BE49-F238E27FC236}">
                <a16:creationId xmlns:a16="http://schemas.microsoft.com/office/drawing/2014/main" id="{366EDB48-3FC6-BD48-A3CF-BC8E7189ABCD}"/>
              </a:ext>
            </a:extLst>
          </p:cNvPr>
          <p:cNvPicPr>
            <a:picLocks noChangeAspect="1"/>
          </p:cNvPicPr>
          <p:nvPr userDrawn="1"/>
        </p:nvPicPr>
        <p:blipFill>
          <a:blip r:embed="rId3"/>
          <a:stretch>
            <a:fillRect/>
          </a:stretch>
        </p:blipFill>
        <p:spPr>
          <a:xfrm>
            <a:off x="838200" y="5949280"/>
            <a:ext cx="5113784" cy="608704"/>
          </a:xfrm>
          <a:prstGeom prst="rect">
            <a:avLst/>
          </a:prstGeom>
        </p:spPr>
      </p:pic>
    </p:spTree>
    <p:extLst>
      <p:ext uri="{BB962C8B-B14F-4D97-AF65-F5344CB8AC3E}">
        <p14:creationId xmlns:p14="http://schemas.microsoft.com/office/powerpoint/2010/main" val="2842344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Graphic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0" y="2362200"/>
            <a:ext cx="12192000" cy="25146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9"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6" name="Picture 5">
            <a:extLst>
              <a:ext uri="{FF2B5EF4-FFF2-40B4-BE49-F238E27FC236}">
                <a16:creationId xmlns:a16="http://schemas.microsoft.com/office/drawing/2014/main" id="{A0498E80-E6F4-B04A-A0CF-8C28A7B445A5}"/>
              </a:ext>
            </a:extLst>
          </p:cNvPr>
          <p:cNvPicPr>
            <a:picLocks noChangeAspect="1"/>
          </p:cNvPicPr>
          <p:nvPr userDrawn="1"/>
        </p:nvPicPr>
        <p:blipFill>
          <a:blip r:embed="rId3"/>
          <a:stretch>
            <a:fillRect/>
          </a:stretch>
        </p:blipFill>
        <p:spPr>
          <a:xfrm>
            <a:off x="838200" y="5949280"/>
            <a:ext cx="5113784" cy="608704"/>
          </a:xfrm>
          <a:prstGeom prst="rect">
            <a:avLst/>
          </a:prstGeom>
        </p:spPr>
      </p:pic>
    </p:spTree>
    <p:extLst>
      <p:ext uri="{BB962C8B-B14F-4D97-AF65-F5344CB8AC3E}">
        <p14:creationId xmlns:p14="http://schemas.microsoft.com/office/powerpoint/2010/main" val="4672792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EECCE-4ADE-66AA-7110-CB642E442E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9199DB-CE65-7B31-3174-118F2EC4BD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28DE60E-D802-6F05-67EE-563D6B7FAD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858B1CC-FD99-D5B1-63F3-EB6187DE938B}"/>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6" name="Footer Placeholder 5">
            <a:extLst>
              <a:ext uri="{FF2B5EF4-FFF2-40B4-BE49-F238E27FC236}">
                <a16:creationId xmlns:a16="http://schemas.microsoft.com/office/drawing/2014/main" id="{8D718000-9895-24B2-5586-C63E63E260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0CACF7-08CA-0FB8-FD1D-5BDC0601086A}"/>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33290702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Graphic Ligh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69710-DFB9-8D47-965F-0D64BFA06657}"/>
              </a:ext>
            </a:extLst>
          </p:cNvPr>
          <p:cNvSpPr/>
          <p:nvPr userDrawn="1"/>
        </p:nvSpPr>
        <p:spPr>
          <a:xfrm>
            <a:off x="0" y="2213659"/>
            <a:ext cx="12192000" cy="2430683"/>
          </a:xfrm>
          <a:prstGeom prst="rect">
            <a:avLst/>
          </a:prstGeom>
          <a:solidFill>
            <a:schemeClr val="accent5">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6"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7" name="Picture 6">
            <a:extLst>
              <a:ext uri="{FF2B5EF4-FFF2-40B4-BE49-F238E27FC236}">
                <a16:creationId xmlns:a16="http://schemas.microsoft.com/office/drawing/2014/main" id="{8B61DB35-2304-E440-9D37-0D162F21DF80}"/>
              </a:ext>
            </a:extLst>
          </p:cNvPr>
          <p:cNvPicPr>
            <a:picLocks noChangeAspect="1"/>
          </p:cNvPicPr>
          <p:nvPr userDrawn="1"/>
        </p:nvPicPr>
        <p:blipFill>
          <a:blip r:embed="rId2"/>
          <a:stretch>
            <a:fillRect/>
          </a:stretch>
        </p:blipFill>
        <p:spPr>
          <a:xfrm>
            <a:off x="838200" y="5949280"/>
            <a:ext cx="5148072" cy="612786"/>
          </a:xfrm>
          <a:prstGeom prst="rect">
            <a:avLst/>
          </a:prstGeom>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Light with shap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775337-1271-8347-B9CD-5488E4E0EC9C}"/>
              </a:ext>
            </a:extLst>
          </p:cNvPr>
          <p:cNvSpPr/>
          <p:nvPr userDrawn="1"/>
        </p:nvSpPr>
        <p:spPr>
          <a:xfrm>
            <a:off x="0" y="2213659"/>
            <a:ext cx="12192000" cy="2430683"/>
          </a:xfrm>
          <a:prstGeom prst="rect">
            <a:avLst/>
          </a:prstGeom>
          <a:solidFill>
            <a:schemeClr val="accent5">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6"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7" name="Picture 6">
            <a:extLst>
              <a:ext uri="{FF2B5EF4-FFF2-40B4-BE49-F238E27FC236}">
                <a16:creationId xmlns:a16="http://schemas.microsoft.com/office/drawing/2014/main" id="{A9A1DBAF-A03B-ED41-85CB-EA4C0EDF0C24}"/>
              </a:ext>
            </a:extLst>
          </p:cNvPr>
          <p:cNvPicPr>
            <a:picLocks noChangeAspect="1"/>
          </p:cNvPicPr>
          <p:nvPr userDrawn="1"/>
        </p:nvPicPr>
        <p:blipFill>
          <a:blip r:embed="rId3"/>
          <a:stretch>
            <a:fillRect/>
          </a:stretch>
        </p:blipFill>
        <p:spPr>
          <a:xfrm>
            <a:off x="838200" y="5949280"/>
            <a:ext cx="5146916" cy="612648"/>
          </a:xfrm>
          <a:prstGeom prst="rect">
            <a:avLst/>
          </a:prstGeom>
        </p:spPr>
      </p:pic>
    </p:spTree>
    <p:extLst>
      <p:ext uri="{BB962C8B-B14F-4D97-AF65-F5344CB8AC3E}">
        <p14:creationId xmlns:p14="http://schemas.microsoft.com/office/powerpoint/2010/main" val="10646198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Plai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6"/>
          <p:cNvSpPr>
            <a:spLocks noGrp="1"/>
          </p:cNvSpPr>
          <p:nvPr>
            <p:ph type="body" sz="quarter" idx="10"/>
          </p:nvPr>
        </p:nvSpPr>
        <p:spPr>
          <a:xfrm>
            <a:off x="838201" y="1886673"/>
            <a:ext cx="10515600" cy="40569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5863704E-96E7-C245-B757-7A129D13F39B}"/>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Plain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0"/>
          </p:nvPr>
        </p:nvSpPr>
        <p:spPr>
          <a:xfrm>
            <a:off x="838200" y="18288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EEBA567-2CA1-9149-A4FA-3797D5217A39}"/>
              </a:ext>
            </a:extLst>
          </p:cNvPr>
          <p:cNvPicPr>
            <a:picLocks noChangeAspect="1"/>
          </p:cNvPicPr>
          <p:nvPr userDrawn="1"/>
        </p:nvPicPr>
        <p:blipFill>
          <a:blip r:embed="rId2"/>
          <a:stretch>
            <a:fillRect/>
          </a:stretch>
        </p:blipFill>
        <p:spPr>
          <a:xfrm>
            <a:off x="837866" y="6355080"/>
            <a:ext cx="2304589" cy="274320"/>
          </a:xfrm>
          <a:prstGeom prst="rect">
            <a:avLst/>
          </a:prstGeom>
        </p:spPr>
      </p:pic>
    </p:spTree>
    <p:extLst>
      <p:ext uri="{BB962C8B-B14F-4D97-AF65-F5344CB8AC3E}">
        <p14:creationId xmlns:p14="http://schemas.microsoft.com/office/powerpoint/2010/main" val="3160223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 Blue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DD8773-1566-E443-82FF-EEABB7454C1E}"/>
              </a:ext>
            </a:extLst>
          </p:cNvPr>
          <p:cNvPicPr>
            <a:picLocks noChangeAspect="1"/>
          </p:cNvPicPr>
          <p:nvPr userDrawn="1"/>
        </p:nvPicPr>
        <p:blipFill>
          <a:blip r:embed="rId3"/>
          <a:stretch>
            <a:fillRect/>
          </a:stretch>
        </p:blipFill>
        <p:spPr>
          <a:xfrm>
            <a:off x="838199" y="6359513"/>
            <a:ext cx="2304256" cy="274281"/>
          </a:xfrm>
          <a:prstGeom prst="rect">
            <a:avLst/>
          </a:prstGeom>
        </p:spPr>
      </p:pic>
      <p:sp>
        <p:nvSpPr>
          <p:cNvPr id="6" name="Title 1">
            <a:extLst>
              <a:ext uri="{FF2B5EF4-FFF2-40B4-BE49-F238E27FC236}">
                <a16:creationId xmlns:a16="http://schemas.microsoft.com/office/drawing/2014/main" id="{08002843-3CBC-294A-81CE-90BCFC768317}"/>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Content Placeholder 8">
            <a:extLst>
              <a:ext uri="{FF2B5EF4-FFF2-40B4-BE49-F238E27FC236}">
                <a16:creationId xmlns:a16="http://schemas.microsoft.com/office/drawing/2014/main" id="{E8E82735-A055-004A-984D-73E55416789A}"/>
              </a:ext>
            </a:extLst>
          </p:cNvPr>
          <p:cNvSpPr>
            <a:spLocks noGrp="1"/>
          </p:cNvSpPr>
          <p:nvPr>
            <p:ph sz="quarter" idx="10"/>
          </p:nvPr>
        </p:nvSpPr>
        <p:spPr>
          <a:xfrm>
            <a:off x="838200" y="18288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2991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6492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6197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Dark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9" name="Text Placeholder 2"/>
          <p:cNvSpPr>
            <a:spLocks noGrp="1"/>
          </p:cNvSpPr>
          <p:nvPr>
            <p:ph idx="1"/>
          </p:nvPr>
        </p:nvSpPr>
        <p:spPr>
          <a:xfrm>
            <a:off x="838200" y="1825626"/>
            <a:ext cx="10515600" cy="4176216"/>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a:extLst>
              <a:ext uri="{FF2B5EF4-FFF2-40B4-BE49-F238E27FC236}">
                <a16:creationId xmlns:a16="http://schemas.microsoft.com/office/drawing/2014/main" id="{EC50D46E-99B3-4343-95D9-A9D011493619}"/>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Pentag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bg1"/>
                </a:solidFill>
                <a:latin typeface="Helvetica" pitchFamily="2" charset="0"/>
                <a:ea typeface="Source Sans Pro" charset="0"/>
                <a:cs typeface="Helvetica" pitchFamily="2" charset="0"/>
              </a:defRPr>
            </a:lvl1pPr>
          </a:lstStyle>
          <a:p>
            <a:r>
              <a:rPr lang="en-US"/>
              <a:t>Click to edit Master title style</a:t>
            </a:r>
            <a:endParaRPr lang="en-US" dirty="0"/>
          </a:p>
        </p:txBody>
      </p:sp>
      <p:sp>
        <p:nvSpPr>
          <p:cNvPr id="13" name="Content Placeholder 12"/>
          <p:cNvSpPr>
            <a:spLocks noGrp="1"/>
          </p:cNvSpPr>
          <p:nvPr>
            <p:ph sz="quarter" idx="10"/>
          </p:nvPr>
        </p:nvSpPr>
        <p:spPr>
          <a:xfrm>
            <a:off x="838200" y="1828800"/>
            <a:ext cx="10515600" cy="4191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81CC72EC-D105-8644-AA8C-F3EBAC8E9B96}"/>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Hexag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Picture Placeholder 6"/>
          <p:cNvSpPr>
            <a:spLocks noGrp="1"/>
          </p:cNvSpPr>
          <p:nvPr>
            <p:ph type="pic" sz="quarter" idx="11"/>
          </p:nvPr>
        </p:nvSpPr>
        <p:spPr>
          <a:xfrm>
            <a:off x="838200" y="1828800"/>
            <a:ext cx="10515600" cy="4100512"/>
          </a:xfrm>
        </p:spPr>
        <p:txBody>
          <a:bodyPr/>
          <a:lstStyle>
            <a:lvl1pPr>
              <a:defRPr>
                <a:solidFill>
                  <a:schemeClr val="bg1"/>
                </a:solidFill>
              </a:defRPr>
            </a:lvl1pPr>
          </a:lstStyle>
          <a:p>
            <a:r>
              <a:rPr lang="en-US"/>
              <a:t>Click icon to add picture</a:t>
            </a:r>
          </a:p>
        </p:txBody>
      </p:sp>
      <p:pic>
        <p:nvPicPr>
          <p:cNvPr id="9" name="Picture 8">
            <a:extLst>
              <a:ext uri="{FF2B5EF4-FFF2-40B4-BE49-F238E27FC236}">
                <a16:creationId xmlns:a16="http://schemas.microsoft.com/office/drawing/2014/main" id="{772C7889-6467-6642-97B8-C176C9B0E037}"/>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130324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02287-7ECB-36A9-EE49-1E352CDCBE7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F5E13D-EA51-5551-F98C-CBB1D7BDB5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F247A98-50A7-E2B6-6524-80E5F30912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8C4A00E-FDC3-FE0C-5DE8-EFDAE9BD11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95F091-E56A-C0F1-726C-BF613FB873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E71798-2D0B-0462-2C6E-210A47207C48}"/>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8" name="Footer Placeholder 7">
            <a:extLst>
              <a:ext uri="{FF2B5EF4-FFF2-40B4-BE49-F238E27FC236}">
                <a16:creationId xmlns:a16="http://schemas.microsoft.com/office/drawing/2014/main" id="{B202276A-6D63-7E3F-473C-BA1D36DB32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029993-26C8-28BB-29A6-1ABB1AFBC628}"/>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16579509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Sidebar R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546448" cy="1325563"/>
          </a:xfrm>
        </p:spPr>
        <p:txBody>
          <a:bodyPr/>
          <a:lstStyle/>
          <a:p>
            <a:r>
              <a:rPr lang="en-US" dirty="0"/>
              <a:t>Click to edit title style</a:t>
            </a:r>
          </a:p>
        </p:txBody>
      </p:sp>
      <p:sp>
        <p:nvSpPr>
          <p:cNvPr id="3" name="Content Placeholder 2"/>
          <p:cNvSpPr>
            <a:spLocks noGrp="1"/>
          </p:cNvSpPr>
          <p:nvPr>
            <p:ph sz="half" idx="1"/>
          </p:nvPr>
        </p:nvSpPr>
        <p:spPr>
          <a:xfrm>
            <a:off x="838200" y="1825625"/>
            <a:ext cx="6546448" cy="4076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229600" y="1825625"/>
            <a:ext cx="3124200" cy="4076411"/>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8" name="Picture 7">
            <a:extLst>
              <a:ext uri="{FF2B5EF4-FFF2-40B4-BE49-F238E27FC236}">
                <a16:creationId xmlns:a16="http://schemas.microsoft.com/office/drawing/2014/main" id="{C33141EB-1952-E248-B2D0-D4E9B4912C3C}"/>
              </a:ext>
            </a:extLst>
          </p:cNvPr>
          <p:cNvPicPr>
            <a:picLocks noChangeAspect="1"/>
          </p:cNvPicPr>
          <p:nvPr userDrawn="1"/>
        </p:nvPicPr>
        <p:blipFill>
          <a:blip r:embed="rId3"/>
          <a:stretch>
            <a:fillRect/>
          </a:stretch>
        </p:blipFill>
        <p:spPr>
          <a:xfrm>
            <a:off x="837866" y="6355080"/>
            <a:ext cx="2304589" cy="274320"/>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Sidebar 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590309" y="2083443"/>
            <a:ext cx="2789500" cy="390066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text styles</a:t>
            </a:r>
          </a:p>
        </p:txBody>
      </p:sp>
      <p:sp>
        <p:nvSpPr>
          <p:cNvPr id="6" name="Content Placeholder 5"/>
          <p:cNvSpPr>
            <a:spLocks noGrp="1"/>
          </p:cNvSpPr>
          <p:nvPr>
            <p:ph sz="quarter" idx="4"/>
          </p:nvPr>
        </p:nvSpPr>
        <p:spPr>
          <a:xfrm>
            <a:off x="3981690" y="2083443"/>
            <a:ext cx="7600709" cy="39006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a:xfrm>
            <a:off x="3981690" y="365125"/>
            <a:ext cx="7600709" cy="1325563"/>
          </a:xfrm>
        </p:spPr>
        <p:txBody>
          <a:bodyPr/>
          <a:lstStyle>
            <a:lvl1pPr algn="r">
              <a:defRPr/>
            </a:lvl1pPr>
          </a:lstStyle>
          <a:p>
            <a:r>
              <a:rPr lang="en-US"/>
              <a:t>Click to edit Master title style</a:t>
            </a:r>
            <a:endParaRPr lang="en-US" dirty="0"/>
          </a:p>
        </p:txBody>
      </p:sp>
      <p:pic>
        <p:nvPicPr>
          <p:cNvPr id="10" name="Picture 9">
            <a:extLst>
              <a:ext uri="{FF2B5EF4-FFF2-40B4-BE49-F238E27FC236}">
                <a16:creationId xmlns:a16="http://schemas.microsoft.com/office/drawing/2014/main" id="{7815031F-1418-984F-98DE-92126C2B7A6B}"/>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Blue Bar left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528643"/>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457201"/>
            <a:ext cx="6172200" cy="524134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64114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a:extLst>
              <a:ext uri="{FF2B5EF4-FFF2-40B4-BE49-F238E27FC236}">
                <a16:creationId xmlns:a16="http://schemas.microsoft.com/office/drawing/2014/main" id="{16DD8773-1566-E443-82FF-EEABB7454C1E}"/>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8379007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Curves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37149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a:extLst>
              <a:ext uri="{FF2B5EF4-FFF2-40B4-BE49-F238E27FC236}">
                <a16:creationId xmlns:a16="http://schemas.microsoft.com/office/drawing/2014/main" id="{16772ECA-E95E-E04F-9E2F-20211517CD02}"/>
              </a:ext>
            </a:extLst>
          </p:cNvPr>
          <p:cNvPicPr>
            <a:picLocks noChangeAspect="1"/>
          </p:cNvPicPr>
          <p:nvPr userDrawn="1"/>
        </p:nvPicPr>
        <p:blipFill>
          <a:blip r:embed="rId3"/>
          <a:stretch>
            <a:fillRect/>
          </a:stretch>
        </p:blipFill>
        <p:spPr>
          <a:xfrm>
            <a:off x="838199" y="6359513"/>
            <a:ext cx="2304256" cy="274281"/>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Header, Curves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US" dirty="0"/>
          </a:p>
        </p:txBody>
      </p:sp>
      <p:sp>
        <p:nvSpPr>
          <p:cNvPr id="4" name="Text Placeholder 2"/>
          <p:cNvSpPr>
            <a:spLocks noGrp="1"/>
          </p:cNvSpPr>
          <p:nvPr>
            <p:ph type="body" idx="1"/>
          </p:nvPr>
        </p:nvSpPr>
        <p:spPr>
          <a:xfrm>
            <a:off x="831850" y="4589463"/>
            <a:ext cx="10515600" cy="137149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6" name="Picture 5">
            <a:extLst>
              <a:ext uri="{FF2B5EF4-FFF2-40B4-BE49-F238E27FC236}">
                <a16:creationId xmlns:a16="http://schemas.microsoft.com/office/drawing/2014/main" id="{02CAA97D-501B-C142-B6E9-30FFE60BBBB5}"/>
              </a:ext>
            </a:extLst>
          </p:cNvPr>
          <p:cNvPicPr>
            <a:picLocks noChangeAspect="1"/>
          </p:cNvPicPr>
          <p:nvPr userDrawn="1"/>
        </p:nvPicPr>
        <p:blipFill>
          <a:blip r:embed="rId3"/>
          <a:stretch>
            <a:fillRect/>
          </a:stretch>
        </p:blipFill>
        <p:spPr>
          <a:xfrm>
            <a:off x="837866" y="6355080"/>
            <a:ext cx="2304589" cy="274320"/>
          </a:xfrm>
          <a:prstGeom prst="rect">
            <a:avLst/>
          </a:prstGeom>
        </p:spPr>
      </p:pic>
    </p:spTree>
    <p:extLst>
      <p:ext uri="{BB962C8B-B14F-4D97-AF65-F5344CB8AC3E}">
        <p14:creationId xmlns:p14="http://schemas.microsoft.com/office/powerpoint/2010/main" val="8536949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7" name="Picture 6">
            <a:extLst>
              <a:ext uri="{FF2B5EF4-FFF2-40B4-BE49-F238E27FC236}">
                <a16:creationId xmlns:a16="http://schemas.microsoft.com/office/drawing/2014/main" id="{1B25FA44-F417-4F4C-8518-8D999D4EEEC4}"/>
              </a:ext>
            </a:extLst>
          </p:cNvPr>
          <p:cNvPicPr>
            <a:picLocks noChangeAspect="1"/>
          </p:cNvPicPr>
          <p:nvPr userDrawn="1"/>
        </p:nvPicPr>
        <p:blipFill>
          <a:blip r:embed="rId3"/>
          <a:stretch>
            <a:fillRect/>
          </a:stretch>
        </p:blipFill>
        <p:spPr>
          <a:xfrm>
            <a:off x="837866" y="6355080"/>
            <a:ext cx="2304589" cy="274320"/>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Content, Cur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4"/>
            <a:ext cx="10515600" cy="4194175"/>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C8E70739-0E99-7942-9DD7-9EA76253AA80}"/>
              </a:ext>
            </a:extLst>
          </p:cNvPr>
          <p:cNvPicPr>
            <a:picLocks noChangeAspect="1"/>
          </p:cNvPicPr>
          <p:nvPr userDrawn="1"/>
        </p:nvPicPr>
        <p:blipFill>
          <a:blip r:embed="rId3"/>
          <a:stretch>
            <a:fillRect/>
          </a:stretch>
        </p:blipFill>
        <p:spPr>
          <a:xfrm>
            <a:off x="837866" y="6355080"/>
            <a:ext cx="2304589" cy="274320"/>
          </a:xfrm>
          <a:prstGeom prst="rect">
            <a:avLst/>
          </a:prstGeom>
        </p:spPr>
      </p:pic>
    </p:spTree>
    <p:extLst>
      <p:ext uri="{BB962C8B-B14F-4D97-AF65-F5344CB8AC3E}">
        <p14:creationId xmlns:p14="http://schemas.microsoft.com/office/powerpoint/2010/main" val="11093443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Pentagons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365125"/>
            <a:ext cx="5620473" cy="5676860"/>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hart Placeholder 7"/>
          <p:cNvSpPr>
            <a:spLocks noGrp="1"/>
          </p:cNvSpPr>
          <p:nvPr>
            <p:ph type="chart" sz="quarter" idx="10"/>
          </p:nvPr>
        </p:nvSpPr>
        <p:spPr>
          <a:xfrm>
            <a:off x="6724892" y="365125"/>
            <a:ext cx="4628908" cy="5676860"/>
          </a:xfrm>
        </p:spPr>
        <p:txBody>
          <a:bodyPr/>
          <a:lstStyle/>
          <a:p>
            <a:r>
              <a:rPr lang="en-US"/>
              <a:t>Click icon to add chart</a:t>
            </a:r>
          </a:p>
        </p:txBody>
      </p:sp>
      <p:pic>
        <p:nvPicPr>
          <p:cNvPr id="6" name="Picture 5">
            <a:extLst>
              <a:ext uri="{FF2B5EF4-FFF2-40B4-BE49-F238E27FC236}">
                <a16:creationId xmlns:a16="http://schemas.microsoft.com/office/drawing/2014/main" id="{2C6CD60D-9492-AD45-9078-20EE575E95C6}"/>
              </a:ext>
            </a:extLst>
          </p:cNvPr>
          <p:cNvPicPr>
            <a:picLocks noChangeAspect="1"/>
          </p:cNvPicPr>
          <p:nvPr userDrawn="1"/>
        </p:nvPicPr>
        <p:blipFill>
          <a:blip r:embed="rId3"/>
          <a:stretch>
            <a:fillRect/>
          </a:stretch>
        </p:blipFill>
        <p:spPr>
          <a:xfrm>
            <a:off x="837866" y="6355080"/>
            <a:ext cx="2304589" cy="274320"/>
          </a:xfrm>
          <a:prstGeom prst="rect">
            <a:avLst/>
          </a:prstGeom>
        </p:spPr>
      </p:pic>
    </p:spTree>
    <p:extLst>
      <p:ext uri="{BB962C8B-B14F-4D97-AF65-F5344CB8AC3E}">
        <p14:creationId xmlns:p14="http://schemas.microsoft.com/office/powerpoint/2010/main" val="29733274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cknowledgements,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lvl1pPr>
              <a:defRPr>
                <a:solidFill>
                  <a:schemeClr val="bg1"/>
                </a:solidFill>
              </a:defRPr>
            </a:lvl1pPr>
          </a:lstStyle>
          <a:p>
            <a:r>
              <a:rPr lang="en-US"/>
              <a:t>Click to edit Master title style</a:t>
            </a:r>
            <a:endParaRPr lang="en-US" dirty="0"/>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6" name="Text Placeholder 5"/>
          <p:cNvSpPr>
            <a:spLocks noGrp="1"/>
          </p:cNvSpPr>
          <p:nvPr>
            <p:ph type="body" sz="quarter" idx="16" hasCustomPrompt="1"/>
          </p:nvPr>
        </p:nvSpPr>
        <p:spPr>
          <a:xfrm>
            <a:off x="5987291" y="365125"/>
            <a:ext cx="5366507" cy="1217613"/>
          </a:xfrm>
        </p:spPr>
        <p:txBody>
          <a:bodyPr anchor="ctr">
            <a:normAutofit/>
          </a:bodyPr>
          <a:lstStyle>
            <a:lvl1pPr marL="0" indent="0">
              <a:lnSpc>
                <a:spcPct val="125000"/>
              </a:lnSpc>
              <a:buNone/>
              <a:defRPr sz="1600">
                <a:solidFill>
                  <a:schemeClr val="bg1"/>
                </a:solidFill>
              </a:defRPr>
            </a:lvl1pPr>
          </a:lstStyle>
          <a:p>
            <a:pPr lvl="0"/>
            <a:r>
              <a:rPr lang="en-US" dirty="0"/>
              <a:t>This research was supported by the Intramural Research Program of the NIH, National Library of Medicine.</a:t>
            </a:r>
          </a:p>
        </p:txBody>
      </p:sp>
      <p:pic>
        <p:nvPicPr>
          <p:cNvPr id="12" name="Picture 11">
            <a:extLst>
              <a:ext uri="{FF2B5EF4-FFF2-40B4-BE49-F238E27FC236}">
                <a16:creationId xmlns:a16="http://schemas.microsoft.com/office/drawing/2014/main" id="{38CFC447-0699-4A40-A394-00BF77093932}"/>
              </a:ext>
            </a:extLst>
          </p:cNvPr>
          <p:cNvPicPr>
            <a:picLocks noChangeAspect="1"/>
          </p:cNvPicPr>
          <p:nvPr userDrawn="1"/>
        </p:nvPicPr>
        <p:blipFill>
          <a:blip r:embed="rId3"/>
          <a:stretch>
            <a:fillRect/>
          </a:stretch>
        </p:blipFill>
        <p:spPr>
          <a:xfrm>
            <a:off x="838199" y="6359513"/>
            <a:ext cx="2304256" cy="274281"/>
          </a:xfrm>
          <a:prstGeom prst="rect">
            <a:avLst/>
          </a:prstGeom>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cknowledgements, Ligh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p>
            <a:r>
              <a:rPr lang="en-US"/>
              <a:t>Click to edit Master title style</a:t>
            </a:r>
            <a:endParaRPr lang="en-US" dirty="0"/>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6" name="Text Placeholder 5"/>
          <p:cNvSpPr>
            <a:spLocks noGrp="1"/>
          </p:cNvSpPr>
          <p:nvPr>
            <p:ph type="body" sz="quarter" idx="16" hasCustomPrompt="1"/>
          </p:nvPr>
        </p:nvSpPr>
        <p:spPr>
          <a:xfrm>
            <a:off x="6028944" y="369080"/>
            <a:ext cx="5334000" cy="1217613"/>
          </a:xfrm>
        </p:spPr>
        <p:txBody>
          <a:bodyPr anchor="ctr">
            <a:normAutofit/>
          </a:bodyPr>
          <a:lstStyle>
            <a:lvl1pPr marL="0" indent="0">
              <a:lnSpc>
                <a:spcPct val="125000"/>
              </a:lnSpc>
              <a:buNone/>
              <a:defRPr sz="1600"/>
            </a:lvl1pPr>
          </a:lstStyle>
          <a:p>
            <a:pPr lvl="0"/>
            <a:r>
              <a:rPr lang="en-US" dirty="0"/>
              <a:t>This research was supported by the Intramural Research Program of the NIH, National Library of Medicine.</a:t>
            </a:r>
          </a:p>
        </p:txBody>
      </p:sp>
      <p:pic>
        <p:nvPicPr>
          <p:cNvPr id="10" name="Picture 9">
            <a:extLst>
              <a:ext uri="{FF2B5EF4-FFF2-40B4-BE49-F238E27FC236}">
                <a16:creationId xmlns:a16="http://schemas.microsoft.com/office/drawing/2014/main" id="{8FC447B7-0E01-6C47-B278-A30BA4A081F2}"/>
              </a:ext>
            </a:extLst>
          </p:cNvPr>
          <p:cNvPicPr>
            <a:picLocks noChangeAspect="1"/>
          </p:cNvPicPr>
          <p:nvPr userDrawn="1"/>
        </p:nvPicPr>
        <p:blipFill>
          <a:blip r:embed="rId2"/>
          <a:stretch>
            <a:fillRect/>
          </a:stretch>
        </p:blipFill>
        <p:spPr>
          <a:xfrm>
            <a:off x="837866" y="6355080"/>
            <a:ext cx="2304589" cy="27432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75698-2FC0-7867-1F04-ACD828DB7B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2E4DF52-6459-BCDC-6BE4-D2AFAE643909}"/>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4" name="Footer Placeholder 3">
            <a:extLst>
              <a:ext uri="{FF2B5EF4-FFF2-40B4-BE49-F238E27FC236}">
                <a16:creationId xmlns:a16="http://schemas.microsoft.com/office/drawing/2014/main" id="{6F1BC3F1-1A4B-8525-B5BE-C414CC5C54F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E1F54F-A268-59B2-F103-8BA0EE034991}"/>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112955934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Blank White with logo">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F49A55-C312-3D4D-9B1B-8FB2433C5202}"/>
              </a:ext>
            </a:extLst>
          </p:cNvPr>
          <p:cNvPicPr>
            <a:picLocks noChangeAspect="1"/>
          </p:cNvPicPr>
          <p:nvPr userDrawn="1"/>
        </p:nvPicPr>
        <p:blipFill>
          <a:blip r:embed="rId2"/>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36627359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A9489-3898-194D-A732-430B868BE3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A816C2-39AD-2143-8624-8D947786C5F9}"/>
              </a:ext>
            </a:extLst>
          </p:cNvPr>
          <p:cNvSpPr>
            <a:spLocks noGrp="1"/>
          </p:cNvSpPr>
          <p:nvPr>
            <p:ph sz="half" idx="1"/>
          </p:nvPr>
        </p:nvSpPr>
        <p:spPr>
          <a:xfrm>
            <a:off x="1480928" y="1825625"/>
            <a:ext cx="5072272"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3B4BEEE7-7967-CB49-851F-EDD5B96E4FEC}"/>
              </a:ext>
            </a:extLst>
          </p:cNvPr>
          <p:cNvSpPr>
            <a:spLocks noGrp="1"/>
          </p:cNvSpPr>
          <p:nvPr>
            <p:ph sz="half" idx="2"/>
          </p:nvPr>
        </p:nvSpPr>
        <p:spPr>
          <a:xfrm>
            <a:off x="6824866" y="1825625"/>
            <a:ext cx="5072272"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FA6216E-719D-BB45-8E06-206AC1FFEA95}"/>
              </a:ext>
            </a:extLst>
          </p:cNvPr>
          <p:cNvSpPr>
            <a:spLocks noGrp="1"/>
          </p:cNvSpPr>
          <p:nvPr>
            <p:ph type="dt" sz="half" idx="10"/>
          </p:nvPr>
        </p:nvSpPr>
        <p:spPr>
          <a:xfrm>
            <a:off x="838200" y="6356350"/>
            <a:ext cx="2743200" cy="365125"/>
          </a:xfrm>
          <a:prstGeom prst="rect">
            <a:avLst/>
          </a:prstGeom>
        </p:spPr>
        <p:txBody>
          <a:bodyPr/>
          <a:lstStyle/>
          <a:p>
            <a:endParaRPr lang="en-US"/>
          </a:p>
        </p:txBody>
      </p:sp>
      <p:sp>
        <p:nvSpPr>
          <p:cNvPr id="6" name="Footer Placeholder 5">
            <a:extLst>
              <a:ext uri="{FF2B5EF4-FFF2-40B4-BE49-F238E27FC236}">
                <a16:creationId xmlns:a16="http://schemas.microsoft.com/office/drawing/2014/main" id="{9AF211B5-78C8-A246-97C0-725D868F65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C46205-6E07-D94C-A182-6AE16E0FE461}"/>
              </a:ext>
            </a:extLst>
          </p:cNvPr>
          <p:cNvSpPr>
            <a:spLocks noGrp="1"/>
          </p:cNvSpPr>
          <p:nvPr>
            <p:ph type="sldNum" sz="quarter" idx="12"/>
          </p:nvPr>
        </p:nvSpPr>
        <p:spPr/>
        <p:txBody>
          <a:bodyPr/>
          <a:lstStyle/>
          <a:p>
            <a:fld id="{820DF181-8391-C54D-9ED8-23F994399EE0}" type="slidenum">
              <a:rPr lang="en-US" smtClean="0"/>
              <a:t>‹#›</a:t>
            </a:fld>
            <a:endParaRPr lang="en-US"/>
          </a:p>
        </p:txBody>
      </p:sp>
    </p:spTree>
    <p:extLst>
      <p:ext uri="{BB962C8B-B14F-4D97-AF65-F5344CB8AC3E}">
        <p14:creationId xmlns:p14="http://schemas.microsoft.com/office/powerpoint/2010/main" val="24291765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C1A87-D221-1E16-E4D3-38686A8B5290}"/>
              </a:ext>
            </a:extLst>
          </p:cNvPr>
          <p:cNvSpPr>
            <a:spLocks noGrp="1"/>
          </p:cNvSpPr>
          <p:nvPr>
            <p:ph type="ctrTitle" hasCustomPrompt="1"/>
          </p:nvPr>
        </p:nvSpPr>
        <p:spPr>
          <a:xfrm>
            <a:off x="1524000" y="2226602"/>
            <a:ext cx="9144000" cy="1457891"/>
          </a:xfrm>
        </p:spPr>
        <p:txBody>
          <a:bodyPr anchor="ctr">
            <a:noAutofit/>
          </a:bodyPr>
          <a:lstStyle>
            <a:lvl1pPr algn="ctr">
              <a:defRPr sz="4000"/>
            </a:lvl1pPr>
          </a:lstStyle>
          <a:p>
            <a:r>
              <a:rPr lang="en-US" dirty="0"/>
              <a:t>Click to edit title (Merriweather)</a:t>
            </a:r>
          </a:p>
        </p:txBody>
      </p:sp>
      <p:sp>
        <p:nvSpPr>
          <p:cNvPr id="3" name="Subtitle 2">
            <a:extLst>
              <a:ext uri="{FF2B5EF4-FFF2-40B4-BE49-F238E27FC236}">
                <a16:creationId xmlns:a16="http://schemas.microsoft.com/office/drawing/2014/main" id="{4AFAC0C8-BEBF-8242-51FB-B61A5F2BC8F4}"/>
              </a:ext>
            </a:extLst>
          </p:cNvPr>
          <p:cNvSpPr>
            <a:spLocks noGrp="1"/>
          </p:cNvSpPr>
          <p:nvPr>
            <p:ph type="subTitle" idx="1" hasCustomPrompt="1"/>
          </p:nvPr>
        </p:nvSpPr>
        <p:spPr>
          <a:xfrm>
            <a:off x="1524000" y="3958761"/>
            <a:ext cx="9144000" cy="1457892"/>
          </a:xfrm>
        </p:spPr>
        <p:txBody>
          <a:bodyPr>
            <a:normAutofit/>
          </a:bodyPr>
          <a:lstStyle>
            <a:lvl1pPr marL="0" indent="0" algn="ctr">
              <a:buNone/>
              <a:defRPr sz="3200">
                <a:solidFill>
                  <a:srgbClr val="6D6E7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 (Arial)</a:t>
            </a:r>
          </a:p>
        </p:txBody>
      </p:sp>
      <p:pic>
        <p:nvPicPr>
          <p:cNvPr id="7" name="Graphic 4" descr="U.S. Food and Drug Administration, Human Foods Program logo">
            <a:extLst>
              <a:ext uri="{FF2B5EF4-FFF2-40B4-BE49-F238E27FC236}">
                <a16:creationId xmlns:a16="http://schemas.microsoft.com/office/drawing/2014/main" id="{0C6FC1E7-B9B8-8FC8-AF49-B31FFBD78CDA}"/>
              </a:ext>
            </a:extLst>
          </p:cNvPr>
          <p:cNvPicPr>
            <a:picLocks noChangeAspect="1"/>
          </p:cNvPicPr>
          <p:nvPr userDrawn="1"/>
        </p:nvPicPr>
        <p:blipFill>
          <a:blip r:embed="rId2"/>
          <a:srcRect/>
          <a:stretch/>
        </p:blipFill>
        <p:spPr>
          <a:xfrm>
            <a:off x="9065783" y="56482"/>
            <a:ext cx="3038729" cy="1262380"/>
          </a:xfrm>
          <a:prstGeom prst="rect">
            <a:avLst/>
          </a:prstGeom>
        </p:spPr>
      </p:pic>
    </p:spTree>
    <p:extLst>
      <p:ext uri="{BB962C8B-B14F-4D97-AF65-F5344CB8AC3E}">
        <p14:creationId xmlns:p14="http://schemas.microsoft.com/office/powerpoint/2010/main" val="162624097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A7C8-E492-0981-218A-1B08EACAD923}"/>
              </a:ext>
            </a:extLst>
          </p:cNvPr>
          <p:cNvSpPr>
            <a:spLocks noGrp="1"/>
          </p:cNvSpPr>
          <p:nvPr>
            <p:ph type="title" hasCustomPrompt="1"/>
          </p:nvPr>
        </p:nvSpPr>
        <p:spPr>
          <a:xfrm>
            <a:off x="457200" y="471258"/>
            <a:ext cx="9961124" cy="553998"/>
          </a:xfrm>
        </p:spPr>
        <p:txBody>
          <a:bodyPr/>
          <a:lstStyle/>
          <a:p>
            <a:r>
              <a:rPr lang="en-US" dirty="0"/>
              <a:t>Click to edit title (Merriweather)</a:t>
            </a:r>
          </a:p>
        </p:txBody>
      </p:sp>
      <p:sp>
        <p:nvSpPr>
          <p:cNvPr id="3" name="Content Placeholder 2">
            <a:extLst>
              <a:ext uri="{FF2B5EF4-FFF2-40B4-BE49-F238E27FC236}">
                <a16:creationId xmlns:a16="http://schemas.microsoft.com/office/drawing/2014/main" id="{BFA367B9-F73D-686A-FB76-83E2F8D5C642}"/>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39DAA90-EED6-54EE-D244-4E9839A37BC7}"/>
              </a:ext>
            </a:extLst>
          </p:cNvPr>
          <p:cNvSpPr>
            <a:spLocks noGrp="1"/>
          </p:cNvSpPr>
          <p:nvPr>
            <p:ph type="dt" sz="half" idx="10"/>
          </p:nvPr>
        </p:nvSpPr>
        <p:spPr/>
        <p:txBody>
          <a:bodyPr/>
          <a:lstStyle/>
          <a:p>
            <a:fld id="{B88CACA3-C044-2C4A-B097-83C9376CDDBD}" type="datetime1">
              <a:rPr lang="en-US" smtClean="0"/>
              <a:t>10/16/2024</a:t>
            </a:fld>
            <a:endParaRPr lang="en-US"/>
          </a:p>
        </p:txBody>
      </p:sp>
      <p:sp>
        <p:nvSpPr>
          <p:cNvPr id="5" name="Footer Placeholder 4">
            <a:extLst>
              <a:ext uri="{FF2B5EF4-FFF2-40B4-BE49-F238E27FC236}">
                <a16:creationId xmlns:a16="http://schemas.microsoft.com/office/drawing/2014/main" id="{7D857A8D-530F-E28D-3418-401EBBF768F2}"/>
              </a:ext>
            </a:extLst>
          </p:cNvPr>
          <p:cNvSpPr>
            <a:spLocks noGrp="1"/>
          </p:cNvSpPr>
          <p:nvPr>
            <p:ph type="ftr" sz="quarter" idx="11"/>
          </p:nvPr>
        </p:nvSpPr>
        <p:spPr/>
        <p:txBody>
          <a:bodyPr/>
          <a:lstStyle/>
          <a:p>
            <a:r>
              <a:rPr lang="en-US"/>
              <a:t>Human Foods Program</a:t>
            </a:r>
          </a:p>
        </p:txBody>
      </p:sp>
      <p:sp>
        <p:nvSpPr>
          <p:cNvPr id="6" name="Slide Number Placeholder 5">
            <a:extLst>
              <a:ext uri="{FF2B5EF4-FFF2-40B4-BE49-F238E27FC236}">
                <a16:creationId xmlns:a16="http://schemas.microsoft.com/office/drawing/2014/main" id="{F4CB6E04-782B-86CF-96E2-E5A0C047F414}"/>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39280684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Dark">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A7C8-E492-0981-218A-1B08EACAD923}"/>
              </a:ext>
            </a:extLst>
          </p:cNvPr>
          <p:cNvSpPr>
            <a:spLocks noGrp="1"/>
          </p:cNvSpPr>
          <p:nvPr>
            <p:ph type="title" hasCustomPrompt="1"/>
          </p:nvPr>
        </p:nvSpPr>
        <p:spPr>
          <a:xfrm>
            <a:off x="457200" y="471258"/>
            <a:ext cx="9961124" cy="553998"/>
          </a:xfrm>
        </p:spPr>
        <p:txBody>
          <a:bodyPr/>
          <a:lstStyle>
            <a:lvl1pPr>
              <a:defRPr>
                <a:solidFill>
                  <a:schemeClr val="tx2"/>
                </a:solidFill>
              </a:defRPr>
            </a:lvl1pPr>
          </a:lstStyle>
          <a:p>
            <a:r>
              <a:rPr lang="en-US" dirty="0"/>
              <a:t>Click to edit title (Merriweather)</a:t>
            </a:r>
          </a:p>
        </p:txBody>
      </p:sp>
      <p:sp>
        <p:nvSpPr>
          <p:cNvPr id="3" name="Content Placeholder 2">
            <a:extLst>
              <a:ext uri="{FF2B5EF4-FFF2-40B4-BE49-F238E27FC236}">
                <a16:creationId xmlns:a16="http://schemas.microsoft.com/office/drawing/2014/main" id="{BFA367B9-F73D-686A-FB76-83E2F8D5C64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9DAA90-EED6-54EE-D244-4E9839A37BC7}"/>
              </a:ext>
            </a:extLst>
          </p:cNvPr>
          <p:cNvSpPr>
            <a:spLocks noGrp="1"/>
          </p:cNvSpPr>
          <p:nvPr>
            <p:ph type="dt" sz="half" idx="10"/>
          </p:nvPr>
        </p:nvSpPr>
        <p:spPr/>
        <p:txBody>
          <a:bodyPr/>
          <a:lstStyle/>
          <a:p>
            <a:fld id="{B88CACA3-C044-2C4A-B097-83C9376CDDBD}" type="datetime1">
              <a:rPr lang="en-US" smtClean="0"/>
              <a:t>10/16/2024</a:t>
            </a:fld>
            <a:endParaRPr lang="en-US"/>
          </a:p>
        </p:txBody>
      </p:sp>
      <p:sp>
        <p:nvSpPr>
          <p:cNvPr id="5" name="Footer Placeholder 4">
            <a:extLst>
              <a:ext uri="{FF2B5EF4-FFF2-40B4-BE49-F238E27FC236}">
                <a16:creationId xmlns:a16="http://schemas.microsoft.com/office/drawing/2014/main" id="{7D857A8D-530F-E28D-3418-401EBBF768F2}"/>
              </a:ext>
            </a:extLst>
          </p:cNvPr>
          <p:cNvSpPr>
            <a:spLocks noGrp="1"/>
          </p:cNvSpPr>
          <p:nvPr>
            <p:ph type="ftr" sz="quarter" idx="11"/>
          </p:nvPr>
        </p:nvSpPr>
        <p:spPr/>
        <p:txBody>
          <a:bodyPr/>
          <a:lstStyle/>
          <a:p>
            <a:r>
              <a:rPr lang="en-US"/>
              <a:t>Human Foods Program</a:t>
            </a:r>
          </a:p>
        </p:txBody>
      </p:sp>
      <p:sp>
        <p:nvSpPr>
          <p:cNvPr id="6" name="Slide Number Placeholder 5">
            <a:extLst>
              <a:ext uri="{FF2B5EF4-FFF2-40B4-BE49-F238E27FC236}">
                <a16:creationId xmlns:a16="http://schemas.microsoft.com/office/drawing/2014/main" id="{F4CB6E04-782B-86CF-96E2-E5A0C047F414}"/>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3300644226"/>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9B08D-0682-43BA-5B86-E182316BB120}"/>
              </a:ext>
            </a:extLst>
          </p:cNvPr>
          <p:cNvSpPr>
            <a:spLocks noGrp="1"/>
          </p:cNvSpPr>
          <p:nvPr>
            <p:ph type="title" hasCustomPrompt="1"/>
          </p:nvPr>
        </p:nvSpPr>
        <p:spPr>
          <a:xfrm>
            <a:off x="832104" y="2782529"/>
            <a:ext cx="10515600" cy="1495794"/>
          </a:xfrm>
        </p:spPr>
        <p:txBody>
          <a:bodyPr anchor="b"/>
          <a:lstStyle>
            <a:lvl1pPr>
              <a:defRPr sz="5400"/>
            </a:lvl1pPr>
          </a:lstStyle>
          <a:p>
            <a:r>
              <a:rPr lang="en-US" dirty="0"/>
              <a:t>Click to edit Section Title (Merriweather)</a:t>
            </a:r>
          </a:p>
        </p:txBody>
      </p:sp>
      <p:sp>
        <p:nvSpPr>
          <p:cNvPr id="3" name="Text Placeholder 2">
            <a:extLst>
              <a:ext uri="{FF2B5EF4-FFF2-40B4-BE49-F238E27FC236}">
                <a16:creationId xmlns:a16="http://schemas.microsoft.com/office/drawing/2014/main" id="{4B35E096-F274-6378-A8A7-0B9C6C6328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B24D23-AA39-3870-B095-03916A0C1F57}"/>
              </a:ext>
            </a:extLst>
          </p:cNvPr>
          <p:cNvSpPr>
            <a:spLocks noGrp="1"/>
          </p:cNvSpPr>
          <p:nvPr>
            <p:ph type="dt" sz="half" idx="10"/>
          </p:nvPr>
        </p:nvSpPr>
        <p:spPr/>
        <p:txBody>
          <a:bodyPr/>
          <a:lstStyle/>
          <a:p>
            <a:fld id="{04CB8CFA-8B54-3C43-9182-ED2848643492}" type="datetime1">
              <a:rPr lang="en-US" smtClean="0"/>
              <a:t>10/16/2024</a:t>
            </a:fld>
            <a:endParaRPr lang="en-US"/>
          </a:p>
        </p:txBody>
      </p:sp>
      <p:sp>
        <p:nvSpPr>
          <p:cNvPr id="5" name="Footer Placeholder 4">
            <a:extLst>
              <a:ext uri="{FF2B5EF4-FFF2-40B4-BE49-F238E27FC236}">
                <a16:creationId xmlns:a16="http://schemas.microsoft.com/office/drawing/2014/main" id="{296B9730-AAF9-AB3C-366C-49CAB014F6E0}"/>
              </a:ext>
            </a:extLst>
          </p:cNvPr>
          <p:cNvSpPr>
            <a:spLocks noGrp="1"/>
          </p:cNvSpPr>
          <p:nvPr>
            <p:ph type="ftr" sz="quarter" idx="11"/>
          </p:nvPr>
        </p:nvSpPr>
        <p:spPr/>
        <p:txBody>
          <a:bodyPr/>
          <a:lstStyle/>
          <a:p>
            <a:r>
              <a:rPr lang="en-US"/>
              <a:t>Human Foods Program</a:t>
            </a:r>
          </a:p>
        </p:txBody>
      </p:sp>
      <p:sp>
        <p:nvSpPr>
          <p:cNvPr id="6" name="Slide Number Placeholder 5">
            <a:extLst>
              <a:ext uri="{FF2B5EF4-FFF2-40B4-BE49-F238E27FC236}">
                <a16:creationId xmlns:a16="http://schemas.microsoft.com/office/drawing/2014/main" id="{3294E9D6-853B-F376-B38A-5F65D364BBA9}"/>
              </a:ext>
            </a:extLst>
          </p:cNvPr>
          <p:cNvSpPr>
            <a:spLocks noGrp="1"/>
          </p:cNvSpPr>
          <p:nvPr>
            <p:ph type="sldNum" sz="quarter" idx="12"/>
          </p:nvPr>
        </p:nvSpPr>
        <p:spPr/>
        <p:txBody>
          <a:bodyPr/>
          <a:lstStyle/>
          <a:p>
            <a:fld id="{B2E0783F-6CF0-F64C-9BFF-DFBD67BB0578}" type="slidenum">
              <a:rPr lang="en-US" smtClean="0"/>
              <a:t>‹#›</a:t>
            </a:fld>
            <a:endParaRPr lang="en-US"/>
          </a:p>
        </p:txBody>
      </p:sp>
      <p:cxnSp>
        <p:nvCxnSpPr>
          <p:cNvPr id="7" name="Straight Connector 6">
            <a:extLst>
              <a:ext uri="{FF2B5EF4-FFF2-40B4-BE49-F238E27FC236}">
                <a16:creationId xmlns:a16="http://schemas.microsoft.com/office/drawing/2014/main" id="{8B30F9CC-628F-BF3B-7152-56913676DC30}"/>
              </a:ext>
            </a:extLst>
          </p:cNvPr>
          <p:cNvCxnSpPr>
            <a:cxnSpLocks/>
          </p:cNvCxnSpPr>
          <p:nvPr userDrawn="1"/>
        </p:nvCxnSpPr>
        <p:spPr>
          <a:xfrm>
            <a:off x="832104" y="4425696"/>
            <a:ext cx="10515600" cy="0"/>
          </a:xfrm>
          <a:prstGeom prst="line">
            <a:avLst/>
          </a:prstGeom>
          <a:ln w="25400">
            <a:solidFill>
              <a:srgbClr val="007CBA"/>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308273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1_Section Head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9B08D-0682-43BA-5B86-E182316BB120}"/>
              </a:ext>
            </a:extLst>
          </p:cNvPr>
          <p:cNvSpPr>
            <a:spLocks noGrp="1"/>
          </p:cNvSpPr>
          <p:nvPr>
            <p:ph type="title" hasCustomPrompt="1"/>
          </p:nvPr>
        </p:nvSpPr>
        <p:spPr>
          <a:xfrm>
            <a:off x="832104" y="2782529"/>
            <a:ext cx="10515600" cy="1495794"/>
          </a:xfrm>
        </p:spPr>
        <p:txBody>
          <a:bodyPr anchor="b"/>
          <a:lstStyle>
            <a:lvl1pPr>
              <a:defRPr sz="5400">
                <a:solidFill>
                  <a:schemeClr val="tx1"/>
                </a:solidFill>
              </a:defRPr>
            </a:lvl1pPr>
          </a:lstStyle>
          <a:p>
            <a:r>
              <a:rPr lang="en-US" dirty="0"/>
              <a:t>Click to edit Section Title (Merriweather)</a:t>
            </a:r>
          </a:p>
        </p:txBody>
      </p:sp>
      <p:sp>
        <p:nvSpPr>
          <p:cNvPr id="3" name="Text Placeholder 2">
            <a:extLst>
              <a:ext uri="{FF2B5EF4-FFF2-40B4-BE49-F238E27FC236}">
                <a16:creationId xmlns:a16="http://schemas.microsoft.com/office/drawing/2014/main" id="{4B35E096-F274-6378-A8A7-0B9C6C6328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86B24D23-AA39-3870-B095-03916A0C1F57}"/>
              </a:ext>
            </a:extLst>
          </p:cNvPr>
          <p:cNvSpPr>
            <a:spLocks noGrp="1"/>
          </p:cNvSpPr>
          <p:nvPr>
            <p:ph type="dt" sz="half" idx="10"/>
          </p:nvPr>
        </p:nvSpPr>
        <p:spPr/>
        <p:txBody>
          <a:bodyPr/>
          <a:lstStyle/>
          <a:p>
            <a:fld id="{04CB8CFA-8B54-3C43-9182-ED2848643492}" type="datetime1">
              <a:rPr lang="en-US" smtClean="0"/>
              <a:t>10/16/2024</a:t>
            </a:fld>
            <a:endParaRPr lang="en-US"/>
          </a:p>
        </p:txBody>
      </p:sp>
      <p:sp>
        <p:nvSpPr>
          <p:cNvPr id="5" name="Footer Placeholder 4">
            <a:extLst>
              <a:ext uri="{FF2B5EF4-FFF2-40B4-BE49-F238E27FC236}">
                <a16:creationId xmlns:a16="http://schemas.microsoft.com/office/drawing/2014/main" id="{296B9730-AAF9-AB3C-366C-49CAB014F6E0}"/>
              </a:ext>
            </a:extLst>
          </p:cNvPr>
          <p:cNvSpPr>
            <a:spLocks noGrp="1"/>
          </p:cNvSpPr>
          <p:nvPr>
            <p:ph type="ftr" sz="quarter" idx="11"/>
          </p:nvPr>
        </p:nvSpPr>
        <p:spPr/>
        <p:txBody>
          <a:bodyPr/>
          <a:lstStyle/>
          <a:p>
            <a:r>
              <a:rPr lang="en-US"/>
              <a:t>Human Foods Program</a:t>
            </a:r>
          </a:p>
        </p:txBody>
      </p:sp>
      <p:sp>
        <p:nvSpPr>
          <p:cNvPr id="6" name="Slide Number Placeholder 5">
            <a:extLst>
              <a:ext uri="{FF2B5EF4-FFF2-40B4-BE49-F238E27FC236}">
                <a16:creationId xmlns:a16="http://schemas.microsoft.com/office/drawing/2014/main" id="{3294E9D6-853B-F376-B38A-5F65D364BBA9}"/>
              </a:ext>
            </a:extLst>
          </p:cNvPr>
          <p:cNvSpPr>
            <a:spLocks noGrp="1"/>
          </p:cNvSpPr>
          <p:nvPr>
            <p:ph type="sldNum" sz="quarter" idx="12"/>
          </p:nvPr>
        </p:nvSpPr>
        <p:spPr/>
        <p:txBody>
          <a:bodyPr/>
          <a:lstStyle/>
          <a:p>
            <a:fld id="{B2E0783F-6CF0-F64C-9BFF-DFBD67BB0578}" type="slidenum">
              <a:rPr lang="en-US" smtClean="0"/>
              <a:t>‹#›</a:t>
            </a:fld>
            <a:endParaRPr lang="en-US"/>
          </a:p>
        </p:txBody>
      </p:sp>
      <p:cxnSp>
        <p:nvCxnSpPr>
          <p:cNvPr id="7" name="Straight Connector 6">
            <a:extLst>
              <a:ext uri="{FF2B5EF4-FFF2-40B4-BE49-F238E27FC236}">
                <a16:creationId xmlns:a16="http://schemas.microsoft.com/office/drawing/2014/main" id="{8B30F9CC-628F-BF3B-7152-56913676DC30}"/>
              </a:ext>
            </a:extLst>
          </p:cNvPr>
          <p:cNvCxnSpPr>
            <a:cxnSpLocks/>
          </p:cNvCxnSpPr>
          <p:nvPr userDrawn="1"/>
        </p:nvCxnSpPr>
        <p:spPr>
          <a:xfrm>
            <a:off x="832104" y="4425696"/>
            <a:ext cx="10515600" cy="0"/>
          </a:xfrm>
          <a:prstGeom prst="line">
            <a:avLst/>
          </a:prstGeom>
          <a:ln w="25400">
            <a:solidFill>
              <a:schemeClr val="tx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1905596"/>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FD576-3B2F-6217-18F6-AD930A32FCB7}"/>
              </a:ext>
            </a:extLst>
          </p:cNvPr>
          <p:cNvSpPr>
            <a:spLocks noGrp="1"/>
          </p:cNvSpPr>
          <p:nvPr>
            <p:ph type="title" hasCustomPrompt="1"/>
          </p:nvPr>
        </p:nvSpPr>
        <p:spPr>
          <a:xfrm>
            <a:off x="457200" y="475488"/>
            <a:ext cx="10515600" cy="557784"/>
          </a:xfrm>
        </p:spPr>
        <p:txBody>
          <a:bodyPr/>
          <a:lstStyle/>
          <a:p>
            <a:r>
              <a:rPr lang="en-US" dirty="0"/>
              <a:t>Click to edit title (Merriweather)</a:t>
            </a:r>
          </a:p>
        </p:txBody>
      </p:sp>
      <p:sp>
        <p:nvSpPr>
          <p:cNvPr id="3" name="Content Placeholder 2">
            <a:extLst>
              <a:ext uri="{FF2B5EF4-FFF2-40B4-BE49-F238E27FC236}">
                <a16:creationId xmlns:a16="http://schemas.microsoft.com/office/drawing/2014/main" id="{8215D243-AE2E-85BD-9F8C-3C9BD24A6D69}"/>
              </a:ext>
            </a:extLst>
          </p:cNvPr>
          <p:cNvSpPr>
            <a:spLocks noGrp="1"/>
          </p:cNvSpPr>
          <p:nvPr>
            <p:ph sz="half" idx="1"/>
          </p:nvPr>
        </p:nvSpPr>
        <p:spPr>
          <a:xfrm>
            <a:off x="457200" y="1825625"/>
            <a:ext cx="5486400" cy="435254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7C90963-3D21-BBA2-5214-A4E3FBE02D7E}"/>
              </a:ext>
            </a:extLst>
          </p:cNvPr>
          <p:cNvSpPr>
            <a:spLocks noGrp="1"/>
          </p:cNvSpPr>
          <p:nvPr>
            <p:ph sz="half" idx="2"/>
          </p:nvPr>
        </p:nvSpPr>
        <p:spPr>
          <a:xfrm>
            <a:off x="6228324" y="1825625"/>
            <a:ext cx="5486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B9959E4-EBE3-9506-2C64-915B254D5B65}"/>
              </a:ext>
            </a:extLst>
          </p:cNvPr>
          <p:cNvSpPr>
            <a:spLocks noGrp="1"/>
          </p:cNvSpPr>
          <p:nvPr>
            <p:ph type="dt" sz="half" idx="10"/>
          </p:nvPr>
        </p:nvSpPr>
        <p:spPr/>
        <p:txBody>
          <a:bodyPr/>
          <a:lstStyle/>
          <a:p>
            <a:fld id="{6ACA9D54-12B9-284B-B395-242E4CA99507}" type="datetime1">
              <a:rPr lang="en-US" smtClean="0"/>
              <a:t>10/16/2024</a:t>
            </a:fld>
            <a:endParaRPr lang="en-US"/>
          </a:p>
        </p:txBody>
      </p:sp>
      <p:sp>
        <p:nvSpPr>
          <p:cNvPr id="6" name="Footer Placeholder 5">
            <a:extLst>
              <a:ext uri="{FF2B5EF4-FFF2-40B4-BE49-F238E27FC236}">
                <a16:creationId xmlns:a16="http://schemas.microsoft.com/office/drawing/2014/main" id="{A71E6769-3F92-3884-F259-F84A7EE10990}"/>
              </a:ext>
            </a:extLst>
          </p:cNvPr>
          <p:cNvSpPr>
            <a:spLocks noGrp="1"/>
          </p:cNvSpPr>
          <p:nvPr>
            <p:ph type="ftr" sz="quarter" idx="11"/>
          </p:nvPr>
        </p:nvSpPr>
        <p:spPr/>
        <p:txBody>
          <a:bodyPr/>
          <a:lstStyle/>
          <a:p>
            <a:r>
              <a:rPr lang="en-US"/>
              <a:t>Human Foods Program</a:t>
            </a:r>
          </a:p>
        </p:txBody>
      </p:sp>
      <p:sp>
        <p:nvSpPr>
          <p:cNvPr id="7" name="Slide Number Placeholder 6">
            <a:extLst>
              <a:ext uri="{FF2B5EF4-FFF2-40B4-BE49-F238E27FC236}">
                <a16:creationId xmlns:a16="http://schemas.microsoft.com/office/drawing/2014/main" id="{6717EEFC-4A94-770D-1742-1458EE6A0DF3}"/>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42584273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D180B-4E64-8D03-01F4-361D9D9C72B1}"/>
              </a:ext>
            </a:extLst>
          </p:cNvPr>
          <p:cNvSpPr>
            <a:spLocks noGrp="1"/>
          </p:cNvSpPr>
          <p:nvPr>
            <p:ph type="title" hasCustomPrompt="1"/>
          </p:nvPr>
        </p:nvSpPr>
        <p:spPr>
          <a:xfrm>
            <a:off x="457186" y="475488"/>
            <a:ext cx="10515600" cy="557784"/>
          </a:xfrm>
        </p:spPr>
        <p:txBody>
          <a:bodyPr/>
          <a:lstStyle/>
          <a:p>
            <a:r>
              <a:rPr lang="en-US" dirty="0"/>
              <a:t>Click to edit title (Merriweather)</a:t>
            </a:r>
          </a:p>
        </p:txBody>
      </p:sp>
      <p:sp>
        <p:nvSpPr>
          <p:cNvPr id="3" name="Text Placeholder 2">
            <a:extLst>
              <a:ext uri="{FF2B5EF4-FFF2-40B4-BE49-F238E27FC236}">
                <a16:creationId xmlns:a16="http://schemas.microsoft.com/office/drawing/2014/main" id="{2DC64486-A1E3-60DE-279C-20EF5DF98D5A}"/>
              </a:ext>
            </a:extLst>
          </p:cNvPr>
          <p:cNvSpPr>
            <a:spLocks noGrp="1"/>
          </p:cNvSpPr>
          <p:nvPr>
            <p:ph type="body" idx="1"/>
          </p:nvPr>
        </p:nvSpPr>
        <p:spPr>
          <a:xfrm>
            <a:off x="457185" y="1659531"/>
            <a:ext cx="5486400" cy="724401"/>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99E6336-EBFB-2E05-52BA-C66D6E905617}"/>
              </a:ext>
            </a:extLst>
          </p:cNvPr>
          <p:cNvSpPr>
            <a:spLocks noGrp="1"/>
          </p:cNvSpPr>
          <p:nvPr>
            <p:ph sz="half" idx="2"/>
          </p:nvPr>
        </p:nvSpPr>
        <p:spPr>
          <a:xfrm>
            <a:off x="457185" y="2595059"/>
            <a:ext cx="5486400" cy="3594604"/>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ADEAFF8B-679D-BC61-2B7E-369201BBBB54}"/>
              </a:ext>
            </a:extLst>
          </p:cNvPr>
          <p:cNvSpPr>
            <a:spLocks noGrp="1"/>
          </p:cNvSpPr>
          <p:nvPr>
            <p:ph type="body" sz="quarter" idx="3"/>
          </p:nvPr>
        </p:nvSpPr>
        <p:spPr>
          <a:xfrm>
            <a:off x="6228324" y="1659531"/>
            <a:ext cx="5486400" cy="724401"/>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55CE579F-311C-6083-F9AD-18B9C0FF2DCD}"/>
              </a:ext>
            </a:extLst>
          </p:cNvPr>
          <p:cNvSpPr>
            <a:spLocks noGrp="1"/>
          </p:cNvSpPr>
          <p:nvPr>
            <p:ph sz="quarter" idx="4"/>
          </p:nvPr>
        </p:nvSpPr>
        <p:spPr>
          <a:xfrm>
            <a:off x="6228324" y="2595059"/>
            <a:ext cx="5486400" cy="3594604"/>
          </a:xfrm>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6898E01-3CAD-D4F1-699F-AE3D5C70621B}"/>
              </a:ext>
            </a:extLst>
          </p:cNvPr>
          <p:cNvSpPr>
            <a:spLocks noGrp="1"/>
          </p:cNvSpPr>
          <p:nvPr>
            <p:ph type="dt" sz="half" idx="10"/>
          </p:nvPr>
        </p:nvSpPr>
        <p:spPr>
          <a:xfrm>
            <a:off x="457186" y="6400790"/>
            <a:ext cx="2585803" cy="365131"/>
          </a:xfrm>
        </p:spPr>
        <p:txBody>
          <a:bodyPr/>
          <a:lstStyle/>
          <a:p>
            <a:fld id="{DE530E89-76EB-2F4D-80F5-7C2C22E867B1}" type="datetime1">
              <a:rPr lang="en-US" smtClean="0"/>
              <a:t>10/16/2024</a:t>
            </a:fld>
            <a:endParaRPr lang="en-US"/>
          </a:p>
        </p:txBody>
      </p:sp>
      <p:sp>
        <p:nvSpPr>
          <p:cNvPr id="8" name="Footer Placeholder 7">
            <a:extLst>
              <a:ext uri="{FF2B5EF4-FFF2-40B4-BE49-F238E27FC236}">
                <a16:creationId xmlns:a16="http://schemas.microsoft.com/office/drawing/2014/main" id="{D9CC3D86-8835-397D-5FF8-354EEFC4E3D8}"/>
              </a:ext>
            </a:extLst>
          </p:cNvPr>
          <p:cNvSpPr>
            <a:spLocks noGrp="1"/>
          </p:cNvSpPr>
          <p:nvPr>
            <p:ph type="ftr" sz="quarter" idx="11"/>
          </p:nvPr>
        </p:nvSpPr>
        <p:spPr/>
        <p:txBody>
          <a:bodyPr/>
          <a:lstStyle/>
          <a:p>
            <a:r>
              <a:rPr lang="en-US"/>
              <a:t>Human Foods Program</a:t>
            </a:r>
          </a:p>
        </p:txBody>
      </p:sp>
      <p:sp>
        <p:nvSpPr>
          <p:cNvPr id="9" name="Slide Number Placeholder 8">
            <a:extLst>
              <a:ext uri="{FF2B5EF4-FFF2-40B4-BE49-F238E27FC236}">
                <a16:creationId xmlns:a16="http://schemas.microsoft.com/office/drawing/2014/main" id="{9D507D23-ED0F-8B8F-57AA-E7BD58CDFBD0}"/>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6704414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8AE8D-EC4A-68AA-0163-CC729BF87E99}"/>
              </a:ext>
            </a:extLst>
          </p:cNvPr>
          <p:cNvSpPr>
            <a:spLocks noGrp="1"/>
          </p:cNvSpPr>
          <p:nvPr>
            <p:ph type="title" hasCustomPrompt="1"/>
          </p:nvPr>
        </p:nvSpPr>
        <p:spPr>
          <a:xfrm>
            <a:off x="457200" y="471258"/>
            <a:ext cx="9961124" cy="553998"/>
          </a:xfrm>
        </p:spPr>
        <p:txBody>
          <a:bodyPr/>
          <a:lstStyle/>
          <a:p>
            <a:r>
              <a:rPr lang="en-US" dirty="0"/>
              <a:t>Click to edit title (Merriweather)</a:t>
            </a:r>
          </a:p>
        </p:txBody>
      </p:sp>
      <p:sp>
        <p:nvSpPr>
          <p:cNvPr id="3" name="Date Placeholder 2">
            <a:extLst>
              <a:ext uri="{FF2B5EF4-FFF2-40B4-BE49-F238E27FC236}">
                <a16:creationId xmlns:a16="http://schemas.microsoft.com/office/drawing/2014/main" id="{B7F3E1B4-047D-9567-CC53-29121D460B84}"/>
              </a:ext>
            </a:extLst>
          </p:cNvPr>
          <p:cNvSpPr>
            <a:spLocks noGrp="1"/>
          </p:cNvSpPr>
          <p:nvPr>
            <p:ph type="dt" sz="half" idx="10"/>
          </p:nvPr>
        </p:nvSpPr>
        <p:spPr/>
        <p:txBody>
          <a:bodyPr/>
          <a:lstStyle/>
          <a:p>
            <a:fld id="{7B8137AB-B6C6-DC42-BE97-2F7AB52B5E21}" type="datetime1">
              <a:rPr lang="en-US" smtClean="0"/>
              <a:t>10/16/2024</a:t>
            </a:fld>
            <a:endParaRPr lang="en-US"/>
          </a:p>
        </p:txBody>
      </p:sp>
      <p:sp>
        <p:nvSpPr>
          <p:cNvPr id="4" name="Footer Placeholder 3">
            <a:extLst>
              <a:ext uri="{FF2B5EF4-FFF2-40B4-BE49-F238E27FC236}">
                <a16:creationId xmlns:a16="http://schemas.microsoft.com/office/drawing/2014/main" id="{029476D6-97DA-861A-D9C1-28EF68C55B86}"/>
              </a:ext>
            </a:extLst>
          </p:cNvPr>
          <p:cNvSpPr>
            <a:spLocks noGrp="1"/>
          </p:cNvSpPr>
          <p:nvPr>
            <p:ph type="ftr" sz="quarter" idx="11"/>
          </p:nvPr>
        </p:nvSpPr>
        <p:spPr/>
        <p:txBody>
          <a:bodyPr/>
          <a:lstStyle/>
          <a:p>
            <a:r>
              <a:rPr lang="en-US"/>
              <a:t>Human Foods Program</a:t>
            </a:r>
          </a:p>
        </p:txBody>
      </p:sp>
      <p:sp>
        <p:nvSpPr>
          <p:cNvPr id="5" name="Slide Number Placeholder 4">
            <a:extLst>
              <a:ext uri="{FF2B5EF4-FFF2-40B4-BE49-F238E27FC236}">
                <a16:creationId xmlns:a16="http://schemas.microsoft.com/office/drawing/2014/main" id="{480EAD83-FBB0-518D-C4E3-5C006A71F054}"/>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2405626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CEA83-76DB-C8A2-37CD-4F45BC2FC552}"/>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3" name="Footer Placeholder 2">
            <a:extLst>
              <a:ext uri="{FF2B5EF4-FFF2-40B4-BE49-F238E27FC236}">
                <a16:creationId xmlns:a16="http://schemas.microsoft.com/office/drawing/2014/main" id="{68A4A6A1-5D1F-0945-7422-A0C9F247ECF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B9EC4A-41F0-4476-2378-4B20C47D0C60}"/>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23895140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D134ED-79E3-2B3D-9580-F4D2F7A9D260}"/>
              </a:ext>
            </a:extLst>
          </p:cNvPr>
          <p:cNvSpPr>
            <a:spLocks noGrp="1"/>
          </p:cNvSpPr>
          <p:nvPr>
            <p:ph type="dt" sz="half" idx="10"/>
          </p:nvPr>
        </p:nvSpPr>
        <p:spPr/>
        <p:txBody>
          <a:bodyPr/>
          <a:lstStyle/>
          <a:p>
            <a:fld id="{E78496C7-69F5-5D40-BCBA-C077AAF1AEE6}" type="datetime1">
              <a:rPr lang="en-US" smtClean="0"/>
              <a:t>10/16/2024</a:t>
            </a:fld>
            <a:endParaRPr lang="en-US"/>
          </a:p>
        </p:txBody>
      </p:sp>
      <p:sp>
        <p:nvSpPr>
          <p:cNvPr id="3" name="Footer Placeholder 2">
            <a:extLst>
              <a:ext uri="{FF2B5EF4-FFF2-40B4-BE49-F238E27FC236}">
                <a16:creationId xmlns:a16="http://schemas.microsoft.com/office/drawing/2014/main" id="{E2D1E726-9212-4787-8891-461666E78094}"/>
              </a:ext>
            </a:extLst>
          </p:cNvPr>
          <p:cNvSpPr>
            <a:spLocks noGrp="1"/>
          </p:cNvSpPr>
          <p:nvPr>
            <p:ph type="ftr" sz="quarter" idx="11"/>
          </p:nvPr>
        </p:nvSpPr>
        <p:spPr/>
        <p:txBody>
          <a:bodyPr/>
          <a:lstStyle/>
          <a:p>
            <a:r>
              <a:rPr lang="en-US"/>
              <a:t>Human Foods Program</a:t>
            </a:r>
          </a:p>
        </p:txBody>
      </p:sp>
      <p:sp>
        <p:nvSpPr>
          <p:cNvPr id="4" name="Slide Number Placeholder 3">
            <a:extLst>
              <a:ext uri="{FF2B5EF4-FFF2-40B4-BE49-F238E27FC236}">
                <a16:creationId xmlns:a16="http://schemas.microsoft.com/office/drawing/2014/main" id="{C2FA5A1B-D6A8-8F46-2ACE-D60D4AC0C874}"/>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387204379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CE2A5-8E09-87F5-223E-3BE945D7E3AB}"/>
              </a:ext>
            </a:extLst>
          </p:cNvPr>
          <p:cNvSpPr>
            <a:spLocks noGrp="1"/>
          </p:cNvSpPr>
          <p:nvPr>
            <p:ph type="title" hasCustomPrompt="1"/>
          </p:nvPr>
        </p:nvSpPr>
        <p:spPr>
          <a:xfrm>
            <a:off x="839788" y="457200"/>
            <a:ext cx="3932237" cy="1600203"/>
          </a:xfrm>
        </p:spPr>
        <p:txBody>
          <a:bodyPr anchor="b"/>
          <a:lstStyle>
            <a:lvl1pPr>
              <a:defRPr sz="3200"/>
            </a:lvl1pPr>
          </a:lstStyle>
          <a:p>
            <a:r>
              <a:rPr lang="en-US" dirty="0"/>
              <a:t>Click to edit title (Merriweather)</a:t>
            </a:r>
          </a:p>
        </p:txBody>
      </p:sp>
      <p:sp>
        <p:nvSpPr>
          <p:cNvPr id="3" name="Content Placeholder 2">
            <a:extLst>
              <a:ext uri="{FF2B5EF4-FFF2-40B4-BE49-F238E27FC236}">
                <a16:creationId xmlns:a16="http://schemas.microsoft.com/office/drawing/2014/main" id="{681A4CDD-AFED-B385-9742-88D2529C0402}"/>
              </a:ext>
            </a:extLst>
          </p:cNvPr>
          <p:cNvSpPr>
            <a:spLocks noGrp="1"/>
          </p:cNvSpPr>
          <p:nvPr>
            <p:ph idx="1"/>
          </p:nvPr>
        </p:nvSpPr>
        <p:spPr>
          <a:xfrm>
            <a:off x="5183188" y="1263316"/>
            <a:ext cx="6172200" cy="45977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A4BC6C91-304C-1B8A-BAD9-4851D6AA6E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5F7293-7E32-8492-C4BA-95B596E0424D}"/>
              </a:ext>
            </a:extLst>
          </p:cNvPr>
          <p:cNvSpPr>
            <a:spLocks noGrp="1"/>
          </p:cNvSpPr>
          <p:nvPr>
            <p:ph type="dt" sz="half" idx="10"/>
          </p:nvPr>
        </p:nvSpPr>
        <p:spPr/>
        <p:txBody>
          <a:bodyPr/>
          <a:lstStyle/>
          <a:p>
            <a:fld id="{9C9BDC07-4183-3442-940F-DF73A636EEC9}" type="datetime1">
              <a:rPr lang="en-US" smtClean="0"/>
              <a:t>10/16/2024</a:t>
            </a:fld>
            <a:endParaRPr lang="en-US"/>
          </a:p>
        </p:txBody>
      </p:sp>
      <p:sp>
        <p:nvSpPr>
          <p:cNvPr id="6" name="Footer Placeholder 5">
            <a:extLst>
              <a:ext uri="{FF2B5EF4-FFF2-40B4-BE49-F238E27FC236}">
                <a16:creationId xmlns:a16="http://schemas.microsoft.com/office/drawing/2014/main" id="{08F14F84-A875-0C2A-B0AB-DA8056EA920F}"/>
              </a:ext>
            </a:extLst>
          </p:cNvPr>
          <p:cNvSpPr>
            <a:spLocks noGrp="1"/>
          </p:cNvSpPr>
          <p:nvPr>
            <p:ph type="ftr" sz="quarter" idx="11"/>
          </p:nvPr>
        </p:nvSpPr>
        <p:spPr/>
        <p:txBody>
          <a:bodyPr/>
          <a:lstStyle/>
          <a:p>
            <a:r>
              <a:rPr lang="en-US"/>
              <a:t>Human Foods Program</a:t>
            </a:r>
          </a:p>
        </p:txBody>
      </p:sp>
      <p:sp>
        <p:nvSpPr>
          <p:cNvPr id="7" name="Slide Number Placeholder 6">
            <a:extLst>
              <a:ext uri="{FF2B5EF4-FFF2-40B4-BE49-F238E27FC236}">
                <a16:creationId xmlns:a16="http://schemas.microsoft.com/office/drawing/2014/main" id="{66F21E4D-455D-A972-F7BF-968BBAA8EB38}"/>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22733895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9E951-4F70-64B0-A9B0-798177AE9925}"/>
              </a:ext>
            </a:extLst>
          </p:cNvPr>
          <p:cNvSpPr>
            <a:spLocks noGrp="1"/>
          </p:cNvSpPr>
          <p:nvPr>
            <p:ph type="title" hasCustomPrompt="1"/>
          </p:nvPr>
        </p:nvSpPr>
        <p:spPr>
          <a:xfrm>
            <a:off x="839788" y="457201"/>
            <a:ext cx="3932237" cy="1600202"/>
          </a:xfrm>
        </p:spPr>
        <p:txBody>
          <a:bodyPr anchor="b"/>
          <a:lstStyle>
            <a:lvl1pPr>
              <a:defRPr sz="3200"/>
            </a:lvl1pPr>
          </a:lstStyle>
          <a:p>
            <a:r>
              <a:rPr lang="en-US" dirty="0"/>
              <a:t>Click to edit title (Merriweather)</a:t>
            </a:r>
          </a:p>
        </p:txBody>
      </p:sp>
      <p:sp>
        <p:nvSpPr>
          <p:cNvPr id="3" name="Picture Placeholder 2">
            <a:extLst>
              <a:ext uri="{FF2B5EF4-FFF2-40B4-BE49-F238E27FC236}">
                <a16:creationId xmlns:a16="http://schemas.microsoft.com/office/drawing/2014/main" id="{85BE1541-D87A-5A36-9639-B111AF244A0E}"/>
              </a:ext>
            </a:extLst>
          </p:cNvPr>
          <p:cNvSpPr>
            <a:spLocks noGrp="1"/>
          </p:cNvSpPr>
          <p:nvPr>
            <p:ph type="pic" idx="1"/>
          </p:nvPr>
        </p:nvSpPr>
        <p:spPr>
          <a:xfrm>
            <a:off x="5183188" y="1251284"/>
            <a:ext cx="6172200" cy="46097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760C86B-3A53-677D-DA3E-F8E62FAF69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517218-C34C-FDB0-0BD7-FBE1F01F2919}"/>
              </a:ext>
            </a:extLst>
          </p:cNvPr>
          <p:cNvSpPr>
            <a:spLocks noGrp="1"/>
          </p:cNvSpPr>
          <p:nvPr>
            <p:ph type="dt" sz="half" idx="10"/>
          </p:nvPr>
        </p:nvSpPr>
        <p:spPr/>
        <p:txBody>
          <a:bodyPr/>
          <a:lstStyle/>
          <a:p>
            <a:fld id="{C5683D71-3539-1C4E-B655-90A56DB822FA}" type="datetime1">
              <a:rPr lang="en-US" smtClean="0"/>
              <a:t>10/16/2024</a:t>
            </a:fld>
            <a:endParaRPr lang="en-US"/>
          </a:p>
        </p:txBody>
      </p:sp>
      <p:sp>
        <p:nvSpPr>
          <p:cNvPr id="6" name="Footer Placeholder 5">
            <a:extLst>
              <a:ext uri="{FF2B5EF4-FFF2-40B4-BE49-F238E27FC236}">
                <a16:creationId xmlns:a16="http://schemas.microsoft.com/office/drawing/2014/main" id="{BE29DE14-0561-9DDB-26C1-68F1CDD4E03D}"/>
              </a:ext>
            </a:extLst>
          </p:cNvPr>
          <p:cNvSpPr>
            <a:spLocks noGrp="1"/>
          </p:cNvSpPr>
          <p:nvPr>
            <p:ph type="ftr" sz="quarter" idx="11"/>
          </p:nvPr>
        </p:nvSpPr>
        <p:spPr/>
        <p:txBody>
          <a:bodyPr/>
          <a:lstStyle/>
          <a:p>
            <a:r>
              <a:rPr lang="en-US"/>
              <a:t>Human Foods Program</a:t>
            </a:r>
          </a:p>
        </p:txBody>
      </p:sp>
      <p:sp>
        <p:nvSpPr>
          <p:cNvPr id="7" name="Slide Number Placeholder 6">
            <a:extLst>
              <a:ext uri="{FF2B5EF4-FFF2-40B4-BE49-F238E27FC236}">
                <a16:creationId xmlns:a16="http://schemas.microsoft.com/office/drawing/2014/main" id="{002CFE84-B690-659B-86FF-147CF598F2DF}"/>
              </a:ext>
            </a:extLst>
          </p:cNvPr>
          <p:cNvSpPr>
            <a:spLocks noGrp="1"/>
          </p:cNvSpPr>
          <p:nvPr>
            <p:ph type="sldNum" sz="quarter" idx="12"/>
          </p:nvPr>
        </p:nvSpPr>
        <p:spPr/>
        <p:txBody>
          <a:bodyPr/>
          <a:lstStyle/>
          <a:p>
            <a:fld id="{B2E0783F-6CF0-F64C-9BFF-DFBD67BB0578}" type="slidenum">
              <a:rPr lang="en-US" smtClean="0"/>
              <a:t>‹#›</a:t>
            </a:fld>
            <a:endParaRPr lang="en-US"/>
          </a:p>
        </p:txBody>
      </p:sp>
    </p:spTree>
    <p:extLst>
      <p:ext uri="{BB962C8B-B14F-4D97-AF65-F5344CB8AC3E}">
        <p14:creationId xmlns:p14="http://schemas.microsoft.com/office/powerpoint/2010/main" val="152885430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HFP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44232-AE89-97AD-0C1E-75C99DAFD6CE}"/>
              </a:ext>
            </a:extLst>
          </p:cNvPr>
          <p:cNvSpPr>
            <a:spLocks noGrp="1"/>
          </p:cNvSpPr>
          <p:nvPr>
            <p:ph type="title" hasCustomPrompt="1"/>
          </p:nvPr>
        </p:nvSpPr>
        <p:spPr>
          <a:xfrm>
            <a:off x="0" y="-134864"/>
            <a:ext cx="9961124" cy="110800"/>
          </a:xfrm>
        </p:spPr>
        <p:txBody>
          <a:bodyPr/>
          <a:lstStyle>
            <a:lvl1pPr>
              <a:defRPr sz="800">
                <a:solidFill>
                  <a:schemeClr val="bg1">
                    <a:lumMod val="65000"/>
                  </a:schemeClr>
                </a:solidFill>
              </a:defRPr>
            </a:lvl1pPr>
          </a:lstStyle>
          <a:p>
            <a:r>
              <a:rPr lang="en-US" dirty="0"/>
              <a:t>U.S. Food and Drug Administration, Human Foods Program logo</a:t>
            </a:r>
          </a:p>
        </p:txBody>
      </p:sp>
      <p:pic>
        <p:nvPicPr>
          <p:cNvPr id="6" name="Graphic 4" descr="U.S. Food and Drug Administration, Human Foods Program logo">
            <a:extLst>
              <a:ext uri="{FF2B5EF4-FFF2-40B4-BE49-F238E27FC236}">
                <a16:creationId xmlns:a16="http://schemas.microsoft.com/office/drawing/2014/main" id="{C0AD3937-1F2A-CE0A-3E4E-BBF38ED7C022}"/>
              </a:ext>
            </a:extLst>
          </p:cNvPr>
          <p:cNvPicPr>
            <a:picLocks noChangeAspect="1"/>
          </p:cNvPicPr>
          <p:nvPr userDrawn="1"/>
        </p:nvPicPr>
        <p:blipFill>
          <a:blip r:embed="rId2"/>
          <a:srcRect/>
          <a:stretch/>
        </p:blipFill>
        <p:spPr>
          <a:xfrm>
            <a:off x="3314065" y="2273300"/>
            <a:ext cx="5563870" cy="2311400"/>
          </a:xfrm>
          <a:prstGeom prst="rect">
            <a:avLst/>
          </a:prstGeom>
        </p:spPr>
      </p:pic>
    </p:spTree>
    <p:extLst>
      <p:ext uri="{BB962C8B-B14F-4D97-AF65-F5344CB8AC3E}">
        <p14:creationId xmlns:p14="http://schemas.microsoft.com/office/powerpoint/2010/main" val="169992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D5B22-28E0-E9AA-82D0-07EA4F222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ADBF2E-4609-EFD3-0D90-D3D1A1C6D8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F5D0F1-5089-37B3-27F4-5FE2D66985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DD5DF1-0AEA-BBAD-765F-F7FBB1C29D25}"/>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6" name="Footer Placeholder 5">
            <a:extLst>
              <a:ext uri="{FF2B5EF4-FFF2-40B4-BE49-F238E27FC236}">
                <a16:creationId xmlns:a16="http://schemas.microsoft.com/office/drawing/2014/main" id="{DCD7B870-DE47-D014-629A-AF7B397B00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8C8966-EF7B-D6B0-5E6B-B3558FE3322A}"/>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2112238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80C3C-B39D-DCDF-D8D8-D04746744F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E208B5-D51B-8244-B5DF-D533F89EC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2E4EBF-1C94-97F7-DC52-411B3C486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738DC9-FF4C-2BA3-9A67-61B820DF2B08}"/>
              </a:ext>
            </a:extLst>
          </p:cNvPr>
          <p:cNvSpPr>
            <a:spLocks noGrp="1"/>
          </p:cNvSpPr>
          <p:nvPr>
            <p:ph type="dt" sz="half" idx="10"/>
          </p:nvPr>
        </p:nvSpPr>
        <p:spPr/>
        <p:txBody>
          <a:bodyPr/>
          <a:lstStyle/>
          <a:p>
            <a:fld id="{2F622204-C062-4241-AF94-9AF64CA7D662}" type="datetimeFigureOut">
              <a:rPr lang="en-US" smtClean="0"/>
              <a:t>10/16/2024</a:t>
            </a:fld>
            <a:endParaRPr lang="en-US"/>
          </a:p>
        </p:txBody>
      </p:sp>
      <p:sp>
        <p:nvSpPr>
          <p:cNvPr id="6" name="Footer Placeholder 5">
            <a:extLst>
              <a:ext uri="{FF2B5EF4-FFF2-40B4-BE49-F238E27FC236}">
                <a16:creationId xmlns:a16="http://schemas.microsoft.com/office/drawing/2014/main" id="{8AFCBBA1-B947-D31B-D202-46FC02302B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3263EF-422F-2249-A7ED-1E5F4F6A8693}"/>
              </a:ext>
            </a:extLst>
          </p:cNvPr>
          <p:cNvSpPr>
            <a:spLocks noGrp="1"/>
          </p:cNvSpPr>
          <p:nvPr>
            <p:ph type="sldNum" sz="quarter" idx="12"/>
          </p:nvPr>
        </p:nvSpPr>
        <p:spPr/>
        <p:txBody>
          <a:bodyPr/>
          <a:lstStyle/>
          <a:p>
            <a:fld id="{7D998441-1A3D-4787-A133-BCBB192C1AB4}" type="slidenum">
              <a:rPr lang="en-US" smtClean="0"/>
              <a:t>‹#›</a:t>
            </a:fld>
            <a:endParaRPr lang="en-US"/>
          </a:p>
        </p:txBody>
      </p:sp>
    </p:spTree>
    <p:extLst>
      <p:ext uri="{BB962C8B-B14F-4D97-AF65-F5344CB8AC3E}">
        <p14:creationId xmlns:p14="http://schemas.microsoft.com/office/powerpoint/2010/main" val="4011791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7.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5.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theme" Target="../theme/theme6.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theme" Target="../theme/theme7.xml"/><Relationship Id="rId1" Type="http://schemas.openxmlformats.org/officeDocument/2006/relationships/slideLayout" Target="../slideLayouts/slideLayout6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8.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image" Target="../media/image2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B5FA7D-34C1-5FAB-464E-F6B4D8407E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A1DD1F-A1D0-7CCD-2C93-415FC8C7B8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B2D0EF-E117-1658-4646-E47A43F9A0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622204-C062-4241-AF94-9AF64CA7D662}" type="datetimeFigureOut">
              <a:rPr lang="en-US" smtClean="0"/>
              <a:t>10/16/2024</a:t>
            </a:fld>
            <a:endParaRPr lang="en-US"/>
          </a:p>
        </p:txBody>
      </p:sp>
      <p:sp>
        <p:nvSpPr>
          <p:cNvPr id="5" name="Footer Placeholder 4">
            <a:extLst>
              <a:ext uri="{FF2B5EF4-FFF2-40B4-BE49-F238E27FC236}">
                <a16:creationId xmlns:a16="http://schemas.microsoft.com/office/drawing/2014/main" id="{6FE2F38A-8378-54AB-4537-333E94E3CC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572992-E1B2-E881-5C48-6859FE0591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98441-1A3D-4787-A133-BCBB192C1AB4}" type="slidenum">
              <a:rPr lang="en-US" smtClean="0"/>
              <a:t>‹#›</a:t>
            </a:fld>
            <a:endParaRPr lang="en-US"/>
          </a:p>
        </p:txBody>
      </p:sp>
    </p:spTree>
    <p:extLst>
      <p:ext uri="{BB962C8B-B14F-4D97-AF65-F5344CB8AC3E}">
        <p14:creationId xmlns:p14="http://schemas.microsoft.com/office/powerpoint/2010/main" val="2702271072"/>
      </p:ext>
    </p:extLst>
  </p:cSld>
  <p:clrMap bg1="lt1" tx1="dk1" bg2="lt2" tx2="dk2" accent1="accent1" accent2="accent2" accent3="accent3" accent4="accent4" accent5="accent5" accent6="accent6" hlink="hlink" folHlink="folHlink"/>
  <p:sldLayoutIdLst>
    <p:sldLayoutId id="2147483902" r:id="rId1"/>
    <p:sldLayoutId id="214748391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2733D-2883-A64D-A94B-6998750A9F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5F9BD8-11CE-AB4C-9D45-E5015DAE79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3CB6FD-62BB-7548-BD28-09C1A9AFB2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243B45-8BC7-460C-92B2-D4CD294E0ACF}" type="datetimeFigureOut">
              <a:rPr lang="en-US" smtClean="0"/>
              <a:t>10/16/2024</a:t>
            </a:fld>
            <a:endParaRPr lang="en-US"/>
          </a:p>
        </p:txBody>
      </p:sp>
      <p:sp>
        <p:nvSpPr>
          <p:cNvPr id="5" name="Footer Placeholder 4">
            <a:extLst>
              <a:ext uri="{FF2B5EF4-FFF2-40B4-BE49-F238E27FC236}">
                <a16:creationId xmlns:a16="http://schemas.microsoft.com/office/drawing/2014/main" id="{BD1FA1F9-8067-7D46-A6CC-25334A594C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6123EE0-8114-4E4B-831D-982EE6C8D0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t>Center for Veterinary Medicine</a:t>
            </a:r>
          </a:p>
        </p:txBody>
      </p:sp>
    </p:spTree>
    <p:extLst>
      <p:ext uri="{BB962C8B-B14F-4D97-AF65-F5344CB8AC3E}">
        <p14:creationId xmlns:p14="http://schemas.microsoft.com/office/powerpoint/2010/main" val="3227830722"/>
      </p:ext>
    </p:extLst>
  </p:cSld>
  <p:clrMap bg1="lt1" tx1="dk1" bg2="lt2" tx2="dk2" accent1="accent1" accent2="accent2" accent3="accent3" accent4="accent4" accent5="accent5" accent6="accent6" hlink="hlink" folHlink="folHlink"/>
  <p:sldLayoutIdLst>
    <p:sldLayoutId id="2147483906" r:id="rId1"/>
    <p:sldLayoutId id="2147483917" r:id="rId2"/>
    <p:sldLayoutId id="2147483912" r:id="rId3"/>
    <p:sldLayoutId id="2147483904" r:id="rId4"/>
    <p:sldLayoutId id="2147483903" r:id="rId5"/>
    <p:sldLayoutId id="2147483921" r:id="rId6"/>
    <p:sldLayoutId id="2147483922" r:id="rId7"/>
    <p:sldLayoutId id="2147483908" r:id="rId8"/>
    <p:sldLayoutId id="2147483909" r:id="rId9"/>
    <p:sldLayoutId id="2147483915" r:id="rId10"/>
    <p:sldLayoutId id="214748392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extLst>
      <p:ext uri="{BB962C8B-B14F-4D97-AF65-F5344CB8AC3E}">
        <p14:creationId xmlns:p14="http://schemas.microsoft.com/office/powerpoint/2010/main" val="2969961348"/>
      </p:ext>
    </p:extLst>
  </p:cSld>
  <p:clrMap bg1="lt1" tx1="dk1" bg2="lt2" tx2="dk2" accent1="accent1" accent2="accent2" accent3="accent3" accent4="accent4" accent5="accent5" accent6="accent6" hlink="hlink" folHlink="folHlink"/>
  <p:sldLayoutIdLst>
    <p:sldLayoutId id="2147483880" r:id="rId1"/>
    <p:sldLayoutId id="2147483823" r:id="rId2"/>
    <p:sldLayoutId id="2147483877" r:id="rId3"/>
    <p:sldLayoutId id="2147483879" r:id="rId4"/>
    <p:sldLayoutId id="2147483852" r:id="rId5"/>
    <p:sldLayoutId id="2147483878" r:id="rId6"/>
    <p:sldLayoutId id="2147483889" r:id="rId7"/>
    <p:sldLayoutId id="2147483890" r:id="rId8"/>
  </p:sldLayoutIdLst>
  <p:transition>
    <p:fad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p:titleStyle>
    <p:bodyStyle>
      <a:lvl1pPr marL="342900" indent="-342900" algn="l" rtl="0" eaLnBrk="0" fontAlgn="base" hangingPunct="0">
        <a:spcBef>
          <a:spcPct val="20000"/>
        </a:spcBef>
        <a:spcAft>
          <a:spcPct val="0"/>
        </a:spcAft>
        <a:buClr>
          <a:srgbClr val="E25423"/>
        </a:buClr>
        <a:buFont typeface="Arial" panose="020B0604020202020204" pitchFamily="34" charset="0"/>
        <a:buChar char="•"/>
        <a:defRPr sz="3200" kern="1200">
          <a:solidFill>
            <a:srgbClr val="1D1D1D"/>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E25423"/>
        </a:buClr>
        <a:buFont typeface="Arial" panose="020B0604020202020204" pitchFamily="34" charset="0"/>
        <a:buChar char="–"/>
        <a:defRPr sz="2800" kern="1200">
          <a:solidFill>
            <a:srgbClr val="1D1D1D"/>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1D1D1D"/>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1D1D1D"/>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1D1D1D"/>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913" r:id="rId1"/>
    <p:sldLayoutId id="2147483914" r:id="rId2"/>
  </p:sldLayoutIdLst>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
        <p:cNvGrpSpPr/>
        <p:nvPr/>
      </p:nvGrpSpPr>
      <p:grpSpPr>
        <a:xfrm>
          <a:off x="0" y="0"/>
          <a:ext cx="0" cy="0"/>
          <a:chOff x="0" y="0"/>
          <a:chExt cx="0" cy="0"/>
        </a:xfrm>
      </p:grpSpPr>
      <p:sp>
        <p:nvSpPr>
          <p:cNvPr id="41" name="Google Shape;41;g30a43a707d1_0_57"/>
          <p:cNvSpPr txBox="1">
            <a:spLocks noGrp="1"/>
          </p:cNvSpPr>
          <p:nvPr>
            <p:ph type="title"/>
          </p:nvPr>
        </p:nvSpPr>
        <p:spPr>
          <a:xfrm>
            <a:off x="838200" y="365125"/>
            <a:ext cx="10515600" cy="8910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3000"/>
              <a:buFont typeface="Arial"/>
              <a:buNone/>
              <a:defRPr sz="3000" b="1"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 name="Google Shape;42;g30a43a707d1_0_57"/>
          <p:cNvSpPr txBox="1">
            <a:spLocks noGrp="1"/>
          </p:cNvSpPr>
          <p:nvPr>
            <p:ph type="body" idx="1"/>
          </p:nvPr>
        </p:nvSpPr>
        <p:spPr>
          <a:xfrm>
            <a:off x="838200" y="1435619"/>
            <a:ext cx="10515600" cy="474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2"/>
              </a:buClr>
              <a:buSzPts val="2800"/>
              <a:buFont typeface="Arial"/>
              <a:buChar char="•"/>
              <a:defRPr sz="2800" b="0" i="0" u="none" strike="noStrike" cap="none">
                <a:solidFill>
                  <a:schemeClr val="dk2"/>
                </a:solidFill>
                <a:latin typeface="Arial"/>
                <a:ea typeface="Arial"/>
                <a:cs typeface="Arial"/>
                <a:sym typeface="Arial"/>
              </a:defRPr>
            </a:lvl1pPr>
            <a:lvl2pPr marL="914400" marR="0" lvl="1" indent="-381000" algn="l">
              <a:lnSpc>
                <a:spcPct val="90000"/>
              </a:lnSpc>
              <a:spcBef>
                <a:spcPts val="50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55600" algn="l">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Arial"/>
                <a:ea typeface="Arial"/>
                <a:cs typeface="Arial"/>
                <a:sym typeface="Arial"/>
              </a:defRPr>
            </a:lvl3pPr>
            <a:lvl4pPr marL="1828800" marR="0" lvl="3" indent="-342900" algn="l">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4pPr>
            <a:lvl5pPr marL="2286000" marR="0" lvl="4" indent="-342900" algn="l">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3" name="Google Shape;43;g30a43a707d1_0_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chemeClr val="dk2"/>
                </a:solidFill>
                <a:latin typeface="Arial"/>
                <a:ea typeface="Arial"/>
                <a:cs typeface="Arial"/>
                <a:sym typeface="Arial"/>
              </a:defRPr>
            </a:lvl1pPr>
            <a:lvl2pPr marL="0" marR="0" lvl="1" indent="0" algn="r">
              <a:spcBef>
                <a:spcPts val="0"/>
              </a:spcBef>
              <a:buNone/>
              <a:defRPr sz="1200" b="0" i="0" u="none" strike="noStrike" cap="none">
                <a:solidFill>
                  <a:schemeClr val="dk2"/>
                </a:solidFill>
                <a:latin typeface="Arial"/>
                <a:ea typeface="Arial"/>
                <a:cs typeface="Arial"/>
                <a:sym typeface="Arial"/>
              </a:defRPr>
            </a:lvl2pPr>
            <a:lvl3pPr marL="0" marR="0" lvl="2" indent="0" algn="r">
              <a:spcBef>
                <a:spcPts val="0"/>
              </a:spcBef>
              <a:buNone/>
              <a:defRPr sz="1200" b="0" i="0" u="none" strike="noStrike" cap="none">
                <a:solidFill>
                  <a:schemeClr val="dk2"/>
                </a:solidFill>
                <a:latin typeface="Arial"/>
                <a:ea typeface="Arial"/>
                <a:cs typeface="Arial"/>
                <a:sym typeface="Arial"/>
              </a:defRPr>
            </a:lvl3pPr>
            <a:lvl4pPr marL="0" marR="0" lvl="3" indent="0" algn="r">
              <a:spcBef>
                <a:spcPts val="0"/>
              </a:spcBef>
              <a:buNone/>
              <a:defRPr sz="1200" b="0" i="0" u="none" strike="noStrike" cap="none">
                <a:solidFill>
                  <a:schemeClr val="dk2"/>
                </a:solidFill>
                <a:latin typeface="Arial"/>
                <a:ea typeface="Arial"/>
                <a:cs typeface="Arial"/>
                <a:sym typeface="Arial"/>
              </a:defRPr>
            </a:lvl4pPr>
            <a:lvl5pPr marL="0" marR="0" lvl="4" indent="0" algn="r">
              <a:spcBef>
                <a:spcPts val="0"/>
              </a:spcBef>
              <a:buNone/>
              <a:defRPr sz="1200" b="0" i="0" u="none" strike="noStrike" cap="none">
                <a:solidFill>
                  <a:schemeClr val="dk2"/>
                </a:solidFill>
                <a:latin typeface="Arial"/>
                <a:ea typeface="Arial"/>
                <a:cs typeface="Arial"/>
                <a:sym typeface="Arial"/>
              </a:defRPr>
            </a:lvl5pPr>
            <a:lvl6pPr marL="0" marR="0" lvl="5" indent="0" algn="r">
              <a:spcBef>
                <a:spcPts val="0"/>
              </a:spcBef>
              <a:buNone/>
              <a:defRPr sz="1200" b="0" i="0" u="none" strike="noStrike" cap="none">
                <a:solidFill>
                  <a:schemeClr val="dk2"/>
                </a:solidFill>
                <a:latin typeface="Arial"/>
                <a:ea typeface="Arial"/>
                <a:cs typeface="Arial"/>
                <a:sym typeface="Arial"/>
              </a:defRPr>
            </a:lvl6pPr>
            <a:lvl7pPr marL="0" marR="0" lvl="6" indent="0" algn="r">
              <a:spcBef>
                <a:spcPts val="0"/>
              </a:spcBef>
              <a:buNone/>
              <a:defRPr sz="1200" b="0" i="0" u="none" strike="noStrike" cap="none">
                <a:solidFill>
                  <a:schemeClr val="dk2"/>
                </a:solidFill>
                <a:latin typeface="Arial"/>
                <a:ea typeface="Arial"/>
                <a:cs typeface="Arial"/>
                <a:sym typeface="Arial"/>
              </a:defRPr>
            </a:lvl7pPr>
            <a:lvl8pPr marL="0" marR="0" lvl="7" indent="0" algn="r">
              <a:spcBef>
                <a:spcPts val="0"/>
              </a:spcBef>
              <a:buNone/>
              <a:defRPr sz="1200" b="0" i="0" u="none" strike="noStrike" cap="none">
                <a:solidFill>
                  <a:schemeClr val="dk2"/>
                </a:solidFill>
                <a:latin typeface="Arial"/>
                <a:ea typeface="Arial"/>
                <a:cs typeface="Arial"/>
                <a:sym typeface="Arial"/>
              </a:defRPr>
            </a:lvl8pPr>
            <a:lvl9pPr marL="0" marR="0" lvl="8" indent="0" algn="r">
              <a:spcBef>
                <a:spcPts val="0"/>
              </a:spcBef>
              <a:buNone/>
              <a:defRPr sz="12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44" name="Google Shape;44;g30a43a707d1_0_57"/>
          <p:cNvCxnSpPr/>
          <p:nvPr/>
        </p:nvCxnSpPr>
        <p:spPr>
          <a:xfrm>
            <a:off x="0" y="6810642"/>
            <a:ext cx="12192000" cy="47400"/>
          </a:xfrm>
          <a:prstGeom prst="straightConnector1">
            <a:avLst/>
          </a:prstGeom>
          <a:noFill/>
          <a:ln w="101600" cap="flat" cmpd="sng">
            <a:solidFill>
              <a:schemeClr val="dk2"/>
            </a:solidFill>
            <a:prstDash val="solid"/>
            <a:miter lim="800000"/>
            <a:headEnd type="none" w="sm" len="sm"/>
            <a:tailEnd type="none" w="sm" len="sm"/>
          </a:ln>
        </p:spPr>
      </p:cxnSp>
      <p:pic>
        <p:nvPicPr>
          <p:cNvPr id="45" name="Google Shape;45;g30a43a707d1_0_57"/>
          <p:cNvPicPr preferRelativeResize="0"/>
          <p:nvPr/>
        </p:nvPicPr>
        <p:blipFill>
          <a:blip r:embed="rId7">
            <a:alphaModFix/>
          </a:blip>
          <a:stretch>
            <a:fillRect/>
          </a:stretch>
        </p:blipFill>
        <p:spPr>
          <a:xfrm>
            <a:off x="9346425" y="240925"/>
            <a:ext cx="2547000" cy="29715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905" r:id="rId1"/>
    <p:sldLayoutId id="2147483907" r:id="rId2"/>
    <p:sldLayoutId id="2147483918" r:id="rId3"/>
    <p:sldLayoutId id="2147483919" r:id="rId4"/>
    <p:sldLayoutId id="2147483920"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0" r:id="rId1"/>
    <p:sldLayoutId id="2147483927" r:id="rId2"/>
    <p:sldLayoutId id="2147483931" r:id="rId3"/>
    <p:sldLayoutId id="2147483938" r:id="rId4"/>
    <p:sldLayoutId id="2147483935" r:id="rId5"/>
    <p:sldLayoutId id="2147483661" r:id="rId6"/>
    <p:sldLayoutId id="2147483936" r:id="rId7"/>
    <p:sldLayoutId id="2147483668" r:id="rId8"/>
    <p:sldLayoutId id="2147483669" r:id="rId9"/>
    <p:sldLayoutId id="2147483928" r:id="rId10"/>
    <p:sldLayoutId id="2147483934" r:id="rId11"/>
    <p:sldLayoutId id="2147483663" r:id="rId12"/>
    <p:sldLayoutId id="2147483925" r:id="rId13"/>
    <p:sldLayoutId id="2147483933" r:id="rId14"/>
    <p:sldLayoutId id="2147483670" r:id="rId15"/>
    <p:sldLayoutId id="2147483930" r:id="rId16"/>
    <p:sldLayoutId id="2147483662" r:id="rId17"/>
    <p:sldLayoutId id="2147483937" r:id="rId18"/>
    <p:sldLayoutId id="2147483658" r:id="rId19"/>
    <p:sldLayoutId id="2147483929" r:id="rId20"/>
    <p:sldLayoutId id="2147483666" r:id="rId21"/>
    <p:sldLayoutId id="2147483667" r:id="rId22"/>
    <p:sldLayoutId id="2147483671"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p:titleStyle>
    <p:bodyStyle>
      <a:lvl1pPr marL="228600" indent="-228600" algn="l" defTabSz="914400" rtl="0" eaLnBrk="1" latinLnBrk="0" hangingPunct="1">
        <a:lnSpc>
          <a:spcPct val="125000"/>
        </a:lnSpc>
        <a:spcBef>
          <a:spcPts val="1000"/>
        </a:spcBef>
        <a:buFont typeface="Arial"/>
        <a:buChar char="•"/>
        <a:defRPr sz="3000" b="0" i="0" kern="1200">
          <a:solidFill>
            <a:schemeClr val="tx1"/>
          </a:solidFill>
          <a:latin typeface="Helvetica" charset="0"/>
          <a:ea typeface="Helvetica" charset="0"/>
          <a:cs typeface="Helvetica" charset="0"/>
        </a:defRPr>
      </a:lvl1pPr>
      <a:lvl2pPr marL="685800" indent="-228600" algn="l" defTabSz="914400" rtl="0" eaLnBrk="1" latinLnBrk="0" hangingPunct="1">
        <a:lnSpc>
          <a:spcPct val="125000"/>
        </a:lnSpc>
        <a:spcBef>
          <a:spcPts val="500"/>
        </a:spcBef>
        <a:buFont typeface="Arial"/>
        <a:buChar char="•"/>
        <a:defRPr sz="2800" b="0" i="0" kern="1200">
          <a:solidFill>
            <a:schemeClr val="tx1"/>
          </a:solidFill>
          <a:latin typeface="Helvetica" charset="0"/>
          <a:ea typeface="Helvetica" charset="0"/>
          <a:cs typeface="Helvetica" charset="0"/>
        </a:defRPr>
      </a:lvl2pPr>
      <a:lvl3pPr marL="1143000" indent="-228600" algn="l" defTabSz="914400" rtl="0" eaLnBrk="1" latinLnBrk="0" hangingPunct="1">
        <a:lnSpc>
          <a:spcPct val="125000"/>
        </a:lnSpc>
        <a:spcBef>
          <a:spcPts val="500"/>
        </a:spcBef>
        <a:buFont typeface="Arial"/>
        <a:buChar char="•"/>
        <a:defRPr sz="2400" b="0" i="0" kern="1200">
          <a:solidFill>
            <a:schemeClr val="tx1"/>
          </a:solidFill>
          <a:latin typeface="Helvetica" charset="0"/>
          <a:ea typeface="Helvetica" charset="0"/>
          <a:cs typeface="Helvetica" charset="0"/>
        </a:defRPr>
      </a:lvl3pPr>
      <a:lvl4pPr marL="1600200" indent="-228600" algn="l" defTabSz="914400" rtl="0" eaLnBrk="1" latinLnBrk="0" hangingPunct="1">
        <a:lnSpc>
          <a:spcPct val="125000"/>
        </a:lnSpc>
        <a:spcBef>
          <a:spcPts val="500"/>
        </a:spcBef>
        <a:buFont typeface="Arial"/>
        <a:buChar char="•"/>
        <a:defRPr sz="2000" b="0" i="0" kern="1200">
          <a:solidFill>
            <a:schemeClr val="tx1"/>
          </a:solidFill>
          <a:latin typeface="Helvetica" charset="0"/>
          <a:ea typeface="Helvetica" charset="0"/>
          <a:cs typeface="Helvetica" charset="0"/>
        </a:defRPr>
      </a:lvl4pPr>
      <a:lvl5pPr marL="2057400" indent="-228600" algn="l" defTabSz="914400" rtl="0" eaLnBrk="1" latinLnBrk="0" hangingPunct="1">
        <a:lnSpc>
          <a:spcPct val="125000"/>
        </a:lnSpc>
        <a:spcBef>
          <a:spcPts val="500"/>
        </a:spcBef>
        <a:buFont typeface="Arial"/>
        <a:buChar char="•"/>
        <a:defRPr sz="1800" b="0" i="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GenomeTrakr Meeting, FDA and APHL logos ">
            <a:extLst>
              <a:ext uri="{FF2B5EF4-FFF2-40B4-BE49-F238E27FC236}">
                <a16:creationId xmlns:a16="http://schemas.microsoft.com/office/drawing/2014/main" id="{90D00720-4B5C-8D1C-BA35-6F68E7E947DC}"/>
              </a:ext>
              <a:ext uri="{C183D7F6-B498-43B3-948B-1728B52AA6E4}">
                <adec:decorative xmlns:adec="http://schemas.microsoft.com/office/drawing/2017/decorative" val="0"/>
              </a:ext>
            </a:extLst>
          </p:cNvPr>
          <p:cNvPicPr>
            <a:picLocks noChangeAspect="1"/>
          </p:cNvPicPr>
          <p:nvPr userDrawn="1"/>
        </p:nvPicPr>
        <p:blipFill>
          <a:blip r:embed="rId3"/>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1ED8A5AE-2A34-6B4C-A1B2-A55BBCEF3BBF}"/>
              </a:ext>
            </a:extLst>
          </p:cNvPr>
          <p:cNvSpPr>
            <a:spLocks noGrp="1"/>
          </p:cNvSpPr>
          <p:nvPr>
            <p:ph type="title"/>
          </p:nvPr>
        </p:nvSpPr>
        <p:spPr>
          <a:xfrm>
            <a:off x="1480929" y="365125"/>
            <a:ext cx="10416209"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B9D3E4B8-6459-D54D-A6EE-E3E9DAA5F235}"/>
              </a:ext>
            </a:extLst>
          </p:cNvPr>
          <p:cNvSpPr>
            <a:spLocks noGrp="1"/>
          </p:cNvSpPr>
          <p:nvPr>
            <p:ph type="body" idx="1"/>
          </p:nvPr>
        </p:nvSpPr>
        <p:spPr>
          <a:xfrm>
            <a:off x="1480929" y="1825625"/>
            <a:ext cx="10416209"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0E1B594-EBAA-4D48-82AE-034D60D5DC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6C8FD4-AC95-0E47-9DC4-C7C5BEE569C0}"/>
              </a:ext>
            </a:extLst>
          </p:cNvPr>
          <p:cNvSpPr>
            <a:spLocks noGrp="1"/>
          </p:cNvSpPr>
          <p:nvPr>
            <p:ph type="sldNum" sz="quarter" idx="4"/>
          </p:nvPr>
        </p:nvSpPr>
        <p:spPr>
          <a:xfrm>
            <a:off x="915393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0DF181-8391-C54D-9ED8-23F994399EE0}" type="slidenum">
              <a:rPr lang="en-US" smtClean="0"/>
              <a:t>‹#›</a:t>
            </a:fld>
            <a:endParaRPr lang="en-US" dirty="0"/>
          </a:p>
        </p:txBody>
      </p:sp>
    </p:spTree>
    <p:extLst>
      <p:ext uri="{BB962C8B-B14F-4D97-AF65-F5344CB8AC3E}">
        <p14:creationId xmlns:p14="http://schemas.microsoft.com/office/powerpoint/2010/main" val="1219264807"/>
      </p:ext>
    </p:extLst>
  </p:cSld>
  <p:clrMap bg1="lt1" tx1="dk1" bg2="lt2" tx2="dk2" accent1="accent1" accent2="accent2" accent3="accent3" accent4="accent4" accent5="accent5" accent6="accent6" hlink="hlink" folHlink="folHlink"/>
  <p:sldLayoutIdLst>
    <p:sldLayoutId id="2147483932" r:id="rId1"/>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4F4C0D-576F-4C3B-CD9A-C707D6C432D3}"/>
              </a:ext>
            </a:extLst>
          </p:cNvPr>
          <p:cNvSpPr>
            <a:spLocks noGrp="1"/>
          </p:cNvSpPr>
          <p:nvPr>
            <p:ph type="title"/>
          </p:nvPr>
        </p:nvSpPr>
        <p:spPr>
          <a:xfrm>
            <a:off x="457200" y="471258"/>
            <a:ext cx="9961124" cy="553998"/>
          </a:xfrm>
          <a:prstGeom prst="rect">
            <a:avLst/>
          </a:prstGeom>
        </p:spPr>
        <p:txBody>
          <a:bodyPr vert="horz" wrap="square" lIns="0" tIns="0" rIns="0" bIns="0" rtlCol="0" anchor="t" anchorCtr="0">
            <a:spAutoFit/>
          </a:bodyPr>
          <a:lstStyle/>
          <a:p>
            <a:r>
              <a:rPr lang="en-US" dirty="0"/>
              <a:t>Click to edit title (Merriweather)</a:t>
            </a:r>
          </a:p>
        </p:txBody>
      </p:sp>
      <p:sp>
        <p:nvSpPr>
          <p:cNvPr id="3" name="Text Placeholder 2">
            <a:extLst>
              <a:ext uri="{FF2B5EF4-FFF2-40B4-BE49-F238E27FC236}">
                <a16:creationId xmlns:a16="http://schemas.microsoft.com/office/drawing/2014/main" id="{9870D6CE-B23F-99E8-537C-A607CC88AC17}"/>
              </a:ext>
            </a:extLst>
          </p:cNvPr>
          <p:cNvSpPr>
            <a:spLocks noGrp="1"/>
          </p:cNvSpPr>
          <p:nvPr>
            <p:ph type="body" idx="1"/>
          </p:nvPr>
        </p:nvSpPr>
        <p:spPr>
          <a:xfrm>
            <a:off x="457200" y="2002424"/>
            <a:ext cx="11257524" cy="3638485"/>
          </a:xfrm>
          <a:prstGeom prst="rect">
            <a:avLst/>
          </a:prstGeom>
        </p:spPr>
        <p:txBody>
          <a:bodyPr vert="horz" lIns="0" tIns="0" rIns="0" bIns="0" rtlCol="0">
            <a:normAutofit/>
          </a:bodyPr>
          <a:lstStyle/>
          <a:p>
            <a:pPr lvl="0"/>
            <a:r>
              <a:rPr lang="en-US" dirty="0"/>
              <a:t>Click to edit Master text styles (Arial)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34B1B83-E031-408B-843C-B36A79D38FF2}"/>
              </a:ext>
            </a:extLst>
          </p:cNvPr>
          <p:cNvSpPr>
            <a:spLocks noGrp="1"/>
          </p:cNvSpPr>
          <p:nvPr>
            <p:ph type="dt" sz="half" idx="2"/>
          </p:nvPr>
        </p:nvSpPr>
        <p:spPr>
          <a:xfrm>
            <a:off x="457186" y="6400790"/>
            <a:ext cx="2585803" cy="365131"/>
          </a:xfrm>
          <a:prstGeom prst="rect">
            <a:avLst/>
          </a:prstGeom>
        </p:spPr>
        <p:txBody>
          <a:bodyPr vert="horz" lIns="91440" tIns="45720" rIns="91440" bIns="45720" rtlCol="0" anchor="ctr"/>
          <a:lstStyle>
            <a:lvl1pPr algn="l">
              <a:defRPr sz="1200">
                <a:solidFill>
                  <a:schemeClr val="tx1">
                    <a:tint val="82000"/>
                  </a:schemeClr>
                </a:solidFill>
              </a:defRPr>
            </a:lvl1pPr>
          </a:lstStyle>
          <a:p>
            <a:fld id="{C1E5783D-F969-0A45-9052-06BF79E8A290}" type="datetime1">
              <a:rPr lang="en-US" smtClean="0"/>
              <a:t>10/16/2024</a:t>
            </a:fld>
            <a:endParaRPr lang="en-US" dirty="0"/>
          </a:p>
        </p:txBody>
      </p:sp>
      <p:sp>
        <p:nvSpPr>
          <p:cNvPr id="5" name="Footer Placeholder 4">
            <a:extLst>
              <a:ext uri="{FF2B5EF4-FFF2-40B4-BE49-F238E27FC236}">
                <a16:creationId xmlns:a16="http://schemas.microsoft.com/office/drawing/2014/main" id="{4E207CD9-D548-31A5-AC68-4B7EF480E4D6}"/>
              </a:ext>
            </a:extLst>
          </p:cNvPr>
          <p:cNvSpPr>
            <a:spLocks noGrp="1"/>
          </p:cNvSpPr>
          <p:nvPr>
            <p:ph type="ftr" sz="quarter" idx="3"/>
          </p:nvPr>
        </p:nvSpPr>
        <p:spPr>
          <a:xfrm>
            <a:off x="3347756" y="6400790"/>
            <a:ext cx="5476398" cy="365131"/>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dirty="0"/>
              <a:t>Human Foods Program</a:t>
            </a:r>
          </a:p>
        </p:txBody>
      </p:sp>
      <p:sp>
        <p:nvSpPr>
          <p:cNvPr id="6" name="Slide Number Placeholder 5">
            <a:extLst>
              <a:ext uri="{FF2B5EF4-FFF2-40B4-BE49-F238E27FC236}">
                <a16:creationId xmlns:a16="http://schemas.microsoft.com/office/drawing/2014/main" id="{A61B7D82-F5A2-9686-12C0-BD0D91C27A84}"/>
              </a:ext>
            </a:extLst>
          </p:cNvPr>
          <p:cNvSpPr>
            <a:spLocks noGrp="1"/>
          </p:cNvSpPr>
          <p:nvPr>
            <p:ph type="sldNum" sz="quarter" idx="4"/>
          </p:nvPr>
        </p:nvSpPr>
        <p:spPr>
          <a:xfrm>
            <a:off x="9128899" y="6400790"/>
            <a:ext cx="2585825" cy="365131"/>
          </a:xfrm>
          <a:prstGeom prst="rect">
            <a:avLst/>
          </a:prstGeom>
        </p:spPr>
        <p:txBody>
          <a:bodyPr vert="horz" lIns="91440" tIns="45720" rIns="91440" bIns="45720" rtlCol="0" anchor="ctr"/>
          <a:lstStyle>
            <a:lvl1pPr algn="r">
              <a:defRPr sz="1200">
                <a:solidFill>
                  <a:schemeClr val="tx1">
                    <a:tint val="82000"/>
                  </a:schemeClr>
                </a:solidFill>
              </a:defRPr>
            </a:lvl1pPr>
          </a:lstStyle>
          <a:p>
            <a:fld id="{B2E0783F-6CF0-F64C-9BFF-DFBD67BB0578}" type="slidenum">
              <a:rPr lang="en-US" smtClean="0"/>
              <a:t>‹#›</a:t>
            </a:fld>
            <a:endParaRPr lang="en-US" dirty="0"/>
          </a:p>
        </p:txBody>
      </p:sp>
      <p:pic>
        <p:nvPicPr>
          <p:cNvPr id="7" name="Picture 6" descr="Food and Drug Administration logo">
            <a:extLst>
              <a:ext uri="{FF2B5EF4-FFF2-40B4-BE49-F238E27FC236}">
                <a16:creationId xmlns:a16="http://schemas.microsoft.com/office/drawing/2014/main" id="{EE04EDBA-7FDA-C6D2-A2A1-F83744264306}"/>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304195" y="242500"/>
            <a:ext cx="625475" cy="749300"/>
          </a:xfrm>
          <a:prstGeom prst="rect">
            <a:avLst/>
          </a:prstGeom>
        </p:spPr>
      </p:pic>
    </p:spTree>
    <p:extLst>
      <p:ext uri="{BB962C8B-B14F-4D97-AF65-F5344CB8AC3E}">
        <p14:creationId xmlns:p14="http://schemas.microsoft.com/office/powerpoint/2010/main" val="240775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65" r:id="rId5"/>
    <p:sldLayoutId id="2147483652" r:id="rId6"/>
    <p:sldLayoutId id="2147483653" r:id="rId7"/>
    <p:sldLayoutId id="2147483654" r:id="rId8"/>
    <p:sldLayoutId id="2147483655" r:id="rId9"/>
    <p:sldLayoutId id="2147483656" r:id="rId10"/>
    <p:sldLayoutId id="2147483657" r:id="rId11"/>
    <p:sldLayoutId id="2147483664" r:id="rId12"/>
  </p:sldLayoutIdLst>
  <p:hf hdr="0"/>
  <p:txStyles>
    <p:titleStyle>
      <a:lvl1pPr algn="l"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600"/>
        </a:spcBef>
        <a:spcAft>
          <a:spcPts val="0"/>
        </a:spcAft>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spcAft>
          <a:spcPts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spcAft>
          <a:spcPts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spcAft>
          <a:spcPts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spcAft>
          <a:spcPts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hyperlink" Target="https://www.frontiersin.org/journals/water/articles/10.3389/frwa.2024.1359109/full" TargetMode="External"/><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hyperlink" Target="https://www.fda.gov/animal-veterinary/national-antimicrobial-resistance-monitoring-system/narms-now-integrated-data" TargetMode="External"/><Relationship Id="rId5" Type="http://schemas.openxmlformats.org/officeDocument/2006/relationships/image" Target="../media/image41.png"/><Relationship Id="rId4" Type="http://schemas.openxmlformats.org/officeDocument/2006/relationships/hyperlink" Target="https://www.fda.gov/animal-veterinary/national-antimicrobial-resistance-monitoring-system/narms-interim-data-update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www.neha.org/inform" TargetMode="Externa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8.xml"/><Relationship Id="rId5" Type="http://schemas.openxmlformats.org/officeDocument/2006/relationships/hyperlink" Target="mailto:PulseNet@cdc.gov" TargetMode="External"/><Relationship Id="rId4" Type="http://schemas.openxmlformats.org/officeDocument/2006/relationships/image" Target="../media/image5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oleObject" Target="../embeddings/oleObject1.bin"/><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33.xml"/><Relationship Id="rId5" Type="http://schemas.openxmlformats.org/officeDocument/2006/relationships/image" Target="../media/image58.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7.xml.rels><?xml version="1.0" encoding="UTF-8" standalone="yes"?>
<Relationships xmlns="http://schemas.openxmlformats.org/package/2006/relationships"><Relationship Id="rId2" Type="http://schemas.openxmlformats.org/officeDocument/2006/relationships/hyperlink" Target="https://doi.org/10.3389/fbinf.2024.1415078" TargetMode="Externa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4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5.xml.rels><?xml version="1.0" encoding="UTF-8" standalone="yes"?>
<Relationships xmlns="http://schemas.openxmlformats.org/package/2006/relationships"><Relationship Id="rId3" Type="http://schemas.openxmlformats.org/officeDocument/2006/relationships/hyperlink" Target="mailto:GenomeTrakr@fda.hhs.gov" TargetMode="External"/><Relationship Id="rId2" Type="http://schemas.openxmlformats.org/officeDocument/2006/relationships/image" Target="../media/image28.png"/><Relationship Id="rId1" Type="http://schemas.openxmlformats.org/officeDocument/2006/relationships/slideLayout" Target="../slideLayouts/slideLayout69.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hyperlink" Target="https://www.fda.gov/animal-veterinary/national-antimicrobial-resistance-monitoring-system/2021-animal-pathogen-amr-data" TargetMode="External"/><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30.pn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hyperlink" Target="https://www.fda.gov/animal-veterinary/national-antimicrobial-resistance-monitoring-system/2021-animal-pathogen-amr-data" TargetMode="External"/><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5ACAEB-2C41-6D6B-88B3-4E8166F85300}"/>
              </a:ext>
            </a:extLst>
          </p:cNvPr>
          <p:cNvSpPr>
            <a:spLocks noGrp="1"/>
          </p:cNvSpPr>
          <p:nvPr>
            <p:ph type="ctrTitle"/>
          </p:nvPr>
        </p:nvSpPr>
        <p:spPr>
          <a:xfrm>
            <a:off x="1524000" y="2251316"/>
            <a:ext cx="9144000" cy="1457891"/>
          </a:xfrm>
        </p:spPr>
        <p:txBody>
          <a:bodyPr/>
          <a:lstStyle/>
          <a:p>
            <a:r>
              <a:rPr lang="en-US" dirty="0" err="1"/>
              <a:t>GenomeTrakr</a:t>
            </a:r>
            <a:r>
              <a:rPr lang="en-US" dirty="0"/>
              <a:t> Program updates	</a:t>
            </a:r>
          </a:p>
        </p:txBody>
      </p:sp>
      <p:sp>
        <p:nvSpPr>
          <p:cNvPr id="6" name="Subtitle 5">
            <a:extLst>
              <a:ext uri="{FF2B5EF4-FFF2-40B4-BE49-F238E27FC236}">
                <a16:creationId xmlns:a16="http://schemas.microsoft.com/office/drawing/2014/main" id="{AAAC756F-27E8-206E-A414-73E6BA109994}"/>
              </a:ext>
            </a:extLst>
          </p:cNvPr>
          <p:cNvSpPr>
            <a:spLocks noGrp="1"/>
          </p:cNvSpPr>
          <p:nvPr>
            <p:ph type="subTitle" idx="1"/>
          </p:nvPr>
        </p:nvSpPr>
        <p:spPr/>
        <p:txBody>
          <a:bodyPr>
            <a:normAutofit/>
          </a:bodyPr>
          <a:lstStyle/>
          <a:p>
            <a:r>
              <a:rPr lang="en-US" dirty="0"/>
              <a:t>Ruth Timme, PhD</a:t>
            </a:r>
          </a:p>
          <a:p>
            <a:r>
              <a:rPr lang="en-US" sz="2400" dirty="0"/>
              <a:t>Acting Staff Director</a:t>
            </a:r>
          </a:p>
          <a:p>
            <a:r>
              <a:rPr lang="en-US" sz="2400" dirty="0" err="1"/>
              <a:t>GenomeTrakr</a:t>
            </a:r>
            <a:r>
              <a:rPr lang="en-US" sz="2400" dirty="0"/>
              <a:t> &amp; Computational Science Staff</a:t>
            </a:r>
          </a:p>
        </p:txBody>
      </p:sp>
      <p:pic>
        <p:nvPicPr>
          <p:cNvPr id="3" name="Picture 2" descr="A blue and white icon of a person sitting at a desk with a computer&#10;&#10;Description automatically generated">
            <a:extLst>
              <a:ext uri="{FF2B5EF4-FFF2-40B4-BE49-F238E27FC236}">
                <a16:creationId xmlns:a16="http://schemas.microsoft.com/office/drawing/2014/main" id="{2A30C296-740C-7C57-E532-8BBDB584C156}"/>
              </a:ext>
            </a:extLst>
          </p:cNvPr>
          <p:cNvPicPr>
            <a:picLocks noChangeAspect="1"/>
          </p:cNvPicPr>
          <p:nvPr/>
        </p:nvPicPr>
        <p:blipFill>
          <a:blip r:embed="rId2"/>
          <a:stretch>
            <a:fillRect/>
          </a:stretch>
        </p:blipFill>
        <p:spPr>
          <a:xfrm>
            <a:off x="0" y="0"/>
            <a:ext cx="1624614" cy="1624614"/>
          </a:xfrm>
          <a:prstGeom prst="rect">
            <a:avLst/>
          </a:prstGeom>
        </p:spPr>
      </p:pic>
    </p:spTree>
    <p:extLst>
      <p:ext uri="{BB962C8B-B14F-4D97-AF65-F5344CB8AC3E}">
        <p14:creationId xmlns:p14="http://schemas.microsoft.com/office/powerpoint/2010/main" val="12161869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1" name="Rectangle 105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3" name="Rectangle 105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5" name="Rectangle 105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7" name="Rectangle 105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F90C3C4D-9D6A-E46F-0939-9268F2F557E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Publications</a:t>
            </a:r>
          </a:p>
        </p:txBody>
      </p:sp>
      <p:pic>
        <p:nvPicPr>
          <p:cNvPr id="6" name="Picture 5">
            <a:extLst>
              <a:ext uri="{FF2B5EF4-FFF2-40B4-BE49-F238E27FC236}">
                <a16:creationId xmlns:a16="http://schemas.microsoft.com/office/drawing/2014/main" id="{A3E66431-EFE7-22B3-8AEB-8E2744C4A16B}"/>
              </a:ext>
            </a:extLst>
          </p:cNvPr>
          <p:cNvPicPr>
            <a:picLocks noChangeAspect="1"/>
          </p:cNvPicPr>
          <p:nvPr/>
        </p:nvPicPr>
        <p:blipFill>
          <a:blip r:embed="rId3"/>
          <a:stretch>
            <a:fillRect/>
          </a:stretch>
        </p:blipFill>
        <p:spPr>
          <a:xfrm>
            <a:off x="11245422" y="122622"/>
            <a:ext cx="695325" cy="838200"/>
          </a:xfrm>
          <a:prstGeom prst="rect">
            <a:avLst/>
          </a:prstGeom>
        </p:spPr>
      </p:pic>
      <p:graphicFrame>
        <p:nvGraphicFramePr>
          <p:cNvPr id="11" name="Table 10">
            <a:extLst>
              <a:ext uri="{FF2B5EF4-FFF2-40B4-BE49-F238E27FC236}">
                <a16:creationId xmlns:a16="http://schemas.microsoft.com/office/drawing/2014/main" id="{07F5750E-EE0E-0E6B-9190-4937A683EF19}"/>
              </a:ext>
            </a:extLst>
          </p:cNvPr>
          <p:cNvGraphicFramePr>
            <a:graphicFrameLocks noGrp="1"/>
          </p:cNvGraphicFramePr>
          <p:nvPr>
            <p:extLst>
              <p:ext uri="{D42A27DB-BD31-4B8C-83A1-F6EECF244321}">
                <p14:modId xmlns:p14="http://schemas.microsoft.com/office/powerpoint/2010/main" val="1011825321"/>
              </p:ext>
            </p:extLst>
          </p:nvPr>
        </p:nvGraphicFramePr>
        <p:xfrm>
          <a:off x="368410" y="2025616"/>
          <a:ext cx="6461649" cy="3538884"/>
        </p:xfrm>
        <a:graphic>
          <a:graphicData uri="http://schemas.openxmlformats.org/drawingml/2006/table">
            <a:tbl>
              <a:tblPr firstRow="1" bandRow="1">
                <a:tableStyleId>{BDBED569-4797-4DF1-A0F4-6AAB3CD982D8}</a:tableStyleId>
              </a:tblPr>
              <a:tblGrid>
                <a:gridCol w="2579071">
                  <a:extLst>
                    <a:ext uri="{9D8B030D-6E8A-4147-A177-3AD203B41FA5}">
                      <a16:colId xmlns:a16="http://schemas.microsoft.com/office/drawing/2014/main" val="1760224452"/>
                    </a:ext>
                  </a:extLst>
                </a:gridCol>
                <a:gridCol w="3882578">
                  <a:extLst>
                    <a:ext uri="{9D8B030D-6E8A-4147-A177-3AD203B41FA5}">
                      <a16:colId xmlns:a16="http://schemas.microsoft.com/office/drawing/2014/main" val="738693388"/>
                    </a:ext>
                  </a:extLst>
                </a:gridCol>
              </a:tblGrid>
              <a:tr h="867052">
                <a:tc>
                  <a:txBody>
                    <a:bodyPr/>
                    <a:lstStyle/>
                    <a:p>
                      <a:pPr algn="l" rtl="0" fontAlgn="b"/>
                      <a:r>
                        <a:rPr lang="en-US" sz="2300" b="1" u="none" strike="noStrike">
                          <a:solidFill>
                            <a:schemeClr val="tx1"/>
                          </a:solidFill>
                          <a:effectLst/>
                        </a:rPr>
                        <a:t>Bacterial pathogen</a:t>
                      </a:r>
                      <a:endParaRPr lang="en-US" sz="2300" b="1" i="0" u="none" strike="noStrike">
                        <a:solidFill>
                          <a:schemeClr val="tx1"/>
                        </a:solidFill>
                        <a:effectLst/>
                        <a:latin typeface="Calibri" panose="020F0502020204030204" pitchFamily="34" charset="0"/>
                      </a:endParaRPr>
                    </a:p>
                  </a:txBody>
                  <a:tcPr marL="12032" marR="12032" marT="12032" marB="0" anchor="b"/>
                </a:tc>
                <a:tc>
                  <a:txBody>
                    <a:bodyPr/>
                    <a:lstStyle/>
                    <a:p>
                      <a:pPr algn="l" rtl="0" fontAlgn="b"/>
                      <a:r>
                        <a:rPr lang="en-US" sz="2300" b="1" u="none" strike="noStrike" dirty="0">
                          <a:solidFill>
                            <a:schemeClr val="tx1"/>
                          </a:solidFill>
                          <a:effectLst/>
                        </a:rPr>
                        <a:t>Manuscripts (planned)</a:t>
                      </a:r>
                      <a:endParaRPr lang="en-US" sz="2300" b="1" i="0" u="none" strike="noStrike" dirty="0">
                        <a:solidFill>
                          <a:schemeClr val="tx1"/>
                        </a:solidFill>
                        <a:effectLst/>
                        <a:latin typeface="Calibri" panose="020F0502020204030204" pitchFamily="34" charset="0"/>
                      </a:endParaRPr>
                    </a:p>
                  </a:txBody>
                  <a:tcPr marL="12032" marR="12032" marT="12032" marB="0" anchor="b"/>
                </a:tc>
                <a:extLst>
                  <a:ext uri="{0D108BD9-81ED-4DB2-BD59-A6C34878D82A}">
                    <a16:rowId xmlns:a16="http://schemas.microsoft.com/office/drawing/2014/main" val="2052305066"/>
                  </a:ext>
                </a:extLst>
              </a:tr>
              <a:tr h="86705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i="1" kern="1200" dirty="0">
                          <a:solidFill>
                            <a:schemeClr val="tx1"/>
                          </a:solidFill>
                          <a:latin typeface="+mn-lt"/>
                          <a:ea typeface="+mn-ea"/>
                          <a:cs typeface="+mn-cs"/>
                        </a:rPr>
                        <a:t>Salmonella enterica</a:t>
                      </a:r>
                    </a:p>
                    <a:p>
                      <a:pPr algn="l" fontAlgn="b"/>
                      <a:endParaRPr lang="en-US" sz="2000" i="1" kern="1200" dirty="0">
                        <a:solidFill>
                          <a:schemeClr val="tx1"/>
                        </a:solidFill>
                        <a:latin typeface="+mn-lt"/>
                        <a:ea typeface="+mn-ea"/>
                        <a:cs typeface="+mn-cs"/>
                      </a:endParaRPr>
                    </a:p>
                  </a:txBody>
                  <a:tcPr marL="9525" marR="9525" marT="9525" marB="0" anchor="b"/>
                </a:tc>
                <a:tc>
                  <a:txBody>
                    <a:bodyPr/>
                    <a:lstStyle/>
                    <a:p>
                      <a:r>
                        <a:rPr lang="en-US" b="1" dirty="0">
                          <a:solidFill>
                            <a:schemeClr val="tx1">
                              <a:lumMod val="75000"/>
                              <a:lumOff val="25000"/>
                            </a:schemeClr>
                          </a:solidFill>
                        </a:rPr>
                        <a:t>Cornell</a:t>
                      </a:r>
                    </a:p>
                  </a:txBody>
                  <a:tcPr marL="9525" marR="9525" marT="9525" marB="0" anchor="b"/>
                </a:tc>
                <a:extLst>
                  <a:ext uri="{0D108BD9-81ED-4DB2-BD59-A6C34878D82A}">
                    <a16:rowId xmlns:a16="http://schemas.microsoft.com/office/drawing/2014/main" val="3196231436"/>
                  </a:ext>
                </a:extLst>
              </a:tr>
              <a:tr h="86705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000" i="1" kern="1200" dirty="0">
                          <a:solidFill>
                            <a:schemeClr val="tx1"/>
                          </a:solidFill>
                          <a:latin typeface="+mn-lt"/>
                          <a:ea typeface="+mn-ea"/>
                          <a:cs typeface="+mn-cs"/>
                        </a:rPr>
                        <a:t>E. faecalis/faecium and P. aeruginosa </a:t>
                      </a:r>
                    </a:p>
                  </a:txBody>
                  <a:tcPr marL="9525" marR="9525" marT="9525" marB="0" anchor="b"/>
                </a:tc>
                <a:tc>
                  <a:txBody>
                    <a:bodyPr/>
                    <a:lstStyle/>
                    <a:p>
                      <a:r>
                        <a:rPr lang="en-US" b="1" dirty="0">
                          <a:solidFill>
                            <a:schemeClr val="tx1">
                              <a:lumMod val="75000"/>
                              <a:lumOff val="25000"/>
                            </a:schemeClr>
                          </a:solidFill>
                        </a:rPr>
                        <a:t>Michigan State University </a:t>
                      </a:r>
                      <a:endParaRPr lang="en-US" dirty="0">
                        <a:solidFill>
                          <a:schemeClr val="tx1">
                            <a:lumMod val="75000"/>
                            <a:lumOff val="25000"/>
                          </a:schemeClr>
                        </a:solidFill>
                      </a:endParaRPr>
                    </a:p>
                  </a:txBody>
                  <a:tcPr marL="9525" marR="9525" marT="9525" marB="0" anchor="b"/>
                </a:tc>
                <a:extLst>
                  <a:ext uri="{0D108BD9-81ED-4DB2-BD59-A6C34878D82A}">
                    <a16:rowId xmlns:a16="http://schemas.microsoft.com/office/drawing/2014/main" val="1405558704"/>
                  </a:ext>
                </a:extLst>
              </a:tr>
              <a:tr h="937728">
                <a:tc>
                  <a:txBody>
                    <a:bodyPr/>
                    <a:lstStyle/>
                    <a:p>
                      <a:pPr algn="l" fontAlgn="b"/>
                      <a:r>
                        <a:rPr lang="en-US" sz="2000" i="1" kern="1200" dirty="0">
                          <a:solidFill>
                            <a:schemeClr val="tx1"/>
                          </a:solidFill>
                          <a:latin typeface="+mn-lt"/>
                          <a:ea typeface="+mn-ea"/>
                          <a:cs typeface="+mn-cs"/>
                        </a:rPr>
                        <a:t>E. cloacae complex</a:t>
                      </a:r>
                    </a:p>
                  </a:txBody>
                  <a:tcPr marL="9525" marR="9525" marT="9525" marB="0" anchor="b"/>
                </a:tc>
                <a:tc>
                  <a:txBody>
                    <a:bodyPr/>
                    <a:lstStyle/>
                    <a:p>
                      <a:r>
                        <a:rPr lang="en-US" b="1" dirty="0">
                          <a:solidFill>
                            <a:schemeClr val="tx1">
                              <a:lumMod val="75000"/>
                              <a:lumOff val="25000"/>
                            </a:schemeClr>
                          </a:solidFill>
                        </a:rPr>
                        <a:t>Kansas State University</a:t>
                      </a:r>
                      <a:endParaRPr lang="en-US" dirty="0">
                        <a:solidFill>
                          <a:schemeClr val="tx1">
                            <a:lumMod val="75000"/>
                            <a:lumOff val="25000"/>
                          </a:schemeClr>
                        </a:solidFill>
                      </a:endParaRPr>
                    </a:p>
                  </a:txBody>
                  <a:tcPr marL="9525" marR="9525" marT="9525" marB="0" anchor="b"/>
                </a:tc>
                <a:extLst>
                  <a:ext uri="{0D108BD9-81ED-4DB2-BD59-A6C34878D82A}">
                    <a16:rowId xmlns:a16="http://schemas.microsoft.com/office/drawing/2014/main" val="570980564"/>
                  </a:ext>
                </a:extLst>
              </a:tr>
            </a:tbl>
          </a:graphicData>
        </a:graphic>
      </p:graphicFrame>
      <p:pic>
        <p:nvPicPr>
          <p:cNvPr id="3" name="Picture 2">
            <a:extLst>
              <a:ext uri="{FF2B5EF4-FFF2-40B4-BE49-F238E27FC236}">
                <a16:creationId xmlns:a16="http://schemas.microsoft.com/office/drawing/2014/main" id="{695FC6FC-E9C0-F53D-5321-6A56DE30088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46702" y="2248184"/>
            <a:ext cx="4060156" cy="4060156"/>
          </a:xfrm>
          <a:prstGeom prst="rect">
            <a:avLst/>
          </a:prstGeom>
        </p:spPr>
      </p:pic>
    </p:spTree>
    <p:extLst>
      <p:ext uri="{BB962C8B-B14F-4D97-AF65-F5344CB8AC3E}">
        <p14:creationId xmlns:p14="http://schemas.microsoft.com/office/powerpoint/2010/main" val="154249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6803B-8E85-454F-BBAC-70C413997806}"/>
              </a:ext>
            </a:extLst>
          </p:cNvPr>
          <p:cNvSpPr>
            <a:spLocks noGrp="1"/>
          </p:cNvSpPr>
          <p:nvPr>
            <p:ph type="title"/>
          </p:nvPr>
        </p:nvSpPr>
        <p:spPr>
          <a:xfrm>
            <a:off x="127986" y="184559"/>
            <a:ext cx="10515600" cy="1325563"/>
          </a:xfrm>
        </p:spPr>
        <p:txBody>
          <a:bodyPr>
            <a:normAutofit/>
          </a:bodyPr>
          <a:lstStyle/>
          <a:p>
            <a:r>
              <a:rPr lang="en-US" sz="3600" b="1" dirty="0"/>
              <a:t>National Antimicrobial Resistance Monitoring System (NARMS) Mission</a:t>
            </a:r>
          </a:p>
        </p:txBody>
      </p:sp>
      <p:sp>
        <p:nvSpPr>
          <p:cNvPr id="3" name="Content Placeholder 2">
            <a:extLst>
              <a:ext uri="{FF2B5EF4-FFF2-40B4-BE49-F238E27FC236}">
                <a16:creationId xmlns:a16="http://schemas.microsoft.com/office/drawing/2014/main" id="{47A87C00-9F42-45FB-A41D-52E25754529F}"/>
              </a:ext>
            </a:extLst>
          </p:cNvPr>
          <p:cNvSpPr>
            <a:spLocks noGrp="1"/>
          </p:cNvSpPr>
          <p:nvPr>
            <p:ph idx="1"/>
          </p:nvPr>
        </p:nvSpPr>
        <p:spPr>
          <a:xfrm>
            <a:off x="541538" y="2034302"/>
            <a:ext cx="3630968" cy="2466677"/>
          </a:xfrm>
          <a:ln w="28575">
            <a:solidFill>
              <a:schemeClr val="tx1"/>
            </a:solidFill>
          </a:ln>
        </p:spPr>
        <p:txBody>
          <a:bodyPr>
            <a:normAutofit/>
          </a:bodyPr>
          <a:lstStyle/>
          <a:p>
            <a:pPr marL="0" indent="0" algn="ctr">
              <a:buNone/>
            </a:pPr>
            <a:r>
              <a:rPr lang="en-US" sz="2400" dirty="0"/>
              <a:t>To provide scientifically reliable data to help reduce the human, animal and environmental health burden caused by antimicrobial-resistant bacteria</a:t>
            </a:r>
          </a:p>
        </p:txBody>
      </p:sp>
      <p:pic>
        <p:nvPicPr>
          <p:cNvPr id="5" name="Picture 4">
            <a:extLst>
              <a:ext uri="{FF2B5EF4-FFF2-40B4-BE49-F238E27FC236}">
                <a16:creationId xmlns:a16="http://schemas.microsoft.com/office/drawing/2014/main" id="{E3BBD40E-DE24-9AB0-68A1-2141D1D368EE}"/>
              </a:ext>
            </a:extLst>
          </p:cNvPr>
          <p:cNvPicPr>
            <a:picLocks noChangeAspect="1"/>
          </p:cNvPicPr>
          <p:nvPr/>
        </p:nvPicPr>
        <p:blipFill>
          <a:blip r:embed="rId3"/>
          <a:stretch>
            <a:fillRect/>
          </a:stretch>
        </p:blipFill>
        <p:spPr>
          <a:xfrm>
            <a:off x="4676431" y="2034302"/>
            <a:ext cx="7336851" cy="3265486"/>
          </a:xfrm>
          <a:prstGeom prst="rect">
            <a:avLst/>
          </a:prstGeom>
        </p:spPr>
      </p:pic>
      <p:sp>
        <p:nvSpPr>
          <p:cNvPr id="6" name="Rectangle: Rounded Corners 5">
            <a:extLst>
              <a:ext uri="{FF2B5EF4-FFF2-40B4-BE49-F238E27FC236}">
                <a16:creationId xmlns:a16="http://schemas.microsoft.com/office/drawing/2014/main" id="{44F4439A-44C7-1100-6B48-3FAB624DE781}"/>
              </a:ext>
            </a:extLst>
          </p:cNvPr>
          <p:cNvSpPr/>
          <p:nvPr/>
        </p:nvSpPr>
        <p:spPr>
          <a:xfrm>
            <a:off x="6391275" y="1952625"/>
            <a:ext cx="1800225" cy="2647950"/>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6F498FBF-7EBD-CC4B-0FD4-C7F9F5C04339}"/>
              </a:ext>
            </a:extLst>
          </p:cNvPr>
          <p:cNvSpPr/>
          <p:nvPr/>
        </p:nvSpPr>
        <p:spPr>
          <a:xfrm>
            <a:off x="10287000" y="2228849"/>
            <a:ext cx="1800225" cy="1933575"/>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93502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C0C3E-8AB5-461E-97E7-0EAE08755A2C}"/>
              </a:ext>
            </a:extLst>
          </p:cNvPr>
          <p:cNvSpPr>
            <a:spLocks noGrp="1"/>
          </p:cNvSpPr>
          <p:nvPr>
            <p:ph type="title"/>
          </p:nvPr>
        </p:nvSpPr>
        <p:spPr>
          <a:xfrm>
            <a:off x="218958" y="263035"/>
            <a:ext cx="5611121" cy="429777"/>
          </a:xfrm>
          <a:ln w="28575">
            <a:solidFill>
              <a:schemeClr val="tx1"/>
            </a:solidFill>
          </a:ln>
        </p:spPr>
        <p:txBody>
          <a:bodyPr>
            <a:normAutofit fontScale="90000"/>
          </a:bodyPr>
          <a:lstStyle/>
          <a:p>
            <a:r>
              <a:rPr lang="en-US" sz="2800" b="1" dirty="0"/>
              <a:t>Trends in AMR</a:t>
            </a:r>
          </a:p>
        </p:txBody>
      </p:sp>
      <p:sp>
        <p:nvSpPr>
          <p:cNvPr id="3" name="Content Placeholder 2">
            <a:extLst>
              <a:ext uri="{FF2B5EF4-FFF2-40B4-BE49-F238E27FC236}">
                <a16:creationId xmlns:a16="http://schemas.microsoft.com/office/drawing/2014/main" id="{F56AD917-AE54-4C51-A86B-75A4DE89EEF2}"/>
              </a:ext>
            </a:extLst>
          </p:cNvPr>
          <p:cNvSpPr>
            <a:spLocks noGrp="1"/>
          </p:cNvSpPr>
          <p:nvPr>
            <p:ph idx="1"/>
          </p:nvPr>
        </p:nvSpPr>
        <p:spPr>
          <a:xfrm>
            <a:off x="139818" y="1062144"/>
            <a:ext cx="3900280" cy="3209001"/>
          </a:xfrm>
        </p:spPr>
        <p:txBody>
          <a:bodyPr vert="horz" lIns="91440" tIns="45720" rIns="91440" bIns="45720" rtlCol="0" anchor="t">
            <a:normAutofit/>
          </a:bodyPr>
          <a:lstStyle/>
          <a:p>
            <a:pPr marL="457200" indent="-457200"/>
            <a:r>
              <a:rPr lang="en-US" sz="1400" dirty="0"/>
              <a:t>NARMS uses interactive dashboards to report, monitor and analyze AMR trends derived from whole genome sequencing data </a:t>
            </a:r>
          </a:p>
          <a:p>
            <a:pPr lvl="1"/>
            <a:r>
              <a:rPr lang="en-US" sz="1300" dirty="0"/>
              <a:t>2024 Genome </a:t>
            </a:r>
            <a:r>
              <a:rPr lang="en-US" sz="1300" dirty="0" err="1"/>
              <a:t>Trakr</a:t>
            </a:r>
            <a:r>
              <a:rPr lang="en-US" sz="1300" dirty="0"/>
              <a:t> Sequences submitted as of 10/04/24</a:t>
            </a:r>
          </a:p>
          <a:p>
            <a:pPr lvl="2"/>
            <a:r>
              <a:rPr lang="en-US" sz="1300" i="1" dirty="0"/>
              <a:t>Salmonella</a:t>
            </a:r>
            <a:r>
              <a:rPr lang="en-US" sz="1300" dirty="0"/>
              <a:t>-145</a:t>
            </a:r>
          </a:p>
          <a:p>
            <a:pPr lvl="2"/>
            <a:r>
              <a:rPr lang="en-US" sz="1300" i="1" dirty="0"/>
              <a:t>E. coli</a:t>
            </a:r>
            <a:r>
              <a:rPr lang="en-US" sz="1300" dirty="0"/>
              <a:t>-379</a:t>
            </a:r>
          </a:p>
          <a:p>
            <a:pPr lvl="2"/>
            <a:r>
              <a:rPr lang="en-US" sz="1300" i="1" dirty="0"/>
              <a:t>Campylobacter</a:t>
            </a:r>
            <a:r>
              <a:rPr lang="en-US" sz="1300" dirty="0"/>
              <a:t>- 45</a:t>
            </a:r>
            <a:endParaRPr lang="en-US" sz="1300" i="1" dirty="0"/>
          </a:p>
          <a:p>
            <a:pPr marL="457200" indent="-457200"/>
            <a:r>
              <a:rPr lang="en-US" sz="1400" dirty="0"/>
              <a:t>In FY24, NARMS published an interim update, alerting the public to an increase in multidrug-resistant strains of </a:t>
            </a:r>
            <a:r>
              <a:rPr lang="en-US" sz="1400" i="1" dirty="0"/>
              <a:t>Salmonella</a:t>
            </a:r>
            <a:r>
              <a:rPr lang="en-US" sz="1400" dirty="0"/>
              <a:t> I 4,[5],12:i:- with azithromycin resistance genes</a:t>
            </a:r>
            <a:endParaRPr lang="en-US" sz="1400" dirty="0">
              <a:ea typeface="Calibri"/>
              <a:cs typeface="Calibri"/>
            </a:endParaRPr>
          </a:p>
        </p:txBody>
      </p:sp>
      <p:pic>
        <p:nvPicPr>
          <p:cNvPr id="12" name="Picture 11" descr="Qr code&#10;&#10;Description automatically generated">
            <a:extLst>
              <a:ext uri="{FF2B5EF4-FFF2-40B4-BE49-F238E27FC236}">
                <a16:creationId xmlns:a16="http://schemas.microsoft.com/office/drawing/2014/main" id="{744B2F14-50DE-F538-F233-3CEC8A5EF3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1765" y="2914043"/>
            <a:ext cx="1463040" cy="1463040"/>
          </a:xfrm>
          <a:prstGeom prst="rect">
            <a:avLst/>
          </a:prstGeom>
        </p:spPr>
      </p:pic>
      <p:sp>
        <p:nvSpPr>
          <p:cNvPr id="13" name="TextBox 12">
            <a:extLst>
              <a:ext uri="{FF2B5EF4-FFF2-40B4-BE49-F238E27FC236}">
                <a16:creationId xmlns:a16="http://schemas.microsoft.com/office/drawing/2014/main" id="{A59C5E71-908E-8FFE-ECBF-36E9D087A539}"/>
              </a:ext>
            </a:extLst>
          </p:cNvPr>
          <p:cNvSpPr txBox="1"/>
          <p:nvPr/>
        </p:nvSpPr>
        <p:spPr>
          <a:xfrm>
            <a:off x="4124410" y="2506625"/>
            <a:ext cx="1611723" cy="369332"/>
          </a:xfrm>
          <a:prstGeom prst="rect">
            <a:avLst/>
          </a:prstGeom>
          <a:noFill/>
        </p:spPr>
        <p:txBody>
          <a:bodyPr wrap="none" rtlCol="0">
            <a:spAutoFit/>
          </a:bodyPr>
          <a:lstStyle/>
          <a:p>
            <a:r>
              <a:rPr lang="en-US" dirty="0">
                <a:hlinkClick r:id="rId4"/>
              </a:rPr>
              <a:t>Interim Update</a:t>
            </a:r>
            <a:endParaRPr lang="en-US" dirty="0"/>
          </a:p>
        </p:txBody>
      </p:sp>
      <p:pic>
        <p:nvPicPr>
          <p:cNvPr id="15" name="Picture 14" descr="Qr code&#10;&#10;Description automatically generated">
            <a:extLst>
              <a:ext uri="{FF2B5EF4-FFF2-40B4-BE49-F238E27FC236}">
                <a16:creationId xmlns:a16="http://schemas.microsoft.com/office/drawing/2014/main" id="{5C53BCA3-1961-48DC-C104-C758BA1C6A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8639" y="1022280"/>
            <a:ext cx="1463040" cy="1463040"/>
          </a:xfrm>
          <a:prstGeom prst="rect">
            <a:avLst/>
          </a:prstGeom>
        </p:spPr>
      </p:pic>
      <p:sp>
        <p:nvSpPr>
          <p:cNvPr id="16" name="TextBox 15">
            <a:extLst>
              <a:ext uri="{FF2B5EF4-FFF2-40B4-BE49-F238E27FC236}">
                <a16:creationId xmlns:a16="http://schemas.microsoft.com/office/drawing/2014/main" id="{C164B666-3776-6023-F9A4-46F8CFFA930F}"/>
              </a:ext>
            </a:extLst>
          </p:cNvPr>
          <p:cNvSpPr txBox="1"/>
          <p:nvPr/>
        </p:nvSpPr>
        <p:spPr>
          <a:xfrm>
            <a:off x="4238865" y="692812"/>
            <a:ext cx="1382814" cy="369332"/>
          </a:xfrm>
          <a:prstGeom prst="rect">
            <a:avLst/>
          </a:prstGeom>
          <a:noFill/>
        </p:spPr>
        <p:txBody>
          <a:bodyPr wrap="none" rtlCol="0">
            <a:spAutoFit/>
          </a:bodyPr>
          <a:lstStyle/>
          <a:p>
            <a:r>
              <a:rPr lang="en-US" dirty="0">
                <a:hlinkClick r:id="rId6"/>
              </a:rPr>
              <a:t>NARMS Now</a:t>
            </a:r>
            <a:endParaRPr lang="en-US" dirty="0"/>
          </a:p>
        </p:txBody>
      </p:sp>
      <p:sp>
        <p:nvSpPr>
          <p:cNvPr id="4" name="Title 1">
            <a:extLst>
              <a:ext uri="{FF2B5EF4-FFF2-40B4-BE49-F238E27FC236}">
                <a16:creationId xmlns:a16="http://schemas.microsoft.com/office/drawing/2014/main" id="{6C6E0B65-134D-99DB-FEB9-056CD0C5FD0F}"/>
              </a:ext>
            </a:extLst>
          </p:cNvPr>
          <p:cNvSpPr txBox="1">
            <a:spLocks/>
          </p:cNvSpPr>
          <p:nvPr/>
        </p:nvSpPr>
        <p:spPr>
          <a:xfrm>
            <a:off x="6096000" y="263389"/>
            <a:ext cx="4897933" cy="429777"/>
          </a:xfrm>
          <a:prstGeom prst="rect">
            <a:avLst/>
          </a:prstGeom>
          <a:ln w="28575">
            <a:solidFill>
              <a:schemeClr val="tx1"/>
            </a:solidFill>
          </a:ln>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500" b="1" dirty="0"/>
              <a:t>Surface Water Pilot Study</a:t>
            </a:r>
          </a:p>
        </p:txBody>
      </p:sp>
      <p:sp>
        <p:nvSpPr>
          <p:cNvPr id="6" name="TextBox 5">
            <a:extLst>
              <a:ext uri="{FF2B5EF4-FFF2-40B4-BE49-F238E27FC236}">
                <a16:creationId xmlns:a16="http://schemas.microsoft.com/office/drawing/2014/main" id="{E784CE63-6207-D842-ABDB-E324E9173CAF}"/>
              </a:ext>
            </a:extLst>
          </p:cNvPr>
          <p:cNvSpPr txBox="1"/>
          <p:nvPr/>
        </p:nvSpPr>
        <p:spPr>
          <a:xfrm>
            <a:off x="6038481" y="899317"/>
            <a:ext cx="5795453" cy="2031325"/>
          </a:xfrm>
          <a:prstGeom prst="rect">
            <a:avLst/>
          </a:prstGeom>
          <a:noFill/>
        </p:spPr>
        <p:txBody>
          <a:bodyPr wrap="square">
            <a:spAutoFit/>
          </a:bodyPr>
          <a:lstStyle/>
          <a:p>
            <a:pPr marL="285750" indent="-285750">
              <a:buFont typeface="Arial" panose="020B0604020202020204" pitchFamily="34" charset="0"/>
              <a:buChar char="•"/>
            </a:pPr>
            <a:r>
              <a:rPr lang="en-US" sz="1400" dirty="0"/>
              <a:t>In 2022, NARMS and EPA initiated a pilot study to explore monitoring of AMR in environmental surface waters, including extensive national sampling of rivers and streams and intensive watershed scale sampling</a:t>
            </a:r>
          </a:p>
          <a:p>
            <a:pPr marL="285750" indent="-285750">
              <a:buFont typeface="Arial" panose="020B0604020202020204" pitchFamily="34" charset="0"/>
              <a:buChar char="•"/>
            </a:pPr>
            <a:r>
              <a:rPr lang="en-US" sz="1400" dirty="0"/>
              <a:t>Sample collection concluded in September 2024	</a:t>
            </a:r>
          </a:p>
          <a:p>
            <a:pPr marL="285750" indent="-285750">
              <a:buFont typeface="Arial" panose="020B0604020202020204" pitchFamily="34" charset="0"/>
              <a:buChar char="•"/>
            </a:pPr>
            <a:r>
              <a:rPr lang="en-US" sz="1400" dirty="0"/>
              <a:t>In May 2024, NARMS and EPA collaborators published an article describing the development of the national freshwater pilot</a:t>
            </a:r>
          </a:p>
          <a:p>
            <a:pPr marL="285750" indent="-285750">
              <a:buFont typeface="Arial" panose="020B0604020202020204" pitchFamily="34" charset="0"/>
              <a:buChar char="•"/>
            </a:pPr>
            <a:r>
              <a:rPr lang="en-US" sz="1400" dirty="0">
                <a:ea typeface="Calibri" panose="020F0502020204030204"/>
                <a:cs typeface="Calibri" panose="020F0502020204030204"/>
              </a:rPr>
              <a:t>Paired with NARMS data, this effort will allow us to examine interconnections between humans, animals, and the environment at local, regional, and national scales</a:t>
            </a:r>
          </a:p>
        </p:txBody>
      </p:sp>
      <p:pic>
        <p:nvPicPr>
          <p:cNvPr id="7" name="Picture 6" descr="A picture containing text, sign&#10;&#10;Description automatically generated">
            <a:extLst>
              <a:ext uri="{FF2B5EF4-FFF2-40B4-BE49-F238E27FC236}">
                <a16:creationId xmlns:a16="http://schemas.microsoft.com/office/drawing/2014/main" id="{111549F8-06E3-3D76-9921-4A6879C488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61922" y="2930646"/>
            <a:ext cx="766847" cy="789226"/>
          </a:xfrm>
          <a:prstGeom prst="rect">
            <a:avLst/>
          </a:prstGeom>
        </p:spPr>
      </p:pic>
      <p:sp>
        <p:nvSpPr>
          <p:cNvPr id="8" name="TextBox 7">
            <a:extLst>
              <a:ext uri="{FF2B5EF4-FFF2-40B4-BE49-F238E27FC236}">
                <a16:creationId xmlns:a16="http://schemas.microsoft.com/office/drawing/2014/main" id="{20F0E080-B732-4215-61B6-C504B57C66DE}"/>
              </a:ext>
            </a:extLst>
          </p:cNvPr>
          <p:cNvSpPr txBox="1"/>
          <p:nvPr/>
        </p:nvSpPr>
        <p:spPr>
          <a:xfrm>
            <a:off x="7485082" y="2989378"/>
            <a:ext cx="3201318" cy="646331"/>
          </a:xfrm>
          <a:prstGeom prst="rect">
            <a:avLst/>
          </a:prstGeom>
          <a:noFill/>
        </p:spPr>
        <p:txBody>
          <a:bodyPr wrap="square" lIns="91440" tIns="45720" rIns="91440" bIns="45720" rtlCol="0" anchor="t">
            <a:spAutoFit/>
          </a:bodyPr>
          <a:lstStyle/>
          <a:p>
            <a:r>
              <a:rPr lang="en-US" sz="1200" b="0" i="0" dirty="0">
                <a:solidFill>
                  <a:srgbClr val="282828"/>
                </a:solidFill>
                <a:effectLst/>
                <a:latin typeface="MuseoSans"/>
                <a:hlinkClick r:id="rId8"/>
              </a:rPr>
              <a:t>A one health approach for monitoring antimicrobial resistance: developing a national freshwater pilot effort</a:t>
            </a:r>
            <a:endParaRPr lang="en-US" sz="1200" dirty="0"/>
          </a:p>
        </p:txBody>
      </p:sp>
      <p:sp>
        <p:nvSpPr>
          <p:cNvPr id="9" name="Title 1">
            <a:extLst>
              <a:ext uri="{FF2B5EF4-FFF2-40B4-BE49-F238E27FC236}">
                <a16:creationId xmlns:a16="http://schemas.microsoft.com/office/drawing/2014/main" id="{85B3A25C-9F74-EB27-5017-8EF92500915D}"/>
              </a:ext>
            </a:extLst>
          </p:cNvPr>
          <p:cNvSpPr txBox="1">
            <a:spLocks/>
          </p:cNvSpPr>
          <p:nvPr/>
        </p:nvSpPr>
        <p:spPr>
          <a:xfrm>
            <a:off x="6096000" y="3778608"/>
            <a:ext cx="4897933" cy="492537"/>
          </a:xfrm>
          <a:prstGeom prst="rect">
            <a:avLst/>
          </a:prstGeom>
          <a:ln w="28575">
            <a:solidFill>
              <a:schemeClr val="tx1"/>
            </a:solidFill>
          </a:ln>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500" b="1" dirty="0"/>
              <a:t>One Health Study-  Lamb and Sheep Pilot</a:t>
            </a:r>
          </a:p>
        </p:txBody>
      </p:sp>
      <p:sp>
        <p:nvSpPr>
          <p:cNvPr id="11" name="TextBox 10">
            <a:extLst>
              <a:ext uri="{FF2B5EF4-FFF2-40B4-BE49-F238E27FC236}">
                <a16:creationId xmlns:a16="http://schemas.microsoft.com/office/drawing/2014/main" id="{04AEF143-1DF1-BEBB-E259-8DD9B48C8492}"/>
              </a:ext>
            </a:extLst>
          </p:cNvPr>
          <p:cNvSpPr txBox="1"/>
          <p:nvPr/>
        </p:nvSpPr>
        <p:spPr>
          <a:xfrm>
            <a:off x="5958582" y="4325464"/>
            <a:ext cx="6094520" cy="1815882"/>
          </a:xfrm>
          <a:prstGeom prst="rect">
            <a:avLst/>
          </a:prstGeom>
          <a:noFill/>
        </p:spPr>
        <p:txBody>
          <a:bodyPr wrap="square">
            <a:spAutoFit/>
          </a:bodyPr>
          <a:lstStyle/>
          <a:p>
            <a:pPr marL="285750" indent="-285750">
              <a:buFont typeface="Arial" panose="020B0604020202020204" pitchFamily="34" charset="0"/>
              <a:buChar char="•"/>
            </a:pPr>
            <a:r>
              <a:rPr lang="en-US" sz="1400" dirty="0"/>
              <a:t>NARMS (FDA and USDA FSIS) commenced a One Health study concurrently with the USDA APHIS National Animal Heath Monitoring System’s Sheep 2024 survey</a:t>
            </a:r>
          </a:p>
          <a:p>
            <a:pPr marL="285750" indent="-285750">
              <a:buFont typeface="Arial" panose="020B0604020202020204" pitchFamily="34" charset="0"/>
              <a:buChar char="•"/>
            </a:pPr>
            <a:r>
              <a:rPr lang="en-US" sz="1400" dirty="0"/>
              <a:t>The aim of the study is to enhance our understanding of AMR in enteric bacteria isolated from sheep and lamb at production, at slaughter, and in retail product</a:t>
            </a:r>
          </a:p>
          <a:p>
            <a:pPr marL="285750" indent="-285750">
              <a:buFont typeface="Arial" panose="020B0604020202020204" pitchFamily="34" charset="0"/>
              <a:buChar char="•"/>
            </a:pPr>
            <a:r>
              <a:rPr lang="en-US" sz="1400" dirty="0"/>
              <a:t>FDA is utilizing the Laboratory Flexible Funding Model to generate retail data for this study</a:t>
            </a:r>
          </a:p>
        </p:txBody>
      </p:sp>
    </p:spTree>
    <p:extLst>
      <p:ext uri="{BB962C8B-B14F-4D97-AF65-F5344CB8AC3E}">
        <p14:creationId xmlns:p14="http://schemas.microsoft.com/office/powerpoint/2010/main" val="184344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3"/>
          <p:cNvSpPr>
            <a:spLocks noGrp="1"/>
          </p:cNvSpPr>
          <p:nvPr>
            <p:ph type="title"/>
          </p:nvPr>
        </p:nvSpPr>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altLang="en-US" dirty="0"/>
              <a:t>CDC PulseNet Updates</a:t>
            </a:r>
          </a:p>
        </p:txBody>
      </p:sp>
      <p:sp>
        <p:nvSpPr>
          <p:cNvPr id="3" name="Subtitle 2">
            <a:extLst>
              <a:ext uri="{FF2B5EF4-FFF2-40B4-BE49-F238E27FC236}">
                <a16:creationId xmlns:a16="http://schemas.microsoft.com/office/drawing/2014/main" id="{A027815A-D900-45DB-B7E9-7E3E5057AAA1}"/>
              </a:ext>
            </a:extLst>
          </p:cNvPr>
          <p:cNvSpPr>
            <a:spLocks noGrp="1"/>
          </p:cNvSpPr>
          <p:nvPr>
            <p:ph type="subTitle" idx="1"/>
          </p:nvPr>
        </p:nvSpPr>
        <p:spPr>
          <a:xfrm>
            <a:off x="609600" y="2859350"/>
            <a:ext cx="8534400" cy="884565"/>
          </a:xfrm>
        </p:spPr>
        <p:txBody>
          <a:bodyPr>
            <a:normAutofit lnSpcReduction="10000"/>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dirty="0"/>
              <a:t>Peyton Smith and Kelley Hise</a:t>
            </a:r>
          </a:p>
          <a:p>
            <a:r>
              <a:rPr lang="en-US" dirty="0"/>
              <a:t>Enteric Diseases Laboratory Branch, CDC</a:t>
            </a:r>
          </a:p>
        </p:txBody>
      </p:sp>
      <p:sp>
        <p:nvSpPr>
          <p:cNvPr id="4" name="Text Placeholder 3">
            <a:extLst>
              <a:ext uri="{FF2B5EF4-FFF2-40B4-BE49-F238E27FC236}">
                <a16:creationId xmlns:a16="http://schemas.microsoft.com/office/drawing/2014/main" id="{58FFE8E3-8F69-40F6-9D10-8E58648E78B5}"/>
              </a:ext>
            </a:extLst>
          </p:cNvPr>
          <p:cNvSpPr>
            <a:spLocks noGrp="1"/>
          </p:cNvSpPr>
          <p:nvPr>
            <p:ph type="body" sz="quarter" idx="10"/>
          </p:nvPr>
        </p:nvSpPr>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b="1" dirty="0"/>
              <a:t>GenomeTrakr Meeting</a:t>
            </a:r>
          </a:p>
          <a:p>
            <a:r>
              <a:rPr lang="en-US" b="1" dirty="0"/>
              <a:t>October 2024</a:t>
            </a:r>
          </a:p>
        </p:txBody>
      </p:sp>
      <p:pic>
        <p:nvPicPr>
          <p:cNvPr id="7172" name="Picture 6" descr="Logos of the United States Department of Health and Human Services and Centers for Disease Control and Prevention"/>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3200" y="6515101"/>
            <a:ext cx="25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5">
            <a:extLst>
              <a:ext uri="{FF2B5EF4-FFF2-40B4-BE49-F238E27FC236}">
                <a16:creationId xmlns:a16="http://schemas.microsoft.com/office/drawing/2014/main" id="{24A88707-7AF1-4C12-97F3-AEC6F0223B3A}"/>
              </a:ext>
            </a:extLst>
          </p:cNvPr>
          <p:cNvSpPr txBox="1">
            <a:spLocks/>
          </p:cNvSpPr>
          <p:nvPr/>
        </p:nvSpPr>
        <p:spPr bwMode="auto">
          <a:xfrm>
            <a:off x="609600" y="4572000"/>
            <a:ext cx="8534400" cy="626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endParaRPr lang="en-US" dirty="0"/>
          </a:p>
        </p:txBody>
      </p:sp>
    </p:spTree>
    <p:extLst>
      <p:ext uri="{BB962C8B-B14F-4D97-AF65-F5344CB8AC3E}">
        <p14:creationId xmlns:p14="http://schemas.microsoft.com/office/powerpoint/2010/main" val="15035356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DC31DB-ADE4-4929-9D12-48246AD6894F}"/>
              </a:ext>
            </a:extLst>
          </p:cNvPr>
          <p:cNvSpPr>
            <a:spLocks noGrp="1"/>
          </p:cNvSpPr>
          <p:nvPr>
            <p:ph type="title"/>
          </p:nvPr>
        </p:nvSpPr>
        <p:spPr>
          <a:xfrm>
            <a:off x="535709" y="76309"/>
            <a:ext cx="10972800" cy="1143000"/>
          </a:xfrm>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dirty="0"/>
              <a:t>CDC PulseNet Laboratory Updates</a:t>
            </a:r>
          </a:p>
        </p:txBody>
      </p:sp>
      <p:sp>
        <p:nvSpPr>
          <p:cNvPr id="2" name="Text Placeholder 1">
            <a:extLst>
              <a:ext uri="{FF2B5EF4-FFF2-40B4-BE49-F238E27FC236}">
                <a16:creationId xmlns:a16="http://schemas.microsoft.com/office/drawing/2014/main" id="{A0B78A3A-6707-4582-BB87-A67D8E22F2BB}"/>
              </a:ext>
            </a:extLst>
          </p:cNvPr>
          <p:cNvSpPr>
            <a:spLocks noGrp="1"/>
          </p:cNvSpPr>
          <p:nvPr>
            <p:ph type="body" sz="quarter" idx="10"/>
          </p:nvPr>
        </p:nvSpPr>
        <p:spPr>
          <a:xfrm>
            <a:off x="367555" y="1374952"/>
            <a:ext cx="8731623" cy="4421717"/>
          </a:xfrm>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sz="2400" dirty="0"/>
              <a:t>Completed since last year</a:t>
            </a:r>
          </a:p>
          <a:p>
            <a:pPr lvl="1"/>
            <a:r>
              <a:rPr lang="en-US" sz="2133" dirty="0"/>
              <a:t>PNL44 PulseNet Rapid Quarter Volume Library Prep</a:t>
            </a:r>
          </a:p>
          <a:p>
            <a:pPr lvl="1"/>
            <a:r>
              <a:rPr lang="en-US" sz="2133" b="0" dirty="0"/>
              <a:t>PNL45.JA1 BaseSpace FASTQ Tool</a:t>
            </a:r>
            <a:r>
              <a:rPr lang="en-US" sz="2133" dirty="0"/>
              <a:t>kit for Downsampling</a:t>
            </a:r>
            <a:endParaRPr lang="en-US" sz="2133" b="0" dirty="0"/>
          </a:p>
          <a:p>
            <a:r>
              <a:rPr lang="en-US" sz="2400" dirty="0"/>
              <a:t>In progress</a:t>
            </a:r>
          </a:p>
          <a:p>
            <a:pPr lvl="1"/>
            <a:r>
              <a:rPr lang="en-US" sz="2133" b="0" dirty="0"/>
              <a:t>ClearLabs fully automated system</a:t>
            </a:r>
          </a:p>
          <a:p>
            <a:pPr lvl="1"/>
            <a:r>
              <a:rPr lang="en-US" sz="2133" i="1" dirty="0"/>
              <a:t>C. botulinum </a:t>
            </a:r>
            <a:r>
              <a:rPr lang="en-US" sz="2133" dirty="0"/>
              <a:t>certification</a:t>
            </a:r>
            <a:endParaRPr lang="en-US" sz="2133" b="0" dirty="0"/>
          </a:p>
          <a:p>
            <a:pPr lvl="1"/>
            <a:r>
              <a:rPr lang="en-US" sz="2133" dirty="0"/>
              <a:t>NextSeq 1000/2000 &amp; XLEAP chemistry (P1 flowcell)</a:t>
            </a:r>
          </a:p>
          <a:p>
            <a:pPr lvl="1"/>
            <a:r>
              <a:rPr lang="en-US" sz="2133" dirty="0"/>
              <a:t>Oxford Nanopore Technologies</a:t>
            </a:r>
          </a:p>
          <a:p>
            <a:r>
              <a:rPr lang="en-US" sz="2400" dirty="0"/>
              <a:t>Exploring</a:t>
            </a:r>
          </a:p>
          <a:p>
            <a:pPr lvl="1"/>
            <a:r>
              <a:rPr lang="en-US" sz="2133" dirty="0"/>
              <a:t>MiSeq i100 series</a:t>
            </a:r>
          </a:p>
          <a:p>
            <a:pPr lvl="1"/>
            <a:r>
              <a:rPr lang="en-US" sz="2133" b="0" dirty="0"/>
              <a:t>Mixed sequencing run guidance for PulseNet + fungal pathogens</a:t>
            </a:r>
          </a:p>
          <a:p>
            <a:endParaRPr lang="en-US" sz="2400" dirty="0"/>
          </a:p>
        </p:txBody>
      </p:sp>
      <p:pic>
        <p:nvPicPr>
          <p:cNvPr id="7" name="Picture 6">
            <a:extLst>
              <a:ext uri="{FF2B5EF4-FFF2-40B4-BE49-F238E27FC236}">
                <a16:creationId xmlns:a16="http://schemas.microsoft.com/office/drawing/2014/main" id="{EA0F99EA-0E07-872C-9A9F-EA9E69F528A9}"/>
              </a:ext>
            </a:extLst>
          </p:cNvPr>
          <p:cNvPicPr>
            <a:picLocks noChangeAspect="1"/>
          </p:cNvPicPr>
          <p:nvPr/>
        </p:nvPicPr>
        <p:blipFill rotWithShape="1">
          <a:blip r:embed="rId3"/>
          <a:srcRect b="24100"/>
          <a:stretch/>
        </p:blipFill>
        <p:spPr>
          <a:xfrm>
            <a:off x="7405488" y="2749505"/>
            <a:ext cx="4483139" cy="879136"/>
          </a:xfrm>
          <a:prstGeom prst="rect">
            <a:avLst/>
          </a:prstGeom>
          <a:ln>
            <a:solidFill>
              <a:schemeClr val="accent1"/>
            </a:solidFill>
          </a:ln>
        </p:spPr>
      </p:pic>
      <p:pic>
        <p:nvPicPr>
          <p:cNvPr id="5" name="Picture 4">
            <a:extLst>
              <a:ext uri="{FF2B5EF4-FFF2-40B4-BE49-F238E27FC236}">
                <a16:creationId xmlns:a16="http://schemas.microsoft.com/office/drawing/2014/main" id="{210654D2-E714-64CD-2B7A-95BEEB703370}"/>
              </a:ext>
            </a:extLst>
          </p:cNvPr>
          <p:cNvPicPr>
            <a:picLocks noChangeAspect="1"/>
          </p:cNvPicPr>
          <p:nvPr/>
        </p:nvPicPr>
        <p:blipFill>
          <a:blip r:embed="rId4"/>
          <a:stretch>
            <a:fillRect/>
          </a:stretch>
        </p:blipFill>
        <p:spPr>
          <a:xfrm>
            <a:off x="7395839" y="1374953"/>
            <a:ext cx="4492788" cy="1177439"/>
          </a:xfrm>
          <a:prstGeom prst="rect">
            <a:avLst/>
          </a:prstGeom>
          <a:ln>
            <a:solidFill>
              <a:schemeClr val="accent1"/>
            </a:solidFill>
          </a:ln>
        </p:spPr>
      </p:pic>
      <p:pic>
        <p:nvPicPr>
          <p:cNvPr id="9" name="Content Placeholder 4">
            <a:extLst>
              <a:ext uri="{FF2B5EF4-FFF2-40B4-BE49-F238E27FC236}">
                <a16:creationId xmlns:a16="http://schemas.microsoft.com/office/drawing/2014/main" id="{D5C872F1-639E-58CC-7BD8-17469D053B39}"/>
              </a:ext>
            </a:extLst>
          </p:cNvPr>
          <p:cNvPicPr>
            <a:picLocks noChangeAspect="1"/>
          </p:cNvPicPr>
          <p:nvPr/>
        </p:nvPicPr>
        <p:blipFill rotWithShape="1">
          <a:blip r:embed="rId5"/>
          <a:srcRect l="25426" t="25189" r="31995" b="12436"/>
          <a:stretch/>
        </p:blipFill>
        <p:spPr>
          <a:xfrm>
            <a:off x="7405489" y="3868442"/>
            <a:ext cx="1225449" cy="1139945"/>
          </a:xfrm>
          <a:prstGeom prst="rect">
            <a:avLst/>
          </a:prstGeom>
        </p:spPr>
      </p:pic>
      <p:pic>
        <p:nvPicPr>
          <p:cNvPr id="10" name="Picture 2" descr="NextSeq 1000 &amp; NextSeq 2000 Innovation &amp; Expertise">
            <a:extLst>
              <a:ext uri="{FF2B5EF4-FFF2-40B4-BE49-F238E27FC236}">
                <a16:creationId xmlns:a16="http://schemas.microsoft.com/office/drawing/2014/main" id="{548BDD30-514C-B0E6-5F1B-E76D2DDF0AF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96723" y="3783069"/>
            <a:ext cx="1562356" cy="13885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Oxford Nanopore Sequencers Have Left UK for China, to Support Rapid,  Near-sample Coronavirus Sequencing for Outbreak Surveillance">
            <a:extLst>
              <a:ext uri="{FF2B5EF4-FFF2-40B4-BE49-F238E27FC236}">
                <a16:creationId xmlns:a16="http://schemas.microsoft.com/office/drawing/2014/main" id="{1987340D-EEF4-0260-B590-F067A9298C92}"/>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3382" t="8251" r="23382" b="6096"/>
          <a:stretch/>
        </p:blipFill>
        <p:spPr bwMode="auto">
          <a:xfrm>
            <a:off x="10630202" y="3876882"/>
            <a:ext cx="1424541" cy="120091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9C71432A-929F-28E4-B519-58F02C31D0F2}"/>
              </a:ext>
            </a:extLst>
          </p:cNvPr>
          <p:cNvPicPr>
            <a:picLocks noChangeAspect="1"/>
          </p:cNvPicPr>
          <p:nvPr/>
        </p:nvPicPr>
        <p:blipFill>
          <a:blip r:embed="rId8"/>
          <a:stretch>
            <a:fillRect/>
          </a:stretch>
        </p:blipFill>
        <p:spPr>
          <a:xfrm>
            <a:off x="8653713" y="5364200"/>
            <a:ext cx="1178241" cy="1178241"/>
          </a:xfrm>
          <a:prstGeom prst="rect">
            <a:avLst/>
          </a:prstGeom>
        </p:spPr>
      </p:pic>
      <p:pic>
        <p:nvPicPr>
          <p:cNvPr id="1036" name="Picture 12">
            <a:extLst>
              <a:ext uri="{FF2B5EF4-FFF2-40B4-BE49-F238E27FC236}">
                <a16:creationId xmlns:a16="http://schemas.microsoft.com/office/drawing/2014/main" id="{2BD48745-7E38-BBA7-5220-FA8F926517D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00469" y="5574281"/>
            <a:ext cx="1139620" cy="8791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674271"/>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10F8508-94D2-4EFE-B767-3074F948BD8D}"/>
              </a:ext>
            </a:extLst>
          </p:cNvPr>
          <p:cNvSpPr>
            <a:spLocks noGrp="1"/>
          </p:cNvSpPr>
          <p:nvPr>
            <p:ph type="body" sz="quarter" idx="10"/>
          </p:nvPr>
        </p:nvSpPr>
        <p:spPr>
          <a:xfrm>
            <a:off x="172872" y="2196979"/>
            <a:ext cx="5923128" cy="4036605"/>
          </a:xfrm>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pPr marL="0" indent="0">
              <a:buNone/>
            </a:pPr>
            <a:r>
              <a:rPr lang="en-US" sz="2000" dirty="0">
                <a:cs typeface="Calibri" panose="020F0502020204030204" pitchFamily="34" charset="0"/>
              </a:rPr>
              <a:t>3 InFORM Regional Meetings:</a:t>
            </a:r>
          </a:p>
          <a:p>
            <a:r>
              <a:rPr lang="en-US" sz="2000" dirty="0">
                <a:cs typeface="Calibri" panose="020F0502020204030204" pitchFamily="34" charset="0"/>
              </a:rPr>
              <a:t>East</a:t>
            </a:r>
            <a:r>
              <a:rPr lang="en-US" sz="2000" b="0" dirty="0">
                <a:cs typeface="Calibri" panose="020F0502020204030204" pitchFamily="34" charset="0"/>
              </a:rPr>
              <a:t> – Southeast, Mid-Atlantic, Northeast</a:t>
            </a:r>
            <a:br>
              <a:rPr lang="en-US" sz="2000" b="0" dirty="0">
                <a:cs typeface="Calibri" panose="020F0502020204030204" pitchFamily="34" charset="0"/>
              </a:rPr>
            </a:br>
            <a:r>
              <a:rPr lang="en-US" sz="2000" b="0" dirty="0">
                <a:cs typeface="Calibri" panose="020F0502020204030204" pitchFamily="34" charset="0"/>
              </a:rPr>
              <a:t>Fort Lauderdale, FL: January 28 - 29, 2025</a:t>
            </a:r>
          </a:p>
          <a:p>
            <a:r>
              <a:rPr lang="en-US" sz="2000" dirty="0">
                <a:cs typeface="Calibri" panose="020F0502020204030204" pitchFamily="34" charset="0"/>
              </a:rPr>
              <a:t>Central</a:t>
            </a:r>
            <a:r>
              <a:rPr lang="en-US" sz="2000" b="0" dirty="0">
                <a:cs typeface="Calibri" panose="020F0502020204030204" pitchFamily="34" charset="0"/>
              </a:rPr>
              <a:t> – Central, Midwest</a:t>
            </a:r>
            <a:br>
              <a:rPr lang="en-US" sz="2000" b="0" dirty="0">
                <a:cs typeface="Calibri" panose="020F0502020204030204" pitchFamily="34" charset="0"/>
              </a:rPr>
            </a:br>
            <a:r>
              <a:rPr lang="en-US" sz="2000" b="0" dirty="0">
                <a:cs typeface="Calibri" panose="020F0502020204030204" pitchFamily="34" charset="0"/>
              </a:rPr>
              <a:t>St. Louis, MO: February 11 - 12, 2025</a:t>
            </a:r>
          </a:p>
          <a:p>
            <a:r>
              <a:rPr lang="en-US" sz="2000" dirty="0">
                <a:cs typeface="Calibri" panose="020F0502020204030204" pitchFamily="34" charset="0"/>
              </a:rPr>
              <a:t>West</a:t>
            </a:r>
            <a:r>
              <a:rPr lang="en-US" sz="2000" b="0" dirty="0">
                <a:cs typeface="Calibri" panose="020F0502020204030204" pitchFamily="34" charset="0"/>
              </a:rPr>
              <a:t> – West, Mountain</a:t>
            </a:r>
            <a:br>
              <a:rPr lang="en-US" sz="2000" b="0" dirty="0">
                <a:cs typeface="Calibri" panose="020F0502020204030204" pitchFamily="34" charset="0"/>
              </a:rPr>
            </a:br>
            <a:r>
              <a:rPr lang="en-US" sz="2000" b="0" dirty="0">
                <a:cs typeface="Calibri" panose="020F0502020204030204" pitchFamily="34" charset="0"/>
              </a:rPr>
              <a:t>San Francisco, CA: February 19 - 20, 2025</a:t>
            </a:r>
          </a:p>
          <a:p>
            <a:r>
              <a:rPr lang="en-US" sz="2000" dirty="0">
                <a:cs typeface="Calibri" panose="020F0502020204030204" pitchFamily="34" charset="0"/>
              </a:rPr>
              <a:t>Save the date </a:t>
            </a:r>
            <a:r>
              <a:rPr lang="en-US" sz="2000" b="0" dirty="0">
                <a:cs typeface="Calibri" panose="020F0502020204030204" pitchFamily="34" charset="0"/>
              </a:rPr>
              <a:t>will be sent out in </a:t>
            </a:r>
            <a:r>
              <a:rPr lang="en-US" sz="2000" dirty="0">
                <a:cs typeface="Calibri" panose="020F0502020204030204" pitchFamily="34" charset="0"/>
              </a:rPr>
              <a:t>October</a:t>
            </a:r>
          </a:p>
          <a:p>
            <a:r>
              <a:rPr lang="en-US" sz="2000" dirty="0">
                <a:cs typeface="Calibri" panose="020F0502020204030204" pitchFamily="34" charset="0"/>
              </a:rPr>
              <a:t>Registration</a:t>
            </a:r>
            <a:r>
              <a:rPr lang="en-US" sz="2000" b="0" dirty="0">
                <a:cs typeface="Calibri" panose="020F0502020204030204" pitchFamily="34" charset="0"/>
              </a:rPr>
              <a:t> in early </a:t>
            </a:r>
            <a:r>
              <a:rPr lang="en-US" sz="2000" dirty="0">
                <a:cs typeface="Calibri" panose="020F0502020204030204" pitchFamily="34" charset="0"/>
              </a:rPr>
              <a:t>November</a:t>
            </a:r>
            <a:r>
              <a:rPr lang="en-US" sz="2000" b="0" dirty="0">
                <a:cs typeface="Calibri" panose="020F0502020204030204" pitchFamily="34" charset="0"/>
              </a:rPr>
              <a:t> (link to block of rooms)</a:t>
            </a:r>
          </a:p>
          <a:p>
            <a:r>
              <a:rPr lang="en-US" sz="2000" b="0" dirty="0">
                <a:cs typeface="Calibri" panose="020F0502020204030204" pitchFamily="34" charset="0"/>
                <a:hlinkClick r:id="rId2"/>
              </a:rPr>
              <a:t>https://www.neha.org/inform</a:t>
            </a:r>
            <a:r>
              <a:rPr lang="en-US" sz="2000" b="0" dirty="0">
                <a:cs typeface="Calibri" panose="020F0502020204030204" pitchFamily="34" charset="0"/>
              </a:rPr>
              <a:t> </a:t>
            </a:r>
          </a:p>
        </p:txBody>
      </p:sp>
      <p:sp>
        <p:nvSpPr>
          <p:cNvPr id="6" name="Content Placeholder 4">
            <a:extLst>
              <a:ext uri="{FF2B5EF4-FFF2-40B4-BE49-F238E27FC236}">
                <a16:creationId xmlns:a16="http://schemas.microsoft.com/office/drawing/2014/main" id="{35DFCC92-DBD4-44E7-A43B-CC9D4A2E61E6}"/>
              </a:ext>
            </a:extLst>
          </p:cNvPr>
          <p:cNvSpPr txBox="1">
            <a:spLocks/>
          </p:cNvSpPr>
          <p:nvPr/>
        </p:nvSpPr>
        <p:spPr bwMode="auto">
          <a:xfrm>
            <a:off x="6251668" y="591403"/>
            <a:ext cx="5630984" cy="5642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pPr marL="0" indent="0">
              <a:buNone/>
            </a:pPr>
            <a:r>
              <a:rPr lang="en-US" sz="2400" dirty="0"/>
              <a:t>Agenda Template</a:t>
            </a:r>
          </a:p>
          <a:p>
            <a:r>
              <a:rPr lang="en-US" sz="2400" b="0" dirty="0"/>
              <a:t>Throughout</a:t>
            </a:r>
          </a:p>
          <a:p>
            <a:pPr lvl="1"/>
            <a:r>
              <a:rPr lang="en-US" sz="2133" b="0" dirty="0">
                <a:solidFill>
                  <a:schemeClr val="accent4">
                    <a:lumMod val="75000"/>
                  </a:schemeClr>
                </a:solidFill>
              </a:rPr>
              <a:t>Program tables: PulseNet</a:t>
            </a:r>
          </a:p>
          <a:p>
            <a:pPr lvl="1"/>
            <a:r>
              <a:rPr lang="en-US" sz="2133" dirty="0">
                <a:solidFill>
                  <a:schemeClr val="accent4">
                    <a:lumMod val="75000"/>
                  </a:schemeClr>
                </a:solidFill>
              </a:rPr>
              <a:t>Breaks for networking and program tables</a:t>
            </a:r>
            <a:endParaRPr lang="en-US" sz="2133" b="0" dirty="0">
              <a:solidFill>
                <a:schemeClr val="accent4">
                  <a:lumMod val="75000"/>
                </a:schemeClr>
              </a:solidFill>
            </a:endParaRPr>
          </a:p>
          <a:p>
            <a:r>
              <a:rPr lang="en-US" sz="2400" b="0" dirty="0"/>
              <a:t>Day 1</a:t>
            </a:r>
          </a:p>
          <a:p>
            <a:pPr lvl="1"/>
            <a:r>
              <a:rPr lang="en-US" sz="2133" dirty="0">
                <a:solidFill>
                  <a:schemeClr val="accent4">
                    <a:lumMod val="75000"/>
                  </a:schemeClr>
                </a:solidFill>
              </a:rPr>
              <a:t>Combined sessions in AM</a:t>
            </a:r>
          </a:p>
          <a:p>
            <a:pPr lvl="1"/>
            <a:r>
              <a:rPr lang="en-US" sz="2133" b="0" dirty="0">
                <a:solidFill>
                  <a:schemeClr val="accent4">
                    <a:lumMod val="75000"/>
                  </a:schemeClr>
                </a:solidFill>
              </a:rPr>
              <a:t>Roundtable</a:t>
            </a:r>
            <a:r>
              <a:rPr lang="en-US" sz="2133" dirty="0">
                <a:solidFill>
                  <a:schemeClr val="accent4">
                    <a:lumMod val="75000"/>
                  </a:schemeClr>
                </a:solidFill>
              </a:rPr>
              <a:t>s, Demos in PM</a:t>
            </a:r>
          </a:p>
          <a:p>
            <a:pPr lvl="2"/>
            <a:r>
              <a:rPr lang="en-US" sz="1867" dirty="0">
                <a:solidFill>
                  <a:schemeClr val="accent4">
                    <a:lumMod val="75000"/>
                  </a:schemeClr>
                </a:solidFill>
              </a:rPr>
              <a:t>12 topics, ~4 per discipline</a:t>
            </a:r>
          </a:p>
          <a:p>
            <a:r>
              <a:rPr lang="en-US" sz="2400" b="0" dirty="0"/>
              <a:t>Day 2</a:t>
            </a:r>
          </a:p>
          <a:p>
            <a:pPr lvl="1"/>
            <a:r>
              <a:rPr lang="en-US" sz="2133" b="0" dirty="0">
                <a:solidFill>
                  <a:schemeClr val="accent4">
                    <a:lumMod val="75000"/>
                  </a:schemeClr>
                </a:solidFill>
              </a:rPr>
              <a:t>Discipline-Specific Sessions 8-10</a:t>
            </a:r>
          </a:p>
          <a:p>
            <a:pPr lvl="1"/>
            <a:r>
              <a:rPr lang="en-US" sz="2133" dirty="0">
                <a:solidFill>
                  <a:schemeClr val="accent4">
                    <a:lumMod val="75000"/>
                  </a:schemeClr>
                </a:solidFill>
              </a:rPr>
              <a:t>Combined session 10:30-12</a:t>
            </a:r>
          </a:p>
          <a:p>
            <a:pPr lvl="1"/>
            <a:r>
              <a:rPr lang="en-US" sz="2133" b="0" dirty="0">
                <a:solidFill>
                  <a:schemeClr val="accent4">
                    <a:lumMod val="75000"/>
                  </a:schemeClr>
                </a:solidFill>
              </a:rPr>
              <a:t>Optional Training 1:30-5</a:t>
            </a:r>
          </a:p>
          <a:p>
            <a:pPr lvl="2"/>
            <a:r>
              <a:rPr lang="en-US" sz="1867" dirty="0">
                <a:solidFill>
                  <a:schemeClr val="accent4">
                    <a:lumMod val="75000"/>
                  </a:schemeClr>
                </a:solidFill>
              </a:rPr>
              <a:t>PulseNet 2.0</a:t>
            </a:r>
          </a:p>
          <a:p>
            <a:pPr lvl="2"/>
            <a:r>
              <a:rPr lang="en-US" sz="1867" b="0" dirty="0">
                <a:solidFill>
                  <a:schemeClr val="accent4">
                    <a:lumMod val="75000"/>
                  </a:schemeClr>
                </a:solidFill>
              </a:rPr>
              <a:t>SEDRIC</a:t>
            </a:r>
            <a:endParaRPr lang="en-US" b="0" dirty="0">
              <a:solidFill>
                <a:schemeClr val="accent4">
                  <a:lumMod val="75000"/>
                </a:schemeClr>
              </a:solidFill>
            </a:endParaRPr>
          </a:p>
        </p:txBody>
      </p:sp>
      <p:pic>
        <p:nvPicPr>
          <p:cNvPr id="2" name="Picture 1">
            <a:extLst>
              <a:ext uri="{FF2B5EF4-FFF2-40B4-BE49-F238E27FC236}">
                <a16:creationId xmlns:a16="http://schemas.microsoft.com/office/drawing/2014/main" id="{15A13242-E5E1-8B9D-BA7E-10ADD20AD1D1}"/>
              </a:ext>
            </a:extLst>
          </p:cNvPr>
          <p:cNvPicPr>
            <a:picLocks noChangeAspect="1"/>
          </p:cNvPicPr>
          <p:nvPr/>
        </p:nvPicPr>
        <p:blipFill>
          <a:blip r:embed="rId3"/>
          <a:stretch>
            <a:fillRect/>
          </a:stretch>
        </p:blipFill>
        <p:spPr>
          <a:xfrm>
            <a:off x="17206" y="-1"/>
            <a:ext cx="5269029" cy="2196980"/>
          </a:xfrm>
          <a:prstGeom prst="rect">
            <a:avLst/>
          </a:prstGeom>
        </p:spPr>
      </p:pic>
    </p:spTree>
    <p:extLst>
      <p:ext uri="{BB962C8B-B14F-4D97-AF65-F5344CB8AC3E}">
        <p14:creationId xmlns:p14="http://schemas.microsoft.com/office/powerpoint/2010/main" val="375077523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8DC31DB-ADE4-4929-9D12-48246AD6894F}"/>
              </a:ext>
            </a:extLst>
          </p:cNvPr>
          <p:cNvSpPr>
            <a:spLocks noGrp="1"/>
          </p:cNvSpPr>
          <p:nvPr>
            <p:ph type="title"/>
          </p:nvPr>
        </p:nvSpPr>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dirty="0"/>
              <a:t>PulseNet 2.0 Communications</a:t>
            </a:r>
          </a:p>
        </p:txBody>
      </p:sp>
      <p:sp>
        <p:nvSpPr>
          <p:cNvPr id="2" name="Text Placeholder 1">
            <a:extLst>
              <a:ext uri="{FF2B5EF4-FFF2-40B4-BE49-F238E27FC236}">
                <a16:creationId xmlns:a16="http://schemas.microsoft.com/office/drawing/2014/main" id="{A0B78A3A-6707-4582-BB87-A67D8E22F2BB}"/>
              </a:ext>
            </a:extLst>
          </p:cNvPr>
          <p:cNvSpPr>
            <a:spLocks noGrp="1"/>
          </p:cNvSpPr>
          <p:nvPr>
            <p:ph type="body" sz="quarter" idx="10"/>
          </p:nvPr>
        </p:nvSpPr>
        <p:spPr>
          <a:xfrm>
            <a:off x="418533" y="2765947"/>
            <a:ext cx="5859439" cy="1393708"/>
          </a:xfrm>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pPr marL="0" indent="0">
              <a:buNone/>
            </a:pPr>
            <a:r>
              <a:rPr lang="en-US" dirty="0"/>
              <a:t>Bi-weekly Quick Tips</a:t>
            </a:r>
          </a:p>
          <a:p>
            <a:r>
              <a:rPr lang="en-US" b="0" dirty="0"/>
              <a:t>Covering the latest developments, reminders</a:t>
            </a:r>
          </a:p>
          <a:p>
            <a:pPr marL="0" indent="0">
              <a:buNone/>
            </a:pPr>
            <a:endParaRPr lang="en-US" dirty="0"/>
          </a:p>
        </p:txBody>
      </p:sp>
      <p:pic>
        <p:nvPicPr>
          <p:cNvPr id="4" name="Picture 3">
            <a:extLst>
              <a:ext uri="{FF2B5EF4-FFF2-40B4-BE49-F238E27FC236}">
                <a16:creationId xmlns:a16="http://schemas.microsoft.com/office/drawing/2014/main" id="{F3FB1389-661F-4817-E2C9-D311F54058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1437" y="1629864"/>
            <a:ext cx="6086535" cy="1068483"/>
          </a:xfrm>
          <a:prstGeom prst="rect">
            <a:avLst/>
          </a:prstGeom>
        </p:spPr>
      </p:pic>
      <p:pic>
        <p:nvPicPr>
          <p:cNvPr id="7" name="Picture 6">
            <a:extLst>
              <a:ext uri="{FF2B5EF4-FFF2-40B4-BE49-F238E27FC236}">
                <a16:creationId xmlns:a16="http://schemas.microsoft.com/office/drawing/2014/main" id="{EAE68FDF-3F58-2003-2599-5863013BBA31}"/>
              </a:ext>
            </a:extLst>
          </p:cNvPr>
          <p:cNvPicPr>
            <a:picLocks noChangeAspect="1"/>
          </p:cNvPicPr>
          <p:nvPr/>
        </p:nvPicPr>
        <p:blipFill rotWithShape="1">
          <a:blip r:embed="rId3"/>
          <a:srcRect b="17624"/>
          <a:stretch/>
        </p:blipFill>
        <p:spPr>
          <a:xfrm>
            <a:off x="6396569" y="1625440"/>
            <a:ext cx="4936320" cy="1513547"/>
          </a:xfrm>
          <a:prstGeom prst="rect">
            <a:avLst/>
          </a:prstGeom>
        </p:spPr>
      </p:pic>
      <p:pic>
        <p:nvPicPr>
          <p:cNvPr id="8" name="Picture 7" descr="5 Tips for Making the Most of Your ZOOM Meetings - Concensus Technologies">
            <a:extLst>
              <a:ext uri="{FF2B5EF4-FFF2-40B4-BE49-F238E27FC236}">
                <a16:creationId xmlns:a16="http://schemas.microsoft.com/office/drawing/2014/main" id="{8514D0C2-F984-D2C6-4BD6-6FEC53E40DC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18533" y="4093097"/>
            <a:ext cx="3287233" cy="184906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1">
            <a:extLst>
              <a:ext uri="{FF2B5EF4-FFF2-40B4-BE49-F238E27FC236}">
                <a16:creationId xmlns:a16="http://schemas.microsoft.com/office/drawing/2014/main" id="{533DD837-9A3E-0030-B8CC-EAEAC095BB7B}"/>
              </a:ext>
            </a:extLst>
          </p:cNvPr>
          <p:cNvSpPr txBox="1">
            <a:spLocks/>
          </p:cNvSpPr>
          <p:nvPr/>
        </p:nvSpPr>
        <p:spPr bwMode="auto">
          <a:xfrm>
            <a:off x="3678898" y="3977139"/>
            <a:ext cx="3800077" cy="1849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dirty="0"/>
              <a:t>Weekly office hours</a:t>
            </a:r>
          </a:p>
          <a:p>
            <a:pPr lvl="1"/>
            <a:r>
              <a:rPr lang="en-US" dirty="0"/>
              <a:t>Troubleshooting </a:t>
            </a:r>
          </a:p>
          <a:p>
            <a:r>
              <a:rPr lang="en-US" dirty="0"/>
              <a:t>Monthly 50-state calls</a:t>
            </a:r>
          </a:p>
          <a:p>
            <a:pPr lvl="1"/>
            <a:r>
              <a:rPr lang="en-US" b="0" dirty="0"/>
              <a:t>Major updates, tips</a:t>
            </a:r>
          </a:p>
          <a:p>
            <a:pPr marL="0" indent="0">
              <a:buFont typeface="Arial" panose="020B0604020202020204" pitchFamily="34" charset="0"/>
              <a:buNone/>
            </a:pPr>
            <a:endParaRPr lang="en-US" dirty="0"/>
          </a:p>
        </p:txBody>
      </p:sp>
      <p:sp>
        <p:nvSpPr>
          <p:cNvPr id="10" name="Text Placeholder 1">
            <a:extLst>
              <a:ext uri="{FF2B5EF4-FFF2-40B4-BE49-F238E27FC236}">
                <a16:creationId xmlns:a16="http://schemas.microsoft.com/office/drawing/2014/main" id="{DEEC51BF-6B1C-0057-8408-10233EB2B561}"/>
              </a:ext>
            </a:extLst>
          </p:cNvPr>
          <p:cNvSpPr txBox="1">
            <a:spLocks/>
          </p:cNvSpPr>
          <p:nvPr/>
        </p:nvSpPr>
        <p:spPr bwMode="auto">
          <a:xfrm>
            <a:off x="7051343" y="3131526"/>
            <a:ext cx="4722124" cy="1393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dirty="0"/>
              <a:t>PulseNet SharePoint Discussion Forum</a:t>
            </a:r>
          </a:p>
          <a:p>
            <a:pPr lvl="1"/>
            <a:r>
              <a:rPr lang="en-US" b="0" dirty="0"/>
              <a:t>Post issues and get answers</a:t>
            </a:r>
          </a:p>
          <a:p>
            <a:pPr lvl="1"/>
            <a:r>
              <a:rPr lang="en-US" dirty="0"/>
              <a:t>Get responses from other participants</a:t>
            </a:r>
          </a:p>
        </p:txBody>
      </p:sp>
      <p:sp>
        <p:nvSpPr>
          <p:cNvPr id="11" name="Text Placeholder 1">
            <a:extLst>
              <a:ext uri="{FF2B5EF4-FFF2-40B4-BE49-F238E27FC236}">
                <a16:creationId xmlns:a16="http://schemas.microsoft.com/office/drawing/2014/main" id="{3D90DD2A-C27E-43E0-DC23-59D170323DE8}"/>
              </a:ext>
            </a:extLst>
          </p:cNvPr>
          <p:cNvSpPr txBox="1">
            <a:spLocks/>
          </p:cNvSpPr>
          <p:nvPr/>
        </p:nvSpPr>
        <p:spPr bwMode="auto">
          <a:xfrm>
            <a:off x="63692" y="6161146"/>
            <a:ext cx="6332877" cy="1393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pPr marL="0" indent="0">
              <a:buNone/>
            </a:pPr>
            <a:r>
              <a:rPr lang="en-US" dirty="0"/>
              <a:t>Issues/questions: email </a:t>
            </a:r>
            <a:r>
              <a:rPr lang="en-US" dirty="0">
                <a:hlinkClick r:id="rId5"/>
              </a:rPr>
              <a:t>PulseNet@cdc.gov</a:t>
            </a:r>
            <a:r>
              <a:rPr lang="en-US" dirty="0"/>
              <a:t> </a:t>
            </a:r>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929045719"/>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5D7C558-3256-12A1-E494-63BE0F21669D}"/>
              </a:ext>
            </a:extLst>
          </p:cNvPr>
          <p:cNvGraphicFramePr>
            <a:graphicFrameLocks noGrp="1"/>
          </p:cNvGraphicFramePr>
          <p:nvPr>
            <p:extLst>
              <p:ext uri="{D42A27DB-BD31-4B8C-83A1-F6EECF244321}">
                <p14:modId xmlns:p14="http://schemas.microsoft.com/office/powerpoint/2010/main" val="1696340290"/>
              </p:ext>
            </p:extLst>
          </p:nvPr>
        </p:nvGraphicFramePr>
        <p:xfrm>
          <a:off x="532435" y="210143"/>
          <a:ext cx="11049963" cy="6433731"/>
        </p:xfrm>
        <a:graphic>
          <a:graphicData uri="http://schemas.openxmlformats.org/drawingml/2006/table">
            <a:tbl>
              <a:tblPr firstRow="1" bandRow="1">
                <a:tableStyleId>{D7AC3CCA-C797-4891-BE02-D94E43425B78}</a:tableStyleId>
              </a:tblPr>
              <a:tblGrid>
                <a:gridCol w="3683321">
                  <a:extLst>
                    <a:ext uri="{9D8B030D-6E8A-4147-A177-3AD203B41FA5}">
                      <a16:colId xmlns:a16="http://schemas.microsoft.com/office/drawing/2014/main" val="982215524"/>
                    </a:ext>
                  </a:extLst>
                </a:gridCol>
                <a:gridCol w="3683321">
                  <a:extLst>
                    <a:ext uri="{9D8B030D-6E8A-4147-A177-3AD203B41FA5}">
                      <a16:colId xmlns:a16="http://schemas.microsoft.com/office/drawing/2014/main" val="2756051490"/>
                    </a:ext>
                  </a:extLst>
                </a:gridCol>
                <a:gridCol w="3683321">
                  <a:extLst>
                    <a:ext uri="{9D8B030D-6E8A-4147-A177-3AD203B41FA5}">
                      <a16:colId xmlns:a16="http://schemas.microsoft.com/office/drawing/2014/main" val="1605302683"/>
                    </a:ext>
                  </a:extLst>
                </a:gridCol>
              </a:tblGrid>
              <a:tr h="479982">
                <a:tc gridSpan="3">
                  <a:txBody>
                    <a:bodyPr/>
                    <a:lstStyle/>
                    <a:p>
                      <a:pPr algn="ctr" fontAlgn="b"/>
                      <a:r>
                        <a:rPr lang="en-US" sz="2100" b="1" i="0" u="none" strike="noStrike" dirty="0">
                          <a:solidFill>
                            <a:srgbClr val="000000"/>
                          </a:solidFill>
                          <a:effectLst/>
                          <a:latin typeface="Calibri" panose="020F0502020204030204" pitchFamily="34" charset="0"/>
                        </a:rPr>
                        <a:t>PulseNet 2.0 Updates</a:t>
                      </a:r>
                    </a:p>
                  </a:txBody>
                  <a:tcPr marL="8467" marR="8467" marT="8467" marB="0" anchor="ctr"/>
                </a:tc>
                <a:tc hMerge="1">
                  <a:txBody>
                    <a:bodyPr/>
                    <a:lstStyle/>
                    <a:p>
                      <a:pPr algn="ctr" fontAlgn="b"/>
                      <a:endParaRPr lang="en-US" sz="1100" b="1" i="0" u="none" strike="noStrike" dirty="0">
                        <a:solidFill>
                          <a:srgbClr val="000000"/>
                        </a:solidFill>
                        <a:effectLst/>
                        <a:latin typeface="Calibri" panose="020F0502020204030204" pitchFamily="34" charset="0"/>
                      </a:endParaRPr>
                    </a:p>
                  </a:txBody>
                  <a:tcPr marL="6350" marR="6350" marT="6350" marB="0" anchor="b"/>
                </a:tc>
                <a:tc hMerge="1">
                  <a:txBody>
                    <a:bodyPr/>
                    <a:lstStyle/>
                    <a:p>
                      <a:pPr algn="ctr" fontAlgn="b"/>
                      <a:endParaRPr lang="en-US" sz="1100" b="1" i="0" u="none" strike="noStrike" dirty="0">
                        <a:solidFill>
                          <a:srgbClr val="0000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312684451"/>
                  </a:ext>
                </a:extLst>
              </a:tr>
              <a:tr h="479982">
                <a:tc>
                  <a:txBody>
                    <a:bodyPr/>
                    <a:lstStyle/>
                    <a:p>
                      <a:pPr algn="ctr" fontAlgn="b"/>
                      <a:r>
                        <a:rPr lang="en-US" sz="1500" b="1" i="0" u="none" strike="noStrike" dirty="0">
                          <a:solidFill>
                            <a:srgbClr val="000000"/>
                          </a:solidFill>
                          <a:effectLst/>
                          <a:latin typeface="Calibri" panose="020F0502020204030204" pitchFamily="34" charset="0"/>
                        </a:rPr>
                        <a:t>Resolved Issues</a:t>
                      </a:r>
                    </a:p>
                  </a:txBody>
                  <a:tcPr marL="8467" marR="8467" marT="8467" marB="0" anchor="b"/>
                </a:tc>
                <a:tc>
                  <a:txBody>
                    <a:bodyPr/>
                    <a:lstStyle/>
                    <a:p>
                      <a:pPr algn="ctr" fontAlgn="b"/>
                      <a:r>
                        <a:rPr lang="en-US" sz="1500" b="1" i="0" u="none" strike="noStrike" dirty="0">
                          <a:solidFill>
                            <a:srgbClr val="000000"/>
                          </a:solidFill>
                          <a:effectLst/>
                          <a:latin typeface="Calibri" panose="020F0502020204030204" pitchFamily="34" charset="0"/>
                        </a:rPr>
                        <a:t>Active Development</a:t>
                      </a:r>
                    </a:p>
                  </a:txBody>
                  <a:tcPr marL="8467" marR="8467" marT="8467" marB="0" anchor="b"/>
                </a:tc>
                <a:tc>
                  <a:txBody>
                    <a:bodyPr/>
                    <a:lstStyle/>
                    <a:p>
                      <a:pPr algn="ctr" fontAlgn="b"/>
                      <a:r>
                        <a:rPr lang="en-US" sz="1500" b="1" i="0" u="none" strike="noStrike" dirty="0">
                          <a:solidFill>
                            <a:srgbClr val="000000"/>
                          </a:solidFill>
                          <a:effectLst/>
                          <a:latin typeface="Calibri" panose="020F0502020204030204" pitchFamily="34" charset="0"/>
                        </a:rPr>
                        <a:t>New Development</a:t>
                      </a:r>
                    </a:p>
                  </a:txBody>
                  <a:tcPr marL="8467" marR="8467" marT="8467" marB="0" anchor="b"/>
                </a:tc>
                <a:extLst>
                  <a:ext uri="{0D108BD9-81ED-4DB2-BD59-A6C34878D82A}">
                    <a16:rowId xmlns:a16="http://schemas.microsoft.com/office/drawing/2014/main" val="887162005"/>
                  </a:ext>
                </a:extLst>
              </a:tr>
              <a:tr h="479982">
                <a:tc>
                  <a:txBody>
                    <a:bodyPr/>
                    <a:lstStyle/>
                    <a:p>
                      <a:pPr algn="l" fontAlgn="ctr"/>
                      <a:r>
                        <a:rPr lang="en-US" sz="1500" b="0" i="0" u="none" strike="noStrike" dirty="0">
                          <a:solidFill>
                            <a:srgbClr val="000000"/>
                          </a:solidFill>
                          <a:effectLst/>
                          <a:latin typeface="Calibri" panose="020F0502020204030204" pitchFamily="34" charset="0"/>
                        </a:rPr>
                        <a:t>Updated </a:t>
                      </a:r>
                      <a:r>
                        <a:rPr lang="en-US" sz="1500" b="1" i="0" u="none" strike="noStrike" dirty="0">
                          <a:solidFill>
                            <a:srgbClr val="000000"/>
                          </a:solidFill>
                          <a:effectLst/>
                          <a:latin typeface="Calibri" panose="020F0502020204030204" pitchFamily="34" charset="0"/>
                        </a:rPr>
                        <a:t>allele codes</a:t>
                      </a:r>
                      <a:r>
                        <a:rPr lang="en-US" sz="1500" b="0" i="0" u="none" strike="noStrike" dirty="0">
                          <a:solidFill>
                            <a:srgbClr val="000000"/>
                          </a:solidFill>
                          <a:effectLst/>
                          <a:latin typeface="Calibri" panose="020F0502020204030204" pitchFamily="34" charset="0"/>
                        </a:rPr>
                        <a:t>/auto assignment</a:t>
                      </a:r>
                    </a:p>
                  </a:txBody>
                  <a:tcPr marL="8467" marR="8467" marT="8467" marB="0" anchor="ctr"/>
                </a:tc>
                <a:tc>
                  <a:txBody>
                    <a:bodyPr/>
                    <a:lstStyle/>
                    <a:p>
                      <a:pPr algn="l" fontAlgn="ctr"/>
                      <a:r>
                        <a:rPr lang="en-US" sz="1500" b="0" i="0" u="none" strike="noStrike" dirty="0">
                          <a:solidFill>
                            <a:srgbClr val="000000"/>
                          </a:solidFill>
                          <a:effectLst/>
                          <a:latin typeface="Calibri" panose="020F0502020204030204" pitchFamily="34" charset="0"/>
                        </a:rPr>
                        <a:t>Improving </a:t>
                      </a:r>
                      <a:r>
                        <a:rPr lang="en-US" sz="1500" b="1" i="0" u="none" strike="noStrike" dirty="0">
                          <a:solidFill>
                            <a:srgbClr val="000000"/>
                          </a:solidFill>
                          <a:effectLst/>
                          <a:latin typeface="Calibri" panose="020F0502020204030204" pitchFamily="34" charset="0"/>
                        </a:rPr>
                        <a:t>sortability of Serotype_WGS </a:t>
                      </a:r>
                      <a:r>
                        <a:rPr lang="en-US" sz="1500" b="0" i="0" u="none" strike="noStrike" dirty="0">
                          <a:solidFill>
                            <a:srgbClr val="000000"/>
                          </a:solidFill>
                          <a:effectLst/>
                          <a:latin typeface="Calibri" panose="020F0502020204030204" pitchFamily="34" charset="0"/>
                        </a:rPr>
                        <a:t>in national database view</a:t>
                      </a:r>
                    </a:p>
                  </a:txBody>
                  <a:tcPr marL="8467" marR="8467" marT="8467" marB="0" anchor="ctr"/>
                </a:tc>
                <a:tc>
                  <a:txBody>
                    <a:bodyPr/>
                    <a:lstStyle/>
                    <a:p>
                      <a:pPr algn="l" fontAlgn="ctr"/>
                      <a:r>
                        <a:rPr lang="en-US" sz="1500" b="0" i="0" u="none" strike="noStrike" dirty="0">
                          <a:solidFill>
                            <a:srgbClr val="000000"/>
                          </a:solidFill>
                          <a:effectLst/>
                          <a:latin typeface="Calibri" panose="020F0502020204030204" pitchFamily="34" charset="0"/>
                        </a:rPr>
                        <a:t>Allowing </a:t>
                      </a:r>
                      <a:r>
                        <a:rPr lang="en-US" sz="1500" b="1" i="0" u="none" strike="noStrike" dirty="0">
                          <a:solidFill>
                            <a:srgbClr val="000000"/>
                          </a:solidFill>
                          <a:effectLst/>
                          <a:latin typeface="Calibri" panose="020F0502020204030204" pitchFamily="34" charset="0"/>
                        </a:rPr>
                        <a:t>lab specific fields to be editable </a:t>
                      </a:r>
                      <a:r>
                        <a:rPr lang="en-US" sz="1500" b="0" i="0" u="none" strike="noStrike" dirty="0">
                          <a:solidFill>
                            <a:srgbClr val="000000"/>
                          </a:solidFill>
                          <a:effectLst/>
                          <a:latin typeface="Calibri" panose="020F0502020204030204" pitchFamily="34" charset="0"/>
                        </a:rPr>
                        <a:t>after publishing to the national database</a:t>
                      </a:r>
                    </a:p>
                  </a:txBody>
                  <a:tcPr marL="8467" marR="8467" marT="8467" marB="0" anchor="ctr"/>
                </a:tc>
                <a:extLst>
                  <a:ext uri="{0D108BD9-81ED-4DB2-BD59-A6C34878D82A}">
                    <a16:rowId xmlns:a16="http://schemas.microsoft.com/office/drawing/2014/main" val="2639540683"/>
                  </a:ext>
                </a:extLst>
              </a:tr>
              <a:tr h="479982">
                <a:tc>
                  <a:txBody>
                    <a:bodyPr/>
                    <a:lstStyle/>
                    <a:p>
                      <a:pPr algn="l" fontAlgn="ctr"/>
                      <a:r>
                        <a:rPr lang="en-US" sz="1500" b="0" i="0" u="none" strike="noStrike" dirty="0">
                          <a:solidFill>
                            <a:srgbClr val="000000"/>
                          </a:solidFill>
                          <a:effectLst/>
                          <a:latin typeface="Calibri" panose="020F0502020204030204" pitchFamily="34" charset="0"/>
                        </a:rPr>
                        <a:t>Corrected </a:t>
                      </a:r>
                      <a:r>
                        <a:rPr lang="en-US" sz="1500" b="1" i="0" u="none" strike="noStrike" dirty="0">
                          <a:solidFill>
                            <a:srgbClr val="000000"/>
                          </a:solidFill>
                          <a:effectLst/>
                          <a:latin typeface="Calibri" panose="020F0502020204030204" pitchFamily="34" charset="0"/>
                        </a:rPr>
                        <a:t>Biosample submission metadata </a:t>
                      </a:r>
                      <a:r>
                        <a:rPr lang="en-US" sz="1500" b="0" i="0" u="none" strike="noStrike" dirty="0">
                          <a:solidFill>
                            <a:srgbClr val="000000"/>
                          </a:solidFill>
                          <a:effectLst/>
                          <a:latin typeface="Calibri" panose="020F0502020204030204" pitchFamily="34" charset="0"/>
                        </a:rPr>
                        <a:t>to NCBI</a:t>
                      </a:r>
                    </a:p>
                  </a:txBody>
                  <a:tcPr marL="8467" marR="8467" marT="8467" marB="0" anchor="ctr"/>
                </a:tc>
                <a:tc>
                  <a:txBody>
                    <a:bodyPr/>
                    <a:lstStyle/>
                    <a:p>
                      <a:pPr algn="l" fontAlgn="ctr"/>
                      <a:r>
                        <a:rPr lang="en-US" sz="1500" b="0" i="0" u="none" strike="noStrike" dirty="0">
                          <a:solidFill>
                            <a:srgbClr val="000000"/>
                          </a:solidFill>
                          <a:effectLst/>
                          <a:latin typeface="Calibri" panose="020F0502020204030204" pitchFamily="34" charset="0"/>
                        </a:rPr>
                        <a:t>Improving the ability to </a:t>
                      </a:r>
                      <a:r>
                        <a:rPr lang="en-US" sz="1500" b="1" i="0" u="none" strike="noStrike" dirty="0">
                          <a:solidFill>
                            <a:srgbClr val="000000"/>
                          </a:solidFill>
                          <a:effectLst/>
                          <a:latin typeface="Calibri" panose="020F0502020204030204" pitchFamily="34" charset="0"/>
                        </a:rPr>
                        <a:t>manage large comparisons</a:t>
                      </a:r>
                    </a:p>
                  </a:txBody>
                  <a:tcPr marL="8467" marR="8467" marT="8467" marB="0" anchor="ctr"/>
                </a:tc>
                <a:tc>
                  <a:txBody>
                    <a:bodyPr/>
                    <a:lstStyle/>
                    <a:p>
                      <a:pPr algn="l" fontAlgn="ctr"/>
                      <a:r>
                        <a:rPr lang="en-US" sz="1500" b="0" i="0" u="none" strike="noStrike" dirty="0">
                          <a:solidFill>
                            <a:srgbClr val="000000"/>
                          </a:solidFill>
                          <a:effectLst/>
                          <a:latin typeface="Calibri" panose="020F0502020204030204" pitchFamily="34" charset="0"/>
                        </a:rPr>
                        <a:t>Hiding spam error messages (failed trace status)</a:t>
                      </a:r>
                    </a:p>
                  </a:txBody>
                  <a:tcPr marL="8467" marR="8467" marT="8467" marB="0" anchor="ctr"/>
                </a:tc>
                <a:extLst>
                  <a:ext uri="{0D108BD9-81ED-4DB2-BD59-A6C34878D82A}">
                    <a16:rowId xmlns:a16="http://schemas.microsoft.com/office/drawing/2014/main" val="2703897108"/>
                  </a:ext>
                </a:extLst>
              </a:tr>
              <a:tr h="479982">
                <a:tc>
                  <a:txBody>
                    <a:bodyPr/>
                    <a:lstStyle/>
                    <a:p>
                      <a:pPr algn="l" fontAlgn="ctr"/>
                      <a:r>
                        <a:rPr lang="en-US" sz="1500" b="0" i="0" u="none" strike="noStrike" dirty="0">
                          <a:solidFill>
                            <a:srgbClr val="000000"/>
                          </a:solidFill>
                          <a:effectLst/>
                          <a:latin typeface="Calibri" panose="020F0502020204030204" pitchFamily="34" charset="0"/>
                        </a:rPr>
                        <a:t>Improved </a:t>
                      </a:r>
                      <a:r>
                        <a:rPr lang="en-US" sz="1500" b="1" i="0" u="none" strike="noStrike" dirty="0">
                          <a:solidFill>
                            <a:srgbClr val="000000"/>
                          </a:solidFill>
                          <a:effectLst/>
                          <a:latin typeface="Calibri" panose="020F0502020204030204" pitchFamily="34" charset="0"/>
                        </a:rPr>
                        <a:t>NCBI submission pipeline </a:t>
                      </a:r>
                      <a:r>
                        <a:rPr lang="en-US" sz="1500" b="0" i="0" u="none" strike="noStrike" dirty="0">
                          <a:solidFill>
                            <a:srgbClr val="000000"/>
                          </a:solidFill>
                          <a:effectLst/>
                          <a:latin typeface="Calibri" panose="020F0502020204030204" pitchFamily="34" charset="0"/>
                        </a:rPr>
                        <a:t>and returning accession numbers</a:t>
                      </a:r>
                    </a:p>
                  </a:txBody>
                  <a:tcPr marL="8467" marR="8467" marT="8467" marB="0" anchor="ctr"/>
                </a:tc>
                <a:tc>
                  <a:txBody>
                    <a:bodyPr/>
                    <a:lstStyle/>
                    <a:p>
                      <a:pPr algn="l" fontAlgn="ctr"/>
                      <a:r>
                        <a:rPr lang="en-US" sz="1500" b="0" i="0" u="none" strike="noStrike" dirty="0">
                          <a:solidFill>
                            <a:srgbClr val="000000"/>
                          </a:solidFill>
                          <a:effectLst/>
                          <a:latin typeface="Calibri" panose="020F0502020204030204" pitchFamily="34" charset="0"/>
                        </a:rPr>
                        <a:t>Improving the </a:t>
                      </a:r>
                      <a:r>
                        <a:rPr lang="en-US" sz="1500" b="1" i="0" u="none" strike="noStrike" dirty="0">
                          <a:solidFill>
                            <a:srgbClr val="000000"/>
                          </a:solidFill>
                          <a:effectLst/>
                          <a:latin typeface="Calibri" panose="020F0502020204030204" pitchFamily="34" charset="0"/>
                        </a:rPr>
                        <a:t>speed and response </a:t>
                      </a:r>
                      <a:r>
                        <a:rPr lang="en-US" sz="1500" b="0" i="0" u="none" strike="noStrike" dirty="0">
                          <a:solidFill>
                            <a:srgbClr val="000000"/>
                          </a:solidFill>
                          <a:effectLst/>
                          <a:latin typeface="Calibri" panose="020F0502020204030204" pitchFamily="34" charset="0"/>
                        </a:rPr>
                        <a:t>time for </a:t>
                      </a:r>
                      <a:r>
                        <a:rPr lang="en-US" sz="1500" b="1" i="0" u="none" strike="noStrike" dirty="0">
                          <a:solidFill>
                            <a:srgbClr val="000000"/>
                          </a:solidFill>
                          <a:effectLst/>
                          <a:latin typeface="Calibri" panose="020F0502020204030204" pitchFamily="34" charset="0"/>
                        </a:rPr>
                        <a:t>queries and searches</a:t>
                      </a:r>
                    </a:p>
                  </a:txBody>
                  <a:tcPr marL="8467" marR="8467" marT="8467" marB="0" anchor="ctr"/>
                </a:tc>
                <a:tc>
                  <a:txBody>
                    <a:bodyPr/>
                    <a:lstStyle/>
                    <a:p>
                      <a:pPr algn="l" fontAlgn="ctr"/>
                      <a:r>
                        <a:rPr lang="en-US" sz="1500" b="0" i="0" u="none" strike="noStrike" dirty="0">
                          <a:solidFill>
                            <a:srgbClr val="000000"/>
                          </a:solidFill>
                          <a:effectLst/>
                          <a:latin typeface="Calibri" panose="020F0502020204030204" pitchFamily="34" charset="0"/>
                        </a:rPr>
                        <a:t>Preserving </a:t>
                      </a:r>
                      <a:r>
                        <a:rPr lang="en-US" sz="1500" b="1" i="0" u="none" strike="noStrike" dirty="0">
                          <a:solidFill>
                            <a:srgbClr val="000000"/>
                          </a:solidFill>
                          <a:effectLst/>
                          <a:latin typeface="Calibri" panose="020F0502020204030204" pitchFamily="34" charset="0"/>
                        </a:rPr>
                        <a:t>comparison layout </a:t>
                      </a:r>
                      <a:r>
                        <a:rPr lang="en-US" sz="1500" b="0" i="0" u="none" strike="noStrike" dirty="0">
                          <a:solidFill>
                            <a:srgbClr val="000000"/>
                          </a:solidFill>
                          <a:effectLst/>
                          <a:latin typeface="Calibri" panose="020F0502020204030204" pitchFamily="34" charset="0"/>
                        </a:rPr>
                        <a:t>in export</a:t>
                      </a:r>
                    </a:p>
                  </a:txBody>
                  <a:tcPr marL="8467" marR="8467" marT="8467" marB="0" anchor="ctr"/>
                </a:tc>
                <a:extLst>
                  <a:ext uri="{0D108BD9-81ED-4DB2-BD59-A6C34878D82A}">
                    <a16:rowId xmlns:a16="http://schemas.microsoft.com/office/drawing/2014/main" val="3757865350"/>
                  </a:ext>
                </a:extLst>
              </a:tr>
              <a:tr h="479982">
                <a:tc>
                  <a:txBody>
                    <a:bodyPr/>
                    <a:lstStyle/>
                    <a:p>
                      <a:pPr algn="l" fontAlgn="ctr"/>
                      <a:r>
                        <a:rPr lang="en-US" sz="1500" b="0" i="0" u="none" strike="noStrike" dirty="0">
                          <a:solidFill>
                            <a:srgbClr val="000000"/>
                          </a:solidFill>
                          <a:effectLst/>
                          <a:latin typeface="Calibri" panose="020F0502020204030204" pitchFamily="34" charset="0"/>
                        </a:rPr>
                        <a:t>Improved </a:t>
                      </a:r>
                      <a:r>
                        <a:rPr lang="en-US" sz="1500" b="1" i="0" u="none" strike="noStrike" dirty="0">
                          <a:solidFill>
                            <a:srgbClr val="000000"/>
                          </a:solidFill>
                          <a:effectLst/>
                          <a:latin typeface="Calibri" panose="020F0502020204030204" pitchFamily="34" charset="0"/>
                        </a:rPr>
                        <a:t>metadata alignment </a:t>
                      </a:r>
                      <a:r>
                        <a:rPr lang="en-US" sz="1500" b="0" i="0" u="none" strike="noStrike" dirty="0">
                          <a:solidFill>
                            <a:srgbClr val="000000"/>
                          </a:solidFill>
                          <a:effectLst/>
                          <a:latin typeface="Calibri" panose="020F0502020204030204" pitchFamily="34" charset="0"/>
                        </a:rPr>
                        <a:t>to dendrogram</a:t>
                      </a:r>
                    </a:p>
                  </a:txBody>
                  <a:tcPr marL="8467" marR="8467" marT="8467" marB="0" anchor="ctr"/>
                </a:tc>
                <a:tc>
                  <a:txBody>
                    <a:bodyPr/>
                    <a:lstStyle/>
                    <a:p>
                      <a:pPr algn="l" fontAlgn="ctr"/>
                      <a:r>
                        <a:rPr lang="en-US" sz="1500" b="0" i="0" u="none" strike="noStrike" dirty="0">
                          <a:solidFill>
                            <a:srgbClr val="000000"/>
                          </a:solidFill>
                          <a:effectLst/>
                          <a:latin typeface="Calibri" panose="020F0502020204030204" pitchFamily="34" charset="0"/>
                        </a:rPr>
                        <a:t>Adding a </a:t>
                      </a:r>
                      <a:r>
                        <a:rPr lang="en-US" sz="1500" b="1" i="0" u="none" strike="noStrike" dirty="0">
                          <a:solidFill>
                            <a:srgbClr val="000000"/>
                          </a:solidFill>
                          <a:effectLst/>
                          <a:latin typeface="Calibri" panose="020F0502020204030204" pitchFamily="34" charset="0"/>
                        </a:rPr>
                        <a:t>system status banner </a:t>
                      </a:r>
                      <a:r>
                        <a:rPr lang="en-US" sz="1500" b="0" i="0" u="none" strike="noStrike" dirty="0">
                          <a:solidFill>
                            <a:srgbClr val="000000"/>
                          </a:solidFill>
                          <a:effectLst/>
                          <a:latin typeface="Calibri" panose="020F0502020204030204" pitchFamily="34" charset="0"/>
                        </a:rPr>
                        <a:t>on PulseNet 2.0 landing page</a:t>
                      </a:r>
                    </a:p>
                  </a:txBody>
                  <a:tcPr marL="8467" marR="8467" marT="8467" marB="0" anchor="ctr"/>
                </a:tc>
                <a:tc>
                  <a:txBody>
                    <a:bodyPr/>
                    <a:lstStyle/>
                    <a:p>
                      <a:pPr algn="l" fontAlgn="ctr"/>
                      <a:r>
                        <a:rPr lang="en-US" sz="1500" b="1" i="0" u="none" strike="noStrike" dirty="0">
                          <a:solidFill>
                            <a:srgbClr val="000000"/>
                          </a:solidFill>
                          <a:effectLst/>
                          <a:latin typeface="Calibri" panose="020F0502020204030204" pitchFamily="34" charset="0"/>
                        </a:rPr>
                        <a:t>Improving error messaging </a:t>
                      </a:r>
                      <a:r>
                        <a:rPr lang="en-US" sz="1500" b="0" i="0" u="none" strike="noStrike" dirty="0">
                          <a:solidFill>
                            <a:srgbClr val="000000"/>
                          </a:solidFill>
                          <a:effectLst/>
                          <a:latin typeface="Calibri" panose="020F0502020204030204" pitchFamily="34" charset="0"/>
                        </a:rPr>
                        <a:t>for easier troubleshooting</a:t>
                      </a:r>
                    </a:p>
                  </a:txBody>
                  <a:tcPr marL="8467" marR="8467" marT="8467" marB="0" anchor="ctr"/>
                </a:tc>
                <a:extLst>
                  <a:ext uri="{0D108BD9-81ED-4DB2-BD59-A6C34878D82A}">
                    <a16:rowId xmlns:a16="http://schemas.microsoft.com/office/drawing/2014/main" val="112601831"/>
                  </a:ext>
                </a:extLst>
              </a:tr>
              <a:tr h="479982">
                <a:tc>
                  <a:txBody>
                    <a:bodyPr/>
                    <a:lstStyle/>
                    <a:p>
                      <a:pPr algn="l" fontAlgn="ctr"/>
                      <a:r>
                        <a:rPr lang="en-US" sz="1500" b="0" i="0" u="none" strike="noStrike" dirty="0">
                          <a:solidFill>
                            <a:srgbClr val="000000"/>
                          </a:solidFill>
                          <a:effectLst/>
                          <a:latin typeface="Calibri" panose="020F0502020204030204" pitchFamily="34" charset="0"/>
                        </a:rPr>
                        <a:t>Resolved several </a:t>
                      </a:r>
                      <a:r>
                        <a:rPr lang="en-US" sz="1500" b="1" i="0" u="none" strike="noStrike" dirty="0">
                          <a:solidFill>
                            <a:srgbClr val="000000"/>
                          </a:solidFill>
                          <a:effectLst/>
                          <a:latin typeface="Calibri" panose="020F0502020204030204" pitchFamily="34" charset="0"/>
                        </a:rPr>
                        <a:t>linking</a:t>
                      </a:r>
                      <a:r>
                        <a:rPr lang="en-US" sz="1500" b="0" i="0" u="none" strike="noStrike" dirty="0">
                          <a:solidFill>
                            <a:srgbClr val="000000"/>
                          </a:solidFill>
                          <a:effectLst/>
                          <a:latin typeface="Calibri" panose="020F0502020204030204" pitchFamily="34" charset="0"/>
                        </a:rPr>
                        <a:t> issues</a:t>
                      </a:r>
                    </a:p>
                  </a:txBody>
                  <a:tcPr marL="8467" marR="8467" marT="8467" marB="0" anchor="ct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ctr"/>
                      <a:r>
                        <a:rPr lang="en-US" sz="1500" b="0" i="0" u="none" strike="noStrike" dirty="0">
                          <a:solidFill>
                            <a:srgbClr val="000000"/>
                          </a:solidFill>
                          <a:effectLst/>
                          <a:latin typeface="Calibri" panose="020F0502020204030204" pitchFamily="34" charset="0"/>
                        </a:rPr>
                        <a:t>Populating experiment data for failed sequences up to the point of fail</a:t>
                      </a:r>
                    </a:p>
                  </a:txBody>
                  <a:tcPr marL="8467" marR="8467" marT="8467" marB="0" anchor="ctr"/>
                </a:tc>
                <a:extLst>
                  <a:ext uri="{0D108BD9-81ED-4DB2-BD59-A6C34878D82A}">
                    <a16:rowId xmlns:a16="http://schemas.microsoft.com/office/drawing/2014/main" val="1572844449"/>
                  </a:ext>
                </a:extLst>
              </a:tr>
              <a:tr h="479982">
                <a:tc>
                  <a:txBody>
                    <a:bodyPr/>
                    <a:lstStyle/>
                    <a:p>
                      <a:pPr algn="l" fontAlgn="ctr"/>
                      <a:r>
                        <a:rPr lang="en-US" sz="1500" b="0" i="0" u="none" strike="noStrike" dirty="0">
                          <a:solidFill>
                            <a:srgbClr val="000000"/>
                          </a:solidFill>
                          <a:effectLst/>
                          <a:latin typeface="Calibri" panose="020F0502020204030204" pitchFamily="34" charset="0"/>
                        </a:rPr>
                        <a:t>Resolved issues for </a:t>
                      </a:r>
                      <a:r>
                        <a:rPr lang="en-US" sz="1500" b="1" i="0" u="none" strike="noStrike" dirty="0">
                          <a:solidFill>
                            <a:srgbClr val="000000"/>
                          </a:solidFill>
                          <a:effectLst/>
                          <a:latin typeface="Calibri" panose="020F0502020204030204" pitchFamily="34" charset="0"/>
                        </a:rPr>
                        <a:t>Fast Profile Matching</a:t>
                      </a:r>
                    </a:p>
                  </a:txBody>
                  <a:tcPr marL="8467" marR="8467" marT="8467" marB="0" anchor="ct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ctr"/>
                      <a:r>
                        <a:rPr lang="en-US" sz="1500" b="0" i="0" u="none" strike="noStrike" dirty="0">
                          <a:solidFill>
                            <a:srgbClr val="000000"/>
                          </a:solidFill>
                          <a:effectLst/>
                          <a:latin typeface="Calibri" panose="020F0502020204030204" pitchFamily="34" charset="0"/>
                        </a:rPr>
                        <a:t>Labeling </a:t>
                      </a:r>
                      <a:r>
                        <a:rPr lang="en-US" sz="1500" b="1" i="0" u="none" strike="noStrike" dirty="0">
                          <a:solidFill>
                            <a:srgbClr val="000000"/>
                          </a:solidFill>
                          <a:effectLst/>
                          <a:latin typeface="Calibri" panose="020F0502020204030204" pitchFamily="34" charset="0"/>
                        </a:rPr>
                        <a:t>allele differences </a:t>
                      </a:r>
                      <a:r>
                        <a:rPr lang="en-US" sz="1500" b="0" i="0" u="none" strike="noStrike" dirty="0">
                          <a:solidFill>
                            <a:srgbClr val="000000"/>
                          </a:solidFill>
                          <a:effectLst/>
                          <a:latin typeface="Calibri" panose="020F0502020204030204" pitchFamily="34" charset="0"/>
                        </a:rPr>
                        <a:t>more easily in </a:t>
                      </a:r>
                      <a:r>
                        <a:rPr lang="en-US" sz="1500" b="1" i="0" u="none" strike="noStrike" dirty="0">
                          <a:solidFill>
                            <a:srgbClr val="000000"/>
                          </a:solidFill>
                          <a:effectLst/>
                          <a:latin typeface="Calibri" panose="020F0502020204030204" pitchFamily="34" charset="0"/>
                        </a:rPr>
                        <a:t>larger</a:t>
                      </a:r>
                      <a:r>
                        <a:rPr lang="en-US" sz="1500" b="0" i="0" u="none" strike="noStrike" dirty="0">
                          <a:solidFill>
                            <a:srgbClr val="000000"/>
                          </a:solidFill>
                          <a:effectLst/>
                          <a:latin typeface="Calibri" panose="020F0502020204030204" pitchFamily="34" charset="0"/>
                        </a:rPr>
                        <a:t> </a:t>
                      </a:r>
                      <a:r>
                        <a:rPr lang="en-US" sz="1500" b="1" i="0" u="none" strike="noStrike" dirty="0">
                          <a:solidFill>
                            <a:srgbClr val="000000"/>
                          </a:solidFill>
                          <a:effectLst/>
                          <a:latin typeface="Calibri" panose="020F0502020204030204" pitchFamily="34" charset="0"/>
                        </a:rPr>
                        <a:t>dendrograms</a:t>
                      </a:r>
                    </a:p>
                  </a:txBody>
                  <a:tcPr marL="8467" marR="8467" marT="8467" marB="0" anchor="ctr"/>
                </a:tc>
                <a:extLst>
                  <a:ext uri="{0D108BD9-81ED-4DB2-BD59-A6C34878D82A}">
                    <a16:rowId xmlns:a16="http://schemas.microsoft.com/office/drawing/2014/main" val="3383068594"/>
                  </a:ext>
                </a:extLst>
              </a:tr>
              <a:tr h="479982">
                <a:tc>
                  <a:txBody>
                    <a:bodyPr/>
                    <a:lstStyle/>
                    <a:p>
                      <a:pPr algn="l" fontAlgn="ctr"/>
                      <a:r>
                        <a:rPr lang="en-US" sz="1500" b="0" i="0" u="none" strike="noStrike" dirty="0">
                          <a:solidFill>
                            <a:srgbClr val="000000"/>
                          </a:solidFill>
                          <a:effectLst/>
                          <a:latin typeface="Calibri" panose="020F0502020204030204" pitchFamily="34" charset="0"/>
                        </a:rPr>
                        <a:t>Improved </a:t>
                      </a:r>
                      <a:r>
                        <a:rPr lang="en-US" sz="1500" b="1" i="0" u="none" strike="noStrike" dirty="0">
                          <a:solidFill>
                            <a:srgbClr val="000000"/>
                          </a:solidFill>
                          <a:effectLst/>
                          <a:latin typeface="Calibri" panose="020F0502020204030204" pitchFamily="34" charset="0"/>
                        </a:rPr>
                        <a:t>pipeline failures </a:t>
                      </a:r>
                      <a:r>
                        <a:rPr lang="en-US" sz="1500" b="0" i="0" u="none" strike="noStrike" dirty="0">
                          <a:solidFill>
                            <a:srgbClr val="000000"/>
                          </a:solidFill>
                          <a:effectLst/>
                          <a:latin typeface="Calibri" panose="020F0502020204030204" pitchFamily="34" charset="0"/>
                        </a:rPr>
                        <a:t>during peak times</a:t>
                      </a:r>
                    </a:p>
                  </a:txBody>
                  <a:tcPr marL="8467" marR="8467" marT="8467" marB="0" anchor="ct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ctr"/>
                      <a:r>
                        <a:rPr lang="en-US" sz="1500" b="0" i="0" u="none" strike="noStrike" dirty="0">
                          <a:solidFill>
                            <a:srgbClr val="000000"/>
                          </a:solidFill>
                          <a:effectLst/>
                          <a:latin typeface="Calibri" panose="020F0502020204030204" pitchFamily="34" charset="0"/>
                        </a:rPr>
                        <a:t>Correcting isolate form so errors do not occur like Key value is not unique or invalid form</a:t>
                      </a:r>
                    </a:p>
                  </a:txBody>
                  <a:tcPr marL="8467" marR="8467" marT="8467" marB="0" anchor="ctr"/>
                </a:tc>
                <a:extLst>
                  <a:ext uri="{0D108BD9-81ED-4DB2-BD59-A6C34878D82A}">
                    <a16:rowId xmlns:a16="http://schemas.microsoft.com/office/drawing/2014/main" val="2364661135"/>
                  </a:ext>
                </a:extLst>
              </a:tr>
              <a:tr h="673947">
                <a:tc>
                  <a:txBody>
                    <a:bodyPr/>
                    <a:lstStyle/>
                    <a:p>
                      <a:pPr algn="l" fontAlgn="ctr"/>
                      <a:r>
                        <a:rPr lang="en-US" sz="1500" b="1" i="0" u="none" strike="noStrike" dirty="0">
                          <a:solidFill>
                            <a:srgbClr val="000000"/>
                          </a:solidFill>
                          <a:effectLst/>
                          <a:latin typeface="Calibri" panose="020F0502020204030204" pitchFamily="34" charset="0"/>
                        </a:rPr>
                        <a:t>NCBI templates </a:t>
                      </a:r>
                      <a:r>
                        <a:rPr lang="en-US" sz="1500" b="0" i="0" u="none" strike="noStrike" dirty="0">
                          <a:solidFill>
                            <a:srgbClr val="000000"/>
                          </a:solidFill>
                          <a:effectLst/>
                          <a:latin typeface="Calibri" panose="020F0502020204030204" pitchFamily="34" charset="0"/>
                        </a:rPr>
                        <a:t>are now </a:t>
                      </a:r>
                      <a:r>
                        <a:rPr lang="en-US" sz="1500" b="1" i="0" u="none" strike="noStrike" dirty="0">
                          <a:solidFill>
                            <a:srgbClr val="000000"/>
                          </a:solidFill>
                          <a:effectLst/>
                          <a:latin typeface="Calibri" panose="020F0502020204030204" pitchFamily="34" charset="0"/>
                        </a:rPr>
                        <a:t>editable</a:t>
                      </a:r>
                    </a:p>
                  </a:txBody>
                  <a:tcPr marL="8467" marR="8467" marT="8467" marB="0" anchor="ct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ctr"/>
                      <a:r>
                        <a:rPr lang="en-US" sz="1500" b="1" i="0" u="none" strike="noStrike" dirty="0">
                          <a:solidFill>
                            <a:srgbClr val="000000"/>
                          </a:solidFill>
                          <a:effectLst/>
                          <a:latin typeface="Calibri" panose="020F0502020204030204" pitchFamily="34" charset="0"/>
                        </a:rPr>
                        <a:t>Improving comparison data </a:t>
                      </a:r>
                      <a:r>
                        <a:rPr lang="en-US" sz="1500" b="0" i="0" u="none" strike="noStrike" dirty="0">
                          <a:solidFill>
                            <a:srgbClr val="000000"/>
                          </a:solidFill>
                          <a:effectLst/>
                          <a:latin typeface="Calibri" panose="020F0502020204030204" pitchFamily="34" charset="0"/>
                        </a:rPr>
                        <a:t>for national and local lab data so that all samples can be viewed </a:t>
                      </a:r>
                    </a:p>
                  </a:txBody>
                  <a:tcPr marL="8467" marR="8467" marT="8467" marB="0" anchor="ctr"/>
                </a:tc>
                <a:extLst>
                  <a:ext uri="{0D108BD9-81ED-4DB2-BD59-A6C34878D82A}">
                    <a16:rowId xmlns:a16="http://schemas.microsoft.com/office/drawing/2014/main" val="3139241893"/>
                  </a:ext>
                </a:extLst>
              </a:tr>
              <a:tr h="479982">
                <a:tc>
                  <a:txBody>
                    <a:bodyPr/>
                    <a:lstStyle/>
                    <a:p>
                      <a:pPr algn="l" fontAlgn="ctr"/>
                      <a:endParaRPr lang="en-US" sz="1500" b="0" i="0" u="none" strike="noStrike" dirty="0">
                        <a:solidFill>
                          <a:srgbClr val="000000"/>
                        </a:solidFill>
                        <a:effectLst/>
                        <a:latin typeface="Calibri" panose="020F0502020204030204" pitchFamily="34" charset="0"/>
                      </a:endParaRPr>
                    </a:p>
                  </a:txBody>
                  <a:tcPr marL="8467" marR="8467" marT="8467" marB="0" anchor="ctr"/>
                </a:tc>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ctr"/>
                      <a:r>
                        <a:rPr lang="en-US" sz="1500" b="0" i="0" u="none" strike="noStrike" dirty="0">
                          <a:solidFill>
                            <a:srgbClr val="000000"/>
                          </a:solidFill>
                          <a:effectLst/>
                          <a:latin typeface="Calibri" panose="020F0502020204030204" pitchFamily="34" charset="0"/>
                        </a:rPr>
                        <a:t>Correcting metadata edits—edits will occur even in a filtered view</a:t>
                      </a:r>
                    </a:p>
                  </a:txBody>
                  <a:tcPr marL="8467" marR="8467" marT="8467" marB="0" anchor="ctr"/>
                </a:tc>
                <a:extLst>
                  <a:ext uri="{0D108BD9-81ED-4DB2-BD59-A6C34878D82A}">
                    <a16:rowId xmlns:a16="http://schemas.microsoft.com/office/drawing/2014/main" val="2164969804"/>
                  </a:ext>
                </a:extLst>
              </a:tr>
              <a:tr h="479982">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ctr"/>
                      <a:r>
                        <a:rPr lang="en-US" sz="1500" b="0" i="0" u="none" strike="noStrike" dirty="0">
                          <a:solidFill>
                            <a:srgbClr val="000000"/>
                          </a:solidFill>
                          <a:effectLst/>
                          <a:latin typeface="Calibri" panose="020F0502020204030204" pitchFamily="34" charset="0"/>
                        </a:rPr>
                        <a:t>Removing duplicate samples in comparisons if they are added twice</a:t>
                      </a:r>
                    </a:p>
                  </a:txBody>
                  <a:tcPr marL="8467" marR="8467" marT="8467" marB="0" anchor="ctr"/>
                </a:tc>
                <a:extLst>
                  <a:ext uri="{0D108BD9-81ED-4DB2-BD59-A6C34878D82A}">
                    <a16:rowId xmlns:a16="http://schemas.microsoft.com/office/drawing/2014/main" val="3153617307"/>
                  </a:ext>
                </a:extLst>
              </a:tr>
              <a:tr h="479982">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b"/>
                      <a:endParaRPr lang="en-US" sz="1500" b="0" i="0" u="none" strike="noStrike" dirty="0">
                        <a:solidFill>
                          <a:srgbClr val="000000"/>
                        </a:solidFill>
                        <a:effectLst/>
                        <a:latin typeface="Calibri" panose="020F0502020204030204" pitchFamily="34" charset="0"/>
                      </a:endParaRPr>
                    </a:p>
                  </a:txBody>
                  <a:tcPr marL="8467" marR="8467" marT="8467" marB="0" anchor="b"/>
                </a:tc>
                <a:tc>
                  <a:txBody>
                    <a:bodyPr/>
                    <a:lstStyle/>
                    <a:p>
                      <a:pPr algn="l" fontAlgn="ctr"/>
                      <a:r>
                        <a:rPr lang="en-US" sz="1500" b="1" i="0" u="none" strike="noStrike" dirty="0">
                          <a:solidFill>
                            <a:srgbClr val="000000"/>
                          </a:solidFill>
                          <a:effectLst/>
                          <a:latin typeface="Calibri" panose="020F0502020204030204" pitchFamily="34" charset="0"/>
                        </a:rPr>
                        <a:t>Improving the ability to search </a:t>
                      </a:r>
                      <a:r>
                        <a:rPr lang="en-US" sz="1500" b="0" i="0" u="none" strike="noStrike" dirty="0">
                          <a:solidFill>
                            <a:srgbClr val="000000"/>
                          </a:solidFill>
                          <a:effectLst/>
                          <a:latin typeface="Calibri" panose="020F0502020204030204" pitchFamily="34" charset="0"/>
                        </a:rPr>
                        <a:t>and select for multiple samples</a:t>
                      </a:r>
                    </a:p>
                  </a:txBody>
                  <a:tcPr marL="8467" marR="8467" marT="8467" marB="0" anchor="ctr"/>
                </a:tc>
                <a:extLst>
                  <a:ext uri="{0D108BD9-81ED-4DB2-BD59-A6C34878D82A}">
                    <a16:rowId xmlns:a16="http://schemas.microsoft.com/office/drawing/2014/main" val="2680498769"/>
                  </a:ext>
                </a:extLst>
              </a:tr>
            </a:tbl>
          </a:graphicData>
        </a:graphic>
      </p:graphicFrame>
    </p:spTree>
    <p:extLst>
      <p:ext uri="{BB962C8B-B14F-4D97-AF65-F5344CB8AC3E}">
        <p14:creationId xmlns:p14="http://schemas.microsoft.com/office/powerpoint/2010/main" val="3256717486"/>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016248AB-92C4-421F-8747-17C94E0A4F92}"/>
              </a:ext>
            </a:extLst>
          </p:cNvPr>
          <p:cNvSpPr>
            <a:spLocks noGrp="1"/>
          </p:cNvSpPr>
          <p:nvPr>
            <p:ph type="body" sz="quarter" idx="10"/>
          </p:nvPr>
        </p:nvSpPr>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dirty="0"/>
              <a:t>Improvements</a:t>
            </a:r>
          </a:p>
          <a:p>
            <a:pPr lvl="1"/>
            <a:r>
              <a:rPr lang="en-US" dirty="0"/>
              <a:t>Queries, speed, processing</a:t>
            </a:r>
          </a:p>
          <a:p>
            <a:r>
              <a:rPr lang="en-US" dirty="0"/>
              <a:t>Future developments</a:t>
            </a:r>
          </a:p>
          <a:p>
            <a:pPr lvl="1"/>
            <a:r>
              <a:rPr lang="en-US" dirty="0"/>
              <a:t>New national databases: </a:t>
            </a:r>
            <a:r>
              <a:rPr lang="en-US" i="1" dirty="0"/>
              <a:t>Cronobacter</a:t>
            </a:r>
            <a:r>
              <a:rPr lang="en-US" dirty="0"/>
              <a:t>, </a:t>
            </a:r>
            <a:r>
              <a:rPr lang="en-US" i="1" dirty="0"/>
              <a:t>Clostridium</a:t>
            </a:r>
            <a:r>
              <a:rPr lang="en-US" dirty="0"/>
              <a:t> </a:t>
            </a:r>
            <a:r>
              <a:rPr lang="en-US" i="1" dirty="0"/>
              <a:t>botulinum</a:t>
            </a:r>
            <a:r>
              <a:rPr lang="en-US" dirty="0"/>
              <a:t>, </a:t>
            </a:r>
            <a:r>
              <a:rPr lang="en-US" i="1" dirty="0"/>
              <a:t>Yersinia</a:t>
            </a:r>
          </a:p>
          <a:p>
            <a:pPr lvl="1"/>
            <a:r>
              <a:rPr lang="en-US" dirty="0"/>
              <a:t>Tools: charts and statistics</a:t>
            </a:r>
          </a:p>
          <a:p>
            <a:pPr lvl="1"/>
            <a:r>
              <a:rPr lang="en-US" dirty="0"/>
              <a:t>Improvements to cluster detection</a:t>
            </a:r>
          </a:p>
          <a:p>
            <a:r>
              <a:rPr lang="en-US" dirty="0"/>
              <a:t>Work with users and developers</a:t>
            </a:r>
          </a:p>
          <a:p>
            <a:pPr lvl="1"/>
            <a:r>
              <a:rPr lang="en-US" dirty="0"/>
              <a:t>Testing and implementation</a:t>
            </a:r>
          </a:p>
        </p:txBody>
      </p:sp>
      <p:sp>
        <p:nvSpPr>
          <p:cNvPr id="7" name="Title 6">
            <a:extLst>
              <a:ext uri="{FF2B5EF4-FFF2-40B4-BE49-F238E27FC236}">
                <a16:creationId xmlns:a16="http://schemas.microsoft.com/office/drawing/2014/main" id="{6FEC7F1A-FAFF-4281-83BE-139B250804F2}"/>
              </a:ext>
            </a:extLst>
          </p:cNvPr>
          <p:cNvSpPr>
            <a:spLocks noGrp="1"/>
          </p:cNvSpPr>
          <p:nvPr>
            <p:ph type="title"/>
          </p:nvPr>
        </p:nvSpPr>
        <p:spPr/>
        <p:txBody>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dirty="0"/>
              <a:t>PulseNet 2.0: Future Developments</a:t>
            </a:r>
          </a:p>
        </p:txBody>
      </p:sp>
    </p:spTree>
    <p:extLst>
      <p:ext uri="{BB962C8B-B14F-4D97-AF65-F5344CB8AC3E}">
        <p14:creationId xmlns:p14="http://schemas.microsoft.com/office/powerpoint/2010/main" val="2848723980"/>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6">
            <a:extLst>
              <a:ext uri="{FF2B5EF4-FFF2-40B4-BE49-F238E27FC236}">
                <a16:creationId xmlns:a16="http://schemas.microsoft.com/office/drawing/2014/main" id="{216979DB-7918-A4F8-01B5-001AB2790AA9}"/>
              </a:ext>
            </a:extLst>
          </p:cNvPr>
          <p:cNvGraphicFramePr>
            <a:graphicFrameLocks noChangeAspect="1"/>
          </p:cNvGraphicFramePr>
          <p:nvPr/>
        </p:nvGraphicFramePr>
        <p:xfrm>
          <a:off x="3179930" y="738290"/>
          <a:ext cx="5832141" cy="2946721"/>
        </p:xfrm>
        <a:graphic>
          <a:graphicData uri="http://schemas.openxmlformats.org/presentationml/2006/ole">
            <mc:AlternateContent xmlns:mc="http://schemas.openxmlformats.org/markup-compatibility/2006">
              <mc:Choice xmlns:v="urn:schemas-microsoft-com:vml" Requires="v">
                <p:oleObj name="Photo Editor Photo" r:id="rId2" imgW="3048426" imgH="1848108" progId="">
                  <p:embed/>
                </p:oleObj>
              </mc:Choice>
              <mc:Fallback>
                <p:oleObj name="Photo Editor Photo" r:id="rId2" imgW="3048426" imgH="1848108" progId="">
                  <p:embed/>
                  <p:pic>
                    <p:nvPicPr>
                      <p:cNvPr id="4" name="Object 6">
                        <a:extLst>
                          <a:ext uri="{FF2B5EF4-FFF2-40B4-BE49-F238E27FC236}">
                            <a16:creationId xmlns:a16="http://schemas.microsoft.com/office/drawing/2014/main" id="{216979DB-7918-A4F8-01B5-001AB2790A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9930" y="738290"/>
                        <a:ext cx="5832141" cy="2946721"/>
                      </a:xfrm>
                      <a:prstGeom prst="rect">
                        <a:avLst/>
                      </a:prstGeom>
                      <a:noFill/>
                      <a:ln>
                        <a:noFill/>
                      </a:ln>
                      <a:effectLst/>
                    </p:spPr>
                  </p:pic>
                </p:oleObj>
              </mc:Fallback>
            </mc:AlternateContent>
          </a:graphicData>
        </a:graphic>
      </p:graphicFrame>
      <p:sp>
        <p:nvSpPr>
          <p:cNvPr id="20" name="Rectangle 19">
            <a:extLst>
              <a:ext uri="{FF2B5EF4-FFF2-40B4-BE49-F238E27FC236}">
                <a16:creationId xmlns:a16="http://schemas.microsoft.com/office/drawing/2014/main" id="{E1AEDC4C-69C5-F2AD-B024-F06067864631}"/>
              </a:ext>
            </a:extLst>
          </p:cNvPr>
          <p:cNvSpPr/>
          <p:nvPr/>
        </p:nvSpPr>
        <p:spPr>
          <a:xfrm>
            <a:off x="0" y="5876264"/>
            <a:ext cx="7924800" cy="584775"/>
          </a:xfrm>
          <a:prstGeom prst="rect">
            <a:avLst/>
          </a:prstGeom>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609585"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121917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828754"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2438339"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3047924" algn="l" defTabSz="1219170" rtl="0" eaLnBrk="1" latinLnBrk="0" hangingPunct="1">
              <a:defRPr kern="1200">
                <a:solidFill>
                  <a:schemeClr val="tx1"/>
                </a:solidFill>
                <a:latin typeface="Myriad Web Pro" panose="020B0503030403020204" pitchFamily="34" charset="0"/>
                <a:ea typeface="+mn-ea"/>
                <a:cs typeface="+mn-cs"/>
              </a:defRPr>
            </a:lvl6pPr>
            <a:lvl7pPr marL="3657509" algn="l" defTabSz="1219170" rtl="0" eaLnBrk="1" latinLnBrk="0" hangingPunct="1">
              <a:defRPr kern="1200">
                <a:solidFill>
                  <a:schemeClr val="tx1"/>
                </a:solidFill>
                <a:latin typeface="Myriad Web Pro" panose="020B0503030403020204" pitchFamily="34" charset="0"/>
                <a:ea typeface="+mn-ea"/>
                <a:cs typeface="+mn-cs"/>
              </a:defRPr>
            </a:lvl7pPr>
            <a:lvl8pPr marL="4267093" algn="l" defTabSz="1219170" rtl="0" eaLnBrk="1" latinLnBrk="0" hangingPunct="1">
              <a:defRPr kern="1200">
                <a:solidFill>
                  <a:schemeClr val="tx1"/>
                </a:solidFill>
                <a:latin typeface="Myriad Web Pro" panose="020B0503030403020204" pitchFamily="34" charset="0"/>
                <a:ea typeface="+mn-ea"/>
                <a:cs typeface="+mn-cs"/>
              </a:defRPr>
            </a:lvl8pPr>
            <a:lvl9pPr marL="4876678" algn="l" defTabSz="1219170" rtl="0" eaLnBrk="1" latinLnBrk="0" hangingPunct="1">
              <a:defRPr kern="1200">
                <a:solidFill>
                  <a:schemeClr val="tx1"/>
                </a:solidFill>
                <a:latin typeface="Myriad Web Pro" panose="020B0503030403020204" pitchFamily="34" charset="0"/>
                <a:ea typeface="+mn-ea"/>
                <a:cs typeface="+mn-cs"/>
              </a:defRPr>
            </a:lvl9pPr>
          </a:lstStyle>
          <a:p>
            <a:r>
              <a:rPr lang="en-US" sz="1600" dirty="0">
                <a:solidFill>
                  <a:srgbClr val="FFFFFF"/>
                </a:solidFill>
              </a:rPr>
              <a:t>Telephone: 404-639-4558</a:t>
            </a:r>
          </a:p>
          <a:p>
            <a:r>
              <a:rPr lang="en-US" sz="1600" dirty="0">
                <a:solidFill>
                  <a:srgbClr val="FFFFFF"/>
                </a:solidFill>
              </a:rPr>
              <a:t>E-mail: PulseNet@cdc.gov 	Web: www.cdc.gov/pulsenet  </a:t>
            </a:r>
          </a:p>
        </p:txBody>
      </p:sp>
    </p:spTree>
    <p:extLst>
      <p:ext uri="{BB962C8B-B14F-4D97-AF65-F5344CB8AC3E}">
        <p14:creationId xmlns:p14="http://schemas.microsoft.com/office/powerpoint/2010/main" val="108786502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7CA7B-AA94-9F4E-111A-619A489AA7F8}"/>
              </a:ext>
            </a:extLst>
          </p:cNvPr>
          <p:cNvSpPr>
            <a:spLocks noGrp="1"/>
          </p:cNvSpPr>
          <p:nvPr>
            <p:ph type="title"/>
          </p:nvPr>
        </p:nvSpPr>
        <p:spPr>
          <a:xfrm>
            <a:off x="457200" y="471258"/>
            <a:ext cx="9961124" cy="997196"/>
          </a:xfrm>
        </p:spPr>
        <p:txBody>
          <a:bodyPr/>
          <a:lstStyle/>
          <a:p>
            <a:r>
              <a:rPr lang="en-US" sz="3600" dirty="0" err="1"/>
              <a:t>GenomeTrakr</a:t>
            </a:r>
            <a:r>
              <a:rPr lang="en-US" sz="3600" dirty="0"/>
              <a:t> &amp; </a:t>
            </a:r>
            <a:br>
              <a:rPr lang="en-US" sz="3600" dirty="0"/>
            </a:br>
            <a:r>
              <a:rPr lang="en-US" sz="3600" dirty="0"/>
              <a:t>Computational Science Staff</a:t>
            </a:r>
          </a:p>
        </p:txBody>
      </p:sp>
      <p:graphicFrame>
        <p:nvGraphicFramePr>
          <p:cNvPr id="7" name="Content Placeholder 6">
            <a:extLst>
              <a:ext uri="{FF2B5EF4-FFF2-40B4-BE49-F238E27FC236}">
                <a16:creationId xmlns:a16="http://schemas.microsoft.com/office/drawing/2014/main" id="{62EBE584-74A1-72CB-F6DF-0398A606D1B7}"/>
              </a:ext>
            </a:extLst>
          </p:cNvPr>
          <p:cNvGraphicFramePr>
            <a:graphicFrameLocks noGrp="1"/>
          </p:cNvGraphicFramePr>
          <p:nvPr>
            <p:ph idx="1"/>
          </p:nvPr>
        </p:nvGraphicFramePr>
        <p:xfrm>
          <a:off x="257452" y="2254929"/>
          <a:ext cx="11456711" cy="4510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a:extLst>
              <a:ext uri="{FF2B5EF4-FFF2-40B4-BE49-F238E27FC236}">
                <a16:creationId xmlns:a16="http://schemas.microsoft.com/office/drawing/2014/main" id="{DBD33090-1F1B-789A-D159-F6949FEB86FB}"/>
              </a:ext>
            </a:extLst>
          </p:cNvPr>
          <p:cNvSpPr>
            <a:spLocks noGrp="1"/>
          </p:cNvSpPr>
          <p:nvPr>
            <p:ph type="dt" sz="half" idx="10"/>
          </p:nvPr>
        </p:nvSpPr>
        <p:spPr/>
        <p:txBody>
          <a:bodyPr/>
          <a:lstStyle/>
          <a:p>
            <a:fld id="{B88CACA3-C044-2C4A-B097-83C9376CDDBD}" type="datetime1">
              <a:rPr lang="en-US" smtClean="0"/>
              <a:t>10/16/2024</a:t>
            </a:fld>
            <a:endParaRPr lang="en-US"/>
          </a:p>
        </p:txBody>
      </p:sp>
      <p:sp>
        <p:nvSpPr>
          <p:cNvPr id="5" name="Footer Placeholder 4">
            <a:extLst>
              <a:ext uri="{FF2B5EF4-FFF2-40B4-BE49-F238E27FC236}">
                <a16:creationId xmlns:a16="http://schemas.microsoft.com/office/drawing/2014/main" id="{FD05F847-B0CC-C8B8-72F0-FE08E82B53FB}"/>
              </a:ext>
            </a:extLst>
          </p:cNvPr>
          <p:cNvSpPr>
            <a:spLocks noGrp="1"/>
          </p:cNvSpPr>
          <p:nvPr>
            <p:ph type="ftr" sz="quarter" idx="11"/>
          </p:nvPr>
        </p:nvSpPr>
        <p:spPr/>
        <p:txBody>
          <a:bodyPr/>
          <a:lstStyle/>
          <a:p>
            <a:r>
              <a:rPr lang="en-US"/>
              <a:t>Human Foods Program</a:t>
            </a:r>
          </a:p>
        </p:txBody>
      </p:sp>
      <p:sp>
        <p:nvSpPr>
          <p:cNvPr id="6" name="Slide Number Placeholder 5">
            <a:extLst>
              <a:ext uri="{FF2B5EF4-FFF2-40B4-BE49-F238E27FC236}">
                <a16:creationId xmlns:a16="http://schemas.microsoft.com/office/drawing/2014/main" id="{5DDA0F67-EBCB-3D94-AE18-E12BCCD302C5}"/>
              </a:ext>
            </a:extLst>
          </p:cNvPr>
          <p:cNvSpPr>
            <a:spLocks noGrp="1"/>
          </p:cNvSpPr>
          <p:nvPr>
            <p:ph type="sldNum" sz="quarter" idx="12"/>
          </p:nvPr>
        </p:nvSpPr>
        <p:spPr/>
        <p:txBody>
          <a:bodyPr/>
          <a:lstStyle/>
          <a:p>
            <a:fld id="{B2E0783F-6CF0-F64C-9BFF-DFBD67BB0578}" type="slidenum">
              <a:rPr lang="en-US" smtClean="0"/>
              <a:t>2</a:t>
            </a:fld>
            <a:endParaRPr lang="en-US"/>
          </a:p>
        </p:txBody>
      </p:sp>
    </p:spTree>
    <p:extLst>
      <p:ext uri="{BB962C8B-B14F-4D97-AF65-F5344CB8AC3E}">
        <p14:creationId xmlns:p14="http://schemas.microsoft.com/office/powerpoint/2010/main" val="1924213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9969E-405B-E363-8C1E-61F5A335FA56}"/>
              </a:ext>
            </a:extLst>
          </p:cNvPr>
          <p:cNvSpPr>
            <a:spLocks noGrp="1"/>
          </p:cNvSpPr>
          <p:nvPr>
            <p:ph type="ctrTitle"/>
          </p:nvPr>
        </p:nvSpPr>
        <p:spPr>
          <a:xfrm>
            <a:off x="1524000" y="497330"/>
            <a:ext cx="9144000" cy="2387600"/>
          </a:xfrm>
        </p:spPr>
        <p:txBody>
          <a:bodyPr/>
          <a:lstStyle/>
          <a:p>
            <a:r>
              <a:rPr lang="en-US" dirty="0"/>
              <a:t>USDA FSIS Updates</a:t>
            </a:r>
          </a:p>
        </p:txBody>
      </p:sp>
      <p:sp>
        <p:nvSpPr>
          <p:cNvPr id="3" name="Subtitle 2">
            <a:extLst>
              <a:ext uri="{FF2B5EF4-FFF2-40B4-BE49-F238E27FC236}">
                <a16:creationId xmlns:a16="http://schemas.microsoft.com/office/drawing/2014/main" id="{86E3BFA2-FEAB-5574-96DC-2A27DDDA9956}"/>
              </a:ext>
            </a:extLst>
          </p:cNvPr>
          <p:cNvSpPr>
            <a:spLocks noGrp="1"/>
          </p:cNvSpPr>
          <p:nvPr>
            <p:ph type="subTitle" idx="1"/>
          </p:nvPr>
        </p:nvSpPr>
        <p:spPr/>
        <p:txBody>
          <a:bodyPr>
            <a:normAutofit fontScale="92500" lnSpcReduction="20000"/>
          </a:bodyPr>
          <a:lstStyle/>
          <a:p>
            <a:r>
              <a:rPr lang="en-US" sz="4300" dirty="0"/>
              <a:t>William Shaw</a:t>
            </a:r>
          </a:p>
          <a:p>
            <a:r>
              <a:rPr lang="en-US" dirty="0"/>
              <a:t>Executive Associate for Laboratory Service</a:t>
            </a:r>
          </a:p>
          <a:p>
            <a:r>
              <a:rPr lang="en-US" dirty="0"/>
              <a:t>USDA FSIS Laboratory</a:t>
            </a:r>
          </a:p>
          <a:p>
            <a:r>
              <a:rPr lang="en-US" dirty="0"/>
              <a:t>Athens, GA</a:t>
            </a:r>
          </a:p>
        </p:txBody>
      </p:sp>
    </p:spTree>
    <p:extLst>
      <p:ext uri="{BB962C8B-B14F-4D97-AF65-F5344CB8AC3E}">
        <p14:creationId xmlns:p14="http://schemas.microsoft.com/office/powerpoint/2010/main" val="2876015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2"/>
          <p:cNvSpPr txBox="1"/>
          <p:nvPr/>
        </p:nvSpPr>
        <p:spPr>
          <a:xfrm>
            <a:off x="432016" y="63636"/>
            <a:ext cx="11141400" cy="585000"/>
          </a:xfrm>
          <a:prstGeom prst="rect">
            <a:avLst/>
          </a:prstGeom>
          <a:noFill/>
          <a:ln>
            <a:noFill/>
          </a:ln>
        </p:spPr>
        <p:txBody>
          <a:bodyPr spcFirstLastPara="1" wrap="square" lIns="91425" tIns="45700" rIns="91425" bIns="45700" anchor="t" anchorCtr="0">
            <a:spAutoFit/>
          </a:bodyPr>
          <a:lstStyle/>
          <a:p>
            <a:pPr marL="0" lvl="0" indent="0" algn="ctr" rtl="0">
              <a:lnSpc>
                <a:spcPct val="80000"/>
              </a:lnSpc>
              <a:spcBef>
                <a:spcPts val="0"/>
              </a:spcBef>
              <a:spcAft>
                <a:spcPts val="0"/>
              </a:spcAft>
              <a:buClr>
                <a:schemeClr val="dk1"/>
              </a:buClr>
              <a:buSzPts val="7200"/>
              <a:buFont typeface="Arial"/>
              <a:buNone/>
            </a:pPr>
            <a:r>
              <a:rPr lang="en-US" sz="4000" b="1">
                <a:latin typeface="Cambria"/>
                <a:ea typeface="Cambria"/>
                <a:cs typeface="Cambria"/>
                <a:sym typeface="Cambria"/>
              </a:rPr>
              <a:t>National Seafood Inspection Laboratory (NSIL)</a:t>
            </a:r>
            <a:endParaRPr b="1"/>
          </a:p>
        </p:txBody>
      </p:sp>
      <p:sp>
        <p:nvSpPr>
          <p:cNvPr id="77" name="Google Shape;77;p2"/>
          <p:cNvSpPr txBox="1"/>
          <p:nvPr/>
        </p:nvSpPr>
        <p:spPr>
          <a:xfrm>
            <a:off x="3813550" y="1027800"/>
            <a:ext cx="7656300" cy="48024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Cambria"/>
                <a:ea typeface="Cambria"/>
                <a:cs typeface="Cambria"/>
                <a:sym typeface="Cambria"/>
              </a:rPr>
              <a:t>Currently have a manuscript in progress in collaboration with Julie Haendiges Ph.D. Johnathan Likens will be presenting their work through the NOAA Omics Seminar Series on Oct. 16</a:t>
            </a:r>
            <a:r>
              <a:rPr lang="en-US" sz="1800" b="0" i="0" u="none" strike="noStrike" cap="none" baseline="30000">
                <a:solidFill>
                  <a:srgbClr val="000000"/>
                </a:solidFill>
                <a:latin typeface="Cambria"/>
                <a:ea typeface="Cambria"/>
                <a:cs typeface="Cambria"/>
                <a:sym typeface="Cambria"/>
              </a:rPr>
              <a:t>th</a:t>
            </a:r>
            <a:r>
              <a:rPr lang="en-US" sz="1800" b="0" i="0" u="none" strike="noStrike" cap="none">
                <a:solidFill>
                  <a:srgbClr val="000000"/>
                </a:solidFill>
                <a:latin typeface="Cambria"/>
                <a:ea typeface="Cambria"/>
                <a:cs typeface="Cambria"/>
                <a:sym typeface="Cambria"/>
              </a:rPr>
              <a:t> .</a:t>
            </a:r>
            <a:endParaRPr/>
          </a:p>
          <a:p>
            <a:pPr marL="0" marR="0" lvl="8" indent="0" algn="l" rtl="0">
              <a:lnSpc>
                <a:spcPct val="100000"/>
              </a:lnSpc>
              <a:spcBef>
                <a:spcPts val="0"/>
              </a:spcBef>
              <a:spcAft>
                <a:spcPts val="0"/>
              </a:spcAft>
              <a:buNone/>
            </a:pPr>
            <a:r>
              <a:rPr lang="en-US" sz="1800" b="0" i="0" u="none" strike="noStrike" cap="none">
                <a:solidFill>
                  <a:srgbClr val="000000"/>
                </a:solidFill>
                <a:latin typeface="Cambria"/>
                <a:ea typeface="Cambria"/>
                <a:cs typeface="Cambria"/>
                <a:sym typeface="Cambria"/>
              </a:rPr>
              <a:t>	</a:t>
            </a:r>
            <a:endParaRPr/>
          </a:p>
          <a:p>
            <a:pPr marL="0" marR="0" lvl="8" indent="0" algn="l" rtl="0">
              <a:lnSpc>
                <a:spcPct val="100000"/>
              </a:lnSpc>
              <a:spcBef>
                <a:spcPts val="0"/>
              </a:spcBef>
              <a:spcAft>
                <a:spcPts val="0"/>
              </a:spcAft>
              <a:buNone/>
            </a:pPr>
            <a:r>
              <a:rPr lang="en-US" sz="1800" b="0" i="0" u="none" strike="noStrike" cap="none">
                <a:solidFill>
                  <a:srgbClr val="000000"/>
                </a:solidFill>
                <a:latin typeface="Cambria"/>
                <a:ea typeface="Cambria"/>
                <a:cs typeface="Cambria"/>
                <a:sym typeface="Cambria"/>
              </a:rPr>
              <a:t>“Transient and resident Salmonella: A genomic approach to analyzing over a decade of genetic diversity 	from fish meal production and storage facilities.”</a:t>
            </a:r>
            <a:endParaRPr/>
          </a:p>
          <a:p>
            <a:pPr marL="0" marR="0" lvl="8" indent="0" algn="l" rtl="0">
              <a:lnSpc>
                <a:spcPct val="100000"/>
              </a:lnSpc>
              <a:spcBef>
                <a:spcPts val="0"/>
              </a:spcBef>
              <a:spcAft>
                <a:spcPts val="0"/>
              </a:spcAft>
              <a:buNone/>
            </a:pPr>
            <a:endParaRPr sz="1800" b="0" i="0" u="none" strike="noStrike" cap="none">
              <a:solidFill>
                <a:srgbClr val="000000"/>
              </a:solidFill>
              <a:latin typeface="Cambria"/>
              <a:ea typeface="Cambria"/>
              <a:cs typeface="Cambria"/>
              <a:sym typeface="Cambria"/>
            </a:endParaRPr>
          </a:p>
          <a:p>
            <a:pPr marL="285750" marR="0" lvl="8" indent="-171450" algn="l"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mbria"/>
              <a:ea typeface="Cambria"/>
              <a:cs typeface="Cambria"/>
              <a:sym typeface="Cambria"/>
            </a:endParaRPr>
          </a:p>
          <a:p>
            <a:pPr marL="285750" marR="0" lvl="2"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Cambria"/>
                <a:ea typeface="Cambria"/>
                <a:cs typeface="Cambria"/>
                <a:sym typeface="Cambria"/>
              </a:rPr>
              <a:t>NSIL is one of many collaborating laboratories for a NOAA Restore grant submission lead by Antarpreet Jutla Ph.D. from the University of Florida. </a:t>
            </a:r>
            <a:endParaRPr/>
          </a:p>
          <a:p>
            <a:pPr marL="285750" marR="0" lvl="2" indent="-171450" algn="l" rtl="0">
              <a:lnSpc>
                <a:spcPct val="100000"/>
              </a:lnSpc>
              <a:spcBef>
                <a:spcPts val="0"/>
              </a:spcBef>
              <a:spcAft>
                <a:spcPts val="0"/>
              </a:spcAft>
              <a:buClr>
                <a:srgbClr val="000000"/>
              </a:buClr>
              <a:buSzPts val="1800"/>
              <a:buFont typeface="Noto Sans Symbols"/>
              <a:buNone/>
            </a:pPr>
            <a:endParaRPr sz="1800" b="0" i="0" u="none" strike="noStrike" cap="none">
              <a:solidFill>
                <a:srgbClr val="000000"/>
              </a:solidFill>
              <a:latin typeface="Cambria"/>
              <a:ea typeface="Cambria"/>
              <a:cs typeface="Cambria"/>
              <a:sym typeface="Cambria"/>
            </a:endParaRPr>
          </a:p>
          <a:p>
            <a:pPr marL="0" marR="0" lvl="2" indent="0" algn="l" rtl="0">
              <a:lnSpc>
                <a:spcPct val="100000"/>
              </a:lnSpc>
              <a:spcBef>
                <a:spcPts val="0"/>
              </a:spcBef>
              <a:spcAft>
                <a:spcPts val="0"/>
              </a:spcAft>
              <a:buNone/>
            </a:pPr>
            <a:r>
              <a:rPr lang="en-US" sz="1800" b="0" i="0" u="none" strike="noStrike" cap="none">
                <a:solidFill>
                  <a:srgbClr val="000000"/>
                </a:solidFill>
                <a:latin typeface="Cambria"/>
                <a:ea typeface="Cambria"/>
                <a:cs typeface="Cambria"/>
                <a:sym typeface="Cambria"/>
              </a:rPr>
              <a:t>Project: Building Predictive Intelligence for Climate Sensitive Coastal Pathogens for Human Well-being in the Gulf of Mexico.</a:t>
            </a:r>
            <a:endParaRPr/>
          </a:p>
          <a:p>
            <a:pPr marL="0" marR="0" lvl="2" indent="0" algn="l" rtl="0">
              <a:lnSpc>
                <a:spcPct val="100000"/>
              </a:lnSpc>
              <a:spcBef>
                <a:spcPts val="0"/>
              </a:spcBef>
              <a:spcAft>
                <a:spcPts val="0"/>
              </a:spcAft>
              <a:buNone/>
            </a:pPr>
            <a:endParaRPr sz="1800" b="0" i="0" u="none" strike="noStrike" cap="none">
              <a:solidFill>
                <a:srgbClr val="000000"/>
              </a:solidFill>
              <a:latin typeface="Cambria"/>
              <a:ea typeface="Cambria"/>
              <a:cs typeface="Cambria"/>
              <a:sym typeface="Cambria"/>
            </a:endParaRPr>
          </a:p>
          <a:p>
            <a:pPr marL="285750" marR="0" lvl="2"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Cambria"/>
                <a:ea typeface="Cambria"/>
                <a:cs typeface="Cambria"/>
                <a:sym typeface="Cambria"/>
              </a:rPr>
              <a:t>NSIL has recently collected ~50 eDNA samples in collaboration with the NOAA Southeast Fisheries Science Center to perform 16s metabarcoding analysis on water samples from areas of interest in the Gulf of Mexico. </a:t>
            </a:r>
            <a:endParaRPr/>
          </a:p>
        </p:txBody>
      </p:sp>
      <p:sp>
        <p:nvSpPr>
          <p:cNvPr id="78" name="Google Shape;78;p2"/>
          <p:cNvSpPr txBox="1"/>
          <p:nvPr/>
        </p:nvSpPr>
        <p:spPr>
          <a:xfrm>
            <a:off x="269350" y="1027800"/>
            <a:ext cx="3000000" cy="4279200"/>
          </a:xfrm>
          <a:prstGeom prst="rect">
            <a:avLst/>
          </a:prstGeom>
          <a:noFill/>
          <a:ln>
            <a:noFill/>
          </a:ln>
        </p:spPr>
        <p:txBody>
          <a:bodyPr spcFirstLastPara="1" wrap="square" lIns="91425" tIns="91425" rIns="91425" bIns="91425" anchor="t" anchorCtr="0">
            <a:spAutoFit/>
          </a:bodyPr>
          <a:lstStyle/>
          <a:p>
            <a:pPr marL="457200" lvl="0" indent="-228600" algn="ctr" rtl="0">
              <a:lnSpc>
                <a:spcPct val="90000"/>
              </a:lnSpc>
              <a:spcBef>
                <a:spcPts val="1000"/>
              </a:spcBef>
              <a:spcAft>
                <a:spcPts val="0"/>
              </a:spcAft>
              <a:buNone/>
            </a:pPr>
            <a:r>
              <a:rPr lang="en-US" sz="2000">
                <a:solidFill>
                  <a:schemeClr val="dk1"/>
                </a:solidFill>
                <a:latin typeface="Cambria"/>
                <a:ea typeface="Cambria"/>
                <a:cs typeface="Cambria"/>
                <a:sym typeface="Cambria"/>
              </a:rPr>
              <a:t>NSIL Microbiology Team:</a:t>
            </a:r>
            <a:endParaRPr sz="3600">
              <a:solidFill>
                <a:schemeClr val="dk1"/>
              </a:solidFill>
              <a:latin typeface="Cambria"/>
              <a:ea typeface="Cambria"/>
              <a:cs typeface="Cambria"/>
              <a:sym typeface="Cambria"/>
            </a:endParaRPr>
          </a:p>
          <a:p>
            <a:pPr marL="457200" lvl="0" indent="-228600" algn="ctr" rtl="0">
              <a:lnSpc>
                <a:spcPct val="90000"/>
              </a:lnSpc>
              <a:spcBef>
                <a:spcPts val="1000"/>
              </a:spcBef>
              <a:spcAft>
                <a:spcPts val="0"/>
              </a:spcAft>
              <a:buNone/>
            </a:pPr>
            <a:endParaRPr sz="2000">
              <a:solidFill>
                <a:schemeClr val="dk1"/>
              </a:solidFill>
              <a:latin typeface="Cambria"/>
              <a:ea typeface="Cambria"/>
              <a:cs typeface="Cambria"/>
              <a:sym typeface="Cambria"/>
            </a:endParaRPr>
          </a:p>
          <a:p>
            <a:pPr marL="457200" lvl="0" indent="-228600" algn="ctr" rtl="0">
              <a:lnSpc>
                <a:spcPct val="90000"/>
              </a:lnSpc>
              <a:spcBef>
                <a:spcPts val="1000"/>
              </a:spcBef>
              <a:spcAft>
                <a:spcPts val="0"/>
              </a:spcAft>
              <a:buNone/>
            </a:pPr>
            <a:r>
              <a:rPr lang="en-US" sz="2000">
                <a:solidFill>
                  <a:schemeClr val="dk1"/>
                </a:solidFill>
                <a:latin typeface="Cambria"/>
                <a:ea typeface="Cambria"/>
                <a:cs typeface="Cambria"/>
                <a:sym typeface="Cambria"/>
              </a:rPr>
              <a:t>Dr. Jon Bell, Director</a:t>
            </a:r>
            <a:endParaRPr sz="3600">
              <a:solidFill>
                <a:schemeClr val="dk1"/>
              </a:solidFill>
              <a:latin typeface="Cambria"/>
              <a:ea typeface="Cambria"/>
              <a:cs typeface="Cambria"/>
              <a:sym typeface="Cambria"/>
            </a:endParaRPr>
          </a:p>
          <a:p>
            <a:pPr marL="457200" lvl="0" indent="-228600" algn="ctr" rtl="0">
              <a:lnSpc>
                <a:spcPct val="90000"/>
              </a:lnSpc>
              <a:spcBef>
                <a:spcPts val="1000"/>
              </a:spcBef>
              <a:spcAft>
                <a:spcPts val="0"/>
              </a:spcAft>
              <a:buNone/>
            </a:pPr>
            <a:r>
              <a:rPr lang="en-US" sz="2000">
                <a:solidFill>
                  <a:schemeClr val="dk1"/>
                </a:solidFill>
                <a:latin typeface="Cambria"/>
                <a:ea typeface="Cambria"/>
                <a:cs typeface="Cambria"/>
                <a:sym typeface="Cambria"/>
              </a:rPr>
              <a:t>Patricia Rabideau, Lead Analyst</a:t>
            </a:r>
            <a:endParaRPr sz="3600">
              <a:solidFill>
                <a:schemeClr val="dk1"/>
              </a:solidFill>
              <a:latin typeface="Cambria"/>
              <a:ea typeface="Cambria"/>
              <a:cs typeface="Cambria"/>
              <a:sym typeface="Cambria"/>
            </a:endParaRPr>
          </a:p>
          <a:p>
            <a:pPr marL="457200" lvl="0" indent="-228600" algn="ctr" rtl="0">
              <a:lnSpc>
                <a:spcPct val="90000"/>
              </a:lnSpc>
              <a:spcBef>
                <a:spcPts val="1000"/>
              </a:spcBef>
              <a:spcAft>
                <a:spcPts val="0"/>
              </a:spcAft>
              <a:buNone/>
            </a:pPr>
            <a:r>
              <a:rPr lang="en-US" sz="2000">
                <a:solidFill>
                  <a:schemeClr val="dk1"/>
                </a:solidFill>
                <a:latin typeface="Cambria"/>
                <a:ea typeface="Cambria"/>
                <a:cs typeface="Cambria"/>
                <a:sym typeface="Cambria"/>
              </a:rPr>
              <a:t>Shannara Lynn, Lead Microbiologist</a:t>
            </a:r>
            <a:endParaRPr sz="3600">
              <a:solidFill>
                <a:schemeClr val="dk1"/>
              </a:solidFill>
              <a:latin typeface="Cambria"/>
              <a:ea typeface="Cambria"/>
              <a:cs typeface="Cambria"/>
              <a:sym typeface="Cambria"/>
            </a:endParaRPr>
          </a:p>
          <a:p>
            <a:pPr marL="457200" lvl="0" indent="-228600" algn="ctr" rtl="0">
              <a:lnSpc>
                <a:spcPct val="90000"/>
              </a:lnSpc>
              <a:spcBef>
                <a:spcPts val="1000"/>
              </a:spcBef>
              <a:spcAft>
                <a:spcPts val="0"/>
              </a:spcAft>
              <a:buNone/>
            </a:pPr>
            <a:r>
              <a:rPr lang="en-US" sz="2000">
                <a:solidFill>
                  <a:schemeClr val="dk1"/>
                </a:solidFill>
                <a:latin typeface="Cambria"/>
                <a:ea typeface="Cambria"/>
                <a:cs typeface="Cambria"/>
                <a:sym typeface="Cambria"/>
              </a:rPr>
              <a:t>Johnathan Likens, Microbiologist</a:t>
            </a:r>
            <a:endParaRPr sz="3600">
              <a:solidFill>
                <a:schemeClr val="dk1"/>
              </a:solidFill>
              <a:latin typeface="Cambria"/>
              <a:ea typeface="Cambria"/>
              <a:cs typeface="Cambria"/>
              <a:sym typeface="Cambria"/>
            </a:endParaRPr>
          </a:p>
          <a:p>
            <a:pPr marL="457200" lvl="0" indent="-228600" algn="ctr" rtl="0">
              <a:lnSpc>
                <a:spcPct val="90000"/>
              </a:lnSpc>
              <a:spcBef>
                <a:spcPts val="1000"/>
              </a:spcBef>
              <a:spcAft>
                <a:spcPts val="0"/>
              </a:spcAft>
              <a:buNone/>
            </a:pPr>
            <a:r>
              <a:rPr lang="en-US" sz="2000">
                <a:solidFill>
                  <a:schemeClr val="dk1"/>
                </a:solidFill>
                <a:latin typeface="Cambria"/>
                <a:ea typeface="Cambria"/>
                <a:cs typeface="Cambria"/>
                <a:sym typeface="Cambria"/>
              </a:rPr>
              <a:t>Nicole Housley, Microbiologist</a:t>
            </a:r>
            <a:r>
              <a:rPr lang="en-US" sz="2000">
                <a:solidFill>
                  <a:schemeClr val="lt1"/>
                </a:solidFill>
                <a:latin typeface="Cambria"/>
                <a:ea typeface="Cambria"/>
                <a:cs typeface="Cambria"/>
                <a:sym typeface="Cambria"/>
              </a:rPr>
              <a:t>gist</a:t>
            </a:r>
            <a:endParaRPr/>
          </a:p>
        </p:txBody>
      </p:sp>
    </p:spTree>
    <p:extLst>
      <p:ext uri="{BB962C8B-B14F-4D97-AF65-F5344CB8AC3E}">
        <p14:creationId xmlns:p14="http://schemas.microsoft.com/office/powerpoint/2010/main" val="482843267"/>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82"/>
        <p:cNvGrpSpPr/>
        <p:nvPr/>
      </p:nvGrpSpPr>
      <p:grpSpPr>
        <a:xfrm>
          <a:off x="0" y="0"/>
          <a:ext cx="0" cy="0"/>
          <a:chOff x="0" y="0"/>
          <a:chExt cx="0" cy="0"/>
        </a:xfrm>
      </p:grpSpPr>
      <p:sp>
        <p:nvSpPr>
          <p:cNvPr id="83" name="Google Shape;83;g30a43a707d1_0_49"/>
          <p:cNvSpPr txBox="1">
            <a:spLocks noGrp="1"/>
          </p:cNvSpPr>
          <p:nvPr>
            <p:ph type="ctrTitle"/>
          </p:nvPr>
        </p:nvSpPr>
        <p:spPr>
          <a:xfrm>
            <a:off x="239425" y="0"/>
            <a:ext cx="7975800" cy="10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2"/>
              </a:buClr>
              <a:buSzPts val="5400"/>
              <a:buFont typeface="Arial"/>
              <a:buNone/>
            </a:pPr>
            <a:r>
              <a:rPr lang="en-US" sz="3400">
                <a:solidFill>
                  <a:srgbClr val="000000"/>
                </a:solidFill>
                <a:latin typeface="Cambria"/>
                <a:ea typeface="Cambria"/>
                <a:cs typeface="Cambria"/>
                <a:sym typeface="Cambria"/>
              </a:rPr>
              <a:t>NOS/NCCOS Cooperative Oxford Laboratory </a:t>
            </a:r>
            <a:endParaRPr sz="3400">
              <a:solidFill>
                <a:srgbClr val="000000"/>
              </a:solidFill>
              <a:latin typeface="Cambria"/>
              <a:ea typeface="Cambria"/>
              <a:cs typeface="Cambria"/>
              <a:sym typeface="Cambria"/>
            </a:endParaRPr>
          </a:p>
        </p:txBody>
      </p:sp>
      <p:pic>
        <p:nvPicPr>
          <p:cNvPr id="84" name="Google Shape;84;g30a43a707d1_0_49"/>
          <p:cNvPicPr preferRelativeResize="0"/>
          <p:nvPr/>
        </p:nvPicPr>
        <p:blipFill rotWithShape="1">
          <a:blip r:embed="rId3">
            <a:alphaModFix/>
          </a:blip>
          <a:srcRect/>
          <a:stretch/>
        </p:blipFill>
        <p:spPr>
          <a:xfrm>
            <a:off x="8975018" y="185282"/>
            <a:ext cx="2809704" cy="263464"/>
          </a:xfrm>
          <a:prstGeom prst="rect">
            <a:avLst/>
          </a:prstGeom>
          <a:noFill/>
          <a:ln>
            <a:noFill/>
          </a:ln>
        </p:spPr>
      </p:pic>
      <p:pic>
        <p:nvPicPr>
          <p:cNvPr id="85" name="Google Shape;85;g30a43a707d1_0_49"/>
          <p:cNvPicPr preferRelativeResize="0"/>
          <p:nvPr/>
        </p:nvPicPr>
        <p:blipFill>
          <a:blip r:embed="rId4">
            <a:alphaModFix/>
          </a:blip>
          <a:stretch>
            <a:fillRect/>
          </a:stretch>
        </p:blipFill>
        <p:spPr>
          <a:xfrm>
            <a:off x="0" y="6078710"/>
            <a:ext cx="12191998" cy="625231"/>
          </a:xfrm>
          <a:prstGeom prst="rect">
            <a:avLst/>
          </a:prstGeom>
          <a:noFill/>
          <a:ln>
            <a:noFill/>
          </a:ln>
        </p:spPr>
      </p:pic>
      <p:sp>
        <p:nvSpPr>
          <p:cNvPr id="86" name="Google Shape;86;g30a43a707d1_0_49"/>
          <p:cNvSpPr txBox="1"/>
          <p:nvPr/>
        </p:nvSpPr>
        <p:spPr>
          <a:xfrm>
            <a:off x="3449725" y="694100"/>
            <a:ext cx="8515800" cy="513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a:latin typeface="Cambria"/>
                <a:ea typeface="Cambria"/>
                <a:cs typeface="Cambria"/>
                <a:sym typeface="Cambria"/>
              </a:rPr>
              <a:t>General Goals</a:t>
            </a:r>
            <a:endParaRPr sz="2000">
              <a:latin typeface="Cambria"/>
              <a:ea typeface="Cambria"/>
              <a:cs typeface="Cambria"/>
              <a:sym typeface="Cambria"/>
            </a:endParaRPr>
          </a:p>
          <a:p>
            <a:pPr marL="457200" lvl="0" indent="-355600" algn="l" rtl="0">
              <a:spcBef>
                <a:spcPts val="0"/>
              </a:spcBef>
              <a:spcAft>
                <a:spcPts val="0"/>
              </a:spcAft>
              <a:buSzPts val="2000"/>
              <a:buFont typeface="Cambria"/>
              <a:buChar char="❖"/>
            </a:pPr>
            <a:r>
              <a:rPr lang="en-US" sz="2000">
                <a:latin typeface="Cambria"/>
                <a:ea typeface="Cambria"/>
                <a:cs typeface="Cambria"/>
                <a:sym typeface="Cambria"/>
              </a:rPr>
              <a:t>Maintain a cross-line-office pathogens team to produce new models and products </a:t>
            </a:r>
            <a:endParaRPr sz="2000">
              <a:latin typeface="Cambria"/>
              <a:ea typeface="Cambria"/>
              <a:cs typeface="Cambria"/>
              <a:sym typeface="Cambria"/>
            </a:endParaRPr>
          </a:p>
          <a:p>
            <a:pPr marL="457200" lvl="0" indent="-355600" algn="l" rtl="0">
              <a:spcBef>
                <a:spcPts val="0"/>
              </a:spcBef>
              <a:spcAft>
                <a:spcPts val="0"/>
              </a:spcAft>
              <a:buSzPts val="2000"/>
              <a:buFont typeface="Cambria"/>
              <a:buChar char="❖"/>
            </a:pPr>
            <a:r>
              <a:rPr lang="en-US" sz="2000">
                <a:latin typeface="Cambria"/>
                <a:ea typeface="Cambria"/>
                <a:cs typeface="Cambria"/>
                <a:sym typeface="Cambria"/>
              </a:rPr>
              <a:t>Interagency working group participation for mutually beneficial research, most notably with FDA CFSAN</a:t>
            </a:r>
            <a:endParaRPr sz="2000">
              <a:latin typeface="Cambria"/>
              <a:ea typeface="Cambria"/>
              <a:cs typeface="Cambria"/>
              <a:sym typeface="Cambria"/>
            </a:endParaRPr>
          </a:p>
          <a:p>
            <a:pPr marL="0" lvl="0" indent="0" algn="l" rtl="0">
              <a:spcBef>
                <a:spcPts val="0"/>
              </a:spcBef>
              <a:spcAft>
                <a:spcPts val="0"/>
              </a:spcAft>
              <a:buNone/>
            </a:pPr>
            <a:endParaRPr sz="2000">
              <a:latin typeface="Cambria"/>
              <a:ea typeface="Cambria"/>
              <a:cs typeface="Cambria"/>
              <a:sym typeface="Cambria"/>
            </a:endParaRPr>
          </a:p>
          <a:p>
            <a:pPr marL="0" lvl="0" indent="0" algn="l" rtl="0">
              <a:spcBef>
                <a:spcPts val="0"/>
              </a:spcBef>
              <a:spcAft>
                <a:spcPts val="0"/>
              </a:spcAft>
              <a:buNone/>
            </a:pPr>
            <a:r>
              <a:rPr lang="en-US" sz="2000">
                <a:latin typeface="Cambria"/>
                <a:ea typeface="Cambria"/>
                <a:cs typeface="Cambria"/>
                <a:sym typeface="Cambria"/>
              </a:rPr>
              <a:t>Current Projects</a:t>
            </a:r>
            <a:endParaRPr sz="2000">
              <a:latin typeface="Cambria"/>
              <a:ea typeface="Cambria"/>
              <a:cs typeface="Cambria"/>
              <a:sym typeface="Cambria"/>
            </a:endParaRPr>
          </a:p>
          <a:p>
            <a:pPr marL="457200" lvl="0" indent="-355600" algn="l" rtl="0">
              <a:spcBef>
                <a:spcPts val="0"/>
              </a:spcBef>
              <a:spcAft>
                <a:spcPts val="0"/>
              </a:spcAft>
              <a:buSzPts val="2000"/>
              <a:buFont typeface="Cambria"/>
              <a:buChar char="❖"/>
            </a:pPr>
            <a:r>
              <a:rPr lang="en-US" sz="2000">
                <a:latin typeface="Cambria"/>
                <a:ea typeface="Cambria"/>
                <a:cs typeface="Cambria"/>
                <a:sym typeface="Cambria"/>
              </a:rPr>
              <a:t>Ongoing pathogen forecasting model validation using water samples in Chesapeake and DE Bays, </a:t>
            </a:r>
            <a:r>
              <a:rPr lang="en-US" sz="2000" i="1">
                <a:latin typeface="Cambria"/>
                <a:ea typeface="Cambria"/>
                <a:cs typeface="Cambria"/>
                <a:sym typeface="Cambria"/>
              </a:rPr>
              <a:t>Vibrio</a:t>
            </a:r>
            <a:r>
              <a:rPr lang="en-US" sz="2000">
                <a:latin typeface="Cambria"/>
                <a:ea typeface="Cambria"/>
                <a:cs typeface="Cambria"/>
                <a:sym typeface="Cambria"/>
              </a:rPr>
              <a:t> spp. detection using qPCR</a:t>
            </a:r>
            <a:endParaRPr sz="2000">
              <a:latin typeface="Cambria"/>
              <a:ea typeface="Cambria"/>
              <a:cs typeface="Cambria"/>
              <a:sym typeface="Cambria"/>
            </a:endParaRPr>
          </a:p>
          <a:p>
            <a:pPr marL="457200" lvl="0" indent="-355600" algn="l" rtl="0">
              <a:spcBef>
                <a:spcPts val="0"/>
              </a:spcBef>
              <a:spcAft>
                <a:spcPts val="0"/>
              </a:spcAft>
              <a:buSzPts val="2000"/>
              <a:buFont typeface="Cambria"/>
              <a:buChar char="❖"/>
            </a:pPr>
            <a:r>
              <a:rPr lang="en-US" sz="2000">
                <a:latin typeface="Cambria"/>
                <a:ea typeface="Cambria"/>
                <a:cs typeface="Cambria"/>
                <a:sym typeface="Cambria"/>
              </a:rPr>
              <a:t>WGS and analysis of </a:t>
            </a:r>
            <a:r>
              <a:rPr lang="en-US" sz="2000" i="1">
                <a:latin typeface="Cambria"/>
                <a:ea typeface="Cambria"/>
                <a:cs typeface="Cambria"/>
                <a:sym typeface="Cambria"/>
              </a:rPr>
              <a:t>Vibrio</a:t>
            </a:r>
            <a:r>
              <a:rPr lang="en-US" sz="2000">
                <a:latin typeface="Cambria"/>
                <a:ea typeface="Cambria"/>
                <a:cs typeface="Cambria"/>
                <a:sym typeface="Cambria"/>
              </a:rPr>
              <a:t> spp. isolated from Alaskan oysters in 2018, 2022, and potentially 2026</a:t>
            </a:r>
            <a:endParaRPr sz="2000">
              <a:latin typeface="Cambria"/>
              <a:ea typeface="Cambria"/>
              <a:cs typeface="Cambria"/>
              <a:sym typeface="Cambria"/>
            </a:endParaRPr>
          </a:p>
          <a:p>
            <a:pPr marL="457200" lvl="0" indent="-355600" algn="l" rtl="0">
              <a:spcBef>
                <a:spcPts val="0"/>
              </a:spcBef>
              <a:spcAft>
                <a:spcPts val="0"/>
              </a:spcAft>
              <a:buSzPts val="2000"/>
              <a:buFont typeface="Cambria"/>
              <a:buChar char="❖"/>
            </a:pPr>
            <a:r>
              <a:rPr lang="en-US" sz="2000">
                <a:latin typeface="Cambria"/>
                <a:ea typeface="Cambria"/>
                <a:cs typeface="Cambria"/>
                <a:sym typeface="Cambria"/>
              </a:rPr>
              <a:t>NOAA RESTORE Grant proposal</a:t>
            </a:r>
            <a:endParaRPr sz="2000">
              <a:latin typeface="Cambria"/>
              <a:ea typeface="Cambria"/>
              <a:cs typeface="Cambria"/>
              <a:sym typeface="Cambria"/>
            </a:endParaRPr>
          </a:p>
          <a:p>
            <a:pPr marL="457200" lvl="0" indent="-355600" algn="l" rtl="0">
              <a:spcBef>
                <a:spcPts val="0"/>
              </a:spcBef>
              <a:spcAft>
                <a:spcPts val="0"/>
              </a:spcAft>
              <a:buSzPts val="2000"/>
              <a:buFont typeface="Cambria"/>
              <a:buChar char="❖"/>
            </a:pPr>
            <a:r>
              <a:rPr lang="en-US" sz="2000" i="1">
                <a:latin typeface="Cambria"/>
                <a:ea typeface="Cambria"/>
                <a:cs typeface="Cambria"/>
                <a:sym typeface="Cambria"/>
              </a:rPr>
              <a:t>Vibrio</a:t>
            </a:r>
            <a:r>
              <a:rPr lang="en-US" sz="2000">
                <a:latin typeface="Cambria"/>
                <a:ea typeface="Cambria"/>
                <a:cs typeface="Cambria"/>
                <a:sym typeface="Cambria"/>
              </a:rPr>
              <a:t> resubmergence project in MD waters at varying salinities </a:t>
            </a:r>
            <a:endParaRPr sz="2000">
              <a:latin typeface="Cambria"/>
              <a:ea typeface="Cambria"/>
              <a:cs typeface="Cambria"/>
              <a:sym typeface="Cambria"/>
            </a:endParaRPr>
          </a:p>
          <a:p>
            <a:pPr marL="457200" lvl="0" indent="-355600" algn="l" rtl="0">
              <a:spcBef>
                <a:spcPts val="0"/>
              </a:spcBef>
              <a:spcAft>
                <a:spcPts val="0"/>
              </a:spcAft>
              <a:buSzPts val="2000"/>
              <a:buFont typeface="Cambria"/>
              <a:buChar char="❖"/>
            </a:pPr>
            <a:r>
              <a:rPr lang="en-US" sz="2000">
                <a:latin typeface="Cambria"/>
                <a:ea typeface="Cambria"/>
                <a:cs typeface="Cambria"/>
                <a:sym typeface="Cambria"/>
              </a:rPr>
              <a:t>Pilot projects: fish eDNA detection, freshwater </a:t>
            </a:r>
            <a:r>
              <a:rPr lang="en-US" sz="2000" i="1">
                <a:latin typeface="Cambria"/>
                <a:ea typeface="Cambria"/>
                <a:cs typeface="Cambria"/>
                <a:sym typeface="Cambria"/>
              </a:rPr>
              <a:t>Vibrio</a:t>
            </a:r>
            <a:r>
              <a:rPr lang="en-US" sz="2000">
                <a:latin typeface="Cambria"/>
                <a:ea typeface="Cambria"/>
                <a:cs typeface="Cambria"/>
                <a:sym typeface="Cambria"/>
              </a:rPr>
              <a:t> spp. detection and sequencing, research on </a:t>
            </a:r>
            <a:r>
              <a:rPr lang="en-US" sz="2000" i="1">
                <a:latin typeface="Cambria"/>
                <a:ea typeface="Cambria"/>
                <a:cs typeface="Cambria"/>
                <a:sym typeface="Cambria"/>
              </a:rPr>
              <a:t>Vibrio</a:t>
            </a:r>
            <a:r>
              <a:rPr lang="en-US" sz="2000">
                <a:latin typeface="Cambria"/>
                <a:ea typeface="Cambria"/>
                <a:cs typeface="Cambria"/>
                <a:sym typeface="Cambria"/>
              </a:rPr>
              <a:t> spp. pathogenic to oysters, fecal coliform identification from floating cage oyster samples</a:t>
            </a:r>
            <a:endParaRPr sz="2000">
              <a:latin typeface="Cambria"/>
              <a:ea typeface="Cambria"/>
              <a:cs typeface="Cambria"/>
              <a:sym typeface="Cambria"/>
            </a:endParaRPr>
          </a:p>
        </p:txBody>
      </p:sp>
      <p:pic>
        <p:nvPicPr>
          <p:cNvPr id="87" name="Google Shape;87;g30a43a707d1_0_49"/>
          <p:cNvPicPr preferRelativeResize="0"/>
          <p:nvPr/>
        </p:nvPicPr>
        <p:blipFill>
          <a:blip r:embed="rId5">
            <a:alphaModFix/>
          </a:blip>
          <a:stretch>
            <a:fillRect/>
          </a:stretch>
        </p:blipFill>
        <p:spPr>
          <a:xfrm>
            <a:off x="910139" y="1025700"/>
            <a:ext cx="1620373" cy="1620400"/>
          </a:xfrm>
          <a:prstGeom prst="rect">
            <a:avLst/>
          </a:prstGeom>
          <a:noFill/>
          <a:ln>
            <a:noFill/>
          </a:ln>
        </p:spPr>
      </p:pic>
      <p:sp>
        <p:nvSpPr>
          <p:cNvPr id="88" name="Google Shape;88;g30a43a707d1_0_49"/>
          <p:cNvSpPr txBox="1">
            <a:spLocks noGrp="1"/>
          </p:cNvSpPr>
          <p:nvPr>
            <p:ph type="subTitle" idx="1"/>
          </p:nvPr>
        </p:nvSpPr>
        <p:spPr>
          <a:xfrm>
            <a:off x="52475" y="2786725"/>
            <a:ext cx="3335700" cy="3354000"/>
          </a:xfrm>
          <a:prstGeom prst="rect">
            <a:avLst/>
          </a:prstGeom>
          <a:noFill/>
          <a:ln>
            <a:noFill/>
          </a:ln>
        </p:spPr>
        <p:txBody>
          <a:bodyPr spcFirstLastPara="1" wrap="square" lIns="91425" tIns="45700" rIns="91425" bIns="45700" anchor="t" anchorCtr="0">
            <a:noAutofit/>
          </a:bodyPr>
          <a:lstStyle/>
          <a:p>
            <a:pPr marL="0" lvl="0" indent="0" algn="ctr" rtl="0">
              <a:lnSpc>
                <a:spcPct val="80000"/>
              </a:lnSpc>
              <a:spcBef>
                <a:spcPts val="0"/>
              </a:spcBef>
              <a:spcAft>
                <a:spcPts val="0"/>
              </a:spcAft>
              <a:buClr>
                <a:schemeClr val="dk2"/>
              </a:buClr>
              <a:buSzPts val="1860"/>
              <a:buNone/>
            </a:pPr>
            <a:r>
              <a:rPr lang="en-US" sz="1340" b="1">
                <a:solidFill>
                  <a:srgbClr val="000000"/>
                </a:solidFill>
                <a:latin typeface="Cambria"/>
                <a:ea typeface="Cambria"/>
                <a:cs typeface="Cambria"/>
                <a:sym typeface="Cambria"/>
              </a:rPr>
              <a:t>Core NCCOS Microbiology/pathogen forecasting team:</a:t>
            </a:r>
            <a:endParaRPr sz="1340" b="1">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r>
              <a:rPr lang="en-US" sz="1340">
                <a:solidFill>
                  <a:srgbClr val="000000"/>
                </a:solidFill>
                <a:latin typeface="Cambria"/>
                <a:ea typeface="Cambria"/>
                <a:cs typeface="Cambria"/>
                <a:sym typeface="Cambria"/>
              </a:rPr>
              <a:t>John Jacobs, Laboratory Director</a:t>
            </a: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r>
              <a:rPr lang="en-US" sz="1340">
                <a:solidFill>
                  <a:srgbClr val="000000"/>
                </a:solidFill>
                <a:latin typeface="Cambria"/>
                <a:ea typeface="Cambria"/>
                <a:cs typeface="Cambria"/>
                <a:sym typeface="Cambria"/>
              </a:rPr>
              <a:t>Ava Ellett, Marine Biologist</a:t>
            </a: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r>
              <a:rPr lang="en-US" sz="1340">
                <a:solidFill>
                  <a:srgbClr val="000000"/>
                </a:solidFill>
                <a:latin typeface="Cambria"/>
                <a:ea typeface="Cambria"/>
                <a:cs typeface="Cambria"/>
                <a:sym typeface="Cambria"/>
              </a:rPr>
              <a:t>Rose Adelizzi (CSS Inc.), Biological Research Assistant</a:t>
            </a: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r>
              <a:rPr lang="en-US" sz="1340">
                <a:solidFill>
                  <a:srgbClr val="000000"/>
                </a:solidFill>
                <a:latin typeface="Cambria"/>
                <a:ea typeface="Cambria"/>
                <a:cs typeface="Cambria"/>
                <a:sym typeface="Cambria"/>
              </a:rPr>
              <a:t>A.K. Leight, Research Fishery Biologist</a:t>
            </a: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r>
              <a:rPr lang="en-US" sz="1340">
                <a:solidFill>
                  <a:srgbClr val="000000"/>
                </a:solidFill>
                <a:latin typeface="Cambria"/>
                <a:ea typeface="Cambria"/>
                <a:cs typeface="Cambria"/>
                <a:sym typeface="Cambria"/>
              </a:rPr>
              <a:t>Varis Ransi, Physical Scientist</a:t>
            </a: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r>
              <a:rPr lang="en-US" sz="1340">
                <a:solidFill>
                  <a:srgbClr val="000000"/>
                </a:solidFill>
                <a:latin typeface="Cambria"/>
                <a:ea typeface="Cambria"/>
                <a:cs typeface="Cambria"/>
                <a:sym typeface="Cambria"/>
              </a:rPr>
              <a:t>Robert Daniels (IMSG), Oceanographer NOAA/NWS/NCEP/Ocean Prediction Center</a:t>
            </a: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r>
              <a:rPr lang="en-US" sz="1340">
                <a:solidFill>
                  <a:srgbClr val="000000"/>
                </a:solidFill>
                <a:latin typeface="Cambria"/>
                <a:ea typeface="Cambria"/>
                <a:cs typeface="Cambria"/>
                <a:sym typeface="Cambria"/>
              </a:rPr>
              <a:t>Christopher Schillaci, Research Marine Ecologist</a:t>
            </a: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3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640">
              <a:solidFill>
                <a:srgbClr val="000000"/>
              </a:solidFill>
              <a:latin typeface="Cambria"/>
              <a:ea typeface="Cambria"/>
              <a:cs typeface="Cambria"/>
              <a:sym typeface="Cambria"/>
            </a:endParaRPr>
          </a:p>
          <a:p>
            <a:pPr marL="0" lvl="0" indent="0" algn="ctr" rtl="0">
              <a:lnSpc>
                <a:spcPct val="80000"/>
              </a:lnSpc>
              <a:spcBef>
                <a:spcPts val="0"/>
              </a:spcBef>
              <a:spcAft>
                <a:spcPts val="0"/>
              </a:spcAft>
              <a:buClr>
                <a:schemeClr val="dk2"/>
              </a:buClr>
              <a:buSzPts val="1860"/>
              <a:buNone/>
            </a:pPr>
            <a:endParaRPr sz="1407" i="1">
              <a:solidFill>
                <a:srgbClr val="000000"/>
              </a:solidFill>
              <a:latin typeface="Cambria"/>
              <a:ea typeface="Cambria"/>
              <a:cs typeface="Cambria"/>
              <a:sym typeface="Cambria"/>
            </a:endParaRPr>
          </a:p>
        </p:txBody>
      </p:sp>
      <p:sp>
        <p:nvSpPr>
          <p:cNvPr id="89" name="Google Shape;89;g30a43a707d1_0_49"/>
          <p:cNvSpPr txBox="1"/>
          <p:nvPr/>
        </p:nvSpPr>
        <p:spPr>
          <a:xfrm>
            <a:off x="585875" y="2424150"/>
            <a:ext cx="2366700" cy="26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300" b="1" i="1">
                <a:latin typeface="Cambria"/>
                <a:ea typeface="Cambria"/>
                <a:cs typeface="Cambria"/>
                <a:sym typeface="Cambria"/>
              </a:rPr>
              <a:t>Vibrio</a:t>
            </a:r>
            <a:r>
              <a:rPr lang="en-US" sz="1300" b="1">
                <a:latin typeface="Cambria"/>
                <a:ea typeface="Cambria"/>
                <a:cs typeface="Cambria"/>
                <a:sym typeface="Cambria"/>
              </a:rPr>
              <a:t> Forecasting Webpage</a:t>
            </a:r>
            <a:endParaRPr sz="1300" b="1">
              <a:latin typeface="Cambria"/>
              <a:ea typeface="Cambria"/>
              <a:cs typeface="Cambria"/>
              <a:sym typeface="Cambria"/>
            </a:endParaRPr>
          </a:p>
        </p:txBody>
      </p:sp>
    </p:spTree>
    <p:extLst>
      <p:ext uri="{BB962C8B-B14F-4D97-AF65-F5344CB8AC3E}">
        <p14:creationId xmlns:p14="http://schemas.microsoft.com/office/powerpoint/2010/main" val="28087510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838200" y="2766219"/>
            <a:ext cx="10515600" cy="1325563"/>
          </a:xfrm>
        </p:spPr>
        <p:txBody>
          <a:bodyPr anchor="ctr" anchorCtr="0">
            <a:normAutofit fontScale="90000"/>
          </a:bodyPr>
          <a:lstStyle/>
          <a:p>
            <a:pPr>
              <a:lnSpc>
                <a:spcPct val="150000"/>
              </a:lnSpc>
            </a:pPr>
            <a:br>
              <a:rPr lang="en-US" dirty="0"/>
            </a:br>
            <a:r>
              <a:rPr lang="en-US" sz="2800" dirty="0">
                <a:solidFill>
                  <a:schemeClr val="accent2"/>
                </a:solidFill>
              </a:rPr>
              <a:t>Bill Klimke - FDA GenomeTrakr 2024 Update from NCBI</a:t>
            </a:r>
            <a:endParaRPr lang="en-US" sz="2800" dirty="0"/>
          </a:p>
        </p:txBody>
      </p:sp>
    </p:spTree>
    <p:extLst>
      <p:ext uri="{BB962C8B-B14F-4D97-AF65-F5344CB8AC3E}">
        <p14:creationId xmlns:p14="http://schemas.microsoft.com/office/powerpoint/2010/main" val="2082427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C22AC6-0ABF-6E1C-207B-0AFA08C92D3B}"/>
              </a:ext>
            </a:extLst>
          </p:cNvPr>
          <p:cNvPicPr>
            <a:picLocks noChangeAspect="1"/>
          </p:cNvPicPr>
          <p:nvPr/>
        </p:nvPicPr>
        <p:blipFill>
          <a:blip r:embed="rId2"/>
          <a:stretch>
            <a:fillRect/>
          </a:stretch>
        </p:blipFill>
        <p:spPr>
          <a:xfrm>
            <a:off x="457200" y="1600200"/>
            <a:ext cx="11582400" cy="4618921"/>
          </a:xfrm>
          <a:prstGeom prst="rect">
            <a:avLst/>
          </a:prstGeom>
        </p:spPr>
      </p:pic>
      <p:sp>
        <p:nvSpPr>
          <p:cNvPr id="6" name="TextBox 5">
            <a:extLst>
              <a:ext uri="{FF2B5EF4-FFF2-40B4-BE49-F238E27FC236}">
                <a16:creationId xmlns:a16="http://schemas.microsoft.com/office/drawing/2014/main" id="{4117308A-D252-89CC-96A1-7419C9C622C4}"/>
              </a:ext>
            </a:extLst>
          </p:cNvPr>
          <p:cNvSpPr txBox="1"/>
          <p:nvPr/>
        </p:nvSpPr>
        <p:spPr>
          <a:xfrm>
            <a:off x="304800" y="304800"/>
            <a:ext cx="7458067" cy="1477328"/>
          </a:xfrm>
          <a:prstGeom prst="rect">
            <a:avLst/>
          </a:prstGeom>
          <a:noFill/>
        </p:spPr>
        <p:txBody>
          <a:bodyPr wrap="none" rtlCol="0">
            <a:spAutoFit/>
          </a:bodyPr>
          <a:lstStyle/>
          <a:p>
            <a:r>
              <a:rPr lang="en-US" dirty="0"/>
              <a:t>Efforts to improve turnaround time have been hampered for multiple reasons</a:t>
            </a:r>
          </a:p>
          <a:p>
            <a:pPr marL="285750" indent="-285750">
              <a:buFont typeface="Arial" panose="020B0604020202020204" pitchFamily="34" charset="0"/>
              <a:buChar char="•"/>
            </a:pPr>
            <a:r>
              <a:rPr lang="en-US" dirty="0"/>
              <a:t>A8 transition</a:t>
            </a:r>
          </a:p>
          <a:p>
            <a:pPr marL="285750" indent="-285750">
              <a:buFont typeface="Arial" panose="020B0604020202020204" pitchFamily="34" charset="0"/>
              <a:buChar char="•"/>
            </a:pPr>
            <a:r>
              <a:rPr lang="en-US" dirty="0" err="1"/>
              <a:t>Panfs</a:t>
            </a:r>
            <a:r>
              <a:rPr lang="en-US" dirty="0"/>
              <a:t> transition</a:t>
            </a:r>
          </a:p>
          <a:p>
            <a:pPr marL="285750" indent="-285750">
              <a:buFont typeface="Arial" panose="020B0604020202020204" pitchFamily="34" charset="0"/>
              <a:buChar char="•"/>
            </a:pPr>
            <a:r>
              <a:rPr lang="en-US" dirty="0"/>
              <a:t>Multiple impacts in upstream resources</a:t>
            </a:r>
          </a:p>
          <a:p>
            <a:endParaRPr lang="en-US" dirty="0"/>
          </a:p>
        </p:txBody>
      </p:sp>
    </p:spTree>
    <p:extLst>
      <p:ext uri="{BB962C8B-B14F-4D97-AF65-F5344CB8AC3E}">
        <p14:creationId xmlns:p14="http://schemas.microsoft.com/office/powerpoint/2010/main" val="1918613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49592-E376-6F01-663F-5AA78CC8BD9D}"/>
              </a:ext>
            </a:extLst>
          </p:cNvPr>
          <p:cNvSpPr txBox="1">
            <a:spLocks/>
          </p:cNvSpPr>
          <p:nvPr/>
        </p:nvSpPr>
        <p:spPr>
          <a:xfrm>
            <a:off x="381000" y="685800"/>
            <a:ext cx="11039497" cy="584775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pPr>
              <a:lnSpc>
                <a:spcPct val="100000"/>
              </a:lnSpc>
              <a:spcBef>
                <a:spcPts val="0"/>
              </a:spcBef>
              <a:defRPr/>
            </a:pPr>
            <a:r>
              <a:rPr lang="en-US" sz="3200" b="1" u="sng" dirty="0">
                <a:latin typeface="+mn-lt"/>
                <a:ea typeface="+mn-ea"/>
                <a:cs typeface="+mn-cs"/>
              </a:rPr>
              <a:t>Potential upcoming improvements (from presentation last year)</a:t>
            </a:r>
          </a:p>
          <a:p>
            <a:pPr>
              <a:lnSpc>
                <a:spcPct val="100000"/>
              </a:lnSpc>
              <a:spcBef>
                <a:spcPts val="0"/>
              </a:spcBef>
              <a:defRPr/>
            </a:pPr>
            <a:endParaRPr lang="en-US" sz="1800" dirty="0">
              <a:latin typeface="+mn-lt"/>
              <a:ea typeface="+mn-ea"/>
              <a:cs typeface="+mn-cs"/>
            </a:endParaRPr>
          </a:p>
          <a:p>
            <a:pPr>
              <a:lnSpc>
                <a:spcPct val="100000"/>
              </a:lnSpc>
              <a:spcBef>
                <a:spcPts val="0"/>
              </a:spcBef>
              <a:defRPr/>
            </a:pPr>
            <a:r>
              <a:rPr lang="en-US" sz="1800" u="sng" dirty="0">
                <a:latin typeface="+mn-lt"/>
                <a:ea typeface="+mn-ea"/>
                <a:cs typeface="+mn-cs"/>
              </a:rPr>
              <a:t>PD turnaround</a:t>
            </a:r>
          </a:p>
          <a:p>
            <a:pPr>
              <a:lnSpc>
                <a:spcPct val="100000"/>
              </a:lnSpc>
              <a:spcBef>
                <a:spcPts val="0"/>
              </a:spcBef>
              <a:defRPr/>
            </a:pPr>
            <a:r>
              <a:rPr lang="en-US" sz="1800" dirty="0">
                <a:latin typeface="+mn-lt"/>
                <a:ea typeface="+mn-ea"/>
                <a:cs typeface="+mn-cs"/>
              </a:rPr>
              <a:t>Improve data processing in SNP tree export steps</a:t>
            </a:r>
          </a:p>
          <a:p>
            <a:pPr>
              <a:lnSpc>
                <a:spcPct val="100000"/>
              </a:lnSpc>
              <a:spcBef>
                <a:spcPts val="0"/>
              </a:spcBef>
              <a:defRPr/>
            </a:pPr>
            <a:r>
              <a:rPr lang="en-US" sz="1800" dirty="0">
                <a:latin typeface="+mn-lt"/>
                <a:ea typeface="+mn-ea"/>
                <a:cs typeface="+mn-cs"/>
              </a:rPr>
              <a:t>Change how files are compressed on FTP (need to inform consumers of data) - especially</a:t>
            </a:r>
          </a:p>
          <a:p>
            <a:pPr>
              <a:lnSpc>
                <a:spcPct val="100000"/>
              </a:lnSpc>
              <a:spcBef>
                <a:spcPts val="0"/>
              </a:spcBef>
              <a:defRPr/>
            </a:pPr>
            <a:r>
              <a:rPr lang="en-US" sz="1800" dirty="0">
                <a:latin typeface="+mn-lt"/>
                <a:ea typeface="+mn-ea"/>
                <a:cs typeface="+mn-cs"/>
              </a:rPr>
              <a:t>	older data (retained data)</a:t>
            </a:r>
          </a:p>
          <a:p>
            <a:pPr>
              <a:lnSpc>
                <a:spcPct val="100000"/>
              </a:lnSpc>
              <a:spcBef>
                <a:spcPts val="0"/>
              </a:spcBef>
              <a:defRPr/>
            </a:pPr>
            <a:r>
              <a:rPr lang="en-US" sz="1800" dirty="0">
                <a:latin typeface="+mn-lt"/>
                <a:ea typeface="+mn-ea"/>
                <a:cs typeface="+mn-cs"/>
              </a:rPr>
              <a:t>Move further computational steps to the cloud</a:t>
            </a:r>
          </a:p>
          <a:p>
            <a:pPr>
              <a:lnSpc>
                <a:spcPct val="100000"/>
              </a:lnSpc>
              <a:spcBef>
                <a:spcPts val="0"/>
              </a:spcBef>
              <a:defRPr/>
            </a:pPr>
            <a:endParaRPr lang="en-US" sz="1800" dirty="0">
              <a:latin typeface="+mn-lt"/>
              <a:ea typeface="+mn-ea"/>
              <a:cs typeface="+mn-cs"/>
            </a:endParaRPr>
          </a:p>
          <a:p>
            <a:pPr>
              <a:lnSpc>
                <a:spcPct val="100000"/>
              </a:lnSpc>
              <a:spcBef>
                <a:spcPts val="0"/>
              </a:spcBef>
              <a:defRPr/>
            </a:pPr>
            <a:r>
              <a:rPr lang="en-US" sz="1800" u="sng" dirty="0">
                <a:latin typeface="+mn-lt"/>
                <a:ea typeface="+mn-ea"/>
                <a:cs typeface="+mn-cs"/>
              </a:rPr>
              <a:t>Other changes</a:t>
            </a:r>
          </a:p>
          <a:p>
            <a:pPr>
              <a:lnSpc>
                <a:spcPct val="100000"/>
              </a:lnSpc>
              <a:spcBef>
                <a:spcPts val="0"/>
              </a:spcBef>
              <a:defRPr/>
            </a:pPr>
            <a:r>
              <a:rPr lang="en-US" sz="1800" dirty="0">
                <a:latin typeface="+mn-lt"/>
                <a:ea typeface="+mn-ea"/>
                <a:cs typeface="+mn-cs"/>
              </a:rPr>
              <a:t>Massive effort to update old </a:t>
            </a:r>
            <a:r>
              <a:rPr lang="en-US" sz="1800" dirty="0" err="1">
                <a:latin typeface="+mn-lt"/>
                <a:ea typeface="+mn-ea"/>
                <a:cs typeface="+mn-cs"/>
              </a:rPr>
              <a:t>BioSamples</a:t>
            </a:r>
            <a:r>
              <a:rPr lang="en-US" sz="1800" dirty="0">
                <a:latin typeface="+mn-lt"/>
                <a:ea typeface="+mn-ea"/>
                <a:cs typeface="+mn-cs"/>
              </a:rPr>
              <a:t> with OHE attributes - this will not be fast</a:t>
            </a:r>
          </a:p>
          <a:p>
            <a:pPr>
              <a:lnSpc>
                <a:spcPct val="100000"/>
              </a:lnSpc>
              <a:spcBef>
                <a:spcPts val="0"/>
              </a:spcBef>
              <a:defRPr/>
            </a:pPr>
            <a:r>
              <a:rPr lang="en-US" sz="1800" dirty="0">
                <a:latin typeface="+mn-lt"/>
                <a:ea typeface="+mn-ea"/>
                <a:cs typeface="+mn-cs"/>
              </a:rPr>
              <a:t>	will impact several groups at NCBI (BioSample, GenBank, Submission Portal, PD)</a:t>
            </a:r>
          </a:p>
          <a:p>
            <a:pPr>
              <a:lnSpc>
                <a:spcPct val="100000"/>
              </a:lnSpc>
              <a:spcBef>
                <a:spcPts val="0"/>
              </a:spcBef>
              <a:defRPr/>
            </a:pPr>
            <a:r>
              <a:rPr lang="en-US" sz="1800" dirty="0">
                <a:latin typeface="+mn-lt"/>
                <a:ea typeface="+mn-ea"/>
                <a:cs typeface="+mn-cs"/>
              </a:rPr>
              <a:t>Engineering more robust system for addition and modification of existing organism groups</a:t>
            </a:r>
          </a:p>
          <a:p>
            <a:pPr>
              <a:lnSpc>
                <a:spcPct val="100000"/>
              </a:lnSpc>
              <a:spcBef>
                <a:spcPts val="0"/>
              </a:spcBef>
              <a:defRPr/>
            </a:pPr>
            <a:r>
              <a:rPr lang="en-US" sz="1800" dirty="0">
                <a:latin typeface="+mn-lt"/>
                <a:ea typeface="+mn-ea"/>
                <a:cs typeface="+mn-cs"/>
              </a:rPr>
              <a:t>Addition of </a:t>
            </a:r>
            <a:r>
              <a:rPr lang="en-US" sz="1800" i="1" dirty="0">
                <a:latin typeface="+mn-lt"/>
                <a:ea typeface="+mn-ea"/>
                <a:cs typeface="+mn-cs"/>
              </a:rPr>
              <a:t>Salmonella</a:t>
            </a:r>
            <a:r>
              <a:rPr lang="en-US" sz="1800" dirty="0">
                <a:latin typeface="+mn-lt"/>
                <a:ea typeface="+mn-ea"/>
                <a:cs typeface="+mn-cs"/>
              </a:rPr>
              <a:t> virulence gene from GenFS working group</a:t>
            </a:r>
          </a:p>
          <a:p>
            <a:pPr>
              <a:lnSpc>
                <a:spcPct val="100000"/>
              </a:lnSpc>
              <a:spcBef>
                <a:spcPts val="0"/>
              </a:spcBef>
              <a:defRPr/>
            </a:pPr>
            <a:r>
              <a:rPr lang="en-US" sz="1800" dirty="0">
                <a:latin typeface="+mn-lt"/>
                <a:ea typeface="+mn-ea"/>
                <a:cs typeface="+mn-cs"/>
              </a:rPr>
              <a:t>Modify assembly process for clean up large chromosomally assembled segments from </a:t>
            </a:r>
            <a:r>
              <a:rPr lang="en-US" sz="1800" dirty="0" err="1">
                <a:latin typeface="+mn-lt"/>
                <a:ea typeface="+mn-ea"/>
                <a:cs typeface="+mn-cs"/>
              </a:rPr>
              <a:t>Saute</a:t>
            </a:r>
            <a:endParaRPr lang="en-US" sz="1800" dirty="0">
              <a:latin typeface="+mn-lt"/>
              <a:ea typeface="+mn-ea"/>
              <a:cs typeface="+mn-cs"/>
            </a:endParaRPr>
          </a:p>
          <a:p>
            <a:pPr>
              <a:lnSpc>
                <a:spcPct val="100000"/>
              </a:lnSpc>
              <a:spcBef>
                <a:spcPts val="0"/>
              </a:spcBef>
              <a:defRPr/>
            </a:pPr>
            <a:r>
              <a:rPr lang="en-US" sz="1800" dirty="0">
                <a:latin typeface="+mn-lt"/>
                <a:ea typeface="+mn-ea"/>
                <a:cs typeface="+mn-cs"/>
              </a:rPr>
              <a:t>More new organisms and organism group splits</a:t>
            </a:r>
          </a:p>
          <a:p>
            <a:pPr>
              <a:lnSpc>
                <a:spcPct val="100000"/>
              </a:lnSpc>
              <a:spcBef>
                <a:spcPts val="0"/>
              </a:spcBef>
              <a:defRPr/>
            </a:pPr>
            <a:r>
              <a:rPr lang="en-US" sz="1800" dirty="0">
                <a:latin typeface="+mn-lt"/>
                <a:ea typeface="+mn-ea"/>
                <a:cs typeface="+mn-cs"/>
              </a:rPr>
              <a:t>Sequence Typing (?)</a:t>
            </a:r>
          </a:p>
          <a:p>
            <a:pPr>
              <a:lnSpc>
                <a:spcPct val="100000"/>
              </a:lnSpc>
              <a:spcBef>
                <a:spcPts val="0"/>
              </a:spcBef>
              <a:defRPr/>
            </a:pPr>
            <a:endParaRPr lang="en-US" sz="1800" dirty="0">
              <a:latin typeface="+mn-lt"/>
              <a:ea typeface="+mn-ea"/>
              <a:cs typeface="+mn-cs"/>
            </a:endParaRPr>
          </a:p>
          <a:p>
            <a:pPr>
              <a:lnSpc>
                <a:spcPct val="100000"/>
              </a:lnSpc>
              <a:spcBef>
                <a:spcPts val="0"/>
              </a:spcBef>
              <a:defRPr/>
            </a:pPr>
            <a:endParaRPr lang="en-US" sz="1800" dirty="0">
              <a:latin typeface="+mn-lt"/>
              <a:ea typeface="+mn-ea"/>
              <a:cs typeface="+mn-cs"/>
            </a:endParaRPr>
          </a:p>
          <a:p>
            <a:pPr>
              <a:lnSpc>
                <a:spcPct val="100000"/>
              </a:lnSpc>
              <a:spcBef>
                <a:spcPts val="0"/>
              </a:spcBef>
              <a:defRPr/>
            </a:pPr>
            <a:r>
              <a:rPr lang="en-US" sz="1800" b="1" u="sng" dirty="0">
                <a:latin typeface="+mn-lt"/>
                <a:ea typeface="+mn-ea"/>
                <a:cs typeface="+mn-cs"/>
              </a:rPr>
              <a:t>Many not done, and some not even started</a:t>
            </a:r>
          </a:p>
          <a:p>
            <a:pPr>
              <a:lnSpc>
                <a:spcPct val="100000"/>
              </a:lnSpc>
              <a:spcBef>
                <a:spcPts val="0"/>
              </a:spcBef>
              <a:defRPr/>
            </a:pPr>
            <a:endParaRPr lang="en-US" sz="1800" dirty="0">
              <a:latin typeface="+mn-lt"/>
              <a:ea typeface="+mn-ea"/>
              <a:cs typeface="+mn-cs"/>
            </a:endParaRPr>
          </a:p>
        </p:txBody>
      </p:sp>
      <p:sp>
        <p:nvSpPr>
          <p:cNvPr id="7" name="TextBox 6">
            <a:extLst>
              <a:ext uri="{FF2B5EF4-FFF2-40B4-BE49-F238E27FC236}">
                <a16:creationId xmlns:a16="http://schemas.microsoft.com/office/drawing/2014/main" id="{B2F27F65-3D4D-D524-BF49-10CB4C8E623F}"/>
              </a:ext>
            </a:extLst>
          </p:cNvPr>
          <p:cNvSpPr txBox="1"/>
          <p:nvPr/>
        </p:nvSpPr>
        <p:spPr>
          <a:xfrm>
            <a:off x="9753600" y="2438400"/>
            <a:ext cx="1833643" cy="646331"/>
          </a:xfrm>
          <a:prstGeom prst="rect">
            <a:avLst/>
          </a:prstGeom>
          <a:noFill/>
        </p:spPr>
        <p:txBody>
          <a:bodyPr wrap="none" rtlCol="0">
            <a:spAutoFit/>
          </a:bodyPr>
          <a:lstStyle/>
          <a:p>
            <a:r>
              <a:rPr lang="en-US" dirty="0"/>
              <a:t>In progress and</a:t>
            </a:r>
          </a:p>
          <a:p>
            <a:r>
              <a:rPr lang="en-US" dirty="0"/>
              <a:t>and under review</a:t>
            </a:r>
          </a:p>
        </p:txBody>
      </p:sp>
      <p:sp>
        <p:nvSpPr>
          <p:cNvPr id="8" name="TextBox 7">
            <a:extLst>
              <a:ext uri="{FF2B5EF4-FFF2-40B4-BE49-F238E27FC236}">
                <a16:creationId xmlns:a16="http://schemas.microsoft.com/office/drawing/2014/main" id="{DDBAC34C-1DE9-CC03-A9E1-951431205567}"/>
              </a:ext>
            </a:extLst>
          </p:cNvPr>
          <p:cNvSpPr txBox="1"/>
          <p:nvPr/>
        </p:nvSpPr>
        <p:spPr>
          <a:xfrm>
            <a:off x="9754518" y="1688068"/>
            <a:ext cx="1218282" cy="369332"/>
          </a:xfrm>
          <a:prstGeom prst="rect">
            <a:avLst/>
          </a:prstGeom>
          <a:noFill/>
        </p:spPr>
        <p:txBody>
          <a:bodyPr wrap="none" rtlCol="0">
            <a:spAutoFit/>
          </a:bodyPr>
          <a:lstStyle/>
          <a:p>
            <a:r>
              <a:rPr lang="en-US" dirty="0"/>
              <a:t>In progress</a:t>
            </a:r>
          </a:p>
        </p:txBody>
      </p:sp>
      <p:sp>
        <p:nvSpPr>
          <p:cNvPr id="9" name="TextBox 8">
            <a:extLst>
              <a:ext uri="{FF2B5EF4-FFF2-40B4-BE49-F238E27FC236}">
                <a16:creationId xmlns:a16="http://schemas.microsoft.com/office/drawing/2014/main" id="{C3473269-A2B1-5C4E-5E9C-6767549F091E}"/>
              </a:ext>
            </a:extLst>
          </p:cNvPr>
          <p:cNvSpPr txBox="1"/>
          <p:nvPr/>
        </p:nvSpPr>
        <p:spPr>
          <a:xfrm>
            <a:off x="9753600" y="3276600"/>
            <a:ext cx="1218282" cy="369332"/>
          </a:xfrm>
          <a:prstGeom prst="rect">
            <a:avLst/>
          </a:prstGeom>
          <a:noFill/>
        </p:spPr>
        <p:txBody>
          <a:bodyPr wrap="none" rtlCol="0">
            <a:spAutoFit/>
          </a:bodyPr>
          <a:lstStyle/>
          <a:p>
            <a:r>
              <a:rPr lang="en-US" dirty="0"/>
              <a:t>In progress</a:t>
            </a:r>
          </a:p>
        </p:txBody>
      </p:sp>
      <p:sp>
        <p:nvSpPr>
          <p:cNvPr id="10" name="TextBox 9">
            <a:extLst>
              <a:ext uri="{FF2B5EF4-FFF2-40B4-BE49-F238E27FC236}">
                <a16:creationId xmlns:a16="http://schemas.microsoft.com/office/drawing/2014/main" id="{B82D1DF9-B674-EEC6-81BD-DAB1985EB4B0}"/>
              </a:ext>
            </a:extLst>
          </p:cNvPr>
          <p:cNvSpPr txBox="1"/>
          <p:nvPr/>
        </p:nvSpPr>
        <p:spPr>
          <a:xfrm>
            <a:off x="9753600" y="3911108"/>
            <a:ext cx="1084977" cy="369332"/>
          </a:xfrm>
          <a:prstGeom prst="rect">
            <a:avLst/>
          </a:prstGeom>
          <a:noFill/>
        </p:spPr>
        <p:txBody>
          <a:bodyPr wrap="none" rtlCol="0">
            <a:spAutoFit/>
          </a:bodyPr>
          <a:lstStyle/>
          <a:p>
            <a:r>
              <a:rPr lang="en-US" dirty="0"/>
              <a:t>Improved</a:t>
            </a:r>
          </a:p>
        </p:txBody>
      </p:sp>
      <p:sp>
        <p:nvSpPr>
          <p:cNvPr id="11" name="TextBox 10">
            <a:extLst>
              <a:ext uri="{FF2B5EF4-FFF2-40B4-BE49-F238E27FC236}">
                <a16:creationId xmlns:a16="http://schemas.microsoft.com/office/drawing/2014/main" id="{3E270E5C-F633-0816-48C9-C6F750E2A9AB}"/>
              </a:ext>
            </a:extLst>
          </p:cNvPr>
          <p:cNvSpPr txBox="1"/>
          <p:nvPr/>
        </p:nvSpPr>
        <p:spPr>
          <a:xfrm>
            <a:off x="9753600" y="4248174"/>
            <a:ext cx="1548501" cy="369332"/>
          </a:xfrm>
          <a:prstGeom prst="rect">
            <a:avLst/>
          </a:prstGeom>
          <a:noFill/>
        </p:spPr>
        <p:txBody>
          <a:bodyPr wrap="none" rtlCol="0">
            <a:spAutoFit/>
          </a:bodyPr>
          <a:lstStyle/>
          <a:p>
            <a:r>
              <a:rPr lang="en-US" dirty="0"/>
              <a:t>8 genes added</a:t>
            </a:r>
          </a:p>
        </p:txBody>
      </p:sp>
      <p:sp>
        <p:nvSpPr>
          <p:cNvPr id="12" name="TextBox 11">
            <a:extLst>
              <a:ext uri="{FF2B5EF4-FFF2-40B4-BE49-F238E27FC236}">
                <a16:creationId xmlns:a16="http://schemas.microsoft.com/office/drawing/2014/main" id="{EE105B0D-FEFD-2E60-B2CE-F17721FFC5E4}"/>
              </a:ext>
            </a:extLst>
          </p:cNvPr>
          <p:cNvSpPr txBox="1"/>
          <p:nvPr/>
        </p:nvSpPr>
        <p:spPr>
          <a:xfrm>
            <a:off x="9753600" y="4585240"/>
            <a:ext cx="1066318" cy="369332"/>
          </a:xfrm>
          <a:prstGeom prst="rect">
            <a:avLst/>
          </a:prstGeom>
          <a:noFill/>
        </p:spPr>
        <p:txBody>
          <a:bodyPr wrap="none" rtlCol="0">
            <a:spAutoFit/>
          </a:bodyPr>
          <a:lstStyle/>
          <a:p>
            <a:r>
              <a:rPr lang="en-US" dirty="0"/>
              <a:t>Not done</a:t>
            </a:r>
          </a:p>
        </p:txBody>
      </p:sp>
      <p:sp>
        <p:nvSpPr>
          <p:cNvPr id="13" name="TextBox 12">
            <a:extLst>
              <a:ext uri="{FF2B5EF4-FFF2-40B4-BE49-F238E27FC236}">
                <a16:creationId xmlns:a16="http://schemas.microsoft.com/office/drawing/2014/main" id="{5AAB0DF2-8588-FA7E-BB9D-2DB76C9B8F0C}"/>
              </a:ext>
            </a:extLst>
          </p:cNvPr>
          <p:cNvSpPr txBox="1"/>
          <p:nvPr/>
        </p:nvSpPr>
        <p:spPr>
          <a:xfrm>
            <a:off x="9753600" y="4971384"/>
            <a:ext cx="1066318" cy="369332"/>
          </a:xfrm>
          <a:prstGeom prst="rect">
            <a:avLst/>
          </a:prstGeom>
          <a:noFill/>
        </p:spPr>
        <p:txBody>
          <a:bodyPr wrap="none" rtlCol="0">
            <a:spAutoFit/>
          </a:bodyPr>
          <a:lstStyle/>
          <a:p>
            <a:r>
              <a:rPr lang="en-US" dirty="0"/>
              <a:t>Not done</a:t>
            </a:r>
          </a:p>
        </p:txBody>
      </p:sp>
      <p:sp>
        <p:nvSpPr>
          <p:cNvPr id="14" name="TextBox 13">
            <a:extLst>
              <a:ext uri="{FF2B5EF4-FFF2-40B4-BE49-F238E27FC236}">
                <a16:creationId xmlns:a16="http://schemas.microsoft.com/office/drawing/2014/main" id="{0443CB69-AFD6-4403-A69F-757209699E46}"/>
              </a:ext>
            </a:extLst>
          </p:cNvPr>
          <p:cNvSpPr txBox="1"/>
          <p:nvPr/>
        </p:nvSpPr>
        <p:spPr>
          <a:xfrm>
            <a:off x="9753600" y="1981200"/>
            <a:ext cx="1066318" cy="369332"/>
          </a:xfrm>
          <a:prstGeom prst="rect">
            <a:avLst/>
          </a:prstGeom>
          <a:noFill/>
        </p:spPr>
        <p:txBody>
          <a:bodyPr wrap="none" rtlCol="0">
            <a:spAutoFit/>
          </a:bodyPr>
          <a:lstStyle/>
          <a:p>
            <a:r>
              <a:rPr lang="en-US" dirty="0"/>
              <a:t>Not done</a:t>
            </a:r>
          </a:p>
        </p:txBody>
      </p:sp>
    </p:spTree>
    <p:extLst>
      <p:ext uri="{BB962C8B-B14F-4D97-AF65-F5344CB8AC3E}">
        <p14:creationId xmlns:p14="http://schemas.microsoft.com/office/powerpoint/2010/main" val="3860762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1750D79-8E6B-526B-3681-975A57DCD85E}"/>
              </a:ext>
            </a:extLst>
          </p:cNvPr>
          <p:cNvSpPr txBox="1"/>
          <p:nvPr/>
        </p:nvSpPr>
        <p:spPr>
          <a:xfrm>
            <a:off x="304800" y="838200"/>
            <a:ext cx="8040856" cy="3508653"/>
          </a:xfrm>
          <a:prstGeom prst="rect">
            <a:avLst/>
          </a:prstGeom>
          <a:noFill/>
        </p:spPr>
        <p:txBody>
          <a:bodyPr wrap="none" rtlCol="0">
            <a:spAutoFit/>
          </a:bodyPr>
          <a:lstStyle/>
          <a:p>
            <a:r>
              <a:rPr lang="en-US" sz="2400" dirty="0"/>
              <a:t>Biggest issue preventing significant improvement in </a:t>
            </a:r>
            <a:r>
              <a:rPr lang="en-US" sz="2400" i="1" dirty="0"/>
              <a:t>Salmonella</a:t>
            </a:r>
          </a:p>
          <a:p>
            <a:endParaRPr lang="en-US" dirty="0"/>
          </a:p>
          <a:p>
            <a:r>
              <a:rPr lang="en-US" dirty="0"/>
              <a:t>Very large clusters are dominating</a:t>
            </a:r>
          </a:p>
          <a:p>
            <a:r>
              <a:rPr lang="en-US" dirty="0"/>
              <a:t>* </a:t>
            </a:r>
            <a:r>
              <a:rPr lang="en-US" i="1" dirty="0"/>
              <a:t>similar problem in C. auris caused failure and stoppage</a:t>
            </a:r>
          </a:p>
          <a:p>
            <a:endParaRPr lang="en-US" dirty="0"/>
          </a:p>
          <a:p>
            <a:r>
              <a:rPr lang="en-US" dirty="0"/>
              <a:t>This problem is not getting solved</a:t>
            </a:r>
          </a:p>
          <a:p>
            <a:endParaRPr lang="en-US" dirty="0"/>
          </a:p>
          <a:p>
            <a:r>
              <a:rPr lang="en-US" dirty="0"/>
              <a:t>More radical solutions are needed</a:t>
            </a:r>
          </a:p>
          <a:p>
            <a:endParaRPr lang="en-US" dirty="0"/>
          </a:p>
          <a:p>
            <a:endParaRPr lang="en-US" dirty="0"/>
          </a:p>
          <a:p>
            <a:endParaRPr lang="en-US" dirty="0"/>
          </a:p>
          <a:p>
            <a:endParaRPr lang="en-US" dirty="0"/>
          </a:p>
        </p:txBody>
      </p:sp>
      <p:graphicFrame>
        <p:nvGraphicFramePr>
          <p:cNvPr id="7" name="Table 6">
            <a:extLst>
              <a:ext uri="{FF2B5EF4-FFF2-40B4-BE49-F238E27FC236}">
                <a16:creationId xmlns:a16="http://schemas.microsoft.com/office/drawing/2014/main" id="{CE3849FE-4D8E-8B06-3A53-50FCC53355BF}"/>
              </a:ext>
            </a:extLst>
          </p:cNvPr>
          <p:cNvGraphicFramePr>
            <a:graphicFrameLocks noGrp="1"/>
          </p:cNvGraphicFramePr>
          <p:nvPr/>
        </p:nvGraphicFramePr>
        <p:xfrm>
          <a:off x="381000" y="3733800"/>
          <a:ext cx="11430000" cy="1508760"/>
        </p:xfrm>
        <a:graphic>
          <a:graphicData uri="http://schemas.openxmlformats.org/drawingml/2006/table">
            <a:tbl>
              <a:tblPr>
                <a:tableStyleId>{5C22544A-7EE6-4342-B048-85BDC9FD1C3A}</a:tableStyleId>
              </a:tblPr>
              <a:tblGrid>
                <a:gridCol w="2678907">
                  <a:extLst>
                    <a:ext uri="{9D8B030D-6E8A-4147-A177-3AD203B41FA5}">
                      <a16:colId xmlns:a16="http://schemas.microsoft.com/office/drawing/2014/main" val="82696114"/>
                    </a:ext>
                  </a:extLst>
                </a:gridCol>
                <a:gridCol w="1428750">
                  <a:extLst>
                    <a:ext uri="{9D8B030D-6E8A-4147-A177-3AD203B41FA5}">
                      <a16:colId xmlns:a16="http://schemas.microsoft.com/office/drawing/2014/main" val="2932275087"/>
                    </a:ext>
                  </a:extLst>
                </a:gridCol>
                <a:gridCol w="1428750">
                  <a:extLst>
                    <a:ext uri="{9D8B030D-6E8A-4147-A177-3AD203B41FA5}">
                      <a16:colId xmlns:a16="http://schemas.microsoft.com/office/drawing/2014/main" val="2074238975"/>
                    </a:ext>
                  </a:extLst>
                </a:gridCol>
                <a:gridCol w="2351484">
                  <a:extLst>
                    <a:ext uri="{9D8B030D-6E8A-4147-A177-3AD203B41FA5}">
                      <a16:colId xmlns:a16="http://schemas.microsoft.com/office/drawing/2014/main" val="3168866009"/>
                    </a:ext>
                  </a:extLst>
                </a:gridCol>
                <a:gridCol w="2113359">
                  <a:extLst>
                    <a:ext uri="{9D8B030D-6E8A-4147-A177-3AD203B41FA5}">
                      <a16:colId xmlns:a16="http://schemas.microsoft.com/office/drawing/2014/main" val="3071749025"/>
                    </a:ext>
                  </a:extLst>
                </a:gridCol>
                <a:gridCol w="1428750">
                  <a:extLst>
                    <a:ext uri="{9D8B030D-6E8A-4147-A177-3AD203B41FA5}">
                      <a16:colId xmlns:a16="http://schemas.microsoft.com/office/drawing/2014/main" val="814040827"/>
                    </a:ext>
                  </a:extLst>
                </a:gridCol>
              </a:tblGrid>
              <a:tr h="182880">
                <a:tc>
                  <a:txBody>
                    <a:bodyPr/>
                    <a:lstStyle/>
                    <a:p>
                      <a:pPr algn="l" fontAlgn="b"/>
                      <a:r>
                        <a:rPr lang="en-US" sz="1600" u="none" strike="noStrike">
                          <a:effectLst/>
                        </a:rPr>
                        <a:t>Cluster</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Size</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Clinical</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Environmental</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Serotype</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Isolation_source</a:t>
                      </a:r>
                      <a:endParaRPr lang="en-US"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4715013"/>
                  </a:ext>
                </a:extLst>
              </a:tr>
              <a:tr h="182880">
                <a:tc>
                  <a:txBody>
                    <a:bodyPr/>
                    <a:lstStyle/>
                    <a:p>
                      <a:pPr algn="l" fontAlgn="b"/>
                      <a:r>
                        <a:rPr lang="en-US" sz="1600" u="none" strike="noStrike">
                          <a:effectLst/>
                        </a:rPr>
                        <a:t>PDS000065758</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34083</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31414</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1789</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Enteritidis</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Chicken</a:t>
                      </a:r>
                      <a:endParaRPr lang="en-US"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41161363"/>
                  </a:ext>
                </a:extLst>
              </a:tr>
              <a:tr h="182880">
                <a:tc>
                  <a:txBody>
                    <a:bodyPr/>
                    <a:lstStyle/>
                    <a:p>
                      <a:pPr algn="l" fontAlgn="b"/>
                      <a:r>
                        <a:rPr lang="en-US" sz="1600" u="none" strike="noStrike">
                          <a:effectLst/>
                        </a:rPr>
                        <a:t>PDS000193342</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14652</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4124</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10198</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Infantis</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Chicken</a:t>
                      </a:r>
                      <a:endParaRPr lang="en-US"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751883362"/>
                  </a:ext>
                </a:extLst>
              </a:tr>
              <a:tr h="182880">
                <a:tc>
                  <a:txBody>
                    <a:bodyPr/>
                    <a:lstStyle/>
                    <a:p>
                      <a:pPr algn="l" fontAlgn="b"/>
                      <a:r>
                        <a:rPr lang="en-US" sz="1600" u="none" strike="noStrike">
                          <a:effectLst/>
                        </a:rPr>
                        <a:t>PDS000030237</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13716</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10870</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2798</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Enteritidis</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Chicken</a:t>
                      </a:r>
                      <a:endParaRPr lang="en-US"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380670787"/>
                  </a:ext>
                </a:extLst>
              </a:tr>
              <a:tr h="182880">
                <a:tc>
                  <a:txBody>
                    <a:bodyPr/>
                    <a:lstStyle/>
                    <a:p>
                      <a:pPr algn="l" fontAlgn="b"/>
                      <a:r>
                        <a:rPr lang="en-US" sz="1600" u="none" strike="noStrike">
                          <a:effectLst/>
                        </a:rPr>
                        <a:t>PDS000199184</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11783</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9164</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1882</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nn-NO" sz="1600" u="none" strike="noStrike">
                          <a:effectLst/>
                        </a:rPr>
                        <a:t>I 4,[5],12:i:-</a:t>
                      </a:r>
                      <a:endParaRPr lang="nn-NO"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Pork</a:t>
                      </a:r>
                      <a:endParaRPr lang="en-US" sz="1600" b="0"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679441519"/>
                  </a:ext>
                </a:extLst>
              </a:tr>
              <a:tr h="182880">
                <a:tc>
                  <a:txBody>
                    <a:bodyPr/>
                    <a:lstStyle/>
                    <a:p>
                      <a:pPr algn="l" fontAlgn="b"/>
                      <a:r>
                        <a:rPr lang="en-US" sz="1600" u="none" strike="noStrike">
                          <a:effectLst/>
                        </a:rPr>
                        <a:t>PDS000083226</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11200</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9210</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r" fontAlgn="b"/>
                      <a:r>
                        <a:rPr lang="en-US" sz="1600" u="none" strike="noStrike">
                          <a:effectLst/>
                        </a:rPr>
                        <a:t>1957</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a:effectLst/>
                        </a:rPr>
                        <a:t>Enteritidis</a:t>
                      </a:r>
                      <a:endParaRPr lang="en-US" sz="1600" b="0"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1600" u="none" strike="noStrike" dirty="0">
                          <a:effectLst/>
                        </a:rPr>
                        <a:t>Chicken</a:t>
                      </a:r>
                      <a:endParaRPr lang="en-US" sz="16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554335707"/>
                  </a:ext>
                </a:extLst>
              </a:tr>
            </a:tbl>
          </a:graphicData>
        </a:graphic>
      </p:graphicFrame>
    </p:spTree>
    <p:extLst>
      <p:ext uri="{BB962C8B-B14F-4D97-AF65-F5344CB8AC3E}">
        <p14:creationId xmlns:p14="http://schemas.microsoft.com/office/powerpoint/2010/main" val="4078139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1750D79-8E6B-526B-3681-975A57DCD85E}"/>
              </a:ext>
            </a:extLst>
          </p:cNvPr>
          <p:cNvSpPr txBox="1"/>
          <p:nvPr/>
        </p:nvSpPr>
        <p:spPr>
          <a:xfrm>
            <a:off x="381000" y="1066800"/>
            <a:ext cx="10591800" cy="4616648"/>
          </a:xfrm>
          <a:prstGeom prst="rect">
            <a:avLst/>
          </a:prstGeom>
          <a:noFill/>
        </p:spPr>
        <p:txBody>
          <a:bodyPr wrap="square" rtlCol="0">
            <a:spAutoFit/>
          </a:bodyPr>
          <a:lstStyle/>
          <a:p>
            <a:r>
              <a:rPr lang="en-US" sz="2400" dirty="0"/>
              <a:t>Possible solutions for </a:t>
            </a:r>
            <a:r>
              <a:rPr lang="en-US" sz="2400" i="1" dirty="0"/>
              <a:t>Salmonella</a:t>
            </a:r>
          </a:p>
          <a:p>
            <a:endParaRPr lang="en-US" dirty="0"/>
          </a:p>
          <a:p>
            <a:pPr marL="285750" indent="-285750">
              <a:buFont typeface="Arial" panose="020B0604020202020204" pitchFamily="34" charset="0"/>
              <a:buChar char="•"/>
            </a:pPr>
            <a:r>
              <a:rPr lang="en-US" dirty="0"/>
              <a:t>change cluster threshold - decreasing sizes will only move the ball down the road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sample within largest clusters - not all comparisons are needed, but this will complicate some steps considerable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use a window of time for analysis - this heuristic is already used, but doesn't address the larger problem</a:t>
            </a:r>
          </a:p>
          <a:p>
            <a:endParaRPr lang="en-US" dirty="0"/>
          </a:p>
          <a:p>
            <a:endParaRPr lang="en-US" dirty="0"/>
          </a:p>
          <a:p>
            <a:endParaRPr lang="en-US" dirty="0"/>
          </a:p>
          <a:p>
            <a:endParaRPr lang="en-US" dirty="0"/>
          </a:p>
          <a:p>
            <a:r>
              <a:rPr lang="en-US" dirty="0"/>
              <a:t>Downstream impacts need to be discussed</a:t>
            </a:r>
          </a:p>
          <a:p>
            <a:endParaRPr lang="en-US" dirty="0"/>
          </a:p>
          <a:p>
            <a:pPr algn="ctr"/>
            <a:r>
              <a:rPr lang="en-US" dirty="0"/>
              <a:t>NB: Rapid reports continues to operate and gives results usually within 60 min. after submission</a:t>
            </a:r>
          </a:p>
          <a:p>
            <a:pPr algn="ctr"/>
            <a:r>
              <a:rPr lang="en-US" dirty="0"/>
              <a:t>and FDA released a way to access the data via GUI - </a:t>
            </a:r>
            <a:r>
              <a:rPr lang="en-US" b="0" i="0" u="none" strike="noStrike" dirty="0">
                <a:effectLst/>
                <a:latin typeface="MuseoSans"/>
                <a:hlinkClick r:id="rId2"/>
              </a:rPr>
              <a:t>https://doi.org/10.3389/fbinf.2024.1415078</a:t>
            </a:r>
            <a:endParaRPr lang="en-US" dirty="0"/>
          </a:p>
        </p:txBody>
      </p:sp>
    </p:spTree>
    <p:extLst>
      <p:ext uri="{BB962C8B-B14F-4D97-AF65-F5344CB8AC3E}">
        <p14:creationId xmlns:p14="http://schemas.microsoft.com/office/powerpoint/2010/main" val="4111108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1750D79-8E6B-526B-3681-975A57DCD85E}"/>
              </a:ext>
            </a:extLst>
          </p:cNvPr>
          <p:cNvSpPr txBox="1"/>
          <p:nvPr/>
        </p:nvSpPr>
        <p:spPr>
          <a:xfrm>
            <a:off x="762000" y="2209800"/>
            <a:ext cx="9881616" cy="2677656"/>
          </a:xfrm>
          <a:prstGeom prst="rect">
            <a:avLst/>
          </a:prstGeom>
          <a:noFill/>
        </p:spPr>
        <p:txBody>
          <a:bodyPr wrap="square" rtlCol="0">
            <a:spAutoFit/>
          </a:bodyPr>
          <a:lstStyle/>
          <a:p>
            <a:r>
              <a:rPr lang="en-US" sz="2400" dirty="0"/>
              <a:t>NIAID is no longer funding Pathogen Detection!</a:t>
            </a:r>
          </a:p>
          <a:p>
            <a:endParaRPr lang="en-US" sz="2400" dirty="0"/>
          </a:p>
          <a:p>
            <a:endParaRPr lang="en-US" sz="2400" dirty="0"/>
          </a:p>
          <a:p>
            <a:endParaRPr lang="en-US" sz="2400" dirty="0"/>
          </a:p>
          <a:p>
            <a:endParaRPr lang="en-US" sz="2400" dirty="0"/>
          </a:p>
          <a:p>
            <a:endParaRPr lang="en-US" sz="2400" dirty="0"/>
          </a:p>
          <a:p>
            <a:pPr algn="ctr"/>
            <a:r>
              <a:rPr lang="en-US" sz="2400" dirty="0"/>
              <a:t>Therefore, the future is uncertain</a:t>
            </a:r>
          </a:p>
        </p:txBody>
      </p:sp>
      <p:pic>
        <p:nvPicPr>
          <p:cNvPr id="3" name="Graphic 2" descr="Sad face outline outline">
            <a:extLst>
              <a:ext uri="{FF2B5EF4-FFF2-40B4-BE49-F238E27FC236}">
                <a16:creationId xmlns:a16="http://schemas.microsoft.com/office/drawing/2014/main" id="{B2E37BF6-E14F-F79A-10FB-7DD437ABBB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10200" y="3200400"/>
            <a:ext cx="914400" cy="914400"/>
          </a:xfrm>
          <a:prstGeom prst="rect">
            <a:avLst/>
          </a:prstGeom>
        </p:spPr>
      </p:pic>
    </p:spTree>
    <p:extLst>
      <p:ext uri="{BB962C8B-B14F-4D97-AF65-F5344CB8AC3E}">
        <p14:creationId xmlns:p14="http://schemas.microsoft.com/office/powerpoint/2010/main" val="2391848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790582-8A9C-15FA-12B9-9AA819329EC5}"/>
              </a:ext>
            </a:extLst>
          </p:cNvPr>
          <p:cNvSpPr>
            <a:spLocks noChangeArrowheads="1"/>
          </p:cNvSpPr>
          <p:nvPr/>
        </p:nvSpPr>
        <p:spPr bwMode="auto">
          <a:xfrm>
            <a:off x="209559" y="468747"/>
            <a:ext cx="3030992" cy="63401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altLang="ja-JP" sz="1400" dirty="0">
                <a:solidFill>
                  <a:prstClr val="black"/>
                </a:solidFill>
                <a:highlight>
                  <a:srgbClr val="00FFFF"/>
                </a:highlight>
                <a:latin typeface="Aharoni" panose="02010803020104030203" pitchFamily="2" charset="-79"/>
                <a:cs typeface="Aharoni" panose="02010803020104030203" pitchFamily="2" charset="-79"/>
              </a:rPr>
              <a:t>Richa Agarwala</a:t>
            </a:r>
          </a:p>
          <a:p>
            <a:r>
              <a:rPr lang="en-US" altLang="ja-JP" sz="1400" dirty="0">
                <a:solidFill>
                  <a:prstClr val="black"/>
                </a:solidFill>
                <a:latin typeface="Aharoni" panose="02010803020104030203" pitchFamily="2" charset="-79"/>
                <a:cs typeface="Aharoni" panose="02010803020104030203" pitchFamily="2" charset="-79"/>
              </a:rPr>
              <a:t>Victor Ananiev</a:t>
            </a:r>
          </a:p>
          <a:p>
            <a:r>
              <a:rPr lang="en-US" altLang="ja-JP" sz="1400" dirty="0">
                <a:solidFill>
                  <a:prstClr val="black"/>
                </a:solidFill>
                <a:latin typeface="Aharoni" panose="02010803020104030203" pitchFamily="2" charset="-79"/>
                <a:cs typeface="Aharoni" panose="02010803020104030203" pitchFamily="2" charset="-79"/>
              </a:rPr>
              <a:t>Azat Badretdin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Slava Brover</a:t>
            </a:r>
          </a:p>
          <a:p>
            <a:r>
              <a:rPr lang="en-US" altLang="ja-JP" sz="1400" dirty="0">
                <a:solidFill>
                  <a:prstClr val="black"/>
                </a:solidFill>
                <a:latin typeface="Aharoni" panose="02010803020104030203" pitchFamily="2" charset="-79"/>
                <a:cs typeface="Aharoni" panose="02010803020104030203" pitchFamily="2" charset="-79"/>
              </a:rPr>
              <a:t>Joshua Cherry</a:t>
            </a:r>
          </a:p>
          <a:p>
            <a:r>
              <a:rPr lang="en-US" altLang="ja-JP" sz="1400" dirty="0">
                <a:solidFill>
                  <a:prstClr val="black"/>
                </a:solidFill>
                <a:latin typeface="Aharoni" panose="02010803020104030203" pitchFamily="2" charset="-79"/>
                <a:cs typeface="Aharoni" panose="02010803020104030203" pitchFamily="2" charset="-79"/>
              </a:rPr>
              <a:t>Jinna Choi</a:t>
            </a:r>
          </a:p>
          <a:p>
            <a:r>
              <a:rPr lang="en-US" altLang="ja-JP" sz="1400" dirty="0">
                <a:solidFill>
                  <a:prstClr val="black"/>
                </a:solidFill>
                <a:latin typeface="Aharoni" panose="02010803020104030203" pitchFamily="2" charset="-79"/>
                <a:cs typeface="Aharoni" panose="02010803020104030203" pitchFamily="2" charset="-79"/>
              </a:rPr>
              <a:t>Vyacheslav Chetvernin</a:t>
            </a:r>
          </a:p>
          <a:p>
            <a:r>
              <a:rPr lang="en-US" altLang="ja-JP" sz="1400" dirty="0">
                <a:solidFill>
                  <a:prstClr val="black"/>
                </a:solidFill>
                <a:latin typeface="Aharoni" panose="02010803020104030203" pitchFamily="2" charset="-79"/>
                <a:cs typeface="Aharoni" panose="02010803020104030203" pitchFamily="2" charset="-79"/>
              </a:rPr>
              <a:t>Pavan Chilamakuri</a:t>
            </a:r>
          </a:p>
          <a:p>
            <a:r>
              <a:rPr lang="en-US" altLang="ja-JP" sz="1400" dirty="0">
                <a:solidFill>
                  <a:prstClr val="black"/>
                </a:solidFill>
                <a:latin typeface="Aharoni" panose="02010803020104030203" pitchFamily="2" charset="-79"/>
                <a:cs typeface="Aharoni" panose="02010803020104030203" pitchFamily="2" charset="-79"/>
              </a:rPr>
              <a:t>Robert Cohen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DeAnne Cravaritis</a:t>
            </a:r>
          </a:p>
          <a:p>
            <a:r>
              <a:rPr lang="en-US" altLang="ja-JP" sz="1400" dirty="0">
                <a:solidFill>
                  <a:prstClr val="black"/>
                </a:solidFill>
                <a:latin typeface="Aharoni" panose="02010803020104030203" pitchFamily="2" charset="-79"/>
                <a:cs typeface="Aharoni" panose="02010803020104030203" pitchFamily="2" charset="-79"/>
              </a:rPr>
              <a:t>Michael DiCuccio</a:t>
            </a:r>
          </a:p>
          <a:p>
            <a:r>
              <a:rPr lang="en-US" altLang="ja-JP" sz="1400" dirty="0">
                <a:solidFill>
                  <a:prstClr val="black"/>
                </a:solidFill>
                <a:latin typeface="Aharoni" panose="02010803020104030203" pitchFamily="2" charset="-79"/>
                <a:cs typeface="Aharoni" panose="02010803020104030203" pitchFamily="2" charset="-79"/>
              </a:rPr>
              <a:t>Olga Ermoleava</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Boris Fedorov</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Mike Feldgarden</a:t>
            </a:r>
          </a:p>
          <a:p>
            <a:r>
              <a:rPr lang="en-US" altLang="ja-JP" sz="1400" dirty="0">
                <a:solidFill>
                  <a:prstClr val="black"/>
                </a:solidFill>
                <a:latin typeface="Aharoni" panose="02010803020104030203" pitchFamily="2" charset="-79"/>
                <a:cs typeface="Aharoni" panose="02010803020104030203" pitchFamily="2" charset="-79"/>
              </a:rPr>
              <a:t>Lewis Geer</a:t>
            </a:r>
          </a:p>
          <a:p>
            <a:r>
              <a:rPr lang="en-US" altLang="ja-JP" sz="1400" dirty="0">
                <a:solidFill>
                  <a:prstClr val="black"/>
                </a:solidFill>
                <a:latin typeface="Aharoni" panose="02010803020104030203" pitchFamily="2" charset="-79"/>
                <a:cs typeface="Aharoni" panose="02010803020104030203" pitchFamily="2" charset="-79"/>
              </a:rPr>
              <a:t>Renata Geer</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Dan Haft</a:t>
            </a:r>
          </a:p>
          <a:p>
            <a:r>
              <a:rPr lang="en-US" altLang="ja-JP" sz="1400" dirty="0">
                <a:solidFill>
                  <a:prstClr val="black"/>
                </a:solidFill>
                <a:latin typeface="Aharoni" panose="02010803020104030203" pitchFamily="2" charset="-79"/>
                <a:cs typeface="Aharoni" panose="02010803020104030203" pitchFamily="2" charset="-79"/>
              </a:rPr>
              <a:t>Lianyi Han</a:t>
            </a:r>
          </a:p>
          <a:p>
            <a:r>
              <a:rPr lang="en-US" altLang="ja-JP" sz="1400" dirty="0">
                <a:solidFill>
                  <a:prstClr val="black"/>
                </a:solidFill>
                <a:latin typeface="Aharoni" panose="02010803020104030203" pitchFamily="2" charset="-79"/>
                <a:cs typeface="Aharoni" panose="02010803020104030203" pitchFamily="2" charset="-79"/>
              </a:rPr>
              <a:t>Avi Kimchi</a:t>
            </a:r>
          </a:p>
          <a:p>
            <a:r>
              <a:rPr lang="en-US" altLang="ja-JP" sz="1400" dirty="0">
                <a:solidFill>
                  <a:prstClr val="black"/>
                </a:solidFill>
                <a:latin typeface="Aharoni" panose="02010803020104030203" pitchFamily="2" charset="-79"/>
                <a:cs typeface="Aharoni" panose="02010803020104030203" pitchFamily="2" charset="-79"/>
              </a:rPr>
              <a:t>Michel Kimelman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William Klimke</a:t>
            </a:r>
          </a:p>
          <a:p>
            <a:r>
              <a:rPr lang="en-US" altLang="ja-JP" sz="1400" dirty="0">
                <a:solidFill>
                  <a:prstClr val="black"/>
                </a:solidFill>
                <a:latin typeface="Aharoni" panose="02010803020104030203" pitchFamily="2" charset="-79"/>
                <a:cs typeface="Aharoni" panose="02010803020104030203" pitchFamily="2" charset="-79"/>
              </a:rPr>
              <a:t>Alex Kotliarov</a:t>
            </a:r>
          </a:p>
          <a:p>
            <a:r>
              <a:rPr lang="en-US" altLang="ja-JP" sz="1400" dirty="0">
                <a:solidFill>
                  <a:prstClr val="black"/>
                </a:solidFill>
                <a:latin typeface="Aharoni" panose="02010803020104030203" pitchFamily="2" charset="-79"/>
                <a:cs typeface="Aharoni" panose="02010803020104030203" pitchFamily="2" charset="-79"/>
              </a:rPr>
              <a:t>Valerii Lashmanov</a:t>
            </a:r>
          </a:p>
          <a:p>
            <a:r>
              <a:rPr lang="en-US" sz="1400" dirty="0">
                <a:solidFill>
                  <a:prstClr val="black"/>
                </a:solidFill>
                <a:highlight>
                  <a:srgbClr val="00FF00"/>
                </a:highlight>
                <a:latin typeface="Aharoni" panose="02010803020104030203" pitchFamily="2" charset="-79"/>
                <a:cs typeface="Aharoni" panose="02010803020104030203" pitchFamily="2" charset="-79"/>
              </a:rPr>
              <a:t>Aleksandr Morgulis</a:t>
            </a:r>
            <a:endParaRPr lang="en-US" altLang="ja-JP" sz="1400" dirty="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Eyal Moses</a:t>
            </a:r>
          </a:p>
          <a:p>
            <a:r>
              <a:rPr lang="en-US" altLang="ja-JP" sz="1400" dirty="0">
                <a:solidFill>
                  <a:prstClr val="black"/>
                </a:solidFill>
                <a:latin typeface="Aharoni" panose="02010803020104030203" pitchFamily="2" charset="-79"/>
                <a:cs typeface="Aharoni" panose="02010803020104030203" pitchFamily="2" charset="-79"/>
              </a:rPr>
              <a:t>Chris O'Sullivan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Arjun Prasad</a:t>
            </a:r>
          </a:p>
          <a:p>
            <a:endParaRPr lang="en-US" altLang="ja-JP" sz="1400" dirty="0">
              <a:solidFill>
                <a:prstClr val="black"/>
              </a:solidFill>
              <a:latin typeface="Aharoni" panose="02010803020104030203" pitchFamily="2" charset="-79"/>
              <a:cs typeface="Aharoni" panose="02010803020104030203" pitchFamily="2" charset="-79"/>
            </a:endParaRPr>
          </a:p>
          <a:p>
            <a:endParaRPr lang="en-US" altLang="ja-JP" sz="1400" dirty="0">
              <a:solidFill>
                <a:prstClr val="black"/>
              </a:solidFill>
              <a:latin typeface="Aharoni" panose="02010803020104030203" pitchFamily="2" charset="-79"/>
              <a:cs typeface="Aharoni" panose="02010803020104030203" pitchFamily="2" charset="-79"/>
            </a:endParaRPr>
          </a:p>
        </p:txBody>
      </p:sp>
      <p:sp>
        <p:nvSpPr>
          <p:cNvPr id="3" name="TextBox 6">
            <a:extLst>
              <a:ext uri="{FF2B5EF4-FFF2-40B4-BE49-F238E27FC236}">
                <a16:creationId xmlns:a16="http://schemas.microsoft.com/office/drawing/2014/main" id="{366971FE-91C7-6B89-BA08-D086883096B5}"/>
              </a:ext>
            </a:extLst>
          </p:cNvPr>
          <p:cNvSpPr txBox="1">
            <a:spLocks noChangeArrowheads="1"/>
          </p:cNvSpPr>
          <p:nvPr/>
        </p:nvSpPr>
        <p:spPr bwMode="auto">
          <a:xfrm>
            <a:off x="6752757" y="5410200"/>
            <a:ext cx="5027044" cy="12003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0" algn="ctr" eaLnBrk="1" hangingPunct="1"/>
            <a:r>
              <a:rPr lang="en-US" sz="1200" dirty="0">
                <a:latin typeface="Aharoni" panose="02010803020104030203" pitchFamily="2" charset="-79"/>
                <a:cs typeface="Aharoni" panose="02010803020104030203" pitchFamily="2" charset="-79"/>
              </a:rPr>
              <a:t>This work was supported in part by the National Center for Biotechnology Information of the National Library of Medicine (NLM), National Institutes of Health, as well in part by the National Institute of Allergy and Infectious Diseases,</a:t>
            </a:r>
          </a:p>
          <a:p>
            <a:pPr marL="0" indent="0" algn="ctr" eaLnBrk="1" hangingPunct="1"/>
            <a:r>
              <a:rPr lang="en-US" sz="1200" dirty="0">
                <a:latin typeface="Aharoni" panose="02010803020104030203" pitchFamily="2" charset="-79"/>
                <a:cs typeface="Aharoni" panose="02010803020104030203" pitchFamily="2" charset="-79"/>
              </a:rPr>
              <a:t>National Institutes of Health</a:t>
            </a:r>
          </a:p>
          <a:p>
            <a:pPr marL="0" indent="0" algn="ctr" eaLnBrk="1" hangingPunct="1"/>
            <a:endParaRPr lang="en-US" sz="1200" dirty="0">
              <a:latin typeface="Aharoni" panose="02010803020104030203" pitchFamily="2" charset="-79"/>
              <a:cs typeface="Aharoni" panose="02010803020104030203" pitchFamily="2" charset="-79"/>
            </a:endParaRPr>
          </a:p>
        </p:txBody>
      </p:sp>
      <p:sp>
        <p:nvSpPr>
          <p:cNvPr id="4" name="Rectangle 3">
            <a:extLst>
              <a:ext uri="{FF2B5EF4-FFF2-40B4-BE49-F238E27FC236}">
                <a16:creationId xmlns:a16="http://schemas.microsoft.com/office/drawing/2014/main" id="{E7B2DF3B-1902-6C5B-1FB9-764EF1294BBF}"/>
              </a:ext>
            </a:extLst>
          </p:cNvPr>
          <p:cNvSpPr/>
          <p:nvPr/>
        </p:nvSpPr>
        <p:spPr>
          <a:xfrm>
            <a:off x="3048000" y="468747"/>
            <a:ext cx="3379838" cy="5693866"/>
          </a:xfrm>
          <a:prstGeom prst="rect">
            <a:avLst/>
          </a:prstGeom>
        </p:spPr>
        <p:txBody>
          <a:bodyPr wrap="square">
            <a:spAutoFit/>
          </a:bodyPr>
          <a:lstStyle/>
          <a:p>
            <a:r>
              <a:rPr lang="en-US" altLang="ja-JP" sz="1400" dirty="0">
                <a:solidFill>
                  <a:prstClr val="black"/>
                </a:solidFill>
                <a:latin typeface="Aharoni" panose="02010803020104030203" pitchFamily="2" charset="-79"/>
                <a:cs typeface="Aharoni" panose="02010803020104030203" pitchFamily="2" charset="-79"/>
              </a:rPr>
              <a:t>Edward Rice</a:t>
            </a:r>
          </a:p>
          <a:p>
            <a:r>
              <a:rPr lang="en-US" altLang="ja-JP" sz="1400" dirty="0">
                <a:solidFill>
                  <a:prstClr val="black"/>
                </a:solidFill>
                <a:latin typeface="Aharoni" panose="02010803020104030203" pitchFamily="2" charset="-79"/>
                <a:cs typeface="Aharoni" panose="02010803020104030203" pitchFamily="2" charset="-79"/>
              </a:rPr>
              <a:t>Kirill Rotmistrovskyy</a:t>
            </a:r>
          </a:p>
          <a:p>
            <a:r>
              <a:rPr lang="en-US" sz="1400" dirty="0">
                <a:solidFill>
                  <a:prstClr val="black"/>
                </a:solidFill>
                <a:latin typeface="Aharoni" panose="02010803020104030203" pitchFamily="2" charset="-79"/>
                <a:cs typeface="Aharoni" panose="02010803020104030203" pitchFamily="2" charset="-79"/>
              </a:rPr>
              <a:t>Alejandro A. Schaffer</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Nadya Serova</a:t>
            </a:r>
          </a:p>
          <a:p>
            <a:r>
              <a:rPr lang="en-US" altLang="ja-JP" sz="1400" dirty="0">
                <a:solidFill>
                  <a:prstClr val="black"/>
                </a:solidFill>
                <a:latin typeface="Aharoni" panose="02010803020104030203" pitchFamily="2" charset="-79"/>
                <a:cs typeface="Aharoni" panose="02010803020104030203" pitchFamily="2" charset="-79"/>
              </a:rPr>
              <a:t>Sergey Shiryev</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Martin Shumway</a:t>
            </a:r>
          </a:p>
          <a:p>
            <a:r>
              <a:rPr lang="en-US" altLang="ja-JP" sz="1400" dirty="0">
                <a:solidFill>
                  <a:prstClr val="black"/>
                </a:solidFill>
                <a:latin typeface="Aharoni" panose="02010803020104030203" pitchFamily="2" charset="-79"/>
                <a:cs typeface="Aharoni" panose="02010803020104030203" pitchFamily="2" charset="-79"/>
              </a:rPr>
              <a:t>Oleg Shutov</a:t>
            </a:r>
          </a:p>
          <a:p>
            <a:r>
              <a:rPr lang="en-US" altLang="ja-JP" sz="1400" dirty="0">
                <a:solidFill>
                  <a:prstClr val="black"/>
                </a:solidFill>
                <a:latin typeface="Aharoni" panose="02010803020104030203" pitchFamily="2" charset="-79"/>
                <a:cs typeface="Aharoni" panose="02010803020104030203" pitchFamily="2" charset="-79"/>
              </a:rPr>
              <a:t>Douglas Slotta</a:t>
            </a:r>
          </a:p>
          <a:p>
            <a:r>
              <a:rPr lang="en-US" altLang="ja-JP" sz="1400" dirty="0">
                <a:solidFill>
                  <a:prstClr val="black"/>
                </a:solidFill>
                <a:highlight>
                  <a:srgbClr val="00FFFF"/>
                </a:highlight>
                <a:latin typeface="Aharoni" panose="02010803020104030203" pitchFamily="2" charset="-79"/>
                <a:cs typeface="Aharoni" panose="02010803020104030203" pitchFamily="2" charset="-79"/>
              </a:rPr>
              <a:t>Alexandre Souvorov</a:t>
            </a:r>
          </a:p>
          <a:p>
            <a:r>
              <a:rPr lang="en-US" altLang="ja-JP" sz="1400" dirty="0">
                <a:solidFill>
                  <a:prstClr val="black"/>
                </a:solidFill>
                <a:latin typeface="Aharoni" panose="02010803020104030203" pitchFamily="2" charset="-79"/>
                <a:cs typeface="Aharoni" panose="02010803020104030203" pitchFamily="2" charset="-79"/>
              </a:rPr>
              <a:t>Tatiana Tatusova</a:t>
            </a:r>
          </a:p>
          <a:p>
            <a:r>
              <a:rPr lang="en-US" altLang="ja-JP" sz="1400" dirty="0">
                <a:solidFill>
                  <a:prstClr val="black"/>
                </a:solidFill>
                <a:latin typeface="Aharoni" panose="02010803020104030203" pitchFamily="2" charset="-79"/>
                <a:cs typeface="Aharoni" panose="02010803020104030203" pitchFamily="2" charset="-79"/>
              </a:rPr>
              <a:t>Francoise Thibaud-Nissen</a:t>
            </a:r>
          </a:p>
          <a:p>
            <a:r>
              <a:rPr lang="en-US" sz="1400" dirty="0">
                <a:solidFill>
                  <a:prstClr val="black"/>
                </a:solidFill>
                <a:latin typeface="Aharoni" panose="02010803020104030203" pitchFamily="2" charset="-79"/>
                <a:cs typeface="Aharoni" panose="02010803020104030203" pitchFamily="2" charset="-79"/>
              </a:rPr>
              <a:t>Igor Tolstoy</a:t>
            </a:r>
          </a:p>
          <a:p>
            <a:r>
              <a:rPr lang="en-US" sz="1400" dirty="0">
                <a:solidFill>
                  <a:prstClr val="black"/>
                </a:solidFill>
                <a:highlight>
                  <a:srgbClr val="00FF00"/>
                </a:highlight>
                <a:latin typeface="Aharoni" panose="02010803020104030203" pitchFamily="2" charset="-79"/>
                <a:cs typeface="Aharoni" panose="02010803020104030203" pitchFamily="2" charset="-79"/>
              </a:rPr>
              <a:t>Ed Wachtel</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Lukas Wagner</a:t>
            </a:r>
          </a:p>
          <a:p>
            <a:r>
              <a:rPr lang="en-US" sz="1400" dirty="0">
                <a:solidFill>
                  <a:prstClr val="black"/>
                </a:solidFill>
                <a:highlight>
                  <a:srgbClr val="00FF00"/>
                </a:highlight>
                <a:latin typeface="Aharoni" panose="02010803020104030203" pitchFamily="2" charset="-79"/>
                <a:cs typeface="Aharoni" panose="02010803020104030203" pitchFamily="2" charset="-79"/>
              </a:rPr>
              <a:t>Jay Worley</a:t>
            </a:r>
          </a:p>
          <a:p>
            <a:r>
              <a:rPr lang="en-US" sz="1400" dirty="0">
                <a:solidFill>
                  <a:prstClr val="black"/>
                </a:solidFill>
                <a:latin typeface="Aharoni" panose="02010803020104030203" pitchFamily="2" charset="-79"/>
                <a:cs typeface="Aharoni" panose="02010803020104030203" pitchFamily="2" charset="-79"/>
              </a:rPr>
              <a:t>Hlavina Wratko</a:t>
            </a:r>
          </a:p>
          <a:p>
            <a:r>
              <a:rPr lang="en-US" altLang="ja-JP" sz="1400" dirty="0">
                <a:solidFill>
                  <a:prstClr val="black"/>
                </a:solidFill>
                <a:latin typeface="Aharoni" panose="02010803020104030203" pitchFamily="2" charset="-79"/>
                <a:cs typeface="Aharoni" panose="02010803020104030203" pitchFamily="2" charset="-79"/>
              </a:rPr>
              <a:t>Chunlin Xiao</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Alexander Zasypkin</a:t>
            </a:r>
            <a:endParaRPr lang="en-US" sz="1400" dirty="0">
              <a:solidFill>
                <a:prstClr val="black"/>
              </a:solidFill>
              <a:highlight>
                <a:srgbClr val="00FF00"/>
              </a:highlight>
              <a:latin typeface="Aharoni" panose="02010803020104030203" pitchFamily="2" charset="-79"/>
              <a:cs typeface="Aharoni" panose="02010803020104030203" pitchFamily="2" charset="-79"/>
            </a:endParaRPr>
          </a:p>
          <a:p>
            <a:r>
              <a:rPr lang="en-US" sz="1400" dirty="0">
                <a:solidFill>
                  <a:prstClr val="black"/>
                </a:solidFill>
                <a:latin typeface="Aharoni" panose="02010803020104030203" pitchFamily="2" charset="-79"/>
                <a:cs typeface="Aharoni" panose="02010803020104030203" pitchFamily="2" charset="-79"/>
              </a:rPr>
              <a:t>Eugene Yaschenko</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Mingzhang Yang</a:t>
            </a:r>
          </a:p>
          <a:p>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David Lipman</a:t>
            </a:r>
          </a:p>
          <a:p>
            <a:r>
              <a:rPr lang="en-US" altLang="ja-JP" sz="1400" dirty="0">
                <a:solidFill>
                  <a:prstClr val="black"/>
                </a:solidFill>
                <a:latin typeface="Aharoni" panose="02010803020104030203" pitchFamily="2" charset="-79"/>
                <a:cs typeface="Aharoni" panose="02010803020104030203" pitchFamily="2" charset="-79"/>
              </a:rPr>
              <a:t>James Ostell</a:t>
            </a:r>
          </a:p>
          <a:p>
            <a:r>
              <a:rPr lang="en-US" altLang="ja-JP" sz="1400" dirty="0">
                <a:solidFill>
                  <a:prstClr val="black"/>
                </a:solidFill>
                <a:latin typeface="Aharoni" panose="02010803020104030203" pitchFamily="2" charset="-79"/>
                <a:cs typeface="Aharoni" panose="02010803020104030203" pitchFamily="2" charset="-79"/>
              </a:rPr>
              <a:t>Kim Pruitt</a:t>
            </a:r>
          </a:p>
          <a:p>
            <a:r>
              <a:rPr lang="en-US" altLang="ja-JP" sz="1400" dirty="0">
                <a:solidFill>
                  <a:prstClr val="black"/>
                </a:solidFill>
                <a:latin typeface="Aharoni" panose="02010803020104030203" pitchFamily="2" charset="-79"/>
                <a:cs typeface="Aharoni" panose="02010803020104030203" pitchFamily="2" charset="-79"/>
              </a:rPr>
              <a:t>Stephen Sherry</a:t>
            </a:r>
          </a:p>
        </p:txBody>
      </p:sp>
      <p:sp>
        <p:nvSpPr>
          <p:cNvPr id="5" name="TextBox 4">
            <a:extLst>
              <a:ext uri="{FF2B5EF4-FFF2-40B4-BE49-F238E27FC236}">
                <a16:creationId xmlns:a16="http://schemas.microsoft.com/office/drawing/2014/main" id="{2B96417E-39BB-B13D-7619-ABD16DE9A6B0}"/>
              </a:ext>
            </a:extLst>
          </p:cNvPr>
          <p:cNvSpPr txBox="1"/>
          <p:nvPr/>
        </p:nvSpPr>
        <p:spPr>
          <a:xfrm>
            <a:off x="7193532" y="4122117"/>
            <a:ext cx="4145494" cy="523220"/>
          </a:xfrm>
          <a:prstGeom prst="rect">
            <a:avLst/>
          </a:prstGeom>
          <a:noFill/>
        </p:spPr>
        <p:txBody>
          <a:bodyPr wrap="none" rtlCol="0">
            <a:spAutoFit/>
          </a:bodyPr>
          <a:lstStyle/>
          <a:p>
            <a:r>
              <a:rPr lang="en-US" sz="2800" b="1" dirty="0">
                <a:highlight>
                  <a:srgbClr val="FFFF00"/>
                </a:highlight>
              </a:rPr>
              <a:t>pd-help@ncbi.nlm.nih.gov</a:t>
            </a:r>
          </a:p>
        </p:txBody>
      </p:sp>
      <p:sp>
        <p:nvSpPr>
          <p:cNvPr id="6" name="Title 5">
            <a:extLst>
              <a:ext uri="{FF2B5EF4-FFF2-40B4-BE49-F238E27FC236}">
                <a16:creationId xmlns:a16="http://schemas.microsoft.com/office/drawing/2014/main" id="{D186FA02-CE41-309D-10B0-000E625C6DC8}"/>
              </a:ext>
            </a:extLst>
          </p:cNvPr>
          <p:cNvSpPr txBox="1">
            <a:spLocks noGrp="1"/>
          </p:cNvSpPr>
          <p:nvPr>
            <p:ph type="title" idx="4294967295"/>
          </p:nvPr>
        </p:nvSpPr>
        <p:spPr>
          <a:xfrm>
            <a:off x="4592768" y="80215"/>
            <a:ext cx="3006464"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Acknowledgements</a:t>
            </a:r>
          </a:p>
        </p:txBody>
      </p:sp>
      <p:sp>
        <p:nvSpPr>
          <p:cNvPr id="7" name="TextBox 8">
            <a:extLst>
              <a:ext uri="{FF2B5EF4-FFF2-40B4-BE49-F238E27FC236}">
                <a16:creationId xmlns:a16="http://schemas.microsoft.com/office/drawing/2014/main" id="{70178B8D-AB68-86E8-D933-782AF675599C}"/>
              </a:ext>
            </a:extLst>
          </p:cNvPr>
          <p:cNvSpPr txBox="1">
            <a:spLocks noChangeArrowheads="1"/>
          </p:cNvSpPr>
          <p:nvPr/>
        </p:nvSpPr>
        <p:spPr bwMode="auto">
          <a:xfrm>
            <a:off x="8534400" y="1176632"/>
            <a:ext cx="1664238" cy="24622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400" dirty="0">
                <a:solidFill>
                  <a:prstClr val="black"/>
                </a:solidFill>
                <a:latin typeface="Aharoni" panose="02010803020104030203" pitchFamily="2" charset="-79"/>
                <a:cs typeface="Aharoni" panose="02010803020104030203" pitchFamily="2" charset="-79"/>
              </a:rPr>
              <a:t>ASM</a:t>
            </a:r>
          </a:p>
          <a:p>
            <a:pPr eaLnBrk="1" hangingPunct="1"/>
            <a:r>
              <a:rPr lang="en-US" sz="1400" dirty="0">
                <a:solidFill>
                  <a:prstClr val="black"/>
                </a:solidFill>
                <a:latin typeface="Aharoni" panose="02010803020104030203" pitchFamily="2" charset="-79"/>
                <a:cs typeface="Aharoni" panose="02010803020104030203" pitchFamily="2" charset="-79"/>
              </a:rPr>
              <a:t>BWH</a:t>
            </a:r>
          </a:p>
          <a:p>
            <a:pPr eaLnBrk="1" hangingPunct="1"/>
            <a:r>
              <a:rPr lang="en-US" sz="1400" dirty="0">
                <a:solidFill>
                  <a:prstClr val="black"/>
                </a:solidFill>
                <a:latin typeface="Aharoni" panose="02010803020104030203" pitchFamily="2" charset="-79"/>
                <a:cs typeface="Aharoni" panose="02010803020104030203" pitchFamily="2" charset="-79"/>
              </a:rPr>
              <a:t>CDC</a:t>
            </a:r>
          </a:p>
          <a:p>
            <a:pPr eaLnBrk="1" hangingPunct="1"/>
            <a:r>
              <a:rPr lang="en-US" sz="1400" dirty="0">
                <a:solidFill>
                  <a:prstClr val="black"/>
                </a:solidFill>
                <a:latin typeface="Aharoni" panose="02010803020104030203" pitchFamily="2" charset="-79"/>
                <a:cs typeface="Aharoni" panose="02010803020104030203" pitchFamily="2" charset="-79"/>
              </a:rPr>
              <a:t>FDA/CFSAN</a:t>
            </a:r>
          </a:p>
          <a:p>
            <a:pPr eaLnBrk="1" hangingPunct="1"/>
            <a:r>
              <a:rPr lang="en-US" sz="1400" dirty="0">
                <a:solidFill>
                  <a:prstClr val="black"/>
                </a:solidFill>
                <a:latin typeface="Aharoni" panose="02010803020104030203" pitchFamily="2" charset="-79"/>
                <a:cs typeface="Aharoni" panose="02010803020104030203" pitchFamily="2" charset="-79"/>
              </a:rPr>
              <a:t>FDA/CVM</a:t>
            </a:r>
          </a:p>
          <a:p>
            <a:pPr eaLnBrk="1" hangingPunct="1"/>
            <a:r>
              <a:rPr lang="en-US" sz="1400" dirty="0">
                <a:solidFill>
                  <a:prstClr val="black"/>
                </a:solidFill>
                <a:latin typeface="Aharoni" panose="02010803020104030203" pitchFamily="2" charset="-79"/>
                <a:cs typeface="Aharoni" panose="02010803020104030203" pitchFamily="2" charset="-79"/>
              </a:rPr>
              <a:t>GenFS</a:t>
            </a:r>
          </a:p>
          <a:p>
            <a:pPr eaLnBrk="1" hangingPunct="1"/>
            <a:r>
              <a:rPr lang="en-US" sz="1400" dirty="0">
                <a:solidFill>
                  <a:prstClr val="black"/>
                </a:solidFill>
                <a:latin typeface="Aharoni" panose="02010803020104030203" pitchFamily="2" charset="-79"/>
                <a:cs typeface="Aharoni" panose="02010803020104030203" pitchFamily="2" charset="-79"/>
              </a:rPr>
              <a:t>USDA-FSIS</a:t>
            </a:r>
          </a:p>
          <a:p>
            <a:pPr eaLnBrk="1" hangingPunct="1"/>
            <a:r>
              <a:rPr lang="en-US" sz="1400" dirty="0">
                <a:solidFill>
                  <a:prstClr val="black"/>
                </a:solidFill>
                <a:latin typeface="Aharoni" panose="02010803020104030203" pitchFamily="2" charset="-79"/>
                <a:cs typeface="Aharoni" panose="02010803020104030203" pitchFamily="2" charset="-79"/>
              </a:rPr>
              <a:t>PHAC/CFIA</a:t>
            </a:r>
          </a:p>
          <a:p>
            <a:pPr eaLnBrk="1" hangingPunct="1"/>
            <a:r>
              <a:rPr lang="en-US" sz="1400" dirty="0">
                <a:solidFill>
                  <a:prstClr val="black"/>
                </a:solidFill>
                <a:latin typeface="Aharoni" panose="02010803020104030203" pitchFamily="2" charset="-79"/>
                <a:cs typeface="Aharoni" panose="02010803020104030203" pitchFamily="2" charset="-79"/>
              </a:rPr>
              <a:t>PHE/FERA</a:t>
            </a:r>
          </a:p>
          <a:p>
            <a:pPr eaLnBrk="1" hangingPunct="1"/>
            <a:r>
              <a:rPr lang="en-US" sz="1400" dirty="0">
                <a:solidFill>
                  <a:prstClr val="black"/>
                </a:solidFill>
                <a:latin typeface="Aharoni" panose="02010803020104030203" pitchFamily="2" charset="-79"/>
                <a:cs typeface="Aharoni" panose="02010803020104030203" pitchFamily="2" charset="-79"/>
              </a:rPr>
              <a:t>NIAID</a:t>
            </a:r>
          </a:p>
          <a:p>
            <a:pPr eaLnBrk="1" hangingPunct="1"/>
            <a:r>
              <a:rPr lang="en-US" sz="1400" dirty="0">
                <a:solidFill>
                  <a:prstClr val="black"/>
                </a:solidFill>
                <a:latin typeface="Aharoni" panose="02010803020104030203" pitchFamily="2" charset="-79"/>
                <a:cs typeface="Aharoni" panose="02010803020104030203" pitchFamily="2" charset="-79"/>
              </a:rPr>
              <a:t>Wadsworth/MDH</a:t>
            </a:r>
          </a:p>
        </p:txBody>
      </p:sp>
    </p:spTree>
    <p:extLst>
      <p:ext uri="{BB962C8B-B14F-4D97-AF65-F5344CB8AC3E}">
        <p14:creationId xmlns:p14="http://schemas.microsoft.com/office/powerpoint/2010/main" val="902095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A5932-C8DA-B658-B499-4AA92980789C}"/>
              </a:ext>
            </a:extLst>
          </p:cNvPr>
          <p:cNvSpPr>
            <a:spLocks noGrp="1"/>
          </p:cNvSpPr>
          <p:nvPr>
            <p:ph type="title"/>
          </p:nvPr>
        </p:nvSpPr>
        <p:spPr>
          <a:xfrm>
            <a:off x="457200" y="231563"/>
            <a:ext cx="9961124" cy="553998"/>
          </a:xfrm>
        </p:spPr>
        <p:txBody>
          <a:bodyPr/>
          <a:lstStyle/>
          <a:p>
            <a:r>
              <a:rPr lang="en-US" dirty="0"/>
              <a:t>FY24 FDA / </a:t>
            </a:r>
            <a:r>
              <a:rPr lang="en-US" dirty="0" err="1"/>
              <a:t>GenomeTrakr</a:t>
            </a:r>
            <a:r>
              <a:rPr lang="en-US" dirty="0"/>
              <a:t> activities</a:t>
            </a:r>
          </a:p>
        </p:txBody>
      </p:sp>
      <p:graphicFrame>
        <p:nvGraphicFramePr>
          <p:cNvPr id="8" name="Content Placeholder 7">
            <a:extLst>
              <a:ext uri="{FF2B5EF4-FFF2-40B4-BE49-F238E27FC236}">
                <a16:creationId xmlns:a16="http://schemas.microsoft.com/office/drawing/2014/main" id="{EC0CF413-D417-FA73-C4D0-872EC3AEF387}"/>
              </a:ext>
            </a:extLst>
          </p:cNvPr>
          <p:cNvGraphicFramePr>
            <a:graphicFrameLocks noGrp="1"/>
          </p:cNvGraphicFramePr>
          <p:nvPr>
            <p:ph idx="1"/>
          </p:nvPr>
        </p:nvGraphicFramePr>
        <p:xfrm>
          <a:off x="457186" y="785561"/>
          <a:ext cx="11270216" cy="5791200"/>
        </p:xfrm>
        <a:graphic>
          <a:graphicData uri="http://schemas.openxmlformats.org/drawingml/2006/table">
            <a:tbl>
              <a:tblPr firstRow="1" bandRow="1">
                <a:tableStyleId>{6E25E649-3F16-4E02-A733-19D2CDBF48F0}</a:tableStyleId>
              </a:tblPr>
              <a:tblGrid>
                <a:gridCol w="5632882">
                  <a:extLst>
                    <a:ext uri="{9D8B030D-6E8A-4147-A177-3AD203B41FA5}">
                      <a16:colId xmlns:a16="http://schemas.microsoft.com/office/drawing/2014/main" val="1653656949"/>
                    </a:ext>
                  </a:extLst>
                </a:gridCol>
                <a:gridCol w="4057095">
                  <a:extLst>
                    <a:ext uri="{9D8B030D-6E8A-4147-A177-3AD203B41FA5}">
                      <a16:colId xmlns:a16="http://schemas.microsoft.com/office/drawing/2014/main" val="1043939122"/>
                    </a:ext>
                  </a:extLst>
                </a:gridCol>
                <a:gridCol w="1580239">
                  <a:extLst>
                    <a:ext uri="{9D8B030D-6E8A-4147-A177-3AD203B41FA5}">
                      <a16:colId xmlns:a16="http://schemas.microsoft.com/office/drawing/2014/main" val="2158864224"/>
                    </a:ext>
                  </a:extLst>
                </a:gridCol>
              </a:tblGrid>
              <a:tr h="370840">
                <a:tc>
                  <a:txBody>
                    <a:bodyPr/>
                    <a:lstStyle/>
                    <a:p>
                      <a:r>
                        <a:rPr lang="en-US" sz="1400" dirty="0"/>
                        <a:t>Project</a:t>
                      </a:r>
                    </a:p>
                  </a:txBody>
                  <a:tcPr/>
                </a:tc>
                <a:tc>
                  <a:txBody>
                    <a:bodyPr/>
                    <a:lstStyle/>
                    <a:p>
                      <a:r>
                        <a:rPr lang="en-US" sz="1400" dirty="0"/>
                        <a:t>Lead</a:t>
                      </a:r>
                    </a:p>
                  </a:txBody>
                  <a:tcPr/>
                </a:tc>
                <a:tc>
                  <a:txBody>
                    <a:bodyPr/>
                    <a:lstStyle/>
                    <a:p>
                      <a:r>
                        <a:rPr lang="en-US" sz="1400" dirty="0"/>
                        <a:t>Completed?</a:t>
                      </a:r>
                    </a:p>
                  </a:txBody>
                  <a:tcPr/>
                </a:tc>
                <a:extLst>
                  <a:ext uri="{0D108BD9-81ED-4DB2-BD59-A6C34878D82A}">
                    <a16:rowId xmlns:a16="http://schemas.microsoft.com/office/drawing/2014/main" val="885592429"/>
                  </a:ext>
                </a:extLst>
              </a:tr>
              <a:tr h="370840">
                <a:tc>
                  <a:txBody>
                    <a:bodyPr/>
                    <a:lstStyle/>
                    <a:p>
                      <a:r>
                        <a:rPr lang="en-US" sz="1400" dirty="0"/>
                        <a:t>Publication: </a:t>
                      </a:r>
                      <a:r>
                        <a:rPr lang="en-US" sz="1400" dirty="0" err="1"/>
                        <a:t>GenomeTrakr</a:t>
                      </a:r>
                      <a:r>
                        <a:rPr lang="en-US" sz="1400" dirty="0"/>
                        <a:t> Springer Methods and Protocols chapter update (Timme et. al., 2024)</a:t>
                      </a:r>
                    </a:p>
                  </a:txBody>
                  <a:tcPr/>
                </a:tc>
                <a:tc>
                  <a:txBody>
                    <a:bodyPr/>
                    <a:lstStyle/>
                    <a:p>
                      <a:r>
                        <a:rPr lang="en-US" sz="1400" dirty="0"/>
                        <a:t>Ruth Timme + </a:t>
                      </a:r>
                      <a:r>
                        <a:rPr lang="en-US" sz="1400" dirty="0" err="1"/>
                        <a:t>GenomeTrakr</a:t>
                      </a:r>
                      <a:r>
                        <a:rPr lang="en-US" sz="1400" dirty="0"/>
                        <a:t> team</a:t>
                      </a:r>
                    </a:p>
                  </a:txBody>
                  <a:tcPr/>
                </a:tc>
                <a:tc>
                  <a:txBody>
                    <a:bodyPr/>
                    <a:lstStyle/>
                    <a:p>
                      <a:r>
                        <a:rPr lang="en-US" sz="1400" dirty="0"/>
                        <a:t>YES</a:t>
                      </a:r>
                    </a:p>
                  </a:txBody>
                  <a:tcPr/>
                </a:tc>
                <a:extLst>
                  <a:ext uri="{0D108BD9-81ED-4DB2-BD59-A6C34878D82A}">
                    <a16:rowId xmlns:a16="http://schemas.microsoft.com/office/drawing/2014/main" val="3572119133"/>
                  </a:ext>
                </a:extLst>
              </a:tr>
              <a:tr h="370840">
                <a:tc>
                  <a:txBody>
                    <a:bodyPr/>
                    <a:lstStyle/>
                    <a:p>
                      <a:r>
                        <a:rPr lang="en-US" sz="1400" dirty="0"/>
                        <a:t>Publication: SARS-CoV-2 Wastewater manuscript published (Timme et. al., 2024)</a:t>
                      </a:r>
                    </a:p>
                  </a:txBody>
                  <a:tcPr/>
                </a:tc>
                <a:tc>
                  <a:txBody>
                    <a:bodyPr/>
                    <a:lstStyle/>
                    <a:p>
                      <a:r>
                        <a:rPr lang="en-US" sz="1400" dirty="0"/>
                        <a:t>FDA + </a:t>
                      </a:r>
                      <a:r>
                        <a:rPr lang="en-US" sz="1400" dirty="0" err="1"/>
                        <a:t>GenomeTrakr</a:t>
                      </a:r>
                      <a:r>
                        <a:rPr lang="en-US" sz="1400" dirty="0"/>
                        <a:t> labs</a:t>
                      </a:r>
                    </a:p>
                  </a:txBody>
                  <a:tcPr/>
                </a:tc>
                <a:tc>
                  <a:txBody>
                    <a:bodyPr/>
                    <a:lstStyle/>
                    <a:p>
                      <a:r>
                        <a:rPr lang="en-US" sz="1400" dirty="0"/>
                        <a:t>YES</a:t>
                      </a:r>
                    </a:p>
                  </a:txBody>
                  <a:tcPr/>
                </a:tc>
                <a:extLst>
                  <a:ext uri="{0D108BD9-81ED-4DB2-BD59-A6C34878D82A}">
                    <a16:rowId xmlns:a16="http://schemas.microsoft.com/office/drawing/2014/main" val="716487657"/>
                  </a:ext>
                </a:extLst>
              </a:tr>
              <a:tr h="370840">
                <a:tc>
                  <a:txBody>
                    <a:bodyPr/>
                    <a:lstStyle/>
                    <a:p>
                      <a:r>
                        <a:rPr lang="en-US" sz="1400" dirty="0"/>
                        <a:t>Publication: Pathogen Data Object Model</a:t>
                      </a:r>
                    </a:p>
                  </a:txBody>
                  <a:tcPr/>
                </a:tc>
                <a:tc>
                  <a:txBody>
                    <a:bodyPr/>
                    <a:lstStyle/>
                    <a:p>
                      <a:r>
                        <a:rPr lang="en-US" sz="1400" dirty="0"/>
                        <a:t>Ruth Timme, PHA4GE, INSDC</a:t>
                      </a:r>
                    </a:p>
                  </a:txBody>
                  <a:tcPr/>
                </a:tc>
                <a:tc>
                  <a:txBody>
                    <a:bodyPr/>
                    <a:lstStyle/>
                    <a:p>
                      <a:r>
                        <a:rPr lang="en-US" sz="1400" dirty="0"/>
                        <a:t>YES</a:t>
                      </a:r>
                    </a:p>
                  </a:txBody>
                  <a:tcPr/>
                </a:tc>
                <a:extLst>
                  <a:ext uri="{0D108BD9-81ED-4DB2-BD59-A6C34878D82A}">
                    <a16:rowId xmlns:a16="http://schemas.microsoft.com/office/drawing/2014/main" val="398138575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Evaluation: </a:t>
                      </a:r>
                      <a:r>
                        <a:rPr lang="en-US" sz="1400" dirty="0" err="1"/>
                        <a:t>ClearLabs</a:t>
                      </a:r>
                      <a:r>
                        <a:rPr lang="en-US" sz="1400" dirty="0"/>
                        <a:t> Clear Dx for use by GT laboratories</a:t>
                      </a:r>
                    </a:p>
                  </a:txBody>
                  <a:tcPr/>
                </a:tc>
                <a:tc>
                  <a:txBody>
                    <a:bodyPr/>
                    <a:lstStyle/>
                    <a:p>
                      <a:r>
                        <a:rPr lang="en-US" sz="1400" dirty="0"/>
                        <a:t>Hope Bias + Ruth Timme</a:t>
                      </a:r>
                    </a:p>
                  </a:txBody>
                  <a:tcPr/>
                </a:tc>
                <a:tc>
                  <a:txBody>
                    <a:bodyPr/>
                    <a:lstStyle/>
                    <a:p>
                      <a:r>
                        <a:rPr lang="en-US" sz="1400" dirty="0"/>
                        <a:t>YES</a:t>
                      </a:r>
                    </a:p>
                  </a:txBody>
                  <a:tcPr/>
                </a:tc>
                <a:extLst>
                  <a:ext uri="{0D108BD9-81ED-4DB2-BD59-A6C34878D82A}">
                    <a16:rowId xmlns:a16="http://schemas.microsoft.com/office/drawing/2014/main" val="2979834464"/>
                  </a:ext>
                </a:extLst>
              </a:tr>
              <a:tr h="370840">
                <a:tc>
                  <a:txBody>
                    <a:bodyPr/>
                    <a:lstStyle/>
                    <a:p>
                      <a:r>
                        <a:rPr lang="en-US" sz="1400" dirty="0"/>
                        <a:t>New Protocol: PN2.0 / </a:t>
                      </a:r>
                      <a:r>
                        <a:rPr lang="en-US" sz="1400" dirty="0" err="1"/>
                        <a:t>GenomeTrakr</a:t>
                      </a:r>
                      <a:r>
                        <a:rPr lang="en-US" sz="1400" dirty="0"/>
                        <a:t> integration</a:t>
                      </a:r>
                    </a:p>
                  </a:txBody>
                  <a:tcPr/>
                </a:tc>
                <a:tc>
                  <a:txBody>
                    <a:bodyPr/>
                    <a:lstStyle/>
                    <a:p>
                      <a:r>
                        <a:rPr lang="en-US" sz="1400" dirty="0"/>
                        <a:t>Maria Balkey + </a:t>
                      </a:r>
                      <a:r>
                        <a:rPr lang="en-US" sz="1400" dirty="0" err="1"/>
                        <a:t>GenomeTrakr</a:t>
                      </a:r>
                      <a:r>
                        <a:rPr lang="en-US" sz="1400" dirty="0"/>
                        <a:t> team</a:t>
                      </a:r>
                    </a:p>
                  </a:txBody>
                  <a:tcPr/>
                </a:tc>
                <a:tc>
                  <a:txBody>
                    <a:bodyPr/>
                    <a:lstStyle/>
                    <a:p>
                      <a:r>
                        <a:rPr lang="en-US" sz="1400" dirty="0"/>
                        <a:t>90%</a:t>
                      </a:r>
                    </a:p>
                  </a:txBody>
                  <a:tcPr/>
                </a:tc>
                <a:extLst>
                  <a:ext uri="{0D108BD9-81ED-4DB2-BD59-A6C34878D82A}">
                    <a16:rowId xmlns:a16="http://schemas.microsoft.com/office/drawing/2014/main" val="3967069114"/>
                  </a:ext>
                </a:extLst>
              </a:tr>
              <a:tr h="370840">
                <a:tc>
                  <a:txBody>
                    <a:bodyPr/>
                    <a:lstStyle/>
                    <a:p>
                      <a:r>
                        <a:rPr lang="en-US" sz="1400" dirty="0"/>
                        <a:t>METADATA: OHE package implementation </a:t>
                      </a:r>
                    </a:p>
                  </a:txBody>
                  <a:tcPr/>
                </a:tc>
                <a:tc>
                  <a:txBody>
                    <a:bodyPr/>
                    <a:lstStyle/>
                    <a:p>
                      <a:r>
                        <a:rPr lang="en-US" sz="1400" dirty="0"/>
                        <a:t>Ruth Timme + GT Team + ORA</a:t>
                      </a:r>
                    </a:p>
                  </a:txBody>
                  <a:tcPr/>
                </a:tc>
                <a:tc>
                  <a:txBody>
                    <a:bodyPr/>
                    <a:lstStyle/>
                    <a:p>
                      <a:r>
                        <a:rPr lang="en-US" sz="1400" dirty="0"/>
                        <a:t>90%</a:t>
                      </a:r>
                    </a:p>
                  </a:txBody>
                  <a:tcPr/>
                </a:tc>
                <a:extLst>
                  <a:ext uri="{0D108BD9-81ED-4DB2-BD59-A6C34878D82A}">
                    <a16:rowId xmlns:a16="http://schemas.microsoft.com/office/drawing/2014/main" val="2744167995"/>
                  </a:ext>
                </a:extLst>
              </a:tr>
              <a:tr h="370840">
                <a:tc>
                  <a:txBody>
                    <a:bodyPr/>
                    <a:lstStyle/>
                    <a:p>
                      <a:r>
                        <a:rPr lang="en-US" sz="1400" dirty="0"/>
                        <a:t>METADATA: processing ~600K records from the 2023 MCC</a:t>
                      </a:r>
                    </a:p>
                  </a:txBody>
                  <a:tcPr/>
                </a:tc>
                <a:tc>
                  <a:txBody>
                    <a:bodyPr/>
                    <a:lstStyle/>
                    <a:p>
                      <a:r>
                        <a:rPr lang="en-US" sz="1400" dirty="0"/>
                        <a:t>Ruth Timme + </a:t>
                      </a:r>
                      <a:r>
                        <a:rPr lang="en-US" sz="1400" dirty="0" err="1"/>
                        <a:t>GenFS</a:t>
                      </a:r>
                      <a:r>
                        <a:rPr lang="en-US" sz="1400" dirty="0"/>
                        <a:t> metadata </a:t>
                      </a:r>
                      <a:r>
                        <a:rPr lang="en-US" sz="1400" dirty="0" err="1"/>
                        <a:t>wg</a:t>
                      </a:r>
                      <a:endParaRPr lang="en-US" sz="1400" dirty="0"/>
                    </a:p>
                  </a:txBody>
                  <a:tcPr/>
                </a:tc>
                <a:tc>
                  <a:txBody>
                    <a:bodyPr/>
                    <a:lstStyle/>
                    <a:p>
                      <a:r>
                        <a:rPr lang="en-US" sz="1400" dirty="0"/>
                        <a:t>95%</a:t>
                      </a:r>
                    </a:p>
                  </a:txBody>
                  <a:tcPr/>
                </a:tc>
                <a:extLst>
                  <a:ext uri="{0D108BD9-81ED-4DB2-BD59-A6C34878D82A}">
                    <a16:rowId xmlns:a16="http://schemas.microsoft.com/office/drawing/2014/main" val="289205475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Verification: ½ chemistry for Illumina-based WGS workflow</a:t>
                      </a:r>
                    </a:p>
                  </a:txBody>
                  <a:tcPr/>
                </a:tc>
                <a:tc>
                  <a:txBody>
                    <a:bodyPr/>
                    <a:lstStyle/>
                    <a:p>
                      <a:r>
                        <a:rPr lang="en-US" sz="1400" dirty="0"/>
                        <a:t>Julie Haendiges + Katheryn Judy</a:t>
                      </a:r>
                    </a:p>
                  </a:txBody>
                  <a:tcPr/>
                </a:tc>
                <a:tc>
                  <a:txBody>
                    <a:bodyPr/>
                    <a:lstStyle/>
                    <a:p>
                      <a:r>
                        <a:rPr lang="en-US" sz="1400" dirty="0"/>
                        <a:t>95%</a:t>
                      </a:r>
                    </a:p>
                  </a:txBody>
                  <a:tcPr/>
                </a:tc>
                <a:extLst>
                  <a:ext uri="{0D108BD9-81ED-4DB2-BD59-A6C34878D82A}">
                    <a16:rowId xmlns:a16="http://schemas.microsoft.com/office/drawing/2014/main" val="3828911292"/>
                  </a:ext>
                </a:extLst>
              </a:tr>
              <a:tr h="370840">
                <a:tc>
                  <a:txBody>
                    <a:bodyPr/>
                    <a:lstStyle/>
                    <a:p>
                      <a:r>
                        <a:rPr lang="en-US" sz="1400" dirty="0"/>
                        <a:t>Evaluation / Validation: ONT for routine surveillance</a:t>
                      </a:r>
                    </a:p>
                  </a:txBody>
                  <a:tcPr/>
                </a:tc>
                <a:tc>
                  <a:txBody>
                    <a:bodyPr/>
                    <a:lstStyle/>
                    <a:p>
                      <a:r>
                        <a:rPr lang="en-US" sz="1400" dirty="0"/>
                        <a:t>Narjol </a:t>
                      </a:r>
                      <a:r>
                        <a:rPr lang="en-US" sz="1400" dirty="0" err="1"/>
                        <a:t>Gonzolas</a:t>
                      </a:r>
                      <a:r>
                        <a:rPr lang="en-US" sz="1400" dirty="0"/>
                        <a:t> / Maria Hoffmann</a:t>
                      </a:r>
                    </a:p>
                  </a:txBody>
                  <a:tcPr/>
                </a:tc>
                <a:tc>
                  <a:txBody>
                    <a:bodyPr/>
                    <a:lstStyle/>
                    <a:p>
                      <a:r>
                        <a:rPr lang="en-US" sz="1400" dirty="0"/>
                        <a:t>Active project</a:t>
                      </a:r>
                    </a:p>
                  </a:txBody>
                  <a:tcPr/>
                </a:tc>
                <a:extLst>
                  <a:ext uri="{0D108BD9-81ED-4DB2-BD59-A6C34878D82A}">
                    <a16:rowId xmlns:a16="http://schemas.microsoft.com/office/drawing/2014/main" val="2857322635"/>
                  </a:ext>
                </a:extLst>
              </a:tr>
              <a:tr h="149715">
                <a:tc>
                  <a:txBody>
                    <a:bodyPr/>
                    <a:lstStyle/>
                    <a:p>
                      <a:r>
                        <a:rPr lang="en-US" sz="1400" dirty="0"/>
                        <a:t>Capacity building: LFFM ONT development track</a:t>
                      </a:r>
                    </a:p>
                  </a:txBody>
                  <a:tcPr/>
                </a:tc>
                <a:tc>
                  <a:txBody>
                    <a:bodyPr/>
                    <a:lstStyle/>
                    <a:p>
                      <a:r>
                        <a:rPr lang="en-US" sz="1400" dirty="0"/>
                        <a:t>Narjol </a:t>
                      </a:r>
                      <a:r>
                        <a:rPr lang="en-US" sz="1400" dirty="0" err="1"/>
                        <a:t>Gonzolas</a:t>
                      </a:r>
                      <a:r>
                        <a:rPr lang="en-US" sz="1400" dirty="0"/>
                        <a:t> / PM Tina Pfefer</a:t>
                      </a:r>
                    </a:p>
                  </a:txBody>
                  <a:tcPr/>
                </a:tc>
                <a:tc>
                  <a:txBody>
                    <a:bodyPr/>
                    <a:lstStyle/>
                    <a:p>
                      <a:r>
                        <a:rPr lang="en-US" sz="1400" dirty="0"/>
                        <a:t>Active project</a:t>
                      </a:r>
                    </a:p>
                  </a:txBody>
                  <a:tcPr/>
                </a:tc>
                <a:extLst>
                  <a:ext uri="{0D108BD9-81ED-4DB2-BD59-A6C34878D82A}">
                    <a16:rowId xmlns:a16="http://schemas.microsoft.com/office/drawing/2014/main" val="2691901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Evaluation: performance of current genomic bacterial taxonomy tools</a:t>
                      </a:r>
                    </a:p>
                  </a:txBody>
                  <a:tcPr/>
                </a:tc>
                <a:tc>
                  <a:txBody>
                    <a:bodyPr/>
                    <a:lstStyle/>
                    <a:p>
                      <a:r>
                        <a:rPr lang="en-US" sz="1400" dirty="0"/>
                        <a:t>Dennis Huang + Ruth Timme</a:t>
                      </a:r>
                    </a:p>
                  </a:txBody>
                  <a:tcPr/>
                </a:tc>
                <a:tc>
                  <a:txBody>
                    <a:bodyPr/>
                    <a:lstStyle/>
                    <a:p>
                      <a:r>
                        <a:rPr lang="en-US" sz="1400" dirty="0"/>
                        <a:t>90%</a:t>
                      </a:r>
                    </a:p>
                  </a:txBody>
                  <a:tcPr/>
                </a:tc>
                <a:extLst>
                  <a:ext uri="{0D108BD9-81ED-4DB2-BD59-A6C34878D82A}">
                    <a16:rowId xmlns:a16="http://schemas.microsoft.com/office/drawing/2014/main" val="24989907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Development/Validation: CSP2 (CFSAN SNP Pipeline)</a:t>
                      </a:r>
                    </a:p>
                  </a:txBody>
                  <a:tcPr/>
                </a:tc>
                <a:tc>
                  <a:txBody>
                    <a:bodyPr/>
                    <a:lstStyle/>
                    <a:p>
                      <a:r>
                        <a:rPr lang="en-US" sz="1400" dirty="0"/>
                        <a:t>Bob Literman + Jamie Pettengill</a:t>
                      </a:r>
                    </a:p>
                  </a:txBody>
                  <a:tcPr/>
                </a:tc>
                <a:tc>
                  <a:txBody>
                    <a:bodyPr/>
                    <a:lstStyle/>
                    <a:p>
                      <a:r>
                        <a:rPr lang="en-US" sz="1400" dirty="0"/>
                        <a:t>90%</a:t>
                      </a:r>
                    </a:p>
                  </a:txBody>
                  <a:tcPr/>
                </a:tc>
                <a:extLst>
                  <a:ext uri="{0D108BD9-81ED-4DB2-BD59-A6C34878D82A}">
                    <a16:rowId xmlns:a16="http://schemas.microsoft.com/office/drawing/2014/main" val="3135139229"/>
                  </a:ext>
                </a:extLst>
              </a:tr>
              <a:tr h="370840">
                <a:tc>
                  <a:txBody>
                    <a:bodyPr/>
                    <a:lstStyle/>
                    <a:p>
                      <a:r>
                        <a:rPr lang="en-US" sz="1400" dirty="0"/>
                        <a:t>Laboratory capacity building: India, Indonesia</a:t>
                      </a:r>
                    </a:p>
                  </a:txBody>
                  <a:tcPr/>
                </a:tc>
                <a:tc>
                  <a:txBody>
                    <a:bodyPr/>
                    <a:lstStyle/>
                    <a:p>
                      <a:r>
                        <a:rPr lang="en-US" sz="1400" dirty="0"/>
                        <a:t>Julie Haendiges, Padmini Ramachandran, OPIE</a:t>
                      </a:r>
                    </a:p>
                  </a:txBody>
                  <a:tcPr/>
                </a:tc>
                <a:tc>
                  <a:txBody>
                    <a:bodyPr/>
                    <a:lstStyle/>
                    <a:p>
                      <a:r>
                        <a:rPr lang="en-US" sz="1400" dirty="0"/>
                        <a:t>50%</a:t>
                      </a:r>
                    </a:p>
                  </a:txBody>
                  <a:tcPr/>
                </a:tc>
                <a:extLst>
                  <a:ext uri="{0D108BD9-81ED-4DB2-BD59-A6C34878D82A}">
                    <a16:rowId xmlns:a16="http://schemas.microsoft.com/office/drawing/2014/main" val="804855262"/>
                  </a:ext>
                </a:extLst>
              </a:tr>
              <a:tr h="370840">
                <a:tc>
                  <a:txBody>
                    <a:bodyPr/>
                    <a:lstStyle/>
                    <a:p>
                      <a:r>
                        <a:rPr lang="en-US" sz="1400" dirty="0"/>
                        <a:t>International consortia: PHA4GE, GMI, + GSC meetings</a:t>
                      </a:r>
                    </a:p>
                  </a:txBody>
                  <a:tcPr/>
                </a:tc>
                <a:tc>
                  <a:txBody>
                    <a:bodyPr/>
                    <a:lstStyle/>
                    <a:p>
                      <a:r>
                        <a:rPr lang="en-US" sz="1200" dirty="0"/>
                        <a:t>Ruth Timme, Marc Allard, Eric Stevens, Errol Strain</a:t>
                      </a:r>
                    </a:p>
                  </a:txBody>
                  <a:tcPr/>
                </a:tc>
                <a:tc>
                  <a:txBody>
                    <a:bodyPr/>
                    <a:lstStyle/>
                    <a:p>
                      <a:endParaRPr lang="en-US" sz="1400" dirty="0"/>
                    </a:p>
                  </a:txBody>
                  <a:tcPr/>
                </a:tc>
                <a:extLst>
                  <a:ext uri="{0D108BD9-81ED-4DB2-BD59-A6C34878D82A}">
                    <a16:rowId xmlns:a16="http://schemas.microsoft.com/office/drawing/2014/main" val="3339921408"/>
                  </a:ext>
                </a:extLst>
              </a:tr>
            </a:tbl>
          </a:graphicData>
        </a:graphic>
      </p:graphicFrame>
      <p:sp>
        <p:nvSpPr>
          <p:cNvPr id="5" name="Date Placeholder 4">
            <a:extLst>
              <a:ext uri="{FF2B5EF4-FFF2-40B4-BE49-F238E27FC236}">
                <a16:creationId xmlns:a16="http://schemas.microsoft.com/office/drawing/2014/main" id="{745A493A-95EA-B59A-EF11-811244286560}"/>
              </a:ext>
            </a:extLst>
          </p:cNvPr>
          <p:cNvSpPr>
            <a:spLocks noGrp="1"/>
          </p:cNvSpPr>
          <p:nvPr>
            <p:ph type="dt" sz="half" idx="10"/>
          </p:nvPr>
        </p:nvSpPr>
        <p:spPr/>
        <p:txBody>
          <a:bodyPr/>
          <a:lstStyle/>
          <a:p>
            <a:fld id="{6ACA9D54-12B9-284B-B395-242E4CA99507}" type="datetime1">
              <a:rPr lang="en-US" smtClean="0"/>
              <a:t>10/16/2024</a:t>
            </a:fld>
            <a:endParaRPr lang="en-US"/>
          </a:p>
        </p:txBody>
      </p:sp>
      <p:sp>
        <p:nvSpPr>
          <p:cNvPr id="6" name="Footer Placeholder 5">
            <a:extLst>
              <a:ext uri="{FF2B5EF4-FFF2-40B4-BE49-F238E27FC236}">
                <a16:creationId xmlns:a16="http://schemas.microsoft.com/office/drawing/2014/main" id="{C6785E90-DC2C-9A7A-A863-E496B0C7C35A}"/>
              </a:ext>
            </a:extLst>
          </p:cNvPr>
          <p:cNvSpPr>
            <a:spLocks noGrp="1"/>
          </p:cNvSpPr>
          <p:nvPr>
            <p:ph type="ftr" sz="quarter" idx="11"/>
          </p:nvPr>
        </p:nvSpPr>
        <p:spPr/>
        <p:txBody>
          <a:bodyPr/>
          <a:lstStyle/>
          <a:p>
            <a:r>
              <a:rPr lang="en-US"/>
              <a:t>Human Foods Program</a:t>
            </a:r>
          </a:p>
        </p:txBody>
      </p:sp>
      <p:sp>
        <p:nvSpPr>
          <p:cNvPr id="7" name="Slide Number Placeholder 6">
            <a:extLst>
              <a:ext uri="{FF2B5EF4-FFF2-40B4-BE49-F238E27FC236}">
                <a16:creationId xmlns:a16="http://schemas.microsoft.com/office/drawing/2014/main" id="{0C150B9C-D1AA-22B9-6899-0D523F033B49}"/>
              </a:ext>
            </a:extLst>
          </p:cNvPr>
          <p:cNvSpPr>
            <a:spLocks noGrp="1"/>
          </p:cNvSpPr>
          <p:nvPr>
            <p:ph type="sldNum" sz="quarter" idx="12"/>
          </p:nvPr>
        </p:nvSpPr>
        <p:spPr/>
        <p:txBody>
          <a:bodyPr/>
          <a:lstStyle/>
          <a:p>
            <a:fld id="{B2E0783F-6CF0-F64C-9BFF-DFBD67BB0578}" type="slidenum">
              <a:rPr lang="en-US" smtClean="0"/>
              <a:t>3</a:t>
            </a:fld>
            <a:endParaRPr lang="en-US"/>
          </a:p>
        </p:txBody>
      </p:sp>
    </p:spTree>
    <p:extLst>
      <p:ext uri="{BB962C8B-B14F-4D97-AF65-F5344CB8AC3E}">
        <p14:creationId xmlns:p14="http://schemas.microsoft.com/office/powerpoint/2010/main" val="625231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BD923-B164-7F49-89B7-527295121E1F}"/>
              </a:ext>
            </a:extLst>
          </p:cNvPr>
          <p:cNvSpPr>
            <a:spLocks noGrp="1"/>
          </p:cNvSpPr>
          <p:nvPr>
            <p:ph type="title"/>
          </p:nvPr>
        </p:nvSpPr>
        <p:spPr>
          <a:xfrm>
            <a:off x="1192192" y="1800387"/>
            <a:ext cx="10855417" cy="2940754"/>
          </a:xfrm>
        </p:spPr>
        <p:txBody>
          <a:bodyPr>
            <a:normAutofit/>
          </a:bodyPr>
          <a:lstStyle/>
          <a:p>
            <a:pPr algn="ctr"/>
            <a:r>
              <a:rPr lang="en-US" sz="6000" dirty="0"/>
              <a:t>Q &amp; A Panel </a:t>
            </a:r>
            <a:br>
              <a:rPr lang="en-US" sz="6000" dirty="0"/>
            </a:br>
            <a:r>
              <a:rPr lang="en-US" sz="4800" dirty="0"/>
              <a:t>with Federal Partners</a:t>
            </a:r>
            <a:endParaRPr lang="en-US" sz="6000" dirty="0"/>
          </a:p>
        </p:txBody>
      </p:sp>
      <p:sp>
        <p:nvSpPr>
          <p:cNvPr id="5" name="Slide Number Placeholder 4">
            <a:extLst>
              <a:ext uri="{FF2B5EF4-FFF2-40B4-BE49-F238E27FC236}">
                <a16:creationId xmlns:a16="http://schemas.microsoft.com/office/drawing/2014/main" id="{D201A97C-514E-3E43-AC0C-1A2A6F5E2C38}"/>
              </a:ext>
            </a:extLst>
          </p:cNvPr>
          <p:cNvSpPr>
            <a:spLocks noGrp="1"/>
          </p:cNvSpPr>
          <p:nvPr>
            <p:ph type="sldNum" sz="quarter" idx="12"/>
          </p:nvPr>
        </p:nvSpPr>
        <p:spPr/>
        <p:txBody>
          <a:bodyPr/>
          <a:lstStyle/>
          <a:p>
            <a:fld id="{820DF181-8391-C54D-9ED8-23F994399EE0}" type="slidenum">
              <a:rPr lang="en-US" smtClean="0"/>
              <a:pPr/>
              <a:t>30</a:t>
            </a:fld>
            <a:endParaRPr lang="en-US"/>
          </a:p>
        </p:txBody>
      </p:sp>
    </p:spTree>
    <p:extLst>
      <p:ext uri="{BB962C8B-B14F-4D97-AF65-F5344CB8AC3E}">
        <p14:creationId xmlns:p14="http://schemas.microsoft.com/office/powerpoint/2010/main" val="3962180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E3665-DAC4-216A-62AB-44FAD231B60F}"/>
              </a:ext>
            </a:extLst>
          </p:cNvPr>
          <p:cNvSpPr>
            <a:spLocks noGrp="1"/>
          </p:cNvSpPr>
          <p:nvPr>
            <p:ph type="title"/>
          </p:nvPr>
        </p:nvSpPr>
        <p:spPr/>
        <p:txBody>
          <a:bodyPr/>
          <a:lstStyle/>
          <a:p>
            <a:r>
              <a:rPr lang="en-US" dirty="0"/>
              <a:t>Focus in the coming year:</a:t>
            </a:r>
          </a:p>
        </p:txBody>
      </p:sp>
      <p:sp>
        <p:nvSpPr>
          <p:cNvPr id="4" name="Date Placeholder 3">
            <a:extLst>
              <a:ext uri="{FF2B5EF4-FFF2-40B4-BE49-F238E27FC236}">
                <a16:creationId xmlns:a16="http://schemas.microsoft.com/office/drawing/2014/main" id="{E5D3886C-F47F-1BFD-0461-12607689199B}"/>
              </a:ext>
            </a:extLst>
          </p:cNvPr>
          <p:cNvSpPr>
            <a:spLocks noGrp="1"/>
          </p:cNvSpPr>
          <p:nvPr>
            <p:ph type="dt" sz="half" idx="10"/>
          </p:nvPr>
        </p:nvSpPr>
        <p:spPr/>
        <p:txBody>
          <a:bodyPr/>
          <a:lstStyle/>
          <a:p>
            <a:fld id="{B88CACA3-C044-2C4A-B097-83C9376CDDBD}" type="datetime1">
              <a:rPr lang="en-US" smtClean="0"/>
              <a:t>10/16/2024</a:t>
            </a:fld>
            <a:endParaRPr lang="en-US"/>
          </a:p>
        </p:txBody>
      </p:sp>
      <p:sp>
        <p:nvSpPr>
          <p:cNvPr id="5" name="Footer Placeholder 4">
            <a:extLst>
              <a:ext uri="{FF2B5EF4-FFF2-40B4-BE49-F238E27FC236}">
                <a16:creationId xmlns:a16="http://schemas.microsoft.com/office/drawing/2014/main" id="{6336DEC7-865A-4588-60BD-C8E7CAA92ACD}"/>
              </a:ext>
            </a:extLst>
          </p:cNvPr>
          <p:cNvSpPr>
            <a:spLocks noGrp="1"/>
          </p:cNvSpPr>
          <p:nvPr>
            <p:ph type="ftr" sz="quarter" idx="11"/>
          </p:nvPr>
        </p:nvSpPr>
        <p:spPr/>
        <p:txBody>
          <a:bodyPr/>
          <a:lstStyle/>
          <a:p>
            <a:r>
              <a:rPr lang="en-US"/>
              <a:t>Human Foods Program</a:t>
            </a:r>
          </a:p>
        </p:txBody>
      </p:sp>
      <p:sp>
        <p:nvSpPr>
          <p:cNvPr id="6" name="Slide Number Placeholder 5">
            <a:extLst>
              <a:ext uri="{FF2B5EF4-FFF2-40B4-BE49-F238E27FC236}">
                <a16:creationId xmlns:a16="http://schemas.microsoft.com/office/drawing/2014/main" id="{7C735A0D-5D4E-5E9C-BB85-09B1BFA6EE3E}"/>
              </a:ext>
            </a:extLst>
          </p:cNvPr>
          <p:cNvSpPr>
            <a:spLocks noGrp="1"/>
          </p:cNvSpPr>
          <p:nvPr>
            <p:ph type="sldNum" sz="quarter" idx="12"/>
          </p:nvPr>
        </p:nvSpPr>
        <p:spPr/>
        <p:txBody>
          <a:bodyPr/>
          <a:lstStyle/>
          <a:p>
            <a:fld id="{B2E0783F-6CF0-F64C-9BFF-DFBD67BB0578}" type="slidenum">
              <a:rPr lang="en-US" smtClean="0"/>
              <a:t>4</a:t>
            </a:fld>
            <a:endParaRPr lang="en-US"/>
          </a:p>
        </p:txBody>
      </p:sp>
      <p:graphicFrame>
        <p:nvGraphicFramePr>
          <p:cNvPr id="7" name="Content Placeholder 7">
            <a:extLst>
              <a:ext uri="{FF2B5EF4-FFF2-40B4-BE49-F238E27FC236}">
                <a16:creationId xmlns:a16="http://schemas.microsoft.com/office/drawing/2014/main" id="{A8F5FD0F-95B8-E996-B804-7CC37000BECC}"/>
              </a:ext>
            </a:extLst>
          </p:cNvPr>
          <p:cNvGraphicFramePr>
            <a:graphicFrameLocks noGrp="1"/>
          </p:cNvGraphicFramePr>
          <p:nvPr>
            <p:ph idx="1"/>
          </p:nvPr>
        </p:nvGraphicFramePr>
        <p:xfrm>
          <a:off x="368423" y="1308100"/>
          <a:ext cx="11256963" cy="3291840"/>
        </p:xfrm>
        <a:graphic>
          <a:graphicData uri="http://schemas.openxmlformats.org/drawingml/2006/table">
            <a:tbl>
              <a:tblPr firstRow="1" bandRow="1">
                <a:tableStyleId>{6E25E649-3F16-4E02-A733-19D2CDBF48F0}</a:tableStyleId>
              </a:tblPr>
              <a:tblGrid>
                <a:gridCol w="5925845">
                  <a:extLst>
                    <a:ext uri="{9D8B030D-6E8A-4147-A177-3AD203B41FA5}">
                      <a16:colId xmlns:a16="http://schemas.microsoft.com/office/drawing/2014/main" val="1653656949"/>
                    </a:ext>
                  </a:extLst>
                </a:gridCol>
                <a:gridCol w="3355759">
                  <a:extLst>
                    <a:ext uri="{9D8B030D-6E8A-4147-A177-3AD203B41FA5}">
                      <a16:colId xmlns:a16="http://schemas.microsoft.com/office/drawing/2014/main" val="1043939122"/>
                    </a:ext>
                  </a:extLst>
                </a:gridCol>
                <a:gridCol w="1975359">
                  <a:extLst>
                    <a:ext uri="{9D8B030D-6E8A-4147-A177-3AD203B41FA5}">
                      <a16:colId xmlns:a16="http://schemas.microsoft.com/office/drawing/2014/main" val="2158864224"/>
                    </a:ext>
                  </a:extLst>
                </a:gridCol>
              </a:tblGrid>
              <a:tr h="370840">
                <a:tc>
                  <a:txBody>
                    <a:bodyPr/>
                    <a:lstStyle/>
                    <a:p>
                      <a:r>
                        <a:rPr lang="en-US" sz="2000" dirty="0"/>
                        <a:t>Project</a:t>
                      </a:r>
                    </a:p>
                  </a:txBody>
                  <a:tcPr/>
                </a:tc>
                <a:tc>
                  <a:txBody>
                    <a:bodyPr/>
                    <a:lstStyle/>
                    <a:p>
                      <a:r>
                        <a:rPr lang="en-US" sz="2000" dirty="0"/>
                        <a:t>Lead</a:t>
                      </a:r>
                    </a:p>
                  </a:txBody>
                  <a:tcPr/>
                </a:tc>
                <a:tc>
                  <a:txBody>
                    <a:bodyPr/>
                    <a:lstStyle/>
                    <a:p>
                      <a:r>
                        <a:rPr lang="en-US" sz="2000" dirty="0"/>
                        <a:t>Expected</a:t>
                      </a:r>
                    </a:p>
                  </a:txBody>
                  <a:tcPr/>
                </a:tc>
                <a:extLst>
                  <a:ext uri="{0D108BD9-81ED-4DB2-BD59-A6C34878D82A}">
                    <a16:rowId xmlns:a16="http://schemas.microsoft.com/office/drawing/2014/main" val="885592429"/>
                  </a:ext>
                </a:extLst>
              </a:tr>
              <a:tr h="370840">
                <a:tc>
                  <a:txBody>
                    <a:bodyPr/>
                    <a:lstStyle/>
                    <a:p>
                      <a:r>
                        <a:rPr lang="en-US" sz="2000" dirty="0"/>
                        <a:t>Development: Web-based NGS Training Platform</a:t>
                      </a:r>
                    </a:p>
                  </a:txBody>
                  <a:tcPr/>
                </a:tc>
                <a:tc>
                  <a:txBody>
                    <a:bodyPr/>
                    <a:lstStyle/>
                    <a:p>
                      <a:r>
                        <a:rPr lang="en-US" sz="2000" dirty="0"/>
                        <a:t>C. Hope Bias</a:t>
                      </a:r>
                    </a:p>
                  </a:txBody>
                  <a:tcPr/>
                </a:tc>
                <a:tc>
                  <a:txBody>
                    <a:bodyPr/>
                    <a:lstStyle/>
                    <a:p>
                      <a:r>
                        <a:rPr lang="en-US" sz="2000" dirty="0"/>
                        <a:t>Fall 2024</a:t>
                      </a:r>
                    </a:p>
                  </a:txBody>
                  <a:tcPr/>
                </a:tc>
                <a:extLst>
                  <a:ext uri="{0D108BD9-81ED-4DB2-BD59-A6C34878D82A}">
                    <a16:rowId xmlns:a16="http://schemas.microsoft.com/office/drawing/2014/main" val="2744167995"/>
                  </a:ext>
                </a:extLst>
              </a:tr>
              <a:tr h="370840">
                <a:tc>
                  <a:txBody>
                    <a:bodyPr/>
                    <a:lstStyle/>
                    <a:p>
                      <a:r>
                        <a:rPr lang="en-US" sz="2000" dirty="0"/>
                        <a:t>Publication: Enteric pathogen surveillance dashboards</a:t>
                      </a:r>
                    </a:p>
                  </a:txBody>
                  <a:tcPr/>
                </a:tc>
                <a:tc>
                  <a:txBody>
                    <a:bodyPr/>
                    <a:lstStyle/>
                    <a:p>
                      <a:r>
                        <a:rPr lang="en-US" sz="2000" dirty="0"/>
                        <a:t>Maria Balkey</a:t>
                      </a:r>
                    </a:p>
                  </a:txBody>
                  <a:tcPr/>
                </a:tc>
                <a:tc>
                  <a:txBody>
                    <a:bodyPr/>
                    <a:lstStyle/>
                    <a:p>
                      <a:r>
                        <a:rPr lang="en-US" sz="2000" dirty="0"/>
                        <a:t>FY25</a:t>
                      </a:r>
                    </a:p>
                  </a:txBody>
                  <a:tcPr/>
                </a:tc>
                <a:extLst>
                  <a:ext uri="{0D108BD9-81ED-4DB2-BD59-A6C34878D82A}">
                    <a16:rowId xmlns:a16="http://schemas.microsoft.com/office/drawing/2014/main" val="287413257"/>
                  </a:ext>
                </a:extLst>
              </a:tr>
              <a:tr h="370840">
                <a:tc>
                  <a:txBody>
                    <a:bodyPr/>
                    <a:lstStyle/>
                    <a:p>
                      <a:r>
                        <a:rPr lang="en-US" sz="2000" dirty="0"/>
                        <a:t>METADATA: COMS for impact of 2023/2024 metadata updates</a:t>
                      </a:r>
                    </a:p>
                  </a:txBody>
                  <a:tcPr/>
                </a:tc>
                <a:tc>
                  <a:txBody>
                    <a:bodyPr/>
                    <a:lstStyle/>
                    <a:p>
                      <a:r>
                        <a:rPr lang="en-US" sz="2000" dirty="0"/>
                        <a:t>Tina Pfefer + GT staff</a:t>
                      </a:r>
                    </a:p>
                  </a:txBody>
                  <a:tcPr/>
                </a:tc>
                <a:tc>
                  <a:txBody>
                    <a:bodyPr/>
                    <a:lstStyle/>
                    <a:p>
                      <a:r>
                        <a:rPr lang="en-US" sz="2000" dirty="0"/>
                        <a:t>FY25</a:t>
                      </a:r>
                    </a:p>
                  </a:txBody>
                  <a:tcPr/>
                </a:tc>
                <a:extLst>
                  <a:ext uri="{0D108BD9-81ED-4DB2-BD59-A6C34878D82A}">
                    <a16:rowId xmlns:a16="http://schemas.microsoft.com/office/drawing/2014/main" val="270439442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Program building for the </a:t>
                      </a:r>
                      <a:r>
                        <a:rPr lang="en-US" sz="2000" dirty="0" err="1"/>
                        <a:t>GenomeTrakr</a:t>
                      </a:r>
                      <a:r>
                        <a:rPr lang="en-US" sz="2000" dirty="0"/>
                        <a:t> &amp; Computational Science Staff</a:t>
                      </a:r>
                    </a:p>
                  </a:txBody>
                  <a:tcPr/>
                </a:tc>
                <a:tc>
                  <a:txBody>
                    <a:bodyPr/>
                    <a:lstStyle/>
                    <a:p>
                      <a:r>
                        <a:rPr lang="en-US" sz="2000" dirty="0"/>
                        <a:t>Ruth Timme</a:t>
                      </a:r>
                    </a:p>
                  </a:txBody>
                  <a:tcPr/>
                </a:tc>
                <a:tc>
                  <a:txBody>
                    <a:bodyPr/>
                    <a:lstStyle/>
                    <a:p>
                      <a:r>
                        <a:rPr lang="en-US" sz="2000" dirty="0"/>
                        <a:t>Ongoing</a:t>
                      </a:r>
                    </a:p>
                  </a:txBody>
                  <a:tcPr/>
                </a:tc>
                <a:extLst>
                  <a:ext uri="{0D108BD9-81ED-4DB2-BD59-A6C34878D82A}">
                    <a16:rowId xmlns:a16="http://schemas.microsoft.com/office/drawing/2014/main" val="38289112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Onboarding new labs: 2025 LFFM WGS-track labs</a:t>
                      </a:r>
                    </a:p>
                  </a:txBody>
                  <a:tcPr/>
                </a:tc>
                <a:tc>
                  <a:txBody>
                    <a:bodyPr/>
                    <a:lstStyle/>
                    <a:p>
                      <a:r>
                        <a:rPr lang="en-US" sz="2000" dirty="0"/>
                        <a:t>Kirsten Hirneisen + GT Staff</a:t>
                      </a:r>
                    </a:p>
                  </a:txBody>
                  <a:tcPr/>
                </a:tc>
                <a:tc>
                  <a:txBody>
                    <a:bodyPr/>
                    <a:lstStyle/>
                    <a:p>
                      <a:r>
                        <a:rPr lang="en-US" sz="2000" dirty="0"/>
                        <a:t>FY25</a:t>
                      </a:r>
                    </a:p>
                  </a:txBody>
                  <a:tcPr/>
                </a:tc>
                <a:extLst>
                  <a:ext uri="{0D108BD9-81ED-4DB2-BD59-A6C34878D82A}">
                    <a16:rowId xmlns:a16="http://schemas.microsoft.com/office/drawing/2014/main" val="3240918292"/>
                  </a:ext>
                </a:extLst>
              </a:tr>
            </a:tbl>
          </a:graphicData>
        </a:graphic>
      </p:graphicFrame>
    </p:spTree>
    <p:extLst>
      <p:ext uri="{BB962C8B-B14F-4D97-AF65-F5344CB8AC3E}">
        <p14:creationId xmlns:p14="http://schemas.microsoft.com/office/powerpoint/2010/main" val="3192491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D08D2-C9CF-C9D0-9640-11EAE7032008}"/>
              </a:ext>
            </a:extLst>
          </p:cNvPr>
          <p:cNvSpPr>
            <a:spLocks noGrp="1"/>
          </p:cNvSpPr>
          <p:nvPr>
            <p:ph type="title"/>
          </p:nvPr>
        </p:nvSpPr>
        <p:spPr>
          <a:xfrm>
            <a:off x="457200" y="275949"/>
            <a:ext cx="9961124" cy="553998"/>
          </a:xfrm>
        </p:spPr>
        <p:txBody>
          <a:bodyPr/>
          <a:lstStyle/>
          <a:p>
            <a:r>
              <a:rPr lang="en-US" dirty="0">
                <a:solidFill>
                  <a:schemeClr val="accent1"/>
                </a:solidFill>
              </a:rPr>
              <a:t>GenomeTrakr at the FDA:</a:t>
            </a:r>
          </a:p>
        </p:txBody>
      </p:sp>
      <p:sp>
        <p:nvSpPr>
          <p:cNvPr id="4" name="TextBox 3">
            <a:extLst>
              <a:ext uri="{FF2B5EF4-FFF2-40B4-BE49-F238E27FC236}">
                <a16:creationId xmlns:a16="http://schemas.microsoft.com/office/drawing/2014/main" id="{1688AE39-128D-3AC1-792F-81BFE218E198}"/>
              </a:ext>
            </a:extLst>
          </p:cNvPr>
          <p:cNvSpPr txBox="1"/>
          <p:nvPr/>
        </p:nvSpPr>
        <p:spPr>
          <a:xfrm>
            <a:off x="478790" y="902730"/>
            <a:ext cx="6096000" cy="5632311"/>
          </a:xfrm>
          <a:prstGeom prst="rect">
            <a:avLst/>
          </a:prstGeom>
          <a:noFill/>
        </p:spPr>
        <p:txBody>
          <a:bodyPr wrap="square">
            <a:spAutoFit/>
          </a:bodyPr>
          <a:lstStyle/>
          <a:p>
            <a:pPr marL="0" marR="0">
              <a:spcBef>
                <a:spcPts val="0"/>
              </a:spcBef>
              <a:spcAft>
                <a:spcPts val="0"/>
              </a:spcAft>
            </a:pPr>
            <a:r>
              <a:rPr lang="en-US" b="1" i="0" u="none" strike="noStrike" dirty="0">
                <a:solidFill>
                  <a:srgbClr val="000000"/>
                </a:solidFill>
                <a:effectLst/>
                <a:latin typeface="Calibri" panose="020F0502020204030204" pitchFamily="34" charset="0"/>
                <a:cs typeface="Calibri" panose="020F0502020204030204" pitchFamily="34" charset="0"/>
              </a:rPr>
              <a:t>OCSSC + </a:t>
            </a:r>
            <a:r>
              <a:rPr lang="en-US" b="1" i="0" u="none" strike="noStrike" dirty="0" err="1">
                <a:solidFill>
                  <a:srgbClr val="000000"/>
                </a:solidFill>
                <a:effectLst/>
                <a:latin typeface="Calibri" panose="020F0502020204030204" pitchFamily="34" charset="0"/>
                <a:cs typeface="Calibri" panose="020F0502020204030204" pitchFamily="34" charset="0"/>
              </a:rPr>
              <a:t>GenomeTrakr</a:t>
            </a:r>
            <a:r>
              <a:rPr lang="en-US" b="1" i="0" u="none" strike="noStrike" dirty="0">
                <a:solidFill>
                  <a:srgbClr val="000000"/>
                </a:solidFill>
                <a:effectLst/>
                <a:latin typeface="Calibri" panose="020F0502020204030204" pitchFamily="34" charset="0"/>
                <a:cs typeface="Calibri" panose="020F0502020204030204" pitchFamily="34" charset="0"/>
              </a:rPr>
              <a:t>:</a:t>
            </a:r>
          </a:p>
          <a:p>
            <a:pPr marL="0" marR="0">
              <a:spcBef>
                <a:spcPts val="0"/>
              </a:spcBef>
              <a:spcAft>
                <a:spcPts val="0"/>
              </a:spcAft>
            </a:pPr>
            <a:r>
              <a:rPr lang="en-US" b="0" i="0" u="none" strike="noStrike" dirty="0">
                <a:solidFill>
                  <a:srgbClr val="000000"/>
                </a:solidFill>
                <a:effectLst/>
                <a:latin typeface="Calibri" panose="020F0502020204030204" pitchFamily="34" charset="0"/>
                <a:cs typeface="Calibri" panose="020F0502020204030204" pitchFamily="34" charset="0"/>
              </a:rPr>
              <a:t>Ruth Timme</a:t>
            </a:r>
          </a:p>
          <a:p>
            <a:pPr marL="0" marR="0">
              <a:spcBef>
                <a:spcPts val="0"/>
              </a:spcBef>
              <a:spcAft>
                <a:spcPts val="0"/>
              </a:spcAft>
            </a:pPr>
            <a:r>
              <a:rPr lang="en-US" b="0" i="0" u="none" strike="noStrike" dirty="0">
                <a:solidFill>
                  <a:srgbClr val="000000"/>
                </a:solidFill>
                <a:effectLst/>
                <a:latin typeface="Calibri" panose="020F0502020204030204" pitchFamily="34" charset="0"/>
                <a:cs typeface="Calibri" panose="020F0502020204030204" pitchFamily="34" charset="0"/>
              </a:rPr>
              <a:t>Marc Allard</a:t>
            </a:r>
          </a:p>
          <a:p>
            <a:r>
              <a:rPr lang="en-US" dirty="0">
                <a:solidFill>
                  <a:srgbClr val="000000"/>
                </a:solidFill>
                <a:latin typeface="Calibri" panose="020F0502020204030204" pitchFamily="34" charset="0"/>
                <a:cs typeface="Calibri" panose="020F0502020204030204" pitchFamily="34" charset="0"/>
              </a:rPr>
              <a:t>Maria Balkey</a:t>
            </a:r>
            <a:endParaRPr lang="en-US" b="0" i="0" u="none" strike="noStrike" dirty="0">
              <a:solidFill>
                <a:srgbClr val="000000"/>
              </a:solidFill>
              <a:effectLst/>
              <a:latin typeface="Calibri" panose="020F0502020204030204" pitchFamily="34" charset="0"/>
              <a:cs typeface="Calibri" panose="020F0502020204030204" pitchFamily="34" charset="0"/>
            </a:endParaRPr>
          </a:p>
          <a:p>
            <a:pPr marL="0" marR="0">
              <a:spcBef>
                <a:spcPts val="0"/>
              </a:spcBef>
              <a:spcAft>
                <a:spcPts val="0"/>
              </a:spcAft>
            </a:pPr>
            <a:r>
              <a:rPr lang="en-US" b="0" i="0" u="none" strike="noStrike" dirty="0">
                <a:solidFill>
                  <a:srgbClr val="000000"/>
                </a:solidFill>
                <a:effectLst/>
                <a:latin typeface="Calibri" panose="020F0502020204030204" pitchFamily="34" charset="0"/>
                <a:cs typeface="Calibri" panose="020F0502020204030204" pitchFamily="34" charset="0"/>
              </a:rPr>
              <a:t>Tina Pfefer</a:t>
            </a:r>
          </a:p>
          <a:p>
            <a:pPr marL="0" marR="0">
              <a:spcBef>
                <a:spcPts val="0"/>
              </a:spcBef>
              <a:spcAft>
                <a:spcPts val="0"/>
              </a:spcAft>
            </a:pPr>
            <a:r>
              <a:rPr lang="en-US" dirty="0">
                <a:solidFill>
                  <a:srgbClr val="000000"/>
                </a:solidFill>
                <a:latin typeface="Calibri" panose="020F0502020204030204" pitchFamily="34" charset="0"/>
                <a:cs typeface="Calibri" panose="020F0502020204030204" pitchFamily="34" charset="0"/>
              </a:rPr>
              <a:t>David Lipman</a:t>
            </a:r>
            <a:endParaRPr lang="en-US" b="0" i="0" u="none" strike="noStrike" dirty="0">
              <a:solidFill>
                <a:srgbClr val="000000"/>
              </a:solidFill>
              <a:effectLst/>
              <a:latin typeface="Calibri" panose="020F0502020204030204" pitchFamily="34" charset="0"/>
              <a:cs typeface="Calibri" panose="020F0502020204030204" pitchFamily="34" charset="0"/>
            </a:endParaRPr>
          </a:p>
          <a:p>
            <a:pPr marL="0" marR="0">
              <a:spcBef>
                <a:spcPts val="0"/>
              </a:spcBef>
              <a:spcAft>
                <a:spcPts val="0"/>
              </a:spcAft>
            </a:pPr>
            <a:r>
              <a:rPr lang="en-US" b="0" i="0" u="none" strike="noStrike" dirty="0">
                <a:solidFill>
                  <a:srgbClr val="000000"/>
                </a:solidFill>
                <a:effectLst/>
                <a:latin typeface="Calibri" panose="020F0502020204030204" pitchFamily="34" charset="0"/>
                <a:cs typeface="Calibri" panose="020F0502020204030204" pitchFamily="34" charset="0"/>
              </a:rPr>
              <a:t>C. Hope Bias</a:t>
            </a:r>
          </a:p>
          <a:p>
            <a:pPr marL="0" marR="0">
              <a:spcBef>
                <a:spcPts val="0"/>
              </a:spcBef>
              <a:spcAft>
                <a:spcPts val="0"/>
              </a:spcAft>
            </a:pPr>
            <a:r>
              <a:rPr lang="en-US" dirty="0">
                <a:solidFill>
                  <a:srgbClr val="000000"/>
                </a:solidFill>
                <a:latin typeface="Calibri" panose="020F0502020204030204" pitchFamily="34" charset="0"/>
                <a:cs typeface="Calibri" panose="020F0502020204030204" pitchFamily="34" charset="0"/>
              </a:rPr>
              <a:t>Paul Morin</a:t>
            </a:r>
          </a:p>
          <a:p>
            <a:pPr marL="0" marR="0">
              <a:spcBef>
                <a:spcPts val="0"/>
              </a:spcBef>
              <a:spcAft>
                <a:spcPts val="0"/>
              </a:spcAft>
            </a:pPr>
            <a:r>
              <a:rPr lang="en-US" dirty="0">
                <a:solidFill>
                  <a:srgbClr val="000000"/>
                </a:solidFill>
                <a:latin typeface="Calibri" panose="020F0502020204030204" pitchFamily="34" charset="0"/>
                <a:cs typeface="Calibri" panose="020F0502020204030204" pitchFamily="34" charset="0"/>
              </a:rPr>
              <a:t>Errol Strain</a:t>
            </a:r>
          </a:p>
          <a:p>
            <a:pPr marL="0" marR="0">
              <a:spcBef>
                <a:spcPts val="0"/>
              </a:spcBef>
              <a:spcAft>
                <a:spcPts val="0"/>
              </a:spcAft>
            </a:pPr>
            <a:r>
              <a:rPr lang="en-US" dirty="0">
                <a:solidFill>
                  <a:srgbClr val="000000"/>
                </a:solidFill>
                <a:latin typeface="Calibri" panose="020F0502020204030204" pitchFamily="34" charset="0"/>
                <a:cs typeface="Calibri" panose="020F0502020204030204" pitchFamily="34" charset="0"/>
              </a:rPr>
              <a:t>Tim Harvey</a:t>
            </a:r>
          </a:p>
          <a:p>
            <a:pPr marL="0" marR="0">
              <a:spcBef>
                <a:spcPts val="0"/>
              </a:spcBef>
              <a:spcAft>
                <a:spcPts val="0"/>
              </a:spcAft>
            </a:pPr>
            <a:r>
              <a:rPr lang="en-US" dirty="0">
                <a:solidFill>
                  <a:srgbClr val="000000"/>
                </a:solidFill>
                <a:latin typeface="Calibri" panose="020F0502020204030204" pitchFamily="34" charset="0"/>
                <a:cs typeface="Calibri" panose="020F0502020204030204" pitchFamily="34" charset="0"/>
              </a:rPr>
              <a:t>Tony Senh</a:t>
            </a:r>
          </a:p>
          <a:p>
            <a:pPr marL="0" marR="0">
              <a:spcBef>
                <a:spcPts val="0"/>
              </a:spcBef>
              <a:spcAft>
                <a:spcPts val="0"/>
              </a:spcAft>
            </a:pPr>
            <a:endParaRPr lang="en-US" dirty="0">
              <a:solidFill>
                <a:srgbClr val="000000"/>
              </a:solidFill>
              <a:latin typeface="Calibri" panose="020F0502020204030204" pitchFamily="34" charset="0"/>
              <a:cs typeface="Calibri" panose="020F0502020204030204" pitchFamily="34" charset="0"/>
            </a:endParaRPr>
          </a:p>
          <a:p>
            <a:r>
              <a:rPr lang="en-US" b="1" dirty="0">
                <a:solidFill>
                  <a:srgbClr val="000000"/>
                </a:solidFill>
                <a:latin typeface="Calibri" panose="020F0502020204030204" pitchFamily="34" charset="0"/>
              </a:rPr>
              <a:t>OAMT</a:t>
            </a:r>
          </a:p>
          <a:p>
            <a:r>
              <a:rPr lang="en-US" dirty="0">
                <a:solidFill>
                  <a:srgbClr val="000000"/>
                </a:solidFill>
                <a:latin typeface="Calibri" panose="020F0502020204030204" pitchFamily="34" charset="0"/>
              </a:rPr>
              <a:t>Sandra Tallent</a:t>
            </a:r>
          </a:p>
          <a:p>
            <a:r>
              <a:rPr lang="en-US" dirty="0">
                <a:solidFill>
                  <a:srgbClr val="000000"/>
                </a:solidFill>
                <a:latin typeface="Calibri" panose="020F0502020204030204" pitchFamily="34" charset="0"/>
              </a:rPr>
              <a:t>Eric Brown</a:t>
            </a:r>
          </a:p>
          <a:p>
            <a:r>
              <a:rPr lang="en-US" b="0" i="0" u="none" strike="noStrike" dirty="0">
                <a:solidFill>
                  <a:srgbClr val="000000"/>
                </a:solidFill>
                <a:effectLst/>
                <a:latin typeface="Calibri" panose="020F0502020204030204" pitchFamily="34" charset="0"/>
              </a:rPr>
              <a:t>Julie Haendiges</a:t>
            </a:r>
          </a:p>
          <a:p>
            <a:r>
              <a:rPr lang="en-US" dirty="0">
                <a:solidFill>
                  <a:srgbClr val="000000"/>
                </a:solidFill>
                <a:latin typeface="Calibri" panose="020F0502020204030204" pitchFamily="34" charset="0"/>
              </a:rPr>
              <a:t>Padmini Ramach</a:t>
            </a:r>
            <a:r>
              <a:rPr lang="en-US" dirty="0">
                <a:solidFill>
                  <a:srgbClr val="000000"/>
                </a:solidFill>
                <a:latin typeface="Calibri" panose="020F0502020204030204" pitchFamily="34" charset="0"/>
                <a:cs typeface="Calibri" panose="020F0502020204030204" pitchFamily="34" charset="0"/>
              </a:rPr>
              <a:t>andran</a:t>
            </a:r>
          </a:p>
          <a:p>
            <a:r>
              <a:rPr lang="en-US" dirty="0">
                <a:solidFill>
                  <a:srgbClr val="000000"/>
                </a:solidFill>
                <a:latin typeface="Calibri" panose="020F0502020204030204" pitchFamily="34" charset="0"/>
                <a:cs typeface="Calibri" panose="020F0502020204030204" pitchFamily="34" charset="0"/>
              </a:rPr>
              <a:t>Maria Hoffmann</a:t>
            </a:r>
          </a:p>
          <a:p>
            <a:r>
              <a:rPr lang="en-US" dirty="0">
                <a:solidFill>
                  <a:srgbClr val="000000"/>
                </a:solidFill>
                <a:latin typeface="Calibri" panose="020F0502020204030204" pitchFamily="34" charset="0"/>
                <a:cs typeface="Calibri" panose="020F0502020204030204" pitchFamily="34" charset="0"/>
              </a:rPr>
              <a:t>Narjol </a:t>
            </a:r>
            <a:r>
              <a:rPr lang="en-US" i="0" dirty="0">
                <a:effectLst/>
                <a:highlight>
                  <a:srgbClr val="FFFFFF"/>
                </a:highlight>
                <a:latin typeface="Calibri" panose="020F0502020204030204" pitchFamily="34" charset="0"/>
                <a:cs typeface="Calibri" panose="020F0502020204030204" pitchFamily="34" charset="0"/>
              </a:rPr>
              <a:t>Gonzalez-Escalona</a:t>
            </a:r>
            <a:endParaRPr lang="en-US" dirty="0">
              <a:solidFill>
                <a:srgbClr val="000000"/>
              </a:solidFill>
              <a:latin typeface="Calibri" panose="020F0502020204030204" pitchFamily="34" charset="0"/>
              <a:cs typeface="Calibri" panose="020F0502020204030204" pitchFamily="34" charset="0"/>
            </a:endParaRPr>
          </a:p>
          <a:p>
            <a:pPr marL="0" marR="0">
              <a:spcBef>
                <a:spcPts val="0"/>
              </a:spcBef>
              <a:spcAft>
                <a:spcPts val="0"/>
              </a:spcAft>
            </a:pPr>
            <a:endParaRPr lang="en-US" dirty="0">
              <a:solidFill>
                <a:srgbClr val="000000"/>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32536AA-4220-5416-9AF9-9E0AFB31E956}"/>
              </a:ext>
            </a:extLst>
          </p:cNvPr>
          <p:cNvSpPr txBox="1"/>
          <p:nvPr/>
        </p:nvSpPr>
        <p:spPr>
          <a:xfrm>
            <a:off x="9876643" y="1196016"/>
            <a:ext cx="2144883" cy="4801314"/>
          </a:xfrm>
          <a:prstGeom prst="rect">
            <a:avLst/>
          </a:prstGeom>
          <a:noFill/>
        </p:spPr>
        <p:txBody>
          <a:bodyPr wrap="none" rtlCol="0">
            <a:spAutoFit/>
          </a:bodyPr>
          <a:lstStyle/>
          <a:p>
            <a:pPr algn="r"/>
            <a:r>
              <a:rPr lang="en-US" b="1" dirty="0">
                <a:solidFill>
                  <a:srgbClr val="000000"/>
                </a:solidFill>
                <a:latin typeface="Calibri" panose="020F0502020204030204" pitchFamily="34" charset="0"/>
              </a:rPr>
              <a:t>Leadership:</a:t>
            </a:r>
            <a:endParaRPr lang="en-US" dirty="0">
              <a:solidFill>
                <a:srgbClr val="000000"/>
              </a:solidFill>
              <a:latin typeface="Calibri" panose="020F0502020204030204" pitchFamily="34" charset="0"/>
            </a:endParaRPr>
          </a:p>
          <a:p>
            <a:pPr algn="r"/>
            <a:r>
              <a:rPr lang="en-US" dirty="0">
                <a:solidFill>
                  <a:srgbClr val="000000"/>
                </a:solidFill>
                <a:latin typeface="Calibri" panose="020F0502020204030204" pitchFamily="34" charset="0"/>
              </a:rPr>
              <a:t>Steven Musser</a:t>
            </a:r>
          </a:p>
          <a:p>
            <a:pPr algn="r"/>
            <a:endParaRPr lang="en-US" dirty="0">
              <a:solidFill>
                <a:srgbClr val="000000"/>
              </a:solidFill>
              <a:latin typeface="Calibri" panose="020F0502020204030204" pitchFamily="34" charset="0"/>
            </a:endParaRPr>
          </a:p>
          <a:p>
            <a:pPr algn="r"/>
            <a:r>
              <a:rPr lang="en-US" sz="1800" b="1" dirty="0">
                <a:latin typeface="Calibri" panose="020F0502020204030204" pitchFamily="34" charset="0"/>
                <a:cs typeface="Calibri" panose="020F0502020204030204" pitchFamily="34" charset="0"/>
              </a:rPr>
              <a:t>ORTS / LFFM:</a:t>
            </a:r>
          </a:p>
          <a:p>
            <a:pPr algn="r"/>
            <a:r>
              <a:rPr lang="en-US" sz="1800" dirty="0">
                <a:latin typeface="Calibri" panose="020F0502020204030204" pitchFamily="34" charset="0"/>
                <a:cs typeface="Calibri" panose="020F0502020204030204" pitchFamily="34" charset="0"/>
              </a:rPr>
              <a:t>Kirsten Hirneisen</a:t>
            </a:r>
          </a:p>
          <a:p>
            <a:pPr algn="r"/>
            <a:r>
              <a:rPr lang="en-US" sz="1800" dirty="0">
                <a:latin typeface="Calibri" panose="020F0502020204030204" pitchFamily="34" charset="0"/>
                <a:cs typeface="Calibri" panose="020F0502020204030204" pitchFamily="34" charset="0"/>
              </a:rPr>
              <a:t>Evelyn Ladines</a:t>
            </a:r>
          </a:p>
          <a:p>
            <a:pPr algn="r"/>
            <a:r>
              <a:rPr lang="en-US" sz="1800" dirty="0">
                <a:latin typeface="Calibri" panose="020F0502020204030204" pitchFamily="34" charset="0"/>
                <a:cs typeface="Calibri" panose="020F0502020204030204" pitchFamily="34" charset="0"/>
              </a:rPr>
              <a:t>Julia Manetas</a:t>
            </a:r>
          </a:p>
          <a:p>
            <a:pPr algn="r"/>
            <a:r>
              <a:rPr lang="en-US" sz="1800" dirty="0">
                <a:latin typeface="Calibri" panose="020F0502020204030204" pitchFamily="34" charset="0"/>
                <a:cs typeface="Calibri" panose="020F0502020204030204" pitchFamily="34" charset="0"/>
              </a:rPr>
              <a:t>Karen Jinneman</a:t>
            </a:r>
          </a:p>
          <a:p>
            <a:pPr marL="0" marR="0" algn="r">
              <a:spcBef>
                <a:spcPts val="0"/>
              </a:spcBef>
              <a:spcAft>
                <a:spcPts val="0"/>
              </a:spcAft>
            </a:pPr>
            <a:endParaRPr lang="en-US" sz="1800" b="1" dirty="0">
              <a:solidFill>
                <a:srgbClr val="000000"/>
              </a:solidFill>
              <a:latin typeface="Calibri" panose="020F0502020204030204" pitchFamily="34" charset="0"/>
              <a:cs typeface="Calibri" panose="020F0502020204030204" pitchFamily="34" charset="0"/>
            </a:endParaRPr>
          </a:p>
          <a:p>
            <a:pPr marL="0" marR="0" algn="r">
              <a:spcBef>
                <a:spcPts val="0"/>
              </a:spcBef>
              <a:spcAft>
                <a:spcPts val="0"/>
              </a:spcAft>
            </a:pPr>
            <a:r>
              <a:rPr lang="en-US" sz="1800" b="1" dirty="0">
                <a:solidFill>
                  <a:srgbClr val="000000"/>
                </a:solidFill>
                <a:latin typeface="Calibri" panose="020F0502020204030204" pitchFamily="34" charset="0"/>
                <a:cs typeface="Calibri" panose="020F0502020204030204" pitchFamily="34" charset="0"/>
              </a:rPr>
              <a:t>Regulatory Analysis</a:t>
            </a:r>
          </a:p>
          <a:p>
            <a:pPr marL="0" marR="0" algn="r">
              <a:spcBef>
                <a:spcPts val="0"/>
              </a:spcBef>
              <a:spcAft>
                <a:spcPts val="0"/>
              </a:spcAft>
            </a:pPr>
            <a:r>
              <a:rPr lang="en-US" sz="1800" b="0" i="0" u="none" strike="noStrike" dirty="0">
                <a:solidFill>
                  <a:srgbClr val="000000"/>
                </a:solidFill>
                <a:effectLst/>
                <a:latin typeface="Calibri" panose="020F0502020204030204" pitchFamily="34" charset="0"/>
                <a:cs typeface="Calibri" panose="020F0502020204030204" pitchFamily="34" charset="0"/>
              </a:rPr>
              <a:t>James Pettengill</a:t>
            </a:r>
          </a:p>
          <a:p>
            <a:pPr marL="0" marR="0" algn="r">
              <a:spcBef>
                <a:spcPts val="0"/>
              </a:spcBef>
              <a:spcAft>
                <a:spcPts val="0"/>
              </a:spcAft>
            </a:pPr>
            <a:r>
              <a:rPr lang="en-US" sz="1800" dirty="0">
                <a:solidFill>
                  <a:srgbClr val="000000"/>
                </a:solidFill>
                <a:latin typeface="Calibri" panose="020F0502020204030204" pitchFamily="34" charset="0"/>
                <a:cs typeface="Calibri" panose="020F0502020204030204" pitchFamily="34" charset="0"/>
              </a:rPr>
              <a:t>Jayanthi</a:t>
            </a:r>
            <a:r>
              <a:rPr lang="en-US" dirty="0">
                <a:solidFill>
                  <a:srgbClr val="000000"/>
                </a:solidFill>
                <a:latin typeface="Calibri" panose="020F0502020204030204" pitchFamily="34" charset="0"/>
                <a:cs typeface="Calibri" panose="020F0502020204030204" pitchFamily="34" charset="0"/>
              </a:rPr>
              <a:t> </a:t>
            </a:r>
            <a:r>
              <a:rPr lang="en-US" sz="1800" dirty="0">
                <a:solidFill>
                  <a:srgbClr val="000000"/>
                </a:solidFill>
                <a:latin typeface="Calibri" panose="020F0502020204030204" pitchFamily="34" charset="0"/>
                <a:cs typeface="Calibri" panose="020F0502020204030204" pitchFamily="34" charset="0"/>
              </a:rPr>
              <a:t>Gangiredla </a:t>
            </a:r>
            <a:endParaRPr lang="en-US" sz="1800" b="0" i="0" u="none" strike="noStrike" dirty="0">
              <a:solidFill>
                <a:srgbClr val="000000"/>
              </a:solidFill>
              <a:effectLst/>
              <a:latin typeface="Calibri" panose="020F0502020204030204" pitchFamily="34" charset="0"/>
              <a:cs typeface="Calibri" panose="020F0502020204030204" pitchFamily="34" charset="0"/>
            </a:endParaRPr>
          </a:p>
          <a:p>
            <a:pPr marL="0" marR="0" algn="r">
              <a:spcBef>
                <a:spcPts val="0"/>
              </a:spcBef>
              <a:spcAft>
                <a:spcPts val="0"/>
              </a:spcAft>
            </a:pPr>
            <a:r>
              <a:rPr lang="en-US" sz="1800" dirty="0">
                <a:solidFill>
                  <a:srgbClr val="000000"/>
                </a:solidFill>
                <a:latin typeface="Calibri" panose="020F0502020204030204" pitchFamily="34" charset="0"/>
                <a:cs typeface="Calibri" panose="020F0502020204030204" pitchFamily="34" charset="0"/>
              </a:rPr>
              <a:t>Arthur </a:t>
            </a:r>
            <a:r>
              <a:rPr lang="en-US" sz="1800" dirty="0" err="1">
                <a:solidFill>
                  <a:srgbClr val="000000"/>
                </a:solidFill>
                <a:latin typeface="Calibri" panose="020F0502020204030204" pitchFamily="34" charset="0"/>
                <a:cs typeface="Calibri" panose="020F0502020204030204" pitchFamily="34" charset="0"/>
              </a:rPr>
              <a:t>Pightling</a:t>
            </a:r>
            <a:endParaRPr lang="en-US" sz="1800" b="0" i="0" u="none" strike="noStrike" dirty="0">
              <a:solidFill>
                <a:srgbClr val="000000"/>
              </a:solidFill>
              <a:effectLst/>
              <a:latin typeface="Calibri" panose="020F0502020204030204" pitchFamily="34" charset="0"/>
              <a:cs typeface="Calibri" panose="020F0502020204030204" pitchFamily="34" charset="0"/>
            </a:endParaRPr>
          </a:p>
          <a:p>
            <a:pPr marL="0" marR="0" algn="r">
              <a:spcBef>
                <a:spcPts val="0"/>
              </a:spcBef>
              <a:spcAft>
                <a:spcPts val="0"/>
              </a:spcAft>
            </a:pPr>
            <a:r>
              <a:rPr lang="en-US" sz="1800" dirty="0">
                <a:solidFill>
                  <a:srgbClr val="000000"/>
                </a:solidFill>
                <a:latin typeface="Calibri" panose="020F0502020204030204" pitchFamily="34" charset="0"/>
                <a:cs typeface="Calibri" panose="020F0502020204030204" pitchFamily="34" charset="0"/>
              </a:rPr>
              <a:t>Bob </a:t>
            </a:r>
            <a:r>
              <a:rPr lang="en-US" sz="1800" dirty="0" err="1">
                <a:solidFill>
                  <a:srgbClr val="000000"/>
                </a:solidFill>
                <a:latin typeface="Calibri" panose="020F0502020204030204" pitchFamily="34" charset="0"/>
                <a:cs typeface="Calibri" panose="020F0502020204030204" pitchFamily="34" charset="0"/>
              </a:rPr>
              <a:t>Litterman</a:t>
            </a:r>
            <a:endParaRPr lang="en-US" sz="1800" dirty="0">
              <a:solidFill>
                <a:srgbClr val="000000"/>
              </a:solidFill>
              <a:latin typeface="Calibri" panose="020F0502020204030204" pitchFamily="34" charset="0"/>
              <a:cs typeface="Calibri" panose="020F0502020204030204" pitchFamily="34" charset="0"/>
            </a:endParaRPr>
          </a:p>
          <a:p>
            <a:pPr marL="0" marR="0" algn="r">
              <a:spcBef>
                <a:spcPts val="0"/>
              </a:spcBef>
              <a:spcAft>
                <a:spcPts val="0"/>
              </a:spcAft>
            </a:pPr>
            <a:r>
              <a:rPr lang="en-US" sz="1800" b="0" i="0" u="none" strike="noStrike" dirty="0">
                <a:solidFill>
                  <a:srgbClr val="000000"/>
                </a:solidFill>
                <a:effectLst/>
                <a:latin typeface="Calibri" panose="020F0502020204030204" pitchFamily="34" charset="0"/>
                <a:cs typeface="Calibri" panose="020F0502020204030204" pitchFamily="34" charset="0"/>
              </a:rPr>
              <a:t>Justin Payne</a:t>
            </a:r>
          </a:p>
          <a:p>
            <a:pPr marL="0" marR="0" algn="r">
              <a:spcBef>
                <a:spcPts val="0"/>
              </a:spcBef>
              <a:spcAft>
                <a:spcPts val="0"/>
              </a:spcAft>
            </a:pPr>
            <a:r>
              <a:rPr lang="en-US" sz="1800" dirty="0">
                <a:solidFill>
                  <a:srgbClr val="000000"/>
                </a:solidFill>
                <a:latin typeface="Calibri" panose="020F0502020204030204" pitchFamily="34" charset="0"/>
                <a:cs typeface="Calibri" panose="020F0502020204030204" pitchFamily="34" charset="0"/>
              </a:rPr>
              <a:t>Yan Luo</a:t>
            </a:r>
          </a:p>
          <a:p>
            <a:pPr marL="0" marR="0" algn="r">
              <a:spcBef>
                <a:spcPts val="0"/>
              </a:spcBef>
              <a:spcAft>
                <a:spcPts val="0"/>
              </a:spcAft>
            </a:pPr>
            <a:r>
              <a:rPr lang="en-US" sz="1800" b="0" i="0" u="none" strike="noStrike" dirty="0">
                <a:solidFill>
                  <a:srgbClr val="000000"/>
                </a:solidFill>
                <a:effectLst/>
                <a:latin typeface="Calibri" panose="020F0502020204030204" pitchFamily="34" charset="0"/>
                <a:cs typeface="Calibri" panose="020F0502020204030204" pitchFamily="34" charset="0"/>
              </a:rPr>
              <a:t>Yu Cao</a:t>
            </a:r>
          </a:p>
        </p:txBody>
      </p:sp>
      <p:pic>
        <p:nvPicPr>
          <p:cNvPr id="8" name="Picture 7" descr="Icon&#10;&#10;Description automatically generated">
            <a:extLst>
              <a:ext uri="{FF2B5EF4-FFF2-40B4-BE49-F238E27FC236}">
                <a16:creationId xmlns:a16="http://schemas.microsoft.com/office/drawing/2014/main" id="{313539AA-9886-FA48-1B7B-0FC05F3A84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7887" y="1575760"/>
            <a:ext cx="4286250" cy="4286250"/>
          </a:xfrm>
          <a:prstGeom prst="rect">
            <a:avLst/>
          </a:prstGeom>
        </p:spPr>
      </p:pic>
      <p:sp>
        <p:nvSpPr>
          <p:cNvPr id="3" name="TextBox 2">
            <a:extLst>
              <a:ext uri="{FF2B5EF4-FFF2-40B4-BE49-F238E27FC236}">
                <a16:creationId xmlns:a16="http://schemas.microsoft.com/office/drawing/2014/main" id="{4026910B-E4E4-025F-AC88-0738D3EC5A8F}"/>
              </a:ext>
            </a:extLst>
          </p:cNvPr>
          <p:cNvSpPr txBox="1"/>
          <p:nvPr/>
        </p:nvSpPr>
        <p:spPr>
          <a:xfrm>
            <a:off x="8995313" y="6229075"/>
            <a:ext cx="3026213" cy="646331"/>
          </a:xfrm>
          <a:prstGeom prst="rect">
            <a:avLst/>
          </a:prstGeom>
          <a:noFill/>
        </p:spPr>
        <p:txBody>
          <a:bodyPr wrap="none" rtlCol="0">
            <a:spAutoFit/>
          </a:bodyPr>
          <a:lstStyle/>
          <a:p>
            <a:pPr algn="r"/>
            <a:r>
              <a:rPr lang="en-US" dirty="0"/>
              <a:t>Contact:</a:t>
            </a:r>
            <a:endParaRPr lang="en-US" dirty="0">
              <a:hlinkClick r:id="rId3"/>
            </a:endParaRPr>
          </a:p>
          <a:p>
            <a:pPr algn="r"/>
            <a:r>
              <a:rPr lang="en-US" dirty="0" err="1">
                <a:hlinkClick r:id="rId3"/>
              </a:rPr>
              <a:t>GenomeTrakr@fda.hhs.gov</a:t>
            </a:r>
            <a:endParaRPr lang="en-US" dirty="0"/>
          </a:p>
        </p:txBody>
      </p:sp>
    </p:spTree>
    <p:extLst>
      <p:ext uri="{BB962C8B-B14F-4D97-AF65-F5344CB8AC3E}">
        <p14:creationId xmlns:p14="http://schemas.microsoft.com/office/powerpoint/2010/main" val="3762318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4E37431-20F0-4DD6-84A9-ED2B64494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AE98B72-66C6-4AB4-AF0D-BA830DE86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07EAFC6-733F-403D-BB4D-05A3A2874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7A36730-4CB0-4F61-AD11-A44C97658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69C79E1-F916-4929-A4F3-DE763D4BFA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767334AB-16BD-4EC7-8C6B-4B51716009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F408BAB-AB72-1D2E-BC67-0F2B0D6BE647}"/>
              </a:ext>
            </a:extLst>
          </p:cNvPr>
          <p:cNvSpPr>
            <a:spLocks noGrp="1"/>
          </p:cNvSpPr>
          <p:nvPr>
            <p:ph type="ctrTitle"/>
          </p:nvPr>
        </p:nvSpPr>
        <p:spPr>
          <a:xfrm>
            <a:off x="660042" y="891652"/>
            <a:ext cx="4412021" cy="2289293"/>
          </a:xfrm>
        </p:spPr>
        <p:txBody>
          <a:bodyPr anchor="b">
            <a:normAutofit/>
          </a:bodyPr>
          <a:lstStyle/>
          <a:p>
            <a:pPr algn="r"/>
            <a:r>
              <a:rPr lang="en-US" sz="4000" b="1" kern="1200" dirty="0">
                <a:solidFill>
                  <a:srgbClr val="FFFFFF"/>
                </a:solidFill>
                <a:latin typeface="+mj-lt"/>
                <a:ea typeface="+mj-ea"/>
                <a:cs typeface="+mj-cs"/>
              </a:rPr>
              <a:t>Vet-LIRN updates</a:t>
            </a:r>
            <a:endParaRPr lang="en-US" sz="4000" dirty="0">
              <a:solidFill>
                <a:srgbClr val="FFFFFF"/>
              </a:solidFill>
            </a:endParaRPr>
          </a:p>
        </p:txBody>
      </p:sp>
      <p:sp>
        <p:nvSpPr>
          <p:cNvPr id="3" name="Subtitle 2">
            <a:extLst>
              <a:ext uri="{FF2B5EF4-FFF2-40B4-BE49-F238E27FC236}">
                <a16:creationId xmlns:a16="http://schemas.microsoft.com/office/drawing/2014/main" id="{F048306D-E7F7-7263-B3F1-B5E8E24AFCEB}"/>
              </a:ext>
            </a:extLst>
          </p:cNvPr>
          <p:cNvSpPr>
            <a:spLocks noGrp="1"/>
          </p:cNvSpPr>
          <p:nvPr>
            <p:ph type="subTitle" idx="1"/>
          </p:nvPr>
        </p:nvSpPr>
        <p:spPr>
          <a:xfrm>
            <a:off x="262646" y="4745317"/>
            <a:ext cx="5100223" cy="1375145"/>
          </a:xfrm>
        </p:spPr>
        <p:txBody>
          <a:bodyPr>
            <a:normAutofit/>
          </a:bodyPr>
          <a:lstStyle/>
          <a:p>
            <a:pPr algn="l" defTabSz="914400">
              <a:spcBef>
                <a:spcPts val="1000"/>
              </a:spcBef>
              <a:defRPr/>
            </a:pPr>
            <a:r>
              <a:rPr lang="en-US" dirty="0">
                <a:solidFill>
                  <a:srgbClr val="FFFFFF"/>
                </a:solidFill>
              </a:rPr>
              <a:t>Olgica Ceric, DVM, MS, PhD</a:t>
            </a:r>
          </a:p>
          <a:p>
            <a:pPr algn="l" defTabSz="914400">
              <a:spcBef>
                <a:spcPts val="1000"/>
              </a:spcBef>
              <a:defRPr/>
            </a:pPr>
            <a:r>
              <a:rPr lang="en-US" dirty="0">
                <a:solidFill>
                  <a:srgbClr val="FFFFFF"/>
                </a:solidFill>
              </a:rPr>
              <a:t>US FDA/Center for Veterinary Medicine</a:t>
            </a:r>
          </a:p>
          <a:p>
            <a:pPr algn="r"/>
            <a:endParaRPr lang="en-US" dirty="0">
              <a:solidFill>
                <a:srgbClr val="FFFFFF"/>
              </a:solidFill>
            </a:endParaRPr>
          </a:p>
        </p:txBody>
      </p:sp>
      <p:pic>
        <p:nvPicPr>
          <p:cNvPr id="5" name="Picture 4" descr="A picture containing graphical user interface&#10;&#10;Description automatically generated">
            <a:extLst>
              <a:ext uri="{FF2B5EF4-FFF2-40B4-BE49-F238E27FC236}">
                <a16:creationId xmlns:a16="http://schemas.microsoft.com/office/drawing/2014/main" id="{BF59845A-BB9E-4954-F4FF-128A367971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829435"/>
            <a:ext cx="5608320" cy="3154679"/>
          </a:xfrm>
          <a:prstGeom prst="rect">
            <a:avLst/>
          </a:prstGeom>
        </p:spPr>
      </p:pic>
      <p:pic>
        <p:nvPicPr>
          <p:cNvPr id="4" name="Picture 3">
            <a:extLst>
              <a:ext uri="{FF2B5EF4-FFF2-40B4-BE49-F238E27FC236}">
                <a16:creationId xmlns:a16="http://schemas.microsoft.com/office/drawing/2014/main" id="{FC4CF7E7-629E-56BE-B11D-7A93BFD1EBFF}"/>
              </a:ext>
            </a:extLst>
          </p:cNvPr>
          <p:cNvPicPr>
            <a:picLocks noChangeAspect="1"/>
          </p:cNvPicPr>
          <p:nvPr/>
        </p:nvPicPr>
        <p:blipFill>
          <a:blip r:embed="rId3"/>
          <a:stretch>
            <a:fillRect/>
          </a:stretch>
        </p:blipFill>
        <p:spPr>
          <a:xfrm>
            <a:off x="11245422" y="122622"/>
            <a:ext cx="695325" cy="838200"/>
          </a:xfrm>
          <a:prstGeom prst="rect">
            <a:avLst/>
          </a:prstGeom>
        </p:spPr>
      </p:pic>
    </p:spTree>
    <p:extLst>
      <p:ext uri="{BB962C8B-B14F-4D97-AF65-F5344CB8AC3E}">
        <p14:creationId xmlns:p14="http://schemas.microsoft.com/office/powerpoint/2010/main" val="1815742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3">
            <a:extLst>
              <a:ext uri="{FF2B5EF4-FFF2-40B4-BE49-F238E27FC236}">
                <a16:creationId xmlns:a16="http://schemas.microsoft.com/office/drawing/2014/main" id="{5DF9E61B-1903-DB93-EB25-077BC5105212}"/>
              </a:ext>
            </a:extLst>
          </p:cNvPr>
          <p:cNvSpPr>
            <a:spLocks noGrp="1"/>
          </p:cNvSpPr>
          <p:nvPr>
            <p:ph type="title"/>
          </p:nvPr>
        </p:nvSpPr>
        <p:spPr>
          <a:xfrm>
            <a:off x="425534" y="207554"/>
            <a:ext cx="7063721" cy="1159200"/>
          </a:xfrm>
        </p:spPr>
        <p:txBody>
          <a:bodyPr vert="horz" lIns="91440" tIns="45720" rIns="91440" bIns="45720" rtlCol="0" anchor="ctr">
            <a:noAutofit/>
          </a:bodyPr>
          <a:lstStyle/>
          <a:p>
            <a:pPr marL="0" marR="0" lvl="0" indent="0">
              <a:spcAft>
                <a:spcPts val="0"/>
              </a:spcAft>
            </a:pPr>
            <a:br>
              <a:rPr lang="en-US" sz="4000" u="sng" kern="1200" dirty="0">
                <a:solidFill>
                  <a:srgbClr val="FFFFFF"/>
                </a:solidFill>
                <a:effectLst/>
                <a:latin typeface="+mj-lt"/>
                <a:ea typeface="+mj-ea"/>
                <a:cs typeface="+mj-cs"/>
                <a:hlinkClick r:id="rId3"/>
              </a:rPr>
            </a:br>
            <a:r>
              <a:rPr lang="en-US" altLang="en-US" sz="4000" kern="1200" dirty="0">
                <a:solidFill>
                  <a:srgbClr val="FFFFFF"/>
                </a:solidFill>
                <a:latin typeface="+mj-lt"/>
                <a:ea typeface="+mj-ea"/>
                <a:cs typeface="+mj-cs"/>
              </a:rPr>
              <a:t>WGS Testing (2017-2024)</a:t>
            </a:r>
            <a:br>
              <a:rPr kumimoji="0" lang="en-US" altLang="en-US" sz="4000" i="0" u="none" strike="noStrike" kern="1200" cap="none" spc="0" normalizeH="0" baseline="0" noProof="0" dirty="0">
                <a:ln>
                  <a:noFill/>
                </a:ln>
                <a:solidFill>
                  <a:srgbClr val="FFFFFF"/>
                </a:solidFill>
                <a:effectLst/>
                <a:uLnTx/>
                <a:uFillTx/>
                <a:latin typeface="+mj-lt"/>
                <a:ea typeface="+mj-ea"/>
                <a:cs typeface="+mj-cs"/>
              </a:rPr>
            </a:br>
            <a:endParaRPr lang="en-US" sz="4000" kern="1200" dirty="0">
              <a:solidFill>
                <a:srgbClr val="FFFFFF"/>
              </a:solidFill>
              <a:effectLst/>
              <a:latin typeface="+mj-lt"/>
              <a:ea typeface="+mj-ea"/>
              <a:cs typeface="+mj-cs"/>
            </a:endParaRPr>
          </a:p>
        </p:txBody>
      </p:sp>
      <p:sp>
        <p:nvSpPr>
          <p:cNvPr id="8" name="TextBox 7">
            <a:extLst>
              <a:ext uri="{FF2B5EF4-FFF2-40B4-BE49-F238E27FC236}">
                <a16:creationId xmlns:a16="http://schemas.microsoft.com/office/drawing/2014/main" id="{1ECBE871-5C42-CD17-6D22-1BFF1DCC6066}"/>
              </a:ext>
            </a:extLst>
          </p:cNvPr>
          <p:cNvSpPr txBox="1"/>
          <p:nvPr/>
        </p:nvSpPr>
        <p:spPr>
          <a:xfrm>
            <a:off x="425534" y="6183483"/>
            <a:ext cx="5751530" cy="742612"/>
          </a:xfrm>
          <a:prstGeom prst="rect">
            <a:avLst/>
          </a:prstGeom>
        </p:spPr>
        <p:txBody>
          <a:bodyPr vert="horz" lIns="91440" tIns="45720" rIns="91440" bIns="45720" rtlCol="0" anchor="ctr">
            <a:normAutofit/>
          </a:bodyPr>
          <a:lstStyle/>
          <a:p>
            <a:pPr>
              <a:spcBef>
                <a:spcPts val="1000"/>
              </a:spcBef>
            </a:pPr>
            <a:r>
              <a:rPr lang="en-US" sz="2000" kern="1200" dirty="0">
                <a:latin typeface="+mn-lt"/>
                <a:ea typeface="+mn-ea"/>
                <a:cs typeface="+mn-cs"/>
              </a:rPr>
              <a:t>*</a:t>
            </a:r>
            <a:r>
              <a:rPr lang="en-US" sz="1400" kern="1200" dirty="0">
                <a:latin typeface="+mn-lt"/>
                <a:ea typeface="+mn-ea"/>
                <a:cs typeface="+mn-cs"/>
              </a:rPr>
              <a:t>sequencing in progress; </a:t>
            </a:r>
            <a:r>
              <a:rPr lang="en-US" sz="1400" dirty="0"/>
              <a:t>AST= antimicrobial susceptibility testing</a:t>
            </a:r>
            <a:endParaRPr lang="en-US" sz="1400" kern="1200" dirty="0">
              <a:latin typeface="+mn-lt"/>
              <a:ea typeface="+mn-ea"/>
              <a:cs typeface="+mn-cs"/>
            </a:endParaRPr>
          </a:p>
        </p:txBody>
      </p:sp>
      <p:pic>
        <p:nvPicPr>
          <p:cNvPr id="6" name="Picture 5">
            <a:extLst>
              <a:ext uri="{FF2B5EF4-FFF2-40B4-BE49-F238E27FC236}">
                <a16:creationId xmlns:a16="http://schemas.microsoft.com/office/drawing/2014/main" id="{A3E66431-EFE7-22B3-8AEB-8E2744C4A16B}"/>
              </a:ext>
            </a:extLst>
          </p:cNvPr>
          <p:cNvPicPr>
            <a:picLocks noChangeAspect="1"/>
          </p:cNvPicPr>
          <p:nvPr/>
        </p:nvPicPr>
        <p:blipFill>
          <a:blip r:embed="rId4"/>
          <a:stretch>
            <a:fillRect/>
          </a:stretch>
        </p:blipFill>
        <p:spPr>
          <a:xfrm>
            <a:off x="11245422" y="122622"/>
            <a:ext cx="695325" cy="838200"/>
          </a:xfrm>
          <a:prstGeom prst="rect">
            <a:avLst/>
          </a:prstGeom>
        </p:spPr>
      </p:pic>
      <p:graphicFrame>
        <p:nvGraphicFramePr>
          <p:cNvPr id="2" name="Table 1">
            <a:extLst>
              <a:ext uri="{FF2B5EF4-FFF2-40B4-BE49-F238E27FC236}">
                <a16:creationId xmlns:a16="http://schemas.microsoft.com/office/drawing/2014/main" id="{C9C1CADA-7074-03EF-6011-24761AF82469}"/>
              </a:ext>
            </a:extLst>
          </p:cNvPr>
          <p:cNvGraphicFramePr>
            <a:graphicFrameLocks noGrp="1"/>
          </p:cNvGraphicFramePr>
          <p:nvPr>
            <p:extLst>
              <p:ext uri="{D42A27DB-BD31-4B8C-83A1-F6EECF244321}">
                <p14:modId xmlns:p14="http://schemas.microsoft.com/office/powerpoint/2010/main" val="1508081423"/>
              </p:ext>
            </p:extLst>
          </p:nvPr>
        </p:nvGraphicFramePr>
        <p:xfrm>
          <a:off x="425534" y="1822348"/>
          <a:ext cx="5751530" cy="4452162"/>
        </p:xfrm>
        <a:graphic>
          <a:graphicData uri="http://schemas.openxmlformats.org/drawingml/2006/table">
            <a:tbl>
              <a:tblPr firstRow="1" bandRow="1">
                <a:tableStyleId>{BDBED569-4797-4DF1-A0F4-6AAB3CD982D8}</a:tableStyleId>
              </a:tblPr>
              <a:tblGrid>
                <a:gridCol w="2551130">
                  <a:extLst>
                    <a:ext uri="{9D8B030D-6E8A-4147-A177-3AD203B41FA5}">
                      <a16:colId xmlns:a16="http://schemas.microsoft.com/office/drawing/2014/main" val="1760224452"/>
                    </a:ext>
                  </a:extLst>
                </a:gridCol>
                <a:gridCol w="1449421">
                  <a:extLst>
                    <a:ext uri="{9D8B030D-6E8A-4147-A177-3AD203B41FA5}">
                      <a16:colId xmlns:a16="http://schemas.microsoft.com/office/drawing/2014/main" val="738693388"/>
                    </a:ext>
                  </a:extLst>
                </a:gridCol>
                <a:gridCol w="1750979">
                  <a:extLst>
                    <a:ext uri="{9D8B030D-6E8A-4147-A177-3AD203B41FA5}">
                      <a16:colId xmlns:a16="http://schemas.microsoft.com/office/drawing/2014/main" val="1772997715"/>
                    </a:ext>
                  </a:extLst>
                </a:gridCol>
              </a:tblGrid>
              <a:tr h="404742">
                <a:tc>
                  <a:txBody>
                    <a:bodyPr/>
                    <a:lstStyle/>
                    <a:p>
                      <a:pPr algn="l" rtl="0" fontAlgn="b"/>
                      <a:r>
                        <a:rPr lang="en-US" sz="2300" b="1" u="none" strike="noStrike">
                          <a:solidFill>
                            <a:schemeClr val="tx1"/>
                          </a:solidFill>
                          <a:effectLst/>
                        </a:rPr>
                        <a:t>Bacterial pathogen</a:t>
                      </a:r>
                      <a:endParaRPr lang="en-US" sz="2300" b="1" i="0" u="none" strike="noStrike">
                        <a:solidFill>
                          <a:schemeClr val="tx1"/>
                        </a:solidFill>
                        <a:effectLst/>
                        <a:latin typeface="Calibri" panose="020F0502020204030204" pitchFamily="34" charset="0"/>
                      </a:endParaRPr>
                    </a:p>
                  </a:txBody>
                  <a:tcPr marL="12032" marR="12032" marT="12032" marB="0" anchor="b"/>
                </a:tc>
                <a:tc>
                  <a:txBody>
                    <a:bodyPr/>
                    <a:lstStyle/>
                    <a:p>
                      <a:pPr algn="l" rtl="0" fontAlgn="b"/>
                      <a:r>
                        <a:rPr lang="en-US" sz="2300" b="1" u="none" strike="noStrike">
                          <a:solidFill>
                            <a:schemeClr val="tx1"/>
                          </a:solidFill>
                          <a:effectLst/>
                        </a:rPr>
                        <a:t>AST Total</a:t>
                      </a:r>
                      <a:endParaRPr lang="en-US" sz="2300" b="1" i="0" u="none" strike="noStrike">
                        <a:solidFill>
                          <a:schemeClr val="tx1"/>
                        </a:solidFill>
                        <a:effectLst/>
                        <a:latin typeface="Calibri" panose="020F0502020204030204" pitchFamily="34" charset="0"/>
                      </a:endParaRPr>
                    </a:p>
                  </a:txBody>
                  <a:tcPr marL="12032" marR="12032" marT="12032" marB="0" anchor="b"/>
                </a:tc>
                <a:tc>
                  <a:txBody>
                    <a:bodyPr/>
                    <a:lstStyle/>
                    <a:p>
                      <a:pPr algn="l" rtl="0" fontAlgn="b"/>
                      <a:r>
                        <a:rPr lang="en-US" sz="2300" b="1" u="none" strike="noStrike" dirty="0">
                          <a:solidFill>
                            <a:schemeClr val="tx1"/>
                          </a:solidFill>
                          <a:effectLst/>
                        </a:rPr>
                        <a:t>WGS Total</a:t>
                      </a:r>
                      <a:endParaRPr lang="en-US" sz="2300" b="1" i="0" u="none" strike="noStrike" dirty="0">
                        <a:solidFill>
                          <a:schemeClr val="tx1"/>
                        </a:solidFill>
                        <a:effectLst/>
                        <a:latin typeface="Calibri" panose="020F0502020204030204" pitchFamily="34" charset="0"/>
                      </a:endParaRPr>
                    </a:p>
                  </a:txBody>
                  <a:tcPr marL="12032" marR="12032" marT="12032" marB="0" anchor="b"/>
                </a:tc>
                <a:extLst>
                  <a:ext uri="{0D108BD9-81ED-4DB2-BD59-A6C34878D82A}">
                    <a16:rowId xmlns:a16="http://schemas.microsoft.com/office/drawing/2014/main" val="2052305066"/>
                  </a:ext>
                </a:extLst>
              </a:tr>
              <a:tr h="404742">
                <a:tc>
                  <a:txBody>
                    <a:bodyPr/>
                    <a:lstStyle/>
                    <a:p>
                      <a:pPr algn="l" fontAlgn="b"/>
                      <a:r>
                        <a:rPr lang="en-US" sz="2000" i="1" kern="1200" dirty="0">
                          <a:solidFill>
                            <a:schemeClr val="tx1"/>
                          </a:solidFill>
                          <a:latin typeface="+mn-lt"/>
                          <a:ea typeface="+mn-ea"/>
                          <a:cs typeface="+mn-cs"/>
                        </a:rPr>
                        <a:t>Salmonella enterica</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5,826</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2,961</a:t>
                      </a:r>
                    </a:p>
                  </a:txBody>
                  <a:tcPr marL="9525" marR="9525" marT="9525" marB="0" anchor="b"/>
                </a:tc>
                <a:extLst>
                  <a:ext uri="{0D108BD9-81ED-4DB2-BD59-A6C34878D82A}">
                    <a16:rowId xmlns:a16="http://schemas.microsoft.com/office/drawing/2014/main" val="2130065128"/>
                  </a:ext>
                </a:extLst>
              </a:tr>
              <a:tr h="404742">
                <a:tc>
                  <a:txBody>
                    <a:bodyPr/>
                    <a:lstStyle/>
                    <a:p>
                      <a:pPr algn="l" fontAlgn="b"/>
                      <a:r>
                        <a:rPr lang="en-US" sz="2000" i="1" kern="1200" dirty="0">
                          <a:solidFill>
                            <a:schemeClr val="tx1"/>
                          </a:solidFill>
                          <a:latin typeface="+mn-lt"/>
                          <a:ea typeface="+mn-ea"/>
                          <a:cs typeface="+mn-cs"/>
                        </a:rPr>
                        <a:t>E.coli</a:t>
                      </a:r>
                    </a:p>
                  </a:txBody>
                  <a:tcPr marL="9525" marR="9525" marT="9525" marB="0" anchor="b"/>
                </a:tc>
                <a:tc>
                  <a:txBody>
                    <a:bodyPr/>
                    <a:lstStyle/>
                    <a:p>
                      <a:pPr algn="l" fontAlgn="b"/>
                      <a:r>
                        <a:rPr lang="en-US" sz="1800" b="0" i="0" u="none" strike="noStrike" dirty="0">
                          <a:solidFill>
                            <a:srgbClr val="000000"/>
                          </a:solidFill>
                          <a:effectLst/>
                          <a:latin typeface="Calibri" panose="020F0502020204030204" pitchFamily="34" charset="0"/>
                        </a:rPr>
                        <a:t>8,095</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2,825</a:t>
                      </a:r>
                    </a:p>
                  </a:txBody>
                  <a:tcPr marL="9525" marR="9525" marT="9525" marB="0" anchor="b"/>
                </a:tc>
                <a:extLst>
                  <a:ext uri="{0D108BD9-81ED-4DB2-BD59-A6C34878D82A}">
                    <a16:rowId xmlns:a16="http://schemas.microsoft.com/office/drawing/2014/main" val="1405558704"/>
                  </a:ext>
                </a:extLst>
              </a:tr>
              <a:tr h="404742">
                <a:tc>
                  <a:txBody>
                    <a:bodyPr/>
                    <a:lstStyle/>
                    <a:p>
                      <a:pPr algn="l" fontAlgn="b"/>
                      <a:r>
                        <a:rPr lang="en-US" sz="2000" i="1" kern="1200" dirty="0">
                          <a:solidFill>
                            <a:schemeClr val="tx1"/>
                          </a:solidFill>
                          <a:latin typeface="+mn-lt"/>
                          <a:ea typeface="+mn-ea"/>
                          <a:cs typeface="+mn-cs"/>
                        </a:rPr>
                        <a:t>S. pseudintermedius</a:t>
                      </a:r>
                    </a:p>
                  </a:txBody>
                  <a:tcPr marL="9525" marR="9525" marT="9525" marB="0" anchor="b"/>
                </a:tc>
                <a:tc>
                  <a:txBody>
                    <a:bodyPr/>
                    <a:lstStyle/>
                    <a:p>
                      <a:pPr algn="l" fontAlgn="b"/>
                      <a:r>
                        <a:rPr lang="en-US" sz="1800" b="0" i="0" u="none" strike="noStrike" dirty="0">
                          <a:solidFill>
                            <a:srgbClr val="000000"/>
                          </a:solidFill>
                          <a:effectLst/>
                          <a:latin typeface="Calibri" panose="020F0502020204030204" pitchFamily="34" charset="0"/>
                        </a:rPr>
                        <a:t>8,058</a:t>
                      </a:r>
                    </a:p>
                  </a:txBody>
                  <a:tcPr marL="9525" marR="9525" marT="9525" marB="0" anchor="b"/>
                </a:tc>
                <a:tc>
                  <a:txBody>
                    <a:bodyPr/>
                    <a:lstStyle/>
                    <a:p>
                      <a:pPr algn="l" fontAlgn="b"/>
                      <a:r>
                        <a:rPr lang="en-US" sz="1800" b="0" i="0" u="none" strike="noStrike" dirty="0">
                          <a:solidFill>
                            <a:srgbClr val="000000"/>
                          </a:solidFill>
                          <a:effectLst/>
                          <a:latin typeface="Calibri" panose="020F0502020204030204" pitchFamily="34" charset="0"/>
                        </a:rPr>
                        <a:t>2,343</a:t>
                      </a:r>
                    </a:p>
                  </a:txBody>
                  <a:tcPr marL="9525" marR="9525" marT="9525" marB="0" anchor="b"/>
                </a:tc>
                <a:extLst>
                  <a:ext uri="{0D108BD9-81ED-4DB2-BD59-A6C34878D82A}">
                    <a16:rowId xmlns:a16="http://schemas.microsoft.com/office/drawing/2014/main" val="931736487"/>
                  </a:ext>
                </a:extLst>
              </a:tr>
              <a:tr h="404742">
                <a:tc>
                  <a:txBody>
                    <a:bodyPr/>
                    <a:lstStyle/>
                    <a:p>
                      <a:pPr algn="l" fontAlgn="b"/>
                      <a:r>
                        <a:rPr lang="en-US" sz="2000" i="1" kern="1200" dirty="0">
                          <a:solidFill>
                            <a:schemeClr val="tx1"/>
                          </a:solidFill>
                          <a:latin typeface="+mn-lt"/>
                          <a:ea typeface="+mn-ea"/>
                          <a:cs typeface="+mn-cs"/>
                        </a:rPr>
                        <a:t>AQUA</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n/a</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466</a:t>
                      </a:r>
                    </a:p>
                  </a:txBody>
                  <a:tcPr marL="9525" marR="9525" marT="9525" marB="0" anchor="b"/>
                </a:tc>
                <a:extLst>
                  <a:ext uri="{0D108BD9-81ED-4DB2-BD59-A6C34878D82A}">
                    <a16:rowId xmlns:a16="http://schemas.microsoft.com/office/drawing/2014/main" val="570980564"/>
                  </a:ext>
                </a:extLst>
              </a:tr>
              <a:tr h="404742">
                <a:tc>
                  <a:txBody>
                    <a:bodyPr/>
                    <a:lstStyle/>
                    <a:p>
                      <a:pPr algn="l" fontAlgn="b"/>
                      <a:r>
                        <a:rPr lang="en-US" sz="2000" i="1" kern="1200" dirty="0">
                          <a:solidFill>
                            <a:schemeClr val="tx1"/>
                          </a:solidFill>
                          <a:latin typeface="+mn-lt"/>
                          <a:ea typeface="+mn-ea"/>
                          <a:cs typeface="+mn-cs"/>
                        </a:rPr>
                        <a:t>E. cloacae complex</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821</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416</a:t>
                      </a:r>
                    </a:p>
                  </a:txBody>
                  <a:tcPr marL="9525" marR="9525" marT="9525" marB="0" anchor="b"/>
                </a:tc>
                <a:extLst>
                  <a:ext uri="{0D108BD9-81ED-4DB2-BD59-A6C34878D82A}">
                    <a16:rowId xmlns:a16="http://schemas.microsoft.com/office/drawing/2014/main" val="829766390"/>
                  </a:ext>
                </a:extLst>
              </a:tr>
              <a:tr h="404742">
                <a:tc>
                  <a:txBody>
                    <a:bodyPr/>
                    <a:lstStyle/>
                    <a:p>
                      <a:pPr algn="l" fontAlgn="b"/>
                      <a:r>
                        <a:rPr lang="en-US" sz="2000" i="1" kern="1200" dirty="0">
                          <a:solidFill>
                            <a:schemeClr val="tx1"/>
                          </a:solidFill>
                          <a:latin typeface="+mn-lt"/>
                          <a:ea typeface="+mn-ea"/>
                          <a:cs typeface="+mn-cs"/>
                        </a:rPr>
                        <a:t>K. pneumoniae</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790</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210</a:t>
                      </a:r>
                    </a:p>
                  </a:txBody>
                  <a:tcPr marL="9525" marR="9525" marT="9525" marB="0" anchor="b"/>
                </a:tc>
                <a:extLst>
                  <a:ext uri="{0D108BD9-81ED-4DB2-BD59-A6C34878D82A}">
                    <a16:rowId xmlns:a16="http://schemas.microsoft.com/office/drawing/2014/main" val="2805842142"/>
                  </a:ext>
                </a:extLst>
              </a:tr>
              <a:tr h="404742">
                <a:tc>
                  <a:txBody>
                    <a:bodyPr/>
                    <a:lstStyle/>
                    <a:p>
                      <a:pPr algn="l" fontAlgn="b"/>
                      <a:r>
                        <a:rPr lang="en-US" sz="2000" i="1" kern="1200" dirty="0">
                          <a:solidFill>
                            <a:schemeClr val="tx1"/>
                          </a:solidFill>
                          <a:latin typeface="+mn-lt"/>
                          <a:ea typeface="+mn-ea"/>
                          <a:cs typeface="+mn-cs"/>
                        </a:rPr>
                        <a:t>Campylobacter</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116</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80</a:t>
                      </a:r>
                    </a:p>
                  </a:txBody>
                  <a:tcPr marL="9525" marR="9525" marT="9525" marB="0" anchor="b"/>
                </a:tc>
                <a:extLst>
                  <a:ext uri="{0D108BD9-81ED-4DB2-BD59-A6C34878D82A}">
                    <a16:rowId xmlns:a16="http://schemas.microsoft.com/office/drawing/2014/main" val="1612764168"/>
                  </a:ext>
                </a:extLst>
              </a:tr>
              <a:tr h="404742">
                <a:tc>
                  <a:txBody>
                    <a:bodyPr/>
                    <a:lstStyle/>
                    <a:p>
                      <a:pPr algn="l" fontAlgn="b"/>
                      <a:r>
                        <a:rPr lang="en-US" sz="2000" i="1" kern="1200" dirty="0">
                          <a:solidFill>
                            <a:schemeClr val="tx1"/>
                          </a:solidFill>
                          <a:latin typeface="+mn-lt"/>
                          <a:ea typeface="+mn-ea"/>
                          <a:cs typeface="+mn-cs"/>
                        </a:rPr>
                        <a:t>E. faecalis/faecium </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2,411</a:t>
                      </a:r>
                    </a:p>
                  </a:txBody>
                  <a:tcPr marL="9525" marR="9525" marT="9525" marB="0" anchor="b"/>
                </a:tc>
                <a:tc>
                  <a:txBody>
                    <a:bodyPr/>
                    <a:lstStyle/>
                    <a:p>
                      <a:pPr algn="l" fontAlgn="b"/>
                      <a:r>
                        <a:rPr lang="en-US" sz="1800" b="0" i="0" u="none" strike="noStrike" dirty="0">
                          <a:solidFill>
                            <a:srgbClr val="000000"/>
                          </a:solidFill>
                          <a:effectLst/>
                          <a:latin typeface="Calibri" panose="020F0502020204030204" pitchFamily="34" charset="0"/>
                        </a:rPr>
                        <a:t>150*</a:t>
                      </a:r>
                    </a:p>
                  </a:txBody>
                  <a:tcPr marL="9525" marR="9525" marT="9525" marB="0" anchor="b"/>
                </a:tc>
                <a:extLst>
                  <a:ext uri="{0D108BD9-81ED-4DB2-BD59-A6C34878D82A}">
                    <a16:rowId xmlns:a16="http://schemas.microsoft.com/office/drawing/2014/main" val="1995118099"/>
                  </a:ext>
                </a:extLst>
              </a:tr>
              <a:tr h="404742">
                <a:tc>
                  <a:txBody>
                    <a:bodyPr/>
                    <a:lstStyle/>
                    <a:p>
                      <a:pPr algn="l" fontAlgn="b"/>
                      <a:r>
                        <a:rPr lang="en-US" sz="2000" i="1" kern="1200" dirty="0">
                          <a:solidFill>
                            <a:schemeClr val="tx1"/>
                          </a:solidFill>
                          <a:latin typeface="+mn-lt"/>
                          <a:ea typeface="+mn-ea"/>
                          <a:cs typeface="+mn-cs"/>
                        </a:rPr>
                        <a:t>P. aeruginosa </a:t>
                      </a:r>
                    </a:p>
                  </a:txBody>
                  <a:tcPr marL="9525" marR="9525" marT="9525" marB="0" anchor="b"/>
                </a:tc>
                <a:tc>
                  <a:txBody>
                    <a:bodyPr/>
                    <a:lstStyle/>
                    <a:p>
                      <a:pPr algn="l" fontAlgn="b"/>
                      <a:r>
                        <a:rPr lang="en-US" sz="1800" b="0" i="0" u="none" strike="noStrike">
                          <a:solidFill>
                            <a:srgbClr val="000000"/>
                          </a:solidFill>
                          <a:effectLst/>
                          <a:latin typeface="Calibri" panose="020F0502020204030204" pitchFamily="34" charset="0"/>
                        </a:rPr>
                        <a:t>2,227</a:t>
                      </a:r>
                    </a:p>
                  </a:txBody>
                  <a:tcPr marL="9525" marR="9525" marT="9525" marB="0" anchor="b"/>
                </a:tc>
                <a:tc>
                  <a:txBody>
                    <a:bodyPr/>
                    <a:lstStyle/>
                    <a:p>
                      <a:pPr algn="l" fontAlgn="b"/>
                      <a:r>
                        <a:rPr lang="en-US" sz="1800" b="0" i="0" u="none" strike="noStrike" dirty="0">
                          <a:solidFill>
                            <a:srgbClr val="000000"/>
                          </a:solidFill>
                          <a:effectLst/>
                          <a:latin typeface="Calibri" panose="020F0502020204030204" pitchFamily="34" charset="0"/>
                        </a:rPr>
                        <a:t>150*</a:t>
                      </a:r>
                    </a:p>
                  </a:txBody>
                  <a:tcPr marL="9525" marR="9525" marT="9525" marB="0" anchor="b"/>
                </a:tc>
                <a:extLst>
                  <a:ext uri="{0D108BD9-81ED-4DB2-BD59-A6C34878D82A}">
                    <a16:rowId xmlns:a16="http://schemas.microsoft.com/office/drawing/2014/main" val="87396878"/>
                  </a:ext>
                </a:extLst>
              </a:tr>
              <a:tr h="404742">
                <a:tc>
                  <a:txBody>
                    <a:bodyPr/>
                    <a:lstStyle/>
                    <a:p>
                      <a:pPr algn="l" rtl="0" fontAlgn="b"/>
                      <a:r>
                        <a:rPr lang="en-US" sz="2300" b="1" u="none" strike="noStrike" dirty="0">
                          <a:solidFill>
                            <a:schemeClr val="tx1"/>
                          </a:solidFill>
                          <a:effectLst/>
                        </a:rPr>
                        <a:t>Total</a:t>
                      </a:r>
                      <a:endParaRPr lang="en-US" sz="2300" b="1" i="0" u="none" strike="noStrike" dirty="0">
                        <a:solidFill>
                          <a:schemeClr val="tx1"/>
                        </a:solidFill>
                        <a:effectLst/>
                        <a:latin typeface="Calibri" panose="020F0502020204030204" pitchFamily="34" charset="0"/>
                      </a:endParaRPr>
                    </a:p>
                  </a:txBody>
                  <a:tcPr marL="12032" marR="12032" marT="12032" marB="0" anchor="b"/>
                </a:tc>
                <a:tc>
                  <a:txBody>
                    <a:bodyPr/>
                    <a:lstStyle/>
                    <a:p>
                      <a:pPr algn="l" rtl="0" fontAlgn="b"/>
                      <a:r>
                        <a:rPr lang="en-US" sz="2300" b="1" u="none" strike="noStrike">
                          <a:solidFill>
                            <a:schemeClr val="tx1"/>
                          </a:solidFill>
                          <a:effectLst/>
                        </a:rPr>
                        <a:t>&gt;25,000</a:t>
                      </a:r>
                      <a:endParaRPr lang="en-US" sz="2300" b="1" i="0" u="none" strike="noStrike">
                        <a:solidFill>
                          <a:schemeClr val="tx1"/>
                        </a:solidFill>
                        <a:effectLst/>
                        <a:latin typeface="Calibri" panose="020F0502020204030204" pitchFamily="34" charset="0"/>
                      </a:endParaRPr>
                    </a:p>
                  </a:txBody>
                  <a:tcPr marL="12032" marR="12032" marT="12032" marB="0" anchor="b"/>
                </a:tc>
                <a:tc>
                  <a:txBody>
                    <a:bodyPr/>
                    <a:lstStyle/>
                    <a:p>
                      <a:pPr algn="l" rtl="0" fontAlgn="b"/>
                      <a:r>
                        <a:rPr lang="en-US" sz="2300" b="1" u="none" strike="noStrike" dirty="0">
                          <a:solidFill>
                            <a:schemeClr val="tx1"/>
                          </a:solidFill>
                          <a:effectLst/>
                        </a:rPr>
                        <a:t>&gt;9,000</a:t>
                      </a:r>
                      <a:endParaRPr lang="en-US" sz="2300" b="1" i="0" u="none" strike="noStrike" dirty="0">
                        <a:solidFill>
                          <a:schemeClr val="tx1"/>
                        </a:solidFill>
                        <a:effectLst/>
                        <a:latin typeface="Calibri" panose="020F0502020204030204" pitchFamily="34" charset="0"/>
                      </a:endParaRPr>
                    </a:p>
                  </a:txBody>
                  <a:tcPr marL="12032" marR="12032" marT="12032" marB="0" anchor="b"/>
                </a:tc>
                <a:extLst>
                  <a:ext uri="{0D108BD9-81ED-4DB2-BD59-A6C34878D82A}">
                    <a16:rowId xmlns:a16="http://schemas.microsoft.com/office/drawing/2014/main" val="1028950702"/>
                  </a:ext>
                </a:extLst>
              </a:tr>
            </a:tbl>
          </a:graphicData>
        </a:graphic>
      </p:graphicFrame>
      <p:graphicFrame>
        <p:nvGraphicFramePr>
          <p:cNvPr id="5" name="Diagram 4">
            <a:extLst>
              <a:ext uri="{FF2B5EF4-FFF2-40B4-BE49-F238E27FC236}">
                <a16:creationId xmlns:a16="http://schemas.microsoft.com/office/drawing/2014/main" id="{FCAE5E86-46DE-2E55-2B1B-1BE30E9A7F74}"/>
              </a:ext>
            </a:extLst>
          </p:cNvPr>
          <p:cNvGraphicFramePr/>
          <p:nvPr>
            <p:extLst>
              <p:ext uri="{D42A27DB-BD31-4B8C-83A1-F6EECF244321}">
                <p14:modId xmlns:p14="http://schemas.microsoft.com/office/powerpoint/2010/main" val="199526353"/>
              </p:ext>
            </p:extLst>
          </p:nvPr>
        </p:nvGraphicFramePr>
        <p:xfrm>
          <a:off x="7305211" y="2810448"/>
          <a:ext cx="3758641" cy="31640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TextBox 9">
            <a:extLst>
              <a:ext uri="{FF2B5EF4-FFF2-40B4-BE49-F238E27FC236}">
                <a16:creationId xmlns:a16="http://schemas.microsoft.com/office/drawing/2014/main" id="{2820054F-6416-D4BE-93A5-158B282CCD8A}"/>
              </a:ext>
            </a:extLst>
          </p:cNvPr>
          <p:cNvSpPr txBox="1"/>
          <p:nvPr/>
        </p:nvSpPr>
        <p:spPr>
          <a:xfrm>
            <a:off x="7149829" y="2315336"/>
            <a:ext cx="872226" cy="461665"/>
          </a:xfrm>
          <a:prstGeom prst="rect">
            <a:avLst/>
          </a:prstGeom>
          <a:noFill/>
        </p:spPr>
        <p:txBody>
          <a:bodyPr wrap="none" rtlCol="0">
            <a:spAutoFit/>
          </a:bodyPr>
          <a:lstStyle/>
          <a:p>
            <a:r>
              <a:rPr lang="en-US" sz="2400" dirty="0"/>
              <a:t>WGS:</a:t>
            </a:r>
          </a:p>
        </p:txBody>
      </p:sp>
    </p:spTree>
    <p:extLst>
      <p:ext uri="{BB962C8B-B14F-4D97-AF65-F5344CB8AC3E}">
        <p14:creationId xmlns:p14="http://schemas.microsoft.com/office/powerpoint/2010/main" val="584189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0B4FEF16-E72A-7EA8-114F-887C7133CD17}"/>
              </a:ext>
            </a:extLst>
          </p:cNvPr>
          <p:cNvPicPr>
            <a:picLocks noChangeAspect="1"/>
          </p:cNvPicPr>
          <p:nvPr/>
        </p:nvPicPr>
        <p:blipFill>
          <a:blip r:embed="rId3"/>
          <a:stretch>
            <a:fillRect/>
          </a:stretch>
        </p:blipFill>
        <p:spPr>
          <a:xfrm>
            <a:off x="6163959" y="3181250"/>
            <a:ext cx="5103415" cy="1348539"/>
          </a:xfrm>
          <a:prstGeom prst="rect">
            <a:avLst/>
          </a:prstGeom>
        </p:spPr>
      </p:pic>
      <p:sp>
        <p:nvSpPr>
          <p:cNvPr id="23" name="Rectangle 2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3">
            <a:extLst>
              <a:ext uri="{FF2B5EF4-FFF2-40B4-BE49-F238E27FC236}">
                <a16:creationId xmlns:a16="http://schemas.microsoft.com/office/drawing/2014/main" id="{5DF9E61B-1903-DB93-EB25-077BC5105212}"/>
              </a:ext>
            </a:extLst>
          </p:cNvPr>
          <p:cNvSpPr>
            <a:spLocks noGrp="1"/>
          </p:cNvSpPr>
          <p:nvPr>
            <p:ph type="title"/>
          </p:nvPr>
        </p:nvSpPr>
        <p:spPr>
          <a:xfrm>
            <a:off x="252351" y="54019"/>
            <a:ext cx="10741819" cy="1159200"/>
          </a:xfrm>
        </p:spPr>
        <p:txBody>
          <a:bodyPr vert="horz" lIns="91440" tIns="45720" rIns="91440" bIns="45720" rtlCol="0" anchor="ctr">
            <a:noAutofit/>
          </a:bodyPr>
          <a:lstStyle/>
          <a:p>
            <a:pPr marL="0" marR="0" lvl="0" indent="0">
              <a:spcAft>
                <a:spcPts val="0"/>
              </a:spcAft>
            </a:pPr>
            <a:br>
              <a:rPr lang="en-US" sz="4000" u="sng" kern="1200" dirty="0">
                <a:solidFill>
                  <a:srgbClr val="FFFFFF"/>
                </a:solidFill>
                <a:effectLst/>
                <a:latin typeface="+mj-lt"/>
                <a:ea typeface="+mj-ea"/>
                <a:cs typeface="+mj-cs"/>
                <a:hlinkClick r:id="rId4"/>
              </a:rPr>
            </a:br>
            <a:r>
              <a:rPr lang="en-US" altLang="en-US" sz="4000" kern="1200" dirty="0">
                <a:solidFill>
                  <a:srgbClr val="FFFFFF"/>
                </a:solidFill>
                <a:latin typeface="+mj-lt"/>
                <a:ea typeface="+mj-ea"/>
                <a:cs typeface="+mj-cs"/>
              </a:rPr>
              <a:t>An Outbreak of </a:t>
            </a:r>
            <a:r>
              <a:rPr lang="en-US" altLang="en-US" sz="4000" i="1" kern="1200" dirty="0">
                <a:solidFill>
                  <a:srgbClr val="FFFFFF"/>
                </a:solidFill>
                <a:latin typeface="+mj-lt"/>
                <a:ea typeface="+mj-ea"/>
                <a:cs typeface="+mj-cs"/>
              </a:rPr>
              <a:t>bla</a:t>
            </a:r>
            <a:r>
              <a:rPr lang="en-US" altLang="en-US" sz="4000" kern="1200" baseline="-25000" dirty="0">
                <a:solidFill>
                  <a:srgbClr val="FFFFFF"/>
                </a:solidFill>
                <a:latin typeface="+mj-lt"/>
                <a:ea typeface="+mj-ea"/>
                <a:cs typeface="+mj-cs"/>
              </a:rPr>
              <a:t>NDM-5</a:t>
            </a:r>
            <a:r>
              <a:rPr lang="en-US" altLang="en-US" sz="4000" kern="1200" dirty="0">
                <a:solidFill>
                  <a:srgbClr val="FFFFFF"/>
                </a:solidFill>
                <a:latin typeface="+mj-lt"/>
                <a:ea typeface="+mj-ea"/>
                <a:cs typeface="+mj-cs"/>
              </a:rPr>
              <a:t> producing </a:t>
            </a:r>
            <a:r>
              <a:rPr lang="en-US" altLang="en-US" sz="4000" i="1" kern="1200" dirty="0">
                <a:solidFill>
                  <a:srgbClr val="FFFFFF"/>
                </a:solidFill>
                <a:latin typeface="+mj-lt"/>
                <a:ea typeface="+mj-ea"/>
                <a:cs typeface="+mj-cs"/>
              </a:rPr>
              <a:t>E. coli </a:t>
            </a:r>
            <a:r>
              <a:rPr lang="en-US" altLang="en-US" sz="4000" kern="1200" dirty="0">
                <a:solidFill>
                  <a:srgbClr val="FFFFFF"/>
                </a:solidFill>
                <a:latin typeface="+mj-lt"/>
                <a:ea typeface="+mj-ea"/>
                <a:cs typeface="+mj-cs"/>
              </a:rPr>
              <a:t>in Companion Animals in the United States</a:t>
            </a:r>
            <a:endParaRPr lang="en-US" sz="4000" kern="1200" dirty="0">
              <a:solidFill>
                <a:srgbClr val="FFFFFF"/>
              </a:solidFill>
              <a:effectLst/>
              <a:latin typeface="+mj-lt"/>
              <a:ea typeface="+mj-ea"/>
              <a:cs typeface="+mj-cs"/>
            </a:endParaRPr>
          </a:p>
        </p:txBody>
      </p:sp>
      <p:pic>
        <p:nvPicPr>
          <p:cNvPr id="6" name="Picture 5">
            <a:extLst>
              <a:ext uri="{FF2B5EF4-FFF2-40B4-BE49-F238E27FC236}">
                <a16:creationId xmlns:a16="http://schemas.microsoft.com/office/drawing/2014/main" id="{A3E66431-EFE7-22B3-8AEB-8E2744C4A16B}"/>
              </a:ext>
            </a:extLst>
          </p:cNvPr>
          <p:cNvPicPr>
            <a:picLocks noChangeAspect="1"/>
          </p:cNvPicPr>
          <p:nvPr/>
        </p:nvPicPr>
        <p:blipFill>
          <a:blip r:embed="rId5"/>
          <a:stretch>
            <a:fillRect/>
          </a:stretch>
        </p:blipFill>
        <p:spPr>
          <a:xfrm>
            <a:off x="11245422" y="122622"/>
            <a:ext cx="695325" cy="838200"/>
          </a:xfrm>
          <a:prstGeom prst="rect">
            <a:avLst/>
          </a:prstGeom>
        </p:spPr>
      </p:pic>
      <p:pic>
        <p:nvPicPr>
          <p:cNvPr id="3" name="Picture 2">
            <a:extLst>
              <a:ext uri="{FF2B5EF4-FFF2-40B4-BE49-F238E27FC236}">
                <a16:creationId xmlns:a16="http://schemas.microsoft.com/office/drawing/2014/main" id="{AA403577-1E41-9482-64CD-15E9871942F9}"/>
              </a:ext>
            </a:extLst>
          </p:cNvPr>
          <p:cNvPicPr>
            <a:picLocks noChangeAspect="1"/>
          </p:cNvPicPr>
          <p:nvPr/>
        </p:nvPicPr>
        <p:blipFill>
          <a:blip r:embed="rId6"/>
          <a:stretch>
            <a:fillRect/>
          </a:stretch>
        </p:blipFill>
        <p:spPr>
          <a:xfrm>
            <a:off x="10045231" y="4388445"/>
            <a:ext cx="2146768" cy="2146768"/>
          </a:xfrm>
          <a:prstGeom prst="rect">
            <a:avLst/>
          </a:prstGeom>
        </p:spPr>
      </p:pic>
      <p:pic>
        <p:nvPicPr>
          <p:cNvPr id="9" name="Picture 8">
            <a:extLst>
              <a:ext uri="{FF2B5EF4-FFF2-40B4-BE49-F238E27FC236}">
                <a16:creationId xmlns:a16="http://schemas.microsoft.com/office/drawing/2014/main" id="{0CFFB53F-0BA5-DFEF-EB1B-5FEFDA75477B}"/>
              </a:ext>
            </a:extLst>
          </p:cNvPr>
          <p:cNvPicPr>
            <a:picLocks noChangeAspect="1"/>
          </p:cNvPicPr>
          <p:nvPr/>
        </p:nvPicPr>
        <p:blipFill>
          <a:blip r:embed="rId7"/>
          <a:stretch>
            <a:fillRect/>
          </a:stretch>
        </p:blipFill>
        <p:spPr>
          <a:xfrm>
            <a:off x="425534" y="1781864"/>
            <a:ext cx="5030626" cy="4654140"/>
          </a:xfrm>
          <a:prstGeom prst="rect">
            <a:avLst/>
          </a:prstGeom>
        </p:spPr>
      </p:pic>
      <p:pic>
        <p:nvPicPr>
          <p:cNvPr id="13" name="Picture 12">
            <a:extLst>
              <a:ext uri="{FF2B5EF4-FFF2-40B4-BE49-F238E27FC236}">
                <a16:creationId xmlns:a16="http://schemas.microsoft.com/office/drawing/2014/main" id="{54E072C7-2B19-6458-1E54-8E7C6C0303E7}"/>
              </a:ext>
            </a:extLst>
          </p:cNvPr>
          <p:cNvPicPr>
            <a:picLocks noChangeAspect="1"/>
          </p:cNvPicPr>
          <p:nvPr/>
        </p:nvPicPr>
        <p:blipFill>
          <a:blip r:embed="rId8"/>
          <a:stretch>
            <a:fillRect/>
          </a:stretch>
        </p:blipFill>
        <p:spPr>
          <a:xfrm>
            <a:off x="6163959" y="1926058"/>
            <a:ext cx="5537904" cy="1167337"/>
          </a:xfrm>
          <a:prstGeom prst="rect">
            <a:avLst/>
          </a:prstGeom>
        </p:spPr>
      </p:pic>
      <p:pic>
        <p:nvPicPr>
          <p:cNvPr id="15" name="Picture 14">
            <a:extLst>
              <a:ext uri="{FF2B5EF4-FFF2-40B4-BE49-F238E27FC236}">
                <a16:creationId xmlns:a16="http://schemas.microsoft.com/office/drawing/2014/main" id="{5C270839-6A6E-BF89-4DE6-3C0B190EC7A8}"/>
              </a:ext>
            </a:extLst>
          </p:cNvPr>
          <p:cNvPicPr>
            <a:picLocks noChangeAspect="1"/>
          </p:cNvPicPr>
          <p:nvPr/>
        </p:nvPicPr>
        <p:blipFill>
          <a:blip r:embed="rId9"/>
          <a:stretch>
            <a:fillRect/>
          </a:stretch>
        </p:blipFill>
        <p:spPr>
          <a:xfrm>
            <a:off x="5171771" y="5204059"/>
            <a:ext cx="4738993" cy="1166680"/>
          </a:xfrm>
          <a:prstGeom prst="rect">
            <a:avLst/>
          </a:prstGeom>
        </p:spPr>
      </p:pic>
    </p:spTree>
    <p:extLst>
      <p:ext uri="{BB962C8B-B14F-4D97-AF65-F5344CB8AC3E}">
        <p14:creationId xmlns:p14="http://schemas.microsoft.com/office/powerpoint/2010/main" val="10073107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1" name="Rectangle 105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3" name="Rectangle 1052">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5" name="Rectangle 1054">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Rectangle 1056">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90C3C4D-9D6A-E46F-0939-9268F2F557EF}"/>
              </a:ext>
            </a:extLst>
          </p:cNvPr>
          <p:cNvSpPr>
            <a:spLocks noGrp="1"/>
          </p:cNvSpPr>
          <p:nvPr>
            <p:ph type="title"/>
          </p:nvPr>
        </p:nvSpPr>
        <p:spPr>
          <a:xfrm>
            <a:off x="699713" y="248038"/>
            <a:ext cx="7063721" cy="1159200"/>
          </a:xfrm>
        </p:spPr>
        <p:txBody>
          <a:bodyPr vert="horz" lIns="91440" tIns="45720" rIns="91440" bIns="45720" rtlCol="0" anchor="ctr">
            <a:normAutofit/>
          </a:bodyPr>
          <a:lstStyle/>
          <a:p>
            <a:r>
              <a:rPr lang="en-US" sz="4000" kern="1200" dirty="0">
                <a:solidFill>
                  <a:srgbClr val="FFFFFF"/>
                </a:solidFill>
                <a:latin typeface="+mj-lt"/>
                <a:ea typeface="+mj-ea"/>
                <a:cs typeface="+mj-cs"/>
              </a:rPr>
              <a:t>Publications</a:t>
            </a:r>
          </a:p>
        </p:txBody>
      </p:sp>
      <p:pic>
        <p:nvPicPr>
          <p:cNvPr id="6" name="Picture 5">
            <a:extLst>
              <a:ext uri="{FF2B5EF4-FFF2-40B4-BE49-F238E27FC236}">
                <a16:creationId xmlns:a16="http://schemas.microsoft.com/office/drawing/2014/main" id="{A3E66431-EFE7-22B3-8AEB-8E2744C4A16B}"/>
              </a:ext>
            </a:extLst>
          </p:cNvPr>
          <p:cNvPicPr>
            <a:picLocks noChangeAspect="1"/>
          </p:cNvPicPr>
          <p:nvPr/>
        </p:nvPicPr>
        <p:blipFill>
          <a:blip r:embed="rId3"/>
          <a:stretch>
            <a:fillRect/>
          </a:stretch>
        </p:blipFill>
        <p:spPr>
          <a:xfrm>
            <a:off x="11245422" y="122622"/>
            <a:ext cx="695325" cy="838200"/>
          </a:xfrm>
          <a:prstGeom prst="rect">
            <a:avLst/>
          </a:prstGeom>
        </p:spPr>
      </p:pic>
      <p:graphicFrame>
        <p:nvGraphicFramePr>
          <p:cNvPr id="11" name="Table 10">
            <a:extLst>
              <a:ext uri="{FF2B5EF4-FFF2-40B4-BE49-F238E27FC236}">
                <a16:creationId xmlns:a16="http://schemas.microsoft.com/office/drawing/2014/main" id="{07F5750E-EE0E-0E6B-9190-4937A683EF19}"/>
              </a:ext>
            </a:extLst>
          </p:cNvPr>
          <p:cNvGraphicFramePr>
            <a:graphicFrameLocks noGrp="1"/>
          </p:cNvGraphicFramePr>
          <p:nvPr>
            <p:extLst>
              <p:ext uri="{D42A27DB-BD31-4B8C-83A1-F6EECF244321}">
                <p14:modId xmlns:p14="http://schemas.microsoft.com/office/powerpoint/2010/main" val="3715534618"/>
              </p:ext>
            </p:extLst>
          </p:nvPr>
        </p:nvGraphicFramePr>
        <p:xfrm>
          <a:off x="425534" y="1822347"/>
          <a:ext cx="10819888" cy="4405936"/>
        </p:xfrm>
        <a:graphic>
          <a:graphicData uri="http://schemas.openxmlformats.org/drawingml/2006/table">
            <a:tbl>
              <a:tblPr firstRow="1" bandRow="1">
                <a:tableStyleId>{BDBED569-4797-4DF1-A0F4-6AAB3CD982D8}</a:tableStyleId>
              </a:tblPr>
              <a:tblGrid>
                <a:gridCol w="2366304">
                  <a:extLst>
                    <a:ext uri="{9D8B030D-6E8A-4147-A177-3AD203B41FA5}">
                      <a16:colId xmlns:a16="http://schemas.microsoft.com/office/drawing/2014/main" val="1760224452"/>
                    </a:ext>
                  </a:extLst>
                </a:gridCol>
                <a:gridCol w="8453584">
                  <a:extLst>
                    <a:ext uri="{9D8B030D-6E8A-4147-A177-3AD203B41FA5}">
                      <a16:colId xmlns:a16="http://schemas.microsoft.com/office/drawing/2014/main" val="738693388"/>
                    </a:ext>
                  </a:extLst>
                </a:gridCol>
              </a:tblGrid>
              <a:tr h="867052">
                <a:tc>
                  <a:txBody>
                    <a:bodyPr/>
                    <a:lstStyle/>
                    <a:p>
                      <a:pPr algn="l" rtl="0" fontAlgn="b"/>
                      <a:r>
                        <a:rPr lang="en-US" sz="2300" b="1" u="none" strike="noStrike">
                          <a:solidFill>
                            <a:schemeClr val="tx1"/>
                          </a:solidFill>
                          <a:effectLst/>
                        </a:rPr>
                        <a:t>Bacterial pathogen</a:t>
                      </a:r>
                      <a:endParaRPr lang="en-US" sz="2300" b="1" i="0" u="none" strike="noStrike">
                        <a:solidFill>
                          <a:schemeClr val="tx1"/>
                        </a:solidFill>
                        <a:effectLst/>
                        <a:latin typeface="Calibri" panose="020F0502020204030204" pitchFamily="34" charset="0"/>
                      </a:endParaRPr>
                    </a:p>
                  </a:txBody>
                  <a:tcPr marL="12032" marR="12032" marT="12032" marB="0" anchor="b"/>
                </a:tc>
                <a:tc>
                  <a:txBody>
                    <a:bodyPr/>
                    <a:lstStyle/>
                    <a:p>
                      <a:pPr algn="l" rtl="0" fontAlgn="b"/>
                      <a:r>
                        <a:rPr lang="en-US" sz="2300" b="1" u="none" strike="noStrike" dirty="0">
                          <a:solidFill>
                            <a:schemeClr val="tx1"/>
                          </a:solidFill>
                          <a:effectLst/>
                        </a:rPr>
                        <a:t>Manuscripts</a:t>
                      </a:r>
                      <a:endParaRPr lang="en-US" sz="2300" b="1" i="0" u="none" strike="noStrike" dirty="0">
                        <a:solidFill>
                          <a:schemeClr val="tx1"/>
                        </a:solidFill>
                        <a:effectLst/>
                        <a:latin typeface="Calibri" panose="020F0502020204030204" pitchFamily="34" charset="0"/>
                      </a:endParaRPr>
                    </a:p>
                  </a:txBody>
                  <a:tcPr marL="12032" marR="12032" marT="12032" marB="0" anchor="b"/>
                </a:tc>
                <a:extLst>
                  <a:ext uri="{0D108BD9-81ED-4DB2-BD59-A6C34878D82A}">
                    <a16:rowId xmlns:a16="http://schemas.microsoft.com/office/drawing/2014/main" val="2052305066"/>
                  </a:ext>
                </a:extLst>
              </a:tr>
              <a:tr h="867052">
                <a:tc>
                  <a:txBody>
                    <a:bodyPr/>
                    <a:lstStyle/>
                    <a:p>
                      <a:pPr algn="l" fontAlgn="b"/>
                      <a:r>
                        <a:rPr lang="en-US" sz="2000" i="1" kern="1200" dirty="0">
                          <a:solidFill>
                            <a:schemeClr val="tx1"/>
                          </a:solidFill>
                          <a:latin typeface="+mn-lt"/>
                          <a:ea typeface="+mn-ea"/>
                          <a:cs typeface="+mn-cs"/>
                        </a:rPr>
                        <a:t>E.coli</a:t>
                      </a:r>
                    </a:p>
                  </a:txBody>
                  <a:tcPr marL="9525" marR="9525" marT="9525" marB="0" anchor="b"/>
                </a:tc>
                <a:tc>
                  <a:txBody>
                    <a:bodyPr/>
                    <a:lstStyle/>
                    <a:p>
                      <a:r>
                        <a:rPr lang="en-US" b="1" dirty="0">
                          <a:solidFill>
                            <a:schemeClr val="tx1">
                              <a:lumMod val="75000"/>
                              <a:lumOff val="25000"/>
                            </a:schemeClr>
                          </a:solidFill>
                        </a:rPr>
                        <a:t>Cornell </a:t>
                      </a:r>
                      <a:r>
                        <a:rPr lang="en-US" b="0" dirty="0">
                          <a:solidFill>
                            <a:schemeClr val="tx1">
                              <a:lumMod val="75000"/>
                              <a:lumOff val="25000"/>
                            </a:schemeClr>
                          </a:solidFill>
                        </a:rPr>
                        <a:t>(Kristina Ceres et al): </a:t>
                      </a:r>
                      <a:r>
                        <a:rPr lang="en-US" dirty="0">
                          <a:solidFill>
                            <a:schemeClr val="tx1">
                              <a:lumMod val="75000"/>
                              <a:lumOff val="25000"/>
                            </a:schemeClr>
                          </a:solidFill>
                        </a:rPr>
                        <a:t>Evolutionary genomic analyses of canine </a:t>
                      </a:r>
                      <a:r>
                        <a:rPr lang="en-US" i="1" dirty="0">
                          <a:solidFill>
                            <a:schemeClr val="tx1">
                              <a:lumMod val="75000"/>
                              <a:lumOff val="25000"/>
                            </a:schemeClr>
                          </a:solidFill>
                        </a:rPr>
                        <a:t>E. coli </a:t>
                      </a:r>
                    </a:p>
                    <a:p>
                      <a:r>
                        <a:rPr lang="en-US" dirty="0">
                          <a:solidFill>
                            <a:schemeClr val="tx1">
                              <a:lumMod val="75000"/>
                              <a:lumOff val="25000"/>
                            </a:schemeClr>
                          </a:solidFill>
                        </a:rPr>
                        <a:t>infections identify a relic capsular locus associated with resistance to multiple </a:t>
                      </a:r>
                    </a:p>
                    <a:p>
                      <a:r>
                        <a:rPr lang="en-US" dirty="0">
                          <a:solidFill>
                            <a:schemeClr val="tx1">
                              <a:lumMod val="75000"/>
                              <a:lumOff val="25000"/>
                            </a:schemeClr>
                          </a:solidFill>
                        </a:rPr>
                        <a:t>classes of antimicrobials</a:t>
                      </a:r>
                    </a:p>
                  </a:txBody>
                  <a:tcPr marL="9525" marR="9525" marT="9525" marB="0" anchor="b"/>
                </a:tc>
                <a:extLst>
                  <a:ext uri="{0D108BD9-81ED-4DB2-BD59-A6C34878D82A}">
                    <a16:rowId xmlns:a16="http://schemas.microsoft.com/office/drawing/2014/main" val="1405558704"/>
                  </a:ext>
                </a:extLst>
              </a:tr>
              <a:tr h="937728">
                <a:tc>
                  <a:txBody>
                    <a:bodyPr/>
                    <a:lstStyle/>
                    <a:p>
                      <a:pPr algn="l" fontAlgn="b"/>
                      <a:r>
                        <a:rPr lang="en-US" sz="2000" i="1" kern="1200" dirty="0">
                          <a:solidFill>
                            <a:schemeClr val="tx1"/>
                          </a:solidFill>
                          <a:latin typeface="+mn-lt"/>
                          <a:ea typeface="+mn-ea"/>
                          <a:cs typeface="+mn-cs"/>
                        </a:rPr>
                        <a:t>Aquatic isolates</a:t>
                      </a:r>
                    </a:p>
                  </a:txBody>
                  <a:tcPr marL="9525" marR="9525" marT="9525" marB="0" anchor="b"/>
                </a:tc>
                <a:tc>
                  <a:txBody>
                    <a:bodyPr/>
                    <a:lstStyle/>
                    <a:p>
                      <a:r>
                        <a:rPr lang="en-US" b="1" dirty="0">
                          <a:solidFill>
                            <a:schemeClr val="tx1">
                              <a:lumMod val="75000"/>
                              <a:lumOff val="25000"/>
                            </a:schemeClr>
                          </a:solidFill>
                        </a:rPr>
                        <a:t>Washington Animal Disease Diagnostic Lab </a:t>
                      </a:r>
                      <a:r>
                        <a:rPr lang="en-US" b="1" u="none" dirty="0">
                          <a:solidFill>
                            <a:schemeClr val="tx1">
                              <a:lumMod val="75000"/>
                              <a:lumOff val="25000"/>
                            </a:schemeClr>
                          </a:solidFill>
                        </a:rPr>
                        <a:t>(</a:t>
                      </a:r>
                      <a:r>
                        <a:rPr lang="en-US" sz="1800" b="0" i="0" u="none" kern="1200" dirty="0">
                          <a:solidFill>
                            <a:schemeClr val="tx1"/>
                          </a:solidFill>
                          <a:effectLst/>
                          <a:latin typeface="+mn-lt"/>
                          <a:ea typeface="+mn-ea"/>
                          <a:cs typeface="+mn-cs"/>
                        </a:rPr>
                        <a:t>Chrissy D. Eckstrand et al)</a:t>
                      </a:r>
                      <a:r>
                        <a:rPr lang="en-US" b="1" u="none" dirty="0">
                          <a:solidFill>
                            <a:schemeClr val="tx1">
                              <a:lumMod val="75000"/>
                              <a:lumOff val="25000"/>
                            </a:schemeClr>
                          </a:solidFill>
                        </a:rPr>
                        <a:t>: </a:t>
                      </a:r>
                      <a:r>
                        <a:rPr lang="en-US" dirty="0">
                          <a:solidFill>
                            <a:schemeClr val="tx1">
                              <a:lumMod val="75000"/>
                              <a:lumOff val="25000"/>
                            </a:schemeClr>
                          </a:solidFill>
                        </a:rPr>
                        <a:t>Genomic characterization of antimicrobial resistance in 61 aquatic bacterial isolates </a:t>
                      </a:r>
                    </a:p>
                    <a:p>
                      <a:endParaRPr lang="en-US" dirty="0">
                        <a:solidFill>
                          <a:schemeClr val="tx1">
                            <a:lumMod val="75000"/>
                            <a:lumOff val="25000"/>
                          </a:schemeClr>
                        </a:solidFill>
                      </a:endParaRPr>
                    </a:p>
                  </a:txBody>
                  <a:tcPr marL="9525" marR="9525" marT="9525" marB="0" anchor="b"/>
                </a:tc>
                <a:extLst>
                  <a:ext uri="{0D108BD9-81ED-4DB2-BD59-A6C34878D82A}">
                    <a16:rowId xmlns:a16="http://schemas.microsoft.com/office/drawing/2014/main" val="570980564"/>
                  </a:ext>
                </a:extLst>
              </a:tr>
              <a:tr h="867052">
                <a:tc>
                  <a:txBody>
                    <a:bodyPr/>
                    <a:lstStyle/>
                    <a:p>
                      <a:pPr algn="l" fontAlgn="b"/>
                      <a:r>
                        <a:rPr lang="en-US" sz="2000" i="1" kern="1200" dirty="0">
                          <a:solidFill>
                            <a:schemeClr val="tx1"/>
                          </a:solidFill>
                          <a:latin typeface="+mn-lt"/>
                          <a:ea typeface="+mn-ea"/>
                          <a:cs typeface="+mn-cs"/>
                        </a:rPr>
                        <a:t>K. pneumoniae</a:t>
                      </a:r>
                    </a:p>
                  </a:txBody>
                  <a:tcPr marL="9525" marR="9525" marT="9525" marB="0" anchor="b"/>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Calibri" panose="020F0502020204030204" pitchFamily="34" charset="0"/>
                        </a:rPr>
                        <a:t>CVM, submitted </a:t>
                      </a:r>
                      <a:r>
                        <a:rPr lang="en-US" sz="1800" b="0" i="0" u="none" strike="noStrike" dirty="0">
                          <a:solidFill>
                            <a:srgbClr val="000000"/>
                          </a:solidFill>
                          <a:effectLst/>
                          <a:latin typeface="Calibri" panose="020F0502020204030204" pitchFamily="34" charset="0"/>
                        </a:rPr>
                        <a:t>(Gordon Martin et al): </a:t>
                      </a:r>
                      <a:r>
                        <a:rPr lang="en-US" sz="1800" b="0" kern="1200" dirty="0">
                          <a:solidFill>
                            <a:schemeClr val="tx1"/>
                          </a:solidFill>
                          <a:effectLst/>
                          <a:latin typeface="+mn-lt"/>
                          <a:ea typeface="+mn-ea"/>
                          <a:cs typeface="+mn-cs"/>
                        </a:rPr>
                        <a:t>Genomic Snapshot of </a:t>
                      </a:r>
                      <a:r>
                        <a:rPr lang="en-US" sz="1800" b="0" i="1" kern="1200" dirty="0">
                          <a:solidFill>
                            <a:schemeClr val="tx1"/>
                          </a:solidFill>
                          <a:effectLst/>
                          <a:latin typeface="+mn-lt"/>
                          <a:ea typeface="+mn-ea"/>
                          <a:cs typeface="+mn-cs"/>
                        </a:rPr>
                        <a:t>Klebsiella</a:t>
                      </a:r>
                      <a:r>
                        <a:rPr lang="en-US" sz="1800" b="0" kern="1200" dirty="0">
                          <a:solidFill>
                            <a:schemeClr val="tx1"/>
                          </a:solidFill>
                          <a:effectLst/>
                          <a:latin typeface="+mn-lt"/>
                          <a:ea typeface="+mn-ea"/>
                          <a:cs typeface="+mn-cs"/>
                        </a:rPr>
                        <a:t> </a:t>
                      </a:r>
                      <a:r>
                        <a:rPr lang="en-US" sz="1800" b="0" i="1" kern="1200" dirty="0">
                          <a:solidFill>
                            <a:schemeClr val="tx1"/>
                          </a:solidFill>
                          <a:effectLst/>
                          <a:latin typeface="+mn-lt"/>
                          <a:ea typeface="+mn-ea"/>
                          <a:cs typeface="+mn-cs"/>
                        </a:rPr>
                        <a:t>spp. </a:t>
                      </a:r>
                      <a:r>
                        <a:rPr lang="en-US" sz="1800" b="0" kern="1200" dirty="0">
                          <a:solidFill>
                            <a:schemeClr val="tx1"/>
                          </a:solidFill>
                          <a:effectLst/>
                          <a:latin typeface="+mn-lt"/>
                          <a:ea typeface="+mn-ea"/>
                          <a:cs typeface="+mn-cs"/>
                        </a:rPr>
                        <a:t>Isolates from Clinically Ill Animals Reveal Diverse Lineages with Limited Relatedness to Human Isolates</a:t>
                      </a:r>
                    </a:p>
                  </a:txBody>
                  <a:tcPr marL="9525" marR="9525" marT="9525" marB="0" anchor="b"/>
                </a:tc>
                <a:extLst>
                  <a:ext uri="{0D108BD9-81ED-4DB2-BD59-A6C34878D82A}">
                    <a16:rowId xmlns:a16="http://schemas.microsoft.com/office/drawing/2014/main" val="2805842142"/>
                  </a:ext>
                </a:extLst>
              </a:tr>
              <a:tr h="867052">
                <a:tc>
                  <a:txBody>
                    <a:bodyPr/>
                    <a:lstStyle/>
                    <a:p>
                      <a:pPr algn="l" fontAlgn="b"/>
                      <a:r>
                        <a:rPr lang="en-US" sz="2000" i="1" kern="1200" dirty="0">
                          <a:solidFill>
                            <a:schemeClr val="tx1"/>
                          </a:solidFill>
                          <a:latin typeface="+mn-lt"/>
                          <a:ea typeface="+mn-ea"/>
                          <a:cs typeface="+mn-cs"/>
                        </a:rPr>
                        <a:t>S. pseudintermedius</a:t>
                      </a:r>
                    </a:p>
                  </a:txBody>
                  <a:tcPr marL="9525" marR="9525" marT="9525" marB="0" anchor="b"/>
                </a:tc>
                <a:tc>
                  <a:txBody>
                    <a:bodyPr/>
                    <a:lstStyle/>
                    <a:p>
                      <a:pPr algn="l" fontAlgn="b"/>
                      <a:r>
                        <a:rPr lang="en-US" sz="1800" b="1" i="0" u="none" strike="noStrike" dirty="0">
                          <a:solidFill>
                            <a:srgbClr val="000000"/>
                          </a:solidFill>
                          <a:effectLst/>
                          <a:latin typeface="Calibri" panose="020F0502020204030204" pitchFamily="34" charset="0"/>
                        </a:rPr>
                        <a:t>Cornell, in draft</a:t>
                      </a:r>
                      <a:r>
                        <a:rPr lang="en-US" sz="1800" b="0" i="0" u="none" strike="noStrike" dirty="0">
                          <a:solidFill>
                            <a:srgbClr val="000000"/>
                          </a:solidFill>
                          <a:effectLst/>
                          <a:latin typeface="Calibri" panose="020F0502020204030204" pitchFamily="34" charset="0"/>
                        </a:rPr>
                        <a:t> (</a:t>
                      </a:r>
                      <a:r>
                        <a:rPr lang="en-US" sz="1800" kern="1200" dirty="0">
                          <a:solidFill>
                            <a:schemeClr val="tx1"/>
                          </a:solidFill>
                          <a:effectLst/>
                          <a:latin typeface="+mn-lt"/>
                          <a:ea typeface="+mn-ea"/>
                          <a:cs typeface="+mn-cs"/>
                        </a:rPr>
                        <a:t>Jordan D. Zehr</a:t>
                      </a:r>
                      <a:r>
                        <a:rPr lang="en-US" sz="1800" b="0" i="0" u="none" strike="noStrike" dirty="0">
                          <a:solidFill>
                            <a:srgbClr val="000000"/>
                          </a:solidFill>
                          <a:effectLst/>
                          <a:latin typeface="Calibri" panose="020F0502020204030204" pitchFamily="34" charset="0"/>
                        </a:rPr>
                        <a:t>): </a:t>
                      </a:r>
                      <a:r>
                        <a:rPr lang="en-US" sz="1800" kern="1200" dirty="0">
                          <a:solidFill>
                            <a:schemeClr val="tx1"/>
                          </a:solidFill>
                          <a:effectLst/>
                          <a:latin typeface="+mn-lt"/>
                          <a:ea typeface="+mn-ea"/>
                          <a:cs typeface="+mn-cs"/>
                        </a:rPr>
                        <a:t>Population and</a:t>
                      </a:r>
                      <a:r>
                        <a:rPr lang="en-US" sz="1800" b="1" kern="1200" dirty="0">
                          <a:solidFill>
                            <a:schemeClr val="tx1"/>
                          </a:solidFill>
                          <a:effectLst/>
                          <a:latin typeface="+mn-lt"/>
                          <a:ea typeface="+mn-ea"/>
                          <a:cs typeface="+mn-cs"/>
                        </a:rPr>
                        <a:t> </a:t>
                      </a:r>
                      <a:r>
                        <a:rPr lang="en-US" sz="1800" kern="1200" dirty="0">
                          <a:solidFill>
                            <a:schemeClr val="tx1"/>
                          </a:solidFill>
                          <a:effectLst/>
                          <a:latin typeface="+mn-lt"/>
                          <a:ea typeface="+mn-ea"/>
                          <a:cs typeface="+mn-cs"/>
                        </a:rPr>
                        <a:t>pan-genomic analyses of </a:t>
                      </a:r>
                      <a:r>
                        <a:rPr lang="en-US" sz="1800" i="1" kern="1200" dirty="0">
                          <a:solidFill>
                            <a:schemeClr val="tx1"/>
                          </a:solidFill>
                          <a:effectLst/>
                          <a:latin typeface="+mn-lt"/>
                          <a:ea typeface="+mn-ea"/>
                          <a:cs typeface="+mn-cs"/>
                        </a:rPr>
                        <a:t>Staphylococcus</a:t>
                      </a:r>
                      <a:r>
                        <a:rPr lang="en-US" sz="1800" kern="1200" dirty="0">
                          <a:solidFill>
                            <a:schemeClr val="tx1"/>
                          </a:solidFill>
                          <a:effectLst/>
                          <a:latin typeface="+mn-lt"/>
                          <a:ea typeface="+mn-ea"/>
                          <a:cs typeface="+mn-cs"/>
                        </a:rPr>
                        <a:t> </a:t>
                      </a:r>
                      <a:r>
                        <a:rPr lang="en-US" sz="1800" i="1" kern="1200" dirty="0">
                          <a:solidFill>
                            <a:schemeClr val="tx1"/>
                          </a:solidFill>
                          <a:effectLst/>
                          <a:latin typeface="+mn-lt"/>
                          <a:ea typeface="+mn-ea"/>
                          <a:cs typeface="+mn-cs"/>
                        </a:rPr>
                        <a:t>pseudintermedius</a:t>
                      </a:r>
                      <a:r>
                        <a:rPr lang="en-US" sz="1800" kern="1200" dirty="0">
                          <a:solidFill>
                            <a:schemeClr val="tx1"/>
                          </a:solidFill>
                          <a:effectLst/>
                          <a:latin typeface="+mn-lt"/>
                          <a:ea typeface="+mn-ea"/>
                          <a:cs typeface="+mn-cs"/>
                        </a:rPr>
                        <a:t> identifies geographic distinctions in accessory gene content and novel loci associated with AMR</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12764168"/>
                  </a:ext>
                </a:extLst>
              </a:tr>
            </a:tbl>
          </a:graphicData>
        </a:graphic>
      </p:graphicFrame>
      <p:pic>
        <p:nvPicPr>
          <p:cNvPr id="15" name="Picture 14" descr="A qr code with blue dots&#10;&#10;Description automatically generated">
            <a:extLst>
              <a:ext uri="{FF2B5EF4-FFF2-40B4-BE49-F238E27FC236}">
                <a16:creationId xmlns:a16="http://schemas.microsoft.com/office/drawing/2014/main" id="{C38AC4F5-4159-2756-7C14-1AA2C7609F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7779" y="2749303"/>
            <a:ext cx="752857" cy="752857"/>
          </a:xfrm>
          <a:prstGeom prst="rect">
            <a:avLst/>
          </a:prstGeom>
        </p:spPr>
      </p:pic>
      <p:pic>
        <p:nvPicPr>
          <p:cNvPr id="17" name="Picture 16" descr="A qr code with dots&#10;&#10;Description automatically generated">
            <a:extLst>
              <a:ext uri="{FF2B5EF4-FFF2-40B4-BE49-F238E27FC236}">
                <a16:creationId xmlns:a16="http://schemas.microsoft.com/office/drawing/2014/main" id="{1E1B5F1F-7CF2-DC81-4943-B294100364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06423" y="3641869"/>
            <a:ext cx="815568" cy="815568"/>
          </a:xfrm>
          <a:prstGeom prst="rect">
            <a:avLst/>
          </a:prstGeom>
        </p:spPr>
      </p:pic>
    </p:spTree>
    <p:extLst>
      <p:ext uri="{BB962C8B-B14F-4D97-AF65-F5344CB8AC3E}">
        <p14:creationId xmlns:p14="http://schemas.microsoft.com/office/powerpoint/2010/main" val="35469416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O Bldg 1 Image Widescreen_PPTemplate July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CEH_ATSDR_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theme>
</file>

<file path=ppt/theme/theme4.xml><?xml version="1.0" encoding="utf-8"?>
<a:theme xmlns:a="http://schemas.openxmlformats.org/drawingml/2006/main" name="1_View">
  <a:themeElements>
    <a:clrScheme name="Fish-3-0">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NCCOS 2020">
      <a:dk1>
        <a:srgbClr val="0A4595"/>
      </a:dk1>
      <a:lt1>
        <a:srgbClr val="FFFFFF"/>
      </a:lt1>
      <a:dk2>
        <a:srgbClr val="495A6C"/>
      </a:dk2>
      <a:lt2>
        <a:srgbClr val="FFFFFF"/>
      </a:lt2>
      <a:accent1>
        <a:srgbClr val="0099D8"/>
      </a:accent1>
      <a:accent2>
        <a:srgbClr val="58BABB"/>
      </a:accent2>
      <a:accent3>
        <a:srgbClr val="FFF1AB"/>
      </a:accent3>
      <a:accent4>
        <a:srgbClr val="9EBAA0"/>
      </a:accent4>
      <a:accent5>
        <a:srgbClr val="D9E5D6"/>
      </a:accent5>
      <a:accent6>
        <a:srgbClr val="F05D5E"/>
      </a:accent6>
      <a:hlink>
        <a:srgbClr val="0099D8"/>
      </a:hlink>
      <a:folHlink>
        <a:srgbClr val="58BAB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NCBI Colors 1">
      <a:dk1>
        <a:srgbClr val="000000"/>
      </a:dk1>
      <a:lt1>
        <a:srgbClr val="FFFFFF"/>
      </a:lt1>
      <a:dk2>
        <a:srgbClr val="44546A"/>
      </a:dk2>
      <a:lt2>
        <a:srgbClr val="E7E6E6"/>
      </a:lt2>
      <a:accent1>
        <a:srgbClr val="0071BC"/>
      </a:accent1>
      <a:accent2>
        <a:srgbClr val="AEB0B5"/>
      </a:accent2>
      <a:accent3>
        <a:srgbClr val="00A6D2"/>
      </a:accent3>
      <a:accent4>
        <a:srgbClr val="981B1E"/>
      </a:accent4>
      <a:accent5>
        <a:srgbClr val="002455"/>
      </a:accent5>
      <a:accent6>
        <a:srgbClr val="2E854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I_2021_Template" id="{BC353FC4-854F-464A-9C24-5AA1A18EEFF9}" vid="{71E91B3E-DD6E-BF4C-AE57-FF546D077758}"/>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FDA-VI-2023">
      <a:dk1>
        <a:srgbClr val="000000"/>
      </a:dk1>
      <a:lt1>
        <a:srgbClr val="FFFFFF"/>
      </a:lt1>
      <a:dk2>
        <a:srgbClr val="222C67"/>
      </a:dk2>
      <a:lt2>
        <a:srgbClr val="DFE1E2"/>
      </a:lt2>
      <a:accent1>
        <a:srgbClr val="007CBA"/>
      </a:accent1>
      <a:accent2>
        <a:srgbClr val="E5B611"/>
      </a:accent2>
      <a:accent3>
        <a:srgbClr val="743796"/>
      </a:accent3>
      <a:accent4>
        <a:srgbClr val="008659"/>
      </a:accent4>
      <a:accent5>
        <a:srgbClr val="EF5D25"/>
      </a:accent5>
      <a:accent6>
        <a:srgbClr val="8B0A03"/>
      </a:accent6>
      <a:hlink>
        <a:srgbClr val="007CBA"/>
      </a:hlink>
      <a:folHlink>
        <a:srgbClr val="007CBA"/>
      </a:folHlink>
    </a:clrScheme>
    <a:fontScheme name="FDA-VI2">
      <a:majorFont>
        <a:latin typeface="Merriweather"/>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1B742F46-CFD8-49CF-AE4A-C5FDB77414DC}" vid="{E0B4B230-A442-4FD0-AE38-E1871BC1C6F7}"/>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9298D370-E05C-4D15-BB08-3D690A3FF48E}"/>
</file>

<file path=customXml/itemProps2.xml><?xml version="1.0" encoding="utf-8"?>
<ds:datastoreItem xmlns:ds="http://schemas.openxmlformats.org/officeDocument/2006/customXml" ds:itemID="{3B33222F-0F3C-4207-A170-025EECADB453}"/>
</file>

<file path=customXml/itemProps3.xml><?xml version="1.0" encoding="utf-8"?>
<ds:datastoreItem xmlns:ds="http://schemas.openxmlformats.org/officeDocument/2006/customXml" ds:itemID="{3A6A7038-667F-4C34-893B-BE20324B4D44}"/>
</file>

<file path=docProps/app.xml><?xml version="1.0" encoding="utf-8"?>
<Properties xmlns="http://schemas.openxmlformats.org/officeDocument/2006/extended-properties" xmlns:vt="http://schemas.openxmlformats.org/officeDocument/2006/docPropsVTypes">
  <TotalTime>390</TotalTime>
  <Words>2777</Words>
  <Application>Microsoft Office PowerPoint</Application>
  <PresentationFormat>Widescreen</PresentationFormat>
  <Paragraphs>535</Paragraphs>
  <Slides>30</Slides>
  <Notes>10</Notes>
  <HiddenSlides>0</HiddenSlides>
  <MMClips>0</MMClips>
  <ScaleCrop>false</ScaleCrop>
  <HeadingPairs>
    <vt:vector size="8" baseType="variant">
      <vt:variant>
        <vt:lpstr>Fonts Used</vt:lpstr>
      </vt:variant>
      <vt:variant>
        <vt:i4>13</vt:i4>
      </vt:variant>
      <vt:variant>
        <vt:lpstr>Theme</vt:lpstr>
      </vt:variant>
      <vt:variant>
        <vt:i4>8</vt:i4>
      </vt:variant>
      <vt:variant>
        <vt:lpstr>Embedded OLE Servers</vt:lpstr>
      </vt:variant>
      <vt:variant>
        <vt:i4>1</vt:i4>
      </vt:variant>
      <vt:variant>
        <vt:lpstr>Slide Titles</vt:lpstr>
      </vt:variant>
      <vt:variant>
        <vt:i4>30</vt:i4>
      </vt:variant>
    </vt:vector>
  </HeadingPairs>
  <TitlesOfParts>
    <vt:vector size="52" baseType="lpstr">
      <vt:lpstr>Aharoni</vt:lpstr>
      <vt:lpstr>Arial</vt:lpstr>
      <vt:lpstr>Arial Narrow</vt:lpstr>
      <vt:lpstr>Calibri</vt:lpstr>
      <vt:lpstr>Calibri Light</vt:lpstr>
      <vt:lpstr>Cambria</vt:lpstr>
      <vt:lpstr>Century Schoolbook</vt:lpstr>
      <vt:lpstr>Helvetica</vt:lpstr>
      <vt:lpstr>Merriweather</vt:lpstr>
      <vt:lpstr>MuseoSans</vt:lpstr>
      <vt:lpstr>Myriad Web Pro</vt:lpstr>
      <vt:lpstr>Noto Sans Symbols</vt:lpstr>
      <vt:lpstr>Wingdings</vt:lpstr>
      <vt:lpstr>Office Theme</vt:lpstr>
      <vt:lpstr>WO Bldg 1 Image Widescreen_PPTemplate July 2022</vt:lpstr>
      <vt:lpstr>NCEH_ATSDR_combined</vt:lpstr>
      <vt:lpstr>1_View</vt:lpstr>
      <vt:lpstr>Office Theme</vt:lpstr>
      <vt:lpstr>Office Theme</vt:lpstr>
      <vt:lpstr>Office Theme</vt:lpstr>
      <vt:lpstr>Office Theme</vt:lpstr>
      <vt:lpstr>Photo Editor Photo</vt:lpstr>
      <vt:lpstr>GenomeTrakr Program updates </vt:lpstr>
      <vt:lpstr>GenomeTrakr &amp;  Computational Science Staff</vt:lpstr>
      <vt:lpstr>FY24 FDA / GenomeTrakr activities</vt:lpstr>
      <vt:lpstr>Focus in the coming year:</vt:lpstr>
      <vt:lpstr>GenomeTrakr at the FDA:</vt:lpstr>
      <vt:lpstr>Vet-LIRN updates</vt:lpstr>
      <vt:lpstr> WGS Testing (2017-2024) </vt:lpstr>
      <vt:lpstr> An Outbreak of blaNDM-5 producing E. coli in Companion Animals in the United States</vt:lpstr>
      <vt:lpstr>Publications</vt:lpstr>
      <vt:lpstr>Publications</vt:lpstr>
      <vt:lpstr>National Antimicrobial Resistance Monitoring System (NARMS) Mission</vt:lpstr>
      <vt:lpstr>Trends in AMR</vt:lpstr>
      <vt:lpstr>CDC PulseNet Updates</vt:lpstr>
      <vt:lpstr>CDC PulseNet Laboratory Updates</vt:lpstr>
      <vt:lpstr>PowerPoint Presentation</vt:lpstr>
      <vt:lpstr>PulseNet 2.0 Communications</vt:lpstr>
      <vt:lpstr>PowerPoint Presentation</vt:lpstr>
      <vt:lpstr>PulseNet 2.0: Future Developments</vt:lpstr>
      <vt:lpstr>PowerPoint Presentation</vt:lpstr>
      <vt:lpstr>USDA FSIS Updates</vt:lpstr>
      <vt:lpstr>PowerPoint Presentation</vt:lpstr>
      <vt:lpstr>NOS/NCCOS Cooperative Oxford Laboratory </vt:lpstr>
      <vt:lpstr> Bill Klimke - FDA GenomeTrakr 2024 Update from NCBI</vt:lpstr>
      <vt:lpstr>PowerPoint Presentation</vt:lpstr>
      <vt:lpstr>PowerPoint Presentation</vt:lpstr>
      <vt:lpstr>PowerPoint Presentation</vt:lpstr>
      <vt:lpstr>PowerPoint Presentation</vt:lpstr>
      <vt:lpstr>PowerPoint Presentation</vt:lpstr>
      <vt:lpstr>Acknowledgements</vt:lpstr>
      <vt:lpstr>Q &amp; A Panel  with Federal Partners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Vet-LIRN AMR Program  AAVLD AST Subcommittee Meeting</dc:title>
  <dc:creator>Ceric, Olgica</dc:creator>
  <cp:lastModifiedBy>Randolph, Robyn | APHL</cp:lastModifiedBy>
  <cp:revision>12</cp:revision>
  <dcterms:created xsi:type="dcterms:W3CDTF">2024-09-27T12:48:44Z</dcterms:created>
  <dcterms:modified xsi:type="dcterms:W3CDTF">2024-10-16T17:56:00Z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