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57" r:id="rId6"/>
    <p:sldId id="266" r:id="rId7"/>
    <p:sldId id="259" r:id="rId8"/>
    <p:sldId id="258" r:id="rId9"/>
    <p:sldId id="275" r:id="rId10"/>
    <p:sldId id="264" r:id="rId11"/>
    <p:sldId id="263" r:id="rId12"/>
    <p:sldId id="267" r:id="rId13"/>
    <p:sldId id="271" r:id="rId14"/>
    <p:sldId id="268" r:id="rId15"/>
    <p:sldId id="272" r:id="rId16"/>
    <p:sldId id="273" r:id="rId17"/>
    <p:sldId id="278" r:id="rId18"/>
    <p:sldId id="277" r:id="rId19"/>
    <p:sldId id="261" r:id="rId20"/>
    <p:sldId id="262" r:id="rId21"/>
    <p:sldId id="276" r:id="rId22"/>
    <p:sldId id="26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81"/>
    <a:srgbClr val="233E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0C469-E32C-40D9-BA80-C168816245DA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A9937-6A2D-4568-A8AC-B2A20DBB78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3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5D0B1-4588-4926-8BDF-384E401F2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1600"/>
            <a:ext cx="9144000" cy="1884362"/>
          </a:xfrm>
        </p:spPr>
        <p:txBody>
          <a:bodyPr anchor="b">
            <a:normAutofit/>
          </a:bodyPr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3EC52-DC86-4B02-8FF9-2C53B9648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045688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861AA-40FC-4B48-B0D9-89405F93B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1235-A69C-4D73-A5E6-082199F077EF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ABF66-2D82-4EA1-8620-B712229E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7EA95-D616-402C-A213-5CC737471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7C87E0-A8F0-4757-88C8-A5B851D152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57" y="328146"/>
            <a:ext cx="3688743" cy="96695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52A13C-FBF7-4F8E-91BB-BFC18E51D303}"/>
              </a:ext>
            </a:extLst>
          </p:cNvPr>
          <p:cNvSpPr/>
          <p:nvPr userDrawn="1"/>
        </p:nvSpPr>
        <p:spPr>
          <a:xfrm>
            <a:off x="0" y="4788131"/>
            <a:ext cx="12192000" cy="2069869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7DCFC6-916F-4F71-94BC-73BE5D2669FC}"/>
              </a:ext>
            </a:extLst>
          </p:cNvPr>
          <p:cNvSpPr/>
          <p:nvPr userDrawn="1"/>
        </p:nvSpPr>
        <p:spPr>
          <a:xfrm>
            <a:off x="-1" y="4611214"/>
            <a:ext cx="12191999" cy="176917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9A96E-E60F-46E9-BA33-F18BFD4BFB8F}"/>
              </a:ext>
            </a:extLst>
          </p:cNvPr>
          <p:cNvSpPr txBox="1"/>
          <p:nvPr userDrawn="1"/>
        </p:nvSpPr>
        <p:spPr>
          <a:xfrm>
            <a:off x="349857" y="5481646"/>
            <a:ext cx="1612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Kathy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Hochul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18EAD-E580-491E-BC6A-D56F044A7AA6}"/>
              </a:ext>
            </a:extLst>
          </p:cNvPr>
          <p:cNvSpPr txBox="1"/>
          <p:nvPr userDrawn="1"/>
        </p:nvSpPr>
        <p:spPr>
          <a:xfrm>
            <a:off x="5210673" y="5506774"/>
            <a:ext cx="177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 A. Ball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Commissioner</a:t>
            </a:r>
          </a:p>
        </p:txBody>
      </p:sp>
    </p:spTree>
    <p:extLst>
      <p:ext uri="{BB962C8B-B14F-4D97-AF65-F5344CB8AC3E}">
        <p14:creationId xmlns:p14="http://schemas.microsoft.com/office/powerpoint/2010/main" val="191772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0A4964-4B9B-4C80-A26C-8DE5500367D4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5FD284D-FE65-4E7A-A91B-F71939B3A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7C043A4-CAB7-483A-A870-DB732356E75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F4F62B-B661-421D-8CDD-52C9C4BC9C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96579"/>
            <a:ext cx="6172200" cy="44644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849E8-E908-4484-87F1-E7A1F3023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F75D2-EF1C-4685-B68E-1C7A67C73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D0424-996F-445E-8A5D-9BF844121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587AC5-30CF-42B9-B0BA-5C6D9EFD3645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39FD4B4-F7F6-4803-A923-B4366DBFC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7168"/>
            <a:ext cx="3932237" cy="3061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717A46C-72F5-4A37-9728-F0C3FE57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96579"/>
            <a:ext cx="3932237" cy="13245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56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1D1EB2A-4CC1-40E0-9606-C219E402901D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B4C0A1-9A71-4D57-B3B1-959259E52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6BAE1FF-EE7C-464D-A0AC-4E92635AC3E0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144708-51AF-459B-A30C-298587E0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65E57-02CA-4DC1-A7FB-7B3F3D22A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C521B-1AB6-48D9-BA61-723ADFF5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F3E1A-5E54-454F-BDBA-B98407E62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D10991-42F1-4607-BE25-4AE565D36EEB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C1938A7-9FA8-4BB1-8C44-B283167E7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8627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6D568A-7E45-4B70-917F-D05C29EAF63B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03537CA-DE48-4A54-9F99-1A493CA747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6AEAE58-9829-46EC-9A30-22DB608A56F3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099AD4-91EE-4EFF-9C0B-1BE5957370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96579"/>
            <a:ext cx="2628900" cy="478038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3FE894-01FD-4C7E-8A27-4FDCFF5CB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96579"/>
            <a:ext cx="7734300" cy="4780384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4315B-C985-4C86-9AA6-BB85E95D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F083D-0128-4C05-81A2-006CD359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ED834-1039-44D4-AD59-37EF932E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7EDD25-781A-41B1-A85D-1489237DEE38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0D7A310-B39B-4888-9E30-10D44280A157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931FF5-D9D5-43D1-B82C-2324CB015DB5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78FBF9-0B81-4A73-A216-C084760F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A634-E4B3-445C-8535-8CA4A4448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588"/>
            <a:ext cx="10515600" cy="470637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7E5D0-6B3C-4C78-AD22-67ACD2101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ECDF1-786A-4866-A88A-D6A7BCEA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22536-BA20-47E0-B123-0F8DE91B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924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EDC65C-9E50-4DE7-938B-7E839A7AED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3665A7-9DF0-4077-8317-7AD7E3CFB530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3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EA23B1-A888-4F0B-99C9-74C591F0BB2E}"/>
              </a:ext>
            </a:extLst>
          </p:cNvPr>
          <p:cNvSpPr/>
          <p:nvPr userDrawn="1"/>
        </p:nvSpPr>
        <p:spPr>
          <a:xfrm>
            <a:off x="0" y="2354609"/>
            <a:ext cx="12192000" cy="2069869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7E5D0-6B3C-4C78-AD22-67ACD21011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3FD1235-A69C-4D73-A5E6-082199F077EF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ECDF1-786A-4866-A88A-D6A7BCEA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22536-BA20-47E0-B123-0F8DE91B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9240" y="6356350"/>
            <a:ext cx="2743200" cy="365125"/>
          </a:xfrm>
        </p:spPr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0ABE2E3-3BED-416D-9846-C7691127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54609"/>
            <a:ext cx="10515600" cy="2069869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5C449F-7AF4-4F38-8DB0-745E8D38C84A}"/>
              </a:ext>
            </a:extLst>
          </p:cNvPr>
          <p:cNvSpPr/>
          <p:nvPr userDrawn="1"/>
        </p:nvSpPr>
        <p:spPr>
          <a:xfrm>
            <a:off x="1" y="2177692"/>
            <a:ext cx="12191999" cy="176917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A3EE06-7E3C-4199-8E83-3E850DEBF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4" y="5581449"/>
            <a:ext cx="2531165" cy="6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9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4B2F5A-569C-48CB-BCAC-5BA1EBFC6DF5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741F1A-AB00-40AF-8A2E-A18AE30B6A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90858FD-88C2-4571-9FC0-F97BCF3720A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69389-B3B9-453F-BE8D-694B30765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B012D-D397-4498-9E59-E780D2D15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6273F-2043-4B16-9827-B76A058E1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C12F8-56FE-45EB-B93D-68F1F37E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2ECED1E-11A9-4E56-A2D3-D2B33595E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354609"/>
            <a:ext cx="10515600" cy="2069869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510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C9A9D4D-5614-41B7-B01C-FD5E75884BB2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13B1C97-10FC-4750-A8D7-6BF1FB41E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E5C934D-C566-40D1-A548-F4DF06498037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F765C-5C46-47E4-BDDA-FCFBBD4F1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4574"/>
            <a:ext cx="5181600" cy="471238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6472B-B2C4-4946-906F-CF3D40B6B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64574"/>
            <a:ext cx="5181600" cy="471238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B7067-415C-4E4C-B5F5-AC0D9EAF7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36D30-A65E-4192-9786-3DAF642A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F825B6-F002-4EE1-A0EF-8565F859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0931BC-3BD5-4ED9-BB9C-27D9D5390FB4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FC6DA8D-1A97-477D-AF13-B7967165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95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593F2E-364E-4EF6-B704-AB84DBC2BB74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9752598-4B7A-4DCD-BB06-20C94DA6E1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07523CC-4863-4C96-98C9-147832B61AEB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1A8DB-508E-45A2-A90B-3E1F9EF1B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50465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696C6-3F5A-4CAB-A030-145AE9A2A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17021"/>
            <a:ext cx="5157787" cy="37726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62E8BB-92FB-4344-8424-B9DCA6BBF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592" y="150465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84AB7-CB01-4C60-8412-38D88ACB5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021"/>
            <a:ext cx="5183188" cy="37726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B9232-8346-40A2-AD3E-9FC18946B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4D10AC-0865-470D-8E26-43021BCBA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338952-EC53-4036-AA79-8E3B8EF4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AD81EC-8439-4AD0-8532-30DFB00C1C00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CF879A2-1BA6-4E0E-9040-12EA4A865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170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628C05-C67E-4F6C-BE36-EB32623393AF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FEAC068-73B2-4DA7-A4AE-748F4EED7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77884ED-4A8E-4F77-9D44-C12221C124F5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5EAB8A-513F-4FB8-975A-EB0CF8815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D29B5-90F8-45B7-9237-F009966B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1E672-DFF8-48D0-B7B7-C370F055C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22186C-B01B-468C-BD85-68D7EAA8118A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94C2632-0160-44E6-A727-78783B64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960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993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491835-9FFE-4820-A68F-C21C4C58E2F3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90D9485-95DA-439D-A01C-97C2031A4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3F58005-12F5-4DC3-AB5E-4B13D142117E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AFC4F-995B-4299-94EB-64E04DF6E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D1235-A69C-4D73-A5E6-082199F077EF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DED3C-6F97-4CDB-A05B-2C4A4AD5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38C8B-CBC2-4B40-8C2B-4EB7389D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036ED-8869-4836-9EE1-CFA30272CE0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60D9A8-FCBF-46C0-A2CD-F79342C05159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93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A661DB0-8A20-448B-9AFA-BB5AC3DCC428}"/>
              </a:ext>
            </a:extLst>
          </p:cNvPr>
          <p:cNvSpPr/>
          <p:nvPr userDrawn="1"/>
        </p:nvSpPr>
        <p:spPr>
          <a:xfrm>
            <a:off x="0" y="6442340"/>
            <a:ext cx="12192000" cy="425847"/>
          </a:xfrm>
          <a:prstGeom prst="rect">
            <a:avLst/>
          </a:prstGeom>
          <a:solidFill>
            <a:srgbClr val="233E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7266B2-E755-490D-98E4-FC62AA4D5D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835" y="5595899"/>
            <a:ext cx="2531165" cy="66350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3174115-9B47-4537-9019-301374431BA1}"/>
              </a:ext>
            </a:extLst>
          </p:cNvPr>
          <p:cNvSpPr/>
          <p:nvPr userDrawn="1"/>
        </p:nvSpPr>
        <p:spPr>
          <a:xfrm>
            <a:off x="0" y="6265422"/>
            <a:ext cx="12191999" cy="176918"/>
          </a:xfrm>
          <a:prstGeom prst="rect">
            <a:avLst/>
          </a:prstGeom>
          <a:solidFill>
            <a:srgbClr val="0076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092D23-7884-470D-A82F-F6F693F01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7168"/>
            <a:ext cx="3932237" cy="3061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80B65-2211-42B7-93B4-F59EAF46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3816-31D0-4D18-B1CE-00B210684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EFF82-8FD9-49EA-AE7B-7B37FC758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E954A5-6C86-49B8-B41D-AFC191C87660}"/>
              </a:ext>
            </a:extLst>
          </p:cNvPr>
          <p:cNvSpPr/>
          <p:nvPr userDrawn="1"/>
        </p:nvSpPr>
        <p:spPr>
          <a:xfrm>
            <a:off x="1" y="-14975"/>
            <a:ext cx="12191999" cy="1325564"/>
          </a:xfrm>
          <a:prstGeom prst="rect">
            <a:avLst/>
          </a:prstGeom>
          <a:solidFill>
            <a:srgbClr val="007681"/>
          </a:solidFill>
          <a:ln>
            <a:solidFill>
              <a:srgbClr val="0076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140D0-3136-4043-B777-84F91969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96579"/>
            <a:ext cx="3932237" cy="13245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B6F45-68B1-42D2-B2F9-E1A92E3AD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96579"/>
            <a:ext cx="6172200" cy="44644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1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1A741D-5A42-46D0-96F4-2B28B874B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4011C-7B44-41AE-8775-9CB29CDA1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503C2-EE82-42C6-8F14-E6BA80C04C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3FD1235-A69C-4D73-A5E6-082199F077EF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C9982-9195-4547-B35F-6D741654E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5A17E-5783-4A9D-87AB-285A54205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4036ED-8869-4836-9EE1-CFA30272CE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1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gregory.deiulio@agriculture.ny.gov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2A718-34E4-48F7-BF36-E5316DDE1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0274"/>
            <a:ext cx="9144000" cy="1884362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Promega Maxwell RSC Cultured Cells Kit for Whole Genome Sequencing DNA Extraction From Bacterial Cells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81670-7819-4834-AB2B-72F5609B4489}"/>
              </a:ext>
            </a:extLst>
          </p:cNvPr>
          <p:cNvSpPr txBox="1"/>
          <p:nvPr/>
        </p:nvSpPr>
        <p:spPr>
          <a:xfrm>
            <a:off x="9849394" y="5506774"/>
            <a:ext cx="1992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Gregory Deiulio, PhD</a:t>
            </a:r>
          </a:p>
          <a:p>
            <a:r>
              <a:rPr lang="en-US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Laboratory</a:t>
            </a:r>
          </a:p>
        </p:txBody>
      </p:sp>
    </p:spTree>
    <p:extLst>
      <p:ext uri="{BB962C8B-B14F-4D97-AF65-F5344CB8AC3E}">
        <p14:creationId xmlns:p14="http://schemas.microsoft.com/office/powerpoint/2010/main" val="773982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6D6C-BA8B-6371-7905-B6147A0E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260/280 values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57A0C5-C80C-FBD6-466E-2D5BFCD5D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572657"/>
            <a:ext cx="9842500" cy="401748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049FA93-166F-21EE-14CD-8A6DA273D781}"/>
              </a:ext>
            </a:extLst>
          </p:cNvPr>
          <p:cNvSpPr/>
          <p:nvPr/>
        </p:nvSpPr>
        <p:spPr>
          <a:xfrm>
            <a:off x="635000" y="1752600"/>
            <a:ext cx="3289300" cy="3403600"/>
          </a:xfrm>
          <a:prstGeom prst="rect">
            <a:avLst/>
          </a:prstGeom>
          <a:solidFill>
            <a:srgbClr val="FFC0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DDA936-2B97-4AE8-7718-1859051B6017}"/>
              </a:ext>
            </a:extLst>
          </p:cNvPr>
          <p:cNvSpPr txBox="1"/>
          <p:nvPr/>
        </p:nvSpPr>
        <p:spPr>
          <a:xfrm>
            <a:off x="456074" y="1311880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Qiagen Runs (Manual Extraction)</a:t>
            </a:r>
          </a:p>
        </p:txBody>
      </p:sp>
    </p:spTree>
    <p:extLst>
      <p:ext uri="{BB962C8B-B14F-4D97-AF65-F5344CB8AC3E}">
        <p14:creationId xmlns:p14="http://schemas.microsoft.com/office/powerpoint/2010/main" val="2281166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6D6C-BA8B-6371-7905-B6147A0E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260/280 values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57A0C5-C80C-FBD6-466E-2D5BFCD5D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572657"/>
            <a:ext cx="9842500" cy="40174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FA947E-EE6A-FE5F-C6FF-94982B34E88A}"/>
              </a:ext>
            </a:extLst>
          </p:cNvPr>
          <p:cNvSpPr txBox="1"/>
          <p:nvPr/>
        </p:nvSpPr>
        <p:spPr>
          <a:xfrm>
            <a:off x="3376396" y="5597399"/>
            <a:ext cx="2467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Maxwell with RNase A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mixing 10x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3FD1C0-86E2-2337-DEA0-0BE37DBF467B}"/>
              </a:ext>
            </a:extLst>
          </p:cNvPr>
          <p:cNvSpPr/>
          <p:nvPr/>
        </p:nvSpPr>
        <p:spPr>
          <a:xfrm>
            <a:off x="635000" y="1752600"/>
            <a:ext cx="3289300" cy="3403600"/>
          </a:xfrm>
          <a:prstGeom prst="rect">
            <a:avLst/>
          </a:prstGeom>
          <a:solidFill>
            <a:srgbClr val="FFC0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AD5182-C967-E6FD-9BAC-984A197BF0BE}"/>
              </a:ext>
            </a:extLst>
          </p:cNvPr>
          <p:cNvSpPr/>
          <p:nvPr/>
        </p:nvSpPr>
        <p:spPr>
          <a:xfrm>
            <a:off x="3924300" y="1752600"/>
            <a:ext cx="939800" cy="3403600"/>
          </a:xfrm>
          <a:prstGeom prst="rect">
            <a:avLst/>
          </a:prstGeom>
          <a:solidFill>
            <a:srgbClr val="00B0F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6FB358-18FE-CCA8-08C8-AEFFD2FA9768}"/>
              </a:ext>
            </a:extLst>
          </p:cNvPr>
          <p:cNvSpPr/>
          <p:nvPr/>
        </p:nvSpPr>
        <p:spPr>
          <a:xfrm>
            <a:off x="4864100" y="1752600"/>
            <a:ext cx="5143500" cy="3403600"/>
          </a:xfrm>
          <a:prstGeom prst="rect">
            <a:avLst/>
          </a:prstGeom>
          <a:solidFill>
            <a:srgbClr val="7030A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C108EE-2020-C5B8-57E7-6F12A7E0F2CF}"/>
              </a:ext>
            </a:extLst>
          </p:cNvPr>
          <p:cNvSpPr txBox="1"/>
          <p:nvPr/>
        </p:nvSpPr>
        <p:spPr>
          <a:xfrm>
            <a:off x="6041846" y="1305363"/>
            <a:ext cx="377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Maxwell without RNase A or mixing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303C835-628D-0FC4-378D-D3C1926C9475}"/>
              </a:ext>
            </a:extLst>
          </p:cNvPr>
          <p:cNvCxnSpPr>
            <a:cxnSpLocks/>
          </p:cNvCxnSpPr>
          <p:nvPr/>
        </p:nvCxnSpPr>
        <p:spPr>
          <a:xfrm flipV="1">
            <a:off x="4495800" y="5207000"/>
            <a:ext cx="0" cy="433943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CC049BD-7893-740F-F178-B4E7CD5958DC}"/>
              </a:ext>
            </a:extLst>
          </p:cNvPr>
          <p:cNvSpPr txBox="1"/>
          <p:nvPr/>
        </p:nvSpPr>
        <p:spPr>
          <a:xfrm>
            <a:off x="456074" y="1311880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Qiagen Runs (Manual Extraction)</a:t>
            </a:r>
          </a:p>
        </p:txBody>
      </p:sp>
    </p:spTree>
    <p:extLst>
      <p:ext uri="{BB962C8B-B14F-4D97-AF65-F5344CB8AC3E}">
        <p14:creationId xmlns:p14="http://schemas.microsoft.com/office/powerpoint/2010/main" val="377895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Post WGS Quality Metrics Look Good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931BD1-B1CD-B55F-3B7E-0CB63613DD56}"/>
              </a:ext>
            </a:extLst>
          </p:cNvPr>
          <p:cNvGrpSpPr/>
          <p:nvPr/>
        </p:nvGrpSpPr>
        <p:grpSpPr>
          <a:xfrm>
            <a:off x="1042187" y="1506489"/>
            <a:ext cx="9733667" cy="4307366"/>
            <a:chOff x="676115" y="1490315"/>
            <a:chExt cx="9733667" cy="430736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A4EE26A-7F59-C421-875D-EB66DFC2C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9823"/>
            <a:stretch/>
          </p:blipFill>
          <p:spPr>
            <a:xfrm>
              <a:off x="1164705" y="1490315"/>
              <a:ext cx="9245077" cy="411026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23FE94-02B9-8B07-9545-7C4DABB9E66C}"/>
                </a:ext>
              </a:extLst>
            </p:cNvPr>
            <p:cNvSpPr txBox="1"/>
            <p:nvPr/>
          </p:nvSpPr>
          <p:spPr>
            <a:xfrm>
              <a:off x="5087331" y="5428349"/>
              <a:ext cx="17748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WGS Run Date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932B351-8331-7EAC-2397-AF4F18BF3714}"/>
                </a:ext>
              </a:extLst>
            </p:cNvPr>
            <p:cNvSpPr txBox="1"/>
            <p:nvPr/>
          </p:nvSpPr>
          <p:spPr>
            <a:xfrm rot="16200000">
              <a:off x="-186942" y="3371070"/>
              <a:ext cx="20954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Median Insert Size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150C99-1634-A0D8-F814-7532CA4DE78C}"/>
              </a:ext>
            </a:extLst>
          </p:cNvPr>
          <p:cNvCxnSpPr>
            <a:cxnSpLocks/>
          </p:cNvCxnSpPr>
          <p:nvPr/>
        </p:nvCxnSpPr>
        <p:spPr>
          <a:xfrm>
            <a:off x="9193693" y="1564777"/>
            <a:ext cx="0" cy="411026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79E92D1-3E8E-780B-830D-7B03536A3EB7}"/>
              </a:ext>
            </a:extLst>
          </p:cNvPr>
          <p:cNvSpPr txBox="1"/>
          <p:nvPr/>
        </p:nvSpPr>
        <p:spPr>
          <a:xfrm>
            <a:off x="9121552" y="1309700"/>
            <a:ext cx="14045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Switch to Maxwell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0ED84C7-D8D3-4FB5-67D1-804C9C9FADCA}"/>
              </a:ext>
            </a:extLst>
          </p:cNvPr>
          <p:cNvGrpSpPr/>
          <p:nvPr/>
        </p:nvGrpSpPr>
        <p:grpSpPr>
          <a:xfrm>
            <a:off x="330647" y="5620770"/>
            <a:ext cx="4312603" cy="586720"/>
            <a:chOff x="530672" y="5559593"/>
            <a:chExt cx="4312603" cy="58672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286D831-ADDC-601F-8EFA-654C233C592A}"/>
                </a:ext>
              </a:extLst>
            </p:cNvPr>
            <p:cNvGrpSpPr/>
            <p:nvPr/>
          </p:nvGrpSpPr>
          <p:grpSpPr>
            <a:xfrm>
              <a:off x="530672" y="5559593"/>
              <a:ext cx="4312603" cy="404097"/>
              <a:chOff x="530672" y="5559593"/>
              <a:chExt cx="4312603" cy="404097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0BF015DA-AC57-450E-FB1F-7C8F3A3DD3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655" y="5851973"/>
                <a:ext cx="390552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B9E5527-10D6-01AE-E20D-D7E7A6F384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655" y="5851973"/>
                <a:ext cx="394970" cy="0"/>
              </a:xfrm>
              <a:prstGeom prst="line">
                <a:avLst/>
              </a:prstGeom>
              <a:ln w="730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B1DD6821-C8AA-FEBF-2D9F-862FD8041D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91907" y="5851973"/>
                <a:ext cx="394970" cy="0"/>
              </a:xfrm>
              <a:prstGeom prst="line">
                <a:avLst/>
              </a:prstGeom>
              <a:ln w="73025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B55CDA-5198-DECB-52E8-B2EFA8DC987F}"/>
                  </a:ext>
                </a:extLst>
              </p:cNvPr>
              <p:cNvSpPr txBox="1"/>
              <p:nvPr/>
            </p:nvSpPr>
            <p:spPr>
              <a:xfrm>
                <a:off x="530672" y="5567569"/>
                <a:ext cx="80105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Adapter1 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E45B0C78-8C06-4297-0CBF-6DEDEDED1E73}"/>
                  </a:ext>
                </a:extLst>
              </p:cNvPr>
              <p:cNvSpPr txBox="1"/>
              <p:nvPr/>
            </p:nvSpPr>
            <p:spPr>
              <a:xfrm>
                <a:off x="4042222" y="5569886"/>
                <a:ext cx="80105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Adapter2 </a:t>
                </a: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4E0570C0-CDB0-DBA3-0756-0AB1886CA959}"/>
                  </a:ext>
                </a:extLst>
              </p:cNvPr>
              <p:cNvGrpSpPr/>
              <p:nvPr/>
            </p:nvGrpSpPr>
            <p:grpSpPr>
              <a:xfrm>
                <a:off x="1050691" y="5741195"/>
                <a:ext cx="1778235" cy="66012"/>
                <a:chOff x="1041165" y="5731669"/>
                <a:chExt cx="1778235" cy="66012"/>
              </a:xfrm>
            </p:grpSpPr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F0C8662E-5C95-EB93-E97E-0296C8FEF215}"/>
                    </a:ext>
                  </a:extLst>
                </p:cNvPr>
                <p:cNvCxnSpPr/>
                <p:nvPr/>
              </p:nvCxnSpPr>
              <p:spPr>
                <a:xfrm>
                  <a:off x="1041165" y="5797681"/>
                  <a:ext cx="1778235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4033A494-91B5-3E60-B1CF-A21634E00A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55105" y="5731669"/>
                  <a:ext cx="54769" cy="66012"/>
                </a:xfrm>
                <a:prstGeom prst="line">
                  <a:avLst/>
                </a:prstGeom>
                <a:ln w="317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C2290E73-C007-3331-722D-85E8DF5C6333}"/>
                  </a:ext>
                </a:extLst>
              </p:cNvPr>
              <p:cNvGrpSpPr/>
              <p:nvPr/>
            </p:nvGrpSpPr>
            <p:grpSpPr>
              <a:xfrm rot="10800000">
                <a:off x="2413672" y="5897678"/>
                <a:ext cx="1778235" cy="66012"/>
                <a:chOff x="1041165" y="5731669"/>
                <a:chExt cx="1778235" cy="66012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AFC05E96-596B-2B40-C033-98E021F3AAC0}"/>
                    </a:ext>
                  </a:extLst>
                </p:cNvPr>
                <p:cNvCxnSpPr/>
                <p:nvPr/>
              </p:nvCxnSpPr>
              <p:spPr>
                <a:xfrm>
                  <a:off x="1041165" y="5797681"/>
                  <a:ext cx="1778235" cy="0"/>
                </a:xfrm>
                <a:prstGeom prst="line">
                  <a:avLst/>
                </a:prstGeom>
                <a:ln w="28575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D04A64A1-F980-72F8-4166-25B1770E29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55105" y="5731669"/>
                  <a:ext cx="54769" cy="66012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F8AA5C76-E989-22A4-FEB2-6425386AD7BA}"/>
                  </a:ext>
                </a:extLst>
              </p:cNvPr>
              <p:cNvSpPr txBox="1"/>
              <p:nvPr/>
            </p:nvSpPr>
            <p:spPr>
              <a:xfrm>
                <a:off x="1451217" y="5559593"/>
                <a:ext cx="34657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R1</a:t>
                </a: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F72414D-D91A-2073-4482-C4FCDD719AE0}"/>
                </a:ext>
              </a:extLst>
            </p:cNvPr>
            <p:cNvSpPr txBox="1"/>
            <p:nvPr/>
          </p:nvSpPr>
          <p:spPr>
            <a:xfrm>
              <a:off x="3470517" y="5869314"/>
              <a:ext cx="3465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R2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89A6A61-CF77-E378-1B7A-313B62841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4975" r="96325"/>
          <a:stretch/>
        </p:blipFill>
        <p:spPr>
          <a:xfrm>
            <a:off x="-352425" y="1501747"/>
            <a:ext cx="1991393" cy="411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61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35AD2B-CD80-855C-8705-C035100A3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673"/>
          <a:stretch/>
        </p:blipFill>
        <p:spPr>
          <a:xfrm>
            <a:off x="1463783" y="1469322"/>
            <a:ext cx="8977280" cy="41317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Post WGS Quality Metrics Look Good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9E92D1-3E8E-780B-830D-7B03536A3EB7}"/>
              </a:ext>
            </a:extLst>
          </p:cNvPr>
          <p:cNvSpPr txBox="1"/>
          <p:nvPr/>
        </p:nvSpPr>
        <p:spPr>
          <a:xfrm>
            <a:off x="8892540" y="1269147"/>
            <a:ext cx="15039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Switch to Maxwell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150C99-1634-A0D8-F814-7532CA4DE78C}"/>
              </a:ext>
            </a:extLst>
          </p:cNvPr>
          <p:cNvCxnSpPr>
            <a:cxnSpLocks/>
          </p:cNvCxnSpPr>
          <p:nvPr/>
        </p:nvCxnSpPr>
        <p:spPr>
          <a:xfrm>
            <a:off x="8892540" y="1439954"/>
            <a:ext cx="0" cy="41610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8EB3718-D71A-95FF-E30B-16CEED375BD8}"/>
              </a:ext>
            </a:extLst>
          </p:cNvPr>
          <p:cNvSpPr txBox="1"/>
          <p:nvPr/>
        </p:nvSpPr>
        <p:spPr>
          <a:xfrm>
            <a:off x="5490959" y="5416376"/>
            <a:ext cx="17748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WGS Run Date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8D5ABB-BCF7-F7C6-472B-10C31EFAD337}"/>
              </a:ext>
            </a:extLst>
          </p:cNvPr>
          <p:cNvSpPr txBox="1"/>
          <p:nvPr/>
        </p:nvSpPr>
        <p:spPr>
          <a:xfrm>
            <a:off x="0" y="5983540"/>
            <a:ext cx="17700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Each box is a run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94A6B7-0E51-925B-3A1F-764F3B41DB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98" t="2290" r="96802" b="-2290"/>
          <a:stretch/>
        </p:blipFill>
        <p:spPr>
          <a:xfrm>
            <a:off x="600895" y="1520019"/>
            <a:ext cx="889706" cy="416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0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FA0A4-2146-816F-3795-9B397033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Extraction beads do not affect library prep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E7FE-E7FD-5347-92FC-59B4CF61D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925"/>
            <a:ext cx="10515600" cy="4706375"/>
          </a:xfrm>
        </p:spPr>
        <p:txBody>
          <a:bodyPr/>
          <a:lstStyle/>
          <a:p>
            <a:r>
              <a:rPr lang="en-US" dirty="0"/>
              <a:t>In some cases, beads from the extraction cartridge will end up in the DNA elution tube</a:t>
            </a:r>
          </a:p>
          <a:p>
            <a:r>
              <a:rPr lang="en-US" dirty="0"/>
              <a:t>Both Illumina and Promega were unsure about weather the beads would have any effect on the library prep</a:t>
            </a:r>
          </a:p>
          <a:p>
            <a:r>
              <a:rPr lang="en-US" dirty="0"/>
              <a:t>We did a validation for use of the kit with and without removing any left-over beads via magnet separation</a:t>
            </a:r>
          </a:p>
          <a:p>
            <a:r>
              <a:rPr lang="en-US" dirty="0"/>
              <a:t>No difference was seen in the post library prep QC or post sequencing QC for samples with the beads removed vs not removed</a:t>
            </a:r>
          </a:p>
        </p:txBody>
      </p:sp>
    </p:spTree>
    <p:extLst>
      <p:ext uri="{BB962C8B-B14F-4D97-AF65-F5344CB8AC3E}">
        <p14:creationId xmlns:p14="http://schemas.microsoft.com/office/powerpoint/2010/main" val="386934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13F8C-9CB2-8558-6E2F-4C68464AC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Extraction Methods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505DD9B0-9575-D212-36F0-907663ABF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714916"/>
              </p:ext>
            </p:extLst>
          </p:nvPr>
        </p:nvGraphicFramePr>
        <p:xfrm>
          <a:off x="1006722" y="1655377"/>
          <a:ext cx="10034736" cy="4111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6969">
                  <a:extLst>
                    <a:ext uri="{9D8B030D-6E8A-4147-A177-3AD203B41FA5}">
                      <a16:colId xmlns:a16="http://schemas.microsoft.com/office/drawing/2014/main" val="1430258144"/>
                    </a:ext>
                  </a:extLst>
                </a:gridCol>
                <a:gridCol w="2673532">
                  <a:extLst>
                    <a:ext uri="{9D8B030D-6E8A-4147-A177-3AD203B41FA5}">
                      <a16:colId xmlns:a16="http://schemas.microsoft.com/office/drawing/2014/main" val="1627796953"/>
                    </a:ext>
                  </a:extLst>
                </a:gridCol>
                <a:gridCol w="2238103">
                  <a:extLst>
                    <a:ext uri="{9D8B030D-6E8A-4147-A177-3AD203B41FA5}">
                      <a16:colId xmlns:a16="http://schemas.microsoft.com/office/drawing/2014/main" val="234469"/>
                    </a:ext>
                  </a:extLst>
                </a:gridCol>
                <a:gridCol w="2176132">
                  <a:extLst>
                    <a:ext uri="{9D8B030D-6E8A-4147-A177-3AD203B41FA5}">
                      <a16:colId xmlns:a16="http://schemas.microsoft.com/office/drawing/2014/main" val="1653215241"/>
                    </a:ext>
                  </a:extLst>
                </a:gridCol>
              </a:tblGrid>
              <a:tr h="59841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Maxwell RSC 48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Qiagen Manual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QIAcube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3101315031"/>
                  </a:ext>
                </a:extLst>
              </a:tr>
              <a:tr h="59841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 Cost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$50,000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None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$20,000</a:t>
                      </a: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205023857"/>
                  </a:ext>
                </a:extLst>
              </a:tr>
              <a:tr h="59841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Reagent Cost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$7.18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$2.70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$2.70</a:t>
                      </a: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2640909735"/>
                  </a:ext>
                </a:extLst>
              </a:tr>
              <a:tr h="59841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Runtime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40 minutes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 hour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2 hours</a:t>
                      </a: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3692989979"/>
                  </a:ext>
                </a:extLst>
              </a:tr>
              <a:tr h="6274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Prep Time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1.5 hours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1.25 hours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 30 minutes</a:t>
                      </a: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2026909821"/>
                  </a:ext>
                </a:extLst>
              </a:tr>
              <a:tr h="59841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 Samples per Run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112891" marR="112891" marT="56445" marB="56445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112891" marR="112891" marT="56445" marB="56445"/>
                </a:tc>
                <a:extLst>
                  <a:ext uri="{0D108BD9-81ED-4DB2-BD59-A6C34878D82A}">
                    <a16:rowId xmlns:a16="http://schemas.microsoft.com/office/drawing/2014/main" val="2567263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918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Definite Benefits of RSC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39DD-5CE8-4741-91E3-388503461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4425"/>
            <a:ext cx="10515600" cy="4706375"/>
          </a:xfrm>
        </p:spPr>
        <p:txBody>
          <a:bodyPr>
            <a:normAutofit/>
          </a:bodyPr>
          <a:lstStyle/>
          <a:p>
            <a:r>
              <a:rPr lang="en-US" dirty="0"/>
              <a:t>Less opportunity for analyst error</a:t>
            </a:r>
            <a:r>
              <a:rPr lang="en-US" sz="2000" dirty="0"/>
              <a:t> (versus manual Qiagen)</a:t>
            </a:r>
          </a:p>
          <a:p>
            <a:r>
              <a:rPr lang="en-US" dirty="0"/>
              <a:t>Less hands-on time per sample </a:t>
            </a:r>
            <a:r>
              <a:rPr lang="en-US" sz="2000" dirty="0"/>
              <a:t>(versus manual Qiagen)</a:t>
            </a:r>
          </a:p>
          <a:p>
            <a:r>
              <a:rPr lang="en-US" dirty="0"/>
              <a:t>Can run up to 48 at once on RSC 48 instrument </a:t>
            </a:r>
          </a:p>
          <a:p>
            <a:r>
              <a:rPr lang="en-US" dirty="0"/>
              <a:t>40-minute “runtime” regardless of sample number </a:t>
            </a:r>
          </a:p>
          <a:p>
            <a:r>
              <a:rPr lang="en-US" dirty="0"/>
              <a:t>Our version of the protocol requires no RNase A</a:t>
            </a:r>
            <a:endParaRPr lang="en-US" sz="2000" dirty="0"/>
          </a:p>
          <a:p>
            <a:r>
              <a:rPr lang="en-US" dirty="0"/>
              <a:t>If using cells from petri dish only a heat block is needed, no centrifuge</a:t>
            </a:r>
          </a:p>
          <a:p>
            <a:r>
              <a:rPr lang="en-US" dirty="0"/>
              <a:t>Less complex machine than </a:t>
            </a:r>
            <a:r>
              <a:rPr lang="en-US" dirty="0" err="1"/>
              <a:t>QIAcube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36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Drawbacks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39DD-5CE8-4741-91E3-388503461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963" y="1724905"/>
            <a:ext cx="10718074" cy="4706375"/>
          </a:xfrm>
        </p:spPr>
        <p:txBody>
          <a:bodyPr/>
          <a:lstStyle/>
          <a:p>
            <a:r>
              <a:rPr lang="en-US" dirty="0"/>
              <a:t>Cost per sample </a:t>
            </a:r>
          </a:p>
          <a:p>
            <a:pPr lvl="1"/>
            <a:r>
              <a:rPr lang="en-US" dirty="0"/>
              <a:t>RSC: ~ $7.18  ,  Qiagen: ~ $2.70 </a:t>
            </a:r>
            <a:r>
              <a:rPr lang="en-US" sz="2000" dirty="0"/>
              <a:t>(manual &amp; </a:t>
            </a:r>
            <a:r>
              <a:rPr lang="en-US" sz="2000" dirty="0" err="1"/>
              <a:t>QIAcube</a:t>
            </a:r>
            <a:r>
              <a:rPr lang="en-US" sz="2000" dirty="0"/>
              <a:t>)</a:t>
            </a:r>
          </a:p>
          <a:p>
            <a:r>
              <a:rPr lang="en-US" dirty="0"/>
              <a:t>A machine failure mid run results in a total run loss </a:t>
            </a:r>
            <a:r>
              <a:rPr lang="en-US" sz="2000" dirty="0"/>
              <a:t>(like the </a:t>
            </a:r>
            <a:r>
              <a:rPr lang="en-US" sz="2000" dirty="0" err="1"/>
              <a:t>QIAcube</a:t>
            </a:r>
            <a:r>
              <a:rPr lang="en-US" sz="2000" dirty="0"/>
              <a:t>)</a:t>
            </a:r>
            <a:endParaRPr lang="en-US" sz="1600" dirty="0"/>
          </a:p>
          <a:p>
            <a:r>
              <a:rPr lang="en-US" dirty="0"/>
              <a:t>Greater possibility of cross contamination between samples</a:t>
            </a:r>
          </a:p>
          <a:p>
            <a:r>
              <a:rPr lang="en-US" dirty="0"/>
              <a:t>Attached tablet increases footprint</a:t>
            </a:r>
          </a:p>
          <a:p>
            <a:r>
              <a:rPr lang="en-US" dirty="0"/>
              <a:t>Have had to replace tablets due to connectivity issues</a:t>
            </a:r>
          </a:p>
          <a:p>
            <a:r>
              <a:rPr lang="en-US" dirty="0"/>
              <a:t>You have to buy the instrument $$ </a:t>
            </a:r>
            <a:r>
              <a:rPr lang="en-US" sz="2000" dirty="0"/>
              <a:t>(more expensive than </a:t>
            </a:r>
            <a:r>
              <a:rPr lang="en-US" sz="2000" dirty="0" err="1"/>
              <a:t>QIAcube</a:t>
            </a:r>
            <a:r>
              <a:rPr lang="en-US" sz="2000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63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3522-6D0C-3B46-56A7-470EC475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Overall, we like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C10AE-AC0E-723B-F728-08F8B80DB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Easy protocol</a:t>
            </a:r>
          </a:p>
          <a:p>
            <a:r>
              <a:rPr lang="en-US" dirty="0"/>
              <a:t>Can run anywhere from 1 - 48 samples</a:t>
            </a:r>
          </a:p>
          <a:p>
            <a:r>
              <a:rPr lang="en-US" dirty="0"/>
              <a:t>Gives you the 40- minute process time to do other things</a:t>
            </a:r>
          </a:p>
          <a:p>
            <a:r>
              <a:rPr lang="en-US" dirty="0"/>
              <a:t>Seems to produce equivalent quality WGS data to Qiagen </a:t>
            </a:r>
            <a:r>
              <a:rPr lang="en-US" sz="2000" dirty="0"/>
              <a:t>(manual extraction)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79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4DFC-49DB-1122-36A5-1982D3940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D3339-E5FB-AC9D-3827-6C50DD4EC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Julie Haendiges </a:t>
            </a:r>
            <a:r>
              <a:rPr lang="en-US" sz="2000" dirty="0"/>
              <a:t>(for their Maxwell RSC protocol)</a:t>
            </a:r>
          </a:p>
          <a:p>
            <a:r>
              <a:rPr lang="en-US" dirty="0"/>
              <a:t>Maria Ishida</a:t>
            </a:r>
          </a:p>
          <a:p>
            <a:r>
              <a:rPr lang="en-US" dirty="0"/>
              <a:t>Brian Sauders  </a:t>
            </a:r>
          </a:p>
          <a:p>
            <a:r>
              <a:rPr lang="en-US" dirty="0"/>
              <a:t>FDA LFFM</a:t>
            </a:r>
          </a:p>
          <a:p>
            <a:r>
              <a:rPr lang="en-US" dirty="0"/>
              <a:t>GenomeTrakr</a:t>
            </a:r>
          </a:p>
          <a:p>
            <a:endParaRPr lang="en-US" dirty="0"/>
          </a:p>
          <a:p>
            <a:r>
              <a:rPr lang="en-US" dirty="0"/>
              <a:t>Organizers</a:t>
            </a:r>
          </a:p>
          <a:p>
            <a:r>
              <a:rPr lang="en-US" dirty="0"/>
              <a:t>Planning Committee</a:t>
            </a:r>
          </a:p>
        </p:txBody>
      </p:sp>
      <p:pic>
        <p:nvPicPr>
          <p:cNvPr id="1026" name="Picture 2" descr="The Food Laboratory | Agriculture and Markets">
            <a:extLst>
              <a:ext uri="{FF2B5EF4-FFF2-40B4-BE49-F238E27FC236}">
                <a16:creationId xmlns:a16="http://schemas.microsoft.com/office/drawing/2014/main" id="{B33DD741-7EB0-6005-05AA-8E1FA6DDA8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3"/>
          <a:stretch/>
        </p:blipFill>
        <p:spPr bwMode="auto">
          <a:xfrm>
            <a:off x="6096000" y="2544215"/>
            <a:ext cx="4666706" cy="2559119"/>
          </a:xfrm>
          <a:prstGeom prst="rect">
            <a:avLst/>
          </a:prstGeom>
          <a:noFill/>
          <a:ln w="28575">
            <a:solidFill>
              <a:srgbClr val="00768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DD7164-8121-5AA6-B118-43D04F7E20C9}"/>
              </a:ext>
            </a:extLst>
          </p:cNvPr>
          <p:cNvSpPr txBox="1"/>
          <p:nvPr/>
        </p:nvSpPr>
        <p:spPr>
          <a:xfrm>
            <a:off x="3683726" y="5643154"/>
            <a:ext cx="4973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gregory.deiulio@agriculture.ny.gov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28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Maxwell RSC Instruments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7B7454-7238-55BC-AE19-05CB3C00215B}"/>
              </a:ext>
            </a:extLst>
          </p:cNvPr>
          <p:cNvSpPr txBox="1"/>
          <p:nvPr/>
        </p:nvSpPr>
        <p:spPr>
          <a:xfrm>
            <a:off x="6775269" y="1522615"/>
            <a:ext cx="520727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Comes in the “RSC” or the “RSC 48”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machine controls except the on-off switch go through the tablet which runs Windows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laboratory happened to have one of each from a previous iteration of routine testing DNA extraction kits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Similar to the Maxwell 16 in that magnetic plungers are moved through the cartridge wells to perform the DNA extraction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Methods for different extraction kits need to be loaded onto the tablet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E1FD5-383B-5F37-81BA-FFBE10370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51" t="17083" r="38278" b="19905"/>
          <a:stretch/>
        </p:blipFill>
        <p:spPr>
          <a:xfrm>
            <a:off x="4212057" y="1898469"/>
            <a:ext cx="2395223" cy="31961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808DDF-6D7E-D217-62C3-5073916C77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30" t="10594" r="34335" b="12778"/>
          <a:stretch/>
        </p:blipFill>
        <p:spPr>
          <a:xfrm>
            <a:off x="133350" y="1501513"/>
            <a:ext cx="3989675" cy="385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0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AA86-9FEB-B6B7-7030-93107F36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RSC 48 is Large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CD39B6-734A-4AFD-E50D-CA1490468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66" r="7681" b="8829"/>
          <a:stretch/>
        </p:blipFill>
        <p:spPr>
          <a:xfrm>
            <a:off x="209550" y="1558085"/>
            <a:ext cx="6533992" cy="44672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94A4A3-D7DD-80C2-168A-095C7A8D7A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52" t="17084" r="2892" b="5370"/>
          <a:stretch/>
        </p:blipFill>
        <p:spPr>
          <a:xfrm>
            <a:off x="7246394" y="1558085"/>
            <a:ext cx="4564606" cy="374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8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Fairly Uncomplicated Instrument Insides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758A4F-9B83-F16C-64FC-6AA37A5F2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7"/>
          <a:stretch/>
        </p:blipFill>
        <p:spPr>
          <a:xfrm>
            <a:off x="158908" y="1316603"/>
            <a:ext cx="6895484" cy="47879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D062B3-90F2-02B0-9FC4-8A9CCFFB7CA1}"/>
              </a:ext>
            </a:extLst>
          </p:cNvPr>
          <p:cNvSpPr txBox="1"/>
          <p:nvPr/>
        </p:nvSpPr>
        <p:spPr>
          <a:xfrm>
            <a:off x="7192640" y="1666873"/>
            <a:ext cx="484045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Bottom platform holding trays move in and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Silver spikes which grab magnetic plungers move up and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Door opens and closes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fluidics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centrifuge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5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Cultured Cells Kit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E43D71-78D4-852A-B59E-4E0109C11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470588"/>
            <a:ext cx="11312435" cy="4706375"/>
          </a:xfrm>
        </p:spPr>
        <p:txBody>
          <a:bodyPr/>
          <a:lstStyle/>
          <a:p>
            <a:r>
              <a:rPr lang="en-US" dirty="0"/>
              <a:t>Kit comes with cartridges, plungers, elution buffer, and elution tubes</a:t>
            </a:r>
          </a:p>
          <a:p>
            <a:r>
              <a:rPr lang="en-US" dirty="0"/>
              <a:t>Handles “up to 2 x 10</a:t>
            </a:r>
            <a:r>
              <a:rPr lang="en-US" baseline="30000" dirty="0"/>
              <a:t>9</a:t>
            </a:r>
            <a:r>
              <a:rPr lang="en-US" dirty="0"/>
              <a:t> cells” in 400 </a:t>
            </a:r>
            <a:r>
              <a:rPr lang="en-US" dirty="0" err="1"/>
              <a:t>uL</a:t>
            </a:r>
            <a:r>
              <a:rPr lang="en-US" dirty="0"/>
              <a:t> </a:t>
            </a:r>
            <a:r>
              <a:rPr lang="en-US" sz="2000" dirty="0"/>
              <a:t>(we eyeball it from plates)</a:t>
            </a:r>
          </a:p>
          <a:p>
            <a:r>
              <a:rPr lang="en-US" dirty="0"/>
              <a:t>Like Qiagen, Gram-Positive bacteria require 30 min lysozyme pre-treatment </a:t>
            </a:r>
          </a:p>
          <a:p>
            <a:r>
              <a:rPr lang="en-US" dirty="0"/>
              <a:t>RNase treatment is “Optional”</a:t>
            </a:r>
          </a:p>
          <a:p>
            <a:r>
              <a:rPr lang="en-US" dirty="0"/>
              <a:t>Machine run time for this kit is approximately 40 minutes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1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1EE02AF-1860-B90B-7562-B4A08D82AF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5" t="16280"/>
          <a:stretch/>
        </p:blipFill>
        <p:spPr>
          <a:xfrm rot="10800000">
            <a:off x="2515726" y="1353102"/>
            <a:ext cx="6906919" cy="48109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5A2800-76F7-243D-A505-409020E0B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Cultured Cells Kit Components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9E796-B4D9-59BC-6490-5DEFDB7367A9}"/>
              </a:ext>
            </a:extLst>
          </p:cNvPr>
          <p:cNvSpPr txBox="1"/>
          <p:nvPr/>
        </p:nvSpPr>
        <p:spPr>
          <a:xfrm>
            <a:off x="505097" y="2637203"/>
            <a:ext cx="1565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Elution Buffer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0FC485-5962-254E-CF09-8BBC3E23D8B7}"/>
              </a:ext>
            </a:extLst>
          </p:cNvPr>
          <p:cNvSpPr txBox="1"/>
          <p:nvPr/>
        </p:nvSpPr>
        <p:spPr>
          <a:xfrm>
            <a:off x="10859658" y="4256230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Plungers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C078B4-3419-425F-A60E-C0B1E5E9CE69}"/>
              </a:ext>
            </a:extLst>
          </p:cNvPr>
          <p:cNvSpPr txBox="1"/>
          <p:nvPr/>
        </p:nvSpPr>
        <p:spPr>
          <a:xfrm>
            <a:off x="10565013" y="3144578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Cartridge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9BB1D1-3667-CA79-1290-2892614F586D}"/>
              </a:ext>
            </a:extLst>
          </p:cNvPr>
          <p:cNvSpPr txBox="1"/>
          <p:nvPr/>
        </p:nvSpPr>
        <p:spPr>
          <a:xfrm>
            <a:off x="607354" y="4725106"/>
            <a:ext cx="158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Elution Tubes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CE6FCC6-7133-5D39-9C6D-C46F2DCA4DAA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9181643" y="3329244"/>
            <a:ext cx="1383370" cy="5983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BE41DD4-9360-4EB2-9ADD-BE70E291FDC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189903" y="4909772"/>
            <a:ext cx="1215148" cy="2073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92DEC1C-1420-436D-1A30-8B0FD8769F67}"/>
              </a:ext>
            </a:extLst>
          </p:cNvPr>
          <p:cNvCxnSpPr>
            <a:cxnSpLocks/>
          </p:cNvCxnSpPr>
          <p:nvPr/>
        </p:nvCxnSpPr>
        <p:spPr>
          <a:xfrm>
            <a:off x="1958797" y="2844166"/>
            <a:ext cx="2804792" cy="4850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456B3BD-2530-BA3E-775B-FB2949516D36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8342812" y="4440896"/>
            <a:ext cx="2516846" cy="12522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178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Easy-to-Follow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39DD-5CE8-4741-91E3-388503461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Gram-Positive only: lyse cells for 30 min</a:t>
            </a:r>
          </a:p>
          <a:p>
            <a:r>
              <a:rPr lang="en-US" dirty="0"/>
              <a:t>Add RNase and incubate for 10 minutes at room temp</a:t>
            </a:r>
          </a:p>
          <a:p>
            <a:r>
              <a:rPr lang="en-US" dirty="0"/>
              <a:t>During all that, set up racks with cartridges</a:t>
            </a:r>
          </a:p>
          <a:p>
            <a:r>
              <a:rPr lang="en-US" dirty="0"/>
              <a:t>Add samples to cartridges, mix 10 times</a:t>
            </a:r>
          </a:p>
          <a:p>
            <a:r>
              <a:rPr lang="en-US" dirty="0"/>
              <a:t>Add plunger to each cartridge</a:t>
            </a:r>
          </a:p>
          <a:p>
            <a:r>
              <a:rPr lang="en-US" dirty="0"/>
              <a:t>Add Elution tubes, and Elution buffer to each tube</a:t>
            </a:r>
          </a:p>
          <a:p>
            <a:r>
              <a:rPr lang="en-US" dirty="0"/>
              <a:t>Place loaded racks in machine and start run</a:t>
            </a:r>
          </a:p>
          <a:p>
            <a:r>
              <a:rPr lang="en-US" dirty="0"/>
              <a:t>Wait</a:t>
            </a:r>
          </a:p>
        </p:txBody>
      </p:sp>
    </p:spTree>
    <p:extLst>
      <p:ext uri="{BB962C8B-B14F-4D97-AF65-F5344CB8AC3E}">
        <p14:creationId xmlns:p14="http://schemas.microsoft.com/office/powerpoint/2010/main" val="86611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8D1D6-5F3E-497D-930E-09216342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We Decided Against RNase A and Mixing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C39DD-5CE8-4741-91E3-388503461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6F2F3D-C42B-D4FA-07D3-18D15D4D78FD}"/>
              </a:ext>
            </a:extLst>
          </p:cNvPr>
          <p:cNvSpPr txBox="1">
            <a:spLocks/>
          </p:cNvSpPr>
          <p:nvPr/>
        </p:nvSpPr>
        <p:spPr>
          <a:xfrm>
            <a:off x="571500" y="1464801"/>
            <a:ext cx="10515600" cy="470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“In some cases, RNA may copurify with genomic DNA from cell samples. To remove copurified RNA, an RNase treatment can be performed”</a:t>
            </a:r>
          </a:p>
          <a:p>
            <a:r>
              <a:rPr lang="en-US" dirty="0"/>
              <a:t>We asked around and no one we talked to had a reason why we </a:t>
            </a:r>
            <a:r>
              <a:rPr lang="en-US" i="1" dirty="0"/>
              <a:t>needed</a:t>
            </a:r>
            <a:r>
              <a:rPr lang="en-US" dirty="0"/>
              <a:t> to add RNase </a:t>
            </a:r>
            <a:r>
              <a:rPr lang="en-US" sz="2000" dirty="0"/>
              <a:t>(CDC said they used it because it was in the protocol, CFSAN labs were not adding RNase)</a:t>
            </a:r>
          </a:p>
          <a:p>
            <a:r>
              <a:rPr lang="en-US" dirty="0"/>
              <a:t>Mixing the sample into the cartridge well 10x adds a lot of pipetting which adds up if you have 48 samples   </a:t>
            </a:r>
          </a:p>
          <a:p>
            <a:r>
              <a:rPr lang="en-US" dirty="0"/>
              <a:t>We decided to “add sample to sample well” and remove the RNase A step all together to see what would happen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849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6D6C-BA8B-6371-7905-B6147A0E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Lower 260/280 values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57A0C5-C80C-FBD6-466E-2D5BFCD5D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572657"/>
            <a:ext cx="9842500" cy="40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0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123F059-3C6A-426D-ADC8-080B1391D0D4}"/>
</file>

<file path=customXml/itemProps2.xml><?xml version="1.0" encoding="utf-8"?>
<ds:datastoreItem xmlns:ds="http://schemas.openxmlformats.org/officeDocument/2006/customXml" ds:itemID="{2003B15D-008D-423E-A57E-DB12628655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08918C-C4FF-41F9-A42C-7FB362912D71}">
  <ds:schemaRefs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42c69da7-a823-447f-b3eb-93104379fb36"/>
    <ds:schemaRef ds:uri="6a93d578-58e5-464a-bd87-fa2fa0aa7714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1031</TotalTime>
  <Words>812</Words>
  <Application>Microsoft Office PowerPoint</Application>
  <PresentationFormat>Widescreen</PresentationFormat>
  <Paragraphs>126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Promega Maxwell RSC Cultured Cells Kit for Whole Genome Sequencing DNA Extraction From Bacterial Cells</vt:lpstr>
      <vt:lpstr>Two Maxwell RSC Instruments</vt:lpstr>
      <vt:lpstr>The RSC 48 is Large</vt:lpstr>
      <vt:lpstr>Fairly Uncomplicated Instrument Insides</vt:lpstr>
      <vt:lpstr>The Cultured Cells Kit </vt:lpstr>
      <vt:lpstr>Cultured Cells Kit Components</vt:lpstr>
      <vt:lpstr>An Easy-to-Follow Protocol</vt:lpstr>
      <vt:lpstr>We Decided Against RNase A and Mixing</vt:lpstr>
      <vt:lpstr>Lower 260/280 values</vt:lpstr>
      <vt:lpstr>Lower 260/280 values</vt:lpstr>
      <vt:lpstr>Lower 260/280 values</vt:lpstr>
      <vt:lpstr>Post WGS Quality Metrics Look Good</vt:lpstr>
      <vt:lpstr>Post WGS Quality Metrics Look Good</vt:lpstr>
      <vt:lpstr>Extraction beads do not affect library prep</vt:lpstr>
      <vt:lpstr>Three Extraction Methods</vt:lpstr>
      <vt:lpstr>Definite Benefits of RSC</vt:lpstr>
      <vt:lpstr>There are Drawbacks</vt:lpstr>
      <vt:lpstr>Overall, we like it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Birkhead, Hanna (AGRICULTURE)</dc:creator>
  <cp:lastModifiedBy>Deiulio, Gregory (AGRICULTURE)</cp:lastModifiedBy>
  <cp:revision>156</cp:revision>
  <dcterms:created xsi:type="dcterms:W3CDTF">2018-10-31T14:08:14Z</dcterms:created>
  <dcterms:modified xsi:type="dcterms:W3CDTF">2023-10-19T12:42:41Z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0x010100E23A49D5CB2C7542997766C405C38DF7</vt:lpwstr>
  </property>
</Properties>
</file>