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wmf" ContentType="image/x-wmf"/>
  <Default Extension="fntdata" ContentType="application/x-fontdata"/>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08" r:id="rId1"/>
    <p:sldMasterId id="2147483853" r:id="rId2"/>
    <p:sldMasterId id="2147483863" r:id="rId3"/>
  </p:sldMasterIdLst>
  <p:notesMasterIdLst>
    <p:notesMasterId r:id="rId35"/>
  </p:notesMasterIdLst>
  <p:handoutMasterIdLst>
    <p:handoutMasterId r:id="rId36"/>
  </p:handoutMasterIdLst>
  <p:sldIdLst>
    <p:sldId id="368" r:id="rId4"/>
    <p:sldId id="370" r:id="rId5"/>
    <p:sldId id="376" r:id="rId6"/>
    <p:sldId id="377" r:id="rId7"/>
    <p:sldId id="378" r:id="rId8"/>
    <p:sldId id="379" r:id="rId9"/>
    <p:sldId id="385" r:id="rId10"/>
    <p:sldId id="389" r:id="rId11"/>
    <p:sldId id="390" r:id="rId12"/>
    <p:sldId id="386" r:id="rId13"/>
    <p:sldId id="387" r:id="rId14"/>
    <p:sldId id="388" r:id="rId15"/>
    <p:sldId id="2145706686" r:id="rId16"/>
    <p:sldId id="391" r:id="rId17"/>
    <p:sldId id="392" r:id="rId18"/>
    <p:sldId id="393" r:id="rId19"/>
    <p:sldId id="396" r:id="rId20"/>
    <p:sldId id="394" r:id="rId21"/>
    <p:sldId id="395" r:id="rId22"/>
    <p:sldId id="397" r:id="rId23"/>
    <p:sldId id="382" r:id="rId24"/>
    <p:sldId id="381" r:id="rId25"/>
    <p:sldId id="384" r:id="rId26"/>
    <p:sldId id="2145706688" r:id="rId27"/>
    <p:sldId id="2145706684" r:id="rId28"/>
    <p:sldId id="2145706661" r:id="rId29"/>
    <p:sldId id="305" r:id="rId30"/>
    <p:sldId id="2145706685" r:id="rId31"/>
    <p:sldId id="271" r:id="rId32"/>
    <p:sldId id="2145706687" r:id="rId33"/>
    <p:sldId id="341" r:id="rId34"/>
  </p:sldIdLst>
  <p:sldSz cx="9144000" cy="5143500" type="screen16x9"/>
  <p:notesSz cx="7315200" cy="9601200"/>
  <p:embeddedFontLs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Myriad Web Pro" panose="020B0604020202020204" charset="0"/>
      <p:regular r:id="rId43"/>
      <p:bold r:id="rId44"/>
      <p:italic r:id="rId45"/>
      <p:boldItalic r:id="rId46"/>
    </p:embeddedFont>
  </p:embeddedFont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ripling, Devon (CDC/OID/NCEZID)" initials="SD(" lastIdx="1" clrIdx="0">
    <p:extLst>
      <p:ext uri="{19B8F6BF-5375-455C-9EA6-DF929625EA0E}">
        <p15:presenceInfo xmlns:p15="http://schemas.microsoft.com/office/powerpoint/2012/main" userId="S-1-5-21-1207783550-2075000910-922709458-1920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D9D9D9"/>
    <a:srgbClr val="F6A01A"/>
    <a:srgbClr val="EC881D"/>
    <a:srgbClr val="00853F"/>
    <a:srgbClr val="E25423"/>
    <a:srgbClr val="006A71"/>
    <a:srgbClr val="8D8B00"/>
    <a:srgbClr val="56A0D3"/>
    <a:srgbClr val="8800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82293" autoAdjust="0"/>
  </p:normalViewPr>
  <p:slideViewPr>
    <p:cSldViewPr snapToGrid="0">
      <p:cViewPr varScale="1">
        <p:scale>
          <a:sx n="73" d="100"/>
          <a:sy n="73" d="100"/>
        </p:scale>
        <p:origin x="1100" y="4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0"/>
    </p:cViewPr>
  </p:sorterViewPr>
  <p:notesViewPr>
    <p:cSldViewPr snapToGrid="0" showGuides="1">
      <p:cViewPr varScale="1">
        <p:scale>
          <a:sx n="49" d="100"/>
          <a:sy n="49" d="100"/>
        </p:scale>
        <p:origin x="2832"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3.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6.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customXml" Target="../customXml/item2.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8.fntdata"/><Relationship Id="rId52" Type="http://schemas.openxmlformats.org/officeDocument/2006/relationships/customXml" Target="../customXml/item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43" Type="http://schemas.openxmlformats.org/officeDocument/2006/relationships/font" Target="fonts/font7.fntdata"/><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7.xml"/><Relationship Id="rId41" Type="http://schemas.openxmlformats.org/officeDocument/2006/relationships/font" Target="fonts/font5.fntdata"/><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4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CCD9D4F3-1CB6-4E57-BC6A-8FDD6DF1AC39}" type="datetimeFigureOut">
              <a:rPr lang="en-US" smtClean="0"/>
              <a:t>10/23/2023</a:t>
            </a:fld>
            <a:endParaRPr lang="en-US"/>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A352C7E1-5E17-4B76-93F9-C135FF019537}" type="slidenum">
              <a:rPr lang="en-US" smtClean="0"/>
              <a:t>‹#›</a:t>
            </a:fld>
            <a:endParaRPr lang="en-US"/>
          </a:p>
        </p:txBody>
      </p:sp>
    </p:spTree>
    <p:extLst>
      <p:ext uri="{BB962C8B-B14F-4D97-AF65-F5344CB8AC3E}">
        <p14:creationId xmlns:p14="http://schemas.microsoft.com/office/powerpoint/2010/main" val="15788258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33C03299-4BB1-4AD2-828F-715F084383AD}" type="datetimeFigureOut">
              <a:rPr lang="en-US"/>
              <a:pPr>
                <a:defRPr/>
              </a:pPr>
              <a:t>10/23/2023</a:t>
            </a:fld>
            <a:endParaRPr lang="en-US"/>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EB38CAEC-4554-485B-9189-C45C7447A404}" type="slidenum">
              <a:rPr lang="en-US"/>
              <a:pPr>
                <a:defRPr/>
              </a:pPr>
              <a:t>‹#›</a:t>
            </a:fld>
            <a:endParaRPr lang="en-US"/>
          </a:p>
        </p:txBody>
      </p:sp>
    </p:spTree>
    <p:extLst>
      <p:ext uri="{BB962C8B-B14F-4D97-AF65-F5344CB8AC3E}">
        <p14:creationId xmlns:p14="http://schemas.microsoft.com/office/powerpoint/2010/main" val="150358385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88633-C00D-4C81-AD41-596A5E6B37F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9206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31</a:t>
            </a:fld>
            <a:endParaRPr lang="en-US"/>
          </a:p>
        </p:txBody>
      </p:sp>
    </p:spTree>
    <p:extLst>
      <p:ext uri="{BB962C8B-B14F-4D97-AF65-F5344CB8AC3E}">
        <p14:creationId xmlns:p14="http://schemas.microsoft.com/office/powerpoint/2010/main" val="38036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20</a:t>
            </a:fld>
            <a:endParaRPr lang="en-US"/>
          </a:p>
        </p:txBody>
      </p:sp>
    </p:spTree>
    <p:extLst>
      <p:ext uri="{BB962C8B-B14F-4D97-AF65-F5344CB8AC3E}">
        <p14:creationId xmlns:p14="http://schemas.microsoft.com/office/powerpoint/2010/main" val="197669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21</a:t>
            </a:fld>
            <a:endParaRPr lang="en-US"/>
          </a:p>
        </p:txBody>
      </p:sp>
    </p:spTree>
    <p:extLst>
      <p:ext uri="{BB962C8B-B14F-4D97-AF65-F5344CB8AC3E}">
        <p14:creationId xmlns:p14="http://schemas.microsoft.com/office/powerpoint/2010/main" val="2825584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88633-C00D-4C81-AD41-596A5E6B37F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8984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588633-C00D-4C81-AD41-596A5E6B37F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0306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24</a:t>
            </a:fld>
            <a:endParaRPr lang="en-US"/>
          </a:p>
        </p:txBody>
      </p:sp>
    </p:spTree>
    <p:extLst>
      <p:ext uri="{BB962C8B-B14F-4D97-AF65-F5344CB8AC3E}">
        <p14:creationId xmlns:p14="http://schemas.microsoft.com/office/powerpoint/2010/main" val="1334329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E101A"/>
                </a:solidFill>
                <a:effectLst/>
              </a:rPr>
              <a:t>One of the main informatics problems we were facing was the large number of data requests our division was receiving because our data was not accessible to the interested parties in a timely manner.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E101A"/>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E101A"/>
                </a:solidFill>
                <a:effectLst/>
              </a:rPr>
              <a:t>Following the CDC’s broader vision to make its data more accessible, our division is in the process of modernizing and making our data transparent and more visible.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FF0000"/>
              </a:solidFill>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Our team conducted informal, open-ended discussions with over thirty individuals representing a range of partners, including academics, regulatory partners, industry, trade associations, retail companies, and consumer groups, informing a multiphase plan for dashboard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FF0000"/>
              </a:solidFill>
              <a:sym typeface="Wingdings" panose="05000000000000000000" pitchFamily="2" charset="2"/>
            </a:endParaRPr>
          </a:p>
          <a:p>
            <a:pPr>
              <a:spcBef>
                <a:spcPts val="0"/>
              </a:spcBef>
              <a:spcAft>
                <a:spcPts val="0"/>
              </a:spcAft>
            </a:pPr>
            <a:r>
              <a:rPr lang="en-US" dirty="0">
                <a:solidFill>
                  <a:srgbClr val="0E101A"/>
                </a:solidFill>
                <a:effectLst/>
              </a:rPr>
              <a:t>We categorized partner needs in to these 6 categories:</a:t>
            </a:r>
          </a:p>
          <a:p>
            <a:pPr marL="171450" indent="-171450">
              <a:spcBef>
                <a:spcPts val="0"/>
              </a:spcBef>
              <a:spcAft>
                <a:spcPts val="0"/>
              </a:spcAft>
              <a:buFontTx/>
              <a:buChar char="-"/>
            </a:pPr>
            <a:r>
              <a:rPr lang="en-US" dirty="0">
                <a:solidFill>
                  <a:srgbClr val="0E101A"/>
                </a:solidFill>
                <a:effectLst/>
              </a:rPr>
              <a:t>data linkages with automated analytics - this includes pathogen, serotype, and resistance by time, region, and epidemiological data</a:t>
            </a:r>
          </a:p>
          <a:p>
            <a:pPr marL="171450" indent="-171450">
              <a:spcBef>
                <a:spcPts val="0"/>
              </a:spcBef>
              <a:spcAft>
                <a:spcPts val="0"/>
              </a:spcAft>
              <a:buFontTx/>
              <a:buChar char="-"/>
            </a:pPr>
            <a:r>
              <a:rPr lang="en-US" dirty="0">
                <a:solidFill>
                  <a:srgbClr val="0E101A"/>
                </a:solidFill>
                <a:effectLst/>
              </a:rPr>
              <a:t>data downloads</a:t>
            </a:r>
          </a:p>
          <a:p>
            <a:pPr marL="171450" indent="-171450">
              <a:spcBef>
                <a:spcPts val="0"/>
              </a:spcBef>
              <a:spcAft>
                <a:spcPts val="0"/>
              </a:spcAft>
              <a:buFontTx/>
              <a:buChar char="-"/>
            </a:pPr>
            <a:r>
              <a:rPr lang="en-US" dirty="0">
                <a:solidFill>
                  <a:srgbClr val="0E101A"/>
                </a:solidFill>
                <a:effectLst/>
              </a:rPr>
              <a:t>user training</a:t>
            </a:r>
          </a:p>
          <a:p>
            <a:pPr marL="171450" indent="-171450">
              <a:spcBef>
                <a:spcPts val="0"/>
              </a:spcBef>
              <a:spcAft>
                <a:spcPts val="0"/>
              </a:spcAft>
              <a:buFontTx/>
              <a:buChar char="-"/>
            </a:pPr>
            <a:r>
              <a:rPr lang="en-US" dirty="0">
                <a:solidFill>
                  <a:srgbClr val="0E101A"/>
                </a:solidFill>
                <a:effectLst/>
              </a:rPr>
              <a:t>customized programmable alerts</a:t>
            </a:r>
          </a:p>
          <a:p>
            <a:pPr marL="171450" indent="-171450">
              <a:spcBef>
                <a:spcPts val="0"/>
              </a:spcBef>
              <a:spcAft>
                <a:spcPts val="0"/>
              </a:spcAft>
              <a:buFontTx/>
              <a:buChar char="-"/>
            </a:pPr>
            <a:r>
              <a:rPr lang="en-US" dirty="0">
                <a:solidFill>
                  <a:srgbClr val="0E101A"/>
                </a:solidFill>
                <a:effectLst/>
              </a:rPr>
              <a:t>direct application programming interfaces (API) with industry to inform prevention efforts (preemptive environmental assessments, early identification of food vehicles, early market withdrawals, and traceback efforts)</a:t>
            </a:r>
          </a:p>
          <a:p>
            <a:pPr marL="171450" indent="-171450">
              <a:spcBef>
                <a:spcPts val="0"/>
              </a:spcBef>
              <a:spcAft>
                <a:spcPts val="0"/>
              </a:spcAft>
              <a:buFontTx/>
              <a:buChar char="-"/>
            </a:pPr>
            <a:r>
              <a:rPr lang="en-US" dirty="0">
                <a:solidFill>
                  <a:srgbClr val="0E101A"/>
                </a:solidFill>
                <a:effectLst/>
              </a:rPr>
              <a:t>future linkages with any available regulatory data to support farm-to-fork analyses.</a:t>
            </a:r>
          </a:p>
          <a:p>
            <a:pPr>
              <a:spcBef>
                <a:spcPts val="0"/>
              </a:spcBef>
              <a:spcAft>
                <a:spcPts val="0"/>
              </a:spcAft>
            </a:pPr>
            <a:endParaRPr lang="en-US" dirty="0">
              <a:solidFill>
                <a:srgbClr val="0E101A"/>
              </a:solidFill>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5C280-C575-4F45-8FFE-AF7AD63127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3734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33333"/>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5C280-C575-4F45-8FFE-AF7AD63127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7148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5C280-C575-4F45-8FFE-AF7AD63127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5196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5"/>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dirty="0"/>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b="1" dirty="0">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103656155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pic>
        <p:nvPicPr>
          <p:cNvPr id="2" name="Picture 1" descr="Logos of the U.S. Department of Health and Human Services and the Centers for Disease control and Prevention" title="logo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55632"/>
            <a:ext cx="9144000" cy="887868"/>
          </a:xfrm>
          <a:prstGeom prst="rect">
            <a:avLst/>
          </a:prstGeom>
        </p:spPr>
      </p:pic>
    </p:spTree>
    <p:extLst>
      <p:ext uri="{BB962C8B-B14F-4D97-AF65-F5344CB8AC3E}">
        <p14:creationId xmlns:p14="http://schemas.microsoft.com/office/powerpoint/2010/main" val="264587564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D00EDF-4973-4DAC-8F77-500E857DE53D}"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5314AB-7053-4621-9B53-B44CF664D25E}" type="slidenum">
              <a:rPr lang="en-US" smtClean="0"/>
              <a:t>‹#›</a:t>
            </a:fld>
            <a:endParaRPr lang="en-US"/>
          </a:p>
        </p:txBody>
      </p:sp>
    </p:spTree>
    <p:extLst>
      <p:ext uri="{BB962C8B-B14F-4D97-AF65-F5344CB8AC3E}">
        <p14:creationId xmlns:p14="http://schemas.microsoft.com/office/powerpoint/2010/main" val="3017827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4767264"/>
            <a:ext cx="2133600" cy="273844"/>
          </a:xfrm>
          <a:prstGeom prst="rect">
            <a:avLst/>
          </a:prstGeom>
        </p:spPr>
        <p:txBody>
          <a:bodyPr/>
          <a:lstStyle>
            <a:lvl1pPr eaLnBrk="1" hangingPunct="1">
              <a:defRPr>
                <a:solidFill>
                  <a:srgbClr val="FFC000"/>
                </a:solidFill>
                <a:latin typeface="Arial" charset="0"/>
              </a:defRPr>
            </a:lvl1pPr>
          </a:lstStyle>
          <a:p>
            <a:pPr>
              <a:defRPr/>
            </a:pPr>
            <a:fld id="{42B71E07-0C40-442A-9BF7-38E52C595A26}" type="datetimeFigureOut">
              <a:rPr lang="en-US"/>
              <a:pPr>
                <a:defRPr/>
              </a:pPr>
              <a:t>10/23/2023</a:t>
            </a:fld>
            <a:endParaRPr lang="en-US"/>
          </a:p>
        </p:txBody>
      </p:sp>
      <p:sp>
        <p:nvSpPr>
          <p:cNvPr id="3" name="Footer Placeholder 4"/>
          <p:cNvSpPr>
            <a:spLocks noGrp="1"/>
          </p:cNvSpPr>
          <p:nvPr>
            <p:ph type="ftr" sz="quarter" idx="11"/>
          </p:nvPr>
        </p:nvSpPr>
        <p:spPr>
          <a:xfrm>
            <a:off x="3124200" y="4767264"/>
            <a:ext cx="2895600" cy="273844"/>
          </a:xfrm>
          <a:prstGeom prst="rect">
            <a:avLst/>
          </a:prstGeom>
        </p:spPr>
        <p:txBody>
          <a:bodyPr/>
          <a:lstStyle>
            <a:lvl1pPr eaLnBrk="1" hangingPunct="1">
              <a:defRPr>
                <a:solidFill>
                  <a:srgbClr val="FFC000"/>
                </a:solidFill>
                <a:latin typeface="Arial" charset="0"/>
              </a:defRPr>
            </a:lvl1pPr>
          </a:lstStyle>
          <a:p>
            <a:pPr>
              <a:defRPr/>
            </a:pPr>
            <a:endParaRPr lang="en-US"/>
          </a:p>
        </p:txBody>
      </p:sp>
      <p:sp>
        <p:nvSpPr>
          <p:cNvPr id="4" name="Slide Number Placeholder 5"/>
          <p:cNvSpPr>
            <a:spLocks noGrp="1"/>
          </p:cNvSpPr>
          <p:nvPr>
            <p:ph type="sldNum" sz="quarter" idx="12"/>
          </p:nvPr>
        </p:nvSpPr>
        <p:spPr>
          <a:xfrm>
            <a:off x="6553200" y="4767264"/>
            <a:ext cx="21336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FFC000"/>
                </a:solidFill>
              </a:defRPr>
            </a:lvl1pPr>
          </a:lstStyle>
          <a:p>
            <a:pPr>
              <a:defRPr/>
            </a:pPr>
            <a:fld id="{C3385E6F-7994-4F15-B2ED-B68CD75A5FCF}" type="slidenum">
              <a:rPr lang="en-US" altLang="en-US"/>
              <a:pPr>
                <a:defRPr/>
              </a:pPr>
              <a:t>‹#›</a:t>
            </a:fld>
            <a:endParaRPr lang="en-US" altLang="en-US"/>
          </a:p>
        </p:txBody>
      </p:sp>
    </p:spTree>
    <p:extLst>
      <p:ext uri="{BB962C8B-B14F-4D97-AF65-F5344CB8AC3E}">
        <p14:creationId xmlns:p14="http://schemas.microsoft.com/office/powerpoint/2010/main" val="555654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05979"/>
            <a:ext cx="8229600" cy="857250"/>
          </a:xfrm>
          <a:prstGeom prst="rect">
            <a:avLst/>
          </a:prstGeom>
        </p:spPr>
        <p:txBody>
          <a:bodyPr/>
          <a:lstStyle/>
          <a:p>
            <a:r>
              <a:rPr lang="en-US"/>
              <a:t>Click to edit Master title style</a:t>
            </a:r>
          </a:p>
        </p:txBody>
      </p:sp>
      <p:sp>
        <p:nvSpPr>
          <p:cNvPr id="3" name="Content Placeholder 2"/>
          <p:cNvSpPr>
            <a:spLocks noGrp="1"/>
          </p:cNvSpPr>
          <p:nvPr>
            <p:ph sz="quarter" idx="1"/>
          </p:nvPr>
        </p:nvSpPr>
        <p:spPr>
          <a:xfrm>
            <a:off x="457200" y="1200151"/>
            <a:ext cx="4038600" cy="163949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00151"/>
            <a:ext cx="4038600" cy="163949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2953943"/>
            <a:ext cx="4038600" cy="164068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2953943"/>
            <a:ext cx="4038600" cy="164068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4683919"/>
            <a:ext cx="2133600" cy="357188"/>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8" name="Footer Placeholder 7"/>
          <p:cNvSpPr>
            <a:spLocks noGrp="1"/>
          </p:cNvSpPr>
          <p:nvPr>
            <p:ph type="ftr" sz="quarter" idx="11"/>
          </p:nvPr>
        </p:nvSpPr>
        <p:spPr>
          <a:xfrm>
            <a:off x="3124200" y="4683919"/>
            <a:ext cx="2895600" cy="357188"/>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9" name="Slide Number Placeholder 8"/>
          <p:cNvSpPr>
            <a:spLocks noGrp="1"/>
          </p:cNvSpPr>
          <p:nvPr>
            <p:ph type="sldNum" sz="quarter" idx="12"/>
          </p:nvPr>
        </p:nvSpPr>
        <p:spPr>
          <a:xfrm>
            <a:off x="6553200" y="4683919"/>
            <a:ext cx="2133600" cy="357188"/>
          </a:xfrm>
          <a:prstGeom prst="rect">
            <a:avLst/>
          </a:prstGeom>
        </p:spPr>
        <p:txBody>
          <a:bodyPr/>
          <a:lstStyle>
            <a:lvl1pPr eaLnBrk="1" fontAlgn="auto" hangingPunct="1">
              <a:spcBef>
                <a:spcPts val="0"/>
              </a:spcBef>
              <a:spcAft>
                <a:spcPts val="0"/>
              </a:spcAft>
              <a:defRPr>
                <a:latin typeface="+mn-lt"/>
              </a:defRPr>
            </a:lvl1pPr>
          </a:lstStyle>
          <a:p>
            <a:pPr>
              <a:defRPr/>
            </a:pPr>
            <a:fld id="{CDC62EE6-A12D-4D9F-BAF5-E92688D5EA56}" type="slidenum">
              <a:rPr lang="en-US"/>
              <a:pPr>
                <a:defRPr/>
              </a:pPr>
              <a:t>‹#›</a:t>
            </a:fld>
            <a:endParaRPr lang="en-US"/>
          </a:p>
        </p:txBody>
      </p:sp>
    </p:spTree>
    <p:extLst>
      <p:ext uri="{BB962C8B-B14F-4D97-AF65-F5344CB8AC3E}">
        <p14:creationId xmlns:p14="http://schemas.microsoft.com/office/powerpoint/2010/main" val="3870206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nSpc>
                <a:spcPts val="2250"/>
              </a:lnSpc>
              <a:defRPr sz="2100" b="1" baseline="0">
                <a:solidFill>
                  <a:schemeClr val="tx1"/>
                </a:solidFill>
                <a:effectLst/>
              </a:defRPr>
            </a:lvl1pPr>
          </a:lstStyle>
          <a:p>
            <a:r>
              <a:rPr lang="en-US"/>
              <a:t>Click to edit Master title style</a:t>
            </a:r>
          </a:p>
        </p:txBody>
      </p:sp>
      <p:sp>
        <p:nvSpPr>
          <p:cNvPr id="3" name="Content Placeholder 2"/>
          <p:cNvSpPr>
            <a:spLocks noGrp="1"/>
          </p:cNvSpPr>
          <p:nvPr>
            <p:ph idx="1"/>
          </p:nvPr>
        </p:nvSpPr>
        <p:spPr>
          <a:xfrm>
            <a:off x="457200" y="1200151"/>
            <a:ext cx="8229600" cy="3143250"/>
          </a:xfrm>
          <a:prstGeom prst="rect">
            <a:avLst/>
          </a:prstGeom>
        </p:spPr>
        <p:txBody>
          <a:bodyPr/>
          <a:lstStyle>
            <a:lvl1pPr>
              <a:buClr>
                <a:schemeClr val="tx1"/>
              </a:buClr>
              <a:buSzPct val="70000"/>
              <a:buFont typeface="Wingdings" pitchFamily="2" charset="2"/>
              <a:buChar char="q"/>
              <a:defRPr sz="1800" b="1" baseline="0">
                <a:solidFill>
                  <a:schemeClr val="bg2"/>
                </a:solidFill>
              </a:defRPr>
            </a:lvl1pPr>
            <a:lvl2pPr>
              <a:buClr>
                <a:schemeClr val="tx1"/>
              </a:buClr>
              <a:buSzPct val="100000"/>
              <a:buFont typeface="Wingdings" pitchFamily="2" charset="2"/>
              <a:buChar char="§"/>
              <a:defRPr sz="1500">
                <a:solidFill>
                  <a:schemeClr val="bg2"/>
                </a:solidFill>
              </a:defRPr>
            </a:lvl2pPr>
            <a:lvl3pPr>
              <a:buClr>
                <a:schemeClr val="tx1"/>
              </a:buClr>
              <a:buSzPct val="100000"/>
              <a:buFont typeface="Arial" pitchFamily="34" charset="0"/>
              <a:buChar char="•"/>
              <a:defRPr sz="1350">
                <a:solidFill>
                  <a:schemeClr val="bg2"/>
                </a:solidFill>
              </a:defRPr>
            </a:lvl3pPr>
            <a:lvl4pPr>
              <a:buClr>
                <a:schemeClr val="tx1"/>
              </a:buClr>
              <a:buSzPct val="70000"/>
              <a:buFont typeface="Courier New" pitchFamily="49" charset="0"/>
              <a:buChar char="o"/>
              <a:defRPr sz="1350" baseline="0">
                <a:solidFill>
                  <a:schemeClr val="bg2"/>
                </a:solidFill>
              </a:defRPr>
            </a:lvl4pPr>
            <a:lvl5pPr>
              <a:buClr>
                <a:schemeClr val="tx1"/>
              </a:buClr>
              <a:buSzPct val="70000"/>
              <a:buFont typeface="Arial" pitchFamily="34" charset="0"/>
              <a:buChar char="•"/>
              <a:defRPr sz="135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8"/>
          <p:cNvSpPr>
            <a:spLocks noGrp="1"/>
          </p:cNvSpPr>
          <p:nvPr>
            <p:ph type="body" sz="quarter" idx="10"/>
          </p:nvPr>
        </p:nvSpPr>
        <p:spPr>
          <a:xfrm>
            <a:off x="465667" y="4356101"/>
            <a:ext cx="8229600" cy="457200"/>
          </a:xfrm>
          <a:prstGeom prst="rect">
            <a:avLst/>
          </a:prstGeom>
        </p:spPr>
        <p:txBody>
          <a:bodyPr anchor="b" anchorCtr="0"/>
          <a:lstStyle>
            <a:lvl1pPr algn="l">
              <a:lnSpc>
                <a:spcPts val="825"/>
              </a:lnSpc>
              <a:buNone/>
              <a:defRPr sz="825"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345761309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EBFC025E-A984-463D-AC54-2320B6BE7BD6}"/>
              </a:ext>
            </a:extLst>
          </p:cNvPr>
          <p:cNvSpPr>
            <a:spLocks noChangeArrowheads="1"/>
          </p:cNvSpPr>
          <p:nvPr userDrawn="1"/>
        </p:nvSpPr>
        <p:spPr bwMode="auto">
          <a:xfrm>
            <a:off x="0" y="118643"/>
            <a:ext cx="9144000" cy="709129"/>
          </a:xfrm>
          <a:prstGeom prst="rect">
            <a:avLst/>
          </a:prstGeom>
          <a:solidFill>
            <a:srgbClr val="17468F"/>
          </a:solidFill>
          <a:ln>
            <a:noFill/>
          </a:ln>
        </p:spPr>
        <p:txBody>
          <a:bodyPr vert="horz" wrap="square" lIns="45720" tIns="22860" rIns="45720" bIns="22860" numCol="1" anchor="t" anchorCtr="0" compatLnSpc="1">
            <a:prstTxWarp prst="textNoShape">
              <a:avLst/>
            </a:prstTxWarp>
          </a:bodyPr>
          <a:lstStyle/>
          <a:p>
            <a:endParaRPr lang="en-US" sz="1250"/>
          </a:p>
        </p:txBody>
      </p:sp>
      <p:grpSp>
        <p:nvGrpSpPr>
          <p:cNvPr id="40" name="Group 39">
            <a:extLst>
              <a:ext uri="{FF2B5EF4-FFF2-40B4-BE49-F238E27FC236}">
                <a16:creationId xmlns:a16="http://schemas.microsoft.com/office/drawing/2014/main" id="{590D8C45-BBE3-4722-BE9E-CEFAC1F135B3}"/>
              </a:ext>
            </a:extLst>
          </p:cNvPr>
          <p:cNvGrpSpPr/>
          <p:nvPr userDrawn="1"/>
        </p:nvGrpSpPr>
        <p:grpSpPr>
          <a:xfrm>
            <a:off x="0" y="-8870"/>
            <a:ext cx="9159852" cy="142757"/>
            <a:chOff x="0" y="-11828"/>
            <a:chExt cx="12213136" cy="369332"/>
          </a:xfrm>
        </p:grpSpPr>
        <p:sp>
          <p:nvSpPr>
            <p:cNvPr id="23" name="bk object 25">
              <a:extLst>
                <a:ext uri="{FF2B5EF4-FFF2-40B4-BE49-F238E27FC236}">
                  <a16:creationId xmlns:a16="http://schemas.microsoft.com/office/drawing/2014/main" id="{0479014B-D9FA-41D1-A261-573CC480F4E4}"/>
                </a:ext>
              </a:extLst>
            </p:cNvPr>
            <p:cNvSpPr/>
            <p:nvPr userDrawn="1"/>
          </p:nvSpPr>
          <p:spPr>
            <a:xfrm>
              <a:off x="0" y="-11828"/>
              <a:ext cx="790507" cy="369332"/>
            </a:xfrm>
            <a:custGeom>
              <a:avLst/>
              <a:gdLst/>
              <a:ahLst/>
              <a:cxnLst/>
              <a:rect l="l" t="t" r="r" b="b"/>
              <a:pathLst>
                <a:path w="1047115" h="1413510">
                  <a:moveTo>
                    <a:pt x="1046875" y="0"/>
                  </a:moveTo>
                  <a:lnTo>
                    <a:pt x="0" y="0"/>
                  </a:lnTo>
                  <a:lnTo>
                    <a:pt x="0" y="1412925"/>
                  </a:lnTo>
                  <a:lnTo>
                    <a:pt x="869393" y="1412925"/>
                  </a:lnTo>
                  <a:lnTo>
                    <a:pt x="1046875" y="0"/>
                  </a:lnTo>
                  <a:close/>
                </a:path>
              </a:pathLst>
            </a:custGeom>
            <a:solidFill>
              <a:srgbClr val="103064"/>
            </a:solidFill>
          </p:spPr>
          <p:txBody>
            <a:bodyPr wrap="square" lIns="0" tIns="0" rIns="0" bIns="0" rtlCol="0"/>
            <a:lstStyle/>
            <a:p>
              <a:endParaRPr/>
            </a:p>
          </p:txBody>
        </p:sp>
        <p:sp>
          <p:nvSpPr>
            <p:cNvPr id="24" name="bk object 26">
              <a:extLst>
                <a:ext uri="{FF2B5EF4-FFF2-40B4-BE49-F238E27FC236}">
                  <a16:creationId xmlns:a16="http://schemas.microsoft.com/office/drawing/2014/main" id="{937A1180-277E-4546-A510-B04E9AF42343}"/>
                </a:ext>
              </a:extLst>
            </p:cNvPr>
            <p:cNvSpPr/>
            <p:nvPr userDrawn="1"/>
          </p:nvSpPr>
          <p:spPr>
            <a:xfrm>
              <a:off x="390701" y="-11828"/>
              <a:ext cx="1306808" cy="369332"/>
            </a:xfrm>
            <a:custGeom>
              <a:avLst/>
              <a:gdLst/>
              <a:ahLst/>
              <a:cxnLst/>
              <a:rect l="l" t="t" r="r" b="b"/>
              <a:pathLst>
                <a:path w="1731010" h="1413510">
                  <a:moveTo>
                    <a:pt x="1730918" y="0"/>
                  </a:moveTo>
                  <a:lnTo>
                    <a:pt x="179633" y="0"/>
                  </a:lnTo>
                  <a:lnTo>
                    <a:pt x="0" y="1412925"/>
                  </a:lnTo>
                  <a:lnTo>
                    <a:pt x="1296345" y="1412925"/>
                  </a:lnTo>
                  <a:lnTo>
                    <a:pt x="1730918" y="0"/>
                  </a:lnTo>
                  <a:close/>
                </a:path>
              </a:pathLst>
            </a:custGeom>
            <a:solidFill>
              <a:srgbClr val="1D56B3"/>
            </a:solidFill>
          </p:spPr>
          <p:txBody>
            <a:bodyPr wrap="square" lIns="0" tIns="0" rIns="0" bIns="0" rtlCol="0"/>
            <a:lstStyle/>
            <a:p>
              <a:endParaRPr/>
            </a:p>
          </p:txBody>
        </p:sp>
        <p:sp>
          <p:nvSpPr>
            <p:cNvPr id="25" name="bk object 27">
              <a:extLst>
                <a:ext uri="{FF2B5EF4-FFF2-40B4-BE49-F238E27FC236}">
                  <a16:creationId xmlns:a16="http://schemas.microsoft.com/office/drawing/2014/main" id="{65781020-7583-45A2-B0DE-1E25E0F1ACCA}"/>
                </a:ext>
              </a:extLst>
            </p:cNvPr>
            <p:cNvSpPr/>
            <p:nvPr userDrawn="1"/>
          </p:nvSpPr>
          <p:spPr>
            <a:xfrm>
              <a:off x="1009093" y="-11828"/>
              <a:ext cx="2033078" cy="369332"/>
            </a:xfrm>
            <a:custGeom>
              <a:avLst/>
              <a:gdLst/>
              <a:ahLst/>
              <a:cxnLst/>
              <a:rect l="l" t="t" r="r" b="b"/>
              <a:pathLst>
                <a:path w="2693035" h="1413510">
                  <a:moveTo>
                    <a:pt x="2692774" y="0"/>
                  </a:moveTo>
                  <a:lnTo>
                    <a:pt x="435654" y="0"/>
                  </a:lnTo>
                  <a:lnTo>
                    <a:pt x="0" y="1412925"/>
                  </a:lnTo>
                  <a:lnTo>
                    <a:pt x="1878492" y="1412925"/>
                  </a:lnTo>
                  <a:lnTo>
                    <a:pt x="2692774" y="0"/>
                  </a:lnTo>
                  <a:close/>
                </a:path>
              </a:pathLst>
            </a:custGeom>
            <a:solidFill>
              <a:srgbClr val="103064"/>
            </a:solidFill>
          </p:spPr>
          <p:txBody>
            <a:bodyPr wrap="square" lIns="0" tIns="0" rIns="0" bIns="0" rtlCol="0"/>
            <a:lstStyle/>
            <a:p>
              <a:endParaRPr/>
            </a:p>
          </p:txBody>
        </p:sp>
        <p:sp>
          <p:nvSpPr>
            <p:cNvPr id="26" name="bk object 28">
              <a:extLst>
                <a:ext uri="{FF2B5EF4-FFF2-40B4-BE49-F238E27FC236}">
                  <a16:creationId xmlns:a16="http://schemas.microsoft.com/office/drawing/2014/main" id="{C7E5D72F-F12D-41E4-B628-780DFDFE5A1D}"/>
                </a:ext>
              </a:extLst>
            </p:cNvPr>
            <p:cNvSpPr/>
            <p:nvPr userDrawn="1"/>
          </p:nvSpPr>
          <p:spPr>
            <a:xfrm>
              <a:off x="1901050" y="-11828"/>
              <a:ext cx="2061841" cy="369332"/>
            </a:xfrm>
            <a:custGeom>
              <a:avLst/>
              <a:gdLst/>
              <a:ahLst/>
              <a:cxnLst/>
              <a:rect l="l" t="t" r="r" b="b"/>
              <a:pathLst>
                <a:path w="2731134" h="1413510">
                  <a:moveTo>
                    <a:pt x="2730969" y="0"/>
                  </a:moveTo>
                  <a:lnTo>
                    <a:pt x="816445" y="0"/>
                  </a:lnTo>
                  <a:lnTo>
                    <a:pt x="0" y="1412925"/>
                  </a:lnTo>
                  <a:lnTo>
                    <a:pt x="1593978" y="1412925"/>
                  </a:lnTo>
                  <a:lnTo>
                    <a:pt x="2730969" y="0"/>
                  </a:lnTo>
                  <a:close/>
                </a:path>
              </a:pathLst>
            </a:custGeom>
            <a:solidFill>
              <a:srgbClr val="1E59B8"/>
            </a:solidFill>
          </p:spPr>
          <p:txBody>
            <a:bodyPr wrap="square" lIns="0" tIns="0" rIns="0" bIns="0" rtlCol="0"/>
            <a:lstStyle/>
            <a:p>
              <a:endParaRPr/>
            </a:p>
          </p:txBody>
        </p:sp>
        <p:sp>
          <p:nvSpPr>
            <p:cNvPr id="27" name="bk object 29">
              <a:extLst>
                <a:ext uri="{FF2B5EF4-FFF2-40B4-BE49-F238E27FC236}">
                  <a16:creationId xmlns:a16="http://schemas.microsoft.com/office/drawing/2014/main" id="{AD0F09A1-E084-4C54-82B8-DA58421B1792}"/>
                </a:ext>
              </a:extLst>
            </p:cNvPr>
            <p:cNvSpPr/>
            <p:nvPr userDrawn="1"/>
          </p:nvSpPr>
          <p:spPr>
            <a:xfrm>
              <a:off x="2648105" y="-11828"/>
              <a:ext cx="1418981" cy="369332"/>
            </a:xfrm>
            <a:custGeom>
              <a:avLst/>
              <a:gdLst/>
              <a:ahLst/>
              <a:cxnLst/>
              <a:rect l="l" t="t" r="r" b="b"/>
              <a:pathLst>
                <a:path w="1879600" h="1413510">
                  <a:moveTo>
                    <a:pt x="1879368" y="0"/>
                  </a:moveTo>
                  <a:lnTo>
                    <a:pt x="1140221" y="0"/>
                  </a:lnTo>
                  <a:lnTo>
                    <a:pt x="0" y="1412925"/>
                  </a:lnTo>
                  <a:lnTo>
                    <a:pt x="621900" y="1412925"/>
                  </a:lnTo>
                  <a:lnTo>
                    <a:pt x="1879368" y="0"/>
                  </a:lnTo>
                  <a:close/>
                </a:path>
              </a:pathLst>
            </a:custGeom>
            <a:solidFill>
              <a:srgbClr val="17468F"/>
            </a:solidFill>
          </p:spPr>
          <p:txBody>
            <a:bodyPr wrap="square" lIns="0" tIns="0" rIns="0" bIns="0" rtlCol="0"/>
            <a:lstStyle/>
            <a:p>
              <a:endParaRPr/>
            </a:p>
          </p:txBody>
        </p:sp>
        <p:sp>
          <p:nvSpPr>
            <p:cNvPr id="28" name="bk object 30">
              <a:extLst>
                <a:ext uri="{FF2B5EF4-FFF2-40B4-BE49-F238E27FC236}">
                  <a16:creationId xmlns:a16="http://schemas.microsoft.com/office/drawing/2014/main" id="{6CC980B4-E7C4-4BB4-910D-2CCDAEC41F4D}"/>
                </a:ext>
              </a:extLst>
            </p:cNvPr>
            <p:cNvSpPr/>
            <p:nvPr userDrawn="1"/>
          </p:nvSpPr>
          <p:spPr>
            <a:xfrm>
              <a:off x="2935347" y="-11828"/>
              <a:ext cx="3758868" cy="369332"/>
            </a:xfrm>
            <a:custGeom>
              <a:avLst/>
              <a:gdLst/>
              <a:ahLst/>
              <a:cxnLst/>
              <a:rect l="l" t="t" r="r" b="b"/>
              <a:pathLst>
                <a:path w="4979034" h="1413510">
                  <a:moveTo>
                    <a:pt x="4978576" y="0"/>
                  </a:moveTo>
                  <a:lnTo>
                    <a:pt x="1262846" y="0"/>
                  </a:lnTo>
                  <a:lnTo>
                    <a:pt x="0" y="1412925"/>
                  </a:lnTo>
                  <a:lnTo>
                    <a:pt x="3093828" y="1412925"/>
                  </a:lnTo>
                  <a:lnTo>
                    <a:pt x="4978576" y="0"/>
                  </a:lnTo>
                  <a:close/>
                </a:path>
              </a:pathLst>
            </a:custGeom>
            <a:solidFill>
              <a:srgbClr val="1E59B8"/>
            </a:solidFill>
          </p:spPr>
          <p:txBody>
            <a:bodyPr wrap="square" lIns="0" tIns="0" rIns="0" bIns="0" rtlCol="0"/>
            <a:lstStyle/>
            <a:p>
              <a:endParaRPr/>
            </a:p>
          </p:txBody>
        </p:sp>
        <p:sp>
          <p:nvSpPr>
            <p:cNvPr id="29" name="bk object 31">
              <a:extLst>
                <a:ext uri="{FF2B5EF4-FFF2-40B4-BE49-F238E27FC236}">
                  <a16:creationId xmlns:a16="http://schemas.microsoft.com/office/drawing/2014/main" id="{C30CD1A4-65E7-4E5D-835E-574CA475E807}"/>
                </a:ext>
              </a:extLst>
            </p:cNvPr>
            <p:cNvSpPr/>
            <p:nvPr userDrawn="1"/>
          </p:nvSpPr>
          <p:spPr>
            <a:xfrm>
              <a:off x="4407193" y="-11828"/>
              <a:ext cx="2898370" cy="369332"/>
            </a:xfrm>
            <a:custGeom>
              <a:avLst/>
              <a:gdLst/>
              <a:ahLst/>
              <a:cxnLst/>
              <a:rect l="l" t="t" r="r" b="b"/>
              <a:pathLst>
                <a:path w="3839209" h="1413510">
                  <a:moveTo>
                    <a:pt x="3838727" y="0"/>
                  </a:moveTo>
                  <a:lnTo>
                    <a:pt x="1891189" y="0"/>
                  </a:lnTo>
                  <a:lnTo>
                    <a:pt x="0" y="1412925"/>
                  </a:lnTo>
                  <a:lnTo>
                    <a:pt x="1625414" y="1412925"/>
                  </a:lnTo>
                  <a:lnTo>
                    <a:pt x="3838727" y="0"/>
                  </a:lnTo>
                  <a:close/>
                </a:path>
              </a:pathLst>
            </a:custGeom>
            <a:solidFill>
              <a:srgbClr val="536DB3"/>
            </a:solidFill>
          </p:spPr>
          <p:txBody>
            <a:bodyPr wrap="square" lIns="0" tIns="0" rIns="0" bIns="0" rtlCol="0"/>
            <a:lstStyle/>
            <a:p>
              <a:endParaRPr/>
            </a:p>
          </p:txBody>
        </p:sp>
        <p:sp>
          <p:nvSpPr>
            <p:cNvPr id="30" name="bk object 32">
              <a:extLst>
                <a:ext uri="{FF2B5EF4-FFF2-40B4-BE49-F238E27FC236}">
                  <a16:creationId xmlns:a16="http://schemas.microsoft.com/office/drawing/2014/main" id="{25872DC6-D455-4CFF-99BD-B4444761ADB2}"/>
                </a:ext>
              </a:extLst>
            </p:cNvPr>
            <p:cNvSpPr/>
            <p:nvPr userDrawn="1"/>
          </p:nvSpPr>
          <p:spPr>
            <a:xfrm>
              <a:off x="5123013" y="-11828"/>
              <a:ext cx="7090123" cy="369332"/>
            </a:xfrm>
            <a:custGeom>
              <a:avLst/>
              <a:gdLst/>
              <a:ahLst/>
              <a:cxnLst/>
              <a:rect l="l" t="t" r="r" b="b"/>
              <a:pathLst>
                <a:path w="9391650" h="1413510">
                  <a:moveTo>
                    <a:pt x="9391076" y="0"/>
                  </a:moveTo>
                  <a:lnTo>
                    <a:pt x="2213316" y="0"/>
                  </a:lnTo>
                  <a:lnTo>
                    <a:pt x="0" y="1412929"/>
                  </a:lnTo>
                  <a:lnTo>
                    <a:pt x="9391076" y="1412929"/>
                  </a:lnTo>
                  <a:lnTo>
                    <a:pt x="9391076" y="0"/>
                  </a:lnTo>
                  <a:close/>
                </a:path>
              </a:pathLst>
            </a:custGeom>
            <a:gradFill>
              <a:gsLst>
                <a:gs pos="0">
                  <a:srgbClr val="103064"/>
                </a:gs>
                <a:gs pos="100000">
                  <a:srgbClr val="17468F"/>
                </a:gs>
              </a:gsLst>
              <a:lin ang="0" scaled="0"/>
            </a:gradFill>
          </p:spPr>
          <p:txBody>
            <a:bodyPr wrap="square" lIns="0" tIns="0" rIns="0" bIns="0" rtlCol="0"/>
            <a:lstStyle/>
            <a:p>
              <a:endParaRPr/>
            </a:p>
          </p:txBody>
        </p:sp>
        <p:cxnSp>
          <p:nvCxnSpPr>
            <p:cNvPr id="31" name="Straight Connector 30">
              <a:extLst>
                <a:ext uri="{FF2B5EF4-FFF2-40B4-BE49-F238E27FC236}">
                  <a16:creationId xmlns:a16="http://schemas.microsoft.com/office/drawing/2014/main" id="{59578D96-7E9E-4856-8FFA-4F2E167ECD79}"/>
                </a:ext>
              </a:extLst>
            </p:cNvPr>
            <p:cNvCxnSpPr>
              <a:cxnSpLocks/>
            </p:cNvCxnSpPr>
            <p:nvPr userDrawn="1"/>
          </p:nvCxnSpPr>
          <p:spPr>
            <a:xfrm>
              <a:off x="0" y="338919"/>
              <a:ext cx="12213136" cy="0"/>
            </a:xfrm>
            <a:prstGeom prst="line">
              <a:avLst/>
            </a:prstGeom>
            <a:ln w="9525">
              <a:solidFill>
                <a:srgbClr val="536DB3"/>
              </a:solidFill>
            </a:ln>
          </p:spPr>
          <p:style>
            <a:lnRef idx="1">
              <a:schemeClr val="accent1"/>
            </a:lnRef>
            <a:fillRef idx="0">
              <a:schemeClr val="accent1"/>
            </a:fillRef>
            <a:effectRef idx="0">
              <a:schemeClr val="accent1"/>
            </a:effectRef>
            <a:fontRef idx="minor">
              <a:schemeClr val="tx1"/>
            </a:fontRef>
          </p:style>
        </p:cxnSp>
      </p:grpSp>
      <p:sp>
        <p:nvSpPr>
          <p:cNvPr id="32" name="Title 1">
            <a:extLst>
              <a:ext uri="{FF2B5EF4-FFF2-40B4-BE49-F238E27FC236}">
                <a16:creationId xmlns:a16="http://schemas.microsoft.com/office/drawing/2014/main" id="{E03FE6B5-6022-4CFE-85B6-0AD1DA5E059F}"/>
              </a:ext>
            </a:extLst>
          </p:cNvPr>
          <p:cNvSpPr>
            <a:spLocks noGrp="1"/>
          </p:cNvSpPr>
          <p:nvPr userDrawn="1">
            <p:ph type="title" hasCustomPrompt="1"/>
          </p:nvPr>
        </p:nvSpPr>
        <p:spPr>
          <a:xfrm>
            <a:off x="342900" y="835122"/>
            <a:ext cx="8129618" cy="856303"/>
          </a:xfrm>
          <a:prstGeom prst="rect">
            <a:avLst/>
          </a:prstGeom>
        </p:spPr>
        <p:txBody>
          <a:bodyPr/>
          <a:lstStyle>
            <a:lvl1pPr algn="l">
              <a:lnSpc>
                <a:spcPts val="2250"/>
              </a:lnSpc>
              <a:defRPr sz="2100" b="1" baseline="0">
                <a:solidFill>
                  <a:srgbClr val="DA521E"/>
                </a:solidFill>
                <a:effectLst/>
                <a:latin typeface="Calibri" pitchFamily="34" charset="0"/>
              </a:defRPr>
            </a:lvl1pPr>
          </a:lstStyle>
          <a:p>
            <a:r>
              <a:rPr lang="en-US"/>
              <a:t>Sample title of your presentation</a:t>
            </a:r>
          </a:p>
        </p:txBody>
      </p:sp>
      <p:sp>
        <p:nvSpPr>
          <p:cNvPr id="33" name="Subtitle 2">
            <a:extLst>
              <a:ext uri="{FF2B5EF4-FFF2-40B4-BE49-F238E27FC236}">
                <a16:creationId xmlns:a16="http://schemas.microsoft.com/office/drawing/2014/main" id="{FA82A376-37D6-4385-9A8E-5954F8ED847A}"/>
              </a:ext>
            </a:extLst>
          </p:cNvPr>
          <p:cNvSpPr>
            <a:spLocks noGrp="1"/>
          </p:cNvSpPr>
          <p:nvPr userDrawn="1">
            <p:ph type="subTitle" idx="1" hasCustomPrompt="1"/>
          </p:nvPr>
        </p:nvSpPr>
        <p:spPr>
          <a:xfrm>
            <a:off x="342900" y="2053731"/>
            <a:ext cx="6323030" cy="709129"/>
          </a:xfrm>
          <a:prstGeom prst="rect">
            <a:avLst/>
          </a:prstGeom>
        </p:spPr>
        <p:txBody>
          <a:bodyPr/>
          <a:lstStyle>
            <a:lvl1pPr marL="0" indent="0" algn="l">
              <a:buNone/>
              <a:defRPr sz="1500" b="1" baseline="0">
                <a:solidFill>
                  <a:srgbClr val="016A70"/>
                </a:solidFill>
                <a:effectLst/>
                <a:latin typeface="Calibri"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Presenter’s Name</a:t>
            </a:r>
          </a:p>
          <a:p>
            <a:r>
              <a:rPr lang="en-US"/>
              <a:t>Presenter’s Title</a:t>
            </a:r>
          </a:p>
        </p:txBody>
      </p:sp>
      <p:sp>
        <p:nvSpPr>
          <p:cNvPr id="34" name="Text Placeholder 8">
            <a:extLst>
              <a:ext uri="{FF2B5EF4-FFF2-40B4-BE49-F238E27FC236}">
                <a16:creationId xmlns:a16="http://schemas.microsoft.com/office/drawing/2014/main" id="{87440A12-BBFE-427B-9125-F1A28159BEC7}"/>
              </a:ext>
            </a:extLst>
          </p:cNvPr>
          <p:cNvSpPr>
            <a:spLocks noGrp="1"/>
          </p:cNvSpPr>
          <p:nvPr userDrawn="1">
            <p:ph type="body" sz="quarter" idx="10" hasCustomPrompt="1"/>
          </p:nvPr>
        </p:nvSpPr>
        <p:spPr>
          <a:xfrm>
            <a:off x="342900" y="3089770"/>
            <a:ext cx="6323036" cy="959747"/>
          </a:xfrm>
          <a:prstGeom prst="rect">
            <a:avLst/>
          </a:prstGeom>
        </p:spPr>
        <p:txBody>
          <a:bodyPr/>
          <a:lstStyle>
            <a:lvl1pPr marL="0" indent="0" algn="l">
              <a:lnSpc>
                <a:spcPts val="1500"/>
              </a:lnSpc>
              <a:buNone/>
              <a:defRPr sz="1350" baseline="0">
                <a:solidFill>
                  <a:schemeClr val="tx1"/>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Event Title</a:t>
            </a:r>
          </a:p>
          <a:p>
            <a:pPr lvl="0"/>
            <a:r>
              <a:rPr lang="en-US"/>
              <a:t>Date</a:t>
            </a:r>
          </a:p>
        </p:txBody>
      </p:sp>
      <p:sp>
        <p:nvSpPr>
          <p:cNvPr id="35" name="TextBox 34">
            <a:extLst>
              <a:ext uri="{FF2B5EF4-FFF2-40B4-BE49-F238E27FC236}">
                <a16:creationId xmlns:a16="http://schemas.microsoft.com/office/drawing/2014/main" id="{714E68ED-886E-4B01-98C7-3B06D6433E80}"/>
              </a:ext>
            </a:extLst>
          </p:cNvPr>
          <p:cNvSpPr txBox="1"/>
          <p:nvPr userDrawn="1"/>
        </p:nvSpPr>
        <p:spPr>
          <a:xfrm>
            <a:off x="342900" y="142945"/>
            <a:ext cx="6819211" cy="646331"/>
          </a:xfrm>
          <a:prstGeom prst="rect">
            <a:avLst/>
          </a:prstGeom>
          <a:noFill/>
        </p:spPr>
        <p:txBody>
          <a:bodyPr wrap="square" rtlCol="0">
            <a:spAutoFit/>
          </a:bodyPr>
          <a:lstStyle/>
          <a:p>
            <a:r>
              <a:rPr lang="en-US" sz="1800" b="1">
                <a:solidFill>
                  <a:schemeClr val="bg1"/>
                </a:solidFill>
                <a:latin typeface="Calibri" panose="020F0502020204030204" pitchFamily="34" charset="0"/>
              </a:rPr>
              <a:t>Centers for Disease Control and Prevention</a:t>
            </a:r>
          </a:p>
          <a:p>
            <a:r>
              <a:rPr lang="en-US" sz="1800" b="0">
                <a:solidFill>
                  <a:schemeClr val="bg1"/>
                </a:solidFill>
                <a:latin typeface="Calibri" panose="020F0502020204030204" pitchFamily="34" charset="0"/>
              </a:rPr>
              <a:t>National Center for Emerging and Zoonotic Infectious Diseases</a:t>
            </a:r>
          </a:p>
        </p:txBody>
      </p:sp>
      <p:pic>
        <p:nvPicPr>
          <p:cNvPr id="36" name="Picture 35" descr="Logos of the U.S. Department of Health and Human Services and Centers for Disease Control and Prevention" title="LOGOS">
            <a:extLst>
              <a:ext uri="{FF2B5EF4-FFF2-40B4-BE49-F238E27FC236}">
                <a16:creationId xmlns:a16="http://schemas.microsoft.com/office/drawing/2014/main" id="{229C74C4-5ED8-4DF0-8819-21F31B9D39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98976" y="63809"/>
            <a:ext cx="1239341" cy="710513"/>
          </a:xfrm>
          <a:prstGeom prst="rect">
            <a:avLst/>
          </a:prstGeom>
        </p:spPr>
      </p:pic>
    </p:spTree>
    <p:extLst>
      <p:ext uri="{BB962C8B-B14F-4D97-AF65-F5344CB8AC3E}">
        <p14:creationId xmlns:p14="http://schemas.microsoft.com/office/powerpoint/2010/main" val="2960408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E03FE6B5-6022-4CFE-85B6-0AD1DA5E059F}"/>
              </a:ext>
            </a:extLst>
          </p:cNvPr>
          <p:cNvSpPr>
            <a:spLocks noGrp="1"/>
          </p:cNvSpPr>
          <p:nvPr userDrawn="1">
            <p:ph type="title" hasCustomPrompt="1"/>
          </p:nvPr>
        </p:nvSpPr>
        <p:spPr>
          <a:xfrm>
            <a:off x="342900" y="835127"/>
            <a:ext cx="8129618" cy="856303"/>
          </a:xfrm>
          <a:prstGeom prst="rect">
            <a:avLst/>
          </a:prstGeom>
        </p:spPr>
        <p:txBody>
          <a:bodyPr/>
          <a:lstStyle>
            <a:lvl1pPr algn="l">
              <a:lnSpc>
                <a:spcPts val="2250"/>
              </a:lnSpc>
              <a:defRPr sz="2100" b="1" baseline="0">
                <a:solidFill>
                  <a:srgbClr val="DA521E"/>
                </a:solidFill>
                <a:effectLst/>
                <a:latin typeface="Calibri" pitchFamily="34" charset="0"/>
              </a:defRPr>
            </a:lvl1pPr>
          </a:lstStyle>
          <a:p>
            <a:r>
              <a:rPr lang="en-US"/>
              <a:t>Sample title of your presentation</a:t>
            </a:r>
          </a:p>
        </p:txBody>
      </p:sp>
      <p:sp>
        <p:nvSpPr>
          <p:cNvPr id="33" name="Subtitle 2">
            <a:extLst>
              <a:ext uri="{FF2B5EF4-FFF2-40B4-BE49-F238E27FC236}">
                <a16:creationId xmlns:a16="http://schemas.microsoft.com/office/drawing/2014/main" id="{FA82A376-37D6-4385-9A8E-5954F8ED847A}"/>
              </a:ext>
            </a:extLst>
          </p:cNvPr>
          <p:cNvSpPr>
            <a:spLocks noGrp="1"/>
          </p:cNvSpPr>
          <p:nvPr userDrawn="1">
            <p:ph type="subTitle" idx="1" hasCustomPrompt="1"/>
          </p:nvPr>
        </p:nvSpPr>
        <p:spPr>
          <a:xfrm>
            <a:off x="342900" y="2053731"/>
            <a:ext cx="6323030" cy="709129"/>
          </a:xfrm>
          <a:prstGeom prst="rect">
            <a:avLst/>
          </a:prstGeom>
        </p:spPr>
        <p:txBody>
          <a:bodyPr/>
          <a:lstStyle>
            <a:lvl1pPr marL="0" indent="0" algn="l">
              <a:buNone/>
              <a:defRPr sz="1500" b="1" baseline="0">
                <a:solidFill>
                  <a:srgbClr val="016A70"/>
                </a:solidFill>
                <a:effectLst/>
                <a:latin typeface="Calibri"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Presenter’s Name</a:t>
            </a:r>
          </a:p>
          <a:p>
            <a:r>
              <a:rPr lang="en-US"/>
              <a:t>Presenter’s Title</a:t>
            </a:r>
          </a:p>
        </p:txBody>
      </p:sp>
      <p:sp>
        <p:nvSpPr>
          <p:cNvPr id="34" name="Text Placeholder 8">
            <a:extLst>
              <a:ext uri="{FF2B5EF4-FFF2-40B4-BE49-F238E27FC236}">
                <a16:creationId xmlns:a16="http://schemas.microsoft.com/office/drawing/2014/main" id="{87440A12-BBFE-427B-9125-F1A28159BEC7}"/>
              </a:ext>
            </a:extLst>
          </p:cNvPr>
          <p:cNvSpPr>
            <a:spLocks noGrp="1"/>
          </p:cNvSpPr>
          <p:nvPr userDrawn="1">
            <p:ph type="body" sz="quarter" idx="10" hasCustomPrompt="1"/>
          </p:nvPr>
        </p:nvSpPr>
        <p:spPr>
          <a:xfrm>
            <a:off x="342900" y="3089770"/>
            <a:ext cx="6323036" cy="959747"/>
          </a:xfrm>
          <a:prstGeom prst="rect">
            <a:avLst/>
          </a:prstGeom>
        </p:spPr>
        <p:txBody>
          <a:bodyPr/>
          <a:lstStyle>
            <a:lvl1pPr marL="0" indent="0" algn="l">
              <a:lnSpc>
                <a:spcPts val="1500"/>
              </a:lnSpc>
              <a:buNone/>
              <a:defRPr sz="1350" baseline="0">
                <a:solidFill>
                  <a:schemeClr val="tx1"/>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Event Title</a:t>
            </a:r>
          </a:p>
          <a:p>
            <a:pPr lvl="0"/>
            <a:r>
              <a:rPr lang="en-US"/>
              <a:t>Date</a:t>
            </a:r>
          </a:p>
        </p:txBody>
      </p:sp>
      <p:sp>
        <p:nvSpPr>
          <p:cNvPr id="35" name="TextBox 34">
            <a:extLst>
              <a:ext uri="{FF2B5EF4-FFF2-40B4-BE49-F238E27FC236}">
                <a16:creationId xmlns:a16="http://schemas.microsoft.com/office/drawing/2014/main" id="{714E68ED-886E-4B01-98C7-3B06D6433E80}"/>
              </a:ext>
            </a:extLst>
          </p:cNvPr>
          <p:cNvSpPr txBox="1"/>
          <p:nvPr userDrawn="1"/>
        </p:nvSpPr>
        <p:spPr>
          <a:xfrm>
            <a:off x="342900" y="142945"/>
            <a:ext cx="6819211" cy="369332"/>
          </a:xfrm>
          <a:prstGeom prst="rect">
            <a:avLst/>
          </a:prstGeom>
          <a:noFill/>
        </p:spPr>
        <p:txBody>
          <a:bodyPr wrap="square" rtlCol="0">
            <a:spAutoFit/>
          </a:bodyPr>
          <a:lstStyle/>
          <a:p>
            <a:r>
              <a:rPr lang="en-US" sz="1800" b="1">
                <a:solidFill>
                  <a:schemeClr val="bg1"/>
                </a:solidFill>
                <a:latin typeface="Calibri" panose="020F0502020204030204" pitchFamily="34" charset="0"/>
              </a:rPr>
              <a:t>Centers for Disease Control and Prevention</a:t>
            </a:r>
          </a:p>
        </p:txBody>
      </p:sp>
      <p:pic>
        <p:nvPicPr>
          <p:cNvPr id="3" name="Picture 2">
            <a:extLst>
              <a:ext uri="{FF2B5EF4-FFF2-40B4-BE49-F238E27FC236}">
                <a16:creationId xmlns:a16="http://schemas.microsoft.com/office/drawing/2014/main" id="{266A29D6-9752-486B-80F3-8E0C2AF48E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835510"/>
          </a:xfrm>
          <a:prstGeom prst="rect">
            <a:avLst/>
          </a:prstGeom>
        </p:spPr>
      </p:pic>
      <p:sp>
        <p:nvSpPr>
          <p:cNvPr id="20" name="TextBox 19">
            <a:extLst>
              <a:ext uri="{FF2B5EF4-FFF2-40B4-BE49-F238E27FC236}">
                <a16:creationId xmlns:a16="http://schemas.microsoft.com/office/drawing/2014/main" id="{9DE3AAAC-7E97-4FF9-A308-3E791AE858DD}"/>
              </a:ext>
            </a:extLst>
          </p:cNvPr>
          <p:cNvSpPr txBox="1"/>
          <p:nvPr userDrawn="1"/>
        </p:nvSpPr>
        <p:spPr>
          <a:xfrm>
            <a:off x="342900" y="195199"/>
            <a:ext cx="6819211" cy="646331"/>
          </a:xfrm>
          <a:prstGeom prst="rect">
            <a:avLst/>
          </a:prstGeom>
          <a:noFill/>
        </p:spPr>
        <p:txBody>
          <a:bodyPr wrap="square" rtlCol="0">
            <a:spAutoFit/>
          </a:bodyPr>
          <a:lstStyle/>
          <a:p>
            <a:r>
              <a:rPr lang="en-US" sz="1800" b="1">
                <a:solidFill>
                  <a:schemeClr val="tx1"/>
                </a:solidFill>
                <a:latin typeface="Calibri" panose="020F0502020204030204" pitchFamily="34" charset="0"/>
              </a:rPr>
              <a:t>Centers for Disease Control and Prevention</a:t>
            </a:r>
          </a:p>
          <a:p>
            <a:r>
              <a:rPr lang="en-US" sz="1800" b="0">
                <a:solidFill>
                  <a:schemeClr val="tx1"/>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9966993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userDrawn="1">
            <p:ph sz="quarter" idx="10"/>
          </p:nvPr>
        </p:nvSpPr>
        <p:spPr>
          <a:xfrm>
            <a:off x="432197" y="3072786"/>
            <a:ext cx="8254603" cy="573929"/>
          </a:xfrm>
        </p:spPr>
        <p:txBody>
          <a:bodyPr>
            <a:normAutofit/>
          </a:bodyPr>
          <a:lstStyle>
            <a:lvl1pPr>
              <a:spcAft>
                <a:spcPts val="900"/>
              </a:spcAft>
              <a:buNone/>
              <a:defRPr sz="3600" b="1">
                <a:solidFill>
                  <a:schemeClr val="bg1"/>
                </a:solidFill>
              </a:defRPr>
            </a:lvl1pPr>
            <a:lvl2pPr marL="217885" indent="-217885">
              <a:spcBef>
                <a:spcPts val="450"/>
              </a:spcBef>
              <a:spcAft>
                <a:spcPts val="450"/>
              </a:spcAft>
              <a:buClr>
                <a:srgbClr val="007D57"/>
              </a:buClr>
              <a:buFont typeface="Wingdings" panose="05000000000000000000" pitchFamily="2" charset="2"/>
              <a:buChar char="§"/>
              <a:defRPr sz="2100"/>
            </a:lvl2pPr>
            <a:lvl3pPr marL="467916" indent="-250031">
              <a:spcBef>
                <a:spcPts val="450"/>
              </a:spcBef>
              <a:spcAft>
                <a:spcPts val="450"/>
              </a:spcAft>
              <a:defRPr sz="1800"/>
            </a:lvl3pPr>
            <a:lvl4pPr marL="685800" indent="-173831">
              <a:spcBef>
                <a:spcPts val="450"/>
              </a:spcBef>
              <a:spcAft>
                <a:spcPts val="45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432197" y="3870909"/>
            <a:ext cx="5829300" cy="319683"/>
          </a:xfrm>
          <a:prstGeom prst="rect">
            <a:avLst/>
          </a:prstGeom>
        </p:spPr>
        <p:txBody>
          <a:bodyPr anchor="b"/>
          <a:lstStyle>
            <a:lvl1pPr marL="0" indent="0" algn="l">
              <a:lnSpc>
                <a:spcPts val="1650"/>
              </a:lnSpc>
              <a:buNone/>
              <a:defRPr sz="1500" baseline="0">
                <a:solidFill>
                  <a:schemeClr val="bg2"/>
                </a:solidFill>
                <a:latin typeface="Calibri"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endParaRPr lang="en-US"/>
          </a:p>
        </p:txBody>
      </p:sp>
      <p:grpSp>
        <p:nvGrpSpPr>
          <p:cNvPr id="22" name="Group 21">
            <a:extLst>
              <a:ext uri="{FF2B5EF4-FFF2-40B4-BE49-F238E27FC236}">
                <a16:creationId xmlns:a16="http://schemas.microsoft.com/office/drawing/2014/main" id="{1B089E89-E0BE-4BB6-8E98-CE349962BD46}"/>
              </a:ext>
            </a:extLst>
          </p:cNvPr>
          <p:cNvGrpSpPr/>
          <p:nvPr userDrawn="1"/>
        </p:nvGrpSpPr>
        <p:grpSpPr>
          <a:xfrm>
            <a:off x="0" y="5032717"/>
            <a:ext cx="9144000" cy="110783"/>
            <a:chOff x="0" y="6710290"/>
            <a:chExt cx="12192000" cy="147710"/>
          </a:xfrm>
        </p:grpSpPr>
        <p:sp>
          <p:nvSpPr>
            <p:cNvPr id="23" name="Rectangle 22">
              <a:extLst>
                <a:ext uri="{FF2B5EF4-FFF2-40B4-BE49-F238E27FC236}">
                  <a16:creationId xmlns:a16="http://schemas.microsoft.com/office/drawing/2014/main" id="{09C8E483-5B9C-4401-9FF5-64F29702B3D6}"/>
                </a:ext>
              </a:extLst>
            </p:cNvPr>
            <p:cNvSpPr>
              <a:spLocks noChangeArrowheads="1"/>
            </p:cNvSpPr>
            <p:nvPr userDrawn="1"/>
          </p:nvSpPr>
          <p:spPr bwMode="auto">
            <a:xfrm>
              <a:off x="8110221" y="6710290"/>
              <a:ext cx="804110" cy="147710"/>
            </a:xfrm>
            <a:prstGeom prst="rect">
              <a:avLst/>
            </a:prstGeom>
            <a:solidFill>
              <a:srgbClr val="8D3102"/>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24" name="Rectangle 23">
              <a:extLst>
                <a:ext uri="{FF2B5EF4-FFF2-40B4-BE49-F238E27FC236}">
                  <a16:creationId xmlns:a16="http://schemas.microsoft.com/office/drawing/2014/main" id="{93B2D18F-D6A8-42C6-8799-E7AD1F0EF847}"/>
                </a:ext>
              </a:extLst>
            </p:cNvPr>
            <p:cNvSpPr>
              <a:spLocks noChangeArrowheads="1"/>
            </p:cNvSpPr>
            <p:nvPr userDrawn="1"/>
          </p:nvSpPr>
          <p:spPr bwMode="auto">
            <a:xfrm>
              <a:off x="8903845" y="6710290"/>
              <a:ext cx="804110" cy="147710"/>
            </a:xfrm>
            <a:prstGeom prst="rect">
              <a:avLst/>
            </a:prstGeom>
            <a:solidFill>
              <a:srgbClr val="016A70"/>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29" name="Rectangle 28">
              <a:extLst>
                <a:ext uri="{FF2B5EF4-FFF2-40B4-BE49-F238E27FC236}">
                  <a16:creationId xmlns:a16="http://schemas.microsoft.com/office/drawing/2014/main" id="{9008B239-527E-41CF-B44F-A2FB7A6009E0}"/>
                </a:ext>
              </a:extLst>
            </p:cNvPr>
            <p:cNvSpPr>
              <a:spLocks noChangeArrowheads="1"/>
            </p:cNvSpPr>
            <p:nvPr userDrawn="1"/>
          </p:nvSpPr>
          <p:spPr bwMode="auto">
            <a:xfrm>
              <a:off x="9707954" y="6710290"/>
              <a:ext cx="804765" cy="147710"/>
            </a:xfrm>
            <a:prstGeom prst="rect">
              <a:avLst/>
            </a:prstGeom>
            <a:solidFill>
              <a:srgbClr val="771E7C"/>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30" name="Rectangle 29">
              <a:extLst>
                <a:ext uri="{FF2B5EF4-FFF2-40B4-BE49-F238E27FC236}">
                  <a16:creationId xmlns:a16="http://schemas.microsoft.com/office/drawing/2014/main" id="{EB079F72-30CF-4818-8119-D9EDC16154A4}"/>
                </a:ext>
              </a:extLst>
            </p:cNvPr>
            <p:cNvSpPr>
              <a:spLocks noChangeArrowheads="1"/>
            </p:cNvSpPr>
            <p:nvPr userDrawn="1"/>
          </p:nvSpPr>
          <p:spPr bwMode="auto">
            <a:xfrm>
              <a:off x="10494263" y="6710290"/>
              <a:ext cx="1697737" cy="147710"/>
            </a:xfrm>
            <a:prstGeom prst="rect">
              <a:avLst/>
            </a:prstGeom>
            <a:solidFill>
              <a:srgbClr val="17468F"/>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31" name="Rectangle 20">
              <a:extLst>
                <a:ext uri="{FF2B5EF4-FFF2-40B4-BE49-F238E27FC236}">
                  <a16:creationId xmlns:a16="http://schemas.microsoft.com/office/drawing/2014/main" id="{D8EBA911-1206-4DF1-8C85-FBD66DE10B4F}"/>
                </a:ext>
              </a:extLst>
            </p:cNvPr>
            <p:cNvSpPr>
              <a:spLocks noChangeArrowheads="1"/>
            </p:cNvSpPr>
            <p:nvPr userDrawn="1"/>
          </p:nvSpPr>
          <p:spPr bwMode="auto">
            <a:xfrm>
              <a:off x="0" y="6710290"/>
              <a:ext cx="7316597" cy="147710"/>
            </a:xfrm>
            <a:prstGeom prst="rect">
              <a:avLst/>
            </a:prstGeom>
            <a:solidFill>
              <a:srgbClr val="DA521E"/>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32" name="Rectangle 31">
              <a:extLst>
                <a:ext uri="{FF2B5EF4-FFF2-40B4-BE49-F238E27FC236}">
                  <a16:creationId xmlns:a16="http://schemas.microsoft.com/office/drawing/2014/main" id="{3867E6D9-B1FE-4E40-BC75-2A59AF13920A}"/>
                </a:ext>
              </a:extLst>
            </p:cNvPr>
            <p:cNvSpPr>
              <a:spLocks noChangeArrowheads="1"/>
            </p:cNvSpPr>
            <p:nvPr userDrawn="1"/>
          </p:nvSpPr>
          <p:spPr bwMode="auto">
            <a:xfrm>
              <a:off x="7306111" y="6710290"/>
              <a:ext cx="804110" cy="147710"/>
            </a:xfrm>
            <a:prstGeom prst="rect">
              <a:avLst/>
            </a:prstGeom>
            <a:solidFill>
              <a:srgbClr val="8E8D01"/>
            </a:solidFill>
            <a:ln>
              <a:noFill/>
            </a:ln>
          </p:spPr>
          <p:txBody>
            <a:bodyPr vert="horz" wrap="square" lIns="60960" tIns="30480" rIns="60960" bIns="30480" numCol="1" anchor="t" anchorCtr="0" compatLnSpc="1">
              <a:prstTxWarp prst="textNoShape">
                <a:avLst/>
              </a:prstTxWarp>
            </a:bodyPr>
            <a:lstStyle/>
            <a:p>
              <a:endParaRPr lang="en-US" sz="1250"/>
            </a:p>
          </p:txBody>
        </p:sp>
      </p:grpSp>
    </p:spTree>
    <p:extLst>
      <p:ext uri="{BB962C8B-B14F-4D97-AF65-F5344CB8AC3E}">
        <p14:creationId xmlns:p14="http://schemas.microsoft.com/office/powerpoint/2010/main" val="4085711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userDrawn="1">
            <p:ph sz="quarter" idx="10"/>
          </p:nvPr>
        </p:nvSpPr>
        <p:spPr>
          <a:xfrm>
            <a:off x="432197" y="590843"/>
            <a:ext cx="8254603" cy="3397347"/>
          </a:xfrm>
        </p:spPr>
        <p:txBody>
          <a:bodyPr/>
          <a:lstStyle>
            <a:lvl1pPr>
              <a:spcAft>
                <a:spcPts val="900"/>
              </a:spcAft>
              <a:buNone/>
              <a:defRPr sz="2700" b="1">
                <a:solidFill>
                  <a:srgbClr val="DA521E"/>
                </a:solidFill>
              </a:defRPr>
            </a:lvl1pPr>
            <a:lvl2pPr marL="217885" indent="-217885">
              <a:spcBef>
                <a:spcPts val="450"/>
              </a:spcBef>
              <a:spcAft>
                <a:spcPts val="450"/>
              </a:spcAft>
              <a:buClr>
                <a:srgbClr val="8E8D01"/>
              </a:buClr>
              <a:buFont typeface="Wingdings" panose="05000000000000000000" pitchFamily="2" charset="2"/>
              <a:buChar char="§"/>
              <a:defRPr sz="2100"/>
            </a:lvl2pPr>
            <a:lvl3pPr marL="467916" indent="-250031">
              <a:spcBef>
                <a:spcPts val="450"/>
              </a:spcBef>
              <a:spcAft>
                <a:spcPts val="450"/>
              </a:spcAft>
              <a:buClr>
                <a:srgbClr val="008641"/>
              </a:buClr>
              <a:defRPr sz="1800"/>
            </a:lvl3pPr>
            <a:lvl4pPr marL="685800" indent="-173831">
              <a:spcBef>
                <a:spcPts val="450"/>
              </a:spcBef>
              <a:spcAft>
                <a:spcPts val="450"/>
              </a:spcAft>
              <a:defRPr/>
            </a:lvl4pPr>
          </a:lstStyle>
          <a:p>
            <a:pPr lvl="0"/>
            <a:r>
              <a:rPr lang="en-US"/>
              <a:t>Click to edit Master text styles</a:t>
            </a:r>
          </a:p>
          <a:p>
            <a:pPr lvl="1"/>
            <a:r>
              <a:rPr lang="en-US"/>
              <a:t>Second level</a:t>
            </a:r>
          </a:p>
          <a:p>
            <a:pPr lvl="2"/>
            <a:r>
              <a:rPr lang="en-US"/>
              <a:t>Third level</a:t>
            </a:r>
          </a:p>
          <a:p>
            <a:pPr lvl="3"/>
            <a:r>
              <a:rPr lang="en-US"/>
              <a:t>Fourth level</a:t>
            </a:r>
          </a:p>
        </p:txBody>
      </p:sp>
      <p:grpSp>
        <p:nvGrpSpPr>
          <p:cNvPr id="4" name="Group 3">
            <a:extLst>
              <a:ext uri="{FF2B5EF4-FFF2-40B4-BE49-F238E27FC236}">
                <a16:creationId xmlns:a16="http://schemas.microsoft.com/office/drawing/2014/main" id="{1D32BAF1-D5A0-4C6E-94D5-1127F95EE41A}"/>
              </a:ext>
            </a:extLst>
          </p:cNvPr>
          <p:cNvGrpSpPr/>
          <p:nvPr userDrawn="1"/>
        </p:nvGrpSpPr>
        <p:grpSpPr>
          <a:xfrm>
            <a:off x="0" y="5032717"/>
            <a:ext cx="9144000" cy="110783"/>
            <a:chOff x="0" y="6710290"/>
            <a:chExt cx="12192000" cy="147710"/>
          </a:xfrm>
        </p:grpSpPr>
        <p:sp>
          <p:nvSpPr>
            <p:cNvPr id="27" name="Rectangle 26">
              <a:extLst>
                <a:ext uri="{FF2B5EF4-FFF2-40B4-BE49-F238E27FC236}">
                  <a16:creationId xmlns:a16="http://schemas.microsoft.com/office/drawing/2014/main" id="{5E8DEADA-D26F-425D-96A4-8A0235A9D750}"/>
                </a:ext>
              </a:extLst>
            </p:cNvPr>
            <p:cNvSpPr>
              <a:spLocks noChangeArrowheads="1"/>
            </p:cNvSpPr>
            <p:nvPr userDrawn="1"/>
          </p:nvSpPr>
          <p:spPr bwMode="auto">
            <a:xfrm>
              <a:off x="8110221" y="6710290"/>
              <a:ext cx="804110" cy="147710"/>
            </a:xfrm>
            <a:prstGeom prst="rect">
              <a:avLst/>
            </a:prstGeom>
            <a:solidFill>
              <a:srgbClr val="8D3102"/>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28" name="Rectangle 27">
              <a:extLst>
                <a:ext uri="{FF2B5EF4-FFF2-40B4-BE49-F238E27FC236}">
                  <a16:creationId xmlns:a16="http://schemas.microsoft.com/office/drawing/2014/main" id="{94778224-688A-46DC-A288-0220AE5AEC22}"/>
                </a:ext>
              </a:extLst>
            </p:cNvPr>
            <p:cNvSpPr>
              <a:spLocks noChangeArrowheads="1"/>
            </p:cNvSpPr>
            <p:nvPr userDrawn="1"/>
          </p:nvSpPr>
          <p:spPr bwMode="auto">
            <a:xfrm>
              <a:off x="8903845" y="6710290"/>
              <a:ext cx="804110" cy="147710"/>
            </a:xfrm>
            <a:prstGeom prst="rect">
              <a:avLst/>
            </a:prstGeom>
            <a:solidFill>
              <a:srgbClr val="016A70"/>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29" name="Rectangle 28">
              <a:extLst>
                <a:ext uri="{FF2B5EF4-FFF2-40B4-BE49-F238E27FC236}">
                  <a16:creationId xmlns:a16="http://schemas.microsoft.com/office/drawing/2014/main" id="{60A45C29-57BD-486B-8A7A-8FB6EF6B3A67}"/>
                </a:ext>
              </a:extLst>
            </p:cNvPr>
            <p:cNvSpPr>
              <a:spLocks noChangeArrowheads="1"/>
            </p:cNvSpPr>
            <p:nvPr userDrawn="1"/>
          </p:nvSpPr>
          <p:spPr bwMode="auto">
            <a:xfrm>
              <a:off x="9707954" y="6710290"/>
              <a:ext cx="804765" cy="147710"/>
            </a:xfrm>
            <a:prstGeom prst="rect">
              <a:avLst/>
            </a:prstGeom>
            <a:solidFill>
              <a:srgbClr val="771E7C"/>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30" name="Rectangle 29">
              <a:extLst>
                <a:ext uri="{FF2B5EF4-FFF2-40B4-BE49-F238E27FC236}">
                  <a16:creationId xmlns:a16="http://schemas.microsoft.com/office/drawing/2014/main" id="{75AD6A99-32F4-42B1-8FA2-05001EC9405E}"/>
                </a:ext>
              </a:extLst>
            </p:cNvPr>
            <p:cNvSpPr>
              <a:spLocks noChangeArrowheads="1"/>
            </p:cNvSpPr>
            <p:nvPr userDrawn="1"/>
          </p:nvSpPr>
          <p:spPr bwMode="auto">
            <a:xfrm>
              <a:off x="10494263" y="6710290"/>
              <a:ext cx="1697737" cy="147710"/>
            </a:xfrm>
            <a:prstGeom prst="rect">
              <a:avLst/>
            </a:prstGeom>
            <a:solidFill>
              <a:srgbClr val="17468F"/>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31" name="Rectangle 20">
              <a:extLst>
                <a:ext uri="{FF2B5EF4-FFF2-40B4-BE49-F238E27FC236}">
                  <a16:creationId xmlns:a16="http://schemas.microsoft.com/office/drawing/2014/main" id="{FFFF1207-94F4-48F2-B98A-B8DB8D240FF4}"/>
                </a:ext>
              </a:extLst>
            </p:cNvPr>
            <p:cNvSpPr>
              <a:spLocks noChangeArrowheads="1"/>
            </p:cNvSpPr>
            <p:nvPr userDrawn="1"/>
          </p:nvSpPr>
          <p:spPr bwMode="auto">
            <a:xfrm>
              <a:off x="0" y="6710290"/>
              <a:ext cx="7316597" cy="147710"/>
            </a:xfrm>
            <a:prstGeom prst="rect">
              <a:avLst/>
            </a:prstGeom>
            <a:solidFill>
              <a:srgbClr val="DA521E"/>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32" name="Rectangle 31">
              <a:extLst>
                <a:ext uri="{FF2B5EF4-FFF2-40B4-BE49-F238E27FC236}">
                  <a16:creationId xmlns:a16="http://schemas.microsoft.com/office/drawing/2014/main" id="{79BFAADE-472A-422A-AF17-43CAA1A069FB}"/>
                </a:ext>
              </a:extLst>
            </p:cNvPr>
            <p:cNvSpPr>
              <a:spLocks noChangeArrowheads="1"/>
            </p:cNvSpPr>
            <p:nvPr userDrawn="1"/>
          </p:nvSpPr>
          <p:spPr bwMode="auto">
            <a:xfrm>
              <a:off x="7306111" y="6710290"/>
              <a:ext cx="804110" cy="147710"/>
            </a:xfrm>
            <a:prstGeom prst="rect">
              <a:avLst/>
            </a:prstGeom>
            <a:solidFill>
              <a:srgbClr val="8E8D01"/>
            </a:solidFill>
            <a:ln>
              <a:noFill/>
            </a:ln>
          </p:spPr>
          <p:txBody>
            <a:bodyPr vert="horz" wrap="square" lIns="60960" tIns="30480" rIns="60960" bIns="30480" numCol="1" anchor="t" anchorCtr="0" compatLnSpc="1">
              <a:prstTxWarp prst="textNoShape">
                <a:avLst/>
              </a:prstTxWarp>
            </a:bodyPr>
            <a:lstStyle/>
            <a:p>
              <a:endParaRPr lang="en-US" sz="1250"/>
            </a:p>
          </p:txBody>
        </p:sp>
      </p:grpSp>
    </p:spTree>
    <p:extLst>
      <p:ext uri="{BB962C8B-B14F-4D97-AF65-F5344CB8AC3E}">
        <p14:creationId xmlns:p14="http://schemas.microsoft.com/office/powerpoint/2010/main" val="3081407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A7CFD-A434-4DE3-9098-E7F40C5266B2}"/>
              </a:ext>
            </a:extLst>
          </p:cNvPr>
          <p:cNvSpPr>
            <a:spLocks noGrp="1"/>
          </p:cNvSpPr>
          <p:nvPr>
            <p:ph type="title"/>
          </p:nvPr>
        </p:nvSpPr>
        <p:spPr>
          <a:xfrm>
            <a:off x="629841" y="273844"/>
            <a:ext cx="7886700" cy="994172"/>
          </a:xfrm>
        </p:spPr>
        <p:txBody>
          <a:bodyPr>
            <a:normAutofit/>
          </a:bodyPr>
          <a:lstStyle>
            <a:lvl1pPr>
              <a:defRPr sz="2700" b="1">
                <a:solidFill>
                  <a:srgbClr val="DA521E"/>
                </a:solidFill>
                <a:latin typeface="+mn-lt"/>
              </a:defRPr>
            </a:lvl1pPr>
          </a:lstStyle>
          <a:p>
            <a:r>
              <a:rPr lang="en-US"/>
              <a:t>Click to edit Master title style</a:t>
            </a:r>
          </a:p>
        </p:txBody>
      </p:sp>
      <p:sp>
        <p:nvSpPr>
          <p:cNvPr id="4" name="Content Placeholder 3">
            <a:extLst>
              <a:ext uri="{FF2B5EF4-FFF2-40B4-BE49-F238E27FC236}">
                <a16:creationId xmlns:a16="http://schemas.microsoft.com/office/drawing/2014/main" id="{9A7B0660-1DD0-4FD3-B390-5C412A35217E}"/>
              </a:ext>
            </a:extLst>
          </p:cNvPr>
          <p:cNvSpPr>
            <a:spLocks noGrp="1"/>
          </p:cNvSpPr>
          <p:nvPr>
            <p:ph sz="half" idx="2"/>
          </p:nvPr>
        </p:nvSpPr>
        <p:spPr>
          <a:xfrm>
            <a:off x="629842" y="1371601"/>
            <a:ext cx="3868340" cy="3270647"/>
          </a:xfrm>
        </p:spPr>
        <p:txBody>
          <a:bodyPr/>
          <a:lstStyle>
            <a:lvl1pPr>
              <a:defRPr sz="1800" b="1">
                <a:solidFill>
                  <a:srgbClr val="016A70"/>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FD77F812-FA35-4DD0-9B9C-FACAAC6261FE}"/>
              </a:ext>
            </a:extLst>
          </p:cNvPr>
          <p:cNvSpPr>
            <a:spLocks noGrp="1"/>
          </p:cNvSpPr>
          <p:nvPr>
            <p:ph sz="quarter" idx="4"/>
          </p:nvPr>
        </p:nvSpPr>
        <p:spPr>
          <a:xfrm>
            <a:off x="4629150" y="1371601"/>
            <a:ext cx="3887391" cy="3270647"/>
          </a:xfrm>
        </p:spPr>
        <p:txBody>
          <a:bodyPr/>
          <a:lstStyle>
            <a:lvl1pPr>
              <a:defRPr sz="1800" b="1">
                <a:solidFill>
                  <a:srgbClr val="016A70"/>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3" name="Group 22">
            <a:extLst>
              <a:ext uri="{FF2B5EF4-FFF2-40B4-BE49-F238E27FC236}">
                <a16:creationId xmlns:a16="http://schemas.microsoft.com/office/drawing/2014/main" id="{70EC658D-D9CD-40A7-85ED-2C279A10257D}"/>
              </a:ext>
            </a:extLst>
          </p:cNvPr>
          <p:cNvGrpSpPr/>
          <p:nvPr userDrawn="1"/>
        </p:nvGrpSpPr>
        <p:grpSpPr>
          <a:xfrm>
            <a:off x="0" y="5032717"/>
            <a:ext cx="9144000" cy="110783"/>
            <a:chOff x="0" y="6710290"/>
            <a:chExt cx="12192000" cy="147710"/>
          </a:xfrm>
        </p:grpSpPr>
        <p:sp>
          <p:nvSpPr>
            <p:cNvPr id="24" name="Rectangle 23">
              <a:extLst>
                <a:ext uri="{FF2B5EF4-FFF2-40B4-BE49-F238E27FC236}">
                  <a16:creationId xmlns:a16="http://schemas.microsoft.com/office/drawing/2014/main" id="{2DACCB87-7A0C-4AC3-A76C-309079462B54}"/>
                </a:ext>
              </a:extLst>
            </p:cNvPr>
            <p:cNvSpPr>
              <a:spLocks noChangeArrowheads="1"/>
            </p:cNvSpPr>
            <p:nvPr userDrawn="1"/>
          </p:nvSpPr>
          <p:spPr bwMode="auto">
            <a:xfrm>
              <a:off x="8110221" y="6710290"/>
              <a:ext cx="804110" cy="147710"/>
            </a:xfrm>
            <a:prstGeom prst="rect">
              <a:avLst/>
            </a:prstGeom>
            <a:solidFill>
              <a:srgbClr val="8D3102"/>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28" name="Rectangle 27">
              <a:extLst>
                <a:ext uri="{FF2B5EF4-FFF2-40B4-BE49-F238E27FC236}">
                  <a16:creationId xmlns:a16="http://schemas.microsoft.com/office/drawing/2014/main" id="{A2AA28A3-C436-4625-BB9B-C16D92E02AF2}"/>
                </a:ext>
              </a:extLst>
            </p:cNvPr>
            <p:cNvSpPr>
              <a:spLocks noChangeArrowheads="1"/>
            </p:cNvSpPr>
            <p:nvPr userDrawn="1"/>
          </p:nvSpPr>
          <p:spPr bwMode="auto">
            <a:xfrm>
              <a:off x="8903845" y="6710290"/>
              <a:ext cx="804110" cy="147710"/>
            </a:xfrm>
            <a:prstGeom prst="rect">
              <a:avLst/>
            </a:prstGeom>
            <a:solidFill>
              <a:srgbClr val="016A70"/>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29" name="Rectangle 28">
              <a:extLst>
                <a:ext uri="{FF2B5EF4-FFF2-40B4-BE49-F238E27FC236}">
                  <a16:creationId xmlns:a16="http://schemas.microsoft.com/office/drawing/2014/main" id="{109AC30B-28B5-4D5C-8D4C-022278B7765E}"/>
                </a:ext>
              </a:extLst>
            </p:cNvPr>
            <p:cNvSpPr>
              <a:spLocks noChangeArrowheads="1"/>
            </p:cNvSpPr>
            <p:nvPr userDrawn="1"/>
          </p:nvSpPr>
          <p:spPr bwMode="auto">
            <a:xfrm>
              <a:off x="9707954" y="6710290"/>
              <a:ext cx="804765" cy="147710"/>
            </a:xfrm>
            <a:prstGeom prst="rect">
              <a:avLst/>
            </a:prstGeom>
            <a:solidFill>
              <a:srgbClr val="771E7C"/>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30" name="Rectangle 29">
              <a:extLst>
                <a:ext uri="{FF2B5EF4-FFF2-40B4-BE49-F238E27FC236}">
                  <a16:creationId xmlns:a16="http://schemas.microsoft.com/office/drawing/2014/main" id="{3CC46D14-DA01-4B19-B5B3-693F4080A1F8}"/>
                </a:ext>
              </a:extLst>
            </p:cNvPr>
            <p:cNvSpPr>
              <a:spLocks noChangeArrowheads="1"/>
            </p:cNvSpPr>
            <p:nvPr userDrawn="1"/>
          </p:nvSpPr>
          <p:spPr bwMode="auto">
            <a:xfrm>
              <a:off x="10494263" y="6710290"/>
              <a:ext cx="1697737" cy="147710"/>
            </a:xfrm>
            <a:prstGeom prst="rect">
              <a:avLst/>
            </a:prstGeom>
            <a:solidFill>
              <a:srgbClr val="17468F"/>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31" name="Rectangle 20">
              <a:extLst>
                <a:ext uri="{FF2B5EF4-FFF2-40B4-BE49-F238E27FC236}">
                  <a16:creationId xmlns:a16="http://schemas.microsoft.com/office/drawing/2014/main" id="{03CA7B71-06C0-4FE1-A73D-BE5BD59CAB71}"/>
                </a:ext>
              </a:extLst>
            </p:cNvPr>
            <p:cNvSpPr>
              <a:spLocks noChangeArrowheads="1"/>
            </p:cNvSpPr>
            <p:nvPr userDrawn="1"/>
          </p:nvSpPr>
          <p:spPr bwMode="auto">
            <a:xfrm>
              <a:off x="0" y="6710290"/>
              <a:ext cx="7316597" cy="147710"/>
            </a:xfrm>
            <a:prstGeom prst="rect">
              <a:avLst/>
            </a:prstGeom>
            <a:solidFill>
              <a:srgbClr val="DA521E"/>
            </a:solidFill>
            <a:ln>
              <a:noFill/>
            </a:ln>
          </p:spPr>
          <p:txBody>
            <a:bodyPr vert="horz" wrap="square" lIns="60960" tIns="30480" rIns="60960" bIns="30480" numCol="1" anchor="t" anchorCtr="0" compatLnSpc="1">
              <a:prstTxWarp prst="textNoShape">
                <a:avLst/>
              </a:prstTxWarp>
            </a:bodyPr>
            <a:lstStyle/>
            <a:p>
              <a:endParaRPr lang="en-US" sz="1250"/>
            </a:p>
          </p:txBody>
        </p:sp>
        <p:sp>
          <p:nvSpPr>
            <p:cNvPr id="32" name="Rectangle 31">
              <a:extLst>
                <a:ext uri="{FF2B5EF4-FFF2-40B4-BE49-F238E27FC236}">
                  <a16:creationId xmlns:a16="http://schemas.microsoft.com/office/drawing/2014/main" id="{50BC520A-D4B9-4E0C-BD8C-0745222D9413}"/>
                </a:ext>
              </a:extLst>
            </p:cNvPr>
            <p:cNvSpPr>
              <a:spLocks noChangeArrowheads="1"/>
            </p:cNvSpPr>
            <p:nvPr userDrawn="1"/>
          </p:nvSpPr>
          <p:spPr bwMode="auto">
            <a:xfrm>
              <a:off x="7306111" y="6710290"/>
              <a:ext cx="804110" cy="147710"/>
            </a:xfrm>
            <a:prstGeom prst="rect">
              <a:avLst/>
            </a:prstGeom>
            <a:solidFill>
              <a:srgbClr val="8E8D01"/>
            </a:solidFill>
            <a:ln>
              <a:noFill/>
            </a:ln>
          </p:spPr>
          <p:txBody>
            <a:bodyPr vert="horz" wrap="square" lIns="60960" tIns="30480" rIns="60960" bIns="30480" numCol="1" anchor="t" anchorCtr="0" compatLnSpc="1">
              <a:prstTxWarp prst="textNoShape">
                <a:avLst/>
              </a:prstTxWarp>
            </a:bodyPr>
            <a:lstStyle/>
            <a:p>
              <a:endParaRPr lang="en-US" sz="1250"/>
            </a:p>
          </p:txBody>
        </p:sp>
      </p:grpSp>
    </p:spTree>
    <p:extLst>
      <p:ext uri="{BB962C8B-B14F-4D97-AF65-F5344CB8AC3E}">
        <p14:creationId xmlns:p14="http://schemas.microsoft.com/office/powerpoint/2010/main" val="249410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dirty="0"/>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42682890"/>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8534426-4588-40A8-AB16-C2AF7D010CE5}"/>
              </a:ext>
            </a:extLst>
          </p:cNvPr>
          <p:cNvSpPr txBox="1"/>
          <p:nvPr userDrawn="1"/>
        </p:nvSpPr>
        <p:spPr>
          <a:xfrm>
            <a:off x="95414" y="3036891"/>
            <a:ext cx="4979506" cy="1061829"/>
          </a:xfrm>
          <a:prstGeom prst="rect">
            <a:avLst/>
          </a:prstGeom>
          <a:noFill/>
        </p:spPr>
        <p:txBody>
          <a:bodyPr wrap="square" rtlCol="0">
            <a:spAutoFit/>
          </a:bodyPr>
          <a:lstStyle/>
          <a:p>
            <a:r>
              <a:rPr lang="en-US" sz="900">
                <a:solidFill>
                  <a:srgbClr val="695E4A"/>
                </a:solidFill>
                <a:latin typeface="Calibri" panose="020F0502020204030204" pitchFamily="34" charset="0"/>
              </a:rPr>
              <a:t>For more information, contact CDC</a:t>
            </a:r>
            <a:br>
              <a:rPr lang="en-US" sz="900">
                <a:solidFill>
                  <a:srgbClr val="695E4A"/>
                </a:solidFill>
                <a:latin typeface="Calibri" panose="020F0502020204030204" pitchFamily="34" charset="0"/>
              </a:rPr>
            </a:br>
            <a:r>
              <a:rPr lang="en-US" sz="900">
                <a:solidFill>
                  <a:srgbClr val="695E4A"/>
                </a:solidFill>
                <a:latin typeface="Calibri" panose="020F0502020204030204" pitchFamily="34" charset="0"/>
              </a:rPr>
              <a:t>1-800-CDC-INFO (232-4636)</a:t>
            </a:r>
            <a:br>
              <a:rPr lang="en-US" sz="900">
                <a:solidFill>
                  <a:srgbClr val="695E4A"/>
                </a:solidFill>
                <a:latin typeface="Calibri" panose="020F0502020204030204" pitchFamily="34" charset="0"/>
              </a:rPr>
            </a:br>
            <a:r>
              <a:rPr lang="en-US" sz="900">
                <a:solidFill>
                  <a:srgbClr val="695E4A"/>
                </a:solidFill>
                <a:latin typeface="Calibri" panose="020F0502020204030204" pitchFamily="34" charset="0"/>
              </a:rPr>
              <a:t>TTY:  1-888-232-6348    www.cdc.gov</a:t>
            </a:r>
            <a:br>
              <a:rPr lang="en-US" sz="900">
                <a:solidFill>
                  <a:srgbClr val="695E4A"/>
                </a:solidFill>
                <a:latin typeface="Calibri" panose="020F0502020204030204" pitchFamily="34" charset="0"/>
              </a:rPr>
            </a:br>
            <a:br>
              <a:rPr lang="en-US" sz="900">
                <a:solidFill>
                  <a:srgbClr val="695E4A"/>
                </a:solidFill>
                <a:latin typeface="Calibri" panose="020F0502020204030204" pitchFamily="34" charset="0"/>
              </a:rPr>
            </a:br>
            <a:br>
              <a:rPr lang="en-US" sz="900">
                <a:solidFill>
                  <a:srgbClr val="695E4A"/>
                </a:solidFill>
                <a:latin typeface="Calibri" panose="020F0502020204030204" pitchFamily="34" charset="0"/>
              </a:rPr>
            </a:br>
            <a:r>
              <a:rPr lang="en-US" sz="900">
                <a:solidFill>
                  <a:srgbClr val="695E4A"/>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grpSp>
        <p:nvGrpSpPr>
          <p:cNvPr id="6" name="Group 5">
            <a:extLst>
              <a:ext uri="{FF2B5EF4-FFF2-40B4-BE49-F238E27FC236}">
                <a16:creationId xmlns:a16="http://schemas.microsoft.com/office/drawing/2014/main" id="{86526D09-8127-4A81-B770-A8FC6245C774}"/>
              </a:ext>
            </a:extLst>
          </p:cNvPr>
          <p:cNvGrpSpPr/>
          <p:nvPr userDrawn="1"/>
        </p:nvGrpSpPr>
        <p:grpSpPr>
          <a:xfrm>
            <a:off x="0" y="4256314"/>
            <a:ext cx="9144000" cy="887186"/>
            <a:chOff x="0" y="-11827"/>
            <a:chExt cx="9144000" cy="170018"/>
          </a:xfrm>
        </p:grpSpPr>
        <p:sp>
          <p:nvSpPr>
            <p:cNvPr id="7" name="bk object 25">
              <a:extLst>
                <a:ext uri="{FF2B5EF4-FFF2-40B4-BE49-F238E27FC236}">
                  <a16:creationId xmlns:a16="http://schemas.microsoft.com/office/drawing/2014/main" id="{D2B650CA-A85E-4F14-B69A-114F1AC71E52}"/>
                </a:ext>
              </a:extLst>
            </p:cNvPr>
            <p:cNvSpPr/>
            <p:nvPr userDrawn="1"/>
          </p:nvSpPr>
          <p:spPr>
            <a:xfrm>
              <a:off x="0" y="-11827"/>
              <a:ext cx="522365" cy="170018"/>
            </a:xfrm>
            <a:custGeom>
              <a:avLst/>
              <a:gdLst/>
              <a:ahLst/>
              <a:cxnLst/>
              <a:rect l="l" t="t" r="r" b="b"/>
              <a:pathLst>
                <a:path w="1047115" h="1413510">
                  <a:moveTo>
                    <a:pt x="1046875" y="0"/>
                  </a:moveTo>
                  <a:lnTo>
                    <a:pt x="0" y="0"/>
                  </a:lnTo>
                  <a:lnTo>
                    <a:pt x="0" y="1412925"/>
                  </a:lnTo>
                  <a:lnTo>
                    <a:pt x="869393" y="1412925"/>
                  </a:lnTo>
                  <a:lnTo>
                    <a:pt x="1046875" y="0"/>
                  </a:lnTo>
                  <a:close/>
                </a:path>
              </a:pathLst>
            </a:custGeom>
            <a:solidFill>
              <a:srgbClr val="103064"/>
            </a:solidFill>
          </p:spPr>
          <p:txBody>
            <a:bodyPr wrap="square" lIns="0" tIns="0" rIns="0" bIns="0" rtlCol="0"/>
            <a:lstStyle/>
            <a:p>
              <a:endParaRPr/>
            </a:p>
          </p:txBody>
        </p:sp>
        <p:sp>
          <p:nvSpPr>
            <p:cNvPr id="8" name="bk object 26">
              <a:extLst>
                <a:ext uri="{FF2B5EF4-FFF2-40B4-BE49-F238E27FC236}">
                  <a16:creationId xmlns:a16="http://schemas.microsoft.com/office/drawing/2014/main" id="{C645D4BD-0C9B-4E33-9FAD-69F09CDBABB5}"/>
                </a:ext>
              </a:extLst>
            </p:cNvPr>
            <p:cNvSpPr/>
            <p:nvPr userDrawn="1"/>
          </p:nvSpPr>
          <p:spPr>
            <a:xfrm>
              <a:off x="340051" y="-11827"/>
              <a:ext cx="863535" cy="170018"/>
            </a:xfrm>
            <a:custGeom>
              <a:avLst/>
              <a:gdLst/>
              <a:ahLst/>
              <a:cxnLst/>
              <a:rect l="l" t="t" r="r" b="b"/>
              <a:pathLst>
                <a:path w="1731010" h="1413510">
                  <a:moveTo>
                    <a:pt x="1730918" y="0"/>
                  </a:moveTo>
                  <a:lnTo>
                    <a:pt x="179633" y="0"/>
                  </a:lnTo>
                  <a:lnTo>
                    <a:pt x="0" y="1412925"/>
                  </a:lnTo>
                  <a:lnTo>
                    <a:pt x="1296345" y="1412925"/>
                  </a:lnTo>
                  <a:lnTo>
                    <a:pt x="1730918" y="0"/>
                  </a:lnTo>
                  <a:close/>
                </a:path>
              </a:pathLst>
            </a:custGeom>
            <a:solidFill>
              <a:srgbClr val="1D56B3"/>
            </a:solidFill>
          </p:spPr>
          <p:txBody>
            <a:bodyPr wrap="square" lIns="0" tIns="0" rIns="0" bIns="0" rtlCol="0"/>
            <a:lstStyle/>
            <a:p>
              <a:endParaRPr/>
            </a:p>
          </p:txBody>
        </p:sp>
        <p:sp>
          <p:nvSpPr>
            <p:cNvPr id="9" name="bk object 27">
              <a:extLst>
                <a:ext uri="{FF2B5EF4-FFF2-40B4-BE49-F238E27FC236}">
                  <a16:creationId xmlns:a16="http://schemas.microsoft.com/office/drawing/2014/main" id="{53F5EAF7-44AE-4DA0-A66F-7457F8E97247}"/>
                </a:ext>
              </a:extLst>
            </p:cNvPr>
            <p:cNvSpPr/>
            <p:nvPr userDrawn="1"/>
          </p:nvSpPr>
          <p:spPr>
            <a:xfrm>
              <a:off x="878274" y="-11827"/>
              <a:ext cx="1343452" cy="170018"/>
            </a:xfrm>
            <a:custGeom>
              <a:avLst/>
              <a:gdLst/>
              <a:ahLst/>
              <a:cxnLst/>
              <a:rect l="l" t="t" r="r" b="b"/>
              <a:pathLst>
                <a:path w="2693035" h="1413510">
                  <a:moveTo>
                    <a:pt x="2692774" y="0"/>
                  </a:moveTo>
                  <a:lnTo>
                    <a:pt x="435654" y="0"/>
                  </a:lnTo>
                  <a:lnTo>
                    <a:pt x="0" y="1412925"/>
                  </a:lnTo>
                  <a:lnTo>
                    <a:pt x="1878492" y="1412925"/>
                  </a:lnTo>
                  <a:lnTo>
                    <a:pt x="2692774" y="0"/>
                  </a:lnTo>
                  <a:close/>
                </a:path>
              </a:pathLst>
            </a:custGeom>
            <a:solidFill>
              <a:srgbClr val="103064"/>
            </a:solidFill>
          </p:spPr>
          <p:txBody>
            <a:bodyPr wrap="square" lIns="0" tIns="0" rIns="0" bIns="0" rtlCol="0"/>
            <a:lstStyle/>
            <a:p>
              <a:endParaRPr/>
            </a:p>
          </p:txBody>
        </p:sp>
        <p:sp>
          <p:nvSpPr>
            <p:cNvPr id="10" name="bk object 28">
              <a:extLst>
                <a:ext uri="{FF2B5EF4-FFF2-40B4-BE49-F238E27FC236}">
                  <a16:creationId xmlns:a16="http://schemas.microsoft.com/office/drawing/2014/main" id="{6E72D0F0-942E-439C-B474-A2ED6D1D1896}"/>
                </a:ext>
              </a:extLst>
            </p:cNvPr>
            <p:cNvSpPr/>
            <p:nvPr userDrawn="1"/>
          </p:nvSpPr>
          <p:spPr>
            <a:xfrm>
              <a:off x="1654598" y="-11827"/>
              <a:ext cx="1362458" cy="170018"/>
            </a:xfrm>
            <a:custGeom>
              <a:avLst/>
              <a:gdLst/>
              <a:ahLst/>
              <a:cxnLst/>
              <a:rect l="l" t="t" r="r" b="b"/>
              <a:pathLst>
                <a:path w="2731134" h="1413510">
                  <a:moveTo>
                    <a:pt x="2730969" y="0"/>
                  </a:moveTo>
                  <a:lnTo>
                    <a:pt x="816445" y="0"/>
                  </a:lnTo>
                  <a:lnTo>
                    <a:pt x="0" y="1412925"/>
                  </a:lnTo>
                  <a:lnTo>
                    <a:pt x="1593978" y="1412925"/>
                  </a:lnTo>
                  <a:lnTo>
                    <a:pt x="2730969" y="0"/>
                  </a:lnTo>
                  <a:close/>
                </a:path>
              </a:pathLst>
            </a:custGeom>
            <a:solidFill>
              <a:srgbClr val="1E59B8"/>
            </a:solidFill>
          </p:spPr>
          <p:txBody>
            <a:bodyPr wrap="square" lIns="0" tIns="0" rIns="0" bIns="0" rtlCol="0"/>
            <a:lstStyle/>
            <a:p>
              <a:endParaRPr/>
            </a:p>
          </p:txBody>
        </p:sp>
        <p:sp>
          <p:nvSpPr>
            <p:cNvPr id="11" name="bk object 29">
              <a:extLst>
                <a:ext uri="{FF2B5EF4-FFF2-40B4-BE49-F238E27FC236}">
                  <a16:creationId xmlns:a16="http://schemas.microsoft.com/office/drawing/2014/main" id="{E926208D-BD33-4667-B501-F0C54FE47583}"/>
                </a:ext>
              </a:extLst>
            </p:cNvPr>
            <p:cNvSpPr/>
            <p:nvPr userDrawn="1"/>
          </p:nvSpPr>
          <p:spPr>
            <a:xfrm>
              <a:off x="2304805" y="-11827"/>
              <a:ext cx="937659" cy="170018"/>
            </a:xfrm>
            <a:custGeom>
              <a:avLst/>
              <a:gdLst/>
              <a:ahLst/>
              <a:cxnLst/>
              <a:rect l="l" t="t" r="r" b="b"/>
              <a:pathLst>
                <a:path w="1879600" h="1413510">
                  <a:moveTo>
                    <a:pt x="1879368" y="0"/>
                  </a:moveTo>
                  <a:lnTo>
                    <a:pt x="1140221" y="0"/>
                  </a:lnTo>
                  <a:lnTo>
                    <a:pt x="0" y="1412925"/>
                  </a:lnTo>
                  <a:lnTo>
                    <a:pt x="621900" y="1412925"/>
                  </a:lnTo>
                  <a:lnTo>
                    <a:pt x="1879368" y="0"/>
                  </a:lnTo>
                  <a:close/>
                </a:path>
              </a:pathLst>
            </a:custGeom>
            <a:solidFill>
              <a:srgbClr val="17468F"/>
            </a:solidFill>
          </p:spPr>
          <p:txBody>
            <a:bodyPr wrap="square" lIns="0" tIns="0" rIns="0" bIns="0" rtlCol="0"/>
            <a:lstStyle/>
            <a:p>
              <a:endParaRPr/>
            </a:p>
          </p:txBody>
        </p:sp>
        <p:sp>
          <p:nvSpPr>
            <p:cNvPr id="12" name="bk object 30">
              <a:extLst>
                <a:ext uri="{FF2B5EF4-FFF2-40B4-BE49-F238E27FC236}">
                  <a16:creationId xmlns:a16="http://schemas.microsoft.com/office/drawing/2014/main" id="{674CBAFF-F854-4B57-9205-98C19A1D26EC}"/>
                </a:ext>
              </a:extLst>
            </p:cNvPr>
            <p:cNvSpPr/>
            <p:nvPr userDrawn="1"/>
          </p:nvSpPr>
          <p:spPr>
            <a:xfrm>
              <a:off x="2554809" y="-11827"/>
              <a:ext cx="2483849" cy="170018"/>
            </a:xfrm>
            <a:custGeom>
              <a:avLst/>
              <a:gdLst/>
              <a:ahLst/>
              <a:cxnLst/>
              <a:rect l="l" t="t" r="r" b="b"/>
              <a:pathLst>
                <a:path w="4979034" h="1413510">
                  <a:moveTo>
                    <a:pt x="4978576" y="0"/>
                  </a:moveTo>
                  <a:lnTo>
                    <a:pt x="1262846" y="0"/>
                  </a:lnTo>
                  <a:lnTo>
                    <a:pt x="0" y="1412925"/>
                  </a:lnTo>
                  <a:lnTo>
                    <a:pt x="3093828" y="1412925"/>
                  </a:lnTo>
                  <a:lnTo>
                    <a:pt x="4978576" y="0"/>
                  </a:lnTo>
                  <a:close/>
                </a:path>
              </a:pathLst>
            </a:custGeom>
            <a:solidFill>
              <a:srgbClr val="1E59B8"/>
            </a:solidFill>
          </p:spPr>
          <p:txBody>
            <a:bodyPr wrap="square" lIns="0" tIns="0" rIns="0" bIns="0" rtlCol="0"/>
            <a:lstStyle/>
            <a:p>
              <a:endParaRPr/>
            </a:p>
          </p:txBody>
        </p:sp>
        <p:sp>
          <p:nvSpPr>
            <p:cNvPr id="13" name="bk object 31">
              <a:extLst>
                <a:ext uri="{FF2B5EF4-FFF2-40B4-BE49-F238E27FC236}">
                  <a16:creationId xmlns:a16="http://schemas.microsoft.com/office/drawing/2014/main" id="{E8E051EE-6DB1-421F-A774-48B9DAF2ADFF}"/>
                </a:ext>
              </a:extLst>
            </p:cNvPr>
            <p:cNvSpPr/>
            <p:nvPr userDrawn="1"/>
          </p:nvSpPr>
          <p:spPr>
            <a:xfrm>
              <a:off x="3835845" y="-11827"/>
              <a:ext cx="1915234" cy="170018"/>
            </a:xfrm>
            <a:custGeom>
              <a:avLst/>
              <a:gdLst/>
              <a:ahLst/>
              <a:cxnLst/>
              <a:rect l="l" t="t" r="r" b="b"/>
              <a:pathLst>
                <a:path w="3839209" h="1413510">
                  <a:moveTo>
                    <a:pt x="3838727" y="0"/>
                  </a:moveTo>
                  <a:lnTo>
                    <a:pt x="1891189" y="0"/>
                  </a:lnTo>
                  <a:lnTo>
                    <a:pt x="0" y="1412925"/>
                  </a:lnTo>
                  <a:lnTo>
                    <a:pt x="1625414" y="1412925"/>
                  </a:lnTo>
                  <a:lnTo>
                    <a:pt x="3838727" y="0"/>
                  </a:lnTo>
                  <a:close/>
                </a:path>
              </a:pathLst>
            </a:custGeom>
            <a:solidFill>
              <a:srgbClr val="536DB3"/>
            </a:solidFill>
          </p:spPr>
          <p:txBody>
            <a:bodyPr wrap="square" lIns="0" tIns="0" rIns="0" bIns="0" rtlCol="0"/>
            <a:lstStyle/>
            <a:p>
              <a:endParaRPr/>
            </a:p>
          </p:txBody>
        </p:sp>
        <p:sp>
          <p:nvSpPr>
            <p:cNvPr id="14" name="bk object 32">
              <a:extLst>
                <a:ext uri="{FF2B5EF4-FFF2-40B4-BE49-F238E27FC236}">
                  <a16:creationId xmlns:a16="http://schemas.microsoft.com/office/drawing/2014/main" id="{1713FC97-638B-42A2-AAB4-9FBCBB80E5DD}"/>
                </a:ext>
              </a:extLst>
            </p:cNvPr>
            <p:cNvSpPr/>
            <p:nvPr userDrawn="1"/>
          </p:nvSpPr>
          <p:spPr>
            <a:xfrm>
              <a:off x="4458868" y="-11827"/>
              <a:ext cx="4685132" cy="170018"/>
            </a:xfrm>
            <a:custGeom>
              <a:avLst/>
              <a:gdLst/>
              <a:ahLst/>
              <a:cxnLst/>
              <a:rect l="l" t="t" r="r" b="b"/>
              <a:pathLst>
                <a:path w="9391650" h="1413510">
                  <a:moveTo>
                    <a:pt x="9391076" y="0"/>
                  </a:moveTo>
                  <a:lnTo>
                    <a:pt x="2213316" y="0"/>
                  </a:lnTo>
                  <a:lnTo>
                    <a:pt x="0" y="1412929"/>
                  </a:lnTo>
                  <a:lnTo>
                    <a:pt x="9391076" y="1412929"/>
                  </a:lnTo>
                  <a:lnTo>
                    <a:pt x="9391076" y="0"/>
                  </a:lnTo>
                  <a:close/>
                </a:path>
              </a:pathLst>
            </a:custGeom>
            <a:gradFill>
              <a:gsLst>
                <a:gs pos="0">
                  <a:srgbClr val="103064"/>
                </a:gs>
                <a:gs pos="100000">
                  <a:srgbClr val="17468F"/>
                </a:gs>
              </a:gsLst>
              <a:lin ang="0" scaled="0"/>
            </a:gradFill>
          </p:spPr>
          <p:txBody>
            <a:bodyPr wrap="square" lIns="0" tIns="0" rIns="0" bIns="0" rtlCol="0"/>
            <a:lstStyle/>
            <a:p>
              <a:endParaRPr/>
            </a:p>
          </p:txBody>
        </p:sp>
      </p:grpSp>
    </p:spTree>
    <p:extLst>
      <p:ext uri="{BB962C8B-B14F-4D97-AF65-F5344CB8AC3E}">
        <p14:creationId xmlns:p14="http://schemas.microsoft.com/office/powerpoint/2010/main" val="2709912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sp>
        <p:nvSpPr>
          <p:cNvPr id="13" name="Content Placeholder 2"/>
          <p:cNvSpPr>
            <a:spLocks noGrp="1"/>
          </p:cNvSpPr>
          <p:nvPr userDrawn="1">
            <p:ph idx="10"/>
          </p:nvPr>
        </p:nvSpPr>
        <p:spPr>
          <a:xfrm>
            <a:off x="4807131"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5"/>
            <a:ext cx="9144001" cy="193183"/>
          </a:xfrm>
          <a:prstGeom prst="rect">
            <a:avLst/>
          </a:prstGeom>
        </p:spPr>
      </p:pic>
    </p:spTree>
    <p:extLst>
      <p:ext uri="{BB962C8B-B14F-4D97-AF65-F5344CB8AC3E}">
        <p14:creationId xmlns:p14="http://schemas.microsoft.com/office/powerpoint/2010/main" val="358441372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94913" cy="871538"/>
          </a:xfrm>
          <a:prstGeom prst="rect">
            <a:avLst/>
          </a:prstGeom>
        </p:spPr>
        <p:txBody>
          <a:bodyPr anchor="b"/>
          <a:lstStyle>
            <a:lvl1pPr algn="l">
              <a:defRPr sz="3600" b="1" baseline="0">
                <a:solidFill>
                  <a:schemeClr val="bg2"/>
                </a:solidFill>
                <a:effectLst/>
                <a:latin typeface="Calibri" pitchFamily="34" charset="0"/>
              </a:defRPr>
            </a:lvl1pPr>
          </a:lstStyle>
          <a:p>
            <a:r>
              <a:rPr lang="en-US" dirty="0"/>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4306797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8140"/>
          <a:stretch/>
        </p:blipFill>
        <p:spPr>
          <a:xfrm>
            <a:off x="0" y="4259855"/>
            <a:ext cx="9148928" cy="883645"/>
          </a:xfrm>
          <a:prstGeom prst="rect">
            <a:avLst/>
          </a:prstGeom>
        </p:spPr>
      </p:pic>
      <p:sp>
        <p:nvSpPr>
          <p:cNvPr id="3" name="TextBox 2"/>
          <p:cNvSpPr txBox="1"/>
          <p:nvPr userDrawn="1"/>
        </p:nvSpPr>
        <p:spPr>
          <a:xfrm>
            <a:off x="127218" y="2746824"/>
            <a:ext cx="6639341" cy="1384995"/>
          </a:xfrm>
          <a:prstGeom prst="rect">
            <a:avLst/>
          </a:prstGeom>
          <a:noFill/>
        </p:spPr>
        <p:txBody>
          <a:bodyPr wrap="square" rtlCol="0">
            <a:spAutoFit/>
          </a:bodyPr>
          <a:lstStyle/>
          <a:p>
            <a:r>
              <a:rPr lang="en-US" sz="1200" dirty="0">
                <a:solidFill>
                  <a:srgbClr val="695E4A"/>
                </a:solidFill>
                <a:latin typeface="Calibri" panose="020F0502020204030204" pitchFamily="34" charset="0"/>
              </a:rPr>
              <a:t>For more information, contact CDC</a:t>
            </a: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1-800-CDC-INFO (232-4636)</a:t>
            </a: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TTY:  1-888-232-6348    www.cdc.gov</a:t>
            </a:r>
            <a:br>
              <a:rPr lang="en-US" sz="1200" dirty="0">
                <a:solidFill>
                  <a:srgbClr val="695E4A"/>
                </a:solidFill>
                <a:latin typeface="Calibri" panose="020F0502020204030204" pitchFamily="34" charset="0"/>
              </a:rPr>
            </a:br>
            <a:br>
              <a:rPr lang="en-US" sz="1200" dirty="0">
                <a:solidFill>
                  <a:srgbClr val="695E4A"/>
                </a:solidFill>
                <a:latin typeface="Calibri" panose="020F0502020204030204" pitchFamily="34" charset="0"/>
              </a:rPr>
            </a:b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50285361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2"/>
            <a:ext cx="9144000" cy="889620"/>
          </a:xfrm>
          <a:prstGeom prst="rect">
            <a:avLst/>
          </a:prstGeom>
        </p:spPr>
      </p:pic>
      <p:sp>
        <p:nvSpPr>
          <p:cNvPr id="7" name="Title 1"/>
          <p:cNvSpPr>
            <a:spLocks noGrp="1"/>
          </p:cNvSpPr>
          <p:nvPr>
            <p:ph type="title"/>
          </p:nvPr>
        </p:nvSpPr>
        <p:spPr>
          <a:xfrm>
            <a:off x="457200" y="1026676"/>
            <a:ext cx="8229600" cy="866834"/>
          </a:xfrm>
          <a:prstGeom prst="rect">
            <a:avLst/>
          </a:prstGeom>
        </p:spPr>
        <p:txBody>
          <a:bodyPr/>
          <a:lstStyle>
            <a:lvl1pPr algn="l">
              <a:lnSpc>
                <a:spcPts val="3000"/>
              </a:lnSpc>
              <a:defRPr sz="2800" b="1" baseline="0">
                <a:solidFill>
                  <a:srgbClr val="005DAB"/>
                </a:solidFill>
                <a:effectLst/>
                <a:latin typeface="Calibri" pitchFamily="34" charset="0"/>
              </a:defRPr>
            </a:lvl1pPr>
          </a:lstStyle>
          <a:p>
            <a:endParaRPr lang="en-US"/>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005DAB"/>
                </a:solidFill>
                <a:effectLst/>
                <a:latin typeface="Calibri"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005DAB"/>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457200" y="153437"/>
            <a:ext cx="6903076" cy="369332"/>
          </a:xfrm>
          <a:prstGeom prst="rect">
            <a:avLst/>
          </a:prstGeom>
          <a:noFill/>
        </p:spPr>
        <p:txBody>
          <a:bodyPr wrap="square" rtlCol="0">
            <a:spAutoFit/>
          </a:bodyPr>
          <a:lstStyle/>
          <a:p>
            <a:r>
              <a:rPr lang="en-US" sz="1800" b="1">
                <a:solidFill>
                  <a:srgbClr val="1D1D1D"/>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174123321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005DAB"/>
                </a:solidFill>
                <a:effectLst/>
                <a:latin typeface="Calibri" pitchFamily="34" charset="0"/>
              </a:defRPr>
            </a:lvl1pPr>
          </a:lstStyle>
          <a:p>
            <a:r>
              <a:rPr lang="en-US"/>
              <a:t>Bottom band: NCEZID</a:t>
            </a:r>
          </a:p>
        </p:txBody>
      </p:sp>
      <p:sp>
        <p:nvSpPr>
          <p:cNvPr id="7" name="Text Placeholder 7"/>
          <p:cNvSpPr>
            <a:spLocks noGrp="1"/>
          </p:cNvSpPr>
          <p:nvPr>
            <p:ph type="body" sz="quarter" idx="10"/>
          </p:nvPr>
        </p:nvSpPr>
        <p:spPr>
          <a:xfrm>
            <a:off x="457200" y="1158875"/>
            <a:ext cx="8229600" cy="3341688"/>
          </a:xfrm>
        </p:spPr>
        <p:txBody>
          <a:bodyPr/>
          <a:lstStyle>
            <a:lvl1pPr marL="342892" indent="-342892">
              <a:buClr>
                <a:srgbClr val="E25423"/>
              </a:buClr>
              <a:buFont typeface="Wingdings" panose="05000000000000000000" pitchFamily="2" charset="2"/>
              <a:buChar char="§"/>
              <a:defRPr sz="2000">
                <a:solidFill>
                  <a:srgbClr val="005DAB"/>
                </a:solidFill>
              </a:defRPr>
            </a:lvl1pPr>
            <a:lvl2pPr>
              <a:buClr>
                <a:srgbClr val="8D8B00"/>
              </a:buClr>
              <a:defRPr sz="2000">
                <a:solidFill>
                  <a:srgbClr val="005DAB"/>
                </a:solidFill>
              </a:defRPr>
            </a:lvl2pPr>
            <a:lvl3pPr>
              <a:buClr>
                <a:srgbClr val="006A71"/>
              </a:buClr>
              <a:defRPr sz="2000">
                <a:solidFill>
                  <a:srgbClr val="005DAB"/>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052960"/>
            <a:ext cx="9144000" cy="90541"/>
          </a:xfrm>
          <a:prstGeom prst="rect">
            <a:avLst/>
          </a:prstGeom>
        </p:spPr>
      </p:pic>
    </p:spTree>
    <p:extLst>
      <p:ext uri="{BB962C8B-B14F-4D97-AF65-F5344CB8AC3E}">
        <p14:creationId xmlns:p14="http://schemas.microsoft.com/office/powerpoint/2010/main" val="180809882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005DAB"/>
                </a:solidFill>
                <a:effectLst/>
                <a:latin typeface="Calibri" pitchFamily="34" charset="0"/>
              </a:defRPr>
            </a:lvl1pPr>
          </a:lstStyle>
          <a:p>
            <a:endParaRPr lang="en-US"/>
          </a:p>
        </p:txBody>
      </p:sp>
      <p:sp>
        <p:nvSpPr>
          <p:cNvPr id="3" name="Content Placeholder 2"/>
          <p:cNvSpPr>
            <a:spLocks noGrp="1"/>
          </p:cNvSpPr>
          <p:nvPr>
            <p:ph idx="1"/>
          </p:nvPr>
        </p:nvSpPr>
        <p:spPr>
          <a:xfrm>
            <a:off x="457201" y="1200151"/>
            <a:ext cx="3879669" cy="3143250"/>
          </a:xfrm>
          <a:prstGeom prst="rect">
            <a:avLst/>
          </a:prstGeom>
        </p:spPr>
        <p:txBody>
          <a:bodyPr/>
          <a:lstStyle>
            <a:lvl1pPr marL="342892" indent="-342892">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1" indent="-285743">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4807132" y="1200151"/>
            <a:ext cx="3879669" cy="3143250"/>
          </a:xfrm>
          <a:prstGeom prst="rect">
            <a:avLst/>
          </a:prstGeom>
        </p:spPr>
        <p:txBody>
          <a:bodyPr/>
          <a:lstStyle>
            <a:lvl1pPr marL="342892" indent="-342892">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1" indent="-285743">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052960"/>
            <a:ext cx="9144000" cy="90541"/>
          </a:xfrm>
          <a:prstGeom prst="rect">
            <a:avLst/>
          </a:prstGeom>
        </p:spPr>
      </p:pic>
    </p:spTree>
    <p:extLst>
      <p:ext uri="{BB962C8B-B14F-4D97-AF65-F5344CB8AC3E}">
        <p14:creationId xmlns:p14="http://schemas.microsoft.com/office/powerpoint/2010/main" val="226601312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2" y="3350323"/>
            <a:ext cx="8294913" cy="871538"/>
          </a:xfrm>
          <a:prstGeom prst="rect">
            <a:avLst/>
          </a:prstGeom>
        </p:spPr>
        <p:txBody>
          <a:bodyPr anchor="b"/>
          <a:lstStyle>
            <a:lvl1pPr algn="l">
              <a:defRPr sz="3600" b="1" baseline="0">
                <a:solidFill>
                  <a:srgbClr val="000000"/>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rgbClr val="000000"/>
                </a:solidFill>
                <a:latin typeface="Calibri"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4880192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969961348"/>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23" r:id="rId4"/>
    <p:sldLayoutId id="2147483849" r:id="rId5"/>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248078137"/>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189" algn="ctr" rtl="0" fontAlgn="base">
        <a:spcBef>
          <a:spcPct val="0"/>
        </a:spcBef>
        <a:spcAft>
          <a:spcPct val="0"/>
        </a:spcAft>
        <a:defRPr sz="4400">
          <a:solidFill>
            <a:schemeClr val="tx1"/>
          </a:solidFill>
          <a:latin typeface="Myriad Web Pro" panose="020B0503030403020204" pitchFamily="34" charset="0"/>
        </a:defRPr>
      </a:lvl6pPr>
      <a:lvl7pPr marL="914378" algn="ctr" rtl="0" fontAlgn="base">
        <a:spcBef>
          <a:spcPct val="0"/>
        </a:spcBef>
        <a:spcAft>
          <a:spcPct val="0"/>
        </a:spcAft>
        <a:defRPr sz="4400">
          <a:solidFill>
            <a:schemeClr val="tx1"/>
          </a:solidFill>
          <a:latin typeface="Myriad Web Pro" panose="020B0503030403020204" pitchFamily="34" charset="0"/>
        </a:defRPr>
      </a:lvl7pPr>
      <a:lvl8pPr marL="1371566" algn="ctr" rtl="0" fontAlgn="base">
        <a:spcBef>
          <a:spcPct val="0"/>
        </a:spcBef>
        <a:spcAft>
          <a:spcPct val="0"/>
        </a:spcAft>
        <a:defRPr sz="4400">
          <a:solidFill>
            <a:schemeClr val="tx1"/>
          </a:solidFill>
          <a:latin typeface="Myriad Web Pro" panose="020B0503030403020204" pitchFamily="34" charset="0"/>
        </a:defRPr>
      </a:lvl8pPr>
      <a:lvl9pPr marL="1828754" algn="ctr" rtl="0" fontAlgn="base">
        <a:spcBef>
          <a:spcPct val="0"/>
        </a:spcBef>
        <a:spcAft>
          <a:spcPct val="0"/>
        </a:spcAft>
        <a:defRPr sz="4400">
          <a:solidFill>
            <a:schemeClr val="tx1"/>
          </a:solidFill>
          <a:latin typeface="Myriad Web Pro" panose="020B0503030403020204" pitchFamily="34" charset="0"/>
        </a:defRPr>
      </a:lvl9pPr>
    </p:titleStyle>
    <p:bodyStyle>
      <a:lvl1pPr marL="342892" indent="-342892" algn="l" rtl="0" eaLnBrk="0" fontAlgn="base" hangingPunct="0">
        <a:spcBef>
          <a:spcPct val="20000"/>
        </a:spcBef>
        <a:spcAft>
          <a:spcPct val="0"/>
        </a:spcAft>
        <a:buFont typeface="Arial" panose="020B0604020202020204" pitchFamily="34" charset="0"/>
        <a:buChar char="•"/>
        <a:defRPr sz="3200" kern="1200">
          <a:solidFill>
            <a:srgbClr val="005DAB"/>
          </a:solidFill>
          <a:latin typeface="Calibri" panose="020F0502020204030204" pitchFamily="34" charset="0"/>
          <a:ea typeface="+mn-ea"/>
          <a:cs typeface="+mn-cs"/>
        </a:defRPr>
      </a:lvl1pPr>
      <a:lvl2pPr marL="742931" indent="-285743" algn="l" rtl="0" eaLnBrk="0" fontAlgn="base" hangingPunct="0">
        <a:spcBef>
          <a:spcPct val="20000"/>
        </a:spcBef>
        <a:spcAft>
          <a:spcPct val="0"/>
        </a:spcAft>
        <a:buFont typeface="Arial" panose="020B0604020202020204" pitchFamily="34" charset="0"/>
        <a:buChar char="–"/>
        <a:defRPr sz="2800" kern="1200">
          <a:solidFill>
            <a:srgbClr val="005DAB"/>
          </a:solidFill>
          <a:latin typeface="Calibri" panose="020F0502020204030204" pitchFamily="34" charset="0"/>
          <a:ea typeface="+mn-ea"/>
          <a:cs typeface="+mn-cs"/>
        </a:defRPr>
      </a:lvl2pPr>
      <a:lvl3pPr marL="1142972" indent="-228594" algn="l" rtl="0" eaLnBrk="0" fontAlgn="base" hangingPunct="0">
        <a:spcBef>
          <a:spcPct val="20000"/>
        </a:spcBef>
        <a:spcAft>
          <a:spcPct val="0"/>
        </a:spcAft>
        <a:buFont typeface="Arial" panose="020B0604020202020204" pitchFamily="34" charset="0"/>
        <a:buChar char="•"/>
        <a:defRPr sz="2400" kern="1200">
          <a:solidFill>
            <a:srgbClr val="005DAB"/>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rgbClr val="005DAB"/>
          </a:solidFill>
          <a:latin typeface="Calibri" panose="020F0502020204030204" pitchFamily="34" charset="0"/>
          <a:ea typeface="+mn-ea"/>
          <a:cs typeface="+mn-cs"/>
        </a:defRPr>
      </a:lvl4pPr>
      <a:lvl5pPr marL="2057348" indent="-228594" algn="l" rtl="0" eaLnBrk="0" fontAlgn="base" hangingPunct="0">
        <a:spcBef>
          <a:spcPct val="20000"/>
        </a:spcBef>
        <a:spcAft>
          <a:spcPct val="0"/>
        </a:spcAft>
        <a:buFont typeface="Arial" panose="020B0604020202020204" pitchFamily="34" charset="0"/>
        <a:buChar char="»"/>
        <a:defRPr sz="2000" kern="1200">
          <a:solidFill>
            <a:srgbClr val="005DAB"/>
          </a:solidFill>
          <a:latin typeface="Calibri" panose="020F0502020204030204" pitchFamily="34" charset="0"/>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A4C07E-5164-4D00-86DD-F73FD4EB4A6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306DF7-4E36-47C5-869B-B94280266276}"/>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06764E-2D17-4B26-AF07-457DF8390BBF}"/>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C62D435-8EB2-4B14-83D0-85CE5CE5CD37}" type="datetimeFigureOut">
              <a:rPr lang="en-US" smtClean="0"/>
              <a:t>10/23/2023</a:t>
            </a:fld>
            <a:endParaRPr lang="en-US"/>
          </a:p>
        </p:txBody>
      </p:sp>
      <p:sp>
        <p:nvSpPr>
          <p:cNvPr id="5" name="Footer Placeholder 4">
            <a:extLst>
              <a:ext uri="{FF2B5EF4-FFF2-40B4-BE49-F238E27FC236}">
                <a16:creationId xmlns:a16="http://schemas.microsoft.com/office/drawing/2014/main" id="{3B49B2CC-8BA1-4006-B724-FC7BDC85805F}"/>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15576BB-67DE-4593-9C97-FAF1C16F7A1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ABF8E7D-0782-4402-876D-ACDA350B323A}" type="slidenum">
              <a:rPr lang="en-US" smtClean="0"/>
              <a:t>‹#›</a:t>
            </a:fld>
            <a:endParaRPr lang="en-US"/>
          </a:p>
        </p:txBody>
      </p:sp>
    </p:spTree>
    <p:extLst>
      <p:ext uri="{BB962C8B-B14F-4D97-AF65-F5344CB8AC3E}">
        <p14:creationId xmlns:p14="http://schemas.microsoft.com/office/powerpoint/2010/main" val="977132274"/>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aphl.org/aboutAPHL/publications/Documents/PulseNet-2.0-White-Paper.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hyperlink" Target="https://www.localtokens.info/roadma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38.png"/><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99625"/>
            <a:ext cx="8229600" cy="693883"/>
          </a:xfrm>
        </p:spPr>
        <p:txBody>
          <a:bodyPr/>
          <a:lstStyle/>
          <a:p>
            <a:r>
              <a:rPr lang="en-US" dirty="0"/>
              <a:t>Developing PulseNet 2.0</a:t>
            </a:r>
          </a:p>
        </p:txBody>
      </p:sp>
      <p:sp>
        <p:nvSpPr>
          <p:cNvPr id="6" name="Text Placeholder 5"/>
          <p:cNvSpPr>
            <a:spLocks noGrp="1"/>
          </p:cNvSpPr>
          <p:nvPr>
            <p:ph type="body" sz="quarter" idx="10"/>
          </p:nvPr>
        </p:nvSpPr>
        <p:spPr>
          <a:xfrm>
            <a:off x="457200" y="3511918"/>
            <a:ext cx="4800600" cy="984581"/>
          </a:xfrm>
        </p:spPr>
        <p:txBody>
          <a:bodyPr/>
          <a:lstStyle/>
          <a:p>
            <a:r>
              <a:rPr lang="en-US" sz="1600" b="1" dirty="0"/>
              <a:t>Steven Stroika</a:t>
            </a:r>
          </a:p>
          <a:p>
            <a:r>
              <a:rPr lang="en-US" sz="1600" dirty="0"/>
              <a:t>Centers for Disease Control and Prevention</a:t>
            </a:r>
          </a:p>
          <a:p>
            <a:r>
              <a:rPr lang="en-US" sz="1600" dirty="0"/>
              <a:t>Enteric Diseases Laboratory Branch</a:t>
            </a:r>
          </a:p>
        </p:txBody>
      </p:sp>
      <p:sp>
        <p:nvSpPr>
          <p:cNvPr id="2" name="Subtitle 1"/>
          <p:cNvSpPr>
            <a:spLocks noGrp="1"/>
          </p:cNvSpPr>
          <p:nvPr>
            <p:ph type="subTitle" idx="1"/>
          </p:nvPr>
        </p:nvSpPr>
        <p:spPr>
          <a:xfrm>
            <a:off x="457200" y="2400300"/>
            <a:ext cx="6400800" cy="342900"/>
          </a:xfrm>
        </p:spPr>
        <p:txBody>
          <a:bodyPr/>
          <a:lstStyle/>
          <a:p>
            <a:r>
              <a:rPr lang="en-US" dirty="0"/>
              <a:t>GenomeTrakr Meeting</a:t>
            </a:r>
          </a:p>
          <a:p>
            <a:r>
              <a:rPr lang="en-US" sz="1800" dirty="0"/>
              <a:t>October 2023</a:t>
            </a:r>
          </a:p>
          <a:p>
            <a:endParaRPr lang="en-US" dirty="0"/>
          </a:p>
          <a:p>
            <a:endParaRPr lang="en-US" dirty="0"/>
          </a:p>
          <a:p>
            <a:endParaRPr lang="en-US" i="1" dirty="0"/>
          </a:p>
        </p:txBody>
      </p:sp>
    </p:spTree>
    <p:extLst>
      <p:ext uri="{BB962C8B-B14F-4D97-AF65-F5344CB8AC3E}">
        <p14:creationId xmlns:p14="http://schemas.microsoft.com/office/powerpoint/2010/main" val="48703632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1CB163-6F8C-A765-D63E-B57AEC50A54E}"/>
              </a:ext>
            </a:extLst>
          </p:cNvPr>
          <p:cNvSpPr>
            <a:spLocks noGrp="1"/>
          </p:cNvSpPr>
          <p:nvPr>
            <p:ph type="title"/>
          </p:nvPr>
        </p:nvSpPr>
        <p:spPr>
          <a:xfrm>
            <a:off x="457200" y="206375"/>
            <a:ext cx="8229600" cy="557105"/>
          </a:xfrm>
        </p:spPr>
        <p:txBody>
          <a:bodyPr/>
          <a:lstStyle/>
          <a:p>
            <a:r>
              <a:rPr lang="en-US" dirty="0"/>
              <a:t>PulseNet 2.0 MVP: Starting Pipeline</a:t>
            </a:r>
          </a:p>
        </p:txBody>
      </p:sp>
      <p:pic>
        <p:nvPicPr>
          <p:cNvPr id="6" name="Picture 5">
            <a:extLst>
              <a:ext uri="{FF2B5EF4-FFF2-40B4-BE49-F238E27FC236}">
                <a16:creationId xmlns:a16="http://schemas.microsoft.com/office/drawing/2014/main" id="{771B52C6-6E09-3BFD-00FA-E73AC75C878F}"/>
              </a:ext>
            </a:extLst>
          </p:cNvPr>
          <p:cNvPicPr>
            <a:picLocks noChangeAspect="1"/>
          </p:cNvPicPr>
          <p:nvPr/>
        </p:nvPicPr>
        <p:blipFill>
          <a:blip r:embed="rId2"/>
          <a:stretch>
            <a:fillRect/>
          </a:stretch>
        </p:blipFill>
        <p:spPr>
          <a:xfrm>
            <a:off x="0" y="917779"/>
            <a:ext cx="9144000" cy="3716316"/>
          </a:xfrm>
          <a:prstGeom prst="rect">
            <a:avLst/>
          </a:prstGeom>
        </p:spPr>
      </p:pic>
      <p:pic>
        <p:nvPicPr>
          <p:cNvPr id="8" name="Picture 7">
            <a:extLst>
              <a:ext uri="{FF2B5EF4-FFF2-40B4-BE49-F238E27FC236}">
                <a16:creationId xmlns:a16="http://schemas.microsoft.com/office/drawing/2014/main" id="{DB8BBF9F-C5AE-AFDF-A7B3-ED1E0585C434}"/>
              </a:ext>
            </a:extLst>
          </p:cNvPr>
          <p:cNvPicPr>
            <a:picLocks noChangeAspect="1"/>
          </p:cNvPicPr>
          <p:nvPr/>
        </p:nvPicPr>
        <p:blipFill>
          <a:blip r:embed="rId3"/>
          <a:stretch>
            <a:fillRect/>
          </a:stretch>
        </p:blipFill>
        <p:spPr>
          <a:xfrm>
            <a:off x="4447713" y="2054800"/>
            <a:ext cx="4403324" cy="2981475"/>
          </a:xfrm>
          <a:prstGeom prst="rect">
            <a:avLst/>
          </a:prstGeom>
          <a:ln>
            <a:noFill/>
          </a:ln>
          <a:effectLst>
            <a:outerShdw blurRad="292100" dist="139700" dir="2700000" algn="tl" rotWithShape="0">
              <a:srgbClr val="333333">
                <a:alpha val="65000"/>
              </a:srgbClr>
            </a:outerShdw>
          </a:effectLst>
        </p:spPr>
      </p:pic>
      <p:sp>
        <p:nvSpPr>
          <p:cNvPr id="2" name="Arrow: Down 1">
            <a:extLst>
              <a:ext uri="{FF2B5EF4-FFF2-40B4-BE49-F238E27FC236}">
                <a16:creationId xmlns:a16="http://schemas.microsoft.com/office/drawing/2014/main" id="{A96FF191-5BD0-802A-107A-61C22D1BD0EF}"/>
              </a:ext>
            </a:extLst>
          </p:cNvPr>
          <p:cNvSpPr/>
          <p:nvPr/>
        </p:nvSpPr>
        <p:spPr>
          <a:xfrm>
            <a:off x="5250873" y="917779"/>
            <a:ext cx="270163" cy="3984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818817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740DC-CF1C-D1D7-7C1C-344F482E86F5}"/>
              </a:ext>
            </a:extLst>
          </p:cNvPr>
          <p:cNvSpPr>
            <a:spLocks noGrp="1"/>
          </p:cNvSpPr>
          <p:nvPr>
            <p:ph type="title"/>
          </p:nvPr>
        </p:nvSpPr>
        <p:spPr>
          <a:xfrm>
            <a:off x="457200" y="205979"/>
            <a:ext cx="8229600" cy="308926"/>
          </a:xfrm>
        </p:spPr>
        <p:txBody>
          <a:bodyPr/>
          <a:lstStyle/>
          <a:p>
            <a:r>
              <a:rPr lang="en-US" dirty="0"/>
              <a:t>PulseNet 2.0 MVP: Starting Pipeline</a:t>
            </a:r>
          </a:p>
        </p:txBody>
      </p:sp>
      <p:pic>
        <p:nvPicPr>
          <p:cNvPr id="5" name="Picture 4">
            <a:extLst>
              <a:ext uri="{FF2B5EF4-FFF2-40B4-BE49-F238E27FC236}">
                <a16:creationId xmlns:a16="http://schemas.microsoft.com/office/drawing/2014/main" id="{4A6DCDE4-52FE-89EA-16C6-D84908833329}"/>
              </a:ext>
            </a:extLst>
          </p:cNvPr>
          <p:cNvPicPr>
            <a:picLocks noChangeAspect="1"/>
          </p:cNvPicPr>
          <p:nvPr/>
        </p:nvPicPr>
        <p:blipFill rotWithShape="1">
          <a:blip r:embed="rId2"/>
          <a:srcRect r="76217"/>
          <a:stretch/>
        </p:blipFill>
        <p:spPr>
          <a:xfrm>
            <a:off x="142043" y="642937"/>
            <a:ext cx="1828107" cy="2295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FE791ED7-7F97-C671-3579-73C45BF0B9A7}"/>
              </a:ext>
            </a:extLst>
          </p:cNvPr>
          <p:cNvPicPr>
            <a:picLocks noChangeAspect="1"/>
          </p:cNvPicPr>
          <p:nvPr/>
        </p:nvPicPr>
        <p:blipFill rotWithShape="1">
          <a:blip r:embed="rId3"/>
          <a:srcRect l="1233"/>
          <a:stretch/>
        </p:blipFill>
        <p:spPr>
          <a:xfrm>
            <a:off x="2195159" y="642937"/>
            <a:ext cx="4226654" cy="37903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9E349B24-221D-1B03-4627-C682C996F1A4}"/>
              </a:ext>
            </a:extLst>
          </p:cNvPr>
          <p:cNvPicPr>
            <a:picLocks noChangeAspect="1"/>
          </p:cNvPicPr>
          <p:nvPr/>
        </p:nvPicPr>
        <p:blipFill>
          <a:blip r:embed="rId4"/>
          <a:stretch>
            <a:fillRect/>
          </a:stretch>
        </p:blipFill>
        <p:spPr>
          <a:xfrm>
            <a:off x="2990944" y="2495089"/>
            <a:ext cx="6090910" cy="24424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F0859251-E35A-6A9F-8A19-373ED6F6FF9F}"/>
              </a:ext>
            </a:extLst>
          </p:cNvPr>
          <p:cNvSpPr txBox="1"/>
          <p:nvPr/>
        </p:nvSpPr>
        <p:spPr>
          <a:xfrm>
            <a:off x="6646822" y="770969"/>
            <a:ext cx="2365630" cy="1200329"/>
          </a:xfrm>
          <a:prstGeom prst="rect">
            <a:avLst/>
          </a:prstGeom>
          <a:noFill/>
        </p:spPr>
        <p:txBody>
          <a:bodyPr wrap="square" rtlCol="0">
            <a:spAutoFit/>
          </a:bodyPr>
          <a:lstStyle/>
          <a:p>
            <a:pPr marL="342900" indent="-342900">
              <a:buClr>
                <a:schemeClr val="accent5"/>
              </a:buClr>
              <a:buAutoNum type="arabicPeriod"/>
            </a:pPr>
            <a:r>
              <a:rPr lang="en-US" dirty="0">
                <a:solidFill>
                  <a:schemeClr val="accent4">
                    <a:lumMod val="75000"/>
                  </a:schemeClr>
                </a:solidFill>
                <a:latin typeface="Calibri" panose="020F0502020204030204" pitchFamily="34" charset="0"/>
              </a:rPr>
              <a:t>Select files</a:t>
            </a:r>
          </a:p>
          <a:p>
            <a:pPr marL="342900" indent="-342900">
              <a:buClr>
                <a:schemeClr val="accent5"/>
              </a:buClr>
              <a:buAutoNum type="arabicPeriod"/>
            </a:pPr>
            <a:r>
              <a:rPr lang="en-US" dirty="0">
                <a:solidFill>
                  <a:schemeClr val="accent4">
                    <a:lumMod val="75000"/>
                  </a:schemeClr>
                </a:solidFill>
                <a:latin typeface="Calibri" panose="020F0502020204030204" pitchFamily="34" charset="0"/>
              </a:rPr>
              <a:t>Import/parse</a:t>
            </a:r>
          </a:p>
          <a:p>
            <a:pPr marL="342900" indent="-342900">
              <a:buClr>
                <a:schemeClr val="accent5"/>
              </a:buClr>
              <a:buAutoNum type="arabicPeriod"/>
            </a:pPr>
            <a:r>
              <a:rPr lang="en-US" dirty="0">
                <a:solidFill>
                  <a:schemeClr val="accent4">
                    <a:lumMod val="75000"/>
                  </a:schemeClr>
                </a:solidFill>
                <a:latin typeface="Calibri" panose="020F0502020204030204" pitchFamily="34" charset="0"/>
              </a:rPr>
              <a:t>Start pipeline</a:t>
            </a:r>
          </a:p>
          <a:p>
            <a:pPr marL="342900" indent="-342900">
              <a:buClr>
                <a:schemeClr val="accent5"/>
              </a:buClr>
              <a:buAutoNum type="arabicPeriod"/>
            </a:pPr>
            <a:r>
              <a:rPr lang="en-US" dirty="0">
                <a:solidFill>
                  <a:schemeClr val="accent4">
                    <a:lumMod val="75000"/>
                  </a:schemeClr>
                </a:solidFill>
                <a:latin typeface="Calibri" panose="020F0502020204030204" pitchFamily="34" charset="0"/>
              </a:rPr>
              <a:t>Import metadata</a:t>
            </a:r>
          </a:p>
        </p:txBody>
      </p:sp>
    </p:spTree>
    <p:extLst>
      <p:ext uri="{BB962C8B-B14F-4D97-AF65-F5344CB8AC3E}">
        <p14:creationId xmlns:p14="http://schemas.microsoft.com/office/powerpoint/2010/main" val="25951360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1E95B-B287-D516-76DF-A37F349625F7}"/>
              </a:ext>
            </a:extLst>
          </p:cNvPr>
          <p:cNvSpPr>
            <a:spLocks noGrp="1"/>
          </p:cNvSpPr>
          <p:nvPr>
            <p:ph type="title"/>
          </p:nvPr>
        </p:nvSpPr>
        <p:spPr>
          <a:xfrm>
            <a:off x="457200" y="205979"/>
            <a:ext cx="8229600" cy="513112"/>
          </a:xfrm>
        </p:spPr>
        <p:txBody>
          <a:bodyPr/>
          <a:lstStyle/>
          <a:p>
            <a:r>
              <a:rPr lang="en-US" dirty="0"/>
              <a:t>PulseNet 2.0 MVP: Importing Metadata</a:t>
            </a:r>
          </a:p>
        </p:txBody>
      </p:sp>
      <p:pic>
        <p:nvPicPr>
          <p:cNvPr id="5" name="Picture 4">
            <a:extLst>
              <a:ext uri="{FF2B5EF4-FFF2-40B4-BE49-F238E27FC236}">
                <a16:creationId xmlns:a16="http://schemas.microsoft.com/office/drawing/2014/main" id="{870C9EA4-5D20-865E-9C18-6FFB0031A652}"/>
              </a:ext>
            </a:extLst>
          </p:cNvPr>
          <p:cNvPicPr>
            <a:picLocks noChangeAspect="1"/>
          </p:cNvPicPr>
          <p:nvPr/>
        </p:nvPicPr>
        <p:blipFill>
          <a:blip r:embed="rId2"/>
          <a:stretch>
            <a:fillRect/>
          </a:stretch>
        </p:blipFill>
        <p:spPr>
          <a:xfrm>
            <a:off x="2414834" y="816746"/>
            <a:ext cx="6560491" cy="39165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E030486B-B331-40E1-1AB5-82AD1F7F16EC}"/>
              </a:ext>
            </a:extLst>
          </p:cNvPr>
          <p:cNvSpPr txBox="1"/>
          <p:nvPr/>
        </p:nvSpPr>
        <p:spPr>
          <a:xfrm>
            <a:off x="62345" y="816746"/>
            <a:ext cx="2352489" cy="3416320"/>
          </a:xfrm>
          <a:prstGeom prst="rect">
            <a:avLst/>
          </a:prstGeom>
          <a:noFill/>
        </p:spPr>
        <p:txBody>
          <a:bodyPr wrap="square" rtlCol="0">
            <a:spAutoFit/>
          </a:bodyPr>
          <a:lstStyle/>
          <a:p>
            <a:pPr marL="342900" indent="-342900">
              <a:buClr>
                <a:srgbClr val="EC881D"/>
              </a:buClr>
              <a:buFont typeface="Wingdings" panose="05000000000000000000" pitchFamily="2" charset="2"/>
              <a:buChar char="§"/>
            </a:pPr>
            <a:r>
              <a:rPr lang="en-US" dirty="0">
                <a:solidFill>
                  <a:schemeClr val="accent4">
                    <a:lumMod val="75000"/>
                  </a:schemeClr>
                </a:solidFill>
                <a:latin typeface="Calibri" panose="020F0502020204030204" pitchFamily="34" charset="0"/>
              </a:rPr>
              <a:t>Entries will highlight if not formatted correctly</a:t>
            </a:r>
          </a:p>
          <a:p>
            <a:pPr marL="342900" indent="-342900">
              <a:buClr>
                <a:srgbClr val="EC881D"/>
              </a:buClr>
              <a:buFont typeface="Wingdings" panose="05000000000000000000" pitchFamily="2" charset="2"/>
              <a:buChar char="§"/>
            </a:pPr>
            <a:r>
              <a:rPr lang="en-US" dirty="0">
                <a:solidFill>
                  <a:schemeClr val="accent4">
                    <a:lumMod val="75000"/>
                  </a:schemeClr>
                </a:solidFill>
                <a:latin typeface="Calibri" panose="020F0502020204030204" pitchFamily="34" charset="0"/>
              </a:rPr>
              <a:t>Must go back to spreadsheet to correct incorrect formatting</a:t>
            </a:r>
          </a:p>
          <a:p>
            <a:pPr marL="800100" lvl="1" indent="-342900">
              <a:buClr>
                <a:schemeClr val="accent5"/>
              </a:buClr>
              <a:buFont typeface="Arial" panose="020B0604020202020204" pitchFamily="34" charset="0"/>
              <a:buChar char="•"/>
            </a:pPr>
            <a:r>
              <a:rPr lang="en-US" dirty="0">
                <a:solidFill>
                  <a:schemeClr val="accent4">
                    <a:lumMod val="75000"/>
                  </a:schemeClr>
                </a:solidFill>
                <a:latin typeface="Calibri" panose="020F0502020204030204" pitchFamily="34" charset="0"/>
              </a:rPr>
              <a:t>Dates YYYY-MM-DD</a:t>
            </a:r>
          </a:p>
          <a:p>
            <a:pPr marL="800100" lvl="1" indent="-342900">
              <a:buClr>
                <a:schemeClr val="accent5"/>
              </a:buClr>
              <a:buFont typeface="Arial" panose="020B0604020202020204" pitchFamily="34" charset="0"/>
              <a:buChar char="•"/>
            </a:pPr>
            <a:r>
              <a:rPr lang="en-US" dirty="0">
                <a:solidFill>
                  <a:schemeClr val="accent4">
                    <a:lumMod val="75000"/>
                  </a:schemeClr>
                </a:solidFill>
                <a:latin typeface="Calibri" panose="020F0502020204030204" pitchFamily="34" charset="0"/>
              </a:rPr>
              <a:t>Source type</a:t>
            </a:r>
          </a:p>
          <a:p>
            <a:pPr marL="800100" lvl="1" indent="-342900">
              <a:buClr>
                <a:schemeClr val="accent5"/>
              </a:buClr>
              <a:buFont typeface="Arial" panose="020B0604020202020204" pitchFamily="34" charset="0"/>
              <a:buChar char="•"/>
            </a:pPr>
            <a:r>
              <a:rPr lang="en-US" dirty="0">
                <a:solidFill>
                  <a:schemeClr val="accent4">
                    <a:lumMod val="75000"/>
                  </a:schemeClr>
                </a:solidFill>
                <a:latin typeface="Calibri" panose="020F0502020204030204" pitchFamily="34" charset="0"/>
              </a:rPr>
              <a:t>Age</a:t>
            </a:r>
          </a:p>
          <a:p>
            <a:pPr marL="800100" lvl="1" indent="-342900">
              <a:buClr>
                <a:schemeClr val="accent5"/>
              </a:buClr>
              <a:buFont typeface="Arial" panose="020B0604020202020204" pitchFamily="34" charset="0"/>
              <a:buChar char="•"/>
            </a:pPr>
            <a:r>
              <a:rPr lang="en-US" dirty="0">
                <a:solidFill>
                  <a:schemeClr val="accent4">
                    <a:lumMod val="75000"/>
                  </a:schemeClr>
                </a:solidFill>
                <a:latin typeface="Calibri" panose="020F0502020204030204" pitchFamily="34" charset="0"/>
              </a:rPr>
              <a:t>Sex</a:t>
            </a:r>
          </a:p>
        </p:txBody>
      </p:sp>
    </p:spTree>
    <p:extLst>
      <p:ext uri="{BB962C8B-B14F-4D97-AF65-F5344CB8AC3E}">
        <p14:creationId xmlns:p14="http://schemas.microsoft.com/office/powerpoint/2010/main" val="386805186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404EA-C5C7-10B9-2899-22C5A1646591}"/>
              </a:ext>
            </a:extLst>
          </p:cNvPr>
          <p:cNvSpPr>
            <a:spLocks noGrp="1"/>
          </p:cNvSpPr>
          <p:nvPr>
            <p:ph type="title"/>
          </p:nvPr>
        </p:nvSpPr>
        <p:spPr>
          <a:xfrm>
            <a:off x="457200" y="205979"/>
            <a:ext cx="8229600" cy="436958"/>
          </a:xfrm>
        </p:spPr>
        <p:txBody>
          <a:bodyPr/>
          <a:lstStyle/>
          <a:p>
            <a:r>
              <a:rPr lang="en-US" dirty="0"/>
              <a:t>PulseNet 2.0 Pipeline</a:t>
            </a:r>
          </a:p>
        </p:txBody>
      </p:sp>
      <p:pic>
        <p:nvPicPr>
          <p:cNvPr id="7" name="Picture 6">
            <a:extLst>
              <a:ext uri="{FF2B5EF4-FFF2-40B4-BE49-F238E27FC236}">
                <a16:creationId xmlns:a16="http://schemas.microsoft.com/office/drawing/2014/main" id="{486A5582-87B5-41E0-E749-84D3D2654730}"/>
              </a:ext>
            </a:extLst>
          </p:cNvPr>
          <p:cNvPicPr>
            <a:picLocks noChangeAspect="1"/>
          </p:cNvPicPr>
          <p:nvPr/>
        </p:nvPicPr>
        <p:blipFill>
          <a:blip r:embed="rId2"/>
          <a:stretch>
            <a:fillRect/>
          </a:stretch>
        </p:blipFill>
        <p:spPr>
          <a:xfrm>
            <a:off x="0" y="87356"/>
            <a:ext cx="9144000" cy="4968788"/>
          </a:xfrm>
          <a:prstGeom prst="rect">
            <a:avLst/>
          </a:prstGeom>
        </p:spPr>
      </p:pic>
    </p:spTree>
    <p:extLst>
      <p:ext uri="{BB962C8B-B14F-4D97-AF65-F5344CB8AC3E}">
        <p14:creationId xmlns:p14="http://schemas.microsoft.com/office/powerpoint/2010/main" val="196255967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5A9B9-E38B-1738-3B84-FA7FF1B15241}"/>
              </a:ext>
            </a:extLst>
          </p:cNvPr>
          <p:cNvSpPr>
            <a:spLocks noGrp="1"/>
          </p:cNvSpPr>
          <p:nvPr>
            <p:ph type="title"/>
          </p:nvPr>
        </p:nvSpPr>
        <p:spPr>
          <a:xfrm>
            <a:off x="457200" y="205979"/>
            <a:ext cx="8229600" cy="436958"/>
          </a:xfrm>
        </p:spPr>
        <p:txBody>
          <a:bodyPr/>
          <a:lstStyle/>
          <a:p>
            <a:r>
              <a:rPr lang="en-US" dirty="0"/>
              <a:t>PulseNet 2.0 MVP: Viewing Pipelines</a:t>
            </a:r>
          </a:p>
        </p:txBody>
      </p:sp>
      <p:pic>
        <p:nvPicPr>
          <p:cNvPr id="4" name="Picture 3">
            <a:extLst>
              <a:ext uri="{FF2B5EF4-FFF2-40B4-BE49-F238E27FC236}">
                <a16:creationId xmlns:a16="http://schemas.microsoft.com/office/drawing/2014/main" id="{3B78E3C5-1745-5C87-C633-4FED282C560E}"/>
              </a:ext>
            </a:extLst>
          </p:cNvPr>
          <p:cNvPicPr>
            <a:picLocks noChangeAspect="1"/>
          </p:cNvPicPr>
          <p:nvPr/>
        </p:nvPicPr>
        <p:blipFill>
          <a:blip r:embed="rId2"/>
          <a:stretch>
            <a:fillRect/>
          </a:stretch>
        </p:blipFill>
        <p:spPr>
          <a:xfrm>
            <a:off x="0" y="642937"/>
            <a:ext cx="9144000" cy="4285354"/>
          </a:xfrm>
          <a:prstGeom prst="rect">
            <a:avLst/>
          </a:prstGeom>
        </p:spPr>
      </p:pic>
      <p:pic>
        <p:nvPicPr>
          <p:cNvPr id="7" name="Picture 6">
            <a:extLst>
              <a:ext uri="{FF2B5EF4-FFF2-40B4-BE49-F238E27FC236}">
                <a16:creationId xmlns:a16="http://schemas.microsoft.com/office/drawing/2014/main" id="{55B8CC5A-27D3-F64E-CEBC-BDD45AD790DB}"/>
              </a:ext>
            </a:extLst>
          </p:cNvPr>
          <p:cNvPicPr>
            <a:picLocks noChangeAspect="1"/>
          </p:cNvPicPr>
          <p:nvPr/>
        </p:nvPicPr>
        <p:blipFill>
          <a:blip r:embed="rId3"/>
          <a:stretch>
            <a:fillRect/>
          </a:stretch>
        </p:blipFill>
        <p:spPr>
          <a:xfrm>
            <a:off x="5744697" y="664156"/>
            <a:ext cx="3343885" cy="24376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Arrow: Right 2">
            <a:extLst>
              <a:ext uri="{FF2B5EF4-FFF2-40B4-BE49-F238E27FC236}">
                <a16:creationId xmlns:a16="http://schemas.microsoft.com/office/drawing/2014/main" id="{FDBAE030-C7BB-BC77-B753-4BB82C82D9EC}"/>
              </a:ext>
            </a:extLst>
          </p:cNvPr>
          <p:cNvSpPr/>
          <p:nvPr/>
        </p:nvSpPr>
        <p:spPr>
          <a:xfrm>
            <a:off x="4378035" y="1447801"/>
            <a:ext cx="678873" cy="297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9631338"/>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5A9B9-E38B-1738-3B84-FA7FF1B15241}"/>
              </a:ext>
            </a:extLst>
          </p:cNvPr>
          <p:cNvSpPr>
            <a:spLocks noGrp="1"/>
          </p:cNvSpPr>
          <p:nvPr>
            <p:ph type="title"/>
          </p:nvPr>
        </p:nvSpPr>
        <p:spPr>
          <a:xfrm>
            <a:off x="457200" y="205979"/>
            <a:ext cx="8229600" cy="436958"/>
          </a:xfrm>
        </p:spPr>
        <p:txBody>
          <a:bodyPr/>
          <a:lstStyle/>
          <a:p>
            <a:r>
              <a:rPr lang="en-US" dirty="0"/>
              <a:t>PulseNet 2.0 MVP: Pipeline Reports</a:t>
            </a:r>
          </a:p>
        </p:txBody>
      </p:sp>
      <p:pic>
        <p:nvPicPr>
          <p:cNvPr id="3" name="Picture 2">
            <a:extLst>
              <a:ext uri="{FF2B5EF4-FFF2-40B4-BE49-F238E27FC236}">
                <a16:creationId xmlns:a16="http://schemas.microsoft.com/office/drawing/2014/main" id="{24E4E61F-E20F-A187-6D56-AC6D56EEF0CC}"/>
              </a:ext>
            </a:extLst>
          </p:cNvPr>
          <p:cNvPicPr>
            <a:picLocks noChangeAspect="1"/>
          </p:cNvPicPr>
          <p:nvPr/>
        </p:nvPicPr>
        <p:blipFill>
          <a:blip r:embed="rId2"/>
          <a:stretch>
            <a:fillRect/>
          </a:stretch>
        </p:blipFill>
        <p:spPr>
          <a:xfrm>
            <a:off x="107435" y="642937"/>
            <a:ext cx="4729940" cy="29592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E06BFE8B-6A9C-D920-2B70-66F7CBD1DEF8}"/>
              </a:ext>
            </a:extLst>
          </p:cNvPr>
          <p:cNvPicPr>
            <a:picLocks noChangeAspect="1"/>
          </p:cNvPicPr>
          <p:nvPr/>
        </p:nvPicPr>
        <p:blipFill>
          <a:blip r:embed="rId3"/>
          <a:stretch>
            <a:fillRect/>
          </a:stretch>
        </p:blipFill>
        <p:spPr>
          <a:xfrm>
            <a:off x="5138729" y="642937"/>
            <a:ext cx="3849425" cy="29592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Rounded Corners 3">
            <a:extLst>
              <a:ext uri="{FF2B5EF4-FFF2-40B4-BE49-F238E27FC236}">
                <a16:creationId xmlns:a16="http://schemas.microsoft.com/office/drawing/2014/main" id="{B7C2B7D7-D1B1-BBE0-BE75-5954A10BA7CA}"/>
              </a:ext>
            </a:extLst>
          </p:cNvPr>
          <p:cNvSpPr/>
          <p:nvPr/>
        </p:nvSpPr>
        <p:spPr>
          <a:xfrm>
            <a:off x="2708564" y="3248890"/>
            <a:ext cx="928254" cy="35329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Arrow: Right 4">
            <a:extLst>
              <a:ext uri="{FF2B5EF4-FFF2-40B4-BE49-F238E27FC236}">
                <a16:creationId xmlns:a16="http://schemas.microsoft.com/office/drawing/2014/main" id="{5726C5E6-DBC8-3598-0CE4-10020D4F9C1E}"/>
              </a:ext>
            </a:extLst>
          </p:cNvPr>
          <p:cNvSpPr/>
          <p:nvPr/>
        </p:nvSpPr>
        <p:spPr>
          <a:xfrm>
            <a:off x="1939636" y="1697182"/>
            <a:ext cx="401782" cy="2216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6E33A6A7-55C6-47D4-4EF9-F1E2D1C9D00E}"/>
              </a:ext>
            </a:extLst>
          </p:cNvPr>
          <p:cNvSpPr/>
          <p:nvPr/>
        </p:nvSpPr>
        <p:spPr>
          <a:xfrm>
            <a:off x="4821796" y="1697181"/>
            <a:ext cx="401782" cy="2216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9AD187B-2A91-E706-4B5A-795FAD0F9CC5}"/>
              </a:ext>
            </a:extLst>
          </p:cNvPr>
          <p:cNvSpPr txBox="1"/>
          <p:nvPr/>
        </p:nvSpPr>
        <p:spPr>
          <a:xfrm>
            <a:off x="263236" y="3775365"/>
            <a:ext cx="8666019" cy="1077218"/>
          </a:xfrm>
          <a:prstGeom prst="rect">
            <a:avLst/>
          </a:prstGeom>
          <a:noFill/>
        </p:spPr>
        <p:txBody>
          <a:bodyPr wrap="square" rtlCol="0">
            <a:spAutoFit/>
          </a:bodyPr>
          <a:lstStyle/>
          <a:p>
            <a:pPr marL="285750" indent="-285750">
              <a:buClr>
                <a:srgbClr val="E25423"/>
              </a:buClr>
              <a:buFont typeface="Wingdings" panose="05000000000000000000" pitchFamily="2" charset="2"/>
              <a:buChar char="§"/>
            </a:pPr>
            <a:r>
              <a:rPr lang="en-US" sz="1600" dirty="0">
                <a:solidFill>
                  <a:schemeClr val="accent4">
                    <a:lumMod val="75000"/>
                  </a:schemeClr>
                </a:solidFill>
                <a:latin typeface="Calibri" panose="020F0502020204030204" pitchFamily="34" charset="0"/>
              </a:rPr>
              <a:t>PulseNet 2.0 MVP will be end-to-end workflow for job submissions</a:t>
            </a:r>
          </a:p>
          <a:p>
            <a:pPr marL="285750" indent="-285750">
              <a:buClr>
                <a:srgbClr val="E25423"/>
              </a:buClr>
              <a:buFont typeface="Wingdings" panose="05000000000000000000" pitchFamily="2" charset="2"/>
              <a:buChar char="§"/>
            </a:pPr>
            <a:r>
              <a:rPr lang="en-US" sz="1600" dirty="0">
                <a:solidFill>
                  <a:schemeClr val="accent4">
                    <a:lumMod val="75000"/>
                  </a:schemeClr>
                </a:solidFill>
                <a:latin typeface="Calibri" panose="020F0502020204030204" pitchFamily="34" charset="0"/>
              </a:rPr>
              <a:t>Pipeline can be stopped or restarted, if necessary</a:t>
            </a:r>
          </a:p>
          <a:p>
            <a:pPr marL="285750" indent="-285750">
              <a:buClr>
                <a:srgbClr val="E25423"/>
              </a:buClr>
              <a:buFont typeface="Wingdings" panose="05000000000000000000" pitchFamily="2" charset="2"/>
              <a:buChar char="§"/>
            </a:pPr>
            <a:r>
              <a:rPr lang="en-US" sz="1600" dirty="0">
                <a:solidFill>
                  <a:schemeClr val="accent4">
                    <a:lumMod val="75000"/>
                  </a:schemeClr>
                </a:solidFill>
                <a:latin typeface="Calibri" panose="020F0502020204030204" pitchFamily="34" charset="0"/>
              </a:rPr>
              <a:t>Reports can be clicked and viewed for troubleshooting, like BioNumerics entry attachments</a:t>
            </a:r>
          </a:p>
          <a:p>
            <a:pPr marL="285750" indent="-285750">
              <a:buClr>
                <a:srgbClr val="E25423"/>
              </a:buClr>
              <a:buFont typeface="Wingdings" panose="05000000000000000000" pitchFamily="2" charset="2"/>
              <a:buChar char="§"/>
            </a:pPr>
            <a:r>
              <a:rPr lang="en-US" sz="1600" dirty="0">
                <a:solidFill>
                  <a:schemeClr val="accent4">
                    <a:lumMod val="75000"/>
                  </a:schemeClr>
                </a:solidFill>
                <a:latin typeface="Calibri" panose="020F0502020204030204" pitchFamily="34" charset="0"/>
              </a:rPr>
              <a:t>Sample Key can be selected to view results and publish to national database</a:t>
            </a:r>
          </a:p>
        </p:txBody>
      </p:sp>
      <p:sp>
        <p:nvSpPr>
          <p:cNvPr id="9" name="Rectangle: Rounded Corners 8">
            <a:extLst>
              <a:ext uri="{FF2B5EF4-FFF2-40B4-BE49-F238E27FC236}">
                <a16:creationId xmlns:a16="http://schemas.microsoft.com/office/drawing/2014/main" id="{2725543E-0995-FEA1-6B7D-73392A2368BE}"/>
              </a:ext>
            </a:extLst>
          </p:cNvPr>
          <p:cNvSpPr/>
          <p:nvPr/>
        </p:nvSpPr>
        <p:spPr>
          <a:xfrm>
            <a:off x="263236" y="2736273"/>
            <a:ext cx="1593273" cy="25630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0010887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0E0A56A-8EB2-2C0C-A1B3-9099E0256A63}"/>
              </a:ext>
            </a:extLst>
          </p:cNvPr>
          <p:cNvPicPr>
            <a:picLocks noChangeAspect="1"/>
          </p:cNvPicPr>
          <p:nvPr/>
        </p:nvPicPr>
        <p:blipFill rotWithShape="1">
          <a:blip r:embed="rId2"/>
          <a:srcRect l="20454" t="11630" r="21288"/>
          <a:stretch/>
        </p:blipFill>
        <p:spPr>
          <a:xfrm>
            <a:off x="200888" y="723825"/>
            <a:ext cx="6165951" cy="37996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75E5A9B9-E38B-1738-3B84-FA7FF1B15241}"/>
              </a:ext>
            </a:extLst>
          </p:cNvPr>
          <p:cNvSpPr>
            <a:spLocks noGrp="1"/>
          </p:cNvSpPr>
          <p:nvPr>
            <p:ph type="title"/>
          </p:nvPr>
        </p:nvSpPr>
        <p:spPr>
          <a:xfrm>
            <a:off x="457200" y="205979"/>
            <a:ext cx="8229600" cy="320494"/>
          </a:xfrm>
        </p:spPr>
        <p:txBody>
          <a:bodyPr/>
          <a:lstStyle/>
          <a:p>
            <a:r>
              <a:rPr lang="en-US" dirty="0"/>
              <a:t>PulseNet 2.0 MVP: Isolate Sample View</a:t>
            </a:r>
          </a:p>
        </p:txBody>
      </p:sp>
      <p:sp>
        <p:nvSpPr>
          <p:cNvPr id="3" name="Rectangle: Rounded Corners 2">
            <a:extLst>
              <a:ext uri="{FF2B5EF4-FFF2-40B4-BE49-F238E27FC236}">
                <a16:creationId xmlns:a16="http://schemas.microsoft.com/office/drawing/2014/main" id="{E41EC1C3-DBF1-CD21-7A15-DE3CAF703412}"/>
              </a:ext>
            </a:extLst>
          </p:cNvPr>
          <p:cNvSpPr/>
          <p:nvPr/>
        </p:nvSpPr>
        <p:spPr>
          <a:xfrm>
            <a:off x="200888" y="4207198"/>
            <a:ext cx="955967" cy="22633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53FF142-AFEE-DECF-82AD-08AD92A05907}"/>
              </a:ext>
            </a:extLst>
          </p:cNvPr>
          <p:cNvSpPr txBox="1"/>
          <p:nvPr/>
        </p:nvSpPr>
        <p:spPr>
          <a:xfrm>
            <a:off x="6526299" y="1417588"/>
            <a:ext cx="2527647" cy="2308324"/>
          </a:xfrm>
          <a:prstGeom prst="rect">
            <a:avLst/>
          </a:prstGeom>
          <a:solidFill>
            <a:schemeClr val="bg2"/>
          </a:solidFill>
          <a:ln w="38100">
            <a:solidFill>
              <a:srgbClr val="000000"/>
            </a:solidFill>
          </a:ln>
        </p:spPr>
        <p:txBody>
          <a:bodyPr wrap="square" rtlCol="0">
            <a:spAutoFit/>
          </a:bodyPr>
          <a:lstStyle/>
          <a:p>
            <a:pPr marL="285750" indent="-285750">
              <a:buClr>
                <a:srgbClr val="E25423"/>
              </a:buClr>
              <a:buFont typeface="Wingdings" panose="05000000000000000000" pitchFamily="2" charset="2"/>
              <a:buChar char="§"/>
            </a:pPr>
            <a:r>
              <a:rPr lang="en-US" dirty="0">
                <a:solidFill>
                  <a:schemeClr val="accent4">
                    <a:lumMod val="75000"/>
                  </a:schemeClr>
                </a:solidFill>
                <a:latin typeface="Calibri" panose="020F0502020204030204" pitchFamily="34" charset="0"/>
              </a:rPr>
              <a:t>Sample view allows for experiment results</a:t>
            </a:r>
          </a:p>
          <a:p>
            <a:pPr marL="285750" indent="-285750">
              <a:buClr>
                <a:srgbClr val="E25423"/>
              </a:buClr>
              <a:buFont typeface="Wingdings" panose="05000000000000000000" pitchFamily="2" charset="2"/>
              <a:buChar char="§"/>
            </a:pPr>
            <a:r>
              <a:rPr lang="en-US" dirty="0">
                <a:solidFill>
                  <a:schemeClr val="accent4">
                    <a:lumMod val="75000"/>
                  </a:schemeClr>
                </a:solidFill>
                <a:latin typeface="Calibri" panose="020F0502020204030204" pitchFamily="34" charset="0"/>
              </a:rPr>
              <a:t>Window provides a </a:t>
            </a:r>
            <a:r>
              <a:rPr lang="en-US" u="sng" dirty="0">
                <a:solidFill>
                  <a:schemeClr val="accent4">
                    <a:lumMod val="75000"/>
                  </a:schemeClr>
                </a:solidFill>
                <a:latin typeface="Calibri" panose="020F0502020204030204" pitchFamily="34" charset="0"/>
              </a:rPr>
              <a:t>status</a:t>
            </a:r>
            <a:r>
              <a:rPr lang="en-US" dirty="0">
                <a:solidFill>
                  <a:schemeClr val="accent4">
                    <a:lumMod val="75000"/>
                  </a:schemeClr>
                </a:solidFill>
                <a:latin typeface="Calibri" panose="020F0502020204030204" pitchFamily="34" charset="0"/>
              </a:rPr>
              <a:t> and </a:t>
            </a:r>
            <a:r>
              <a:rPr lang="en-US" u="sng" dirty="0">
                <a:solidFill>
                  <a:schemeClr val="accent4">
                    <a:lumMod val="75000"/>
                  </a:schemeClr>
                </a:solidFill>
                <a:latin typeface="Calibri" panose="020F0502020204030204" pitchFamily="34" charset="0"/>
              </a:rPr>
              <a:t>metadata</a:t>
            </a:r>
          </a:p>
          <a:p>
            <a:pPr marL="285750" indent="-285750">
              <a:buClr>
                <a:srgbClr val="E25423"/>
              </a:buClr>
              <a:buFont typeface="Wingdings" panose="05000000000000000000" pitchFamily="2" charset="2"/>
              <a:buChar char="§"/>
            </a:pPr>
            <a:r>
              <a:rPr lang="en-US" dirty="0">
                <a:solidFill>
                  <a:schemeClr val="accent4">
                    <a:lumMod val="75000"/>
                  </a:schemeClr>
                </a:solidFill>
                <a:latin typeface="Calibri" panose="020F0502020204030204" pitchFamily="34" charset="0"/>
              </a:rPr>
              <a:t>You can edit entry content and publish to national database if sample passes QC</a:t>
            </a:r>
          </a:p>
        </p:txBody>
      </p:sp>
      <p:sp>
        <p:nvSpPr>
          <p:cNvPr id="6" name="Rectangle: Rounded Corners 5">
            <a:extLst>
              <a:ext uri="{FF2B5EF4-FFF2-40B4-BE49-F238E27FC236}">
                <a16:creationId xmlns:a16="http://schemas.microsoft.com/office/drawing/2014/main" id="{732997EA-F6DD-8E41-FBAC-68505C5BFA62}"/>
              </a:ext>
            </a:extLst>
          </p:cNvPr>
          <p:cNvSpPr/>
          <p:nvPr/>
        </p:nvSpPr>
        <p:spPr>
          <a:xfrm>
            <a:off x="2209799" y="1142997"/>
            <a:ext cx="727364" cy="130232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CBB09276-3993-0F1F-282E-816111F9C43C}"/>
              </a:ext>
            </a:extLst>
          </p:cNvPr>
          <p:cNvSpPr/>
          <p:nvPr/>
        </p:nvSpPr>
        <p:spPr>
          <a:xfrm>
            <a:off x="2618509" y="1544783"/>
            <a:ext cx="1579418" cy="1731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E719EE25-ED7D-CD81-D420-FAC2D4464293}"/>
              </a:ext>
            </a:extLst>
          </p:cNvPr>
          <p:cNvSpPr/>
          <p:nvPr/>
        </p:nvSpPr>
        <p:spPr>
          <a:xfrm>
            <a:off x="1908125" y="868682"/>
            <a:ext cx="603348" cy="2008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23FEC27F-9BD6-B911-2118-79B2D39E55C1}"/>
              </a:ext>
            </a:extLst>
          </p:cNvPr>
          <p:cNvSpPr/>
          <p:nvPr/>
        </p:nvSpPr>
        <p:spPr>
          <a:xfrm rot="10800000">
            <a:off x="1170708" y="4226771"/>
            <a:ext cx="464128" cy="2263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6C3F9E66-C9C7-723D-6020-4D4879EC76AE}"/>
              </a:ext>
            </a:extLst>
          </p:cNvPr>
          <p:cNvSpPr/>
          <p:nvPr/>
        </p:nvSpPr>
        <p:spPr>
          <a:xfrm>
            <a:off x="5275209" y="1151089"/>
            <a:ext cx="501707" cy="1598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7644508"/>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695E7-DB25-CC09-262D-E053C3C3D367}"/>
              </a:ext>
            </a:extLst>
          </p:cNvPr>
          <p:cNvSpPr>
            <a:spLocks noGrp="1"/>
          </p:cNvSpPr>
          <p:nvPr>
            <p:ph type="title"/>
          </p:nvPr>
        </p:nvSpPr>
        <p:spPr>
          <a:xfrm>
            <a:off x="457200" y="62345"/>
            <a:ext cx="8229600" cy="429491"/>
          </a:xfrm>
        </p:spPr>
        <p:txBody>
          <a:bodyPr/>
          <a:lstStyle/>
          <a:p>
            <a:r>
              <a:rPr lang="en-US" dirty="0"/>
              <a:t>PulseNet 2.0 MVP: Comparisons</a:t>
            </a:r>
          </a:p>
        </p:txBody>
      </p:sp>
      <p:sp>
        <p:nvSpPr>
          <p:cNvPr id="3" name="Text Placeholder 2">
            <a:extLst>
              <a:ext uri="{FF2B5EF4-FFF2-40B4-BE49-F238E27FC236}">
                <a16:creationId xmlns:a16="http://schemas.microsoft.com/office/drawing/2014/main" id="{34DBFE41-7E55-9B36-FCAA-1B812FDFACCA}"/>
              </a:ext>
            </a:extLst>
          </p:cNvPr>
          <p:cNvSpPr>
            <a:spLocks noGrp="1"/>
          </p:cNvSpPr>
          <p:nvPr>
            <p:ph type="body" sz="quarter" idx="10"/>
          </p:nvPr>
        </p:nvSpPr>
        <p:spPr>
          <a:xfrm>
            <a:off x="6130636" y="795985"/>
            <a:ext cx="2840181" cy="3699165"/>
          </a:xfrm>
        </p:spPr>
        <p:txBody>
          <a:bodyPr/>
          <a:lstStyle/>
          <a:p>
            <a:r>
              <a:rPr lang="en-US" dirty="0"/>
              <a:t>Comparisons can be saved, favorited, and used for new analyses</a:t>
            </a:r>
          </a:p>
          <a:p>
            <a:r>
              <a:rPr lang="en-US" dirty="0"/>
              <a:t>You can select entries and choose to create a new comparison or add entries to an existing comparison</a:t>
            </a:r>
          </a:p>
          <a:p>
            <a:r>
              <a:rPr lang="en-US" dirty="0"/>
              <a:t>Comparison field order and content can be customized</a:t>
            </a:r>
          </a:p>
        </p:txBody>
      </p:sp>
      <p:pic>
        <p:nvPicPr>
          <p:cNvPr id="5" name="Picture 4">
            <a:extLst>
              <a:ext uri="{FF2B5EF4-FFF2-40B4-BE49-F238E27FC236}">
                <a16:creationId xmlns:a16="http://schemas.microsoft.com/office/drawing/2014/main" id="{D2FFBF74-A839-56F6-08A6-34DC3C6A51DB}"/>
              </a:ext>
            </a:extLst>
          </p:cNvPr>
          <p:cNvPicPr>
            <a:picLocks noChangeAspect="1"/>
          </p:cNvPicPr>
          <p:nvPr/>
        </p:nvPicPr>
        <p:blipFill>
          <a:blip r:embed="rId2"/>
          <a:stretch>
            <a:fillRect/>
          </a:stretch>
        </p:blipFill>
        <p:spPr>
          <a:xfrm>
            <a:off x="265947" y="554182"/>
            <a:ext cx="4396655" cy="43226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799ACDF7-4984-67D0-8419-55229D20AFA5}"/>
              </a:ext>
            </a:extLst>
          </p:cNvPr>
          <p:cNvPicPr>
            <a:picLocks noChangeAspect="1"/>
          </p:cNvPicPr>
          <p:nvPr/>
        </p:nvPicPr>
        <p:blipFill>
          <a:blip r:embed="rId3"/>
          <a:stretch>
            <a:fillRect/>
          </a:stretch>
        </p:blipFill>
        <p:spPr>
          <a:xfrm>
            <a:off x="3249844" y="1563182"/>
            <a:ext cx="2644311" cy="21647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Arrow: Right 7">
            <a:extLst>
              <a:ext uri="{FF2B5EF4-FFF2-40B4-BE49-F238E27FC236}">
                <a16:creationId xmlns:a16="http://schemas.microsoft.com/office/drawing/2014/main" id="{FF166EB3-9200-9B4A-3A9C-DF953B9178C1}"/>
              </a:ext>
            </a:extLst>
          </p:cNvPr>
          <p:cNvSpPr/>
          <p:nvPr/>
        </p:nvSpPr>
        <p:spPr>
          <a:xfrm>
            <a:off x="1413164" y="1021844"/>
            <a:ext cx="630382" cy="2167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74C138C7-1FE0-9523-7074-A286BC22E5D6}"/>
              </a:ext>
            </a:extLst>
          </p:cNvPr>
          <p:cNvSpPr/>
          <p:nvPr/>
        </p:nvSpPr>
        <p:spPr>
          <a:xfrm rot="5400000">
            <a:off x="344462" y="1832336"/>
            <a:ext cx="630382" cy="2167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Up 10">
            <a:extLst>
              <a:ext uri="{FF2B5EF4-FFF2-40B4-BE49-F238E27FC236}">
                <a16:creationId xmlns:a16="http://schemas.microsoft.com/office/drawing/2014/main" id="{22BB8D32-BB64-67B8-2D93-921777B1E5B9}"/>
              </a:ext>
            </a:extLst>
          </p:cNvPr>
          <p:cNvSpPr/>
          <p:nvPr/>
        </p:nvSpPr>
        <p:spPr>
          <a:xfrm rot="10800000">
            <a:off x="3418671" y="1940719"/>
            <a:ext cx="284018" cy="602673"/>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788698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5A9B9-E38B-1738-3B84-FA7FF1B15241}"/>
              </a:ext>
            </a:extLst>
          </p:cNvPr>
          <p:cNvSpPr>
            <a:spLocks noGrp="1"/>
          </p:cNvSpPr>
          <p:nvPr>
            <p:ph type="title"/>
          </p:nvPr>
        </p:nvSpPr>
        <p:spPr>
          <a:xfrm>
            <a:off x="457200" y="205979"/>
            <a:ext cx="8229600" cy="436958"/>
          </a:xfrm>
        </p:spPr>
        <p:txBody>
          <a:bodyPr/>
          <a:lstStyle/>
          <a:p>
            <a:r>
              <a:rPr lang="en-US" dirty="0"/>
              <a:t>PulseNet 2.0 MVP: Analysis Tools</a:t>
            </a:r>
          </a:p>
        </p:txBody>
      </p:sp>
      <p:pic>
        <p:nvPicPr>
          <p:cNvPr id="5" name="Picture 4">
            <a:extLst>
              <a:ext uri="{FF2B5EF4-FFF2-40B4-BE49-F238E27FC236}">
                <a16:creationId xmlns:a16="http://schemas.microsoft.com/office/drawing/2014/main" id="{01E3DF7F-59D2-AA2A-47D9-959A57090E4C}"/>
              </a:ext>
            </a:extLst>
          </p:cNvPr>
          <p:cNvPicPr>
            <a:picLocks noChangeAspect="1"/>
          </p:cNvPicPr>
          <p:nvPr/>
        </p:nvPicPr>
        <p:blipFill>
          <a:blip r:embed="rId2"/>
          <a:stretch>
            <a:fillRect/>
          </a:stretch>
        </p:blipFill>
        <p:spPr>
          <a:xfrm>
            <a:off x="124374" y="865909"/>
            <a:ext cx="5101147" cy="35329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E5DCCD3D-A6E9-9975-A208-030D36EBA9B0}"/>
              </a:ext>
            </a:extLst>
          </p:cNvPr>
          <p:cNvPicPr>
            <a:picLocks noChangeAspect="1"/>
          </p:cNvPicPr>
          <p:nvPr/>
        </p:nvPicPr>
        <p:blipFill>
          <a:blip r:embed="rId3"/>
          <a:stretch>
            <a:fillRect/>
          </a:stretch>
        </p:blipFill>
        <p:spPr>
          <a:xfrm>
            <a:off x="4949175" y="2103728"/>
            <a:ext cx="4125555" cy="27107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CAB816FA-ED55-03A6-CE51-D0A7312CD635}"/>
              </a:ext>
            </a:extLst>
          </p:cNvPr>
          <p:cNvSpPr txBox="1"/>
          <p:nvPr/>
        </p:nvSpPr>
        <p:spPr>
          <a:xfrm>
            <a:off x="5410200" y="865909"/>
            <a:ext cx="3609426" cy="923330"/>
          </a:xfrm>
          <a:prstGeom prst="rect">
            <a:avLst/>
          </a:prstGeom>
          <a:noFill/>
        </p:spPr>
        <p:txBody>
          <a:bodyPr wrap="square" rtlCol="0">
            <a:spAutoFit/>
          </a:bodyPr>
          <a:lstStyle/>
          <a:p>
            <a:r>
              <a:rPr lang="en-US" dirty="0">
                <a:solidFill>
                  <a:schemeClr val="accent4">
                    <a:lumMod val="75000"/>
                  </a:schemeClr>
                </a:solidFill>
                <a:latin typeface="Calibri" panose="020F0502020204030204" pitchFamily="34" charset="0"/>
              </a:rPr>
              <a:t>Results can be viewed by experiment and dendrogram, matrix, or list</a:t>
            </a:r>
          </a:p>
        </p:txBody>
      </p:sp>
    </p:spTree>
    <p:extLst>
      <p:ext uri="{BB962C8B-B14F-4D97-AF65-F5344CB8AC3E}">
        <p14:creationId xmlns:p14="http://schemas.microsoft.com/office/powerpoint/2010/main" val="124104470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5A9B9-E38B-1738-3B84-FA7FF1B15241}"/>
              </a:ext>
            </a:extLst>
          </p:cNvPr>
          <p:cNvSpPr>
            <a:spLocks noGrp="1"/>
          </p:cNvSpPr>
          <p:nvPr>
            <p:ph type="title"/>
          </p:nvPr>
        </p:nvSpPr>
        <p:spPr>
          <a:xfrm>
            <a:off x="457200" y="205979"/>
            <a:ext cx="8229600" cy="436958"/>
          </a:xfrm>
        </p:spPr>
        <p:txBody>
          <a:bodyPr/>
          <a:lstStyle/>
          <a:p>
            <a:r>
              <a:rPr lang="en-US" dirty="0"/>
              <a:t>PulseNet 2.0 MVP: Pending Development</a:t>
            </a:r>
          </a:p>
        </p:txBody>
      </p:sp>
      <p:sp>
        <p:nvSpPr>
          <p:cNvPr id="3" name="Text Placeholder 2">
            <a:extLst>
              <a:ext uri="{FF2B5EF4-FFF2-40B4-BE49-F238E27FC236}">
                <a16:creationId xmlns:a16="http://schemas.microsoft.com/office/drawing/2014/main" id="{E4CB9EF4-C4D1-3C57-5A5F-383CBE3F07BD}"/>
              </a:ext>
            </a:extLst>
          </p:cNvPr>
          <p:cNvSpPr>
            <a:spLocks noGrp="1"/>
          </p:cNvSpPr>
          <p:nvPr>
            <p:ph type="body" sz="quarter" idx="10"/>
          </p:nvPr>
        </p:nvSpPr>
        <p:spPr>
          <a:xfrm>
            <a:off x="457200" y="1089603"/>
            <a:ext cx="8229600" cy="3490786"/>
          </a:xfrm>
        </p:spPr>
        <p:txBody>
          <a:bodyPr/>
          <a:lstStyle/>
          <a:p>
            <a:pPr marL="0" marR="0">
              <a:lnSpc>
                <a:spcPct val="107000"/>
              </a:lnSpc>
              <a:spcBef>
                <a:spcPts val="0"/>
              </a:spcBef>
              <a:spcAft>
                <a:spcPts val="800"/>
              </a:spcAft>
            </a:pPr>
            <a:r>
              <a:rPr lang="en-US" dirty="0">
                <a:ea typeface="Calibri" panose="020F0502020204030204" pitchFamily="34" charset="0"/>
                <a:cs typeface="Times New Roman" panose="02020603050405020304" pitchFamily="18" charset="0"/>
              </a:rPr>
              <a:t>Ad hoc</a:t>
            </a:r>
            <a:r>
              <a:rPr lang="en-US" dirty="0">
                <a:effectLst/>
                <a:latin typeface="Calibri" panose="020F0502020204030204" pitchFamily="34" charset="0"/>
                <a:ea typeface="Calibri" panose="020F0502020204030204" pitchFamily="34" charset="0"/>
                <a:cs typeface="Times New Roman" panose="02020603050405020304" pitchFamily="18" charset="0"/>
              </a:rPr>
              <a:t> comparisons</a:t>
            </a: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National database management</a:t>
            </a:r>
          </a:p>
          <a:p>
            <a:pPr marL="0" marR="0">
              <a:lnSpc>
                <a:spcPct val="107000"/>
              </a:lnSpc>
              <a:spcBef>
                <a:spcPts val="0"/>
              </a:spcBef>
              <a:spcAft>
                <a:spcPts val="800"/>
              </a:spcAft>
            </a:pPr>
            <a:r>
              <a:rPr lang="en-US" dirty="0">
                <a:cs typeface="Times New Roman" panose="02020603050405020304" pitchFamily="18" charset="0"/>
              </a:rPr>
              <a:t>NCBI uploading</a:t>
            </a:r>
          </a:p>
          <a:p>
            <a:pPr marL="0" marR="0">
              <a:lnSpc>
                <a:spcPct val="107000"/>
              </a:lnSpc>
              <a:spcBef>
                <a:spcPts val="0"/>
              </a:spcBef>
              <a:spcAft>
                <a:spcPts val="800"/>
              </a:spcAft>
            </a:pPr>
            <a:r>
              <a:rPr lang="en-US" dirty="0">
                <a:cs typeface="Times New Roman" panose="02020603050405020304" pitchFamily="18" charset="0"/>
              </a:rPr>
              <a:t>Decision on how to handle request for local only fields</a:t>
            </a:r>
          </a:p>
          <a:p>
            <a:pPr marL="0" marR="0">
              <a:lnSpc>
                <a:spcPct val="107000"/>
              </a:lnSpc>
              <a:spcBef>
                <a:spcPts val="0"/>
              </a:spcBef>
              <a:spcAft>
                <a:spcPts val="800"/>
              </a:spcAft>
            </a:pPr>
            <a:r>
              <a:rPr lang="en-US" dirty="0">
                <a:cs typeface="Times New Roman" panose="02020603050405020304" pitchFamily="18" charset="0"/>
              </a:rPr>
              <a:t>One Health Enteric Package data fields</a:t>
            </a:r>
          </a:p>
          <a:p>
            <a:pPr marL="0" marR="0">
              <a:lnSpc>
                <a:spcPct val="107000"/>
              </a:lnSpc>
              <a:spcBef>
                <a:spcPts val="0"/>
              </a:spcBef>
              <a:spcAft>
                <a:spcPts val="800"/>
              </a:spcAft>
            </a:pPr>
            <a:r>
              <a:rPr lang="en-US" dirty="0">
                <a:cs typeface="Times New Roman" panose="02020603050405020304" pitchFamily="18" charset="0"/>
              </a:rPr>
              <a:t>On-boarding other pathogens</a:t>
            </a:r>
          </a:p>
          <a:p>
            <a:pPr marL="0" marR="0">
              <a:lnSpc>
                <a:spcPct val="107000"/>
              </a:lnSpc>
              <a:spcBef>
                <a:spcPts val="0"/>
              </a:spcBef>
              <a:spcAft>
                <a:spcPts val="800"/>
              </a:spcAft>
            </a:pPr>
            <a:endParaRPr lang="en-US" dirty="0"/>
          </a:p>
          <a:p>
            <a:pPr marL="0" indent="0">
              <a:buNone/>
            </a:pPr>
            <a:endParaRPr lang="en-US" dirty="0"/>
          </a:p>
        </p:txBody>
      </p:sp>
    </p:spTree>
    <p:extLst>
      <p:ext uri="{BB962C8B-B14F-4D97-AF65-F5344CB8AC3E}">
        <p14:creationId xmlns:p14="http://schemas.microsoft.com/office/powerpoint/2010/main" val="116395043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Text Placeholder 2"/>
          <p:cNvSpPr>
            <a:spLocks noGrp="1"/>
          </p:cNvSpPr>
          <p:nvPr>
            <p:ph type="body" sz="quarter" idx="10"/>
          </p:nvPr>
        </p:nvSpPr>
        <p:spPr>
          <a:xfrm>
            <a:off x="151002" y="1308683"/>
            <a:ext cx="8535798" cy="3191880"/>
          </a:xfrm>
        </p:spPr>
        <p:txBody>
          <a:bodyPr/>
          <a:lstStyle/>
          <a:p>
            <a:pPr marL="685792" lvl="1" indent="-342900">
              <a:buClr>
                <a:srgbClr val="E25423"/>
              </a:buClr>
              <a:buFont typeface="Wingdings" panose="05000000000000000000" pitchFamily="2" charset="2"/>
              <a:buChar char="q"/>
            </a:pPr>
            <a:r>
              <a:rPr lang="en-US" dirty="0"/>
              <a:t>What is PulseNet 2.0</a:t>
            </a:r>
          </a:p>
          <a:p>
            <a:pPr marL="685792" lvl="1" indent="-342900">
              <a:buClr>
                <a:srgbClr val="E25423"/>
              </a:buClr>
              <a:buFont typeface="Wingdings" panose="05000000000000000000" pitchFamily="2" charset="2"/>
              <a:buChar char="q"/>
            </a:pPr>
            <a:r>
              <a:rPr lang="en-US" dirty="0"/>
              <a:t>Status of Development</a:t>
            </a:r>
          </a:p>
          <a:p>
            <a:pPr marL="685792" lvl="1" indent="-342900">
              <a:buClr>
                <a:srgbClr val="E25423"/>
              </a:buClr>
              <a:buFont typeface="Wingdings" panose="05000000000000000000" pitchFamily="2" charset="2"/>
              <a:buChar char="q"/>
            </a:pPr>
            <a:r>
              <a:rPr lang="en-US" dirty="0"/>
              <a:t>Timeline</a:t>
            </a:r>
          </a:p>
          <a:p>
            <a:pPr marL="685792" lvl="1" indent="-342900">
              <a:buClr>
                <a:srgbClr val="E25423"/>
              </a:buClr>
              <a:buFont typeface="Wingdings" panose="05000000000000000000" pitchFamily="2" charset="2"/>
              <a:buChar char="q"/>
            </a:pPr>
            <a:r>
              <a:rPr lang="en-US" dirty="0"/>
              <a:t>System Architecture</a:t>
            </a:r>
          </a:p>
          <a:p>
            <a:pPr marL="685792" lvl="1" indent="-342900">
              <a:buClr>
                <a:srgbClr val="E25423"/>
              </a:buClr>
              <a:buFont typeface="Wingdings" panose="05000000000000000000" pitchFamily="2" charset="2"/>
              <a:buChar char="q"/>
            </a:pPr>
            <a:r>
              <a:rPr lang="en-US" dirty="0"/>
              <a:t>PulseNet 2.0 Today</a:t>
            </a:r>
          </a:p>
          <a:p>
            <a:pPr marL="685792" lvl="1" indent="-342900">
              <a:buClr>
                <a:srgbClr val="E25423"/>
              </a:buClr>
              <a:buFont typeface="Wingdings" panose="05000000000000000000" pitchFamily="2" charset="2"/>
              <a:buChar char="q"/>
            </a:pPr>
            <a:r>
              <a:rPr lang="en-US" dirty="0"/>
              <a:t>Preparing for the Transition</a:t>
            </a:r>
          </a:p>
          <a:p>
            <a:pPr marL="685792" lvl="1" indent="-342900">
              <a:buClr>
                <a:srgbClr val="E25423"/>
              </a:buClr>
              <a:buFont typeface="Wingdings" panose="05000000000000000000" pitchFamily="2" charset="2"/>
              <a:buChar char="q"/>
            </a:pPr>
            <a:r>
              <a:rPr lang="en-US" dirty="0"/>
              <a:t>Future of Data Analysis at CDC</a:t>
            </a:r>
          </a:p>
          <a:p>
            <a:pPr marL="342892" lvl="1" indent="0">
              <a:buNone/>
            </a:pPr>
            <a:endParaRPr lang="en-US" dirty="0"/>
          </a:p>
        </p:txBody>
      </p:sp>
    </p:spTree>
    <p:extLst>
      <p:ext uri="{BB962C8B-B14F-4D97-AF65-F5344CB8AC3E}">
        <p14:creationId xmlns:p14="http://schemas.microsoft.com/office/powerpoint/2010/main" val="70153287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08EB5D-7AB1-329A-4E08-CE55B54A5A9C}"/>
              </a:ext>
            </a:extLst>
          </p:cNvPr>
          <p:cNvSpPr>
            <a:spLocks noGrp="1"/>
          </p:cNvSpPr>
          <p:nvPr>
            <p:ph type="body" sz="quarter" idx="10"/>
          </p:nvPr>
        </p:nvSpPr>
        <p:spPr>
          <a:xfrm>
            <a:off x="457200" y="503339"/>
            <a:ext cx="8555182" cy="4308192"/>
          </a:xfrm>
        </p:spPr>
        <p:txBody>
          <a:bodyPr/>
          <a:lstStyle/>
          <a:p>
            <a:r>
              <a:rPr lang="en-US" sz="1800" b="1" dirty="0"/>
              <a:t>Allele calling workflow</a:t>
            </a:r>
            <a:r>
              <a:rPr lang="en-US" sz="1600" dirty="0"/>
              <a:t>	</a:t>
            </a:r>
          </a:p>
          <a:p>
            <a:pPr lvl="1"/>
            <a:r>
              <a:rPr lang="en-US" sz="1600" dirty="0"/>
              <a:t>Re-analysis of all data using only assembly-based allele calling</a:t>
            </a:r>
          </a:p>
          <a:p>
            <a:pPr lvl="2"/>
            <a:r>
              <a:rPr lang="en-US" sz="1600" dirty="0"/>
              <a:t>Storing allele calls as hashes for future advanced analysis needs and no curator database needs</a:t>
            </a:r>
          </a:p>
          <a:p>
            <a:pPr lvl="2"/>
            <a:r>
              <a:rPr lang="en-US" sz="1600" dirty="0"/>
              <a:t>Updated allele codes</a:t>
            </a:r>
          </a:p>
          <a:p>
            <a:r>
              <a:rPr lang="en-US" sz="1800" b="1" dirty="0"/>
              <a:t>Genotyping tooling</a:t>
            </a:r>
          </a:p>
          <a:p>
            <a:pPr lvl="1"/>
            <a:r>
              <a:rPr lang="en-US" sz="1600" dirty="0" err="1"/>
              <a:t>AMRFinder</a:t>
            </a:r>
            <a:endParaRPr lang="en-US" sz="1600" dirty="0"/>
          </a:p>
          <a:p>
            <a:pPr lvl="1"/>
            <a:r>
              <a:rPr lang="en-US" sz="1600" dirty="0"/>
              <a:t>SeqSero2</a:t>
            </a:r>
          </a:p>
          <a:p>
            <a:pPr lvl="1"/>
            <a:r>
              <a:rPr lang="en-US" sz="1600" dirty="0"/>
              <a:t>KMA </a:t>
            </a:r>
            <a:r>
              <a:rPr lang="en-US" sz="1600" i="1" dirty="0"/>
              <a:t>Escherichia</a:t>
            </a:r>
            <a:r>
              <a:rPr lang="en-US" sz="1600" dirty="0"/>
              <a:t> serotyping</a:t>
            </a:r>
          </a:p>
          <a:p>
            <a:pPr lvl="1"/>
            <a:r>
              <a:rPr lang="en-US" sz="1600" dirty="0"/>
              <a:t>Updated </a:t>
            </a:r>
            <a:r>
              <a:rPr lang="en-US" sz="1600" dirty="0" err="1"/>
              <a:t>SPAdes</a:t>
            </a:r>
            <a:r>
              <a:rPr lang="en-US" sz="1600" dirty="0"/>
              <a:t> assembler with down sampling</a:t>
            </a:r>
          </a:p>
          <a:p>
            <a:pPr lvl="1"/>
            <a:r>
              <a:rPr lang="en-US" sz="1600" dirty="0"/>
              <a:t>Additional reference genomes for </a:t>
            </a:r>
            <a:r>
              <a:rPr lang="en-US" sz="1600" dirty="0" err="1"/>
              <a:t>RefID</a:t>
            </a:r>
            <a:r>
              <a:rPr lang="en-US" sz="1600" dirty="0"/>
              <a:t> workflow</a:t>
            </a:r>
          </a:p>
          <a:p>
            <a:r>
              <a:rPr lang="en-US" sz="1800" b="1" dirty="0"/>
              <a:t>Additional wgMLST schemes</a:t>
            </a:r>
          </a:p>
          <a:p>
            <a:pPr lvl="1"/>
            <a:r>
              <a:rPr lang="en-US" sz="1600" i="1" dirty="0"/>
              <a:t>Vibrio cholerae, V. parahaemolyticus, V. vulnificus</a:t>
            </a:r>
          </a:p>
          <a:p>
            <a:pPr lvl="1"/>
            <a:r>
              <a:rPr lang="en-US" sz="1600" i="1" dirty="0" err="1"/>
              <a:t>Cronobacter</a:t>
            </a:r>
            <a:r>
              <a:rPr lang="en-US" sz="1600" i="1" dirty="0"/>
              <a:t> </a:t>
            </a:r>
            <a:r>
              <a:rPr lang="en-US" sz="1600" i="1" dirty="0" err="1"/>
              <a:t>sakazakii</a:t>
            </a:r>
            <a:endParaRPr lang="en-US" sz="1600" i="1" dirty="0"/>
          </a:p>
          <a:p>
            <a:pPr lvl="1"/>
            <a:r>
              <a:rPr lang="en-US" sz="1600" i="1" dirty="0"/>
              <a:t>Clostridium botulinum</a:t>
            </a:r>
          </a:p>
          <a:p>
            <a:pPr marL="514350" lvl="1" indent="0">
              <a:buNone/>
            </a:pPr>
            <a:endParaRPr lang="en-US" dirty="0"/>
          </a:p>
        </p:txBody>
      </p:sp>
      <p:sp>
        <p:nvSpPr>
          <p:cNvPr id="4" name="Title 1">
            <a:extLst>
              <a:ext uri="{FF2B5EF4-FFF2-40B4-BE49-F238E27FC236}">
                <a16:creationId xmlns:a16="http://schemas.microsoft.com/office/drawing/2014/main" id="{3A71F899-D247-928F-6207-213854183CCF}"/>
              </a:ext>
            </a:extLst>
          </p:cNvPr>
          <p:cNvSpPr txBox="1">
            <a:spLocks/>
          </p:cNvSpPr>
          <p:nvPr/>
        </p:nvSpPr>
        <p:spPr>
          <a:xfrm>
            <a:off x="457200" y="109057"/>
            <a:ext cx="8229600" cy="419449"/>
          </a:xfrm>
          <a:prstGeom prst="rect">
            <a:avLst/>
          </a:prstGeom>
        </p:spPr>
        <p:txBody>
          <a:bodyPr anchor="b" anchorCtr="0"/>
          <a:lstStyle>
            <a:lvl1pPr algn="l" rtl="0" eaLnBrk="0" fontAlgn="base" hangingPunct="0">
              <a:lnSpc>
                <a:spcPts val="3000"/>
              </a:lnSpc>
              <a:spcBef>
                <a:spcPct val="0"/>
              </a:spcBef>
              <a:spcAft>
                <a:spcPct val="0"/>
              </a:spcAft>
              <a:defRPr sz="2800" b="1" kern="1200" baseline="0">
                <a:solidFill>
                  <a:srgbClr val="D9531E"/>
                </a:solidFill>
                <a:effectLst/>
                <a:latin typeface="Calibri" pitchFamily="34" charset="0"/>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r>
              <a:rPr lang="en-US" dirty="0"/>
              <a:t>Changes in PN2.0</a:t>
            </a:r>
          </a:p>
        </p:txBody>
      </p:sp>
    </p:spTree>
    <p:extLst>
      <p:ext uri="{BB962C8B-B14F-4D97-AF65-F5344CB8AC3E}">
        <p14:creationId xmlns:p14="http://schemas.microsoft.com/office/powerpoint/2010/main" val="2822753336"/>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57199" y="1056443"/>
            <a:ext cx="8598023" cy="3444120"/>
          </a:xfrm>
        </p:spPr>
        <p:txBody>
          <a:bodyPr/>
          <a:lstStyle/>
          <a:p>
            <a:pPr marL="0">
              <a:lnSpc>
                <a:spcPct val="107000"/>
              </a:lnSpc>
              <a:spcBef>
                <a:spcPts val="0"/>
              </a:spcBef>
              <a:spcAft>
                <a:spcPts val="800"/>
              </a:spcAft>
            </a:pPr>
            <a:r>
              <a:rPr lang="en-US" sz="1800" dirty="0"/>
              <a:t>Provide your IT with the </a:t>
            </a:r>
            <a:r>
              <a:rPr lang="en-US" sz="1800" dirty="0">
                <a:hlinkClick r:id="rId3"/>
              </a:rPr>
              <a:t>PulseNet 2.0 White Paper </a:t>
            </a:r>
            <a:r>
              <a:rPr lang="en-US" sz="1800" dirty="0"/>
              <a:t>to begin assessing needs and concerns. </a:t>
            </a:r>
          </a:p>
          <a:p>
            <a:pPr marL="0">
              <a:lnSpc>
                <a:spcPct val="107000"/>
              </a:lnSpc>
              <a:spcBef>
                <a:spcPts val="0"/>
              </a:spcBef>
              <a:spcAft>
                <a:spcPts val="800"/>
              </a:spcAft>
            </a:pPr>
            <a:r>
              <a:rPr lang="en-US" sz="1800" dirty="0"/>
              <a:t>Member laboratories will be responsible for ensuring their surveillance data is currently uploaded to the national databases and a plan is made for other data in your BioNumerics databases that might need to be saved.</a:t>
            </a:r>
          </a:p>
          <a:p>
            <a:pPr marL="0">
              <a:lnSpc>
                <a:spcPct val="107000"/>
              </a:lnSpc>
              <a:spcBef>
                <a:spcPts val="0"/>
              </a:spcBef>
              <a:spcAft>
                <a:spcPts val="800"/>
              </a:spcAft>
            </a:pPr>
            <a:r>
              <a:rPr lang="en-US" sz="1800" dirty="0"/>
              <a:t>BioNumerics will no longer be supported after the transition to PulseNet 2.0. The program and analyzed data will still be accessible while you own a license to use the software. BioNumerics will no longer work for new analyses using CDC resources like the calculation engine, connection to the PulseNet national databases, or NCBI uploads.</a:t>
            </a:r>
          </a:p>
          <a:p>
            <a:pPr marL="0">
              <a:lnSpc>
                <a:spcPct val="107000"/>
              </a:lnSpc>
              <a:spcBef>
                <a:spcPts val="0"/>
              </a:spcBef>
              <a:spcAft>
                <a:spcPts val="800"/>
              </a:spcAft>
            </a:pPr>
            <a:r>
              <a:rPr lang="en-US" sz="1800" dirty="0"/>
              <a:t>More updates and Open Session at the InFORM 2024 Meeting.</a:t>
            </a:r>
          </a:p>
        </p:txBody>
      </p:sp>
      <p:sp>
        <p:nvSpPr>
          <p:cNvPr id="4" name="Title 1"/>
          <p:cNvSpPr>
            <a:spLocks noGrp="1"/>
          </p:cNvSpPr>
          <p:nvPr>
            <p:ph type="title"/>
          </p:nvPr>
        </p:nvSpPr>
        <p:spPr>
          <a:xfrm>
            <a:off x="457200" y="205979"/>
            <a:ext cx="8229600" cy="584134"/>
          </a:xfrm>
        </p:spPr>
        <p:txBody>
          <a:bodyPr/>
          <a:lstStyle/>
          <a:p>
            <a:r>
              <a:rPr lang="en-US" dirty="0"/>
              <a:t>Preparing for PulseNet 2.0</a:t>
            </a:r>
          </a:p>
        </p:txBody>
      </p:sp>
    </p:spTree>
    <p:extLst>
      <p:ext uri="{BB962C8B-B14F-4D97-AF65-F5344CB8AC3E}">
        <p14:creationId xmlns:p14="http://schemas.microsoft.com/office/powerpoint/2010/main" val="3585811470"/>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667" y="137809"/>
            <a:ext cx="8373917" cy="454534"/>
          </a:xfrm>
        </p:spPr>
        <p:txBody>
          <a:bodyPr/>
          <a:lstStyle/>
          <a:p>
            <a:r>
              <a:rPr lang="en-US" dirty="0"/>
              <a:t>Vision for Advanced Molecular Detection at CDC</a:t>
            </a:r>
          </a:p>
        </p:txBody>
      </p:sp>
      <p:sp>
        <p:nvSpPr>
          <p:cNvPr id="3" name="Text Placeholder 2">
            <a:extLst>
              <a:ext uri="{FF2B5EF4-FFF2-40B4-BE49-F238E27FC236}">
                <a16:creationId xmlns:a16="http://schemas.microsoft.com/office/drawing/2014/main" id="{B89C91A2-62D0-ACFA-2A51-0DB00D4BCF93}"/>
              </a:ext>
            </a:extLst>
          </p:cNvPr>
          <p:cNvSpPr>
            <a:spLocks noGrp="1"/>
          </p:cNvSpPr>
          <p:nvPr>
            <p:ph type="body" sz="quarter" idx="10"/>
          </p:nvPr>
        </p:nvSpPr>
        <p:spPr>
          <a:xfrm>
            <a:off x="219667" y="704341"/>
            <a:ext cx="8229600" cy="454534"/>
          </a:xfrm>
        </p:spPr>
        <p:txBody>
          <a:bodyPr/>
          <a:lstStyle/>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Genomic Epidemiology Platform</a:t>
            </a:r>
            <a:endParaRPr lang="en-US" sz="1800" dirty="0"/>
          </a:p>
          <a:p>
            <a:pPr marL="0">
              <a:lnSpc>
                <a:spcPct val="107000"/>
              </a:lnSpc>
              <a:spcBef>
                <a:spcPts val="0"/>
              </a:spcBef>
              <a:spcAft>
                <a:spcPts val="800"/>
              </a:spcAft>
            </a:pPr>
            <a:endParaRPr lang="en-US" dirty="0"/>
          </a:p>
          <a:p>
            <a:pPr marL="0" marR="0">
              <a:lnSpc>
                <a:spcPct val="107000"/>
              </a:lnSpc>
              <a:spcBef>
                <a:spcPts val="0"/>
              </a:spcBef>
              <a:spcAft>
                <a:spcPts val="800"/>
              </a:spcAft>
            </a:pPr>
            <a:endParaRPr lang="en-US" dirty="0"/>
          </a:p>
          <a:p>
            <a:pPr marL="0" indent="0">
              <a:buNone/>
            </a:pPr>
            <a:endParaRPr lang="en-US" dirty="0"/>
          </a:p>
        </p:txBody>
      </p:sp>
      <p:pic>
        <p:nvPicPr>
          <p:cNvPr id="5" name="Picture 4">
            <a:extLst>
              <a:ext uri="{FF2B5EF4-FFF2-40B4-BE49-F238E27FC236}">
                <a16:creationId xmlns:a16="http://schemas.microsoft.com/office/drawing/2014/main" id="{A8C6A2B8-5BA2-E176-3791-3F9BF401F02F}"/>
              </a:ext>
            </a:extLst>
          </p:cNvPr>
          <p:cNvPicPr>
            <a:picLocks noChangeAspect="1"/>
          </p:cNvPicPr>
          <p:nvPr/>
        </p:nvPicPr>
        <p:blipFill>
          <a:blip r:embed="rId3"/>
          <a:stretch>
            <a:fillRect/>
          </a:stretch>
        </p:blipFill>
        <p:spPr>
          <a:xfrm>
            <a:off x="0" y="1158875"/>
            <a:ext cx="9144000" cy="3390960"/>
          </a:xfrm>
          <a:prstGeom prst="rect">
            <a:avLst/>
          </a:prstGeom>
        </p:spPr>
      </p:pic>
    </p:spTree>
    <p:extLst>
      <p:ext uri="{BB962C8B-B14F-4D97-AF65-F5344CB8AC3E}">
        <p14:creationId xmlns:p14="http://schemas.microsoft.com/office/powerpoint/2010/main" val="2371541138"/>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667" y="137809"/>
            <a:ext cx="7743603" cy="454534"/>
          </a:xfrm>
        </p:spPr>
        <p:txBody>
          <a:bodyPr/>
          <a:lstStyle/>
          <a:p>
            <a:r>
              <a:rPr lang="en-US" dirty="0"/>
              <a:t>AMD Platform: PulseNet 2.0 Proof of Concept</a:t>
            </a:r>
          </a:p>
        </p:txBody>
      </p:sp>
      <p:pic>
        <p:nvPicPr>
          <p:cNvPr id="4" name="Picture 3">
            <a:extLst>
              <a:ext uri="{FF2B5EF4-FFF2-40B4-BE49-F238E27FC236}">
                <a16:creationId xmlns:a16="http://schemas.microsoft.com/office/drawing/2014/main" id="{9F94FBFB-5D60-FF96-73C1-38E90F2117AF}"/>
              </a:ext>
            </a:extLst>
          </p:cNvPr>
          <p:cNvPicPr>
            <a:picLocks noChangeAspect="1"/>
          </p:cNvPicPr>
          <p:nvPr/>
        </p:nvPicPr>
        <p:blipFill>
          <a:blip r:embed="rId3"/>
          <a:stretch>
            <a:fillRect/>
          </a:stretch>
        </p:blipFill>
        <p:spPr>
          <a:xfrm>
            <a:off x="0" y="730864"/>
            <a:ext cx="9144000" cy="4232189"/>
          </a:xfrm>
          <a:prstGeom prst="rect">
            <a:avLst/>
          </a:prstGeom>
        </p:spPr>
      </p:pic>
    </p:spTree>
    <p:extLst>
      <p:ext uri="{BB962C8B-B14F-4D97-AF65-F5344CB8AC3E}">
        <p14:creationId xmlns:p14="http://schemas.microsoft.com/office/powerpoint/2010/main" val="3182079478"/>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57200" y="1056443"/>
            <a:ext cx="8229600" cy="2844997"/>
          </a:xfrm>
        </p:spPr>
        <p:txBody>
          <a:bodyPr/>
          <a:lstStyle/>
          <a:p>
            <a:pPr marL="0">
              <a:lnSpc>
                <a:spcPct val="107000"/>
              </a:lnSpc>
              <a:spcBef>
                <a:spcPts val="0"/>
              </a:spcBef>
              <a:spcAft>
                <a:spcPts val="800"/>
              </a:spcAft>
            </a:pPr>
            <a:r>
              <a:rPr lang="en-US" dirty="0"/>
              <a:t>Streamlining as best we can NCBI submissions using PN2.0</a:t>
            </a:r>
          </a:p>
          <a:p>
            <a:pPr marL="0">
              <a:lnSpc>
                <a:spcPct val="107000"/>
              </a:lnSpc>
              <a:spcBef>
                <a:spcPts val="0"/>
              </a:spcBef>
              <a:spcAft>
                <a:spcPts val="800"/>
              </a:spcAft>
            </a:pPr>
            <a:r>
              <a:rPr lang="en-US" dirty="0"/>
              <a:t>More automated QC</a:t>
            </a:r>
          </a:p>
          <a:p>
            <a:pPr marL="0">
              <a:lnSpc>
                <a:spcPct val="107000"/>
              </a:lnSpc>
              <a:spcBef>
                <a:spcPts val="0"/>
              </a:spcBef>
              <a:spcAft>
                <a:spcPts val="800"/>
              </a:spcAft>
            </a:pPr>
            <a:r>
              <a:rPr lang="en-US" dirty="0"/>
              <a:t>One database model eliminating need to separate databases and </a:t>
            </a:r>
            <a:r>
              <a:rPr lang="en-US" dirty="0" err="1"/>
              <a:t>RefID</a:t>
            </a:r>
            <a:r>
              <a:rPr lang="en-US" dirty="0"/>
              <a:t> workflow</a:t>
            </a:r>
          </a:p>
          <a:p>
            <a:pPr marL="0">
              <a:lnSpc>
                <a:spcPct val="107000"/>
              </a:lnSpc>
              <a:spcBef>
                <a:spcPts val="0"/>
              </a:spcBef>
              <a:spcAft>
                <a:spcPts val="800"/>
              </a:spcAft>
            </a:pPr>
            <a:r>
              <a:rPr lang="en-US" dirty="0"/>
              <a:t>End-to-end workflows eliminating time needed to be connected and pulling back jobs</a:t>
            </a:r>
          </a:p>
          <a:p>
            <a:pPr marL="0">
              <a:lnSpc>
                <a:spcPct val="107000"/>
              </a:lnSpc>
              <a:spcBef>
                <a:spcPts val="0"/>
              </a:spcBef>
              <a:spcAft>
                <a:spcPts val="800"/>
              </a:spcAft>
            </a:pPr>
            <a:r>
              <a:rPr lang="en-US" dirty="0"/>
              <a:t>Incorporating the One Health Enteric package in PulseNet 2.0 to assist in standardization of data in NCBI</a:t>
            </a:r>
          </a:p>
          <a:p>
            <a:pPr marL="0">
              <a:lnSpc>
                <a:spcPct val="107000"/>
              </a:lnSpc>
              <a:spcBef>
                <a:spcPts val="0"/>
              </a:spcBef>
              <a:spcAft>
                <a:spcPts val="800"/>
              </a:spcAft>
            </a:pPr>
            <a:r>
              <a:rPr lang="en-US" dirty="0"/>
              <a:t>Faster updates due to cloud-based platform and not a distributed software product</a:t>
            </a:r>
          </a:p>
        </p:txBody>
      </p:sp>
      <p:sp>
        <p:nvSpPr>
          <p:cNvPr id="4" name="Title 1"/>
          <p:cNvSpPr>
            <a:spLocks noGrp="1"/>
          </p:cNvSpPr>
          <p:nvPr>
            <p:ph type="title"/>
          </p:nvPr>
        </p:nvSpPr>
        <p:spPr>
          <a:xfrm>
            <a:off x="457199" y="350870"/>
            <a:ext cx="8229600" cy="584134"/>
          </a:xfrm>
        </p:spPr>
        <p:txBody>
          <a:bodyPr/>
          <a:lstStyle/>
          <a:p>
            <a:r>
              <a:rPr lang="en-US" dirty="0"/>
              <a:t>Attempts at Harmonization Between PulseNet and GenomeTrakr</a:t>
            </a:r>
          </a:p>
        </p:txBody>
      </p:sp>
    </p:spTree>
    <p:extLst>
      <p:ext uri="{BB962C8B-B14F-4D97-AF65-F5344CB8AC3E}">
        <p14:creationId xmlns:p14="http://schemas.microsoft.com/office/powerpoint/2010/main" val="578750927"/>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solidFill>
                  <a:schemeClr val="bg2"/>
                </a:solidFill>
              </a:rPr>
              <a:t>Data Sharing</a:t>
            </a:r>
          </a:p>
        </p:txBody>
      </p:sp>
    </p:spTree>
    <p:extLst>
      <p:ext uri="{BB962C8B-B14F-4D97-AF65-F5344CB8AC3E}">
        <p14:creationId xmlns:p14="http://schemas.microsoft.com/office/powerpoint/2010/main" val="2982703243"/>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16248AB-92C4-421F-8747-17C94E0A4F92}"/>
              </a:ext>
            </a:extLst>
          </p:cNvPr>
          <p:cNvSpPr>
            <a:spLocks noGrp="1"/>
          </p:cNvSpPr>
          <p:nvPr>
            <p:ph sz="quarter" idx="10"/>
          </p:nvPr>
        </p:nvSpPr>
        <p:spPr>
          <a:xfrm>
            <a:off x="294679" y="279832"/>
            <a:ext cx="8554641" cy="4438650"/>
          </a:xfrm>
        </p:spPr>
        <p:txBody>
          <a:bodyPr>
            <a:normAutofit/>
          </a:bodyPr>
          <a:lstStyle/>
          <a:p>
            <a:r>
              <a:rPr lang="en-US" dirty="0"/>
              <a:t>BEAM (Bacteria, </a:t>
            </a:r>
            <a:r>
              <a:rPr lang="en-US" dirty="0" err="1"/>
              <a:t>Enterics</a:t>
            </a:r>
            <a:r>
              <a:rPr lang="en-US" dirty="0"/>
              <a:t>, </a:t>
            </a:r>
            <a:r>
              <a:rPr lang="en-US" dirty="0" err="1"/>
              <a:t>Ameoba</a:t>
            </a:r>
            <a:r>
              <a:rPr lang="en-US" dirty="0"/>
              <a:t>, </a:t>
            </a:r>
            <a:r>
              <a:rPr lang="en-US" dirty="0" err="1"/>
              <a:t>Mycotics</a:t>
            </a:r>
            <a:r>
              <a:rPr lang="en-US" dirty="0"/>
              <a:t>) Dashboard </a:t>
            </a:r>
          </a:p>
          <a:p>
            <a:pPr lvl="1">
              <a:buClr>
                <a:srgbClr val="E25423"/>
              </a:buClr>
            </a:pPr>
            <a:r>
              <a:rPr lang="en-US" dirty="0">
                <a:solidFill>
                  <a:schemeClr val="accent3">
                    <a:lumMod val="75000"/>
                  </a:schemeClr>
                </a:solidFill>
              </a:rPr>
              <a:t>DFWED is in the process of increasing the visibility of its data</a:t>
            </a:r>
          </a:p>
          <a:p>
            <a:pPr lvl="1">
              <a:buClr>
                <a:srgbClr val="E25423"/>
              </a:buClr>
            </a:pPr>
            <a:r>
              <a:rPr lang="en-US" dirty="0">
                <a:solidFill>
                  <a:schemeClr val="accent3">
                    <a:lumMod val="75000"/>
                  </a:schemeClr>
                </a:solidFill>
              </a:rPr>
              <a:t>The BEAM Dashboard is an interactive tool to access and visualize data from PulseNet and the System for Enteric Disease Response, Investigation, and Coordination (SEDRIC) </a:t>
            </a:r>
          </a:p>
          <a:p>
            <a:pPr lvl="1">
              <a:buClr>
                <a:srgbClr val="E25423"/>
              </a:buClr>
            </a:pPr>
            <a:r>
              <a:rPr lang="en-US" dirty="0">
                <a:solidFill>
                  <a:schemeClr val="accent3">
                    <a:lumMod val="75000"/>
                  </a:schemeClr>
                </a:solidFill>
              </a:rPr>
              <a:t>Currently, the dashboard focuses on data for </a:t>
            </a:r>
            <a:r>
              <a:rPr lang="en-US" i="1" dirty="0">
                <a:solidFill>
                  <a:schemeClr val="accent3">
                    <a:lumMod val="75000"/>
                  </a:schemeClr>
                </a:solidFill>
              </a:rPr>
              <a:t>Salmonella</a:t>
            </a:r>
            <a:r>
              <a:rPr lang="en-US" dirty="0">
                <a:solidFill>
                  <a:schemeClr val="accent3">
                    <a:lumMod val="75000"/>
                  </a:schemeClr>
                </a:solidFill>
              </a:rPr>
              <a:t>, Shiga toxin-producing </a:t>
            </a:r>
            <a:r>
              <a:rPr lang="en-US" i="1" dirty="0">
                <a:solidFill>
                  <a:schemeClr val="accent3">
                    <a:lumMod val="75000"/>
                  </a:schemeClr>
                </a:solidFill>
              </a:rPr>
              <a:t>E. coli </a:t>
            </a:r>
            <a:r>
              <a:rPr lang="en-US" dirty="0">
                <a:solidFill>
                  <a:schemeClr val="accent3">
                    <a:lumMod val="75000"/>
                  </a:schemeClr>
                </a:solidFill>
              </a:rPr>
              <a:t>(STEC), </a:t>
            </a:r>
            <a:r>
              <a:rPr lang="en-US" i="1" dirty="0">
                <a:solidFill>
                  <a:schemeClr val="accent3">
                    <a:lumMod val="75000"/>
                  </a:schemeClr>
                </a:solidFill>
              </a:rPr>
              <a:t>Shigella,</a:t>
            </a:r>
            <a:r>
              <a:rPr lang="en-US" dirty="0">
                <a:solidFill>
                  <a:schemeClr val="accent3">
                    <a:lumMod val="75000"/>
                  </a:schemeClr>
                </a:solidFill>
              </a:rPr>
              <a:t> </a:t>
            </a:r>
            <a:r>
              <a:rPr lang="en-US" i="1" dirty="0">
                <a:solidFill>
                  <a:schemeClr val="accent3">
                    <a:lumMod val="75000"/>
                  </a:schemeClr>
                </a:solidFill>
              </a:rPr>
              <a:t>Campylobacter, </a:t>
            </a:r>
            <a:r>
              <a:rPr lang="en-US" dirty="0">
                <a:solidFill>
                  <a:schemeClr val="accent3">
                    <a:lumMod val="75000"/>
                  </a:schemeClr>
                </a:solidFill>
              </a:rPr>
              <a:t>and </a:t>
            </a:r>
            <a:r>
              <a:rPr lang="en-US" i="1" dirty="0">
                <a:solidFill>
                  <a:schemeClr val="accent3">
                    <a:lumMod val="75000"/>
                  </a:schemeClr>
                </a:solidFill>
              </a:rPr>
              <a:t>Vibrio</a:t>
            </a:r>
            <a:r>
              <a:rPr lang="en-US" dirty="0">
                <a:solidFill>
                  <a:schemeClr val="accent3">
                    <a:lumMod val="75000"/>
                  </a:schemeClr>
                </a:solidFill>
              </a:rPr>
              <a:t> bacteria, and multistate outbreaks</a:t>
            </a:r>
          </a:p>
          <a:p>
            <a:pPr lvl="1">
              <a:buClr>
                <a:srgbClr val="E25423"/>
              </a:buClr>
            </a:pPr>
            <a:r>
              <a:rPr lang="en-US" dirty="0">
                <a:solidFill>
                  <a:schemeClr val="accent3">
                    <a:lumMod val="75000"/>
                  </a:schemeClr>
                </a:solidFill>
              </a:rPr>
              <a:t>Eventually,  the dashboard could include epidemiologic data from outbreak investigations and AST data</a:t>
            </a:r>
          </a:p>
        </p:txBody>
      </p:sp>
    </p:spTree>
    <p:extLst>
      <p:ext uri="{BB962C8B-B14F-4D97-AF65-F5344CB8AC3E}">
        <p14:creationId xmlns:p14="http://schemas.microsoft.com/office/powerpoint/2010/main" val="4156739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16248AB-92C4-421F-8747-17C94E0A4F92}"/>
              </a:ext>
            </a:extLst>
          </p:cNvPr>
          <p:cNvSpPr>
            <a:spLocks noGrp="1"/>
          </p:cNvSpPr>
          <p:nvPr>
            <p:ph sz="quarter" idx="10"/>
          </p:nvPr>
        </p:nvSpPr>
        <p:spPr>
          <a:xfrm>
            <a:off x="61616" y="206727"/>
            <a:ext cx="3738027" cy="4292204"/>
          </a:xfrm>
        </p:spPr>
        <p:txBody>
          <a:bodyPr>
            <a:normAutofit lnSpcReduction="10000"/>
          </a:bodyPr>
          <a:lstStyle/>
          <a:p>
            <a:r>
              <a:rPr lang="en-US" dirty="0"/>
              <a:t>Navigating BEAM</a:t>
            </a:r>
          </a:p>
          <a:p>
            <a:pPr lvl="1">
              <a:buClr>
                <a:srgbClr val="EC881D"/>
              </a:buClr>
            </a:pPr>
            <a:r>
              <a:rPr lang="en-US" dirty="0">
                <a:solidFill>
                  <a:schemeClr val="accent3">
                    <a:lumMod val="75000"/>
                  </a:schemeClr>
                </a:solidFill>
              </a:rPr>
              <a:t>Filter by pathogen and year</a:t>
            </a:r>
          </a:p>
          <a:p>
            <a:pPr lvl="1">
              <a:buClr>
                <a:srgbClr val="EC881D"/>
              </a:buClr>
            </a:pPr>
            <a:r>
              <a:rPr lang="en-US" dirty="0">
                <a:solidFill>
                  <a:schemeClr val="accent3">
                    <a:lumMod val="75000"/>
                  </a:schemeClr>
                </a:solidFill>
              </a:rPr>
              <a:t>View submissions by month broken out by state/HHS region</a:t>
            </a:r>
          </a:p>
          <a:p>
            <a:pPr lvl="1">
              <a:buClr>
                <a:srgbClr val="EC881D"/>
              </a:buClr>
            </a:pPr>
            <a:r>
              <a:rPr lang="en-US" dirty="0">
                <a:solidFill>
                  <a:schemeClr val="accent3">
                    <a:lumMod val="75000"/>
                  </a:schemeClr>
                </a:solidFill>
              </a:rPr>
              <a:t>View common outbreak serotypes</a:t>
            </a:r>
          </a:p>
          <a:p>
            <a:pPr lvl="1">
              <a:buClr>
                <a:srgbClr val="EC881D"/>
              </a:buClr>
            </a:pPr>
            <a:r>
              <a:rPr lang="en-US" dirty="0">
                <a:solidFill>
                  <a:schemeClr val="accent3">
                    <a:lumMod val="75000"/>
                  </a:schemeClr>
                </a:solidFill>
              </a:rPr>
              <a:t>View trends in data</a:t>
            </a:r>
          </a:p>
          <a:p>
            <a:pPr lvl="1">
              <a:buClr>
                <a:srgbClr val="EC881D"/>
              </a:buClr>
            </a:pPr>
            <a:r>
              <a:rPr lang="en-US" dirty="0">
                <a:solidFill>
                  <a:schemeClr val="accent3">
                    <a:lumMod val="75000"/>
                  </a:schemeClr>
                </a:solidFill>
              </a:rPr>
              <a:t>Report sections include Annual, Quarterly, Outbreak Serotypes of Concern, and Data Behind Outbreak Serotypes of Concern</a:t>
            </a:r>
          </a:p>
          <a:p>
            <a:pPr lvl="1">
              <a:buClr>
                <a:srgbClr val="EC881D"/>
              </a:buClr>
            </a:pPr>
            <a:endParaRPr lang="en-US" dirty="0">
              <a:solidFill>
                <a:schemeClr val="accent3">
                  <a:lumMod val="75000"/>
                </a:schemeClr>
              </a:solidFill>
            </a:endParaRPr>
          </a:p>
          <a:p>
            <a:pPr lvl="1"/>
            <a:endParaRPr lang="en-US" dirty="0"/>
          </a:p>
        </p:txBody>
      </p:sp>
      <p:sp>
        <p:nvSpPr>
          <p:cNvPr id="2" name="Rectangle 1">
            <a:extLst>
              <a:ext uri="{FF2B5EF4-FFF2-40B4-BE49-F238E27FC236}">
                <a16:creationId xmlns:a16="http://schemas.microsoft.com/office/drawing/2014/main" id="{E1F72E73-803D-45EF-B449-26E8D986711F}"/>
              </a:ext>
            </a:extLst>
          </p:cNvPr>
          <p:cNvSpPr/>
          <p:nvPr/>
        </p:nvSpPr>
        <p:spPr>
          <a:xfrm>
            <a:off x="141515" y="4586381"/>
            <a:ext cx="6596636" cy="377026"/>
          </a:xfrm>
          <a:prstGeom prst="rect">
            <a:avLst/>
          </a:prstGeom>
          <a:noFill/>
        </p:spPr>
        <p:txBody>
          <a:bodyPr wrap="square" lIns="68580" tIns="34290" rIns="68580" bIns="34290">
            <a:spAutoFit/>
          </a:bodyPr>
          <a:lstStyle/>
          <a:p>
            <a:pPr defTabSz="685800" eaLnBrk="1" fontAlgn="auto" hangingPunct="1">
              <a:spcBef>
                <a:spcPts val="0"/>
              </a:spcBef>
              <a:spcAft>
                <a:spcPts val="0"/>
              </a:spcAft>
              <a:defRPr/>
            </a:pPr>
            <a:r>
              <a:rPr lang="en-US" sz="2000" b="1" dirty="0">
                <a:ln w="12700">
                  <a:solidFill>
                    <a:srgbClr val="4472C4"/>
                  </a:solidFill>
                  <a:prstDash val="solid"/>
                </a:ln>
                <a:pattFill prst="pct50">
                  <a:fgClr>
                    <a:srgbClr val="4472C4"/>
                  </a:fgClr>
                  <a:bgClr>
                    <a:srgbClr val="4472C4">
                      <a:lumMod val="20000"/>
                      <a:lumOff val="80000"/>
                    </a:srgbClr>
                  </a:bgClr>
                </a:pattFill>
                <a:latin typeface="Calibri" panose="020F0502020204030204"/>
              </a:rPr>
              <a:t>https://www.cdc.gov/ncezid/dfwed/beam-dashboard.html</a:t>
            </a:r>
          </a:p>
        </p:txBody>
      </p:sp>
      <p:pic>
        <p:nvPicPr>
          <p:cNvPr id="4" name="Picture 3">
            <a:extLst>
              <a:ext uri="{FF2B5EF4-FFF2-40B4-BE49-F238E27FC236}">
                <a16:creationId xmlns:a16="http://schemas.microsoft.com/office/drawing/2014/main" id="{4A905FFB-0998-010D-F6A2-8B91BF51F96E}"/>
              </a:ext>
            </a:extLst>
          </p:cNvPr>
          <p:cNvPicPr>
            <a:picLocks noChangeAspect="1"/>
          </p:cNvPicPr>
          <p:nvPr/>
        </p:nvPicPr>
        <p:blipFill>
          <a:blip r:embed="rId3"/>
          <a:stretch>
            <a:fillRect/>
          </a:stretch>
        </p:blipFill>
        <p:spPr>
          <a:xfrm>
            <a:off x="3799643" y="84519"/>
            <a:ext cx="5282741" cy="44144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9988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E17EB03-F4F3-0583-B15C-12F6729318D1}"/>
              </a:ext>
            </a:extLst>
          </p:cNvPr>
          <p:cNvSpPr txBox="1"/>
          <p:nvPr/>
        </p:nvSpPr>
        <p:spPr>
          <a:xfrm>
            <a:off x="93215" y="124562"/>
            <a:ext cx="4572000" cy="466281"/>
          </a:xfrm>
          <a:prstGeom prst="rect">
            <a:avLst/>
          </a:prstGeom>
          <a:noFill/>
        </p:spPr>
        <p:txBody>
          <a:bodyPr wrap="square">
            <a:spAutoFit/>
          </a:bodyPr>
          <a:lstStyle/>
          <a:p>
            <a:pPr marL="171450" marR="0" lvl="0" indent="-171450" algn="l" defTabSz="685800" rtl="0" eaLnBrk="1" fontAlgn="auto" latinLnBrk="0" hangingPunct="1">
              <a:lnSpc>
                <a:spcPct val="90000"/>
              </a:lnSpc>
              <a:spcBef>
                <a:spcPts val="750"/>
              </a:spcBef>
              <a:spcAft>
                <a:spcPts val="900"/>
              </a:spcAft>
              <a:buClrTx/>
              <a:buSzTx/>
              <a:buFont typeface="Arial" panose="020B0604020202020204" pitchFamily="34" charset="0"/>
              <a:buNone/>
              <a:tabLst/>
              <a:defRPr/>
            </a:pPr>
            <a:r>
              <a:rPr kumimoji="0" lang="en-US" sz="2700" b="1" i="0" u="none" strike="noStrike" kern="1200" cap="none" spc="0" normalizeH="0" baseline="0" noProof="0" dirty="0">
                <a:ln>
                  <a:noFill/>
                </a:ln>
                <a:solidFill>
                  <a:srgbClr val="DA521E"/>
                </a:solidFill>
                <a:effectLst/>
                <a:uLnTx/>
                <a:uFillTx/>
                <a:latin typeface="Calibri" panose="020F0502020204030204"/>
                <a:ea typeface="+mn-ea"/>
                <a:cs typeface="+mn-cs"/>
              </a:rPr>
              <a:t>Navigating BEAM</a:t>
            </a:r>
          </a:p>
        </p:txBody>
      </p:sp>
      <p:pic>
        <p:nvPicPr>
          <p:cNvPr id="8" name="Picture 7">
            <a:extLst>
              <a:ext uri="{FF2B5EF4-FFF2-40B4-BE49-F238E27FC236}">
                <a16:creationId xmlns:a16="http://schemas.microsoft.com/office/drawing/2014/main" id="{D4F1D3AF-EC65-B0B0-3095-D6B3DAD60A77}"/>
              </a:ext>
            </a:extLst>
          </p:cNvPr>
          <p:cNvPicPr>
            <a:picLocks noChangeAspect="1"/>
          </p:cNvPicPr>
          <p:nvPr/>
        </p:nvPicPr>
        <p:blipFill>
          <a:blip r:embed="rId2"/>
          <a:stretch>
            <a:fillRect/>
          </a:stretch>
        </p:blipFill>
        <p:spPr>
          <a:xfrm>
            <a:off x="743244" y="590843"/>
            <a:ext cx="7657512" cy="42765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00365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DFA474-7A37-470E-B042-25B9A0445BF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26178"/>
          <a:stretch/>
        </p:blipFill>
        <p:spPr>
          <a:xfrm>
            <a:off x="4869492" y="1631742"/>
            <a:ext cx="4273346" cy="3398044"/>
          </a:xfrm>
          <a:prstGeom prst="rect">
            <a:avLst/>
          </a:prstGeom>
        </p:spPr>
      </p:pic>
      <p:sp>
        <p:nvSpPr>
          <p:cNvPr id="5" name="Content Placeholder 4">
            <a:extLst>
              <a:ext uri="{FF2B5EF4-FFF2-40B4-BE49-F238E27FC236}">
                <a16:creationId xmlns:a16="http://schemas.microsoft.com/office/drawing/2014/main" id="{016248AB-92C4-421F-8747-17C94E0A4F92}"/>
              </a:ext>
            </a:extLst>
          </p:cNvPr>
          <p:cNvSpPr>
            <a:spLocks noGrp="1"/>
          </p:cNvSpPr>
          <p:nvPr>
            <p:ph sz="quarter" idx="10"/>
          </p:nvPr>
        </p:nvSpPr>
        <p:spPr>
          <a:xfrm>
            <a:off x="432197" y="394854"/>
            <a:ext cx="4749403" cy="3593739"/>
          </a:xfrm>
        </p:spPr>
        <p:txBody>
          <a:bodyPr/>
          <a:lstStyle/>
          <a:p>
            <a:r>
              <a:rPr lang="en-US" dirty="0"/>
              <a:t>Future Roadmap for BEAM</a:t>
            </a:r>
          </a:p>
          <a:p>
            <a:pPr lvl="1">
              <a:buClr>
                <a:srgbClr val="EC881D"/>
              </a:buClr>
            </a:pPr>
            <a:r>
              <a:rPr lang="en-US" dirty="0">
                <a:solidFill>
                  <a:schemeClr val="accent3">
                    <a:lumMod val="75000"/>
                  </a:schemeClr>
                </a:solidFill>
              </a:rPr>
              <a:t>Integrate antimicrobial resistance data from NARMS</a:t>
            </a:r>
          </a:p>
          <a:p>
            <a:pPr lvl="1">
              <a:buClr>
                <a:srgbClr val="EC881D"/>
              </a:buClr>
            </a:pPr>
            <a:r>
              <a:rPr lang="en-US" dirty="0">
                <a:solidFill>
                  <a:schemeClr val="accent3">
                    <a:lumMod val="75000"/>
                  </a:schemeClr>
                </a:solidFill>
              </a:rPr>
              <a:t>Add FDA &amp; USDA non-clinical data</a:t>
            </a:r>
          </a:p>
          <a:p>
            <a:pPr lvl="1">
              <a:buClr>
                <a:srgbClr val="EC881D"/>
              </a:buClr>
            </a:pPr>
            <a:r>
              <a:rPr lang="en-US" dirty="0">
                <a:solidFill>
                  <a:schemeClr val="accent3">
                    <a:lumMod val="75000"/>
                  </a:schemeClr>
                </a:solidFill>
              </a:rPr>
              <a:t>Provide closer to real-time data, currently only monthly updates</a:t>
            </a:r>
          </a:p>
          <a:p>
            <a:pPr lvl="1"/>
            <a:endParaRPr lang="en-US" dirty="0"/>
          </a:p>
          <a:p>
            <a:pPr lvl="1"/>
            <a:endParaRPr lang="en-US" dirty="0"/>
          </a:p>
        </p:txBody>
      </p:sp>
    </p:spTree>
    <p:extLst>
      <p:ext uri="{BB962C8B-B14F-4D97-AF65-F5344CB8AC3E}">
        <p14:creationId xmlns:p14="http://schemas.microsoft.com/office/powerpoint/2010/main" val="113643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619644"/>
          </a:xfrm>
        </p:spPr>
        <p:txBody>
          <a:bodyPr/>
          <a:lstStyle/>
          <a:p>
            <a:r>
              <a:rPr lang="en-US" dirty="0"/>
              <a:t>What is PulseNet 2.0</a:t>
            </a:r>
          </a:p>
        </p:txBody>
      </p:sp>
      <p:sp>
        <p:nvSpPr>
          <p:cNvPr id="3" name="Text Placeholder 2"/>
          <p:cNvSpPr>
            <a:spLocks noGrp="1"/>
          </p:cNvSpPr>
          <p:nvPr>
            <p:ph type="body" sz="quarter" idx="10"/>
          </p:nvPr>
        </p:nvSpPr>
        <p:spPr>
          <a:xfrm>
            <a:off x="457199" y="1145219"/>
            <a:ext cx="7985465" cy="3269619"/>
          </a:xfrm>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PulseNet’s data analysis software, BioNumerics, is reaching the end-of-life December 2024</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PulseNet is working with CDC’s Office of Advance Molecular Detection to build a new containerized and modular, open-source, cloud-based platform, for molecular surveillance </a:t>
            </a:r>
          </a:p>
          <a:p>
            <a:pPr marL="0">
              <a:lnSpc>
                <a:spcPct val="107000"/>
              </a:lnSpc>
              <a:spcBef>
                <a:spcPts val="0"/>
              </a:spcBef>
              <a:spcAft>
                <a:spcPts val="800"/>
              </a:spcAft>
            </a:pPr>
            <a:r>
              <a:rPr lang="en-US" sz="1800" dirty="0">
                <a:ea typeface="Calibri" panose="020F0502020204030204" pitchFamily="34" charset="0"/>
                <a:cs typeface="Times New Roman" panose="02020603050405020304" pitchFamily="18" charset="0"/>
              </a:rPr>
              <a:t>PulseNet 2.0 can take </a:t>
            </a:r>
            <a:r>
              <a:rPr lang="en-US" sz="1800" dirty="0">
                <a:effectLst/>
                <a:latin typeface="Calibri" panose="020F0502020204030204" pitchFamily="34" charset="0"/>
                <a:ea typeface="Calibri" panose="020F0502020204030204" pitchFamily="34" charset="0"/>
                <a:cs typeface="Times New Roman" panose="02020603050405020304" pitchFamily="18" charset="0"/>
              </a:rPr>
              <a:t>advantage of cloud strengths to improve </a:t>
            </a:r>
            <a:r>
              <a:rPr lang="en-US" sz="1800" dirty="0">
                <a:ea typeface="Calibri" panose="020F0502020204030204" pitchFamily="34" charset="0"/>
                <a:cs typeface="Times New Roman" panose="02020603050405020304" pitchFamily="18" charset="0"/>
              </a:rPr>
              <a:t>data storage, </a:t>
            </a:r>
            <a:r>
              <a:rPr lang="en-US" sz="1800" dirty="0">
                <a:effectLst/>
                <a:latin typeface="Calibri" panose="020F0502020204030204" pitchFamily="34" charset="0"/>
                <a:ea typeface="Calibri" panose="020F0502020204030204" pitchFamily="34" charset="0"/>
                <a:cs typeface="Times New Roman" panose="02020603050405020304" pitchFamily="18" charset="0"/>
              </a:rPr>
              <a:t>analysis time, and data sharing </a:t>
            </a:r>
          </a:p>
          <a:p>
            <a:pPr marL="0">
              <a:lnSpc>
                <a:spcPct val="107000"/>
              </a:lnSpc>
              <a:spcBef>
                <a:spcPts val="0"/>
              </a:spcBef>
              <a:spcAft>
                <a:spcPts val="800"/>
              </a:spcAft>
            </a:pPr>
            <a:r>
              <a:rPr lang="en-US" sz="1800" dirty="0">
                <a:ea typeface="Calibri" panose="020F0502020204030204" pitchFamily="34" charset="0"/>
                <a:cs typeface="Times New Roman" panose="02020603050405020304" pitchFamily="18" charset="0"/>
              </a:rPr>
              <a:t>This system also provides </a:t>
            </a:r>
            <a:r>
              <a:rPr lang="en-US" sz="1800" dirty="0">
                <a:effectLst/>
                <a:latin typeface="Calibri" panose="020F0502020204030204" pitchFamily="34" charset="0"/>
                <a:ea typeface="Calibri" panose="020F0502020204030204" pitchFamily="34" charset="0"/>
                <a:cs typeface="Times New Roman" panose="02020603050405020304" pitchFamily="18" charset="0"/>
              </a:rPr>
              <a:t>greater flexibility to onboard new analysis workflows and have an easier way to connect other systems already in the cloud, like SEDRIC</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892" lvl="1" indent="0">
              <a:buNone/>
            </a:pPr>
            <a:endParaRPr lang="en-US" dirty="0"/>
          </a:p>
          <a:p>
            <a:endParaRPr lang="en-US" dirty="0"/>
          </a:p>
        </p:txBody>
      </p:sp>
    </p:spTree>
    <p:extLst>
      <p:ext uri="{BB962C8B-B14F-4D97-AF65-F5344CB8AC3E}">
        <p14:creationId xmlns:p14="http://schemas.microsoft.com/office/powerpoint/2010/main" val="1737076742"/>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7E1E9B-E0EE-5F05-CA34-E9B6D55BAF25}"/>
              </a:ext>
            </a:extLst>
          </p:cNvPr>
          <p:cNvSpPr txBox="1"/>
          <p:nvPr/>
        </p:nvSpPr>
        <p:spPr>
          <a:xfrm>
            <a:off x="249381" y="207690"/>
            <a:ext cx="8645238" cy="466281"/>
          </a:xfrm>
          <a:prstGeom prst="rect">
            <a:avLst/>
          </a:prstGeom>
          <a:noFill/>
        </p:spPr>
        <p:txBody>
          <a:bodyPr wrap="square">
            <a:spAutoFit/>
          </a:bodyPr>
          <a:lstStyle/>
          <a:p>
            <a:pPr marL="171450" marR="0" lvl="0" indent="-171450" algn="l" defTabSz="685800" rtl="0" eaLnBrk="1" fontAlgn="auto" latinLnBrk="0" hangingPunct="1">
              <a:lnSpc>
                <a:spcPct val="90000"/>
              </a:lnSpc>
              <a:spcBef>
                <a:spcPts val="750"/>
              </a:spcBef>
              <a:spcAft>
                <a:spcPts val="900"/>
              </a:spcAft>
              <a:buClrTx/>
              <a:buSzTx/>
              <a:buFont typeface="Arial" panose="020B0604020202020204" pitchFamily="34" charset="0"/>
              <a:buNone/>
              <a:tabLst/>
              <a:defRPr/>
            </a:pPr>
            <a:r>
              <a:rPr kumimoji="0" lang="en-US" sz="2700" b="1" i="0" u="none" strike="noStrike" kern="1200" cap="none" spc="0" normalizeH="0" baseline="0" noProof="0" dirty="0">
                <a:ln>
                  <a:noFill/>
                </a:ln>
                <a:solidFill>
                  <a:srgbClr val="DA521E"/>
                </a:solidFill>
                <a:effectLst/>
                <a:uLnTx/>
                <a:uFillTx/>
                <a:latin typeface="Calibri" panose="020F0502020204030204"/>
                <a:ea typeface="+mn-ea"/>
                <a:cs typeface="+mn-cs"/>
              </a:rPr>
              <a:t>One Health Enteric Package and Data Fields in PulseNet 2.0</a:t>
            </a:r>
          </a:p>
        </p:txBody>
      </p:sp>
      <p:sp>
        <p:nvSpPr>
          <p:cNvPr id="8" name="Text Placeholder 2">
            <a:extLst>
              <a:ext uri="{FF2B5EF4-FFF2-40B4-BE49-F238E27FC236}">
                <a16:creationId xmlns:a16="http://schemas.microsoft.com/office/drawing/2014/main" id="{CB9C731B-E437-82EE-2FBB-2D30DF6EFF6D}"/>
              </a:ext>
            </a:extLst>
          </p:cNvPr>
          <p:cNvSpPr txBox="1">
            <a:spLocks/>
          </p:cNvSpPr>
          <p:nvPr/>
        </p:nvSpPr>
        <p:spPr bwMode="auto">
          <a:xfrm>
            <a:off x="249381" y="782782"/>
            <a:ext cx="7985465" cy="3423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E25423"/>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lr>
                <a:srgbClr val="8D8B00"/>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Clr>
                <a:srgbClr val="006A71"/>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342900" algn="l" defTabSz="914400" rtl="0" eaLnBrk="0" fontAlgn="base" latinLnBrk="0" hangingPunct="0">
              <a:lnSpc>
                <a:spcPct val="107000"/>
              </a:lnSpc>
              <a:spcBef>
                <a:spcPts val="0"/>
              </a:spcBef>
              <a:spcAft>
                <a:spcPts val="800"/>
              </a:spcAft>
              <a:buClr>
                <a:srgbClr val="E25423"/>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7F7F7F">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PulseNet 2.0 platform will have greater flexibility for adding database fields</a:t>
            </a:r>
          </a:p>
          <a:p>
            <a:pPr marL="800100" lvl="2" indent="-342900">
              <a:lnSpc>
                <a:spcPct val="107000"/>
              </a:lnSpc>
              <a:spcBef>
                <a:spcPts val="0"/>
              </a:spcBef>
              <a:spcAft>
                <a:spcPts val="800"/>
              </a:spcAft>
              <a:buClr>
                <a:srgbClr val="002060"/>
              </a:buClr>
            </a:pPr>
            <a:r>
              <a:rPr lang="en-US" sz="1600" dirty="0">
                <a:solidFill>
                  <a:srgbClr val="7F7F7F">
                    <a:lumMod val="75000"/>
                  </a:srgbClr>
                </a:solidFill>
                <a:ea typeface="Calibri" panose="020F0502020204030204" pitchFamily="34" charset="0"/>
                <a:cs typeface="Times New Roman" panose="02020603050405020304" pitchFamily="18" charset="0"/>
              </a:rPr>
              <a:t>Currently reviewing requested fields to see how to manage and implement</a:t>
            </a:r>
          </a:p>
          <a:p>
            <a:pPr marL="0">
              <a:lnSpc>
                <a:spcPct val="107000"/>
              </a:lnSpc>
              <a:spcBef>
                <a:spcPts val="0"/>
              </a:spcBef>
              <a:spcAft>
                <a:spcPts val="800"/>
              </a:spcAft>
            </a:pPr>
            <a:r>
              <a:rPr kumimoji="0" lang="en-US" sz="1600" b="0" i="0" u="none" strike="noStrike" kern="1200" cap="none" spc="0" normalizeH="0" baseline="0" noProof="0" dirty="0">
                <a:ln>
                  <a:noFill/>
                </a:ln>
                <a:solidFill>
                  <a:srgbClr val="7F7F7F">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Updates to the NCBI Uploader plugin include some attributes to help implement package – distributed to GenomeTrakr labs September 2023</a:t>
            </a:r>
          </a:p>
          <a:p>
            <a:pPr marL="0">
              <a:lnSpc>
                <a:spcPct val="107000"/>
              </a:lnSpc>
              <a:spcBef>
                <a:spcPts val="0"/>
              </a:spcBef>
              <a:spcAft>
                <a:spcPts val="800"/>
              </a:spcAft>
            </a:pPr>
            <a:r>
              <a:rPr lang="en-US" sz="1600" dirty="0">
                <a:solidFill>
                  <a:srgbClr val="7F7F7F">
                    <a:lumMod val="75000"/>
                  </a:srgbClr>
                </a:solidFill>
                <a:ea typeface="Calibri" panose="020F0502020204030204" pitchFamily="34" charset="0"/>
                <a:cs typeface="Times New Roman" panose="02020603050405020304" pitchFamily="18" charset="0"/>
              </a:rPr>
              <a:t>MVP platform will only include necessary fields for PulseNet work but work will be continuing on the fully functional BioNumerics replacement that could include additional data fields</a:t>
            </a:r>
            <a:endParaRPr kumimoji="0" lang="en-US" sz="1600" b="0" i="0" u="none" strike="noStrike" kern="1200" cap="none" spc="0" normalizeH="0" baseline="0" noProof="0" dirty="0">
              <a:ln>
                <a:noFill/>
              </a:ln>
              <a:solidFill>
                <a:srgbClr val="7F7F7F">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342900" algn="l" defTabSz="914400" rtl="0" eaLnBrk="0" fontAlgn="base" latinLnBrk="0" hangingPunct="0">
              <a:lnSpc>
                <a:spcPct val="107000"/>
              </a:lnSpc>
              <a:spcBef>
                <a:spcPts val="0"/>
              </a:spcBef>
              <a:spcAft>
                <a:spcPts val="800"/>
              </a:spcAft>
              <a:buClr>
                <a:srgbClr val="E25423"/>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7F7F7F">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892" marR="0" lvl="1" indent="0" algn="l" defTabSz="914400" rtl="0" eaLnBrk="0" fontAlgn="base" latinLnBrk="0" hangingPunct="0">
              <a:lnSpc>
                <a:spcPct val="100000"/>
              </a:lnSpc>
              <a:spcBef>
                <a:spcPct val="20000"/>
              </a:spcBef>
              <a:spcAft>
                <a:spcPct val="0"/>
              </a:spcAft>
              <a:buClr>
                <a:srgbClr val="8D8B00"/>
              </a:buClr>
              <a:buSzTx/>
              <a:buFont typeface="Arial" panose="020B0604020202020204" pitchFamily="34" charset="0"/>
              <a:buNone/>
              <a:tabLst/>
              <a:defRPr/>
            </a:pPr>
            <a:endParaRPr kumimoji="0" lang="en-US" sz="2000" b="0" i="0" u="none" strike="noStrike" kern="1200" cap="none" spc="0" normalizeH="0" baseline="0" noProof="0" dirty="0">
              <a:ln>
                <a:noFill/>
              </a:ln>
              <a:solidFill>
                <a:srgbClr val="7F7F7F">
                  <a:lumMod val="75000"/>
                </a:srgbClr>
              </a:solidFill>
              <a:effectLst/>
              <a:uLnTx/>
              <a:uFillTx/>
              <a:latin typeface="Calibri" panose="020F050202020403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E25423"/>
              </a:buClr>
              <a:buSzTx/>
              <a:buFont typeface="Wingdings" panose="05000000000000000000" pitchFamily="2" charset="2"/>
              <a:buChar char="§"/>
              <a:tabLst/>
              <a:defRPr/>
            </a:pPr>
            <a:endParaRPr kumimoji="0" lang="en-US" sz="2000" b="0" i="0" u="none" strike="noStrike" kern="1200" cap="none" spc="0" normalizeH="0" baseline="0" noProof="0" dirty="0">
              <a:ln>
                <a:noFill/>
              </a:ln>
              <a:solidFill>
                <a:srgbClr val="7F7F7F">
                  <a:lumMod val="75000"/>
                </a:srgbClr>
              </a:solidFill>
              <a:effectLst/>
              <a:uLnTx/>
              <a:uFillTx/>
              <a:latin typeface="Calibri" panose="020F0502020204030204" pitchFamily="34" charset="0"/>
              <a:ea typeface="+mn-ea"/>
              <a:cs typeface="+mn-cs"/>
            </a:endParaRPr>
          </a:p>
        </p:txBody>
      </p:sp>
      <p:pic>
        <p:nvPicPr>
          <p:cNvPr id="10" name="Picture 9">
            <a:extLst>
              <a:ext uri="{FF2B5EF4-FFF2-40B4-BE49-F238E27FC236}">
                <a16:creationId xmlns:a16="http://schemas.microsoft.com/office/drawing/2014/main" id="{41474E2A-54FC-1CFB-E193-C6673B2EFF70}"/>
              </a:ext>
            </a:extLst>
          </p:cNvPr>
          <p:cNvPicPr>
            <a:picLocks noChangeAspect="1"/>
          </p:cNvPicPr>
          <p:nvPr/>
        </p:nvPicPr>
        <p:blipFill>
          <a:blip r:embed="rId2"/>
          <a:stretch>
            <a:fillRect/>
          </a:stretch>
        </p:blipFill>
        <p:spPr>
          <a:xfrm>
            <a:off x="1357855" y="2794696"/>
            <a:ext cx="5375563" cy="2141114"/>
          </a:xfrm>
          <a:prstGeom prst="rect">
            <a:avLst/>
          </a:prstGeom>
        </p:spPr>
      </p:pic>
    </p:spTree>
    <p:extLst>
      <p:ext uri="{BB962C8B-B14F-4D97-AF65-F5344CB8AC3E}">
        <p14:creationId xmlns:p14="http://schemas.microsoft.com/office/powerpoint/2010/main" val="3885115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76220" y="62345"/>
            <a:ext cx="2561214" cy="707886"/>
          </a:xfrm>
          <a:prstGeom prst="rect">
            <a:avLst/>
          </a:prstGeom>
          <a:noFill/>
        </p:spPr>
        <p:txBody>
          <a:bodyPr wrap="none" rtlCol="0">
            <a:spAutoFit/>
          </a:bodyPr>
          <a:lstStyle/>
          <a:p>
            <a:r>
              <a:rPr lang="en-US" sz="4000" b="1" dirty="0">
                <a:solidFill>
                  <a:srgbClr val="D9531E"/>
                </a:solidFill>
                <a:latin typeface="Calibri" panose="020F0502020204030204" pitchFamily="34" charset="0"/>
              </a:rPr>
              <a:t>Thank you!</a:t>
            </a:r>
          </a:p>
        </p:txBody>
      </p:sp>
      <p:grpSp>
        <p:nvGrpSpPr>
          <p:cNvPr id="4" name="Group 3"/>
          <p:cNvGrpSpPr/>
          <p:nvPr/>
        </p:nvGrpSpPr>
        <p:grpSpPr>
          <a:xfrm>
            <a:off x="195943" y="3327985"/>
            <a:ext cx="1077575" cy="276999"/>
            <a:chOff x="7240682" y="5139904"/>
            <a:chExt cx="1077575" cy="276999"/>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0682" y="5162189"/>
              <a:ext cx="215175" cy="215175"/>
            </a:xfrm>
            <a:prstGeom prst="rect">
              <a:avLst/>
            </a:prstGeom>
          </p:spPr>
        </p:pic>
        <p:sp>
          <p:nvSpPr>
            <p:cNvPr id="6" name="TextBox 5"/>
            <p:cNvSpPr txBox="1"/>
            <p:nvPr/>
          </p:nvSpPr>
          <p:spPr>
            <a:xfrm>
              <a:off x="7391400" y="5139904"/>
              <a:ext cx="926857" cy="276999"/>
            </a:xfrm>
            <a:prstGeom prst="rect">
              <a:avLst/>
            </a:prstGeom>
            <a:noFill/>
          </p:spPr>
          <p:txBody>
            <a:bodyPr wrap="none" rtlCol="0">
              <a:spAutoFit/>
            </a:bodyPr>
            <a:lstStyle/>
            <a:p>
              <a:r>
                <a:rPr lang="en-US" sz="1200" dirty="0">
                  <a:solidFill>
                    <a:schemeClr val="tx2">
                      <a:lumMod val="50000"/>
                    </a:schemeClr>
                  </a:solidFill>
                </a:rPr>
                <a:t>#PulseNet</a:t>
              </a:r>
            </a:p>
          </p:txBody>
        </p:sp>
      </p:grpSp>
      <p:sp>
        <p:nvSpPr>
          <p:cNvPr id="8" name="Rectangle 7"/>
          <p:cNvSpPr/>
          <p:nvPr/>
        </p:nvSpPr>
        <p:spPr>
          <a:xfrm>
            <a:off x="0" y="4209538"/>
            <a:ext cx="5943600" cy="461665"/>
          </a:xfrm>
          <a:prstGeom prst="rect">
            <a:avLst/>
          </a:prstGeom>
        </p:spPr>
        <p:txBody>
          <a:bodyPr wrap="square">
            <a:spAutoFit/>
          </a:bodyPr>
          <a:lstStyle/>
          <a:p>
            <a:r>
              <a:rPr lang="en-US" sz="1200" dirty="0">
                <a:solidFill>
                  <a:srgbClr val="FFFFFF"/>
                </a:solidFill>
              </a:rPr>
              <a:t>Telephone: 404-639-4558</a:t>
            </a:r>
          </a:p>
          <a:p>
            <a:r>
              <a:rPr lang="en-US" sz="1200" dirty="0">
                <a:solidFill>
                  <a:srgbClr val="FFFFFF"/>
                </a:solidFill>
              </a:rPr>
              <a:t>E-mail: PulseNet@cdc.gov 	Web: www.cdc.gov/pulsenet</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52" y="4633451"/>
            <a:ext cx="325566" cy="325566"/>
          </a:xfrm>
          <a:prstGeom prst="rect">
            <a:avLst/>
          </a:prstGeom>
        </p:spPr>
      </p:pic>
      <p:sp>
        <p:nvSpPr>
          <p:cNvPr id="10" name="TextBox 9"/>
          <p:cNvSpPr txBox="1"/>
          <p:nvPr/>
        </p:nvSpPr>
        <p:spPr>
          <a:xfrm>
            <a:off x="354110" y="4651240"/>
            <a:ext cx="1050288" cy="307777"/>
          </a:xfrm>
          <a:prstGeom prst="rect">
            <a:avLst/>
          </a:prstGeom>
          <a:noFill/>
        </p:spPr>
        <p:txBody>
          <a:bodyPr wrap="none" rtlCol="0">
            <a:spAutoFit/>
          </a:bodyPr>
          <a:lstStyle/>
          <a:p>
            <a:r>
              <a:rPr lang="en-US" sz="1400" b="1" dirty="0">
                <a:solidFill>
                  <a:schemeClr val="bg2"/>
                </a:solidFill>
              </a:rPr>
              <a:t>#PulseNet</a:t>
            </a:r>
          </a:p>
        </p:txBody>
      </p:sp>
      <p:graphicFrame>
        <p:nvGraphicFramePr>
          <p:cNvPr id="3" name="Object 6">
            <a:extLst>
              <a:ext uri="{FF2B5EF4-FFF2-40B4-BE49-F238E27FC236}">
                <a16:creationId xmlns:a16="http://schemas.microsoft.com/office/drawing/2014/main" id="{D902903B-22D4-23E6-F191-EE2B70B5987F}"/>
              </a:ext>
            </a:extLst>
          </p:cNvPr>
          <p:cNvGraphicFramePr>
            <a:graphicFrameLocks noChangeAspect="1"/>
          </p:cNvGraphicFramePr>
          <p:nvPr>
            <p:extLst>
              <p:ext uri="{D42A27DB-BD31-4B8C-83A1-F6EECF244321}">
                <p14:modId xmlns:p14="http://schemas.microsoft.com/office/powerpoint/2010/main" val="842505698"/>
              </p:ext>
            </p:extLst>
          </p:nvPr>
        </p:nvGraphicFramePr>
        <p:xfrm>
          <a:off x="2557800" y="866274"/>
          <a:ext cx="3883200" cy="1962008"/>
        </p:xfrm>
        <a:graphic>
          <a:graphicData uri="http://schemas.openxmlformats.org/presentationml/2006/ole">
            <mc:AlternateContent xmlns:mc="http://schemas.openxmlformats.org/markup-compatibility/2006">
              <mc:Choice xmlns:v="urn:schemas-microsoft-com:vml" Requires="v">
                <p:oleObj name="Photo Editor Photo" r:id="rId4" imgW="3048426" imgH="1848108" progId="">
                  <p:embed/>
                </p:oleObj>
              </mc:Choice>
              <mc:Fallback>
                <p:oleObj name="Photo Editor Photo" r:id="rId4" imgW="3048426" imgH="1848108" progId="">
                  <p:embed/>
                  <p:pic>
                    <p:nvPicPr>
                      <p:cNvPr id="3" name="Object 6">
                        <a:extLst>
                          <a:ext uri="{FF2B5EF4-FFF2-40B4-BE49-F238E27FC236}">
                            <a16:creationId xmlns:a16="http://schemas.microsoft.com/office/drawing/2014/main" id="{D99E6E82-2BB4-AE18-B041-4A8B61AF25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7800" y="866274"/>
                        <a:ext cx="3883200" cy="196200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50595456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57200" y="1089603"/>
            <a:ext cx="8229600" cy="3551670"/>
          </a:xfrm>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a:t>
            </a:r>
            <a:r>
              <a:rPr lang="en-US" sz="1800" dirty="0">
                <a:ea typeface="Calibri" panose="020F0502020204030204" pitchFamily="34" charset="0"/>
                <a:cs typeface="Times New Roman" panose="02020603050405020304" pitchFamily="18" charset="0"/>
              </a:rPr>
              <a:t>October </a:t>
            </a:r>
            <a:r>
              <a:rPr lang="en-US" sz="1800" dirty="0">
                <a:effectLst/>
                <a:latin typeface="Calibri" panose="020F0502020204030204" pitchFamily="34" charset="0"/>
                <a:ea typeface="Calibri" panose="020F0502020204030204" pitchFamily="34" charset="0"/>
                <a:cs typeface="Times New Roman" panose="02020603050405020304" pitchFamily="18" charset="0"/>
              </a:rPr>
              <a:t>2022, contract wa</a:t>
            </a:r>
            <a:r>
              <a:rPr lang="en-US" sz="1800" dirty="0">
                <a:ea typeface="Calibri" panose="020F0502020204030204" pitchFamily="34" charset="0"/>
                <a:cs typeface="Times New Roman" panose="02020603050405020304" pitchFamily="18" charset="0"/>
              </a:rPr>
              <a:t>s awarded for PulseNet 2.0, and the start of development began between PulseNet CDC and Contractors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cs typeface="Times New Roman" panose="02020603050405020304" pitchFamily="18" charset="0"/>
              </a:rPr>
              <a:t>Initial development is focused on a minimum viable product (MVP) for </a:t>
            </a:r>
            <a:r>
              <a:rPr lang="en-US" sz="1800" i="1" dirty="0">
                <a:cs typeface="Times New Roman" panose="02020603050405020304" pitchFamily="18" charset="0"/>
              </a:rPr>
              <a:t>Salmonella</a:t>
            </a:r>
            <a:r>
              <a:rPr lang="en-US" sz="1800" dirty="0">
                <a:cs typeface="Times New Roman" panose="02020603050405020304" pitchFamily="18" charset="0"/>
              </a:rPr>
              <a:t> data management and surveillance</a:t>
            </a:r>
          </a:p>
          <a:p>
            <a:pPr marL="0" marR="0">
              <a:lnSpc>
                <a:spcPct val="107000"/>
              </a:lnSpc>
              <a:spcBef>
                <a:spcPts val="0"/>
              </a:spcBef>
              <a:spcAft>
                <a:spcPts val="800"/>
              </a:spcAft>
            </a:pPr>
            <a:r>
              <a:rPr lang="en-US" sz="1800" dirty="0">
                <a:cs typeface="Times New Roman" panose="02020603050405020304" pitchFamily="18" charset="0"/>
              </a:rPr>
              <a:t>Internal (CDC) User Acceptance Testing (UAT) on pieces of the MVP platform occurred </a:t>
            </a:r>
            <a:r>
              <a:rPr lang="en-US" sz="1800" dirty="0"/>
              <a:t>June - September 2023</a:t>
            </a:r>
          </a:p>
          <a:p>
            <a:pPr marL="800100" lvl="2">
              <a:lnSpc>
                <a:spcPct val="107000"/>
              </a:lnSpc>
              <a:spcBef>
                <a:spcPts val="0"/>
              </a:spcBef>
              <a:spcAft>
                <a:spcPts val="800"/>
              </a:spcAft>
            </a:pPr>
            <a:r>
              <a:rPr lang="en-US" sz="1800" dirty="0"/>
              <a:t>11 Pilot labs have been part of the UAT office hours</a:t>
            </a:r>
          </a:p>
          <a:p>
            <a:pPr marL="0">
              <a:lnSpc>
                <a:spcPct val="107000"/>
              </a:lnSpc>
              <a:spcBef>
                <a:spcPts val="0"/>
              </a:spcBef>
              <a:spcAft>
                <a:spcPts val="800"/>
              </a:spcAft>
            </a:pPr>
            <a:r>
              <a:rPr lang="en-US" sz="1800" dirty="0"/>
              <a:t>September 2023: System sent for certification to open a production environment for continued development and onboarding of external users</a:t>
            </a:r>
          </a:p>
          <a:p>
            <a:pPr marL="0">
              <a:lnSpc>
                <a:spcPct val="107000"/>
              </a:lnSpc>
              <a:spcBef>
                <a:spcPts val="0"/>
              </a:spcBef>
              <a:spcAft>
                <a:spcPts val="800"/>
              </a:spcAft>
            </a:pPr>
            <a:r>
              <a:rPr lang="en-US" sz="1800" dirty="0"/>
              <a:t>Development and UAT is ongoing </a:t>
            </a:r>
          </a:p>
          <a:p>
            <a:pPr marL="0">
              <a:lnSpc>
                <a:spcPct val="107000"/>
              </a:lnSpc>
              <a:spcBef>
                <a:spcPts val="0"/>
              </a:spcBef>
              <a:spcAft>
                <a:spcPts val="800"/>
              </a:spcAft>
            </a:pPr>
            <a:endParaRPr lang="en-US" dirty="0"/>
          </a:p>
          <a:p>
            <a:pPr marL="0" marR="0">
              <a:lnSpc>
                <a:spcPct val="107000"/>
              </a:lnSpc>
              <a:spcBef>
                <a:spcPts val="0"/>
              </a:spcBef>
              <a:spcAft>
                <a:spcPts val="800"/>
              </a:spcAft>
            </a:pPr>
            <a:endParaRPr lang="en-US" dirty="0"/>
          </a:p>
          <a:p>
            <a:pPr marL="0" indent="0">
              <a:buNone/>
            </a:pPr>
            <a:endParaRPr lang="en-US" dirty="0"/>
          </a:p>
        </p:txBody>
      </p:sp>
      <p:sp>
        <p:nvSpPr>
          <p:cNvPr id="4" name="Title 1"/>
          <p:cNvSpPr>
            <a:spLocks noGrp="1"/>
          </p:cNvSpPr>
          <p:nvPr>
            <p:ph type="title"/>
          </p:nvPr>
        </p:nvSpPr>
        <p:spPr>
          <a:xfrm>
            <a:off x="457200" y="205979"/>
            <a:ext cx="8229600" cy="584134"/>
          </a:xfrm>
        </p:spPr>
        <p:txBody>
          <a:bodyPr/>
          <a:lstStyle/>
          <a:p>
            <a:r>
              <a:rPr lang="en-US" dirty="0"/>
              <a:t>Status of Development</a:t>
            </a:r>
          </a:p>
        </p:txBody>
      </p:sp>
    </p:spTree>
    <p:extLst>
      <p:ext uri="{BB962C8B-B14F-4D97-AF65-F5344CB8AC3E}">
        <p14:creationId xmlns:p14="http://schemas.microsoft.com/office/powerpoint/2010/main" val="42811698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626" y="136410"/>
            <a:ext cx="8630432" cy="529415"/>
          </a:xfrm>
        </p:spPr>
        <p:txBody>
          <a:bodyPr/>
          <a:lstStyle/>
          <a:p>
            <a:r>
              <a:rPr lang="en-US" dirty="0"/>
              <a:t>Timeline to PulseNet 2.0</a:t>
            </a:r>
          </a:p>
        </p:txBody>
      </p:sp>
      <p:pic>
        <p:nvPicPr>
          <p:cNvPr id="4" name="Picture 3">
            <a:extLst>
              <a:ext uri="{FF2B5EF4-FFF2-40B4-BE49-F238E27FC236}">
                <a16:creationId xmlns:a16="http://schemas.microsoft.com/office/drawing/2014/main" id="{84C32F0F-FE81-B044-2A5D-99F75E335249}"/>
              </a:ext>
            </a:extLst>
          </p:cNvPr>
          <p:cNvPicPr>
            <a:picLocks noChangeAspect="1"/>
          </p:cNvPicPr>
          <p:nvPr/>
        </p:nvPicPr>
        <p:blipFill>
          <a:blip r:embed="rId2"/>
          <a:stretch>
            <a:fillRect/>
          </a:stretch>
        </p:blipFill>
        <p:spPr>
          <a:xfrm>
            <a:off x="0" y="824407"/>
            <a:ext cx="9144000" cy="3951890"/>
          </a:xfrm>
          <a:prstGeom prst="rect">
            <a:avLst/>
          </a:prstGeom>
        </p:spPr>
      </p:pic>
      <p:sp>
        <p:nvSpPr>
          <p:cNvPr id="7" name="Rectangle 6">
            <a:extLst>
              <a:ext uri="{FF2B5EF4-FFF2-40B4-BE49-F238E27FC236}">
                <a16:creationId xmlns:a16="http://schemas.microsoft.com/office/drawing/2014/main" id="{5BA82295-B3DD-476D-D08F-C487AB093B67}"/>
              </a:ext>
            </a:extLst>
          </p:cNvPr>
          <p:cNvSpPr/>
          <p:nvPr/>
        </p:nvSpPr>
        <p:spPr>
          <a:xfrm>
            <a:off x="588818" y="824345"/>
            <a:ext cx="3290455" cy="3906981"/>
          </a:xfrm>
          <a:prstGeom prst="rect">
            <a:avLst/>
          </a:prstGeom>
          <a:solidFill>
            <a:srgbClr val="D9D9D9">
              <a:alpha val="80000"/>
            </a:srgb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Arrow: Right 2">
            <a:extLst>
              <a:ext uri="{FF2B5EF4-FFF2-40B4-BE49-F238E27FC236}">
                <a16:creationId xmlns:a16="http://schemas.microsoft.com/office/drawing/2014/main" id="{4DF1D58D-D017-C1F4-C09E-66B5BDF138FA}"/>
              </a:ext>
            </a:extLst>
          </p:cNvPr>
          <p:cNvSpPr/>
          <p:nvPr/>
        </p:nvSpPr>
        <p:spPr>
          <a:xfrm>
            <a:off x="4615842" y="3498209"/>
            <a:ext cx="604007" cy="251670"/>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Arrow: Right 4">
            <a:extLst>
              <a:ext uri="{FF2B5EF4-FFF2-40B4-BE49-F238E27FC236}">
                <a16:creationId xmlns:a16="http://schemas.microsoft.com/office/drawing/2014/main" id="{287D0868-523D-0712-8471-09EC918A9E4E}"/>
              </a:ext>
            </a:extLst>
          </p:cNvPr>
          <p:cNvSpPr/>
          <p:nvPr/>
        </p:nvSpPr>
        <p:spPr>
          <a:xfrm>
            <a:off x="5605626" y="3818389"/>
            <a:ext cx="604007" cy="251670"/>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Arrow: Right 5">
            <a:extLst>
              <a:ext uri="{FF2B5EF4-FFF2-40B4-BE49-F238E27FC236}">
                <a16:creationId xmlns:a16="http://schemas.microsoft.com/office/drawing/2014/main" id="{3E8A498E-CF60-5286-0F8B-A14D0E971C2B}"/>
              </a:ext>
            </a:extLst>
          </p:cNvPr>
          <p:cNvSpPr/>
          <p:nvPr/>
        </p:nvSpPr>
        <p:spPr>
          <a:xfrm rot="5400000">
            <a:off x="6963811" y="3390551"/>
            <a:ext cx="604007" cy="251670"/>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943117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667" y="137809"/>
            <a:ext cx="3227989" cy="454534"/>
          </a:xfrm>
        </p:spPr>
        <p:txBody>
          <a:bodyPr/>
          <a:lstStyle/>
          <a:p>
            <a:r>
              <a:rPr lang="en-US" dirty="0"/>
              <a:t>System Architecture</a:t>
            </a:r>
          </a:p>
        </p:txBody>
      </p:sp>
      <p:pic>
        <p:nvPicPr>
          <p:cNvPr id="35" name="Picture 34">
            <a:extLst>
              <a:ext uri="{FF2B5EF4-FFF2-40B4-BE49-F238E27FC236}">
                <a16:creationId xmlns:a16="http://schemas.microsoft.com/office/drawing/2014/main" id="{B76944B8-71DA-E70A-139B-BEEFB94083CC}"/>
              </a:ext>
            </a:extLst>
          </p:cNvPr>
          <p:cNvPicPr>
            <a:picLocks noChangeAspect="1"/>
          </p:cNvPicPr>
          <p:nvPr/>
        </p:nvPicPr>
        <p:blipFill>
          <a:blip r:embed="rId3"/>
          <a:stretch>
            <a:fillRect/>
          </a:stretch>
        </p:blipFill>
        <p:spPr>
          <a:xfrm>
            <a:off x="0" y="408217"/>
            <a:ext cx="9144000" cy="4562583"/>
          </a:xfrm>
          <a:prstGeom prst="rect">
            <a:avLst/>
          </a:prstGeom>
        </p:spPr>
      </p:pic>
    </p:spTree>
    <p:extLst>
      <p:ext uri="{BB962C8B-B14F-4D97-AF65-F5344CB8AC3E}">
        <p14:creationId xmlns:p14="http://schemas.microsoft.com/office/powerpoint/2010/main" val="348134036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7155D-CC8B-9533-D53E-10B56B7CE206}"/>
              </a:ext>
            </a:extLst>
          </p:cNvPr>
          <p:cNvSpPr>
            <a:spLocks noGrp="1"/>
          </p:cNvSpPr>
          <p:nvPr>
            <p:ph type="title"/>
          </p:nvPr>
        </p:nvSpPr>
        <p:spPr>
          <a:xfrm>
            <a:off x="457200" y="205979"/>
            <a:ext cx="8229600" cy="504235"/>
          </a:xfrm>
        </p:spPr>
        <p:txBody>
          <a:bodyPr/>
          <a:lstStyle/>
          <a:p>
            <a:r>
              <a:rPr lang="en-US" dirty="0"/>
              <a:t>PulseNet 2.0 MVP: Database View</a:t>
            </a:r>
          </a:p>
        </p:txBody>
      </p:sp>
      <p:pic>
        <p:nvPicPr>
          <p:cNvPr id="5" name="Picture 4">
            <a:extLst>
              <a:ext uri="{FF2B5EF4-FFF2-40B4-BE49-F238E27FC236}">
                <a16:creationId xmlns:a16="http://schemas.microsoft.com/office/drawing/2014/main" id="{B93559E4-9CDA-CAB0-C4B7-FD2833B1DAB0}"/>
              </a:ext>
            </a:extLst>
          </p:cNvPr>
          <p:cNvPicPr>
            <a:picLocks noChangeAspect="1"/>
          </p:cNvPicPr>
          <p:nvPr/>
        </p:nvPicPr>
        <p:blipFill>
          <a:blip r:embed="rId2"/>
          <a:stretch>
            <a:fillRect/>
          </a:stretch>
        </p:blipFill>
        <p:spPr>
          <a:xfrm>
            <a:off x="0" y="839598"/>
            <a:ext cx="9144000" cy="3730637"/>
          </a:xfrm>
          <a:prstGeom prst="rect">
            <a:avLst/>
          </a:prstGeom>
        </p:spPr>
      </p:pic>
      <p:sp>
        <p:nvSpPr>
          <p:cNvPr id="3" name="Rectangle: Rounded Corners 2">
            <a:extLst>
              <a:ext uri="{FF2B5EF4-FFF2-40B4-BE49-F238E27FC236}">
                <a16:creationId xmlns:a16="http://schemas.microsoft.com/office/drawing/2014/main" id="{609D68F9-5BA4-7B70-18E8-CAC5A4E51F16}"/>
              </a:ext>
            </a:extLst>
          </p:cNvPr>
          <p:cNvSpPr/>
          <p:nvPr/>
        </p:nvSpPr>
        <p:spPr>
          <a:xfrm>
            <a:off x="20783" y="1330037"/>
            <a:ext cx="1219200" cy="24453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89B42777-BABA-1985-70FE-5545E9BFCAFB}"/>
              </a:ext>
            </a:extLst>
          </p:cNvPr>
          <p:cNvSpPr/>
          <p:nvPr/>
        </p:nvSpPr>
        <p:spPr>
          <a:xfrm>
            <a:off x="1690256" y="1627909"/>
            <a:ext cx="277090" cy="294232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1C99B662-3287-AEC9-AE62-33A517A15FE1}"/>
              </a:ext>
            </a:extLst>
          </p:cNvPr>
          <p:cNvSpPr/>
          <p:nvPr/>
        </p:nvSpPr>
        <p:spPr>
          <a:xfrm rot="5400000">
            <a:off x="4094020" y="-1639527"/>
            <a:ext cx="277090" cy="594359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CE33A1E6-5F3C-079B-732C-AAD5F94787D9}"/>
              </a:ext>
            </a:extLst>
          </p:cNvPr>
          <p:cNvSpPr/>
          <p:nvPr/>
        </p:nvSpPr>
        <p:spPr>
          <a:xfrm rot="5400000">
            <a:off x="7668491" y="822701"/>
            <a:ext cx="277090" cy="36021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7BF43794-EF32-CA97-9CFB-1F1D22104046}"/>
              </a:ext>
            </a:extLst>
          </p:cNvPr>
          <p:cNvSpPr txBox="1"/>
          <p:nvPr/>
        </p:nvSpPr>
        <p:spPr>
          <a:xfrm>
            <a:off x="3522519" y="910454"/>
            <a:ext cx="1517073" cy="307777"/>
          </a:xfrm>
          <a:prstGeom prst="rect">
            <a:avLst/>
          </a:prstGeom>
          <a:noFill/>
        </p:spPr>
        <p:txBody>
          <a:bodyPr wrap="square" rtlCol="0">
            <a:spAutoFit/>
          </a:bodyPr>
          <a:lstStyle/>
          <a:p>
            <a:r>
              <a:rPr lang="en-US" sz="1400" b="1" dirty="0">
                <a:solidFill>
                  <a:schemeClr val="tx1">
                    <a:lumMod val="50000"/>
                  </a:schemeClr>
                </a:solidFill>
                <a:latin typeface="Calibri" panose="020F0502020204030204" pitchFamily="34" charset="0"/>
              </a:rPr>
              <a:t>Menu Toolbar</a:t>
            </a:r>
          </a:p>
        </p:txBody>
      </p:sp>
      <p:sp>
        <p:nvSpPr>
          <p:cNvPr id="11" name="TextBox 10">
            <a:extLst>
              <a:ext uri="{FF2B5EF4-FFF2-40B4-BE49-F238E27FC236}">
                <a16:creationId xmlns:a16="http://schemas.microsoft.com/office/drawing/2014/main" id="{6FAA7E0F-C93B-39EF-175E-B3CDB6913854}"/>
              </a:ext>
            </a:extLst>
          </p:cNvPr>
          <p:cNvSpPr txBox="1"/>
          <p:nvPr/>
        </p:nvSpPr>
        <p:spPr>
          <a:xfrm>
            <a:off x="6470072" y="854851"/>
            <a:ext cx="1517073" cy="307777"/>
          </a:xfrm>
          <a:prstGeom prst="rect">
            <a:avLst/>
          </a:prstGeom>
          <a:noFill/>
        </p:spPr>
        <p:txBody>
          <a:bodyPr wrap="square" rtlCol="0">
            <a:spAutoFit/>
          </a:bodyPr>
          <a:lstStyle/>
          <a:p>
            <a:r>
              <a:rPr lang="en-US" sz="1400" b="1" dirty="0">
                <a:solidFill>
                  <a:schemeClr val="tx1">
                    <a:lumMod val="50000"/>
                  </a:schemeClr>
                </a:solidFill>
                <a:latin typeface="Calibri" panose="020F0502020204030204" pitchFamily="34" charset="0"/>
              </a:rPr>
              <a:t>Notifications</a:t>
            </a:r>
          </a:p>
        </p:txBody>
      </p:sp>
      <p:sp>
        <p:nvSpPr>
          <p:cNvPr id="12" name="TextBox 11">
            <a:extLst>
              <a:ext uri="{FF2B5EF4-FFF2-40B4-BE49-F238E27FC236}">
                <a16:creationId xmlns:a16="http://schemas.microsoft.com/office/drawing/2014/main" id="{044A3459-9C45-EB11-5DD3-67BDC65D4AFD}"/>
              </a:ext>
            </a:extLst>
          </p:cNvPr>
          <p:cNvSpPr txBox="1"/>
          <p:nvPr/>
        </p:nvSpPr>
        <p:spPr>
          <a:xfrm>
            <a:off x="1214872" y="4561543"/>
            <a:ext cx="1517073" cy="307777"/>
          </a:xfrm>
          <a:prstGeom prst="rect">
            <a:avLst/>
          </a:prstGeom>
          <a:noFill/>
        </p:spPr>
        <p:txBody>
          <a:bodyPr wrap="square" rtlCol="0">
            <a:spAutoFit/>
          </a:bodyPr>
          <a:lstStyle/>
          <a:p>
            <a:r>
              <a:rPr lang="en-US" sz="1400" b="1" dirty="0">
                <a:solidFill>
                  <a:schemeClr val="tx1">
                    <a:lumMod val="50000"/>
                  </a:schemeClr>
                </a:solidFill>
                <a:latin typeface="Calibri" panose="020F0502020204030204" pitchFamily="34" charset="0"/>
              </a:rPr>
              <a:t>Analysis status</a:t>
            </a:r>
          </a:p>
        </p:txBody>
      </p:sp>
      <p:sp>
        <p:nvSpPr>
          <p:cNvPr id="13" name="TextBox 12">
            <a:extLst>
              <a:ext uri="{FF2B5EF4-FFF2-40B4-BE49-F238E27FC236}">
                <a16:creationId xmlns:a16="http://schemas.microsoft.com/office/drawing/2014/main" id="{AC3F67DB-531D-4A71-5E51-887208F26AE1}"/>
              </a:ext>
            </a:extLst>
          </p:cNvPr>
          <p:cNvSpPr txBox="1"/>
          <p:nvPr/>
        </p:nvSpPr>
        <p:spPr>
          <a:xfrm>
            <a:off x="45893" y="3780682"/>
            <a:ext cx="1168979" cy="523220"/>
          </a:xfrm>
          <a:prstGeom prst="rect">
            <a:avLst/>
          </a:prstGeom>
          <a:noFill/>
        </p:spPr>
        <p:txBody>
          <a:bodyPr wrap="square" rtlCol="0">
            <a:spAutoFit/>
          </a:bodyPr>
          <a:lstStyle/>
          <a:p>
            <a:pPr algn="ctr"/>
            <a:r>
              <a:rPr lang="en-US" sz="1400" b="1" dirty="0">
                <a:solidFill>
                  <a:schemeClr val="tx1">
                    <a:lumMod val="50000"/>
                  </a:schemeClr>
                </a:solidFill>
                <a:latin typeface="Calibri" panose="020F0502020204030204" pitchFamily="34" charset="0"/>
              </a:rPr>
              <a:t>Views and Comparisons</a:t>
            </a:r>
          </a:p>
        </p:txBody>
      </p:sp>
    </p:spTree>
    <p:extLst>
      <p:ext uri="{BB962C8B-B14F-4D97-AF65-F5344CB8AC3E}">
        <p14:creationId xmlns:p14="http://schemas.microsoft.com/office/powerpoint/2010/main" val="208397503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5A9B9-E38B-1738-3B84-FA7FF1B15241}"/>
              </a:ext>
            </a:extLst>
          </p:cNvPr>
          <p:cNvSpPr>
            <a:spLocks noGrp="1"/>
          </p:cNvSpPr>
          <p:nvPr>
            <p:ph type="title"/>
          </p:nvPr>
        </p:nvSpPr>
        <p:spPr>
          <a:xfrm>
            <a:off x="457200" y="205979"/>
            <a:ext cx="8229600" cy="436958"/>
          </a:xfrm>
        </p:spPr>
        <p:txBody>
          <a:bodyPr/>
          <a:lstStyle/>
          <a:p>
            <a:r>
              <a:rPr lang="en-US" dirty="0"/>
              <a:t>PulseNet 2.0 MVP: New Sample</a:t>
            </a:r>
          </a:p>
        </p:txBody>
      </p:sp>
      <p:pic>
        <p:nvPicPr>
          <p:cNvPr id="5" name="Picture 4">
            <a:extLst>
              <a:ext uri="{FF2B5EF4-FFF2-40B4-BE49-F238E27FC236}">
                <a16:creationId xmlns:a16="http://schemas.microsoft.com/office/drawing/2014/main" id="{E0887CCF-0A6B-EBDB-4500-34D55D300A04}"/>
              </a:ext>
            </a:extLst>
          </p:cNvPr>
          <p:cNvPicPr>
            <a:picLocks noChangeAspect="1"/>
          </p:cNvPicPr>
          <p:nvPr/>
        </p:nvPicPr>
        <p:blipFill>
          <a:blip r:embed="rId2"/>
          <a:stretch>
            <a:fillRect/>
          </a:stretch>
        </p:blipFill>
        <p:spPr>
          <a:xfrm>
            <a:off x="967666" y="655710"/>
            <a:ext cx="7358653" cy="4369200"/>
          </a:xfrm>
          <a:prstGeom prst="rect">
            <a:avLst/>
          </a:prstGeom>
        </p:spPr>
      </p:pic>
      <p:sp>
        <p:nvSpPr>
          <p:cNvPr id="3" name="Rectangle 2">
            <a:extLst>
              <a:ext uri="{FF2B5EF4-FFF2-40B4-BE49-F238E27FC236}">
                <a16:creationId xmlns:a16="http://schemas.microsoft.com/office/drawing/2014/main" id="{EFBED580-FB08-47B1-E697-8D56A22F9446}"/>
              </a:ext>
            </a:extLst>
          </p:cNvPr>
          <p:cNvSpPr/>
          <p:nvPr/>
        </p:nvSpPr>
        <p:spPr>
          <a:xfrm>
            <a:off x="2022764" y="949036"/>
            <a:ext cx="706581" cy="207819"/>
          </a:xfrm>
          <a:prstGeom prst="rect">
            <a:avLst/>
          </a:prstGeom>
          <a:noFill/>
          <a:ln>
            <a:solidFill>
              <a:schemeClr val="accent1">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4" name="Arrow: Right 3">
            <a:extLst>
              <a:ext uri="{FF2B5EF4-FFF2-40B4-BE49-F238E27FC236}">
                <a16:creationId xmlns:a16="http://schemas.microsoft.com/office/drawing/2014/main" id="{062841C8-0F25-58E9-FA26-2616A748A0F3}"/>
              </a:ext>
            </a:extLst>
          </p:cNvPr>
          <p:cNvSpPr/>
          <p:nvPr/>
        </p:nvSpPr>
        <p:spPr>
          <a:xfrm>
            <a:off x="1295401" y="928255"/>
            <a:ext cx="706581" cy="2632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E98235A-E0B4-7ACD-0722-A3783499B7C8}"/>
              </a:ext>
            </a:extLst>
          </p:cNvPr>
          <p:cNvSpPr txBox="1"/>
          <p:nvPr/>
        </p:nvSpPr>
        <p:spPr>
          <a:xfrm>
            <a:off x="6781800" y="2951018"/>
            <a:ext cx="1212272" cy="923330"/>
          </a:xfrm>
          <a:prstGeom prst="rect">
            <a:avLst/>
          </a:prstGeom>
          <a:noFill/>
        </p:spPr>
        <p:txBody>
          <a:bodyPr wrap="square" rtlCol="0">
            <a:spAutoFit/>
          </a:bodyPr>
          <a:lstStyle/>
          <a:p>
            <a:pPr algn="ctr"/>
            <a:r>
              <a:rPr lang="en-US" dirty="0">
                <a:solidFill>
                  <a:srgbClr val="FF0000"/>
                </a:solidFill>
                <a:latin typeface="Calibri" panose="020F0502020204030204" pitchFamily="34" charset="0"/>
              </a:rPr>
              <a:t>*</a:t>
            </a:r>
            <a:r>
              <a:rPr lang="en-US" dirty="0">
                <a:solidFill>
                  <a:srgbClr val="000000"/>
                </a:solidFill>
                <a:latin typeface="Calibri" panose="020F0502020204030204" pitchFamily="34" charset="0"/>
              </a:rPr>
              <a:t>Required data and format</a:t>
            </a:r>
          </a:p>
        </p:txBody>
      </p:sp>
    </p:spTree>
    <p:extLst>
      <p:ext uri="{BB962C8B-B14F-4D97-AF65-F5344CB8AC3E}">
        <p14:creationId xmlns:p14="http://schemas.microsoft.com/office/powerpoint/2010/main" val="379534660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5A9B9-E38B-1738-3B84-FA7FF1B15241}"/>
              </a:ext>
            </a:extLst>
          </p:cNvPr>
          <p:cNvSpPr>
            <a:spLocks noGrp="1"/>
          </p:cNvSpPr>
          <p:nvPr>
            <p:ph type="title"/>
          </p:nvPr>
        </p:nvSpPr>
        <p:spPr>
          <a:xfrm>
            <a:off x="457200" y="205979"/>
            <a:ext cx="8229600" cy="436958"/>
          </a:xfrm>
        </p:spPr>
        <p:txBody>
          <a:bodyPr/>
          <a:lstStyle/>
          <a:p>
            <a:r>
              <a:rPr lang="en-US" dirty="0"/>
              <a:t>PulseNet 2.0 MVP: Creating Views</a:t>
            </a:r>
          </a:p>
        </p:txBody>
      </p:sp>
      <p:pic>
        <p:nvPicPr>
          <p:cNvPr id="4" name="Picture 3">
            <a:extLst>
              <a:ext uri="{FF2B5EF4-FFF2-40B4-BE49-F238E27FC236}">
                <a16:creationId xmlns:a16="http://schemas.microsoft.com/office/drawing/2014/main" id="{0D6512D1-C3AF-DDBD-D68F-27FFDBEBA881}"/>
              </a:ext>
            </a:extLst>
          </p:cNvPr>
          <p:cNvPicPr>
            <a:picLocks noChangeAspect="1"/>
          </p:cNvPicPr>
          <p:nvPr/>
        </p:nvPicPr>
        <p:blipFill>
          <a:blip r:embed="rId2"/>
          <a:stretch>
            <a:fillRect/>
          </a:stretch>
        </p:blipFill>
        <p:spPr>
          <a:xfrm>
            <a:off x="2752077" y="585801"/>
            <a:ext cx="6303691" cy="4431622"/>
          </a:xfrm>
          <a:prstGeom prst="rect">
            <a:avLst/>
          </a:prstGeom>
        </p:spPr>
      </p:pic>
      <p:sp>
        <p:nvSpPr>
          <p:cNvPr id="3" name="Rectangle: Rounded Corners 2">
            <a:extLst>
              <a:ext uri="{FF2B5EF4-FFF2-40B4-BE49-F238E27FC236}">
                <a16:creationId xmlns:a16="http://schemas.microsoft.com/office/drawing/2014/main" id="{2DC24FFC-A12E-5827-CC4E-C2EE9D5A1115}"/>
              </a:ext>
            </a:extLst>
          </p:cNvPr>
          <p:cNvSpPr/>
          <p:nvPr/>
        </p:nvSpPr>
        <p:spPr>
          <a:xfrm>
            <a:off x="3345873" y="3186544"/>
            <a:ext cx="1170709" cy="31865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AD4F35F4-CA6A-7B0C-D711-EC6410819267}"/>
              </a:ext>
            </a:extLst>
          </p:cNvPr>
          <p:cNvSpPr/>
          <p:nvPr/>
        </p:nvSpPr>
        <p:spPr>
          <a:xfrm>
            <a:off x="6075222" y="2708023"/>
            <a:ext cx="872836" cy="18496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D5342256-639E-50B2-C07B-A814D51C04D5}"/>
              </a:ext>
            </a:extLst>
          </p:cNvPr>
          <p:cNvSpPr/>
          <p:nvPr/>
        </p:nvSpPr>
        <p:spPr>
          <a:xfrm>
            <a:off x="3352800" y="2511524"/>
            <a:ext cx="1170709" cy="5018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3F7611E6-F2DB-E507-33AD-58155CF90809}"/>
              </a:ext>
            </a:extLst>
          </p:cNvPr>
          <p:cNvSpPr txBox="1"/>
          <p:nvPr/>
        </p:nvSpPr>
        <p:spPr>
          <a:xfrm>
            <a:off x="138545" y="775854"/>
            <a:ext cx="2452255" cy="3139321"/>
          </a:xfrm>
          <a:prstGeom prst="rect">
            <a:avLst/>
          </a:prstGeom>
          <a:noFill/>
        </p:spPr>
        <p:txBody>
          <a:bodyPr wrap="square" rtlCol="0">
            <a:spAutoFit/>
          </a:bodyPr>
          <a:lstStyle/>
          <a:p>
            <a:pPr marL="285750" indent="-285750">
              <a:buClr>
                <a:srgbClr val="EC881D"/>
              </a:buClr>
              <a:buFont typeface="Wingdings" panose="05000000000000000000" pitchFamily="2" charset="2"/>
              <a:buChar char="§"/>
            </a:pPr>
            <a:r>
              <a:rPr lang="en-US" dirty="0">
                <a:solidFill>
                  <a:schemeClr val="accent4">
                    <a:lumMod val="75000"/>
                  </a:schemeClr>
                </a:solidFill>
                <a:latin typeface="Calibri" panose="020F0502020204030204" pitchFamily="34" charset="0"/>
              </a:rPr>
              <a:t>Views can be created and shared</a:t>
            </a:r>
          </a:p>
          <a:p>
            <a:pPr marL="285750" indent="-285750">
              <a:buClr>
                <a:srgbClr val="EC881D"/>
              </a:buClr>
              <a:buFont typeface="Wingdings" panose="05000000000000000000" pitchFamily="2" charset="2"/>
              <a:buChar char="§"/>
            </a:pPr>
            <a:r>
              <a:rPr lang="en-US" dirty="0">
                <a:solidFill>
                  <a:schemeClr val="accent4">
                    <a:lumMod val="75000"/>
                  </a:schemeClr>
                </a:solidFill>
                <a:latin typeface="Calibri" panose="020F0502020204030204" pitchFamily="34" charset="0"/>
              </a:rPr>
              <a:t>Views can be made with query rules</a:t>
            </a:r>
          </a:p>
          <a:p>
            <a:pPr marL="742950" lvl="1" indent="-285750">
              <a:buClr>
                <a:schemeClr val="accent5"/>
              </a:buClr>
              <a:buFont typeface="Arial" panose="020B0604020202020204" pitchFamily="34" charset="0"/>
              <a:buChar char="•"/>
            </a:pPr>
            <a:r>
              <a:rPr lang="en-US" dirty="0">
                <a:solidFill>
                  <a:schemeClr val="accent4">
                    <a:lumMod val="75000"/>
                  </a:schemeClr>
                </a:solidFill>
                <a:latin typeface="Calibri" panose="020F0502020204030204" pitchFamily="34" charset="0"/>
              </a:rPr>
              <a:t>Date range</a:t>
            </a:r>
          </a:p>
          <a:p>
            <a:pPr marL="742950" lvl="1" indent="-285750">
              <a:buClr>
                <a:schemeClr val="accent5"/>
              </a:buClr>
              <a:buFont typeface="Arial" panose="020B0604020202020204" pitchFamily="34" charset="0"/>
              <a:buChar char="•"/>
            </a:pPr>
            <a:r>
              <a:rPr lang="en-US" dirty="0">
                <a:solidFill>
                  <a:schemeClr val="accent4">
                    <a:lumMod val="75000"/>
                  </a:schemeClr>
                </a:solidFill>
                <a:latin typeface="Calibri" panose="020F0502020204030204" pitchFamily="34" charset="0"/>
              </a:rPr>
              <a:t>Serotype</a:t>
            </a:r>
          </a:p>
          <a:p>
            <a:pPr marL="742950" lvl="1" indent="-285750">
              <a:buClr>
                <a:schemeClr val="accent5"/>
              </a:buClr>
              <a:buFont typeface="Arial" panose="020B0604020202020204" pitchFamily="34" charset="0"/>
              <a:buChar char="•"/>
            </a:pPr>
            <a:r>
              <a:rPr lang="en-US" dirty="0">
                <a:solidFill>
                  <a:schemeClr val="accent4">
                    <a:lumMod val="75000"/>
                  </a:schemeClr>
                </a:solidFill>
                <a:latin typeface="Calibri" panose="020F0502020204030204" pitchFamily="34" charset="0"/>
              </a:rPr>
              <a:t>Any field</a:t>
            </a:r>
          </a:p>
          <a:p>
            <a:pPr marL="285750" indent="-285750">
              <a:buClr>
                <a:srgbClr val="EC881D"/>
              </a:buClr>
              <a:buFont typeface="Wingdings" panose="05000000000000000000" pitchFamily="2" charset="2"/>
              <a:buChar char="§"/>
            </a:pPr>
            <a:r>
              <a:rPr lang="en-US" dirty="0">
                <a:solidFill>
                  <a:schemeClr val="accent4">
                    <a:lumMod val="75000"/>
                  </a:schemeClr>
                </a:solidFill>
                <a:latin typeface="Calibri" panose="020F0502020204030204" pitchFamily="34" charset="0"/>
              </a:rPr>
              <a:t>Fields can be selected on/off and moved in preferred order</a:t>
            </a:r>
          </a:p>
        </p:txBody>
      </p:sp>
      <p:sp>
        <p:nvSpPr>
          <p:cNvPr id="9" name="Arrow: Down 8">
            <a:extLst>
              <a:ext uri="{FF2B5EF4-FFF2-40B4-BE49-F238E27FC236}">
                <a16:creationId xmlns:a16="http://schemas.microsoft.com/office/drawing/2014/main" id="{39885572-CF62-1F98-B5F9-C06EFE7F96CC}"/>
              </a:ext>
            </a:extLst>
          </p:cNvPr>
          <p:cNvSpPr/>
          <p:nvPr/>
        </p:nvSpPr>
        <p:spPr>
          <a:xfrm>
            <a:off x="2895600" y="962891"/>
            <a:ext cx="284018" cy="4369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8287721"/>
      </p:ext>
    </p:extLst>
  </p:cSld>
  <p:clrMapOvr>
    <a:masterClrMapping/>
  </p:clrMapOvr>
  <p:transition>
    <p:fade/>
  </p:transition>
</p:sld>
</file>

<file path=ppt/theme/theme1.xml><?xml version="1.0" encoding="utf-8"?>
<a:theme xmlns:a="http://schemas.openxmlformats.org/drawingml/2006/main" name="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2.xml><?xml version="1.0" encoding="utf-8"?>
<a:theme xmlns:a="http://schemas.openxmlformats.org/drawingml/2006/main" name="1_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085F355-26AC-4E2A-820F-7E7E6F29D830}"/>
</file>

<file path=customXml/itemProps2.xml><?xml version="1.0" encoding="utf-8"?>
<ds:datastoreItem xmlns:ds="http://schemas.openxmlformats.org/officeDocument/2006/customXml" ds:itemID="{7DB1FCDE-3AC3-42E1-93F8-994A79C4B580}"/>
</file>

<file path=customXml/itemProps3.xml><?xml version="1.0" encoding="utf-8"?>
<ds:datastoreItem xmlns:ds="http://schemas.openxmlformats.org/officeDocument/2006/customXml" ds:itemID="{6F2ED95A-51F2-4638-A49F-232A73C35576}"/>
</file>

<file path=docProps/app.xml><?xml version="1.0" encoding="utf-8"?>
<Properties xmlns="http://schemas.openxmlformats.org/officeDocument/2006/extended-properties" xmlns:vt="http://schemas.openxmlformats.org/officeDocument/2006/docPropsVTypes">
  <Template/>
  <TotalTime>6500</TotalTime>
  <Words>1312</Words>
  <Application>Microsoft Office PowerPoint</Application>
  <PresentationFormat>On-screen Show (16:9)</PresentationFormat>
  <Paragraphs>165</Paragraphs>
  <Slides>31</Slides>
  <Notes>10</Notes>
  <HiddenSlides>6</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31</vt:i4>
      </vt:variant>
    </vt:vector>
  </HeadingPairs>
  <TitlesOfParts>
    <vt:vector size="41" baseType="lpstr">
      <vt:lpstr>Arial</vt:lpstr>
      <vt:lpstr>Calibri</vt:lpstr>
      <vt:lpstr>Courier New</vt:lpstr>
      <vt:lpstr>Wingdings</vt:lpstr>
      <vt:lpstr>Calibri Light</vt:lpstr>
      <vt:lpstr>Myriad Web Pro</vt:lpstr>
      <vt:lpstr>NCEH_ATSDR_combined</vt:lpstr>
      <vt:lpstr>1_NCEH_ATSDR_combined</vt:lpstr>
      <vt:lpstr>1_Office Theme</vt:lpstr>
      <vt:lpstr>Photo Editor Photo</vt:lpstr>
      <vt:lpstr>Developing PulseNet 2.0</vt:lpstr>
      <vt:lpstr>Outline</vt:lpstr>
      <vt:lpstr>What is PulseNet 2.0</vt:lpstr>
      <vt:lpstr>Status of Development</vt:lpstr>
      <vt:lpstr>Timeline to PulseNet 2.0</vt:lpstr>
      <vt:lpstr>System Architecture</vt:lpstr>
      <vt:lpstr>PulseNet 2.0 MVP: Database View</vt:lpstr>
      <vt:lpstr>PulseNet 2.0 MVP: New Sample</vt:lpstr>
      <vt:lpstr>PulseNet 2.0 MVP: Creating Views</vt:lpstr>
      <vt:lpstr>PulseNet 2.0 MVP: Starting Pipeline</vt:lpstr>
      <vt:lpstr>PulseNet 2.0 MVP: Starting Pipeline</vt:lpstr>
      <vt:lpstr>PulseNet 2.0 MVP: Importing Metadata</vt:lpstr>
      <vt:lpstr>PulseNet 2.0 Pipeline</vt:lpstr>
      <vt:lpstr>PulseNet 2.0 MVP: Viewing Pipelines</vt:lpstr>
      <vt:lpstr>PulseNet 2.0 MVP: Pipeline Reports</vt:lpstr>
      <vt:lpstr>PulseNet 2.0 MVP: Isolate Sample View</vt:lpstr>
      <vt:lpstr>PulseNet 2.0 MVP: Comparisons</vt:lpstr>
      <vt:lpstr>PulseNet 2.0 MVP: Analysis Tools</vt:lpstr>
      <vt:lpstr>PulseNet 2.0 MVP: Pending Development</vt:lpstr>
      <vt:lpstr>PowerPoint Presentation</vt:lpstr>
      <vt:lpstr>Preparing for PulseNet 2.0</vt:lpstr>
      <vt:lpstr>Vision for Advanced Molecular Detection at CDC</vt:lpstr>
      <vt:lpstr>AMD Platform: PulseNet 2.0 Proof of Concept</vt:lpstr>
      <vt:lpstr>Attempts at Harmonization Between PulseNet and GenomeTrakr</vt:lpstr>
      <vt:lpstr>Data Sharing</vt:lpstr>
      <vt:lpstr>PowerPoint Presentation</vt:lpstr>
      <vt:lpstr>PowerPoint Presentation</vt:lpstr>
      <vt:lpstr>PowerPoint Presentation</vt:lpstr>
      <vt:lpstr>PowerPoint Presentation</vt:lpstr>
      <vt:lpstr>PowerPoint Presentation</vt:lpstr>
      <vt:lpstr>PowerPoint Presentation</vt:lpstr>
    </vt:vector>
  </TitlesOfParts>
  <Company>CDC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Stroika, Steven G. (CDC/NCEZID/DFWED)</cp:lastModifiedBy>
  <cp:revision>389</cp:revision>
  <dcterms:created xsi:type="dcterms:W3CDTF">2011-03-17T17:43:16Z</dcterms:created>
  <dcterms:modified xsi:type="dcterms:W3CDTF">2023-10-24T00:53:54Z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MSIP_Label_8af03ff0-41c5-4c41-b55e-fabb8fae94be_Enabled">
    <vt:lpwstr>true</vt:lpwstr>
  </property>
  <property fmtid="{D5CDD505-2E9C-101B-9397-08002B2CF9AE}" pid="4" name="MSIP_Label_8af03ff0-41c5-4c41-b55e-fabb8fae94be_SetDate">
    <vt:lpwstr>2023-10-03T19:48:41Z</vt:lpwstr>
  </property>
  <property fmtid="{D5CDD505-2E9C-101B-9397-08002B2CF9AE}" pid="5" name="MSIP_Label_8af03ff0-41c5-4c41-b55e-fabb8fae94be_Method">
    <vt:lpwstr>Privileged</vt:lpwstr>
  </property>
  <property fmtid="{D5CDD505-2E9C-101B-9397-08002B2CF9AE}" pid="6" name="MSIP_Label_8af03ff0-41c5-4c41-b55e-fabb8fae94be_Name">
    <vt:lpwstr>8af03ff0-41c5-4c41-b55e-fabb8fae94be</vt:lpwstr>
  </property>
  <property fmtid="{D5CDD505-2E9C-101B-9397-08002B2CF9AE}" pid="7" name="MSIP_Label_8af03ff0-41c5-4c41-b55e-fabb8fae94be_SiteId">
    <vt:lpwstr>9ce70869-60db-44fd-abe8-d2767077fc8f</vt:lpwstr>
  </property>
  <property fmtid="{D5CDD505-2E9C-101B-9397-08002B2CF9AE}" pid="8" name="MSIP_Label_8af03ff0-41c5-4c41-b55e-fabb8fae94be_ActionId">
    <vt:lpwstr>9f8426ba-a055-4fa6-b727-107b4189ad85</vt:lpwstr>
  </property>
  <property fmtid="{D5CDD505-2E9C-101B-9397-08002B2CF9AE}" pid="9" name="MSIP_Label_8af03ff0-41c5-4c41-b55e-fabb8fae94be_ContentBits">
    <vt:lpwstr>0</vt:lpwstr>
  </property>
  <property fmtid="{D5CDD505-2E9C-101B-9397-08002B2CF9AE}" pid="10" name="ContentTypeId">
    <vt:lpwstr>0x010100E23A49D5CB2C7542997766C405C38DF7</vt:lpwstr>
  </property>
</Properties>
</file>