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467" r:id="rId3"/>
    <p:sldId id="468" r:id="rId4"/>
    <p:sldId id="469" r:id="rId5"/>
    <p:sldId id="470" r:id="rId6"/>
    <p:sldId id="471" r:id="rId7"/>
    <p:sldId id="472" r:id="rId8"/>
    <p:sldId id="473" r:id="rId9"/>
    <p:sldId id="474" r:id="rId10"/>
    <p:sldId id="475" r:id="rId11"/>
    <p:sldId id="256" r:id="rId12"/>
    <p:sldId id="267" r:id="rId13"/>
    <p:sldId id="445" r:id="rId14"/>
    <p:sldId id="456" r:id="rId15"/>
    <p:sldId id="465" r:id="rId16"/>
    <p:sldId id="464" r:id="rId17"/>
    <p:sldId id="460" r:id="rId18"/>
    <p:sldId id="458" r:id="rId19"/>
    <p:sldId id="459" r:id="rId20"/>
    <p:sldId id="463" r:id="rId21"/>
    <p:sldId id="466" r:id="rId22"/>
    <p:sldId id="263" r:id="rId2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926CF7F-6F33-777E-BCBA-51ADC40D4BA0}" name="Ishida, Maria" initials="MLI" userId="Ishida, Maria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hida, M" initials="mli" lastIdx="17" clrIdx="0">
    <p:extLst>
      <p:ext uri="{19B8F6BF-5375-455C-9EA6-DF929625EA0E}">
        <p15:presenceInfo xmlns:p15="http://schemas.microsoft.com/office/powerpoint/2012/main" userId="Ishida, 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81"/>
    <a:srgbClr val="A4FEFF"/>
    <a:srgbClr val="00FFFC"/>
    <a:srgbClr val="C5E0B4"/>
    <a:srgbClr val="233E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30" autoAdjust="0"/>
    <p:restoredTop sz="94660"/>
  </p:normalViewPr>
  <p:slideViewPr>
    <p:cSldViewPr snapToGrid="0">
      <p:cViewPr varScale="1">
        <p:scale>
          <a:sx n="51" d="100"/>
          <a:sy n="51" d="100"/>
        </p:scale>
        <p:origin x="64" y="3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customXml" Target="../customXml/item3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33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customXml" Target="../customXml/item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8/10/relationships/authors" Target="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ndolph, Robyn | APHL" userId="2bd1650e-7c3b-4c4b-99f0-23e4fc6b40d3" providerId="ADAL" clId="{7999A133-8EDB-4DE1-AD19-AFF881557E60}"/>
    <pc:docChg chg="modSld sldOrd">
      <pc:chgData name="Randolph, Robyn | APHL" userId="2bd1650e-7c3b-4c4b-99f0-23e4fc6b40d3" providerId="ADAL" clId="{7999A133-8EDB-4DE1-AD19-AFF881557E60}" dt="2022-11-09T16:56:53.277" v="1"/>
      <pc:docMkLst>
        <pc:docMk/>
      </pc:docMkLst>
      <pc:sldChg chg="ord">
        <pc:chgData name="Randolph, Robyn | APHL" userId="2bd1650e-7c3b-4c4b-99f0-23e4fc6b40d3" providerId="ADAL" clId="{7999A133-8EDB-4DE1-AD19-AFF881557E60}" dt="2022-11-09T16:56:53.277" v="1"/>
        <pc:sldMkLst>
          <pc:docMk/>
          <pc:sldMk cId="948960893" sldId="467"/>
        </pc:sldMkLst>
      </pc:sldChg>
      <pc:sldChg chg="ord">
        <pc:chgData name="Randolph, Robyn | APHL" userId="2bd1650e-7c3b-4c4b-99f0-23e4fc6b40d3" providerId="ADAL" clId="{7999A133-8EDB-4DE1-AD19-AFF881557E60}" dt="2022-11-09T16:56:53.277" v="1"/>
        <pc:sldMkLst>
          <pc:docMk/>
          <pc:sldMk cId="2578643007" sldId="468"/>
        </pc:sldMkLst>
      </pc:sldChg>
      <pc:sldChg chg="ord">
        <pc:chgData name="Randolph, Robyn | APHL" userId="2bd1650e-7c3b-4c4b-99f0-23e4fc6b40d3" providerId="ADAL" clId="{7999A133-8EDB-4DE1-AD19-AFF881557E60}" dt="2022-11-09T16:56:53.277" v="1"/>
        <pc:sldMkLst>
          <pc:docMk/>
          <pc:sldMk cId="3070245977" sldId="469"/>
        </pc:sldMkLst>
      </pc:sldChg>
      <pc:sldChg chg="ord">
        <pc:chgData name="Randolph, Robyn | APHL" userId="2bd1650e-7c3b-4c4b-99f0-23e4fc6b40d3" providerId="ADAL" clId="{7999A133-8EDB-4DE1-AD19-AFF881557E60}" dt="2022-11-09T16:56:53.277" v="1"/>
        <pc:sldMkLst>
          <pc:docMk/>
          <pc:sldMk cId="4170379432" sldId="470"/>
        </pc:sldMkLst>
      </pc:sldChg>
      <pc:sldChg chg="ord">
        <pc:chgData name="Randolph, Robyn | APHL" userId="2bd1650e-7c3b-4c4b-99f0-23e4fc6b40d3" providerId="ADAL" clId="{7999A133-8EDB-4DE1-AD19-AFF881557E60}" dt="2022-11-09T16:56:53.277" v="1"/>
        <pc:sldMkLst>
          <pc:docMk/>
          <pc:sldMk cId="946958190" sldId="471"/>
        </pc:sldMkLst>
      </pc:sldChg>
      <pc:sldChg chg="ord">
        <pc:chgData name="Randolph, Robyn | APHL" userId="2bd1650e-7c3b-4c4b-99f0-23e4fc6b40d3" providerId="ADAL" clId="{7999A133-8EDB-4DE1-AD19-AFF881557E60}" dt="2022-11-09T16:56:53.277" v="1"/>
        <pc:sldMkLst>
          <pc:docMk/>
          <pc:sldMk cId="3381077799" sldId="472"/>
        </pc:sldMkLst>
      </pc:sldChg>
      <pc:sldChg chg="ord">
        <pc:chgData name="Randolph, Robyn | APHL" userId="2bd1650e-7c3b-4c4b-99f0-23e4fc6b40d3" providerId="ADAL" clId="{7999A133-8EDB-4DE1-AD19-AFF881557E60}" dt="2022-11-09T16:56:53.277" v="1"/>
        <pc:sldMkLst>
          <pc:docMk/>
          <pc:sldMk cId="3790755036" sldId="473"/>
        </pc:sldMkLst>
      </pc:sldChg>
      <pc:sldChg chg="ord">
        <pc:chgData name="Randolph, Robyn | APHL" userId="2bd1650e-7c3b-4c4b-99f0-23e4fc6b40d3" providerId="ADAL" clId="{7999A133-8EDB-4DE1-AD19-AFF881557E60}" dt="2022-11-09T16:56:53.277" v="1"/>
        <pc:sldMkLst>
          <pc:docMk/>
          <pc:sldMk cId="3715399360" sldId="474"/>
        </pc:sldMkLst>
      </pc:sldChg>
      <pc:sldChg chg="ord">
        <pc:chgData name="Randolph, Robyn | APHL" userId="2bd1650e-7c3b-4c4b-99f0-23e4fc6b40d3" providerId="ADAL" clId="{7999A133-8EDB-4DE1-AD19-AFF881557E60}" dt="2022-11-09T16:56:53.277" v="1"/>
        <pc:sldMkLst>
          <pc:docMk/>
          <pc:sldMk cId="1968274384" sldId="4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460C469-E32C-40D9-BA80-C168816245DA}" type="datetimeFigureOut">
              <a:rPr lang="en-US" smtClean="0"/>
              <a:t>11/9/2022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F5A9937-6A2D-4568-A8AC-B2A20DBB78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032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err="1"/>
              <a:t>Eight</a:t>
            </a:r>
            <a:r>
              <a:rPr lang="es-MX" dirty="0"/>
              <a:t> </a:t>
            </a:r>
            <a:r>
              <a:rPr lang="es-MX" dirty="0" err="1"/>
              <a:t>hundred</a:t>
            </a:r>
            <a:r>
              <a:rPr lang="es-MX" dirty="0"/>
              <a:t> </a:t>
            </a:r>
            <a:r>
              <a:rPr lang="es-MX" dirty="0" err="1"/>
              <a:t>isolates</a:t>
            </a:r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02B01-CDFC-434D-B0DC-BC1689EE159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64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5D0B1-4588-4926-8BDF-384E401F22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71600"/>
            <a:ext cx="9144000" cy="1884362"/>
          </a:xfrm>
        </p:spPr>
        <p:txBody>
          <a:bodyPr anchor="b">
            <a:normAutofit/>
          </a:bodyPr>
          <a:lstStyle>
            <a:lvl1pPr algn="ctr">
              <a:defRPr sz="5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03EC52-DC86-4B02-8FF9-2C53B9648B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9000"/>
            <a:ext cx="9144000" cy="1045688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861AA-40FC-4B48-B0D9-89405F93B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D1235-A69C-4D73-A5E6-082199F077EF}" type="datetimeFigureOut">
              <a:rPr lang="en-US" smtClean="0"/>
              <a:t>11/9/2022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ABF66-2D82-4EA1-8620-B712229E5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7EA95-D616-402C-A213-5CC737471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36ED-8869-4836-9EE1-CFA30272CE0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47C87E0-A8F0-4757-88C8-A5B851D152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57" y="328146"/>
            <a:ext cx="3688743" cy="96695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F52A13C-FBF7-4F8E-91BB-BFC18E51D303}"/>
              </a:ext>
            </a:extLst>
          </p:cNvPr>
          <p:cNvSpPr/>
          <p:nvPr userDrawn="1"/>
        </p:nvSpPr>
        <p:spPr>
          <a:xfrm>
            <a:off x="0" y="4788131"/>
            <a:ext cx="12192000" cy="2069869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7DCFC6-916F-4F71-94BC-73BE5D2669FC}"/>
              </a:ext>
            </a:extLst>
          </p:cNvPr>
          <p:cNvSpPr/>
          <p:nvPr userDrawn="1"/>
        </p:nvSpPr>
        <p:spPr>
          <a:xfrm>
            <a:off x="-1" y="4611214"/>
            <a:ext cx="12191999" cy="176917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A9A96E-E60F-46E9-BA33-F18BFD4BFB8F}"/>
              </a:ext>
            </a:extLst>
          </p:cNvPr>
          <p:cNvSpPr txBox="1"/>
          <p:nvPr userDrawn="1"/>
        </p:nvSpPr>
        <p:spPr>
          <a:xfrm>
            <a:off x="349857" y="5481646"/>
            <a:ext cx="1612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Kathy Hochul</a:t>
            </a:r>
          </a:p>
          <a:p>
            <a:r>
              <a:rPr lang="en-US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518EAD-E580-491E-BC6A-D56F044A7AA6}"/>
              </a:ext>
            </a:extLst>
          </p:cNvPr>
          <p:cNvSpPr txBox="1"/>
          <p:nvPr userDrawn="1"/>
        </p:nvSpPr>
        <p:spPr>
          <a:xfrm>
            <a:off x="5210673" y="5506774"/>
            <a:ext cx="1770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Richard A. Ball</a:t>
            </a:r>
          </a:p>
          <a:p>
            <a:r>
              <a:rPr lang="en-US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Commissioner</a:t>
            </a:r>
          </a:p>
        </p:txBody>
      </p:sp>
    </p:spTree>
    <p:extLst>
      <p:ext uri="{BB962C8B-B14F-4D97-AF65-F5344CB8AC3E}">
        <p14:creationId xmlns:p14="http://schemas.microsoft.com/office/powerpoint/2010/main" val="1917727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0A4964-4B9B-4C80-A26C-8DE5500367D4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5FD284D-FE65-4E7A-A91B-F71939B3A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7C043A4-CAB7-483A-A870-DB732356E75B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F4F62B-B661-421D-8CDD-52C9C4BC9C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96579"/>
            <a:ext cx="6172200" cy="44644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F849E8-E908-4484-87F1-E7A1F3023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FD1235-A69C-4D73-A5E6-082199F077EF}" type="datetimeFigureOut">
              <a:rPr lang="en-US" smtClean="0"/>
              <a:pPr/>
              <a:t>11/9/2022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8F75D2-EF1C-4685-B68E-1C7A67C73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4D0424-996F-445E-8A5D-9BF844121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B587AC5-30CF-42B9-B0BA-5C6D9EFD3645}"/>
              </a:ext>
            </a:extLst>
          </p:cNvPr>
          <p:cNvSpPr/>
          <p:nvPr userDrawn="1"/>
        </p:nvSpPr>
        <p:spPr>
          <a:xfrm>
            <a:off x="1" y="-14975"/>
            <a:ext cx="12191999" cy="1325564"/>
          </a:xfrm>
          <a:prstGeom prst="rect">
            <a:avLst/>
          </a:prstGeom>
          <a:solidFill>
            <a:srgbClr val="007681"/>
          </a:solidFill>
          <a:ln>
            <a:solidFill>
              <a:srgbClr val="007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39FD4B4-F7F6-4803-A923-B4366DBFCA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7168"/>
            <a:ext cx="3932237" cy="3061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717A46C-72F5-4A37-9728-F0C3FE571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96579"/>
            <a:ext cx="3932237" cy="13245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1564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1D1EB2A-4CC1-40E0-9606-C219E402901D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FB4C0A1-9A71-4D57-B3B1-959259E52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6BAE1FF-EE7C-464D-A0AC-4E92635AC3E0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144708-51AF-459B-A30C-298587E0CD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65E57-02CA-4DC1-A7FB-7B3F3D22A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FD1235-A69C-4D73-A5E6-082199F077EF}" type="datetimeFigureOut">
              <a:rPr lang="en-US" smtClean="0"/>
              <a:pPr/>
              <a:t>11/9/2022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5C521B-1AB6-48D9-BA61-723ADFF50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F3E1A-5E54-454F-BDBA-B98407E62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D10991-42F1-4607-BE25-4AE565D36EEB}"/>
              </a:ext>
            </a:extLst>
          </p:cNvPr>
          <p:cNvSpPr/>
          <p:nvPr userDrawn="1"/>
        </p:nvSpPr>
        <p:spPr>
          <a:xfrm>
            <a:off x="1" y="-14975"/>
            <a:ext cx="12191999" cy="1325564"/>
          </a:xfrm>
          <a:prstGeom prst="rect">
            <a:avLst/>
          </a:prstGeom>
          <a:solidFill>
            <a:srgbClr val="007681"/>
          </a:solidFill>
          <a:ln>
            <a:solidFill>
              <a:srgbClr val="007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C1938A7-9FA8-4BB1-8C44-B283167E7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96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18627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16D568A-7E45-4B70-917F-D05C29EAF63B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03537CA-DE48-4A54-9F99-1A493CA747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6AEAE58-9829-46EC-9A30-22DB608A56F3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099AD4-91EE-4EFF-9C0B-1BE5957370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96579"/>
            <a:ext cx="2628900" cy="4780384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3FE894-01FD-4C7E-8A27-4FDCFF5CB9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96579"/>
            <a:ext cx="7734300" cy="4780384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F4315B-C985-4C86-9AA6-BB85E95D7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FD1235-A69C-4D73-A5E6-082199F077EF}" type="datetimeFigureOut">
              <a:rPr lang="en-US" smtClean="0"/>
              <a:pPr/>
              <a:t>11/9/2022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F083D-0128-4C05-81A2-006CD359F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ED834-1039-44D4-AD59-37EF932E0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7EDD25-781A-41B1-A85D-1489237DEE38}"/>
              </a:ext>
            </a:extLst>
          </p:cNvPr>
          <p:cNvSpPr/>
          <p:nvPr userDrawn="1"/>
        </p:nvSpPr>
        <p:spPr>
          <a:xfrm>
            <a:off x="1" y="-14975"/>
            <a:ext cx="12191999" cy="1325564"/>
          </a:xfrm>
          <a:prstGeom prst="rect">
            <a:avLst/>
          </a:prstGeom>
          <a:solidFill>
            <a:srgbClr val="007681"/>
          </a:solidFill>
          <a:ln>
            <a:solidFill>
              <a:srgbClr val="007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84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000" y="2472000"/>
            <a:ext cx="5088000" cy="192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8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-presentation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3200"/>
            <a:ext cx="12192000" cy="57708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6000" y="1080000"/>
            <a:ext cx="11088000" cy="1200000"/>
          </a:xfrm>
        </p:spPr>
        <p:txBody>
          <a:bodyPr anchor="b" anchorCtr="0">
            <a:noAutofit/>
          </a:bodyPr>
          <a:lstStyle>
            <a:lvl1pPr>
              <a:defRPr sz="4000" baseline="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16000" y="2448000"/>
            <a:ext cx="11088000" cy="720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400" b="1" i="0" cap="all" baseline="0">
                <a:solidFill>
                  <a:schemeClr val="accent2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>
          <a:xfrm>
            <a:off x="6384000" y="6283200"/>
            <a:ext cx="5520000" cy="576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2133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5856000"/>
            <a:ext cx="576000" cy="24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333" b="1" i="0" baseline="0">
                <a:solidFill>
                  <a:schemeClr val="tx2"/>
                </a:solidFill>
              </a:defRPr>
            </a:lvl1pPr>
          </a:lstStyle>
          <a:p>
            <a:fld id="{24A7C69F-D12A-459A-8F6E-942F141AA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278291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-presentation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3200"/>
            <a:ext cx="12192000" cy="577088"/>
          </a:xfrm>
          <a:prstGeom prst="rect">
            <a:avLst/>
          </a:prstGeom>
        </p:spPr>
      </p:pic>
      <p:sp>
        <p:nvSpPr>
          <p:cNvPr id="14" name="Tijdelijke aanduiding voor voettekst 13"/>
          <p:cNvSpPr>
            <a:spLocks noGrp="1"/>
          </p:cNvSpPr>
          <p:nvPr>
            <p:ph type="ftr" sz="quarter" idx="15"/>
          </p:nvPr>
        </p:nvSpPr>
        <p:spPr>
          <a:xfrm>
            <a:off x="6384000" y="6283200"/>
            <a:ext cx="5520000" cy="576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buFontTx/>
              <a:buNone/>
              <a:defRPr sz="2133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13"/>
          </p:nvPr>
        </p:nvSpPr>
        <p:spPr>
          <a:xfrm>
            <a:off x="0" y="1944000"/>
            <a:ext cx="12192000" cy="43392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6000" y="96000"/>
            <a:ext cx="11088000" cy="960000"/>
          </a:xfrm>
        </p:spPr>
        <p:txBody>
          <a:bodyPr anchor="b" anchorCtr="0">
            <a:normAutofit/>
          </a:bodyPr>
          <a:lstStyle>
            <a:lvl1pPr algn="l">
              <a:defRPr sz="4000" b="1" cap="none" baseline="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16000" y="1220840"/>
            <a:ext cx="11088000" cy="720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400" b="1" i="0" cap="all" baseline="0">
                <a:solidFill>
                  <a:schemeClr val="accent2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7615512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ndar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3200"/>
            <a:ext cx="12192000" cy="57708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6384000" y="6283200"/>
            <a:ext cx="5520000" cy="576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2133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5856000"/>
            <a:ext cx="576000" cy="24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333" b="1" i="0" baseline="0">
                <a:solidFill>
                  <a:schemeClr val="tx2"/>
                </a:solidFill>
              </a:defRPr>
            </a:lvl1pPr>
          </a:lstStyle>
          <a:p>
            <a:fld id="{24A7C69F-D12A-459A-8F6E-942F141AA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328611"/>
      </p:ext>
    </p:extLst>
  </p:cSld>
  <p:clrMapOvr>
    <a:masterClrMapping/>
  </p:clrMapOvr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-columns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3200"/>
            <a:ext cx="12192000" cy="57708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16000" y="1272000"/>
            <a:ext cx="5472000" cy="4752000"/>
          </a:xfrm>
        </p:spPr>
        <p:txBody>
          <a:bodyPr/>
          <a:lstStyle>
            <a:lvl1pPr>
              <a:spcBef>
                <a:spcPts val="667"/>
              </a:spcBef>
              <a:defRPr sz="2667" baseline="0"/>
            </a:lvl1pPr>
            <a:lvl2pPr marL="815980" indent="-383990">
              <a:spcBef>
                <a:spcPts val="533"/>
              </a:spcBef>
              <a:defRPr sz="2400" baseline="0"/>
            </a:lvl2pPr>
            <a:lvl3pPr marL="1199970">
              <a:defRPr sz="2400" baseline="0"/>
            </a:lvl3pPr>
            <a:lvl4pPr marL="1535962" indent="-335992">
              <a:spcBef>
                <a:spcPts val="467"/>
              </a:spcBef>
              <a:defRPr sz="2133" baseline="0"/>
            </a:lvl4pPr>
            <a:lvl5pPr marL="1871953">
              <a:defRPr sz="2133" baseline="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432000" y="1272000"/>
            <a:ext cx="5472000" cy="4752000"/>
          </a:xfrm>
        </p:spPr>
        <p:txBody>
          <a:bodyPr/>
          <a:lstStyle>
            <a:lvl1pPr>
              <a:spcBef>
                <a:spcPts val="667"/>
              </a:spcBef>
              <a:defRPr sz="2667" baseline="0"/>
            </a:lvl1pPr>
            <a:lvl2pPr marL="815980" indent="-383990">
              <a:spcBef>
                <a:spcPts val="533"/>
              </a:spcBef>
              <a:defRPr sz="2400" baseline="0"/>
            </a:lvl2pPr>
            <a:lvl3pPr marL="1199970">
              <a:defRPr sz="2400" baseline="0"/>
            </a:lvl3pPr>
            <a:lvl4pPr marL="1535962" indent="-335992">
              <a:spcBef>
                <a:spcPts val="467"/>
              </a:spcBef>
              <a:defRPr sz="2133" baseline="0"/>
            </a:lvl4pPr>
            <a:lvl5pPr marL="1871953">
              <a:defRPr sz="2133" baseline="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6384000" y="6283200"/>
            <a:ext cx="5520000" cy="576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2133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5856000"/>
            <a:ext cx="576000" cy="24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333" b="1" i="0" baseline="0">
                <a:solidFill>
                  <a:schemeClr val="tx2"/>
                </a:solidFill>
              </a:defRPr>
            </a:lvl1pPr>
          </a:lstStyle>
          <a:p>
            <a:fld id="{24A7C69F-D12A-459A-8F6E-942F141AA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375138"/>
      </p:ext>
    </p:extLst>
  </p:cSld>
  <p:clrMapOvr>
    <a:masterClrMapping/>
  </p:clrMapOvr>
  <p:hf sldNum="0"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-columns-with-subtitle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3200"/>
            <a:ext cx="12192000" cy="57708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16000" y="1272000"/>
            <a:ext cx="5472000" cy="4800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None/>
              <a:defRPr sz="2667" b="1" baseline="0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16000" y="1920000"/>
            <a:ext cx="5472000" cy="4104000"/>
          </a:xfrm>
        </p:spPr>
        <p:txBody>
          <a:bodyPr/>
          <a:lstStyle>
            <a:lvl1pPr>
              <a:spcBef>
                <a:spcPts val="667"/>
              </a:spcBef>
              <a:defRPr sz="2667" baseline="0"/>
            </a:lvl1pPr>
            <a:lvl2pPr marL="815980" indent="-383990">
              <a:spcBef>
                <a:spcPts val="533"/>
              </a:spcBef>
              <a:defRPr sz="2400" baseline="0"/>
            </a:lvl2pPr>
            <a:lvl3pPr marL="1199970" indent="-383990">
              <a:defRPr sz="2400" baseline="0"/>
            </a:lvl3pPr>
            <a:lvl4pPr marL="1535962" indent="-335992">
              <a:spcBef>
                <a:spcPts val="467"/>
              </a:spcBef>
              <a:defRPr sz="2133" baseline="0"/>
            </a:lvl4pPr>
            <a:lvl5pPr marL="1871953">
              <a:defRPr sz="2133" baseline="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431999" y="1272000"/>
            <a:ext cx="5472000" cy="480000"/>
          </a:xfrm>
        </p:spPr>
        <p:txBody>
          <a:bodyPr anchor="ctr" anchorCtr="0"/>
          <a:lstStyle>
            <a:lvl1pPr marL="0" indent="0">
              <a:buNone/>
              <a:defRPr sz="2667" b="1" baseline="0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432000" y="1920000"/>
            <a:ext cx="5472000" cy="4104000"/>
          </a:xfrm>
        </p:spPr>
        <p:txBody>
          <a:bodyPr/>
          <a:lstStyle>
            <a:lvl1pPr>
              <a:spcBef>
                <a:spcPts val="667"/>
              </a:spcBef>
              <a:defRPr sz="2667" baseline="0"/>
            </a:lvl1pPr>
            <a:lvl2pPr marL="815980" indent="-383990">
              <a:spcBef>
                <a:spcPts val="533"/>
              </a:spcBef>
              <a:defRPr sz="2400" baseline="0"/>
            </a:lvl2pPr>
            <a:lvl3pPr marL="1199970">
              <a:defRPr sz="2400" baseline="0"/>
            </a:lvl3pPr>
            <a:lvl4pPr marL="1535962" indent="-335992">
              <a:spcBef>
                <a:spcPts val="467"/>
              </a:spcBef>
              <a:defRPr sz="2133"/>
            </a:lvl4pPr>
            <a:lvl5pPr marL="1871953"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6384000" y="6283200"/>
            <a:ext cx="5520000" cy="576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2133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0" y="5856000"/>
            <a:ext cx="576000" cy="24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333" b="1" i="0" baseline="0">
                <a:solidFill>
                  <a:schemeClr val="tx2"/>
                </a:solidFill>
              </a:defRPr>
            </a:lvl1pPr>
          </a:lstStyle>
          <a:p>
            <a:fld id="{24A7C69F-D12A-459A-8F6E-942F141AA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164168"/>
      </p:ext>
    </p:extLst>
  </p:cSld>
  <p:clrMapOvr>
    <a:masterClrMapping/>
  </p:clrMapOvr>
  <p:hf sldNum="0"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-columns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3200"/>
            <a:ext cx="12192000" cy="57708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16000" y="1272000"/>
            <a:ext cx="3600000" cy="4752000"/>
          </a:xfrm>
        </p:spPr>
        <p:txBody>
          <a:bodyPr/>
          <a:lstStyle>
            <a:lvl1pPr>
              <a:spcBef>
                <a:spcPts val="667"/>
              </a:spcBef>
              <a:defRPr sz="2667" baseline="0"/>
            </a:lvl1pPr>
            <a:lvl2pPr marL="815980" indent="-383990">
              <a:spcBef>
                <a:spcPts val="533"/>
              </a:spcBef>
              <a:defRPr sz="2400" baseline="0"/>
            </a:lvl2pPr>
            <a:lvl3pPr marL="1199970">
              <a:defRPr sz="2400" baseline="0"/>
            </a:lvl3pPr>
            <a:lvl4pPr marL="1535962" indent="-335992">
              <a:spcBef>
                <a:spcPts val="467"/>
              </a:spcBef>
              <a:defRPr sz="2133" baseline="0"/>
            </a:lvl4pPr>
            <a:lvl5pPr marL="1871953">
              <a:defRPr sz="2133" baseline="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04000" y="1272000"/>
            <a:ext cx="3600000" cy="4752000"/>
          </a:xfrm>
        </p:spPr>
        <p:txBody>
          <a:bodyPr/>
          <a:lstStyle>
            <a:lvl1pPr>
              <a:spcBef>
                <a:spcPts val="667"/>
              </a:spcBef>
              <a:defRPr sz="2667" baseline="0"/>
            </a:lvl1pPr>
            <a:lvl2pPr marL="815980" indent="-383990">
              <a:spcBef>
                <a:spcPts val="533"/>
              </a:spcBef>
              <a:defRPr sz="2400" baseline="0"/>
            </a:lvl2pPr>
            <a:lvl3pPr marL="1199970">
              <a:defRPr sz="2400" baseline="0"/>
            </a:lvl3pPr>
            <a:lvl4pPr marL="1535962" indent="-335992">
              <a:spcBef>
                <a:spcPts val="467"/>
              </a:spcBef>
              <a:defRPr sz="2133" baseline="0"/>
            </a:lvl4pPr>
            <a:lvl5pPr marL="1871953">
              <a:defRPr sz="2133" baseline="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6384000" y="6283200"/>
            <a:ext cx="5520000" cy="576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2133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jdelijke aanduiding voor inhoud 11"/>
          <p:cNvSpPr>
            <a:spLocks noGrp="1"/>
          </p:cNvSpPr>
          <p:nvPr>
            <p:ph sz="quarter" idx="14"/>
          </p:nvPr>
        </p:nvSpPr>
        <p:spPr>
          <a:xfrm>
            <a:off x="4560000" y="1272000"/>
            <a:ext cx="3600000" cy="4752000"/>
          </a:xfrm>
        </p:spPr>
        <p:txBody>
          <a:bodyPr/>
          <a:lstStyle>
            <a:lvl1pPr>
              <a:spcBef>
                <a:spcPts val="667"/>
              </a:spcBef>
              <a:defRPr sz="2667" baseline="0"/>
            </a:lvl1pPr>
            <a:lvl2pPr marL="815980" indent="-383990">
              <a:spcBef>
                <a:spcPts val="533"/>
              </a:spcBef>
              <a:defRPr sz="2400" baseline="0"/>
            </a:lvl2pPr>
            <a:lvl3pPr marL="1199970">
              <a:defRPr/>
            </a:lvl3pPr>
            <a:lvl4pPr marL="1535962" indent="-335992">
              <a:spcBef>
                <a:spcPts val="467"/>
              </a:spcBef>
              <a:defRPr sz="2133" baseline="0"/>
            </a:lvl4pPr>
            <a:lvl5pPr marL="1871953"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5856000"/>
            <a:ext cx="576000" cy="24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333" b="1" i="0" baseline="0">
                <a:solidFill>
                  <a:schemeClr val="tx2"/>
                </a:solidFill>
              </a:defRPr>
            </a:lvl1pPr>
          </a:lstStyle>
          <a:p>
            <a:fld id="{24A7C69F-D12A-459A-8F6E-942F141AA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393763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0D7A310-B39B-4888-9E30-10D44280A157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931FF5-D9D5-43D1-B82C-2324CB015DB5}"/>
              </a:ext>
            </a:extLst>
          </p:cNvPr>
          <p:cNvSpPr/>
          <p:nvPr userDrawn="1"/>
        </p:nvSpPr>
        <p:spPr>
          <a:xfrm>
            <a:off x="1" y="-14975"/>
            <a:ext cx="12191999" cy="1325564"/>
          </a:xfrm>
          <a:prstGeom prst="rect">
            <a:avLst/>
          </a:prstGeom>
          <a:solidFill>
            <a:srgbClr val="007681"/>
          </a:solidFill>
          <a:ln>
            <a:solidFill>
              <a:srgbClr val="007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78FBF9-0B81-4A73-A216-C084760F0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96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DA634-E4B3-445C-8535-8CA4A4448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0588"/>
            <a:ext cx="10515600" cy="470637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7E5D0-6B3C-4C78-AD22-67ACD21011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FD1235-A69C-4D73-A5E6-082199F077EF}" type="datetimeFigureOut">
              <a:rPr lang="en-US" smtClean="0"/>
              <a:pPr/>
              <a:t>11/9/2022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ECDF1-786A-4866-A88A-D6A7BCEA0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22536-BA20-47E0-B123-0F8DE91B3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924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EDC65C-9E50-4DE7-938B-7E839A7AED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13665A7-9DF0-4077-8317-7AD7E3CFB530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3349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Foot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3200"/>
            <a:ext cx="12192000" cy="57708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6000" y="0"/>
            <a:ext cx="11088000" cy="1248000"/>
          </a:xfrm>
        </p:spPr>
        <p:txBody>
          <a:bodyPr anchor="ctr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6384000" y="6283200"/>
            <a:ext cx="5520000" cy="576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2133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jdelijke aanduiding voor afbeelding 7"/>
          <p:cNvSpPr>
            <a:spLocks noGrp="1"/>
          </p:cNvSpPr>
          <p:nvPr>
            <p:ph type="pic" sz="quarter" idx="14"/>
          </p:nvPr>
        </p:nvSpPr>
        <p:spPr>
          <a:xfrm>
            <a:off x="0" y="1272000"/>
            <a:ext cx="12192000" cy="50112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27679641"/>
      </p:ext>
    </p:extLst>
  </p:cSld>
  <p:clrMapOvr>
    <a:masterClrMapping/>
  </p:clrMapOvr>
  <p:hf sldNum="0"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3200"/>
            <a:ext cx="12192000" cy="57708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6000" y="0"/>
            <a:ext cx="11088000" cy="1248000"/>
          </a:xfrm>
        </p:spPr>
        <p:txBody>
          <a:bodyPr anchor="ctr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6384000" y="6283200"/>
            <a:ext cx="5520000" cy="576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2133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5856000"/>
            <a:ext cx="576000" cy="24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333" b="1" i="0" baseline="0">
                <a:solidFill>
                  <a:schemeClr val="tx2"/>
                </a:solidFill>
              </a:defRPr>
            </a:lvl1pPr>
          </a:lstStyle>
          <a:p>
            <a:fld id="{24A7C69F-D12A-459A-8F6E-942F141AA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069007"/>
      </p:ext>
    </p:extLst>
  </p:cSld>
  <p:clrMapOvr>
    <a:masterClrMapping/>
  </p:clrMapOvr>
  <p:hf sldNum="0"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ot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3200"/>
            <a:ext cx="12192000" cy="577088"/>
          </a:xfrm>
          <a:prstGeom prst="rect">
            <a:avLst/>
          </a:prstGeom>
        </p:spPr>
      </p:pic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6384000" y="6283200"/>
            <a:ext cx="5520000" cy="576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2133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jdelijke aanduiding voor afbeelding 7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2832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285276861"/>
      </p:ext>
    </p:extLst>
  </p:cSld>
  <p:clrMapOvr>
    <a:masterClrMapping/>
  </p:clrMapOvr>
  <p:hf sldNum="0"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3200"/>
            <a:ext cx="12192000" cy="577088"/>
          </a:xfrm>
          <a:prstGeom prst="rect">
            <a:avLst/>
          </a:prstGeom>
        </p:spPr>
      </p:pic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6384000" y="6283200"/>
            <a:ext cx="5520000" cy="576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2133" cap="all" baseline="0">
                <a:solidFill>
                  <a:schemeClr val="bg1"/>
                </a:solidFill>
              </a:defRPr>
            </a:lvl1pPr>
          </a:lstStyle>
          <a:p>
            <a:fld id="{C00E9EF6-CD74-492B-9565-994928832F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5856000"/>
            <a:ext cx="576000" cy="24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333" b="1" i="0" baseline="0">
                <a:solidFill>
                  <a:schemeClr val="tx2"/>
                </a:solidFill>
              </a:defRPr>
            </a:lvl1pPr>
          </a:lstStyle>
          <a:p>
            <a:fld id="{24A7C69F-D12A-459A-8F6E-942F141AA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27558"/>
      </p:ext>
    </p:extLst>
  </p:cSld>
  <p:clrMapOvr>
    <a:masterClrMapping/>
  </p:clrMapOvr>
  <p:hf sldNum="0"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000" y="2472000"/>
            <a:ext cx="5088000" cy="192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919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EEA23B1-A888-4F0B-99C9-74C591F0BB2E}"/>
              </a:ext>
            </a:extLst>
          </p:cNvPr>
          <p:cNvSpPr/>
          <p:nvPr userDrawn="1"/>
        </p:nvSpPr>
        <p:spPr>
          <a:xfrm>
            <a:off x="0" y="2354609"/>
            <a:ext cx="12192000" cy="2069869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7E5D0-6B3C-4C78-AD22-67ACD21011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3FD1235-A69C-4D73-A5E6-082199F077EF}" type="datetimeFigureOut">
              <a:rPr lang="en-US" smtClean="0"/>
              <a:t>11/9/2022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ECDF1-786A-4866-A88A-D6A7BCEA0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22536-BA20-47E0-B123-0F8DE91B3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9240" y="6356350"/>
            <a:ext cx="2743200" cy="365125"/>
          </a:xfrm>
        </p:spPr>
        <p:txBody>
          <a:bodyPr/>
          <a:lstStyle/>
          <a:p>
            <a:fld id="{1B4036ED-8869-4836-9EE1-CFA30272CE0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0ABE2E3-3BED-416D-9846-C7691127A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354609"/>
            <a:ext cx="10515600" cy="2069869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5C449F-7AF4-4F38-8DB0-745E8D38C84A}"/>
              </a:ext>
            </a:extLst>
          </p:cNvPr>
          <p:cNvSpPr/>
          <p:nvPr userDrawn="1"/>
        </p:nvSpPr>
        <p:spPr>
          <a:xfrm>
            <a:off x="1" y="2177692"/>
            <a:ext cx="12191999" cy="176917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A3EE06-7E3C-4199-8E83-3E850DEBFB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4" y="5581449"/>
            <a:ext cx="2531165" cy="66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96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14B2F5A-569C-48CB-BCAC-5BA1EBFC6DF5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741F1A-AB00-40AF-8A2E-A18AE30B6A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90858FD-88C2-4571-9FC0-F97BCF3720AB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869389-B3B9-453F-BE8D-694B30765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B012D-D397-4498-9E59-E780D2D15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FD1235-A69C-4D73-A5E6-082199F077EF}" type="datetimeFigureOut">
              <a:rPr lang="en-US" smtClean="0"/>
              <a:pPr/>
              <a:t>11/9/2022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6273F-2043-4B16-9827-B76A058E1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C12F8-56FE-45EB-B93D-68F1F37E3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2ECED1E-11A9-4E56-A2D3-D2B33595E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354609"/>
            <a:ext cx="10515600" cy="2069869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510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1C9A9D4D-5614-41B7-B01C-FD5E75884BB2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13B1C97-10FC-4750-A8D7-6BF1FB41E7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BE5C934D-C566-40D1-A548-F4DF06498037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F765C-5C46-47E4-BDDA-FCFBBD4F1A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64574"/>
            <a:ext cx="5181600" cy="471238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A6472B-B2C4-4946-906F-CF3D40B6B3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64574"/>
            <a:ext cx="5181600" cy="471238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DB7067-415C-4E4C-B5F5-AC0D9EAF7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FD1235-A69C-4D73-A5E6-082199F077EF}" type="datetimeFigureOut">
              <a:rPr lang="en-US" smtClean="0"/>
              <a:pPr/>
              <a:t>11/9/2022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736D30-A65E-4192-9786-3DAF642A5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F825B6-F002-4EE1-A0EF-8565F8591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0931BC-3BD5-4ED9-BB9C-27D9D5390FB4}"/>
              </a:ext>
            </a:extLst>
          </p:cNvPr>
          <p:cNvSpPr/>
          <p:nvPr userDrawn="1"/>
        </p:nvSpPr>
        <p:spPr>
          <a:xfrm>
            <a:off x="1" y="-14975"/>
            <a:ext cx="12191999" cy="1325564"/>
          </a:xfrm>
          <a:prstGeom prst="rect">
            <a:avLst/>
          </a:prstGeom>
          <a:solidFill>
            <a:srgbClr val="007681"/>
          </a:solidFill>
          <a:ln>
            <a:solidFill>
              <a:srgbClr val="007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FC6DA8D-1A97-477D-AF13-B79671652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96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895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E593F2E-364E-4EF6-B704-AB84DBC2BB74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9752598-4B7A-4DCD-BB06-20C94DA6E1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07523CC-4863-4C96-98C9-147832B61AEB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01A8DB-508E-45A2-A90B-3E1F9EF1B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50465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4696C6-3F5A-4CAB-A030-145AE9A2A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417021"/>
            <a:ext cx="5157787" cy="377264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62E8BB-92FB-4344-8424-B9DCA6BBF9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3592" y="150465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284AB7-CB01-4C60-8412-38D88ACB53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417021"/>
            <a:ext cx="5183188" cy="377264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4B9232-8346-40A2-AD3E-9FC18946B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FD1235-A69C-4D73-A5E6-082199F077EF}" type="datetimeFigureOut">
              <a:rPr lang="en-US" smtClean="0"/>
              <a:pPr/>
              <a:t>11/9/2022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4D10AC-0865-470D-8E26-43021BCBA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338952-EC53-4036-AA79-8E3B8EF4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AD81EC-8439-4AD0-8532-30DFB00C1C00}"/>
              </a:ext>
            </a:extLst>
          </p:cNvPr>
          <p:cNvSpPr/>
          <p:nvPr userDrawn="1"/>
        </p:nvSpPr>
        <p:spPr>
          <a:xfrm>
            <a:off x="1" y="-14975"/>
            <a:ext cx="12191999" cy="1325564"/>
          </a:xfrm>
          <a:prstGeom prst="rect">
            <a:avLst/>
          </a:prstGeom>
          <a:solidFill>
            <a:srgbClr val="007681"/>
          </a:solidFill>
          <a:ln>
            <a:solidFill>
              <a:srgbClr val="007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8CF879A2-1BA6-4E0E-9040-12EA4A865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96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1702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F628C05-C67E-4F6C-BE36-EB32623393AF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FEAC068-73B2-4DA7-A4AE-748F4EED7A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77884ED-4A8E-4F77-9D44-C12221C124F5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5EAB8A-513F-4FB8-975A-EB0CF8815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FD1235-A69C-4D73-A5E6-082199F077EF}" type="datetimeFigureOut">
              <a:rPr lang="en-US" smtClean="0"/>
              <a:pPr/>
              <a:t>11/9/2022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BD29B5-90F8-45B7-9237-F009966B8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61E672-DFF8-48D0-B7B7-C370F055C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422186C-B01B-468C-BD85-68D7EAA8118A}"/>
              </a:ext>
            </a:extLst>
          </p:cNvPr>
          <p:cNvSpPr/>
          <p:nvPr userDrawn="1"/>
        </p:nvSpPr>
        <p:spPr>
          <a:xfrm>
            <a:off x="1" y="-14975"/>
            <a:ext cx="12191999" cy="1325564"/>
          </a:xfrm>
          <a:prstGeom prst="rect">
            <a:avLst/>
          </a:prstGeom>
          <a:solidFill>
            <a:srgbClr val="007681"/>
          </a:solidFill>
          <a:ln>
            <a:solidFill>
              <a:srgbClr val="007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94C2632-0160-44E6-A727-78783B648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96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09930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2491835-9FFE-4820-A68F-C21C4C58E2F3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90D9485-95DA-439D-A01C-97C2031A4D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3F58005-12F5-4DC3-AB5E-4B13D142117E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0AFC4F-995B-4299-94EB-64E04DF6E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D1235-A69C-4D73-A5E6-082199F077EF}" type="datetimeFigureOut">
              <a:rPr lang="en-US" smtClean="0"/>
              <a:t>11/9/2022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7DED3C-6F97-4CDB-A05B-2C4A4AD5B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E38C8B-CBC2-4B40-8C2B-4EB7389D6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36ED-8869-4836-9EE1-CFA30272CE0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560D9A8-FCBF-46C0-A2CD-F79342C05159}"/>
              </a:ext>
            </a:extLst>
          </p:cNvPr>
          <p:cNvSpPr/>
          <p:nvPr userDrawn="1"/>
        </p:nvSpPr>
        <p:spPr>
          <a:xfrm>
            <a:off x="1" y="-14975"/>
            <a:ext cx="12191999" cy="1325564"/>
          </a:xfrm>
          <a:prstGeom prst="rect">
            <a:avLst/>
          </a:prstGeom>
          <a:solidFill>
            <a:srgbClr val="007681"/>
          </a:solidFill>
          <a:ln>
            <a:solidFill>
              <a:srgbClr val="007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934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6A661DB0-8A20-448B-9AFA-BB5AC3DCC428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A7266B2-E755-490D-98E4-FC62AA4D5D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3174115-9B47-4537-9019-301374431BA1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092D23-7884-470D-A82F-F6F693F018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7168"/>
            <a:ext cx="3932237" cy="3061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680B65-2211-42B7-93B4-F59EAF46C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FD1235-A69C-4D73-A5E6-082199F077EF}" type="datetimeFigureOut">
              <a:rPr lang="en-US" smtClean="0"/>
              <a:pPr/>
              <a:t>11/9/2022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23816-31D0-4D18-B1CE-00B21068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FEFF82-8FD9-49EA-AE7B-7B37FC75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E954A5-6C86-49B8-B41D-AFC191C87660}"/>
              </a:ext>
            </a:extLst>
          </p:cNvPr>
          <p:cNvSpPr/>
          <p:nvPr userDrawn="1"/>
        </p:nvSpPr>
        <p:spPr>
          <a:xfrm>
            <a:off x="1" y="-14975"/>
            <a:ext cx="12191999" cy="1325564"/>
          </a:xfrm>
          <a:prstGeom prst="rect">
            <a:avLst/>
          </a:prstGeom>
          <a:solidFill>
            <a:srgbClr val="007681"/>
          </a:solidFill>
          <a:ln>
            <a:solidFill>
              <a:srgbClr val="007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0140D0-3136-4043-B777-84F919696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96579"/>
            <a:ext cx="3932237" cy="13245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B6F45-68B1-42D2-B2F9-E1A92E3AD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96579"/>
            <a:ext cx="6172200" cy="44644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7910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1A741D-5A42-46D0-96F4-2B28B874B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94011C-7B44-41AE-8775-9CB29CDA1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0503C2-EE82-42C6-8F14-E6BA80C04C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3FD1235-A69C-4D73-A5E6-082199F077EF}" type="datetimeFigureOut">
              <a:rPr lang="en-US" smtClean="0"/>
              <a:pPr/>
              <a:t>11/9/2022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0C9982-9195-4547-B35F-6D741654E2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5A17E-5783-4A9D-87AB-285A54205A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413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16000" y="0"/>
            <a:ext cx="11088000" cy="1248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GB" noProof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16000" y="1272000"/>
            <a:ext cx="11088000" cy="4752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noProof="0"/>
              <a:t>Klik om de modelstijlen te bewerken</a:t>
            </a:r>
          </a:p>
          <a:p>
            <a:pPr lvl="1"/>
            <a:r>
              <a:rPr lang="en-GB" noProof="0"/>
              <a:t>Tweede niveau</a:t>
            </a:r>
          </a:p>
          <a:p>
            <a:pPr lvl="2"/>
            <a:r>
              <a:rPr lang="en-GB" noProof="0"/>
              <a:t>Derde niveau</a:t>
            </a:r>
          </a:p>
          <a:p>
            <a:pPr lvl="3"/>
            <a:r>
              <a:rPr lang="en-GB" noProof="0"/>
              <a:t>Vierde niveau</a:t>
            </a:r>
          </a:p>
          <a:p>
            <a:pPr lvl="4"/>
            <a:r>
              <a:rPr lang="en-GB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5616000" y="6408000"/>
            <a:ext cx="960000" cy="33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333" baseline="0">
                <a:solidFill>
                  <a:schemeClr val="bg1"/>
                </a:solidFill>
              </a:defRPr>
            </a:lvl1pPr>
          </a:lstStyle>
          <a:p>
            <a:fld id="{371A4CA8-2B22-4D64-A165-99A92B171C12}" type="datetimeFigureOut">
              <a:rPr lang="en-GB" noProof="0" smtClean="0"/>
              <a:t>09/11/2022</a:t>
            </a:fld>
            <a:endParaRPr lang="en-GB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5856000"/>
            <a:ext cx="576000" cy="24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333" b="1" i="0" baseline="0">
                <a:solidFill>
                  <a:schemeClr val="tx2"/>
                </a:solidFill>
              </a:defRPr>
            </a:lvl1pPr>
          </a:lstStyle>
          <a:p>
            <a:fld id="{24A7C69F-D12A-459A-8F6E-942F141AA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02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i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914400" rtl="0" eaLnBrk="1" latinLnBrk="0" hangingPunct="1">
        <a:spcBef>
          <a:spcPts val="600"/>
        </a:spcBef>
        <a:buClr>
          <a:schemeClr val="accent6"/>
        </a:buClr>
        <a:buSzPct val="100000"/>
        <a:buFontTx/>
        <a:buBlip>
          <a:blip r:embed="rId14"/>
        </a:buBlip>
        <a:defRPr sz="22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48000" indent="-324000" algn="l" defTabSz="914400" rtl="0" eaLnBrk="1" latinLnBrk="0" hangingPunct="1">
        <a:spcBef>
          <a:spcPts val="500"/>
        </a:spcBef>
        <a:buFontTx/>
        <a:buBlip>
          <a:blip r:embed="rId15"/>
        </a:buBlip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936000" indent="-288000" algn="l" defTabSz="914400" rtl="0" eaLnBrk="1" latinLnBrk="0" hangingPunct="1">
        <a:spcBef>
          <a:spcPts val="400"/>
        </a:spcBef>
        <a:buFontTx/>
        <a:buBlip>
          <a:blip r:embed="rId16"/>
        </a:buBlip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224000" indent="-288000" algn="l" defTabSz="914400" rtl="0" eaLnBrk="1" latinLnBrk="0" hangingPunct="1">
        <a:spcBef>
          <a:spcPts val="400"/>
        </a:spcBef>
        <a:buFontTx/>
        <a:buBlip>
          <a:blip r:embed="rId17"/>
        </a:buBlip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1476000" indent="-252000" algn="l" defTabSz="914400" rtl="0" eaLnBrk="1" latinLnBrk="0" hangingPunct="1">
        <a:spcBef>
          <a:spcPts val="350"/>
        </a:spcBef>
        <a:buFontTx/>
        <a:buBlip>
          <a:blip r:embed="rId18"/>
        </a:buBlip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athogens/tree/#Listeria/PDG000000001.2952/PDS000096788.3?accessions=PDT001303906.1" TargetMode="External"/><Relationship Id="rId2" Type="http://schemas.openxmlformats.org/officeDocument/2006/relationships/hyperlink" Target="https://www.ncbi.nlm.nih.gov/pathogens/tree/#Listeria/PDG000000001.2952/PDS000109302.4?accessions=PDT001312385.1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athogens/tree/#Listeria/PDG000000001.2952/PDS000109302.4?accessions=PDT001312385.1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m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.xml"/><Relationship Id="rId4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1.jpe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129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AFB9CC87-0C2B-4531-AA09-E6B1248E3E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74" y="3909054"/>
            <a:ext cx="2209367" cy="2496277"/>
          </a:xfrm>
          <a:prstGeom prst="rect">
            <a:avLst/>
          </a:prstGeom>
        </p:spPr>
      </p:pic>
      <p:pic>
        <p:nvPicPr>
          <p:cNvPr id="12" name="Imagen 1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C2D6CEF-BF9D-41D9-AB4A-0BFC678694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117" y="4101075"/>
            <a:ext cx="3737751" cy="230425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32E43E7-C597-2C88-A7ED-DB850694BB3E}"/>
              </a:ext>
            </a:extLst>
          </p:cNvPr>
          <p:cNvSpPr txBox="1"/>
          <p:nvPr/>
        </p:nvSpPr>
        <p:spPr>
          <a:xfrm>
            <a:off x="2159563" y="740701"/>
            <a:ext cx="831791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5333" dirty="0">
                <a:solidFill>
                  <a:schemeClr val="bg1"/>
                </a:solidFill>
              </a:rPr>
              <a:t>Christian Vinueza PhD.</a:t>
            </a:r>
          </a:p>
          <a:p>
            <a:endParaRPr lang="es-ES" sz="5333" dirty="0">
              <a:solidFill>
                <a:schemeClr val="bg1"/>
              </a:solidFill>
            </a:endParaRPr>
          </a:p>
          <a:p>
            <a:r>
              <a:rPr lang="es-ES" sz="5333" dirty="0">
                <a:solidFill>
                  <a:schemeClr val="bg1"/>
                </a:solidFill>
              </a:rPr>
              <a:t>Central </a:t>
            </a:r>
            <a:r>
              <a:rPr lang="es-ES" sz="5333" dirty="0" err="1">
                <a:solidFill>
                  <a:schemeClr val="bg1"/>
                </a:solidFill>
              </a:rPr>
              <a:t>University</a:t>
            </a:r>
            <a:r>
              <a:rPr lang="es-ES" sz="5333" dirty="0">
                <a:solidFill>
                  <a:schemeClr val="bg1"/>
                </a:solidFill>
              </a:rPr>
              <a:t> </a:t>
            </a:r>
            <a:r>
              <a:rPr lang="es-ES" sz="5333" dirty="0" err="1">
                <a:solidFill>
                  <a:schemeClr val="bg1"/>
                </a:solidFill>
              </a:rPr>
              <a:t>of</a:t>
            </a:r>
            <a:r>
              <a:rPr lang="es-ES" sz="5333" dirty="0">
                <a:solidFill>
                  <a:schemeClr val="bg1"/>
                </a:solidFill>
              </a:rPr>
              <a:t> Ecuador</a:t>
            </a:r>
            <a:endParaRPr lang="es-EC" sz="533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960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2A718-34E4-48F7-BF36-E5316DDE1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897" y="1121761"/>
            <a:ext cx="12038202" cy="1884362"/>
          </a:xfrm>
        </p:spPr>
        <p:txBody>
          <a:bodyPr>
            <a:normAutofit/>
          </a:bodyPr>
          <a:lstStyle/>
          <a:p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Retrospective Whole Genome Sequencing (WGS) of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br>
              <a:rPr lang="en-US" sz="40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40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Listeria monocytogenes 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</a:rPr>
              <a:t>from Ecuador</a:t>
            </a:r>
            <a:endParaRPr lang="en-US" sz="40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E81670-7819-4834-AB2B-72F5609B4489}"/>
              </a:ext>
            </a:extLst>
          </p:cNvPr>
          <p:cNvSpPr txBox="1"/>
          <p:nvPr/>
        </p:nvSpPr>
        <p:spPr>
          <a:xfrm>
            <a:off x="9575800" y="5506774"/>
            <a:ext cx="2266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Brian Sauders, PhD</a:t>
            </a:r>
          </a:p>
          <a:p>
            <a:r>
              <a:rPr lang="en-US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 Laboratory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F7077AAE-FC3D-4C0A-A617-9A62738EB0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8" y="3446208"/>
            <a:ext cx="9144000" cy="1045688"/>
          </a:xfrm>
        </p:spPr>
        <p:txBody>
          <a:bodyPr/>
          <a:lstStyle/>
          <a:p>
            <a:r>
              <a:rPr lang="en-US" dirty="0"/>
              <a:t>GenomeTRAKR Annual Conference</a:t>
            </a:r>
          </a:p>
          <a:p>
            <a:r>
              <a:rPr lang="en-US" dirty="0"/>
              <a:t>October 20, 2022</a:t>
            </a:r>
          </a:p>
        </p:txBody>
      </p:sp>
    </p:spTree>
    <p:extLst>
      <p:ext uri="{BB962C8B-B14F-4D97-AF65-F5344CB8AC3E}">
        <p14:creationId xmlns:p14="http://schemas.microsoft.com/office/powerpoint/2010/main" val="773982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EAF18-AA0F-489E-8538-A3BDE7572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56" y="61329"/>
            <a:ext cx="10485336" cy="1325563"/>
          </a:xfrm>
        </p:spPr>
        <p:txBody>
          <a:bodyPr/>
          <a:lstStyle/>
          <a:p>
            <a:r>
              <a:rPr lang="en-US" dirty="0"/>
              <a:t>FDA GenomeTRAKR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A1FB7-CB2A-4DB7-9926-8814D191F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1" y="1088944"/>
            <a:ext cx="10075177" cy="5027221"/>
          </a:xfrm>
        </p:spPr>
        <p:txBody>
          <a:bodyPr>
            <a:normAutofit fontScale="92500" lnSpcReduction="20000"/>
          </a:bodyPr>
          <a:lstStyle/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AGM joined FDA GenomeTRAKR in 2014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DNA Extraction Methods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dirty="0"/>
              <a:t>Qiagen DNEasy Blood and Tissue Kit (24 samples/batch)</a:t>
            </a:r>
          </a:p>
          <a:p>
            <a:pPr marL="914400" lvl="2" indent="0">
              <a:buNone/>
            </a:pPr>
            <a:endParaRPr lang="en-US" dirty="0"/>
          </a:p>
          <a:p>
            <a:pPr lvl="1"/>
            <a:r>
              <a:rPr lang="en-US" dirty="0"/>
              <a:t>Library Preparation and Sequencing Chemistry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dirty="0"/>
              <a:t>Nextera XT (2015-19)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dirty="0"/>
              <a:t>Switched to DNA Prep/FLEX (2019)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dirty="0"/>
              <a:t>MiSeq 500 cycle V2 (24 samples/run, 48/run for </a:t>
            </a:r>
            <a:r>
              <a:rPr lang="en-US" i="1" dirty="0"/>
              <a:t>Campylobacter</a:t>
            </a:r>
            <a:r>
              <a:rPr lang="en-US" dirty="0"/>
              <a:t> spp.)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en-US" dirty="0"/>
          </a:p>
          <a:p>
            <a:pPr lvl="1"/>
            <a:r>
              <a:rPr lang="en-US" dirty="0"/>
              <a:t>Initial submissions brokered by FDA to NCBI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dirty="0"/>
              <a:t>2019 started submitting data to PulseNet and GenomeTRAKR via Bionumerics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External collaborations for isolates with: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dirty="0"/>
              <a:t> USDA Food Safety Inspection Service (FSIS)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dirty="0"/>
              <a:t>“</a:t>
            </a:r>
            <a:r>
              <a:rPr lang="es-ES" dirty="0"/>
              <a:t>Unidad de Investigación de Enfermedades Transmitidas por Alimentos y Resistencia a los Antimicrobianos” (UNIETAR)</a:t>
            </a:r>
            <a:r>
              <a:rPr lang="en-US" dirty="0"/>
              <a:t> located in Quito, Ecuador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6ACCA8-A353-2743-8208-6C68A8D6D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763" y="1877186"/>
            <a:ext cx="4198633" cy="1551814"/>
          </a:xfrm>
          <a:prstGeom prst="rect">
            <a:avLst/>
          </a:prstGeom>
          <a:effectLst>
            <a:softEdge rad="210046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72F3E0-605E-4346-8B3B-8FD506EA84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76160" y="-21825"/>
            <a:ext cx="4815840" cy="203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988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386B6-7105-2D4F-8885-7FA7651B8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59" y="83693"/>
            <a:ext cx="12012507" cy="1325563"/>
          </a:xfrm>
        </p:spPr>
        <p:txBody>
          <a:bodyPr>
            <a:normAutofit/>
          </a:bodyPr>
          <a:lstStyle/>
          <a:p>
            <a:r>
              <a:rPr lang="en-US" sz="4000" dirty="0"/>
              <a:t>PulseNet/GenomeTRAKR Data Analysis	</a:t>
            </a:r>
          </a:p>
        </p:txBody>
      </p:sp>
      <p:pic>
        <p:nvPicPr>
          <p:cNvPr id="1026" name="Picture 2" descr="Populating NCBI template for submissions using  BioNumerics v7.6">
            <a:extLst>
              <a:ext uri="{FF2B5EF4-FFF2-40B4-BE49-F238E27FC236}">
                <a16:creationId xmlns:a16="http://schemas.microsoft.com/office/drawing/2014/main" id="{CA84439F-8E65-D844-B3EF-8784138D6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9445" y="2492129"/>
            <a:ext cx="2632555" cy="263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3327DA-9B82-45C2-B3CB-874C8BF177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04250" y="0"/>
            <a:ext cx="2542943" cy="2292096"/>
          </a:xfrm>
          <a:prstGeom prst="rect">
            <a:avLst/>
          </a:prstGeom>
          <a:ln w="38100">
            <a:solidFill>
              <a:srgbClr val="00768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AB1835-A5AE-4D37-B6D9-DD0CA2A99BFA}"/>
              </a:ext>
            </a:extLst>
          </p:cNvPr>
          <p:cNvSpPr txBox="1"/>
          <p:nvPr/>
        </p:nvSpPr>
        <p:spPr>
          <a:xfrm>
            <a:off x="146162" y="1409256"/>
            <a:ext cx="93092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Initial evaluation of MiSeq QC metrics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Bionumerics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Multistep process, public health metadata reside on CDC server with access limited to certified participants, wgMLST based, allele code nomenclature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REFID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Allele calls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PulseNet Submission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NCBI Submission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NCBI Pathogen Detection Browser: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Publicly available, SNP-based comparisons minimal metadata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53144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6C490-81A8-4770-BC86-9B11AA9BD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i="1" dirty="0"/>
              <a:t>Listeria monocytogenes </a:t>
            </a:r>
            <a:r>
              <a:rPr lang="en-US" sz="4000" dirty="0"/>
              <a:t>from Ecuador (n=23)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55E59E-2993-469A-9156-357B66C6A5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00" t="15602" r="16900" b="-87"/>
          <a:stretch/>
        </p:blipFill>
        <p:spPr>
          <a:xfrm>
            <a:off x="838200" y="1531243"/>
            <a:ext cx="8644128" cy="442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649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6C490-81A8-4770-BC86-9B11AA9BD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i="1" dirty="0"/>
              <a:t>Listeria monocytogenes </a:t>
            </a:r>
            <a:r>
              <a:rPr lang="en-US" sz="4000" dirty="0"/>
              <a:t>from Ecuador (n=23)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55E59E-2993-469A-9156-357B66C6A5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00" t="15602" r="16900" b="-87"/>
          <a:stretch/>
        </p:blipFill>
        <p:spPr>
          <a:xfrm>
            <a:off x="838201" y="1438706"/>
            <a:ext cx="8644128" cy="442626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B77A5E8-CCF2-4EFC-B2A2-F545603707FC}"/>
              </a:ext>
            </a:extLst>
          </p:cNvPr>
          <p:cNvSpPr/>
          <p:nvPr/>
        </p:nvSpPr>
        <p:spPr>
          <a:xfrm>
            <a:off x="3438144" y="1822270"/>
            <a:ext cx="7071360" cy="1492430"/>
          </a:xfrm>
          <a:prstGeom prst="rect">
            <a:avLst/>
          </a:prstGeom>
          <a:solidFill>
            <a:srgbClr val="C00000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76A406-8879-4021-9FF8-A20121B4B1ED}"/>
              </a:ext>
            </a:extLst>
          </p:cNvPr>
          <p:cNvSpPr/>
          <p:nvPr/>
        </p:nvSpPr>
        <p:spPr>
          <a:xfrm>
            <a:off x="3438144" y="4877236"/>
            <a:ext cx="7071360" cy="462860"/>
          </a:xfrm>
          <a:prstGeom prst="rect">
            <a:avLst/>
          </a:prstGeom>
          <a:solidFill>
            <a:schemeClr val="accent1">
              <a:lumMod val="60000"/>
              <a:lumOff val="40000"/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9A504A-28C1-4DBD-BCAB-8BC159D7290D}"/>
              </a:ext>
            </a:extLst>
          </p:cNvPr>
          <p:cNvSpPr txBox="1"/>
          <p:nvPr/>
        </p:nvSpPr>
        <p:spPr>
          <a:xfrm>
            <a:off x="9584436" y="2213419"/>
            <a:ext cx="411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FC4D0A-0AB9-4733-A605-E60CE7AF4187}"/>
              </a:ext>
            </a:extLst>
          </p:cNvPr>
          <p:cNvSpPr txBox="1"/>
          <p:nvPr/>
        </p:nvSpPr>
        <p:spPr>
          <a:xfrm>
            <a:off x="9584436" y="4796291"/>
            <a:ext cx="411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392238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6C490-81A8-4770-BC86-9B11AA9BD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“Group A” - NCBI Pathogen Detection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EFFE11-EED9-48A4-9152-D486910E1163}"/>
              </a:ext>
            </a:extLst>
          </p:cNvPr>
          <p:cNvSpPr txBox="1"/>
          <p:nvPr/>
        </p:nvSpPr>
        <p:spPr>
          <a:xfrm>
            <a:off x="81024" y="1777597"/>
            <a:ext cx="592111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Three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Listeria monocytogenes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isolates from Ecuador isolated May 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 SNPs from each other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Two clinical cases from US (2018 and 2022)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 SNPs from each other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2-4 SNPs from the cheese isolates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23FD8E-E145-4C82-9B2D-A6FB7EC9CE37}"/>
              </a:ext>
            </a:extLst>
          </p:cNvPr>
          <p:cNvSpPr txBox="1"/>
          <p:nvPr/>
        </p:nvSpPr>
        <p:spPr>
          <a:xfrm>
            <a:off x="5836567" y="1602529"/>
            <a:ext cx="65597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324F6D"/>
                </a:solidFill>
                <a:effectLst/>
                <a:latin typeface="tahoma" panose="020B0604030504040204" pitchFamily="34" charset="0"/>
              </a:rPr>
              <a:t>NCBI  PDG000000001.2952 / PDS000096788.3</a:t>
            </a:r>
          </a:p>
          <a:p>
            <a:b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</a:br>
            <a:endParaRPr lang="en-US" dirty="0"/>
          </a:p>
        </p:txBody>
      </p:sp>
      <p:sp>
        <p:nvSpPr>
          <p:cNvPr id="15" name="TextBox 14">
            <a:hlinkClick r:id="rId2"/>
            <a:extLst>
              <a:ext uri="{FF2B5EF4-FFF2-40B4-BE49-F238E27FC236}">
                <a16:creationId xmlns:a16="http://schemas.microsoft.com/office/drawing/2014/main" id="{5685F65C-C99E-4E69-8C61-ACD5185334B8}"/>
              </a:ext>
            </a:extLst>
          </p:cNvPr>
          <p:cNvSpPr txBox="1"/>
          <p:nvPr/>
        </p:nvSpPr>
        <p:spPr>
          <a:xfrm>
            <a:off x="5865621" y="3833909"/>
            <a:ext cx="6151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  <a:hlinkClick r:id="rId3"/>
              </a:rPr>
              <a:t>https://www.ncbi.nlm.nih.gov/pathogens/tree/#Listeria/PDG000000001.2952/PDS000096788.3?accessions=PDT001303906.1</a:t>
            </a:r>
            <a:endParaRPr lang="en-US" dirty="0">
              <a:latin typeface="+mj-lt"/>
            </a:endParaRP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85FDAC4D-663D-49FD-89BA-E832EADEFB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8" t="31894" r="3376" b="10701"/>
          <a:stretch/>
        </p:blipFill>
        <p:spPr>
          <a:xfrm>
            <a:off x="5661727" y="1870424"/>
            <a:ext cx="6603729" cy="231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267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219235-B6BC-4072-B15C-8B5E958E8E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9" t="20007" r="13835" b="-4878"/>
          <a:stretch/>
        </p:blipFill>
        <p:spPr>
          <a:xfrm>
            <a:off x="397398" y="1316038"/>
            <a:ext cx="11060027" cy="203356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32BFBAC-AFDE-429F-A298-1BBDDB7A4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9525"/>
            <a:ext cx="10956403" cy="1325563"/>
          </a:xfrm>
        </p:spPr>
        <p:txBody>
          <a:bodyPr>
            <a:normAutofit/>
          </a:bodyPr>
          <a:lstStyle/>
          <a:p>
            <a:r>
              <a:rPr lang="en-US" sz="3200" dirty="0"/>
              <a:t>“Group A” – PulseNet (Bionumerics, wgMLST, SEDRIC)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B396C6-CDEF-4BCB-B734-416B44FF2437}"/>
              </a:ext>
            </a:extLst>
          </p:cNvPr>
          <p:cNvSpPr txBox="1"/>
          <p:nvPr/>
        </p:nvSpPr>
        <p:spPr>
          <a:xfrm>
            <a:off x="509288" y="3407125"/>
            <a:ext cx="1076445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Three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Listeria monocytogenes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isolates from fresh cheese (Ecuador) isolated May 2021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0-2 alleles from each other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Two clinical cases from US;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0-1 alleles different from cheese isolate U5517L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1-2 alleles different from cheese isolates U5520L and U5570L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FL (4/2018), NYC (9/2021)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 travel history information available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010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6C490-81A8-4770-BC86-9B11AA9BD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“Group B” - NCBI Pathogen Detection</a:t>
            </a:r>
          </a:p>
        </p:txBody>
      </p:sp>
      <p:pic>
        <p:nvPicPr>
          <p:cNvPr id="4" name="Picture 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31020CA-A870-4561-9137-A65787BEA0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3" b="24485"/>
          <a:stretch/>
        </p:blipFill>
        <p:spPr>
          <a:xfrm>
            <a:off x="5476532" y="1953862"/>
            <a:ext cx="7182473" cy="22278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EFFE11-EED9-48A4-9152-D486910E1163}"/>
              </a:ext>
            </a:extLst>
          </p:cNvPr>
          <p:cNvSpPr txBox="1"/>
          <p:nvPr/>
        </p:nvSpPr>
        <p:spPr>
          <a:xfrm>
            <a:off x="102241" y="1452587"/>
            <a:ext cx="555948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Nine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Listeria monocytogenes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isolates from Ecuador isolated from April-June 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0-7 SNPs from each other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Two fresh cheese isolates of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Listeria monocytogenes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were 22 SNPs different from a single human clinical case (US, June 2017)</a:t>
            </a: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Additional 7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Listeria monocytogenes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isolates from Ecuador 28-34 SNPs different from clinical case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Single US case reported travel to Ecuador, cheese consumption history unknown</a:t>
            </a: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23FD8E-E145-4C82-9B2D-A6FB7EC9CE37}"/>
              </a:ext>
            </a:extLst>
          </p:cNvPr>
          <p:cNvSpPr txBox="1"/>
          <p:nvPr/>
        </p:nvSpPr>
        <p:spPr>
          <a:xfrm>
            <a:off x="5661727" y="1752913"/>
            <a:ext cx="65597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324F6D"/>
                </a:solidFill>
                <a:effectLst/>
                <a:latin typeface="tahoma" panose="020B0604030504040204" pitchFamily="34" charset="0"/>
              </a:rPr>
              <a:t>NCBI Cluster PDG000000001.2952 / PDS000109302.4</a:t>
            </a:r>
          </a:p>
          <a:p>
            <a:b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</a:br>
            <a:endParaRPr lang="en-US" dirty="0"/>
          </a:p>
        </p:txBody>
      </p:sp>
      <p:sp>
        <p:nvSpPr>
          <p:cNvPr id="15" name="TextBox 14">
            <a:hlinkClick r:id="rId3"/>
            <a:extLst>
              <a:ext uri="{FF2B5EF4-FFF2-40B4-BE49-F238E27FC236}">
                <a16:creationId xmlns:a16="http://schemas.microsoft.com/office/drawing/2014/main" id="{5685F65C-C99E-4E69-8C61-ACD5185334B8}"/>
              </a:ext>
            </a:extLst>
          </p:cNvPr>
          <p:cNvSpPr txBox="1"/>
          <p:nvPr/>
        </p:nvSpPr>
        <p:spPr>
          <a:xfrm>
            <a:off x="5865621" y="4294902"/>
            <a:ext cx="6151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  <a:hlinkClick r:id="rId3"/>
              </a:rPr>
              <a:t>https://www.ncbi.nlm.nih.gov/pathogens/tree/#Listeria/PDG000000001.2952/PDS000109302.4?accessions=PDT001312385.1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59153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6C490-81A8-4770-BC86-9B11AA9BD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“Group B” – PulseNet (Bionumerics, wgMLST, SEDRIC)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EBF73F-A7F1-463E-B21E-B8012365BA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3" t="17632" r="17397"/>
          <a:stretch/>
        </p:blipFill>
        <p:spPr>
          <a:xfrm>
            <a:off x="1804204" y="1316603"/>
            <a:ext cx="8583592" cy="24223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8D69E4-71F2-49EF-B922-6442E2FC41A6}"/>
              </a:ext>
            </a:extLst>
          </p:cNvPr>
          <p:cNvSpPr txBox="1"/>
          <p:nvPr/>
        </p:nvSpPr>
        <p:spPr>
          <a:xfrm>
            <a:off x="312517" y="3738976"/>
            <a:ext cx="1165570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Nine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Listeria monocytogenes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isolates from fresh cheese (Ecuador) isolated April-June 2021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0-2 alleles from each other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Two clinical cases from US;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15 alleles different from fresh cheese isolates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NJ (9/2016), OR (6/2017)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 travel or food history information available for NJ case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OR case reported travel to Ecuador; no food history available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064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6C490-81A8-4770-BC86-9B11AA9BD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8960"/>
            <a:ext cx="10810875" cy="1325563"/>
          </a:xfrm>
        </p:spPr>
        <p:txBody>
          <a:bodyPr>
            <a:normAutofit/>
          </a:bodyPr>
          <a:lstStyle/>
          <a:p>
            <a:r>
              <a:rPr lang="en-US" sz="3600" dirty="0"/>
              <a:t>“All the Rest” - Unique </a:t>
            </a:r>
            <a:r>
              <a:rPr lang="en-US" sz="3600" i="1" dirty="0"/>
              <a:t>Listeria monocytogenes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EFFE11-EED9-48A4-9152-D486910E1163}"/>
              </a:ext>
            </a:extLst>
          </p:cNvPr>
          <p:cNvSpPr txBox="1"/>
          <p:nvPr/>
        </p:nvSpPr>
        <p:spPr>
          <a:xfrm>
            <a:off x="257175" y="1565853"/>
            <a:ext cx="112807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11 isolates divided into 3 smaller groups with small differences of SNPs (0-10) within each group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No additional isolates from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any source within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60 SNPs in NCBI or within 50 alleles in PulseNet US database matching any of the additional cheese isolates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Despite no remotely similar sequences identified in NCBI or PulseNet, this data could assist in future research studies or investigations.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58218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BB122A-E7EC-42CE-A769-FD323FD463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0" y="6282000"/>
            <a:ext cx="12192000" cy="576000"/>
          </a:xfrm>
          <a:solidFill>
            <a:srgbClr val="012953"/>
          </a:solidFill>
        </p:spPr>
        <p:txBody>
          <a:bodyPr/>
          <a:lstStyle>
            <a:defPPr>
              <a:defRPr lang="en-US"/>
            </a:defPPr>
            <a:lvl1pPr marL="0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.</a:t>
            </a:r>
          </a:p>
        </p:txBody>
      </p:sp>
      <p:pic>
        <p:nvPicPr>
          <p:cNvPr id="6" name="Imagen 5" descr="Texto&#10;&#10;Descripción generada automáticamente">
            <a:extLst>
              <a:ext uri="{FF2B5EF4-FFF2-40B4-BE49-F238E27FC236}">
                <a16:creationId xmlns:a16="http://schemas.microsoft.com/office/drawing/2014/main" id="{48E34DF9-9CE0-4F15-8D4D-62449CE7AA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346028"/>
            <a:ext cx="2016224" cy="447945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6948473E-90EE-44CD-A9AA-723F716369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536" y="208188"/>
            <a:ext cx="5576981" cy="865533"/>
          </a:xfrm>
          <a:prstGeom prst="rect">
            <a:avLst/>
          </a:prstGeom>
        </p:spPr>
      </p:pic>
      <p:pic>
        <p:nvPicPr>
          <p:cNvPr id="16" name="Gráfico 15" descr="Muslo de pollo con relleno sólido">
            <a:extLst>
              <a:ext uri="{FF2B5EF4-FFF2-40B4-BE49-F238E27FC236}">
                <a16:creationId xmlns:a16="http://schemas.microsoft.com/office/drawing/2014/main" id="{97A931E8-4710-44FF-AAD5-3DA348EA83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62177" y="3438047"/>
            <a:ext cx="2093248" cy="2093248"/>
          </a:xfrm>
          <a:prstGeom prst="rect">
            <a:avLst/>
          </a:prstGeom>
        </p:spPr>
      </p:pic>
      <p:pic>
        <p:nvPicPr>
          <p:cNvPr id="18" name="Gráfico 17" descr="Dos mujeres con relleno sólido">
            <a:extLst>
              <a:ext uri="{FF2B5EF4-FFF2-40B4-BE49-F238E27FC236}">
                <a16:creationId xmlns:a16="http://schemas.microsoft.com/office/drawing/2014/main" id="{F8F2C975-AFD3-42E9-92D5-268CFE55C2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10991" y="3258585"/>
            <a:ext cx="2263300" cy="2263300"/>
          </a:xfrm>
          <a:prstGeom prst="rect">
            <a:avLst/>
          </a:prstGeom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7E2725B0-B20B-2676-15C3-BFEA3D810DB5}"/>
              </a:ext>
            </a:extLst>
          </p:cNvPr>
          <p:cNvSpPr txBox="1"/>
          <p:nvPr/>
        </p:nvSpPr>
        <p:spPr>
          <a:xfrm>
            <a:off x="800105" y="2425743"/>
            <a:ext cx="1623001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7" b="1" dirty="0">
                <a:solidFill>
                  <a:srgbClr val="001848"/>
                </a:solidFill>
              </a:rPr>
              <a:t>Research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6AE0A09-AF3A-61CB-F05B-142E82712944}"/>
              </a:ext>
            </a:extLst>
          </p:cNvPr>
          <p:cNvSpPr txBox="1"/>
          <p:nvPr/>
        </p:nvSpPr>
        <p:spPr>
          <a:xfrm>
            <a:off x="3315919" y="2423476"/>
            <a:ext cx="1653447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7" b="1" dirty="0">
                <a:solidFill>
                  <a:srgbClr val="001848"/>
                </a:solidFill>
              </a:rPr>
              <a:t>Education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F332D88-EC21-A91D-4909-BEF76A6EDC9F}"/>
              </a:ext>
            </a:extLst>
          </p:cNvPr>
          <p:cNvSpPr txBox="1"/>
          <p:nvPr/>
        </p:nvSpPr>
        <p:spPr>
          <a:xfrm>
            <a:off x="5711958" y="2443995"/>
            <a:ext cx="25310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001848"/>
                </a:solidFill>
                <a:latin typeface="Roboto" panose="02000000000000000000" pitchFamily="2" charset="0"/>
              </a:rPr>
              <a:t>Industry</a:t>
            </a:r>
            <a:r>
              <a:rPr lang="en-US" sz="3200" b="1" i="0" dirty="0">
                <a:solidFill>
                  <a:srgbClr val="001848"/>
                </a:solidFill>
                <a:effectLst/>
                <a:latin typeface="Roboto" panose="02000000000000000000" pitchFamily="2" charset="0"/>
              </a:rPr>
              <a:t> support</a:t>
            </a:r>
          </a:p>
        </p:txBody>
      </p:sp>
      <p:pic>
        <p:nvPicPr>
          <p:cNvPr id="36" name="Imagen 35" descr="Icono&#10;&#10;Descripción generada automáticamente">
            <a:extLst>
              <a:ext uri="{FF2B5EF4-FFF2-40B4-BE49-F238E27FC236}">
                <a16:creationId xmlns:a16="http://schemas.microsoft.com/office/drawing/2014/main" id="{A6656B0B-BEE9-1797-92A6-85052CED7B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4" y="3301331"/>
            <a:ext cx="1623001" cy="221359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726BF5F-9B25-F2D9-B715-8284F8D9D7F8}"/>
              </a:ext>
            </a:extLst>
          </p:cNvPr>
          <p:cNvSpPr txBox="1"/>
          <p:nvPr/>
        </p:nvSpPr>
        <p:spPr>
          <a:xfrm>
            <a:off x="363234" y="1145037"/>
            <a:ext cx="11465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001848"/>
                </a:solidFill>
              </a:rPr>
              <a:t>Research unit of foodborne diseases and antimicrobial resistance</a:t>
            </a:r>
            <a:endParaRPr lang="es-EC" sz="3200" b="1" dirty="0">
              <a:solidFill>
                <a:srgbClr val="001848"/>
              </a:solidFill>
            </a:endParaRPr>
          </a:p>
        </p:txBody>
      </p:sp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19536501-B481-E80D-A7CB-D4BD4BAEAF1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439" y="2710923"/>
            <a:ext cx="2641877" cy="2620743"/>
          </a:xfrm>
          <a:prstGeom prst="rect">
            <a:avLst/>
          </a:prstGeom>
        </p:spPr>
      </p:pic>
      <p:pic>
        <p:nvPicPr>
          <p:cNvPr id="21" name="Imagen 20" descr="Una foto de un grupo de personas posando para una foto&#10;&#10;Descripción generada automáticamente">
            <a:extLst>
              <a:ext uri="{FF2B5EF4-FFF2-40B4-BE49-F238E27FC236}">
                <a16:creationId xmlns:a16="http://schemas.microsoft.com/office/drawing/2014/main" id="{0A88EE65-A11C-044A-ACDA-B7D12ECFB5C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43" r="4044"/>
          <a:stretch/>
        </p:blipFill>
        <p:spPr>
          <a:xfrm>
            <a:off x="1356975" y="816032"/>
            <a:ext cx="9715699" cy="4990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864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2F424-2E2F-4786-9994-07C732616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253" y="111076"/>
            <a:ext cx="10964450" cy="1325563"/>
          </a:xfrm>
        </p:spPr>
        <p:txBody>
          <a:bodyPr>
            <a:normAutofit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47BF12-0FD3-4F23-ACA4-35AE52740091}"/>
              </a:ext>
            </a:extLst>
          </p:cNvPr>
          <p:cNvSpPr txBox="1"/>
          <p:nvPr/>
        </p:nvSpPr>
        <p:spPr>
          <a:xfrm>
            <a:off x="507882" y="1786855"/>
            <a:ext cx="1146137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Whole genome sequencing of pathogen isolates from food and food environments from international sources can provide a broader picture of genetic diversity to aid in source tracking food contamination events.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As more isolates are sequenced from international sources, real-time analysis of historical isolates may provide useful clues to the origins of various foodborne pathogens, including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Listeria monocytogenes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7338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21549A8-3466-409D-823A-8814C9F6B658}"/>
              </a:ext>
            </a:extLst>
          </p:cNvPr>
          <p:cNvSpPr/>
          <p:nvPr/>
        </p:nvSpPr>
        <p:spPr>
          <a:xfrm rot="436033">
            <a:off x="5560011" y="3049397"/>
            <a:ext cx="477948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Questions?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66192282-E63F-4D3F-97C6-AD1FD1569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9467">
            <a:off x="1413899" y="1811848"/>
            <a:ext cx="4363398" cy="323430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017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CEB79A-F637-B740-7EC0-58134442FD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6000" y="342751"/>
            <a:ext cx="11088000" cy="720000"/>
          </a:xfrm>
        </p:spPr>
        <p:txBody>
          <a:bodyPr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Sample sources 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462267B-63E1-1F12-98D9-F7677229F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lang="en-US"/>
            </a:defPPr>
            <a:lvl1pPr marL="0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00E9EF6-CD74-492B-9565-994928832F18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0822398-AEC1-F293-CE2D-6130B6F17A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71" y="1476490"/>
            <a:ext cx="3134764" cy="1952511"/>
          </a:xfrm>
          <a:prstGeom prst="rect">
            <a:avLst/>
          </a:prstGeom>
        </p:spPr>
      </p:pic>
      <p:pic>
        <p:nvPicPr>
          <p:cNvPr id="8" name="Imagen 7" descr="Roedor de color blanco&#10;&#10;Descripción generada automáticamente">
            <a:extLst>
              <a:ext uri="{FF2B5EF4-FFF2-40B4-BE49-F238E27FC236}">
                <a16:creationId xmlns:a16="http://schemas.microsoft.com/office/drawing/2014/main" id="{320CB40A-1FC1-65AB-84CE-17510B42C1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548" y="3573132"/>
            <a:ext cx="2913083" cy="2063433"/>
          </a:xfrm>
          <a:prstGeom prst="rect">
            <a:avLst/>
          </a:prstGeom>
        </p:spPr>
      </p:pic>
      <p:pic>
        <p:nvPicPr>
          <p:cNvPr id="12" name="Imagen 11" descr="Un grupo de vacas en el campo&#10;&#10;Descripción generada automáticamente">
            <a:extLst>
              <a:ext uri="{FF2B5EF4-FFF2-40B4-BE49-F238E27FC236}">
                <a16:creationId xmlns:a16="http://schemas.microsoft.com/office/drawing/2014/main" id="{C08EF20F-4E4B-AE1E-3201-756700DC4E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99" y="3604142"/>
            <a:ext cx="3544924" cy="2032423"/>
          </a:xfrm>
          <a:prstGeom prst="rect">
            <a:avLst/>
          </a:prstGeom>
        </p:spPr>
      </p:pic>
      <p:pic>
        <p:nvPicPr>
          <p:cNvPr id="14" name="Imagen 13" descr="Un pájaro parado en un cuerpo de agua&#10;&#10;Descripción generada automáticamente">
            <a:extLst>
              <a:ext uri="{FF2B5EF4-FFF2-40B4-BE49-F238E27FC236}">
                <a16:creationId xmlns:a16="http://schemas.microsoft.com/office/drawing/2014/main" id="{5ABF3277-F604-05D4-ACF0-AA3A8D9DD5B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4" r="10287"/>
          <a:stretch/>
        </p:blipFill>
        <p:spPr>
          <a:xfrm>
            <a:off x="7834480" y="3660667"/>
            <a:ext cx="1614209" cy="1601211"/>
          </a:xfrm>
          <a:prstGeom prst="rect">
            <a:avLst/>
          </a:prstGeom>
        </p:spPr>
      </p:pic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0346D7B9-6DEC-F7E3-6411-E42824F6782B}"/>
              </a:ext>
            </a:extLst>
          </p:cNvPr>
          <p:cNvGraphicFramePr>
            <a:graphicFrameLocks noGrp="1"/>
          </p:cNvGraphicFramePr>
          <p:nvPr/>
        </p:nvGraphicFramePr>
        <p:xfrm>
          <a:off x="7632172" y="5286515"/>
          <a:ext cx="1880049" cy="271949"/>
        </p:xfrm>
        <a:graphic>
          <a:graphicData uri="http://schemas.openxmlformats.org/drawingml/2006/table">
            <a:tbl>
              <a:tblPr/>
              <a:tblGrid>
                <a:gridCol w="1880049">
                  <a:extLst>
                    <a:ext uri="{9D8B030D-6E8A-4147-A177-3AD203B41FA5}">
                      <a16:colId xmlns:a16="http://schemas.microsoft.com/office/drawing/2014/main" val="3854071944"/>
                    </a:ext>
                  </a:extLst>
                </a:gridCol>
              </a:tblGrid>
              <a:tr h="271949">
                <a:tc>
                  <a:txBody>
                    <a:bodyPr/>
                    <a:lstStyle/>
                    <a:p>
                      <a:pPr marL="22860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s-EC" sz="1300" i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Fulica</a:t>
                      </a:r>
                      <a:r>
                        <a:rPr lang="es-EC" sz="13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C" sz="1300" i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ardesica</a:t>
                      </a:r>
                      <a:r>
                        <a:rPr lang="es-EC" sz="13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s-EC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2005397"/>
                  </a:ext>
                </a:extLst>
              </a:tr>
            </a:tbl>
          </a:graphicData>
        </a:graphic>
      </p:graphicFrame>
      <p:pic>
        <p:nvPicPr>
          <p:cNvPr id="17" name="Imagen 16" descr="Cerdo de color rosa&#10;&#10;Descripción generada automáticamente con confianza media">
            <a:extLst>
              <a:ext uri="{FF2B5EF4-FFF2-40B4-BE49-F238E27FC236}">
                <a16:creationId xmlns:a16="http://schemas.microsoft.com/office/drawing/2014/main" id="{422E8E33-5067-C630-8B7A-A189353898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435" y="1378634"/>
            <a:ext cx="2928765" cy="1952511"/>
          </a:xfrm>
          <a:prstGeom prst="rect">
            <a:avLst/>
          </a:prstGeom>
        </p:spPr>
      </p:pic>
      <p:pic>
        <p:nvPicPr>
          <p:cNvPr id="19" name="Imagen 18" descr="Comida en un plato&#10;&#10;Descripción generada automáticamente">
            <a:extLst>
              <a:ext uri="{FF2B5EF4-FFF2-40B4-BE49-F238E27FC236}">
                <a16:creationId xmlns:a16="http://schemas.microsoft.com/office/drawing/2014/main" id="{F28DCB74-C0C7-2DAD-4BC6-EBCA70CC6B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679" y="1386661"/>
            <a:ext cx="2913083" cy="194448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3508680F-7097-E31E-67D6-FCB4BDC781A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4" r="14274" b="12589"/>
          <a:stretch/>
        </p:blipFill>
        <p:spPr>
          <a:xfrm>
            <a:off x="9572200" y="3627731"/>
            <a:ext cx="1881069" cy="1634147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847E1A0C-7F62-E1C0-5B95-42B82A8630F6}"/>
              </a:ext>
            </a:extLst>
          </p:cNvPr>
          <p:cNvSpPr txBox="1"/>
          <p:nvPr/>
        </p:nvSpPr>
        <p:spPr>
          <a:xfrm>
            <a:off x="9509264" y="5250931"/>
            <a:ext cx="25679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C" sz="1600" dirty="0" err="1"/>
              <a:t>Darwing´s</a:t>
            </a:r>
            <a:r>
              <a:rPr lang="es-EC" sz="1600" dirty="0"/>
              <a:t> finches</a:t>
            </a:r>
          </a:p>
        </p:txBody>
      </p:sp>
      <p:sp>
        <p:nvSpPr>
          <p:cNvPr id="24" name="Footer Placeholder 3">
            <a:extLst>
              <a:ext uri="{FF2B5EF4-FFF2-40B4-BE49-F238E27FC236}">
                <a16:creationId xmlns:a16="http://schemas.microsoft.com/office/drawing/2014/main" id="{83169A03-9E62-B963-1916-0148DD48AFB7}"/>
              </a:ext>
            </a:extLst>
          </p:cNvPr>
          <p:cNvSpPr txBox="1">
            <a:spLocks/>
          </p:cNvSpPr>
          <p:nvPr/>
        </p:nvSpPr>
        <p:spPr>
          <a:xfrm>
            <a:off x="0" y="6282000"/>
            <a:ext cx="12192000" cy="576000"/>
          </a:xfrm>
          <a:prstGeom prst="rect">
            <a:avLst/>
          </a:prstGeom>
          <a:solidFill>
            <a:srgbClr val="012953"/>
          </a:solidFill>
        </p:spPr>
        <p:txBody>
          <a:bodyPr lIns="0" tIns="0" rIns="0" bIns="0" anchor="ctr" anchorCtr="0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/>
              <a:t>.</a:t>
            </a:r>
            <a:endParaRPr lang="en-GB" sz="3200" dirty="0"/>
          </a:p>
        </p:txBody>
      </p:sp>
      <p:pic>
        <p:nvPicPr>
          <p:cNvPr id="25" name="Imagen 24" descr="Texto&#10;&#10;Descripción generada automáticamente">
            <a:extLst>
              <a:ext uri="{FF2B5EF4-FFF2-40B4-BE49-F238E27FC236}">
                <a16:creationId xmlns:a16="http://schemas.microsoft.com/office/drawing/2014/main" id="{8ED25272-F0CB-6CA0-A48E-B1D66E08CB84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346028"/>
            <a:ext cx="2016224" cy="44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24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BB122A-E7EC-42CE-A769-FD323FD463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0" y="6282000"/>
            <a:ext cx="12192000" cy="576000"/>
          </a:xfrm>
          <a:solidFill>
            <a:srgbClr val="012953"/>
          </a:solidFill>
        </p:spPr>
        <p:txBody>
          <a:bodyPr/>
          <a:lstStyle>
            <a:defPPr>
              <a:defRPr lang="en-US"/>
            </a:defPPr>
            <a:lvl1pPr marL="0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.</a:t>
            </a:r>
          </a:p>
        </p:txBody>
      </p:sp>
      <p:pic>
        <p:nvPicPr>
          <p:cNvPr id="6" name="Imagen 5" descr="Texto&#10;&#10;Descripción generada automáticamente">
            <a:extLst>
              <a:ext uri="{FF2B5EF4-FFF2-40B4-BE49-F238E27FC236}">
                <a16:creationId xmlns:a16="http://schemas.microsoft.com/office/drawing/2014/main" id="{48E34DF9-9CE0-4F15-8D4D-62449CE7AA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346028"/>
            <a:ext cx="2016224" cy="447945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6948473E-90EE-44CD-A9AA-723F716369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75" y="2655284"/>
            <a:ext cx="3711397" cy="57600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DEE0282-F7EA-4420-91F7-1A13B0FEE6F0}"/>
              </a:ext>
            </a:extLst>
          </p:cNvPr>
          <p:cNvSpPr txBox="1"/>
          <p:nvPr/>
        </p:nvSpPr>
        <p:spPr>
          <a:xfrm>
            <a:off x="719403" y="4469244"/>
            <a:ext cx="3072341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C" sz="1867" dirty="0"/>
              <a:t>New York </a:t>
            </a:r>
            <a:r>
              <a:rPr lang="en-US" sz="1867" dirty="0"/>
              <a:t>State</a:t>
            </a:r>
            <a:r>
              <a:rPr lang="es-EC" sz="1867" dirty="0"/>
              <a:t> </a:t>
            </a:r>
            <a:r>
              <a:rPr lang="es-EC" sz="1867" dirty="0" err="1"/>
              <a:t>Department</a:t>
            </a:r>
            <a:r>
              <a:rPr lang="es-EC" sz="1867" dirty="0"/>
              <a:t> </a:t>
            </a:r>
            <a:r>
              <a:rPr lang="es-EC" sz="1867" dirty="0" err="1"/>
              <a:t>of</a:t>
            </a:r>
            <a:r>
              <a:rPr lang="es-EC" sz="1867" dirty="0"/>
              <a:t> </a:t>
            </a:r>
            <a:r>
              <a:rPr lang="es-EC" sz="1867" dirty="0" err="1"/>
              <a:t>Agriculture</a:t>
            </a:r>
            <a:r>
              <a:rPr lang="es-EC" sz="1867" dirty="0"/>
              <a:t> and </a:t>
            </a:r>
            <a:r>
              <a:rPr lang="es-EC" sz="1867" dirty="0" err="1"/>
              <a:t>Markets</a:t>
            </a:r>
            <a:endParaRPr lang="es-EC" sz="1867" dirty="0"/>
          </a:p>
        </p:txBody>
      </p:sp>
      <p:pic>
        <p:nvPicPr>
          <p:cNvPr id="15" name="Imagen 14" descr="Texto&#10;&#10;Descripción generada automáticamente con confianza media">
            <a:extLst>
              <a:ext uri="{FF2B5EF4-FFF2-40B4-BE49-F238E27FC236}">
                <a16:creationId xmlns:a16="http://schemas.microsoft.com/office/drawing/2014/main" id="{98A7A874-62AF-42BE-ABAA-B86620A381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3516040"/>
            <a:ext cx="3360373" cy="96010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A5C070C-A7BF-4166-B73E-D1474C8C4188}"/>
              </a:ext>
            </a:extLst>
          </p:cNvPr>
          <p:cNvSpPr txBox="1"/>
          <p:nvPr/>
        </p:nvSpPr>
        <p:spPr>
          <a:xfrm>
            <a:off x="911424" y="260649"/>
            <a:ext cx="10561173" cy="86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4800" b="1" dirty="0"/>
              <a:t>International </a:t>
            </a:r>
            <a:r>
              <a:rPr lang="es-MX" sz="4800" b="1" dirty="0" err="1"/>
              <a:t>colaboration</a:t>
            </a:r>
            <a:endParaRPr lang="es-EC" sz="4800" b="1" dirty="0"/>
          </a:p>
        </p:txBody>
      </p:sp>
      <p:graphicFrame>
        <p:nvGraphicFramePr>
          <p:cNvPr id="3" name="Tabla 4">
            <a:extLst>
              <a:ext uri="{FF2B5EF4-FFF2-40B4-BE49-F238E27FC236}">
                <a16:creationId xmlns:a16="http://schemas.microsoft.com/office/drawing/2014/main" id="{C8263E6A-F287-4130-BD9F-D710A57EB578}"/>
              </a:ext>
            </a:extLst>
          </p:cNvPr>
          <p:cNvGraphicFramePr>
            <a:graphicFrameLocks noGrp="1"/>
          </p:cNvGraphicFramePr>
          <p:nvPr/>
        </p:nvGraphicFramePr>
        <p:xfrm>
          <a:off x="4847862" y="2276872"/>
          <a:ext cx="5005246" cy="247226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51841">
                  <a:extLst>
                    <a:ext uri="{9D8B030D-6E8A-4147-A177-3AD203B41FA5}">
                      <a16:colId xmlns:a16="http://schemas.microsoft.com/office/drawing/2014/main" val="4068490072"/>
                    </a:ext>
                  </a:extLst>
                </a:gridCol>
                <a:gridCol w="2853405">
                  <a:extLst>
                    <a:ext uri="{9D8B030D-6E8A-4147-A177-3AD203B41FA5}">
                      <a16:colId xmlns:a16="http://schemas.microsoft.com/office/drawing/2014/main" val="1834943751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s-MX" sz="2400" dirty="0" err="1"/>
                        <a:t>Pathogen</a:t>
                      </a:r>
                      <a:endParaRPr lang="es-EC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s-MX" sz="2400" dirty="0"/>
                        <a:t>No. </a:t>
                      </a:r>
                      <a:r>
                        <a:rPr lang="es-MX" sz="2400" dirty="0" err="1"/>
                        <a:t>Of</a:t>
                      </a:r>
                      <a:r>
                        <a:rPr lang="es-MX" sz="2400" dirty="0"/>
                        <a:t> WGS </a:t>
                      </a:r>
                      <a:r>
                        <a:rPr lang="es-MX" sz="2400" dirty="0" err="1"/>
                        <a:t>isolates</a:t>
                      </a:r>
                      <a:endParaRPr lang="es-EC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67968357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l" fontAlgn="b"/>
                      <a:r>
                        <a:rPr lang="es-EC" sz="27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Salmonella</a:t>
                      </a:r>
                      <a:endParaRPr lang="es-EC" sz="27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700" b="0" u="none" strike="noStrike">
                          <a:solidFill>
                            <a:srgbClr val="000000"/>
                          </a:solidFill>
                          <a:effectLst/>
                        </a:rPr>
                        <a:t>553</a:t>
                      </a:r>
                      <a:endParaRPr lang="es-EC" sz="2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3894411140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l" fontAlgn="b"/>
                      <a:r>
                        <a:rPr lang="es-EC" sz="27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E. coli</a:t>
                      </a:r>
                      <a:endParaRPr lang="es-EC" sz="27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700" b="0" u="none" strike="noStrike">
                          <a:solidFill>
                            <a:srgbClr val="000000"/>
                          </a:solidFill>
                          <a:effectLst/>
                        </a:rPr>
                        <a:t>136</a:t>
                      </a:r>
                      <a:endParaRPr lang="es-EC" sz="2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74189543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l" fontAlgn="b"/>
                      <a:r>
                        <a:rPr lang="es-EC" sz="27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Listeria</a:t>
                      </a:r>
                      <a:endParaRPr lang="es-EC" sz="27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700" b="0" u="none" strike="noStrike">
                          <a:solidFill>
                            <a:srgbClr val="000000"/>
                          </a:solidFill>
                          <a:effectLst/>
                        </a:rPr>
                        <a:t>26</a:t>
                      </a:r>
                      <a:endParaRPr lang="es-EC" sz="2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374173419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l" fontAlgn="b"/>
                      <a:r>
                        <a:rPr lang="es-EC" sz="27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Campylobacter</a:t>
                      </a:r>
                      <a:endParaRPr lang="es-EC" sz="27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7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84</a:t>
                      </a:r>
                      <a:endParaRPr lang="es-EC" sz="2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2959684299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E84E305A-A63C-72BC-7F60-0E1D776EC44E}"/>
              </a:ext>
            </a:extLst>
          </p:cNvPr>
          <p:cNvSpPr txBox="1"/>
          <p:nvPr/>
        </p:nvSpPr>
        <p:spPr>
          <a:xfrm>
            <a:off x="907643" y="1800864"/>
            <a:ext cx="3571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C" sz="3200" dirty="0" err="1"/>
              <a:t>Start</a:t>
            </a:r>
            <a:r>
              <a:rPr lang="es-EC" sz="3200" dirty="0"/>
              <a:t>: 2018</a:t>
            </a:r>
          </a:p>
        </p:txBody>
      </p:sp>
    </p:spTree>
    <p:extLst>
      <p:ext uri="{BB962C8B-B14F-4D97-AF65-F5344CB8AC3E}">
        <p14:creationId xmlns:p14="http://schemas.microsoft.com/office/powerpoint/2010/main" val="4170379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BB122A-E7EC-42CE-A769-FD323FD463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0" y="6282000"/>
            <a:ext cx="12192000" cy="576000"/>
          </a:xfrm>
          <a:solidFill>
            <a:srgbClr val="012953"/>
          </a:solidFill>
        </p:spPr>
        <p:txBody>
          <a:bodyPr/>
          <a:lstStyle>
            <a:defPPr>
              <a:defRPr lang="en-US"/>
            </a:defPPr>
            <a:lvl1pPr marL="0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.</a:t>
            </a:r>
          </a:p>
        </p:txBody>
      </p:sp>
      <p:pic>
        <p:nvPicPr>
          <p:cNvPr id="6" name="Imagen 5" descr="Texto&#10;&#10;Descripción generada automáticamente">
            <a:extLst>
              <a:ext uri="{FF2B5EF4-FFF2-40B4-BE49-F238E27FC236}">
                <a16:creationId xmlns:a16="http://schemas.microsoft.com/office/drawing/2014/main" id="{48E34DF9-9CE0-4F15-8D4D-62449CE7AA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346028"/>
            <a:ext cx="2016224" cy="44794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8847B16-3AE2-2675-B027-EFF0A5C1D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8924" y="3140969"/>
            <a:ext cx="5791553" cy="233124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EB2035D-247B-0359-BB2B-8C90DBA55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346" y="452670"/>
            <a:ext cx="5178300" cy="2576500"/>
          </a:xfrm>
          <a:prstGeom prst="rect">
            <a:avLst/>
          </a:prstGeom>
        </p:spPr>
      </p:pic>
      <p:pic>
        <p:nvPicPr>
          <p:cNvPr id="1026" name="Picture 2" descr="Santa Cruz, Galápagos. Lugares que debes explorar. - Vía Mía Blog">
            <a:extLst>
              <a:ext uri="{FF2B5EF4-FFF2-40B4-BE49-F238E27FC236}">
                <a16:creationId xmlns:a16="http://schemas.microsoft.com/office/drawing/2014/main" id="{AE15C3EF-2A50-27E0-9A06-220DD844B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085" y="112440"/>
            <a:ext cx="4545635" cy="30285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inco gallinas caminando en fila">
            <a:extLst>
              <a:ext uri="{FF2B5EF4-FFF2-40B4-BE49-F238E27FC236}">
                <a16:creationId xmlns:a16="http://schemas.microsoft.com/office/drawing/2014/main" id="{34AD805E-7322-0AB1-C8D4-50747EE94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43" y="3332989"/>
            <a:ext cx="4783904" cy="24542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958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BB122A-E7EC-42CE-A769-FD323FD463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0" y="6282000"/>
            <a:ext cx="12192000" cy="576000"/>
          </a:xfrm>
          <a:solidFill>
            <a:srgbClr val="012953"/>
          </a:solidFill>
        </p:spPr>
        <p:txBody>
          <a:bodyPr/>
          <a:lstStyle>
            <a:defPPr>
              <a:defRPr lang="en-US"/>
            </a:defPPr>
            <a:lvl1pPr marL="0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.</a:t>
            </a:r>
          </a:p>
        </p:txBody>
      </p:sp>
      <p:pic>
        <p:nvPicPr>
          <p:cNvPr id="6" name="Imagen 5" descr="Texto&#10;&#10;Descripción generada automáticamente">
            <a:extLst>
              <a:ext uri="{FF2B5EF4-FFF2-40B4-BE49-F238E27FC236}">
                <a16:creationId xmlns:a16="http://schemas.microsoft.com/office/drawing/2014/main" id="{48E34DF9-9CE0-4F15-8D4D-62449CE7AA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346028"/>
            <a:ext cx="2016224" cy="447945"/>
          </a:xfrm>
          <a:prstGeom prst="rect">
            <a:avLst/>
          </a:prstGeom>
        </p:spPr>
      </p:pic>
      <p:pic>
        <p:nvPicPr>
          <p:cNvPr id="9" name="Imagen 8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6DB17EC4-6B70-4034-AD2F-202488D096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91" y="164637"/>
            <a:ext cx="5092155" cy="2400267"/>
          </a:xfrm>
          <a:prstGeom prst="rect">
            <a:avLst/>
          </a:prstGeom>
        </p:spPr>
      </p:pic>
      <p:pic>
        <p:nvPicPr>
          <p:cNvPr id="3" name="Imagen 2" descr="Texto&#10;&#10;Descripción generada automáticamente">
            <a:extLst>
              <a:ext uri="{FF2B5EF4-FFF2-40B4-BE49-F238E27FC236}">
                <a16:creationId xmlns:a16="http://schemas.microsoft.com/office/drawing/2014/main" id="{5886C939-5D45-5176-2081-EF1ED4E4EB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7033"/>
            <a:ext cx="7343027" cy="2328692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823A93F6-FA27-5408-934A-1EFAC99FC9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14731" y="-6928"/>
            <a:ext cx="6777269" cy="635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077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9C6BD421-2E30-4930-9893-2809E9EA36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0" y="6282000"/>
            <a:ext cx="12192000" cy="576000"/>
          </a:xfrm>
          <a:solidFill>
            <a:srgbClr val="012953"/>
          </a:solidFill>
        </p:spPr>
        <p:txBody>
          <a:bodyPr/>
          <a:lstStyle>
            <a:defPPr>
              <a:defRPr lang="en-US"/>
            </a:defPPr>
            <a:lvl1pPr marL="0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8" name="Imagen 7" descr="Texto&#10;&#10;Descripción generada automáticamente">
            <a:extLst>
              <a:ext uri="{FF2B5EF4-FFF2-40B4-BE49-F238E27FC236}">
                <a16:creationId xmlns:a16="http://schemas.microsoft.com/office/drawing/2014/main" id="{8639F92E-27ED-4572-8CC8-244C47B79B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346028"/>
            <a:ext cx="2016224" cy="44794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0FFB99B-7B34-459E-9F12-7EC12145A4AB}"/>
              </a:ext>
            </a:extLst>
          </p:cNvPr>
          <p:cNvSpPr txBox="1"/>
          <p:nvPr/>
        </p:nvSpPr>
        <p:spPr>
          <a:xfrm>
            <a:off x="118735" y="164637"/>
            <a:ext cx="6912768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3733" i="1" dirty="0"/>
              <a:t>Listeria</a:t>
            </a:r>
            <a:r>
              <a:rPr lang="es-MX" sz="3733" dirty="0"/>
              <a:t> case</a:t>
            </a:r>
            <a:endParaRPr lang="es-EC" sz="3733" dirty="0"/>
          </a:p>
        </p:txBody>
      </p:sp>
      <p:pic>
        <p:nvPicPr>
          <p:cNvPr id="4" name="Imagen 3" descr="Un mostrador de una tienda de comida&#10;&#10;Descripción generada automáticamente con confianza media">
            <a:extLst>
              <a:ext uri="{FF2B5EF4-FFF2-40B4-BE49-F238E27FC236}">
                <a16:creationId xmlns:a16="http://schemas.microsoft.com/office/drawing/2014/main" id="{366CF49D-B519-6584-6E2F-3D19DB49E1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907" y="644691"/>
            <a:ext cx="5049303" cy="5049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9659862E-E412-6327-F9F3-568D4B9EBDAD}"/>
              </a:ext>
            </a:extLst>
          </p:cNvPr>
          <p:cNvSpPr txBox="1"/>
          <p:nvPr/>
        </p:nvSpPr>
        <p:spPr>
          <a:xfrm>
            <a:off x="412372" y="891795"/>
            <a:ext cx="6048672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3200" dirty="0"/>
              <a:t>Samples collected from different retail levels in the frame of a project in food safety and antimicrobial resistance research.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3200" dirty="0"/>
              <a:t>Strains isolated in April 2021</a:t>
            </a:r>
            <a:r>
              <a:rPr lang="es-EC" sz="3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.</a:t>
            </a:r>
            <a:endParaRPr lang="en-US" sz="3200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3200" dirty="0"/>
              <a:t>Isolate from fresh cheese.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3200" dirty="0"/>
              <a:t>Cheese acquired from traditional markets.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3200" dirty="0"/>
              <a:t>This kind of cheese is traditionally made (raw milk).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3200" dirty="0"/>
              <a:t>The cheese is stored at room temperature and sold in bulk.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3200" dirty="0"/>
              <a:t>Normally consumed after heat treatment.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075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9C6BD421-2E30-4930-9893-2809E9EA36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0" y="6282000"/>
            <a:ext cx="12192000" cy="576000"/>
          </a:xfrm>
          <a:solidFill>
            <a:srgbClr val="012953"/>
          </a:solidFill>
        </p:spPr>
        <p:txBody>
          <a:bodyPr/>
          <a:lstStyle>
            <a:defPPr>
              <a:defRPr lang="en-US"/>
            </a:defPPr>
            <a:lvl1pPr marL="0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8" name="Imagen 7" descr="Texto&#10;&#10;Descripción generada automáticamente">
            <a:extLst>
              <a:ext uri="{FF2B5EF4-FFF2-40B4-BE49-F238E27FC236}">
                <a16:creationId xmlns:a16="http://schemas.microsoft.com/office/drawing/2014/main" id="{8639F92E-27ED-4572-8CC8-244C47B79B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346028"/>
            <a:ext cx="2016224" cy="44794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0FFB99B-7B34-459E-9F12-7EC12145A4AB}"/>
              </a:ext>
            </a:extLst>
          </p:cNvPr>
          <p:cNvSpPr txBox="1"/>
          <p:nvPr/>
        </p:nvSpPr>
        <p:spPr>
          <a:xfrm>
            <a:off x="-144693" y="161924"/>
            <a:ext cx="6912768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733" dirty="0"/>
              <a:t>Traditional Markets</a:t>
            </a:r>
          </a:p>
        </p:txBody>
      </p:sp>
      <p:pic>
        <p:nvPicPr>
          <p:cNvPr id="17" name="Imagen 16" descr="Una tienda de comida&#10;&#10;Descripción generada automáticamente">
            <a:extLst>
              <a:ext uri="{FF2B5EF4-FFF2-40B4-BE49-F238E27FC236}">
                <a16:creationId xmlns:a16="http://schemas.microsoft.com/office/drawing/2014/main" id="{360534F2-BE4C-7EDF-F53C-F9D50F1F64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" t="19876" r="5695" b="11601"/>
          <a:stretch/>
        </p:blipFill>
        <p:spPr>
          <a:xfrm>
            <a:off x="5106291" y="1116748"/>
            <a:ext cx="3323567" cy="2429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n 2" descr="Una tienda de fruta&#10;&#10;Descripción generada automáticamente">
            <a:extLst>
              <a:ext uri="{FF2B5EF4-FFF2-40B4-BE49-F238E27FC236}">
                <a16:creationId xmlns:a16="http://schemas.microsoft.com/office/drawing/2014/main" id="{ECE8AB58-1FC3-FDA1-CFBB-ED0E0F54B3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520" y="2063257"/>
            <a:ext cx="3159729" cy="3159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n 3" descr="Una mujer en una tienda de comida&#10;&#10;Descripción generada automáticamente">
            <a:extLst>
              <a:ext uri="{FF2B5EF4-FFF2-40B4-BE49-F238E27FC236}">
                <a16:creationId xmlns:a16="http://schemas.microsoft.com/office/drawing/2014/main" id="{88E2D7DC-CE7A-A4C0-A588-1D29957924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851" y="3803753"/>
            <a:ext cx="2688299" cy="2688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 descr="Un grupo de personas sentadas en una tienda&#10;&#10;Descripción generada automáticamente">
            <a:extLst>
              <a:ext uri="{FF2B5EF4-FFF2-40B4-BE49-F238E27FC236}">
                <a16:creationId xmlns:a16="http://schemas.microsoft.com/office/drawing/2014/main" id="{45CC14EA-925D-0EE2-DDDD-C38FD0BF259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93" r="17342" b="2766"/>
          <a:stretch/>
        </p:blipFill>
        <p:spPr>
          <a:xfrm>
            <a:off x="815414" y="1753099"/>
            <a:ext cx="3444564" cy="2997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15399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9C6BD421-2E30-4930-9893-2809E9EA36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0" y="6282000"/>
            <a:ext cx="12192000" cy="576000"/>
          </a:xfrm>
          <a:solidFill>
            <a:srgbClr val="012953"/>
          </a:solidFill>
        </p:spPr>
        <p:txBody>
          <a:bodyPr/>
          <a:lstStyle>
            <a:defPPr>
              <a:defRPr lang="en-US"/>
            </a:defPPr>
            <a:lvl1pPr marL="0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1625519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8" name="Imagen 7" descr="Texto&#10;&#10;Descripción generada automáticamente">
            <a:extLst>
              <a:ext uri="{FF2B5EF4-FFF2-40B4-BE49-F238E27FC236}">
                <a16:creationId xmlns:a16="http://schemas.microsoft.com/office/drawing/2014/main" id="{8639F92E-27ED-4572-8CC8-244C47B79B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346028"/>
            <a:ext cx="2016224" cy="44794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0FFB99B-7B34-459E-9F12-7EC12145A4AB}"/>
              </a:ext>
            </a:extLst>
          </p:cNvPr>
          <p:cNvSpPr txBox="1"/>
          <p:nvPr/>
        </p:nvSpPr>
        <p:spPr>
          <a:xfrm>
            <a:off x="1967541" y="1700808"/>
            <a:ext cx="9025003" cy="2092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800" dirty="0"/>
              <a:t>THANK YOU</a:t>
            </a:r>
            <a:endParaRPr lang="es-EC" sz="1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82743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0.9|24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0.9|24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0.9|24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TM-presentation-16-by-9">
  <a:themeElements>
    <a:clrScheme name="IMT_KleurenpaletAlgemeen">
      <a:dk1>
        <a:srgbClr val="000000"/>
      </a:dk1>
      <a:lt1>
        <a:sysClr val="window" lastClr="FFFFFF"/>
      </a:lt1>
      <a:dk2>
        <a:srgbClr val="575756"/>
      </a:dk2>
      <a:lt2>
        <a:srgbClr val="DDCBA4"/>
      </a:lt2>
      <a:accent1>
        <a:srgbClr val="115E67"/>
      </a:accent1>
      <a:accent2>
        <a:srgbClr val="DAAA00"/>
      </a:accent2>
      <a:accent3>
        <a:srgbClr val="B33D26"/>
      </a:accent3>
      <a:accent4>
        <a:srgbClr val="802F2D"/>
      </a:accent4>
      <a:accent5>
        <a:srgbClr val="658D1B"/>
      </a:accent5>
      <a:accent6>
        <a:srgbClr val="48A9C5"/>
      </a:accent6>
      <a:hlink>
        <a:srgbClr val="007398"/>
      </a:hlink>
      <a:folHlink>
        <a:srgbClr val="802F2D"/>
      </a:folHlink>
    </a:clrScheme>
    <a:fontScheme name="IMT_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08D596B-2BAC-4F62-8196-FF8102A0D03C}" vid="{42D25403-E325-4711-87D6-B8889B1535B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F31B631-2C4C-4377-AD13-E843472F4F36}"/>
</file>

<file path=customXml/itemProps2.xml><?xml version="1.0" encoding="utf-8"?>
<ds:datastoreItem xmlns:ds="http://schemas.openxmlformats.org/officeDocument/2006/customXml" ds:itemID="{B8421443-76C2-481B-89DE-4B8ACB183879}"/>
</file>

<file path=customXml/itemProps3.xml><?xml version="1.0" encoding="utf-8"?>
<ds:datastoreItem xmlns:ds="http://schemas.openxmlformats.org/officeDocument/2006/customXml" ds:itemID="{C9AE1FE1-EDE1-46BA-A2AE-9045089F6632}"/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7301</TotalTime>
  <Words>809</Words>
  <Application>Microsoft Office PowerPoint</Application>
  <PresentationFormat>Widescreen</PresentationFormat>
  <Paragraphs>132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Courier New</vt:lpstr>
      <vt:lpstr>Roboto</vt:lpstr>
      <vt:lpstr>tahoma</vt:lpstr>
      <vt:lpstr>Wingdings</vt:lpstr>
      <vt:lpstr>Office Theme</vt:lpstr>
      <vt:lpstr>ITM-presentation-16-by-9</vt:lpstr>
      <vt:lpstr>PowerPoint Presentation</vt:lpstr>
      <vt:lpstr>PowerPoint Presentation</vt:lpstr>
      <vt:lpstr>Sample sources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Retrospective Whole Genome Sequencing (WGS) of  Listeria monocytogenes from Ecuador</vt:lpstr>
      <vt:lpstr>FDA GenomeTRAKR </vt:lpstr>
      <vt:lpstr>PulseNet/GenomeTRAKR Data Analysis </vt:lpstr>
      <vt:lpstr>Listeria monocytogenes from Ecuador (n=23)</vt:lpstr>
      <vt:lpstr>Listeria monocytogenes from Ecuador (n=23)</vt:lpstr>
      <vt:lpstr>“Group A” - NCBI Pathogen Detection</vt:lpstr>
      <vt:lpstr>“Group A” – PulseNet (Bionumerics, wgMLST, SEDRIC)</vt:lpstr>
      <vt:lpstr>“Group B” - NCBI Pathogen Detection</vt:lpstr>
      <vt:lpstr>“Group B” – PulseNet (Bionumerics, wgMLST, SEDRIC)</vt:lpstr>
      <vt:lpstr>“All the Rest” - Unique Listeria monocytogenes</vt:lpstr>
      <vt:lpstr>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Birkhead, Hanna (AGRICULTURE)</dc:creator>
  <cp:lastModifiedBy>Randolph, Robyn | APHL</cp:lastModifiedBy>
  <cp:revision>205</cp:revision>
  <cp:lastPrinted>2022-03-22T21:48:16Z</cp:lastPrinted>
  <dcterms:created xsi:type="dcterms:W3CDTF">2018-10-31T14:08:14Z</dcterms:created>
  <dcterms:modified xsi:type="dcterms:W3CDTF">2022-11-09T16:56:57Z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