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media/image6.jpg" ContentType="image/jpe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808" r:id="rId4"/>
    <p:sldMasterId id="2147483892" r:id="rId5"/>
    <p:sldMasterId id="2147483648" r:id="rId6"/>
  </p:sldMasterIdLst>
  <p:notesMasterIdLst>
    <p:notesMasterId r:id="rId57"/>
  </p:notesMasterIdLst>
  <p:handoutMasterIdLst>
    <p:handoutMasterId r:id="rId58"/>
  </p:handoutMasterIdLst>
  <p:sldIdLst>
    <p:sldId id="1140" r:id="rId7"/>
    <p:sldId id="1146" r:id="rId8"/>
    <p:sldId id="1157" r:id="rId9"/>
    <p:sldId id="449" r:id="rId10"/>
    <p:sldId id="1158" r:id="rId11"/>
    <p:sldId id="1159" r:id="rId12"/>
    <p:sldId id="1160" r:id="rId13"/>
    <p:sldId id="1144" r:id="rId14"/>
    <p:sldId id="1145" r:id="rId15"/>
    <p:sldId id="1142" r:id="rId16"/>
    <p:sldId id="1147" r:id="rId17"/>
    <p:sldId id="1148" r:id="rId18"/>
    <p:sldId id="1161" r:id="rId19"/>
    <p:sldId id="1162" r:id="rId20"/>
    <p:sldId id="1163" r:id="rId21"/>
    <p:sldId id="1164" r:id="rId22"/>
    <p:sldId id="1165" r:id="rId23"/>
    <p:sldId id="1166" r:id="rId24"/>
    <p:sldId id="1167" r:id="rId25"/>
    <p:sldId id="1168" r:id="rId26"/>
    <p:sldId id="1169" r:id="rId27"/>
    <p:sldId id="1170" r:id="rId28"/>
    <p:sldId id="1171" r:id="rId29"/>
    <p:sldId id="1172" r:id="rId30"/>
    <p:sldId id="1173" r:id="rId31"/>
    <p:sldId id="1174" r:id="rId32"/>
    <p:sldId id="1175" r:id="rId33"/>
    <p:sldId id="1176" r:id="rId34"/>
    <p:sldId id="1177" r:id="rId35"/>
    <p:sldId id="1178" r:id="rId36"/>
    <p:sldId id="1179" r:id="rId37"/>
    <p:sldId id="1180" r:id="rId38"/>
    <p:sldId id="1181" r:id="rId39"/>
    <p:sldId id="1182" r:id="rId40"/>
    <p:sldId id="1183" r:id="rId41"/>
    <p:sldId id="1184" r:id="rId42"/>
    <p:sldId id="1185" r:id="rId43"/>
    <p:sldId id="1186" r:id="rId44"/>
    <p:sldId id="1187" r:id="rId45"/>
    <p:sldId id="1188" r:id="rId46"/>
    <p:sldId id="1189" r:id="rId47"/>
    <p:sldId id="1190" r:id="rId48"/>
    <p:sldId id="1191" r:id="rId49"/>
    <p:sldId id="1192" r:id="rId50"/>
    <p:sldId id="1193" r:id="rId51"/>
    <p:sldId id="1194" r:id="rId52"/>
    <p:sldId id="1195" r:id="rId53"/>
    <p:sldId id="1196" r:id="rId54"/>
    <p:sldId id="1197" r:id="rId55"/>
    <p:sldId id="1198" r:id="rId56"/>
  </p:sldIdLst>
  <p:sldSz cx="9144000" cy="5143500" type="screen16x9"/>
  <p:notesSz cx="7315200" cy="9601200"/>
  <p:embeddedFontLst>
    <p:embeddedFont>
      <p:font typeface="MS PGothic" panose="020B0600070205080204" pitchFamily="34" charset="-128"/>
      <p:regular r:id="rId59"/>
    </p:embeddedFont>
    <p:embeddedFont>
      <p:font typeface="Calibri" panose="020F0502020204030204" pitchFamily="34" charset="0"/>
      <p:regular r:id="rId60"/>
      <p:bold r:id="rId61"/>
      <p:italic r:id="rId62"/>
      <p:boldItalic r:id="rId63"/>
    </p:embeddedFont>
    <p:embeddedFont>
      <p:font typeface="Calibri Light" panose="020F0302020204030204" pitchFamily="34" charset="0"/>
      <p:regular r:id="rId64"/>
      <p:italic r:id="rId65"/>
    </p:embeddedFont>
    <p:embeddedFont>
      <p:font typeface="Cambria" panose="02040503050406030204" pitchFamily="18" charset="0"/>
      <p:regular r:id="rId66"/>
      <p:bold r:id="rId67"/>
      <p:italic r:id="rId68"/>
      <p:boldItalic r:id="rId69"/>
    </p:embeddedFont>
    <p:embeddedFont>
      <p:font typeface="Helvetica" panose="020B0604020202020204" pitchFamily="34" charset="0"/>
      <p:regular r:id="rId70"/>
      <p:bold r:id="rId71"/>
      <p:italic r:id="rId72"/>
      <p:boldItalic r:id="rId73"/>
    </p:embeddedFont>
    <p:embeddedFont>
      <p:font typeface="Impact" panose="020B0806030902050204" pitchFamily="34" charset="0"/>
      <p:regular r:id="rId74"/>
    </p:embeddedFont>
    <p:embeddedFont>
      <p:font typeface="Myriad Web Pro" panose="020B0604020202020204" charset="0"/>
      <p:regular r:id="rId75"/>
      <p:bold r:id="rId76"/>
      <p:italic r:id="rId77"/>
    </p:embeddedFont>
    <p:embeddedFont>
      <p:font typeface="Trebuchet MS" panose="020B0603020202020204" pitchFamily="34" charset="0"/>
      <p:regular r:id="rId78"/>
      <p:bold r:id="rId79"/>
      <p:italic r:id="rId80"/>
      <p:boldItalic r:id="rId81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851B40C-8A67-41B1-9577-44C48B1046A3}">
          <p14:sldIdLst>
            <p14:sldId id="1140"/>
            <p14:sldId id="1146"/>
            <p14:sldId id="1157"/>
            <p14:sldId id="449"/>
            <p14:sldId id="1158"/>
            <p14:sldId id="1159"/>
            <p14:sldId id="1160"/>
            <p14:sldId id="1144"/>
            <p14:sldId id="1145"/>
            <p14:sldId id="1142"/>
            <p14:sldId id="1147"/>
            <p14:sldId id="1148"/>
            <p14:sldId id="1161"/>
            <p14:sldId id="1162"/>
            <p14:sldId id="1163"/>
            <p14:sldId id="1164"/>
            <p14:sldId id="1165"/>
            <p14:sldId id="1166"/>
            <p14:sldId id="1167"/>
            <p14:sldId id="1168"/>
            <p14:sldId id="1169"/>
            <p14:sldId id="1170"/>
            <p14:sldId id="1171"/>
            <p14:sldId id="1172"/>
            <p14:sldId id="1173"/>
            <p14:sldId id="1174"/>
            <p14:sldId id="1175"/>
            <p14:sldId id="1176"/>
            <p14:sldId id="1177"/>
            <p14:sldId id="1178"/>
            <p14:sldId id="1179"/>
            <p14:sldId id="1180"/>
            <p14:sldId id="1181"/>
            <p14:sldId id="1182"/>
            <p14:sldId id="1183"/>
            <p14:sldId id="1184"/>
            <p14:sldId id="1185"/>
            <p14:sldId id="1186"/>
            <p14:sldId id="1187"/>
            <p14:sldId id="1188"/>
            <p14:sldId id="1189"/>
            <p14:sldId id="1190"/>
            <p14:sldId id="1191"/>
            <p14:sldId id="1192"/>
            <p14:sldId id="1193"/>
            <p14:sldId id="1194"/>
            <p14:sldId id="1195"/>
            <p14:sldId id="1196"/>
            <p14:sldId id="1197"/>
            <p14:sldId id="119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hitlock, Laura (CDC/DDID/NCEZID/DFWED)" initials="WL(" lastIdx="2" clrIdx="0">
    <p:extLst>
      <p:ext uri="{19B8F6BF-5375-455C-9EA6-DF929625EA0E}">
        <p15:presenceInfo xmlns:p15="http://schemas.microsoft.com/office/powerpoint/2012/main" userId="S::wmg5@cdc.gov::8bd98678-70ec-4737-b616-d7edd7101290" providerId="AD"/>
      </p:ext>
    </p:extLst>
  </p:cmAuthor>
  <p:cmAuthor id="2" name="Conrad, Amanda R. (CDC/DDID/NCEZID/DFWED)" initials="CAR(" lastIdx="12" clrIdx="1">
    <p:extLst>
      <p:ext uri="{19B8F6BF-5375-455C-9EA6-DF929625EA0E}">
        <p15:presenceInfo xmlns:p15="http://schemas.microsoft.com/office/powerpoint/2012/main" userId="S::vbx9@cdc.gov::88868f74-2304-477a-95cc-65b511c206a9" providerId="AD"/>
      </p:ext>
    </p:extLst>
  </p:cmAuthor>
  <p:cmAuthor id="3" name="Palacios, Alexandra (CDC/DDID/NCEZID/DFWED)" initials="PA(" lastIdx="1" clrIdx="2">
    <p:extLst>
      <p:ext uri="{19B8F6BF-5375-455C-9EA6-DF929625EA0E}">
        <p15:presenceInfo xmlns:p15="http://schemas.microsoft.com/office/powerpoint/2012/main" userId="S::omq5@cdc.gov::064c17f0-ae4c-42fa-be34-42c6c70c92cf" providerId="AD"/>
      </p:ext>
    </p:extLst>
  </p:cmAuthor>
  <p:cmAuthor id="4" name="Pereira, Evelyn" initials="PE" lastIdx="1" clrIdx="3">
    <p:extLst>
      <p:ext uri="{19B8F6BF-5375-455C-9EA6-DF929625EA0E}">
        <p15:presenceInfo xmlns:p15="http://schemas.microsoft.com/office/powerpoint/2012/main" userId="S::Evelyn.Pereira@fda.gov::86e5b353-6b7f-45cd-b144-dcd8ad740257" providerId="AD"/>
      </p:ext>
    </p:extLst>
  </p:cmAuthor>
  <p:cmAuthor id="5" name="Harris, Stic" initials="HS" lastIdx="1" clrIdx="4">
    <p:extLst>
      <p:ext uri="{19B8F6BF-5375-455C-9EA6-DF929625EA0E}">
        <p15:presenceInfo xmlns:p15="http://schemas.microsoft.com/office/powerpoint/2012/main" userId="S::Orville.Harris@fda.gov::d32866f4-93a0-4c06-b33a-f93d840c6aa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D1D1D"/>
    <a:srgbClr val="8C3102"/>
    <a:srgbClr val="44A1CA"/>
    <a:srgbClr val="FFFFFF"/>
    <a:srgbClr val="A0552E"/>
    <a:srgbClr val="5A5A5A"/>
    <a:srgbClr val="000000"/>
    <a:srgbClr val="6E6E6E"/>
    <a:srgbClr val="E25423"/>
    <a:srgbClr val="3A3A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B9281B-F871-4602-9A3E-3CCB74C14A38}" v="108" dt="2022-10-20T13:00:31.2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82" autoAdjust="0"/>
    <p:restoredTop sz="92362" autoAdjust="0"/>
  </p:normalViewPr>
  <p:slideViewPr>
    <p:cSldViewPr snapToGrid="0">
      <p:cViewPr varScale="1">
        <p:scale>
          <a:sx n="71" d="100"/>
          <a:sy n="71" d="100"/>
        </p:scale>
        <p:origin x="64" y="2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notesViewPr>
    <p:cSldViewPr snapToGrid="0" showGuides="1">
      <p:cViewPr varScale="1">
        <p:scale>
          <a:sx n="49" d="100"/>
          <a:sy n="49" d="100"/>
        </p:scale>
        <p:origin x="2832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font" Target="fonts/font5.fntdata"/><Relationship Id="rId68" Type="http://schemas.openxmlformats.org/officeDocument/2006/relationships/font" Target="fonts/font10.fntdata"/><Relationship Id="rId84" Type="http://schemas.openxmlformats.org/officeDocument/2006/relationships/viewProps" Target="viewProps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handoutMaster" Target="handoutMasters/handoutMaster1.xml"/><Relationship Id="rId74" Type="http://schemas.openxmlformats.org/officeDocument/2006/relationships/font" Target="fonts/font16.fntdata"/><Relationship Id="rId79" Type="http://schemas.openxmlformats.org/officeDocument/2006/relationships/font" Target="fonts/font21.fntdata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font" Target="fonts/font6.fntdata"/><Relationship Id="rId69" Type="http://schemas.openxmlformats.org/officeDocument/2006/relationships/font" Target="fonts/font11.fntdata"/><Relationship Id="rId77" Type="http://schemas.openxmlformats.org/officeDocument/2006/relationships/font" Target="fonts/font19.fntdata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font" Target="fonts/font14.fntdata"/><Relationship Id="rId80" Type="http://schemas.openxmlformats.org/officeDocument/2006/relationships/font" Target="fonts/font22.fntdata"/><Relationship Id="rId85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font" Target="fonts/font1.fntdata"/><Relationship Id="rId67" Type="http://schemas.openxmlformats.org/officeDocument/2006/relationships/font" Target="fonts/font9.fntdata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font" Target="fonts/font4.fntdata"/><Relationship Id="rId70" Type="http://schemas.openxmlformats.org/officeDocument/2006/relationships/font" Target="fonts/font12.fntdata"/><Relationship Id="rId75" Type="http://schemas.openxmlformats.org/officeDocument/2006/relationships/font" Target="fonts/font17.fntdata"/><Relationship Id="rId83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font" Target="fonts/font2.fntdata"/><Relationship Id="rId65" Type="http://schemas.openxmlformats.org/officeDocument/2006/relationships/font" Target="fonts/font7.fntdata"/><Relationship Id="rId73" Type="http://schemas.openxmlformats.org/officeDocument/2006/relationships/font" Target="fonts/font15.fntdata"/><Relationship Id="rId78" Type="http://schemas.openxmlformats.org/officeDocument/2006/relationships/font" Target="fonts/font20.fntdata"/><Relationship Id="rId81" Type="http://schemas.openxmlformats.org/officeDocument/2006/relationships/font" Target="fonts/font23.fntdata"/><Relationship Id="rId86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font" Target="fonts/font18.fntdata"/><Relationship Id="rId7" Type="http://schemas.openxmlformats.org/officeDocument/2006/relationships/slide" Target="slides/slide1.xml"/><Relationship Id="rId71" Type="http://schemas.openxmlformats.org/officeDocument/2006/relationships/font" Target="fonts/font13.fntdata"/><Relationship Id="rId2" Type="http://schemas.openxmlformats.org/officeDocument/2006/relationships/customXml" Target="../customXml/item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font" Target="fonts/font8.fntdata"/><Relationship Id="rId87" Type="http://schemas.microsoft.com/office/2015/10/relationships/revisionInfo" Target="revisionInfo.xml"/><Relationship Id="rId61" Type="http://schemas.openxmlformats.org/officeDocument/2006/relationships/font" Target="fonts/font3.fntdata"/><Relationship Id="rId8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D9D4F3-1CB6-4E57-BC6A-8FDD6DF1AC39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52C7E1-5E17-4B76-93F9-C135FF019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8258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3C03299-4BB1-4AD2-828F-715F084383AD}" type="datetimeFigureOut">
              <a:rPr lang="en-US"/>
              <a:pPr>
                <a:defRPr/>
              </a:pPr>
              <a:t>11/9/2022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B38CAEC-4554-485B-9189-C45C7447A4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5838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C95F579-8D91-4C38-A0F6-655015F0B13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07027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C95F579-8D91-4C38-A0F6-655015F0B13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94807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C95F579-8D91-4C38-A0F6-655015F0B13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25768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9154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C95F579-8D91-4C38-A0F6-655015F0B13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5082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C95F579-8D91-4C38-A0F6-655015F0B13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1402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C95F579-8D91-4C38-A0F6-655015F0B13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21022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C95F579-8D91-4C38-A0F6-655015F0B13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262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C95F579-8D91-4C38-A0F6-655015F0B13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23134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C95F579-8D91-4C38-A0F6-655015F0B13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93867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C95F579-8D91-4C38-A0F6-655015F0B13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5082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7324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NCEZI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s of the U.S. Department of Health and Human Services and the Centers for Disease control and Prevention" title="logo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2"/>
            <a:ext cx="9144000" cy="88962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1026675"/>
            <a:ext cx="8229600" cy="866834"/>
          </a:xfrm>
          <a:prstGeom prst="rect">
            <a:avLst/>
          </a:prstGeom>
        </p:spPr>
        <p:txBody>
          <a:bodyPr/>
          <a:lstStyle>
            <a:lvl1pPr algn="l">
              <a:lnSpc>
                <a:spcPts val="3000"/>
              </a:lnSpc>
              <a:defRPr sz="2800" b="1" baseline="0">
                <a:solidFill>
                  <a:srgbClr val="1D1D1D"/>
                </a:solidFill>
                <a:effectLst/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457200" y="2144512"/>
            <a:ext cx="6400800" cy="3429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1" baseline="0">
                <a:solidFill>
                  <a:srgbClr val="1D1D1D"/>
                </a:solidFill>
                <a:effectLst/>
                <a:latin typeface="Calibri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0" y="2959514"/>
            <a:ext cx="6400800" cy="97155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2000"/>
              </a:lnSpc>
              <a:buNone/>
              <a:defRPr sz="1800" baseline="0">
                <a:solidFill>
                  <a:srgbClr val="1D1D1D"/>
                </a:solidFill>
                <a:latin typeface="Calibri" pitchFamily="34" charset="0"/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457200" y="153437"/>
            <a:ext cx="6903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National Center for Emerging and Zoonotic Infectious Diseases</a:t>
            </a:r>
          </a:p>
        </p:txBody>
      </p:sp>
    </p:spTree>
    <p:extLst>
      <p:ext uri="{BB962C8B-B14F-4D97-AF65-F5344CB8AC3E}">
        <p14:creationId xmlns:p14="http://schemas.microsoft.com/office/powerpoint/2010/main" val="1036561557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717" y="133352"/>
            <a:ext cx="7913335" cy="694515"/>
          </a:xfrm>
        </p:spPr>
        <p:txBody>
          <a:bodyPr>
            <a:normAutofit/>
          </a:bodyPr>
          <a:lstStyle>
            <a:lvl1pPr algn="l"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717" y="1063691"/>
            <a:ext cx="8626241" cy="3658175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76650" y="4781552"/>
            <a:ext cx="2133600" cy="273844"/>
          </a:xfrm>
        </p:spPr>
        <p:txBody>
          <a:bodyPr/>
          <a:lstStyle>
            <a:lvl1pPr algn="ctr">
              <a:defRPr/>
            </a:lvl1pPr>
          </a:lstStyle>
          <a:p>
            <a:fld id="{A349544A-F1CD-3844-BFB3-6D230A0137DD}" type="datetimeFigureOut">
              <a:rPr lang="en-US" smtClean="0"/>
              <a:pPr/>
              <a:t>11/9/2022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7650" y="4788697"/>
            <a:ext cx="2895600" cy="273844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8547982" y="480733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052" y="133354"/>
            <a:ext cx="636341" cy="76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962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73606" y="4766445"/>
            <a:ext cx="2133600" cy="273844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285750"/>
            <a:ext cx="3078487" cy="64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5310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33400" y="187679"/>
            <a:ext cx="8077200" cy="5676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6387749" y="372995"/>
            <a:ext cx="2148648" cy="6968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28500" y="1349641"/>
            <a:ext cx="3431381" cy="25888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27262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486533" y="1345209"/>
            <a:ext cx="3405188" cy="28903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27262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11/9/2022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11/9/2022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11/9/2022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ata Slide (for content heavy tables and char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3000"/>
              </a:lnSpc>
              <a:defRPr sz="2800" b="1" baseline="0">
                <a:solidFill>
                  <a:srgbClr val="8C3102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 dirty="0"/>
              <a:t>Bottom band: NCEZID</a:t>
            </a: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57200" y="1158875"/>
            <a:ext cx="8229600" cy="3341688"/>
          </a:xfrm>
        </p:spPr>
        <p:txBody>
          <a:bodyPr/>
          <a:lstStyle>
            <a:lvl1pPr marL="342900" indent="-342900">
              <a:buClr>
                <a:srgbClr val="8C3102"/>
              </a:buClr>
              <a:buFont typeface="Wingdings" panose="05000000000000000000" pitchFamily="2" charset="2"/>
              <a:buChar char="§"/>
              <a:defRPr sz="2000">
                <a:solidFill>
                  <a:srgbClr val="1D1D1D"/>
                </a:solidFill>
              </a:defRPr>
            </a:lvl1pPr>
            <a:lvl2pPr>
              <a:buClr>
                <a:srgbClr val="8D8B00"/>
              </a:buClr>
              <a:defRPr sz="2000">
                <a:solidFill>
                  <a:srgbClr val="1D1D1D"/>
                </a:solidFill>
              </a:defRPr>
            </a:lvl2pPr>
            <a:lvl3pPr>
              <a:buClr>
                <a:srgbClr val="006A71"/>
              </a:buClr>
              <a:defRPr sz="2000">
                <a:solidFill>
                  <a:srgbClr val="1D1D1D"/>
                </a:solidFill>
              </a:defRPr>
            </a:lvl3pPr>
            <a:lvl4pPr>
              <a:defRPr sz="2000">
                <a:solidFill>
                  <a:schemeClr val="accent4">
                    <a:lumMod val="75000"/>
                  </a:schemeClr>
                </a:solidFill>
              </a:defRPr>
            </a:lvl4pPr>
            <a:lvl5pPr>
              <a:defRPr sz="2000">
                <a:solidFill>
                  <a:schemeClr val="accent4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52959"/>
            <a:ext cx="9144000" cy="90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682890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ULLETS/DATA_2s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3000"/>
              </a:lnSpc>
              <a:defRPr sz="2800" b="1" baseline="0">
                <a:solidFill>
                  <a:srgbClr val="1D1D1D"/>
                </a:solidFill>
                <a:effectLst/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3879669" cy="3143250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541900"/>
              </a:buClr>
              <a:buSzPct val="70000"/>
              <a:buFont typeface="Wingdings" panose="05000000000000000000" pitchFamily="2" charset="2"/>
              <a:buChar char="§"/>
              <a:defRPr sz="2400" b="1" baseline="0">
                <a:solidFill>
                  <a:srgbClr val="000000"/>
                </a:solidFill>
                <a:latin typeface="Calibri" pitchFamily="34" charset="0"/>
              </a:defRPr>
            </a:lvl1pPr>
            <a:lvl2pPr marL="742950" indent="-285750">
              <a:buClr>
                <a:srgbClr val="005984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Tx/>
              <a:buSzPct val="100000"/>
              <a:buFont typeface="Arial" pitchFamily="34" charset="0"/>
              <a:buChar char="•"/>
              <a:defRPr sz="18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2"/>
            <a:endParaRPr lang="en-US" dirty="0"/>
          </a:p>
          <a:p>
            <a:pPr lvl="0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 userDrawn="1">
            <p:ph idx="10"/>
          </p:nvPr>
        </p:nvSpPr>
        <p:spPr>
          <a:xfrm>
            <a:off x="4807131" y="1200151"/>
            <a:ext cx="3879669" cy="3143250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541900"/>
              </a:buClr>
              <a:buSzPct val="70000"/>
              <a:buFont typeface="Wingdings" panose="05000000000000000000" pitchFamily="2" charset="2"/>
              <a:buChar char="§"/>
              <a:defRPr sz="2400" b="1" baseline="0">
                <a:solidFill>
                  <a:srgbClr val="000000"/>
                </a:solidFill>
                <a:latin typeface="Calibri" pitchFamily="34" charset="0"/>
              </a:defRPr>
            </a:lvl1pPr>
            <a:lvl2pPr marL="742950" indent="-285750">
              <a:buClr>
                <a:srgbClr val="005984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Tx/>
              <a:buSzPct val="100000"/>
              <a:buFont typeface="Arial" pitchFamily="34" charset="0"/>
              <a:buChar char="•"/>
              <a:defRPr sz="18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2"/>
            <a:endParaRPr lang="en-US" dirty="0"/>
          </a:p>
          <a:p>
            <a:pPr lvl="0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52959"/>
            <a:ext cx="9144000" cy="90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413729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or_background">
    <p:bg>
      <p:bgPr>
        <a:solidFill>
          <a:srgbClr val="E254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350323"/>
            <a:ext cx="8294913" cy="871538"/>
          </a:xfrm>
          <a:prstGeom prst="rect">
            <a:avLst/>
          </a:prstGeom>
        </p:spPr>
        <p:txBody>
          <a:bodyPr anchor="b"/>
          <a:lstStyle>
            <a:lvl1pPr algn="l">
              <a:defRPr sz="3600" b="1" baseline="0">
                <a:solidFill>
                  <a:srgbClr val="000000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457201" y="4425696"/>
            <a:ext cx="7772400" cy="426244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ts val="2200"/>
              </a:lnSpc>
              <a:buNone/>
              <a:defRPr sz="2000" baseline="0">
                <a:solidFill>
                  <a:srgbClr val="000000"/>
                </a:solidFill>
                <a:latin typeface="Calibri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067970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73606" y="4766445"/>
            <a:ext cx="2133600" cy="273844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285750"/>
            <a:ext cx="3078487" cy="64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303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65513" y="4762003"/>
            <a:ext cx="2133600" cy="273844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547980" y="4807330"/>
            <a:ext cx="3722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048" y="133351"/>
            <a:ext cx="636341" cy="76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637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719014" y="4788694"/>
            <a:ext cx="2133600" cy="273844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547980" y="4807330"/>
            <a:ext cx="3722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048" y="133351"/>
            <a:ext cx="636341" cy="76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997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55241" y="4767263"/>
            <a:ext cx="2133600" cy="273844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-800022" y="1042755"/>
            <a:ext cx="21717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8" name="TextBox 7"/>
          <p:cNvSpPr txBox="1"/>
          <p:nvPr userDrawn="1"/>
        </p:nvSpPr>
        <p:spPr>
          <a:xfrm rot="5400000">
            <a:off x="117044" y="4747538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16229" y="4186867"/>
            <a:ext cx="636341" cy="76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583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00650" y="4765593"/>
            <a:ext cx="2133600" cy="273844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162800" y="4807330"/>
            <a:ext cx="3722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16229" y="4186867"/>
            <a:ext cx="636341" cy="76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416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9961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0" r:id="rId1"/>
    <p:sldLayoutId id="2147483851" r:id="rId2"/>
    <p:sldLayoutId id="2147483852" r:id="rId3"/>
    <p:sldLayoutId id="2147483823" r:id="rId4"/>
    <p:sldLayoutId id="2147483899" r:id="rId5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8C3102"/>
        </a:buClr>
        <a:buFont typeface="Wingdings" panose="05000000000000000000" pitchFamily="2" charset="2"/>
        <a:buChar char="§"/>
        <a:defRPr sz="3200" kern="1200">
          <a:solidFill>
            <a:srgbClr val="1D1D1D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1D1D1D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1D1D1D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1D1D1D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1D1D1D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C2247A0-0566-4976-A476-FFE498ECC3D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568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95" r:id="rId2"/>
    <p:sldLayoutId id="2147483896" r:id="rId3"/>
    <p:sldLayoutId id="2147483897" r:id="rId4"/>
    <p:sldLayoutId id="2147483898" r:id="rId5"/>
    <p:sldLayoutId id="2147483900" r:id="rId6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10247" y="108327"/>
            <a:ext cx="5923507" cy="102203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74746" y="1337310"/>
            <a:ext cx="8194506" cy="33075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da.gov/food/new-era-smarter-food-safety/summary-fdas-strategy-help-prevent-listeriosis-and-salmonellosis-outbreaks-associated-imported-enoki" TargetMode="External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0.jpg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3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7.jpg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g"/><Relationship Id="rId3" Type="http://schemas.openxmlformats.org/officeDocument/2006/relationships/image" Target="../media/image49.jpg"/><Relationship Id="rId7" Type="http://schemas.openxmlformats.org/officeDocument/2006/relationships/image" Target="../media/image53.pn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2.png"/><Relationship Id="rId5" Type="http://schemas.openxmlformats.org/officeDocument/2006/relationships/image" Target="../media/image51.jpg"/><Relationship Id="rId4" Type="http://schemas.openxmlformats.org/officeDocument/2006/relationships/image" Target="../media/image50.jp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58.jpg"/><Relationship Id="rId4" Type="http://schemas.openxmlformats.org/officeDocument/2006/relationships/image" Target="../media/image45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1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1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16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86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12" Type="http://schemas.openxmlformats.org/officeDocument/2006/relationships/image" Target="../media/image85.png"/><Relationship Id="rId2" Type="http://schemas.openxmlformats.org/officeDocument/2006/relationships/image" Target="../media/image5.jpg"/><Relationship Id="rId16" Type="http://schemas.openxmlformats.org/officeDocument/2006/relationships/image" Target="../media/image8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9.png"/><Relationship Id="rId11" Type="http://schemas.openxmlformats.org/officeDocument/2006/relationships/image" Target="../media/image84.png"/><Relationship Id="rId5" Type="http://schemas.openxmlformats.org/officeDocument/2006/relationships/image" Target="../media/image78.png"/><Relationship Id="rId15" Type="http://schemas.openxmlformats.org/officeDocument/2006/relationships/image" Target="../media/image88.png"/><Relationship Id="rId10" Type="http://schemas.openxmlformats.org/officeDocument/2006/relationships/image" Target="../media/image83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Relationship Id="rId14" Type="http://schemas.openxmlformats.org/officeDocument/2006/relationships/image" Target="../media/image87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107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12" Type="http://schemas.openxmlformats.org/officeDocument/2006/relationships/image" Target="../media/image10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00.png"/><Relationship Id="rId11" Type="http://schemas.openxmlformats.org/officeDocument/2006/relationships/image" Target="../media/image105.png"/><Relationship Id="rId5" Type="http://schemas.openxmlformats.org/officeDocument/2006/relationships/image" Target="../media/image99.png"/><Relationship Id="rId10" Type="http://schemas.openxmlformats.org/officeDocument/2006/relationships/image" Target="../media/image104.png"/><Relationship Id="rId4" Type="http://schemas.openxmlformats.org/officeDocument/2006/relationships/image" Target="../media/image98.png"/><Relationship Id="rId9" Type="http://schemas.openxmlformats.org/officeDocument/2006/relationships/image" Target="../media/image103.png"/><Relationship Id="rId14" Type="http://schemas.openxmlformats.org/officeDocument/2006/relationships/image" Target="../media/image108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g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jpg"/><Relationship Id="rId13" Type="http://schemas.openxmlformats.org/officeDocument/2006/relationships/image" Target="../media/image120.jpg"/><Relationship Id="rId18" Type="http://schemas.openxmlformats.org/officeDocument/2006/relationships/image" Target="../media/image125.png"/><Relationship Id="rId3" Type="http://schemas.openxmlformats.org/officeDocument/2006/relationships/image" Target="../media/image111.png"/><Relationship Id="rId21" Type="http://schemas.openxmlformats.org/officeDocument/2006/relationships/image" Target="../media/image109.jpg"/><Relationship Id="rId7" Type="http://schemas.openxmlformats.org/officeDocument/2006/relationships/image" Target="../media/image115.jpg"/><Relationship Id="rId12" Type="http://schemas.openxmlformats.org/officeDocument/2006/relationships/image" Target="../media/image119.png"/><Relationship Id="rId17" Type="http://schemas.openxmlformats.org/officeDocument/2006/relationships/image" Target="../media/image124.jpg"/><Relationship Id="rId2" Type="http://schemas.openxmlformats.org/officeDocument/2006/relationships/image" Target="../media/image110.jpg"/><Relationship Id="rId16" Type="http://schemas.openxmlformats.org/officeDocument/2006/relationships/image" Target="../media/image123.jpg"/><Relationship Id="rId20" Type="http://schemas.openxmlformats.org/officeDocument/2006/relationships/image" Target="../media/image12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14.png"/><Relationship Id="rId11" Type="http://schemas.openxmlformats.org/officeDocument/2006/relationships/image" Target="../media/image27.jpg"/><Relationship Id="rId5" Type="http://schemas.openxmlformats.org/officeDocument/2006/relationships/image" Target="../media/image113.png"/><Relationship Id="rId15" Type="http://schemas.openxmlformats.org/officeDocument/2006/relationships/image" Target="../media/image122.jpg"/><Relationship Id="rId10" Type="http://schemas.openxmlformats.org/officeDocument/2006/relationships/image" Target="../media/image118.jpg"/><Relationship Id="rId19" Type="http://schemas.openxmlformats.org/officeDocument/2006/relationships/image" Target="../media/image126.png"/><Relationship Id="rId4" Type="http://schemas.openxmlformats.org/officeDocument/2006/relationships/image" Target="../media/image112.png"/><Relationship Id="rId9" Type="http://schemas.openxmlformats.org/officeDocument/2006/relationships/image" Target="../media/image117.jpg"/><Relationship Id="rId14" Type="http://schemas.openxmlformats.org/officeDocument/2006/relationships/image" Target="../media/image1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8.png"/><Relationship Id="rId5" Type="http://schemas.openxmlformats.org/officeDocument/2006/relationships/hyperlink" Target="mailto:team@austrakka.net.au" TargetMode="External"/><Relationship Id="rId4" Type="http://schemas.openxmlformats.org/officeDocument/2006/relationships/image" Target="../media/image2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99AAB78-8DEF-4927-8F51-E14AD7CBBD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45569" y="3072384"/>
            <a:ext cx="4458046" cy="658368"/>
          </a:xfrm>
        </p:spPr>
        <p:txBody>
          <a:bodyPr/>
          <a:lstStyle/>
          <a:p>
            <a:pPr algn="l"/>
            <a:r>
              <a:rPr lang="en-US" sz="1600" dirty="0">
                <a:solidFill>
                  <a:srgbClr val="1D1D1D"/>
                </a:solidFill>
                <a:latin typeface="+mn-lt"/>
                <a:cs typeface="Calibri" panose="020F0502020204030204" pitchFamily="34" charset="0"/>
              </a:rPr>
              <a:t>James Pettengill, PhD</a:t>
            </a:r>
          </a:p>
          <a:p>
            <a:pPr algn="l"/>
            <a:r>
              <a:rPr lang="en-US" sz="1600" dirty="0">
                <a:solidFill>
                  <a:srgbClr val="1D1D1D"/>
                </a:solidFill>
                <a:latin typeface="+mn-lt"/>
                <a:cs typeface="Calibri" panose="020F0502020204030204" pitchFamily="34" charset="0"/>
              </a:rPr>
              <a:t>Director Biostatistics and Bioinformatics Staff</a:t>
            </a:r>
          </a:p>
          <a:p>
            <a:pPr algn="l"/>
            <a:r>
              <a:rPr lang="en-US" sz="1600" dirty="0">
                <a:solidFill>
                  <a:srgbClr val="1D1D1D"/>
                </a:solidFill>
                <a:latin typeface="+mn-lt"/>
                <a:cs typeface="Calibri" panose="020F0502020204030204" pitchFamily="34" charset="0"/>
              </a:rPr>
              <a:t>Center for Food Safety and Applied Nutrition</a:t>
            </a:r>
          </a:p>
          <a:p>
            <a:pPr algn="l"/>
            <a:r>
              <a:rPr lang="en-US" sz="1600" dirty="0">
                <a:solidFill>
                  <a:srgbClr val="1D1D1D"/>
                </a:solidFill>
                <a:latin typeface="+mn-lt"/>
                <a:cs typeface="Calibri" panose="020F0502020204030204" pitchFamily="34" charset="0"/>
              </a:rPr>
              <a:t>US Food and Drug Administration </a:t>
            </a:r>
          </a:p>
          <a:p>
            <a:endParaRPr lang="en-US" dirty="0">
              <a:latin typeface="+mn-lt"/>
              <a:cs typeface="Calibri" panose="020F0502020204030204" pitchFamily="34" charset="0"/>
            </a:endParaRPr>
          </a:p>
        </p:txBody>
      </p:sp>
      <p:sp>
        <p:nvSpPr>
          <p:cNvPr id="5" name="Title 5">
            <a:extLst>
              <a:ext uri="{FF2B5EF4-FFF2-40B4-BE49-F238E27FC236}">
                <a16:creationId xmlns:a16="http://schemas.microsoft.com/office/drawing/2014/main" id="{5A58595F-271E-474B-AE41-C052CD7ABFD7}"/>
              </a:ext>
            </a:extLst>
          </p:cNvPr>
          <p:cNvSpPr txBox="1">
            <a:spLocks/>
          </p:cNvSpPr>
          <p:nvPr/>
        </p:nvSpPr>
        <p:spPr>
          <a:xfrm>
            <a:off x="4116740" y="1394460"/>
            <a:ext cx="4256878" cy="1353312"/>
          </a:xfrm>
        </p:spPr>
        <p:txBody>
          <a:bodyPr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9pPr>
          </a:lstStyle>
          <a:p>
            <a:pPr algn="l"/>
            <a:r>
              <a:rPr lang="en-US" sz="2400" b="1" i="1" dirty="0">
                <a:solidFill>
                  <a:srgbClr val="0070C0"/>
                </a:solidFill>
                <a:latin typeface="+mn-lt"/>
                <a:cs typeface="Calibri" panose="020F0502020204030204" pitchFamily="34" charset="0"/>
              </a:rPr>
              <a:t>Listeria monocytogenes </a:t>
            </a:r>
            <a:r>
              <a:rPr lang="en-US" sz="2400" b="1" dirty="0">
                <a:solidFill>
                  <a:srgbClr val="0070C0"/>
                </a:solidFill>
                <a:latin typeface="+mn-lt"/>
                <a:cs typeface="Calibri" panose="020F0502020204030204" pitchFamily="34" charset="0"/>
              </a:rPr>
              <a:t>Evolution of a WGS Signal  and Outbreak Linked to Enoki Mushrooms </a:t>
            </a:r>
          </a:p>
        </p:txBody>
      </p:sp>
      <p:pic>
        <p:nvPicPr>
          <p:cNvPr id="6" name="Picture 5" descr="A picture containing indoor&#10;&#10;Description automatically generated">
            <a:extLst>
              <a:ext uri="{FF2B5EF4-FFF2-40B4-BE49-F238E27FC236}">
                <a16:creationId xmlns:a16="http://schemas.microsoft.com/office/drawing/2014/main" id="{443A289A-8D70-4C0C-91FD-9894D8B8B3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5" y="224015"/>
            <a:ext cx="2991556" cy="455259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DE736F7-C64C-4DCC-A501-54FF5E3ADD66}"/>
              </a:ext>
            </a:extLst>
          </p:cNvPr>
          <p:cNvSpPr txBox="1"/>
          <p:nvPr/>
        </p:nvSpPr>
        <p:spPr>
          <a:xfrm>
            <a:off x="435771" y="4766905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/>
              <a:t>https://en.wikipedia.org/wiki/Flammulina_filiformis</a:t>
            </a:r>
          </a:p>
        </p:txBody>
      </p:sp>
    </p:spTree>
    <p:extLst>
      <p:ext uri="{BB962C8B-B14F-4D97-AF65-F5344CB8AC3E}">
        <p14:creationId xmlns:p14="http://schemas.microsoft.com/office/powerpoint/2010/main" val="2718545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E7E1683-E593-4F33-B2CF-160495382B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2400" y="1933054"/>
            <a:ext cx="5524538" cy="1792838"/>
          </a:xfrm>
          <a:prstGeom prst="rect">
            <a:avLst/>
          </a:prstGeom>
          <a:ln>
            <a:solidFill>
              <a:schemeClr val="accent2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182023E-396A-4A4C-81F1-F2A6B2519165}"/>
              </a:ext>
            </a:extLst>
          </p:cNvPr>
          <p:cNvSpPr txBox="1"/>
          <p:nvPr/>
        </p:nvSpPr>
        <p:spPr>
          <a:xfrm>
            <a:off x="1217923" y="3805705"/>
            <a:ext cx="74866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“The willingness to share already exists, as illustrated in the often post hoc disclosure of additional information about microbiological samples from foods and food production environments that occurs upon inquiry. “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3D884BA-C4DB-4BAA-A997-67345BB8E647}"/>
              </a:ext>
            </a:extLst>
          </p:cNvPr>
          <p:cNvSpPr txBox="1"/>
          <p:nvPr/>
        </p:nvSpPr>
        <p:spPr>
          <a:xfrm>
            <a:off x="499123" y="402014"/>
            <a:ext cx="748665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Conclusions: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International sharing of WGS and detailed metadata can be crucial to resolving outbreaks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Real-time data sharing may help detect and solve outbreaks sooner</a:t>
            </a:r>
          </a:p>
        </p:txBody>
      </p:sp>
    </p:spTree>
    <p:extLst>
      <p:ext uri="{BB962C8B-B14F-4D97-AF65-F5344CB8AC3E}">
        <p14:creationId xmlns:p14="http://schemas.microsoft.com/office/powerpoint/2010/main" val="41029818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A182023E-396A-4A4C-81F1-F2A6B2519165}"/>
              </a:ext>
            </a:extLst>
          </p:cNvPr>
          <p:cNvSpPr txBox="1"/>
          <p:nvPr/>
        </p:nvSpPr>
        <p:spPr>
          <a:xfrm>
            <a:off x="267523" y="191305"/>
            <a:ext cx="7486651" cy="50357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rgbClr val="0070C0"/>
                </a:solidFill>
              </a:rPr>
              <a:t>Acknowledgements: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NCBI Pathogen Detection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Michigan Department of Health and Human Services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California Department of Public Health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U.S. Centers for Disease Control &amp; Prevention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U.S. Food and Drug Administration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Public Health Agency of Canada,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Canadian Food Inspection Agency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French Ministry for the Economy and Finance, General Directorate for Competition Policy, Consumer Affairs and Fraud Control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Australian </a:t>
            </a:r>
            <a:r>
              <a:rPr lang="en-US" dirty="0" err="1">
                <a:solidFill>
                  <a:srgbClr val="0070C0"/>
                </a:solidFill>
              </a:rPr>
              <a:t>OzFoodNet</a:t>
            </a:r>
            <a:endParaRPr lang="en-US" dirty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9174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>
            <a:extLst>
              <a:ext uri="{FF2B5EF4-FFF2-40B4-BE49-F238E27FC236}">
                <a16:creationId xmlns:a16="http://schemas.microsoft.com/office/drawing/2014/main" id="{B61701D1-F2C3-4A37-9B8C-FACA8A9D12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4232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99AAB78-8DEF-4927-8F51-E14AD7CBBD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45569" y="3072384"/>
            <a:ext cx="4458046" cy="658368"/>
          </a:xfrm>
        </p:spPr>
        <p:txBody>
          <a:bodyPr/>
          <a:lstStyle/>
          <a:p>
            <a:pPr algn="l"/>
            <a:r>
              <a:rPr lang="en-US" sz="1600" dirty="0">
                <a:solidFill>
                  <a:srgbClr val="1D1D1D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Evelyn Pereira, MPH</a:t>
            </a:r>
          </a:p>
          <a:p>
            <a:pPr algn="l"/>
            <a:r>
              <a:rPr lang="en-US" sz="1600" i="1" dirty="0">
                <a:solidFill>
                  <a:srgbClr val="1D1D1D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U.S. Food &amp; Drug Administration </a:t>
            </a:r>
          </a:p>
          <a:p>
            <a:endParaRPr lang="en-US" dirty="0"/>
          </a:p>
        </p:txBody>
      </p:sp>
      <p:pic>
        <p:nvPicPr>
          <p:cNvPr id="4" name="Picture 2" descr="Enoki – Mushroom Council">
            <a:extLst>
              <a:ext uri="{FF2B5EF4-FFF2-40B4-BE49-F238E27FC236}">
                <a16:creationId xmlns:a16="http://schemas.microsoft.com/office/drawing/2014/main" id="{FE35C8D7-7D91-4922-B4AD-DC6A0EE577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95" t="11131" r="14871" b="8918"/>
          <a:stretch/>
        </p:blipFill>
        <p:spPr bwMode="auto">
          <a:xfrm>
            <a:off x="210312" y="1773936"/>
            <a:ext cx="3690731" cy="2271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5">
            <a:extLst>
              <a:ext uri="{FF2B5EF4-FFF2-40B4-BE49-F238E27FC236}">
                <a16:creationId xmlns:a16="http://schemas.microsoft.com/office/drawing/2014/main" id="{5A58595F-271E-474B-AE41-C052CD7ABFD7}"/>
              </a:ext>
            </a:extLst>
          </p:cNvPr>
          <p:cNvSpPr txBox="1">
            <a:spLocks/>
          </p:cNvSpPr>
          <p:nvPr/>
        </p:nvSpPr>
        <p:spPr>
          <a:xfrm>
            <a:off x="4173890" y="1792224"/>
            <a:ext cx="4256878" cy="1353312"/>
          </a:xfrm>
        </p:spPr>
        <p:txBody>
          <a:bodyPr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9pPr>
          </a:lstStyle>
          <a:p>
            <a:pPr algn="l"/>
            <a:r>
              <a:rPr lang="en-US" sz="2400" b="1" i="1" dirty="0">
                <a:solidFill>
                  <a:srgbClr val="4F81B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Listeria monocytogenes </a:t>
            </a:r>
            <a:r>
              <a:rPr lang="en-US" sz="2400" b="1" dirty="0">
                <a:solidFill>
                  <a:srgbClr val="4F81B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Outbreak Linked to Enoki Mushrooms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6911367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F36C7-07A4-4D42-8AB3-66DD52CDB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Epidemiologic Overview </a:t>
            </a:r>
          </a:p>
        </p:txBody>
      </p:sp>
      <p:pic>
        <p:nvPicPr>
          <p:cNvPr id="1026" name="Picture 2" descr="Image result for canadian flag">
            <a:extLst>
              <a:ext uri="{FF2B5EF4-FFF2-40B4-BE49-F238E27FC236}">
                <a16:creationId xmlns:a16="http://schemas.microsoft.com/office/drawing/2014/main" id="{9B85DA90-4402-40EA-94AD-85D81D2C27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81" y="1349344"/>
            <a:ext cx="19050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 result for us flag">
            <a:extLst>
              <a:ext uri="{FF2B5EF4-FFF2-40B4-BE49-F238E27FC236}">
                <a16:creationId xmlns:a16="http://schemas.microsoft.com/office/drawing/2014/main" id="{35BC1758-CB1C-4C00-B134-21555178A1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3384" y="1322143"/>
            <a:ext cx="1905000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 result for australian flag">
            <a:extLst>
              <a:ext uri="{FF2B5EF4-FFF2-40B4-BE49-F238E27FC236}">
                <a16:creationId xmlns:a16="http://schemas.microsoft.com/office/drawing/2014/main" id="{8F866549-2860-4D9E-91A4-D1281E7BF1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2387" y="1369768"/>
            <a:ext cx="19050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le 5">
            <a:extLst>
              <a:ext uri="{FF2B5EF4-FFF2-40B4-BE49-F238E27FC236}">
                <a16:creationId xmlns:a16="http://schemas.microsoft.com/office/drawing/2014/main" id="{B31114FB-4F17-45EF-A768-5903C07C256A}"/>
              </a:ext>
            </a:extLst>
          </p:cNvPr>
          <p:cNvGraphicFramePr>
            <a:graphicFrameLocks noGrp="1"/>
          </p:cNvGraphicFramePr>
          <p:nvPr/>
        </p:nvGraphicFramePr>
        <p:xfrm>
          <a:off x="353684" y="2450981"/>
          <a:ext cx="8023099" cy="111252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1604512">
                  <a:extLst>
                    <a:ext uri="{9D8B030D-6E8A-4147-A177-3AD203B41FA5}">
                      <a16:colId xmlns:a16="http://schemas.microsoft.com/office/drawing/2014/main" val="1055986246"/>
                    </a:ext>
                  </a:extLst>
                </a:gridCol>
                <a:gridCol w="2061713">
                  <a:extLst>
                    <a:ext uri="{9D8B030D-6E8A-4147-A177-3AD203B41FA5}">
                      <a16:colId xmlns:a16="http://schemas.microsoft.com/office/drawing/2014/main" val="411028069"/>
                    </a:ext>
                  </a:extLst>
                </a:gridCol>
                <a:gridCol w="2199736">
                  <a:extLst>
                    <a:ext uri="{9D8B030D-6E8A-4147-A177-3AD203B41FA5}">
                      <a16:colId xmlns:a16="http://schemas.microsoft.com/office/drawing/2014/main" val="716528341"/>
                    </a:ext>
                  </a:extLst>
                </a:gridCol>
                <a:gridCol w="2157138">
                  <a:extLst>
                    <a:ext uri="{9D8B030D-6E8A-4147-A177-3AD203B41FA5}">
                      <a16:colId xmlns:a16="http://schemas.microsoft.com/office/drawing/2014/main" val="26283093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Country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Canada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USA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Australia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2663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Illnesses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6492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Isolation Dates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8/2016-2/2019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11/2016-12/2019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10/2017-3/2020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5604889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44DAB818-C4C8-461F-AD70-61991B4969CA}"/>
              </a:ext>
            </a:extLst>
          </p:cNvPr>
          <p:cNvSpPr txBox="1"/>
          <p:nvPr/>
        </p:nvSpPr>
        <p:spPr>
          <a:xfrm>
            <a:off x="422692" y="3945382"/>
            <a:ext cx="80230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Early epidemiologic signal for Asian-style foods including fresh product items.</a:t>
            </a:r>
            <a:endParaRPr lang="en-US" sz="2000" dirty="0">
              <a:effectLst/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5226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8888E5A-75CD-4B96-ABC0-EB3848197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236218"/>
            <a:ext cx="7696199" cy="507064"/>
          </a:xfrm>
        </p:spPr>
        <p:txBody>
          <a:bodyPr>
            <a:noAutofit/>
          </a:bodyPr>
          <a:lstStyle/>
          <a:p>
            <a:r>
              <a:rPr lang="en-US" sz="2800" b="0" dirty="0">
                <a:solidFill>
                  <a:srgbClr val="4F81B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Overview of Sampling</a:t>
            </a:r>
            <a:endParaRPr lang="en-US" sz="2800" b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Helvetica"/>
                <a:ea typeface="ＭＳ Ｐゴシック" charset="-128"/>
                <a:cs typeface="Helvetica"/>
              </a:rPr>
              <a:t>www.fda.gov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C944510A-6CB0-42D7-AD43-21D15589CF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1000" y="949598"/>
            <a:ext cx="2681377" cy="3568471"/>
          </a:xfrm>
        </p:spPr>
        <p:txBody>
          <a:bodyPr>
            <a:normAutofit/>
          </a:bodyPr>
          <a:lstStyle/>
          <a:p>
            <a:r>
              <a:rPr lang="en-US" sz="1600" b="1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U.S. States</a:t>
            </a:r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: conducted targeted retail sampling </a:t>
            </a:r>
          </a:p>
          <a:p>
            <a:endParaRPr lang="en-US" sz="1600" b="1" u="sng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sz="1600" b="1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FDA</a:t>
            </a:r>
            <a:r>
              <a:rPr lang="en-US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: </a:t>
            </a:r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targeted sampling of all mushroom varieties imported into the USA from Republic of Korea (ROK) manufacturers of interest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Only enoki mushroom samples were positive for </a:t>
            </a:r>
            <a:r>
              <a:rPr lang="en-US" sz="16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Listeria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Other</a:t>
            </a:r>
            <a:r>
              <a:rPr lang="en-US" sz="16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 Listeria </a:t>
            </a:r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spp. were also identified  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97F8064F-94B5-4335-8A3E-A88EA7AD4CE7}"/>
              </a:ext>
            </a:extLst>
          </p:cNvPr>
          <p:cNvGraphicFramePr>
            <a:graphicFrameLocks noGrp="1"/>
          </p:cNvGraphicFramePr>
          <p:nvPr/>
        </p:nvGraphicFramePr>
        <p:xfrm>
          <a:off x="3518575" y="949598"/>
          <a:ext cx="4952564" cy="3568471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796526">
                  <a:extLst>
                    <a:ext uri="{9D8B030D-6E8A-4147-A177-3AD203B41FA5}">
                      <a16:colId xmlns:a16="http://schemas.microsoft.com/office/drawing/2014/main" val="2112870317"/>
                    </a:ext>
                  </a:extLst>
                </a:gridCol>
                <a:gridCol w="1145007">
                  <a:extLst>
                    <a:ext uri="{9D8B030D-6E8A-4147-A177-3AD203B41FA5}">
                      <a16:colId xmlns:a16="http://schemas.microsoft.com/office/drawing/2014/main" val="676111066"/>
                    </a:ext>
                  </a:extLst>
                </a:gridCol>
                <a:gridCol w="816439">
                  <a:extLst>
                    <a:ext uri="{9D8B030D-6E8A-4147-A177-3AD203B41FA5}">
                      <a16:colId xmlns:a16="http://schemas.microsoft.com/office/drawing/2014/main" val="3846510759"/>
                    </a:ext>
                  </a:extLst>
                </a:gridCol>
                <a:gridCol w="980721">
                  <a:extLst>
                    <a:ext uri="{9D8B030D-6E8A-4147-A177-3AD203B41FA5}">
                      <a16:colId xmlns:a16="http://schemas.microsoft.com/office/drawing/2014/main" val="2288779720"/>
                    </a:ext>
                  </a:extLst>
                </a:gridCol>
                <a:gridCol w="1213871">
                  <a:extLst>
                    <a:ext uri="{9D8B030D-6E8A-4147-A177-3AD203B41FA5}">
                      <a16:colId xmlns:a16="http://schemas.microsoft.com/office/drawing/2014/main" val="2425833646"/>
                    </a:ext>
                  </a:extLst>
                </a:gridCol>
              </a:tblGrid>
              <a:tr h="36538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Sample # </a:t>
                      </a:r>
                      <a:endParaRPr lang="en-US" sz="13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Collection Country </a:t>
                      </a:r>
                      <a:endParaRPr lang="en-US" sz="13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Collection Year 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Collection Site 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Enumeration (CFU/g)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extLst>
                  <a:ext uri="{0D108BD9-81ED-4DB2-BD59-A6C34878D82A}">
                    <a16:rowId xmlns:a16="http://schemas.microsoft.com/office/drawing/2014/main" val="2292952288"/>
                  </a:ext>
                </a:extLst>
              </a:tr>
              <a:tr h="2236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USA (MI) </a:t>
                      </a:r>
                      <a:endParaRPr lang="en-US" sz="13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2020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Retail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9.0x10</a:t>
                      </a:r>
                      <a:r>
                        <a:rPr lang="en-US" sz="1300" baseline="300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extLst>
                  <a:ext uri="{0D108BD9-81ED-4DB2-BD59-A6C34878D82A}">
                    <a16:rowId xmlns:a16="http://schemas.microsoft.com/office/drawing/2014/main" val="522176382"/>
                  </a:ext>
                </a:extLst>
              </a:tr>
              <a:tr h="2966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USA (MI) </a:t>
                      </a:r>
                      <a:endParaRPr lang="en-US" sz="13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2020</a:t>
                      </a:r>
                      <a:endParaRPr lang="en-US" sz="13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Retail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8.0x10</a:t>
                      </a:r>
                      <a:r>
                        <a:rPr lang="en-US" sz="1300" baseline="300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extLst>
                  <a:ext uri="{0D108BD9-81ED-4DB2-BD59-A6C34878D82A}">
                    <a16:rowId xmlns:a16="http://schemas.microsoft.com/office/drawing/2014/main" val="3215377547"/>
                  </a:ext>
                </a:extLst>
              </a:tr>
              <a:tr h="1898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USA (CA)  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2020</a:t>
                      </a:r>
                      <a:endParaRPr lang="en-US" sz="13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Retail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- 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extLst>
                  <a:ext uri="{0D108BD9-81ED-4DB2-BD59-A6C34878D82A}">
                    <a16:rowId xmlns:a16="http://schemas.microsoft.com/office/drawing/2014/main" val="2596643714"/>
                  </a:ext>
                </a:extLst>
              </a:tr>
              <a:tr h="2685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USA (FDA) 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2020</a:t>
                      </a:r>
                      <a:endParaRPr lang="en-US" sz="13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Import</a:t>
                      </a:r>
                      <a:endParaRPr lang="en-US" sz="13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&gt;1.1x10</a:t>
                      </a:r>
                      <a:r>
                        <a:rPr lang="en-US" sz="1300" baseline="300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extLst>
                  <a:ext uri="{0D108BD9-81ED-4DB2-BD59-A6C34878D82A}">
                    <a16:rowId xmlns:a16="http://schemas.microsoft.com/office/drawing/2014/main" val="959401029"/>
                  </a:ext>
                </a:extLst>
              </a:tr>
              <a:tr h="3442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USA (FDA)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2020</a:t>
                      </a:r>
                      <a:endParaRPr lang="en-US" sz="13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Domestic Import</a:t>
                      </a:r>
                      <a:endParaRPr lang="en-US" sz="13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&gt;1.1x10</a:t>
                      </a:r>
                      <a:r>
                        <a:rPr lang="en-US" sz="1300" baseline="300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</a:t>
                      </a:r>
                      <a:endParaRPr lang="en-US" sz="13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extLst>
                  <a:ext uri="{0D108BD9-81ED-4DB2-BD59-A6C34878D82A}">
                    <a16:rowId xmlns:a16="http://schemas.microsoft.com/office/drawing/2014/main" val="3595387073"/>
                  </a:ext>
                </a:extLst>
              </a:tr>
              <a:tr h="2798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USA (FDA)  </a:t>
                      </a:r>
                      <a:endParaRPr lang="en-US" sz="13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2020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Import</a:t>
                      </a:r>
                      <a:endParaRPr lang="en-US" sz="13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-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extLst>
                  <a:ext uri="{0D108BD9-81ED-4DB2-BD59-A6C34878D82A}">
                    <a16:rowId xmlns:a16="http://schemas.microsoft.com/office/drawing/2014/main" val="1338805105"/>
                  </a:ext>
                </a:extLst>
              </a:tr>
              <a:tr h="2123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USA (FDA)  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2020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Import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-</a:t>
                      </a:r>
                      <a:endParaRPr lang="en-US" sz="13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extLst>
                  <a:ext uri="{0D108BD9-81ED-4DB2-BD59-A6C34878D82A}">
                    <a16:rowId xmlns:a16="http://schemas.microsoft.com/office/drawing/2014/main" val="2819142649"/>
                  </a:ext>
                </a:extLst>
              </a:tr>
              <a:tr h="2123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USA (FDA)  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2020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Import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-</a:t>
                      </a:r>
                      <a:endParaRPr lang="en-US" sz="13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extLst>
                  <a:ext uri="{0D108BD9-81ED-4DB2-BD59-A6C34878D82A}">
                    <a16:rowId xmlns:a16="http://schemas.microsoft.com/office/drawing/2014/main" val="3209432239"/>
                  </a:ext>
                </a:extLst>
              </a:tr>
              <a:tr h="2248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Canada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2019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Import 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-</a:t>
                      </a:r>
                      <a:endParaRPr lang="en-US" sz="13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extLst>
                  <a:ext uri="{0D108BD9-81ED-4DB2-BD59-A6C34878D82A}">
                    <a16:rowId xmlns:a16="http://schemas.microsoft.com/office/drawing/2014/main" val="2583108890"/>
                  </a:ext>
                </a:extLst>
              </a:tr>
              <a:tr h="18425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10-11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Canada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2020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Retail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-</a:t>
                      </a:r>
                      <a:endParaRPr lang="en-US" sz="13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extLst>
                  <a:ext uri="{0D108BD9-81ED-4DB2-BD59-A6C34878D82A}">
                    <a16:rowId xmlns:a16="http://schemas.microsoft.com/office/drawing/2014/main" val="2211577268"/>
                  </a:ext>
                </a:extLst>
              </a:tr>
              <a:tr h="2067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12-14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Canada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2020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Import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-</a:t>
                      </a:r>
                      <a:endParaRPr lang="en-US" sz="13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extLst>
                  <a:ext uri="{0D108BD9-81ED-4DB2-BD59-A6C34878D82A}">
                    <a16:rowId xmlns:a16="http://schemas.microsoft.com/office/drawing/2014/main" val="2107778452"/>
                  </a:ext>
                </a:extLst>
              </a:tr>
              <a:tr h="1786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15-16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Australia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2020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Retail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-</a:t>
                      </a:r>
                      <a:endParaRPr lang="en-US" sz="13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extLst>
                  <a:ext uri="{0D108BD9-81ED-4DB2-BD59-A6C34878D82A}">
                    <a16:rowId xmlns:a16="http://schemas.microsoft.com/office/drawing/2014/main" val="367123455"/>
                  </a:ext>
                </a:extLst>
              </a:tr>
              <a:tr h="2067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France 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2017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Distributor</a:t>
                      </a:r>
                      <a:endParaRPr lang="en-US" sz="13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-</a:t>
                      </a:r>
                      <a:endParaRPr lang="en-US" sz="13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7456" marR="67456" marT="0" marB="0" anchor="ctr"/>
                </a:tc>
                <a:extLst>
                  <a:ext uri="{0D108BD9-81ED-4DB2-BD59-A6C34878D82A}">
                    <a16:rowId xmlns:a16="http://schemas.microsoft.com/office/drawing/2014/main" val="721727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96837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5">
            <a:extLst>
              <a:ext uri="{FF2B5EF4-FFF2-40B4-BE49-F238E27FC236}">
                <a16:creationId xmlns:a16="http://schemas.microsoft.com/office/drawing/2014/main" id="{2F212AC1-F240-4861-812E-AD4E3A12D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0"/>
            <a:ext cx="7656944" cy="712717"/>
          </a:xfrm>
        </p:spPr>
        <p:txBody>
          <a:bodyPr>
            <a:normAutofit/>
          </a:bodyPr>
          <a:lstStyle/>
          <a:p>
            <a:r>
              <a:rPr lang="en-US" sz="2800" b="0" dirty="0">
                <a:solidFill>
                  <a:srgbClr val="4F81B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Traceback </a:t>
            </a:r>
            <a:endParaRPr lang="en-US" sz="2800" b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7DC2F5-AB20-421F-91B1-D3C04C4E0EC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650" y="657225"/>
            <a:ext cx="6362700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6770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92038"/>
            <a:ext cx="8384526" cy="3795118"/>
          </a:xfrm>
        </p:spPr>
        <p:txBody>
          <a:bodyPr>
            <a:normAutofit/>
          </a:bodyPr>
          <a:lstStyle/>
          <a:p>
            <a:endParaRPr lang="en-US" sz="500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Foreign Supplier Verification Program (FSVP) inspections were conducted at three importers. Three Warning Letters were issued.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5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International Food Safety Authorities Network (INFOSAN) Alert issued in April 2020.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5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Recalls initiated in the U.S., Canada, and Australia for enoki mushrooms manufactured by the ROK firm.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5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ROK manufacturer placed on two FDA Import Alerts:  </a:t>
            </a:r>
          </a:p>
          <a:p>
            <a:pPr marL="742950" lvl="1" indent="-285750">
              <a:buFont typeface="Calibri" panose="020F0502020204030204" pitchFamily="34" charset="0"/>
              <a:buChar char="→"/>
            </a:pPr>
            <a:r>
              <a:rPr lang="en-US" sz="1800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Import Alert 99-23</a:t>
            </a:r>
            <a:r>
              <a:rPr lang="en-US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: Detention Without Physical Examination of Produce Due to Contamination with Human Pathogens </a:t>
            </a:r>
          </a:p>
          <a:p>
            <a:pPr marL="742950" lvl="1" indent="-285750">
              <a:buFont typeface="Calibri" panose="020F0502020204030204" pitchFamily="34" charset="0"/>
              <a:buChar char="→"/>
            </a:pPr>
            <a:r>
              <a:rPr lang="en-US" sz="1800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Import Alert 99-35</a:t>
            </a:r>
            <a:r>
              <a:rPr lang="en-US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: Detention Without Physical Examination of Fresh Produce that Appears to Have Been Prepared, Packed, or Held Under Insanitary Conditions.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Helvetica"/>
                <a:ea typeface="ＭＳ Ｐゴシック" charset="-128"/>
                <a:cs typeface="Helvetica"/>
              </a:rPr>
              <a:t>www.fda.gov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497246E-2FA3-4F75-93E5-6044F6D50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286983"/>
            <a:ext cx="7903233" cy="469524"/>
          </a:xfrm>
        </p:spPr>
        <p:txBody>
          <a:bodyPr>
            <a:normAutofit fontScale="90000"/>
          </a:bodyPr>
          <a:lstStyle/>
          <a:p>
            <a:r>
              <a:rPr lang="en-US" sz="2500" b="0" dirty="0">
                <a:solidFill>
                  <a:srgbClr val="4F81B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Public Health &amp; Regulatory Actions DURING the Outbreak</a:t>
            </a:r>
            <a:endParaRPr lang="en-US" sz="2400" b="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323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1130498"/>
            <a:ext cx="4672642" cy="3795118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Recalls in the U.S. and Canada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5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Surveillance sampling of enoki mushrooms revealed that 43% of enoki mushrooms sampled from the ROK were contaminated with </a:t>
            </a:r>
            <a:r>
              <a:rPr lang="en-US" sz="18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Listeria monocytogenes</a:t>
            </a:r>
            <a:r>
              <a:rPr lang="en-US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5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FDA established Import Alert #25-21, “Detention Without Physical Examination of Enoki Mushrooms from Korea (the Republic of) due to </a:t>
            </a:r>
            <a:r>
              <a:rPr lang="en-US" sz="18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Listeria monocytogenes</a:t>
            </a:r>
            <a:r>
              <a:rPr lang="en-US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.”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5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FDA released its </a:t>
            </a:r>
            <a:r>
              <a:rPr lang="en-US" sz="1800" dirty="0">
                <a:latin typeface="Calibri Light" panose="020F0302020204030204" pitchFamily="34" charset="0"/>
                <a:cs typeface="Calibri Light" panose="020F0302020204030204" pitchFamily="34" charset="0"/>
                <a:hlinkClick r:id="rId3"/>
              </a:rPr>
              <a:t>Strategy to Help Prevent Future Outbreaks linked to Imported Enoki Mushrooms</a:t>
            </a:r>
            <a:endParaRPr lang="en-US" sz="1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Helvetica"/>
                <a:ea typeface="ＭＳ Ｐゴシック" charset="-128"/>
                <a:cs typeface="Helvetica"/>
              </a:rPr>
              <a:t>www.fda.gov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497246E-2FA3-4F75-93E5-6044F6D50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247065"/>
            <a:ext cx="7903233" cy="467465"/>
          </a:xfrm>
        </p:spPr>
        <p:txBody>
          <a:bodyPr>
            <a:noAutofit/>
          </a:bodyPr>
          <a:lstStyle/>
          <a:p>
            <a:r>
              <a:rPr lang="en-US" sz="2300" b="0" dirty="0">
                <a:solidFill>
                  <a:srgbClr val="4F81B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Public Health &amp; Regulatory Actions AFTER the Outbreak</a:t>
            </a:r>
            <a:endParaRPr lang="en-US" sz="2300" b="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8A4B889-984A-4FDE-8CA6-6637EFF635B3}"/>
              </a:ext>
            </a:extLst>
          </p:cNvPr>
          <p:cNvGrpSpPr/>
          <p:nvPr/>
        </p:nvGrpSpPr>
        <p:grpSpPr>
          <a:xfrm>
            <a:off x="4799550" y="1513777"/>
            <a:ext cx="4230150" cy="2499225"/>
            <a:chOff x="4817644" y="1106142"/>
            <a:chExt cx="4230150" cy="249922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96BFB49-B062-4308-A5FF-63A892A326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17644" y="1106142"/>
              <a:ext cx="2323724" cy="664257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FDC3FA8-93AF-42B7-8EA5-E6B3225F58A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543325" y="1671573"/>
              <a:ext cx="2323724" cy="898073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2194A34-A87F-4238-90FD-3E6801D3324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78469" y="2267708"/>
              <a:ext cx="2332558" cy="731734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D3CBF90-E34E-43C2-BBE2-62268C9DD77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686304" y="2726195"/>
              <a:ext cx="2361490" cy="8791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764583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D97BB-B619-4A9F-B393-D16F52BC0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716" y="245495"/>
            <a:ext cx="7913335" cy="694515"/>
          </a:xfrm>
        </p:spPr>
        <p:txBody>
          <a:bodyPr>
            <a:normAutofit/>
          </a:bodyPr>
          <a:lstStyle/>
          <a:p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Final Thoughts	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E14450-5682-40FF-AE76-13EF45895B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716" y="1141576"/>
            <a:ext cx="5489234" cy="3658175"/>
          </a:xfrm>
        </p:spPr>
        <p:txBody>
          <a:bodyPr>
            <a:normAutofit/>
          </a:bodyPr>
          <a:lstStyle/>
          <a:p>
            <a:r>
              <a:rPr lang="en-US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First multistate outbreak of </a:t>
            </a:r>
            <a:r>
              <a:rPr lang="en-US" sz="18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Listeria monocytogenes</a:t>
            </a:r>
            <a:r>
              <a:rPr lang="en-US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 linked to fresh mushrooms</a:t>
            </a:r>
          </a:p>
          <a:p>
            <a:r>
              <a:rPr lang="en-US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Outbreak occurred over many years</a:t>
            </a:r>
          </a:p>
          <a:p>
            <a:r>
              <a:rPr lang="en-US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Encourage data sharing among states </a:t>
            </a:r>
          </a:p>
          <a:p>
            <a:r>
              <a:rPr lang="en-US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Encourage routine communication with international partners </a:t>
            </a:r>
          </a:p>
          <a:p>
            <a:pPr lvl="1"/>
            <a:r>
              <a:rPr lang="en-US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Confidentiality commitments</a:t>
            </a:r>
          </a:p>
          <a:p>
            <a:pPr lvl="1"/>
            <a:r>
              <a:rPr lang="en-US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Data sharing regarding investigations/firm practices </a:t>
            </a:r>
          </a:p>
          <a:p>
            <a:pPr lvl="1"/>
            <a:r>
              <a:rPr lang="en-US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Uploading isolates to NCBI </a:t>
            </a:r>
          </a:p>
          <a:p>
            <a:pPr lvl="1"/>
            <a:r>
              <a:rPr lang="en-US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Recalls of imported product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4B9097-074E-432E-9413-0875F3A694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7278" y="1695451"/>
            <a:ext cx="2754604" cy="2207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604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noki – Mushroom Council">
            <a:extLst>
              <a:ext uri="{FF2B5EF4-FFF2-40B4-BE49-F238E27FC236}">
                <a16:creationId xmlns:a16="http://schemas.microsoft.com/office/drawing/2014/main" id="{FE35C8D7-7D91-4922-B4AD-DC6A0EE577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95" t="11131" r="14871" b="8918"/>
          <a:stretch/>
        </p:blipFill>
        <p:spPr bwMode="auto">
          <a:xfrm>
            <a:off x="95113" y="168337"/>
            <a:ext cx="1287287" cy="792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ED9825C-D611-4074-BDC3-EB16077EE2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8800" y="1208388"/>
            <a:ext cx="6400321" cy="3475523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1852791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81AB2-F234-4998-9F9A-5A263CEAA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717" y="180977"/>
            <a:ext cx="7913335" cy="694515"/>
          </a:xfrm>
        </p:spPr>
        <p:txBody>
          <a:bodyPr/>
          <a:lstStyle/>
          <a:p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Acknowledgements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1C78C-700A-40B1-B56E-097560D2A5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Michigan Department of Health and Human Services</a:t>
            </a: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California Department of Public Health </a:t>
            </a: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Centers for Disease Control &amp; Prevention</a:t>
            </a: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Public Health Agency of Canada</a:t>
            </a: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Canadian Food Inspection Agency </a:t>
            </a:r>
            <a:endParaRPr lang="en-US" sz="20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marR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French Ministry for the Economy and Finance, General </a:t>
            </a:r>
            <a:r>
              <a:rPr lang="en-US" sz="20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Directorate for Competition Policy, Consumer Affairs and Fraud Control </a:t>
            </a:r>
          </a:p>
          <a:p>
            <a:pPr marR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Australian OzFoodNet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6657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7218"/>
            <a:ext cx="9143999" cy="41103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3" name="object 3"/>
          <p:cNvSpPr/>
          <p:nvPr/>
        </p:nvSpPr>
        <p:spPr>
          <a:xfrm>
            <a:off x="4507312" y="427406"/>
            <a:ext cx="3298556" cy="3298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71065" y="1502336"/>
            <a:ext cx="2922746" cy="11163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 marR="3810">
              <a:lnSpc>
                <a:spcPct val="100000"/>
              </a:lnSpc>
              <a:spcBef>
                <a:spcPts val="75"/>
              </a:spcBef>
            </a:pPr>
            <a:r>
              <a:rPr sz="3600" b="1" spc="139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3600" b="1" spc="-124" dirty="0">
                <a:solidFill>
                  <a:srgbClr val="FFFFFF"/>
                </a:solidFill>
                <a:latin typeface="Trebuchet MS"/>
                <a:cs typeface="Trebuchet MS"/>
              </a:rPr>
              <a:t>brief</a:t>
            </a:r>
            <a:r>
              <a:rPr sz="3600" b="1" spc="-5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b="1" spc="-79" dirty="0">
                <a:solidFill>
                  <a:srgbClr val="FFFFFF"/>
                </a:solidFill>
                <a:latin typeface="Trebuchet MS"/>
                <a:cs typeface="Trebuchet MS"/>
              </a:rPr>
              <a:t>history  </a:t>
            </a:r>
            <a:r>
              <a:rPr sz="3600" b="1" spc="-26" dirty="0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sz="3600" b="1" spc="-217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b="1" spc="-19" dirty="0">
                <a:solidFill>
                  <a:srgbClr val="FFFFFF"/>
                </a:solidFill>
                <a:latin typeface="Trebuchet MS"/>
                <a:cs typeface="Trebuchet MS"/>
              </a:rPr>
              <a:t>AusTrakka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9311" y="3036879"/>
            <a:ext cx="2907030" cy="70485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1500" spc="-8" dirty="0">
                <a:solidFill>
                  <a:srgbClr val="FFFFFF"/>
                </a:solidFill>
                <a:latin typeface="Arial"/>
                <a:cs typeface="Arial"/>
              </a:rPr>
              <a:t>Torsten </a:t>
            </a:r>
            <a:r>
              <a:rPr sz="1500" spc="-26" dirty="0">
                <a:solidFill>
                  <a:srgbClr val="FFFFFF"/>
                </a:solidFill>
                <a:latin typeface="Arial"/>
                <a:cs typeface="Arial"/>
              </a:rPr>
              <a:t>Seemann </a:t>
            </a:r>
            <a:r>
              <a:rPr sz="1500" spc="-71" dirty="0">
                <a:solidFill>
                  <a:srgbClr val="FFFFFF"/>
                </a:solidFill>
                <a:latin typeface="Arial"/>
                <a:cs typeface="Arial"/>
              </a:rPr>
              <a:t>&amp; </a:t>
            </a:r>
            <a:r>
              <a:rPr sz="1500" spc="-34" dirty="0">
                <a:solidFill>
                  <a:srgbClr val="FFFFFF"/>
                </a:solidFill>
                <a:latin typeface="Arial"/>
                <a:cs typeface="Arial"/>
              </a:rPr>
              <a:t>Clare</a:t>
            </a:r>
            <a:r>
              <a:rPr sz="1500"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spc="4" dirty="0">
                <a:solidFill>
                  <a:srgbClr val="FFFFFF"/>
                </a:solidFill>
                <a:latin typeface="Arial"/>
                <a:cs typeface="Arial"/>
              </a:rPr>
              <a:t>Sloggett</a:t>
            </a: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538">
              <a:latin typeface="Arial"/>
              <a:cs typeface="Arial"/>
            </a:endParaRPr>
          </a:p>
          <a:p>
            <a:pPr marL="9525">
              <a:lnSpc>
                <a:spcPct val="100000"/>
              </a:lnSpc>
            </a:pPr>
            <a:r>
              <a:rPr sz="1500" spc="-60" dirty="0">
                <a:solidFill>
                  <a:srgbClr val="FFFFFF"/>
                </a:solidFill>
                <a:latin typeface="Arial"/>
                <a:cs typeface="Arial"/>
              </a:rPr>
              <a:t>AUSTRALIA</a:t>
            </a:r>
            <a:endParaRPr sz="15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797510" y="4295014"/>
            <a:ext cx="2105191" cy="6726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</p:spTree>
    <p:extLst>
      <p:ext uri="{BB962C8B-B14F-4D97-AF65-F5344CB8AC3E}">
        <p14:creationId xmlns:p14="http://schemas.microsoft.com/office/powerpoint/2010/main" val="37415191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1"/>
            <a:ext cx="9143999" cy="50863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3" name="object 3"/>
          <p:cNvSpPr/>
          <p:nvPr/>
        </p:nvSpPr>
        <p:spPr>
          <a:xfrm>
            <a:off x="7846425" y="3487287"/>
            <a:ext cx="230505" cy="222409"/>
          </a:xfrm>
          <a:custGeom>
            <a:avLst/>
            <a:gdLst/>
            <a:ahLst/>
            <a:cxnLst/>
            <a:rect l="l" t="t" r="r" b="b"/>
            <a:pathLst>
              <a:path w="307340" h="296545">
                <a:moveTo>
                  <a:pt x="153449" y="296399"/>
                </a:moveTo>
                <a:lnTo>
                  <a:pt x="104947" y="288844"/>
                </a:lnTo>
                <a:lnTo>
                  <a:pt x="62824" y="267805"/>
                </a:lnTo>
                <a:lnTo>
                  <a:pt x="29606" y="235724"/>
                </a:lnTo>
                <a:lnTo>
                  <a:pt x="7822" y="195042"/>
                </a:lnTo>
                <a:lnTo>
                  <a:pt x="0" y="148199"/>
                </a:lnTo>
                <a:lnTo>
                  <a:pt x="7822" y="101357"/>
                </a:lnTo>
                <a:lnTo>
                  <a:pt x="29606" y="60674"/>
                </a:lnTo>
                <a:lnTo>
                  <a:pt x="62824" y="28593"/>
                </a:lnTo>
                <a:lnTo>
                  <a:pt x="104947" y="7555"/>
                </a:lnTo>
                <a:lnTo>
                  <a:pt x="153449" y="0"/>
                </a:lnTo>
                <a:lnTo>
                  <a:pt x="201952" y="7555"/>
                </a:lnTo>
                <a:lnTo>
                  <a:pt x="244075" y="28593"/>
                </a:lnTo>
                <a:lnTo>
                  <a:pt x="277293" y="60674"/>
                </a:lnTo>
                <a:lnTo>
                  <a:pt x="299077" y="101357"/>
                </a:lnTo>
                <a:lnTo>
                  <a:pt x="306899" y="148199"/>
                </a:lnTo>
                <a:lnTo>
                  <a:pt x="299077" y="195042"/>
                </a:lnTo>
                <a:lnTo>
                  <a:pt x="277293" y="235724"/>
                </a:lnTo>
                <a:lnTo>
                  <a:pt x="244075" y="267805"/>
                </a:lnTo>
                <a:lnTo>
                  <a:pt x="201952" y="288844"/>
                </a:lnTo>
                <a:lnTo>
                  <a:pt x="153449" y="296399"/>
                </a:lnTo>
                <a:close/>
              </a:path>
            </a:pathLst>
          </a:custGeom>
          <a:solidFill>
            <a:srgbClr val="3981BA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4" name="object 4"/>
          <p:cNvSpPr/>
          <p:nvPr/>
        </p:nvSpPr>
        <p:spPr>
          <a:xfrm>
            <a:off x="7912653" y="3553618"/>
            <a:ext cx="98108" cy="23336"/>
          </a:xfrm>
          <a:custGeom>
            <a:avLst/>
            <a:gdLst/>
            <a:ahLst/>
            <a:cxnLst/>
            <a:rect l="l" t="t" r="r" b="b"/>
            <a:pathLst>
              <a:path w="130809" h="31114">
                <a:moveTo>
                  <a:pt x="24812" y="30874"/>
                </a:moveTo>
                <a:lnTo>
                  <a:pt x="7155" y="30874"/>
                </a:lnTo>
                <a:lnTo>
                  <a:pt x="0" y="23963"/>
                </a:lnTo>
                <a:lnTo>
                  <a:pt x="0" y="6911"/>
                </a:lnTo>
                <a:lnTo>
                  <a:pt x="7155" y="0"/>
                </a:lnTo>
                <a:lnTo>
                  <a:pt x="24812" y="0"/>
                </a:lnTo>
                <a:lnTo>
                  <a:pt x="31968" y="6911"/>
                </a:lnTo>
                <a:lnTo>
                  <a:pt x="31968" y="23963"/>
                </a:lnTo>
                <a:lnTo>
                  <a:pt x="24812" y="30874"/>
                </a:lnTo>
                <a:close/>
              </a:path>
              <a:path w="130809" h="31114">
                <a:moveTo>
                  <a:pt x="123133" y="30874"/>
                </a:moveTo>
                <a:lnTo>
                  <a:pt x="105477" y="30874"/>
                </a:lnTo>
                <a:lnTo>
                  <a:pt x="98321" y="23963"/>
                </a:lnTo>
                <a:lnTo>
                  <a:pt x="98321" y="6911"/>
                </a:lnTo>
                <a:lnTo>
                  <a:pt x="105477" y="0"/>
                </a:lnTo>
                <a:lnTo>
                  <a:pt x="123133" y="0"/>
                </a:lnTo>
                <a:lnTo>
                  <a:pt x="130289" y="6911"/>
                </a:lnTo>
                <a:lnTo>
                  <a:pt x="130289" y="23963"/>
                </a:lnTo>
                <a:lnTo>
                  <a:pt x="123133" y="30874"/>
                </a:lnTo>
                <a:close/>
              </a:path>
            </a:pathLst>
          </a:custGeom>
          <a:solidFill>
            <a:srgbClr val="2E6794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5" name="object 5"/>
          <p:cNvSpPr/>
          <p:nvPr/>
        </p:nvSpPr>
        <p:spPr>
          <a:xfrm>
            <a:off x="7912653" y="3553618"/>
            <a:ext cx="24288" cy="23336"/>
          </a:xfrm>
          <a:custGeom>
            <a:avLst/>
            <a:gdLst/>
            <a:ahLst/>
            <a:cxnLst/>
            <a:rect l="l" t="t" r="r" b="b"/>
            <a:pathLst>
              <a:path w="32384" h="31114">
                <a:moveTo>
                  <a:pt x="0" y="15437"/>
                </a:moveTo>
                <a:lnTo>
                  <a:pt x="0" y="6911"/>
                </a:lnTo>
                <a:lnTo>
                  <a:pt x="7155" y="0"/>
                </a:lnTo>
                <a:lnTo>
                  <a:pt x="15983" y="0"/>
                </a:lnTo>
                <a:lnTo>
                  <a:pt x="24812" y="0"/>
                </a:lnTo>
                <a:lnTo>
                  <a:pt x="31968" y="6911"/>
                </a:lnTo>
                <a:lnTo>
                  <a:pt x="31968" y="15437"/>
                </a:lnTo>
                <a:lnTo>
                  <a:pt x="31968" y="23963"/>
                </a:lnTo>
                <a:lnTo>
                  <a:pt x="24812" y="30874"/>
                </a:lnTo>
                <a:lnTo>
                  <a:pt x="15983" y="30874"/>
                </a:lnTo>
                <a:lnTo>
                  <a:pt x="7155" y="30874"/>
                </a:lnTo>
                <a:lnTo>
                  <a:pt x="0" y="23963"/>
                </a:lnTo>
                <a:lnTo>
                  <a:pt x="0" y="15437"/>
                </a:lnTo>
              </a:path>
            </a:pathLst>
          </a:custGeom>
          <a:ln w="9524">
            <a:solidFill>
              <a:srgbClr val="FFFFFF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6" name="object 6"/>
          <p:cNvSpPr/>
          <p:nvPr/>
        </p:nvSpPr>
        <p:spPr>
          <a:xfrm>
            <a:off x="7986395" y="3553618"/>
            <a:ext cx="24288" cy="23336"/>
          </a:xfrm>
          <a:custGeom>
            <a:avLst/>
            <a:gdLst/>
            <a:ahLst/>
            <a:cxnLst/>
            <a:rect l="l" t="t" r="r" b="b"/>
            <a:pathLst>
              <a:path w="32384" h="31114">
                <a:moveTo>
                  <a:pt x="0" y="15437"/>
                </a:moveTo>
                <a:lnTo>
                  <a:pt x="0" y="6911"/>
                </a:lnTo>
                <a:lnTo>
                  <a:pt x="7155" y="0"/>
                </a:lnTo>
                <a:lnTo>
                  <a:pt x="15984" y="0"/>
                </a:lnTo>
                <a:lnTo>
                  <a:pt x="24812" y="0"/>
                </a:lnTo>
                <a:lnTo>
                  <a:pt x="31968" y="6911"/>
                </a:lnTo>
                <a:lnTo>
                  <a:pt x="31968" y="15437"/>
                </a:lnTo>
                <a:lnTo>
                  <a:pt x="31968" y="23963"/>
                </a:lnTo>
                <a:lnTo>
                  <a:pt x="24812" y="30874"/>
                </a:lnTo>
                <a:lnTo>
                  <a:pt x="15984" y="30874"/>
                </a:lnTo>
                <a:lnTo>
                  <a:pt x="7155" y="30874"/>
                </a:lnTo>
                <a:lnTo>
                  <a:pt x="0" y="23963"/>
                </a:lnTo>
                <a:lnTo>
                  <a:pt x="0" y="15437"/>
                </a:lnTo>
              </a:path>
            </a:pathLst>
          </a:custGeom>
          <a:ln w="9524">
            <a:solidFill>
              <a:srgbClr val="FFFFFF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7" name="object 7"/>
          <p:cNvSpPr/>
          <p:nvPr/>
        </p:nvSpPr>
        <p:spPr>
          <a:xfrm>
            <a:off x="7899133" y="3646910"/>
            <a:ext cx="124778" cy="20955"/>
          </a:xfrm>
          <a:custGeom>
            <a:avLst/>
            <a:gdLst/>
            <a:ahLst/>
            <a:cxnLst/>
            <a:rect l="l" t="t" r="r" b="b"/>
            <a:pathLst>
              <a:path w="166370" h="27939">
                <a:moveTo>
                  <a:pt x="0" y="0"/>
                </a:moveTo>
                <a:lnTo>
                  <a:pt x="41573" y="20687"/>
                </a:lnTo>
                <a:lnTo>
                  <a:pt x="83122" y="27583"/>
                </a:lnTo>
                <a:lnTo>
                  <a:pt x="124647" y="20687"/>
                </a:lnTo>
                <a:lnTo>
                  <a:pt x="166147" y="0"/>
                </a:lnTo>
              </a:path>
            </a:pathLst>
          </a:custGeom>
          <a:ln w="9524">
            <a:solidFill>
              <a:srgbClr val="FFFFFF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8" name="object 8"/>
          <p:cNvSpPr/>
          <p:nvPr/>
        </p:nvSpPr>
        <p:spPr>
          <a:xfrm>
            <a:off x="7846425" y="3487287"/>
            <a:ext cx="230505" cy="222409"/>
          </a:xfrm>
          <a:custGeom>
            <a:avLst/>
            <a:gdLst/>
            <a:ahLst/>
            <a:cxnLst/>
            <a:rect l="l" t="t" r="r" b="b"/>
            <a:pathLst>
              <a:path w="307340" h="296545">
                <a:moveTo>
                  <a:pt x="0" y="148199"/>
                </a:moveTo>
                <a:lnTo>
                  <a:pt x="7822" y="101357"/>
                </a:lnTo>
                <a:lnTo>
                  <a:pt x="29606" y="60674"/>
                </a:lnTo>
                <a:lnTo>
                  <a:pt x="62824" y="28593"/>
                </a:lnTo>
                <a:lnTo>
                  <a:pt x="104947" y="7555"/>
                </a:lnTo>
                <a:lnTo>
                  <a:pt x="153449" y="0"/>
                </a:lnTo>
                <a:lnTo>
                  <a:pt x="201952" y="7555"/>
                </a:lnTo>
                <a:lnTo>
                  <a:pt x="244075" y="28593"/>
                </a:lnTo>
                <a:lnTo>
                  <a:pt x="277293" y="60674"/>
                </a:lnTo>
                <a:lnTo>
                  <a:pt x="299077" y="101357"/>
                </a:lnTo>
                <a:lnTo>
                  <a:pt x="306899" y="148199"/>
                </a:lnTo>
                <a:lnTo>
                  <a:pt x="299077" y="195042"/>
                </a:lnTo>
                <a:lnTo>
                  <a:pt x="277293" y="235724"/>
                </a:lnTo>
                <a:lnTo>
                  <a:pt x="244075" y="267805"/>
                </a:lnTo>
                <a:lnTo>
                  <a:pt x="201952" y="288844"/>
                </a:lnTo>
                <a:lnTo>
                  <a:pt x="153449" y="296399"/>
                </a:lnTo>
                <a:lnTo>
                  <a:pt x="104947" y="288844"/>
                </a:lnTo>
                <a:lnTo>
                  <a:pt x="62824" y="267805"/>
                </a:lnTo>
                <a:lnTo>
                  <a:pt x="29606" y="235724"/>
                </a:lnTo>
                <a:lnTo>
                  <a:pt x="7822" y="195042"/>
                </a:lnTo>
                <a:lnTo>
                  <a:pt x="0" y="148199"/>
                </a:lnTo>
                <a:close/>
              </a:path>
            </a:pathLst>
          </a:custGeom>
          <a:ln w="9524">
            <a:solidFill>
              <a:srgbClr val="FFFFFF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9" name="object 9"/>
          <p:cNvSpPr/>
          <p:nvPr/>
        </p:nvSpPr>
        <p:spPr>
          <a:xfrm>
            <a:off x="6428419" y="2962331"/>
            <a:ext cx="635456" cy="6354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</p:spTree>
    <p:extLst>
      <p:ext uri="{BB962C8B-B14F-4D97-AF65-F5344CB8AC3E}">
        <p14:creationId xmlns:p14="http://schemas.microsoft.com/office/powerpoint/2010/main" val="8417465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60848" y="372310"/>
            <a:ext cx="7823835" cy="47625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>
              <a:lnSpc>
                <a:spcPct val="100000"/>
              </a:lnSpc>
              <a:spcBef>
                <a:spcPts val="75"/>
              </a:spcBef>
              <a:tabLst>
                <a:tab pos="1153954" algn="l"/>
              </a:tabLst>
            </a:pPr>
            <a:r>
              <a:rPr sz="3000" spc="-75" dirty="0"/>
              <a:t>Public	</a:t>
            </a:r>
            <a:r>
              <a:rPr sz="3000" spc="-64" dirty="0"/>
              <a:t>Health</a:t>
            </a:r>
            <a:r>
              <a:rPr sz="3000" spc="-169" dirty="0"/>
              <a:t> </a:t>
            </a:r>
            <a:r>
              <a:rPr sz="3000" spc="38" dirty="0"/>
              <a:t>in</a:t>
            </a:r>
            <a:r>
              <a:rPr sz="3000" spc="-165" dirty="0"/>
              <a:t> </a:t>
            </a:r>
            <a:r>
              <a:rPr sz="3000" spc="-34" dirty="0"/>
              <a:t>Australia</a:t>
            </a:r>
            <a:r>
              <a:rPr sz="3000" spc="-169" dirty="0"/>
              <a:t> </a:t>
            </a:r>
            <a:r>
              <a:rPr sz="3000" spc="19" dirty="0"/>
              <a:t>-</a:t>
            </a:r>
            <a:r>
              <a:rPr sz="3000" spc="-165" dirty="0"/>
              <a:t> </a:t>
            </a:r>
            <a:r>
              <a:rPr sz="3000" spc="-83" dirty="0"/>
              <a:t>we</a:t>
            </a:r>
            <a:r>
              <a:rPr sz="3000" spc="-169" dirty="0"/>
              <a:t> </a:t>
            </a:r>
            <a:r>
              <a:rPr sz="3000" spc="-86" dirty="0"/>
              <a:t>have</a:t>
            </a:r>
            <a:r>
              <a:rPr sz="3000" spc="-165" dirty="0"/>
              <a:t> </a:t>
            </a:r>
            <a:r>
              <a:rPr sz="3000" spc="-68" dirty="0"/>
              <a:t>no</a:t>
            </a:r>
            <a:r>
              <a:rPr sz="3000" spc="-169" dirty="0"/>
              <a:t> </a:t>
            </a:r>
            <a:r>
              <a:rPr sz="3000" spc="-251" dirty="0"/>
              <a:t>CDC/FDA</a:t>
            </a:r>
            <a:endParaRPr sz="3000"/>
          </a:p>
        </p:txBody>
      </p:sp>
      <p:sp>
        <p:nvSpPr>
          <p:cNvPr id="3" name="object 3"/>
          <p:cNvSpPr txBox="1"/>
          <p:nvPr/>
        </p:nvSpPr>
        <p:spPr>
          <a:xfrm>
            <a:off x="408826" y="3690386"/>
            <a:ext cx="1993583" cy="82285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 marR="3810" indent="123825">
              <a:lnSpc>
                <a:spcPct val="115199"/>
              </a:lnSpc>
              <a:spcBef>
                <a:spcPts val="75"/>
              </a:spcBef>
            </a:pPr>
            <a:r>
              <a:rPr sz="2400" spc="146" dirty="0">
                <a:latin typeface="Cambria"/>
                <a:cs typeface="Cambria"/>
              </a:rPr>
              <a:t>State-based  </a:t>
            </a:r>
            <a:r>
              <a:rPr sz="2400" spc="86" dirty="0">
                <a:latin typeface="Cambria"/>
                <a:cs typeface="Cambria"/>
              </a:rPr>
              <a:t>health</a:t>
            </a:r>
            <a:r>
              <a:rPr sz="2400" spc="15" dirty="0">
                <a:latin typeface="Cambria"/>
                <a:cs typeface="Cambria"/>
              </a:rPr>
              <a:t> </a:t>
            </a:r>
            <a:r>
              <a:rPr sz="2400" spc="116" dirty="0">
                <a:latin typeface="Cambria"/>
                <a:cs typeface="Cambria"/>
              </a:rPr>
              <a:t>system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823725" y="1574313"/>
            <a:ext cx="800099" cy="13715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5" name="object 5"/>
          <p:cNvSpPr/>
          <p:nvPr/>
        </p:nvSpPr>
        <p:spPr>
          <a:xfrm>
            <a:off x="311701" y="1374288"/>
            <a:ext cx="1904999" cy="17716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6" name="object 6"/>
          <p:cNvSpPr txBox="1"/>
          <p:nvPr/>
        </p:nvSpPr>
        <p:spPr>
          <a:xfrm>
            <a:off x="3237277" y="3690386"/>
            <a:ext cx="1902619" cy="82285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0504" marR="3810" indent="-211455">
              <a:lnSpc>
                <a:spcPct val="115199"/>
              </a:lnSpc>
              <a:spcBef>
                <a:spcPts val="75"/>
              </a:spcBef>
            </a:pPr>
            <a:r>
              <a:rPr sz="2400" spc="83" dirty="0">
                <a:latin typeface="Cambria"/>
                <a:cs typeface="Cambria"/>
              </a:rPr>
              <a:t>Public</a:t>
            </a:r>
            <a:r>
              <a:rPr sz="2400" spc="30" dirty="0">
                <a:latin typeface="Cambria"/>
                <a:cs typeface="Cambria"/>
              </a:rPr>
              <a:t> </a:t>
            </a:r>
            <a:r>
              <a:rPr sz="2400" spc="90" dirty="0">
                <a:latin typeface="Cambria"/>
                <a:cs typeface="Cambria"/>
              </a:rPr>
              <a:t>Health  </a:t>
            </a:r>
            <a:r>
              <a:rPr sz="2400" spc="38" dirty="0">
                <a:latin typeface="Cambria"/>
                <a:cs typeface="Cambria"/>
              </a:rPr>
              <a:t>Unit</a:t>
            </a:r>
            <a:r>
              <a:rPr sz="2400" spc="60" dirty="0">
                <a:latin typeface="Cambria"/>
                <a:cs typeface="Cambria"/>
              </a:rPr>
              <a:t> </a:t>
            </a:r>
            <a:r>
              <a:rPr sz="2400" spc="-8" dirty="0">
                <a:latin typeface="Cambria"/>
                <a:cs typeface="Cambria"/>
              </a:rPr>
              <a:t>(PHU)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508427" y="3690386"/>
            <a:ext cx="1902619" cy="82285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8129" marR="3810" indent="-259080">
              <a:lnSpc>
                <a:spcPct val="115199"/>
              </a:lnSpc>
              <a:spcBef>
                <a:spcPts val="75"/>
              </a:spcBef>
            </a:pPr>
            <a:r>
              <a:rPr sz="2400" spc="83" dirty="0">
                <a:latin typeface="Cambria"/>
                <a:cs typeface="Cambria"/>
              </a:rPr>
              <a:t>Public</a:t>
            </a:r>
            <a:r>
              <a:rPr sz="2400" spc="30" dirty="0">
                <a:latin typeface="Cambria"/>
                <a:cs typeface="Cambria"/>
              </a:rPr>
              <a:t> </a:t>
            </a:r>
            <a:r>
              <a:rPr sz="2400" spc="90" dirty="0">
                <a:latin typeface="Cambria"/>
                <a:cs typeface="Cambria"/>
              </a:rPr>
              <a:t>Health  </a:t>
            </a:r>
            <a:r>
              <a:rPr sz="2400" spc="135" dirty="0">
                <a:latin typeface="Cambria"/>
                <a:cs typeface="Cambria"/>
              </a:rPr>
              <a:t>Lab</a:t>
            </a:r>
            <a:r>
              <a:rPr sz="2400" spc="68" dirty="0">
                <a:latin typeface="Cambria"/>
                <a:cs typeface="Cambria"/>
              </a:rPr>
              <a:t> </a:t>
            </a:r>
            <a:r>
              <a:rPr sz="2400" spc="-38" dirty="0">
                <a:latin typeface="Cambria"/>
                <a:cs typeface="Cambria"/>
              </a:rPr>
              <a:t>(PHL)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228125" y="1162500"/>
            <a:ext cx="1368074" cy="20566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9" name="object 9"/>
          <p:cNvSpPr/>
          <p:nvPr/>
        </p:nvSpPr>
        <p:spPr>
          <a:xfrm>
            <a:off x="2907937" y="1655126"/>
            <a:ext cx="2628950" cy="107136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</p:spTree>
    <p:extLst>
      <p:ext uri="{BB962C8B-B14F-4D97-AF65-F5344CB8AC3E}">
        <p14:creationId xmlns:p14="http://schemas.microsoft.com/office/powerpoint/2010/main" val="4580860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32425" y="1"/>
            <a:ext cx="2911574" cy="5143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3" name="object 3"/>
          <p:cNvSpPr txBox="1"/>
          <p:nvPr/>
        </p:nvSpPr>
        <p:spPr>
          <a:xfrm>
            <a:off x="387900" y="1728532"/>
            <a:ext cx="5024438" cy="269224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400" spc="19" dirty="0">
                <a:latin typeface="Cambria"/>
                <a:cs typeface="Cambria"/>
              </a:rPr>
              <a:t>“Immunity </a:t>
            </a:r>
            <a:r>
              <a:rPr sz="2400" spc="116" dirty="0">
                <a:latin typeface="Cambria"/>
                <a:cs typeface="Cambria"/>
              </a:rPr>
              <a:t>and</a:t>
            </a:r>
            <a:r>
              <a:rPr sz="2400" spc="79" dirty="0">
                <a:latin typeface="Cambria"/>
                <a:cs typeface="Cambria"/>
              </a:rPr>
              <a:t> </a:t>
            </a:r>
            <a:r>
              <a:rPr sz="2400" spc="30" dirty="0">
                <a:latin typeface="Cambria"/>
                <a:cs typeface="Cambria"/>
              </a:rPr>
              <a:t>infection”</a:t>
            </a:r>
            <a:endParaRPr sz="2400">
              <a:latin typeface="Cambria"/>
              <a:cs typeface="Cambria"/>
            </a:endParaRPr>
          </a:p>
          <a:p>
            <a:pPr marL="466725" indent="-412909">
              <a:lnSpc>
                <a:spcPct val="100000"/>
              </a:lnSpc>
              <a:spcBef>
                <a:spcPts val="2014"/>
              </a:spcBef>
              <a:buFont typeface="Arial"/>
              <a:buChar char="●"/>
              <a:tabLst>
                <a:tab pos="466249" algn="l"/>
                <a:tab pos="466725" algn="l"/>
              </a:tabLst>
            </a:pPr>
            <a:r>
              <a:rPr sz="2400" spc="113" dirty="0">
                <a:latin typeface="Cambria"/>
                <a:cs typeface="Cambria"/>
              </a:rPr>
              <a:t>Research</a:t>
            </a:r>
            <a:endParaRPr sz="2400">
              <a:latin typeface="Cambria"/>
              <a:cs typeface="Cambria"/>
            </a:endParaRPr>
          </a:p>
          <a:p>
            <a:pPr marL="466725" indent="-412909">
              <a:lnSpc>
                <a:spcPct val="100000"/>
              </a:lnSpc>
              <a:spcBef>
                <a:spcPts val="439"/>
              </a:spcBef>
              <a:buFont typeface="Arial"/>
              <a:buChar char="●"/>
              <a:tabLst>
                <a:tab pos="466249" algn="l"/>
                <a:tab pos="466725" algn="l"/>
              </a:tabLst>
            </a:pPr>
            <a:r>
              <a:rPr sz="2400" spc="86" dirty="0">
                <a:latin typeface="Cambria"/>
                <a:cs typeface="Cambria"/>
              </a:rPr>
              <a:t>Teaching</a:t>
            </a:r>
            <a:endParaRPr sz="2400">
              <a:latin typeface="Cambria"/>
              <a:cs typeface="Cambria"/>
            </a:endParaRPr>
          </a:p>
          <a:p>
            <a:pPr marL="466725" indent="-412909">
              <a:lnSpc>
                <a:spcPct val="100000"/>
              </a:lnSpc>
              <a:spcBef>
                <a:spcPts val="439"/>
              </a:spcBef>
              <a:buFont typeface="Arial"/>
              <a:buChar char="●"/>
              <a:tabLst>
                <a:tab pos="466249" algn="l"/>
                <a:tab pos="466725" algn="l"/>
              </a:tabLst>
            </a:pPr>
            <a:r>
              <a:rPr sz="2400" spc="83" dirty="0">
                <a:latin typeface="Cambria"/>
                <a:cs typeface="Cambria"/>
              </a:rPr>
              <a:t>Public </a:t>
            </a:r>
            <a:r>
              <a:rPr sz="2400" spc="86" dirty="0">
                <a:latin typeface="Cambria"/>
                <a:cs typeface="Cambria"/>
              </a:rPr>
              <a:t>health </a:t>
            </a:r>
            <a:r>
              <a:rPr sz="2400" spc="116" dirty="0">
                <a:latin typeface="Cambria"/>
                <a:cs typeface="Cambria"/>
              </a:rPr>
              <a:t>and </a:t>
            </a:r>
            <a:r>
              <a:rPr sz="2400" spc="98" dirty="0">
                <a:latin typeface="Cambria"/>
                <a:cs typeface="Cambria"/>
              </a:rPr>
              <a:t>reference</a:t>
            </a:r>
            <a:r>
              <a:rPr sz="2400" spc="26" dirty="0">
                <a:latin typeface="Cambria"/>
                <a:cs typeface="Cambria"/>
              </a:rPr>
              <a:t> </a:t>
            </a:r>
            <a:r>
              <a:rPr sz="2400" spc="105" dirty="0">
                <a:latin typeface="Cambria"/>
                <a:cs typeface="Cambria"/>
              </a:rPr>
              <a:t>labs</a:t>
            </a:r>
            <a:endParaRPr sz="2400">
              <a:latin typeface="Cambria"/>
              <a:cs typeface="Cambria"/>
            </a:endParaRPr>
          </a:p>
          <a:p>
            <a:pPr marL="466725" indent="-412909">
              <a:lnSpc>
                <a:spcPct val="100000"/>
              </a:lnSpc>
              <a:spcBef>
                <a:spcPts val="439"/>
              </a:spcBef>
              <a:buFont typeface="Arial"/>
              <a:buChar char="●"/>
              <a:tabLst>
                <a:tab pos="466249" algn="l"/>
                <a:tab pos="466725" algn="l"/>
              </a:tabLst>
            </a:pPr>
            <a:r>
              <a:rPr sz="2400" spc="86" dirty="0">
                <a:latin typeface="Cambria"/>
                <a:cs typeface="Cambria"/>
              </a:rPr>
              <a:t>Diagnostic</a:t>
            </a:r>
            <a:r>
              <a:rPr sz="2400" spc="79" dirty="0">
                <a:latin typeface="Cambria"/>
                <a:cs typeface="Cambria"/>
              </a:rPr>
              <a:t> </a:t>
            </a:r>
            <a:r>
              <a:rPr sz="2400" spc="94" dirty="0">
                <a:latin typeface="Cambria"/>
                <a:cs typeface="Cambria"/>
              </a:rPr>
              <a:t>services</a:t>
            </a:r>
            <a:endParaRPr sz="2400">
              <a:latin typeface="Cambria"/>
              <a:cs typeface="Cambria"/>
            </a:endParaRPr>
          </a:p>
          <a:p>
            <a:pPr marL="466725" indent="-412909">
              <a:lnSpc>
                <a:spcPct val="100000"/>
              </a:lnSpc>
              <a:spcBef>
                <a:spcPts val="439"/>
              </a:spcBef>
              <a:buFont typeface="Arial"/>
              <a:buChar char="●"/>
              <a:tabLst>
                <a:tab pos="466249" algn="l"/>
                <a:tab pos="466725" algn="l"/>
              </a:tabLst>
            </a:pPr>
            <a:r>
              <a:rPr sz="2400" spc="56" dirty="0">
                <a:latin typeface="Cambria"/>
                <a:cs typeface="Cambria"/>
              </a:rPr>
              <a:t>Clinical </a:t>
            </a:r>
            <a:r>
              <a:rPr sz="2400" spc="109" dirty="0">
                <a:latin typeface="Cambria"/>
                <a:cs typeface="Cambria"/>
              </a:rPr>
              <a:t>care </a:t>
            </a:r>
            <a:r>
              <a:rPr sz="2400" spc="-45" dirty="0">
                <a:latin typeface="Cambria"/>
                <a:cs typeface="Cambria"/>
              </a:rPr>
              <a:t>in </a:t>
            </a:r>
            <a:r>
              <a:rPr sz="2400" spc="-30" dirty="0">
                <a:latin typeface="Cambria"/>
                <a:cs typeface="Cambria"/>
              </a:rPr>
              <a:t>ID </a:t>
            </a:r>
            <a:r>
              <a:rPr sz="2400" spc="116" dirty="0">
                <a:latin typeface="Cambria"/>
                <a:cs typeface="Cambria"/>
              </a:rPr>
              <a:t>and</a:t>
            </a:r>
            <a:r>
              <a:rPr sz="2400" spc="240" dirty="0">
                <a:latin typeface="Cambria"/>
                <a:cs typeface="Cambria"/>
              </a:rPr>
              <a:t> </a:t>
            </a:r>
            <a:r>
              <a:rPr sz="2400" spc="45" dirty="0">
                <a:latin typeface="Cambria"/>
                <a:cs typeface="Cambria"/>
              </a:rPr>
              <a:t>immunity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51688" y="276213"/>
            <a:ext cx="2333624" cy="9239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5" name="object 5"/>
          <p:cNvSpPr/>
          <p:nvPr/>
        </p:nvSpPr>
        <p:spPr>
          <a:xfrm>
            <a:off x="3472138" y="164851"/>
            <a:ext cx="2590799" cy="12191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6" name="object 6"/>
          <p:cNvSpPr/>
          <p:nvPr/>
        </p:nvSpPr>
        <p:spPr>
          <a:xfrm>
            <a:off x="4707916" y="522928"/>
            <a:ext cx="96679" cy="102870"/>
          </a:xfrm>
          <a:custGeom>
            <a:avLst/>
            <a:gdLst/>
            <a:ahLst/>
            <a:cxnLst/>
            <a:rect l="l" t="t" r="r" b="b"/>
            <a:pathLst>
              <a:path w="128904" h="137159">
                <a:moveTo>
                  <a:pt x="128889" y="136917"/>
                </a:moveTo>
                <a:lnTo>
                  <a:pt x="0" y="136917"/>
                </a:lnTo>
                <a:lnTo>
                  <a:pt x="0" y="0"/>
                </a:lnTo>
                <a:lnTo>
                  <a:pt x="128889" y="0"/>
                </a:lnTo>
                <a:lnTo>
                  <a:pt x="128889" y="136917"/>
                </a:lnTo>
                <a:close/>
              </a:path>
            </a:pathLst>
          </a:custGeom>
          <a:solidFill>
            <a:srgbClr val="0097A7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7" name="object 7"/>
          <p:cNvSpPr/>
          <p:nvPr/>
        </p:nvSpPr>
        <p:spPr>
          <a:xfrm>
            <a:off x="4605228" y="625617"/>
            <a:ext cx="302419" cy="96679"/>
          </a:xfrm>
          <a:custGeom>
            <a:avLst/>
            <a:gdLst/>
            <a:ahLst/>
            <a:cxnLst/>
            <a:rect l="l" t="t" r="r" b="b"/>
            <a:pathLst>
              <a:path w="403225" h="128905">
                <a:moveTo>
                  <a:pt x="402725" y="128889"/>
                </a:moveTo>
                <a:lnTo>
                  <a:pt x="0" y="128889"/>
                </a:lnTo>
                <a:lnTo>
                  <a:pt x="0" y="0"/>
                </a:lnTo>
                <a:lnTo>
                  <a:pt x="402725" y="0"/>
                </a:lnTo>
                <a:lnTo>
                  <a:pt x="402725" y="128889"/>
                </a:lnTo>
                <a:close/>
              </a:path>
            </a:pathLst>
          </a:custGeom>
          <a:solidFill>
            <a:srgbClr val="0097A7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8" name="object 8"/>
          <p:cNvSpPr/>
          <p:nvPr/>
        </p:nvSpPr>
        <p:spPr>
          <a:xfrm>
            <a:off x="4707916" y="722283"/>
            <a:ext cx="96679" cy="102870"/>
          </a:xfrm>
          <a:custGeom>
            <a:avLst/>
            <a:gdLst/>
            <a:ahLst/>
            <a:cxnLst/>
            <a:rect l="l" t="t" r="r" b="b"/>
            <a:pathLst>
              <a:path w="128904" h="137159">
                <a:moveTo>
                  <a:pt x="128889" y="136917"/>
                </a:moveTo>
                <a:lnTo>
                  <a:pt x="0" y="136917"/>
                </a:lnTo>
                <a:lnTo>
                  <a:pt x="0" y="0"/>
                </a:lnTo>
                <a:lnTo>
                  <a:pt x="128889" y="0"/>
                </a:lnTo>
                <a:lnTo>
                  <a:pt x="128889" y="136917"/>
                </a:lnTo>
                <a:close/>
              </a:path>
            </a:pathLst>
          </a:custGeom>
          <a:solidFill>
            <a:srgbClr val="0097A7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9" name="object 9"/>
          <p:cNvSpPr/>
          <p:nvPr/>
        </p:nvSpPr>
        <p:spPr>
          <a:xfrm>
            <a:off x="4605228" y="522928"/>
            <a:ext cx="302419" cy="302419"/>
          </a:xfrm>
          <a:custGeom>
            <a:avLst/>
            <a:gdLst/>
            <a:ahLst/>
            <a:cxnLst/>
            <a:rect l="l" t="t" r="r" b="b"/>
            <a:pathLst>
              <a:path w="403225" h="403225">
                <a:moveTo>
                  <a:pt x="0" y="136917"/>
                </a:moveTo>
                <a:lnTo>
                  <a:pt x="136917" y="136917"/>
                </a:lnTo>
                <a:lnTo>
                  <a:pt x="136917" y="0"/>
                </a:lnTo>
                <a:lnTo>
                  <a:pt x="265807" y="0"/>
                </a:lnTo>
                <a:lnTo>
                  <a:pt x="265807" y="136917"/>
                </a:lnTo>
                <a:lnTo>
                  <a:pt x="402725" y="136917"/>
                </a:lnTo>
                <a:lnTo>
                  <a:pt x="402725" y="265807"/>
                </a:lnTo>
                <a:lnTo>
                  <a:pt x="265807" y="265807"/>
                </a:lnTo>
                <a:lnTo>
                  <a:pt x="265807" y="402725"/>
                </a:lnTo>
                <a:lnTo>
                  <a:pt x="136917" y="402725"/>
                </a:lnTo>
                <a:lnTo>
                  <a:pt x="136917" y="265807"/>
                </a:lnTo>
                <a:lnTo>
                  <a:pt x="0" y="265807"/>
                </a:lnTo>
                <a:lnTo>
                  <a:pt x="0" y="136917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</p:spTree>
    <p:extLst>
      <p:ext uri="{BB962C8B-B14F-4D97-AF65-F5344CB8AC3E}">
        <p14:creationId xmlns:p14="http://schemas.microsoft.com/office/powerpoint/2010/main" val="30454543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56314" y="331831"/>
            <a:ext cx="5431631" cy="56769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>
              <a:lnSpc>
                <a:spcPct val="100000"/>
              </a:lnSpc>
              <a:spcBef>
                <a:spcPts val="75"/>
              </a:spcBef>
              <a:tabLst>
                <a:tab pos="3175635" algn="l"/>
              </a:tabLst>
            </a:pPr>
            <a:r>
              <a:rPr sz="3600" spc="-266" dirty="0"/>
              <a:t>ABPHM </a:t>
            </a:r>
            <a:r>
              <a:rPr sz="3600" spc="23" dirty="0"/>
              <a:t>-</a:t>
            </a:r>
            <a:r>
              <a:rPr sz="3600" spc="-124" dirty="0"/>
              <a:t> </a:t>
            </a:r>
            <a:r>
              <a:rPr sz="3600" spc="-236" dirty="0"/>
              <a:t>2013</a:t>
            </a:r>
            <a:r>
              <a:rPr sz="3600" spc="-191" dirty="0"/>
              <a:t> </a:t>
            </a:r>
            <a:r>
              <a:rPr sz="3600" spc="23" dirty="0"/>
              <a:t>-	</a:t>
            </a:r>
            <a:r>
              <a:rPr sz="3600" spc="-86" dirty="0"/>
              <a:t>Hinxton,</a:t>
            </a:r>
            <a:r>
              <a:rPr sz="3600" spc="-240" dirty="0"/>
              <a:t> </a:t>
            </a:r>
            <a:r>
              <a:rPr sz="3600" spc="-334" dirty="0"/>
              <a:t>UK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5439124" y="1290625"/>
            <a:ext cx="2175486" cy="25622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4" name="object 4"/>
          <p:cNvSpPr/>
          <p:nvPr/>
        </p:nvSpPr>
        <p:spPr>
          <a:xfrm>
            <a:off x="1290350" y="1290625"/>
            <a:ext cx="2609850" cy="25622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5" name="object 5"/>
          <p:cNvSpPr txBox="1"/>
          <p:nvPr/>
        </p:nvSpPr>
        <p:spPr>
          <a:xfrm>
            <a:off x="1671254" y="4050260"/>
            <a:ext cx="1906429" cy="93345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77679" marR="3810" indent="-468630">
              <a:lnSpc>
                <a:spcPct val="100000"/>
              </a:lnSpc>
              <a:spcBef>
                <a:spcPts val="75"/>
              </a:spcBef>
            </a:pPr>
            <a:r>
              <a:rPr sz="3000" spc="8" dirty="0">
                <a:latin typeface="Cambria"/>
                <a:cs typeface="Cambria"/>
              </a:rPr>
              <a:t>Eric </a:t>
            </a:r>
            <a:r>
              <a:rPr sz="3000" spc="49" dirty="0">
                <a:latin typeface="Cambria"/>
                <a:cs typeface="Cambria"/>
              </a:rPr>
              <a:t>Brown  </a:t>
            </a:r>
            <a:r>
              <a:rPr sz="3000" spc="-56" dirty="0">
                <a:latin typeface="Cambria"/>
                <a:cs typeface="Cambria"/>
              </a:rPr>
              <a:t>(FDA)</a:t>
            </a:r>
            <a:endParaRPr sz="3000">
              <a:latin typeface="Cambria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67119" y="4050260"/>
            <a:ext cx="2393156" cy="93345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99611" marR="3810" indent="-690563">
              <a:lnSpc>
                <a:spcPct val="100000"/>
              </a:lnSpc>
              <a:spcBef>
                <a:spcPts val="75"/>
              </a:spcBef>
            </a:pPr>
            <a:r>
              <a:rPr sz="3000" spc="169" dirty="0">
                <a:latin typeface="Cambria"/>
                <a:cs typeface="Cambria"/>
              </a:rPr>
              <a:t>Steve</a:t>
            </a:r>
            <a:r>
              <a:rPr sz="3000" spc="53" dirty="0">
                <a:latin typeface="Cambria"/>
                <a:cs typeface="Cambria"/>
              </a:rPr>
              <a:t> </a:t>
            </a:r>
            <a:r>
              <a:rPr sz="3000" spc="120" dirty="0">
                <a:latin typeface="Cambria"/>
                <a:cs typeface="Cambria"/>
              </a:rPr>
              <a:t>Musser  </a:t>
            </a:r>
            <a:r>
              <a:rPr sz="3000" spc="30" dirty="0">
                <a:latin typeface="Cambria"/>
                <a:cs typeface="Cambria"/>
              </a:rPr>
              <a:t>(CDC)</a:t>
            </a:r>
            <a:endParaRPr sz="30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41932433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30988" y="331831"/>
            <a:ext cx="4682490" cy="56769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3600" spc="-139" dirty="0"/>
              <a:t>7th </a:t>
            </a:r>
            <a:r>
              <a:rPr sz="3600" spc="-172" dirty="0"/>
              <a:t>GMI </a:t>
            </a:r>
            <a:r>
              <a:rPr sz="3600" spc="23" dirty="0"/>
              <a:t>- </a:t>
            </a:r>
            <a:r>
              <a:rPr sz="3600" spc="-195" dirty="0"/>
              <a:t>2014 </a:t>
            </a:r>
            <a:r>
              <a:rPr sz="3600" spc="23" dirty="0"/>
              <a:t>-</a:t>
            </a:r>
            <a:r>
              <a:rPr sz="3600" spc="-472" dirty="0"/>
              <a:t> </a:t>
            </a:r>
            <a:r>
              <a:rPr sz="3600" spc="-281" dirty="0"/>
              <a:t>York, </a:t>
            </a:r>
            <a:r>
              <a:rPr sz="3600" spc="-334" dirty="0"/>
              <a:t>UK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4332838" y="1339385"/>
            <a:ext cx="1927400" cy="19032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4" name="object 4"/>
          <p:cNvSpPr/>
          <p:nvPr/>
        </p:nvSpPr>
        <p:spPr>
          <a:xfrm>
            <a:off x="358737" y="1336201"/>
            <a:ext cx="1815352" cy="190963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5" name="object 5"/>
          <p:cNvSpPr/>
          <p:nvPr/>
        </p:nvSpPr>
        <p:spPr>
          <a:xfrm>
            <a:off x="2240699" y="1327319"/>
            <a:ext cx="1927400" cy="1927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6" name="object 6"/>
          <p:cNvSpPr txBox="1"/>
          <p:nvPr/>
        </p:nvSpPr>
        <p:spPr>
          <a:xfrm>
            <a:off x="940479" y="3579610"/>
            <a:ext cx="1057275" cy="139065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 marR="3810" indent="80486" algn="just">
              <a:lnSpc>
                <a:spcPct val="100000"/>
              </a:lnSpc>
              <a:spcBef>
                <a:spcPts val="75"/>
              </a:spcBef>
            </a:pPr>
            <a:r>
              <a:rPr sz="3000" spc="105" dirty="0">
                <a:latin typeface="Cambria"/>
                <a:cs typeface="Cambria"/>
              </a:rPr>
              <a:t>Marc  </a:t>
            </a:r>
            <a:r>
              <a:rPr sz="3000" spc="26" dirty="0">
                <a:latin typeface="Cambria"/>
                <a:cs typeface="Cambria"/>
              </a:rPr>
              <a:t>Alla</a:t>
            </a:r>
            <a:r>
              <a:rPr sz="3000" spc="-19" dirty="0">
                <a:latin typeface="Cambria"/>
                <a:cs typeface="Cambria"/>
              </a:rPr>
              <a:t>r</a:t>
            </a:r>
            <a:r>
              <a:rPr sz="3000" spc="120" dirty="0">
                <a:latin typeface="Cambria"/>
                <a:cs typeface="Cambria"/>
              </a:rPr>
              <a:t>d  </a:t>
            </a:r>
            <a:r>
              <a:rPr sz="3000" spc="-56" dirty="0">
                <a:latin typeface="Cambria"/>
                <a:cs typeface="Cambria"/>
              </a:rPr>
              <a:t>(FDA)</a:t>
            </a:r>
            <a:endParaRPr sz="3000">
              <a:latin typeface="Cambria"/>
              <a:cs typeface="Cambr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718297" y="3579604"/>
            <a:ext cx="1258729" cy="139065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 marR="3810" algn="ctr">
              <a:lnSpc>
                <a:spcPct val="100000"/>
              </a:lnSpc>
              <a:spcBef>
                <a:spcPts val="75"/>
              </a:spcBef>
            </a:pPr>
            <a:r>
              <a:rPr sz="3000" spc="68" dirty="0">
                <a:latin typeface="Cambria"/>
                <a:cs typeface="Cambria"/>
              </a:rPr>
              <a:t>Ruth  </a:t>
            </a:r>
            <a:r>
              <a:rPr sz="3000" spc="113" dirty="0">
                <a:latin typeface="Cambria"/>
                <a:cs typeface="Cambria"/>
              </a:rPr>
              <a:t>Timme  </a:t>
            </a:r>
            <a:r>
              <a:rPr sz="3000" spc="-56" dirty="0">
                <a:latin typeface="Cambria"/>
                <a:cs typeface="Cambria"/>
              </a:rPr>
              <a:t>(FDA)</a:t>
            </a:r>
            <a:endParaRPr sz="3000">
              <a:latin typeface="Cambria"/>
              <a:cs typeface="Cambr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688521" y="3518335"/>
            <a:ext cx="1216343" cy="139065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 marR="3810" indent="-476" algn="ctr">
              <a:lnSpc>
                <a:spcPct val="100000"/>
              </a:lnSpc>
              <a:spcBef>
                <a:spcPts val="75"/>
              </a:spcBef>
            </a:pPr>
            <a:r>
              <a:rPr sz="3000" spc="-4" dirty="0">
                <a:latin typeface="Cambria"/>
                <a:cs typeface="Cambria"/>
              </a:rPr>
              <a:t>Bill  </a:t>
            </a:r>
            <a:r>
              <a:rPr sz="3000" spc="30" dirty="0">
                <a:latin typeface="Cambria"/>
                <a:cs typeface="Cambria"/>
              </a:rPr>
              <a:t>Klim</a:t>
            </a:r>
            <a:r>
              <a:rPr sz="3000" spc="-68" dirty="0">
                <a:latin typeface="Cambria"/>
                <a:cs typeface="Cambria"/>
              </a:rPr>
              <a:t>k</a:t>
            </a:r>
            <a:r>
              <a:rPr sz="3000" spc="188" dirty="0">
                <a:latin typeface="Cambria"/>
                <a:cs typeface="Cambria"/>
              </a:rPr>
              <a:t>e  </a:t>
            </a:r>
            <a:r>
              <a:rPr sz="3000" spc="-19" dirty="0">
                <a:latin typeface="Cambria"/>
                <a:cs typeface="Cambria"/>
              </a:rPr>
              <a:t>(NCBI)</a:t>
            </a:r>
            <a:endParaRPr sz="3000">
              <a:latin typeface="Cambria"/>
              <a:cs typeface="Cambri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424969" y="1339388"/>
            <a:ext cx="1815337" cy="18153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10" name="object 10"/>
          <p:cNvSpPr txBox="1"/>
          <p:nvPr/>
        </p:nvSpPr>
        <p:spPr>
          <a:xfrm>
            <a:off x="6610867" y="3579610"/>
            <a:ext cx="1758315" cy="139065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 marR="3810" indent="-476" algn="ctr">
              <a:lnSpc>
                <a:spcPct val="100000"/>
              </a:lnSpc>
              <a:spcBef>
                <a:spcPts val="75"/>
              </a:spcBef>
            </a:pPr>
            <a:r>
              <a:rPr sz="3000" spc="4" dirty="0">
                <a:latin typeface="Cambria"/>
                <a:cs typeface="Cambria"/>
              </a:rPr>
              <a:t>Martin  </a:t>
            </a:r>
            <a:r>
              <a:rPr sz="3000" spc="176" dirty="0">
                <a:latin typeface="Cambria"/>
                <a:cs typeface="Cambria"/>
              </a:rPr>
              <a:t>Shu</a:t>
            </a:r>
            <a:r>
              <a:rPr sz="3000" spc="244" dirty="0">
                <a:latin typeface="Cambria"/>
                <a:cs typeface="Cambria"/>
              </a:rPr>
              <a:t>m</a:t>
            </a:r>
            <a:r>
              <a:rPr sz="3000" spc="75" dirty="0">
                <a:latin typeface="Cambria"/>
                <a:cs typeface="Cambria"/>
              </a:rPr>
              <a:t>w</a:t>
            </a:r>
            <a:r>
              <a:rPr sz="3000" spc="124" dirty="0">
                <a:latin typeface="Cambria"/>
                <a:cs typeface="Cambria"/>
              </a:rPr>
              <a:t>a</a:t>
            </a:r>
            <a:r>
              <a:rPr sz="3000" spc="71" dirty="0">
                <a:latin typeface="Cambria"/>
                <a:cs typeface="Cambria"/>
              </a:rPr>
              <a:t>y  </a:t>
            </a:r>
            <a:r>
              <a:rPr sz="3000" spc="-19" dirty="0">
                <a:latin typeface="Cambria"/>
                <a:cs typeface="Cambria"/>
              </a:rPr>
              <a:t>(NCBI)</a:t>
            </a:r>
            <a:endParaRPr sz="30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1104904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94999" marR="3810" indent="-1884045">
              <a:lnSpc>
                <a:spcPts val="3938"/>
              </a:lnSpc>
              <a:spcBef>
                <a:spcPts val="225"/>
              </a:spcBef>
              <a:tabLst>
                <a:tab pos="1023938" algn="l"/>
              </a:tabLst>
            </a:pPr>
            <a:r>
              <a:rPr spc="-195" dirty="0"/>
              <a:t>ASM	</a:t>
            </a:r>
            <a:r>
              <a:rPr spc="-349" dirty="0"/>
              <a:t>NGS </a:t>
            </a:r>
            <a:r>
              <a:rPr spc="-278" dirty="0"/>
              <a:t>+ </a:t>
            </a:r>
            <a:r>
              <a:rPr spc="-195" dirty="0"/>
              <a:t>GenomeTrakr </a:t>
            </a:r>
            <a:r>
              <a:rPr spc="23" dirty="0"/>
              <a:t>- </a:t>
            </a:r>
            <a:r>
              <a:rPr spc="-191" dirty="0"/>
              <a:t>2015 </a:t>
            </a:r>
            <a:r>
              <a:rPr spc="23" dirty="0"/>
              <a:t>-  </a:t>
            </a:r>
            <a:r>
              <a:rPr spc="-64" dirty="0"/>
              <a:t>Washington</a:t>
            </a:r>
          </a:p>
        </p:txBody>
      </p:sp>
      <p:sp>
        <p:nvSpPr>
          <p:cNvPr id="3" name="object 3"/>
          <p:cNvSpPr/>
          <p:nvPr/>
        </p:nvSpPr>
        <p:spPr>
          <a:xfrm>
            <a:off x="827224" y="1349150"/>
            <a:ext cx="1940750" cy="22591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4" name="object 4"/>
          <p:cNvSpPr txBox="1"/>
          <p:nvPr/>
        </p:nvSpPr>
        <p:spPr>
          <a:xfrm>
            <a:off x="1287491" y="1410110"/>
            <a:ext cx="7290911" cy="369396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03133" marR="3810" algn="ctr">
              <a:lnSpc>
                <a:spcPct val="100000"/>
              </a:lnSpc>
              <a:spcBef>
                <a:spcPts val="75"/>
              </a:spcBef>
            </a:pPr>
            <a:r>
              <a:rPr sz="3000" spc="94" dirty="0">
                <a:latin typeface="Cambria"/>
                <a:cs typeface="Cambria"/>
              </a:rPr>
              <a:t>“We promise </a:t>
            </a:r>
            <a:r>
              <a:rPr sz="3000" spc="75" dirty="0">
                <a:latin typeface="Cambria"/>
                <a:cs typeface="Cambria"/>
              </a:rPr>
              <a:t>to </a:t>
            </a:r>
            <a:r>
              <a:rPr sz="3000" spc="94" dirty="0">
                <a:latin typeface="Cambria"/>
                <a:cs typeface="Cambria"/>
              </a:rPr>
              <a:t>submit </a:t>
            </a:r>
            <a:r>
              <a:rPr sz="3000" spc="225" dirty="0">
                <a:latin typeface="Cambria"/>
                <a:cs typeface="Cambria"/>
              </a:rPr>
              <a:t>some  </a:t>
            </a:r>
            <a:r>
              <a:rPr sz="3000" i="1" spc="4" dirty="0">
                <a:latin typeface="Arial"/>
                <a:cs typeface="Arial"/>
              </a:rPr>
              <a:t>Listeria </a:t>
            </a:r>
            <a:r>
              <a:rPr sz="3000" spc="236" dirty="0">
                <a:latin typeface="Cambria"/>
                <a:cs typeface="Cambria"/>
              </a:rPr>
              <a:t>genomes </a:t>
            </a:r>
            <a:r>
              <a:rPr sz="3000" spc="75" dirty="0">
                <a:latin typeface="Cambria"/>
                <a:cs typeface="Cambria"/>
              </a:rPr>
              <a:t>to  </a:t>
            </a:r>
            <a:r>
              <a:rPr sz="3000" spc="64" dirty="0">
                <a:latin typeface="Cambria"/>
                <a:cs typeface="Cambria"/>
              </a:rPr>
              <a:t>GenomeTrakr </a:t>
            </a:r>
            <a:r>
              <a:rPr sz="3000" spc="-15" dirty="0">
                <a:latin typeface="Cambria"/>
                <a:cs typeface="Cambria"/>
              </a:rPr>
              <a:t>within </a:t>
            </a:r>
            <a:r>
              <a:rPr sz="3000" spc="169" dirty="0">
                <a:latin typeface="Cambria"/>
                <a:cs typeface="Cambria"/>
              </a:rPr>
              <a:t>a</a:t>
            </a:r>
            <a:r>
              <a:rPr sz="3000" spc="-8" dirty="0">
                <a:latin typeface="Cambria"/>
                <a:cs typeface="Cambria"/>
              </a:rPr>
              <a:t> </a:t>
            </a:r>
            <a:r>
              <a:rPr sz="3000" spc="26" dirty="0">
                <a:latin typeface="Cambria"/>
                <a:cs typeface="Cambria"/>
              </a:rPr>
              <a:t>year”</a:t>
            </a:r>
            <a:endParaRPr sz="30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3525">
              <a:latin typeface="Cambria"/>
              <a:cs typeface="Cambria"/>
            </a:endParaRPr>
          </a:p>
          <a:p>
            <a:pPr marL="9525" marR="6273641" indent="89535" algn="just">
              <a:lnSpc>
                <a:spcPct val="100000"/>
              </a:lnSpc>
              <a:spcBef>
                <a:spcPts val="2853"/>
              </a:spcBef>
            </a:pPr>
            <a:r>
              <a:rPr sz="3000" spc="-30" dirty="0">
                <a:latin typeface="Cambria"/>
                <a:cs typeface="Cambria"/>
              </a:rPr>
              <a:t>Errol  </a:t>
            </a:r>
            <a:r>
              <a:rPr sz="3000" spc="304" dirty="0">
                <a:latin typeface="Cambria"/>
                <a:cs typeface="Cambria"/>
              </a:rPr>
              <a:t>S</a:t>
            </a:r>
            <a:r>
              <a:rPr sz="3000" spc="-90" dirty="0">
                <a:latin typeface="Cambria"/>
                <a:cs typeface="Cambria"/>
              </a:rPr>
              <a:t>t</a:t>
            </a:r>
            <a:r>
              <a:rPr sz="3000" spc="-120" dirty="0">
                <a:latin typeface="Cambria"/>
                <a:cs typeface="Cambria"/>
              </a:rPr>
              <a:t>r</a:t>
            </a:r>
            <a:r>
              <a:rPr sz="3000" spc="15" dirty="0">
                <a:latin typeface="Cambria"/>
                <a:cs typeface="Cambria"/>
              </a:rPr>
              <a:t>ain  </a:t>
            </a:r>
            <a:r>
              <a:rPr sz="3000" spc="-56" dirty="0">
                <a:latin typeface="Cambria"/>
                <a:cs typeface="Cambria"/>
              </a:rPr>
              <a:t>(FDA)</a:t>
            </a:r>
            <a:endParaRPr sz="3000">
              <a:latin typeface="Cambria"/>
              <a:cs typeface="Cambr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831340" y="3152475"/>
            <a:ext cx="4239299" cy="13452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</p:spTree>
    <p:extLst>
      <p:ext uri="{BB962C8B-B14F-4D97-AF65-F5344CB8AC3E}">
        <p14:creationId xmlns:p14="http://schemas.microsoft.com/office/powerpoint/2010/main" val="42597007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94999" marR="3810" indent="-1884045">
              <a:lnSpc>
                <a:spcPts val="3938"/>
              </a:lnSpc>
              <a:spcBef>
                <a:spcPts val="225"/>
              </a:spcBef>
              <a:tabLst>
                <a:tab pos="1023938" algn="l"/>
              </a:tabLst>
            </a:pPr>
            <a:r>
              <a:rPr spc="-195" dirty="0"/>
              <a:t>ASM	</a:t>
            </a:r>
            <a:r>
              <a:rPr spc="-349" dirty="0"/>
              <a:t>NGS </a:t>
            </a:r>
            <a:r>
              <a:rPr spc="-278" dirty="0"/>
              <a:t>+ </a:t>
            </a:r>
            <a:r>
              <a:rPr spc="-195" dirty="0"/>
              <a:t>GenomeTrakr </a:t>
            </a:r>
            <a:r>
              <a:rPr spc="23" dirty="0"/>
              <a:t>- </a:t>
            </a:r>
            <a:r>
              <a:rPr spc="-191" dirty="0"/>
              <a:t>2015 </a:t>
            </a:r>
            <a:r>
              <a:rPr spc="23" dirty="0"/>
              <a:t>-  </a:t>
            </a:r>
            <a:r>
              <a:rPr spc="-64" dirty="0"/>
              <a:t>Washington</a:t>
            </a:r>
          </a:p>
        </p:txBody>
      </p:sp>
      <p:sp>
        <p:nvSpPr>
          <p:cNvPr id="3" name="object 3"/>
          <p:cNvSpPr/>
          <p:nvPr/>
        </p:nvSpPr>
        <p:spPr>
          <a:xfrm>
            <a:off x="827224" y="1349150"/>
            <a:ext cx="1940750" cy="22591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4" name="object 4"/>
          <p:cNvSpPr txBox="1"/>
          <p:nvPr/>
        </p:nvSpPr>
        <p:spPr>
          <a:xfrm>
            <a:off x="1287491" y="1410110"/>
            <a:ext cx="7290911" cy="32322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03133" marR="3810" algn="ctr">
              <a:lnSpc>
                <a:spcPct val="100000"/>
              </a:lnSpc>
              <a:spcBef>
                <a:spcPts val="75"/>
              </a:spcBef>
            </a:pPr>
            <a:r>
              <a:rPr sz="3000" spc="94" dirty="0">
                <a:latin typeface="Cambria"/>
                <a:cs typeface="Cambria"/>
              </a:rPr>
              <a:t>“We promise </a:t>
            </a:r>
            <a:r>
              <a:rPr sz="3000" spc="75" dirty="0">
                <a:latin typeface="Cambria"/>
                <a:cs typeface="Cambria"/>
              </a:rPr>
              <a:t>to </a:t>
            </a:r>
            <a:r>
              <a:rPr sz="3000" spc="94" dirty="0">
                <a:latin typeface="Cambria"/>
                <a:cs typeface="Cambria"/>
              </a:rPr>
              <a:t>submit </a:t>
            </a:r>
            <a:r>
              <a:rPr sz="3000" spc="225" dirty="0">
                <a:latin typeface="Cambria"/>
                <a:cs typeface="Cambria"/>
              </a:rPr>
              <a:t>some  </a:t>
            </a:r>
            <a:r>
              <a:rPr sz="3000" i="1" spc="4" dirty="0">
                <a:latin typeface="Arial"/>
                <a:cs typeface="Arial"/>
              </a:rPr>
              <a:t>Listeria </a:t>
            </a:r>
            <a:r>
              <a:rPr sz="3000" spc="236" dirty="0">
                <a:latin typeface="Cambria"/>
                <a:cs typeface="Cambria"/>
              </a:rPr>
              <a:t>genomes </a:t>
            </a:r>
            <a:r>
              <a:rPr sz="3000" spc="75" dirty="0">
                <a:latin typeface="Cambria"/>
                <a:cs typeface="Cambria"/>
              </a:rPr>
              <a:t>to  </a:t>
            </a:r>
            <a:r>
              <a:rPr sz="3000" spc="64" dirty="0">
                <a:latin typeface="Cambria"/>
                <a:cs typeface="Cambria"/>
              </a:rPr>
              <a:t>GenomeTrakr </a:t>
            </a:r>
            <a:r>
              <a:rPr sz="3000" spc="-15" dirty="0">
                <a:latin typeface="Cambria"/>
                <a:cs typeface="Cambria"/>
              </a:rPr>
              <a:t>within </a:t>
            </a:r>
            <a:r>
              <a:rPr sz="3000" spc="169" dirty="0">
                <a:latin typeface="Cambria"/>
                <a:cs typeface="Cambria"/>
              </a:rPr>
              <a:t>a</a:t>
            </a:r>
            <a:r>
              <a:rPr sz="3000" spc="-8" dirty="0">
                <a:latin typeface="Cambria"/>
                <a:cs typeface="Cambria"/>
              </a:rPr>
              <a:t> </a:t>
            </a:r>
            <a:r>
              <a:rPr sz="3000" spc="26" dirty="0">
                <a:latin typeface="Cambria"/>
                <a:cs typeface="Cambria"/>
              </a:rPr>
              <a:t>year”</a:t>
            </a:r>
            <a:endParaRPr sz="30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3525">
              <a:latin typeface="Cambria"/>
              <a:cs typeface="Cambria"/>
            </a:endParaRPr>
          </a:p>
          <a:p>
            <a:pPr marL="9525" marR="6273641" indent="89535">
              <a:lnSpc>
                <a:spcPct val="100000"/>
              </a:lnSpc>
              <a:spcBef>
                <a:spcPts val="2853"/>
              </a:spcBef>
            </a:pPr>
            <a:r>
              <a:rPr sz="3000" spc="-30" dirty="0">
                <a:latin typeface="Cambria"/>
                <a:cs typeface="Cambria"/>
              </a:rPr>
              <a:t>Errol  </a:t>
            </a:r>
            <a:r>
              <a:rPr sz="3000" spc="304" dirty="0">
                <a:latin typeface="Cambria"/>
                <a:cs typeface="Cambria"/>
              </a:rPr>
              <a:t>S</a:t>
            </a:r>
            <a:r>
              <a:rPr sz="3000" spc="-90" dirty="0">
                <a:latin typeface="Cambria"/>
                <a:cs typeface="Cambria"/>
              </a:rPr>
              <a:t>t</a:t>
            </a:r>
            <a:r>
              <a:rPr sz="3000" spc="-120" dirty="0">
                <a:latin typeface="Cambria"/>
                <a:cs typeface="Cambria"/>
              </a:rPr>
              <a:t>r</a:t>
            </a:r>
            <a:r>
              <a:rPr sz="3000" spc="19" dirty="0">
                <a:latin typeface="Cambria"/>
                <a:cs typeface="Cambria"/>
              </a:rPr>
              <a:t>ain</a:t>
            </a:r>
            <a:endParaRPr sz="3000">
              <a:latin typeface="Cambria"/>
              <a:cs typeface="Cambr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303657" y="3364536"/>
            <a:ext cx="5631368" cy="11589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</p:spTree>
    <p:extLst>
      <p:ext uri="{BB962C8B-B14F-4D97-AF65-F5344CB8AC3E}">
        <p14:creationId xmlns:p14="http://schemas.microsoft.com/office/powerpoint/2010/main" val="25267548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76238" y="114301"/>
            <a:ext cx="8381999" cy="49148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3" name="object 3"/>
          <p:cNvSpPr/>
          <p:nvPr/>
        </p:nvSpPr>
        <p:spPr>
          <a:xfrm>
            <a:off x="1835600" y="382425"/>
            <a:ext cx="3002280" cy="315754"/>
          </a:xfrm>
          <a:custGeom>
            <a:avLst/>
            <a:gdLst/>
            <a:ahLst/>
            <a:cxnLst/>
            <a:rect l="l" t="t" r="r" b="b"/>
            <a:pathLst>
              <a:path w="4003040" h="421005">
                <a:moveTo>
                  <a:pt x="0" y="70134"/>
                </a:moveTo>
                <a:lnTo>
                  <a:pt x="5511" y="42835"/>
                </a:lnTo>
                <a:lnTo>
                  <a:pt x="20541" y="20541"/>
                </a:lnTo>
                <a:lnTo>
                  <a:pt x="42835" y="5511"/>
                </a:lnTo>
                <a:lnTo>
                  <a:pt x="70134" y="0"/>
                </a:lnTo>
                <a:lnTo>
                  <a:pt x="3932665" y="0"/>
                </a:lnTo>
                <a:lnTo>
                  <a:pt x="3971576" y="11783"/>
                </a:lnTo>
                <a:lnTo>
                  <a:pt x="3997461" y="43295"/>
                </a:lnTo>
                <a:lnTo>
                  <a:pt x="4002800" y="70134"/>
                </a:lnTo>
                <a:lnTo>
                  <a:pt x="4002800" y="350665"/>
                </a:lnTo>
                <a:lnTo>
                  <a:pt x="3997288" y="377964"/>
                </a:lnTo>
                <a:lnTo>
                  <a:pt x="3982258" y="400258"/>
                </a:lnTo>
                <a:lnTo>
                  <a:pt x="3959965" y="415288"/>
                </a:lnTo>
                <a:lnTo>
                  <a:pt x="3932665" y="420799"/>
                </a:lnTo>
                <a:lnTo>
                  <a:pt x="70134" y="420799"/>
                </a:lnTo>
                <a:lnTo>
                  <a:pt x="42835" y="415288"/>
                </a:lnTo>
                <a:lnTo>
                  <a:pt x="20541" y="400258"/>
                </a:lnTo>
                <a:lnTo>
                  <a:pt x="5511" y="377964"/>
                </a:lnTo>
                <a:lnTo>
                  <a:pt x="0" y="350665"/>
                </a:lnTo>
                <a:lnTo>
                  <a:pt x="0" y="70134"/>
                </a:lnTo>
                <a:close/>
              </a:path>
            </a:pathLst>
          </a:custGeom>
          <a:ln w="28574">
            <a:solidFill>
              <a:srgbClr val="FF0000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</p:spTree>
    <p:extLst>
      <p:ext uri="{BB962C8B-B14F-4D97-AF65-F5344CB8AC3E}">
        <p14:creationId xmlns:p14="http://schemas.microsoft.com/office/powerpoint/2010/main" val="2329272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EE4BA3-EB55-484F-A9FA-947E6EB13498}"/>
              </a:ext>
            </a:extLst>
          </p:cNvPr>
          <p:cNvSpPr/>
          <p:nvPr/>
        </p:nvSpPr>
        <p:spPr>
          <a:xfrm>
            <a:off x="7888637" y="216974"/>
            <a:ext cx="1030638" cy="11081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0337E24-0379-41C6-9A2F-F8E15FC15641}"/>
              </a:ext>
            </a:extLst>
          </p:cNvPr>
          <p:cNvSpPr txBox="1"/>
          <p:nvPr/>
        </p:nvSpPr>
        <p:spPr>
          <a:xfrm>
            <a:off x="125015" y="132129"/>
            <a:ext cx="8893969" cy="7386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70C0"/>
                </a:solidFill>
                <a:latin typeface="Myriad Web Pro" panose="020B0604020202020204" charset="0"/>
              </a:rPr>
              <a:t>Timeline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rgbClr val="0070C0"/>
                </a:solidFill>
                <a:latin typeface="Myriad Web Pro" panose="020B0604020202020204" charset="0"/>
              </a:rPr>
              <a:t>2019: A cluster contained 36 clinical isolates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70C0"/>
                </a:solidFill>
                <a:latin typeface="Myriad Web Pro" panose="020B0604020202020204" charset="0"/>
              </a:rPr>
              <a:t>a suspected food vehicle could not be identified</a:t>
            </a:r>
          </a:p>
        </p:txBody>
      </p:sp>
      <p:pic>
        <p:nvPicPr>
          <p:cNvPr id="3" name="Picture 2" descr="A picture containing indoor&#10;&#10;Description automatically generated">
            <a:extLst>
              <a:ext uri="{FF2B5EF4-FFF2-40B4-BE49-F238E27FC236}">
                <a16:creationId xmlns:a16="http://schemas.microsoft.com/office/drawing/2014/main" id="{53B3383C-90F6-4AB9-B8C4-D36DD7B0814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58" t="79335"/>
          <a:stretch/>
        </p:blipFill>
        <p:spPr>
          <a:xfrm>
            <a:off x="7225687" y="4018188"/>
            <a:ext cx="1165712" cy="93180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8A5BC07-5435-41B0-8BAF-EC76553327B8}"/>
              </a:ext>
            </a:extLst>
          </p:cNvPr>
          <p:cNvSpPr/>
          <p:nvPr/>
        </p:nvSpPr>
        <p:spPr>
          <a:xfrm>
            <a:off x="5393411" y="398110"/>
            <a:ext cx="3029919" cy="4610746"/>
          </a:xfrm>
          <a:prstGeom prst="rect">
            <a:avLst/>
          </a:prstGeom>
          <a:noFill/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EAC953-C8C4-4C88-841F-41DEAE4312A4}"/>
              </a:ext>
            </a:extLst>
          </p:cNvPr>
          <p:cNvSpPr/>
          <p:nvPr/>
        </p:nvSpPr>
        <p:spPr>
          <a:xfrm>
            <a:off x="6277778" y="4021231"/>
            <a:ext cx="904752" cy="8713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E81A7D-B94D-40CF-BAB7-C8AA812AE0DB}"/>
              </a:ext>
            </a:extLst>
          </p:cNvPr>
          <p:cNvSpPr/>
          <p:nvPr/>
        </p:nvSpPr>
        <p:spPr>
          <a:xfrm>
            <a:off x="5432159" y="4010899"/>
            <a:ext cx="804975" cy="8713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1C951A5-4B5F-4BB3-A1B4-AD387960B99B}"/>
              </a:ext>
            </a:extLst>
          </p:cNvPr>
          <p:cNvSpPr/>
          <p:nvPr/>
        </p:nvSpPr>
        <p:spPr>
          <a:xfrm>
            <a:off x="7225687" y="3084063"/>
            <a:ext cx="1165712" cy="8662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0586D0-04DF-4314-8DD8-02E4780D3C38}"/>
              </a:ext>
            </a:extLst>
          </p:cNvPr>
          <p:cNvSpPr/>
          <p:nvPr/>
        </p:nvSpPr>
        <p:spPr>
          <a:xfrm>
            <a:off x="6245847" y="3078419"/>
            <a:ext cx="904752" cy="8713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4CCA698-8097-487C-B56E-26B16C88F893}"/>
              </a:ext>
            </a:extLst>
          </p:cNvPr>
          <p:cNvSpPr/>
          <p:nvPr/>
        </p:nvSpPr>
        <p:spPr>
          <a:xfrm>
            <a:off x="5400228" y="3068087"/>
            <a:ext cx="804975" cy="8713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B729495-7F26-4205-89CD-F7F548B72A98}"/>
              </a:ext>
            </a:extLst>
          </p:cNvPr>
          <p:cNvSpPr/>
          <p:nvPr/>
        </p:nvSpPr>
        <p:spPr>
          <a:xfrm>
            <a:off x="7225687" y="2140703"/>
            <a:ext cx="1165712" cy="8662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84E8184-CA99-4C18-9F0A-4FC3042BD6B9}"/>
              </a:ext>
            </a:extLst>
          </p:cNvPr>
          <p:cNvSpPr/>
          <p:nvPr/>
        </p:nvSpPr>
        <p:spPr>
          <a:xfrm>
            <a:off x="6245847" y="2135059"/>
            <a:ext cx="904752" cy="8713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62FD934-A87E-4C5B-8F2E-21EB92BC3321}"/>
              </a:ext>
            </a:extLst>
          </p:cNvPr>
          <p:cNvSpPr/>
          <p:nvPr/>
        </p:nvSpPr>
        <p:spPr>
          <a:xfrm>
            <a:off x="5400228" y="2124727"/>
            <a:ext cx="804975" cy="8713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384403F-3C42-4D24-A8E2-2269EFA47721}"/>
              </a:ext>
            </a:extLst>
          </p:cNvPr>
          <p:cNvSpPr/>
          <p:nvPr/>
        </p:nvSpPr>
        <p:spPr>
          <a:xfrm>
            <a:off x="7225687" y="1202509"/>
            <a:ext cx="1165712" cy="8662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3A906C0-326A-492B-BED8-293D903C5015}"/>
              </a:ext>
            </a:extLst>
          </p:cNvPr>
          <p:cNvSpPr/>
          <p:nvPr/>
        </p:nvSpPr>
        <p:spPr>
          <a:xfrm>
            <a:off x="6245847" y="1196865"/>
            <a:ext cx="904752" cy="8713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8C80AC7-BB7D-4B04-8BA6-2F63ACC1BA54}"/>
              </a:ext>
            </a:extLst>
          </p:cNvPr>
          <p:cNvSpPr/>
          <p:nvPr/>
        </p:nvSpPr>
        <p:spPr>
          <a:xfrm>
            <a:off x="5400228" y="1186533"/>
            <a:ext cx="804975" cy="8713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D2D1F3-83B3-46E2-B5BD-9E8944FEE4AD}"/>
              </a:ext>
            </a:extLst>
          </p:cNvPr>
          <p:cNvSpPr/>
          <p:nvPr/>
        </p:nvSpPr>
        <p:spPr>
          <a:xfrm>
            <a:off x="7257618" y="451876"/>
            <a:ext cx="1165712" cy="6747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5BCE1C9-EBAF-4DE8-A89D-8D10FC5EE105}"/>
              </a:ext>
            </a:extLst>
          </p:cNvPr>
          <p:cNvSpPr/>
          <p:nvPr/>
        </p:nvSpPr>
        <p:spPr>
          <a:xfrm>
            <a:off x="6277778" y="446216"/>
            <a:ext cx="904752" cy="6786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360E0AD-2073-4FCB-AA60-472335215D68}"/>
              </a:ext>
            </a:extLst>
          </p:cNvPr>
          <p:cNvSpPr/>
          <p:nvPr/>
        </p:nvSpPr>
        <p:spPr>
          <a:xfrm>
            <a:off x="5432159" y="435884"/>
            <a:ext cx="804975" cy="6786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6329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17316" y="286819"/>
            <a:ext cx="4539739" cy="4565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3" name="object 3"/>
          <p:cNvSpPr/>
          <p:nvPr/>
        </p:nvSpPr>
        <p:spPr>
          <a:xfrm>
            <a:off x="429932" y="286819"/>
            <a:ext cx="3117033" cy="4565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4" name="object 4"/>
          <p:cNvSpPr/>
          <p:nvPr/>
        </p:nvSpPr>
        <p:spPr>
          <a:xfrm>
            <a:off x="2122400" y="1691863"/>
            <a:ext cx="5038249" cy="2505551"/>
          </a:xfrm>
          <a:custGeom>
            <a:avLst/>
            <a:gdLst/>
            <a:ahLst/>
            <a:cxnLst/>
            <a:rect l="l" t="t" r="r" b="b"/>
            <a:pathLst>
              <a:path w="6717665" h="3340735">
                <a:moveTo>
                  <a:pt x="0" y="3340216"/>
                </a:moveTo>
                <a:lnTo>
                  <a:pt x="6717309" y="0"/>
                </a:lnTo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5" name="object 5"/>
          <p:cNvSpPr/>
          <p:nvPr/>
        </p:nvSpPr>
        <p:spPr>
          <a:xfrm>
            <a:off x="7125080" y="1619837"/>
            <a:ext cx="165703" cy="1285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6" name="object 6"/>
          <p:cNvSpPr/>
          <p:nvPr/>
        </p:nvSpPr>
        <p:spPr>
          <a:xfrm>
            <a:off x="3055150" y="2237125"/>
            <a:ext cx="2781775" cy="15871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7" name="object 7"/>
          <p:cNvSpPr/>
          <p:nvPr/>
        </p:nvSpPr>
        <p:spPr>
          <a:xfrm>
            <a:off x="3051578" y="2233553"/>
            <a:ext cx="2788920" cy="1594485"/>
          </a:xfrm>
          <a:custGeom>
            <a:avLst/>
            <a:gdLst/>
            <a:ahLst/>
            <a:cxnLst/>
            <a:rect l="l" t="t" r="r" b="b"/>
            <a:pathLst>
              <a:path w="3718559" h="2125979">
                <a:moveTo>
                  <a:pt x="0" y="0"/>
                </a:moveTo>
                <a:lnTo>
                  <a:pt x="3718558" y="0"/>
                </a:lnTo>
                <a:lnTo>
                  <a:pt x="3718558" y="2125658"/>
                </a:lnTo>
                <a:lnTo>
                  <a:pt x="0" y="2125658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19593" y="1883729"/>
            <a:ext cx="2184559" cy="23622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1425" i="1" dirty="0">
                <a:latin typeface="Times New Roman"/>
                <a:cs typeface="Times New Roman"/>
              </a:rPr>
              <a:t>180 x </a:t>
            </a:r>
            <a:r>
              <a:rPr sz="1425" i="1" spc="-4" dirty="0">
                <a:latin typeface="Times New Roman"/>
                <a:cs typeface="Times New Roman"/>
              </a:rPr>
              <a:t>Listeria</a:t>
            </a:r>
            <a:r>
              <a:rPr sz="1425" i="1" spc="-71" dirty="0">
                <a:latin typeface="Times New Roman"/>
                <a:cs typeface="Times New Roman"/>
              </a:rPr>
              <a:t> </a:t>
            </a:r>
            <a:r>
              <a:rPr sz="1425" i="1" spc="-4" dirty="0">
                <a:latin typeface="Times New Roman"/>
                <a:cs typeface="Times New Roman"/>
              </a:rPr>
              <a:t>monocytogenes</a:t>
            </a:r>
            <a:endParaRPr sz="1425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900597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58500" y="331831"/>
            <a:ext cx="7027069" cy="56769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3600" spc="-56" dirty="0"/>
              <a:t>Nightly</a:t>
            </a:r>
            <a:r>
              <a:rPr sz="3600" spc="-206" dirty="0"/>
              <a:t> </a:t>
            </a:r>
            <a:r>
              <a:rPr sz="3600" spc="-41" dirty="0"/>
              <a:t>updates</a:t>
            </a:r>
            <a:r>
              <a:rPr sz="3600" spc="-203" dirty="0"/>
              <a:t> </a:t>
            </a:r>
            <a:r>
              <a:rPr sz="3600" spc="-53" dirty="0"/>
              <a:t>to</a:t>
            </a:r>
            <a:r>
              <a:rPr sz="3600" spc="-203" dirty="0"/>
              <a:t> </a:t>
            </a:r>
            <a:r>
              <a:rPr sz="3600" spc="-11" dirty="0"/>
              <a:t>ﬁnd</a:t>
            </a:r>
            <a:r>
              <a:rPr sz="3600" spc="-203" dirty="0"/>
              <a:t> </a:t>
            </a:r>
            <a:r>
              <a:rPr sz="3600" spc="-90" dirty="0"/>
              <a:t>new</a:t>
            </a:r>
            <a:r>
              <a:rPr sz="3600" spc="-203" dirty="0"/>
              <a:t> </a:t>
            </a:r>
            <a:r>
              <a:rPr sz="3600" spc="-90" dirty="0"/>
              <a:t>matches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4484223" y="1168012"/>
            <a:ext cx="1720477" cy="35253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4" name="object 4"/>
          <p:cNvSpPr/>
          <p:nvPr/>
        </p:nvSpPr>
        <p:spPr>
          <a:xfrm>
            <a:off x="6262049" y="1300200"/>
            <a:ext cx="2590028" cy="19226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5" name="object 5"/>
          <p:cNvSpPr/>
          <p:nvPr/>
        </p:nvSpPr>
        <p:spPr>
          <a:xfrm>
            <a:off x="2421711" y="1328793"/>
            <a:ext cx="1598593" cy="152020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6" name="object 6"/>
          <p:cNvSpPr/>
          <p:nvPr/>
        </p:nvSpPr>
        <p:spPr>
          <a:xfrm>
            <a:off x="311725" y="1449938"/>
            <a:ext cx="1940750" cy="264824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7" name="object 7"/>
          <p:cNvSpPr txBox="1"/>
          <p:nvPr/>
        </p:nvSpPr>
        <p:spPr>
          <a:xfrm>
            <a:off x="699956" y="4102056"/>
            <a:ext cx="1165384" cy="564833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45256" marR="3810" indent="-136208">
              <a:lnSpc>
                <a:spcPts val="2138"/>
              </a:lnSpc>
              <a:spcBef>
                <a:spcPts val="165"/>
              </a:spcBef>
            </a:pPr>
            <a:r>
              <a:rPr sz="1800" spc="-19" dirty="0">
                <a:latin typeface="Cambria"/>
                <a:cs typeface="Cambria"/>
              </a:rPr>
              <a:t>Errol</a:t>
            </a:r>
            <a:r>
              <a:rPr sz="1800" spc="-49" dirty="0">
                <a:latin typeface="Cambria"/>
                <a:cs typeface="Cambria"/>
              </a:rPr>
              <a:t> </a:t>
            </a:r>
            <a:r>
              <a:rPr sz="1800" spc="15" dirty="0">
                <a:latin typeface="Cambria"/>
                <a:cs typeface="Cambria"/>
              </a:rPr>
              <a:t>Strain  </a:t>
            </a:r>
            <a:r>
              <a:rPr sz="1800" spc="38" dirty="0">
                <a:latin typeface="Cambria"/>
                <a:cs typeface="Cambria"/>
              </a:rPr>
              <a:t>(CFSAN)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845875" y="3392025"/>
            <a:ext cx="1490864" cy="148094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9" name="object 9"/>
          <p:cNvSpPr/>
          <p:nvPr/>
        </p:nvSpPr>
        <p:spPr>
          <a:xfrm>
            <a:off x="550724" y="1317762"/>
            <a:ext cx="1339850" cy="110462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10" name="object 10"/>
          <p:cNvSpPr/>
          <p:nvPr/>
        </p:nvSpPr>
        <p:spPr>
          <a:xfrm>
            <a:off x="2911325" y="3126444"/>
            <a:ext cx="1531125" cy="138340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</p:spTree>
    <p:extLst>
      <p:ext uri="{BB962C8B-B14F-4D97-AF65-F5344CB8AC3E}">
        <p14:creationId xmlns:p14="http://schemas.microsoft.com/office/powerpoint/2010/main" val="23617519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04783" y="1"/>
            <a:ext cx="7731342" cy="5143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3" name="object 3"/>
          <p:cNvSpPr/>
          <p:nvPr/>
        </p:nvSpPr>
        <p:spPr>
          <a:xfrm>
            <a:off x="3952900" y="0"/>
            <a:ext cx="4714875" cy="1809750"/>
          </a:xfrm>
          <a:custGeom>
            <a:avLst/>
            <a:gdLst/>
            <a:ahLst/>
            <a:cxnLst/>
            <a:rect l="l" t="t" r="r" b="b"/>
            <a:pathLst>
              <a:path w="6286500" h="2413000">
                <a:moveTo>
                  <a:pt x="0" y="402141"/>
                </a:moveTo>
                <a:lnTo>
                  <a:pt x="2705" y="355243"/>
                </a:lnTo>
                <a:lnTo>
                  <a:pt x="10620" y="309934"/>
                </a:lnTo>
                <a:lnTo>
                  <a:pt x="23444" y="266515"/>
                </a:lnTo>
                <a:lnTo>
                  <a:pt x="40874" y="225289"/>
                </a:lnTo>
                <a:lnTo>
                  <a:pt x="62608" y="186558"/>
                </a:lnTo>
                <a:lnTo>
                  <a:pt x="88345" y="150622"/>
                </a:lnTo>
                <a:lnTo>
                  <a:pt x="117784" y="117784"/>
                </a:lnTo>
                <a:lnTo>
                  <a:pt x="150622" y="88345"/>
                </a:lnTo>
                <a:lnTo>
                  <a:pt x="186558" y="62608"/>
                </a:lnTo>
                <a:lnTo>
                  <a:pt x="225289" y="40874"/>
                </a:lnTo>
                <a:lnTo>
                  <a:pt x="266515" y="23444"/>
                </a:lnTo>
                <a:lnTo>
                  <a:pt x="309933" y="10620"/>
                </a:lnTo>
                <a:lnTo>
                  <a:pt x="355243" y="2705"/>
                </a:lnTo>
                <a:lnTo>
                  <a:pt x="402141" y="0"/>
                </a:lnTo>
                <a:lnTo>
                  <a:pt x="5884259" y="0"/>
                </a:lnTo>
                <a:lnTo>
                  <a:pt x="5937117" y="3487"/>
                </a:lnTo>
                <a:lnTo>
                  <a:pt x="5988623" y="13777"/>
                </a:lnTo>
                <a:lnTo>
                  <a:pt x="6038151" y="30611"/>
                </a:lnTo>
                <a:lnTo>
                  <a:pt x="6085076" y="53729"/>
                </a:lnTo>
                <a:lnTo>
                  <a:pt x="6128772" y="82873"/>
                </a:lnTo>
                <a:lnTo>
                  <a:pt x="6168615" y="117784"/>
                </a:lnTo>
                <a:lnTo>
                  <a:pt x="6203526" y="157627"/>
                </a:lnTo>
                <a:lnTo>
                  <a:pt x="6232670" y="201323"/>
                </a:lnTo>
                <a:lnTo>
                  <a:pt x="6255789" y="248248"/>
                </a:lnTo>
                <a:lnTo>
                  <a:pt x="6272622" y="297776"/>
                </a:lnTo>
                <a:lnTo>
                  <a:pt x="6282912" y="349282"/>
                </a:lnTo>
                <a:lnTo>
                  <a:pt x="6286400" y="402141"/>
                </a:lnTo>
                <a:lnTo>
                  <a:pt x="6286400" y="2010658"/>
                </a:lnTo>
                <a:lnTo>
                  <a:pt x="6283694" y="2057556"/>
                </a:lnTo>
                <a:lnTo>
                  <a:pt x="6275779" y="2102865"/>
                </a:lnTo>
                <a:lnTo>
                  <a:pt x="6262955" y="2146284"/>
                </a:lnTo>
                <a:lnTo>
                  <a:pt x="6245526" y="2187510"/>
                </a:lnTo>
                <a:lnTo>
                  <a:pt x="6223791" y="2226241"/>
                </a:lnTo>
                <a:lnTo>
                  <a:pt x="6198054" y="2262177"/>
                </a:lnTo>
                <a:lnTo>
                  <a:pt x="6168615" y="2295015"/>
                </a:lnTo>
                <a:lnTo>
                  <a:pt x="6135777" y="2324453"/>
                </a:lnTo>
                <a:lnTo>
                  <a:pt x="6099842" y="2350191"/>
                </a:lnTo>
                <a:lnTo>
                  <a:pt x="6061110" y="2371925"/>
                </a:lnTo>
                <a:lnTo>
                  <a:pt x="6019884" y="2389355"/>
                </a:lnTo>
                <a:lnTo>
                  <a:pt x="5976466" y="2402179"/>
                </a:lnTo>
                <a:lnTo>
                  <a:pt x="5931157" y="2410094"/>
                </a:lnTo>
                <a:lnTo>
                  <a:pt x="5884259" y="2412799"/>
                </a:lnTo>
                <a:lnTo>
                  <a:pt x="402141" y="2412799"/>
                </a:lnTo>
                <a:lnTo>
                  <a:pt x="355243" y="2410094"/>
                </a:lnTo>
                <a:lnTo>
                  <a:pt x="309933" y="2402179"/>
                </a:lnTo>
                <a:lnTo>
                  <a:pt x="266515" y="2389355"/>
                </a:lnTo>
                <a:lnTo>
                  <a:pt x="225289" y="2371925"/>
                </a:lnTo>
                <a:lnTo>
                  <a:pt x="186558" y="2350191"/>
                </a:lnTo>
                <a:lnTo>
                  <a:pt x="150622" y="2324453"/>
                </a:lnTo>
                <a:lnTo>
                  <a:pt x="117784" y="2295015"/>
                </a:lnTo>
                <a:lnTo>
                  <a:pt x="88345" y="2262177"/>
                </a:lnTo>
                <a:lnTo>
                  <a:pt x="62608" y="2226241"/>
                </a:lnTo>
                <a:lnTo>
                  <a:pt x="40874" y="2187510"/>
                </a:lnTo>
                <a:lnTo>
                  <a:pt x="23444" y="2146284"/>
                </a:lnTo>
                <a:lnTo>
                  <a:pt x="10620" y="2102865"/>
                </a:lnTo>
                <a:lnTo>
                  <a:pt x="2705" y="2057556"/>
                </a:lnTo>
                <a:lnTo>
                  <a:pt x="0" y="2010658"/>
                </a:lnTo>
                <a:lnTo>
                  <a:pt x="0" y="402141"/>
                </a:lnTo>
                <a:close/>
              </a:path>
            </a:pathLst>
          </a:custGeom>
          <a:ln w="38099">
            <a:solidFill>
              <a:srgbClr val="D89F38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</p:spTree>
    <p:extLst>
      <p:ext uri="{BB962C8B-B14F-4D97-AF65-F5344CB8AC3E}">
        <p14:creationId xmlns:p14="http://schemas.microsoft.com/office/powerpoint/2010/main" val="33083644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424" y="611875"/>
            <a:ext cx="9064571" cy="37420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</p:spTree>
    <p:extLst>
      <p:ext uri="{BB962C8B-B14F-4D97-AF65-F5344CB8AC3E}">
        <p14:creationId xmlns:p14="http://schemas.microsoft.com/office/powerpoint/2010/main" val="42169277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56509" y="1921650"/>
            <a:ext cx="3394710" cy="1747838"/>
          </a:xfrm>
          <a:custGeom>
            <a:avLst/>
            <a:gdLst/>
            <a:ahLst/>
            <a:cxnLst/>
            <a:rect l="l" t="t" r="r" b="b"/>
            <a:pathLst>
              <a:path w="4526280" h="2330450">
                <a:moveTo>
                  <a:pt x="4525954" y="0"/>
                </a:moveTo>
                <a:lnTo>
                  <a:pt x="0" y="2330160"/>
                </a:lnTo>
              </a:path>
            </a:pathLst>
          </a:custGeom>
          <a:ln w="38099">
            <a:solidFill>
              <a:srgbClr val="93C47D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3" name="object 3"/>
          <p:cNvSpPr/>
          <p:nvPr/>
        </p:nvSpPr>
        <p:spPr>
          <a:xfrm>
            <a:off x="2326927" y="3613020"/>
            <a:ext cx="165473" cy="1298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4" name="object 4"/>
          <p:cNvSpPr/>
          <p:nvPr/>
        </p:nvSpPr>
        <p:spPr>
          <a:xfrm>
            <a:off x="4217316" y="286819"/>
            <a:ext cx="4539739" cy="4565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5" name="object 5"/>
          <p:cNvSpPr/>
          <p:nvPr/>
        </p:nvSpPr>
        <p:spPr>
          <a:xfrm>
            <a:off x="429932" y="286819"/>
            <a:ext cx="3117033" cy="45659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6" name="object 6"/>
          <p:cNvSpPr/>
          <p:nvPr/>
        </p:nvSpPr>
        <p:spPr>
          <a:xfrm>
            <a:off x="3337307" y="1562458"/>
            <a:ext cx="1873125" cy="18731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</p:spTree>
    <p:extLst>
      <p:ext uri="{BB962C8B-B14F-4D97-AF65-F5344CB8AC3E}">
        <p14:creationId xmlns:p14="http://schemas.microsoft.com/office/powerpoint/2010/main" val="9425094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18858" y="92050"/>
            <a:ext cx="7134192" cy="49032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</p:spTree>
    <p:extLst>
      <p:ext uri="{BB962C8B-B14F-4D97-AF65-F5344CB8AC3E}">
        <p14:creationId xmlns:p14="http://schemas.microsoft.com/office/powerpoint/2010/main" val="28968173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5543" y="1291159"/>
            <a:ext cx="1414463" cy="1402788"/>
          </a:xfrm>
          <a:prstGeom prst="rect">
            <a:avLst/>
          </a:prstGeom>
        </p:spPr>
        <p:txBody>
          <a:bodyPr vert="horz" wrap="square" lIns="0" tIns="17621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139"/>
              </a:spcBef>
              <a:tabLst>
                <a:tab pos="418624" algn="l"/>
              </a:tabLst>
            </a:pPr>
            <a:r>
              <a:rPr sz="3000" spc="-1500" dirty="0">
                <a:latin typeface="MS PGothic"/>
                <a:cs typeface="MS PGothic"/>
              </a:rPr>
              <a:t>❖	</a:t>
            </a:r>
            <a:r>
              <a:rPr sz="3000" spc="-266" dirty="0">
                <a:latin typeface="Arial"/>
                <a:cs typeface="Arial"/>
              </a:rPr>
              <a:t>FIXME</a:t>
            </a:r>
            <a:endParaRPr sz="3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86802" y="412651"/>
            <a:ext cx="8770373" cy="36792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</p:spTree>
    <p:extLst>
      <p:ext uri="{BB962C8B-B14F-4D97-AF65-F5344CB8AC3E}">
        <p14:creationId xmlns:p14="http://schemas.microsoft.com/office/powerpoint/2010/main" val="31421432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3400" y="350834"/>
            <a:ext cx="7952423" cy="5334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>
              <a:lnSpc>
                <a:spcPct val="100000"/>
              </a:lnSpc>
              <a:spcBef>
                <a:spcPts val="75"/>
              </a:spcBef>
              <a:tabLst>
                <a:tab pos="4796790" algn="l"/>
                <a:tab pos="6455569" algn="l"/>
              </a:tabLst>
            </a:pPr>
            <a:r>
              <a:rPr sz="3375" spc="-94" dirty="0"/>
              <a:t>Communicable</a:t>
            </a:r>
            <a:r>
              <a:rPr sz="3375" spc="-188" dirty="0"/>
              <a:t> </a:t>
            </a:r>
            <a:r>
              <a:rPr sz="3375" spc="-139" dirty="0"/>
              <a:t>Genomics</a:t>
            </a:r>
            <a:r>
              <a:rPr sz="3375" dirty="0"/>
              <a:t>	</a:t>
            </a:r>
            <a:r>
              <a:rPr sz="3375" spc="-83" dirty="0"/>
              <a:t>Disease</a:t>
            </a:r>
            <a:r>
              <a:rPr sz="3375" dirty="0"/>
              <a:t>	</a:t>
            </a:r>
            <a:r>
              <a:rPr sz="3375" spc="-75" dirty="0"/>
              <a:t>Net</a:t>
            </a:r>
            <a:r>
              <a:rPr sz="3375" spc="-172" dirty="0"/>
              <a:t>w</a:t>
            </a:r>
            <a:r>
              <a:rPr sz="3375" spc="-94" dirty="0"/>
              <a:t>ork</a:t>
            </a:r>
            <a:endParaRPr sz="3375"/>
          </a:p>
        </p:txBody>
      </p:sp>
      <p:sp>
        <p:nvSpPr>
          <p:cNvPr id="3" name="object 3"/>
          <p:cNvSpPr/>
          <p:nvPr/>
        </p:nvSpPr>
        <p:spPr>
          <a:xfrm>
            <a:off x="710256" y="1186819"/>
            <a:ext cx="7149431" cy="38046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</p:spTree>
    <p:extLst>
      <p:ext uri="{BB962C8B-B14F-4D97-AF65-F5344CB8AC3E}">
        <p14:creationId xmlns:p14="http://schemas.microsoft.com/office/powerpoint/2010/main" val="12564645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3401" y="331831"/>
            <a:ext cx="5065394" cy="56769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3600" spc="-210" dirty="0"/>
              <a:t>AusTrakka </a:t>
            </a:r>
            <a:r>
              <a:rPr sz="3600" spc="23" dirty="0"/>
              <a:t>- </a:t>
            </a:r>
            <a:r>
              <a:rPr sz="3600" spc="49" dirty="0"/>
              <a:t>initial</a:t>
            </a:r>
            <a:r>
              <a:rPr sz="3600" spc="-413" dirty="0"/>
              <a:t> </a:t>
            </a:r>
            <a:r>
              <a:rPr sz="3600" spc="-64" dirty="0"/>
              <a:t>concept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387901" y="1246390"/>
            <a:ext cx="5846444" cy="3348161"/>
          </a:xfrm>
          <a:prstGeom prst="rect">
            <a:avLst/>
          </a:prstGeom>
        </p:spPr>
        <p:txBody>
          <a:bodyPr vert="horz" wrap="square" lIns="0" tIns="12383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>
              <a:lnSpc>
                <a:spcPct val="100000"/>
              </a:lnSpc>
              <a:spcBef>
                <a:spcPts val="98"/>
              </a:spcBef>
            </a:pPr>
            <a:r>
              <a:rPr sz="3038" i="1" spc="-274" dirty="0">
                <a:latin typeface="Arial"/>
                <a:cs typeface="Arial"/>
              </a:rPr>
              <a:t>A </a:t>
            </a:r>
            <a:r>
              <a:rPr sz="3038" i="1" spc="-30" dirty="0">
                <a:latin typeface="Arial"/>
                <a:cs typeface="Arial"/>
              </a:rPr>
              <a:t>national </a:t>
            </a:r>
            <a:r>
              <a:rPr sz="3038" i="1" spc="-71" dirty="0">
                <a:latin typeface="Arial"/>
                <a:cs typeface="Arial"/>
              </a:rPr>
              <a:t>version </a:t>
            </a:r>
            <a:r>
              <a:rPr sz="3038" i="1" spc="-60" dirty="0">
                <a:latin typeface="Arial"/>
                <a:cs typeface="Arial"/>
              </a:rPr>
              <a:t>of</a:t>
            </a:r>
            <a:r>
              <a:rPr sz="3038" i="1" spc="-344" dirty="0">
                <a:latin typeface="Arial"/>
                <a:cs typeface="Arial"/>
              </a:rPr>
              <a:t> </a:t>
            </a:r>
            <a:r>
              <a:rPr sz="3038" i="1" spc="-199" dirty="0">
                <a:latin typeface="Arial"/>
                <a:cs typeface="Arial"/>
              </a:rPr>
              <a:t>GenomeTrakr</a:t>
            </a:r>
            <a:endParaRPr sz="3038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6"/>
              </a:spcBef>
            </a:pPr>
            <a:endParaRPr sz="3638">
              <a:latin typeface="Arial"/>
              <a:cs typeface="Arial"/>
            </a:endParaRPr>
          </a:p>
          <a:p>
            <a:pPr marL="466725" indent="-419100">
              <a:lnSpc>
                <a:spcPct val="100000"/>
              </a:lnSpc>
              <a:buFont typeface="MS PGothic"/>
              <a:buChar char="❖"/>
              <a:tabLst>
                <a:tab pos="466249" algn="l"/>
                <a:tab pos="466725" algn="l"/>
              </a:tabLst>
            </a:pPr>
            <a:r>
              <a:rPr sz="3000" spc="-75" dirty="0">
                <a:latin typeface="Arial"/>
                <a:cs typeface="Arial"/>
              </a:rPr>
              <a:t>Private </a:t>
            </a:r>
            <a:r>
              <a:rPr sz="3000" spc="-45" dirty="0">
                <a:latin typeface="Arial"/>
                <a:cs typeface="Arial"/>
              </a:rPr>
              <a:t>to </a:t>
            </a:r>
            <a:r>
              <a:rPr sz="3000" spc="-71" dirty="0">
                <a:latin typeface="Arial"/>
                <a:cs typeface="Arial"/>
              </a:rPr>
              <a:t>network</a:t>
            </a:r>
            <a:r>
              <a:rPr sz="3000" spc="-382" dirty="0">
                <a:latin typeface="Arial"/>
                <a:cs typeface="Arial"/>
              </a:rPr>
              <a:t> </a:t>
            </a:r>
            <a:r>
              <a:rPr sz="3000" spc="-94" dirty="0">
                <a:latin typeface="Arial"/>
                <a:cs typeface="Arial"/>
              </a:rPr>
              <a:t>members</a:t>
            </a:r>
            <a:endParaRPr sz="3000">
              <a:latin typeface="Arial"/>
              <a:cs typeface="Arial"/>
            </a:endParaRPr>
          </a:p>
          <a:p>
            <a:pPr marL="466725" indent="-419100">
              <a:lnSpc>
                <a:spcPct val="100000"/>
              </a:lnSpc>
              <a:spcBef>
                <a:spcPts val="19"/>
              </a:spcBef>
              <a:buFont typeface="MS PGothic"/>
              <a:buChar char="❖"/>
              <a:tabLst>
                <a:tab pos="466249" algn="l"/>
                <a:tab pos="466725" algn="l"/>
              </a:tabLst>
            </a:pPr>
            <a:r>
              <a:rPr sz="3000" spc="-49" dirty="0">
                <a:latin typeface="Arial"/>
                <a:cs typeface="Arial"/>
              </a:rPr>
              <a:t>Upload </a:t>
            </a:r>
            <a:r>
              <a:rPr sz="3000" spc="-30" dirty="0">
                <a:latin typeface="Arial"/>
                <a:cs typeface="Arial"/>
              </a:rPr>
              <a:t>isolate </a:t>
            </a:r>
            <a:r>
              <a:rPr sz="3000" spc="-71" dirty="0">
                <a:latin typeface="Arial"/>
                <a:cs typeface="Arial"/>
              </a:rPr>
              <a:t>sequence</a:t>
            </a:r>
            <a:r>
              <a:rPr sz="3000" spc="-424" dirty="0">
                <a:latin typeface="Arial"/>
                <a:cs typeface="Arial"/>
              </a:rPr>
              <a:t> </a:t>
            </a:r>
            <a:r>
              <a:rPr sz="3000" spc="8" dirty="0">
                <a:latin typeface="Arial"/>
                <a:cs typeface="Arial"/>
              </a:rPr>
              <a:t>data</a:t>
            </a:r>
            <a:endParaRPr sz="3000">
              <a:latin typeface="Arial"/>
              <a:cs typeface="Arial"/>
            </a:endParaRPr>
          </a:p>
          <a:p>
            <a:pPr marL="466725" indent="-419100">
              <a:lnSpc>
                <a:spcPct val="100000"/>
              </a:lnSpc>
              <a:buFont typeface="MS PGothic"/>
              <a:buChar char="❖"/>
              <a:tabLst>
                <a:tab pos="466249" algn="l"/>
                <a:tab pos="466725" algn="l"/>
              </a:tabLst>
            </a:pPr>
            <a:r>
              <a:rPr sz="3000" spc="-75" dirty="0">
                <a:latin typeface="Arial"/>
                <a:cs typeface="Arial"/>
              </a:rPr>
              <a:t>Consistent </a:t>
            </a:r>
            <a:r>
              <a:rPr sz="3000" spc="-4" dirty="0">
                <a:latin typeface="Arial"/>
                <a:cs typeface="Arial"/>
              </a:rPr>
              <a:t>bioinformatic</a:t>
            </a:r>
            <a:r>
              <a:rPr sz="3000" spc="-274" dirty="0">
                <a:latin typeface="Arial"/>
                <a:cs typeface="Arial"/>
              </a:rPr>
              <a:t> </a:t>
            </a:r>
            <a:r>
              <a:rPr sz="3000" spc="-41" dirty="0">
                <a:latin typeface="Arial"/>
                <a:cs typeface="Arial"/>
              </a:rPr>
              <a:t>analysis</a:t>
            </a:r>
            <a:endParaRPr sz="3000">
              <a:latin typeface="Arial"/>
              <a:cs typeface="Arial"/>
            </a:endParaRPr>
          </a:p>
          <a:p>
            <a:pPr marL="466725" indent="-419100">
              <a:lnSpc>
                <a:spcPct val="100000"/>
              </a:lnSpc>
              <a:buFont typeface="MS PGothic"/>
              <a:buChar char="❖"/>
              <a:tabLst>
                <a:tab pos="466249" algn="l"/>
                <a:tab pos="466725" algn="l"/>
              </a:tabLst>
            </a:pPr>
            <a:r>
              <a:rPr sz="3000" spc="-300" dirty="0">
                <a:latin typeface="Arial"/>
                <a:cs typeface="Arial"/>
              </a:rPr>
              <a:t>QC, </a:t>
            </a:r>
            <a:r>
              <a:rPr sz="3000" spc="-11" dirty="0">
                <a:latin typeface="Arial"/>
                <a:cs typeface="Arial"/>
              </a:rPr>
              <a:t>typing </a:t>
            </a:r>
            <a:r>
              <a:rPr sz="3000" spc="-405" dirty="0">
                <a:latin typeface="Arial"/>
                <a:cs typeface="Arial"/>
              </a:rPr>
              <a:t>&amp;</a:t>
            </a:r>
            <a:r>
              <a:rPr sz="3000" spc="-191" dirty="0">
                <a:latin typeface="Arial"/>
                <a:cs typeface="Arial"/>
              </a:rPr>
              <a:t> </a:t>
            </a:r>
            <a:r>
              <a:rPr sz="3000" spc="-56" dirty="0">
                <a:latin typeface="Arial"/>
                <a:cs typeface="Arial"/>
              </a:rPr>
              <a:t>relatedness</a:t>
            </a:r>
            <a:endParaRPr sz="3000">
              <a:latin typeface="Arial"/>
              <a:cs typeface="Arial"/>
            </a:endParaRPr>
          </a:p>
          <a:p>
            <a:pPr marL="466725" indent="-419100">
              <a:lnSpc>
                <a:spcPct val="100000"/>
              </a:lnSpc>
              <a:buFont typeface="MS PGothic"/>
              <a:buChar char="❖"/>
              <a:tabLst>
                <a:tab pos="466249" algn="l"/>
                <a:tab pos="466725" algn="l"/>
              </a:tabLst>
            </a:pPr>
            <a:r>
              <a:rPr sz="3000" spc="-161" dirty="0">
                <a:latin typeface="Arial"/>
                <a:cs typeface="Arial"/>
              </a:rPr>
              <a:t>Web </a:t>
            </a:r>
            <a:r>
              <a:rPr sz="3000" spc="-34" dirty="0">
                <a:latin typeface="Arial"/>
                <a:cs typeface="Arial"/>
              </a:rPr>
              <a:t>based real-time</a:t>
            </a:r>
            <a:r>
              <a:rPr sz="3000" spc="-311" dirty="0">
                <a:latin typeface="Arial"/>
                <a:cs typeface="Arial"/>
              </a:rPr>
              <a:t> </a:t>
            </a:r>
            <a:r>
              <a:rPr sz="3000" spc="-8" dirty="0">
                <a:latin typeface="Arial"/>
                <a:cs typeface="Arial"/>
              </a:rPr>
              <a:t>reporting</a:t>
            </a:r>
            <a:endParaRPr sz="3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512375" y="1033525"/>
            <a:ext cx="2468774" cy="3899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</p:spTree>
    <p:extLst>
      <p:ext uri="{BB962C8B-B14F-4D97-AF65-F5344CB8AC3E}">
        <p14:creationId xmlns:p14="http://schemas.microsoft.com/office/powerpoint/2010/main" val="29323563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19875"/>
            <a:ext cx="9143999" cy="51236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3" name="object 3"/>
          <p:cNvSpPr txBox="1"/>
          <p:nvPr/>
        </p:nvSpPr>
        <p:spPr>
          <a:xfrm rot="21360000">
            <a:off x="2212315" y="3703082"/>
            <a:ext cx="2146859" cy="8207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6375"/>
              </a:lnSpc>
            </a:pPr>
            <a:r>
              <a:rPr sz="6375" spc="-4" dirty="0">
                <a:solidFill>
                  <a:srgbClr val="FFCC00"/>
                </a:solidFill>
                <a:latin typeface="Impact"/>
                <a:cs typeface="Impact"/>
              </a:rPr>
              <a:t>YEARS</a:t>
            </a:r>
            <a:endParaRPr sz="6375">
              <a:latin typeface="Impact"/>
              <a:cs typeface="Impact"/>
            </a:endParaRPr>
          </a:p>
        </p:txBody>
      </p:sp>
      <p:sp>
        <p:nvSpPr>
          <p:cNvPr id="4" name="object 4"/>
          <p:cNvSpPr txBox="1"/>
          <p:nvPr/>
        </p:nvSpPr>
        <p:spPr>
          <a:xfrm rot="21360000">
            <a:off x="2488242" y="4647594"/>
            <a:ext cx="1693576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400"/>
              </a:lnSpc>
            </a:pPr>
            <a:r>
              <a:rPr sz="2400" spc="-4" dirty="0">
                <a:solidFill>
                  <a:srgbClr val="FFCC00"/>
                </a:solidFill>
                <a:latin typeface="Impact"/>
                <a:cs typeface="Impact"/>
              </a:rPr>
              <a:t>of </a:t>
            </a:r>
            <a:r>
              <a:rPr sz="2400" spc="-8" dirty="0">
                <a:solidFill>
                  <a:srgbClr val="FFCC00"/>
                </a:solidFill>
                <a:latin typeface="Impact"/>
                <a:cs typeface="Impact"/>
              </a:rPr>
              <a:t>hard</a:t>
            </a:r>
            <a:r>
              <a:rPr sz="2400" spc="-86" dirty="0">
                <a:solidFill>
                  <a:srgbClr val="FFCC00"/>
                </a:solidFill>
                <a:latin typeface="Impact"/>
                <a:cs typeface="Impact"/>
              </a:rPr>
              <a:t> </a:t>
            </a:r>
            <a:r>
              <a:rPr sz="2400" spc="-4" dirty="0">
                <a:solidFill>
                  <a:srgbClr val="FFCC00"/>
                </a:solidFill>
                <a:latin typeface="Impact"/>
                <a:cs typeface="Impact"/>
              </a:rPr>
              <a:t>yakka</a:t>
            </a:r>
            <a:endParaRPr sz="2400">
              <a:latin typeface="Impact"/>
              <a:cs typeface="Impac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93050" y="3064699"/>
            <a:ext cx="4176236" cy="237173"/>
          </a:xfrm>
          <a:custGeom>
            <a:avLst/>
            <a:gdLst/>
            <a:ahLst/>
            <a:cxnLst/>
            <a:rect l="l" t="t" r="r" b="b"/>
            <a:pathLst>
              <a:path w="5568315" h="316229">
                <a:moveTo>
                  <a:pt x="0" y="315999"/>
                </a:moveTo>
                <a:lnTo>
                  <a:pt x="5567999" y="0"/>
                </a:lnTo>
              </a:path>
            </a:pathLst>
          </a:custGeom>
          <a:ln w="114299">
            <a:solidFill>
              <a:srgbClr val="FFCC00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</p:spTree>
    <p:extLst>
      <p:ext uri="{BB962C8B-B14F-4D97-AF65-F5344CB8AC3E}">
        <p14:creationId xmlns:p14="http://schemas.microsoft.com/office/powerpoint/2010/main" val="22848741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picture containing indoor&#10;&#10;Description automatically generated">
            <a:extLst>
              <a:ext uri="{FF2B5EF4-FFF2-40B4-BE49-F238E27FC236}">
                <a16:creationId xmlns:a16="http://schemas.microsoft.com/office/drawing/2014/main" id="{29A4875B-5E8F-4990-BA46-1087F2B53A4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431" b="1"/>
          <a:stretch/>
        </p:blipFill>
        <p:spPr>
          <a:xfrm>
            <a:off x="4939005" y="3898938"/>
            <a:ext cx="2991556" cy="936380"/>
          </a:xfrm>
          <a:prstGeom prst="rect">
            <a:avLst/>
          </a:prstGeom>
        </p:spPr>
      </p:pic>
      <p:pic>
        <p:nvPicPr>
          <p:cNvPr id="20" name="Picture 19" descr="A picture containing indoor&#10;&#10;Description automatically generated">
            <a:extLst>
              <a:ext uri="{FF2B5EF4-FFF2-40B4-BE49-F238E27FC236}">
                <a16:creationId xmlns:a16="http://schemas.microsoft.com/office/drawing/2014/main" id="{1F48D19A-2150-41BD-80F5-DDAB3149AA6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91" t="58192" b="21558"/>
          <a:stretch/>
        </p:blipFill>
        <p:spPr>
          <a:xfrm>
            <a:off x="6721691" y="2944697"/>
            <a:ext cx="1208869" cy="92192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0337E24-0379-41C6-9A2F-F8E15FC15641}"/>
              </a:ext>
            </a:extLst>
          </p:cNvPr>
          <p:cNvSpPr txBox="1"/>
          <p:nvPr/>
        </p:nvSpPr>
        <p:spPr>
          <a:xfrm>
            <a:off x="125015" y="155376"/>
            <a:ext cx="4377243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70C0"/>
                </a:solidFill>
                <a:latin typeface="Myriad Web Pro" panose="020B0604020202020204" charset="0"/>
              </a:rPr>
              <a:t>Timeline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Myriad Web Pro" panose="020B0604020202020204" charset="0"/>
              </a:rPr>
              <a:t>2019: A cluster contained 36 clinical isolates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Myriad Web Pro" panose="020B0604020202020204" charset="0"/>
              </a:rPr>
              <a:t>a suspected food vehicle could not be identified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b="1" dirty="0">
                <a:solidFill>
                  <a:srgbClr val="0070C0"/>
                </a:solidFill>
                <a:latin typeface="Myriad Web Pro" panose="020B0604020202020204" charset="0"/>
              </a:rPr>
              <a:t>February 2020: the </a:t>
            </a:r>
            <a:r>
              <a:rPr lang="en-US" sz="1400" b="1" dirty="0">
                <a:solidFill>
                  <a:srgbClr val="0070C0"/>
                </a:solidFill>
                <a:highlight>
                  <a:srgbClr val="00FF00"/>
                </a:highlight>
                <a:latin typeface="Myriad Web Pro" panose="020B0604020202020204" charset="0"/>
              </a:rPr>
              <a:t>Canadian</a:t>
            </a:r>
            <a:r>
              <a:rPr lang="en-US" sz="1400" b="1" dirty="0">
                <a:solidFill>
                  <a:srgbClr val="0070C0"/>
                </a:solidFill>
                <a:latin typeface="Myriad Web Pro" panose="020B0604020202020204" charset="0"/>
              </a:rPr>
              <a:t> Food Inspection Agency (CFIA) uploaded whole-genome sequencing data for a 2016 isolate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70C0"/>
                </a:solidFill>
                <a:latin typeface="Myriad Web Pro" panose="020B0604020202020204" charset="0"/>
              </a:rPr>
              <a:t>This matched the outbreak cluster.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70C0"/>
                </a:solidFill>
                <a:latin typeface="Myriad Web Pro" panose="020B0604020202020204" charset="0"/>
              </a:rPr>
              <a:t> Another Canadian isolate from an imported enoki mushroom sample was uploaded that matched the outbreak cluster.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70C0"/>
                </a:solidFill>
                <a:latin typeface="Myriad Web Pro" panose="020B0604020202020204" charset="0"/>
              </a:rPr>
              <a:t>First evidence of what contaminated food might be causing human illnesses and deaths.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40427E0-3E66-4D6A-B839-7855B0DEA473}"/>
              </a:ext>
            </a:extLst>
          </p:cNvPr>
          <p:cNvSpPr/>
          <p:nvPr/>
        </p:nvSpPr>
        <p:spPr>
          <a:xfrm>
            <a:off x="4903395" y="234590"/>
            <a:ext cx="3059097" cy="4674320"/>
          </a:xfrm>
          <a:prstGeom prst="rect">
            <a:avLst/>
          </a:prstGeom>
          <a:noFill/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FF0A8E5-228D-4137-B097-DEBB87524BF3}"/>
              </a:ext>
            </a:extLst>
          </p:cNvPr>
          <p:cNvSpPr/>
          <p:nvPr/>
        </p:nvSpPr>
        <p:spPr>
          <a:xfrm>
            <a:off x="5808227" y="3909270"/>
            <a:ext cx="913465" cy="8834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8C456F0-6C11-4E5E-BA84-B4C94B979A22}"/>
              </a:ext>
            </a:extLst>
          </p:cNvPr>
          <p:cNvSpPr/>
          <p:nvPr/>
        </p:nvSpPr>
        <p:spPr>
          <a:xfrm>
            <a:off x="4963569" y="3898938"/>
            <a:ext cx="812727" cy="8834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122D8A7-B27D-4DAA-A0C7-E55F16C76AAA}"/>
              </a:ext>
            </a:extLst>
          </p:cNvPr>
          <p:cNvSpPr/>
          <p:nvPr/>
        </p:nvSpPr>
        <p:spPr>
          <a:xfrm>
            <a:off x="6753623" y="2972173"/>
            <a:ext cx="1176938" cy="8782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0C7B28-5047-4B1F-960B-21902A914601}"/>
              </a:ext>
            </a:extLst>
          </p:cNvPr>
          <p:cNvSpPr/>
          <p:nvPr/>
        </p:nvSpPr>
        <p:spPr>
          <a:xfrm>
            <a:off x="5776296" y="2966458"/>
            <a:ext cx="913465" cy="8834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1F4DF1-D05E-4493-A0D7-BBB9EE19968D}"/>
              </a:ext>
            </a:extLst>
          </p:cNvPr>
          <p:cNvSpPr/>
          <p:nvPr/>
        </p:nvSpPr>
        <p:spPr>
          <a:xfrm>
            <a:off x="4931638" y="2956126"/>
            <a:ext cx="812727" cy="8834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7C66A1-BAC6-4D88-8454-305C6E57B219}"/>
              </a:ext>
            </a:extLst>
          </p:cNvPr>
          <p:cNvSpPr/>
          <p:nvPr/>
        </p:nvSpPr>
        <p:spPr>
          <a:xfrm>
            <a:off x="6753623" y="2028813"/>
            <a:ext cx="1176938" cy="8782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1AA4B5-0CC2-4FFA-BEB6-F9341E60DE22}"/>
              </a:ext>
            </a:extLst>
          </p:cNvPr>
          <p:cNvSpPr/>
          <p:nvPr/>
        </p:nvSpPr>
        <p:spPr>
          <a:xfrm>
            <a:off x="5776296" y="2023098"/>
            <a:ext cx="913465" cy="8834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452914D-0425-46B6-A343-CBC66C23712C}"/>
              </a:ext>
            </a:extLst>
          </p:cNvPr>
          <p:cNvSpPr/>
          <p:nvPr/>
        </p:nvSpPr>
        <p:spPr>
          <a:xfrm>
            <a:off x="4931638" y="2012766"/>
            <a:ext cx="812727" cy="8834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76996DA-EB2A-4216-885D-D12BB7974568}"/>
              </a:ext>
            </a:extLst>
          </p:cNvPr>
          <p:cNvSpPr/>
          <p:nvPr/>
        </p:nvSpPr>
        <p:spPr>
          <a:xfrm>
            <a:off x="6753623" y="1090619"/>
            <a:ext cx="1176938" cy="8782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1D92088-2A42-42CF-B7D8-0BB6C608A235}"/>
              </a:ext>
            </a:extLst>
          </p:cNvPr>
          <p:cNvSpPr/>
          <p:nvPr/>
        </p:nvSpPr>
        <p:spPr>
          <a:xfrm>
            <a:off x="5776296" y="1084904"/>
            <a:ext cx="913465" cy="8834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8DA37BA-8583-4B4B-A4D1-E3864BD8941E}"/>
              </a:ext>
            </a:extLst>
          </p:cNvPr>
          <p:cNvSpPr/>
          <p:nvPr/>
        </p:nvSpPr>
        <p:spPr>
          <a:xfrm>
            <a:off x="4931638" y="1074572"/>
            <a:ext cx="812727" cy="8834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D9EE4A4-BA2C-4A8A-BC2B-8EFDB05DA953}"/>
              </a:ext>
            </a:extLst>
          </p:cNvPr>
          <p:cNvSpPr/>
          <p:nvPr/>
        </p:nvSpPr>
        <p:spPr>
          <a:xfrm>
            <a:off x="6785554" y="342627"/>
            <a:ext cx="1176938" cy="68401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CDEA60E-B983-43F2-84B9-24C30A1F68F3}"/>
              </a:ext>
            </a:extLst>
          </p:cNvPr>
          <p:cNvSpPr/>
          <p:nvPr/>
        </p:nvSpPr>
        <p:spPr>
          <a:xfrm>
            <a:off x="5808227" y="336912"/>
            <a:ext cx="913465" cy="68803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F4C2081-A0D8-479C-B8FC-B5BA7B12551F}"/>
              </a:ext>
            </a:extLst>
          </p:cNvPr>
          <p:cNvSpPr/>
          <p:nvPr/>
        </p:nvSpPr>
        <p:spPr>
          <a:xfrm>
            <a:off x="4963569" y="326580"/>
            <a:ext cx="812727" cy="68803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27810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3400" y="187679"/>
            <a:ext cx="7423785" cy="56769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3600" spc="-68" dirty="0">
                <a:latin typeface="Arial"/>
                <a:cs typeface="Arial"/>
              </a:rPr>
              <a:t>Data</a:t>
            </a:r>
            <a:r>
              <a:rPr sz="3600" spc="-203" dirty="0">
                <a:latin typeface="Arial"/>
                <a:cs typeface="Arial"/>
              </a:rPr>
              <a:t> </a:t>
            </a:r>
            <a:r>
              <a:rPr sz="3600" spc="-11" dirty="0">
                <a:latin typeface="Arial"/>
                <a:cs typeface="Arial"/>
              </a:rPr>
              <a:t>sharing</a:t>
            </a:r>
            <a:r>
              <a:rPr sz="3600" spc="-199" dirty="0">
                <a:latin typeface="Arial"/>
                <a:cs typeface="Arial"/>
              </a:rPr>
              <a:t> </a:t>
            </a:r>
            <a:r>
              <a:rPr sz="3600" spc="-71" dirty="0">
                <a:latin typeface="Arial"/>
                <a:cs typeface="Arial"/>
              </a:rPr>
              <a:t>agreement</a:t>
            </a:r>
            <a:r>
              <a:rPr sz="3600" spc="-199" dirty="0">
                <a:latin typeface="Arial"/>
                <a:cs typeface="Arial"/>
              </a:rPr>
              <a:t> </a:t>
            </a:r>
            <a:r>
              <a:rPr sz="3600" spc="-30" dirty="0">
                <a:latin typeface="Arial"/>
                <a:cs typeface="Arial"/>
              </a:rPr>
              <a:t>for</a:t>
            </a:r>
            <a:r>
              <a:rPr sz="3600" spc="-199" dirty="0">
                <a:latin typeface="Arial"/>
                <a:cs typeface="Arial"/>
              </a:rPr>
              <a:t> </a:t>
            </a:r>
            <a:r>
              <a:rPr sz="3600" spc="-41" dirty="0">
                <a:latin typeface="Arial"/>
                <a:cs typeface="Arial"/>
              </a:rPr>
              <a:t>Australia</a:t>
            </a:r>
            <a:r>
              <a:rPr sz="3600" spc="-199" dirty="0">
                <a:latin typeface="Arial"/>
                <a:cs typeface="Arial"/>
              </a:rPr>
              <a:t> </a:t>
            </a:r>
            <a:r>
              <a:rPr sz="3600" spc="-165" dirty="0">
                <a:latin typeface="Arial"/>
                <a:cs typeface="Arial"/>
              </a:rPr>
              <a:t>!</a:t>
            </a:r>
            <a:endParaRPr sz="36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458785" y="1165381"/>
            <a:ext cx="3674331" cy="350731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4" name="object 4"/>
          <p:cNvSpPr/>
          <p:nvPr/>
        </p:nvSpPr>
        <p:spPr>
          <a:xfrm>
            <a:off x="202824" y="3186299"/>
            <a:ext cx="1857799" cy="18577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5" name="object 5"/>
          <p:cNvSpPr txBox="1"/>
          <p:nvPr/>
        </p:nvSpPr>
        <p:spPr>
          <a:xfrm>
            <a:off x="7009915" y="3707870"/>
            <a:ext cx="1518761" cy="93345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6000" spc="-90" dirty="0">
                <a:solidFill>
                  <a:srgbClr val="A64D78"/>
                </a:solidFill>
                <a:latin typeface="Calibri"/>
                <a:cs typeface="Calibri"/>
              </a:rPr>
              <a:t>2019</a:t>
            </a:r>
            <a:endParaRPr sz="60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1244756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079" y="35425"/>
            <a:ext cx="9059840" cy="51080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</p:spTree>
    <p:extLst>
      <p:ext uri="{BB962C8B-B14F-4D97-AF65-F5344CB8AC3E}">
        <p14:creationId xmlns:p14="http://schemas.microsoft.com/office/powerpoint/2010/main" val="393935875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" y="421181"/>
            <a:ext cx="8839196" cy="43880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</p:spTree>
    <p:extLst>
      <p:ext uri="{BB962C8B-B14F-4D97-AF65-F5344CB8AC3E}">
        <p14:creationId xmlns:p14="http://schemas.microsoft.com/office/powerpoint/2010/main" val="82949110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43610" y="4834171"/>
            <a:ext cx="186214" cy="21336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1275" spc="-53" dirty="0">
                <a:latin typeface="Arial"/>
                <a:cs typeface="Arial"/>
              </a:rPr>
              <a:t>23</a:t>
            </a:r>
            <a:endParaRPr sz="1275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7495" y="143081"/>
            <a:ext cx="8751602" cy="48415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</p:spTree>
    <p:extLst>
      <p:ext uri="{BB962C8B-B14F-4D97-AF65-F5344CB8AC3E}">
        <p14:creationId xmlns:p14="http://schemas.microsoft.com/office/powerpoint/2010/main" val="112849963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387749" y="372995"/>
            <a:ext cx="2148648" cy="6968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419" y="529604"/>
            <a:ext cx="1926431" cy="4305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b="1" spc="-41" dirty="0">
                <a:solidFill>
                  <a:srgbClr val="162C37"/>
                </a:solidFill>
                <a:latin typeface="Trebuchet MS"/>
                <a:cs typeface="Trebuchet MS"/>
              </a:rPr>
              <a:t>A</a:t>
            </a:r>
            <a:r>
              <a:rPr sz="2700" b="1" spc="-56" dirty="0">
                <a:solidFill>
                  <a:srgbClr val="162C37"/>
                </a:solidFill>
                <a:latin typeface="Trebuchet MS"/>
                <a:cs typeface="Trebuchet MS"/>
              </a:rPr>
              <a:t>r</a:t>
            </a:r>
            <a:r>
              <a:rPr sz="2700" b="1" spc="-94" dirty="0">
                <a:solidFill>
                  <a:srgbClr val="162C37"/>
                </a:solidFill>
                <a:latin typeface="Trebuchet MS"/>
                <a:cs typeface="Trebuchet MS"/>
              </a:rPr>
              <a:t>chitectu</a:t>
            </a:r>
            <a:r>
              <a:rPr sz="2700" b="1" spc="-105" dirty="0">
                <a:solidFill>
                  <a:srgbClr val="162C37"/>
                </a:solidFill>
                <a:latin typeface="Trebuchet MS"/>
                <a:cs typeface="Trebuchet MS"/>
              </a:rPr>
              <a:t>r</a:t>
            </a:r>
            <a:r>
              <a:rPr sz="2700" b="1" spc="-94" dirty="0">
                <a:solidFill>
                  <a:srgbClr val="162C37"/>
                </a:solidFill>
                <a:latin typeface="Trebuchet MS"/>
                <a:cs typeface="Trebuchet MS"/>
              </a:rPr>
              <a:t>e</a:t>
            </a:r>
            <a:endParaRPr sz="27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325669" y="4821508"/>
            <a:ext cx="134779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900" spc="-4" dirty="0">
                <a:solidFill>
                  <a:srgbClr val="888888"/>
                </a:solidFill>
                <a:latin typeface="Calibri"/>
                <a:cs typeface="Calibri"/>
              </a:rPr>
              <a:t>24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949286" y="3078250"/>
            <a:ext cx="685799" cy="6857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6" name="object 6"/>
          <p:cNvSpPr/>
          <p:nvPr/>
        </p:nvSpPr>
        <p:spPr>
          <a:xfrm>
            <a:off x="1580456" y="3111527"/>
            <a:ext cx="685799" cy="6857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7" name="object 7"/>
          <p:cNvSpPr/>
          <p:nvPr/>
        </p:nvSpPr>
        <p:spPr>
          <a:xfrm>
            <a:off x="3947716" y="4151976"/>
            <a:ext cx="685799" cy="68579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8" name="object 8"/>
          <p:cNvSpPr/>
          <p:nvPr/>
        </p:nvSpPr>
        <p:spPr>
          <a:xfrm>
            <a:off x="6064150" y="3076680"/>
            <a:ext cx="685799" cy="68579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9" name="object 9"/>
          <p:cNvSpPr/>
          <p:nvPr/>
        </p:nvSpPr>
        <p:spPr>
          <a:xfrm>
            <a:off x="5270086" y="1176532"/>
            <a:ext cx="685799" cy="6857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10" name="object 10"/>
          <p:cNvSpPr/>
          <p:nvPr/>
        </p:nvSpPr>
        <p:spPr>
          <a:xfrm>
            <a:off x="3966950" y="1908952"/>
            <a:ext cx="685799" cy="6857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11" name="object 11"/>
          <p:cNvSpPr/>
          <p:nvPr/>
        </p:nvSpPr>
        <p:spPr>
          <a:xfrm>
            <a:off x="2755259" y="1149438"/>
            <a:ext cx="685799" cy="68579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12" name="object 12"/>
          <p:cNvSpPr txBox="1"/>
          <p:nvPr/>
        </p:nvSpPr>
        <p:spPr>
          <a:xfrm>
            <a:off x="1666415" y="1502623"/>
            <a:ext cx="1044893" cy="2019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1200" dirty="0">
                <a:solidFill>
                  <a:srgbClr val="0D4F6C"/>
                </a:solidFill>
                <a:latin typeface="Arial"/>
                <a:cs typeface="Arial"/>
              </a:rPr>
              <a:t>Command</a:t>
            </a:r>
            <a:r>
              <a:rPr sz="1200" spc="-90" dirty="0">
                <a:solidFill>
                  <a:srgbClr val="0D4F6C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0D4F6C"/>
                </a:solidFill>
                <a:latin typeface="Arial"/>
                <a:cs typeface="Arial"/>
              </a:rPr>
              <a:t>Line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079981" y="1530500"/>
            <a:ext cx="576263" cy="2019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1200" spc="-8" dirty="0">
                <a:solidFill>
                  <a:srgbClr val="0D4F6C"/>
                </a:solidFill>
                <a:latin typeface="Arial"/>
                <a:cs typeface="Arial"/>
              </a:rPr>
              <a:t>Browser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643203" y="2395027"/>
            <a:ext cx="1022033" cy="38481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 marR="3810" indent="71438">
              <a:lnSpc>
                <a:spcPct val="100000"/>
              </a:lnSpc>
              <a:spcBef>
                <a:spcPts val="75"/>
              </a:spcBef>
            </a:pPr>
            <a:r>
              <a:rPr sz="1200" spc="-26" dirty="0">
                <a:solidFill>
                  <a:srgbClr val="0D4F6C"/>
                </a:solidFill>
                <a:latin typeface="Arial"/>
                <a:cs typeface="Arial"/>
              </a:rPr>
              <a:t>API </a:t>
            </a:r>
            <a:r>
              <a:rPr sz="1200" spc="-23" dirty="0">
                <a:solidFill>
                  <a:srgbClr val="0D4F6C"/>
                </a:solidFill>
                <a:latin typeface="Arial"/>
                <a:cs typeface="Arial"/>
              </a:rPr>
              <a:t>Gateway  </a:t>
            </a:r>
            <a:r>
              <a:rPr sz="1200" spc="-8" dirty="0">
                <a:solidFill>
                  <a:srgbClr val="0D4F6C"/>
                </a:solidFill>
                <a:latin typeface="Arial"/>
                <a:cs typeface="Arial"/>
              </a:rPr>
              <a:t>Load</a:t>
            </a:r>
            <a:r>
              <a:rPr sz="1200" spc="-94" dirty="0">
                <a:solidFill>
                  <a:srgbClr val="0D4F6C"/>
                </a:solidFill>
                <a:latin typeface="Arial"/>
                <a:cs typeface="Arial"/>
              </a:rPr>
              <a:t> </a:t>
            </a:r>
            <a:r>
              <a:rPr sz="1200" spc="-11" dirty="0">
                <a:solidFill>
                  <a:srgbClr val="0D4F6C"/>
                </a:solidFill>
                <a:latin typeface="Arial"/>
                <a:cs typeface="Arial"/>
              </a:rPr>
              <a:t>Balanced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780236" y="3484119"/>
            <a:ext cx="805815" cy="2019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1200" spc="-19" dirty="0">
                <a:solidFill>
                  <a:srgbClr val="0D4F6C"/>
                </a:solidFill>
                <a:latin typeface="Arial"/>
                <a:cs typeface="Arial"/>
              </a:rPr>
              <a:t>File</a:t>
            </a:r>
            <a:r>
              <a:rPr sz="1200" spc="-90" dirty="0">
                <a:solidFill>
                  <a:srgbClr val="0D4F6C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0D4F6C"/>
                </a:solidFill>
                <a:latin typeface="Arial"/>
                <a:cs typeface="Arial"/>
              </a:rPr>
              <a:t>storage</a:t>
            </a:r>
            <a:endParaRPr sz="12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229548" y="3519358"/>
            <a:ext cx="448151" cy="38481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1200" spc="-30" dirty="0">
                <a:solidFill>
                  <a:srgbClr val="0D4F6C"/>
                </a:solidFill>
                <a:latin typeface="Arial"/>
                <a:cs typeface="Arial"/>
              </a:rPr>
              <a:t>API</a:t>
            </a:r>
            <a:endParaRPr sz="1200">
              <a:latin typeface="Arial"/>
              <a:cs typeface="Arial"/>
            </a:endParaRPr>
          </a:p>
          <a:p>
            <a:pPr marL="9525">
              <a:lnSpc>
                <a:spcPct val="100000"/>
              </a:lnSpc>
            </a:pPr>
            <a:r>
              <a:rPr sz="1200" spc="-49" dirty="0">
                <a:solidFill>
                  <a:srgbClr val="0D4F6C"/>
                </a:solidFill>
                <a:latin typeface="Arial"/>
                <a:cs typeface="Arial"/>
              </a:rPr>
              <a:t>Se</a:t>
            </a:r>
            <a:r>
              <a:rPr sz="1200" spc="-19" dirty="0">
                <a:solidFill>
                  <a:srgbClr val="0D4F6C"/>
                </a:solidFill>
                <a:latin typeface="Arial"/>
                <a:cs typeface="Arial"/>
              </a:rPr>
              <a:t>r</a:t>
            </a:r>
            <a:r>
              <a:rPr sz="1200" spc="-30" dirty="0">
                <a:solidFill>
                  <a:srgbClr val="0D4F6C"/>
                </a:solidFill>
                <a:latin typeface="Arial"/>
                <a:cs typeface="Arial"/>
              </a:rPr>
              <a:t>v</a:t>
            </a:r>
            <a:r>
              <a:rPr sz="1200" spc="-19" dirty="0">
                <a:solidFill>
                  <a:srgbClr val="0D4F6C"/>
                </a:solidFill>
                <a:latin typeface="Arial"/>
                <a:cs typeface="Arial"/>
              </a:rPr>
              <a:t>er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229548" y="4380921"/>
            <a:ext cx="661511" cy="2019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1200" spc="-15" dirty="0">
                <a:solidFill>
                  <a:srgbClr val="0D4F6C"/>
                </a:solidFill>
                <a:latin typeface="Arial"/>
                <a:cs typeface="Arial"/>
              </a:rPr>
              <a:t>Database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539191" y="3736505"/>
            <a:ext cx="984409" cy="2019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1200" spc="4" dirty="0">
                <a:solidFill>
                  <a:srgbClr val="0D4F6C"/>
                </a:solidFill>
                <a:latin typeface="Arial"/>
                <a:cs typeface="Arial"/>
              </a:rPr>
              <a:t>Identity</a:t>
            </a:r>
            <a:r>
              <a:rPr sz="1200" spc="-83" dirty="0">
                <a:solidFill>
                  <a:srgbClr val="0D4F6C"/>
                </a:solidFill>
                <a:latin typeface="Arial"/>
                <a:cs typeface="Arial"/>
              </a:rPr>
              <a:t> </a:t>
            </a:r>
            <a:r>
              <a:rPr sz="1200" spc="-30" dirty="0">
                <a:solidFill>
                  <a:srgbClr val="0D4F6C"/>
                </a:solidFill>
                <a:latin typeface="Arial"/>
                <a:cs typeface="Arial"/>
              </a:rPr>
              <a:t>Server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536505" y="2310884"/>
            <a:ext cx="2160746" cy="0"/>
          </a:xfrm>
          <a:custGeom>
            <a:avLst/>
            <a:gdLst/>
            <a:ahLst/>
            <a:cxnLst/>
            <a:rect l="l" t="t" r="r" b="b"/>
            <a:pathLst>
              <a:path w="2880995">
                <a:moveTo>
                  <a:pt x="0" y="0"/>
                </a:moveTo>
                <a:lnTo>
                  <a:pt x="2880523" y="0"/>
                </a:lnTo>
              </a:path>
            </a:pathLst>
          </a:custGeom>
          <a:ln w="9524">
            <a:solidFill>
              <a:srgbClr val="D0CECE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20" name="object 20"/>
          <p:cNvSpPr/>
          <p:nvPr/>
        </p:nvSpPr>
        <p:spPr>
          <a:xfrm>
            <a:off x="4909747" y="2310884"/>
            <a:ext cx="2160746" cy="0"/>
          </a:xfrm>
          <a:custGeom>
            <a:avLst/>
            <a:gdLst/>
            <a:ahLst/>
            <a:cxnLst/>
            <a:rect l="l" t="t" r="r" b="b"/>
            <a:pathLst>
              <a:path w="2880995">
                <a:moveTo>
                  <a:pt x="0" y="0"/>
                </a:moveTo>
                <a:lnTo>
                  <a:pt x="2880523" y="0"/>
                </a:lnTo>
              </a:path>
            </a:pathLst>
          </a:custGeom>
          <a:ln w="9524">
            <a:solidFill>
              <a:srgbClr val="D0CECE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21" name="object 21"/>
          <p:cNvSpPr/>
          <p:nvPr/>
        </p:nvSpPr>
        <p:spPr>
          <a:xfrm>
            <a:off x="4291332" y="2716888"/>
            <a:ext cx="2381" cy="230981"/>
          </a:xfrm>
          <a:custGeom>
            <a:avLst/>
            <a:gdLst/>
            <a:ahLst/>
            <a:cxnLst/>
            <a:rect l="l" t="t" r="r" b="b"/>
            <a:pathLst>
              <a:path w="3175" h="307975">
                <a:moveTo>
                  <a:pt x="0" y="0"/>
                </a:moveTo>
                <a:lnTo>
                  <a:pt x="2710" y="307592"/>
                </a:lnTo>
              </a:path>
            </a:pathLst>
          </a:custGeom>
          <a:ln w="9524">
            <a:solidFill>
              <a:srgbClr val="67A93E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22" name="object 22"/>
          <p:cNvSpPr/>
          <p:nvPr/>
        </p:nvSpPr>
        <p:spPr>
          <a:xfrm>
            <a:off x="4279532" y="2684471"/>
            <a:ext cx="23813" cy="32861"/>
          </a:xfrm>
          <a:custGeom>
            <a:avLst/>
            <a:gdLst/>
            <a:ahLst/>
            <a:cxnLst/>
            <a:rect l="l" t="t" r="r" b="b"/>
            <a:pathLst>
              <a:path w="31750" h="43814">
                <a:moveTo>
                  <a:pt x="0" y="43361"/>
                </a:moveTo>
                <a:lnTo>
                  <a:pt x="15351" y="0"/>
                </a:lnTo>
                <a:lnTo>
                  <a:pt x="31464" y="43084"/>
                </a:lnTo>
                <a:lnTo>
                  <a:pt x="0" y="43361"/>
                </a:lnTo>
                <a:close/>
              </a:path>
            </a:pathLst>
          </a:custGeom>
          <a:solidFill>
            <a:srgbClr val="67A93E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23" name="object 23"/>
          <p:cNvSpPr/>
          <p:nvPr/>
        </p:nvSpPr>
        <p:spPr>
          <a:xfrm>
            <a:off x="4279532" y="2684471"/>
            <a:ext cx="23813" cy="32861"/>
          </a:xfrm>
          <a:custGeom>
            <a:avLst/>
            <a:gdLst/>
            <a:ahLst/>
            <a:cxnLst/>
            <a:rect l="l" t="t" r="r" b="b"/>
            <a:pathLst>
              <a:path w="31750" h="43814">
                <a:moveTo>
                  <a:pt x="31464" y="43084"/>
                </a:moveTo>
                <a:lnTo>
                  <a:pt x="15351" y="0"/>
                </a:lnTo>
                <a:lnTo>
                  <a:pt x="0" y="43361"/>
                </a:lnTo>
                <a:lnTo>
                  <a:pt x="31464" y="43084"/>
                </a:lnTo>
                <a:close/>
              </a:path>
            </a:pathLst>
          </a:custGeom>
          <a:ln w="9524">
            <a:solidFill>
              <a:srgbClr val="67A93E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24" name="object 24"/>
          <p:cNvSpPr/>
          <p:nvPr/>
        </p:nvSpPr>
        <p:spPr>
          <a:xfrm>
            <a:off x="4281565" y="2947479"/>
            <a:ext cx="23813" cy="32861"/>
          </a:xfrm>
          <a:custGeom>
            <a:avLst/>
            <a:gdLst/>
            <a:ahLst/>
            <a:cxnLst/>
            <a:rect l="l" t="t" r="r" b="b"/>
            <a:pathLst>
              <a:path w="31750" h="43814">
                <a:moveTo>
                  <a:pt x="16113" y="43361"/>
                </a:moveTo>
                <a:lnTo>
                  <a:pt x="0" y="277"/>
                </a:lnTo>
                <a:lnTo>
                  <a:pt x="31464" y="0"/>
                </a:lnTo>
                <a:lnTo>
                  <a:pt x="16113" y="43361"/>
                </a:lnTo>
                <a:close/>
              </a:path>
            </a:pathLst>
          </a:custGeom>
          <a:solidFill>
            <a:srgbClr val="67A93E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25" name="object 25"/>
          <p:cNvSpPr/>
          <p:nvPr/>
        </p:nvSpPr>
        <p:spPr>
          <a:xfrm>
            <a:off x="4281565" y="2947479"/>
            <a:ext cx="23813" cy="32861"/>
          </a:xfrm>
          <a:custGeom>
            <a:avLst/>
            <a:gdLst/>
            <a:ahLst/>
            <a:cxnLst/>
            <a:rect l="l" t="t" r="r" b="b"/>
            <a:pathLst>
              <a:path w="31750" h="43814">
                <a:moveTo>
                  <a:pt x="0" y="277"/>
                </a:moveTo>
                <a:lnTo>
                  <a:pt x="16113" y="43361"/>
                </a:lnTo>
                <a:lnTo>
                  <a:pt x="31464" y="0"/>
                </a:lnTo>
                <a:lnTo>
                  <a:pt x="0" y="277"/>
                </a:lnTo>
                <a:close/>
              </a:path>
            </a:pathLst>
          </a:custGeom>
          <a:ln w="9524">
            <a:solidFill>
              <a:srgbClr val="67A93E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26" name="object 26"/>
          <p:cNvSpPr/>
          <p:nvPr/>
        </p:nvSpPr>
        <p:spPr>
          <a:xfrm>
            <a:off x="4291332" y="3832010"/>
            <a:ext cx="2381" cy="230981"/>
          </a:xfrm>
          <a:custGeom>
            <a:avLst/>
            <a:gdLst/>
            <a:ahLst/>
            <a:cxnLst/>
            <a:rect l="l" t="t" r="r" b="b"/>
            <a:pathLst>
              <a:path w="3175" h="307975">
                <a:moveTo>
                  <a:pt x="0" y="0"/>
                </a:moveTo>
                <a:lnTo>
                  <a:pt x="2710" y="307592"/>
                </a:lnTo>
              </a:path>
            </a:pathLst>
          </a:custGeom>
          <a:ln w="9524">
            <a:solidFill>
              <a:srgbClr val="67A93E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27" name="object 27"/>
          <p:cNvSpPr/>
          <p:nvPr/>
        </p:nvSpPr>
        <p:spPr>
          <a:xfrm>
            <a:off x="4279532" y="3799592"/>
            <a:ext cx="23813" cy="32861"/>
          </a:xfrm>
          <a:custGeom>
            <a:avLst/>
            <a:gdLst/>
            <a:ahLst/>
            <a:cxnLst/>
            <a:rect l="l" t="t" r="r" b="b"/>
            <a:pathLst>
              <a:path w="31750" h="43814">
                <a:moveTo>
                  <a:pt x="0" y="43361"/>
                </a:moveTo>
                <a:lnTo>
                  <a:pt x="15351" y="0"/>
                </a:lnTo>
                <a:lnTo>
                  <a:pt x="31464" y="43084"/>
                </a:lnTo>
                <a:lnTo>
                  <a:pt x="0" y="43361"/>
                </a:lnTo>
                <a:close/>
              </a:path>
            </a:pathLst>
          </a:custGeom>
          <a:solidFill>
            <a:srgbClr val="67A93E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28" name="object 28"/>
          <p:cNvSpPr/>
          <p:nvPr/>
        </p:nvSpPr>
        <p:spPr>
          <a:xfrm>
            <a:off x="4279532" y="3799592"/>
            <a:ext cx="23813" cy="32861"/>
          </a:xfrm>
          <a:custGeom>
            <a:avLst/>
            <a:gdLst/>
            <a:ahLst/>
            <a:cxnLst/>
            <a:rect l="l" t="t" r="r" b="b"/>
            <a:pathLst>
              <a:path w="31750" h="43814">
                <a:moveTo>
                  <a:pt x="31464" y="43084"/>
                </a:moveTo>
                <a:lnTo>
                  <a:pt x="15351" y="0"/>
                </a:lnTo>
                <a:lnTo>
                  <a:pt x="0" y="43361"/>
                </a:lnTo>
                <a:lnTo>
                  <a:pt x="31464" y="43084"/>
                </a:lnTo>
                <a:close/>
              </a:path>
            </a:pathLst>
          </a:custGeom>
          <a:ln w="9524">
            <a:solidFill>
              <a:srgbClr val="67A93E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29" name="object 29"/>
          <p:cNvSpPr/>
          <p:nvPr/>
        </p:nvSpPr>
        <p:spPr>
          <a:xfrm>
            <a:off x="4281565" y="4062601"/>
            <a:ext cx="23813" cy="32861"/>
          </a:xfrm>
          <a:custGeom>
            <a:avLst/>
            <a:gdLst/>
            <a:ahLst/>
            <a:cxnLst/>
            <a:rect l="l" t="t" r="r" b="b"/>
            <a:pathLst>
              <a:path w="31750" h="43814">
                <a:moveTo>
                  <a:pt x="16113" y="43362"/>
                </a:moveTo>
                <a:lnTo>
                  <a:pt x="0" y="277"/>
                </a:lnTo>
                <a:lnTo>
                  <a:pt x="31464" y="0"/>
                </a:lnTo>
                <a:lnTo>
                  <a:pt x="16113" y="43362"/>
                </a:lnTo>
                <a:close/>
              </a:path>
            </a:pathLst>
          </a:custGeom>
          <a:solidFill>
            <a:srgbClr val="67A93E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30" name="object 30"/>
          <p:cNvSpPr/>
          <p:nvPr/>
        </p:nvSpPr>
        <p:spPr>
          <a:xfrm>
            <a:off x="4281565" y="4062601"/>
            <a:ext cx="23813" cy="32861"/>
          </a:xfrm>
          <a:custGeom>
            <a:avLst/>
            <a:gdLst/>
            <a:ahLst/>
            <a:cxnLst/>
            <a:rect l="l" t="t" r="r" b="b"/>
            <a:pathLst>
              <a:path w="31750" h="43814">
                <a:moveTo>
                  <a:pt x="0" y="277"/>
                </a:moveTo>
                <a:lnTo>
                  <a:pt x="16113" y="43362"/>
                </a:lnTo>
                <a:lnTo>
                  <a:pt x="31464" y="0"/>
                </a:lnTo>
                <a:lnTo>
                  <a:pt x="0" y="277"/>
                </a:lnTo>
                <a:close/>
              </a:path>
            </a:pathLst>
          </a:custGeom>
          <a:ln w="9524">
            <a:solidFill>
              <a:srgbClr val="67A93E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31" name="object 31"/>
          <p:cNvSpPr/>
          <p:nvPr/>
        </p:nvSpPr>
        <p:spPr>
          <a:xfrm>
            <a:off x="4793804" y="3454708"/>
            <a:ext cx="1157764" cy="2858"/>
          </a:xfrm>
          <a:custGeom>
            <a:avLst/>
            <a:gdLst/>
            <a:ahLst/>
            <a:cxnLst/>
            <a:rect l="l" t="t" r="r" b="b"/>
            <a:pathLst>
              <a:path w="1543684" h="3810">
                <a:moveTo>
                  <a:pt x="0" y="0"/>
                </a:moveTo>
                <a:lnTo>
                  <a:pt x="1543513" y="3461"/>
                </a:lnTo>
              </a:path>
            </a:pathLst>
          </a:custGeom>
          <a:ln w="9524">
            <a:solidFill>
              <a:srgbClr val="67A93E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32" name="object 32"/>
          <p:cNvSpPr/>
          <p:nvPr/>
        </p:nvSpPr>
        <p:spPr>
          <a:xfrm>
            <a:off x="4761385" y="3442909"/>
            <a:ext cx="32861" cy="23813"/>
          </a:xfrm>
          <a:custGeom>
            <a:avLst/>
            <a:gdLst/>
            <a:ahLst/>
            <a:cxnLst/>
            <a:rect l="l" t="t" r="r" b="b"/>
            <a:pathLst>
              <a:path w="43814" h="31750">
                <a:moveTo>
                  <a:pt x="43189" y="31465"/>
                </a:moveTo>
                <a:lnTo>
                  <a:pt x="0" y="15635"/>
                </a:lnTo>
                <a:lnTo>
                  <a:pt x="43260" y="0"/>
                </a:lnTo>
                <a:lnTo>
                  <a:pt x="43189" y="31465"/>
                </a:lnTo>
                <a:close/>
              </a:path>
            </a:pathLst>
          </a:custGeom>
          <a:solidFill>
            <a:srgbClr val="67A93E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33" name="object 33"/>
          <p:cNvSpPr/>
          <p:nvPr/>
        </p:nvSpPr>
        <p:spPr>
          <a:xfrm>
            <a:off x="4761385" y="3442909"/>
            <a:ext cx="32861" cy="23813"/>
          </a:xfrm>
          <a:custGeom>
            <a:avLst/>
            <a:gdLst/>
            <a:ahLst/>
            <a:cxnLst/>
            <a:rect l="l" t="t" r="r" b="b"/>
            <a:pathLst>
              <a:path w="43814" h="31750">
                <a:moveTo>
                  <a:pt x="43260" y="0"/>
                </a:moveTo>
                <a:lnTo>
                  <a:pt x="0" y="15635"/>
                </a:lnTo>
                <a:lnTo>
                  <a:pt x="43189" y="31465"/>
                </a:lnTo>
                <a:lnTo>
                  <a:pt x="43260" y="0"/>
                </a:lnTo>
                <a:close/>
              </a:path>
            </a:pathLst>
          </a:custGeom>
          <a:ln w="9524">
            <a:solidFill>
              <a:srgbClr val="67A93E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34" name="object 34"/>
          <p:cNvSpPr/>
          <p:nvPr/>
        </p:nvSpPr>
        <p:spPr>
          <a:xfrm>
            <a:off x="5951413" y="3445504"/>
            <a:ext cx="32861" cy="23813"/>
          </a:xfrm>
          <a:custGeom>
            <a:avLst/>
            <a:gdLst/>
            <a:ahLst/>
            <a:cxnLst/>
            <a:rect l="l" t="t" r="r" b="b"/>
            <a:pathLst>
              <a:path w="43815" h="31750">
                <a:moveTo>
                  <a:pt x="0" y="31465"/>
                </a:moveTo>
                <a:lnTo>
                  <a:pt x="70" y="0"/>
                </a:lnTo>
                <a:lnTo>
                  <a:pt x="43260" y="15829"/>
                </a:lnTo>
                <a:lnTo>
                  <a:pt x="0" y="31465"/>
                </a:lnTo>
                <a:close/>
              </a:path>
            </a:pathLst>
          </a:custGeom>
          <a:solidFill>
            <a:srgbClr val="67A93E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35" name="object 35"/>
          <p:cNvSpPr/>
          <p:nvPr/>
        </p:nvSpPr>
        <p:spPr>
          <a:xfrm>
            <a:off x="5951413" y="3445504"/>
            <a:ext cx="32861" cy="23813"/>
          </a:xfrm>
          <a:custGeom>
            <a:avLst/>
            <a:gdLst/>
            <a:ahLst/>
            <a:cxnLst/>
            <a:rect l="l" t="t" r="r" b="b"/>
            <a:pathLst>
              <a:path w="43815" h="31750">
                <a:moveTo>
                  <a:pt x="0" y="31465"/>
                </a:moveTo>
                <a:lnTo>
                  <a:pt x="43260" y="15829"/>
                </a:lnTo>
                <a:lnTo>
                  <a:pt x="70" y="0"/>
                </a:lnTo>
                <a:lnTo>
                  <a:pt x="0" y="31465"/>
                </a:lnTo>
                <a:close/>
              </a:path>
            </a:pathLst>
          </a:custGeom>
          <a:ln w="9524">
            <a:solidFill>
              <a:srgbClr val="67A93E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36" name="object 36"/>
          <p:cNvSpPr/>
          <p:nvPr/>
        </p:nvSpPr>
        <p:spPr>
          <a:xfrm>
            <a:off x="2626286" y="3454708"/>
            <a:ext cx="1157764" cy="2858"/>
          </a:xfrm>
          <a:custGeom>
            <a:avLst/>
            <a:gdLst/>
            <a:ahLst/>
            <a:cxnLst/>
            <a:rect l="l" t="t" r="r" b="b"/>
            <a:pathLst>
              <a:path w="1543685" h="3810">
                <a:moveTo>
                  <a:pt x="0" y="0"/>
                </a:moveTo>
                <a:lnTo>
                  <a:pt x="1543513" y="3461"/>
                </a:lnTo>
              </a:path>
            </a:pathLst>
          </a:custGeom>
          <a:ln w="9524">
            <a:solidFill>
              <a:srgbClr val="67A93E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37" name="object 37"/>
          <p:cNvSpPr/>
          <p:nvPr/>
        </p:nvSpPr>
        <p:spPr>
          <a:xfrm>
            <a:off x="2593867" y="3442909"/>
            <a:ext cx="32861" cy="23813"/>
          </a:xfrm>
          <a:custGeom>
            <a:avLst/>
            <a:gdLst/>
            <a:ahLst/>
            <a:cxnLst/>
            <a:rect l="l" t="t" r="r" b="b"/>
            <a:pathLst>
              <a:path w="43814" h="31750">
                <a:moveTo>
                  <a:pt x="43189" y="31465"/>
                </a:moveTo>
                <a:lnTo>
                  <a:pt x="0" y="15635"/>
                </a:lnTo>
                <a:lnTo>
                  <a:pt x="43260" y="0"/>
                </a:lnTo>
                <a:lnTo>
                  <a:pt x="43189" y="31465"/>
                </a:lnTo>
                <a:close/>
              </a:path>
            </a:pathLst>
          </a:custGeom>
          <a:solidFill>
            <a:srgbClr val="67A93E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38" name="object 38"/>
          <p:cNvSpPr/>
          <p:nvPr/>
        </p:nvSpPr>
        <p:spPr>
          <a:xfrm>
            <a:off x="2593867" y="3442909"/>
            <a:ext cx="32861" cy="23813"/>
          </a:xfrm>
          <a:custGeom>
            <a:avLst/>
            <a:gdLst/>
            <a:ahLst/>
            <a:cxnLst/>
            <a:rect l="l" t="t" r="r" b="b"/>
            <a:pathLst>
              <a:path w="43814" h="31750">
                <a:moveTo>
                  <a:pt x="43260" y="0"/>
                </a:moveTo>
                <a:lnTo>
                  <a:pt x="0" y="15635"/>
                </a:lnTo>
                <a:lnTo>
                  <a:pt x="43189" y="31465"/>
                </a:lnTo>
                <a:lnTo>
                  <a:pt x="43260" y="0"/>
                </a:lnTo>
                <a:close/>
              </a:path>
            </a:pathLst>
          </a:custGeom>
          <a:ln w="9524">
            <a:solidFill>
              <a:srgbClr val="67A93E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39" name="object 39"/>
          <p:cNvSpPr/>
          <p:nvPr/>
        </p:nvSpPr>
        <p:spPr>
          <a:xfrm>
            <a:off x="3783895" y="3445504"/>
            <a:ext cx="32861" cy="23813"/>
          </a:xfrm>
          <a:custGeom>
            <a:avLst/>
            <a:gdLst/>
            <a:ahLst/>
            <a:cxnLst/>
            <a:rect l="l" t="t" r="r" b="b"/>
            <a:pathLst>
              <a:path w="43814" h="31750">
                <a:moveTo>
                  <a:pt x="0" y="31465"/>
                </a:moveTo>
                <a:lnTo>
                  <a:pt x="70" y="0"/>
                </a:lnTo>
                <a:lnTo>
                  <a:pt x="43260" y="15829"/>
                </a:lnTo>
                <a:lnTo>
                  <a:pt x="0" y="31465"/>
                </a:lnTo>
                <a:close/>
              </a:path>
            </a:pathLst>
          </a:custGeom>
          <a:solidFill>
            <a:srgbClr val="67A93E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40" name="object 40"/>
          <p:cNvSpPr/>
          <p:nvPr/>
        </p:nvSpPr>
        <p:spPr>
          <a:xfrm>
            <a:off x="3783895" y="3445504"/>
            <a:ext cx="32861" cy="23813"/>
          </a:xfrm>
          <a:custGeom>
            <a:avLst/>
            <a:gdLst/>
            <a:ahLst/>
            <a:cxnLst/>
            <a:rect l="l" t="t" r="r" b="b"/>
            <a:pathLst>
              <a:path w="43814" h="31750">
                <a:moveTo>
                  <a:pt x="0" y="31465"/>
                </a:moveTo>
                <a:lnTo>
                  <a:pt x="43260" y="15829"/>
                </a:lnTo>
                <a:lnTo>
                  <a:pt x="70" y="0"/>
                </a:lnTo>
                <a:lnTo>
                  <a:pt x="0" y="31465"/>
                </a:lnTo>
                <a:close/>
              </a:path>
            </a:pathLst>
          </a:custGeom>
          <a:ln w="9524">
            <a:solidFill>
              <a:srgbClr val="67A93E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41" name="object 41"/>
          <p:cNvSpPr/>
          <p:nvPr/>
        </p:nvSpPr>
        <p:spPr>
          <a:xfrm>
            <a:off x="6062082" y="4194253"/>
            <a:ext cx="685799" cy="68579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42" name="object 42"/>
          <p:cNvSpPr txBox="1"/>
          <p:nvPr/>
        </p:nvSpPr>
        <p:spPr>
          <a:xfrm>
            <a:off x="6780235" y="4328263"/>
            <a:ext cx="974408" cy="38481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 marR="3810">
              <a:lnSpc>
                <a:spcPct val="100000"/>
              </a:lnSpc>
              <a:spcBef>
                <a:spcPts val="75"/>
              </a:spcBef>
            </a:pPr>
            <a:r>
              <a:rPr sz="1200" spc="-8" dirty="0">
                <a:solidFill>
                  <a:srgbClr val="0D4F6C"/>
                </a:solidFill>
                <a:latin typeface="Arial"/>
                <a:cs typeface="Arial"/>
              </a:rPr>
              <a:t>Background  </a:t>
            </a:r>
            <a:r>
              <a:rPr sz="1200" spc="-4" dirty="0">
                <a:solidFill>
                  <a:srgbClr val="0D4F6C"/>
                </a:solidFill>
                <a:latin typeface="Arial"/>
                <a:cs typeface="Arial"/>
              </a:rPr>
              <a:t>analysis</a:t>
            </a:r>
            <a:r>
              <a:rPr sz="1200" spc="-75" dirty="0">
                <a:solidFill>
                  <a:srgbClr val="0D4F6C"/>
                </a:solidFill>
                <a:latin typeface="Arial"/>
                <a:cs typeface="Arial"/>
              </a:rPr>
              <a:t> </a:t>
            </a:r>
            <a:r>
              <a:rPr sz="1200" spc="11" dirty="0">
                <a:solidFill>
                  <a:srgbClr val="0D4F6C"/>
                </a:solidFill>
                <a:latin typeface="Arial"/>
                <a:cs typeface="Arial"/>
              </a:rPr>
              <a:t>tasks</a:t>
            </a:r>
            <a:endParaRPr sz="1200">
              <a:latin typeface="Arial"/>
              <a:cs typeface="Arial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4828651" y="4458318"/>
            <a:ext cx="1157764" cy="2858"/>
          </a:xfrm>
          <a:custGeom>
            <a:avLst/>
            <a:gdLst/>
            <a:ahLst/>
            <a:cxnLst/>
            <a:rect l="l" t="t" r="r" b="b"/>
            <a:pathLst>
              <a:path w="1543684" h="3810">
                <a:moveTo>
                  <a:pt x="0" y="0"/>
                </a:moveTo>
                <a:lnTo>
                  <a:pt x="1543513" y="3461"/>
                </a:lnTo>
              </a:path>
            </a:pathLst>
          </a:custGeom>
          <a:ln w="9524">
            <a:solidFill>
              <a:srgbClr val="67A93E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44" name="object 44"/>
          <p:cNvSpPr/>
          <p:nvPr/>
        </p:nvSpPr>
        <p:spPr>
          <a:xfrm>
            <a:off x="4796233" y="4446518"/>
            <a:ext cx="32861" cy="23813"/>
          </a:xfrm>
          <a:custGeom>
            <a:avLst/>
            <a:gdLst/>
            <a:ahLst/>
            <a:cxnLst/>
            <a:rect l="l" t="t" r="r" b="b"/>
            <a:pathLst>
              <a:path w="43814" h="31750">
                <a:moveTo>
                  <a:pt x="43189" y="31465"/>
                </a:moveTo>
                <a:lnTo>
                  <a:pt x="0" y="15635"/>
                </a:lnTo>
                <a:lnTo>
                  <a:pt x="43260" y="0"/>
                </a:lnTo>
                <a:lnTo>
                  <a:pt x="43189" y="31465"/>
                </a:lnTo>
                <a:close/>
              </a:path>
            </a:pathLst>
          </a:custGeom>
          <a:solidFill>
            <a:srgbClr val="67A93E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45" name="object 45"/>
          <p:cNvSpPr/>
          <p:nvPr/>
        </p:nvSpPr>
        <p:spPr>
          <a:xfrm>
            <a:off x="4796233" y="4446518"/>
            <a:ext cx="32861" cy="23813"/>
          </a:xfrm>
          <a:custGeom>
            <a:avLst/>
            <a:gdLst/>
            <a:ahLst/>
            <a:cxnLst/>
            <a:rect l="l" t="t" r="r" b="b"/>
            <a:pathLst>
              <a:path w="43814" h="31750">
                <a:moveTo>
                  <a:pt x="43260" y="0"/>
                </a:moveTo>
                <a:lnTo>
                  <a:pt x="0" y="15635"/>
                </a:lnTo>
                <a:lnTo>
                  <a:pt x="43189" y="31465"/>
                </a:lnTo>
                <a:lnTo>
                  <a:pt x="43260" y="0"/>
                </a:lnTo>
                <a:close/>
              </a:path>
            </a:pathLst>
          </a:custGeom>
          <a:ln w="9524">
            <a:solidFill>
              <a:srgbClr val="67A93E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46" name="object 46"/>
          <p:cNvSpPr/>
          <p:nvPr/>
        </p:nvSpPr>
        <p:spPr>
          <a:xfrm>
            <a:off x="5986261" y="4449115"/>
            <a:ext cx="32861" cy="23813"/>
          </a:xfrm>
          <a:custGeom>
            <a:avLst/>
            <a:gdLst/>
            <a:ahLst/>
            <a:cxnLst/>
            <a:rect l="l" t="t" r="r" b="b"/>
            <a:pathLst>
              <a:path w="43815" h="31750">
                <a:moveTo>
                  <a:pt x="0" y="31465"/>
                </a:moveTo>
                <a:lnTo>
                  <a:pt x="70" y="0"/>
                </a:lnTo>
                <a:lnTo>
                  <a:pt x="43260" y="15829"/>
                </a:lnTo>
                <a:lnTo>
                  <a:pt x="0" y="31465"/>
                </a:lnTo>
                <a:close/>
              </a:path>
            </a:pathLst>
          </a:custGeom>
          <a:solidFill>
            <a:srgbClr val="67A93E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47" name="object 47"/>
          <p:cNvSpPr/>
          <p:nvPr/>
        </p:nvSpPr>
        <p:spPr>
          <a:xfrm>
            <a:off x="5986261" y="4449115"/>
            <a:ext cx="32861" cy="23813"/>
          </a:xfrm>
          <a:custGeom>
            <a:avLst/>
            <a:gdLst/>
            <a:ahLst/>
            <a:cxnLst/>
            <a:rect l="l" t="t" r="r" b="b"/>
            <a:pathLst>
              <a:path w="43815" h="31750">
                <a:moveTo>
                  <a:pt x="0" y="31465"/>
                </a:moveTo>
                <a:lnTo>
                  <a:pt x="43260" y="15829"/>
                </a:lnTo>
                <a:lnTo>
                  <a:pt x="70" y="0"/>
                </a:lnTo>
                <a:lnTo>
                  <a:pt x="0" y="31465"/>
                </a:lnTo>
                <a:close/>
              </a:path>
            </a:pathLst>
          </a:custGeom>
          <a:ln w="9524">
            <a:solidFill>
              <a:srgbClr val="67A93E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48" name="object 48"/>
          <p:cNvSpPr/>
          <p:nvPr/>
        </p:nvSpPr>
        <p:spPr>
          <a:xfrm>
            <a:off x="6403094" y="3880797"/>
            <a:ext cx="2381" cy="230981"/>
          </a:xfrm>
          <a:custGeom>
            <a:avLst/>
            <a:gdLst/>
            <a:ahLst/>
            <a:cxnLst/>
            <a:rect l="l" t="t" r="r" b="b"/>
            <a:pathLst>
              <a:path w="3175" h="307975">
                <a:moveTo>
                  <a:pt x="0" y="0"/>
                </a:moveTo>
                <a:lnTo>
                  <a:pt x="2710" y="307592"/>
                </a:lnTo>
              </a:path>
            </a:pathLst>
          </a:custGeom>
          <a:ln w="9524">
            <a:solidFill>
              <a:srgbClr val="67A93E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49" name="object 49"/>
          <p:cNvSpPr/>
          <p:nvPr/>
        </p:nvSpPr>
        <p:spPr>
          <a:xfrm>
            <a:off x="6391294" y="3848380"/>
            <a:ext cx="23813" cy="32861"/>
          </a:xfrm>
          <a:custGeom>
            <a:avLst/>
            <a:gdLst/>
            <a:ahLst/>
            <a:cxnLst/>
            <a:rect l="l" t="t" r="r" b="b"/>
            <a:pathLst>
              <a:path w="31750" h="43814">
                <a:moveTo>
                  <a:pt x="0" y="43362"/>
                </a:moveTo>
                <a:lnTo>
                  <a:pt x="15350" y="0"/>
                </a:lnTo>
                <a:lnTo>
                  <a:pt x="31463" y="43084"/>
                </a:lnTo>
                <a:lnTo>
                  <a:pt x="0" y="43362"/>
                </a:lnTo>
                <a:close/>
              </a:path>
            </a:pathLst>
          </a:custGeom>
          <a:solidFill>
            <a:srgbClr val="67A93E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50" name="object 50"/>
          <p:cNvSpPr/>
          <p:nvPr/>
        </p:nvSpPr>
        <p:spPr>
          <a:xfrm>
            <a:off x="6391294" y="3848380"/>
            <a:ext cx="23813" cy="32861"/>
          </a:xfrm>
          <a:custGeom>
            <a:avLst/>
            <a:gdLst/>
            <a:ahLst/>
            <a:cxnLst/>
            <a:rect l="l" t="t" r="r" b="b"/>
            <a:pathLst>
              <a:path w="31750" h="43814">
                <a:moveTo>
                  <a:pt x="31463" y="43084"/>
                </a:moveTo>
                <a:lnTo>
                  <a:pt x="15350" y="0"/>
                </a:lnTo>
                <a:lnTo>
                  <a:pt x="0" y="43362"/>
                </a:lnTo>
                <a:lnTo>
                  <a:pt x="31463" y="43084"/>
                </a:lnTo>
                <a:close/>
              </a:path>
            </a:pathLst>
          </a:custGeom>
          <a:ln w="9524">
            <a:solidFill>
              <a:srgbClr val="67A93E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51" name="object 51"/>
          <p:cNvSpPr/>
          <p:nvPr/>
        </p:nvSpPr>
        <p:spPr>
          <a:xfrm>
            <a:off x="6393328" y="4111387"/>
            <a:ext cx="23813" cy="32861"/>
          </a:xfrm>
          <a:custGeom>
            <a:avLst/>
            <a:gdLst/>
            <a:ahLst/>
            <a:cxnLst/>
            <a:rect l="l" t="t" r="r" b="b"/>
            <a:pathLst>
              <a:path w="31750" h="43814">
                <a:moveTo>
                  <a:pt x="16113" y="43362"/>
                </a:moveTo>
                <a:lnTo>
                  <a:pt x="0" y="277"/>
                </a:lnTo>
                <a:lnTo>
                  <a:pt x="31463" y="0"/>
                </a:lnTo>
                <a:lnTo>
                  <a:pt x="16113" y="43362"/>
                </a:lnTo>
                <a:close/>
              </a:path>
            </a:pathLst>
          </a:custGeom>
          <a:solidFill>
            <a:srgbClr val="67A93E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52" name="object 52"/>
          <p:cNvSpPr/>
          <p:nvPr/>
        </p:nvSpPr>
        <p:spPr>
          <a:xfrm>
            <a:off x="6393328" y="4111387"/>
            <a:ext cx="23813" cy="32861"/>
          </a:xfrm>
          <a:custGeom>
            <a:avLst/>
            <a:gdLst/>
            <a:ahLst/>
            <a:cxnLst/>
            <a:rect l="l" t="t" r="r" b="b"/>
            <a:pathLst>
              <a:path w="31750" h="43814">
                <a:moveTo>
                  <a:pt x="0" y="277"/>
                </a:moveTo>
                <a:lnTo>
                  <a:pt x="16113" y="43362"/>
                </a:lnTo>
                <a:lnTo>
                  <a:pt x="31463" y="0"/>
                </a:lnTo>
                <a:lnTo>
                  <a:pt x="0" y="277"/>
                </a:lnTo>
                <a:close/>
              </a:path>
            </a:pathLst>
          </a:custGeom>
          <a:ln w="9524">
            <a:solidFill>
              <a:srgbClr val="67A93E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53" name="object 53"/>
          <p:cNvSpPr/>
          <p:nvPr/>
        </p:nvSpPr>
        <p:spPr>
          <a:xfrm>
            <a:off x="4761515" y="1812675"/>
            <a:ext cx="392906" cy="261938"/>
          </a:xfrm>
          <a:custGeom>
            <a:avLst/>
            <a:gdLst/>
            <a:ahLst/>
            <a:cxnLst/>
            <a:rect l="l" t="t" r="r" b="b"/>
            <a:pathLst>
              <a:path w="523875" h="349250">
                <a:moveTo>
                  <a:pt x="523788" y="0"/>
                </a:moveTo>
                <a:lnTo>
                  <a:pt x="0" y="349191"/>
                </a:lnTo>
              </a:path>
            </a:pathLst>
          </a:custGeom>
          <a:ln w="9524">
            <a:solidFill>
              <a:srgbClr val="67A93E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54" name="object 54"/>
          <p:cNvSpPr/>
          <p:nvPr/>
        </p:nvSpPr>
        <p:spPr>
          <a:xfrm>
            <a:off x="5147811" y="1794693"/>
            <a:ext cx="33814" cy="28099"/>
          </a:xfrm>
          <a:custGeom>
            <a:avLst/>
            <a:gdLst/>
            <a:ahLst/>
            <a:cxnLst/>
            <a:rect l="l" t="t" r="r" b="b"/>
            <a:pathLst>
              <a:path w="45084" h="37464">
                <a:moveTo>
                  <a:pt x="17453" y="37067"/>
                </a:moveTo>
                <a:lnTo>
                  <a:pt x="0" y="10886"/>
                </a:lnTo>
                <a:lnTo>
                  <a:pt x="44692" y="0"/>
                </a:lnTo>
                <a:lnTo>
                  <a:pt x="17453" y="37067"/>
                </a:lnTo>
                <a:close/>
              </a:path>
            </a:pathLst>
          </a:custGeom>
          <a:solidFill>
            <a:srgbClr val="67A93E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55" name="object 55"/>
          <p:cNvSpPr/>
          <p:nvPr/>
        </p:nvSpPr>
        <p:spPr>
          <a:xfrm>
            <a:off x="5147811" y="1794693"/>
            <a:ext cx="33814" cy="28099"/>
          </a:xfrm>
          <a:custGeom>
            <a:avLst/>
            <a:gdLst/>
            <a:ahLst/>
            <a:cxnLst/>
            <a:rect l="l" t="t" r="r" b="b"/>
            <a:pathLst>
              <a:path w="45084" h="37464">
                <a:moveTo>
                  <a:pt x="17453" y="37067"/>
                </a:moveTo>
                <a:lnTo>
                  <a:pt x="44692" y="0"/>
                </a:lnTo>
                <a:lnTo>
                  <a:pt x="0" y="10886"/>
                </a:lnTo>
                <a:lnTo>
                  <a:pt x="17453" y="37067"/>
                </a:lnTo>
                <a:close/>
              </a:path>
            </a:pathLst>
          </a:custGeom>
          <a:ln w="9524">
            <a:solidFill>
              <a:srgbClr val="67A93E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56" name="object 56"/>
          <p:cNvSpPr/>
          <p:nvPr/>
        </p:nvSpPr>
        <p:spPr>
          <a:xfrm>
            <a:off x="4734540" y="2064752"/>
            <a:ext cx="33814" cy="28099"/>
          </a:xfrm>
          <a:custGeom>
            <a:avLst/>
            <a:gdLst/>
            <a:ahLst/>
            <a:cxnLst/>
            <a:rect l="l" t="t" r="r" b="b"/>
            <a:pathLst>
              <a:path w="45085" h="37464">
                <a:moveTo>
                  <a:pt x="0" y="37067"/>
                </a:moveTo>
                <a:lnTo>
                  <a:pt x="27238" y="0"/>
                </a:lnTo>
                <a:lnTo>
                  <a:pt x="44692" y="26181"/>
                </a:lnTo>
                <a:lnTo>
                  <a:pt x="0" y="37067"/>
                </a:lnTo>
                <a:close/>
              </a:path>
            </a:pathLst>
          </a:custGeom>
          <a:solidFill>
            <a:srgbClr val="67A93E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57" name="object 57"/>
          <p:cNvSpPr/>
          <p:nvPr/>
        </p:nvSpPr>
        <p:spPr>
          <a:xfrm>
            <a:off x="4734540" y="2064752"/>
            <a:ext cx="33814" cy="28099"/>
          </a:xfrm>
          <a:custGeom>
            <a:avLst/>
            <a:gdLst/>
            <a:ahLst/>
            <a:cxnLst/>
            <a:rect l="l" t="t" r="r" b="b"/>
            <a:pathLst>
              <a:path w="45085" h="37464">
                <a:moveTo>
                  <a:pt x="27238" y="0"/>
                </a:moveTo>
                <a:lnTo>
                  <a:pt x="0" y="37067"/>
                </a:lnTo>
                <a:lnTo>
                  <a:pt x="44692" y="26181"/>
                </a:lnTo>
                <a:lnTo>
                  <a:pt x="27238" y="0"/>
                </a:lnTo>
                <a:close/>
              </a:path>
            </a:pathLst>
          </a:custGeom>
          <a:ln w="9524">
            <a:solidFill>
              <a:srgbClr val="67A93E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58" name="object 58"/>
          <p:cNvSpPr/>
          <p:nvPr/>
        </p:nvSpPr>
        <p:spPr>
          <a:xfrm>
            <a:off x="3475962" y="1813228"/>
            <a:ext cx="378619" cy="260985"/>
          </a:xfrm>
          <a:custGeom>
            <a:avLst/>
            <a:gdLst/>
            <a:ahLst/>
            <a:cxnLst/>
            <a:rect l="l" t="t" r="r" b="b"/>
            <a:pathLst>
              <a:path w="504825" h="347980">
                <a:moveTo>
                  <a:pt x="0" y="0"/>
                </a:moveTo>
                <a:lnTo>
                  <a:pt x="504346" y="347715"/>
                </a:lnTo>
              </a:path>
            </a:pathLst>
          </a:custGeom>
          <a:ln w="9524">
            <a:solidFill>
              <a:srgbClr val="67A93E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59" name="object 59"/>
          <p:cNvSpPr/>
          <p:nvPr/>
        </p:nvSpPr>
        <p:spPr>
          <a:xfrm>
            <a:off x="3449271" y="1794827"/>
            <a:ext cx="33814" cy="28575"/>
          </a:xfrm>
          <a:custGeom>
            <a:avLst/>
            <a:gdLst/>
            <a:ahLst/>
            <a:cxnLst/>
            <a:rect l="l" t="t" r="r" b="b"/>
            <a:pathLst>
              <a:path w="45085" h="38100">
                <a:moveTo>
                  <a:pt x="26656" y="37487"/>
                </a:moveTo>
                <a:lnTo>
                  <a:pt x="0" y="0"/>
                </a:lnTo>
                <a:lnTo>
                  <a:pt x="44517" y="11582"/>
                </a:lnTo>
                <a:lnTo>
                  <a:pt x="26656" y="37487"/>
                </a:lnTo>
                <a:close/>
              </a:path>
            </a:pathLst>
          </a:custGeom>
          <a:solidFill>
            <a:srgbClr val="67A93E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60" name="object 60"/>
          <p:cNvSpPr/>
          <p:nvPr/>
        </p:nvSpPr>
        <p:spPr>
          <a:xfrm>
            <a:off x="3449271" y="1794827"/>
            <a:ext cx="33814" cy="28575"/>
          </a:xfrm>
          <a:custGeom>
            <a:avLst/>
            <a:gdLst/>
            <a:ahLst/>
            <a:cxnLst/>
            <a:rect l="l" t="t" r="r" b="b"/>
            <a:pathLst>
              <a:path w="45085" h="38100">
                <a:moveTo>
                  <a:pt x="44517" y="11582"/>
                </a:moveTo>
                <a:lnTo>
                  <a:pt x="0" y="0"/>
                </a:lnTo>
                <a:lnTo>
                  <a:pt x="26656" y="37487"/>
                </a:lnTo>
                <a:lnTo>
                  <a:pt x="44517" y="11582"/>
                </a:lnTo>
                <a:close/>
              </a:path>
            </a:pathLst>
          </a:custGeom>
          <a:ln w="9524">
            <a:solidFill>
              <a:srgbClr val="67A93E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61" name="object 61"/>
          <p:cNvSpPr/>
          <p:nvPr/>
        </p:nvSpPr>
        <p:spPr>
          <a:xfrm>
            <a:off x="3847524" y="2064301"/>
            <a:ext cx="33814" cy="28575"/>
          </a:xfrm>
          <a:custGeom>
            <a:avLst/>
            <a:gdLst/>
            <a:ahLst/>
            <a:cxnLst/>
            <a:rect l="l" t="t" r="r" b="b"/>
            <a:pathLst>
              <a:path w="45085" h="38100">
                <a:moveTo>
                  <a:pt x="44517" y="37487"/>
                </a:moveTo>
                <a:lnTo>
                  <a:pt x="0" y="25905"/>
                </a:lnTo>
                <a:lnTo>
                  <a:pt x="17860" y="0"/>
                </a:lnTo>
                <a:lnTo>
                  <a:pt x="44517" y="37487"/>
                </a:lnTo>
                <a:close/>
              </a:path>
            </a:pathLst>
          </a:custGeom>
          <a:solidFill>
            <a:srgbClr val="67A93E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62" name="object 62"/>
          <p:cNvSpPr/>
          <p:nvPr/>
        </p:nvSpPr>
        <p:spPr>
          <a:xfrm>
            <a:off x="3847524" y="2064301"/>
            <a:ext cx="33814" cy="28575"/>
          </a:xfrm>
          <a:custGeom>
            <a:avLst/>
            <a:gdLst/>
            <a:ahLst/>
            <a:cxnLst/>
            <a:rect l="l" t="t" r="r" b="b"/>
            <a:pathLst>
              <a:path w="45085" h="38100">
                <a:moveTo>
                  <a:pt x="0" y="25905"/>
                </a:moveTo>
                <a:lnTo>
                  <a:pt x="44517" y="37487"/>
                </a:lnTo>
                <a:lnTo>
                  <a:pt x="17860" y="0"/>
                </a:lnTo>
                <a:lnTo>
                  <a:pt x="0" y="25905"/>
                </a:lnTo>
                <a:close/>
              </a:path>
            </a:pathLst>
          </a:custGeom>
          <a:ln w="9524">
            <a:solidFill>
              <a:srgbClr val="67A93E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</p:spTree>
    <p:extLst>
      <p:ext uri="{BB962C8B-B14F-4D97-AF65-F5344CB8AC3E}">
        <p14:creationId xmlns:p14="http://schemas.microsoft.com/office/powerpoint/2010/main" val="6235201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387749" y="372995"/>
            <a:ext cx="2148648" cy="6968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3" name="object 3"/>
          <p:cNvSpPr txBox="1"/>
          <p:nvPr/>
        </p:nvSpPr>
        <p:spPr>
          <a:xfrm>
            <a:off x="8325669" y="4821508"/>
            <a:ext cx="134779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900" spc="-4" dirty="0">
                <a:solidFill>
                  <a:srgbClr val="888888"/>
                </a:solidFill>
                <a:latin typeface="Calibri"/>
                <a:cs typeface="Calibri"/>
              </a:rPr>
              <a:t>25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52251" y="529604"/>
            <a:ext cx="3210401" cy="4305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b="1" spc="-60" dirty="0">
                <a:solidFill>
                  <a:srgbClr val="162C37"/>
                </a:solidFill>
                <a:latin typeface="Trebuchet MS"/>
                <a:cs typeface="Trebuchet MS"/>
              </a:rPr>
              <a:t>The </a:t>
            </a:r>
            <a:r>
              <a:rPr sz="2700" b="1" spc="-15" dirty="0">
                <a:solidFill>
                  <a:srgbClr val="162C37"/>
                </a:solidFill>
                <a:latin typeface="Trebuchet MS"/>
                <a:cs typeface="Trebuchet MS"/>
              </a:rPr>
              <a:t>AusTrakka</a:t>
            </a:r>
            <a:r>
              <a:rPr sz="2700" b="1" spc="-281" dirty="0">
                <a:solidFill>
                  <a:srgbClr val="162C37"/>
                </a:solidFill>
                <a:latin typeface="Trebuchet MS"/>
                <a:cs typeface="Trebuchet MS"/>
              </a:rPr>
              <a:t> </a:t>
            </a:r>
            <a:r>
              <a:rPr sz="2700" b="1" spc="-60" dirty="0">
                <a:solidFill>
                  <a:srgbClr val="162C37"/>
                </a:solidFill>
                <a:latin typeface="Trebuchet MS"/>
                <a:cs typeface="Trebuchet MS"/>
              </a:rPr>
              <a:t>team</a:t>
            </a:r>
            <a:endParaRPr sz="27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3667" y="4131206"/>
            <a:ext cx="2064068" cy="8763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2406" indent="-193358">
              <a:lnSpc>
                <a:spcPct val="100000"/>
              </a:lnSpc>
              <a:spcBef>
                <a:spcPts val="75"/>
              </a:spcBef>
              <a:buChar char="•"/>
              <a:tabLst>
                <a:tab pos="201930" algn="l"/>
                <a:tab pos="202883" algn="l"/>
              </a:tabLst>
            </a:pPr>
            <a:r>
              <a:rPr sz="1125" spc="26" dirty="0">
                <a:latin typeface="Arial"/>
                <a:cs typeface="Arial"/>
              </a:rPr>
              <a:t>A/Prof </a:t>
            </a:r>
            <a:r>
              <a:rPr sz="1125" spc="-8" dirty="0">
                <a:latin typeface="Arial"/>
                <a:cs typeface="Arial"/>
              </a:rPr>
              <a:t>Torsten</a:t>
            </a:r>
            <a:r>
              <a:rPr sz="1125" spc="-131" dirty="0">
                <a:latin typeface="Arial"/>
                <a:cs typeface="Arial"/>
              </a:rPr>
              <a:t> </a:t>
            </a:r>
            <a:r>
              <a:rPr sz="1125" spc="-23" dirty="0">
                <a:latin typeface="Arial"/>
                <a:cs typeface="Arial"/>
              </a:rPr>
              <a:t>Seemann</a:t>
            </a:r>
            <a:endParaRPr sz="1125">
              <a:latin typeface="Arial"/>
              <a:cs typeface="Arial"/>
            </a:endParaRPr>
          </a:p>
          <a:p>
            <a:pPr marL="202406" indent="-193358">
              <a:lnSpc>
                <a:spcPct val="100000"/>
              </a:lnSpc>
              <a:buChar char="•"/>
              <a:tabLst>
                <a:tab pos="201930" algn="l"/>
                <a:tab pos="202883" algn="l"/>
              </a:tabLst>
            </a:pPr>
            <a:r>
              <a:rPr sz="1125" spc="-38" dirty="0">
                <a:latin typeface="Arial"/>
                <a:cs typeface="Arial"/>
              </a:rPr>
              <a:t>Dr </a:t>
            </a:r>
            <a:r>
              <a:rPr sz="1125" spc="-8" dirty="0">
                <a:latin typeface="Arial"/>
                <a:cs typeface="Arial"/>
              </a:rPr>
              <a:t>Anders </a:t>
            </a:r>
            <a:r>
              <a:rPr sz="1125" spc="-15" dirty="0">
                <a:latin typeface="Arial"/>
                <a:cs typeface="Arial"/>
              </a:rPr>
              <a:t>Goncalves </a:t>
            </a:r>
            <a:r>
              <a:rPr sz="1125" spc="-8" dirty="0">
                <a:latin typeface="Arial"/>
                <a:cs typeface="Arial"/>
              </a:rPr>
              <a:t>da</a:t>
            </a:r>
            <a:r>
              <a:rPr sz="1125" spc="-131" dirty="0">
                <a:latin typeface="Arial"/>
                <a:cs typeface="Arial"/>
              </a:rPr>
              <a:t> </a:t>
            </a:r>
            <a:r>
              <a:rPr sz="1125" spc="-19" dirty="0">
                <a:latin typeface="Arial"/>
                <a:cs typeface="Arial"/>
              </a:rPr>
              <a:t>Silva</a:t>
            </a:r>
            <a:endParaRPr sz="1125">
              <a:latin typeface="Arial"/>
              <a:cs typeface="Arial"/>
            </a:endParaRPr>
          </a:p>
          <a:p>
            <a:pPr marL="202406" indent="-193358">
              <a:lnSpc>
                <a:spcPct val="100000"/>
              </a:lnSpc>
              <a:buChar char="•"/>
              <a:tabLst>
                <a:tab pos="201930" algn="l"/>
                <a:tab pos="202883" algn="l"/>
              </a:tabLst>
            </a:pPr>
            <a:r>
              <a:rPr sz="1125" spc="-38" dirty="0">
                <a:latin typeface="Arial"/>
                <a:cs typeface="Arial"/>
              </a:rPr>
              <a:t>Dr </a:t>
            </a:r>
            <a:r>
              <a:rPr sz="1125" spc="-26" dirty="0">
                <a:latin typeface="Arial"/>
                <a:cs typeface="Arial"/>
              </a:rPr>
              <a:t>Clare</a:t>
            </a:r>
            <a:r>
              <a:rPr sz="1125" spc="-79" dirty="0">
                <a:latin typeface="Arial"/>
                <a:cs typeface="Arial"/>
              </a:rPr>
              <a:t> </a:t>
            </a:r>
            <a:r>
              <a:rPr sz="1125" dirty="0">
                <a:latin typeface="Arial"/>
                <a:cs typeface="Arial"/>
              </a:rPr>
              <a:t>Sloggett</a:t>
            </a:r>
            <a:endParaRPr sz="1125">
              <a:latin typeface="Arial"/>
              <a:cs typeface="Arial"/>
            </a:endParaRPr>
          </a:p>
          <a:p>
            <a:pPr marL="202406" indent="-193358">
              <a:lnSpc>
                <a:spcPct val="100000"/>
              </a:lnSpc>
              <a:buChar char="•"/>
              <a:tabLst>
                <a:tab pos="201930" algn="l"/>
                <a:tab pos="202883" algn="l"/>
              </a:tabLst>
            </a:pPr>
            <a:r>
              <a:rPr sz="1125" spc="-15" dirty="0">
                <a:latin typeface="Arial"/>
                <a:cs typeface="Arial"/>
              </a:rPr>
              <a:t>Samuel</a:t>
            </a:r>
            <a:r>
              <a:rPr sz="1125" spc="-94" dirty="0">
                <a:latin typeface="Arial"/>
                <a:cs typeface="Arial"/>
              </a:rPr>
              <a:t> </a:t>
            </a:r>
            <a:r>
              <a:rPr sz="1125" spc="-8" dirty="0">
                <a:latin typeface="Arial"/>
                <a:cs typeface="Arial"/>
              </a:rPr>
              <a:t>Carswell</a:t>
            </a:r>
            <a:endParaRPr sz="1125">
              <a:latin typeface="Arial"/>
              <a:cs typeface="Arial"/>
            </a:endParaRPr>
          </a:p>
          <a:p>
            <a:pPr marL="202406" indent="-193358">
              <a:lnSpc>
                <a:spcPct val="100000"/>
              </a:lnSpc>
              <a:buChar char="•"/>
              <a:tabLst>
                <a:tab pos="201930" algn="l"/>
                <a:tab pos="202883" algn="l"/>
              </a:tabLst>
            </a:pPr>
            <a:r>
              <a:rPr sz="1125" spc="-11" dirty="0">
                <a:latin typeface="Arial"/>
                <a:cs typeface="Arial"/>
              </a:rPr>
              <a:t>Vi</a:t>
            </a:r>
            <a:r>
              <a:rPr sz="1125" spc="-41" dirty="0">
                <a:latin typeface="Arial"/>
                <a:cs typeface="Arial"/>
              </a:rPr>
              <a:t> </a:t>
            </a:r>
            <a:r>
              <a:rPr sz="1125" spc="-23" dirty="0">
                <a:latin typeface="Arial"/>
                <a:cs typeface="Arial"/>
              </a:rPr>
              <a:t>Phu</a:t>
            </a:r>
            <a:endParaRPr sz="1125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2250" y="1233034"/>
            <a:ext cx="2314575" cy="294702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906">
              <a:lnSpc>
                <a:spcPct val="100000"/>
              </a:lnSpc>
              <a:spcBef>
                <a:spcPts val="75"/>
              </a:spcBef>
            </a:pPr>
            <a:r>
              <a:rPr sz="1125" b="1" spc="-8" dirty="0">
                <a:latin typeface="Trebuchet MS"/>
                <a:cs typeface="Trebuchet MS"/>
              </a:rPr>
              <a:t>AusTrakka </a:t>
            </a:r>
            <a:r>
              <a:rPr sz="1125" b="1" spc="-11" dirty="0">
                <a:latin typeface="Trebuchet MS"/>
                <a:cs typeface="Trebuchet MS"/>
              </a:rPr>
              <a:t>Advisory</a:t>
            </a:r>
            <a:r>
              <a:rPr sz="1125" b="1" spc="-120" dirty="0">
                <a:latin typeface="Trebuchet MS"/>
                <a:cs typeface="Trebuchet MS"/>
              </a:rPr>
              <a:t> </a:t>
            </a:r>
            <a:r>
              <a:rPr sz="1125" b="1" spc="-34" dirty="0">
                <a:latin typeface="Trebuchet MS"/>
                <a:cs typeface="Trebuchet MS"/>
              </a:rPr>
              <a:t>Group</a:t>
            </a:r>
            <a:endParaRPr sz="1125">
              <a:latin typeface="Trebuchet MS"/>
              <a:cs typeface="Trebuchet MS"/>
            </a:endParaRPr>
          </a:p>
          <a:p>
            <a:pPr marL="226219" indent="-193358">
              <a:lnSpc>
                <a:spcPct val="100000"/>
              </a:lnSpc>
              <a:buChar char="•"/>
              <a:tabLst>
                <a:tab pos="226219" algn="l"/>
                <a:tab pos="226695" algn="l"/>
              </a:tabLst>
            </a:pPr>
            <a:r>
              <a:rPr sz="1125" spc="8" dirty="0">
                <a:latin typeface="Arial"/>
                <a:cs typeface="Arial"/>
              </a:rPr>
              <a:t>Prof </a:t>
            </a:r>
            <a:r>
              <a:rPr sz="1125" spc="-34" dirty="0">
                <a:latin typeface="Arial"/>
                <a:cs typeface="Arial"/>
              </a:rPr>
              <a:t>Ben </a:t>
            </a:r>
            <a:r>
              <a:rPr sz="1125" spc="-4" dirty="0">
                <a:latin typeface="Arial"/>
                <a:cs typeface="Arial"/>
              </a:rPr>
              <a:t>Howden</a:t>
            </a:r>
            <a:r>
              <a:rPr sz="1125" spc="-94" dirty="0">
                <a:latin typeface="Arial"/>
                <a:cs typeface="Arial"/>
              </a:rPr>
              <a:t> </a:t>
            </a:r>
            <a:r>
              <a:rPr sz="1125" spc="-23" dirty="0">
                <a:latin typeface="Arial"/>
                <a:cs typeface="Arial"/>
              </a:rPr>
              <a:t>(VIC)</a:t>
            </a:r>
            <a:endParaRPr sz="1125">
              <a:latin typeface="Arial"/>
              <a:cs typeface="Arial"/>
            </a:endParaRPr>
          </a:p>
          <a:p>
            <a:pPr marL="226219" indent="-193358">
              <a:lnSpc>
                <a:spcPct val="100000"/>
              </a:lnSpc>
              <a:buChar char="•"/>
              <a:tabLst>
                <a:tab pos="226219" algn="l"/>
                <a:tab pos="226695" algn="l"/>
              </a:tabLst>
            </a:pPr>
            <a:r>
              <a:rPr sz="1125" spc="26" dirty="0">
                <a:latin typeface="Arial"/>
                <a:cs typeface="Arial"/>
              </a:rPr>
              <a:t>A/Prof </a:t>
            </a:r>
            <a:r>
              <a:rPr sz="1125" spc="-4" dirty="0">
                <a:latin typeface="Arial"/>
                <a:cs typeface="Arial"/>
              </a:rPr>
              <a:t>Amy </a:t>
            </a:r>
            <a:r>
              <a:rPr sz="1125" spc="4" dirty="0">
                <a:latin typeface="Arial"/>
                <a:cs typeface="Arial"/>
              </a:rPr>
              <a:t>Jennison</a:t>
            </a:r>
            <a:r>
              <a:rPr sz="1125" spc="-143" dirty="0">
                <a:latin typeface="Arial"/>
                <a:cs typeface="Arial"/>
              </a:rPr>
              <a:t> </a:t>
            </a:r>
            <a:r>
              <a:rPr sz="1125" spc="-41" dirty="0">
                <a:latin typeface="Arial"/>
                <a:cs typeface="Arial"/>
              </a:rPr>
              <a:t>(QLD)</a:t>
            </a:r>
            <a:endParaRPr sz="1125">
              <a:latin typeface="Arial"/>
              <a:cs typeface="Arial"/>
            </a:endParaRPr>
          </a:p>
          <a:p>
            <a:pPr marL="226219" indent="-193358">
              <a:lnSpc>
                <a:spcPct val="100000"/>
              </a:lnSpc>
              <a:buChar char="•"/>
              <a:tabLst>
                <a:tab pos="226219" algn="l"/>
                <a:tab pos="226695" algn="l"/>
              </a:tabLst>
            </a:pPr>
            <a:r>
              <a:rPr sz="1125" spc="8" dirty="0">
                <a:latin typeface="Arial"/>
                <a:cs typeface="Arial"/>
              </a:rPr>
              <a:t>Prof Vitali </a:t>
            </a:r>
            <a:r>
              <a:rPr sz="1125" spc="-4" dirty="0">
                <a:latin typeface="Arial"/>
                <a:cs typeface="Arial"/>
              </a:rPr>
              <a:t>Sintchenko</a:t>
            </a:r>
            <a:r>
              <a:rPr sz="1125" spc="-139" dirty="0">
                <a:latin typeface="Arial"/>
                <a:cs typeface="Arial"/>
              </a:rPr>
              <a:t> </a:t>
            </a:r>
            <a:r>
              <a:rPr sz="1125" spc="-30" dirty="0">
                <a:latin typeface="Arial"/>
                <a:cs typeface="Arial"/>
              </a:rPr>
              <a:t>(NSW)</a:t>
            </a:r>
            <a:endParaRPr sz="1125">
              <a:latin typeface="Arial"/>
              <a:cs typeface="Arial"/>
            </a:endParaRPr>
          </a:p>
          <a:p>
            <a:pPr marL="226219" indent="-193358">
              <a:lnSpc>
                <a:spcPct val="100000"/>
              </a:lnSpc>
              <a:buChar char="•"/>
              <a:tabLst>
                <a:tab pos="226219" algn="l"/>
                <a:tab pos="226695" algn="l"/>
              </a:tabLst>
            </a:pPr>
            <a:r>
              <a:rPr sz="1125" spc="26" dirty="0">
                <a:latin typeface="Arial"/>
                <a:cs typeface="Arial"/>
              </a:rPr>
              <a:t>A/Prof </a:t>
            </a:r>
            <a:r>
              <a:rPr sz="1125" spc="-8" dirty="0">
                <a:latin typeface="Arial"/>
                <a:cs typeface="Arial"/>
              </a:rPr>
              <a:t>Torsten </a:t>
            </a:r>
            <a:r>
              <a:rPr sz="1125" spc="-23" dirty="0">
                <a:latin typeface="Arial"/>
                <a:cs typeface="Arial"/>
              </a:rPr>
              <a:t>Seemann</a:t>
            </a:r>
            <a:r>
              <a:rPr sz="1125" spc="-165" dirty="0">
                <a:latin typeface="Arial"/>
                <a:cs typeface="Arial"/>
              </a:rPr>
              <a:t> </a:t>
            </a:r>
            <a:r>
              <a:rPr sz="1125" spc="-23" dirty="0">
                <a:latin typeface="Arial"/>
                <a:cs typeface="Arial"/>
              </a:rPr>
              <a:t>(VIC)</a:t>
            </a:r>
            <a:endParaRPr sz="1125">
              <a:latin typeface="Arial"/>
              <a:cs typeface="Arial"/>
            </a:endParaRPr>
          </a:p>
          <a:p>
            <a:pPr marL="226219" indent="-193358">
              <a:lnSpc>
                <a:spcPct val="100000"/>
              </a:lnSpc>
              <a:buChar char="•"/>
              <a:tabLst>
                <a:tab pos="226219" algn="l"/>
                <a:tab pos="226695" algn="l"/>
              </a:tabLst>
            </a:pPr>
            <a:r>
              <a:rPr sz="1125" spc="-4" dirty="0">
                <a:latin typeface="Arial"/>
                <a:cs typeface="Arial"/>
              </a:rPr>
              <a:t>Amy </a:t>
            </a:r>
            <a:r>
              <a:rPr sz="1125" spc="-8" dirty="0">
                <a:latin typeface="Arial"/>
                <a:cs typeface="Arial"/>
              </a:rPr>
              <a:t>Black</a:t>
            </a:r>
            <a:r>
              <a:rPr sz="1125" spc="-79" dirty="0">
                <a:latin typeface="Arial"/>
                <a:cs typeface="Arial"/>
              </a:rPr>
              <a:t> </a:t>
            </a:r>
            <a:r>
              <a:rPr sz="1125" spc="4" dirty="0">
                <a:latin typeface="Arial"/>
                <a:cs typeface="Arial"/>
              </a:rPr>
              <a:t>(Commonwealth)</a:t>
            </a:r>
            <a:endParaRPr sz="1125">
              <a:latin typeface="Arial"/>
              <a:cs typeface="Arial"/>
            </a:endParaRPr>
          </a:p>
          <a:p>
            <a:pPr marL="226219" indent="-193358">
              <a:lnSpc>
                <a:spcPct val="100000"/>
              </a:lnSpc>
              <a:buChar char="•"/>
              <a:tabLst>
                <a:tab pos="226219" algn="l"/>
                <a:tab pos="226695" algn="l"/>
              </a:tabLst>
            </a:pPr>
            <a:r>
              <a:rPr sz="1125" spc="-19" dirty="0">
                <a:latin typeface="Arial"/>
                <a:cs typeface="Arial"/>
              </a:rPr>
              <a:t>Tuyet </a:t>
            </a:r>
            <a:r>
              <a:rPr sz="1125" spc="-8" dirty="0">
                <a:latin typeface="Arial"/>
                <a:cs typeface="Arial"/>
              </a:rPr>
              <a:t>Hoang </a:t>
            </a:r>
            <a:r>
              <a:rPr sz="1125" spc="-4" dirty="0">
                <a:latin typeface="Arial"/>
                <a:cs typeface="Arial"/>
              </a:rPr>
              <a:t>(Program</a:t>
            </a:r>
            <a:r>
              <a:rPr sz="1125" spc="-113" dirty="0">
                <a:latin typeface="Arial"/>
                <a:cs typeface="Arial"/>
              </a:rPr>
              <a:t> </a:t>
            </a:r>
            <a:r>
              <a:rPr sz="1125" spc="-4" dirty="0">
                <a:latin typeface="Arial"/>
                <a:cs typeface="Arial"/>
              </a:rPr>
              <a:t>manager)</a:t>
            </a:r>
            <a:endParaRPr sz="1125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9"/>
              </a:spcBef>
              <a:buFont typeface="Arial"/>
              <a:buChar char="•"/>
            </a:pPr>
            <a:endParaRPr sz="1163">
              <a:latin typeface="Arial"/>
              <a:cs typeface="Arial"/>
            </a:endParaRPr>
          </a:p>
          <a:p>
            <a:pPr marL="9525">
              <a:lnSpc>
                <a:spcPct val="100000"/>
              </a:lnSpc>
            </a:pPr>
            <a:r>
              <a:rPr sz="1125" b="1" spc="-8" dirty="0">
                <a:latin typeface="Trebuchet MS"/>
                <a:cs typeface="Trebuchet MS"/>
              </a:rPr>
              <a:t>AusTrakka </a:t>
            </a:r>
            <a:r>
              <a:rPr sz="1125" b="1" spc="-19" dirty="0">
                <a:latin typeface="Trebuchet MS"/>
                <a:cs typeface="Trebuchet MS"/>
              </a:rPr>
              <a:t>National </a:t>
            </a:r>
            <a:r>
              <a:rPr sz="1125" b="1" spc="4" dirty="0">
                <a:latin typeface="Trebuchet MS"/>
                <a:cs typeface="Trebuchet MS"/>
              </a:rPr>
              <a:t>Analysis</a:t>
            </a:r>
            <a:r>
              <a:rPr sz="1125" b="1" spc="-217" dirty="0">
                <a:latin typeface="Trebuchet MS"/>
                <a:cs typeface="Trebuchet MS"/>
              </a:rPr>
              <a:t> </a:t>
            </a:r>
            <a:r>
              <a:rPr sz="1125" b="1" spc="-23" dirty="0">
                <a:latin typeface="Trebuchet MS"/>
                <a:cs typeface="Trebuchet MS"/>
              </a:rPr>
              <a:t>Team</a:t>
            </a:r>
            <a:endParaRPr sz="1125">
              <a:latin typeface="Trebuchet MS"/>
              <a:cs typeface="Trebuchet MS"/>
            </a:endParaRPr>
          </a:p>
          <a:p>
            <a:pPr marL="223838" indent="-193358">
              <a:lnSpc>
                <a:spcPct val="100000"/>
              </a:lnSpc>
              <a:buChar char="•"/>
              <a:tabLst>
                <a:tab pos="223361" algn="l"/>
                <a:tab pos="223838" algn="l"/>
              </a:tabLst>
            </a:pPr>
            <a:r>
              <a:rPr sz="1125" spc="11" dirty="0">
                <a:latin typeface="Arial"/>
                <a:cs typeface="Arial"/>
              </a:rPr>
              <a:t>Mathilda</a:t>
            </a:r>
            <a:r>
              <a:rPr sz="1125" spc="-41" dirty="0">
                <a:latin typeface="Arial"/>
                <a:cs typeface="Arial"/>
              </a:rPr>
              <a:t> </a:t>
            </a:r>
            <a:r>
              <a:rPr sz="1125" spc="11" dirty="0">
                <a:latin typeface="Arial"/>
                <a:cs typeface="Arial"/>
              </a:rPr>
              <a:t>Wilmot</a:t>
            </a:r>
            <a:endParaRPr sz="1125">
              <a:latin typeface="Arial"/>
              <a:cs typeface="Arial"/>
            </a:endParaRPr>
          </a:p>
          <a:p>
            <a:pPr marL="223838" indent="-193358">
              <a:lnSpc>
                <a:spcPct val="100000"/>
              </a:lnSpc>
              <a:buChar char="•"/>
              <a:tabLst>
                <a:tab pos="223361" algn="l"/>
                <a:tab pos="223838" algn="l"/>
              </a:tabLst>
            </a:pPr>
            <a:r>
              <a:rPr sz="1125" spc="-38" dirty="0">
                <a:latin typeface="Arial"/>
                <a:cs typeface="Arial"/>
              </a:rPr>
              <a:t>Dr </a:t>
            </a:r>
            <a:r>
              <a:rPr sz="1125" spc="-11" dirty="0">
                <a:latin typeface="Arial"/>
                <a:cs typeface="Arial"/>
              </a:rPr>
              <a:t>Patiyan</a:t>
            </a:r>
            <a:r>
              <a:rPr sz="1125" spc="-41" dirty="0">
                <a:latin typeface="Arial"/>
                <a:cs typeface="Arial"/>
              </a:rPr>
              <a:t> </a:t>
            </a:r>
            <a:r>
              <a:rPr sz="1125" spc="-4" dirty="0">
                <a:latin typeface="Arial"/>
                <a:cs typeface="Arial"/>
              </a:rPr>
              <a:t>Andersson</a:t>
            </a:r>
            <a:endParaRPr sz="1125">
              <a:latin typeface="Arial"/>
              <a:cs typeface="Arial"/>
            </a:endParaRPr>
          </a:p>
          <a:p>
            <a:pPr marL="223838" indent="-193358">
              <a:lnSpc>
                <a:spcPct val="100000"/>
              </a:lnSpc>
              <a:buChar char="•"/>
              <a:tabLst>
                <a:tab pos="223361" algn="l"/>
                <a:tab pos="223838" algn="l"/>
              </a:tabLst>
            </a:pPr>
            <a:r>
              <a:rPr sz="1125" spc="-38" dirty="0">
                <a:latin typeface="Arial"/>
                <a:cs typeface="Arial"/>
              </a:rPr>
              <a:t>Dr </a:t>
            </a:r>
            <a:r>
              <a:rPr sz="1125" spc="-19" dirty="0">
                <a:latin typeface="Arial"/>
                <a:cs typeface="Arial"/>
              </a:rPr>
              <a:t>Connie</a:t>
            </a:r>
            <a:r>
              <a:rPr sz="1125" spc="-94" dirty="0">
                <a:latin typeface="Arial"/>
                <a:cs typeface="Arial"/>
              </a:rPr>
              <a:t> </a:t>
            </a:r>
            <a:r>
              <a:rPr sz="1125" dirty="0">
                <a:latin typeface="Arial"/>
                <a:cs typeface="Arial"/>
              </a:rPr>
              <a:t>Lam</a:t>
            </a:r>
            <a:endParaRPr sz="1125">
              <a:latin typeface="Arial"/>
              <a:cs typeface="Arial"/>
            </a:endParaRPr>
          </a:p>
          <a:p>
            <a:pPr marL="223838" indent="-193358">
              <a:lnSpc>
                <a:spcPct val="100000"/>
              </a:lnSpc>
              <a:buChar char="•"/>
              <a:tabLst>
                <a:tab pos="223361" algn="l"/>
                <a:tab pos="223838" algn="l"/>
              </a:tabLst>
            </a:pPr>
            <a:r>
              <a:rPr sz="1125" spc="-38" dirty="0">
                <a:latin typeface="Arial"/>
                <a:cs typeface="Arial"/>
              </a:rPr>
              <a:t>Dr </a:t>
            </a:r>
            <a:r>
              <a:rPr sz="1125" spc="-30" dirty="0">
                <a:latin typeface="Arial"/>
                <a:cs typeface="Arial"/>
              </a:rPr>
              <a:t>Son</a:t>
            </a:r>
            <a:r>
              <a:rPr sz="1125" spc="-94" dirty="0">
                <a:latin typeface="Arial"/>
                <a:cs typeface="Arial"/>
              </a:rPr>
              <a:t> </a:t>
            </a:r>
            <a:r>
              <a:rPr sz="1125" spc="-19" dirty="0">
                <a:latin typeface="Arial"/>
                <a:cs typeface="Arial"/>
              </a:rPr>
              <a:t>Nguyen</a:t>
            </a:r>
            <a:endParaRPr sz="1125">
              <a:latin typeface="Arial"/>
              <a:cs typeface="Arial"/>
            </a:endParaRPr>
          </a:p>
          <a:p>
            <a:pPr marL="223838" indent="-193358">
              <a:lnSpc>
                <a:spcPct val="100000"/>
              </a:lnSpc>
              <a:buChar char="•"/>
              <a:tabLst>
                <a:tab pos="223361" algn="l"/>
                <a:tab pos="223838" algn="l"/>
              </a:tabLst>
            </a:pPr>
            <a:r>
              <a:rPr sz="1125" spc="-38" dirty="0">
                <a:latin typeface="Arial"/>
                <a:cs typeface="Arial"/>
              </a:rPr>
              <a:t>Dr </a:t>
            </a:r>
            <a:r>
              <a:rPr sz="1125" spc="8" dirty="0">
                <a:latin typeface="Arial"/>
                <a:cs typeface="Arial"/>
              </a:rPr>
              <a:t>Alicia</a:t>
            </a:r>
            <a:r>
              <a:rPr sz="1125" spc="-90" dirty="0">
                <a:latin typeface="Arial"/>
                <a:cs typeface="Arial"/>
              </a:rPr>
              <a:t> </a:t>
            </a:r>
            <a:r>
              <a:rPr sz="1125" spc="11" dirty="0">
                <a:latin typeface="Arial"/>
                <a:cs typeface="Arial"/>
              </a:rPr>
              <a:t>Arnott</a:t>
            </a:r>
            <a:endParaRPr sz="1125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"/>
              </a:spcBef>
            </a:pPr>
            <a:endParaRPr sz="1050">
              <a:latin typeface="Arial"/>
              <a:cs typeface="Arial"/>
            </a:endParaRPr>
          </a:p>
          <a:p>
            <a:pPr marL="9525" marR="340043">
              <a:lnSpc>
                <a:spcPct val="100000"/>
              </a:lnSpc>
              <a:spcBef>
                <a:spcPts val="4"/>
              </a:spcBef>
            </a:pPr>
            <a:r>
              <a:rPr sz="1125" b="1" spc="-8" dirty="0">
                <a:latin typeface="Trebuchet MS"/>
                <a:cs typeface="Trebuchet MS"/>
              </a:rPr>
              <a:t>AusTrakka </a:t>
            </a:r>
            <a:r>
              <a:rPr sz="1125" b="1" spc="-30" dirty="0">
                <a:latin typeface="Trebuchet MS"/>
                <a:cs typeface="Trebuchet MS"/>
              </a:rPr>
              <a:t>Development</a:t>
            </a:r>
            <a:r>
              <a:rPr sz="1125" b="1" spc="-206" dirty="0">
                <a:latin typeface="Trebuchet MS"/>
                <a:cs typeface="Trebuchet MS"/>
              </a:rPr>
              <a:t> </a:t>
            </a:r>
            <a:r>
              <a:rPr sz="1125" b="1" spc="-23" dirty="0">
                <a:latin typeface="Trebuchet MS"/>
                <a:cs typeface="Trebuchet MS"/>
              </a:rPr>
              <a:t>Team  </a:t>
            </a:r>
            <a:r>
              <a:rPr sz="1125" b="1" spc="-34" dirty="0">
                <a:latin typeface="Trebuchet MS"/>
                <a:cs typeface="Trebuchet MS"/>
              </a:rPr>
              <a:t>(University </a:t>
            </a:r>
            <a:r>
              <a:rPr sz="1125" b="1" spc="-11" dirty="0">
                <a:latin typeface="Trebuchet MS"/>
                <a:cs typeface="Trebuchet MS"/>
              </a:rPr>
              <a:t>of</a:t>
            </a:r>
            <a:r>
              <a:rPr sz="1125" b="1" spc="-90" dirty="0">
                <a:latin typeface="Trebuchet MS"/>
                <a:cs typeface="Trebuchet MS"/>
              </a:rPr>
              <a:t> </a:t>
            </a:r>
            <a:r>
              <a:rPr sz="1125" b="1" spc="-19" dirty="0">
                <a:latin typeface="Trebuchet MS"/>
                <a:cs typeface="Trebuchet MS"/>
              </a:rPr>
              <a:t>Melbourne)</a:t>
            </a:r>
            <a:endParaRPr sz="1125">
              <a:latin typeface="Trebuchet MS"/>
              <a:cs typeface="Trebuchet M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764085" y="1268016"/>
            <a:ext cx="1065806" cy="106580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8" name="object 8"/>
          <p:cNvSpPr/>
          <p:nvPr/>
        </p:nvSpPr>
        <p:spPr>
          <a:xfrm>
            <a:off x="2764085" y="1268016"/>
            <a:ext cx="1065848" cy="1065848"/>
          </a:xfrm>
          <a:custGeom>
            <a:avLst/>
            <a:gdLst/>
            <a:ahLst/>
            <a:cxnLst/>
            <a:rect l="l" t="t" r="r" b="b"/>
            <a:pathLst>
              <a:path w="1421129" h="1421130">
                <a:moveTo>
                  <a:pt x="0" y="710537"/>
                </a:moveTo>
                <a:lnTo>
                  <a:pt x="1639" y="661889"/>
                </a:lnTo>
                <a:lnTo>
                  <a:pt x="6486" y="614121"/>
                </a:lnTo>
                <a:lnTo>
                  <a:pt x="14435" y="567339"/>
                </a:lnTo>
                <a:lnTo>
                  <a:pt x="25381" y="521648"/>
                </a:lnTo>
                <a:lnTo>
                  <a:pt x="39217" y="477154"/>
                </a:lnTo>
                <a:lnTo>
                  <a:pt x="55837" y="433964"/>
                </a:lnTo>
                <a:lnTo>
                  <a:pt x="75136" y="392182"/>
                </a:lnTo>
                <a:lnTo>
                  <a:pt x="97009" y="351915"/>
                </a:lnTo>
                <a:lnTo>
                  <a:pt x="121348" y="313269"/>
                </a:lnTo>
                <a:lnTo>
                  <a:pt x="148049" y="276349"/>
                </a:lnTo>
                <a:lnTo>
                  <a:pt x="177005" y="241261"/>
                </a:lnTo>
                <a:lnTo>
                  <a:pt x="208111" y="208111"/>
                </a:lnTo>
                <a:lnTo>
                  <a:pt x="241261" y="177005"/>
                </a:lnTo>
                <a:lnTo>
                  <a:pt x="276349" y="148049"/>
                </a:lnTo>
                <a:lnTo>
                  <a:pt x="313269" y="121348"/>
                </a:lnTo>
                <a:lnTo>
                  <a:pt x="351915" y="97009"/>
                </a:lnTo>
                <a:lnTo>
                  <a:pt x="392182" y="75136"/>
                </a:lnTo>
                <a:lnTo>
                  <a:pt x="433964" y="55837"/>
                </a:lnTo>
                <a:lnTo>
                  <a:pt x="477154" y="39217"/>
                </a:lnTo>
                <a:lnTo>
                  <a:pt x="521648" y="25381"/>
                </a:lnTo>
                <a:lnTo>
                  <a:pt x="567339" y="14435"/>
                </a:lnTo>
                <a:lnTo>
                  <a:pt x="614121" y="6486"/>
                </a:lnTo>
                <a:lnTo>
                  <a:pt x="661889" y="1639"/>
                </a:lnTo>
                <a:lnTo>
                  <a:pt x="710537" y="0"/>
                </a:lnTo>
                <a:lnTo>
                  <a:pt x="761710" y="1843"/>
                </a:lnTo>
                <a:lnTo>
                  <a:pt x="812321" y="7325"/>
                </a:lnTo>
                <a:lnTo>
                  <a:pt x="862191" y="16370"/>
                </a:lnTo>
                <a:lnTo>
                  <a:pt x="911141" y="28904"/>
                </a:lnTo>
                <a:lnTo>
                  <a:pt x="958991" y="44854"/>
                </a:lnTo>
                <a:lnTo>
                  <a:pt x="1005562" y="64144"/>
                </a:lnTo>
                <a:lnTo>
                  <a:pt x="1050676" y="86701"/>
                </a:lnTo>
                <a:lnTo>
                  <a:pt x="1094151" y="112451"/>
                </a:lnTo>
                <a:lnTo>
                  <a:pt x="1135811" y="141318"/>
                </a:lnTo>
                <a:lnTo>
                  <a:pt x="1175474" y="173230"/>
                </a:lnTo>
                <a:lnTo>
                  <a:pt x="1212963" y="208111"/>
                </a:lnTo>
                <a:lnTo>
                  <a:pt x="1247844" y="245600"/>
                </a:lnTo>
                <a:lnTo>
                  <a:pt x="1279756" y="285263"/>
                </a:lnTo>
                <a:lnTo>
                  <a:pt x="1308623" y="326923"/>
                </a:lnTo>
                <a:lnTo>
                  <a:pt x="1334373" y="370398"/>
                </a:lnTo>
                <a:lnTo>
                  <a:pt x="1356930" y="415512"/>
                </a:lnTo>
                <a:lnTo>
                  <a:pt x="1376220" y="462083"/>
                </a:lnTo>
                <a:lnTo>
                  <a:pt x="1392170" y="509933"/>
                </a:lnTo>
                <a:lnTo>
                  <a:pt x="1404704" y="558882"/>
                </a:lnTo>
                <a:lnTo>
                  <a:pt x="1413749" y="608753"/>
                </a:lnTo>
                <a:lnTo>
                  <a:pt x="1419231" y="659364"/>
                </a:lnTo>
                <a:lnTo>
                  <a:pt x="1421074" y="710537"/>
                </a:lnTo>
                <a:lnTo>
                  <a:pt x="1419435" y="759185"/>
                </a:lnTo>
                <a:lnTo>
                  <a:pt x="1414588" y="806953"/>
                </a:lnTo>
                <a:lnTo>
                  <a:pt x="1406639" y="853735"/>
                </a:lnTo>
                <a:lnTo>
                  <a:pt x="1395693" y="899426"/>
                </a:lnTo>
                <a:lnTo>
                  <a:pt x="1381857" y="943920"/>
                </a:lnTo>
                <a:lnTo>
                  <a:pt x="1365237" y="987110"/>
                </a:lnTo>
                <a:lnTo>
                  <a:pt x="1345938" y="1028892"/>
                </a:lnTo>
                <a:lnTo>
                  <a:pt x="1324065" y="1069159"/>
                </a:lnTo>
                <a:lnTo>
                  <a:pt x="1299726" y="1107805"/>
                </a:lnTo>
                <a:lnTo>
                  <a:pt x="1273025" y="1144725"/>
                </a:lnTo>
                <a:lnTo>
                  <a:pt x="1244069" y="1179813"/>
                </a:lnTo>
                <a:lnTo>
                  <a:pt x="1212963" y="1212963"/>
                </a:lnTo>
                <a:lnTo>
                  <a:pt x="1179813" y="1244069"/>
                </a:lnTo>
                <a:lnTo>
                  <a:pt x="1144725" y="1273025"/>
                </a:lnTo>
                <a:lnTo>
                  <a:pt x="1107805" y="1299726"/>
                </a:lnTo>
                <a:lnTo>
                  <a:pt x="1069159" y="1324065"/>
                </a:lnTo>
                <a:lnTo>
                  <a:pt x="1028892" y="1345938"/>
                </a:lnTo>
                <a:lnTo>
                  <a:pt x="987110" y="1365237"/>
                </a:lnTo>
                <a:lnTo>
                  <a:pt x="943920" y="1381857"/>
                </a:lnTo>
                <a:lnTo>
                  <a:pt x="899426" y="1395693"/>
                </a:lnTo>
                <a:lnTo>
                  <a:pt x="853735" y="1406639"/>
                </a:lnTo>
                <a:lnTo>
                  <a:pt x="806953" y="1414588"/>
                </a:lnTo>
                <a:lnTo>
                  <a:pt x="759185" y="1419435"/>
                </a:lnTo>
                <a:lnTo>
                  <a:pt x="710537" y="1421074"/>
                </a:lnTo>
                <a:lnTo>
                  <a:pt x="661889" y="1419435"/>
                </a:lnTo>
                <a:lnTo>
                  <a:pt x="614121" y="1414588"/>
                </a:lnTo>
                <a:lnTo>
                  <a:pt x="567339" y="1406639"/>
                </a:lnTo>
                <a:lnTo>
                  <a:pt x="521648" y="1395693"/>
                </a:lnTo>
                <a:lnTo>
                  <a:pt x="477154" y="1381857"/>
                </a:lnTo>
                <a:lnTo>
                  <a:pt x="433964" y="1365237"/>
                </a:lnTo>
                <a:lnTo>
                  <a:pt x="392182" y="1345938"/>
                </a:lnTo>
                <a:lnTo>
                  <a:pt x="351915" y="1324065"/>
                </a:lnTo>
                <a:lnTo>
                  <a:pt x="313269" y="1299726"/>
                </a:lnTo>
                <a:lnTo>
                  <a:pt x="276349" y="1273025"/>
                </a:lnTo>
                <a:lnTo>
                  <a:pt x="241261" y="1244069"/>
                </a:lnTo>
                <a:lnTo>
                  <a:pt x="208111" y="1212963"/>
                </a:lnTo>
                <a:lnTo>
                  <a:pt x="177005" y="1179813"/>
                </a:lnTo>
                <a:lnTo>
                  <a:pt x="148049" y="1144725"/>
                </a:lnTo>
                <a:lnTo>
                  <a:pt x="121348" y="1107805"/>
                </a:lnTo>
                <a:lnTo>
                  <a:pt x="97009" y="1069159"/>
                </a:lnTo>
                <a:lnTo>
                  <a:pt x="75136" y="1028892"/>
                </a:lnTo>
                <a:lnTo>
                  <a:pt x="55837" y="987110"/>
                </a:lnTo>
                <a:lnTo>
                  <a:pt x="39217" y="943920"/>
                </a:lnTo>
                <a:lnTo>
                  <a:pt x="25381" y="899426"/>
                </a:lnTo>
                <a:lnTo>
                  <a:pt x="14435" y="853735"/>
                </a:lnTo>
                <a:lnTo>
                  <a:pt x="6486" y="806953"/>
                </a:lnTo>
                <a:lnTo>
                  <a:pt x="1639" y="759185"/>
                </a:lnTo>
                <a:lnTo>
                  <a:pt x="0" y="710537"/>
                </a:lnTo>
                <a:close/>
              </a:path>
            </a:pathLst>
          </a:custGeom>
          <a:ln w="19049">
            <a:solidFill>
              <a:srgbClr val="375C2B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9" name="object 9"/>
          <p:cNvSpPr/>
          <p:nvPr/>
        </p:nvSpPr>
        <p:spPr>
          <a:xfrm>
            <a:off x="4010717" y="1259105"/>
            <a:ext cx="1065806" cy="106580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10" name="object 10"/>
          <p:cNvSpPr/>
          <p:nvPr/>
        </p:nvSpPr>
        <p:spPr>
          <a:xfrm>
            <a:off x="4010716" y="1259105"/>
            <a:ext cx="1065848" cy="1065848"/>
          </a:xfrm>
          <a:custGeom>
            <a:avLst/>
            <a:gdLst/>
            <a:ahLst/>
            <a:cxnLst/>
            <a:rect l="l" t="t" r="r" b="b"/>
            <a:pathLst>
              <a:path w="1421129" h="1421130">
                <a:moveTo>
                  <a:pt x="0" y="710537"/>
                </a:moveTo>
                <a:lnTo>
                  <a:pt x="1639" y="661889"/>
                </a:lnTo>
                <a:lnTo>
                  <a:pt x="6486" y="614121"/>
                </a:lnTo>
                <a:lnTo>
                  <a:pt x="14435" y="567339"/>
                </a:lnTo>
                <a:lnTo>
                  <a:pt x="25381" y="521648"/>
                </a:lnTo>
                <a:lnTo>
                  <a:pt x="39217" y="477154"/>
                </a:lnTo>
                <a:lnTo>
                  <a:pt x="55837" y="433964"/>
                </a:lnTo>
                <a:lnTo>
                  <a:pt x="75136" y="392182"/>
                </a:lnTo>
                <a:lnTo>
                  <a:pt x="97009" y="351915"/>
                </a:lnTo>
                <a:lnTo>
                  <a:pt x="121348" y="313269"/>
                </a:lnTo>
                <a:lnTo>
                  <a:pt x="148049" y="276349"/>
                </a:lnTo>
                <a:lnTo>
                  <a:pt x="177005" y="241261"/>
                </a:lnTo>
                <a:lnTo>
                  <a:pt x="208111" y="208111"/>
                </a:lnTo>
                <a:lnTo>
                  <a:pt x="241261" y="177005"/>
                </a:lnTo>
                <a:lnTo>
                  <a:pt x="276349" y="148049"/>
                </a:lnTo>
                <a:lnTo>
                  <a:pt x="313269" y="121348"/>
                </a:lnTo>
                <a:lnTo>
                  <a:pt x="351915" y="97009"/>
                </a:lnTo>
                <a:lnTo>
                  <a:pt x="392182" y="75136"/>
                </a:lnTo>
                <a:lnTo>
                  <a:pt x="433964" y="55837"/>
                </a:lnTo>
                <a:lnTo>
                  <a:pt x="477154" y="39217"/>
                </a:lnTo>
                <a:lnTo>
                  <a:pt x="521648" y="25381"/>
                </a:lnTo>
                <a:lnTo>
                  <a:pt x="567339" y="14435"/>
                </a:lnTo>
                <a:lnTo>
                  <a:pt x="614121" y="6486"/>
                </a:lnTo>
                <a:lnTo>
                  <a:pt x="661889" y="1639"/>
                </a:lnTo>
                <a:lnTo>
                  <a:pt x="710537" y="0"/>
                </a:lnTo>
                <a:lnTo>
                  <a:pt x="761710" y="1843"/>
                </a:lnTo>
                <a:lnTo>
                  <a:pt x="812321" y="7325"/>
                </a:lnTo>
                <a:lnTo>
                  <a:pt x="862192" y="16370"/>
                </a:lnTo>
                <a:lnTo>
                  <a:pt x="911141" y="28904"/>
                </a:lnTo>
                <a:lnTo>
                  <a:pt x="958991" y="44854"/>
                </a:lnTo>
                <a:lnTo>
                  <a:pt x="1005563" y="64144"/>
                </a:lnTo>
                <a:lnTo>
                  <a:pt x="1050676" y="86701"/>
                </a:lnTo>
                <a:lnTo>
                  <a:pt x="1094152" y="112451"/>
                </a:lnTo>
                <a:lnTo>
                  <a:pt x="1135811" y="141318"/>
                </a:lnTo>
                <a:lnTo>
                  <a:pt x="1175475" y="173230"/>
                </a:lnTo>
                <a:lnTo>
                  <a:pt x="1212963" y="208111"/>
                </a:lnTo>
                <a:lnTo>
                  <a:pt x="1247844" y="245600"/>
                </a:lnTo>
                <a:lnTo>
                  <a:pt x="1279756" y="285263"/>
                </a:lnTo>
                <a:lnTo>
                  <a:pt x="1308623" y="326923"/>
                </a:lnTo>
                <a:lnTo>
                  <a:pt x="1334373" y="370398"/>
                </a:lnTo>
                <a:lnTo>
                  <a:pt x="1356930" y="415512"/>
                </a:lnTo>
                <a:lnTo>
                  <a:pt x="1376220" y="462083"/>
                </a:lnTo>
                <a:lnTo>
                  <a:pt x="1392170" y="509933"/>
                </a:lnTo>
                <a:lnTo>
                  <a:pt x="1404704" y="558882"/>
                </a:lnTo>
                <a:lnTo>
                  <a:pt x="1413749" y="608753"/>
                </a:lnTo>
                <a:lnTo>
                  <a:pt x="1419230" y="659364"/>
                </a:lnTo>
                <a:lnTo>
                  <a:pt x="1421074" y="710537"/>
                </a:lnTo>
                <a:lnTo>
                  <a:pt x="1419435" y="759185"/>
                </a:lnTo>
                <a:lnTo>
                  <a:pt x="1414588" y="806953"/>
                </a:lnTo>
                <a:lnTo>
                  <a:pt x="1406638" y="853735"/>
                </a:lnTo>
                <a:lnTo>
                  <a:pt x="1395693" y="899426"/>
                </a:lnTo>
                <a:lnTo>
                  <a:pt x="1381857" y="943920"/>
                </a:lnTo>
                <a:lnTo>
                  <a:pt x="1365237" y="987110"/>
                </a:lnTo>
                <a:lnTo>
                  <a:pt x="1345937" y="1028892"/>
                </a:lnTo>
                <a:lnTo>
                  <a:pt x="1324065" y="1069159"/>
                </a:lnTo>
                <a:lnTo>
                  <a:pt x="1299726" y="1107805"/>
                </a:lnTo>
                <a:lnTo>
                  <a:pt x="1273025" y="1144725"/>
                </a:lnTo>
                <a:lnTo>
                  <a:pt x="1244069" y="1179813"/>
                </a:lnTo>
                <a:lnTo>
                  <a:pt x="1212963" y="1212963"/>
                </a:lnTo>
                <a:lnTo>
                  <a:pt x="1179813" y="1244069"/>
                </a:lnTo>
                <a:lnTo>
                  <a:pt x="1144725" y="1273025"/>
                </a:lnTo>
                <a:lnTo>
                  <a:pt x="1107805" y="1299726"/>
                </a:lnTo>
                <a:lnTo>
                  <a:pt x="1069159" y="1324065"/>
                </a:lnTo>
                <a:lnTo>
                  <a:pt x="1028892" y="1345938"/>
                </a:lnTo>
                <a:lnTo>
                  <a:pt x="987110" y="1365237"/>
                </a:lnTo>
                <a:lnTo>
                  <a:pt x="943920" y="1381857"/>
                </a:lnTo>
                <a:lnTo>
                  <a:pt x="899426" y="1395693"/>
                </a:lnTo>
                <a:lnTo>
                  <a:pt x="853735" y="1406639"/>
                </a:lnTo>
                <a:lnTo>
                  <a:pt x="806953" y="1414588"/>
                </a:lnTo>
                <a:lnTo>
                  <a:pt x="759185" y="1419435"/>
                </a:lnTo>
                <a:lnTo>
                  <a:pt x="710537" y="1421074"/>
                </a:lnTo>
                <a:lnTo>
                  <a:pt x="661889" y="1419435"/>
                </a:lnTo>
                <a:lnTo>
                  <a:pt x="614121" y="1414588"/>
                </a:lnTo>
                <a:lnTo>
                  <a:pt x="567339" y="1406639"/>
                </a:lnTo>
                <a:lnTo>
                  <a:pt x="521648" y="1395693"/>
                </a:lnTo>
                <a:lnTo>
                  <a:pt x="477154" y="1381857"/>
                </a:lnTo>
                <a:lnTo>
                  <a:pt x="433964" y="1365237"/>
                </a:lnTo>
                <a:lnTo>
                  <a:pt x="392182" y="1345938"/>
                </a:lnTo>
                <a:lnTo>
                  <a:pt x="351915" y="1324065"/>
                </a:lnTo>
                <a:lnTo>
                  <a:pt x="313269" y="1299726"/>
                </a:lnTo>
                <a:lnTo>
                  <a:pt x="276349" y="1273025"/>
                </a:lnTo>
                <a:lnTo>
                  <a:pt x="241261" y="1244069"/>
                </a:lnTo>
                <a:lnTo>
                  <a:pt x="208111" y="1212963"/>
                </a:lnTo>
                <a:lnTo>
                  <a:pt x="177005" y="1179813"/>
                </a:lnTo>
                <a:lnTo>
                  <a:pt x="148049" y="1144725"/>
                </a:lnTo>
                <a:lnTo>
                  <a:pt x="121348" y="1107805"/>
                </a:lnTo>
                <a:lnTo>
                  <a:pt x="97009" y="1069159"/>
                </a:lnTo>
                <a:lnTo>
                  <a:pt x="75136" y="1028892"/>
                </a:lnTo>
                <a:lnTo>
                  <a:pt x="55837" y="987110"/>
                </a:lnTo>
                <a:lnTo>
                  <a:pt x="39217" y="943920"/>
                </a:lnTo>
                <a:lnTo>
                  <a:pt x="25381" y="899426"/>
                </a:lnTo>
                <a:lnTo>
                  <a:pt x="14435" y="853735"/>
                </a:lnTo>
                <a:lnTo>
                  <a:pt x="6486" y="806953"/>
                </a:lnTo>
                <a:lnTo>
                  <a:pt x="1639" y="759185"/>
                </a:lnTo>
                <a:lnTo>
                  <a:pt x="0" y="710537"/>
                </a:lnTo>
                <a:close/>
              </a:path>
            </a:pathLst>
          </a:custGeom>
          <a:ln w="19049">
            <a:solidFill>
              <a:srgbClr val="375C2B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11" name="object 11"/>
          <p:cNvSpPr/>
          <p:nvPr/>
        </p:nvSpPr>
        <p:spPr>
          <a:xfrm>
            <a:off x="5257349" y="1259105"/>
            <a:ext cx="1065806" cy="106580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12" name="object 12"/>
          <p:cNvSpPr/>
          <p:nvPr/>
        </p:nvSpPr>
        <p:spPr>
          <a:xfrm>
            <a:off x="5257349" y="1259105"/>
            <a:ext cx="1065848" cy="1065848"/>
          </a:xfrm>
          <a:custGeom>
            <a:avLst/>
            <a:gdLst/>
            <a:ahLst/>
            <a:cxnLst/>
            <a:rect l="l" t="t" r="r" b="b"/>
            <a:pathLst>
              <a:path w="1421129" h="1421130">
                <a:moveTo>
                  <a:pt x="0" y="710537"/>
                </a:moveTo>
                <a:lnTo>
                  <a:pt x="1639" y="661889"/>
                </a:lnTo>
                <a:lnTo>
                  <a:pt x="6486" y="614121"/>
                </a:lnTo>
                <a:lnTo>
                  <a:pt x="14435" y="567339"/>
                </a:lnTo>
                <a:lnTo>
                  <a:pt x="25381" y="521648"/>
                </a:lnTo>
                <a:lnTo>
                  <a:pt x="39216" y="477154"/>
                </a:lnTo>
                <a:lnTo>
                  <a:pt x="55837" y="433964"/>
                </a:lnTo>
                <a:lnTo>
                  <a:pt x="75136" y="392182"/>
                </a:lnTo>
                <a:lnTo>
                  <a:pt x="97009" y="351915"/>
                </a:lnTo>
                <a:lnTo>
                  <a:pt x="121348" y="313269"/>
                </a:lnTo>
                <a:lnTo>
                  <a:pt x="148049" y="276349"/>
                </a:lnTo>
                <a:lnTo>
                  <a:pt x="177005" y="241261"/>
                </a:lnTo>
                <a:lnTo>
                  <a:pt x="208111" y="208111"/>
                </a:lnTo>
                <a:lnTo>
                  <a:pt x="241261" y="177005"/>
                </a:lnTo>
                <a:lnTo>
                  <a:pt x="276349" y="148049"/>
                </a:lnTo>
                <a:lnTo>
                  <a:pt x="313269" y="121348"/>
                </a:lnTo>
                <a:lnTo>
                  <a:pt x="351915" y="97009"/>
                </a:lnTo>
                <a:lnTo>
                  <a:pt x="392182" y="75136"/>
                </a:lnTo>
                <a:lnTo>
                  <a:pt x="433964" y="55837"/>
                </a:lnTo>
                <a:lnTo>
                  <a:pt x="477154" y="39217"/>
                </a:lnTo>
                <a:lnTo>
                  <a:pt x="521648" y="25381"/>
                </a:lnTo>
                <a:lnTo>
                  <a:pt x="567339" y="14435"/>
                </a:lnTo>
                <a:lnTo>
                  <a:pt x="614121" y="6486"/>
                </a:lnTo>
                <a:lnTo>
                  <a:pt x="661889" y="1639"/>
                </a:lnTo>
                <a:lnTo>
                  <a:pt x="710537" y="0"/>
                </a:lnTo>
                <a:lnTo>
                  <a:pt x="761710" y="1843"/>
                </a:lnTo>
                <a:lnTo>
                  <a:pt x="812321" y="7325"/>
                </a:lnTo>
                <a:lnTo>
                  <a:pt x="862191" y="16370"/>
                </a:lnTo>
                <a:lnTo>
                  <a:pt x="911141" y="28904"/>
                </a:lnTo>
                <a:lnTo>
                  <a:pt x="958991" y="44854"/>
                </a:lnTo>
                <a:lnTo>
                  <a:pt x="1005562" y="64144"/>
                </a:lnTo>
                <a:lnTo>
                  <a:pt x="1050675" y="86701"/>
                </a:lnTo>
                <a:lnTo>
                  <a:pt x="1094151" y="112451"/>
                </a:lnTo>
                <a:lnTo>
                  <a:pt x="1135811" y="141318"/>
                </a:lnTo>
                <a:lnTo>
                  <a:pt x="1175474" y="173230"/>
                </a:lnTo>
                <a:lnTo>
                  <a:pt x="1212963" y="208111"/>
                </a:lnTo>
                <a:lnTo>
                  <a:pt x="1247844" y="245600"/>
                </a:lnTo>
                <a:lnTo>
                  <a:pt x="1279756" y="285263"/>
                </a:lnTo>
                <a:lnTo>
                  <a:pt x="1308623" y="326923"/>
                </a:lnTo>
                <a:lnTo>
                  <a:pt x="1334373" y="370398"/>
                </a:lnTo>
                <a:lnTo>
                  <a:pt x="1356930" y="415512"/>
                </a:lnTo>
                <a:lnTo>
                  <a:pt x="1376220" y="462083"/>
                </a:lnTo>
                <a:lnTo>
                  <a:pt x="1392170" y="509933"/>
                </a:lnTo>
                <a:lnTo>
                  <a:pt x="1404704" y="558882"/>
                </a:lnTo>
                <a:lnTo>
                  <a:pt x="1413749" y="608753"/>
                </a:lnTo>
                <a:lnTo>
                  <a:pt x="1419231" y="659364"/>
                </a:lnTo>
                <a:lnTo>
                  <a:pt x="1421074" y="710537"/>
                </a:lnTo>
                <a:lnTo>
                  <a:pt x="1419435" y="759185"/>
                </a:lnTo>
                <a:lnTo>
                  <a:pt x="1414588" y="806953"/>
                </a:lnTo>
                <a:lnTo>
                  <a:pt x="1406639" y="853735"/>
                </a:lnTo>
                <a:lnTo>
                  <a:pt x="1395693" y="899426"/>
                </a:lnTo>
                <a:lnTo>
                  <a:pt x="1381857" y="943920"/>
                </a:lnTo>
                <a:lnTo>
                  <a:pt x="1365237" y="987110"/>
                </a:lnTo>
                <a:lnTo>
                  <a:pt x="1345938" y="1028892"/>
                </a:lnTo>
                <a:lnTo>
                  <a:pt x="1324065" y="1069159"/>
                </a:lnTo>
                <a:lnTo>
                  <a:pt x="1299726" y="1107805"/>
                </a:lnTo>
                <a:lnTo>
                  <a:pt x="1273025" y="1144725"/>
                </a:lnTo>
                <a:lnTo>
                  <a:pt x="1244069" y="1179813"/>
                </a:lnTo>
                <a:lnTo>
                  <a:pt x="1212963" y="1212963"/>
                </a:lnTo>
                <a:lnTo>
                  <a:pt x="1179813" y="1244069"/>
                </a:lnTo>
                <a:lnTo>
                  <a:pt x="1144725" y="1273025"/>
                </a:lnTo>
                <a:lnTo>
                  <a:pt x="1107805" y="1299726"/>
                </a:lnTo>
                <a:lnTo>
                  <a:pt x="1069159" y="1324065"/>
                </a:lnTo>
                <a:lnTo>
                  <a:pt x="1028892" y="1345938"/>
                </a:lnTo>
                <a:lnTo>
                  <a:pt x="987110" y="1365237"/>
                </a:lnTo>
                <a:lnTo>
                  <a:pt x="943920" y="1381857"/>
                </a:lnTo>
                <a:lnTo>
                  <a:pt x="899426" y="1395693"/>
                </a:lnTo>
                <a:lnTo>
                  <a:pt x="853735" y="1406639"/>
                </a:lnTo>
                <a:lnTo>
                  <a:pt x="806953" y="1414588"/>
                </a:lnTo>
                <a:lnTo>
                  <a:pt x="759185" y="1419435"/>
                </a:lnTo>
                <a:lnTo>
                  <a:pt x="710537" y="1421074"/>
                </a:lnTo>
                <a:lnTo>
                  <a:pt x="661889" y="1419435"/>
                </a:lnTo>
                <a:lnTo>
                  <a:pt x="614121" y="1414588"/>
                </a:lnTo>
                <a:lnTo>
                  <a:pt x="567339" y="1406639"/>
                </a:lnTo>
                <a:lnTo>
                  <a:pt x="521648" y="1395693"/>
                </a:lnTo>
                <a:lnTo>
                  <a:pt x="477154" y="1381857"/>
                </a:lnTo>
                <a:lnTo>
                  <a:pt x="433964" y="1365237"/>
                </a:lnTo>
                <a:lnTo>
                  <a:pt x="392182" y="1345938"/>
                </a:lnTo>
                <a:lnTo>
                  <a:pt x="351915" y="1324065"/>
                </a:lnTo>
                <a:lnTo>
                  <a:pt x="313269" y="1299726"/>
                </a:lnTo>
                <a:lnTo>
                  <a:pt x="276349" y="1273025"/>
                </a:lnTo>
                <a:lnTo>
                  <a:pt x="241261" y="1244069"/>
                </a:lnTo>
                <a:lnTo>
                  <a:pt x="208111" y="1212963"/>
                </a:lnTo>
                <a:lnTo>
                  <a:pt x="177005" y="1179813"/>
                </a:lnTo>
                <a:lnTo>
                  <a:pt x="148049" y="1144725"/>
                </a:lnTo>
                <a:lnTo>
                  <a:pt x="121348" y="1107805"/>
                </a:lnTo>
                <a:lnTo>
                  <a:pt x="97009" y="1069159"/>
                </a:lnTo>
                <a:lnTo>
                  <a:pt x="75136" y="1028892"/>
                </a:lnTo>
                <a:lnTo>
                  <a:pt x="55837" y="987110"/>
                </a:lnTo>
                <a:lnTo>
                  <a:pt x="39216" y="943920"/>
                </a:lnTo>
                <a:lnTo>
                  <a:pt x="25381" y="899426"/>
                </a:lnTo>
                <a:lnTo>
                  <a:pt x="14435" y="853735"/>
                </a:lnTo>
                <a:lnTo>
                  <a:pt x="6486" y="806953"/>
                </a:lnTo>
                <a:lnTo>
                  <a:pt x="1639" y="759185"/>
                </a:lnTo>
                <a:lnTo>
                  <a:pt x="0" y="710537"/>
                </a:lnTo>
                <a:close/>
              </a:path>
            </a:pathLst>
          </a:custGeom>
          <a:ln w="19049">
            <a:solidFill>
              <a:srgbClr val="375C2B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13" name="object 13"/>
          <p:cNvSpPr/>
          <p:nvPr/>
        </p:nvSpPr>
        <p:spPr>
          <a:xfrm>
            <a:off x="6503981" y="1260124"/>
            <a:ext cx="1065806" cy="106157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14" name="object 14"/>
          <p:cNvSpPr/>
          <p:nvPr/>
        </p:nvSpPr>
        <p:spPr>
          <a:xfrm>
            <a:off x="6503981" y="1255894"/>
            <a:ext cx="1065848" cy="1065848"/>
          </a:xfrm>
          <a:custGeom>
            <a:avLst/>
            <a:gdLst/>
            <a:ahLst/>
            <a:cxnLst/>
            <a:rect l="l" t="t" r="r" b="b"/>
            <a:pathLst>
              <a:path w="1421129" h="1421130">
                <a:moveTo>
                  <a:pt x="0" y="710537"/>
                </a:moveTo>
                <a:lnTo>
                  <a:pt x="1639" y="661889"/>
                </a:lnTo>
                <a:lnTo>
                  <a:pt x="6486" y="614121"/>
                </a:lnTo>
                <a:lnTo>
                  <a:pt x="14435" y="567339"/>
                </a:lnTo>
                <a:lnTo>
                  <a:pt x="25381" y="521648"/>
                </a:lnTo>
                <a:lnTo>
                  <a:pt x="39217" y="477154"/>
                </a:lnTo>
                <a:lnTo>
                  <a:pt x="55837" y="433964"/>
                </a:lnTo>
                <a:lnTo>
                  <a:pt x="75136" y="392182"/>
                </a:lnTo>
                <a:lnTo>
                  <a:pt x="97009" y="351915"/>
                </a:lnTo>
                <a:lnTo>
                  <a:pt x="121348" y="313269"/>
                </a:lnTo>
                <a:lnTo>
                  <a:pt x="148049" y="276349"/>
                </a:lnTo>
                <a:lnTo>
                  <a:pt x="177005" y="241261"/>
                </a:lnTo>
                <a:lnTo>
                  <a:pt x="208111" y="208111"/>
                </a:lnTo>
                <a:lnTo>
                  <a:pt x="241261" y="177005"/>
                </a:lnTo>
                <a:lnTo>
                  <a:pt x="276349" y="148049"/>
                </a:lnTo>
                <a:lnTo>
                  <a:pt x="313269" y="121348"/>
                </a:lnTo>
                <a:lnTo>
                  <a:pt x="351915" y="97009"/>
                </a:lnTo>
                <a:lnTo>
                  <a:pt x="392182" y="75136"/>
                </a:lnTo>
                <a:lnTo>
                  <a:pt x="433964" y="55837"/>
                </a:lnTo>
                <a:lnTo>
                  <a:pt x="477154" y="39217"/>
                </a:lnTo>
                <a:lnTo>
                  <a:pt x="521648" y="25381"/>
                </a:lnTo>
                <a:lnTo>
                  <a:pt x="567339" y="14435"/>
                </a:lnTo>
                <a:lnTo>
                  <a:pt x="614121" y="6486"/>
                </a:lnTo>
                <a:lnTo>
                  <a:pt x="661889" y="1639"/>
                </a:lnTo>
                <a:lnTo>
                  <a:pt x="710537" y="0"/>
                </a:lnTo>
                <a:lnTo>
                  <a:pt x="761710" y="1843"/>
                </a:lnTo>
                <a:lnTo>
                  <a:pt x="812321" y="7325"/>
                </a:lnTo>
                <a:lnTo>
                  <a:pt x="862191" y="16370"/>
                </a:lnTo>
                <a:lnTo>
                  <a:pt x="911141" y="28904"/>
                </a:lnTo>
                <a:lnTo>
                  <a:pt x="958991" y="44854"/>
                </a:lnTo>
                <a:lnTo>
                  <a:pt x="1005562" y="64144"/>
                </a:lnTo>
                <a:lnTo>
                  <a:pt x="1050675" y="86701"/>
                </a:lnTo>
                <a:lnTo>
                  <a:pt x="1094151" y="112451"/>
                </a:lnTo>
                <a:lnTo>
                  <a:pt x="1135811" y="141318"/>
                </a:lnTo>
                <a:lnTo>
                  <a:pt x="1175474" y="173230"/>
                </a:lnTo>
                <a:lnTo>
                  <a:pt x="1212963" y="208111"/>
                </a:lnTo>
                <a:lnTo>
                  <a:pt x="1247844" y="245600"/>
                </a:lnTo>
                <a:lnTo>
                  <a:pt x="1279756" y="285263"/>
                </a:lnTo>
                <a:lnTo>
                  <a:pt x="1308623" y="326923"/>
                </a:lnTo>
                <a:lnTo>
                  <a:pt x="1334373" y="370398"/>
                </a:lnTo>
                <a:lnTo>
                  <a:pt x="1356930" y="415512"/>
                </a:lnTo>
                <a:lnTo>
                  <a:pt x="1376220" y="462083"/>
                </a:lnTo>
                <a:lnTo>
                  <a:pt x="1392170" y="509933"/>
                </a:lnTo>
                <a:lnTo>
                  <a:pt x="1404704" y="558882"/>
                </a:lnTo>
                <a:lnTo>
                  <a:pt x="1413749" y="608753"/>
                </a:lnTo>
                <a:lnTo>
                  <a:pt x="1419231" y="659364"/>
                </a:lnTo>
                <a:lnTo>
                  <a:pt x="1421074" y="710537"/>
                </a:lnTo>
                <a:lnTo>
                  <a:pt x="1419435" y="759185"/>
                </a:lnTo>
                <a:lnTo>
                  <a:pt x="1414588" y="806953"/>
                </a:lnTo>
                <a:lnTo>
                  <a:pt x="1406639" y="853735"/>
                </a:lnTo>
                <a:lnTo>
                  <a:pt x="1395693" y="899426"/>
                </a:lnTo>
                <a:lnTo>
                  <a:pt x="1381857" y="943920"/>
                </a:lnTo>
                <a:lnTo>
                  <a:pt x="1365237" y="987110"/>
                </a:lnTo>
                <a:lnTo>
                  <a:pt x="1345938" y="1028892"/>
                </a:lnTo>
                <a:lnTo>
                  <a:pt x="1324065" y="1069159"/>
                </a:lnTo>
                <a:lnTo>
                  <a:pt x="1299726" y="1107805"/>
                </a:lnTo>
                <a:lnTo>
                  <a:pt x="1273025" y="1144725"/>
                </a:lnTo>
                <a:lnTo>
                  <a:pt x="1244069" y="1179813"/>
                </a:lnTo>
                <a:lnTo>
                  <a:pt x="1212963" y="1212963"/>
                </a:lnTo>
                <a:lnTo>
                  <a:pt x="1179813" y="1244069"/>
                </a:lnTo>
                <a:lnTo>
                  <a:pt x="1144725" y="1273025"/>
                </a:lnTo>
                <a:lnTo>
                  <a:pt x="1107805" y="1299726"/>
                </a:lnTo>
                <a:lnTo>
                  <a:pt x="1069159" y="1324065"/>
                </a:lnTo>
                <a:lnTo>
                  <a:pt x="1028892" y="1345938"/>
                </a:lnTo>
                <a:lnTo>
                  <a:pt x="987110" y="1365237"/>
                </a:lnTo>
                <a:lnTo>
                  <a:pt x="943920" y="1381857"/>
                </a:lnTo>
                <a:lnTo>
                  <a:pt x="899426" y="1395693"/>
                </a:lnTo>
                <a:lnTo>
                  <a:pt x="853735" y="1406639"/>
                </a:lnTo>
                <a:lnTo>
                  <a:pt x="806953" y="1414588"/>
                </a:lnTo>
                <a:lnTo>
                  <a:pt x="759185" y="1419435"/>
                </a:lnTo>
                <a:lnTo>
                  <a:pt x="710537" y="1421074"/>
                </a:lnTo>
                <a:lnTo>
                  <a:pt x="661889" y="1419435"/>
                </a:lnTo>
                <a:lnTo>
                  <a:pt x="614121" y="1414588"/>
                </a:lnTo>
                <a:lnTo>
                  <a:pt x="567339" y="1406639"/>
                </a:lnTo>
                <a:lnTo>
                  <a:pt x="521648" y="1395693"/>
                </a:lnTo>
                <a:lnTo>
                  <a:pt x="477154" y="1381857"/>
                </a:lnTo>
                <a:lnTo>
                  <a:pt x="433964" y="1365237"/>
                </a:lnTo>
                <a:lnTo>
                  <a:pt x="392182" y="1345938"/>
                </a:lnTo>
                <a:lnTo>
                  <a:pt x="351915" y="1324065"/>
                </a:lnTo>
                <a:lnTo>
                  <a:pt x="313269" y="1299726"/>
                </a:lnTo>
                <a:lnTo>
                  <a:pt x="276349" y="1273025"/>
                </a:lnTo>
                <a:lnTo>
                  <a:pt x="241261" y="1244069"/>
                </a:lnTo>
                <a:lnTo>
                  <a:pt x="208111" y="1212963"/>
                </a:lnTo>
                <a:lnTo>
                  <a:pt x="177005" y="1179813"/>
                </a:lnTo>
                <a:lnTo>
                  <a:pt x="148049" y="1144725"/>
                </a:lnTo>
                <a:lnTo>
                  <a:pt x="121348" y="1107805"/>
                </a:lnTo>
                <a:lnTo>
                  <a:pt x="97009" y="1069159"/>
                </a:lnTo>
                <a:lnTo>
                  <a:pt x="75136" y="1028892"/>
                </a:lnTo>
                <a:lnTo>
                  <a:pt x="55837" y="987110"/>
                </a:lnTo>
                <a:lnTo>
                  <a:pt x="39217" y="943920"/>
                </a:lnTo>
                <a:lnTo>
                  <a:pt x="25381" y="899426"/>
                </a:lnTo>
                <a:lnTo>
                  <a:pt x="14435" y="853735"/>
                </a:lnTo>
                <a:lnTo>
                  <a:pt x="6486" y="806953"/>
                </a:lnTo>
                <a:lnTo>
                  <a:pt x="1639" y="759185"/>
                </a:lnTo>
                <a:lnTo>
                  <a:pt x="0" y="710537"/>
                </a:lnTo>
                <a:close/>
              </a:path>
            </a:pathLst>
          </a:custGeom>
          <a:ln w="19049">
            <a:solidFill>
              <a:srgbClr val="375C2B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15" name="object 15"/>
          <p:cNvSpPr/>
          <p:nvPr/>
        </p:nvSpPr>
        <p:spPr>
          <a:xfrm>
            <a:off x="3363703" y="2608055"/>
            <a:ext cx="1065806" cy="106580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16" name="object 16"/>
          <p:cNvSpPr/>
          <p:nvPr/>
        </p:nvSpPr>
        <p:spPr>
          <a:xfrm>
            <a:off x="3363703" y="2608055"/>
            <a:ext cx="1065848" cy="1065848"/>
          </a:xfrm>
          <a:custGeom>
            <a:avLst/>
            <a:gdLst/>
            <a:ahLst/>
            <a:cxnLst/>
            <a:rect l="l" t="t" r="r" b="b"/>
            <a:pathLst>
              <a:path w="1421129" h="1421129">
                <a:moveTo>
                  <a:pt x="0" y="710537"/>
                </a:moveTo>
                <a:lnTo>
                  <a:pt x="1639" y="661889"/>
                </a:lnTo>
                <a:lnTo>
                  <a:pt x="6486" y="614121"/>
                </a:lnTo>
                <a:lnTo>
                  <a:pt x="14435" y="567339"/>
                </a:lnTo>
                <a:lnTo>
                  <a:pt x="25381" y="521648"/>
                </a:lnTo>
                <a:lnTo>
                  <a:pt x="39217" y="477154"/>
                </a:lnTo>
                <a:lnTo>
                  <a:pt x="55837" y="433964"/>
                </a:lnTo>
                <a:lnTo>
                  <a:pt x="75136" y="392182"/>
                </a:lnTo>
                <a:lnTo>
                  <a:pt x="97009" y="351915"/>
                </a:lnTo>
                <a:lnTo>
                  <a:pt x="121348" y="313269"/>
                </a:lnTo>
                <a:lnTo>
                  <a:pt x="148049" y="276349"/>
                </a:lnTo>
                <a:lnTo>
                  <a:pt x="177005" y="241261"/>
                </a:lnTo>
                <a:lnTo>
                  <a:pt x="208111" y="208111"/>
                </a:lnTo>
                <a:lnTo>
                  <a:pt x="241261" y="177005"/>
                </a:lnTo>
                <a:lnTo>
                  <a:pt x="276349" y="148049"/>
                </a:lnTo>
                <a:lnTo>
                  <a:pt x="313269" y="121348"/>
                </a:lnTo>
                <a:lnTo>
                  <a:pt x="351915" y="97009"/>
                </a:lnTo>
                <a:lnTo>
                  <a:pt x="392182" y="75136"/>
                </a:lnTo>
                <a:lnTo>
                  <a:pt x="433964" y="55837"/>
                </a:lnTo>
                <a:lnTo>
                  <a:pt x="477154" y="39217"/>
                </a:lnTo>
                <a:lnTo>
                  <a:pt x="521648" y="25381"/>
                </a:lnTo>
                <a:lnTo>
                  <a:pt x="567339" y="14435"/>
                </a:lnTo>
                <a:lnTo>
                  <a:pt x="614121" y="6486"/>
                </a:lnTo>
                <a:lnTo>
                  <a:pt x="661889" y="1639"/>
                </a:lnTo>
                <a:lnTo>
                  <a:pt x="710537" y="0"/>
                </a:lnTo>
                <a:lnTo>
                  <a:pt x="761710" y="1843"/>
                </a:lnTo>
                <a:lnTo>
                  <a:pt x="812321" y="7325"/>
                </a:lnTo>
                <a:lnTo>
                  <a:pt x="862192" y="16370"/>
                </a:lnTo>
                <a:lnTo>
                  <a:pt x="911141" y="28904"/>
                </a:lnTo>
                <a:lnTo>
                  <a:pt x="958991" y="44854"/>
                </a:lnTo>
                <a:lnTo>
                  <a:pt x="1005562" y="64144"/>
                </a:lnTo>
                <a:lnTo>
                  <a:pt x="1050676" y="86701"/>
                </a:lnTo>
                <a:lnTo>
                  <a:pt x="1094151" y="112451"/>
                </a:lnTo>
                <a:lnTo>
                  <a:pt x="1135811" y="141318"/>
                </a:lnTo>
                <a:lnTo>
                  <a:pt x="1175474" y="173230"/>
                </a:lnTo>
                <a:lnTo>
                  <a:pt x="1212963" y="208111"/>
                </a:lnTo>
                <a:lnTo>
                  <a:pt x="1247844" y="245600"/>
                </a:lnTo>
                <a:lnTo>
                  <a:pt x="1279756" y="285263"/>
                </a:lnTo>
                <a:lnTo>
                  <a:pt x="1308623" y="326923"/>
                </a:lnTo>
                <a:lnTo>
                  <a:pt x="1334373" y="370398"/>
                </a:lnTo>
                <a:lnTo>
                  <a:pt x="1356930" y="415512"/>
                </a:lnTo>
                <a:lnTo>
                  <a:pt x="1376220" y="462083"/>
                </a:lnTo>
                <a:lnTo>
                  <a:pt x="1392170" y="509933"/>
                </a:lnTo>
                <a:lnTo>
                  <a:pt x="1404704" y="558883"/>
                </a:lnTo>
                <a:lnTo>
                  <a:pt x="1413749" y="608753"/>
                </a:lnTo>
                <a:lnTo>
                  <a:pt x="1419231" y="659364"/>
                </a:lnTo>
                <a:lnTo>
                  <a:pt x="1421074" y="710537"/>
                </a:lnTo>
                <a:lnTo>
                  <a:pt x="1419435" y="759185"/>
                </a:lnTo>
                <a:lnTo>
                  <a:pt x="1414588" y="806953"/>
                </a:lnTo>
                <a:lnTo>
                  <a:pt x="1406639" y="853735"/>
                </a:lnTo>
                <a:lnTo>
                  <a:pt x="1395693" y="899426"/>
                </a:lnTo>
                <a:lnTo>
                  <a:pt x="1381857" y="943920"/>
                </a:lnTo>
                <a:lnTo>
                  <a:pt x="1365237" y="987110"/>
                </a:lnTo>
                <a:lnTo>
                  <a:pt x="1345938" y="1028892"/>
                </a:lnTo>
                <a:lnTo>
                  <a:pt x="1324065" y="1069159"/>
                </a:lnTo>
                <a:lnTo>
                  <a:pt x="1299726" y="1107805"/>
                </a:lnTo>
                <a:lnTo>
                  <a:pt x="1273025" y="1144725"/>
                </a:lnTo>
                <a:lnTo>
                  <a:pt x="1244069" y="1179813"/>
                </a:lnTo>
                <a:lnTo>
                  <a:pt x="1212963" y="1212963"/>
                </a:lnTo>
                <a:lnTo>
                  <a:pt x="1179813" y="1244069"/>
                </a:lnTo>
                <a:lnTo>
                  <a:pt x="1144725" y="1273025"/>
                </a:lnTo>
                <a:lnTo>
                  <a:pt x="1107805" y="1299726"/>
                </a:lnTo>
                <a:lnTo>
                  <a:pt x="1069159" y="1324065"/>
                </a:lnTo>
                <a:lnTo>
                  <a:pt x="1028892" y="1345938"/>
                </a:lnTo>
                <a:lnTo>
                  <a:pt x="987110" y="1365237"/>
                </a:lnTo>
                <a:lnTo>
                  <a:pt x="943920" y="1381858"/>
                </a:lnTo>
                <a:lnTo>
                  <a:pt x="899426" y="1395693"/>
                </a:lnTo>
                <a:lnTo>
                  <a:pt x="853735" y="1406639"/>
                </a:lnTo>
                <a:lnTo>
                  <a:pt x="806953" y="1414588"/>
                </a:lnTo>
                <a:lnTo>
                  <a:pt x="759185" y="1419435"/>
                </a:lnTo>
                <a:lnTo>
                  <a:pt x="710537" y="1421074"/>
                </a:lnTo>
                <a:lnTo>
                  <a:pt x="661889" y="1419435"/>
                </a:lnTo>
                <a:lnTo>
                  <a:pt x="614121" y="1414588"/>
                </a:lnTo>
                <a:lnTo>
                  <a:pt x="567339" y="1406639"/>
                </a:lnTo>
                <a:lnTo>
                  <a:pt x="521648" y="1395693"/>
                </a:lnTo>
                <a:lnTo>
                  <a:pt x="477154" y="1381858"/>
                </a:lnTo>
                <a:lnTo>
                  <a:pt x="433964" y="1365237"/>
                </a:lnTo>
                <a:lnTo>
                  <a:pt x="392182" y="1345938"/>
                </a:lnTo>
                <a:lnTo>
                  <a:pt x="351915" y="1324065"/>
                </a:lnTo>
                <a:lnTo>
                  <a:pt x="313269" y="1299726"/>
                </a:lnTo>
                <a:lnTo>
                  <a:pt x="276349" y="1273025"/>
                </a:lnTo>
                <a:lnTo>
                  <a:pt x="241261" y="1244069"/>
                </a:lnTo>
                <a:lnTo>
                  <a:pt x="208111" y="1212963"/>
                </a:lnTo>
                <a:lnTo>
                  <a:pt x="177005" y="1179813"/>
                </a:lnTo>
                <a:lnTo>
                  <a:pt x="148049" y="1144725"/>
                </a:lnTo>
                <a:lnTo>
                  <a:pt x="121348" y="1107805"/>
                </a:lnTo>
                <a:lnTo>
                  <a:pt x="97009" y="1069159"/>
                </a:lnTo>
                <a:lnTo>
                  <a:pt x="75136" y="1028892"/>
                </a:lnTo>
                <a:lnTo>
                  <a:pt x="55837" y="987110"/>
                </a:lnTo>
                <a:lnTo>
                  <a:pt x="39217" y="943920"/>
                </a:lnTo>
                <a:lnTo>
                  <a:pt x="25381" y="899426"/>
                </a:lnTo>
                <a:lnTo>
                  <a:pt x="14435" y="853735"/>
                </a:lnTo>
                <a:lnTo>
                  <a:pt x="6486" y="806953"/>
                </a:lnTo>
                <a:lnTo>
                  <a:pt x="1639" y="759185"/>
                </a:lnTo>
                <a:lnTo>
                  <a:pt x="0" y="710537"/>
                </a:lnTo>
                <a:close/>
              </a:path>
            </a:pathLst>
          </a:custGeom>
          <a:ln w="19049">
            <a:solidFill>
              <a:srgbClr val="375C2B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17" name="object 17"/>
          <p:cNvSpPr/>
          <p:nvPr/>
        </p:nvSpPr>
        <p:spPr>
          <a:xfrm>
            <a:off x="4602835" y="2612333"/>
            <a:ext cx="1065806" cy="106580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18" name="object 18"/>
          <p:cNvSpPr/>
          <p:nvPr/>
        </p:nvSpPr>
        <p:spPr>
          <a:xfrm>
            <a:off x="4602834" y="2612333"/>
            <a:ext cx="1065848" cy="1065848"/>
          </a:xfrm>
          <a:custGeom>
            <a:avLst/>
            <a:gdLst/>
            <a:ahLst/>
            <a:cxnLst/>
            <a:rect l="l" t="t" r="r" b="b"/>
            <a:pathLst>
              <a:path w="1421129" h="1421129">
                <a:moveTo>
                  <a:pt x="0" y="710537"/>
                </a:moveTo>
                <a:lnTo>
                  <a:pt x="1639" y="661889"/>
                </a:lnTo>
                <a:lnTo>
                  <a:pt x="6486" y="614121"/>
                </a:lnTo>
                <a:lnTo>
                  <a:pt x="14435" y="567339"/>
                </a:lnTo>
                <a:lnTo>
                  <a:pt x="25381" y="521648"/>
                </a:lnTo>
                <a:lnTo>
                  <a:pt x="39217" y="477154"/>
                </a:lnTo>
                <a:lnTo>
                  <a:pt x="55837" y="433964"/>
                </a:lnTo>
                <a:lnTo>
                  <a:pt x="75136" y="392182"/>
                </a:lnTo>
                <a:lnTo>
                  <a:pt x="97009" y="351915"/>
                </a:lnTo>
                <a:lnTo>
                  <a:pt x="121348" y="313269"/>
                </a:lnTo>
                <a:lnTo>
                  <a:pt x="148049" y="276349"/>
                </a:lnTo>
                <a:lnTo>
                  <a:pt x="177005" y="241261"/>
                </a:lnTo>
                <a:lnTo>
                  <a:pt x="208111" y="208111"/>
                </a:lnTo>
                <a:lnTo>
                  <a:pt x="241261" y="177005"/>
                </a:lnTo>
                <a:lnTo>
                  <a:pt x="276349" y="148049"/>
                </a:lnTo>
                <a:lnTo>
                  <a:pt x="313269" y="121348"/>
                </a:lnTo>
                <a:lnTo>
                  <a:pt x="351915" y="97009"/>
                </a:lnTo>
                <a:lnTo>
                  <a:pt x="392182" y="75136"/>
                </a:lnTo>
                <a:lnTo>
                  <a:pt x="433964" y="55837"/>
                </a:lnTo>
                <a:lnTo>
                  <a:pt x="477155" y="39216"/>
                </a:lnTo>
                <a:lnTo>
                  <a:pt x="521648" y="25381"/>
                </a:lnTo>
                <a:lnTo>
                  <a:pt x="567339" y="14435"/>
                </a:lnTo>
                <a:lnTo>
                  <a:pt x="614122" y="6486"/>
                </a:lnTo>
                <a:lnTo>
                  <a:pt x="661889" y="1639"/>
                </a:lnTo>
                <a:lnTo>
                  <a:pt x="710537" y="0"/>
                </a:lnTo>
                <a:lnTo>
                  <a:pt x="761710" y="1843"/>
                </a:lnTo>
                <a:lnTo>
                  <a:pt x="812322" y="7325"/>
                </a:lnTo>
                <a:lnTo>
                  <a:pt x="862192" y="16370"/>
                </a:lnTo>
                <a:lnTo>
                  <a:pt x="911141" y="28904"/>
                </a:lnTo>
                <a:lnTo>
                  <a:pt x="958991" y="44854"/>
                </a:lnTo>
                <a:lnTo>
                  <a:pt x="1005563" y="64144"/>
                </a:lnTo>
                <a:lnTo>
                  <a:pt x="1050676" y="86701"/>
                </a:lnTo>
                <a:lnTo>
                  <a:pt x="1094152" y="112451"/>
                </a:lnTo>
                <a:lnTo>
                  <a:pt x="1135811" y="141318"/>
                </a:lnTo>
                <a:lnTo>
                  <a:pt x="1175474" y="173230"/>
                </a:lnTo>
                <a:lnTo>
                  <a:pt x="1212963" y="208111"/>
                </a:lnTo>
                <a:lnTo>
                  <a:pt x="1247844" y="245600"/>
                </a:lnTo>
                <a:lnTo>
                  <a:pt x="1279756" y="285263"/>
                </a:lnTo>
                <a:lnTo>
                  <a:pt x="1308623" y="326923"/>
                </a:lnTo>
                <a:lnTo>
                  <a:pt x="1334373" y="370398"/>
                </a:lnTo>
                <a:lnTo>
                  <a:pt x="1356930" y="415512"/>
                </a:lnTo>
                <a:lnTo>
                  <a:pt x="1376220" y="462083"/>
                </a:lnTo>
                <a:lnTo>
                  <a:pt x="1392170" y="509933"/>
                </a:lnTo>
                <a:lnTo>
                  <a:pt x="1404704" y="558883"/>
                </a:lnTo>
                <a:lnTo>
                  <a:pt x="1413750" y="608753"/>
                </a:lnTo>
                <a:lnTo>
                  <a:pt x="1419231" y="659364"/>
                </a:lnTo>
                <a:lnTo>
                  <a:pt x="1421075" y="710537"/>
                </a:lnTo>
                <a:lnTo>
                  <a:pt x="1419436" y="759185"/>
                </a:lnTo>
                <a:lnTo>
                  <a:pt x="1414588" y="806953"/>
                </a:lnTo>
                <a:lnTo>
                  <a:pt x="1406639" y="853735"/>
                </a:lnTo>
                <a:lnTo>
                  <a:pt x="1395694" y="899426"/>
                </a:lnTo>
                <a:lnTo>
                  <a:pt x="1381858" y="943920"/>
                </a:lnTo>
                <a:lnTo>
                  <a:pt x="1365237" y="987110"/>
                </a:lnTo>
                <a:lnTo>
                  <a:pt x="1345938" y="1028892"/>
                </a:lnTo>
                <a:lnTo>
                  <a:pt x="1324065" y="1069159"/>
                </a:lnTo>
                <a:lnTo>
                  <a:pt x="1299726" y="1107805"/>
                </a:lnTo>
                <a:lnTo>
                  <a:pt x="1273025" y="1144725"/>
                </a:lnTo>
                <a:lnTo>
                  <a:pt x="1244069" y="1179813"/>
                </a:lnTo>
                <a:lnTo>
                  <a:pt x="1212963" y="1212963"/>
                </a:lnTo>
                <a:lnTo>
                  <a:pt x="1179813" y="1244069"/>
                </a:lnTo>
                <a:lnTo>
                  <a:pt x="1144725" y="1273025"/>
                </a:lnTo>
                <a:lnTo>
                  <a:pt x="1107805" y="1299726"/>
                </a:lnTo>
                <a:lnTo>
                  <a:pt x="1069159" y="1324065"/>
                </a:lnTo>
                <a:lnTo>
                  <a:pt x="1028892" y="1345938"/>
                </a:lnTo>
                <a:lnTo>
                  <a:pt x="987110" y="1365237"/>
                </a:lnTo>
                <a:lnTo>
                  <a:pt x="943920" y="1381857"/>
                </a:lnTo>
                <a:lnTo>
                  <a:pt x="899426" y="1395693"/>
                </a:lnTo>
                <a:lnTo>
                  <a:pt x="853735" y="1406639"/>
                </a:lnTo>
                <a:lnTo>
                  <a:pt x="806953" y="1414588"/>
                </a:lnTo>
                <a:lnTo>
                  <a:pt x="759185" y="1419435"/>
                </a:lnTo>
                <a:lnTo>
                  <a:pt x="710537" y="1421074"/>
                </a:lnTo>
                <a:lnTo>
                  <a:pt x="661889" y="1419435"/>
                </a:lnTo>
                <a:lnTo>
                  <a:pt x="614122" y="1414588"/>
                </a:lnTo>
                <a:lnTo>
                  <a:pt x="567339" y="1406639"/>
                </a:lnTo>
                <a:lnTo>
                  <a:pt x="521648" y="1395693"/>
                </a:lnTo>
                <a:lnTo>
                  <a:pt x="477155" y="1381857"/>
                </a:lnTo>
                <a:lnTo>
                  <a:pt x="433964" y="1365237"/>
                </a:lnTo>
                <a:lnTo>
                  <a:pt x="392182" y="1345938"/>
                </a:lnTo>
                <a:lnTo>
                  <a:pt x="351915" y="1324065"/>
                </a:lnTo>
                <a:lnTo>
                  <a:pt x="313269" y="1299726"/>
                </a:lnTo>
                <a:lnTo>
                  <a:pt x="276349" y="1273025"/>
                </a:lnTo>
                <a:lnTo>
                  <a:pt x="241261" y="1244069"/>
                </a:lnTo>
                <a:lnTo>
                  <a:pt x="208111" y="1212963"/>
                </a:lnTo>
                <a:lnTo>
                  <a:pt x="177005" y="1179813"/>
                </a:lnTo>
                <a:lnTo>
                  <a:pt x="148049" y="1144725"/>
                </a:lnTo>
                <a:lnTo>
                  <a:pt x="121348" y="1107805"/>
                </a:lnTo>
                <a:lnTo>
                  <a:pt x="97009" y="1069159"/>
                </a:lnTo>
                <a:lnTo>
                  <a:pt x="75136" y="1028892"/>
                </a:lnTo>
                <a:lnTo>
                  <a:pt x="55837" y="987110"/>
                </a:lnTo>
                <a:lnTo>
                  <a:pt x="39217" y="943920"/>
                </a:lnTo>
                <a:lnTo>
                  <a:pt x="25381" y="899426"/>
                </a:lnTo>
                <a:lnTo>
                  <a:pt x="14435" y="853735"/>
                </a:lnTo>
                <a:lnTo>
                  <a:pt x="6486" y="806953"/>
                </a:lnTo>
                <a:lnTo>
                  <a:pt x="1639" y="759185"/>
                </a:lnTo>
                <a:lnTo>
                  <a:pt x="0" y="710537"/>
                </a:lnTo>
                <a:close/>
              </a:path>
            </a:pathLst>
          </a:custGeom>
          <a:ln w="19049">
            <a:solidFill>
              <a:srgbClr val="375C2B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19" name="object 19"/>
          <p:cNvSpPr/>
          <p:nvPr/>
        </p:nvSpPr>
        <p:spPr>
          <a:xfrm>
            <a:off x="5841966" y="2612333"/>
            <a:ext cx="1065806" cy="106580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20" name="object 20"/>
          <p:cNvSpPr/>
          <p:nvPr/>
        </p:nvSpPr>
        <p:spPr>
          <a:xfrm>
            <a:off x="5841966" y="2612333"/>
            <a:ext cx="1065848" cy="1065848"/>
          </a:xfrm>
          <a:custGeom>
            <a:avLst/>
            <a:gdLst/>
            <a:ahLst/>
            <a:cxnLst/>
            <a:rect l="l" t="t" r="r" b="b"/>
            <a:pathLst>
              <a:path w="1421129" h="1421129">
                <a:moveTo>
                  <a:pt x="0" y="710537"/>
                </a:moveTo>
                <a:lnTo>
                  <a:pt x="1639" y="661889"/>
                </a:lnTo>
                <a:lnTo>
                  <a:pt x="6486" y="614121"/>
                </a:lnTo>
                <a:lnTo>
                  <a:pt x="14435" y="567339"/>
                </a:lnTo>
                <a:lnTo>
                  <a:pt x="25381" y="521648"/>
                </a:lnTo>
                <a:lnTo>
                  <a:pt x="39217" y="477154"/>
                </a:lnTo>
                <a:lnTo>
                  <a:pt x="55837" y="433964"/>
                </a:lnTo>
                <a:lnTo>
                  <a:pt x="75136" y="392182"/>
                </a:lnTo>
                <a:lnTo>
                  <a:pt x="97009" y="351915"/>
                </a:lnTo>
                <a:lnTo>
                  <a:pt x="121348" y="313269"/>
                </a:lnTo>
                <a:lnTo>
                  <a:pt x="148049" y="276349"/>
                </a:lnTo>
                <a:lnTo>
                  <a:pt x="177005" y="241261"/>
                </a:lnTo>
                <a:lnTo>
                  <a:pt x="208111" y="208111"/>
                </a:lnTo>
                <a:lnTo>
                  <a:pt x="241261" y="177005"/>
                </a:lnTo>
                <a:lnTo>
                  <a:pt x="276349" y="148049"/>
                </a:lnTo>
                <a:lnTo>
                  <a:pt x="313269" y="121348"/>
                </a:lnTo>
                <a:lnTo>
                  <a:pt x="351915" y="97009"/>
                </a:lnTo>
                <a:lnTo>
                  <a:pt x="392182" y="75136"/>
                </a:lnTo>
                <a:lnTo>
                  <a:pt x="433964" y="55837"/>
                </a:lnTo>
                <a:lnTo>
                  <a:pt x="477154" y="39216"/>
                </a:lnTo>
                <a:lnTo>
                  <a:pt x="521648" y="25381"/>
                </a:lnTo>
                <a:lnTo>
                  <a:pt x="567339" y="14435"/>
                </a:lnTo>
                <a:lnTo>
                  <a:pt x="614121" y="6486"/>
                </a:lnTo>
                <a:lnTo>
                  <a:pt x="661889" y="1639"/>
                </a:lnTo>
                <a:lnTo>
                  <a:pt x="710537" y="0"/>
                </a:lnTo>
                <a:lnTo>
                  <a:pt x="761710" y="1843"/>
                </a:lnTo>
                <a:lnTo>
                  <a:pt x="812321" y="7325"/>
                </a:lnTo>
                <a:lnTo>
                  <a:pt x="862191" y="16370"/>
                </a:lnTo>
                <a:lnTo>
                  <a:pt x="911141" y="28904"/>
                </a:lnTo>
                <a:lnTo>
                  <a:pt x="958991" y="44854"/>
                </a:lnTo>
                <a:lnTo>
                  <a:pt x="1005562" y="64144"/>
                </a:lnTo>
                <a:lnTo>
                  <a:pt x="1050676" y="86701"/>
                </a:lnTo>
                <a:lnTo>
                  <a:pt x="1094151" y="112451"/>
                </a:lnTo>
                <a:lnTo>
                  <a:pt x="1135811" y="141318"/>
                </a:lnTo>
                <a:lnTo>
                  <a:pt x="1175474" y="173230"/>
                </a:lnTo>
                <a:lnTo>
                  <a:pt x="1212963" y="208111"/>
                </a:lnTo>
                <a:lnTo>
                  <a:pt x="1247844" y="245600"/>
                </a:lnTo>
                <a:lnTo>
                  <a:pt x="1279756" y="285263"/>
                </a:lnTo>
                <a:lnTo>
                  <a:pt x="1308623" y="326923"/>
                </a:lnTo>
                <a:lnTo>
                  <a:pt x="1334373" y="370398"/>
                </a:lnTo>
                <a:lnTo>
                  <a:pt x="1356930" y="415512"/>
                </a:lnTo>
                <a:lnTo>
                  <a:pt x="1376220" y="462083"/>
                </a:lnTo>
                <a:lnTo>
                  <a:pt x="1392170" y="509933"/>
                </a:lnTo>
                <a:lnTo>
                  <a:pt x="1404704" y="558883"/>
                </a:lnTo>
                <a:lnTo>
                  <a:pt x="1413749" y="608753"/>
                </a:lnTo>
                <a:lnTo>
                  <a:pt x="1419231" y="659364"/>
                </a:lnTo>
                <a:lnTo>
                  <a:pt x="1421074" y="710537"/>
                </a:lnTo>
                <a:lnTo>
                  <a:pt x="1419435" y="759185"/>
                </a:lnTo>
                <a:lnTo>
                  <a:pt x="1414588" y="806953"/>
                </a:lnTo>
                <a:lnTo>
                  <a:pt x="1406639" y="853735"/>
                </a:lnTo>
                <a:lnTo>
                  <a:pt x="1395693" y="899426"/>
                </a:lnTo>
                <a:lnTo>
                  <a:pt x="1381857" y="943920"/>
                </a:lnTo>
                <a:lnTo>
                  <a:pt x="1365237" y="987110"/>
                </a:lnTo>
                <a:lnTo>
                  <a:pt x="1345938" y="1028892"/>
                </a:lnTo>
                <a:lnTo>
                  <a:pt x="1324065" y="1069159"/>
                </a:lnTo>
                <a:lnTo>
                  <a:pt x="1299726" y="1107805"/>
                </a:lnTo>
                <a:lnTo>
                  <a:pt x="1273025" y="1144725"/>
                </a:lnTo>
                <a:lnTo>
                  <a:pt x="1244069" y="1179813"/>
                </a:lnTo>
                <a:lnTo>
                  <a:pt x="1212963" y="1212963"/>
                </a:lnTo>
                <a:lnTo>
                  <a:pt x="1179813" y="1244069"/>
                </a:lnTo>
                <a:lnTo>
                  <a:pt x="1144725" y="1273025"/>
                </a:lnTo>
                <a:lnTo>
                  <a:pt x="1107805" y="1299726"/>
                </a:lnTo>
                <a:lnTo>
                  <a:pt x="1069159" y="1324065"/>
                </a:lnTo>
                <a:lnTo>
                  <a:pt x="1028892" y="1345938"/>
                </a:lnTo>
                <a:lnTo>
                  <a:pt x="987110" y="1365237"/>
                </a:lnTo>
                <a:lnTo>
                  <a:pt x="943919" y="1381857"/>
                </a:lnTo>
                <a:lnTo>
                  <a:pt x="899426" y="1395693"/>
                </a:lnTo>
                <a:lnTo>
                  <a:pt x="853735" y="1406639"/>
                </a:lnTo>
                <a:lnTo>
                  <a:pt x="806953" y="1414588"/>
                </a:lnTo>
                <a:lnTo>
                  <a:pt x="759185" y="1419435"/>
                </a:lnTo>
                <a:lnTo>
                  <a:pt x="710537" y="1421074"/>
                </a:lnTo>
                <a:lnTo>
                  <a:pt x="661889" y="1419435"/>
                </a:lnTo>
                <a:lnTo>
                  <a:pt x="614121" y="1414588"/>
                </a:lnTo>
                <a:lnTo>
                  <a:pt x="567339" y="1406639"/>
                </a:lnTo>
                <a:lnTo>
                  <a:pt x="521648" y="1395693"/>
                </a:lnTo>
                <a:lnTo>
                  <a:pt x="477154" y="1381857"/>
                </a:lnTo>
                <a:lnTo>
                  <a:pt x="433964" y="1365237"/>
                </a:lnTo>
                <a:lnTo>
                  <a:pt x="392182" y="1345938"/>
                </a:lnTo>
                <a:lnTo>
                  <a:pt x="351915" y="1324065"/>
                </a:lnTo>
                <a:lnTo>
                  <a:pt x="313269" y="1299726"/>
                </a:lnTo>
                <a:lnTo>
                  <a:pt x="276349" y="1273025"/>
                </a:lnTo>
                <a:lnTo>
                  <a:pt x="241261" y="1244069"/>
                </a:lnTo>
                <a:lnTo>
                  <a:pt x="208111" y="1212963"/>
                </a:lnTo>
                <a:lnTo>
                  <a:pt x="177005" y="1179813"/>
                </a:lnTo>
                <a:lnTo>
                  <a:pt x="148049" y="1144725"/>
                </a:lnTo>
                <a:lnTo>
                  <a:pt x="121348" y="1107805"/>
                </a:lnTo>
                <a:lnTo>
                  <a:pt x="97009" y="1069159"/>
                </a:lnTo>
                <a:lnTo>
                  <a:pt x="75136" y="1028892"/>
                </a:lnTo>
                <a:lnTo>
                  <a:pt x="55837" y="987110"/>
                </a:lnTo>
                <a:lnTo>
                  <a:pt x="39217" y="943920"/>
                </a:lnTo>
                <a:lnTo>
                  <a:pt x="25381" y="899426"/>
                </a:lnTo>
                <a:lnTo>
                  <a:pt x="14435" y="853735"/>
                </a:lnTo>
                <a:lnTo>
                  <a:pt x="6486" y="806953"/>
                </a:lnTo>
                <a:lnTo>
                  <a:pt x="1639" y="759185"/>
                </a:lnTo>
                <a:lnTo>
                  <a:pt x="0" y="710537"/>
                </a:lnTo>
                <a:close/>
              </a:path>
            </a:pathLst>
          </a:custGeom>
          <a:ln w="19049">
            <a:solidFill>
              <a:srgbClr val="375C2B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21" name="object 21"/>
          <p:cNvSpPr/>
          <p:nvPr/>
        </p:nvSpPr>
        <p:spPr>
          <a:xfrm>
            <a:off x="2787708" y="3816211"/>
            <a:ext cx="1065806" cy="106580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22" name="object 22"/>
          <p:cNvSpPr/>
          <p:nvPr/>
        </p:nvSpPr>
        <p:spPr>
          <a:xfrm>
            <a:off x="2787708" y="3816211"/>
            <a:ext cx="1065848" cy="1065848"/>
          </a:xfrm>
          <a:custGeom>
            <a:avLst/>
            <a:gdLst/>
            <a:ahLst/>
            <a:cxnLst/>
            <a:rect l="l" t="t" r="r" b="b"/>
            <a:pathLst>
              <a:path w="1421129" h="1421129">
                <a:moveTo>
                  <a:pt x="0" y="710537"/>
                </a:moveTo>
                <a:lnTo>
                  <a:pt x="1639" y="661889"/>
                </a:lnTo>
                <a:lnTo>
                  <a:pt x="6486" y="614121"/>
                </a:lnTo>
                <a:lnTo>
                  <a:pt x="14435" y="567339"/>
                </a:lnTo>
                <a:lnTo>
                  <a:pt x="25381" y="521648"/>
                </a:lnTo>
                <a:lnTo>
                  <a:pt x="39216" y="477154"/>
                </a:lnTo>
                <a:lnTo>
                  <a:pt x="55837" y="433964"/>
                </a:lnTo>
                <a:lnTo>
                  <a:pt x="75136" y="392182"/>
                </a:lnTo>
                <a:lnTo>
                  <a:pt x="97009" y="351915"/>
                </a:lnTo>
                <a:lnTo>
                  <a:pt x="121348" y="313269"/>
                </a:lnTo>
                <a:lnTo>
                  <a:pt x="148049" y="276349"/>
                </a:lnTo>
                <a:lnTo>
                  <a:pt x="177005" y="241261"/>
                </a:lnTo>
                <a:lnTo>
                  <a:pt x="208111" y="208111"/>
                </a:lnTo>
                <a:lnTo>
                  <a:pt x="241261" y="177005"/>
                </a:lnTo>
                <a:lnTo>
                  <a:pt x="276349" y="148049"/>
                </a:lnTo>
                <a:lnTo>
                  <a:pt x="313269" y="121348"/>
                </a:lnTo>
                <a:lnTo>
                  <a:pt x="351915" y="97009"/>
                </a:lnTo>
                <a:lnTo>
                  <a:pt x="392182" y="75136"/>
                </a:lnTo>
                <a:lnTo>
                  <a:pt x="433964" y="55837"/>
                </a:lnTo>
                <a:lnTo>
                  <a:pt x="477154" y="39217"/>
                </a:lnTo>
                <a:lnTo>
                  <a:pt x="521648" y="25381"/>
                </a:lnTo>
                <a:lnTo>
                  <a:pt x="567339" y="14435"/>
                </a:lnTo>
                <a:lnTo>
                  <a:pt x="614121" y="6486"/>
                </a:lnTo>
                <a:lnTo>
                  <a:pt x="661889" y="1639"/>
                </a:lnTo>
                <a:lnTo>
                  <a:pt x="710537" y="0"/>
                </a:lnTo>
                <a:lnTo>
                  <a:pt x="761710" y="1843"/>
                </a:lnTo>
                <a:lnTo>
                  <a:pt x="812321" y="7325"/>
                </a:lnTo>
                <a:lnTo>
                  <a:pt x="862191" y="16370"/>
                </a:lnTo>
                <a:lnTo>
                  <a:pt x="911141" y="28904"/>
                </a:lnTo>
                <a:lnTo>
                  <a:pt x="958991" y="44854"/>
                </a:lnTo>
                <a:lnTo>
                  <a:pt x="1005562" y="64144"/>
                </a:lnTo>
                <a:lnTo>
                  <a:pt x="1050675" y="86701"/>
                </a:lnTo>
                <a:lnTo>
                  <a:pt x="1094151" y="112451"/>
                </a:lnTo>
                <a:lnTo>
                  <a:pt x="1135811" y="141318"/>
                </a:lnTo>
                <a:lnTo>
                  <a:pt x="1175474" y="173230"/>
                </a:lnTo>
                <a:lnTo>
                  <a:pt x="1212963" y="208111"/>
                </a:lnTo>
                <a:lnTo>
                  <a:pt x="1247844" y="245600"/>
                </a:lnTo>
                <a:lnTo>
                  <a:pt x="1279756" y="285263"/>
                </a:lnTo>
                <a:lnTo>
                  <a:pt x="1308623" y="326923"/>
                </a:lnTo>
                <a:lnTo>
                  <a:pt x="1334373" y="370398"/>
                </a:lnTo>
                <a:lnTo>
                  <a:pt x="1356930" y="415511"/>
                </a:lnTo>
                <a:lnTo>
                  <a:pt x="1376220" y="462083"/>
                </a:lnTo>
                <a:lnTo>
                  <a:pt x="1392170" y="509933"/>
                </a:lnTo>
                <a:lnTo>
                  <a:pt x="1404704" y="558882"/>
                </a:lnTo>
                <a:lnTo>
                  <a:pt x="1413749" y="608752"/>
                </a:lnTo>
                <a:lnTo>
                  <a:pt x="1419231" y="659364"/>
                </a:lnTo>
                <a:lnTo>
                  <a:pt x="1421074" y="710537"/>
                </a:lnTo>
                <a:lnTo>
                  <a:pt x="1419435" y="759185"/>
                </a:lnTo>
                <a:lnTo>
                  <a:pt x="1414588" y="806953"/>
                </a:lnTo>
                <a:lnTo>
                  <a:pt x="1406639" y="853735"/>
                </a:lnTo>
                <a:lnTo>
                  <a:pt x="1395693" y="899426"/>
                </a:lnTo>
                <a:lnTo>
                  <a:pt x="1381857" y="943920"/>
                </a:lnTo>
                <a:lnTo>
                  <a:pt x="1365237" y="987110"/>
                </a:lnTo>
                <a:lnTo>
                  <a:pt x="1345938" y="1028892"/>
                </a:lnTo>
                <a:lnTo>
                  <a:pt x="1324065" y="1069159"/>
                </a:lnTo>
                <a:lnTo>
                  <a:pt x="1299726" y="1107805"/>
                </a:lnTo>
                <a:lnTo>
                  <a:pt x="1273025" y="1144725"/>
                </a:lnTo>
                <a:lnTo>
                  <a:pt x="1244069" y="1179813"/>
                </a:lnTo>
                <a:lnTo>
                  <a:pt x="1212963" y="1212963"/>
                </a:lnTo>
                <a:lnTo>
                  <a:pt x="1179813" y="1244069"/>
                </a:lnTo>
                <a:lnTo>
                  <a:pt x="1144725" y="1273025"/>
                </a:lnTo>
                <a:lnTo>
                  <a:pt x="1107805" y="1299726"/>
                </a:lnTo>
                <a:lnTo>
                  <a:pt x="1069159" y="1324065"/>
                </a:lnTo>
                <a:lnTo>
                  <a:pt x="1028892" y="1345938"/>
                </a:lnTo>
                <a:lnTo>
                  <a:pt x="987110" y="1365237"/>
                </a:lnTo>
                <a:lnTo>
                  <a:pt x="943920" y="1381858"/>
                </a:lnTo>
                <a:lnTo>
                  <a:pt x="899426" y="1395693"/>
                </a:lnTo>
                <a:lnTo>
                  <a:pt x="853735" y="1406639"/>
                </a:lnTo>
                <a:lnTo>
                  <a:pt x="806953" y="1414588"/>
                </a:lnTo>
                <a:lnTo>
                  <a:pt x="759185" y="1419435"/>
                </a:lnTo>
                <a:lnTo>
                  <a:pt x="710537" y="1421074"/>
                </a:lnTo>
                <a:lnTo>
                  <a:pt x="661889" y="1419435"/>
                </a:lnTo>
                <a:lnTo>
                  <a:pt x="614121" y="1414588"/>
                </a:lnTo>
                <a:lnTo>
                  <a:pt x="567339" y="1406639"/>
                </a:lnTo>
                <a:lnTo>
                  <a:pt x="521648" y="1395693"/>
                </a:lnTo>
                <a:lnTo>
                  <a:pt x="477154" y="1381858"/>
                </a:lnTo>
                <a:lnTo>
                  <a:pt x="433964" y="1365237"/>
                </a:lnTo>
                <a:lnTo>
                  <a:pt x="392182" y="1345938"/>
                </a:lnTo>
                <a:lnTo>
                  <a:pt x="351915" y="1324065"/>
                </a:lnTo>
                <a:lnTo>
                  <a:pt x="313269" y="1299726"/>
                </a:lnTo>
                <a:lnTo>
                  <a:pt x="276349" y="1273025"/>
                </a:lnTo>
                <a:lnTo>
                  <a:pt x="241261" y="1244069"/>
                </a:lnTo>
                <a:lnTo>
                  <a:pt x="208111" y="1212963"/>
                </a:lnTo>
                <a:lnTo>
                  <a:pt x="177005" y="1179813"/>
                </a:lnTo>
                <a:lnTo>
                  <a:pt x="148049" y="1144725"/>
                </a:lnTo>
                <a:lnTo>
                  <a:pt x="121348" y="1107805"/>
                </a:lnTo>
                <a:lnTo>
                  <a:pt x="97009" y="1069159"/>
                </a:lnTo>
                <a:lnTo>
                  <a:pt x="75136" y="1028892"/>
                </a:lnTo>
                <a:lnTo>
                  <a:pt x="55837" y="987110"/>
                </a:lnTo>
                <a:lnTo>
                  <a:pt x="39216" y="943920"/>
                </a:lnTo>
                <a:lnTo>
                  <a:pt x="25381" y="899426"/>
                </a:lnTo>
                <a:lnTo>
                  <a:pt x="14435" y="853735"/>
                </a:lnTo>
                <a:lnTo>
                  <a:pt x="6486" y="806953"/>
                </a:lnTo>
                <a:lnTo>
                  <a:pt x="1639" y="759185"/>
                </a:lnTo>
                <a:lnTo>
                  <a:pt x="0" y="710537"/>
                </a:lnTo>
                <a:close/>
              </a:path>
            </a:pathLst>
          </a:custGeom>
          <a:ln w="19049">
            <a:solidFill>
              <a:srgbClr val="375C2B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23" name="object 23"/>
          <p:cNvSpPr/>
          <p:nvPr/>
        </p:nvSpPr>
        <p:spPr>
          <a:xfrm>
            <a:off x="4040723" y="3826238"/>
            <a:ext cx="1065806" cy="104781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24" name="object 24"/>
          <p:cNvSpPr/>
          <p:nvPr/>
        </p:nvSpPr>
        <p:spPr>
          <a:xfrm>
            <a:off x="4040722" y="3808250"/>
            <a:ext cx="1065848" cy="1065848"/>
          </a:xfrm>
          <a:custGeom>
            <a:avLst/>
            <a:gdLst/>
            <a:ahLst/>
            <a:cxnLst/>
            <a:rect l="l" t="t" r="r" b="b"/>
            <a:pathLst>
              <a:path w="1421129" h="1421129">
                <a:moveTo>
                  <a:pt x="0" y="710537"/>
                </a:moveTo>
                <a:lnTo>
                  <a:pt x="1639" y="661889"/>
                </a:lnTo>
                <a:lnTo>
                  <a:pt x="6486" y="614121"/>
                </a:lnTo>
                <a:lnTo>
                  <a:pt x="14435" y="567339"/>
                </a:lnTo>
                <a:lnTo>
                  <a:pt x="25381" y="521648"/>
                </a:lnTo>
                <a:lnTo>
                  <a:pt x="39217" y="477154"/>
                </a:lnTo>
                <a:lnTo>
                  <a:pt x="55837" y="433964"/>
                </a:lnTo>
                <a:lnTo>
                  <a:pt x="75136" y="392182"/>
                </a:lnTo>
                <a:lnTo>
                  <a:pt x="97009" y="351915"/>
                </a:lnTo>
                <a:lnTo>
                  <a:pt x="121348" y="313269"/>
                </a:lnTo>
                <a:lnTo>
                  <a:pt x="148049" y="276349"/>
                </a:lnTo>
                <a:lnTo>
                  <a:pt x="177005" y="241261"/>
                </a:lnTo>
                <a:lnTo>
                  <a:pt x="208111" y="208111"/>
                </a:lnTo>
                <a:lnTo>
                  <a:pt x="241261" y="177005"/>
                </a:lnTo>
                <a:lnTo>
                  <a:pt x="276349" y="148049"/>
                </a:lnTo>
                <a:lnTo>
                  <a:pt x="313269" y="121348"/>
                </a:lnTo>
                <a:lnTo>
                  <a:pt x="351915" y="97009"/>
                </a:lnTo>
                <a:lnTo>
                  <a:pt x="392182" y="75136"/>
                </a:lnTo>
                <a:lnTo>
                  <a:pt x="433964" y="55837"/>
                </a:lnTo>
                <a:lnTo>
                  <a:pt x="477154" y="39216"/>
                </a:lnTo>
                <a:lnTo>
                  <a:pt x="521648" y="25381"/>
                </a:lnTo>
                <a:lnTo>
                  <a:pt x="567339" y="14435"/>
                </a:lnTo>
                <a:lnTo>
                  <a:pt x="614121" y="6486"/>
                </a:lnTo>
                <a:lnTo>
                  <a:pt x="661889" y="1639"/>
                </a:lnTo>
                <a:lnTo>
                  <a:pt x="710537" y="0"/>
                </a:lnTo>
                <a:lnTo>
                  <a:pt x="761710" y="1843"/>
                </a:lnTo>
                <a:lnTo>
                  <a:pt x="812322" y="7325"/>
                </a:lnTo>
                <a:lnTo>
                  <a:pt x="862192" y="16370"/>
                </a:lnTo>
                <a:lnTo>
                  <a:pt x="911141" y="28904"/>
                </a:lnTo>
                <a:lnTo>
                  <a:pt x="958991" y="44854"/>
                </a:lnTo>
                <a:lnTo>
                  <a:pt x="1005563" y="64144"/>
                </a:lnTo>
                <a:lnTo>
                  <a:pt x="1050676" y="86701"/>
                </a:lnTo>
                <a:lnTo>
                  <a:pt x="1094152" y="112450"/>
                </a:lnTo>
                <a:lnTo>
                  <a:pt x="1135811" y="141318"/>
                </a:lnTo>
                <a:lnTo>
                  <a:pt x="1175475" y="173230"/>
                </a:lnTo>
                <a:lnTo>
                  <a:pt x="1212963" y="208111"/>
                </a:lnTo>
                <a:lnTo>
                  <a:pt x="1247844" y="245599"/>
                </a:lnTo>
                <a:lnTo>
                  <a:pt x="1279756" y="285263"/>
                </a:lnTo>
                <a:lnTo>
                  <a:pt x="1308624" y="326922"/>
                </a:lnTo>
                <a:lnTo>
                  <a:pt x="1334373" y="370398"/>
                </a:lnTo>
                <a:lnTo>
                  <a:pt x="1356930" y="415511"/>
                </a:lnTo>
                <a:lnTo>
                  <a:pt x="1376221" y="462082"/>
                </a:lnTo>
                <a:lnTo>
                  <a:pt x="1392170" y="509933"/>
                </a:lnTo>
                <a:lnTo>
                  <a:pt x="1404705" y="558882"/>
                </a:lnTo>
                <a:lnTo>
                  <a:pt x="1413750" y="608752"/>
                </a:lnTo>
                <a:lnTo>
                  <a:pt x="1419231" y="659364"/>
                </a:lnTo>
                <a:lnTo>
                  <a:pt x="1421075" y="710537"/>
                </a:lnTo>
                <a:lnTo>
                  <a:pt x="1419436" y="759185"/>
                </a:lnTo>
                <a:lnTo>
                  <a:pt x="1414589" y="806953"/>
                </a:lnTo>
                <a:lnTo>
                  <a:pt x="1406639" y="853735"/>
                </a:lnTo>
                <a:lnTo>
                  <a:pt x="1395694" y="899426"/>
                </a:lnTo>
                <a:lnTo>
                  <a:pt x="1381858" y="943920"/>
                </a:lnTo>
                <a:lnTo>
                  <a:pt x="1365237" y="987110"/>
                </a:lnTo>
                <a:lnTo>
                  <a:pt x="1345938" y="1028892"/>
                </a:lnTo>
                <a:lnTo>
                  <a:pt x="1324066" y="1069159"/>
                </a:lnTo>
                <a:lnTo>
                  <a:pt x="1299726" y="1107805"/>
                </a:lnTo>
                <a:lnTo>
                  <a:pt x="1273025" y="1144725"/>
                </a:lnTo>
                <a:lnTo>
                  <a:pt x="1244069" y="1179813"/>
                </a:lnTo>
                <a:lnTo>
                  <a:pt x="1212963" y="1212963"/>
                </a:lnTo>
                <a:lnTo>
                  <a:pt x="1179813" y="1244069"/>
                </a:lnTo>
                <a:lnTo>
                  <a:pt x="1144726" y="1273025"/>
                </a:lnTo>
                <a:lnTo>
                  <a:pt x="1107806" y="1299726"/>
                </a:lnTo>
                <a:lnTo>
                  <a:pt x="1069159" y="1324065"/>
                </a:lnTo>
                <a:lnTo>
                  <a:pt x="1028892" y="1345938"/>
                </a:lnTo>
                <a:lnTo>
                  <a:pt x="987110" y="1365237"/>
                </a:lnTo>
                <a:lnTo>
                  <a:pt x="943920" y="1381857"/>
                </a:lnTo>
                <a:lnTo>
                  <a:pt x="899426" y="1395693"/>
                </a:lnTo>
                <a:lnTo>
                  <a:pt x="853735" y="1406639"/>
                </a:lnTo>
                <a:lnTo>
                  <a:pt x="806953" y="1414588"/>
                </a:lnTo>
                <a:lnTo>
                  <a:pt x="759185" y="1419435"/>
                </a:lnTo>
                <a:lnTo>
                  <a:pt x="710537" y="1421074"/>
                </a:lnTo>
                <a:lnTo>
                  <a:pt x="661889" y="1419435"/>
                </a:lnTo>
                <a:lnTo>
                  <a:pt x="614121" y="1414588"/>
                </a:lnTo>
                <a:lnTo>
                  <a:pt x="567339" y="1406639"/>
                </a:lnTo>
                <a:lnTo>
                  <a:pt x="521648" y="1395693"/>
                </a:lnTo>
                <a:lnTo>
                  <a:pt x="477154" y="1381857"/>
                </a:lnTo>
                <a:lnTo>
                  <a:pt x="433964" y="1365237"/>
                </a:lnTo>
                <a:lnTo>
                  <a:pt x="392182" y="1345938"/>
                </a:lnTo>
                <a:lnTo>
                  <a:pt x="351915" y="1324065"/>
                </a:lnTo>
                <a:lnTo>
                  <a:pt x="313269" y="1299726"/>
                </a:lnTo>
                <a:lnTo>
                  <a:pt x="276349" y="1273025"/>
                </a:lnTo>
                <a:lnTo>
                  <a:pt x="241261" y="1244069"/>
                </a:lnTo>
                <a:lnTo>
                  <a:pt x="208111" y="1212963"/>
                </a:lnTo>
                <a:lnTo>
                  <a:pt x="177005" y="1179813"/>
                </a:lnTo>
                <a:lnTo>
                  <a:pt x="148049" y="1144725"/>
                </a:lnTo>
                <a:lnTo>
                  <a:pt x="121348" y="1107805"/>
                </a:lnTo>
                <a:lnTo>
                  <a:pt x="97009" y="1069159"/>
                </a:lnTo>
                <a:lnTo>
                  <a:pt x="75136" y="1028892"/>
                </a:lnTo>
                <a:lnTo>
                  <a:pt x="55837" y="987110"/>
                </a:lnTo>
                <a:lnTo>
                  <a:pt x="39217" y="943920"/>
                </a:lnTo>
                <a:lnTo>
                  <a:pt x="25381" y="899426"/>
                </a:lnTo>
                <a:lnTo>
                  <a:pt x="14435" y="853735"/>
                </a:lnTo>
                <a:lnTo>
                  <a:pt x="6486" y="806953"/>
                </a:lnTo>
                <a:lnTo>
                  <a:pt x="1639" y="759185"/>
                </a:lnTo>
                <a:lnTo>
                  <a:pt x="0" y="710537"/>
                </a:lnTo>
                <a:close/>
              </a:path>
            </a:pathLst>
          </a:custGeom>
          <a:ln w="19049">
            <a:solidFill>
              <a:srgbClr val="375C2B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25" name="object 25"/>
          <p:cNvSpPr/>
          <p:nvPr/>
        </p:nvSpPr>
        <p:spPr>
          <a:xfrm>
            <a:off x="5224920" y="3803650"/>
            <a:ext cx="1065806" cy="106580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26" name="object 26"/>
          <p:cNvSpPr/>
          <p:nvPr/>
        </p:nvSpPr>
        <p:spPr>
          <a:xfrm>
            <a:off x="5224919" y="3803650"/>
            <a:ext cx="1065848" cy="1065848"/>
          </a:xfrm>
          <a:custGeom>
            <a:avLst/>
            <a:gdLst/>
            <a:ahLst/>
            <a:cxnLst/>
            <a:rect l="l" t="t" r="r" b="b"/>
            <a:pathLst>
              <a:path w="1421129" h="1421129">
                <a:moveTo>
                  <a:pt x="0" y="710537"/>
                </a:moveTo>
                <a:lnTo>
                  <a:pt x="1639" y="661889"/>
                </a:lnTo>
                <a:lnTo>
                  <a:pt x="6486" y="614121"/>
                </a:lnTo>
                <a:lnTo>
                  <a:pt x="14435" y="567339"/>
                </a:lnTo>
                <a:lnTo>
                  <a:pt x="25381" y="521648"/>
                </a:lnTo>
                <a:lnTo>
                  <a:pt x="39216" y="477154"/>
                </a:lnTo>
                <a:lnTo>
                  <a:pt x="55837" y="433964"/>
                </a:lnTo>
                <a:lnTo>
                  <a:pt x="75136" y="392182"/>
                </a:lnTo>
                <a:lnTo>
                  <a:pt x="97009" y="351915"/>
                </a:lnTo>
                <a:lnTo>
                  <a:pt x="121348" y="313269"/>
                </a:lnTo>
                <a:lnTo>
                  <a:pt x="148049" y="276349"/>
                </a:lnTo>
                <a:lnTo>
                  <a:pt x="177005" y="241261"/>
                </a:lnTo>
                <a:lnTo>
                  <a:pt x="208111" y="208111"/>
                </a:lnTo>
                <a:lnTo>
                  <a:pt x="241261" y="177005"/>
                </a:lnTo>
                <a:lnTo>
                  <a:pt x="276349" y="148049"/>
                </a:lnTo>
                <a:lnTo>
                  <a:pt x="313269" y="121348"/>
                </a:lnTo>
                <a:lnTo>
                  <a:pt x="351915" y="97009"/>
                </a:lnTo>
                <a:lnTo>
                  <a:pt x="392182" y="75136"/>
                </a:lnTo>
                <a:lnTo>
                  <a:pt x="433964" y="55837"/>
                </a:lnTo>
                <a:lnTo>
                  <a:pt x="477154" y="39217"/>
                </a:lnTo>
                <a:lnTo>
                  <a:pt x="521648" y="25381"/>
                </a:lnTo>
                <a:lnTo>
                  <a:pt x="567339" y="14435"/>
                </a:lnTo>
                <a:lnTo>
                  <a:pt x="614121" y="6486"/>
                </a:lnTo>
                <a:lnTo>
                  <a:pt x="661889" y="1639"/>
                </a:lnTo>
                <a:lnTo>
                  <a:pt x="710537" y="0"/>
                </a:lnTo>
                <a:lnTo>
                  <a:pt x="761710" y="1843"/>
                </a:lnTo>
                <a:lnTo>
                  <a:pt x="812321" y="7325"/>
                </a:lnTo>
                <a:lnTo>
                  <a:pt x="862191" y="16370"/>
                </a:lnTo>
                <a:lnTo>
                  <a:pt x="911141" y="28904"/>
                </a:lnTo>
                <a:lnTo>
                  <a:pt x="958991" y="44854"/>
                </a:lnTo>
                <a:lnTo>
                  <a:pt x="1005562" y="64144"/>
                </a:lnTo>
                <a:lnTo>
                  <a:pt x="1050675" y="86701"/>
                </a:lnTo>
                <a:lnTo>
                  <a:pt x="1094151" y="112451"/>
                </a:lnTo>
                <a:lnTo>
                  <a:pt x="1135810" y="141318"/>
                </a:lnTo>
                <a:lnTo>
                  <a:pt x="1175474" y="173230"/>
                </a:lnTo>
                <a:lnTo>
                  <a:pt x="1212962" y="208111"/>
                </a:lnTo>
                <a:lnTo>
                  <a:pt x="1247844" y="245600"/>
                </a:lnTo>
                <a:lnTo>
                  <a:pt x="1279755" y="285263"/>
                </a:lnTo>
                <a:lnTo>
                  <a:pt x="1308623" y="326923"/>
                </a:lnTo>
                <a:lnTo>
                  <a:pt x="1334373" y="370398"/>
                </a:lnTo>
                <a:lnTo>
                  <a:pt x="1356930" y="415512"/>
                </a:lnTo>
                <a:lnTo>
                  <a:pt x="1376220" y="462083"/>
                </a:lnTo>
                <a:lnTo>
                  <a:pt x="1392170" y="509933"/>
                </a:lnTo>
                <a:lnTo>
                  <a:pt x="1404704" y="558883"/>
                </a:lnTo>
                <a:lnTo>
                  <a:pt x="1413749" y="608753"/>
                </a:lnTo>
                <a:lnTo>
                  <a:pt x="1419231" y="659364"/>
                </a:lnTo>
                <a:lnTo>
                  <a:pt x="1421074" y="710537"/>
                </a:lnTo>
                <a:lnTo>
                  <a:pt x="1419435" y="759185"/>
                </a:lnTo>
                <a:lnTo>
                  <a:pt x="1414588" y="806953"/>
                </a:lnTo>
                <a:lnTo>
                  <a:pt x="1406639" y="853735"/>
                </a:lnTo>
                <a:lnTo>
                  <a:pt x="1395693" y="899426"/>
                </a:lnTo>
                <a:lnTo>
                  <a:pt x="1381857" y="943920"/>
                </a:lnTo>
                <a:lnTo>
                  <a:pt x="1365237" y="987110"/>
                </a:lnTo>
                <a:lnTo>
                  <a:pt x="1345938" y="1028892"/>
                </a:lnTo>
                <a:lnTo>
                  <a:pt x="1324065" y="1069159"/>
                </a:lnTo>
                <a:lnTo>
                  <a:pt x="1299726" y="1107805"/>
                </a:lnTo>
                <a:lnTo>
                  <a:pt x="1273025" y="1144725"/>
                </a:lnTo>
                <a:lnTo>
                  <a:pt x="1244069" y="1179813"/>
                </a:lnTo>
                <a:lnTo>
                  <a:pt x="1212963" y="1212963"/>
                </a:lnTo>
                <a:lnTo>
                  <a:pt x="1179813" y="1244069"/>
                </a:lnTo>
                <a:lnTo>
                  <a:pt x="1144725" y="1273025"/>
                </a:lnTo>
                <a:lnTo>
                  <a:pt x="1107805" y="1299726"/>
                </a:lnTo>
                <a:lnTo>
                  <a:pt x="1069159" y="1324065"/>
                </a:lnTo>
                <a:lnTo>
                  <a:pt x="1028892" y="1345938"/>
                </a:lnTo>
                <a:lnTo>
                  <a:pt x="987110" y="1365237"/>
                </a:lnTo>
                <a:lnTo>
                  <a:pt x="943919" y="1381857"/>
                </a:lnTo>
                <a:lnTo>
                  <a:pt x="899426" y="1395693"/>
                </a:lnTo>
                <a:lnTo>
                  <a:pt x="853735" y="1406639"/>
                </a:lnTo>
                <a:lnTo>
                  <a:pt x="806953" y="1414588"/>
                </a:lnTo>
                <a:lnTo>
                  <a:pt x="759185" y="1419435"/>
                </a:lnTo>
                <a:lnTo>
                  <a:pt x="710537" y="1421074"/>
                </a:lnTo>
                <a:lnTo>
                  <a:pt x="661889" y="1419435"/>
                </a:lnTo>
                <a:lnTo>
                  <a:pt x="614121" y="1414588"/>
                </a:lnTo>
                <a:lnTo>
                  <a:pt x="567339" y="1406639"/>
                </a:lnTo>
                <a:lnTo>
                  <a:pt x="521648" y="1395693"/>
                </a:lnTo>
                <a:lnTo>
                  <a:pt x="477154" y="1381857"/>
                </a:lnTo>
                <a:lnTo>
                  <a:pt x="433964" y="1365237"/>
                </a:lnTo>
                <a:lnTo>
                  <a:pt x="392182" y="1345938"/>
                </a:lnTo>
                <a:lnTo>
                  <a:pt x="351915" y="1324065"/>
                </a:lnTo>
                <a:lnTo>
                  <a:pt x="313269" y="1299726"/>
                </a:lnTo>
                <a:lnTo>
                  <a:pt x="276349" y="1273025"/>
                </a:lnTo>
                <a:lnTo>
                  <a:pt x="241261" y="1244069"/>
                </a:lnTo>
                <a:lnTo>
                  <a:pt x="208111" y="1212963"/>
                </a:lnTo>
                <a:lnTo>
                  <a:pt x="177005" y="1179813"/>
                </a:lnTo>
                <a:lnTo>
                  <a:pt x="148049" y="1144725"/>
                </a:lnTo>
                <a:lnTo>
                  <a:pt x="121348" y="1107805"/>
                </a:lnTo>
                <a:lnTo>
                  <a:pt x="97009" y="1069159"/>
                </a:lnTo>
                <a:lnTo>
                  <a:pt x="75136" y="1028892"/>
                </a:lnTo>
                <a:lnTo>
                  <a:pt x="55837" y="987110"/>
                </a:lnTo>
                <a:lnTo>
                  <a:pt x="39216" y="943920"/>
                </a:lnTo>
                <a:lnTo>
                  <a:pt x="25381" y="899426"/>
                </a:lnTo>
                <a:lnTo>
                  <a:pt x="14435" y="853735"/>
                </a:lnTo>
                <a:lnTo>
                  <a:pt x="6486" y="806953"/>
                </a:lnTo>
                <a:lnTo>
                  <a:pt x="1639" y="759185"/>
                </a:lnTo>
                <a:lnTo>
                  <a:pt x="0" y="710537"/>
                </a:lnTo>
                <a:close/>
              </a:path>
            </a:pathLst>
          </a:custGeom>
          <a:ln w="19049">
            <a:solidFill>
              <a:srgbClr val="375C2B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27" name="object 27"/>
          <p:cNvSpPr/>
          <p:nvPr/>
        </p:nvSpPr>
        <p:spPr>
          <a:xfrm>
            <a:off x="6462379" y="3814531"/>
            <a:ext cx="1065806" cy="106580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28" name="object 28"/>
          <p:cNvSpPr/>
          <p:nvPr/>
        </p:nvSpPr>
        <p:spPr>
          <a:xfrm>
            <a:off x="6462379" y="3814531"/>
            <a:ext cx="1065848" cy="1065848"/>
          </a:xfrm>
          <a:custGeom>
            <a:avLst/>
            <a:gdLst/>
            <a:ahLst/>
            <a:cxnLst/>
            <a:rect l="l" t="t" r="r" b="b"/>
            <a:pathLst>
              <a:path w="1421129" h="1421129">
                <a:moveTo>
                  <a:pt x="0" y="710537"/>
                </a:moveTo>
                <a:lnTo>
                  <a:pt x="1639" y="661889"/>
                </a:lnTo>
                <a:lnTo>
                  <a:pt x="6486" y="614121"/>
                </a:lnTo>
                <a:lnTo>
                  <a:pt x="14435" y="567339"/>
                </a:lnTo>
                <a:lnTo>
                  <a:pt x="25381" y="521648"/>
                </a:lnTo>
                <a:lnTo>
                  <a:pt x="39216" y="477154"/>
                </a:lnTo>
                <a:lnTo>
                  <a:pt x="55837" y="433964"/>
                </a:lnTo>
                <a:lnTo>
                  <a:pt x="75136" y="392182"/>
                </a:lnTo>
                <a:lnTo>
                  <a:pt x="97009" y="351915"/>
                </a:lnTo>
                <a:lnTo>
                  <a:pt x="121348" y="313269"/>
                </a:lnTo>
                <a:lnTo>
                  <a:pt x="148049" y="276349"/>
                </a:lnTo>
                <a:lnTo>
                  <a:pt x="177005" y="241261"/>
                </a:lnTo>
                <a:lnTo>
                  <a:pt x="208111" y="208111"/>
                </a:lnTo>
                <a:lnTo>
                  <a:pt x="241261" y="177005"/>
                </a:lnTo>
                <a:lnTo>
                  <a:pt x="276349" y="148049"/>
                </a:lnTo>
                <a:lnTo>
                  <a:pt x="313269" y="121348"/>
                </a:lnTo>
                <a:lnTo>
                  <a:pt x="351915" y="97009"/>
                </a:lnTo>
                <a:lnTo>
                  <a:pt x="392182" y="75136"/>
                </a:lnTo>
                <a:lnTo>
                  <a:pt x="433964" y="55837"/>
                </a:lnTo>
                <a:lnTo>
                  <a:pt x="477154" y="39217"/>
                </a:lnTo>
                <a:lnTo>
                  <a:pt x="521648" y="25381"/>
                </a:lnTo>
                <a:lnTo>
                  <a:pt x="567339" y="14435"/>
                </a:lnTo>
                <a:lnTo>
                  <a:pt x="614121" y="6486"/>
                </a:lnTo>
                <a:lnTo>
                  <a:pt x="661889" y="1639"/>
                </a:lnTo>
                <a:lnTo>
                  <a:pt x="710537" y="0"/>
                </a:lnTo>
                <a:lnTo>
                  <a:pt x="761710" y="1843"/>
                </a:lnTo>
                <a:lnTo>
                  <a:pt x="812321" y="7325"/>
                </a:lnTo>
                <a:lnTo>
                  <a:pt x="862192" y="16370"/>
                </a:lnTo>
                <a:lnTo>
                  <a:pt x="911141" y="28904"/>
                </a:lnTo>
                <a:lnTo>
                  <a:pt x="958991" y="44854"/>
                </a:lnTo>
                <a:lnTo>
                  <a:pt x="1005562" y="64144"/>
                </a:lnTo>
                <a:lnTo>
                  <a:pt x="1050676" y="86701"/>
                </a:lnTo>
                <a:lnTo>
                  <a:pt x="1094151" y="112451"/>
                </a:lnTo>
                <a:lnTo>
                  <a:pt x="1135811" y="141318"/>
                </a:lnTo>
                <a:lnTo>
                  <a:pt x="1175474" y="173230"/>
                </a:lnTo>
                <a:lnTo>
                  <a:pt x="1212963" y="208111"/>
                </a:lnTo>
                <a:lnTo>
                  <a:pt x="1247844" y="245600"/>
                </a:lnTo>
                <a:lnTo>
                  <a:pt x="1279756" y="285263"/>
                </a:lnTo>
                <a:lnTo>
                  <a:pt x="1308623" y="326923"/>
                </a:lnTo>
                <a:lnTo>
                  <a:pt x="1334373" y="370398"/>
                </a:lnTo>
                <a:lnTo>
                  <a:pt x="1356930" y="415512"/>
                </a:lnTo>
                <a:lnTo>
                  <a:pt x="1376220" y="462083"/>
                </a:lnTo>
                <a:lnTo>
                  <a:pt x="1392170" y="509933"/>
                </a:lnTo>
                <a:lnTo>
                  <a:pt x="1404704" y="558883"/>
                </a:lnTo>
                <a:lnTo>
                  <a:pt x="1413749" y="608753"/>
                </a:lnTo>
                <a:lnTo>
                  <a:pt x="1419231" y="659364"/>
                </a:lnTo>
                <a:lnTo>
                  <a:pt x="1421074" y="710537"/>
                </a:lnTo>
                <a:lnTo>
                  <a:pt x="1419435" y="759185"/>
                </a:lnTo>
                <a:lnTo>
                  <a:pt x="1414588" y="806953"/>
                </a:lnTo>
                <a:lnTo>
                  <a:pt x="1406639" y="853735"/>
                </a:lnTo>
                <a:lnTo>
                  <a:pt x="1395693" y="899426"/>
                </a:lnTo>
                <a:lnTo>
                  <a:pt x="1381857" y="943920"/>
                </a:lnTo>
                <a:lnTo>
                  <a:pt x="1365237" y="987110"/>
                </a:lnTo>
                <a:lnTo>
                  <a:pt x="1345938" y="1028892"/>
                </a:lnTo>
                <a:lnTo>
                  <a:pt x="1324065" y="1069159"/>
                </a:lnTo>
                <a:lnTo>
                  <a:pt x="1299726" y="1107805"/>
                </a:lnTo>
                <a:lnTo>
                  <a:pt x="1273025" y="1144725"/>
                </a:lnTo>
                <a:lnTo>
                  <a:pt x="1244069" y="1179813"/>
                </a:lnTo>
                <a:lnTo>
                  <a:pt x="1212963" y="1212963"/>
                </a:lnTo>
                <a:lnTo>
                  <a:pt x="1179813" y="1244069"/>
                </a:lnTo>
                <a:lnTo>
                  <a:pt x="1144725" y="1273025"/>
                </a:lnTo>
                <a:lnTo>
                  <a:pt x="1107805" y="1299726"/>
                </a:lnTo>
                <a:lnTo>
                  <a:pt x="1069159" y="1324065"/>
                </a:lnTo>
                <a:lnTo>
                  <a:pt x="1028892" y="1345938"/>
                </a:lnTo>
                <a:lnTo>
                  <a:pt x="987110" y="1365237"/>
                </a:lnTo>
                <a:lnTo>
                  <a:pt x="943920" y="1381857"/>
                </a:lnTo>
                <a:lnTo>
                  <a:pt x="899426" y="1395693"/>
                </a:lnTo>
                <a:lnTo>
                  <a:pt x="853735" y="1406639"/>
                </a:lnTo>
                <a:lnTo>
                  <a:pt x="806953" y="1414588"/>
                </a:lnTo>
                <a:lnTo>
                  <a:pt x="759185" y="1419435"/>
                </a:lnTo>
                <a:lnTo>
                  <a:pt x="710537" y="1421074"/>
                </a:lnTo>
                <a:lnTo>
                  <a:pt x="661889" y="1419435"/>
                </a:lnTo>
                <a:lnTo>
                  <a:pt x="614121" y="1414588"/>
                </a:lnTo>
                <a:lnTo>
                  <a:pt x="567339" y="1406639"/>
                </a:lnTo>
                <a:lnTo>
                  <a:pt x="521648" y="1395693"/>
                </a:lnTo>
                <a:lnTo>
                  <a:pt x="477154" y="1381857"/>
                </a:lnTo>
                <a:lnTo>
                  <a:pt x="433964" y="1365237"/>
                </a:lnTo>
                <a:lnTo>
                  <a:pt x="392182" y="1345938"/>
                </a:lnTo>
                <a:lnTo>
                  <a:pt x="351915" y="1324065"/>
                </a:lnTo>
                <a:lnTo>
                  <a:pt x="313269" y="1299726"/>
                </a:lnTo>
                <a:lnTo>
                  <a:pt x="276349" y="1273025"/>
                </a:lnTo>
                <a:lnTo>
                  <a:pt x="241261" y="1244069"/>
                </a:lnTo>
                <a:lnTo>
                  <a:pt x="208111" y="1212963"/>
                </a:lnTo>
                <a:lnTo>
                  <a:pt x="177005" y="1179813"/>
                </a:lnTo>
                <a:lnTo>
                  <a:pt x="148049" y="1144725"/>
                </a:lnTo>
                <a:lnTo>
                  <a:pt x="121348" y="1107805"/>
                </a:lnTo>
                <a:lnTo>
                  <a:pt x="97009" y="1069159"/>
                </a:lnTo>
                <a:lnTo>
                  <a:pt x="75136" y="1028892"/>
                </a:lnTo>
                <a:lnTo>
                  <a:pt x="55837" y="987110"/>
                </a:lnTo>
                <a:lnTo>
                  <a:pt x="39216" y="943920"/>
                </a:lnTo>
                <a:lnTo>
                  <a:pt x="25381" y="899426"/>
                </a:lnTo>
                <a:lnTo>
                  <a:pt x="14435" y="853735"/>
                </a:lnTo>
                <a:lnTo>
                  <a:pt x="6486" y="806953"/>
                </a:lnTo>
                <a:lnTo>
                  <a:pt x="1639" y="759185"/>
                </a:lnTo>
                <a:lnTo>
                  <a:pt x="0" y="710537"/>
                </a:lnTo>
                <a:close/>
              </a:path>
            </a:pathLst>
          </a:custGeom>
          <a:ln w="19049">
            <a:solidFill>
              <a:srgbClr val="375C2B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29" name="object 29"/>
          <p:cNvSpPr/>
          <p:nvPr/>
        </p:nvSpPr>
        <p:spPr>
          <a:xfrm>
            <a:off x="7750612" y="1255893"/>
            <a:ext cx="1065806" cy="106580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30" name="object 30"/>
          <p:cNvSpPr/>
          <p:nvPr/>
        </p:nvSpPr>
        <p:spPr>
          <a:xfrm>
            <a:off x="7750612" y="1255893"/>
            <a:ext cx="1065848" cy="1065848"/>
          </a:xfrm>
          <a:custGeom>
            <a:avLst/>
            <a:gdLst/>
            <a:ahLst/>
            <a:cxnLst/>
            <a:rect l="l" t="t" r="r" b="b"/>
            <a:pathLst>
              <a:path w="1421129" h="1421130">
                <a:moveTo>
                  <a:pt x="0" y="710537"/>
                </a:moveTo>
                <a:lnTo>
                  <a:pt x="1639" y="661889"/>
                </a:lnTo>
                <a:lnTo>
                  <a:pt x="6486" y="614121"/>
                </a:lnTo>
                <a:lnTo>
                  <a:pt x="14435" y="567339"/>
                </a:lnTo>
                <a:lnTo>
                  <a:pt x="25381" y="521648"/>
                </a:lnTo>
                <a:lnTo>
                  <a:pt x="39217" y="477154"/>
                </a:lnTo>
                <a:lnTo>
                  <a:pt x="55837" y="433964"/>
                </a:lnTo>
                <a:lnTo>
                  <a:pt x="75136" y="392182"/>
                </a:lnTo>
                <a:lnTo>
                  <a:pt x="97009" y="351915"/>
                </a:lnTo>
                <a:lnTo>
                  <a:pt x="121348" y="313269"/>
                </a:lnTo>
                <a:lnTo>
                  <a:pt x="148049" y="276349"/>
                </a:lnTo>
                <a:lnTo>
                  <a:pt x="177005" y="241261"/>
                </a:lnTo>
                <a:lnTo>
                  <a:pt x="208111" y="208111"/>
                </a:lnTo>
                <a:lnTo>
                  <a:pt x="241261" y="177005"/>
                </a:lnTo>
                <a:lnTo>
                  <a:pt x="276349" y="148049"/>
                </a:lnTo>
                <a:lnTo>
                  <a:pt x="313269" y="121348"/>
                </a:lnTo>
                <a:lnTo>
                  <a:pt x="351915" y="97009"/>
                </a:lnTo>
                <a:lnTo>
                  <a:pt x="392182" y="75136"/>
                </a:lnTo>
                <a:lnTo>
                  <a:pt x="433964" y="55837"/>
                </a:lnTo>
                <a:lnTo>
                  <a:pt x="477154" y="39217"/>
                </a:lnTo>
                <a:lnTo>
                  <a:pt x="521648" y="25381"/>
                </a:lnTo>
                <a:lnTo>
                  <a:pt x="567339" y="14435"/>
                </a:lnTo>
                <a:lnTo>
                  <a:pt x="614121" y="6486"/>
                </a:lnTo>
                <a:lnTo>
                  <a:pt x="661889" y="1639"/>
                </a:lnTo>
                <a:lnTo>
                  <a:pt x="710537" y="0"/>
                </a:lnTo>
                <a:lnTo>
                  <a:pt x="761710" y="1843"/>
                </a:lnTo>
                <a:lnTo>
                  <a:pt x="812321" y="7325"/>
                </a:lnTo>
                <a:lnTo>
                  <a:pt x="862191" y="16370"/>
                </a:lnTo>
                <a:lnTo>
                  <a:pt x="911141" y="28904"/>
                </a:lnTo>
                <a:lnTo>
                  <a:pt x="958991" y="44854"/>
                </a:lnTo>
                <a:lnTo>
                  <a:pt x="1005562" y="64144"/>
                </a:lnTo>
                <a:lnTo>
                  <a:pt x="1050675" y="86701"/>
                </a:lnTo>
                <a:lnTo>
                  <a:pt x="1094151" y="112451"/>
                </a:lnTo>
                <a:lnTo>
                  <a:pt x="1135811" y="141318"/>
                </a:lnTo>
                <a:lnTo>
                  <a:pt x="1175474" y="173230"/>
                </a:lnTo>
                <a:lnTo>
                  <a:pt x="1212963" y="208111"/>
                </a:lnTo>
                <a:lnTo>
                  <a:pt x="1247844" y="245600"/>
                </a:lnTo>
                <a:lnTo>
                  <a:pt x="1279756" y="285263"/>
                </a:lnTo>
                <a:lnTo>
                  <a:pt x="1308623" y="326923"/>
                </a:lnTo>
                <a:lnTo>
                  <a:pt x="1334373" y="370398"/>
                </a:lnTo>
                <a:lnTo>
                  <a:pt x="1356930" y="415512"/>
                </a:lnTo>
                <a:lnTo>
                  <a:pt x="1376220" y="462083"/>
                </a:lnTo>
                <a:lnTo>
                  <a:pt x="1392170" y="509933"/>
                </a:lnTo>
                <a:lnTo>
                  <a:pt x="1404704" y="558882"/>
                </a:lnTo>
                <a:lnTo>
                  <a:pt x="1413749" y="608753"/>
                </a:lnTo>
                <a:lnTo>
                  <a:pt x="1419231" y="659364"/>
                </a:lnTo>
                <a:lnTo>
                  <a:pt x="1421074" y="710537"/>
                </a:lnTo>
                <a:lnTo>
                  <a:pt x="1419435" y="759185"/>
                </a:lnTo>
                <a:lnTo>
                  <a:pt x="1414588" y="806953"/>
                </a:lnTo>
                <a:lnTo>
                  <a:pt x="1406639" y="853735"/>
                </a:lnTo>
                <a:lnTo>
                  <a:pt x="1395693" y="899426"/>
                </a:lnTo>
                <a:lnTo>
                  <a:pt x="1381857" y="943920"/>
                </a:lnTo>
                <a:lnTo>
                  <a:pt x="1365237" y="987110"/>
                </a:lnTo>
                <a:lnTo>
                  <a:pt x="1345938" y="1028892"/>
                </a:lnTo>
                <a:lnTo>
                  <a:pt x="1324065" y="1069159"/>
                </a:lnTo>
                <a:lnTo>
                  <a:pt x="1299726" y="1107805"/>
                </a:lnTo>
                <a:lnTo>
                  <a:pt x="1273025" y="1144725"/>
                </a:lnTo>
                <a:lnTo>
                  <a:pt x="1244069" y="1179813"/>
                </a:lnTo>
                <a:lnTo>
                  <a:pt x="1212963" y="1212963"/>
                </a:lnTo>
                <a:lnTo>
                  <a:pt x="1179813" y="1244069"/>
                </a:lnTo>
                <a:lnTo>
                  <a:pt x="1144725" y="1273025"/>
                </a:lnTo>
                <a:lnTo>
                  <a:pt x="1107805" y="1299726"/>
                </a:lnTo>
                <a:lnTo>
                  <a:pt x="1069159" y="1324065"/>
                </a:lnTo>
                <a:lnTo>
                  <a:pt x="1028892" y="1345938"/>
                </a:lnTo>
                <a:lnTo>
                  <a:pt x="987110" y="1365237"/>
                </a:lnTo>
                <a:lnTo>
                  <a:pt x="943920" y="1381857"/>
                </a:lnTo>
                <a:lnTo>
                  <a:pt x="899426" y="1395693"/>
                </a:lnTo>
                <a:lnTo>
                  <a:pt x="853735" y="1406639"/>
                </a:lnTo>
                <a:lnTo>
                  <a:pt x="806953" y="1414588"/>
                </a:lnTo>
                <a:lnTo>
                  <a:pt x="759185" y="1419435"/>
                </a:lnTo>
                <a:lnTo>
                  <a:pt x="710537" y="1421074"/>
                </a:lnTo>
                <a:lnTo>
                  <a:pt x="661889" y="1419435"/>
                </a:lnTo>
                <a:lnTo>
                  <a:pt x="614121" y="1414588"/>
                </a:lnTo>
                <a:lnTo>
                  <a:pt x="567339" y="1406639"/>
                </a:lnTo>
                <a:lnTo>
                  <a:pt x="521648" y="1395693"/>
                </a:lnTo>
                <a:lnTo>
                  <a:pt x="477154" y="1381857"/>
                </a:lnTo>
                <a:lnTo>
                  <a:pt x="433964" y="1365237"/>
                </a:lnTo>
                <a:lnTo>
                  <a:pt x="392182" y="1345938"/>
                </a:lnTo>
                <a:lnTo>
                  <a:pt x="351915" y="1324065"/>
                </a:lnTo>
                <a:lnTo>
                  <a:pt x="313269" y="1299726"/>
                </a:lnTo>
                <a:lnTo>
                  <a:pt x="276349" y="1273025"/>
                </a:lnTo>
                <a:lnTo>
                  <a:pt x="241261" y="1244069"/>
                </a:lnTo>
                <a:lnTo>
                  <a:pt x="208111" y="1212963"/>
                </a:lnTo>
                <a:lnTo>
                  <a:pt x="177005" y="1179813"/>
                </a:lnTo>
                <a:lnTo>
                  <a:pt x="148049" y="1144725"/>
                </a:lnTo>
                <a:lnTo>
                  <a:pt x="121348" y="1107805"/>
                </a:lnTo>
                <a:lnTo>
                  <a:pt x="97009" y="1069159"/>
                </a:lnTo>
                <a:lnTo>
                  <a:pt x="75136" y="1028892"/>
                </a:lnTo>
                <a:lnTo>
                  <a:pt x="55837" y="987110"/>
                </a:lnTo>
                <a:lnTo>
                  <a:pt x="39217" y="943920"/>
                </a:lnTo>
                <a:lnTo>
                  <a:pt x="25381" y="899426"/>
                </a:lnTo>
                <a:lnTo>
                  <a:pt x="14435" y="853735"/>
                </a:lnTo>
                <a:lnTo>
                  <a:pt x="6486" y="806953"/>
                </a:lnTo>
                <a:lnTo>
                  <a:pt x="1639" y="759185"/>
                </a:lnTo>
                <a:lnTo>
                  <a:pt x="0" y="710537"/>
                </a:lnTo>
                <a:close/>
              </a:path>
            </a:pathLst>
          </a:custGeom>
          <a:ln w="19049">
            <a:solidFill>
              <a:srgbClr val="375C2B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31" name="object 31"/>
          <p:cNvSpPr/>
          <p:nvPr/>
        </p:nvSpPr>
        <p:spPr>
          <a:xfrm>
            <a:off x="7699840" y="3805657"/>
            <a:ext cx="1063799" cy="106379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32" name="object 32"/>
          <p:cNvSpPr/>
          <p:nvPr/>
        </p:nvSpPr>
        <p:spPr>
          <a:xfrm>
            <a:off x="7699840" y="3805656"/>
            <a:ext cx="1063943" cy="1063943"/>
          </a:xfrm>
          <a:custGeom>
            <a:avLst/>
            <a:gdLst/>
            <a:ahLst/>
            <a:cxnLst/>
            <a:rect l="l" t="t" r="r" b="b"/>
            <a:pathLst>
              <a:path w="1418590" h="1418589">
                <a:moveTo>
                  <a:pt x="0" y="709199"/>
                </a:moveTo>
                <a:lnTo>
                  <a:pt x="1636" y="660643"/>
                </a:lnTo>
                <a:lnTo>
                  <a:pt x="6474" y="612965"/>
                </a:lnTo>
                <a:lnTo>
                  <a:pt x="14408" y="566271"/>
                </a:lnTo>
                <a:lnTo>
                  <a:pt x="25333" y="520666"/>
                </a:lnTo>
                <a:lnTo>
                  <a:pt x="39143" y="476256"/>
                </a:lnTo>
                <a:lnTo>
                  <a:pt x="55732" y="433147"/>
                </a:lnTo>
                <a:lnTo>
                  <a:pt x="74995" y="391444"/>
                </a:lnTo>
                <a:lnTo>
                  <a:pt x="96826" y="351253"/>
                </a:lnTo>
                <a:lnTo>
                  <a:pt x="121120" y="312679"/>
                </a:lnTo>
                <a:lnTo>
                  <a:pt x="147770" y="275828"/>
                </a:lnTo>
                <a:lnTo>
                  <a:pt x="176672" y="240807"/>
                </a:lnTo>
                <a:lnTo>
                  <a:pt x="207719" y="207719"/>
                </a:lnTo>
                <a:lnTo>
                  <a:pt x="240807" y="176672"/>
                </a:lnTo>
                <a:lnTo>
                  <a:pt x="275828" y="147770"/>
                </a:lnTo>
                <a:lnTo>
                  <a:pt x="312679" y="121120"/>
                </a:lnTo>
                <a:lnTo>
                  <a:pt x="351253" y="96826"/>
                </a:lnTo>
                <a:lnTo>
                  <a:pt x="391444" y="74995"/>
                </a:lnTo>
                <a:lnTo>
                  <a:pt x="433147" y="55732"/>
                </a:lnTo>
                <a:lnTo>
                  <a:pt x="476256" y="39143"/>
                </a:lnTo>
                <a:lnTo>
                  <a:pt x="520666" y="25333"/>
                </a:lnTo>
                <a:lnTo>
                  <a:pt x="566271" y="14408"/>
                </a:lnTo>
                <a:lnTo>
                  <a:pt x="612965" y="6474"/>
                </a:lnTo>
                <a:lnTo>
                  <a:pt x="660643" y="1636"/>
                </a:lnTo>
                <a:lnTo>
                  <a:pt x="709199" y="0"/>
                </a:lnTo>
                <a:lnTo>
                  <a:pt x="760276" y="1840"/>
                </a:lnTo>
                <a:lnTo>
                  <a:pt x="810792" y="7311"/>
                </a:lnTo>
                <a:lnTo>
                  <a:pt x="860568" y="16339"/>
                </a:lnTo>
                <a:lnTo>
                  <a:pt x="909426" y="28850"/>
                </a:lnTo>
                <a:lnTo>
                  <a:pt x="957186" y="44769"/>
                </a:lnTo>
                <a:lnTo>
                  <a:pt x="1003669" y="64023"/>
                </a:lnTo>
                <a:lnTo>
                  <a:pt x="1048698" y="86538"/>
                </a:lnTo>
                <a:lnTo>
                  <a:pt x="1092091" y="112239"/>
                </a:lnTo>
                <a:lnTo>
                  <a:pt x="1133672" y="141052"/>
                </a:lnTo>
                <a:lnTo>
                  <a:pt x="1173261" y="172904"/>
                </a:lnTo>
                <a:lnTo>
                  <a:pt x="1210679" y="207719"/>
                </a:lnTo>
                <a:lnTo>
                  <a:pt x="1245495" y="245138"/>
                </a:lnTo>
                <a:lnTo>
                  <a:pt x="1277346" y="284726"/>
                </a:lnTo>
                <a:lnTo>
                  <a:pt x="1306160" y="326307"/>
                </a:lnTo>
                <a:lnTo>
                  <a:pt x="1331861" y="369701"/>
                </a:lnTo>
                <a:lnTo>
                  <a:pt x="1354375" y="414729"/>
                </a:lnTo>
                <a:lnTo>
                  <a:pt x="1373630" y="461213"/>
                </a:lnTo>
                <a:lnTo>
                  <a:pt x="1389549" y="508973"/>
                </a:lnTo>
                <a:lnTo>
                  <a:pt x="1402060" y="557830"/>
                </a:lnTo>
                <a:lnTo>
                  <a:pt x="1411088" y="607607"/>
                </a:lnTo>
                <a:lnTo>
                  <a:pt x="1416559" y="658123"/>
                </a:lnTo>
                <a:lnTo>
                  <a:pt x="1418399" y="709199"/>
                </a:lnTo>
                <a:lnTo>
                  <a:pt x="1416763" y="757756"/>
                </a:lnTo>
                <a:lnTo>
                  <a:pt x="1411925" y="805434"/>
                </a:lnTo>
                <a:lnTo>
                  <a:pt x="1403991" y="852128"/>
                </a:lnTo>
                <a:lnTo>
                  <a:pt x="1393066" y="897733"/>
                </a:lnTo>
                <a:lnTo>
                  <a:pt x="1379256" y="942143"/>
                </a:lnTo>
                <a:lnTo>
                  <a:pt x="1362667" y="985252"/>
                </a:lnTo>
                <a:lnTo>
                  <a:pt x="1343404" y="1026955"/>
                </a:lnTo>
                <a:lnTo>
                  <a:pt x="1321573" y="1067146"/>
                </a:lnTo>
                <a:lnTo>
                  <a:pt x="1297279" y="1105720"/>
                </a:lnTo>
                <a:lnTo>
                  <a:pt x="1270629" y="1142571"/>
                </a:lnTo>
                <a:lnTo>
                  <a:pt x="1241727" y="1177592"/>
                </a:lnTo>
                <a:lnTo>
                  <a:pt x="1210680" y="1210680"/>
                </a:lnTo>
                <a:lnTo>
                  <a:pt x="1177592" y="1241727"/>
                </a:lnTo>
                <a:lnTo>
                  <a:pt x="1142571" y="1270629"/>
                </a:lnTo>
                <a:lnTo>
                  <a:pt x="1105720" y="1297279"/>
                </a:lnTo>
                <a:lnTo>
                  <a:pt x="1067146" y="1321573"/>
                </a:lnTo>
                <a:lnTo>
                  <a:pt x="1026955" y="1343404"/>
                </a:lnTo>
                <a:lnTo>
                  <a:pt x="985252" y="1362667"/>
                </a:lnTo>
                <a:lnTo>
                  <a:pt x="942143" y="1379256"/>
                </a:lnTo>
                <a:lnTo>
                  <a:pt x="897733" y="1393066"/>
                </a:lnTo>
                <a:lnTo>
                  <a:pt x="852128" y="1403991"/>
                </a:lnTo>
                <a:lnTo>
                  <a:pt x="805434" y="1411925"/>
                </a:lnTo>
                <a:lnTo>
                  <a:pt x="757756" y="1416763"/>
                </a:lnTo>
                <a:lnTo>
                  <a:pt x="709199" y="1418399"/>
                </a:lnTo>
                <a:lnTo>
                  <a:pt x="660643" y="1416763"/>
                </a:lnTo>
                <a:lnTo>
                  <a:pt x="612965" y="1411925"/>
                </a:lnTo>
                <a:lnTo>
                  <a:pt x="566271" y="1403991"/>
                </a:lnTo>
                <a:lnTo>
                  <a:pt x="520666" y="1393066"/>
                </a:lnTo>
                <a:lnTo>
                  <a:pt x="476256" y="1379256"/>
                </a:lnTo>
                <a:lnTo>
                  <a:pt x="433147" y="1362667"/>
                </a:lnTo>
                <a:lnTo>
                  <a:pt x="391444" y="1343404"/>
                </a:lnTo>
                <a:lnTo>
                  <a:pt x="351253" y="1321573"/>
                </a:lnTo>
                <a:lnTo>
                  <a:pt x="312679" y="1297279"/>
                </a:lnTo>
                <a:lnTo>
                  <a:pt x="275828" y="1270629"/>
                </a:lnTo>
                <a:lnTo>
                  <a:pt x="240807" y="1241727"/>
                </a:lnTo>
                <a:lnTo>
                  <a:pt x="207719" y="1210680"/>
                </a:lnTo>
                <a:lnTo>
                  <a:pt x="176672" y="1177592"/>
                </a:lnTo>
                <a:lnTo>
                  <a:pt x="147770" y="1142571"/>
                </a:lnTo>
                <a:lnTo>
                  <a:pt x="121120" y="1105720"/>
                </a:lnTo>
                <a:lnTo>
                  <a:pt x="96826" y="1067146"/>
                </a:lnTo>
                <a:lnTo>
                  <a:pt x="74995" y="1026955"/>
                </a:lnTo>
                <a:lnTo>
                  <a:pt x="55732" y="985252"/>
                </a:lnTo>
                <a:lnTo>
                  <a:pt x="39143" y="942143"/>
                </a:lnTo>
                <a:lnTo>
                  <a:pt x="25333" y="897733"/>
                </a:lnTo>
                <a:lnTo>
                  <a:pt x="14408" y="852128"/>
                </a:lnTo>
                <a:lnTo>
                  <a:pt x="6474" y="805434"/>
                </a:lnTo>
                <a:lnTo>
                  <a:pt x="1636" y="757756"/>
                </a:lnTo>
                <a:lnTo>
                  <a:pt x="0" y="709199"/>
                </a:lnTo>
                <a:close/>
              </a:path>
            </a:pathLst>
          </a:custGeom>
          <a:ln w="19049">
            <a:solidFill>
              <a:srgbClr val="375C2B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33" name="object 33"/>
          <p:cNvSpPr/>
          <p:nvPr/>
        </p:nvSpPr>
        <p:spPr>
          <a:xfrm>
            <a:off x="7081099" y="2608056"/>
            <a:ext cx="1112233" cy="111223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34" name="object 34"/>
          <p:cNvSpPr/>
          <p:nvPr/>
        </p:nvSpPr>
        <p:spPr>
          <a:xfrm>
            <a:off x="7073954" y="2600911"/>
            <a:ext cx="1126808" cy="1126808"/>
          </a:xfrm>
          <a:custGeom>
            <a:avLst/>
            <a:gdLst/>
            <a:ahLst/>
            <a:cxnLst/>
            <a:rect l="l" t="t" r="r" b="b"/>
            <a:pathLst>
              <a:path w="1502409" h="1502410">
                <a:moveTo>
                  <a:pt x="0" y="751013"/>
                </a:moveTo>
                <a:lnTo>
                  <a:pt x="1477" y="703518"/>
                </a:lnTo>
                <a:lnTo>
                  <a:pt x="5851" y="656808"/>
                </a:lnTo>
                <a:lnTo>
                  <a:pt x="13033" y="610970"/>
                </a:lnTo>
                <a:lnTo>
                  <a:pt x="22936" y="566094"/>
                </a:lnTo>
                <a:lnTo>
                  <a:pt x="35471" y="522267"/>
                </a:lnTo>
                <a:lnTo>
                  <a:pt x="50551" y="479576"/>
                </a:lnTo>
                <a:lnTo>
                  <a:pt x="68088" y="438111"/>
                </a:lnTo>
                <a:lnTo>
                  <a:pt x="87993" y="397958"/>
                </a:lnTo>
                <a:lnTo>
                  <a:pt x="110178" y="359206"/>
                </a:lnTo>
                <a:lnTo>
                  <a:pt x="134556" y="321943"/>
                </a:lnTo>
                <a:lnTo>
                  <a:pt x="161039" y="286257"/>
                </a:lnTo>
                <a:lnTo>
                  <a:pt x="189538" y="252235"/>
                </a:lnTo>
                <a:lnTo>
                  <a:pt x="219966" y="219966"/>
                </a:lnTo>
                <a:lnTo>
                  <a:pt x="252235" y="189538"/>
                </a:lnTo>
                <a:lnTo>
                  <a:pt x="286257" y="161039"/>
                </a:lnTo>
                <a:lnTo>
                  <a:pt x="321943" y="134556"/>
                </a:lnTo>
                <a:lnTo>
                  <a:pt x="359206" y="110178"/>
                </a:lnTo>
                <a:lnTo>
                  <a:pt x="397958" y="87993"/>
                </a:lnTo>
                <a:lnTo>
                  <a:pt x="438110" y="68088"/>
                </a:lnTo>
                <a:lnTo>
                  <a:pt x="479576" y="50551"/>
                </a:lnTo>
                <a:lnTo>
                  <a:pt x="522266" y="35471"/>
                </a:lnTo>
                <a:lnTo>
                  <a:pt x="566094" y="22936"/>
                </a:lnTo>
                <a:lnTo>
                  <a:pt x="610970" y="13033"/>
                </a:lnTo>
                <a:lnTo>
                  <a:pt x="656807" y="5851"/>
                </a:lnTo>
                <a:lnTo>
                  <a:pt x="703517" y="1477"/>
                </a:lnTo>
                <a:lnTo>
                  <a:pt x="751012" y="0"/>
                </a:lnTo>
                <a:lnTo>
                  <a:pt x="800614" y="1638"/>
                </a:lnTo>
                <a:lnTo>
                  <a:pt x="849729" y="6513"/>
                </a:lnTo>
                <a:lnTo>
                  <a:pt x="898212" y="14563"/>
                </a:lnTo>
                <a:lnTo>
                  <a:pt x="945918" y="25730"/>
                </a:lnTo>
                <a:lnTo>
                  <a:pt x="992700" y="39951"/>
                </a:lnTo>
                <a:lnTo>
                  <a:pt x="1038413" y="57167"/>
                </a:lnTo>
                <a:lnTo>
                  <a:pt x="1082910" y="77317"/>
                </a:lnTo>
                <a:lnTo>
                  <a:pt x="1126047" y="100341"/>
                </a:lnTo>
                <a:lnTo>
                  <a:pt x="1167675" y="126179"/>
                </a:lnTo>
                <a:lnTo>
                  <a:pt x="1207651" y="154769"/>
                </a:lnTo>
                <a:lnTo>
                  <a:pt x="1245828" y="186052"/>
                </a:lnTo>
                <a:lnTo>
                  <a:pt x="1282059" y="219966"/>
                </a:lnTo>
                <a:lnTo>
                  <a:pt x="1315974" y="256198"/>
                </a:lnTo>
                <a:lnTo>
                  <a:pt x="1347257" y="294375"/>
                </a:lnTo>
                <a:lnTo>
                  <a:pt x="1375848" y="334351"/>
                </a:lnTo>
                <a:lnTo>
                  <a:pt x="1401685" y="375979"/>
                </a:lnTo>
                <a:lnTo>
                  <a:pt x="1424709" y="419115"/>
                </a:lnTo>
                <a:lnTo>
                  <a:pt x="1444859" y="463613"/>
                </a:lnTo>
                <a:lnTo>
                  <a:pt x="1462075" y="509326"/>
                </a:lnTo>
                <a:lnTo>
                  <a:pt x="1476297" y="556108"/>
                </a:lnTo>
                <a:lnTo>
                  <a:pt x="1487463" y="603814"/>
                </a:lnTo>
                <a:lnTo>
                  <a:pt x="1495514" y="652297"/>
                </a:lnTo>
                <a:lnTo>
                  <a:pt x="1500389" y="701412"/>
                </a:lnTo>
                <a:lnTo>
                  <a:pt x="1502027" y="751013"/>
                </a:lnTo>
                <a:lnTo>
                  <a:pt x="1500549" y="798509"/>
                </a:lnTo>
                <a:lnTo>
                  <a:pt x="1496176" y="845219"/>
                </a:lnTo>
                <a:lnTo>
                  <a:pt x="1488993" y="891056"/>
                </a:lnTo>
                <a:lnTo>
                  <a:pt x="1479090" y="935932"/>
                </a:lnTo>
                <a:lnTo>
                  <a:pt x="1466555" y="979760"/>
                </a:lnTo>
                <a:lnTo>
                  <a:pt x="1451475" y="1022450"/>
                </a:lnTo>
                <a:lnTo>
                  <a:pt x="1433939" y="1063916"/>
                </a:lnTo>
                <a:lnTo>
                  <a:pt x="1414034" y="1104069"/>
                </a:lnTo>
                <a:lnTo>
                  <a:pt x="1391848" y="1142820"/>
                </a:lnTo>
                <a:lnTo>
                  <a:pt x="1367470" y="1180083"/>
                </a:lnTo>
                <a:lnTo>
                  <a:pt x="1340987" y="1215770"/>
                </a:lnTo>
                <a:lnTo>
                  <a:pt x="1312488" y="1249791"/>
                </a:lnTo>
                <a:lnTo>
                  <a:pt x="1282060" y="1282060"/>
                </a:lnTo>
                <a:lnTo>
                  <a:pt x="1249791" y="1312488"/>
                </a:lnTo>
                <a:lnTo>
                  <a:pt x="1215769" y="1340988"/>
                </a:lnTo>
                <a:lnTo>
                  <a:pt x="1180083" y="1367470"/>
                </a:lnTo>
                <a:lnTo>
                  <a:pt x="1142820" y="1391848"/>
                </a:lnTo>
                <a:lnTo>
                  <a:pt x="1104068" y="1414034"/>
                </a:lnTo>
                <a:lnTo>
                  <a:pt x="1063915" y="1433939"/>
                </a:lnTo>
                <a:lnTo>
                  <a:pt x="1022450" y="1451475"/>
                </a:lnTo>
                <a:lnTo>
                  <a:pt x="979759" y="1466555"/>
                </a:lnTo>
                <a:lnTo>
                  <a:pt x="935932" y="1479090"/>
                </a:lnTo>
                <a:lnTo>
                  <a:pt x="891055" y="1488993"/>
                </a:lnTo>
                <a:lnTo>
                  <a:pt x="845218" y="1496175"/>
                </a:lnTo>
                <a:lnTo>
                  <a:pt x="798508" y="1500549"/>
                </a:lnTo>
                <a:lnTo>
                  <a:pt x="751012" y="1502027"/>
                </a:lnTo>
                <a:lnTo>
                  <a:pt x="703517" y="1500549"/>
                </a:lnTo>
                <a:lnTo>
                  <a:pt x="656807" y="1496175"/>
                </a:lnTo>
                <a:lnTo>
                  <a:pt x="610970" y="1488993"/>
                </a:lnTo>
                <a:lnTo>
                  <a:pt x="566094" y="1479090"/>
                </a:lnTo>
                <a:lnTo>
                  <a:pt x="522266" y="1466555"/>
                </a:lnTo>
                <a:lnTo>
                  <a:pt x="479576" y="1451475"/>
                </a:lnTo>
                <a:lnTo>
                  <a:pt x="438110" y="1433939"/>
                </a:lnTo>
                <a:lnTo>
                  <a:pt x="397958" y="1414034"/>
                </a:lnTo>
                <a:lnTo>
                  <a:pt x="359206" y="1391848"/>
                </a:lnTo>
                <a:lnTo>
                  <a:pt x="321943" y="1367470"/>
                </a:lnTo>
                <a:lnTo>
                  <a:pt x="286257" y="1340988"/>
                </a:lnTo>
                <a:lnTo>
                  <a:pt x="252235" y="1312488"/>
                </a:lnTo>
                <a:lnTo>
                  <a:pt x="219966" y="1282060"/>
                </a:lnTo>
                <a:lnTo>
                  <a:pt x="189538" y="1249791"/>
                </a:lnTo>
                <a:lnTo>
                  <a:pt x="161039" y="1215770"/>
                </a:lnTo>
                <a:lnTo>
                  <a:pt x="134556" y="1180083"/>
                </a:lnTo>
                <a:lnTo>
                  <a:pt x="110178" y="1142820"/>
                </a:lnTo>
                <a:lnTo>
                  <a:pt x="87993" y="1104069"/>
                </a:lnTo>
                <a:lnTo>
                  <a:pt x="68088" y="1063916"/>
                </a:lnTo>
                <a:lnTo>
                  <a:pt x="50551" y="1022450"/>
                </a:lnTo>
                <a:lnTo>
                  <a:pt x="35471" y="979760"/>
                </a:lnTo>
                <a:lnTo>
                  <a:pt x="22936" y="935932"/>
                </a:lnTo>
                <a:lnTo>
                  <a:pt x="13033" y="891056"/>
                </a:lnTo>
                <a:lnTo>
                  <a:pt x="5851" y="845219"/>
                </a:lnTo>
                <a:lnTo>
                  <a:pt x="1477" y="798509"/>
                </a:lnTo>
                <a:lnTo>
                  <a:pt x="0" y="751013"/>
                </a:lnTo>
                <a:close/>
              </a:path>
            </a:pathLst>
          </a:custGeom>
          <a:ln w="19049">
            <a:solidFill>
              <a:srgbClr val="375C2B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</p:spTree>
    <p:extLst>
      <p:ext uri="{BB962C8B-B14F-4D97-AF65-F5344CB8AC3E}">
        <p14:creationId xmlns:p14="http://schemas.microsoft.com/office/powerpoint/2010/main" val="151094877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 marR="225743">
              <a:lnSpc>
                <a:spcPct val="110000"/>
              </a:lnSpc>
              <a:spcBef>
                <a:spcPts val="75"/>
              </a:spcBef>
            </a:pPr>
            <a:r>
              <a:rPr spc="-15" dirty="0"/>
              <a:t>Australia’s </a:t>
            </a:r>
            <a:r>
              <a:rPr spc="11" dirty="0"/>
              <a:t>national </a:t>
            </a:r>
            <a:r>
              <a:rPr spc="-4" dirty="0"/>
              <a:t>real-time  </a:t>
            </a:r>
            <a:r>
              <a:rPr spc="15" dirty="0"/>
              <a:t>genomics </a:t>
            </a:r>
            <a:r>
              <a:rPr spc="-4" dirty="0"/>
              <a:t>surveillance</a:t>
            </a:r>
            <a:r>
              <a:rPr spc="-135" dirty="0"/>
              <a:t> </a:t>
            </a:r>
            <a:r>
              <a:rPr spc="38" dirty="0"/>
              <a:t>platform</a:t>
            </a:r>
          </a:p>
          <a:p>
            <a:pPr marL="9525" marR="231458">
              <a:lnSpc>
                <a:spcPct val="110000"/>
              </a:lnSpc>
              <a:spcBef>
                <a:spcPts val="1800"/>
              </a:spcBef>
            </a:pPr>
            <a:r>
              <a:rPr spc="-30" dirty="0"/>
              <a:t>A </a:t>
            </a:r>
            <a:r>
              <a:rPr spc="-11" dirty="0"/>
              <a:t>secure </a:t>
            </a:r>
            <a:r>
              <a:rPr spc="15" dirty="0"/>
              <a:t>genomic </a:t>
            </a:r>
            <a:r>
              <a:rPr spc="11" dirty="0"/>
              <a:t>data</a:t>
            </a:r>
            <a:r>
              <a:rPr spc="-244" dirty="0"/>
              <a:t> </a:t>
            </a:r>
            <a:r>
              <a:rPr spc="-19" dirty="0"/>
              <a:t>sharing,  </a:t>
            </a:r>
            <a:r>
              <a:rPr dirty="0"/>
              <a:t>analysis </a:t>
            </a:r>
            <a:r>
              <a:rPr spc="-11" dirty="0"/>
              <a:t>and </a:t>
            </a:r>
            <a:r>
              <a:rPr spc="11" dirty="0"/>
              <a:t>visualisation  </a:t>
            </a:r>
            <a:r>
              <a:rPr spc="38" dirty="0"/>
              <a:t>platform</a:t>
            </a:r>
          </a:p>
          <a:p>
            <a:pPr marL="9525" marR="3810">
              <a:lnSpc>
                <a:spcPct val="110000"/>
              </a:lnSpc>
              <a:spcBef>
                <a:spcPts val="1800"/>
              </a:spcBef>
            </a:pPr>
            <a:r>
              <a:rPr spc="4" dirty="0"/>
              <a:t>Nationally </a:t>
            </a:r>
            <a:r>
              <a:rPr spc="-23" dirty="0"/>
              <a:t>agreed </a:t>
            </a:r>
            <a:r>
              <a:rPr spc="15" dirty="0"/>
              <a:t>system </a:t>
            </a:r>
            <a:r>
              <a:rPr spc="49" dirty="0"/>
              <a:t>for</a:t>
            </a:r>
            <a:r>
              <a:rPr spc="-221" dirty="0"/>
              <a:t> </a:t>
            </a:r>
            <a:r>
              <a:rPr spc="8" dirty="0"/>
              <a:t>data  </a:t>
            </a:r>
            <a:r>
              <a:rPr dirty="0"/>
              <a:t>sharing </a:t>
            </a:r>
            <a:r>
              <a:rPr spc="-11" dirty="0"/>
              <a:t>and</a:t>
            </a:r>
            <a:r>
              <a:rPr spc="-124" dirty="0"/>
              <a:t> </a:t>
            </a:r>
            <a:r>
              <a:rPr dirty="0"/>
              <a:t>analysis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 marR="43339">
              <a:lnSpc>
                <a:spcPct val="110000"/>
              </a:lnSpc>
              <a:spcBef>
                <a:spcPts val="75"/>
              </a:spcBef>
            </a:pPr>
            <a:r>
              <a:rPr spc="-15" dirty="0"/>
              <a:t>Provide </a:t>
            </a:r>
            <a:r>
              <a:rPr spc="30" dirty="0"/>
              <a:t>bioinformatics </a:t>
            </a:r>
            <a:r>
              <a:rPr spc="-11" dirty="0"/>
              <a:t>and  </a:t>
            </a:r>
            <a:r>
              <a:rPr dirty="0"/>
              <a:t>analysis </a:t>
            </a:r>
            <a:r>
              <a:rPr spc="11" dirty="0"/>
              <a:t>capacity </a:t>
            </a:r>
            <a:r>
              <a:rPr spc="45" dirty="0"/>
              <a:t>to </a:t>
            </a:r>
            <a:r>
              <a:rPr spc="15" dirty="0"/>
              <a:t>public</a:t>
            </a:r>
            <a:r>
              <a:rPr spc="-323" dirty="0"/>
              <a:t> </a:t>
            </a:r>
            <a:r>
              <a:rPr dirty="0"/>
              <a:t>health  </a:t>
            </a:r>
            <a:r>
              <a:rPr spc="8" dirty="0"/>
              <a:t>labs</a:t>
            </a:r>
          </a:p>
          <a:p>
            <a:pPr marL="9525" marR="178118">
              <a:lnSpc>
                <a:spcPct val="110000"/>
              </a:lnSpc>
              <a:spcBef>
                <a:spcPts val="1800"/>
              </a:spcBef>
            </a:pPr>
            <a:r>
              <a:rPr spc="-11" dirty="0"/>
              <a:t>Genomic </a:t>
            </a:r>
            <a:r>
              <a:rPr dirty="0"/>
              <a:t>outbreak</a:t>
            </a:r>
            <a:r>
              <a:rPr spc="-116" dirty="0"/>
              <a:t> </a:t>
            </a:r>
            <a:r>
              <a:rPr spc="11" dirty="0"/>
              <a:t>investigation  </a:t>
            </a:r>
            <a:r>
              <a:rPr spc="34" dirty="0"/>
              <a:t>tool</a:t>
            </a:r>
          </a:p>
          <a:p>
            <a:pPr marL="9525" marR="3810">
              <a:lnSpc>
                <a:spcPct val="110000"/>
              </a:lnSpc>
              <a:spcBef>
                <a:spcPts val="1800"/>
              </a:spcBef>
            </a:pPr>
            <a:r>
              <a:rPr spc="8" dirty="0"/>
              <a:t>Community </a:t>
            </a:r>
            <a:r>
              <a:rPr spc="49" dirty="0"/>
              <a:t>for </a:t>
            </a:r>
            <a:r>
              <a:rPr spc="11" dirty="0"/>
              <a:t>building</a:t>
            </a:r>
            <a:r>
              <a:rPr spc="-259" dirty="0"/>
              <a:t> </a:t>
            </a:r>
            <a:r>
              <a:rPr dirty="0"/>
              <a:t>pathogen  </a:t>
            </a:r>
            <a:r>
              <a:rPr spc="15" dirty="0"/>
              <a:t>genomics </a:t>
            </a:r>
            <a:r>
              <a:rPr spc="11" dirty="0"/>
              <a:t>capacity </a:t>
            </a:r>
            <a:r>
              <a:rPr spc="49" dirty="0"/>
              <a:t>for </a:t>
            </a:r>
            <a:r>
              <a:rPr spc="15" dirty="0"/>
              <a:t>public  </a:t>
            </a:r>
            <a:r>
              <a:rPr dirty="0"/>
              <a:t>health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325669" y="4821508"/>
            <a:ext cx="134779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900" spc="-4" dirty="0">
                <a:solidFill>
                  <a:srgbClr val="888888"/>
                </a:solidFill>
                <a:latin typeface="Calibri"/>
                <a:cs typeface="Calibri"/>
              </a:rPr>
              <a:t>26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52249" y="529604"/>
            <a:ext cx="5604510" cy="4305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b="1" spc="-15" dirty="0">
                <a:solidFill>
                  <a:srgbClr val="162C37"/>
                </a:solidFill>
                <a:latin typeface="Trebuchet MS"/>
                <a:cs typeface="Trebuchet MS"/>
              </a:rPr>
              <a:t>AusTrakka </a:t>
            </a:r>
            <a:r>
              <a:rPr sz="2700" b="1" spc="23" dirty="0">
                <a:solidFill>
                  <a:srgbClr val="162C37"/>
                </a:solidFill>
                <a:latin typeface="Trebuchet MS"/>
                <a:cs typeface="Trebuchet MS"/>
              </a:rPr>
              <a:t>aligns </a:t>
            </a:r>
            <a:r>
              <a:rPr sz="2700" b="1" spc="-124" dirty="0">
                <a:solidFill>
                  <a:srgbClr val="162C37"/>
                </a:solidFill>
                <a:latin typeface="Trebuchet MS"/>
                <a:cs typeface="Trebuchet MS"/>
              </a:rPr>
              <a:t>with</a:t>
            </a:r>
            <a:r>
              <a:rPr sz="2700" b="1" spc="-472" dirty="0">
                <a:solidFill>
                  <a:srgbClr val="162C37"/>
                </a:solidFill>
                <a:latin typeface="Trebuchet MS"/>
                <a:cs typeface="Trebuchet MS"/>
              </a:rPr>
              <a:t> </a:t>
            </a:r>
            <a:r>
              <a:rPr sz="2700" b="1" spc="-68" dirty="0">
                <a:solidFill>
                  <a:srgbClr val="162C37"/>
                </a:solidFill>
                <a:latin typeface="Trebuchet MS"/>
                <a:cs typeface="Trebuchet MS"/>
              </a:rPr>
              <a:t>GenomeTrakr</a:t>
            </a:r>
            <a:endParaRPr sz="2700">
              <a:latin typeface="Trebuchet MS"/>
              <a:cs typeface="Trebuchet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26983" y="2364134"/>
            <a:ext cx="630352" cy="6303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7" name="object 7"/>
          <p:cNvSpPr/>
          <p:nvPr/>
        </p:nvSpPr>
        <p:spPr>
          <a:xfrm>
            <a:off x="4813624" y="2570206"/>
            <a:ext cx="544397" cy="5443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8" name="object 8"/>
          <p:cNvSpPr/>
          <p:nvPr/>
        </p:nvSpPr>
        <p:spPr>
          <a:xfrm>
            <a:off x="4811495" y="3388527"/>
            <a:ext cx="544397" cy="54439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9" name="object 9"/>
          <p:cNvSpPr/>
          <p:nvPr/>
        </p:nvSpPr>
        <p:spPr>
          <a:xfrm>
            <a:off x="289885" y="1504897"/>
            <a:ext cx="544397" cy="54439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10" name="object 10"/>
          <p:cNvSpPr/>
          <p:nvPr/>
        </p:nvSpPr>
        <p:spPr>
          <a:xfrm>
            <a:off x="4833202" y="1459492"/>
            <a:ext cx="544397" cy="54439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11" name="object 11"/>
          <p:cNvSpPr/>
          <p:nvPr/>
        </p:nvSpPr>
        <p:spPr>
          <a:xfrm>
            <a:off x="321589" y="3387557"/>
            <a:ext cx="544397" cy="54439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12" name="object 12"/>
          <p:cNvSpPr/>
          <p:nvPr/>
        </p:nvSpPr>
        <p:spPr>
          <a:xfrm>
            <a:off x="542159" y="1414491"/>
            <a:ext cx="342899" cy="34289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</p:spTree>
    <p:extLst>
      <p:ext uri="{BB962C8B-B14F-4D97-AF65-F5344CB8AC3E}">
        <p14:creationId xmlns:p14="http://schemas.microsoft.com/office/powerpoint/2010/main" val="224084993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387749" y="372995"/>
            <a:ext cx="2148648" cy="6968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3" name="object 3"/>
          <p:cNvSpPr/>
          <p:nvPr/>
        </p:nvSpPr>
        <p:spPr>
          <a:xfrm>
            <a:off x="184093" y="1029220"/>
            <a:ext cx="4223494" cy="148029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4" name="object 4"/>
          <p:cNvSpPr/>
          <p:nvPr/>
        </p:nvSpPr>
        <p:spPr>
          <a:xfrm>
            <a:off x="292017" y="1123644"/>
            <a:ext cx="4007643" cy="12644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5" name="object 5"/>
          <p:cNvSpPr/>
          <p:nvPr/>
        </p:nvSpPr>
        <p:spPr>
          <a:xfrm>
            <a:off x="258680" y="1090307"/>
            <a:ext cx="4074319" cy="1331119"/>
          </a:xfrm>
          <a:custGeom>
            <a:avLst/>
            <a:gdLst/>
            <a:ahLst/>
            <a:cxnLst/>
            <a:rect l="l" t="t" r="r" b="b"/>
            <a:pathLst>
              <a:path w="5432425" h="1774825">
                <a:moveTo>
                  <a:pt x="0" y="0"/>
                </a:moveTo>
                <a:lnTo>
                  <a:pt x="5432424" y="0"/>
                </a:lnTo>
                <a:lnTo>
                  <a:pt x="5432424" y="1774824"/>
                </a:lnTo>
                <a:lnTo>
                  <a:pt x="0" y="1774824"/>
                </a:lnTo>
                <a:lnTo>
                  <a:pt x="0" y="0"/>
                </a:lnTo>
                <a:close/>
              </a:path>
            </a:pathLst>
          </a:custGeom>
          <a:ln w="88899">
            <a:solidFill>
              <a:srgbClr val="FFFFFF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6" name="object 6"/>
          <p:cNvSpPr txBox="1"/>
          <p:nvPr/>
        </p:nvSpPr>
        <p:spPr>
          <a:xfrm>
            <a:off x="8335194" y="4859607"/>
            <a:ext cx="115729" cy="117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855"/>
              </a:lnSpc>
            </a:pPr>
            <a:r>
              <a:rPr sz="900" spc="-4" dirty="0">
                <a:solidFill>
                  <a:srgbClr val="888888"/>
                </a:solidFill>
                <a:latin typeface="Calibri"/>
                <a:cs typeface="Calibri"/>
              </a:rPr>
              <a:t>27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52250" y="529604"/>
            <a:ext cx="3395663" cy="4305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b="1" spc="-71" dirty="0">
                <a:solidFill>
                  <a:srgbClr val="162C37"/>
                </a:solidFill>
                <a:latin typeface="Trebuchet MS"/>
                <a:cs typeface="Trebuchet MS"/>
              </a:rPr>
              <a:t>What </a:t>
            </a:r>
            <a:r>
              <a:rPr sz="2700" b="1" spc="-98" dirty="0">
                <a:solidFill>
                  <a:srgbClr val="162C37"/>
                </a:solidFill>
                <a:latin typeface="Trebuchet MS"/>
                <a:cs typeface="Trebuchet MS"/>
              </a:rPr>
              <a:t>are </a:t>
            </a:r>
            <a:r>
              <a:rPr sz="2700" b="1" spc="-120" dirty="0">
                <a:solidFill>
                  <a:srgbClr val="162C37"/>
                </a:solidFill>
                <a:latin typeface="Trebuchet MS"/>
                <a:cs typeface="Trebuchet MS"/>
              </a:rPr>
              <a:t>the</a:t>
            </a:r>
            <a:r>
              <a:rPr sz="2700" b="1" spc="-293" dirty="0">
                <a:solidFill>
                  <a:srgbClr val="162C37"/>
                </a:solidFill>
                <a:latin typeface="Trebuchet MS"/>
                <a:cs typeface="Trebuchet MS"/>
              </a:rPr>
              <a:t> </a:t>
            </a:r>
            <a:r>
              <a:rPr sz="2700" b="1" spc="-26" dirty="0">
                <a:solidFill>
                  <a:srgbClr val="162C37"/>
                </a:solidFill>
                <a:latin typeface="Trebuchet MS"/>
                <a:cs typeface="Trebuchet MS"/>
              </a:rPr>
              <a:t>outputs?</a:t>
            </a:r>
            <a:endParaRPr sz="2700">
              <a:latin typeface="Trebuchet MS"/>
              <a:cs typeface="Trebuchet M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108521" y="3427524"/>
            <a:ext cx="2470826" cy="11810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9" name="object 9"/>
          <p:cNvSpPr/>
          <p:nvPr/>
        </p:nvSpPr>
        <p:spPr>
          <a:xfrm>
            <a:off x="4216446" y="3521948"/>
            <a:ext cx="2254975" cy="96516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10" name="object 10"/>
          <p:cNvSpPr/>
          <p:nvPr/>
        </p:nvSpPr>
        <p:spPr>
          <a:xfrm>
            <a:off x="4183109" y="3488611"/>
            <a:ext cx="2321719" cy="1032034"/>
          </a:xfrm>
          <a:custGeom>
            <a:avLst/>
            <a:gdLst/>
            <a:ahLst/>
            <a:cxnLst/>
            <a:rect l="l" t="t" r="r" b="b"/>
            <a:pathLst>
              <a:path w="3095625" h="1376045">
                <a:moveTo>
                  <a:pt x="0" y="0"/>
                </a:moveTo>
                <a:lnTo>
                  <a:pt x="3095533" y="0"/>
                </a:lnTo>
                <a:lnTo>
                  <a:pt x="3095533" y="1375785"/>
                </a:lnTo>
                <a:lnTo>
                  <a:pt x="0" y="1375785"/>
                </a:lnTo>
                <a:lnTo>
                  <a:pt x="0" y="0"/>
                </a:lnTo>
                <a:close/>
              </a:path>
            </a:pathLst>
          </a:custGeom>
          <a:ln w="88899">
            <a:solidFill>
              <a:srgbClr val="FFFFFF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11" name="object 11"/>
          <p:cNvSpPr/>
          <p:nvPr/>
        </p:nvSpPr>
        <p:spPr>
          <a:xfrm>
            <a:off x="184093" y="3773897"/>
            <a:ext cx="3570826" cy="121002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12" name="object 12"/>
          <p:cNvSpPr/>
          <p:nvPr/>
        </p:nvSpPr>
        <p:spPr>
          <a:xfrm>
            <a:off x="292017" y="3868322"/>
            <a:ext cx="3354975" cy="99417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13" name="object 13"/>
          <p:cNvSpPr/>
          <p:nvPr/>
        </p:nvSpPr>
        <p:spPr>
          <a:xfrm>
            <a:off x="258680" y="3834985"/>
            <a:ext cx="3421856" cy="1061085"/>
          </a:xfrm>
          <a:custGeom>
            <a:avLst/>
            <a:gdLst/>
            <a:ahLst/>
            <a:cxnLst/>
            <a:rect l="l" t="t" r="r" b="b"/>
            <a:pathLst>
              <a:path w="4562475" h="1414779">
                <a:moveTo>
                  <a:pt x="0" y="0"/>
                </a:moveTo>
                <a:lnTo>
                  <a:pt x="4562200" y="0"/>
                </a:lnTo>
                <a:lnTo>
                  <a:pt x="4562200" y="1414463"/>
                </a:lnTo>
                <a:lnTo>
                  <a:pt x="0" y="1414463"/>
                </a:lnTo>
                <a:lnTo>
                  <a:pt x="0" y="0"/>
                </a:lnTo>
                <a:close/>
              </a:path>
            </a:pathLst>
          </a:custGeom>
          <a:ln w="88899">
            <a:solidFill>
              <a:srgbClr val="FFFFFF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14" name="object 14"/>
          <p:cNvSpPr/>
          <p:nvPr/>
        </p:nvSpPr>
        <p:spPr>
          <a:xfrm>
            <a:off x="4597284" y="1180012"/>
            <a:ext cx="3833535" cy="174339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15" name="object 15"/>
          <p:cNvSpPr/>
          <p:nvPr/>
        </p:nvSpPr>
        <p:spPr>
          <a:xfrm>
            <a:off x="4705209" y="1274437"/>
            <a:ext cx="3617685" cy="152754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16" name="object 16"/>
          <p:cNvSpPr/>
          <p:nvPr/>
        </p:nvSpPr>
        <p:spPr>
          <a:xfrm>
            <a:off x="4671872" y="1241099"/>
            <a:ext cx="3684746" cy="1594485"/>
          </a:xfrm>
          <a:custGeom>
            <a:avLst/>
            <a:gdLst/>
            <a:ahLst/>
            <a:cxnLst/>
            <a:rect l="l" t="t" r="r" b="b"/>
            <a:pathLst>
              <a:path w="4912995" h="2125979">
                <a:moveTo>
                  <a:pt x="0" y="0"/>
                </a:moveTo>
                <a:lnTo>
                  <a:pt x="4912480" y="0"/>
                </a:lnTo>
                <a:lnTo>
                  <a:pt x="4912480" y="2125627"/>
                </a:lnTo>
                <a:lnTo>
                  <a:pt x="0" y="2125627"/>
                </a:lnTo>
                <a:lnTo>
                  <a:pt x="0" y="0"/>
                </a:lnTo>
                <a:close/>
              </a:path>
            </a:pathLst>
          </a:custGeom>
          <a:ln w="88899">
            <a:solidFill>
              <a:srgbClr val="FFFFFF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17" name="object 17"/>
          <p:cNvSpPr/>
          <p:nvPr/>
        </p:nvSpPr>
        <p:spPr>
          <a:xfrm>
            <a:off x="1005578" y="2483569"/>
            <a:ext cx="3200039" cy="131627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18" name="object 18"/>
          <p:cNvSpPr/>
          <p:nvPr/>
        </p:nvSpPr>
        <p:spPr>
          <a:xfrm>
            <a:off x="1113504" y="2577995"/>
            <a:ext cx="2984188" cy="110042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19" name="object 19"/>
          <p:cNvSpPr/>
          <p:nvPr/>
        </p:nvSpPr>
        <p:spPr>
          <a:xfrm>
            <a:off x="1080166" y="2544658"/>
            <a:ext cx="3051334" cy="1167289"/>
          </a:xfrm>
          <a:custGeom>
            <a:avLst/>
            <a:gdLst/>
            <a:ahLst/>
            <a:cxnLst/>
            <a:rect l="l" t="t" r="r" b="b"/>
            <a:pathLst>
              <a:path w="4068445" h="1556385">
                <a:moveTo>
                  <a:pt x="0" y="0"/>
                </a:moveTo>
                <a:lnTo>
                  <a:pt x="4067817" y="0"/>
                </a:lnTo>
                <a:lnTo>
                  <a:pt x="4067817" y="1556125"/>
                </a:lnTo>
                <a:lnTo>
                  <a:pt x="0" y="1556125"/>
                </a:lnTo>
                <a:lnTo>
                  <a:pt x="0" y="0"/>
                </a:lnTo>
                <a:close/>
              </a:path>
            </a:pathLst>
          </a:custGeom>
          <a:ln w="88899">
            <a:solidFill>
              <a:srgbClr val="FFFFFF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20" name="object 20"/>
          <p:cNvSpPr/>
          <p:nvPr/>
        </p:nvSpPr>
        <p:spPr>
          <a:xfrm>
            <a:off x="6601005" y="2986163"/>
            <a:ext cx="2167131" cy="206373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21" name="object 21"/>
          <p:cNvSpPr/>
          <p:nvPr/>
        </p:nvSpPr>
        <p:spPr>
          <a:xfrm>
            <a:off x="6708931" y="3080589"/>
            <a:ext cx="1951280" cy="184788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22" name="object 22"/>
          <p:cNvSpPr/>
          <p:nvPr/>
        </p:nvSpPr>
        <p:spPr>
          <a:xfrm>
            <a:off x="6675592" y="3047251"/>
            <a:ext cx="2018348" cy="1915001"/>
          </a:xfrm>
          <a:custGeom>
            <a:avLst/>
            <a:gdLst/>
            <a:ahLst/>
            <a:cxnLst/>
            <a:rect l="l" t="t" r="r" b="b"/>
            <a:pathLst>
              <a:path w="2691129" h="2553334">
                <a:moveTo>
                  <a:pt x="0" y="0"/>
                </a:moveTo>
                <a:lnTo>
                  <a:pt x="2690607" y="0"/>
                </a:lnTo>
                <a:lnTo>
                  <a:pt x="2690607" y="2552745"/>
                </a:lnTo>
                <a:lnTo>
                  <a:pt x="0" y="2552745"/>
                </a:lnTo>
                <a:lnTo>
                  <a:pt x="0" y="0"/>
                </a:lnTo>
                <a:close/>
              </a:path>
            </a:pathLst>
          </a:custGeom>
          <a:ln w="88899">
            <a:solidFill>
              <a:srgbClr val="FFFFFF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</p:spTree>
    <p:extLst>
      <p:ext uri="{BB962C8B-B14F-4D97-AF65-F5344CB8AC3E}">
        <p14:creationId xmlns:p14="http://schemas.microsoft.com/office/powerpoint/2010/main" val="427938919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3400" y="331868"/>
            <a:ext cx="5148263" cy="56769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3600" spc="-26" dirty="0"/>
              <a:t>Uploading </a:t>
            </a:r>
            <a:r>
              <a:rPr sz="3600" spc="-53" dirty="0"/>
              <a:t>to</a:t>
            </a:r>
            <a:r>
              <a:rPr sz="3600" spc="-401" dirty="0"/>
              <a:t> </a:t>
            </a:r>
            <a:r>
              <a:rPr sz="3600" spc="-214" dirty="0"/>
              <a:t>GenomeTrakr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474747" y="1337310"/>
            <a:ext cx="6779419" cy="336451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1004" indent="-401955">
              <a:lnSpc>
                <a:spcPct val="100000"/>
              </a:lnSpc>
              <a:spcBef>
                <a:spcPts val="75"/>
              </a:spcBef>
              <a:buChar char="●"/>
              <a:tabLst>
                <a:tab pos="411004" algn="l"/>
                <a:tab pos="411480" algn="l"/>
              </a:tabLst>
            </a:pPr>
            <a:r>
              <a:rPr sz="3000" spc="-248" dirty="0">
                <a:latin typeface="Arial"/>
                <a:cs typeface="Arial"/>
              </a:rPr>
              <a:t>We</a:t>
            </a:r>
            <a:r>
              <a:rPr sz="3000" spc="-169" dirty="0">
                <a:latin typeface="Arial"/>
                <a:cs typeface="Arial"/>
              </a:rPr>
              <a:t> </a:t>
            </a:r>
            <a:r>
              <a:rPr sz="3000" spc="-56" dirty="0">
                <a:latin typeface="Arial"/>
                <a:cs typeface="Arial"/>
              </a:rPr>
              <a:t>fell</a:t>
            </a:r>
            <a:r>
              <a:rPr sz="3000" spc="-165" dirty="0">
                <a:latin typeface="Arial"/>
                <a:cs typeface="Arial"/>
              </a:rPr>
              <a:t> </a:t>
            </a:r>
            <a:r>
              <a:rPr sz="3000" spc="-11" dirty="0">
                <a:latin typeface="Arial"/>
                <a:cs typeface="Arial"/>
              </a:rPr>
              <a:t>behind</a:t>
            </a:r>
            <a:r>
              <a:rPr sz="3000" spc="-165" dirty="0">
                <a:latin typeface="Arial"/>
                <a:cs typeface="Arial"/>
              </a:rPr>
              <a:t> </a:t>
            </a:r>
            <a:r>
              <a:rPr sz="3000" spc="-19" dirty="0">
                <a:latin typeface="Arial"/>
                <a:cs typeface="Arial"/>
              </a:rPr>
              <a:t>but</a:t>
            </a:r>
            <a:r>
              <a:rPr sz="3000" spc="-165" dirty="0">
                <a:latin typeface="Arial"/>
                <a:cs typeface="Arial"/>
              </a:rPr>
              <a:t> </a:t>
            </a:r>
            <a:r>
              <a:rPr sz="3000" spc="-4" dirty="0">
                <a:latin typeface="Arial"/>
                <a:cs typeface="Arial"/>
              </a:rPr>
              <a:t>ﬁxing</a:t>
            </a:r>
            <a:r>
              <a:rPr sz="3000" spc="-165" dirty="0">
                <a:latin typeface="Arial"/>
                <a:cs typeface="Arial"/>
              </a:rPr>
              <a:t> </a:t>
            </a:r>
            <a:r>
              <a:rPr sz="3000" spc="-15" dirty="0">
                <a:latin typeface="Arial"/>
                <a:cs typeface="Arial"/>
              </a:rPr>
              <a:t>this</a:t>
            </a:r>
            <a:r>
              <a:rPr sz="3000" spc="-165" dirty="0">
                <a:latin typeface="Arial"/>
                <a:cs typeface="Arial"/>
              </a:rPr>
              <a:t> </a:t>
            </a:r>
            <a:r>
              <a:rPr sz="3000" spc="-86" dirty="0">
                <a:latin typeface="Arial"/>
                <a:cs typeface="Arial"/>
              </a:rPr>
              <a:t>now!</a:t>
            </a:r>
            <a:endParaRPr sz="3000">
              <a:latin typeface="Arial"/>
              <a:cs typeface="Arial"/>
            </a:endParaRPr>
          </a:p>
          <a:p>
            <a:pPr marL="753904" lvl="1" indent="-356235">
              <a:lnSpc>
                <a:spcPts val="2872"/>
              </a:lnSpc>
              <a:spcBef>
                <a:spcPts val="41"/>
              </a:spcBef>
              <a:buChar char="○"/>
              <a:tabLst>
                <a:tab pos="753904" algn="l"/>
                <a:tab pos="754380" algn="l"/>
              </a:tabLst>
            </a:pPr>
            <a:r>
              <a:rPr sz="2400" spc="11" dirty="0">
                <a:latin typeface="Arial"/>
                <a:cs typeface="Arial"/>
              </a:rPr>
              <a:t>5500</a:t>
            </a:r>
            <a:r>
              <a:rPr sz="2400" spc="-139" dirty="0">
                <a:latin typeface="Arial"/>
                <a:cs typeface="Arial"/>
              </a:rPr>
              <a:t> </a:t>
            </a:r>
            <a:r>
              <a:rPr sz="2400" spc="-68" dirty="0">
                <a:latin typeface="Arial"/>
                <a:cs typeface="Arial"/>
              </a:rPr>
              <a:t>Salmonella</a:t>
            </a:r>
            <a:endParaRPr sz="2400">
              <a:latin typeface="Arial"/>
              <a:cs typeface="Arial"/>
            </a:endParaRPr>
          </a:p>
          <a:p>
            <a:pPr marL="753904" lvl="1" indent="-356235">
              <a:lnSpc>
                <a:spcPts val="2869"/>
              </a:lnSpc>
              <a:buChar char="○"/>
              <a:tabLst>
                <a:tab pos="753904" algn="l"/>
                <a:tab pos="754380" algn="l"/>
                <a:tab pos="1341120" algn="l"/>
              </a:tabLst>
            </a:pPr>
            <a:r>
              <a:rPr sz="2400" spc="-131" dirty="0">
                <a:latin typeface="Arial"/>
                <a:cs typeface="Arial"/>
              </a:rPr>
              <a:t>130	</a:t>
            </a:r>
            <a:r>
              <a:rPr sz="2400" spc="-15" dirty="0">
                <a:latin typeface="Arial"/>
                <a:cs typeface="Arial"/>
              </a:rPr>
              <a:t>Listeria</a:t>
            </a:r>
            <a:endParaRPr sz="2400">
              <a:latin typeface="Arial"/>
              <a:cs typeface="Arial"/>
            </a:endParaRPr>
          </a:p>
          <a:p>
            <a:pPr marL="753904" lvl="1" indent="-356235">
              <a:lnSpc>
                <a:spcPts val="2876"/>
              </a:lnSpc>
              <a:buChar char="○"/>
              <a:tabLst>
                <a:tab pos="753904" algn="l"/>
                <a:tab pos="754380" algn="l"/>
              </a:tabLst>
            </a:pPr>
            <a:r>
              <a:rPr sz="2400" spc="-64" dirty="0">
                <a:latin typeface="Arial"/>
                <a:cs typeface="Arial"/>
              </a:rPr>
              <a:t>Getting </a:t>
            </a:r>
            <a:r>
              <a:rPr sz="2400" spc="-26" dirty="0">
                <a:latin typeface="Arial"/>
                <a:cs typeface="Arial"/>
              </a:rPr>
              <a:t>permission </a:t>
            </a:r>
            <a:r>
              <a:rPr sz="2400" spc="-19" dirty="0">
                <a:latin typeface="Arial"/>
                <a:cs typeface="Arial"/>
              </a:rPr>
              <a:t>for </a:t>
            </a:r>
            <a:r>
              <a:rPr sz="2400" spc="-75" dirty="0">
                <a:latin typeface="Arial"/>
                <a:cs typeface="Arial"/>
              </a:rPr>
              <a:t>more</a:t>
            </a:r>
            <a:r>
              <a:rPr sz="2400" spc="-439" dirty="0">
                <a:latin typeface="Arial"/>
                <a:cs typeface="Arial"/>
              </a:rPr>
              <a:t> </a:t>
            </a:r>
            <a:r>
              <a:rPr sz="2400" spc="-38" dirty="0">
                <a:latin typeface="Arial"/>
                <a:cs typeface="Arial"/>
              </a:rPr>
              <a:t>species</a:t>
            </a:r>
            <a:endParaRPr sz="2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30"/>
              </a:spcBef>
              <a:buFont typeface="Arial"/>
              <a:buChar char="○"/>
            </a:pPr>
            <a:endParaRPr sz="2438">
              <a:latin typeface="Arial"/>
              <a:cs typeface="Arial"/>
            </a:endParaRPr>
          </a:p>
          <a:p>
            <a:pPr marL="411004" indent="-401955">
              <a:lnSpc>
                <a:spcPct val="100000"/>
              </a:lnSpc>
              <a:buChar char="●"/>
              <a:tabLst>
                <a:tab pos="411004" algn="l"/>
                <a:tab pos="411480" algn="l"/>
              </a:tabLst>
            </a:pPr>
            <a:r>
              <a:rPr sz="3000" spc="-86" dirty="0">
                <a:latin typeface="Arial"/>
                <a:cs typeface="Arial"/>
              </a:rPr>
              <a:t>Regular </a:t>
            </a:r>
            <a:r>
              <a:rPr sz="3000" spc="-26" dirty="0">
                <a:latin typeface="Arial"/>
                <a:cs typeface="Arial"/>
              </a:rPr>
              <a:t>upload</a:t>
            </a:r>
            <a:r>
              <a:rPr sz="3000" spc="-248" dirty="0">
                <a:latin typeface="Arial"/>
                <a:cs typeface="Arial"/>
              </a:rPr>
              <a:t> </a:t>
            </a:r>
            <a:r>
              <a:rPr sz="3000" spc="-68" dirty="0">
                <a:latin typeface="Arial"/>
                <a:cs typeface="Arial"/>
              </a:rPr>
              <a:t>schedule</a:t>
            </a:r>
            <a:endParaRPr sz="3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3"/>
              </a:spcBef>
              <a:buFont typeface="Arial"/>
              <a:buChar char="●"/>
            </a:pPr>
            <a:endParaRPr sz="3113">
              <a:latin typeface="Arial"/>
              <a:cs typeface="Arial"/>
            </a:endParaRPr>
          </a:p>
          <a:p>
            <a:pPr marL="411004" indent="-401955">
              <a:lnSpc>
                <a:spcPct val="100000"/>
              </a:lnSpc>
              <a:buChar char="●"/>
              <a:tabLst>
                <a:tab pos="411004" algn="l"/>
                <a:tab pos="411480" algn="l"/>
              </a:tabLst>
            </a:pPr>
            <a:r>
              <a:rPr sz="3000" spc="-165" dirty="0">
                <a:latin typeface="Arial"/>
                <a:cs typeface="Arial"/>
              </a:rPr>
              <a:t>Goal: </a:t>
            </a:r>
            <a:r>
              <a:rPr sz="3000" spc="-49" dirty="0">
                <a:latin typeface="Arial"/>
                <a:cs typeface="Arial"/>
              </a:rPr>
              <a:t>Upload </a:t>
            </a:r>
            <a:r>
              <a:rPr sz="3000" spc="-71" dirty="0">
                <a:latin typeface="Arial"/>
                <a:cs typeface="Arial"/>
              </a:rPr>
              <a:t>from </a:t>
            </a:r>
            <a:r>
              <a:rPr sz="3000" spc="-330" dirty="0">
                <a:latin typeface="Arial"/>
                <a:cs typeface="Arial"/>
              </a:rPr>
              <a:t>AT </a:t>
            </a:r>
            <a:r>
              <a:rPr sz="3000" spc="-45" dirty="0">
                <a:latin typeface="Arial"/>
                <a:cs typeface="Arial"/>
              </a:rPr>
              <a:t>to </a:t>
            </a:r>
            <a:r>
              <a:rPr sz="3000" spc="-375" dirty="0">
                <a:latin typeface="Arial"/>
                <a:cs typeface="Arial"/>
              </a:rPr>
              <a:t>GT </a:t>
            </a:r>
            <a:r>
              <a:rPr sz="3000" spc="-23" dirty="0">
                <a:latin typeface="Arial"/>
                <a:cs typeface="Arial"/>
              </a:rPr>
              <a:t>for </a:t>
            </a:r>
            <a:r>
              <a:rPr sz="3000" spc="-34" dirty="0">
                <a:latin typeface="Arial"/>
                <a:cs typeface="Arial"/>
              </a:rPr>
              <a:t>all</a:t>
            </a:r>
            <a:r>
              <a:rPr sz="3000" spc="-274" dirty="0">
                <a:latin typeface="Arial"/>
                <a:cs typeface="Arial"/>
              </a:rPr>
              <a:t> </a:t>
            </a:r>
            <a:r>
              <a:rPr sz="3000" spc="-79" dirty="0">
                <a:latin typeface="Arial"/>
                <a:cs typeface="Arial"/>
              </a:rPr>
              <a:t>States</a:t>
            </a:r>
            <a:endParaRPr sz="3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39887" y="4834171"/>
            <a:ext cx="190024" cy="21336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1275" spc="-41" dirty="0">
                <a:latin typeface="Arial"/>
                <a:cs typeface="Arial"/>
              </a:rPr>
              <a:t>28</a:t>
            </a:r>
            <a:endParaRPr sz="1275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186488" y="2312794"/>
            <a:ext cx="2500312" cy="10286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</p:spTree>
    <p:extLst>
      <p:ext uri="{BB962C8B-B14F-4D97-AF65-F5344CB8AC3E}">
        <p14:creationId xmlns:p14="http://schemas.microsoft.com/office/powerpoint/2010/main" val="170567490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7104" y="3658824"/>
            <a:ext cx="2020710" cy="5465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2250" y="529604"/>
            <a:ext cx="3062288" cy="4305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b="1" spc="-26" dirty="0">
                <a:solidFill>
                  <a:srgbClr val="162C37"/>
                </a:solidFill>
                <a:latin typeface="Trebuchet MS"/>
                <a:cs typeface="Trebuchet MS"/>
              </a:rPr>
              <a:t>Acknowledgements</a:t>
            </a:r>
            <a:endParaRPr sz="27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26333" y="3119947"/>
            <a:ext cx="1769495" cy="43057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5" name="object 5"/>
          <p:cNvSpPr/>
          <p:nvPr/>
        </p:nvSpPr>
        <p:spPr>
          <a:xfrm>
            <a:off x="3169449" y="1651235"/>
            <a:ext cx="5784532" cy="2643188"/>
          </a:xfrm>
          <a:custGeom>
            <a:avLst/>
            <a:gdLst/>
            <a:ahLst/>
            <a:cxnLst/>
            <a:rect l="l" t="t" r="r" b="b"/>
            <a:pathLst>
              <a:path w="7712709" h="3524250">
                <a:moveTo>
                  <a:pt x="7125053" y="3523904"/>
                </a:moveTo>
                <a:lnTo>
                  <a:pt x="587329" y="3523904"/>
                </a:lnTo>
                <a:lnTo>
                  <a:pt x="539159" y="3521957"/>
                </a:lnTo>
                <a:lnTo>
                  <a:pt x="492061" y="3516217"/>
                </a:lnTo>
                <a:lnTo>
                  <a:pt x="446187" y="3506834"/>
                </a:lnTo>
                <a:lnTo>
                  <a:pt x="401687" y="3493961"/>
                </a:lnTo>
                <a:lnTo>
                  <a:pt x="358714" y="3477748"/>
                </a:lnTo>
                <a:lnTo>
                  <a:pt x="317417" y="3458347"/>
                </a:lnTo>
                <a:lnTo>
                  <a:pt x="277949" y="3435908"/>
                </a:lnTo>
                <a:lnTo>
                  <a:pt x="240460" y="3410583"/>
                </a:lnTo>
                <a:lnTo>
                  <a:pt x="205101" y="3382523"/>
                </a:lnTo>
                <a:lnTo>
                  <a:pt x="172024" y="3351879"/>
                </a:lnTo>
                <a:lnTo>
                  <a:pt x="141380" y="3318802"/>
                </a:lnTo>
                <a:lnTo>
                  <a:pt x="113320" y="3283444"/>
                </a:lnTo>
                <a:lnTo>
                  <a:pt x="87995" y="3245954"/>
                </a:lnTo>
                <a:lnTo>
                  <a:pt x="65556" y="3206486"/>
                </a:lnTo>
                <a:lnTo>
                  <a:pt x="46155" y="3165190"/>
                </a:lnTo>
                <a:lnTo>
                  <a:pt x="29942" y="3122216"/>
                </a:lnTo>
                <a:lnTo>
                  <a:pt x="17069" y="3077717"/>
                </a:lnTo>
                <a:lnTo>
                  <a:pt x="7687" y="3031842"/>
                </a:lnTo>
                <a:lnTo>
                  <a:pt x="1946" y="2984745"/>
                </a:lnTo>
                <a:lnTo>
                  <a:pt x="0" y="2936574"/>
                </a:lnTo>
                <a:lnTo>
                  <a:pt x="0" y="587329"/>
                </a:lnTo>
                <a:lnTo>
                  <a:pt x="1946" y="539159"/>
                </a:lnTo>
                <a:lnTo>
                  <a:pt x="7687" y="492061"/>
                </a:lnTo>
                <a:lnTo>
                  <a:pt x="17069" y="446187"/>
                </a:lnTo>
                <a:lnTo>
                  <a:pt x="29942" y="401687"/>
                </a:lnTo>
                <a:lnTo>
                  <a:pt x="46155" y="358714"/>
                </a:lnTo>
                <a:lnTo>
                  <a:pt x="65556" y="317417"/>
                </a:lnTo>
                <a:lnTo>
                  <a:pt x="87995" y="277949"/>
                </a:lnTo>
                <a:lnTo>
                  <a:pt x="113320" y="240460"/>
                </a:lnTo>
                <a:lnTo>
                  <a:pt x="141380" y="205101"/>
                </a:lnTo>
                <a:lnTo>
                  <a:pt x="172024" y="172024"/>
                </a:lnTo>
                <a:lnTo>
                  <a:pt x="205101" y="141380"/>
                </a:lnTo>
                <a:lnTo>
                  <a:pt x="240460" y="113320"/>
                </a:lnTo>
                <a:lnTo>
                  <a:pt x="277949" y="87995"/>
                </a:lnTo>
                <a:lnTo>
                  <a:pt x="317417" y="65556"/>
                </a:lnTo>
                <a:lnTo>
                  <a:pt x="358714" y="46155"/>
                </a:lnTo>
                <a:lnTo>
                  <a:pt x="401687" y="29942"/>
                </a:lnTo>
                <a:lnTo>
                  <a:pt x="446187" y="17069"/>
                </a:lnTo>
                <a:lnTo>
                  <a:pt x="492061" y="7687"/>
                </a:lnTo>
                <a:lnTo>
                  <a:pt x="539159" y="1946"/>
                </a:lnTo>
                <a:lnTo>
                  <a:pt x="587329" y="0"/>
                </a:lnTo>
                <a:lnTo>
                  <a:pt x="7125053" y="0"/>
                </a:lnTo>
                <a:lnTo>
                  <a:pt x="7176695" y="2273"/>
                </a:lnTo>
                <a:lnTo>
                  <a:pt x="7227594" y="9017"/>
                </a:lnTo>
                <a:lnTo>
                  <a:pt x="7277479" y="20122"/>
                </a:lnTo>
                <a:lnTo>
                  <a:pt x="7326080" y="35474"/>
                </a:lnTo>
                <a:lnTo>
                  <a:pt x="7373127" y="54961"/>
                </a:lnTo>
                <a:lnTo>
                  <a:pt x="7418348" y="78472"/>
                </a:lnTo>
                <a:lnTo>
                  <a:pt x="7461475" y="105894"/>
                </a:lnTo>
                <a:lnTo>
                  <a:pt x="7502235" y="137115"/>
                </a:lnTo>
                <a:lnTo>
                  <a:pt x="7540358" y="172024"/>
                </a:lnTo>
                <a:lnTo>
                  <a:pt x="7575267" y="210148"/>
                </a:lnTo>
                <a:lnTo>
                  <a:pt x="7606488" y="250908"/>
                </a:lnTo>
                <a:lnTo>
                  <a:pt x="7633910" y="294034"/>
                </a:lnTo>
                <a:lnTo>
                  <a:pt x="7657421" y="339255"/>
                </a:lnTo>
                <a:lnTo>
                  <a:pt x="7676908" y="386302"/>
                </a:lnTo>
                <a:lnTo>
                  <a:pt x="7692260" y="434903"/>
                </a:lnTo>
                <a:lnTo>
                  <a:pt x="7703364" y="484788"/>
                </a:lnTo>
                <a:lnTo>
                  <a:pt x="7710109" y="535687"/>
                </a:lnTo>
                <a:lnTo>
                  <a:pt x="7712382" y="587329"/>
                </a:lnTo>
                <a:lnTo>
                  <a:pt x="7712382" y="2936574"/>
                </a:lnTo>
                <a:lnTo>
                  <a:pt x="7710435" y="2984745"/>
                </a:lnTo>
                <a:lnTo>
                  <a:pt x="7704695" y="3031842"/>
                </a:lnTo>
                <a:lnTo>
                  <a:pt x="7695313" y="3077717"/>
                </a:lnTo>
                <a:lnTo>
                  <a:pt x="7682440" y="3122216"/>
                </a:lnTo>
                <a:lnTo>
                  <a:pt x="7666227" y="3165190"/>
                </a:lnTo>
                <a:lnTo>
                  <a:pt x="7646826" y="3206486"/>
                </a:lnTo>
                <a:lnTo>
                  <a:pt x="7624387" y="3245954"/>
                </a:lnTo>
                <a:lnTo>
                  <a:pt x="7599062" y="3283444"/>
                </a:lnTo>
                <a:lnTo>
                  <a:pt x="7571002" y="3318802"/>
                </a:lnTo>
                <a:lnTo>
                  <a:pt x="7540358" y="3351879"/>
                </a:lnTo>
                <a:lnTo>
                  <a:pt x="7507281" y="3382523"/>
                </a:lnTo>
                <a:lnTo>
                  <a:pt x="7471922" y="3410583"/>
                </a:lnTo>
                <a:lnTo>
                  <a:pt x="7434433" y="3435908"/>
                </a:lnTo>
                <a:lnTo>
                  <a:pt x="7394965" y="3458347"/>
                </a:lnTo>
                <a:lnTo>
                  <a:pt x="7353669" y="3477748"/>
                </a:lnTo>
                <a:lnTo>
                  <a:pt x="7310695" y="3493961"/>
                </a:lnTo>
                <a:lnTo>
                  <a:pt x="7266196" y="3506834"/>
                </a:lnTo>
                <a:lnTo>
                  <a:pt x="7220321" y="3516217"/>
                </a:lnTo>
                <a:lnTo>
                  <a:pt x="7173224" y="3521957"/>
                </a:lnTo>
                <a:lnTo>
                  <a:pt x="7125053" y="3523904"/>
                </a:lnTo>
                <a:close/>
              </a:path>
            </a:pathLst>
          </a:custGeom>
          <a:solidFill>
            <a:srgbClr val="E7F4E0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6" name="object 6"/>
          <p:cNvSpPr/>
          <p:nvPr/>
        </p:nvSpPr>
        <p:spPr>
          <a:xfrm>
            <a:off x="3294571" y="3301012"/>
            <a:ext cx="928211" cy="928211"/>
          </a:xfrm>
          <a:custGeom>
            <a:avLst/>
            <a:gdLst/>
            <a:ahLst/>
            <a:cxnLst/>
            <a:rect l="l" t="t" r="r" b="b"/>
            <a:pathLst>
              <a:path w="1237614" h="1237614">
                <a:moveTo>
                  <a:pt x="618534" y="1237069"/>
                </a:moveTo>
                <a:lnTo>
                  <a:pt x="570196" y="1235208"/>
                </a:lnTo>
                <a:lnTo>
                  <a:pt x="522876" y="1229717"/>
                </a:lnTo>
                <a:lnTo>
                  <a:pt x="476710" y="1220733"/>
                </a:lnTo>
                <a:lnTo>
                  <a:pt x="431837" y="1208394"/>
                </a:lnTo>
                <a:lnTo>
                  <a:pt x="388394" y="1192837"/>
                </a:lnTo>
                <a:lnTo>
                  <a:pt x="346518" y="1174200"/>
                </a:lnTo>
                <a:lnTo>
                  <a:pt x="306348" y="1152621"/>
                </a:lnTo>
                <a:lnTo>
                  <a:pt x="268020" y="1128236"/>
                </a:lnTo>
                <a:lnTo>
                  <a:pt x="231672" y="1101184"/>
                </a:lnTo>
                <a:lnTo>
                  <a:pt x="197442" y="1071601"/>
                </a:lnTo>
                <a:lnTo>
                  <a:pt x="165467" y="1039626"/>
                </a:lnTo>
                <a:lnTo>
                  <a:pt x="135885" y="1005396"/>
                </a:lnTo>
                <a:lnTo>
                  <a:pt x="108832" y="969049"/>
                </a:lnTo>
                <a:lnTo>
                  <a:pt x="84448" y="930721"/>
                </a:lnTo>
                <a:lnTo>
                  <a:pt x="62868" y="890550"/>
                </a:lnTo>
                <a:lnTo>
                  <a:pt x="44231" y="848675"/>
                </a:lnTo>
                <a:lnTo>
                  <a:pt x="28675" y="805232"/>
                </a:lnTo>
                <a:lnTo>
                  <a:pt x="16335" y="760359"/>
                </a:lnTo>
                <a:lnTo>
                  <a:pt x="7352" y="714193"/>
                </a:lnTo>
                <a:lnTo>
                  <a:pt x="1860" y="666872"/>
                </a:lnTo>
                <a:lnTo>
                  <a:pt x="0" y="618534"/>
                </a:lnTo>
                <a:lnTo>
                  <a:pt x="1860" y="570196"/>
                </a:lnTo>
                <a:lnTo>
                  <a:pt x="7352" y="522876"/>
                </a:lnTo>
                <a:lnTo>
                  <a:pt x="16335" y="476710"/>
                </a:lnTo>
                <a:lnTo>
                  <a:pt x="28675" y="431837"/>
                </a:lnTo>
                <a:lnTo>
                  <a:pt x="44231" y="388394"/>
                </a:lnTo>
                <a:lnTo>
                  <a:pt x="62868" y="346518"/>
                </a:lnTo>
                <a:lnTo>
                  <a:pt x="84448" y="306348"/>
                </a:lnTo>
                <a:lnTo>
                  <a:pt x="108832" y="268020"/>
                </a:lnTo>
                <a:lnTo>
                  <a:pt x="135885" y="231672"/>
                </a:lnTo>
                <a:lnTo>
                  <a:pt x="165467" y="197442"/>
                </a:lnTo>
                <a:lnTo>
                  <a:pt x="197442" y="165467"/>
                </a:lnTo>
                <a:lnTo>
                  <a:pt x="231672" y="135885"/>
                </a:lnTo>
                <a:lnTo>
                  <a:pt x="268020" y="108832"/>
                </a:lnTo>
                <a:lnTo>
                  <a:pt x="306348" y="84448"/>
                </a:lnTo>
                <a:lnTo>
                  <a:pt x="346518" y="62868"/>
                </a:lnTo>
                <a:lnTo>
                  <a:pt x="388394" y="44231"/>
                </a:lnTo>
                <a:lnTo>
                  <a:pt x="431837" y="28674"/>
                </a:lnTo>
                <a:lnTo>
                  <a:pt x="476710" y="16335"/>
                </a:lnTo>
                <a:lnTo>
                  <a:pt x="522876" y="7352"/>
                </a:lnTo>
                <a:lnTo>
                  <a:pt x="570196" y="1860"/>
                </a:lnTo>
                <a:lnTo>
                  <a:pt x="618534" y="0"/>
                </a:lnTo>
                <a:lnTo>
                  <a:pt x="667512" y="1940"/>
                </a:lnTo>
                <a:lnTo>
                  <a:pt x="715879" y="7705"/>
                </a:lnTo>
                <a:lnTo>
                  <a:pt x="763427" y="17207"/>
                </a:lnTo>
                <a:lnTo>
                  <a:pt x="809949" y="30362"/>
                </a:lnTo>
                <a:lnTo>
                  <a:pt x="855237" y="47083"/>
                </a:lnTo>
                <a:lnTo>
                  <a:pt x="899084" y="67283"/>
                </a:lnTo>
                <a:lnTo>
                  <a:pt x="941282" y="90877"/>
                </a:lnTo>
                <a:lnTo>
                  <a:pt x="981623" y="117780"/>
                </a:lnTo>
                <a:lnTo>
                  <a:pt x="1019900" y="147904"/>
                </a:lnTo>
                <a:lnTo>
                  <a:pt x="1055905" y="181164"/>
                </a:lnTo>
                <a:lnTo>
                  <a:pt x="1089165" y="217169"/>
                </a:lnTo>
                <a:lnTo>
                  <a:pt x="1119289" y="255445"/>
                </a:lnTo>
                <a:lnTo>
                  <a:pt x="1146191" y="295786"/>
                </a:lnTo>
                <a:lnTo>
                  <a:pt x="1169785" y="337984"/>
                </a:lnTo>
                <a:lnTo>
                  <a:pt x="1189986" y="381831"/>
                </a:lnTo>
                <a:lnTo>
                  <a:pt x="1206706" y="427120"/>
                </a:lnTo>
                <a:lnTo>
                  <a:pt x="1219861" y="473642"/>
                </a:lnTo>
                <a:lnTo>
                  <a:pt x="1229364" y="521190"/>
                </a:lnTo>
                <a:lnTo>
                  <a:pt x="1235128" y="569557"/>
                </a:lnTo>
                <a:lnTo>
                  <a:pt x="1237069" y="618534"/>
                </a:lnTo>
                <a:lnTo>
                  <a:pt x="1235208" y="666872"/>
                </a:lnTo>
                <a:lnTo>
                  <a:pt x="1229717" y="714193"/>
                </a:lnTo>
                <a:lnTo>
                  <a:pt x="1220733" y="760359"/>
                </a:lnTo>
                <a:lnTo>
                  <a:pt x="1208394" y="805232"/>
                </a:lnTo>
                <a:lnTo>
                  <a:pt x="1192837" y="848675"/>
                </a:lnTo>
                <a:lnTo>
                  <a:pt x="1174200" y="890550"/>
                </a:lnTo>
                <a:lnTo>
                  <a:pt x="1152621" y="930721"/>
                </a:lnTo>
                <a:lnTo>
                  <a:pt x="1128236" y="969049"/>
                </a:lnTo>
                <a:lnTo>
                  <a:pt x="1101184" y="1005396"/>
                </a:lnTo>
                <a:lnTo>
                  <a:pt x="1071601" y="1039626"/>
                </a:lnTo>
                <a:lnTo>
                  <a:pt x="1039626" y="1071601"/>
                </a:lnTo>
                <a:lnTo>
                  <a:pt x="1005396" y="1101184"/>
                </a:lnTo>
                <a:lnTo>
                  <a:pt x="969049" y="1128236"/>
                </a:lnTo>
                <a:lnTo>
                  <a:pt x="930721" y="1152621"/>
                </a:lnTo>
                <a:lnTo>
                  <a:pt x="890550" y="1174200"/>
                </a:lnTo>
                <a:lnTo>
                  <a:pt x="848675" y="1192837"/>
                </a:lnTo>
                <a:lnTo>
                  <a:pt x="805232" y="1208394"/>
                </a:lnTo>
                <a:lnTo>
                  <a:pt x="760359" y="1220733"/>
                </a:lnTo>
                <a:lnTo>
                  <a:pt x="714193" y="1229717"/>
                </a:lnTo>
                <a:lnTo>
                  <a:pt x="666872" y="1235208"/>
                </a:lnTo>
                <a:lnTo>
                  <a:pt x="618534" y="123706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7" name="object 7"/>
          <p:cNvSpPr/>
          <p:nvPr/>
        </p:nvSpPr>
        <p:spPr>
          <a:xfrm>
            <a:off x="3557709" y="3472960"/>
            <a:ext cx="401525" cy="5887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8" name="object 8"/>
          <p:cNvSpPr/>
          <p:nvPr/>
        </p:nvSpPr>
        <p:spPr>
          <a:xfrm>
            <a:off x="5609574" y="1716425"/>
            <a:ext cx="928211" cy="928211"/>
          </a:xfrm>
          <a:custGeom>
            <a:avLst/>
            <a:gdLst/>
            <a:ahLst/>
            <a:cxnLst/>
            <a:rect l="l" t="t" r="r" b="b"/>
            <a:pathLst>
              <a:path w="1237615" h="1237614">
                <a:moveTo>
                  <a:pt x="618534" y="1237069"/>
                </a:moveTo>
                <a:lnTo>
                  <a:pt x="570196" y="1235208"/>
                </a:lnTo>
                <a:lnTo>
                  <a:pt x="522875" y="1229717"/>
                </a:lnTo>
                <a:lnTo>
                  <a:pt x="476710" y="1220733"/>
                </a:lnTo>
                <a:lnTo>
                  <a:pt x="431837" y="1208394"/>
                </a:lnTo>
                <a:lnTo>
                  <a:pt x="388394" y="1192838"/>
                </a:lnTo>
                <a:lnTo>
                  <a:pt x="346518" y="1174201"/>
                </a:lnTo>
                <a:lnTo>
                  <a:pt x="306348" y="1152621"/>
                </a:lnTo>
                <a:lnTo>
                  <a:pt x="268020" y="1128236"/>
                </a:lnTo>
                <a:lnTo>
                  <a:pt x="231672" y="1101184"/>
                </a:lnTo>
                <a:lnTo>
                  <a:pt x="197442" y="1071602"/>
                </a:lnTo>
                <a:lnTo>
                  <a:pt x="165467" y="1039627"/>
                </a:lnTo>
                <a:lnTo>
                  <a:pt x="135885" y="1005396"/>
                </a:lnTo>
                <a:lnTo>
                  <a:pt x="108832" y="969049"/>
                </a:lnTo>
                <a:lnTo>
                  <a:pt x="84448" y="930721"/>
                </a:lnTo>
                <a:lnTo>
                  <a:pt x="62868" y="890550"/>
                </a:lnTo>
                <a:lnTo>
                  <a:pt x="44231" y="848675"/>
                </a:lnTo>
                <a:lnTo>
                  <a:pt x="28674" y="805232"/>
                </a:lnTo>
                <a:lnTo>
                  <a:pt x="16335" y="760359"/>
                </a:lnTo>
                <a:lnTo>
                  <a:pt x="7352" y="714193"/>
                </a:lnTo>
                <a:lnTo>
                  <a:pt x="1860" y="666873"/>
                </a:lnTo>
                <a:lnTo>
                  <a:pt x="0" y="618534"/>
                </a:lnTo>
                <a:lnTo>
                  <a:pt x="1860" y="570196"/>
                </a:lnTo>
                <a:lnTo>
                  <a:pt x="7352" y="522876"/>
                </a:lnTo>
                <a:lnTo>
                  <a:pt x="16335" y="476710"/>
                </a:lnTo>
                <a:lnTo>
                  <a:pt x="28674" y="431837"/>
                </a:lnTo>
                <a:lnTo>
                  <a:pt x="44231" y="388394"/>
                </a:lnTo>
                <a:lnTo>
                  <a:pt x="62868" y="346518"/>
                </a:lnTo>
                <a:lnTo>
                  <a:pt x="84448" y="306348"/>
                </a:lnTo>
                <a:lnTo>
                  <a:pt x="108832" y="268020"/>
                </a:lnTo>
                <a:lnTo>
                  <a:pt x="135885" y="231672"/>
                </a:lnTo>
                <a:lnTo>
                  <a:pt x="165467" y="197442"/>
                </a:lnTo>
                <a:lnTo>
                  <a:pt x="197442" y="165467"/>
                </a:lnTo>
                <a:lnTo>
                  <a:pt x="231672" y="135885"/>
                </a:lnTo>
                <a:lnTo>
                  <a:pt x="268020" y="108832"/>
                </a:lnTo>
                <a:lnTo>
                  <a:pt x="306348" y="84448"/>
                </a:lnTo>
                <a:lnTo>
                  <a:pt x="346518" y="62868"/>
                </a:lnTo>
                <a:lnTo>
                  <a:pt x="388394" y="44231"/>
                </a:lnTo>
                <a:lnTo>
                  <a:pt x="431837" y="28674"/>
                </a:lnTo>
                <a:lnTo>
                  <a:pt x="476710" y="16335"/>
                </a:lnTo>
                <a:lnTo>
                  <a:pt x="522875" y="7352"/>
                </a:lnTo>
                <a:lnTo>
                  <a:pt x="570196" y="1860"/>
                </a:lnTo>
                <a:lnTo>
                  <a:pt x="618534" y="0"/>
                </a:lnTo>
                <a:lnTo>
                  <a:pt x="667511" y="1940"/>
                </a:lnTo>
                <a:lnTo>
                  <a:pt x="715878" y="7705"/>
                </a:lnTo>
                <a:lnTo>
                  <a:pt x="763426" y="17208"/>
                </a:lnTo>
                <a:lnTo>
                  <a:pt x="809949" y="30362"/>
                </a:lnTo>
                <a:lnTo>
                  <a:pt x="855237" y="47083"/>
                </a:lnTo>
                <a:lnTo>
                  <a:pt x="899084" y="67283"/>
                </a:lnTo>
                <a:lnTo>
                  <a:pt x="941282" y="90878"/>
                </a:lnTo>
                <a:lnTo>
                  <a:pt x="981623" y="117780"/>
                </a:lnTo>
                <a:lnTo>
                  <a:pt x="1019900" y="147904"/>
                </a:lnTo>
                <a:lnTo>
                  <a:pt x="1055904" y="181164"/>
                </a:lnTo>
                <a:lnTo>
                  <a:pt x="1089164" y="217169"/>
                </a:lnTo>
                <a:lnTo>
                  <a:pt x="1119289" y="255445"/>
                </a:lnTo>
                <a:lnTo>
                  <a:pt x="1146191" y="295787"/>
                </a:lnTo>
                <a:lnTo>
                  <a:pt x="1169785" y="337984"/>
                </a:lnTo>
                <a:lnTo>
                  <a:pt x="1189986" y="381831"/>
                </a:lnTo>
                <a:lnTo>
                  <a:pt x="1206706" y="427120"/>
                </a:lnTo>
                <a:lnTo>
                  <a:pt x="1219861" y="473642"/>
                </a:lnTo>
                <a:lnTo>
                  <a:pt x="1229364" y="521190"/>
                </a:lnTo>
                <a:lnTo>
                  <a:pt x="1235128" y="569557"/>
                </a:lnTo>
                <a:lnTo>
                  <a:pt x="1237069" y="618534"/>
                </a:lnTo>
                <a:lnTo>
                  <a:pt x="1235208" y="666873"/>
                </a:lnTo>
                <a:lnTo>
                  <a:pt x="1229717" y="714193"/>
                </a:lnTo>
                <a:lnTo>
                  <a:pt x="1220733" y="760359"/>
                </a:lnTo>
                <a:lnTo>
                  <a:pt x="1208394" y="805232"/>
                </a:lnTo>
                <a:lnTo>
                  <a:pt x="1192837" y="848675"/>
                </a:lnTo>
                <a:lnTo>
                  <a:pt x="1174200" y="890550"/>
                </a:lnTo>
                <a:lnTo>
                  <a:pt x="1152621" y="930721"/>
                </a:lnTo>
                <a:lnTo>
                  <a:pt x="1128236" y="969049"/>
                </a:lnTo>
                <a:lnTo>
                  <a:pt x="1101184" y="1005396"/>
                </a:lnTo>
                <a:lnTo>
                  <a:pt x="1071601" y="1039627"/>
                </a:lnTo>
                <a:lnTo>
                  <a:pt x="1039626" y="1071602"/>
                </a:lnTo>
                <a:lnTo>
                  <a:pt x="1005396" y="1101184"/>
                </a:lnTo>
                <a:lnTo>
                  <a:pt x="969048" y="1128236"/>
                </a:lnTo>
                <a:lnTo>
                  <a:pt x="930720" y="1152621"/>
                </a:lnTo>
                <a:lnTo>
                  <a:pt x="890550" y="1174201"/>
                </a:lnTo>
                <a:lnTo>
                  <a:pt x="848674" y="1192838"/>
                </a:lnTo>
                <a:lnTo>
                  <a:pt x="805231" y="1208394"/>
                </a:lnTo>
                <a:lnTo>
                  <a:pt x="760358" y="1220733"/>
                </a:lnTo>
                <a:lnTo>
                  <a:pt x="714193" y="1229717"/>
                </a:lnTo>
                <a:lnTo>
                  <a:pt x="666872" y="1235208"/>
                </a:lnTo>
                <a:lnTo>
                  <a:pt x="618534" y="123706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9" name="object 9"/>
          <p:cNvSpPr/>
          <p:nvPr/>
        </p:nvSpPr>
        <p:spPr>
          <a:xfrm>
            <a:off x="5670847" y="1973306"/>
            <a:ext cx="805255" cy="3796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10" name="object 10"/>
          <p:cNvSpPr/>
          <p:nvPr/>
        </p:nvSpPr>
        <p:spPr>
          <a:xfrm>
            <a:off x="4448630" y="1706161"/>
            <a:ext cx="928211" cy="928211"/>
          </a:xfrm>
          <a:custGeom>
            <a:avLst/>
            <a:gdLst/>
            <a:ahLst/>
            <a:cxnLst/>
            <a:rect l="l" t="t" r="r" b="b"/>
            <a:pathLst>
              <a:path w="1237615" h="1237614">
                <a:moveTo>
                  <a:pt x="618534" y="1237069"/>
                </a:moveTo>
                <a:lnTo>
                  <a:pt x="570196" y="1235208"/>
                </a:lnTo>
                <a:lnTo>
                  <a:pt x="522875" y="1229717"/>
                </a:lnTo>
                <a:lnTo>
                  <a:pt x="476710" y="1220733"/>
                </a:lnTo>
                <a:lnTo>
                  <a:pt x="431837" y="1208394"/>
                </a:lnTo>
                <a:lnTo>
                  <a:pt x="388394" y="1192837"/>
                </a:lnTo>
                <a:lnTo>
                  <a:pt x="346518" y="1174200"/>
                </a:lnTo>
                <a:lnTo>
                  <a:pt x="306348" y="1152621"/>
                </a:lnTo>
                <a:lnTo>
                  <a:pt x="268020" y="1128236"/>
                </a:lnTo>
                <a:lnTo>
                  <a:pt x="231672" y="1101184"/>
                </a:lnTo>
                <a:lnTo>
                  <a:pt x="197442" y="1071601"/>
                </a:lnTo>
                <a:lnTo>
                  <a:pt x="165467" y="1039626"/>
                </a:lnTo>
                <a:lnTo>
                  <a:pt x="135885" y="1005396"/>
                </a:lnTo>
                <a:lnTo>
                  <a:pt x="108832" y="969049"/>
                </a:lnTo>
                <a:lnTo>
                  <a:pt x="84448" y="930721"/>
                </a:lnTo>
                <a:lnTo>
                  <a:pt x="62868" y="890550"/>
                </a:lnTo>
                <a:lnTo>
                  <a:pt x="44231" y="848675"/>
                </a:lnTo>
                <a:lnTo>
                  <a:pt x="28674" y="805232"/>
                </a:lnTo>
                <a:lnTo>
                  <a:pt x="16335" y="760359"/>
                </a:lnTo>
                <a:lnTo>
                  <a:pt x="7352" y="714193"/>
                </a:lnTo>
                <a:lnTo>
                  <a:pt x="1860" y="666872"/>
                </a:lnTo>
                <a:lnTo>
                  <a:pt x="0" y="618534"/>
                </a:lnTo>
                <a:lnTo>
                  <a:pt x="1860" y="570196"/>
                </a:lnTo>
                <a:lnTo>
                  <a:pt x="7352" y="522876"/>
                </a:lnTo>
                <a:lnTo>
                  <a:pt x="16335" y="476710"/>
                </a:lnTo>
                <a:lnTo>
                  <a:pt x="28674" y="431837"/>
                </a:lnTo>
                <a:lnTo>
                  <a:pt x="44231" y="388394"/>
                </a:lnTo>
                <a:lnTo>
                  <a:pt x="62868" y="346518"/>
                </a:lnTo>
                <a:lnTo>
                  <a:pt x="84448" y="306348"/>
                </a:lnTo>
                <a:lnTo>
                  <a:pt x="108832" y="268020"/>
                </a:lnTo>
                <a:lnTo>
                  <a:pt x="135885" y="231672"/>
                </a:lnTo>
                <a:lnTo>
                  <a:pt x="165467" y="197442"/>
                </a:lnTo>
                <a:lnTo>
                  <a:pt x="197442" y="165467"/>
                </a:lnTo>
                <a:lnTo>
                  <a:pt x="231672" y="135885"/>
                </a:lnTo>
                <a:lnTo>
                  <a:pt x="268020" y="108832"/>
                </a:lnTo>
                <a:lnTo>
                  <a:pt x="306348" y="84448"/>
                </a:lnTo>
                <a:lnTo>
                  <a:pt x="346518" y="62868"/>
                </a:lnTo>
                <a:lnTo>
                  <a:pt x="388394" y="44231"/>
                </a:lnTo>
                <a:lnTo>
                  <a:pt x="431837" y="28674"/>
                </a:lnTo>
                <a:lnTo>
                  <a:pt x="476710" y="16335"/>
                </a:lnTo>
                <a:lnTo>
                  <a:pt x="522875" y="7352"/>
                </a:lnTo>
                <a:lnTo>
                  <a:pt x="570196" y="1860"/>
                </a:lnTo>
                <a:lnTo>
                  <a:pt x="618534" y="0"/>
                </a:lnTo>
                <a:lnTo>
                  <a:pt x="667512" y="1940"/>
                </a:lnTo>
                <a:lnTo>
                  <a:pt x="715879" y="7705"/>
                </a:lnTo>
                <a:lnTo>
                  <a:pt x="763427" y="17207"/>
                </a:lnTo>
                <a:lnTo>
                  <a:pt x="809949" y="30362"/>
                </a:lnTo>
                <a:lnTo>
                  <a:pt x="855237" y="47083"/>
                </a:lnTo>
                <a:lnTo>
                  <a:pt x="899084" y="67283"/>
                </a:lnTo>
                <a:lnTo>
                  <a:pt x="941282" y="90878"/>
                </a:lnTo>
                <a:lnTo>
                  <a:pt x="981623" y="117780"/>
                </a:lnTo>
                <a:lnTo>
                  <a:pt x="1019900" y="147904"/>
                </a:lnTo>
                <a:lnTo>
                  <a:pt x="1055904" y="181164"/>
                </a:lnTo>
                <a:lnTo>
                  <a:pt x="1089164" y="217169"/>
                </a:lnTo>
                <a:lnTo>
                  <a:pt x="1119288" y="255445"/>
                </a:lnTo>
                <a:lnTo>
                  <a:pt x="1146191" y="295787"/>
                </a:lnTo>
                <a:lnTo>
                  <a:pt x="1169785" y="337984"/>
                </a:lnTo>
                <a:lnTo>
                  <a:pt x="1189986" y="381831"/>
                </a:lnTo>
                <a:lnTo>
                  <a:pt x="1206706" y="427120"/>
                </a:lnTo>
                <a:lnTo>
                  <a:pt x="1219861" y="473642"/>
                </a:lnTo>
                <a:lnTo>
                  <a:pt x="1229364" y="521190"/>
                </a:lnTo>
                <a:lnTo>
                  <a:pt x="1235128" y="569557"/>
                </a:lnTo>
                <a:lnTo>
                  <a:pt x="1237069" y="618534"/>
                </a:lnTo>
                <a:lnTo>
                  <a:pt x="1235208" y="666872"/>
                </a:lnTo>
                <a:lnTo>
                  <a:pt x="1229717" y="714193"/>
                </a:lnTo>
                <a:lnTo>
                  <a:pt x="1220733" y="760359"/>
                </a:lnTo>
                <a:lnTo>
                  <a:pt x="1208394" y="805232"/>
                </a:lnTo>
                <a:lnTo>
                  <a:pt x="1192837" y="848675"/>
                </a:lnTo>
                <a:lnTo>
                  <a:pt x="1174200" y="890550"/>
                </a:lnTo>
                <a:lnTo>
                  <a:pt x="1152621" y="930721"/>
                </a:lnTo>
                <a:lnTo>
                  <a:pt x="1128236" y="969049"/>
                </a:lnTo>
                <a:lnTo>
                  <a:pt x="1101184" y="1005396"/>
                </a:lnTo>
                <a:lnTo>
                  <a:pt x="1071601" y="1039626"/>
                </a:lnTo>
                <a:lnTo>
                  <a:pt x="1039626" y="1071601"/>
                </a:lnTo>
                <a:lnTo>
                  <a:pt x="1005396" y="1101184"/>
                </a:lnTo>
                <a:lnTo>
                  <a:pt x="969049" y="1128236"/>
                </a:lnTo>
                <a:lnTo>
                  <a:pt x="930721" y="1152621"/>
                </a:lnTo>
                <a:lnTo>
                  <a:pt x="890550" y="1174200"/>
                </a:lnTo>
                <a:lnTo>
                  <a:pt x="848675" y="1192837"/>
                </a:lnTo>
                <a:lnTo>
                  <a:pt x="805232" y="1208394"/>
                </a:lnTo>
                <a:lnTo>
                  <a:pt x="760359" y="1220733"/>
                </a:lnTo>
                <a:lnTo>
                  <a:pt x="714193" y="1229717"/>
                </a:lnTo>
                <a:lnTo>
                  <a:pt x="666872" y="1235208"/>
                </a:lnTo>
                <a:lnTo>
                  <a:pt x="618534" y="123706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11" name="object 11"/>
          <p:cNvSpPr/>
          <p:nvPr/>
        </p:nvSpPr>
        <p:spPr>
          <a:xfrm>
            <a:off x="4531768" y="2070678"/>
            <a:ext cx="761525" cy="19876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12" name="object 12"/>
          <p:cNvSpPr/>
          <p:nvPr/>
        </p:nvSpPr>
        <p:spPr>
          <a:xfrm>
            <a:off x="5023851" y="2500108"/>
            <a:ext cx="928211" cy="928211"/>
          </a:xfrm>
          <a:custGeom>
            <a:avLst/>
            <a:gdLst/>
            <a:ahLst/>
            <a:cxnLst/>
            <a:rect l="l" t="t" r="r" b="b"/>
            <a:pathLst>
              <a:path w="1237615" h="1237614">
                <a:moveTo>
                  <a:pt x="618534" y="1237069"/>
                </a:moveTo>
                <a:lnTo>
                  <a:pt x="570196" y="1235209"/>
                </a:lnTo>
                <a:lnTo>
                  <a:pt x="522876" y="1229717"/>
                </a:lnTo>
                <a:lnTo>
                  <a:pt x="476710" y="1220734"/>
                </a:lnTo>
                <a:lnTo>
                  <a:pt x="431837" y="1208394"/>
                </a:lnTo>
                <a:lnTo>
                  <a:pt x="388394" y="1192838"/>
                </a:lnTo>
                <a:lnTo>
                  <a:pt x="346518" y="1174201"/>
                </a:lnTo>
                <a:lnTo>
                  <a:pt x="306348" y="1152621"/>
                </a:lnTo>
                <a:lnTo>
                  <a:pt x="268020" y="1128237"/>
                </a:lnTo>
                <a:lnTo>
                  <a:pt x="231672" y="1101184"/>
                </a:lnTo>
                <a:lnTo>
                  <a:pt x="197442" y="1071602"/>
                </a:lnTo>
                <a:lnTo>
                  <a:pt x="165467" y="1039627"/>
                </a:lnTo>
                <a:lnTo>
                  <a:pt x="135885" y="1005396"/>
                </a:lnTo>
                <a:lnTo>
                  <a:pt x="108832" y="969049"/>
                </a:lnTo>
                <a:lnTo>
                  <a:pt x="84448" y="930721"/>
                </a:lnTo>
                <a:lnTo>
                  <a:pt x="62868" y="890550"/>
                </a:lnTo>
                <a:lnTo>
                  <a:pt x="44231" y="848675"/>
                </a:lnTo>
                <a:lnTo>
                  <a:pt x="28674" y="805232"/>
                </a:lnTo>
                <a:lnTo>
                  <a:pt x="16335" y="760359"/>
                </a:lnTo>
                <a:lnTo>
                  <a:pt x="7352" y="714193"/>
                </a:lnTo>
                <a:lnTo>
                  <a:pt x="1860" y="666872"/>
                </a:lnTo>
                <a:lnTo>
                  <a:pt x="0" y="618534"/>
                </a:lnTo>
                <a:lnTo>
                  <a:pt x="1860" y="570196"/>
                </a:lnTo>
                <a:lnTo>
                  <a:pt x="7352" y="522876"/>
                </a:lnTo>
                <a:lnTo>
                  <a:pt x="16335" y="476710"/>
                </a:lnTo>
                <a:lnTo>
                  <a:pt x="28674" y="431837"/>
                </a:lnTo>
                <a:lnTo>
                  <a:pt x="44231" y="388394"/>
                </a:lnTo>
                <a:lnTo>
                  <a:pt x="62868" y="346518"/>
                </a:lnTo>
                <a:lnTo>
                  <a:pt x="84448" y="306348"/>
                </a:lnTo>
                <a:lnTo>
                  <a:pt x="108832" y="268020"/>
                </a:lnTo>
                <a:lnTo>
                  <a:pt x="135885" y="231672"/>
                </a:lnTo>
                <a:lnTo>
                  <a:pt x="165467" y="197442"/>
                </a:lnTo>
                <a:lnTo>
                  <a:pt x="197442" y="165467"/>
                </a:lnTo>
                <a:lnTo>
                  <a:pt x="231672" y="135885"/>
                </a:lnTo>
                <a:lnTo>
                  <a:pt x="268020" y="108832"/>
                </a:lnTo>
                <a:lnTo>
                  <a:pt x="306348" y="84448"/>
                </a:lnTo>
                <a:lnTo>
                  <a:pt x="346518" y="62868"/>
                </a:lnTo>
                <a:lnTo>
                  <a:pt x="388394" y="44231"/>
                </a:lnTo>
                <a:lnTo>
                  <a:pt x="431837" y="28675"/>
                </a:lnTo>
                <a:lnTo>
                  <a:pt x="476710" y="16335"/>
                </a:lnTo>
                <a:lnTo>
                  <a:pt x="522876" y="7352"/>
                </a:lnTo>
                <a:lnTo>
                  <a:pt x="570196" y="1860"/>
                </a:lnTo>
                <a:lnTo>
                  <a:pt x="618534" y="0"/>
                </a:lnTo>
                <a:lnTo>
                  <a:pt x="667512" y="1940"/>
                </a:lnTo>
                <a:lnTo>
                  <a:pt x="715879" y="7705"/>
                </a:lnTo>
                <a:lnTo>
                  <a:pt x="763427" y="17207"/>
                </a:lnTo>
                <a:lnTo>
                  <a:pt x="809949" y="30362"/>
                </a:lnTo>
                <a:lnTo>
                  <a:pt x="855237" y="47083"/>
                </a:lnTo>
                <a:lnTo>
                  <a:pt x="899084" y="67283"/>
                </a:lnTo>
                <a:lnTo>
                  <a:pt x="941282" y="90878"/>
                </a:lnTo>
                <a:lnTo>
                  <a:pt x="981623" y="117780"/>
                </a:lnTo>
                <a:lnTo>
                  <a:pt x="1019899" y="147904"/>
                </a:lnTo>
                <a:lnTo>
                  <a:pt x="1055904" y="181164"/>
                </a:lnTo>
                <a:lnTo>
                  <a:pt x="1089164" y="217169"/>
                </a:lnTo>
                <a:lnTo>
                  <a:pt x="1119289" y="255446"/>
                </a:lnTo>
                <a:lnTo>
                  <a:pt x="1146191" y="295787"/>
                </a:lnTo>
                <a:lnTo>
                  <a:pt x="1169785" y="337985"/>
                </a:lnTo>
                <a:lnTo>
                  <a:pt x="1189986" y="381831"/>
                </a:lnTo>
                <a:lnTo>
                  <a:pt x="1206706" y="427120"/>
                </a:lnTo>
                <a:lnTo>
                  <a:pt x="1219861" y="473642"/>
                </a:lnTo>
                <a:lnTo>
                  <a:pt x="1229364" y="521190"/>
                </a:lnTo>
                <a:lnTo>
                  <a:pt x="1235128" y="569557"/>
                </a:lnTo>
                <a:lnTo>
                  <a:pt x="1237069" y="618534"/>
                </a:lnTo>
                <a:lnTo>
                  <a:pt x="1235208" y="666872"/>
                </a:lnTo>
                <a:lnTo>
                  <a:pt x="1229717" y="714193"/>
                </a:lnTo>
                <a:lnTo>
                  <a:pt x="1220733" y="760359"/>
                </a:lnTo>
                <a:lnTo>
                  <a:pt x="1208394" y="805232"/>
                </a:lnTo>
                <a:lnTo>
                  <a:pt x="1192837" y="848675"/>
                </a:lnTo>
                <a:lnTo>
                  <a:pt x="1174200" y="890550"/>
                </a:lnTo>
                <a:lnTo>
                  <a:pt x="1152621" y="930721"/>
                </a:lnTo>
                <a:lnTo>
                  <a:pt x="1128236" y="969049"/>
                </a:lnTo>
                <a:lnTo>
                  <a:pt x="1101184" y="1005396"/>
                </a:lnTo>
                <a:lnTo>
                  <a:pt x="1071601" y="1039627"/>
                </a:lnTo>
                <a:lnTo>
                  <a:pt x="1039626" y="1071602"/>
                </a:lnTo>
                <a:lnTo>
                  <a:pt x="1005396" y="1101184"/>
                </a:lnTo>
                <a:lnTo>
                  <a:pt x="969048" y="1128237"/>
                </a:lnTo>
                <a:lnTo>
                  <a:pt x="930721" y="1152621"/>
                </a:lnTo>
                <a:lnTo>
                  <a:pt x="890550" y="1174201"/>
                </a:lnTo>
                <a:lnTo>
                  <a:pt x="848675" y="1192838"/>
                </a:lnTo>
                <a:lnTo>
                  <a:pt x="805232" y="1208394"/>
                </a:lnTo>
                <a:lnTo>
                  <a:pt x="760359" y="1220734"/>
                </a:lnTo>
                <a:lnTo>
                  <a:pt x="714193" y="1229717"/>
                </a:lnTo>
                <a:lnTo>
                  <a:pt x="666873" y="1235209"/>
                </a:lnTo>
                <a:lnTo>
                  <a:pt x="618534" y="123706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13" name="object 13"/>
          <p:cNvSpPr/>
          <p:nvPr/>
        </p:nvSpPr>
        <p:spPr>
          <a:xfrm>
            <a:off x="5099711" y="2699312"/>
            <a:ext cx="756056" cy="50312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14" name="object 14"/>
          <p:cNvSpPr/>
          <p:nvPr/>
        </p:nvSpPr>
        <p:spPr>
          <a:xfrm>
            <a:off x="5603426" y="3306621"/>
            <a:ext cx="928211" cy="928211"/>
          </a:xfrm>
          <a:custGeom>
            <a:avLst/>
            <a:gdLst/>
            <a:ahLst/>
            <a:cxnLst/>
            <a:rect l="l" t="t" r="r" b="b"/>
            <a:pathLst>
              <a:path w="1237615" h="1237614">
                <a:moveTo>
                  <a:pt x="618534" y="1237069"/>
                </a:moveTo>
                <a:lnTo>
                  <a:pt x="570196" y="1235208"/>
                </a:lnTo>
                <a:lnTo>
                  <a:pt x="522876" y="1229717"/>
                </a:lnTo>
                <a:lnTo>
                  <a:pt x="476710" y="1220733"/>
                </a:lnTo>
                <a:lnTo>
                  <a:pt x="431837" y="1208394"/>
                </a:lnTo>
                <a:lnTo>
                  <a:pt x="388394" y="1192837"/>
                </a:lnTo>
                <a:lnTo>
                  <a:pt x="346518" y="1174200"/>
                </a:lnTo>
                <a:lnTo>
                  <a:pt x="306348" y="1152621"/>
                </a:lnTo>
                <a:lnTo>
                  <a:pt x="268020" y="1128236"/>
                </a:lnTo>
                <a:lnTo>
                  <a:pt x="231672" y="1101184"/>
                </a:lnTo>
                <a:lnTo>
                  <a:pt x="197442" y="1071601"/>
                </a:lnTo>
                <a:lnTo>
                  <a:pt x="165467" y="1039626"/>
                </a:lnTo>
                <a:lnTo>
                  <a:pt x="135885" y="1005396"/>
                </a:lnTo>
                <a:lnTo>
                  <a:pt x="108832" y="969049"/>
                </a:lnTo>
                <a:lnTo>
                  <a:pt x="84448" y="930721"/>
                </a:lnTo>
                <a:lnTo>
                  <a:pt x="62868" y="890550"/>
                </a:lnTo>
                <a:lnTo>
                  <a:pt x="44231" y="848675"/>
                </a:lnTo>
                <a:lnTo>
                  <a:pt x="28674" y="805232"/>
                </a:lnTo>
                <a:lnTo>
                  <a:pt x="16335" y="760359"/>
                </a:lnTo>
                <a:lnTo>
                  <a:pt x="7352" y="714193"/>
                </a:lnTo>
                <a:lnTo>
                  <a:pt x="1860" y="666872"/>
                </a:lnTo>
                <a:lnTo>
                  <a:pt x="0" y="618534"/>
                </a:lnTo>
                <a:lnTo>
                  <a:pt x="1860" y="570196"/>
                </a:lnTo>
                <a:lnTo>
                  <a:pt x="7352" y="522875"/>
                </a:lnTo>
                <a:lnTo>
                  <a:pt x="16335" y="476710"/>
                </a:lnTo>
                <a:lnTo>
                  <a:pt x="28674" y="431837"/>
                </a:lnTo>
                <a:lnTo>
                  <a:pt x="44231" y="388394"/>
                </a:lnTo>
                <a:lnTo>
                  <a:pt x="62868" y="346518"/>
                </a:lnTo>
                <a:lnTo>
                  <a:pt x="84448" y="306348"/>
                </a:lnTo>
                <a:lnTo>
                  <a:pt x="108832" y="268020"/>
                </a:lnTo>
                <a:lnTo>
                  <a:pt x="135885" y="231672"/>
                </a:lnTo>
                <a:lnTo>
                  <a:pt x="165467" y="197442"/>
                </a:lnTo>
                <a:lnTo>
                  <a:pt x="197442" y="165467"/>
                </a:lnTo>
                <a:lnTo>
                  <a:pt x="231672" y="135885"/>
                </a:lnTo>
                <a:lnTo>
                  <a:pt x="268020" y="108832"/>
                </a:lnTo>
                <a:lnTo>
                  <a:pt x="306348" y="84448"/>
                </a:lnTo>
                <a:lnTo>
                  <a:pt x="346518" y="62868"/>
                </a:lnTo>
                <a:lnTo>
                  <a:pt x="388394" y="44231"/>
                </a:lnTo>
                <a:lnTo>
                  <a:pt x="431837" y="28674"/>
                </a:lnTo>
                <a:lnTo>
                  <a:pt x="476710" y="16335"/>
                </a:lnTo>
                <a:lnTo>
                  <a:pt x="522876" y="7352"/>
                </a:lnTo>
                <a:lnTo>
                  <a:pt x="570196" y="1860"/>
                </a:lnTo>
                <a:lnTo>
                  <a:pt x="618534" y="0"/>
                </a:lnTo>
                <a:lnTo>
                  <a:pt x="667512" y="1940"/>
                </a:lnTo>
                <a:lnTo>
                  <a:pt x="715879" y="7705"/>
                </a:lnTo>
                <a:lnTo>
                  <a:pt x="763427" y="17207"/>
                </a:lnTo>
                <a:lnTo>
                  <a:pt x="809949" y="30362"/>
                </a:lnTo>
                <a:lnTo>
                  <a:pt x="855237" y="47083"/>
                </a:lnTo>
                <a:lnTo>
                  <a:pt x="899084" y="67283"/>
                </a:lnTo>
                <a:lnTo>
                  <a:pt x="941282" y="90877"/>
                </a:lnTo>
                <a:lnTo>
                  <a:pt x="981623" y="117780"/>
                </a:lnTo>
                <a:lnTo>
                  <a:pt x="1019900" y="147904"/>
                </a:lnTo>
                <a:lnTo>
                  <a:pt x="1055905" y="181164"/>
                </a:lnTo>
                <a:lnTo>
                  <a:pt x="1089165" y="217169"/>
                </a:lnTo>
                <a:lnTo>
                  <a:pt x="1119289" y="255445"/>
                </a:lnTo>
                <a:lnTo>
                  <a:pt x="1146191" y="295786"/>
                </a:lnTo>
                <a:lnTo>
                  <a:pt x="1169786" y="337984"/>
                </a:lnTo>
                <a:lnTo>
                  <a:pt x="1189986" y="381831"/>
                </a:lnTo>
                <a:lnTo>
                  <a:pt x="1206707" y="427120"/>
                </a:lnTo>
                <a:lnTo>
                  <a:pt x="1219861" y="473642"/>
                </a:lnTo>
                <a:lnTo>
                  <a:pt x="1229364" y="521190"/>
                </a:lnTo>
                <a:lnTo>
                  <a:pt x="1235128" y="569557"/>
                </a:lnTo>
                <a:lnTo>
                  <a:pt x="1237069" y="618534"/>
                </a:lnTo>
                <a:lnTo>
                  <a:pt x="1235208" y="666872"/>
                </a:lnTo>
                <a:lnTo>
                  <a:pt x="1229717" y="714193"/>
                </a:lnTo>
                <a:lnTo>
                  <a:pt x="1220733" y="760359"/>
                </a:lnTo>
                <a:lnTo>
                  <a:pt x="1208394" y="805232"/>
                </a:lnTo>
                <a:lnTo>
                  <a:pt x="1192837" y="848675"/>
                </a:lnTo>
                <a:lnTo>
                  <a:pt x="1174200" y="890550"/>
                </a:lnTo>
                <a:lnTo>
                  <a:pt x="1152621" y="930721"/>
                </a:lnTo>
                <a:lnTo>
                  <a:pt x="1128236" y="969049"/>
                </a:lnTo>
                <a:lnTo>
                  <a:pt x="1101184" y="1005396"/>
                </a:lnTo>
                <a:lnTo>
                  <a:pt x="1071601" y="1039626"/>
                </a:lnTo>
                <a:lnTo>
                  <a:pt x="1039626" y="1071601"/>
                </a:lnTo>
                <a:lnTo>
                  <a:pt x="1005396" y="1101184"/>
                </a:lnTo>
                <a:lnTo>
                  <a:pt x="969048" y="1128236"/>
                </a:lnTo>
                <a:lnTo>
                  <a:pt x="930721" y="1152621"/>
                </a:lnTo>
                <a:lnTo>
                  <a:pt x="890550" y="1174200"/>
                </a:lnTo>
                <a:lnTo>
                  <a:pt x="848675" y="1192837"/>
                </a:lnTo>
                <a:lnTo>
                  <a:pt x="805232" y="1208394"/>
                </a:lnTo>
                <a:lnTo>
                  <a:pt x="760359" y="1220733"/>
                </a:lnTo>
                <a:lnTo>
                  <a:pt x="714193" y="1229717"/>
                </a:lnTo>
                <a:lnTo>
                  <a:pt x="666873" y="1235208"/>
                </a:lnTo>
                <a:lnTo>
                  <a:pt x="618534" y="123706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15" name="object 15"/>
          <p:cNvSpPr/>
          <p:nvPr/>
        </p:nvSpPr>
        <p:spPr>
          <a:xfrm>
            <a:off x="5765568" y="3432049"/>
            <a:ext cx="603518" cy="60351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16" name="object 16"/>
          <p:cNvSpPr/>
          <p:nvPr/>
        </p:nvSpPr>
        <p:spPr>
          <a:xfrm>
            <a:off x="6753869" y="3306621"/>
            <a:ext cx="928211" cy="928211"/>
          </a:xfrm>
          <a:custGeom>
            <a:avLst/>
            <a:gdLst/>
            <a:ahLst/>
            <a:cxnLst/>
            <a:rect l="l" t="t" r="r" b="b"/>
            <a:pathLst>
              <a:path w="1237615" h="1237614">
                <a:moveTo>
                  <a:pt x="618534" y="1237069"/>
                </a:moveTo>
                <a:lnTo>
                  <a:pt x="570196" y="1235208"/>
                </a:lnTo>
                <a:lnTo>
                  <a:pt x="522875" y="1229717"/>
                </a:lnTo>
                <a:lnTo>
                  <a:pt x="476710" y="1220733"/>
                </a:lnTo>
                <a:lnTo>
                  <a:pt x="431837" y="1208394"/>
                </a:lnTo>
                <a:lnTo>
                  <a:pt x="388394" y="1192837"/>
                </a:lnTo>
                <a:lnTo>
                  <a:pt x="346518" y="1174200"/>
                </a:lnTo>
                <a:lnTo>
                  <a:pt x="306348" y="1152621"/>
                </a:lnTo>
                <a:lnTo>
                  <a:pt x="268020" y="1128236"/>
                </a:lnTo>
                <a:lnTo>
                  <a:pt x="231672" y="1101184"/>
                </a:lnTo>
                <a:lnTo>
                  <a:pt x="197442" y="1071601"/>
                </a:lnTo>
                <a:lnTo>
                  <a:pt x="165467" y="1039626"/>
                </a:lnTo>
                <a:lnTo>
                  <a:pt x="135885" y="1005396"/>
                </a:lnTo>
                <a:lnTo>
                  <a:pt x="108832" y="969049"/>
                </a:lnTo>
                <a:lnTo>
                  <a:pt x="84448" y="930721"/>
                </a:lnTo>
                <a:lnTo>
                  <a:pt x="62868" y="890550"/>
                </a:lnTo>
                <a:lnTo>
                  <a:pt x="44231" y="848675"/>
                </a:lnTo>
                <a:lnTo>
                  <a:pt x="28674" y="805232"/>
                </a:lnTo>
                <a:lnTo>
                  <a:pt x="16335" y="760359"/>
                </a:lnTo>
                <a:lnTo>
                  <a:pt x="7352" y="714193"/>
                </a:lnTo>
                <a:lnTo>
                  <a:pt x="1860" y="666872"/>
                </a:lnTo>
                <a:lnTo>
                  <a:pt x="0" y="618534"/>
                </a:lnTo>
                <a:lnTo>
                  <a:pt x="1860" y="570196"/>
                </a:lnTo>
                <a:lnTo>
                  <a:pt x="7352" y="522875"/>
                </a:lnTo>
                <a:lnTo>
                  <a:pt x="16335" y="476710"/>
                </a:lnTo>
                <a:lnTo>
                  <a:pt x="28674" y="431837"/>
                </a:lnTo>
                <a:lnTo>
                  <a:pt x="44231" y="388394"/>
                </a:lnTo>
                <a:lnTo>
                  <a:pt x="62868" y="346518"/>
                </a:lnTo>
                <a:lnTo>
                  <a:pt x="84448" y="306348"/>
                </a:lnTo>
                <a:lnTo>
                  <a:pt x="108832" y="268020"/>
                </a:lnTo>
                <a:lnTo>
                  <a:pt x="135885" y="231672"/>
                </a:lnTo>
                <a:lnTo>
                  <a:pt x="165467" y="197442"/>
                </a:lnTo>
                <a:lnTo>
                  <a:pt x="197442" y="165467"/>
                </a:lnTo>
                <a:lnTo>
                  <a:pt x="231672" y="135885"/>
                </a:lnTo>
                <a:lnTo>
                  <a:pt x="268020" y="108832"/>
                </a:lnTo>
                <a:lnTo>
                  <a:pt x="306348" y="84448"/>
                </a:lnTo>
                <a:lnTo>
                  <a:pt x="346518" y="62868"/>
                </a:lnTo>
                <a:lnTo>
                  <a:pt x="388394" y="44231"/>
                </a:lnTo>
                <a:lnTo>
                  <a:pt x="431837" y="28674"/>
                </a:lnTo>
                <a:lnTo>
                  <a:pt x="476710" y="16335"/>
                </a:lnTo>
                <a:lnTo>
                  <a:pt x="522875" y="7352"/>
                </a:lnTo>
                <a:lnTo>
                  <a:pt x="570196" y="1860"/>
                </a:lnTo>
                <a:lnTo>
                  <a:pt x="618534" y="0"/>
                </a:lnTo>
                <a:lnTo>
                  <a:pt x="667511" y="1940"/>
                </a:lnTo>
                <a:lnTo>
                  <a:pt x="715878" y="7705"/>
                </a:lnTo>
                <a:lnTo>
                  <a:pt x="763426" y="17207"/>
                </a:lnTo>
                <a:lnTo>
                  <a:pt x="809949" y="30362"/>
                </a:lnTo>
                <a:lnTo>
                  <a:pt x="855237" y="47083"/>
                </a:lnTo>
                <a:lnTo>
                  <a:pt x="899084" y="67283"/>
                </a:lnTo>
                <a:lnTo>
                  <a:pt x="941282" y="90877"/>
                </a:lnTo>
                <a:lnTo>
                  <a:pt x="981623" y="117780"/>
                </a:lnTo>
                <a:lnTo>
                  <a:pt x="1019900" y="147904"/>
                </a:lnTo>
                <a:lnTo>
                  <a:pt x="1055904" y="181164"/>
                </a:lnTo>
                <a:lnTo>
                  <a:pt x="1089164" y="217169"/>
                </a:lnTo>
                <a:lnTo>
                  <a:pt x="1119289" y="255445"/>
                </a:lnTo>
                <a:lnTo>
                  <a:pt x="1146191" y="295786"/>
                </a:lnTo>
                <a:lnTo>
                  <a:pt x="1169785" y="337984"/>
                </a:lnTo>
                <a:lnTo>
                  <a:pt x="1189986" y="381831"/>
                </a:lnTo>
                <a:lnTo>
                  <a:pt x="1206706" y="427120"/>
                </a:lnTo>
                <a:lnTo>
                  <a:pt x="1219861" y="473642"/>
                </a:lnTo>
                <a:lnTo>
                  <a:pt x="1229364" y="521190"/>
                </a:lnTo>
                <a:lnTo>
                  <a:pt x="1235128" y="569557"/>
                </a:lnTo>
                <a:lnTo>
                  <a:pt x="1237069" y="618534"/>
                </a:lnTo>
                <a:lnTo>
                  <a:pt x="1235208" y="666872"/>
                </a:lnTo>
                <a:lnTo>
                  <a:pt x="1229717" y="714193"/>
                </a:lnTo>
                <a:lnTo>
                  <a:pt x="1220733" y="760359"/>
                </a:lnTo>
                <a:lnTo>
                  <a:pt x="1208394" y="805232"/>
                </a:lnTo>
                <a:lnTo>
                  <a:pt x="1192837" y="848675"/>
                </a:lnTo>
                <a:lnTo>
                  <a:pt x="1174200" y="890550"/>
                </a:lnTo>
                <a:lnTo>
                  <a:pt x="1152621" y="930721"/>
                </a:lnTo>
                <a:lnTo>
                  <a:pt x="1128236" y="969049"/>
                </a:lnTo>
                <a:lnTo>
                  <a:pt x="1101184" y="1005396"/>
                </a:lnTo>
                <a:lnTo>
                  <a:pt x="1071601" y="1039626"/>
                </a:lnTo>
                <a:lnTo>
                  <a:pt x="1039626" y="1071601"/>
                </a:lnTo>
                <a:lnTo>
                  <a:pt x="1005396" y="1101184"/>
                </a:lnTo>
                <a:lnTo>
                  <a:pt x="969048" y="1128236"/>
                </a:lnTo>
                <a:lnTo>
                  <a:pt x="930720" y="1152621"/>
                </a:lnTo>
                <a:lnTo>
                  <a:pt x="890550" y="1174200"/>
                </a:lnTo>
                <a:lnTo>
                  <a:pt x="848674" y="1192837"/>
                </a:lnTo>
                <a:lnTo>
                  <a:pt x="805231" y="1208394"/>
                </a:lnTo>
                <a:lnTo>
                  <a:pt x="760358" y="1220733"/>
                </a:lnTo>
                <a:lnTo>
                  <a:pt x="714193" y="1229717"/>
                </a:lnTo>
                <a:lnTo>
                  <a:pt x="666872" y="1235208"/>
                </a:lnTo>
                <a:lnTo>
                  <a:pt x="618534" y="123706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17" name="object 17"/>
          <p:cNvSpPr/>
          <p:nvPr/>
        </p:nvSpPr>
        <p:spPr>
          <a:xfrm>
            <a:off x="6794204" y="3623389"/>
            <a:ext cx="847131" cy="30578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18" name="object 18"/>
          <p:cNvSpPr/>
          <p:nvPr/>
        </p:nvSpPr>
        <p:spPr>
          <a:xfrm>
            <a:off x="6760837" y="1723084"/>
            <a:ext cx="928211" cy="928211"/>
          </a:xfrm>
          <a:custGeom>
            <a:avLst/>
            <a:gdLst/>
            <a:ahLst/>
            <a:cxnLst/>
            <a:rect l="l" t="t" r="r" b="b"/>
            <a:pathLst>
              <a:path w="1237615" h="1237614">
                <a:moveTo>
                  <a:pt x="618534" y="1237069"/>
                </a:moveTo>
                <a:lnTo>
                  <a:pt x="570196" y="1235208"/>
                </a:lnTo>
                <a:lnTo>
                  <a:pt x="522875" y="1229717"/>
                </a:lnTo>
                <a:lnTo>
                  <a:pt x="476710" y="1220733"/>
                </a:lnTo>
                <a:lnTo>
                  <a:pt x="431837" y="1208394"/>
                </a:lnTo>
                <a:lnTo>
                  <a:pt x="388394" y="1192838"/>
                </a:lnTo>
                <a:lnTo>
                  <a:pt x="346518" y="1174201"/>
                </a:lnTo>
                <a:lnTo>
                  <a:pt x="306348" y="1152621"/>
                </a:lnTo>
                <a:lnTo>
                  <a:pt x="268020" y="1128236"/>
                </a:lnTo>
                <a:lnTo>
                  <a:pt x="231672" y="1101184"/>
                </a:lnTo>
                <a:lnTo>
                  <a:pt x="197442" y="1071602"/>
                </a:lnTo>
                <a:lnTo>
                  <a:pt x="165467" y="1039627"/>
                </a:lnTo>
                <a:lnTo>
                  <a:pt x="135885" y="1005396"/>
                </a:lnTo>
                <a:lnTo>
                  <a:pt x="108832" y="969049"/>
                </a:lnTo>
                <a:lnTo>
                  <a:pt x="84448" y="930721"/>
                </a:lnTo>
                <a:lnTo>
                  <a:pt x="62868" y="890550"/>
                </a:lnTo>
                <a:lnTo>
                  <a:pt x="44231" y="848675"/>
                </a:lnTo>
                <a:lnTo>
                  <a:pt x="28674" y="805232"/>
                </a:lnTo>
                <a:lnTo>
                  <a:pt x="16335" y="760359"/>
                </a:lnTo>
                <a:lnTo>
                  <a:pt x="7352" y="714193"/>
                </a:lnTo>
                <a:lnTo>
                  <a:pt x="1860" y="666873"/>
                </a:lnTo>
                <a:lnTo>
                  <a:pt x="0" y="618534"/>
                </a:lnTo>
                <a:lnTo>
                  <a:pt x="1860" y="570196"/>
                </a:lnTo>
                <a:lnTo>
                  <a:pt x="7352" y="522876"/>
                </a:lnTo>
                <a:lnTo>
                  <a:pt x="16335" y="476710"/>
                </a:lnTo>
                <a:lnTo>
                  <a:pt x="28674" y="431837"/>
                </a:lnTo>
                <a:lnTo>
                  <a:pt x="44231" y="388394"/>
                </a:lnTo>
                <a:lnTo>
                  <a:pt x="62868" y="346518"/>
                </a:lnTo>
                <a:lnTo>
                  <a:pt x="84448" y="306348"/>
                </a:lnTo>
                <a:lnTo>
                  <a:pt x="108832" y="268020"/>
                </a:lnTo>
                <a:lnTo>
                  <a:pt x="135885" y="231672"/>
                </a:lnTo>
                <a:lnTo>
                  <a:pt x="165467" y="197442"/>
                </a:lnTo>
                <a:lnTo>
                  <a:pt x="197442" y="165467"/>
                </a:lnTo>
                <a:lnTo>
                  <a:pt x="231672" y="135885"/>
                </a:lnTo>
                <a:lnTo>
                  <a:pt x="268020" y="108832"/>
                </a:lnTo>
                <a:lnTo>
                  <a:pt x="306348" y="84448"/>
                </a:lnTo>
                <a:lnTo>
                  <a:pt x="346518" y="62868"/>
                </a:lnTo>
                <a:lnTo>
                  <a:pt x="388394" y="44231"/>
                </a:lnTo>
                <a:lnTo>
                  <a:pt x="431837" y="28674"/>
                </a:lnTo>
                <a:lnTo>
                  <a:pt x="476710" y="16335"/>
                </a:lnTo>
                <a:lnTo>
                  <a:pt x="522875" y="7352"/>
                </a:lnTo>
                <a:lnTo>
                  <a:pt x="570196" y="1860"/>
                </a:lnTo>
                <a:lnTo>
                  <a:pt x="618534" y="0"/>
                </a:lnTo>
                <a:lnTo>
                  <a:pt x="667512" y="1940"/>
                </a:lnTo>
                <a:lnTo>
                  <a:pt x="715878" y="7705"/>
                </a:lnTo>
                <a:lnTo>
                  <a:pt x="763427" y="17208"/>
                </a:lnTo>
                <a:lnTo>
                  <a:pt x="809949" y="30362"/>
                </a:lnTo>
                <a:lnTo>
                  <a:pt x="855237" y="47083"/>
                </a:lnTo>
                <a:lnTo>
                  <a:pt x="899084" y="67283"/>
                </a:lnTo>
                <a:lnTo>
                  <a:pt x="941282" y="90878"/>
                </a:lnTo>
                <a:lnTo>
                  <a:pt x="981623" y="117780"/>
                </a:lnTo>
                <a:lnTo>
                  <a:pt x="1019900" y="147904"/>
                </a:lnTo>
                <a:lnTo>
                  <a:pt x="1055904" y="181164"/>
                </a:lnTo>
                <a:lnTo>
                  <a:pt x="1089164" y="217169"/>
                </a:lnTo>
                <a:lnTo>
                  <a:pt x="1119289" y="255445"/>
                </a:lnTo>
                <a:lnTo>
                  <a:pt x="1146191" y="295787"/>
                </a:lnTo>
                <a:lnTo>
                  <a:pt x="1169785" y="337984"/>
                </a:lnTo>
                <a:lnTo>
                  <a:pt x="1189986" y="381831"/>
                </a:lnTo>
                <a:lnTo>
                  <a:pt x="1206706" y="427120"/>
                </a:lnTo>
                <a:lnTo>
                  <a:pt x="1219861" y="473642"/>
                </a:lnTo>
                <a:lnTo>
                  <a:pt x="1229364" y="521190"/>
                </a:lnTo>
                <a:lnTo>
                  <a:pt x="1235128" y="569557"/>
                </a:lnTo>
                <a:lnTo>
                  <a:pt x="1237069" y="618534"/>
                </a:lnTo>
                <a:lnTo>
                  <a:pt x="1235208" y="666873"/>
                </a:lnTo>
                <a:lnTo>
                  <a:pt x="1229717" y="714193"/>
                </a:lnTo>
                <a:lnTo>
                  <a:pt x="1220733" y="760359"/>
                </a:lnTo>
                <a:lnTo>
                  <a:pt x="1208394" y="805232"/>
                </a:lnTo>
                <a:lnTo>
                  <a:pt x="1192837" y="848675"/>
                </a:lnTo>
                <a:lnTo>
                  <a:pt x="1174200" y="890550"/>
                </a:lnTo>
                <a:lnTo>
                  <a:pt x="1152621" y="930721"/>
                </a:lnTo>
                <a:lnTo>
                  <a:pt x="1128236" y="969049"/>
                </a:lnTo>
                <a:lnTo>
                  <a:pt x="1101184" y="1005396"/>
                </a:lnTo>
                <a:lnTo>
                  <a:pt x="1071602" y="1039627"/>
                </a:lnTo>
                <a:lnTo>
                  <a:pt x="1039626" y="1071602"/>
                </a:lnTo>
                <a:lnTo>
                  <a:pt x="1005396" y="1101184"/>
                </a:lnTo>
                <a:lnTo>
                  <a:pt x="969049" y="1128236"/>
                </a:lnTo>
                <a:lnTo>
                  <a:pt x="930721" y="1152621"/>
                </a:lnTo>
                <a:lnTo>
                  <a:pt x="890550" y="1174201"/>
                </a:lnTo>
                <a:lnTo>
                  <a:pt x="848675" y="1192838"/>
                </a:lnTo>
                <a:lnTo>
                  <a:pt x="805232" y="1208394"/>
                </a:lnTo>
                <a:lnTo>
                  <a:pt x="760359" y="1220733"/>
                </a:lnTo>
                <a:lnTo>
                  <a:pt x="714193" y="1229717"/>
                </a:lnTo>
                <a:lnTo>
                  <a:pt x="666872" y="1235208"/>
                </a:lnTo>
                <a:lnTo>
                  <a:pt x="618534" y="123706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19" name="object 19"/>
          <p:cNvSpPr/>
          <p:nvPr/>
        </p:nvSpPr>
        <p:spPr>
          <a:xfrm>
            <a:off x="6802001" y="2039853"/>
            <a:ext cx="844412" cy="31521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20" name="object 20"/>
          <p:cNvSpPr/>
          <p:nvPr/>
        </p:nvSpPr>
        <p:spPr>
          <a:xfrm>
            <a:off x="4452983" y="3301012"/>
            <a:ext cx="928211" cy="928211"/>
          </a:xfrm>
          <a:custGeom>
            <a:avLst/>
            <a:gdLst/>
            <a:ahLst/>
            <a:cxnLst/>
            <a:rect l="l" t="t" r="r" b="b"/>
            <a:pathLst>
              <a:path w="1237615" h="1237614">
                <a:moveTo>
                  <a:pt x="618534" y="1237069"/>
                </a:moveTo>
                <a:lnTo>
                  <a:pt x="570196" y="1235208"/>
                </a:lnTo>
                <a:lnTo>
                  <a:pt x="522876" y="1229717"/>
                </a:lnTo>
                <a:lnTo>
                  <a:pt x="476710" y="1220733"/>
                </a:lnTo>
                <a:lnTo>
                  <a:pt x="431837" y="1208394"/>
                </a:lnTo>
                <a:lnTo>
                  <a:pt x="388394" y="1192837"/>
                </a:lnTo>
                <a:lnTo>
                  <a:pt x="346518" y="1174200"/>
                </a:lnTo>
                <a:lnTo>
                  <a:pt x="306348" y="1152621"/>
                </a:lnTo>
                <a:lnTo>
                  <a:pt x="268020" y="1128236"/>
                </a:lnTo>
                <a:lnTo>
                  <a:pt x="231672" y="1101184"/>
                </a:lnTo>
                <a:lnTo>
                  <a:pt x="197442" y="1071601"/>
                </a:lnTo>
                <a:lnTo>
                  <a:pt x="165467" y="1039626"/>
                </a:lnTo>
                <a:lnTo>
                  <a:pt x="135885" y="1005396"/>
                </a:lnTo>
                <a:lnTo>
                  <a:pt x="108832" y="969049"/>
                </a:lnTo>
                <a:lnTo>
                  <a:pt x="84448" y="930721"/>
                </a:lnTo>
                <a:lnTo>
                  <a:pt x="62868" y="890550"/>
                </a:lnTo>
                <a:lnTo>
                  <a:pt x="44231" y="848675"/>
                </a:lnTo>
                <a:lnTo>
                  <a:pt x="28674" y="805232"/>
                </a:lnTo>
                <a:lnTo>
                  <a:pt x="16335" y="760359"/>
                </a:lnTo>
                <a:lnTo>
                  <a:pt x="7352" y="714193"/>
                </a:lnTo>
                <a:lnTo>
                  <a:pt x="1860" y="666872"/>
                </a:lnTo>
                <a:lnTo>
                  <a:pt x="0" y="618534"/>
                </a:lnTo>
                <a:lnTo>
                  <a:pt x="1860" y="570196"/>
                </a:lnTo>
                <a:lnTo>
                  <a:pt x="7352" y="522876"/>
                </a:lnTo>
                <a:lnTo>
                  <a:pt x="16335" y="476710"/>
                </a:lnTo>
                <a:lnTo>
                  <a:pt x="28674" y="431837"/>
                </a:lnTo>
                <a:lnTo>
                  <a:pt x="44231" y="388394"/>
                </a:lnTo>
                <a:lnTo>
                  <a:pt x="62868" y="346518"/>
                </a:lnTo>
                <a:lnTo>
                  <a:pt x="84448" y="306348"/>
                </a:lnTo>
                <a:lnTo>
                  <a:pt x="108832" y="268020"/>
                </a:lnTo>
                <a:lnTo>
                  <a:pt x="135885" y="231672"/>
                </a:lnTo>
                <a:lnTo>
                  <a:pt x="165467" y="197442"/>
                </a:lnTo>
                <a:lnTo>
                  <a:pt x="197442" y="165467"/>
                </a:lnTo>
                <a:lnTo>
                  <a:pt x="231672" y="135885"/>
                </a:lnTo>
                <a:lnTo>
                  <a:pt x="268020" y="108832"/>
                </a:lnTo>
                <a:lnTo>
                  <a:pt x="306348" y="84448"/>
                </a:lnTo>
                <a:lnTo>
                  <a:pt x="346518" y="62868"/>
                </a:lnTo>
                <a:lnTo>
                  <a:pt x="388394" y="44231"/>
                </a:lnTo>
                <a:lnTo>
                  <a:pt x="431837" y="28674"/>
                </a:lnTo>
                <a:lnTo>
                  <a:pt x="476710" y="16335"/>
                </a:lnTo>
                <a:lnTo>
                  <a:pt x="522876" y="7352"/>
                </a:lnTo>
                <a:lnTo>
                  <a:pt x="570196" y="1860"/>
                </a:lnTo>
                <a:lnTo>
                  <a:pt x="618534" y="0"/>
                </a:lnTo>
                <a:lnTo>
                  <a:pt x="667512" y="1940"/>
                </a:lnTo>
                <a:lnTo>
                  <a:pt x="715879" y="7705"/>
                </a:lnTo>
                <a:lnTo>
                  <a:pt x="763427" y="17207"/>
                </a:lnTo>
                <a:lnTo>
                  <a:pt x="809949" y="30362"/>
                </a:lnTo>
                <a:lnTo>
                  <a:pt x="855237" y="47083"/>
                </a:lnTo>
                <a:lnTo>
                  <a:pt x="899084" y="67283"/>
                </a:lnTo>
                <a:lnTo>
                  <a:pt x="941282" y="90877"/>
                </a:lnTo>
                <a:lnTo>
                  <a:pt x="981623" y="117780"/>
                </a:lnTo>
                <a:lnTo>
                  <a:pt x="1019899" y="147904"/>
                </a:lnTo>
                <a:lnTo>
                  <a:pt x="1055904" y="181164"/>
                </a:lnTo>
                <a:lnTo>
                  <a:pt x="1089164" y="217169"/>
                </a:lnTo>
                <a:lnTo>
                  <a:pt x="1119288" y="255445"/>
                </a:lnTo>
                <a:lnTo>
                  <a:pt x="1146191" y="295786"/>
                </a:lnTo>
                <a:lnTo>
                  <a:pt x="1169785" y="337984"/>
                </a:lnTo>
                <a:lnTo>
                  <a:pt x="1189986" y="381831"/>
                </a:lnTo>
                <a:lnTo>
                  <a:pt x="1206706" y="427120"/>
                </a:lnTo>
                <a:lnTo>
                  <a:pt x="1219861" y="473642"/>
                </a:lnTo>
                <a:lnTo>
                  <a:pt x="1229364" y="521190"/>
                </a:lnTo>
                <a:lnTo>
                  <a:pt x="1235128" y="569557"/>
                </a:lnTo>
                <a:lnTo>
                  <a:pt x="1237069" y="618534"/>
                </a:lnTo>
                <a:lnTo>
                  <a:pt x="1235208" y="666872"/>
                </a:lnTo>
                <a:lnTo>
                  <a:pt x="1229717" y="714193"/>
                </a:lnTo>
                <a:lnTo>
                  <a:pt x="1220733" y="760359"/>
                </a:lnTo>
                <a:lnTo>
                  <a:pt x="1208394" y="805232"/>
                </a:lnTo>
                <a:lnTo>
                  <a:pt x="1192837" y="848675"/>
                </a:lnTo>
                <a:lnTo>
                  <a:pt x="1174200" y="890550"/>
                </a:lnTo>
                <a:lnTo>
                  <a:pt x="1152621" y="930721"/>
                </a:lnTo>
                <a:lnTo>
                  <a:pt x="1128236" y="969049"/>
                </a:lnTo>
                <a:lnTo>
                  <a:pt x="1101184" y="1005396"/>
                </a:lnTo>
                <a:lnTo>
                  <a:pt x="1071601" y="1039626"/>
                </a:lnTo>
                <a:lnTo>
                  <a:pt x="1039626" y="1071601"/>
                </a:lnTo>
                <a:lnTo>
                  <a:pt x="1005396" y="1101184"/>
                </a:lnTo>
                <a:lnTo>
                  <a:pt x="969048" y="1128236"/>
                </a:lnTo>
                <a:lnTo>
                  <a:pt x="930721" y="1152621"/>
                </a:lnTo>
                <a:lnTo>
                  <a:pt x="890550" y="1174200"/>
                </a:lnTo>
                <a:lnTo>
                  <a:pt x="848675" y="1192837"/>
                </a:lnTo>
                <a:lnTo>
                  <a:pt x="805232" y="1208394"/>
                </a:lnTo>
                <a:lnTo>
                  <a:pt x="760359" y="1220733"/>
                </a:lnTo>
                <a:lnTo>
                  <a:pt x="714193" y="1229717"/>
                </a:lnTo>
                <a:lnTo>
                  <a:pt x="666873" y="1235208"/>
                </a:lnTo>
                <a:lnTo>
                  <a:pt x="618534" y="123706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21" name="object 21"/>
          <p:cNvSpPr/>
          <p:nvPr/>
        </p:nvSpPr>
        <p:spPr>
          <a:xfrm>
            <a:off x="4723373" y="3443917"/>
            <a:ext cx="354831" cy="60828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22" name="object 22"/>
          <p:cNvSpPr/>
          <p:nvPr/>
        </p:nvSpPr>
        <p:spPr>
          <a:xfrm>
            <a:off x="7325653" y="2515819"/>
            <a:ext cx="928211" cy="928211"/>
          </a:xfrm>
          <a:custGeom>
            <a:avLst/>
            <a:gdLst/>
            <a:ahLst/>
            <a:cxnLst/>
            <a:rect l="l" t="t" r="r" b="b"/>
            <a:pathLst>
              <a:path w="1237615" h="1237614">
                <a:moveTo>
                  <a:pt x="618534" y="1237069"/>
                </a:moveTo>
                <a:lnTo>
                  <a:pt x="570196" y="1235208"/>
                </a:lnTo>
                <a:lnTo>
                  <a:pt x="522875" y="1229717"/>
                </a:lnTo>
                <a:lnTo>
                  <a:pt x="476710" y="1220733"/>
                </a:lnTo>
                <a:lnTo>
                  <a:pt x="431836" y="1208394"/>
                </a:lnTo>
                <a:lnTo>
                  <a:pt x="388394" y="1192838"/>
                </a:lnTo>
                <a:lnTo>
                  <a:pt x="346518" y="1174201"/>
                </a:lnTo>
                <a:lnTo>
                  <a:pt x="306348" y="1152621"/>
                </a:lnTo>
                <a:lnTo>
                  <a:pt x="268020" y="1128236"/>
                </a:lnTo>
                <a:lnTo>
                  <a:pt x="231672" y="1101184"/>
                </a:lnTo>
                <a:lnTo>
                  <a:pt x="197442" y="1071602"/>
                </a:lnTo>
                <a:lnTo>
                  <a:pt x="165467" y="1039626"/>
                </a:lnTo>
                <a:lnTo>
                  <a:pt x="135885" y="1005396"/>
                </a:lnTo>
                <a:lnTo>
                  <a:pt x="108832" y="969049"/>
                </a:lnTo>
                <a:lnTo>
                  <a:pt x="84448" y="930721"/>
                </a:lnTo>
                <a:lnTo>
                  <a:pt x="62868" y="890550"/>
                </a:lnTo>
                <a:lnTo>
                  <a:pt x="44231" y="848675"/>
                </a:lnTo>
                <a:lnTo>
                  <a:pt x="28674" y="805232"/>
                </a:lnTo>
                <a:lnTo>
                  <a:pt x="16335" y="760359"/>
                </a:lnTo>
                <a:lnTo>
                  <a:pt x="7352" y="714193"/>
                </a:lnTo>
                <a:lnTo>
                  <a:pt x="1860" y="666873"/>
                </a:lnTo>
                <a:lnTo>
                  <a:pt x="0" y="618534"/>
                </a:lnTo>
                <a:lnTo>
                  <a:pt x="1860" y="570196"/>
                </a:lnTo>
                <a:lnTo>
                  <a:pt x="7352" y="522876"/>
                </a:lnTo>
                <a:lnTo>
                  <a:pt x="16335" y="476710"/>
                </a:lnTo>
                <a:lnTo>
                  <a:pt x="28674" y="431837"/>
                </a:lnTo>
                <a:lnTo>
                  <a:pt x="44231" y="388394"/>
                </a:lnTo>
                <a:lnTo>
                  <a:pt x="62868" y="346518"/>
                </a:lnTo>
                <a:lnTo>
                  <a:pt x="84448" y="306348"/>
                </a:lnTo>
                <a:lnTo>
                  <a:pt x="108832" y="268020"/>
                </a:lnTo>
                <a:lnTo>
                  <a:pt x="135885" y="231672"/>
                </a:lnTo>
                <a:lnTo>
                  <a:pt x="165467" y="197442"/>
                </a:lnTo>
                <a:lnTo>
                  <a:pt x="197442" y="165467"/>
                </a:lnTo>
                <a:lnTo>
                  <a:pt x="231672" y="135885"/>
                </a:lnTo>
                <a:lnTo>
                  <a:pt x="268020" y="108832"/>
                </a:lnTo>
                <a:lnTo>
                  <a:pt x="306348" y="84448"/>
                </a:lnTo>
                <a:lnTo>
                  <a:pt x="346518" y="62868"/>
                </a:lnTo>
                <a:lnTo>
                  <a:pt x="388394" y="44231"/>
                </a:lnTo>
                <a:lnTo>
                  <a:pt x="431836" y="28674"/>
                </a:lnTo>
                <a:lnTo>
                  <a:pt x="476710" y="16335"/>
                </a:lnTo>
                <a:lnTo>
                  <a:pt x="522875" y="7352"/>
                </a:lnTo>
                <a:lnTo>
                  <a:pt x="570196" y="1860"/>
                </a:lnTo>
                <a:lnTo>
                  <a:pt x="618534" y="0"/>
                </a:lnTo>
                <a:lnTo>
                  <a:pt x="667511" y="1940"/>
                </a:lnTo>
                <a:lnTo>
                  <a:pt x="715878" y="7705"/>
                </a:lnTo>
                <a:lnTo>
                  <a:pt x="763427" y="17208"/>
                </a:lnTo>
                <a:lnTo>
                  <a:pt x="809949" y="30362"/>
                </a:lnTo>
                <a:lnTo>
                  <a:pt x="855237" y="47083"/>
                </a:lnTo>
                <a:lnTo>
                  <a:pt x="899084" y="67283"/>
                </a:lnTo>
                <a:lnTo>
                  <a:pt x="941282" y="90878"/>
                </a:lnTo>
                <a:lnTo>
                  <a:pt x="981623" y="117780"/>
                </a:lnTo>
                <a:lnTo>
                  <a:pt x="1019900" y="147904"/>
                </a:lnTo>
                <a:lnTo>
                  <a:pt x="1055904" y="181164"/>
                </a:lnTo>
                <a:lnTo>
                  <a:pt x="1089164" y="217169"/>
                </a:lnTo>
                <a:lnTo>
                  <a:pt x="1119288" y="255446"/>
                </a:lnTo>
                <a:lnTo>
                  <a:pt x="1146191" y="295787"/>
                </a:lnTo>
                <a:lnTo>
                  <a:pt x="1169785" y="337984"/>
                </a:lnTo>
                <a:lnTo>
                  <a:pt x="1189986" y="381831"/>
                </a:lnTo>
                <a:lnTo>
                  <a:pt x="1206706" y="427120"/>
                </a:lnTo>
                <a:lnTo>
                  <a:pt x="1219861" y="473642"/>
                </a:lnTo>
                <a:lnTo>
                  <a:pt x="1229363" y="521190"/>
                </a:lnTo>
                <a:lnTo>
                  <a:pt x="1235128" y="569557"/>
                </a:lnTo>
                <a:lnTo>
                  <a:pt x="1237069" y="618534"/>
                </a:lnTo>
                <a:lnTo>
                  <a:pt x="1235208" y="666873"/>
                </a:lnTo>
                <a:lnTo>
                  <a:pt x="1229717" y="714193"/>
                </a:lnTo>
                <a:lnTo>
                  <a:pt x="1220733" y="760359"/>
                </a:lnTo>
                <a:lnTo>
                  <a:pt x="1208394" y="805232"/>
                </a:lnTo>
                <a:lnTo>
                  <a:pt x="1192837" y="848675"/>
                </a:lnTo>
                <a:lnTo>
                  <a:pt x="1174200" y="890550"/>
                </a:lnTo>
                <a:lnTo>
                  <a:pt x="1152621" y="930721"/>
                </a:lnTo>
                <a:lnTo>
                  <a:pt x="1128236" y="969049"/>
                </a:lnTo>
                <a:lnTo>
                  <a:pt x="1101184" y="1005396"/>
                </a:lnTo>
                <a:lnTo>
                  <a:pt x="1071601" y="1039626"/>
                </a:lnTo>
                <a:lnTo>
                  <a:pt x="1039626" y="1071602"/>
                </a:lnTo>
                <a:lnTo>
                  <a:pt x="1005396" y="1101184"/>
                </a:lnTo>
                <a:lnTo>
                  <a:pt x="969048" y="1128236"/>
                </a:lnTo>
                <a:lnTo>
                  <a:pt x="930720" y="1152621"/>
                </a:lnTo>
                <a:lnTo>
                  <a:pt x="890550" y="1174201"/>
                </a:lnTo>
                <a:lnTo>
                  <a:pt x="848675" y="1192838"/>
                </a:lnTo>
                <a:lnTo>
                  <a:pt x="805231" y="1208394"/>
                </a:lnTo>
                <a:lnTo>
                  <a:pt x="760358" y="1220733"/>
                </a:lnTo>
                <a:lnTo>
                  <a:pt x="714193" y="1229717"/>
                </a:lnTo>
                <a:lnTo>
                  <a:pt x="666872" y="1235208"/>
                </a:lnTo>
                <a:lnTo>
                  <a:pt x="618534" y="123706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23" name="object 23"/>
          <p:cNvSpPr/>
          <p:nvPr/>
        </p:nvSpPr>
        <p:spPr>
          <a:xfrm>
            <a:off x="7415304" y="2877235"/>
            <a:ext cx="756056" cy="23701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24" name="object 24"/>
          <p:cNvSpPr/>
          <p:nvPr/>
        </p:nvSpPr>
        <p:spPr>
          <a:xfrm>
            <a:off x="3865439" y="2509558"/>
            <a:ext cx="928211" cy="928211"/>
          </a:xfrm>
          <a:custGeom>
            <a:avLst/>
            <a:gdLst/>
            <a:ahLst/>
            <a:cxnLst/>
            <a:rect l="l" t="t" r="r" b="b"/>
            <a:pathLst>
              <a:path w="1237614" h="1237614">
                <a:moveTo>
                  <a:pt x="618534" y="1237069"/>
                </a:moveTo>
                <a:lnTo>
                  <a:pt x="570196" y="1235208"/>
                </a:lnTo>
                <a:lnTo>
                  <a:pt x="522875" y="1229717"/>
                </a:lnTo>
                <a:lnTo>
                  <a:pt x="476710" y="1220733"/>
                </a:lnTo>
                <a:lnTo>
                  <a:pt x="431837" y="1208394"/>
                </a:lnTo>
                <a:lnTo>
                  <a:pt x="388394" y="1192837"/>
                </a:lnTo>
                <a:lnTo>
                  <a:pt x="346518" y="1174200"/>
                </a:lnTo>
                <a:lnTo>
                  <a:pt x="306348" y="1152621"/>
                </a:lnTo>
                <a:lnTo>
                  <a:pt x="268020" y="1128236"/>
                </a:lnTo>
                <a:lnTo>
                  <a:pt x="231672" y="1101184"/>
                </a:lnTo>
                <a:lnTo>
                  <a:pt x="197442" y="1071602"/>
                </a:lnTo>
                <a:lnTo>
                  <a:pt x="165467" y="1039626"/>
                </a:lnTo>
                <a:lnTo>
                  <a:pt x="135885" y="1005396"/>
                </a:lnTo>
                <a:lnTo>
                  <a:pt x="108832" y="969049"/>
                </a:lnTo>
                <a:lnTo>
                  <a:pt x="84448" y="930721"/>
                </a:lnTo>
                <a:lnTo>
                  <a:pt x="62868" y="890550"/>
                </a:lnTo>
                <a:lnTo>
                  <a:pt x="44231" y="848675"/>
                </a:lnTo>
                <a:lnTo>
                  <a:pt x="28674" y="805232"/>
                </a:lnTo>
                <a:lnTo>
                  <a:pt x="16335" y="760359"/>
                </a:lnTo>
                <a:lnTo>
                  <a:pt x="7352" y="714193"/>
                </a:lnTo>
                <a:lnTo>
                  <a:pt x="1860" y="666873"/>
                </a:lnTo>
                <a:lnTo>
                  <a:pt x="0" y="618534"/>
                </a:lnTo>
                <a:lnTo>
                  <a:pt x="1860" y="570196"/>
                </a:lnTo>
                <a:lnTo>
                  <a:pt x="7352" y="522876"/>
                </a:lnTo>
                <a:lnTo>
                  <a:pt x="16335" y="476710"/>
                </a:lnTo>
                <a:lnTo>
                  <a:pt x="28674" y="431837"/>
                </a:lnTo>
                <a:lnTo>
                  <a:pt x="44231" y="388394"/>
                </a:lnTo>
                <a:lnTo>
                  <a:pt x="62868" y="346518"/>
                </a:lnTo>
                <a:lnTo>
                  <a:pt x="84448" y="306348"/>
                </a:lnTo>
                <a:lnTo>
                  <a:pt x="108832" y="268020"/>
                </a:lnTo>
                <a:lnTo>
                  <a:pt x="135885" y="231672"/>
                </a:lnTo>
                <a:lnTo>
                  <a:pt x="165467" y="197442"/>
                </a:lnTo>
                <a:lnTo>
                  <a:pt x="197442" y="165467"/>
                </a:lnTo>
                <a:lnTo>
                  <a:pt x="231672" y="135885"/>
                </a:lnTo>
                <a:lnTo>
                  <a:pt x="268020" y="108832"/>
                </a:lnTo>
                <a:lnTo>
                  <a:pt x="306348" y="84448"/>
                </a:lnTo>
                <a:lnTo>
                  <a:pt x="346518" y="62868"/>
                </a:lnTo>
                <a:lnTo>
                  <a:pt x="388394" y="44231"/>
                </a:lnTo>
                <a:lnTo>
                  <a:pt x="431837" y="28674"/>
                </a:lnTo>
                <a:lnTo>
                  <a:pt x="476710" y="16335"/>
                </a:lnTo>
                <a:lnTo>
                  <a:pt x="522875" y="7352"/>
                </a:lnTo>
                <a:lnTo>
                  <a:pt x="570196" y="1860"/>
                </a:lnTo>
                <a:lnTo>
                  <a:pt x="618534" y="0"/>
                </a:lnTo>
                <a:lnTo>
                  <a:pt x="667512" y="1940"/>
                </a:lnTo>
                <a:lnTo>
                  <a:pt x="715878" y="7705"/>
                </a:lnTo>
                <a:lnTo>
                  <a:pt x="763427" y="17208"/>
                </a:lnTo>
                <a:lnTo>
                  <a:pt x="809949" y="30362"/>
                </a:lnTo>
                <a:lnTo>
                  <a:pt x="855237" y="47083"/>
                </a:lnTo>
                <a:lnTo>
                  <a:pt x="899084" y="67283"/>
                </a:lnTo>
                <a:lnTo>
                  <a:pt x="941282" y="90878"/>
                </a:lnTo>
                <a:lnTo>
                  <a:pt x="981623" y="117780"/>
                </a:lnTo>
                <a:lnTo>
                  <a:pt x="1019900" y="147904"/>
                </a:lnTo>
                <a:lnTo>
                  <a:pt x="1055904" y="181164"/>
                </a:lnTo>
                <a:lnTo>
                  <a:pt x="1089164" y="217169"/>
                </a:lnTo>
                <a:lnTo>
                  <a:pt x="1119288" y="255445"/>
                </a:lnTo>
                <a:lnTo>
                  <a:pt x="1146191" y="295786"/>
                </a:lnTo>
                <a:lnTo>
                  <a:pt x="1169785" y="337984"/>
                </a:lnTo>
                <a:lnTo>
                  <a:pt x="1189986" y="381831"/>
                </a:lnTo>
                <a:lnTo>
                  <a:pt x="1206706" y="427120"/>
                </a:lnTo>
                <a:lnTo>
                  <a:pt x="1219861" y="473642"/>
                </a:lnTo>
                <a:lnTo>
                  <a:pt x="1229364" y="521190"/>
                </a:lnTo>
                <a:lnTo>
                  <a:pt x="1235128" y="569557"/>
                </a:lnTo>
                <a:lnTo>
                  <a:pt x="1237069" y="618534"/>
                </a:lnTo>
                <a:lnTo>
                  <a:pt x="1235208" y="666873"/>
                </a:lnTo>
                <a:lnTo>
                  <a:pt x="1229717" y="714193"/>
                </a:lnTo>
                <a:lnTo>
                  <a:pt x="1220733" y="760359"/>
                </a:lnTo>
                <a:lnTo>
                  <a:pt x="1208394" y="805232"/>
                </a:lnTo>
                <a:lnTo>
                  <a:pt x="1192837" y="848675"/>
                </a:lnTo>
                <a:lnTo>
                  <a:pt x="1174200" y="890550"/>
                </a:lnTo>
                <a:lnTo>
                  <a:pt x="1152621" y="930721"/>
                </a:lnTo>
                <a:lnTo>
                  <a:pt x="1128236" y="969049"/>
                </a:lnTo>
                <a:lnTo>
                  <a:pt x="1101184" y="1005396"/>
                </a:lnTo>
                <a:lnTo>
                  <a:pt x="1071601" y="1039626"/>
                </a:lnTo>
                <a:lnTo>
                  <a:pt x="1039626" y="1071602"/>
                </a:lnTo>
                <a:lnTo>
                  <a:pt x="1005396" y="1101184"/>
                </a:lnTo>
                <a:lnTo>
                  <a:pt x="969048" y="1128236"/>
                </a:lnTo>
                <a:lnTo>
                  <a:pt x="930720" y="1152621"/>
                </a:lnTo>
                <a:lnTo>
                  <a:pt x="890550" y="1174200"/>
                </a:lnTo>
                <a:lnTo>
                  <a:pt x="848675" y="1192837"/>
                </a:lnTo>
                <a:lnTo>
                  <a:pt x="805232" y="1208394"/>
                </a:lnTo>
                <a:lnTo>
                  <a:pt x="760358" y="1220733"/>
                </a:lnTo>
                <a:lnTo>
                  <a:pt x="714193" y="1229717"/>
                </a:lnTo>
                <a:lnTo>
                  <a:pt x="666872" y="1235208"/>
                </a:lnTo>
                <a:lnTo>
                  <a:pt x="618534" y="123706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25" name="object 25"/>
          <p:cNvSpPr/>
          <p:nvPr/>
        </p:nvSpPr>
        <p:spPr>
          <a:xfrm>
            <a:off x="3948392" y="2834052"/>
            <a:ext cx="778463" cy="32404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26" name="object 26"/>
          <p:cNvSpPr/>
          <p:nvPr/>
        </p:nvSpPr>
        <p:spPr>
          <a:xfrm>
            <a:off x="3294571" y="1699215"/>
            <a:ext cx="928211" cy="928211"/>
          </a:xfrm>
          <a:custGeom>
            <a:avLst/>
            <a:gdLst/>
            <a:ahLst/>
            <a:cxnLst/>
            <a:rect l="l" t="t" r="r" b="b"/>
            <a:pathLst>
              <a:path w="1237614" h="1237614">
                <a:moveTo>
                  <a:pt x="618534" y="1237069"/>
                </a:moveTo>
                <a:lnTo>
                  <a:pt x="570196" y="1235208"/>
                </a:lnTo>
                <a:lnTo>
                  <a:pt x="522876" y="1229717"/>
                </a:lnTo>
                <a:lnTo>
                  <a:pt x="476710" y="1220733"/>
                </a:lnTo>
                <a:lnTo>
                  <a:pt x="431837" y="1208394"/>
                </a:lnTo>
                <a:lnTo>
                  <a:pt x="388394" y="1192837"/>
                </a:lnTo>
                <a:lnTo>
                  <a:pt x="346518" y="1174200"/>
                </a:lnTo>
                <a:lnTo>
                  <a:pt x="306348" y="1152621"/>
                </a:lnTo>
                <a:lnTo>
                  <a:pt x="268020" y="1128236"/>
                </a:lnTo>
                <a:lnTo>
                  <a:pt x="231672" y="1101184"/>
                </a:lnTo>
                <a:lnTo>
                  <a:pt x="197442" y="1071602"/>
                </a:lnTo>
                <a:lnTo>
                  <a:pt x="165467" y="1039626"/>
                </a:lnTo>
                <a:lnTo>
                  <a:pt x="135885" y="1005396"/>
                </a:lnTo>
                <a:lnTo>
                  <a:pt x="108832" y="969049"/>
                </a:lnTo>
                <a:lnTo>
                  <a:pt x="84448" y="930721"/>
                </a:lnTo>
                <a:lnTo>
                  <a:pt x="62868" y="890550"/>
                </a:lnTo>
                <a:lnTo>
                  <a:pt x="44231" y="848675"/>
                </a:lnTo>
                <a:lnTo>
                  <a:pt x="28675" y="805232"/>
                </a:lnTo>
                <a:lnTo>
                  <a:pt x="16335" y="760359"/>
                </a:lnTo>
                <a:lnTo>
                  <a:pt x="7352" y="714193"/>
                </a:lnTo>
                <a:lnTo>
                  <a:pt x="1860" y="666873"/>
                </a:lnTo>
                <a:lnTo>
                  <a:pt x="0" y="618534"/>
                </a:lnTo>
                <a:lnTo>
                  <a:pt x="1860" y="570196"/>
                </a:lnTo>
                <a:lnTo>
                  <a:pt x="7352" y="522876"/>
                </a:lnTo>
                <a:lnTo>
                  <a:pt x="16335" y="476710"/>
                </a:lnTo>
                <a:lnTo>
                  <a:pt x="28675" y="431837"/>
                </a:lnTo>
                <a:lnTo>
                  <a:pt x="44231" y="388394"/>
                </a:lnTo>
                <a:lnTo>
                  <a:pt x="62868" y="346518"/>
                </a:lnTo>
                <a:lnTo>
                  <a:pt x="84448" y="306348"/>
                </a:lnTo>
                <a:lnTo>
                  <a:pt x="108832" y="268020"/>
                </a:lnTo>
                <a:lnTo>
                  <a:pt x="135885" y="231672"/>
                </a:lnTo>
                <a:lnTo>
                  <a:pt x="165467" y="197442"/>
                </a:lnTo>
                <a:lnTo>
                  <a:pt x="197442" y="165467"/>
                </a:lnTo>
                <a:lnTo>
                  <a:pt x="231672" y="135885"/>
                </a:lnTo>
                <a:lnTo>
                  <a:pt x="268020" y="108832"/>
                </a:lnTo>
                <a:lnTo>
                  <a:pt x="306348" y="84448"/>
                </a:lnTo>
                <a:lnTo>
                  <a:pt x="346518" y="62868"/>
                </a:lnTo>
                <a:lnTo>
                  <a:pt x="388394" y="44231"/>
                </a:lnTo>
                <a:lnTo>
                  <a:pt x="431837" y="28674"/>
                </a:lnTo>
                <a:lnTo>
                  <a:pt x="476710" y="16335"/>
                </a:lnTo>
                <a:lnTo>
                  <a:pt x="522876" y="7352"/>
                </a:lnTo>
                <a:lnTo>
                  <a:pt x="570196" y="1860"/>
                </a:lnTo>
                <a:lnTo>
                  <a:pt x="618534" y="0"/>
                </a:lnTo>
                <a:lnTo>
                  <a:pt x="667512" y="1940"/>
                </a:lnTo>
                <a:lnTo>
                  <a:pt x="715879" y="7705"/>
                </a:lnTo>
                <a:lnTo>
                  <a:pt x="763427" y="17208"/>
                </a:lnTo>
                <a:lnTo>
                  <a:pt x="809949" y="30362"/>
                </a:lnTo>
                <a:lnTo>
                  <a:pt x="855237" y="47083"/>
                </a:lnTo>
                <a:lnTo>
                  <a:pt x="899084" y="67283"/>
                </a:lnTo>
                <a:lnTo>
                  <a:pt x="941282" y="90878"/>
                </a:lnTo>
                <a:lnTo>
                  <a:pt x="981623" y="117780"/>
                </a:lnTo>
                <a:lnTo>
                  <a:pt x="1019900" y="147904"/>
                </a:lnTo>
                <a:lnTo>
                  <a:pt x="1055904" y="181164"/>
                </a:lnTo>
                <a:lnTo>
                  <a:pt x="1089165" y="217169"/>
                </a:lnTo>
                <a:lnTo>
                  <a:pt x="1119289" y="255445"/>
                </a:lnTo>
                <a:lnTo>
                  <a:pt x="1146191" y="295787"/>
                </a:lnTo>
                <a:lnTo>
                  <a:pt x="1169785" y="337984"/>
                </a:lnTo>
                <a:lnTo>
                  <a:pt x="1189986" y="381831"/>
                </a:lnTo>
                <a:lnTo>
                  <a:pt x="1206706" y="427120"/>
                </a:lnTo>
                <a:lnTo>
                  <a:pt x="1219861" y="473642"/>
                </a:lnTo>
                <a:lnTo>
                  <a:pt x="1229364" y="521190"/>
                </a:lnTo>
                <a:lnTo>
                  <a:pt x="1235128" y="569557"/>
                </a:lnTo>
                <a:lnTo>
                  <a:pt x="1237069" y="618534"/>
                </a:lnTo>
                <a:lnTo>
                  <a:pt x="1235208" y="666873"/>
                </a:lnTo>
                <a:lnTo>
                  <a:pt x="1229717" y="714193"/>
                </a:lnTo>
                <a:lnTo>
                  <a:pt x="1220733" y="760359"/>
                </a:lnTo>
                <a:lnTo>
                  <a:pt x="1208394" y="805232"/>
                </a:lnTo>
                <a:lnTo>
                  <a:pt x="1192837" y="848675"/>
                </a:lnTo>
                <a:lnTo>
                  <a:pt x="1174200" y="890550"/>
                </a:lnTo>
                <a:lnTo>
                  <a:pt x="1152621" y="930721"/>
                </a:lnTo>
                <a:lnTo>
                  <a:pt x="1128236" y="969049"/>
                </a:lnTo>
                <a:lnTo>
                  <a:pt x="1101184" y="1005396"/>
                </a:lnTo>
                <a:lnTo>
                  <a:pt x="1071601" y="1039626"/>
                </a:lnTo>
                <a:lnTo>
                  <a:pt x="1039626" y="1071602"/>
                </a:lnTo>
                <a:lnTo>
                  <a:pt x="1005396" y="1101184"/>
                </a:lnTo>
                <a:lnTo>
                  <a:pt x="969049" y="1128236"/>
                </a:lnTo>
                <a:lnTo>
                  <a:pt x="930721" y="1152621"/>
                </a:lnTo>
                <a:lnTo>
                  <a:pt x="890550" y="1174200"/>
                </a:lnTo>
                <a:lnTo>
                  <a:pt x="848675" y="1192837"/>
                </a:lnTo>
                <a:lnTo>
                  <a:pt x="805232" y="1208394"/>
                </a:lnTo>
                <a:lnTo>
                  <a:pt x="760359" y="1220733"/>
                </a:lnTo>
                <a:lnTo>
                  <a:pt x="714193" y="1229717"/>
                </a:lnTo>
                <a:lnTo>
                  <a:pt x="666872" y="1235208"/>
                </a:lnTo>
                <a:lnTo>
                  <a:pt x="618534" y="123706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27" name="object 27"/>
          <p:cNvSpPr/>
          <p:nvPr/>
        </p:nvSpPr>
        <p:spPr>
          <a:xfrm>
            <a:off x="3366607" y="1967985"/>
            <a:ext cx="783728" cy="40358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28" name="object 28"/>
          <p:cNvSpPr/>
          <p:nvPr/>
        </p:nvSpPr>
        <p:spPr>
          <a:xfrm>
            <a:off x="6174294" y="2514422"/>
            <a:ext cx="928211" cy="928211"/>
          </a:xfrm>
          <a:custGeom>
            <a:avLst/>
            <a:gdLst/>
            <a:ahLst/>
            <a:cxnLst/>
            <a:rect l="l" t="t" r="r" b="b"/>
            <a:pathLst>
              <a:path w="1237615" h="1237614">
                <a:moveTo>
                  <a:pt x="618534" y="1237069"/>
                </a:moveTo>
                <a:lnTo>
                  <a:pt x="570196" y="1235209"/>
                </a:lnTo>
                <a:lnTo>
                  <a:pt x="522876" y="1229717"/>
                </a:lnTo>
                <a:lnTo>
                  <a:pt x="476710" y="1220734"/>
                </a:lnTo>
                <a:lnTo>
                  <a:pt x="431837" y="1208394"/>
                </a:lnTo>
                <a:lnTo>
                  <a:pt x="388394" y="1192838"/>
                </a:lnTo>
                <a:lnTo>
                  <a:pt x="346519" y="1174201"/>
                </a:lnTo>
                <a:lnTo>
                  <a:pt x="306348" y="1152621"/>
                </a:lnTo>
                <a:lnTo>
                  <a:pt x="268020" y="1128237"/>
                </a:lnTo>
                <a:lnTo>
                  <a:pt x="231673" y="1101184"/>
                </a:lnTo>
                <a:lnTo>
                  <a:pt x="197442" y="1071602"/>
                </a:lnTo>
                <a:lnTo>
                  <a:pt x="165467" y="1039627"/>
                </a:lnTo>
                <a:lnTo>
                  <a:pt x="135885" y="1005397"/>
                </a:lnTo>
                <a:lnTo>
                  <a:pt x="108832" y="969049"/>
                </a:lnTo>
                <a:lnTo>
                  <a:pt x="84448" y="930721"/>
                </a:lnTo>
                <a:lnTo>
                  <a:pt x="62868" y="890550"/>
                </a:lnTo>
                <a:lnTo>
                  <a:pt x="44231" y="848675"/>
                </a:lnTo>
                <a:lnTo>
                  <a:pt x="28675" y="805232"/>
                </a:lnTo>
                <a:lnTo>
                  <a:pt x="16335" y="760359"/>
                </a:lnTo>
                <a:lnTo>
                  <a:pt x="7352" y="714193"/>
                </a:lnTo>
                <a:lnTo>
                  <a:pt x="1860" y="666873"/>
                </a:lnTo>
                <a:lnTo>
                  <a:pt x="0" y="618534"/>
                </a:lnTo>
                <a:lnTo>
                  <a:pt x="1860" y="570196"/>
                </a:lnTo>
                <a:lnTo>
                  <a:pt x="7352" y="522876"/>
                </a:lnTo>
                <a:lnTo>
                  <a:pt x="16335" y="476710"/>
                </a:lnTo>
                <a:lnTo>
                  <a:pt x="28675" y="431837"/>
                </a:lnTo>
                <a:lnTo>
                  <a:pt x="44231" y="388394"/>
                </a:lnTo>
                <a:lnTo>
                  <a:pt x="62868" y="346519"/>
                </a:lnTo>
                <a:lnTo>
                  <a:pt x="84448" y="306348"/>
                </a:lnTo>
                <a:lnTo>
                  <a:pt x="108832" y="268020"/>
                </a:lnTo>
                <a:lnTo>
                  <a:pt x="135885" y="231672"/>
                </a:lnTo>
                <a:lnTo>
                  <a:pt x="165467" y="197442"/>
                </a:lnTo>
                <a:lnTo>
                  <a:pt x="197442" y="165467"/>
                </a:lnTo>
                <a:lnTo>
                  <a:pt x="231673" y="135885"/>
                </a:lnTo>
                <a:lnTo>
                  <a:pt x="268020" y="108832"/>
                </a:lnTo>
                <a:lnTo>
                  <a:pt x="306348" y="84448"/>
                </a:lnTo>
                <a:lnTo>
                  <a:pt x="346519" y="62868"/>
                </a:lnTo>
                <a:lnTo>
                  <a:pt x="388394" y="44231"/>
                </a:lnTo>
                <a:lnTo>
                  <a:pt x="431837" y="28675"/>
                </a:lnTo>
                <a:lnTo>
                  <a:pt x="476710" y="16335"/>
                </a:lnTo>
                <a:lnTo>
                  <a:pt x="522876" y="7352"/>
                </a:lnTo>
                <a:lnTo>
                  <a:pt x="570196" y="1860"/>
                </a:lnTo>
                <a:lnTo>
                  <a:pt x="618534" y="0"/>
                </a:lnTo>
                <a:lnTo>
                  <a:pt x="667512" y="1940"/>
                </a:lnTo>
                <a:lnTo>
                  <a:pt x="715879" y="7705"/>
                </a:lnTo>
                <a:lnTo>
                  <a:pt x="763427" y="17208"/>
                </a:lnTo>
                <a:lnTo>
                  <a:pt x="809949" y="30362"/>
                </a:lnTo>
                <a:lnTo>
                  <a:pt x="855238" y="47083"/>
                </a:lnTo>
                <a:lnTo>
                  <a:pt x="899085" y="67283"/>
                </a:lnTo>
                <a:lnTo>
                  <a:pt x="941283" y="90878"/>
                </a:lnTo>
                <a:lnTo>
                  <a:pt x="981624" y="117780"/>
                </a:lnTo>
                <a:lnTo>
                  <a:pt x="1019900" y="147904"/>
                </a:lnTo>
                <a:lnTo>
                  <a:pt x="1055905" y="181164"/>
                </a:lnTo>
                <a:lnTo>
                  <a:pt x="1089165" y="217169"/>
                </a:lnTo>
                <a:lnTo>
                  <a:pt x="1119289" y="255446"/>
                </a:lnTo>
                <a:lnTo>
                  <a:pt x="1146191" y="295787"/>
                </a:lnTo>
                <a:lnTo>
                  <a:pt x="1169786" y="337985"/>
                </a:lnTo>
                <a:lnTo>
                  <a:pt x="1189986" y="381831"/>
                </a:lnTo>
                <a:lnTo>
                  <a:pt x="1206707" y="427120"/>
                </a:lnTo>
                <a:lnTo>
                  <a:pt x="1219861" y="473642"/>
                </a:lnTo>
                <a:lnTo>
                  <a:pt x="1229364" y="521190"/>
                </a:lnTo>
                <a:lnTo>
                  <a:pt x="1235128" y="569557"/>
                </a:lnTo>
                <a:lnTo>
                  <a:pt x="1237069" y="618534"/>
                </a:lnTo>
                <a:lnTo>
                  <a:pt x="1235208" y="666873"/>
                </a:lnTo>
                <a:lnTo>
                  <a:pt x="1229717" y="714193"/>
                </a:lnTo>
                <a:lnTo>
                  <a:pt x="1220733" y="760359"/>
                </a:lnTo>
                <a:lnTo>
                  <a:pt x="1208394" y="805232"/>
                </a:lnTo>
                <a:lnTo>
                  <a:pt x="1192837" y="848675"/>
                </a:lnTo>
                <a:lnTo>
                  <a:pt x="1174200" y="890550"/>
                </a:lnTo>
                <a:lnTo>
                  <a:pt x="1152621" y="930721"/>
                </a:lnTo>
                <a:lnTo>
                  <a:pt x="1128236" y="969049"/>
                </a:lnTo>
                <a:lnTo>
                  <a:pt x="1101184" y="1005397"/>
                </a:lnTo>
                <a:lnTo>
                  <a:pt x="1071601" y="1039627"/>
                </a:lnTo>
                <a:lnTo>
                  <a:pt x="1039626" y="1071602"/>
                </a:lnTo>
                <a:lnTo>
                  <a:pt x="1005396" y="1101184"/>
                </a:lnTo>
                <a:lnTo>
                  <a:pt x="969048" y="1128237"/>
                </a:lnTo>
                <a:lnTo>
                  <a:pt x="930721" y="1152621"/>
                </a:lnTo>
                <a:lnTo>
                  <a:pt x="890550" y="1174201"/>
                </a:lnTo>
                <a:lnTo>
                  <a:pt x="848675" y="1192838"/>
                </a:lnTo>
                <a:lnTo>
                  <a:pt x="805232" y="1208394"/>
                </a:lnTo>
                <a:lnTo>
                  <a:pt x="760359" y="1220734"/>
                </a:lnTo>
                <a:lnTo>
                  <a:pt x="714193" y="1229717"/>
                </a:lnTo>
                <a:lnTo>
                  <a:pt x="666873" y="1235209"/>
                </a:lnTo>
                <a:lnTo>
                  <a:pt x="618534" y="123706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29" name="object 29"/>
          <p:cNvSpPr/>
          <p:nvPr/>
        </p:nvSpPr>
        <p:spPr>
          <a:xfrm>
            <a:off x="6323517" y="2658999"/>
            <a:ext cx="606765" cy="60676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30" name="object 30"/>
          <p:cNvSpPr/>
          <p:nvPr/>
        </p:nvSpPr>
        <p:spPr>
          <a:xfrm>
            <a:off x="7912101" y="1723084"/>
            <a:ext cx="928211" cy="928211"/>
          </a:xfrm>
          <a:custGeom>
            <a:avLst/>
            <a:gdLst/>
            <a:ahLst/>
            <a:cxnLst/>
            <a:rect l="l" t="t" r="r" b="b"/>
            <a:pathLst>
              <a:path w="1237615" h="1237614">
                <a:moveTo>
                  <a:pt x="618534" y="1237069"/>
                </a:moveTo>
                <a:lnTo>
                  <a:pt x="570196" y="1235208"/>
                </a:lnTo>
                <a:lnTo>
                  <a:pt x="522875" y="1229717"/>
                </a:lnTo>
                <a:lnTo>
                  <a:pt x="476710" y="1220733"/>
                </a:lnTo>
                <a:lnTo>
                  <a:pt x="431837" y="1208394"/>
                </a:lnTo>
                <a:lnTo>
                  <a:pt x="388394" y="1192838"/>
                </a:lnTo>
                <a:lnTo>
                  <a:pt x="346518" y="1174201"/>
                </a:lnTo>
                <a:lnTo>
                  <a:pt x="306348" y="1152621"/>
                </a:lnTo>
                <a:lnTo>
                  <a:pt x="268020" y="1128236"/>
                </a:lnTo>
                <a:lnTo>
                  <a:pt x="231672" y="1101184"/>
                </a:lnTo>
                <a:lnTo>
                  <a:pt x="197442" y="1071602"/>
                </a:lnTo>
                <a:lnTo>
                  <a:pt x="165467" y="1039627"/>
                </a:lnTo>
                <a:lnTo>
                  <a:pt x="135884" y="1005396"/>
                </a:lnTo>
                <a:lnTo>
                  <a:pt x="108832" y="969049"/>
                </a:lnTo>
                <a:lnTo>
                  <a:pt x="84448" y="930721"/>
                </a:lnTo>
                <a:lnTo>
                  <a:pt x="62868" y="890550"/>
                </a:lnTo>
                <a:lnTo>
                  <a:pt x="44231" y="848675"/>
                </a:lnTo>
                <a:lnTo>
                  <a:pt x="28674" y="805232"/>
                </a:lnTo>
                <a:lnTo>
                  <a:pt x="16335" y="760359"/>
                </a:lnTo>
                <a:lnTo>
                  <a:pt x="7352" y="714193"/>
                </a:lnTo>
                <a:lnTo>
                  <a:pt x="1860" y="666873"/>
                </a:lnTo>
                <a:lnTo>
                  <a:pt x="0" y="618534"/>
                </a:lnTo>
                <a:lnTo>
                  <a:pt x="1860" y="570196"/>
                </a:lnTo>
                <a:lnTo>
                  <a:pt x="7352" y="522876"/>
                </a:lnTo>
                <a:lnTo>
                  <a:pt x="16335" y="476710"/>
                </a:lnTo>
                <a:lnTo>
                  <a:pt x="28674" y="431837"/>
                </a:lnTo>
                <a:lnTo>
                  <a:pt x="44231" y="388394"/>
                </a:lnTo>
                <a:lnTo>
                  <a:pt x="62868" y="346518"/>
                </a:lnTo>
                <a:lnTo>
                  <a:pt x="84448" y="306348"/>
                </a:lnTo>
                <a:lnTo>
                  <a:pt x="108832" y="268020"/>
                </a:lnTo>
                <a:lnTo>
                  <a:pt x="135884" y="231672"/>
                </a:lnTo>
                <a:lnTo>
                  <a:pt x="165467" y="197442"/>
                </a:lnTo>
                <a:lnTo>
                  <a:pt x="197442" y="165467"/>
                </a:lnTo>
                <a:lnTo>
                  <a:pt x="231672" y="135885"/>
                </a:lnTo>
                <a:lnTo>
                  <a:pt x="268020" y="108832"/>
                </a:lnTo>
                <a:lnTo>
                  <a:pt x="306348" y="84448"/>
                </a:lnTo>
                <a:lnTo>
                  <a:pt x="346518" y="62868"/>
                </a:lnTo>
                <a:lnTo>
                  <a:pt x="388394" y="44231"/>
                </a:lnTo>
                <a:lnTo>
                  <a:pt x="431837" y="28674"/>
                </a:lnTo>
                <a:lnTo>
                  <a:pt x="476710" y="16335"/>
                </a:lnTo>
                <a:lnTo>
                  <a:pt x="522875" y="7352"/>
                </a:lnTo>
                <a:lnTo>
                  <a:pt x="570196" y="1860"/>
                </a:lnTo>
                <a:lnTo>
                  <a:pt x="618534" y="0"/>
                </a:lnTo>
                <a:lnTo>
                  <a:pt x="667512" y="1940"/>
                </a:lnTo>
                <a:lnTo>
                  <a:pt x="715878" y="7705"/>
                </a:lnTo>
                <a:lnTo>
                  <a:pt x="763427" y="17208"/>
                </a:lnTo>
                <a:lnTo>
                  <a:pt x="809949" y="30362"/>
                </a:lnTo>
                <a:lnTo>
                  <a:pt x="855237" y="47083"/>
                </a:lnTo>
                <a:lnTo>
                  <a:pt x="899084" y="67283"/>
                </a:lnTo>
                <a:lnTo>
                  <a:pt x="941282" y="90878"/>
                </a:lnTo>
                <a:lnTo>
                  <a:pt x="981623" y="117780"/>
                </a:lnTo>
                <a:lnTo>
                  <a:pt x="1019899" y="147904"/>
                </a:lnTo>
                <a:lnTo>
                  <a:pt x="1055904" y="181164"/>
                </a:lnTo>
                <a:lnTo>
                  <a:pt x="1089164" y="217169"/>
                </a:lnTo>
                <a:lnTo>
                  <a:pt x="1119288" y="255445"/>
                </a:lnTo>
                <a:lnTo>
                  <a:pt x="1146191" y="295787"/>
                </a:lnTo>
                <a:lnTo>
                  <a:pt x="1169785" y="337984"/>
                </a:lnTo>
                <a:lnTo>
                  <a:pt x="1189986" y="381831"/>
                </a:lnTo>
                <a:lnTo>
                  <a:pt x="1206706" y="427120"/>
                </a:lnTo>
                <a:lnTo>
                  <a:pt x="1219861" y="473642"/>
                </a:lnTo>
                <a:lnTo>
                  <a:pt x="1229364" y="521190"/>
                </a:lnTo>
                <a:lnTo>
                  <a:pt x="1235128" y="569557"/>
                </a:lnTo>
                <a:lnTo>
                  <a:pt x="1237069" y="618534"/>
                </a:lnTo>
                <a:lnTo>
                  <a:pt x="1235208" y="666873"/>
                </a:lnTo>
                <a:lnTo>
                  <a:pt x="1229717" y="714193"/>
                </a:lnTo>
                <a:lnTo>
                  <a:pt x="1220733" y="760359"/>
                </a:lnTo>
                <a:lnTo>
                  <a:pt x="1208394" y="805232"/>
                </a:lnTo>
                <a:lnTo>
                  <a:pt x="1192837" y="848675"/>
                </a:lnTo>
                <a:lnTo>
                  <a:pt x="1174200" y="890550"/>
                </a:lnTo>
                <a:lnTo>
                  <a:pt x="1152621" y="930721"/>
                </a:lnTo>
                <a:lnTo>
                  <a:pt x="1128236" y="969049"/>
                </a:lnTo>
                <a:lnTo>
                  <a:pt x="1101184" y="1005396"/>
                </a:lnTo>
                <a:lnTo>
                  <a:pt x="1071601" y="1039627"/>
                </a:lnTo>
                <a:lnTo>
                  <a:pt x="1039626" y="1071602"/>
                </a:lnTo>
                <a:lnTo>
                  <a:pt x="1005396" y="1101184"/>
                </a:lnTo>
                <a:lnTo>
                  <a:pt x="969048" y="1128236"/>
                </a:lnTo>
                <a:lnTo>
                  <a:pt x="930720" y="1152621"/>
                </a:lnTo>
                <a:lnTo>
                  <a:pt x="890550" y="1174201"/>
                </a:lnTo>
                <a:lnTo>
                  <a:pt x="848675" y="1192838"/>
                </a:lnTo>
                <a:lnTo>
                  <a:pt x="805232" y="1208394"/>
                </a:lnTo>
                <a:lnTo>
                  <a:pt x="760358" y="1220733"/>
                </a:lnTo>
                <a:lnTo>
                  <a:pt x="714193" y="1229717"/>
                </a:lnTo>
                <a:lnTo>
                  <a:pt x="666872" y="1235208"/>
                </a:lnTo>
                <a:lnTo>
                  <a:pt x="618534" y="123706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31" name="object 31"/>
          <p:cNvSpPr/>
          <p:nvPr/>
        </p:nvSpPr>
        <p:spPr>
          <a:xfrm>
            <a:off x="8001360" y="2097019"/>
            <a:ext cx="749283" cy="17405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32" name="object 32"/>
          <p:cNvSpPr/>
          <p:nvPr/>
        </p:nvSpPr>
        <p:spPr>
          <a:xfrm>
            <a:off x="327466" y="4335685"/>
            <a:ext cx="1520792" cy="46594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33" name="object 33"/>
          <p:cNvSpPr/>
          <p:nvPr/>
        </p:nvSpPr>
        <p:spPr>
          <a:xfrm>
            <a:off x="169868" y="1669270"/>
            <a:ext cx="926099" cy="92609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34" name="object 34"/>
          <p:cNvSpPr/>
          <p:nvPr/>
        </p:nvSpPr>
        <p:spPr>
          <a:xfrm>
            <a:off x="169868" y="1669270"/>
            <a:ext cx="926306" cy="926306"/>
          </a:xfrm>
          <a:custGeom>
            <a:avLst/>
            <a:gdLst/>
            <a:ahLst/>
            <a:cxnLst/>
            <a:rect l="l" t="t" r="r" b="b"/>
            <a:pathLst>
              <a:path w="1235075" h="1235075">
                <a:moveTo>
                  <a:pt x="0" y="617399"/>
                </a:moveTo>
                <a:lnTo>
                  <a:pt x="1857" y="569150"/>
                </a:lnTo>
                <a:lnTo>
                  <a:pt x="7338" y="521916"/>
                </a:lnTo>
                <a:lnTo>
                  <a:pt x="16305" y="475835"/>
                </a:lnTo>
                <a:lnTo>
                  <a:pt x="28622" y="431045"/>
                </a:lnTo>
                <a:lnTo>
                  <a:pt x="44150" y="387681"/>
                </a:lnTo>
                <a:lnTo>
                  <a:pt x="62753" y="345883"/>
                </a:lnTo>
                <a:lnTo>
                  <a:pt x="84293" y="305786"/>
                </a:lnTo>
                <a:lnTo>
                  <a:pt x="108633" y="267528"/>
                </a:lnTo>
                <a:lnTo>
                  <a:pt x="135635" y="231247"/>
                </a:lnTo>
                <a:lnTo>
                  <a:pt x="165164" y="197080"/>
                </a:lnTo>
                <a:lnTo>
                  <a:pt x="197080" y="165163"/>
                </a:lnTo>
                <a:lnTo>
                  <a:pt x="231247" y="135635"/>
                </a:lnTo>
                <a:lnTo>
                  <a:pt x="267528" y="108633"/>
                </a:lnTo>
                <a:lnTo>
                  <a:pt x="305786" y="84293"/>
                </a:lnTo>
                <a:lnTo>
                  <a:pt x="345883" y="62753"/>
                </a:lnTo>
                <a:lnTo>
                  <a:pt x="387681" y="44150"/>
                </a:lnTo>
                <a:lnTo>
                  <a:pt x="431045" y="28622"/>
                </a:lnTo>
                <a:lnTo>
                  <a:pt x="475835" y="16305"/>
                </a:lnTo>
                <a:lnTo>
                  <a:pt x="521916" y="7338"/>
                </a:lnTo>
                <a:lnTo>
                  <a:pt x="569150" y="1857"/>
                </a:lnTo>
                <a:lnTo>
                  <a:pt x="617399" y="0"/>
                </a:lnTo>
                <a:lnTo>
                  <a:pt x="666287" y="1937"/>
                </a:lnTo>
                <a:lnTo>
                  <a:pt x="714565" y="7691"/>
                </a:lnTo>
                <a:lnTo>
                  <a:pt x="762026" y="17176"/>
                </a:lnTo>
                <a:lnTo>
                  <a:pt x="808463" y="30306"/>
                </a:lnTo>
                <a:lnTo>
                  <a:pt x="853668" y="46996"/>
                </a:lnTo>
                <a:lnTo>
                  <a:pt x="897435" y="67160"/>
                </a:lnTo>
                <a:lnTo>
                  <a:pt x="939555" y="90711"/>
                </a:lnTo>
                <a:lnTo>
                  <a:pt x="979822" y="117564"/>
                </a:lnTo>
                <a:lnTo>
                  <a:pt x="1018029" y="147633"/>
                </a:lnTo>
                <a:lnTo>
                  <a:pt x="1053967" y="180832"/>
                </a:lnTo>
                <a:lnTo>
                  <a:pt x="1087166" y="216770"/>
                </a:lnTo>
                <a:lnTo>
                  <a:pt x="1117235" y="254977"/>
                </a:lnTo>
                <a:lnTo>
                  <a:pt x="1144088" y="295244"/>
                </a:lnTo>
                <a:lnTo>
                  <a:pt x="1167639" y="337364"/>
                </a:lnTo>
                <a:lnTo>
                  <a:pt x="1187803" y="381131"/>
                </a:lnTo>
                <a:lnTo>
                  <a:pt x="1204493" y="426336"/>
                </a:lnTo>
                <a:lnTo>
                  <a:pt x="1217623" y="472773"/>
                </a:lnTo>
                <a:lnTo>
                  <a:pt x="1227108" y="520234"/>
                </a:lnTo>
                <a:lnTo>
                  <a:pt x="1232862" y="568512"/>
                </a:lnTo>
                <a:lnTo>
                  <a:pt x="1234799" y="617399"/>
                </a:lnTo>
                <a:lnTo>
                  <a:pt x="1232942" y="665649"/>
                </a:lnTo>
                <a:lnTo>
                  <a:pt x="1227461" y="712883"/>
                </a:lnTo>
                <a:lnTo>
                  <a:pt x="1218494" y="758964"/>
                </a:lnTo>
                <a:lnTo>
                  <a:pt x="1206177" y="803754"/>
                </a:lnTo>
                <a:lnTo>
                  <a:pt x="1190649" y="847118"/>
                </a:lnTo>
                <a:lnTo>
                  <a:pt x="1172046" y="888916"/>
                </a:lnTo>
                <a:lnTo>
                  <a:pt x="1150506" y="929013"/>
                </a:lnTo>
                <a:lnTo>
                  <a:pt x="1126166" y="967271"/>
                </a:lnTo>
                <a:lnTo>
                  <a:pt x="1099164" y="1003552"/>
                </a:lnTo>
                <a:lnTo>
                  <a:pt x="1069635" y="1037719"/>
                </a:lnTo>
                <a:lnTo>
                  <a:pt x="1037719" y="1069636"/>
                </a:lnTo>
                <a:lnTo>
                  <a:pt x="1003552" y="1099164"/>
                </a:lnTo>
                <a:lnTo>
                  <a:pt x="967271" y="1126167"/>
                </a:lnTo>
                <a:lnTo>
                  <a:pt x="929013" y="1150507"/>
                </a:lnTo>
                <a:lnTo>
                  <a:pt x="888916" y="1172046"/>
                </a:lnTo>
                <a:lnTo>
                  <a:pt x="847118" y="1190649"/>
                </a:lnTo>
                <a:lnTo>
                  <a:pt x="803754" y="1206177"/>
                </a:lnTo>
                <a:lnTo>
                  <a:pt x="758964" y="1218494"/>
                </a:lnTo>
                <a:lnTo>
                  <a:pt x="712883" y="1227461"/>
                </a:lnTo>
                <a:lnTo>
                  <a:pt x="665649" y="1232942"/>
                </a:lnTo>
                <a:lnTo>
                  <a:pt x="617399" y="1234800"/>
                </a:lnTo>
                <a:lnTo>
                  <a:pt x="569150" y="1232942"/>
                </a:lnTo>
                <a:lnTo>
                  <a:pt x="521916" y="1227461"/>
                </a:lnTo>
                <a:lnTo>
                  <a:pt x="475835" y="1218494"/>
                </a:lnTo>
                <a:lnTo>
                  <a:pt x="431045" y="1206177"/>
                </a:lnTo>
                <a:lnTo>
                  <a:pt x="387681" y="1190649"/>
                </a:lnTo>
                <a:lnTo>
                  <a:pt x="345883" y="1172046"/>
                </a:lnTo>
                <a:lnTo>
                  <a:pt x="305786" y="1150507"/>
                </a:lnTo>
                <a:lnTo>
                  <a:pt x="267528" y="1126167"/>
                </a:lnTo>
                <a:lnTo>
                  <a:pt x="231247" y="1099164"/>
                </a:lnTo>
                <a:lnTo>
                  <a:pt x="197080" y="1069636"/>
                </a:lnTo>
                <a:lnTo>
                  <a:pt x="165164" y="1037719"/>
                </a:lnTo>
                <a:lnTo>
                  <a:pt x="135635" y="1003552"/>
                </a:lnTo>
                <a:lnTo>
                  <a:pt x="108633" y="967271"/>
                </a:lnTo>
                <a:lnTo>
                  <a:pt x="84293" y="929013"/>
                </a:lnTo>
                <a:lnTo>
                  <a:pt x="62753" y="888916"/>
                </a:lnTo>
                <a:lnTo>
                  <a:pt x="44150" y="847118"/>
                </a:lnTo>
                <a:lnTo>
                  <a:pt x="28622" y="803754"/>
                </a:lnTo>
                <a:lnTo>
                  <a:pt x="16305" y="758964"/>
                </a:lnTo>
                <a:lnTo>
                  <a:pt x="7338" y="712883"/>
                </a:lnTo>
                <a:lnTo>
                  <a:pt x="1857" y="665649"/>
                </a:lnTo>
                <a:lnTo>
                  <a:pt x="0" y="617399"/>
                </a:lnTo>
                <a:close/>
              </a:path>
            </a:pathLst>
          </a:custGeom>
          <a:ln w="19049">
            <a:solidFill>
              <a:srgbClr val="375C2B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35" name="object 35"/>
          <p:cNvSpPr/>
          <p:nvPr/>
        </p:nvSpPr>
        <p:spPr>
          <a:xfrm>
            <a:off x="1133711" y="1667558"/>
            <a:ext cx="926099" cy="92609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36" name="object 36"/>
          <p:cNvSpPr/>
          <p:nvPr/>
        </p:nvSpPr>
        <p:spPr>
          <a:xfrm>
            <a:off x="1133711" y="1667558"/>
            <a:ext cx="926306" cy="926306"/>
          </a:xfrm>
          <a:custGeom>
            <a:avLst/>
            <a:gdLst/>
            <a:ahLst/>
            <a:cxnLst/>
            <a:rect l="l" t="t" r="r" b="b"/>
            <a:pathLst>
              <a:path w="1235075" h="1235075">
                <a:moveTo>
                  <a:pt x="0" y="617399"/>
                </a:moveTo>
                <a:lnTo>
                  <a:pt x="1857" y="569150"/>
                </a:lnTo>
                <a:lnTo>
                  <a:pt x="7338" y="521916"/>
                </a:lnTo>
                <a:lnTo>
                  <a:pt x="16305" y="475835"/>
                </a:lnTo>
                <a:lnTo>
                  <a:pt x="28622" y="431045"/>
                </a:lnTo>
                <a:lnTo>
                  <a:pt x="44150" y="387681"/>
                </a:lnTo>
                <a:lnTo>
                  <a:pt x="62753" y="345883"/>
                </a:lnTo>
                <a:lnTo>
                  <a:pt x="84293" y="305786"/>
                </a:lnTo>
                <a:lnTo>
                  <a:pt x="108633" y="267528"/>
                </a:lnTo>
                <a:lnTo>
                  <a:pt x="135635" y="231247"/>
                </a:lnTo>
                <a:lnTo>
                  <a:pt x="165164" y="197080"/>
                </a:lnTo>
                <a:lnTo>
                  <a:pt x="197080" y="165164"/>
                </a:lnTo>
                <a:lnTo>
                  <a:pt x="231247" y="135635"/>
                </a:lnTo>
                <a:lnTo>
                  <a:pt x="267528" y="108633"/>
                </a:lnTo>
                <a:lnTo>
                  <a:pt x="305786" y="84293"/>
                </a:lnTo>
                <a:lnTo>
                  <a:pt x="345883" y="62753"/>
                </a:lnTo>
                <a:lnTo>
                  <a:pt x="387681" y="44150"/>
                </a:lnTo>
                <a:lnTo>
                  <a:pt x="431045" y="28622"/>
                </a:lnTo>
                <a:lnTo>
                  <a:pt x="475835" y="16305"/>
                </a:lnTo>
                <a:lnTo>
                  <a:pt x="521916" y="7338"/>
                </a:lnTo>
                <a:lnTo>
                  <a:pt x="569150" y="1857"/>
                </a:lnTo>
                <a:lnTo>
                  <a:pt x="617399" y="0"/>
                </a:lnTo>
                <a:lnTo>
                  <a:pt x="666287" y="1937"/>
                </a:lnTo>
                <a:lnTo>
                  <a:pt x="714565" y="7691"/>
                </a:lnTo>
                <a:lnTo>
                  <a:pt x="762026" y="17176"/>
                </a:lnTo>
                <a:lnTo>
                  <a:pt x="808463" y="30306"/>
                </a:lnTo>
                <a:lnTo>
                  <a:pt x="853668" y="46996"/>
                </a:lnTo>
                <a:lnTo>
                  <a:pt x="897435" y="67160"/>
                </a:lnTo>
                <a:lnTo>
                  <a:pt x="939555" y="90711"/>
                </a:lnTo>
                <a:lnTo>
                  <a:pt x="979822" y="117564"/>
                </a:lnTo>
                <a:lnTo>
                  <a:pt x="1018029" y="147633"/>
                </a:lnTo>
                <a:lnTo>
                  <a:pt x="1053967" y="180832"/>
                </a:lnTo>
                <a:lnTo>
                  <a:pt x="1087166" y="216770"/>
                </a:lnTo>
                <a:lnTo>
                  <a:pt x="1117235" y="254977"/>
                </a:lnTo>
                <a:lnTo>
                  <a:pt x="1144088" y="295244"/>
                </a:lnTo>
                <a:lnTo>
                  <a:pt x="1167639" y="337364"/>
                </a:lnTo>
                <a:lnTo>
                  <a:pt x="1187803" y="381131"/>
                </a:lnTo>
                <a:lnTo>
                  <a:pt x="1204493" y="426336"/>
                </a:lnTo>
                <a:lnTo>
                  <a:pt x="1217623" y="472773"/>
                </a:lnTo>
                <a:lnTo>
                  <a:pt x="1227108" y="520234"/>
                </a:lnTo>
                <a:lnTo>
                  <a:pt x="1232862" y="568512"/>
                </a:lnTo>
                <a:lnTo>
                  <a:pt x="1234799" y="617399"/>
                </a:lnTo>
                <a:lnTo>
                  <a:pt x="1232942" y="665649"/>
                </a:lnTo>
                <a:lnTo>
                  <a:pt x="1227461" y="712883"/>
                </a:lnTo>
                <a:lnTo>
                  <a:pt x="1218494" y="758964"/>
                </a:lnTo>
                <a:lnTo>
                  <a:pt x="1206177" y="803754"/>
                </a:lnTo>
                <a:lnTo>
                  <a:pt x="1190649" y="847118"/>
                </a:lnTo>
                <a:lnTo>
                  <a:pt x="1172046" y="888916"/>
                </a:lnTo>
                <a:lnTo>
                  <a:pt x="1150506" y="929013"/>
                </a:lnTo>
                <a:lnTo>
                  <a:pt x="1126166" y="967271"/>
                </a:lnTo>
                <a:lnTo>
                  <a:pt x="1099164" y="1003552"/>
                </a:lnTo>
                <a:lnTo>
                  <a:pt x="1069635" y="1037719"/>
                </a:lnTo>
                <a:lnTo>
                  <a:pt x="1037719" y="1069635"/>
                </a:lnTo>
                <a:lnTo>
                  <a:pt x="1003552" y="1099164"/>
                </a:lnTo>
                <a:lnTo>
                  <a:pt x="967271" y="1126166"/>
                </a:lnTo>
                <a:lnTo>
                  <a:pt x="929013" y="1150506"/>
                </a:lnTo>
                <a:lnTo>
                  <a:pt x="888916" y="1172046"/>
                </a:lnTo>
                <a:lnTo>
                  <a:pt x="847118" y="1190649"/>
                </a:lnTo>
                <a:lnTo>
                  <a:pt x="803754" y="1206177"/>
                </a:lnTo>
                <a:lnTo>
                  <a:pt x="758964" y="1218494"/>
                </a:lnTo>
                <a:lnTo>
                  <a:pt x="712883" y="1227461"/>
                </a:lnTo>
                <a:lnTo>
                  <a:pt x="665649" y="1232942"/>
                </a:lnTo>
                <a:lnTo>
                  <a:pt x="617399" y="1234799"/>
                </a:lnTo>
                <a:lnTo>
                  <a:pt x="569150" y="1232942"/>
                </a:lnTo>
                <a:lnTo>
                  <a:pt x="521916" y="1227461"/>
                </a:lnTo>
                <a:lnTo>
                  <a:pt x="475835" y="1218494"/>
                </a:lnTo>
                <a:lnTo>
                  <a:pt x="431045" y="1206177"/>
                </a:lnTo>
                <a:lnTo>
                  <a:pt x="387681" y="1190649"/>
                </a:lnTo>
                <a:lnTo>
                  <a:pt x="345883" y="1172046"/>
                </a:lnTo>
                <a:lnTo>
                  <a:pt x="305786" y="1150506"/>
                </a:lnTo>
                <a:lnTo>
                  <a:pt x="267528" y="1126166"/>
                </a:lnTo>
                <a:lnTo>
                  <a:pt x="231247" y="1099164"/>
                </a:lnTo>
                <a:lnTo>
                  <a:pt x="197080" y="1069635"/>
                </a:lnTo>
                <a:lnTo>
                  <a:pt x="165164" y="1037719"/>
                </a:lnTo>
                <a:lnTo>
                  <a:pt x="135635" y="1003552"/>
                </a:lnTo>
                <a:lnTo>
                  <a:pt x="108633" y="967271"/>
                </a:lnTo>
                <a:lnTo>
                  <a:pt x="84293" y="929013"/>
                </a:lnTo>
                <a:lnTo>
                  <a:pt x="62753" y="888916"/>
                </a:lnTo>
                <a:lnTo>
                  <a:pt x="44150" y="847118"/>
                </a:lnTo>
                <a:lnTo>
                  <a:pt x="28622" y="803754"/>
                </a:lnTo>
                <a:lnTo>
                  <a:pt x="16305" y="758964"/>
                </a:lnTo>
                <a:lnTo>
                  <a:pt x="7338" y="712883"/>
                </a:lnTo>
                <a:lnTo>
                  <a:pt x="1857" y="665649"/>
                </a:lnTo>
                <a:lnTo>
                  <a:pt x="0" y="617399"/>
                </a:lnTo>
                <a:close/>
              </a:path>
            </a:pathLst>
          </a:custGeom>
          <a:ln w="19049">
            <a:solidFill>
              <a:srgbClr val="375C2B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37" name="object 37"/>
          <p:cNvSpPr txBox="1"/>
          <p:nvPr/>
        </p:nvSpPr>
        <p:spPr>
          <a:xfrm>
            <a:off x="355073" y="1300086"/>
            <a:ext cx="2082641" cy="22479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1350" spc="-19" dirty="0">
                <a:latin typeface="Calibri"/>
                <a:cs typeface="Calibri"/>
              </a:rPr>
              <a:t>AusTrakka </a:t>
            </a:r>
            <a:r>
              <a:rPr sz="1350" spc="-8" dirty="0">
                <a:latin typeface="Calibri"/>
                <a:cs typeface="Calibri"/>
              </a:rPr>
              <a:t>development</a:t>
            </a:r>
            <a:r>
              <a:rPr sz="1350" spc="-11" dirty="0">
                <a:latin typeface="Calibri"/>
                <a:cs typeface="Calibri"/>
              </a:rPr>
              <a:t> </a:t>
            </a:r>
            <a:r>
              <a:rPr sz="1350" spc="-8" dirty="0">
                <a:latin typeface="Calibri"/>
                <a:cs typeface="Calibri"/>
              </a:rPr>
              <a:t>team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53666" y="2750928"/>
            <a:ext cx="1292066" cy="22479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1350" spc="-19" dirty="0">
                <a:latin typeface="Calibri"/>
                <a:cs typeface="Calibri"/>
              </a:rPr>
              <a:t>AusTrakka</a:t>
            </a:r>
            <a:r>
              <a:rPr sz="1350" spc="-45" dirty="0">
                <a:latin typeface="Calibri"/>
                <a:cs typeface="Calibri"/>
              </a:rPr>
              <a:t> </a:t>
            </a:r>
            <a:r>
              <a:rPr sz="1350" spc="-8" dirty="0">
                <a:latin typeface="Calibri"/>
                <a:cs typeface="Calibri"/>
              </a:rPr>
              <a:t>funders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288434" y="1303362"/>
            <a:ext cx="1549717" cy="22479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1350" spc="-19" dirty="0">
                <a:latin typeface="Calibri"/>
                <a:cs typeface="Calibri"/>
              </a:rPr>
              <a:t>AusTrakka</a:t>
            </a:r>
            <a:r>
              <a:rPr sz="1350" spc="-34" dirty="0">
                <a:latin typeface="Calibri"/>
                <a:cs typeface="Calibri"/>
              </a:rPr>
              <a:t> </a:t>
            </a:r>
            <a:r>
              <a:rPr sz="1350" spc="-8" dirty="0">
                <a:latin typeface="Calibri"/>
                <a:cs typeface="Calibri"/>
              </a:rPr>
              <a:t>community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2100976" y="1673193"/>
            <a:ext cx="926099" cy="92609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41" name="object 41"/>
          <p:cNvSpPr/>
          <p:nvPr/>
        </p:nvSpPr>
        <p:spPr>
          <a:xfrm>
            <a:off x="2100975" y="1673193"/>
            <a:ext cx="926306" cy="926306"/>
          </a:xfrm>
          <a:custGeom>
            <a:avLst/>
            <a:gdLst/>
            <a:ahLst/>
            <a:cxnLst/>
            <a:rect l="l" t="t" r="r" b="b"/>
            <a:pathLst>
              <a:path w="1235075" h="1235075">
                <a:moveTo>
                  <a:pt x="0" y="617399"/>
                </a:moveTo>
                <a:lnTo>
                  <a:pt x="1857" y="569150"/>
                </a:lnTo>
                <a:lnTo>
                  <a:pt x="7338" y="521916"/>
                </a:lnTo>
                <a:lnTo>
                  <a:pt x="16305" y="475835"/>
                </a:lnTo>
                <a:lnTo>
                  <a:pt x="28622" y="431045"/>
                </a:lnTo>
                <a:lnTo>
                  <a:pt x="44150" y="387681"/>
                </a:lnTo>
                <a:lnTo>
                  <a:pt x="62753" y="345883"/>
                </a:lnTo>
                <a:lnTo>
                  <a:pt x="84293" y="305786"/>
                </a:lnTo>
                <a:lnTo>
                  <a:pt x="108633" y="267528"/>
                </a:lnTo>
                <a:lnTo>
                  <a:pt x="135635" y="231247"/>
                </a:lnTo>
                <a:lnTo>
                  <a:pt x="165163" y="197080"/>
                </a:lnTo>
                <a:lnTo>
                  <a:pt x="197080" y="165164"/>
                </a:lnTo>
                <a:lnTo>
                  <a:pt x="231247" y="135635"/>
                </a:lnTo>
                <a:lnTo>
                  <a:pt x="267528" y="108633"/>
                </a:lnTo>
                <a:lnTo>
                  <a:pt x="305786" y="84293"/>
                </a:lnTo>
                <a:lnTo>
                  <a:pt x="345883" y="62753"/>
                </a:lnTo>
                <a:lnTo>
                  <a:pt x="387681" y="44150"/>
                </a:lnTo>
                <a:lnTo>
                  <a:pt x="431045" y="28622"/>
                </a:lnTo>
                <a:lnTo>
                  <a:pt x="475835" y="16305"/>
                </a:lnTo>
                <a:lnTo>
                  <a:pt x="521916" y="7338"/>
                </a:lnTo>
                <a:lnTo>
                  <a:pt x="569150" y="1857"/>
                </a:lnTo>
                <a:lnTo>
                  <a:pt x="617399" y="0"/>
                </a:lnTo>
                <a:lnTo>
                  <a:pt x="666287" y="1937"/>
                </a:lnTo>
                <a:lnTo>
                  <a:pt x="714565" y="7691"/>
                </a:lnTo>
                <a:lnTo>
                  <a:pt x="762026" y="17176"/>
                </a:lnTo>
                <a:lnTo>
                  <a:pt x="808463" y="30306"/>
                </a:lnTo>
                <a:lnTo>
                  <a:pt x="853668" y="46996"/>
                </a:lnTo>
                <a:lnTo>
                  <a:pt x="897435" y="67160"/>
                </a:lnTo>
                <a:lnTo>
                  <a:pt x="939555" y="90711"/>
                </a:lnTo>
                <a:lnTo>
                  <a:pt x="979822" y="117564"/>
                </a:lnTo>
                <a:lnTo>
                  <a:pt x="1018029" y="147633"/>
                </a:lnTo>
                <a:lnTo>
                  <a:pt x="1053967" y="180832"/>
                </a:lnTo>
                <a:lnTo>
                  <a:pt x="1087166" y="216770"/>
                </a:lnTo>
                <a:lnTo>
                  <a:pt x="1117235" y="254977"/>
                </a:lnTo>
                <a:lnTo>
                  <a:pt x="1144088" y="295244"/>
                </a:lnTo>
                <a:lnTo>
                  <a:pt x="1167639" y="337364"/>
                </a:lnTo>
                <a:lnTo>
                  <a:pt x="1187803" y="381131"/>
                </a:lnTo>
                <a:lnTo>
                  <a:pt x="1204493" y="426336"/>
                </a:lnTo>
                <a:lnTo>
                  <a:pt x="1217623" y="472773"/>
                </a:lnTo>
                <a:lnTo>
                  <a:pt x="1227108" y="520234"/>
                </a:lnTo>
                <a:lnTo>
                  <a:pt x="1232862" y="568512"/>
                </a:lnTo>
                <a:lnTo>
                  <a:pt x="1234799" y="617399"/>
                </a:lnTo>
                <a:lnTo>
                  <a:pt x="1232942" y="665649"/>
                </a:lnTo>
                <a:lnTo>
                  <a:pt x="1227461" y="712883"/>
                </a:lnTo>
                <a:lnTo>
                  <a:pt x="1218494" y="758964"/>
                </a:lnTo>
                <a:lnTo>
                  <a:pt x="1206177" y="803754"/>
                </a:lnTo>
                <a:lnTo>
                  <a:pt x="1190649" y="847118"/>
                </a:lnTo>
                <a:lnTo>
                  <a:pt x="1172046" y="888916"/>
                </a:lnTo>
                <a:lnTo>
                  <a:pt x="1150506" y="929013"/>
                </a:lnTo>
                <a:lnTo>
                  <a:pt x="1126166" y="967271"/>
                </a:lnTo>
                <a:lnTo>
                  <a:pt x="1099164" y="1003552"/>
                </a:lnTo>
                <a:lnTo>
                  <a:pt x="1069635" y="1037719"/>
                </a:lnTo>
                <a:lnTo>
                  <a:pt x="1037719" y="1069635"/>
                </a:lnTo>
                <a:lnTo>
                  <a:pt x="1003552" y="1099164"/>
                </a:lnTo>
                <a:lnTo>
                  <a:pt x="967271" y="1126166"/>
                </a:lnTo>
                <a:lnTo>
                  <a:pt x="929013" y="1150506"/>
                </a:lnTo>
                <a:lnTo>
                  <a:pt x="888916" y="1172046"/>
                </a:lnTo>
                <a:lnTo>
                  <a:pt x="847118" y="1190649"/>
                </a:lnTo>
                <a:lnTo>
                  <a:pt x="803754" y="1206177"/>
                </a:lnTo>
                <a:lnTo>
                  <a:pt x="758964" y="1218493"/>
                </a:lnTo>
                <a:lnTo>
                  <a:pt x="712883" y="1227461"/>
                </a:lnTo>
                <a:lnTo>
                  <a:pt x="665649" y="1232942"/>
                </a:lnTo>
                <a:lnTo>
                  <a:pt x="617399" y="1234799"/>
                </a:lnTo>
                <a:lnTo>
                  <a:pt x="569150" y="1232942"/>
                </a:lnTo>
                <a:lnTo>
                  <a:pt x="521916" y="1227461"/>
                </a:lnTo>
                <a:lnTo>
                  <a:pt x="475835" y="1218493"/>
                </a:lnTo>
                <a:lnTo>
                  <a:pt x="431045" y="1206177"/>
                </a:lnTo>
                <a:lnTo>
                  <a:pt x="387681" y="1190649"/>
                </a:lnTo>
                <a:lnTo>
                  <a:pt x="345883" y="1172046"/>
                </a:lnTo>
                <a:lnTo>
                  <a:pt x="305786" y="1150506"/>
                </a:lnTo>
                <a:lnTo>
                  <a:pt x="267528" y="1126166"/>
                </a:lnTo>
                <a:lnTo>
                  <a:pt x="231247" y="1099164"/>
                </a:lnTo>
                <a:lnTo>
                  <a:pt x="197080" y="1069635"/>
                </a:lnTo>
                <a:lnTo>
                  <a:pt x="165163" y="1037719"/>
                </a:lnTo>
                <a:lnTo>
                  <a:pt x="135635" y="1003552"/>
                </a:lnTo>
                <a:lnTo>
                  <a:pt x="108633" y="967271"/>
                </a:lnTo>
                <a:lnTo>
                  <a:pt x="84293" y="929013"/>
                </a:lnTo>
                <a:lnTo>
                  <a:pt x="62753" y="888916"/>
                </a:lnTo>
                <a:lnTo>
                  <a:pt x="44150" y="847118"/>
                </a:lnTo>
                <a:lnTo>
                  <a:pt x="28622" y="803754"/>
                </a:lnTo>
                <a:lnTo>
                  <a:pt x="16305" y="758964"/>
                </a:lnTo>
                <a:lnTo>
                  <a:pt x="7338" y="712883"/>
                </a:lnTo>
                <a:lnTo>
                  <a:pt x="1857" y="665649"/>
                </a:lnTo>
                <a:lnTo>
                  <a:pt x="0" y="617399"/>
                </a:lnTo>
                <a:close/>
              </a:path>
            </a:pathLst>
          </a:custGeom>
          <a:ln w="19049">
            <a:solidFill>
              <a:srgbClr val="375C2B"/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42" name="object 42"/>
          <p:cNvSpPr/>
          <p:nvPr/>
        </p:nvSpPr>
        <p:spPr>
          <a:xfrm>
            <a:off x="5228025" y="4171013"/>
            <a:ext cx="2087512" cy="85886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43" name="object 43"/>
          <p:cNvSpPr txBox="1"/>
          <p:nvPr/>
        </p:nvSpPr>
        <p:spPr>
          <a:xfrm>
            <a:off x="3407224" y="4389237"/>
            <a:ext cx="1353503" cy="22479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1350" spc="-8" dirty="0">
                <a:latin typeface="Calibri"/>
                <a:cs typeface="Calibri"/>
              </a:rPr>
              <a:t>Meeting</a:t>
            </a:r>
            <a:r>
              <a:rPr sz="1350" spc="-45" dirty="0">
                <a:latin typeface="Calibri"/>
                <a:cs typeface="Calibri"/>
              </a:rPr>
              <a:t> </a:t>
            </a:r>
            <a:r>
              <a:rPr sz="1350" spc="-8" dirty="0">
                <a:latin typeface="Calibri"/>
                <a:cs typeface="Calibri"/>
              </a:rPr>
              <a:t>organisers</a:t>
            </a:r>
            <a:endParaRPr sz="135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11239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10337E24-0379-41C6-9A2F-F8E15FC15641}"/>
              </a:ext>
            </a:extLst>
          </p:cNvPr>
          <p:cNvSpPr txBox="1"/>
          <p:nvPr/>
        </p:nvSpPr>
        <p:spPr>
          <a:xfrm>
            <a:off x="125016" y="155376"/>
            <a:ext cx="414789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70C0"/>
                </a:solidFill>
                <a:latin typeface="Myriad Web Pro" panose="020B0604020202020204" charset="0"/>
              </a:rPr>
              <a:t>Timeline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Myriad Web Pro" panose="020B0604020202020204" charset="0"/>
              </a:rPr>
              <a:t>2019: A cluster contained 36 clinical isolates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Myriad Web Pro" panose="020B0604020202020204" charset="0"/>
              </a:rPr>
              <a:t>February 2020: 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highlight>
                  <a:srgbClr val="00FF00"/>
                </a:highlight>
                <a:latin typeface="Myriad Web Pro" panose="020B0604020202020204" charset="0"/>
              </a:rPr>
              <a:t>Canadian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Myriad Web Pro" panose="020B0604020202020204" charset="0"/>
              </a:rPr>
              <a:t> Food Inspection Agency (CFIA)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b="1" dirty="0">
                <a:solidFill>
                  <a:srgbClr val="0070C0"/>
                </a:solidFill>
                <a:latin typeface="Myriad Web Pro" panose="020B0604020202020204" charset="0"/>
              </a:rPr>
              <a:t>February to early March, 2020, </a:t>
            </a:r>
            <a:r>
              <a:rPr lang="en-US" sz="1400" b="1" dirty="0">
                <a:solidFill>
                  <a:srgbClr val="0070C0"/>
                </a:solidFill>
                <a:highlight>
                  <a:srgbClr val="00FF00"/>
                </a:highlight>
                <a:latin typeface="Myriad Web Pro" panose="020B0604020202020204" charset="0"/>
              </a:rPr>
              <a:t>US</a:t>
            </a:r>
            <a:r>
              <a:rPr lang="en-US" sz="1400" b="1" dirty="0">
                <a:solidFill>
                  <a:srgbClr val="0070C0"/>
                </a:solidFill>
                <a:latin typeface="Myriad Web Pro" panose="020B0604020202020204" charset="0"/>
              </a:rPr>
              <a:t> state and federal partners collected enoki mushroom product samples, which yielded 12 isolates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70C0"/>
                </a:solidFill>
                <a:latin typeface="Myriad Web Pro" panose="020B0604020202020204" charset="0"/>
              </a:rPr>
              <a:t>They matched the outbreak cluster</a:t>
            </a:r>
          </a:p>
        </p:txBody>
      </p:sp>
      <p:pic>
        <p:nvPicPr>
          <p:cNvPr id="3" name="Picture 2" descr="A picture containing indoor&#10;&#10;Description automatically generated">
            <a:extLst>
              <a:ext uri="{FF2B5EF4-FFF2-40B4-BE49-F238E27FC236}">
                <a16:creationId xmlns:a16="http://schemas.microsoft.com/office/drawing/2014/main" id="{AAEFDA42-231A-4C85-9148-19221EB92F1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625"/>
          <a:stretch/>
        </p:blipFill>
        <p:spPr>
          <a:xfrm>
            <a:off x="4421129" y="2921826"/>
            <a:ext cx="2975676" cy="2009482"/>
          </a:xfrm>
          <a:prstGeom prst="rect">
            <a:avLst/>
          </a:prstGeom>
        </p:spPr>
      </p:pic>
      <p:pic>
        <p:nvPicPr>
          <p:cNvPr id="4" name="Picture 3" descr="A picture containing indoor&#10;&#10;Description automatically generated">
            <a:extLst>
              <a:ext uri="{FF2B5EF4-FFF2-40B4-BE49-F238E27FC236}">
                <a16:creationId xmlns:a16="http://schemas.microsoft.com/office/drawing/2014/main" id="{98517E28-0752-4661-92E3-E2DA4909400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58" b="43857"/>
          <a:stretch/>
        </p:blipFill>
        <p:spPr>
          <a:xfrm>
            <a:off x="6250861" y="316776"/>
            <a:ext cx="1176939" cy="255597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F3475F3-9582-4639-B5D4-5A51BF09A186}"/>
              </a:ext>
            </a:extLst>
          </p:cNvPr>
          <p:cNvSpPr/>
          <p:nvPr/>
        </p:nvSpPr>
        <p:spPr>
          <a:xfrm>
            <a:off x="4368704" y="268641"/>
            <a:ext cx="3059097" cy="4674320"/>
          </a:xfrm>
          <a:prstGeom prst="rect">
            <a:avLst/>
          </a:prstGeom>
          <a:noFill/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70EC62-1A27-4E1E-A108-6610D9360FD5}"/>
              </a:ext>
            </a:extLst>
          </p:cNvPr>
          <p:cNvSpPr/>
          <p:nvPr/>
        </p:nvSpPr>
        <p:spPr>
          <a:xfrm>
            <a:off x="5273536" y="3943321"/>
            <a:ext cx="913465" cy="8834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940C037-A392-4AB6-9510-E18E4A8273AB}"/>
              </a:ext>
            </a:extLst>
          </p:cNvPr>
          <p:cNvSpPr/>
          <p:nvPr/>
        </p:nvSpPr>
        <p:spPr>
          <a:xfrm>
            <a:off x="4428878" y="3932989"/>
            <a:ext cx="812727" cy="8834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08B8A19-33FB-4496-8D81-A42CC0C1324F}"/>
              </a:ext>
            </a:extLst>
          </p:cNvPr>
          <p:cNvSpPr/>
          <p:nvPr/>
        </p:nvSpPr>
        <p:spPr>
          <a:xfrm>
            <a:off x="6218932" y="3006224"/>
            <a:ext cx="1176938" cy="8782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5750E86-61A0-456C-908D-69A958E605F9}"/>
              </a:ext>
            </a:extLst>
          </p:cNvPr>
          <p:cNvSpPr/>
          <p:nvPr/>
        </p:nvSpPr>
        <p:spPr>
          <a:xfrm>
            <a:off x="5241605" y="3000509"/>
            <a:ext cx="913465" cy="8834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72F9F26-A00C-4EEF-8CF7-16CF462CCE6B}"/>
              </a:ext>
            </a:extLst>
          </p:cNvPr>
          <p:cNvSpPr/>
          <p:nvPr/>
        </p:nvSpPr>
        <p:spPr>
          <a:xfrm>
            <a:off x="4396947" y="2990177"/>
            <a:ext cx="812727" cy="8834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45377DF-D8AA-4C0A-B7FB-2AB5558E0CCD}"/>
              </a:ext>
            </a:extLst>
          </p:cNvPr>
          <p:cNvSpPr/>
          <p:nvPr/>
        </p:nvSpPr>
        <p:spPr>
          <a:xfrm>
            <a:off x="6218932" y="2062864"/>
            <a:ext cx="1176938" cy="8782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63079B-347A-4661-AFE8-60E4FE888EBA}"/>
              </a:ext>
            </a:extLst>
          </p:cNvPr>
          <p:cNvSpPr/>
          <p:nvPr/>
        </p:nvSpPr>
        <p:spPr>
          <a:xfrm>
            <a:off x="5241605" y="2057149"/>
            <a:ext cx="913465" cy="8834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2ECE65-C4B1-40DD-98DA-DC1247FE8641}"/>
              </a:ext>
            </a:extLst>
          </p:cNvPr>
          <p:cNvSpPr/>
          <p:nvPr/>
        </p:nvSpPr>
        <p:spPr>
          <a:xfrm>
            <a:off x="4396947" y="2046817"/>
            <a:ext cx="812727" cy="8834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A70453F-DF1E-4A69-A4B3-520E886F3676}"/>
              </a:ext>
            </a:extLst>
          </p:cNvPr>
          <p:cNvSpPr/>
          <p:nvPr/>
        </p:nvSpPr>
        <p:spPr>
          <a:xfrm>
            <a:off x="6218932" y="1124670"/>
            <a:ext cx="1176938" cy="8782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1E84413-7D40-44F6-AB3D-CD91AC503A91}"/>
              </a:ext>
            </a:extLst>
          </p:cNvPr>
          <p:cNvSpPr/>
          <p:nvPr/>
        </p:nvSpPr>
        <p:spPr>
          <a:xfrm>
            <a:off x="5241605" y="1118955"/>
            <a:ext cx="913465" cy="8834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45A7034-4846-464C-BFCC-736887A7B5DC}"/>
              </a:ext>
            </a:extLst>
          </p:cNvPr>
          <p:cNvSpPr/>
          <p:nvPr/>
        </p:nvSpPr>
        <p:spPr>
          <a:xfrm>
            <a:off x="4396947" y="1108623"/>
            <a:ext cx="812727" cy="8834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5A92AB0-E7DB-4A17-B734-06D85105EBE2}"/>
              </a:ext>
            </a:extLst>
          </p:cNvPr>
          <p:cNvSpPr/>
          <p:nvPr/>
        </p:nvSpPr>
        <p:spPr>
          <a:xfrm>
            <a:off x="6250863" y="376678"/>
            <a:ext cx="1176938" cy="68401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EFEEECF-EF71-47B4-99A8-DB7E4E5B18F1}"/>
              </a:ext>
            </a:extLst>
          </p:cNvPr>
          <p:cNvSpPr/>
          <p:nvPr/>
        </p:nvSpPr>
        <p:spPr>
          <a:xfrm>
            <a:off x="5273536" y="370963"/>
            <a:ext cx="913465" cy="68803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BDF3434-DB95-46ED-A7E2-FA8029758979}"/>
              </a:ext>
            </a:extLst>
          </p:cNvPr>
          <p:cNvSpPr/>
          <p:nvPr/>
        </p:nvSpPr>
        <p:spPr>
          <a:xfrm>
            <a:off x="4428878" y="360631"/>
            <a:ext cx="812727" cy="68803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3185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0"/>
            <a:ext cx="9143999" cy="41103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3" name="object 3"/>
          <p:cNvSpPr/>
          <p:nvPr/>
        </p:nvSpPr>
        <p:spPr>
          <a:xfrm>
            <a:off x="5148997" y="427413"/>
            <a:ext cx="3255485" cy="325548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4" name="object 4"/>
          <p:cNvSpPr/>
          <p:nvPr/>
        </p:nvSpPr>
        <p:spPr>
          <a:xfrm>
            <a:off x="6797510" y="4295014"/>
            <a:ext cx="2105191" cy="6726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83169" y="552585"/>
            <a:ext cx="1919288" cy="4305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b="1" spc="68" dirty="0">
                <a:solidFill>
                  <a:srgbClr val="FFFFFF"/>
                </a:solidFill>
                <a:latin typeface="Trebuchet MS"/>
                <a:cs typeface="Trebuchet MS"/>
              </a:rPr>
              <a:t>THANK</a:t>
            </a:r>
            <a:r>
              <a:rPr sz="2700" b="1" spc="-2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700" b="1" spc="-41" dirty="0">
                <a:solidFill>
                  <a:srgbClr val="FFFFFF"/>
                </a:solidFill>
                <a:latin typeface="Trebuchet MS"/>
                <a:cs typeface="Trebuchet MS"/>
              </a:rPr>
              <a:t>YOU</a:t>
            </a:r>
            <a:endParaRPr sz="27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83170" y="2563949"/>
            <a:ext cx="1787366" cy="55911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1500" spc="-79" dirty="0">
                <a:solidFill>
                  <a:srgbClr val="FFFFFF"/>
                </a:solidFill>
                <a:latin typeface="Arial"/>
                <a:cs typeface="Arial"/>
              </a:rPr>
              <a:t>CONTACT</a:t>
            </a:r>
            <a:r>
              <a:rPr sz="1500" spc="-86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spc="-116" dirty="0">
                <a:solidFill>
                  <a:srgbClr val="FFFFFF"/>
                </a:solidFill>
                <a:latin typeface="Arial"/>
                <a:cs typeface="Arial"/>
              </a:rPr>
              <a:t>US</a:t>
            </a:r>
            <a:endParaRPr sz="1500">
              <a:latin typeface="Arial"/>
              <a:cs typeface="Arial"/>
            </a:endParaRPr>
          </a:p>
          <a:p>
            <a:pPr marL="9525">
              <a:lnSpc>
                <a:spcPct val="100000"/>
              </a:lnSpc>
              <a:spcBef>
                <a:spcPts val="1009"/>
              </a:spcBef>
            </a:pPr>
            <a:r>
              <a:rPr sz="1200" spc="-83" dirty="0">
                <a:solidFill>
                  <a:srgbClr val="FFFFFF"/>
                </a:solidFill>
                <a:latin typeface="Arial"/>
                <a:cs typeface="Arial"/>
              </a:rPr>
              <a:t>E:</a:t>
            </a:r>
            <a:r>
              <a:rPr sz="1200" spc="-4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11" dirty="0">
                <a:solidFill>
                  <a:srgbClr val="FFFFFF"/>
                </a:solidFill>
                <a:latin typeface="Arial"/>
                <a:cs typeface="Arial"/>
                <a:hlinkClick r:id="rId5"/>
              </a:rPr>
              <a:t>team@austrakka.net.au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420101" y="4419601"/>
            <a:ext cx="609599" cy="6095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013"/>
          </a:p>
        </p:txBody>
      </p:sp>
    </p:spTree>
    <p:extLst>
      <p:ext uri="{BB962C8B-B14F-4D97-AF65-F5344CB8AC3E}">
        <p14:creationId xmlns:p14="http://schemas.microsoft.com/office/powerpoint/2010/main" val="1794401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10337E24-0379-41C6-9A2F-F8E15FC15641}"/>
              </a:ext>
            </a:extLst>
          </p:cNvPr>
          <p:cNvSpPr txBox="1"/>
          <p:nvPr/>
        </p:nvSpPr>
        <p:spPr>
          <a:xfrm>
            <a:off x="55272" y="85634"/>
            <a:ext cx="4346247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70C0"/>
                </a:solidFill>
                <a:latin typeface="Myriad Web Pro" panose="020B0604020202020204" charset="0"/>
              </a:rPr>
              <a:t>Timeline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Myriad Web Pro" panose="020B0604020202020204" charset="0"/>
              </a:rPr>
              <a:t>2019: A cluster contained 36 clinical isolates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Myriad Web Pro" panose="020B0604020202020204" charset="0"/>
              </a:rPr>
              <a:t>February 2020: 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highlight>
                  <a:srgbClr val="00FF00"/>
                </a:highlight>
                <a:latin typeface="Myriad Web Pro" panose="020B0604020202020204" charset="0"/>
              </a:rPr>
              <a:t>Canadian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Myriad Web Pro" panose="020B0604020202020204" charset="0"/>
              </a:rPr>
              <a:t> Food Inspection Agency (CFIA)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Myriad Web Pro" panose="020B0604020202020204" charset="0"/>
              </a:rPr>
              <a:t>February to early March, 2020, 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highlight>
                  <a:srgbClr val="00FF00"/>
                </a:highlight>
                <a:latin typeface="Myriad Web Pro" panose="020B0604020202020204" charset="0"/>
              </a:rPr>
              <a:t>US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Myriad Web Pro" panose="020B0604020202020204" charset="0"/>
              </a:rPr>
              <a:t> product samples, which yielded 12 isolates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b="1" dirty="0">
                <a:solidFill>
                  <a:srgbClr val="0070C0"/>
                </a:solidFill>
                <a:latin typeface="Myriad Web Pro" panose="020B0604020202020204" charset="0"/>
              </a:rPr>
              <a:t>March, 2020, learned via the EU Epidemic Intelligence Information System that </a:t>
            </a:r>
            <a:r>
              <a:rPr lang="en-US" sz="1400" b="1" dirty="0">
                <a:solidFill>
                  <a:srgbClr val="0070C0"/>
                </a:solidFill>
                <a:highlight>
                  <a:srgbClr val="00FF00"/>
                </a:highlight>
                <a:latin typeface="Myriad Web Pro" panose="020B0604020202020204" charset="0"/>
              </a:rPr>
              <a:t>French</a:t>
            </a:r>
            <a:r>
              <a:rPr lang="en-US" sz="1400" b="1" dirty="0">
                <a:solidFill>
                  <a:srgbClr val="0070C0"/>
                </a:solidFill>
                <a:latin typeface="Myriad Web Pro" panose="020B0604020202020204" charset="0"/>
              </a:rPr>
              <a:t> authorities had collected five LM isolates from enoki mushrooms originating from South Korea in 2017.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70C0"/>
                </a:solidFill>
                <a:latin typeface="Myriad Web Pro" panose="020B0604020202020204" charset="0"/>
              </a:rPr>
              <a:t>These isolates were highly related to the outbreak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70C0"/>
                </a:solidFill>
                <a:latin typeface="Myriad Web Pro" panose="020B0604020202020204" charset="0"/>
              </a:rPr>
              <a:t>Sequence data was made publicly available in December 2021</a:t>
            </a:r>
          </a:p>
          <a:p>
            <a:pPr marL="342900" indent="-342900">
              <a:buFont typeface="+mj-lt"/>
              <a:buAutoNum type="arabicPeriod"/>
            </a:pPr>
            <a:endParaRPr lang="en-US" sz="1400" dirty="0">
              <a:solidFill>
                <a:srgbClr val="0070C0"/>
              </a:solidFill>
              <a:latin typeface="Myriad Web Pro" panose="020B0604020202020204" charset="0"/>
            </a:endParaRPr>
          </a:p>
        </p:txBody>
      </p:sp>
      <p:pic>
        <p:nvPicPr>
          <p:cNvPr id="3" name="Picture 2" descr="A picture containing indoor&#10;&#10;Description automatically generated">
            <a:extLst>
              <a:ext uri="{FF2B5EF4-FFF2-40B4-BE49-F238E27FC236}">
                <a16:creationId xmlns:a16="http://schemas.microsoft.com/office/drawing/2014/main" id="{0BA62F0D-A224-4C7E-B3B7-E737B643830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833" b="44489"/>
          <a:stretch/>
        </p:blipFill>
        <p:spPr>
          <a:xfrm>
            <a:off x="5262608" y="471759"/>
            <a:ext cx="812727" cy="2527198"/>
          </a:xfrm>
          <a:prstGeom prst="rect">
            <a:avLst/>
          </a:prstGeom>
        </p:spPr>
      </p:pic>
      <p:pic>
        <p:nvPicPr>
          <p:cNvPr id="4" name="Picture 3" descr="A picture containing indoor&#10;&#10;Description automatically generated">
            <a:extLst>
              <a:ext uri="{FF2B5EF4-FFF2-40B4-BE49-F238E27FC236}">
                <a16:creationId xmlns:a16="http://schemas.microsoft.com/office/drawing/2014/main" id="{1175046D-D4B0-4266-8F01-04F0267C4B0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625"/>
          <a:stretch/>
        </p:blipFill>
        <p:spPr>
          <a:xfrm>
            <a:off x="5242540" y="3045813"/>
            <a:ext cx="2975676" cy="2009482"/>
          </a:xfrm>
          <a:prstGeom prst="rect">
            <a:avLst/>
          </a:prstGeom>
        </p:spPr>
      </p:pic>
      <p:pic>
        <p:nvPicPr>
          <p:cNvPr id="5" name="Picture 4" descr="A picture containing indoor&#10;&#10;Description automatically generated">
            <a:extLst>
              <a:ext uri="{FF2B5EF4-FFF2-40B4-BE49-F238E27FC236}">
                <a16:creationId xmlns:a16="http://schemas.microsoft.com/office/drawing/2014/main" id="{78A9E6FF-6EF0-4DA3-BCB0-A2EDB43E11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58" b="43857"/>
          <a:stretch/>
        </p:blipFill>
        <p:spPr>
          <a:xfrm>
            <a:off x="7072272" y="440763"/>
            <a:ext cx="1176939" cy="255597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9AABC6B-DCF1-43AC-9177-751A1EAD4290}"/>
              </a:ext>
            </a:extLst>
          </p:cNvPr>
          <p:cNvSpPr/>
          <p:nvPr/>
        </p:nvSpPr>
        <p:spPr>
          <a:xfrm>
            <a:off x="5190115" y="392628"/>
            <a:ext cx="3059097" cy="4674320"/>
          </a:xfrm>
          <a:prstGeom prst="rect">
            <a:avLst/>
          </a:prstGeom>
          <a:noFill/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E87B81E-1B5A-4693-8003-55CDAB0CFE6B}"/>
              </a:ext>
            </a:extLst>
          </p:cNvPr>
          <p:cNvSpPr/>
          <p:nvPr/>
        </p:nvSpPr>
        <p:spPr>
          <a:xfrm>
            <a:off x="6094947" y="4067308"/>
            <a:ext cx="913465" cy="8834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86F1929-75E9-452E-B6D4-A767BCEBCF4E}"/>
              </a:ext>
            </a:extLst>
          </p:cNvPr>
          <p:cNvSpPr/>
          <p:nvPr/>
        </p:nvSpPr>
        <p:spPr>
          <a:xfrm>
            <a:off x="5250289" y="4056976"/>
            <a:ext cx="812727" cy="8834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1DB991D-88F2-450B-94CF-8DB3D251AF19}"/>
              </a:ext>
            </a:extLst>
          </p:cNvPr>
          <p:cNvSpPr/>
          <p:nvPr/>
        </p:nvSpPr>
        <p:spPr>
          <a:xfrm>
            <a:off x="7040343" y="3130211"/>
            <a:ext cx="1176938" cy="8782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ECF52AE-7AF5-4D5C-A62D-28DFC39888BD}"/>
              </a:ext>
            </a:extLst>
          </p:cNvPr>
          <p:cNvSpPr/>
          <p:nvPr/>
        </p:nvSpPr>
        <p:spPr>
          <a:xfrm>
            <a:off x="6063016" y="3124496"/>
            <a:ext cx="913465" cy="8834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4614C1B-FAC3-48B1-864D-BA704F86E3FA}"/>
              </a:ext>
            </a:extLst>
          </p:cNvPr>
          <p:cNvSpPr/>
          <p:nvPr/>
        </p:nvSpPr>
        <p:spPr>
          <a:xfrm>
            <a:off x="5218358" y="3114164"/>
            <a:ext cx="812727" cy="8834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F5BC75B-29EE-4184-BE74-5F886A7FC733}"/>
              </a:ext>
            </a:extLst>
          </p:cNvPr>
          <p:cNvSpPr/>
          <p:nvPr/>
        </p:nvSpPr>
        <p:spPr>
          <a:xfrm>
            <a:off x="7040343" y="2186851"/>
            <a:ext cx="1176938" cy="8782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B0EFF08-FBFA-4DDC-ACD9-A98650B2AEA1}"/>
              </a:ext>
            </a:extLst>
          </p:cNvPr>
          <p:cNvSpPr/>
          <p:nvPr/>
        </p:nvSpPr>
        <p:spPr>
          <a:xfrm>
            <a:off x="6063016" y="2181136"/>
            <a:ext cx="913465" cy="8834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99E30A7-2439-4783-81B1-6DD31AD9DE06}"/>
              </a:ext>
            </a:extLst>
          </p:cNvPr>
          <p:cNvSpPr/>
          <p:nvPr/>
        </p:nvSpPr>
        <p:spPr>
          <a:xfrm>
            <a:off x="5218358" y="2170804"/>
            <a:ext cx="812727" cy="8834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06A9CF6-0DE5-4619-83FB-1B2DFABBA98E}"/>
              </a:ext>
            </a:extLst>
          </p:cNvPr>
          <p:cNvSpPr/>
          <p:nvPr/>
        </p:nvSpPr>
        <p:spPr>
          <a:xfrm>
            <a:off x="7040343" y="1248657"/>
            <a:ext cx="1176938" cy="8782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839C48C-1541-4807-A97A-69B4893602EF}"/>
              </a:ext>
            </a:extLst>
          </p:cNvPr>
          <p:cNvSpPr/>
          <p:nvPr/>
        </p:nvSpPr>
        <p:spPr>
          <a:xfrm>
            <a:off x="6063016" y="1242942"/>
            <a:ext cx="913465" cy="8834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B3DAC16-EF26-458A-B870-CE48D82866ED}"/>
              </a:ext>
            </a:extLst>
          </p:cNvPr>
          <p:cNvSpPr/>
          <p:nvPr/>
        </p:nvSpPr>
        <p:spPr>
          <a:xfrm>
            <a:off x="5218358" y="1232610"/>
            <a:ext cx="812727" cy="8834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E8E84BB-0043-4E77-B10C-A148D1BB04E2}"/>
              </a:ext>
            </a:extLst>
          </p:cNvPr>
          <p:cNvSpPr/>
          <p:nvPr/>
        </p:nvSpPr>
        <p:spPr>
          <a:xfrm>
            <a:off x="7072274" y="500665"/>
            <a:ext cx="1176938" cy="68401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63BA31E-21E3-4094-8EEB-C2CEC7857C6B}"/>
              </a:ext>
            </a:extLst>
          </p:cNvPr>
          <p:cNvSpPr/>
          <p:nvPr/>
        </p:nvSpPr>
        <p:spPr>
          <a:xfrm>
            <a:off x="6094947" y="494950"/>
            <a:ext cx="913465" cy="68803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C1A443B-E978-4261-A112-E9EBBA7E137A}"/>
              </a:ext>
            </a:extLst>
          </p:cNvPr>
          <p:cNvSpPr/>
          <p:nvPr/>
        </p:nvSpPr>
        <p:spPr>
          <a:xfrm>
            <a:off x="5250289" y="484618"/>
            <a:ext cx="812727" cy="68803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2335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10337E24-0379-41C6-9A2F-F8E15FC15641}"/>
              </a:ext>
            </a:extLst>
          </p:cNvPr>
          <p:cNvSpPr txBox="1"/>
          <p:nvPr/>
        </p:nvSpPr>
        <p:spPr>
          <a:xfrm>
            <a:off x="55272" y="85634"/>
            <a:ext cx="8608281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70C0"/>
                </a:solidFill>
                <a:latin typeface="Myriad Web Pro" panose="020B0604020202020204" charset="0"/>
              </a:rPr>
              <a:t>Timeline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Myriad Web Pro" panose="020B0604020202020204" charset="0"/>
              </a:rPr>
              <a:t>2019: A cluster contained 36 clinical isolates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Myriad Web Pro" panose="020B0604020202020204" charset="0"/>
              </a:rPr>
              <a:t>February 2020: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highlight>
                  <a:srgbClr val="00FF00"/>
                </a:highlight>
                <a:latin typeface="Myriad Web Pro" panose="020B0604020202020204" charset="0"/>
              </a:rPr>
              <a:t>Canadian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Myriad Web Pro" panose="020B0604020202020204" charset="0"/>
              </a:rPr>
              <a:t> Food Inspection Agency (CFIA)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Myriad Web Pro" panose="020B0604020202020204" charset="0"/>
              </a:rPr>
              <a:t>February to early March, 2020,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highlight>
                  <a:srgbClr val="00FF00"/>
                </a:highlight>
                <a:latin typeface="Myriad Web Pro" panose="020B0604020202020204" charset="0"/>
              </a:rPr>
              <a:t>US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Myriad Web Pro" panose="020B0604020202020204" charset="0"/>
              </a:rPr>
              <a:t> product samples, which yielded 12 isolates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Myriad Web Pro" panose="020B0604020202020204" charset="0"/>
              </a:rPr>
              <a:t>March, 2020, learned via the EU Epidemic Intelligence Information System that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highlight>
                  <a:srgbClr val="00FF00"/>
                </a:highlight>
                <a:latin typeface="Myriad Web Pro" panose="020B0604020202020204" charset="0"/>
              </a:rPr>
              <a:t>French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Myriad Web Pro" panose="020B0604020202020204" charset="0"/>
              </a:rPr>
              <a:t> authorities had collected five LM isolates from enoki mushrooms originating from South Korea in 2017.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Myriad Web Pro" panose="020B0604020202020204" charset="0"/>
              </a:rPr>
              <a:t>These isolates were highly related to the outbreak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Myriad Web Pro" panose="020B0604020202020204" charset="0"/>
              </a:rPr>
              <a:t>Sequence data was made publicly available in December 2021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dirty="0">
                <a:solidFill>
                  <a:srgbClr val="0070C0"/>
                </a:solidFill>
                <a:latin typeface="Myriad Web Pro" panose="020B0604020202020204" charset="0"/>
              </a:rPr>
              <a:t>In late March, 2020, further testing by the CFIA identified five samples of enoki mushroom that was a match to the outbreak cluster. 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dirty="0">
                <a:solidFill>
                  <a:srgbClr val="0070C0"/>
                </a:solidFill>
                <a:latin typeface="Myriad Web Pro" panose="020B0604020202020204" charset="0"/>
              </a:rPr>
              <a:t>Additionally, through the Food and Agriculture Organization and WHO International Food Safety Authorities Network, US federal officials were notified of six clinical isolates collected in </a:t>
            </a:r>
            <a:r>
              <a:rPr lang="en-US" b="1" dirty="0">
                <a:solidFill>
                  <a:srgbClr val="0070C0"/>
                </a:solidFill>
                <a:highlight>
                  <a:srgbClr val="00FF00"/>
                </a:highlight>
                <a:latin typeface="Myriad Web Pro" panose="020B0604020202020204" charset="0"/>
              </a:rPr>
              <a:t>Australia</a:t>
            </a:r>
            <a:r>
              <a:rPr lang="en-US" b="1" dirty="0">
                <a:solidFill>
                  <a:srgbClr val="0070C0"/>
                </a:solidFill>
                <a:latin typeface="Myriad Web Pro" panose="020B0604020202020204" charset="0"/>
              </a:rPr>
              <a:t> between October, 2017, and March, 2020. 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dirty="0">
                <a:solidFill>
                  <a:srgbClr val="0070C0"/>
                </a:solidFill>
                <a:latin typeface="Myriad Web Pro" panose="020B0604020202020204" charset="0"/>
              </a:rPr>
              <a:t>In April, 2020, US identifies additional LM positive imported enoki mushrooms from South Korea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70C0"/>
                </a:solidFill>
                <a:latin typeface="Myriad Web Pro" panose="020B0604020202020204" charset="0"/>
              </a:rPr>
              <a:t>They matched the outbreak.</a:t>
            </a:r>
          </a:p>
        </p:txBody>
      </p:sp>
    </p:spTree>
    <p:extLst>
      <p:ext uri="{BB962C8B-B14F-4D97-AF65-F5344CB8AC3E}">
        <p14:creationId xmlns:p14="http://schemas.microsoft.com/office/powerpoint/2010/main" val="2273123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10337E24-0379-41C6-9A2F-F8E15FC15641}"/>
              </a:ext>
            </a:extLst>
          </p:cNvPr>
          <p:cNvSpPr txBox="1"/>
          <p:nvPr/>
        </p:nvSpPr>
        <p:spPr>
          <a:xfrm>
            <a:off x="150019" y="98832"/>
            <a:ext cx="797242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70C0"/>
                </a:solidFill>
                <a:latin typeface="Myriad Web Pro" panose="020B0604020202020204" charset="0"/>
              </a:rPr>
              <a:t>Phylogeny</a:t>
            </a:r>
          </a:p>
          <a:p>
            <a:endParaRPr lang="en-US" dirty="0">
              <a:solidFill>
                <a:srgbClr val="0070C0"/>
              </a:solidFill>
              <a:latin typeface="Myriad Web Pro" panose="020B0604020202020204" charset="0"/>
            </a:endParaRPr>
          </a:p>
          <a:p>
            <a:r>
              <a:rPr lang="en-US" dirty="0">
                <a:solidFill>
                  <a:srgbClr val="0070C0"/>
                </a:solidFill>
                <a:latin typeface="Myriad Web Pro" panose="020B0604020202020204" charset="0"/>
              </a:rPr>
              <a:t>minimum = 0 SNPs</a:t>
            </a:r>
          </a:p>
          <a:p>
            <a:r>
              <a:rPr lang="en-US" dirty="0">
                <a:solidFill>
                  <a:srgbClr val="0070C0"/>
                </a:solidFill>
                <a:latin typeface="Myriad Web Pro" panose="020B0604020202020204" charset="0"/>
              </a:rPr>
              <a:t>maximum = 23 SNPs </a:t>
            </a:r>
          </a:p>
          <a:p>
            <a:r>
              <a:rPr lang="en-US" dirty="0">
                <a:solidFill>
                  <a:srgbClr val="0070C0"/>
                </a:solidFill>
                <a:latin typeface="Myriad Web Pro" panose="020B0604020202020204" charset="0"/>
              </a:rPr>
              <a:t>average = 10 SNPs</a:t>
            </a:r>
          </a:p>
          <a:p>
            <a:endParaRPr lang="en-US" dirty="0">
              <a:solidFill>
                <a:srgbClr val="0070C0"/>
              </a:solidFill>
              <a:latin typeface="Myriad Web Pro" panose="020B060402020202020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E0BD581-CD35-4490-B304-2596289395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4894" y="0"/>
            <a:ext cx="3958267" cy="5143500"/>
          </a:xfrm>
          <a:prstGeom prst="rect">
            <a:avLst/>
          </a:prstGeom>
        </p:spPr>
      </p:pic>
      <p:pic>
        <p:nvPicPr>
          <p:cNvPr id="4" name="Picture 3" descr="A picture containing indoor&#10;&#10;Description automatically generated">
            <a:extLst>
              <a:ext uri="{FF2B5EF4-FFF2-40B4-BE49-F238E27FC236}">
                <a16:creationId xmlns:a16="http://schemas.microsoft.com/office/drawing/2014/main" id="{73809E82-65A2-4F8A-ACBC-0D18EC25D9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996" y="1363431"/>
            <a:ext cx="2409986" cy="366755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27B0388-1B35-4090-BBA1-D945B2084786}"/>
              </a:ext>
            </a:extLst>
          </p:cNvPr>
          <p:cNvSpPr/>
          <p:nvPr/>
        </p:nvSpPr>
        <p:spPr>
          <a:xfrm>
            <a:off x="2255001" y="1316937"/>
            <a:ext cx="2527159" cy="3706215"/>
          </a:xfrm>
          <a:prstGeom prst="rect">
            <a:avLst/>
          </a:prstGeom>
          <a:noFill/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134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08B0D18-2BA2-4F27-9B32-B78DA2C951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681" b="13633"/>
          <a:stretch/>
        </p:blipFill>
        <p:spPr>
          <a:xfrm>
            <a:off x="1040386" y="1466255"/>
            <a:ext cx="7063227" cy="358616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0337E24-0379-41C6-9A2F-F8E15FC15641}"/>
              </a:ext>
            </a:extLst>
          </p:cNvPr>
          <p:cNvSpPr txBox="1"/>
          <p:nvPr/>
        </p:nvSpPr>
        <p:spPr>
          <a:xfrm>
            <a:off x="150019" y="91083"/>
            <a:ext cx="797242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70C0"/>
                </a:solidFill>
                <a:latin typeface="Myriad Web Pro" panose="020B0604020202020204" charset="0"/>
              </a:rPr>
              <a:t>Timeline</a:t>
            </a:r>
          </a:p>
          <a:p>
            <a:pPr marL="342900" indent="-342900">
              <a:buAutoNum type="alphaLcParenR"/>
            </a:pPr>
            <a:r>
              <a:rPr lang="en-US" dirty="0">
                <a:solidFill>
                  <a:srgbClr val="0070C0"/>
                </a:solidFill>
                <a:latin typeface="Myriad Web Pro" panose="020B0604020202020204" charset="0"/>
              </a:rPr>
              <a:t>When isolate sequence data was uploaded to NCBI Pathogen Detection database</a:t>
            </a:r>
          </a:p>
          <a:p>
            <a:pPr marL="342900" indent="-342900">
              <a:buAutoNum type="alphaLcParenR"/>
            </a:pPr>
            <a:r>
              <a:rPr lang="en-US" dirty="0">
                <a:solidFill>
                  <a:srgbClr val="0070C0"/>
                </a:solidFill>
                <a:latin typeface="Myriad Web Pro" panose="020B0604020202020204" charset="0"/>
              </a:rPr>
              <a:t>Actual date of isolate collection</a:t>
            </a:r>
          </a:p>
        </p:txBody>
      </p:sp>
    </p:spTree>
    <p:extLst>
      <p:ext uri="{BB962C8B-B14F-4D97-AF65-F5344CB8AC3E}">
        <p14:creationId xmlns:p14="http://schemas.microsoft.com/office/powerpoint/2010/main" val="2186610074"/>
      </p:ext>
    </p:extLst>
  </p:cSld>
  <p:clrMapOvr>
    <a:masterClrMapping/>
  </p:clrMapOvr>
</p:sld>
</file>

<file path=ppt/theme/theme1.xml><?xml version="1.0" encoding="utf-8"?>
<a:theme xmlns:a="http://schemas.openxmlformats.org/drawingml/2006/main" name="NCEH_ATSDR_combined">
  <a:themeElements>
    <a:clrScheme name="Custom 10">
      <a:dk1>
        <a:srgbClr val="0F56DC"/>
      </a:dk1>
      <a:lt1>
        <a:srgbClr val="FFC000"/>
      </a:lt1>
      <a:dk2>
        <a:srgbClr val="FFFFFF"/>
      </a:dk2>
      <a:lt2>
        <a:srgbClr val="FFFFFF"/>
      </a:lt2>
      <a:accent1>
        <a:srgbClr val="4983F2"/>
      </a:accent1>
      <a:accent2>
        <a:srgbClr val="007D57"/>
      </a:accent2>
      <a:accent3>
        <a:srgbClr val="9A3B26"/>
      </a:accent3>
      <a:accent4>
        <a:srgbClr val="7F7F7F"/>
      </a:accent4>
      <a:accent5>
        <a:srgbClr val="0F56DC"/>
      </a:accent5>
      <a:accent6>
        <a:srgbClr val="002060"/>
      </a:accent6>
      <a:hlink>
        <a:srgbClr val="0F56DC"/>
      </a:hlink>
      <a:folHlink>
        <a:srgbClr val="3077FF"/>
      </a:folHlink>
    </a:clrScheme>
    <a:fontScheme name="CDC Myriad Web Pro">
      <a:majorFont>
        <a:latin typeface="Myriad Web Pro"/>
        <a:ea typeface=""/>
        <a:cs typeface=""/>
      </a:majorFont>
      <a:minorFont>
        <a:latin typeface="Myriad Web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>
            <a:solidFill>
              <a:srgbClr val="000000"/>
            </a:solidFill>
            <a:latin typeface="Calibri" panose="020F050202020403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1_ppt1DB1.tm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A49D5CB2C7542997766C405C38DF7" ma:contentTypeVersion="1" ma:contentTypeDescription="Create a new document." ma:contentTypeScope="" ma:versionID="df78e06e75b3a5453fd7f17a21c208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A26B431-EE1F-401E-9473-6EDC71E8AEBB}">
  <ds:schemaRefs>
    <ds:schemaRef ds:uri="http://www.w3.org/XML/1998/namespace"/>
    <ds:schemaRef ds:uri="http://purl.org/dc/dcmitype/"/>
    <ds:schemaRef ds:uri="http://purl.org/dc/elements/1.1/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0c96800b-b425-4f1f-a293-d10a6021442d"/>
    <ds:schemaRef ds:uri="e3b77f1f-da53-454b-89e0-50f1aaf16bdf"/>
  </ds:schemaRefs>
</ds:datastoreItem>
</file>

<file path=customXml/itemProps2.xml><?xml version="1.0" encoding="utf-8"?>
<ds:datastoreItem xmlns:ds="http://schemas.openxmlformats.org/officeDocument/2006/customXml" ds:itemID="{03A930D6-3B90-44D4-97E8-86FB9C41986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B0AC1F5-F461-471F-A1D2-7F02C5DFC3DD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4570</TotalTime>
  <Words>1549</Words>
  <Application>Microsoft Office PowerPoint</Application>
  <PresentationFormat>On-screen Show (16:9)</PresentationFormat>
  <Paragraphs>316</Paragraphs>
  <Slides>50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50</vt:i4>
      </vt:variant>
    </vt:vector>
  </HeadingPairs>
  <TitlesOfParts>
    <vt:vector size="65" baseType="lpstr">
      <vt:lpstr>Cambria</vt:lpstr>
      <vt:lpstr>MS PGothic</vt:lpstr>
      <vt:lpstr>Myriad Web Pro</vt:lpstr>
      <vt:lpstr>Times New Roman</vt:lpstr>
      <vt:lpstr>Helvetica</vt:lpstr>
      <vt:lpstr>Calibri</vt:lpstr>
      <vt:lpstr>Wingdings</vt:lpstr>
      <vt:lpstr>Trebuchet MS</vt:lpstr>
      <vt:lpstr>Courier New</vt:lpstr>
      <vt:lpstr>Arial</vt:lpstr>
      <vt:lpstr>Calibri Light</vt:lpstr>
      <vt:lpstr>Impact</vt:lpstr>
      <vt:lpstr>NCEH_ATSDR_combined</vt:lpstr>
      <vt:lpstr>1_ppt1DB1.tmp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Epidemiologic Overview </vt:lpstr>
      <vt:lpstr>Overview of Sampling</vt:lpstr>
      <vt:lpstr>Traceback </vt:lpstr>
      <vt:lpstr>Public Health &amp; Regulatory Actions DURING the Outbreak</vt:lpstr>
      <vt:lpstr>Public Health &amp; Regulatory Actions AFTER the Outbreak</vt:lpstr>
      <vt:lpstr>Final Thoughts </vt:lpstr>
      <vt:lpstr>Acknowledgements </vt:lpstr>
      <vt:lpstr>A brief history  of AusTrakka</vt:lpstr>
      <vt:lpstr>PowerPoint Presentation</vt:lpstr>
      <vt:lpstr>Public Health in Australia - we have no CDC/FDA</vt:lpstr>
      <vt:lpstr>PowerPoint Presentation</vt:lpstr>
      <vt:lpstr>ABPHM - 2013 - Hinxton, UK</vt:lpstr>
      <vt:lpstr>7th GMI - 2014 - York, UK</vt:lpstr>
      <vt:lpstr>ASM NGS + GenomeTrakr - 2015 -  Washington</vt:lpstr>
      <vt:lpstr>ASM NGS + GenomeTrakr - 2015 -  Washington</vt:lpstr>
      <vt:lpstr>PowerPoint Presentation</vt:lpstr>
      <vt:lpstr>180 x Listeria monocytogenes</vt:lpstr>
      <vt:lpstr>Nightly updates to ﬁnd new matches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Communicable Genomics Disease Network</vt:lpstr>
      <vt:lpstr>AusTrakka - initial concept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Architecture</vt:lpstr>
      <vt:lpstr>The AusTrakka team</vt:lpstr>
      <vt:lpstr>AusTrakka aligns with GenomeTrakr</vt:lpstr>
      <vt:lpstr>What are the outputs?</vt:lpstr>
      <vt:lpstr>Uploading to GenomeTrakr</vt:lpstr>
      <vt:lpstr>Acknowledgements</vt:lpstr>
      <vt:lpstr>THANK YOU</vt:lpstr>
    </vt:vector>
  </TitlesOfParts>
  <Company>CDC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CDC Presentation</dc:title>
  <dc:creator>Centers for Disease Control and Prevention</dc:creator>
  <cp:lastModifiedBy>Randolph, Robyn | APHL</cp:lastModifiedBy>
  <cp:revision>320</cp:revision>
  <dcterms:created xsi:type="dcterms:W3CDTF">2011-03-17T17:43:16Z</dcterms:created>
  <dcterms:modified xsi:type="dcterms:W3CDTF">2022-11-09T16:53:26Z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nguage">
    <vt:lpwstr>English</vt:lpwstr>
  </property>
  <property fmtid="{D5CDD505-2E9C-101B-9397-08002B2CF9AE}" pid="3" name="ContentTypeId">
    <vt:lpwstr>0x010100E23A49D5CB2C7542997766C405C38DF7</vt:lpwstr>
  </property>
  <property fmtid="{D5CDD505-2E9C-101B-9397-08002B2CF9AE}" pid="4" name="MSIP_Label_7b94a7b8-f06c-4dfe-bdcc-9b548fd58c31_Enabled">
    <vt:lpwstr>true</vt:lpwstr>
  </property>
  <property fmtid="{D5CDD505-2E9C-101B-9397-08002B2CF9AE}" pid="5" name="MSIP_Label_7b94a7b8-f06c-4dfe-bdcc-9b548fd58c31_SetDate">
    <vt:lpwstr>2020-10-28T14:57:30Z</vt:lpwstr>
  </property>
  <property fmtid="{D5CDD505-2E9C-101B-9397-08002B2CF9AE}" pid="6" name="MSIP_Label_7b94a7b8-f06c-4dfe-bdcc-9b548fd58c31_Method">
    <vt:lpwstr>Privileged</vt:lpwstr>
  </property>
  <property fmtid="{D5CDD505-2E9C-101B-9397-08002B2CF9AE}" pid="7" name="MSIP_Label_7b94a7b8-f06c-4dfe-bdcc-9b548fd58c31_Name">
    <vt:lpwstr>7b94a7b8-f06c-4dfe-bdcc-9b548fd58c31</vt:lpwstr>
  </property>
  <property fmtid="{D5CDD505-2E9C-101B-9397-08002B2CF9AE}" pid="8" name="MSIP_Label_7b94a7b8-f06c-4dfe-bdcc-9b548fd58c31_SiteId">
    <vt:lpwstr>9ce70869-60db-44fd-abe8-d2767077fc8f</vt:lpwstr>
  </property>
  <property fmtid="{D5CDD505-2E9C-101B-9397-08002B2CF9AE}" pid="9" name="MSIP_Label_7b94a7b8-f06c-4dfe-bdcc-9b548fd58c31_ActionId">
    <vt:lpwstr>e9908538-52cb-492f-be44-dd002d207533</vt:lpwstr>
  </property>
  <property fmtid="{D5CDD505-2E9C-101B-9397-08002B2CF9AE}" pid="10" name="MSIP_Label_7b94a7b8-f06c-4dfe-bdcc-9b548fd58c31_ContentBits">
    <vt:lpwstr>0</vt:lpwstr>
  </property>
</Properties>
</file>