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4"/>
  </p:sldMasterIdLst>
  <p:notesMasterIdLst>
    <p:notesMasterId r:id="rId19"/>
  </p:notesMasterIdLst>
  <p:sldIdLst>
    <p:sldId id="331" r:id="rId5"/>
    <p:sldId id="396" r:id="rId6"/>
    <p:sldId id="262" r:id="rId7"/>
    <p:sldId id="525" r:id="rId8"/>
    <p:sldId id="526" r:id="rId9"/>
    <p:sldId id="541" r:id="rId10"/>
    <p:sldId id="364" r:id="rId11"/>
    <p:sldId id="546" r:id="rId12"/>
    <p:sldId id="551" r:id="rId13"/>
    <p:sldId id="547" r:id="rId14"/>
    <p:sldId id="524" r:id="rId15"/>
    <p:sldId id="552" r:id="rId16"/>
    <p:sldId id="542" r:id="rId17"/>
    <p:sldId id="35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lverman, Meryl - FSIS" initials="SM-F" lastIdx="47" clrIdx="0">
    <p:extLst>
      <p:ext uri="{19B8F6BF-5375-455C-9EA6-DF929625EA0E}">
        <p15:presenceInfo xmlns:p15="http://schemas.microsoft.com/office/powerpoint/2012/main" userId="S::meryl.silverman@usda.gov::bc147077-6284-4cdf-8b4c-2bc0625528a4" providerId="AD"/>
      </p:ext>
    </p:extLst>
  </p:cmAuthor>
  <p:cmAuthor id="2" name="Pasko, Amber - FSIS" initials="PAF" lastIdx="35" clrIdx="1">
    <p:extLst>
      <p:ext uri="{19B8F6BF-5375-455C-9EA6-DF929625EA0E}">
        <p15:presenceInfo xmlns:p15="http://schemas.microsoft.com/office/powerpoint/2012/main" userId="S::amber.pasko@usda.gov::036a034f-fbbf-4789-8f23-38cdd1bf2526" providerId="AD"/>
      </p:ext>
    </p:extLst>
  </p:cmAuthor>
  <p:cmAuthor id="3" name="Ben-Ghaly, Labeed" initials="BL" lastIdx="2" clrIdx="2">
    <p:extLst>
      <p:ext uri="{19B8F6BF-5375-455C-9EA6-DF929625EA0E}">
        <p15:presenceInfo xmlns:p15="http://schemas.microsoft.com/office/powerpoint/2012/main" userId="S::labeed.ben-ghaly@usda.gov::067e462b-a6ea-434f-b67a-5c4268a6bd56" providerId="AD"/>
      </p:ext>
    </p:extLst>
  </p:cmAuthor>
  <p:cmAuthor id="4" name="Barlow, Kristina - FSIS" initials="BKF" lastIdx="3" clrIdx="3">
    <p:extLst>
      <p:ext uri="{19B8F6BF-5375-455C-9EA6-DF929625EA0E}">
        <p15:presenceInfo xmlns:p15="http://schemas.microsoft.com/office/powerpoint/2012/main" userId="S::kristina.barlow@usda.gov::d5bb0aef-5ad8-4166-9b32-5f11f3b681fb" providerId="AD"/>
      </p:ext>
    </p:extLst>
  </p:cmAuthor>
  <p:cmAuthor id="5" name="Etue, Ashley - FSIS" initials="EAF" lastIdx="2" clrIdx="4">
    <p:extLst>
      <p:ext uri="{19B8F6BF-5375-455C-9EA6-DF929625EA0E}">
        <p15:presenceInfo xmlns:p15="http://schemas.microsoft.com/office/powerpoint/2012/main" userId="S::ashley.etue@usda.gov::b00eec8d-15fc-41b7-8a14-6e96c1ef8506" providerId="AD"/>
      </p:ext>
    </p:extLst>
  </p:cmAuthor>
  <p:cmAuthor id="6" name="Hensell, Suzanne - FSIS" initials="HSF" lastIdx="42" clrIdx="5">
    <p:extLst>
      <p:ext uri="{19B8F6BF-5375-455C-9EA6-DF929625EA0E}">
        <p15:presenceInfo xmlns:p15="http://schemas.microsoft.com/office/powerpoint/2012/main" userId="S::Suzanne.Hensell@usda.gov::0a519cbe-c4c9-421e-9552-3be278d5a7b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E71C"/>
    <a:srgbClr val="D0021B"/>
    <a:srgbClr val="F5A623"/>
    <a:srgbClr val="7ED321"/>
    <a:srgbClr val="4A90E2"/>
    <a:srgbClr val="9013FE"/>
    <a:srgbClr val="005941"/>
    <a:srgbClr val="FEBE2E"/>
    <a:srgbClr val="768E54"/>
    <a:srgbClr val="536E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173937-354F-43A7-BD9D-EC9C6D3A0618}" v="960" dt="2022-09-16T18:25:38.4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302" autoAdjust="0"/>
  </p:normalViewPr>
  <p:slideViewPr>
    <p:cSldViewPr snapToGrid="0">
      <p:cViewPr varScale="1">
        <p:scale>
          <a:sx n="68" d="100"/>
          <a:sy n="68" d="100"/>
        </p:scale>
        <p:origin x="116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low, Kristina - FSIS" userId="d5bb0aef-5ad8-4166-9b32-5f11f3b681fb" providerId="ADAL" clId="{88173937-354F-43A7-BD9D-EC9C6D3A0618}"/>
    <pc:docChg chg="undo redo custSel addSld modSld">
      <pc:chgData name="Barlow, Kristina - FSIS" userId="d5bb0aef-5ad8-4166-9b32-5f11f3b681fb" providerId="ADAL" clId="{88173937-354F-43A7-BD9D-EC9C6D3A0618}" dt="2022-09-16T18:20:17.894" v="1098" actId="1076"/>
      <pc:docMkLst>
        <pc:docMk/>
      </pc:docMkLst>
      <pc:sldChg chg="modSp mod">
        <pc:chgData name="Barlow, Kristina - FSIS" userId="d5bb0aef-5ad8-4166-9b32-5f11f3b681fb" providerId="ADAL" clId="{88173937-354F-43A7-BD9D-EC9C6D3A0618}" dt="2022-09-14T20:29:37.515" v="144" actId="20577"/>
        <pc:sldMkLst>
          <pc:docMk/>
          <pc:sldMk cId="133296062" sldId="331"/>
        </pc:sldMkLst>
        <pc:spChg chg="mod">
          <ac:chgData name="Barlow, Kristina - FSIS" userId="d5bb0aef-5ad8-4166-9b32-5f11f3b681fb" providerId="ADAL" clId="{88173937-354F-43A7-BD9D-EC9C6D3A0618}" dt="2022-09-14T20:29:37.515" v="144" actId="20577"/>
          <ac:spMkLst>
            <pc:docMk/>
            <pc:sldMk cId="133296062" sldId="331"/>
            <ac:spMk id="49" creationId="{698C261E-4936-49F2-AB2C-50252F7BB7D3}"/>
          </ac:spMkLst>
        </pc:spChg>
      </pc:sldChg>
      <pc:sldChg chg="addSp delSp modSp mod">
        <pc:chgData name="Barlow, Kristina - FSIS" userId="d5bb0aef-5ad8-4166-9b32-5f11f3b681fb" providerId="ADAL" clId="{88173937-354F-43A7-BD9D-EC9C6D3A0618}" dt="2022-09-14T20:25:41.610" v="124" actId="20577"/>
        <pc:sldMkLst>
          <pc:docMk/>
          <pc:sldMk cId="3315694402" sldId="542"/>
        </pc:sldMkLst>
        <pc:spChg chg="add mod">
          <ac:chgData name="Barlow, Kristina - FSIS" userId="d5bb0aef-5ad8-4166-9b32-5f11f3b681fb" providerId="ADAL" clId="{88173937-354F-43A7-BD9D-EC9C6D3A0618}" dt="2022-09-14T20:25:41.610" v="124" actId="20577"/>
          <ac:spMkLst>
            <pc:docMk/>
            <pc:sldMk cId="3315694402" sldId="542"/>
            <ac:spMk id="30" creationId="{E059F515-AC38-4BC6-84C8-7057DEC24BE6}"/>
          </ac:spMkLst>
        </pc:spChg>
        <pc:spChg chg="add del mod">
          <ac:chgData name="Barlow, Kristina - FSIS" userId="d5bb0aef-5ad8-4166-9b32-5f11f3b681fb" providerId="ADAL" clId="{88173937-354F-43A7-BD9D-EC9C6D3A0618}" dt="2022-09-14T20:25:28.296" v="107" actId="478"/>
          <ac:spMkLst>
            <pc:docMk/>
            <pc:sldMk cId="3315694402" sldId="542"/>
            <ac:spMk id="51" creationId="{8309BD0B-64B1-4FA6-9D8A-EBF914636114}"/>
          </ac:spMkLst>
        </pc:spChg>
        <pc:cxnChg chg="add del mod">
          <ac:chgData name="Barlow, Kristina - FSIS" userId="d5bb0aef-5ad8-4166-9b32-5f11f3b681fb" providerId="ADAL" clId="{88173937-354F-43A7-BD9D-EC9C6D3A0618}" dt="2022-09-14T20:24:22.952" v="97"/>
          <ac:cxnSpMkLst>
            <pc:docMk/>
            <pc:sldMk cId="3315694402" sldId="542"/>
            <ac:cxnSpMk id="29" creationId="{26C58FFC-431C-4431-979F-9703EB0714C6}"/>
          </ac:cxnSpMkLst>
        </pc:cxnChg>
        <pc:cxnChg chg="mod">
          <ac:chgData name="Barlow, Kristina - FSIS" userId="d5bb0aef-5ad8-4166-9b32-5f11f3b681fb" providerId="ADAL" clId="{88173937-354F-43A7-BD9D-EC9C6D3A0618}" dt="2022-09-14T20:25:29.529" v="109" actId="1076"/>
          <ac:cxnSpMkLst>
            <pc:docMk/>
            <pc:sldMk cId="3315694402" sldId="542"/>
            <ac:cxnSpMk id="52" creationId="{62BBA6C9-7F51-4298-817F-D76FFD95F1B2}"/>
          </ac:cxnSpMkLst>
        </pc:cxnChg>
      </pc:sldChg>
      <pc:sldChg chg="addSp modSp new mod">
        <pc:chgData name="Barlow, Kristina - FSIS" userId="d5bb0aef-5ad8-4166-9b32-5f11f3b681fb" providerId="ADAL" clId="{88173937-354F-43A7-BD9D-EC9C6D3A0618}" dt="2022-09-16T18:20:17.894" v="1098" actId="1076"/>
        <pc:sldMkLst>
          <pc:docMk/>
          <pc:sldMk cId="3411443751" sldId="552"/>
        </pc:sldMkLst>
        <pc:spChg chg="add mod">
          <ac:chgData name="Barlow, Kristina - FSIS" userId="d5bb0aef-5ad8-4166-9b32-5f11f3b681fb" providerId="ADAL" clId="{88173937-354F-43A7-BD9D-EC9C6D3A0618}" dt="2022-09-14T20:24:07.989" v="94" actId="1076"/>
          <ac:spMkLst>
            <pc:docMk/>
            <pc:sldMk cId="3411443751" sldId="552"/>
            <ac:spMk id="3" creationId="{B1E73F86-8092-45A3-9336-24A102BC89FA}"/>
          </ac:spMkLst>
        </pc:spChg>
        <pc:spChg chg="add mod">
          <ac:chgData name="Barlow, Kristina - FSIS" userId="d5bb0aef-5ad8-4166-9b32-5f11f3b681fb" providerId="ADAL" clId="{88173937-354F-43A7-BD9D-EC9C6D3A0618}" dt="2022-09-16T18:20:17.894" v="1098" actId="1076"/>
          <ac:spMkLst>
            <pc:docMk/>
            <pc:sldMk cId="3411443751" sldId="552"/>
            <ac:spMk id="5" creationId="{9AD8635C-83A7-47F6-BAA9-4E9E7D47A7EA}"/>
          </ac:spMkLst>
        </pc:spChg>
        <pc:cxnChg chg="add mod">
          <ac:chgData name="Barlow, Kristina - FSIS" userId="d5bb0aef-5ad8-4166-9b32-5f11f3b681fb" providerId="ADAL" clId="{88173937-354F-43A7-BD9D-EC9C6D3A0618}" dt="2022-09-14T20:23:34.644" v="53"/>
          <ac:cxnSpMkLst>
            <pc:docMk/>
            <pc:sldMk cId="3411443751" sldId="552"/>
            <ac:cxnSpMk id="4" creationId="{16C8DFB1-3AB6-46A2-9966-65EA2890CBBE}"/>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481BAA-0018-45E4-9700-56F7D12A75B0}" type="doc">
      <dgm:prSet loTypeId="urn:microsoft.com/office/officeart/2011/layout/RadialPictureList" loCatId="picture" qsTypeId="urn:microsoft.com/office/officeart/2005/8/quickstyle/simple1" qsCatId="simple" csTypeId="urn:microsoft.com/office/officeart/2005/8/colors/accent1_2" csCatId="accent1" phldr="1"/>
      <dgm:spPr/>
      <dgm:t>
        <a:bodyPr/>
        <a:lstStyle/>
        <a:p>
          <a:endParaRPr lang="en-US"/>
        </a:p>
      </dgm:t>
    </dgm:pt>
    <dgm:pt modelId="{DD23FA8F-43C6-4486-88D2-3A043ADE792B}">
      <dgm:prSet phldrT="[Text]" custT="1"/>
      <dgm:spPr>
        <a:solidFill>
          <a:srgbClr val="005941"/>
        </a:solidFill>
      </dgm:spPr>
      <dgm:t>
        <a:bodyPr/>
        <a:lstStyle/>
        <a:p>
          <a:r>
            <a:rPr lang="en-US" sz="4400">
              <a:latin typeface="Merriweather Black" panose="00000A00000000000000" pitchFamily="2" charset="0"/>
            </a:rPr>
            <a:t>Take Away</a:t>
          </a:r>
        </a:p>
      </dgm:t>
    </dgm:pt>
    <dgm:pt modelId="{BBDB4D55-B0AC-4DA8-BF74-A98140A551A0}" type="parTrans" cxnId="{B067EABA-45BC-4785-A87F-C15B1BFC0DA7}">
      <dgm:prSet/>
      <dgm:spPr/>
      <dgm:t>
        <a:bodyPr/>
        <a:lstStyle/>
        <a:p>
          <a:endParaRPr lang="en-US"/>
        </a:p>
      </dgm:t>
    </dgm:pt>
    <dgm:pt modelId="{26FC377B-FB49-4E31-AEF6-A4222FD8E2C2}" type="sibTrans" cxnId="{B067EABA-45BC-4785-A87F-C15B1BFC0DA7}">
      <dgm:prSet/>
      <dgm:spPr/>
      <dgm:t>
        <a:bodyPr/>
        <a:lstStyle/>
        <a:p>
          <a:endParaRPr lang="en-US"/>
        </a:p>
      </dgm:t>
    </dgm:pt>
    <dgm:pt modelId="{702A901B-51CD-4424-A656-176E911E0DD1}">
      <dgm:prSet phldrT="[Text]" custT="1"/>
      <dgm:spPr/>
      <dgm:t>
        <a:bodyPr/>
        <a:lstStyle/>
        <a:p>
          <a:pPr>
            <a:lnSpc>
              <a:spcPct val="100000"/>
            </a:lnSpc>
            <a:spcAft>
              <a:spcPts val="0"/>
            </a:spcAft>
            <a:buNone/>
          </a:pPr>
          <a:endParaRPr lang="en-US" sz="1600">
            <a:latin typeface="Merriweather" panose="00000500000000000000" pitchFamily="2" charset="0"/>
          </a:endParaRPr>
        </a:p>
      </dgm:t>
    </dgm:pt>
    <dgm:pt modelId="{A7CE1DB3-9469-44E0-A210-87BC6EBD0305}" type="parTrans" cxnId="{58C06374-A00E-4E61-9C42-E8F7B9A542C5}">
      <dgm:prSet/>
      <dgm:spPr/>
      <dgm:t>
        <a:bodyPr/>
        <a:lstStyle/>
        <a:p>
          <a:endParaRPr lang="en-US"/>
        </a:p>
      </dgm:t>
    </dgm:pt>
    <dgm:pt modelId="{A5ABE732-9740-4E0F-9D5C-A4BB613B3243}" type="sibTrans" cxnId="{58C06374-A00E-4E61-9C42-E8F7B9A542C5}">
      <dgm:prSet/>
      <dgm:spPr/>
      <dgm:t>
        <a:bodyPr/>
        <a:lstStyle/>
        <a:p>
          <a:endParaRPr lang="en-US"/>
        </a:p>
      </dgm:t>
    </dgm:pt>
    <dgm:pt modelId="{AD71BE9C-1103-46A4-8AF9-AB44BC35F549}">
      <dgm:prSet phldrT="[Text]" custT="1"/>
      <dgm:spPr/>
      <dgm:t>
        <a:bodyPr/>
        <a:lstStyle/>
        <a:p>
          <a:pPr>
            <a:lnSpc>
              <a:spcPct val="100000"/>
            </a:lnSpc>
            <a:spcAft>
              <a:spcPts val="0"/>
            </a:spcAft>
            <a:buNone/>
          </a:pPr>
          <a:endParaRPr lang="en-US" sz="1600">
            <a:latin typeface="Merriweather" panose="00000500000000000000" pitchFamily="2" charset="0"/>
          </a:endParaRPr>
        </a:p>
      </dgm:t>
    </dgm:pt>
    <dgm:pt modelId="{B79258E4-A1F8-49D8-9F49-B3DDE08F12D2}" type="parTrans" cxnId="{4C25BD9A-F2E6-45AD-B4AD-BC7034B8597B}">
      <dgm:prSet/>
      <dgm:spPr/>
      <dgm:t>
        <a:bodyPr/>
        <a:lstStyle/>
        <a:p>
          <a:endParaRPr lang="en-US"/>
        </a:p>
      </dgm:t>
    </dgm:pt>
    <dgm:pt modelId="{9DED9A1A-8B91-4340-98E2-D691955160DC}" type="sibTrans" cxnId="{4C25BD9A-F2E6-45AD-B4AD-BC7034B8597B}">
      <dgm:prSet/>
      <dgm:spPr/>
      <dgm:t>
        <a:bodyPr/>
        <a:lstStyle/>
        <a:p>
          <a:endParaRPr lang="en-US"/>
        </a:p>
      </dgm:t>
    </dgm:pt>
    <dgm:pt modelId="{41AC35AA-5D65-449E-8522-9F9298910C8E}">
      <dgm:prSet phldrT="[Text]" custT="1"/>
      <dgm:spPr/>
      <dgm:t>
        <a:bodyPr/>
        <a:lstStyle/>
        <a:p>
          <a:pPr>
            <a:lnSpc>
              <a:spcPct val="100000"/>
            </a:lnSpc>
            <a:spcAft>
              <a:spcPts val="0"/>
            </a:spcAft>
          </a:pPr>
          <a:endParaRPr lang="en-US" sz="1600">
            <a:latin typeface="Merriweather" panose="00000500000000000000" pitchFamily="2" charset="0"/>
          </a:endParaRPr>
        </a:p>
      </dgm:t>
    </dgm:pt>
    <dgm:pt modelId="{59C7EB05-BBAF-48DE-BF33-31B3F049A603}" type="sibTrans" cxnId="{4157583A-DDA7-4344-9F7E-E68218A09563}">
      <dgm:prSet/>
      <dgm:spPr/>
      <dgm:t>
        <a:bodyPr/>
        <a:lstStyle/>
        <a:p>
          <a:endParaRPr lang="en-US"/>
        </a:p>
      </dgm:t>
    </dgm:pt>
    <dgm:pt modelId="{8287C4B1-5CF2-43B5-8C83-0E58A70943F8}" type="parTrans" cxnId="{4157583A-DDA7-4344-9F7E-E68218A09563}">
      <dgm:prSet/>
      <dgm:spPr/>
      <dgm:t>
        <a:bodyPr/>
        <a:lstStyle/>
        <a:p>
          <a:endParaRPr lang="en-US"/>
        </a:p>
      </dgm:t>
    </dgm:pt>
    <dgm:pt modelId="{5AA211D3-7961-4517-8484-9E872517A0C6}" type="pres">
      <dgm:prSet presAssocID="{5D481BAA-0018-45E4-9700-56F7D12A75B0}" presName="Name0" presStyleCnt="0">
        <dgm:presLayoutVars>
          <dgm:chMax val="1"/>
          <dgm:chPref val="1"/>
          <dgm:dir/>
          <dgm:resizeHandles/>
        </dgm:presLayoutVars>
      </dgm:prSet>
      <dgm:spPr/>
    </dgm:pt>
    <dgm:pt modelId="{C427D193-2351-43FA-9BC3-98159E3497F2}" type="pres">
      <dgm:prSet presAssocID="{DD23FA8F-43C6-4486-88D2-3A043ADE792B}" presName="Parent" presStyleLbl="node1" presStyleIdx="0" presStyleCnt="2" custLinFactNeighborX="-91751" custLinFactNeighborY="-13372">
        <dgm:presLayoutVars>
          <dgm:chMax val="4"/>
          <dgm:chPref val="3"/>
        </dgm:presLayoutVars>
      </dgm:prSet>
      <dgm:spPr/>
    </dgm:pt>
    <dgm:pt modelId="{26F15867-4006-4818-8EA4-DF638D015132}" type="pres">
      <dgm:prSet presAssocID="{41AC35AA-5D65-449E-8522-9F9298910C8E}" presName="Accent" presStyleLbl="node1" presStyleIdx="1" presStyleCnt="2" custLinFactNeighborX="-43067" custLinFactNeighborY="-3920"/>
      <dgm:spPr/>
    </dgm:pt>
    <dgm:pt modelId="{B7CD6D00-A314-48F5-A09B-4CA46C094A0C}" type="pres">
      <dgm:prSet presAssocID="{41AC35AA-5D65-449E-8522-9F9298910C8E}" presName="Image1" presStyleLbl="fgImgPlace1" presStyleIdx="0" presStyleCnt="3" custLinFactX="100000" custLinFactNeighborX="141226" custLinFactNeighborY="78081"/>
      <dgm:spPr>
        <a:noFill/>
      </dgm:spPr>
    </dgm:pt>
    <dgm:pt modelId="{A7F3BD48-B2AB-44EB-B651-B142AD48680B}" type="pres">
      <dgm:prSet presAssocID="{41AC35AA-5D65-449E-8522-9F9298910C8E}" presName="Child1" presStyleLbl="revTx" presStyleIdx="0" presStyleCnt="3" custScaleX="279379" custScaleY="45302" custLinFactNeighborX="-33502" custLinFactNeighborY="-32932">
        <dgm:presLayoutVars>
          <dgm:chMax val="0"/>
          <dgm:chPref val="0"/>
          <dgm:bulletEnabled val="1"/>
        </dgm:presLayoutVars>
      </dgm:prSet>
      <dgm:spPr/>
    </dgm:pt>
    <dgm:pt modelId="{81029701-303D-4BA7-A893-3618532D5862}" type="pres">
      <dgm:prSet presAssocID="{702A901B-51CD-4424-A656-176E911E0DD1}" presName="Image2" presStyleCnt="0"/>
      <dgm:spPr/>
    </dgm:pt>
    <dgm:pt modelId="{93AF84A3-8BB3-4593-8A58-344CAE27C91D}" type="pres">
      <dgm:prSet presAssocID="{702A901B-51CD-4424-A656-176E911E0DD1}" presName="Image" presStyleLbl="fgImgPlace1" presStyleIdx="1" presStyleCnt="3" custLinFactX="100000" custLinFactNeighborX="138703" custLinFactNeighborY="-23550"/>
      <dgm:spPr>
        <a:noFill/>
      </dgm:spPr>
    </dgm:pt>
    <dgm:pt modelId="{BFE6EC76-B860-4720-B552-BEDF98580F55}" type="pres">
      <dgm:prSet presAssocID="{702A901B-51CD-4424-A656-176E911E0DD1}" presName="Child2" presStyleLbl="revTx" presStyleIdx="1" presStyleCnt="3" custScaleX="309248" custScaleY="62625" custLinFactNeighborX="-33761" custLinFactNeighborY="-92251">
        <dgm:presLayoutVars>
          <dgm:chMax val="0"/>
          <dgm:chPref val="0"/>
          <dgm:bulletEnabled val="1"/>
        </dgm:presLayoutVars>
      </dgm:prSet>
      <dgm:spPr/>
    </dgm:pt>
    <dgm:pt modelId="{FECE8EA5-4CAC-4E7D-9F12-498C4AC2099E}" type="pres">
      <dgm:prSet presAssocID="{AD71BE9C-1103-46A4-8AF9-AB44BC35F549}" presName="Image3" presStyleCnt="0"/>
      <dgm:spPr/>
    </dgm:pt>
    <dgm:pt modelId="{E5B2A619-ADAC-4230-8473-3367BA419586}" type="pres">
      <dgm:prSet presAssocID="{AD71BE9C-1103-46A4-8AF9-AB44BC35F549}" presName="Image" presStyleLbl="fgImgPlace1" presStyleIdx="2" presStyleCnt="3" custLinFactX="112253" custLinFactY="-4394" custLinFactNeighborX="200000" custLinFactNeighborY="-100000"/>
      <dgm:spPr>
        <a:noFill/>
      </dgm:spPr>
    </dgm:pt>
    <dgm:pt modelId="{7FCC4416-600E-4306-94B5-04E28A27FE3A}" type="pres">
      <dgm:prSet presAssocID="{AD71BE9C-1103-46A4-8AF9-AB44BC35F549}" presName="Child3" presStyleLbl="revTx" presStyleIdx="2" presStyleCnt="3" custScaleX="360670" custScaleY="108628" custLinFactNeighborX="26676" custLinFactNeighborY="-84111">
        <dgm:presLayoutVars>
          <dgm:chMax val="0"/>
          <dgm:chPref val="0"/>
          <dgm:bulletEnabled val="1"/>
        </dgm:presLayoutVars>
      </dgm:prSet>
      <dgm:spPr/>
    </dgm:pt>
  </dgm:ptLst>
  <dgm:cxnLst>
    <dgm:cxn modelId="{4157583A-DDA7-4344-9F7E-E68218A09563}" srcId="{DD23FA8F-43C6-4486-88D2-3A043ADE792B}" destId="{41AC35AA-5D65-449E-8522-9F9298910C8E}" srcOrd="0" destOrd="0" parTransId="{8287C4B1-5CF2-43B5-8C83-0E58A70943F8}" sibTransId="{59C7EB05-BBAF-48DE-BF33-31B3F049A603}"/>
    <dgm:cxn modelId="{C13CA160-A859-4390-A998-834B38071753}" type="presOf" srcId="{5D481BAA-0018-45E4-9700-56F7D12A75B0}" destId="{5AA211D3-7961-4517-8484-9E872517A0C6}" srcOrd="0" destOrd="0" presId="urn:microsoft.com/office/officeart/2011/layout/RadialPictureList"/>
    <dgm:cxn modelId="{58C06374-A00E-4E61-9C42-E8F7B9A542C5}" srcId="{DD23FA8F-43C6-4486-88D2-3A043ADE792B}" destId="{702A901B-51CD-4424-A656-176E911E0DD1}" srcOrd="1" destOrd="0" parTransId="{A7CE1DB3-9469-44E0-A210-87BC6EBD0305}" sibTransId="{A5ABE732-9740-4E0F-9D5C-A4BB613B3243}"/>
    <dgm:cxn modelId="{4C25BD9A-F2E6-45AD-B4AD-BC7034B8597B}" srcId="{DD23FA8F-43C6-4486-88D2-3A043ADE792B}" destId="{AD71BE9C-1103-46A4-8AF9-AB44BC35F549}" srcOrd="2" destOrd="0" parTransId="{B79258E4-A1F8-49D8-9F49-B3DDE08F12D2}" sibTransId="{9DED9A1A-8B91-4340-98E2-D691955160DC}"/>
    <dgm:cxn modelId="{B6BE65AC-A54B-473D-A675-CB9193453C8E}" type="presOf" srcId="{AD71BE9C-1103-46A4-8AF9-AB44BC35F549}" destId="{7FCC4416-600E-4306-94B5-04E28A27FE3A}" srcOrd="0" destOrd="0" presId="urn:microsoft.com/office/officeart/2011/layout/RadialPictureList"/>
    <dgm:cxn modelId="{1C1E50B2-5833-4165-9D38-0A2AABC60E35}" type="presOf" srcId="{41AC35AA-5D65-449E-8522-9F9298910C8E}" destId="{A7F3BD48-B2AB-44EB-B651-B142AD48680B}" srcOrd="0" destOrd="0" presId="urn:microsoft.com/office/officeart/2011/layout/RadialPictureList"/>
    <dgm:cxn modelId="{12EC35B8-B38D-4C43-99C5-15B980E317A4}" type="presOf" srcId="{DD23FA8F-43C6-4486-88D2-3A043ADE792B}" destId="{C427D193-2351-43FA-9BC3-98159E3497F2}" srcOrd="0" destOrd="0" presId="urn:microsoft.com/office/officeart/2011/layout/RadialPictureList"/>
    <dgm:cxn modelId="{B067EABA-45BC-4785-A87F-C15B1BFC0DA7}" srcId="{5D481BAA-0018-45E4-9700-56F7D12A75B0}" destId="{DD23FA8F-43C6-4486-88D2-3A043ADE792B}" srcOrd="0" destOrd="0" parTransId="{BBDB4D55-B0AC-4DA8-BF74-A98140A551A0}" sibTransId="{26FC377B-FB49-4E31-AEF6-A4222FD8E2C2}"/>
    <dgm:cxn modelId="{B11425CD-15C5-4784-982C-E0C3A58E6044}" type="presOf" srcId="{702A901B-51CD-4424-A656-176E911E0DD1}" destId="{BFE6EC76-B860-4720-B552-BEDF98580F55}" srcOrd="0" destOrd="0" presId="urn:microsoft.com/office/officeart/2011/layout/RadialPictureList"/>
    <dgm:cxn modelId="{F9B8D700-CAAD-4050-925A-C197BFCDD3FE}" type="presParOf" srcId="{5AA211D3-7961-4517-8484-9E872517A0C6}" destId="{C427D193-2351-43FA-9BC3-98159E3497F2}" srcOrd="0" destOrd="0" presId="urn:microsoft.com/office/officeart/2011/layout/RadialPictureList"/>
    <dgm:cxn modelId="{83CFFF8B-69A4-46D5-BF89-2D734617366E}" type="presParOf" srcId="{5AA211D3-7961-4517-8484-9E872517A0C6}" destId="{26F15867-4006-4818-8EA4-DF638D015132}" srcOrd="1" destOrd="0" presId="urn:microsoft.com/office/officeart/2011/layout/RadialPictureList"/>
    <dgm:cxn modelId="{B2F23087-F4A1-4CF1-8A64-DE00DB6EABF2}" type="presParOf" srcId="{5AA211D3-7961-4517-8484-9E872517A0C6}" destId="{B7CD6D00-A314-48F5-A09B-4CA46C094A0C}" srcOrd="2" destOrd="0" presId="urn:microsoft.com/office/officeart/2011/layout/RadialPictureList"/>
    <dgm:cxn modelId="{C423C417-C4EC-45E1-BC45-F2DFF72CF6BB}" type="presParOf" srcId="{5AA211D3-7961-4517-8484-9E872517A0C6}" destId="{A7F3BD48-B2AB-44EB-B651-B142AD48680B}" srcOrd="3" destOrd="0" presId="urn:microsoft.com/office/officeart/2011/layout/RadialPictureList"/>
    <dgm:cxn modelId="{24EB0AEC-8EE4-499C-A18C-802A4932160F}" type="presParOf" srcId="{5AA211D3-7961-4517-8484-9E872517A0C6}" destId="{81029701-303D-4BA7-A893-3618532D5862}" srcOrd="4" destOrd="0" presId="urn:microsoft.com/office/officeart/2011/layout/RadialPictureList"/>
    <dgm:cxn modelId="{5F63D7A5-389D-46A4-BFC8-7D6C5A39ACC1}" type="presParOf" srcId="{81029701-303D-4BA7-A893-3618532D5862}" destId="{93AF84A3-8BB3-4593-8A58-344CAE27C91D}" srcOrd="0" destOrd="0" presId="urn:microsoft.com/office/officeart/2011/layout/RadialPictureList"/>
    <dgm:cxn modelId="{0532DD09-B87F-4194-B93F-2CEFC6EC595B}" type="presParOf" srcId="{5AA211D3-7961-4517-8484-9E872517A0C6}" destId="{BFE6EC76-B860-4720-B552-BEDF98580F55}" srcOrd="5" destOrd="0" presId="urn:microsoft.com/office/officeart/2011/layout/RadialPictureList"/>
    <dgm:cxn modelId="{5774BEAC-4A41-450C-83E4-5707A0511E9F}" type="presParOf" srcId="{5AA211D3-7961-4517-8484-9E872517A0C6}" destId="{FECE8EA5-4CAC-4E7D-9F12-498C4AC2099E}" srcOrd="6" destOrd="0" presId="urn:microsoft.com/office/officeart/2011/layout/RadialPictureList"/>
    <dgm:cxn modelId="{EA8527F2-D3DD-4B67-B296-76950AA50C61}" type="presParOf" srcId="{FECE8EA5-4CAC-4E7D-9F12-498C4AC2099E}" destId="{E5B2A619-ADAC-4230-8473-3367BA419586}" srcOrd="0" destOrd="0" presId="urn:microsoft.com/office/officeart/2011/layout/RadialPictureList"/>
    <dgm:cxn modelId="{08EB2442-0087-4E54-A2AB-26FC2A4DEBA7}" type="presParOf" srcId="{5AA211D3-7961-4517-8484-9E872517A0C6}" destId="{7FCC4416-600E-4306-94B5-04E28A27FE3A}" srcOrd="7"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27D193-2351-43FA-9BC3-98159E3497F2}">
      <dsp:nvSpPr>
        <dsp:cNvPr id="0" name=""/>
        <dsp:cNvSpPr/>
      </dsp:nvSpPr>
      <dsp:spPr>
        <a:xfrm>
          <a:off x="240457" y="1088949"/>
          <a:ext cx="2578616" cy="2578743"/>
        </a:xfrm>
        <a:prstGeom prst="ellipse">
          <a:avLst/>
        </a:prstGeom>
        <a:solidFill>
          <a:srgbClr val="00594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US" sz="4400" kern="1200">
              <a:latin typeface="Merriweather Black" panose="00000A00000000000000" pitchFamily="2" charset="0"/>
            </a:rPr>
            <a:t>Take Away</a:t>
          </a:r>
        </a:p>
      </dsp:txBody>
      <dsp:txXfrm>
        <a:off x="618087" y="1466597"/>
        <a:ext cx="1823356" cy="1823447"/>
      </dsp:txXfrm>
    </dsp:sp>
    <dsp:sp modelId="{26F15867-4006-4818-8EA4-DF638D015132}">
      <dsp:nvSpPr>
        <dsp:cNvPr id="0" name=""/>
        <dsp:cNvSpPr/>
      </dsp:nvSpPr>
      <dsp:spPr>
        <a:xfrm>
          <a:off x="-962042" y="-212411"/>
          <a:ext cx="5198064" cy="5418667"/>
        </a:xfrm>
        <a:prstGeom prst="blockArc">
          <a:avLst>
            <a:gd name="adj1" fmla="val 17527788"/>
            <a:gd name="adj2" fmla="val 4119114"/>
            <a:gd name="adj3" fmla="val 575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CD6D00-A314-48F5-A09B-4CA46C094A0C}">
      <dsp:nvSpPr>
        <dsp:cNvPr id="0" name=""/>
        <dsp:cNvSpPr/>
      </dsp:nvSpPr>
      <dsp:spPr>
        <a:xfrm>
          <a:off x="8436318" y="1535685"/>
          <a:ext cx="1381373" cy="1381760"/>
        </a:xfrm>
        <a:prstGeom prst="ellipse">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7F3BD48-B2AB-44EB-B651-B142AD48680B}">
      <dsp:nvSpPr>
        <dsp:cNvPr id="0" name=""/>
        <dsp:cNvSpPr/>
      </dsp:nvSpPr>
      <dsp:spPr>
        <a:xfrm>
          <a:off x="4312398" y="404347"/>
          <a:ext cx="5165780" cy="605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l" defTabSz="711200">
            <a:lnSpc>
              <a:spcPct val="100000"/>
            </a:lnSpc>
            <a:spcBef>
              <a:spcPct val="0"/>
            </a:spcBef>
            <a:spcAft>
              <a:spcPts val="0"/>
            </a:spcAft>
            <a:buNone/>
          </a:pPr>
          <a:endParaRPr lang="en-US" sz="1600" kern="1200">
            <a:latin typeface="Merriweather" panose="00000500000000000000" pitchFamily="2" charset="0"/>
          </a:endParaRPr>
        </a:p>
      </dsp:txBody>
      <dsp:txXfrm>
        <a:off x="4312398" y="404347"/>
        <a:ext cx="5165780" cy="605835"/>
      </dsp:txXfrm>
    </dsp:sp>
    <dsp:sp modelId="{93AF84A3-8BB3-4593-8A58-344CAE27C91D}">
      <dsp:nvSpPr>
        <dsp:cNvPr id="0" name=""/>
        <dsp:cNvSpPr/>
      </dsp:nvSpPr>
      <dsp:spPr>
        <a:xfrm>
          <a:off x="8935371" y="1703344"/>
          <a:ext cx="1381373" cy="1381760"/>
        </a:xfrm>
        <a:prstGeom prst="ellipse">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E6EC76-B860-4720-B552-BEDF98580F55}">
      <dsp:nvSpPr>
        <dsp:cNvPr id="0" name=""/>
        <dsp:cNvSpPr/>
      </dsp:nvSpPr>
      <dsp:spPr>
        <a:xfrm>
          <a:off x="4573076" y="1064471"/>
          <a:ext cx="5718065" cy="8375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l" defTabSz="711200">
            <a:lnSpc>
              <a:spcPct val="100000"/>
            </a:lnSpc>
            <a:spcBef>
              <a:spcPct val="0"/>
            </a:spcBef>
            <a:spcAft>
              <a:spcPts val="0"/>
            </a:spcAft>
            <a:buNone/>
          </a:pPr>
          <a:endParaRPr lang="en-US" sz="1600" kern="1200">
            <a:latin typeface="Merriweather" panose="00000500000000000000" pitchFamily="2" charset="0"/>
          </a:endParaRPr>
        </a:p>
      </dsp:txBody>
      <dsp:txXfrm>
        <a:off x="4573076" y="1064471"/>
        <a:ext cx="5718065" cy="837501"/>
      </dsp:txXfrm>
    </dsp:sp>
    <dsp:sp modelId="{E5B2A619-ADAC-4230-8473-3367BA419586}">
      <dsp:nvSpPr>
        <dsp:cNvPr id="0" name=""/>
        <dsp:cNvSpPr/>
      </dsp:nvSpPr>
      <dsp:spPr>
        <a:xfrm>
          <a:off x="9417466" y="2180446"/>
          <a:ext cx="1381373" cy="1381760"/>
        </a:xfrm>
        <a:prstGeom prst="ellipse">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FCC4416-600E-4306-94B5-04E28A27FE3A}">
      <dsp:nvSpPr>
        <dsp:cNvPr id="0" name=""/>
        <dsp:cNvSpPr/>
      </dsp:nvSpPr>
      <dsp:spPr>
        <a:xfrm>
          <a:off x="4673558" y="2468566"/>
          <a:ext cx="6668869" cy="1452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l" defTabSz="711200">
            <a:lnSpc>
              <a:spcPct val="100000"/>
            </a:lnSpc>
            <a:spcBef>
              <a:spcPct val="0"/>
            </a:spcBef>
            <a:spcAft>
              <a:spcPts val="0"/>
            </a:spcAft>
            <a:buNone/>
          </a:pPr>
          <a:endParaRPr lang="en-US" sz="1600" kern="1200">
            <a:latin typeface="Merriweather" panose="00000500000000000000" pitchFamily="2" charset="0"/>
          </a:endParaRPr>
        </a:p>
      </dsp:txBody>
      <dsp:txXfrm>
        <a:off x="4673558" y="2468566"/>
        <a:ext cx="6668869" cy="1452711"/>
      </dsp:txXfrm>
    </dsp:sp>
  </dsp:spTree>
</dsp:drawing>
</file>

<file path=ppt/diagrams/layout1.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3EB0C9-B114-4405-9735-67F0AB362DDC}" type="datetimeFigureOut">
              <a:rPr lang="en-US" smtClean="0"/>
              <a:t>9/16/2022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B3F824-47B0-4F24-B415-FD59A4E58141}" type="slidenum">
              <a:rPr lang="en-US" smtClean="0"/>
              <a:t>‹#›</a:t>
            </a:fld>
            <a:endParaRPr lang="en-US"/>
          </a:p>
        </p:txBody>
      </p:sp>
    </p:spTree>
    <p:extLst>
      <p:ext uri="{BB962C8B-B14F-4D97-AF65-F5344CB8AC3E}">
        <p14:creationId xmlns:p14="http://schemas.microsoft.com/office/powerpoint/2010/main" val="390521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ffectLst/>
              </a:rPr>
              <a:t>Abstract</a:t>
            </a:r>
          </a:p>
          <a:p>
            <a:r>
              <a:rPr lang="en-US" b="1">
                <a:effectLst/>
              </a:rPr>
              <a:t>Introduction: </a:t>
            </a:r>
            <a:r>
              <a:rPr lang="en-US">
                <a:effectLst/>
              </a:rPr>
              <a:t>The Food Safety and Inspection Service (FSIS) analyzes whole genome sequencing (WGS) data from ready-to-eat (RTE) meat and poultry establishments to inform food safety actions.</a:t>
            </a:r>
          </a:p>
          <a:p>
            <a:r>
              <a:rPr lang="en-US" b="1">
                <a:effectLst/>
              </a:rPr>
              <a:t>Purpose: </a:t>
            </a:r>
            <a:r>
              <a:rPr lang="en-US">
                <a:effectLst/>
              </a:rPr>
              <a:t>This study describes the results from the WGS analysis FSIS has performed from July 2020 to September 2021 in RTE establishments and describes how the agency has used this data to inform Public Health Risk Evaluations (PHREs) and Food Safety Assessments (FSAs).</a:t>
            </a:r>
          </a:p>
          <a:p>
            <a:r>
              <a:rPr lang="en-US" b="1">
                <a:effectLst/>
              </a:rPr>
              <a:t>Methods: </a:t>
            </a:r>
            <a:r>
              <a:rPr lang="en-US">
                <a:effectLst/>
              </a:rPr>
              <a:t>FSIS analyzes RTE product, food contact, and non-food contact samples WGS data from </a:t>
            </a:r>
            <a:r>
              <a:rPr lang="en-US" i="1">
                <a:effectLst/>
              </a:rPr>
              <a:t>Listeria monocytogenes</a:t>
            </a:r>
            <a:r>
              <a:rPr lang="en-US">
                <a:effectLst/>
              </a:rPr>
              <a:t> (</a:t>
            </a:r>
            <a:r>
              <a:rPr lang="en-US" i="1">
                <a:effectLst/>
              </a:rPr>
              <a:t>Lm) </a:t>
            </a:r>
            <a:r>
              <a:rPr lang="en-US">
                <a:effectLst/>
              </a:rPr>
              <a:t>positive isolates. The Agency uploads the sequences from the isolates to the National Center for Biotechnology Information (NCBI) database. FSIS then analyzes the data to determine if the isolates are part of a cluster containing clinical isolates uploaded within the last two years. The Agency also considers whether there are multiple isolates from other sources in the same NCBI cluster to determine if and how the information should be used to inform the PHREs and or FSAs performed by FSIS.</a:t>
            </a:r>
          </a:p>
          <a:p>
            <a:r>
              <a:rPr lang="en-US" b="1">
                <a:effectLst/>
              </a:rPr>
              <a:t>Results: </a:t>
            </a:r>
            <a:r>
              <a:rPr lang="en-US">
                <a:effectLst/>
              </a:rPr>
              <a:t>During the study time-period, 76 sampling events occurred where one or more FSIS </a:t>
            </a:r>
            <a:r>
              <a:rPr lang="en-US" i="1">
                <a:effectLst/>
              </a:rPr>
              <a:t>Lm</a:t>
            </a:r>
            <a:r>
              <a:rPr lang="en-US">
                <a:effectLst/>
              </a:rPr>
              <a:t> isolates were sequenced. Of these, five isolates were part of a cluster with one or more human illness isolates, and WGS analyses for two of the FSIS </a:t>
            </a:r>
            <a:r>
              <a:rPr lang="en-US" i="1">
                <a:effectLst/>
              </a:rPr>
              <a:t>Lm </a:t>
            </a:r>
            <a:r>
              <a:rPr lang="en-US">
                <a:effectLst/>
              </a:rPr>
              <a:t>isolates supported investigations. In one analysis, an isolate from a RTE product at one establishment was found to be closely related to a RTE product from another establishment. Investigations identified product commonalty, and clinical isolates were later identified, leading to an outbreak investigation and an Agency recommendation to recall the product.</a:t>
            </a:r>
          </a:p>
          <a:p>
            <a:r>
              <a:rPr lang="en-US" b="1">
                <a:effectLst/>
              </a:rPr>
              <a:t>Significance: </a:t>
            </a:r>
            <a:r>
              <a:rPr lang="en-US">
                <a:effectLst/>
              </a:rPr>
              <a:t>FSIS utilizes the results from WGS analyses to inform PHREs/FSAs and to identify information for outbreak investigations and potential recalls. Analyzing this information helps FSIS protect public health by identifying adulterated product and removing it from the marketplace.</a:t>
            </a:r>
          </a:p>
        </p:txBody>
      </p:sp>
      <p:sp>
        <p:nvSpPr>
          <p:cNvPr id="4" name="Slide Number Placeholder 3"/>
          <p:cNvSpPr>
            <a:spLocks noGrp="1"/>
          </p:cNvSpPr>
          <p:nvPr>
            <p:ph type="sldNum" sz="quarter" idx="5"/>
          </p:nvPr>
        </p:nvSpPr>
        <p:spPr/>
        <p:txBody>
          <a:bodyPr/>
          <a:lstStyle/>
          <a:p>
            <a:fld id="{0BB3F824-47B0-4F24-B415-FD59A4E58141}" type="slidenum">
              <a:rPr lang="en-US" smtClean="0"/>
              <a:t>1</a:t>
            </a:fld>
            <a:endParaRPr lang="en-US"/>
          </a:p>
        </p:txBody>
      </p:sp>
    </p:spTree>
    <p:extLst>
      <p:ext uri="{BB962C8B-B14F-4D97-AF65-F5344CB8AC3E}">
        <p14:creationId xmlns:p14="http://schemas.microsoft.com/office/powerpoint/2010/main" val="2410766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latin typeface="Source Sans Pro" panose="020B0503030403020204" pitchFamily="34" charset="0"/>
                <a:ea typeface="Source Sans Pro" panose="020B0503030403020204" pitchFamily="34" charset="0"/>
              </a:rPr>
              <a:t>Reports were sent following each isolate that met the Triage Team’s criteria (n=15).</a:t>
            </a:r>
          </a:p>
          <a:p>
            <a:pPr marL="285750" indent="-285750">
              <a:buFont typeface="Arial" panose="020B0604020202020204" pitchFamily="34" charset="0"/>
              <a:buChar char="•"/>
            </a:pPr>
            <a:endParaRPr lang="en-US" sz="2800" dirty="0">
              <a:latin typeface="Source Sans Pro" panose="020B0503030403020204" pitchFamily="34" charset="0"/>
              <a:ea typeface="Source Sans Pro" panose="020B0503030403020204" pitchFamily="34" charset="0"/>
            </a:endParaRPr>
          </a:p>
          <a:p>
            <a:pPr marL="742950" lvl="1" indent="-285750">
              <a:buFont typeface="Arial" panose="020B0604020202020204" pitchFamily="34" charset="0"/>
              <a:buChar char="•"/>
            </a:pPr>
            <a:r>
              <a:rPr lang="en-US" sz="2000" dirty="0">
                <a:effectLst/>
                <a:latin typeface="Source Sans Pro" panose="020B0503030403020204" pitchFamily="34" charset="0"/>
                <a:ea typeface="Source Sans Pro" panose="020B0503030403020204" pitchFamily="34" charset="0"/>
              </a:rPr>
              <a:t>Reports represented 15 positive sampling events at 13 separate establishments.</a:t>
            </a:r>
          </a:p>
          <a:p>
            <a:pPr marL="742950" lvl="1" indent="-285750">
              <a:buFont typeface="Arial" panose="020B0604020202020204" pitchFamily="34" charset="0"/>
              <a:buChar char="•"/>
            </a:pPr>
            <a:r>
              <a:rPr lang="en-US" sz="2000" dirty="0">
                <a:effectLst/>
                <a:latin typeface="Source Sans Pro" panose="020B0503030403020204" pitchFamily="34" charset="0"/>
                <a:ea typeface="Source Sans Pro" panose="020B0503030403020204" pitchFamily="34" charset="0"/>
              </a:rPr>
              <a:t>Of these, WGS analyses for 7 of 15 (40%) sampling events supported further consideration because: </a:t>
            </a:r>
          </a:p>
          <a:p>
            <a:pPr marL="1200150" lvl="2" indent="-285750">
              <a:buFont typeface="Arial" panose="020B0604020202020204" pitchFamily="34" charset="0"/>
              <a:buChar char="•"/>
            </a:pPr>
            <a:r>
              <a:rPr lang="en-US" sz="2000" dirty="0">
                <a:latin typeface="Source Sans Pro" panose="020B0503030403020204" pitchFamily="34" charset="0"/>
                <a:ea typeface="Source Sans Pro" panose="020B0503030403020204" pitchFamily="34" charset="0"/>
              </a:rPr>
              <a:t>T</a:t>
            </a:r>
            <a:r>
              <a:rPr lang="en-US" sz="2000" dirty="0">
                <a:effectLst/>
                <a:latin typeface="Source Sans Pro" panose="020B0503030403020204" pitchFamily="34" charset="0"/>
                <a:ea typeface="Source Sans Pro" panose="020B0503030403020204" pitchFamily="34" charset="0"/>
              </a:rPr>
              <a:t>here were no other isolates from other sources in the same NCBI cluster, </a:t>
            </a:r>
          </a:p>
          <a:p>
            <a:pPr marL="1200150" lvl="2" indent="-285750">
              <a:buFont typeface="Arial" panose="020B0604020202020204" pitchFamily="34" charset="0"/>
              <a:buChar char="•"/>
            </a:pPr>
            <a:r>
              <a:rPr lang="en-US" sz="2000" dirty="0">
                <a:latin typeface="Source Sans Pro" panose="020B0503030403020204" pitchFamily="34" charset="0"/>
                <a:ea typeface="Source Sans Pro" panose="020B0503030403020204" pitchFamily="34" charset="0"/>
              </a:rPr>
              <a:t>O</a:t>
            </a:r>
            <a:r>
              <a:rPr lang="en-US" sz="2000" dirty="0">
                <a:effectLst/>
                <a:latin typeface="Source Sans Pro" panose="020B0503030403020204" pitchFamily="34" charset="0"/>
                <a:ea typeface="Source Sans Pro" panose="020B0503030403020204" pitchFamily="34" charset="0"/>
              </a:rPr>
              <a:t>ther isolates that were in the cluster had a potential relationship to the FSIS isolate, or </a:t>
            </a:r>
          </a:p>
          <a:p>
            <a:pPr marL="1200150" lvl="2" indent="-285750">
              <a:buFont typeface="Arial" panose="020B0604020202020204" pitchFamily="34" charset="0"/>
              <a:buChar char="•"/>
            </a:pPr>
            <a:r>
              <a:rPr lang="en-US" sz="2000" dirty="0">
                <a:latin typeface="Source Sans Pro" panose="020B0503030403020204" pitchFamily="34" charset="0"/>
                <a:ea typeface="Source Sans Pro" panose="020B0503030403020204" pitchFamily="34" charset="0"/>
              </a:rPr>
              <a:t>T</a:t>
            </a:r>
            <a:r>
              <a:rPr lang="en-US" sz="2000" dirty="0">
                <a:effectLst/>
                <a:latin typeface="Source Sans Pro" panose="020B0503030403020204" pitchFamily="34" charset="0"/>
                <a:ea typeface="Source Sans Pro" panose="020B0503030403020204" pitchFamily="34" charset="0"/>
              </a:rPr>
              <a:t>he FSIS isolate and clinical isolates were determined to be </a:t>
            </a:r>
            <a:r>
              <a:rPr lang="en-US" sz="2000" b="0" i="0" dirty="0">
                <a:effectLst/>
                <a:latin typeface="Source Sans Pro" panose="020B0503030403020204" pitchFamily="34" charset="0"/>
                <a:ea typeface="Source Sans Pro" panose="020B0503030403020204" pitchFamily="34" charset="0"/>
              </a:rPr>
              <a:t>more closely related than other isolates from other sources in the SNP tree</a:t>
            </a:r>
            <a:r>
              <a:rPr lang="en-US" sz="2000" dirty="0">
                <a:effectLst/>
                <a:latin typeface="Source Sans Pro" panose="020B0503030403020204" pitchFamily="34" charset="0"/>
                <a:ea typeface="Source Sans Pro" panose="020B0503030403020204" pitchFamily="34" charset="0"/>
              </a:rPr>
              <a:t>.</a:t>
            </a:r>
          </a:p>
          <a:p>
            <a:pPr marL="742950" lvl="1" indent="-285750">
              <a:buFont typeface="Arial" panose="020B0604020202020204" pitchFamily="34" charset="0"/>
              <a:buChar char="•"/>
            </a:pPr>
            <a:r>
              <a:rPr lang="en-US" sz="2000" dirty="0">
                <a:latin typeface="Source Sans Pro" panose="020B0503030403020204" pitchFamily="34" charset="0"/>
                <a:ea typeface="Source Sans Pro" panose="020B0503030403020204" pitchFamily="34" charset="0"/>
              </a:rPr>
              <a:t>Reports also provided an opportunity to explain complex WGS findings to inspection personnel.</a:t>
            </a:r>
          </a:p>
          <a:p>
            <a:pPr marL="285750" indent="-285750">
              <a:buFont typeface="Arial" panose="020B0604020202020204" pitchFamily="34" charset="0"/>
              <a:buChar char="•"/>
            </a:pPr>
            <a:endParaRPr lang="en-US" sz="2800" dirty="0">
              <a:highlight>
                <a:srgbClr val="FFFF00"/>
              </a:highlight>
              <a:latin typeface="Source Sans Pro" panose="020B0503030403020204" pitchFamily="34" charset="0"/>
              <a:ea typeface="Source Sans Pro" panose="020B0503030403020204" pitchFamily="34" charset="0"/>
            </a:endParaRPr>
          </a:p>
          <a:p>
            <a:pPr marL="285750" indent="-285750">
              <a:buFont typeface="Arial" panose="020B0604020202020204" pitchFamily="34" charset="0"/>
              <a:buChar char="•"/>
            </a:pPr>
            <a:r>
              <a:rPr lang="en-US" sz="2400" dirty="0">
                <a:latin typeface="Source Sans Pro" panose="020B0503030403020204" pitchFamily="34" charset="0"/>
                <a:ea typeface="Source Sans Pro" panose="020B0503030403020204" pitchFamily="34" charset="0"/>
              </a:rPr>
              <a:t>FSIS completed intensified verification testing (IVT) at 9 of the 13* establishments.  </a:t>
            </a:r>
            <a:endParaRPr lang="en-US" sz="2400" dirty="0">
              <a:highlight>
                <a:srgbClr val="FFFF00"/>
              </a:highlight>
              <a:latin typeface="Source Sans Pro" panose="020B0503030403020204" pitchFamily="34" charset="0"/>
              <a:ea typeface="Source Sans Pro" panose="020B0503030403020204" pitchFamily="34" charset="0"/>
            </a:endParaRPr>
          </a:p>
          <a:p>
            <a:pPr marL="285750" indent="-285750">
              <a:buFont typeface="Arial" panose="020B0604020202020204" pitchFamily="34" charset="0"/>
              <a:buChar char="•"/>
            </a:pPr>
            <a:endParaRPr lang="en-US" sz="2400" dirty="0">
              <a:latin typeface="Source Sans Pro" panose="020B0503030403020204" pitchFamily="34" charset="0"/>
              <a:ea typeface="Source Sans Pro" panose="020B0503030403020204" pitchFamily="34" charset="0"/>
            </a:endParaRPr>
          </a:p>
          <a:p>
            <a:pPr marL="285750" indent="-285750">
              <a:buFont typeface="Arial" panose="020B0604020202020204" pitchFamily="34" charset="0"/>
              <a:buChar char="•"/>
            </a:pPr>
            <a:r>
              <a:rPr lang="en-US" sz="2400" dirty="0">
                <a:latin typeface="Source Sans Pro" panose="020B0503030403020204" pitchFamily="34" charset="0"/>
                <a:ea typeface="Source Sans Pro" panose="020B0503030403020204" pitchFamily="34" charset="0"/>
              </a:rPr>
              <a:t>In most cases (7/9), follow-up IVT testing was negative.</a:t>
            </a:r>
            <a:r>
              <a:rPr lang="en-US" sz="2400" dirty="0"/>
              <a:t> </a:t>
            </a:r>
          </a:p>
          <a:p>
            <a:pPr marL="1200150" lvl="2" indent="-285750">
              <a:buFont typeface="Arial" panose="020B0604020202020204" pitchFamily="34" charset="0"/>
              <a:buChar char="•"/>
            </a:pPr>
            <a:endParaRPr lang="en-US" dirty="0"/>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Source Sans Pro" panose="020B0503030403020204" pitchFamily="34" charset="0"/>
                <a:ea typeface="Source Sans Pro" panose="020B0503030403020204" pitchFamily="34" charset="0"/>
              </a:rPr>
              <a:t>*Two establishments had positives in June, so follow-up testing had not </a:t>
            </a:r>
            <a:r>
              <a:rPr lang="en-US" dirty="0">
                <a:latin typeface="Source Sans Pro" panose="020B0503030403020204" pitchFamily="34" charset="0"/>
                <a:ea typeface="Source Sans Pro" panose="020B0503030403020204" pitchFamily="34" charset="0"/>
              </a:rPr>
              <a:t>been completed b</a:t>
            </a:r>
            <a:r>
              <a:rPr lang="en-US" sz="1200" dirty="0">
                <a:latin typeface="Source Sans Pro" panose="020B0503030403020204" pitchFamily="34" charset="0"/>
                <a:ea typeface="Source Sans Pro" panose="020B0503030403020204" pitchFamily="34" charset="0"/>
              </a:rPr>
              <a:t>y the time of this analysis.</a:t>
            </a:r>
          </a:p>
          <a:p>
            <a:pPr marL="1200150" lvl="2" indent="-2857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BB3F824-47B0-4F24-B415-FD59A4E58141}" type="slidenum">
              <a:rPr lang="en-US" smtClean="0"/>
              <a:t>10</a:t>
            </a:fld>
            <a:endParaRPr lang="en-US"/>
          </a:p>
        </p:txBody>
      </p:sp>
    </p:spTree>
    <p:extLst>
      <p:ext uri="{BB962C8B-B14F-4D97-AF65-F5344CB8AC3E}">
        <p14:creationId xmlns:p14="http://schemas.microsoft.com/office/powerpoint/2010/main" val="2165156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2400">
                <a:latin typeface="Source Sans Pro" panose="020B0503030403020204" pitchFamily="34" charset="0"/>
                <a:ea typeface="Source Sans Pro" panose="020B0503030403020204" pitchFamily="34" charset="0"/>
              </a:rPr>
              <a:t>We have also had some cases outside of our scope but where we have been able to share some information.</a:t>
            </a:r>
          </a:p>
          <a:p>
            <a:pPr marL="0" indent="0">
              <a:buFont typeface="Arial" panose="020B0604020202020204" pitchFamily="34" charset="0"/>
              <a:buNone/>
            </a:pPr>
            <a:endParaRPr lang="en-US" sz="2400">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en-US" sz="2400">
                <a:latin typeface="Source Sans Pro"/>
                <a:ea typeface="Source Sans Pro"/>
              </a:rPr>
              <a:t>Two cases where imported product was determined to be closely related to clinical isolates outside of the U.S.  Triage Team did not develop a report but shared the information with international staffs for coordination with foreign Central Competent  Authorities (CCAs).</a:t>
            </a:r>
          </a:p>
          <a:p>
            <a:pPr marL="342900" indent="-342900">
              <a:buFont typeface="Arial" panose="020B0604020202020204" pitchFamily="34" charset="0"/>
              <a:buChar char="•"/>
            </a:pPr>
            <a:endParaRPr lang="en-US" sz="1200">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en-US" sz="2400">
                <a:latin typeface="Source Sans Pro"/>
                <a:ea typeface="Source Sans Pro"/>
              </a:rPr>
              <a:t>Two cases where RTE product from one establishment was closely related to another RTE product from another establishment but neither was closely related to clinical isolates at the time of upload.</a:t>
            </a:r>
          </a:p>
          <a:p>
            <a:pPr marL="342900" indent="-342900">
              <a:buFont typeface="Arial" panose="020B0604020202020204" pitchFamily="34" charset="0"/>
              <a:buChar char="•"/>
            </a:pPr>
            <a:endParaRPr lang="en-US" sz="1200">
              <a:latin typeface="Source Sans Pro" panose="020B0503030403020204" pitchFamily="34" charset="0"/>
              <a:ea typeface="Source Sans Pro" panose="020B0503030403020204" pitchFamily="34" charset="0"/>
            </a:endParaRPr>
          </a:p>
          <a:p>
            <a:pPr marL="800100" lvl="1" indent="-342900">
              <a:buFont typeface="Arial" panose="020B0604020202020204" pitchFamily="34" charset="0"/>
              <a:buChar char="•"/>
            </a:pPr>
            <a:r>
              <a:rPr lang="en-US" sz="2400">
                <a:latin typeface="Source Sans Pro" panose="020B0503030403020204" pitchFamily="34" charset="0"/>
                <a:ea typeface="Source Sans Pro" panose="020B0503030403020204" pitchFamily="34" charset="0"/>
              </a:rPr>
              <a:t>In one case, no connection was identified between the two RTE product positives.</a:t>
            </a:r>
          </a:p>
          <a:p>
            <a:pPr marL="800100" lvl="1" indent="-342900">
              <a:buFont typeface="Arial" panose="020B0604020202020204" pitchFamily="34" charset="0"/>
              <a:buChar char="•"/>
            </a:pPr>
            <a:endParaRPr lang="en-US" sz="1200">
              <a:latin typeface="Source Sans Pro" panose="020B0503030403020204" pitchFamily="34" charset="0"/>
              <a:ea typeface="Source Sans Pro" panose="020B0503030403020204" pitchFamily="34" charset="0"/>
            </a:endParaRPr>
          </a:p>
          <a:p>
            <a:pPr marL="800100" lvl="1" indent="-342900">
              <a:buFont typeface="Arial" panose="020B0604020202020204" pitchFamily="34" charset="0"/>
              <a:buChar char="•"/>
            </a:pPr>
            <a:r>
              <a:rPr lang="en-US" sz="2400">
                <a:latin typeface="Source Sans Pro" panose="020B0503030403020204" pitchFamily="34" charset="0"/>
                <a:ea typeface="Source Sans Pro" panose="020B0503030403020204" pitchFamily="34" charset="0"/>
              </a:rPr>
              <a:t>In another case, a connection between the two RTE product positives was identified. Three clinical isolates were identified later which led to an outbreak investigation and recall.  </a:t>
            </a:r>
          </a:p>
          <a:p>
            <a:endParaRPr lang="en-US"/>
          </a:p>
        </p:txBody>
      </p:sp>
      <p:sp>
        <p:nvSpPr>
          <p:cNvPr id="4" name="Slide Number Placeholder 3"/>
          <p:cNvSpPr>
            <a:spLocks noGrp="1"/>
          </p:cNvSpPr>
          <p:nvPr>
            <p:ph type="sldNum" sz="quarter" idx="5"/>
          </p:nvPr>
        </p:nvSpPr>
        <p:spPr/>
        <p:txBody>
          <a:bodyPr/>
          <a:lstStyle/>
          <a:p>
            <a:fld id="{0BB3F824-47B0-4F24-B415-FD59A4E58141}" type="slidenum">
              <a:rPr lang="en-US" smtClean="0"/>
              <a:t>11</a:t>
            </a:fld>
            <a:endParaRPr lang="en-US"/>
          </a:p>
        </p:txBody>
      </p:sp>
    </p:spTree>
    <p:extLst>
      <p:ext uri="{BB962C8B-B14F-4D97-AF65-F5344CB8AC3E}">
        <p14:creationId xmlns:p14="http://schemas.microsoft.com/office/powerpoint/2010/main" val="14006929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B3F824-47B0-4F24-B415-FD59A4E58141}" type="slidenum">
              <a:rPr lang="en-US" smtClean="0"/>
              <a:t>12</a:t>
            </a:fld>
            <a:endParaRPr lang="en-US"/>
          </a:p>
        </p:txBody>
      </p:sp>
    </p:spTree>
    <p:extLst>
      <p:ext uri="{BB962C8B-B14F-4D97-AF65-F5344CB8AC3E}">
        <p14:creationId xmlns:p14="http://schemas.microsoft.com/office/powerpoint/2010/main" val="2864844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summarize (read slide)</a:t>
            </a:r>
          </a:p>
          <a:p>
            <a:endParaRPr lang="en-US" dirty="0"/>
          </a:p>
          <a:p>
            <a:endParaRPr lang="en-US" dirty="0"/>
          </a:p>
        </p:txBody>
      </p:sp>
      <p:sp>
        <p:nvSpPr>
          <p:cNvPr id="4" name="Slide Number Placeholder 3"/>
          <p:cNvSpPr>
            <a:spLocks noGrp="1"/>
          </p:cNvSpPr>
          <p:nvPr>
            <p:ph type="sldNum" sz="quarter" idx="5"/>
          </p:nvPr>
        </p:nvSpPr>
        <p:spPr/>
        <p:txBody>
          <a:bodyPr/>
          <a:lstStyle/>
          <a:p>
            <a:fld id="{0BB3F824-47B0-4F24-B415-FD59A4E58141}" type="slidenum">
              <a:rPr lang="en-US" smtClean="0"/>
              <a:t>13</a:t>
            </a:fld>
            <a:endParaRPr lang="en-US"/>
          </a:p>
        </p:txBody>
      </p:sp>
    </p:spTree>
    <p:extLst>
      <p:ext uri="{BB962C8B-B14F-4D97-AF65-F5344CB8AC3E}">
        <p14:creationId xmlns:p14="http://schemas.microsoft.com/office/powerpoint/2010/main" val="2190931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rPr>
              <a:t>FSIS uses WGS in a number of ways that touches across all of our various offices.  WGS informs our food safety actions as well as our policy development and partnerships.</a:t>
            </a:r>
          </a:p>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0BB3F824-47B0-4F24-B415-FD59A4E58141}" type="slidenum">
              <a:rPr lang="en-US" smtClean="0"/>
              <a:t>2</a:t>
            </a:fld>
            <a:endParaRPr lang="en-US"/>
          </a:p>
        </p:txBody>
      </p:sp>
    </p:spTree>
    <p:extLst>
      <p:ext uri="{BB962C8B-B14F-4D97-AF65-F5344CB8AC3E}">
        <p14:creationId xmlns:p14="http://schemas.microsoft.com/office/powerpoint/2010/main" val="4237502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WGS has definitely had an impact on how we investigate and solve outbreaks.  One thing we have found with Listeria in particular due to the challenges with investigating listeria outbreaks is that </a:t>
            </a:r>
            <a:r>
              <a:rPr lang="en-US" sz="1200">
                <a:latin typeface="Source Sans Pro" panose="020B0503030403020204" pitchFamily="34" charset="0"/>
                <a:cs typeface="Merriweather" panose="02000000000000000000" pitchFamily="2" charset="0"/>
              </a:rPr>
              <a:t>FSIS routine sampling and WGS of isolate collected from those samples is critical to generate hypotheses and inform outbreak investigations. S</a:t>
            </a:r>
            <a:r>
              <a:rPr lang="en-US" sz="1200">
                <a:latin typeface="Source Sans Pro" panose="020B0503030403020204" pitchFamily="34" charset="0"/>
                <a:cs typeface="Calibri"/>
              </a:rPr>
              <a:t>ince we transitioned to WGS in January of 2018 we have investigated seven listeriosis outbreaks with three linked to FSIS regulated products.  Routine and investigational testing by FSIS was critical to solving these outbreaks.</a:t>
            </a:r>
            <a:endParaRPr lang="en-US" sz="1200">
              <a:cs typeface="Calibri"/>
            </a:endParaRPr>
          </a:p>
          <a:p>
            <a:endParaRPr lang="en-US"/>
          </a:p>
        </p:txBody>
      </p:sp>
      <p:sp>
        <p:nvSpPr>
          <p:cNvPr id="4" name="Slide Number Placeholder 3"/>
          <p:cNvSpPr>
            <a:spLocks noGrp="1"/>
          </p:cNvSpPr>
          <p:nvPr>
            <p:ph type="sldNum" sz="quarter" idx="5"/>
          </p:nvPr>
        </p:nvSpPr>
        <p:spPr/>
        <p:txBody>
          <a:bodyPr/>
          <a:lstStyle/>
          <a:p>
            <a:fld id="{0BB3F824-47B0-4F24-B415-FD59A4E58141}" type="slidenum">
              <a:rPr lang="en-US" smtClean="0"/>
              <a:t>3</a:t>
            </a:fld>
            <a:endParaRPr lang="en-US"/>
          </a:p>
        </p:txBody>
      </p:sp>
    </p:spTree>
    <p:extLst>
      <p:ext uri="{BB962C8B-B14F-4D97-AF65-F5344CB8AC3E}">
        <p14:creationId xmlns:p14="http://schemas.microsoft.com/office/powerpoint/2010/main" val="3130158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sz="1200">
                <a:effectLst/>
                <a:latin typeface="Source Sans Pro" panose="020B0503030403020204" pitchFamily="34" charset="0"/>
                <a:ea typeface="Source Sans Pro" panose="020B0503030403020204" pitchFamily="34" charset="0"/>
              </a:rPr>
              <a:t>I mentioned routine sampling has been critical to </a:t>
            </a:r>
            <a:r>
              <a:rPr lang="en-US" sz="1200">
                <a:latin typeface="Source Sans Pro" panose="020B0503030403020204" pitchFamily="34" charset="0"/>
                <a:cs typeface="Merriweather" panose="02000000000000000000" pitchFamily="2" charset="0"/>
              </a:rPr>
              <a:t>generate hypotheses and inform outbreak investigations.  We also  </a:t>
            </a:r>
            <a:r>
              <a:rPr lang="en-US" sz="1200">
                <a:effectLst/>
                <a:latin typeface="Source Sans Pro" panose="020B0503030403020204" pitchFamily="34" charset="0"/>
                <a:ea typeface="Source Sans Pro" panose="020B0503030403020204" pitchFamily="34" charset="0"/>
              </a:rPr>
              <a:t>routinely collects and analyzes RTE product, food contact, and non-food contact samples for </a:t>
            </a:r>
            <a:r>
              <a:rPr lang="en-US" sz="1200" i="1">
                <a:effectLst/>
                <a:latin typeface="Source Sans Pro" panose="020B0503030403020204" pitchFamily="34" charset="0"/>
                <a:ea typeface="Source Sans Pro" panose="020B0503030403020204" pitchFamily="34" charset="0"/>
              </a:rPr>
              <a:t>Listeria monocytogenes</a:t>
            </a:r>
            <a:r>
              <a:rPr lang="en-US" sz="1200">
                <a:effectLst/>
                <a:latin typeface="Source Sans Pro" panose="020B0503030403020204" pitchFamily="34" charset="0"/>
                <a:ea typeface="Source Sans Pro" panose="020B0503030403020204" pitchFamily="34" charset="0"/>
              </a:rPr>
              <a:t> (</a:t>
            </a:r>
            <a:r>
              <a:rPr lang="en-US" sz="1200" i="1">
                <a:effectLst/>
                <a:latin typeface="Source Sans Pro" panose="020B0503030403020204" pitchFamily="34" charset="0"/>
                <a:ea typeface="Source Sans Pro" panose="020B0503030403020204" pitchFamily="34" charset="0"/>
              </a:rPr>
              <a:t>Lm)</a:t>
            </a:r>
            <a:r>
              <a:rPr lang="en-US" sz="1200">
                <a:effectLst/>
                <a:latin typeface="Source Sans Pro" panose="020B0503030403020204" pitchFamily="34" charset="0"/>
                <a:ea typeface="Source Sans Pro" panose="020B0503030403020204" pitchFamily="34" charset="0"/>
              </a:rPr>
              <a:t>.  The primary purpose of that sampling is to verify compliance with the Listeria rule and HACCP requirements.</a:t>
            </a:r>
          </a:p>
          <a:p>
            <a:pPr marL="342900" indent="-342900">
              <a:buFont typeface="Arial" panose="020B0604020202020204" pitchFamily="34" charset="0"/>
              <a:buChar char="•"/>
            </a:pPr>
            <a:endParaRPr lang="en-US" sz="1200">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en-US" sz="1200">
                <a:effectLst/>
                <a:latin typeface="Source Sans Pro" panose="020B0503030403020204" pitchFamily="34" charset="0"/>
                <a:ea typeface="Source Sans Pro" panose="020B0503030403020204" pitchFamily="34" charset="0"/>
              </a:rPr>
              <a:t>FSIS sequences each isolate and uses WGS to determine whether there is potential for harborage or cross-contamination when there are multiple isolates collected from the same establishment.</a:t>
            </a:r>
          </a:p>
          <a:p>
            <a:pPr marL="342900" indent="-342900">
              <a:buFont typeface="Arial" panose="020B0604020202020204" pitchFamily="34" charset="0"/>
              <a:buChar char="•"/>
            </a:pPr>
            <a:endParaRPr lang="en-US" sz="1200">
              <a:effectLst/>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en-US" sz="1200">
                <a:effectLst/>
                <a:latin typeface="Source Sans Pro" panose="020B0503030403020204" pitchFamily="34" charset="0"/>
                <a:ea typeface="Source Sans Pro" panose="020B0503030403020204" pitchFamily="34" charset="0"/>
              </a:rPr>
              <a:t>FSIS also uploads the sequences from the </a:t>
            </a:r>
            <a:r>
              <a:rPr lang="en-US" sz="1200" i="1">
                <a:effectLst/>
                <a:latin typeface="Source Sans Pro" panose="020B0503030403020204" pitchFamily="34" charset="0"/>
                <a:ea typeface="Source Sans Pro" panose="020B0503030403020204" pitchFamily="34" charset="0"/>
              </a:rPr>
              <a:t>Lm</a:t>
            </a:r>
            <a:r>
              <a:rPr lang="en-US" sz="1200">
                <a:effectLst/>
                <a:latin typeface="Source Sans Pro" panose="020B0503030403020204" pitchFamily="34" charset="0"/>
                <a:ea typeface="Source Sans Pro" panose="020B0503030403020204" pitchFamily="34" charset="0"/>
              </a:rPr>
              <a:t> isolates to the National Center for Biotechnology Information (NCBI) database and determines whether there are </a:t>
            </a:r>
            <a:r>
              <a:rPr lang="en-US" sz="1200">
                <a:latin typeface="Source Sans Pro" panose="020B0503030403020204" pitchFamily="34" charset="0"/>
                <a:ea typeface="Source Sans Pro" panose="020B0503030403020204" pitchFamily="34" charset="0"/>
                <a:cs typeface="Times New Roman"/>
              </a:rPr>
              <a:t>closely related clinical isolates (human listeriosis) uploaded within the last 2 years and w</a:t>
            </a:r>
            <a:r>
              <a:rPr lang="en-US" sz="1200" i="1">
                <a:latin typeface="Source Sans Pro" panose="020B0503030403020204" pitchFamily="34" charset="0"/>
                <a:ea typeface="Source Sans Pro" panose="020B0503030403020204" pitchFamily="34" charset="0"/>
              </a:rPr>
              <a:t>hen an illness investigation is not triggered.</a:t>
            </a:r>
            <a:endParaRPr lang="en-US" sz="1200">
              <a:latin typeface="Source Sans Pro" panose="020B0503030403020204" pitchFamily="34" charset="0"/>
              <a:ea typeface="Source Sans Pro" panose="020B0503030403020204" pitchFamily="34" charset="0"/>
              <a:cs typeface="Calibri"/>
            </a:endParaRPr>
          </a:p>
          <a:p>
            <a:pPr marL="342900" indent="-342900">
              <a:buFont typeface="Arial" panose="020B0604020202020204" pitchFamily="34" charset="0"/>
              <a:buChar char="•"/>
            </a:pPr>
            <a:endParaRPr lang="en-US" sz="1200">
              <a:effectLst/>
              <a:latin typeface="Source Sans Pro" panose="020B0503030403020204" pitchFamily="34" charset="0"/>
              <a:ea typeface="Source Sans Pro" panose="020B0503030403020204" pitchFamily="34" charset="0"/>
              <a:cs typeface="Calibri"/>
            </a:endParaRPr>
          </a:p>
          <a:p>
            <a:pPr marL="342900" indent="-342900">
              <a:buFont typeface="Arial" panose="020B0604020202020204" pitchFamily="34" charset="0"/>
              <a:buChar char="•"/>
            </a:pPr>
            <a:r>
              <a:rPr lang="en-US" sz="1200">
                <a:latin typeface="Source Sans Pro" panose="020B0503030403020204" pitchFamily="34" charset="0"/>
                <a:ea typeface="Source Sans Pro" panose="020B0503030403020204" pitchFamily="34" charset="0"/>
                <a:cs typeface="Calibri"/>
              </a:rPr>
              <a:t>This WGS information is shared with FSIS’s District Offices in a WGS report.</a:t>
            </a:r>
            <a:endParaRPr lang="en-US" sz="1050">
              <a:effectLst/>
              <a:latin typeface="Source Sans Pro" panose="020B0503030403020204" pitchFamily="34" charset="0"/>
              <a:ea typeface="Source Sans Pro" panose="020B0503030403020204" pitchFamily="34" charset="0"/>
            </a:endParaRPr>
          </a:p>
          <a:p>
            <a:endParaRPr lang="en-US"/>
          </a:p>
        </p:txBody>
      </p:sp>
      <p:sp>
        <p:nvSpPr>
          <p:cNvPr id="4" name="Slide Number Placeholder 3"/>
          <p:cNvSpPr>
            <a:spLocks noGrp="1"/>
          </p:cNvSpPr>
          <p:nvPr>
            <p:ph type="sldNum" sz="quarter" idx="5"/>
          </p:nvPr>
        </p:nvSpPr>
        <p:spPr/>
        <p:txBody>
          <a:bodyPr/>
          <a:lstStyle/>
          <a:p>
            <a:fld id="{0BB3F824-47B0-4F24-B415-FD59A4E58141}" type="slidenum">
              <a:rPr lang="en-US" smtClean="0"/>
              <a:t>4</a:t>
            </a:fld>
            <a:endParaRPr lang="en-US"/>
          </a:p>
        </p:txBody>
      </p:sp>
    </p:spTree>
    <p:extLst>
      <p:ext uri="{BB962C8B-B14F-4D97-AF65-F5344CB8AC3E}">
        <p14:creationId xmlns:p14="http://schemas.microsoft.com/office/powerpoint/2010/main" val="1587899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sz="1200">
                <a:latin typeface="Source Sans Pro"/>
                <a:ea typeface="Source Sans Pro"/>
              </a:rPr>
              <a:t>After WGS is complete, a report is sent to the appropriate District Office (DO).</a:t>
            </a:r>
          </a:p>
          <a:p>
            <a:pPr marL="342900" indent="-342900">
              <a:buFont typeface="Arial" panose="020B0604020202020204" pitchFamily="34" charset="0"/>
              <a:buChar char="•"/>
            </a:pPr>
            <a:endParaRPr lang="en-US" sz="1200">
              <a:latin typeface="Source Sans Pro"/>
              <a:ea typeface="Source Sans Pro"/>
            </a:endParaRPr>
          </a:p>
          <a:p>
            <a:pPr marL="342900" indent="-342900">
              <a:buFont typeface="Arial" panose="020B0604020202020204" pitchFamily="34" charset="0"/>
              <a:buChar char="•"/>
            </a:pPr>
            <a:r>
              <a:rPr lang="en-US" sz="1200">
                <a:latin typeface="Source Sans Pro"/>
                <a:ea typeface="Source Sans Pro"/>
              </a:rPr>
              <a:t>The report has the information shown on this slide and also lets the field know whether it is the establishment’s first positive or not.  </a:t>
            </a:r>
          </a:p>
          <a:p>
            <a:pPr marL="342900" indent="-342900">
              <a:buFont typeface="Arial" panose="020B0604020202020204" pitchFamily="34" charset="0"/>
              <a:buChar char="•"/>
            </a:pPr>
            <a:endParaRPr lang="en-US" sz="1200">
              <a:latin typeface="Source Sans Pro"/>
              <a:ea typeface="Source Sans Pro"/>
            </a:endParaRPr>
          </a:p>
          <a:p>
            <a:pPr marL="342900" indent="-342900">
              <a:buFont typeface="Arial" panose="020B0604020202020204" pitchFamily="34" charset="0"/>
              <a:buChar char="•"/>
            </a:pPr>
            <a:r>
              <a:rPr lang="en-US" sz="1200">
                <a:latin typeface="Source Sans Pro"/>
                <a:ea typeface="Source Sans Pro"/>
              </a:rPr>
              <a:t>This report is also sent to the Food and Drug Administration (FDA) if the establishment is Dual-Jurisdiction.  We recently started a more formal collaboration to more routinely share this WGS information.</a:t>
            </a:r>
          </a:p>
          <a:p>
            <a:pPr marL="342900" indent="-342900">
              <a:buFont typeface="Arial" panose="020B0604020202020204" pitchFamily="34" charset="0"/>
              <a:buChar char="•"/>
            </a:pPr>
            <a:endParaRPr lang="en-US" sz="1200">
              <a:latin typeface="Source Sans Pro"/>
              <a:ea typeface="Source Sans Pro"/>
            </a:endParaRPr>
          </a:p>
          <a:p>
            <a:pPr marL="342900" indent="-342900">
              <a:buFont typeface="Arial" panose="020B0604020202020204" pitchFamily="34" charset="0"/>
              <a:buChar char="•"/>
            </a:pPr>
            <a:r>
              <a:rPr lang="en-US" sz="1200">
                <a:latin typeface="Source Sans Pro"/>
                <a:ea typeface="Source Sans Pro"/>
              </a:rPr>
              <a:t>If, “yes”, FSIS provides another report to the DO with more detail (“Triage Team Report”).</a:t>
            </a:r>
          </a:p>
          <a:p>
            <a:pPr marL="342900" indent="-342900">
              <a:buFont typeface="Arial" panose="020B0604020202020204" pitchFamily="34" charset="0"/>
              <a:buChar char="•"/>
            </a:pPr>
            <a:endParaRPr lang="en-US" sz="1200">
              <a:latin typeface="Source Sans Pro"/>
              <a:ea typeface="Source Sans Pro"/>
            </a:endParaRPr>
          </a:p>
          <a:p>
            <a:pPr marL="342900" indent="-342900">
              <a:buFont typeface="Arial" panose="020B0604020202020204" pitchFamily="34" charset="0"/>
              <a:buChar char="•"/>
            </a:pPr>
            <a:endParaRPr lang="en-US" sz="1200">
              <a:latin typeface="Source Sans Pro" panose="020B0503030403020204" pitchFamily="34" charset="0"/>
              <a:ea typeface="Source Sans Pro" panose="020B0503030403020204" pitchFamily="34" charset="0"/>
            </a:endParaRPr>
          </a:p>
          <a:p>
            <a:endParaRPr lang="en-US"/>
          </a:p>
        </p:txBody>
      </p:sp>
      <p:sp>
        <p:nvSpPr>
          <p:cNvPr id="4" name="Slide Number Placeholder 3"/>
          <p:cNvSpPr>
            <a:spLocks noGrp="1"/>
          </p:cNvSpPr>
          <p:nvPr>
            <p:ph type="sldNum" sz="quarter" idx="5"/>
          </p:nvPr>
        </p:nvSpPr>
        <p:spPr/>
        <p:txBody>
          <a:bodyPr/>
          <a:lstStyle/>
          <a:p>
            <a:fld id="{0BB3F824-47B0-4F24-B415-FD59A4E58141}" type="slidenum">
              <a:rPr lang="en-US" smtClean="0"/>
              <a:t>5</a:t>
            </a:fld>
            <a:endParaRPr lang="en-US"/>
          </a:p>
        </p:txBody>
      </p:sp>
    </p:spTree>
    <p:extLst>
      <p:ext uri="{BB962C8B-B14F-4D97-AF65-F5344CB8AC3E}">
        <p14:creationId xmlns:p14="http://schemas.microsoft.com/office/powerpoint/2010/main" val="5316570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panose="020B0604020202020204" pitchFamily="34" charset="0"/>
              <a:buChar char="•"/>
            </a:pPr>
            <a:r>
              <a:rPr lang="en-US" sz="2400">
                <a:latin typeface="Source Sans Pro" panose="020B0503030403020204" pitchFamily="34" charset="0"/>
                <a:ea typeface="Source Sans Pro" panose="020B0503030403020204" pitchFamily="34" charset="0"/>
              </a:rPr>
              <a:t>In response to pathogen positive RTE results, the District Office schedules a Public Health Risk Evaluation (PHRE).</a:t>
            </a:r>
          </a:p>
          <a:p>
            <a:pPr marL="457200" indent="-457200">
              <a:buFont typeface="Arial" panose="020B0604020202020204" pitchFamily="34" charset="0"/>
              <a:buChar char="•"/>
            </a:pPr>
            <a:endParaRPr lang="en-US" sz="2200">
              <a:latin typeface="Source Sans Pro" panose="020B0503030403020204" pitchFamily="34" charset="0"/>
              <a:ea typeface="Source Sans Pro" panose="020B0503030403020204" pitchFamily="34" charset="0"/>
            </a:endParaRPr>
          </a:p>
          <a:p>
            <a:pPr marL="457200" indent="-457200">
              <a:buFont typeface="Arial" panose="020B0604020202020204" pitchFamily="34" charset="0"/>
              <a:buChar char="•"/>
            </a:pPr>
            <a:r>
              <a:rPr lang="en-US" sz="2400">
                <a:latin typeface="Source Sans Pro" panose="020B0503030403020204" pitchFamily="34" charset="0"/>
                <a:ea typeface="Source Sans Pro" panose="020B0503030403020204" pitchFamily="34" charset="0"/>
              </a:rPr>
              <a:t>Establishments are evaluated on:</a:t>
            </a:r>
          </a:p>
          <a:p>
            <a:pPr marL="914400" lvl="1" indent="-457200">
              <a:buSzPct val="70000"/>
              <a:buFont typeface="Calibri" panose="020F0502020204030204" pitchFamily="34" charset="0"/>
              <a:buChar char="−"/>
            </a:pPr>
            <a:r>
              <a:rPr lang="en-US" sz="2200">
                <a:latin typeface="Source Sans Pro" panose="020B0503030403020204" pitchFamily="34" charset="0"/>
                <a:ea typeface="Source Sans Pro" panose="020B0503030403020204" pitchFamily="34" charset="0"/>
              </a:rPr>
              <a:t>Noncompliance history</a:t>
            </a:r>
          </a:p>
          <a:p>
            <a:pPr marL="914400" lvl="1" indent="-457200">
              <a:buSzPct val="70000"/>
              <a:buFont typeface="Calibri" panose="020F0502020204030204" pitchFamily="34" charset="0"/>
              <a:buChar char="−"/>
            </a:pPr>
            <a:r>
              <a:rPr lang="en-US" sz="2200">
                <a:latin typeface="Source Sans Pro" panose="020B0503030403020204" pitchFamily="34" charset="0"/>
                <a:ea typeface="Source Sans Pro" panose="020B0503030403020204" pitchFamily="34" charset="0"/>
              </a:rPr>
              <a:t>Recall history</a:t>
            </a:r>
          </a:p>
          <a:p>
            <a:pPr marL="914400" lvl="1" indent="-457200">
              <a:buSzPct val="70000"/>
              <a:buFont typeface="Calibri" panose="020F0502020204030204" pitchFamily="34" charset="0"/>
              <a:buChar char="−"/>
            </a:pPr>
            <a:r>
              <a:rPr lang="en-US" sz="2200">
                <a:latin typeface="Source Sans Pro" panose="020B0503030403020204" pitchFamily="34" charset="0"/>
                <a:ea typeface="Source Sans Pro" panose="020B0503030403020204" pitchFamily="34" charset="0"/>
              </a:rPr>
              <a:t>Performance standard categorization</a:t>
            </a:r>
          </a:p>
          <a:p>
            <a:pPr marL="914400" lvl="1" indent="-457200">
              <a:buSzPct val="70000"/>
              <a:buFont typeface="Calibri" panose="020F0502020204030204" pitchFamily="34" charset="0"/>
              <a:buChar char="−"/>
            </a:pPr>
            <a:r>
              <a:rPr lang="en-US" sz="2200">
                <a:latin typeface="Source Sans Pro" panose="020B0503030403020204" pitchFamily="34" charset="0"/>
                <a:ea typeface="Source Sans Pro" panose="020B0503030403020204" pitchFamily="34" charset="0"/>
              </a:rPr>
              <a:t>Sampling history</a:t>
            </a:r>
          </a:p>
          <a:p>
            <a:pPr marL="914400" lvl="1" indent="-457200">
              <a:buSzPct val="70000"/>
              <a:buFont typeface="Calibri" panose="020F0502020204030204" pitchFamily="34" charset="0"/>
              <a:buChar char="−"/>
            </a:pPr>
            <a:r>
              <a:rPr lang="en-US" sz="2200" b="1">
                <a:solidFill>
                  <a:srgbClr val="FF0000"/>
                </a:solidFill>
                <a:latin typeface="Source Sans Pro" panose="020B0503030403020204" pitchFamily="34" charset="0"/>
                <a:ea typeface="Source Sans Pro" panose="020B0503030403020204" pitchFamily="34" charset="0"/>
              </a:rPr>
              <a:t>WGS findings</a:t>
            </a:r>
          </a:p>
          <a:p>
            <a:pPr marL="457200" indent="-457200">
              <a:buFont typeface="Arial" panose="020B0604020202020204" pitchFamily="34" charset="0"/>
              <a:buChar char="•"/>
            </a:pPr>
            <a:endParaRPr lang="en-US" sz="2200">
              <a:latin typeface="Source Sans Pro" panose="020B0503030403020204" pitchFamily="34" charset="0"/>
              <a:ea typeface="Source Sans Pro" panose="020B0503030403020204" pitchFamily="34" charset="0"/>
            </a:endParaRPr>
          </a:p>
          <a:p>
            <a:pPr marL="457200" indent="-457200">
              <a:buFont typeface="Arial" panose="020B0604020202020204" pitchFamily="34" charset="0"/>
              <a:buChar char="•"/>
            </a:pPr>
            <a:r>
              <a:rPr lang="en-US" sz="2200">
                <a:latin typeface="Source Sans Pro" panose="020B0503030403020204" pitchFamily="34" charset="0"/>
                <a:ea typeface="Source Sans Pro" panose="020B0503030403020204" pitchFamily="34" charset="0"/>
              </a:rPr>
              <a:t>In terms of WGS findings – we consider whether the establishment has had a history of harborage, cross-contamination and if the isolates are part of a cluster containing clinical isolates.   This is when we share that Triage Team report I just mentioned and as part of that t</a:t>
            </a:r>
            <a:r>
              <a:rPr lang="en-US" sz="1200">
                <a:effectLst/>
                <a:latin typeface="Source Sans Pro" panose="020B0503030403020204" pitchFamily="34" charset="0"/>
                <a:ea typeface="Source Sans Pro" panose="020B0503030403020204" pitchFamily="34" charset="0"/>
              </a:rPr>
              <a:t>he Agency also considers whether there are multiple isolates from other sources in the same NCBI cluster to determine if and how the information should be used to inform the Public Health Risk Evaluations and or Food Safety Assessments (FSAs) performed by FSIS.  This context is shared with the District Offices in a Triage Team Summary Report.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effectLst/>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Source Sans Pro" panose="020B0503030403020204" pitchFamily="34" charset="0"/>
                <a:ea typeface="Source Sans Pro" panose="020B0503030403020204" pitchFamily="34" charset="0"/>
              </a:rPr>
              <a:t>PHREs may lead to a comprehensive in-plant assessment--Food Safety Assessment (FSA) that may include sampling.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effectLst/>
              <a:latin typeface="Source Sans Pro" panose="020B0503030403020204" pitchFamily="34" charset="0"/>
              <a:ea typeface="Source Sans Pro" panose="020B0503030403020204" pitchFamily="34" charset="0"/>
            </a:endParaRPr>
          </a:p>
          <a:p>
            <a:endParaRPr lang="en-US"/>
          </a:p>
        </p:txBody>
      </p:sp>
      <p:sp>
        <p:nvSpPr>
          <p:cNvPr id="4" name="Slide Number Placeholder 3"/>
          <p:cNvSpPr>
            <a:spLocks noGrp="1"/>
          </p:cNvSpPr>
          <p:nvPr>
            <p:ph type="sldNum" sz="quarter" idx="5"/>
          </p:nvPr>
        </p:nvSpPr>
        <p:spPr/>
        <p:txBody>
          <a:bodyPr/>
          <a:lstStyle/>
          <a:p>
            <a:fld id="{0BB3F824-47B0-4F24-B415-FD59A4E58141}" type="slidenum">
              <a:rPr lang="en-US" smtClean="0"/>
              <a:t>6</a:t>
            </a:fld>
            <a:endParaRPr lang="en-US"/>
          </a:p>
        </p:txBody>
      </p:sp>
    </p:spTree>
    <p:extLst>
      <p:ext uri="{BB962C8B-B14F-4D97-AF65-F5344CB8AC3E}">
        <p14:creationId xmlns:p14="http://schemas.microsoft.com/office/powerpoint/2010/main" val="534370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purpose of this analysis was t</a:t>
            </a:r>
            <a:r>
              <a:rPr lang="en-US" sz="1200" i="1" dirty="0">
                <a:effectLst/>
              </a:rPr>
              <a:t>o describe the results from the Lm WGS analysis FSIS has performed in RTE establishments and how the agency has used this data to inform its food safety actions.</a:t>
            </a:r>
          </a:p>
          <a:p>
            <a:endParaRPr lang="en-US" dirty="0"/>
          </a:p>
          <a:p>
            <a:r>
              <a:rPr lang="en-US" dirty="0"/>
              <a:t>We also set out to identify the number of times this triage team criteria was met and to determine if there were any trends in establishments that met our criteria. </a:t>
            </a:r>
          </a:p>
          <a:p>
            <a:endParaRPr lang="en-US" dirty="0"/>
          </a:p>
          <a:p>
            <a:pPr marL="285750" indent="-285750">
              <a:buFont typeface="Arial" panose="020B0604020202020204" pitchFamily="34" charset="0"/>
              <a:buChar char="•"/>
            </a:pPr>
            <a:r>
              <a:rPr lang="en-US" sz="2200" dirty="0">
                <a:effectLst/>
                <a:latin typeface="Source Sans Pro" panose="020B0503030403020204" pitchFamily="34" charset="0"/>
                <a:ea typeface="Source Sans Pro" panose="020B0503030403020204" pitchFamily="34" charset="0"/>
                <a:cs typeface="Arial" panose="020B0604020202020204" pitchFamily="34" charset="0"/>
              </a:rPr>
              <a:t>From July 2020 through </a:t>
            </a:r>
            <a:r>
              <a:rPr lang="en-US" sz="2200" dirty="0">
                <a:latin typeface="Source Sans Pro" panose="020B0503030403020204" pitchFamily="34" charset="0"/>
                <a:ea typeface="Source Sans Pro" panose="020B0503030403020204" pitchFamily="34" charset="0"/>
                <a:cs typeface="Arial" panose="020B0604020202020204" pitchFamily="34" charset="0"/>
              </a:rPr>
              <a:t>June</a:t>
            </a:r>
            <a:r>
              <a:rPr lang="en-US" sz="2200" dirty="0">
                <a:effectLst/>
                <a:latin typeface="Source Sans Pro" panose="020B0503030403020204" pitchFamily="34" charset="0"/>
                <a:ea typeface="Source Sans Pro" panose="020B0503030403020204" pitchFamily="34" charset="0"/>
                <a:cs typeface="Arial" panose="020B0604020202020204" pitchFamily="34" charset="0"/>
              </a:rPr>
              <a:t> 2022, there were </a:t>
            </a:r>
            <a:r>
              <a:rPr lang="en-US" sz="2200" dirty="0">
                <a:latin typeface="Source Sans Pro" panose="020B0503030403020204" pitchFamily="34" charset="0"/>
                <a:ea typeface="Source Sans Pro" panose="020B0503030403020204" pitchFamily="34" charset="0"/>
                <a:cs typeface="Arial" panose="020B0604020202020204" pitchFamily="34" charset="0"/>
              </a:rPr>
              <a:t>135 </a:t>
            </a:r>
            <a:r>
              <a:rPr lang="en-US" sz="2200" i="1" dirty="0">
                <a:latin typeface="Source Sans Pro" panose="020B0503030403020204" pitchFamily="34" charset="0"/>
                <a:ea typeface="Source Sans Pro" panose="020B0503030403020204" pitchFamily="34" charset="0"/>
                <a:cs typeface="Arial" panose="020B0604020202020204" pitchFamily="34" charset="0"/>
              </a:rPr>
              <a:t>Listeria monocytogenes </a:t>
            </a:r>
            <a:r>
              <a:rPr lang="en-US" sz="2200" dirty="0">
                <a:latin typeface="Source Sans Pro" panose="020B0503030403020204" pitchFamily="34" charset="0"/>
                <a:ea typeface="Source Sans Pro" panose="020B0503030403020204" pitchFamily="34" charset="0"/>
                <a:cs typeface="Arial" panose="020B0604020202020204" pitchFamily="34" charset="0"/>
              </a:rPr>
              <a:t>positive sampling events with sequenced isolates available for analysis. </a:t>
            </a:r>
          </a:p>
          <a:p>
            <a:pPr marL="742950" lvl="1" indent="-285750">
              <a:buFont typeface="Arial" panose="020B0604020202020204" pitchFamily="34" charset="0"/>
              <a:buChar char="•"/>
            </a:pPr>
            <a:endParaRPr lang="en-US" sz="2200" dirty="0">
              <a:latin typeface="Source Sans Pro" panose="020B0503030403020204" pitchFamily="34" charset="0"/>
              <a:ea typeface="Source Sans Pro" panose="020B0503030403020204" pitchFamily="34" charset="0"/>
              <a:cs typeface="Arial" panose="020B0604020202020204" pitchFamily="34" charset="0"/>
            </a:endParaRPr>
          </a:p>
          <a:p>
            <a:pPr marL="742950" lvl="1" indent="-285750">
              <a:buFont typeface="Arial" panose="020B0604020202020204" pitchFamily="34" charset="0"/>
              <a:buChar char="•"/>
            </a:pPr>
            <a:r>
              <a:rPr lang="en-US" sz="2200" dirty="0">
                <a:latin typeface="Source Sans Pro" panose="020B0503030403020204" pitchFamily="34" charset="0"/>
                <a:ea typeface="Source Sans Pro" panose="020B0503030403020204" pitchFamily="34" charset="0"/>
                <a:cs typeface="Arial" panose="020B0604020202020204" pitchFamily="34" charset="0"/>
              </a:rPr>
              <a:t>Of the 135 positive samples events, 69 (51%) were the establishment’s first positive reflecting the sporadic nature of </a:t>
            </a:r>
            <a:r>
              <a:rPr lang="en-US" sz="2200" i="1" dirty="0">
                <a:latin typeface="Source Sans Pro" panose="020B0503030403020204" pitchFamily="34" charset="0"/>
                <a:ea typeface="Source Sans Pro" panose="020B0503030403020204" pitchFamily="34" charset="0"/>
                <a:cs typeface="Arial" panose="020B0604020202020204" pitchFamily="34" charset="0"/>
              </a:rPr>
              <a:t>Lm</a:t>
            </a:r>
            <a:r>
              <a:rPr lang="en-US" sz="2200" dirty="0">
                <a:latin typeface="Source Sans Pro" panose="020B0503030403020204" pitchFamily="34" charset="0"/>
                <a:ea typeface="Source Sans Pro" panose="020B0503030403020204" pitchFamily="34" charset="0"/>
                <a:cs typeface="Arial" panose="020B0604020202020204" pitchFamily="34" charset="0"/>
              </a:rPr>
              <a:t> contamination and the need for comprehensive sampling to help FSIS verify </a:t>
            </a:r>
            <a:r>
              <a:rPr lang="en-US" sz="2200" i="1" dirty="0">
                <a:latin typeface="Source Sans Pro" panose="020B0503030403020204" pitchFamily="34" charset="0"/>
                <a:ea typeface="Source Sans Pro" panose="020B0503030403020204" pitchFamily="34" charset="0"/>
                <a:cs typeface="Arial" panose="020B0604020202020204" pitchFamily="34" charset="0"/>
              </a:rPr>
              <a:t>Lm</a:t>
            </a:r>
            <a:r>
              <a:rPr lang="en-US" sz="2200" dirty="0">
                <a:latin typeface="Source Sans Pro" panose="020B0503030403020204" pitchFamily="34" charset="0"/>
                <a:ea typeface="Source Sans Pro" panose="020B0503030403020204" pitchFamily="34" charset="0"/>
                <a:cs typeface="Arial" panose="020B0604020202020204" pitchFamily="34" charset="0"/>
              </a:rPr>
              <a:t> control.</a:t>
            </a:r>
          </a:p>
          <a:p>
            <a:pPr marL="742950" lvl="1" indent="-285750">
              <a:buFont typeface="Arial" panose="020B0604020202020204" pitchFamily="34" charset="0"/>
              <a:buChar char="•"/>
            </a:pPr>
            <a:endParaRPr lang="en-US" sz="2200" dirty="0">
              <a:latin typeface="Source Sans Pro" panose="020B0503030403020204" pitchFamily="34" charset="0"/>
              <a:ea typeface="Source Sans Pro" panose="020B0503030403020204" pitchFamily="34" charset="0"/>
              <a:cs typeface="Arial" panose="020B0604020202020204" pitchFamily="34" charset="0"/>
            </a:endParaRPr>
          </a:p>
          <a:p>
            <a:pPr marL="742950" lvl="1" indent="-285750">
              <a:buFont typeface="Arial" panose="020B0604020202020204" pitchFamily="34" charset="0"/>
              <a:buChar char="•"/>
            </a:pPr>
            <a:r>
              <a:rPr lang="en-US" sz="2200" dirty="0">
                <a:latin typeface="Source Sans Pro" panose="020B0503030403020204" pitchFamily="34" charset="0"/>
                <a:ea typeface="Source Sans Pro" panose="020B0503030403020204" pitchFamily="34" charset="0"/>
                <a:cs typeface="Arial" panose="020B0604020202020204" pitchFamily="34" charset="0"/>
              </a:rPr>
              <a:t>In addition, 15 of the 135 positive samples events (11%) met FSIS’ Triage Team criteria (were part of a cluster containing clinical isolates uploaded to NCBI in the last two years).</a:t>
            </a:r>
          </a:p>
          <a:p>
            <a:pPr marL="285750" indent="-285750">
              <a:buFont typeface="Arial" panose="020B0604020202020204" pitchFamily="34" charset="0"/>
              <a:buChar char="•"/>
            </a:pPr>
            <a:endParaRPr lang="en-US" sz="2200" dirty="0">
              <a:latin typeface="Source Sans Pro" panose="020B0503030403020204" pitchFamily="34" charset="0"/>
              <a:ea typeface="Source Sans Pro" panose="020B0503030403020204" pitchFamily="34" charset="0"/>
              <a:cs typeface="Arial" panose="020B0604020202020204" pitchFamily="34" charset="0"/>
            </a:endParaRPr>
          </a:p>
          <a:p>
            <a:pPr marL="1200150" lvl="2" indent="-285750">
              <a:buFont typeface="Arial" panose="020B0604020202020204" pitchFamily="34" charset="0"/>
              <a:buChar char="•"/>
            </a:pPr>
            <a:r>
              <a:rPr lang="en-US" sz="2200" dirty="0">
                <a:latin typeface="Source Sans Pro" panose="020B0503030403020204" pitchFamily="34" charset="0"/>
                <a:ea typeface="Source Sans Pro" panose="020B0503030403020204" pitchFamily="34" charset="0"/>
                <a:cs typeface="Arial" panose="020B0604020202020204" pitchFamily="34" charset="0"/>
              </a:rPr>
              <a:t>Of the 15 isolates that met FSIS’ Triage Team criteria, 12 (71%) were the establishment’s first positive result from FSIS testing.</a:t>
            </a:r>
          </a:p>
          <a:p>
            <a:pPr marL="1200150" lvl="2" indent="-285750">
              <a:buFont typeface="Arial" panose="020B0604020202020204" pitchFamily="34" charset="0"/>
              <a:buChar char="•"/>
            </a:pPr>
            <a:endParaRPr lang="en-US" sz="2200" dirty="0">
              <a:latin typeface="Source Sans Pro" panose="020B0503030403020204" pitchFamily="34" charset="0"/>
              <a:ea typeface="Source Sans Pro" panose="020B0503030403020204" pitchFamily="34" charset="0"/>
              <a:cs typeface="Arial" panose="020B0604020202020204" pitchFamily="34" charset="0"/>
            </a:endParaRPr>
          </a:p>
          <a:p>
            <a:pPr marL="1200150" lvl="2" indent="-285750">
              <a:buFont typeface="Arial" panose="020B0604020202020204" pitchFamily="34" charset="0"/>
              <a:buChar char="•"/>
            </a:pPr>
            <a:r>
              <a:rPr lang="en-US" sz="2200" dirty="0">
                <a:latin typeface="Source Sans Pro" panose="020B0503030403020204" pitchFamily="34" charset="0"/>
                <a:ea typeface="Source Sans Pro" panose="020B0503030403020204" pitchFamily="34" charset="0"/>
                <a:cs typeface="Arial" panose="020B0604020202020204" pitchFamily="34" charset="0"/>
              </a:rPr>
              <a:t>Of the 15 isolates that met FSIS’ Triage Team criteria, 2 (13%) were associated with potential harborage within the establishment.</a:t>
            </a:r>
          </a:p>
          <a:p>
            <a:pPr marL="1657350" lvl="3" indent="-285750">
              <a:buFont typeface="Arial" panose="020B0604020202020204" pitchFamily="34" charset="0"/>
              <a:buChar char="•"/>
            </a:pPr>
            <a:endParaRPr lang="en-US" sz="2400" dirty="0">
              <a:latin typeface="Source Sans Pro" panose="020B0503030403020204" pitchFamily="34" charset="0"/>
              <a:ea typeface="Source Sans Pro" panose="020B0503030403020204" pitchFamily="34" charset="0"/>
              <a:cs typeface="Arial" panose="020B0604020202020204" pitchFamily="34" charset="0"/>
            </a:endParaRPr>
          </a:p>
          <a:p>
            <a:pPr marL="1657350" lvl="3" indent="-285750">
              <a:buFont typeface="Arial" panose="020B0604020202020204" pitchFamily="34" charset="0"/>
              <a:buChar char="•"/>
            </a:pPr>
            <a:endParaRPr lang="en-US" sz="2400" dirty="0">
              <a:latin typeface="Source Sans Pro" panose="020B0503030403020204" pitchFamily="34" charset="0"/>
              <a:ea typeface="Source Sans Pro" panose="020B0503030403020204" pitchFamily="34" charset="0"/>
              <a:cs typeface="Arial" panose="020B0604020202020204" pitchFamily="34" charset="0"/>
            </a:endParaRPr>
          </a:p>
          <a:p>
            <a:pPr marL="285750" indent="-285750">
              <a:buFont typeface="Arial" panose="020B0604020202020204" pitchFamily="34" charset="0"/>
              <a:buChar char="•"/>
            </a:pPr>
            <a:endParaRPr lang="en-US" sz="2400" dirty="0">
              <a:latin typeface="Source Sans Pro" panose="020B0503030403020204" pitchFamily="34" charset="0"/>
              <a:ea typeface="Source Sans Pro" panose="020B0503030403020204" pitchFamily="34" charset="0"/>
              <a:cs typeface="Arial" panose="020B0604020202020204" pitchFamily="34" charset="0"/>
            </a:endParaRPr>
          </a:p>
          <a:p>
            <a:pPr marL="285750" indent="-285750">
              <a:buFont typeface="Arial" panose="020B0604020202020204" pitchFamily="34" charset="0"/>
              <a:buChar char="•"/>
            </a:pPr>
            <a:endParaRPr lang="en-US" sz="2400" dirty="0">
              <a:latin typeface="Source Sans Pro" panose="020B0503030403020204" pitchFamily="34" charset="0"/>
              <a:ea typeface="Source Sans Pro" panose="020B0503030403020204" pitchFamily="34" charset="0"/>
              <a:cs typeface="Arial" panose="020B0604020202020204" pitchFamily="34" charset="0"/>
            </a:endParaRPr>
          </a:p>
          <a:p>
            <a:r>
              <a:rPr lang="en-US" sz="2400" dirty="0">
                <a:latin typeface="Source Sans Pro" panose="020B0503030403020204" pitchFamily="34" charset="0"/>
                <a:ea typeface="Source Sans Pro" panose="020B0503030403020204" pitchFamily="34" charset="0"/>
                <a:cs typeface="Arial" panose="020B0604020202020204" pitchFamily="34" charset="0"/>
              </a:rPr>
              <a:t> </a:t>
            </a:r>
            <a:endParaRPr lang="en-US" sz="2400" dirty="0">
              <a:solidFill>
                <a:srgbClr val="FF0000"/>
              </a:solidFill>
              <a:latin typeface="Source Sans Pro" panose="020B0503030403020204" pitchFamily="34" charset="0"/>
              <a:ea typeface="Source Sans Pro" panose="020B0503030403020204" pitchFamily="34" charset="0"/>
              <a:cs typeface="Arial" panose="020B0604020202020204" pitchFamily="34" charset="0"/>
            </a:endParaRPr>
          </a:p>
          <a:p>
            <a:pPr lvl="0"/>
            <a:endParaRPr lang="en-US" sz="2400" dirty="0">
              <a:latin typeface="Source Sans Pro" panose="020B0503030403020204" pitchFamily="34" charset="0"/>
              <a:ea typeface="Source Sans Pro" panose="020B0503030403020204" pitchFamily="34" charset="0"/>
              <a:cs typeface="Arial" panose="020B0604020202020204" pitchFamily="34" charset="0"/>
            </a:endParaRPr>
          </a:p>
          <a:p>
            <a:pPr marL="285750" indent="-285750">
              <a:buFont typeface="Arial" panose="020B0604020202020204" pitchFamily="34" charset="0"/>
              <a:buChar char="•"/>
            </a:pPr>
            <a:endParaRPr lang="en-US" sz="2400" dirty="0">
              <a:latin typeface="Source Sans Pro" panose="020B0503030403020204" pitchFamily="34" charset="0"/>
              <a:ea typeface="Source Sans Pro" panose="020B0503030403020204" pitchFamily="34" charset="0"/>
              <a:cs typeface="Arial" panose="020B0604020202020204" pitchFamily="34" charset="0"/>
            </a:endParaRPr>
          </a:p>
          <a:p>
            <a:pPr marL="285750" indent="-285750">
              <a:buFont typeface="Arial" panose="020B0604020202020204" pitchFamily="34" charset="0"/>
              <a:buChar char="•"/>
            </a:pPr>
            <a:endParaRPr lang="en-US" sz="2800" dirty="0">
              <a:latin typeface="Source Sans Pro" panose="020B0503030403020204" pitchFamily="34" charset="0"/>
              <a:ea typeface="Source Sans Pro" panose="020B0503030403020204" pitchFamily="34" charset="0"/>
            </a:endParaRPr>
          </a:p>
          <a:p>
            <a:endParaRPr lang="en-US" dirty="0"/>
          </a:p>
        </p:txBody>
      </p:sp>
      <p:sp>
        <p:nvSpPr>
          <p:cNvPr id="4" name="Slide Number Placeholder 3"/>
          <p:cNvSpPr>
            <a:spLocks noGrp="1"/>
          </p:cNvSpPr>
          <p:nvPr>
            <p:ph type="sldNum" sz="quarter" idx="5"/>
          </p:nvPr>
        </p:nvSpPr>
        <p:spPr/>
        <p:txBody>
          <a:bodyPr/>
          <a:lstStyle/>
          <a:p>
            <a:fld id="{0BB3F824-47B0-4F24-B415-FD59A4E58141}" type="slidenum">
              <a:rPr lang="en-US" smtClean="0"/>
              <a:t>7</a:t>
            </a:fld>
            <a:endParaRPr lang="en-US"/>
          </a:p>
        </p:txBody>
      </p:sp>
    </p:spTree>
    <p:extLst>
      <p:ext uri="{BB962C8B-B14F-4D97-AF65-F5344CB8AC3E}">
        <p14:creationId xmlns:p14="http://schemas.microsoft.com/office/powerpoint/2010/main" val="1794791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figure shows the cases that met our triage team criteria and some basic descriptive information.</a:t>
            </a:r>
          </a:p>
          <a:p>
            <a:endParaRPr lang="en-US" dirty="0"/>
          </a:p>
          <a:p>
            <a:r>
              <a:rPr lang="en-US" dirty="0"/>
              <a:t>The orange bars show the establishments that met our triage team criteria.</a:t>
            </a:r>
          </a:p>
          <a:p>
            <a:endParaRPr lang="en-US" dirty="0"/>
          </a:p>
          <a:p>
            <a:r>
              <a:rPr lang="en-US" dirty="0"/>
              <a:t>Again on the far left chart you can see that for almost all of the establishments that met our criteria it was the establishments first positive.  Interesting more than half of the time during a sampling event it is the establishments first positive.  </a:t>
            </a:r>
          </a:p>
          <a:p>
            <a:endParaRPr lang="en-US" dirty="0"/>
          </a:p>
          <a:p>
            <a:r>
              <a:rPr lang="en-US" dirty="0"/>
              <a:t>More than half the positive sampling event were at FSIS only establishments but about half of those that met the Triage Team criteria were DJEs.</a:t>
            </a:r>
          </a:p>
          <a:p>
            <a:endParaRPr lang="en-US" dirty="0"/>
          </a:p>
          <a:p>
            <a:r>
              <a:rPr lang="en-US" dirty="0"/>
              <a:t>We also rarely found cross-contamination but we also collect multiple samples in a sampling event less frequently.</a:t>
            </a:r>
          </a:p>
        </p:txBody>
      </p:sp>
      <p:sp>
        <p:nvSpPr>
          <p:cNvPr id="4" name="Slide Number Placeholder 3"/>
          <p:cNvSpPr>
            <a:spLocks noGrp="1"/>
          </p:cNvSpPr>
          <p:nvPr>
            <p:ph type="sldNum" sz="quarter" idx="5"/>
          </p:nvPr>
        </p:nvSpPr>
        <p:spPr/>
        <p:txBody>
          <a:bodyPr/>
          <a:lstStyle/>
          <a:p>
            <a:fld id="{0BB3F824-47B0-4F24-B415-FD59A4E58141}" type="slidenum">
              <a:rPr lang="en-US" smtClean="0"/>
              <a:t>8</a:t>
            </a:fld>
            <a:endParaRPr lang="en-US"/>
          </a:p>
        </p:txBody>
      </p:sp>
    </p:spTree>
    <p:extLst>
      <p:ext uri="{BB962C8B-B14F-4D97-AF65-F5344CB8AC3E}">
        <p14:creationId xmlns:p14="http://schemas.microsoft.com/office/powerpoint/2010/main" val="1297067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Through this alluvial chart you can see how these different variables relate to each other. </a:t>
            </a:r>
          </a:p>
          <a:p>
            <a:endParaRPr lang="en-US" dirty="0"/>
          </a:p>
          <a:p>
            <a:r>
              <a:rPr lang="en-US" dirty="0"/>
              <a:t>So, we start on the left with the DJE establishments.  Less than half of the establishments where we had positives were DJE.  </a:t>
            </a:r>
          </a:p>
          <a:p>
            <a:endParaRPr lang="en-US" dirty="0"/>
          </a:p>
          <a:p>
            <a:r>
              <a:rPr lang="en-US" dirty="0"/>
              <a:t>Of those you can then see the positives where harborage, cross-contamination, both or neither were identified based on the WGS.  You can see a larger percentage of FSIS only had evidence of potential harborage.</a:t>
            </a:r>
          </a:p>
          <a:p>
            <a:endParaRPr lang="en-US" dirty="0"/>
          </a:p>
          <a:p>
            <a:r>
              <a:rPr lang="en-US" dirty="0"/>
              <a:t>From there we move to those that met the Triage Team criteria.  You can see about an equal percentage of DJE and FSIS only met the Triage Team criteria but most interesting to us was that in the majority of cases that met the Triage Team criteria – again this is where the isolate was closely related to a clinical isolate uploaded to NCBI in the last two years - the establishment did not have a history of harborage and really most times it was their first positive.  This really shows to us </a:t>
            </a:r>
            <a:r>
              <a:rPr lang="en-US" dirty="0">
                <a:latin typeface="Source Sans Pro" panose="020B0503030403020204" pitchFamily="34" charset="0"/>
                <a:ea typeface="Source Sans Pro" panose="020B0503030403020204" pitchFamily="34" charset="0"/>
              </a:rPr>
              <a:t>the value of routine sampling because</a:t>
            </a:r>
            <a:r>
              <a:rPr lang="en-US" i="1" dirty="0">
                <a:latin typeface="Source Sans Pro" panose="020B0503030403020204" pitchFamily="34" charset="0"/>
                <a:ea typeface="Source Sans Pro" panose="020B0503030403020204" pitchFamily="34" charset="0"/>
              </a:rPr>
              <a:t> Lm </a:t>
            </a:r>
            <a:r>
              <a:rPr lang="en-US" dirty="0">
                <a:latin typeface="Source Sans Pro" panose="020B0503030403020204" pitchFamily="34" charset="0"/>
                <a:ea typeface="Source Sans Pro" panose="020B0503030403020204" pitchFamily="34" charset="0"/>
              </a:rPr>
              <a:t>contamination is sporadic.</a:t>
            </a:r>
            <a:endParaRPr lang="en-US" dirty="0"/>
          </a:p>
        </p:txBody>
      </p:sp>
      <p:sp>
        <p:nvSpPr>
          <p:cNvPr id="4" name="Slide Number Placeholder 3"/>
          <p:cNvSpPr>
            <a:spLocks noGrp="1"/>
          </p:cNvSpPr>
          <p:nvPr>
            <p:ph type="sldNum" sz="quarter" idx="5"/>
          </p:nvPr>
        </p:nvSpPr>
        <p:spPr/>
        <p:txBody>
          <a:bodyPr/>
          <a:lstStyle/>
          <a:p>
            <a:fld id="{0BB3F824-47B0-4F24-B415-FD59A4E58141}" type="slidenum">
              <a:rPr lang="en-US" smtClean="0"/>
              <a:t>9</a:t>
            </a:fld>
            <a:endParaRPr lang="en-US"/>
          </a:p>
        </p:txBody>
      </p:sp>
    </p:spTree>
    <p:extLst>
      <p:ext uri="{BB962C8B-B14F-4D97-AF65-F5344CB8AC3E}">
        <p14:creationId xmlns:p14="http://schemas.microsoft.com/office/powerpoint/2010/main" val="1836367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90D76-A47D-468D-A7E2-5A0142309A2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9C1A793-0457-4BE9-A655-2123938EF1C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1F64347-CA39-410D-8B13-3D14372FB6DB}"/>
              </a:ext>
            </a:extLst>
          </p:cNvPr>
          <p:cNvSpPr>
            <a:spLocks noGrp="1"/>
          </p:cNvSpPr>
          <p:nvPr>
            <p:ph type="dt" sz="half" idx="10"/>
          </p:nvPr>
        </p:nvSpPr>
        <p:spPr>
          <a:xfrm>
            <a:off x="838200" y="6356350"/>
            <a:ext cx="2743200" cy="365125"/>
          </a:xfrm>
          <a:prstGeom prst="rect">
            <a:avLst/>
          </a:prstGeom>
        </p:spPr>
        <p:txBody>
          <a:bodyPr/>
          <a:lstStyle/>
          <a:p>
            <a:fld id="{602704EA-260E-4F5D-B0A9-83BCC949D8CD}" type="datetime1">
              <a:rPr lang="en-US" smtClean="0"/>
              <a:t>9/16/2022</a:t>
            </a:fld>
            <a:endParaRPr lang="en-US"/>
          </a:p>
        </p:txBody>
      </p:sp>
      <p:sp>
        <p:nvSpPr>
          <p:cNvPr id="5" name="Footer Placeholder 4">
            <a:extLst>
              <a:ext uri="{FF2B5EF4-FFF2-40B4-BE49-F238E27FC236}">
                <a16:creationId xmlns:a16="http://schemas.microsoft.com/office/drawing/2014/main" id="{F5A4E04C-8122-4503-8417-9B6D7A01DF3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F4F33F5-6C15-4C13-B482-2303E153A23E}"/>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a:p>
        </p:txBody>
      </p:sp>
    </p:spTree>
    <p:extLst>
      <p:ext uri="{BB962C8B-B14F-4D97-AF65-F5344CB8AC3E}">
        <p14:creationId xmlns:p14="http://schemas.microsoft.com/office/powerpoint/2010/main" val="580969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CE338-AD58-4D56-BDE9-A3AAB96FDA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AF99FB-E016-4580-8E62-5FBBE175AA6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21F11F-01EC-40B7-8026-0AEC6281BF26}"/>
              </a:ext>
            </a:extLst>
          </p:cNvPr>
          <p:cNvSpPr>
            <a:spLocks noGrp="1"/>
          </p:cNvSpPr>
          <p:nvPr>
            <p:ph type="dt" sz="half" idx="10"/>
          </p:nvPr>
        </p:nvSpPr>
        <p:spPr>
          <a:xfrm>
            <a:off x="838200" y="6356350"/>
            <a:ext cx="2743200" cy="365125"/>
          </a:xfrm>
          <a:prstGeom prst="rect">
            <a:avLst/>
          </a:prstGeom>
        </p:spPr>
        <p:txBody>
          <a:bodyPr/>
          <a:lstStyle/>
          <a:p>
            <a:fld id="{619FA2DE-28AC-4F0C-82CE-3A16F81092A4}" type="datetime1">
              <a:rPr lang="en-US" smtClean="0"/>
              <a:t>9/16/2022</a:t>
            </a:fld>
            <a:endParaRPr lang="en-US"/>
          </a:p>
        </p:txBody>
      </p:sp>
      <p:sp>
        <p:nvSpPr>
          <p:cNvPr id="5" name="Footer Placeholder 4">
            <a:extLst>
              <a:ext uri="{FF2B5EF4-FFF2-40B4-BE49-F238E27FC236}">
                <a16:creationId xmlns:a16="http://schemas.microsoft.com/office/drawing/2014/main" id="{8D6CE9FF-AA24-4362-8428-DF15BB46ECB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0ED5AB1-50AD-4DC6-8A83-1D80C409EA21}"/>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a:p>
        </p:txBody>
      </p:sp>
    </p:spTree>
    <p:extLst>
      <p:ext uri="{BB962C8B-B14F-4D97-AF65-F5344CB8AC3E}">
        <p14:creationId xmlns:p14="http://schemas.microsoft.com/office/powerpoint/2010/main" val="2182010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76327E-742B-406E-ADA2-A7C8AE691A9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201FCDB-35DE-4613-A528-E7D8A775EF25}"/>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FEC541-D213-42FA-8368-7F27138FC1D0}"/>
              </a:ext>
            </a:extLst>
          </p:cNvPr>
          <p:cNvSpPr>
            <a:spLocks noGrp="1"/>
          </p:cNvSpPr>
          <p:nvPr>
            <p:ph type="dt" sz="half" idx="10"/>
          </p:nvPr>
        </p:nvSpPr>
        <p:spPr>
          <a:xfrm>
            <a:off x="838200" y="6356350"/>
            <a:ext cx="2743200" cy="365125"/>
          </a:xfrm>
          <a:prstGeom prst="rect">
            <a:avLst/>
          </a:prstGeom>
        </p:spPr>
        <p:txBody>
          <a:bodyPr/>
          <a:lstStyle/>
          <a:p>
            <a:fld id="{19454F5E-D93C-4BEE-8DFD-D4A14D96B68F}" type="datetime1">
              <a:rPr lang="en-US" smtClean="0"/>
              <a:t>9/16/2022</a:t>
            </a:fld>
            <a:endParaRPr lang="en-US"/>
          </a:p>
        </p:txBody>
      </p:sp>
      <p:sp>
        <p:nvSpPr>
          <p:cNvPr id="5" name="Footer Placeholder 4">
            <a:extLst>
              <a:ext uri="{FF2B5EF4-FFF2-40B4-BE49-F238E27FC236}">
                <a16:creationId xmlns:a16="http://schemas.microsoft.com/office/drawing/2014/main" id="{D55127F5-6C8F-4A2B-A7ED-C4FD513F063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5B76E39-26D2-4631-8666-4C3347C2023D}"/>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a:p>
        </p:txBody>
      </p:sp>
    </p:spTree>
    <p:extLst>
      <p:ext uri="{BB962C8B-B14F-4D97-AF65-F5344CB8AC3E}">
        <p14:creationId xmlns:p14="http://schemas.microsoft.com/office/powerpoint/2010/main" val="1314514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D99B4-53A1-4D6C-B95A-35D36BD6BD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8420D38-B1A9-4780-A30C-46B0278057C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713838-EBB3-49BA-99FD-8E90576E45CB}"/>
              </a:ext>
            </a:extLst>
          </p:cNvPr>
          <p:cNvSpPr>
            <a:spLocks noGrp="1"/>
          </p:cNvSpPr>
          <p:nvPr>
            <p:ph type="dt" sz="half" idx="10"/>
          </p:nvPr>
        </p:nvSpPr>
        <p:spPr>
          <a:xfrm>
            <a:off x="838200" y="6356350"/>
            <a:ext cx="2743200" cy="365125"/>
          </a:xfrm>
          <a:prstGeom prst="rect">
            <a:avLst/>
          </a:prstGeom>
        </p:spPr>
        <p:txBody>
          <a:bodyPr/>
          <a:lstStyle/>
          <a:p>
            <a:fld id="{B79FFE41-F43B-4D28-A36E-F56507A5B3F2}" type="datetime1">
              <a:rPr lang="en-US" smtClean="0"/>
              <a:t>9/16/2022</a:t>
            </a:fld>
            <a:endParaRPr lang="en-US"/>
          </a:p>
        </p:txBody>
      </p:sp>
      <p:sp>
        <p:nvSpPr>
          <p:cNvPr id="5" name="Footer Placeholder 4">
            <a:extLst>
              <a:ext uri="{FF2B5EF4-FFF2-40B4-BE49-F238E27FC236}">
                <a16:creationId xmlns:a16="http://schemas.microsoft.com/office/drawing/2014/main" id="{0ACBEF28-8739-46D5-AD6E-69DE62EA1F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C5B3463-6510-45C7-B471-891ABC10FD2E}"/>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a:p>
        </p:txBody>
      </p:sp>
    </p:spTree>
    <p:extLst>
      <p:ext uri="{BB962C8B-B14F-4D97-AF65-F5344CB8AC3E}">
        <p14:creationId xmlns:p14="http://schemas.microsoft.com/office/powerpoint/2010/main" val="1881552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1A165-6810-4F4D-909F-08BC11731BB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911C949-834F-4E20-B4C9-BC2E5E9B30F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484BE4-9427-4E0D-ADCE-BA65BFCB0DD6}"/>
              </a:ext>
            </a:extLst>
          </p:cNvPr>
          <p:cNvSpPr>
            <a:spLocks noGrp="1"/>
          </p:cNvSpPr>
          <p:nvPr>
            <p:ph type="dt" sz="half" idx="10"/>
          </p:nvPr>
        </p:nvSpPr>
        <p:spPr>
          <a:xfrm>
            <a:off x="838200" y="6356350"/>
            <a:ext cx="2743200" cy="365125"/>
          </a:xfrm>
          <a:prstGeom prst="rect">
            <a:avLst/>
          </a:prstGeom>
        </p:spPr>
        <p:txBody>
          <a:bodyPr/>
          <a:lstStyle/>
          <a:p>
            <a:fld id="{64F79361-09CD-4B79-8CAF-626EBBFB8FBC}" type="datetime1">
              <a:rPr lang="en-US" smtClean="0"/>
              <a:t>9/16/2022</a:t>
            </a:fld>
            <a:endParaRPr lang="en-US"/>
          </a:p>
        </p:txBody>
      </p:sp>
      <p:sp>
        <p:nvSpPr>
          <p:cNvPr id="5" name="Footer Placeholder 4">
            <a:extLst>
              <a:ext uri="{FF2B5EF4-FFF2-40B4-BE49-F238E27FC236}">
                <a16:creationId xmlns:a16="http://schemas.microsoft.com/office/drawing/2014/main" id="{361A2219-B4CB-46D3-9696-CBF5546283E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C88371C-751D-406F-ACD2-9320AF50C59B}"/>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a:p>
        </p:txBody>
      </p:sp>
    </p:spTree>
    <p:extLst>
      <p:ext uri="{BB962C8B-B14F-4D97-AF65-F5344CB8AC3E}">
        <p14:creationId xmlns:p14="http://schemas.microsoft.com/office/powerpoint/2010/main" val="563531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84C43-899A-430F-8318-2C37F944A7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D89EF84-1A79-4C90-B890-113D4711389E}"/>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5F62BF-4343-4ED1-9DE8-21D0ACC6F5B9}"/>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85B0558-BB79-4F32-88B7-D1BFFCE68210}"/>
              </a:ext>
            </a:extLst>
          </p:cNvPr>
          <p:cNvSpPr>
            <a:spLocks noGrp="1"/>
          </p:cNvSpPr>
          <p:nvPr>
            <p:ph type="dt" sz="half" idx="10"/>
          </p:nvPr>
        </p:nvSpPr>
        <p:spPr>
          <a:xfrm>
            <a:off x="838200" y="6356350"/>
            <a:ext cx="2743200" cy="365125"/>
          </a:xfrm>
          <a:prstGeom prst="rect">
            <a:avLst/>
          </a:prstGeom>
        </p:spPr>
        <p:txBody>
          <a:bodyPr/>
          <a:lstStyle/>
          <a:p>
            <a:fld id="{7669BEA7-CA36-4D96-91D4-F5F03223A4D9}" type="datetime1">
              <a:rPr lang="en-US" smtClean="0"/>
              <a:t>9/16/2022</a:t>
            </a:fld>
            <a:endParaRPr lang="en-US"/>
          </a:p>
        </p:txBody>
      </p:sp>
      <p:sp>
        <p:nvSpPr>
          <p:cNvPr id="6" name="Footer Placeholder 5">
            <a:extLst>
              <a:ext uri="{FF2B5EF4-FFF2-40B4-BE49-F238E27FC236}">
                <a16:creationId xmlns:a16="http://schemas.microsoft.com/office/drawing/2014/main" id="{03256E83-9372-4CAE-AEB2-75E01A21AD1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9A7FFEB-B78D-4078-8A86-33831BB7E4F4}"/>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a:p>
        </p:txBody>
      </p:sp>
    </p:spTree>
    <p:extLst>
      <p:ext uri="{BB962C8B-B14F-4D97-AF65-F5344CB8AC3E}">
        <p14:creationId xmlns:p14="http://schemas.microsoft.com/office/powerpoint/2010/main" val="549232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5C61E-BFC9-4A9E-BA5E-7D4BF1652B3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8F17D651-9498-4861-97D7-77A269E8B61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D7B23B2-740A-4717-B07E-1ABE4D7C3BF2}"/>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A757B0-D4A2-4E6A-A3A5-B49B4E33F55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073AD0A-E6E1-4FC6-ABFA-CB35F257BA81}"/>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E8682F-EDD2-40F7-864C-A27059E9A760}"/>
              </a:ext>
            </a:extLst>
          </p:cNvPr>
          <p:cNvSpPr>
            <a:spLocks noGrp="1"/>
          </p:cNvSpPr>
          <p:nvPr>
            <p:ph type="dt" sz="half" idx="10"/>
          </p:nvPr>
        </p:nvSpPr>
        <p:spPr>
          <a:xfrm>
            <a:off x="838200" y="6356350"/>
            <a:ext cx="2743200" cy="365125"/>
          </a:xfrm>
          <a:prstGeom prst="rect">
            <a:avLst/>
          </a:prstGeom>
        </p:spPr>
        <p:txBody>
          <a:bodyPr/>
          <a:lstStyle/>
          <a:p>
            <a:fld id="{419F5E81-748C-4EC2-B030-C89804419464}" type="datetime1">
              <a:rPr lang="en-US" smtClean="0"/>
              <a:t>9/16/2022</a:t>
            </a:fld>
            <a:endParaRPr lang="en-US"/>
          </a:p>
        </p:txBody>
      </p:sp>
      <p:sp>
        <p:nvSpPr>
          <p:cNvPr id="8" name="Footer Placeholder 7">
            <a:extLst>
              <a:ext uri="{FF2B5EF4-FFF2-40B4-BE49-F238E27FC236}">
                <a16:creationId xmlns:a16="http://schemas.microsoft.com/office/drawing/2014/main" id="{963A2A1F-6A10-4ADB-A86D-940BDF70B5F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47ECD88-9808-40B1-A48B-7C1BA7991C04}"/>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a:p>
        </p:txBody>
      </p:sp>
    </p:spTree>
    <p:extLst>
      <p:ext uri="{BB962C8B-B14F-4D97-AF65-F5344CB8AC3E}">
        <p14:creationId xmlns:p14="http://schemas.microsoft.com/office/powerpoint/2010/main" val="4047810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A4A46-28B9-4B8B-82AD-CD11A080E31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D0782155-5A7F-46DF-BB5E-DB43DD40AFB7}"/>
              </a:ext>
            </a:extLst>
          </p:cNvPr>
          <p:cNvSpPr>
            <a:spLocks noGrp="1"/>
          </p:cNvSpPr>
          <p:nvPr>
            <p:ph type="dt" sz="half" idx="10"/>
          </p:nvPr>
        </p:nvSpPr>
        <p:spPr>
          <a:xfrm>
            <a:off x="838200" y="6356350"/>
            <a:ext cx="2743200" cy="365125"/>
          </a:xfrm>
          <a:prstGeom prst="rect">
            <a:avLst/>
          </a:prstGeom>
        </p:spPr>
        <p:txBody>
          <a:bodyPr/>
          <a:lstStyle/>
          <a:p>
            <a:fld id="{396129EA-24EB-428E-9931-823A0F9FD618}" type="datetime1">
              <a:rPr lang="en-US" smtClean="0"/>
              <a:t>9/16/2022</a:t>
            </a:fld>
            <a:endParaRPr lang="en-US"/>
          </a:p>
        </p:txBody>
      </p:sp>
      <p:sp>
        <p:nvSpPr>
          <p:cNvPr id="4" name="Footer Placeholder 3">
            <a:extLst>
              <a:ext uri="{FF2B5EF4-FFF2-40B4-BE49-F238E27FC236}">
                <a16:creationId xmlns:a16="http://schemas.microsoft.com/office/drawing/2014/main" id="{8183ECDF-D751-4644-83B3-3CD8EA63830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BC26871C-9541-458A-B0B6-9C2BB6C68C8B}"/>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a:p>
        </p:txBody>
      </p:sp>
    </p:spTree>
    <p:extLst>
      <p:ext uri="{BB962C8B-B14F-4D97-AF65-F5344CB8AC3E}">
        <p14:creationId xmlns:p14="http://schemas.microsoft.com/office/powerpoint/2010/main" val="3180672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B76BD1-129A-40C1-BCCE-E76F229E6DFA}"/>
              </a:ext>
            </a:extLst>
          </p:cNvPr>
          <p:cNvSpPr>
            <a:spLocks noGrp="1"/>
          </p:cNvSpPr>
          <p:nvPr>
            <p:ph type="dt" sz="half" idx="10"/>
          </p:nvPr>
        </p:nvSpPr>
        <p:spPr>
          <a:xfrm>
            <a:off x="838200" y="6356350"/>
            <a:ext cx="2743200" cy="365125"/>
          </a:xfrm>
          <a:prstGeom prst="rect">
            <a:avLst/>
          </a:prstGeom>
        </p:spPr>
        <p:txBody>
          <a:bodyPr/>
          <a:lstStyle/>
          <a:p>
            <a:fld id="{F4C32FF2-B337-4E07-BBED-5E57C562DD1D}" type="datetime1">
              <a:rPr lang="en-US" smtClean="0"/>
              <a:t>9/16/2022</a:t>
            </a:fld>
            <a:endParaRPr lang="en-US"/>
          </a:p>
        </p:txBody>
      </p:sp>
      <p:sp>
        <p:nvSpPr>
          <p:cNvPr id="3" name="Footer Placeholder 2">
            <a:extLst>
              <a:ext uri="{FF2B5EF4-FFF2-40B4-BE49-F238E27FC236}">
                <a16:creationId xmlns:a16="http://schemas.microsoft.com/office/drawing/2014/main" id="{BF936A4D-B0BE-4D37-B5C3-EBE55E2831E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48AE066-2F09-4F9C-BE77-C8C5B169C831}"/>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a:p>
        </p:txBody>
      </p:sp>
    </p:spTree>
    <p:extLst>
      <p:ext uri="{BB962C8B-B14F-4D97-AF65-F5344CB8AC3E}">
        <p14:creationId xmlns:p14="http://schemas.microsoft.com/office/powerpoint/2010/main" val="4146747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65051-14AD-4B69-9902-02DA18A7F1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C37B146-1D02-468F-8A0F-ECD6942755C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9D8618-5298-4120-8E44-256BAD307A9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6C224A-35D6-4892-96C4-595BBE60F6D2}"/>
              </a:ext>
            </a:extLst>
          </p:cNvPr>
          <p:cNvSpPr>
            <a:spLocks noGrp="1"/>
          </p:cNvSpPr>
          <p:nvPr>
            <p:ph type="dt" sz="half" idx="10"/>
          </p:nvPr>
        </p:nvSpPr>
        <p:spPr>
          <a:xfrm>
            <a:off x="838200" y="6356350"/>
            <a:ext cx="2743200" cy="365125"/>
          </a:xfrm>
          <a:prstGeom prst="rect">
            <a:avLst/>
          </a:prstGeom>
        </p:spPr>
        <p:txBody>
          <a:bodyPr/>
          <a:lstStyle/>
          <a:p>
            <a:fld id="{303A67CB-3EAA-40E9-A715-FE6BCD5885A7}" type="datetime1">
              <a:rPr lang="en-US" smtClean="0"/>
              <a:t>9/16/2022</a:t>
            </a:fld>
            <a:endParaRPr lang="en-US"/>
          </a:p>
        </p:txBody>
      </p:sp>
      <p:sp>
        <p:nvSpPr>
          <p:cNvPr id="6" name="Footer Placeholder 5">
            <a:extLst>
              <a:ext uri="{FF2B5EF4-FFF2-40B4-BE49-F238E27FC236}">
                <a16:creationId xmlns:a16="http://schemas.microsoft.com/office/drawing/2014/main" id="{0570B487-110F-4AF1-A115-2DB2301469F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DF940B5-A620-4896-B171-A6A1B8EF296C}"/>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a:p>
        </p:txBody>
      </p:sp>
    </p:spTree>
    <p:extLst>
      <p:ext uri="{BB962C8B-B14F-4D97-AF65-F5344CB8AC3E}">
        <p14:creationId xmlns:p14="http://schemas.microsoft.com/office/powerpoint/2010/main" val="33935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8E871-483C-42F2-8B4A-8F29B983CD9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6043B1C-4F80-4FEC-A365-FEC123B6ACF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1956A73-62E4-4202-B53F-6479DD15D12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3E0AB2-2B87-432A-B717-4938DDF1E04D}"/>
              </a:ext>
            </a:extLst>
          </p:cNvPr>
          <p:cNvSpPr>
            <a:spLocks noGrp="1"/>
          </p:cNvSpPr>
          <p:nvPr>
            <p:ph type="dt" sz="half" idx="10"/>
          </p:nvPr>
        </p:nvSpPr>
        <p:spPr>
          <a:xfrm>
            <a:off x="838200" y="6356350"/>
            <a:ext cx="2743200" cy="365125"/>
          </a:xfrm>
          <a:prstGeom prst="rect">
            <a:avLst/>
          </a:prstGeom>
        </p:spPr>
        <p:txBody>
          <a:bodyPr/>
          <a:lstStyle/>
          <a:p>
            <a:fld id="{C68D7B5F-C628-4224-B599-CA818B40227D}" type="datetime1">
              <a:rPr lang="en-US" smtClean="0"/>
              <a:t>9/16/2022</a:t>
            </a:fld>
            <a:endParaRPr lang="en-US"/>
          </a:p>
        </p:txBody>
      </p:sp>
      <p:sp>
        <p:nvSpPr>
          <p:cNvPr id="6" name="Footer Placeholder 5">
            <a:extLst>
              <a:ext uri="{FF2B5EF4-FFF2-40B4-BE49-F238E27FC236}">
                <a16:creationId xmlns:a16="http://schemas.microsoft.com/office/drawing/2014/main" id="{788B583B-0DDD-425E-BCEA-F1B128A7A4F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9CA3355-834E-42BE-8E42-A69FFC7CB865}"/>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a:p>
        </p:txBody>
      </p:sp>
    </p:spTree>
    <p:extLst>
      <p:ext uri="{BB962C8B-B14F-4D97-AF65-F5344CB8AC3E}">
        <p14:creationId xmlns:p14="http://schemas.microsoft.com/office/powerpoint/2010/main" val="567286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F8803BA-7BA6-479D-BD13-F04E5FE4DBBC}"/>
              </a:ext>
            </a:extLst>
          </p:cNvPr>
          <p:cNvSpPr/>
          <p:nvPr userDrawn="1"/>
        </p:nvSpPr>
        <p:spPr>
          <a:xfrm>
            <a:off x="0" y="0"/>
            <a:ext cx="12192000" cy="6858000"/>
          </a:xfrm>
          <a:prstGeom prst="rect">
            <a:avLst/>
          </a:prstGeom>
          <a:solidFill>
            <a:srgbClr val="005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7406788-9F80-43A9-A439-E4173ABB2A05}"/>
              </a:ext>
            </a:extLst>
          </p:cNvPr>
          <p:cNvSpPr/>
          <p:nvPr userDrawn="1"/>
        </p:nvSpPr>
        <p:spPr>
          <a:xfrm>
            <a:off x="153185" y="0"/>
            <a:ext cx="1188563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848507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fsis.usda.gov/sites/default/files/media_file/2021-08/MOU-FDA-USDA-dual-jurisdiction-2021-06-24.pdf"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21.png"/><Relationship Id="rId5" Type="http://schemas.openxmlformats.org/officeDocument/2006/relationships/diagramQuickStyle" Target="../diagrams/quickStyle1.xml"/><Relationship Id="rId10" Type="http://schemas.openxmlformats.org/officeDocument/2006/relationships/image" Target="../media/image20.png"/><Relationship Id="rId4" Type="http://schemas.openxmlformats.org/officeDocument/2006/relationships/diagramLayout" Target="../diagrams/layout1.xml"/><Relationship Id="rId9"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hyperlink" Target="https://app.rawgraphs.io/"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B39C61-03C9-4285-ADD8-4A09E2BC4BC9}"/>
              </a:ext>
            </a:extLst>
          </p:cNvPr>
          <p:cNvSpPr/>
          <p:nvPr/>
        </p:nvSpPr>
        <p:spPr>
          <a:xfrm>
            <a:off x="4489658" y="-477699"/>
            <a:ext cx="214312" cy="214312"/>
          </a:xfrm>
          <a:prstGeom prst="rect">
            <a:avLst/>
          </a:prstGeom>
          <a:solidFill>
            <a:srgbClr val="005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CF539B3-1261-4A65-BB06-E5E56F1A774E}"/>
              </a:ext>
            </a:extLst>
          </p:cNvPr>
          <p:cNvSpPr/>
          <p:nvPr/>
        </p:nvSpPr>
        <p:spPr>
          <a:xfrm>
            <a:off x="4749214" y="-477699"/>
            <a:ext cx="214312" cy="214312"/>
          </a:xfrm>
          <a:prstGeom prst="rect">
            <a:avLst/>
          </a:prstGeom>
          <a:solidFill>
            <a:srgbClr val="FEB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7E37FD5-D2C3-47C1-AED7-68694287AF63}"/>
              </a:ext>
            </a:extLst>
          </p:cNvPr>
          <p:cNvSpPr/>
          <p:nvPr/>
        </p:nvSpPr>
        <p:spPr>
          <a:xfrm>
            <a:off x="5008770" y="-477699"/>
            <a:ext cx="214312" cy="214312"/>
          </a:xfrm>
          <a:prstGeom prst="rect">
            <a:avLst/>
          </a:prstGeom>
          <a:solidFill>
            <a:srgbClr val="0089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FED54F4-244D-4193-B44C-74D1E2DD4B88}"/>
              </a:ext>
            </a:extLst>
          </p:cNvPr>
          <p:cNvSpPr/>
          <p:nvPr/>
        </p:nvSpPr>
        <p:spPr>
          <a:xfrm>
            <a:off x="5275471" y="-477699"/>
            <a:ext cx="214312" cy="214312"/>
          </a:xfrm>
          <a:prstGeom prst="rect">
            <a:avLst/>
          </a:prstGeom>
          <a:solidFill>
            <a:srgbClr val="C5EE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C7AFAED-6E88-4FAC-8E74-8ACF8456FEB4}"/>
              </a:ext>
            </a:extLst>
          </p:cNvPr>
          <p:cNvSpPr/>
          <p:nvPr/>
        </p:nvSpPr>
        <p:spPr>
          <a:xfrm>
            <a:off x="5535027" y="-477699"/>
            <a:ext cx="214312" cy="214312"/>
          </a:xfrm>
          <a:prstGeom prst="rect">
            <a:avLst/>
          </a:prstGeom>
          <a:solidFill>
            <a:srgbClr val="EAF5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2390F4F-9EC8-41C6-9D35-8DD74AE60566}"/>
              </a:ext>
            </a:extLst>
          </p:cNvPr>
          <p:cNvSpPr/>
          <p:nvPr/>
        </p:nvSpPr>
        <p:spPr>
          <a:xfrm>
            <a:off x="5794583" y="-477699"/>
            <a:ext cx="214312" cy="214312"/>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9CA8786-0E11-450C-87BD-1CACB566FC66}"/>
              </a:ext>
            </a:extLst>
          </p:cNvPr>
          <p:cNvSpPr/>
          <p:nvPr/>
        </p:nvSpPr>
        <p:spPr>
          <a:xfrm>
            <a:off x="6044614" y="-477699"/>
            <a:ext cx="214312" cy="21431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4D35FBE-C01E-43BF-9525-5DBCD4273896}"/>
              </a:ext>
            </a:extLst>
          </p:cNvPr>
          <p:cNvSpPr/>
          <p:nvPr/>
        </p:nvSpPr>
        <p:spPr>
          <a:xfrm>
            <a:off x="6304170" y="-477699"/>
            <a:ext cx="214312" cy="214312"/>
          </a:xfrm>
          <a:prstGeom prst="rect">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FA4B7AF-F3C9-47FB-B2E8-7AA0581530EF}"/>
              </a:ext>
            </a:extLst>
          </p:cNvPr>
          <p:cNvSpPr/>
          <p:nvPr/>
        </p:nvSpPr>
        <p:spPr>
          <a:xfrm>
            <a:off x="6563726" y="-477699"/>
            <a:ext cx="214312" cy="214312"/>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ectangle 10">
            <a:extLst>
              <a:ext uri="{FF2B5EF4-FFF2-40B4-BE49-F238E27FC236}">
                <a16:creationId xmlns:a16="http://schemas.microsoft.com/office/drawing/2014/main" id="{FB15C1D1-0AF6-403E-B89E-AA2A0F6061D3}"/>
              </a:ext>
            </a:extLst>
          </p:cNvPr>
          <p:cNvSpPr/>
          <p:nvPr/>
        </p:nvSpPr>
        <p:spPr>
          <a:xfrm>
            <a:off x="6833603" y="-477699"/>
            <a:ext cx="214312" cy="214312"/>
          </a:xfrm>
          <a:prstGeom prst="rect">
            <a:avLst/>
          </a:prstGeom>
          <a:solidFill>
            <a:srgbClr val="F9FB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8BC3ED17-6F77-4EB6-9E19-3CFF67FBD463}"/>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3695" y="384912"/>
            <a:ext cx="4115963" cy="536867"/>
          </a:xfrm>
          <a:prstGeom prst="rect">
            <a:avLst/>
          </a:prstGeom>
        </p:spPr>
      </p:pic>
      <p:pic>
        <p:nvPicPr>
          <p:cNvPr id="23" name="Picture 22">
            <a:extLst>
              <a:ext uri="{FF2B5EF4-FFF2-40B4-BE49-F238E27FC236}">
                <a16:creationId xmlns:a16="http://schemas.microsoft.com/office/drawing/2014/main" id="{FDAA3477-6AF7-4154-BCA9-198BB463CE38}"/>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73695" y="1434915"/>
            <a:ext cx="8287703" cy="5423084"/>
          </a:xfrm>
          <a:prstGeom prst="rect">
            <a:avLst/>
          </a:prstGeom>
          <a:gradFill flip="none" rotWithShape="1">
            <a:gsLst>
              <a:gs pos="0">
                <a:schemeClr val="accent1">
                  <a:lumMod val="5000"/>
                  <a:lumOff val="95000"/>
                </a:schemeClr>
              </a:gs>
              <a:gs pos="74000">
                <a:schemeClr val="accent1">
                  <a:lumMod val="45000"/>
                  <a:lumOff val="55000"/>
                  <a:alpha val="79000"/>
                </a:schemeClr>
              </a:gs>
              <a:gs pos="83000">
                <a:schemeClr val="accent1">
                  <a:lumMod val="45000"/>
                  <a:lumOff val="55000"/>
                </a:schemeClr>
              </a:gs>
              <a:gs pos="100000">
                <a:schemeClr val="accent1">
                  <a:lumMod val="30000"/>
                  <a:lumOff val="70000"/>
                </a:schemeClr>
              </a:gs>
            </a:gsLst>
            <a:lin ang="2700000" scaled="1"/>
            <a:tileRect/>
          </a:gradFill>
          <a:ln>
            <a:noFill/>
          </a:ln>
          <a:effectLst>
            <a:outerShdw blurRad="50800" dist="38100" dir="2700000" algn="tl" rotWithShape="0">
              <a:prstClr val="black">
                <a:alpha val="40000"/>
              </a:prstClr>
            </a:outerShdw>
          </a:effectLst>
        </p:spPr>
      </p:pic>
      <p:sp>
        <p:nvSpPr>
          <p:cNvPr id="25" name="Rectangle 24">
            <a:extLst>
              <a:ext uri="{FF2B5EF4-FFF2-40B4-BE49-F238E27FC236}">
                <a16:creationId xmlns:a16="http://schemas.microsoft.com/office/drawing/2014/main" id="{263081E7-CF85-47F8-A239-88DF176154A6}"/>
              </a:ext>
            </a:extLst>
          </p:cNvPr>
          <p:cNvSpPr/>
          <p:nvPr/>
        </p:nvSpPr>
        <p:spPr>
          <a:xfrm>
            <a:off x="1961346" y="1434916"/>
            <a:ext cx="9911867" cy="5423084"/>
          </a:xfrm>
          <a:prstGeom prst="rect">
            <a:avLst/>
          </a:prstGeom>
          <a:gradFill flip="none" rotWithShape="1">
            <a:gsLst>
              <a:gs pos="0">
                <a:srgbClr val="005341">
                  <a:alpha val="0"/>
                </a:srgbClr>
              </a:gs>
              <a:gs pos="42000">
                <a:srgbClr val="005341">
                  <a:alpha val="71000"/>
                </a:srgbClr>
              </a:gs>
              <a:gs pos="62000">
                <a:srgbClr val="005341"/>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FA517F6C-A21D-41CA-BF8F-EBA143E2F3AE}"/>
              </a:ext>
            </a:extLst>
          </p:cNvPr>
          <p:cNvSpPr txBox="1"/>
          <p:nvPr/>
        </p:nvSpPr>
        <p:spPr>
          <a:xfrm>
            <a:off x="6162086" y="1592080"/>
            <a:ext cx="8622721" cy="2123658"/>
          </a:xfrm>
          <a:prstGeom prst="rect">
            <a:avLst/>
          </a:prstGeom>
          <a:noFill/>
        </p:spPr>
        <p:txBody>
          <a:bodyPr wrap="square" rtlCol="0">
            <a:spAutoFit/>
          </a:bodyPr>
          <a:lstStyle/>
          <a:p>
            <a:r>
              <a:rPr lang="en-US" sz="2800" b="1">
                <a:solidFill>
                  <a:schemeClr val="bg1"/>
                </a:solidFill>
                <a:latin typeface="Merriweather" panose="02000000000000000000" pitchFamily="2" charset="0"/>
                <a:cs typeface="Merriweather" panose="02000000000000000000" pitchFamily="2" charset="0"/>
              </a:rPr>
              <a:t>Using Whole Genome</a:t>
            </a:r>
          </a:p>
          <a:p>
            <a:r>
              <a:rPr lang="en-US" sz="2800" b="1">
                <a:solidFill>
                  <a:schemeClr val="bg1"/>
                </a:solidFill>
                <a:latin typeface="Merriweather" panose="02000000000000000000" pitchFamily="2" charset="0"/>
                <a:cs typeface="Merriweather" panose="02000000000000000000" pitchFamily="2" charset="0"/>
              </a:rPr>
              <a:t>Sequencing Data</a:t>
            </a:r>
          </a:p>
          <a:p>
            <a:r>
              <a:rPr lang="en-US" sz="2800" b="1">
                <a:solidFill>
                  <a:schemeClr val="bg1"/>
                </a:solidFill>
                <a:latin typeface="Merriweather" panose="02000000000000000000" pitchFamily="2" charset="0"/>
                <a:cs typeface="Merriweather" panose="02000000000000000000" pitchFamily="2" charset="0"/>
              </a:rPr>
              <a:t>to Inform Food Safety</a:t>
            </a:r>
          </a:p>
          <a:p>
            <a:r>
              <a:rPr lang="en-US" sz="2800" b="1">
                <a:solidFill>
                  <a:schemeClr val="bg1"/>
                </a:solidFill>
                <a:latin typeface="Merriweather" panose="02000000000000000000" pitchFamily="2" charset="0"/>
                <a:cs typeface="Merriweather" panose="02000000000000000000" pitchFamily="2" charset="0"/>
              </a:rPr>
              <a:t>Actions</a:t>
            </a:r>
            <a:endParaRPr lang="en-US" sz="2000" b="1">
              <a:solidFill>
                <a:schemeClr val="bg1"/>
              </a:solidFill>
              <a:latin typeface="Merriweather" panose="02000000000000000000" pitchFamily="2" charset="0"/>
              <a:cs typeface="Merriweather" panose="02000000000000000000" pitchFamily="2" charset="0"/>
            </a:endParaRPr>
          </a:p>
          <a:p>
            <a:endParaRPr lang="en-US" sz="2000" b="1">
              <a:solidFill>
                <a:schemeClr val="bg1"/>
              </a:solidFill>
              <a:latin typeface="Merriweather" panose="02000000000000000000" pitchFamily="2" charset="0"/>
              <a:cs typeface="Merriweather" panose="02000000000000000000" pitchFamily="2" charset="0"/>
            </a:endParaRPr>
          </a:p>
        </p:txBody>
      </p:sp>
      <p:cxnSp>
        <p:nvCxnSpPr>
          <p:cNvPr id="48" name="Straight Connector 47">
            <a:extLst>
              <a:ext uri="{FF2B5EF4-FFF2-40B4-BE49-F238E27FC236}">
                <a16:creationId xmlns:a16="http://schemas.microsoft.com/office/drawing/2014/main" id="{1F8D23E4-9FF9-4B45-A7E6-27CB677BE179}"/>
              </a:ext>
            </a:extLst>
          </p:cNvPr>
          <p:cNvCxnSpPr/>
          <p:nvPr/>
        </p:nvCxnSpPr>
        <p:spPr>
          <a:xfrm>
            <a:off x="6250986" y="3375931"/>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698C261E-4936-49F2-AB2C-50252F7BB7D3}"/>
              </a:ext>
            </a:extLst>
          </p:cNvPr>
          <p:cNvSpPr txBox="1"/>
          <p:nvPr/>
        </p:nvSpPr>
        <p:spPr>
          <a:xfrm>
            <a:off x="6162086" y="3552456"/>
            <a:ext cx="6096000" cy="923330"/>
          </a:xfrm>
          <a:prstGeom prst="rect">
            <a:avLst/>
          </a:prstGeom>
          <a:noFill/>
        </p:spPr>
        <p:txBody>
          <a:bodyPr wrap="square">
            <a:spAutoFit/>
          </a:bodyPr>
          <a:lstStyle/>
          <a:p>
            <a:r>
              <a:rPr lang="en-US" sz="1800" dirty="0">
                <a:solidFill>
                  <a:schemeClr val="bg1"/>
                </a:solidFill>
                <a:latin typeface="Merriweather" panose="02000000000000000000" pitchFamily="2" charset="0"/>
                <a:cs typeface="Merriweather" panose="02000000000000000000" pitchFamily="2" charset="0"/>
              </a:rPr>
              <a:t>Kristina Barlow and Meryl Silverman</a:t>
            </a:r>
          </a:p>
          <a:p>
            <a:r>
              <a:rPr lang="en-US" sz="1800" dirty="0">
                <a:solidFill>
                  <a:schemeClr val="bg1"/>
                </a:solidFill>
                <a:latin typeface="Merriweather" panose="02000000000000000000" pitchFamily="2" charset="0"/>
                <a:cs typeface="Merriweather" panose="02000000000000000000" pitchFamily="2" charset="0"/>
              </a:rPr>
              <a:t>Genome </a:t>
            </a:r>
            <a:r>
              <a:rPr lang="en-US" sz="1800" dirty="0" err="1">
                <a:solidFill>
                  <a:schemeClr val="bg1"/>
                </a:solidFill>
                <a:latin typeface="Merriweather" panose="02000000000000000000" pitchFamily="2" charset="0"/>
                <a:cs typeface="Merriweather" panose="02000000000000000000" pitchFamily="2" charset="0"/>
              </a:rPr>
              <a:t>Trakr</a:t>
            </a:r>
            <a:r>
              <a:rPr lang="en-US" sz="1800" dirty="0">
                <a:solidFill>
                  <a:schemeClr val="bg1"/>
                </a:solidFill>
                <a:latin typeface="Merriweather" panose="02000000000000000000" pitchFamily="2" charset="0"/>
                <a:cs typeface="Merriweather" panose="02000000000000000000" pitchFamily="2" charset="0"/>
              </a:rPr>
              <a:t> Meeting</a:t>
            </a:r>
          </a:p>
          <a:p>
            <a:r>
              <a:rPr lang="en-US" sz="1800" dirty="0">
                <a:solidFill>
                  <a:schemeClr val="bg1"/>
                </a:solidFill>
                <a:latin typeface="Merriweather"/>
                <a:cs typeface="Merriweather" panose="02000000000000000000" pitchFamily="2" charset="0"/>
              </a:rPr>
              <a:t>October 20, 2022</a:t>
            </a:r>
          </a:p>
        </p:txBody>
      </p:sp>
    </p:spTree>
    <p:extLst>
      <p:ext uri="{BB962C8B-B14F-4D97-AF65-F5344CB8AC3E}">
        <p14:creationId xmlns:p14="http://schemas.microsoft.com/office/powerpoint/2010/main" val="133296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AF4DEB-52F7-4EDC-9AB1-893E0F6C3B25}"/>
              </a:ext>
            </a:extLst>
          </p:cNvPr>
          <p:cNvSpPr txBox="1"/>
          <p:nvPr/>
        </p:nvSpPr>
        <p:spPr>
          <a:xfrm>
            <a:off x="617516" y="466106"/>
            <a:ext cx="9224315" cy="523220"/>
          </a:xfrm>
          <a:prstGeom prst="rect">
            <a:avLst/>
          </a:prstGeom>
          <a:noFill/>
        </p:spPr>
        <p:txBody>
          <a:bodyPr wrap="square" lIns="91440" tIns="45720" rIns="91440" bIns="45720" rtlCol="0" anchor="t">
            <a:spAutoFit/>
          </a:bodyPr>
          <a:lstStyle/>
          <a:p>
            <a:r>
              <a:rPr lang="en-US" sz="2800" b="1">
                <a:solidFill>
                  <a:srgbClr val="005341"/>
                </a:solidFill>
                <a:latin typeface="Merriweather"/>
                <a:cs typeface="Merriweather" panose="02000000000000000000" pitchFamily="2" charset="0"/>
              </a:rPr>
              <a:t>FSIS Actions when Triage Team Criteria Met</a:t>
            </a:r>
            <a:endParaRPr lang="en-US" sz="2800" b="1">
              <a:solidFill>
                <a:srgbClr val="005341"/>
              </a:solidFill>
              <a:latin typeface="Merriweather" panose="02000000000000000000" pitchFamily="2" charset="0"/>
              <a:cs typeface="Merriweather" panose="02000000000000000000" pitchFamily="2" charset="0"/>
            </a:endParaRPr>
          </a:p>
        </p:txBody>
      </p:sp>
      <p:cxnSp>
        <p:nvCxnSpPr>
          <p:cNvPr id="4" name="Straight Connector 3">
            <a:extLst>
              <a:ext uri="{FF2B5EF4-FFF2-40B4-BE49-F238E27FC236}">
                <a16:creationId xmlns:a16="http://schemas.microsoft.com/office/drawing/2014/main" id="{755FA1AC-EEE8-4A3F-B8BF-C0446F7A1F9E}"/>
              </a:ext>
            </a:extLst>
          </p:cNvPr>
          <p:cNvCxnSpPr/>
          <p:nvPr/>
        </p:nvCxnSpPr>
        <p:spPr>
          <a:xfrm>
            <a:off x="706417" y="115117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4909E48-DE84-4093-8119-A244911F921A}"/>
              </a:ext>
            </a:extLst>
          </p:cNvPr>
          <p:cNvSpPr/>
          <p:nvPr/>
        </p:nvSpPr>
        <p:spPr>
          <a:xfrm>
            <a:off x="617517" y="2674884"/>
            <a:ext cx="6310460" cy="2265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0">
            <a:extLst>
              <a:ext uri="{FF2B5EF4-FFF2-40B4-BE49-F238E27FC236}">
                <a16:creationId xmlns:a16="http://schemas.microsoft.com/office/drawing/2014/main" id="{FFBBCF59-5B7E-42AF-B453-8A02F92BD424}"/>
              </a:ext>
            </a:extLst>
          </p:cNvPr>
          <p:cNvSpPr>
            <a:spLocks noGrp="1"/>
          </p:cNvSpPr>
          <p:nvPr>
            <p:ph type="sldNum" sz="quarter" idx="12"/>
          </p:nvPr>
        </p:nvSpPr>
        <p:spPr/>
        <p:txBody>
          <a:bodyPr/>
          <a:lstStyle/>
          <a:p>
            <a:pPr algn="r"/>
            <a:fld id="{03A75F24-4C79-4789-A431-270DDC189601}" type="slidenum">
              <a:rPr lang="en-US" smtClean="0"/>
              <a:pPr algn="r"/>
              <a:t>10</a:t>
            </a:fld>
            <a:endParaRPr lang="en-US"/>
          </a:p>
        </p:txBody>
      </p:sp>
      <p:sp>
        <p:nvSpPr>
          <p:cNvPr id="10" name="TextBox 9">
            <a:extLst>
              <a:ext uri="{FF2B5EF4-FFF2-40B4-BE49-F238E27FC236}">
                <a16:creationId xmlns:a16="http://schemas.microsoft.com/office/drawing/2014/main" id="{61F74A29-37EB-42AA-8627-F5D43C5E9A10}"/>
              </a:ext>
            </a:extLst>
          </p:cNvPr>
          <p:cNvSpPr txBox="1"/>
          <p:nvPr/>
        </p:nvSpPr>
        <p:spPr>
          <a:xfrm>
            <a:off x="731087" y="1236479"/>
            <a:ext cx="11195870" cy="6617196"/>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400" dirty="0">
                <a:latin typeface="Source Sans Pro" panose="020B0503030403020204" pitchFamily="34" charset="0"/>
                <a:ea typeface="Source Sans Pro" panose="020B0503030403020204" pitchFamily="34" charset="0"/>
              </a:rPr>
              <a:t>Reports were sent following each isolate that met the Triage Team’s criteria (n=15).</a:t>
            </a:r>
          </a:p>
          <a:p>
            <a:pPr marL="285750" indent="-285750">
              <a:buFont typeface="Arial" panose="020B0604020202020204" pitchFamily="34" charset="0"/>
              <a:buChar char="•"/>
            </a:pPr>
            <a:endParaRPr lang="en-US" sz="2800" dirty="0">
              <a:latin typeface="Source Sans Pro" panose="020B0503030403020204" pitchFamily="34" charset="0"/>
              <a:ea typeface="Source Sans Pro" panose="020B0503030403020204" pitchFamily="34" charset="0"/>
            </a:endParaRPr>
          </a:p>
          <a:p>
            <a:pPr marL="742950" lvl="1" indent="-285750">
              <a:buFont typeface="Arial" panose="020B0604020202020204" pitchFamily="34" charset="0"/>
              <a:buChar char="•"/>
            </a:pPr>
            <a:r>
              <a:rPr lang="en-US" sz="2000" dirty="0">
                <a:effectLst/>
                <a:latin typeface="Source Sans Pro" panose="020B0503030403020204" pitchFamily="34" charset="0"/>
                <a:ea typeface="Source Sans Pro" panose="020B0503030403020204" pitchFamily="34" charset="0"/>
              </a:rPr>
              <a:t>Reports represented 15 positive sampling events at 13 separate establishments.</a:t>
            </a:r>
          </a:p>
          <a:p>
            <a:pPr marL="742950" lvl="1" indent="-285750">
              <a:buFont typeface="Arial" panose="020B0604020202020204" pitchFamily="34" charset="0"/>
              <a:buChar char="•"/>
            </a:pPr>
            <a:r>
              <a:rPr lang="en-US" sz="2000" dirty="0">
                <a:effectLst/>
                <a:latin typeface="Source Sans Pro" panose="020B0503030403020204" pitchFamily="34" charset="0"/>
                <a:ea typeface="Source Sans Pro" panose="020B0503030403020204" pitchFamily="34" charset="0"/>
              </a:rPr>
              <a:t>Of these, WGS analyses for 7 of 15 (40%) sampling events supported further consideration because: </a:t>
            </a:r>
          </a:p>
          <a:p>
            <a:pPr marL="1200150" lvl="2" indent="-285750">
              <a:buFont typeface="Arial" panose="020B0604020202020204" pitchFamily="34" charset="0"/>
              <a:buChar char="•"/>
            </a:pPr>
            <a:r>
              <a:rPr lang="en-US" sz="2000" dirty="0">
                <a:latin typeface="Source Sans Pro" panose="020B0503030403020204" pitchFamily="34" charset="0"/>
                <a:ea typeface="Source Sans Pro" panose="020B0503030403020204" pitchFamily="34" charset="0"/>
              </a:rPr>
              <a:t>T</a:t>
            </a:r>
            <a:r>
              <a:rPr lang="en-US" sz="2000" dirty="0">
                <a:effectLst/>
                <a:latin typeface="Source Sans Pro" panose="020B0503030403020204" pitchFamily="34" charset="0"/>
                <a:ea typeface="Source Sans Pro" panose="020B0503030403020204" pitchFamily="34" charset="0"/>
              </a:rPr>
              <a:t>here were no other isolates from other sources in the same NCBI cluster, </a:t>
            </a:r>
          </a:p>
          <a:p>
            <a:pPr marL="1200150" lvl="2" indent="-285750">
              <a:buFont typeface="Arial" panose="020B0604020202020204" pitchFamily="34" charset="0"/>
              <a:buChar char="•"/>
            </a:pPr>
            <a:r>
              <a:rPr lang="en-US" sz="2000" dirty="0">
                <a:latin typeface="Source Sans Pro" panose="020B0503030403020204" pitchFamily="34" charset="0"/>
                <a:ea typeface="Source Sans Pro" panose="020B0503030403020204" pitchFamily="34" charset="0"/>
              </a:rPr>
              <a:t>O</a:t>
            </a:r>
            <a:r>
              <a:rPr lang="en-US" sz="2000" dirty="0">
                <a:effectLst/>
                <a:latin typeface="Source Sans Pro" panose="020B0503030403020204" pitchFamily="34" charset="0"/>
                <a:ea typeface="Source Sans Pro" panose="020B0503030403020204" pitchFamily="34" charset="0"/>
              </a:rPr>
              <a:t>ther isolates that were in the cluster had a potential relationship to the FSIS isolate, or </a:t>
            </a:r>
          </a:p>
          <a:p>
            <a:pPr marL="1200150" lvl="2" indent="-285750">
              <a:buFont typeface="Arial" panose="020B0604020202020204" pitchFamily="34" charset="0"/>
              <a:buChar char="•"/>
            </a:pPr>
            <a:r>
              <a:rPr lang="en-US" sz="2000" dirty="0">
                <a:latin typeface="Source Sans Pro" panose="020B0503030403020204" pitchFamily="34" charset="0"/>
                <a:ea typeface="Source Sans Pro" panose="020B0503030403020204" pitchFamily="34" charset="0"/>
              </a:rPr>
              <a:t>T</a:t>
            </a:r>
            <a:r>
              <a:rPr lang="en-US" sz="2000" dirty="0">
                <a:effectLst/>
                <a:latin typeface="Source Sans Pro" panose="020B0503030403020204" pitchFamily="34" charset="0"/>
                <a:ea typeface="Source Sans Pro" panose="020B0503030403020204" pitchFamily="34" charset="0"/>
              </a:rPr>
              <a:t>he FSIS isolate and clinical isolates were determined to be </a:t>
            </a:r>
            <a:r>
              <a:rPr lang="en-US" sz="2000" b="0" i="0" dirty="0">
                <a:effectLst/>
                <a:latin typeface="Source Sans Pro" panose="020B0503030403020204" pitchFamily="34" charset="0"/>
                <a:ea typeface="Source Sans Pro" panose="020B0503030403020204" pitchFamily="34" charset="0"/>
              </a:rPr>
              <a:t>more closely related than other isolates from other sources in the SNP tree</a:t>
            </a:r>
            <a:r>
              <a:rPr lang="en-US" sz="2000" dirty="0">
                <a:effectLst/>
                <a:latin typeface="Source Sans Pro" panose="020B0503030403020204" pitchFamily="34" charset="0"/>
                <a:ea typeface="Source Sans Pro" panose="020B0503030403020204" pitchFamily="34" charset="0"/>
              </a:rPr>
              <a:t>.</a:t>
            </a:r>
          </a:p>
          <a:p>
            <a:pPr marL="742950" lvl="1" indent="-285750">
              <a:buFont typeface="Arial" panose="020B0604020202020204" pitchFamily="34" charset="0"/>
              <a:buChar char="•"/>
            </a:pPr>
            <a:r>
              <a:rPr lang="en-US" sz="2000" dirty="0">
                <a:latin typeface="Source Sans Pro" panose="020B0503030403020204" pitchFamily="34" charset="0"/>
                <a:ea typeface="Source Sans Pro" panose="020B0503030403020204" pitchFamily="34" charset="0"/>
              </a:rPr>
              <a:t>Reports also provided an opportunity to explain complex WGS findings to inspection personnel.</a:t>
            </a:r>
          </a:p>
          <a:p>
            <a:pPr marL="285750" indent="-285750">
              <a:buFont typeface="Arial" panose="020B0604020202020204" pitchFamily="34" charset="0"/>
              <a:buChar char="•"/>
            </a:pPr>
            <a:endParaRPr lang="en-US" sz="2800" dirty="0">
              <a:highlight>
                <a:srgbClr val="FFFF00"/>
              </a:highlight>
              <a:latin typeface="Source Sans Pro" panose="020B0503030403020204" pitchFamily="34" charset="0"/>
              <a:ea typeface="Source Sans Pro" panose="020B0503030403020204" pitchFamily="34" charset="0"/>
            </a:endParaRPr>
          </a:p>
          <a:p>
            <a:pPr marL="285750" indent="-285750">
              <a:buFont typeface="Arial" panose="020B0604020202020204" pitchFamily="34" charset="0"/>
              <a:buChar char="•"/>
            </a:pPr>
            <a:r>
              <a:rPr lang="en-US" sz="2400" dirty="0">
                <a:latin typeface="Source Sans Pro" panose="020B0503030403020204" pitchFamily="34" charset="0"/>
                <a:ea typeface="Source Sans Pro" panose="020B0503030403020204" pitchFamily="34" charset="0"/>
              </a:rPr>
              <a:t>FSIS completed intensified verification testing (IVT) at 9 of the 13* establishments.  </a:t>
            </a:r>
            <a:endParaRPr lang="en-US" sz="2400" dirty="0">
              <a:highlight>
                <a:srgbClr val="FFFF00"/>
              </a:highlight>
              <a:latin typeface="Source Sans Pro" panose="020B0503030403020204" pitchFamily="34" charset="0"/>
              <a:ea typeface="Source Sans Pro" panose="020B0503030403020204" pitchFamily="34" charset="0"/>
            </a:endParaRPr>
          </a:p>
          <a:p>
            <a:pPr marL="285750" indent="-285750">
              <a:buFont typeface="Arial" panose="020B0604020202020204" pitchFamily="34" charset="0"/>
              <a:buChar char="•"/>
            </a:pPr>
            <a:endParaRPr lang="en-US" sz="2400" dirty="0">
              <a:latin typeface="Source Sans Pro" panose="020B0503030403020204" pitchFamily="34" charset="0"/>
              <a:ea typeface="Source Sans Pro" panose="020B0503030403020204" pitchFamily="34" charset="0"/>
            </a:endParaRPr>
          </a:p>
          <a:p>
            <a:pPr marL="285750" indent="-285750">
              <a:buFont typeface="Arial" panose="020B0604020202020204" pitchFamily="34" charset="0"/>
              <a:buChar char="•"/>
            </a:pPr>
            <a:r>
              <a:rPr lang="en-US" sz="2400" dirty="0">
                <a:latin typeface="Source Sans Pro" panose="020B0503030403020204" pitchFamily="34" charset="0"/>
                <a:ea typeface="Source Sans Pro" panose="020B0503030403020204" pitchFamily="34" charset="0"/>
              </a:rPr>
              <a:t>In most cases (7/9), follow-up IVT testing was negative.</a:t>
            </a:r>
            <a:r>
              <a:rPr lang="en-US" sz="2400" dirty="0"/>
              <a:t> </a:t>
            </a:r>
          </a:p>
          <a:p>
            <a:pPr lvl="0"/>
            <a:endParaRPr lang="en-US" sz="2800" dirty="0"/>
          </a:p>
          <a:p>
            <a:pPr marL="285750" indent="-285750">
              <a:buFont typeface="Arial" panose="020B0604020202020204" pitchFamily="34" charset="0"/>
              <a:buChar char="•"/>
            </a:pPr>
            <a:endParaRPr lang="en-US" sz="2800" dirty="0">
              <a:latin typeface="Source Sans Pro" panose="020B0503030403020204" pitchFamily="34" charset="0"/>
              <a:ea typeface="Source Sans Pro" panose="020B0503030403020204" pitchFamily="34" charset="0"/>
            </a:endParaRPr>
          </a:p>
          <a:p>
            <a:pPr marL="285750" indent="-285750">
              <a:buFont typeface="Arial" panose="020B0604020202020204" pitchFamily="34" charset="0"/>
              <a:buChar char="•"/>
            </a:pPr>
            <a:endParaRPr lang="en-US" sz="2800" dirty="0">
              <a:latin typeface="Source Sans Pro" panose="020B0503030403020204" pitchFamily="34" charset="0"/>
              <a:ea typeface="Source Sans Pro" panose="020B0503030403020204" pitchFamily="34" charset="0"/>
            </a:endParaRPr>
          </a:p>
          <a:p>
            <a:pPr marL="285750" indent="-285750">
              <a:buFont typeface="Arial" panose="020B0604020202020204" pitchFamily="34" charset="0"/>
              <a:buChar char="•"/>
            </a:pPr>
            <a:endParaRPr lang="en-US" sz="2800" dirty="0">
              <a:latin typeface="Source Sans Pro" panose="020B0503030403020204" pitchFamily="34" charset="0"/>
              <a:ea typeface="Source Sans Pro" panose="020B0503030403020204" pitchFamily="34" charset="0"/>
            </a:endParaRPr>
          </a:p>
        </p:txBody>
      </p:sp>
      <p:pic>
        <p:nvPicPr>
          <p:cNvPr id="7" name="Picture 6">
            <a:extLst>
              <a:ext uri="{FF2B5EF4-FFF2-40B4-BE49-F238E27FC236}">
                <a16:creationId xmlns:a16="http://schemas.microsoft.com/office/drawing/2014/main" id="{4F2C65B2-BC1F-49BF-8B52-C07AB1FF665A}"/>
              </a:ext>
            </a:extLst>
          </p:cNvPr>
          <p:cNvPicPr>
            <a:picLocks noChangeAspect="1"/>
          </p:cNvPicPr>
          <p:nvPr/>
        </p:nvPicPr>
        <p:blipFill rotWithShape="1">
          <a:blip r:embed="rId3"/>
          <a:srcRect l="9214" t="-474" r="16610" b="6563"/>
          <a:stretch/>
        </p:blipFill>
        <p:spPr>
          <a:xfrm>
            <a:off x="8720017" y="103254"/>
            <a:ext cx="3117011" cy="1099954"/>
          </a:xfrm>
          <a:prstGeom prst="rect">
            <a:avLst/>
          </a:prstGeom>
        </p:spPr>
      </p:pic>
      <p:sp>
        <p:nvSpPr>
          <p:cNvPr id="2" name="TextBox 1">
            <a:extLst>
              <a:ext uri="{FF2B5EF4-FFF2-40B4-BE49-F238E27FC236}">
                <a16:creationId xmlns:a16="http://schemas.microsoft.com/office/drawing/2014/main" id="{6A2797D8-102E-4FD5-B093-0E11BC083C95}"/>
              </a:ext>
            </a:extLst>
          </p:cNvPr>
          <p:cNvSpPr txBox="1"/>
          <p:nvPr/>
        </p:nvSpPr>
        <p:spPr>
          <a:xfrm>
            <a:off x="265043" y="6139260"/>
            <a:ext cx="11309506" cy="646331"/>
          </a:xfrm>
          <a:prstGeom prst="rect">
            <a:avLst/>
          </a:prstGeom>
          <a:noFill/>
        </p:spPr>
        <p:txBody>
          <a:bodyPr wrap="none" rtlCol="0">
            <a:spAutoFit/>
          </a:bodyPr>
          <a:lstStyle/>
          <a:p>
            <a:r>
              <a:rPr lang="en-US" sz="1800" dirty="0">
                <a:latin typeface="Source Sans Pro" panose="020B0503030403020204" pitchFamily="34" charset="0"/>
                <a:ea typeface="Source Sans Pro" panose="020B0503030403020204" pitchFamily="34" charset="0"/>
              </a:rPr>
              <a:t>*Two establishments had positives in June, so follow-up testing had not </a:t>
            </a:r>
            <a:r>
              <a:rPr lang="en-US" dirty="0">
                <a:latin typeface="Source Sans Pro" panose="020B0503030403020204" pitchFamily="34" charset="0"/>
                <a:ea typeface="Source Sans Pro" panose="020B0503030403020204" pitchFamily="34" charset="0"/>
              </a:rPr>
              <a:t>been completed b</a:t>
            </a:r>
            <a:r>
              <a:rPr lang="en-US" sz="1800" dirty="0">
                <a:latin typeface="Source Sans Pro" panose="020B0503030403020204" pitchFamily="34" charset="0"/>
                <a:ea typeface="Source Sans Pro" panose="020B0503030403020204" pitchFamily="34" charset="0"/>
              </a:rPr>
              <a:t>y the time of this analysis.</a:t>
            </a:r>
          </a:p>
          <a:p>
            <a:endParaRPr lang="en-US" dirty="0"/>
          </a:p>
        </p:txBody>
      </p:sp>
    </p:spTree>
    <p:extLst>
      <p:ext uri="{BB962C8B-B14F-4D97-AF65-F5344CB8AC3E}">
        <p14:creationId xmlns:p14="http://schemas.microsoft.com/office/powerpoint/2010/main" val="2280600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AF4DEB-52F7-4EDC-9AB1-893E0F6C3B25}"/>
              </a:ext>
            </a:extLst>
          </p:cNvPr>
          <p:cNvSpPr txBox="1"/>
          <p:nvPr/>
        </p:nvSpPr>
        <p:spPr>
          <a:xfrm>
            <a:off x="617516" y="466106"/>
            <a:ext cx="10137569"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Other WGS Findings of Interest</a:t>
            </a:r>
          </a:p>
        </p:txBody>
      </p:sp>
      <p:cxnSp>
        <p:nvCxnSpPr>
          <p:cNvPr id="4" name="Straight Connector 3">
            <a:extLst>
              <a:ext uri="{FF2B5EF4-FFF2-40B4-BE49-F238E27FC236}">
                <a16:creationId xmlns:a16="http://schemas.microsoft.com/office/drawing/2014/main" id="{755FA1AC-EEE8-4A3F-B8BF-C0446F7A1F9E}"/>
              </a:ext>
            </a:extLst>
          </p:cNvPr>
          <p:cNvCxnSpPr/>
          <p:nvPr/>
        </p:nvCxnSpPr>
        <p:spPr>
          <a:xfrm>
            <a:off x="706417" y="115117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4909E48-DE84-4093-8119-A244911F921A}"/>
              </a:ext>
            </a:extLst>
          </p:cNvPr>
          <p:cNvSpPr/>
          <p:nvPr/>
        </p:nvSpPr>
        <p:spPr>
          <a:xfrm>
            <a:off x="617517" y="2674884"/>
            <a:ext cx="6310460" cy="2265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9F8301C-0E9A-4051-80ED-E24C85F99EDF}"/>
              </a:ext>
            </a:extLst>
          </p:cNvPr>
          <p:cNvSpPr txBox="1"/>
          <p:nvPr/>
        </p:nvSpPr>
        <p:spPr>
          <a:xfrm>
            <a:off x="731086" y="1337522"/>
            <a:ext cx="11059861" cy="5078313"/>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400" dirty="0">
                <a:latin typeface="Source Sans Pro"/>
                <a:ea typeface="Source Sans Pro"/>
              </a:rPr>
              <a:t>Two cases where imported product was determined to be closely related to clinical isolates outside of the U.S., the Triage Team did not develop a report but shared the information with international staffs for coordination with foreign Central Competent Authorities.</a:t>
            </a:r>
          </a:p>
          <a:p>
            <a:pPr marL="342900" indent="-342900">
              <a:buFont typeface="Arial" panose="020B0604020202020204" pitchFamily="34" charset="0"/>
              <a:buChar char="•"/>
            </a:pPr>
            <a:endParaRPr lang="en-US" sz="1200" dirty="0">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en-US" sz="2400" dirty="0">
                <a:latin typeface="Source Sans Pro"/>
                <a:ea typeface="Source Sans Pro"/>
              </a:rPr>
              <a:t>Two cases where RTE product from one establishment was closely related to another RTE product from another establishment but neither was closely related to clinical isolates at the time of upload.</a:t>
            </a:r>
          </a:p>
          <a:p>
            <a:pPr marL="342900" indent="-342900">
              <a:buFont typeface="Arial" panose="020B0604020202020204" pitchFamily="34" charset="0"/>
              <a:buChar char="•"/>
            </a:pPr>
            <a:endParaRPr lang="en-US" sz="1200" dirty="0">
              <a:latin typeface="Source Sans Pro" panose="020B0503030403020204" pitchFamily="34" charset="0"/>
              <a:ea typeface="Source Sans Pro" panose="020B0503030403020204" pitchFamily="34" charset="0"/>
            </a:endParaRPr>
          </a:p>
          <a:p>
            <a:pPr marL="800100" lvl="1" indent="-342900">
              <a:buFont typeface="Arial" panose="020B0604020202020204" pitchFamily="34" charset="0"/>
              <a:buChar char="•"/>
            </a:pPr>
            <a:r>
              <a:rPr lang="en-US" sz="2400" dirty="0">
                <a:latin typeface="Source Sans Pro" panose="020B0503030403020204" pitchFamily="34" charset="0"/>
                <a:ea typeface="Source Sans Pro" panose="020B0503030403020204" pitchFamily="34" charset="0"/>
              </a:rPr>
              <a:t>In one case, no connection was identified between the two RTE product positives.</a:t>
            </a:r>
          </a:p>
          <a:p>
            <a:pPr marL="800100" lvl="1" indent="-342900">
              <a:buFont typeface="Arial" panose="020B0604020202020204" pitchFamily="34" charset="0"/>
              <a:buChar char="•"/>
            </a:pPr>
            <a:endParaRPr lang="en-US" sz="1200" dirty="0">
              <a:latin typeface="Source Sans Pro" panose="020B0503030403020204" pitchFamily="34" charset="0"/>
              <a:ea typeface="Source Sans Pro" panose="020B0503030403020204" pitchFamily="34" charset="0"/>
            </a:endParaRPr>
          </a:p>
          <a:p>
            <a:pPr marL="800100" lvl="1" indent="-342900">
              <a:buFont typeface="Arial" panose="020B0604020202020204" pitchFamily="34" charset="0"/>
              <a:buChar char="•"/>
            </a:pPr>
            <a:r>
              <a:rPr lang="en-US" sz="2400" dirty="0">
                <a:latin typeface="Source Sans Pro" panose="020B0503030403020204" pitchFamily="34" charset="0"/>
                <a:ea typeface="Source Sans Pro" panose="020B0503030403020204" pitchFamily="34" charset="0"/>
              </a:rPr>
              <a:t>In another case, a connection between the two RTE product positives was identified. Three clinical isolates were identified later which led to an outbreak investigation and recall.  </a:t>
            </a:r>
          </a:p>
        </p:txBody>
      </p:sp>
      <p:sp>
        <p:nvSpPr>
          <p:cNvPr id="11" name="Slide Number Placeholder 10">
            <a:extLst>
              <a:ext uri="{FF2B5EF4-FFF2-40B4-BE49-F238E27FC236}">
                <a16:creationId xmlns:a16="http://schemas.microsoft.com/office/drawing/2014/main" id="{FFBBCF59-5B7E-42AF-B453-8A02F92BD424}"/>
              </a:ext>
            </a:extLst>
          </p:cNvPr>
          <p:cNvSpPr>
            <a:spLocks noGrp="1"/>
          </p:cNvSpPr>
          <p:nvPr>
            <p:ph type="sldNum" sz="quarter" idx="12"/>
          </p:nvPr>
        </p:nvSpPr>
        <p:spPr/>
        <p:txBody>
          <a:bodyPr/>
          <a:lstStyle/>
          <a:p>
            <a:pPr algn="r"/>
            <a:fld id="{03A75F24-4C79-4789-A431-270DDC189601}" type="slidenum">
              <a:rPr lang="en-US" smtClean="0"/>
              <a:pPr algn="r"/>
              <a:t>11</a:t>
            </a:fld>
            <a:endParaRPr lang="en-US"/>
          </a:p>
        </p:txBody>
      </p:sp>
    </p:spTree>
    <p:extLst>
      <p:ext uri="{BB962C8B-B14F-4D97-AF65-F5344CB8AC3E}">
        <p14:creationId xmlns:p14="http://schemas.microsoft.com/office/powerpoint/2010/main" val="41377991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495FD7-53F1-4C1A-A65C-27703645D28E}"/>
              </a:ext>
            </a:extLst>
          </p:cNvPr>
          <p:cNvSpPr>
            <a:spLocks noGrp="1"/>
          </p:cNvSpPr>
          <p:nvPr>
            <p:ph type="sldNum" sz="quarter" idx="12"/>
          </p:nvPr>
        </p:nvSpPr>
        <p:spPr/>
        <p:txBody>
          <a:bodyPr/>
          <a:lstStyle/>
          <a:p>
            <a:fld id="{03A75F24-4C79-4789-A431-270DDC189601}" type="slidenum">
              <a:rPr lang="en-US" smtClean="0"/>
              <a:t>12</a:t>
            </a:fld>
            <a:endParaRPr lang="en-US"/>
          </a:p>
        </p:txBody>
      </p:sp>
      <p:sp>
        <p:nvSpPr>
          <p:cNvPr id="3" name="object 2">
            <a:extLst>
              <a:ext uri="{FF2B5EF4-FFF2-40B4-BE49-F238E27FC236}">
                <a16:creationId xmlns:a16="http://schemas.microsoft.com/office/drawing/2014/main" id="{B1E73F86-8092-45A3-9336-24A102BC89FA}"/>
              </a:ext>
            </a:extLst>
          </p:cNvPr>
          <p:cNvSpPr txBox="1">
            <a:spLocks/>
          </p:cNvSpPr>
          <p:nvPr/>
        </p:nvSpPr>
        <p:spPr>
          <a:xfrm>
            <a:off x="706417" y="598904"/>
            <a:ext cx="10232993" cy="443070"/>
          </a:xfrm>
          <a:prstGeom prst="rect">
            <a:avLst/>
          </a:prstGeom>
        </p:spPr>
        <p:txBody>
          <a:bodyPr vert="horz" wrap="square" lIns="0" tIns="1206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95"/>
              </a:spcBef>
            </a:pPr>
            <a:r>
              <a:rPr lang="en-US" sz="2800" b="1" dirty="0">
                <a:solidFill>
                  <a:srgbClr val="005341"/>
                </a:solidFill>
                <a:latin typeface="Merriweather" panose="02000000000000000000"/>
                <a:ea typeface="Source Sans Pro" panose="020B0503030403020204" pitchFamily="34" charset="0"/>
              </a:rPr>
              <a:t>Dual Jurisdiction Establishments</a:t>
            </a:r>
          </a:p>
        </p:txBody>
      </p:sp>
      <p:cxnSp>
        <p:nvCxnSpPr>
          <p:cNvPr id="4" name="Straight Connector 3">
            <a:extLst>
              <a:ext uri="{FF2B5EF4-FFF2-40B4-BE49-F238E27FC236}">
                <a16:creationId xmlns:a16="http://schemas.microsoft.com/office/drawing/2014/main" id="{16C8DFB1-3AB6-46A2-9966-65EA2890CBBE}"/>
              </a:ext>
            </a:extLst>
          </p:cNvPr>
          <p:cNvCxnSpPr/>
          <p:nvPr/>
        </p:nvCxnSpPr>
        <p:spPr>
          <a:xfrm>
            <a:off x="706417" y="115117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AD8635C-83A7-47F6-BAA9-4E9E7D47A7EA}"/>
              </a:ext>
            </a:extLst>
          </p:cNvPr>
          <p:cNvSpPr txBox="1"/>
          <p:nvPr/>
        </p:nvSpPr>
        <p:spPr>
          <a:xfrm>
            <a:off x="706417" y="1571900"/>
            <a:ext cx="11059861" cy="4893647"/>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400" dirty="0">
                <a:latin typeface="Source Sans Pro"/>
                <a:ea typeface="Source Sans Pro"/>
              </a:rPr>
              <a:t>As of February 25, 2022, FSIS and FDA began sharing WGS information. </a:t>
            </a:r>
          </a:p>
          <a:p>
            <a:pPr marL="800100" lvl="1" indent="-342900">
              <a:buFont typeface="Arial" panose="020B0604020202020204" pitchFamily="34" charset="0"/>
              <a:buChar char="•"/>
            </a:pPr>
            <a:r>
              <a:rPr lang="en-US" sz="2400" dirty="0">
                <a:latin typeface="Source Sans Pro"/>
                <a:ea typeface="Source Sans Pro"/>
              </a:rPr>
              <a:t>Sharing this information will permit more efficient use of resources and contribute to improved public health protection.  </a:t>
            </a:r>
          </a:p>
          <a:p>
            <a:pPr marL="342900" indent="-342900">
              <a:buFont typeface="Arial" panose="020B0604020202020204" pitchFamily="34" charset="0"/>
              <a:buChar char="•"/>
            </a:pPr>
            <a:endParaRPr lang="en-US" sz="1200" dirty="0">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en-US" sz="2400" dirty="0">
                <a:latin typeface="Source Sans Pro" panose="020B0503030403020204" pitchFamily="34" charset="0"/>
                <a:ea typeface="Source Sans Pro" panose="020B0503030403020204" pitchFamily="34" charset="0"/>
              </a:rPr>
              <a:t>Results are being shared for </a:t>
            </a:r>
            <a:r>
              <a:rPr lang="en-US" sz="2400" i="1" dirty="0" err="1">
                <a:latin typeface="Source Sans Pro" panose="020B0503030403020204" pitchFamily="34" charset="0"/>
                <a:ea typeface="Source Sans Pro" panose="020B0503030403020204" pitchFamily="34" charset="0"/>
              </a:rPr>
              <a:t>Lm</a:t>
            </a:r>
            <a:r>
              <a:rPr lang="en-US" sz="2400" dirty="0">
                <a:latin typeface="Source Sans Pro" panose="020B0503030403020204" pitchFamily="34" charset="0"/>
                <a:ea typeface="Source Sans Pro" panose="020B0503030403020204" pitchFamily="34" charset="0"/>
              </a:rPr>
              <a:t> isolates collected from DJE.  Harborage and cross contamination information is also being discussed. </a:t>
            </a:r>
          </a:p>
          <a:p>
            <a:endParaRPr lang="en-US" sz="2400" dirty="0">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en-US" sz="2400" dirty="0">
                <a:latin typeface="Source Sans Pro" panose="020B0503030403020204" pitchFamily="34" charset="0"/>
                <a:ea typeface="Source Sans Pro" panose="020B0503030403020204" pitchFamily="34" charset="0"/>
              </a:rPr>
              <a:t>By sharing this information on a routine basis, the agencies can better work together to inform sampling priorities and food safety actions.  </a:t>
            </a:r>
          </a:p>
          <a:p>
            <a:pPr marL="342900" indent="-342900">
              <a:buFont typeface="Arial" panose="020B0604020202020204" pitchFamily="34" charset="0"/>
              <a:buChar char="•"/>
            </a:pPr>
            <a:endParaRPr lang="en-US" sz="2400" dirty="0">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en-US" sz="2400" dirty="0">
                <a:latin typeface="Source Sans Pro" panose="020B0503030403020204" pitchFamily="34" charset="0"/>
                <a:ea typeface="Source Sans Pro" panose="020B0503030403020204" pitchFamily="34" charset="0"/>
              </a:rPr>
              <a:t>The information is being shared according to a</a:t>
            </a:r>
            <a:r>
              <a:rPr lang="en-US" sz="2400" dirty="0">
                <a:latin typeface="Source Sans Pro" panose="020B0503030403020204" pitchFamily="34" charset="0"/>
                <a:ea typeface="Source Sans Pro" panose="020B0503030403020204" pitchFamily="34" charset="0"/>
                <a:hlinkClick r:id="rId3"/>
              </a:rPr>
              <a:t> MOU </a:t>
            </a:r>
            <a:r>
              <a:rPr lang="en-US" sz="2400" dirty="0">
                <a:latin typeface="Source Sans Pro" panose="020B0503030403020204" pitchFamily="34" charset="0"/>
                <a:ea typeface="Source Sans Pro" panose="020B0503030403020204" pitchFamily="34" charset="0"/>
              </a:rPr>
              <a:t>between the two agencies.  </a:t>
            </a:r>
          </a:p>
          <a:p>
            <a:pPr marL="342900" indent="-342900">
              <a:buFont typeface="Arial" panose="020B0604020202020204" pitchFamily="34" charset="0"/>
              <a:buChar char="•"/>
            </a:pPr>
            <a:endParaRPr lang="en-US" sz="2400" dirty="0">
              <a:latin typeface="Source Sans Pro" panose="020B0503030403020204" pitchFamily="34" charset="0"/>
              <a:ea typeface="Source Sans Pro" panose="020B0503030403020204" pitchFamily="34" charset="0"/>
            </a:endParaRPr>
          </a:p>
          <a:p>
            <a:endParaRPr lang="en-US" sz="2400" dirty="0">
              <a:latin typeface="Source Sans Pro" panose="020B0503030403020204" pitchFamily="34" charset="0"/>
              <a:ea typeface="Source Sans Pro" panose="020B0503030403020204" pitchFamily="34" charset="0"/>
            </a:endParaRPr>
          </a:p>
          <a:p>
            <a:pPr marL="800100" lvl="1" indent="-342900">
              <a:buFont typeface="Arial" panose="020B0604020202020204" pitchFamily="34" charset="0"/>
              <a:buChar char="•"/>
            </a:pPr>
            <a:endParaRPr lang="en-US" sz="1200" dirty="0">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3411443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FFBBCF59-5B7E-42AF-B453-8A02F92BD424}"/>
              </a:ext>
            </a:extLst>
          </p:cNvPr>
          <p:cNvSpPr>
            <a:spLocks noGrp="1"/>
          </p:cNvSpPr>
          <p:nvPr>
            <p:ph type="sldNum" sz="quarter" idx="12"/>
          </p:nvPr>
        </p:nvSpPr>
        <p:spPr/>
        <p:txBody>
          <a:bodyPr/>
          <a:lstStyle/>
          <a:p>
            <a:pPr algn="r"/>
            <a:fld id="{03A75F24-4C79-4789-A431-270DDC189601}" type="slidenum">
              <a:rPr lang="en-US" smtClean="0"/>
              <a:pPr algn="r"/>
              <a:t>13</a:t>
            </a:fld>
            <a:endParaRPr lang="en-US"/>
          </a:p>
        </p:txBody>
      </p:sp>
      <p:sp>
        <p:nvSpPr>
          <p:cNvPr id="27" name="TextBox 26">
            <a:extLst>
              <a:ext uri="{FF2B5EF4-FFF2-40B4-BE49-F238E27FC236}">
                <a16:creationId xmlns:a16="http://schemas.microsoft.com/office/drawing/2014/main" id="{C269A901-2AF1-475E-A01B-BCEEC58BB7A6}"/>
              </a:ext>
            </a:extLst>
          </p:cNvPr>
          <p:cNvSpPr txBox="1"/>
          <p:nvPr/>
        </p:nvSpPr>
        <p:spPr>
          <a:xfrm>
            <a:off x="3407770" y="6124087"/>
            <a:ext cx="7173849" cy="338554"/>
          </a:xfrm>
          <a:prstGeom prst="rect">
            <a:avLst/>
          </a:prstGeom>
          <a:noFill/>
        </p:spPr>
        <p:txBody>
          <a:bodyPr wrap="square" rtlCol="0">
            <a:spAutoFit/>
          </a:bodyPr>
          <a:lstStyle/>
          <a:p>
            <a:r>
              <a:rPr lang="en-US" sz="1600">
                <a:latin typeface="Merriweather" panose="00000500000000000000" pitchFamily="2" charset="0"/>
              </a:rPr>
              <a:t>FSIS verifies corrective actions using sampling as one tool.</a:t>
            </a:r>
            <a:endParaRPr lang="en-US" sz="1600">
              <a:highlight>
                <a:srgbClr val="FFFF00"/>
              </a:highlight>
              <a:latin typeface="Merriweather" panose="00000500000000000000" pitchFamily="2" charset="0"/>
            </a:endParaRPr>
          </a:p>
        </p:txBody>
      </p:sp>
      <p:cxnSp>
        <p:nvCxnSpPr>
          <p:cNvPr id="52" name="Straight Connector 51">
            <a:extLst>
              <a:ext uri="{FF2B5EF4-FFF2-40B4-BE49-F238E27FC236}">
                <a16:creationId xmlns:a16="http://schemas.microsoft.com/office/drawing/2014/main" id="{62BBA6C9-7F51-4298-817F-D76FFD95F1B2}"/>
              </a:ext>
            </a:extLst>
          </p:cNvPr>
          <p:cNvCxnSpPr/>
          <p:nvPr/>
        </p:nvCxnSpPr>
        <p:spPr>
          <a:xfrm>
            <a:off x="858817" y="976718"/>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EA17BB8B-97E5-4C25-A4A6-73F7FC9CBEB0}"/>
              </a:ext>
            </a:extLst>
          </p:cNvPr>
          <p:cNvSpPr txBox="1"/>
          <p:nvPr/>
        </p:nvSpPr>
        <p:spPr>
          <a:xfrm>
            <a:off x="4825949" y="3101879"/>
            <a:ext cx="2832101" cy="523220"/>
          </a:xfrm>
          <a:prstGeom prst="rect">
            <a:avLst/>
          </a:prstGeom>
          <a:noFill/>
        </p:spPr>
        <p:txBody>
          <a:bodyPr wrap="square">
            <a:spAutoFit/>
          </a:bodyPr>
          <a:lstStyle/>
          <a:p>
            <a:pPr algn="ctr"/>
            <a:r>
              <a:rPr lang="en-US" sz="2800" b="1">
                <a:solidFill>
                  <a:schemeClr val="bg1"/>
                </a:solidFill>
                <a:latin typeface="Merriweather" panose="02000000000000000000" pitchFamily="2" charset="0"/>
                <a:cs typeface="Merriweather" panose="02000000000000000000" pitchFamily="2" charset="0"/>
              </a:rPr>
              <a:t>Subtitle</a:t>
            </a:r>
            <a:endParaRPr lang="en-US" sz="2800">
              <a:solidFill>
                <a:schemeClr val="bg1"/>
              </a:solidFill>
            </a:endParaRPr>
          </a:p>
        </p:txBody>
      </p:sp>
      <p:sp>
        <p:nvSpPr>
          <p:cNvPr id="54" name="TextBox 53">
            <a:extLst>
              <a:ext uri="{FF2B5EF4-FFF2-40B4-BE49-F238E27FC236}">
                <a16:creationId xmlns:a16="http://schemas.microsoft.com/office/drawing/2014/main" id="{58CD0C8E-B5AD-4C2C-9D9C-FC391D327EA5}"/>
              </a:ext>
            </a:extLst>
          </p:cNvPr>
          <p:cNvSpPr txBox="1"/>
          <p:nvPr/>
        </p:nvSpPr>
        <p:spPr>
          <a:xfrm>
            <a:off x="8302101" y="3101879"/>
            <a:ext cx="2832101" cy="523220"/>
          </a:xfrm>
          <a:prstGeom prst="rect">
            <a:avLst/>
          </a:prstGeom>
          <a:noFill/>
        </p:spPr>
        <p:txBody>
          <a:bodyPr wrap="square">
            <a:spAutoFit/>
          </a:bodyPr>
          <a:lstStyle/>
          <a:p>
            <a:pPr algn="ctr"/>
            <a:r>
              <a:rPr lang="en-US" sz="2800" b="1">
                <a:solidFill>
                  <a:schemeClr val="bg1"/>
                </a:solidFill>
                <a:latin typeface="Merriweather" panose="02000000000000000000" pitchFamily="2" charset="0"/>
                <a:cs typeface="Merriweather" panose="02000000000000000000" pitchFamily="2" charset="0"/>
              </a:rPr>
              <a:t>Subtitle</a:t>
            </a:r>
            <a:endParaRPr lang="en-US" sz="2800">
              <a:solidFill>
                <a:schemeClr val="bg1"/>
              </a:solidFill>
            </a:endParaRPr>
          </a:p>
        </p:txBody>
      </p:sp>
      <p:sp>
        <p:nvSpPr>
          <p:cNvPr id="55" name="TextBox 54">
            <a:extLst>
              <a:ext uri="{FF2B5EF4-FFF2-40B4-BE49-F238E27FC236}">
                <a16:creationId xmlns:a16="http://schemas.microsoft.com/office/drawing/2014/main" id="{B151EAB9-C3BA-439F-8E11-C2784D9ED807}"/>
              </a:ext>
            </a:extLst>
          </p:cNvPr>
          <p:cNvSpPr txBox="1"/>
          <p:nvPr/>
        </p:nvSpPr>
        <p:spPr>
          <a:xfrm>
            <a:off x="1346195" y="4451258"/>
            <a:ext cx="2832101" cy="369332"/>
          </a:xfrm>
          <a:prstGeom prst="rect">
            <a:avLst/>
          </a:prstGeom>
          <a:noFill/>
        </p:spPr>
        <p:txBody>
          <a:bodyPr wrap="square">
            <a:spAutoFit/>
          </a:bodyPr>
          <a:lstStyle/>
          <a:p>
            <a:pPr algn="ctr"/>
            <a:r>
              <a:rPr lang="en-US" b="1">
                <a:solidFill>
                  <a:schemeClr val="bg1"/>
                </a:solidFill>
                <a:latin typeface="Source Sans Pro" panose="020B0503030403020204" pitchFamily="34" charset="0"/>
                <a:ea typeface="Source Sans Pro Light" panose="020B0403030403020204" pitchFamily="34" charset="0"/>
                <a:cs typeface="Merriweather" panose="02000000000000000000" pitchFamily="2" charset="0"/>
              </a:rPr>
              <a:t>Add Text </a:t>
            </a:r>
            <a:endParaRPr lang="en-US" b="1">
              <a:solidFill>
                <a:schemeClr val="bg1"/>
              </a:solidFill>
              <a:latin typeface="Source Sans Pro" panose="020B0503030403020204" pitchFamily="34" charset="0"/>
              <a:ea typeface="Source Sans Pro Light" panose="020B0403030403020204" pitchFamily="34" charset="0"/>
            </a:endParaRPr>
          </a:p>
        </p:txBody>
      </p:sp>
      <p:sp>
        <p:nvSpPr>
          <p:cNvPr id="56" name="TextBox 55">
            <a:extLst>
              <a:ext uri="{FF2B5EF4-FFF2-40B4-BE49-F238E27FC236}">
                <a16:creationId xmlns:a16="http://schemas.microsoft.com/office/drawing/2014/main" id="{CF7CC5A1-8E8B-4E71-BEB1-EF818FA17098}"/>
              </a:ext>
            </a:extLst>
          </p:cNvPr>
          <p:cNvSpPr txBox="1"/>
          <p:nvPr/>
        </p:nvSpPr>
        <p:spPr>
          <a:xfrm>
            <a:off x="4832348" y="4451258"/>
            <a:ext cx="2832101" cy="369332"/>
          </a:xfrm>
          <a:prstGeom prst="rect">
            <a:avLst/>
          </a:prstGeom>
          <a:noFill/>
        </p:spPr>
        <p:txBody>
          <a:bodyPr wrap="square">
            <a:spAutoFit/>
          </a:bodyPr>
          <a:lstStyle/>
          <a:p>
            <a:pPr algn="ctr"/>
            <a:r>
              <a:rPr lang="en-US" b="1">
                <a:solidFill>
                  <a:schemeClr val="bg1"/>
                </a:solidFill>
                <a:latin typeface="Source Sans Pro" panose="020B0503030403020204" pitchFamily="34" charset="0"/>
                <a:ea typeface="Source Sans Pro Light" panose="020B0403030403020204" pitchFamily="34" charset="0"/>
                <a:cs typeface="Merriweather" panose="02000000000000000000" pitchFamily="2" charset="0"/>
              </a:rPr>
              <a:t>Add Text </a:t>
            </a:r>
            <a:endParaRPr lang="en-US" b="1">
              <a:solidFill>
                <a:schemeClr val="bg1"/>
              </a:solidFill>
              <a:latin typeface="Source Sans Pro" panose="020B0503030403020204" pitchFamily="34" charset="0"/>
              <a:ea typeface="Source Sans Pro Light" panose="020B0403030403020204" pitchFamily="34" charset="0"/>
            </a:endParaRPr>
          </a:p>
        </p:txBody>
      </p:sp>
      <p:sp>
        <p:nvSpPr>
          <p:cNvPr id="57" name="TextBox 56">
            <a:extLst>
              <a:ext uri="{FF2B5EF4-FFF2-40B4-BE49-F238E27FC236}">
                <a16:creationId xmlns:a16="http://schemas.microsoft.com/office/drawing/2014/main" id="{ECB39C72-FDE0-418B-B7BC-1A9EDB6CF628}"/>
              </a:ext>
            </a:extLst>
          </p:cNvPr>
          <p:cNvSpPr txBox="1"/>
          <p:nvPr/>
        </p:nvSpPr>
        <p:spPr>
          <a:xfrm>
            <a:off x="8285249" y="4451258"/>
            <a:ext cx="2832101" cy="369332"/>
          </a:xfrm>
          <a:prstGeom prst="rect">
            <a:avLst/>
          </a:prstGeom>
          <a:noFill/>
        </p:spPr>
        <p:txBody>
          <a:bodyPr wrap="square">
            <a:spAutoFit/>
          </a:bodyPr>
          <a:lstStyle/>
          <a:p>
            <a:pPr algn="ctr"/>
            <a:r>
              <a:rPr lang="en-US" b="1">
                <a:solidFill>
                  <a:schemeClr val="bg1"/>
                </a:solidFill>
                <a:latin typeface="Source Sans Pro" panose="020B0503030403020204" pitchFamily="34" charset="0"/>
                <a:ea typeface="Source Sans Pro Light" panose="020B0403030403020204" pitchFamily="34" charset="0"/>
                <a:cs typeface="Merriweather" panose="02000000000000000000" pitchFamily="2" charset="0"/>
              </a:rPr>
              <a:t>Add Text </a:t>
            </a:r>
            <a:endParaRPr lang="en-US" b="1">
              <a:solidFill>
                <a:schemeClr val="bg1"/>
              </a:solidFill>
              <a:latin typeface="Source Sans Pro" panose="020B0503030403020204" pitchFamily="34" charset="0"/>
              <a:ea typeface="Source Sans Pro Light" panose="020B0403030403020204" pitchFamily="34" charset="0"/>
            </a:endParaRPr>
          </a:p>
        </p:txBody>
      </p:sp>
      <p:graphicFrame>
        <p:nvGraphicFramePr>
          <p:cNvPr id="58" name="Diagram 57">
            <a:extLst>
              <a:ext uri="{FF2B5EF4-FFF2-40B4-BE49-F238E27FC236}">
                <a16:creationId xmlns:a16="http://schemas.microsoft.com/office/drawing/2014/main" id="{8588BE33-FD59-4401-BDC3-3963E2FAA66A}"/>
              </a:ext>
            </a:extLst>
          </p:cNvPr>
          <p:cNvGraphicFramePr/>
          <p:nvPr>
            <p:extLst>
              <p:ext uri="{D42A27DB-BD31-4B8C-83A1-F6EECF244321}">
                <p14:modId xmlns:p14="http://schemas.microsoft.com/office/powerpoint/2010/main" val="1133375351"/>
              </p:ext>
            </p:extLst>
          </p:nvPr>
        </p:nvGraphicFramePr>
        <p:xfrm>
          <a:off x="152400" y="1398539"/>
          <a:ext cx="12191999"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9" name="Oval 58">
            <a:extLst>
              <a:ext uri="{FF2B5EF4-FFF2-40B4-BE49-F238E27FC236}">
                <a16:creationId xmlns:a16="http://schemas.microsoft.com/office/drawing/2014/main" id="{94D9BA2C-5665-4D94-83A2-15DBEB55FDE3}"/>
              </a:ext>
            </a:extLst>
          </p:cNvPr>
          <p:cNvSpPr/>
          <p:nvPr/>
        </p:nvSpPr>
        <p:spPr>
          <a:xfrm>
            <a:off x="2600036" y="1313911"/>
            <a:ext cx="1029851" cy="1055794"/>
          </a:xfrm>
          <a:prstGeom prst="ellipse">
            <a:avLst/>
          </a:prstGeom>
          <a:solidFill>
            <a:srgbClr val="00594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60" name="Picture 59">
            <a:extLst>
              <a:ext uri="{FF2B5EF4-FFF2-40B4-BE49-F238E27FC236}">
                <a16:creationId xmlns:a16="http://schemas.microsoft.com/office/drawing/2014/main" id="{7F2874AE-FE89-4651-91FF-C0961B4F686E}"/>
              </a:ext>
            </a:extLst>
          </p:cNvPr>
          <p:cNvPicPr>
            <a:picLocks noChangeAspect="1"/>
          </p:cNvPicPr>
          <p:nvPr/>
        </p:nvPicPr>
        <p:blipFill>
          <a:blip r:embed="rId8"/>
          <a:stretch>
            <a:fillRect/>
          </a:stretch>
        </p:blipFill>
        <p:spPr>
          <a:xfrm>
            <a:off x="2735118" y="1431306"/>
            <a:ext cx="894769" cy="850668"/>
          </a:xfrm>
          <a:prstGeom prst="rect">
            <a:avLst/>
          </a:prstGeom>
        </p:spPr>
      </p:pic>
      <p:sp>
        <p:nvSpPr>
          <p:cNvPr id="61" name="TextBox 60">
            <a:extLst>
              <a:ext uri="{FF2B5EF4-FFF2-40B4-BE49-F238E27FC236}">
                <a16:creationId xmlns:a16="http://schemas.microsoft.com/office/drawing/2014/main" id="{17FFD45C-999D-4B50-86D0-254A3285953F}"/>
              </a:ext>
            </a:extLst>
          </p:cNvPr>
          <p:cNvSpPr txBox="1"/>
          <p:nvPr/>
        </p:nvSpPr>
        <p:spPr>
          <a:xfrm>
            <a:off x="3560170" y="1401468"/>
            <a:ext cx="7046149" cy="369332"/>
          </a:xfrm>
          <a:prstGeom prst="rect">
            <a:avLst/>
          </a:prstGeom>
          <a:noFill/>
        </p:spPr>
        <p:txBody>
          <a:bodyPr wrap="square" rtlCol="0">
            <a:spAutoFit/>
          </a:bodyPr>
          <a:lstStyle/>
          <a:p>
            <a:r>
              <a:rPr lang="en-US" dirty="0">
                <a:latin typeface="Source Sans Pro" panose="020B0503030403020204" pitchFamily="34" charset="0"/>
                <a:ea typeface="Source Sans Pro" panose="020B0503030403020204" pitchFamily="34" charset="0"/>
              </a:rPr>
              <a:t>FSIS uses WGS in many ways to protect public health.</a:t>
            </a:r>
          </a:p>
        </p:txBody>
      </p:sp>
      <p:sp>
        <p:nvSpPr>
          <p:cNvPr id="62" name="TextBox 61">
            <a:extLst>
              <a:ext uri="{FF2B5EF4-FFF2-40B4-BE49-F238E27FC236}">
                <a16:creationId xmlns:a16="http://schemas.microsoft.com/office/drawing/2014/main" id="{3AD385EC-4AB8-4D5B-9E5A-FD64391CB238}"/>
              </a:ext>
            </a:extLst>
          </p:cNvPr>
          <p:cNvSpPr txBox="1"/>
          <p:nvPr/>
        </p:nvSpPr>
        <p:spPr>
          <a:xfrm>
            <a:off x="4404488" y="2327525"/>
            <a:ext cx="7677961" cy="923330"/>
          </a:xfrm>
          <a:prstGeom prst="rect">
            <a:avLst/>
          </a:prstGeom>
          <a:noFill/>
        </p:spPr>
        <p:txBody>
          <a:bodyPr wrap="square" lIns="91440" tIns="45720" rIns="91440" bIns="45720" rtlCol="0" anchor="t">
            <a:spAutoFit/>
          </a:bodyPr>
          <a:lstStyle/>
          <a:p>
            <a:r>
              <a:rPr lang="en-US" dirty="0">
                <a:effectLst/>
                <a:latin typeface="Source Sans Pro" panose="020B0503030403020204" pitchFamily="34" charset="0"/>
                <a:ea typeface="Source Sans Pro" panose="020B0503030403020204" pitchFamily="34" charset="0"/>
              </a:rPr>
              <a:t>FSIS routinely collects and analyzes RTE meat and poultry products for </a:t>
            </a:r>
            <a:r>
              <a:rPr lang="en-US" i="1" dirty="0">
                <a:effectLst/>
                <a:latin typeface="Source Sans Pro" panose="020B0503030403020204" pitchFamily="34" charset="0"/>
                <a:ea typeface="Source Sans Pro" panose="020B0503030403020204" pitchFamily="34" charset="0"/>
              </a:rPr>
              <a:t>Lm</a:t>
            </a:r>
            <a:r>
              <a:rPr lang="en-US" i="1" dirty="0">
                <a:latin typeface="Source Sans Pro" panose="020B0503030403020204" pitchFamily="34" charset="0"/>
                <a:ea typeface="Source Sans Pro" panose="020B0503030403020204" pitchFamily="34" charset="0"/>
              </a:rPr>
              <a:t>. </a:t>
            </a:r>
            <a:r>
              <a:rPr lang="en-US" dirty="0">
                <a:latin typeface="Source Sans Pro" panose="020B0503030403020204" pitchFamily="34" charset="0"/>
                <a:ea typeface="Source Sans Pro" panose="020B0503030403020204" pitchFamily="34" charset="0"/>
              </a:rPr>
              <a:t>WGS is critical to hypothesis generation during outbreaks and informs food safety actions.</a:t>
            </a:r>
          </a:p>
        </p:txBody>
      </p:sp>
      <p:pic>
        <p:nvPicPr>
          <p:cNvPr id="63" name="Picture 62">
            <a:extLst>
              <a:ext uri="{FF2B5EF4-FFF2-40B4-BE49-F238E27FC236}">
                <a16:creationId xmlns:a16="http://schemas.microsoft.com/office/drawing/2014/main" id="{4A7C3D05-6411-44BD-8689-F32C5805227F}"/>
              </a:ext>
            </a:extLst>
          </p:cNvPr>
          <p:cNvPicPr>
            <a:picLocks noChangeAspect="1"/>
          </p:cNvPicPr>
          <p:nvPr/>
        </p:nvPicPr>
        <p:blipFill>
          <a:blip r:embed="rId9"/>
          <a:stretch>
            <a:fillRect/>
          </a:stretch>
        </p:blipFill>
        <p:spPr>
          <a:xfrm>
            <a:off x="3358290" y="2160104"/>
            <a:ext cx="1036410" cy="1066892"/>
          </a:xfrm>
          <a:prstGeom prst="rect">
            <a:avLst/>
          </a:prstGeom>
        </p:spPr>
      </p:pic>
      <p:pic>
        <p:nvPicPr>
          <p:cNvPr id="64" name="Picture 63">
            <a:extLst>
              <a:ext uri="{FF2B5EF4-FFF2-40B4-BE49-F238E27FC236}">
                <a16:creationId xmlns:a16="http://schemas.microsoft.com/office/drawing/2014/main" id="{E2A5A33F-3A86-46BB-BB88-C82D326A830F}"/>
              </a:ext>
            </a:extLst>
          </p:cNvPr>
          <p:cNvPicPr>
            <a:picLocks noChangeAspect="1"/>
          </p:cNvPicPr>
          <p:nvPr/>
        </p:nvPicPr>
        <p:blipFill>
          <a:blip r:embed="rId10"/>
          <a:stretch>
            <a:fillRect/>
          </a:stretch>
        </p:blipFill>
        <p:spPr>
          <a:xfrm>
            <a:off x="3560170" y="2349815"/>
            <a:ext cx="660405" cy="723480"/>
          </a:xfrm>
          <a:prstGeom prst="rect">
            <a:avLst/>
          </a:prstGeom>
        </p:spPr>
      </p:pic>
      <p:pic>
        <p:nvPicPr>
          <p:cNvPr id="65" name="Picture 64">
            <a:extLst>
              <a:ext uri="{FF2B5EF4-FFF2-40B4-BE49-F238E27FC236}">
                <a16:creationId xmlns:a16="http://schemas.microsoft.com/office/drawing/2014/main" id="{0FB058E2-2B78-4BBC-ABAB-C02F2164B975}"/>
              </a:ext>
            </a:extLst>
          </p:cNvPr>
          <p:cNvPicPr>
            <a:picLocks noChangeAspect="1"/>
          </p:cNvPicPr>
          <p:nvPr/>
        </p:nvPicPr>
        <p:blipFill>
          <a:blip r:embed="rId9"/>
          <a:stretch>
            <a:fillRect/>
          </a:stretch>
        </p:blipFill>
        <p:spPr>
          <a:xfrm>
            <a:off x="3750410" y="3323686"/>
            <a:ext cx="1036410" cy="1066892"/>
          </a:xfrm>
          <a:prstGeom prst="rect">
            <a:avLst/>
          </a:prstGeom>
        </p:spPr>
      </p:pic>
      <p:pic>
        <p:nvPicPr>
          <p:cNvPr id="66" name="Picture 65">
            <a:extLst>
              <a:ext uri="{FF2B5EF4-FFF2-40B4-BE49-F238E27FC236}">
                <a16:creationId xmlns:a16="http://schemas.microsoft.com/office/drawing/2014/main" id="{86E37F0E-0078-49AA-A47B-7896A04C7183}"/>
              </a:ext>
            </a:extLst>
          </p:cNvPr>
          <p:cNvPicPr>
            <a:picLocks noChangeAspect="1"/>
          </p:cNvPicPr>
          <p:nvPr/>
        </p:nvPicPr>
        <p:blipFill>
          <a:blip r:embed="rId11"/>
          <a:stretch>
            <a:fillRect/>
          </a:stretch>
        </p:blipFill>
        <p:spPr>
          <a:xfrm>
            <a:off x="3814207" y="3409474"/>
            <a:ext cx="993734" cy="957155"/>
          </a:xfrm>
          <a:prstGeom prst="rect">
            <a:avLst/>
          </a:prstGeom>
        </p:spPr>
      </p:pic>
      <p:pic>
        <p:nvPicPr>
          <p:cNvPr id="67" name="Picture 66">
            <a:extLst>
              <a:ext uri="{FF2B5EF4-FFF2-40B4-BE49-F238E27FC236}">
                <a16:creationId xmlns:a16="http://schemas.microsoft.com/office/drawing/2014/main" id="{60D56640-69D0-4ACA-8C45-5C5493C30FA4}"/>
              </a:ext>
            </a:extLst>
          </p:cNvPr>
          <p:cNvPicPr>
            <a:picLocks noChangeAspect="1"/>
          </p:cNvPicPr>
          <p:nvPr/>
        </p:nvPicPr>
        <p:blipFill>
          <a:blip r:embed="rId9"/>
          <a:stretch>
            <a:fillRect/>
          </a:stretch>
        </p:blipFill>
        <p:spPr>
          <a:xfrm>
            <a:off x="3296002" y="4478037"/>
            <a:ext cx="1036410" cy="1066892"/>
          </a:xfrm>
          <a:prstGeom prst="rect">
            <a:avLst/>
          </a:prstGeom>
        </p:spPr>
      </p:pic>
      <p:pic>
        <p:nvPicPr>
          <p:cNvPr id="68" name="Picture 67">
            <a:extLst>
              <a:ext uri="{FF2B5EF4-FFF2-40B4-BE49-F238E27FC236}">
                <a16:creationId xmlns:a16="http://schemas.microsoft.com/office/drawing/2014/main" id="{EED55E0A-CD30-40BF-BAFF-F84641A396D7}"/>
              </a:ext>
            </a:extLst>
          </p:cNvPr>
          <p:cNvPicPr>
            <a:picLocks noChangeAspect="1"/>
          </p:cNvPicPr>
          <p:nvPr/>
        </p:nvPicPr>
        <p:blipFill>
          <a:blip r:embed="rId12"/>
          <a:stretch>
            <a:fillRect/>
          </a:stretch>
        </p:blipFill>
        <p:spPr>
          <a:xfrm>
            <a:off x="3471136" y="4698473"/>
            <a:ext cx="752320" cy="717944"/>
          </a:xfrm>
          <a:prstGeom prst="rect">
            <a:avLst/>
          </a:prstGeom>
        </p:spPr>
      </p:pic>
      <p:pic>
        <p:nvPicPr>
          <p:cNvPr id="69" name="Picture 68">
            <a:extLst>
              <a:ext uri="{FF2B5EF4-FFF2-40B4-BE49-F238E27FC236}">
                <a16:creationId xmlns:a16="http://schemas.microsoft.com/office/drawing/2014/main" id="{8C24803B-2E46-4B69-ACE0-A46988DD60C1}"/>
              </a:ext>
            </a:extLst>
          </p:cNvPr>
          <p:cNvPicPr>
            <a:picLocks noChangeAspect="1"/>
          </p:cNvPicPr>
          <p:nvPr/>
        </p:nvPicPr>
        <p:blipFill>
          <a:blip r:embed="rId9"/>
          <a:stretch>
            <a:fillRect/>
          </a:stretch>
        </p:blipFill>
        <p:spPr>
          <a:xfrm>
            <a:off x="2486814" y="5380600"/>
            <a:ext cx="1036410" cy="1066892"/>
          </a:xfrm>
          <a:prstGeom prst="rect">
            <a:avLst/>
          </a:prstGeom>
        </p:spPr>
      </p:pic>
      <p:pic>
        <p:nvPicPr>
          <p:cNvPr id="70" name="Picture 69">
            <a:extLst>
              <a:ext uri="{FF2B5EF4-FFF2-40B4-BE49-F238E27FC236}">
                <a16:creationId xmlns:a16="http://schemas.microsoft.com/office/drawing/2014/main" id="{6D466FCB-5980-419A-BB3D-B0E18374B110}"/>
              </a:ext>
            </a:extLst>
          </p:cNvPr>
          <p:cNvPicPr>
            <a:picLocks noChangeAspect="1"/>
          </p:cNvPicPr>
          <p:nvPr/>
        </p:nvPicPr>
        <p:blipFill>
          <a:blip r:embed="rId13"/>
          <a:stretch>
            <a:fillRect/>
          </a:stretch>
        </p:blipFill>
        <p:spPr>
          <a:xfrm>
            <a:off x="2600036" y="5501045"/>
            <a:ext cx="871100" cy="871065"/>
          </a:xfrm>
          <a:prstGeom prst="rect">
            <a:avLst/>
          </a:prstGeom>
        </p:spPr>
      </p:pic>
      <p:sp>
        <p:nvSpPr>
          <p:cNvPr id="71" name="TextBox 70">
            <a:extLst>
              <a:ext uri="{FF2B5EF4-FFF2-40B4-BE49-F238E27FC236}">
                <a16:creationId xmlns:a16="http://schemas.microsoft.com/office/drawing/2014/main" id="{0B8BBA34-0DF6-4620-9E8E-313B326B8285}"/>
              </a:ext>
            </a:extLst>
          </p:cNvPr>
          <p:cNvSpPr txBox="1"/>
          <p:nvPr/>
        </p:nvSpPr>
        <p:spPr>
          <a:xfrm>
            <a:off x="3636446" y="5845291"/>
            <a:ext cx="7173849" cy="923330"/>
          </a:xfrm>
          <a:prstGeom prst="rect">
            <a:avLst/>
          </a:prstGeom>
          <a:solidFill>
            <a:schemeClr val="bg1"/>
          </a:solidFill>
        </p:spPr>
        <p:txBody>
          <a:bodyPr wrap="square" lIns="91440" tIns="45720" rIns="91440" bIns="45720" rtlCol="0" anchor="t">
            <a:spAutoFit/>
          </a:bodyPr>
          <a:lstStyle/>
          <a:p>
            <a:r>
              <a:rPr lang="en-US" dirty="0">
                <a:latin typeface="Source Sans Pro" panose="020B0503030403020204" pitchFamily="34" charset="0"/>
                <a:ea typeface="Source Sans Pro" panose="020B0503030403020204" pitchFamily="34" charset="0"/>
              </a:rPr>
              <a:t>Using WGS to identify establishments with closely related clinical isolates helps FSIS prioritize in-plant food safety assessments and determine whether additional sampling is warranted. </a:t>
            </a:r>
          </a:p>
        </p:txBody>
      </p:sp>
      <p:sp>
        <p:nvSpPr>
          <p:cNvPr id="26" name="TextBox 25">
            <a:extLst>
              <a:ext uri="{FF2B5EF4-FFF2-40B4-BE49-F238E27FC236}">
                <a16:creationId xmlns:a16="http://schemas.microsoft.com/office/drawing/2014/main" id="{9C34E6C9-107E-4D09-9AE6-339DEA94E315}"/>
              </a:ext>
            </a:extLst>
          </p:cNvPr>
          <p:cNvSpPr txBox="1"/>
          <p:nvPr/>
        </p:nvSpPr>
        <p:spPr>
          <a:xfrm>
            <a:off x="4346887" y="4761788"/>
            <a:ext cx="7692713" cy="923330"/>
          </a:xfrm>
          <a:prstGeom prst="rect">
            <a:avLst/>
          </a:prstGeom>
          <a:solidFill>
            <a:schemeClr val="bg1"/>
          </a:solidFill>
        </p:spPr>
        <p:txBody>
          <a:bodyPr wrap="square" lIns="91440" tIns="45720" rIns="91440" bIns="45720" rtlCol="0" anchor="t">
            <a:spAutoFit/>
          </a:bodyPr>
          <a:lstStyle/>
          <a:p>
            <a:r>
              <a:rPr lang="en-US" dirty="0">
                <a:latin typeface="Source Sans Pro" panose="020B0503030403020204" pitchFamily="34" charset="0"/>
                <a:ea typeface="Source Sans Pro" panose="020B0503030403020204" pitchFamily="34" charset="0"/>
              </a:rPr>
              <a:t>In most cases, positive results matching a clinical isolate were an establishment’s first positive (no history of harborage), supporting the value of routine sampling because</a:t>
            </a:r>
            <a:r>
              <a:rPr lang="en-US" i="1" dirty="0">
                <a:latin typeface="Source Sans Pro" panose="020B0503030403020204" pitchFamily="34" charset="0"/>
                <a:ea typeface="Source Sans Pro" panose="020B0503030403020204" pitchFamily="34" charset="0"/>
              </a:rPr>
              <a:t> Lm </a:t>
            </a:r>
            <a:r>
              <a:rPr lang="en-US" dirty="0">
                <a:latin typeface="Source Sans Pro" panose="020B0503030403020204" pitchFamily="34" charset="0"/>
                <a:ea typeface="Source Sans Pro" panose="020B0503030403020204" pitchFamily="34" charset="0"/>
              </a:rPr>
              <a:t>contamination is sporadic.</a:t>
            </a:r>
          </a:p>
        </p:txBody>
      </p:sp>
      <p:sp>
        <p:nvSpPr>
          <p:cNvPr id="28" name="TextBox 27">
            <a:extLst>
              <a:ext uri="{FF2B5EF4-FFF2-40B4-BE49-F238E27FC236}">
                <a16:creationId xmlns:a16="http://schemas.microsoft.com/office/drawing/2014/main" id="{475C4C62-19F6-4458-8FB5-B6F11A7FE15A}"/>
              </a:ext>
            </a:extLst>
          </p:cNvPr>
          <p:cNvSpPr txBox="1"/>
          <p:nvPr/>
        </p:nvSpPr>
        <p:spPr>
          <a:xfrm>
            <a:off x="4825949" y="3619699"/>
            <a:ext cx="7173849" cy="923330"/>
          </a:xfrm>
          <a:prstGeom prst="rect">
            <a:avLst/>
          </a:prstGeom>
          <a:solidFill>
            <a:schemeClr val="bg1"/>
          </a:solidFill>
        </p:spPr>
        <p:txBody>
          <a:bodyPr wrap="square" lIns="91440" tIns="45720" rIns="91440" bIns="45720" rtlCol="0" anchor="t">
            <a:spAutoFit/>
          </a:bodyPr>
          <a:lstStyle/>
          <a:p>
            <a:r>
              <a:rPr lang="en-US" dirty="0">
                <a:latin typeface="Source Sans Pro" panose="020B0503030403020204" pitchFamily="34" charset="0"/>
                <a:ea typeface="Source Sans Pro" panose="020B0503030403020204" pitchFamily="34" charset="0"/>
              </a:rPr>
              <a:t>All establishments are required to implement corrective actions in response to positives and FSIS verifies corrective actions using sampling as one tool.</a:t>
            </a:r>
          </a:p>
        </p:txBody>
      </p:sp>
      <p:sp>
        <p:nvSpPr>
          <p:cNvPr id="2" name="Rectangle 1">
            <a:extLst>
              <a:ext uri="{FF2B5EF4-FFF2-40B4-BE49-F238E27FC236}">
                <a16:creationId xmlns:a16="http://schemas.microsoft.com/office/drawing/2014/main" id="{2AFE76CD-811E-4A39-AE4C-51CB3626A383}"/>
              </a:ext>
            </a:extLst>
          </p:cNvPr>
          <p:cNvSpPr/>
          <p:nvPr/>
        </p:nvSpPr>
        <p:spPr>
          <a:xfrm>
            <a:off x="3493407" y="6124087"/>
            <a:ext cx="227186" cy="3234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bject 2">
            <a:extLst>
              <a:ext uri="{FF2B5EF4-FFF2-40B4-BE49-F238E27FC236}">
                <a16:creationId xmlns:a16="http://schemas.microsoft.com/office/drawing/2014/main" id="{E059F515-AC38-4BC6-84C8-7057DEC24BE6}"/>
              </a:ext>
            </a:extLst>
          </p:cNvPr>
          <p:cNvSpPr txBox="1">
            <a:spLocks/>
          </p:cNvSpPr>
          <p:nvPr/>
        </p:nvSpPr>
        <p:spPr>
          <a:xfrm>
            <a:off x="695129" y="395359"/>
            <a:ext cx="10232993" cy="443070"/>
          </a:xfrm>
          <a:prstGeom prst="rect">
            <a:avLst/>
          </a:prstGeom>
        </p:spPr>
        <p:txBody>
          <a:bodyPr vert="horz" wrap="square" lIns="0" tIns="1206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95"/>
              </a:spcBef>
            </a:pPr>
            <a:r>
              <a:rPr lang="en-US" sz="2800" b="1" dirty="0">
                <a:solidFill>
                  <a:srgbClr val="005341"/>
                </a:solidFill>
                <a:latin typeface="Merriweather" panose="02000000000000000000"/>
                <a:ea typeface="Source Sans Pro" panose="020B0503030403020204" pitchFamily="34" charset="0"/>
              </a:rPr>
              <a:t>Conclusions</a:t>
            </a:r>
          </a:p>
        </p:txBody>
      </p:sp>
    </p:spTree>
    <p:extLst>
      <p:ext uri="{BB962C8B-B14F-4D97-AF65-F5344CB8AC3E}">
        <p14:creationId xmlns:p14="http://schemas.microsoft.com/office/powerpoint/2010/main" val="3315694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F355073-987E-49B0-80B5-B59161CAF2D5}"/>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a:off x="0" y="0"/>
            <a:ext cx="12192000" cy="6858002"/>
          </a:xfrm>
          <a:prstGeom prst="rect">
            <a:avLst/>
          </a:prstGeom>
        </p:spPr>
      </p:pic>
      <p:pic>
        <p:nvPicPr>
          <p:cNvPr id="5" name="Picture 4" descr="A group of people raising their hands&#10;&#10;Description automatically generated">
            <a:extLst>
              <a:ext uri="{FF2B5EF4-FFF2-40B4-BE49-F238E27FC236}">
                <a16:creationId xmlns:a16="http://schemas.microsoft.com/office/drawing/2014/main" id="{29E13772-7C00-49C0-A8A2-6CBBFFA3A4BC}"/>
              </a:ext>
            </a:extLst>
          </p:cNvPr>
          <p:cNvPicPr>
            <a:picLocks noChangeAspect="1"/>
          </p:cNvPicPr>
          <p:nvPr/>
        </p:nvPicPr>
        <p:blipFill rotWithShape="1">
          <a:blip r:embed="rId3" cstate="screen">
            <a:alphaModFix amt="2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5644342" y="523701"/>
            <a:ext cx="5852160" cy="5852161"/>
          </a:xfrm>
          <a:prstGeom prst="flowChartConnector">
            <a:avLst/>
          </a:prstGeom>
        </p:spPr>
      </p:pic>
      <p:sp>
        <p:nvSpPr>
          <p:cNvPr id="3" name="TextBox 2">
            <a:extLst>
              <a:ext uri="{FF2B5EF4-FFF2-40B4-BE49-F238E27FC236}">
                <a16:creationId xmlns:a16="http://schemas.microsoft.com/office/drawing/2014/main" id="{639DD351-9A6C-4DB9-AE18-AA8AD6DCC634}"/>
              </a:ext>
            </a:extLst>
          </p:cNvPr>
          <p:cNvSpPr txBox="1"/>
          <p:nvPr/>
        </p:nvSpPr>
        <p:spPr>
          <a:xfrm>
            <a:off x="314325" y="5357813"/>
            <a:ext cx="420052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white"/>
                </a:solidFill>
                <a:effectLst/>
                <a:uLnTx/>
                <a:uFillTx/>
                <a:latin typeface="Bahnschrift SemiBold SemiConden" panose="020B0502040204020203" pitchFamily="34" charset="0"/>
                <a:ea typeface="+mn-ea"/>
                <a:cs typeface="+mn-cs"/>
              </a:rPr>
              <a:t>fsis.usda.gov</a:t>
            </a:r>
          </a:p>
        </p:txBody>
      </p:sp>
    </p:spTree>
    <p:extLst>
      <p:ext uri="{BB962C8B-B14F-4D97-AF65-F5344CB8AC3E}">
        <p14:creationId xmlns:p14="http://schemas.microsoft.com/office/powerpoint/2010/main" val="3547374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F986A915-E7E6-47AA-8B9A-0CBFFE0BF342}"/>
              </a:ext>
            </a:extLst>
          </p:cNvPr>
          <p:cNvSpPr txBox="1"/>
          <p:nvPr/>
        </p:nvSpPr>
        <p:spPr>
          <a:xfrm>
            <a:off x="624747" y="43308"/>
            <a:ext cx="9624051" cy="954107"/>
          </a:xfrm>
          <a:prstGeom prst="rect">
            <a:avLst/>
          </a:prstGeom>
          <a:noFill/>
        </p:spPr>
        <p:txBody>
          <a:bodyPr wrap="square" rtlCol="0">
            <a:spAutoFit/>
          </a:bodyPr>
          <a:lstStyle/>
          <a:p>
            <a:r>
              <a:rPr lang="en-US" sz="2800" b="1">
                <a:solidFill>
                  <a:srgbClr val="005341"/>
                </a:solidFill>
                <a:latin typeface="Merriweather" panose="02000000000000000000"/>
                <a:ea typeface="Source Sans Pro" panose="020B0503030403020204" pitchFamily="34" charset="0"/>
                <a:cs typeface="Merriweather" panose="02000000000000000000" pitchFamily="2" charset="0"/>
              </a:rPr>
              <a:t>Using Whole Genome Sequencing (WGS) at the Food Safety and Inspection Service (FSIS)</a:t>
            </a:r>
          </a:p>
        </p:txBody>
      </p:sp>
      <p:cxnSp>
        <p:nvCxnSpPr>
          <p:cNvPr id="57" name="Straight Connector 56">
            <a:extLst>
              <a:ext uri="{FF2B5EF4-FFF2-40B4-BE49-F238E27FC236}">
                <a16:creationId xmlns:a16="http://schemas.microsoft.com/office/drawing/2014/main" id="{CCE8BA16-7978-4BBD-A39E-767B8B0813E1}"/>
              </a:ext>
            </a:extLst>
          </p:cNvPr>
          <p:cNvCxnSpPr/>
          <p:nvPr/>
        </p:nvCxnSpPr>
        <p:spPr>
          <a:xfrm>
            <a:off x="569955" y="988961"/>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DDB8A6D3-E86F-4291-A3F5-051C4B1844AF}"/>
              </a:ext>
            </a:extLst>
          </p:cNvPr>
          <p:cNvGrpSpPr/>
          <p:nvPr/>
        </p:nvGrpSpPr>
        <p:grpSpPr>
          <a:xfrm>
            <a:off x="439396" y="1342328"/>
            <a:ext cx="4179580" cy="5139026"/>
            <a:chOff x="439396" y="1342328"/>
            <a:chExt cx="4179580" cy="5139026"/>
          </a:xfrm>
        </p:grpSpPr>
        <p:sp>
          <p:nvSpPr>
            <p:cNvPr id="42" name="TextBox 41">
              <a:extLst>
                <a:ext uri="{FF2B5EF4-FFF2-40B4-BE49-F238E27FC236}">
                  <a16:creationId xmlns:a16="http://schemas.microsoft.com/office/drawing/2014/main" id="{41930C89-2076-40CD-B144-A578FDADA050}"/>
                </a:ext>
              </a:extLst>
            </p:cNvPr>
            <p:cNvSpPr txBox="1"/>
            <p:nvPr/>
          </p:nvSpPr>
          <p:spPr>
            <a:xfrm>
              <a:off x="1061679" y="1342328"/>
              <a:ext cx="293501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E36C09"/>
                  </a:solidFill>
                  <a:effectLst/>
                  <a:uLnTx/>
                  <a:uFillTx/>
                  <a:latin typeface="Source Sans Pro" panose="020B0503030403020204" pitchFamily="34" charset="0"/>
                  <a:ea typeface="Source Sans Pro" panose="020B0503030403020204" pitchFamily="34" charset="0"/>
                  <a:cs typeface="Calibri"/>
                </a:rPr>
                <a:t>What?</a:t>
              </a:r>
            </a:p>
          </p:txBody>
        </p:sp>
        <p:sp>
          <p:nvSpPr>
            <p:cNvPr id="45" name="TextBox 44">
              <a:extLst>
                <a:ext uri="{FF2B5EF4-FFF2-40B4-BE49-F238E27FC236}">
                  <a16:creationId xmlns:a16="http://schemas.microsoft.com/office/drawing/2014/main" id="{C63182D8-E331-4848-97E6-3A2F8BC3447B}"/>
                </a:ext>
              </a:extLst>
            </p:cNvPr>
            <p:cNvSpPr txBox="1"/>
            <p:nvPr/>
          </p:nvSpPr>
          <p:spPr>
            <a:xfrm>
              <a:off x="439396" y="3160382"/>
              <a:ext cx="4179580" cy="1015663"/>
            </a:xfrm>
            <a:prstGeom prst="rect">
              <a:avLst/>
            </a:prstGeom>
            <a:solidFill>
              <a:schemeClr val="bg1"/>
            </a:solidFill>
            <a:ln w="38100">
              <a:solidFill>
                <a:schemeClr val="tx2">
                  <a:lumMod val="60000"/>
                  <a:lumOff val="4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rPr>
                <a:t>FSIS laboratories</a:t>
              </a:r>
              <a:r>
                <a:rPr kumimoji="0" lang="en-US" sz="2000" b="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rPr>
                <a:t> perform WGS, analyze and upload data, and monitor isolates</a:t>
              </a:r>
              <a:endParaRPr kumimoji="0" lang="en-US" sz="2000" b="1"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endParaRPr>
            </a:p>
          </p:txBody>
        </p:sp>
        <p:sp>
          <p:nvSpPr>
            <p:cNvPr id="46" name="TextBox 45">
              <a:extLst>
                <a:ext uri="{FF2B5EF4-FFF2-40B4-BE49-F238E27FC236}">
                  <a16:creationId xmlns:a16="http://schemas.microsoft.com/office/drawing/2014/main" id="{D014A892-EBE2-4501-BC03-1C64F35D2283}"/>
                </a:ext>
              </a:extLst>
            </p:cNvPr>
            <p:cNvSpPr txBox="1"/>
            <p:nvPr/>
          </p:nvSpPr>
          <p:spPr>
            <a:xfrm>
              <a:off x="439396" y="4339187"/>
              <a:ext cx="4179580" cy="707886"/>
            </a:xfrm>
            <a:prstGeom prst="rect">
              <a:avLst/>
            </a:prstGeom>
            <a:solidFill>
              <a:schemeClr val="bg1"/>
            </a:solidFill>
            <a:ln w="38100">
              <a:solidFill>
                <a:schemeClr val="tx2">
                  <a:lumMod val="60000"/>
                  <a:lumOff val="4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rPr>
                <a:t>FSIS investigators </a:t>
              </a:r>
              <a:r>
                <a:rPr kumimoji="0" lang="en-US" sz="2000" b="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rPr>
                <a:t>monitor and investigate isolates</a:t>
              </a:r>
              <a:endParaRPr kumimoji="0" lang="en-US" sz="2000" b="1"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endParaRPr>
            </a:p>
          </p:txBody>
        </p:sp>
        <p:sp>
          <p:nvSpPr>
            <p:cNvPr id="47" name="TextBox 46">
              <a:extLst>
                <a:ext uri="{FF2B5EF4-FFF2-40B4-BE49-F238E27FC236}">
                  <a16:creationId xmlns:a16="http://schemas.microsoft.com/office/drawing/2014/main" id="{6905E0AB-69DE-4C28-8401-DFF24360C294}"/>
                </a:ext>
              </a:extLst>
            </p:cNvPr>
            <p:cNvSpPr txBox="1"/>
            <p:nvPr/>
          </p:nvSpPr>
          <p:spPr>
            <a:xfrm>
              <a:off x="439396" y="5210215"/>
              <a:ext cx="4179580" cy="400110"/>
            </a:xfrm>
            <a:prstGeom prst="rect">
              <a:avLst/>
            </a:prstGeom>
            <a:solidFill>
              <a:schemeClr val="bg1"/>
            </a:solidFill>
            <a:ln w="38100">
              <a:solidFill>
                <a:schemeClr val="tx2">
                  <a:lumMod val="60000"/>
                  <a:lumOff val="4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rPr>
                <a:t>FSIS analysts </a:t>
              </a:r>
              <a:r>
                <a:rPr kumimoji="0" lang="en-US" sz="2000" b="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rPr>
                <a:t>use data for reporting</a:t>
              </a:r>
              <a:endParaRPr kumimoji="0" lang="en-US" sz="2000" b="1"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endParaRPr>
            </a:p>
          </p:txBody>
        </p:sp>
        <p:sp>
          <p:nvSpPr>
            <p:cNvPr id="48" name="TextBox 47">
              <a:extLst>
                <a:ext uri="{FF2B5EF4-FFF2-40B4-BE49-F238E27FC236}">
                  <a16:creationId xmlns:a16="http://schemas.microsoft.com/office/drawing/2014/main" id="{567CB652-BFD3-4FF0-BE7D-285B40E5752A}"/>
                </a:ext>
              </a:extLst>
            </p:cNvPr>
            <p:cNvSpPr txBox="1"/>
            <p:nvPr/>
          </p:nvSpPr>
          <p:spPr>
            <a:xfrm>
              <a:off x="439396" y="1981577"/>
              <a:ext cx="4179580" cy="1015663"/>
            </a:xfrm>
            <a:prstGeom prst="rect">
              <a:avLst/>
            </a:prstGeom>
            <a:solidFill>
              <a:schemeClr val="bg1"/>
            </a:solidFill>
            <a:ln w="38100">
              <a:solidFill>
                <a:schemeClr val="tx2">
                  <a:lumMod val="60000"/>
                  <a:lumOff val="4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rPr>
                <a:t>FSIS inspectors </a:t>
              </a:r>
              <a:r>
                <a:rPr kumimoji="0" lang="en-US" sz="2000" b="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rPr>
                <a:t>collect samples and communicate</a:t>
              </a:r>
              <a:r>
                <a:rPr kumimoji="0" lang="en-US" sz="2000" b="0" i="0" u="non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rPr>
                <a:t> </a:t>
              </a:r>
              <a:r>
                <a:rPr kumimoji="0" lang="en-US" sz="2000" b="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rPr>
                <a:t>with the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rPr>
                <a:t>establishment</a:t>
              </a:r>
              <a:endParaRPr kumimoji="0" lang="en-US" sz="2000" b="1"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endParaRPr>
            </a:p>
          </p:txBody>
        </p:sp>
        <p:sp>
          <p:nvSpPr>
            <p:cNvPr id="49" name="TextBox 48">
              <a:extLst>
                <a:ext uri="{FF2B5EF4-FFF2-40B4-BE49-F238E27FC236}">
                  <a16:creationId xmlns:a16="http://schemas.microsoft.com/office/drawing/2014/main" id="{D4D746E3-DA91-4955-A644-5C76C410E5F8}"/>
                </a:ext>
              </a:extLst>
            </p:cNvPr>
            <p:cNvSpPr txBox="1"/>
            <p:nvPr/>
          </p:nvSpPr>
          <p:spPr>
            <a:xfrm>
              <a:off x="439397" y="5773468"/>
              <a:ext cx="4179579" cy="707886"/>
            </a:xfrm>
            <a:prstGeom prst="rect">
              <a:avLst/>
            </a:prstGeom>
            <a:solidFill>
              <a:schemeClr val="bg1"/>
            </a:solidFill>
            <a:ln w="38100">
              <a:solidFill>
                <a:schemeClr val="tx2">
                  <a:lumMod val="60000"/>
                  <a:lumOff val="4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rPr>
                <a:t>FSIS policymakers </a:t>
              </a:r>
              <a:r>
                <a:rPr kumimoji="0" lang="en-US" sz="2000" b="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rPr>
                <a:t>integrate WGS into policies</a:t>
              </a:r>
              <a:endParaRPr kumimoji="0" lang="en-US" sz="2000" b="1"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endParaRPr>
            </a:p>
          </p:txBody>
        </p:sp>
      </p:grpSp>
      <p:grpSp>
        <p:nvGrpSpPr>
          <p:cNvPr id="11" name="Group 10">
            <a:extLst>
              <a:ext uri="{FF2B5EF4-FFF2-40B4-BE49-F238E27FC236}">
                <a16:creationId xmlns:a16="http://schemas.microsoft.com/office/drawing/2014/main" id="{7F85AACA-8C64-4D36-A4B8-8AEEAB6DA6B3}"/>
              </a:ext>
            </a:extLst>
          </p:cNvPr>
          <p:cNvGrpSpPr/>
          <p:nvPr/>
        </p:nvGrpSpPr>
        <p:grpSpPr>
          <a:xfrm>
            <a:off x="4798499" y="1350157"/>
            <a:ext cx="4792335" cy="5293562"/>
            <a:chOff x="4798499" y="1350157"/>
            <a:chExt cx="4792335" cy="5293562"/>
          </a:xfrm>
        </p:grpSpPr>
        <p:sp>
          <p:nvSpPr>
            <p:cNvPr id="43" name="TextBox 42">
              <a:extLst>
                <a:ext uri="{FF2B5EF4-FFF2-40B4-BE49-F238E27FC236}">
                  <a16:creationId xmlns:a16="http://schemas.microsoft.com/office/drawing/2014/main" id="{60BB820C-9D44-41D3-AAAF-7CE14D86BA46}"/>
                </a:ext>
              </a:extLst>
            </p:cNvPr>
            <p:cNvSpPr txBox="1"/>
            <p:nvPr/>
          </p:nvSpPr>
          <p:spPr>
            <a:xfrm>
              <a:off x="6909785" y="1350157"/>
              <a:ext cx="114694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E36C09"/>
                  </a:solidFill>
                  <a:effectLst/>
                  <a:uLnTx/>
                  <a:uFillTx/>
                  <a:latin typeface="Source Sans Pro" panose="020B0503030403020204" pitchFamily="34" charset="0"/>
                  <a:ea typeface="Source Sans Pro" panose="020B0503030403020204" pitchFamily="34" charset="0"/>
                  <a:cs typeface="Calibri"/>
                </a:rPr>
                <a:t>How?</a:t>
              </a:r>
            </a:p>
          </p:txBody>
        </p:sp>
        <p:sp>
          <p:nvSpPr>
            <p:cNvPr id="50" name="TextBox 49">
              <a:extLst>
                <a:ext uri="{FF2B5EF4-FFF2-40B4-BE49-F238E27FC236}">
                  <a16:creationId xmlns:a16="http://schemas.microsoft.com/office/drawing/2014/main" id="{FA7B58C0-A0A3-431F-9145-DCA0C2FAEE40}"/>
                </a:ext>
              </a:extLst>
            </p:cNvPr>
            <p:cNvSpPr txBox="1"/>
            <p:nvPr/>
          </p:nvSpPr>
          <p:spPr>
            <a:xfrm>
              <a:off x="5196089" y="1981577"/>
              <a:ext cx="4394745" cy="3954929"/>
            </a:xfrm>
            <a:prstGeom prst="rect">
              <a:avLst/>
            </a:prstGeom>
            <a:solidFill>
              <a:schemeClr val="bg1"/>
            </a:solidFill>
            <a:ln w="38100">
              <a:solidFill>
                <a:srgbClr val="00B05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rPr>
                <a:t>We protect public health by:</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rPr>
                <a:t>Tracing foodborne outbreaks to FSIS regulated food products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rPr>
                <a:t>Identifying harborage and cross-contamination in FSIS regulated facilities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000">
                <a:solidFill>
                  <a:prstClr val="black"/>
                </a:solidFill>
                <a:latin typeface="Source Sans Pro" panose="020B0503030403020204" pitchFamily="34" charset="0"/>
                <a:ea typeface="Source Sans Pro" panose="020B0503030403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2000">
                  <a:solidFill>
                    <a:prstClr val="black"/>
                  </a:solidFill>
                  <a:latin typeface="Source Sans Pro" panose="020B0503030403020204" pitchFamily="34" charset="0"/>
                  <a:ea typeface="Source Sans Pro" panose="020B0503030403020204" pitchFamily="34" charset="0"/>
                </a:rPr>
                <a:t>Sharing data</a:t>
              </a:r>
              <a:r>
                <a:rPr kumimoji="0" lang="en-US" sz="2000" b="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rPr>
                <a:t> with public health partners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endParaRPr>
            </a:p>
          </p:txBody>
        </p:sp>
        <p:sp>
          <p:nvSpPr>
            <p:cNvPr id="74" name="Right Brace 73">
              <a:extLst>
                <a:ext uri="{FF2B5EF4-FFF2-40B4-BE49-F238E27FC236}">
                  <a16:creationId xmlns:a16="http://schemas.microsoft.com/office/drawing/2014/main" id="{756C65B8-8EC5-46B0-AB55-9A452B3B3B9A}"/>
                </a:ext>
              </a:extLst>
            </p:cNvPr>
            <p:cNvSpPr/>
            <p:nvPr/>
          </p:nvSpPr>
          <p:spPr>
            <a:xfrm>
              <a:off x="4798499" y="1611767"/>
              <a:ext cx="220399" cy="5031952"/>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3E5CBE73-09B7-44BC-8238-F0E6FEC72E09}"/>
              </a:ext>
            </a:extLst>
          </p:cNvPr>
          <p:cNvGrpSpPr/>
          <p:nvPr/>
        </p:nvGrpSpPr>
        <p:grpSpPr>
          <a:xfrm>
            <a:off x="9734108" y="1350157"/>
            <a:ext cx="1728956" cy="5310595"/>
            <a:chOff x="9734108" y="1350157"/>
            <a:chExt cx="1728956" cy="5310595"/>
          </a:xfrm>
        </p:grpSpPr>
        <p:sp>
          <p:nvSpPr>
            <p:cNvPr id="30" name="Right Brace 29">
              <a:extLst>
                <a:ext uri="{FF2B5EF4-FFF2-40B4-BE49-F238E27FC236}">
                  <a16:creationId xmlns:a16="http://schemas.microsoft.com/office/drawing/2014/main" id="{808EA5DB-1CF4-4F3C-8079-9A29217F8360}"/>
                </a:ext>
              </a:extLst>
            </p:cNvPr>
            <p:cNvSpPr/>
            <p:nvPr/>
          </p:nvSpPr>
          <p:spPr>
            <a:xfrm>
              <a:off x="9734108" y="1628800"/>
              <a:ext cx="220399" cy="5031952"/>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7" name="Group 6">
              <a:extLst>
                <a:ext uri="{FF2B5EF4-FFF2-40B4-BE49-F238E27FC236}">
                  <a16:creationId xmlns:a16="http://schemas.microsoft.com/office/drawing/2014/main" id="{D271EA06-7C56-49B4-9FB3-6E4E180CAE4A}"/>
                </a:ext>
              </a:extLst>
            </p:cNvPr>
            <p:cNvGrpSpPr/>
            <p:nvPr/>
          </p:nvGrpSpPr>
          <p:grpSpPr>
            <a:xfrm>
              <a:off x="10165535" y="1350157"/>
              <a:ext cx="1297529" cy="4918471"/>
              <a:chOff x="10266997" y="1473488"/>
              <a:chExt cx="1297529" cy="4918471"/>
            </a:xfrm>
          </p:grpSpPr>
          <p:grpSp>
            <p:nvGrpSpPr>
              <p:cNvPr id="6" name="Group 5">
                <a:extLst>
                  <a:ext uri="{FF2B5EF4-FFF2-40B4-BE49-F238E27FC236}">
                    <a16:creationId xmlns:a16="http://schemas.microsoft.com/office/drawing/2014/main" id="{A898A00F-2131-4A6C-84C7-9BB80FC7DF10}"/>
                  </a:ext>
                </a:extLst>
              </p:cNvPr>
              <p:cNvGrpSpPr/>
              <p:nvPr/>
            </p:nvGrpSpPr>
            <p:grpSpPr>
              <a:xfrm>
                <a:off x="10266997" y="2043934"/>
                <a:ext cx="1297529" cy="4348025"/>
                <a:chOff x="10341137" y="960128"/>
                <a:chExt cx="1297529" cy="4348025"/>
              </a:xfrm>
            </p:grpSpPr>
            <p:grpSp>
              <p:nvGrpSpPr>
                <p:cNvPr id="16" name="Group 15">
                  <a:extLst>
                    <a:ext uri="{FF2B5EF4-FFF2-40B4-BE49-F238E27FC236}">
                      <a16:creationId xmlns:a16="http://schemas.microsoft.com/office/drawing/2014/main" id="{9058602D-865E-4231-A66B-56925262F770}"/>
                    </a:ext>
                  </a:extLst>
                </p:cNvPr>
                <p:cNvGrpSpPr/>
                <p:nvPr/>
              </p:nvGrpSpPr>
              <p:grpSpPr>
                <a:xfrm>
                  <a:off x="10373659" y="4045332"/>
                  <a:ext cx="1231315" cy="1231315"/>
                  <a:chOff x="6526542" y="5510047"/>
                  <a:chExt cx="1231315" cy="1231315"/>
                </a:xfrm>
              </p:grpSpPr>
              <p:pic>
                <p:nvPicPr>
                  <p:cNvPr id="17" name="Graphic 16">
                    <a:extLst>
                      <a:ext uri="{FF2B5EF4-FFF2-40B4-BE49-F238E27FC236}">
                        <a16:creationId xmlns:a16="http://schemas.microsoft.com/office/drawing/2014/main" id="{E657BB4A-DAFA-462C-A968-A75910007D8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26542" y="5510047"/>
                    <a:ext cx="1231315" cy="1231315"/>
                  </a:xfrm>
                  <a:prstGeom prst="rect">
                    <a:avLst/>
                  </a:prstGeom>
                </p:spPr>
              </p:pic>
              <p:pic>
                <p:nvPicPr>
                  <p:cNvPr id="18" name="Graphic 17">
                    <a:extLst>
                      <a:ext uri="{FF2B5EF4-FFF2-40B4-BE49-F238E27FC236}">
                        <a16:creationId xmlns:a16="http://schemas.microsoft.com/office/drawing/2014/main" id="{4775EB5C-EACA-4818-A477-0E6F35D6A268}"/>
                      </a:ext>
                    </a:extLst>
                  </p:cNvPr>
                  <p:cNvPicPr>
                    <a:picLocks noChangeAspect="1"/>
                  </p:cNvPicPr>
                  <p:nvPr/>
                </p:nvPicPr>
                <p:blipFill rotWithShape="1">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l="42317" t="42213" r="41387" b="42603"/>
                  <a:stretch/>
                </p:blipFill>
                <p:spPr>
                  <a:xfrm>
                    <a:off x="6638496" y="5606933"/>
                    <a:ext cx="1101891" cy="1026633"/>
                  </a:xfrm>
                  <a:prstGeom prst="rect">
                    <a:avLst/>
                  </a:prstGeom>
                </p:spPr>
              </p:pic>
            </p:grpSp>
            <p:grpSp>
              <p:nvGrpSpPr>
                <p:cNvPr id="19" name="Group 18">
                  <a:extLst>
                    <a:ext uri="{FF2B5EF4-FFF2-40B4-BE49-F238E27FC236}">
                      <a16:creationId xmlns:a16="http://schemas.microsoft.com/office/drawing/2014/main" id="{9843D861-5D3D-4758-B6CD-7B7F6D5F1D6C}"/>
                    </a:ext>
                  </a:extLst>
                </p:cNvPr>
                <p:cNvGrpSpPr/>
                <p:nvPr/>
              </p:nvGrpSpPr>
              <p:grpSpPr>
                <a:xfrm>
                  <a:off x="10350995" y="960128"/>
                  <a:ext cx="1231315" cy="1231315"/>
                  <a:chOff x="6526542" y="4196561"/>
                  <a:chExt cx="1231315" cy="1231315"/>
                </a:xfrm>
              </p:grpSpPr>
              <p:pic>
                <p:nvPicPr>
                  <p:cNvPr id="20" name="Graphic 19">
                    <a:extLst>
                      <a:ext uri="{FF2B5EF4-FFF2-40B4-BE49-F238E27FC236}">
                        <a16:creationId xmlns:a16="http://schemas.microsoft.com/office/drawing/2014/main" id="{D6AA9924-6486-4545-84BF-899F55E9FCD7}"/>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26542" y="4196561"/>
                    <a:ext cx="1231315" cy="1231315"/>
                  </a:xfrm>
                  <a:prstGeom prst="rect">
                    <a:avLst/>
                  </a:prstGeom>
                </p:spPr>
              </p:pic>
              <p:pic>
                <p:nvPicPr>
                  <p:cNvPr id="21" name="Graphic 20">
                    <a:extLst>
                      <a:ext uri="{FF2B5EF4-FFF2-40B4-BE49-F238E27FC236}">
                        <a16:creationId xmlns:a16="http://schemas.microsoft.com/office/drawing/2014/main" id="{30322B86-1703-45BF-9910-148D18072739}"/>
                      </a:ext>
                    </a:extLst>
                  </p:cNvPr>
                  <p:cNvPicPr>
                    <a:picLocks noChangeAspect="1"/>
                  </p:cNvPicPr>
                  <p:nvPr/>
                </p:nvPicPr>
                <p:blipFill rotWithShape="1">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l="42935" t="42560" r="43207" b="42585"/>
                  <a:stretch/>
                </p:blipFill>
                <p:spPr>
                  <a:xfrm>
                    <a:off x="6702677" y="4360969"/>
                    <a:ext cx="868659" cy="931159"/>
                  </a:xfrm>
                  <a:prstGeom prst="rect">
                    <a:avLst/>
                  </a:prstGeom>
                </p:spPr>
              </p:pic>
            </p:grpSp>
            <p:grpSp>
              <p:nvGrpSpPr>
                <p:cNvPr id="22" name="Group 21">
                  <a:extLst>
                    <a:ext uri="{FF2B5EF4-FFF2-40B4-BE49-F238E27FC236}">
                      <a16:creationId xmlns:a16="http://schemas.microsoft.com/office/drawing/2014/main" id="{C88A48BB-297B-470B-87AF-8A8A27F5C9E1}"/>
                    </a:ext>
                  </a:extLst>
                </p:cNvPr>
                <p:cNvGrpSpPr/>
                <p:nvPr/>
              </p:nvGrpSpPr>
              <p:grpSpPr>
                <a:xfrm>
                  <a:off x="10350995" y="2502730"/>
                  <a:ext cx="1231315" cy="1231315"/>
                  <a:chOff x="7898196" y="4196561"/>
                  <a:chExt cx="1231315" cy="1231315"/>
                </a:xfrm>
              </p:grpSpPr>
              <p:pic>
                <p:nvPicPr>
                  <p:cNvPr id="23" name="Graphic 22">
                    <a:extLst>
                      <a:ext uri="{FF2B5EF4-FFF2-40B4-BE49-F238E27FC236}">
                        <a16:creationId xmlns:a16="http://schemas.microsoft.com/office/drawing/2014/main" id="{510295F5-BBB9-428D-B681-0A21F67CD574}"/>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898196" y="4196561"/>
                    <a:ext cx="1231315" cy="1231315"/>
                  </a:xfrm>
                  <a:prstGeom prst="rect">
                    <a:avLst/>
                  </a:prstGeom>
                </p:spPr>
              </p:pic>
              <p:pic>
                <p:nvPicPr>
                  <p:cNvPr id="24" name="Graphic 23">
                    <a:extLst>
                      <a:ext uri="{FF2B5EF4-FFF2-40B4-BE49-F238E27FC236}">
                        <a16:creationId xmlns:a16="http://schemas.microsoft.com/office/drawing/2014/main" id="{168766B5-B015-4FBA-80AA-ED4CE43DF1DD}"/>
                      </a:ext>
                    </a:extLst>
                  </p:cNvPr>
                  <p:cNvPicPr>
                    <a:picLocks noChangeAspect="1"/>
                  </p:cNvPicPr>
                  <p:nvPr/>
                </p:nvPicPr>
                <p:blipFill rotWithShape="1">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l="41744" t="42059" r="41744" b="42059"/>
                  <a:stretch/>
                </p:blipFill>
                <p:spPr>
                  <a:xfrm>
                    <a:off x="8070670" y="4385969"/>
                    <a:ext cx="886366" cy="852498"/>
                  </a:xfrm>
                  <a:prstGeom prst="rect">
                    <a:avLst/>
                  </a:prstGeom>
                </p:spPr>
              </p:pic>
            </p:grpSp>
            <p:sp>
              <p:nvSpPr>
                <p:cNvPr id="4" name="Rectangle 3">
                  <a:extLst>
                    <a:ext uri="{FF2B5EF4-FFF2-40B4-BE49-F238E27FC236}">
                      <a16:creationId xmlns:a16="http://schemas.microsoft.com/office/drawing/2014/main" id="{27509836-5608-4EAD-B238-2CA6205D92A9}"/>
                    </a:ext>
                  </a:extLst>
                </p:cNvPr>
                <p:cNvSpPr/>
                <p:nvPr/>
              </p:nvSpPr>
              <p:spPr>
                <a:xfrm>
                  <a:off x="10356812" y="1260959"/>
                  <a:ext cx="1265007" cy="931159"/>
                </a:xfrm>
                <a:prstGeom prst="rect">
                  <a:avLst/>
                </a:prstGeom>
                <a:noFill/>
              </p:spPr>
              <p:txBody>
                <a:bodyPr wrap="none" lIns="91440" tIns="45720" rIns="91440" bIns="45720">
                  <a:prstTxWarp prst="textArchDown">
                    <a:avLst>
                      <a:gd name="adj" fmla="val 20901865"/>
                    </a:avLst>
                  </a:prstTxWarp>
                  <a:spAutoFit/>
                </a:bodyPr>
                <a:lstStyle/>
                <a:p>
                  <a:pPr algn="ctr"/>
                  <a:r>
                    <a:rPr lang="en-US" sz="2000" b="0" cap="none" spc="0">
                      <a:ln w="0"/>
                      <a:solidFill>
                        <a:schemeClr val="accent1"/>
                      </a:solidFill>
                      <a:effectLst>
                        <a:outerShdw blurRad="38100" dist="25400" dir="5400000" algn="ctr" rotWithShape="0">
                          <a:srgbClr val="6E747A">
                            <a:alpha val="43000"/>
                          </a:srgbClr>
                        </a:outerShdw>
                      </a:effectLst>
                    </a:rPr>
                    <a:t>Enforcement Actions</a:t>
                  </a:r>
                </a:p>
              </p:txBody>
            </p:sp>
            <p:sp>
              <p:nvSpPr>
                <p:cNvPr id="26" name="Rectangle 25">
                  <a:extLst>
                    <a:ext uri="{FF2B5EF4-FFF2-40B4-BE49-F238E27FC236}">
                      <a16:creationId xmlns:a16="http://schemas.microsoft.com/office/drawing/2014/main" id="{4AC6E542-876A-48A5-8CE1-691AB1972F92}"/>
                    </a:ext>
                  </a:extLst>
                </p:cNvPr>
                <p:cNvSpPr/>
                <p:nvPr/>
              </p:nvSpPr>
              <p:spPr>
                <a:xfrm>
                  <a:off x="10341137" y="2828162"/>
                  <a:ext cx="1265007" cy="931159"/>
                </a:xfrm>
                <a:prstGeom prst="rect">
                  <a:avLst/>
                </a:prstGeom>
                <a:noFill/>
              </p:spPr>
              <p:txBody>
                <a:bodyPr wrap="none" lIns="91440" tIns="45720" rIns="91440" bIns="45720">
                  <a:prstTxWarp prst="textArchDown">
                    <a:avLst>
                      <a:gd name="adj" fmla="val 20901865"/>
                    </a:avLst>
                  </a:prstTxWarp>
                  <a:spAutoFit/>
                </a:bodyPr>
                <a:lstStyle/>
                <a:p>
                  <a:pPr algn="ctr"/>
                  <a:r>
                    <a:rPr lang="en-US" sz="2000" b="0" cap="none" spc="0">
                      <a:ln w="0"/>
                      <a:solidFill>
                        <a:schemeClr val="accent1"/>
                      </a:solidFill>
                      <a:effectLst>
                        <a:outerShdw blurRad="38100" dist="25400" dir="5400000" algn="ctr" rotWithShape="0">
                          <a:srgbClr val="6E747A">
                            <a:alpha val="43000"/>
                          </a:srgbClr>
                        </a:outerShdw>
                      </a:effectLst>
                    </a:rPr>
                    <a:t>Inform Policy</a:t>
                  </a:r>
                </a:p>
              </p:txBody>
            </p:sp>
            <p:sp>
              <p:nvSpPr>
                <p:cNvPr id="27" name="Rectangle 26">
                  <a:extLst>
                    <a:ext uri="{FF2B5EF4-FFF2-40B4-BE49-F238E27FC236}">
                      <a16:creationId xmlns:a16="http://schemas.microsoft.com/office/drawing/2014/main" id="{CE545035-253F-43E5-BA9D-3E6798E864E7}"/>
                    </a:ext>
                  </a:extLst>
                </p:cNvPr>
                <p:cNvSpPr/>
                <p:nvPr/>
              </p:nvSpPr>
              <p:spPr>
                <a:xfrm>
                  <a:off x="10373659" y="4376994"/>
                  <a:ext cx="1265007" cy="931159"/>
                </a:xfrm>
                <a:prstGeom prst="rect">
                  <a:avLst/>
                </a:prstGeom>
                <a:noFill/>
              </p:spPr>
              <p:txBody>
                <a:bodyPr wrap="none" lIns="91440" tIns="45720" rIns="91440" bIns="45720">
                  <a:prstTxWarp prst="textArchDown">
                    <a:avLst>
                      <a:gd name="adj" fmla="val 20901865"/>
                    </a:avLst>
                  </a:prstTxWarp>
                  <a:spAutoFit/>
                </a:bodyPr>
                <a:lstStyle/>
                <a:p>
                  <a:pPr algn="ctr"/>
                  <a:r>
                    <a:rPr lang="en-US" sz="2000" b="0" cap="none" spc="0">
                      <a:ln w="0"/>
                      <a:solidFill>
                        <a:schemeClr val="accent1"/>
                      </a:solidFill>
                      <a:effectLst>
                        <a:outerShdw blurRad="38100" dist="25400" dir="5400000" algn="ctr" rotWithShape="0">
                          <a:srgbClr val="6E747A">
                            <a:alpha val="43000"/>
                          </a:srgbClr>
                        </a:outerShdw>
                      </a:effectLst>
                    </a:rPr>
                    <a:t>Grow Partnerships</a:t>
                  </a:r>
                </a:p>
              </p:txBody>
            </p:sp>
          </p:grpSp>
          <p:sp>
            <p:nvSpPr>
              <p:cNvPr id="31" name="TextBox 30">
                <a:extLst>
                  <a:ext uri="{FF2B5EF4-FFF2-40B4-BE49-F238E27FC236}">
                    <a16:creationId xmlns:a16="http://schemas.microsoft.com/office/drawing/2014/main" id="{6CA629CF-4C43-4C16-BFA1-E85355DFF8DE}"/>
                  </a:ext>
                </a:extLst>
              </p:cNvPr>
              <p:cNvSpPr txBox="1"/>
              <p:nvPr/>
            </p:nvSpPr>
            <p:spPr>
              <a:xfrm>
                <a:off x="10350261" y="1473488"/>
                <a:ext cx="114694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E36C09"/>
                    </a:solidFill>
                    <a:effectLst/>
                    <a:uLnTx/>
                    <a:uFillTx/>
                    <a:latin typeface="Source Sans Pro" panose="020B0503030403020204" pitchFamily="34" charset="0"/>
                    <a:ea typeface="Source Sans Pro" panose="020B0503030403020204" pitchFamily="34" charset="0"/>
                    <a:cs typeface="Calibri"/>
                  </a:rPr>
                  <a:t>Why?</a:t>
                </a:r>
              </a:p>
            </p:txBody>
          </p:sp>
        </p:grpSp>
      </p:grpSp>
      <p:sp>
        <p:nvSpPr>
          <p:cNvPr id="2" name="Slide Number Placeholder 1">
            <a:extLst>
              <a:ext uri="{FF2B5EF4-FFF2-40B4-BE49-F238E27FC236}">
                <a16:creationId xmlns:a16="http://schemas.microsoft.com/office/drawing/2014/main" id="{FCF1A0CC-0098-4939-8DED-9EFF96E73E23}"/>
              </a:ext>
            </a:extLst>
          </p:cNvPr>
          <p:cNvSpPr>
            <a:spLocks noGrp="1"/>
          </p:cNvSpPr>
          <p:nvPr>
            <p:ph type="sldNum" sz="quarter" idx="12"/>
          </p:nvPr>
        </p:nvSpPr>
        <p:spPr>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3A75F24-4C79-4789-A431-270DDC189601}" type="slidenum">
              <a:rPr lang="en-US" smtClean="0"/>
              <a:pPr algn="r"/>
              <a:t>2</a:t>
            </a:fld>
            <a:endParaRPr lang="en-US"/>
          </a:p>
        </p:txBody>
      </p:sp>
    </p:spTree>
    <p:extLst>
      <p:ext uri="{BB962C8B-B14F-4D97-AF65-F5344CB8AC3E}">
        <p14:creationId xmlns:p14="http://schemas.microsoft.com/office/powerpoint/2010/main" val="2891986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7331" y="203793"/>
            <a:ext cx="10232993" cy="873957"/>
          </a:xfrm>
          <a:prstGeom prst="rect">
            <a:avLst/>
          </a:prstGeom>
        </p:spPr>
        <p:txBody>
          <a:bodyPr vert="horz" wrap="square" lIns="0" tIns="12065" rIns="0" bIns="0" rtlCol="0">
            <a:spAutoFit/>
          </a:bodyPr>
          <a:lstStyle/>
          <a:p>
            <a:pPr>
              <a:lnSpc>
                <a:spcPct val="100000"/>
              </a:lnSpc>
              <a:spcBef>
                <a:spcPts val="95"/>
              </a:spcBef>
            </a:pPr>
            <a:r>
              <a:rPr sz="2800" dirty="0">
                <a:solidFill>
                  <a:srgbClr val="005341"/>
                </a:solidFill>
                <a:latin typeface="Merriweather" panose="02000000000000000000"/>
                <a:ea typeface="Source Sans Pro" panose="020B0503030403020204" pitchFamily="34" charset="0"/>
              </a:rPr>
              <a:t>Listeriosis </a:t>
            </a:r>
            <a:r>
              <a:rPr lang="en-US" sz="2800" dirty="0">
                <a:solidFill>
                  <a:srgbClr val="005341"/>
                </a:solidFill>
                <a:latin typeface="Merriweather" panose="02000000000000000000"/>
                <a:ea typeface="Source Sans Pro" panose="020B0503030403020204" pitchFamily="34" charset="0"/>
              </a:rPr>
              <a:t>O</a:t>
            </a:r>
            <a:r>
              <a:rPr sz="2800" dirty="0">
                <a:solidFill>
                  <a:srgbClr val="005341"/>
                </a:solidFill>
                <a:latin typeface="Merriweather" panose="02000000000000000000"/>
                <a:ea typeface="Source Sans Pro" panose="020B0503030403020204" pitchFamily="34" charset="0"/>
              </a:rPr>
              <a:t>utbreaks</a:t>
            </a:r>
            <a:r>
              <a:rPr lang="en-US" sz="2800" dirty="0">
                <a:solidFill>
                  <a:srgbClr val="005341"/>
                </a:solidFill>
                <a:latin typeface="Merriweather" panose="02000000000000000000"/>
                <a:ea typeface="Source Sans Pro" panose="020B0503030403020204" pitchFamily="34" charset="0"/>
              </a:rPr>
              <a:t> Associated with Meat and Poultry Products and WGS</a:t>
            </a:r>
            <a:endParaRPr sz="2800" dirty="0">
              <a:solidFill>
                <a:srgbClr val="005341"/>
              </a:solidFill>
              <a:latin typeface="Merriweather" panose="02000000000000000000"/>
              <a:ea typeface="Source Sans Pro" panose="020B0503030403020204" pitchFamily="34" charset="0"/>
            </a:endParaRPr>
          </a:p>
        </p:txBody>
      </p:sp>
      <p:sp>
        <p:nvSpPr>
          <p:cNvPr id="3" name="object 3"/>
          <p:cNvSpPr/>
          <p:nvPr/>
        </p:nvSpPr>
        <p:spPr>
          <a:xfrm>
            <a:off x="707898" y="1151382"/>
            <a:ext cx="1876425" cy="0"/>
          </a:xfrm>
          <a:custGeom>
            <a:avLst/>
            <a:gdLst/>
            <a:ahLst/>
            <a:cxnLst/>
            <a:rect l="l" t="t" r="r" b="b"/>
            <a:pathLst>
              <a:path w="1876425">
                <a:moveTo>
                  <a:pt x="0" y="0"/>
                </a:moveTo>
                <a:lnTo>
                  <a:pt x="1876297" y="0"/>
                </a:lnTo>
              </a:path>
            </a:pathLst>
          </a:custGeom>
          <a:ln w="38100">
            <a:solidFill>
              <a:srgbClr val="FDBD2D"/>
            </a:solidFill>
          </a:ln>
        </p:spPr>
        <p:txBody>
          <a:bodyPr wrap="square" lIns="0" tIns="0" rIns="0" bIns="0" rtlCol="0"/>
          <a:lstStyle/>
          <a:p>
            <a:endParaRPr/>
          </a:p>
        </p:txBody>
      </p:sp>
      <p:sp>
        <p:nvSpPr>
          <p:cNvPr id="4" name="object 4"/>
          <p:cNvSpPr txBox="1"/>
          <p:nvPr/>
        </p:nvSpPr>
        <p:spPr>
          <a:xfrm>
            <a:off x="785266" y="1383122"/>
            <a:ext cx="10232993" cy="5152693"/>
          </a:xfrm>
          <a:prstGeom prst="rect">
            <a:avLst/>
          </a:prstGeom>
        </p:spPr>
        <p:txBody>
          <a:bodyPr vert="horz" wrap="square" lIns="0" tIns="12700" rIns="0" bIns="0" rtlCol="0">
            <a:spAutoFit/>
          </a:bodyPr>
          <a:lstStyle/>
          <a:p>
            <a:pPr marL="355600" indent="-342900">
              <a:lnSpc>
                <a:spcPct val="100000"/>
              </a:lnSpc>
              <a:spcBef>
                <a:spcPts val="100"/>
              </a:spcBef>
              <a:buFont typeface="Arial"/>
              <a:buChar char="•"/>
              <a:tabLst>
                <a:tab pos="354965" algn="l"/>
                <a:tab pos="355600" algn="l"/>
              </a:tabLst>
            </a:pPr>
            <a:r>
              <a:rPr sz="2400" spc="-15">
                <a:cs typeface="Calibri"/>
              </a:rPr>
              <a:t>FSIS </a:t>
            </a:r>
            <a:r>
              <a:rPr sz="2400" spc="-10">
                <a:cs typeface="Calibri"/>
              </a:rPr>
              <a:t>transitioned </a:t>
            </a:r>
            <a:r>
              <a:rPr sz="2400" spc="-5">
                <a:cs typeface="Calibri"/>
              </a:rPr>
              <a:t>fully</a:t>
            </a:r>
            <a:r>
              <a:rPr sz="2400">
                <a:cs typeface="Calibri"/>
              </a:rPr>
              <a:t> </a:t>
            </a:r>
            <a:r>
              <a:rPr sz="2400" spc="-15">
                <a:cs typeface="Calibri"/>
              </a:rPr>
              <a:t>to</a:t>
            </a:r>
            <a:r>
              <a:rPr sz="2400" spc="-5">
                <a:cs typeface="Calibri"/>
              </a:rPr>
              <a:t> WGS</a:t>
            </a:r>
            <a:r>
              <a:rPr sz="2400" spc="-25">
                <a:cs typeface="Calibri"/>
              </a:rPr>
              <a:t> </a:t>
            </a:r>
            <a:r>
              <a:rPr sz="2400">
                <a:cs typeface="Calibri"/>
              </a:rPr>
              <a:t>in</a:t>
            </a:r>
            <a:r>
              <a:rPr sz="2400" spc="10">
                <a:cs typeface="Calibri"/>
              </a:rPr>
              <a:t> </a:t>
            </a:r>
            <a:r>
              <a:rPr sz="2400">
                <a:cs typeface="Calibri"/>
              </a:rPr>
              <a:t>January</a:t>
            </a:r>
            <a:r>
              <a:rPr lang="en-US" sz="2400" spc="-5">
                <a:cs typeface="Calibri"/>
              </a:rPr>
              <a:t> </a:t>
            </a:r>
            <a:r>
              <a:rPr sz="2400" spc="-5">
                <a:cs typeface="Calibri"/>
              </a:rPr>
              <a:t>2018.</a:t>
            </a:r>
            <a:endParaRPr sz="2400">
              <a:cs typeface="Calibri"/>
            </a:endParaRPr>
          </a:p>
          <a:p>
            <a:pPr>
              <a:lnSpc>
                <a:spcPct val="100000"/>
              </a:lnSpc>
              <a:spcBef>
                <a:spcPts val="10"/>
              </a:spcBef>
            </a:pPr>
            <a:endParaRPr sz="2350">
              <a:cs typeface="Calibri"/>
            </a:endParaRPr>
          </a:p>
          <a:p>
            <a:pPr marL="355600" indent="-342900">
              <a:lnSpc>
                <a:spcPct val="100000"/>
              </a:lnSpc>
              <a:buFont typeface="Arial"/>
              <a:buChar char="•"/>
              <a:tabLst>
                <a:tab pos="354965" algn="l"/>
                <a:tab pos="355600" algn="l"/>
              </a:tabLst>
            </a:pPr>
            <a:r>
              <a:rPr sz="2400" spc="-5">
                <a:cs typeface="Calibri"/>
              </a:rPr>
              <a:t>Since </a:t>
            </a:r>
            <a:r>
              <a:rPr sz="2400">
                <a:cs typeface="Calibri"/>
              </a:rPr>
              <a:t>then,</a:t>
            </a:r>
            <a:r>
              <a:rPr sz="2400" spc="5">
                <a:cs typeface="Calibri"/>
              </a:rPr>
              <a:t> </a:t>
            </a:r>
            <a:r>
              <a:rPr sz="2400" spc="-15">
                <a:cs typeface="Calibri"/>
              </a:rPr>
              <a:t>we</a:t>
            </a:r>
            <a:r>
              <a:rPr sz="2400" spc="10">
                <a:cs typeface="Calibri"/>
              </a:rPr>
              <a:t> </a:t>
            </a:r>
            <a:r>
              <a:rPr sz="2400" spc="-20">
                <a:cs typeface="Calibri"/>
              </a:rPr>
              <a:t>have</a:t>
            </a:r>
            <a:r>
              <a:rPr sz="2400" spc="5">
                <a:cs typeface="Calibri"/>
              </a:rPr>
              <a:t> </a:t>
            </a:r>
            <a:r>
              <a:rPr sz="2400" spc="-20">
                <a:cs typeface="Calibri"/>
              </a:rPr>
              <a:t>investigated</a:t>
            </a:r>
            <a:r>
              <a:rPr sz="2400" spc="-5">
                <a:cs typeface="Calibri"/>
              </a:rPr>
              <a:t> </a:t>
            </a:r>
            <a:r>
              <a:rPr sz="2400" spc="-10">
                <a:cs typeface="Calibri"/>
              </a:rPr>
              <a:t>seven</a:t>
            </a:r>
            <a:r>
              <a:rPr sz="2400" spc="20">
                <a:cs typeface="Calibri"/>
              </a:rPr>
              <a:t> </a:t>
            </a:r>
            <a:r>
              <a:rPr sz="2400" spc="-5">
                <a:cs typeface="Calibri"/>
              </a:rPr>
              <a:t>listeriosis</a:t>
            </a:r>
            <a:r>
              <a:rPr sz="2400" spc="-20">
                <a:cs typeface="Calibri"/>
              </a:rPr>
              <a:t> </a:t>
            </a:r>
            <a:r>
              <a:rPr sz="2400" spc="-10">
                <a:cs typeface="Calibri"/>
              </a:rPr>
              <a:t>outbreaks</a:t>
            </a:r>
            <a:r>
              <a:rPr lang="en-US" sz="2400" spc="-10">
                <a:cs typeface="Calibri"/>
              </a:rPr>
              <a:t>;</a:t>
            </a:r>
            <a:r>
              <a:rPr sz="2400" spc="-15">
                <a:cs typeface="Calibri"/>
              </a:rPr>
              <a:t> </a:t>
            </a:r>
            <a:r>
              <a:rPr sz="2400" spc="-10">
                <a:cs typeface="Calibri"/>
              </a:rPr>
              <a:t>three</a:t>
            </a:r>
            <a:r>
              <a:rPr sz="2400" spc="15">
                <a:cs typeface="Calibri"/>
              </a:rPr>
              <a:t> </a:t>
            </a:r>
            <a:r>
              <a:rPr sz="2400" spc="-15">
                <a:cs typeface="Calibri"/>
              </a:rPr>
              <a:t>were</a:t>
            </a:r>
            <a:r>
              <a:rPr sz="2400" spc="5">
                <a:cs typeface="Calibri"/>
              </a:rPr>
              <a:t> </a:t>
            </a:r>
            <a:r>
              <a:rPr sz="2400" spc="-15">
                <a:cs typeface="Calibri"/>
              </a:rPr>
              <a:t>linked</a:t>
            </a:r>
            <a:r>
              <a:rPr lang="en-US" sz="2400" spc="-15">
                <a:cs typeface="Calibri"/>
              </a:rPr>
              <a:t> </a:t>
            </a:r>
            <a:r>
              <a:rPr sz="2400" spc="-15">
                <a:cs typeface="Calibri"/>
              </a:rPr>
              <a:t>to</a:t>
            </a:r>
            <a:r>
              <a:rPr sz="2400" spc="-25">
                <a:cs typeface="Calibri"/>
              </a:rPr>
              <a:t> </a:t>
            </a:r>
            <a:r>
              <a:rPr sz="2400" spc="-15">
                <a:cs typeface="Calibri"/>
              </a:rPr>
              <a:t>FSIS</a:t>
            </a:r>
            <a:r>
              <a:rPr sz="2400" spc="-30">
                <a:cs typeface="Calibri"/>
              </a:rPr>
              <a:t> </a:t>
            </a:r>
            <a:r>
              <a:rPr sz="2400" spc="-10">
                <a:cs typeface="Calibri"/>
              </a:rPr>
              <a:t>regulated</a:t>
            </a:r>
            <a:r>
              <a:rPr sz="2400" spc="-25">
                <a:cs typeface="Calibri"/>
              </a:rPr>
              <a:t> </a:t>
            </a:r>
            <a:r>
              <a:rPr sz="2400" spc="-10">
                <a:cs typeface="Calibri"/>
              </a:rPr>
              <a:t>products:</a:t>
            </a:r>
            <a:endParaRPr sz="2400">
              <a:cs typeface="Calibri"/>
            </a:endParaRPr>
          </a:p>
          <a:p>
            <a:pPr>
              <a:lnSpc>
                <a:spcPct val="100000"/>
              </a:lnSpc>
              <a:spcBef>
                <a:spcPts val="10"/>
              </a:spcBef>
            </a:pPr>
            <a:endParaRPr sz="2350">
              <a:cs typeface="Calibri"/>
            </a:endParaRPr>
          </a:p>
          <a:p>
            <a:pPr marL="812165" lvl="1" indent="-343535">
              <a:lnSpc>
                <a:spcPct val="100000"/>
              </a:lnSpc>
              <a:spcBef>
                <a:spcPts val="5"/>
              </a:spcBef>
              <a:buFont typeface="Arial"/>
              <a:buChar char="•"/>
              <a:tabLst>
                <a:tab pos="812165" algn="l"/>
                <a:tab pos="812800" algn="l"/>
              </a:tabLst>
            </a:pPr>
            <a:r>
              <a:rPr sz="2400" spc="-5">
                <a:cs typeface="Calibri"/>
              </a:rPr>
              <a:t>2018</a:t>
            </a:r>
            <a:r>
              <a:rPr sz="2400" spc="-10">
                <a:cs typeface="Calibri"/>
              </a:rPr>
              <a:t> </a:t>
            </a:r>
            <a:r>
              <a:rPr lang="en-US" sz="2400" spc="-10">
                <a:cs typeface="Calibri"/>
              </a:rPr>
              <a:t>c</a:t>
            </a:r>
            <a:r>
              <a:rPr sz="2400" spc="-5">
                <a:cs typeface="Calibri"/>
              </a:rPr>
              <a:t>ooked</a:t>
            </a:r>
            <a:r>
              <a:rPr sz="2400" spc="-10">
                <a:cs typeface="Calibri"/>
              </a:rPr>
              <a:t> </a:t>
            </a:r>
            <a:r>
              <a:rPr lang="en-US" sz="2400" spc="-10">
                <a:cs typeface="Calibri"/>
              </a:rPr>
              <a:t>c</a:t>
            </a:r>
            <a:r>
              <a:rPr sz="2400" spc="-5">
                <a:cs typeface="Calibri"/>
              </a:rPr>
              <a:t>ountry-</a:t>
            </a:r>
            <a:r>
              <a:rPr lang="en-US" sz="2400" spc="-5">
                <a:cs typeface="Calibri"/>
              </a:rPr>
              <a:t>c</a:t>
            </a:r>
            <a:r>
              <a:rPr sz="2400" spc="-5">
                <a:cs typeface="Calibri"/>
              </a:rPr>
              <a:t>ured</a:t>
            </a:r>
            <a:r>
              <a:rPr sz="2400" spc="-10">
                <a:cs typeface="Calibri"/>
              </a:rPr>
              <a:t> </a:t>
            </a:r>
            <a:r>
              <a:rPr lang="en-US" sz="2400" spc="-10">
                <a:cs typeface="Calibri"/>
              </a:rPr>
              <a:t>h</a:t>
            </a:r>
            <a:r>
              <a:rPr sz="2400" spc="-5">
                <a:cs typeface="Calibri"/>
              </a:rPr>
              <a:t>am</a:t>
            </a:r>
            <a:r>
              <a:rPr lang="en-US" sz="2400" spc="-5">
                <a:cs typeface="Calibri"/>
              </a:rPr>
              <a:t> outbreak</a:t>
            </a:r>
            <a:r>
              <a:rPr sz="2400" spc="-15">
                <a:cs typeface="Calibri"/>
              </a:rPr>
              <a:t> </a:t>
            </a:r>
            <a:r>
              <a:rPr sz="2400" spc="-5">
                <a:cs typeface="Calibri"/>
              </a:rPr>
              <a:t>(4 </a:t>
            </a:r>
            <a:r>
              <a:rPr sz="2400">
                <a:cs typeface="Calibri"/>
              </a:rPr>
              <a:t>cases,</a:t>
            </a:r>
            <a:r>
              <a:rPr sz="2400" spc="-20">
                <a:cs typeface="Calibri"/>
              </a:rPr>
              <a:t> </a:t>
            </a:r>
            <a:r>
              <a:rPr sz="2400">
                <a:cs typeface="Calibri"/>
              </a:rPr>
              <a:t>1</a:t>
            </a:r>
            <a:r>
              <a:rPr sz="2400" spc="-10">
                <a:cs typeface="Calibri"/>
              </a:rPr>
              <a:t> </a:t>
            </a:r>
            <a:r>
              <a:rPr sz="2400" spc="-5">
                <a:cs typeface="Calibri"/>
              </a:rPr>
              <a:t>death)</a:t>
            </a:r>
            <a:endParaRPr sz="2400">
              <a:cs typeface="Calibri"/>
            </a:endParaRPr>
          </a:p>
          <a:p>
            <a:pPr lvl="1">
              <a:lnSpc>
                <a:spcPct val="100000"/>
              </a:lnSpc>
              <a:spcBef>
                <a:spcPts val="10"/>
              </a:spcBef>
              <a:buFont typeface="Arial"/>
              <a:buChar char="•"/>
            </a:pPr>
            <a:endParaRPr sz="2350">
              <a:cs typeface="Calibri"/>
            </a:endParaRPr>
          </a:p>
          <a:p>
            <a:pPr marL="812165" lvl="1" indent="-343535">
              <a:lnSpc>
                <a:spcPct val="100000"/>
              </a:lnSpc>
              <a:buFont typeface="Arial"/>
              <a:buChar char="•"/>
              <a:tabLst>
                <a:tab pos="812165" algn="l"/>
                <a:tab pos="812800" algn="l"/>
              </a:tabLst>
            </a:pPr>
            <a:r>
              <a:rPr sz="2400" spc="-5">
                <a:cs typeface="Calibri"/>
              </a:rPr>
              <a:t>2018</a:t>
            </a:r>
            <a:r>
              <a:rPr sz="2400" spc="-20">
                <a:cs typeface="Calibri"/>
              </a:rPr>
              <a:t> </a:t>
            </a:r>
            <a:r>
              <a:rPr lang="en-US" sz="2400" spc="-5">
                <a:cs typeface="Calibri"/>
              </a:rPr>
              <a:t>p</a:t>
            </a:r>
            <a:r>
              <a:rPr sz="2400" spc="-5">
                <a:cs typeface="Calibri"/>
              </a:rPr>
              <a:t>ork</a:t>
            </a:r>
            <a:r>
              <a:rPr sz="2400" spc="-25">
                <a:cs typeface="Calibri"/>
              </a:rPr>
              <a:t> </a:t>
            </a:r>
            <a:r>
              <a:rPr lang="en-US" sz="2400" spc="-25">
                <a:cs typeface="Calibri"/>
              </a:rPr>
              <a:t>r</a:t>
            </a:r>
            <a:r>
              <a:rPr sz="2400">
                <a:cs typeface="Calibri"/>
              </a:rPr>
              <a:t>oll</a:t>
            </a:r>
            <a:r>
              <a:rPr sz="2400" spc="-5">
                <a:cs typeface="Calibri"/>
              </a:rPr>
              <a:t> </a:t>
            </a:r>
            <a:r>
              <a:rPr lang="en-US" sz="2400" spc="-5">
                <a:cs typeface="Calibri"/>
              </a:rPr>
              <a:t>o</a:t>
            </a:r>
            <a:r>
              <a:rPr sz="2400" spc="-5">
                <a:cs typeface="Calibri"/>
              </a:rPr>
              <a:t>utbreak</a:t>
            </a:r>
            <a:r>
              <a:rPr sz="2400" spc="-20">
                <a:cs typeface="Calibri"/>
              </a:rPr>
              <a:t> </a:t>
            </a:r>
            <a:r>
              <a:rPr sz="2400" spc="-5">
                <a:cs typeface="Calibri"/>
              </a:rPr>
              <a:t>(4</a:t>
            </a:r>
            <a:r>
              <a:rPr sz="2400" spc="-25">
                <a:cs typeface="Calibri"/>
              </a:rPr>
              <a:t> </a:t>
            </a:r>
            <a:r>
              <a:rPr sz="2400">
                <a:cs typeface="Calibri"/>
              </a:rPr>
              <a:t>cases,</a:t>
            </a:r>
            <a:r>
              <a:rPr sz="2400" spc="-30">
                <a:cs typeface="Calibri"/>
              </a:rPr>
              <a:t> </a:t>
            </a:r>
            <a:r>
              <a:rPr sz="2400">
                <a:cs typeface="Calibri"/>
              </a:rPr>
              <a:t>0</a:t>
            </a:r>
            <a:r>
              <a:rPr sz="2400" spc="-15">
                <a:cs typeface="Calibri"/>
              </a:rPr>
              <a:t> </a:t>
            </a:r>
            <a:r>
              <a:rPr sz="2400" spc="-5">
                <a:cs typeface="Calibri"/>
              </a:rPr>
              <a:t>deaths)</a:t>
            </a:r>
            <a:endParaRPr sz="2400">
              <a:cs typeface="Calibri"/>
            </a:endParaRPr>
          </a:p>
          <a:p>
            <a:pPr lvl="1">
              <a:lnSpc>
                <a:spcPct val="100000"/>
              </a:lnSpc>
              <a:spcBef>
                <a:spcPts val="10"/>
              </a:spcBef>
              <a:buFont typeface="Arial"/>
              <a:buChar char="•"/>
            </a:pPr>
            <a:endParaRPr sz="2350">
              <a:cs typeface="Calibri"/>
            </a:endParaRPr>
          </a:p>
          <a:p>
            <a:pPr marL="812165" lvl="1" indent="-343535">
              <a:lnSpc>
                <a:spcPct val="100000"/>
              </a:lnSpc>
              <a:spcBef>
                <a:spcPts val="5"/>
              </a:spcBef>
              <a:buFont typeface="Arial"/>
              <a:buChar char="•"/>
              <a:tabLst>
                <a:tab pos="812165" algn="l"/>
                <a:tab pos="812800" algn="l"/>
              </a:tabLst>
            </a:pPr>
            <a:r>
              <a:rPr lang="en-US" sz="2400" spc="-5">
                <a:cs typeface="Calibri"/>
              </a:rPr>
              <a:t>2021</a:t>
            </a:r>
            <a:r>
              <a:rPr lang="en-US" sz="2400" spc="-15">
                <a:cs typeface="Calibri"/>
              </a:rPr>
              <a:t> r</a:t>
            </a:r>
            <a:r>
              <a:rPr lang="en-US" sz="2400" spc="-5">
                <a:cs typeface="Calibri"/>
              </a:rPr>
              <a:t>eady-to-eat (RTE) chicken</a:t>
            </a:r>
            <a:r>
              <a:rPr lang="en-US" sz="2400" spc="-30">
                <a:cs typeface="Calibri"/>
              </a:rPr>
              <a:t> o</a:t>
            </a:r>
            <a:r>
              <a:rPr lang="en-US" sz="2400" spc="-5">
                <a:cs typeface="Calibri"/>
              </a:rPr>
              <a:t>utbreak</a:t>
            </a:r>
            <a:r>
              <a:rPr lang="en-US" sz="2400" spc="5">
                <a:cs typeface="Calibri"/>
              </a:rPr>
              <a:t> </a:t>
            </a:r>
            <a:r>
              <a:rPr lang="en-US" sz="2400" spc="-5">
                <a:cs typeface="Calibri"/>
              </a:rPr>
              <a:t>(3</a:t>
            </a:r>
            <a:r>
              <a:rPr lang="en-US" sz="2400" spc="-15">
                <a:cs typeface="Calibri"/>
              </a:rPr>
              <a:t> </a:t>
            </a:r>
            <a:r>
              <a:rPr lang="en-US" sz="2400">
                <a:cs typeface="Calibri"/>
              </a:rPr>
              <a:t>cases,</a:t>
            </a:r>
            <a:r>
              <a:rPr lang="en-US" sz="2400" spc="-10">
                <a:cs typeface="Calibri"/>
              </a:rPr>
              <a:t> </a:t>
            </a:r>
            <a:r>
              <a:rPr lang="en-US" sz="2400">
                <a:cs typeface="Calibri"/>
              </a:rPr>
              <a:t>1</a:t>
            </a:r>
            <a:r>
              <a:rPr lang="en-US" sz="2400" spc="-5">
                <a:cs typeface="Calibri"/>
              </a:rPr>
              <a:t> death)</a:t>
            </a:r>
          </a:p>
          <a:p>
            <a:pPr marL="354965" indent="-343535">
              <a:spcBef>
                <a:spcPts val="5"/>
              </a:spcBef>
              <a:buFont typeface="Arial"/>
              <a:buChar char="•"/>
              <a:tabLst>
                <a:tab pos="812165" algn="l"/>
                <a:tab pos="812800" algn="l"/>
              </a:tabLst>
            </a:pPr>
            <a:endParaRPr lang="en-US" sz="2400">
              <a:latin typeface="Source Sans Pro" panose="020B0503030403020204" pitchFamily="34" charset="0"/>
              <a:cs typeface="Merriweather" panose="02000000000000000000" pitchFamily="2" charset="0"/>
            </a:endParaRPr>
          </a:p>
          <a:p>
            <a:pPr marL="354965" indent="-343535">
              <a:spcBef>
                <a:spcPts val="5"/>
              </a:spcBef>
              <a:buFont typeface="Arial"/>
              <a:buChar char="•"/>
              <a:tabLst>
                <a:tab pos="812165" algn="l"/>
                <a:tab pos="812800" algn="l"/>
              </a:tabLst>
            </a:pPr>
            <a:r>
              <a:rPr lang="en-US" sz="2400">
                <a:latin typeface="Source Sans Pro" panose="020B0503030403020204" pitchFamily="34" charset="0"/>
                <a:cs typeface="Merriweather" panose="02000000000000000000" pitchFamily="2" charset="0"/>
              </a:rPr>
              <a:t>FSIS routine sampling and WGS are critical to generating hypotheses and informing outbreak investigations.</a:t>
            </a:r>
            <a:endParaRPr lang="en-US" sz="2400">
              <a:cs typeface="Calibri"/>
            </a:endParaRPr>
          </a:p>
          <a:p>
            <a:pPr marL="354965" indent="-343535">
              <a:spcBef>
                <a:spcPts val="5"/>
              </a:spcBef>
              <a:buFont typeface="Arial"/>
              <a:buChar char="•"/>
              <a:tabLst>
                <a:tab pos="812165" algn="l"/>
                <a:tab pos="812800" algn="l"/>
              </a:tabLst>
            </a:pPr>
            <a:endParaRPr lang="en-US" sz="2400">
              <a:latin typeface="Source Sans Pro" panose="020B0503030403020204" pitchFamily="34" charset="0"/>
              <a:cs typeface="Merriweather" panose="02000000000000000000" pitchFamily="2" charset="0"/>
            </a:endParaRPr>
          </a:p>
        </p:txBody>
      </p:sp>
      <p:sp>
        <p:nvSpPr>
          <p:cNvPr id="7" name="TextBox 6">
            <a:extLst>
              <a:ext uri="{FF2B5EF4-FFF2-40B4-BE49-F238E27FC236}">
                <a16:creationId xmlns:a16="http://schemas.microsoft.com/office/drawing/2014/main" id="{928D5288-D574-487B-B763-AAED97CDDBC7}"/>
              </a:ext>
            </a:extLst>
          </p:cNvPr>
          <p:cNvSpPr txBox="1"/>
          <p:nvPr/>
        </p:nvSpPr>
        <p:spPr>
          <a:xfrm>
            <a:off x="5685065" y="6341274"/>
            <a:ext cx="6144984" cy="325602"/>
          </a:xfrm>
          <a:prstGeom prst="rect">
            <a:avLst/>
          </a:prstGeom>
          <a:noFill/>
        </p:spPr>
        <p:txBody>
          <a:bodyPr wrap="square">
            <a:spAutoFit/>
          </a:bodyPr>
          <a:lstStyle/>
          <a:p>
            <a:pPr marL="38100" algn="r">
              <a:lnSpc>
                <a:spcPts val="1810"/>
              </a:lnSpc>
            </a:pPr>
            <a:fld id="{81D60167-4931-47E6-BA6A-407CBD079E47}" type="slidenum">
              <a:rPr lang="en-US" smtClean="0"/>
              <a:pPr marL="38100" algn="r">
                <a:lnSpc>
                  <a:spcPts val="1810"/>
                </a:lnSpc>
              </a:pPr>
              <a:t>3</a:t>
            </a:fld>
            <a:endParaRPr lang="en-US"/>
          </a:p>
        </p:txBody>
      </p:sp>
    </p:spTree>
    <p:extLst>
      <p:ext uri="{BB962C8B-B14F-4D97-AF65-F5344CB8AC3E}">
        <p14:creationId xmlns:p14="http://schemas.microsoft.com/office/powerpoint/2010/main" val="3463384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AF4DEB-52F7-4EDC-9AB1-893E0F6C3B25}"/>
              </a:ext>
            </a:extLst>
          </p:cNvPr>
          <p:cNvSpPr txBox="1"/>
          <p:nvPr/>
        </p:nvSpPr>
        <p:spPr>
          <a:xfrm>
            <a:off x="613711" y="519061"/>
            <a:ext cx="11215254" cy="523220"/>
          </a:xfrm>
          <a:prstGeom prst="rect">
            <a:avLst/>
          </a:prstGeom>
          <a:noFill/>
        </p:spPr>
        <p:txBody>
          <a:bodyPr wrap="square" rtlCol="0">
            <a:spAutoFit/>
          </a:bodyPr>
          <a:lstStyle/>
          <a:p>
            <a:r>
              <a:rPr lang="en-US" sz="2800" b="1" i="1">
                <a:solidFill>
                  <a:srgbClr val="005341"/>
                </a:solidFill>
                <a:latin typeface="Merriweather" panose="02000000000000000000" pitchFamily="2" charset="0"/>
                <a:cs typeface="Merriweather" panose="02000000000000000000" pitchFamily="2" charset="0"/>
              </a:rPr>
              <a:t>Listeria monocytogenes </a:t>
            </a:r>
            <a:r>
              <a:rPr lang="en-US" sz="2800" b="1">
                <a:solidFill>
                  <a:srgbClr val="005341"/>
                </a:solidFill>
                <a:latin typeface="Merriweather" panose="02000000000000000000" pitchFamily="2" charset="0"/>
                <a:cs typeface="Merriweather" panose="02000000000000000000" pitchFamily="2" charset="0"/>
              </a:rPr>
              <a:t>(</a:t>
            </a:r>
            <a:r>
              <a:rPr lang="en-US" sz="2800" b="1" i="1">
                <a:solidFill>
                  <a:srgbClr val="005341"/>
                </a:solidFill>
                <a:latin typeface="Merriweather" panose="02000000000000000000" pitchFamily="2" charset="0"/>
                <a:cs typeface="Merriweather" panose="02000000000000000000" pitchFamily="2" charset="0"/>
              </a:rPr>
              <a:t>Lm</a:t>
            </a:r>
            <a:r>
              <a:rPr lang="en-US" sz="2800" b="1">
                <a:solidFill>
                  <a:srgbClr val="005341"/>
                </a:solidFill>
                <a:latin typeface="Merriweather" panose="02000000000000000000" pitchFamily="2" charset="0"/>
                <a:cs typeface="Merriweather" panose="02000000000000000000" pitchFamily="2" charset="0"/>
              </a:rPr>
              <a:t>) WGS Data Sharing</a:t>
            </a:r>
            <a:endParaRPr lang="en-US" sz="2800" b="1" u="sng">
              <a:solidFill>
                <a:srgbClr val="005341"/>
              </a:solidFill>
              <a:latin typeface="Merriweather" panose="02000000000000000000" pitchFamily="2" charset="0"/>
              <a:cs typeface="Merriweather" panose="02000000000000000000" pitchFamily="2" charset="0"/>
            </a:endParaRPr>
          </a:p>
        </p:txBody>
      </p:sp>
      <p:cxnSp>
        <p:nvCxnSpPr>
          <p:cNvPr id="4" name="Straight Connector 3">
            <a:extLst>
              <a:ext uri="{FF2B5EF4-FFF2-40B4-BE49-F238E27FC236}">
                <a16:creationId xmlns:a16="http://schemas.microsoft.com/office/drawing/2014/main" id="{755FA1AC-EEE8-4A3F-B8BF-C0446F7A1F9E}"/>
              </a:ext>
            </a:extLst>
          </p:cNvPr>
          <p:cNvCxnSpPr/>
          <p:nvPr/>
        </p:nvCxnSpPr>
        <p:spPr>
          <a:xfrm>
            <a:off x="706417" y="115117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FFBBCF59-5B7E-42AF-B453-8A02F92BD424}"/>
              </a:ext>
            </a:extLst>
          </p:cNvPr>
          <p:cNvSpPr>
            <a:spLocks noGrp="1"/>
          </p:cNvSpPr>
          <p:nvPr>
            <p:ph type="sldNum" sz="quarter" idx="12"/>
          </p:nvPr>
        </p:nvSpPr>
        <p:spPr/>
        <p:txBody>
          <a:bodyPr/>
          <a:lstStyle/>
          <a:p>
            <a:pPr algn="r"/>
            <a:fld id="{03A75F24-4C79-4789-A431-270DDC189601}" type="slidenum">
              <a:rPr lang="en-US" smtClean="0">
                <a:latin typeface="Source Sans Pro" panose="020B0503030403020204" pitchFamily="34" charset="0"/>
                <a:ea typeface="Source Sans Pro" panose="020B0503030403020204" pitchFamily="34" charset="0"/>
              </a:rPr>
              <a:pPr algn="r"/>
              <a:t>4</a:t>
            </a:fld>
            <a:endParaRPr lang="en-US">
              <a:latin typeface="Source Sans Pro" panose="020B0503030403020204" pitchFamily="34" charset="0"/>
              <a:ea typeface="Source Sans Pro" panose="020B0503030403020204" pitchFamily="34" charset="0"/>
            </a:endParaRPr>
          </a:p>
        </p:txBody>
      </p:sp>
      <p:sp>
        <p:nvSpPr>
          <p:cNvPr id="32" name="TextBox 31">
            <a:extLst>
              <a:ext uri="{FF2B5EF4-FFF2-40B4-BE49-F238E27FC236}">
                <a16:creationId xmlns:a16="http://schemas.microsoft.com/office/drawing/2014/main" id="{DD598B2C-60A0-434A-B910-74D774169DB5}"/>
              </a:ext>
            </a:extLst>
          </p:cNvPr>
          <p:cNvSpPr txBox="1"/>
          <p:nvPr/>
        </p:nvSpPr>
        <p:spPr>
          <a:xfrm>
            <a:off x="706416" y="1368950"/>
            <a:ext cx="10510223" cy="5170646"/>
          </a:xfrm>
          <a:prstGeom prst="rect">
            <a:avLst/>
          </a:prstGeom>
          <a:noFill/>
        </p:spPr>
        <p:txBody>
          <a:bodyPr wrap="square">
            <a:spAutoFit/>
          </a:bodyPr>
          <a:lstStyle/>
          <a:p>
            <a:pPr marL="342900" indent="-342900">
              <a:buFont typeface="Arial" panose="020B0604020202020204" pitchFamily="34" charset="0"/>
              <a:buChar char="•"/>
            </a:pPr>
            <a:r>
              <a:rPr lang="en-US" sz="2400" dirty="0">
                <a:effectLst/>
                <a:latin typeface="Source Sans Pro" panose="020B0503030403020204" pitchFamily="34" charset="0"/>
                <a:ea typeface="Source Sans Pro" panose="020B0503030403020204" pitchFamily="34" charset="0"/>
              </a:rPr>
              <a:t>FSIS routinely collects and analyzes RTE product, food contact, and non-food contact samples for </a:t>
            </a:r>
            <a:r>
              <a:rPr lang="en-US" sz="2400" i="1" dirty="0">
                <a:effectLst/>
                <a:latin typeface="Source Sans Pro" panose="020B0503030403020204" pitchFamily="34" charset="0"/>
                <a:ea typeface="Source Sans Pro" panose="020B0503030403020204" pitchFamily="34" charset="0"/>
              </a:rPr>
              <a:t>Listeria monocytogenes</a:t>
            </a:r>
            <a:r>
              <a:rPr lang="en-US" sz="2400" dirty="0">
                <a:effectLst/>
                <a:latin typeface="Source Sans Pro" panose="020B0503030403020204" pitchFamily="34" charset="0"/>
                <a:ea typeface="Source Sans Pro" panose="020B0503030403020204" pitchFamily="34" charset="0"/>
              </a:rPr>
              <a:t> (</a:t>
            </a:r>
            <a:r>
              <a:rPr lang="en-US" sz="2400" i="1" dirty="0">
                <a:effectLst/>
                <a:latin typeface="Source Sans Pro" panose="020B0503030403020204" pitchFamily="34" charset="0"/>
                <a:ea typeface="Source Sans Pro" panose="020B0503030403020204" pitchFamily="34" charset="0"/>
              </a:rPr>
              <a:t>Lm)</a:t>
            </a:r>
            <a:r>
              <a:rPr lang="en-US" sz="2400" dirty="0">
                <a:effectLst/>
                <a:latin typeface="Source Sans Pro" panose="020B0503030403020204" pitchFamily="34" charset="0"/>
                <a:ea typeface="Source Sans Pro" panose="020B0503030403020204" pitchFamily="34" charset="0"/>
              </a:rPr>
              <a:t>.</a:t>
            </a:r>
          </a:p>
          <a:p>
            <a:pPr marL="342900" indent="-342900">
              <a:buFont typeface="Arial" panose="020B0604020202020204" pitchFamily="34" charset="0"/>
              <a:buChar char="•"/>
            </a:pPr>
            <a:endParaRPr lang="en-US" sz="2400" dirty="0">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en-US" sz="2400" dirty="0">
                <a:effectLst/>
                <a:latin typeface="Source Sans Pro" panose="020B0503030403020204" pitchFamily="34" charset="0"/>
                <a:ea typeface="Source Sans Pro" panose="020B0503030403020204" pitchFamily="34" charset="0"/>
              </a:rPr>
              <a:t>FSIS sequences each isolate and uses WGS to determine whether there is potential for harborage or cross-contamination when there are multiple isolates collected from the same establishment.</a:t>
            </a:r>
          </a:p>
          <a:p>
            <a:pPr marL="342900" indent="-342900">
              <a:buFont typeface="Arial" panose="020B0604020202020204" pitchFamily="34" charset="0"/>
              <a:buChar char="•"/>
            </a:pPr>
            <a:endParaRPr lang="en-US" sz="2400" dirty="0">
              <a:effectLst/>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en-US" sz="2400" dirty="0">
                <a:effectLst/>
                <a:latin typeface="Source Sans Pro" panose="020B0503030403020204" pitchFamily="34" charset="0"/>
                <a:ea typeface="Source Sans Pro" panose="020B0503030403020204" pitchFamily="34" charset="0"/>
              </a:rPr>
              <a:t>FSIS also uploads the sequences from the </a:t>
            </a:r>
            <a:r>
              <a:rPr lang="en-US" sz="2400" i="1" dirty="0">
                <a:effectLst/>
                <a:latin typeface="Source Sans Pro" panose="020B0503030403020204" pitchFamily="34" charset="0"/>
                <a:ea typeface="Source Sans Pro" panose="020B0503030403020204" pitchFamily="34" charset="0"/>
              </a:rPr>
              <a:t>Lm</a:t>
            </a:r>
            <a:r>
              <a:rPr lang="en-US" sz="2400" dirty="0">
                <a:effectLst/>
                <a:latin typeface="Source Sans Pro" panose="020B0503030403020204" pitchFamily="34" charset="0"/>
                <a:ea typeface="Source Sans Pro" panose="020B0503030403020204" pitchFamily="34" charset="0"/>
              </a:rPr>
              <a:t> isolates to the National Center for Biotechnology Information (NCBI) database and determines whether there are </a:t>
            </a:r>
            <a:r>
              <a:rPr lang="en-US" sz="2400" dirty="0">
                <a:latin typeface="Source Sans Pro" panose="020B0503030403020204" pitchFamily="34" charset="0"/>
                <a:ea typeface="Source Sans Pro" panose="020B0503030403020204" pitchFamily="34" charset="0"/>
                <a:cs typeface="Times New Roman"/>
              </a:rPr>
              <a:t>closely related clinical isolates (human listeriosis) uploaded within the last 2 years and w</a:t>
            </a:r>
            <a:r>
              <a:rPr lang="en-US" sz="2400" i="1" dirty="0">
                <a:latin typeface="Source Sans Pro" panose="020B0503030403020204" pitchFamily="34" charset="0"/>
                <a:ea typeface="Source Sans Pro" panose="020B0503030403020204" pitchFamily="34" charset="0"/>
              </a:rPr>
              <a:t>hen an illness investigation is not triggered.</a:t>
            </a:r>
            <a:endParaRPr lang="en-US" sz="2400" dirty="0">
              <a:latin typeface="Source Sans Pro" panose="020B0503030403020204" pitchFamily="34" charset="0"/>
              <a:ea typeface="Source Sans Pro" panose="020B0503030403020204" pitchFamily="34" charset="0"/>
              <a:cs typeface="Calibri"/>
            </a:endParaRPr>
          </a:p>
          <a:p>
            <a:pPr marL="342900" indent="-342900">
              <a:buFont typeface="Arial" panose="020B0604020202020204" pitchFamily="34" charset="0"/>
              <a:buChar char="•"/>
            </a:pPr>
            <a:endParaRPr lang="en-US" sz="2400" dirty="0">
              <a:effectLst/>
              <a:latin typeface="Source Sans Pro" panose="020B0503030403020204" pitchFamily="34" charset="0"/>
              <a:ea typeface="Source Sans Pro" panose="020B0503030403020204" pitchFamily="34" charset="0"/>
              <a:cs typeface="Calibri"/>
            </a:endParaRPr>
          </a:p>
          <a:p>
            <a:pPr marL="342900" indent="-342900">
              <a:buFont typeface="Arial" panose="020B0604020202020204" pitchFamily="34" charset="0"/>
              <a:buChar char="•"/>
            </a:pPr>
            <a:r>
              <a:rPr lang="en-US" sz="2400" dirty="0">
                <a:latin typeface="Source Sans Pro" panose="020B0503030403020204" pitchFamily="34" charset="0"/>
                <a:ea typeface="Source Sans Pro" panose="020B0503030403020204" pitchFamily="34" charset="0"/>
                <a:cs typeface="Calibri"/>
              </a:rPr>
              <a:t>This WGS information is shared with FSIS’ district offices (DO) in a WGS report.</a:t>
            </a:r>
            <a:endParaRPr lang="en-US" sz="1800" dirty="0">
              <a:effectLst/>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endParaRPr lang="en-US" sz="1800" dirty="0">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1674142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AF4DEB-52F7-4EDC-9AB1-893E0F6C3B25}"/>
              </a:ext>
            </a:extLst>
          </p:cNvPr>
          <p:cNvSpPr txBox="1"/>
          <p:nvPr/>
        </p:nvSpPr>
        <p:spPr>
          <a:xfrm>
            <a:off x="568090" y="492784"/>
            <a:ext cx="5943922" cy="523220"/>
          </a:xfrm>
          <a:prstGeom prst="rect">
            <a:avLst/>
          </a:prstGeom>
          <a:noFill/>
        </p:spPr>
        <p:txBody>
          <a:bodyPr wrap="square" rtlCol="0">
            <a:spAutoFit/>
          </a:bodyPr>
          <a:lstStyle/>
          <a:p>
            <a:r>
              <a:rPr lang="en-US" sz="2800" b="1" i="1">
                <a:solidFill>
                  <a:srgbClr val="005341"/>
                </a:solidFill>
                <a:latin typeface="Merriweather" panose="02000000000000000000" pitchFamily="2" charset="0"/>
                <a:cs typeface="Merriweather" panose="02000000000000000000" pitchFamily="2" charset="0"/>
              </a:rPr>
              <a:t>Lm</a:t>
            </a:r>
            <a:r>
              <a:rPr lang="en-US" sz="2800" b="1">
                <a:solidFill>
                  <a:srgbClr val="005341"/>
                </a:solidFill>
                <a:latin typeface="Merriweather" panose="02000000000000000000" pitchFamily="2" charset="0"/>
                <a:cs typeface="Merriweather" panose="02000000000000000000" pitchFamily="2" charset="0"/>
              </a:rPr>
              <a:t> WGS Reports</a:t>
            </a:r>
          </a:p>
        </p:txBody>
      </p:sp>
      <p:cxnSp>
        <p:nvCxnSpPr>
          <p:cNvPr id="4" name="Straight Connector 3">
            <a:extLst>
              <a:ext uri="{FF2B5EF4-FFF2-40B4-BE49-F238E27FC236}">
                <a16:creationId xmlns:a16="http://schemas.microsoft.com/office/drawing/2014/main" id="{755FA1AC-EEE8-4A3F-B8BF-C0446F7A1F9E}"/>
              </a:ext>
            </a:extLst>
          </p:cNvPr>
          <p:cNvCxnSpPr/>
          <p:nvPr/>
        </p:nvCxnSpPr>
        <p:spPr>
          <a:xfrm>
            <a:off x="706417" y="115117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FFBBCF59-5B7E-42AF-B453-8A02F92BD424}"/>
              </a:ext>
            </a:extLst>
          </p:cNvPr>
          <p:cNvSpPr>
            <a:spLocks noGrp="1"/>
          </p:cNvSpPr>
          <p:nvPr>
            <p:ph type="sldNum" sz="quarter" idx="12"/>
          </p:nvPr>
        </p:nvSpPr>
        <p:spPr/>
        <p:txBody>
          <a:bodyPr/>
          <a:lstStyle/>
          <a:p>
            <a:pPr algn="r"/>
            <a:fld id="{03A75F24-4C79-4789-A431-270DDC189601}" type="slidenum">
              <a:rPr lang="en-US" smtClean="0"/>
              <a:pPr algn="r"/>
              <a:t>5</a:t>
            </a:fld>
            <a:endParaRPr lang="en-US"/>
          </a:p>
        </p:txBody>
      </p:sp>
      <p:graphicFrame>
        <p:nvGraphicFramePr>
          <p:cNvPr id="18" name="Table 5">
            <a:extLst>
              <a:ext uri="{FF2B5EF4-FFF2-40B4-BE49-F238E27FC236}">
                <a16:creationId xmlns:a16="http://schemas.microsoft.com/office/drawing/2014/main" id="{DB524A8C-A7CA-4FAF-9D7A-40F574B09D79}"/>
              </a:ext>
            </a:extLst>
          </p:cNvPr>
          <p:cNvGraphicFramePr>
            <a:graphicFrameLocks/>
          </p:cNvGraphicFramePr>
          <p:nvPr>
            <p:extLst>
              <p:ext uri="{D42A27DB-BD31-4B8C-83A1-F6EECF244321}">
                <p14:modId xmlns:p14="http://schemas.microsoft.com/office/powerpoint/2010/main" val="2085547315"/>
              </p:ext>
            </p:extLst>
          </p:nvPr>
        </p:nvGraphicFramePr>
        <p:xfrm>
          <a:off x="5626445" y="269926"/>
          <a:ext cx="6172200" cy="6268720"/>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432709731"/>
                    </a:ext>
                  </a:extLst>
                </a:gridCol>
                <a:gridCol w="2547152">
                  <a:extLst>
                    <a:ext uri="{9D8B030D-6E8A-4147-A177-3AD203B41FA5}">
                      <a16:colId xmlns:a16="http://schemas.microsoft.com/office/drawing/2014/main" val="2454886859"/>
                    </a:ext>
                  </a:extLst>
                </a:gridCol>
                <a:gridCol w="1567648">
                  <a:extLst>
                    <a:ext uri="{9D8B030D-6E8A-4147-A177-3AD203B41FA5}">
                      <a16:colId xmlns:a16="http://schemas.microsoft.com/office/drawing/2014/main" val="3842220642"/>
                    </a:ext>
                  </a:extLst>
                </a:gridCol>
              </a:tblGrid>
              <a:tr h="370840">
                <a:tc>
                  <a:txBody>
                    <a:bodyPr/>
                    <a:lstStyle/>
                    <a:p>
                      <a:pPr marL="0" indent="0" algn="ctr">
                        <a:buFont typeface="Arial" panose="020B0604020202020204" pitchFamily="34" charset="0"/>
                        <a:buNone/>
                      </a:pPr>
                      <a:r>
                        <a:rPr lang="en-US"/>
                        <a:t>Establishment</a:t>
                      </a:r>
                    </a:p>
                  </a:txBody>
                  <a:tcPr/>
                </a:tc>
                <a:tc>
                  <a:txBody>
                    <a:bodyPr/>
                    <a:lstStyle/>
                    <a:p>
                      <a:pPr marL="0" indent="0" algn="ctr">
                        <a:buFont typeface="Arial" panose="020B0604020202020204" pitchFamily="34" charset="0"/>
                        <a:buNone/>
                      </a:pPr>
                      <a:r>
                        <a:rPr lang="en-US"/>
                        <a:t>Field</a:t>
                      </a:r>
                    </a:p>
                  </a:txBody>
                  <a:tcPr/>
                </a:tc>
                <a:tc>
                  <a:txBody>
                    <a:bodyPr/>
                    <a:lstStyle/>
                    <a:p>
                      <a:pPr marL="0" indent="0" algn="ctr">
                        <a:buFont typeface="Arial" panose="020B0604020202020204" pitchFamily="34" charset="0"/>
                        <a:buNone/>
                      </a:pPr>
                      <a:r>
                        <a:rPr lang="en-US"/>
                        <a:t>Isolate Results</a:t>
                      </a:r>
                    </a:p>
                  </a:txBody>
                  <a:tcPr/>
                </a:tc>
                <a:extLst>
                  <a:ext uri="{0D108BD9-81ED-4DB2-BD59-A6C34878D82A}">
                    <a16:rowId xmlns:a16="http://schemas.microsoft.com/office/drawing/2014/main" val="2627642491"/>
                  </a:ext>
                </a:extLst>
              </a:tr>
              <a:tr h="370840">
                <a:tc rowSpan="13">
                  <a:txBody>
                    <a:bodyPr/>
                    <a:lstStyle/>
                    <a:p>
                      <a:pPr marL="0" indent="0" algn="ctr">
                        <a:buFont typeface="Arial" panose="020B0604020202020204" pitchFamily="34" charset="0"/>
                        <a:buNone/>
                      </a:pPr>
                      <a:r>
                        <a:rPr lang="en-US"/>
                        <a:t>Establishment Number</a:t>
                      </a:r>
                    </a:p>
                  </a:txBody>
                  <a:tcPr/>
                </a:tc>
                <a:tc>
                  <a:txBody>
                    <a:bodyPr/>
                    <a:lstStyle/>
                    <a:p>
                      <a:pPr marL="0" indent="0" algn="ctr">
                        <a:buFont typeface="Arial" panose="020B0604020202020204" pitchFamily="34" charset="0"/>
                        <a:buNone/>
                      </a:pPr>
                      <a:r>
                        <a:rPr lang="en-US"/>
                        <a:t>FormID</a:t>
                      </a:r>
                    </a:p>
                  </a:txBody>
                  <a:tcPr/>
                </a:tc>
                <a:tc>
                  <a:txBody>
                    <a:bodyPr/>
                    <a:lstStyle/>
                    <a:p>
                      <a:pPr marL="285750" indent="-285750">
                        <a:buFont typeface="Arial" panose="020B0604020202020204" pitchFamily="34" charset="0"/>
                        <a:buChar char="•"/>
                      </a:pPr>
                      <a:endParaRPr lang="en-US"/>
                    </a:p>
                  </a:txBody>
                  <a:tcPr/>
                </a:tc>
                <a:extLst>
                  <a:ext uri="{0D108BD9-81ED-4DB2-BD59-A6C34878D82A}">
                    <a16:rowId xmlns:a16="http://schemas.microsoft.com/office/drawing/2014/main" val="1138810923"/>
                  </a:ext>
                </a:extLst>
              </a:tr>
              <a:tr h="370840">
                <a:tc vMerge="1">
                  <a:txBody>
                    <a:bodyPr/>
                    <a:lstStyle/>
                    <a:p>
                      <a:endParaRPr lang="en-US"/>
                    </a:p>
                  </a:txBody>
                  <a:tcPr/>
                </a:tc>
                <a:tc>
                  <a:txBody>
                    <a:bodyPr/>
                    <a:lstStyle/>
                    <a:p>
                      <a:pPr marL="0" indent="0" algn="ctr">
                        <a:buFont typeface="Arial" panose="020B0604020202020204" pitchFamily="34" charset="0"/>
                        <a:buNone/>
                      </a:pPr>
                      <a:r>
                        <a:rPr lang="en-US"/>
                        <a:t>Collect Date</a:t>
                      </a:r>
                    </a:p>
                  </a:txBody>
                  <a:tcPr/>
                </a:tc>
                <a:tc>
                  <a:txBody>
                    <a:bodyPr/>
                    <a:lstStyle/>
                    <a:p>
                      <a:pPr marL="285750" indent="-285750">
                        <a:buFont typeface="Arial" panose="020B0604020202020204" pitchFamily="34" charset="0"/>
                        <a:buChar char="•"/>
                      </a:pPr>
                      <a:endParaRPr lang="en-US"/>
                    </a:p>
                  </a:txBody>
                  <a:tcPr/>
                </a:tc>
                <a:extLst>
                  <a:ext uri="{0D108BD9-81ED-4DB2-BD59-A6C34878D82A}">
                    <a16:rowId xmlns:a16="http://schemas.microsoft.com/office/drawing/2014/main" val="3070112938"/>
                  </a:ext>
                </a:extLst>
              </a:tr>
              <a:tr h="370840">
                <a:tc vMerge="1">
                  <a:txBody>
                    <a:bodyPr/>
                    <a:lstStyle/>
                    <a:p>
                      <a:endParaRPr lang="en-US"/>
                    </a:p>
                  </a:txBody>
                  <a:tcPr/>
                </a:tc>
                <a:tc>
                  <a:txBody>
                    <a:bodyPr/>
                    <a:lstStyle/>
                    <a:p>
                      <a:pPr marL="0" indent="0" algn="ctr">
                        <a:buFont typeface="Arial" panose="020B0604020202020204" pitchFamily="34" charset="0"/>
                        <a:buNone/>
                      </a:pPr>
                      <a:r>
                        <a:rPr lang="en-US"/>
                        <a:t>Allele Code</a:t>
                      </a:r>
                    </a:p>
                  </a:txBody>
                  <a:tcPr/>
                </a:tc>
                <a:tc>
                  <a:txBody>
                    <a:bodyPr/>
                    <a:lstStyle/>
                    <a:p>
                      <a:pPr marL="285750" indent="-285750">
                        <a:buFont typeface="Arial" panose="020B0604020202020204" pitchFamily="34" charset="0"/>
                        <a:buChar char="•"/>
                      </a:pPr>
                      <a:endParaRPr lang="en-US"/>
                    </a:p>
                  </a:txBody>
                  <a:tcPr/>
                </a:tc>
                <a:extLst>
                  <a:ext uri="{0D108BD9-81ED-4DB2-BD59-A6C34878D82A}">
                    <a16:rowId xmlns:a16="http://schemas.microsoft.com/office/drawing/2014/main" val="3677272350"/>
                  </a:ext>
                </a:extLst>
              </a:tr>
              <a:tr h="370840">
                <a:tc vMerge="1">
                  <a:txBody>
                    <a:bodyPr/>
                    <a:lstStyle/>
                    <a:p>
                      <a:endParaRPr lang="en-US"/>
                    </a:p>
                  </a:txBody>
                  <a:tcPr/>
                </a:tc>
                <a:tc>
                  <a:txBody>
                    <a:bodyPr/>
                    <a:lstStyle/>
                    <a:p>
                      <a:pPr marL="0" indent="0" algn="ctr">
                        <a:buFont typeface="Arial" panose="020B0604020202020204" pitchFamily="34" charset="0"/>
                        <a:buNone/>
                      </a:pPr>
                      <a:r>
                        <a:rPr lang="en-US"/>
                        <a:t>MLST ST</a:t>
                      </a:r>
                    </a:p>
                  </a:txBody>
                  <a:tcPr/>
                </a:tc>
                <a:tc>
                  <a:txBody>
                    <a:bodyPr/>
                    <a:lstStyle/>
                    <a:p>
                      <a:pPr marL="285750" indent="-285750">
                        <a:buFont typeface="Arial" panose="020B0604020202020204" pitchFamily="34" charset="0"/>
                        <a:buChar char="•"/>
                      </a:pPr>
                      <a:endParaRPr lang="en-US"/>
                    </a:p>
                  </a:txBody>
                  <a:tcPr/>
                </a:tc>
                <a:extLst>
                  <a:ext uri="{0D108BD9-81ED-4DB2-BD59-A6C34878D82A}">
                    <a16:rowId xmlns:a16="http://schemas.microsoft.com/office/drawing/2014/main" val="1166560863"/>
                  </a:ext>
                </a:extLst>
              </a:tr>
              <a:tr h="370840">
                <a:tc vMerge="1">
                  <a:txBody>
                    <a:bodyPr/>
                    <a:lstStyle/>
                    <a:p>
                      <a:endParaRPr lang="en-US"/>
                    </a:p>
                  </a:txBody>
                  <a:tcPr/>
                </a:tc>
                <a:tc>
                  <a:txBody>
                    <a:bodyPr/>
                    <a:lstStyle/>
                    <a:p>
                      <a:pPr marL="0" indent="0" algn="ctr">
                        <a:buFont typeface="Arial" panose="020B0604020202020204" pitchFamily="34" charset="0"/>
                        <a:buNone/>
                      </a:pPr>
                      <a:r>
                        <a:rPr lang="en-US"/>
                        <a:t>Project</a:t>
                      </a:r>
                    </a:p>
                  </a:txBody>
                  <a:tcPr/>
                </a:tc>
                <a:tc>
                  <a:txBody>
                    <a:bodyPr/>
                    <a:lstStyle/>
                    <a:p>
                      <a:pPr marL="285750" indent="-285750">
                        <a:buFont typeface="Arial" panose="020B0604020202020204" pitchFamily="34" charset="0"/>
                        <a:buChar char="•"/>
                      </a:pPr>
                      <a:endParaRPr lang="en-US"/>
                    </a:p>
                  </a:txBody>
                  <a:tcPr/>
                </a:tc>
                <a:extLst>
                  <a:ext uri="{0D108BD9-81ED-4DB2-BD59-A6C34878D82A}">
                    <a16:rowId xmlns:a16="http://schemas.microsoft.com/office/drawing/2014/main" val="2835297265"/>
                  </a:ext>
                </a:extLst>
              </a:tr>
              <a:tr h="370840">
                <a:tc vMerge="1">
                  <a:txBody>
                    <a:bodyPr/>
                    <a:lstStyle/>
                    <a:p>
                      <a:endParaRPr lang="en-US"/>
                    </a:p>
                  </a:txBody>
                  <a:tcPr/>
                </a:tc>
                <a:tc>
                  <a:txBody>
                    <a:bodyPr/>
                    <a:lstStyle/>
                    <a:p>
                      <a:pPr marL="0" indent="0" algn="ctr">
                        <a:buFont typeface="Arial" panose="020B0604020202020204" pitchFamily="34" charset="0"/>
                        <a:buNone/>
                      </a:pPr>
                      <a:r>
                        <a:rPr lang="en-US"/>
                        <a:t>FSIS Identifier</a:t>
                      </a:r>
                    </a:p>
                  </a:txBody>
                  <a:tcPr/>
                </a:tc>
                <a:tc>
                  <a:txBody>
                    <a:bodyPr/>
                    <a:lstStyle/>
                    <a:p>
                      <a:pPr marL="285750" indent="-285750">
                        <a:buFont typeface="Arial" panose="020B0604020202020204" pitchFamily="34" charset="0"/>
                        <a:buChar char="•"/>
                      </a:pPr>
                      <a:endParaRPr lang="en-US"/>
                    </a:p>
                  </a:txBody>
                  <a:tcPr/>
                </a:tc>
                <a:extLst>
                  <a:ext uri="{0D108BD9-81ED-4DB2-BD59-A6C34878D82A}">
                    <a16:rowId xmlns:a16="http://schemas.microsoft.com/office/drawing/2014/main" val="1507745653"/>
                  </a:ext>
                </a:extLst>
              </a:tr>
              <a:tr h="370840">
                <a:tc vMerge="1">
                  <a:txBody>
                    <a:bodyPr/>
                    <a:lstStyle/>
                    <a:p>
                      <a:endParaRPr lang="en-US"/>
                    </a:p>
                  </a:txBody>
                  <a:tcPr/>
                </a:tc>
                <a:tc>
                  <a:txBody>
                    <a:bodyPr/>
                    <a:lstStyle/>
                    <a:p>
                      <a:pPr marL="0" indent="0" algn="ctr">
                        <a:buFont typeface="Arial" panose="020B0604020202020204" pitchFamily="34" charset="0"/>
                        <a:buNone/>
                      </a:pPr>
                      <a:r>
                        <a:rPr lang="en-US"/>
                        <a:t>NCBI Accession Number</a:t>
                      </a:r>
                    </a:p>
                  </a:txBody>
                  <a:tcPr/>
                </a:tc>
                <a:tc>
                  <a:txBody>
                    <a:bodyPr/>
                    <a:lstStyle/>
                    <a:p>
                      <a:pPr marL="285750" indent="-285750">
                        <a:buFont typeface="Arial" panose="020B0604020202020204" pitchFamily="34" charset="0"/>
                        <a:buChar char="•"/>
                      </a:pPr>
                      <a:endParaRPr lang="en-US"/>
                    </a:p>
                  </a:txBody>
                  <a:tcPr/>
                </a:tc>
                <a:extLst>
                  <a:ext uri="{0D108BD9-81ED-4DB2-BD59-A6C34878D82A}">
                    <a16:rowId xmlns:a16="http://schemas.microsoft.com/office/drawing/2014/main" val="2568107735"/>
                  </a:ext>
                </a:extLst>
              </a:tr>
              <a:tr h="370840">
                <a:tc vMerge="1">
                  <a:txBody>
                    <a:bodyPr/>
                    <a:lstStyle/>
                    <a:p>
                      <a:endParaRPr lang="en-US"/>
                    </a:p>
                  </a:txBody>
                  <a:tcPr/>
                </a:tc>
                <a:tc>
                  <a:txBody>
                    <a:bodyPr/>
                    <a:lstStyle/>
                    <a:p>
                      <a:pPr marL="0" indent="0" algn="ctr">
                        <a:buFont typeface="Arial" panose="020B0604020202020204" pitchFamily="34" charset="0"/>
                        <a:buNone/>
                      </a:pPr>
                      <a:r>
                        <a:rPr lang="en-US"/>
                        <a:t>NCBI SNP Cluster (retrieve date)</a:t>
                      </a:r>
                    </a:p>
                  </a:txBody>
                  <a:tcPr/>
                </a:tc>
                <a:tc>
                  <a:txBody>
                    <a:bodyPr/>
                    <a:lstStyle/>
                    <a:p>
                      <a:pPr marL="285750" indent="-285750">
                        <a:buFont typeface="Arial" panose="020B0604020202020204" pitchFamily="34" charset="0"/>
                        <a:buChar char="•"/>
                      </a:pPr>
                      <a:endParaRPr lang="en-US"/>
                    </a:p>
                  </a:txBody>
                  <a:tcPr/>
                </a:tc>
                <a:extLst>
                  <a:ext uri="{0D108BD9-81ED-4DB2-BD59-A6C34878D82A}">
                    <a16:rowId xmlns:a16="http://schemas.microsoft.com/office/drawing/2014/main" val="2830048044"/>
                  </a:ext>
                </a:extLst>
              </a:tr>
              <a:tr h="370840">
                <a:tc vMerge="1">
                  <a:txBody>
                    <a:bodyPr/>
                    <a:lstStyle/>
                    <a:p>
                      <a:endParaRPr lang="en-US"/>
                    </a:p>
                  </a:txBody>
                  <a:tcPr/>
                </a:tc>
                <a:tc>
                  <a:txBody>
                    <a:bodyPr/>
                    <a:lstStyle/>
                    <a:p>
                      <a:pPr marL="0" indent="0" algn="ctr">
                        <a:buFont typeface="Arial" panose="020B0604020202020204" pitchFamily="34" charset="0"/>
                        <a:buNone/>
                      </a:pPr>
                      <a:r>
                        <a:rPr lang="en-US"/>
                        <a:t>Min Food Env (SNP)</a:t>
                      </a:r>
                    </a:p>
                  </a:txBody>
                  <a:tcPr/>
                </a:tc>
                <a:tc>
                  <a:txBody>
                    <a:bodyPr/>
                    <a:lstStyle/>
                    <a:p>
                      <a:pPr marL="285750" indent="-285750">
                        <a:buFont typeface="Arial" panose="020B0604020202020204" pitchFamily="34" charset="0"/>
                        <a:buChar char="•"/>
                      </a:pPr>
                      <a:endParaRPr lang="en-US"/>
                    </a:p>
                  </a:txBody>
                  <a:tcPr/>
                </a:tc>
                <a:extLst>
                  <a:ext uri="{0D108BD9-81ED-4DB2-BD59-A6C34878D82A}">
                    <a16:rowId xmlns:a16="http://schemas.microsoft.com/office/drawing/2014/main" val="3482461282"/>
                  </a:ext>
                </a:extLst>
              </a:tr>
              <a:tr h="370840">
                <a:tc vMerge="1">
                  <a:txBody>
                    <a:bodyPr/>
                    <a:lstStyle/>
                    <a:p>
                      <a:endParaRPr lang="en-US"/>
                    </a:p>
                  </a:txBody>
                  <a:tcPr/>
                </a:tc>
                <a:tc>
                  <a:txBody>
                    <a:bodyPr/>
                    <a:lstStyle/>
                    <a:p>
                      <a:pPr marL="0" indent="0" algn="ctr">
                        <a:buFont typeface="Arial" panose="020B0604020202020204" pitchFamily="34" charset="0"/>
                        <a:buNone/>
                      </a:pPr>
                      <a:r>
                        <a:rPr lang="en-US"/>
                        <a:t>Indicative of Potential Harborage</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Yes/No</a:t>
                      </a:r>
                    </a:p>
                    <a:p>
                      <a:pPr marL="285750" indent="-285750">
                        <a:buFont typeface="Arial" panose="020B0604020202020204" pitchFamily="34" charset="0"/>
                        <a:buChar char="•"/>
                      </a:pPr>
                      <a:endParaRPr lang="en-US"/>
                    </a:p>
                  </a:txBody>
                  <a:tcPr/>
                </a:tc>
                <a:extLst>
                  <a:ext uri="{0D108BD9-81ED-4DB2-BD59-A6C34878D82A}">
                    <a16:rowId xmlns:a16="http://schemas.microsoft.com/office/drawing/2014/main" val="407725439"/>
                  </a:ext>
                </a:extLst>
              </a:tr>
              <a:tr h="370840">
                <a:tc vMerge="1">
                  <a:txBody>
                    <a:bodyPr/>
                    <a:lstStyle/>
                    <a:p>
                      <a:endParaRPr lang="en-US"/>
                    </a:p>
                  </a:txBody>
                  <a:tcPr/>
                </a:tc>
                <a:tc>
                  <a:txBody>
                    <a:bodyPr/>
                    <a:lstStyle/>
                    <a:p>
                      <a:pPr marL="0" indent="0" algn="ctr">
                        <a:buFont typeface="Arial" panose="020B0604020202020204" pitchFamily="34" charset="0"/>
                        <a:buNone/>
                      </a:pPr>
                      <a:r>
                        <a:rPr lang="en-US"/>
                        <a:t>Indicative of Cross- Contamination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Yes/No</a:t>
                      </a:r>
                    </a:p>
                    <a:p>
                      <a:pPr marL="285750" indent="-285750">
                        <a:buFont typeface="Arial" panose="020B0604020202020204" pitchFamily="34" charset="0"/>
                        <a:buChar char="•"/>
                      </a:pPr>
                      <a:endParaRPr lang="en-US"/>
                    </a:p>
                  </a:txBody>
                  <a:tcPr/>
                </a:tc>
                <a:extLst>
                  <a:ext uri="{0D108BD9-81ED-4DB2-BD59-A6C34878D82A}">
                    <a16:rowId xmlns:a16="http://schemas.microsoft.com/office/drawing/2014/main" val="1555377112"/>
                  </a:ext>
                </a:extLst>
              </a:tr>
              <a:tr h="370840">
                <a:tc vMerge="1">
                  <a:txBody>
                    <a:bodyPr/>
                    <a:lstStyle/>
                    <a:p>
                      <a:endParaRPr lang="en-US"/>
                    </a:p>
                  </a:txBody>
                  <a:tcPr/>
                </a:tc>
                <a:tc>
                  <a:txBody>
                    <a:bodyPr/>
                    <a:lstStyle/>
                    <a:p>
                      <a:pPr marL="0" indent="0" algn="ctr">
                        <a:buFont typeface="Arial" panose="020B0604020202020204" pitchFamily="34" charset="0"/>
                        <a:buNone/>
                      </a:pPr>
                      <a:r>
                        <a:rPr lang="en-US"/>
                        <a:t>Min Clinical (SNP)</a:t>
                      </a:r>
                    </a:p>
                  </a:txBody>
                  <a:tcPr/>
                </a:tc>
                <a:tc>
                  <a:txBody>
                    <a:bodyPr/>
                    <a:lstStyle/>
                    <a:p>
                      <a:pPr marL="285750" indent="-285750">
                        <a:buFont typeface="Arial" panose="020B0604020202020204" pitchFamily="34" charset="0"/>
                        <a:buChar char="•"/>
                      </a:pPr>
                      <a:endParaRPr lang="en-US"/>
                    </a:p>
                  </a:txBody>
                  <a:tcPr/>
                </a:tc>
                <a:extLst>
                  <a:ext uri="{0D108BD9-81ED-4DB2-BD59-A6C34878D82A}">
                    <a16:rowId xmlns:a16="http://schemas.microsoft.com/office/drawing/2014/main" val="2287389170"/>
                  </a:ext>
                </a:extLst>
              </a:tr>
              <a:tr h="370840">
                <a:tc vMerge="1">
                  <a:txBody>
                    <a:bodyPr/>
                    <a:lstStyle/>
                    <a:p>
                      <a:pPr marL="0" indent="0" algn="ctr">
                        <a:buFont typeface="Arial" panose="020B0604020202020204" pitchFamily="34" charset="0"/>
                        <a:buNone/>
                      </a:pPr>
                      <a:endParaRPr lang="en-US"/>
                    </a:p>
                  </a:txBody>
                  <a:tcPr/>
                </a:tc>
                <a:tc>
                  <a:txBody>
                    <a:bodyPr/>
                    <a:lstStyle/>
                    <a:p>
                      <a:pPr marL="0" indent="0" algn="ctr">
                        <a:buFont typeface="Arial" panose="020B0604020202020204" pitchFamily="34" charset="0"/>
                        <a:buNone/>
                      </a:pPr>
                      <a:r>
                        <a:rPr lang="en-US"/>
                        <a:t>Potentially related to a clinical isolate</a:t>
                      </a:r>
                    </a:p>
                  </a:txBody>
                  <a:tcPr/>
                </a:tc>
                <a:tc>
                  <a:txBody>
                    <a:bodyPr/>
                    <a:lstStyle/>
                    <a:p>
                      <a:pPr marL="0" indent="0">
                        <a:buFont typeface="Arial" panose="020B0604020202020204" pitchFamily="34" charset="0"/>
                        <a:buNone/>
                      </a:pPr>
                      <a:r>
                        <a:rPr lang="en-US"/>
                        <a:t>Yes/No</a:t>
                      </a:r>
                    </a:p>
                  </a:txBody>
                  <a:tcPr/>
                </a:tc>
                <a:extLst>
                  <a:ext uri="{0D108BD9-81ED-4DB2-BD59-A6C34878D82A}">
                    <a16:rowId xmlns:a16="http://schemas.microsoft.com/office/drawing/2014/main" val="1447783759"/>
                  </a:ext>
                </a:extLst>
              </a:tr>
            </a:tbl>
          </a:graphicData>
        </a:graphic>
      </p:graphicFrame>
      <p:sp>
        <p:nvSpPr>
          <p:cNvPr id="19" name="Rectangle 18">
            <a:extLst>
              <a:ext uri="{FF2B5EF4-FFF2-40B4-BE49-F238E27FC236}">
                <a16:creationId xmlns:a16="http://schemas.microsoft.com/office/drawing/2014/main" id="{43492F8C-FE40-4B20-BC86-EC1E2F2FC303}"/>
              </a:ext>
            </a:extLst>
          </p:cNvPr>
          <p:cNvSpPr/>
          <p:nvPr/>
        </p:nvSpPr>
        <p:spPr>
          <a:xfrm>
            <a:off x="7722787" y="5852514"/>
            <a:ext cx="2514600" cy="625475"/>
          </a:xfrm>
          <a:prstGeom prst="rect">
            <a:avLst/>
          </a:prstGeom>
          <a:noFill/>
          <a:ln w="38100" cap="rnd">
            <a:solidFill>
              <a:schemeClr val="accent2"/>
            </a:solidFill>
          </a:ln>
          <a:effectLst>
            <a:innerShdw dist="88900" dir="10800000">
              <a:schemeClr val="accent6">
                <a:lumMod val="7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lIns="91440" rIns="0" rtlCol="0" anchor="ctr"/>
          <a:lstStyle/>
          <a:p>
            <a:pPr algn="ctr"/>
            <a:endParaRPr lang="en-US" sz="2200">
              <a:solidFill>
                <a:schemeClr val="tx2">
                  <a:lumMod val="75000"/>
                </a:schemeClr>
              </a:solidFill>
              <a:latin typeface="Rockwell" panose="02060603020205020403" pitchFamily="18" charset="0"/>
            </a:endParaRPr>
          </a:p>
        </p:txBody>
      </p:sp>
      <p:sp>
        <p:nvSpPr>
          <p:cNvPr id="20" name="TextBox 19">
            <a:extLst>
              <a:ext uri="{FF2B5EF4-FFF2-40B4-BE49-F238E27FC236}">
                <a16:creationId xmlns:a16="http://schemas.microsoft.com/office/drawing/2014/main" id="{25508907-68BF-4ED7-AABD-380A9930C718}"/>
              </a:ext>
            </a:extLst>
          </p:cNvPr>
          <p:cNvSpPr txBox="1"/>
          <p:nvPr/>
        </p:nvSpPr>
        <p:spPr>
          <a:xfrm>
            <a:off x="706417" y="1275667"/>
            <a:ext cx="4285756" cy="5262979"/>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400">
                <a:latin typeface="Source Sans Pro"/>
                <a:ea typeface="Source Sans Pro"/>
              </a:rPr>
              <a:t>After WGS is complete, a report is sent to the appropriate DO.</a:t>
            </a:r>
          </a:p>
          <a:p>
            <a:pPr marL="342900" indent="-342900">
              <a:buFont typeface="Arial" panose="020B0604020202020204" pitchFamily="34" charset="0"/>
              <a:buChar char="•"/>
            </a:pPr>
            <a:endParaRPr lang="en-US" sz="2400">
              <a:latin typeface="Source Sans Pro"/>
              <a:ea typeface="Source Sans Pro"/>
            </a:endParaRPr>
          </a:p>
          <a:p>
            <a:pPr marL="342900" indent="-342900">
              <a:buFont typeface="Arial" panose="020B0604020202020204" pitchFamily="34" charset="0"/>
              <a:buChar char="•"/>
            </a:pPr>
            <a:r>
              <a:rPr lang="en-US" sz="2400">
                <a:latin typeface="Source Sans Pro"/>
                <a:ea typeface="Source Sans Pro"/>
              </a:rPr>
              <a:t>This report is also sent to the Food and Drug Administration if it is a dual-jurisdiction the establishment (DJE). </a:t>
            </a:r>
          </a:p>
          <a:p>
            <a:pPr marL="342900" indent="-342900">
              <a:buFont typeface="Arial" panose="020B0604020202020204" pitchFamily="34" charset="0"/>
              <a:buChar char="•"/>
            </a:pPr>
            <a:endParaRPr lang="en-US" sz="2400">
              <a:latin typeface="Source Sans Pro"/>
              <a:ea typeface="Source Sans Pro"/>
            </a:endParaRPr>
          </a:p>
          <a:p>
            <a:pPr marL="342900" indent="-342900">
              <a:buFont typeface="Arial" panose="020B0604020202020204" pitchFamily="34" charset="0"/>
              <a:buChar char="•"/>
            </a:pPr>
            <a:r>
              <a:rPr lang="en-US" sz="2400">
                <a:latin typeface="Source Sans Pro"/>
                <a:ea typeface="Source Sans Pro"/>
              </a:rPr>
              <a:t>If “yes,” FSIS provides another report to the DO with more detail (“Triage Team Report”).</a:t>
            </a:r>
            <a:endParaRPr lang="en-US" sz="2400">
              <a:latin typeface="Source Sans Pro" panose="020B0503030403020204" pitchFamily="34" charset="0"/>
              <a:ea typeface="Source Sans Pro" panose="020B0503030403020204" pitchFamily="34" charset="0"/>
            </a:endParaRPr>
          </a:p>
        </p:txBody>
      </p:sp>
      <p:cxnSp>
        <p:nvCxnSpPr>
          <p:cNvPr id="5" name="Straight Arrow Connector 4">
            <a:extLst>
              <a:ext uri="{FF2B5EF4-FFF2-40B4-BE49-F238E27FC236}">
                <a16:creationId xmlns:a16="http://schemas.microsoft.com/office/drawing/2014/main" id="{DB5E2070-439B-4E76-A696-C64B2D499D44}"/>
              </a:ext>
            </a:extLst>
          </p:cNvPr>
          <p:cNvCxnSpPr>
            <a:cxnSpLocks/>
          </p:cNvCxnSpPr>
          <p:nvPr/>
        </p:nvCxnSpPr>
        <p:spPr>
          <a:xfrm>
            <a:off x="4992173" y="6050280"/>
            <a:ext cx="2730614" cy="11497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6013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F4CFAD-2A1F-492C-9A32-22CCE0F4A550}"/>
              </a:ext>
            </a:extLst>
          </p:cNvPr>
          <p:cNvSpPr txBox="1"/>
          <p:nvPr/>
        </p:nvSpPr>
        <p:spPr>
          <a:xfrm>
            <a:off x="617515" y="500831"/>
            <a:ext cx="10956967" cy="523220"/>
          </a:xfrm>
          <a:prstGeom prst="rect">
            <a:avLst/>
          </a:prstGeom>
          <a:noFill/>
        </p:spPr>
        <p:txBody>
          <a:bodyPr wrap="square" rtlCol="0">
            <a:spAutoFit/>
          </a:bodyPr>
          <a:lstStyle/>
          <a:p>
            <a:r>
              <a:rPr lang="en-US" sz="2800" b="1">
                <a:solidFill>
                  <a:srgbClr val="005341"/>
                </a:solidFill>
                <a:latin typeface="Merriweather" panose="02000000000000000000" pitchFamily="2" charset="0"/>
                <a:cs typeface="Merriweather" panose="02000000000000000000" pitchFamily="2" charset="0"/>
              </a:rPr>
              <a:t>Public Health Risk Evaluations (PHRE)</a:t>
            </a:r>
          </a:p>
        </p:txBody>
      </p:sp>
      <p:cxnSp>
        <p:nvCxnSpPr>
          <p:cNvPr id="3" name="Straight Connector 2">
            <a:extLst>
              <a:ext uri="{FF2B5EF4-FFF2-40B4-BE49-F238E27FC236}">
                <a16:creationId xmlns:a16="http://schemas.microsoft.com/office/drawing/2014/main" id="{A18E8E19-CD40-4933-91F7-C1ABE819E78B}"/>
              </a:ext>
            </a:extLst>
          </p:cNvPr>
          <p:cNvCxnSpPr/>
          <p:nvPr/>
        </p:nvCxnSpPr>
        <p:spPr>
          <a:xfrm>
            <a:off x="729757" y="111909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C37D908-84D1-4F61-897D-C514A4D989DE}"/>
              </a:ext>
            </a:extLst>
          </p:cNvPr>
          <p:cNvSpPr txBox="1"/>
          <p:nvPr/>
        </p:nvSpPr>
        <p:spPr>
          <a:xfrm>
            <a:off x="729757" y="1409205"/>
            <a:ext cx="9613411" cy="5601533"/>
          </a:xfrm>
          <a:prstGeom prst="rect">
            <a:avLst/>
          </a:prstGeom>
          <a:noFill/>
        </p:spPr>
        <p:txBody>
          <a:bodyPr wrap="square" rtlCol="0">
            <a:spAutoFit/>
          </a:bodyPr>
          <a:lstStyle/>
          <a:p>
            <a:pPr marL="457200" indent="-457200">
              <a:buFont typeface="Arial" panose="020B0604020202020204" pitchFamily="34" charset="0"/>
              <a:buChar char="•"/>
            </a:pPr>
            <a:r>
              <a:rPr lang="en-US" sz="2400">
                <a:latin typeface="Source Sans Pro" panose="020B0503030403020204" pitchFamily="34" charset="0"/>
                <a:ea typeface="Source Sans Pro" panose="020B0503030403020204" pitchFamily="34" charset="0"/>
              </a:rPr>
              <a:t>In response to pathogen positive RTE results, the district office schedules a Public Health Risk Evaluation (PHRE).</a:t>
            </a:r>
          </a:p>
          <a:p>
            <a:pPr marL="457200" indent="-457200">
              <a:buFont typeface="Arial" panose="020B0604020202020204" pitchFamily="34" charset="0"/>
              <a:buChar char="•"/>
            </a:pPr>
            <a:endParaRPr lang="en-US" sz="2200">
              <a:latin typeface="Source Sans Pro" panose="020B0503030403020204" pitchFamily="34" charset="0"/>
              <a:ea typeface="Source Sans Pro" panose="020B0503030403020204" pitchFamily="34" charset="0"/>
            </a:endParaRPr>
          </a:p>
          <a:p>
            <a:pPr marL="457200" indent="-457200">
              <a:buFont typeface="Arial" panose="020B0604020202020204" pitchFamily="34" charset="0"/>
              <a:buChar char="•"/>
            </a:pPr>
            <a:r>
              <a:rPr lang="en-US" sz="2400">
                <a:latin typeface="Source Sans Pro" panose="020B0503030403020204" pitchFamily="34" charset="0"/>
                <a:ea typeface="Source Sans Pro" panose="020B0503030403020204" pitchFamily="34" charset="0"/>
              </a:rPr>
              <a:t>Establishments are evaluated on:</a:t>
            </a:r>
          </a:p>
          <a:p>
            <a:pPr marL="914400" lvl="1" indent="-457200">
              <a:buSzPct val="70000"/>
              <a:buFont typeface="Calibri" panose="020F0502020204030204" pitchFamily="34" charset="0"/>
              <a:buChar char="−"/>
            </a:pPr>
            <a:r>
              <a:rPr lang="en-US" sz="2200">
                <a:latin typeface="Source Sans Pro" panose="020B0503030403020204" pitchFamily="34" charset="0"/>
                <a:ea typeface="Source Sans Pro" panose="020B0503030403020204" pitchFamily="34" charset="0"/>
              </a:rPr>
              <a:t>Noncompliance history</a:t>
            </a:r>
          </a:p>
          <a:p>
            <a:pPr marL="914400" lvl="1" indent="-457200">
              <a:buSzPct val="70000"/>
              <a:buFont typeface="Calibri" panose="020F0502020204030204" pitchFamily="34" charset="0"/>
              <a:buChar char="−"/>
            </a:pPr>
            <a:r>
              <a:rPr lang="en-US" sz="2200">
                <a:latin typeface="Source Sans Pro" panose="020B0503030403020204" pitchFamily="34" charset="0"/>
                <a:ea typeface="Source Sans Pro" panose="020B0503030403020204" pitchFamily="34" charset="0"/>
              </a:rPr>
              <a:t>Recall history</a:t>
            </a:r>
          </a:p>
          <a:p>
            <a:pPr marL="914400" lvl="1" indent="-457200">
              <a:buSzPct val="70000"/>
              <a:buFont typeface="Calibri" panose="020F0502020204030204" pitchFamily="34" charset="0"/>
              <a:buChar char="−"/>
            </a:pPr>
            <a:r>
              <a:rPr lang="en-US" sz="2200">
                <a:latin typeface="Source Sans Pro" panose="020B0503030403020204" pitchFamily="34" charset="0"/>
                <a:ea typeface="Source Sans Pro" panose="020B0503030403020204" pitchFamily="34" charset="0"/>
              </a:rPr>
              <a:t>Performance standard categorization</a:t>
            </a:r>
          </a:p>
          <a:p>
            <a:pPr marL="914400" lvl="1" indent="-457200">
              <a:buSzPct val="70000"/>
              <a:buFont typeface="Calibri" panose="020F0502020204030204" pitchFamily="34" charset="0"/>
              <a:buChar char="−"/>
            </a:pPr>
            <a:r>
              <a:rPr lang="en-US" sz="2200">
                <a:latin typeface="Source Sans Pro" panose="020B0503030403020204" pitchFamily="34" charset="0"/>
                <a:ea typeface="Source Sans Pro" panose="020B0503030403020204" pitchFamily="34" charset="0"/>
              </a:rPr>
              <a:t>Sampling history</a:t>
            </a:r>
          </a:p>
          <a:p>
            <a:pPr marL="914400" lvl="1" indent="-457200">
              <a:buSzPct val="70000"/>
              <a:buFont typeface="Calibri" panose="020F0502020204030204" pitchFamily="34" charset="0"/>
              <a:buChar char="−"/>
            </a:pPr>
            <a:r>
              <a:rPr lang="en-US" sz="2200" b="1">
                <a:solidFill>
                  <a:srgbClr val="7030A0"/>
                </a:solidFill>
                <a:latin typeface="Source Sans Pro" panose="020B0503030403020204" pitchFamily="34" charset="0"/>
                <a:ea typeface="Source Sans Pro" panose="020B0503030403020204" pitchFamily="34" charset="0"/>
              </a:rPr>
              <a:t>WGS findings</a:t>
            </a:r>
          </a:p>
          <a:p>
            <a:pPr marL="457200" indent="-457200">
              <a:buFont typeface="Arial" panose="020B0604020202020204" pitchFamily="34" charset="0"/>
              <a:buChar char="•"/>
            </a:pPr>
            <a:endParaRPr lang="en-US" sz="2200">
              <a:latin typeface="Source Sans Pro" panose="020B0503030403020204" pitchFamily="34" charset="0"/>
              <a:ea typeface="Source Sans Pro" panose="020B0503030403020204" pitchFamily="34" charset="0"/>
            </a:endParaRPr>
          </a:p>
          <a:p>
            <a:pPr marL="457200" indent="-457200">
              <a:buFont typeface="Arial" panose="020B0604020202020204" pitchFamily="34" charset="0"/>
              <a:buChar char="•"/>
            </a:pPr>
            <a:r>
              <a:rPr lang="en-US" sz="2600">
                <a:latin typeface="Source Sans Pro" panose="020B0503030403020204" pitchFamily="34" charset="0"/>
                <a:ea typeface="Source Sans Pro" panose="020B0503030403020204" pitchFamily="34" charset="0"/>
              </a:rPr>
              <a:t>PHREs may lead to a comprehensive in-plant assessment, or food safety assessment (FSA), that may include sampling.</a:t>
            </a:r>
          </a:p>
          <a:p>
            <a:pPr marL="457200" indent="-457200">
              <a:buFont typeface="Arial" panose="020B0604020202020204" pitchFamily="34" charset="0"/>
              <a:buChar char="•"/>
            </a:pPr>
            <a:endParaRPr lang="en-US" sz="2600">
              <a:latin typeface="Source Sans Pro" panose="020B0503030403020204" pitchFamily="34" charset="0"/>
              <a:ea typeface="Source Sans Pro" panose="020B0503030403020204" pitchFamily="34" charset="0"/>
            </a:endParaRPr>
          </a:p>
          <a:p>
            <a:pPr marL="457200" indent="-457200">
              <a:buFont typeface="Arial" panose="020B0604020202020204" pitchFamily="34" charset="0"/>
              <a:buChar char="•"/>
            </a:pPr>
            <a:endParaRPr lang="en-US" sz="2600">
              <a:latin typeface="Source Sans Pro" panose="020B0503030403020204" pitchFamily="34" charset="0"/>
              <a:ea typeface="Source Sans Pro" panose="020B0503030403020204" pitchFamily="34" charset="0"/>
            </a:endParaRPr>
          </a:p>
          <a:p>
            <a:pPr marL="457200" lvl="0" indent="-457200">
              <a:buFont typeface="Arial" panose="020B0604020202020204" pitchFamily="34" charset="0"/>
              <a:buChar char="•"/>
            </a:pPr>
            <a:endParaRPr lang="en-US" sz="2800">
              <a:latin typeface="Source Sans Pro" panose="020B0503030403020204" pitchFamily="34" charset="0"/>
              <a:ea typeface="Source Sans Pro" panose="020B0503030403020204" pitchFamily="34" charset="0"/>
            </a:endParaRPr>
          </a:p>
        </p:txBody>
      </p:sp>
      <p:pic>
        <p:nvPicPr>
          <p:cNvPr id="5" name="Graphic 4">
            <a:extLst>
              <a:ext uri="{FF2B5EF4-FFF2-40B4-BE49-F238E27FC236}">
                <a16:creationId xmlns:a16="http://schemas.microsoft.com/office/drawing/2014/main" id="{4A9D6793-A54A-4823-BF67-1CAD3B25739A}"/>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515509" y="1409205"/>
            <a:ext cx="1231315" cy="1231315"/>
          </a:xfrm>
          <a:prstGeom prst="rect">
            <a:avLst/>
          </a:prstGeom>
        </p:spPr>
      </p:pic>
      <p:pic>
        <p:nvPicPr>
          <p:cNvPr id="6" name="Graphic 5">
            <a:extLst>
              <a:ext uri="{FF2B5EF4-FFF2-40B4-BE49-F238E27FC236}">
                <a16:creationId xmlns:a16="http://schemas.microsoft.com/office/drawing/2014/main" id="{64B4961B-00CA-4062-9A06-CE7E2F7CAFA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687849" y="1581545"/>
            <a:ext cx="886634" cy="886634"/>
          </a:xfrm>
          <a:prstGeom prst="rect">
            <a:avLst/>
          </a:prstGeom>
        </p:spPr>
      </p:pic>
      <p:sp>
        <p:nvSpPr>
          <p:cNvPr id="7" name="Slide Number Placeholder 3">
            <a:extLst>
              <a:ext uri="{FF2B5EF4-FFF2-40B4-BE49-F238E27FC236}">
                <a16:creationId xmlns:a16="http://schemas.microsoft.com/office/drawing/2014/main" id="{5E277B21-52DE-46A1-A4DA-D18052FEF035}"/>
              </a:ext>
            </a:extLst>
          </p:cNvPr>
          <p:cNvSpPr>
            <a:spLocks noGrp="1"/>
          </p:cNvSpPr>
          <p:nvPr>
            <p:ph type="sldNum" sz="quarter" idx="12"/>
          </p:nvPr>
        </p:nvSpPr>
        <p:spPr>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3A75F24-4C79-4789-A431-270DDC189601}" type="slidenum">
              <a:rPr lang="en-US" smtClean="0"/>
              <a:pPr algn="r"/>
              <a:t>6</a:t>
            </a:fld>
            <a:endParaRPr lang="en-US"/>
          </a:p>
        </p:txBody>
      </p:sp>
      <p:sp>
        <p:nvSpPr>
          <p:cNvPr id="4" name="Callout: Line 3">
            <a:extLst>
              <a:ext uri="{FF2B5EF4-FFF2-40B4-BE49-F238E27FC236}">
                <a16:creationId xmlns:a16="http://schemas.microsoft.com/office/drawing/2014/main" id="{1B6F8F51-5770-443C-A818-3F30F33F8C62}"/>
              </a:ext>
            </a:extLst>
          </p:cNvPr>
          <p:cNvSpPr/>
          <p:nvPr/>
        </p:nvSpPr>
        <p:spPr>
          <a:xfrm>
            <a:off x="7193280" y="2930634"/>
            <a:ext cx="3718560" cy="1569720"/>
          </a:xfrm>
          <a:prstGeom prst="borderCallout1">
            <a:avLst>
              <a:gd name="adj1" fmla="val 58556"/>
              <a:gd name="adj2" fmla="val -1067"/>
              <a:gd name="adj3" fmla="val 92112"/>
              <a:gd name="adj4" fmla="val -9789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a:solidFill>
                  <a:schemeClr val="tx1"/>
                </a:solidFill>
                <a:latin typeface="Source Sans Pro" panose="020B0503030403020204" pitchFamily="34" charset="0"/>
                <a:ea typeface="Source Sans Pro" panose="020B0503030403020204" pitchFamily="34" charset="0"/>
              </a:rPr>
              <a:t>Harborage</a:t>
            </a:r>
          </a:p>
          <a:p>
            <a:pPr marL="285750" indent="-285750">
              <a:buFont typeface="Arial" panose="020B0604020202020204" pitchFamily="34" charset="0"/>
              <a:buChar char="•"/>
            </a:pPr>
            <a:r>
              <a:rPr lang="en-US">
                <a:solidFill>
                  <a:schemeClr val="tx1"/>
                </a:solidFill>
                <a:latin typeface="Source Sans Pro" panose="020B0503030403020204" pitchFamily="34" charset="0"/>
                <a:ea typeface="Source Sans Pro" panose="020B0503030403020204" pitchFamily="34" charset="0"/>
              </a:rPr>
              <a:t>Cross-contamination</a:t>
            </a:r>
          </a:p>
          <a:p>
            <a:pPr marL="285750" indent="-285750">
              <a:buFont typeface="Arial" panose="020B0604020202020204" pitchFamily="34" charset="0"/>
              <a:buChar char="•"/>
            </a:pPr>
            <a:r>
              <a:rPr lang="en-US" sz="1800">
                <a:solidFill>
                  <a:schemeClr val="tx1"/>
                </a:solidFill>
                <a:effectLst/>
                <a:latin typeface="Source Sans Pro" panose="020B0503030403020204" pitchFamily="34" charset="0"/>
                <a:ea typeface="Source Sans Pro" panose="020B0503030403020204" pitchFamily="34" charset="0"/>
              </a:rPr>
              <a:t>If the isolates are part of a cluster containing clinical isolates</a:t>
            </a:r>
            <a:endParaRPr lang="en-US">
              <a:solidFill>
                <a:schemeClr val="tx1"/>
              </a:solidFill>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1524217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AF4DEB-52F7-4EDC-9AB1-893E0F6C3B25}"/>
              </a:ext>
            </a:extLst>
          </p:cNvPr>
          <p:cNvSpPr txBox="1"/>
          <p:nvPr/>
        </p:nvSpPr>
        <p:spPr>
          <a:xfrm>
            <a:off x="617516" y="466106"/>
            <a:ext cx="10962626" cy="523220"/>
          </a:xfrm>
          <a:prstGeom prst="rect">
            <a:avLst/>
          </a:prstGeom>
          <a:noFill/>
        </p:spPr>
        <p:txBody>
          <a:bodyPr wrap="square" lIns="91440" tIns="45720" rIns="91440" bIns="45720" rtlCol="0" anchor="t">
            <a:spAutoFit/>
          </a:bodyPr>
          <a:lstStyle/>
          <a:p>
            <a:r>
              <a:rPr lang="en-US" sz="2800" b="1">
                <a:solidFill>
                  <a:srgbClr val="005341"/>
                </a:solidFill>
                <a:latin typeface="Merriweather"/>
                <a:cs typeface="Merriweather" panose="02000000000000000000" pitchFamily="2" charset="0"/>
              </a:rPr>
              <a:t>Triage Team Activity Analysis</a:t>
            </a:r>
          </a:p>
        </p:txBody>
      </p:sp>
      <p:cxnSp>
        <p:nvCxnSpPr>
          <p:cNvPr id="4" name="Straight Connector 3">
            <a:extLst>
              <a:ext uri="{FF2B5EF4-FFF2-40B4-BE49-F238E27FC236}">
                <a16:creationId xmlns:a16="http://schemas.microsoft.com/office/drawing/2014/main" id="{755FA1AC-EEE8-4A3F-B8BF-C0446F7A1F9E}"/>
              </a:ext>
            </a:extLst>
          </p:cNvPr>
          <p:cNvCxnSpPr/>
          <p:nvPr/>
        </p:nvCxnSpPr>
        <p:spPr>
          <a:xfrm>
            <a:off x="706417" y="115117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4909E48-DE84-4093-8119-A244911F921A}"/>
              </a:ext>
            </a:extLst>
          </p:cNvPr>
          <p:cNvSpPr/>
          <p:nvPr/>
        </p:nvSpPr>
        <p:spPr>
          <a:xfrm>
            <a:off x="617517" y="2674884"/>
            <a:ext cx="6310460" cy="2265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0">
            <a:extLst>
              <a:ext uri="{FF2B5EF4-FFF2-40B4-BE49-F238E27FC236}">
                <a16:creationId xmlns:a16="http://schemas.microsoft.com/office/drawing/2014/main" id="{FFBBCF59-5B7E-42AF-B453-8A02F92BD424}"/>
              </a:ext>
            </a:extLst>
          </p:cNvPr>
          <p:cNvSpPr>
            <a:spLocks noGrp="1"/>
          </p:cNvSpPr>
          <p:nvPr>
            <p:ph type="sldNum" sz="quarter" idx="12"/>
          </p:nvPr>
        </p:nvSpPr>
        <p:spPr/>
        <p:txBody>
          <a:bodyPr/>
          <a:lstStyle/>
          <a:p>
            <a:pPr algn="r"/>
            <a:fld id="{03A75F24-4C79-4789-A431-270DDC189601}" type="slidenum">
              <a:rPr lang="en-US" smtClean="0"/>
              <a:pPr algn="r"/>
              <a:t>7</a:t>
            </a:fld>
            <a:endParaRPr lang="en-US"/>
          </a:p>
        </p:txBody>
      </p:sp>
      <p:sp>
        <p:nvSpPr>
          <p:cNvPr id="10" name="TextBox 9">
            <a:extLst>
              <a:ext uri="{FF2B5EF4-FFF2-40B4-BE49-F238E27FC236}">
                <a16:creationId xmlns:a16="http://schemas.microsoft.com/office/drawing/2014/main" id="{61F74A29-37EB-42AA-8627-F5D43C5E9A10}"/>
              </a:ext>
            </a:extLst>
          </p:cNvPr>
          <p:cNvSpPr txBox="1"/>
          <p:nvPr/>
        </p:nvSpPr>
        <p:spPr>
          <a:xfrm>
            <a:off x="731087" y="1236479"/>
            <a:ext cx="11077736" cy="895629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200" dirty="0">
                <a:effectLst/>
                <a:latin typeface="Source Sans Pro" panose="020B0503030403020204" pitchFamily="34" charset="0"/>
                <a:ea typeface="Source Sans Pro" panose="020B0503030403020204" pitchFamily="34" charset="0"/>
                <a:cs typeface="Arial" panose="020B0604020202020204" pitchFamily="34" charset="0"/>
              </a:rPr>
              <a:t>From July 2020 through </a:t>
            </a:r>
            <a:r>
              <a:rPr lang="en-US" sz="2200" dirty="0">
                <a:latin typeface="Source Sans Pro" panose="020B0503030403020204" pitchFamily="34" charset="0"/>
                <a:ea typeface="Source Sans Pro" panose="020B0503030403020204" pitchFamily="34" charset="0"/>
                <a:cs typeface="Arial" panose="020B0604020202020204" pitchFamily="34" charset="0"/>
              </a:rPr>
              <a:t>June</a:t>
            </a:r>
            <a:r>
              <a:rPr lang="en-US" sz="2200" dirty="0">
                <a:effectLst/>
                <a:latin typeface="Source Sans Pro" panose="020B0503030403020204" pitchFamily="34" charset="0"/>
                <a:ea typeface="Source Sans Pro" panose="020B0503030403020204" pitchFamily="34" charset="0"/>
                <a:cs typeface="Arial" panose="020B0604020202020204" pitchFamily="34" charset="0"/>
              </a:rPr>
              <a:t> 2022, there were </a:t>
            </a:r>
            <a:r>
              <a:rPr lang="en-US" sz="2200" dirty="0">
                <a:latin typeface="Source Sans Pro" panose="020B0503030403020204" pitchFamily="34" charset="0"/>
                <a:ea typeface="Source Sans Pro" panose="020B0503030403020204" pitchFamily="34" charset="0"/>
                <a:cs typeface="Arial" panose="020B0604020202020204" pitchFamily="34" charset="0"/>
              </a:rPr>
              <a:t>135 </a:t>
            </a:r>
            <a:r>
              <a:rPr lang="en-US" sz="2200" i="1" dirty="0">
                <a:latin typeface="Source Sans Pro" panose="020B0503030403020204" pitchFamily="34" charset="0"/>
                <a:ea typeface="Source Sans Pro" panose="020B0503030403020204" pitchFamily="34" charset="0"/>
                <a:cs typeface="Arial" panose="020B0604020202020204" pitchFamily="34" charset="0"/>
              </a:rPr>
              <a:t>Listeria monocytogenes </a:t>
            </a:r>
            <a:r>
              <a:rPr lang="en-US" sz="2200" dirty="0">
                <a:latin typeface="Source Sans Pro" panose="020B0503030403020204" pitchFamily="34" charset="0"/>
                <a:ea typeface="Source Sans Pro" panose="020B0503030403020204" pitchFamily="34" charset="0"/>
                <a:cs typeface="Arial" panose="020B0604020202020204" pitchFamily="34" charset="0"/>
              </a:rPr>
              <a:t>positive sampling events with sequenced isolates available for analysis. </a:t>
            </a:r>
          </a:p>
          <a:p>
            <a:pPr marL="742950" lvl="1" indent="-285750">
              <a:buFont typeface="Arial" panose="020B0604020202020204" pitchFamily="34" charset="0"/>
              <a:buChar char="•"/>
            </a:pPr>
            <a:endParaRPr lang="en-US" sz="2200" dirty="0">
              <a:latin typeface="Source Sans Pro" panose="020B0503030403020204" pitchFamily="34" charset="0"/>
              <a:ea typeface="Source Sans Pro" panose="020B0503030403020204" pitchFamily="34" charset="0"/>
              <a:cs typeface="Arial" panose="020B0604020202020204" pitchFamily="34" charset="0"/>
            </a:endParaRPr>
          </a:p>
          <a:p>
            <a:pPr marL="742950" lvl="1" indent="-285750">
              <a:buFont typeface="Arial" panose="020B0604020202020204" pitchFamily="34" charset="0"/>
              <a:buChar char="•"/>
            </a:pPr>
            <a:r>
              <a:rPr lang="en-US" sz="2200" dirty="0">
                <a:latin typeface="Source Sans Pro" panose="020B0503030403020204" pitchFamily="34" charset="0"/>
                <a:ea typeface="Source Sans Pro" panose="020B0503030403020204" pitchFamily="34" charset="0"/>
                <a:cs typeface="Arial" panose="020B0604020202020204" pitchFamily="34" charset="0"/>
              </a:rPr>
              <a:t>Of the 135 positive samples events, 69 (51%) were the establishment’s first positive reflecting the sporadic nature of </a:t>
            </a:r>
            <a:r>
              <a:rPr lang="en-US" sz="2200" i="1" dirty="0">
                <a:latin typeface="Source Sans Pro" panose="020B0503030403020204" pitchFamily="34" charset="0"/>
                <a:ea typeface="Source Sans Pro" panose="020B0503030403020204" pitchFamily="34" charset="0"/>
                <a:cs typeface="Arial" panose="020B0604020202020204" pitchFamily="34" charset="0"/>
              </a:rPr>
              <a:t>Lm</a:t>
            </a:r>
            <a:r>
              <a:rPr lang="en-US" sz="2200" dirty="0">
                <a:latin typeface="Source Sans Pro" panose="020B0503030403020204" pitchFamily="34" charset="0"/>
                <a:ea typeface="Source Sans Pro" panose="020B0503030403020204" pitchFamily="34" charset="0"/>
                <a:cs typeface="Arial" panose="020B0604020202020204" pitchFamily="34" charset="0"/>
              </a:rPr>
              <a:t> contamination and the need for comprehensive sampling to help FSIS verify </a:t>
            </a:r>
            <a:r>
              <a:rPr lang="en-US" sz="2200" i="1" dirty="0">
                <a:latin typeface="Source Sans Pro" panose="020B0503030403020204" pitchFamily="34" charset="0"/>
                <a:ea typeface="Source Sans Pro" panose="020B0503030403020204" pitchFamily="34" charset="0"/>
                <a:cs typeface="Arial" panose="020B0604020202020204" pitchFamily="34" charset="0"/>
              </a:rPr>
              <a:t>Lm</a:t>
            </a:r>
            <a:r>
              <a:rPr lang="en-US" sz="2200" dirty="0">
                <a:latin typeface="Source Sans Pro" panose="020B0503030403020204" pitchFamily="34" charset="0"/>
                <a:ea typeface="Source Sans Pro" panose="020B0503030403020204" pitchFamily="34" charset="0"/>
                <a:cs typeface="Arial" panose="020B0604020202020204" pitchFamily="34" charset="0"/>
              </a:rPr>
              <a:t> control.</a:t>
            </a:r>
          </a:p>
          <a:p>
            <a:pPr marL="742950" lvl="1" indent="-285750">
              <a:buFont typeface="Arial" panose="020B0604020202020204" pitchFamily="34" charset="0"/>
              <a:buChar char="•"/>
            </a:pPr>
            <a:endParaRPr lang="en-US" sz="2200" dirty="0">
              <a:latin typeface="Source Sans Pro" panose="020B0503030403020204" pitchFamily="34" charset="0"/>
              <a:ea typeface="Source Sans Pro" panose="020B0503030403020204" pitchFamily="34" charset="0"/>
              <a:cs typeface="Arial" panose="020B0604020202020204" pitchFamily="34" charset="0"/>
            </a:endParaRPr>
          </a:p>
          <a:p>
            <a:pPr marL="742950" lvl="1" indent="-285750">
              <a:buFont typeface="Arial" panose="020B0604020202020204" pitchFamily="34" charset="0"/>
              <a:buChar char="•"/>
            </a:pPr>
            <a:r>
              <a:rPr lang="en-US" sz="2200" dirty="0">
                <a:latin typeface="Source Sans Pro" panose="020B0503030403020204" pitchFamily="34" charset="0"/>
                <a:ea typeface="Source Sans Pro" panose="020B0503030403020204" pitchFamily="34" charset="0"/>
                <a:cs typeface="Arial" panose="020B0604020202020204" pitchFamily="34" charset="0"/>
              </a:rPr>
              <a:t>In addition, 15 of the 135 positive samples events (11%) met FSIS’ Triage Team criteria (were part of a cluster containing clinical isolates uploaded to NCBI in the last two years).</a:t>
            </a:r>
          </a:p>
          <a:p>
            <a:pPr marL="285750" indent="-285750">
              <a:buFont typeface="Arial" panose="020B0604020202020204" pitchFamily="34" charset="0"/>
              <a:buChar char="•"/>
            </a:pPr>
            <a:endParaRPr lang="en-US" sz="2200" dirty="0">
              <a:latin typeface="Source Sans Pro" panose="020B0503030403020204" pitchFamily="34" charset="0"/>
              <a:ea typeface="Source Sans Pro" panose="020B0503030403020204" pitchFamily="34" charset="0"/>
              <a:cs typeface="Arial" panose="020B0604020202020204" pitchFamily="34" charset="0"/>
            </a:endParaRPr>
          </a:p>
          <a:p>
            <a:pPr marL="1200150" lvl="2" indent="-285750">
              <a:buFont typeface="Arial" panose="020B0604020202020204" pitchFamily="34" charset="0"/>
              <a:buChar char="•"/>
            </a:pPr>
            <a:r>
              <a:rPr lang="en-US" sz="2200" dirty="0">
                <a:latin typeface="Source Sans Pro" panose="020B0503030403020204" pitchFamily="34" charset="0"/>
                <a:ea typeface="Source Sans Pro" panose="020B0503030403020204" pitchFamily="34" charset="0"/>
                <a:cs typeface="Arial" panose="020B0604020202020204" pitchFamily="34" charset="0"/>
              </a:rPr>
              <a:t>Of the 15 isolates that met FSIS’ Triage Team criteria, 12 (71%) were the establishment’s first positive result from FSIS testing.</a:t>
            </a:r>
          </a:p>
          <a:p>
            <a:pPr marL="1200150" lvl="2" indent="-285750">
              <a:buFont typeface="Arial" panose="020B0604020202020204" pitchFamily="34" charset="0"/>
              <a:buChar char="•"/>
            </a:pPr>
            <a:endParaRPr lang="en-US" sz="2200" dirty="0">
              <a:latin typeface="Source Sans Pro" panose="020B0503030403020204" pitchFamily="34" charset="0"/>
              <a:ea typeface="Source Sans Pro" panose="020B0503030403020204" pitchFamily="34" charset="0"/>
              <a:cs typeface="Arial" panose="020B0604020202020204" pitchFamily="34" charset="0"/>
            </a:endParaRPr>
          </a:p>
          <a:p>
            <a:pPr marL="1200150" lvl="2" indent="-285750">
              <a:buFont typeface="Arial" panose="020B0604020202020204" pitchFamily="34" charset="0"/>
              <a:buChar char="•"/>
            </a:pPr>
            <a:r>
              <a:rPr lang="en-US" sz="2200" dirty="0">
                <a:latin typeface="Source Sans Pro" panose="020B0503030403020204" pitchFamily="34" charset="0"/>
                <a:ea typeface="Source Sans Pro" panose="020B0503030403020204" pitchFamily="34" charset="0"/>
                <a:cs typeface="Arial" panose="020B0604020202020204" pitchFamily="34" charset="0"/>
              </a:rPr>
              <a:t>Of the 15 isolates that met FSIS’ Triage Team criteria, 2 (13%) were associated with potential harborage within the establishment.</a:t>
            </a:r>
          </a:p>
          <a:p>
            <a:pPr marL="1657350" lvl="3" indent="-285750">
              <a:buFont typeface="Arial" panose="020B0604020202020204" pitchFamily="34" charset="0"/>
              <a:buChar char="•"/>
            </a:pPr>
            <a:endParaRPr lang="en-US" sz="2400" dirty="0">
              <a:latin typeface="Source Sans Pro" panose="020B0503030403020204" pitchFamily="34" charset="0"/>
              <a:ea typeface="Source Sans Pro" panose="020B0503030403020204" pitchFamily="34" charset="0"/>
              <a:cs typeface="Arial" panose="020B0604020202020204" pitchFamily="34" charset="0"/>
            </a:endParaRPr>
          </a:p>
          <a:p>
            <a:pPr marL="1657350" lvl="3" indent="-285750">
              <a:buFont typeface="Arial" panose="020B0604020202020204" pitchFamily="34" charset="0"/>
              <a:buChar char="•"/>
            </a:pPr>
            <a:endParaRPr lang="en-US" sz="2400" dirty="0">
              <a:latin typeface="Source Sans Pro" panose="020B0503030403020204" pitchFamily="34" charset="0"/>
              <a:ea typeface="Source Sans Pro" panose="020B0503030403020204" pitchFamily="34" charset="0"/>
              <a:cs typeface="Arial" panose="020B0604020202020204" pitchFamily="34" charset="0"/>
            </a:endParaRPr>
          </a:p>
          <a:p>
            <a:pPr marL="285750" indent="-285750">
              <a:buFont typeface="Arial" panose="020B0604020202020204" pitchFamily="34" charset="0"/>
              <a:buChar char="•"/>
            </a:pPr>
            <a:endParaRPr lang="en-US" sz="2400" dirty="0">
              <a:latin typeface="Source Sans Pro" panose="020B0503030403020204" pitchFamily="34" charset="0"/>
              <a:ea typeface="Source Sans Pro" panose="020B0503030403020204" pitchFamily="34" charset="0"/>
              <a:cs typeface="Arial" panose="020B0604020202020204" pitchFamily="34" charset="0"/>
            </a:endParaRPr>
          </a:p>
          <a:p>
            <a:pPr marL="285750" indent="-285750">
              <a:buFont typeface="Arial" panose="020B0604020202020204" pitchFamily="34" charset="0"/>
              <a:buChar char="•"/>
            </a:pPr>
            <a:endParaRPr lang="en-US" sz="2400" dirty="0">
              <a:latin typeface="Source Sans Pro" panose="020B0503030403020204" pitchFamily="34" charset="0"/>
              <a:ea typeface="Source Sans Pro" panose="020B0503030403020204" pitchFamily="34" charset="0"/>
              <a:cs typeface="Arial" panose="020B0604020202020204" pitchFamily="34" charset="0"/>
            </a:endParaRPr>
          </a:p>
          <a:p>
            <a:r>
              <a:rPr lang="en-US" sz="2400" dirty="0">
                <a:latin typeface="Source Sans Pro" panose="020B0503030403020204" pitchFamily="34" charset="0"/>
                <a:ea typeface="Source Sans Pro" panose="020B0503030403020204" pitchFamily="34" charset="0"/>
                <a:cs typeface="Arial" panose="020B0604020202020204" pitchFamily="34" charset="0"/>
              </a:rPr>
              <a:t> </a:t>
            </a:r>
            <a:endParaRPr lang="en-US" sz="2400" dirty="0">
              <a:solidFill>
                <a:srgbClr val="FF0000"/>
              </a:solidFill>
              <a:latin typeface="Source Sans Pro" panose="020B0503030403020204" pitchFamily="34" charset="0"/>
              <a:ea typeface="Source Sans Pro" panose="020B0503030403020204" pitchFamily="34" charset="0"/>
              <a:cs typeface="Arial" panose="020B0604020202020204" pitchFamily="34" charset="0"/>
            </a:endParaRPr>
          </a:p>
          <a:p>
            <a:pPr lvl="0"/>
            <a:endParaRPr lang="en-US" sz="2400" dirty="0">
              <a:latin typeface="Source Sans Pro" panose="020B0503030403020204" pitchFamily="34" charset="0"/>
              <a:ea typeface="Source Sans Pro" panose="020B0503030403020204" pitchFamily="34" charset="0"/>
              <a:cs typeface="Arial" panose="020B0604020202020204" pitchFamily="34" charset="0"/>
            </a:endParaRPr>
          </a:p>
          <a:p>
            <a:pPr marL="285750" indent="-285750">
              <a:buFont typeface="Arial" panose="020B0604020202020204" pitchFamily="34" charset="0"/>
              <a:buChar char="•"/>
            </a:pPr>
            <a:endParaRPr lang="en-US" sz="2400" dirty="0">
              <a:latin typeface="Source Sans Pro" panose="020B0503030403020204" pitchFamily="34" charset="0"/>
              <a:ea typeface="Source Sans Pro" panose="020B0503030403020204" pitchFamily="34" charset="0"/>
              <a:cs typeface="Arial" panose="020B0604020202020204" pitchFamily="34" charset="0"/>
            </a:endParaRPr>
          </a:p>
          <a:p>
            <a:pPr marL="285750" indent="-285750">
              <a:buFont typeface="Arial" panose="020B0604020202020204" pitchFamily="34" charset="0"/>
              <a:buChar char="•"/>
            </a:pPr>
            <a:endParaRPr lang="en-US" sz="2800" dirty="0">
              <a:latin typeface="Source Sans Pro" panose="020B0503030403020204" pitchFamily="34" charset="0"/>
              <a:ea typeface="Source Sans Pro" panose="020B0503030403020204" pitchFamily="34" charset="0"/>
            </a:endParaRPr>
          </a:p>
          <a:p>
            <a:pPr marL="285750" indent="-285750">
              <a:buFont typeface="Arial" panose="020B0604020202020204" pitchFamily="34" charset="0"/>
              <a:buChar char="•"/>
            </a:pPr>
            <a:endParaRPr lang="en-US" sz="2800" dirty="0">
              <a:latin typeface="Source Sans Pro" panose="020B0503030403020204" pitchFamily="34" charset="0"/>
              <a:ea typeface="Source Sans Pro" panose="020B0503030403020204" pitchFamily="34" charset="0"/>
            </a:endParaRPr>
          </a:p>
        </p:txBody>
      </p:sp>
      <p:sp>
        <p:nvSpPr>
          <p:cNvPr id="2" name="TextBox 1">
            <a:extLst>
              <a:ext uri="{FF2B5EF4-FFF2-40B4-BE49-F238E27FC236}">
                <a16:creationId xmlns:a16="http://schemas.microsoft.com/office/drawing/2014/main" id="{4F18B3DE-2709-4E8B-8BBC-752C6AED2686}"/>
              </a:ext>
            </a:extLst>
          </p:cNvPr>
          <p:cNvSpPr txBox="1"/>
          <p:nvPr/>
        </p:nvSpPr>
        <p:spPr>
          <a:xfrm>
            <a:off x="6661255" y="136525"/>
            <a:ext cx="5426570" cy="1107996"/>
          </a:xfrm>
          <a:prstGeom prst="rect">
            <a:avLst/>
          </a:prstGeom>
          <a:noFill/>
        </p:spPr>
        <p:txBody>
          <a:bodyPr wrap="square" rtlCol="0">
            <a:spAutoFit/>
          </a:bodyPr>
          <a:lstStyle/>
          <a:p>
            <a:r>
              <a:rPr lang="en-US" sz="1600" i="1">
                <a:effectLst/>
              </a:rPr>
              <a:t>Purpose: To describe the results from the Lm WGS analysis FSIS has performed in RTE establishments and how the agency has used this data to inform its food safety actions.</a:t>
            </a:r>
          </a:p>
          <a:p>
            <a:endParaRPr lang="en-US"/>
          </a:p>
        </p:txBody>
      </p:sp>
    </p:spTree>
    <p:extLst>
      <p:ext uri="{BB962C8B-B14F-4D97-AF65-F5344CB8AC3E}">
        <p14:creationId xmlns:p14="http://schemas.microsoft.com/office/powerpoint/2010/main" val="2355358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 descr="Chart, bar chart&#10;&#10;Description automatically generated">
            <a:extLst>
              <a:ext uri="{FF2B5EF4-FFF2-40B4-BE49-F238E27FC236}">
                <a16:creationId xmlns:a16="http://schemas.microsoft.com/office/drawing/2014/main" id="{8B358F99-39A8-43A4-8DF5-475E1044E60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528"/>
          <a:stretch/>
        </p:blipFill>
        <p:spPr bwMode="auto">
          <a:xfrm>
            <a:off x="547618" y="1145186"/>
            <a:ext cx="11017251" cy="522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BDAF4DEB-52F7-4EDC-9AB1-893E0F6C3B25}"/>
              </a:ext>
            </a:extLst>
          </p:cNvPr>
          <p:cNvSpPr txBox="1"/>
          <p:nvPr/>
        </p:nvSpPr>
        <p:spPr>
          <a:xfrm>
            <a:off x="617517" y="84647"/>
            <a:ext cx="11426847" cy="954107"/>
          </a:xfrm>
          <a:prstGeom prst="rect">
            <a:avLst/>
          </a:prstGeom>
          <a:noFill/>
        </p:spPr>
        <p:txBody>
          <a:bodyPr wrap="square" rtlCol="0">
            <a:spAutoFit/>
          </a:bodyPr>
          <a:lstStyle/>
          <a:p>
            <a:r>
              <a:rPr lang="en-US" sz="2800" b="1">
                <a:solidFill>
                  <a:srgbClr val="005341"/>
                </a:solidFill>
                <a:latin typeface="Merriweather" panose="02000000000000000000" pitchFamily="2" charset="0"/>
                <a:cs typeface="Merriweather" panose="02000000000000000000" pitchFamily="2" charset="0"/>
              </a:rPr>
              <a:t>What Cases Met Triage Team Criteria?* </a:t>
            </a:r>
          </a:p>
          <a:p>
            <a:r>
              <a:rPr lang="en-US" sz="2800" b="1">
                <a:solidFill>
                  <a:srgbClr val="005341"/>
                </a:solidFill>
                <a:latin typeface="Merriweather" panose="02000000000000000000" pitchFamily="2" charset="0"/>
                <a:cs typeface="Merriweather" panose="02000000000000000000" pitchFamily="2" charset="0"/>
              </a:rPr>
              <a:t>(July 2020 through June 2022)</a:t>
            </a:r>
          </a:p>
        </p:txBody>
      </p:sp>
      <p:cxnSp>
        <p:nvCxnSpPr>
          <p:cNvPr id="4" name="Straight Connector 3">
            <a:extLst>
              <a:ext uri="{FF2B5EF4-FFF2-40B4-BE49-F238E27FC236}">
                <a16:creationId xmlns:a16="http://schemas.microsoft.com/office/drawing/2014/main" id="{755FA1AC-EEE8-4A3F-B8BF-C0446F7A1F9E}"/>
              </a:ext>
            </a:extLst>
          </p:cNvPr>
          <p:cNvCxnSpPr/>
          <p:nvPr/>
        </p:nvCxnSpPr>
        <p:spPr>
          <a:xfrm>
            <a:off x="706417" y="1108306"/>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FFBBCF59-5B7E-42AF-B453-8A02F92BD424}"/>
              </a:ext>
            </a:extLst>
          </p:cNvPr>
          <p:cNvSpPr>
            <a:spLocks noGrp="1"/>
          </p:cNvSpPr>
          <p:nvPr>
            <p:ph type="sldNum" sz="quarter" idx="12"/>
          </p:nvPr>
        </p:nvSpPr>
        <p:spPr>
          <a:xfrm>
            <a:off x="8898968" y="6408228"/>
            <a:ext cx="2743200" cy="365125"/>
          </a:xfrm>
        </p:spPr>
        <p:txBody>
          <a:bodyPr/>
          <a:lstStyle/>
          <a:p>
            <a:pPr algn="r"/>
            <a:fld id="{03A75F24-4C79-4789-A431-270DDC189601}" type="slidenum">
              <a:rPr lang="en-US" smtClean="0"/>
              <a:pPr algn="r"/>
              <a:t>8</a:t>
            </a:fld>
            <a:endParaRPr lang="en-US" dirty="0"/>
          </a:p>
        </p:txBody>
      </p:sp>
      <p:sp>
        <p:nvSpPr>
          <p:cNvPr id="2" name="TextBox 1">
            <a:extLst>
              <a:ext uri="{FF2B5EF4-FFF2-40B4-BE49-F238E27FC236}">
                <a16:creationId xmlns:a16="http://schemas.microsoft.com/office/drawing/2014/main" id="{7B376EFA-235D-4710-95DF-78C7D4D0233A}"/>
              </a:ext>
            </a:extLst>
          </p:cNvPr>
          <p:cNvSpPr txBox="1"/>
          <p:nvPr/>
        </p:nvSpPr>
        <p:spPr>
          <a:xfrm rot="16200000">
            <a:off x="888279" y="2253997"/>
            <a:ext cx="415498" cy="369332"/>
          </a:xfrm>
          <a:prstGeom prst="rect">
            <a:avLst/>
          </a:prstGeom>
          <a:solidFill>
            <a:schemeClr val="bg1"/>
          </a:solidFill>
        </p:spPr>
        <p:txBody>
          <a:bodyPr wrap="square" rtlCol="0">
            <a:spAutoFit/>
          </a:bodyPr>
          <a:lstStyle/>
          <a:p>
            <a:r>
              <a:rPr lang="en-US" dirty="0"/>
              <a:t>**</a:t>
            </a:r>
          </a:p>
        </p:txBody>
      </p:sp>
      <p:sp>
        <p:nvSpPr>
          <p:cNvPr id="8" name="TextBox 7">
            <a:extLst>
              <a:ext uri="{FF2B5EF4-FFF2-40B4-BE49-F238E27FC236}">
                <a16:creationId xmlns:a16="http://schemas.microsoft.com/office/drawing/2014/main" id="{68A48147-E668-4B38-983E-A7CC9B2B018A}"/>
              </a:ext>
            </a:extLst>
          </p:cNvPr>
          <p:cNvSpPr txBox="1"/>
          <p:nvPr/>
        </p:nvSpPr>
        <p:spPr>
          <a:xfrm>
            <a:off x="-332845" y="6182109"/>
            <a:ext cx="12217128" cy="675891"/>
          </a:xfrm>
          <a:prstGeom prst="rect">
            <a:avLst/>
          </a:prstGeom>
          <a:noFill/>
        </p:spPr>
        <p:txBody>
          <a:bodyPr wrap="square">
            <a:spAutoFit/>
          </a:bodyPr>
          <a:lstStyle/>
          <a:p>
            <a:pPr lvl="1">
              <a:lnSpc>
                <a:spcPct val="107000"/>
              </a:lnSpc>
              <a:tabLst>
                <a:tab pos="457200" algn="l"/>
              </a:tabLst>
            </a:pPr>
            <a:r>
              <a:rPr lang="en-US" sz="1200" dirty="0">
                <a:latin typeface="Source Sans Pro" panose="020B0503030403020204" pitchFamily="34" charset="0"/>
                <a:ea typeface="Source Sans Pro" panose="020B0503030403020204" pitchFamily="34" charset="0"/>
                <a:cs typeface="Times New Roman"/>
              </a:rPr>
              <a:t>*Is closely related to ≥ 1 clinical isolate (human listeriosis) in the NCBI within the last 2 years and w</a:t>
            </a:r>
            <a:r>
              <a:rPr lang="en-US" sz="1200" i="1" dirty="0">
                <a:latin typeface="Source Sans Pro" panose="020B0503030403020204" pitchFamily="34" charset="0"/>
                <a:ea typeface="Source Sans Pro" panose="020B0503030403020204" pitchFamily="34" charset="0"/>
              </a:rPr>
              <a:t>hen an illness investigation is not triggered.</a:t>
            </a:r>
          </a:p>
          <a:p>
            <a:pPr lvl="1">
              <a:lnSpc>
                <a:spcPct val="107000"/>
              </a:lnSpc>
              <a:tabLst>
                <a:tab pos="457200" algn="l"/>
              </a:tabLst>
            </a:pPr>
            <a:r>
              <a:rPr lang="en-US" sz="1200" dirty="0">
                <a:latin typeface="Source Sans Pro" panose="020B0503030403020204" pitchFamily="34" charset="0"/>
                <a:ea typeface="Source Sans Pro" panose="020B0503030403020204" pitchFamily="34" charset="0"/>
                <a:cs typeface="Times New Roman" panose="02020603050405020304" pitchFamily="18" charset="0"/>
              </a:rPr>
              <a:t>**Thirteen establishments had two positives, two establishments had three, and one had four during the analysis period. Two establishments met the Triage Team criteria twice.</a:t>
            </a:r>
          </a:p>
          <a:p>
            <a:pPr lvl="1">
              <a:lnSpc>
                <a:spcPct val="107000"/>
              </a:lnSpc>
              <a:tabLst>
                <a:tab pos="457200" algn="l"/>
              </a:tabLst>
            </a:pPr>
            <a:r>
              <a:rPr lang="en-US" sz="1200" dirty="0">
                <a:latin typeface="Source Sans Pro" panose="020B0503030403020204" pitchFamily="34" charset="0"/>
                <a:ea typeface="Source Sans Pro" panose="020B0503030403020204" pitchFamily="34" charset="0"/>
                <a:cs typeface="Times New Roman" panose="02020603050405020304" pitchFamily="18" charset="0"/>
              </a:rPr>
              <a:t>^Five sampling events indicated both potential harborage and cross-contamination.</a:t>
            </a:r>
          </a:p>
        </p:txBody>
      </p:sp>
      <p:cxnSp>
        <p:nvCxnSpPr>
          <p:cNvPr id="14" name="Straight Connector 13">
            <a:extLst>
              <a:ext uri="{FF2B5EF4-FFF2-40B4-BE49-F238E27FC236}">
                <a16:creationId xmlns:a16="http://schemas.microsoft.com/office/drawing/2014/main" id="{F6614559-BD35-45C9-A5F6-3852EFE98023}"/>
              </a:ext>
            </a:extLst>
          </p:cNvPr>
          <p:cNvCxnSpPr>
            <a:cxnSpLocks/>
          </p:cNvCxnSpPr>
          <p:nvPr/>
        </p:nvCxnSpPr>
        <p:spPr>
          <a:xfrm>
            <a:off x="1540701" y="1307939"/>
            <a:ext cx="0" cy="463087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6" name="Picture 5" descr="Chart, bar chart&#10;&#10;Description automatically generated">
            <a:extLst>
              <a:ext uri="{FF2B5EF4-FFF2-40B4-BE49-F238E27FC236}">
                <a16:creationId xmlns:a16="http://schemas.microsoft.com/office/drawing/2014/main" id="{A5A13492-FAE7-44B8-8A33-211B6A08051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7355" b="88169"/>
          <a:stretch/>
        </p:blipFill>
        <p:spPr bwMode="auto">
          <a:xfrm>
            <a:off x="9312422" y="127820"/>
            <a:ext cx="2451771" cy="72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 name="Straight Connector 16">
            <a:extLst>
              <a:ext uri="{FF2B5EF4-FFF2-40B4-BE49-F238E27FC236}">
                <a16:creationId xmlns:a16="http://schemas.microsoft.com/office/drawing/2014/main" id="{B736CFA4-77AA-4068-97C1-729928C1653A}"/>
              </a:ext>
            </a:extLst>
          </p:cNvPr>
          <p:cNvCxnSpPr>
            <a:cxnSpLocks/>
          </p:cNvCxnSpPr>
          <p:nvPr/>
        </p:nvCxnSpPr>
        <p:spPr>
          <a:xfrm>
            <a:off x="4077486" y="1307939"/>
            <a:ext cx="0" cy="463087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FFE2CD5-EC09-4714-9E7A-550FA010BDF4}"/>
              </a:ext>
            </a:extLst>
          </p:cNvPr>
          <p:cNvCxnSpPr>
            <a:cxnSpLocks/>
          </p:cNvCxnSpPr>
          <p:nvPr/>
        </p:nvCxnSpPr>
        <p:spPr>
          <a:xfrm>
            <a:off x="6523309" y="1307939"/>
            <a:ext cx="0" cy="463087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871596C-CB30-42AE-AAE8-2F81E7385508}"/>
              </a:ext>
            </a:extLst>
          </p:cNvPr>
          <p:cNvCxnSpPr>
            <a:cxnSpLocks/>
          </p:cNvCxnSpPr>
          <p:nvPr/>
        </p:nvCxnSpPr>
        <p:spPr>
          <a:xfrm>
            <a:off x="8898970" y="1307939"/>
            <a:ext cx="0" cy="463087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4458A7B-12FA-406D-A0EA-A2A480111790}"/>
              </a:ext>
            </a:extLst>
          </p:cNvPr>
          <p:cNvSpPr txBox="1"/>
          <p:nvPr/>
        </p:nvSpPr>
        <p:spPr>
          <a:xfrm>
            <a:off x="8483472" y="982280"/>
            <a:ext cx="415496" cy="369332"/>
          </a:xfrm>
          <a:prstGeom prst="rect">
            <a:avLst/>
          </a:prstGeom>
          <a:noFill/>
        </p:spPr>
        <p:txBody>
          <a:bodyPr wrap="square" rtlCol="0">
            <a:spAutoFit/>
          </a:bodyPr>
          <a:lstStyle/>
          <a:p>
            <a:r>
              <a:rPr lang="en-US" dirty="0"/>
              <a:t>^</a:t>
            </a:r>
          </a:p>
        </p:txBody>
      </p:sp>
      <p:sp>
        <p:nvSpPr>
          <p:cNvPr id="22" name="TextBox 21">
            <a:extLst>
              <a:ext uri="{FF2B5EF4-FFF2-40B4-BE49-F238E27FC236}">
                <a16:creationId xmlns:a16="http://schemas.microsoft.com/office/drawing/2014/main" id="{BBF8404E-227F-4657-A2B6-34F7879D1D8D}"/>
              </a:ext>
            </a:extLst>
          </p:cNvPr>
          <p:cNvSpPr txBox="1"/>
          <p:nvPr/>
        </p:nvSpPr>
        <p:spPr>
          <a:xfrm>
            <a:off x="11110978" y="980398"/>
            <a:ext cx="415496" cy="369332"/>
          </a:xfrm>
          <a:prstGeom prst="rect">
            <a:avLst/>
          </a:prstGeom>
          <a:noFill/>
        </p:spPr>
        <p:txBody>
          <a:bodyPr wrap="square" rtlCol="0">
            <a:spAutoFit/>
          </a:bodyPr>
          <a:lstStyle/>
          <a:p>
            <a:r>
              <a:rPr lang="en-US" dirty="0"/>
              <a:t>^</a:t>
            </a:r>
          </a:p>
        </p:txBody>
      </p:sp>
    </p:spTree>
    <p:extLst>
      <p:ext uri="{BB962C8B-B14F-4D97-AF65-F5344CB8AC3E}">
        <p14:creationId xmlns:p14="http://schemas.microsoft.com/office/powerpoint/2010/main" val="3122233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7646B13-F715-43B3-8DE5-647967FD2DB4}"/>
              </a:ext>
            </a:extLst>
          </p:cNvPr>
          <p:cNvSpPr txBox="1"/>
          <p:nvPr/>
        </p:nvSpPr>
        <p:spPr>
          <a:xfrm>
            <a:off x="607862" y="3036261"/>
            <a:ext cx="184731" cy="369332"/>
          </a:xfrm>
          <a:prstGeom prst="rect">
            <a:avLst/>
          </a:prstGeom>
          <a:noFill/>
        </p:spPr>
        <p:txBody>
          <a:bodyPr wrap="none" rtlCol="0">
            <a:spAutoFit/>
          </a:bodyPr>
          <a:lstStyle/>
          <a:p>
            <a:endParaRPr lang="en-US" b="1">
              <a:latin typeface="Source Sans Pro" panose="020B0503030403020204" pitchFamily="34" charset="0"/>
              <a:ea typeface="Source Sans Pro" panose="020B0503030403020204" pitchFamily="34" charset="0"/>
            </a:endParaRPr>
          </a:p>
        </p:txBody>
      </p:sp>
      <p:sp>
        <p:nvSpPr>
          <p:cNvPr id="11" name="Slide Number Placeholder 10">
            <a:extLst>
              <a:ext uri="{FF2B5EF4-FFF2-40B4-BE49-F238E27FC236}">
                <a16:creationId xmlns:a16="http://schemas.microsoft.com/office/drawing/2014/main" id="{FFBBCF59-5B7E-42AF-B453-8A02F92BD424}"/>
              </a:ext>
            </a:extLst>
          </p:cNvPr>
          <p:cNvSpPr>
            <a:spLocks noGrp="1"/>
          </p:cNvSpPr>
          <p:nvPr>
            <p:ph type="sldNum" sz="quarter" idx="12"/>
          </p:nvPr>
        </p:nvSpPr>
        <p:spPr>
          <a:xfrm>
            <a:off x="8610600" y="6346411"/>
            <a:ext cx="2743200" cy="365125"/>
          </a:xfrm>
        </p:spPr>
        <p:txBody>
          <a:bodyPr/>
          <a:lstStyle/>
          <a:p>
            <a:pPr algn="r"/>
            <a:fld id="{03A75F24-4C79-4789-A431-270DDC189601}" type="slidenum">
              <a:rPr lang="en-US" smtClean="0"/>
              <a:pPr algn="r"/>
              <a:t>9</a:t>
            </a:fld>
            <a:endParaRPr lang="en-US" dirty="0"/>
          </a:p>
        </p:txBody>
      </p:sp>
      <p:sp>
        <p:nvSpPr>
          <p:cNvPr id="21" name="TextBox 20">
            <a:extLst>
              <a:ext uri="{FF2B5EF4-FFF2-40B4-BE49-F238E27FC236}">
                <a16:creationId xmlns:a16="http://schemas.microsoft.com/office/drawing/2014/main" id="{2CCD93D8-F143-45F6-B558-4766C5BD6069}"/>
              </a:ext>
            </a:extLst>
          </p:cNvPr>
          <p:cNvSpPr txBox="1"/>
          <p:nvPr/>
        </p:nvSpPr>
        <p:spPr>
          <a:xfrm>
            <a:off x="138639" y="6486725"/>
            <a:ext cx="6094428" cy="646331"/>
          </a:xfrm>
          <a:prstGeom prst="rect">
            <a:avLst/>
          </a:prstGeom>
          <a:noFill/>
        </p:spPr>
        <p:txBody>
          <a:bodyPr wrap="square">
            <a:spAutoFit/>
          </a:bodyPr>
          <a:lstStyle/>
          <a:p>
            <a:r>
              <a:rPr lang="en-US" b="1" i="0" u="none" strike="noStrike" dirty="0" err="1">
                <a:effectLst/>
                <a:latin typeface="Inter"/>
                <a:hlinkClick r:id="rId3"/>
              </a:rPr>
              <a:t>RAW</a:t>
            </a:r>
            <a:r>
              <a:rPr lang="en-US" b="0" i="0" u="none" strike="noStrike" dirty="0" err="1">
                <a:solidFill>
                  <a:srgbClr val="4BC06A"/>
                </a:solidFill>
                <a:effectLst/>
                <a:latin typeface="Inter"/>
                <a:hlinkClick r:id="rId3"/>
              </a:rPr>
              <a:t>Graphs</a:t>
            </a:r>
            <a:r>
              <a:rPr lang="en-US" b="0" i="0" u="none" strike="noStrike" dirty="0">
                <a:effectLst/>
                <a:latin typeface="Inter"/>
                <a:hlinkClick r:id="rId3"/>
              </a:rPr>
              <a:t> 2.0 beta</a:t>
            </a:r>
            <a:br>
              <a:rPr lang="en-US" b="0" i="0" dirty="0">
                <a:solidFill>
                  <a:srgbClr val="212529"/>
                </a:solidFill>
                <a:effectLst/>
                <a:latin typeface="Inter"/>
              </a:rPr>
            </a:br>
            <a:endParaRPr lang="en-US" dirty="0"/>
          </a:p>
        </p:txBody>
      </p:sp>
      <p:pic>
        <p:nvPicPr>
          <p:cNvPr id="6" name="Picture 5" descr="Chart&#10;&#10;Description automatically generated">
            <a:extLst>
              <a:ext uri="{FF2B5EF4-FFF2-40B4-BE49-F238E27FC236}">
                <a16:creationId xmlns:a16="http://schemas.microsoft.com/office/drawing/2014/main" id="{A9B65471-1412-41EC-841C-8F15D389B57F}"/>
              </a:ext>
            </a:extLst>
          </p:cNvPr>
          <p:cNvPicPr>
            <a:picLocks noChangeAspect="1"/>
          </p:cNvPicPr>
          <p:nvPr/>
        </p:nvPicPr>
        <p:blipFill rotWithShape="1">
          <a:blip r:embed="rId4">
            <a:extLst>
              <a:ext uri="{28A0092B-C50C-407E-A947-70E740481C1C}">
                <a14:useLocalDpi xmlns:a14="http://schemas.microsoft.com/office/drawing/2010/main" val="0"/>
              </a:ext>
            </a:extLst>
          </a:blip>
          <a:srcRect t="1757"/>
          <a:stretch/>
        </p:blipFill>
        <p:spPr>
          <a:xfrm>
            <a:off x="1807679" y="627716"/>
            <a:ext cx="8012182" cy="5866873"/>
          </a:xfrm>
          <a:prstGeom prst="rect">
            <a:avLst/>
          </a:prstGeom>
        </p:spPr>
      </p:pic>
      <p:sp>
        <p:nvSpPr>
          <p:cNvPr id="9" name="TextBox 8">
            <a:extLst>
              <a:ext uri="{FF2B5EF4-FFF2-40B4-BE49-F238E27FC236}">
                <a16:creationId xmlns:a16="http://schemas.microsoft.com/office/drawing/2014/main" id="{91DD5B34-BF18-4A45-A592-79CEACA699A7}"/>
              </a:ext>
            </a:extLst>
          </p:cNvPr>
          <p:cNvSpPr txBox="1"/>
          <p:nvPr/>
        </p:nvSpPr>
        <p:spPr>
          <a:xfrm>
            <a:off x="2020007" y="1619153"/>
            <a:ext cx="1495576" cy="584775"/>
          </a:xfrm>
          <a:prstGeom prst="rect">
            <a:avLst/>
          </a:prstGeom>
          <a:solidFill>
            <a:srgbClr val="9013FE"/>
          </a:solidFill>
        </p:spPr>
        <p:txBody>
          <a:bodyPr wrap="square" rtlCol="0">
            <a:spAutoFit/>
          </a:bodyPr>
          <a:lstStyle/>
          <a:p>
            <a:r>
              <a:rPr lang="en-US" sz="1600" b="1" dirty="0">
                <a:latin typeface="Source Sans Pro" panose="020B0503030403020204" pitchFamily="34" charset="0"/>
                <a:ea typeface="Source Sans Pro" panose="020B0503030403020204" pitchFamily="34" charset="0"/>
              </a:rPr>
              <a:t>55 DJE </a:t>
            </a:r>
          </a:p>
          <a:p>
            <a:r>
              <a:rPr lang="en-US" sz="1600" dirty="0">
                <a:latin typeface="Source Sans Pro" panose="020B0503030403020204" pitchFamily="34" charset="0"/>
                <a:ea typeface="Source Sans Pro" panose="020B0503030403020204" pitchFamily="34" charset="0"/>
              </a:rPr>
              <a:t>establishments</a:t>
            </a:r>
          </a:p>
        </p:txBody>
      </p:sp>
      <p:sp>
        <p:nvSpPr>
          <p:cNvPr id="18" name="TextBox 17">
            <a:extLst>
              <a:ext uri="{FF2B5EF4-FFF2-40B4-BE49-F238E27FC236}">
                <a16:creationId xmlns:a16="http://schemas.microsoft.com/office/drawing/2014/main" id="{CE299EA9-F25A-4C16-98F7-9AC0229EB209}"/>
              </a:ext>
            </a:extLst>
          </p:cNvPr>
          <p:cNvSpPr txBox="1"/>
          <p:nvPr/>
        </p:nvSpPr>
        <p:spPr>
          <a:xfrm>
            <a:off x="2077689" y="4202289"/>
            <a:ext cx="1499128" cy="584775"/>
          </a:xfrm>
          <a:prstGeom prst="rect">
            <a:avLst/>
          </a:prstGeom>
          <a:solidFill>
            <a:srgbClr val="4A90E2"/>
          </a:solidFill>
        </p:spPr>
        <p:txBody>
          <a:bodyPr wrap="none" rtlCol="0">
            <a:spAutoFit/>
          </a:bodyPr>
          <a:lstStyle/>
          <a:p>
            <a:r>
              <a:rPr lang="en-US" sz="1600" b="1" dirty="0">
                <a:latin typeface="Source Sans Pro" panose="020B0503030403020204" pitchFamily="34" charset="0"/>
                <a:ea typeface="Source Sans Pro" panose="020B0503030403020204" pitchFamily="34" charset="0"/>
              </a:rPr>
              <a:t>80 FSIS only </a:t>
            </a:r>
          </a:p>
          <a:p>
            <a:r>
              <a:rPr lang="en-US" sz="1600" dirty="0">
                <a:latin typeface="Source Sans Pro" panose="020B0503030403020204" pitchFamily="34" charset="0"/>
                <a:ea typeface="Source Sans Pro" panose="020B0503030403020204" pitchFamily="34" charset="0"/>
              </a:rPr>
              <a:t>establishments</a:t>
            </a:r>
          </a:p>
        </p:txBody>
      </p:sp>
      <p:sp>
        <p:nvSpPr>
          <p:cNvPr id="14" name="TextBox 13">
            <a:extLst>
              <a:ext uri="{FF2B5EF4-FFF2-40B4-BE49-F238E27FC236}">
                <a16:creationId xmlns:a16="http://schemas.microsoft.com/office/drawing/2014/main" id="{C734542F-A397-4D83-97EB-62278E4845AB}"/>
              </a:ext>
            </a:extLst>
          </p:cNvPr>
          <p:cNvSpPr txBox="1"/>
          <p:nvPr/>
        </p:nvSpPr>
        <p:spPr>
          <a:xfrm>
            <a:off x="9347752" y="904462"/>
            <a:ext cx="293205" cy="369332"/>
          </a:xfrm>
          <a:prstGeom prst="rect">
            <a:avLst/>
          </a:prstGeom>
          <a:solidFill>
            <a:srgbClr val="7ED321"/>
          </a:solidFill>
        </p:spPr>
        <p:txBody>
          <a:bodyPr wrap="square" rtlCol="0">
            <a:spAutoFit/>
          </a:bodyPr>
          <a:lstStyle/>
          <a:p>
            <a:endParaRPr lang="en-US" dirty="0"/>
          </a:p>
        </p:txBody>
      </p:sp>
      <p:sp>
        <p:nvSpPr>
          <p:cNvPr id="19" name="Rectangle 18">
            <a:extLst>
              <a:ext uri="{FF2B5EF4-FFF2-40B4-BE49-F238E27FC236}">
                <a16:creationId xmlns:a16="http://schemas.microsoft.com/office/drawing/2014/main" id="{3E298FE5-9037-430F-B640-0C92E432C38E}"/>
              </a:ext>
            </a:extLst>
          </p:cNvPr>
          <p:cNvSpPr/>
          <p:nvPr/>
        </p:nvSpPr>
        <p:spPr>
          <a:xfrm>
            <a:off x="9710528" y="603146"/>
            <a:ext cx="3387173" cy="8351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latin typeface="Source Sans Pro" panose="020B0503030403020204" pitchFamily="34" charset="0"/>
                <a:ea typeface="Source Sans Pro" panose="020B0503030403020204" pitchFamily="34" charset="0"/>
              </a:rPr>
              <a:t>In 15, </a:t>
            </a:r>
          </a:p>
          <a:p>
            <a:r>
              <a:rPr lang="en-US" sz="1600" dirty="0">
                <a:solidFill>
                  <a:schemeClr val="tx1"/>
                </a:solidFill>
                <a:latin typeface="Source Sans Pro" panose="020B0503030403020204" pitchFamily="34" charset="0"/>
                <a:ea typeface="Source Sans Pro" panose="020B0503030403020204" pitchFamily="34" charset="0"/>
              </a:rPr>
              <a:t>a Triage Team </a:t>
            </a:r>
          </a:p>
          <a:p>
            <a:r>
              <a:rPr lang="en-US" sz="1600" dirty="0">
                <a:solidFill>
                  <a:schemeClr val="tx1"/>
                </a:solidFill>
                <a:latin typeface="Source Sans Pro" panose="020B0503030403020204" pitchFamily="34" charset="0"/>
                <a:ea typeface="Source Sans Pro" panose="020B0503030403020204" pitchFamily="34" charset="0"/>
              </a:rPr>
              <a:t>report was sent</a:t>
            </a:r>
          </a:p>
        </p:txBody>
      </p:sp>
      <p:sp>
        <p:nvSpPr>
          <p:cNvPr id="23" name="Rectangle 22">
            <a:extLst>
              <a:ext uri="{FF2B5EF4-FFF2-40B4-BE49-F238E27FC236}">
                <a16:creationId xmlns:a16="http://schemas.microsoft.com/office/drawing/2014/main" id="{22C4F76C-AE57-44DD-97B7-BE8C72236C1C}"/>
              </a:ext>
            </a:extLst>
          </p:cNvPr>
          <p:cNvSpPr/>
          <p:nvPr/>
        </p:nvSpPr>
        <p:spPr>
          <a:xfrm>
            <a:off x="9703136" y="2544802"/>
            <a:ext cx="3387173" cy="8351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latin typeface="Source Sans Pro" panose="020B0503030403020204" pitchFamily="34" charset="0"/>
                <a:ea typeface="Source Sans Pro" panose="020B0503030403020204" pitchFamily="34" charset="0"/>
              </a:rPr>
              <a:t>In 120, </a:t>
            </a:r>
          </a:p>
          <a:p>
            <a:r>
              <a:rPr lang="en-US" sz="1600" dirty="0">
                <a:solidFill>
                  <a:schemeClr val="tx1"/>
                </a:solidFill>
                <a:latin typeface="Source Sans Pro" panose="020B0503030403020204" pitchFamily="34" charset="0"/>
                <a:ea typeface="Source Sans Pro" panose="020B0503030403020204" pitchFamily="34" charset="0"/>
              </a:rPr>
              <a:t>a Triage Team</a:t>
            </a:r>
          </a:p>
          <a:p>
            <a:r>
              <a:rPr lang="en-US" sz="1600" dirty="0">
                <a:solidFill>
                  <a:schemeClr val="tx1"/>
                </a:solidFill>
                <a:latin typeface="Source Sans Pro" panose="020B0503030403020204" pitchFamily="34" charset="0"/>
                <a:ea typeface="Source Sans Pro" panose="020B0503030403020204" pitchFamily="34" charset="0"/>
              </a:rPr>
              <a:t>report was not sent</a:t>
            </a:r>
          </a:p>
        </p:txBody>
      </p:sp>
      <p:sp>
        <p:nvSpPr>
          <p:cNvPr id="24" name="TextBox 23">
            <a:extLst>
              <a:ext uri="{FF2B5EF4-FFF2-40B4-BE49-F238E27FC236}">
                <a16:creationId xmlns:a16="http://schemas.microsoft.com/office/drawing/2014/main" id="{89717294-AB21-4325-BA85-5A4442ACF4FF}"/>
              </a:ext>
            </a:extLst>
          </p:cNvPr>
          <p:cNvSpPr txBox="1"/>
          <p:nvPr/>
        </p:nvSpPr>
        <p:spPr>
          <a:xfrm>
            <a:off x="9347751" y="3670796"/>
            <a:ext cx="293205" cy="369332"/>
          </a:xfrm>
          <a:prstGeom prst="rect">
            <a:avLst/>
          </a:prstGeom>
          <a:solidFill>
            <a:srgbClr val="7ED321"/>
          </a:solidFill>
        </p:spPr>
        <p:txBody>
          <a:bodyPr wrap="square" rtlCol="0">
            <a:spAutoFit/>
          </a:bodyPr>
          <a:lstStyle/>
          <a:p>
            <a:endParaRPr lang="en-US" dirty="0"/>
          </a:p>
        </p:txBody>
      </p:sp>
      <p:sp>
        <p:nvSpPr>
          <p:cNvPr id="25" name="Rectangle 24">
            <a:extLst>
              <a:ext uri="{FF2B5EF4-FFF2-40B4-BE49-F238E27FC236}">
                <a16:creationId xmlns:a16="http://schemas.microsoft.com/office/drawing/2014/main" id="{A9A00A10-EA40-4E3E-8BDC-0BE6A76ED7DE}"/>
              </a:ext>
            </a:extLst>
          </p:cNvPr>
          <p:cNvSpPr/>
          <p:nvPr/>
        </p:nvSpPr>
        <p:spPr>
          <a:xfrm>
            <a:off x="9561443" y="1328737"/>
            <a:ext cx="159025" cy="501298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4A0431E-53A3-40DB-B8EE-50DF285CBB6B}"/>
              </a:ext>
            </a:extLst>
          </p:cNvPr>
          <p:cNvSpPr/>
          <p:nvPr/>
        </p:nvSpPr>
        <p:spPr>
          <a:xfrm>
            <a:off x="9561442" y="677285"/>
            <a:ext cx="159025" cy="62000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CC92C42-5694-43CB-930E-E9BB8066701E}"/>
              </a:ext>
            </a:extLst>
          </p:cNvPr>
          <p:cNvSpPr/>
          <p:nvPr/>
        </p:nvSpPr>
        <p:spPr>
          <a:xfrm>
            <a:off x="1916417" y="665853"/>
            <a:ext cx="159025" cy="229600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2014B5B2-1F25-49DB-BFAC-0C540AABF4E9}"/>
              </a:ext>
            </a:extLst>
          </p:cNvPr>
          <p:cNvSpPr/>
          <p:nvPr/>
        </p:nvSpPr>
        <p:spPr>
          <a:xfrm>
            <a:off x="1910677" y="3008070"/>
            <a:ext cx="159025" cy="333364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731D792D-0EB5-4F92-905D-714969A9468F}"/>
              </a:ext>
            </a:extLst>
          </p:cNvPr>
          <p:cNvSpPr txBox="1"/>
          <p:nvPr/>
        </p:nvSpPr>
        <p:spPr>
          <a:xfrm>
            <a:off x="5879824" y="4222131"/>
            <a:ext cx="397780" cy="349870"/>
          </a:xfrm>
          <a:prstGeom prst="rect">
            <a:avLst/>
          </a:prstGeom>
          <a:solidFill>
            <a:srgbClr val="7ED321"/>
          </a:solidFill>
        </p:spPr>
        <p:txBody>
          <a:bodyPr wrap="square" rtlCol="0">
            <a:spAutoFit/>
          </a:bodyPr>
          <a:lstStyle/>
          <a:p>
            <a:endParaRPr lang="en-US" dirty="0"/>
          </a:p>
        </p:txBody>
      </p:sp>
      <p:sp>
        <p:nvSpPr>
          <p:cNvPr id="31" name="Rectangle 30">
            <a:extLst>
              <a:ext uri="{FF2B5EF4-FFF2-40B4-BE49-F238E27FC236}">
                <a16:creationId xmlns:a16="http://schemas.microsoft.com/office/drawing/2014/main" id="{CACA3752-9771-405F-8A5F-80A035E60FC6}"/>
              </a:ext>
            </a:extLst>
          </p:cNvPr>
          <p:cNvSpPr/>
          <p:nvPr/>
        </p:nvSpPr>
        <p:spPr>
          <a:xfrm>
            <a:off x="5891005" y="3804535"/>
            <a:ext cx="1547732" cy="13257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latin typeface="Source Sans Pro" panose="020B0503030403020204" pitchFamily="34" charset="0"/>
                <a:ea typeface="Source Sans Pro" panose="020B0503030403020204" pitchFamily="34" charset="0"/>
              </a:rPr>
              <a:t>In 93, </a:t>
            </a:r>
          </a:p>
          <a:p>
            <a:r>
              <a:rPr lang="en-US" sz="1600" dirty="0">
                <a:solidFill>
                  <a:schemeClr val="tx1"/>
                </a:solidFill>
                <a:latin typeface="Source Sans Pro" panose="020B0503030403020204" pitchFamily="34" charset="0"/>
                <a:ea typeface="Source Sans Pro" panose="020B0503030403020204" pitchFamily="34" charset="0"/>
              </a:rPr>
              <a:t>neither potential harborage or</a:t>
            </a:r>
          </a:p>
          <a:p>
            <a:r>
              <a:rPr lang="en-US" sz="1600" dirty="0">
                <a:solidFill>
                  <a:schemeClr val="tx1"/>
                </a:solidFill>
                <a:latin typeface="Source Sans Pro" panose="020B0503030403020204" pitchFamily="34" charset="0"/>
                <a:ea typeface="Source Sans Pro" panose="020B0503030403020204" pitchFamily="34" charset="0"/>
              </a:rPr>
              <a:t>cross-contamination identified</a:t>
            </a:r>
          </a:p>
        </p:txBody>
      </p:sp>
      <p:sp>
        <p:nvSpPr>
          <p:cNvPr id="32" name="Rectangle 31">
            <a:extLst>
              <a:ext uri="{FF2B5EF4-FFF2-40B4-BE49-F238E27FC236}">
                <a16:creationId xmlns:a16="http://schemas.microsoft.com/office/drawing/2014/main" id="{4DC74485-073F-4891-B894-BD7BF7E596FB}"/>
              </a:ext>
            </a:extLst>
          </p:cNvPr>
          <p:cNvSpPr/>
          <p:nvPr/>
        </p:nvSpPr>
        <p:spPr>
          <a:xfrm>
            <a:off x="5893281" y="1580245"/>
            <a:ext cx="1066917" cy="560813"/>
          </a:xfrm>
          <a:prstGeom prst="rect">
            <a:avLst/>
          </a:prstGeom>
          <a:solidFill>
            <a:srgbClr val="F5A6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latin typeface="Source Sans Pro" panose="020B0503030403020204" pitchFamily="34" charset="0"/>
                <a:ea typeface="Source Sans Pro" panose="020B0503030403020204" pitchFamily="34" charset="0"/>
              </a:rPr>
              <a:t>In 32, </a:t>
            </a:r>
          </a:p>
          <a:p>
            <a:r>
              <a:rPr lang="en-US" sz="1600" dirty="0">
                <a:solidFill>
                  <a:schemeClr val="tx1"/>
                </a:solidFill>
                <a:latin typeface="Source Sans Pro" panose="020B0503030403020204" pitchFamily="34" charset="0"/>
                <a:ea typeface="Source Sans Pro" panose="020B0503030403020204" pitchFamily="34" charset="0"/>
              </a:rPr>
              <a:t>only potential harborage identified</a:t>
            </a:r>
          </a:p>
          <a:p>
            <a:endParaRPr lang="en-US" sz="1600" dirty="0">
              <a:solidFill>
                <a:schemeClr val="tx1"/>
              </a:solidFill>
            </a:endParaRPr>
          </a:p>
        </p:txBody>
      </p:sp>
      <p:sp>
        <p:nvSpPr>
          <p:cNvPr id="34" name="Rectangle 33">
            <a:extLst>
              <a:ext uri="{FF2B5EF4-FFF2-40B4-BE49-F238E27FC236}">
                <a16:creationId xmlns:a16="http://schemas.microsoft.com/office/drawing/2014/main" id="{6009FC29-105D-46F2-AC2D-23AB64F5057B}"/>
              </a:ext>
            </a:extLst>
          </p:cNvPr>
          <p:cNvSpPr/>
          <p:nvPr/>
        </p:nvSpPr>
        <p:spPr>
          <a:xfrm>
            <a:off x="5786087" y="2516600"/>
            <a:ext cx="159025" cy="387664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CB17607B-EC5A-4F64-A56B-D7C4437199A9}"/>
              </a:ext>
            </a:extLst>
          </p:cNvPr>
          <p:cNvSpPr/>
          <p:nvPr/>
        </p:nvSpPr>
        <p:spPr>
          <a:xfrm>
            <a:off x="5791827" y="1142979"/>
            <a:ext cx="153285" cy="13257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F310BD4B-4ABE-4E53-9AAC-8089E8144996}"/>
              </a:ext>
            </a:extLst>
          </p:cNvPr>
          <p:cNvSpPr/>
          <p:nvPr/>
        </p:nvSpPr>
        <p:spPr>
          <a:xfrm>
            <a:off x="1745437" y="320807"/>
            <a:ext cx="1639957" cy="3257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89A97F6B-78D7-4045-821A-F0FA2EB8A2F9}"/>
              </a:ext>
            </a:extLst>
          </p:cNvPr>
          <p:cNvSpPr/>
          <p:nvPr/>
        </p:nvSpPr>
        <p:spPr>
          <a:xfrm>
            <a:off x="5781887" y="632963"/>
            <a:ext cx="159025" cy="19634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D1ADAA83-E207-4125-B570-79AB65AE25B6}"/>
              </a:ext>
            </a:extLst>
          </p:cNvPr>
          <p:cNvSpPr/>
          <p:nvPr/>
        </p:nvSpPr>
        <p:spPr>
          <a:xfrm>
            <a:off x="8537713" y="327992"/>
            <a:ext cx="1639957" cy="3257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4EFAD90-FA55-4D88-93C1-BDE0A7EC57E3}"/>
              </a:ext>
            </a:extLst>
          </p:cNvPr>
          <p:cNvSpPr txBox="1"/>
          <p:nvPr/>
        </p:nvSpPr>
        <p:spPr>
          <a:xfrm>
            <a:off x="534702" y="101794"/>
            <a:ext cx="11897855"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Triage </a:t>
            </a:r>
            <a:r>
              <a:rPr lang="en-US" sz="2800" b="1" dirty="0">
                <a:solidFill>
                  <a:srgbClr val="005341"/>
                </a:solidFill>
                <a:latin typeface="Merriweather" panose="02000000000000000000"/>
                <a:ea typeface="Source Sans Pro" panose="020B0503030403020204" pitchFamily="34" charset="0"/>
              </a:rPr>
              <a:t>Team</a:t>
            </a:r>
            <a:r>
              <a:rPr lang="en-US" sz="2800" b="1" dirty="0">
                <a:solidFill>
                  <a:srgbClr val="005341"/>
                </a:solidFill>
                <a:latin typeface="Merriweather" panose="02000000000000000000" pitchFamily="2" charset="0"/>
                <a:cs typeface="Merriweather" panose="02000000000000000000" pitchFamily="2" charset="0"/>
              </a:rPr>
              <a:t> Reports</a:t>
            </a:r>
          </a:p>
        </p:txBody>
      </p:sp>
      <p:sp>
        <p:nvSpPr>
          <p:cNvPr id="43" name="Rectangle 42">
            <a:extLst>
              <a:ext uri="{FF2B5EF4-FFF2-40B4-BE49-F238E27FC236}">
                <a16:creationId xmlns:a16="http://schemas.microsoft.com/office/drawing/2014/main" id="{0333843C-F9EB-4694-A462-06ABB20873A7}"/>
              </a:ext>
            </a:extLst>
          </p:cNvPr>
          <p:cNvSpPr/>
          <p:nvPr/>
        </p:nvSpPr>
        <p:spPr>
          <a:xfrm>
            <a:off x="5880132" y="906770"/>
            <a:ext cx="603498" cy="163803"/>
          </a:xfrm>
          <a:prstGeom prst="rect">
            <a:avLst/>
          </a:prstGeom>
          <a:solidFill>
            <a:srgbClr val="D002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b="1" dirty="0">
              <a:solidFill>
                <a:schemeClr val="tx1"/>
              </a:solidFill>
            </a:endParaRPr>
          </a:p>
        </p:txBody>
      </p:sp>
      <p:sp>
        <p:nvSpPr>
          <p:cNvPr id="51" name="Rectangle 50">
            <a:extLst>
              <a:ext uri="{FF2B5EF4-FFF2-40B4-BE49-F238E27FC236}">
                <a16:creationId xmlns:a16="http://schemas.microsoft.com/office/drawing/2014/main" id="{37FB3276-8334-47F8-868F-79FD7672B234}"/>
              </a:ext>
            </a:extLst>
          </p:cNvPr>
          <p:cNvSpPr/>
          <p:nvPr/>
        </p:nvSpPr>
        <p:spPr>
          <a:xfrm>
            <a:off x="5953552" y="659553"/>
            <a:ext cx="811612" cy="162217"/>
          </a:xfrm>
          <a:prstGeom prst="rect">
            <a:avLst/>
          </a:prstGeom>
          <a:solidFill>
            <a:srgbClr val="F8E7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b="1" dirty="0">
              <a:solidFill>
                <a:schemeClr val="tx1"/>
              </a:solidFill>
            </a:endParaRPr>
          </a:p>
        </p:txBody>
      </p:sp>
      <p:sp>
        <p:nvSpPr>
          <p:cNvPr id="42" name="Rectangle 41">
            <a:extLst>
              <a:ext uri="{FF2B5EF4-FFF2-40B4-BE49-F238E27FC236}">
                <a16:creationId xmlns:a16="http://schemas.microsoft.com/office/drawing/2014/main" id="{25514798-811B-4643-9E17-EABBB8DF2282}"/>
              </a:ext>
            </a:extLst>
          </p:cNvPr>
          <p:cNvSpPr/>
          <p:nvPr/>
        </p:nvSpPr>
        <p:spPr>
          <a:xfrm>
            <a:off x="5785202" y="884753"/>
            <a:ext cx="159025" cy="19634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6B18B094-3D85-46A8-AFC6-61F1BB0BF107}"/>
              </a:ext>
            </a:extLst>
          </p:cNvPr>
          <p:cNvSpPr/>
          <p:nvPr/>
        </p:nvSpPr>
        <p:spPr>
          <a:xfrm>
            <a:off x="5879824" y="708423"/>
            <a:ext cx="1066917" cy="560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latin typeface="Source Sans Pro" panose="020B0503030403020204" pitchFamily="34" charset="0"/>
                <a:ea typeface="Source Sans Pro" panose="020B0503030403020204" pitchFamily="34" charset="0"/>
              </a:rPr>
              <a:t>In 5, </a:t>
            </a:r>
            <a:r>
              <a:rPr lang="en-US" sz="1600" dirty="0">
                <a:solidFill>
                  <a:schemeClr val="tx1"/>
                </a:solidFill>
                <a:latin typeface="Source Sans Pro" panose="020B0503030403020204" pitchFamily="34" charset="0"/>
                <a:ea typeface="Source Sans Pro" panose="020B0503030403020204" pitchFamily="34" charset="0"/>
              </a:rPr>
              <a:t>both</a:t>
            </a:r>
          </a:p>
        </p:txBody>
      </p:sp>
      <p:sp>
        <p:nvSpPr>
          <p:cNvPr id="52" name="Right Triangle 51">
            <a:extLst>
              <a:ext uri="{FF2B5EF4-FFF2-40B4-BE49-F238E27FC236}">
                <a16:creationId xmlns:a16="http://schemas.microsoft.com/office/drawing/2014/main" id="{08A4A61C-7154-4E2A-9189-C1E39A6D414F}"/>
              </a:ext>
            </a:extLst>
          </p:cNvPr>
          <p:cNvSpPr/>
          <p:nvPr/>
        </p:nvSpPr>
        <p:spPr>
          <a:xfrm rot="11023452">
            <a:off x="6627928" y="753879"/>
            <a:ext cx="905184" cy="117972"/>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368E3338-FE06-40BF-8598-85295751164A}"/>
              </a:ext>
            </a:extLst>
          </p:cNvPr>
          <p:cNvSpPr/>
          <p:nvPr/>
        </p:nvSpPr>
        <p:spPr>
          <a:xfrm>
            <a:off x="5871828" y="290705"/>
            <a:ext cx="3387173" cy="8351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latin typeface="Source Sans Pro" panose="020B0503030403020204" pitchFamily="34" charset="0"/>
                <a:ea typeface="Source Sans Pro" panose="020B0503030403020204" pitchFamily="34" charset="0"/>
              </a:rPr>
              <a:t>In 5, </a:t>
            </a:r>
            <a:r>
              <a:rPr lang="en-US" sz="1600" dirty="0">
                <a:solidFill>
                  <a:schemeClr val="tx1"/>
                </a:solidFill>
                <a:latin typeface="Source Sans Pro" panose="020B0503030403020204" pitchFamily="34" charset="0"/>
                <a:ea typeface="Source Sans Pro" panose="020B0503030403020204" pitchFamily="34" charset="0"/>
              </a:rPr>
              <a:t>only cross-contamination </a:t>
            </a:r>
          </a:p>
        </p:txBody>
      </p:sp>
      <p:sp>
        <p:nvSpPr>
          <p:cNvPr id="55" name="TextBox 54">
            <a:extLst>
              <a:ext uri="{FF2B5EF4-FFF2-40B4-BE49-F238E27FC236}">
                <a16:creationId xmlns:a16="http://schemas.microsoft.com/office/drawing/2014/main" id="{3D8644E2-61B6-4E31-8316-E36C0BDA0995}"/>
              </a:ext>
            </a:extLst>
          </p:cNvPr>
          <p:cNvSpPr txBox="1"/>
          <p:nvPr/>
        </p:nvSpPr>
        <p:spPr>
          <a:xfrm>
            <a:off x="1331225" y="6297333"/>
            <a:ext cx="1688283" cy="338554"/>
          </a:xfrm>
          <a:prstGeom prst="rect">
            <a:avLst/>
          </a:prstGeom>
          <a:noFill/>
        </p:spPr>
        <p:txBody>
          <a:bodyPr wrap="none" rtlCol="0">
            <a:spAutoFit/>
          </a:bodyPr>
          <a:lstStyle/>
          <a:p>
            <a:r>
              <a:rPr lang="en-US" sz="1600" b="1" dirty="0">
                <a:latin typeface="Source Sans Pro" panose="020B0503030403020204" pitchFamily="34" charset="0"/>
                <a:ea typeface="Source Sans Pro" panose="020B0503030403020204" pitchFamily="34" charset="0"/>
              </a:rPr>
              <a:t>DJE or FSIS only </a:t>
            </a:r>
          </a:p>
        </p:txBody>
      </p:sp>
      <p:sp>
        <p:nvSpPr>
          <p:cNvPr id="56" name="TextBox 55">
            <a:extLst>
              <a:ext uri="{FF2B5EF4-FFF2-40B4-BE49-F238E27FC236}">
                <a16:creationId xmlns:a16="http://schemas.microsoft.com/office/drawing/2014/main" id="{4BFE8D5F-B080-47E2-82DF-2DE6B1AD5433}"/>
              </a:ext>
            </a:extLst>
          </p:cNvPr>
          <p:cNvSpPr txBox="1"/>
          <p:nvPr/>
        </p:nvSpPr>
        <p:spPr>
          <a:xfrm>
            <a:off x="4165948" y="6333447"/>
            <a:ext cx="4046301" cy="584775"/>
          </a:xfrm>
          <a:prstGeom prst="rect">
            <a:avLst/>
          </a:prstGeom>
          <a:noFill/>
        </p:spPr>
        <p:txBody>
          <a:bodyPr wrap="none" rtlCol="0">
            <a:spAutoFit/>
          </a:bodyPr>
          <a:lstStyle/>
          <a:p>
            <a:pPr algn="ctr"/>
            <a:r>
              <a:rPr lang="en-US" sz="1600" b="1" dirty="0">
                <a:latin typeface="Source Sans Pro" panose="020B0503030403020204" pitchFamily="34" charset="0"/>
                <a:ea typeface="Source Sans Pro" panose="020B0503030403020204" pitchFamily="34" charset="0"/>
              </a:rPr>
              <a:t>Potential harborage, cross-contamination,</a:t>
            </a:r>
          </a:p>
          <a:p>
            <a:pPr algn="ctr"/>
            <a:r>
              <a:rPr lang="en-US" sz="1600" b="1" dirty="0">
                <a:latin typeface="Source Sans Pro" panose="020B0503030403020204" pitchFamily="34" charset="0"/>
                <a:ea typeface="Source Sans Pro" panose="020B0503030403020204" pitchFamily="34" charset="0"/>
              </a:rPr>
              <a:t>both or neither</a:t>
            </a:r>
          </a:p>
        </p:txBody>
      </p:sp>
      <p:sp>
        <p:nvSpPr>
          <p:cNvPr id="57" name="TextBox 56">
            <a:extLst>
              <a:ext uri="{FF2B5EF4-FFF2-40B4-BE49-F238E27FC236}">
                <a16:creationId xmlns:a16="http://schemas.microsoft.com/office/drawing/2014/main" id="{5175B62C-1079-4B25-AC0F-63A139F42E20}"/>
              </a:ext>
            </a:extLst>
          </p:cNvPr>
          <p:cNvSpPr txBox="1"/>
          <p:nvPr/>
        </p:nvSpPr>
        <p:spPr>
          <a:xfrm>
            <a:off x="8749396" y="6309199"/>
            <a:ext cx="1923925" cy="584775"/>
          </a:xfrm>
          <a:prstGeom prst="rect">
            <a:avLst/>
          </a:prstGeom>
          <a:noFill/>
        </p:spPr>
        <p:txBody>
          <a:bodyPr wrap="none" rtlCol="0">
            <a:spAutoFit/>
          </a:bodyPr>
          <a:lstStyle/>
          <a:p>
            <a:pPr algn="ctr"/>
            <a:r>
              <a:rPr lang="en-US" sz="1600" b="1" dirty="0">
                <a:latin typeface="Source Sans Pro" panose="020B0503030403020204" pitchFamily="34" charset="0"/>
                <a:ea typeface="Source Sans Pro" panose="020B0503030403020204" pitchFamily="34" charset="0"/>
              </a:rPr>
              <a:t>Triage Team report</a:t>
            </a:r>
          </a:p>
          <a:p>
            <a:pPr algn="ctr"/>
            <a:r>
              <a:rPr lang="en-US" sz="1600" b="1" dirty="0">
                <a:latin typeface="Source Sans Pro" panose="020B0503030403020204" pitchFamily="34" charset="0"/>
                <a:ea typeface="Source Sans Pro" panose="020B0503030403020204" pitchFamily="34" charset="0"/>
              </a:rPr>
              <a:t> sent or not</a:t>
            </a:r>
          </a:p>
        </p:txBody>
      </p:sp>
      <p:cxnSp>
        <p:nvCxnSpPr>
          <p:cNvPr id="4" name="Straight Connector 3">
            <a:extLst>
              <a:ext uri="{FF2B5EF4-FFF2-40B4-BE49-F238E27FC236}">
                <a16:creationId xmlns:a16="http://schemas.microsoft.com/office/drawing/2014/main" id="{755FA1AC-EEE8-4A3F-B8BF-C0446F7A1F9E}"/>
              </a:ext>
            </a:extLst>
          </p:cNvPr>
          <p:cNvCxnSpPr/>
          <p:nvPr/>
        </p:nvCxnSpPr>
        <p:spPr>
          <a:xfrm>
            <a:off x="670979" y="635031"/>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3485824"/>
      </p:ext>
    </p:extLst>
  </p:cSld>
  <p:clrMapOvr>
    <a:masterClrMapping/>
  </p:clrMapOvr>
</p:sld>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18CF285-B76F-49A2-B077-0F5820E1CF3B}"/>
</file>

<file path=customXml/itemProps2.xml><?xml version="1.0" encoding="utf-8"?>
<ds:datastoreItem xmlns:ds="http://schemas.openxmlformats.org/officeDocument/2006/customXml" ds:itemID="{DCFFEE0F-E4B4-4508-800D-07498A832804}">
  <ds:schemaRefs>
    <ds:schemaRef ds:uri="http://schemas.microsoft.com/office/2006/metadata/properties"/>
    <ds:schemaRef ds:uri="http://schemas.openxmlformats.org/package/2006/metadata/core-properties"/>
    <ds:schemaRef ds:uri="http://purl.org/dc/dcmitype/"/>
    <ds:schemaRef ds:uri="0f5cb59e-bb71-4706-96f0-0f4e03fa2714"/>
    <ds:schemaRef ds:uri="http://purl.org/dc/terms/"/>
    <ds:schemaRef ds:uri="http://schemas.microsoft.com/office/2006/documentManagement/types"/>
    <ds:schemaRef ds:uri="http://www.w3.org/XML/1998/namespace"/>
    <ds:schemaRef ds:uri="http://schemas.microsoft.com/office/infopath/2007/PartnerControls"/>
    <ds:schemaRef ds:uri="5d3e3dcc-97b5-463b-88db-23f4b0104a63"/>
    <ds:schemaRef ds:uri="http://purl.org/dc/elements/1.1/"/>
  </ds:schemaRefs>
</ds:datastoreItem>
</file>

<file path=customXml/itemProps3.xml><?xml version="1.0" encoding="utf-8"?>
<ds:datastoreItem xmlns:ds="http://schemas.openxmlformats.org/officeDocument/2006/customXml" ds:itemID="{5D94CE60-B098-4451-9DF9-629ED41F817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454</TotalTime>
  <Words>3149</Words>
  <Application>Microsoft Office PowerPoint</Application>
  <PresentationFormat>Widescreen</PresentationFormat>
  <Paragraphs>307</Paragraphs>
  <Slides>14</Slides>
  <Notes>13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Bahnschrift SemiBold SemiConden</vt:lpstr>
      <vt:lpstr>Calibri</vt:lpstr>
      <vt:lpstr>Calibri Light</vt:lpstr>
      <vt:lpstr>Inter</vt:lpstr>
      <vt:lpstr>Merriweather</vt:lpstr>
      <vt:lpstr>Merriweather Black</vt:lpstr>
      <vt:lpstr>Rockwell</vt:lpstr>
      <vt:lpstr>Source Sans Pro</vt:lpstr>
      <vt:lpstr>3_Custom Design</vt:lpstr>
      <vt:lpstr>PowerPoint Presentation</vt:lpstr>
      <vt:lpstr>PowerPoint Presentation</vt:lpstr>
      <vt:lpstr>Listeriosis Outbreaks Associated with Meat and Poultry Products and WGS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Thompson, Jonathan - FSIS</dc:creator>
  <cp:lastModifiedBy>Barlow, Kristina - FSIS</cp:lastModifiedBy>
  <cp:revision>3</cp:revision>
  <dcterms:created xsi:type="dcterms:W3CDTF">2021-02-26T22:02:30Z</dcterms:created>
  <dcterms:modified xsi:type="dcterms:W3CDTF">2022-09-16T18:25:42Z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