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2" r:id="rId3"/>
    <p:sldId id="306" r:id="rId4"/>
    <p:sldId id="299" r:id="rId5"/>
    <p:sldId id="297" r:id="rId6"/>
    <p:sldId id="304" r:id="rId7"/>
    <p:sldId id="300" r:id="rId8"/>
    <p:sldId id="305" r:id="rId9"/>
    <p:sldId id="303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8"/>
    <a:srgbClr val="002570"/>
    <a:srgbClr val="002164"/>
    <a:srgbClr val="012953"/>
    <a:srgbClr val="000099"/>
    <a:srgbClr val="002D86"/>
    <a:srgbClr val="0033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8" autoAdjust="0"/>
    <p:restoredTop sz="96005" autoAdjust="0"/>
  </p:normalViewPr>
  <p:slideViewPr>
    <p:cSldViewPr>
      <p:cViewPr varScale="1">
        <p:scale>
          <a:sx n="91" d="100"/>
          <a:sy n="91" d="100"/>
        </p:scale>
        <p:origin x="90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987A84-F200-44FD-A086-E1F8AA539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121E91-D21F-434F-BE21-D5618A74EB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A3EBE-26B9-486D-BC33-2F89E3D771B9}" type="datetimeFigureOut">
              <a:rPr lang="nl-BE" smtClean="0"/>
              <a:t>19/10/2022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D8FCA-AFC4-400F-9512-0350099D1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74720-5A39-4760-A35C-C9EB9F46A6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7FC03-C53D-4BDF-87FE-732E950A1232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3408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F1A70-18F4-488E-9654-60CC5CDFC8E7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02B01-CDFC-434D-B0DC-BC1689EE159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04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Eight</a:t>
            </a:r>
            <a:r>
              <a:rPr lang="es-MX" dirty="0"/>
              <a:t> </a:t>
            </a:r>
            <a:r>
              <a:rPr lang="es-MX" dirty="0" err="1"/>
              <a:t>hundred</a:t>
            </a:r>
            <a:r>
              <a:rPr lang="es-MX" dirty="0"/>
              <a:t> </a:t>
            </a:r>
            <a:r>
              <a:rPr lang="es-MX" dirty="0" err="1"/>
              <a:t>isolates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02B01-CDFC-434D-B0DC-BC1689EE15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00" y="1854000"/>
            <a:ext cx="3816000" cy="144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47124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8527686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27558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00" y="1854000"/>
            <a:ext cx="3816000" cy="144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19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-presentatio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2000" y="810000"/>
            <a:ext cx="8316000" cy="900000"/>
          </a:xfrm>
        </p:spPr>
        <p:txBody>
          <a:bodyPr anchor="b" anchorCtr="0">
            <a:noAutofit/>
          </a:bodyPr>
          <a:lstStyle>
            <a:lvl1pPr>
              <a:defRPr sz="3000" baseline="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2000" y="1836000"/>
            <a:ext cx="8316000" cy="540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 b="1" i="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278291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presentatio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14" name="Tijdelijke aanduiding voor voettekst 13"/>
          <p:cNvSpPr>
            <a:spLocks noGrp="1"/>
          </p:cNvSpPr>
          <p:nvPr>
            <p:ph type="ftr" sz="quarter" idx="15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buFontTx/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0" y="1458000"/>
            <a:ext cx="9144000" cy="32544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000" y="72000"/>
            <a:ext cx="8316000" cy="720000"/>
          </a:xfrm>
        </p:spPr>
        <p:txBody>
          <a:bodyPr anchor="b" anchorCtr="0">
            <a:normAutofit/>
          </a:bodyPr>
          <a:lstStyle>
            <a:lvl1pPr algn="l">
              <a:defRPr sz="3000" b="1" cap="none" baseline="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2000" y="915630"/>
            <a:ext cx="8316000" cy="54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 i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61551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32861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-columns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2000" y="954000"/>
            <a:ext cx="4104000" cy="3564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 sz="1800" baseline="0"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24000" y="954000"/>
            <a:ext cx="4104000" cy="3564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 sz="1800" baseline="0"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5138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-columns-with-sub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2000" y="954000"/>
            <a:ext cx="4104000" cy="3600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2000" y="1440000"/>
            <a:ext cx="4104000" cy="3078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 indent="-288000">
              <a:defRPr sz="1800" baseline="0"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 sz="16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3999" y="954000"/>
            <a:ext cx="4104000" cy="360000"/>
          </a:xfrm>
        </p:spPr>
        <p:txBody>
          <a:bodyPr anchor="ctr" anchorCtr="0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1440000"/>
            <a:ext cx="4104000" cy="3078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 sz="1800" baseline="0"/>
            </a:lvl3pPr>
            <a:lvl4pPr marL="1152000" indent="-252000">
              <a:spcBef>
                <a:spcPts val="350"/>
              </a:spcBef>
              <a:defRPr sz="1600"/>
            </a:lvl4pPr>
            <a:lvl5pPr marL="14040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164168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-columns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2000" y="954000"/>
            <a:ext cx="2700000" cy="3564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 sz="1800" baseline="0"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28000" y="954000"/>
            <a:ext cx="2700000" cy="3564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 sz="1800" baseline="0"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4"/>
          </p:nvPr>
        </p:nvSpPr>
        <p:spPr>
          <a:xfrm>
            <a:off x="3420000" y="954000"/>
            <a:ext cx="2700000" cy="3564000"/>
          </a:xfrm>
        </p:spPr>
        <p:txBody>
          <a:bodyPr/>
          <a:lstStyle>
            <a:lvl1pPr>
              <a:spcBef>
                <a:spcPts val="500"/>
              </a:spcBef>
              <a:defRPr sz="2000" baseline="0"/>
            </a:lvl1pPr>
            <a:lvl2pPr marL="612000" indent="-288000">
              <a:spcBef>
                <a:spcPts val="400"/>
              </a:spcBef>
              <a:defRPr sz="1800" baseline="0"/>
            </a:lvl2pPr>
            <a:lvl3pPr marL="900000">
              <a:defRPr/>
            </a:lvl3pPr>
            <a:lvl4pPr marL="1152000" indent="-252000">
              <a:spcBef>
                <a:spcPts val="350"/>
              </a:spcBef>
              <a:defRPr sz="1600" baseline="0"/>
            </a:lvl4pPr>
            <a:lvl5pPr marL="1404000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93763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Foot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000" y="0"/>
            <a:ext cx="8316000" cy="936000"/>
          </a:xfrm>
        </p:spPr>
        <p:txBody>
          <a:bodyPr anchor="ctr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4"/>
          </p:nvPr>
        </p:nvSpPr>
        <p:spPr>
          <a:xfrm>
            <a:off x="0" y="954000"/>
            <a:ext cx="9144000" cy="37584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767964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00"/>
            <a:ext cx="9144000" cy="432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000" y="0"/>
            <a:ext cx="8316000" cy="936000"/>
          </a:xfrm>
        </p:spPr>
        <p:txBody>
          <a:bodyPr anchor="ctr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788000" y="4712400"/>
            <a:ext cx="4140000" cy="43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6900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12000" y="0"/>
            <a:ext cx="8316000" cy="936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2000" y="954000"/>
            <a:ext cx="8316000" cy="3564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/>
              <a:t>Klik om de modelstijlen te bewerken</a:t>
            </a:r>
          </a:p>
          <a:p>
            <a:pPr lvl="1"/>
            <a:r>
              <a:rPr lang="en-GB" noProof="0"/>
              <a:t>Tweede niveau</a:t>
            </a:r>
          </a:p>
          <a:p>
            <a:pPr lvl="2"/>
            <a:r>
              <a:rPr lang="en-GB" noProof="0"/>
              <a:t>Derde niveau</a:t>
            </a:r>
          </a:p>
          <a:p>
            <a:pPr lvl="3"/>
            <a:r>
              <a:rPr lang="en-GB" noProof="0"/>
              <a:t>Vierde niveau</a:t>
            </a:r>
          </a:p>
          <a:p>
            <a:pPr lvl="4"/>
            <a:r>
              <a:rPr lang="en-GB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212000" y="4806000"/>
            <a:ext cx="720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fld id="{371A4CA8-2B22-4D64-A165-99A92B171C12}" type="datetimeFigureOut">
              <a:rPr lang="en-GB" noProof="0" smtClean="0"/>
              <a:t>19/10/2022</a:t>
            </a:fld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439200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2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i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spcBef>
          <a:spcPts val="600"/>
        </a:spcBef>
        <a:buClr>
          <a:schemeClr val="accent6"/>
        </a:buClr>
        <a:buSzPct val="100000"/>
        <a:buFontTx/>
        <a:buBlip>
          <a:blip r:embed="rId14"/>
        </a:buBlip>
        <a:defRPr sz="22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spcBef>
          <a:spcPts val="500"/>
        </a:spcBef>
        <a:buFontTx/>
        <a:buBlip>
          <a:blip r:embed="rId15"/>
        </a:buBlip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936000" indent="-288000" algn="l" defTabSz="914400" rtl="0" eaLnBrk="1" latinLnBrk="0" hangingPunct="1">
        <a:spcBef>
          <a:spcPts val="400"/>
        </a:spcBef>
        <a:buFontTx/>
        <a:buBlip>
          <a:blip r:embed="rId16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224000" indent="-288000" algn="l" defTabSz="914400" rtl="0" eaLnBrk="1" latinLnBrk="0" hangingPunct="1">
        <a:spcBef>
          <a:spcPts val="400"/>
        </a:spcBef>
        <a:buFontTx/>
        <a:buBlip>
          <a:blip r:embed="rId17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476000" indent="-252000" algn="l" defTabSz="914400" rtl="0" eaLnBrk="1" latinLnBrk="0" hangingPunct="1">
        <a:spcBef>
          <a:spcPts val="350"/>
        </a:spcBef>
        <a:buFontTx/>
        <a:buBlip>
          <a:blip r:embed="rId18"/>
        </a:buBlip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29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AFB9CC87-0C2B-4531-AA09-E6B1248E3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31790"/>
            <a:ext cx="1657025" cy="1872208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C2D6CEF-BF9D-41D9-AB4A-0BFC67869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3075806"/>
            <a:ext cx="2803313" cy="172819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2E43E7-C597-2C88-A7ED-DB850694BB3E}"/>
              </a:ext>
            </a:extLst>
          </p:cNvPr>
          <p:cNvSpPr txBox="1"/>
          <p:nvPr/>
        </p:nvSpPr>
        <p:spPr>
          <a:xfrm>
            <a:off x="1619672" y="555526"/>
            <a:ext cx="623843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Christian Vinueza PhD.</a:t>
            </a:r>
          </a:p>
          <a:p>
            <a:endParaRPr lang="es-ES" sz="4000" dirty="0">
              <a:solidFill>
                <a:schemeClr val="bg1"/>
              </a:solidFill>
            </a:endParaRPr>
          </a:p>
          <a:p>
            <a:r>
              <a:rPr lang="es-ES" sz="4000" dirty="0">
                <a:solidFill>
                  <a:schemeClr val="bg1"/>
                </a:solidFill>
              </a:rPr>
              <a:t>Central </a:t>
            </a:r>
            <a:r>
              <a:rPr lang="es-ES" sz="4000" dirty="0" err="1">
                <a:solidFill>
                  <a:schemeClr val="bg1"/>
                </a:solidFill>
              </a:rPr>
              <a:t>University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  <a:r>
              <a:rPr lang="es-ES" sz="4000" dirty="0" err="1">
                <a:solidFill>
                  <a:schemeClr val="bg1"/>
                </a:solidFill>
              </a:rPr>
              <a:t>of</a:t>
            </a:r>
            <a:r>
              <a:rPr lang="es-ES" sz="4000" dirty="0">
                <a:solidFill>
                  <a:schemeClr val="bg1"/>
                </a:solidFill>
              </a:rPr>
              <a:t> Ecuador</a:t>
            </a:r>
            <a:endParaRPr lang="es-EC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6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6948473E-90EE-44CD-A9AA-723F71636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02" y="156141"/>
            <a:ext cx="4182736" cy="649150"/>
          </a:xfrm>
          <a:prstGeom prst="rect">
            <a:avLst/>
          </a:prstGeom>
        </p:spPr>
      </p:pic>
      <p:pic>
        <p:nvPicPr>
          <p:cNvPr id="16" name="Gráfico 15" descr="Muslo de pollo con relleno sólido">
            <a:extLst>
              <a:ext uri="{FF2B5EF4-FFF2-40B4-BE49-F238E27FC236}">
                <a16:creationId xmlns:a16="http://schemas.microsoft.com/office/drawing/2014/main" id="{97A931E8-4710-44FF-AAD5-3DA348EA8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6633" y="2578535"/>
            <a:ext cx="1569936" cy="1569936"/>
          </a:xfrm>
          <a:prstGeom prst="rect">
            <a:avLst/>
          </a:prstGeom>
        </p:spPr>
      </p:pic>
      <p:pic>
        <p:nvPicPr>
          <p:cNvPr id="18" name="Gráfico 17" descr="Dos mujeres con relleno sólido">
            <a:extLst>
              <a:ext uri="{FF2B5EF4-FFF2-40B4-BE49-F238E27FC236}">
                <a16:creationId xmlns:a16="http://schemas.microsoft.com/office/drawing/2014/main" id="{F8F2C975-AFD3-42E9-92D5-268CFE55C2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8243" y="2443938"/>
            <a:ext cx="1697475" cy="1697475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7E2725B0-B20B-2676-15C3-BFEA3D810DB5}"/>
              </a:ext>
            </a:extLst>
          </p:cNvPr>
          <p:cNvSpPr txBox="1"/>
          <p:nvPr/>
        </p:nvSpPr>
        <p:spPr>
          <a:xfrm>
            <a:off x="600078" y="1819307"/>
            <a:ext cx="1217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1848"/>
                </a:solidFill>
              </a:rPr>
              <a:t>Research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6AE0A09-AF3A-61CB-F05B-142E82712944}"/>
              </a:ext>
            </a:extLst>
          </p:cNvPr>
          <p:cNvSpPr txBox="1"/>
          <p:nvPr/>
        </p:nvSpPr>
        <p:spPr>
          <a:xfrm>
            <a:off x="2486939" y="1817607"/>
            <a:ext cx="124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1848"/>
                </a:solidFill>
              </a:rPr>
              <a:t>Education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F332D88-EC21-A91D-4909-BEF76A6EDC9F}"/>
              </a:ext>
            </a:extLst>
          </p:cNvPr>
          <p:cNvSpPr txBox="1"/>
          <p:nvPr/>
        </p:nvSpPr>
        <p:spPr>
          <a:xfrm>
            <a:off x="4283968" y="1832996"/>
            <a:ext cx="18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1848"/>
                </a:solidFill>
                <a:latin typeface="Roboto" panose="02000000000000000000" pitchFamily="2" charset="0"/>
              </a:rPr>
              <a:t>Industry</a:t>
            </a:r>
            <a:r>
              <a:rPr lang="en-US" b="1" i="0" dirty="0">
                <a:solidFill>
                  <a:srgbClr val="001848"/>
                </a:solidFill>
                <a:effectLst/>
                <a:latin typeface="Roboto" panose="02000000000000000000" pitchFamily="2" charset="0"/>
              </a:rPr>
              <a:t> support</a:t>
            </a:r>
          </a:p>
        </p:txBody>
      </p:sp>
      <p:pic>
        <p:nvPicPr>
          <p:cNvPr id="36" name="Imagen 35" descr="Icono&#10;&#10;Descripción generada automáticamente">
            <a:extLst>
              <a:ext uri="{FF2B5EF4-FFF2-40B4-BE49-F238E27FC236}">
                <a16:creationId xmlns:a16="http://schemas.microsoft.com/office/drawing/2014/main" id="{A6656B0B-BEE9-1797-92A6-85052CED7B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7" y="2475998"/>
            <a:ext cx="1217251" cy="166019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726BF5F-9B25-F2D9-B715-8284F8D9D7F8}"/>
              </a:ext>
            </a:extLst>
          </p:cNvPr>
          <p:cNvSpPr txBox="1"/>
          <p:nvPr/>
        </p:nvSpPr>
        <p:spPr>
          <a:xfrm>
            <a:off x="272425" y="858777"/>
            <a:ext cx="859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1848"/>
                </a:solidFill>
              </a:rPr>
              <a:t>Research unit of foodborne diseases and antimicrobial resistance</a:t>
            </a:r>
            <a:endParaRPr lang="es-EC" sz="2400" b="1" dirty="0">
              <a:solidFill>
                <a:srgbClr val="001848"/>
              </a:solidFill>
            </a:endParaRPr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19536501-B481-E80D-A7CB-D4BD4BAEAF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29" y="2033192"/>
            <a:ext cx="1981408" cy="1965557"/>
          </a:xfrm>
          <a:prstGeom prst="rect">
            <a:avLst/>
          </a:prstGeom>
        </p:spPr>
      </p:pic>
      <p:pic>
        <p:nvPicPr>
          <p:cNvPr id="21" name="Imagen 20" descr="Una fot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0A88EE65-A11C-044A-ACDA-B7D12ECFB5C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3" r="4044"/>
          <a:stretch/>
        </p:blipFill>
        <p:spPr>
          <a:xfrm>
            <a:off x="1017731" y="612023"/>
            <a:ext cx="7286774" cy="3743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86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EB79A-F637-B740-7EC0-58134442F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000" y="257063"/>
            <a:ext cx="8316000" cy="540000"/>
          </a:xfrm>
        </p:spPr>
        <p:txBody>
          <a:bodyPr/>
          <a:lstStyle/>
          <a:p>
            <a:r>
              <a:rPr lang="en-US" dirty="0"/>
              <a:t>Sample sources 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62267B-63E1-1F12-98D9-F7677229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00E9EF6-CD74-492B-9565-994928832F18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822398-AEC1-F293-CE2D-6130B6F17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8" y="1107367"/>
            <a:ext cx="2351073" cy="1464383"/>
          </a:xfrm>
          <a:prstGeom prst="rect">
            <a:avLst/>
          </a:prstGeom>
        </p:spPr>
      </p:pic>
      <p:pic>
        <p:nvPicPr>
          <p:cNvPr id="8" name="Imagen 7" descr="Roedor de color blanco&#10;&#10;Descripción generada automáticamente">
            <a:extLst>
              <a:ext uri="{FF2B5EF4-FFF2-40B4-BE49-F238E27FC236}">
                <a16:creationId xmlns:a16="http://schemas.microsoft.com/office/drawing/2014/main" id="{320CB40A-1FC1-65AB-84CE-17510B42C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61" y="2679848"/>
            <a:ext cx="2184812" cy="1547575"/>
          </a:xfrm>
          <a:prstGeom prst="rect">
            <a:avLst/>
          </a:prstGeom>
        </p:spPr>
      </p:pic>
      <p:pic>
        <p:nvPicPr>
          <p:cNvPr id="12" name="Imagen 11" descr="Un grupo de vacas en el campo&#10;&#10;Descripción generada automáticamente">
            <a:extLst>
              <a:ext uri="{FF2B5EF4-FFF2-40B4-BE49-F238E27FC236}">
                <a16:creationId xmlns:a16="http://schemas.microsoft.com/office/drawing/2014/main" id="{C08EF20F-4E4B-AE1E-3201-756700DC4E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99" y="2703106"/>
            <a:ext cx="2658693" cy="1524317"/>
          </a:xfrm>
          <a:prstGeom prst="rect">
            <a:avLst/>
          </a:prstGeom>
        </p:spPr>
      </p:pic>
      <p:pic>
        <p:nvPicPr>
          <p:cNvPr id="14" name="Imagen 13" descr="Un pájaro parado en un cuerpo de agua&#10;&#10;Descripción generada automáticamente">
            <a:extLst>
              <a:ext uri="{FF2B5EF4-FFF2-40B4-BE49-F238E27FC236}">
                <a16:creationId xmlns:a16="http://schemas.microsoft.com/office/drawing/2014/main" id="{5ABF3277-F604-05D4-ACF0-AA3A8D9DD5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4" r="10287"/>
          <a:stretch/>
        </p:blipFill>
        <p:spPr>
          <a:xfrm>
            <a:off x="5875859" y="2745500"/>
            <a:ext cx="1210657" cy="1200908"/>
          </a:xfrm>
          <a:prstGeom prst="rect">
            <a:avLst/>
          </a:prstGeom>
        </p:spPr>
      </p:pic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0346D7B9-6DEC-F7E3-6411-E42824F6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23584"/>
              </p:ext>
            </p:extLst>
          </p:nvPr>
        </p:nvGraphicFramePr>
        <p:xfrm>
          <a:off x="5724128" y="3964886"/>
          <a:ext cx="1410037" cy="203962"/>
        </p:xfrm>
        <a:graphic>
          <a:graphicData uri="http://schemas.openxmlformats.org/drawingml/2006/table">
            <a:tbl>
              <a:tblPr/>
              <a:tblGrid>
                <a:gridCol w="1410037">
                  <a:extLst>
                    <a:ext uri="{9D8B030D-6E8A-4147-A177-3AD203B41FA5}">
                      <a16:colId xmlns:a16="http://schemas.microsoft.com/office/drawing/2014/main" val="38540719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s-EC" sz="10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Fulica</a:t>
                      </a:r>
                      <a:r>
                        <a:rPr lang="es-EC" sz="10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C" sz="10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ardesica</a:t>
                      </a:r>
                      <a:r>
                        <a:rPr lang="es-EC" sz="10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C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005397"/>
                  </a:ext>
                </a:extLst>
              </a:tr>
            </a:tbl>
          </a:graphicData>
        </a:graphic>
      </p:graphicFrame>
      <p:pic>
        <p:nvPicPr>
          <p:cNvPr id="17" name="Imagen 16" descr="Cerdo de color rosa&#10;&#10;Descripción generada automáticamente con confianza media">
            <a:extLst>
              <a:ext uri="{FF2B5EF4-FFF2-40B4-BE49-F238E27FC236}">
                <a16:creationId xmlns:a16="http://schemas.microsoft.com/office/drawing/2014/main" id="{422E8E33-5067-C630-8B7A-A189353898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576" y="1033975"/>
            <a:ext cx="2196574" cy="1464383"/>
          </a:xfrm>
          <a:prstGeom prst="rect">
            <a:avLst/>
          </a:prstGeom>
        </p:spPr>
      </p:pic>
      <p:pic>
        <p:nvPicPr>
          <p:cNvPr id="19" name="Imagen 18" descr="Comida en un plato&#10;&#10;Descripción generada automáticamente">
            <a:extLst>
              <a:ext uri="{FF2B5EF4-FFF2-40B4-BE49-F238E27FC236}">
                <a16:creationId xmlns:a16="http://schemas.microsoft.com/office/drawing/2014/main" id="{F28DCB74-C0C7-2DAD-4BC6-EBCA70CC6B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759" y="1039996"/>
            <a:ext cx="2184812" cy="145836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508680F-7097-E31E-67D6-FCB4BDC781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r="14274" b="12589"/>
          <a:stretch/>
        </p:blipFill>
        <p:spPr>
          <a:xfrm>
            <a:off x="7179150" y="2720798"/>
            <a:ext cx="1410802" cy="122561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847E1A0C-7F62-E1C0-5B95-42B82A8630F6}"/>
              </a:ext>
            </a:extLst>
          </p:cNvPr>
          <p:cNvSpPr txBox="1"/>
          <p:nvPr/>
        </p:nvSpPr>
        <p:spPr>
          <a:xfrm>
            <a:off x="7131948" y="3938198"/>
            <a:ext cx="1925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200" dirty="0" err="1"/>
              <a:t>Darwing´s</a:t>
            </a:r>
            <a:r>
              <a:rPr lang="es-EC" sz="1200" dirty="0"/>
              <a:t> finches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83169A03-9E62-B963-1916-0148DD48AFB7}"/>
              </a:ext>
            </a:extLst>
          </p:cNvPr>
          <p:cNvSpPr txBox="1">
            <a:spLocks/>
          </p:cNvSpPr>
          <p:nvPr/>
        </p:nvSpPr>
        <p:spPr>
          <a:xfrm>
            <a:off x="0" y="4711500"/>
            <a:ext cx="9144000" cy="432000"/>
          </a:xfrm>
          <a:prstGeom prst="rect">
            <a:avLst/>
          </a:prstGeom>
          <a:solidFill>
            <a:srgbClr val="012953"/>
          </a:solidFill>
        </p:spPr>
        <p:txBody>
          <a:bodyPr lIns="0" tIns="0" rIns="0" bIns="0"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60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.</a:t>
            </a:r>
            <a:endParaRPr lang="en-GB" dirty="0"/>
          </a:p>
        </p:txBody>
      </p:sp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8ED25272-F0CB-6CA0-A48E-B1D66E08CB84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6948473E-90EE-44CD-A9AA-723F71636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06" y="1991463"/>
            <a:ext cx="2783548" cy="432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DEE0282-F7EA-4420-91F7-1A13B0FEE6F0}"/>
              </a:ext>
            </a:extLst>
          </p:cNvPr>
          <p:cNvSpPr txBox="1"/>
          <p:nvPr/>
        </p:nvSpPr>
        <p:spPr>
          <a:xfrm>
            <a:off x="539552" y="3351933"/>
            <a:ext cx="2304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400" dirty="0"/>
              <a:t>New York </a:t>
            </a:r>
            <a:r>
              <a:rPr lang="en-US" sz="1400" dirty="0"/>
              <a:t>State</a:t>
            </a:r>
            <a:r>
              <a:rPr lang="es-EC" sz="1400" dirty="0"/>
              <a:t> </a:t>
            </a:r>
            <a:r>
              <a:rPr lang="es-EC" sz="1400" dirty="0" err="1"/>
              <a:t>Department</a:t>
            </a:r>
            <a:r>
              <a:rPr lang="es-EC" sz="1400" dirty="0"/>
              <a:t> </a:t>
            </a:r>
            <a:r>
              <a:rPr lang="es-EC" sz="1400" dirty="0" err="1"/>
              <a:t>of</a:t>
            </a:r>
            <a:r>
              <a:rPr lang="es-EC" sz="1400" dirty="0"/>
              <a:t> </a:t>
            </a:r>
            <a:r>
              <a:rPr lang="es-EC" sz="1400" dirty="0" err="1"/>
              <a:t>Agriculture</a:t>
            </a:r>
            <a:r>
              <a:rPr lang="es-EC" sz="1400" dirty="0"/>
              <a:t> and </a:t>
            </a:r>
            <a:r>
              <a:rPr lang="es-EC" sz="1400" dirty="0" err="1"/>
              <a:t>Markets</a:t>
            </a:r>
            <a:endParaRPr lang="es-EC" sz="1400" dirty="0"/>
          </a:p>
        </p:txBody>
      </p:sp>
      <p:pic>
        <p:nvPicPr>
          <p:cNvPr id="15" name="Imagen 14" descr="Texto&#10;&#10;Descripción generada automáticamente con confianza media">
            <a:extLst>
              <a:ext uri="{FF2B5EF4-FFF2-40B4-BE49-F238E27FC236}">
                <a16:creationId xmlns:a16="http://schemas.microsoft.com/office/drawing/2014/main" id="{98A7A874-62AF-42BE-ABAA-B86620A38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637030"/>
            <a:ext cx="2520280" cy="72008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A5C070C-A7BF-4166-B73E-D1474C8C4188}"/>
              </a:ext>
            </a:extLst>
          </p:cNvPr>
          <p:cNvSpPr txBox="1"/>
          <p:nvPr/>
        </p:nvSpPr>
        <p:spPr>
          <a:xfrm>
            <a:off x="683568" y="19548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International </a:t>
            </a:r>
            <a:r>
              <a:rPr lang="es-MX" sz="3600" b="1" dirty="0" err="1"/>
              <a:t>colaboration</a:t>
            </a:r>
            <a:endParaRPr lang="es-EC" sz="3600" b="1" dirty="0"/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C8263E6A-F287-4130-BD9F-D710A57EB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610273"/>
              </p:ext>
            </p:extLst>
          </p:nvPr>
        </p:nvGraphicFramePr>
        <p:xfrm>
          <a:off x="3635896" y="1707654"/>
          <a:ext cx="3753935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13881">
                  <a:extLst>
                    <a:ext uri="{9D8B030D-6E8A-4147-A177-3AD203B41FA5}">
                      <a16:colId xmlns:a16="http://schemas.microsoft.com/office/drawing/2014/main" val="4068490072"/>
                    </a:ext>
                  </a:extLst>
                </a:gridCol>
                <a:gridCol w="2140054">
                  <a:extLst>
                    <a:ext uri="{9D8B030D-6E8A-4147-A177-3AD203B41FA5}">
                      <a16:colId xmlns:a16="http://schemas.microsoft.com/office/drawing/2014/main" val="18349437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err="1"/>
                        <a:t>Pathogen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No. </a:t>
                      </a:r>
                      <a:r>
                        <a:rPr lang="es-MX" dirty="0" err="1"/>
                        <a:t>Of</a:t>
                      </a:r>
                      <a:r>
                        <a:rPr lang="es-MX" dirty="0"/>
                        <a:t> WGS </a:t>
                      </a:r>
                      <a:r>
                        <a:rPr lang="es-MX" dirty="0" err="1"/>
                        <a:t>isolates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83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Salmonella</a:t>
                      </a:r>
                      <a:endParaRPr lang="es-EC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553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4411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E. coli</a:t>
                      </a:r>
                      <a:endParaRPr lang="es-EC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136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189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Listeria</a:t>
                      </a:r>
                      <a:endParaRPr lang="es-EC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s-EC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4173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Campylobacter</a:t>
                      </a:r>
                      <a:endParaRPr lang="es-EC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684299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84E305A-A63C-72BC-7F60-0E1D776EC44E}"/>
              </a:ext>
            </a:extLst>
          </p:cNvPr>
          <p:cNvSpPr txBox="1"/>
          <p:nvPr/>
        </p:nvSpPr>
        <p:spPr>
          <a:xfrm>
            <a:off x="680732" y="1350648"/>
            <a:ext cx="2678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err="1"/>
              <a:t>Start</a:t>
            </a:r>
            <a:r>
              <a:rPr lang="es-EC" dirty="0"/>
              <a:t>: 2018</a:t>
            </a:r>
          </a:p>
        </p:txBody>
      </p:sp>
    </p:spTree>
    <p:extLst>
      <p:ext uri="{BB962C8B-B14F-4D97-AF65-F5344CB8AC3E}">
        <p14:creationId xmlns:p14="http://schemas.microsoft.com/office/powerpoint/2010/main" val="417037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8847B16-3AE2-2675-B027-EFF0A5C1D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192" y="2355726"/>
            <a:ext cx="4343665" cy="174843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EB2035D-247B-0359-BB2B-8C90DBA55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09" y="339502"/>
            <a:ext cx="3883725" cy="1932375"/>
          </a:xfrm>
          <a:prstGeom prst="rect">
            <a:avLst/>
          </a:prstGeom>
        </p:spPr>
      </p:pic>
      <p:pic>
        <p:nvPicPr>
          <p:cNvPr id="1026" name="Picture 2" descr="Santa Cruz, Galápagos. Lugares que debes explorar. - Vía Mía Blog">
            <a:extLst>
              <a:ext uri="{FF2B5EF4-FFF2-40B4-BE49-F238E27FC236}">
                <a16:creationId xmlns:a16="http://schemas.microsoft.com/office/drawing/2014/main" id="{AE15C3EF-2A50-27E0-9A06-220DD844B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84329"/>
            <a:ext cx="3409226" cy="2271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nco gallinas caminando en fila">
            <a:extLst>
              <a:ext uri="{FF2B5EF4-FFF2-40B4-BE49-F238E27FC236}">
                <a16:creationId xmlns:a16="http://schemas.microsoft.com/office/drawing/2014/main" id="{34AD805E-7322-0AB1-C8D4-50747EE94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7" y="2499742"/>
            <a:ext cx="3587928" cy="1840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958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pic>
        <p:nvPicPr>
          <p:cNvPr id="9" name="Imagen 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6DB17EC4-6B70-4034-AD2F-202488D09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43" y="123478"/>
            <a:ext cx="3819116" cy="1800200"/>
          </a:xfrm>
          <a:prstGeom prst="rect">
            <a:avLst/>
          </a:prstGeom>
        </p:spPr>
      </p:pic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5886C939-5D45-5176-2081-EF1ED4E4E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7774"/>
            <a:ext cx="5507270" cy="1746519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823A93F6-FA27-5408-934A-1EFAC99FC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1048" y="-5196"/>
            <a:ext cx="5082952" cy="476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7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89051" y="123478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i="1" dirty="0"/>
              <a:t>Listeria</a:t>
            </a:r>
            <a:r>
              <a:rPr lang="es-MX" sz="2800" dirty="0"/>
              <a:t> case</a:t>
            </a:r>
            <a:endParaRPr lang="es-EC" sz="2800" dirty="0"/>
          </a:p>
        </p:txBody>
      </p:sp>
      <p:pic>
        <p:nvPicPr>
          <p:cNvPr id="4" name="Imagen 3" descr="Un mostrador de una tienda de comida&#10;&#10;Descripción generada automáticamente con confianza media">
            <a:extLst>
              <a:ext uri="{FF2B5EF4-FFF2-40B4-BE49-F238E27FC236}">
                <a16:creationId xmlns:a16="http://schemas.microsoft.com/office/drawing/2014/main" id="{366CF49D-B519-6584-6E2F-3D19DB49E1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80" y="483518"/>
            <a:ext cx="3786977" cy="3786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659862E-E412-6327-F9F3-568D4B9EBDAD}"/>
              </a:ext>
            </a:extLst>
          </p:cNvPr>
          <p:cNvSpPr txBox="1"/>
          <p:nvPr/>
        </p:nvSpPr>
        <p:spPr>
          <a:xfrm>
            <a:off x="309279" y="668846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Samples collected from different retail levels in the frame of a project in food safety and antimicrobial resistance research.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Strains isolated in April 2021</a:t>
            </a:r>
            <a:r>
              <a:rPr lang="es-EC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Isolate from fresh cheese.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Cheese acquired from traditional markets.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kind of cheese is traditionally made (raw milk).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cheese is stored at room temperature and sold in bulk.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Normally consumed after heat treatment.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075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-108520" y="121443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Traditional Markets</a:t>
            </a:r>
          </a:p>
        </p:txBody>
      </p:sp>
      <p:pic>
        <p:nvPicPr>
          <p:cNvPr id="17" name="Imagen 16" descr="Una tienda de comida&#10;&#10;Descripción generada automáticamente">
            <a:extLst>
              <a:ext uri="{FF2B5EF4-FFF2-40B4-BE49-F238E27FC236}">
                <a16:creationId xmlns:a16="http://schemas.microsoft.com/office/drawing/2014/main" id="{360534F2-BE4C-7EDF-F53C-F9D50F1F64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" t="19876" r="5695" b="11601"/>
          <a:stretch/>
        </p:blipFill>
        <p:spPr>
          <a:xfrm>
            <a:off x="3829718" y="837561"/>
            <a:ext cx="2492675" cy="1822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 descr="Una tienda de fruta&#10;&#10;Descripción generada automáticamente">
            <a:extLst>
              <a:ext uri="{FF2B5EF4-FFF2-40B4-BE49-F238E27FC236}">
                <a16:creationId xmlns:a16="http://schemas.microsoft.com/office/drawing/2014/main" id="{ECE8AB58-1FC3-FDA1-CFBB-ED0E0F54B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889" y="1547442"/>
            <a:ext cx="2369797" cy="2369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Una mujer en una tienda de comida&#10;&#10;Descripción generada automáticamente">
            <a:extLst>
              <a:ext uri="{FF2B5EF4-FFF2-40B4-BE49-F238E27FC236}">
                <a16:creationId xmlns:a16="http://schemas.microsoft.com/office/drawing/2014/main" id="{88E2D7DC-CE7A-A4C0-A588-1D29957924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852815"/>
            <a:ext cx="2016224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 descr="Un grupo de personas sentadas en una tienda&#10;&#10;Descripción generada automáticamente">
            <a:extLst>
              <a:ext uri="{FF2B5EF4-FFF2-40B4-BE49-F238E27FC236}">
                <a16:creationId xmlns:a16="http://schemas.microsoft.com/office/drawing/2014/main" id="{45CC14EA-925D-0EE2-DDDD-C38FD0BF25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3" r="17342" b="2766"/>
          <a:stretch/>
        </p:blipFill>
        <p:spPr>
          <a:xfrm>
            <a:off x="611560" y="1314824"/>
            <a:ext cx="2583423" cy="2248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539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4711500"/>
            <a:ext cx="9144000" cy="432000"/>
          </a:xfrm>
          <a:solidFill>
            <a:srgbClr val="012953"/>
          </a:solidFill>
        </p:spPr>
        <p:txBody>
          <a:bodyPr/>
          <a:lstStyle/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59520"/>
            <a:ext cx="1512168" cy="3359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1475656" y="1275606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600" dirty="0"/>
              <a:t>THANK YOU</a:t>
            </a:r>
            <a:endParaRPr lang="es-EC" sz="9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82743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heme/theme1.xml><?xml version="1.0" encoding="utf-8"?>
<a:theme xmlns:a="http://schemas.openxmlformats.org/drawingml/2006/main" name="ITM-presentation-16-by-9">
  <a:themeElements>
    <a:clrScheme name="IMT_KleurenpaletAlgemeen">
      <a:dk1>
        <a:srgbClr val="000000"/>
      </a:dk1>
      <a:lt1>
        <a:sysClr val="window" lastClr="FFFFFF"/>
      </a:lt1>
      <a:dk2>
        <a:srgbClr val="575756"/>
      </a:dk2>
      <a:lt2>
        <a:srgbClr val="DDCBA4"/>
      </a:lt2>
      <a:accent1>
        <a:srgbClr val="115E67"/>
      </a:accent1>
      <a:accent2>
        <a:srgbClr val="DAAA00"/>
      </a:accent2>
      <a:accent3>
        <a:srgbClr val="B33D26"/>
      </a:accent3>
      <a:accent4>
        <a:srgbClr val="802F2D"/>
      </a:accent4>
      <a:accent5>
        <a:srgbClr val="658D1B"/>
      </a:accent5>
      <a:accent6>
        <a:srgbClr val="48A9C5"/>
      </a:accent6>
      <a:hlink>
        <a:srgbClr val="007398"/>
      </a:hlink>
      <a:folHlink>
        <a:srgbClr val="802F2D"/>
      </a:folHlink>
    </a:clrScheme>
    <a:fontScheme name="IMT_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08D596B-2BAC-4F62-8196-FF8102A0D03C}" vid="{42D25403-E325-4711-87D6-B8889B1535B7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80CB96A-21BA-41AD-9864-880380906A7D}"/>
</file>

<file path=customXml/itemProps2.xml><?xml version="1.0" encoding="utf-8"?>
<ds:datastoreItem xmlns:ds="http://schemas.openxmlformats.org/officeDocument/2006/customXml" ds:itemID="{028E7C93-AAAE-4C5C-91E9-C25DA7362882}"/>
</file>

<file path=customXml/itemProps3.xml><?xml version="1.0" encoding="utf-8"?>
<ds:datastoreItem xmlns:ds="http://schemas.openxmlformats.org/officeDocument/2006/customXml" ds:itemID="{2FAA4A16-2E3C-40F8-BD74-561351D1C82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4975</TotalTime>
  <Words>139</Words>
  <Application>Microsoft Office PowerPoint</Application>
  <PresentationFormat>Presentación en pantalla (16:9)</PresentationFormat>
  <Paragraphs>41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Roboto</vt:lpstr>
      <vt:lpstr>ITM-presentation-16-by-9</vt:lpstr>
      <vt:lpstr>Presentación de PowerPoint</vt:lpstr>
      <vt:lpstr>Presentación de PowerPoint</vt:lpstr>
      <vt:lpstr>Sample sources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Mieke Stevens</dc:creator>
  <cp:lastModifiedBy>CHRISTIAN VINICIO VINUEZA BURGOS</cp:lastModifiedBy>
  <cp:revision>65</cp:revision>
  <dcterms:created xsi:type="dcterms:W3CDTF">2019-10-15T06:51:17Z</dcterms:created>
  <dcterms:modified xsi:type="dcterms:W3CDTF">2022-10-20T03:28:59Z</dcterms:modified>
  <cp:category>vs-1.0-EN_28-02-2017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