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diagrams/data1.xml" ContentType="application/vnd.openxmlformats-officedocument.drawingml.diagramData+xml"/>
  <Override PartName="/ppt/diagrams/data2.xml" ContentType="application/vnd.openxmlformats-officedocument.drawingml.diagramData+xml"/>
  <Override PartName="/ppt/slideMasters/slideMaster1.xml" ContentType="application/vnd.openxmlformats-officedocument.presentationml.slideMaster+xml"/>
  <Override PartName="/ppt/notesSlides/notesSlide3.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8.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4.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4"/>
  </p:notesMasterIdLst>
  <p:handoutMasterIdLst>
    <p:handoutMasterId r:id="rId25"/>
  </p:handoutMasterIdLst>
  <p:sldIdLst>
    <p:sldId id="258" r:id="rId2"/>
    <p:sldId id="2887" r:id="rId3"/>
    <p:sldId id="2888" r:id="rId4"/>
    <p:sldId id="459" r:id="rId5"/>
    <p:sldId id="1461" r:id="rId6"/>
    <p:sldId id="673" r:id="rId7"/>
    <p:sldId id="2885" r:id="rId8"/>
    <p:sldId id="2878" r:id="rId9"/>
    <p:sldId id="2876" r:id="rId10"/>
    <p:sldId id="460" r:id="rId11"/>
    <p:sldId id="1462" r:id="rId12"/>
    <p:sldId id="1516" r:id="rId13"/>
    <p:sldId id="449" r:id="rId14"/>
    <p:sldId id="2882" r:id="rId15"/>
    <p:sldId id="2886" r:id="rId16"/>
    <p:sldId id="1520" r:id="rId17"/>
    <p:sldId id="2880" r:id="rId18"/>
    <p:sldId id="457" r:id="rId19"/>
    <p:sldId id="458" r:id="rId20"/>
    <p:sldId id="2889" r:id="rId21"/>
    <p:sldId id="418" r:id="rId22"/>
    <p:sldId id="1495" r:id="rId23"/>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CC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94598CC-C064-4BA9-B8F3-7A5E55A466BD}" v="133" dt="2022-10-14T18:58:18.9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353" autoAdjust="0"/>
    <p:restoredTop sz="95285" autoAdjust="0"/>
  </p:normalViewPr>
  <p:slideViewPr>
    <p:cSldViewPr snapToGrid="0" snapToObjects="1">
      <p:cViewPr varScale="1">
        <p:scale>
          <a:sx n="101" d="100"/>
          <a:sy n="101" d="100"/>
        </p:scale>
        <p:origin x="72" y="294"/>
      </p:cViewPr>
      <p:guideLst>
        <p:guide orient="horz" pos="2160"/>
        <p:guide pos="3840"/>
      </p:guideLst>
    </p:cSldViewPr>
  </p:slideViewPr>
  <p:notesTextViewPr>
    <p:cViewPr>
      <p:scale>
        <a:sx n="3" d="2"/>
        <a:sy n="3" d="2"/>
      </p:scale>
      <p:origin x="0" y="0"/>
    </p:cViewPr>
  </p:notesTextViewPr>
  <p:sorterViewPr>
    <p:cViewPr varScale="1">
      <p:scale>
        <a:sx n="1" d="1"/>
        <a:sy n="1" d="1"/>
      </p:scale>
      <p:origin x="0" y="0"/>
    </p:cViewPr>
  </p:sorterViewPr>
  <p:notesViewPr>
    <p:cSldViewPr snapToGrid="0" snapToObjects="1">
      <p:cViewPr varScale="1">
        <p:scale>
          <a:sx n="58" d="100"/>
          <a:sy n="58" d="100"/>
        </p:scale>
        <p:origin x="3216" y="67"/>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33"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5/10/relationships/revisionInfo" Target="revisionInfo.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0A64EED-ED9F-4862-A061-29F12186B14B}" type="doc">
      <dgm:prSet loTypeId="urn:microsoft.com/office/officeart/2005/8/layout/cycle8" loCatId="cycle" qsTypeId="urn:microsoft.com/office/officeart/2005/8/quickstyle/simple4" qsCatId="simple" csTypeId="urn:microsoft.com/office/officeart/2005/8/colors/accent1_2" csCatId="accent1" phldr="1"/>
      <dgm:spPr/>
    </dgm:pt>
    <dgm:pt modelId="{42EC19D7-412F-4230-A163-AE69B4AB7FAB}">
      <dgm:prSet phldrT="[Text]"/>
      <dgm:spPr>
        <a:solidFill>
          <a:schemeClr val="accent1">
            <a:lumMod val="25000"/>
          </a:schemeClr>
        </a:solidFill>
      </dgm:spPr>
      <dgm:t>
        <a:bodyPr/>
        <a:lstStyle/>
        <a:p>
          <a:r>
            <a:rPr lang="en-US" b="1" dirty="0">
              <a:solidFill>
                <a:schemeClr val="bg1"/>
              </a:solidFill>
            </a:rPr>
            <a:t>Burden of</a:t>
          </a:r>
        </a:p>
        <a:p>
          <a:r>
            <a:rPr lang="en-US" b="1" dirty="0">
              <a:solidFill>
                <a:schemeClr val="bg1"/>
              </a:solidFill>
            </a:rPr>
            <a:t>Illness</a:t>
          </a:r>
        </a:p>
      </dgm:t>
    </dgm:pt>
    <dgm:pt modelId="{1F26D25B-A381-4E48-906B-A6B61E67C55C}" type="parTrans" cxnId="{79254F55-2610-4BE5-B1C5-9A046B001C8E}">
      <dgm:prSet/>
      <dgm:spPr/>
      <dgm:t>
        <a:bodyPr/>
        <a:lstStyle/>
        <a:p>
          <a:endParaRPr lang="en-US">
            <a:solidFill>
              <a:schemeClr val="bg1"/>
            </a:solidFill>
          </a:endParaRPr>
        </a:p>
      </dgm:t>
    </dgm:pt>
    <dgm:pt modelId="{6F061583-3354-4BAB-B623-DC83F25F9A11}" type="sibTrans" cxnId="{79254F55-2610-4BE5-B1C5-9A046B001C8E}">
      <dgm:prSet/>
      <dgm:spPr/>
      <dgm:t>
        <a:bodyPr/>
        <a:lstStyle/>
        <a:p>
          <a:endParaRPr lang="en-US">
            <a:solidFill>
              <a:schemeClr val="bg1"/>
            </a:solidFill>
          </a:endParaRPr>
        </a:p>
      </dgm:t>
    </dgm:pt>
    <dgm:pt modelId="{5330DD5D-F9AC-4FBE-8370-2F43A4D14C4B}">
      <dgm:prSet phldrT="[Text]"/>
      <dgm:spPr>
        <a:solidFill>
          <a:schemeClr val="accent1">
            <a:lumMod val="50000"/>
          </a:schemeClr>
        </a:solidFill>
      </dgm:spPr>
      <dgm:t>
        <a:bodyPr/>
        <a:lstStyle/>
        <a:p>
          <a:r>
            <a:rPr lang="en-US" b="1" dirty="0">
              <a:solidFill>
                <a:schemeClr val="bg1"/>
              </a:solidFill>
            </a:rPr>
            <a:t>Attribution</a:t>
          </a:r>
        </a:p>
      </dgm:t>
    </dgm:pt>
    <dgm:pt modelId="{D20B231F-1D96-42DE-8710-898F7767CA9C}" type="parTrans" cxnId="{461C1F62-20D6-4EC3-8BE9-85A6BFD733AF}">
      <dgm:prSet/>
      <dgm:spPr/>
      <dgm:t>
        <a:bodyPr/>
        <a:lstStyle/>
        <a:p>
          <a:endParaRPr lang="en-US">
            <a:solidFill>
              <a:schemeClr val="bg1"/>
            </a:solidFill>
          </a:endParaRPr>
        </a:p>
      </dgm:t>
    </dgm:pt>
    <dgm:pt modelId="{003AC240-72BC-404B-9F33-5E6396B281F7}" type="sibTrans" cxnId="{461C1F62-20D6-4EC3-8BE9-85A6BFD733AF}">
      <dgm:prSet/>
      <dgm:spPr/>
      <dgm:t>
        <a:bodyPr/>
        <a:lstStyle/>
        <a:p>
          <a:endParaRPr lang="en-US">
            <a:solidFill>
              <a:schemeClr val="bg1"/>
            </a:solidFill>
          </a:endParaRPr>
        </a:p>
      </dgm:t>
    </dgm:pt>
    <dgm:pt modelId="{5BDC810D-97C8-48B6-B1D3-4AB2B202A03A}">
      <dgm:prSet phldrT="[Text]"/>
      <dgm:spPr>
        <a:solidFill>
          <a:schemeClr val="accent1">
            <a:lumMod val="10000"/>
          </a:schemeClr>
        </a:solidFill>
      </dgm:spPr>
      <dgm:t>
        <a:bodyPr/>
        <a:lstStyle/>
        <a:p>
          <a:r>
            <a:rPr lang="en-US" b="1" dirty="0">
              <a:solidFill>
                <a:schemeClr val="bg1"/>
              </a:solidFill>
            </a:rPr>
            <a:t>Mitigation</a:t>
          </a:r>
        </a:p>
      </dgm:t>
    </dgm:pt>
    <dgm:pt modelId="{A715B5D1-7862-4BE7-B4CC-BBDF3D4F012E}" type="parTrans" cxnId="{DA493E78-DB71-4616-B5D0-78CB7616074A}">
      <dgm:prSet/>
      <dgm:spPr/>
      <dgm:t>
        <a:bodyPr/>
        <a:lstStyle/>
        <a:p>
          <a:endParaRPr lang="en-US">
            <a:solidFill>
              <a:schemeClr val="bg1"/>
            </a:solidFill>
          </a:endParaRPr>
        </a:p>
      </dgm:t>
    </dgm:pt>
    <dgm:pt modelId="{F7E2B762-9692-4AA1-B920-36381999DF5D}" type="sibTrans" cxnId="{DA493E78-DB71-4616-B5D0-78CB7616074A}">
      <dgm:prSet/>
      <dgm:spPr/>
      <dgm:t>
        <a:bodyPr/>
        <a:lstStyle/>
        <a:p>
          <a:endParaRPr lang="en-US">
            <a:solidFill>
              <a:schemeClr val="bg1"/>
            </a:solidFill>
          </a:endParaRPr>
        </a:p>
      </dgm:t>
    </dgm:pt>
    <dgm:pt modelId="{FE3ADFB9-C11B-4C2E-A7AD-DD82DDE55130}">
      <dgm:prSet phldrT="[Text]"/>
      <dgm:spPr>
        <a:solidFill>
          <a:schemeClr val="accent1"/>
        </a:solidFill>
      </dgm:spPr>
      <dgm:t>
        <a:bodyPr/>
        <a:lstStyle/>
        <a:p>
          <a:r>
            <a:rPr lang="en-US" b="1" dirty="0">
              <a:solidFill>
                <a:schemeClr val="bg1"/>
              </a:solidFill>
            </a:rPr>
            <a:t>Baseline</a:t>
          </a:r>
        </a:p>
      </dgm:t>
    </dgm:pt>
    <dgm:pt modelId="{BB06CDEC-359C-460B-8E14-360A719EA4E9}" type="parTrans" cxnId="{C0821066-5022-4B9E-8624-894485EA51FD}">
      <dgm:prSet/>
      <dgm:spPr/>
      <dgm:t>
        <a:bodyPr/>
        <a:lstStyle/>
        <a:p>
          <a:endParaRPr lang="en-US">
            <a:solidFill>
              <a:schemeClr val="bg1"/>
            </a:solidFill>
          </a:endParaRPr>
        </a:p>
      </dgm:t>
    </dgm:pt>
    <dgm:pt modelId="{1510A61F-9BE2-4570-9023-E4711205D9FA}" type="sibTrans" cxnId="{C0821066-5022-4B9E-8624-894485EA51FD}">
      <dgm:prSet/>
      <dgm:spPr/>
      <dgm:t>
        <a:bodyPr/>
        <a:lstStyle/>
        <a:p>
          <a:endParaRPr lang="en-US">
            <a:solidFill>
              <a:schemeClr val="bg1"/>
            </a:solidFill>
          </a:endParaRPr>
        </a:p>
      </dgm:t>
    </dgm:pt>
    <dgm:pt modelId="{0FF2CF9D-AFCF-4916-9C14-3317027995ED}">
      <dgm:prSet phldrT="[Text]"/>
      <dgm:spPr>
        <a:solidFill>
          <a:schemeClr val="accent1">
            <a:lumMod val="90000"/>
          </a:schemeClr>
        </a:solidFill>
      </dgm:spPr>
      <dgm:t>
        <a:bodyPr/>
        <a:lstStyle/>
        <a:p>
          <a:r>
            <a:rPr lang="en-US" b="1" dirty="0">
              <a:solidFill>
                <a:schemeClr val="bg1"/>
              </a:solidFill>
            </a:rPr>
            <a:t>Trends</a:t>
          </a:r>
        </a:p>
      </dgm:t>
    </dgm:pt>
    <dgm:pt modelId="{1F359F2E-1CE4-4F76-9707-95350AA95F7E}" type="sibTrans" cxnId="{45CE428B-1D22-45E6-B4AA-B1326F87E51F}">
      <dgm:prSet/>
      <dgm:spPr/>
      <dgm:t>
        <a:bodyPr/>
        <a:lstStyle/>
        <a:p>
          <a:endParaRPr lang="en-US">
            <a:solidFill>
              <a:schemeClr val="bg1"/>
            </a:solidFill>
          </a:endParaRPr>
        </a:p>
      </dgm:t>
    </dgm:pt>
    <dgm:pt modelId="{7B40155E-0A67-4673-87F1-7E04BBE5D2D3}" type="parTrans" cxnId="{45CE428B-1D22-45E6-B4AA-B1326F87E51F}">
      <dgm:prSet/>
      <dgm:spPr/>
      <dgm:t>
        <a:bodyPr/>
        <a:lstStyle/>
        <a:p>
          <a:endParaRPr lang="en-US">
            <a:solidFill>
              <a:schemeClr val="bg1"/>
            </a:solidFill>
          </a:endParaRPr>
        </a:p>
      </dgm:t>
    </dgm:pt>
    <dgm:pt modelId="{F74ED7DB-E504-4D20-96BF-D32D9E2FD514}">
      <dgm:prSet phldrT="[Text]"/>
      <dgm:spPr>
        <a:solidFill>
          <a:schemeClr val="accent1">
            <a:lumMod val="75000"/>
          </a:schemeClr>
        </a:solidFill>
      </dgm:spPr>
      <dgm:t>
        <a:bodyPr/>
        <a:lstStyle/>
        <a:p>
          <a:r>
            <a:rPr lang="en-US" b="1" dirty="0">
              <a:solidFill>
                <a:schemeClr val="bg1"/>
              </a:solidFill>
            </a:rPr>
            <a:t>Spread</a:t>
          </a:r>
        </a:p>
      </dgm:t>
    </dgm:pt>
    <dgm:pt modelId="{7EB671E9-09FB-4E04-8B8E-C608B9FD35BF}" type="sibTrans" cxnId="{7F61023F-68D9-4A67-9493-61ACEE18584C}">
      <dgm:prSet/>
      <dgm:spPr/>
      <dgm:t>
        <a:bodyPr/>
        <a:lstStyle/>
        <a:p>
          <a:endParaRPr lang="en-US">
            <a:solidFill>
              <a:schemeClr val="bg1"/>
            </a:solidFill>
          </a:endParaRPr>
        </a:p>
      </dgm:t>
    </dgm:pt>
    <dgm:pt modelId="{23D38DFD-2A6E-4226-A52C-01C51CE8C630}" type="parTrans" cxnId="{7F61023F-68D9-4A67-9493-61ACEE18584C}">
      <dgm:prSet/>
      <dgm:spPr/>
      <dgm:t>
        <a:bodyPr/>
        <a:lstStyle/>
        <a:p>
          <a:endParaRPr lang="en-US">
            <a:solidFill>
              <a:schemeClr val="bg1"/>
            </a:solidFill>
          </a:endParaRPr>
        </a:p>
      </dgm:t>
    </dgm:pt>
    <dgm:pt modelId="{1D4C4D0C-A7F5-45B1-BE43-11A43D9ECEA2}" type="pres">
      <dgm:prSet presAssocID="{D0A64EED-ED9F-4862-A061-29F12186B14B}" presName="compositeShape" presStyleCnt="0">
        <dgm:presLayoutVars>
          <dgm:chMax val="7"/>
          <dgm:dir/>
          <dgm:resizeHandles val="exact"/>
        </dgm:presLayoutVars>
      </dgm:prSet>
      <dgm:spPr/>
    </dgm:pt>
    <dgm:pt modelId="{000185DB-8842-4093-B645-24ACB35AAEE4}" type="pres">
      <dgm:prSet presAssocID="{D0A64EED-ED9F-4862-A061-29F12186B14B}" presName="wedge1" presStyleLbl="node1" presStyleIdx="0" presStyleCnt="6"/>
      <dgm:spPr/>
    </dgm:pt>
    <dgm:pt modelId="{91AF8BB8-901F-4F8D-AD02-156079A3DE28}" type="pres">
      <dgm:prSet presAssocID="{D0A64EED-ED9F-4862-A061-29F12186B14B}" presName="dummy1a" presStyleCnt="0"/>
      <dgm:spPr/>
    </dgm:pt>
    <dgm:pt modelId="{9B3E24E2-20AD-4E63-A54B-95292F10A917}" type="pres">
      <dgm:prSet presAssocID="{D0A64EED-ED9F-4862-A061-29F12186B14B}" presName="dummy1b" presStyleCnt="0"/>
      <dgm:spPr/>
    </dgm:pt>
    <dgm:pt modelId="{2544ECF3-235A-4E7E-8DD2-81D3F7B2882F}" type="pres">
      <dgm:prSet presAssocID="{D0A64EED-ED9F-4862-A061-29F12186B14B}" presName="wedge1Tx" presStyleLbl="node1" presStyleIdx="0" presStyleCnt="6">
        <dgm:presLayoutVars>
          <dgm:chMax val="0"/>
          <dgm:chPref val="0"/>
          <dgm:bulletEnabled val="1"/>
        </dgm:presLayoutVars>
      </dgm:prSet>
      <dgm:spPr/>
    </dgm:pt>
    <dgm:pt modelId="{C4C6E89B-495C-4D2C-AF0B-A0E9E342CF1E}" type="pres">
      <dgm:prSet presAssocID="{D0A64EED-ED9F-4862-A061-29F12186B14B}" presName="wedge2" presStyleLbl="node1" presStyleIdx="1" presStyleCnt="6"/>
      <dgm:spPr/>
    </dgm:pt>
    <dgm:pt modelId="{E6A7B9B6-0467-4DF9-AF80-29BA9C36BB4F}" type="pres">
      <dgm:prSet presAssocID="{D0A64EED-ED9F-4862-A061-29F12186B14B}" presName="dummy2a" presStyleCnt="0"/>
      <dgm:spPr/>
    </dgm:pt>
    <dgm:pt modelId="{C78B1145-C39A-41E0-802F-82703DC08851}" type="pres">
      <dgm:prSet presAssocID="{D0A64EED-ED9F-4862-A061-29F12186B14B}" presName="dummy2b" presStyleCnt="0"/>
      <dgm:spPr/>
    </dgm:pt>
    <dgm:pt modelId="{BAC448F1-D61A-414D-B48B-0CF4E5FC2B4F}" type="pres">
      <dgm:prSet presAssocID="{D0A64EED-ED9F-4862-A061-29F12186B14B}" presName="wedge2Tx" presStyleLbl="node1" presStyleIdx="1" presStyleCnt="6">
        <dgm:presLayoutVars>
          <dgm:chMax val="0"/>
          <dgm:chPref val="0"/>
          <dgm:bulletEnabled val="1"/>
        </dgm:presLayoutVars>
      </dgm:prSet>
      <dgm:spPr/>
    </dgm:pt>
    <dgm:pt modelId="{E7B1B644-FE21-4B4A-B68A-10C5046BCCB0}" type="pres">
      <dgm:prSet presAssocID="{D0A64EED-ED9F-4862-A061-29F12186B14B}" presName="wedge3" presStyleLbl="node1" presStyleIdx="2" presStyleCnt="6" custLinFactNeighborX="-367" custLinFactNeighborY="-669"/>
      <dgm:spPr/>
    </dgm:pt>
    <dgm:pt modelId="{20F18B21-BAEA-4752-9A13-0973ABF02610}" type="pres">
      <dgm:prSet presAssocID="{D0A64EED-ED9F-4862-A061-29F12186B14B}" presName="dummy3a" presStyleCnt="0"/>
      <dgm:spPr/>
    </dgm:pt>
    <dgm:pt modelId="{5F714AEE-5A3A-44D6-945E-D24973137182}" type="pres">
      <dgm:prSet presAssocID="{D0A64EED-ED9F-4862-A061-29F12186B14B}" presName="dummy3b" presStyleCnt="0"/>
      <dgm:spPr/>
    </dgm:pt>
    <dgm:pt modelId="{3BFB8B79-26A5-48D8-A073-6385ED98A13B}" type="pres">
      <dgm:prSet presAssocID="{D0A64EED-ED9F-4862-A061-29F12186B14B}" presName="wedge3Tx" presStyleLbl="node1" presStyleIdx="2" presStyleCnt="6">
        <dgm:presLayoutVars>
          <dgm:chMax val="0"/>
          <dgm:chPref val="0"/>
          <dgm:bulletEnabled val="1"/>
        </dgm:presLayoutVars>
      </dgm:prSet>
      <dgm:spPr/>
    </dgm:pt>
    <dgm:pt modelId="{9DFF9291-734A-4EC4-9CBD-9EA18B47CB74}" type="pres">
      <dgm:prSet presAssocID="{D0A64EED-ED9F-4862-A061-29F12186B14B}" presName="wedge4" presStyleLbl="node1" presStyleIdx="3" presStyleCnt="6"/>
      <dgm:spPr/>
    </dgm:pt>
    <dgm:pt modelId="{53D9EC5D-3200-4C4B-80D6-C5D743511AE7}" type="pres">
      <dgm:prSet presAssocID="{D0A64EED-ED9F-4862-A061-29F12186B14B}" presName="dummy4a" presStyleCnt="0"/>
      <dgm:spPr/>
    </dgm:pt>
    <dgm:pt modelId="{DCE10C69-F2B2-4B8A-BEE9-06B18DCD04E9}" type="pres">
      <dgm:prSet presAssocID="{D0A64EED-ED9F-4862-A061-29F12186B14B}" presName="dummy4b" presStyleCnt="0"/>
      <dgm:spPr/>
    </dgm:pt>
    <dgm:pt modelId="{252416EF-CE46-40F1-896E-4B00A18C82F7}" type="pres">
      <dgm:prSet presAssocID="{D0A64EED-ED9F-4862-A061-29F12186B14B}" presName="wedge4Tx" presStyleLbl="node1" presStyleIdx="3" presStyleCnt="6">
        <dgm:presLayoutVars>
          <dgm:chMax val="0"/>
          <dgm:chPref val="0"/>
          <dgm:bulletEnabled val="1"/>
        </dgm:presLayoutVars>
      </dgm:prSet>
      <dgm:spPr/>
    </dgm:pt>
    <dgm:pt modelId="{14F9CD81-3A11-4759-AB43-D797AAE51510}" type="pres">
      <dgm:prSet presAssocID="{D0A64EED-ED9F-4862-A061-29F12186B14B}" presName="wedge5" presStyleLbl="node1" presStyleIdx="4" presStyleCnt="6"/>
      <dgm:spPr/>
    </dgm:pt>
    <dgm:pt modelId="{FF84C9F5-F8F9-4D88-9AAA-02F1FC8F5E7F}" type="pres">
      <dgm:prSet presAssocID="{D0A64EED-ED9F-4862-A061-29F12186B14B}" presName="dummy5a" presStyleCnt="0"/>
      <dgm:spPr/>
    </dgm:pt>
    <dgm:pt modelId="{0943EF1D-E4DD-4EED-A4C6-B27594C4478F}" type="pres">
      <dgm:prSet presAssocID="{D0A64EED-ED9F-4862-A061-29F12186B14B}" presName="dummy5b" presStyleCnt="0"/>
      <dgm:spPr/>
    </dgm:pt>
    <dgm:pt modelId="{62787722-116E-4320-9FEF-87446507FFC5}" type="pres">
      <dgm:prSet presAssocID="{D0A64EED-ED9F-4862-A061-29F12186B14B}" presName="wedge5Tx" presStyleLbl="node1" presStyleIdx="4" presStyleCnt="6">
        <dgm:presLayoutVars>
          <dgm:chMax val="0"/>
          <dgm:chPref val="0"/>
          <dgm:bulletEnabled val="1"/>
        </dgm:presLayoutVars>
      </dgm:prSet>
      <dgm:spPr/>
    </dgm:pt>
    <dgm:pt modelId="{28850FF0-7ED7-4376-8189-DBAB229FE812}" type="pres">
      <dgm:prSet presAssocID="{D0A64EED-ED9F-4862-A061-29F12186B14B}" presName="wedge6" presStyleLbl="node1" presStyleIdx="5" presStyleCnt="6"/>
      <dgm:spPr/>
    </dgm:pt>
    <dgm:pt modelId="{55C865B0-0D60-4508-B95D-F335AB8C4B0C}" type="pres">
      <dgm:prSet presAssocID="{D0A64EED-ED9F-4862-A061-29F12186B14B}" presName="dummy6a" presStyleCnt="0"/>
      <dgm:spPr/>
    </dgm:pt>
    <dgm:pt modelId="{89E327E8-2B3B-4D1A-AC5E-9145D0A228C2}" type="pres">
      <dgm:prSet presAssocID="{D0A64EED-ED9F-4862-A061-29F12186B14B}" presName="dummy6b" presStyleCnt="0"/>
      <dgm:spPr/>
    </dgm:pt>
    <dgm:pt modelId="{F3567108-B3E3-4508-BE0D-0667071EED21}" type="pres">
      <dgm:prSet presAssocID="{D0A64EED-ED9F-4862-A061-29F12186B14B}" presName="wedge6Tx" presStyleLbl="node1" presStyleIdx="5" presStyleCnt="6">
        <dgm:presLayoutVars>
          <dgm:chMax val="0"/>
          <dgm:chPref val="0"/>
          <dgm:bulletEnabled val="1"/>
        </dgm:presLayoutVars>
      </dgm:prSet>
      <dgm:spPr/>
    </dgm:pt>
    <dgm:pt modelId="{6A444849-6A05-412E-858C-C8828C8191C1}" type="pres">
      <dgm:prSet presAssocID="{6F061583-3354-4BAB-B623-DC83F25F9A11}" presName="arrowWedge1" presStyleLbl="fgSibTrans2D1" presStyleIdx="0" presStyleCnt="6"/>
      <dgm:spPr/>
    </dgm:pt>
    <dgm:pt modelId="{05C6865F-D177-4AED-9138-10EDFC27A1E6}" type="pres">
      <dgm:prSet presAssocID="{F7E2B762-9692-4AA1-B920-36381999DF5D}" presName="arrowWedge2" presStyleLbl="fgSibTrans2D1" presStyleIdx="1" presStyleCnt="6"/>
      <dgm:spPr/>
    </dgm:pt>
    <dgm:pt modelId="{F706A6C9-D5B7-4A40-B21E-21A24E90A502}" type="pres">
      <dgm:prSet presAssocID="{1510A61F-9BE2-4570-9023-E4711205D9FA}" presName="arrowWedge3" presStyleLbl="fgSibTrans2D1" presStyleIdx="2" presStyleCnt="6"/>
      <dgm:spPr/>
    </dgm:pt>
    <dgm:pt modelId="{CC4FD89C-933E-48AA-BB61-3A60A5EBD9FF}" type="pres">
      <dgm:prSet presAssocID="{1F359F2E-1CE4-4F76-9707-95350AA95F7E}" presName="arrowWedge4" presStyleLbl="fgSibTrans2D1" presStyleIdx="3" presStyleCnt="6"/>
      <dgm:spPr/>
    </dgm:pt>
    <dgm:pt modelId="{9C2B29AF-8EA6-4A05-B42F-983342E91CFA}" type="pres">
      <dgm:prSet presAssocID="{7EB671E9-09FB-4E04-8B8E-C608B9FD35BF}" presName="arrowWedge5" presStyleLbl="fgSibTrans2D1" presStyleIdx="4" presStyleCnt="6"/>
      <dgm:spPr/>
    </dgm:pt>
    <dgm:pt modelId="{A7AA25D0-EC35-43B6-8E81-AD97F8E718BD}" type="pres">
      <dgm:prSet presAssocID="{003AC240-72BC-404B-9F33-5E6396B281F7}" presName="arrowWedge6" presStyleLbl="fgSibTrans2D1" presStyleIdx="5" presStyleCnt="6"/>
      <dgm:spPr/>
    </dgm:pt>
  </dgm:ptLst>
  <dgm:cxnLst>
    <dgm:cxn modelId="{8A21FA0F-FD1C-4A21-B27D-5ADBF0DB3F6B}" type="presOf" srcId="{FE3ADFB9-C11B-4C2E-A7AD-DD82DDE55130}" destId="{E7B1B644-FE21-4B4A-B68A-10C5046BCCB0}" srcOrd="0" destOrd="0" presId="urn:microsoft.com/office/officeart/2005/8/layout/cycle8"/>
    <dgm:cxn modelId="{A36DA72A-7445-4802-A945-1EF0678FF91A}" type="presOf" srcId="{42EC19D7-412F-4230-A163-AE69B4AB7FAB}" destId="{2544ECF3-235A-4E7E-8DD2-81D3F7B2882F}" srcOrd="1" destOrd="0" presId="urn:microsoft.com/office/officeart/2005/8/layout/cycle8"/>
    <dgm:cxn modelId="{A87FB52D-3AFD-4B95-9453-1F3A3B110F7C}" type="presOf" srcId="{D0A64EED-ED9F-4862-A061-29F12186B14B}" destId="{1D4C4D0C-A7F5-45B1-BE43-11A43D9ECEA2}" srcOrd="0" destOrd="0" presId="urn:microsoft.com/office/officeart/2005/8/layout/cycle8"/>
    <dgm:cxn modelId="{53910031-C44D-4A3F-A22D-2FDAF91192E0}" type="presOf" srcId="{5330DD5D-F9AC-4FBE-8370-2F43A4D14C4B}" destId="{F3567108-B3E3-4508-BE0D-0667071EED21}" srcOrd="1" destOrd="0" presId="urn:microsoft.com/office/officeart/2005/8/layout/cycle8"/>
    <dgm:cxn modelId="{83FFC134-1CB8-482B-B478-CEDE1BF14D3B}" type="presOf" srcId="{42EC19D7-412F-4230-A163-AE69B4AB7FAB}" destId="{000185DB-8842-4093-B645-24ACB35AAEE4}" srcOrd="0" destOrd="0" presId="urn:microsoft.com/office/officeart/2005/8/layout/cycle8"/>
    <dgm:cxn modelId="{7F61023F-68D9-4A67-9493-61ACEE18584C}" srcId="{D0A64EED-ED9F-4862-A061-29F12186B14B}" destId="{F74ED7DB-E504-4D20-96BF-D32D9E2FD514}" srcOrd="4" destOrd="0" parTransId="{23D38DFD-2A6E-4226-A52C-01C51CE8C630}" sibTransId="{7EB671E9-09FB-4E04-8B8E-C608B9FD35BF}"/>
    <dgm:cxn modelId="{461C1F62-20D6-4EC3-8BE9-85A6BFD733AF}" srcId="{D0A64EED-ED9F-4862-A061-29F12186B14B}" destId="{5330DD5D-F9AC-4FBE-8370-2F43A4D14C4B}" srcOrd="5" destOrd="0" parTransId="{D20B231F-1D96-42DE-8710-898F7767CA9C}" sibTransId="{003AC240-72BC-404B-9F33-5E6396B281F7}"/>
    <dgm:cxn modelId="{C0821066-5022-4B9E-8624-894485EA51FD}" srcId="{D0A64EED-ED9F-4862-A061-29F12186B14B}" destId="{FE3ADFB9-C11B-4C2E-A7AD-DD82DDE55130}" srcOrd="2" destOrd="0" parTransId="{BB06CDEC-359C-460B-8E14-360A719EA4E9}" sibTransId="{1510A61F-9BE2-4570-9023-E4711205D9FA}"/>
    <dgm:cxn modelId="{64F20B4E-DD24-4E10-ADEB-5B70FD80F789}" type="presOf" srcId="{F74ED7DB-E504-4D20-96BF-D32D9E2FD514}" destId="{62787722-116E-4320-9FEF-87446507FFC5}" srcOrd="1" destOrd="0" presId="urn:microsoft.com/office/officeart/2005/8/layout/cycle8"/>
    <dgm:cxn modelId="{79254F55-2610-4BE5-B1C5-9A046B001C8E}" srcId="{D0A64EED-ED9F-4862-A061-29F12186B14B}" destId="{42EC19D7-412F-4230-A163-AE69B4AB7FAB}" srcOrd="0" destOrd="0" parTransId="{1F26D25B-A381-4E48-906B-A6B61E67C55C}" sibTransId="{6F061583-3354-4BAB-B623-DC83F25F9A11}"/>
    <dgm:cxn modelId="{DA493E78-DB71-4616-B5D0-78CB7616074A}" srcId="{D0A64EED-ED9F-4862-A061-29F12186B14B}" destId="{5BDC810D-97C8-48B6-B1D3-4AB2B202A03A}" srcOrd="1" destOrd="0" parTransId="{A715B5D1-7862-4BE7-B4CC-BBDF3D4F012E}" sibTransId="{F7E2B762-9692-4AA1-B920-36381999DF5D}"/>
    <dgm:cxn modelId="{79FA838A-CC67-46A0-904C-68586A33EF7F}" type="presOf" srcId="{0FF2CF9D-AFCF-4916-9C14-3317027995ED}" destId="{252416EF-CE46-40F1-896E-4B00A18C82F7}" srcOrd="1" destOrd="0" presId="urn:microsoft.com/office/officeart/2005/8/layout/cycle8"/>
    <dgm:cxn modelId="{45CE428B-1D22-45E6-B4AA-B1326F87E51F}" srcId="{D0A64EED-ED9F-4862-A061-29F12186B14B}" destId="{0FF2CF9D-AFCF-4916-9C14-3317027995ED}" srcOrd="3" destOrd="0" parTransId="{7B40155E-0A67-4673-87F1-7E04BBE5D2D3}" sibTransId="{1F359F2E-1CE4-4F76-9707-95350AA95F7E}"/>
    <dgm:cxn modelId="{3FC915AE-F9DB-429F-A1FE-249DDDA2A895}" type="presOf" srcId="{5BDC810D-97C8-48B6-B1D3-4AB2B202A03A}" destId="{BAC448F1-D61A-414D-B48B-0CF4E5FC2B4F}" srcOrd="1" destOrd="0" presId="urn:microsoft.com/office/officeart/2005/8/layout/cycle8"/>
    <dgm:cxn modelId="{3E6852C8-A251-4CB7-B560-3BAF6A15139B}" type="presOf" srcId="{5BDC810D-97C8-48B6-B1D3-4AB2B202A03A}" destId="{C4C6E89B-495C-4D2C-AF0B-A0E9E342CF1E}" srcOrd="0" destOrd="0" presId="urn:microsoft.com/office/officeart/2005/8/layout/cycle8"/>
    <dgm:cxn modelId="{FDDF4DE0-4013-49E5-8B26-E3A22FA3199D}" type="presOf" srcId="{F74ED7DB-E504-4D20-96BF-D32D9E2FD514}" destId="{14F9CD81-3A11-4759-AB43-D797AAE51510}" srcOrd="0" destOrd="0" presId="urn:microsoft.com/office/officeart/2005/8/layout/cycle8"/>
    <dgm:cxn modelId="{937D1EF1-E802-4987-9660-62E4013E90DF}" type="presOf" srcId="{5330DD5D-F9AC-4FBE-8370-2F43A4D14C4B}" destId="{28850FF0-7ED7-4376-8189-DBAB229FE812}" srcOrd="0" destOrd="0" presId="urn:microsoft.com/office/officeart/2005/8/layout/cycle8"/>
    <dgm:cxn modelId="{3B338CFE-10AC-4CFD-8FB0-13F489A49E38}" type="presOf" srcId="{FE3ADFB9-C11B-4C2E-A7AD-DD82DDE55130}" destId="{3BFB8B79-26A5-48D8-A073-6385ED98A13B}" srcOrd="1" destOrd="0" presId="urn:microsoft.com/office/officeart/2005/8/layout/cycle8"/>
    <dgm:cxn modelId="{8617F8FF-48FB-418F-9C69-97120D4A8A3A}" type="presOf" srcId="{0FF2CF9D-AFCF-4916-9C14-3317027995ED}" destId="{9DFF9291-734A-4EC4-9CBD-9EA18B47CB74}" srcOrd="0" destOrd="0" presId="urn:microsoft.com/office/officeart/2005/8/layout/cycle8"/>
    <dgm:cxn modelId="{5B5EFCB3-D182-48F5-870F-FADCD8D14883}" type="presParOf" srcId="{1D4C4D0C-A7F5-45B1-BE43-11A43D9ECEA2}" destId="{000185DB-8842-4093-B645-24ACB35AAEE4}" srcOrd="0" destOrd="0" presId="urn:microsoft.com/office/officeart/2005/8/layout/cycle8"/>
    <dgm:cxn modelId="{11786073-11E9-4683-8CDD-DD204BFE71AF}" type="presParOf" srcId="{1D4C4D0C-A7F5-45B1-BE43-11A43D9ECEA2}" destId="{91AF8BB8-901F-4F8D-AD02-156079A3DE28}" srcOrd="1" destOrd="0" presId="urn:microsoft.com/office/officeart/2005/8/layout/cycle8"/>
    <dgm:cxn modelId="{4AE40D0F-3FCF-4E75-A1B0-A37F5197A877}" type="presParOf" srcId="{1D4C4D0C-A7F5-45B1-BE43-11A43D9ECEA2}" destId="{9B3E24E2-20AD-4E63-A54B-95292F10A917}" srcOrd="2" destOrd="0" presId="urn:microsoft.com/office/officeart/2005/8/layout/cycle8"/>
    <dgm:cxn modelId="{512A7402-7147-4656-9A86-69968A60E889}" type="presParOf" srcId="{1D4C4D0C-A7F5-45B1-BE43-11A43D9ECEA2}" destId="{2544ECF3-235A-4E7E-8DD2-81D3F7B2882F}" srcOrd="3" destOrd="0" presId="urn:microsoft.com/office/officeart/2005/8/layout/cycle8"/>
    <dgm:cxn modelId="{0D0A4D35-6BC5-457F-9AFA-0EEB23147326}" type="presParOf" srcId="{1D4C4D0C-A7F5-45B1-BE43-11A43D9ECEA2}" destId="{C4C6E89B-495C-4D2C-AF0B-A0E9E342CF1E}" srcOrd="4" destOrd="0" presId="urn:microsoft.com/office/officeart/2005/8/layout/cycle8"/>
    <dgm:cxn modelId="{FA9CF571-76BD-4402-B554-586ADD72810A}" type="presParOf" srcId="{1D4C4D0C-A7F5-45B1-BE43-11A43D9ECEA2}" destId="{E6A7B9B6-0467-4DF9-AF80-29BA9C36BB4F}" srcOrd="5" destOrd="0" presId="urn:microsoft.com/office/officeart/2005/8/layout/cycle8"/>
    <dgm:cxn modelId="{6CB53953-38A2-4263-BBA7-E6F014AEB8B2}" type="presParOf" srcId="{1D4C4D0C-A7F5-45B1-BE43-11A43D9ECEA2}" destId="{C78B1145-C39A-41E0-802F-82703DC08851}" srcOrd="6" destOrd="0" presId="urn:microsoft.com/office/officeart/2005/8/layout/cycle8"/>
    <dgm:cxn modelId="{F2C354C0-1542-41EA-A7A9-002FFA697E9B}" type="presParOf" srcId="{1D4C4D0C-A7F5-45B1-BE43-11A43D9ECEA2}" destId="{BAC448F1-D61A-414D-B48B-0CF4E5FC2B4F}" srcOrd="7" destOrd="0" presId="urn:microsoft.com/office/officeart/2005/8/layout/cycle8"/>
    <dgm:cxn modelId="{4CB4A358-5981-4491-B9A3-278915941264}" type="presParOf" srcId="{1D4C4D0C-A7F5-45B1-BE43-11A43D9ECEA2}" destId="{E7B1B644-FE21-4B4A-B68A-10C5046BCCB0}" srcOrd="8" destOrd="0" presId="urn:microsoft.com/office/officeart/2005/8/layout/cycle8"/>
    <dgm:cxn modelId="{CD28F0D7-22E6-4F74-B0AA-292898309F0F}" type="presParOf" srcId="{1D4C4D0C-A7F5-45B1-BE43-11A43D9ECEA2}" destId="{20F18B21-BAEA-4752-9A13-0973ABF02610}" srcOrd="9" destOrd="0" presId="urn:microsoft.com/office/officeart/2005/8/layout/cycle8"/>
    <dgm:cxn modelId="{C9B4783D-3E0F-469F-9BEB-658349DF3C61}" type="presParOf" srcId="{1D4C4D0C-A7F5-45B1-BE43-11A43D9ECEA2}" destId="{5F714AEE-5A3A-44D6-945E-D24973137182}" srcOrd="10" destOrd="0" presId="urn:microsoft.com/office/officeart/2005/8/layout/cycle8"/>
    <dgm:cxn modelId="{A5368AEF-549F-4E07-AB70-5F1A7FCCEAD3}" type="presParOf" srcId="{1D4C4D0C-A7F5-45B1-BE43-11A43D9ECEA2}" destId="{3BFB8B79-26A5-48D8-A073-6385ED98A13B}" srcOrd="11" destOrd="0" presId="urn:microsoft.com/office/officeart/2005/8/layout/cycle8"/>
    <dgm:cxn modelId="{CC8347E0-09DC-41D2-8B35-45F9659EB55E}" type="presParOf" srcId="{1D4C4D0C-A7F5-45B1-BE43-11A43D9ECEA2}" destId="{9DFF9291-734A-4EC4-9CBD-9EA18B47CB74}" srcOrd="12" destOrd="0" presId="urn:microsoft.com/office/officeart/2005/8/layout/cycle8"/>
    <dgm:cxn modelId="{2DA64FD5-AE3A-45BC-82CF-6ED021C244AC}" type="presParOf" srcId="{1D4C4D0C-A7F5-45B1-BE43-11A43D9ECEA2}" destId="{53D9EC5D-3200-4C4B-80D6-C5D743511AE7}" srcOrd="13" destOrd="0" presId="urn:microsoft.com/office/officeart/2005/8/layout/cycle8"/>
    <dgm:cxn modelId="{A521F178-0843-4254-8C60-A64E9E55521A}" type="presParOf" srcId="{1D4C4D0C-A7F5-45B1-BE43-11A43D9ECEA2}" destId="{DCE10C69-F2B2-4B8A-BEE9-06B18DCD04E9}" srcOrd="14" destOrd="0" presId="urn:microsoft.com/office/officeart/2005/8/layout/cycle8"/>
    <dgm:cxn modelId="{F1F0FD4B-9337-41E8-BCE4-4B640195E944}" type="presParOf" srcId="{1D4C4D0C-A7F5-45B1-BE43-11A43D9ECEA2}" destId="{252416EF-CE46-40F1-896E-4B00A18C82F7}" srcOrd="15" destOrd="0" presId="urn:microsoft.com/office/officeart/2005/8/layout/cycle8"/>
    <dgm:cxn modelId="{95CFBFAE-CEC5-454F-8FB8-44DFAB85FD27}" type="presParOf" srcId="{1D4C4D0C-A7F5-45B1-BE43-11A43D9ECEA2}" destId="{14F9CD81-3A11-4759-AB43-D797AAE51510}" srcOrd="16" destOrd="0" presId="urn:microsoft.com/office/officeart/2005/8/layout/cycle8"/>
    <dgm:cxn modelId="{0FA828FA-A61F-4071-A199-372DC8356E32}" type="presParOf" srcId="{1D4C4D0C-A7F5-45B1-BE43-11A43D9ECEA2}" destId="{FF84C9F5-F8F9-4D88-9AAA-02F1FC8F5E7F}" srcOrd="17" destOrd="0" presId="urn:microsoft.com/office/officeart/2005/8/layout/cycle8"/>
    <dgm:cxn modelId="{7B683296-B4C2-4EE9-B2E9-7876FFC369C3}" type="presParOf" srcId="{1D4C4D0C-A7F5-45B1-BE43-11A43D9ECEA2}" destId="{0943EF1D-E4DD-4EED-A4C6-B27594C4478F}" srcOrd="18" destOrd="0" presId="urn:microsoft.com/office/officeart/2005/8/layout/cycle8"/>
    <dgm:cxn modelId="{C66D1076-1485-4F59-B00A-20ED128B3372}" type="presParOf" srcId="{1D4C4D0C-A7F5-45B1-BE43-11A43D9ECEA2}" destId="{62787722-116E-4320-9FEF-87446507FFC5}" srcOrd="19" destOrd="0" presId="urn:microsoft.com/office/officeart/2005/8/layout/cycle8"/>
    <dgm:cxn modelId="{FF080205-F725-4E1C-945E-C0995AC94A82}" type="presParOf" srcId="{1D4C4D0C-A7F5-45B1-BE43-11A43D9ECEA2}" destId="{28850FF0-7ED7-4376-8189-DBAB229FE812}" srcOrd="20" destOrd="0" presId="urn:microsoft.com/office/officeart/2005/8/layout/cycle8"/>
    <dgm:cxn modelId="{0C40922D-17C4-4E49-8C2D-4A3018AC0EF7}" type="presParOf" srcId="{1D4C4D0C-A7F5-45B1-BE43-11A43D9ECEA2}" destId="{55C865B0-0D60-4508-B95D-F335AB8C4B0C}" srcOrd="21" destOrd="0" presId="urn:microsoft.com/office/officeart/2005/8/layout/cycle8"/>
    <dgm:cxn modelId="{51B00456-4B7E-4291-842C-C9316BA586BD}" type="presParOf" srcId="{1D4C4D0C-A7F5-45B1-BE43-11A43D9ECEA2}" destId="{89E327E8-2B3B-4D1A-AC5E-9145D0A228C2}" srcOrd="22" destOrd="0" presId="urn:microsoft.com/office/officeart/2005/8/layout/cycle8"/>
    <dgm:cxn modelId="{52C0B139-ED6D-450C-A3C1-F319BDB7B824}" type="presParOf" srcId="{1D4C4D0C-A7F5-45B1-BE43-11A43D9ECEA2}" destId="{F3567108-B3E3-4508-BE0D-0667071EED21}" srcOrd="23" destOrd="0" presId="urn:microsoft.com/office/officeart/2005/8/layout/cycle8"/>
    <dgm:cxn modelId="{CC5A87AF-AF92-4348-ACAD-D0B0E73EF5BB}" type="presParOf" srcId="{1D4C4D0C-A7F5-45B1-BE43-11A43D9ECEA2}" destId="{6A444849-6A05-412E-858C-C8828C8191C1}" srcOrd="24" destOrd="0" presId="urn:microsoft.com/office/officeart/2005/8/layout/cycle8"/>
    <dgm:cxn modelId="{4035B8D3-06CC-4237-A274-B2A6FED26C7D}" type="presParOf" srcId="{1D4C4D0C-A7F5-45B1-BE43-11A43D9ECEA2}" destId="{05C6865F-D177-4AED-9138-10EDFC27A1E6}" srcOrd="25" destOrd="0" presId="urn:microsoft.com/office/officeart/2005/8/layout/cycle8"/>
    <dgm:cxn modelId="{28102C75-03C1-4B79-987C-1F9C5FD16FB9}" type="presParOf" srcId="{1D4C4D0C-A7F5-45B1-BE43-11A43D9ECEA2}" destId="{F706A6C9-D5B7-4A40-B21E-21A24E90A502}" srcOrd="26" destOrd="0" presId="urn:microsoft.com/office/officeart/2005/8/layout/cycle8"/>
    <dgm:cxn modelId="{5315DE72-4940-4C95-9F40-AFDF40D87F65}" type="presParOf" srcId="{1D4C4D0C-A7F5-45B1-BE43-11A43D9ECEA2}" destId="{CC4FD89C-933E-48AA-BB61-3A60A5EBD9FF}" srcOrd="27" destOrd="0" presId="urn:microsoft.com/office/officeart/2005/8/layout/cycle8"/>
    <dgm:cxn modelId="{80258768-A859-4FF8-9D42-26635A5055F6}" type="presParOf" srcId="{1D4C4D0C-A7F5-45B1-BE43-11A43D9ECEA2}" destId="{9C2B29AF-8EA6-4A05-B42F-983342E91CFA}" srcOrd="28" destOrd="0" presId="urn:microsoft.com/office/officeart/2005/8/layout/cycle8"/>
    <dgm:cxn modelId="{28F0A712-9BC1-40BA-B103-45D489198FC3}" type="presParOf" srcId="{1D4C4D0C-A7F5-45B1-BE43-11A43D9ECEA2}" destId="{A7AA25D0-EC35-43B6-8E81-AD97F8E718BD}" srcOrd="29" destOrd="0" presId="urn:microsoft.com/office/officeart/2005/8/layout/cycle8"/>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0A64EED-ED9F-4862-A061-29F12186B14B}" type="doc">
      <dgm:prSet loTypeId="urn:microsoft.com/office/officeart/2005/8/layout/cycle8" loCatId="cycle" qsTypeId="urn:microsoft.com/office/officeart/2005/8/quickstyle/simple4" qsCatId="simple" csTypeId="urn:microsoft.com/office/officeart/2005/8/colors/accent1_2" csCatId="accent1" phldr="1"/>
      <dgm:spPr/>
    </dgm:pt>
    <dgm:pt modelId="{42EC19D7-412F-4230-A163-AE69B4AB7FAB}">
      <dgm:prSet phldrT="[Text]"/>
      <dgm:spPr>
        <a:solidFill>
          <a:schemeClr val="accent1">
            <a:lumMod val="25000"/>
          </a:schemeClr>
        </a:solidFill>
      </dgm:spPr>
      <dgm:t>
        <a:bodyPr/>
        <a:lstStyle/>
        <a:p>
          <a:r>
            <a:rPr lang="en-US" b="1" dirty="0">
              <a:solidFill>
                <a:schemeClr val="bg1"/>
              </a:solidFill>
            </a:rPr>
            <a:t>Burden of</a:t>
          </a:r>
        </a:p>
        <a:p>
          <a:r>
            <a:rPr lang="en-US" b="1" dirty="0">
              <a:solidFill>
                <a:schemeClr val="bg1"/>
              </a:solidFill>
            </a:rPr>
            <a:t>Illness</a:t>
          </a:r>
        </a:p>
      </dgm:t>
    </dgm:pt>
    <dgm:pt modelId="{1F26D25B-A381-4E48-906B-A6B61E67C55C}" type="parTrans" cxnId="{79254F55-2610-4BE5-B1C5-9A046B001C8E}">
      <dgm:prSet/>
      <dgm:spPr/>
      <dgm:t>
        <a:bodyPr/>
        <a:lstStyle/>
        <a:p>
          <a:endParaRPr lang="en-US">
            <a:solidFill>
              <a:schemeClr val="bg1"/>
            </a:solidFill>
          </a:endParaRPr>
        </a:p>
      </dgm:t>
    </dgm:pt>
    <dgm:pt modelId="{6F061583-3354-4BAB-B623-DC83F25F9A11}" type="sibTrans" cxnId="{79254F55-2610-4BE5-B1C5-9A046B001C8E}">
      <dgm:prSet/>
      <dgm:spPr/>
      <dgm:t>
        <a:bodyPr/>
        <a:lstStyle/>
        <a:p>
          <a:endParaRPr lang="en-US">
            <a:solidFill>
              <a:schemeClr val="bg1"/>
            </a:solidFill>
          </a:endParaRPr>
        </a:p>
      </dgm:t>
    </dgm:pt>
    <dgm:pt modelId="{5330DD5D-F9AC-4FBE-8370-2F43A4D14C4B}">
      <dgm:prSet phldrT="[Text]"/>
      <dgm:spPr>
        <a:solidFill>
          <a:schemeClr val="accent1">
            <a:lumMod val="50000"/>
          </a:schemeClr>
        </a:solidFill>
      </dgm:spPr>
      <dgm:t>
        <a:bodyPr/>
        <a:lstStyle/>
        <a:p>
          <a:r>
            <a:rPr lang="en-US" b="1" dirty="0">
              <a:solidFill>
                <a:schemeClr val="bg1"/>
              </a:solidFill>
            </a:rPr>
            <a:t>Attribution</a:t>
          </a:r>
        </a:p>
      </dgm:t>
    </dgm:pt>
    <dgm:pt modelId="{D20B231F-1D96-42DE-8710-898F7767CA9C}" type="parTrans" cxnId="{461C1F62-20D6-4EC3-8BE9-85A6BFD733AF}">
      <dgm:prSet/>
      <dgm:spPr/>
      <dgm:t>
        <a:bodyPr/>
        <a:lstStyle/>
        <a:p>
          <a:endParaRPr lang="en-US">
            <a:solidFill>
              <a:schemeClr val="bg1"/>
            </a:solidFill>
          </a:endParaRPr>
        </a:p>
      </dgm:t>
    </dgm:pt>
    <dgm:pt modelId="{003AC240-72BC-404B-9F33-5E6396B281F7}" type="sibTrans" cxnId="{461C1F62-20D6-4EC3-8BE9-85A6BFD733AF}">
      <dgm:prSet/>
      <dgm:spPr/>
      <dgm:t>
        <a:bodyPr/>
        <a:lstStyle/>
        <a:p>
          <a:endParaRPr lang="en-US">
            <a:solidFill>
              <a:schemeClr val="bg1"/>
            </a:solidFill>
          </a:endParaRPr>
        </a:p>
      </dgm:t>
    </dgm:pt>
    <dgm:pt modelId="{5BDC810D-97C8-48B6-B1D3-4AB2B202A03A}">
      <dgm:prSet phldrT="[Text]"/>
      <dgm:spPr>
        <a:solidFill>
          <a:schemeClr val="accent1">
            <a:lumMod val="10000"/>
          </a:schemeClr>
        </a:solidFill>
      </dgm:spPr>
      <dgm:t>
        <a:bodyPr/>
        <a:lstStyle/>
        <a:p>
          <a:r>
            <a:rPr lang="en-US" b="1" dirty="0">
              <a:solidFill>
                <a:schemeClr val="bg1"/>
              </a:solidFill>
            </a:rPr>
            <a:t>Mitigation</a:t>
          </a:r>
        </a:p>
      </dgm:t>
    </dgm:pt>
    <dgm:pt modelId="{A715B5D1-7862-4BE7-B4CC-BBDF3D4F012E}" type="parTrans" cxnId="{DA493E78-DB71-4616-B5D0-78CB7616074A}">
      <dgm:prSet/>
      <dgm:spPr/>
      <dgm:t>
        <a:bodyPr/>
        <a:lstStyle/>
        <a:p>
          <a:endParaRPr lang="en-US">
            <a:solidFill>
              <a:schemeClr val="bg1"/>
            </a:solidFill>
          </a:endParaRPr>
        </a:p>
      </dgm:t>
    </dgm:pt>
    <dgm:pt modelId="{F7E2B762-9692-4AA1-B920-36381999DF5D}" type="sibTrans" cxnId="{DA493E78-DB71-4616-B5D0-78CB7616074A}">
      <dgm:prSet/>
      <dgm:spPr/>
      <dgm:t>
        <a:bodyPr/>
        <a:lstStyle/>
        <a:p>
          <a:endParaRPr lang="en-US">
            <a:solidFill>
              <a:schemeClr val="bg1"/>
            </a:solidFill>
          </a:endParaRPr>
        </a:p>
      </dgm:t>
    </dgm:pt>
    <dgm:pt modelId="{FE3ADFB9-C11B-4C2E-A7AD-DD82DDE55130}">
      <dgm:prSet phldrT="[Text]"/>
      <dgm:spPr>
        <a:solidFill>
          <a:schemeClr val="accent1"/>
        </a:solidFill>
      </dgm:spPr>
      <dgm:t>
        <a:bodyPr/>
        <a:lstStyle/>
        <a:p>
          <a:r>
            <a:rPr lang="en-US" b="1" dirty="0">
              <a:solidFill>
                <a:schemeClr val="bg1"/>
              </a:solidFill>
            </a:rPr>
            <a:t>Baseline</a:t>
          </a:r>
        </a:p>
      </dgm:t>
    </dgm:pt>
    <dgm:pt modelId="{BB06CDEC-359C-460B-8E14-360A719EA4E9}" type="parTrans" cxnId="{C0821066-5022-4B9E-8624-894485EA51FD}">
      <dgm:prSet/>
      <dgm:spPr/>
      <dgm:t>
        <a:bodyPr/>
        <a:lstStyle/>
        <a:p>
          <a:endParaRPr lang="en-US">
            <a:solidFill>
              <a:schemeClr val="bg1"/>
            </a:solidFill>
          </a:endParaRPr>
        </a:p>
      </dgm:t>
    </dgm:pt>
    <dgm:pt modelId="{1510A61F-9BE2-4570-9023-E4711205D9FA}" type="sibTrans" cxnId="{C0821066-5022-4B9E-8624-894485EA51FD}">
      <dgm:prSet/>
      <dgm:spPr/>
      <dgm:t>
        <a:bodyPr/>
        <a:lstStyle/>
        <a:p>
          <a:endParaRPr lang="en-US">
            <a:solidFill>
              <a:schemeClr val="bg1"/>
            </a:solidFill>
          </a:endParaRPr>
        </a:p>
      </dgm:t>
    </dgm:pt>
    <dgm:pt modelId="{0FF2CF9D-AFCF-4916-9C14-3317027995ED}">
      <dgm:prSet phldrT="[Text]"/>
      <dgm:spPr>
        <a:solidFill>
          <a:schemeClr val="accent1">
            <a:lumMod val="90000"/>
          </a:schemeClr>
        </a:solidFill>
      </dgm:spPr>
      <dgm:t>
        <a:bodyPr/>
        <a:lstStyle/>
        <a:p>
          <a:r>
            <a:rPr lang="en-US" b="1" dirty="0">
              <a:solidFill>
                <a:schemeClr val="bg1"/>
              </a:solidFill>
            </a:rPr>
            <a:t>Trends</a:t>
          </a:r>
        </a:p>
      </dgm:t>
    </dgm:pt>
    <dgm:pt modelId="{1F359F2E-1CE4-4F76-9707-95350AA95F7E}" type="sibTrans" cxnId="{45CE428B-1D22-45E6-B4AA-B1326F87E51F}">
      <dgm:prSet/>
      <dgm:spPr/>
      <dgm:t>
        <a:bodyPr/>
        <a:lstStyle/>
        <a:p>
          <a:endParaRPr lang="en-US">
            <a:solidFill>
              <a:schemeClr val="bg1"/>
            </a:solidFill>
          </a:endParaRPr>
        </a:p>
      </dgm:t>
    </dgm:pt>
    <dgm:pt modelId="{7B40155E-0A67-4673-87F1-7E04BBE5D2D3}" type="parTrans" cxnId="{45CE428B-1D22-45E6-B4AA-B1326F87E51F}">
      <dgm:prSet/>
      <dgm:spPr/>
      <dgm:t>
        <a:bodyPr/>
        <a:lstStyle/>
        <a:p>
          <a:endParaRPr lang="en-US">
            <a:solidFill>
              <a:schemeClr val="bg1"/>
            </a:solidFill>
          </a:endParaRPr>
        </a:p>
      </dgm:t>
    </dgm:pt>
    <dgm:pt modelId="{F74ED7DB-E504-4D20-96BF-D32D9E2FD514}">
      <dgm:prSet phldrT="[Text]"/>
      <dgm:spPr>
        <a:solidFill>
          <a:schemeClr val="accent1">
            <a:lumMod val="75000"/>
          </a:schemeClr>
        </a:solidFill>
      </dgm:spPr>
      <dgm:t>
        <a:bodyPr/>
        <a:lstStyle/>
        <a:p>
          <a:r>
            <a:rPr lang="en-US" b="1" dirty="0">
              <a:solidFill>
                <a:schemeClr val="bg1"/>
              </a:solidFill>
            </a:rPr>
            <a:t>Spread</a:t>
          </a:r>
        </a:p>
      </dgm:t>
    </dgm:pt>
    <dgm:pt modelId="{7EB671E9-09FB-4E04-8B8E-C608B9FD35BF}" type="sibTrans" cxnId="{7F61023F-68D9-4A67-9493-61ACEE18584C}">
      <dgm:prSet/>
      <dgm:spPr/>
      <dgm:t>
        <a:bodyPr/>
        <a:lstStyle/>
        <a:p>
          <a:endParaRPr lang="en-US">
            <a:solidFill>
              <a:schemeClr val="bg1"/>
            </a:solidFill>
          </a:endParaRPr>
        </a:p>
      </dgm:t>
    </dgm:pt>
    <dgm:pt modelId="{23D38DFD-2A6E-4226-A52C-01C51CE8C630}" type="parTrans" cxnId="{7F61023F-68D9-4A67-9493-61ACEE18584C}">
      <dgm:prSet/>
      <dgm:spPr/>
      <dgm:t>
        <a:bodyPr/>
        <a:lstStyle/>
        <a:p>
          <a:endParaRPr lang="en-US">
            <a:solidFill>
              <a:schemeClr val="bg1"/>
            </a:solidFill>
          </a:endParaRPr>
        </a:p>
      </dgm:t>
    </dgm:pt>
    <dgm:pt modelId="{1D4C4D0C-A7F5-45B1-BE43-11A43D9ECEA2}" type="pres">
      <dgm:prSet presAssocID="{D0A64EED-ED9F-4862-A061-29F12186B14B}" presName="compositeShape" presStyleCnt="0">
        <dgm:presLayoutVars>
          <dgm:chMax val="7"/>
          <dgm:dir/>
          <dgm:resizeHandles val="exact"/>
        </dgm:presLayoutVars>
      </dgm:prSet>
      <dgm:spPr/>
    </dgm:pt>
    <dgm:pt modelId="{000185DB-8842-4093-B645-24ACB35AAEE4}" type="pres">
      <dgm:prSet presAssocID="{D0A64EED-ED9F-4862-A061-29F12186B14B}" presName="wedge1" presStyleLbl="node1" presStyleIdx="0" presStyleCnt="6"/>
      <dgm:spPr/>
    </dgm:pt>
    <dgm:pt modelId="{91AF8BB8-901F-4F8D-AD02-156079A3DE28}" type="pres">
      <dgm:prSet presAssocID="{D0A64EED-ED9F-4862-A061-29F12186B14B}" presName="dummy1a" presStyleCnt="0"/>
      <dgm:spPr/>
    </dgm:pt>
    <dgm:pt modelId="{9B3E24E2-20AD-4E63-A54B-95292F10A917}" type="pres">
      <dgm:prSet presAssocID="{D0A64EED-ED9F-4862-A061-29F12186B14B}" presName="dummy1b" presStyleCnt="0"/>
      <dgm:spPr/>
    </dgm:pt>
    <dgm:pt modelId="{2544ECF3-235A-4E7E-8DD2-81D3F7B2882F}" type="pres">
      <dgm:prSet presAssocID="{D0A64EED-ED9F-4862-A061-29F12186B14B}" presName="wedge1Tx" presStyleLbl="node1" presStyleIdx="0" presStyleCnt="6">
        <dgm:presLayoutVars>
          <dgm:chMax val="0"/>
          <dgm:chPref val="0"/>
          <dgm:bulletEnabled val="1"/>
        </dgm:presLayoutVars>
      </dgm:prSet>
      <dgm:spPr/>
    </dgm:pt>
    <dgm:pt modelId="{C4C6E89B-495C-4D2C-AF0B-A0E9E342CF1E}" type="pres">
      <dgm:prSet presAssocID="{D0A64EED-ED9F-4862-A061-29F12186B14B}" presName="wedge2" presStyleLbl="node1" presStyleIdx="1" presStyleCnt="6"/>
      <dgm:spPr/>
    </dgm:pt>
    <dgm:pt modelId="{E6A7B9B6-0467-4DF9-AF80-29BA9C36BB4F}" type="pres">
      <dgm:prSet presAssocID="{D0A64EED-ED9F-4862-A061-29F12186B14B}" presName="dummy2a" presStyleCnt="0"/>
      <dgm:spPr/>
    </dgm:pt>
    <dgm:pt modelId="{C78B1145-C39A-41E0-802F-82703DC08851}" type="pres">
      <dgm:prSet presAssocID="{D0A64EED-ED9F-4862-A061-29F12186B14B}" presName="dummy2b" presStyleCnt="0"/>
      <dgm:spPr/>
    </dgm:pt>
    <dgm:pt modelId="{BAC448F1-D61A-414D-B48B-0CF4E5FC2B4F}" type="pres">
      <dgm:prSet presAssocID="{D0A64EED-ED9F-4862-A061-29F12186B14B}" presName="wedge2Tx" presStyleLbl="node1" presStyleIdx="1" presStyleCnt="6">
        <dgm:presLayoutVars>
          <dgm:chMax val="0"/>
          <dgm:chPref val="0"/>
          <dgm:bulletEnabled val="1"/>
        </dgm:presLayoutVars>
      </dgm:prSet>
      <dgm:spPr/>
    </dgm:pt>
    <dgm:pt modelId="{E7B1B644-FE21-4B4A-B68A-10C5046BCCB0}" type="pres">
      <dgm:prSet presAssocID="{D0A64EED-ED9F-4862-A061-29F12186B14B}" presName="wedge3" presStyleLbl="node1" presStyleIdx="2" presStyleCnt="6" custLinFactNeighborX="-367" custLinFactNeighborY="-669"/>
      <dgm:spPr/>
    </dgm:pt>
    <dgm:pt modelId="{20F18B21-BAEA-4752-9A13-0973ABF02610}" type="pres">
      <dgm:prSet presAssocID="{D0A64EED-ED9F-4862-A061-29F12186B14B}" presName="dummy3a" presStyleCnt="0"/>
      <dgm:spPr/>
    </dgm:pt>
    <dgm:pt modelId="{5F714AEE-5A3A-44D6-945E-D24973137182}" type="pres">
      <dgm:prSet presAssocID="{D0A64EED-ED9F-4862-A061-29F12186B14B}" presName="dummy3b" presStyleCnt="0"/>
      <dgm:spPr/>
    </dgm:pt>
    <dgm:pt modelId="{3BFB8B79-26A5-48D8-A073-6385ED98A13B}" type="pres">
      <dgm:prSet presAssocID="{D0A64EED-ED9F-4862-A061-29F12186B14B}" presName="wedge3Tx" presStyleLbl="node1" presStyleIdx="2" presStyleCnt="6">
        <dgm:presLayoutVars>
          <dgm:chMax val="0"/>
          <dgm:chPref val="0"/>
          <dgm:bulletEnabled val="1"/>
        </dgm:presLayoutVars>
      </dgm:prSet>
      <dgm:spPr/>
    </dgm:pt>
    <dgm:pt modelId="{9DFF9291-734A-4EC4-9CBD-9EA18B47CB74}" type="pres">
      <dgm:prSet presAssocID="{D0A64EED-ED9F-4862-A061-29F12186B14B}" presName="wedge4" presStyleLbl="node1" presStyleIdx="3" presStyleCnt="6" custLinFactNeighborY="0"/>
      <dgm:spPr/>
    </dgm:pt>
    <dgm:pt modelId="{53D9EC5D-3200-4C4B-80D6-C5D743511AE7}" type="pres">
      <dgm:prSet presAssocID="{D0A64EED-ED9F-4862-A061-29F12186B14B}" presName="dummy4a" presStyleCnt="0"/>
      <dgm:spPr/>
    </dgm:pt>
    <dgm:pt modelId="{DCE10C69-F2B2-4B8A-BEE9-06B18DCD04E9}" type="pres">
      <dgm:prSet presAssocID="{D0A64EED-ED9F-4862-A061-29F12186B14B}" presName="dummy4b" presStyleCnt="0"/>
      <dgm:spPr/>
    </dgm:pt>
    <dgm:pt modelId="{252416EF-CE46-40F1-896E-4B00A18C82F7}" type="pres">
      <dgm:prSet presAssocID="{D0A64EED-ED9F-4862-A061-29F12186B14B}" presName="wedge4Tx" presStyleLbl="node1" presStyleIdx="3" presStyleCnt="6">
        <dgm:presLayoutVars>
          <dgm:chMax val="0"/>
          <dgm:chPref val="0"/>
          <dgm:bulletEnabled val="1"/>
        </dgm:presLayoutVars>
      </dgm:prSet>
      <dgm:spPr/>
    </dgm:pt>
    <dgm:pt modelId="{14F9CD81-3A11-4759-AB43-D797AAE51510}" type="pres">
      <dgm:prSet presAssocID="{D0A64EED-ED9F-4862-A061-29F12186B14B}" presName="wedge5" presStyleLbl="node1" presStyleIdx="4" presStyleCnt="6"/>
      <dgm:spPr/>
    </dgm:pt>
    <dgm:pt modelId="{FF84C9F5-F8F9-4D88-9AAA-02F1FC8F5E7F}" type="pres">
      <dgm:prSet presAssocID="{D0A64EED-ED9F-4862-A061-29F12186B14B}" presName="dummy5a" presStyleCnt="0"/>
      <dgm:spPr/>
    </dgm:pt>
    <dgm:pt modelId="{0943EF1D-E4DD-4EED-A4C6-B27594C4478F}" type="pres">
      <dgm:prSet presAssocID="{D0A64EED-ED9F-4862-A061-29F12186B14B}" presName="dummy5b" presStyleCnt="0"/>
      <dgm:spPr/>
    </dgm:pt>
    <dgm:pt modelId="{62787722-116E-4320-9FEF-87446507FFC5}" type="pres">
      <dgm:prSet presAssocID="{D0A64EED-ED9F-4862-A061-29F12186B14B}" presName="wedge5Tx" presStyleLbl="node1" presStyleIdx="4" presStyleCnt="6">
        <dgm:presLayoutVars>
          <dgm:chMax val="0"/>
          <dgm:chPref val="0"/>
          <dgm:bulletEnabled val="1"/>
        </dgm:presLayoutVars>
      </dgm:prSet>
      <dgm:spPr/>
    </dgm:pt>
    <dgm:pt modelId="{28850FF0-7ED7-4376-8189-DBAB229FE812}" type="pres">
      <dgm:prSet presAssocID="{D0A64EED-ED9F-4862-A061-29F12186B14B}" presName="wedge6" presStyleLbl="node1" presStyleIdx="5" presStyleCnt="6"/>
      <dgm:spPr/>
    </dgm:pt>
    <dgm:pt modelId="{55C865B0-0D60-4508-B95D-F335AB8C4B0C}" type="pres">
      <dgm:prSet presAssocID="{D0A64EED-ED9F-4862-A061-29F12186B14B}" presName="dummy6a" presStyleCnt="0"/>
      <dgm:spPr/>
    </dgm:pt>
    <dgm:pt modelId="{89E327E8-2B3B-4D1A-AC5E-9145D0A228C2}" type="pres">
      <dgm:prSet presAssocID="{D0A64EED-ED9F-4862-A061-29F12186B14B}" presName="dummy6b" presStyleCnt="0"/>
      <dgm:spPr/>
    </dgm:pt>
    <dgm:pt modelId="{F3567108-B3E3-4508-BE0D-0667071EED21}" type="pres">
      <dgm:prSet presAssocID="{D0A64EED-ED9F-4862-A061-29F12186B14B}" presName="wedge6Tx" presStyleLbl="node1" presStyleIdx="5" presStyleCnt="6">
        <dgm:presLayoutVars>
          <dgm:chMax val="0"/>
          <dgm:chPref val="0"/>
          <dgm:bulletEnabled val="1"/>
        </dgm:presLayoutVars>
      </dgm:prSet>
      <dgm:spPr/>
    </dgm:pt>
    <dgm:pt modelId="{6A444849-6A05-412E-858C-C8828C8191C1}" type="pres">
      <dgm:prSet presAssocID="{6F061583-3354-4BAB-B623-DC83F25F9A11}" presName="arrowWedge1" presStyleLbl="fgSibTrans2D1" presStyleIdx="0" presStyleCnt="6"/>
      <dgm:spPr/>
    </dgm:pt>
    <dgm:pt modelId="{05C6865F-D177-4AED-9138-10EDFC27A1E6}" type="pres">
      <dgm:prSet presAssocID="{F7E2B762-9692-4AA1-B920-36381999DF5D}" presName="arrowWedge2" presStyleLbl="fgSibTrans2D1" presStyleIdx="1" presStyleCnt="6"/>
      <dgm:spPr/>
    </dgm:pt>
    <dgm:pt modelId="{F706A6C9-D5B7-4A40-B21E-21A24E90A502}" type="pres">
      <dgm:prSet presAssocID="{1510A61F-9BE2-4570-9023-E4711205D9FA}" presName="arrowWedge3" presStyleLbl="fgSibTrans2D1" presStyleIdx="2" presStyleCnt="6"/>
      <dgm:spPr/>
    </dgm:pt>
    <dgm:pt modelId="{CC4FD89C-933E-48AA-BB61-3A60A5EBD9FF}" type="pres">
      <dgm:prSet presAssocID="{1F359F2E-1CE4-4F76-9707-95350AA95F7E}" presName="arrowWedge4" presStyleLbl="fgSibTrans2D1" presStyleIdx="3" presStyleCnt="6"/>
      <dgm:spPr/>
    </dgm:pt>
    <dgm:pt modelId="{9C2B29AF-8EA6-4A05-B42F-983342E91CFA}" type="pres">
      <dgm:prSet presAssocID="{7EB671E9-09FB-4E04-8B8E-C608B9FD35BF}" presName="arrowWedge5" presStyleLbl="fgSibTrans2D1" presStyleIdx="4" presStyleCnt="6"/>
      <dgm:spPr/>
    </dgm:pt>
    <dgm:pt modelId="{A7AA25D0-EC35-43B6-8E81-AD97F8E718BD}" type="pres">
      <dgm:prSet presAssocID="{003AC240-72BC-404B-9F33-5E6396B281F7}" presName="arrowWedge6" presStyleLbl="fgSibTrans2D1" presStyleIdx="5" presStyleCnt="6"/>
      <dgm:spPr/>
    </dgm:pt>
  </dgm:ptLst>
  <dgm:cxnLst>
    <dgm:cxn modelId="{8A21FA0F-FD1C-4A21-B27D-5ADBF0DB3F6B}" type="presOf" srcId="{FE3ADFB9-C11B-4C2E-A7AD-DD82DDE55130}" destId="{E7B1B644-FE21-4B4A-B68A-10C5046BCCB0}" srcOrd="0" destOrd="0" presId="urn:microsoft.com/office/officeart/2005/8/layout/cycle8"/>
    <dgm:cxn modelId="{A36DA72A-7445-4802-A945-1EF0678FF91A}" type="presOf" srcId="{42EC19D7-412F-4230-A163-AE69B4AB7FAB}" destId="{2544ECF3-235A-4E7E-8DD2-81D3F7B2882F}" srcOrd="1" destOrd="0" presId="urn:microsoft.com/office/officeart/2005/8/layout/cycle8"/>
    <dgm:cxn modelId="{A87FB52D-3AFD-4B95-9453-1F3A3B110F7C}" type="presOf" srcId="{D0A64EED-ED9F-4862-A061-29F12186B14B}" destId="{1D4C4D0C-A7F5-45B1-BE43-11A43D9ECEA2}" srcOrd="0" destOrd="0" presId="urn:microsoft.com/office/officeart/2005/8/layout/cycle8"/>
    <dgm:cxn modelId="{53910031-C44D-4A3F-A22D-2FDAF91192E0}" type="presOf" srcId="{5330DD5D-F9AC-4FBE-8370-2F43A4D14C4B}" destId="{F3567108-B3E3-4508-BE0D-0667071EED21}" srcOrd="1" destOrd="0" presId="urn:microsoft.com/office/officeart/2005/8/layout/cycle8"/>
    <dgm:cxn modelId="{83FFC134-1CB8-482B-B478-CEDE1BF14D3B}" type="presOf" srcId="{42EC19D7-412F-4230-A163-AE69B4AB7FAB}" destId="{000185DB-8842-4093-B645-24ACB35AAEE4}" srcOrd="0" destOrd="0" presId="urn:microsoft.com/office/officeart/2005/8/layout/cycle8"/>
    <dgm:cxn modelId="{7F61023F-68D9-4A67-9493-61ACEE18584C}" srcId="{D0A64EED-ED9F-4862-A061-29F12186B14B}" destId="{F74ED7DB-E504-4D20-96BF-D32D9E2FD514}" srcOrd="4" destOrd="0" parTransId="{23D38DFD-2A6E-4226-A52C-01C51CE8C630}" sibTransId="{7EB671E9-09FB-4E04-8B8E-C608B9FD35BF}"/>
    <dgm:cxn modelId="{461C1F62-20D6-4EC3-8BE9-85A6BFD733AF}" srcId="{D0A64EED-ED9F-4862-A061-29F12186B14B}" destId="{5330DD5D-F9AC-4FBE-8370-2F43A4D14C4B}" srcOrd="5" destOrd="0" parTransId="{D20B231F-1D96-42DE-8710-898F7767CA9C}" sibTransId="{003AC240-72BC-404B-9F33-5E6396B281F7}"/>
    <dgm:cxn modelId="{C0821066-5022-4B9E-8624-894485EA51FD}" srcId="{D0A64EED-ED9F-4862-A061-29F12186B14B}" destId="{FE3ADFB9-C11B-4C2E-A7AD-DD82DDE55130}" srcOrd="2" destOrd="0" parTransId="{BB06CDEC-359C-460B-8E14-360A719EA4E9}" sibTransId="{1510A61F-9BE2-4570-9023-E4711205D9FA}"/>
    <dgm:cxn modelId="{64F20B4E-DD24-4E10-ADEB-5B70FD80F789}" type="presOf" srcId="{F74ED7DB-E504-4D20-96BF-D32D9E2FD514}" destId="{62787722-116E-4320-9FEF-87446507FFC5}" srcOrd="1" destOrd="0" presId="urn:microsoft.com/office/officeart/2005/8/layout/cycle8"/>
    <dgm:cxn modelId="{79254F55-2610-4BE5-B1C5-9A046B001C8E}" srcId="{D0A64EED-ED9F-4862-A061-29F12186B14B}" destId="{42EC19D7-412F-4230-A163-AE69B4AB7FAB}" srcOrd="0" destOrd="0" parTransId="{1F26D25B-A381-4E48-906B-A6B61E67C55C}" sibTransId="{6F061583-3354-4BAB-B623-DC83F25F9A11}"/>
    <dgm:cxn modelId="{DA493E78-DB71-4616-B5D0-78CB7616074A}" srcId="{D0A64EED-ED9F-4862-A061-29F12186B14B}" destId="{5BDC810D-97C8-48B6-B1D3-4AB2B202A03A}" srcOrd="1" destOrd="0" parTransId="{A715B5D1-7862-4BE7-B4CC-BBDF3D4F012E}" sibTransId="{F7E2B762-9692-4AA1-B920-36381999DF5D}"/>
    <dgm:cxn modelId="{79FA838A-CC67-46A0-904C-68586A33EF7F}" type="presOf" srcId="{0FF2CF9D-AFCF-4916-9C14-3317027995ED}" destId="{252416EF-CE46-40F1-896E-4B00A18C82F7}" srcOrd="1" destOrd="0" presId="urn:microsoft.com/office/officeart/2005/8/layout/cycle8"/>
    <dgm:cxn modelId="{45CE428B-1D22-45E6-B4AA-B1326F87E51F}" srcId="{D0A64EED-ED9F-4862-A061-29F12186B14B}" destId="{0FF2CF9D-AFCF-4916-9C14-3317027995ED}" srcOrd="3" destOrd="0" parTransId="{7B40155E-0A67-4673-87F1-7E04BBE5D2D3}" sibTransId="{1F359F2E-1CE4-4F76-9707-95350AA95F7E}"/>
    <dgm:cxn modelId="{3FC915AE-F9DB-429F-A1FE-249DDDA2A895}" type="presOf" srcId="{5BDC810D-97C8-48B6-B1D3-4AB2B202A03A}" destId="{BAC448F1-D61A-414D-B48B-0CF4E5FC2B4F}" srcOrd="1" destOrd="0" presId="urn:microsoft.com/office/officeart/2005/8/layout/cycle8"/>
    <dgm:cxn modelId="{3E6852C8-A251-4CB7-B560-3BAF6A15139B}" type="presOf" srcId="{5BDC810D-97C8-48B6-B1D3-4AB2B202A03A}" destId="{C4C6E89B-495C-4D2C-AF0B-A0E9E342CF1E}" srcOrd="0" destOrd="0" presId="urn:microsoft.com/office/officeart/2005/8/layout/cycle8"/>
    <dgm:cxn modelId="{FDDF4DE0-4013-49E5-8B26-E3A22FA3199D}" type="presOf" srcId="{F74ED7DB-E504-4D20-96BF-D32D9E2FD514}" destId="{14F9CD81-3A11-4759-AB43-D797AAE51510}" srcOrd="0" destOrd="0" presId="urn:microsoft.com/office/officeart/2005/8/layout/cycle8"/>
    <dgm:cxn modelId="{937D1EF1-E802-4987-9660-62E4013E90DF}" type="presOf" srcId="{5330DD5D-F9AC-4FBE-8370-2F43A4D14C4B}" destId="{28850FF0-7ED7-4376-8189-DBAB229FE812}" srcOrd="0" destOrd="0" presId="urn:microsoft.com/office/officeart/2005/8/layout/cycle8"/>
    <dgm:cxn modelId="{3B338CFE-10AC-4CFD-8FB0-13F489A49E38}" type="presOf" srcId="{FE3ADFB9-C11B-4C2E-A7AD-DD82DDE55130}" destId="{3BFB8B79-26A5-48D8-A073-6385ED98A13B}" srcOrd="1" destOrd="0" presId="urn:microsoft.com/office/officeart/2005/8/layout/cycle8"/>
    <dgm:cxn modelId="{8617F8FF-48FB-418F-9C69-97120D4A8A3A}" type="presOf" srcId="{0FF2CF9D-AFCF-4916-9C14-3317027995ED}" destId="{9DFF9291-734A-4EC4-9CBD-9EA18B47CB74}" srcOrd="0" destOrd="0" presId="urn:microsoft.com/office/officeart/2005/8/layout/cycle8"/>
    <dgm:cxn modelId="{5B5EFCB3-D182-48F5-870F-FADCD8D14883}" type="presParOf" srcId="{1D4C4D0C-A7F5-45B1-BE43-11A43D9ECEA2}" destId="{000185DB-8842-4093-B645-24ACB35AAEE4}" srcOrd="0" destOrd="0" presId="urn:microsoft.com/office/officeart/2005/8/layout/cycle8"/>
    <dgm:cxn modelId="{11786073-11E9-4683-8CDD-DD204BFE71AF}" type="presParOf" srcId="{1D4C4D0C-A7F5-45B1-BE43-11A43D9ECEA2}" destId="{91AF8BB8-901F-4F8D-AD02-156079A3DE28}" srcOrd="1" destOrd="0" presId="urn:microsoft.com/office/officeart/2005/8/layout/cycle8"/>
    <dgm:cxn modelId="{4AE40D0F-3FCF-4E75-A1B0-A37F5197A877}" type="presParOf" srcId="{1D4C4D0C-A7F5-45B1-BE43-11A43D9ECEA2}" destId="{9B3E24E2-20AD-4E63-A54B-95292F10A917}" srcOrd="2" destOrd="0" presId="urn:microsoft.com/office/officeart/2005/8/layout/cycle8"/>
    <dgm:cxn modelId="{512A7402-7147-4656-9A86-69968A60E889}" type="presParOf" srcId="{1D4C4D0C-A7F5-45B1-BE43-11A43D9ECEA2}" destId="{2544ECF3-235A-4E7E-8DD2-81D3F7B2882F}" srcOrd="3" destOrd="0" presId="urn:microsoft.com/office/officeart/2005/8/layout/cycle8"/>
    <dgm:cxn modelId="{0D0A4D35-6BC5-457F-9AFA-0EEB23147326}" type="presParOf" srcId="{1D4C4D0C-A7F5-45B1-BE43-11A43D9ECEA2}" destId="{C4C6E89B-495C-4D2C-AF0B-A0E9E342CF1E}" srcOrd="4" destOrd="0" presId="urn:microsoft.com/office/officeart/2005/8/layout/cycle8"/>
    <dgm:cxn modelId="{FA9CF571-76BD-4402-B554-586ADD72810A}" type="presParOf" srcId="{1D4C4D0C-A7F5-45B1-BE43-11A43D9ECEA2}" destId="{E6A7B9B6-0467-4DF9-AF80-29BA9C36BB4F}" srcOrd="5" destOrd="0" presId="urn:microsoft.com/office/officeart/2005/8/layout/cycle8"/>
    <dgm:cxn modelId="{6CB53953-38A2-4263-BBA7-E6F014AEB8B2}" type="presParOf" srcId="{1D4C4D0C-A7F5-45B1-BE43-11A43D9ECEA2}" destId="{C78B1145-C39A-41E0-802F-82703DC08851}" srcOrd="6" destOrd="0" presId="urn:microsoft.com/office/officeart/2005/8/layout/cycle8"/>
    <dgm:cxn modelId="{F2C354C0-1542-41EA-A7A9-002FFA697E9B}" type="presParOf" srcId="{1D4C4D0C-A7F5-45B1-BE43-11A43D9ECEA2}" destId="{BAC448F1-D61A-414D-B48B-0CF4E5FC2B4F}" srcOrd="7" destOrd="0" presId="urn:microsoft.com/office/officeart/2005/8/layout/cycle8"/>
    <dgm:cxn modelId="{4CB4A358-5981-4491-B9A3-278915941264}" type="presParOf" srcId="{1D4C4D0C-A7F5-45B1-BE43-11A43D9ECEA2}" destId="{E7B1B644-FE21-4B4A-B68A-10C5046BCCB0}" srcOrd="8" destOrd="0" presId="urn:microsoft.com/office/officeart/2005/8/layout/cycle8"/>
    <dgm:cxn modelId="{CD28F0D7-22E6-4F74-B0AA-292898309F0F}" type="presParOf" srcId="{1D4C4D0C-A7F5-45B1-BE43-11A43D9ECEA2}" destId="{20F18B21-BAEA-4752-9A13-0973ABF02610}" srcOrd="9" destOrd="0" presId="urn:microsoft.com/office/officeart/2005/8/layout/cycle8"/>
    <dgm:cxn modelId="{C9B4783D-3E0F-469F-9BEB-658349DF3C61}" type="presParOf" srcId="{1D4C4D0C-A7F5-45B1-BE43-11A43D9ECEA2}" destId="{5F714AEE-5A3A-44D6-945E-D24973137182}" srcOrd="10" destOrd="0" presId="urn:microsoft.com/office/officeart/2005/8/layout/cycle8"/>
    <dgm:cxn modelId="{A5368AEF-549F-4E07-AB70-5F1A7FCCEAD3}" type="presParOf" srcId="{1D4C4D0C-A7F5-45B1-BE43-11A43D9ECEA2}" destId="{3BFB8B79-26A5-48D8-A073-6385ED98A13B}" srcOrd="11" destOrd="0" presId="urn:microsoft.com/office/officeart/2005/8/layout/cycle8"/>
    <dgm:cxn modelId="{CC8347E0-09DC-41D2-8B35-45F9659EB55E}" type="presParOf" srcId="{1D4C4D0C-A7F5-45B1-BE43-11A43D9ECEA2}" destId="{9DFF9291-734A-4EC4-9CBD-9EA18B47CB74}" srcOrd="12" destOrd="0" presId="urn:microsoft.com/office/officeart/2005/8/layout/cycle8"/>
    <dgm:cxn modelId="{2DA64FD5-AE3A-45BC-82CF-6ED021C244AC}" type="presParOf" srcId="{1D4C4D0C-A7F5-45B1-BE43-11A43D9ECEA2}" destId="{53D9EC5D-3200-4C4B-80D6-C5D743511AE7}" srcOrd="13" destOrd="0" presId="urn:microsoft.com/office/officeart/2005/8/layout/cycle8"/>
    <dgm:cxn modelId="{A521F178-0843-4254-8C60-A64E9E55521A}" type="presParOf" srcId="{1D4C4D0C-A7F5-45B1-BE43-11A43D9ECEA2}" destId="{DCE10C69-F2B2-4B8A-BEE9-06B18DCD04E9}" srcOrd="14" destOrd="0" presId="urn:microsoft.com/office/officeart/2005/8/layout/cycle8"/>
    <dgm:cxn modelId="{F1F0FD4B-9337-41E8-BCE4-4B640195E944}" type="presParOf" srcId="{1D4C4D0C-A7F5-45B1-BE43-11A43D9ECEA2}" destId="{252416EF-CE46-40F1-896E-4B00A18C82F7}" srcOrd="15" destOrd="0" presId="urn:microsoft.com/office/officeart/2005/8/layout/cycle8"/>
    <dgm:cxn modelId="{95CFBFAE-CEC5-454F-8FB8-44DFAB85FD27}" type="presParOf" srcId="{1D4C4D0C-A7F5-45B1-BE43-11A43D9ECEA2}" destId="{14F9CD81-3A11-4759-AB43-D797AAE51510}" srcOrd="16" destOrd="0" presId="urn:microsoft.com/office/officeart/2005/8/layout/cycle8"/>
    <dgm:cxn modelId="{0FA828FA-A61F-4071-A199-372DC8356E32}" type="presParOf" srcId="{1D4C4D0C-A7F5-45B1-BE43-11A43D9ECEA2}" destId="{FF84C9F5-F8F9-4D88-9AAA-02F1FC8F5E7F}" srcOrd="17" destOrd="0" presId="urn:microsoft.com/office/officeart/2005/8/layout/cycle8"/>
    <dgm:cxn modelId="{7B683296-B4C2-4EE9-B2E9-7876FFC369C3}" type="presParOf" srcId="{1D4C4D0C-A7F5-45B1-BE43-11A43D9ECEA2}" destId="{0943EF1D-E4DD-4EED-A4C6-B27594C4478F}" srcOrd="18" destOrd="0" presId="urn:microsoft.com/office/officeart/2005/8/layout/cycle8"/>
    <dgm:cxn modelId="{C66D1076-1485-4F59-B00A-20ED128B3372}" type="presParOf" srcId="{1D4C4D0C-A7F5-45B1-BE43-11A43D9ECEA2}" destId="{62787722-116E-4320-9FEF-87446507FFC5}" srcOrd="19" destOrd="0" presId="urn:microsoft.com/office/officeart/2005/8/layout/cycle8"/>
    <dgm:cxn modelId="{FF080205-F725-4E1C-945E-C0995AC94A82}" type="presParOf" srcId="{1D4C4D0C-A7F5-45B1-BE43-11A43D9ECEA2}" destId="{28850FF0-7ED7-4376-8189-DBAB229FE812}" srcOrd="20" destOrd="0" presId="urn:microsoft.com/office/officeart/2005/8/layout/cycle8"/>
    <dgm:cxn modelId="{0C40922D-17C4-4E49-8C2D-4A3018AC0EF7}" type="presParOf" srcId="{1D4C4D0C-A7F5-45B1-BE43-11A43D9ECEA2}" destId="{55C865B0-0D60-4508-B95D-F335AB8C4B0C}" srcOrd="21" destOrd="0" presId="urn:microsoft.com/office/officeart/2005/8/layout/cycle8"/>
    <dgm:cxn modelId="{51B00456-4B7E-4291-842C-C9316BA586BD}" type="presParOf" srcId="{1D4C4D0C-A7F5-45B1-BE43-11A43D9ECEA2}" destId="{89E327E8-2B3B-4D1A-AC5E-9145D0A228C2}" srcOrd="22" destOrd="0" presId="urn:microsoft.com/office/officeart/2005/8/layout/cycle8"/>
    <dgm:cxn modelId="{52C0B139-ED6D-450C-A3C1-F319BDB7B824}" type="presParOf" srcId="{1D4C4D0C-A7F5-45B1-BE43-11A43D9ECEA2}" destId="{F3567108-B3E3-4508-BE0D-0667071EED21}" srcOrd="23" destOrd="0" presId="urn:microsoft.com/office/officeart/2005/8/layout/cycle8"/>
    <dgm:cxn modelId="{CC5A87AF-AF92-4348-ACAD-D0B0E73EF5BB}" type="presParOf" srcId="{1D4C4D0C-A7F5-45B1-BE43-11A43D9ECEA2}" destId="{6A444849-6A05-412E-858C-C8828C8191C1}" srcOrd="24" destOrd="0" presId="urn:microsoft.com/office/officeart/2005/8/layout/cycle8"/>
    <dgm:cxn modelId="{4035B8D3-06CC-4237-A274-B2A6FED26C7D}" type="presParOf" srcId="{1D4C4D0C-A7F5-45B1-BE43-11A43D9ECEA2}" destId="{05C6865F-D177-4AED-9138-10EDFC27A1E6}" srcOrd="25" destOrd="0" presId="urn:microsoft.com/office/officeart/2005/8/layout/cycle8"/>
    <dgm:cxn modelId="{28102C75-03C1-4B79-987C-1F9C5FD16FB9}" type="presParOf" srcId="{1D4C4D0C-A7F5-45B1-BE43-11A43D9ECEA2}" destId="{F706A6C9-D5B7-4A40-B21E-21A24E90A502}" srcOrd="26" destOrd="0" presId="urn:microsoft.com/office/officeart/2005/8/layout/cycle8"/>
    <dgm:cxn modelId="{5315DE72-4940-4C95-9F40-AFDF40D87F65}" type="presParOf" srcId="{1D4C4D0C-A7F5-45B1-BE43-11A43D9ECEA2}" destId="{CC4FD89C-933E-48AA-BB61-3A60A5EBD9FF}" srcOrd="27" destOrd="0" presId="urn:microsoft.com/office/officeart/2005/8/layout/cycle8"/>
    <dgm:cxn modelId="{80258768-A859-4FF8-9D42-26635A5055F6}" type="presParOf" srcId="{1D4C4D0C-A7F5-45B1-BE43-11A43D9ECEA2}" destId="{9C2B29AF-8EA6-4A05-B42F-983342E91CFA}" srcOrd="28" destOrd="0" presId="urn:microsoft.com/office/officeart/2005/8/layout/cycle8"/>
    <dgm:cxn modelId="{28F0A712-9BC1-40BA-B103-45D489198FC3}" type="presParOf" srcId="{1D4C4D0C-A7F5-45B1-BE43-11A43D9ECEA2}" destId="{A7AA25D0-EC35-43B6-8E81-AD97F8E718BD}" srcOrd="29" destOrd="0" presId="urn:microsoft.com/office/officeart/2005/8/layout/cycle8"/>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0185DB-8842-4093-B645-24ACB35AAEE4}">
      <dsp:nvSpPr>
        <dsp:cNvPr id="0" name=""/>
        <dsp:cNvSpPr/>
      </dsp:nvSpPr>
      <dsp:spPr>
        <a:xfrm>
          <a:off x="759576" y="151673"/>
          <a:ext cx="2273134" cy="2273134"/>
        </a:xfrm>
        <a:prstGeom prst="pie">
          <a:avLst>
            <a:gd name="adj1" fmla="val 16200000"/>
            <a:gd name="adj2" fmla="val 19800000"/>
          </a:avLst>
        </a:prstGeom>
        <a:solidFill>
          <a:schemeClr val="accent1">
            <a:lumMod val="25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b="1" kern="1200" dirty="0">
              <a:solidFill>
                <a:schemeClr val="bg1"/>
              </a:solidFill>
            </a:rPr>
            <a:t>Burden of</a:t>
          </a:r>
        </a:p>
        <a:p>
          <a:pPr marL="0" lvl="0" indent="0" algn="ctr" defTabSz="400050">
            <a:lnSpc>
              <a:spcPct val="90000"/>
            </a:lnSpc>
            <a:spcBef>
              <a:spcPct val="0"/>
            </a:spcBef>
            <a:spcAft>
              <a:spcPct val="35000"/>
            </a:spcAft>
            <a:buNone/>
          </a:pPr>
          <a:r>
            <a:rPr lang="en-US" sz="900" b="1" kern="1200" dirty="0">
              <a:solidFill>
                <a:schemeClr val="bg1"/>
              </a:solidFill>
            </a:rPr>
            <a:t>Illness</a:t>
          </a:r>
        </a:p>
      </dsp:txBody>
      <dsp:txXfrm>
        <a:off x="1950266" y="442039"/>
        <a:ext cx="595344" cy="460039"/>
      </dsp:txXfrm>
    </dsp:sp>
    <dsp:sp modelId="{C4C6E89B-495C-4D2C-AF0B-A0E9E342CF1E}">
      <dsp:nvSpPr>
        <dsp:cNvPr id="0" name=""/>
        <dsp:cNvSpPr/>
      </dsp:nvSpPr>
      <dsp:spPr>
        <a:xfrm>
          <a:off x="786637" y="198489"/>
          <a:ext cx="2273134" cy="2273134"/>
        </a:xfrm>
        <a:prstGeom prst="pie">
          <a:avLst>
            <a:gd name="adj1" fmla="val 19800000"/>
            <a:gd name="adj2" fmla="val 1800000"/>
          </a:avLst>
        </a:prstGeom>
        <a:solidFill>
          <a:schemeClr val="accent1">
            <a:lumMod val="1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b="1" kern="1200" dirty="0">
              <a:solidFill>
                <a:schemeClr val="bg1"/>
              </a:solidFill>
            </a:rPr>
            <a:t>Mitigation</a:t>
          </a:r>
        </a:p>
      </dsp:txBody>
      <dsp:txXfrm>
        <a:off x="2329122" y="1118567"/>
        <a:ext cx="622405" cy="446508"/>
      </dsp:txXfrm>
    </dsp:sp>
    <dsp:sp modelId="{E7B1B644-FE21-4B4A-B68A-10C5046BCCB0}">
      <dsp:nvSpPr>
        <dsp:cNvPr id="0" name=""/>
        <dsp:cNvSpPr/>
      </dsp:nvSpPr>
      <dsp:spPr>
        <a:xfrm>
          <a:off x="751234" y="230097"/>
          <a:ext cx="2273134" cy="2273134"/>
        </a:xfrm>
        <a:prstGeom prst="pie">
          <a:avLst>
            <a:gd name="adj1" fmla="val 1800000"/>
            <a:gd name="adj2" fmla="val 5400000"/>
          </a:avLst>
        </a:prstGeom>
        <a:solidFill>
          <a:schemeClr val="accent1"/>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b="1" kern="1200" dirty="0">
              <a:solidFill>
                <a:schemeClr val="bg1"/>
              </a:solidFill>
            </a:rPr>
            <a:t>Baseline</a:t>
          </a:r>
        </a:p>
      </dsp:txBody>
      <dsp:txXfrm>
        <a:off x="1941923" y="1766357"/>
        <a:ext cx="595344" cy="460039"/>
      </dsp:txXfrm>
    </dsp:sp>
    <dsp:sp modelId="{9DFF9291-734A-4EC4-9CBD-9EA18B47CB74}">
      <dsp:nvSpPr>
        <dsp:cNvPr id="0" name=""/>
        <dsp:cNvSpPr/>
      </dsp:nvSpPr>
      <dsp:spPr>
        <a:xfrm>
          <a:off x="705454" y="245304"/>
          <a:ext cx="2273134" cy="2273134"/>
        </a:xfrm>
        <a:prstGeom prst="pie">
          <a:avLst>
            <a:gd name="adj1" fmla="val 5400000"/>
            <a:gd name="adj2" fmla="val 9000000"/>
          </a:avLst>
        </a:prstGeom>
        <a:solidFill>
          <a:schemeClr val="accent1">
            <a:lumMod val="9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b="1" kern="1200" dirty="0">
              <a:solidFill>
                <a:schemeClr val="bg1"/>
              </a:solidFill>
            </a:rPr>
            <a:t>Trends</a:t>
          </a:r>
        </a:p>
      </dsp:txBody>
      <dsp:txXfrm>
        <a:off x="1192554" y="1781565"/>
        <a:ext cx="595344" cy="460039"/>
      </dsp:txXfrm>
    </dsp:sp>
    <dsp:sp modelId="{14F9CD81-3A11-4759-AB43-D797AAE51510}">
      <dsp:nvSpPr>
        <dsp:cNvPr id="0" name=""/>
        <dsp:cNvSpPr/>
      </dsp:nvSpPr>
      <dsp:spPr>
        <a:xfrm>
          <a:off x="678393" y="198489"/>
          <a:ext cx="2273134" cy="2273134"/>
        </a:xfrm>
        <a:prstGeom prst="pie">
          <a:avLst>
            <a:gd name="adj1" fmla="val 9000000"/>
            <a:gd name="adj2" fmla="val 12600000"/>
          </a:avLst>
        </a:prstGeom>
        <a:solidFill>
          <a:schemeClr val="accent1">
            <a:lumMod val="75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b="1" kern="1200" dirty="0">
              <a:solidFill>
                <a:schemeClr val="bg1"/>
              </a:solidFill>
            </a:rPr>
            <a:t>Spread</a:t>
          </a:r>
        </a:p>
      </dsp:txBody>
      <dsp:txXfrm>
        <a:off x="786637" y="1118567"/>
        <a:ext cx="622405" cy="446508"/>
      </dsp:txXfrm>
    </dsp:sp>
    <dsp:sp modelId="{28850FF0-7ED7-4376-8189-DBAB229FE812}">
      <dsp:nvSpPr>
        <dsp:cNvPr id="0" name=""/>
        <dsp:cNvSpPr/>
      </dsp:nvSpPr>
      <dsp:spPr>
        <a:xfrm>
          <a:off x="705454" y="151673"/>
          <a:ext cx="2273134" cy="2273134"/>
        </a:xfrm>
        <a:prstGeom prst="pie">
          <a:avLst>
            <a:gd name="adj1" fmla="val 12600000"/>
            <a:gd name="adj2" fmla="val 16200000"/>
          </a:avLst>
        </a:prstGeom>
        <a:solidFill>
          <a:schemeClr val="accent1">
            <a:lumMod val="5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b="1" kern="1200" dirty="0">
              <a:solidFill>
                <a:schemeClr val="bg1"/>
              </a:solidFill>
            </a:rPr>
            <a:t>Attribution</a:t>
          </a:r>
        </a:p>
      </dsp:txBody>
      <dsp:txXfrm>
        <a:off x="1192554" y="442039"/>
        <a:ext cx="595344" cy="460039"/>
      </dsp:txXfrm>
    </dsp:sp>
    <dsp:sp modelId="{6A444849-6A05-412E-858C-C8828C8191C1}">
      <dsp:nvSpPr>
        <dsp:cNvPr id="0" name=""/>
        <dsp:cNvSpPr/>
      </dsp:nvSpPr>
      <dsp:spPr>
        <a:xfrm>
          <a:off x="618775" y="10955"/>
          <a:ext cx="2554570" cy="2554570"/>
        </a:xfrm>
        <a:prstGeom prst="circularArrow">
          <a:avLst>
            <a:gd name="adj1" fmla="val 5085"/>
            <a:gd name="adj2" fmla="val 327528"/>
            <a:gd name="adj3" fmla="val 19472472"/>
            <a:gd name="adj4" fmla="val 16200251"/>
            <a:gd name="adj5" fmla="val 5932"/>
          </a:avLst>
        </a:prstGeom>
        <a:gradFill rotWithShape="0">
          <a:gsLst>
            <a:gs pos="0">
              <a:schemeClr val="accent1">
                <a:tint val="60000"/>
                <a:hueOff val="0"/>
                <a:satOff val="0"/>
                <a:lumOff val="0"/>
                <a:alphaOff val="0"/>
                <a:tint val="100000"/>
                <a:shade val="100000"/>
                <a:satMod val="130000"/>
              </a:schemeClr>
            </a:gs>
            <a:gs pos="100000">
              <a:schemeClr val="accent1">
                <a:tint val="6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05C6865F-D177-4AED-9138-10EDFC27A1E6}">
      <dsp:nvSpPr>
        <dsp:cNvPr id="0" name=""/>
        <dsp:cNvSpPr/>
      </dsp:nvSpPr>
      <dsp:spPr>
        <a:xfrm>
          <a:off x="645836" y="57771"/>
          <a:ext cx="2554570" cy="2554570"/>
        </a:xfrm>
        <a:prstGeom prst="circularArrow">
          <a:avLst>
            <a:gd name="adj1" fmla="val 5085"/>
            <a:gd name="adj2" fmla="val 327528"/>
            <a:gd name="adj3" fmla="val 1472472"/>
            <a:gd name="adj4" fmla="val 19800000"/>
            <a:gd name="adj5" fmla="val 5932"/>
          </a:avLst>
        </a:prstGeom>
        <a:gradFill rotWithShape="0">
          <a:gsLst>
            <a:gs pos="0">
              <a:schemeClr val="accent1">
                <a:tint val="60000"/>
                <a:hueOff val="0"/>
                <a:satOff val="0"/>
                <a:lumOff val="0"/>
                <a:alphaOff val="0"/>
                <a:tint val="100000"/>
                <a:shade val="100000"/>
                <a:satMod val="130000"/>
              </a:schemeClr>
            </a:gs>
            <a:gs pos="100000">
              <a:schemeClr val="accent1">
                <a:tint val="6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F706A6C9-D5B7-4A40-B21E-21A24E90A502}">
      <dsp:nvSpPr>
        <dsp:cNvPr id="0" name=""/>
        <dsp:cNvSpPr/>
      </dsp:nvSpPr>
      <dsp:spPr>
        <a:xfrm>
          <a:off x="610433" y="89379"/>
          <a:ext cx="2554570" cy="2554570"/>
        </a:xfrm>
        <a:prstGeom prst="circularArrow">
          <a:avLst>
            <a:gd name="adj1" fmla="val 5085"/>
            <a:gd name="adj2" fmla="val 327528"/>
            <a:gd name="adj3" fmla="val 5072221"/>
            <a:gd name="adj4" fmla="val 1800000"/>
            <a:gd name="adj5" fmla="val 5932"/>
          </a:avLst>
        </a:prstGeom>
        <a:gradFill rotWithShape="0">
          <a:gsLst>
            <a:gs pos="0">
              <a:schemeClr val="accent1">
                <a:tint val="60000"/>
                <a:hueOff val="0"/>
                <a:satOff val="0"/>
                <a:lumOff val="0"/>
                <a:alphaOff val="0"/>
                <a:tint val="100000"/>
                <a:shade val="100000"/>
                <a:satMod val="130000"/>
              </a:schemeClr>
            </a:gs>
            <a:gs pos="100000">
              <a:schemeClr val="accent1">
                <a:tint val="6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CC4FD89C-933E-48AA-BB61-3A60A5EBD9FF}">
      <dsp:nvSpPr>
        <dsp:cNvPr id="0" name=""/>
        <dsp:cNvSpPr/>
      </dsp:nvSpPr>
      <dsp:spPr>
        <a:xfrm>
          <a:off x="564819" y="104586"/>
          <a:ext cx="2554570" cy="2554570"/>
        </a:xfrm>
        <a:prstGeom prst="circularArrow">
          <a:avLst>
            <a:gd name="adj1" fmla="val 5085"/>
            <a:gd name="adj2" fmla="val 327528"/>
            <a:gd name="adj3" fmla="val 8672472"/>
            <a:gd name="adj4" fmla="val 5400251"/>
            <a:gd name="adj5" fmla="val 5932"/>
          </a:avLst>
        </a:prstGeom>
        <a:gradFill rotWithShape="0">
          <a:gsLst>
            <a:gs pos="0">
              <a:schemeClr val="accent1">
                <a:tint val="60000"/>
                <a:hueOff val="0"/>
                <a:satOff val="0"/>
                <a:lumOff val="0"/>
                <a:alphaOff val="0"/>
                <a:tint val="100000"/>
                <a:shade val="100000"/>
                <a:satMod val="130000"/>
              </a:schemeClr>
            </a:gs>
            <a:gs pos="100000">
              <a:schemeClr val="accent1">
                <a:tint val="6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9C2B29AF-8EA6-4A05-B42F-983342E91CFA}">
      <dsp:nvSpPr>
        <dsp:cNvPr id="0" name=""/>
        <dsp:cNvSpPr/>
      </dsp:nvSpPr>
      <dsp:spPr>
        <a:xfrm>
          <a:off x="537758" y="57771"/>
          <a:ext cx="2554570" cy="2554570"/>
        </a:xfrm>
        <a:prstGeom prst="circularArrow">
          <a:avLst>
            <a:gd name="adj1" fmla="val 5085"/>
            <a:gd name="adj2" fmla="val 327528"/>
            <a:gd name="adj3" fmla="val 12272472"/>
            <a:gd name="adj4" fmla="val 9000000"/>
            <a:gd name="adj5" fmla="val 5932"/>
          </a:avLst>
        </a:prstGeom>
        <a:gradFill rotWithShape="0">
          <a:gsLst>
            <a:gs pos="0">
              <a:schemeClr val="accent1">
                <a:tint val="60000"/>
                <a:hueOff val="0"/>
                <a:satOff val="0"/>
                <a:lumOff val="0"/>
                <a:alphaOff val="0"/>
                <a:tint val="100000"/>
                <a:shade val="100000"/>
                <a:satMod val="130000"/>
              </a:schemeClr>
            </a:gs>
            <a:gs pos="100000">
              <a:schemeClr val="accent1">
                <a:tint val="6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A7AA25D0-EC35-43B6-8E81-AD97F8E718BD}">
      <dsp:nvSpPr>
        <dsp:cNvPr id="0" name=""/>
        <dsp:cNvSpPr/>
      </dsp:nvSpPr>
      <dsp:spPr>
        <a:xfrm>
          <a:off x="564819" y="10955"/>
          <a:ext cx="2554570" cy="2554570"/>
        </a:xfrm>
        <a:prstGeom prst="circularArrow">
          <a:avLst>
            <a:gd name="adj1" fmla="val 5085"/>
            <a:gd name="adj2" fmla="val 327528"/>
            <a:gd name="adj3" fmla="val 15872221"/>
            <a:gd name="adj4" fmla="val 12600000"/>
            <a:gd name="adj5" fmla="val 5932"/>
          </a:avLst>
        </a:prstGeom>
        <a:gradFill rotWithShape="0">
          <a:gsLst>
            <a:gs pos="0">
              <a:schemeClr val="accent1">
                <a:tint val="60000"/>
                <a:hueOff val="0"/>
                <a:satOff val="0"/>
                <a:lumOff val="0"/>
                <a:alphaOff val="0"/>
                <a:tint val="100000"/>
                <a:shade val="100000"/>
                <a:satMod val="130000"/>
              </a:schemeClr>
            </a:gs>
            <a:gs pos="100000">
              <a:schemeClr val="accent1">
                <a:tint val="6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0185DB-8842-4093-B645-24ACB35AAEE4}">
      <dsp:nvSpPr>
        <dsp:cNvPr id="0" name=""/>
        <dsp:cNvSpPr/>
      </dsp:nvSpPr>
      <dsp:spPr>
        <a:xfrm>
          <a:off x="531648" y="86762"/>
          <a:ext cx="1403521" cy="1403521"/>
        </a:xfrm>
        <a:prstGeom prst="pie">
          <a:avLst>
            <a:gd name="adj1" fmla="val 16200000"/>
            <a:gd name="adj2" fmla="val 19800000"/>
          </a:avLst>
        </a:prstGeom>
        <a:solidFill>
          <a:schemeClr val="accent1">
            <a:lumMod val="25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US" sz="500" b="1" kern="1200" dirty="0">
              <a:solidFill>
                <a:schemeClr val="bg1"/>
              </a:solidFill>
            </a:rPr>
            <a:t>Burden of</a:t>
          </a:r>
        </a:p>
        <a:p>
          <a:pPr marL="0" lvl="0" indent="0" algn="ctr" defTabSz="222250">
            <a:lnSpc>
              <a:spcPct val="90000"/>
            </a:lnSpc>
            <a:spcBef>
              <a:spcPct val="0"/>
            </a:spcBef>
            <a:spcAft>
              <a:spcPct val="35000"/>
            </a:spcAft>
            <a:buNone/>
          </a:pPr>
          <a:r>
            <a:rPr lang="en-US" sz="500" b="1" kern="1200" dirty="0">
              <a:solidFill>
                <a:schemeClr val="bg1"/>
              </a:solidFill>
            </a:rPr>
            <a:t>Illness</a:t>
          </a:r>
        </a:p>
      </dsp:txBody>
      <dsp:txXfrm>
        <a:off x="1266826" y="266046"/>
        <a:ext cx="367588" cy="284046"/>
      </dsp:txXfrm>
    </dsp:sp>
    <dsp:sp modelId="{C4C6E89B-495C-4D2C-AF0B-A0E9E342CF1E}">
      <dsp:nvSpPr>
        <dsp:cNvPr id="0" name=""/>
        <dsp:cNvSpPr/>
      </dsp:nvSpPr>
      <dsp:spPr>
        <a:xfrm>
          <a:off x="548356" y="115668"/>
          <a:ext cx="1403521" cy="1403521"/>
        </a:xfrm>
        <a:prstGeom prst="pie">
          <a:avLst>
            <a:gd name="adj1" fmla="val 19800000"/>
            <a:gd name="adj2" fmla="val 1800000"/>
          </a:avLst>
        </a:prstGeom>
        <a:solidFill>
          <a:schemeClr val="accent1">
            <a:lumMod val="1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US" sz="500" b="1" kern="1200" dirty="0">
              <a:solidFill>
                <a:schemeClr val="bg1"/>
              </a:solidFill>
            </a:rPr>
            <a:t>Mitigation</a:t>
          </a:r>
        </a:p>
      </dsp:txBody>
      <dsp:txXfrm>
        <a:off x="1500746" y="683760"/>
        <a:ext cx="384297" cy="275691"/>
      </dsp:txXfrm>
    </dsp:sp>
    <dsp:sp modelId="{E7B1B644-FE21-4B4A-B68A-10C5046BCCB0}">
      <dsp:nvSpPr>
        <dsp:cNvPr id="0" name=""/>
        <dsp:cNvSpPr/>
      </dsp:nvSpPr>
      <dsp:spPr>
        <a:xfrm>
          <a:off x="526497" y="135185"/>
          <a:ext cx="1403521" cy="1403521"/>
        </a:xfrm>
        <a:prstGeom prst="pie">
          <a:avLst>
            <a:gd name="adj1" fmla="val 1800000"/>
            <a:gd name="adj2" fmla="val 5400000"/>
          </a:avLst>
        </a:prstGeom>
        <a:solidFill>
          <a:schemeClr val="accent1"/>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US" sz="500" b="1" kern="1200" dirty="0">
              <a:solidFill>
                <a:schemeClr val="bg1"/>
              </a:solidFill>
            </a:rPr>
            <a:t>Baseline</a:t>
          </a:r>
        </a:p>
      </dsp:txBody>
      <dsp:txXfrm>
        <a:off x="1261675" y="1083731"/>
        <a:ext cx="367588" cy="284046"/>
      </dsp:txXfrm>
    </dsp:sp>
    <dsp:sp modelId="{9DFF9291-734A-4EC4-9CBD-9EA18B47CB74}">
      <dsp:nvSpPr>
        <dsp:cNvPr id="0" name=""/>
        <dsp:cNvSpPr/>
      </dsp:nvSpPr>
      <dsp:spPr>
        <a:xfrm>
          <a:off x="498231" y="144574"/>
          <a:ext cx="1403521" cy="1403521"/>
        </a:xfrm>
        <a:prstGeom prst="pie">
          <a:avLst>
            <a:gd name="adj1" fmla="val 5400000"/>
            <a:gd name="adj2" fmla="val 9000000"/>
          </a:avLst>
        </a:prstGeom>
        <a:solidFill>
          <a:schemeClr val="accent1">
            <a:lumMod val="9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US" sz="500" b="1" kern="1200" dirty="0">
              <a:solidFill>
                <a:schemeClr val="bg1"/>
              </a:solidFill>
            </a:rPr>
            <a:t>Trends</a:t>
          </a:r>
        </a:p>
      </dsp:txBody>
      <dsp:txXfrm>
        <a:off x="798985" y="1093121"/>
        <a:ext cx="367588" cy="284046"/>
      </dsp:txXfrm>
    </dsp:sp>
    <dsp:sp modelId="{14F9CD81-3A11-4759-AB43-D797AAE51510}">
      <dsp:nvSpPr>
        <dsp:cNvPr id="0" name=""/>
        <dsp:cNvSpPr/>
      </dsp:nvSpPr>
      <dsp:spPr>
        <a:xfrm>
          <a:off x="481522" y="115668"/>
          <a:ext cx="1403521" cy="1403521"/>
        </a:xfrm>
        <a:prstGeom prst="pie">
          <a:avLst>
            <a:gd name="adj1" fmla="val 9000000"/>
            <a:gd name="adj2" fmla="val 12600000"/>
          </a:avLst>
        </a:prstGeom>
        <a:solidFill>
          <a:schemeClr val="accent1">
            <a:lumMod val="75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US" sz="500" b="1" kern="1200" dirty="0">
              <a:solidFill>
                <a:schemeClr val="bg1"/>
              </a:solidFill>
            </a:rPr>
            <a:t>Spread</a:t>
          </a:r>
        </a:p>
      </dsp:txBody>
      <dsp:txXfrm>
        <a:off x="548356" y="683760"/>
        <a:ext cx="384297" cy="275691"/>
      </dsp:txXfrm>
    </dsp:sp>
    <dsp:sp modelId="{28850FF0-7ED7-4376-8189-DBAB229FE812}">
      <dsp:nvSpPr>
        <dsp:cNvPr id="0" name=""/>
        <dsp:cNvSpPr/>
      </dsp:nvSpPr>
      <dsp:spPr>
        <a:xfrm>
          <a:off x="498231" y="86762"/>
          <a:ext cx="1403521" cy="1403521"/>
        </a:xfrm>
        <a:prstGeom prst="pie">
          <a:avLst>
            <a:gd name="adj1" fmla="val 12600000"/>
            <a:gd name="adj2" fmla="val 16200000"/>
          </a:avLst>
        </a:prstGeom>
        <a:solidFill>
          <a:schemeClr val="accent1">
            <a:lumMod val="5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US" sz="500" b="1" kern="1200" dirty="0">
              <a:solidFill>
                <a:schemeClr val="bg1"/>
              </a:solidFill>
            </a:rPr>
            <a:t>Attribution</a:t>
          </a:r>
        </a:p>
      </dsp:txBody>
      <dsp:txXfrm>
        <a:off x="798985" y="266046"/>
        <a:ext cx="367588" cy="284046"/>
      </dsp:txXfrm>
    </dsp:sp>
    <dsp:sp modelId="{6A444849-6A05-412E-858C-C8828C8191C1}">
      <dsp:nvSpPr>
        <dsp:cNvPr id="0" name=""/>
        <dsp:cNvSpPr/>
      </dsp:nvSpPr>
      <dsp:spPr>
        <a:xfrm>
          <a:off x="444712" y="-121"/>
          <a:ext cx="1577290" cy="1577290"/>
        </a:xfrm>
        <a:prstGeom prst="circularArrow">
          <a:avLst>
            <a:gd name="adj1" fmla="val 5085"/>
            <a:gd name="adj2" fmla="val 327528"/>
            <a:gd name="adj3" fmla="val 19472472"/>
            <a:gd name="adj4" fmla="val 16200251"/>
            <a:gd name="adj5" fmla="val 5932"/>
          </a:avLst>
        </a:prstGeom>
        <a:gradFill rotWithShape="0">
          <a:gsLst>
            <a:gs pos="0">
              <a:schemeClr val="accent1">
                <a:tint val="60000"/>
                <a:hueOff val="0"/>
                <a:satOff val="0"/>
                <a:lumOff val="0"/>
                <a:alphaOff val="0"/>
                <a:tint val="100000"/>
                <a:shade val="100000"/>
                <a:satMod val="130000"/>
              </a:schemeClr>
            </a:gs>
            <a:gs pos="100000">
              <a:schemeClr val="accent1">
                <a:tint val="6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05C6865F-D177-4AED-9138-10EDFC27A1E6}">
      <dsp:nvSpPr>
        <dsp:cNvPr id="0" name=""/>
        <dsp:cNvSpPr/>
      </dsp:nvSpPr>
      <dsp:spPr>
        <a:xfrm>
          <a:off x="461420" y="28784"/>
          <a:ext cx="1577290" cy="1577290"/>
        </a:xfrm>
        <a:prstGeom prst="circularArrow">
          <a:avLst>
            <a:gd name="adj1" fmla="val 5085"/>
            <a:gd name="adj2" fmla="val 327528"/>
            <a:gd name="adj3" fmla="val 1472472"/>
            <a:gd name="adj4" fmla="val 19800000"/>
            <a:gd name="adj5" fmla="val 5932"/>
          </a:avLst>
        </a:prstGeom>
        <a:gradFill rotWithShape="0">
          <a:gsLst>
            <a:gs pos="0">
              <a:schemeClr val="accent1">
                <a:tint val="60000"/>
                <a:hueOff val="0"/>
                <a:satOff val="0"/>
                <a:lumOff val="0"/>
                <a:alphaOff val="0"/>
                <a:tint val="100000"/>
                <a:shade val="100000"/>
                <a:satMod val="130000"/>
              </a:schemeClr>
            </a:gs>
            <a:gs pos="100000">
              <a:schemeClr val="accent1">
                <a:tint val="6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F706A6C9-D5B7-4A40-B21E-21A24E90A502}">
      <dsp:nvSpPr>
        <dsp:cNvPr id="0" name=""/>
        <dsp:cNvSpPr/>
      </dsp:nvSpPr>
      <dsp:spPr>
        <a:xfrm>
          <a:off x="439561" y="48300"/>
          <a:ext cx="1577290" cy="1577290"/>
        </a:xfrm>
        <a:prstGeom prst="circularArrow">
          <a:avLst>
            <a:gd name="adj1" fmla="val 5085"/>
            <a:gd name="adj2" fmla="val 327528"/>
            <a:gd name="adj3" fmla="val 5072221"/>
            <a:gd name="adj4" fmla="val 1800000"/>
            <a:gd name="adj5" fmla="val 5932"/>
          </a:avLst>
        </a:prstGeom>
        <a:gradFill rotWithShape="0">
          <a:gsLst>
            <a:gs pos="0">
              <a:schemeClr val="accent1">
                <a:tint val="60000"/>
                <a:hueOff val="0"/>
                <a:satOff val="0"/>
                <a:lumOff val="0"/>
                <a:alphaOff val="0"/>
                <a:tint val="100000"/>
                <a:shade val="100000"/>
                <a:satMod val="130000"/>
              </a:schemeClr>
            </a:gs>
            <a:gs pos="100000">
              <a:schemeClr val="accent1">
                <a:tint val="6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CC4FD89C-933E-48AA-BB61-3A60A5EBD9FF}">
      <dsp:nvSpPr>
        <dsp:cNvPr id="0" name=""/>
        <dsp:cNvSpPr/>
      </dsp:nvSpPr>
      <dsp:spPr>
        <a:xfrm>
          <a:off x="411397" y="57689"/>
          <a:ext cx="1577290" cy="1577290"/>
        </a:xfrm>
        <a:prstGeom prst="circularArrow">
          <a:avLst>
            <a:gd name="adj1" fmla="val 5085"/>
            <a:gd name="adj2" fmla="val 327528"/>
            <a:gd name="adj3" fmla="val 8672472"/>
            <a:gd name="adj4" fmla="val 5400251"/>
            <a:gd name="adj5" fmla="val 5932"/>
          </a:avLst>
        </a:prstGeom>
        <a:gradFill rotWithShape="0">
          <a:gsLst>
            <a:gs pos="0">
              <a:schemeClr val="accent1">
                <a:tint val="60000"/>
                <a:hueOff val="0"/>
                <a:satOff val="0"/>
                <a:lumOff val="0"/>
                <a:alphaOff val="0"/>
                <a:tint val="100000"/>
                <a:shade val="100000"/>
                <a:satMod val="130000"/>
              </a:schemeClr>
            </a:gs>
            <a:gs pos="100000">
              <a:schemeClr val="accent1">
                <a:tint val="6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9C2B29AF-8EA6-4A05-B42F-983342E91CFA}">
      <dsp:nvSpPr>
        <dsp:cNvPr id="0" name=""/>
        <dsp:cNvSpPr/>
      </dsp:nvSpPr>
      <dsp:spPr>
        <a:xfrm>
          <a:off x="394689" y="28784"/>
          <a:ext cx="1577290" cy="1577290"/>
        </a:xfrm>
        <a:prstGeom prst="circularArrow">
          <a:avLst>
            <a:gd name="adj1" fmla="val 5085"/>
            <a:gd name="adj2" fmla="val 327528"/>
            <a:gd name="adj3" fmla="val 12272472"/>
            <a:gd name="adj4" fmla="val 9000000"/>
            <a:gd name="adj5" fmla="val 5932"/>
          </a:avLst>
        </a:prstGeom>
        <a:gradFill rotWithShape="0">
          <a:gsLst>
            <a:gs pos="0">
              <a:schemeClr val="accent1">
                <a:tint val="60000"/>
                <a:hueOff val="0"/>
                <a:satOff val="0"/>
                <a:lumOff val="0"/>
                <a:alphaOff val="0"/>
                <a:tint val="100000"/>
                <a:shade val="100000"/>
                <a:satMod val="130000"/>
              </a:schemeClr>
            </a:gs>
            <a:gs pos="100000">
              <a:schemeClr val="accent1">
                <a:tint val="6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A7AA25D0-EC35-43B6-8E81-AD97F8E718BD}">
      <dsp:nvSpPr>
        <dsp:cNvPr id="0" name=""/>
        <dsp:cNvSpPr/>
      </dsp:nvSpPr>
      <dsp:spPr>
        <a:xfrm>
          <a:off x="411397" y="-121"/>
          <a:ext cx="1577290" cy="1577290"/>
        </a:xfrm>
        <a:prstGeom prst="circularArrow">
          <a:avLst>
            <a:gd name="adj1" fmla="val 5085"/>
            <a:gd name="adj2" fmla="val 327528"/>
            <a:gd name="adj3" fmla="val 15872221"/>
            <a:gd name="adj4" fmla="val 12600000"/>
            <a:gd name="adj5" fmla="val 5932"/>
          </a:avLst>
        </a:prstGeom>
        <a:gradFill rotWithShape="0">
          <a:gsLst>
            <a:gs pos="0">
              <a:schemeClr val="accent1">
                <a:tint val="60000"/>
                <a:hueOff val="0"/>
                <a:satOff val="0"/>
                <a:lumOff val="0"/>
                <a:alphaOff val="0"/>
                <a:tint val="100000"/>
                <a:shade val="100000"/>
                <a:satMod val="130000"/>
              </a:schemeClr>
            </a:gs>
            <a:gs pos="100000">
              <a:schemeClr val="accent1">
                <a:tint val="6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0BF0996C-4556-4EBB-BABD-2F43B5AA2DA5}" type="datetimeFigureOut">
              <a:rPr lang="en-US" smtClean="0"/>
              <a:t>10/14/2022</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E302CFD0-6B2B-49AA-8C22-21F350F9684F}" type="slidenum">
              <a:rPr lang="en-US" smtClean="0"/>
              <a:t>‹#›</a:t>
            </a:fld>
            <a:endParaRPr lang="en-US"/>
          </a:p>
        </p:txBody>
      </p:sp>
    </p:spTree>
    <p:extLst>
      <p:ext uri="{BB962C8B-B14F-4D97-AF65-F5344CB8AC3E}">
        <p14:creationId xmlns:p14="http://schemas.microsoft.com/office/powerpoint/2010/main" val="32363167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0F94F1F9-670B-4BD8-A79A-22FF1A005646}" type="datetimeFigureOut">
              <a:rPr lang="en-US" smtClean="0"/>
              <a:t>10/14/2022</a:t>
            </a:fld>
            <a:endParaRPr lang="en-US"/>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70488F4B-C8AB-4DED-82A3-6F6C06D43A36}" type="slidenum">
              <a:rPr lang="en-US" smtClean="0"/>
              <a:t>‹#›</a:t>
            </a:fld>
            <a:endParaRPr lang="en-US"/>
          </a:p>
        </p:txBody>
      </p:sp>
    </p:spTree>
    <p:extLst>
      <p:ext uri="{BB962C8B-B14F-4D97-AF65-F5344CB8AC3E}">
        <p14:creationId xmlns:p14="http://schemas.microsoft.com/office/powerpoint/2010/main" val="29436507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488F4B-C8AB-4DED-82A3-6F6C06D43A36}" type="slidenum">
              <a:rPr lang="en-US" smtClean="0"/>
              <a:t>1</a:t>
            </a:fld>
            <a:endParaRPr lang="en-US"/>
          </a:p>
        </p:txBody>
      </p:sp>
    </p:spTree>
    <p:extLst>
      <p:ext uri="{BB962C8B-B14F-4D97-AF65-F5344CB8AC3E}">
        <p14:creationId xmlns:p14="http://schemas.microsoft.com/office/powerpoint/2010/main" val="10309873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54021" indent="-288909" eaLnBrk="0" hangingPunct="0">
              <a:spcBef>
                <a:spcPct val="30000"/>
              </a:spcBef>
              <a:defRPr sz="1200">
                <a:solidFill>
                  <a:schemeClr val="tx1"/>
                </a:solidFill>
                <a:latin typeface="Arial" charset="0"/>
              </a:defRPr>
            </a:lvl2pPr>
            <a:lvl3pPr marL="1161986" indent="-230175" eaLnBrk="0" hangingPunct="0">
              <a:spcBef>
                <a:spcPct val="30000"/>
              </a:spcBef>
              <a:defRPr sz="1200">
                <a:solidFill>
                  <a:schemeClr val="tx1"/>
                </a:solidFill>
                <a:latin typeface="Arial" charset="0"/>
              </a:defRPr>
            </a:lvl3pPr>
            <a:lvl4pPr marL="1628685" indent="-230175" eaLnBrk="0" hangingPunct="0">
              <a:spcBef>
                <a:spcPct val="30000"/>
              </a:spcBef>
              <a:defRPr sz="1200">
                <a:solidFill>
                  <a:schemeClr val="tx1"/>
                </a:solidFill>
                <a:latin typeface="Arial" charset="0"/>
              </a:defRPr>
            </a:lvl4pPr>
            <a:lvl5pPr marL="2093797" indent="-230175" eaLnBrk="0" hangingPunct="0">
              <a:spcBef>
                <a:spcPct val="30000"/>
              </a:spcBef>
              <a:defRPr sz="1200">
                <a:solidFill>
                  <a:schemeClr val="tx1"/>
                </a:solidFill>
                <a:latin typeface="Arial" charset="0"/>
              </a:defRPr>
            </a:lvl5pPr>
            <a:lvl6pPr marL="2550972" indent="-230175" eaLnBrk="0" fontAlgn="base" hangingPunct="0">
              <a:spcBef>
                <a:spcPct val="30000"/>
              </a:spcBef>
              <a:spcAft>
                <a:spcPct val="0"/>
              </a:spcAft>
              <a:defRPr sz="1200">
                <a:solidFill>
                  <a:schemeClr val="tx1"/>
                </a:solidFill>
                <a:latin typeface="Arial" charset="0"/>
              </a:defRPr>
            </a:lvl6pPr>
            <a:lvl7pPr marL="3008147" indent="-230175" eaLnBrk="0" fontAlgn="base" hangingPunct="0">
              <a:spcBef>
                <a:spcPct val="30000"/>
              </a:spcBef>
              <a:spcAft>
                <a:spcPct val="0"/>
              </a:spcAft>
              <a:defRPr sz="1200">
                <a:solidFill>
                  <a:schemeClr val="tx1"/>
                </a:solidFill>
                <a:latin typeface="Arial" charset="0"/>
              </a:defRPr>
            </a:lvl7pPr>
            <a:lvl8pPr marL="3465321" indent="-230175" eaLnBrk="0" fontAlgn="base" hangingPunct="0">
              <a:spcBef>
                <a:spcPct val="30000"/>
              </a:spcBef>
              <a:spcAft>
                <a:spcPct val="0"/>
              </a:spcAft>
              <a:defRPr sz="1200">
                <a:solidFill>
                  <a:schemeClr val="tx1"/>
                </a:solidFill>
                <a:latin typeface="Arial" charset="0"/>
              </a:defRPr>
            </a:lvl8pPr>
            <a:lvl9pPr marL="3922496" indent="-230175"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3C3DCB02-F00D-45B4-AD21-5E7A97B8875E}" type="slidenum">
              <a:rPr lang="en-US" altLang="en-US" smtClean="0"/>
              <a:pPr eaLnBrk="1" hangingPunct="1">
                <a:spcBef>
                  <a:spcPct val="0"/>
                </a:spcBef>
              </a:pPr>
              <a:t>3</a:t>
            </a:fld>
            <a:endParaRPr lang="en-US" altLang="en-US"/>
          </a:p>
        </p:txBody>
      </p:sp>
      <p:sp>
        <p:nvSpPr>
          <p:cNvPr id="35843" name="Rectangle 2"/>
          <p:cNvSpPr>
            <a:spLocks noGrp="1" noRot="1" noChangeAspect="1" noChangeArrowheads="1" noTextEdit="1"/>
          </p:cNvSpPr>
          <p:nvPr>
            <p:ph type="sldImg"/>
          </p:nvPr>
        </p:nvSpPr>
        <p:spPr>
          <a:xfrm>
            <a:off x="407988" y="696913"/>
            <a:ext cx="6202362" cy="3489325"/>
          </a:xfrm>
          <a:ln/>
        </p:spPr>
      </p:sp>
      <p:sp>
        <p:nvSpPr>
          <p:cNvPr id="35844" name="Rectangle 3"/>
          <p:cNvSpPr>
            <a:spLocks noGrp="1" noChangeArrowheads="1"/>
          </p:cNvSpPr>
          <p:nvPr>
            <p:ph type="body" idx="1"/>
          </p:nvPr>
        </p:nvSpPr>
        <p:spPr>
          <a:xfrm>
            <a:off x="935039" y="4416425"/>
            <a:ext cx="5140325"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658713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0488F4B-C8AB-4DED-82A3-6F6C06D43A36}" type="slidenum">
              <a:rPr lang="en-US" smtClean="0"/>
              <a:t>11</a:t>
            </a:fld>
            <a:endParaRPr lang="en-US"/>
          </a:p>
        </p:txBody>
      </p:sp>
    </p:spTree>
    <p:extLst>
      <p:ext uri="{BB962C8B-B14F-4D97-AF65-F5344CB8AC3E}">
        <p14:creationId xmlns:p14="http://schemas.microsoft.com/office/powerpoint/2010/main" val="5575914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488F4B-C8AB-4DED-82A3-6F6C06D43A36}" type="slidenum">
              <a:rPr lang="en-US" smtClean="0"/>
              <a:t>13</a:t>
            </a:fld>
            <a:endParaRPr lang="en-US"/>
          </a:p>
        </p:txBody>
      </p:sp>
    </p:spTree>
    <p:extLst>
      <p:ext uri="{BB962C8B-B14F-4D97-AF65-F5344CB8AC3E}">
        <p14:creationId xmlns:p14="http://schemas.microsoft.com/office/powerpoint/2010/main" val="13125911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46AE2B7-3AF7-4565-B280-ECC0145098C6}" type="slidenum">
              <a:rPr lang="en-US" smtClean="0"/>
              <a:t>14</a:t>
            </a:fld>
            <a:endParaRPr lang="en-US"/>
          </a:p>
        </p:txBody>
      </p:sp>
    </p:spTree>
    <p:extLst>
      <p:ext uri="{BB962C8B-B14F-4D97-AF65-F5344CB8AC3E}">
        <p14:creationId xmlns:p14="http://schemas.microsoft.com/office/powerpoint/2010/main" val="27710073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second Tableau dashboard I am going to demo is the Strain Explorer. The Strain Explorer is a new data tool that allows users to explore emerging resistances.  This tool is not publicly available yet, we are still working on fine tuning it and figuring out the best vehicle for publication. The Strain Explorer uses the same data as the genotypic resistance data in NARMS Now, so it is also updated on a weekly basis. It at the different SNP Clusters in NCBI and pulls the ones where there are isolates from at least two different NARMS sources that exhibit one or more resistances of interest. An isolates is considered to exhibit a resistance of interest if it contains genes that confer resistance to one of the clinically important antimicrobial agents. The Strain Explorer currently only includes Salmonella and Campylobacter. The clinically important antimicrobials for Salmonella are Azithromycin, Ciprofloxacin, Ceftriaxone, Meropenem, and Colistin. And for Campylobacter they are Azithromycin, Erythromycin, Ciprofloxacin, and Meropenem. </a:t>
            </a:r>
          </a:p>
        </p:txBody>
      </p:sp>
      <p:sp>
        <p:nvSpPr>
          <p:cNvPr id="4" name="Slide Number Placeholder 3"/>
          <p:cNvSpPr>
            <a:spLocks noGrp="1"/>
          </p:cNvSpPr>
          <p:nvPr>
            <p:ph type="sldNum" sz="quarter" idx="5"/>
          </p:nvPr>
        </p:nvSpPr>
        <p:spPr/>
        <p:txBody>
          <a:bodyPr/>
          <a:lstStyle/>
          <a:p>
            <a:pPr>
              <a:defRPr/>
            </a:pPr>
            <a:fld id="{5C95F579-8D91-4C38-A0F6-655015F0B131}" type="slidenum">
              <a:rPr lang="en-US" smtClean="0"/>
              <a:pPr>
                <a:defRPr/>
              </a:pPr>
              <a:t>18</a:t>
            </a:fld>
            <a:endParaRPr lang="en-US"/>
          </a:p>
        </p:txBody>
      </p:sp>
    </p:spTree>
    <p:extLst>
      <p:ext uri="{BB962C8B-B14F-4D97-AF65-F5344CB8AC3E}">
        <p14:creationId xmlns:p14="http://schemas.microsoft.com/office/powerpoint/2010/main" val="18804485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Strain Explorer consists of two pages. The main page includes a table of SNP clusters that meet the criteria I just spoke about. It includes a map that allows users to see where in the U.S the isolates were discovers. This map is broken into the 10 HHS regions. Under the map there is also a graph that users can toggle between showing the number of isolates submitted over time or the running sum of the isolates. The second page is just a table of the isolate level details for a selected SNP cluster. There are also some direct links NCBI. </a:t>
            </a:r>
          </a:p>
        </p:txBody>
      </p:sp>
      <p:sp>
        <p:nvSpPr>
          <p:cNvPr id="4" name="Slide Number Placeholder 3"/>
          <p:cNvSpPr>
            <a:spLocks noGrp="1"/>
          </p:cNvSpPr>
          <p:nvPr>
            <p:ph type="sldNum" sz="quarter" idx="5"/>
          </p:nvPr>
        </p:nvSpPr>
        <p:spPr/>
        <p:txBody>
          <a:bodyPr/>
          <a:lstStyle/>
          <a:p>
            <a:pPr>
              <a:defRPr/>
            </a:pPr>
            <a:fld id="{5C95F579-8D91-4C38-A0F6-655015F0B131}" type="slidenum">
              <a:rPr lang="en-US" smtClean="0"/>
              <a:pPr>
                <a:defRPr/>
              </a:pPr>
              <a:t>19</a:t>
            </a:fld>
            <a:endParaRPr lang="en-US"/>
          </a:p>
        </p:txBody>
      </p:sp>
    </p:spTree>
    <p:extLst>
      <p:ext uri="{BB962C8B-B14F-4D97-AF65-F5344CB8AC3E}">
        <p14:creationId xmlns:p14="http://schemas.microsoft.com/office/powerpoint/2010/main" val="22865404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the links to what I discussed today. As I said Strain Explorer is not publicly available, you need the direct link to it. If you would like to see the beta version, you can use the QR code here or feel free to reach out to me. Also please feel free to reach out to me with any questions or feedback. </a:t>
            </a:r>
          </a:p>
        </p:txBody>
      </p:sp>
      <p:sp>
        <p:nvSpPr>
          <p:cNvPr id="4" name="Slide Number Placeholder 3"/>
          <p:cNvSpPr>
            <a:spLocks noGrp="1"/>
          </p:cNvSpPr>
          <p:nvPr>
            <p:ph type="sldNum" sz="quarter" idx="5"/>
          </p:nvPr>
        </p:nvSpPr>
        <p:spPr/>
        <p:txBody>
          <a:bodyPr/>
          <a:lstStyle/>
          <a:p>
            <a:pPr>
              <a:defRPr/>
            </a:pPr>
            <a:fld id="{5C95F579-8D91-4C38-A0F6-655015F0B131}" type="slidenum">
              <a:rPr lang="en-US" smtClean="0"/>
              <a:pPr>
                <a:defRPr/>
              </a:pPr>
              <a:t>20</a:t>
            </a:fld>
            <a:endParaRPr lang="en-US"/>
          </a:p>
        </p:txBody>
      </p:sp>
    </p:spTree>
    <p:extLst>
      <p:ext uri="{BB962C8B-B14F-4D97-AF65-F5344CB8AC3E}">
        <p14:creationId xmlns:p14="http://schemas.microsoft.com/office/powerpoint/2010/main" val="23776440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8" name="Picture 7" descr="FDA_B&amp;W_Primary_logo.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90317" y="261425"/>
            <a:ext cx="2975509" cy="563312"/>
          </a:xfrm>
          <a:prstGeom prst="rect">
            <a:avLst/>
          </a:prstGeom>
        </p:spPr>
      </p:pic>
      <p:sp>
        <p:nvSpPr>
          <p:cNvPr id="9" name="Footer Placeholder 4"/>
          <p:cNvSpPr>
            <a:spLocks noGrp="1"/>
          </p:cNvSpPr>
          <p:nvPr>
            <p:ph type="ftr" sz="quarter" idx="11"/>
          </p:nvPr>
        </p:nvSpPr>
        <p:spPr>
          <a:xfrm>
            <a:off x="406400" y="6384926"/>
            <a:ext cx="3860800" cy="365125"/>
          </a:xfrm>
          <a:prstGeom prst="rect">
            <a:avLst/>
          </a:prstGeom>
        </p:spPr>
        <p:txBody>
          <a:bodyPr/>
          <a:lstStyle/>
          <a:p>
            <a:pPr algn="l"/>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10736983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740321" y="6356351"/>
            <a:ext cx="2844800" cy="365125"/>
          </a:xfrm>
          <a:prstGeom prst="rect">
            <a:avLst/>
          </a:prstGeom>
        </p:spPr>
        <p:txBody>
          <a:bodyPr/>
          <a:lstStyle/>
          <a:p>
            <a:endParaRPr lang="en-US"/>
          </a:p>
        </p:txBody>
      </p:sp>
      <p:pic>
        <p:nvPicPr>
          <p:cNvPr id="7" name="Picture 6"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10981797" y="5070401"/>
            <a:ext cx="814383" cy="990773"/>
          </a:xfrm>
          <a:prstGeom prst="rect">
            <a:avLst/>
          </a:prstGeom>
        </p:spPr>
      </p:pic>
      <p:sp>
        <p:nvSpPr>
          <p:cNvPr id="9" name="Footer Placeholder 4"/>
          <p:cNvSpPr>
            <a:spLocks noGrp="1"/>
          </p:cNvSpPr>
          <p:nvPr>
            <p:ph type="ftr" sz="quarter" idx="11"/>
          </p:nvPr>
        </p:nvSpPr>
        <p:spPr>
          <a:xfrm rot="5400000">
            <a:off x="-1066696" y="1390340"/>
            <a:ext cx="2895600" cy="486833"/>
          </a:xfrm>
          <a:prstGeom prst="rect">
            <a:avLst/>
          </a:prstGeom>
        </p:spPr>
        <p:txBody>
          <a:bodyPr/>
          <a:lstStyle/>
          <a:p>
            <a:pPr algn="l"/>
            <a:endParaRPr lang="en-US" b="1" dirty="0">
              <a:solidFill>
                <a:schemeClr val="tx2">
                  <a:lumMod val="60000"/>
                  <a:lumOff val="40000"/>
                </a:schemeClr>
              </a:solidFill>
              <a:latin typeface="Helvetica"/>
              <a:cs typeface="Helvetica"/>
            </a:endParaRPr>
          </a:p>
        </p:txBody>
      </p:sp>
      <p:sp>
        <p:nvSpPr>
          <p:cNvPr id="8" name="TextBox 7"/>
          <p:cNvSpPr txBox="1"/>
          <p:nvPr userDrawn="1"/>
        </p:nvSpPr>
        <p:spPr>
          <a:xfrm rot="5400000">
            <a:off x="218095" y="6376216"/>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6384496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667533" y="6354124"/>
            <a:ext cx="2844800" cy="365125"/>
          </a:xfrm>
          <a:prstGeom prst="rect">
            <a:avLst/>
          </a:prstGeom>
        </p:spPr>
        <p:txBody>
          <a:bodyPr/>
          <a:lstStyle/>
          <a:p>
            <a:endParaRPr lang="en-US"/>
          </a:p>
        </p:txBody>
      </p:sp>
      <p:sp>
        <p:nvSpPr>
          <p:cNvPr id="7" name="Footer Placeholder 4"/>
          <p:cNvSpPr>
            <a:spLocks noGrp="1"/>
          </p:cNvSpPr>
          <p:nvPr>
            <p:ph type="ftr" sz="quarter" idx="11"/>
          </p:nvPr>
        </p:nvSpPr>
        <p:spPr>
          <a:xfrm>
            <a:off x="406400" y="6384926"/>
            <a:ext cx="3860800" cy="365125"/>
          </a:xfrm>
          <a:prstGeom prst="rect">
            <a:avLst/>
          </a:prstGeom>
        </p:spPr>
        <p:txBody>
          <a:bodyPr/>
          <a:lstStyle/>
          <a:p>
            <a:pPr algn="l"/>
            <a:endParaRPr lang="en-US" b="1" dirty="0">
              <a:solidFill>
                <a:schemeClr val="tx2">
                  <a:lumMod val="60000"/>
                  <a:lumOff val="40000"/>
                </a:schemeClr>
              </a:solidFill>
              <a:latin typeface="Helvetica"/>
              <a:cs typeface="Helvetica"/>
            </a:endParaRPr>
          </a:p>
        </p:txBody>
      </p:sp>
      <p:pic>
        <p:nvPicPr>
          <p:cNvPr id="9" name="Picture 8"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11061942" y="5184030"/>
            <a:ext cx="620543" cy="990773"/>
          </a:xfrm>
          <a:prstGeom prst="rect">
            <a:avLst/>
          </a:prstGeom>
        </p:spPr>
      </p:pic>
      <p:sp>
        <p:nvSpPr>
          <p:cNvPr id="10" name="TextBox 9"/>
          <p:cNvSpPr txBox="1"/>
          <p:nvPr userDrawn="1"/>
        </p:nvSpPr>
        <p:spPr>
          <a:xfrm>
            <a:off x="11521378" y="6409773"/>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1043237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pic>
        <p:nvPicPr>
          <p:cNvPr id="6" name="Picture 5" descr="FDA_B&amp;W_Primary_logo.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76446" y="2726240"/>
            <a:ext cx="5738197" cy="1034877"/>
          </a:xfrm>
          <a:prstGeom prst="rect">
            <a:avLst/>
          </a:prstGeom>
        </p:spPr>
      </p:pic>
    </p:spTree>
    <p:extLst>
      <p:ext uri="{BB962C8B-B14F-4D97-AF65-F5344CB8AC3E}">
        <p14:creationId xmlns:p14="http://schemas.microsoft.com/office/powerpoint/2010/main" val="6091470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31799" y="1023679"/>
            <a:ext cx="11345471" cy="926020"/>
          </a:xfrm>
        </p:spPr>
        <p:txBody>
          <a:bodyPr/>
          <a:lstStyle/>
          <a:p>
            <a:r>
              <a:rPr lang="en-US"/>
              <a:t>Click to edit Master title style</a:t>
            </a:r>
          </a:p>
        </p:txBody>
      </p:sp>
      <p:sp>
        <p:nvSpPr>
          <p:cNvPr id="3" name="Content Placeholder 2"/>
          <p:cNvSpPr>
            <a:spLocks noGrp="1"/>
          </p:cNvSpPr>
          <p:nvPr>
            <p:ph idx="1"/>
          </p:nvPr>
        </p:nvSpPr>
        <p:spPr>
          <a:xfrm>
            <a:off x="431801" y="2009776"/>
            <a:ext cx="11345471" cy="428604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902200" y="6375401"/>
            <a:ext cx="2844800" cy="365125"/>
          </a:xfrm>
          <a:prstGeom prst="rect">
            <a:avLst/>
          </a:prstGeom>
        </p:spPr>
        <p:txBody>
          <a:bodyPr/>
          <a:lstStyle>
            <a:lvl1pPr algn="ctr">
              <a:defRPr/>
            </a:lvl1pPr>
          </a:lstStyle>
          <a:p>
            <a:endParaRPr lang="en-US" dirty="0"/>
          </a:p>
        </p:txBody>
      </p:sp>
      <p:pic>
        <p:nvPicPr>
          <p:cNvPr id="7" name="Picture 6"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36702" y="242500"/>
            <a:ext cx="640570" cy="743080"/>
          </a:xfrm>
          <a:prstGeom prst="rect">
            <a:avLst/>
          </a:prstGeom>
        </p:spPr>
      </p:pic>
      <p:sp>
        <p:nvSpPr>
          <p:cNvPr id="9" name="TextBox 8"/>
          <p:cNvSpPr txBox="1"/>
          <p:nvPr userDrawn="1"/>
        </p:nvSpPr>
        <p:spPr>
          <a:xfrm>
            <a:off x="11521378" y="6409773"/>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2295440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5016500" y="6334126"/>
            <a:ext cx="2844800" cy="365125"/>
          </a:xfrm>
          <a:prstGeom prst="rect">
            <a:avLst/>
          </a:prstGeom>
        </p:spPr>
        <p:txBody>
          <a:bodyPr/>
          <a:lstStyle/>
          <a:p>
            <a:endParaRPr lang="en-US"/>
          </a:p>
        </p:txBody>
      </p:sp>
      <p:sp>
        <p:nvSpPr>
          <p:cNvPr id="6" name="Footer Placeholder 4"/>
          <p:cNvSpPr>
            <a:spLocks noGrp="1"/>
          </p:cNvSpPr>
          <p:nvPr>
            <p:ph type="ftr" sz="quarter" idx="11"/>
          </p:nvPr>
        </p:nvSpPr>
        <p:spPr>
          <a:xfrm>
            <a:off x="406400" y="6384926"/>
            <a:ext cx="3860800" cy="365125"/>
          </a:xfrm>
          <a:prstGeom prst="rect">
            <a:avLst/>
          </a:prstGeom>
        </p:spPr>
        <p:txBody>
          <a:bodyPr/>
          <a:lstStyle/>
          <a:p>
            <a:pPr algn="l"/>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893589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813112" y="6349337"/>
            <a:ext cx="2844800" cy="365125"/>
          </a:xfrm>
          <a:prstGeom prst="rect">
            <a:avLst/>
          </a:prstGeom>
        </p:spPr>
        <p:txBody>
          <a:bodyPr/>
          <a:lstStyle/>
          <a:p>
            <a:endParaRPr lang="en-US"/>
          </a:p>
        </p:txBody>
      </p:sp>
      <p:sp>
        <p:nvSpPr>
          <p:cNvPr id="10" name="TextBox 9"/>
          <p:cNvSpPr txBox="1"/>
          <p:nvPr userDrawn="1"/>
        </p:nvSpPr>
        <p:spPr>
          <a:xfrm>
            <a:off x="11521378" y="6409773"/>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pic>
        <p:nvPicPr>
          <p:cNvPr id="9" name="Picture 8"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36702" y="242500"/>
            <a:ext cx="640570" cy="743080"/>
          </a:xfrm>
          <a:prstGeom prst="rect">
            <a:avLst/>
          </a:prstGeom>
        </p:spPr>
      </p:pic>
    </p:spTree>
    <p:extLst>
      <p:ext uri="{BB962C8B-B14F-4D97-AF65-F5344CB8AC3E}">
        <p14:creationId xmlns:p14="http://schemas.microsoft.com/office/powerpoint/2010/main" val="12498196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685743" y="6380337"/>
            <a:ext cx="2844800" cy="365125"/>
          </a:xfrm>
          <a:prstGeom prst="rect">
            <a:avLst/>
          </a:prstGeom>
        </p:spPr>
        <p:txBody>
          <a:bodyPr/>
          <a:lstStyle/>
          <a:p>
            <a:endParaRPr lang="en-US"/>
          </a:p>
        </p:txBody>
      </p:sp>
      <p:sp>
        <p:nvSpPr>
          <p:cNvPr id="11" name="TextBox 10"/>
          <p:cNvSpPr txBox="1"/>
          <p:nvPr userDrawn="1"/>
        </p:nvSpPr>
        <p:spPr>
          <a:xfrm>
            <a:off x="11521378" y="6409773"/>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pic>
        <p:nvPicPr>
          <p:cNvPr id="10" name="Picture 9"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36702" y="242500"/>
            <a:ext cx="640570" cy="743080"/>
          </a:xfrm>
          <a:prstGeom prst="rect">
            <a:avLst/>
          </a:prstGeom>
        </p:spPr>
      </p:pic>
    </p:spTree>
    <p:extLst>
      <p:ext uri="{BB962C8B-B14F-4D97-AF65-F5344CB8AC3E}">
        <p14:creationId xmlns:p14="http://schemas.microsoft.com/office/powerpoint/2010/main" val="21811724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5181600" y="6384926"/>
            <a:ext cx="2844800" cy="365125"/>
          </a:xfrm>
          <a:prstGeom prst="rect">
            <a:avLst/>
          </a:prstGeom>
        </p:spPr>
        <p:txBody>
          <a:bodyPr/>
          <a:lstStyle/>
          <a:p>
            <a:endParaRPr lang="en-US" dirty="0"/>
          </a:p>
        </p:txBody>
      </p:sp>
      <p:sp>
        <p:nvSpPr>
          <p:cNvPr id="13" name="TextBox 12"/>
          <p:cNvSpPr txBox="1"/>
          <p:nvPr userDrawn="1"/>
        </p:nvSpPr>
        <p:spPr>
          <a:xfrm>
            <a:off x="11521378" y="6409773"/>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pic>
        <p:nvPicPr>
          <p:cNvPr id="12" name="Picture 11"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36702" y="242500"/>
            <a:ext cx="640570" cy="743080"/>
          </a:xfrm>
          <a:prstGeom prst="rect">
            <a:avLst/>
          </a:prstGeom>
        </p:spPr>
      </p:pic>
    </p:spTree>
    <p:extLst>
      <p:ext uri="{BB962C8B-B14F-4D97-AF65-F5344CB8AC3E}">
        <p14:creationId xmlns:p14="http://schemas.microsoft.com/office/powerpoint/2010/main" val="3504503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794913" y="6391750"/>
            <a:ext cx="2844800" cy="365125"/>
          </a:xfrm>
          <a:prstGeom prst="rect">
            <a:avLst/>
          </a:prstGeom>
        </p:spPr>
        <p:txBody>
          <a:bodyPr/>
          <a:lstStyle/>
          <a:p>
            <a:endParaRPr lang="en-US"/>
          </a:p>
        </p:txBody>
      </p:sp>
      <p:sp>
        <p:nvSpPr>
          <p:cNvPr id="9" name="TextBox 8"/>
          <p:cNvSpPr txBox="1"/>
          <p:nvPr userDrawn="1"/>
        </p:nvSpPr>
        <p:spPr>
          <a:xfrm>
            <a:off x="11521378" y="6409773"/>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pic>
        <p:nvPicPr>
          <p:cNvPr id="8" name="Picture 7"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36702" y="242500"/>
            <a:ext cx="640570" cy="743080"/>
          </a:xfrm>
          <a:prstGeom prst="rect">
            <a:avLst/>
          </a:prstGeom>
        </p:spPr>
      </p:pic>
    </p:spTree>
    <p:extLst>
      <p:ext uri="{BB962C8B-B14F-4D97-AF65-F5344CB8AC3E}">
        <p14:creationId xmlns:p14="http://schemas.microsoft.com/office/powerpoint/2010/main" val="19505595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20684" y="6349338"/>
            <a:ext cx="2844800" cy="365125"/>
          </a:xfrm>
          <a:prstGeom prst="rect">
            <a:avLst/>
          </a:prstGeom>
        </p:spPr>
        <p:txBody>
          <a:bodyPr/>
          <a:lstStyle/>
          <a:p>
            <a:endParaRPr lang="en-US"/>
          </a:p>
        </p:txBody>
      </p:sp>
      <p:sp>
        <p:nvSpPr>
          <p:cNvPr id="11" name="TextBox 10"/>
          <p:cNvSpPr txBox="1"/>
          <p:nvPr userDrawn="1"/>
        </p:nvSpPr>
        <p:spPr>
          <a:xfrm>
            <a:off x="11521378" y="6409773"/>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pic>
        <p:nvPicPr>
          <p:cNvPr id="10" name="Picture 9"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36702" y="242500"/>
            <a:ext cx="640570" cy="743080"/>
          </a:xfrm>
          <a:prstGeom prst="rect">
            <a:avLst/>
          </a:prstGeom>
        </p:spPr>
      </p:pic>
    </p:spTree>
    <p:extLst>
      <p:ext uri="{BB962C8B-B14F-4D97-AF65-F5344CB8AC3E}">
        <p14:creationId xmlns:p14="http://schemas.microsoft.com/office/powerpoint/2010/main" val="850138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958685" y="6384926"/>
            <a:ext cx="2844800" cy="365125"/>
          </a:xfrm>
          <a:prstGeom prst="rect">
            <a:avLst/>
          </a:prstGeom>
        </p:spPr>
        <p:txBody>
          <a:bodyPr/>
          <a:lstStyle/>
          <a:p>
            <a:endParaRPr lang="en-US"/>
          </a:p>
        </p:txBody>
      </p:sp>
      <p:sp>
        <p:nvSpPr>
          <p:cNvPr id="11" name="TextBox 10"/>
          <p:cNvSpPr txBox="1"/>
          <p:nvPr userDrawn="1"/>
        </p:nvSpPr>
        <p:spPr>
          <a:xfrm>
            <a:off x="11521378" y="6409773"/>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pic>
        <p:nvPicPr>
          <p:cNvPr id="10" name="Picture 9"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36702" y="242500"/>
            <a:ext cx="640570" cy="743080"/>
          </a:xfrm>
          <a:prstGeom prst="rect">
            <a:avLst/>
          </a:prstGeom>
        </p:spPr>
      </p:pic>
    </p:spTree>
    <p:extLst>
      <p:ext uri="{BB962C8B-B14F-4D97-AF65-F5344CB8AC3E}">
        <p14:creationId xmlns:p14="http://schemas.microsoft.com/office/powerpoint/2010/main" val="42510435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871F5F-C8AF-484B-B19A-A0CBCE8C7764}" type="slidenum">
              <a:rPr lang="en-US" smtClean="0"/>
              <a:t>‹#›</a:t>
            </a:fld>
            <a:endParaRPr lang="en-US"/>
          </a:p>
        </p:txBody>
      </p:sp>
      <p:sp>
        <p:nvSpPr>
          <p:cNvPr id="7" name="Footer Placeholder 4"/>
          <p:cNvSpPr txBox="1">
            <a:spLocks/>
          </p:cNvSpPr>
          <p:nvPr userDrawn="1"/>
        </p:nvSpPr>
        <p:spPr>
          <a:xfrm>
            <a:off x="609600" y="6356351"/>
            <a:ext cx="38608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800" b="1" dirty="0">
                <a:solidFill>
                  <a:schemeClr val="tx2">
                    <a:lumMod val="60000"/>
                    <a:lumOff val="40000"/>
                  </a:schemeClr>
                </a:solidFill>
                <a:latin typeface="Helvetica"/>
                <a:cs typeface="Helvetica"/>
              </a:rPr>
              <a:t>www.fda.gov</a:t>
            </a:r>
          </a:p>
        </p:txBody>
      </p:sp>
    </p:spTree>
    <p:extLst>
      <p:ext uri="{BB962C8B-B14F-4D97-AF65-F5344CB8AC3E}">
        <p14:creationId xmlns:p14="http://schemas.microsoft.com/office/powerpoint/2010/main" val="11263017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 id="2147483651" r:id="rId4"/>
    <p:sldLayoutId id="2147483652" r:id="rId5"/>
    <p:sldLayoutId id="2147483653" r:id="rId6"/>
    <p:sldLayoutId id="2147483654" r:id="rId7"/>
    <p:sldLayoutId id="2147483656" r:id="rId8"/>
    <p:sldLayoutId id="2147483657" r:id="rId9"/>
    <p:sldLayoutId id="2147483658" r:id="rId10"/>
    <p:sldLayoutId id="2147483659" r:id="rId11"/>
    <p:sldLayoutId id="2147483660" r:id="rId12"/>
  </p:sldLayoutIdLst>
  <p:hf sldNum="0"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26.png"/><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29.tiff"/></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26.png"/><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mailto:Amy.Merrill@fda.hhs.gov"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13" Type="http://schemas.openxmlformats.org/officeDocument/2006/relationships/diagramColors" Target="../diagrams/colors2.xml"/><Relationship Id="rId3" Type="http://schemas.openxmlformats.org/officeDocument/2006/relationships/image" Target="../media/image4.png"/><Relationship Id="rId7" Type="http://schemas.openxmlformats.org/officeDocument/2006/relationships/diagramColors" Target="../diagrams/colors1.xml"/><Relationship Id="rId12" Type="http://schemas.openxmlformats.org/officeDocument/2006/relationships/diagramQuickStyle" Target="../diagrams/quickStyle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11" Type="http://schemas.openxmlformats.org/officeDocument/2006/relationships/diagramLayout" Target="../diagrams/layout2.xml"/><Relationship Id="rId5" Type="http://schemas.openxmlformats.org/officeDocument/2006/relationships/diagramLayout" Target="../diagrams/layout1.xml"/><Relationship Id="rId10" Type="http://schemas.openxmlformats.org/officeDocument/2006/relationships/diagramData" Target="../diagrams/data2.xml"/><Relationship Id="rId4" Type="http://schemas.openxmlformats.org/officeDocument/2006/relationships/diagramData" Target="../diagrams/data1.xml"/><Relationship Id="rId9" Type="http://schemas.openxmlformats.org/officeDocument/2006/relationships/image" Target="../media/image5.png"/><Relationship Id="rId14" Type="http://schemas.microsoft.com/office/2007/relationships/diagramDrawing" Target="../diagrams/drawing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3.png"/><Relationship Id="rId7" Type="http://schemas.openxmlformats.org/officeDocument/2006/relationships/image" Target="../media/image8.jpe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15.png"/><Relationship Id="rId10" Type="http://schemas.openxmlformats.org/officeDocument/2006/relationships/image" Target="../media/image11.jpeg"/><Relationship Id="rId4" Type="http://schemas.openxmlformats.org/officeDocument/2006/relationships/image" Target="../media/image14.png"/><Relationship Id="rId9"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jpe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1960563" y="892092"/>
            <a:ext cx="81534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a:buNone/>
            </a:pPr>
            <a:endParaRPr lang="en-US" altLang="en-US" sz="3600" dirty="0">
              <a:latin typeface="+mj-lt"/>
            </a:endParaRPr>
          </a:p>
        </p:txBody>
      </p:sp>
      <p:sp>
        <p:nvSpPr>
          <p:cNvPr id="2" name="Title 1"/>
          <p:cNvSpPr>
            <a:spLocks noGrp="1"/>
          </p:cNvSpPr>
          <p:nvPr>
            <p:ph type="ctrTitle"/>
          </p:nvPr>
        </p:nvSpPr>
        <p:spPr>
          <a:xfrm>
            <a:off x="914400" y="1533236"/>
            <a:ext cx="10363200" cy="2067215"/>
          </a:xfrm>
        </p:spPr>
        <p:txBody>
          <a:bodyPr>
            <a:noAutofit/>
          </a:bodyPr>
          <a:lstStyle/>
          <a:p>
            <a:r>
              <a:rPr lang="en-US" b="1" dirty="0"/>
              <a:t>Update from the National Antimicrobial Resistance Monitoring System</a:t>
            </a:r>
            <a:endParaRPr lang="en-US" dirty="0"/>
          </a:p>
        </p:txBody>
      </p:sp>
      <p:sp>
        <p:nvSpPr>
          <p:cNvPr id="3" name="Subtitle 2"/>
          <p:cNvSpPr>
            <a:spLocks noGrp="1"/>
          </p:cNvSpPr>
          <p:nvPr>
            <p:ph type="subTitle" idx="1"/>
          </p:nvPr>
        </p:nvSpPr>
        <p:spPr>
          <a:xfrm>
            <a:off x="1828800" y="3863891"/>
            <a:ext cx="8534400" cy="2067215"/>
          </a:xfrm>
        </p:spPr>
        <p:txBody>
          <a:bodyPr>
            <a:noAutofit/>
          </a:bodyPr>
          <a:lstStyle/>
          <a:p>
            <a:pPr>
              <a:spcBef>
                <a:spcPct val="0"/>
              </a:spcBef>
              <a:defRPr/>
            </a:pPr>
            <a:r>
              <a:rPr lang="en-US" altLang="en-US" sz="2000" dirty="0"/>
              <a:t>Patrick McDermott, MS, Ph.D., D(AAM)</a:t>
            </a:r>
          </a:p>
          <a:p>
            <a:pPr>
              <a:spcBef>
                <a:spcPct val="0"/>
              </a:spcBef>
              <a:defRPr/>
            </a:pPr>
            <a:r>
              <a:rPr lang="en-US" altLang="en-US" sz="2000" dirty="0"/>
              <a:t>Director, The National Antimicrobial Resistance Monitoring System</a:t>
            </a:r>
          </a:p>
          <a:p>
            <a:pPr>
              <a:spcBef>
                <a:spcPct val="0"/>
              </a:spcBef>
              <a:defRPr/>
            </a:pPr>
            <a:r>
              <a:rPr lang="en-US" altLang="en-US" sz="2000" dirty="0"/>
              <a:t>Food &amp; Drug Administration</a:t>
            </a:r>
          </a:p>
          <a:p>
            <a:pPr>
              <a:spcBef>
                <a:spcPct val="0"/>
              </a:spcBef>
              <a:defRPr/>
            </a:pPr>
            <a:r>
              <a:rPr lang="en-US" altLang="en-US" sz="2000" dirty="0"/>
              <a:t>Center for Veterinary Medicine </a:t>
            </a:r>
          </a:p>
          <a:p>
            <a:pPr>
              <a:spcBef>
                <a:spcPct val="0"/>
              </a:spcBef>
              <a:defRPr/>
            </a:pPr>
            <a:r>
              <a:rPr lang="en-US" altLang="en-US" sz="2000" dirty="0"/>
              <a:t>Office of Research</a:t>
            </a:r>
          </a:p>
          <a:p>
            <a:pPr>
              <a:spcBef>
                <a:spcPct val="0"/>
              </a:spcBef>
              <a:defRPr/>
            </a:pPr>
            <a:r>
              <a:rPr lang="en-US" altLang="en-US" sz="2000" dirty="0"/>
              <a:t>Laurel, MD</a:t>
            </a:r>
          </a:p>
        </p:txBody>
      </p:sp>
      <p:sp>
        <p:nvSpPr>
          <p:cNvPr id="5" name="TextBox 4">
            <a:extLst>
              <a:ext uri="{FF2B5EF4-FFF2-40B4-BE49-F238E27FC236}">
                <a16:creationId xmlns:a16="http://schemas.microsoft.com/office/drawing/2014/main" id="{B6B822F9-1A02-4772-ADCE-FC18EDFBBA52}"/>
              </a:ext>
            </a:extLst>
          </p:cNvPr>
          <p:cNvSpPr txBox="1"/>
          <p:nvPr/>
        </p:nvSpPr>
        <p:spPr>
          <a:xfrm>
            <a:off x="10488058" y="6140371"/>
            <a:ext cx="962571" cy="369332"/>
          </a:xfrm>
          <a:prstGeom prst="rect">
            <a:avLst/>
          </a:prstGeom>
          <a:noFill/>
        </p:spPr>
        <p:txBody>
          <a:bodyPr wrap="none" rtlCol="0">
            <a:spAutoFit/>
          </a:bodyPr>
          <a:lstStyle/>
          <a:p>
            <a:r>
              <a:rPr lang="en-US" dirty="0"/>
              <a:t>GT 2022</a:t>
            </a:r>
          </a:p>
        </p:txBody>
      </p:sp>
    </p:spTree>
    <p:extLst>
      <p:ext uri="{BB962C8B-B14F-4D97-AF65-F5344CB8AC3E}">
        <p14:creationId xmlns:p14="http://schemas.microsoft.com/office/powerpoint/2010/main" val="3146773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4CF84-B123-4C62-ABB1-74B7EB3F5089}"/>
              </a:ext>
            </a:extLst>
          </p:cNvPr>
          <p:cNvSpPr>
            <a:spLocks noGrp="1"/>
          </p:cNvSpPr>
          <p:nvPr>
            <p:ph type="title"/>
          </p:nvPr>
        </p:nvSpPr>
        <p:spPr>
          <a:xfrm>
            <a:off x="429891" y="1066506"/>
            <a:ext cx="10429698" cy="1188720"/>
          </a:xfrm>
          <a:solidFill>
            <a:schemeClr val="accent1"/>
          </a:solidFill>
        </p:spPr>
        <p:txBody>
          <a:bodyPr>
            <a:normAutofit fontScale="90000"/>
          </a:bodyPr>
          <a:lstStyle/>
          <a:p>
            <a:pPr algn="l"/>
            <a:r>
              <a:rPr lang="en-US" sz="2800" cap="all" dirty="0">
                <a:solidFill>
                  <a:schemeClr val="bg1"/>
                </a:solidFill>
              </a:rPr>
              <a:t>Goal 2:	Employ advanced technologies to better understand the 				evolution and spread of resistance among FOODBORNE 				pathogens</a:t>
            </a:r>
            <a:endParaRPr lang="en-US" sz="2800" dirty="0">
              <a:solidFill>
                <a:schemeClr val="bg1"/>
              </a:solidFill>
            </a:endParaRPr>
          </a:p>
        </p:txBody>
      </p:sp>
      <p:sp>
        <p:nvSpPr>
          <p:cNvPr id="3" name="Content Placeholder 2">
            <a:extLst>
              <a:ext uri="{FF2B5EF4-FFF2-40B4-BE49-F238E27FC236}">
                <a16:creationId xmlns:a16="http://schemas.microsoft.com/office/drawing/2014/main" id="{1C27D45F-0607-4440-93F6-DA1A64EB606F}"/>
              </a:ext>
            </a:extLst>
          </p:cNvPr>
          <p:cNvSpPr>
            <a:spLocks noGrp="1"/>
          </p:cNvSpPr>
          <p:nvPr>
            <p:ph idx="1"/>
          </p:nvPr>
        </p:nvSpPr>
        <p:spPr>
          <a:xfrm>
            <a:off x="3735977" y="2327663"/>
            <a:ext cx="7284590" cy="4041648"/>
          </a:xfrm>
        </p:spPr>
        <p:txBody>
          <a:bodyPr anchor="t">
            <a:normAutofit fontScale="85000" lnSpcReduction="10000"/>
          </a:bodyPr>
          <a:lstStyle/>
          <a:p>
            <a:pPr>
              <a:lnSpc>
                <a:spcPct val="110000"/>
              </a:lnSpc>
              <a:spcBef>
                <a:spcPts val="600"/>
              </a:spcBef>
            </a:pPr>
            <a:r>
              <a:rPr lang="en-US" sz="2000" i="1" dirty="0"/>
              <a:t>Objective 2.1</a:t>
            </a:r>
            <a:r>
              <a:rPr lang="en-US" sz="2000" dirty="0"/>
              <a:t>:  Apply predictive resistance analytics, </a:t>
            </a:r>
            <a:r>
              <a:rPr lang="en-US" sz="2000" u="sng" dirty="0"/>
              <a:t>machine learning</a:t>
            </a:r>
            <a:r>
              <a:rPr lang="en-US" sz="2000" dirty="0"/>
              <a:t>, and other bioinformatics tools to NARMS-related data to better understand the mechanisms, sources, and spread of resistance.</a:t>
            </a:r>
          </a:p>
          <a:p>
            <a:pPr>
              <a:lnSpc>
                <a:spcPct val="110000"/>
              </a:lnSpc>
              <a:spcBef>
                <a:spcPts val="600"/>
              </a:spcBef>
            </a:pPr>
            <a:r>
              <a:rPr lang="en-US" sz="2000" i="1" dirty="0"/>
              <a:t>Objective 2.2</a:t>
            </a:r>
            <a:r>
              <a:rPr lang="en-US" sz="2000" dirty="0"/>
              <a:t>: Optimize </a:t>
            </a:r>
            <a:r>
              <a:rPr lang="en-US" sz="2000" i="1" dirty="0"/>
              <a:t>in vitro</a:t>
            </a:r>
            <a:r>
              <a:rPr lang="en-US" sz="2000" dirty="0"/>
              <a:t> antimicrobial susceptibility testing to identify new resistance mechanisms.</a:t>
            </a:r>
          </a:p>
          <a:p>
            <a:pPr>
              <a:lnSpc>
                <a:spcPct val="110000"/>
              </a:lnSpc>
              <a:spcBef>
                <a:spcPts val="600"/>
              </a:spcBef>
            </a:pPr>
            <a:r>
              <a:rPr lang="en-US" sz="2000" i="1" dirty="0"/>
              <a:t>Objective 2.3:  </a:t>
            </a:r>
            <a:r>
              <a:rPr lang="en-US" sz="2000" dirty="0"/>
              <a:t>Develop </a:t>
            </a:r>
            <a:r>
              <a:rPr lang="en-US" sz="2000" u="sng" dirty="0"/>
              <a:t>metagenomic approaches </a:t>
            </a:r>
            <a:r>
              <a:rPr lang="en-US" sz="2000" dirty="0"/>
              <a:t>to characterize the resistome of animals, humans and environmental samples and to link resistance genes to their microbial source.</a:t>
            </a:r>
          </a:p>
          <a:p>
            <a:pPr>
              <a:lnSpc>
                <a:spcPct val="110000"/>
              </a:lnSpc>
              <a:spcBef>
                <a:spcPts val="600"/>
              </a:spcBef>
            </a:pPr>
            <a:r>
              <a:rPr lang="en-US" sz="2000" i="1" dirty="0"/>
              <a:t>Objective 2.4:  </a:t>
            </a:r>
            <a:r>
              <a:rPr lang="en-US" sz="2000" dirty="0"/>
              <a:t>Employ </a:t>
            </a:r>
            <a:r>
              <a:rPr lang="en-US" sz="2000" u="sng" dirty="0"/>
              <a:t>long-read DNA sequencing </a:t>
            </a:r>
            <a:r>
              <a:rPr lang="en-US" sz="2000" dirty="0"/>
              <a:t>methods to establish a reference database of fully characterized strains and their plasmids. </a:t>
            </a:r>
          </a:p>
          <a:p>
            <a:pPr>
              <a:lnSpc>
                <a:spcPct val="110000"/>
              </a:lnSpc>
              <a:spcBef>
                <a:spcPts val="600"/>
              </a:spcBef>
            </a:pPr>
            <a:r>
              <a:rPr lang="en-US" sz="2000" i="1" dirty="0"/>
              <a:t>Objective 2.5:  </a:t>
            </a:r>
            <a:r>
              <a:rPr lang="en-US" sz="2000" dirty="0"/>
              <a:t>Conduct research to understand </a:t>
            </a:r>
            <a:r>
              <a:rPr lang="en-US" sz="2000" u="sng" dirty="0"/>
              <a:t>concomitant adaptive microbial features </a:t>
            </a:r>
            <a:r>
              <a:rPr lang="en-US" sz="2000" dirty="0"/>
              <a:t>that might contribute to the persistence and spread of resistance (</a:t>
            </a:r>
            <a:r>
              <a:rPr lang="en-US" sz="2000" i="1" dirty="0"/>
              <a:t>e.g</a:t>
            </a:r>
            <a:r>
              <a:rPr lang="en-US" sz="2000" dirty="0"/>
              <a:t>., colonization, stress tolerance) under different selection pressures (</a:t>
            </a:r>
            <a:r>
              <a:rPr lang="en-US" sz="2000" i="1" dirty="0"/>
              <a:t>e.g</a:t>
            </a:r>
            <a:r>
              <a:rPr lang="en-US" sz="2000" dirty="0"/>
              <a:t>., heavy metals, antiseptics, </a:t>
            </a:r>
            <a:r>
              <a:rPr lang="en-US" sz="2000" i="1" dirty="0"/>
              <a:t>etc</a:t>
            </a:r>
            <a:r>
              <a:rPr lang="en-US" sz="2000" dirty="0"/>
              <a:t>.). </a:t>
            </a:r>
          </a:p>
        </p:txBody>
      </p:sp>
      <p:pic>
        <p:nvPicPr>
          <p:cNvPr id="4" name="Picture 3">
            <a:extLst>
              <a:ext uri="{FF2B5EF4-FFF2-40B4-BE49-F238E27FC236}">
                <a16:creationId xmlns:a16="http://schemas.microsoft.com/office/drawing/2014/main" id="{8EAD3521-8385-4474-B2D3-5417C15DD788}"/>
              </a:ext>
            </a:extLst>
          </p:cNvPr>
          <p:cNvPicPr>
            <a:picLocks noChangeAspect="1"/>
          </p:cNvPicPr>
          <p:nvPr/>
        </p:nvPicPr>
        <p:blipFill>
          <a:blip r:embed="rId2"/>
          <a:stretch>
            <a:fillRect/>
          </a:stretch>
        </p:blipFill>
        <p:spPr>
          <a:xfrm>
            <a:off x="429890" y="2327663"/>
            <a:ext cx="3159010" cy="4063036"/>
          </a:xfrm>
          <a:prstGeom prst="rect">
            <a:avLst/>
          </a:prstGeom>
        </p:spPr>
      </p:pic>
    </p:spTree>
    <p:extLst>
      <p:ext uri="{BB962C8B-B14F-4D97-AF65-F5344CB8AC3E}">
        <p14:creationId xmlns:p14="http://schemas.microsoft.com/office/powerpoint/2010/main" val="2085475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4E6D8EE-FE2C-42AC-820B-05BD55A393D0}"/>
              </a:ext>
            </a:extLst>
          </p:cNvPr>
          <p:cNvPicPr>
            <a:picLocks noChangeAspect="1"/>
          </p:cNvPicPr>
          <p:nvPr/>
        </p:nvPicPr>
        <p:blipFill rotWithShape="1">
          <a:blip r:embed="rId3"/>
          <a:srcRect t="10609"/>
          <a:stretch/>
        </p:blipFill>
        <p:spPr>
          <a:xfrm>
            <a:off x="5610447" y="4724858"/>
            <a:ext cx="4789720" cy="1690770"/>
          </a:xfrm>
          <a:prstGeom prst="rect">
            <a:avLst/>
          </a:prstGeom>
          <a:ln>
            <a:solidFill>
              <a:schemeClr val="tx1"/>
            </a:solidFill>
          </a:ln>
        </p:spPr>
      </p:pic>
      <p:pic>
        <p:nvPicPr>
          <p:cNvPr id="4" name="Picture 3">
            <a:extLst>
              <a:ext uri="{FF2B5EF4-FFF2-40B4-BE49-F238E27FC236}">
                <a16:creationId xmlns:a16="http://schemas.microsoft.com/office/drawing/2014/main" id="{3B581351-30B0-42D8-8573-DD0A02FC6064}"/>
              </a:ext>
            </a:extLst>
          </p:cNvPr>
          <p:cNvPicPr>
            <a:picLocks noChangeAspect="1"/>
          </p:cNvPicPr>
          <p:nvPr/>
        </p:nvPicPr>
        <p:blipFill>
          <a:blip r:embed="rId4"/>
          <a:stretch>
            <a:fillRect/>
          </a:stretch>
        </p:blipFill>
        <p:spPr>
          <a:xfrm>
            <a:off x="165988" y="4724857"/>
            <a:ext cx="4032266" cy="1690771"/>
          </a:xfrm>
          <a:prstGeom prst="rect">
            <a:avLst/>
          </a:prstGeom>
          <a:ln>
            <a:solidFill>
              <a:schemeClr val="tx1"/>
            </a:solidFill>
          </a:ln>
        </p:spPr>
      </p:pic>
      <p:pic>
        <p:nvPicPr>
          <p:cNvPr id="3" name="Picture 2"/>
          <p:cNvPicPr>
            <a:picLocks noChangeAspect="1"/>
          </p:cNvPicPr>
          <p:nvPr/>
        </p:nvPicPr>
        <p:blipFill>
          <a:blip r:embed="rId5"/>
          <a:stretch>
            <a:fillRect/>
          </a:stretch>
        </p:blipFill>
        <p:spPr>
          <a:xfrm>
            <a:off x="165988" y="2572576"/>
            <a:ext cx="4223132" cy="1984247"/>
          </a:xfrm>
          <a:prstGeom prst="rect">
            <a:avLst/>
          </a:prstGeom>
          <a:ln>
            <a:solidFill>
              <a:schemeClr val="tx1"/>
            </a:solidFill>
          </a:ln>
        </p:spPr>
      </p:pic>
      <p:pic>
        <p:nvPicPr>
          <p:cNvPr id="102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10447" y="2681846"/>
            <a:ext cx="6407630" cy="1936458"/>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2" name="Title 1"/>
          <p:cNvSpPr>
            <a:spLocks noGrp="1"/>
          </p:cNvSpPr>
          <p:nvPr>
            <p:ph type="title"/>
          </p:nvPr>
        </p:nvSpPr>
        <p:spPr>
          <a:xfrm>
            <a:off x="1172817" y="175046"/>
            <a:ext cx="9268287" cy="926020"/>
          </a:xfrm>
        </p:spPr>
        <p:txBody>
          <a:bodyPr>
            <a:normAutofit/>
          </a:bodyPr>
          <a:lstStyle/>
          <a:p>
            <a:r>
              <a:rPr lang="en-US" sz="4000" dirty="0"/>
              <a:t>Genotype-Phenotype Correlations</a:t>
            </a:r>
          </a:p>
        </p:txBody>
      </p:sp>
      <p:pic>
        <p:nvPicPr>
          <p:cNvPr id="1026"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5988" y="1158477"/>
            <a:ext cx="4948801" cy="1246064"/>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28"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10447" y="1158477"/>
            <a:ext cx="5966874" cy="141681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791011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F909688E-8679-4E7B-8710-3C560C776BB8}"/>
              </a:ext>
            </a:extLst>
          </p:cNvPr>
          <p:cNvSpPr>
            <a:spLocks noGrp="1" noChangeArrowheads="1"/>
          </p:cNvSpPr>
          <p:nvPr>
            <p:ph type="title"/>
          </p:nvPr>
        </p:nvSpPr>
        <p:spPr>
          <a:xfrm>
            <a:off x="539750" y="425990"/>
            <a:ext cx="11345471" cy="926020"/>
          </a:xfrm>
        </p:spPr>
        <p:txBody>
          <a:bodyPr/>
          <a:lstStyle/>
          <a:p>
            <a:r>
              <a:rPr lang="en-US" altLang="en-US" dirty="0"/>
              <a:t>NARMS Data Flow</a:t>
            </a:r>
          </a:p>
        </p:txBody>
      </p:sp>
      <p:sp>
        <p:nvSpPr>
          <p:cNvPr id="5" name="Rectangle 4">
            <a:extLst>
              <a:ext uri="{FF2B5EF4-FFF2-40B4-BE49-F238E27FC236}">
                <a16:creationId xmlns:a16="http://schemas.microsoft.com/office/drawing/2014/main" id="{2004ECF3-C3B2-475F-9B77-C5AB5C2DBA59}"/>
              </a:ext>
            </a:extLst>
          </p:cNvPr>
          <p:cNvSpPr/>
          <p:nvPr/>
        </p:nvSpPr>
        <p:spPr>
          <a:xfrm>
            <a:off x="438149" y="1528763"/>
            <a:ext cx="2244725" cy="470693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0724" name="TextBox 3">
            <a:extLst>
              <a:ext uri="{FF2B5EF4-FFF2-40B4-BE49-F238E27FC236}">
                <a16:creationId xmlns:a16="http://schemas.microsoft.com/office/drawing/2014/main" id="{04331FF5-0E5D-45DD-8ECB-E96C5D35E058}"/>
              </a:ext>
            </a:extLst>
          </p:cNvPr>
          <p:cNvSpPr txBox="1">
            <a:spLocks noChangeArrowheads="1"/>
          </p:cNvSpPr>
          <p:nvPr/>
        </p:nvSpPr>
        <p:spPr bwMode="auto">
          <a:xfrm>
            <a:off x="539750" y="1528763"/>
            <a:ext cx="216379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i="1">
                <a:solidFill>
                  <a:schemeClr val="tx1"/>
                </a:solidFill>
                <a:latin typeface="Arial" panose="020B0604020202020204" pitchFamily="34" charset="0"/>
              </a:defRPr>
            </a:lvl1pPr>
            <a:lvl2pPr marL="742950" indent="-285750">
              <a:defRPr i="1">
                <a:solidFill>
                  <a:schemeClr val="tx1"/>
                </a:solidFill>
                <a:latin typeface="Arial" panose="020B0604020202020204" pitchFamily="34" charset="0"/>
              </a:defRPr>
            </a:lvl2pPr>
            <a:lvl3pPr marL="1143000" indent="-228600">
              <a:defRPr i="1">
                <a:solidFill>
                  <a:schemeClr val="tx1"/>
                </a:solidFill>
                <a:latin typeface="Arial" panose="020B0604020202020204" pitchFamily="34" charset="0"/>
              </a:defRPr>
            </a:lvl3pPr>
            <a:lvl4pPr marL="1600200" indent="-228600">
              <a:defRPr i="1">
                <a:solidFill>
                  <a:schemeClr val="tx1"/>
                </a:solidFill>
                <a:latin typeface="Arial" panose="020B0604020202020204" pitchFamily="34" charset="0"/>
              </a:defRPr>
            </a:lvl4pPr>
            <a:lvl5pPr marL="2057400" indent="-228600">
              <a:defRPr i="1">
                <a:solidFill>
                  <a:schemeClr val="tx1"/>
                </a:solidFill>
                <a:latin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defRPr>
            </a:lvl9pPr>
          </a:lstStyle>
          <a:p>
            <a:r>
              <a:rPr lang="en-US" altLang="en-US" b="1" dirty="0"/>
              <a:t>FDA NARMS Labs</a:t>
            </a:r>
          </a:p>
        </p:txBody>
      </p:sp>
      <p:pic>
        <p:nvPicPr>
          <p:cNvPr id="30725" name="Picture 2" descr="Inline image">
            <a:extLst>
              <a:ext uri="{FF2B5EF4-FFF2-40B4-BE49-F238E27FC236}">
                <a16:creationId xmlns:a16="http://schemas.microsoft.com/office/drawing/2014/main" id="{DECF93F5-D70C-40FF-902B-4EBC3998FA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4592" y="1897063"/>
            <a:ext cx="1524000"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6" name="Picture 2" descr="USDA-FSIS | LinkedIn">
            <a:extLst>
              <a:ext uri="{FF2B5EF4-FFF2-40B4-BE49-F238E27FC236}">
                <a16:creationId xmlns:a16="http://schemas.microsoft.com/office/drawing/2014/main" id="{C84617A9-47FB-48D3-8127-8919252AA7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3367" y="3259138"/>
            <a:ext cx="806450" cy="808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7" name="Picture 4" descr="Participants | PulseNet USA | CDC">
            <a:extLst>
              <a:ext uri="{FF2B5EF4-FFF2-40B4-BE49-F238E27FC236}">
                <a16:creationId xmlns:a16="http://schemas.microsoft.com/office/drawing/2014/main" id="{2BA93FF3-733A-4453-A8FA-1049E975E2F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9661" y="4581525"/>
            <a:ext cx="1693863" cy="141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8" name="Picture 6" descr="National Center for Biotechnology Information - Wikipedia">
            <a:extLst>
              <a:ext uri="{FF2B5EF4-FFF2-40B4-BE49-F238E27FC236}">
                <a16:creationId xmlns:a16="http://schemas.microsoft.com/office/drawing/2014/main" id="{32CD9E59-FBB1-4E4B-977B-2967B392381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6613" y="3317875"/>
            <a:ext cx="787400" cy="97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Arrow Connector 7">
            <a:extLst>
              <a:ext uri="{FF2B5EF4-FFF2-40B4-BE49-F238E27FC236}">
                <a16:creationId xmlns:a16="http://schemas.microsoft.com/office/drawing/2014/main" id="{165C0E02-E5BB-4E08-8CA3-D78FA593D55F}"/>
              </a:ext>
            </a:extLst>
          </p:cNvPr>
          <p:cNvCxnSpPr>
            <a:cxnSpLocks/>
          </p:cNvCxnSpPr>
          <p:nvPr/>
        </p:nvCxnSpPr>
        <p:spPr>
          <a:xfrm>
            <a:off x="2133600" y="2513013"/>
            <a:ext cx="2513013" cy="1235075"/>
          </a:xfrm>
          <a:prstGeom prst="straightConnector1">
            <a:avLst/>
          </a:prstGeom>
          <a:ln>
            <a:solidFill>
              <a:schemeClr val="tx1"/>
            </a:solidFill>
            <a:tailEnd type="triangle"/>
          </a:ln>
        </p:spPr>
        <p:style>
          <a:lnRef idx="2">
            <a:schemeClr val="accent5"/>
          </a:lnRef>
          <a:fillRef idx="0">
            <a:schemeClr val="accent5"/>
          </a:fillRef>
          <a:effectRef idx="1">
            <a:schemeClr val="accent5"/>
          </a:effectRef>
          <a:fontRef idx="minor">
            <a:schemeClr val="tx1"/>
          </a:fontRef>
        </p:style>
      </p:cxnSp>
      <p:cxnSp>
        <p:nvCxnSpPr>
          <p:cNvPr id="10" name="Straight Arrow Connector 9">
            <a:extLst>
              <a:ext uri="{FF2B5EF4-FFF2-40B4-BE49-F238E27FC236}">
                <a16:creationId xmlns:a16="http://schemas.microsoft.com/office/drawing/2014/main" id="{588196A0-A230-49B7-BC1C-4B795A874204}"/>
              </a:ext>
            </a:extLst>
          </p:cNvPr>
          <p:cNvCxnSpPr>
            <a:cxnSpLocks/>
          </p:cNvCxnSpPr>
          <p:nvPr/>
        </p:nvCxnSpPr>
        <p:spPr>
          <a:xfrm>
            <a:off x="1924050" y="3663950"/>
            <a:ext cx="2660650" cy="123825"/>
          </a:xfrm>
          <a:prstGeom prst="straightConnector1">
            <a:avLst/>
          </a:prstGeom>
          <a:ln>
            <a:solidFill>
              <a:schemeClr val="tx1"/>
            </a:solidFill>
            <a:tailEnd type="triangle"/>
          </a:ln>
        </p:spPr>
        <p:style>
          <a:lnRef idx="2">
            <a:schemeClr val="accent5"/>
          </a:lnRef>
          <a:fillRef idx="0">
            <a:schemeClr val="accent5"/>
          </a:fillRef>
          <a:effectRef idx="1">
            <a:schemeClr val="accent5"/>
          </a:effectRef>
          <a:fontRef idx="minor">
            <a:schemeClr val="tx1"/>
          </a:fontRef>
        </p:style>
      </p:cxnSp>
      <p:cxnSp>
        <p:nvCxnSpPr>
          <p:cNvPr id="16" name="Straight Arrow Connector 15">
            <a:extLst>
              <a:ext uri="{FF2B5EF4-FFF2-40B4-BE49-F238E27FC236}">
                <a16:creationId xmlns:a16="http://schemas.microsoft.com/office/drawing/2014/main" id="{A60439F3-21C3-4BE4-B01C-3A00644D713F}"/>
              </a:ext>
            </a:extLst>
          </p:cNvPr>
          <p:cNvCxnSpPr>
            <a:cxnSpLocks/>
          </p:cNvCxnSpPr>
          <p:nvPr/>
        </p:nvCxnSpPr>
        <p:spPr>
          <a:xfrm flipV="1">
            <a:off x="2252663" y="4732338"/>
            <a:ext cx="876300" cy="557212"/>
          </a:xfrm>
          <a:prstGeom prst="straightConnector1">
            <a:avLst/>
          </a:prstGeom>
          <a:ln>
            <a:solidFill>
              <a:schemeClr val="tx1"/>
            </a:solidFill>
            <a:tailEnd type="triangle"/>
          </a:ln>
        </p:spPr>
        <p:style>
          <a:lnRef idx="2">
            <a:schemeClr val="accent5"/>
          </a:lnRef>
          <a:fillRef idx="0">
            <a:schemeClr val="accent5"/>
          </a:fillRef>
          <a:effectRef idx="1">
            <a:schemeClr val="accent5"/>
          </a:effectRef>
          <a:fontRef idx="minor">
            <a:schemeClr val="tx1"/>
          </a:fontRef>
        </p:style>
      </p:cxnSp>
      <p:cxnSp>
        <p:nvCxnSpPr>
          <p:cNvPr id="18" name="Straight Arrow Connector 17">
            <a:extLst>
              <a:ext uri="{FF2B5EF4-FFF2-40B4-BE49-F238E27FC236}">
                <a16:creationId xmlns:a16="http://schemas.microsoft.com/office/drawing/2014/main" id="{96C99898-5B40-4B0D-BD19-97FDED2FF568}"/>
              </a:ext>
            </a:extLst>
          </p:cNvPr>
          <p:cNvCxnSpPr>
            <a:cxnSpLocks/>
          </p:cNvCxnSpPr>
          <p:nvPr/>
        </p:nvCxnSpPr>
        <p:spPr>
          <a:xfrm flipV="1">
            <a:off x="3757613" y="3849688"/>
            <a:ext cx="889000" cy="731837"/>
          </a:xfrm>
          <a:prstGeom prst="straightConnector1">
            <a:avLst/>
          </a:prstGeom>
          <a:ln>
            <a:solidFill>
              <a:schemeClr val="tx1"/>
            </a:solidFill>
            <a:tailEnd type="triangle"/>
          </a:ln>
        </p:spPr>
        <p:style>
          <a:lnRef idx="2">
            <a:schemeClr val="accent5"/>
          </a:lnRef>
          <a:fillRef idx="0">
            <a:schemeClr val="accent5"/>
          </a:fillRef>
          <a:effectRef idx="1">
            <a:schemeClr val="accent5"/>
          </a:effectRef>
          <a:fontRef idx="minor">
            <a:schemeClr val="tx1"/>
          </a:fontRef>
        </p:style>
      </p:cxnSp>
      <p:sp>
        <p:nvSpPr>
          <p:cNvPr id="19" name="Rectangle 18">
            <a:extLst>
              <a:ext uri="{FF2B5EF4-FFF2-40B4-BE49-F238E27FC236}">
                <a16:creationId xmlns:a16="http://schemas.microsoft.com/office/drawing/2014/main" id="{BD6EDF39-85D8-44EA-A9BF-93A31E68C7D0}"/>
              </a:ext>
            </a:extLst>
          </p:cNvPr>
          <p:cNvSpPr/>
          <p:nvPr/>
        </p:nvSpPr>
        <p:spPr>
          <a:xfrm>
            <a:off x="3165475" y="4581525"/>
            <a:ext cx="592138" cy="2349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dirty="0">
                <a:solidFill>
                  <a:schemeClr val="tx1"/>
                </a:solidFill>
              </a:rPr>
              <a:t>CDC</a:t>
            </a:r>
          </a:p>
        </p:txBody>
      </p:sp>
      <p:sp>
        <p:nvSpPr>
          <p:cNvPr id="30734" name="TextBox 23">
            <a:extLst>
              <a:ext uri="{FF2B5EF4-FFF2-40B4-BE49-F238E27FC236}">
                <a16:creationId xmlns:a16="http://schemas.microsoft.com/office/drawing/2014/main" id="{9FC78B02-5CFF-4740-AE7D-BBAF75499512}"/>
              </a:ext>
            </a:extLst>
          </p:cNvPr>
          <p:cNvSpPr txBox="1">
            <a:spLocks noChangeArrowheads="1"/>
          </p:cNvSpPr>
          <p:nvPr/>
        </p:nvSpPr>
        <p:spPr bwMode="auto">
          <a:xfrm rot="1640075">
            <a:off x="3228975" y="2889250"/>
            <a:ext cx="6381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i="1">
                <a:solidFill>
                  <a:schemeClr val="tx1"/>
                </a:solidFill>
                <a:latin typeface="Arial" panose="020B0604020202020204" pitchFamily="34" charset="0"/>
              </a:defRPr>
            </a:lvl1pPr>
            <a:lvl2pPr marL="742950" indent="-285750">
              <a:defRPr i="1">
                <a:solidFill>
                  <a:schemeClr val="tx1"/>
                </a:solidFill>
                <a:latin typeface="Arial" panose="020B0604020202020204" pitchFamily="34" charset="0"/>
              </a:defRPr>
            </a:lvl2pPr>
            <a:lvl3pPr marL="1143000" indent="-228600">
              <a:defRPr i="1">
                <a:solidFill>
                  <a:schemeClr val="tx1"/>
                </a:solidFill>
                <a:latin typeface="Arial" panose="020B0604020202020204" pitchFamily="34" charset="0"/>
              </a:defRPr>
            </a:lvl3pPr>
            <a:lvl4pPr marL="1600200" indent="-228600">
              <a:defRPr i="1">
                <a:solidFill>
                  <a:schemeClr val="tx1"/>
                </a:solidFill>
                <a:latin typeface="Arial" panose="020B0604020202020204" pitchFamily="34" charset="0"/>
              </a:defRPr>
            </a:lvl4pPr>
            <a:lvl5pPr marL="2057400" indent="-228600">
              <a:defRPr i="1">
                <a:solidFill>
                  <a:schemeClr val="tx1"/>
                </a:solidFill>
                <a:latin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defRPr>
            </a:lvl9pPr>
          </a:lstStyle>
          <a:p>
            <a:r>
              <a:rPr lang="en-US" altLang="en-US"/>
              <a:t>WGS</a:t>
            </a:r>
          </a:p>
        </p:txBody>
      </p:sp>
      <p:sp>
        <p:nvSpPr>
          <p:cNvPr id="30735" name="TextBox 27">
            <a:extLst>
              <a:ext uri="{FF2B5EF4-FFF2-40B4-BE49-F238E27FC236}">
                <a16:creationId xmlns:a16="http://schemas.microsoft.com/office/drawing/2014/main" id="{734E029B-D42A-4021-82F6-4A06C2455CCB}"/>
              </a:ext>
            </a:extLst>
          </p:cNvPr>
          <p:cNvSpPr txBox="1">
            <a:spLocks noChangeArrowheads="1"/>
          </p:cNvSpPr>
          <p:nvPr/>
        </p:nvSpPr>
        <p:spPr bwMode="auto">
          <a:xfrm>
            <a:off x="2987675" y="3425825"/>
            <a:ext cx="6381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i="1">
                <a:solidFill>
                  <a:schemeClr val="tx1"/>
                </a:solidFill>
                <a:latin typeface="Arial" panose="020B0604020202020204" pitchFamily="34" charset="0"/>
              </a:defRPr>
            </a:lvl1pPr>
            <a:lvl2pPr marL="742950" indent="-285750">
              <a:defRPr i="1">
                <a:solidFill>
                  <a:schemeClr val="tx1"/>
                </a:solidFill>
                <a:latin typeface="Arial" panose="020B0604020202020204" pitchFamily="34" charset="0"/>
              </a:defRPr>
            </a:lvl2pPr>
            <a:lvl3pPr marL="1143000" indent="-228600">
              <a:defRPr i="1">
                <a:solidFill>
                  <a:schemeClr val="tx1"/>
                </a:solidFill>
                <a:latin typeface="Arial" panose="020B0604020202020204" pitchFamily="34" charset="0"/>
              </a:defRPr>
            </a:lvl3pPr>
            <a:lvl4pPr marL="1600200" indent="-228600">
              <a:defRPr i="1">
                <a:solidFill>
                  <a:schemeClr val="tx1"/>
                </a:solidFill>
                <a:latin typeface="Arial" panose="020B0604020202020204" pitchFamily="34" charset="0"/>
              </a:defRPr>
            </a:lvl4pPr>
            <a:lvl5pPr marL="2057400" indent="-228600">
              <a:defRPr i="1">
                <a:solidFill>
                  <a:schemeClr val="tx1"/>
                </a:solidFill>
                <a:latin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defRPr>
            </a:lvl9pPr>
          </a:lstStyle>
          <a:p>
            <a:r>
              <a:rPr lang="en-US" altLang="en-US"/>
              <a:t>WGS</a:t>
            </a:r>
          </a:p>
        </p:txBody>
      </p:sp>
      <p:sp>
        <p:nvSpPr>
          <p:cNvPr id="30736" name="TextBox 28">
            <a:extLst>
              <a:ext uri="{FF2B5EF4-FFF2-40B4-BE49-F238E27FC236}">
                <a16:creationId xmlns:a16="http://schemas.microsoft.com/office/drawing/2014/main" id="{65C88933-0FEC-4C15-9372-51F2F910C282}"/>
              </a:ext>
            </a:extLst>
          </p:cNvPr>
          <p:cNvSpPr txBox="1">
            <a:spLocks noChangeArrowheads="1"/>
          </p:cNvSpPr>
          <p:nvPr/>
        </p:nvSpPr>
        <p:spPr bwMode="auto">
          <a:xfrm rot="-2378999">
            <a:off x="3727450" y="4011613"/>
            <a:ext cx="6397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i="1">
                <a:solidFill>
                  <a:schemeClr val="tx1"/>
                </a:solidFill>
                <a:latin typeface="Arial" panose="020B0604020202020204" pitchFamily="34" charset="0"/>
              </a:defRPr>
            </a:lvl1pPr>
            <a:lvl2pPr marL="742950" indent="-285750">
              <a:defRPr i="1">
                <a:solidFill>
                  <a:schemeClr val="tx1"/>
                </a:solidFill>
                <a:latin typeface="Arial" panose="020B0604020202020204" pitchFamily="34" charset="0"/>
              </a:defRPr>
            </a:lvl2pPr>
            <a:lvl3pPr marL="1143000" indent="-228600">
              <a:defRPr i="1">
                <a:solidFill>
                  <a:schemeClr val="tx1"/>
                </a:solidFill>
                <a:latin typeface="Arial" panose="020B0604020202020204" pitchFamily="34" charset="0"/>
              </a:defRPr>
            </a:lvl3pPr>
            <a:lvl4pPr marL="1600200" indent="-228600">
              <a:defRPr i="1">
                <a:solidFill>
                  <a:schemeClr val="tx1"/>
                </a:solidFill>
                <a:latin typeface="Arial" panose="020B0604020202020204" pitchFamily="34" charset="0"/>
              </a:defRPr>
            </a:lvl4pPr>
            <a:lvl5pPr marL="2057400" indent="-228600">
              <a:defRPr i="1">
                <a:solidFill>
                  <a:schemeClr val="tx1"/>
                </a:solidFill>
                <a:latin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defRPr>
            </a:lvl9pPr>
          </a:lstStyle>
          <a:p>
            <a:r>
              <a:rPr lang="en-US" altLang="en-US"/>
              <a:t>WGS</a:t>
            </a:r>
          </a:p>
        </p:txBody>
      </p:sp>
      <p:cxnSp>
        <p:nvCxnSpPr>
          <p:cNvPr id="33" name="Straight Arrow Connector 32">
            <a:extLst>
              <a:ext uri="{FF2B5EF4-FFF2-40B4-BE49-F238E27FC236}">
                <a16:creationId xmlns:a16="http://schemas.microsoft.com/office/drawing/2014/main" id="{5DBD6E57-4487-4A6C-B57F-EA7BE33CDBDE}"/>
              </a:ext>
            </a:extLst>
          </p:cNvPr>
          <p:cNvCxnSpPr>
            <a:cxnSpLocks/>
          </p:cNvCxnSpPr>
          <p:nvPr/>
        </p:nvCxnSpPr>
        <p:spPr>
          <a:xfrm>
            <a:off x="2212975" y="2330450"/>
            <a:ext cx="3795713" cy="1588"/>
          </a:xfrm>
          <a:prstGeom prst="straightConnector1">
            <a:avLst/>
          </a:prstGeom>
          <a:ln>
            <a:solidFill>
              <a:schemeClr val="tx1"/>
            </a:solidFill>
            <a:tailEnd type="triangle"/>
          </a:ln>
        </p:spPr>
        <p:style>
          <a:lnRef idx="2">
            <a:schemeClr val="accent5"/>
          </a:lnRef>
          <a:fillRef idx="0">
            <a:schemeClr val="accent5"/>
          </a:fillRef>
          <a:effectRef idx="1">
            <a:schemeClr val="accent5"/>
          </a:effectRef>
          <a:fontRef idx="minor">
            <a:schemeClr val="tx1"/>
          </a:fontRef>
        </p:style>
      </p:cxnSp>
      <p:sp>
        <p:nvSpPr>
          <p:cNvPr id="30738" name="TextBox 30">
            <a:extLst>
              <a:ext uri="{FF2B5EF4-FFF2-40B4-BE49-F238E27FC236}">
                <a16:creationId xmlns:a16="http://schemas.microsoft.com/office/drawing/2014/main" id="{B5D0C169-92F7-401F-B550-2B2C28A23661}"/>
              </a:ext>
            </a:extLst>
          </p:cNvPr>
          <p:cNvSpPr txBox="1">
            <a:spLocks noChangeArrowheads="1"/>
          </p:cNvSpPr>
          <p:nvPr/>
        </p:nvSpPr>
        <p:spPr bwMode="auto">
          <a:xfrm>
            <a:off x="2860092" y="1946275"/>
            <a:ext cx="21637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i="1">
                <a:solidFill>
                  <a:schemeClr val="tx1"/>
                </a:solidFill>
                <a:latin typeface="Arial" panose="020B0604020202020204" pitchFamily="34" charset="0"/>
              </a:defRPr>
            </a:lvl1pPr>
            <a:lvl2pPr marL="742950" indent="-285750">
              <a:defRPr i="1">
                <a:solidFill>
                  <a:schemeClr val="tx1"/>
                </a:solidFill>
                <a:latin typeface="Arial" panose="020B0604020202020204" pitchFamily="34" charset="0"/>
              </a:defRPr>
            </a:lvl2pPr>
            <a:lvl3pPr marL="1143000" indent="-228600">
              <a:defRPr i="1">
                <a:solidFill>
                  <a:schemeClr val="tx1"/>
                </a:solidFill>
                <a:latin typeface="Arial" panose="020B0604020202020204" pitchFamily="34" charset="0"/>
              </a:defRPr>
            </a:lvl3pPr>
            <a:lvl4pPr marL="1600200" indent="-228600">
              <a:defRPr i="1">
                <a:solidFill>
                  <a:schemeClr val="tx1"/>
                </a:solidFill>
                <a:latin typeface="Arial" panose="020B0604020202020204" pitchFamily="34" charset="0"/>
              </a:defRPr>
            </a:lvl4pPr>
            <a:lvl5pPr marL="2057400" indent="-228600">
              <a:defRPr i="1">
                <a:solidFill>
                  <a:schemeClr val="tx1"/>
                </a:solidFill>
                <a:latin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defRPr>
            </a:lvl9pPr>
          </a:lstStyle>
          <a:p>
            <a:r>
              <a:rPr lang="en-US" altLang="en-US" dirty="0"/>
              <a:t>Log Sheets &amp; Isolates</a:t>
            </a:r>
          </a:p>
        </p:txBody>
      </p:sp>
      <p:pic>
        <p:nvPicPr>
          <p:cNvPr id="30739" name="Picture 8" descr="National Antimicrobial Resistance Monitoring System for Enteric Bacteria ( NARMS) | NARMS | CDC">
            <a:extLst>
              <a:ext uri="{FF2B5EF4-FFF2-40B4-BE49-F238E27FC236}">
                <a16:creationId xmlns:a16="http://schemas.microsoft.com/office/drawing/2014/main" id="{24BAB3EB-F1FA-4200-815E-664D840CDD1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05513" y="1833563"/>
            <a:ext cx="1419225" cy="893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8" name="Straight Arrow Connector 37">
            <a:extLst>
              <a:ext uri="{FF2B5EF4-FFF2-40B4-BE49-F238E27FC236}">
                <a16:creationId xmlns:a16="http://schemas.microsoft.com/office/drawing/2014/main" id="{F779E6A0-0748-46CD-9468-54CDCD2F8AE6}"/>
              </a:ext>
            </a:extLst>
          </p:cNvPr>
          <p:cNvCxnSpPr>
            <a:cxnSpLocks/>
          </p:cNvCxnSpPr>
          <p:nvPr/>
        </p:nvCxnSpPr>
        <p:spPr>
          <a:xfrm flipV="1">
            <a:off x="5434013" y="2592388"/>
            <a:ext cx="1174750" cy="1203325"/>
          </a:xfrm>
          <a:prstGeom prst="straightConnector1">
            <a:avLst/>
          </a:prstGeom>
          <a:ln>
            <a:solidFill>
              <a:schemeClr val="tx1"/>
            </a:solidFill>
            <a:tailEnd type="triangle"/>
          </a:ln>
        </p:spPr>
        <p:style>
          <a:lnRef idx="2">
            <a:schemeClr val="accent5"/>
          </a:lnRef>
          <a:fillRef idx="0">
            <a:schemeClr val="accent5"/>
          </a:fillRef>
          <a:effectRef idx="1">
            <a:schemeClr val="accent5"/>
          </a:effectRef>
          <a:fontRef idx="minor">
            <a:schemeClr val="tx1"/>
          </a:fontRef>
        </p:style>
      </p:cxnSp>
      <p:cxnSp>
        <p:nvCxnSpPr>
          <p:cNvPr id="43" name="Straight Arrow Connector 42">
            <a:extLst>
              <a:ext uri="{FF2B5EF4-FFF2-40B4-BE49-F238E27FC236}">
                <a16:creationId xmlns:a16="http://schemas.microsoft.com/office/drawing/2014/main" id="{5FD9C5A3-E8E0-47D3-9E59-C1A8BDF56977}"/>
              </a:ext>
            </a:extLst>
          </p:cNvPr>
          <p:cNvCxnSpPr>
            <a:cxnSpLocks/>
          </p:cNvCxnSpPr>
          <p:nvPr/>
        </p:nvCxnSpPr>
        <p:spPr>
          <a:xfrm>
            <a:off x="7502525" y="2279650"/>
            <a:ext cx="1176338" cy="0"/>
          </a:xfrm>
          <a:prstGeom prst="straightConnector1">
            <a:avLst/>
          </a:prstGeom>
          <a:ln>
            <a:solidFill>
              <a:schemeClr val="tx1"/>
            </a:solidFill>
            <a:tailEnd type="triangle"/>
          </a:ln>
        </p:spPr>
        <p:style>
          <a:lnRef idx="2">
            <a:schemeClr val="accent5"/>
          </a:lnRef>
          <a:fillRef idx="0">
            <a:schemeClr val="accent5"/>
          </a:fillRef>
          <a:effectRef idx="1">
            <a:schemeClr val="accent5"/>
          </a:effectRef>
          <a:fontRef idx="minor">
            <a:schemeClr val="tx1"/>
          </a:fontRef>
        </p:style>
      </p:cxnSp>
      <p:sp>
        <p:nvSpPr>
          <p:cNvPr id="41" name="Rectangle 40">
            <a:extLst>
              <a:ext uri="{FF2B5EF4-FFF2-40B4-BE49-F238E27FC236}">
                <a16:creationId xmlns:a16="http://schemas.microsoft.com/office/drawing/2014/main" id="{471A4E94-6A64-4E9B-A1DE-06CF976E28CF}"/>
              </a:ext>
            </a:extLst>
          </p:cNvPr>
          <p:cNvSpPr/>
          <p:nvPr/>
        </p:nvSpPr>
        <p:spPr>
          <a:xfrm>
            <a:off x="8678863" y="1781175"/>
            <a:ext cx="1924050" cy="996950"/>
          </a:xfrm>
          <a:prstGeom prst="rect">
            <a:avLst/>
          </a:prstGeom>
          <a:solidFill>
            <a:srgbClr val="336699"/>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NARMS Now &amp; ResistomeTrakr</a:t>
            </a:r>
          </a:p>
        </p:txBody>
      </p:sp>
      <p:sp>
        <p:nvSpPr>
          <p:cNvPr id="42" name="Rectangle 41">
            <a:extLst>
              <a:ext uri="{FF2B5EF4-FFF2-40B4-BE49-F238E27FC236}">
                <a16:creationId xmlns:a16="http://schemas.microsoft.com/office/drawing/2014/main" id="{A431D556-8946-4DB2-BD3C-5E47D740F405}"/>
              </a:ext>
            </a:extLst>
          </p:cNvPr>
          <p:cNvSpPr/>
          <p:nvPr/>
        </p:nvSpPr>
        <p:spPr>
          <a:xfrm>
            <a:off x="8374063" y="4095750"/>
            <a:ext cx="2036762" cy="915988"/>
          </a:xfrm>
          <a:prstGeom prst="rect">
            <a:avLst/>
          </a:prstGeom>
          <a:solidFill>
            <a:srgbClr val="336699"/>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Integrated Reports &amp; Summaries</a:t>
            </a:r>
          </a:p>
        </p:txBody>
      </p:sp>
      <p:cxnSp>
        <p:nvCxnSpPr>
          <p:cNvPr id="48" name="Straight Arrow Connector 47">
            <a:extLst>
              <a:ext uri="{FF2B5EF4-FFF2-40B4-BE49-F238E27FC236}">
                <a16:creationId xmlns:a16="http://schemas.microsoft.com/office/drawing/2014/main" id="{8AB0F378-57FB-4F4B-9B74-F40ABA942BDC}"/>
              </a:ext>
            </a:extLst>
          </p:cNvPr>
          <p:cNvCxnSpPr>
            <a:cxnSpLocks/>
            <a:endCxn id="42" idx="1"/>
          </p:cNvCxnSpPr>
          <p:nvPr/>
        </p:nvCxnSpPr>
        <p:spPr>
          <a:xfrm flipV="1">
            <a:off x="3762375" y="4552950"/>
            <a:ext cx="4611688" cy="180975"/>
          </a:xfrm>
          <a:prstGeom prst="straightConnector1">
            <a:avLst/>
          </a:prstGeom>
          <a:ln>
            <a:solidFill>
              <a:schemeClr val="tx1"/>
            </a:solidFill>
            <a:tailEnd type="triangle"/>
          </a:ln>
        </p:spPr>
        <p:style>
          <a:lnRef idx="2">
            <a:schemeClr val="accent5"/>
          </a:lnRef>
          <a:fillRef idx="0">
            <a:schemeClr val="accent5"/>
          </a:fillRef>
          <a:effectRef idx="1">
            <a:schemeClr val="accent5"/>
          </a:effectRef>
          <a:fontRef idx="minor">
            <a:schemeClr val="tx1"/>
          </a:fontRef>
        </p:style>
      </p:cxnSp>
      <p:cxnSp>
        <p:nvCxnSpPr>
          <p:cNvPr id="54" name="Straight Arrow Connector 53">
            <a:extLst>
              <a:ext uri="{FF2B5EF4-FFF2-40B4-BE49-F238E27FC236}">
                <a16:creationId xmlns:a16="http://schemas.microsoft.com/office/drawing/2014/main" id="{739A16E2-C608-4AF7-84CC-443521730052}"/>
              </a:ext>
            </a:extLst>
          </p:cNvPr>
          <p:cNvCxnSpPr>
            <a:cxnSpLocks/>
          </p:cNvCxnSpPr>
          <p:nvPr/>
        </p:nvCxnSpPr>
        <p:spPr>
          <a:xfrm>
            <a:off x="6818313" y="2590800"/>
            <a:ext cx="1555750" cy="1476375"/>
          </a:xfrm>
          <a:prstGeom prst="straightConnector1">
            <a:avLst/>
          </a:prstGeom>
          <a:ln>
            <a:solidFill>
              <a:schemeClr val="tx1"/>
            </a:solidFill>
            <a:tailEnd type="triangle"/>
          </a:ln>
        </p:spPr>
        <p:style>
          <a:lnRef idx="2">
            <a:schemeClr val="accent5"/>
          </a:lnRef>
          <a:fillRef idx="0">
            <a:schemeClr val="accent5"/>
          </a:fillRef>
          <a:effectRef idx="1">
            <a:schemeClr val="accent5"/>
          </a:effectRef>
          <a:fontRef idx="minor">
            <a:schemeClr val="tx1"/>
          </a:fontRef>
        </p:style>
      </p:cxnSp>
    </p:spTree>
    <p:extLst>
      <p:ext uri="{BB962C8B-B14F-4D97-AF65-F5344CB8AC3E}">
        <p14:creationId xmlns:p14="http://schemas.microsoft.com/office/powerpoint/2010/main" val="28673910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a:srcRect l="7755" r="9336" b="-2"/>
          <a:stretch/>
        </p:blipFill>
        <p:spPr>
          <a:xfrm>
            <a:off x="7401002" y="1491859"/>
            <a:ext cx="2775940" cy="4146429"/>
          </a:xfrm>
          <a:prstGeom prst="rect">
            <a:avLst/>
          </a:prstGeom>
        </p:spPr>
      </p:pic>
      <p:sp>
        <p:nvSpPr>
          <p:cNvPr id="3" name="Title 2"/>
          <p:cNvSpPr>
            <a:spLocks noGrp="1"/>
          </p:cNvSpPr>
          <p:nvPr>
            <p:ph type="title"/>
          </p:nvPr>
        </p:nvSpPr>
        <p:spPr>
          <a:xfrm>
            <a:off x="1916520" y="702409"/>
            <a:ext cx="8449529" cy="857250"/>
          </a:xfrm>
        </p:spPr>
        <p:txBody>
          <a:bodyPr>
            <a:normAutofit/>
          </a:bodyPr>
          <a:lstStyle/>
          <a:p>
            <a:pPr algn="l"/>
            <a:r>
              <a:rPr lang="en-US" dirty="0"/>
              <a:t>Long Reads: Plasmid Subtyping</a:t>
            </a:r>
          </a:p>
        </p:txBody>
      </p:sp>
      <p:pic>
        <p:nvPicPr>
          <p:cNvPr id="7" name="Picture 6" descr="P:\my documents\Documents\404.09\404.09.02\Figures\Dublin_plasmids with type info 03182018.tif"/>
          <p:cNvPicPr/>
          <p:nvPr/>
        </p:nvPicPr>
        <p:blipFill rotWithShape="1">
          <a:blip r:embed="rId4" cstate="print">
            <a:extLst>
              <a:ext uri="{28A0092B-C50C-407E-A947-70E740481C1C}">
                <a14:useLocalDpi xmlns:a14="http://schemas.microsoft.com/office/drawing/2010/main" val="0"/>
              </a:ext>
            </a:extLst>
          </a:blip>
          <a:srcRect r="49906" b="6365"/>
          <a:stretch/>
        </p:blipFill>
        <p:spPr bwMode="auto">
          <a:xfrm>
            <a:off x="1829578" y="1491859"/>
            <a:ext cx="5041387" cy="4595932"/>
          </a:xfrm>
          <a:prstGeom prst="rect">
            <a:avLst/>
          </a:prstGeom>
          <a:noFill/>
        </p:spPr>
      </p:pic>
      <p:sp>
        <p:nvSpPr>
          <p:cNvPr id="2" name="Rectangle 1"/>
          <p:cNvSpPr/>
          <p:nvPr/>
        </p:nvSpPr>
        <p:spPr>
          <a:xfrm>
            <a:off x="2327564" y="6155591"/>
            <a:ext cx="7943274" cy="577081"/>
          </a:xfrm>
          <a:prstGeom prst="rect">
            <a:avLst/>
          </a:prstGeom>
        </p:spPr>
        <p:txBody>
          <a:bodyPr wrap="square">
            <a:spAutoFit/>
          </a:bodyPr>
          <a:lstStyle/>
          <a:p>
            <a:r>
              <a:rPr lang="en-US" sz="1050" dirty="0">
                <a:latin typeface="Times New Roman" panose="02020603050405020304" pitchFamily="18" charset="0"/>
                <a:ea typeface="Calibri" panose="020F0502020204030204" pitchFamily="34" charset="0"/>
              </a:rPr>
              <a:t>Hsu CH, Li C, Hoffmann M, McDermott P, Abbott J, Ayers S, Tyson GH, Tate H, Yao K, Allard M, Zhao S. Comparative Genomic Analysis of Virulence, Antimicrobial Resistance, and Plasmid Profiles of Salmonella Dublin Isolated from Sick Cattle, Retail Beef, and Humans in the United States. </a:t>
            </a:r>
            <a:r>
              <a:rPr lang="en-US" sz="1050" dirty="0" err="1">
                <a:latin typeface="Times New Roman" panose="02020603050405020304" pitchFamily="18" charset="0"/>
                <a:ea typeface="Calibri" panose="020F0502020204030204" pitchFamily="34" charset="0"/>
              </a:rPr>
              <a:t>Microb</a:t>
            </a:r>
            <a:r>
              <a:rPr lang="en-US" sz="1050" dirty="0">
                <a:latin typeface="Times New Roman" panose="02020603050405020304" pitchFamily="18" charset="0"/>
                <a:ea typeface="Calibri" panose="020F0502020204030204" pitchFamily="34" charset="0"/>
              </a:rPr>
              <a:t> Drug Resist. 2019 Oct;25(8):1238-1249. </a:t>
            </a:r>
            <a:endParaRPr lang="en-US" sz="1050" i="1" dirty="0"/>
          </a:p>
        </p:txBody>
      </p:sp>
    </p:spTree>
    <p:extLst>
      <p:ext uri="{BB962C8B-B14F-4D97-AF65-F5344CB8AC3E}">
        <p14:creationId xmlns:p14="http://schemas.microsoft.com/office/powerpoint/2010/main" val="4097457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TextBox 83">
            <a:extLst>
              <a:ext uri="{FF2B5EF4-FFF2-40B4-BE49-F238E27FC236}">
                <a16:creationId xmlns:a16="http://schemas.microsoft.com/office/drawing/2014/main" id="{CA692102-4231-436E-8F28-8085B67B2568}"/>
              </a:ext>
            </a:extLst>
          </p:cNvPr>
          <p:cNvSpPr txBox="1"/>
          <p:nvPr/>
        </p:nvSpPr>
        <p:spPr>
          <a:xfrm>
            <a:off x="5859763" y="1141800"/>
            <a:ext cx="6018559" cy="4708981"/>
          </a:xfrm>
          <a:prstGeom prst="rect">
            <a:avLst/>
          </a:prstGeom>
          <a:noFill/>
        </p:spPr>
        <p:txBody>
          <a:bodyPr wrap="square" rtlCol="0">
            <a:spAutoFit/>
          </a:bodyPr>
          <a:lstStyle/>
          <a:p>
            <a:pPr marL="742950" lvl="1" indent="-285750">
              <a:buFont typeface="Arial" panose="020B0604020202020204" pitchFamily="34" charset="0"/>
              <a:buChar char="•"/>
            </a:pPr>
            <a:r>
              <a:rPr lang="en-US" sz="2000" dirty="0"/>
              <a:t>Create analogue of a core genome multilocus sequence type schema for existing plasmid types</a:t>
            </a:r>
          </a:p>
          <a:p>
            <a:pPr marL="742950" lvl="1" indent="-285750">
              <a:buFont typeface="Arial" panose="020B0604020202020204" pitchFamily="34" charset="0"/>
              <a:buChar char="•"/>
            </a:pPr>
            <a:endParaRPr lang="en-US" sz="2000" dirty="0"/>
          </a:p>
          <a:p>
            <a:pPr marL="742950" lvl="1" indent="-285750">
              <a:buFont typeface="Arial" panose="020B0604020202020204" pitchFamily="34" charset="0"/>
              <a:buChar char="•"/>
            </a:pPr>
            <a:r>
              <a:rPr lang="en-US" sz="2000" dirty="0"/>
              <a:t>Identify which loci of the plasmid MLST schema are co-inherited in conserved regions of sequence</a:t>
            </a:r>
          </a:p>
          <a:p>
            <a:pPr marL="742950" lvl="1" indent="-285750">
              <a:buFont typeface="Arial" panose="020B0604020202020204" pitchFamily="34" charset="0"/>
              <a:buChar char="•"/>
            </a:pPr>
            <a:endParaRPr lang="en-US" sz="2000" dirty="0"/>
          </a:p>
          <a:p>
            <a:pPr marL="742950" lvl="1" indent="-285750">
              <a:buFont typeface="Arial" panose="020B0604020202020204" pitchFamily="34" charset="0"/>
              <a:buChar char="•"/>
            </a:pPr>
            <a:r>
              <a:rPr lang="en-US" sz="2000" dirty="0"/>
              <a:t>Numerically codify conserved regions of sequence into ‘plasmid fragments’</a:t>
            </a:r>
          </a:p>
          <a:p>
            <a:pPr marL="742950" lvl="1" indent="-285750">
              <a:buFont typeface="Arial" panose="020B0604020202020204" pitchFamily="34" charset="0"/>
              <a:buChar char="•"/>
            </a:pPr>
            <a:endParaRPr lang="en-US" sz="2000" dirty="0"/>
          </a:p>
          <a:p>
            <a:pPr marL="742950" lvl="1" indent="-285750">
              <a:buFont typeface="Arial" panose="020B0604020202020204" pitchFamily="34" charset="0"/>
              <a:buChar char="•"/>
            </a:pPr>
            <a:r>
              <a:rPr lang="en-US" sz="2000" b="1" dirty="0"/>
              <a:t>Subtype plasmids on criteria of</a:t>
            </a:r>
          </a:p>
          <a:p>
            <a:pPr marL="1200150" lvl="2" indent="-285750">
              <a:buFont typeface="Arial" panose="020B0604020202020204" pitchFamily="34" charset="0"/>
              <a:buChar char="•"/>
            </a:pPr>
            <a:r>
              <a:rPr lang="en-US" sz="2000" dirty="0"/>
              <a:t>sequence of plasmid loci</a:t>
            </a:r>
          </a:p>
          <a:p>
            <a:pPr marL="1200150" lvl="2" indent="-285750">
              <a:buFont typeface="Arial" panose="020B0604020202020204" pitchFamily="34" charset="0"/>
              <a:buChar char="•"/>
            </a:pPr>
            <a:r>
              <a:rPr lang="en-US" sz="2000" dirty="0"/>
              <a:t>composition of plasmid fragments</a:t>
            </a:r>
          </a:p>
          <a:p>
            <a:pPr marL="1200150" lvl="2" indent="-285750">
              <a:buFont typeface="Arial" panose="020B0604020202020204" pitchFamily="34" charset="0"/>
              <a:buChar char="•"/>
            </a:pPr>
            <a:r>
              <a:rPr lang="en-US" sz="2000" dirty="0"/>
              <a:t>order of genetic elements</a:t>
            </a:r>
          </a:p>
          <a:p>
            <a:pPr marL="1200150" lvl="2" indent="-285750">
              <a:buFont typeface="Arial" panose="020B0604020202020204" pitchFamily="34" charset="0"/>
              <a:buChar char="•"/>
            </a:pPr>
            <a:r>
              <a:rPr lang="en-US" sz="2000" dirty="0"/>
              <a:t>distance between plasmid fragments</a:t>
            </a:r>
          </a:p>
        </p:txBody>
      </p:sp>
      <p:pic>
        <p:nvPicPr>
          <p:cNvPr id="14" name="Picture 13">
            <a:extLst>
              <a:ext uri="{FF2B5EF4-FFF2-40B4-BE49-F238E27FC236}">
                <a16:creationId xmlns:a16="http://schemas.microsoft.com/office/drawing/2014/main" id="{2F7EF4C4-BC6F-46A7-AED6-7430BEEBFE88}"/>
              </a:ext>
            </a:extLst>
          </p:cNvPr>
          <p:cNvPicPr>
            <a:picLocks noChangeAspect="1"/>
          </p:cNvPicPr>
          <p:nvPr/>
        </p:nvPicPr>
        <p:blipFill>
          <a:blip r:embed="rId3"/>
          <a:stretch>
            <a:fillRect/>
          </a:stretch>
        </p:blipFill>
        <p:spPr>
          <a:xfrm>
            <a:off x="511515" y="586038"/>
            <a:ext cx="5584485" cy="5738327"/>
          </a:xfrm>
          <a:prstGeom prst="rect">
            <a:avLst/>
          </a:prstGeom>
        </p:spPr>
      </p:pic>
      <p:sp>
        <p:nvSpPr>
          <p:cNvPr id="22" name="Title 1">
            <a:extLst>
              <a:ext uri="{FF2B5EF4-FFF2-40B4-BE49-F238E27FC236}">
                <a16:creationId xmlns:a16="http://schemas.microsoft.com/office/drawing/2014/main" id="{B50139C6-270E-4E3A-9E18-1817437459B5}"/>
              </a:ext>
            </a:extLst>
          </p:cNvPr>
          <p:cNvSpPr>
            <a:spLocks noGrp="1"/>
          </p:cNvSpPr>
          <p:nvPr>
            <p:ph type="title"/>
          </p:nvPr>
        </p:nvSpPr>
        <p:spPr>
          <a:xfrm>
            <a:off x="3568134" y="60877"/>
            <a:ext cx="7933888" cy="945515"/>
          </a:xfrm>
        </p:spPr>
        <p:txBody>
          <a:bodyPr>
            <a:normAutofit/>
          </a:bodyPr>
          <a:lstStyle/>
          <a:p>
            <a:pPr algn="ctr"/>
            <a:r>
              <a:rPr lang="en-US" dirty="0"/>
              <a:t>Long Reads: Plasmid Subtyping</a:t>
            </a:r>
          </a:p>
        </p:txBody>
      </p:sp>
      <p:sp>
        <p:nvSpPr>
          <p:cNvPr id="2" name="TextBox 1">
            <a:extLst>
              <a:ext uri="{FF2B5EF4-FFF2-40B4-BE49-F238E27FC236}">
                <a16:creationId xmlns:a16="http://schemas.microsoft.com/office/drawing/2014/main" id="{170B7D09-94D4-48CC-91FD-E932C4B8E235}"/>
              </a:ext>
            </a:extLst>
          </p:cNvPr>
          <p:cNvSpPr txBox="1"/>
          <p:nvPr/>
        </p:nvSpPr>
        <p:spPr>
          <a:xfrm>
            <a:off x="1484559" y="5878597"/>
            <a:ext cx="598241" cy="369332"/>
          </a:xfrm>
          <a:prstGeom prst="rect">
            <a:avLst/>
          </a:prstGeom>
          <a:noFill/>
        </p:spPr>
        <p:txBody>
          <a:bodyPr wrap="none" rtlCol="0">
            <a:spAutoFit/>
          </a:bodyPr>
          <a:lstStyle/>
          <a:p>
            <a:r>
              <a:rPr lang="en-US" dirty="0"/>
              <a:t>bp 1</a:t>
            </a:r>
          </a:p>
        </p:txBody>
      </p:sp>
      <p:cxnSp>
        <p:nvCxnSpPr>
          <p:cNvPr id="4" name="Straight Connector 3">
            <a:extLst>
              <a:ext uri="{FF2B5EF4-FFF2-40B4-BE49-F238E27FC236}">
                <a16:creationId xmlns:a16="http://schemas.microsoft.com/office/drawing/2014/main" id="{9CAC979E-320A-4E05-92A5-D7B9FBABF2D8}"/>
              </a:ext>
            </a:extLst>
          </p:cNvPr>
          <p:cNvCxnSpPr>
            <a:cxnSpLocks/>
          </p:cNvCxnSpPr>
          <p:nvPr/>
        </p:nvCxnSpPr>
        <p:spPr>
          <a:xfrm flipH="1">
            <a:off x="1879600" y="5151120"/>
            <a:ext cx="406401" cy="689372"/>
          </a:xfrm>
          <a:prstGeom prst="line">
            <a:avLst/>
          </a:prstGeom>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979D4304-DBA7-4903-AB09-DF33365018BF}"/>
              </a:ext>
            </a:extLst>
          </p:cNvPr>
          <p:cNvSpPr txBox="1"/>
          <p:nvPr/>
        </p:nvSpPr>
        <p:spPr>
          <a:xfrm>
            <a:off x="1571876" y="3059668"/>
            <a:ext cx="301686" cy="369332"/>
          </a:xfrm>
          <a:prstGeom prst="rect">
            <a:avLst/>
          </a:prstGeom>
          <a:noFill/>
        </p:spPr>
        <p:txBody>
          <a:bodyPr wrap="none" rtlCol="0">
            <a:spAutoFit/>
          </a:bodyPr>
          <a:lstStyle/>
          <a:p>
            <a:r>
              <a:rPr lang="en-US" b="1" dirty="0">
                <a:solidFill>
                  <a:srgbClr val="FF0000"/>
                </a:solidFill>
              </a:rPr>
              <a:t>7</a:t>
            </a:r>
          </a:p>
        </p:txBody>
      </p:sp>
      <p:sp>
        <p:nvSpPr>
          <p:cNvPr id="43" name="TextBox 42">
            <a:extLst>
              <a:ext uri="{FF2B5EF4-FFF2-40B4-BE49-F238E27FC236}">
                <a16:creationId xmlns:a16="http://schemas.microsoft.com/office/drawing/2014/main" id="{36206FC1-72DC-4CCE-B217-0A8006169570}"/>
              </a:ext>
            </a:extLst>
          </p:cNvPr>
          <p:cNvSpPr txBox="1"/>
          <p:nvPr/>
        </p:nvSpPr>
        <p:spPr>
          <a:xfrm>
            <a:off x="1553588" y="3371163"/>
            <a:ext cx="301686" cy="369332"/>
          </a:xfrm>
          <a:prstGeom prst="rect">
            <a:avLst/>
          </a:prstGeom>
          <a:noFill/>
        </p:spPr>
        <p:txBody>
          <a:bodyPr wrap="none" rtlCol="0">
            <a:spAutoFit/>
          </a:bodyPr>
          <a:lstStyle/>
          <a:p>
            <a:r>
              <a:rPr lang="en-US" b="1" dirty="0">
                <a:solidFill>
                  <a:srgbClr val="FF0000"/>
                </a:solidFill>
              </a:rPr>
              <a:t>8</a:t>
            </a:r>
          </a:p>
        </p:txBody>
      </p:sp>
      <p:sp>
        <p:nvSpPr>
          <p:cNvPr id="44" name="TextBox 43">
            <a:extLst>
              <a:ext uri="{FF2B5EF4-FFF2-40B4-BE49-F238E27FC236}">
                <a16:creationId xmlns:a16="http://schemas.microsoft.com/office/drawing/2014/main" id="{846627D7-0882-4534-95E1-049FC2BE63CA}"/>
              </a:ext>
            </a:extLst>
          </p:cNvPr>
          <p:cNvSpPr txBox="1"/>
          <p:nvPr/>
        </p:nvSpPr>
        <p:spPr>
          <a:xfrm>
            <a:off x="1599129" y="3613099"/>
            <a:ext cx="418704" cy="369332"/>
          </a:xfrm>
          <a:prstGeom prst="rect">
            <a:avLst/>
          </a:prstGeom>
          <a:noFill/>
        </p:spPr>
        <p:txBody>
          <a:bodyPr wrap="none" rtlCol="0">
            <a:spAutoFit/>
          </a:bodyPr>
          <a:lstStyle/>
          <a:p>
            <a:r>
              <a:rPr lang="en-US" b="1" dirty="0">
                <a:solidFill>
                  <a:srgbClr val="FF0000"/>
                </a:solidFill>
              </a:rPr>
              <a:t>10</a:t>
            </a:r>
          </a:p>
        </p:txBody>
      </p:sp>
      <p:sp>
        <p:nvSpPr>
          <p:cNvPr id="45" name="TextBox 44">
            <a:extLst>
              <a:ext uri="{FF2B5EF4-FFF2-40B4-BE49-F238E27FC236}">
                <a16:creationId xmlns:a16="http://schemas.microsoft.com/office/drawing/2014/main" id="{3E3C3702-224F-4E58-A457-068C00547D3E}"/>
              </a:ext>
            </a:extLst>
          </p:cNvPr>
          <p:cNvSpPr txBox="1"/>
          <p:nvPr/>
        </p:nvSpPr>
        <p:spPr>
          <a:xfrm>
            <a:off x="1725170" y="3957956"/>
            <a:ext cx="418704" cy="369332"/>
          </a:xfrm>
          <a:prstGeom prst="rect">
            <a:avLst/>
          </a:prstGeom>
          <a:noFill/>
        </p:spPr>
        <p:txBody>
          <a:bodyPr wrap="none" rtlCol="0">
            <a:spAutoFit/>
          </a:bodyPr>
          <a:lstStyle/>
          <a:p>
            <a:r>
              <a:rPr lang="en-US" b="1" dirty="0">
                <a:solidFill>
                  <a:srgbClr val="FF0000"/>
                </a:solidFill>
              </a:rPr>
              <a:t>11</a:t>
            </a:r>
          </a:p>
        </p:txBody>
      </p:sp>
      <p:sp>
        <p:nvSpPr>
          <p:cNvPr id="46" name="TextBox 45">
            <a:extLst>
              <a:ext uri="{FF2B5EF4-FFF2-40B4-BE49-F238E27FC236}">
                <a16:creationId xmlns:a16="http://schemas.microsoft.com/office/drawing/2014/main" id="{846B0FDB-1AB9-4441-A097-8BB3DFD64C4C}"/>
              </a:ext>
            </a:extLst>
          </p:cNvPr>
          <p:cNvSpPr txBox="1"/>
          <p:nvPr/>
        </p:nvSpPr>
        <p:spPr>
          <a:xfrm>
            <a:off x="1891792" y="4260083"/>
            <a:ext cx="418704" cy="369332"/>
          </a:xfrm>
          <a:prstGeom prst="rect">
            <a:avLst/>
          </a:prstGeom>
          <a:noFill/>
        </p:spPr>
        <p:txBody>
          <a:bodyPr wrap="none" rtlCol="0">
            <a:spAutoFit/>
          </a:bodyPr>
          <a:lstStyle/>
          <a:p>
            <a:r>
              <a:rPr lang="en-US" b="1" dirty="0">
                <a:solidFill>
                  <a:srgbClr val="FF0000"/>
                </a:solidFill>
              </a:rPr>
              <a:t>12</a:t>
            </a:r>
          </a:p>
        </p:txBody>
      </p:sp>
      <p:sp>
        <p:nvSpPr>
          <p:cNvPr id="47" name="TextBox 46">
            <a:extLst>
              <a:ext uri="{FF2B5EF4-FFF2-40B4-BE49-F238E27FC236}">
                <a16:creationId xmlns:a16="http://schemas.microsoft.com/office/drawing/2014/main" id="{CD007A9F-F14B-4727-9258-E82C602C6613}"/>
              </a:ext>
            </a:extLst>
          </p:cNvPr>
          <p:cNvSpPr txBox="1"/>
          <p:nvPr/>
        </p:nvSpPr>
        <p:spPr>
          <a:xfrm>
            <a:off x="2151048" y="4526403"/>
            <a:ext cx="301686" cy="369332"/>
          </a:xfrm>
          <a:prstGeom prst="rect">
            <a:avLst/>
          </a:prstGeom>
          <a:noFill/>
        </p:spPr>
        <p:txBody>
          <a:bodyPr wrap="none" rtlCol="0">
            <a:spAutoFit/>
          </a:bodyPr>
          <a:lstStyle/>
          <a:p>
            <a:r>
              <a:rPr lang="en-US" b="1" dirty="0">
                <a:solidFill>
                  <a:srgbClr val="FF0000"/>
                </a:solidFill>
              </a:rPr>
              <a:t>9</a:t>
            </a:r>
          </a:p>
        </p:txBody>
      </p:sp>
      <p:sp>
        <p:nvSpPr>
          <p:cNvPr id="50" name="TextBox 49">
            <a:extLst>
              <a:ext uri="{FF2B5EF4-FFF2-40B4-BE49-F238E27FC236}">
                <a16:creationId xmlns:a16="http://schemas.microsoft.com/office/drawing/2014/main" id="{2EE7CE92-6902-4BC6-B1B3-4A84655E29A1}"/>
              </a:ext>
            </a:extLst>
          </p:cNvPr>
          <p:cNvSpPr txBox="1"/>
          <p:nvPr/>
        </p:nvSpPr>
        <p:spPr>
          <a:xfrm>
            <a:off x="1751695" y="2401810"/>
            <a:ext cx="418704" cy="369332"/>
          </a:xfrm>
          <a:prstGeom prst="rect">
            <a:avLst/>
          </a:prstGeom>
          <a:noFill/>
        </p:spPr>
        <p:txBody>
          <a:bodyPr wrap="none" rtlCol="0">
            <a:spAutoFit/>
          </a:bodyPr>
          <a:lstStyle/>
          <a:p>
            <a:r>
              <a:rPr lang="en-US" b="1" dirty="0">
                <a:solidFill>
                  <a:srgbClr val="FF0000"/>
                </a:solidFill>
              </a:rPr>
              <a:t>18</a:t>
            </a:r>
          </a:p>
        </p:txBody>
      </p:sp>
      <p:sp>
        <p:nvSpPr>
          <p:cNvPr id="51" name="TextBox 50">
            <a:extLst>
              <a:ext uri="{FF2B5EF4-FFF2-40B4-BE49-F238E27FC236}">
                <a16:creationId xmlns:a16="http://schemas.microsoft.com/office/drawing/2014/main" id="{1D984FAD-F28B-49D5-8F3F-E8F30C556513}"/>
              </a:ext>
            </a:extLst>
          </p:cNvPr>
          <p:cNvSpPr txBox="1"/>
          <p:nvPr/>
        </p:nvSpPr>
        <p:spPr>
          <a:xfrm>
            <a:off x="2017833" y="2018353"/>
            <a:ext cx="418704" cy="369332"/>
          </a:xfrm>
          <a:prstGeom prst="rect">
            <a:avLst/>
          </a:prstGeom>
          <a:noFill/>
        </p:spPr>
        <p:txBody>
          <a:bodyPr wrap="none" rtlCol="0">
            <a:spAutoFit/>
          </a:bodyPr>
          <a:lstStyle/>
          <a:p>
            <a:r>
              <a:rPr lang="en-US" b="1" dirty="0">
                <a:solidFill>
                  <a:srgbClr val="FF0000"/>
                </a:solidFill>
              </a:rPr>
              <a:t>17</a:t>
            </a:r>
          </a:p>
        </p:txBody>
      </p:sp>
      <p:sp>
        <p:nvSpPr>
          <p:cNvPr id="52" name="TextBox 51">
            <a:extLst>
              <a:ext uri="{FF2B5EF4-FFF2-40B4-BE49-F238E27FC236}">
                <a16:creationId xmlns:a16="http://schemas.microsoft.com/office/drawing/2014/main" id="{CA9579AC-D9ED-4400-8CE2-20E39646B20D}"/>
              </a:ext>
            </a:extLst>
          </p:cNvPr>
          <p:cNvSpPr txBox="1"/>
          <p:nvPr/>
        </p:nvSpPr>
        <p:spPr>
          <a:xfrm>
            <a:off x="2310496" y="1762968"/>
            <a:ext cx="418704" cy="369332"/>
          </a:xfrm>
          <a:prstGeom prst="rect">
            <a:avLst/>
          </a:prstGeom>
          <a:noFill/>
        </p:spPr>
        <p:txBody>
          <a:bodyPr wrap="none" rtlCol="0">
            <a:spAutoFit/>
          </a:bodyPr>
          <a:lstStyle/>
          <a:p>
            <a:r>
              <a:rPr lang="en-US" b="1" dirty="0">
                <a:solidFill>
                  <a:srgbClr val="FF0000"/>
                </a:solidFill>
              </a:rPr>
              <a:t>16</a:t>
            </a:r>
          </a:p>
        </p:txBody>
      </p:sp>
      <p:sp>
        <p:nvSpPr>
          <p:cNvPr id="53" name="TextBox 52">
            <a:extLst>
              <a:ext uri="{FF2B5EF4-FFF2-40B4-BE49-F238E27FC236}">
                <a16:creationId xmlns:a16="http://schemas.microsoft.com/office/drawing/2014/main" id="{DCD3B99B-E8A0-4CAC-835C-E06BBFFB765C}"/>
              </a:ext>
            </a:extLst>
          </p:cNvPr>
          <p:cNvSpPr txBox="1"/>
          <p:nvPr/>
        </p:nvSpPr>
        <p:spPr>
          <a:xfrm>
            <a:off x="2617836" y="1614410"/>
            <a:ext cx="418704" cy="369332"/>
          </a:xfrm>
          <a:prstGeom prst="rect">
            <a:avLst/>
          </a:prstGeom>
          <a:noFill/>
        </p:spPr>
        <p:txBody>
          <a:bodyPr wrap="none" rtlCol="0">
            <a:spAutoFit/>
          </a:bodyPr>
          <a:lstStyle/>
          <a:p>
            <a:r>
              <a:rPr lang="en-US" b="1" dirty="0">
                <a:solidFill>
                  <a:srgbClr val="FF0000"/>
                </a:solidFill>
              </a:rPr>
              <a:t>15</a:t>
            </a:r>
          </a:p>
        </p:txBody>
      </p:sp>
      <p:sp>
        <p:nvSpPr>
          <p:cNvPr id="54" name="TextBox 53">
            <a:extLst>
              <a:ext uri="{FF2B5EF4-FFF2-40B4-BE49-F238E27FC236}">
                <a16:creationId xmlns:a16="http://schemas.microsoft.com/office/drawing/2014/main" id="{4AB43554-503F-425E-A149-0A390E9B3DD0}"/>
              </a:ext>
            </a:extLst>
          </p:cNvPr>
          <p:cNvSpPr txBox="1"/>
          <p:nvPr/>
        </p:nvSpPr>
        <p:spPr>
          <a:xfrm>
            <a:off x="2925175" y="1511643"/>
            <a:ext cx="418704" cy="369332"/>
          </a:xfrm>
          <a:prstGeom prst="rect">
            <a:avLst/>
          </a:prstGeom>
          <a:noFill/>
        </p:spPr>
        <p:txBody>
          <a:bodyPr wrap="none" rtlCol="0">
            <a:spAutoFit/>
          </a:bodyPr>
          <a:lstStyle/>
          <a:p>
            <a:r>
              <a:rPr lang="en-US" b="1" dirty="0">
                <a:solidFill>
                  <a:srgbClr val="FF0000"/>
                </a:solidFill>
              </a:rPr>
              <a:t>14</a:t>
            </a:r>
          </a:p>
        </p:txBody>
      </p:sp>
      <p:sp>
        <p:nvSpPr>
          <p:cNvPr id="18" name="TextBox 17">
            <a:extLst>
              <a:ext uri="{FF2B5EF4-FFF2-40B4-BE49-F238E27FC236}">
                <a16:creationId xmlns:a16="http://schemas.microsoft.com/office/drawing/2014/main" id="{83EC084D-EFF3-43BB-B74E-DDB6ACC18D42}"/>
              </a:ext>
            </a:extLst>
          </p:cNvPr>
          <p:cNvSpPr txBox="1"/>
          <p:nvPr/>
        </p:nvSpPr>
        <p:spPr>
          <a:xfrm>
            <a:off x="3720195" y="1614410"/>
            <a:ext cx="301686" cy="369332"/>
          </a:xfrm>
          <a:prstGeom prst="rect">
            <a:avLst/>
          </a:prstGeom>
          <a:noFill/>
        </p:spPr>
        <p:txBody>
          <a:bodyPr wrap="none" rtlCol="0">
            <a:spAutoFit/>
          </a:bodyPr>
          <a:lstStyle/>
          <a:p>
            <a:r>
              <a:rPr lang="en-US" b="1" dirty="0">
                <a:solidFill>
                  <a:srgbClr val="FF0000"/>
                </a:solidFill>
              </a:rPr>
              <a:t>1</a:t>
            </a:r>
          </a:p>
        </p:txBody>
      </p:sp>
      <p:sp>
        <p:nvSpPr>
          <p:cNvPr id="20" name="TextBox 19">
            <a:extLst>
              <a:ext uri="{FF2B5EF4-FFF2-40B4-BE49-F238E27FC236}">
                <a16:creationId xmlns:a16="http://schemas.microsoft.com/office/drawing/2014/main" id="{47E2AD78-B7C4-4062-87F7-AA158EE724F5}"/>
              </a:ext>
            </a:extLst>
          </p:cNvPr>
          <p:cNvSpPr txBox="1"/>
          <p:nvPr/>
        </p:nvSpPr>
        <p:spPr>
          <a:xfrm>
            <a:off x="3942431" y="1696309"/>
            <a:ext cx="301686" cy="369332"/>
          </a:xfrm>
          <a:prstGeom prst="rect">
            <a:avLst/>
          </a:prstGeom>
          <a:noFill/>
        </p:spPr>
        <p:txBody>
          <a:bodyPr wrap="none" rtlCol="0">
            <a:spAutoFit/>
          </a:bodyPr>
          <a:lstStyle/>
          <a:p>
            <a:r>
              <a:rPr lang="en-US" b="1" dirty="0">
                <a:solidFill>
                  <a:srgbClr val="FF0000"/>
                </a:solidFill>
              </a:rPr>
              <a:t>2</a:t>
            </a:r>
          </a:p>
        </p:txBody>
      </p:sp>
      <p:sp>
        <p:nvSpPr>
          <p:cNvPr id="21" name="TextBox 20">
            <a:extLst>
              <a:ext uri="{FF2B5EF4-FFF2-40B4-BE49-F238E27FC236}">
                <a16:creationId xmlns:a16="http://schemas.microsoft.com/office/drawing/2014/main" id="{2D70831A-51E0-48D5-8426-07F51CD65AE9}"/>
              </a:ext>
            </a:extLst>
          </p:cNvPr>
          <p:cNvSpPr txBox="1"/>
          <p:nvPr/>
        </p:nvSpPr>
        <p:spPr>
          <a:xfrm>
            <a:off x="4189270" y="1833687"/>
            <a:ext cx="301686" cy="369332"/>
          </a:xfrm>
          <a:prstGeom prst="rect">
            <a:avLst/>
          </a:prstGeom>
          <a:noFill/>
        </p:spPr>
        <p:txBody>
          <a:bodyPr wrap="none" rtlCol="0">
            <a:spAutoFit/>
          </a:bodyPr>
          <a:lstStyle/>
          <a:p>
            <a:r>
              <a:rPr lang="en-US" b="1" dirty="0">
                <a:solidFill>
                  <a:srgbClr val="FF0000"/>
                </a:solidFill>
              </a:rPr>
              <a:t>3</a:t>
            </a:r>
          </a:p>
        </p:txBody>
      </p:sp>
      <p:sp>
        <p:nvSpPr>
          <p:cNvPr id="23" name="TextBox 22">
            <a:extLst>
              <a:ext uri="{FF2B5EF4-FFF2-40B4-BE49-F238E27FC236}">
                <a16:creationId xmlns:a16="http://schemas.microsoft.com/office/drawing/2014/main" id="{CA4BA975-2419-4B21-A6ED-B54F65669A40}"/>
              </a:ext>
            </a:extLst>
          </p:cNvPr>
          <p:cNvSpPr txBox="1"/>
          <p:nvPr/>
        </p:nvSpPr>
        <p:spPr>
          <a:xfrm>
            <a:off x="4460067" y="2065641"/>
            <a:ext cx="301686" cy="369332"/>
          </a:xfrm>
          <a:prstGeom prst="rect">
            <a:avLst/>
          </a:prstGeom>
          <a:noFill/>
        </p:spPr>
        <p:txBody>
          <a:bodyPr wrap="none" rtlCol="0">
            <a:spAutoFit/>
          </a:bodyPr>
          <a:lstStyle/>
          <a:p>
            <a:r>
              <a:rPr lang="en-US" b="1" dirty="0">
                <a:solidFill>
                  <a:srgbClr val="FF0000"/>
                </a:solidFill>
              </a:rPr>
              <a:t>4</a:t>
            </a:r>
          </a:p>
        </p:txBody>
      </p:sp>
      <p:sp>
        <p:nvSpPr>
          <p:cNvPr id="24" name="TextBox 23">
            <a:extLst>
              <a:ext uri="{FF2B5EF4-FFF2-40B4-BE49-F238E27FC236}">
                <a16:creationId xmlns:a16="http://schemas.microsoft.com/office/drawing/2014/main" id="{76969AB2-795B-4B14-B52E-D901C40A49C5}"/>
              </a:ext>
            </a:extLst>
          </p:cNvPr>
          <p:cNvSpPr txBox="1"/>
          <p:nvPr/>
        </p:nvSpPr>
        <p:spPr>
          <a:xfrm>
            <a:off x="4643061" y="2300105"/>
            <a:ext cx="301686" cy="369332"/>
          </a:xfrm>
          <a:prstGeom prst="rect">
            <a:avLst/>
          </a:prstGeom>
          <a:noFill/>
        </p:spPr>
        <p:txBody>
          <a:bodyPr wrap="none" rtlCol="0">
            <a:spAutoFit/>
          </a:bodyPr>
          <a:lstStyle/>
          <a:p>
            <a:r>
              <a:rPr lang="en-US" b="1" dirty="0">
                <a:solidFill>
                  <a:srgbClr val="FF0000"/>
                </a:solidFill>
              </a:rPr>
              <a:t>5</a:t>
            </a:r>
          </a:p>
        </p:txBody>
      </p:sp>
      <p:sp>
        <p:nvSpPr>
          <p:cNvPr id="25" name="TextBox 24">
            <a:extLst>
              <a:ext uri="{FF2B5EF4-FFF2-40B4-BE49-F238E27FC236}">
                <a16:creationId xmlns:a16="http://schemas.microsoft.com/office/drawing/2014/main" id="{EBC5439D-09D6-4973-BB40-F4AF569A92DC}"/>
              </a:ext>
            </a:extLst>
          </p:cNvPr>
          <p:cNvSpPr txBox="1"/>
          <p:nvPr/>
        </p:nvSpPr>
        <p:spPr>
          <a:xfrm>
            <a:off x="4823651" y="2719235"/>
            <a:ext cx="301686" cy="369332"/>
          </a:xfrm>
          <a:prstGeom prst="rect">
            <a:avLst/>
          </a:prstGeom>
          <a:noFill/>
        </p:spPr>
        <p:txBody>
          <a:bodyPr wrap="none" rtlCol="0">
            <a:spAutoFit/>
          </a:bodyPr>
          <a:lstStyle/>
          <a:p>
            <a:r>
              <a:rPr lang="en-US" b="1" dirty="0">
                <a:solidFill>
                  <a:srgbClr val="FF0000"/>
                </a:solidFill>
              </a:rPr>
              <a:t>6</a:t>
            </a:r>
          </a:p>
        </p:txBody>
      </p:sp>
      <p:sp>
        <p:nvSpPr>
          <p:cNvPr id="26" name="TextBox 25">
            <a:extLst>
              <a:ext uri="{FF2B5EF4-FFF2-40B4-BE49-F238E27FC236}">
                <a16:creationId xmlns:a16="http://schemas.microsoft.com/office/drawing/2014/main" id="{C2AF9B8B-12ED-4B84-8B50-185A8EBAB2D1}"/>
              </a:ext>
            </a:extLst>
          </p:cNvPr>
          <p:cNvSpPr txBox="1"/>
          <p:nvPr/>
        </p:nvSpPr>
        <p:spPr>
          <a:xfrm>
            <a:off x="4793904" y="3191406"/>
            <a:ext cx="418704" cy="369332"/>
          </a:xfrm>
          <a:prstGeom prst="rect">
            <a:avLst/>
          </a:prstGeom>
          <a:noFill/>
        </p:spPr>
        <p:txBody>
          <a:bodyPr wrap="none" rtlCol="0">
            <a:spAutoFit/>
          </a:bodyPr>
          <a:lstStyle/>
          <a:p>
            <a:r>
              <a:rPr lang="en-US" b="1" dirty="0">
                <a:solidFill>
                  <a:srgbClr val="FF0000"/>
                </a:solidFill>
              </a:rPr>
              <a:t>19</a:t>
            </a:r>
          </a:p>
        </p:txBody>
      </p:sp>
      <p:sp>
        <p:nvSpPr>
          <p:cNvPr id="27" name="TextBox 26">
            <a:extLst>
              <a:ext uri="{FF2B5EF4-FFF2-40B4-BE49-F238E27FC236}">
                <a16:creationId xmlns:a16="http://schemas.microsoft.com/office/drawing/2014/main" id="{B5C949CE-344C-4CE2-9C5E-11234C741390}"/>
              </a:ext>
            </a:extLst>
          </p:cNvPr>
          <p:cNvSpPr txBox="1"/>
          <p:nvPr/>
        </p:nvSpPr>
        <p:spPr>
          <a:xfrm>
            <a:off x="4761753" y="3620085"/>
            <a:ext cx="418704" cy="369332"/>
          </a:xfrm>
          <a:prstGeom prst="rect">
            <a:avLst/>
          </a:prstGeom>
          <a:noFill/>
        </p:spPr>
        <p:txBody>
          <a:bodyPr wrap="none" rtlCol="0">
            <a:spAutoFit/>
          </a:bodyPr>
          <a:lstStyle/>
          <a:p>
            <a:r>
              <a:rPr lang="en-US" b="1" dirty="0">
                <a:solidFill>
                  <a:srgbClr val="FF0000"/>
                </a:solidFill>
              </a:rPr>
              <a:t>20</a:t>
            </a:r>
          </a:p>
        </p:txBody>
      </p:sp>
      <p:sp>
        <p:nvSpPr>
          <p:cNvPr id="28" name="TextBox 27">
            <a:extLst>
              <a:ext uri="{FF2B5EF4-FFF2-40B4-BE49-F238E27FC236}">
                <a16:creationId xmlns:a16="http://schemas.microsoft.com/office/drawing/2014/main" id="{8926581C-BC5B-49CF-A6AB-8A5C23FD9651}"/>
              </a:ext>
            </a:extLst>
          </p:cNvPr>
          <p:cNvSpPr txBox="1"/>
          <p:nvPr/>
        </p:nvSpPr>
        <p:spPr>
          <a:xfrm>
            <a:off x="4643061" y="3893105"/>
            <a:ext cx="418704" cy="369332"/>
          </a:xfrm>
          <a:prstGeom prst="rect">
            <a:avLst/>
          </a:prstGeom>
          <a:noFill/>
        </p:spPr>
        <p:txBody>
          <a:bodyPr wrap="none" rtlCol="0">
            <a:spAutoFit/>
          </a:bodyPr>
          <a:lstStyle/>
          <a:p>
            <a:r>
              <a:rPr lang="en-US" b="1" dirty="0">
                <a:solidFill>
                  <a:srgbClr val="FF0000"/>
                </a:solidFill>
              </a:rPr>
              <a:t>21</a:t>
            </a:r>
          </a:p>
        </p:txBody>
      </p:sp>
      <p:sp>
        <p:nvSpPr>
          <p:cNvPr id="29" name="TextBox 28">
            <a:extLst>
              <a:ext uri="{FF2B5EF4-FFF2-40B4-BE49-F238E27FC236}">
                <a16:creationId xmlns:a16="http://schemas.microsoft.com/office/drawing/2014/main" id="{312D0B59-D245-47C6-918F-DC32503B71AC}"/>
              </a:ext>
            </a:extLst>
          </p:cNvPr>
          <p:cNvSpPr txBox="1"/>
          <p:nvPr/>
        </p:nvSpPr>
        <p:spPr>
          <a:xfrm>
            <a:off x="4499968" y="4174600"/>
            <a:ext cx="418704" cy="369332"/>
          </a:xfrm>
          <a:prstGeom prst="rect">
            <a:avLst/>
          </a:prstGeom>
          <a:noFill/>
        </p:spPr>
        <p:txBody>
          <a:bodyPr wrap="none" rtlCol="0">
            <a:spAutoFit/>
          </a:bodyPr>
          <a:lstStyle/>
          <a:p>
            <a:r>
              <a:rPr lang="en-US" b="1" dirty="0">
                <a:solidFill>
                  <a:srgbClr val="FF0000"/>
                </a:solidFill>
              </a:rPr>
              <a:t>22</a:t>
            </a:r>
          </a:p>
        </p:txBody>
      </p:sp>
      <p:sp>
        <p:nvSpPr>
          <p:cNvPr id="30" name="TextBox 29">
            <a:extLst>
              <a:ext uri="{FF2B5EF4-FFF2-40B4-BE49-F238E27FC236}">
                <a16:creationId xmlns:a16="http://schemas.microsoft.com/office/drawing/2014/main" id="{06EE30E2-DAF6-406F-AF9A-E25594282C07}"/>
              </a:ext>
            </a:extLst>
          </p:cNvPr>
          <p:cNvSpPr txBox="1"/>
          <p:nvPr/>
        </p:nvSpPr>
        <p:spPr>
          <a:xfrm>
            <a:off x="4290616" y="4444749"/>
            <a:ext cx="418704" cy="369332"/>
          </a:xfrm>
          <a:prstGeom prst="rect">
            <a:avLst/>
          </a:prstGeom>
          <a:noFill/>
        </p:spPr>
        <p:txBody>
          <a:bodyPr wrap="none" rtlCol="0">
            <a:spAutoFit/>
          </a:bodyPr>
          <a:lstStyle/>
          <a:p>
            <a:r>
              <a:rPr lang="en-US" b="1" dirty="0">
                <a:solidFill>
                  <a:srgbClr val="FF0000"/>
                </a:solidFill>
              </a:rPr>
              <a:t>23</a:t>
            </a:r>
          </a:p>
        </p:txBody>
      </p:sp>
      <p:sp>
        <p:nvSpPr>
          <p:cNvPr id="31" name="TextBox 30">
            <a:extLst>
              <a:ext uri="{FF2B5EF4-FFF2-40B4-BE49-F238E27FC236}">
                <a16:creationId xmlns:a16="http://schemas.microsoft.com/office/drawing/2014/main" id="{69FCC699-A1DB-4561-817B-823B15037D8D}"/>
              </a:ext>
            </a:extLst>
          </p:cNvPr>
          <p:cNvSpPr txBox="1"/>
          <p:nvPr/>
        </p:nvSpPr>
        <p:spPr>
          <a:xfrm>
            <a:off x="4089841" y="4625927"/>
            <a:ext cx="418704" cy="369332"/>
          </a:xfrm>
          <a:prstGeom prst="rect">
            <a:avLst/>
          </a:prstGeom>
          <a:noFill/>
        </p:spPr>
        <p:txBody>
          <a:bodyPr wrap="none" rtlCol="0">
            <a:spAutoFit/>
          </a:bodyPr>
          <a:lstStyle/>
          <a:p>
            <a:r>
              <a:rPr lang="en-US" b="1" dirty="0">
                <a:solidFill>
                  <a:srgbClr val="FF0000"/>
                </a:solidFill>
              </a:rPr>
              <a:t>24</a:t>
            </a:r>
          </a:p>
        </p:txBody>
      </p:sp>
      <p:sp>
        <p:nvSpPr>
          <p:cNvPr id="32" name="TextBox 31">
            <a:extLst>
              <a:ext uri="{FF2B5EF4-FFF2-40B4-BE49-F238E27FC236}">
                <a16:creationId xmlns:a16="http://schemas.microsoft.com/office/drawing/2014/main" id="{B60768B0-1F0A-4BCB-8F61-07B851E2381E}"/>
              </a:ext>
            </a:extLst>
          </p:cNvPr>
          <p:cNvSpPr txBox="1"/>
          <p:nvPr/>
        </p:nvSpPr>
        <p:spPr>
          <a:xfrm>
            <a:off x="3871038" y="4763920"/>
            <a:ext cx="418704" cy="369332"/>
          </a:xfrm>
          <a:prstGeom prst="rect">
            <a:avLst/>
          </a:prstGeom>
          <a:noFill/>
        </p:spPr>
        <p:txBody>
          <a:bodyPr wrap="none" rtlCol="0">
            <a:spAutoFit/>
          </a:bodyPr>
          <a:lstStyle/>
          <a:p>
            <a:r>
              <a:rPr lang="en-US" b="1" dirty="0">
                <a:solidFill>
                  <a:srgbClr val="FF0000"/>
                </a:solidFill>
              </a:rPr>
              <a:t>25</a:t>
            </a:r>
          </a:p>
        </p:txBody>
      </p:sp>
      <p:sp>
        <p:nvSpPr>
          <p:cNvPr id="33" name="TextBox 32">
            <a:extLst>
              <a:ext uri="{FF2B5EF4-FFF2-40B4-BE49-F238E27FC236}">
                <a16:creationId xmlns:a16="http://schemas.microsoft.com/office/drawing/2014/main" id="{3B439D3A-EB4B-4C38-AFE6-026BC9344F08}"/>
              </a:ext>
            </a:extLst>
          </p:cNvPr>
          <p:cNvSpPr txBox="1"/>
          <p:nvPr/>
        </p:nvSpPr>
        <p:spPr>
          <a:xfrm>
            <a:off x="3523727" y="4874258"/>
            <a:ext cx="418704" cy="369332"/>
          </a:xfrm>
          <a:prstGeom prst="rect">
            <a:avLst/>
          </a:prstGeom>
          <a:noFill/>
        </p:spPr>
        <p:txBody>
          <a:bodyPr wrap="none" rtlCol="0">
            <a:spAutoFit/>
          </a:bodyPr>
          <a:lstStyle/>
          <a:p>
            <a:r>
              <a:rPr lang="en-US" b="1" dirty="0">
                <a:solidFill>
                  <a:srgbClr val="FF0000"/>
                </a:solidFill>
              </a:rPr>
              <a:t>26</a:t>
            </a:r>
          </a:p>
        </p:txBody>
      </p:sp>
      <p:grpSp>
        <p:nvGrpSpPr>
          <p:cNvPr id="39" name="Group 38">
            <a:extLst>
              <a:ext uri="{FF2B5EF4-FFF2-40B4-BE49-F238E27FC236}">
                <a16:creationId xmlns:a16="http://schemas.microsoft.com/office/drawing/2014/main" id="{B19E04C9-6553-447B-B90C-EC45E65A3D98}"/>
              </a:ext>
            </a:extLst>
          </p:cNvPr>
          <p:cNvGrpSpPr/>
          <p:nvPr/>
        </p:nvGrpSpPr>
        <p:grpSpPr>
          <a:xfrm>
            <a:off x="2711744" y="1983742"/>
            <a:ext cx="1498580" cy="1565840"/>
            <a:chOff x="2711744" y="1983742"/>
            <a:chExt cx="1498580" cy="1565840"/>
          </a:xfrm>
        </p:grpSpPr>
        <p:sp>
          <p:nvSpPr>
            <p:cNvPr id="3" name="TextBox 2">
              <a:extLst>
                <a:ext uri="{FF2B5EF4-FFF2-40B4-BE49-F238E27FC236}">
                  <a16:creationId xmlns:a16="http://schemas.microsoft.com/office/drawing/2014/main" id="{AD03BABD-E872-4F1A-BB57-99AF56CDC6FB}"/>
                </a:ext>
              </a:extLst>
            </p:cNvPr>
            <p:cNvSpPr txBox="1"/>
            <p:nvPr/>
          </p:nvSpPr>
          <p:spPr>
            <a:xfrm>
              <a:off x="2711744" y="3180250"/>
              <a:ext cx="1321196" cy="369332"/>
            </a:xfrm>
            <a:prstGeom prst="rect">
              <a:avLst/>
            </a:prstGeom>
            <a:noFill/>
          </p:spPr>
          <p:txBody>
            <a:bodyPr wrap="none" rtlCol="0">
              <a:spAutoFit/>
            </a:bodyPr>
            <a:lstStyle/>
            <a:p>
              <a:r>
                <a:rPr lang="en-US" b="1" dirty="0">
                  <a:solidFill>
                    <a:srgbClr val="FF0000"/>
                  </a:solidFill>
                </a:rPr>
                <a:t>plasmid loci</a:t>
              </a:r>
            </a:p>
          </p:txBody>
        </p:sp>
        <p:cxnSp>
          <p:nvCxnSpPr>
            <p:cNvPr id="35" name="Straight Arrow Connector 34">
              <a:extLst>
                <a:ext uri="{FF2B5EF4-FFF2-40B4-BE49-F238E27FC236}">
                  <a16:creationId xmlns:a16="http://schemas.microsoft.com/office/drawing/2014/main" id="{FCA8E891-40EE-4CD8-95C9-623E04DFB04C}"/>
                </a:ext>
              </a:extLst>
            </p:cNvPr>
            <p:cNvCxnSpPr>
              <a:cxnSpLocks/>
              <a:endCxn id="18" idx="2"/>
            </p:cNvCxnSpPr>
            <p:nvPr/>
          </p:nvCxnSpPr>
          <p:spPr>
            <a:xfrm flipV="1">
              <a:off x="3568134" y="1983742"/>
              <a:ext cx="302904" cy="112911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AF61840E-C80B-4673-B27A-001589D20521}"/>
                </a:ext>
              </a:extLst>
            </p:cNvPr>
            <p:cNvCxnSpPr>
              <a:cxnSpLocks/>
            </p:cNvCxnSpPr>
            <p:nvPr/>
          </p:nvCxnSpPr>
          <p:spPr>
            <a:xfrm flipV="1">
              <a:off x="3567885" y="2065641"/>
              <a:ext cx="465055" cy="104721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BE2D4A47-0DBB-413F-87DD-9B9884D18BD4}"/>
                </a:ext>
              </a:extLst>
            </p:cNvPr>
            <p:cNvCxnSpPr>
              <a:cxnSpLocks/>
            </p:cNvCxnSpPr>
            <p:nvPr/>
          </p:nvCxnSpPr>
          <p:spPr>
            <a:xfrm flipV="1">
              <a:off x="3567885" y="2169969"/>
              <a:ext cx="642439" cy="94288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5" name="TextBox 4">
            <a:extLst>
              <a:ext uri="{FF2B5EF4-FFF2-40B4-BE49-F238E27FC236}">
                <a16:creationId xmlns:a16="http://schemas.microsoft.com/office/drawing/2014/main" id="{8E6565E0-C139-4A5A-91BB-EB5B0AFFDEAA}"/>
              </a:ext>
            </a:extLst>
          </p:cNvPr>
          <p:cNvSpPr txBox="1"/>
          <p:nvPr/>
        </p:nvSpPr>
        <p:spPr>
          <a:xfrm>
            <a:off x="-2157" y="14008"/>
            <a:ext cx="1923475" cy="369332"/>
          </a:xfrm>
          <a:prstGeom prst="rect">
            <a:avLst/>
          </a:prstGeom>
          <a:noFill/>
        </p:spPr>
        <p:txBody>
          <a:bodyPr wrap="none" rtlCol="0">
            <a:spAutoFit/>
          </a:bodyPr>
          <a:lstStyle/>
          <a:p>
            <a:r>
              <a:rPr lang="en-US" dirty="0"/>
              <a:t>plasmid fragments</a:t>
            </a:r>
          </a:p>
        </p:txBody>
      </p:sp>
      <p:cxnSp>
        <p:nvCxnSpPr>
          <p:cNvPr id="7" name="Straight Arrow Connector 6">
            <a:extLst>
              <a:ext uri="{FF2B5EF4-FFF2-40B4-BE49-F238E27FC236}">
                <a16:creationId xmlns:a16="http://schemas.microsoft.com/office/drawing/2014/main" id="{0CDA6316-1F3D-4EC9-8337-6157BE226292}"/>
              </a:ext>
            </a:extLst>
          </p:cNvPr>
          <p:cNvCxnSpPr>
            <a:cxnSpLocks/>
          </p:cNvCxnSpPr>
          <p:nvPr/>
        </p:nvCxnSpPr>
        <p:spPr>
          <a:xfrm>
            <a:off x="792624" y="400954"/>
            <a:ext cx="333915" cy="302804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9D3F8163-B293-4117-BF22-9D5F69D5C6E6}"/>
              </a:ext>
            </a:extLst>
          </p:cNvPr>
          <p:cNvCxnSpPr>
            <a:cxnSpLocks/>
          </p:cNvCxnSpPr>
          <p:nvPr/>
        </p:nvCxnSpPr>
        <p:spPr>
          <a:xfrm>
            <a:off x="798878" y="401027"/>
            <a:ext cx="913574" cy="139804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1D6E1B7B-EF29-4151-ABC8-0DA3E61A79FD}"/>
              </a:ext>
            </a:extLst>
          </p:cNvPr>
          <p:cNvCxnSpPr>
            <a:cxnSpLocks/>
          </p:cNvCxnSpPr>
          <p:nvPr/>
        </p:nvCxnSpPr>
        <p:spPr>
          <a:xfrm>
            <a:off x="792624" y="400954"/>
            <a:ext cx="2989103" cy="81404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8626680D-6B5D-4FD2-ADD0-4FD450DD5B53}"/>
              </a:ext>
            </a:extLst>
          </p:cNvPr>
          <p:cNvCxnSpPr>
            <a:cxnSpLocks/>
          </p:cNvCxnSpPr>
          <p:nvPr/>
        </p:nvCxnSpPr>
        <p:spPr>
          <a:xfrm flipH="1">
            <a:off x="1879600" y="5151120"/>
            <a:ext cx="406401" cy="689372"/>
          </a:xfrm>
          <a:prstGeom prst="line">
            <a:avLst/>
          </a:prstGeom>
        </p:spPr>
        <p:style>
          <a:lnRef idx="1">
            <a:schemeClr val="accent1"/>
          </a:lnRef>
          <a:fillRef idx="0">
            <a:schemeClr val="accent1"/>
          </a:fillRef>
          <a:effectRef idx="0">
            <a:schemeClr val="accent1"/>
          </a:effectRef>
          <a:fontRef idx="minor">
            <a:schemeClr val="tx1"/>
          </a:fontRef>
        </p:style>
      </p:cxnSp>
      <p:sp>
        <p:nvSpPr>
          <p:cNvPr id="55" name="Arc 54">
            <a:extLst>
              <a:ext uri="{FF2B5EF4-FFF2-40B4-BE49-F238E27FC236}">
                <a16:creationId xmlns:a16="http://schemas.microsoft.com/office/drawing/2014/main" id="{4EFD96FA-9659-445F-B79F-CC95C8CEDDEA}"/>
              </a:ext>
            </a:extLst>
          </p:cNvPr>
          <p:cNvSpPr/>
          <p:nvPr/>
        </p:nvSpPr>
        <p:spPr>
          <a:xfrm rot="13248486">
            <a:off x="1978992" y="1889498"/>
            <a:ext cx="2887408" cy="2993903"/>
          </a:xfrm>
          <a:prstGeom prst="arc">
            <a:avLst>
              <a:gd name="adj1" fmla="val 16200000"/>
              <a:gd name="adj2" fmla="val 21540745"/>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6" name="TextBox 55">
            <a:extLst>
              <a:ext uri="{FF2B5EF4-FFF2-40B4-BE49-F238E27FC236}">
                <a16:creationId xmlns:a16="http://schemas.microsoft.com/office/drawing/2014/main" id="{0340FB04-54B4-43D8-AFA1-AA6B1302D9AF}"/>
              </a:ext>
            </a:extLst>
          </p:cNvPr>
          <p:cNvSpPr txBox="1"/>
          <p:nvPr/>
        </p:nvSpPr>
        <p:spPr>
          <a:xfrm>
            <a:off x="2454549" y="3769734"/>
            <a:ext cx="1992853" cy="646331"/>
          </a:xfrm>
          <a:prstGeom prst="rect">
            <a:avLst/>
          </a:prstGeom>
          <a:noFill/>
        </p:spPr>
        <p:txBody>
          <a:bodyPr wrap="none" rtlCol="0">
            <a:spAutoFit/>
          </a:bodyPr>
          <a:lstStyle/>
          <a:p>
            <a:r>
              <a:rPr lang="en-US" dirty="0"/>
              <a:t>order of elements:</a:t>
            </a:r>
          </a:p>
          <a:p>
            <a:r>
              <a:rPr lang="en-US" dirty="0"/>
              <a:t>9,12,11,10,8,7</a:t>
            </a:r>
          </a:p>
        </p:txBody>
      </p:sp>
      <p:sp>
        <p:nvSpPr>
          <p:cNvPr id="57" name="Left Brace 56">
            <a:extLst>
              <a:ext uri="{FF2B5EF4-FFF2-40B4-BE49-F238E27FC236}">
                <a16:creationId xmlns:a16="http://schemas.microsoft.com/office/drawing/2014/main" id="{A2EE5310-0C41-4F54-AFA3-9F14DECDE8C4}"/>
              </a:ext>
            </a:extLst>
          </p:cNvPr>
          <p:cNvSpPr/>
          <p:nvPr/>
        </p:nvSpPr>
        <p:spPr>
          <a:xfrm rot="17119462">
            <a:off x="2738432" y="5056604"/>
            <a:ext cx="192652" cy="1207151"/>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8" name="TextBox 57">
            <a:extLst>
              <a:ext uri="{FF2B5EF4-FFF2-40B4-BE49-F238E27FC236}">
                <a16:creationId xmlns:a16="http://schemas.microsoft.com/office/drawing/2014/main" id="{ADDEA152-9817-4689-A57E-FD1488664959}"/>
              </a:ext>
            </a:extLst>
          </p:cNvPr>
          <p:cNvSpPr txBox="1"/>
          <p:nvPr/>
        </p:nvSpPr>
        <p:spPr>
          <a:xfrm>
            <a:off x="2169480" y="5865731"/>
            <a:ext cx="1842602" cy="646331"/>
          </a:xfrm>
          <a:prstGeom prst="rect">
            <a:avLst/>
          </a:prstGeom>
          <a:noFill/>
        </p:spPr>
        <p:txBody>
          <a:bodyPr wrap="square" rtlCol="0">
            <a:spAutoFit/>
          </a:bodyPr>
          <a:lstStyle/>
          <a:p>
            <a:pPr algn="ctr"/>
            <a:r>
              <a:rPr lang="en-US" dirty="0"/>
              <a:t>distance between fragments</a:t>
            </a:r>
          </a:p>
        </p:txBody>
      </p:sp>
      <p:sp>
        <p:nvSpPr>
          <p:cNvPr id="59" name="Isosceles Triangle 58">
            <a:extLst>
              <a:ext uri="{FF2B5EF4-FFF2-40B4-BE49-F238E27FC236}">
                <a16:creationId xmlns:a16="http://schemas.microsoft.com/office/drawing/2014/main" id="{5C2AA146-D192-4813-9CEC-7AAA0B655F3A}"/>
              </a:ext>
            </a:extLst>
          </p:cNvPr>
          <p:cNvSpPr/>
          <p:nvPr/>
        </p:nvSpPr>
        <p:spPr>
          <a:xfrm rot="2139857">
            <a:off x="2281846" y="2306848"/>
            <a:ext cx="143093" cy="170176"/>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392869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4CF84-B123-4C62-ABB1-74B7EB3F5089}"/>
              </a:ext>
            </a:extLst>
          </p:cNvPr>
          <p:cNvSpPr>
            <a:spLocks noGrp="1"/>
          </p:cNvSpPr>
          <p:nvPr>
            <p:ph type="title"/>
          </p:nvPr>
        </p:nvSpPr>
        <p:spPr>
          <a:xfrm>
            <a:off x="429891" y="921225"/>
            <a:ext cx="10429698" cy="1188720"/>
          </a:xfrm>
          <a:solidFill>
            <a:schemeClr val="accent1"/>
          </a:solidFill>
        </p:spPr>
        <p:txBody>
          <a:bodyPr>
            <a:normAutofit/>
          </a:bodyPr>
          <a:lstStyle/>
          <a:p>
            <a:pPr marL="1311275" indent="-1311275" algn="l"/>
            <a:r>
              <a:rPr lang="en-US" sz="2800" cap="all" dirty="0">
                <a:solidFill>
                  <a:schemeClr val="bg1"/>
                </a:solidFill>
              </a:rPr>
              <a:t>Goal 3:  Improve data sharing, communication, and collaboration</a:t>
            </a:r>
            <a:endParaRPr lang="en-US" sz="2800" dirty="0">
              <a:solidFill>
                <a:schemeClr val="bg1"/>
              </a:solidFill>
            </a:endParaRPr>
          </a:p>
        </p:txBody>
      </p:sp>
      <p:sp>
        <p:nvSpPr>
          <p:cNvPr id="3" name="Content Placeholder 2">
            <a:extLst>
              <a:ext uri="{FF2B5EF4-FFF2-40B4-BE49-F238E27FC236}">
                <a16:creationId xmlns:a16="http://schemas.microsoft.com/office/drawing/2014/main" id="{1C27D45F-0607-4440-93F6-DA1A64EB606F}"/>
              </a:ext>
            </a:extLst>
          </p:cNvPr>
          <p:cNvSpPr>
            <a:spLocks noGrp="1"/>
          </p:cNvSpPr>
          <p:nvPr>
            <p:ph idx="1"/>
          </p:nvPr>
        </p:nvSpPr>
        <p:spPr>
          <a:xfrm>
            <a:off x="3735977" y="2327663"/>
            <a:ext cx="7284590" cy="4041648"/>
          </a:xfrm>
        </p:spPr>
        <p:txBody>
          <a:bodyPr anchor="t">
            <a:normAutofit/>
          </a:bodyPr>
          <a:lstStyle/>
          <a:p>
            <a:r>
              <a:rPr lang="en-US" sz="2000" i="1" dirty="0"/>
              <a:t>Objective 3.1</a:t>
            </a:r>
            <a:r>
              <a:rPr lang="en-US" sz="2000" dirty="0"/>
              <a:t>: Deposit microbiological data into public databases and post timely web-based updates that describe emergent resistance phenomena for timely response by all stakeholders. </a:t>
            </a:r>
          </a:p>
          <a:p>
            <a:r>
              <a:rPr lang="en-US" sz="2000" i="1" dirty="0"/>
              <a:t>Objective 3.2: </a:t>
            </a:r>
            <a:r>
              <a:rPr lang="en-US" sz="2000" dirty="0"/>
              <a:t>Engage with outside partners (</a:t>
            </a:r>
            <a:r>
              <a:rPr lang="en-US" sz="2000" i="1" dirty="0"/>
              <a:t>e.g</a:t>
            </a:r>
            <a:r>
              <a:rPr lang="en-US" sz="2000" dirty="0"/>
              <a:t>., WHO, Clinical and Laboratory Standards Institute, TATFAR, industry) to determine how resistance, whole genome sequence, and metagenomic data can be interpreted for appropriate responses.</a:t>
            </a:r>
          </a:p>
          <a:p>
            <a:r>
              <a:rPr lang="en-US" sz="2000" i="1" dirty="0"/>
              <a:t>Objective 3.3</a:t>
            </a:r>
            <a:r>
              <a:rPr lang="en-US" sz="2000" dirty="0"/>
              <a:t>: Work with international partners to establish data quality standards, analytical protocols, and reporting formats for resistance and genome sequence information.</a:t>
            </a:r>
          </a:p>
          <a:p>
            <a:pPr marL="0" indent="0">
              <a:buNone/>
            </a:pPr>
            <a:endParaRPr lang="en-US" sz="2000" dirty="0"/>
          </a:p>
        </p:txBody>
      </p:sp>
      <p:pic>
        <p:nvPicPr>
          <p:cNvPr id="4" name="Picture 3">
            <a:extLst>
              <a:ext uri="{FF2B5EF4-FFF2-40B4-BE49-F238E27FC236}">
                <a16:creationId xmlns:a16="http://schemas.microsoft.com/office/drawing/2014/main" id="{8EAD3521-8385-4474-B2D3-5417C15DD788}"/>
              </a:ext>
            </a:extLst>
          </p:cNvPr>
          <p:cNvPicPr>
            <a:picLocks noChangeAspect="1"/>
          </p:cNvPicPr>
          <p:nvPr/>
        </p:nvPicPr>
        <p:blipFill>
          <a:blip r:embed="rId2"/>
          <a:stretch>
            <a:fillRect/>
          </a:stretch>
        </p:blipFill>
        <p:spPr>
          <a:xfrm>
            <a:off x="429890" y="2327663"/>
            <a:ext cx="3159010" cy="4063036"/>
          </a:xfrm>
          <a:prstGeom prst="rect">
            <a:avLst/>
          </a:prstGeom>
        </p:spPr>
      </p:pic>
    </p:spTree>
    <p:extLst>
      <p:ext uri="{BB962C8B-B14F-4D97-AF65-F5344CB8AC3E}">
        <p14:creationId xmlns:p14="http://schemas.microsoft.com/office/powerpoint/2010/main" val="18521738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F909688E-8679-4E7B-8710-3C560C776BB8}"/>
              </a:ext>
            </a:extLst>
          </p:cNvPr>
          <p:cNvSpPr>
            <a:spLocks noGrp="1" noChangeArrowheads="1"/>
          </p:cNvSpPr>
          <p:nvPr>
            <p:ph type="title"/>
          </p:nvPr>
        </p:nvSpPr>
        <p:spPr>
          <a:xfrm>
            <a:off x="539750" y="425990"/>
            <a:ext cx="11345471" cy="926020"/>
          </a:xfrm>
        </p:spPr>
        <p:txBody>
          <a:bodyPr/>
          <a:lstStyle/>
          <a:p>
            <a:r>
              <a:rPr lang="en-US" altLang="en-US" dirty="0"/>
              <a:t>NARMS Data Flow</a:t>
            </a:r>
          </a:p>
        </p:txBody>
      </p:sp>
      <p:sp>
        <p:nvSpPr>
          <p:cNvPr id="5" name="Rectangle 4">
            <a:extLst>
              <a:ext uri="{FF2B5EF4-FFF2-40B4-BE49-F238E27FC236}">
                <a16:creationId xmlns:a16="http://schemas.microsoft.com/office/drawing/2014/main" id="{2004ECF3-C3B2-475F-9B77-C5AB5C2DBA59}"/>
              </a:ext>
            </a:extLst>
          </p:cNvPr>
          <p:cNvSpPr/>
          <p:nvPr/>
        </p:nvSpPr>
        <p:spPr>
          <a:xfrm>
            <a:off x="438149" y="1528763"/>
            <a:ext cx="2244725" cy="470693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0724" name="TextBox 3">
            <a:extLst>
              <a:ext uri="{FF2B5EF4-FFF2-40B4-BE49-F238E27FC236}">
                <a16:creationId xmlns:a16="http://schemas.microsoft.com/office/drawing/2014/main" id="{04331FF5-0E5D-45DD-8ECB-E96C5D35E058}"/>
              </a:ext>
            </a:extLst>
          </p:cNvPr>
          <p:cNvSpPr txBox="1">
            <a:spLocks noChangeArrowheads="1"/>
          </p:cNvSpPr>
          <p:nvPr/>
        </p:nvSpPr>
        <p:spPr bwMode="auto">
          <a:xfrm>
            <a:off x="539750" y="1528763"/>
            <a:ext cx="216379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i="1">
                <a:solidFill>
                  <a:schemeClr val="tx1"/>
                </a:solidFill>
                <a:latin typeface="Arial" panose="020B0604020202020204" pitchFamily="34" charset="0"/>
              </a:defRPr>
            </a:lvl1pPr>
            <a:lvl2pPr marL="742950" indent="-285750">
              <a:defRPr i="1">
                <a:solidFill>
                  <a:schemeClr val="tx1"/>
                </a:solidFill>
                <a:latin typeface="Arial" panose="020B0604020202020204" pitchFamily="34" charset="0"/>
              </a:defRPr>
            </a:lvl2pPr>
            <a:lvl3pPr marL="1143000" indent="-228600">
              <a:defRPr i="1">
                <a:solidFill>
                  <a:schemeClr val="tx1"/>
                </a:solidFill>
                <a:latin typeface="Arial" panose="020B0604020202020204" pitchFamily="34" charset="0"/>
              </a:defRPr>
            </a:lvl3pPr>
            <a:lvl4pPr marL="1600200" indent="-228600">
              <a:defRPr i="1">
                <a:solidFill>
                  <a:schemeClr val="tx1"/>
                </a:solidFill>
                <a:latin typeface="Arial" panose="020B0604020202020204" pitchFamily="34" charset="0"/>
              </a:defRPr>
            </a:lvl4pPr>
            <a:lvl5pPr marL="2057400" indent="-228600">
              <a:defRPr i="1">
                <a:solidFill>
                  <a:schemeClr val="tx1"/>
                </a:solidFill>
                <a:latin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defRPr>
            </a:lvl9pPr>
          </a:lstStyle>
          <a:p>
            <a:r>
              <a:rPr lang="en-US" altLang="en-US" b="1" dirty="0"/>
              <a:t>FDA NARMS Labs</a:t>
            </a:r>
          </a:p>
        </p:txBody>
      </p:sp>
      <p:pic>
        <p:nvPicPr>
          <p:cNvPr id="30725" name="Picture 2" descr="Inline image">
            <a:extLst>
              <a:ext uri="{FF2B5EF4-FFF2-40B4-BE49-F238E27FC236}">
                <a16:creationId xmlns:a16="http://schemas.microsoft.com/office/drawing/2014/main" id="{DECF93F5-D70C-40FF-902B-4EBC3998FA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4592" y="1897063"/>
            <a:ext cx="1524000"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6" name="Picture 2" descr="USDA-FSIS | LinkedIn">
            <a:extLst>
              <a:ext uri="{FF2B5EF4-FFF2-40B4-BE49-F238E27FC236}">
                <a16:creationId xmlns:a16="http://schemas.microsoft.com/office/drawing/2014/main" id="{C84617A9-47FB-48D3-8127-8919252AA7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3367" y="3259138"/>
            <a:ext cx="806450" cy="808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7" name="Picture 4" descr="Participants | PulseNet USA | CDC">
            <a:extLst>
              <a:ext uri="{FF2B5EF4-FFF2-40B4-BE49-F238E27FC236}">
                <a16:creationId xmlns:a16="http://schemas.microsoft.com/office/drawing/2014/main" id="{2BA93FF3-733A-4453-A8FA-1049E975E2F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9661" y="4581525"/>
            <a:ext cx="1693863" cy="141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8" name="Picture 6" descr="National Center for Biotechnology Information - Wikipedia">
            <a:extLst>
              <a:ext uri="{FF2B5EF4-FFF2-40B4-BE49-F238E27FC236}">
                <a16:creationId xmlns:a16="http://schemas.microsoft.com/office/drawing/2014/main" id="{32CD9E59-FBB1-4E4B-977B-2967B392381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6613" y="3317875"/>
            <a:ext cx="787400" cy="97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Arrow Connector 7">
            <a:extLst>
              <a:ext uri="{FF2B5EF4-FFF2-40B4-BE49-F238E27FC236}">
                <a16:creationId xmlns:a16="http://schemas.microsoft.com/office/drawing/2014/main" id="{165C0E02-E5BB-4E08-8CA3-D78FA593D55F}"/>
              </a:ext>
            </a:extLst>
          </p:cNvPr>
          <p:cNvCxnSpPr>
            <a:cxnSpLocks/>
          </p:cNvCxnSpPr>
          <p:nvPr/>
        </p:nvCxnSpPr>
        <p:spPr>
          <a:xfrm>
            <a:off x="2133600" y="2513013"/>
            <a:ext cx="2513013" cy="1235075"/>
          </a:xfrm>
          <a:prstGeom prst="straightConnector1">
            <a:avLst/>
          </a:prstGeom>
          <a:ln>
            <a:solidFill>
              <a:schemeClr val="tx1"/>
            </a:solidFill>
            <a:tailEnd type="triangle"/>
          </a:ln>
        </p:spPr>
        <p:style>
          <a:lnRef idx="2">
            <a:schemeClr val="accent5"/>
          </a:lnRef>
          <a:fillRef idx="0">
            <a:schemeClr val="accent5"/>
          </a:fillRef>
          <a:effectRef idx="1">
            <a:schemeClr val="accent5"/>
          </a:effectRef>
          <a:fontRef idx="minor">
            <a:schemeClr val="tx1"/>
          </a:fontRef>
        </p:style>
      </p:cxnSp>
      <p:cxnSp>
        <p:nvCxnSpPr>
          <p:cNvPr id="10" name="Straight Arrow Connector 9">
            <a:extLst>
              <a:ext uri="{FF2B5EF4-FFF2-40B4-BE49-F238E27FC236}">
                <a16:creationId xmlns:a16="http://schemas.microsoft.com/office/drawing/2014/main" id="{588196A0-A230-49B7-BC1C-4B795A874204}"/>
              </a:ext>
            </a:extLst>
          </p:cNvPr>
          <p:cNvCxnSpPr>
            <a:cxnSpLocks/>
          </p:cNvCxnSpPr>
          <p:nvPr/>
        </p:nvCxnSpPr>
        <p:spPr>
          <a:xfrm>
            <a:off x="1924050" y="3663950"/>
            <a:ext cx="2660650" cy="123825"/>
          </a:xfrm>
          <a:prstGeom prst="straightConnector1">
            <a:avLst/>
          </a:prstGeom>
          <a:ln>
            <a:solidFill>
              <a:schemeClr val="tx1"/>
            </a:solidFill>
            <a:tailEnd type="triangle"/>
          </a:ln>
        </p:spPr>
        <p:style>
          <a:lnRef idx="2">
            <a:schemeClr val="accent5"/>
          </a:lnRef>
          <a:fillRef idx="0">
            <a:schemeClr val="accent5"/>
          </a:fillRef>
          <a:effectRef idx="1">
            <a:schemeClr val="accent5"/>
          </a:effectRef>
          <a:fontRef idx="minor">
            <a:schemeClr val="tx1"/>
          </a:fontRef>
        </p:style>
      </p:cxnSp>
      <p:cxnSp>
        <p:nvCxnSpPr>
          <p:cNvPr id="16" name="Straight Arrow Connector 15">
            <a:extLst>
              <a:ext uri="{FF2B5EF4-FFF2-40B4-BE49-F238E27FC236}">
                <a16:creationId xmlns:a16="http://schemas.microsoft.com/office/drawing/2014/main" id="{A60439F3-21C3-4BE4-B01C-3A00644D713F}"/>
              </a:ext>
            </a:extLst>
          </p:cNvPr>
          <p:cNvCxnSpPr>
            <a:cxnSpLocks/>
          </p:cNvCxnSpPr>
          <p:nvPr/>
        </p:nvCxnSpPr>
        <p:spPr>
          <a:xfrm flipV="1">
            <a:off x="2252663" y="4732338"/>
            <a:ext cx="876300" cy="557212"/>
          </a:xfrm>
          <a:prstGeom prst="straightConnector1">
            <a:avLst/>
          </a:prstGeom>
          <a:ln>
            <a:solidFill>
              <a:schemeClr val="tx1"/>
            </a:solidFill>
            <a:tailEnd type="triangle"/>
          </a:ln>
        </p:spPr>
        <p:style>
          <a:lnRef idx="2">
            <a:schemeClr val="accent5"/>
          </a:lnRef>
          <a:fillRef idx="0">
            <a:schemeClr val="accent5"/>
          </a:fillRef>
          <a:effectRef idx="1">
            <a:schemeClr val="accent5"/>
          </a:effectRef>
          <a:fontRef idx="minor">
            <a:schemeClr val="tx1"/>
          </a:fontRef>
        </p:style>
      </p:cxnSp>
      <p:cxnSp>
        <p:nvCxnSpPr>
          <p:cNvPr id="18" name="Straight Arrow Connector 17">
            <a:extLst>
              <a:ext uri="{FF2B5EF4-FFF2-40B4-BE49-F238E27FC236}">
                <a16:creationId xmlns:a16="http://schemas.microsoft.com/office/drawing/2014/main" id="{96C99898-5B40-4B0D-BD19-97FDED2FF568}"/>
              </a:ext>
            </a:extLst>
          </p:cNvPr>
          <p:cNvCxnSpPr>
            <a:cxnSpLocks/>
          </p:cNvCxnSpPr>
          <p:nvPr/>
        </p:nvCxnSpPr>
        <p:spPr>
          <a:xfrm flipV="1">
            <a:off x="3757613" y="3849688"/>
            <a:ext cx="889000" cy="731837"/>
          </a:xfrm>
          <a:prstGeom prst="straightConnector1">
            <a:avLst/>
          </a:prstGeom>
          <a:ln>
            <a:solidFill>
              <a:schemeClr val="tx1"/>
            </a:solidFill>
            <a:tailEnd type="triangle"/>
          </a:ln>
        </p:spPr>
        <p:style>
          <a:lnRef idx="2">
            <a:schemeClr val="accent5"/>
          </a:lnRef>
          <a:fillRef idx="0">
            <a:schemeClr val="accent5"/>
          </a:fillRef>
          <a:effectRef idx="1">
            <a:schemeClr val="accent5"/>
          </a:effectRef>
          <a:fontRef idx="minor">
            <a:schemeClr val="tx1"/>
          </a:fontRef>
        </p:style>
      </p:cxnSp>
      <p:sp>
        <p:nvSpPr>
          <p:cNvPr id="19" name="Rectangle 18">
            <a:extLst>
              <a:ext uri="{FF2B5EF4-FFF2-40B4-BE49-F238E27FC236}">
                <a16:creationId xmlns:a16="http://schemas.microsoft.com/office/drawing/2014/main" id="{BD6EDF39-85D8-44EA-A9BF-93A31E68C7D0}"/>
              </a:ext>
            </a:extLst>
          </p:cNvPr>
          <p:cNvSpPr/>
          <p:nvPr/>
        </p:nvSpPr>
        <p:spPr>
          <a:xfrm>
            <a:off x="3165475" y="4581525"/>
            <a:ext cx="592138" cy="2349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dirty="0">
                <a:solidFill>
                  <a:schemeClr val="tx1"/>
                </a:solidFill>
              </a:rPr>
              <a:t>CDC</a:t>
            </a:r>
          </a:p>
        </p:txBody>
      </p:sp>
      <p:sp>
        <p:nvSpPr>
          <p:cNvPr id="30734" name="TextBox 23">
            <a:extLst>
              <a:ext uri="{FF2B5EF4-FFF2-40B4-BE49-F238E27FC236}">
                <a16:creationId xmlns:a16="http://schemas.microsoft.com/office/drawing/2014/main" id="{9FC78B02-5CFF-4740-AE7D-BBAF75499512}"/>
              </a:ext>
            </a:extLst>
          </p:cNvPr>
          <p:cNvSpPr txBox="1">
            <a:spLocks noChangeArrowheads="1"/>
          </p:cNvSpPr>
          <p:nvPr/>
        </p:nvSpPr>
        <p:spPr bwMode="auto">
          <a:xfrm rot="1640075">
            <a:off x="3228975" y="2889250"/>
            <a:ext cx="6381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i="1">
                <a:solidFill>
                  <a:schemeClr val="tx1"/>
                </a:solidFill>
                <a:latin typeface="Arial" panose="020B0604020202020204" pitchFamily="34" charset="0"/>
              </a:defRPr>
            </a:lvl1pPr>
            <a:lvl2pPr marL="742950" indent="-285750">
              <a:defRPr i="1">
                <a:solidFill>
                  <a:schemeClr val="tx1"/>
                </a:solidFill>
                <a:latin typeface="Arial" panose="020B0604020202020204" pitchFamily="34" charset="0"/>
              </a:defRPr>
            </a:lvl2pPr>
            <a:lvl3pPr marL="1143000" indent="-228600">
              <a:defRPr i="1">
                <a:solidFill>
                  <a:schemeClr val="tx1"/>
                </a:solidFill>
                <a:latin typeface="Arial" panose="020B0604020202020204" pitchFamily="34" charset="0"/>
              </a:defRPr>
            </a:lvl3pPr>
            <a:lvl4pPr marL="1600200" indent="-228600">
              <a:defRPr i="1">
                <a:solidFill>
                  <a:schemeClr val="tx1"/>
                </a:solidFill>
                <a:latin typeface="Arial" panose="020B0604020202020204" pitchFamily="34" charset="0"/>
              </a:defRPr>
            </a:lvl4pPr>
            <a:lvl5pPr marL="2057400" indent="-228600">
              <a:defRPr i="1">
                <a:solidFill>
                  <a:schemeClr val="tx1"/>
                </a:solidFill>
                <a:latin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defRPr>
            </a:lvl9pPr>
          </a:lstStyle>
          <a:p>
            <a:r>
              <a:rPr lang="en-US" altLang="en-US"/>
              <a:t>WGS</a:t>
            </a:r>
          </a:p>
        </p:txBody>
      </p:sp>
      <p:sp>
        <p:nvSpPr>
          <p:cNvPr id="30735" name="TextBox 27">
            <a:extLst>
              <a:ext uri="{FF2B5EF4-FFF2-40B4-BE49-F238E27FC236}">
                <a16:creationId xmlns:a16="http://schemas.microsoft.com/office/drawing/2014/main" id="{734E029B-D42A-4021-82F6-4A06C2455CCB}"/>
              </a:ext>
            </a:extLst>
          </p:cNvPr>
          <p:cNvSpPr txBox="1">
            <a:spLocks noChangeArrowheads="1"/>
          </p:cNvSpPr>
          <p:nvPr/>
        </p:nvSpPr>
        <p:spPr bwMode="auto">
          <a:xfrm>
            <a:off x="2987675" y="3425825"/>
            <a:ext cx="6381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i="1">
                <a:solidFill>
                  <a:schemeClr val="tx1"/>
                </a:solidFill>
                <a:latin typeface="Arial" panose="020B0604020202020204" pitchFamily="34" charset="0"/>
              </a:defRPr>
            </a:lvl1pPr>
            <a:lvl2pPr marL="742950" indent="-285750">
              <a:defRPr i="1">
                <a:solidFill>
                  <a:schemeClr val="tx1"/>
                </a:solidFill>
                <a:latin typeface="Arial" panose="020B0604020202020204" pitchFamily="34" charset="0"/>
              </a:defRPr>
            </a:lvl2pPr>
            <a:lvl3pPr marL="1143000" indent="-228600">
              <a:defRPr i="1">
                <a:solidFill>
                  <a:schemeClr val="tx1"/>
                </a:solidFill>
                <a:latin typeface="Arial" panose="020B0604020202020204" pitchFamily="34" charset="0"/>
              </a:defRPr>
            </a:lvl3pPr>
            <a:lvl4pPr marL="1600200" indent="-228600">
              <a:defRPr i="1">
                <a:solidFill>
                  <a:schemeClr val="tx1"/>
                </a:solidFill>
                <a:latin typeface="Arial" panose="020B0604020202020204" pitchFamily="34" charset="0"/>
              </a:defRPr>
            </a:lvl4pPr>
            <a:lvl5pPr marL="2057400" indent="-228600">
              <a:defRPr i="1">
                <a:solidFill>
                  <a:schemeClr val="tx1"/>
                </a:solidFill>
                <a:latin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defRPr>
            </a:lvl9pPr>
          </a:lstStyle>
          <a:p>
            <a:r>
              <a:rPr lang="en-US" altLang="en-US"/>
              <a:t>WGS</a:t>
            </a:r>
          </a:p>
        </p:txBody>
      </p:sp>
      <p:sp>
        <p:nvSpPr>
          <p:cNvPr id="30736" name="TextBox 28">
            <a:extLst>
              <a:ext uri="{FF2B5EF4-FFF2-40B4-BE49-F238E27FC236}">
                <a16:creationId xmlns:a16="http://schemas.microsoft.com/office/drawing/2014/main" id="{65C88933-0FEC-4C15-9372-51F2F910C282}"/>
              </a:ext>
            </a:extLst>
          </p:cNvPr>
          <p:cNvSpPr txBox="1">
            <a:spLocks noChangeArrowheads="1"/>
          </p:cNvSpPr>
          <p:nvPr/>
        </p:nvSpPr>
        <p:spPr bwMode="auto">
          <a:xfrm rot="-2378999">
            <a:off x="3727450" y="4011613"/>
            <a:ext cx="6397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i="1">
                <a:solidFill>
                  <a:schemeClr val="tx1"/>
                </a:solidFill>
                <a:latin typeface="Arial" panose="020B0604020202020204" pitchFamily="34" charset="0"/>
              </a:defRPr>
            </a:lvl1pPr>
            <a:lvl2pPr marL="742950" indent="-285750">
              <a:defRPr i="1">
                <a:solidFill>
                  <a:schemeClr val="tx1"/>
                </a:solidFill>
                <a:latin typeface="Arial" panose="020B0604020202020204" pitchFamily="34" charset="0"/>
              </a:defRPr>
            </a:lvl2pPr>
            <a:lvl3pPr marL="1143000" indent="-228600">
              <a:defRPr i="1">
                <a:solidFill>
                  <a:schemeClr val="tx1"/>
                </a:solidFill>
                <a:latin typeface="Arial" panose="020B0604020202020204" pitchFamily="34" charset="0"/>
              </a:defRPr>
            </a:lvl3pPr>
            <a:lvl4pPr marL="1600200" indent="-228600">
              <a:defRPr i="1">
                <a:solidFill>
                  <a:schemeClr val="tx1"/>
                </a:solidFill>
                <a:latin typeface="Arial" panose="020B0604020202020204" pitchFamily="34" charset="0"/>
              </a:defRPr>
            </a:lvl4pPr>
            <a:lvl5pPr marL="2057400" indent="-228600">
              <a:defRPr i="1">
                <a:solidFill>
                  <a:schemeClr val="tx1"/>
                </a:solidFill>
                <a:latin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defRPr>
            </a:lvl9pPr>
          </a:lstStyle>
          <a:p>
            <a:r>
              <a:rPr lang="en-US" altLang="en-US"/>
              <a:t>WGS</a:t>
            </a:r>
          </a:p>
        </p:txBody>
      </p:sp>
      <p:cxnSp>
        <p:nvCxnSpPr>
          <p:cNvPr id="33" name="Straight Arrow Connector 32">
            <a:extLst>
              <a:ext uri="{FF2B5EF4-FFF2-40B4-BE49-F238E27FC236}">
                <a16:creationId xmlns:a16="http://schemas.microsoft.com/office/drawing/2014/main" id="{5DBD6E57-4487-4A6C-B57F-EA7BE33CDBDE}"/>
              </a:ext>
            </a:extLst>
          </p:cNvPr>
          <p:cNvCxnSpPr>
            <a:cxnSpLocks/>
          </p:cNvCxnSpPr>
          <p:nvPr/>
        </p:nvCxnSpPr>
        <p:spPr>
          <a:xfrm>
            <a:off x="2212975" y="2330450"/>
            <a:ext cx="3795713" cy="1588"/>
          </a:xfrm>
          <a:prstGeom prst="straightConnector1">
            <a:avLst/>
          </a:prstGeom>
          <a:ln>
            <a:solidFill>
              <a:schemeClr val="tx1"/>
            </a:solidFill>
            <a:tailEnd type="triangle"/>
          </a:ln>
        </p:spPr>
        <p:style>
          <a:lnRef idx="2">
            <a:schemeClr val="accent5"/>
          </a:lnRef>
          <a:fillRef idx="0">
            <a:schemeClr val="accent5"/>
          </a:fillRef>
          <a:effectRef idx="1">
            <a:schemeClr val="accent5"/>
          </a:effectRef>
          <a:fontRef idx="minor">
            <a:schemeClr val="tx1"/>
          </a:fontRef>
        </p:style>
      </p:cxnSp>
      <p:sp>
        <p:nvSpPr>
          <p:cNvPr id="30738" name="TextBox 30">
            <a:extLst>
              <a:ext uri="{FF2B5EF4-FFF2-40B4-BE49-F238E27FC236}">
                <a16:creationId xmlns:a16="http://schemas.microsoft.com/office/drawing/2014/main" id="{B5D0C169-92F7-401F-B550-2B2C28A23661}"/>
              </a:ext>
            </a:extLst>
          </p:cNvPr>
          <p:cNvSpPr txBox="1">
            <a:spLocks noChangeArrowheads="1"/>
          </p:cNvSpPr>
          <p:nvPr/>
        </p:nvSpPr>
        <p:spPr bwMode="auto">
          <a:xfrm>
            <a:off x="3389313" y="1979613"/>
            <a:ext cx="21637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i="1">
                <a:solidFill>
                  <a:schemeClr val="tx1"/>
                </a:solidFill>
                <a:latin typeface="Arial" panose="020B0604020202020204" pitchFamily="34" charset="0"/>
              </a:defRPr>
            </a:lvl1pPr>
            <a:lvl2pPr marL="742950" indent="-285750">
              <a:defRPr i="1">
                <a:solidFill>
                  <a:schemeClr val="tx1"/>
                </a:solidFill>
                <a:latin typeface="Arial" panose="020B0604020202020204" pitchFamily="34" charset="0"/>
              </a:defRPr>
            </a:lvl2pPr>
            <a:lvl3pPr marL="1143000" indent="-228600">
              <a:defRPr i="1">
                <a:solidFill>
                  <a:schemeClr val="tx1"/>
                </a:solidFill>
                <a:latin typeface="Arial" panose="020B0604020202020204" pitchFamily="34" charset="0"/>
              </a:defRPr>
            </a:lvl3pPr>
            <a:lvl4pPr marL="1600200" indent="-228600">
              <a:defRPr i="1">
                <a:solidFill>
                  <a:schemeClr val="tx1"/>
                </a:solidFill>
                <a:latin typeface="Arial" panose="020B0604020202020204" pitchFamily="34" charset="0"/>
              </a:defRPr>
            </a:lvl4pPr>
            <a:lvl5pPr marL="2057400" indent="-228600">
              <a:defRPr i="1">
                <a:solidFill>
                  <a:schemeClr val="tx1"/>
                </a:solidFill>
                <a:latin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defRPr>
            </a:lvl9pPr>
          </a:lstStyle>
          <a:p>
            <a:r>
              <a:rPr lang="en-US" altLang="en-US"/>
              <a:t>Log Sheets &amp; Isolates</a:t>
            </a:r>
          </a:p>
        </p:txBody>
      </p:sp>
      <p:pic>
        <p:nvPicPr>
          <p:cNvPr id="30739" name="Picture 8" descr="National Antimicrobial Resistance Monitoring System for Enteric Bacteria ( NARMS) | NARMS | CDC">
            <a:extLst>
              <a:ext uri="{FF2B5EF4-FFF2-40B4-BE49-F238E27FC236}">
                <a16:creationId xmlns:a16="http://schemas.microsoft.com/office/drawing/2014/main" id="{24BAB3EB-F1FA-4200-815E-664D840CDD1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05513" y="1833563"/>
            <a:ext cx="1419225" cy="893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8" name="Straight Arrow Connector 37">
            <a:extLst>
              <a:ext uri="{FF2B5EF4-FFF2-40B4-BE49-F238E27FC236}">
                <a16:creationId xmlns:a16="http://schemas.microsoft.com/office/drawing/2014/main" id="{F779E6A0-0748-46CD-9468-54CDCD2F8AE6}"/>
              </a:ext>
            </a:extLst>
          </p:cNvPr>
          <p:cNvCxnSpPr>
            <a:cxnSpLocks/>
          </p:cNvCxnSpPr>
          <p:nvPr/>
        </p:nvCxnSpPr>
        <p:spPr>
          <a:xfrm flipV="1">
            <a:off x="5434013" y="2592388"/>
            <a:ext cx="1174750" cy="1203325"/>
          </a:xfrm>
          <a:prstGeom prst="straightConnector1">
            <a:avLst/>
          </a:prstGeom>
          <a:ln>
            <a:solidFill>
              <a:schemeClr val="tx1"/>
            </a:solidFill>
            <a:tailEnd type="triangle"/>
          </a:ln>
        </p:spPr>
        <p:style>
          <a:lnRef idx="2">
            <a:schemeClr val="accent5"/>
          </a:lnRef>
          <a:fillRef idx="0">
            <a:schemeClr val="accent5"/>
          </a:fillRef>
          <a:effectRef idx="1">
            <a:schemeClr val="accent5"/>
          </a:effectRef>
          <a:fontRef idx="minor">
            <a:schemeClr val="tx1"/>
          </a:fontRef>
        </p:style>
      </p:cxnSp>
      <p:cxnSp>
        <p:nvCxnSpPr>
          <p:cNvPr id="43" name="Straight Arrow Connector 42">
            <a:extLst>
              <a:ext uri="{FF2B5EF4-FFF2-40B4-BE49-F238E27FC236}">
                <a16:creationId xmlns:a16="http://schemas.microsoft.com/office/drawing/2014/main" id="{5FD9C5A3-E8E0-47D3-9E59-C1A8BDF56977}"/>
              </a:ext>
            </a:extLst>
          </p:cNvPr>
          <p:cNvCxnSpPr>
            <a:cxnSpLocks/>
          </p:cNvCxnSpPr>
          <p:nvPr/>
        </p:nvCxnSpPr>
        <p:spPr>
          <a:xfrm>
            <a:off x="7502525" y="2279650"/>
            <a:ext cx="1176338" cy="0"/>
          </a:xfrm>
          <a:prstGeom prst="straightConnector1">
            <a:avLst/>
          </a:prstGeom>
          <a:ln>
            <a:solidFill>
              <a:schemeClr val="tx1"/>
            </a:solidFill>
            <a:tailEnd type="triangle"/>
          </a:ln>
        </p:spPr>
        <p:style>
          <a:lnRef idx="2">
            <a:schemeClr val="accent5"/>
          </a:lnRef>
          <a:fillRef idx="0">
            <a:schemeClr val="accent5"/>
          </a:fillRef>
          <a:effectRef idx="1">
            <a:schemeClr val="accent5"/>
          </a:effectRef>
          <a:fontRef idx="minor">
            <a:schemeClr val="tx1"/>
          </a:fontRef>
        </p:style>
      </p:cxnSp>
      <p:sp>
        <p:nvSpPr>
          <p:cNvPr id="41" name="Rectangle 40">
            <a:extLst>
              <a:ext uri="{FF2B5EF4-FFF2-40B4-BE49-F238E27FC236}">
                <a16:creationId xmlns:a16="http://schemas.microsoft.com/office/drawing/2014/main" id="{471A4E94-6A64-4E9B-A1DE-06CF976E28CF}"/>
              </a:ext>
            </a:extLst>
          </p:cNvPr>
          <p:cNvSpPr/>
          <p:nvPr/>
        </p:nvSpPr>
        <p:spPr>
          <a:xfrm>
            <a:off x="8678863" y="1781175"/>
            <a:ext cx="1924050" cy="996950"/>
          </a:xfrm>
          <a:prstGeom prst="rect">
            <a:avLst/>
          </a:prstGeom>
          <a:solidFill>
            <a:srgbClr val="336699"/>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NARMS Now &amp; ResistomeTrakr</a:t>
            </a:r>
          </a:p>
        </p:txBody>
      </p:sp>
      <p:sp>
        <p:nvSpPr>
          <p:cNvPr id="42" name="Rectangle 41">
            <a:extLst>
              <a:ext uri="{FF2B5EF4-FFF2-40B4-BE49-F238E27FC236}">
                <a16:creationId xmlns:a16="http://schemas.microsoft.com/office/drawing/2014/main" id="{A431D556-8946-4DB2-BD3C-5E47D740F405}"/>
              </a:ext>
            </a:extLst>
          </p:cNvPr>
          <p:cNvSpPr/>
          <p:nvPr/>
        </p:nvSpPr>
        <p:spPr>
          <a:xfrm>
            <a:off x="8374063" y="4095750"/>
            <a:ext cx="2036762" cy="915988"/>
          </a:xfrm>
          <a:prstGeom prst="rect">
            <a:avLst/>
          </a:prstGeom>
          <a:solidFill>
            <a:srgbClr val="336699"/>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Integrated Reports &amp; Summaries</a:t>
            </a:r>
          </a:p>
        </p:txBody>
      </p:sp>
      <p:cxnSp>
        <p:nvCxnSpPr>
          <p:cNvPr id="48" name="Straight Arrow Connector 47">
            <a:extLst>
              <a:ext uri="{FF2B5EF4-FFF2-40B4-BE49-F238E27FC236}">
                <a16:creationId xmlns:a16="http://schemas.microsoft.com/office/drawing/2014/main" id="{8AB0F378-57FB-4F4B-9B74-F40ABA942BDC}"/>
              </a:ext>
            </a:extLst>
          </p:cNvPr>
          <p:cNvCxnSpPr>
            <a:cxnSpLocks/>
            <a:endCxn id="42" idx="1"/>
          </p:cNvCxnSpPr>
          <p:nvPr/>
        </p:nvCxnSpPr>
        <p:spPr>
          <a:xfrm flipV="1">
            <a:off x="3762375" y="4552950"/>
            <a:ext cx="4611688" cy="180975"/>
          </a:xfrm>
          <a:prstGeom prst="straightConnector1">
            <a:avLst/>
          </a:prstGeom>
          <a:ln>
            <a:solidFill>
              <a:schemeClr val="tx1"/>
            </a:solidFill>
            <a:tailEnd type="triangle"/>
          </a:ln>
        </p:spPr>
        <p:style>
          <a:lnRef idx="2">
            <a:schemeClr val="accent5"/>
          </a:lnRef>
          <a:fillRef idx="0">
            <a:schemeClr val="accent5"/>
          </a:fillRef>
          <a:effectRef idx="1">
            <a:schemeClr val="accent5"/>
          </a:effectRef>
          <a:fontRef idx="minor">
            <a:schemeClr val="tx1"/>
          </a:fontRef>
        </p:style>
      </p:cxnSp>
      <p:cxnSp>
        <p:nvCxnSpPr>
          <p:cNvPr id="54" name="Straight Arrow Connector 53">
            <a:extLst>
              <a:ext uri="{FF2B5EF4-FFF2-40B4-BE49-F238E27FC236}">
                <a16:creationId xmlns:a16="http://schemas.microsoft.com/office/drawing/2014/main" id="{739A16E2-C608-4AF7-84CC-443521730052}"/>
              </a:ext>
            </a:extLst>
          </p:cNvPr>
          <p:cNvCxnSpPr>
            <a:cxnSpLocks/>
          </p:cNvCxnSpPr>
          <p:nvPr/>
        </p:nvCxnSpPr>
        <p:spPr>
          <a:xfrm>
            <a:off x="6818313" y="2590800"/>
            <a:ext cx="1555750" cy="1476375"/>
          </a:xfrm>
          <a:prstGeom prst="straightConnector1">
            <a:avLst/>
          </a:prstGeom>
          <a:ln>
            <a:solidFill>
              <a:schemeClr val="tx1"/>
            </a:solidFill>
            <a:tailEnd type="triangle"/>
          </a:ln>
        </p:spPr>
        <p:style>
          <a:lnRef idx="2">
            <a:schemeClr val="accent5"/>
          </a:lnRef>
          <a:fillRef idx="0">
            <a:schemeClr val="accent5"/>
          </a:fillRef>
          <a:effectRef idx="1">
            <a:schemeClr val="accent5"/>
          </a:effectRef>
          <a:fontRef idx="minor">
            <a:schemeClr val="tx1"/>
          </a:fontRef>
        </p:style>
      </p:cxnSp>
      <p:sp>
        <p:nvSpPr>
          <p:cNvPr id="26" name="TextBox 2">
            <a:extLst>
              <a:ext uri="{FF2B5EF4-FFF2-40B4-BE49-F238E27FC236}">
                <a16:creationId xmlns:a16="http://schemas.microsoft.com/office/drawing/2014/main" id="{F080F964-A22B-4028-8A8F-93C57AA0C8C1}"/>
              </a:ext>
            </a:extLst>
          </p:cNvPr>
          <p:cNvSpPr txBox="1">
            <a:spLocks noChangeArrowheads="1"/>
          </p:cNvSpPr>
          <p:nvPr/>
        </p:nvSpPr>
        <p:spPr bwMode="auto">
          <a:xfrm>
            <a:off x="4159250" y="4878388"/>
            <a:ext cx="1846263"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i="1">
                <a:solidFill>
                  <a:schemeClr val="tx1"/>
                </a:solidFill>
                <a:latin typeface="Arial" panose="020B0604020202020204" pitchFamily="34" charset="0"/>
              </a:defRPr>
            </a:lvl1pPr>
            <a:lvl2pPr marL="742950" indent="-285750">
              <a:defRPr i="1">
                <a:solidFill>
                  <a:schemeClr val="tx1"/>
                </a:solidFill>
                <a:latin typeface="Arial" panose="020B0604020202020204" pitchFamily="34" charset="0"/>
              </a:defRPr>
            </a:lvl2pPr>
            <a:lvl3pPr marL="1143000" indent="-228600">
              <a:defRPr i="1">
                <a:solidFill>
                  <a:schemeClr val="tx1"/>
                </a:solidFill>
                <a:latin typeface="Arial" panose="020B0604020202020204" pitchFamily="34" charset="0"/>
              </a:defRPr>
            </a:lvl3pPr>
            <a:lvl4pPr marL="1600200" indent="-228600">
              <a:defRPr i="1">
                <a:solidFill>
                  <a:schemeClr val="tx1"/>
                </a:solidFill>
                <a:latin typeface="Arial" panose="020B0604020202020204" pitchFamily="34" charset="0"/>
              </a:defRPr>
            </a:lvl4pPr>
            <a:lvl5pPr marL="2057400" indent="-228600">
              <a:defRPr i="1">
                <a:solidFill>
                  <a:schemeClr val="tx1"/>
                </a:solidFill>
                <a:latin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defRPr>
            </a:lvl9pPr>
          </a:lstStyle>
          <a:p>
            <a:pPr algn="ctr"/>
            <a:r>
              <a:rPr lang="en-US" altLang="en-US">
                <a:solidFill>
                  <a:srgbClr val="FF0000"/>
                </a:solidFill>
              </a:rPr>
              <a:t>Predicted AST available 1-2 days after submission</a:t>
            </a:r>
          </a:p>
        </p:txBody>
      </p:sp>
      <p:sp>
        <p:nvSpPr>
          <p:cNvPr id="27" name="Oval 26">
            <a:extLst>
              <a:ext uri="{FF2B5EF4-FFF2-40B4-BE49-F238E27FC236}">
                <a16:creationId xmlns:a16="http://schemas.microsoft.com/office/drawing/2014/main" id="{61C6C176-72E0-4F5B-AC00-DE15A849EA63}"/>
              </a:ext>
            </a:extLst>
          </p:cNvPr>
          <p:cNvSpPr/>
          <p:nvPr/>
        </p:nvSpPr>
        <p:spPr>
          <a:xfrm>
            <a:off x="3917950" y="2906713"/>
            <a:ext cx="2371725" cy="340201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8" name="TextBox 8">
            <a:extLst>
              <a:ext uri="{FF2B5EF4-FFF2-40B4-BE49-F238E27FC236}">
                <a16:creationId xmlns:a16="http://schemas.microsoft.com/office/drawing/2014/main" id="{069BEE12-C2FD-4C2D-8D2C-B0707C100D9F}"/>
              </a:ext>
            </a:extLst>
          </p:cNvPr>
          <p:cNvSpPr txBox="1">
            <a:spLocks noChangeArrowheads="1"/>
          </p:cNvSpPr>
          <p:nvPr/>
        </p:nvSpPr>
        <p:spPr bwMode="auto">
          <a:xfrm>
            <a:off x="8239125" y="5191125"/>
            <a:ext cx="241141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i="1">
                <a:solidFill>
                  <a:schemeClr val="tx1"/>
                </a:solidFill>
                <a:latin typeface="Arial" panose="020B0604020202020204" pitchFamily="34" charset="0"/>
              </a:defRPr>
            </a:lvl1pPr>
            <a:lvl2pPr marL="742950" indent="-285750">
              <a:defRPr i="1">
                <a:solidFill>
                  <a:schemeClr val="tx1"/>
                </a:solidFill>
                <a:latin typeface="Arial" panose="020B0604020202020204" pitchFamily="34" charset="0"/>
              </a:defRPr>
            </a:lvl2pPr>
            <a:lvl3pPr marL="1143000" indent="-228600">
              <a:defRPr i="1">
                <a:solidFill>
                  <a:schemeClr val="tx1"/>
                </a:solidFill>
                <a:latin typeface="Arial" panose="020B0604020202020204" pitchFamily="34" charset="0"/>
              </a:defRPr>
            </a:lvl3pPr>
            <a:lvl4pPr marL="1600200" indent="-228600">
              <a:defRPr i="1">
                <a:solidFill>
                  <a:schemeClr val="tx1"/>
                </a:solidFill>
                <a:latin typeface="Arial" panose="020B0604020202020204" pitchFamily="34" charset="0"/>
              </a:defRPr>
            </a:lvl4pPr>
            <a:lvl5pPr marL="2057400" indent="-228600">
              <a:defRPr i="1">
                <a:solidFill>
                  <a:schemeClr val="tx1"/>
                </a:solidFill>
                <a:latin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defRPr>
            </a:lvl9pPr>
          </a:lstStyle>
          <a:p>
            <a:pPr algn="ctr"/>
            <a:r>
              <a:rPr lang="en-US" altLang="en-US" dirty="0">
                <a:solidFill>
                  <a:srgbClr val="FF0000"/>
                </a:solidFill>
              </a:rPr>
              <a:t>Tri-Agency reports may take 10-24 months?</a:t>
            </a:r>
          </a:p>
        </p:txBody>
      </p:sp>
      <p:sp>
        <p:nvSpPr>
          <p:cNvPr id="29" name="Oval 28">
            <a:extLst>
              <a:ext uri="{FF2B5EF4-FFF2-40B4-BE49-F238E27FC236}">
                <a16:creationId xmlns:a16="http://schemas.microsoft.com/office/drawing/2014/main" id="{A91CAD0C-B55F-405D-B358-FABDAB63BC61}"/>
              </a:ext>
            </a:extLst>
          </p:cNvPr>
          <p:cNvSpPr/>
          <p:nvPr/>
        </p:nvSpPr>
        <p:spPr>
          <a:xfrm>
            <a:off x="7734300" y="3073400"/>
            <a:ext cx="3316288" cy="340201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0" name="TextBox 10">
            <a:extLst>
              <a:ext uri="{FF2B5EF4-FFF2-40B4-BE49-F238E27FC236}">
                <a16:creationId xmlns:a16="http://schemas.microsoft.com/office/drawing/2014/main" id="{E9691629-6AC5-4F0F-84CF-70823B2902CC}"/>
              </a:ext>
            </a:extLst>
          </p:cNvPr>
          <p:cNvSpPr txBox="1">
            <a:spLocks noChangeArrowheads="1"/>
          </p:cNvSpPr>
          <p:nvPr/>
        </p:nvSpPr>
        <p:spPr bwMode="auto">
          <a:xfrm>
            <a:off x="8786813" y="1447800"/>
            <a:ext cx="17065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i="1">
                <a:solidFill>
                  <a:schemeClr val="tx1"/>
                </a:solidFill>
                <a:latin typeface="Arial" panose="020B0604020202020204" pitchFamily="34" charset="0"/>
              </a:defRPr>
            </a:lvl1pPr>
            <a:lvl2pPr marL="742950" indent="-285750">
              <a:defRPr i="1">
                <a:solidFill>
                  <a:schemeClr val="tx1"/>
                </a:solidFill>
                <a:latin typeface="Arial" panose="020B0604020202020204" pitchFamily="34" charset="0"/>
              </a:defRPr>
            </a:lvl2pPr>
            <a:lvl3pPr marL="1143000" indent="-228600">
              <a:defRPr i="1">
                <a:solidFill>
                  <a:schemeClr val="tx1"/>
                </a:solidFill>
                <a:latin typeface="Arial" panose="020B0604020202020204" pitchFamily="34" charset="0"/>
              </a:defRPr>
            </a:lvl3pPr>
            <a:lvl4pPr marL="1600200" indent="-228600">
              <a:defRPr i="1">
                <a:solidFill>
                  <a:schemeClr val="tx1"/>
                </a:solidFill>
                <a:latin typeface="Arial" panose="020B0604020202020204" pitchFamily="34" charset="0"/>
              </a:defRPr>
            </a:lvl4pPr>
            <a:lvl5pPr marL="2057400" indent="-228600">
              <a:defRPr i="1">
                <a:solidFill>
                  <a:schemeClr val="tx1"/>
                </a:solidFill>
                <a:latin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defRPr>
            </a:lvl9pPr>
          </a:lstStyle>
          <a:p>
            <a:r>
              <a:rPr lang="en-US" altLang="en-US" dirty="0">
                <a:solidFill>
                  <a:srgbClr val="FF0000"/>
                </a:solidFill>
              </a:rPr>
              <a:t>Weekly Updates</a:t>
            </a:r>
          </a:p>
        </p:txBody>
      </p:sp>
    </p:spTree>
    <p:extLst>
      <p:ext uri="{BB962C8B-B14F-4D97-AF65-F5344CB8AC3E}">
        <p14:creationId xmlns:p14="http://schemas.microsoft.com/office/powerpoint/2010/main" val="18711830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0D1F4-D196-45D3-99F9-ABFE7D4C9D37}"/>
              </a:ext>
            </a:extLst>
          </p:cNvPr>
          <p:cNvSpPr>
            <a:spLocks noGrp="1"/>
          </p:cNvSpPr>
          <p:nvPr>
            <p:ph type="title"/>
          </p:nvPr>
        </p:nvSpPr>
        <p:spPr/>
        <p:txBody>
          <a:bodyPr>
            <a:normAutofit/>
          </a:bodyPr>
          <a:lstStyle/>
          <a:p>
            <a:r>
              <a:rPr lang="en-US" sz="4000" dirty="0"/>
              <a:t>Data Sharing through Interactive Dashboards</a:t>
            </a:r>
          </a:p>
        </p:txBody>
      </p:sp>
      <p:pic>
        <p:nvPicPr>
          <p:cNvPr id="4" name="Picture 3">
            <a:extLst>
              <a:ext uri="{FF2B5EF4-FFF2-40B4-BE49-F238E27FC236}">
                <a16:creationId xmlns:a16="http://schemas.microsoft.com/office/drawing/2014/main" id="{ED5BF7EB-EE51-43B3-933C-D6AAA0E45CA3}"/>
              </a:ext>
            </a:extLst>
          </p:cNvPr>
          <p:cNvPicPr>
            <a:picLocks noChangeAspect="1"/>
          </p:cNvPicPr>
          <p:nvPr/>
        </p:nvPicPr>
        <p:blipFill>
          <a:blip r:embed="rId2"/>
          <a:stretch>
            <a:fillRect/>
          </a:stretch>
        </p:blipFill>
        <p:spPr>
          <a:xfrm>
            <a:off x="2674265" y="1256568"/>
            <a:ext cx="2210742" cy="2449434"/>
          </a:xfrm>
          <a:prstGeom prst="rect">
            <a:avLst/>
          </a:prstGeom>
        </p:spPr>
      </p:pic>
      <p:pic>
        <p:nvPicPr>
          <p:cNvPr id="8" name="Picture 7">
            <a:extLst>
              <a:ext uri="{FF2B5EF4-FFF2-40B4-BE49-F238E27FC236}">
                <a16:creationId xmlns:a16="http://schemas.microsoft.com/office/drawing/2014/main" id="{B2442F2A-2CCA-4578-A242-6D7EBAB1EFEB}"/>
              </a:ext>
            </a:extLst>
          </p:cNvPr>
          <p:cNvPicPr>
            <a:picLocks noChangeAspect="1"/>
          </p:cNvPicPr>
          <p:nvPr/>
        </p:nvPicPr>
        <p:blipFill rotWithShape="1">
          <a:blip r:embed="rId3"/>
          <a:srcRect r="24094"/>
          <a:stretch/>
        </p:blipFill>
        <p:spPr>
          <a:xfrm>
            <a:off x="8776462" y="4915489"/>
            <a:ext cx="3057984" cy="1449229"/>
          </a:xfrm>
          <a:prstGeom prst="rect">
            <a:avLst/>
          </a:prstGeom>
        </p:spPr>
      </p:pic>
      <p:sp>
        <p:nvSpPr>
          <p:cNvPr id="9" name="Arrow: Right 8">
            <a:extLst>
              <a:ext uri="{FF2B5EF4-FFF2-40B4-BE49-F238E27FC236}">
                <a16:creationId xmlns:a16="http://schemas.microsoft.com/office/drawing/2014/main" id="{415891AC-90E6-467D-AFAA-15E06FCE6B56}"/>
              </a:ext>
            </a:extLst>
          </p:cNvPr>
          <p:cNvSpPr/>
          <p:nvPr/>
        </p:nvSpPr>
        <p:spPr>
          <a:xfrm>
            <a:off x="5002065" y="2329212"/>
            <a:ext cx="342808" cy="179461"/>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Arrow: Right 9">
            <a:extLst>
              <a:ext uri="{FF2B5EF4-FFF2-40B4-BE49-F238E27FC236}">
                <a16:creationId xmlns:a16="http://schemas.microsoft.com/office/drawing/2014/main" id="{74D7E8AE-D681-4E4B-9FDD-E7199F2F5094}"/>
              </a:ext>
            </a:extLst>
          </p:cNvPr>
          <p:cNvSpPr/>
          <p:nvPr/>
        </p:nvSpPr>
        <p:spPr>
          <a:xfrm>
            <a:off x="4130093" y="5118932"/>
            <a:ext cx="342808" cy="179461"/>
          </a:xfrm>
          <a:prstGeom prst="rightArrow">
            <a:avLst/>
          </a:prstGeom>
          <a:solidFill>
            <a:srgbClr val="00CC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0B56DE77-3CC9-4D24-80CA-A2D7494A7064}"/>
              </a:ext>
            </a:extLst>
          </p:cNvPr>
          <p:cNvPicPr>
            <a:picLocks noChangeAspect="1"/>
          </p:cNvPicPr>
          <p:nvPr/>
        </p:nvPicPr>
        <p:blipFill>
          <a:blip r:embed="rId4"/>
          <a:stretch>
            <a:fillRect/>
          </a:stretch>
        </p:blipFill>
        <p:spPr>
          <a:xfrm>
            <a:off x="1242187" y="4265879"/>
            <a:ext cx="2642607" cy="1985014"/>
          </a:xfrm>
          <a:prstGeom prst="rect">
            <a:avLst/>
          </a:prstGeom>
        </p:spPr>
      </p:pic>
      <p:pic>
        <p:nvPicPr>
          <p:cNvPr id="14" name="Picture 13">
            <a:extLst>
              <a:ext uri="{FF2B5EF4-FFF2-40B4-BE49-F238E27FC236}">
                <a16:creationId xmlns:a16="http://schemas.microsoft.com/office/drawing/2014/main" id="{EC1B7457-817D-40B5-812B-CF781BFFBA6B}"/>
              </a:ext>
            </a:extLst>
          </p:cNvPr>
          <p:cNvPicPr>
            <a:picLocks noChangeAspect="1"/>
          </p:cNvPicPr>
          <p:nvPr/>
        </p:nvPicPr>
        <p:blipFill>
          <a:blip r:embed="rId5"/>
          <a:stretch>
            <a:fillRect/>
          </a:stretch>
        </p:blipFill>
        <p:spPr>
          <a:xfrm>
            <a:off x="4680870" y="4013625"/>
            <a:ext cx="3374176" cy="2569536"/>
          </a:xfrm>
          <a:prstGeom prst="rect">
            <a:avLst/>
          </a:prstGeom>
        </p:spPr>
      </p:pic>
      <p:sp>
        <p:nvSpPr>
          <p:cNvPr id="15" name="Arrow: Right 14">
            <a:extLst>
              <a:ext uri="{FF2B5EF4-FFF2-40B4-BE49-F238E27FC236}">
                <a16:creationId xmlns:a16="http://schemas.microsoft.com/office/drawing/2014/main" id="{EF272B01-8780-4E27-B2E7-8878BE2A1427}"/>
              </a:ext>
            </a:extLst>
          </p:cNvPr>
          <p:cNvSpPr/>
          <p:nvPr/>
        </p:nvSpPr>
        <p:spPr>
          <a:xfrm>
            <a:off x="8263015" y="5118932"/>
            <a:ext cx="342808" cy="179461"/>
          </a:xfrm>
          <a:prstGeom prst="rightArrow">
            <a:avLst/>
          </a:prstGeom>
          <a:solidFill>
            <a:srgbClr val="00CC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A35DC4A1-C3CE-4399-9F79-C947906F8EA2}"/>
              </a:ext>
            </a:extLst>
          </p:cNvPr>
          <p:cNvPicPr>
            <a:picLocks noChangeAspect="1"/>
          </p:cNvPicPr>
          <p:nvPr/>
        </p:nvPicPr>
        <p:blipFill>
          <a:blip r:embed="rId6"/>
          <a:stretch>
            <a:fillRect/>
          </a:stretch>
        </p:blipFill>
        <p:spPr>
          <a:xfrm>
            <a:off x="5419201" y="1256568"/>
            <a:ext cx="3272464" cy="2504210"/>
          </a:xfrm>
          <a:prstGeom prst="rect">
            <a:avLst/>
          </a:prstGeom>
        </p:spPr>
      </p:pic>
      <p:pic>
        <p:nvPicPr>
          <p:cNvPr id="19" name="Picture 18">
            <a:extLst>
              <a:ext uri="{FF2B5EF4-FFF2-40B4-BE49-F238E27FC236}">
                <a16:creationId xmlns:a16="http://schemas.microsoft.com/office/drawing/2014/main" id="{D8456889-0967-4D91-B905-A8653A444B2B}"/>
              </a:ext>
            </a:extLst>
          </p:cNvPr>
          <p:cNvPicPr>
            <a:picLocks noChangeAspect="1"/>
          </p:cNvPicPr>
          <p:nvPr/>
        </p:nvPicPr>
        <p:blipFill>
          <a:blip r:embed="rId7"/>
          <a:stretch>
            <a:fillRect/>
          </a:stretch>
        </p:blipFill>
        <p:spPr>
          <a:xfrm>
            <a:off x="8925781" y="1256568"/>
            <a:ext cx="2592803" cy="2504210"/>
          </a:xfrm>
          <a:prstGeom prst="rect">
            <a:avLst/>
          </a:prstGeom>
        </p:spPr>
      </p:pic>
      <p:pic>
        <p:nvPicPr>
          <p:cNvPr id="24" name="Picture 23">
            <a:extLst>
              <a:ext uri="{FF2B5EF4-FFF2-40B4-BE49-F238E27FC236}">
                <a16:creationId xmlns:a16="http://schemas.microsoft.com/office/drawing/2014/main" id="{DE2FD83B-3C65-4AE8-A83B-7CC97B631898}"/>
              </a:ext>
            </a:extLst>
          </p:cNvPr>
          <p:cNvPicPr>
            <a:picLocks noChangeAspect="1"/>
          </p:cNvPicPr>
          <p:nvPr/>
        </p:nvPicPr>
        <p:blipFill>
          <a:blip r:embed="rId8"/>
          <a:stretch>
            <a:fillRect/>
          </a:stretch>
        </p:blipFill>
        <p:spPr>
          <a:xfrm>
            <a:off x="8776462" y="4236803"/>
            <a:ext cx="2406765" cy="420658"/>
          </a:xfrm>
          <a:prstGeom prst="rect">
            <a:avLst/>
          </a:prstGeom>
        </p:spPr>
      </p:pic>
      <p:pic>
        <p:nvPicPr>
          <p:cNvPr id="26" name="Picture 25">
            <a:extLst>
              <a:ext uri="{FF2B5EF4-FFF2-40B4-BE49-F238E27FC236}">
                <a16:creationId xmlns:a16="http://schemas.microsoft.com/office/drawing/2014/main" id="{E91E6779-DAB6-49DF-9812-DF06698F1E91}"/>
              </a:ext>
            </a:extLst>
          </p:cNvPr>
          <p:cNvPicPr>
            <a:picLocks noChangeAspect="1"/>
          </p:cNvPicPr>
          <p:nvPr/>
        </p:nvPicPr>
        <p:blipFill>
          <a:blip r:embed="rId9"/>
          <a:stretch>
            <a:fillRect/>
          </a:stretch>
        </p:blipFill>
        <p:spPr>
          <a:xfrm>
            <a:off x="8776462" y="4667537"/>
            <a:ext cx="3057984" cy="255154"/>
          </a:xfrm>
          <a:prstGeom prst="rect">
            <a:avLst/>
          </a:prstGeom>
        </p:spPr>
      </p:pic>
      <p:grpSp>
        <p:nvGrpSpPr>
          <p:cNvPr id="13" name="Group 12">
            <a:extLst>
              <a:ext uri="{FF2B5EF4-FFF2-40B4-BE49-F238E27FC236}">
                <a16:creationId xmlns:a16="http://schemas.microsoft.com/office/drawing/2014/main" id="{50B99918-976D-47E4-A44C-2031AB98C484}"/>
              </a:ext>
            </a:extLst>
          </p:cNvPr>
          <p:cNvGrpSpPr/>
          <p:nvPr/>
        </p:nvGrpSpPr>
        <p:grpSpPr>
          <a:xfrm>
            <a:off x="424111" y="1256568"/>
            <a:ext cx="1965082" cy="2825414"/>
            <a:chOff x="424111" y="1196746"/>
            <a:chExt cx="1965082" cy="2825414"/>
          </a:xfrm>
        </p:grpSpPr>
        <p:pic>
          <p:nvPicPr>
            <p:cNvPr id="7" name="Picture 6">
              <a:extLst>
                <a:ext uri="{FF2B5EF4-FFF2-40B4-BE49-F238E27FC236}">
                  <a16:creationId xmlns:a16="http://schemas.microsoft.com/office/drawing/2014/main" id="{C10B3591-7AA0-4F39-B4BE-29EC03BB7DBA}"/>
                </a:ext>
              </a:extLst>
            </p:cNvPr>
            <p:cNvPicPr>
              <a:picLocks noChangeAspect="1"/>
            </p:cNvPicPr>
            <p:nvPr/>
          </p:nvPicPr>
          <p:blipFill>
            <a:blip r:embed="rId10"/>
            <a:stretch>
              <a:fillRect/>
            </a:stretch>
          </p:blipFill>
          <p:spPr>
            <a:xfrm>
              <a:off x="424111" y="1471804"/>
              <a:ext cx="1965082" cy="2550356"/>
            </a:xfrm>
            <a:prstGeom prst="rect">
              <a:avLst/>
            </a:prstGeom>
          </p:spPr>
        </p:pic>
        <p:sp>
          <p:nvSpPr>
            <p:cNvPr id="11" name="TextBox 10">
              <a:extLst>
                <a:ext uri="{FF2B5EF4-FFF2-40B4-BE49-F238E27FC236}">
                  <a16:creationId xmlns:a16="http://schemas.microsoft.com/office/drawing/2014/main" id="{B72D3712-B33D-4001-9E7C-3EF2A0D9DBFD}"/>
                </a:ext>
              </a:extLst>
            </p:cNvPr>
            <p:cNvSpPr txBox="1"/>
            <p:nvPr/>
          </p:nvSpPr>
          <p:spPr>
            <a:xfrm>
              <a:off x="506726" y="1196746"/>
              <a:ext cx="1799852" cy="276999"/>
            </a:xfrm>
            <a:prstGeom prst="rect">
              <a:avLst/>
            </a:prstGeom>
            <a:noFill/>
          </p:spPr>
          <p:txBody>
            <a:bodyPr wrap="none" rtlCol="0">
              <a:spAutoFit/>
            </a:bodyPr>
            <a:lstStyle/>
            <a:p>
              <a:r>
                <a:rPr lang="en-US" sz="1200" dirty="0"/>
                <a:t>NARMS Now Human Data</a:t>
              </a:r>
            </a:p>
          </p:txBody>
        </p:sp>
      </p:grpSp>
    </p:spTree>
    <p:extLst>
      <p:ext uri="{BB962C8B-B14F-4D97-AF65-F5344CB8AC3E}">
        <p14:creationId xmlns:p14="http://schemas.microsoft.com/office/powerpoint/2010/main" val="3723158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D83FD-8DD3-4938-853E-B89C2FF44EC8}"/>
              </a:ext>
            </a:extLst>
          </p:cNvPr>
          <p:cNvSpPr>
            <a:spLocks noGrp="1"/>
          </p:cNvSpPr>
          <p:nvPr>
            <p:ph type="title"/>
          </p:nvPr>
        </p:nvSpPr>
        <p:spPr/>
        <p:txBody>
          <a:bodyPr/>
          <a:lstStyle/>
          <a:p>
            <a:r>
              <a:rPr lang="en-US" dirty="0"/>
              <a:t>NARMS Strain Explorer</a:t>
            </a:r>
          </a:p>
        </p:txBody>
      </p:sp>
      <p:sp>
        <p:nvSpPr>
          <p:cNvPr id="3" name="Content Placeholder 2">
            <a:extLst>
              <a:ext uri="{FF2B5EF4-FFF2-40B4-BE49-F238E27FC236}">
                <a16:creationId xmlns:a16="http://schemas.microsoft.com/office/drawing/2014/main" id="{85B785D3-EBAD-4CAC-8F4B-2038F65F8DE4}"/>
              </a:ext>
            </a:extLst>
          </p:cNvPr>
          <p:cNvSpPr>
            <a:spLocks noGrp="1"/>
          </p:cNvSpPr>
          <p:nvPr>
            <p:ph idx="1"/>
          </p:nvPr>
        </p:nvSpPr>
        <p:spPr/>
        <p:txBody>
          <a:bodyPr>
            <a:normAutofit fontScale="77500" lnSpcReduction="20000"/>
          </a:bodyPr>
          <a:lstStyle/>
          <a:p>
            <a:r>
              <a:rPr lang="en-US" sz="2667" dirty="0"/>
              <a:t>Strain Explorer is a data tool that allows users to look at emerging resistances.</a:t>
            </a:r>
          </a:p>
          <a:p>
            <a:pPr lvl="1"/>
            <a:r>
              <a:rPr lang="en-US" sz="2667" dirty="0">
                <a:solidFill>
                  <a:srgbClr val="000000"/>
                </a:solidFill>
              </a:rPr>
              <a:t>It looks at SNP Clusters from NCBI where isolates from at least two different NARMS sources exhibited one or more resistances of interest. An isolate is considered to exhibit a resistance of interest if it contains genes that confer resistance to one of the following:</a:t>
            </a:r>
            <a:endParaRPr lang="en-US" sz="2667" dirty="0"/>
          </a:p>
          <a:p>
            <a:pPr lvl="2"/>
            <a:r>
              <a:rPr lang="en-US" sz="2133" dirty="0">
                <a:solidFill>
                  <a:srgbClr val="000000"/>
                </a:solidFill>
              </a:rPr>
              <a:t>For Salmonella:</a:t>
            </a:r>
            <a:endParaRPr lang="en-US" sz="2133" dirty="0"/>
          </a:p>
          <a:p>
            <a:pPr lvl="3"/>
            <a:r>
              <a:rPr lang="en-US" sz="2133" dirty="0">
                <a:solidFill>
                  <a:srgbClr val="000000"/>
                </a:solidFill>
              </a:rPr>
              <a:t>Azithromycin (decreased susceptibility)</a:t>
            </a:r>
            <a:endParaRPr lang="en-US" sz="2133" dirty="0"/>
          </a:p>
          <a:p>
            <a:pPr lvl="3"/>
            <a:r>
              <a:rPr lang="en-US" sz="2133" dirty="0">
                <a:solidFill>
                  <a:srgbClr val="000000"/>
                </a:solidFill>
              </a:rPr>
              <a:t>Ciprofloxacin (decreased susceptibility)</a:t>
            </a:r>
            <a:endParaRPr lang="en-US" sz="2133" dirty="0"/>
          </a:p>
          <a:p>
            <a:pPr lvl="3"/>
            <a:r>
              <a:rPr lang="en-US" sz="2133" dirty="0">
                <a:solidFill>
                  <a:srgbClr val="000000"/>
                </a:solidFill>
              </a:rPr>
              <a:t>Ceftriaxone</a:t>
            </a:r>
            <a:endParaRPr lang="en-US" sz="2133" dirty="0"/>
          </a:p>
          <a:p>
            <a:pPr lvl="3"/>
            <a:r>
              <a:rPr lang="en-US" sz="2133" dirty="0">
                <a:solidFill>
                  <a:srgbClr val="000000"/>
                </a:solidFill>
              </a:rPr>
              <a:t>Meropenem</a:t>
            </a:r>
            <a:endParaRPr lang="en-US" sz="2133" dirty="0"/>
          </a:p>
          <a:p>
            <a:pPr lvl="3"/>
            <a:r>
              <a:rPr lang="en-US" sz="2133" dirty="0">
                <a:solidFill>
                  <a:srgbClr val="000000"/>
                </a:solidFill>
              </a:rPr>
              <a:t>Colistin</a:t>
            </a:r>
            <a:endParaRPr lang="en-US" sz="2133" dirty="0"/>
          </a:p>
          <a:p>
            <a:pPr lvl="2"/>
            <a:r>
              <a:rPr lang="en-US" sz="2133" dirty="0">
                <a:solidFill>
                  <a:srgbClr val="000000"/>
                </a:solidFill>
              </a:rPr>
              <a:t>For Campylobacter:</a:t>
            </a:r>
            <a:endParaRPr lang="en-US" sz="2133" dirty="0"/>
          </a:p>
          <a:p>
            <a:pPr lvl="3"/>
            <a:r>
              <a:rPr lang="en-US" sz="2133" dirty="0">
                <a:solidFill>
                  <a:srgbClr val="000000"/>
                </a:solidFill>
              </a:rPr>
              <a:t>Azithromycin</a:t>
            </a:r>
            <a:endParaRPr lang="en-US" sz="2133" dirty="0"/>
          </a:p>
          <a:p>
            <a:pPr lvl="3"/>
            <a:r>
              <a:rPr lang="en-US" sz="2133" dirty="0">
                <a:solidFill>
                  <a:srgbClr val="000000"/>
                </a:solidFill>
              </a:rPr>
              <a:t>Erythromycin</a:t>
            </a:r>
            <a:endParaRPr lang="en-US" sz="2133" dirty="0"/>
          </a:p>
          <a:p>
            <a:pPr lvl="3"/>
            <a:r>
              <a:rPr lang="en-US" sz="2133" dirty="0">
                <a:solidFill>
                  <a:srgbClr val="000000"/>
                </a:solidFill>
              </a:rPr>
              <a:t>Ciprofloxacin</a:t>
            </a:r>
            <a:endParaRPr lang="en-US" sz="2133" dirty="0"/>
          </a:p>
          <a:p>
            <a:pPr lvl="3"/>
            <a:r>
              <a:rPr lang="en-US" sz="2133" dirty="0">
                <a:solidFill>
                  <a:srgbClr val="000000"/>
                </a:solidFill>
              </a:rPr>
              <a:t>Meropenem</a:t>
            </a:r>
          </a:p>
          <a:p>
            <a:endParaRPr lang="en-US" dirty="0"/>
          </a:p>
        </p:txBody>
      </p:sp>
    </p:spTree>
    <p:extLst>
      <p:ext uri="{BB962C8B-B14F-4D97-AF65-F5344CB8AC3E}">
        <p14:creationId xmlns:p14="http://schemas.microsoft.com/office/powerpoint/2010/main" val="20354859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D83FD-8DD3-4938-853E-B89C2FF44EC8}"/>
              </a:ext>
            </a:extLst>
          </p:cNvPr>
          <p:cNvSpPr>
            <a:spLocks noGrp="1"/>
          </p:cNvSpPr>
          <p:nvPr>
            <p:ph type="title"/>
          </p:nvPr>
        </p:nvSpPr>
        <p:spPr>
          <a:xfrm>
            <a:off x="423265" y="695394"/>
            <a:ext cx="11345471" cy="926020"/>
          </a:xfrm>
        </p:spPr>
        <p:txBody>
          <a:bodyPr/>
          <a:lstStyle/>
          <a:p>
            <a:r>
              <a:rPr lang="en-US" dirty="0"/>
              <a:t>NARMS Strain Explorer Features</a:t>
            </a:r>
          </a:p>
        </p:txBody>
      </p:sp>
      <p:sp>
        <p:nvSpPr>
          <p:cNvPr id="3" name="Content Placeholder 2">
            <a:extLst>
              <a:ext uri="{FF2B5EF4-FFF2-40B4-BE49-F238E27FC236}">
                <a16:creationId xmlns:a16="http://schemas.microsoft.com/office/drawing/2014/main" id="{85B785D3-EBAD-4CAC-8F4B-2038F65F8DE4}"/>
              </a:ext>
            </a:extLst>
          </p:cNvPr>
          <p:cNvSpPr>
            <a:spLocks noGrp="1"/>
          </p:cNvSpPr>
          <p:nvPr>
            <p:ph idx="1"/>
          </p:nvPr>
        </p:nvSpPr>
        <p:spPr>
          <a:xfrm>
            <a:off x="431802" y="2009776"/>
            <a:ext cx="6265671" cy="4286043"/>
          </a:xfrm>
        </p:spPr>
        <p:txBody>
          <a:bodyPr>
            <a:normAutofit fontScale="85000" lnSpcReduction="20000"/>
          </a:bodyPr>
          <a:lstStyle/>
          <a:p>
            <a:r>
              <a:rPr lang="en-US" dirty="0"/>
              <a:t>Main Page includes:</a:t>
            </a:r>
          </a:p>
          <a:p>
            <a:pPr lvl="1"/>
            <a:r>
              <a:rPr lang="en-US" dirty="0"/>
              <a:t>a table of SNP Clusters that meet criteria laid out on previous slide. </a:t>
            </a:r>
          </a:p>
          <a:p>
            <a:pPr lvl="1"/>
            <a:r>
              <a:rPr lang="en-US" dirty="0"/>
              <a:t>a map that allows users to see where in the U.S the isolates were discovered. </a:t>
            </a:r>
          </a:p>
          <a:p>
            <a:pPr lvl="1"/>
            <a:r>
              <a:rPr lang="en-US" dirty="0"/>
              <a:t>a graph that shows either the number of isolates submitted over time or the running sum of those isolates.</a:t>
            </a:r>
          </a:p>
          <a:p>
            <a:r>
              <a:rPr lang="en-US" dirty="0"/>
              <a:t>Second Page includes:</a:t>
            </a:r>
          </a:p>
          <a:p>
            <a:pPr lvl="1"/>
            <a:r>
              <a:rPr lang="en-US" dirty="0"/>
              <a:t>A table of isolate level details for a selected SNP cluster</a:t>
            </a:r>
          </a:p>
          <a:p>
            <a:pPr lvl="1"/>
            <a:r>
              <a:rPr lang="en-US" dirty="0"/>
              <a:t>Relevant links to NCBI</a:t>
            </a:r>
          </a:p>
          <a:p>
            <a:endParaRPr lang="en-US" dirty="0"/>
          </a:p>
        </p:txBody>
      </p:sp>
      <p:pic>
        <p:nvPicPr>
          <p:cNvPr id="4" name="Picture 3">
            <a:extLst>
              <a:ext uri="{FF2B5EF4-FFF2-40B4-BE49-F238E27FC236}">
                <a16:creationId xmlns:a16="http://schemas.microsoft.com/office/drawing/2014/main" id="{6142A16B-D68C-4229-AD77-346434B333EB}"/>
              </a:ext>
            </a:extLst>
          </p:cNvPr>
          <p:cNvPicPr>
            <a:picLocks noChangeAspect="1"/>
          </p:cNvPicPr>
          <p:nvPr/>
        </p:nvPicPr>
        <p:blipFill>
          <a:blip r:embed="rId3"/>
          <a:stretch>
            <a:fillRect/>
          </a:stretch>
        </p:blipFill>
        <p:spPr>
          <a:xfrm>
            <a:off x="7087617" y="1475109"/>
            <a:ext cx="3697444" cy="5062768"/>
          </a:xfrm>
          <a:prstGeom prst="rect">
            <a:avLst/>
          </a:prstGeom>
        </p:spPr>
      </p:pic>
    </p:spTree>
    <p:extLst>
      <p:ext uri="{BB962C8B-B14F-4D97-AF65-F5344CB8AC3E}">
        <p14:creationId xmlns:p14="http://schemas.microsoft.com/office/powerpoint/2010/main" val="8769281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084AE9-36E1-4A91-BFFF-256CA9E6A3BA}"/>
              </a:ext>
            </a:extLst>
          </p:cNvPr>
          <p:cNvSpPr>
            <a:spLocks noGrp="1"/>
          </p:cNvSpPr>
          <p:nvPr>
            <p:ph type="title"/>
          </p:nvPr>
        </p:nvSpPr>
        <p:spPr>
          <a:xfrm>
            <a:off x="431799" y="128501"/>
            <a:ext cx="11345471" cy="926020"/>
          </a:xfrm>
        </p:spPr>
        <p:txBody>
          <a:bodyPr/>
          <a:lstStyle/>
          <a:p>
            <a:r>
              <a:rPr lang="en-US" dirty="0"/>
              <a:t>The NARMS Mission</a:t>
            </a:r>
          </a:p>
        </p:txBody>
      </p:sp>
      <p:sp>
        <p:nvSpPr>
          <p:cNvPr id="3" name="Content Placeholder 2">
            <a:extLst>
              <a:ext uri="{FF2B5EF4-FFF2-40B4-BE49-F238E27FC236}">
                <a16:creationId xmlns:a16="http://schemas.microsoft.com/office/drawing/2014/main" id="{21B94573-E8A0-4C28-94DA-CC030C34C2D3}"/>
              </a:ext>
            </a:extLst>
          </p:cNvPr>
          <p:cNvSpPr>
            <a:spLocks noGrp="1"/>
          </p:cNvSpPr>
          <p:nvPr>
            <p:ph idx="1"/>
          </p:nvPr>
        </p:nvSpPr>
        <p:spPr>
          <a:xfrm>
            <a:off x="4772025" y="1808982"/>
            <a:ext cx="7141980" cy="3821528"/>
          </a:xfrm>
        </p:spPr>
        <p:txBody>
          <a:bodyPr>
            <a:noAutofit/>
          </a:bodyPr>
          <a:lstStyle/>
          <a:p>
            <a:pPr>
              <a:spcBef>
                <a:spcPts val="600"/>
              </a:spcBef>
              <a:spcAft>
                <a:spcPts val="600"/>
              </a:spcAft>
            </a:pPr>
            <a:r>
              <a:rPr lang="en-US" sz="2200" u="sng" dirty="0"/>
              <a:t>Watch</a:t>
            </a:r>
            <a:r>
              <a:rPr lang="en-US" sz="2200" dirty="0"/>
              <a:t>: Monitor trends in antimicrobial resistance among enteric bacteria from humans, retail meats, and animals at slaughter; </a:t>
            </a:r>
          </a:p>
          <a:p>
            <a:pPr>
              <a:spcBef>
                <a:spcPts val="600"/>
              </a:spcBef>
              <a:spcAft>
                <a:spcPts val="600"/>
              </a:spcAft>
            </a:pPr>
            <a:r>
              <a:rPr lang="en-US" sz="2200" u="sng" dirty="0"/>
              <a:t>Search</a:t>
            </a:r>
            <a:r>
              <a:rPr lang="en-US" sz="2200" dirty="0"/>
              <a:t>: Conduct research to better understand the emergence, persistence, and spread of antimicrobial resistance; </a:t>
            </a:r>
          </a:p>
          <a:p>
            <a:pPr>
              <a:spcBef>
                <a:spcPts val="600"/>
              </a:spcBef>
              <a:spcAft>
                <a:spcPts val="600"/>
              </a:spcAft>
            </a:pPr>
            <a:r>
              <a:rPr lang="en-US" sz="2200" u="sng" dirty="0"/>
              <a:t>Share</a:t>
            </a:r>
            <a:r>
              <a:rPr lang="en-US" sz="2200" dirty="0"/>
              <a:t>: Disseminate timely information to stakeholders to promote interventions that reduce resistance; </a:t>
            </a:r>
          </a:p>
          <a:p>
            <a:pPr>
              <a:spcBef>
                <a:spcPts val="600"/>
              </a:spcBef>
              <a:spcAft>
                <a:spcPts val="600"/>
              </a:spcAft>
            </a:pPr>
            <a:r>
              <a:rPr lang="en-US" sz="2200" u="sng" dirty="0"/>
              <a:t>Support</a:t>
            </a:r>
            <a:r>
              <a:rPr lang="en-US" sz="2200" dirty="0"/>
              <a:t>: Provide timely antimicrobial resistance data for outbreak investigations; and </a:t>
            </a:r>
          </a:p>
          <a:p>
            <a:pPr>
              <a:spcBef>
                <a:spcPts val="600"/>
              </a:spcBef>
              <a:spcAft>
                <a:spcPts val="600"/>
              </a:spcAft>
            </a:pPr>
            <a:r>
              <a:rPr lang="en-US" sz="2200" u="sng" dirty="0"/>
              <a:t>Decide</a:t>
            </a:r>
            <a:r>
              <a:rPr lang="en-US" sz="2200" dirty="0"/>
              <a:t>: Provide data that assist the FDA in making decisions related to the approval of safe and effective antimicrobial drugs for animals</a:t>
            </a:r>
          </a:p>
        </p:txBody>
      </p:sp>
      <p:sp>
        <p:nvSpPr>
          <p:cNvPr id="4" name="TextBox 3">
            <a:extLst>
              <a:ext uri="{FF2B5EF4-FFF2-40B4-BE49-F238E27FC236}">
                <a16:creationId xmlns:a16="http://schemas.microsoft.com/office/drawing/2014/main" id="{3D8FDF7C-5E5D-4A37-9FCA-6F268EB0D98A}"/>
              </a:ext>
            </a:extLst>
          </p:cNvPr>
          <p:cNvSpPr txBox="1"/>
          <p:nvPr/>
        </p:nvSpPr>
        <p:spPr>
          <a:xfrm>
            <a:off x="250549" y="944959"/>
            <a:ext cx="10793296" cy="710707"/>
          </a:xfrm>
          <a:prstGeom prst="rect">
            <a:avLst/>
          </a:prstGeom>
          <a:noFill/>
          <a:ln w="28575">
            <a:noFill/>
          </a:ln>
        </p:spPr>
        <p:txBody>
          <a:bodyPr wrap="square">
            <a:spAutoFit/>
          </a:bodyPr>
          <a:lstStyle/>
          <a:p>
            <a:pPr marL="0" marR="0" algn="ctr">
              <a:lnSpc>
                <a:spcPct val="115000"/>
              </a:lnSpc>
              <a:spcBef>
                <a:spcPts val="600"/>
              </a:spcBef>
              <a:spcAft>
                <a:spcPts val="1200"/>
              </a:spcAft>
            </a:pPr>
            <a:r>
              <a:rPr lang="en-US" i="1" dirty="0"/>
              <a:t>To provide scientifically reliable data to help reduce the human, animal and environmental health burden caused by antimicrobial-resistant bacteria</a:t>
            </a:r>
          </a:p>
        </p:txBody>
      </p:sp>
      <p:pic>
        <p:nvPicPr>
          <p:cNvPr id="5" name="Picture 4" descr="Diagram&#10;&#10;Description automatically generated with low confidence">
            <a:extLst>
              <a:ext uri="{FF2B5EF4-FFF2-40B4-BE49-F238E27FC236}">
                <a16:creationId xmlns:a16="http://schemas.microsoft.com/office/drawing/2014/main" id="{861A8D79-4951-467F-B751-30F6876CE5F8}"/>
              </a:ext>
            </a:extLst>
          </p:cNvPr>
          <p:cNvPicPr>
            <a:picLocks noChangeAspect="1"/>
          </p:cNvPicPr>
          <p:nvPr/>
        </p:nvPicPr>
        <p:blipFill rotWithShape="1">
          <a:blip r:embed="rId2">
            <a:alphaModFix/>
          </a:blip>
          <a:srcRect l="13517" t="10577" r="11187" b="19460"/>
          <a:stretch/>
        </p:blipFill>
        <p:spPr>
          <a:xfrm>
            <a:off x="172123" y="2113781"/>
            <a:ext cx="4599902" cy="3077343"/>
          </a:xfrm>
          <a:prstGeom prst="rect">
            <a:avLst/>
          </a:prstGeom>
        </p:spPr>
      </p:pic>
    </p:spTree>
    <p:extLst>
      <p:ext uri="{BB962C8B-B14F-4D97-AF65-F5344CB8AC3E}">
        <p14:creationId xmlns:p14="http://schemas.microsoft.com/office/powerpoint/2010/main" val="22379390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Links</a:t>
            </a:r>
          </a:p>
        </p:txBody>
      </p:sp>
      <p:sp>
        <p:nvSpPr>
          <p:cNvPr id="3" name="Content Placeholder 2">
            <a:extLst>
              <a:ext uri="{FF2B5EF4-FFF2-40B4-BE49-F238E27FC236}">
                <a16:creationId xmlns:a16="http://schemas.microsoft.com/office/drawing/2014/main" id="{D90C5ED2-4D8C-465D-AE0A-31C395D84B01}"/>
              </a:ext>
            </a:extLst>
          </p:cNvPr>
          <p:cNvSpPr>
            <a:spLocks noGrp="1"/>
          </p:cNvSpPr>
          <p:nvPr>
            <p:ph idx="1"/>
          </p:nvPr>
        </p:nvSpPr>
        <p:spPr>
          <a:xfrm>
            <a:off x="3528596" y="4784412"/>
            <a:ext cx="5134809" cy="1771945"/>
          </a:xfrm>
        </p:spPr>
        <p:txBody>
          <a:bodyPr/>
          <a:lstStyle/>
          <a:p>
            <a:pPr marL="0" indent="0" algn="ctr">
              <a:buNone/>
            </a:pPr>
            <a:r>
              <a:rPr lang="en-US" dirty="0"/>
              <a:t>Email questions or feedback: </a:t>
            </a:r>
            <a:r>
              <a:rPr lang="en-US" dirty="0">
                <a:hlinkClick r:id="rId3"/>
              </a:rPr>
              <a:t>Amy.Merrill@fda.hhs.gov</a:t>
            </a:r>
            <a:endParaRPr lang="fr-FR" dirty="0"/>
          </a:p>
        </p:txBody>
      </p:sp>
      <p:pic>
        <p:nvPicPr>
          <p:cNvPr id="5" name="Picture 4" descr="Qr code&#10;&#10;Description automatically generated">
            <a:extLst>
              <a:ext uri="{FF2B5EF4-FFF2-40B4-BE49-F238E27FC236}">
                <a16:creationId xmlns:a16="http://schemas.microsoft.com/office/drawing/2014/main" id="{6AA56FBB-C13A-4BBD-8E08-2C959508A7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45106" y="2161819"/>
            <a:ext cx="2141621" cy="2141621"/>
          </a:xfrm>
          <a:prstGeom prst="rect">
            <a:avLst/>
          </a:prstGeom>
        </p:spPr>
      </p:pic>
      <p:pic>
        <p:nvPicPr>
          <p:cNvPr id="7" name="Picture 6" descr="Qr code&#10;&#10;Description automatically generated">
            <a:extLst>
              <a:ext uri="{FF2B5EF4-FFF2-40B4-BE49-F238E27FC236}">
                <a16:creationId xmlns:a16="http://schemas.microsoft.com/office/drawing/2014/main" id="{7468213A-EDD7-4E52-B138-5F3E8CC7636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80684" y="2049524"/>
            <a:ext cx="2366211" cy="2366211"/>
          </a:xfrm>
          <a:prstGeom prst="rect">
            <a:avLst/>
          </a:prstGeom>
        </p:spPr>
      </p:pic>
      <p:sp>
        <p:nvSpPr>
          <p:cNvPr id="8" name="TextBox 7">
            <a:extLst>
              <a:ext uri="{FF2B5EF4-FFF2-40B4-BE49-F238E27FC236}">
                <a16:creationId xmlns:a16="http://schemas.microsoft.com/office/drawing/2014/main" id="{5FA1B460-B6B1-4E6D-B960-3B03C05765F3}"/>
              </a:ext>
            </a:extLst>
          </p:cNvPr>
          <p:cNvSpPr txBox="1"/>
          <p:nvPr/>
        </p:nvSpPr>
        <p:spPr>
          <a:xfrm>
            <a:off x="1174415" y="1809538"/>
            <a:ext cx="4708359" cy="461665"/>
          </a:xfrm>
          <a:prstGeom prst="rect">
            <a:avLst/>
          </a:prstGeom>
          <a:noFill/>
        </p:spPr>
        <p:txBody>
          <a:bodyPr wrap="square" rtlCol="0">
            <a:spAutoFit/>
          </a:bodyPr>
          <a:lstStyle/>
          <a:p>
            <a:r>
              <a:rPr lang="en-US" sz="2400" dirty="0"/>
              <a:t>Integrated Reports/Summaries</a:t>
            </a:r>
          </a:p>
        </p:txBody>
      </p:sp>
      <p:sp>
        <p:nvSpPr>
          <p:cNvPr id="11" name="TextBox 10">
            <a:extLst>
              <a:ext uri="{FF2B5EF4-FFF2-40B4-BE49-F238E27FC236}">
                <a16:creationId xmlns:a16="http://schemas.microsoft.com/office/drawing/2014/main" id="{181E63BE-DD40-4314-A4DE-BA66287E393E}"/>
              </a:ext>
            </a:extLst>
          </p:cNvPr>
          <p:cNvSpPr txBox="1"/>
          <p:nvPr/>
        </p:nvSpPr>
        <p:spPr>
          <a:xfrm>
            <a:off x="7966935" y="1801456"/>
            <a:ext cx="4708359" cy="461665"/>
          </a:xfrm>
          <a:prstGeom prst="rect">
            <a:avLst/>
          </a:prstGeom>
          <a:noFill/>
        </p:spPr>
        <p:txBody>
          <a:bodyPr wrap="square" rtlCol="0">
            <a:spAutoFit/>
          </a:bodyPr>
          <a:lstStyle/>
          <a:p>
            <a:r>
              <a:rPr lang="en-US" sz="2400" dirty="0"/>
              <a:t>Strain Explorer</a:t>
            </a:r>
          </a:p>
        </p:txBody>
      </p:sp>
    </p:spTree>
    <p:extLst>
      <p:ext uri="{BB962C8B-B14F-4D97-AF65-F5344CB8AC3E}">
        <p14:creationId xmlns:p14="http://schemas.microsoft.com/office/powerpoint/2010/main" val="2454363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3391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C2126D-4A9E-4C4B-BB7C-D853A26767F3}"/>
              </a:ext>
            </a:extLst>
          </p:cNvPr>
          <p:cNvSpPr>
            <a:spLocks noGrp="1"/>
          </p:cNvSpPr>
          <p:nvPr>
            <p:ph type="title"/>
          </p:nvPr>
        </p:nvSpPr>
        <p:spPr>
          <a:xfrm>
            <a:off x="881151" y="1472181"/>
            <a:ext cx="10040168" cy="926020"/>
          </a:xfrm>
        </p:spPr>
        <p:txBody>
          <a:bodyPr>
            <a:normAutofit/>
          </a:bodyPr>
          <a:lstStyle/>
          <a:p>
            <a:pPr algn="ctr"/>
            <a:r>
              <a:rPr lang="en-US" sz="4000" b="1" dirty="0"/>
              <a:t>NARMS Interim Updates</a:t>
            </a:r>
          </a:p>
        </p:txBody>
      </p:sp>
      <p:sp>
        <p:nvSpPr>
          <p:cNvPr id="7" name="Content Placeholder 6">
            <a:extLst>
              <a:ext uri="{FF2B5EF4-FFF2-40B4-BE49-F238E27FC236}">
                <a16:creationId xmlns:a16="http://schemas.microsoft.com/office/drawing/2014/main" id="{94C53249-BBD2-4A89-9F57-66BE15DF5857}"/>
              </a:ext>
            </a:extLst>
          </p:cNvPr>
          <p:cNvSpPr>
            <a:spLocks noGrp="1"/>
          </p:cNvSpPr>
          <p:nvPr>
            <p:ph idx="1"/>
          </p:nvPr>
        </p:nvSpPr>
        <p:spPr>
          <a:xfrm>
            <a:off x="1085316" y="2291562"/>
            <a:ext cx="6220648" cy="4126330"/>
          </a:xfrm>
        </p:spPr>
        <p:txBody>
          <a:bodyPr>
            <a:normAutofit lnSpcReduction="10000"/>
          </a:bodyPr>
          <a:lstStyle/>
          <a:p>
            <a:pPr marL="0" indent="0" algn="l">
              <a:buNone/>
            </a:pPr>
            <a:r>
              <a:rPr lang="en-US" sz="2000" b="0" i="0" dirty="0">
                <a:solidFill>
                  <a:srgbClr val="333333"/>
                </a:solidFill>
                <a:effectLst/>
              </a:rPr>
              <a:t>Summarize recent </a:t>
            </a:r>
            <a:r>
              <a:rPr lang="en-US" sz="2000" b="1" i="0" dirty="0">
                <a:solidFill>
                  <a:srgbClr val="333333"/>
                </a:solidFill>
                <a:effectLst/>
              </a:rPr>
              <a:t>unusual </a:t>
            </a:r>
            <a:r>
              <a:rPr lang="en-US" sz="2000" b="0" i="0" dirty="0">
                <a:solidFill>
                  <a:srgbClr val="333333"/>
                </a:solidFill>
                <a:effectLst/>
              </a:rPr>
              <a:t>or </a:t>
            </a:r>
            <a:r>
              <a:rPr lang="en-US" sz="2000" b="1" i="0" dirty="0">
                <a:solidFill>
                  <a:srgbClr val="333333"/>
                </a:solidFill>
                <a:effectLst/>
              </a:rPr>
              <a:t>concerning </a:t>
            </a:r>
            <a:r>
              <a:rPr lang="en-US" sz="2000" b="0" i="0" dirty="0">
                <a:solidFill>
                  <a:srgbClr val="333333"/>
                </a:solidFill>
                <a:effectLst/>
              </a:rPr>
              <a:t>antimicrobial resistance findings found through surveillance of retail meats. These updates are based upon WGS analysis to screen for bacterial genes associated with resistance to one or more medically important antibiotics. Findings that would lead to a data update include but are not limited to:</a:t>
            </a:r>
          </a:p>
          <a:p>
            <a:pPr algn="l">
              <a:buFont typeface="+mj-lt"/>
              <a:buAutoNum type="arabicPeriod"/>
            </a:pPr>
            <a:r>
              <a:rPr lang="en-US" sz="2000" b="0" i="0" dirty="0">
                <a:solidFill>
                  <a:srgbClr val="333333"/>
                </a:solidFill>
                <a:effectLst/>
              </a:rPr>
              <a:t>Resistance to antimicrobials typically used to treat infections in humans (e.g., ceftriaxone and ciprofloxacin for treatment of severe </a:t>
            </a:r>
            <a:r>
              <a:rPr lang="en-US" sz="2000" b="0" i="1" dirty="0">
                <a:solidFill>
                  <a:srgbClr val="333333"/>
                </a:solidFill>
                <a:effectLst/>
              </a:rPr>
              <a:t>Salmonella </a:t>
            </a:r>
            <a:r>
              <a:rPr lang="en-US" sz="2000" b="0" i="0" dirty="0">
                <a:solidFill>
                  <a:srgbClr val="333333"/>
                </a:solidFill>
                <a:effectLst/>
              </a:rPr>
              <a:t>infections),</a:t>
            </a:r>
          </a:p>
          <a:p>
            <a:pPr algn="l">
              <a:buFont typeface="+mj-lt"/>
              <a:buAutoNum type="arabicPeriod"/>
            </a:pPr>
            <a:r>
              <a:rPr lang="en-US" sz="2000" b="0" i="0" dirty="0">
                <a:solidFill>
                  <a:srgbClr val="333333"/>
                </a:solidFill>
                <a:effectLst/>
              </a:rPr>
              <a:t>Resistance to antimicrobials used as last-resort treatments (e.g., colistin), and</a:t>
            </a:r>
          </a:p>
          <a:p>
            <a:pPr algn="l">
              <a:buFont typeface="+mj-lt"/>
              <a:buAutoNum type="arabicPeriod"/>
            </a:pPr>
            <a:r>
              <a:rPr lang="en-US" sz="2000" b="0" i="0" dirty="0">
                <a:solidFill>
                  <a:srgbClr val="333333"/>
                </a:solidFill>
                <a:effectLst/>
              </a:rPr>
              <a:t>Emergence of extensively drug-resistant clones.</a:t>
            </a:r>
          </a:p>
          <a:p>
            <a:pPr marL="0" indent="0">
              <a:buNone/>
            </a:pPr>
            <a:endParaRPr lang="en-US" sz="2000" dirty="0"/>
          </a:p>
        </p:txBody>
      </p:sp>
      <p:pic>
        <p:nvPicPr>
          <p:cNvPr id="5" name="Picture 4">
            <a:extLst>
              <a:ext uri="{FF2B5EF4-FFF2-40B4-BE49-F238E27FC236}">
                <a16:creationId xmlns:a16="http://schemas.microsoft.com/office/drawing/2014/main" id="{58A53900-EDD4-4AA0-BA84-E1BF53EA183A}"/>
              </a:ext>
            </a:extLst>
          </p:cNvPr>
          <p:cNvPicPr>
            <a:picLocks noChangeAspect="1"/>
          </p:cNvPicPr>
          <p:nvPr/>
        </p:nvPicPr>
        <p:blipFill>
          <a:blip r:embed="rId2"/>
          <a:stretch>
            <a:fillRect/>
          </a:stretch>
        </p:blipFill>
        <p:spPr>
          <a:xfrm>
            <a:off x="7681271" y="2226906"/>
            <a:ext cx="3183402" cy="2028228"/>
          </a:xfrm>
          <a:prstGeom prst="rect">
            <a:avLst/>
          </a:prstGeom>
          <a:ln>
            <a:solidFill>
              <a:schemeClr val="tx1"/>
            </a:solidFill>
          </a:ln>
        </p:spPr>
      </p:pic>
      <p:pic>
        <p:nvPicPr>
          <p:cNvPr id="6" name="Picture 5">
            <a:extLst>
              <a:ext uri="{FF2B5EF4-FFF2-40B4-BE49-F238E27FC236}">
                <a16:creationId xmlns:a16="http://schemas.microsoft.com/office/drawing/2014/main" id="{EABE1E29-360E-4AC0-9373-A26EA2B4C1C0}"/>
              </a:ext>
            </a:extLst>
          </p:cNvPr>
          <p:cNvPicPr>
            <a:picLocks noChangeAspect="1"/>
          </p:cNvPicPr>
          <p:nvPr/>
        </p:nvPicPr>
        <p:blipFill>
          <a:blip r:embed="rId3"/>
          <a:stretch>
            <a:fillRect/>
          </a:stretch>
        </p:blipFill>
        <p:spPr>
          <a:xfrm>
            <a:off x="7681271" y="4305348"/>
            <a:ext cx="3183402" cy="2252988"/>
          </a:xfrm>
          <a:prstGeom prst="rect">
            <a:avLst/>
          </a:prstGeom>
          <a:ln>
            <a:solidFill>
              <a:schemeClr val="tx1"/>
            </a:solidFill>
          </a:ln>
        </p:spPr>
      </p:pic>
      <p:sp>
        <p:nvSpPr>
          <p:cNvPr id="8" name="Title 1">
            <a:extLst>
              <a:ext uri="{FF2B5EF4-FFF2-40B4-BE49-F238E27FC236}">
                <a16:creationId xmlns:a16="http://schemas.microsoft.com/office/drawing/2014/main" id="{1D0E1DC2-25FF-462F-96C2-836E22D67127}"/>
              </a:ext>
            </a:extLst>
          </p:cNvPr>
          <p:cNvSpPr txBox="1">
            <a:spLocks/>
          </p:cNvSpPr>
          <p:nvPr/>
        </p:nvSpPr>
        <p:spPr>
          <a:xfrm>
            <a:off x="881151" y="391388"/>
            <a:ext cx="10429698" cy="1188720"/>
          </a:xfrm>
          <a:prstGeom prst="rect">
            <a:avLst/>
          </a:prstGeom>
          <a:solidFill>
            <a:schemeClr val="accent1">
              <a:lumMod val="75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311275" indent="-1311275"/>
            <a:r>
              <a:rPr lang="en-US" sz="2800" b="1" cap="all">
                <a:solidFill>
                  <a:schemeClr val="bg1"/>
                </a:solidFill>
              </a:rPr>
              <a:t>Goal 3:  Improve data sharing, communication, and collaboration</a:t>
            </a:r>
            <a:endParaRPr lang="en-US" sz="2800" b="1" dirty="0">
              <a:solidFill>
                <a:schemeClr val="bg1"/>
              </a:solidFill>
            </a:endParaRPr>
          </a:p>
        </p:txBody>
      </p:sp>
    </p:spTree>
    <p:extLst>
      <p:ext uri="{BB962C8B-B14F-4D97-AF65-F5344CB8AC3E}">
        <p14:creationId xmlns:p14="http://schemas.microsoft.com/office/powerpoint/2010/main" val="18083687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Title 4"/>
          <p:cNvSpPr>
            <a:spLocks noGrp="1"/>
          </p:cNvSpPr>
          <p:nvPr>
            <p:ph type="title"/>
          </p:nvPr>
        </p:nvSpPr>
        <p:spPr>
          <a:xfrm>
            <a:off x="400144" y="1317888"/>
            <a:ext cx="4802872" cy="954106"/>
          </a:xfrm>
        </p:spPr>
        <p:txBody>
          <a:bodyPr>
            <a:noAutofit/>
          </a:bodyPr>
          <a:lstStyle/>
          <a:p>
            <a:pPr eaLnBrk="1" hangingPunct="1">
              <a:defRPr/>
            </a:pPr>
            <a:r>
              <a:rPr lang="en-US" altLang="en-US" sz="2000" b="1" dirty="0"/>
              <a:t>Integrated surveillance of antimicrobial resistance: Zoonotic foodborne bacteria</a:t>
            </a:r>
          </a:p>
        </p:txBody>
      </p:sp>
      <p:sp>
        <p:nvSpPr>
          <p:cNvPr id="3077" name="Rectangle 4"/>
          <p:cNvSpPr>
            <a:spLocks noChangeArrowheads="1"/>
          </p:cNvSpPr>
          <p:nvPr/>
        </p:nvSpPr>
        <p:spPr bwMode="auto">
          <a:xfrm>
            <a:off x="519785" y="2109574"/>
            <a:ext cx="480287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defRPr/>
            </a:pPr>
            <a:r>
              <a:rPr lang="en-US" altLang="en-US" sz="1400" i="1" dirty="0">
                <a:latin typeface="+mn-lt"/>
              </a:rPr>
              <a:t>The coordinated sampling and testing of bacteria from food animals, foods, and clinically ill humans; and the subsequent evaluation of antimicrobial resistance trends throughout the food production and supply chain using harmonized methods.* </a:t>
            </a:r>
          </a:p>
        </p:txBody>
      </p:sp>
      <p:pic>
        <p:nvPicPr>
          <p:cNvPr id="3078" name="Picture 7" descr="C:\Users\PMcDermo\AppData\Local\Microsoft\Windows\Temporary Internet Files\Content.IE5\2RGG6E15\blockpage[1].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08783" y="2974938"/>
            <a:ext cx="14288" cy="7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9" name="TextBox 43"/>
          <p:cNvSpPr txBox="1">
            <a:spLocks noChangeArrowheads="1"/>
          </p:cNvSpPr>
          <p:nvPr/>
        </p:nvSpPr>
        <p:spPr bwMode="auto">
          <a:xfrm>
            <a:off x="519785" y="6070412"/>
            <a:ext cx="4430531"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1100" dirty="0"/>
              <a:t>*WHO Advisory Group on Integrated Surveillance of AMR (AGISAR)</a:t>
            </a:r>
          </a:p>
        </p:txBody>
      </p:sp>
      <p:graphicFrame>
        <p:nvGraphicFramePr>
          <p:cNvPr id="36" name="Diagram 35"/>
          <p:cNvGraphicFramePr/>
          <p:nvPr/>
        </p:nvGraphicFramePr>
        <p:xfrm>
          <a:off x="932497" y="3244082"/>
          <a:ext cx="3738166" cy="270611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0" name="Content Placeholder 2">
            <a:extLst>
              <a:ext uri="{FF2B5EF4-FFF2-40B4-BE49-F238E27FC236}">
                <a16:creationId xmlns:a16="http://schemas.microsoft.com/office/drawing/2014/main" id="{5E42CE7A-3F68-41F7-8694-B8766360612A}"/>
              </a:ext>
            </a:extLst>
          </p:cNvPr>
          <p:cNvSpPr>
            <a:spLocks noGrp="1"/>
          </p:cNvSpPr>
          <p:nvPr>
            <p:ph idx="1"/>
          </p:nvPr>
        </p:nvSpPr>
        <p:spPr>
          <a:xfrm>
            <a:off x="5888052" y="2109574"/>
            <a:ext cx="5323326" cy="1012602"/>
          </a:xfrm>
        </p:spPr>
        <p:txBody>
          <a:bodyPr>
            <a:normAutofit/>
          </a:bodyPr>
          <a:lstStyle/>
          <a:p>
            <a:pPr marL="0" indent="0">
              <a:spcBef>
                <a:spcPts val="0"/>
              </a:spcBef>
              <a:spcAft>
                <a:spcPts val="600"/>
              </a:spcAft>
              <a:buNone/>
            </a:pPr>
            <a:r>
              <a:rPr lang="en-US" sz="1400" i="1" dirty="0"/>
              <a:t>Collaborative, multisectoral, and transdisciplinary approach — working at the local, regional, national, and global levels — with the goal of achieving optimal health outcomes recognizing the interconnection between people, animals, plants, and their shared environment</a:t>
            </a:r>
            <a:r>
              <a:rPr lang="en-US" sz="1400" dirty="0"/>
              <a:t>+</a:t>
            </a:r>
          </a:p>
        </p:txBody>
      </p:sp>
      <p:sp>
        <p:nvSpPr>
          <p:cNvPr id="31" name="Title 4">
            <a:extLst>
              <a:ext uri="{FF2B5EF4-FFF2-40B4-BE49-F238E27FC236}">
                <a16:creationId xmlns:a16="http://schemas.microsoft.com/office/drawing/2014/main" id="{38095DD9-98DA-474C-83DA-D6ED692160B6}"/>
              </a:ext>
            </a:extLst>
          </p:cNvPr>
          <p:cNvSpPr txBox="1">
            <a:spLocks/>
          </p:cNvSpPr>
          <p:nvPr/>
        </p:nvSpPr>
        <p:spPr>
          <a:xfrm>
            <a:off x="5742774" y="1317888"/>
            <a:ext cx="5074589" cy="975758"/>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spcBef>
                <a:spcPts val="0"/>
              </a:spcBef>
              <a:spcAft>
                <a:spcPts val="600"/>
              </a:spcAft>
            </a:pPr>
            <a:r>
              <a:rPr lang="en-US" sz="2000" b="1" dirty="0"/>
              <a:t>One Health surveillance of antimicrobial resistance: Human, animal, plant environment </a:t>
            </a:r>
          </a:p>
        </p:txBody>
      </p:sp>
      <p:sp>
        <p:nvSpPr>
          <p:cNvPr id="10" name="TextBox 43">
            <a:extLst>
              <a:ext uri="{FF2B5EF4-FFF2-40B4-BE49-F238E27FC236}">
                <a16:creationId xmlns:a16="http://schemas.microsoft.com/office/drawing/2014/main" id="{F0E367C0-1231-4C0F-A384-DCB3C9B9FE9B}"/>
              </a:ext>
            </a:extLst>
          </p:cNvPr>
          <p:cNvSpPr txBox="1">
            <a:spLocks noChangeArrowheads="1"/>
          </p:cNvSpPr>
          <p:nvPr/>
        </p:nvSpPr>
        <p:spPr bwMode="auto">
          <a:xfrm>
            <a:off x="5620476" y="6070412"/>
            <a:ext cx="4430531"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1100" dirty="0"/>
              <a:t>+CDC One Health Office, 2009.</a:t>
            </a:r>
          </a:p>
        </p:txBody>
      </p:sp>
      <p:grpSp>
        <p:nvGrpSpPr>
          <p:cNvPr id="3" name="Group 2">
            <a:extLst>
              <a:ext uri="{FF2B5EF4-FFF2-40B4-BE49-F238E27FC236}">
                <a16:creationId xmlns:a16="http://schemas.microsoft.com/office/drawing/2014/main" id="{D96E5054-C8E6-4C71-91F3-AA4044A76FE7}"/>
              </a:ext>
            </a:extLst>
          </p:cNvPr>
          <p:cNvGrpSpPr/>
          <p:nvPr/>
        </p:nvGrpSpPr>
        <p:grpSpPr>
          <a:xfrm>
            <a:off x="7035305" y="3244082"/>
            <a:ext cx="2746955" cy="2620322"/>
            <a:chOff x="7035305" y="3244082"/>
            <a:chExt cx="2746955" cy="2620322"/>
          </a:xfrm>
        </p:grpSpPr>
        <p:pic>
          <p:nvPicPr>
            <p:cNvPr id="11" name="Picture 2" descr="Image result for onehealth">
              <a:extLst>
                <a:ext uri="{FF2B5EF4-FFF2-40B4-BE49-F238E27FC236}">
                  <a16:creationId xmlns:a16="http://schemas.microsoft.com/office/drawing/2014/main" id="{B207B075-B105-4BAB-8F65-4E12CE01DF6D}"/>
                </a:ext>
              </a:extLst>
            </p:cNvPr>
            <p:cNvPicPr>
              <a:picLocks noChangeAspect="1" noChangeArrowheads="1"/>
            </p:cNvPicPr>
            <p:nvPr/>
          </p:nvPicPr>
          <p:blipFill rotWithShape="1">
            <a:blip r:embed="rId9">
              <a:duotone>
                <a:schemeClr val="accent1">
                  <a:shade val="45000"/>
                  <a:satMod val="135000"/>
                </a:schemeClr>
                <a:prstClr val="white"/>
              </a:duotone>
              <a:alphaModFix/>
              <a:extLst>
                <a:ext uri="{28A0092B-C50C-407E-A947-70E740481C1C}">
                  <a14:useLocalDpi xmlns:a14="http://schemas.microsoft.com/office/drawing/2010/main" val="0"/>
                </a:ext>
              </a:extLst>
            </a:blip>
            <a:srcRect t="7591"/>
            <a:stretch/>
          </p:blipFill>
          <p:spPr bwMode="auto">
            <a:xfrm>
              <a:off x="7035305" y="3244082"/>
              <a:ext cx="2746955" cy="2620322"/>
            </a:xfrm>
            <a:prstGeom prst="rect">
              <a:avLst/>
            </a:prstGeom>
            <a:noFill/>
            <a:extLst>
              <a:ext uri="{909E8E84-426E-40DD-AFC4-6F175D3DCCD1}">
                <a14:hiddenFill xmlns:a14="http://schemas.microsoft.com/office/drawing/2010/main">
                  <a:solidFill>
                    <a:srgbClr val="FFFFFF"/>
                  </a:solidFill>
                </a14:hiddenFill>
              </a:ext>
            </a:extLst>
          </p:spPr>
        </p:pic>
        <p:sp>
          <p:nvSpPr>
            <p:cNvPr id="2" name="Flowchart: Connector 1">
              <a:extLst>
                <a:ext uri="{FF2B5EF4-FFF2-40B4-BE49-F238E27FC236}">
                  <a16:creationId xmlns:a16="http://schemas.microsoft.com/office/drawing/2014/main" id="{52845485-A6F6-4FA7-87B7-43DBEE35D966}"/>
                </a:ext>
              </a:extLst>
            </p:cNvPr>
            <p:cNvSpPr/>
            <p:nvPr/>
          </p:nvSpPr>
          <p:spPr>
            <a:xfrm>
              <a:off x="7627866" y="3870064"/>
              <a:ext cx="1467655" cy="1477370"/>
            </a:xfrm>
            <a:prstGeom prst="flowChartConnector">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aphicFrame>
          <p:nvGraphicFramePr>
            <p:cNvPr id="13" name="Diagram 12">
              <a:extLst>
                <a:ext uri="{FF2B5EF4-FFF2-40B4-BE49-F238E27FC236}">
                  <a16:creationId xmlns:a16="http://schemas.microsoft.com/office/drawing/2014/main" id="{0622030B-EBCB-474D-8004-7ABA035C9033}"/>
                </a:ext>
              </a:extLst>
            </p:cNvPr>
            <p:cNvGraphicFramePr/>
            <p:nvPr/>
          </p:nvGraphicFramePr>
          <p:xfrm>
            <a:off x="7176112" y="3780736"/>
            <a:ext cx="2433401" cy="1670859"/>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grpSp>
      <p:sp>
        <p:nvSpPr>
          <p:cNvPr id="14" name="TextBox 13">
            <a:extLst>
              <a:ext uri="{FF2B5EF4-FFF2-40B4-BE49-F238E27FC236}">
                <a16:creationId xmlns:a16="http://schemas.microsoft.com/office/drawing/2014/main" id="{4CA97294-A097-44A3-97B5-D3597640B395}"/>
              </a:ext>
            </a:extLst>
          </p:cNvPr>
          <p:cNvSpPr txBox="1"/>
          <p:nvPr/>
        </p:nvSpPr>
        <p:spPr>
          <a:xfrm>
            <a:off x="519785" y="749043"/>
            <a:ext cx="10602102" cy="584775"/>
          </a:xfrm>
          <a:prstGeom prst="rect">
            <a:avLst/>
          </a:prstGeom>
          <a:noFill/>
        </p:spPr>
        <p:txBody>
          <a:bodyPr wrap="square">
            <a:spAutoFit/>
          </a:bodyPr>
          <a:lstStyle/>
          <a:p>
            <a:pPr algn="ctr" eaLnBrk="1" hangingPunct="1">
              <a:spcBef>
                <a:spcPct val="0"/>
              </a:spcBef>
              <a:buFontTx/>
              <a:buNone/>
            </a:pPr>
            <a:r>
              <a:rPr lang="en-US" sz="3200" b="1" dirty="0">
                <a:latin typeface="+mj-lt"/>
              </a:rPr>
              <a:t>The Evolution of One Health Integrated AMR Monitoring</a:t>
            </a:r>
            <a:endParaRPr lang="en-US" altLang="en-US" sz="3200" b="1" dirty="0">
              <a:latin typeface="+mj-lt"/>
            </a:endParaRPr>
          </a:p>
        </p:txBody>
      </p:sp>
    </p:spTree>
    <p:extLst>
      <p:ext uri="{BB962C8B-B14F-4D97-AF65-F5344CB8AC3E}">
        <p14:creationId xmlns:p14="http://schemas.microsoft.com/office/powerpoint/2010/main" val="39785129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3DF180-9D29-48A1-9DBC-4FFD00776CBA}"/>
              </a:ext>
            </a:extLst>
          </p:cNvPr>
          <p:cNvSpPr>
            <a:spLocks noGrp="1"/>
          </p:cNvSpPr>
          <p:nvPr>
            <p:ph type="title"/>
          </p:nvPr>
        </p:nvSpPr>
        <p:spPr>
          <a:xfrm>
            <a:off x="438768" y="1173206"/>
            <a:ext cx="10349711" cy="1188720"/>
          </a:xfrm>
          <a:solidFill>
            <a:schemeClr val="accent1"/>
          </a:solidFill>
        </p:spPr>
        <p:txBody>
          <a:bodyPr>
            <a:normAutofit/>
          </a:bodyPr>
          <a:lstStyle/>
          <a:p>
            <a:pPr algn="l"/>
            <a:r>
              <a:rPr lang="en-US" sz="2800" dirty="0">
                <a:solidFill>
                  <a:schemeClr val="bg1"/>
                </a:solidFill>
              </a:rPr>
              <a:t>GOAL 1:	ENHANCE SAMPLING FOR FOODBORNE PATHOGENS WITHIN 			A ONE HEALTH FRAMEWORK</a:t>
            </a:r>
          </a:p>
        </p:txBody>
      </p:sp>
      <p:sp>
        <p:nvSpPr>
          <p:cNvPr id="3" name="Content Placeholder 2">
            <a:extLst>
              <a:ext uri="{FF2B5EF4-FFF2-40B4-BE49-F238E27FC236}">
                <a16:creationId xmlns:a16="http://schemas.microsoft.com/office/drawing/2014/main" id="{E524D2DD-8BCC-4A06-9811-369608C393F0}"/>
              </a:ext>
            </a:extLst>
          </p:cNvPr>
          <p:cNvSpPr>
            <a:spLocks noGrp="1"/>
          </p:cNvSpPr>
          <p:nvPr>
            <p:ph idx="1"/>
          </p:nvPr>
        </p:nvSpPr>
        <p:spPr>
          <a:xfrm>
            <a:off x="3726767" y="2553025"/>
            <a:ext cx="7302677" cy="4041648"/>
          </a:xfrm>
        </p:spPr>
        <p:txBody>
          <a:bodyPr anchor="t">
            <a:normAutofit fontScale="92500" lnSpcReduction="20000"/>
          </a:bodyPr>
          <a:lstStyle/>
          <a:p>
            <a:r>
              <a:rPr lang="en-US" sz="2000" i="1" dirty="0"/>
              <a:t>Objective 1.1</a:t>
            </a:r>
            <a:r>
              <a:rPr lang="en-US" sz="2000" dirty="0"/>
              <a:t>: Enhance and maintain routine resistance monitoring in select pathogens causing illness in food-producing and companion </a:t>
            </a:r>
            <a:r>
              <a:rPr lang="en-US" sz="2000" u="sng" dirty="0"/>
              <a:t>animals</a:t>
            </a:r>
          </a:p>
          <a:p>
            <a:r>
              <a:rPr lang="en-US" sz="2000" i="1" dirty="0"/>
              <a:t>Objective 1.2: </a:t>
            </a:r>
            <a:r>
              <a:rPr lang="en-US" sz="2000" dirty="0"/>
              <a:t>Implement geographically-representative monitoring including </a:t>
            </a:r>
            <a:r>
              <a:rPr lang="en-US" sz="2000" u="sng" dirty="0"/>
              <a:t>surface waters </a:t>
            </a:r>
            <a:r>
              <a:rPr lang="en-US" sz="2000" dirty="0"/>
              <a:t>to establish baseline AMR data in aquatic ecosystems</a:t>
            </a:r>
          </a:p>
          <a:p>
            <a:r>
              <a:rPr lang="en-US" sz="2000" i="1" dirty="0"/>
              <a:t>Objective 1.3</a:t>
            </a:r>
            <a:r>
              <a:rPr lang="en-US" sz="2000" dirty="0"/>
              <a:t>: Initiate an AMR testing program for animal </a:t>
            </a:r>
            <a:r>
              <a:rPr lang="en-US" sz="2000" u="sng" dirty="0"/>
              <a:t>feed </a:t>
            </a:r>
            <a:r>
              <a:rPr lang="en-US" sz="2000" dirty="0"/>
              <a:t>and pet food, including their ingredients, and share data in an integrated database and in NARMS reports  </a:t>
            </a:r>
          </a:p>
          <a:p>
            <a:r>
              <a:rPr lang="en-US" sz="2000" i="1" dirty="0"/>
              <a:t>Objective 1.4</a:t>
            </a:r>
            <a:r>
              <a:rPr lang="en-US" sz="2000" dirty="0"/>
              <a:t>: Add routine testing of </a:t>
            </a:r>
            <a:r>
              <a:rPr lang="en-US" sz="2000" u="sng" dirty="0"/>
              <a:t>seafood </a:t>
            </a:r>
            <a:r>
              <a:rPr lang="en-US" sz="2000" dirty="0"/>
              <a:t>products and imported foods and conduct pilots to explore other possible sources of resistant bacteria affecting health such as </a:t>
            </a:r>
            <a:r>
              <a:rPr lang="en-US" sz="2000" u="sng" dirty="0"/>
              <a:t>minor food-producing animal species</a:t>
            </a:r>
            <a:r>
              <a:rPr lang="en-US" sz="2000" dirty="0"/>
              <a:t>, produce, and wildlife</a:t>
            </a:r>
          </a:p>
          <a:p>
            <a:r>
              <a:rPr lang="en-US" sz="2000" i="1" dirty="0"/>
              <a:t>Objective 1.5</a:t>
            </a:r>
            <a:r>
              <a:rPr lang="en-US" sz="2000" dirty="0"/>
              <a:t>: Expand NARMS to explore the diversity of antimicrobial resistance in </a:t>
            </a:r>
            <a:r>
              <a:rPr lang="en-US" sz="2000" u="sng" dirty="0"/>
              <a:t>other foodborne microorganisms</a:t>
            </a:r>
          </a:p>
          <a:p>
            <a:endParaRPr lang="en-US" sz="2000" dirty="0"/>
          </a:p>
        </p:txBody>
      </p:sp>
      <p:pic>
        <p:nvPicPr>
          <p:cNvPr id="4" name="Picture 3">
            <a:extLst>
              <a:ext uri="{FF2B5EF4-FFF2-40B4-BE49-F238E27FC236}">
                <a16:creationId xmlns:a16="http://schemas.microsoft.com/office/drawing/2014/main" id="{251CA831-BAE9-4B2E-8221-467F22AB2CAB}"/>
              </a:ext>
            </a:extLst>
          </p:cNvPr>
          <p:cNvPicPr>
            <a:picLocks noChangeAspect="1"/>
          </p:cNvPicPr>
          <p:nvPr/>
        </p:nvPicPr>
        <p:blipFill>
          <a:blip r:embed="rId2"/>
          <a:stretch>
            <a:fillRect/>
          </a:stretch>
        </p:blipFill>
        <p:spPr>
          <a:xfrm>
            <a:off x="438768" y="2382109"/>
            <a:ext cx="3159010" cy="4063036"/>
          </a:xfrm>
          <a:prstGeom prst="rect">
            <a:avLst/>
          </a:prstGeom>
        </p:spPr>
      </p:pic>
    </p:spTree>
    <p:extLst>
      <p:ext uri="{BB962C8B-B14F-4D97-AF65-F5344CB8AC3E}">
        <p14:creationId xmlns:p14="http://schemas.microsoft.com/office/powerpoint/2010/main" val="1391631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D5CA14B-C268-40E4-B1D6-4FD5F3652CF1}"/>
              </a:ext>
            </a:extLst>
          </p:cNvPr>
          <p:cNvSpPr>
            <a:spLocks noGrp="1"/>
          </p:cNvSpPr>
          <p:nvPr>
            <p:ph type="title"/>
          </p:nvPr>
        </p:nvSpPr>
        <p:spPr>
          <a:xfrm>
            <a:off x="2221907" y="198928"/>
            <a:ext cx="8272329" cy="926020"/>
          </a:xfrm>
        </p:spPr>
        <p:txBody>
          <a:bodyPr/>
          <a:lstStyle/>
          <a:p>
            <a:r>
              <a:rPr lang="en-US" dirty="0"/>
              <a:t>Structure of NARMS, 2021</a:t>
            </a:r>
          </a:p>
        </p:txBody>
      </p:sp>
      <p:graphicFrame>
        <p:nvGraphicFramePr>
          <p:cNvPr id="6" name="Table 5">
            <a:extLst>
              <a:ext uri="{FF2B5EF4-FFF2-40B4-BE49-F238E27FC236}">
                <a16:creationId xmlns:a16="http://schemas.microsoft.com/office/drawing/2014/main" id="{C8A003D8-D877-4234-95B6-13E3D395F82E}"/>
              </a:ext>
            </a:extLst>
          </p:cNvPr>
          <p:cNvGraphicFramePr>
            <a:graphicFrameLocks noGrp="1"/>
          </p:cNvGraphicFramePr>
          <p:nvPr>
            <p:extLst>
              <p:ext uri="{D42A27DB-BD31-4B8C-83A1-F6EECF244321}">
                <p14:modId xmlns:p14="http://schemas.microsoft.com/office/powerpoint/2010/main" val="2906471146"/>
              </p:ext>
            </p:extLst>
          </p:nvPr>
        </p:nvGraphicFramePr>
        <p:xfrm>
          <a:off x="418555" y="1124948"/>
          <a:ext cx="11164389" cy="5117740"/>
        </p:xfrm>
        <a:graphic>
          <a:graphicData uri="http://schemas.openxmlformats.org/drawingml/2006/table">
            <a:tbl>
              <a:tblPr>
                <a:tableStyleId>{5C22544A-7EE6-4342-B048-85BDC9FD1C3A}</a:tableStyleId>
              </a:tblPr>
              <a:tblGrid>
                <a:gridCol w="1712550">
                  <a:extLst>
                    <a:ext uri="{9D8B030D-6E8A-4147-A177-3AD203B41FA5}">
                      <a16:colId xmlns:a16="http://schemas.microsoft.com/office/drawing/2014/main" val="3218113749"/>
                    </a:ext>
                  </a:extLst>
                </a:gridCol>
                <a:gridCol w="1712550">
                  <a:extLst>
                    <a:ext uri="{9D8B030D-6E8A-4147-A177-3AD203B41FA5}">
                      <a16:colId xmlns:a16="http://schemas.microsoft.com/office/drawing/2014/main" val="790469389"/>
                    </a:ext>
                  </a:extLst>
                </a:gridCol>
                <a:gridCol w="1712550">
                  <a:extLst>
                    <a:ext uri="{9D8B030D-6E8A-4147-A177-3AD203B41FA5}">
                      <a16:colId xmlns:a16="http://schemas.microsoft.com/office/drawing/2014/main" val="1254790640"/>
                    </a:ext>
                  </a:extLst>
                </a:gridCol>
                <a:gridCol w="1712550">
                  <a:extLst>
                    <a:ext uri="{9D8B030D-6E8A-4147-A177-3AD203B41FA5}">
                      <a16:colId xmlns:a16="http://schemas.microsoft.com/office/drawing/2014/main" val="1187600253"/>
                    </a:ext>
                  </a:extLst>
                </a:gridCol>
                <a:gridCol w="1243185">
                  <a:extLst>
                    <a:ext uri="{9D8B030D-6E8A-4147-A177-3AD203B41FA5}">
                      <a16:colId xmlns:a16="http://schemas.microsoft.com/office/drawing/2014/main" val="4062101773"/>
                    </a:ext>
                  </a:extLst>
                </a:gridCol>
                <a:gridCol w="1370039">
                  <a:extLst>
                    <a:ext uri="{9D8B030D-6E8A-4147-A177-3AD203B41FA5}">
                      <a16:colId xmlns:a16="http://schemas.microsoft.com/office/drawing/2014/main" val="1110449166"/>
                    </a:ext>
                  </a:extLst>
                </a:gridCol>
                <a:gridCol w="1700965">
                  <a:extLst>
                    <a:ext uri="{9D8B030D-6E8A-4147-A177-3AD203B41FA5}">
                      <a16:colId xmlns:a16="http://schemas.microsoft.com/office/drawing/2014/main" val="3362452256"/>
                    </a:ext>
                  </a:extLst>
                </a:gridCol>
              </a:tblGrid>
              <a:tr h="322621">
                <a:tc>
                  <a:txBody>
                    <a:bodyPr/>
                    <a:lstStyle/>
                    <a:p>
                      <a:pPr algn="ctr" fontAlgn="ctr"/>
                      <a:endParaRPr lang="en-US" sz="1200" b="1" i="0" u="none" strike="noStrike" dirty="0">
                        <a:solidFill>
                          <a:srgbClr val="FFFFFF"/>
                        </a:solidFill>
                        <a:effectLst/>
                        <a:latin typeface="+mn-lt"/>
                      </a:endParaRPr>
                    </a:p>
                  </a:txBody>
                  <a:tcPr marL="6454" marR="6454" marT="6454" marB="0" anchor="ctr">
                    <a:solidFill>
                      <a:schemeClr val="bg1"/>
                    </a:solidFill>
                  </a:tcPr>
                </a:tc>
                <a:tc>
                  <a:txBody>
                    <a:bodyPr/>
                    <a:lstStyle/>
                    <a:p>
                      <a:pPr algn="ctr" fontAlgn="ctr"/>
                      <a:r>
                        <a:rPr lang="en-US" sz="1200" b="1" u="none" strike="noStrike" dirty="0">
                          <a:solidFill>
                            <a:schemeClr val="bg1"/>
                          </a:solidFill>
                          <a:effectLst/>
                          <a:latin typeface="+mn-lt"/>
                        </a:rPr>
                        <a:t>Humans</a:t>
                      </a:r>
                      <a:endParaRPr lang="en-US" sz="1200" b="1" i="0" u="none" strike="noStrike" dirty="0">
                        <a:solidFill>
                          <a:schemeClr val="bg1"/>
                        </a:solidFill>
                        <a:effectLst/>
                        <a:latin typeface="+mn-lt"/>
                      </a:endParaRPr>
                    </a:p>
                  </a:txBody>
                  <a:tcPr marL="6454" marR="6454" marT="6454" marB="0" anchor="ctr">
                    <a:solidFill>
                      <a:schemeClr val="accent1"/>
                    </a:solidFill>
                  </a:tcPr>
                </a:tc>
                <a:tc>
                  <a:txBody>
                    <a:bodyPr/>
                    <a:lstStyle/>
                    <a:p>
                      <a:pPr algn="ctr" fontAlgn="ctr"/>
                      <a:r>
                        <a:rPr lang="en-US" sz="1200" b="1" u="none" strike="noStrike" dirty="0">
                          <a:solidFill>
                            <a:schemeClr val="bg1"/>
                          </a:solidFill>
                          <a:effectLst/>
                          <a:latin typeface="+mn-lt"/>
                        </a:rPr>
                        <a:t>Retail Meats</a:t>
                      </a:r>
                      <a:endParaRPr lang="en-US" sz="1200" b="1" i="0" u="none" strike="noStrike" dirty="0">
                        <a:solidFill>
                          <a:schemeClr val="bg1"/>
                        </a:solidFill>
                        <a:effectLst/>
                        <a:latin typeface="+mn-lt"/>
                      </a:endParaRPr>
                    </a:p>
                  </a:txBody>
                  <a:tcPr marL="6454" marR="6454" marT="6454" marB="0" anchor="ctr">
                    <a:solidFill>
                      <a:schemeClr val="accent1"/>
                    </a:solidFill>
                  </a:tcPr>
                </a:tc>
                <a:tc>
                  <a:txBody>
                    <a:bodyPr/>
                    <a:lstStyle/>
                    <a:p>
                      <a:pPr algn="ctr" fontAlgn="ctr"/>
                      <a:r>
                        <a:rPr lang="en-US" sz="1200" b="1" u="none" strike="noStrike" dirty="0">
                          <a:solidFill>
                            <a:schemeClr val="bg1"/>
                          </a:solidFill>
                          <a:effectLst/>
                          <a:latin typeface="+mn-lt"/>
                        </a:rPr>
                        <a:t>Food-Producing Animals</a:t>
                      </a:r>
                      <a:endParaRPr lang="en-US" sz="1200" b="1" i="0" u="none" strike="noStrike" dirty="0">
                        <a:solidFill>
                          <a:schemeClr val="bg1"/>
                        </a:solidFill>
                        <a:effectLst/>
                        <a:latin typeface="+mn-lt"/>
                      </a:endParaRPr>
                    </a:p>
                  </a:txBody>
                  <a:tcPr marL="6454" marR="6454" marT="6454" marB="0" anchor="ctr">
                    <a:solidFill>
                      <a:schemeClr val="accent1"/>
                    </a:solidFill>
                  </a:tcPr>
                </a:tc>
                <a:tc>
                  <a:txBody>
                    <a:bodyPr/>
                    <a:lstStyle/>
                    <a:p>
                      <a:pPr algn="ctr" fontAlgn="ctr"/>
                      <a:r>
                        <a:rPr lang="en-US" sz="1200" b="1" u="none" strike="noStrike" dirty="0">
                          <a:solidFill>
                            <a:schemeClr val="bg1"/>
                          </a:solidFill>
                          <a:effectLst/>
                          <a:latin typeface="+mn-lt"/>
                        </a:rPr>
                        <a:t>Animal Pathogens</a:t>
                      </a:r>
                      <a:endParaRPr lang="en-US" sz="1200" b="1" i="0" u="none" strike="noStrike" dirty="0">
                        <a:solidFill>
                          <a:schemeClr val="bg1"/>
                        </a:solidFill>
                        <a:effectLst/>
                        <a:latin typeface="+mn-lt"/>
                      </a:endParaRPr>
                    </a:p>
                  </a:txBody>
                  <a:tcPr marL="6454" marR="6454" marT="6454" marB="0" anchor="ctr">
                    <a:solidFill>
                      <a:srgbClr val="00CC00"/>
                    </a:solidFill>
                  </a:tcPr>
                </a:tc>
                <a:tc>
                  <a:txBody>
                    <a:bodyPr/>
                    <a:lstStyle/>
                    <a:p>
                      <a:pPr algn="ctr" fontAlgn="ctr"/>
                      <a:r>
                        <a:rPr lang="en-US" sz="1200" b="1" u="none" strike="noStrike" dirty="0">
                          <a:solidFill>
                            <a:schemeClr val="bg1"/>
                          </a:solidFill>
                          <a:effectLst/>
                          <a:latin typeface="+mn-lt"/>
                        </a:rPr>
                        <a:t>Environment</a:t>
                      </a:r>
                      <a:endParaRPr lang="en-US" sz="1200" b="1" i="0" u="none" strike="noStrike" dirty="0">
                        <a:solidFill>
                          <a:schemeClr val="bg1"/>
                        </a:solidFill>
                        <a:effectLst/>
                        <a:latin typeface="+mn-lt"/>
                      </a:endParaRPr>
                    </a:p>
                  </a:txBody>
                  <a:tcPr marL="6454" marR="6454" marT="6454" marB="0" anchor="ctr">
                    <a:solidFill>
                      <a:srgbClr val="00CC00"/>
                    </a:solidFill>
                  </a:tcPr>
                </a:tc>
                <a:tc>
                  <a:txBody>
                    <a:bodyPr/>
                    <a:lstStyle/>
                    <a:p>
                      <a:pPr algn="ctr" fontAlgn="ctr"/>
                      <a:r>
                        <a:rPr lang="en-US" sz="1200" b="1" u="none" strike="noStrike" dirty="0">
                          <a:solidFill>
                            <a:schemeClr val="bg1"/>
                          </a:solidFill>
                          <a:effectLst/>
                          <a:latin typeface="+mn-lt"/>
                        </a:rPr>
                        <a:t>WGS Data Repository</a:t>
                      </a:r>
                      <a:endParaRPr lang="en-US" sz="1200" b="1" i="0" u="none" strike="noStrike" dirty="0">
                        <a:solidFill>
                          <a:schemeClr val="bg1"/>
                        </a:solidFill>
                        <a:effectLst/>
                        <a:latin typeface="+mn-lt"/>
                      </a:endParaRPr>
                    </a:p>
                  </a:txBody>
                  <a:tcPr marL="6454" marR="6454" marT="6454" marB="0" anchor="ctr">
                    <a:solidFill>
                      <a:schemeClr val="accent4">
                        <a:lumMod val="75000"/>
                      </a:schemeClr>
                    </a:solidFill>
                  </a:tcPr>
                </a:tc>
                <a:extLst>
                  <a:ext uri="{0D108BD9-81ED-4DB2-BD59-A6C34878D82A}">
                    <a16:rowId xmlns:a16="http://schemas.microsoft.com/office/drawing/2014/main" val="2916366363"/>
                  </a:ext>
                </a:extLst>
              </a:tr>
              <a:tr h="589033">
                <a:tc rowSpan="4">
                  <a:txBody>
                    <a:bodyPr/>
                    <a:lstStyle/>
                    <a:p>
                      <a:pPr algn="ctr" fontAlgn="ctr"/>
                      <a:r>
                        <a:rPr lang="en-US" sz="1200" b="1" u="none" strike="noStrike" dirty="0">
                          <a:solidFill>
                            <a:schemeClr val="bg1"/>
                          </a:solidFill>
                          <a:effectLst/>
                          <a:latin typeface="+mn-lt"/>
                        </a:rPr>
                        <a:t>Agency</a:t>
                      </a:r>
                      <a:endParaRPr lang="en-US" sz="1200" b="1" i="0" u="none" strike="noStrike" dirty="0">
                        <a:solidFill>
                          <a:schemeClr val="bg1"/>
                        </a:solidFill>
                        <a:effectLst/>
                        <a:latin typeface="+mn-lt"/>
                      </a:endParaRPr>
                    </a:p>
                  </a:txBody>
                  <a:tcPr marL="6454" marR="6454" marT="6454" marB="0" anchor="ctr">
                    <a:solidFill>
                      <a:schemeClr val="accent1"/>
                    </a:solidFill>
                  </a:tcPr>
                </a:tc>
                <a:tc>
                  <a:txBody>
                    <a:bodyPr/>
                    <a:lstStyle/>
                    <a:p>
                      <a:pPr algn="ctr" fontAlgn="ctr"/>
                      <a:r>
                        <a:rPr lang="en-US" sz="1050" b="1" u="none" strike="noStrike" dirty="0">
                          <a:effectLst/>
                          <a:latin typeface="+mn-lt"/>
                        </a:rPr>
                        <a:t>Centers for Disease Control and Prevention (CDC)</a:t>
                      </a:r>
                      <a:endParaRPr lang="en-US" sz="1050" b="1" i="0" u="none" strike="noStrike" dirty="0">
                        <a:solidFill>
                          <a:srgbClr val="333333"/>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b="1" u="none" strike="noStrike" dirty="0">
                          <a:effectLst/>
                          <a:latin typeface="+mn-lt"/>
                        </a:rPr>
                        <a:t>U.S. Food and Drug Administration (FDA)</a:t>
                      </a:r>
                      <a:endParaRPr lang="en-US" sz="1050" b="1" i="0" u="none" strike="noStrike" dirty="0">
                        <a:solidFill>
                          <a:srgbClr val="333333"/>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b="1" u="none" strike="noStrike" dirty="0">
                          <a:effectLst/>
                          <a:latin typeface="+mn-lt"/>
                        </a:rPr>
                        <a:t>United States Department of Agriculture (USDA)</a:t>
                      </a:r>
                      <a:endParaRPr lang="en-US" sz="1050" b="1" i="0" u="none" strike="noStrike" dirty="0">
                        <a:solidFill>
                          <a:srgbClr val="333333"/>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b="1" u="none" strike="noStrike" dirty="0">
                          <a:effectLst/>
                          <a:latin typeface="+mn-lt"/>
                        </a:rPr>
                        <a:t>FDA and USDA</a:t>
                      </a:r>
                      <a:endParaRPr lang="en-US" sz="1050" b="1" i="0" u="none" strike="noStrike" dirty="0">
                        <a:solidFill>
                          <a:srgbClr val="333333"/>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b="1" u="none" strike="noStrike" dirty="0">
                          <a:effectLst/>
                          <a:latin typeface="+mn-lt"/>
                        </a:rPr>
                        <a:t>Environmental Protection Agency (EPA)</a:t>
                      </a:r>
                    </a:p>
                    <a:p>
                      <a:pPr algn="ctr" fontAlgn="ctr"/>
                      <a:r>
                        <a:rPr lang="en-US" sz="1050" b="1" u="none" strike="noStrike" dirty="0">
                          <a:effectLst/>
                          <a:latin typeface="+mn-lt"/>
                        </a:rPr>
                        <a:t>FDA, USDA, CDC, </a:t>
                      </a:r>
                      <a:endParaRPr lang="en-US" sz="1050" b="1" i="0" u="none" strike="noStrike" dirty="0">
                        <a:solidFill>
                          <a:srgbClr val="000000"/>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b="1" u="none" strike="noStrike" dirty="0">
                          <a:effectLst/>
                          <a:latin typeface="+mn-lt"/>
                        </a:rPr>
                        <a:t>National Institutes of Health (NIH)</a:t>
                      </a:r>
                      <a:endParaRPr lang="en-US" sz="1050" b="1" i="0" u="none" strike="noStrike" dirty="0">
                        <a:solidFill>
                          <a:srgbClr val="000000"/>
                        </a:solidFill>
                        <a:effectLst/>
                        <a:latin typeface="+mn-lt"/>
                      </a:endParaRPr>
                    </a:p>
                  </a:txBody>
                  <a:tcPr marL="6454" marR="6454" marT="6454" marB="0" anchor="ctr">
                    <a:solidFill>
                      <a:schemeClr val="accent1">
                        <a:lumMod val="40000"/>
                        <a:lumOff val="60000"/>
                      </a:schemeClr>
                    </a:solidFill>
                  </a:tcPr>
                </a:tc>
                <a:extLst>
                  <a:ext uri="{0D108BD9-81ED-4DB2-BD59-A6C34878D82A}">
                    <a16:rowId xmlns:a16="http://schemas.microsoft.com/office/drawing/2014/main" val="4262243252"/>
                  </a:ext>
                </a:extLst>
              </a:tr>
              <a:tr h="774478">
                <a:tc vMerge="1">
                  <a:txBody>
                    <a:bodyPr/>
                    <a:lstStyle/>
                    <a:p>
                      <a:endParaRPr lang="en-US"/>
                    </a:p>
                  </a:txBody>
                  <a:tcPr/>
                </a:tc>
                <a:tc rowSpan="3">
                  <a:txBody>
                    <a:bodyPr/>
                    <a:lstStyle/>
                    <a:p>
                      <a:pPr algn="ctr" fontAlgn="ctr"/>
                      <a:r>
                        <a:rPr lang="en-US" sz="1050" u="none" strike="noStrike" dirty="0">
                          <a:effectLst/>
                          <a:latin typeface="+mn-lt"/>
                        </a:rPr>
                        <a:t>Health departments in 50 states</a:t>
                      </a:r>
                      <a:endParaRPr lang="en-US" sz="1050" b="0" i="0" u="none" strike="noStrike" dirty="0">
                        <a:solidFill>
                          <a:srgbClr val="333333"/>
                        </a:solidFill>
                        <a:effectLst/>
                        <a:latin typeface="+mn-lt"/>
                      </a:endParaRPr>
                    </a:p>
                  </a:txBody>
                  <a:tcPr marL="6454" marR="6454" marT="6454" marB="0" anchor="ctr"/>
                </a:tc>
                <a:tc>
                  <a:txBody>
                    <a:bodyPr/>
                    <a:lstStyle/>
                    <a:p>
                      <a:pPr algn="ctr" fontAlgn="ctr"/>
                      <a:r>
                        <a:rPr lang="en-US" sz="1050" u="none" strike="noStrike" dirty="0">
                          <a:effectLst/>
                          <a:latin typeface="+mn-lt"/>
                        </a:rPr>
                        <a:t>Health departments in 16 states</a:t>
                      </a:r>
                      <a:endParaRPr lang="en-US" sz="1050" b="0" i="0" u="none" strike="noStrike" dirty="0">
                        <a:solidFill>
                          <a:srgbClr val="333333"/>
                        </a:solidFill>
                        <a:effectLst/>
                        <a:latin typeface="+mn-lt"/>
                      </a:endParaRPr>
                    </a:p>
                  </a:txBody>
                  <a:tcPr marL="6454" marR="6454" marT="6454" marB="0" anchor="ctr"/>
                </a:tc>
                <a:tc>
                  <a:txBody>
                    <a:bodyPr/>
                    <a:lstStyle/>
                    <a:p>
                      <a:pPr algn="ctr" fontAlgn="ctr"/>
                      <a:r>
                        <a:rPr lang="en-US" sz="1050" u="none" strike="noStrike">
                          <a:effectLst/>
                          <a:latin typeface="+mn-lt"/>
                        </a:rPr>
                        <a:t>Food Safety and Inspection Service (FSIS)</a:t>
                      </a:r>
                      <a:endParaRPr lang="en-US" sz="1050" b="0" i="0" u="none" strike="noStrike">
                        <a:solidFill>
                          <a:srgbClr val="333333"/>
                        </a:solidFill>
                        <a:effectLst/>
                        <a:latin typeface="+mn-lt"/>
                      </a:endParaRPr>
                    </a:p>
                  </a:txBody>
                  <a:tcPr marL="6454" marR="6454" marT="6454" marB="0" anchor="ctr"/>
                </a:tc>
                <a:tc>
                  <a:txBody>
                    <a:bodyPr/>
                    <a:lstStyle/>
                    <a:p>
                      <a:pPr algn="ctr" fontAlgn="ctr"/>
                      <a:r>
                        <a:rPr lang="en-US" sz="1050" u="none" strike="noStrike">
                          <a:effectLst/>
                          <a:latin typeface="+mn-lt"/>
                        </a:rPr>
                        <a:t>Veterinary Laboratory Investigation and Response Newwork (Vet-LIRN)</a:t>
                      </a:r>
                      <a:endParaRPr lang="en-US" sz="1050" b="0" i="0" u="none" strike="noStrike">
                        <a:solidFill>
                          <a:srgbClr val="333333"/>
                        </a:solidFill>
                        <a:effectLst/>
                        <a:latin typeface="+mn-lt"/>
                      </a:endParaRPr>
                    </a:p>
                  </a:txBody>
                  <a:tcPr marL="6454" marR="6454" marT="6454" marB="0" anchor="ctr"/>
                </a:tc>
                <a:tc>
                  <a:txBody>
                    <a:bodyPr/>
                    <a:lstStyle/>
                    <a:p>
                      <a:pPr algn="ctr" fontAlgn="ctr"/>
                      <a:r>
                        <a:rPr lang="en-US" sz="1050" u="none" strike="noStrike" dirty="0">
                          <a:effectLst/>
                          <a:latin typeface="+mn-lt"/>
                        </a:rPr>
                        <a:t>Environmental Protection Agency Office of Water</a:t>
                      </a:r>
                      <a:endParaRPr lang="en-US" sz="1050" b="0" i="0" u="none" strike="noStrike" dirty="0">
                        <a:solidFill>
                          <a:srgbClr val="000000"/>
                        </a:solidFill>
                        <a:effectLst/>
                        <a:latin typeface="+mn-lt"/>
                      </a:endParaRPr>
                    </a:p>
                  </a:txBody>
                  <a:tcPr marL="6454" marR="6454" marT="6454" marB="0" anchor="ctr"/>
                </a:tc>
                <a:tc>
                  <a:txBody>
                    <a:bodyPr/>
                    <a:lstStyle/>
                    <a:p>
                      <a:pPr algn="ctr" fontAlgn="ctr"/>
                      <a:r>
                        <a:rPr lang="en-US" sz="1050" u="none" strike="noStrike" dirty="0">
                          <a:effectLst/>
                          <a:latin typeface="+mn-lt"/>
                        </a:rPr>
                        <a:t>National Center for Biotechnology Information (NCBI)</a:t>
                      </a:r>
                      <a:endParaRPr lang="en-US" sz="1050" b="0" i="0" u="none" strike="noStrike" dirty="0">
                        <a:solidFill>
                          <a:srgbClr val="000000"/>
                        </a:solidFill>
                        <a:effectLst/>
                        <a:latin typeface="+mn-lt"/>
                      </a:endParaRPr>
                    </a:p>
                  </a:txBody>
                  <a:tcPr marL="6454" marR="6454" marT="6454" marB="0" anchor="ctr"/>
                </a:tc>
                <a:extLst>
                  <a:ext uri="{0D108BD9-81ED-4DB2-BD59-A6C34878D82A}">
                    <a16:rowId xmlns:a16="http://schemas.microsoft.com/office/drawing/2014/main" val="2934038799"/>
                  </a:ext>
                </a:extLst>
              </a:tr>
              <a:tr h="516319">
                <a:tc vMerge="1">
                  <a:txBody>
                    <a:bodyPr/>
                    <a:lstStyle/>
                    <a:p>
                      <a:endParaRPr lang="en-US"/>
                    </a:p>
                  </a:txBody>
                  <a:tcPr/>
                </a:tc>
                <a:tc vMerge="1">
                  <a:txBody>
                    <a:bodyPr/>
                    <a:lstStyle/>
                    <a:p>
                      <a:endParaRPr lang="en-US"/>
                    </a:p>
                  </a:txBody>
                  <a:tcPr/>
                </a:tc>
                <a:tc rowSpan="2">
                  <a:txBody>
                    <a:bodyPr/>
                    <a:lstStyle/>
                    <a:p>
                      <a:pPr algn="ctr" fontAlgn="ctr"/>
                      <a:r>
                        <a:rPr lang="en-US" sz="1050" u="none" strike="noStrike" dirty="0">
                          <a:effectLst/>
                          <a:latin typeface="+mn-lt"/>
                        </a:rPr>
                        <a:t>Institutions of higher education in 8 states</a:t>
                      </a:r>
                      <a:endParaRPr lang="en-US" sz="1050" b="0" i="0" u="none" strike="noStrike" dirty="0">
                        <a:solidFill>
                          <a:srgbClr val="333333"/>
                        </a:solidFill>
                        <a:effectLst/>
                        <a:latin typeface="+mn-lt"/>
                      </a:endParaRPr>
                    </a:p>
                  </a:txBody>
                  <a:tcPr marL="6454" marR="6454" marT="6454" marB="0" anchor="ctr"/>
                </a:tc>
                <a:tc>
                  <a:txBody>
                    <a:bodyPr/>
                    <a:lstStyle/>
                    <a:p>
                      <a:pPr algn="ctr" fontAlgn="ctr"/>
                      <a:r>
                        <a:rPr lang="en-US" sz="1050" u="none" strike="noStrike">
                          <a:effectLst/>
                          <a:latin typeface="+mn-lt"/>
                        </a:rPr>
                        <a:t>Agricultural Research Service (ARS)</a:t>
                      </a:r>
                      <a:endParaRPr lang="en-US" sz="1050" b="0" i="0" u="none" strike="noStrike">
                        <a:solidFill>
                          <a:srgbClr val="333333"/>
                        </a:solidFill>
                        <a:effectLst/>
                        <a:latin typeface="+mn-lt"/>
                      </a:endParaRPr>
                    </a:p>
                  </a:txBody>
                  <a:tcPr marL="6454" marR="6454" marT="6454" marB="0" anchor="ctr"/>
                </a:tc>
                <a:tc>
                  <a:txBody>
                    <a:bodyPr/>
                    <a:lstStyle/>
                    <a:p>
                      <a:pPr algn="ctr" fontAlgn="ctr"/>
                      <a:r>
                        <a:rPr lang="en-US" sz="1050" u="none" strike="noStrike">
                          <a:effectLst/>
                          <a:latin typeface="+mn-lt"/>
                        </a:rPr>
                        <a:t>USDA National Animal Health Laboratory Nework (NAHLN)</a:t>
                      </a:r>
                      <a:endParaRPr lang="en-US" sz="1050" b="0" i="0" u="none" strike="noStrike">
                        <a:solidFill>
                          <a:srgbClr val="000000"/>
                        </a:solidFill>
                        <a:effectLst/>
                        <a:latin typeface="+mn-lt"/>
                      </a:endParaRPr>
                    </a:p>
                  </a:txBody>
                  <a:tcPr marL="6454" marR="6454" marT="6454" marB="0" anchor="ctr"/>
                </a:tc>
                <a:tc>
                  <a:txBody>
                    <a:bodyPr/>
                    <a:lstStyle/>
                    <a:p>
                      <a:pPr algn="ctr" fontAlgn="ctr"/>
                      <a:r>
                        <a:rPr lang="en-US" sz="1050" u="none" strike="noStrike">
                          <a:effectLst/>
                          <a:latin typeface="+mn-lt"/>
                        </a:rPr>
                        <a:t>Agricultural Research Service (ARS)</a:t>
                      </a:r>
                      <a:endParaRPr lang="en-US" sz="1050" b="0" i="0" u="none" strike="noStrike">
                        <a:solidFill>
                          <a:srgbClr val="333333"/>
                        </a:solidFill>
                        <a:effectLst/>
                        <a:latin typeface="+mn-lt"/>
                      </a:endParaRPr>
                    </a:p>
                  </a:txBody>
                  <a:tcPr marL="6454" marR="6454" marT="6454" marB="0" anchor="ctr"/>
                </a:tc>
                <a:tc>
                  <a:txBody>
                    <a:bodyPr/>
                    <a:lstStyle/>
                    <a:p>
                      <a:pPr algn="ctr" fontAlgn="ctr"/>
                      <a:r>
                        <a:rPr lang="en-US" sz="1050" u="none" strike="noStrike" dirty="0">
                          <a:effectLst/>
                          <a:latin typeface="+mn-lt"/>
                        </a:rPr>
                        <a:t> </a:t>
                      </a:r>
                      <a:endParaRPr lang="en-US" sz="1050" b="0" i="0" u="none" strike="noStrike" dirty="0">
                        <a:solidFill>
                          <a:srgbClr val="000000"/>
                        </a:solidFill>
                        <a:effectLst/>
                        <a:latin typeface="+mn-lt"/>
                      </a:endParaRPr>
                    </a:p>
                  </a:txBody>
                  <a:tcPr marL="6454" marR="6454" marT="6454" marB="0" anchor="ctr"/>
                </a:tc>
                <a:extLst>
                  <a:ext uri="{0D108BD9-81ED-4DB2-BD59-A6C34878D82A}">
                    <a16:rowId xmlns:a16="http://schemas.microsoft.com/office/drawing/2014/main" val="3948501530"/>
                  </a:ext>
                </a:extLst>
              </a:tr>
              <a:tr h="245251">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ctr"/>
                      <a:r>
                        <a:rPr lang="en-US" sz="1050" u="none" strike="noStrike" dirty="0">
                          <a:effectLst/>
                          <a:latin typeface="+mn-lt"/>
                        </a:rPr>
                        <a:t>Animal Plant Health Inspection Service (APHIS)</a:t>
                      </a:r>
                      <a:endParaRPr lang="en-US" sz="1050" b="0" i="0" u="none" strike="noStrike" dirty="0">
                        <a:solidFill>
                          <a:srgbClr val="333333"/>
                        </a:solidFill>
                        <a:effectLst/>
                        <a:latin typeface="+mn-lt"/>
                      </a:endParaRPr>
                    </a:p>
                  </a:txBody>
                  <a:tcPr marL="6454" marR="6454" marT="6454" marB="0" anchor="ctr"/>
                </a:tc>
                <a:tc>
                  <a:txBody>
                    <a:bodyPr/>
                    <a:lstStyle/>
                    <a:p>
                      <a:pPr algn="ctr" fontAlgn="ctr"/>
                      <a:r>
                        <a:rPr lang="sv-SE" sz="1050" u="none" strike="noStrike" dirty="0">
                          <a:effectLst/>
                          <a:latin typeface="+mn-lt"/>
                        </a:rPr>
                        <a:t>Vet Dx Labs in 45 States</a:t>
                      </a:r>
                      <a:endParaRPr lang="sv-SE" sz="1050" b="0" i="0" u="none" strike="noStrike" dirty="0">
                        <a:solidFill>
                          <a:srgbClr val="000000"/>
                        </a:solidFill>
                        <a:effectLst/>
                        <a:latin typeface="+mn-lt"/>
                      </a:endParaRPr>
                    </a:p>
                  </a:txBody>
                  <a:tcPr marL="6454" marR="6454" marT="6454" marB="0" anchor="ctr"/>
                </a:tc>
                <a:tc>
                  <a:txBody>
                    <a:bodyPr/>
                    <a:lstStyle/>
                    <a:p>
                      <a:pPr algn="ctr" fontAlgn="ctr"/>
                      <a:r>
                        <a:rPr lang="en-US" sz="1050" u="none" strike="noStrike" dirty="0">
                          <a:effectLst/>
                          <a:latin typeface="+mn-lt"/>
                        </a:rPr>
                        <a:t> </a:t>
                      </a:r>
                      <a:endParaRPr lang="en-US" sz="1050" b="0" i="0" u="none" strike="noStrike" dirty="0">
                        <a:solidFill>
                          <a:srgbClr val="000000"/>
                        </a:solidFill>
                        <a:effectLst/>
                        <a:latin typeface="+mn-lt"/>
                      </a:endParaRPr>
                    </a:p>
                  </a:txBody>
                  <a:tcPr marL="6454" marR="6454" marT="6454" marB="0" anchor="ctr"/>
                </a:tc>
                <a:tc>
                  <a:txBody>
                    <a:bodyPr/>
                    <a:lstStyle/>
                    <a:p>
                      <a:pPr algn="ctr" fontAlgn="ctr"/>
                      <a:r>
                        <a:rPr lang="en-US" sz="1050" u="none" strike="noStrike" dirty="0">
                          <a:effectLst/>
                          <a:latin typeface="+mn-lt"/>
                        </a:rPr>
                        <a:t> </a:t>
                      </a:r>
                      <a:endParaRPr lang="en-US" sz="1050" b="0" i="0" u="none" strike="noStrike" dirty="0">
                        <a:solidFill>
                          <a:srgbClr val="000000"/>
                        </a:solidFill>
                        <a:effectLst/>
                        <a:latin typeface="+mn-lt"/>
                      </a:endParaRPr>
                    </a:p>
                  </a:txBody>
                  <a:tcPr marL="6454" marR="6454" marT="6454" marB="0" anchor="ctr"/>
                </a:tc>
                <a:extLst>
                  <a:ext uri="{0D108BD9-81ED-4DB2-BD59-A6C34878D82A}">
                    <a16:rowId xmlns:a16="http://schemas.microsoft.com/office/drawing/2014/main" val="250896572"/>
                  </a:ext>
                </a:extLst>
              </a:tr>
              <a:tr h="258159">
                <a:tc rowSpan="9">
                  <a:txBody>
                    <a:bodyPr/>
                    <a:lstStyle/>
                    <a:p>
                      <a:pPr algn="ctr" fontAlgn="ctr"/>
                      <a:r>
                        <a:rPr lang="en-US" sz="1200" b="1" u="none" strike="noStrike" dirty="0">
                          <a:solidFill>
                            <a:schemeClr val="bg1"/>
                          </a:solidFill>
                          <a:effectLst/>
                          <a:latin typeface="+mn-lt"/>
                        </a:rPr>
                        <a:t>Source</a:t>
                      </a:r>
                      <a:endParaRPr lang="en-US" sz="1200" b="1" i="0" u="none" strike="noStrike" dirty="0">
                        <a:solidFill>
                          <a:schemeClr val="bg1"/>
                        </a:solidFill>
                        <a:effectLst/>
                        <a:latin typeface="+mn-lt"/>
                      </a:endParaRPr>
                    </a:p>
                  </a:txBody>
                  <a:tcPr marL="6454" marR="6454" marT="6454" marB="0" anchor="ctr">
                    <a:solidFill>
                      <a:schemeClr val="accent1"/>
                    </a:solidFill>
                  </a:tcPr>
                </a:tc>
                <a:tc rowSpan="9">
                  <a:txBody>
                    <a:bodyPr/>
                    <a:lstStyle/>
                    <a:p>
                      <a:pPr algn="ctr" fontAlgn="ctr"/>
                      <a:r>
                        <a:rPr lang="en-US" sz="1050" u="none" strike="noStrike" dirty="0">
                          <a:effectLst/>
                          <a:latin typeface="+mn-lt"/>
                        </a:rPr>
                        <a:t>Ill persons</a:t>
                      </a:r>
                      <a:endParaRPr lang="en-US" sz="1050" b="0" i="0" u="none" strike="noStrike" dirty="0">
                        <a:solidFill>
                          <a:srgbClr val="333333"/>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b="1" u="none" strike="noStrike" dirty="0">
                          <a:effectLst/>
                          <a:latin typeface="+mn-lt"/>
                        </a:rPr>
                        <a:t>Grocery stores</a:t>
                      </a:r>
                      <a:endParaRPr lang="en-US" sz="1050" b="1" i="0" u="none" strike="noStrike" dirty="0">
                        <a:solidFill>
                          <a:srgbClr val="333333"/>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b="1" u="none" strike="noStrike" dirty="0">
                          <a:effectLst/>
                          <a:latin typeface="+mn-lt"/>
                        </a:rPr>
                        <a:t>Ceca and regulatory samples</a:t>
                      </a:r>
                      <a:endParaRPr lang="en-US" sz="1050" b="1" i="0" u="none" strike="noStrike" dirty="0">
                        <a:solidFill>
                          <a:srgbClr val="333333"/>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b="1" u="none" strike="noStrike" dirty="0">
                          <a:effectLst/>
                          <a:latin typeface="+mn-lt"/>
                        </a:rPr>
                        <a:t>Ill Animals</a:t>
                      </a:r>
                      <a:endParaRPr lang="en-US" sz="1050" b="1" i="0" u="none" strike="noStrike" dirty="0">
                        <a:solidFill>
                          <a:srgbClr val="000000"/>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b="1" u="none" strike="noStrike" dirty="0">
                          <a:solidFill>
                            <a:schemeClr val="tx1"/>
                          </a:solidFill>
                          <a:effectLst/>
                          <a:latin typeface="+mn-lt"/>
                        </a:rPr>
                        <a:t>Pilot Studies</a:t>
                      </a:r>
                      <a:endParaRPr lang="en-US" sz="1050" b="1" i="0" u="none" strike="noStrike" dirty="0">
                        <a:solidFill>
                          <a:schemeClr val="tx1"/>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b="1" u="none" strike="noStrike" dirty="0">
                          <a:effectLst/>
                          <a:latin typeface="+mn-lt"/>
                        </a:rPr>
                        <a:t>Submitted Genomes</a:t>
                      </a:r>
                      <a:endParaRPr lang="en-US" sz="1050" b="1" i="0" u="none" strike="noStrike" dirty="0">
                        <a:solidFill>
                          <a:srgbClr val="000000"/>
                        </a:solidFill>
                        <a:effectLst/>
                        <a:latin typeface="+mn-lt"/>
                      </a:endParaRPr>
                    </a:p>
                  </a:txBody>
                  <a:tcPr marL="6454" marR="6454" marT="6454" marB="0" anchor="ctr">
                    <a:solidFill>
                      <a:schemeClr val="accent1">
                        <a:lumMod val="40000"/>
                        <a:lumOff val="60000"/>
                      </a:schemeClr>
                    </a:solidFill>
                  </a:tcPr>
                </a:tc>
                <a:extLst>
                  <a:ext uri="{0D108BD9-81ED-4DB2-BD59-A6C34878D82A}">
                    <a16:rowId xmlns:a16="http://schemas.microsoft.com/office/drawing/2014/main" val="4018638112"/>
                  </a:ext>
                </a:extLst>
              </a:tr>
              <a:tr h="129080">
                <a:tc vMerge="1">
                  <a:txBody>
                    <a:bodyPr/>
                    <a:lstStyle/>
                    <a:p>
                      <a:endParaRPr lang="en-US"/>
                    </a:p>
                  </a:txBody>
                  <a:tcPr/>
                </a:tc>
                <a:tc vMerge="1">
                  <a:txBody>
                    <a:bodyPr/>
                    <a:lstStyle/>
                    <a:p>
                      <a:endParaRPr lang="en-US"/>
                    </a:p>
                  </a:txBody>
                  <a:tcPr/>
                </a:tc>
                <a:tc>
                  <a:txBody>
                    <a:bodyPr/>
                    <a:lstStyle/>
                    <a:p>
                      <a:pPr algn="ctr" fontAlgn="ctr"/>
                      <a:r>
                        <a:rPr lang="en-US" sz="1050" u="none" strike="noStrike" dirty="0">
                          <a:effectLst/>
                          <a:latin typeface="+mn-lt"/>
                        </a:rPr>
                        <a:t>Chicken</a:t>
                      </a:r>
                      <a:endParaRPr lang="en-US" sz="1050" b="0" i="0" u="none" strike="noStrike" dirty="0">
                        <a:solidFill>
                          <a:srgbClr val="333333"/>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u="none" strike="noStrike">
                          <a:effectLst/>
                          <a:latin typeface="+mn-lt"/>
                        </a:rPr>
                        <a:t>Chickens</a:t>
                      </a:r>
                      <a:endParaRPr lang="en-US" sz="1050" b="0" i="0" u="none" strike="noStrike">
                        <a:solidFill>
                          <a:srgbClr val="333333"/>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u="none" strike="noStrike" dirty="0">
                          <a:solidFill>
                            <a:schemeClr val="tx1"/>
                          </a:solidFill>
                          <a:effectLst/>
                          <a:latin typeface="+mn-lt"/>
                        </a:rPr>
                        <a:t>Dogs</a:t>
                      </a:r>
                      <a:endParaRPr lang="en-US" sz="1050" b="0" i="0" u="none" strike="noStrike" dirty="0">
                        <a:solidFill>
                          <a:schemeClr val="tx1"/>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u="none" strike="noStrike" dirty="0">
                          <a:solidFill>
                            <a:schemeClr val="tx1"/>
                          </a:solidFill>
                          <a:effectLst/>
                          <a:latin typeface="+mn-lt"/>
                        </a:rPr>
                        <a:t>Method dev. (2021-2)</a:t>
                      </a:r>
                      <a:endParaRPr lang="en-US" sz="1050" b="0" i="0" u="none" strike="noStrike" dirty="0">
                        <a:solidFill>
                          <a:schemeClr val="tx1"/>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u="none" strike="noStrike" dirty="0" err="1">
                          <a:effectLst/>
                          <a:latin typeface="+mn-lt"/>
                        </a:rPr>
                        <a:t>AMRFinderPlus</a:t>
                      </a:r>
                      <a:endParaRPr lang="en-US" sz="1050" b="0" i="0" u="none" strike="noStrike" dirty="0">
                        <a:solidFill>
                          <a:srgbClr val="000000"/>
                        </a:solidFill>
                        <a:effectLst/>
                        <a:latin typeface="+mn-lt"/>
                      </a:endParaRPr>
                    </a:p>
                  </a:txBody>
                  <a:tcPr marL="6454" marR="6454" marT="6454" marB="0" anchor="ctr">
                    <a:solidFill>
                      <a:schemeClr val="accent1">
                        <a:lumMod val="40000"/>
                        <a:lumOff val="60000"/>
                      </a:schemeClr>
                    </a:solidFill>
                  </a:tcPr>
                </a:tc>
                <a:extLst>
                  <a:ext uri="{0D108BD9-81ED-4DB2-BD59-A6C34878D82A}">
                    <a16:rowId xmlns:a16="http://schemas.microsoft.com/office/drawing/2014/main" val="2431924364"/>
                  </a:ext>
                </a:extLst>
              </a:tr>
              <a:tr h="129080">
                <a:tc vMerge="1">
                  <a:txBody>
                    <a:bodyPr/>
                    <a:lstStyle/>
                    <a:p>
                      <a:endParaRPr lang="en-US"/>
                    </a:p>
                  </a:txBody>
                  <a:tcPr/>
                </a:tc>
                <a:tc vMerge="1">
                  <a:txBody>
                    <a:bodyPr/>
                    <a:lstStyle/>
                    <a:p>
                      <a:endParaRPr lang="en-US"/>
                    </a:p>
                  </a:txBody>
                  <a:tcPr/>
                </a:tc>
                <a:tc>
                  <a:txBody>
                    <a:bodyPr/>
                    <a:lstStyle/>
                    <a:p>
                      <a:pPr algn="ctr" fontAlgn="ctr"/>
                      <a:r>
                        <a:rPr lang="en-US" sz="1050" u="none" strike="noStrike" dirty="0">
                          <a:effectLst/>
                          <a:latin typeface="+mn-lt"/>
                        </a:rPr>
                        <a:t>Ground Turkey</a:t>
                      </a:r>
                      <a:endParaRPr lang="en-US" sz="1050" b="0" i="0" u="none" strike="noStrike" dirty="0">
                        <a:solidFill>
                          <a:srgbClr val="333333"/>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u="none" strike="noStrike" dirty="0">
                          <a:effectLst/>
                          <a:latin typeface="+mn-lt"/>
                        </a:rPr>
                        <a:t>Turkeys</a:t>
                      </a:r>
                      <a:endParaRPr lang="en-US" sz="1050" b="0" i="0" u="none" strike="noStrike" dirty="0">
                        <a:solidFill>
                          <a:srgbClr val="333333"/>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u="none" strike="noStrike" dirty="0">
                          <a:solidFill>
                            <a:schemeClr val="tx1"/>
                          </a:solidFill>
                          <a:effectLst/>
                          <a:latin typeface="+mn-lt"/>
                        </a:rPr>
                        <a:t>Cats</a:t>
                      </a:r>
                      <a:endParaRPr lang="en-US" sz="1050" b="0" i="0" u="none" strike="noStrike" dirty="0">
                        <a:solidFill>
                          <a:schemeClr val="tx1"/>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u="none" strike="noStrike" dirty="0">
                          <a:solidFill>
                            <a:schemeClr val="tx1"/>
                          </a:solidFill>
                          <a:effectLst/>
                          <a:latin typeface="+mn-lt"/>
                        </a:rPr>
                        <a:t>Watersheds (2022) </a:t>
                      </a:r>
                      <a:endParaRPr lang="en-US" sz="1050" b="0" i="0" u="none" strike="noStrike" dirty="0">
                        <a:solidFill>
                          <a:schemeClr val="tx1"/>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u="none" strike="noStrike" dirty="0">
                          <a:effectLst/>
                          <a:latin typeface="+mn-lt"/>
                        </a:rPr>
                        <a:t> </a:t>
                      </a:r>
                      <a:endParaRPr lang="en-US" sz="1050" b="0" i="0" u="none" strike="noStrike" dirty="0">
                        <a:solidFill>
                          <a:srgbClr val="000000"/>
                        </a:solidFill>
                        <a:effectLst/>
                        <a:latin typeface="+mn-lt"/>
                      </a:endParaRPr>
                    </a:p>
                  </a:txBody>
                  <a:tcPr marL="6454" marR="6454" marT="6454" marB="0" anchor="ctr">
                    <a:solidFill>
                      <a:schemeClr val="accent1">
                        <a:lumMod val="40000"/>
                        <a:lumOff val="60000"/>
                      </a:schemeClr>
                    </a:solidFill>
                  </a:tcPr>
                </a:tc>
                <a:extLst>
                  <a:ext uri="{0D108BD9-81ED-4DB2-BD59-A6C34878D82A}">
                    <a16:rowId xmlns:a16="http://schemas.microsoft.com/office/drawing/2014/main" val="1304458768"/>
                  </a:ext>
                </a:extLst>
              </a:tr>
              <a:tr h="129080">
                <a:tc vMerge="1">
                  <a:txBody>
                    <a:bodyPr/>
                    <a:lstStyle/>
                    <a:p>
                      <a:endParaRPr lang="en-US"/>
                    </a:p>
                  </a:txBody>
                  <a:tcPr/>
                </a:tc>
                <a:tc vMerge="1">
                  <a:txBody>
                    <a:bodyPr/>
                    <a:lstStyle/>
                    <a:p>
                      <a:endParaRPr lang="en-US"/>
                    </a:p>
                  </a:txBody>
                  <a:tcPr/>
                </a:tc>
                <a:tc>
                  <a:txBody>
                    <a:bodyPr/>
                    <a:lstStyle/>
                    <a:p>
                      <a:pPr algn="ctr" fontAlgn="ctr"/>
                      <a:r>
                        <a:rPr lang="en-US" sz="1050" u="none" strike="noStrike" dirty="0">
                          <a:effectLst/>
                          <a:latin typeface="+mn-lt"/>
                        </a:rPr>
                        <a:t>Ground Beef</a:t>
                      </a:r>
                      <a:endParaRPr lang="en-US" sz="1050" b="0" i="0" u="none" strike="noStrike" dirty="0">
                        <a:solidFill>
                          <a:srgbClr val="333333"/>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u="none" strike="noStrike" dirty="0">
                          <a:effectLst/>
                          <a:latin typeface="+mn-lt"/>
                        </a:rPr>
                        <a:t>Cattle</a:t>
                      </a:r>
                      <a:endParaRPr lang="en-US" sz="1050" b="0" i="0" u="none" strike="noStrike" dirty="0">
                        <a:solidFill>
                          <a:srgbClr val="333333"/>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u="none" strike="noStrike" dirty="0">
                          <a:solidFill>
                            <a:schemeClr val="tx1"/>
                          </a:solidFill>
                          <a:effectLst/>
                          <a:latin typeface="+mn-lt"/>
                        </a:rPr>
                        <a:t>Cattle</a:t>
                      </a:r>
                      <a:endParaRPr lang="en-US" sz="1050" b="0" i="0" u="none" strike="noStrike" dirty="0">
                        <a:solidFill>
                          <a:schemeClr val="tx1"/>
                        </a:solidFill>
                        <a:effectLst/>
                        <a:latin typeface="+mn-lt"/>
                      </a:endParaRPr>
                    </a:p>
                  </a:txBody>
                  <a:tcPr marL="6454" marR="6454" marT="6454" marB="0" anchor="ctr">
                    <a:solidFill>
                      <a:schemeClr val="accent1">
                        <a:lumMod val="40000"/>
                        <a:lumOff val="60000"/>
                      </a:schemeClr>
                    </a:solidFill>
                  </a:tcPr>
                </a:tc>
                <a:tc>
                  <a:txBody>
                    <a:bodyPr/>
                    <a:lstStyle/>
                    <a:p>
                      <a:pPr marL="0" marR="0" lvl="0" indent="0" algn="ctr" defTabSz="457200" rtl="0" eaLnBrk="1" fontAlgn="ctr" latinLnBrk="0" hangingPunct="1">
                        <a:lnSpc>
                          <a:spcPct val="100000"/>
                        </a:lnSpc>
                        <a:spcBef>
                          <a:spcPts val="0"/>
                        </a:spcBef>
                        <a:spcAft>
                          <a:spcPts val="0"/>
                        </a:spcAft>
                        <a:buClrTx/>
                        <a:buSzTx/>
                        <a:buFontTx/>
                        <a:buNone/>
                        <a:tabLst/>
                        <a:defRPr/>
                      </a:pPr>
                      <a:r>
                        <a:rPr lang="en-US" sz="1050" u="none" strike="noStrike" dirty="0" err="1">
                          <a:solidFill>
                            <a:schemeClr val="tx1"/>
                          </a:solidFill>
                          <a:effectLst/>
                          <a:latin typeface="+mn-lt"/>
                        </a:rPr>
                        <a:t>Nat’l</a:t>
                      </a:r>
                      <a:r>
                        <a:rPr lang="en-US" sz="1050" u="none" strike="noStrike" dirty="0">
                          <a:solidFill>
                            <a:schemeClr val="tx1"/>
                          </a:solidFill>
                          <a:effectLst/>
                          <a:latin typeface="+mn-lt"/>
                        </a:rPr>
                        <a:t> survey (2023-4)  </a:t>
                      </a:r>
                      <a:endParaRPr lang="en-US" sz="1050" b="0" i="0" u="none" strike="noStrike" dirty="0">
                        <a:solidFill>
                          <a:schemeClr val="tx1"/>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u="none" strike="noStrike" dirty="0">
                          <a:effectLst/>
                          <a:latin typeface="+mn-lt"/>
                        </a:rPr>
                        <a:t> </a:t>
                      </a:r>
                      <a:endParaRPr lang="en-US" sz="1050" b="0" i="0" u="none" strike="noStrike" dirty="0">
                        <a:solidFill>
                          <a:srgbClr val="000000"/>
                        </a:solidFill>
                        <a:effectLst/>
                        <a:latin typeface="+mn-lt"/>
                      </a:endParaRPr>
                    </a:p>
                  </a:txBody>
                  <a:tcPr marL="6454" marR="6454" marT="6454" marB="0" anchor="ctr">
                    <a:solidFill>
                      <a:schemeClr val="accent1">
                        <a:lumMod val="40000"/>
                        <a:lumOff val="60000"/>
                      </a:schemeClr>
                    </a:solidFill>
                  </a:tcPr>
                </a:tc>
                <a:extLst>
                  <a:ext uri="{0D108BD9-81ED-4DB2-BD59-A6C34878D82A}">
                    <a16:rowId xmlns:a16="http://schemas.microsoft.com/office/drawing/2014/main" val="2848929711"/>
                  </a:ext>
                </a:extLst>
              </a:tr>
              <a:tr h="129080">
                <a:tc vMerge="1">
                  <a:txBody>
                    <a:bodyPr/>
                    <a:lstStyle/>
                    <a:p>
                      <a:endParaRPr lang="en-US"/>
                    </a:p>
                  </a:txBody>
                  <a:tcPr/>
                </a:tc>
                <a:tc vMerge="1">
                  <a:txBody>
                    <a:bodyPr/>
                    <a:lstStyle/>
                    <a:p>
                      <a:endParaRPr lang="en-US"/>
                    </a:p>
                  </a:txBody>
                  <a:tcPr/>
                </a:tc>
                <a:tc>
                  <a:txBody>
                    <a:bodyPr/>
                    <a:lstStyle/>
                    <a:p>
                      <a:pPr algn="ctr" fontAlgn="ctr"/>
                      <a:r>
                        <a:rPr lang="en-US" sz="1050" u="none" strike="noStrike">
                          <a:effectLst/>
                          <a:latin typeface="+mn-lt"/>
                        </a:rPr>
                        <a:t>Pork</a:t>
                      </a:r>
                      <a:endParaRPr lang="en-US" sz="1050" b="0" i="0" u="none" strike="noStrike">
                        <a:solidFill>
                          <a:srgbClr val="333333"/>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u="none" strike="noStrike" dirty="0">
                          <a:effectLst/>
                          <a:latin typeface="+mn-lt"/>
                        </a:rPr>
                        <a:t>Swine</a:t>
                      </a:r>
                      <a:endParaRPr lang="en-US" sz="1050" b="0" i="0" u="none" strike="noStrike" dirty="0">
                        <a:solidFill>
                          <a:srgbClr val="333333"/>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u="none" strike="noStrike" dirty="0">
                          <a:solidFill>
                            <a:schemeClr val="tx1"/>
                          </a:solidFill>
                          <a:effectLst/>
                          <a:latin typeface="+mn-lt"/>
                        </a:rPr>
                        <a:t>Pigs</a:t>
                      </a:r>
                      <a:endParaRPr lang="en-US" sz="1050" b="0" i="0" u="none" strike="noStrike" dirty="0">
                        <a:solidFill>
                          <a:schemeClr val="tx1"/>
                        </a:solidFill>
                        <a:effectLst/>
                        <a:latin typeface="+mn-lt"/>
                      </a:endParaRPr>
                    </a:p>
                  </a:txBody>
                  <a:tcPr marL="6454" marR="6454" marT="6454" marB="0" anchor="ctr">
                    <a:solidFill>
                      <a:schemeClr val="accent1">
                        <a:lumMod val="40000"/>
                        <a:lumOff val="60000"/>
                      </a:schemeClr>
                    </a:solidFill>
                  </a:tcPr>
                </a:tc>
                <a:tc>
                  <a:txBody>
                    <a:bodyPr/>
                    <a:lstStyle/>
                    <a:p>
                      <a:pPr algn="ctr" fontAlgn="ctr"/>
                      <a:endParaRPr lang="en-US" sz="1050" b="0" i="0" u="none" strike="noStrike" dirty="0">
                        <a:solidFill>
                          <a:srgbClr val="FF0000"/>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u="none" strike="noStrike" dirty="0">
                          <a:effectLst/>
                          <a:latin typeface="+mn-lt"/>
                        </a:rPr>
                        <a:t> </a:t>
                      </a:r>
                      <a:endParaRPr lang="en-US" sz="1050" b="0" i="0" u="none" strike="noStrike" dirty="0">
                        <a:solidFill>
                          <a:srgbClr val="000000"/>
                        </a:solidFill>
                        <a:effectLst/>
                        <a:latin typeface="+mn-lt"/>
                      </a:endParaRPr>
                    </a:p>
                  </a:txBody>
                  <a:tcPr marL="6454" marR="6454" marT="6454" marB="0" anchor="ctr">
                    <a:solidFill>
                      <a:schemeClr val="accent1">
                        <a:lumMod val="40000"/>
                        <a:lumOff val="60000"/>
                      </a:schemeClr>
                    </a:solidFill>
                  </a:tcPr>
                </a:tc>
                <a:extLst>
                  <a:ext uri="{0D108BD9-81ED-4DB2-BD59-A6C34878D82A}">
                    <a16:rowId xmlns:a16="http://schemas.microsoft.com/office/drawing/2014/main" val="2991065518"/>
                  </a:ext>
                </a:extLst>
              </a:tr>
              <a:tr h="129080">
                <a:tc vMerge="1">
                  <a:txBody>
                    <a:bodyPr/>
                    <a:lstStyle/>
                    <a:p>
                      <a:endParaRPr lang="en-US"/>
                    </a:p>
                  </a:txBody>
                  <a:tcPr/>
                </a:tc>
                <a:tc vMerge="1">
                  <a:txBody>
                    <a:bodyPr/>
                    <a:lstStyle/>
                    <a:p>
                      <a:endParaRPr lang="en-US"/>
                    </a:p>
                  </a:txBody>
                  <a:tcPr/>
                </a:tc>
                <a:tc>
                  <a:txBody>
                    <a:bodyPr/>
                    <a:lstStyle/>
                    <a:p>
                      <a:pPr algn="ctr" fontAlgn="ctr"/>
                      <a:r>
                        <a:rPr lang="en-US" sz="1050" u="none" strike="noStrike" dirty="0">
                          <a:solidFill>
                            <a:schemeClr val="tx1"/>
                          </a:solidFill>
                          <a:effectLst/>
                          <a:latin typeface="+mn-lt"/>
                        </a:rPr>
                        <a:t>Shrimp</a:t>
                      </a:r>
                      <a:endParaRPr lang="en-US" sz="1050" b="0" i="0" u="none" strike="noStrike" dirty="0">
                        <a:solidFill>
                          <a:schemeClr val="tx1"/>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u="none" strike="noStrike" dirty="0">
                          <a:solidFill>
                            <a:srgbClr val="FF0000"/>
                          </a:solidFill>
                          <a:effectLst/>
                          <a:latin typeface="+mn-lt"/>
                        </a:rPr>
                        <a:t>Veal</a:t>
                      </a:r>
                      <a:endParaRPr lang="en-US" sz="1050" b="0" i="0" u="none" strike="noStrike" dirty="0">
                        <a:solidFill>
                          <a:srgbClr val="FF0000"/>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u="none" strike="noStrike" dirty="0">
                          <a:solidFill>
                            <a:schemeClr val="tx1"/>
                          </a:solidFill>
                          <a:effectLst/>
                          <a:latin typeface="+mn-lt"/>
                        </a:rPr>
                        <a:t>Poultry</a:t>
                      </a:r>
                      <a:endParaRPr lang="en-US" sz="1050" b="0" i="0" u="none" strike="noStrike" dirty="0">
                        <a:solidFill>
                          <a:schemeClr val="tx1"/>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u="none" strike="noStrike" dirty="0">
                          <a:effectLst/>
                          <a:latin typeface="+mn-lt"/>
                        </a:rPr>
                        <a:t> </a:t>
                      </a:r>
                      <a:endParaRPr lang="en-US" sz="1050" b="0" i="0" u="none" strike="noStrike" dirty="0">
                        <a:solidFill>
                          <a:srgbClr val="000000"/>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u="none" strike="noStrike" dirty="0">
                          <a:effectLst/>
                          <a:latin typeface="+mn-lt"/>
                        </a:rPr>
                        <a:t> </a:t>
                      </a:r>
                      <a:endParaRPr lang="en-US" sz="1050" b="0" i="0" u="none" strike="noStrike" dirty="0">
                        <a:solidFill>
                          <a:srgbClr val="000000"/>
                        </a:solidFill>
                        <a:effectLst/>
                        <a:latin typeface="+mn-lt"/>
                      </a:endParaRPr>
                    </a:p>
                  </a:txBody>
                  <a:tcPr marL="6454" marR="6454" marT="6454" marB="0" anchor="ctr">
                    <a:solidFill>
                      <a:schemeClr val="accent1">
                        <a:lumMod val="40000"/>
                        <a:lumOff val="60000"/>
                      </a:schemeClr>
                    </a:solidFill>
                  </a:tcPr>
                </a:tc>
                <a:extLst>
                  <a:ext uri="{0D108BD9-81ED-4DB2-BD59-A6C34878D82A}">
                    <a16:rowId xmlns:a16="http://schemas.microsoft.com/office/drawing/2014/main" val="2550806097"/>
                  </a:ext>
                </a:extLst>
              </a:tr>
              <a:tr h="129080">
                <a:tc vMerge="1">
                  <a:txBody>
                    <a:bodyPr/>
                    <a:lstStyle/>
                    <a:p>
                      <a:endParaRPr lang="en-US"/>
                    </a:p>
                  </a:txBody>
                  <a:tcPr/>
                </a:tc>
                <a:tc vMerge="1">
                  <a:txBody>
                    <a:bodyPr/>
                    <a:lstStyle/>
                    <a:p>
                      <a:endParaRPr lang="en-US"/>
                    </a:p>
                  </a:txBody>
                  <a:tcPr/>
                </a:tc>
                <a:tc>
                  <a:txBody>
                    <a:bodyPr/>
                    <a:lstStyle/>
                    <a:p>
                      <a:pPr algn="ctr" fontAlgn="ctr"/>
                      <a:r>
                        <a:rPr lang="en-US" sz="1050" u="none" strike="noStrike" dirty="0">
                          <a:solidFill>
                            <a:schemeClr val="tx1"/>
                          </a:solidFill>
                          <a:effectLst/>
                          <a:latin typeface="+mn-lt"/>
                        </a:rPr>
                        <a:t>Tilapia</a:t>
                      </a:r>
                      <a:endParaRPr lang="en-US" sz="1050" b="0" i="0" u="none" strike="noStrike" dirty="0">
                        <a:solidFill>
                          <a:schemeClr val="tx1"/>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u="none" strike="noStrike" dirty="0">
                          <a:solidFill>
                            <a:srgbClr val="FF0000"/>
                          </a:solidFill>
                          <a:effectLst/>
                          <a:latin typeface="+mn-lt"/>
                        </a:rPr>
                        <a:t>Lamb</a:t>
                      </a:r>
                      <a:endParaRPr lang="en-US" sz="1050" b="0" i="0" u="none" strike="noStrike" dirty="0">
                        <a:solidFill>
                          <a:srgbClr val="FF0000"/>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u="none" strike="noStrike" dirty="0">
                          <a:effectLst/>
                          <a:latin typeface="+mn-lt"/>
                        </a:rPr>
                        <a:t> </a:t>
                      </a:r>
                      <a:r>
                        <a:rPr lang="en-US" sz="1050" u="none" strike="noStrike" dirty="0">
                          <a:solidFill>
                            <a:srgbClr val="FF0000"/>
                          </a:solidFill>
                          <a:effectLst/>
                          <a:latin typeface="+mn-lt"/>
                        </a:rPr>
                        <a:t>Other</a:t>
                      </a:r>
                      <a:endParaRPr lang="en-US" sz="1050" b="0" i="0" u="none" strike="noStrike" dirty="0">
                        <a:solidFill>
                          <a:srgbClr val="FF0000"/>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u="none" strike="noStrike" dirty="0">
                          <a:effectLst/>
                          <a:latin typeface="+mn-lt"/>
                        </a:rPr>
                        <a:t> </a:t>
                      </a:r>
                      <a:endParaRPr lang="en-US" sz="1050" b="0" i="0" u="none" strike="noStrike" dirty="0">
                        <a:solidFill>
                          <a:srgbClr val="000000"/>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u="none" strike="noStrike" dirty="0">
                          <a:effectLst/>
                          <a:latin typeface="+mn-lt"/>
                        </a:rPr>
                        <a:t> </a:t>
                      </a:r>
                      <a:endParaRPr lang="en-US" sz="1050" b="0" i="0" u="none" strike="noStrike" dirty="0">
                        <a:solidFill>
                          <a:srgbClr val="000000"/>
                        </a:solidFill>
                        <a:effectLst/>
                        <a:latin typeface="+mn-lt"/>
                      </a:endParaRPr>
                    </a:p>
                  </a:txBody>
                  <a:tcPr marL="6454" marR="6454" marT="6454" marB="0" anchor="ctr">
                    <a:solidFill>
                      <a:schemeClr val="accent1">
                        <a:lumMod val="40000"/>
                        <a:lumOff val="60000"/>
                      </a:schemeClr>
                    </a:solidFill>
                  </a:tcPr>
                </a:tc>
                <a:extLst>
                  <a:ext uri="{0D108BD9-81ED-4DB2-BD59-A6C34878D82A}">
                    <a16:rowId xmlns:a16="http://schemas.microsoft.com/office/drawing/2014/main" val="2433556594"/>
                  </a:ext>
                </a:extLst>
              </a:tr>
              <a:tr h="129080">
                <a:tc vMerge="1">
                  <a:txBody>
                    <a:bodyPr/>
                    <a:lstStyle/>
                    <a:p>
                      <a:endParaRPr lang="en-US"/>
                    </a:p>
                  </a:txBody>
                  <a:tcPr/>
                </a:tc>
                <a:tc vMerge="1">
                  <a:txBody>
                    <a:bodyPr/>
                    <a:lstStyle/>
                    <a:p>
                      <a:endParaRPr lang="en-US"/>
                    </a:p>
                  </a:txBody>
                  <a:tcPr/>
                </a:tc>
                <a:tc>
                  <a:txBody>
                    <a:bodyPr/>
                    <a:lstStyle/>
                    <a:p>
                      <a:pPr algn="ctr" fontAlgn="ctr"/>
                      <a:r>
                        <a:rPr lang="en-US" sz="1050" u="none" strike="noStrike" dirty="0">
                          <a:solidFill>
                            <a:schemeClr val="tx1"/>
                          </a:solidFill>
                          <a:effectLst/>
                          <a:latin typeface="+mn-lt"/>
                        </a:rPr>
                        <a:t>Salmon </a:t>
                      </a:r>
                      <a:endParaRPr lang="en-US" sz="1050" b="0" i="0" u="none" strike="noStrike" dirty="0">
                        <a:solidFill>
                          <a:schemeClr val="tx1"/>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u="none" strike="noStrike" dirty="0">
                          <a:solidFill>
                            <a:srgbClr val="FF0000"/>
                          </a:solidFill>
                          <a:effectLst/>
                          <a:latin typeface="+mn-lt"/>
                        </a:rPr>
                        <a:t>Goat</a:t>
                      </a:r>
                      <a:endParaRPr lang="en-US" sz="1050" b="0" i="0" u="none" strike="noStrike" dirty="0">
                        <a:solidFill>
                          <a:srgbClr val="FF0000"/>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u="none" strike="noStrike" dirty="0">
                          <a:effectLst/>
                          <a:latin typeface="+mn-lt"/>
                        </a:rPr>
                        <a:t> </a:t>
                      </a:r>
                      <a:endParaRPr lang="en-US" sz="1050" b="0" i="0" u="none" strike="noStrike" dirty="0">
                        <a:solidFill>
                          <a:srgbClr val="000000"/>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u="none" strike="noStrike">
                          <a:effectLst/>
                          <a:latin typeface="+mn-lt"/>
                        </a:rPr>
                        <a:t> </a:t>
                      </a:r>
                      <a:endParaRPr lang="en-US" sz="1050" b="0" i="0" u="none" strike="noStrike">
                        <a:solidFill>
                          <a:srgbClr val="000000"/>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u="none" strike="noStrike" dirty="0">
                          <a:effectLst/>
                          <a:latin typeface="+mn-lt"/>
                        </a:rPr>
                        <a:t> </a:t>
                      </a:r>
                      <a:endParaRPr lang="en-US" sz="1050" b="0" i="0" u="none" strike="noStrike" dirty="0">
                        <a:solidFill>
                          <a:srgbClr val="000000"/>
                        </a:solidFill>
                        <a:effectLst/>
                        <a:latin typeface="+mn-lt"/>
                      </a:endParaRPr>
                    </a:p>
                  </a:txBody>
                  <a:tcPr marL="6454" marR="6454" marT="6454" marB="0" anchor="ctr">
                    <a:solidFill>
                      <a:schemeClr val="accent1">
                        <a:lumMod val="40000"/>
                        <a:lumOff val="60000"/>
                      </a:schemeClr>
                    </a:solidFill>
                  </a:tcPr>
                </a:tc>
                <a:extLst>
                  <a:ext uri="{0D108BD9-81ED-4DB2-BD59-A6C34878D82A}">
                    <a16:rowId xmlns:a16="http://schemas.microsoft.com/office/drawing/2014/main" val="1020748599"/>
                  </a:ext>
                </a:extLst>
              </a:tr>
              <a:tr h="129080">
                <a:tc vMerge="1">
                  <a:txBody>
                    <a:bodyPr/>
                    <a:lstStyle/>
                    <a:p>
                      <a:endParaRPr lang="en-US"/>
                    </a:p>
                  </a:txBody>
                  <a:tcPr/>
                </a:tc>
                <a:tc vMerge="1">
                  <a:txBody>
                    <a:bodyPr/>
                    <a:lstStyle/>
                    <a:p>
                      <a:endParaRPr lang="en-US"/>
                    </a:p>
                  </a:txBody>
                  <a:tcPr/>
                </a:tc>
                <a:tc>
                  <a:txBody>
                    <a:bodyPr/>
                    <a:lstStyle/>
                    <a:p>
                      <a:pPr algn="ctr" fontAlgn="ctr"/>
                      <a:r>
                        <a:rPr lang="en-US" sz="1050" u="none" strike="noStrike" dirty="0">
                          <a:solidFill>
                            <a:srgbClr val="FF0000"/>
                          </a:solidFill>
                          <a:effectLst/>
                          <a:latin typeface="+mn-lt"/>
                        </a:rPr>
                        <a:t> Pilot surveys (veal, giblets)</a:t>
                      </a:r>
                      <a:endParaRPr lang="en-US" sz="1050" b="0" i="0" u="none" strike="noStrike" dirty="0">
                        <a:solidFill>
                          <a:srgbClr val="FF0000"/>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u="none" strike="noStrike" dirty="0">
                          <a:solidFill>
                            <a:srgbClr val="FF0000"/>
                          </a:solidFill>
                          <a:effectLst/>
                          <a:latin typeface="+mn-lt"/>
                        </a:rPr>
                        <a:t>Catfish</a:t>
                      </a:r>
                      <a:endParaRPr lang="en-US" sz="1050" b="0" i="0" u="none" strike="noStrike" dirty="0">
                        <a:solidFill>
                          <a:srgbClr val="FF0000"/>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u="none" strike="noStrike" dirty="0">
                          <a:effectLst/>
                          <a:latin typeface="+mn-lt"/>
                        </a:rPr>
                        <a:t> </a:t>
                      </a:r>
                      <a:endParaRPr lang="en-US" sz="1050" b="0" i="0" u="none" strike="noStrike" dirty="0">
                        <a:solidFill>
                          <a:srgbClr val="000000"/>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u="none" strike="noStrike">
                          <a:effectLst/>
                          <a:latin typeface="+mn-lt"/>
                        </a:rPr>
                        <a:t> </a:t>
                      </a:r>
                      <a:endParaRPr lang="en-US" sz="1050" b="0" i="0" u="none" strike="noStrike">
                        <a:solidFill>
                          <a:srgbClr val="000000"/>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u="none" strike="noStrike" dirty="0">
                          <a:effectLst/>
                          <a:latin typeface="+mn-lt"/>
                        </a:rPr>
                        <a:t> </a:t>
                      </a:r>
                      <a:endParaRPr lang="en-US" sz="1050" b="0" i="0" u="none" strike="noStrike" dirty="0">
                        <a:solidFill>
                          <a:srgbClr val="000000"/>
                        </a:solidFill>
                        <a:effectLst/>
                        <a:latin typeface="+mn-lt"/>
                      </a:endParaRPr>
                    </a:p>
                  </a:txBody>
                  <a:tcPr marL="6454" marR="6454" marT="6454" marB="0" anchor="ctr">
                    <a:solidFill>
                      <a:schemeClr val="accent1">
                        <a:lumMod val="40000"/>
                        <a:lumOff val="60000"/>
                      </a:schemeClr>
                    </a:solidFill>
                  </a:tcPr>
                </a:tc>
                <a:extLst>
                  <a:ext uri="{0D108BD9-81ED-4DB2-BD59-A6C34878D82A}">
                    <a16:rowId xmlns:a16="http://schemas.microsoft.com/office/drawing/2014/main" val="2833845312"/>
                  </a:ext>
                </a:extLst>
              </a:tr>
              <a:tr h="129080">
                <a:tc rowSpan="6">
                  <a:txBody>
                    <a:bodyPr/>
                    <a:lstStyle/>
                    <a:p>
                      <a:pPr algn="ctr" fontAlgn="ctr"/>
                      <a:r>
                        <a:rPr lang="en-US" sz="1200" b="1" u="none" strike="noStrike" dirty="0">
                          <a:solidFill>
                            <a:schemeClr val="bg1"/>
                          </a:solidFill>
                          <a:effectLst/>
                          <a:latin typeface="+mn-lt"/>
                        </a:rPr>
                        <a:t>Bacteria</a:t>
                      </a:r>
                      <a:endParaRPr lang="en-US" sz="1200" b="1" i="0" u="none" strike="noStrike" dirty="0">
                        <a:solidFill>
                          <a:schemeClr val="bg1"/>
                        </a:solidFill>
                        <a:effectLst/>
                        <a:latin typeface="+mn-lt"/>
                      </a:endParaRPr>
                    </a:p>
                  </a:txBody>
                  <a:tcPr marL="6454" marR="6454" marT="6454" marB="0" anchor="ctr">
                    <a:solidFill>
                      <a:schemeClr val="accent1"/>
                    </a:solidFill>
                  </a:tcPr>
                </a:tc>
                <a:tc>
                  <a:txBody>
                    <a:bodyPr/>
                    <a:lstStyle/>
                    <a:p>
                      <a:pPr algn="ctr" fontAlgn="ctr"/>
                      <a:r>
                        <a:rPr lang="en-US" sz="1050" i="1" u="none" strike="noStrike" dirty="0">
                          <a:effectLst/>
                          <a:latin typeface="+mn-lt"/>
                        </a:rPr>
                        <a:t>Salmonella</a:t>
                      </a:r>
                      <a:endParaRPr lang="en-US" sz="1050" b="0" i="1" u="none" strike="noStrike" dirty="0">
                        <a:solidFill>
                          <a:srgbClr val="000000"/>
                        </a:solidFill>
                        <a:effectLst/>
                        <a:latin typeface="+mn-lt"/>
                      </a:endParaRPr>
                    </a:p>
                  </a:txBody>
                  <a:tcPr marL="6454" marR="6454" marT="6454" marB="0" anchor="ctr"/>
                </a:tc>
                <a:tc>
                  <a:txBody>
                    <a:bodyPr/>
                    <a:lstStyle/>
                    <a:p>
                      <a:pPr algn="ctr" fontAlgn="ctr"/>
                      <a:r>
                        <a:rPr lang="en-US" sz="1050" i="1" u="none" strike="noStrike" dirty="0">
                          <a:effectLst/>
                          <a:latin typeface="+mn-lt"/>
                        </a:rPr>
                        <a:t>Salmonella</a:t>
                      </a:r>
                      <a:endParaRPr lang="en-US" sz="1050" b="0" i="1" u="none" strike="noStrike" dirty="0">
                        <a:solidFill>
                          <a:srgbClr val="000000"/>
                        </a:solidFill>
                        <a:effectLst/>
                        <a:latin typeface="+mn-lt"/>
                      </a:endParaRPr>
                    </a:p>
                  </a:txBody>
                  <a:tcPr marL="6454" marR="6454" marT="6454" marB="0" anchor="ctr"/>
                </a:tc>
                <a:tc>
                  <a:txBody>
                    <a:bodyPr/>
                    <a:lstStyle/>
                    <a:p>
                      <a:pPr algn="ctr" fontAlgn="ctr"/>
                      <a:r>
                        <a:rPr lang="en-US" sz="1050" i="1" u="none" strike="noStrike">
                          <a:effectLst/>
                          <a:latin typeface="+mn-lt"/>
                        </a:rPr>
                        <a:t>Salmonella</a:t>
                      </a:r>
                      <a:endParaRPr lang="en-US" sz="1050" b="0" i="1" u="none" strike="noStrike">
                        <a:solidFill>
                          <a:srgbClr val="000000"/>
                        </a:solidFill>
                        <a:effectLst/>
                        <a:latin typeface="+mn-lt"/>
                      </a:endParaRPr>
                    </a:p>
                  </a:txBody>
                  <a:tcPr marL="6454" marR="6454" marT="6454" marB="0" anchor="ctr"/>
                </a:tc>
                <a:tc>
                  <a:txBody>
                    <a:bodyPr/>
                    <a:lstStyle/>
                    <a:p>
                      <a:pPr algn="ctr" fontAlgn="ctr"/>
                      <a:r>
                        <a:rPr lang="en-US" sz="1050" i="1" u="none" strike="noStrike">
                          <a:effectLst/>
                          <a:latin typeface="+mn-lt"/>
                        </a:rPr>
                        <a:t>Salmonella</a:t>
                      </a:r>
                      <a:endParaRPr lang="en-US" sz="1050" b="0" i="1" u="none" strike="noStrike">
                        <a:solidFill>
                          <a:srgbClr val="000000"/>
                        </a:solidFill>
                        <a:effectLst/>
                        <a:latin typeface="+mn-lt"/>
                      </a:endParaRPr>
                    </a:p>
                  </a:txBody>
                  <a:tcPr marL="6454" marR="6454" marT="6454" marB="0" anchor="ctr"/>
                </a:tc>
                <a:tc>
                  <a:txBody>
                    <a:bodyPr/>
                    <a:lstStyle/>
                    <a:p>
                      <a:pPr algn="ctr" fontAlgn="ctr"/>
                      <a:r>
                        <a:rPr lang="en-US" sz="1050" i="1" u="none" strike="noStrike">
                          <a:effectLst/>
                          <a:latin typeface="+mn-lt"/>
                        </a:rPr>
                        <a:t>Salmonella</a:t>
                      </a:r>
                      <a:endParaRPr lang="en-US" sz="1050" b="0" i="1" u="none" strike="noStrike">
                        <a:solidFill>
                          <a:srgbClr val="000000"/>
                        </a:solidFill>
                        <a:effectLst/>
                        <a:latin typeface="+mn-lt"/>
                      </a:endParaRPr>
                    </a:p>
                  </a:txBody>
                  <a:tcPr marL="6454" marR="6454" marT="6454" marB="0" anchor="ctr"/>
                </a:tc>
                <a:tc>
                  <a:txBody>
                    <a:bodyPr/>
                    <a:lstStyle/>
                    <a:p>
                      <a:pPr algn="ctr" fontAlgn="ctr"/>
                      <a:r>
                        <a:rPr lang="en-US" sz="1050" u="none" strike="noStrike" dirty="0">
                          <a:effectLst/>
                          <a:latin typeface="+mn-lt"/>
                        </a:rPr>
                        <a:t> </a:t>
                      </a:r>
                      <a:endParaRPr lang="en-US" sz="1050" b="0" i="0" u="none" strike="noStrike" dirty="0">
                        <a:solidFill>
                          <a:srgbClr val="000000"/>
                        </a:solidFill>
                        <a:effectLst/>
                        <a:latin typeface="+mn-lt"/>
                      </a:endParaRPr>
                    </a:p>
                  </a:txBody>
                  <a:tcPr marL="6454" marR="6454" marT="6454" marB="0" anchor="ctr"/>
                </a:tc>
                <a:extLst>
                  <a:ext uri="{0D108BD9-81ED-4DB2-BD59-A6C34878D82A}">
                    <a16:rowId xmlns:a16="http://schemas.microsoft.com/office/drawing/2014/main" val="804510547"/>
                  </a:ext>
                </a:extLst>
              </a:tr>
              <a:tr h="129080">
                <a:tc vMerge="1">
                  <a:txBody>
                    <a:bodyPr/>
                    <a:lstStyle/>
                    <a:p>
                      <a:endParaRPr lang="en-US"/>
                    </a:p>
                  </a:txBody>
                  <a:tcPr/>
                </a:tc>
                <a:tc>
                  <a:txBody>
                    <a:bodyPr/>
                    <a:lstStyle/>
                    <a:p>
                      <a:pPr algn="ctr" fontAlgn="ctr"/>
                      <a:r>
                        <a:rPr lang="en-US" sz="1050" i="1" u="none" strike="noStrike" dirty="0">
                          <a:effectLst/>
                          <a:latin typeface="+mn-lt"/>
                        </a:rPr>
                        <a:t>E. coli 0157</a:t>
                      </a:r>
                      <a:endParaRPr lang="en-US" sz="1050" b="0" i="1" u="none" strike="noStrike" dirty="0">
                        <a:solidFill>
                          <a:srgbClr val="000000"/>
                        </a:solidFill>
                        <a:effectLst/>
                        <a:latin typeface="+mn-lt"/>
                      </a:endParaRPr>
                    </a:p>
                  </a:txBody>
                  <a:tcPr marL="6454" marR="6454" marT="6454" marB="0" anchor="ctr"/>
                </a:tc>
                <a:tc>
                  <a:txBody>
                    <a:bodyPr/>
                    <a:lstStyle/>
                    <a:p>
                      <a:pPr algn="ctr" fontAlgn="ctr"/>
                      <a:r>
                        <a:rPr lang="en-US" sz="1050" i="1" u="none" strike="noStrike" dirty="0">
                          <a:effectLst/>
                          <a:latin typeface="+mn-lt"/>
                        </a:rPr>
                        <a:t>Escherichia coli</a:t>
                      </a:r>
                      <a:endParaRPr lang="en-US" sz="1050" b="0" i="1" u="none" strike="noStrike" dirty="0">
                        <a:solidFill>
                          <a:srgbClr val="000000"/>
                        </a:solidFill>
                        <a:effectLst/>
                        <a:latin typeface="+mn-lt"/>
                      </a:endParaRPr>
                    </a:p>
                  </a:txBody>
                  <a:tcPr marL="6454" marR="6454" marT="6454" marB="0" anchor="ctr"/>
                </a:tc>
                <a:tc>
                  <a:txBody>
                    <a:bodyPr/>
                    <a:lstStyle/>
                    <a:p>
                      <a:pPr algn="ctr" fontAlgn="ctr"/>
                      <a:r>
                        <a:rPr lang="en-US" sz="1050" i="1" u="none" strike="noStrike" dirty="0">
                          <a:effectLst/>
                          <a:latin typeface="+mn-lt"/>
                        </a:rPr>
                        <a:t>Escherichia coli</a:t>
                      </a:r>
                      <a:endParaRPr lang="en-US" sz="1050" b="0" i="1" u="none" strike="noStrike" dirty="0">
                        <a:solidFill>
                          <a:srgbClr val="000000"/>
                        </a:solidFill>
                        <a:effectLst/>
                        <a:latin typeface="+mn-lt"/>
                      </a:endParaRPr>
                    </a:p>
                  </a:txBody>
                  <a:tcPr marL="6454" marR="6454" marT="6454" marB="0" anchor="ctr"/>
                </a:tc>
                <a:tc>
                  <a:txBody>
                    <a:bodyPr/>
                    <a:lstStyle/>
                    <a:p>
                      <a:pPr marL="0" marR="0" lvl="0" indent="0" algn="ctr" defTabSz="457200" rtl="0" eaLnBrk="1" fontAlgn="ctr" latinLnBrk="0" hangingPunct="1">
                        <a:lnSpc>
                          <a:spcPct val="100000"/>
                        </a:lnSpc>
                        <a:spcBef>
                          <a:spcPts val="0"/>
                        </a:spcBef>
                        <a:spcAft>
                          <a:spcPts val="0"/>
                        </a:spcAft>
                        <a:buClrTx/>
                        <a:buSzTx/>
                        <a:buFontTx/>
                        <a:buNone/>
                        <a:tabLst/>
                        <a:defRPr/>
                      </a:pPr>
                      <a:r>
                        <a:rPr lang="en-US" sz="1050" i="1" u="none" strike="noStrike" dirty="0">
                          <a:effectLst/>
                          <a:latin typeface="+mn-lt"/>
                        </a:rPr>
                        <a:t>Escherichia coli</a:t>
                      </a:r>
                      <a:endParaRPr lang="en-US" sz="1050" b="0" i="1" u="none" strike="noStrike" dirty="0">
                        <a:solidFill>
                          <a:srgbClr val="000000"/>
                        </a:solidFill>
                        <a:effectLst/>
                        <a:latin typeface="+mn-lt"/>
                      </a:endParaRPr>
                    </a:p>
                  </a:txBody>
                  <a:tcPr marL="6454" marR="6454" marT="6454" marB="0" anchor="ctr"/>
                </a:tc>
                <a:tc>
                  <a:txBody>
                    <a:bodyPr/>
                    <a:lstStyle/>
                    <a:p>
                      <a:pPr marL="0" marR="0" lvl="0" indent="0" algn="ctr" defTabSz="457200" rtl="0" eaLnBrk="1" fontAlgn="ctr" latinLnBrk="0" hangingPunct="1">
                        <a:lnSpc>
                          <a:spcPct val="100000"/>
                        </a:lnSpc>
                        <a:spcBef>
                          <a:spcPts val="0"/>
                        </a:spcBef>
                        <a:spcAft>
                          <a:spcPts val="0"/>
                        </a:spcAft>
                        <a:buClrTx/>
                        <a:buSzTx/>
                        <a:buFontTx/>
                        <a:buNone/>
                        <a:tabLst/>
                        <a:defRPr/>
                      </a:pPr>
                      <a:r>
                        <a:rPr lang="en-US" sz="1050" i="1" u="none" strike="noStrike" dirty="0">
                          <a:effectLst/>
                          <a:latin typeface="+mn-lt"/>
                        </a:rPr>
                        <a:t>Escherichia coli</a:t>
                      </a:r>
                      <a:endParaRPr lang="en-US" sz="1050" b="0" i="1" u="none" strike="noStrike" dirty="0">
                        <a:solidFill>
                          <a:srgbClr val="000000"/>
                        </a:solidFill>
                        <a:effectLst/>
                        <a:latin typeface="+mn-lt"/>
                      </a:endParaRPr>
                    </a:p>
                  </a:txBody>
                  <a:tcPr marL="6454" marR="6454" marT="6454" marB="0" anchor="ctr"/>
                </a:tc>
                <a:tc>
                  <a:txBody>
                    <a:bodyPr/>
                    <a:lstStyle/>
                    <a:p>
                      <a:pPr algn="ctr" fontAlgn="ctr"/>
                      <a:r>
                        <a:rPr lang="en-US" sz="1050" u="none" strike="noStrike" dirty="0">
                          <a:effectLst/>
                          <a:latin typeface="+mn-lt"/>
                        </a:rPr>
                        <a:t> </a:t>
                      </a:r>
                      <a:endParaRPr lang="en-US" sz="1050" b="0" i="0" u="none" strike="noStrike" dirty="0">
                        <a:solidFill>
                          <a:srgbClr val="000000"/>
                        </a:solidFill>
                        <a:effectLst/>
                        <a:latin typeface="+mn-lt"/>
                      </a:endParaRPr>
                    </a:p>
                  </a:txBody>
                  <a:tcPr marL="6454" marR="6454" marT="6454" marB="0" anchor="ctr"/>
                </a:tc>
                <a:extLst>
                  <a:ext uri="{0D108BD9-81ED-4DB2-BD59-A6C34878D82A}">
                    <a16:rowId xmlns:a16="http://schemas.microsoft.com/office/drawing/2014/main" val="3974436902"/>
                  </a:ext>
                </a:extLst>
              </a:tr>
              <a:tr h="129080">
                <a:tc vMerge="1">
                  <a:txBody>
                    <a:bodyPr/>
                    <a:lstStyle/>
                    <a:p>
                      <a:endParaRPr lang="en-US"/>
                    </a:p>
                  </a:txBody>
                  <a:tcPr/>
                </a:tc>
                <a:tc>
                  <a:txBody>
                    <a:bodyPr/>
                    <a:lstStyle/>
                    <a:p>
                      <a:pPr marL="0" marR="0" lvl="0" indent="0" algn="ctr" defTabSz="457200" rtl="0" eaLnBrk="1" fontAlgn="ctr" latinLnBrk="0" hangingPunct="1">
                        <a:lnSpc>
                          <a:spcPct val="100000"/>
                        </a:lnSpc>
                        <a:spcBef>
                          <a:spcPts val="0"/>
                        </a:spcBef>
                        <a:spcAft>
                          <a:spcPts val="0"/>
                        </a:spcAft>
                        <a:buClrTx/>
                        <a:buSzTx/>
                        <a:buFontTx/>
                        <a:buNone/>
                        <a:tabLst/>
                        <a:defRPr/>
                      </a:pPr>
                      <a:r>
                        <a:rPr lang="en-US" sz="1050" i="1" u="none" strike="noStrike" dirty="0">
                          <a:effectLst/>
                          <a:latin typeface="+mn-lt"/>
                        </a:rPr>
                        <a:t>Shigella</a:t>
                      </a:r>
                      <a:endParaRPr lang="en-US" sz="1050" b="0" i="1" u="none" strike="noStrike" dirty="0">
                        <a:solidFill>
                          <a:srgbClr val="000000"/>
                        </a:solidFill>
                        <a:effectLst/>
                        <a:latin typeface="+mn-lt"/>
                      </a:endParaRPr>
                    </a:p>
                  </a:txBody>
                  <a:tcPr marL="6454" marR="6454" marT="6454" marB="0" anchor="ctr"/>
                </a:tc>
                <a:tc>
                  <a:txBody>
                    <a:bodyPr/>
                    <a:lstStyle/>
                    <a:p>
                      <a:pPr algn="ctr" fontAlgn="ctr"/>
                      <a:r>
                        <a:rPr lang="en-US" sz="1050" i="1" u="none" strike="noStrike" dirty="0">
                          <a:effectLst/>
                          <a:latin typeface="+mn-lt"/>
                        </a:rPr>
                        <a:t>Enterococcus</a:t>
                      </a:r>
                      <a:endParaRPr lang="en-US" sz="1050" b="0" i="1" u="none" strike="noStrike" dirty="0">
                        <a:solidFill>
                          <a:srgbClr val="000000"/>
                        </a:solidFill>
                        <a:effectLst/>
                        <a:latin typeface="+mn-lt"/>
                      </a:endParaRPr>
                    </a:p>
                  </a:txBody>
                  <a:tcPr marL="6454" marR="6454" marT="6454" marB="0" anchor="ctr"/>
                </a:tc>
                <a:tc>
                  <a:txBody>
                    <a:bodyPr/>
                    <a:lstStyle/>
                    <a:p>
                      <a:pPr algn="ctr" fontAlgn="ctr"/>
                      <a:r>
                        <a:rPr lang="en-US" sz="1050" i="1" u="none" strike="noStrike">
                          <a:effectLst/>
                          <a:latin typeface="+mn-lt"/>
                        </a:rPr>
                        <a:t>Enterococcus</a:t>
                      </a:r>
                      <a:endParaRPr lang="en-US" sz="1050" b="0" i="1" u="none" strike="noStrike">
                        <a:solidFill>
                          <a:srgbClr val="000000"/>
                        </a:solidFill>
                        <a:effectLst/>
                        <a:latin typeface="+mn-lt"/>
                      </a:endParaRPr>
                    </a:p>
                  </a:txBody>
                  <a:tcPr marL="6454" marR="6454" marT="6454" marB="0" anchor="ctr"/>
                </a:tc>
                <a:tc>
                  <a:txBody>
                    <a:bodyPr/>
                    <a:lstStyle/>
                    <a:p>
                      <a:pPr algn="ctr" fontAlgn="ctr"/>
                      <a:r>
                        <a:rPr lang="en-US" sz="1050" i="1" u="none" strike="noStrike" dirty="0">
                          <a:effectLst/>
                          <a:latin typeface="+mn-lt"/>
                        </a:rPr>
                        <a:t>Enterococcus</a:t>
                      </a:r>
                      <a:endParaRPr lang="en-US" sz="1050" b="0" i="1" u="none" strike="noStrike" dirty="0">
                        <a:solidFill>
                          <a:srgbClr val="000000"/>
                        </a:solidFill>
                        <a:effectLst/>
                        <a:latin typeface="+mn-lt"/>
                      </a:endParaRPr>
                    </a:p>
                  </a:txBody>
                  <a:tcPr marL="6454" marR="6454" marT="6454" marB="0" anchor="ctr"/>
                </a:tc>
                <a:tc>
                  <a:txBody>
                    <a:bodyPr/>
                    <a:lstStyle/>
                    <a:p>
                      <a:pPr marL="0" marR="0" lvl="0" indent="0" algn="ctr" defTabSz="457200" rtl="0" eaLnBrk="1" fontAlgn="ctr" latinLnBrk="0" hangingPunct="1">
                        <a:lnSpc>
                          <a:spcPct val="100000"/>
                        </a:lnSpc>
                        <a:spcBef>
                          <a:spcPts val="0"/>
                        </a:spcBef>
                        <a:spcAft>
                          <a:spcPts val="0"/>
                        </a:spcAft>
                        <a:buClrTx/>
                        <a:buSzTx/>
                        <a:buFontTx/>
                        <a:buNone/>
                        <a:tabLst/>
                        <a:defRPr/>
                      </a:pPr>
                      <a:r>
                        <a:rPr lang="en-US" sz="1050" i="1" u="none" strike="noStrike" dirty="0">
                          <a:effectLst/>
                          <a:latin typeface="+mn-lt"/>
                        </a:rPr>
                        <a:t>Enterococcus</a:t>
                      </a:r>
                      <a:endParaRPr lang="en-US" sz="1050" b="0" i="1" u="none" strike="noStrike" dirty="0">
                        <a:solidFill>
                          <a:srgbClr val="000000"/>
                        </a:solidFill>
                        <a:effectLst/>
                        <a:latin typeface="+mn-lt"/>
                      </a:endParaRPr>
                    </a:p>
                  </a:txBody>
                  <a:tcPr marL="6454" marR="6454" marT="6454" marB="0" anchor="ctr"/>
                </a:tc>
                <a:tc>
                  <a:txBody>
                    <a:bodyPr/>
                    <a:lstStyle/>
                    <a:p>
                      <a:pPr algn="ctr" fontAlgn="ctr"/>
                      <a:r>
                        <a:rPr lang="en-US" sz="1050" u="none" strike="noStrike" dirty="0">
                          <a:effectLst/>
                          <a:latin typeface="+mn-lt"/>
                        </a:rPr>
                        <a:t> </a:t>
                      </a:r>
                      <a:endParaRPr lang="en-US" sz="1050" b="0" i="0" u="none" strike="noStrike" dirty="0">
                        <a:solidFill>
                          <a:srgbClr val="000000"/>
                        </a:solidFill>
                        <a:effectLst/>
                        <a:latin typeface="+mn-lt"/>
                      </a:endParaRPr>
                    </a:p>
                  </a:txBody>
                  <a:tcPr marL="6454" marR="6454" marT="6454" marB="0" anchor="ctr"/>
                </a:tc>
                <a:extLst>
                  <a:ext uri="{0D108BD9-81ED-4DB2-BD59-A6C34878D82A}">
                    <a16:rowId xmlns:a16="http://schemas.microsoft.com/office/drawing/2014/main" val="489512225"/>
                  </a:ext>
                </a:extLst>
              </a:tr>
              <a:tr h="129080">
                <a:tc vMerge="1">
                  <a:txBody>
                    <a:bodyPr/>
                    <a:lstStyle/>
                    <a:p>
                      <a:endParaRPr lang="en-US"/>
                    </a:p>
                  </a:txBody>
                  <a:tcPr/>
                </a:tc>
                <a:tc>
                  <a:txBody>
                    <a:bodyPr/>
                    <a:lstStyle/>
                    <a:p>
                      <a:pPr marL="0" marR="0" lvl="0" indent="0" algn="ctr" defTabSz="457200" rtl="0" eaLnBrk="1" fontAlgn="ctr" latinLnBrk="0" hangingPunct="1">
                        <a:lnSpc>
                          <a:spcPct val="100000"/>
                        </a:lnSpc>
                        <a:spcBef>
                          <a:spcPts val="0"/>
                        </a:spcBef>
                        <a:spcAft>
                          <a:spcPts val="0"/>
                        </a:spcAft>
                        <a:buClrTx/>
                        <a:buSzTx/>
                        <a:buFontTx/>
                        <a:buNone/>
                        <a:tabLst/>
                        <a:defRPr/>
                      </a:pPr>
                      <a:r>
                        <a:rPr lang="en-US" sz="1050" b="0" i="1" u="none" strike="noStrike" dirty="0">
                          <a:solidFill>
                            <a:srgbClr val="000000"/>
                          </a:solidFill>
                          <a:effectLst/>
                          <a:latin typeface="+mn-lt"/>
                        </a:rPr>
                        <a:t>Campylobacter</a:t>
                      </a:r>
                    </a:p>
                  </a:txBody>
                  <a:tcPr marL="6454" marR="6454" marT="6454" marB="0" anchor="ctr"/>
                </a:tc>
                <a:tc>
                  <a:txBody>
                    <a:bodyPr/>
                    <a:lstStyle/>
                    <a:p>
                      <a:pPr algn="ctr" fontAlgn="ctr"/>
                      <a:r>
                        <a:rPr lang="en-US" sz="1050" b="0" i="1" u="none" strike="noStrike" dirty="0">
                          <a:solidFill>
                            <a:srgbClr val="000000"/>
                          </a:solidFill>
                          <a:effectLst/>
                          <a:latin typeface="+mn-lt"/>
                        </a:rPr>
                        <a:t>Campylobacter</a:t>
                      </a:r>
                    </a:p>
                  </a:txBody>
                  <a:tcPr marL="6454" marR="6454" marT="6454" marB="0" anchor="ctr"/>
                </a:tc>
                <a:tc>
                  <a:txBody>
                    <a:bodyPr/>
                    <a:lstStyle/>
                    <a:p>
                      <a:pPr algn="ctr" fontAlgn="ctr"/>
                      <a:r>
                        <a:rPr lang="en-US" sz="1050" b="0" i="1" u="none" strike="noStrike" dirty="0">
                          <a:solidFill>
                            <a:srgbClr val="000000"/>
                          </a:solidFill>
                          <a:effectLst/>
                          <a:latin typeface="+mn-lt"/>
                        </a:rPr>
                        <a:t>Campylobacter</a:t>
                      </a:r>
                    </a:p>
                  </a:txBody>
                  <a:tcPr marL="6454" marR="6454" marT="6454" marB="0" anchor="ctr"/>
                </a:tc>
                <a:tc>
                  <a:txBody>
                    <a:bodyPr/>
                    <a:lstStyle/>
                    <a:p>
                      <a:pPr marL="0" marR="0" lvl="0" indent="0" algn="ctr" defTabSz="457200" rtl="0" eaLnBrk="1" fontAlgn="ctr" latinLnBrk="0" hangingPunct="1">
                        <a:lnSpc>
                          <a:spcPct val="100000"/>
                        </a:lnSpc>
                        <a:spcBef>
                          <a:spcPts val="0"/>
                        </a:spcBef>
                        <a:spcAft>
                          <a:spcPts val="0"/>
                        </a:spcAft>
                        <a:buClrTx/>
                        <a:buSzTx/>
                        <a:buFontTx/>
                        <a:buNone/>
                        <a:tabLst/>
                        <a:defRPr/>
                      </a:pPr>
                      <a:r>
                        <a:rPr lang="en-US" sz="1050" b="0" i="1" u="none" strike="noStrike" dirty="0">
                          <a:solidFill>
                            <a:schemeClr val="tx1"/>
                          </a:solidFill>
                          <a:effectLst/>
                          <a:latin typeface="+mn-lt"/>
                        </a:rPr>
                        <a:t>S. pseudintermedius</a:t>
                      </a:r>
                    </a:p>
                  </a:txBody>
                  <a:tcPr marL="6454" marR="6454" marT="6454" marB="0" anchor="ctr"/>
                </a:tc>
                <a:tc>
                  <a:txBody>
                    <a:bodyPr/>
                    <a:lstStyle/>
                    <a:p>
                      <a:pPr marL="0" marR="0" lvl="0" indent="0" algn="ctr" defTabSz="457200" rtl="0" eaLnBrk="1" fontAlgn="ctr" latinLnBrk="0" hangingPunct="1">
                        <a:lnSpc>
                          <a:spcPct val="100000"/>
                        </a:lnSpc>
                        <a:spcBef>
                          <a:spcPts val="0"/>
                        </a:spcBef>
                        <a:spcAft>
                          <a:spcPts val="0"/>
                        </a:spcAft>
                        <a:buClrTx/>
                        <a:buSzTx/>
                        <a:buFontTx/>
                        <a:buNone/>
                        <a:tabLst/>
                        <a:defRPr/>
                      </a:pPr>
                      <a:endParaRPr lang="en-US" sz="1050" b="0" i="1" u="none" strike="noStrike" dirty="0">
                        <a:solidFill>
                          <a:srgbClr val="000000"/>
                        </a:solidFill>
                        <a:effectLst/>
                        <a:latin typeface="+mn-lt"/>
                      </a:endParaRPr>
                    </a:p>
                  </a:txBody>
                  <a:tcPr marL="6454" marR="6454" marT="6454" marB="0" anchor="ctr"/>
                </a:tc>
                <a:tc>
                  <a:txBody>
                    <a:bodyPr/>
                    <a:lstStyle/>
                    <a:p>
                      <a:pPr algn="ctr" fontAlgn="ctr"/>
                      <a:r>
                        <a:rPr lang="en-US" sz="1050" u="none" strike="noStrike" dirty="0">
                          <a:effectLst/>
                          <a:latin typeface="+mn-lt"/>
                        </a:rPr>
                        <a:t> </a:t>
                      </a:r>
                      <a:endParaRPr lang="en-US" sz="1050" b="0" i="0" u="none" strike="noStrike" dirty="0">
                        <a:solidFill>
                          <a:srgbClr val="000000"/>
                        </a:solidFill>
                        <a:effectLst/>
                        <a:latin typeface="+mn-lt"/>
                      </a:endParaRPr>
                    </a:p>
                  </a:txBody>
                  <a:tcPr marL="6454" marR="6454" marT="6454" marB="0" anchor="ctr"/>
                </a:tc>
                <a:extLst>
                  <a:ext uri="{0D108BD9-81ED-4DB2-BD59-A6C34878D82A}">
                    <a16:rowId xmlns:a16="http://schemas.microsoft.com/office/drawing/2014/main" val="2049884611"/>
                  </a:ext>
                </a:extLst>
              </a:tr>
              <a:tr h="129080">
                <a:tc vMerge="1">
                  <a:txBody>
                    <a:bodyPr/>
                    <a:lstStyle/>
                    <a:p>
                      <a:endParaRPr lang="en-US"/>
                    </a:p>
                  </a:txBody>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en-US" sz="1050" i="1" u="none" strike="noStrike" dirty="0">
                          <a:effectLst/>
                          <a:latin typeface="+mn-lt"/>
                        </a:rPr>
                        <a:t>Vibrio</a:t>
                      </a:r>
                      <a:endParaRPr lang="en-US" sz="1050" b="0" i="1" u="none" strike="noStrike" dirty="0">
                        <a:solidFill>
                          <a:srgbClr val="000000"/>
                        </a:solidFill>
                        <a:effectLst/>
                        <a:latin typeface="+mn-lt"/>
                      </a:endParaRPr>
                    </a:p>
                  </a:txBody>
                  <a:tcPr marL="6454" marR="6454" marT="6454" marB="0" anchor="b"/>
                </a:tc>
                <a:tc>
                  <a:txBody>
                    <a:bodyPr/>
                    <a:lstStyle/>
                    <a:p>
                      <a:pPr algn="ctr" fontAlgn="b"/>
                      <a:r>
                        <a:rPr lang="en-US" sz="1050" i="1" u="none" strike="noStrike" dirty="0">
                          <a:solidFill>
                            <a:schemeClr val="tx1"/>
                          </a:solidFill>
                          <a:effectLst/>
                          <a:latin typeface="+mn-lt"/>
                        </a:rPr>
                        <a:t>Vibrio</a:t>
                      </a:r>
                      <a:endParaRPr lang="en-US" sz="1050" b="0" i="1" u="none" strike="noStrike" dirty="0">
                        <a:solidFill>
                          <a:schemeClr val="tx1"/>
                        </a:solidFill>
                        <a:effectLst/>
                        <a:latin typeface="+mn-lt"/>
                      </a:endParaRPr>
                    </a:p>
                  </a:txBody>
                  <a:tcPr marL="6454" marR="6454" marT="6454" marB="0" anchor="b"/>
                </a:tc>
                <a:tc>
                  <a:txBody>
                    <a:bodyPr/>
                    <a:lstStyle/>
                    <a:p>
                      <a:pPr algn="ctr" fontAlgn="ctr"/>
                      <a:r>
                        <a:rPr lang="en-US" sz="1050" i="1" u="none" strike="noStrike" dirty="0">
                          <a:solidFill>
                            <a:schemeClr val="tx1"/>
                          </a:solidFill>
                          <a:effectLst/>
                          <a:latin typeface="+mn-lt"/>
                        </a:rPr>
                        <a:t> </a:t>
                      </a:r>
                      <a:endParaRPr lang="en-US" sz="1050" b="0" i="1" u="none" strike="noStrike" dirty="0">
                        <a:solidFill>
                          <a:schemeClr val="tx1"/>
                        </a:solidFill>
                        <a:effectLst/>
                        <a:latin typeface="+mn-lt"/>
                      </a:endParaRPr>
                    </a:p>
                  </a:txBody>
                  <a:tcPr marL="6454" marR="6454" marT="6454" marB="0" anchor="ctr"/>
                </a:tc>
                <a:tc>
                  <a:txBody>
                    <a:bodyPr/>
                    <a:lstStyle/>
                    <a:p>
                      <a:pPr algn="ctr" fontAlgn="ctr"/>
                      <a:r>
                        <a:rPr lang="en-US" sz="1050" i="1" u="none" strike="noStrike" dirty="0">
                          <a:solidFill>
                            <a:srgbClr val="FF0000"/>
                          </a:solidFill>
                          <a:effectLst/>
                          <a:latin typeface="+mn-lt"/>
                        </a:rPr>
                        <a:t>Other</a:t>
                      </a:r>
                      <a:endParaRPr lang="en-US" sz="1050" b="0" i="1" u="none" strike="noStrike" dirty="0">
                        <a:solidFill>
                          <a:schemeClr val="tx1"/>
                        </a:solidFill>
                        <a:effectLst/>
                        <a:latin typeface="+mn-lt"/>
                      </a:endParaRPr>
                    </a:p>
                  </a:txBody>
                  <a:tcPr marL="6454" marR="6454" marT="6454" marB="0" anchor="ctr"/>
                </a:tc>
                <a:tc>
                  <a:txBody>
                    <a:bodyPr/>
                    <a:lstStyle/>
                    <a:p>
                      <a:pPr algn="ctr" fontAlgn="ctr"/>
                      <a:r>
                        <a:rPr lang="en-US" sz="1050" i="1" u="none" strike="noStrike" dirty="0">
                          <a:solidFill>
                            <a:srgbClr val="FF0000"/>
                          </a:solidFill>
                          <a:effectLst/>
                          <a:latin typeface="+mn-lt"/>
                        </a:rPr>
                        <a:t>Metagenome</a:t>
                      </a:r>
                      <a:endParaRPr lang="en-US" sz="1050" b="0" i="1" u="none" strike="noStrike" dirty="0">
                        <a:solidFill>
                          <a:srgbClr val="FF0000"/>
                        </a:solidFill>
                        <a:effectLst/>
                        <a:latin typeface="+mn-lt"/>
                      </a:endParaRPr>
                    </a:p>
                  </a:txBody>
                  <a:tcPr marL="6454" marR="6454" marT="6454" marB="0" anchor="ctr"/>
                </a:tc>
                <a:tc>
                  <a:txBody>
                    <a:bodyPr/>
                    <a:lstStyle/>
                    <a:p>
                      <a:pPr algn="ctr" fontAlgn="ctr"/>
                      <a:r>
                        <a:rPr lang="en-US" sz="1050" u="none" strike="noStrike" dirty="0">
                          <a:effectLst/>
                          <a:latin typeface="+mn-lt"/>
                        </a:rPr>
                        <a:t> </a:t>
                      </a:r>
                      <a:endParaRPr lang="en-US" sz="1050" b="0" i="0" u="none" strike="noStrike" dirty="0">
                        <a:solidFill>
                          <a:srgbClr val="000000"/>
                        </a:solidFill>
                        <a:effectLst/>
                        <a:latin typeface="+mn-lt"/>
                      </a:endParaRPr>
                    </a:p>
                  </a:txBody>
                  <a:tcPr marL="6454" marR="6454" marT="6454" marB="0" anchor="ctr"/>
                </a:tc>
                <a:extLst>
                  <a:ext uri="{0D108BD9-81ED-4DB2-BD59-A6C34878D82A}">
                    <a16:rowId xmlns:a16="http://schemas.microsoft.com/office/drawing/2014/main" val="2695182510"/>
                  </a:ext>
                </a:extLst>
              </a:tr>
              <a:tr h="129080">
                <a:tc vMerge="1">
                  <a:txBody>
                    <a:bodyPr/>
                    <a:lstStyle/>
                    <a:p>
                      <a:endParaRPr lang="en-US"/>
                    </a:p>
                  </a:txBody>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en-US" sz="1050" b="0" i="1" u="none" strike="noStrike" dirty="0">
                          <a:solidFill>
                            <a:srgbClr val="000000"/>
                          </a:solidFill>
                          <a:effectLst/>
                          <a:latin typeface="+mn-lt"/>
                        </a:rPr>
                        <a:t>Typhi</a:t>
                      </a:r>
                    </a:p>
                  </a:txBody>
                  <a:tcPr marL="6454" marR="6454" marT="6454" marB="0" anchor="b"/>
                </a:tc>
                <a:tc>
                  <a:txBody>
                    <a:bodyPr/>
                    <a:lstStyle/>
                    <a:p>
                      <a:pPr algn="ctr" fontAlgn="b"/>
                      <a:r>
                        <a:rPr lang="en-US" sz="1050" b="0" i="1" u="none" strike="noStrike" dirty="0">
                          <a:solidFill>
                            <a:schemeClr val="tx1"/>
                          </a:solidFill>
                          <a:effectLst/>
                          <a:latin typeface="+mn-lt"/>
                        </a:rPr>
                        <a:t>Aeromonas</a:t>
                      </a:r>
                    </a:p>
                  </a:txBody>
                  <a:tcPr marL="6454" marR="6454" marT="6454" marB="0" anchor="b"/>
                </a:tc>
                <a:tc>
                  <a:txBody>
                    <a:bodyPr/>
                    <a:lstStyle/>
                    <a:p>
                      <a:pPr algn="ctr" fontAlgn="b"/>
                      <a:r>
                        <a:rPr lang="en-US" sz="1050" i="1" u="none" strike="noStrike" dirty="0">
                          <a:solidFill>
                            <a:schemeClr val="tx1"/>
                          </a:solidFill>
                          <a:effectLst/>
                          <a:latin typeface="+mn-lt"/>
                        </a:rPr>
                        <a:t> </a:t>
                      </a:r>
                      <a:endParaRPr lang="en-US" sz="1050" b="0" i="1" u="none" strike="noStrike" dirty="0">
                        <a:solidFill>
                          <a:schemeClr val="tx1"/>
                        </a:solidFill>
                        <a:effectLst/>
                        <a:latin typeface="+mn-lt"/>
                      </a:endParaRPr>
                    </a:p>
                  </a:txBody>
                  <a:tcPr marL="6454" marR="6454" marT="6454" marB="0" anchor="b"/>
                </a:tc>
                <a:tc>
                  <a:txBody>
                    <a:bodyPr/>
                    <a:lstStyle/>
                    <a:p>
                      <a:pPr marL="0" marR="0" lvl="0" indent="0" algn="ctr" defTabSz="457200" rtl="0" eaLnBrk="1" fontAlgn="ctr" latinLnBrk="0" hangingPunct="1">
                        <a:lnSpc>
                          <a:spcPct val="100000"/>
                        </a:lnSpc>
                        <a:spcBef>
                          <a:spcPts val="0"/>
                        </a:spcBef>
                        <a:spcAft>
                          <a:spcPts val="0"/>
                        </a:spcAft>
                        <a:buClrTx/>
                        <a:buSzTx/>
                        <a:buFontTx/>
                        <a:buNone/>
                        <a:tabLst/>
                        <a:defRPr/>
                      </a:pPr>
                      <a:r>
                        <a:rPr lang="en-US" sz="1050" i="1" u="none" strike="noStrike" dirty="0">
                          <a:effectLst/>
                          <a:latin typeface="+mn-lt"/>
                        </a:rPr>
                        <a:t> </a:t>
                      </a:r>
                      <a:endParaRPr lang="en-US" sz="1050" b="0" i="1" u="none" strike="noStrike" dirty="0">
                        <a:solidFill>
                          <a:srgbClr val="FF0000"/>
                        </a:solidFill>
                        <a:effectLst/>
                        <a:latin typeface="+mn-lt"/>
                      </a:endParaRPr>
                    </a:p>
                  </a:txBody>
                  <a:tcPr marL="6454" marR="6454" marT="6454" marB="0" anchor="ctr"/>
                </a:tc>
                <a:tc>
                  <a:txBody>
                    <a:bodyPr/>
                    <a:lstStyle/>
                    <a:p>
                      <a:pPr algn="ctr" fontAlgn="b"/>
                      <a:r>
                        <a:rPr lang="en-US" sz="1050" i="1" u="none" strike="noStrike" dirty="0">
                          <a:effectLst/>
                          <a:latin typeface="+mn-lt"/>
                        </a:rPr>
                        <a:t> </a:t>
                      </a:r>
                      <a:endParaRPr lang="en-US" sz="1050" b="0" i="1" u="none" strike="noStrike" dirty="0">
                        <a:solidFill>
                          <a:srgbClr val="000000"/>
                        </a:solidFill>
                        <a:effectLst/>
                        <a:latin typeface="+mn-lt"/>
                      </a:endParaRPr>
                    </a:p>
                  </a:txBody>
                  <a:tcPr marL="6454" marR="6454" marT="6454" marB="0" anchor="b"/>
                </a:tc>
                <a:tc>
                  <a:txBody>
                    <a:bodyPr/>
                    <a:lstStyle/>
                    <a:p>
                      <a:pPr algn="ctr" fontAlgn="ctr"/>
                      <a:r>
                        <a:rPr lang="en-US" sz="1050" u="none" strike="noStrike" dirty="0">
                          <a:effectLst/>
                          <a:latin typeface="+mn-lt"/>
                        </a:rPr>
                        <a:t> </a:t>
                      </a:r>
                      <a:endParaRPr lang="en-US" sz="1050" b="0" i="0" u="none" strike="noStrike" dirty="0">
                        <a:solidFill>
                          <a:srgbClr val="000000"/>
                        </a:solidFill>
                        <a:effectLst/>
                        <a:latin typeface="+mn-lt"/>
                      </a:endParaRPr>
                    </a:p>
                  </a:txBody>
                  <a:tcPr marL="6454" marR="6454" marT="6454" marB="0" anchor="ctr"/>
                </a:tc>
                <a:extLst>
                  <a:ext uri="{0D108BD9-81ED-4DB2-BD59-A6C34878D82A}">
                    <a16:rowId xmlns:a16="http://schemas.microsoft.com/office/drawing/2014/main" val="1748046374"/>
                  </a:ext>
                </a:extLst>
              </a:tr>
            </a:tbl>
          </a:graphicData>
        </a:graphic>
      </p:graphicFrame>
      <p:sp>
        <p:nvSpPr>
          <p:cNvPr id="5" name="TextBox 4">
            <a:extLst>
              <a:ext uri="{FF2B5EF4-FFF2-40B4-BE49-F238E27FC236}">
                <a16:creationId xmlns:a16="http://schemas.microsoft.com/office/drawing/2014/main" id="{835D5ED1-E9BF-4FB2-BAC6-FBCD3F9CFD38}"/>
              </a:ext>
            </a:extLst>
          </p:cNvPr>
          <p:cNvSpPr txBox="1"/>
          <p:nvPr/>
        </p:nvSpPr>
        <p:spPr>
          <a:xfrm>
            <a:off x="2221907" y="6367084"/>
            <a:ext cx="9287419" cy="338554"/>
          </a:xfrm>
          <a:prstGeom prst="rect">
            <a:avLst/>
          </a:prstGeom>
          <a:noFill/>
        </p:spPr>
        <p:txBody>
          <a:bodyPr wrap="square">
            <a:spAutoFit/>
          </a:bodyPr>
          <a:lstStyle/>
          <a:p>
            <a:r>
              <a:rPr lang="en-US" sz="1600" dirty="0">
                <a:effectLst/>
                <a:latin typeface="Calibri" panose="020F0502020204030204" pitchFamily="34" charset="0"/>
                <a:ea typeface="Yu Mincho" panose="02020400000000000000" pitchFamily="18" charset="-128"/>
              </a:rPr>
              <a:t>For </a:t>
            </a:r>
            <a:r>
              <a:rPr lang="en-US" sz="1600" i="1" dirty="0">
                <a:effectLst/>
                <a:latin typeface="Calibri" panose="020F0502020204030204" pitchFamily="34" charset="0"/>
                <a:ea typeface="Yu Mincho" panose="02020400000000000000" pitchFamily="18" charset="-128"/>
              </a:rPr>
              <a:t>Salmonella</a:t>
            </a:r>
            <a:r>
              <a:rPr lang="en-US" sz="1600" dirty="0">
                <a:effectLst/>
                <a:latin typeface="Calibri" panose="020F0502020204030204" pitchFamily="34" charset="0"/>
                <a:ea typeface="Yu Mincho" panose="02020400000000000000" pitchFamily="18" charset="-128"/>
              </a:rPr>
              <a:t>, isolates from human infections are compared with those from 18 food and animal sources</a:t>
            </a:r>
            <a:endParaRPr lang="en-US" sz="1600" dirty="0"/>
          </a:p>
        </p:txBody>
      </p:sp>
    </p:spTree>
    <p:extLst>
      <p:ext uri="{BB962C8B-B14F-4D97-AF65-F5344CB8AC3E}">
        <p14:creationId xmlns:p14="http://schemas.microsoft.com/office/powerpoint/2010/main" val="1093882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7F48A8A5-896D-434F-862B-AF92AB788A06}"/>
              </a:ext>
            </a:extLst>
          </p:cNvPr>
          <p:cNvSpPr>
            <a:spLocks noChangeArrowheads="1"/>
          </p:cNvSpPr>
          <p:nvPr/>
        </p:nvSpPr>
        <p:spPr bwMode="auto">
          <a:xfrm>
            <a:off x="541233" y="2294013"/>
            <a:ext cx="11234871"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spcBef>
                <a:spcPct val="0"/>
              </a:spcBef>
              <a:spcAft>
                <a:spcPct val="0"/>
              </a:spcAft>
              <a:defRPr/>
            </a:pPr>
            <a:r>
              <a:rPr lang="en-US" sz="2400" i="1" dirty="0">
                <a:solidFill>
                  <a:srgbClr val="000000"/>
                </a:solidFill>
                <a:ea typeface="ＭＳ Ｐゴシック" pitchFamily="1" charset="-128"/>
              </a:rPr>
              <a:t>For environmental monitoring, what constitutes the best sampling points will be refined over time.  Surface waters as confluence points of ecosystems differentially affected by built environments is a starting point.”</a:t>
            </a:r>
          </a:p>
          <a:p>
            <a:pPr defTabSz="914400" eaLnBrk="0" fontAlgn="base" hangingPunct="0">
              <a:spcBef>
                <a:spcPct val="0"/>
              </a:spcBef>
              <a:spcAft>
                <a:spcPct val="0"/>
              </a:spcAft>
              <a:defRPr/>
            </a:pPr>
            <a:r>
              <a:rPr lang="en-US" sz="2400" dirty="0">
                <a:solidFill>
                  <a:srgbClr val="000000"/>
                </a:solidFill>
                <a:ea typeface="ＭＳ Ｐゴシック" pitchFamily="1" charset="-128"/>
              </a:rPr>
              <a:t>							NARMS Strategic Plan 2020-2025</a:t>
            </a:r>
            <a:endParaRPr kumimoji="0" lang="en-US" altLang="en-US" sz="2400" b="1" i="0" u="none" strike="noStrike" cap="none" normalizeH="0" baseline="0" dirty="0">
              <a:ln>
                <a:noFill/>
              </a:ln>
              <a:solidFill>
                <a:schemeClr val="tx1"/>
              </a:solidFill>
              <a:effectLst/>
              <a:ea typeface="Times New Roman" panose="02020603050405020304" pitchFamily="18"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400" b="1" dirty="0">
              <a:ea typeface="Times New Roman" panose="02020603050405020304" pitchFamily="18" charset="0"/>
              <a:cs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chemeClr val="tx1"/>
                </a:solidFill>
                <a:effectLst/>
                <a:ea typeface="Times New Roman" panose="02020603050405020304" pitchFamily="18" charset="0"/>
                <a:cs typeface="Calibri" panose="020F0502020204030204" pitchFamily="34" charset="0"/>
              </a:rPr>
              <a:t>Surface waters receive human, agricultural, and wildlife input and are </a:t>
            </a:r>
            <a:r>
              <a:rPr lang="en-US" altLang="en-US" sz="2400" b="1" dirty="0">
                <a:ea typeface="Times New Roman" panose="02020603050405020304" pitchFamily="18" charset="0"/>
                <a:cs typeface="Calibri" panose="020F0502020204030204" pitchFamily="34" charset="0"/>
              </a:rPr>
              <a:t>w</a:t>
            </a:r>
            <a:r>
              <a:rPr kumimoji="0" lang="en-US" altLang="en-US" sz="2400" b="1" i="0" u="none" strike="noStrike" cap="none" normalizeH="0" baseline="0" dirty="0">
                <a:ln>
                  <a:noFill/>
                </a:ln>
                <a:solidFill>
                  <a:schemeClr val="tx1"/>
                </a:solidFill>
                <a:effectLst/>
                <a:ea typeface="Times New Roman" panose="02020603050405020304" pitchFamily="18" charset="0"/>
                <a:cs typeface="Calibri" panose="020F0502020204030204" pitchFamily="34" charset="0"/>
              </a:rPr>
              <a:t>ater sources for humans, agricultural, and wildlife. </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400" dirty="0">
              <a:ea typeface="Times New Roman" panose="02020603050405020304" pitchFamily="18" charset="0"/>
              <a:cs typeface="Calibri" panose="020F0502020204030204" pitchFamily="34" charset="0"/>
            </a:endParaRPr>
          </a:p>
        </p:txBody>
      </p:sp>
      <p:sp>
        <p:nvSpPr>
          <p:cNvPr id="8" name="Title 7">
            <a:extLst>
              <a:ext uri="{FF2B5EF4-FFF2-40B4-BE49-F238E27FC236}">
                <a16:creationId xmlns:a16="http://schemas.microsoft.com/office/drawing/2014/main" id="{DECF7ECF-A6BB-4EC8-BF9E-B5B2D2B08BF5}"/>
              </a:ext>
            </a:extLst>
          </p:cNvPr>
          <p:cNvSpPr>
            <a:spLocks noGrp="1"/>
          </p:cNvSpPr>
          <p:nvPr>
            <p:ph type="title"/>
          </p:nvPr>
        </p:nvSpPr>
        <p:spPr>
          <a:xfrm>
            <a:off x="672268" y="883677"/>
            <a:ext cx="10972800" cy="1321137"/>
          </a:xfrm>
        </p:spPr>
        <p:txBody>
          <a:bodyPr>
            <a:normAutofit/>
          </a:bodyPr>
          <a:lstStyle/>
          <a:p>
            <a:r>
              <a:rPr lang="en-US" dirty="0"/>
              <a:t>NARMS One Health: Surface Water Testing</a:t>
            </a:r>
          </a:p>
        </p:txBody>
      </p:sp>
    </p:spTree>
    <p:extLst>
      <p:ext uri="{BB962C8B-B14F-4D97-AF65-F5344CB8AC3E}">
        <p14:creationId xmlns:p14="http://schemas.microsoft.com/office/powerpoint/2010/main" val="22270955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EAD3AB34-9A07-4A76-B7CF-738EE1EDA508}"/>
              </a:ext>
            </a:extLst>
          </p:cNvPr>
          <p:cNvSpPr txBox="1"/>
          <p:nvPr/>
        </p:nvSpPr>
        <p:spPr>
          <a:xfrm>
            <a:off x="3710609" y="1091097"/>
            <a:ext cx="3815788" cy="707886"/>
          </a:xfrm>
          <a:prstGeom prst="rect">
            <a:avLst/>
          </a:prstGeom>
          <a:noFill/>
        </p:spPr>
        <p:txBody>
          <a:bodyPr wrap="none" rtlCol="0">
            <a:spAutoFit/>
          </a:bodyPr>
          <a:lstStyle/>
          <a:p>
            <a:pPr defTabSz="914400" eaLnBrk="0" fontAlgn="base" hangingPunct="0">
              <a:spcBef>
                <a:spcPct val="0"/>
              </a:spcBef>
              <a:spcAft>
                <a:spcPct val="0"/>
              </a:spcAft>
              <a:defRPr/>
            </a:pPr>
            <a:r>
              <a:rPr lang="en-US" sz="4000" dirty="0">
                <a:solidFill>
                  <a:srgbClr val="000000"/>
                </a:solidFill>
                <a:latin typeface="+mj-lt"/>
                <a:ea typeface="ＭＳ Ｐゴシック" pitchFamily="1" charset="-128"/>
              </a:rPr>
              <a:t>Analytical Targets</a:t>
            </a:r>
          </a:p>
        </p:txBody>
      </p:sp>
      <p:sp>
        <p:nvSpPr>
          <p:cNvPr id="18" name="TextBox 17">
            <a:extLst>
              <a:ext uri="{FF2B5EF4-FFF2-40B4-BE49-F238E27FC236}">
                <a16:creationId xmlns:a16="http://schemas.microsoft.com/office/drawing/2014/main" id="{1C48821F-02DE-40E9-AE6A-06F27FDB33EE}"/>
              </a:ext>
            </a:extLst>
          </p:cNvPr>
          <p:cNvSpPr txBox="1"/>
          <p:nvPr/>
        </p:nvSpPr>
        <p:spPr>
          <a:xfrm>
            <a:off x="1300935" y="1938130"/>
            <a:ext cx="9443265" cy="4708981"/>
          </a:xfrm>
          <a:prstGeom prst="rect">
            <a:avLst/>
          </a:prstGeom>
          <a:noFill/>
        </p:spPr>
        <p:txBody>
          <a:bodyPr wrap="square" rtlCol="0">
            <a:spAutoFit/>
          </a:bodyPr>
          <a:lstStyle/>
          <a:p>
            <a:pPr defTabSz="914400" eaLnBrk="0" fontAlgn="base" hangingPunct="0">
              <a:spcBef>
                <a:spcPct val="0"/>
              </a:spcBef>
              <a:spcAft>
                <a:spcPct val="0"/>
              </a:spcAft>
              <a:defRPr/>
            </a:pPr>
            <a:r>
              <a:rPr lang="en-US" sz="2000" b="1" dirty="0">
                <a:solidFill>
                  <a:srgbClr val="000000"/>
                </a:solidFill>
                <a:ea typeface="ＭＳ Ｐゴシック" pitchFamily="1" charset="-128"/>
              </a:rPr>
              <a:t>Culture </a:t>
            </a:r>
            <a:endParaRPr lang="en-US" sz="2000" b="1" dirty="0">
              <a:solidFill>
                <a:srgbClr val="000000"/>
              </a:solidFill>
            </a:endParaRPr>
          </a:p>
          <a:p>
            <a:pPr marL="800100" lvl="1" indent="-342900">
              <a:buFont typeface="Arial" panose="020B0604020202020204" pitchFamily="34" charset="0"/>
              <a:buChar char="•"/>
              <a:defRPr/>
            </a:pPr>
            <a:r>
              <a:rPr lang="en-US" sz="2000" i="1" dirty="0">
                <a:solidFill>
                  <a:srgbClr val="000000"/>
                </a:solidFill>
                <a:ea typeface="ＭＳ Ｐゴシック" pitchFamily="1" charset="-128"/>
              </a:rPr>
              <a:t>Enterococcus, E.coli: </a:t>
            </a:r>
            <a:r>
              <a:rPr lang="en-US" sz="2000" dirty="0">
                <a:solidFill>
                  <a:srgbClr val="000000"/>
                </a:solidFill>
              </a:rPr>
              <a:t>L</a:t>
            </a:r>
            <a:r>
              <a:rPr lang="en-US" sz="2000" dirty="0">
                <a:solidFill>
                  <a:srgbClr val="000000"/>
                </a:solidFill>
                <a:ea typeface="ＭＳ Ｐゴシック" pitchFamily="1" charset="-128"/>
              </a:rPr>
              <a:t>inks to existing water quality methods</a:t>
            </a:r>
          </a:p>
          <a:p>
            <a:pPr marL="1257300" lvl="2" indent="-342900">
              <a:buFont typeface="Arial" panose="020B0604020202020204" pitchFamily="34" charset="0"/>
              <a:buChar char="•"/>
              <a:defRPr/>
            </a:pPr>
            <a:r>
              <a:rPr lang="en-US" sz="2000" dirty="0">
                <a:solidFill>
                  <a:srgbClr val="000000"/>
                </a:solidFill>
                <a:ea typeface="ＭＳ Ｐゴシック" pitchFamily="1" charset="-128"/>
              </a:rPr>
              <a:t>Will quantify and determine resistance to specific antibiotic</a:t>
            </a:r>
            <a:r>
              <a:rPr lang="en-US" sz="2000" dirty="0">
                <a:solidFill>
                  <a:srgbClr val="000000"/>
                </a:solidFill>
              </a:rPr>
              <a:t>s (cefotaxime, vancomycin, tetracycline)</a:t>
            </a:r>
            <a:endParaRPr lang="en-US" sz="2000" dirty="0">
              <a:solidFill>
                <a:srgbClr val="000000"/>
              </a:solidFill>
              <a:ea typeface="ＭＳ Ｐゴシック" pitchFamily="1" charset="-128"/>
            </a:endParaRPr>
          </a:p>
          <a:p>
            <a:pPr marL="800100" lvl="1" indent="-342900">
              <a:buFont typeface="Arial" panose="020B0604020202020204" pitchFamily="34" charset="0"/>
              <a:buChar char="•"/>
              <a:defRPr/>
            </a:pPr>
            <a:r>
              <a:rPr lang="en-US" sz="2000" i="1" dirty="0">
                <a:solidFill>
                  <a:srgbClr val="000000"/>
                </a:solidFill>
                <a:ea typeface="ＭＳ Ｐゴシック" pitchFamily="1" charset="-128"/>
              </a:rPr>
              <a:t>Salmonella: </a:t>
            </a:r>
            <a:r>
              <a:rPr lang="en-US" sz="2000" dirty="0">
                <a:solidFill>
                  <a:srgbClr val="000000"/>
                </a:solidFill>
              </a:rPr>
              <a:t>L</a:t>
            </a:r>
            <a:r>
              <a:rPr lang="en-US" sz="2000" dirty="0">
                <a:solidFill>
                  <a:srgbClr val="000000"/>
                </a:solidFill>
                <a:ea typeface="ＭＳ Ｐゴシック" pitchFamily="1" charset="-128"/>
              </a:rPr>
              <a:t>inks to food cycle &amp; NARMS</a:t>
            </a:r>
          </a:p>
          <a:p>
            <a:pPr marL="1257300" lvl="2" indent="-342900">
              <a:buFont typeface="Arial" panose="020B0604020202020204" pitchFamily="34" charset="0"/>
              <a:buChar char="•"/>
              <a:defRPr/>
            </a:pPr>
            <a:r>
              <a:rPr lang="en-US" sz="2000" dirty="0">
                <a:solidFill>
                  <a:srgbClr val="000000"/>
                </a:solidFill>
              </a:rPr>
              <a:t>Presence/absence, WGS of isolates </a:t>
            </a:r>
            <a:endParaRPr lang="en-US" sz="2000" dirty="0">
              <a:solidFill>
                <a:srgbClr val="000000"/>
              </a:solidFill>
              <a:ea typeface="ＭＳ Ｐゴシック" pitchFamily="1" charset="-128"/>
            </a:endParaRPr>
          </a:p>
          <a:p>
            <a:pPr defTabSz="914400" eaLnBrk="0" fontAlgn="base" hangingPunct="0">
              <a:spcBef>
                <a:spcPct val="0"/>
              </a:spcBef>
              <a:spcAft>
                <a:spcPct val="0"/>
              </a:spcAft>
              <a:defRPr/>
            </a:pPr>
            <a:r>
              <a:rPr lang="en-US" sz="2000" b="1" i="1" dirty="0">
                <a:solidFill>
                  <a:srgbClr val="000000"/>
                </a:solidFill>
                <a:ea typeface="ＭＳ Ｐゴシック" pitchFamily="1" charset="-128"/>
              </a:rPr>
              <a:t>    </a:t>
            </a:r>
          </a:p>
          <a:p>
            <a:pPr defTabSz="914400" eaLnBrk="0" fontAlgn="base" hangingPunct="0">
              <a:spcBef>
                <a:spcPct val="0"/>
              </a:spcBef>
              <a:spcAft>
                <a:spcPct val="0"/>
              </a:spcAft>
              <a:defRPr/>
            </a:pPr>
            <a:r>
              <a:rPr lang="en-US" sz="2000" b="1" dirty="0">
                <a:solidFill>
                  <a:srgbClr val="000000"/>
                </a:solidFill>
                <a:ea typeface="ＭＳ Ｐゴシック" pitchFamily="1" charset="-128"/>
              </a:rPr>
              <a:t>Targeted Gene Analysis</a:t>
            </a:r>
            <a:endParaRPr lang="en-US" sz="2000" b="1" dirty="0">
              <a:solidFill>
                <a:srgbClr val="000000"/>
              </a:solidFill>
            </a:endParaRPr>
          </a:p>
          <a:p>
            <a:pPr marL="800100" lvl="1" indent="-342900">
              <a:buFont typeface="Arial" panose="020B0604020202020204" pitchFamily="34" charset="0"/>
              <a:buChar char="•"/>
              <a:defRPr/>
            </a:pPr>
            <a:r>
              <a:rPr lang="en-US" sz="2000" dirty="0">
                <a:solidFill>
                  <a:srgbClr val="000000"/>
                </a:solidFill>
                <a:ea typeface="ＭＳ Ｐゴシック" pitchFamily="1" charset="-128"/>
              </a:rPr>
              <a:t>Defined panel of antibiotic resistance genes important to human, animal, and environmental health, including fecal source trackers (~90-100 genes)		</a:t>
            </a:r>
          </a:p>
          <a:p>
            <a:pPr defTabSz="914400" eaLnBrk="0" fontAlgn="base" hangingPunct="0">
              <a:spcBef>
                <a:spcPct val="0"/>
              </a:spcBef>
              <a:spcAft>
                <a:spcPct val="0"/>
              </a:spcAft>
              <a:defRPr/>
            </a:pPr>
            <a:endParaRPr lang="en-US" sz="2000" b="1" dirty="0">
              <a:solidFill>
                <a:srgbClr val="000000"/>
              </a:solidFill>
              <a:ea typeface="ＭＳ Ｐゴシック" pitchFamily="1" charset="-128"/>
            </a:endParaRPr>
          </a:p>
          <a:p>
            <a:pPr defTabSz="914400" eaLnBrk="0" fontAlgn="base" hangingPunct="0">
              <a:spcBef>
                <a:spcPct val="0"/>
              </a:spcBef>
              <a:spcAft>
                <a:spcPct val="0"/>
              </a:spcAft>
              <a:defRPr/>
            </a:pPr>
            <a:r>
              <a:rPr lang="en-US" sz="2000" b="1" dirty="0">
                <a:solidFill>
                  <a:srgbClr val="000000"/>
                </a:solidFill>
                <a:ea typeface="ＭＳ Ｐゴシック" pitchFamily="1" charset="-128"/>
              </a:rPr>
              <a:t>Metagenomics +/- Enrichment  </a:t>
            </a:r>
            <a:endParaRPr lang="en-US" sz="2000" b="1" dirty="0">
              <a:solidFill>
                <a:srgbClr val="000000"/>
              </a:solidFill>
            </a:endParaRPr>
          </a:p>
          <a:p>
            <a:pPr marL="800100" lvl="1" indent="-342900">
              <a:buFont typeface="Arial" panose="020B0604020202020204" pitchFamily="34" charset="0"/>
              <a:buChar char="•"/>
              <a:defRPr/>
            </a:pPr>
            <a:r>
              <a:rPr lang="en-US" sz="2000" dirty="0">
                <a:solidFill>
                  <a:srgbClr val="000000"/>
                </a:solidFill>
                <a:ea typeface="ＭＳ Ｐゴシック" pitchFamily="1" charset="-128"/>
              </a:rPr>
              <a:t>Define environmental resistome in surface waters</a:t>
            </a:r>
          </a:p>
          <a:p>
            <a:pPr marL="800100" lvl="1" indent="-342900">
              <a:buFont typeface="Arial" panose="020B0604020202020204" pitchFamily="34" charset="0"/>
              <a:buChar char="•"/>
              <a:defRPr/>
            </a:pPr>
            <a:r>
              <a:rPr lang="en-US" sz="2000" dirty="0">
                <a:solidFill>
                  <a:srgbClr val="000000"/>
                </a:solidFill>
              </a:rPr>
              <a:t>Determine new genes to quantify via targeted gene analysis</a:t>
            </a:r>
            <a:r>
              <a:rPr lang="en-US" sz="2000" b="1" dirty="0">
                <a:solidFill>
                  <a:srgbClr val="000000"/>
                </a:solidFill>
                <a:ea typeface="ＭＳ Ｐゴシック" pitchFamily="1" charset="-128"/>
              </a:rPr>
              <a:t>						 </a:t>
            </a:r>
          </a:p>
        </p:txBody>
      </p:sp>
      <p:grpSp>
        <p:nvGrpSpPr>
          <p:cNvPr id="4" name="Group 3">
            <a:extLst>
              <a:ext uri="{FF2B5EF4-FFF2-40B4-BE49-F238E27FC236}">
                <a16:creationId xmlns:a16="http://schemas.microsoft.com/office/drawing/2014/main" id="{6C16849A-A0FF-4AA7-95D2-88506088C206}"/>
              </a:ext>
            </a:extLst>
          </p:cNvPr>
          <p:cNvGrpSpPr>
            <a:grpSpLocks noChangeAspect="1"/>
          </p:cNvGrpSpPr>
          <p:nvPr/>
        </p:nvGrpSpPr>
        <p:grpSpPr>
          <a:xfrm>
            <a:off x="10435223" y="5600478"/>
            <a:ext cx="1611676" cy="759219"/>
            <a:chOff x="638037" y="2207315"/>
            <a:chExt cx="10756900" cy="5067300"/>
          </a:xfrm>
        </p:grpSpPr>
        <p:pic>
          <p:nvPicPr>
            <p:cNvPr id="5" name="Picture 4" descr="Icon&#10;&#10;Description automatically generated">
              <a:extLst>
                <a:ext uri="{FF2B5EF4-FFF2-40B4-BE49-F238E27FC236}">
                  <a16:creationId xmlns:a16="http://schemas.microsoft.com/office/drawing/2014/main" id="{B457A5FE-EF6F-4300-9136-8655AC9082D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8037" y="2207315"/>
              <a:ext cx="10756900" cy="5067300"/>
            </a:xfrm>
            <a:prstGeom prst="rect">
              <a:avLst/>
            </a:prstGeom>
          </p:spPr>
        </p:pic>
        <p:pic>
          <p:nvPicPr>
            <p:cNvPr id="6" name="Picture 5">
              <a:extLst>
                <a:ext uri="{FF2B5EF4-FFF2-40B4-BE49-F238E27FC236}">
                  <a16:creationId xmlns:a16="http://schemas.microsoft.com/office/drawing/2014/main" id="{7F118359-A243-419B-BC05-E950309E3C8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5824"/>
            <a:stretch/>
          </p:blipFill>
          <p:spPr>
            <a:xfrm>
              <a:off x="8687103" y="4645178"/>
              <a:ext cx="1497362" cy="909116"/>
            </a:xfrm>
            <a:prstGeom prst="rect">
              <a:avLst/>
            </a:prstGeom>
          </p:spPr>
        </p:pic>
        <p:pic>
          <p:nvPicPr>
            <p:cNvPr id="7" name="Picture 6">
              <a:extLst>
                <a:ext uri="{FF2B5EF4-FFF2-40B4-BE49-F238E27FC236}">
                  <a16:creationId xmlns:a16="http://schemas.microsoft.com/office/drawing/2014/main" id="{09149F67-23AD-40DF-8A0C-AD3907741C8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30677" y="4589889"/>
              <a:ext cx="1066800" cy="1019696"/>
            </a:xfrm>
            <a:prstGeom prst="rect">
              <a:avLst/>
            </a:prstGeom>
          </p:spPr>
        </p:pic>
        <p:pic>
          <p:nvPicPr>
            <p:cNvPr id="8" name="Picture 7">
              <a:extLst>
                <a:ext uri="{FF2B5EF4-FFF2-40B4-BE49-F238E27FC236}">
                  <a16:creationId xmlns:a16="http://schemas.microsoft.com/office/drawing/2014/main" id="{997B0EEF-3096-4B5A-B8C9-0F4979B9FAE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22402" y="4645177"/>
              <a:ext cx="754230" cy="909117"/>
            </a:xfrm>
            <a:prstGeom prst="rect">
              <a:avLst/>
            </a:prstGeom>
          </p:spPr>
        </p:pic>
        <p:pic>
          <p:nvPicPr>
            <p:cNvPr id="9" name="Picture 8">
              <a:extLst>
                <a:ext uri="{FF2B5EF4-FFF2-40B4-BE49-F238E27FC236}">
                  <a16:creationId xmlns:a16="http://schemas.microsoft.com/office/drawing/2014/main" id="{6EA6083B-7A6B-4776-9B63-7C792606B014}"/>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4246655" y="4645178"/>
              <a:ext cx="1327178" cy="909117"/>
            </a:xfrm>
            <a:prstGeom prst="rect">
              <a:avLst/>
            </a:prstGeom>
          </p:spPr>
        </p:pic>
      </p:grpSp>
    </p:spTree>
    <p:extLst>
      <p:ext uri="{BB962C8B-B14F-4D97-AF65-F5344CB8AC3E}">
        <p14:creationId xmlns:p14="http://schemas.microsoft.com/office/powerpoint/2010/main" val="6943912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F1EF86C-2412-4A19-A5AB-A4A42D278EA5}"/>
              </a:ext>
            </a:extLst>
          </p:cNvPr>
          <p:cNvPicPr>
            <a:picLocks noChangeAspect="1"/>
          </p:cNvPicPr>
          <p:nvPr/>
        </p:nvPicPr>
        <p:blipFill>
          <a:blip r:embed="rId2"/>
          <a:stretch>
            <a:fillRect/>
          </a:stretch>
        </p:blipFill>
        <p:spPr>
          <a:xfrm>
            <a:off x="1985507" y="1576297"/>
            <a:ext cx="2842565" cy="1908124"/>
          </a:xfrm>
          <a:prstGeom prst="rect">
            <a:avLst/>
          </a:prstGeom>
          <a:ln>
            <a:solidFill>
              <a:schemeClr val="accent1">
                <a:shade val="50000"/>
              </a:schemeClr>
            </a:solidFill>
          </a:ln>
        </p:spPr>
      </p:pic>
      <p:pic>
        <p:nvPicPr>
          <p:cNvPr id="3" name="Picture 2">
            <a:extLst>
              <a:ext uri="{FF2B5EF4-FFF2-40B4-BE49-F238E27FC236}">
                <a16:creationId xmlns:a16="http://schemas.microsoft.com/office/drawing/2014/main" id="{AE07D150-D90C-46AC-B3DE-5B4FD25EAFD9}"/>
              </a:ext>
            </a:extLst>
          </p:cNvPr>
          <p:cNvPicPr>
            <a:picLocks noChangeAspect="1"/>
          </p:cNvPicPr>
          <p:nvPr/>
        </p:nvPicPr>
        <p:blipFill>
          <a:blip r:embed="rId3"/>
          <a:stretch>
            <a:fillRect/>
          </a:stretch>
        </p:blipFill>
        <p:spPr>
          <a:xfrm>
            <a:off x="4492456" y="1773130"/>
            <a:ext cx="3207091" cy="2208161"/>
          </a:xfrm>
          <a:prstGeom prst="rect">
            <a:avLst/>
          </a:prstGeom>
          <a:ln>
            <a:solidFill>
              <a:schemeClr val="accent1">
                <a:shade val="50000"/>
              </a:schemeClr>
            </a:solidFill>
          </a:ln>
        </p:spPr>
      </p:pic>
      <p:pic>
        <p:nvPicPr>
          <p:cNvPr id="4" name="Picture 3">
            <a:extLst>
              <a:ext uri="{FF2B5EF4-FFF2-40B4-BE49-F238E27FC236}">
                <a16:creationId xmlns:a16="http://schemas.microsoft.com/office/drawing/2014/main" id="{E5E68648-4998-48F3-A683-BFD0668A070B}"/>
              </a:ext>
            </a:extLst>
          </p:cNvPr>
          <p:cNvPicPr>
            <a:picLocks noChangeAspect="1"/>
          </p:cNvPicPr>
          <p:nvPr/>
        </p:nvPicPr>
        <p:blipFill>
          <a:blip r:embed="rId4"/>
          <a:stretch>
            <a:fillRect/>
          </a:stretch>
        </p:blipFill>
        <p:spPr>
          <a:xfrm>
            <a:off x="7024958" y="2743201"/>
            <a:ext cx="3661416" cy="2457793"/>
          </a:xfrm>
          <a:prstGeom prst="rect">
            <a:avLst/>
          </a:prstGeom>
          <a:ln>
            <a:solidFill>
              <a:schemeClr val="accent1">
                <a:shade val="50000"/>
              </a:schemeClr>
            </a:solidFill>
          </a:ln>
        </p:spPr>
      </p:pic>
      <p:pic>
        <p:nvPicPr>
          <p:cNvPr id="5" name="Picture 4">
            <a:extLst>
              <a:ext uri="{FF2B5EF4-FFF2-40B4-BE49-F238E27FC236}">
                <a16:creationId xmlns:a16="http://schemas.microsoft.com/office/drawing/2014/main" id="{A69A71D8-906E-4B8B-A46E-8314500FF33E}"/>
              </a:ext>
            </a:extLst>
          </p:cNvPr>
          <p:cNvPicPr>
            <a:picLocks noChangeAspect="1"/>
          </p:cNvPicPr>
          <p:nvPr/>
        </p:nvPicPr>
        <p:blipFill>
          <a:blip r:embed="rId5"/>
          <a:stretch>
            <a:fillRect/>
          </a:stretch>
        </p:blipFill>
        <p:spPr>
          <a:xfrm>
            <a:off x="9536699" y="1773130"/>
            <a:ext cx="1005203" cy="914915"/>
          </a:xfrm>
          <a:prstGeom prst="rect">
            <a:avLst/>
          </a:prstGeom>
        </p:spPr>
      </p:pic>
      <p:sp>
        <p:nvSpPr>
          <p:cNvPr id="6" name="TextBox 5">
            <a:extLst>
              <a:ext uri="{FF2B5EF4-FFF2-40B4-BE49-F238E27FC236}">
                <a16:creationId xmlns:a16="http://schemas.microsoft.com/office/drawing/2014/main" id="{2E7217C7-25E4-4FFA-A419-92DF83F27DC9}"/>
              </a:ext>
            </a:extLst>
          </p:cNvPr>
          <p:cNvSpPr txBox="1"/>
          <p:nvPr/>
        </p:nvSpPr>
        <p:spPr>
          <a:xfrm>
            <a:off x="1338559" y="737319"/>
            <a:ext cx="9347815" cy="707886"/>
          </a:xfrm>
          <a:prstGeom prst="rect">
            <a:avLst/>
          </a:prstGeom>
          <a:noFill/>
        </p:spPr>
        <p:txBody>
          <a:bodyPr wrap="none" rtlCol="0">
            <a:spAutoFit/>
          </a:bodyPr>
          <a:lstStyle/>
          <a:p>
            <a:r>
              <a:rPr lang="en-US" sz="4000" dirty="0"/>
              <a:t>East Fork Little Miami Watershed AMR Pilot </a:t>
            </a:r>
          </a:p>
        </p:txBody>
      </p:sp>
      <p:sp>
        <p:nvSpPr>
          <p:cNvPr id="7" name="TextBox 6">
            <a:extLst>
              <a:ext uri="{FF2B5EF4-FFF2-40B4-BE49-F238E27FC236}">
                <a16:creationId xmlns:a16="http://schemas.microsoft.com/office/drawing/2014/main" id="{C591F809-AFAA-40EB-A978-B53AD69BEC6B}"/>
              </a:ext>
            </a:extLst>
          </p:cNvPr>
          <p:cNvSpPr txBox="1"/>
          <p:nvPr/>
        </p:nvSpPr>
        <p:spPr>
          <a:xfrm>
            <a:off x="2286779" y="3531653"/>
            <a:ext cx="1449499" cy="276999"/>
          </a:xfrm>
          <a:prstGeom prst="rect">
            <a:avLst/>
          </a:prstGeom>
          <a:noFill/>
        </p:spPr>
        <p:txBody>
          <a:bodyPr wrap="none" rtlCol="0">
            <a:spAutoFit/>
          </a:bodyPr>
          <a:lstStyle/>
          <a:p>
            <a:r>
              <a:rPr lang="en-US" sz="1200" dirty="0"/>
              <a:t>Urban- Ag transition</a:t>
            </a:r>
          </a:p>
        </p:txBody>
      </p:sp>
      <p:sp>
        <p:nvSpPr>
          <p:cNvPr id="8" name="TextBox 7">
            <a:extLst>
              <a:ext uri="{FF2B5EF4-FFF2-40B4-BE49-F238E27FC236}">
                <a16:creationId xmlns:a16="http://schemas.microsoft.com/office/drawing/2014/main" id="{8E38D65B-4F03-4826-9948-C2BB19B06E11}"/>
              </a:ext>
            </a:extLst>
          </p:cNvPr>
          <p:cNvSpPr txBox="1"/>
          <p:nvPr/>
        </p:nvSpPr>
        <p:spPr>
          <a:xfrm>
            <a:off x="4689412" y="3981291"/>
            <a:ext cx="2125046" cy="276999"/>
          </a:xfrm>
          <a:prstGeom prst="rect">
            <a:avLst/>
          </a:prstGeom>
          <a:noFill/>
        </p:spPr>
        <p:txBody>
          <a:bodyPr wrap="square" rtlCol="0">
            <a:spAutoFit/>
          </a:bodyPr>
          <a:lstStyle/>
          <a:p>
            <a:r>
              <a:rPr lang="en-US" sz="1200" dirty="0"/>
              <a:t>12K septic systems mapped</a:t>
            </a:r>
          </a:p>
        </p:txBody>
      </p:sp>
      <p:sp>
        <p:nvSpPr>
          <p:cNvPr id="9" name="TextBox 8">
            <a:extLst>
              <a:ext uri="{FF2B5EF4-FFF2-40B4-BE49-F238E27FC236}">
                <a16:creationId xmlns:a16="http://schemas.microsoft.com/office/drawing/2014/main" id="{C589E475-BF2B-418E-B641-5ED8283509FB}"/>
              </a:ext>
            </a:extLst>
          </p:cNvPr>
          <p:cNvSpPr txBox="1"/>
          <p:nvPr/>
        </p:nvSpPr>
        <p:spPr>
          <a:xfrm>
            <a:off x="6880486" y="5427478"/>
            <a:ext cx="3661416" cy="276999"/>
          </a:xfrm>
          <a:prstGeom prst="rect">
            <a:avLst/>
          </a:prstGeom>
          <a:noFill/>
        </p:spPr>
        <p:txBody>
          <a:bodyPr wrap="square" rtlCol="0">
            <a:spAutoFit/>
          </a:bodyPr>
          <a:lstStyle/>
          <a:p>
            <a:r>
              <a:rPr lang="en-US" sz="1200" dirty="0"/>
              <a:t>Point sources and rec waters in relation to  sample sites</a:t>
            </a:r>
          </a:p>
        </p:txBody>
      </p:sp>
      <p:sp>
        <p:nvSpPr>
          <p:cNvPr id="10" name="TextBox 9">
            <a:extLst>
              <a:ext uri="{FF2B5EF4-FFF2-40B4-BE49-F238E27FC236}">
                <a16:creationId xmlns:a16="http://schemas.microsoft.com/office/drawing/2014/main" id="{263CC937-804B-4E8B-8B47-011FDB051436}"/>
              </a:ext>
            </a:extLst>
          </p:cNvPr>
          <p:cNvSpPr txBox="1"/>
          <p:nvPr/>
        </p:nvSpPr>
        <p:spPr>
          <a:xfrm>
            <a:off x="2765330" y="5391932"/>
            <a:ext cx="3736023" cy="1200329"/>
          </a:xfrm>
          <a:prstGeom prst="rect">
            <a:avLst/>
          </a:prstGeom>
          <a:noFill/>
        </p:spPr>
        <p:txBody>
          <a:bodyPr wrap="none" rtlCol="0">
            <a:spAutoFit/>
          </a:bodyPr>
          <a:lstStyle/>
          <a:p>
            <a:r>
              <a:rPr lang="en-US" dirty="0"/>
              <a:t>Additional watershed studies needed:</a:t>
            </a:r>
          </a:p>
          <a:p>
            <a:pPr marL="214313" indent="-214313">
              <a:buFontTx/>
              <a:buChar char="-"/>
            </a:pPr>
            <a:r>
              <a:rPr lang="en-US" dirty="0"/>
              <a:t>High livestock inputs</a:t>
            </a:r>
          </a:p>
          <a:p>
            <a:pPr marL="214313" indent="-214313">
              <a:buFontTx/>
              <a:buChar char="-"/>
            </a:pPr>
            <a:r>
              <a:rPr lang="en-US" dirty="0"/>
              <a:t>Highly urbanized systems</a:t>
            </a:r>
          </a:p>
          <a:p>
            <a:pPr marL="214313" indent="-214313">
              <a:buFontTx/>
              <a:buChar char="-"/>
            </a:pPr>
            <a:r>
              <a:rPr lang="en-US" dirty="0"/>
              <a:t>Regional variation</a:t>
            </a:r>
          </a:p>
        </p:txBody>
      </p:sp>
      <p:sp>
        <p:nvSpPr>
          <p:cNvPr id="11" name="TextBox 10">
            <a:extLst>
              <a:ext uri="{FF2B5EF4-FFF2-40B4-BE49-F238E27FC236}">
                <a16:creationId xmlns:a16="http://schemas.microsoft.com/office/drawing/2014/main" id="{5F4B121F-9B1A-4F97-BFF7-D8146F34B477}"/>
              </a:ext>
            </a:extLst>
          </p:cNvPr>
          <p:cNvSpPr txBox="1"/>
          <p:nvPr/>
        </p:nvSpPr>
        <p:spPr>
          <a:xfrm>
            <a:off x="1672360" y="4277664"/>
            <a:ext cx="4628968" cy="923330"/>
          </a:xfrm>
          <a:prstGeom prst="rect">
            <a:avLst/>
          </a:prstGeom>
          <a:noFill/>
        </p:spPr>
        <p:txBody>
          <a:bodyPr wrap="square" rtlCol="0">
            <a:spAutoFit/>
          </a:bodyPr>
          <a:lstStyle/>
          <a:p>
            <a:r>
              <a:rPr lang="en-US" dirty="0"/>
              <a:t>Will determine minimum reporting and data quality objectives for comparisons to NRSA and future watershed studies </a:t>
            </a:r>
          </a:p>
        </p:txBody>
      </p:sp>
      <p:grpSp>
        <p:nvGrpSpPr>
          <p:cNvPr id="12" name="Group 11">
            <a:extLst>
              <a:ext uri="{FF2B5EF4-FFF2-40B4-BE49-F238E27FC236}">
                <a16:creationId xmlns:a16="http://schemas.microsoft.com/office/drawing/2014/main" id="{21B77BA0-29D9-4733-A600-5FE18BD489CF}"/>
              </a:ext>
            </a:extLst>
          </p:cNvPr>
          <p:cNvGrpSpPr>
            <a:grpSpLocks noChangeAspect="1"/>
          </p:cNvGrpSpPr>
          <p:nvPr/>
        </p:nvGrpSpPr>
        <p:grpSpPr>
          <a:xfrm>
            <a:off x="10435223" y="5600478"/>
            <a:ext cx="1611676" cy="759219"/>
            <a:chOff x="638037" y="2207315"/>
            <a:chExt cx="10756900" cy="5067300"/>
          </a:xfrm>
        </p:grpSpPr>
        <p:pic>
          <p:nvPicPr>
            <p:cNvPr id="13" name="Picture 12" descr="Icon&#10;&#10;Description automatically generated">
              <a:extLst>
                <a:ext uri="{FF2B5EF4-FFF2-40B4-BE49-F238E27FC236}">
                  <a16:creationId xmlns:a16="http://schemas.microsoft.com/office/drawing/2014/main" id="{DE971030-6BAC-44C1-AEA2-DFDD2465492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8037" y="2207315"/>
              <a:ext cx="10756900" cy="5067300"/>
            </a:xfrm>
            <a:prstGeom prst="rect">
              <a:avLst/>
            </a:prstGeom>
          </p:spPr>
        </p:pic>
        <p:pic>
          <p:nvPicPr>
            <p:cNvPr id="14" name="Picture 13">
              <a:extLst>
                <a:ext uri="{FF2B5EF4-FFF2-40B4-BE49-F238E27FC236}">
                  <a16:creationId xmlns:a16="http://schemas.microsoft.com/office/drawing/2014/main" id="{7EE96C31-E936-436A-A5AB-FCF478196F06}"/>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r="5824"/>
            <a:stretch/>
          </p:blipFill>
          <p:spPr>
            <a:xfrm>
              <a:off x="8687103" y="4645178"/>
              <a:ext cx="1497362" cy="909116"/>
            </a:xfrm>
            <a:prstGeom prst="rect">
              <a:avLst/>
            </a:prstGeom>
          </p:spPr>
        </p:pic>
        <p:pic>
          <p:nvPicPr>
            <p:cNvPr id="15" name="Picture 14">
              <a:extLst>
                <a:ext uri="{FF2B5EF4-FFF2-40B4-BE49-F238E27FC236}">
                  <a16:creationId xmlns:a16="http://schemas.microsoft.com/office/drawing/2014/main" id="{BDE013BD-801E-4F76-B8F6-EB197291D63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30677" y="4589889"/>
              <a:ext cx="1066800" cy="1019696"/>
            </a:xfrm>
            <a:prstGeom prst="rect">
              <a:avLst/>
            </a:prstGeom>
          </p:spPr>
        </p:pic>
        <p:pic>
          <p:nvPicPr>
            <p:cNvPr id="16" name="Picture 15">
              <a:extLst>
                <a:ext uri="{FF2B5EF4-FFF2-40B4-BE49-F238E27FC236}">
                  <a16:creationId xmlns:a16="http://schemas.microsoft.com/office/drawing/2014/main" id="{72B22F70-CF84-4A81-987E-6A7EEFDB198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722402" y="4645177"/>
              <a:ext cx="754230" cy="909117"/>
            </a:xfrm>
            <a:prstGeom prst="rect">
              <a:avLst/>
            </a:prstGeom>
          </p:spPr>
        </p:pic>
        <p:pic>
          <p:nvPicPr>
            <p:cNvPr id="17" name="Picture 16">
              <a:extLst>
                <a:ext uri="{FF2B5EF4-FFF2-40B4-BE49-F238E27FC236}">
                  <a16:creationId xmlns:a16="http://schemas.microsoft.com/office/drawing/2014/main" id="{07F5933B-B76C-43FF-BE64-E7092B5AD099}"/>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a:stretch/>
          </p:blipFill>
          <p:spPr>
            <a:xfrm>
              <a:off x="4246655" y="4645178"/>
              <a:ext cx="1327178" cy="909117"/>
            </a:xfrm>
            <a:prstGeom prst="rect">
              <a:avLst/>
            </a:prstGeom>
          </p:spPr>
        </p:pic>
      </p:grpSp>
    </p:spTree>
    <p:extLst>
      <p:ext uri="{BB962C8B-B14F-4D97-AF65-F5344CB8AC3E}">
        <p14:creationId xmlns:p14="http://schemas.microsoft.com/office/powerpoint/2010/main" val="24878519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5AD006C-47D1-4D97-AFD5-134CABA89107}"/>
              </a:ext>
            </a:extLst>
          </p:cNvPr>
          <p:cNvPicPr>
            <a:picLocks noChangeAspect="1"/>
          </p:cNvPicPr>
          <p:nvPr/>
        </p:nvPicPr>
        <p:blipFill>
          <a:blip r:embed="rId2"/>
          <a:stretch>
            <a:fillRect/>
          </a:stretch>
        </p:blipFill>
        <p:spPr>
          <a:xfrm>
            <a:off x="2209800" y="1641439"/>
            <a:ext cx="6824870" cy="3701725"/>
          </a:xfrm>
          <a:prstGeom prst="rect">
            <a:avLst/>
          </a:prstGeom>
          <a:ln>
            <a:noFill/>
          </a:ln>
          <a:effectLst>
            <a:outerShdw blurRad="292100" dist="139700" dir="2700000" algn="tl" rotWithShape="0">
              <a:srgbClr val="333333">
                <a:alpha val="65000"/>
              </a:srgbClr>
            </a:outerShdw>
          </a:effectLst>
        </p:spPr>
      </p:pic>
      <p:sp>
        <p:nvSpPr>
          <p:cNvPr id="3" name="Rectangle 2">
            <a:extLst>
              <a:ext uri="{FF2B5EF4-FFF2-40B4-BE49-F238E27FC236}">
                <a16:creationId xmlns:a16="http://schemas.microsoft.com/office/drawing/2014/main" id="{37340B62-DEAE-4C69-BBD2-24182739E815}"/>
              </a:ext>
            </a:extLst>
          </p:cNvPr>
          <p:cNvSpPr/>
          <p:nvPr/>
        </p:nvSpPr>
        <p:spPr>
          <a:xfrm>
            <a:off x="2209800" y="5638801"/>
            <a:ext cx="6824870" cy="707886"/>
          </a:xfrm>
          <a:prstGeom prst="rect">
            <a:avLst/>
          </a:prstGeom>
        </p:spPr>
        <p:txBody>
          <a:bodyPr wrap="square">
            <a:spAutoFit/>
          </a:bodyPr>
          <a:lstStyle/>
          <a:p>
            <a:pPr defTabSz="914400" eaLnBrk="0" fontAlgn="base" hangingPunct="0">
              <a:spcBef>
                <a:spcPct val="0"/>
              </a:spcBef>
              <a:spcAft>
                <a:spcPct val="0"/>
              </a:spcAft>
              <a:defRPr/>
            </a:pPr>
            <a:r>
              <a:rPr lang="en-US" sz="2000" dirty="0">
                <a:solidFill>
                  <a:srgbClr val="000000"/>
                </a:solidFill>
                <a:latin typeface="Arial" charset="0"/>
                <a:ea typeface="ＭＳ Ｐゴシック" pitchFamily="1" charset="-128"/>
              </a:rPr>
              <a:t>Map of National Rivers and Streams Assessment </a:t>
            </a:r>
          </a:p>
          <a:p>
            <a:pPr defTabSz="914400" eaLnBrk="0" fontAlgn="base" hangingPunct="0">
              <a:spcBef>
                <a:spcPct val="0"/>
              </a:spcBef>
              <a:spcAft>
                <a:spcPct val="0"/>
              </a:spcAft>
              <a:defRPr/>
            </a:pPr>
            <a:r>
              <a:rPr lang="en-US" sz="2000" dirty="0">
                <a:solidFill>
                  <a:srgbClr val="000000"/>
                </a:solidFill>
                <a:latin typeface="Arial" charset="0"/>
                <a:ea typeface="ＭＳ Ｐゴシック" pitchFamily="1" charset="-128"/>
              </a:rPr>
              <a:t>(ECO9 Regions Shown)</a:t>
            </a:r>
          </a:p>
        </p:txBody>
      </p:sp>
      <p:sp>
        <p:nvSpPr>
          <p:cNvPr id="4" name="TextBox 3">
            <a:extLst>
              <a:ext uri="{FF2B5EF4-FFF2-40B4-BE49-F238E27FC236}">
                <a16:creationId xmlns:a16="http://schemas.microsoft.com/office/drawing/2014/main" id="{CEE789D9-2F90-471E-ACF3-B771D3EC3B59}"/>
              </a:ext>
            </a:extLst>
          </p:cNvPr>
          <p:cNvSpPr txBox="1"/>
          <p:nvPr/>
        </p:nvSpPr>
        <p:spPr>
          <a:xfrm>
            <a:off x="1794389" y="850340"/>
            <a:ext cx="8170635" cy="707886"/>
          </a:xfrm>
          <a:prstGeom prst="rect">
            <a:avLst/>
          </a:prstGeom>
          <a:noFill/>
        </p:spPr>
        <p:txBody>
          <a:bodyPr wrap="none" rtlCol="0">
            <a:spAutoFit/>
          </a:bodyPr>
          <a:lstStyle/>
          <a:p>
            <a:pPr defTabSz="914400" eaLnBrk="0" fontAlgn="base" hangingPunct="0">
              <a:spcBef>
                <a:spcPct val="0"/>
              </a:spcBef>
              <a:spcAft>
                <a:spcPct val="0"/>
              </a:spcAft>
              <a:defRPr/>
            </a:pPr>
            <a:r>
              <a:rPr lang="en-US" sz="4000" dirty="0">
                <a:latin typeface="+mj-lt"/>
                <a:ea typeface="ＭＳ Ｐゴシック" pitchFamily="1" charset="-128"/>
              </a:rPr>
              <a:t>Leveraging EPA Programs – NRSA 2023</a:t>
            </a:r>
          </a:p>
        </p:txBody>
      </p:sp>
      <p:grpSp>
        <p:nvGrpSpPr>
          <p:cNvPr id="5" name="Group 4">
            <a:extLst>
              <a:ext uri="{FF2B5EF4-FFF2-40B4-BE49-F238E27FC236}">
                <a16:creationId xmlns:a16="http://schemas.microsoft.com/office/drawing/2014/main" id="{59AE51CE-13E3-48B0-8724-7F08191C6474}"/>
              </a:ext>
            </a:extLst>
          </p:cNvPr>
          <p:cNvGrpSpPr>
            <a:grpSpLocks noChangeAspect="1"/>
          </p:cNvGrpSpPr>
          <p:nvPr/>
        </p:nvGrpSpPr>
        <p:grpSpPr>
          <a:xfrm>
            <a:off x="10435223" y="5600478"/>
            <a:ext cx="1611676" cy="759219"/>
            <a:chOff x="638037" y="2207315"/>
            <a:chExt cx="10756900" cy="5067300"/>
          </a:xfrm>
        </p:grpSpPr>
        <p:pic>
          <p:nvPicPr>
            <p:cNvPr id="6" name="Picture 5" descr="Icon&#10;&#10;Description automatically generated">
              <a:extLst>
                <a:ext uri="{FF2B5EF4-FFF2-40B4-BE49-F238E27FC236}">
                  <a16:creationId xmlns:a16="http://schemas.microsoft.com/office/drawing/2014/main" id="{A9AE334C-D838-4A8B-8424-9EFCC08113A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8037" y="2207315"/>
              <a:ext cx="10756900" cy="5067300"/>
            </a:xfrm>
            <a:prstGeom prst="rect">
              <a:avLst/>
            </a:prstGeom>
          </p:spPr>
        </p:pic>
        <p:pic>
          <p:nvPicPr>
            <p:cNvPr id="7" name="Picture 6">
              <a:extLst>
                <a:ext uri="{FF2B5EF4-FFF2-40B4-BE49-F238E27FC236}">
                  <a16:creationId xmlns:a16="http://schemas.microsoft.com/office/drawing/2014/main" id="{EEE82E24-18D2-4B34-A19C-4131F011DC5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5824"/>
            <a:stretch/>
          </p:blipFill>
          <p:spPr>
            <a:xfrm>
              <a:off x="8687103" y="4645178"/>
              <a:ext cx="1497362" cy="909116"/>
            </a:xfrm>
            <a:prstGeom prst="rect">
              <a:avLst/>
            </a:prstGeom>
          </p:spPr>
        </p:pic>
        <p:pic>
          <p:nvPicPr>
            <p:cNvPr id="8" name="Picture 7">
              <a:extLst>
                <a:ext uri="{FF2B5EF4-FFF2-40B4-BE49-F238E27FC236}">
                  <a16:creationId xmlns:a16="http://schemas.microsoft.com/office/drawing/2014/main" id="{D14872BE-112E-4522-AC58-7154D441DA6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30677" y="4589889"/>
              <a:ext cx="1066800" cy="1019696"/>
            </a:xfrm>
            <a:prstGeom prst="rect">
              <a:avLst/>
            </a:prstGeom>
          </p:spPr>
        </p:pic>
        <p:pic>
          <p:nvPicPr>
            <p:cNvPr id="9" name="Picture 8">
              <a:extLst>
                <a:ext uri="{FF2B5EF4-FFF2-40B4-BE49-F238E27FC236}">
                  <a16:creationId xmlns:a16="http://schemas.microsoft.com/office/drawing/2014/main" id="{06D74277-70FC-4B97-8C39-325B11C4F74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22402" y="4645177"/>
              <a:ext cx="754230" cy="909117"/>
            </a:xfrm>
            <a:prstGeom prst="rect">
              <a:avLst/>
            </a:prstGeom>
          </p:spPr>
        </p:pic>
        <p:pic>
          <p:nvPicPr>
            <p:cNvPr id="10" name="Picture 9">
              <a:extLst>
                <a:ext uri="{FF2B5EF4-FFF2-40B4-BE49-F238E27FC236}">
                  <a16:creationId xmlns:a16="http://schemas.microsoft.com/office/drawing/2014/main" id="{249119BC-3AA4-4298-A50A-C3988AA2DA56}"/>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4246655" y="4645178"/>
              <a:ext cx="1327178" cy="909117"/>
            </a:xfrm>
            <a:prstGeom prst="rect">
              <a:avLst/>
            </a:prstGeom>
          </p:spPr>
        </p:pic>
      </p:grpSp>
    </p:spTree>
    <p:extLst>
      <p:ext uri="{BB962C8B-B14F-4D97-AF65-F5344CB8AC3E}">
        <p14:creationId xmlns:p14="http://schemas.microsoft.com/office/powerpoint/2010/main" val="10656858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23A49D5CB2C7542997766C405C38DF7" ma:contentTypeVersion="1" ma:contentTypeDescription="Create a new document." ma:contentTypeScope="" ma:versionID="df78e06e75b3a5453fd7f17a21c20878">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273DB1D9-B9E4-4935-8FC6-73EBDF82B2A1}"/>
</file>

<file path=customXml/itemProps2.xml><?xml version="1.0" encoding="utf-8"?>
<ds:datastoreItem xmlns:ds="http://schemas.openxmlformats.org/officeDocument/2006/customXml" ds:itemID="{2DFA6877-8E40-4101-81BD-4EF079434C96}"/>
</file>

<file path=customXml/itemProps3.xml><?xml version="1.0" encoding="utf-8"?>
<ds:datastoreItem xmlns:ds="http://schemas.openxmlformats.org/officeDocument/2006/customXml" ds:itemID="{FF8068C4-8D1B-4069-B583-A4865DC7112B}"/>
</file>

<file path=docProps/app.xml><?xml version="1.0" encoding="utf-8"?>
<Properties xmlns="http://schemas.openxmlformats.org/officeDocument/2006/extended-properties" xmlns:vt="http://schemas.openxmlformats.org/officeDocument/2006/docPropsVTypes">
  <TotalTime>1924</TotalTime>
  <Words>2172</Words>
  <Application>Microsoft Office PowerPoint</Application>
  <PresentationFormat>Widescreen</PresentationFormat>
  <Paragraphs>307</Paragraphs>
  <Slides>22</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Helvetica</vt:lpstr>
      <vt:lpstr>Times New Roman</vt:lpstr>
      <vt:lpstr>Office Theme</vt:lpstr>
      <vt:lpstr>Update from the National Antimicrobial Resistance Monitoring System</vt:lpstr>
      <vt:lpstr>The NARMS Mission</vt:lpstr>
      <vt:lpstr>Integrated surveillance of antimicrobial resistance: Zoonotic foodborne bacteria</vt:lpstr>
      <vt:lpstr>GOAL 1: ENHANCE SAMPLING FOR FOODBORNE PATHOGENS WITHIN    A ONE HEALTH FRAMEWORK</vt:lpstr>
      <vt:lpstr>Structure of NARMS, 2021</vt:lpstr>
      <vt:lpstr>NARMS One Health: Surface Water Testing</vt:lpstr>
      <vt:lpstr>PowerPoint Presentation</vt:lpstr>
      <vt:lpstr>PowerPoint Presentation</vt:lpstr>
      <vt:lpstr>PowerPoint Presentation</vt:lpstr>
      <vt:lpstr>Goal 2: Employ advanced technologies to better understand the     evolution and spread of resistance among FOODBORNE     pathogens</vt:lpstr>
      <vt:lpstr>Genotype-Phenotype Correlations</vt:lpstr>
      <vt:lpstr>NARMS Data Flow</vt:lpstr>
      <vt:lpstr>Long Reads: Plasmid Subtyping</vt:lpstr>
      <vt:lpstr>Long Reads: Plasmid Subtyping</vt:lpstr>
      <vt:lpstr>Goal 3:  Improve data sharing, communication, and collaboration</vt:lpstr>
      <vt:lpstr>NARMS Data Flow</vt:lpstr>
      <vt:lpstr>Data Sharing through Interactive Dashboards</vt:lpstr>
      <vt:lpstr>NARMS Strain Explorer</vt:lpstr>
      <vt:lpstr>NARMS Strain Explorer Features</vt:lpstr>
      <vt:lpstr>Links</vt:lpstr>
      <vt:lpstr>PowerPoint Presentation</vt:lpstr>
      <vt:lpstr>NARMS Interim Updates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National Antimicrobial Resistance Monitoring System</dc:title>
  <dc:creator>McDermott, Patrick</dc:creator>
  <cp:lastModifiedBy>McDermott, Patrick</cp:lastModifiedBy>
  <cp:revision>21</cp:revision>
  <dcterms:created xsi:type="dcterms:W3CDTF">2019-12-04T21:43:36Z</dcterms:created>
  <dcterms:modified xsi:type="dcterms:W3CDTF">2022-10-14T19:05:18Z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0x010100E23A49D5CB2C7542997766C405C38DF7</vt:lpwstr>
  </property>
</Properties>
</file>