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2.xml" ContentType="application/vnd.openxmlformats-officedocument.drawingml.chartshapes+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drawings/drawing3.xml" ContentType="application/vnd.openxmlformats-officedocument.drawingml.chartshapes+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drawings/drawing4.xml" ContentType="application/vnd.openxmlformats-officedocument.drawingml.chartshapes+xml"/>
  <Override PartName="/ppt/notesSlides/notesSlide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drawings/drawing5.xml" ContentType="application/vnd.openxmlformats-officedocument.drawingml.chartshapes+xml"/>
  <Override PartName="/ppt/notesSlides/notesSlide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drawings/drawing6.xml" ContentType="application/vnd.openxmlformats-officedocument.drawingml.chartshapes+xml"/>
  <Override PartName="/ppt/notesSlides/notesSlide8.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7.xml" ContentType="application/vnd.openxmlformats-officedocument.drawingml.chartshapes+xml"/>
  <Override PartName="/ppt/notesSlides/notesSlide9.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8.xml" ContentType="application/vnd.openxmlformats-officedocument.drawingml.chartshapes+xml"/>
  <Override PartName="/ppt/notesSlides/notesSlide10.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9.xml" ContentType="application/vnd.openxmlformats-officedocument.drawingml.chartshape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4"/>
  </p:sldMasterIdLst>
  <p:notesMasterIdLst>
    <p:notesMasterId r:id="rId18"/>
  </p:notesMasterIdLst>
  <p:sldIdLst>
    <p:sldId id="446" r:id="rId5"/>
    <p:sldId id="367" r:id="rId6"/>
    <p:sldId id="472" r:id="rId7"/>
    <p:sldId id="374" r:id="rId8"/>
    <p:sldId id="473" r:id="rId9"/>
    <p:sldId id="470" r:id="rId10"/>
    <p:sldId id="468" r:id="rId11"/>
    <p:sldId id="469" r:id="rId12"/>
    <p:sldId id="474" r:id="rId13"/>
    <p:sldId id="475" r:id="rId14"/>
    <p:sldId id="467" r:id="rId15"/>
    <p:sldId id="476" r:id="rId16"/>
    <p:sldId id="44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kins, Erin *" initials="JE*" lastIdx="2" clrIdx="0">
    <p:extLst>
      <p:ext uri="{19B8F6BF-5375-455C-9EA6-DF929625EA0E}">
        <p15:presenceInfo xmlns:p15="http://schemas.microsoft.com/office/powerpoint/2012/main" userId="S::Erin.Jenkins@fda.gov::eca7b9f2-63de-42db-8ad2-dc4f0738ef01" providerId="AD"/>
      </p:ext>
    </p:extLst>
  </p:cmAuthor>
  <p:cmAuthor id="2" name="Crosby, Alvin" initials="AC" lastIdx="6" clrIdx="1">
    <p:extLst>
      <p:ext uri="{19B8F6BF-5375-455C-9EA6-DF929625EA0E}">
        <p15:presenceInfo xmlns:p15="http://schemas.microsoft.com/office/powerpoint/2012/main" userId="Crosby, Alvin" providerId="None"/>
      </p:ext>
    </p:extLst>
  </p:cmAuthor>
  <p:cmAuthor id="3" name="Kreil, Katherine" initials="KK" lastIdx="4" clrIdx="1">
    <p:extLst>
      <p:ext uri="{19B8F6BF-5375-455C-9EA6-DF929625EA0E}">
        <p15:presenceInfo xmlns:p15="http://schemas.microsoft.com/office/powerpoint/2012/main" userId="S::Katherine.Kreil@fda.gov::039c447e-f214-4b67-9dde-1ae853368afb" providerId="AD"/>
      </p:ext>
    </p:extLst>
  </p:cmAuthor>
  <p:cmAuthor id="4" name="Whitney, Brooke" initials="WB" lastIdx="3" clrIdx="2">
    <p:extLst>
      <p:ext uri="{19B8F6BF-5375-455C-9EA6-DF929625EA0E}">
        <p15:presenceInfo xmlns:p15="http://schemas.microsoft.com/office/powerpoint/2012/main" userId="S::Brooke.Whitney@fda.gov::2a51e938-a414-426e-be8f-ee4e2f4c393d" providerId="AD"/>
      </p:ext>
    </p:extLst>
  </p:cmAuthor>
  <p:cmAuthor id="5" name="Madad, Asma" initials="MA" lastIdx="23" clrIdx="3">
    <p:extLst>
      <p:ext uri="{19B8F6BF-5375-455C-9EA6-DF929625EA0E}">
        <p15:presenceInfo xmlns:p15="http://schemas.microsoft.com/office/powerpoint/2012/main" userId="S::Asma.Madad@fda.gov::d6d24078-6985-445f-96fb-bd151959c398" providerId="AD"/>
      </p:ext>
    </p:extLst>
  </p:cmAuthor>
  <p:cmAuthor id="6" name="Salter, Monique" initials="SM" lastIdx="5" clrIdx="4">
    <p:extLst>
      <p:ext uri="{19B8F6BF-5375-455C-9EA6-DF929625EA0E}">
        <p15:presenceInfo xmlns:p15="http://schemas.microsoft.com/office/powerpoint/2012/main" userId="S::Lashunte.Salter@fda.gov::72b63488-b1b3-4132-b7c1-c8af38136d2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CBA"/>
    <a:srgbClr val="DAEFC3"/>
    <a:srgbClr val="B8E0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E53AB8-F338-4EA5-BCA1-D2B53E78CFE7}" v="1276" dt="2022-10-05T13:24:49.2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087" autoAdjust="0"/>
  </p:normalViewPr>
  <p:slideViewPr>
    <p:cSldViewPr snapToGrid="0">
      <p:cViewPr varScale="1">
        <p:scale>
          <a:sx n="84" d="100"/>
          <a:sy n="84" d="100"/>
        </p:scale>
        <p:origin x="159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chartUserShapes" Target="../drawings/drawing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chartUserShapes" Target="../drawings/drawing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5" Type="http://schemas.openxmlformats.org/officeDocument/2006/relationships/chartUserShapes" Target="../drawings/drawing6.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oleObject" Target="https://cdc.sharepoint.com/teams/NCEZID-DFWED_ORPB/Shared%20Documents/FORT%20-%20Foodborne%20Outbreak%20Response%20Team/FORT%20Publications%20and%20Presentations/INFORM%202022/MV_LP_Listeria/Timeline%20Excel%20File.xlsx" TargetMode="Externa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7.xml"/></Relationships>
</file>

<file path=ppt/charts/_rels/chart8.xml.rels><?xml version="1.0" encoding="UTF-8" standalone="yes"?>
<Relationships xmlns="http://schemas.openxmlformats.org/package/2006/relationships"><Relationship Id="rId3" Type="http://schemas.openxmlformats.org/officeDocument/2006/relationships/oleObject" Target="https://cdc.sharepoint.com/teams/NCEZID-DFWED_ORPB/Shared%20Documents/FORT%20-%20Foodborne%20Outbreak%20Response%20Team/FORT%20Publications%20and%20Presentations/INFORM%202022/MV_LP_Listeria/Timeline%20Excel%20File.xlsx" TargetMode="Externa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8.xml"/></Relationships>
</file>

<file path=ppt/charts/_rels/chart9.xml.rels><?xml version="1.0" encoding="UTF-8" standalone="yes"?>
<Relationships xmlns="http://schemas.openxmlformats.org/package/2006/relationships"><Relationship Id="rId3" Type="http://schemas.openxmlformats.org/officeDocument/2006/relationships/oleObject" Target="https://cdc.sharepoint.com/teams/NCEZID-DFWED_ORPB/Shared%20Documents/FORT%20-%20Foodborne%20Outbreak%20Response%20Team/FORT%20Publications%20and%20Presentations/INFORM%202022/MV_LP_Listeria/Timeline%20Excel%20File.xlsx" TargetMode="Externa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[1901MLGX6-1 Isolation Dates.xlsx]Sheet5!PivotTable4</c:name>
    <c:fmtId val="-1"/>
  </c:pivotSource>
  <c:chart>
    <c:autoTitleDeleted val="1"/>
    <c:pivotFmts>
      <c:pivotFmt>
        <c:idx val="0"/>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Sheet5!$B$1</c:f>
              <c:strCache>
                <c:ptCount val="1"/>
                <c:pt idx="0">
                  <c:v>Total</c:v>
                </c:pt>
              </c:strCache>
            </c:strRef>
          </c:tx>
          <c:spPr>
            <a:solidFill>
              <a:srgbClr val="7030A0"/>
            </a:solidFill>
            <a:ln>
              <a:solidFill>
                <a:srgbClr val="000000"/>
              </a:solidFill>
            </a:ln>
            <a:effectLst/>
          </c:spPr>
          <c:invertIfNegative val="0"/>
          <c:cat>
            <c:multiLvlStrRef>
              <c:f>Sheet5!$A$2:$A$58</c:f>
              <c:multiLvlStrCache>
                <c:ptCount val="51"/>
                <c:lvl>
                  <c:pt idx="0">
                    <c:v>Jan</c:v>
                  </c:pt>
                  <c:pt idx="1">
                    <c:v>Feb</c:v>
                  </c:pt>
                  <c:pt idx="2">
                    <c:v>Mar</c:v>
                  </c:pt>
                  <c:pt idx="3">
                    <c:v>Apr</c:v>
                  </c:pt>
                  <c:pt idx="4">
                    <c:v>May</c:v>
                  </c:pt>
                  <c:pt idx="5">
                    <c:v>Jun</c:v>
                  </c:pt>
                  <c:pt idx="6">
                    <c:v>Jul</c:v>
                  </c:pt>
                  <c:pt idx="7">
                    <c:v>Aug</c:v>
                  </c:pt>
                  <c:pt idx="8">
                    <c:v>Sep</c:v>
                  </c:pt>
                  <c:pt idx="9">
                    <c:v>Oct</c:v>
                  </c:pt>
                  <c:pt idx="10">
                    <c:v>Nov</c:v>
                  </c:pt>
                  <c:pt idx="11">
                    <c:v>Dec</c:v>
                  </c:pt>
                  <c:pt idx="12">
                    <c:v>Jan</c:v>
                  </c:pt>
                  <c:pt idx="13">
                    <c:v>Feb</c:v>
                  </c:pt>
                  <c:pt idx="14">
                    <c:v>Mar</c:v>
                  </c:pt>
                  <c:pt idx="15">
                    <c:v>Apr</c:v>
                  </c:pt>
                  <c:pt idx="16">
                    <c:v>May</c:v>
                  </c:pt>
                  <c:pt idx="17">
                    <c:v>Jun</c:v>
                  </c:pt>
                  <c:pt idx="18">
                    <c:v>Jul</c:v>
                  </c:pt>
                  <c:pt idx="19">
                    <c:v>Aug</c:v>
                  </c:pt>
                  <c:pt idx="20">
                    <c:v>Sep</c:v>
                  </c:pt>
                  <c:pt idx="21">
                    <c:v>Oct</c:v>
                  </c:pt>
                  <c:pt idx="22">
                    <c:v>Nov</c:v>
                  </c:pt>
                  <c:pt idx="23">
                    <c:v>Dec</c:v>
                  </c:pt>
                  <c:pt idx="24">
                    <c:v>Jan</c:v>
                  </c:pt>
                  <c:pt idx="25">
                    <c:v>Feb</c:v>
                  </c:pt>
                  <c:pt idx="26">
                    <c:v>Mar</c:v>
                  </c:pt>
                  <c:pt idx="27">
                    <c:v>Apr</c:v>
                  </c:pt>
                  <c:pt idx="28">
                    <c:v>May</c:v>
                  </c:pt>
                  <c:pt idx="29">
                    <c:v>Jun</c:v>
                  </c:pt>
                  <c:pt idx="30">
                    <c:v>Jul</c:v>
                  </c:pt>
                  <c:pt idx="31">
                    <c:v>Aug</c:v>
                  </c:pt>
                  <c:pt idx="32">
                    <c:v>Sep</c:v>
                  </c:pt>
                  <c:pt idx="33">
                    <c:v>Oct</c:v>
                  </c:pt>
                  <c:pt idx="34">
                    <c:v>Nov</c:v>
                  </c:pt>
                  <c:pt idx="35">
                    <c:v>Dec</c:v>
                  </c:pt>
                  <c:pt idx="36">
                    <c:v>Jan</c:v>
                  </c:pt>
                  <c:pt idx="37">
                    <c:v>Feb</c:v>
                  </c:pt>
                  <c:pt idx="38">
                    <c:v>Mar</c:v>
                  </c:pt>
                  <c:pt idx="39">
                    <c:v>Apr</c:v>
                  </c:pt>
                  <c:pt idx="40">
                    <c:v>May</c:v>
                  </c:pt>
                  <c:pt idx="41">
                    <c:v>Jun</c:v>
                  </c:pt>
                  <c:pt idx="42">
                    <c:v>Jul</c:v>
                  </c:pt>
                  <c:pt idx="43">
                    <c:v>Aug</c:v>
                  </c:pt>
                  <c:pt idx="44">
                    <c:v>Sep</c:v>
                  </c:pt>
                  <c:pt idx="45">
                    <c:v>Oct</c:v>
                  </c:pt>
                  <c:pt idx="46">
                    <c:v>Nov</c:v>
                  </c:pt>
                  <c:pt idx="47">
                    <c:v>Dec</c:v>
                  </c:pt>
                  <c:pt idx="48">
                    <c:v>Jan</c:v>
                  </c:pt>
                  <c:pt idx="49">
                    <c:v>Feb</c:v>
                  </c:pt>
                  <c:pt idx="50">
                    <c:v>Mar</c:v>
                  </c:pt>
                </c:lvl>
                <c:lvl>
                  <c:pt idx="0">
                    <c:v>2018</c:v>
                  </c:pt>
                  <c:pt idx="12">
                    <c:v>2019</c:v>
                  </c:pt>
                  <c:pt idx="24">
                    <c:v>2020</c:v>
                  </c:pt>
                  <c:pt idx="36">
                    <c:v>2021</c:v>
                  </c:pt>
                  <c:pt idx="48">
                    <c:v>2022</c:v>
                  </c:pt>
                </c:lvl>
              </c:multiLvlStrCache>
            </c:multiLvlStrRef>
          </c:cat>
          <c:val>
            <c:numRef>
              <c:f>Sheet5!$B$2:$B$58</c:f>
              <c:numCache>
                <c:formatCode>General</c:formatCode>
                <c:ptCount val="51"/>
                <c:pt idx="8">
                  <c:v>1</c:v>
                </c:pt>
                <c:pt idx="10">
                  <c:v>1</c:v>
                </c:pt>
                <c:pt idx="11">
                  <c:v>1</c:v>
                </c:pt>
                <c:pt idx="12">
                  <c:v>1</c:v>
                </c:pt>
                <c:pt idx="14">
                  <c:v>1</c:v>
                </c:pt>
                <c:pt idx="20">
                  <c:v>1</c:v>
                </c:pt>
                <c:pt idx="21">
                  <c:v>1</c:v>
                </c:pt>
                <c:pt idx="22">
                  <c:v>1</c:v>
                </c:pt>
                <c:pt idx="28">
                  <c:v>1</c:v>
                </c:pt>
                <c:pt idx="33">
                  <c:v>1</c:v>
                </c:pt>
                <c:pt idx="36">
                  <c:v>1</c:v>
                </c:pt>
                <c:pt idx="43">
                  <c:v>1</c:v>
                </c:pt>
                <c:pt idx="44">
                  <c:v>1</c:v>
                </c:pt>
                <c:pt idx="45">
                  <c:v>2</c:v>
                </c:pt>
                <c:pt idx="47">
                  <c:v>1</c:v>
                </c:pt>
                <c:pt idx="48">
                  <c:v>1</c:v>
                </c:pt>
              </c:numCache>
            </c:numRef>
          </c:val>
          <c:extLst>
            <c:ext xmlns:c16="http://schemas.microsoft.com/office/drawing/2014/chart" uri="{C3380CC4-5D6E-409C-BE32-E72D297353CC}">
              <c16:uniqueId val="{00000000-D830-4D19-9528-3E9BD3C0EFE3}"/>
            </c:ext>
          </c:extLst>
        </c:ser>
        <c:dLbls>
          <c:showLegendKey val="0"/>
          <c:showVal val="0"/>
          <c:showCatName val="0"/>
          <c:showSerName val="0"/>
          <c:showPercent val="0"/>
          <c:showBubbleSize val="0"/>
        </c:dLbls>
        <c:gapWidth val="0"/>
        <c:overlap val="-27"/>
        <c:axId val="103787744"/>
        <c:axId val="103784416"/>
      </c:barChart>
      <c:catAx>
        <c:axId val="103787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3784416"/>
        <c:crosses val="autoZero"/>
        <c:auto val="1"/>
        <c:lblAlgn val="ctr"/>
        <c:lblOffset val="100"/>
        <c:noMultiLvlLbl val="0"/>
      </c:catAx>
      <c:valAx>
        <c:axId val="1037844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3787744"/>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userShapes r:id="rId5"/>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[1901MLGX6-1 Isolation Dates.xlsx]Sheet5!PivotTable4</c:name>
    <c:fmtId val="-1"/>
  </c:pivotSource>
  <c:chart>
    <c:autoTitleDeleted val="1"/>
    <c:pivotFmts>
      <c:pivotFmt>
        <c:idx val="0"/>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Sheet5!$B$1</c:f>
              <c:strCache>
                <c:ptCount val="1"/>
                <c:pt idx="0">
                  <c:v>Total</c:v>
                </c:pt>
              </c:strCache>
            </c:strRef>
          </c:tx>
          <c:spPr>
            <a:solidFill>
              <a:srgbClr val="7030A0"/>
            </a:solidFill>
            <a:ln>
              <a:solidFill>
                <a:srgbClr val="000000"/>
              </a:solidFill>
            </a:ln>
            <a:effectLst/>
          </c:spPr>
          <c:invertIfNegative val="0"/>
          <c:cat>
            <c:multiLvlStrRef>
              <c:f>Sheet5!$A$2:$A$58</c:f>
              <c:multiLvlStrCache>
                <c:ptCount val="51"/>
                <c:lvl>
                  <c:pt idx="0">
                    <c:v>Jan</c:v>
                  </c:pt>
                  <c:pt idx="1">
                    <c:v>Feb</c:v>
                  </c:pt>
                  <c:pt idx="2">
                    <c:v>Mar</c:v>
                  </c:pt>
                  <c:pt idx="3">
                    <c:v>Apr</c:v>
                  </c:pt>
                  <c:pt idx="4">
                    <c:v>May</c:v>
                  </c:pt>
                  <c:pt idx="5">
                    <c:v>Jun</c:v>
                  </c:pt>
                  <c:pt idx="6">
                    <c:v>Jul</c:v>
                  </c:pt>
                  <c:pt idx="7">
                    <c:v>Aug</c:v>
                  </c:pt>
                  <c:pt idx="8">
                    <c:v>Sep</c:v>
                  </c:pt>
                  <c:pt idx="9">
                    <c:v>Oct</c:v>
                  </c:pt>
                  <c:pt idx="10">
                    <c:v>Nov</c:v>
                  </c:pt>
                  <c:pt idx="11">
                    <c:v>Dec</c:v>
                  </c:pt>
                  <c:pt idx="12">
                    <c:v>Jan</c:v>
                  </c:pt>
                  <c:pt idx="13">
                    <c:v>Feb</c:v>
                  </c:pt>
                  <c:pt idx="14">
                    <c:v>Mar</c:v>
                  </c:pt>
                  <c:pt idx="15">
                    <c:v>Apr</c:v>
                  </c:pt>
                  <c:pt idx="16">
                    <c:v>May</c:v>
                  </c:pt>
                  <c:pt idx="17">
                    <c:v>Jun</c:v>
                  </c:pt>
                  <c:pt idx="18">
                    <c:v>Jul</c:v>
                  </c:pt>
                  <c:pt idx="19">
                    <c:v>Aug</c:v>
                  </c:pt>
                  <c:pt idx="20">
                    <c:v>Sep</c:v>
                  </c:pt>
                  <c:pt idx="21">
                    <c:v>Oct</c:v>
                  </c:pt>
                  <c:pt idx="22">
                    <c:v>Nov</c:v>
                  </c:pt>
                  <c:pt idx="23">
                    <c:v>Dec</c:v>
                  </c:pt>
                  <c:pt idx="24">
                    <c:v>Jan</c:v>
                  </c:pt>
                  <c:pt idx="25">
                    <c:v>Feb</c:v>
                  </c:pt>
                  <c:pt idx="26">
                    <c:v>Mar</c:v>
                  </c:pt>
                  <c:pt idx="27">
                    <c:v>Apr</c:v>
                  </c:pt>
                  <c:pt idx="28">
                    <c:v>May</c:v>
                  </c:pt>
                  <c:pt idx="29">
                    <c:v>Jun</c:v>
                  </c:pt>
                  <c:pt idx="30">
                    <c:v>Jul</c:v>
                  </c:pt>
                  <c:pt idx="31">
                    <c:v>Aug</c:v>
                  </c:pt>
                  <c:pt idx="32">
                    <c:v>Sep</c:v>
                  </c:pt>
                  <c:pt idx="33">
                    <c:v>Oct</c:v>
                  </c:pt>
                  <c:pt idx="34">
                    <c:v>Nov</c:v>
                  </c:pt>
                  <c:pt idx="35">
                    <c:v>Dec</c:v>
                  </c:pt>
                  <c:pt idx="36">
                    <c:v>Jan</c:v>
                  </c:pt>
                  <c:pt idx="37">
                    <c:v>Feb</c:v>
                  </c:pt>
                  <c:pt idx="38">
                    <c:v>Mar</c:v>
                  </c:pt>
                  <c:pt idx="39">
                    <c:v>Apr</c:v>
                  </c:pt>
                  <c:pt idx="40">
                    <c:v>May</c:v>
                  </c:pt>
                  <c:pt idx="41">
                    <c:v>Jun</c:v>
                  </c:pt>
                  <c:pt idx="42">
                    <c:v>Jul</c:v>
                  </c:pt>
                  <c:pt idx="43">
                    <c:v>Aug</c:v>
                  </c:pt>
                  <c:pt idx="44">
                    <c:v>Sep</c:v>
                  </c:pt>
                  <c:pt idx="45">
                    <c:v>Oct</c:v>
                  </c:pt>
                  <c:pt idx="46">
                    <c:v>Nov</c:v>
                  </c:pt>
                  <c:pt idx="47">
                    <c:v>Dec</c:v>
                  </c:pt>
                  <c:pt idx="48">
                    <c:v>Jan</c:v>
                  </c:pt>
                  <c:pt idx="49">
                    <c:v>Feb</c:v>
                  </c:pt>
                  <c:pt idx="50">
                    <c:v>Mar</c:v>
                  </c:pt>
                </c:lvl>
                <c:lvl>
                  <c:pt idx="0">
                    <c:v>2018</c:v>
                  </c:pt>
                  <c:pt idx="12">
                    <c:v>2019</c:v>
                  </c:pt>
                  <c:pt idx="24">
                    <c:v>2020</c:v>
                  </c:pt>
                  <c:pt idx="36">
                    <c:v>2021</c:v>
                  </c:pt>
                  <c:pt idx="48">
                    <c:v>2022</c:v>
                  </c:pt>
                </c:lvl>
              </c:multiLvlStrCache>
            </c:multiLvlStrRef>
          </c:cat>
          <c:val>
            <c:numRef>
              <c:f>Sheet5!$B$2:$B$58</c:f>
              <c:numCache>
                <c:formatCode>General</c:formatCode>
                <c:ptCount val="51"/>
                <c:pt idx="8">
                  <c:v>1</c:v>
                </c:pt>
                <c:pt idx="10">
                  <c:v>1</c:v>
                </c:pt>
                <c:pt idx="11">
                  <c:v>1</c:v>
                </c:pt>
                <c:pt idx="12">
                  <c:v>1</c:v>
                </c:pt>
                <c:pt idx="14">
                  <c:v>1</c:v>
                </c:pt>
                <c:pt idx="20">
                  <c:v>1</c:v>
                </c:pt>
                <c:pt idx="21">
                  <c:v>1</c:v>
                </c:pt>
                <c:pt idx="22">
                  <c:v>1</c:v>
                </c:pt>
                <c:pt idx="28">
                  <c:v>1</c:v>
                </c:pt>
                <c:pt idx="33">
                  <c:v>1</c:v>
                </c:pt>
                <c:pt idx="36">
                  <c:v>1</c:v>
                </c:pt>
                <c:pt idx="43">
                  <c:v>1</c:v>
                </c:pt>
                <c:pt idx="44">
                  <c:v>1</c:v>
                </c:pt>
                <c:pt idx="45">
                  <c:v>2</c:v>
                </c:pt>
                <c:pt idx="47">
                  <c:v>1</c:v>
                </c:pt>
                <c:pt idx="48">
                  <c:v>1</c:v>
                </c:pt>
              </c:numCache>
            </c:numRef>
          </c:val>
          <c:extLst>
            <c:ext xmlns:c16="http://schemas.microsoft.com/office/drawing/2014/chart" uri="{C3380CC4-5D6E-409C-BE32-E72D297353CC}">
              <c16:uniqueId val="{00000000-D830-4D19-9528-3E9BD3C0EFE3}"/>
            </c:ext>
          </c:extLst>
        </c:ser>
        <c:dLbls>
          <c:showLegendKey val="0"/>
          <c:showVal val="0"/>
          <c:showCatName val="0"/>
          <c:showSerName val="0"/>
          <c:showPercent val="0"/>
          <c:showBubbleSize val="0"/>
        </c:dLbls>
        <c:gapWidth val="0"/>
        <c:overlap val="-27"/>
        <c:axId val="103787744"/>
        <c:axId val="103784416"/>
      </c:barChart>
      <c:catAx>
        <c:axId val="103787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3784416"/>
        <c:crosses val="autoZero"/>
        <c:auto val="1"/>
        <c:lblAlgn val="ctr"/>
        <c:lblOffset val="100"/>
        <c:noMultiLvlLbl val="0"/>
      </c:catAx>
      <c:valAx>
        <c:axId val="1037844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3787744"/>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userShapes r:id="rId5"/>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[1901MLGX6-1 Isolation Dates.xlsx]Sheet5!PivotTable4</c:name>
    <c:fmtId val="-1"/>
  </c:pivotSource>
  <c:chart>
    <c:autoTitleDeleted val="1"/>
    <c:pivotFmts>
      <c:pivotFmt>
        <c:idx val="0"/>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Sheet5!$B$1</c:f>
              <c:strCache>
                <c:ptCount val="1"/>
                <c:pt idx="0">
                  <c:v>Total</c:v>
                </c:pt>
              </c:strCache>
            </c:strRef>
          </c:tx>
          <c:spPr>
            <a:solidFill>
              <a:srgbClr val="7030A0"/>
            </a:solidFill>
            <a:ln>
              <a:solidFill>
                <a:srgbClr val="000000"/>
              </a:solidFill>
            </a:ln>
            <a:effectLst/>
          </c:spPr>
          <c:invertIfNegative val="0"/>
          <c:cat>
            <c:multiLvlStrRef>
              <c:f>Sheet5!$A$2:$A$58</c:f>
              <c:multiLvlStrCache>
                <c:ptCount val="51"/>
                <c:lvl>
                  <c:pt idx="0">
                    <c:v>Jan</c:v>
                  </c:pt>
                  <c:pt idx="1">
                    <c:v>Feb</c:v>
                  </c:pt>
                  <c:pt idx="2">
                    <c:v>Mar</c:v>
                  </c:pt>
                  <c:pt idx="3">
                    <c:v>Apr</c:v>
                  </c:pt>
                  <c:pt idx="4">
                    <c:v>May</c:v>
                  </c:pt>
                  <c:pt idx="5">
                    <c:v>Jun</c:v>
                  </c:pt>
                  <c:pt idx="6">
                    <c:v>Jul</c:v>
                  </c:pt>
                  <c:pt idx="7">
                    <c:v>Aug</c:v>
                  </c:pt>
                  <c:pt idx="8">
                    <c:v>Sep</c:v>
                  </c:pt>
                  <c:pt idx="9">
                    <c:v>Oct</c:v>
                  </c:pt>
                  <c:pt idx="10">
                    <c:v>Nov</c:v>
                  </c:pt>
                  <c:pt idx="11">
                    <c:v>Dec</c:v>
                  </c:pt>
                  <c:pt idx="12">
                    <c:v>Jan</c:v>
                  </c:pt>
                  <c:pt idx="13">
                    <c:v>Feb</c:v>
                  </c:pt>
                  <c:pt idx="14">
                    <c:v>Mar</c:v>
                  </c:pt>
                  <c:pt idx="15">
                    <c:v>Apr</c:v>
                  </c:pt>
                  <c:pt idx="16">
                    <c:v>May</c:v>
                  </c:pt>
                  <c:pt idx="17">
                    <c:v>Jun</c:v>
                  </c:pt>
                  <c:pt idx="18">
                    <c:v>Jul</c:v>
                  </c:pt>
                  <c:pt idx="19">
                    <c:v>Aug</c:v>
                  </c:pt>
                  <c:pt idx="20">
                    <c:v>Sep</c:v>
                  </c:pt>
                  <c:pt idx="21">
                    <c:v>Oct</c:v>
                  </c:pt>
                  <c:pt idx="22">
                    <c:v>Nov</c:v>
                  </c:pt>
                  <c:pt idx="23">
                    <c:v>Dec</c:v>
                  </c:pt>
                  <c:pt idx="24">
                    <c:v>Jan</c:v>
                  </c:pt>
                  <c:pt idx="25">
                    <c:v>Feb</c:v>
                  </c:pt>
                  <c:pt idx="26">
                    <c:v>Mar</c:v>
                  </c:pt>
                  <c:pt idx="27">
                    <c:v>Apr</c:v>
                  </c:pt>
                  <c:pt idx="28">
                    <c:v>May</c:v>
                  </c:pt>
                  <c:pt idx="29">
                    <c:v>Jun</c:v>
                  </c:pt>
                  <c:pt idx="30">
                    <c:v>Jul</c:v>
                  </c:pt>
                  <c:pt idx="31">
                    <c:v>Aug</c:v>
                  </c:pt>
                  <c:pt idx="32">
                    <c:v>Sep</c:v>
                  </c:pt>
                  <c:pt idx="33">
                    <c:v>Oct</c:v>
                  </c:pt>
                  <c:pt idx="34">
                    <c:v>Nov</c:v>
                  </c:pt>
                  <c:pt idx="35">
                    <c:v>Dec</c:v>
                  </c:pt>
                  <c:pt idx="36">
                    <c:v>Jan</c:v>
                  </c:pt>
                  <c:pt idx="37">
                    <c:v>Feb</c:v>
                  </c:pt>
                  <c:pt idx="38">
                    <c:v>Mar</c:v>
                  </c:pt>
                  <c:pt idx="39">
                    <c:v>Apr</c:v>
                  </c:pt>
                  <c:pt idx="40">
                    <c:v>May</c:v>
                  </c:pt>
                  <c:pt idx="41">
                    <c:v>Jun</c:v>
                  </c:pt>
                  <c:pt idx="42">
                    <c:v>Jul</c:v>
                  </c:pt>
                  <c:pt idx="43">
                    <c:v>Aug</c:v>
                  </c:pt>
                  <c:pt idx="44">
                    <c:v>Sep</c:v>
                  </c:pt>
                  <c:pt idx="45">
                    <c:v>Oct</c:v>
                  </c:pt>
                  <c:pt idx="46">
                    <c:v>Nov</c:v>
                  </c:pt>
                  <c:pt idx="47">
                    <c:v>Dec</c:v>
                  </c:pt>
                  <c:pt idx="48">
                    <c:v>Jan</c:v>
                  </c:pt>
                  <c:pt idx="49">
                    <c:v>Feb</c:v>
                  </c:pt>
                  <c:pt idx="50">
                    <c:v>Mar</c:v>
                  </c:pt>
                </c:lvl>
                <c:lvl>
                  <c:pt idx="0">
                    <c:v>2018</c:v>
                  </c:pt>
                  <c:pt idx="12">
                    <c:v>2019</c:v>
                  </c:pt>
                  <c:pt idx="24">
                    <c:v>2020</c:v>
                  </c:pt>
                  <c:pt idx="36">
                    <c:v>2021</c:v>
                  </c:pt>
                  <c:pt idx="48">
                    <c:v>2022</c:v>
                  </c:pt>
                </c:lvl>
              </c:multiLvlStrCache>
            </c:multiLvlStrRef>
          </c:cat>
          <c:val>
            <c:numRef>
              <c:f>Sheet5!$B$2:$B$58</c:f>
              <c:numCache>
                <c:formatCode>General</c:formatCode>
                <c:ptCount val="51"/>
                <c:pt idx="8">
                  <c:v>1</c:v>
                </c:pt>
                <c:pt idx="10">
                  <c:v>1</c:v>
                </c:pt>
                <c:pt idx="11">
                  <c:v>1</c:v>
                </c:pt>
                <c:pt idx="12">
                  <c:v>1</c:v>
                </c:pt>
                <c:pt idx="14">
                  <c:v>1</c:v>
                </c:pt>
                <c:pt idx="20">
                  <c:v>1</c:v>
                </c:pt>
                <c:pt idx="21">
                  <c:v>1</c:v>
                </c:pt>
                <c:pt idx="22">
                  <c:v>1</c:v>
                </c:pt>
                <c:pt idx="28">
                  <c:v>1</c:v>
                </c:pt>
                <c:pt idx="33">
                  <c:v>1</c:v>
                </c:pt>
                <c:pt idx="36">
                  <c:v>1</c:v>
                </c:pt>
                <c:pt idx="43">
                  <c:v>1</c:v>
                </c:pt>
                <c:pt idx="44">
                  <c:v>1</c:v>
                </c:pt>
                <c:pt idx="45">
                  <c:v>2</c:v>
                </c:pt>
                <c:pt idx="47">
                  <c:v>1</c:v>
                </c:pt>
                <c:pt idx="48">
                  <c:v>1</c:v>
                </c:pt>
              </c:numCache>
            </c:numRef>
          </c:val>
          <c:extLst>
            <c:ext xmlns:c16="http://schemas.microsoft.com/office/drawing/2014/chart" uri="{C3380CC4-5D6E-409C-BE32-E72D297353CC}">
              <c16:uniqueId val="{00000000-D830-4D19-9528-3E9BD3C0EFE3}"/>
            </c:ext>
          </c:extLst>
        </c:ser>
        <c:dLbls>
          <c:showLegendKey val="0"/>
          <c:showVal val="0"/>
          <c:showCatName val="0"/>
          <c:showSerName val="0"/>
          <c:showPercent val="0"/>
          <c:showBubbleSize val="0"/>
        </c:dLbls>
        <c:gapWidth val="0"/>
        <c:overlap val="-27"/>
        <c:axId val="103787744"/>
        <c:axId val="103784416"/>
      </c:barChart>
      <c:catAx>
        <c:axId val="103787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3784416"/>
        <c:crosses val="autoZero"/>
        <c:auto val="1"/>
        <c:lblAlgn val="ctr"/>
        <c:lblOffset val="100"/>
        <c:noMultiLvlLbl val="0"/>
      </c:catAx>
      <c:valAx>
        <c:axId val="1037844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3787744"/>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userShapes r:id="rId5"/>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[1901MLGX6-1 Isolation Dates.xlsx]Sheet5!PivotTable4</c:name>
    <c:fmtId val="-1"/>
  </c:pivotSource>
  <c:chart>
    <c:autoTitleDeleted val="1"/>
    <c:pivotFmts>
      <c:pivotFmt>
        <c:idx val="0"/>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Sheet5!$B$1</c:f>
              <c:strCache>
                <c:ptCount val="1"/>
                <c:pt idx="0">
                  <c:v>Total</c:v>
                </c:pt>
              </c:strCache>
            </c:strRef>
          </c:tx>
          <c:spPr>
            <a:solidFill>
              <a:srgbClr val="7030A0"/>
            </a:solidFill>
            <a:ln>
              <a:solidFill>
                <a:srgbClr val="000000"/>
              </a:solidFill>
            </a:ln>
            <a:effectLst/>
          </c:spPr>
          <c:invertIfNegative val="0"/>
          <c:cat>
            <c:multiLvlStrRef>
              <c:f>Sheet5!$A$2:$A$58</c:f>
              <c:multiLvlStrCache>
                <c:ptCount val="51"/>
                <c:lvl>
                  <c:pt idx="0">
                    <c:v>Jan</c:v>
                  </c:pt>
                  <c:pt idx="1">
                    <c:v>Feb</c:v>
                  </c:pt>
                  <c:pt idx="2">
                    <c:v>Mar</c:v>
                  </c:pt>
                  <c:pt idx="3">
                    <c:v>Apr</c:v>
                  </c:pt>
                  <c:pt idx="4">
                    <c:v>May</c:v>
                  </c:pt>
                  <c:pt idx="5">
                    <c:v>Jun</c:v>
                  </c:pt>
                  <c:pt idx="6">
                    <c:v>Jul</c:v>
                  </c:pt>
                  <c:pt idx="7">
                    <c:v>Aug</c:v>
                  </c:pt>
                  <c:pt idx="8">
                    <c:v>Sep</c:v>
                  </c:pt>
                  <c:pt idx="9">
                    <c:v>Oct</c:v>
                  </c:pt>
                  <c:pt idx="10">
                    <c:v>Nov</c:v>
                  </c:pt>
                  <c:pt idx="11">
                    <c:v>Dec</c:v>
                  </c:pt>
                  <c:pt idx="12">
                    <c:v>Jan</c:v>
                  </c:pt>
                  <c:pt idx="13">
                    <c:v>Feb</c:v>
                  </c:pt>
                  <c:pt idx="14">
                    <c:v>Mar</c:v>
                  </c:pt>
                  <c:pt idx="15">
                    <c:v>Apr</c:v>
                  </c:pt>
                  <c:pt idx="16">
                    <c:v>May</c:v>
                  </c:pt>
                  <c:pt idx="17">
                    <c:v>Jun</c:v>
                  </c:pt>
                  <c:pt idx="18">
                    <c:v>Jul</c:v>
                  </c:pt>
                  <c:pt idx="19">
                    <c:v>Aug</c:v>
                  </c:pt>
                  <c:pt idx="20">
                    <c:v>Sep</c:v>
                  </c:pt>
                  <c:pt idx="21">
                    <c:v>Oct</c:v>
                  </c:pt>
                  <c:pt idx="22">
                    <c:v>Nov</c:v>
                  </c:pt>
                  <c:pt idx="23">
                    <c:v>Dec</c:v>
                  </c:pt>
                  <c:pt idx="24">
                    <c:v>Jan</c:v>
                  </c:pt>
                  <c:pt idx="25">
                    <c:v>Feb</c:v>
                  </c:pt>
                  <c:pt idx="26">
                    <c:v>Mar</c:v>
                  </c:pt>
                  <c:pt idx="27">
                    <c:v>Apr</c:v>
                  </c:pt>
                  <c:pt idx="28">
                    <c:v>May</c:v>
                  </c:pt>
                  <c:pt idx="29">
                    <c:v>Jun</c:v>
                  </c:pt>
                  <c:pt idx="30">
                    <c:v>Jul</c:v>
                  </c:pt>
                  <c:pt idx="31">
                    <c:v>Aug</c:v>
                  </c:pt>
                  <c:pt idx="32">
                    <c:v>Sep</c:v>
                  </c:pt>
                  <c:pt idx="33">
                    <c:v>Oct</c:v>
                  </c:pt>
                  <c:pt idx="34">
                    <c:v>Nov</c:v>
                  </c:pt>
                  <c:pt idx="35">
                    <c:v>Dec</c:v>
                  </c:pt>
                  <c:pt idx="36">
                    <c:v>Jan</c:v>
                  </c:pt>
                  <c:pt idx="37">
                    <c:v>Feb</c:v>
                  </c:pt>
                  <c:pt idx="38">
                    <c:v>Mar</c:v>
                  </c:pt>
                  <c:pt idx="39">
                    <c:v>Apr</c:v>
                  </c:pt>
                  <c:pt idx="40">
                    <c:v>May</c:v>
                  </c:pt>
                  <c:pt idx="41">
                    <c:v>Jun</c:v>
                  </c:pt>
                  <c:pt idx="42">
                    <c:v>Jul</c:v>
                  </c:pt>
                  <c:pt idx="43">
                    <c:v>Aug</c:v>
                  </c:pt>
                  <c:pt idx="44">
                    <c:v>Sep</c:v>
                  </c:pt>
                  <c:pt idx="45">
                    <c:v>Oct</c:v>
                  </c:pt>
                  <c:pt idx="46">
                    <c:v>Nov</c:v>
                  </c:pt>
                  <c:pt idx="47">
                    <c:v>Dec</c:v>
                  </c:pt>
                  <c:pt idx="48">
                    <c:v>Jan</c:v>
                  </c:pt>
                  <c:pt idx="49">
                    <c:v>Feb</c:v>
                  </c:pt>
                  <c:pt idx="50">
                    <c:v>Mar</c:v>
                  </c:pt>
                </c:lvl>
                <c:lvl>
                  <c:pt idx="0">
                    <c:v>2018</c:v>
                  </c:pt>
                  <c:pt idx="12">
                    <c:v>2019</c:v>
                  </c:pt>
                  <c:pt idx="24">
                    <c:v>2020</c:v>
                  </c:pt>
                  <c:pt idx="36">
                    <c:v>2021</c:v>
                  </c:pt>
                  <c:pt idx="48">
                    <c:v>2022</c:v>
                  </c:pt>
                </c:lvl>
              </c:multiLvlStrCache>
            </c:multiLvlStrRef>
          </c:cat>
          <c:val>
            <c:numRef>
              <c:f>Sheet5!$B$2:$B$58</c:f>
              <c:numCache>
                <c:formatCode>General</c:formatCode>
                <c:ptCount val="51"/>
                <c:pt idx="8">
                  <c:v>1</c:v>
                </c:pt>
                <c:pt idx="10">
                  <c:v>1</c:v>
                </c:pt>
                <c:pt idx="11">
                  <c:v>1</c:v>
                </c:pt>
                <c:pt idx="12">
                  <c:v>1</c:v>
                </c:pt>
                <c:pt idx="14">
                  <c:v>1</c:v>
                </c:pt>
                <c:pt idx="20">
                  <c:v>1</c:v>
                </c:pt>
                <c:pt idx="21">
                  <c:v>1</c:v>
                </c:pt>
                <c:pt idx="22">
                  <c:v>1</c:v>
                </c:pt>
                <c:pt idx="28">
                  <c:v>1</c:v>
                </c:pt>
                <c:pt idx="33">
                  <c:v>1</c:v>
                </c:pt>
                <c:pt idx="36">
                  <c:v>1</c:v>
                </c:pt>
                <c:pt idx="43">
                  <c:v>1</c:v>
                </c:pt>
                <c:pt idx="44">
                  <c:v>1</c:v>
                </c:pt>
                <c:pt idx="45">
                  <c:v>2</c:v>
                </c:pt>
                <c:pt idx="47">
                  <c:v>1</c:v>
                </c:pt>
                <c:pt idx="48">
                  <c:v>1</c:v>
                </c:pt>
              </c:numCache>
            </c:numRef>
          </c:val>
          <c:extLst>
            <c:ext xmlns:c16="http://schemas.microsoft.com/office/drawing/2014/chart" uri="{C3380CC4-5D6E-409C-BE32-E72D297353CC}">
              <c16:uniqueId val="{00000000-D830-4D19-9528-3E9BD3C0EFE3}"/>
            </c:ext>
          </c:extLst>
        </c:ser>
        <c:dLbls>
          <c:showLegendKey val="0"/>
          <c:showVal val="0"/>
          <c:showCatName val="0"/>
          <c:showSerName val="0"/>
          <c:showPercent val="0"/>
          <c:showBubbleSize val="0"/>
        </c:dLbls>
        <c:gapWidth val="0"/>
        <c:overlap val="-27"/>
        <c:axId val="103787744"/>
        <c:axId val="103784416"/>
      </c:barChart>
      <c:catAx>
        <c:axId val="103787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3784416"/>
        <c:crosses val="autoZero"/>
        <c:auto val="1"/>
        <c:lblAlgn val="ctr"/>
        <c:lblOffset val="100"/>
        <c:noMultiLvlLbl val="0"/>
      </c:catAx>
      <c:valAx>
        <c:axId val="1037844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3787744"/>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userShapes r:id="rId5"/>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[Chart in Microsoft PowerPoint]Sheet5!PivotTable4</c:name>
    <c:fmtId val="8"/>
  </c:pivotSource>
  <c:chart>
    <c:autoTitleDeleted val="1"/>
    <c:pivotFmts>
      <c:pivotFmt>
        <c:idx val="0"/>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Sheet5!$B$1</c:f>
              <c:strCache>
                <c:ptCount val="1"/>
                <c:pt idx="0">
                  <c:v>Total</c:v>
                </c:pt>
              </c:strCache>
            </c:strRef>
          </c:tx>
          <c:spPr>
            <a:solidFill>
              <a:srgbClr val="7030A0"/>
            </a:solidFill>
            <a:ln>
              <a:solidFill>
                <a:srgbClr val="000000"/>
              </a:solidFill>
            </a:ln>
            <a:effectLst/>
          </c:spPr>
          <c:invertIfNegative val="0"/>
          <c:cat>
            <c:multiLvlStrRef>
              <c:f>Sheet5!$A$2:$A$58</c:f>
              <c:multiLvlStrCache>
                <c:ptCount val="51"/>
                <c:lvl>
                  <c:pt idx="0">
                    <c:v>Jan</c:v>
                  </c:pt>
                  <c:pt idx="1">
                    <c:v>Feb</c:v>
                  </c:pt>
                  <c:pt idx="2">
                    <c:v>Mar</c:v>
                  </c:pt>
                  <c:pt idx="3">
                    <c:v>Apr</c:v>
                  </c:pt>
                  <c:pt idx="4">
                    <c:v>May</c:v>
                  </c:pt>
                  <c:pt idx="5">
                    <c:v>Jun</c:v>
                  </c:pt>
                  <c:pt idx="6">
                    <c:v>Jul</c:v>
                  </c:pt>
                  <c:pt idx="7">
                    <c:v>Aug</c:v>
                  </c:pt>
                  <c:pt idx="8">
                    <c:v>Sep</c:v>
                  </c:pt>
                  <c:pt idx="9">
                    <c:v>Oct</c:v>
                  </c:pt>
                  <c:pt idx="10">
                    <c:v>Nov</c:v>
                  </c:pt>
                  <c:pt idx="11">
                    <c:v>Dec</c:v>
                  </c:pt>
                  <c:pt idx="12">
                    <c:v>Jan</c:v>
                  </c:pt>
                  <c:pt idx="13">
                    <c:v>Feb</c:v>
                  </c:pt>
                  <c:pt idx="14">
                    <c:v>Mar</c:v>
                  </c:pt>
                  <c:pt idx="15">
                    <c:v>Apr</c:v>
                  </c:pt>
                  <c:pt idx="16">
                    <c:v>May</c:v>
                  </c:pt>
                  <c:pt idx="17">
                    <c:v>Jun</c:v>
                  </c:pt>
                  <c:pt idx="18">
                    <c:v>Jul</c:v>
                  </c:pt>
                  <c:pt idx="19">
                    <c:v>Aug</c:v>
                  </c:pt>
                  <c:pt idx="20">
                    <c:v>Sep</c:v>
                  </c:pt>
                  <c:pt idx="21">
                    <c:v>Oct</c:v>
                  </c:pt>
                  <c:pt idx="22">
                    <c:v>Nov</c:v>
                  </c:pt>
                  <c:pt idx="23">
                    <c:v>Dec</c:v>
                  </c:pt>
                  <c:pt idx="24">
                    <c:v>Jan</c:v>
                  </c:pt>
                  <c:pt idx="25">
                    <c:v>Feb</c:v>
                  </c:pt>
                  <c:pt idx="26">
                    <c:v>Mar</c:v>
                  </c:pt>
                  <c:pt idx="27">
                    <c:v>Apr</c:v>
                  </c:pt>
                  <c:pt idx="28">
                    <c:v>May</c:v>
                  </c:pt>
                  <c:pt idx="29">
                    <c:v>Jun</c:v>
                  </c:pt>
                  <c:pt idx="30">
                    <c:v>Jul</c:v>
                  </c:pt>
                  <c:pt idx="31">
                    <c:v>Aug</c:v>
                  </c:pt>
                  <c:pt idx="32">
                    <c:v>Sep</c:v>
                  </c:pt>
                  <c:pt idx="33">
                    <c:v>Oct</c:v>
                  </c:pt>
                  <c:pt idx="34">
                    <c:v>Nov</c:v>
                  </c:pt>
                  <c:pt idx="35">
                    <c:v>Dec</c:v>
                  </c:pt>
                  <c:pt idx="36">
                    <c:v>Jan</c:v>
                  </c:pt>
                  <c:pt idx="37">
                    <c:v>Feb</c:v>
                  </c:pt>
                  <c:pt idx="38">
                    <c:v>Mar</c:v>
                  </c:pt>
                  <c:pt idx="39">
                    <c:v>Apr</c:v>
                  </c:pt>
                  <c:pt idx="40">
                    <c:v>May</c:v>
                  </c:pt>
                  <c:pt idx="41">
                    <c:v>Jun</c:v>
                  </c:pt>
                  <c:pt idx="42">
                    <c:v>Jul</c:v>
                  </c:pt>
                  <c:pt idx="43">
                    <c:v>Aug</c:v>
                  </c:pt>
                  <c:pt idx="44">
                    <c:v>Sep</c:v>
                  </c:pt>
                  <c:pt idx="45">
                    <c:v>Oct</c:v>
                  </c:pt>
                  <c:pt idx="46">
                    <c:v>Nov</c:v>
                  </c:pt>
                  <c:pt idx="47">
                    <c:v>Dec</c:v>
                  </c:pt>
                  <c:pt idx="48">
                    <c:v>Jan</c:v>
                  </c:pt>
                  <c:pt idx="49">
                    <c:v>Feb</c:v>
                  </c:pt>
                  <c:pt idx="50">
                    <c:v>Mar</c:v>
                  </c:pt>
                </c:lvl>
                <c:lvl>
                  <c:pt idx="0">
                    <c:v>2018</c:v>
                  </c:pt>
                  <c:pt idx="12">
                    <c:v>2019</c:v>
                  </c:pt>
                  <c:pt idx="24">
                    <c:v>2020</c:v>
                  </c:pt>
                  <c:pt idx="36">
                    <c:v>2021</c:v>
                  </c:pt>
                  <c:pt idx="48">
                    <c:v>2022</c:v>
                  </c:pt>
                </c:lvl>
              </c:multiLvlStrCache>
            </c:multiLvlStrRef>
          </c:cat>
          <c:val>
            <c:numRef>
              <c:f>Sheet5!$B$2:$B$58</c:f>
              <c:numCache>
                <c:formatCode>General</c:formatCode>
                <c:ptCount val="51"/>
                <c:pt idx="8">
                  <c:v>1</c:v>
                </c:pt>
                <c:pt idx="10">
                  <c:v>1</c:v>
                </c:pt>
                <c:pt idx="11">
                  <c:v>1</c:v>
                </c:pt>
                <c:pt idx="12">
                  <c:v>1</c:v>
                </c:pt>
                <c:pt idx="14">
                  <c:v>1</c:v>
                </c:pt>
                <c:pt idx="20">
                  <c:v>1</c:v>
                </c:pt>
                <c:pt idx="21">
                  <c:v>1</c:v>
                </c:pt>
                <c:pt idx="22">
                  <c:v>1</c:v>
                </c:pt>
                <c:pt idx="28">
                  <c:v>1</c:v>
                </c:pt>
                <c:pt idx="33">
                  <c:v>1</c:v>
                </c:pt>
                <c:pt idx="36">
                  <c:v>1</c:v>
                </c:pt>
                <c:pt idx="43">
                  <c:v>1</c:v>
                </c:pt>
                <c:pt idx="44">
                  <c:v>1</c:v>
                </c:pt>
                <c:pt idx="45">
                  <c:v>2</c:v>
                </c:pt>
                <c:pt idx="47">
                  <c:v>1</c:v>
                </c:pt>
                <c:pt idx="48">
                  <c:v>1</c:v>
                </c:pt>
              </c:numCache>
            </c:numRef>
          </c:val>
          <c:extLst>
            <c:ext xmlns:c16="http://schemas.microsoft.com/office/drawing/2014/chart" uri="{C3380CC4-5D6E-409C-BE32-E72D297353CC}">
              <c16:uniqueId val="{00000000-D830-4D19-9528-3E9BD3C0EFE3}"/>
            </c:ext>
          </c:extLst>
        </c:ser>
        <c:dLbls>
          <c:showLegendKey val="0"/>
          <c:showVal val="0"/>
          <c:showCatName val="0"/>
          <c:showSerName val="0"/>
          <c:showPercent val="0"/>
          <c:showBubbleSize val="0"/>
        </c:dLbls>
        <c:gapWidth val="0"/>
        <c:overlap val="-27"/>
        <c:axId val="103787744"/>
        <c:axId val="103784416"/>
      </c:barChart>
      <c:catAx>
        <c:axId val="103787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3784416"/>
        <c:crosses val="autoZero"/>
        <c:auto val="1"/>
        <c:lblAlgn val="ctr"/>
        <c:lblOffset val="100"/>
        <c:noMultiLvlLbl val="0"/>
      </c:catAx>
      <c:valAx>
        <c:axId val="1037844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3787744"/>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userShapes r:id="rId5"/>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[Chart in Microsoft PowerPoint]Sheet5!PivotTable4</c:name>
    <c:fmtId val="-1"/>
  </c:pivotSource>
  <c:chart>
    <c:autoTitleDeleted val="1"/>
    <c:pivotFmts>
      <c:pivotFmt>
        <c:idx val="0"/>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Sheet5!$B$1</c:f>
              <c:strCache>
                <c:ptCount val="1"/>
                <c:pt idx="0">
                  <c:v>Total</c:v>
                </c:pt>
              </c:strCache>
            </c:strRef>
          </c:tx>
          <c:spPr>
            <a:solidFill>
              <a:srgbClr val="7030A0"/>
            </a:solidFill>
            <a:ln>
              <a:solidFill>
                <a:srgbClr val="000000"/>
              </a:solidFill>
            </a:ln>
            <a:effectLst/>
          </c:spPr>
          <c:invertIfNegative val="0"/>
          <c:cat>
            <c:multiLvlStrRef>
              <c:f>Sheet5!$A$2:$A$58</c:f>
              <c:multiLvlStrCache>
                <c:ptCount val="51"/>
                <c:lvl>
                  <c:pt idx="0">
                    <c:v>Jan</c:v>
                  </c:pt>
                  <c:pt idx="1">
                    <c:v>Feb</c:v>
                  </c:pt>
                  <c:pt idx="2">
                    <c:v>Mar</c:v>
                  </c:pt>
                  <c:pt idx="3">
                    <c:v>Apr</c:v>
                  </c:pt>
                  <c:pt idx="4">
                    <c:v>May</c:v>
                  </c:pt>
                  <c:pt idx="5">
                    <c:v>Jun</c:v>
                  </c:pt>
                  <c:pt idx="6">
                    <c:v>Jul</c:v>
                  </c:pt>
                  <c:pt idx="7">
                    <c:v>Aug</c:v>
                  </c:pt>
                  <c:pt idx="8">
                    <c:v>Sep</c:v>
                  </c:pt>
                  <c:pt idx="9">
                    <c:v>Oct</c:v>
                  </c:pt>
                  <c:pt idx="10">
                    <c:v>Nov</c:v>
                  </c:pt>
                  <c:pt idx="11">
                    <c:v>Dec</c:v>
                  </c:pt>
                  <c:pt idx="12">
                    <c:v>Jan</c:v>
                  </c:pt>
                  <c:pt idx="13">
                    <c:v>Feb</c:v>
                  </c:pt>
                  <c:pt idx="14">
                    <c:v>Mar</c:v>
                  </c:pt>
                  <c:pt idx="15">
                    <c:v>Apr</c:v>
                  </c:pt>
                  <c:pt idx="16">
                    <c:v>May</c:v>
                  </c:pt>
                  <c:pt idx="17">
                    <c:v>Jun</c:v>
                  </c:pt>
                  <c:pt idx="18">
                    <c:v>Jul</c:v>
                  </c:pt>
                  <c:pt idx="19">
                    <c:v>Aug</c:v>
                  </c:pt>
                  <c:pt idx="20">
                    <c:v>Sep</c:v>
                  </c:pt>
                  <c:pt idx="21">
                    <c:v>Oct</c:v>
                  </c:pt>
                  <c:pt idx="22">
                    <c:v>Nov</c:v>
                  </c:pt>
                  <c:pt idx="23">
                    <c:v>Dec</c:v>
                  </c:pt>
                  <c:pt idx="24">
                    <c:v>Jan</c:v>
                  </c:pt>
                  <c:pt idx="25">
                    <c:v>Feb</c:v>
                  </c:pt>
                  <c:pt idx="26">
                    <c:v>Mar</c:v>
                  </c:pt>
                  <c:pt idx="27">
                    <c:v>Apr</c:v>
                  </c:pt>
                  <c:pt idx="28">
                    <c:v>May</c:v>
                  </c:pt>
                  <c:pt idx="29">
                    <c:v>Jun</c:v>
                  </c:pt>
                  <c:pt idx="30">
                    <c:v>Jul</c:v>
                  </c:pt>
                  <c:pt idx="31">
                    <c:v>Aug</c:v>
                  </c:pt>
                  <c:pt idx="32">
                    <c:v>Sep</c:v>
                  </c:pt>
                  <c:pt idx="33">
                    <c:v>Oct</c:v>
                  </c:pt>
                  <c:pt idx="34">
                    <c:v>Nov</c:v>
                  </c:pt>
                  <c:pt idx="35">
                    <c:v>Dec</c:v>
                  </c:pt>
                  <c:pt idx="36">
                    <c:v>Jan</c:v>
                  </c:pt>
                  <c:pt idx="37">
                    <c:v>Feb</c:v>
                  </c:pt>
                  <c:pt idx="38">
                    <c:v>Mar</c:v>
                  </c:pt>
                  <c:pt idx="39">
                    <c:v>Apr</c:v>
                  </c:pt>
                  <c:pt idx="40">
                    <c:v>May</c:v>
                  </c:pt>
                  <c:pt idx="41">
                    <c:v>Jun</c:v>
                  </c:pt>
                  <c:pt idx="42">
                    <c:v>Jul</c:v>
                  </c:pt>
                  <c:pt idx="43">
                    <c:v>Aug</c:v>
                  </c:pt>
                  <c:pt idx="44">
                    <c:v>Sep</c:v>
                  </c:pt>
                  <c:pt idx="45">
                    <c:v>Oct</c:v>
                  </c:pt>
                  <c:pt idx="46">
                    <c:v>Nov</c:v>
                  </c:pt>
                  <c:pt idx="47">
                    <c:v>Dec</c:v>
                  </c:pt>
                  <c:pt idx="48">
                    <c:v>Jan</c:v>
                  </c:pt>
                  <c:pt idx="49">
                    <c:v>Feb</c:v>
                  </c:pt>
                  <c:pt idx="50">
                    <c:v>Mar</c:v>
                  </c:pt>
                </c:lvl>
                <c:lvl>
                  <c:pt idx="0">
                    <c:v>2018</c:v>
                  </c:pt>
                  <c:pt idx="12">
                    <c:v>2019</c:v>
                  </c:pt>
                  <c:pt idx="24">
                    <c:v>2020</c:v>
                  </c:pt>
                  <c:pt idx="36">
                    <c:v>2021</c:v>
                  </c:pt>
                  <c:pt idx="48">
                    <c:v>2022</c:v>
                  </c:pt>
                </c:lvl>
              </c:multiLvlStrCache>
            </c:multiLvlStrRef>
          </c:cat>
          <c:val>
            <c:numRef>
              <c:f>Sheet5!$B$2:$B$58</c:f>
              <c:numCache>
                <c:formatCode>General</c:formatCode>
                <c:ptCount val="51"/>
                <c:pt idx="8">
                  <c:v>1</c:v>
                </c:pt>
                <c:pt idx="10">
                  <c:v>1</c:v>
                </c:pt>
                <c:pt idx="11">
                  <c:v>1</c:v>
                </c:pt>
                <c:pt idx="12">
                  <c:v>1</c:v>
                </c:pt>
                <c:pt idx="14">
                  <c:v>1</c:v>
                </c:pt>
                <c:pt idx="20">
                  <c:v>1</c:v>
                </c:pt>
                <c:pt idx="21">
                  <c:v>1</c:v>
                </c:pt>
                <c:pt idx="22">
                  <c:v>1</c:v>
                </c:pt>
                <c:pt idx="28">
                  <c:v>1</c:v>
                </c:pt>
                <c:pt idx="33">
                  <c:v>1</c:v>
                </c:pt>
                <c:pt idx="36">
                  <c:v>1</c:v>
                </c:pt>
                <c:pt idx="43">
                  <c:v>1</c:v>
                </c:pt>
                <c:pt idx="44">
                  <c:v>1</c:v>
                </c:pt>
                <c:pt idx="45">
                  <c:v>2</c:v>
                </c:pt>
                <c:pt idx="47">
                  <c:v>1</c:v>
                </c:pt>
                <c:pt idx="48">
                  <c:v>1</c:v>
                </c:pt>
              </c:numCache>
            </c:numRef>
          </c:val>
          <c:extLst>
            <c:ext xmlns:c16="http://schemas.microsoft.com/office/drawing/2014/chart" uri="{C3380CC4-5D6E-409C-BE32-E72D297353CC}">
              <c16:uniqueId val="{00000000-3F9E-4A77-A6FE-6DC6D3638E67}"/>
            </c:ext>
          </c:extLst>
        </c:ser>
        <c:dLbls>
          <c:showLegendKey val="0"/>
          <c:showVal val="0"/>
          <c:showCatName val="0"/>
          <c:showSerName val="0"/>
          <c:showPercent val="0"/>
          <c:showBubbleSize val="0"/>
        </c:dLbls>
        <c:gapWidth val="0"/>
        <c:overlap val="-27"/>
        <c:axId val="103787744"/>
        <c:axId val="103784416"/>
      </c:barChart>
      <c:catAx>
        <c:axId val="103787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3784416"/>
        <c:crosses val="autoZero"/>
        <c:auto val="1"/>
        <c:lblAlgn val="ctr"/>
        <c:lblOffset val="100"/>
        <c:noMultiLvlLbl val="0"/>
      </c:catAx>
      <c:valAx>
        <c:axId val="1037844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3787744"/>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userShapes r:id="rId5"/>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[Timeline Excel File.xlsx]Sheet1!PivotTable1</c:name>
    <c:fmtId val="-1"/>
  </c:pivotSource>
  <c:chart>
    <c:autoTitleDeleted val="1"/>
    <c:pivotFmts>
      <c:pivotFmt>
        <c:idx val="0"/>
        <c:spPr>
          <a:solidFill>
            <a:schemeClr val="accent4">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rgbClr val="7030A0"/>
          </a:solidFill>
          <a:ln>
            <a:noFill/>
          </a:ln>
          <a:effectLst/>
        </c:spPr>
      </c:pivotFmt>
      <c:pivotFmt>
        <c:idx val="3"/>
      </c:pivotFmt>
      <c:pivotFmt>
        <c:idx val="4"/>
        <c:spPr>
          <a:solidFill>
            <a:schemeClr val="accent4">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4">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2.9735772154458676E-2"/>
          <c:y val="2.5515074944931625E-2"/>
          <c:w val="0.96856937068912896"/>
          <c:h val="0.88671251310528354"/>
        </c:manualLayout>
      </c:layout>
      <c:barChart>
        <c:barDir val="col"/>
        <c:grouping val="clustered"/>
        <c:varyColors val="0"/>
        <c:ser>
          <c:idx val="1"/>
          <c:order val="0"/>
          <c:tx>
            <c:strRef>
              <c:f>Sheet1!$C$1</c:f>
              <c:strCache>
                <c:ptCount val="1"/>
                <c:pt idx="0">
                  <c:v>Sum of Isolate2</c:v>
                </c:pt>
              </c:strCache>
            </c:strRef>
          </c:tx>
          <c:spPr>
            <a:solidFill>
              <a:srgbClr val="7030A0"/>
            </a:solidFill>
            <a:ln>
              <a:solidFill>
                <a:schemeClr val="tx1"/>
              </a:solidFill>
            </a:ln>
            <a:effectLst/>
          </c:spPr>
          <c:invertIfNegative val="0"/>
          <c:cat>
            <c:multiLvlStrRef>
              <c:f>Sheet1!$A$2:$A$20</c:f>
              <c:multiLvlStrCache>
                <c:ptCount val="16"/>
                <c:lvl>
                  <c:pt idx="0">
                    <c:v>Jan</c:v>
                  </c:pt>
                  <c:pt idx="1">
                    <c:v>Feb</c:v>
                  </c:pt>
                  <c:pt idx="2">
                    <c:v>Mar</c:v>
                  </c:pt>
                  <c:pt idx="3">
                    <c:v>Apr</c:v>
                  </c:pt>
                  <c:pt idx="4">
                    <c:v>May</c:v>
                  </c:pt>
                  <c:pt idx="5">
                    <c:v>Jun</c:v>
                  </c:pt>
                  <c:pt idx="6">
                    <c:v>Jul</c:v>
                  </c:pt>
                  <c:pt idx="7">
                    <c:v>Aug</c:v>
                  </c:pt>
                  <c:pt idx="8">
                    <c:v>Sep</c:v>
                  </c:pt>
                  <c:pt idx="9">
                    <c:v>Oct</c:v>
                  </c:pt>
                  <c:pt idx="10">
                    <c:v>Nov</c:v>
                  </c:pt>
                  <c:pt idx="11">
                    <c:v>Dec</c:v>
                  </c:pt>
                  <c:pt idx="12">
                    <c:v>Jan</c:v>
                  </c:pt>
                  <c:pt idx="13">
                    <c:v>Feb</c:v>
                  </c:pt>
                  <c:pt idx="14">
                    <c:v>Mar</c:v>
                  </c:pt>
                  <c:pt idx="15">
                    <c:v>April </c:v>
                  </c:pt>
                </c:lvl>
                <c:lvl>
                  <c:pt idx="0">
                    <c:v>2021</c:v>
                  </c:pt>
                  <c:pt idx="12">
                    <c:v>2022</c:v>
                  </c:pt>
                </c:lvl>
              </c:multiLvlStrCache>
            </c:multiLvlStrRef>
          </c:cat>
          <c:val>
            <c:numRef>
              <c:f>Sheet1!$C$2:$C$20</c:f>
              <c:numCache>
                <c:formatCode>General</c:formatCode>
                <c:ptCount val="16"/>
                <c:pt idx="0">
                  <c:v>1</c:v>
                </c:pt>
                <c:pt idx="7">
                  <c:v>1</c:v>
                </c:pt>
                <c:pt idx="8">
                  <c:v>1</c:v>
                </c:pt>
                <c:pt idx="9">
                  <c:v>2</c:v>
                </c:pt>
                <c:pt idx="11">
                  <c:v>1</c:v>
                </c:pt>
                <c:pt idx="12">
                  <c:v>1</c:v>
                </c:pt>
              </c:numCache>
            </c:numRef>
          </c:val>
          <c:extLst>
            <c:ext xmlns:c16="http://schemas.microsoft.com/office/drawing/2014/chart" uri="{C3380CC4-5D6E-409C-BE32-E72D297353CC}">
              <c16:uniqueId val="{00000000-DD8F-4328-981F-706CAE7CE3D2}"/>
            </c:ext>
          </c:extLst>
        </c:ser>
        <c:dLbls>
          <c:showLegendKey val="0"/>
          <c:showVal val="0"/>
          <c:showCatName val="0"/>
          <c:showSerName val="0"/>
          <c:showPercent val="0"/>
          <c:showBubbleSize val="0"/>
        </c:dLbls>
        <c:gapWidth val="0"/>
        <c:axId val="964684048"/>
        <c:axId val="964689456"/>
      </c:barChart>
      <c:catAx>
        <c:axId val="964684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64689456"/>
        <c:crosses val="autoZero"/>
        <c:auto val="1"/>
        <c:lblAlgn val="ctr"/>
        <c:lblOffset val="100"/>
        <c:noMultiLvlLbl val="0"/>
      </c:catAx>
      <c:valAx>
        <c:axId val="9646894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64684048"/>
        <c:crosses val="autoZero"/>
        <c:crossBetween val="between"/>
        <c:min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[Timeline Excel File.xlsx]Sheet1!PivotTable1</c:name>
    <c:fmtId val="-1"/>
  </c:pivotSource>
  <c:chart>
    <c:autoTitleDeleted val="1"/>
    <c:pivotFmts>
      <c:pivotFmt>
        <c:idx val="0"/>
        <c:spPr>
          <a:solidFill>
            <a:schemeClr val="accent4">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rgbClr val="7030A0"/>
          </a:solidFill>
          <a:ln>
            <a:noFill/>
          </a:ln>
          <a:effectLst/>
        </c:spPr>
      </c:pivotFmt>
      <c:pivotFmt>
        <c:idx val="3"/>
      </c:pivotFmt>
      <c:pivotFmt>
        <c:idx val="4"/>
        <c:spPr>
          <a:solidFill>
            <a:schemeClr val="accent4">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4">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2.9735772154458676E-2"/>
          <c:y val="2.5515074944931625E-2"/>
          <c:w val="0.96856937068912896"/>
          <c:h val="0.88671251310528354"/>
        </c:manualLayout>
      </c:layout>
      <c:barChart>
        <c:barDir val="col"/>
        <c:grouping val="clustered"/>
        <c:varyColors val="0"/>
        <c:ser>
          <c:idx val="1"/>
          <c:order val="0"/>
          <c:tx>
            <c:strRef>
              <c:f>Sheet1!$C$1</c:f>
              <c:strCache>
                <c:ptCount val="1"/>
                <c:pt idx="0">
                  <c:v>Sum of Isolate2</c:v>
                </c:pt>
              </c:strCache>
            </c:strRef>
          </c:tx>
          <c:spPr>
            <a:solidFill>
              <a:srgbClr val="7030A0"/>
            </a:solidFill>
            <a:ln>
              <a:solidFill>
                <a:schemeClr val="tx1"/>
              </a:solidFill>
            </a:ln>
            <a:effectLst/>
          </c:spPr>
          <c:invertIfNegative val="0"/>
          <c:cat>
            <c:multiLvlStrRef>
              <c:f>Sheet1!$A$2:$A$20</c:f>
              <c:multiLvlStrCache>
                <c:ptCount val="16"/>
                <c:lvl>
                  <c:pt idx="0">
                    <c:v>Jan</c:v>
                  </c:pt>
                  <c:pt idx="1">
                    <c:v>Feb</c:v>
                  </c:pt>
                  <c:pt idx="2">
                    <c:v>Mar</c:v>
                  </c:pt>
                  <c:pt idx="3">
                    <c:v>Apr</c:v>
                  </c:pt>
                  <c:pt idx="4">
                    <c:v>May</c:v>
                  </c:pt>
                  <c:pt idx="5">
                    <c:v>Jun</c:v>
                  </c:pt>
                  <c:pt idx="6">
                    <c:v>Jul</c:v>
                  </c:pt>
                  <c:pt idx="7">
                    <c:v>Aug</c:v>
                  </c:pt>
                  <c:pt idx="8">
                    <c:v>Sep</c:v>
                  </c:pt>
                  <c:pt idx="9">
                    <c:v>Oct</c:v>
                  </c:pt>
                  <c:pt idx="10">
                    <c:v>Nov</c:v>
                  </c:pt>
                  <c:pt idx="11">
                    <c:v>Dec</c:v>
                  </c:pt>
                  <c:pt idx="12">
                    <c:v>Jan</c:v>
                  </c:pt>
                  <c:pt idx="13">
                    <c:v>Feb</c:v>
                  </c:pt>
                  <c:pt idx="14">
                    <c:v>Mar</c:v>
                  </c:pt>
                  <c:pt idx="15">
                    <c:v>April </c:v>
                  </c:pt>
                </c:lvl>
                <c:lvl>
                  <c:pt idx="0">
                    <c:v>2021</c:v>
                  </c:pt>
                  <c:pt idx="12">
                    <c:v>2022</c:v>
                  </c:pt>
                </c:lvl>
              </c:multiLvlStrCache>
            </c:multiLvlStrRef>
          </c:cat>
          <c:val>
            <c:numRef>
              <c:f>Sheet1!$C$2:$C$20</c:f>
              <c:numCache>
                <c:formatCode>General</c:formatCode>
                <c:ptCount val="16"/>
                <c:pt idx="0">
                  <c:v>1</c:v>
                </c:pt>
                <c:pt idx="7">
                  <c:v>1</c:v>
                </c:pt>
                <c:pt idx="8">
                  <c:v>1</c:v>
                </c:pt>
                <c:pt idx="9">
                  <c:v>2</c:v>
                </c:pt>
                <c:pt idx="11">
                  <c:v>1</c:v>
                </c:pt>
                <c:pt idx="12">
                  <c:v>1</c:v>
                </c:pt>
              </c:numCache>
            </c:numRef>
          </c:val>
          <c:extLst>
            <c:ext xmlns:c16="http://schemas.microsoft.com/office/drawing/2014/chart" uri="{C3380CC4-5D6E-409C-BE32-E72D297353CC}">
              <c16:uniqueId val="{00000000-0B66-42FB-82A2-759686546353}"/>
            </c:ext>
          </c:extLst>
        </c:ser>
        <c:dLbls>
          <c:showLegendKey val="0"/>
          <c:showVal val="0"/>
          <c:showCatName val="0"/>
          <c:showSerName val="0"/>
          <c:showPercent val="0"/>
          <c:showBubbleSize val="0"/>
        </c:dLbls>
        <c:gapWidth val="0"/>
        <c:axId val="964684048"/>
        <c:axId val="964689456"/>
      </c:barChart>
      <c:catAx>
        <c:axId val="964684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64689456"/>
        <c:crosses val="autoZero"/>
        <c:auto val="1"/>
        <c:lblAlgn val="ctr"/>
        <c:lblOffset val="100"/>
        <c:noMultiLvlLbl val="0"/>
      </c:catAx>
      <c:valAx>
        <c:axId val="9646894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64684048"/>
        <c:crosses val="autoZero"/>
        <c:crossBetween val="between"/>
        <c:min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[Timeline Excel File.xlsx]Sheet1!PivotTable1</c:name>
    <c:fmtId val="-1"/>
  </c:pivotSource>
  <c:chart>
    <c:autoTitleDeleted val="1"/>
    <c:pivotFmts>
      <c:pivotFmt>
        <c:idx val="0"/>
        <c:spPr>
          <a:solidFill>
            <a:schemeClr val="accent4">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rgbClr val="7030A0"/>
          </a:solidFill>
          <a:ln>
            <a:noFill/>
          </a:ln>
          <a:effectLst/>
        </c:spPr>
      </c:pivotFmt>
      <c:pivotFmt>
        <c:idx val="3"/>
      </c:pivotFmt>
      <c:pivotFmt>
        <c:idx val="4"/>
        <c:spPr>
          <a:solidFill>
            <a:schemeClr val="accent4">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4">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2.9735772154458676E-2"/>
          <c:y val="2.5515074944931625E-2"/>
          <c:w val="0.96856937068912896"/>
          <c:h val="0.88671251310528354"/>
        </c:manualLayout>
      </c:layout>
      <c:barChart>
        <c:barDir val="col"/>
        <c:grouping val="clustered"/>
        <c:varyColors val="0"/>
        <c:ser>
          <c:idx val="1"/>
          <c:order val="0"/>
          <c:tx>
            <c:strRef>
              <c:f>Sheet1!$C$1</c:f>
              <c:strCache>
                <c:ptCount val="1"/>
                <c:pt idx="0">
                  <c:v>Sum of Isolate2</c:v>
                </c:pt>
              </c:strCache>
            </c:strRef>
          </c:tx>
          <c:spPr>
            <a:solidFill>
              <a:srgbClr val="7030A0"/>
            </a:solidFill>
            <a:ln>
              <a:solidFill>
                <a:schemeClr val="tx1"/>
              </a:solidFill>
            </a:ln>
            <a:effectLst/>
          </c:spPr>
          <c:invertIfNegative val="0"/>
          <c:cat>
            <c:multiLvlStrRef>
              <c:f>Sheet1!$A$2:$A$20</c:f>
              <c:multiLvlStrCache>
                <c:ptCount val="16"/>
                <c:lvl>
                  <c:pt idx="0">
                    <c:v>Jan</c:v>
                  </c:pt>
                  <c:pt idx="1">
                    <c:v>Feb</c:v>
                  </c:pt>
                  <c:pt idx="2">
                    <c:v>Mar</c:v>
                  </c:pt>
                  <c:pt idx="3">
                    <c:v>Apr</c:v>
                  </c:pt>
                  <c:pt idx="4">
                    <c:v>May</c:v>
                  </c:pt>
                  <c:pt idx="5">
                    <c:v>Jun</c:v>
                  </c:pt>
                  <c:pt idx="6">
                    <c:v>Jul</c:v>
                  </c:pt>
                  <c:pt idx="7">
                    <c:v>Aug</c:v>
                  </c:pt>
                  <c:pt idx="8">
                    <c:v>Sep</c:v>
                  </c:pt>
                  <c:pt idx="9">
                    <c:v>Oct</c:v>
                  </c:pt>
                  <c:pt idx="10">
                    <c:v>Nov</c:v>
                  </c:pt>
                  <c:pt idx="11">
                    <c:v>Dec</c:v>
                  </c:pt>
                  <c:pt idx="12">
                    <c:v>Jan</c:v>
                  </c:pt>
                  <c:pt idx="13">
                    <c:v>Feb</c:v>
                  </c:pt>
                  <c:pt idx="14">
                    <c:v>Mar</c:v>
                  </c:pt>
                  <c:pt idx="15">
                    <c:v>April </c:v>
                  </c:pt>
                </c:lvl>
                <c:lvl>
                  <c:pt idx="0">
                    <c:v>2021</c:v>
                  </c:pt>
                  <c:pt idx="12">
                    <c:v>2022</c:v>
                  </c:pt>
                </c:lvl>
              </c:multiLvlStrCache>
            </c:multiLvlStrRef>
          </c:cat>
          <c:val>
            <c:numRef>
              <c:f>Sheet1!$C$2:$C$20</c:f>
              <c:numCache>
                <c:formatCode>General</c:formatCode>
                <c:ptCount val="16"/>
                <c:pt idx="0">
                  <c:v>1</c:v>
                </c:pt>
                <c:pt idx="7">
                  <c:v>1</c:v>
                </c:pt>
                <c:pt idx="8">
                  <c:v>1</c:v>
                </c:pt>
                <c:pt idx="9">
                  <c:v>2</c:v>
                </c:pt>
                <c:pt idx="11">
                  <c:v>1</c:v>
                </c:pt>
                <c:pt idx="12">
                  <c:v>1</c:v>
                </c:pt>
              </c:numCache>
            </c:numRef>
          </c:val>
          <c:extLst>
            <c:ext xmlns:c16="http://schemas.microsoft.com/office/drawing/2014/chart" uri="{C3380CC4-5D6E-409C-BE32-E72D297353CC}">
              <c16:uniqueId val="{00000000-53E5-48F3-B026-BCBDA03B46CB}"/>
            </c:ext>
          </c:extLst>
        </c:ser>
        <c:dLbls>
          <c:showLegendKey val="0"/>
          <c:showVal val="0"/>
          <c:showCatName val="0"/>
          <c:showSerName val="0"/>
          <c:showPercent val="0"/>
          <c:showBubbleSize val="0"/>
        </c:dLbls>
        <c:gapWidth val="0"/>
        <c:axId val="964684048"/>
        <c:axId val="964689456"/>
      </c:barChart>
      <c:catAx>
        <c:axId val="964684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64689456"/>
        <c:crosses val="autoZero"/>
        <c:auto val="1"/>
        <c:lblAlgn val="ctr"/>
        <c:lblOffset val="100"/>
        <c:noMultiLvlLbl val="0"/>
      </c:catAx>
      <c:valAx>
        <c:axId val="9646894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64684048"/>
        <c:crosses val="autoZero"/>
        <c:crossBetween val="between"/>
        <c:min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0.26281</cdr:x>
      <cdr:y>0.24308</cdr:y>
    </cdr:from>
    <cdr:to>
      <cdr:x>0.26281</cdr:x>
      <cdr:y>0.78105</cdr:y>
    </cdr:to>
    <cdr:cxnSp macro="">
      <cdr:nvCxnSpPr>
        <cdr:cNvPr id="10" name="Straight Arrow Connector 9">
          <a:extLst xmlns:a="http://schemas.openxmlformats.org/drawingml/2006/main">
            <a:ext uri="{FF2B5EF4-FFF2-40B4-BE49-F238E27FC236}">
              <a16:creationId xmlns:a16="http://schemas.microsoft.com/office/drawing/2014/main" id="{BDCCB22E-8F5F-4C5D-A320-9523D52A3D8C}"/>
            </a:ext>
          </a:extLst>
        </cdr:cNvPr>
        <cdr:cNvCxnSpPr/>
      </cdr:nvCxnSpPr>
      <cdr:spPr>
        <a:xfrm xmlns:a="http://schemas.openxmlformats.org/drawingml/2006/main">
          <a:off x="2861978" y="591543"/>
          <a:ext cx="0" cy="130919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0.20736</cdr:x>
      <cdr:y>0</cdr:y>
    </cdr:from>
    <cdr:to>
      <cdr:x>0.28359</cdr:x>
      <cdr:y>0.2481</cdr:y>
    </cdr:to>
    <cdr:sp macro="" textlink="">
      <cdr:nvSpPr>
        <cdr:cNvPr id="3" name="TextBox 1">
          <a:extLst xmlns:a="http://schemas.openxmlformats.org/drawingml/2006/main">
            <a:ext uri="{FF2B5EF4-FFF2-40B4-BE49-F238E27FC236}">
              <a16:creationId xmlns:a16="http://schemas.microsoft.com/office/drawing/2014/main" id="{A391BC68-9B42-47AD-B1DC-97B1DF8C0D04}"/>
            </a:ext>
          </a:extLst>
        </cdr:cNvPr>
        <cdr:cNvSpPr txBox="1"/>
      </cdr:nvSpPr>
      <cdr:spPr>
        <a:xfrm xmlns:a="http://schemas.openxmlformats.org/drawingml/2006/main">
          <a:off x="1896100" y="0"/>
          <a:ext cx="697047" cy="482077"/>
        </a:xfrm>
        <a:prstGeom xmlns:a="http://schemas.openxmlformats.org/drawingml/2006/main" prst="rect">
          <a:avLst/>
        </a:prstGeom>
        <a:solidFill xmlns:a="http://schemas.openxmlformats.org/drawingml/2006/main">
          <a:srgbClr val="CC99FF"/>
        </a:solidFill>
        <a:ln xmlns:a="http://schemas.openxmlformats.org/drawingml/2006/main">
          <a:solidFill>
            <a:srgbClr val="000000"/>
          </a:solidFill>
        </a:ln>
      </cdr:spPr>
      <cdr:txBody>
        <a:bodyPr xmlns:a="http://schemas.openxmlformats.org/drawingml/2006/main" wrap="square" rtlCol="0"/>
        <a:lstStyle xmlns:a="http://schemas.openxmlformats.org/drawingml/2006/main">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xmlns:a="http://schemas.openxmlformats.org/drawingml/2006/main">
          <a:r>
            <a:rPr lang="en-US" sz="700" dirty="0">
              <a:solidFill>
                <a:srgbClr val="000000"/>
              </a:solidFill>
            </a:rPr>
            <a:t>First CDC investigation opened</a:t>
          </a:r>
        </a:p>
        <a:p xmlns:a="http://schemas.openxmlformats.org/drawingml/2006/main">
          <a:r>
            <a:rPr lang="en-US" sz="700" dirty="0">
              <a:solidFill>
                <a:srgbClr val="000000"/>
              </a:solidFill>
            </a:rPr>
            <a:t>1/28</a:t>
          </a:r>
        </a:p>
      </cdr:txBody>
    </cdr:sp>
  </cdr:relSizeAnchor>
</c:userShapes>
</file>

<file path=ppt/drawings/drawing2.xml><?xml version="1.0" encoding="utf-8"?>
<c:userShapes xmlns:c="http://schemas.openxmlformats.org/drawingml/2006/chart">
  <cdr:relSizeAnchor xmlns:cdr="http://schemas.openxmlformats.org/drawingml/2006/chartDrawing">
    <cdr:from>
      <cdr:x>0.32082</cdr:x>
      <cdr:y>0.23486</cdr:y>
    </cdr:from>
    <cdr:to>
      <cdr:x>0.32082</cdr:x>
      <cdr:y>0.78105</cdr:y>
    </cdr:to>
    <cdr:cxnSp macro="">
      <cdr:nvCxnSpPr>
        <cdr:cNvPr id="11" name="Straight Arrow Connector 10">
          <a:extLst xmlns:a="http://schemas.openxmlformats.org/drawingml/2006/main">
            <a:ext uri="{FF2B5EF4-FFF2-40B4-BE49-F238E27FC236}">
              <a16:creationId xmlns:a16="http://schemas.microsoft.com/office/drawing/2014/main" id="{BDCCB22E-8F5F-4C5D-A320-9523D52A3D8C}"/>
            </a:ext>
          </a:extLst>
        </cdr:cNvPr>
        <cdr:cNvCxnSpPr/>
      </cdr:nvCxnSpPr>
      <cdr:spPr>
        <a:xfrm xmlns:a="http://schemas.openxmlformats.org/drawingml/2006/main">
          <a:off x="3493701" y="571535"/>
          <a:ext cx="0" cy="1329198"/>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0.20736</cdr:x>
      <cdr:y>0</cdr:y>
    </cdr:from>
    <cdr:to>
      <cdr:x>0.28359</cdr:x>
      <cdr:y>0.2481</cdr:y>
    </cdr:to>
    <cdr:sp macro="" textlink="">
      <cdr:nvSpPr>
        <cdr:cNvPr id="3" name="TextBox 1">
          <a:extLst xmlns:a="http://schemas.openxmlformats.org/drawingml/2006/main">
            <a:ext uri="{FF2B5EF4-FFF2-40B4-BE49-F238E27FC236}">
              <a16:creationId xmlns:a16="http://schemas.microsoft.com/office/drawing/2014/main" id="{A391BC68-9B42-47AD-B1DC-97B1DF8C0D04}"/>
            </a:ext>
          </a:extLst>
        </cdr:cNvPr>
        <cdr:cNvSpPr txBox="1"/>
      </cdr:nvSpPr>
      <cdr:spPr>
        <a:xfrm xmlns:a="http://schemas.openxmlformats.org/drawingml/2006/main">
          <a:off x="1896100" y="0"/>
          <a:ext cx="697047" cy="482077"/>
        </a:xfrm>
        <a:prstGeom xmlns:a="http://schemas.openxmlformats.org/drawingml/2006/main" prst="rect">
          <a:avLst/>
        </a:prstGeom>
        <a:solidFill xmlns:a="http://schemas.openxmlformats.org/drawingml/2006/main">
          <a:srgbClr val="CC99FF"/>
        </a:solidFill>
        <a:ln xmlns:a="http://schemas.openxmlformats.org/drawingml/2006/main">
          <a:solidFill>
            <a:srgbClr val="000000"/>
          </a:solidFill>
        </a:ln>
      </cdr:spPr>
      <cdr:txBody>
        <a:bodyPr xmlns:a="http://schemas.openxmlformats.org/drawingml/2006/main" wrap="square" rtlCol="0"/>
        <a:lstStyle xmlns:a="http://schemas.openxmlformats.org/drawingml/2006/main">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xmlns:a="http://schemas.openxmlformats.org/drawingml/2006/main">
          <a:r>
            <a:rPr lang="en-US" sz="700" dirty="0">
              <a:solidFill>
                <a:srgbClr val="000000"/>
              </a:solidFill>
            </a:rPr>
            <a:t>First CDC investigation opened</a:t>
          </a:r>
        </a:p>
        <a:p xmlns:a="http://schemas.openxmlformats.org/drawingml/2006/main">
          <a:r>
            <a:rPr lang="en-US" sz="700" dirty="0">
              <a:solidFill>
                <a:srgbClr val="000000"/>
              </a:solidFill>
            </a:rPr>
            <a:t>1/28</a:t>
          </a:r>
        </a:p>
      </cdr:txBody>
    </cdr:sp>
  </cdr:relSizeAnchor>
  <cdr:relSizeAnchor xmlns:cdr="http://schemas.openxmlformats.org/drawingml/2006/chartDrawing">
    <cdr:from>
      <cdr:x>0.29256</cdr:x>
      <cdr:y>0</cdr:y>
    </cdr:from>
    <cdr:to>
      <cdr:x>0.36797</cdr:x>
      <cdr:y>0.2481</cdr:y>
    </cdr:to>
    <cdr:sp macro="" textlink="">
      <cdr:nvSpPr>
        <cdr:cNvPr id="8" name="TextBox 1">
          <a:extLst xmlns:a="http://schemas.openxmlformats.org/drawingml/2006/main">
            <a:ext uri="{FF2B5EF4-FFF2-40B4-BE49-F238E27FC236}">
              <a16:creationId xmlns:a16="http://schemas.microsoft.com/office/drawing/2014/main" id="{27AB20A6-6468-430D-9BAA-8241B8BA83DC}"/>
            </a:ext>
          </a:extLst>
        </cdr:cNvPr>
        <cdr:cNvSpPr txBox="1"/>
      </cdr:nvSpPr>
      <cdr:spPr>
        <a:xfrm xmlns:a="http://schemas.openxmlformats.org/drawingml/2006/main">
          <a:off x="2675169" y="0"/>
          <a:ext cx="689549" cy="482077"/>
        </a:xfrm>
        <a:prstGeom xmlns:a="http://schemas.openxmlformats.org/drawingml/2006/main" prst="rect">
          <a:avLst/>
        </a:prstGeom>
        <a:solidFill xmlns:a="http://schemas.openxmlformats.org/drawingml/2006/main">
          <a:srgbClr val="CC99FF"/>
        </a:solidFill>
        <a:ln xmlns:a="http://schemas.openxmlformats.org/drawingml/2006/main">
          <a:solidFill>
            <a:srgbClr val="000000"/>
          </a:solidFill>
        </a:ln>
      </cdr:spPr>
      <cdr:txBody>
        <a:bodyPr xmlns:a="http://schemas.openxmlformats.org/drawingml/2006/main" wrap="square" rtlCol="0"/>
        <a:lstStyle xmlns:a="http://schemas.openxmlformats.org/drawingml/2006/main">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xmlns:a="http://schemas.openxmlformats.org/drawingml/2006/main">
          <a:r>
            <a:rPr lang="en-US" sz="700" dirty="0">
              <a:solidFill>
                <a:srgbClr val="000000"/>
              </a:solidFill>
            </a:rPr>
            <a:t>First CDC Investigation closed</a:t>
          </a:r>
        </a:p>
        <a:p xmlns:a="http://schemas.openxmlformats.org/drawingml/2006/main">
          <a:r>
            <a:rPr lang="en-US" sz="700" dirty="0">
              <a:solidFill>
                <a:srgbClr val="000000"/>
              </a:solidFill>
            </a:rPr>
            <a:t>4/12</a:t>
          </a:r>
        </a:p>
      </cdr:txBody>
    </cdr:sp>
  </cdr:relSizeAnchor>
  <cdr:relSizeAnchor xmlns:cdr="http://schemas.openxmlformats.org/drawingml/2006/chartDrawing">
    <cdr:from>
      <cdr:x>0.26281</cdr:x>
      <cdr:y>0.25037</cdr:y>
    </cdr:from>
    <cdr:to>
      <cdr:x>0.26281</cdr:x>
      <cdr:y>0.78105</cdr:y>
    </cdr:to>
    <cdr:cxnSp macro="">
      <cdr:nvCxnSpPr>
        <cdr:cNvPr id="10" name="Straight Arrow Connector 9">
          <a:extLst xmlns:a="http://schemas.openxmlformats.org/drawingml/2006/main">
            <a:ext uri="{FF2B5EF4-FFF2-40B4-BE49-F238E27FC236}">
              <a16:creationId xmlns:a16="http://schemas.microsoft.com/office/drawing/2014/main" id="{BDCCB22E-8F5F-4C5D-A320-9523D52A3D8C}"/>
            </a:ext>
          </a:extLst>
        </cdr:cNvPr>
        <cdr:cNvCxnSpPr/>
      </cdr:nvCxnSpPr>
      <cdr:spPr>
        <a:xfrm xmlns:a="http://schemas.openxmlformats.org/drawingml/2006/main">
          <a:off x="2861978" y="609298"/>
          <a:ext cx="0" cy="1291435"/>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0.2626</cdr:x>
      <cdr:y>0.26213</cdr:y>
    </cdr:from>
    <cdr:to>
      <cdr:x>0.2626</cdr:x>
      <cdr:y>0.78808</cdr:y>
    </cdr:to>
    <cdr:cxnSp macro="">
      <cdr:nvCxnSpPr>
        <cdr:cNvPr id="5" name="Straight Arrow Connector 4">
          <a:extLst xmlns:a="http://schemas.openxmlformats.org/drawingml/2006/main">
            <a:ext uri="{FF2B5EF4-FFF2-40B4-BE49-F238E27FC236}">
              <a16:creationId xmlns:a16="http://schemas.microsoft.com/office/drawing/2014/main" id="{68D03CAB-35ED-4A17-8802-42D3C3F8C838}"/>
            </a:ext>
          </a:extLst>
        </cdr:cNvPr>
        <cdr:cNvCxnSpPr/>
      </cdr:nvCxnSpPr>
      <cdr:spPr>
        <a:xfrm xmlns:a="http://schemas.openxmlformats.org/drawingml/2006/main">
          <a:off x="2865139" y="659049"/>
          <a:ext cx="0" cy="1322374"/>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0.32235</cdr:x>
      <cdr:y>0.27298</cdr:y>
    </cdr:from>
    <cdr:to>
      <cdr:x>0.32235</cdr:x>
      <cdr:y>0.78808</cdr:y>
    </cdr:to>
    <cdr:cxnSp macro="">
      <cdr:nvCxnSpPr>
        <cdr:cNvPr id="23" name="Straight Arrow Connector 22">
          <a:extLst xmlns:a="http://schemas.openxmlformats.org/drawingml/2006/main">
            <a:ext uri="{FF2B5EF4-FFF2-40B4-BE49-F238E27FC236}">
              <a16:creationId xmlns:a16="http://schemas.microsoft.com/office/drawing/2014/main" id="{BDCCB22E-8F5F-4C5D-A320-9523D52A3D8C}"/>
            </a:ext>
          </a:extLst>
        </cdr:cNvPr>
        <cdr:cNvCxnSpPr/>
      </cdr:nvCxnSpPr>
      <cdr:spPr>
        <a:xfrm xmlns:a="http://schemas.openxmlformats.org/drawingml/2006/main">
          <a:off x="3517050" y="686345"/>
          <a:ext cx="0" cy="1295078"/>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0.21205</cdr:x>
      <cdr:y>0</cdr:y>
    </cdr:from>
    <cdr:to>
      <cdr:x>0.28828</cdr:x>
      <cdr:y>0.27482</cdr:y>
    </cdr:to>
    <cdr:sp macro="" textlink="">
      <cdr:nvSpPr>
        <cdr:cNvPr id="3" name="TextBox 1">
          <a:extLst xmlns:a="http://schemas.openxmlformats.org/drawingml/2006/main">
            <a:ext uri="{FF2B5EF4-FFF2-40B4-BE49-F238E27FC236}">
              <a16:creationId xmlns:a16="http://schemas.microsoft.com/office/drawing/2014/main" id="{A391BC68-9B42-47AD-B1DC-97B1DF8C0D04}"/>
            </a:ext>
          </a:extLst>
        </cdr:cNvPr>
        <cdr:cNvSpPr txBox="1"/>
      </cdr:nvSpPr>
      <cdr:spPr>
        <a:xfrm xmlns:a="http://schemas.openxmlformats.org/drawingml/2006/main">
          <a:off x="1938985" y="0"/>
          <a:ext cx="697047" cy="533994"/>
        </a:xfrm>
        <a:prstGeom xmlns:a="http://schemas.openxmlformats.org/drawingml/2006/main" prst="rect">
          <a:avLst/>
        </a:prstGeom>
        <a:solidFill xmlns:a="http://schemas.openxmlformats.org/drawingml/2006/main">
          <a:srgbClr val="CC99FF"/>
        </a:solidFill>
        <a:ln xmlns:a="http://schemas.openxmlformats.org/drawingml/2006/main">
          <a:solidFill>
            <a:srgbClr val="000000"/>
          </a:solidFill>
        </a:ln>
      </cdr:spPr>
      <cdr:txBody>
        <a:bodyPr xmlns:a="http://schemas.openxmlformats.org/drawingml/2006/main" wrap="square" rtlCol="0"/>
        <a:lstStyle xmlns:a="http://schemas.openxmlformats.org/drawingml/2006/main">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xmlns:a="http://schemas.openxmlformats.org/drawingml/2006/main">
          <a:r>
            <a:rPr lang="en-US" sz="700" dirty="0">
              <a:solidFill>
                <a:srgbClr val="000000"/>
              </a:solidFill>
            </a:rPr>
            <a:t>First CDC investigation opened</a:t>
          </a:r>
        </a:p>
        <a:p xmlns:a="http://schemas.openxmlformats.org/drawingml/2006/main">
          <a:r>
            <a:rPr lang="en-US" sz="700" dirty="0">
              <a:solidFill>
                <a:srgbClr val="000000"/>
              </a:solidFill>
            </a:rPr>
            <a:t>1/28</a:t>
          </a:r>
        </a:p>
      </cdr:txBody>
    </cdr:sp>
  </cdr:relSizeAnchor>
  <cdr:relSizeAnchor xmlns:cdr="http://schemas.openxmlformats.org/drawingml/2006/chartDrawing">
    <cdr:from>
      <cdr:x>0.29256</cdr:x>
      <cdr:y>1.0293E-6</cdr:y>
    </cdr:from>
    <cdr:to>
      <cdr:x>0.37109</cdr:x>
      <cdr:y>0.282</cdr:y>
    </cdr:to>
    <cdr:sp macro="" textlink="">
      <cdr:nvSpPr>
        <cdr:cNvPr id="8" name="TextBox 1">
          <a:extLst xmlns:a="http://schemas.openxmlformats.org/drawingml/2006/main">
            <a:ext uri="{FF2B5EF4-FFF2-40B4-BE49-F238E27FC236}">
              <a16:creationId xmlns:a16="http://schemas.microsoft.com/office/drawing/2014/main" id="{27AB20A6-6468-430D-9BAA-8241B8BA83DC}"/>
            </a:ext>
          </a:extLst>
        </cdr:cNvPr>
        <cdr:cNvSpPr txBox="1"/>
      </cdr:nvSpPr>
      <cdr:spPr>
        <a:xfrm xmlns:a="http://schemas.openxmlformats.org/drawingml/2006/main">
          <a:off x="2675169" y="2"/>
          <a:ext cx="718078" cy="547953"/>
        </a:xfrm>
        <a:prstGeom xmlns:a="http://schemas.openxmlformats.org/drawingml/2006/main" prst="rect">
          <a:avLst/>
        </a:prstGeom>
        <a:solidFill xmlns:a="http://schemas.openxmlformats.org/drawingml/2006/main">
          <a:srgbClr val="CC99FF"/>
        </a:solidFill>
        <a:ln xmlns:a="http://schemas.openxmlformats.org/drawingml/2006/main">
          <a:solidFill>
            <a:srgbClr val="000000"/>
          </a:solidFill>
        </a:ln>
      </cdr:spPr>
      <cdr:txBody>
        <a:bodyPr xmlns:a="http://schemas.openxmlformats.org/drawingml/2006/main" wrap="square" rtlCol="0"/>
        <a:lstStyle xmlns:a="http://schemas.openxmlformats.org/drawingml/2006/main">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xmlns:a="http://schemas.openxmlformats.org/drawingml/2006/main">
          <a:r>
            <a:rPr lang="en-US" sz="700" dirty="0">
              <a:solidFill>
                <a:srgbClr val="000000"/>
              </a:solidFill>
            </a:rPr>
            <a:t>First CDC Investigation closed</a:t>
          </a:r>
        </a:p>
        <a:p xmlns:a="http://schemas.openxmlformats.org/drawingml/2006/main">
          <a:r>
            <a:rPr lang="en-US" sz="700" dirty="0">
              <a:solidFill>
                <a:srgbClr val="000000"/>
              </a:solidFill>
            </a:rPr>
            <a:t>4/12</a:t>
          </a:r>
        </a:p>
      </cdr:txBody>
    </cdr:sp>
  </cdr:relSizeAnchor>
  <cdr:relSizeAnchor xmlns:cdr="http://schemas.openxmlformats.org/drawingml/2006/chartDrawing">
    <cdr:from>
      <cdr:x>0.40827</cdr:x>
      <cdr:y>0</cdr:y>
    </cdr:from>
    <cdr:to>
      <cdr:x>0.48672</cdr:x>
      <cdr:y>0.78808</cdr:y>
    </cdr:to>
    <cdr:grpSp>
      <cdr:nvGrpSpPr>
        <cdr:cNvPr id="2" name="Group 1">
          <a:extLst xmlns:a="http://schemas.openxmlformats.org/drawingml/2006/main">
            <a:ext uri="{FF2B5EF4-FFF2-40B4-BE49-F238E27FC236}">
              <a16:creationId xmlns:a16="http://schemas.microsoft.com/office/drawing/2014/main" id="{E0C06546-CE50-41E9-8A24-1A9EAB6EAE27}"/>
            </a:ext>
          </a:extLst>
        </cdr:cNvPr>
        <cdr:cNvGrpSpPr/>
      </cdr:nvGrpSpPr>
      <cdr:grpSpPr>
        <a:xfrm xmlns:a="http://schemas.openxmlformats.org/drawingml/2006/main">
          <a:off x="4454494" y="0"/>
          <a:ext cx="855941" cy="1981422"/>
          <a:chOff x="4454494" y="0"/>
          <a:chExt cx="855941" cy="1981423"/>
        </a:xfrm>
      </cdr:grpSpPr>
      <cdr:sp macro="" textlink="">
        <cdr:nvSpPr>
          <cdr:cNvPr id="18" name="TextBox 1">
            <a:extLst xmlns:a="http://schemas.openxmlformats.org/drawingml/2006/main">
              <a:ext uri="{FF2B5EF4-FFF2-40B4-BE49-F238E27FC236}">
                <a16:creationId xmlns:a16="http://schemas.microsoft.com/office/drawing/2014/main" id="{604494BA-9F05-4A44-94CE-66687BF2CAAE}"/>
              </a:ext>
            </a:extLst>
          </cdr:cNvPr>
          <cdr:cNvSpPr txBox="1"/>
        </cdr:nvSpPr>
        <cdr:spPr>
          <a:xfrm xmlns:a="http://schemas.openxmlformats.org/drawingml/2006/main">
            <a:off x="4454494" y="0"/>
            <a:ext cx="855941" cy="699990"/>
          </a:xfrm>
          <a:prstGeom xmlns:a="http://schemas.openxmlformats.org/drawingml/2006/main" prst="rect">
            <a:avLst/>
          </a:prstGeom>
          <a:solidFill xmlns:a="http://schemas.openxmlformats.org/drawingml/2006/main">
            <a:srgbClr val="CC99FF"/>
          </a:solidFill>
          <a:ln xmlns:a="http://schemas.openxmlformats.org/drawingml/2006/main">
            <a:solidFill>
              <a:srgbClr val="000000"/>
            </a:solidFill>
          </a:ln>
        </cdr:spPr>
        <cdr:txBody>
          <a:bodyPr xmlns:a="http://schemas.openxmlformats.org/drawingml/2006/main" wrap="square" rtlCol="0"/>
          <a:lstStyle xmlns:a="http://schemas.openxmlformats.org/drawingml/2006/main">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xmlns:a="http://schemas.openxmlformats.org/drawingml/2006/main">
            <a:r>
              <a:rPr lang="en-US" sz="700" dirty="0">
                <a:solidFill>
                  <a:srgbClr val="000000"/>
                </a:solidFill>
              </a:rPr>
              <a:t>Second CDC investigation opened</a:t>
            </a:r>
          </a:p>
          <a:p xmlns:a="http://schemas.openxmlformats.org/drawingml/2006/main">
            <a:r>
              <a:rPr lang="en-US" sz="700" dirty="0">
                <a:solidFill>
                  <a:srgbClr val="000000"/>
                </a:solidFill>
              </a:rPr>
              <a:t>12/10</a:t>
            </a:r>
          </a:p>
        </cdr:txBody>
      </cdr:sp>
      <cdr:cxnSp macro="">
        <cdr:nvCxnSpPr>
          <cdr:cNvPr id="24" name="Straight Arrow Connector 23">
            <a:extLst xmlns:a="http://schemas.openxmlformats.org/drawingml/2006/main">
              <a:ext uri="{FF2B5EF4-FFF2-40B4-BE49-F238E27FC236}">
                <a16:creationId xmlns:a16="http://schemas.microsoft.com/office/drawing/2014/main" id="{BDCCB22E-8F5F-4C5D-A320-9523D52A3D8C}"/>
              </a:ext>
            </a:extLst>
          </cdr:cNvPr>
          <cdr:cNvCxnSpPr/>
        </cdr:nvCxnSpPr>
        <cdr:spPr>
          <a:xfrm xmlns:a="http://schemas.openxmlformats.org/drawingml/2006/main">
            <a:off x="5141102" y="706816"/>
            <a:ext cx="0" cy="1274607"/>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grpSp>
  </cdr:relSizeAnchor>
</c:userShapes>
</file>

<file path=ppt/drawings/drawing4.xml><?xml version="1.0" encoding="utf-8"?>
<c:userShapes xmlns:c="http://schemas.openxmlformats.org/drawingml/2006/chart">
  <cdr:relSizeAnchor xmlns:cdr="http://schemas.openxmlformats.org/drawingml/2006/chartDrawing">
    <cdr:from>
      <cdr:x>0.2626</cdr:x>
      <cdr:y>0.25686</cdr:y>
    </cdr:from>
    <cdr:to>
      <cdr:x>0.2626</cdr:x>
      <cdr:y>0.78808</cdr:y>
    </cdr:to>
    <cdr:cxnSp macro="">
      <cdr:nvCxnSpPr>
        <cdr:cNvPr id="5" name="Straight Arrow Connector 4">
          <a:extLst xmlns:a="http://schemas.openxmlformats.org/drawingml/2006/main">
            <a:ext uri="{FF2B5EF4-FFF2-40B4-BE49-F238E27FC236}">
              <a16:creationId xmlns:a16="http://schemas.microsoft.com/office/drawing/2014/main" id="{68D03CAB-35ED-4A17-8802-42D3C3F8C838}"/>
            </a:ext>
          </a:extLst>
        </cdr:cNvPr>
        <cdr:cNvCxnSpPr/>
      </cdr:nvCxnSpPr>
      <cdr:spPr>
        <a:xfrm xmlns:a="http://schemas.openxmlformats.org/drawingml/2006/main">
          <a:off x="2865139" y="645819"/>
          <a:ext cx="0" cy="1335604"/>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0.21205</cdr:x>
      <cdr:y>0</cdr:y>
    </cdr:from>
    <cdr:to>
      <cdr:x>0.28828</cdr:x>
      <cdr:y>0.27482</cdr:y>
    </cdr:to>
    <cdr:sp macro="" textlink="">
      <cdr:nvSpPr>
        <cdr:cNvPr id="3" name="TextBox 1">
          <a:extLst xmlns:a="http://schemas.openxmlformats.org/drawingml/2006/main">
            <a:ext uri="{FF2B5EF4-FFF2-40B4-BE49-F238E27FC236}">
              <a16:creationId xmlns:a16="http://schemas.microsoft.com/office/drawing/2014/main" id="{A391BC68-9B42-47AD-B1DC-97B1DF8C0D04}"/>
            </a:ext>
          </a:extLst>
        </cdr:cNvPr>
        <cdr:cNvSpPr txBox="1"/>
      </cdr:nvSpPr>
      <cdr:spPr>
        <a:xfrm xmlns:a="http://schemas.openxmlformats.org/drawingml/2006/main">
          <a:off x="1938985" y="0"/>
          <a:ext cx="697047" cy="533994"/>
        </a:xfrm>
        <a:prstGeom xmlns:a="http://schemas.openxmlformats.org/drawingml/2006/main" prst="rect">
          <a:avLst/>
        </a:prstGeom>
        <a:solidFill xmlns:a="http://schemas.openxmlformats.org/drawingml/2006/main">
          <a:srgbClr val="CC99FF"/>
        </a:solidFill>
        <a:ln xmlns:a="http://schemas.openxmlformats.org/drawingml/2006/main">
          <a:solidFill>
            <a:srgbClr val="000000"/>
          </a:solidFill>
        </a:ln>
      </cdr:spPr>
      <cdr:txBody>
        <a:bodyPr xmlns:a="http://schemas.openxmlformats.org/drawingml/2006/main" wrap="square" rtlCol="0"/>
        <a:lstStyle xmlns:a="http://schemas.openxmlformats.org/drawingml/2006/main">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xmlns:a="http://schemas.openxmlformats.org/drawingml/2006/main">
          <a:r>
            <a:rPr lang="en-US" sz="700" dirty="0">
              <a:solidFill>
                <a:srgbClr val="000000"/>
              </a:solidFill>
            </a:rPr>
            <a:t>First CDC investigation opened</a:t>
          </a:r>
        </a:p>
        <a:p xmlns:a="http://schemas.openxmlformats.org/drawingml/2006/main">
          <a:r>
            <a:rPr lang="en-US" sz="700" dirty="0">
              <a:solidFill>
                <a:srgbClr val="000000"/>
              </a:solidFill>
            </a:rPr>
            <a:t>1/28</a:t>
          </a:r>
        </a:p>
      </cdr:txBody>
    </cdr:sp>
  </cdr:relSizeAnchor>
  <cdr:relSizeAnchor xmlns:cdr="http://schemas.openxmlformats.org/drawingml/2006/chartDrawing">
    <cdr:from>
      <cdr:x>0.29256</cdr:x>
      <cdr:y>1.0293E-6</cdr:y>
    </cdr:from>
    <cdr:to>
      <cdr:x>0.37109</cdr:x>
      <cdr:y>0.282</cdr:y>
    </cdr:to>
    <cdr:sp macro="" textlink="">
      <cdr:nvSpPr>
        <cdr:cNvPr id="8" name="TextBox 1">
          <a:extLst xmlns:a="http://schemas.openxmlformats.org/drawingml/2006/main">
            <a:ext uri="{FF2B5EF4-FFF2-40B4-BE49-F238E27FC236}">
              <a16:creationId xmlns:a16="http://schemas.microsoft.com/office/drawing/2014/main" id="{27AB20A6-6468-430D-9BAA-8241B8BA83DC}"/>
            </a:ext>
          </a:extLst>
        </cdr:cNvPr>
        <cdr:cNvSpPr txBox="1"/>
      </cdr:nvSpPr>
      <cdr:spPr>
        <a:xfrm xmlns:a="http://schemas.openxmlformats.org/drawingml/2006/main">
          <a:off x="2675169" y="2"/>
          <a:ext cx="718078" cy="547953"/>
        </a:xfrm>
        <a:prstGeom xmlns:a="http://schemas.openxmlformats.org/drawingml/2006/main" prst="rect">
          <a:avLst/>
        </a:prstGeom>
        <a:solidFill xmlns:a="http://schemas.openxmlformats.org/drawingml/2006/main">
          <a:srgbClr val="CC99FF"/>
        </a:solidFill>
        <a:ln xmlns:a="http://schemas.openxmlformats.org/drawingml/2006/main">
          <a:solidFill>
            <a:srgbClr val="000000"/>
          </a:solidFill>
        </a:ln>
      </cdr:spPr>
      <cdr:txBody>
        <a:bodyPr xmlns:a="http://schemas.openxmlformats.org/drawingml/2006/main" wrap="square" rtlCol="0"/>
        <a:lstStyle xmlns:a="http://schemas.openxmlformats.org/drawingml/2006/main">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xmlns:a="http://schemas.openxmlformats.org/drawingml/2006/main">
          <a:r>
            <a:rPr lang="en-US" sz="700" dirty="0">
              <a:solidFill>
                <a:srgbClr val="000000"/>
              </a:solidFill>
            </a:rPr>
            <a:t>First CDC Investigation closed</a:t>
          </a:r>
        </a:p>
        <a:p xmlns:a="http://schemas.openxmlformats.org/drawingml/2006/main">
          <a:r>
            <a:rPr lang="en-US" sz="700" dirty="0">
              <a:solidFill>
                <a:srgbClr val="000000"/>
              </a:solidFill>
            </a:rPr>
            <a:t>4/12</a:t>
          </a:r>
        </a:p>
      </cdr:txBody>
    </cdr:sp>
  </cdr:relSizeAnchor>
  <cdr:relSizeAnchor xmlns:cdr="http://schemas.openxmlformats.org/drawingml/2006/chartDrawing">
    <cdr:from>
      <cdr:x>0.32235</cdr:x>
      <cdr:y>0.28447</cdr:y>
    </cdr:from>
    <cdr:to>
      <cdr:x>0.32235</cdr:x>
      <cdr:y>0.78808</cdr:y>
    </cdr:to>
    <cdr:cxnSp macro="">
      <cdr:nvCxnSpPr>
        <cdr:cNvPr id="23" name="Straight Arrow Connector 22">
          <a:extLst xmlns:a="http://schemas.openxmlformats.org/drawingml/2006/main">
            <a:ext uri="{FF2B5EF4-FFF2-40B4-BE49-F238E27FC236}">
              <a16:creationId xmlns:a16="http://schemas.microsoft.com/office/drawing/2014/main" id="{BDCCB22E-8F5F-4C5D-A320-9523D52A3D8C}"/>
            </a:ext>
          </a:extLst>
        </cdr:cNvPr>
        <cdr:cNvCxnSpPr/>
      </cdr:nvCxnSpPr>
      <cdr:spPr>
        <a:xfrm xmlns:a="http://schemas.openxmlformats.org/drawingml/2006/main">
          <a:off x="3517050" y="715223"/>
          <a:ext cx="0" cy="126620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0.40827</cdr:x>
      <cdr:y>0</cdr:y>
    </cdr:from>
    <cdr:to>
      <cdr:x>0.48672</cdr:x>
      <cdr:y>0.78808</cdr:y>
    </cdr:to>
    <cdr:grpSp>
      <cdr:nvGrpSpPr>
        <cdr:cNvPr id="2" name="Group 1">
          <a:extLst xmlns:a="http://schemas.openxmlformats.org/drawingml/2006/main">
            <a:ext uri="{FF2B5EF4-FFF2-40B4-BE49-F238E27FC236}">
              <a16:creationId xmlns:a16="http://schemas.microsoft.com/office/drawing/2014/main" id="{E0C06546-CE50-41E9-8A24-1A9EAB6EAE27}"/>
            </a:ext>
          </a:extLst>
        </cdr:cNvPr>
        <cdr:cNvGrpSpPr/>
      </cdr:nvGrpSpPr>
      <cdr:grpSpPr>
        <a:xfrm xmlns:a="http://schemas.openxmlformats.org/drawingml/2006/main">
          <a:off x="4454494" y="0"/>
          <a:ext cx="855941" cy="1981422"/>
          <a:chOff x="4454494" y="0"/>
          <a:chExt cx="855941" cy="1981423"/>
        </a:xfrm>
      </cdr:grpSpPr>
      <cdr:cxnSp macro="">
        <cdr:nvCxnSpPr>
          <cdr:cNvPr id="24" name="Straight Arrow Connector 23">
            <a:extLst xmlns:a="http://schemas.openxmlformats.org/drawingml/2006/main">
              <a:ext uri="{FF2B5EF4-FFF2-40B4-BE49-F238E27FC236}">
                <a16:creationId xmlns:a16="http://schemas.microsoft.com/office/drawing/2014/main" id="{BDCCB22E-8F5F-4C5D-A320-9523D52A3D8C}"/>
              </a:ext>
            </a:extLst>
          </cdr:cNvPr>
          <cdr:cNvCxnSpPr/>
        </cdr:nvCxnSpPr>
        <cdr:spPr>
          <a:xfrm xmlns:a="http://schemas.openxmlformats.org/drawingml/2006/main">
            <a:off x="5141102" y="645819"/>
            <a:ext cx="0" cy="1335604"/>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sp macro="" textlink="">
        <cdr:nvSpPr>
          <cdr:cNvPr id="18" name="TextBox 1">
            <a:extLst xmlns:a="http://schemas.openxmlformats.org/drawingml/2006/main">
              <a:ext uri="{FF2B5EF4-FFF2-40B4-BE49-F238E27FC236}">
                <a16:creationId xmlns:a16="http://schemas.microsoft.com/office/drawing/2014/main" id="{604494BA-9F05-4A44-94CE-66687BF2CAAE}"/>
              </a:ext>
            </a:extLst>
          </cdr:cNvPr>
          <cdr:cNvSpPr txBox="1"/>
        </cdr:nvSpPr>
        <cdr:spPr>
          <a:xfrm xmlns:a="http://schemas.openxmlformats.org/drawingml/2006/main">
            <a:off x="4454494" y="0"/>
            <a:ext cx="855941" cy="699990"/>
          </a:xfrm>
          <a:prstGeom xmlns:a="http://schemas.openxmlformats.org/drawingml/2006/main" prst="rect">
            <a:avLst/>
          </a:prstGeom>
          <a:solidFill xmlns:a="http://schemas.openxmlformats.org/drawingml/2006/main">
            <a:srgbClr val="CC99FF"/>
          </a:solidFill>
          <a:ln xmlns:a="http://schemas.openxmlformats.org/drawingml/2006/main">
            <a:solidFill>
              <a:srgbClr val="000000"/>
            </a:solidFill>
          </a:ln>
        </cdr:spPr>
        <cdr:txBody>
          <a:bodyPr xmlns:a="http://schemas.openxmlformats.org/drawingml/2006/main" wrap="square" rtlCol="0"/>
          <a:lstStyle xmlns:a="http://schemas.openxmlformats.org/drawingml/2006/main">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xmlns:a="http://schemas.openxmlformats.org/drawingml/2006/main">
            <a:r>
              <a:rPr lang="en-US" sz="700" dirty="0">
                <a:solidFill>
                  <a:srgbClr val="000000"/>
                </a:solidFill>
              </a:rPr>
              <a:t>Second CDC investigation opened</a:t>
            </a:r>
          </a:p>
          <a:p xmlns:a="http://schemas.openxmlformats.org/drawingml/2006/main">
            <a:r>
              <a:rPr lang="en-US" sz="700" dirty="0">
                <a:solidFill>
                  <a:srgbClr val="000000"/>
                </a:solidFill>
              </a:rPr>
              <a:t>12/10</a:t>
            </a:r>
          </a:p>
        </cdr:txBody>
      </cdr:sp>
    </cdr:grpSp>
  </cdr:relSizeAnchor>
</c:userShapes>
</file>

<file path=ppt/drawings/drawing5.xml><?xml version="1.0" encoding="utf-8"?>
<c:userShapes xmlns:c="http://schemas.openxmlformats.org/drawingml/2006/chart">
  <cdr:relSizeAnchor xmlns:cdr="http://schemas.openxmlformats.org/drawingml/2006/chartDrawing">
    <cdr:from>
      <cdr:x>0.21205</cdr:x>
      <cdr:y>0</cdr:y>
    </cdr:from>
    <cdr:to>
      <cdr:x>0.28906</cdr:x>
      <cdr:y>0.2802</cdr:y>
    </cdr:to>
    <cdr:sp macro="" textlink="">
      <cdr:nvSpPr>
        <cdr:cNvPr id="3" name="TextBox 1">
          <a:extLst xmlns:a="http://schemas.openxmlformats.org/drawingml/2006/main">
            <a:ext uri="{FF2B5EF4-FFF2-40B4-BE49-F238E27FC236}">
              <a16:creationId xmlns:a16="http://schemas.microsoft.com/office/drawing/2014/main" id="{A391BC68-9B42-47AD-B1DC-97B1DF8C0D04}"/>
            </a:ext>
          </a:extLst>
        </cdr:cNvPr>
        <cdr:cNvSpPr txBox="1"/>
      </cdr:nvSpPr>
      <cdr:spPr>
        <a:xfrm xmlns:a="http://schemas.openxmlformats.org/drawingml/2006/main">
          <a:off x="1938985" y="0"/>
          <a:ext cx="704180" cy="544452"/>
        </a:xfrm>
        <a:prstGeom xmlns:a="http://schemas.openxmlformats.org/drawingml/2006/main" prst="rect">
          <a:avLst/>
        </a:prstGeom>
        <a:solidFill xmlns:a="http://schemas.openxmlformats.org/drawingml/2006/main">
          <a:srgbClr val="CC99FF"/>
        </a:solidFill>
        <a:ln xmlns:a="http://schemas.openxmlformats.org/drawingml/2006/main">
          <a:solidFill>
            <a:srgbClr val="000000"/>
          </a:solidFill>
        </a:ln>
      </cdr:spPr>
      <cdr:txBody>
        <a:bodyPr xmlns:a="http://schemas.openxmlformats.org/drawingml/2006/main" wrap="square" rtlCol="0"/>
        <a:lstStyle xmlns:a="http://schemas.openxmlformats.org/drawingml/2006/main">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xmlns:a="http://schemas.openxmlformats.org/drawingml/2006/main">
          <a:r>
            <a:rPr lang="en-US" sz="700" dirty="0">
              <a:solidFill>
                <a:srgbClr val="000000"/>
              </a:solidFill>
            </a:rPr>
            <a:t>First CDC investigation opened</a:t>
          </a:r>
        </a:p>
        <a:p xmlns:a="http://schemas.openxmlformats.org/drawingml/2006/main">
          <a:r>
            <a:rPr lang="en-US" sz="700" dirty="0">
              <a:solidFill>
                <a:srgbClr val="000000"/>
              </a:solidFill>
            </a:rPr>
            <a:t>1/28</a:t>
          </a:r>
        </a:p>
      </cdr:txBody>
    </cdr:sp>
  </cdr:relSizeAnchor>
  <cdr:relSizeAnchor xmlns:cdr="http://schemas.openxmlformats.org/drawingml/2006/chartDrawing">
    <cdr:from>
      <cdr:x>0.40827</cdr:x>
      <cdr:y>0</cdr:y>
    </cdr:from>
    <cdr:to>
      <cdr:x>0.48438</cdr:x>
      <cdr:y>0.28379</cdr:y>
    </cdr:to>
    <cdr:sp macro="" textlink="">
      <cdr:nvSpPr>
        <cdr:cNvPr id="18" name="TextBox 1">
          <a:extLst xmlns:a="http://schemas.openxmlformats.org/drawingml/2006/main">
            <a:ext uri="{FF2B5EF4-FFF2-40B4-BE49-F238E27FC236}">
              <a16:creationId xmlns:a16="http://schemas.microsoft.com/office/drawing/2014/main" id="{604494BA-9F05-4A44-94CE-66687BF2CAAE}"/>
            </a:ext>
          </a:extLst>
        </cdr:cNvPr>
        <cdr:cNvSpPr txBox="1"/>
      </cdr:nvSpPr>
      <cdr:spPr>
        <a:xfrm xmlns:a="http://schemas.openxmlformats.org/drawingml/2006/main">
          <a:off x="3733221" y="0"/>
          <a:ext cx="695950" cy="551432"/>
        </a:xfrm>
        <a:prstGeom xmlns:a="http://schemas.openxmlformats.org/drawingml/2006/main" prst="rect">
          <a:avLst/>
        </a:prstGeom>
        <a:solidFill xmlns:a="http://schemas.openxmlformats.org/drawingml/2006/main">
          <a:srgbClr val="CC99FF"/>
        </a:solidFill>
        <a:ln xmlns:a="http://schemas.openxmlformats.org/drawingml/2006/main">
          <a:solidFill>
            <a:srgbClr val="000000"/>
          </a:solidFill>
        </a:ln>
      </cdr:spPr>
      <cdr:txBody>
        <a:bodyPr xmlns:a="http://schemas.openxmlformats.org/drawingml/2006/main" wrap="square" rtlCol="0"/>
        <a:lstStyle xmlns:a="http://schemas.openxmlformats.org/drawingml/2006/main">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xmlns:a="http://schemas.openxmlformats.org/drawingml/2006/main">
          <a:r>
            <a:rPr lang="en-US" sz="700" dirty="0">
              <a:solidFill>
                <a:srgbClr val="000000"/>
              </a:solidFill>
            </a:rPr>
            <a:t>Second CDC investigation opened</a:t>
          </a:r>
        </a:p>
        <a:p xmlns:a="http://schemas.openxmlformats.org/drawingml/2006/main">
          <a:r>
            <a:rPr lang="en-US" sz="700" dirty="0">
              <a:solidFill>
                <a:srgbClr val="000000"/>
              </a:solidFill>
            </a:rPr>
            <a:t>12/10</a:t>
          </a:r>
        </a:p>
      </cdr:txBody>
    </cdr:sp>
  </cdr:relSizeAnchor>
  <cdr:relSizeAnchor xmlns:cdr="http://schemas.openxmlformats.org/drawingml/2006/chartDrawing">
    <cdr:from>
      <cdr:x>0.2626</cdr:x>
      <cdr:y>0.2802</cdr:y>
    </cdr:from>
    <cdr:to>
      <cdr:x>0.2626</cdr:x>
      <cdr:y>0.80175</cdr:y>
    </cdr:to>
    <cdr:cxnSp macro="">
      <cdr:nvCxnSpPr>
        <cdr:cNvPr id="5" name="Straight Arrow Connector 4">
          <a:extLst xmlns:a="http://schemas.openxmlformats.org/drawingml/2006/main">
            <a:ext uri="{FF2B5EF4-FFF2-40B4-BE49-F238E27FC236}">
              <a16:creationId xmlns:a16="http://schemas.microsoft.com/office/drawing/2014/main" id="{68D03CAB-35ED-4A17-8802-42D3C3F8C838}"/>
            </a:ext>
          </a:extLst>
        </cdr:cNvPr>
        <cdr:cNvCxnSpPr/>
      </cdr:nvCxnSpPr>
      <cdr:spPr>
        <a:xfrm xmlns:a="http://schemas.openxmlformats.org/drawingml/2006/main">
          <a:off x="2888808" y="715223"/>
          <a:ext cx="0" cy="1331276"/>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0.32235</cdr:x>
      <cdr:y>0.27245</cdr:y>
    </cdr:from>
    <cdr:to>
      <cdr:x>0.32235</cdr:x>
      <cdr:y>0.80175</cdr:y>
    </cdr:to>
    <cdr:cxnSp macro="">
      <cdr:nvCxnSpPr>
        <cdr:cNvPr id="23" name="Straight Arrow Connector 22">
          <a:extLst xmlns:a="http://schemas.openxmlformats.org/drawingml/2006/main">
            <a:ext uri="{FF2B5EF4-FFF2-40B4-BE49-F238E27FC236}">
              <a16:creationId xmlns:a16="http://schemas.microsoft.com/office/drawing/2014/main" id="{BDCCB22E-8F5F-4C5D-A320-9523D52A3D8C}"/>
            </a:ext>
          </a:extLst>
        </cdr:cNvPr>
        <cdr:cNvCxnSpPr/>
      </cdr:nvCxnSpPr>
      <cdr:spPr>
        <a:xfrm xmlns:a="http://schemas.openxmlformats.org/drawingml/2006/main">
          <a:off x="3546105" y="695440"/>
          <a:ext cx="0" cy="1351059"/>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0.4712</cdr:x>
      <cdr:y>0.2802</cdr:y>
    </cdr:from>
    <cdr:to>
      <cdr:x>0.4712</cdr:x>
      <cdr:y>0.80175</cdr:y>
    </cdr:to>
    <cdr:cxnSp macro="">
      <cdr:nvCxnSpPr>
        <cdr:cNvPr id="24" name="Straight Arrow Connector 23">
          <a:extLst xmlns:a="http://schemas.openxmlformats.org/drawingml/2006/main">
            <a:ext uri="{FF2B5EF4-FFF2-40B4-BE49-F238E27FC236}">
              <a16:creationId xmlns:a16="http://schemas.microsoft.com/office/drawing/2014/main" id="{BDCCB22E-8F5F-4C5D-A320-9523D52A3D8C}"/>
            </a:ext>
          </a:extLst>
        </cdr:cNvPr>
        <cdr:cNvCxnSpPr/>
      </cdr:nvCxnSpPr>
      <cdr:spPr>
        <a:xfrm xmlns:a="http://schemas.openxmlformats.org/drawingml/2006/main">
          <a:off x="5183573" y="715223"/>
          <a:ext cx="0" cy="1331276"/>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0.83398</cdr:x>
      <cdr:y>0</cdr:y>
    </cdr:from>
    <cdr:to>
      <cdr:x>0.9125</cdr:x>
      <cdr:y>0.24005</cdr:y>
    </cdr:to>
    <cdr:sp macro="" textlink="">
      <cdr:nvSpPr>
        <cdr:cNvPr id="11" name="TextBox 1">
          <a:extLst xmlns:a="http://schemas.openxmlformats.org/drawingml/2006/main">
            <a:ext uri="{FF2B5EF4-FFF2-40B4-BE49-F238E27FC236}">
              <a16:creationId xmlns:a16="http://schemas.microsoft.com/office/drawing/2014/main" id="{0559D9D4-3A60-46A3-B3C7-0C7EE4A34886}"/>
            </a:ext>
          </a:extLst>
        </cdr:cNvPr>
        <cdr:cNvSpPr txBox="1"/>
      </cdr:nvSpPr>
      <cdr:spPr>
        <a:xfrm xmlns:a="http://schemas.openxmlformats.org/drawingml/2006/main">
          <a:off x="7625913" y="0"/>
          <a:ext cx="717987" cy="467266"/>
        </a:xfrm>
        <a:prstGeom xmlns:a="http://schemas.openxmlformats.org/drawingml/2006/main" prst="rect">
          <a:avLst/>
        </a:prstGeom>
        <a:solidFill xmlns:a="http://schemas.openxmlformats.org/drawingml/2006/main">
          <a:srgbClr val="CC99FF"/>
        </a:solidFill>
        <a:ln xmlns:a="http://schemas.openxmlformats.org/drawingml/2006/main">
          <a:solidFill>
            <a:srgbClr val="000000"/>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700" dirty="0">
              <a:solidFill>
                <a:srgbClr val="000000"/>
              </a:solidFill>
            </a:rPr>
            <a:t>Third CDC investigation opened</a:t>
          </a:r>
        </a:p>
        <a:p xmlns:a="http://schemas.openxmlformats.org/drawingml/2006/main">
          <a:r>
            <a:rPr lang="en-US" sz="700" dirty="0">
              <a:solidFill>
                <a:srgbClr val="000000"/>
              </a:solidFill>
            </a:rPr>
            <a:t>11/1</a:t>
          </a:r>
        </a:p>
      </cdr:txBody>
    </cdr:sp>
  </cdr:relSizeAnchor>
  <cdr:relSizeAnchor xmlns:cdr="http://schemas.openxmlformats.org/drawingml/2006/chartDrawing">
    <cdr:from>
      <cdr:x>0.89586</cdr:x>
      <cdr:y>0.24359</cdr:y>
    </cdr:from>
    <cdr:to>
      <cdr:x>0.89586</cdr:x>
      <cdr:y>0.80175</cdr:y>
    </cdr:to>
    <cdr:cxnSp macro="">
      <cdr:nvCxnSpPr>
        <cdr:cNvPr id="14" name="Straight Arrow Connector 13">
          <a:extLst xmlns:a="http://schemas.openxmlformats.org/drawingml/2006/main">
            <a:ext uri="{FF2B5EF4-FFF2-40B4-BE49-F238E27FC236}">
              <a16:creationId xmlns:a16="http://schemas.microsoft.com/office/drawing/2014/main" id="{B20ECBBA-8D03-4D64-843E-BF30CD49B752}"/>
            </a:ext>
          </a:extLst>
        </cdr:cNvPr>
        <cdr:cNvCxnSpPr/>
      </cdr:nvCxnSpPr>
      <cdr:spPr>
        <a:xfrm xmlns:a="http://schemas.openxmlformats.org/drawingml/2006/main">
          <a:off x="9855170" y="621767"/>
          <a:ext cx="0" cy="1424732"/>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0.2967</cdr:x>
      <cdr:y>0</cdr:y>
    </cdr:from>
    <cdr:to>
      <cdr:x>0.37445</cdr:x>
      <cdr:y>0.2802</cdr:y>
    </cdr:to>
    <cdr:sp macro="" textlink="">
      <cdr:nvSpPr>
        <cdr:cNvPr id="8" name="TextBox 1">
          <a:extLst xmlns:a="http://schemas.openxmlformats.org/drawingml/2006/main">
            <a:ext uri="{FF2B5EF4-FFF2-40B4-BE49-F238E27FC236}">
              <a16:creationId xmlns:a16="http://schemas.microsoft.com/office/drawing/2014/main" id="{27AB20A6-6468-430D-9BAA-8241B8BA83DC}"/>
            </a:ext>
          </a:extLst>
        </cdr:cNvPr>
        <cdr:cNvSpPr txBox="1"/>
      </cdr:nvSpPr>
      <cdr:spPr>
        <a:xfrm xmlns:a="http://schemas.openxmlformats.org/drawingml/2006/main">
          <a:off x="2713006" y="0"/>
          <a:ext cx="710946" cy="545414"/>
        </a:xfrm>
        <a:prstGeom xmlns:a="http://schemas.openxmlformats.org/drawingml/2006/main" prst="rect">
          <a:avLst/>
        </a:prstGeom>
        <a:solidFill xmlns:a="http://schemas.openxmlformats.org/drawingml/2006/main">
          <a:srgbClr val="CC99FF"/>
        </a:solidFill>
        <a:ln xmlns:a="http://schemas.openxmlformats.org/drawingml/2006/main">
          <a:solidFill>
            <a:srgbClr val="000000"/>
          </a:solidFill>
        </a:ln>
      </cdr:spPr>
      <cdr:txBody>
        <a:bodyPr xmlns:a="http://schemas.openxmlformats.org/drawingml/2006/main" wrap="square" rtlCol="0"/>
        <a:lstStyle xmlns:a="http://schemas.openxmlformats.org/drawingml/2006/main">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xmlns:a="http://schemas.openxmlformats.org/drawingml/2006/main">
          <a:r>
            <a:rPr lang="en-US" sz="700" dirty="0">
              <a:solidFill>
                <a:srgbClr val="000000"/>
              </a:solidFill>
            </a:rPr>
            <a:t>First CDC Investigation closed</a:t>
          </a:r>
        </a:p>
        <a:p xmlns:a="http://schemas.openxmlformats.org/drawingml/2006/main">
          <a:r>
            <a:rPr lang="en-US" sz="700" dirty="0">
              <a:solidFill>
                <a:srgbClr val="000000"/>
              </a:solidFill>
            </a:rPr>
            <a:t>4/12</a:t>
          </a:r>
        </a:p>
      </cdr:txBody>
    </cdr:sp>
  </cdr:relSizeAnchor>
  <cdr:relSizeAnchor xmlns:cdr="http://schemas.openxmlformats.org/drawingml/2006/chartDrawing">
    <cdr:from>
      <cdr:x>0.49313</cdr:x>
      <cdr:y>0</cdr:y>
    </cdr:from>
    <cdr:to>
      <cdr:x>0.57109</cdr:x>
      <cdr:y>0.80175</cdr:y>
    </cdr:to>
    <cdr:grpSp>
      <cdr:nvGrpSpPr>
        <cdr:cNvPr id="2" name="Group 1">
          <a:extLst xmlns:a="http://schemas.openxmlformats.org/drawingml/2006/main">
            <a:ext uri="{FF2B5EF4-FFF2-40B4-BE49-F238E27FC236}">
              <a16:creationId xmlns:a16="http://schemas.microsoft.com/office/drawing/2014/main" id="{C281D1A2-D3DD-4B89-A550-B401CF8031FB}"/>
            </a:ext>
          </a:extLst>
        </cdr:cNvPr>
        <cdr:cNvGrpSpPr/>
      </cdr:nvGrpSpPr>
      <cdr:grpSpPr>
        <a:xfrm xmlns:a="http://schemas.openxmlformats.org/drawingml/2006/main">
          <a:off x="5424821" y="0"/>
          <a:ext cx="857621" cy="2046501"/>
          <a:chOff x="5424821" y="0"/>
          <a:chExt cx="857621" cy="2046499"/>
        </a:xfrm>
      </cdr:grpSpPr>
      <cdr:cxnSp macro="">
        <cdr:nvCxnSpPr>
          <cdr:cNvPr id="25" name="Straight Arrow Connector 24">
            <a:extLst xmlns:a="http://schemas.openxmlformats.org/drawingml/2006/main">
              <a:ext uri="{FF2B5EF4-FFF2-40B4-BE49-F238E27FC236}">
                <a16:creationId xmlns:a16="http://schemas.microsoft.com/office/drawing/2014/main" id="{BDCCB22E-8F5F-4C5D-A320-9523D52A3D8C}"/>
              </a:ext>
            </a:extLst>
          </cdr:cNvPr>
          <cdr:cNvCxnSpPr/>
        </cdr:nvCxnSpPr>
        <cdr:spPr>
          <a:xfrm xmlns:a="http://schemas.openxmlformats.org/drawingml/2006/main">
            <a:off x="5586752" y="645819"/>
            <a:ext cx="0" cy="140068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sp macro="" textlink="">
        <cdr:nvSpPr>
          <cdr:cNvPr id="21" name="TextBox 1">
            <a:extLst xmlns:a="http://schemas.openxmlformats.org/drawingml/2006/main">
              <a:ext uri="{FF2B5EF4-FFF2-40B4-BE49-F238E27FC236}">
                <a16:creationId xmlns:a16="http://schemas.microsoft.com/office/drawing/2014/main" id="{8ACC452E-E760-4277-A6B6-CD7934A93EF5}"/>
              </a:ext>
            </a:extLst>
          </cdr:cNvPr>
          <cdr:cNvSpPr txBox="1"/>
        </cdr:nvSpPr>
        <cdr:spPr>
          <a:xfrm xmlns:a="http://schemas.openxmlformats.org/drawingml/2006/main">
            <a:off x="5424821" y="0"/>
            <a:ext cx="857621" cy="715223"/>
          </a:xfrm>
          <a:prstGeom xmlns:a="http://schemas.openxmlformats.org/drawingml/2006/main" prst="rect">
            <a:avLst/>
          </a:prstGeom>
          <a:solidFill xmlns:a="http://schemas.openxmlformats.org/drawingml/2006/main">
            <a:srgbClr val="CC99FF"/>
          </a:solidFill>
          <a:ln xmlns:a="http://schemas.openxmlformats.org/drawingml/2006/main">
            <a:solidFill>
              <a:srgbClr val="000000"/>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700" dirty="0">
                <a:solidFill>
                  <a:srgbClr val="000000"/>
                </a:solidFill>
              </a:rPr>
              <a:t>Second CDC investigation closed</a:t>
            </a:r>
          </a:p>
          <a:p xmlns:a="http://schemas.openxmlformats.org/drawingml/2006/main">
            <a:r>
              <a:rPr lang="en-US" sz="700" dirty="0">
                <a:solidFill>
                  <a:srgbClr val="000000"/>
                </a:solidFill>
              </a:rPr>
              <a:t>2/10</a:t>
            </a:r>
          </a:p>
        </cdr:txBody>
      </cdr:sp>
    </cdr:grpSp>
  </cdr:relSizeAnchor>
</c:userShapes>
</file>

<file path=ppt/drawings/drawing6.xml><?xml version="1.0" encoding="utf-8"?>
<c:userShapes xmlns:c="http://schemas.openxmlformats.org/drawingml/2006/chart">
  <cdr:relSizeAnchor xmlns:cdr="http://schemas.openxmlformats.org/drawingml/2006/chartDrawing">
    <cdr:from>
      <cdr:x>0.88066</cdr:x>
      <cdr:y>0.09303</cdr:y>
    </cdr:from>
    <cdr:to>
      <cdr:x>0.96016</cdr:x>
      <cdr:y>0.2891</cdr:y>
    </cdr:to>
    <cdr:sp macro="" textlink="">
      <cdr:nvSpPr>
        <cdr:cNvPr id="11" name="TextBox 1">
          <a:extLst xmlns:a="http://schemas.openxmlformats.org/drawingml/2006/main">
            <a:ext uri="{FF2B5EF4-FFF2-40B4-BE49-F238E27FC236}">
              <a16:creationId xmlns:a16="http://schemas.microsoft.com/office/drawing/2014/main" id="{0559D9D4-3A60-46A3-B3C7-0C7EE4A34886}"/>
            </a:ext>
          </a:extLst>
        </cdr:cNvPr>
        <cdr:cNvSpPr txBox="1"/>
      </cdr:nvSpPr>
      <cdr:spPr>
        <a:xfrm xmlns:a="http://schemas.openxmlformats.org/drawingml/2006/main">
          <a:off x="9688009" y="237462"/>
          <a:ext cx="874462" cy="500471"/>
        </a:xfrm>
        <a:prstGeom xmlns:a="http://schemas.openxmlformats.org/drawingml/2006/main" prst="rect">
          <a:avLst/>
        </a:prstGeom>
        <a:solidFill xmlns:a="http://schemas.openxmlformats.org/drawingml/2006/main">
          <a:srgbClr val="CC99FF"/>
        </a:solidFill>
        <a:ln xmlns:a="http://schemas.openxmlformats.org/drawingml/2006/main">
          <a:solidFill>
            <a:srgbClr val="000000"/>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700" dirty="0">
              <a:solidFill>
                <a:srgbClr val="000000"/>
              </a:solidFill>
            </a:rPr>
            <a:t>GDA Sample WGS</a:t>
          </a:r>
        </a:p>
        <a:p xmlns:a="http://schemas.openxmlformats.org/drawingml/2006/main">
          <a:r>
            <a:rPr lang="en-US" sz="700" dirty="0">
              <a:solidFill>
                <a:srgbClr val="000000"/>
              </a:solidFill>
            </a:rPr>
            <a:t>12/3</a:t>
          </a:r>
        </a:p>
      </cdr:txBody>
    </cdr:sp>
  </cdr:relSizeAnchor>
  <cdr:relSizeAnchor xmlns:cdr="http://schemas.openxmlformats.org/drawingml/2006/chartDrawing">
    <cdr:from>
      <cdr:x>0.92041</cdr:x>
      <cdr:y>0.2891</cdr:y>
    </cdr:from>
    <cdr:to>
      <cdr:x>0.92041</cdr:x>
      <cdr:y>0.78247</cdr:y>
    </cdr:to>
    <cdr:cxnSp macro="">
      <cdr:nvCxnSpPr>
        <cdr:cNvPr id="14" name="Straight Arrow Connector 13">
          <a:extLst xmlns:a="http://schemas.openxmlformats.org/drawingml/2006/main">
            <a:ext uri="{FF2B5EF4-FFF2-40B4-BE49-F238E27FC236}">
              <a16:creationId xmlns:a16="http://schemas.microsoft.com/office/drawing/2014/main" id="{B20ECBBA-8D03-4D64-843E-BF30CD49B752}"/>
            </a:ext>
          </a:extLst>
        </cdr:cNvPr>
        <cdr:cNvCxnSpPr>
          <a:stCxn xmlns:a="http://schemas.openxmlformats.org/drawingml/2006/main" id="11" idx="2"/>
        </cdr:cNvCxnSpPr>
      </cdr:nvCxnSpPr>
      <cdr:spPr>
        <a:xfrm xmlns:a="http://schemas.openxmlformats.org/drawingml/2006/main">
          <a:off x="10125240" y="737933"/>
          <a:ext cx="0" cy="1259356"/>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drawings/drawing7.xml><?xml version="1.0" encoding="utf-8"?>
<c:userShapes xmlns:c="http://schemas.openxmlformats.org/drawingml/2006/chart">
  <cdr:relSizeAnchor xmlns:cdr="http://schemas.openxmlformats.org/drawingml/2006/chartDrawing">
    <cdr:from>
      <cdr:x>0.64541</cdr:x>
      <cdr:y>0.3385</cdr:y>
    </cdr:from>
    <cdr:to>
      <cdr:x>0.73632</cdr:x>
      <cdr:y>0.5</cdr:y>
    </cdr:to>
    <cdr:sp macro="" textlink="">
      <cdr:nvSpPr>
        <cdr:cNvPr id="4" name="TextBox 1">
          <a:extLst xmlns:a="http://schemas.openxmlformats.org/drawingml/2006/main">
            <a:ext uri="{FF2B5EF4-FFF2-40B4-BE49-F238E27FC236}">
              <a16:creationId xmlns:a16="http://schemas.microsoft.com/office/drawing/2014/main" id="{0AE83029-5BEE-44D3-A2DE-9BA5F8989984}"/>
            </a:ext>
          </a:extLst>
        </cdr:cNvPr>
        <cdr:cNvSpPr txBox="1"/>
      </cdr:nvSpPr>
      <cdr:spPr>
        <a:xfrm xmlns:a="http://schemas.openxmlformats.org/drawingml/2006/main">
          <a:off x="6466282" y="918481"/>
          <a:ext cx="910815" cy="438212"/>
        </a:xfrm>
        <a:prstGeom xmlns:a="http://schemas.openxmlformats.org/drawingml/2006/main" prst="rect">
          <a:avLst/>
        </a:prstGeom>
        <a:solidFill xmlns:a="http://schemas.openxmlformats.org/drawingml/2006/main">
          <a:srgbClr val="CC99FF"/>
        </a:solidFill>
        <a:ln xmlns:a="http://schemas.openxmlformats.org/drawingml/2006/main">
          <a:solidFill>
            <a:srgbClr val="000000"/>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700" dirty="0">
              <a:solidFill>
                <a:srgbClr val="000000"/>
              </a:solidFill>
            </a:rPr>
            <a:t>GDA sample WGS </a:t>
          </a:r>
        </a:p>
        <a:p xmlns:a="http://schemas.openxmlformats.org/drawingml/2006/main">
          <a:pPr algn="ctr"/>
          <a:r>
            <a:rPr lang="en-US" sz="700" dirty="0">
              <a:solidFill>
                <a:srgbClr val="000000"/>
              </a:solidFill>
            </a:rPr>
            <a:t>12/3</a:t>
          </a:r>
          <a:endParaRPr lang="en-US" sz="700" dirty="0">
            <a:solidFill>
              <a:srgbClr val="FF0000"/>
            </a:solidFill>
          </a:endParaRPr>
        </a:p>
      </cdr:txBody>
    </cdr:sp>
  </cdr:relSizeAnchor>
  <cdr:relSizeAnchor xmlns:cdr="http://schemas.openxmlformats.org/drawingml/2006/chartDrawing">
    <cdr:from>
      <cdr:x>0.70819</cdr:x>
      <cdr:y>0.5</cdr:y>
    </cdr:from>
    <cdr:to>
      <cdr:x>0.70819</cdr:x>
      <cdr:y>0.83061</cdr:y>
    </cdr:to>
    <cdr:cxnSp macro="">
      <cdr:nvCxnSpPr>
        <cdr:cNvPr id="5" name="Straight Arrow Connector 4">
          <a:extLst xmlns:a="http://schemas.openxmlformats.org/drawingml/2006/main">
            <a:ext uri="{FF2B5EF4-FFF2-40B4-BE49-F238E27FC236}">
              <a16:creationId xmlns:a16="http://schemas.microsoft.com/office/drawing/2014/main" id="{33F0CD4C-97E6-4B29-8F09-995576961038}"/>
            </a:ext>
          </a:extLst>
        </cdr:cNvPr>
        <cdr:cNvCxnSpPr>
          <a:cxnSpLocks xmlns:a="http://schemas.openxmlformats.org/drawingml/2006/main"/>
        </cdr:cNvCxnSpPr>
      </cdr:nvCxnSpPr>
      <cdr:spPr>
        <a:xfrm xmlns:a="http://schemas.openxmlformats.org/drawingml/2006/main">
          <a:off x="7095261" y="1356693"/>
          <a:ext cx="0" cy="897086"/>
        </a:xfrm>
        <a:prstGeom xmlns:a="http://schemas.openxmlformats.org/drawingml/2006/main" prst="straightConnector1">
          <a:avLst/>
        </a:prstGeom>
        <a:ln xmlns:a="http://schemas.openxmlformats.org/drawingml/2006/main">
          <a:solidFill>
            <a:srgbClr val="000000"/>
          </a:solidFill>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0.69454</cdr:x>
      <cdr:y>0.10146</cdr:y>
    </cdr:from>
    <cdr:to>
      <cdr:x>0.80901</cdr:x>
      <cdr:y>0.8304</cdr:y>
    </cdr:to>
    <cdr:grpSp>
      <cdr:nvGrpSpPr>
        <cdr:cNvPr id="30" name="Group 29">
          <a:extLst xmlns:a="http://schemas.openxmlformats.org/drawingml/2006/main">
            <a:ext uri="{FF2B5EF4-FFF2-40B4-BE49-F238E27FC236}">
              <a16:creationId xmlns:a16="http://schemas.microsoft.com/office/drawing/2014/main" id="{4E87DEBF-5435-4BE8-92C0-9C8B3251CE28}"/>
            </a:ext>
          </a:extLst>
        </cdr:cNvPr>
        <cdr:cNvGrpSpPr/>
      </cdr:nvGrpSpPr>
      <cdr:grpSpPr>
        <a:xfrm xmlns:a="http://schemas.openxmlformats.org/drawingml/2006/main">
          <a:off x="6958503" y="275300"/>
          <a:ext cx="1146860" cy="1977896"/>
          <a:chOff x="5116900" y="506249"/>
          <a:chExt cx="840657" cy="1946564"/>
        </a:xfrm>
      </cdr:grpSpPr>
      <cdr:sp macro="" textlink="">
        <cdr:nvSpPr>
          <cdr:cNvPr id="9" name="TextBox 1">
            <a:extLst xmlns:a="http://schemas.openxmlformats.org/drawingml/2006/main">
              <a:ext uri="{FF2B5EF4-FFF2-40B4-BE49-F238E27FC236}">
                <a16:creationId xmlns:a16="http://schemas.microsoft.com/office/drawing/2014/main" id="{74ED47A7-BE79-4D66-B328-2E620794F1BE}"/>
              </a:ext>
            </a:extLst>
          </cdr:cNvPr>
          <cdr:cNvSpPr txBox="1"/>
        </cdr:nvSpPr>
        <cdr:spPr>
          <a:xfrm xmlns:a="http://schemas.openxmlformats.org/drawingml/2006/main">
            <a:off x="5116900" y="506249"/>
            <a:ext cx="840657" cy="483087"/>
          </a:xfrm>
          <a:prstGeom xmlns:a="http://schemas.openxmlformats.org/drawingml/2006/main" prst="rect">
            <a:avLst/>
          </a:prstGeom>
          <a:solidFill xmlns:a="http://schemas.openxmlformats.org/drawingml/2006/main">
            <a:srgbClr val="CC99FF"/>
          </a:solidFill>
          <a:ln xmlns:a="http://schemas.openxmlformats.org/drawingml/2006/main">
            <a:solidFill>
              <a:srgbClr val="000000"/>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700" dirty="0">
                <a:solidFill>
                  <a:srgbClr val="000000"/>
                </a:solidFill>
              </a:rPr>
              <a:t>MDARD sample WGS/recall issued </a:t>
            </a:r>
          </a:p>
          <a:p xmlns:a="http://schemas.openxmlformats.org/drawingml/2006/main">
            <a:pPr algn="ctr"/>
            <a:r>
              <a:rPr lang="en-US" sz="700" dirty="0">
                <a:solidFill>
                  <a:srgbClr val="000000"/>
                </a:solidFill>
              </a:rPr>
              <a:t>12/22</a:t>
            </a:r>
            <a:endParaRPr lang="en-US" sz="700" dirty="0">
              <a:solidFill>
                <a:srgbClr val="FF0000"/>
              </a:solidFill>
            </a:endParaRPr>
          </a:p>
        </cdr:txBody>
      </cdr:sp>
      <cdr:cxnSp macro="">
        <cdr:nvCxnSpPr>
          <cdr:cNvPr id="10" name="Straight Arrow Connector 9">
            <a:extLst xmlns:a="http://schemas.openxmlformats.org/drawingml/2006/main">
              <a:ext uri="{FF2B5EF4-FFF2-40B4-BE49-F238E27FC236}">
                <a16:creationId xmlns:a16="http://schemas.microsoft.com/office/drawing/2014/main" id="{CE81F2A9-A008-40A1-838E-EE3206507995}"/>
              </a:ext>
            </a:extLst>
          </cdr:cNvPr>
          <cdr:cNvCxnSpPr>
            <a:cxnSpLocks xmlns:a="http://schemas.openxmlformats.org/drawingml/2006/main"/>
          </cdr:cNvCxnSpPr>
        </cdr:nvCxnSpPr>
        <cdr:spPr>
          <a:xfrm xmlns:a="http://schemas.openxmlformats.org/drawingml/2006/main">
            <a:off x="5441169" y="997843"/>
            <a:ext cx="0" cy="1454970"/>
          </a:xfrm>
          <a:prstGeom xmlns:a="http://schemas.openxmlformats.org/drawingml/2006/main" prst="straightConnector1">
            <a:avLst/>
          </a:prstGeom>
          <a:ln xmlns:a="http://schemas.openxmlformats.org/drawingml/2006/main">
            <a:solidFill>
              <a:srgbClr val="000000"/>
            </a:solidFill>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grpSp>
  </cdr:relSizeAnchor>
</c:userShapes>
</file>

<file path=ppt/drawings/drawing8.xml><?xml version="1.0" encoding="utf-8"?>
<c:userShapes xmlns:c="http://schemas.openxmlformats.org/drawingml/2006/chart">
  <cdr:relSizeAnchor xmlns:cdr="http://schemas.openxmlformats.org/drawingml/2006/chartDrawing">
    <cdr:from>
      <cdr:x>0.64541</cdr:x>
      <cdr:y>0.3385</cdr:y>
    </cdr:from>
    <cdr:to>
      <cdr:x>0.73632</cdr:x>
      <cdr:y>0.5</cdr:y>
    </cdr:to>
    <cdr:sp macro="" textlink="">
      <cdr:nvSpPr>
        <cdr:cNvPr id="4" name="TextBox 1">
          <a:extLst xmlns:a="http://schemas.openxmlformats.org/drawingml/2006/main">
            <a:ext uri="{FF2B5EF4-FFF2-40B4-BE49-F238E27FC236}">
              <a16:creationId xmlns:a16="http://schemas.microsoft.com/office/drawing/2014/main" id="{0AE83029-5BEE-44D3-A2DE-9BA5F8989984}"/>
            </a:ext>
          </a:extLst>
        </cdr:cNvPr>
        <cdr:cNvSpPr txBox="1"/>
      </cdr:nvSpPr>
      <cdr:spPr>
        <a:xfrm xmlns:a="http://schemas.openxmlformats.org/drawingml/2006/main">
          <a:off x="6466282" y="918481"/>
          <a:ext cx="910815" cy="438212"/>
        </a:xfrm>
        <a:prstGeom xmlns:a="http://schemas.openxmlformats.org/drawingml/2006/main" prst="rect">
          <a:avLst/>
        </a:prstGeom>
        <a:solidFill xmlns:a="http://schemas.openxmlformats.org/drawingml/2006/main">
          <a:srgbClr val="CC99FF"/>
        </a:solidFill>
        <a:ln xmlns:a="http://schemas.openxmlformats.org/drawingml/2006/main">
          <a:solidFill>
            <a:srgbClr val="000000"/>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700" dirty="0">
              <a:solidFill>
                <a:srgbClr val="000000"/>
              </a:solidFill>
            </a:rPr>
            <a:t>GDA sample WGS </a:t>
          </a:r>
        </a:p>
        <a:p xmlns:a="http://schemas.openxmlformats.org/drawingml/2006/main">
          <a:pPr algn="ctr"/>
          <a:r>
            <a:rPr lang="en-US" sz="700" dirty="0">
              <a:solidFill>
                <a:srgbClr val="000000"/>
              </a:solidFill>
            </a:rPr>
            <a:t>12/3</a:t>
          </a:r>
          <a:endParaRPr lang="en-US" sz="700" dirty="0">
            <a:solidFill>
              <a:srgbClr val="FF0000"/>
            </a:solidFill>
          </a:endParaRPr>
        </a:p>
      </cdr:txBody>
    </cdr:sp>
  </cdr:relSizeAnchor>
  <cdr:relSizeAnchor xmlns:cdr="http://schemas.openxmlformats.org/drawingml/2006/chartDrawing">
    <cdr:from>
      <cdr:x>0.70819</cdr:x>
      <cdr:y>0.5</cdr:y>
    </cdr:from>
    <cdr:to>
      <cdr:x>0.70819</cdr:x>
      <cdr:y>0.83061</cdr:y>
    </cdr:to>
    <cdr:cxnSp macro="">
      <cdr:nvCxnSpPr>
        <cdr:cNvPr id="5" name="Straight Arrow Connector 4">
          <a:extLst xmlns:a="http://schemas.openxmlformats.org/drawingml/2006/main">
            <a:ext uri="{FF2B5EF4-FFF2-40B4-BE49-F238E27FC236}">
              <a16:creationId xmlns:a16="http://schemas.microsoft.com/office/drawing/2014/main" id="{33F0CD4C-97E6-4B29-8F09-995576961038}"/>
            </a:ext>
          </a:extLst>
        </cdr:cNvPr>
        <cdr:cNvCxnSpPr>
          <a:cxnSpLocks xmlns:a="http://schemas.openxmlformats.org/drawingml/2006/main"/>
        </cdr:cNvCxnSpPr>
      </cdr:nvCxnSpPr>
      <cdr:spPr>
        <a:xfrm xmlns:a="http://schemas.openxmlformats.org/drawingml/2006/main">
          <a:off x="7095261" y="1356693"/>
          <a:ext cx="0" cy="897086"/>
        </a:xfrm>
        <a:prstGeom xmlns:a="http://schemas.openxmlformats.org/drawingml/2006/main" prst="straightConnector1">
          <a:avLst/>
        </a:prstGeom>
        <a:ln xmlns:a="http://schemas.openxmlformats.org/drawingml/2006/main">
          <a:solidFill>
            <a:srgbClr val="000000"/>
          </a:solidFill>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0.69454</cdr:x>
      <cdr:y>0.10146</cdr:y>
    </cdr:from>
    <cdr:to>
      <cdr:x>0.80901</cdr:x>
      <cdr:y>0.8304</cdr:y>
    </cdr:to>
    <cdr:grpSp>
      <cdr:nvGrpSpPr>
        <cdr:cNvPr id="30" name="Group 29">
          <a:extLst xmlns:a="http://schemas.openxmlformats.org/drawingml/2006/main">
            <a:ext uri="{FF2B5EF4-FFF2-40B4-BE49-F238E27FC236}">
              <a16:creationId xmlns:a16="http://schemas.microsoft.com/office/drawing/2014/main" id="{4E87DEBF-5435-4BE8-92C0-9C8B3251CE28}"/>
            </a:ext>
          </a:extLst>
        </cdr:cNvPr>
        <cdr:cNvGrpSpPr/>
      </cdr:nvGrpSpPr>
      <cdr:grpSpPr>
        <a:xfrm xmlns:a="http://schemas.openxmlformats.org/drawingml/2006/main">
          <a:off x="6958503" y="275300"/>
          <a:ext cx="1146860" cy="1977896"/>
          <a:chOff x="5116900" y="506249"/>
          <a:chExt cx="840657" cy="1946564"/>
        </a:xfrm>
      </cdr:grpSpPr>
      <cdr:sp macro="" textlink="">
        <cdr:nvSpPr>
          <cdr:cNvPr id="9" name="TextBox 1">
            <a:extLst xmlns:a="http://schemas.openxmlformats.org/drawingml/2006/main">
              <a:ext uri="{FF2B5EF4-FFF2-40B4-BE49-F238E27FC236}">
                <a16:creationId xmlns:a16="http://schemas.microsoft.com/office/drawing/2014/main" id="{74ED47A7-BE79-4D66-B328-2E620794F1BE}"/>
              </a:ext>
            </a:extLst>
          </cdr:cNvPr>
          <cdr:cNvSpPr txBox="1"/>
        </cdr:nvSpPr>
        <cdr:spPr>
          <a:xfrm xmlns:a="http://schemas.openxmlformats.org/drawingml/2006/main">
            <a:off x="5116900" y="506249"/>
            <a:ext cx="840657" cy="483087"/>
          </a:xfrm>
          <a:prstGeom xmlns:a="http://schemas.openxmlformats.org/drawingml/2006/main" prst="rect">
            <a:avLst/>
          </a:prstGeom>
          <a:solidFill xmlns:a="http://schemas.openxmlformats.org/drawingml/2006/main">
            <a:srgbClr val="CC99FF"/>
          </a:solidFill>
          <a:ln xmlns:a="http://schemas.openxmlformats.org/drawingml/2006/main">
            <a:solidFill>
              <a:srgbClr val="000000"/>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700" dirty="0">
                <a:solidFill>
                  <a:srgbClr val="000000"/>
                </a:solidFill>
              </a:rPr>
              <a:t>MDARD sample WGS/recall issued </a:t>
            </a:r>
          </a:p>
          <a:p xmlns:a="http://schemas.openxmlformats.org/drawingml/2006/main">
            <a:pPr algn="ctr"/>
            <a:r>
              <a:rPr lang="en-US" sz="700" dirty="0">
                <a:solidFill>
                  <a:srgbClr val="000000"/>
                </a:solidFill>
              </a:rPr>
              <a:t>12/22</a:t>
            </a:r>
            <a:endParaRPr lang="en-US" sz="700" dirty="0">
              <a:solidFill>
                <a:srgbClr val="FF0000"/>
              </a:solidFill>
            </a:endParaRPr>
          </a:p>
        </cdr:txBody>
      </cdr:sp>
      <cdr:cxnSp macro="">
        <cdr:nvCxnSpPr>
          <cdr:cNvPr id="10" name="Straight Arrow Connector 9">
            <a:extLst xmlns:a="http://schemas.openxmlformats.org/drawingml/2006/main">
              <a:ext uri="{FF2B5EF4-FFF2-40B4-BE49-F238E27FC236}">
                <a16:creationId xmlns:a16="http://schemas.microsoft.com/office/drawing/2014/main" id="{CE81F2A9-A008-40A1-838E-EE3206507995}"/>
              </a:ext>
            </a:extLst>
          </cdr:cNvPr>
          <cdr:cNvCxnSpPr>
            <a:cxnSpLocks xmlns:a="http://schemas.openxmlformats.org/drawingml/2006/main"/>
          </cdr:cNvCxnSpPr>
        </cdr:nvCxnSpPr>
        <cdr:spPr>
          <a:xfrm xmlns:a="http://schemas.openxmlformats.org/drawingml/2006/main">
            <a:off x="5441169" y="997843"/>
            <a:ext cx="0" cy="1454970"/>
          </a:xfrm>
          <a:prstGeom xmlns:a="http://schemas.openxmlformats.org/drawingml/2006/main" prst="straightConnector1">
            <a:avLst/>
          </a:prstGeom>
          <a:ln xmlns:a="http://schemas.openxmlformats.org/drawingml/2006/main">
            <a:solidFill>
              <a:srgbClr val="000000"/>
            </a:solidFill>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grpSp>
  </cdr:relSizeAnchor>
</c:userShapes>
</file>

<file path=ppt/drawings/drawing9.xml><?xml version="1.0" encoding="utf-8"?>
<c:userShapes xmlns:c="http://schemas.openxmlformats.org/drawingml/2006/chart">
  <cdr:relSizeAnchor xmlns:cdr="http://schemas.openxmlformats.org/drawingml/2006/chartDrawing">
    <cdr:from>
      <cdr:x>0.64541</cdr:x>
      <cdr:y>0.3385</cdr:y>
    </cdr:from>
    <cdr:to>
      <cdr:x>0.73632</cdr:x>
      <cdr:y>0.5</cdr:y>
    </cdr:to>
    <cdr:sp macro="" textlink="">
      <cdr:nvSpPr>
        <cdr:cNvPr id="4" name="TextBox 1">
          <a:extLst xmlns:a="http://schemas.openxmlformats.org/drawingml/2006/main">
            <a:ext uri="{FF2B5EF4-FFF2-40B4-BE49-F238E27FC236}">
              <a16:creationId xmlns:a16="http://schemas.microsoft.com/office/drawing/2014/main" id="{0AE83029-5BEE-44D3-A2DE-9BA5F8989984}"/>
            </a:ext>
          </a:extLst>
        </cdr:cNvPr>
        <cdr:cNvSpPr txBox="1"/>
      </cdr:nvSpPr>
      <cdr:spPr>
        <a:xfrm xmlns:a="http://schemas.openxmlformats.org/drawingml/2006/main">
          <a:off x="6466282" y="918481"/>
          <a:ext cx="910815" cy="438212"/>
        </a:xfrm>
        <a:prstGeom xmlns:a="http://schemas.openxmlformats.org/drawingml/2006/main" prst="rect">
          <a:avLst/>
        </a:prstGeom>
        <a:solidFill xmlns:a="http://schemas.openxmlformats.org/drawingml/2006/main">
          <a:srgbClr val="CC99FF"/>
        </a:solidFill>
        <a:ln xmlns:a="http://schemas.openxmlformats.org/drawingml/2006/main">
          <a:solidFill>
            <a:srgbClr val="000000"/>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700" dirty="0">
              <a:solidFill>
                <a:srgbClr val="000000"/>
              </a:solidFill>
            </a:rPr>
            <a:t>GDA sample WGS </a:t>
          </a:r>
        </a:p>
        <a:p xmlns:a="http://schemas.openxmlformats.org/drawingml/2006/main">
          <a:pPr algn="ctr"/>
          <a:r>
            <a:rPr lang="en-US" sz="700" dirty="0">
              <a:solidFill>
                <a:srgbClr val="000000"/>
              </a:solidFill>
            </a:rPr>
            <a:t>12/3</a:t>
          </a:r>
          <a:endParaRPr lang="en-US" sz="700" dirty="0">
            <a:solidFill>
              <a:srgbClr val="FF0000"/>
            </a:solidFill>
          </a:endParaRPr>
        </a:p>
      </cdr:txBody>
    </cdr:sp>
  </cdr:relSizeAnchor>
  <cdr:relSizeAnchor xmlns:cdr="http://schemas.openxmlformats.org/drawingml/2006/chartDrawing">
    <cdr:from>
      <cdr:x>0.70819</cdr:x>
      <cdr:y>0.5</cdr:y>
    </cdr:from>
    <cdr:to>
      <cdr:x>0.70819</cdr:x>
      <cdr:y>0.83061</cdr:y>
    </cdr:to>
    <cdr:cxnSp macro="">
      <cdr:nvCxnSpPr>
        <cdr:cNvPr id="5" name="Straight Arrow Connector 4">
          <a:extLst xmlns:a="http://schemas.openxmlformats.org/drawingml/2006/main">
            <a:ext uri="{FF2B5EF4-FFF2-40B4-BE49-F238E27FC236}">
              <a16:creationId xmlns:a16="http://schemas.microsoft.com/office/drawing/2014/main" id="{33F0CD4C-97E6-4B29-8F09-995576961038}"/>
            </a:ext>
          </a:extLst>
        </cdr:cNvPr>
        <cdr:cNvCxnSpPr>
          <a:cxnSpLocks xmlns:a="http://schemas.openxmlformats.org/drawingml/2006/main"/>
        </cdr:cNvCxnSpPr>
      </cdr:nvCxnSpPr>
      <cdr:spPr>
        <a:xfrm xmlns:a="http://schemas.openxmlformats.org/drawingml/2006/main">
          <a:off x="7095261" y="1356693"/>
          <a:ext cx="0" cy="897086"/>
        </a:xfrm>
        <a:prstGeom xmlns:a="http://schemas.openxmlformats.org/drawingml/2006/main" prst="straightConnector1">
          <a:avLst/>
        </a:prstGeom>
        <a:ln xmlns:a="http://schemas.openxmlformats.org/drawingml/2006/main">
          <a:solidFill>
            <a:srgbClr val="000000"/>
          </a:solidFill>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0.69454</cdr:x>
      <cdr:y>0.10146</cdr:y>
    </cdr:from>
    <cdr:to>
      <cdr:x>0.80901</cdr:x>
      <cdr:y>0.8304</cdr:y>
    </cdr:to>
    <cdr:grpSp>
      <cdr:nvGrpSpPr>
        <cdr:cNvPr id="30" name="Group 29">
          <a:extLst xmlns:a="http://schemas.openxmlformats.org/drawingml/2006/main">
            <a:ext uri="{FF2B5EF4-FFF2-40B4-BE49-F238E27FC236}">
              <a16:creationId xmlns:a16="http://schemas.microsoft.com/office/drawing/2014/main" id="{4E87DEBF-5435-4BE8-92C0-9C8B3251CE28}"/>
            </a:ext>
          </a:extLst>
        </cdr:cNvPr>
        <cdr:cNvGrpSpPr/>
      </cdr:nvGrpSpPr>
      <cdr:grpSpPr>
        <a:xfrm xmlns:a="http://schemas.openxmlformats.org/drawingml/2006/main">
          <a:off x="7082342" y="276691"/>
          <a:ext cx="1167271" cy="1987890"/>
          <a:chOff x="5116900" y="506249"/>
          <a:chExt cx="840657" cy="1946564"/>
        </a:xfrm>
      </cdr:grpSpPr>
      <cdr:sp macro="" textlink="">
        <cdr:nvSpPr>
          <cdr:cNvPr id="9" name="TextBox 1">
            <a:extLst xmlns:a="http://schemas.openxmlformats.org/drawingml/2006/main">
              <a:ext uri="{FF2B5EF4-FFF2-40B4-BE49-F238E27FC236}">
                <a16:creationId xmlns:a16="http://schemas.microsoft.com/office/drawing/2014/main" id="{74ED47A7-BE79-4D66-B328-2E620794F1BE}"/>
              </a:ext>
            </a:extLst>
          </cdr:cNvPr>
          <cdr:cNvSpPr txBox="1"/>
        </cdr:nvSpPr>
        <cdr:spPr>
          <a:xfrm xmlns:a="http://schemas.openxmlformats.org/drawingml/2006/main">
            <a:off x="5116900" y="506249"/>
            <a:ext cx="840657" cy="483087"/>
          </a:xfrm>
          <a:prstGeom xmlns:a="http://schemas.openxmlformats.org/drawingml/2006/main" prst="rect">
            <a:avLst/>
          </a:prstGeom>
          <a:solidFill xmlns:a="http://schemas.openxmlformats.org/drawingml/2006/main">
            <a:srgbClr val="CC99FF"/>
          </a:solidFill>
          <a:ln xmlns:a="http://schemas.openxmlformats.org/drawingml/2006/main">
            <a:solidFill>
              <a:srgbClr val="000000"/>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700" dirty="0">
                <a:solidFill>
                  <a:srgbClr val="000000"/>
                </a:solidFill>
              </a:rPr>
              <a:t>MDARD sample WGS/recall issued </a:t>
            </a:r>
          </a:p>
          <a:p xmlns:a="http://schemas.openxmlformats.org/drawingml/2006/main">
            <a:pPr algn="ctr"/>
            <a:r>
              <a:rPr lang="en-US" sz="700" dirty="0">
                <a:solidFill>
                  <a:srgbClr val="000000"/>
                </a:solidFill>
              </a:rPr>
              <a:t>12/22</a:t>
            </a:r>
            <a:endParaRPr lang="en-US" sz="700" dirty="0">
              <a:solidFill>
                <a:srgbClr val="FF0000"/>
              </a:solidFill>
            </a:endParaRPr>
          </a:p>
        </cdr:txBody>
      </cdr:sp>
      <cdr:cxnSp macro="">
        <cdr:nvCxnSpPr>
          <cdr:cNvPr id="10" name="Straight Arrow Connector 9">
            <a:extLst xmlns:a="http://schemas.openxmlformats.org/drawingml/2006/main">
              <a:ext uri="{FF2B5EF4-FFF2-40B4-BE49-F238E27FC236}">
                <a16:creationId xmlns:a16="http://schemas.microsoft.com/office/drawing/2014/main" id="{CE81F2A9-A008-40A1-838E-EE3206507995}"/>
              </a:ext>
            </a:extLst>
          </cdr:cNvPr>
          <cdr:cNvCxnSpPr>
            <a:cxnSpLocks xmlns:a="http://schemas.openxmlformats.org/drawingml/2006/main"/>
          </cdr:cNvCxnSpPr>
        </cdr:nvCxnSpPr>
        <cdr:spPr>
          <a:xfrm xmlns:a="http://schemas.openxmlformats.org/drawingml/2006/main">
            <a:off x="5441169" y="997843"/>
            <a:ext cx="0" cy="1454970"/>
          </a:xfrm>
          <a:prstGeom xmlns:a="http://schemas.openxmlformats.org/drawingml/2006/main" prst="straightConnector1">
            <a:avLst/>
          </a:prstGeom>
          <a:ln xmlns:a="http://schemas.openxmlformats.org/drawingml/2006/main">
            <a:solidFill>
              <a:srgbClr val="000000"/>
            </a:solidFill>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grpSp>
  </cdr:relSizeAnchor>
  <cdr:relSizeAnchor xmlns:cdr="http://schemas.openxmlformats.org/drawingml/2006/chartDrawing">
    <cdr:from>
      <cdr:x>0.74884</cdr:x>
      <cdr:y>0.3385</cdr:y>
    </cdr:from>
    <cdr:to>
      <cdr:x>0.83975</cdr:x>
      <cdr:y>0.5</cdr:y>
    </cdr:to>
    <cdr:sp macro="" textlink="">
      <cdr:nvSpPr>
        <cdr:cNvPr id="7" name="TextBox 1">
          <a:extLst xmlns:a="http://schemas.openxmlformats.org/drawingml/2006/main">
            <a:ext uri="{FF2B5EF4-FFF2-40B4-BE49-F238E27FC236}">
              <a16:creationId xmlns:a16="http://schemas.microsoft.com/office/drawing/2014/main" id="{7744D9E2-42AA-4FFC-9AF7-62879B81033E}"/>
            </a:ext>
          </a:extLst>
        </cdr:cNvPr>
        <cdr:cNvSpPr txBox="1"/>
      </cdr:nvSpPr>
      <cdr:spPr>
        <a:xfrm xmlns:a="http://schemas.openxmlformats.org/drawingml/2006/main">
          <a:off x="7502497" y="918481"/>
          <a:ext cx="910815" cy="438212"/>
        </a:xfrm>
        <a:prstGeom xmlns:a="http://schemas.openxmlformats.org/drawingml/2006/main" prst="rect">
          <a:avLst/>
        </a:prstGeom>
        <a:solidFill xmlns:a="http://schemas.openxmlformats.org/drawingml/2006/main">
          <a:srgbClr val="CC99FF"/>
        </a:solidFill>
        <a:ln xmlns:a="http://schemas.openxmlformats.org/drawingml/2006/main">
          <a:solidFill>
            <a:srgbClr val="000000"/>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700" dirty="0">
              <a:solidFill>
                <a:srgbClr val="000000"/>
              </a:solidFill>
            </a:rPr>
            <a:t>2</a:t>
          </a:r>
          <a:r>
            <a:rPr lang="en-US" sz="700" baseline="30000" dirty="0">
              <a:solidFill>
                <a:srgbClr val="000000"/>
              </a:solidFill>
            </a:rPr>
            <a:t>nd</a:t>
          </a:r>
          <a:r>
            <a:rPr lang="en-US" sz="700" dirty="0">
              <a:solidFill>
                <a:srgbClr val="000000"/>
              </a:solidFill>
            </a:rPr>
            <a:t> Recall issued</a:t>
          </a:r>
        </a:p>
        <a:p xmlns:a="http://schemas.openxmlformats.org/drawingml/2006/main">
          <a:pPr algn="ctr"/>
          <a:r>
            <a:rPr lang="en-US" sz="700" dirty="0">
              <a:solidFill>
                <a:srgbClr val="000000"/>
              </a:solidFill>
            </a:rPr>
            <a:t>1/7/2022</a:t>
          </a:r>
          <a:endParaRPr lang="en-US" sz="700" dirty="0">
            <a:solidFill>
              <a:srgbClr val="FF0000"/>
            </a:solidFill>
          </a:endParaRPr>
        </a:p>
      </cdr:txBody>
    </cdr:sp>
  </cdr:relSizeAnchor>
  <cdr:relSizeAnchor xmlns:cdr="http://schemas.openxmlformats.org/drawingml/2006/chartDrawing">
    <cdr:from>
      <cdr:x>0.76554</cdr:x>
      <cdr:y>0.5</cdr:y>
    </cdr:from>
    <cdr:to>
      <cdr:x>0.76554</cdr:x>
      <cdr:y>0.83061</cdr:y>
    </cdr:to>
    <cdr:cxnSp macro="">
      <cdr:nvCxnSpPr>
        <cdr:cNvPr id="8" name="Straight Arrow Connector 7">
          <a:extLst xmlns:a="http://schemas.openxmlformats.org/drawingml/2006/main">
            <a:ext uri="{FF2B5EF4-FFF2-40B4-BE49-F238E27FC236}">
              <a16:creationId xmlns:a16="http://schemas.microsoft.com/office/drawing/2014/main" id="{AD3441CC-A1A1-4998-97B1-ACE88AB146F7}"/>
            </a:ext>
          </a:extLst>
        </cdr:cNvPr>
        <cdr:cNvCxnSpPr>
          <a:cxnSpLocks xmlns:a="http://schemas.openxmlformats.org/drawingml/2006/main"/>
        </cdr:cNvCxnSpPr>
      </cdr:nvCxnSpPr>
      <cdr:spPr>
        <a:xfrm xmlns:a="http://schemas.openxmlformats.org/drawingml/2006/main">
          <a:off x="7669843" y="1356693"/>
          <a:ext cx="0" cy="897073"/>
        </a:xfrm>
        <a:prstGeom xmlns:a="http://schemas.openxmlformats.org/drawingml/2006/main" prst="straightConnector1">
          <a:avLst/>
        </a:prstGeom>
        <a:ln xmlns:a="http://schemas.openxmlformats.org/drawingml/2006/main">
          <a:solidFill>
            <a:srgbClr val="000000"/>
          </a:solidFill>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0.91609</cdr:x>
      <cdr:y>0.10204</cdr:y>
    </cdr:from>
    <cdr:to>
      <cdr:x>1</cdr:x>
      <cdr:y>0.84348</cdr:y>
    </cdr:to>
    <cdr:grpSp>
      <cdr:nvGrpSpPr>
        <cdr:cNvPr id="11" name="Group 10">
          <a:extLst xmlns:a="http://schemas.openxmlformats.org/drawingml/2006/main">
            <a:ext uri="{FF2B5EF4-FFF2-40B4-BE49-F238E27FC236}">
              <a16:creationId xmlns:a16="http://schemas.microsoft.com/office/drawing/2014/main" id="{0E7FDEB4-793A-4478-9831-9004DAA28C9D}"/>
            </a:ext>
          </a:extLst>
        </cdr:cNvPr>
        <cdr:cNvGrpSpPr/>
      </cdr:nvGrpSpPr>
      <cdr:grpSpPr>
        <a:xfrm xmlns:a="http://schemas.openxmlformats.org/drawingml/2006/main">
          <a:off x="9341525" y="278273"/>
          <a:ext cx="855645" cy="2021979"/>
          <a:chOff x="3766991" y="669312"/>
          <a:chExt cx="616208" cy="1979955"/>
        </a:xfrm>
      </cdr:grpSpPr>
      <cdr:sp macro="" textlink="">
        <cdr:nvSpPr>
          <cdr:cNvPr id="12" name="TextBox 1">
            <a:extLst xmlns:a="http://schemas.openxmlformats.org/drawingml/2006/main">
              <a:ext uri="{FF2B5EF4-FFF2-40B4-BE49-F238E27FC236}">
                <a16:creationId xmlns:a16="http://schemas.microsoft.com/office/drawing/2014/main" id="{2A32F925-4388-4D7F-B4A3-E34E88C60FBF}"/>
              </a:ext>
            </a:extLst>
          </cdr:cNvPr>
          <cdr:cNvSpPr txBox="1"/>
        </cdr:nvSpPr>
        <cdr:spPr>
          <a:xfrm xmlns:a="http://schemas.openxmlformats.org/drawingml/2006/main">
            <a:off x="3766991" y="669312"/>
            <a:ext cx="616208" cy="475434"/>
          </a:xfrm>
          <a:prstGeom xmlns:a="http://schemas.openxmlformats.org/drawingml/2006/main" prst="rect">
            <a:avLst/>
          </a:prstGeom>
          <a:solidFill xmlns:a="http://schemas.openxmlformats.org/drawingml/2006/main">
            <a:srgbClr val="CC99FF"/>
          </a:solidFill>
          <a:ln xmlns:a="http://schemas.openxmlformats.org/drawingml/2006/main">
            <a:solidFill>
              <a:srgbClr val="000000"/>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700" dirty="0">
                <a:solidFill>
                  <a:srgbClr val="000000"/>
                </a:solidFill>
              </a:rPr>
              <a:t>FDA/CDC Investigation Closed </a:t>
            </a:r>
          </a:p>
          <a:p xmlns:a="http://schemas.openxmlformats.org/drawingml/2006/main">
            <a:pPr algn="ctr"/>
            <a:r>
              <a:rPr lang="en-US" sz="700" dirty="0">
                <a:solidFill>
                  <a:srgbClr val="000000"/>
                </a:solidFill>
              </a:rPr>
              <a:t>4/4/2022</a:t>
            </a:r>
            <a:endParaRPr lang="en-US" sz="700" dirty="0">
              <a:solidFill>
                <a:srgbClr val="FF0000"/>
              </a:solidFill>
            </a:endParaRPr>
          </a:p>
        </cdr:txBody>
      </cdr:sp>
      <cdr:cxnSp macro="">
        <cdr:nvCxnSpPr>
          <cdr:cNvPr id="13" name="Straight Arrow Connector 12">
            <a:extLst xmlns:a="http://schemas.openxmlformats.org/drawingml/2006/main">
              <a:ext uri="{FF2B5EF4-FFF2-40B4-BE49-F238E27FC236}">
                <a16:creationId xmlns:a16="http://schemas.microsoft.com/office/drawing/2014/main" id="{BBF677CA-268B-46BE-90EB-5F2E988627EC}"/>
              </a:ext>
            </a:extLst>
          </cdr:cNvPr>
          <cdr:cNvCxnSpPr>
            <a:cxnSpLocks xmlns:a="http://schemas.openxmlformats.org/drawingml/2006/main"/>
            <a:stCxn xmlns:a="http://schemas.openxmlformats.org/drawingml/2006/main" id="12" idx="2"/>
          </cdr:cNvCxnSpPr>
        </cdr:nvCxnSpPr>
        <cdr:spPr>
          <a:xfrm xmlns:a="http://schemas.openxmlformats.org/drawingml/2006/main">
            <a:off x="4075095" y="1144746"/>
            <a:ext cx="0" cy="1504521"/>
          </a:xfrm>
          <a:prstGeom xmlns:a="http://schemas.openxmlformats.org/drawingml/2006/main" prst="straightConnector1">
            <a:avLst/>
          </a:prstGeom>
          <a:ln xmlns:a="http://schemas.openxmlformats.org/drawingml/2006/main">
            <a:solidFill>
              <a:srgbClr val="000000"/>
            </a:solidFill>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grp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17F545-1699-4AB0-BC75-97FE779A9BE8}" type="datetimeFigureOut">
              <a:rPr lang="en-US" smtClean="0"/>
              <a:t>10/17/2022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1A6127-B93C-4B2C-9771-09B71E4F7810}" type="slidenum">
              <a:rPr lang="en-US" smtClean="0"/>
              <a:t>‹#›</a:t>
            </a:fld>
            <a:endParaRPr lang="en-US"/>
          </a:p>
        </p:txBody>
      </p:sp>
    </p:spTree>
    <p:extLst>
      <p:ext uri="{BB962C8B-B14F-4D97-AF65-F5344CB8AC3E}">
        <p14:creationId xmlns:p14="http://schemas.microsoft.com/office/powerpoint/2010/main" val="32789939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F3105-10DB-4E71-AF1F-35B92A7D999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60198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r>
              <a:rPr lang="en-US" sz="1800">
                <a:solidFill>
                  <a:srgbClr val="244061"/>
                </a:solidFill>
                <a:effectLst/>
                <a:highlight>
                  <a:srgbClr val="FFFF00"/>
                </a:highlight>
                <a:latin typeface="Helvetica" panose="020B0604020202020204" pitchFamily="34" charset="0"/>
                <a:ea typeface="Times New Roman" panose="02020603050405020304" pitchFamily="18" charset="0"/>
              </a:rPr>
              <a:t>Continued investigation conducted by Dole detected the presence of </a:t>
            </a:r>
            <a:r>
              <a:rPr lang="en-US" sz="1800" i="1">
                <a:solidFill>
                  <a:srgbClr val="244061"/>
                </a:solidFill>
                <a:effectLst/>
                <a:highlight>
                  <a:srgbClr val="FFFF00"/>
                </a:highlight>
                <a:latin typeface="Helvetica" panose="020B0604020202020204" pitchFamily="34" charset="0"/>
                <a:ea typeface="Times New Roman" panose="02020603050405020304" pitchFamily="18" charset="0"/>
              </a:rPr>
              <a:t>Listeria </a:t>
            </a:r>
            <a:r>
              <a:rPr lang="en-US" sz="1800">
                <a:solidFill>
                  <a:srgbClr val="244061"/>
                </a:solidFill>
                <a:effectLst/>
                <a:highlight>
                  <a:srgbClr val="FFFF00"/>
                </a:highlight>
                <a:latin typeface="Helvetica" panose="020B0604020202020204" pitchFamily="34" charset="0"/>
                <a:ea typeface="Times New Roman" panose="02020603050405020304" pitchFamily="18" charset="0"/>
              </a:rPr>
              <a:t>on a piece of equipment in their Yuma, AZ, facility. FDA conducted WGS analysis of an isolate shared by Dole, and the results confirmed that this isolate of </a:t>
            </a:r>
            <a:r>
              <a:rPr lang="en-US" sz="1800" i="1">
                <a:solidFill>
                  <a:srgbClr val="244061"/>
                </a:solidFill>
                <a:effectLst/>
                <a:highlight>
                  <a:srgbClr val="FFFF00"/>
                </a:highlight>
                <a:latin typeface="Helvetica" panose="020B0604020202020204" pitchFamily="34" charset="0"/>
                <a:ea typeface="Times New Roman" panose="02020603050405020304" pitchFamily="18" charset="0"/>
              </a:rPr>
              <a:t>Listeria</a:t>
            </a:r>
            <a:r>
              <a:rPr lang="en-US" sz="1800">
                <a:solidFill>
                  <a:srgbClr val="244061"/>
                </a:solidFill>
                <a:effectLst/>
                <a:highlight>
                  <a:srgbClr val="FFFF00"/>
                </a:highlight>
                <a:latin typeface="Helvetica" panose="020B0604020202020204" pitchFamily="34" charset="0"/>
                <a:ea typeface="Times New Roman" panose="02020603050405020304" pitchFamily="18" charset="0"/>
              </a:rPr>
              <a:t> matched the strain causing illness in this outbreak and also matched the strain of </a:t>
            </a:r>
            <a:r>
              <a:rPr lang="en-US" sz="1800" i="1">
                <a:solidFill>
                  <a:srgbClr val="244061"/>
                </a:solidFill>
                <a:effectLst/>
                <a:highlight>
                  <a:srgbClr val="FFFF00"/>
                </a:highlight>
                <a:latin typeface="Helvetica" panose="020B0604020202020204" pitchFamily="34" charset="0"/>
                <a:ea typeface="Times New Roman" panose="02020603050405020304" pitchFamily="18" charset="0"/>
              </a:rPr>
              <a:t>Listeria</a:t>
            </a:r>
            <a:r>
              <a:rPr lang="en-US" sz="1800">
                <a:solidFill>
                  <a:srgbClr val="244061"/>
                </a:solidFill>
                <a:effectLst/>
                <a:highlight>
                  <a:srgbClr val="FFFF00"/>
                </a:highlight>
                <a:latin typeface="Helvetica" panose="020B0604020202020204" pitchFamily="34" charset="0"/>
                <a:ea typeface="Times New Roman" panose="02020603050405020304" pitchFamily="18" charset="0"/>
              </a:rPr>
              <a:t> found in a positive product sample collected by the Michigan Department of Agriculture and Rural Development, as reported by FDA on December 23, 2021. Dole decommissioned and later dismantled this piece of equipment. </a:t>
            </a:r>
            <a:endParaRPr lang="en-US" sz="1800">
              <a:effectLst/>
              <a:latin typeface="Times New Roman" panose="02020603050405020304" pitchFamily="18" charset="0"/>
              <a:ea typeface="Times New Roman" panose="02020603050405020304" pitchFamily="18" charset="0"/>
            </a:endParaRPr>
          </a:p>
          <a:p>
            <a:pPr marL="0" marR="0"/>
            <a:endParaRPr lang="en-US" sz="1800">
              <a:solidFill>
                <a:srgbClr val="244061"/>
              </a:solidFill>
              <a:effectLst/>
              <a:highlight>
                <a:srgbClr val="FFFF00"/>
              </a:highlight>
              <a:latin typeface="Helvetica" panose="020B0604020202020204" pitchFamily="34" charset="0"/>
              <a:ea typeface="Times New Roman" panose="02020603050405020304" pitchFamily="18" charset="0"/>
            </a:endParaRPr>
          </a:p>
          <a:p>
            <a:pPr marL="0" marR="0"/>
            <a:r>
              <a:rPr lang="en-US" sz="1800">
                <a:solidFill>
                  <a:srgbClr val="244061"/>
                </a:solidFill>
                <a:effectLst/>
                <a:highlight>
                  <a:srgbClr val="FFFF00"/>
                </a:highlight>
                <a:latin typeface="Helvetica" panose="020B0604020202020204" pitchFamily="34" charset="0"/>
                <a:ea typeface="Times New Roman" panose="02020603050405020304" pitchFamily="18" charset="0"/>
              </a:rPr>
              <a:t>Dole detected the presence of </a:t>
            </a:r>
            <a:r>
              <a:rPr lang="en-US" sz="1800" i="1">
                <a:solidFill>
                  <a:srgbClr val="244061"/>
                </a:solidFill>
                <a:effectLst/>
                <a:highlight>
                  <a:srgbClr val="FFFF00"/>
                </a:highlight>
                <a:latin typeface="Helvetica" panose="020B0604020202020204" pitchFamily="34" charset="0"/>
                <a:ea typeface="Times New Roman" panose="02020603050405020304" pitchFamily="18" charset="0"/>
              </a:rPr>
              <a:t>Listeria monocytogenes</a:t>
            </a:r>
            <a:r>
              <a:rPr lang="en-US" sz="1800">
                <a:solidFill>
                  <a:srgbClr val="244061"/>
                </a:solidFill>
                <a:effectLst/>
                <a:highlight>
                  <a:srgbClr val="FFFF00"/>
                </a:highlight>
                <a:latin typeface="Helvetica" panose="020B0604020202020204" pitchFamily="34" charset="0"/>
                <a:ea typeface="Times New Roman" panose="02020603050405020304" pitchFamily="18" charset="0"/>
              </a:rPr>
              <a:t> on equipment used in the harvesting of the iceberg lettuce that was also used in finished products processed in the Dole Springfield, OH, and Soledad, CA, facilities. </a:t>
            </a:r>
          </a:p>
          <a:p>
            <a:pPr marL="0" marR="0"/>
            <a:r>
              <a:rPr lang="en-US" sz="1800">
                <a:solidFill>
                  <a:srgbClr val="244061"/>
                </a:solidFill>
                <a:effectLst/>
                <a:highlight>
                  <a:srgbClr val="FFFF00"/>
                </a:highlight>
                <a:latin typeface="Helvetica" panose="020B0604020202020204" pitchFamily="34" charset="0"/>
                <a:ea typeface="Times New Roman" panose="02020603050405020304" pitchFamily="18" charset="0"/>
              </a:rPr>
              <a:t>FDA analyzed the positive samples collected by Dole from the harvesting equipment. Results from FDA’s Whole Genome Sequencing (WGS) analysis showed that the strain of</a:t>
            </a:r>
            <a:r>
              <a:rPr lang="en-US" sz="1800" i="1">
                <a:solidFill>
                  <a:srgbClr val="244061"/>
                </a:solidFill>
                <a:effectLst/>
                <a:highlight>
                  <a:srgbClr val="FFFF00"/>
                </a:highlight>
                <a:latin typeface="Helvetica" panose="020B0604020202020204" pitchFamily="34" charset="0"/>
                <a:ea typeface="Times New Roman" panose="02020603050405020304" pitchFamily="18" charset="0"/>
              </a:rPr>
              <a:t> Listeria </a:t>
            </a:r>
            <a:r>
              <a:rPr lang="en-US" sz="1800">
                <a:solidFill>
                  <a:srgbClr val="244061"/>
                </a:solidFill>
                <a:effectLst/>
                <a:highlight>
                  <a:srgbClr val="FFFF00"/>
                </a:highlight>
                <a:latin typeface="Helvetica" panose="020B0604020202020204" pitchFamily="34" charset="0"/>
                <a:ea typeface="Times New Roman" panose="02020603050405020304" pitchFamily="18" charset="0"/>
              </a:rPr>
              <a:t>found on the harvesting equipment matched the strain causing illnesses in this outbreak. Dole decommissioned the harvester and it was later dismantled. Product on hold that was included in the December 2021 recall was later tested by Dole and tested positive for the strain of </a:t>
            </a:r>
            <a:r>
              <a:rPr lang="en-US" sz="1800" i="1">
                <a:solidFill>
                  <a:srgbClr val="244061"/>
                </a:solidFill>
                <a:effectLst/>
                <a:highlight>
                  <a:srgbClr val="FFFF00"/>
                </a:highlight>
                <a:latin typeface="Helvetica" panose="020B0604020202020204" pitchFamily="34" charset="0"/>
                <a:ea typeface="Times New Roman" panose="02020603050405020304" pitchFamily="18" charset="0"/>
              </a:rPr>
              <a:t>Listeria monocytogenes </a:t>
            </a:r>
            <a:r>
              <a:rPr lang="en-US" sz="1800">
                <a:solidFill>
                  <a:srgbClr val="244061"/>
                </a:solidFill>
                <a:effectLst/>
                <a:highlight>
                  <a:srgbClr val="FFFF00"/>
                </a:highlight>
                <a:latin typeface="Helvetica" panose="020B0604020202020204" pitchFamily="34" charset="0"/>
                <a:ea typeface="Times New Roman" panose="02020603050405020304" pitchFamily="18" charset="0"/>
              </a:rPr>
              <a:t>that caused illnesses in this outbreak. </a:t>
            </a:r>
          </a:p>
          <a:p>
            <a:pPr marL="0" marR="0"/>
            <a:endParaRPr lang="en-US" sz="1800">
              <a:solidFill>
                <a:srgbClr val="244061"/>
              </a:solidFill>
              <a:effectLst/>
              <a:highlight>
                <a:srgbClr val="FFFF00"/>
              </a:highlight>
              <a:latin typeface="Helvetica" panose="020B0604020202020204" pitchFamily="34" charset="0"/>
              <a:ea typeface="Times New Roman" panose="02020603050405020304" pitchFamily="18" charset="0"/>
            </a:endParaRPr>
          </a:p>
          <a:p>
            <a:pPr marL="0" marR="0"/>
            <a:endParaRPr lang="en-US" sz="1800">
              <a:solidFill>
                <a:srgbClr val="244061"/>
              </a:solidFill>
              <a:effectLst/>
              <a:highlight>
                <a:srgbClr val="FFFF00"/>
              </a:highlight>
              <a:latin typeface="Helvetica" panose="020B0604020202020204" pitchFamily="34" charset="0"/>
              <a:ea typeface="Times New Roman" panose="02020603050405020304" pitchFamily="18" charset="0"/>
            </a:endParaRPr>
          </a:p>
          <a:p>
            <a:pPr marL="0" marR="0"/>
            <a:endParaRPr lang="en-US" sz="180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endParaRPr lang="en-US"/>
          </a:p>
        </p:txBody>
      </p:sp>
      <p:sp>
        <p:nvSpPr>
          <p:cNvPr id="4" name="Slide Number Placeholder 3"/>
          <p:cNvSpPr>
            <a:spLocks noGrp="1"/>
          </p:cNvSpPr>
          <p:nvPr>
            <p:ph type="sldNum" sz="quarter" idx="5"/>
          </p:nvPr>
        </p:nvSpPr>
        <p:spPr/>
        <p:txBody>
          <a:bodyPr/>
          <a:lstStyle/>
          <a:p>
            <a:fld id="{191A6127-B93C-4B2C-9771-09B71E4F7810}" type="slidenum">
              <a:rPr lang="en-US" smtClean="0"/>
              <a:t>10</a:t>
            </a:fld>
            <a:endParaRPr lang="en-US"/>
          </a:p>
        </p:txBody>
      </p:sp>
    </p:spTree>
    <p:extLst>
      <p:ext uri="{BB962C8B-B14F-4D97-AF65-F5344CB8AC3E}">
        <p14:creationId xmlns:p14="http://schemas.microsoft.com/office/powerpoint/2010/main" val="36885524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defRPr/>
            </a:pPr>
            <a:r>
              <a:rPr lang="en-US"/>
              <a:t>Other Clades also identified, but with no/few clinical isolates</a:t>
            </a:r>
          </a:p>
          <a:p>
            <a:pPr marL="171450" indent="-171450">
              <a:buFontTx/>
              <a:buChar char="-"/>
              <a:defRPr/>
            </a:pPr>
            <a:r>
              <a:rPr lang="en-US"/>
              <a:t>Brand A not only shared product, non-clinical isolates, but also shared raw sequencing data – very large volume of data was successfully shared</a:t>
            </a:r>
          </a:p>
          <a:p>
            <a:pPr marL="171450" indent="-171450">
              <a:buFontTx/>
              <a:buChar char="-"/>
              <a:defRPr/>
            </a:pPr>
            <a:r>
              <a:rPr lang="en-US"/>
              <a:t>Note that due to tandem sequencing efforts by Brand A and FDA, outbreak clade included more than one isolate per sample in some cases</a:t>
            </a:r>
          </a:p>
        </p:txBody>
      </p:sp>
      <p:sp>
        <p:nvSpPr>
          <p:cNvPr id="4" name="Slide Number Placeholder 3"/>
          <p:cNvSpPr>
            <a:spLocks noGrp="1"/>
          </p:cNvSpPr>
          <p:nvPr>
            <p:ph type="sldNum" sz="quarter" idx="5"/>
          </p:nvPr>
        </p:nvSpPr>
        <p:spPr/>
        <p:txBody>
          <a:bodyPr/>
          <a:lstStyle/>
          <a:p>
            <a:fld id="{191A6127-B93C-4B2C-9771-09B71E4F7810}" type="slidenum">
              <a:rPr lang="en-US" smtClean="0"/>
              <a:t>11</a:t>
            </a:fld>
            <a:endParaRPr lang="en-US"/>
          </a:p>
        </p:txBody>
      </p:sp>
    </p:spTree>
    <p:extLst>
      <p:ext uri="{BB962C8B-B14F-4D97-AF65-F5344CB8AC3E}">
        <p14:creationId xmlns:p14="http://schemas.microsoft.com/office/powerpoint/2010/main" val="41624396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defRPr/>
            </a:pPr>
            <a:r>
              <a:rPr lang="en-US">
                <a:cs typeface="Calibri"/>
              </a:rPr>
              <a:t>State partners attempted to obtain shopper card records when possible but were unsuccessful</a:t>
            </a:r>
          </a:p>
          <a:p>
            <a:pPr marL="171450" indent="-171450">
              <a:buFontTx/>
              <a:buChar char="-"/>
              <a:defRPr/>
            </a:pPr>
            <a:r>
              <a:rPr lang="en-US">
                <a:cs typeface="Calibri"/>
              </a:rPr>
              <a:t>Note that other state partners besides GA, MI collected retail samples; could not advise targeting product processed at particular facilities due to limited exposure info (suggested representative of what was on store shelves)</a:t>
            </a:r>
          </a:p>
          <a:p>
            <a:pPr>
              <a:defRPr/>
            </a:pPr>
            <a:r>
              <a:rPr lang="en-US">
                <a:cs typeface="Calibri"/>
              </a:rPr>
              <a:t>-  </a:t>
            </a:r>
            <a:r>
              <a:rPr lang="en-US"/>
              <a:t>Often fresh produce outbreak is over before identification of convergence/completion of traceback, limiting timeliness of next steps; this is even more challenging with long timeframe associated with listeriosis outbreaks</a:t>
            </a:r>
          </a:p>
          <a:p>
            <a:pPr>
              <a:defRPr/>
            </a:pPr>
            <a:endParaRPr lang="en-US"/>
          </a:p>
          <a:p>
            <a:pPr>
              <a:defRPr/>
            </a:pPr>
            <a:r>
              <a:rPr lang="en-US" b="0" i="0">
                <a:solidFill>
                  <a:srgbClr val="2D2926"/>
                </a:solidFill>
                <a:effectLst/>
                <a:latin typeface="Roboto Condensed" panose="02000000000000000000" pitchFamily="2" charset="0"/>
              </a:rPr>
              <a:t>Dole cooperated with FDA inspectors, undertook a root cause analysis, and shared results of its root cause analysis with FDA. FDA plans to continue to work with industry, federal partners, state and local regulators, academia, and others to address the safety of leafy greens by advancing work in prevention, response, and addressing knowledge gaps.</a:t>
            </a:r>
          </a:p>
          <a:p>
            <a:pPr>
              <a:defRPr/>
            </a:pPr>
            <a:endParaRPr lang="en-US" b="0" i="0">
              <a:solidFill>
                <a:srgbClr val="2D2926"/>
              </a:solidFill>
              <a:effectLst/>
              <a:latin typeface="Roboto Condensed"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a:solidFill>
                  <a:srgbClr val="2D2926"/>
                </a:solidFill>
                <a:effectLst/>
                <a:latin typeface="Roboto Condensed" panose="02000000000000000000" pitchFamily="2" charset="0"/>
              </a:rPr>
              <a:t>During the investigation, operations at the Bessemer City, NC, and Yuma, AZ, facilities were temporarily halted for deep cleaning, sanitization, and verification swabbing, and have since resumed.</a:t>
            </a:r>
          </a:p>
          <a:p>
            <a:pPr>
              <a:defRPr/>
            </a:pPr>
            <a:endParaRPr lang="en-US"/>
          </a:p>
        </p:txBody>
      </p:sp>
      <p:sp>
        <p:nvSpPr>
          <p:cNvPr id="4" name="Slide Number Placeholder 3"/>
          <p:cNvSpPr>
            <a:spLocks noGrp="1"/>
          </p:cNvSpPr>
          <p:nvPr>
            <p:ph type="sldNum" sz="quarter" idx="5"/>
          </p:nvPr>
        </p:nvSpPr>
        <p:spPr/>
        <p:txBody>
          <a:bodyPr/>
          <a:lstStyle/>
          <a:p>
            <a:fld id="{191A6127-B93C-4B2C-9771-09B71E4F7810}" type="slidenum">
              <a:rPr lang="en-US" smtClean="0"/>
              <a:t>12</a:t>
            </a:fld>
            <a:endParaRPr lang="en-US"/>
          </a:p>
        </p:txBody>
      </p:sp>
    </p:spTree>
    <p:extLst>
      <p:ext uri="{BB962C8B-B14F-4D97-AF65-F5344CB8AC3E}">
        <p14:creationId xmlns:p14="http://schemas.microsoft.com/office/powerpoint/2010/main" val="2228806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investigation was first opened by CDC on 1/28/2019; upon investigation closure, there was a single case each from 5 states: IA, MD, OH, PA, and TX.</a:t>
            </a:r>
          </a:p>
          <a:p>
            <a:r>
              <a:rPr lang="en-US"/>
              <a:t>Isolation dates ranged from 8/16/2014 to 1/23/2019.  All isolates were related within 0-11 alleles by </a:t>
            </a:r>
            <a:r>
              <a:rPr lang="en-US" err="1"/>
              <a:t>wgMLST</a:t>
            </a:r>
            <a:endParaRPr lang="en-US"/>
          </a:p>
          <a:p>
            <a:endParaRPr lang="en-US"/>
          </a:p>
          <a:p>
            <a:r>
              <a:rPr lang="en-US"/>
              <a:t>Exposure information was limited and no potential vehicles were identified prior to closure</a:t>
            </a:r>
          </a:p>
          <a:p>
            <a:r>
              <a:rPr lang="en-US"/>
              <a:t>A 6</a:t>
            </a:r>
            <a:r>
              <a:rPr lang="en-US" baseline="30000"/>
              <a:t>th</a:t>
            </a:r>
            <a:r>
              <a:rPr lang="en-US"/>
              <a:t> case on the timeline shown with isolation date in March of 2019 was uploaded just after cluster investigation was closed</a:t>
            </a: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2</a:t>
            </a:fld>
            <a:endParaRPr lang="en-US"/>
          </a:p>
        </p:txBody>
      </p:sp>
    </p:spTree>
    <p:extLst>
      <p:ext uri="{BB962C8B-B14F-4D97-AF65-F5344CB8AC3E}">
        <p14:creationId xmlns:p14="http://schemas.microsoft.com/office/powerpoint/2010/main" val="1898211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investigation was first opened by CDC on 1/28/2019; upon investigation closure, there was a single case each from 5 states: IA, MD, OH, PA, and TX.</a:t>
            </a:r>
          </a:p>
          <a:p>
            <a:r>
              <a:rPr lang="en-US"/>
              <a:t>Isolation dates ranged from 8/16/2014 to 1/23/2019.  All isolates were related within 0-11 alleles by </a:t>
            </a:r>
            <a:r>
              <a:rPr lang="en-US" err="1"/>
              <a:t>wgMLST</a:t>
            </a:r>
            <a:endParaRPr lang="en-US"/>
          </a:p>
          <a:p>
            <a:endParaRPr lang="en-US"/>
          </a:p>
          <a:p>
            <a:r>
              <a:rPr lang="en-US"/>
              <a:t>Exposure information was limited and no potential vehicles were identified prior to closure</a:t>
            </a:r>
          </a:p>
          <a:p>
            <a:r>
              <a:rPr lang="en-US"/>
              <a:t>A 6</a:t>
            </a:r>
            <a:r>
              <a:rPr lang="en-US" baseline="30000"/>
              <a:t>th</a:t>
            </a:r>
            <a:r>
              <a:rPr lang="en-US"/>
              <a:t> case with isolation date in March 2019 was uploaded just after CDC cluster investigation was closed</a:t>
            </a: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3</a:t>
            </a:fld>
            <a:endParaRPr lang="en-US"/>
          </a:p>
        </p:txBody>
      </p:sp>
    </p:spTree>
    <p:extLst>
      <p:ext uri="{BB962C8B-B14F-4D97-AF65-F5344CB8AC3E}">
        <p14:creationId xmlns:p14="http://schemas.microsoft.com/office/powerpoint/2010/main" val="3235696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Investigation was reopened by CDC 12/10/2019 after </a:t>
            </a:r>
            <a:r>
              <a:rPr lang="en-US" dirty="0" err="1"/>
              <a:t>PulseNet</a:t>
            </a:r>
            <a:r>
              <a:rPr lang="en-US" dirty="0"/>
              <a:t> identified 4 additional illnesses.  The outbreak now totaled 9 cases from 8 states and isolation dates extended to 11/20/2019.  </a:t>
            </a:r>
          </a:p>
          <a:p>
            <a:r>
              <a:rPr lang="en-US" dirty="0"/>
              <a:t>All isolates were related within 0-14 alleles.  There was also one reported death that was attributed to listeriosis</a:t>
            </a:r>
          </a:p>
          <a:p>
            <a:r>
              <a:rPr lang="en-US" dirty="0"/>
              <a:t>Two 2019 Canadian cases were identified and related to the outbreak strain.</a:t>
            </a:r>
          </a:p>
          <a:p>
            <a:endParaRPr lang="en-US" dirty="0"/>
          </a:p>
          <a:p>
            <a:r>
              <a:rPr lang="en-US" dirty="0"/>
              <a:t>Leafy greens were identified as the suspect vehicle, but both FDA and state inspectional and/or leafy green retail sampling did not yield any </a:t>
            </a:r>
            <a:r>
              <a:rPr lang="en-US" dirty="0" err="1"/>
              <a:t>Lm</a:t>
            </a:r>
            <a:r>
              <a:rPr lang="en-US" dirty="0"/>
              <a:t> positive samples; inspections were conducted at Brand A facilities based on available case exposure information</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8CAEC-4554-485B-9189-C45C7447A4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41748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Investigation was reopened by CDC 12/10/2019 after </a:t>
            </a:r>
            <a:r>
              <a:rPr lang="en-US" dirty="0" err="1"/>
              <a:t>PulseNet</a:t>
            </a:r>
            <a:r>
              <a:rPr lang="en-US" dirty="0"/>
              <a:t> identified 4 additional illnesses.  The outbreak now totaled 9 cases from 8 states and isolation dates extended to 11/20/2019.  </a:t>
            </a:r>
          </a:p>
          <a:p>
            <a:r>
              <a:rPr lang="en-US" dirty="0"/>
              <a:t>All isolates were related within 0-14 alleles.  There was also one reported death that was attributed to listeriosis</a:t>
            </a:r>
          </a:p>
          <a:p>
            <a:r>
              <a:rPr lang="en-US" dirty="0"/>
              <a:t>Two 2019 Canadian cases were identified and related to the outbreak strain.</a:t>
            </a:r>
          </a:p>
          <a:p>
            <a:endParaRPr lang="en-US" dirty="0"/>
          </a:p>
          <a:p>
            <a:r>
              <a:rPr lang="en-US" dirty="0"/>
              <a:t>Leafy greens were identified as the suspect vehicle, but both FDA and state inspectional and/or leafy green retail sampling did </a:t>
            </a:r>
            <a:r>
              <a:rPr lang="en-US"/>
              <a:t>not yield any </a:t>
            </a:r>
            <a:r>
              <a:rPr lang="en-US" dirty="0" err="1"/>
              <a:t>Lm</a:t>
            </a:r>
            <a:r>
              <a:rPr lang="en-US" dirty="0"/>
              <a:t> positive samples; inspections were conducted at Brand A facilities based on available case exposure information</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8CAEC-4554-485B-9189-C45C7447A4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233743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investigation was opened yet again by CDC on 11/1/2021 after </a:t>
            </a:r>
            <a:r>
              <a:rPr lang="en-US" err="1"/>
              <a:t>PulseNet</a:t>
            </a:r>
            <a:r>
              <a:rPr lang="en-US"/>
              <a:t> identified 7 additional illnesses since the previous investigation closure. There were now 16 cases across 13 states, isolation dates extended to 10/17/2021 and all isolates were related within 0-18 alleles.  An additional death was also attributed listeriosis</a:t>
            </a:r>
          </a:p>
          <a:p>
            <a:endParaRPr lang="en-US"/>
          </a:p>
          <a:p>
            <a:r>
              <a:rPr lang="en-US"/>
              <a:t>Two additional ill people reported consuming prepackaged salad, making a total of 7 overall, with one ill person specifically reporting a Brand A prepackaged salad mix.  The second ill person reported an unknown brand of prepackaged spring mix.</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8CAEC-4554-485B-9189-C45C7447A4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605061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Prior to CDC reopening the third investigation and unrelated to outbreak activities, the Georgia Department of Agriculture (GDA) conducted routine retail sampling and found </a:t>
            </a:r>
            <a:r>
              <a:rPr lang="en-US" err="1"/>
              <a:t>Lm</a:t>
            </a:r>
            <a:r>
              <a:rPr lang="en-US"/>
              <a:t> in a bag of Brand A garden salad.  </a:t>
            </a:r>
          </a:p>
          <a:p>
            <a:pPr rtl="0" fontAlgn="base"/>
            <a:endParaRPr lang="en-US" sz="1200" b="0" i="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91A6127-B93C-4B2C-9771-09B71E4F7810}" type="slidenum">
              <a:rPr lang="en-US" smtClean="0"/>
              <a:t>7</a:t>
            </a:fld>
            <a:endParaRPr lang="en-US"/>
          </a:p>
        </p:txBody>
      </p:sp>
    </p:spTree>
    <p:extLst>
      <p:ext uri="{BB962C8B-B14F-4D97-AF65-F5344CB8AC3E}">
        <p14:creationId xmlns:p14="http://schemas.microsoft.com/office/powerpoint/2010/main" val="1526765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response to the GA sequencing results, The Michigan Department of Agriculture and Rural Development (MDARD) collected retail samples on December 7.  On December 20, MDARD confirmed that a bag of Brand A shredded lettuce was positive for </a:t>
            </a:r>
            <a:r>
              <a:rPr lang="en-US" dirty="0" err="1"/>
              <a:t>Lm</a:t>
            </a:r>
            <a:r>
              <a:rPr lang="en-US" dirty="0"/>
              <a:t>.  WGS was available on December 22 and was highly related to the outbreak strain.  Based on the GA Department of Agriculture and MDARD WGS results, Brand A issued a voluntary recall that same day</a:t>
            </a:r>
            <a:r>
              <a:rPr lang="en-US" sz="1800" dirty="0">
                <a:solidFill>
                  <a:srgbClr val="244061"/>
                </a:solidFill>
                <a:effectLst/>
                <a:highlight>
                  <a:srgbClr val="FFFF00"/>
                </a:highlight>
                <a:latin typeface="Helvetica" panose="020B0604020202020204" pitchFamily="34" charset="0"/>
                <a:ea typeface="Times New Roman" panose="02020603050405020304" pitchFamily="18" charset="0"/>
              </a:rPr>
              <a:t>. </a:t>
            </a:r>
          </a:p>
          <a:p>
            <a:pPr marL="0" marR="0"/>
            <a:endParaRPr lang="en-US" sz="1800" dirty="0">
              <a:solidFill>
                <a:srgbClr val="244061"/>
              </a:solidFill>
              <a:effectLst/>
              <a:highlight>
                <a:srgbClr val="FFFF00"/>
              </a:highlight>
              <a:latin typeface="Helvetica" panose="020B0604020202020204" pitchFamily="34" charset="0"/>
              <a:ea typeface="Times New Roman" panose="02020603050405020304" pitchFamily="18" charset="0"/>
            </a:endParaRPr>
          </a:p>
          <a:p>
            <a:pPr marL="0" marR="0"/>
            <a:endParaRPr lang="en-US" sz="1800" dirty="0">
              <a:solidFill>
                <a:srgbClr val="244061"/>
              </a:solidFill>
              <a:effectLst/>
              <a:highlight>
                <a:srgbClr val="FFFF00"/>
              </a:highlight>
              <a:latin typeface="Helvetica" panose="020B0604020202020204" pitchFamily="34" charset="0"/>
              <a:ea typeface="Times New Roman" panose="02020603050405020304" pitchFamily="18" charset="0"/>
            </a:endParaRPr>
          </a:p>
          <a:p>
            <a:pPr marL="0" marR="0"/>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5"/>
          </p:nvPr>
        </p:nvSpPr>
        <p:spPr/>
        <p:txBody>
          <a:bodyPr/>
          <a:lstStyle/>
          <a:p>
            <a:fld id="{191A6127-B93C-4B2C-9771-09B71E4F7810}" type="slidenum">
              <a:rPr lang="en-US" smtClean="0"/>
              <a:t>8</a:t>
            </a:fld>
            <a:endParaRPr lang="en-US"/>
          </a:p>
        </p:txBody>
      </p:sp>
    </p:spTree>
    <p:extLst>
      <p:ext uri="{BB962C8B-B14F-4D97-AF65-F5344CB8AC3E}">
        <p14:creationId xmlns:p14="http://schemas.microsoft.com/office/powerpoint/2010/main" val="24952347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Case distribution not aligned with any single processing facility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Field investigation team included several HAF divisions (HAF3E, HAF5E, HAF4W, HAF5W) and state partners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a:endParaRPr lang="en-US" sz="1800">
              <a:solidFill>
                <a:srgbClr val="244061"/>
              </a:solidFill>
              <a:effectLst/>
              <a:highlight>
                <a:srgbClr val="FFFF00"/>
              </a:highlight>
              <a:latin typeface="Helvetica" panose="020B0604020202020204" pitchFamily="34" charset="0"/>
              <a:ea typeface="Times New Roman" panose="02020603050405020304" pitchFamily="18" charset="0"/>
            </a:endParaRPr>
          </a:p>
          <a:p>
            <a:pPr marL="0" marR="0"/>
            <a:endParaRPr lang="en-US" sz="1800">
              <a:solidFill>
                <a:srgbClr val="244061"/>
              </a:solidFill>
              <a:effectLst/>
              <a:highlight>
                <a:srgbClr val="FFFF00"/>
              </a:highlight>
              <a:latin typeface="Helvetica" panose="020B0604020202020204" pitchFamily="34" charset="0"/>
              <a:ea typeface="Times New Roman" panose="02020603050405020304" pitchFamily="18" charset="0"/>
            </a:endParaRPr>
          </a:p>
          <a:p>
            <a:pPr marL="0" marR="0"/>
            <a:endParaRPr lang="en-US" sz="180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endParaRPr lang="en-US"/>
          </a:p>
        </p:txBody>
      </p:sp>
      <p:sp>
        <p:nvSpPr>
          <p:cNvPr id="4" name="Slide Number Placeholder 3"/>
          <p:cNvSpPr>
            <a:spLocks noGrp="1"/>
          </p:cNvSpPr>
          <p:nvPr>
            <p:ph type="sldNum" sz="quarter" idx="5"/>
          </p:nvPr>
        </p:nvSpPr>
        <p:spPr/>
        <p:txBody>
          <a:bodyPr/>
          <a:lstStyle/>
          <a:p>
            <a:fld id="{191A6127-B93C-4B2C-9771-09B71E4F7810}" type="slidenum">
              <a:rPr lang="en-US" smtClean="0"/>
              <a:t>9</a:t>
            </a:fld>
            <a:endParaRPr lang="en-US"/>
          </a:p>
        </p:txBody>
      </p:sp>
    </p:spTree>
    <p:extLst>
      <p:ext uri="{BB962C8B-B14F-4D97-AF65-F5344CB8AC3E}">
        <p14:creationId xmlns:p14="http://schemas.microsoft.com/office/powerpoint/2010/main" val="13003707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5031475" y="6355262"/>
            <a:ext cx="2844800" cy="365125"/>
          </a:xfrm>
        </p:spPr>
        <p:txBody>
          <a:bodyPr/>
          <a:lstStyle/>
          <a:p>
            <a:pPr>
              <a:defRPr/>
            </a:pPr>
            <a:endParaRPr lang="en-US"/>
          </a:p>
        </p:txBody>
      </p:sp>
      <p:sp>
        <p:nvSpPr>
          <p:cNvPr id="9" name="Footer Placeholder 4"/>
          <p:cNvSpPr>
            <a:spLocks noGrp="1"/>
          </p:cNvSpPr>
          <p:nvPr>
            <p:ph type="ftr" sz="quarter" idx="11"/>
          </p:nvPr>
        </p:nvSpPr>
        <p:spPr>
          <a:xfrm>
            <a:off x="406400" y="6384929"/>
            <a:ext cx="3860800" cy="365125"/>
          </a:xfrm>
        </p:spPr>
        <p:txBody>
          <a:bodyPr/>
          <a:lstStyle/>
          <a:p>
            <a:pPr algn="l"/>
            <a:r>
              <a:rPr lang="en-US" b="1">
                <a:solidFill>
                  <a:schemeClr val="tx2">
                    <a:lumMod val="60000"/>
                    <a:lumOff val="40000"/>
                  </a:schemeClr>
                </a:solidFill>
                <a:latin typeface="Helvetica"/>
                <a:cs typeface="Helvetica"/>
              </a:rPr>
              <a:t>www.fda.gov</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1605" y="381004"/>
            <a:ext cx="4104649" cy="855287"/>
          </a:xfrm>
          <a:prstGeom prst="rect">
            <a:avLst/>
          </a:prstGeom>
        </p:spPr>
      </p:pic>
    </p:spTree>
    <p:extLst>
      <p:ext uri="{BB962C8B-B14F-4D97-AF65-F5344CB8AC3E}">
        <p14:creationId xmlns:p14="http://schemas.microsoft.com/office/powerpoint/2010/main" val="201466044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794913" y="6391754"/>
            <a:ext cx="2844800" cy="365125"/>
          </a:xfrm>
        </p:spPr>
        <p:txBody>
          <a:bodyPr/>
          <a:lstStyle/>
          <a:p>
            <a:fld id="{A349544A-F1CD-3844-BFB3-6D230A0137DD}" type="datetimeFigureOut">
              <a:rPr lang="en-US" smtClean="0"/>
              <a:t>10/17/2022</a:t>
            </a:fld>
            <a:endParaRPr lang="en-US"/>
          </a:p>
        </p:txBody>
      </p:sp>
      <p:pic>
        <p:nvPicPr>
          <p:cNvPr id="6" name="Picture 5" descr="FDA_FullColor_Monogram.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49891" y="242500"/>
            <a:ext cx="827391" cy="743080"/>
          </a:xfrm>
          <a:prstGeom prst="rect">
            <a:avLst/>
          </a:prstGeom>
        </p:spPr>
      </p:pic>
      <p:sp>
        <p:nvSpPr>
          <p:cNvPr id="7" name="Footer Placeholder 4"/>
          <p:cNvSpPr>
            <a:spLocks noGrp="1"/>
          </p:cNvSpPr>
          <p:nvPr>
            <p:ph type="ftr" sz="quarter" idx="11"/>
          </p:nvPr>
        </p:nvSpPr>
        <p:spPr>
          <a:xfrm>
            <a:off x="406400" y="6384930"/>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9" name="TextBox 8"/>
          <p:cNvSpPr txBox="1"/>
          <p:nvPr userDrawn="1"/>
        </p:nvSpPr>
        <p:spPr>
          <a:xfrm>
            <a:off x="11457266" y="6409778"/>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303060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11" y="273051"/>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8"/>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11" y="1435104"/>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a:xfrm>
            <a:off x="4620684" y="6349342"/>
            <a:ext cx="2844800" cy="365125"/>
          </a:xfrm>
        </p:spPr>
        <p:txBody>
          <a:bodyPr/>
          <a:lstStyle/>
          <a:p>
            <a:fld id="{A349544A-F1CD-3844-BFB3-6D230A0137DD}" type="datetimeFigureOut">
              <a:rPr lang="en-US" smtClean="0"/>
              <a:t>10/17/2022</a:t>
            </a:fld>
            <a:endParaRPr lang="en-US"/>
          </a:p>
        </p:txBody>
      </p:sp>
      <p:pic>
        <p:nvPicPr>
          <p:cNvPr id="8" name="Picture 7" descr="FDA_FullColor_Monogram.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49891" y="242500"/>
            <a:ext cx="827391" cy="743080"/>
          </a:xfrm>
          <a:prstGeom prst="rect">
            <a:avLst/>
          </a:prstGeom>
        </p:spPr>
      </p:pic>
      <p:sp>
        <p:nvSpPr>
          <p:cNvPr id="9" name="Footer Placeholder 4"/>
          <p:cNvSpPr>
            <a:spLocks noGrp="1"/>
          </p:cNvSpPr>
          <p:nvPr>
            <p:ph type="ftr" sz="quarter" idx="11"/>
          </p:nvPr>
        </p:nvSpPr>
        <p:spPr>
          <a:xfrm>
            <a:off x="406400" y="6384930"/>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11" name="TextBox 10"/>
          <p:cNvSpPr txBox="1"/>
          <p:nvPr userDrawn="1"/>
        </p:nvSpPr>
        <p:spPr>
          <a:xfrm>
            <a:off x="11457266" y="6409778"/>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6962078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3"/>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44"/>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a:xfrm>
            <a:off x="4958685" y="6384930"/>
            <a:ext cx="2844800" cy="365125"/>
          </a:xfrm>
        </p:spPr>
        <p:txBody>
          <a:bodyPr/>
          <a:lstStyle/>
          <a:p>
            <a:fld id="{A349544A-F1CD-3844-BFB3-6D230A0137DD}" type="datetimeFigureOut">
              <a:rPr lang="en-US" smtClean="0"/>
              <a:t>10/17/2022</a:t>
            </a:fld>
            <a:endParaRPr lang="en-US"/>
          </a:p>
        </p:txBody>
      </p:sp>
      <p:pic>
        <p:nvPicPr>
          <p:cNvPr id="8" name="Picture 7" descr="FDA_FullColor_Monogram.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49891" y="242500"/>
            <a:ext cx="827391" cy="743080"/>
          </a:xfrm>
          <a:prstGeom prst="rect">
            <a:avLst/>
          </a:prstGeom>
        </p:spPr>
      </p:pic>
      <p:sp>
        <p:nvSpPr>
          <p:cNvPr id="9" name="Footer Placeholder 4"/>
          <p:cNvSpPr>
            <a:spLocks noGrp="1"/>
          </p:cNvSpPr>
          <p:nvPr>
            <p:ph type="ftr" sz="quarter" idx="11"/>
          </p:nvPr>
        </p:nvSpPr>
        <p:spPr>
          <a:xfrm>
            <a:off x="406400" y="6384930"/>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11" name="TextBox 10"/>
          <p:cNvSpPr txBox="1"/>
          <p:nvPr userDrawn="1"/>
        </p:nvSpPr>
        <p:spPr>
          <a:xfrm>
            <a:off x="11457266" y="6409778"/>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586098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740321" y="6356354"/>
            <a:ext cx="2844800" cy="365125"/>
          </a:xfrm>
        </p:spPr>
        <p:txBody>
          <a:bodyPr/>
          <a:lstStyle/>
          <a:p>
            <a:fld id="{A349544A-F1CD-3844-BFB3-6D230A0137DD}" type="datetimeFigureOut">
              <a:rPr lang="en-US" smtClean="0"/>
              <a:t>10/17/2022</a:t>
            </a:fld>
            <a:endParaRPr lang="en-US"/>
          </a:p>
        </p:txBody>
      </p:sp>
      <p:pic>
        <p:nvPicPr>
          <p:cNvPr id="7" name="Picture 6" descr="FDA_FullColor_Monogram.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11078729" y="5167321"/>
            <a:ext cx="620543" cy="990773"/>
          </a:xfrm>
          <a:prstGeom prst="rect">
            <a:avLst/>
          </a:prstGeom>
        </p:spPr>
      </p:pic>
      <p:sp>
        <p:nvSpPr>
          <p:cNvPr id="9" name="Footer Placeholder 4"/>
          <p:cNvSpPr>
            <a:spLocks noGrp="1"/>
          </p:cNvSpPr>
          <p:nvPr>
            <p:ph type="ftr" sz="quarter" idx="11"/>
          </p:nvPr>
        </p:nvSpPr>
        <p:spPr>
          <a:xfrm rot="5400000">
            <a:off x="-1066696" y="1390347"/>
            <a:ext cx="2895600" cy="486833"/>
          </a:xfrm>
        </p:spPr>
        <p:txBody>
          <a:bodyPr/>
          <a:lstStyle/>
          <a:p>
            <a:pPr algn="l"/>
            <a:r>
              <a:rPr lang="en-US" b="1">
                <a:solidFill>
                  <a:schemeClr val="tx2">
                    <a:lumMod val="60000"/>
                    <a:lumOff val="40000"/>
                  </a:schemeClr>
                </a:solidFill>
                <a:latin typeface="Helvetica"/>
                <a:cs typeface="Helvetica"/>
              </a:rPr>
              <a:t>www.fda.gov</a:t>
            </a:r>
          </a:p>
        </p:txBody>
      </p:sp>
      <p:sp>
        <p:nvSpPr>
          <p:cNvPr id="8" name="TextBox 7"/>
          <p:cNvSpPr txBox="1"/>
          <p:nvPr userDrawn="1"/>
        </p:nvSpPr>
        <p:spPr>
          <a:xfrm rot="5400000">
            <a:off x="186043" y="6345444"/>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744854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2"/>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2"/>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667533" y="6354126"/>
            <a:ext cx="2844800" cy="365125"/>
          </a:xfrm>
        </p:spPr>
        <p:txBody>
          <a:bodyPr/>
          <a:lstStyle/>
          <a:p>
            <a:fld id="{A349544A-F1CD-3844-BFB3-6D230A0137DD}" type="datetimeFigureOut">
              <a:rPr lang="en-US" smtClean="0"/>
              <a:t>10/17/2022</a:t>
            </a:fld>
            <a:endParaRPr lang="en-US"/>
          </a:p>
        </p:txBody>
      </p:sp>
      <p:sp>
        <p:nvSpPr>
          <p:cNvPr id="7" name="Footer Placeholder 4"/>
          <p:cNvSpPr>
            <a:spLocks noGrp="1"/>
          </p:cNvSpPr>
          <p:nvPr>
            <p:ph type="ftr" sz="quarter" idx="11"/>
          </p:nvPr>
        </p:nvSpPr>
        <p:spPr>
          <a:xfrm>
            <a:off x="406400" y="6384930"/>
            <a:ext cx="3860800" cy="365125"/>
          </a:xfrm>
        </p:spPr>
        <p:txBody>
          <a:bodyPr/>
          <a:lstStyle/>
          <a:p>
            <a:pPr algn="l"/>
            <a:r>
              <a:rPr lang="en-US" b="1">
                <a:solidFill>
                  <a:schemeClr val="tx2">
                    <a:lumMod val="60000"/>
                    <a:lumOff val="40000"/>
                  </a:schemeClr>
                </a:solidFill>
                <a:latin typeface="Helvetica"/>
                <a:cs typeface="Helvetica"/>
              </a:rPr>
              <a:t>www.fda.gov</a:t>
            </a:r>
          </a:p>
        </p:txBody>
      </p:sp>
      <p:pic>
        <p:nvPicPr>
          <p:cNvPr id="9" name="Picture 8" descr="FDA_FullColor_Monogram.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11061953" y="5184031"/>
            <a:ext cx="620543" cy="990773"/>
          </a:xfrm>
          <a:prstGeom prst="rect">
            <a:avLst/>
          </a:prstGeom>
        </p:spPr>
      </p:pic>
      <p:sp>
        <p:nvSpPr>
          <p:cNvPr id="10" name="TextBox 9"/>
          <p:cNvSpPr txBox="1"/>
          <p:nvPr userDrawn="1"/>
        </p:nvSpPr>
        <p:spPr>
          <a:xfrm>
            <a:off x="11457266" y="6409778"/>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77314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6" name="Picture 5" descr="FDA_B&amp;W_Primary_logo.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38981" y="2648606"/>
            <a:ext cx="5598024" cy="874845"/>
          </a:xfrm>
          <a:prstGeom prst="rect">
            <a:avLst/>
          </a:prstGeom>
        </p:spPr>
      </p:pic>
    </p:spTree>
    <p:extLst>
      <p:ext uri="{BB962C8B-B14F-4D97-AF65-F5344CB8AC3E}">
        <p14:creationId xmlns:p14="http://schemas.microsoft.com/office/powerpoint/2010/main" val="502162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5622" y="177803"/>
            <a:ext cx="10551113" cy="926020"/>
          </a:xfrm>
        </p:spPr>
        <p:txBody>
          <a:bodyPr>
            <a:normAutofit/>
          </a:bodyPr>
          <a:lstStyle>
            <a:lvl1pPr algn="l">
              <a:defRPr sz="4000">
                <a:solidFill>
                  <a:schemeClr val="accent1"/>
                </a:solidFill>
              </a:defRPr>
            </a:lvl1pPr>
          </a:lstStyle>
          <a:p>
            <a:r>
              <a:rPr lang="en-US"/>
              <a:t>Click to edit Master title style</a:t>
            </a:r>
          </a:p>
        </p:txBody>
      </p:sp>
      <p:sp>
        <p:nvSpPr>
          <p:cNvPr id="3" name="Content Placeholder 2"/>
          <p:cNvSpPr>
            <a:spLocks noGrp="1"/>
          </p:cNvSpPr>
          <p:nvPr>
            <p:ph idx="1"/>
          </p:nvPr>
        </p:nvSpPr>
        <p:spPr>
          <a:xfrm>
            <a:off x="275622" y="1418254"/>
            <a:ext cx="11501655" cy="4877567"/>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902200" y="6375402"/>
            <a:ext cx="2844800" cy="365125"/>
          </a:xfrm>
        </p:spPr>
        <p:txBody>
          <a:bodyPr/>
          <a:lstStyle>
            <a:lvl1pPr algn="ctr">
              <a:defRPr/>
            </a:lvl1pPr>
          </a:lstStyle>
          <a:p>
            <a:fld id="{A349544A-F1CD-3844-BFB3-6D230A0137DD}" type="datetimeFigureOut">
              <a:rPr lang="en-US" smtClean="0"/>
              <a:pPr/>
              <a:t>10/17/2022</a:t>
            </a:fld>
            <a:endParaRPr lang="en-US"/>
          </a:p>
        </p:txBody>
      </p:sp>
      <p:sp>
        <p:nvSpPr>
          <p:cNvPr id="5" name="Footer Placeholder 4"/>
          <p:cNvSpPr>
            <a:spLocks noGrp="1"/>
          </p:cNvSpPr>
          <p:nvPr>
            <p:ph type="ftr" sz="quarter" idx="11"/>
          </p:nvPr>
        </p:nvSpPr>
        <p:spPr>
          <a:xfrm>
            <a:off x="330200" y="6384929"/>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9" name="TextBox 8"/>
          <p:cNvSpPr txBox="1"/>
          <p:nvPr userDrawn="1"/>
        </p:nvSpPr>
        <p:spPr>
          <a:xfrm>
            <a:off x="11457262" y="6409775"/>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26735" y="177805"/>
            <a:ext cx="848455" cy="1015999"/>
          </a:xfrm>
          <a:prstGeom prst="rect">
            <a:avLst/>
          </a:prstGeom>
        </p:spPr>
      </p:pic>
    </p:spTree>
    <p:extLst>
      <p:ext uri="{BB962C8B-B14F-4D97-AF65-F5344CB8AC3E}">
        <p14:creationId xmlns:p14="http://schemas.microsoft.com/office/powerpoint/2010/main" val="2144126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blank" preserve="1">
  <p:cSld name="2_Blank">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33699" y="2446451"/>
            <a:ext cx="5610303" cy="1169020"/>
          </a:xfrm>
          <a:prstGeom prst="rect">
            <a:avLst/>
          </a:prstGeom>
        </p:spPr>
      </p:pic>
    </p:spTree>
    <p:extLst>
      <p:ext uri="{BB962C8B-B14F-4D97-AF65-F5344CB8AC3E}">
        <p14:creationId xmlns:p14="http://schemas.microsoft.com/office/powerpoint/2010/main" val="1542775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2"/>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5031475" y="6355262"/>
            <a:ext cx="2844800" cy="365125"/>
          </a:xfrm>
        </p:spPr>
        <p:txBody>
          <a:bodyPr/>
          <a:lstStyle/>
          <a:p>
            <a:fld id="{A349544A-F1CD-3844-BFB3-6D230A0137DD}" type="datetimeFigureOut">
              <a:rPr lang="en-US" smtClean="0"/>
              <a:t>10/17/2022</a:t>
            </a:fld>
            <a:endParaRPr lang="en-US"/>
          </a:p>
        </p:txBody>
      </p:sp>
      <p:pic>
        <p:nvPicPr>
          <p:cNvPr id="8" name="Picture 7" descr="FDA_B&amp;W_Primary_logo.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61264" y="261425"/>
            <a:ext cx="3604563" cy="563312"/>
          </a:xfrm>
          <a:prstGeom prst="rect">
            <a:avLst/>
          </a:prstGeom>
        </p:spPr>
      </p:pic>
      <p:sp>
        <p:nvSpPr>
          <p:cNvPr id="9" name="Footer Placeholder 4"/>
          <p:cNvSpPr>
            <a:spLocks noGrp="1"/>
          </p:cNvSpPr>
          <p:nvPr>
            <p:ph type="ftr" sz="quarter" idx="11"/>
          </p:nvPr>
        </p:nvSpPr>
        <p:spPr>
          <a:xfrm>
            <a:off x="406400" y="6384930"/>
            <a:ext cx="3860800" cy="365125"/>
          </a:xfrm>
        </p:spPr>
        <p:txBody>
          <a:bodyPr/>
          <a:lstStyle/>
          <a:p>
            <a:pPr algn="l"/>
            <a:r>
              <a:rPr lang="en-US" b="1">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1637434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31811" y="151031"/>
            <a:ext cx="10156868" cy="926020"/>
          </a:xfrm>
        </p:spPr>
        <p:txBody>
          <a:bodyPr/>
          <a:lstStyle>
            <a:lvl1pPr algn="l">
              <a:defRPr b="1">
                <a:solidFill>
                  <a:schemeClr val="accent1"/>
                </a:solidFill>
              </a:defRPr>
            </a:lvl1pPr>
          </a:lstStyle>
          <a:p>
            <a:r>
              <a:rPr lang="en-US"/>
              <a:t>Click to edit Master title style</a:t>
            </a:r>
          </a:p>
        </p:txBody>
      </p:sp>
      <p:sp>
        <p:nvSpPr>
          <p:cNvPr id="3" name="Content Placeholder 2"/>
          <p:cNvSpPr>
            <a:spLocks noGrp="1"/>
          </p:cNvSpPr>
          <p:nvPr>
            <p:ph idx="1"/>
          </p:nvPr>
        </p:nvSpPr>
        <p:spPr>
          <a:xfrm>
            <a:off x="431811" y="1265136"/>
            <a:ext cx="11345471" cy="50306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902200" y="6375402"/>
            <a:ext cx="2844800" cy="365125"/>
          </a:xfrm>
        </p:spPr>
        <p:txBody>
          <a:bodyPr/>
          <a:lstStyle>
            <a:lvl1pPr algn="ctr">
              <a:defRPr/>
            </a:lvl1pPr>
          </a:lstStyle>
          <a:p>
            <a:fld id="{A349544A-F1CD-3844-BFB3-6D230A0137DD}" type="datetimeFigureOut">
              <a:rPr lang="en-US" smtClean="0"/>
              <a:pPr/>
              <a:t>10/17/2022</a:t>
            </a:fld>
            <a:endParaRPr lang="en-US"/>
          </a:p>
        </p:txBody>
      </p:sp>
      <p:sp>
        <p:nvSpPr>
          <p:cNvPr id="5" name="Footer Placeholder 4"/>
          <p:cNvSpPr>
            <a:spLocks noGrp="1"/>
          </p:cNvSpPr>
          <p:nvPr>
            <p:ph type="ftr" sz="quarter" idx="11"/>
          </p:nvPr>
        </p:nvSpPr>
        <p:spPr>
          <a:xfrm>
            <a:off x="330200" y="6384930"/>
            <a:ext cx="3860800" cy="365125"/>
          </a:xfrm>
        </p:spPr>
        <p:txBody>
          <a:bodyPr/>
          <a:lstStyle/>
          <a:p>
            <a:pPr algn="l"/>
            <a:r>
              <a:rPr lang="en-US" b="1">
                <a:solidFill>
                  <a:schemeClr val="tx2">
                    <a:lumMod val="60000"/>
                    <a:lumOff val="40000"/>
                  </a:schemeClr>
                </a:solidFill>
                <a:latin typeface="Helvetica"/>
                <a:cs typeface="Helvetica"/>
              </a:rPr>
              <a:t>www.fda.gov</a:t>
            </a:r>
          </a:p>
        </p:txBody>
      </p:sp>
      <p:pic>
        <p:nvPicPr>
          <p:cNvPr id="7" name="Picture 6" descr="FDA_FullColor_Monogram.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49891" y="242500"/>
            <a:ext cx="827391" cy="743080"/>
          </a:xfrm>
          <a:prstGeom prst="rect">
            <a:avLst/>
          </a:prstGeom>
        </p:spPr>
      </p:pic>
      <p:sp>
        <p:nvSpPr>
          <p:cNvPr id="9" name="TextBox 8"/>
          <p:cNvSpPr txBox="1"/>
          <p:nvPr userDrawn="1"/>
        </p:nvSpPr>
        <p:spPr>
          <a:xfrm>
            <a:off x="11457266" y="6409778"/>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627688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016500" y="6334130"/>
            <a:ext cx="2844800" cy="365125"/>
          </a:xfrm>
        </p:spPr>
        <p:txBody>
          <a:bodyPr/>
          <a:lstStyle/>
          <a:p>
            <a:fld id="{A349544A-F1CD-3844-BFB3-6D230A0137DD}" type="datetimeFigureOut">
              <a:rPr lang="en-US" smtClean="0"/>
              <a:t>10/17/2022</a:t>
            </a:fld>
            <a:endParaRPr lang="en-US"/>
          </a:p>
        </p:txBody>
      </p:sp>
      <p:sp>
        <p:nvSpPr>
          <p:cNvPr id="6" name="Footer Placeholder 4"/>
          <p:cNvSpPr>
            <a:spLocks noGrp="1"/>
          </p:cNvSpPr>
          <p:nvPr>
            <p:ph type="ftr" sz="quarter" idx="11"/>
          </p:nvPr>
        </p:nvSpPr>
        <p:spPr>
          <a:xfrm>
            <a:off x="406400" y="6384930"/>
            <a:ext cx="3860800" cy="365125"/>
          </a:xfrm>
        </p:spPr>
        <p:txBody>
          <a:bodyPr/>
          <a:lstStyle/>
          <a:p>
            <a:pPr algn="l"/>
            <a:r>
              <a:rPr lang="en-US" b="1">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21502752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813112" y="6349338"/>
            <a:ext cx="2844800" cy="365125"/>
          </a:xfrm>
        </p:spPr>
        <p:txBody>
          <a:bodyPr/>
          <a:lstStyle/>
          <a:p>
            <a:fld id="{A349544A-F1CD-3844-BFB3-6D230A0137DD}" type="datetimeFigureOut">
              <a:rPr lang="en-US" smtClean="0"/>
              <a:t>10/17/2022</a:t>
            </a:fld>
            <a:endParaRPr lang="en-US"/>
          </a:p>
        </p:txBody>
      </p:sp>
      <p:pic>
        <p:nvPicPr>
          <p:cNvPr id="7" name="Picture 6" descr="FDA_FullColor_Monogram.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49891" y="269796"/>
            <a:ext cx="827391" cy="743080"/>
          </a:xfrm>
          <a:prstGeom prst="rect">
            <a:avLst/>
          </a:prstGeom>
        </p:spPr>
      </p:pic>
      <p:sp>
        <p:nvSpPr>
          <p:cNvPr id="8" name="Footer Placeholder 4"/>
          <p:cNvSpPr>
            <a:spLocks noGrp="1"/>
          </p:cNvSpPr>
          <p:nvPr>
            <p:ph type="ftr" sz="quarter" idx="11"/>
          </p:nvPr>
        </p:nvSpPr>
        <p:spPr>
          <a:xfrm>
            <a:off x="406400" y="6384930"/>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10" name="TextBox 9"/>
          <p:cNvSpPr txBox="1"/>
          <p:nvPr userDrawn="1"/>
        </p:nvSpPr>
        <p:spPr>
          <a:xfrm>
            <a:off x="11457266" y="6409778"/>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480221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685743" y="6380338"/>
            <a:ext cx="2844800" cy="365125"/>
          </a:xfrm>
        </p:spPr>
        <p:txBody>
          <a:bodyPr/>
          <a:lstStyle/>
          <a:p>
            <a:fld id="{A349544A-F1CD-3844-BFB3-6D230A0137DD}" type="datetimeFigureOut">
              <a:rPr lang="en-US" smtClean="0"/>
              <a:t>10/17/2022</a:t>
            </a:fld>
            <a:endParaRPr lang="en-US"/>
          </a:p>
        </p:txBody>
      </p:sp>
      <p:pic>
        <p:nvPicPr>
          <p:cNvPr id="8" name="Picture 7" descr="FDA_FullColor_Monogram.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49891" y="242500"/>
            <a:ext cx="827391" cy="743080"/>
          </a:xfrm>
          <a:prstGeom prst="rect">
            <a:avLst/>
          </a:prstGeom>
        </p:spPr>
      </p:pic>
      <p:sp>
        <p:nvSpPr>
          <p:cNvPr id="9" name="Footer Placeholder 4"/>
          <p:cNvSpPr>
            <a:spLocks noGrp="1"/>
          </p:cNvSpPr>
          <p:nvPr>
            <p:ph type="ftr" sz="quarter" idx="11"/>
          </p:nvPr>
        </p:nvSpPr>
        <p:spPr>
          <a:xfrm>
            <a:off x="406400" y="6384930"/>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11" name="TextBox 10"/>
          <p:cNvSpPr txBox="1"/>
          <p:nvPr userDrawn="1"/>
        </p:nvSpPr>
        <p:spPr>
          <a:xfrm>
            <a:off x="11457266" y="6409778"/>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009580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5"/>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8" y="1535115"/>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8"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5181600" y="6384930"/>
            <a:ext cx="2844800" cy="365125"/>
          </a:xfrm>
        </p:spPr>
        <p:txBody>
          <a:bodyPr/>
          <a:lstStyle/>
          <a:p>
            <a:fld id="{A349544A-F1CD-3844-BFB3-6D230A0137DD}" type="datetimeFigureOut">
              <a:rPr lang="en-US" smtClean="0"/>
              <a:t>10/17/2022</a:t>
            </a:fld>
            <a:endParaRPr lang="en-US"/>
          </a:p>
        </p:txBody>
      </p:sp>
      <p:pic>
        <p:nvPicPr>
          <p:cNvPr id="10" name="Picture 9" descr="FDA_FullColor_Monogram.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49891" y="242500"/>
            <a:ext cx="827391" cy="743080"/>
          </a:xfrm>
          <a:prstGeom prst="rect">
            <a:avLst/>
          </a:prstGeom>
        </p:spPr>
      </p:pic>
      <p:sp>
        <p:nvSpPr>
          <p:cNvPr id="11" name="Footer Placeholder 4"/>
          <p:cNvSpPr>
            <a:spLocks noGrp="1"/>
          </p:cNvSpPr>
          <p:nvPr>
            <p:ph type="ftr" sz="quarter" idx="11"/>
          </p:nvPr>
        </p:nvSpPr>
        <p:spPr>
          <a:xfrm>
            <a:off x="406400" y="6384930"/>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13" name="TextBox 12"/>
          <p:cNvSpPr txBox="1"/>
          <p:nvPr userDrawn="1"/>
        </p:nvSpPr>
        <p:spPr>
          <a:xfrm>
            <a:off x="11457266" y="6409778"/>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640289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4"/>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A349544A-F1CD-3844-BFB3-6D230A0137DD}" type="datetimeFigureOut">
              <a:rPr lang="en-US" smtClean="0"/>
              <a:t>10/17/2022</a:t>
            </a:fld>
            <a:endParaRPr lang="en-US"/>
          </a:p>
        </p:txBody>
      </p:sp>
      <p:sp>
        <p:nvSpPr>
          <p:cNvPr id="5" name="Footer Placeholder 4"/>
          <p:cNvSpPr>
            <a:spLocks noGrp="1"/>
          </p:cNvSpPr>
          <p:nvPr>
            <p:ph type="ftr" sz="quarter" idx="3"/>
          </p:nvPr>
        </p:nvSpPr>
        <p:spPr>
          <a:xfrm>
            <a:off x="4165600" y="6356354"/>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4"/>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7D871F5F-C8AF-484B-B19A-A0CBCE8C7764}" type="slidenum">
              <a:rPr lang="en-US" smtClean="0"/>
              <a:t>‹#›</a:t>
            </a:fld>
            <a:endParaRPr lang="en-US"/>
          </a:p>
        </p:txBody>
      </p:sp>
    </p:spTree>
    <p:extLst>
      <p:ext uri="{BB962C8B-B14F-4D97-AF65-F5344CB8AC3E}">
        <p14:creationId xmlns:p14="http://schemas.microsoft.com/office/powerpoint/2010/main" val="218215208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Lst>
  <p:txStyles>
    <p:titleStyle>
      <a:lvl1pPr algn="ctr" defTabSz="609585" rtl="0" eaLnBrk="1" latinLnBrk="0" hangingPunct="1">
        <a:spcBef>
          <a:spcPct val="0"/>
        </a:spcBef>
        <a:buNone/>
        <a:defRPr sz="5867" kern="1200">
          <a:solidFill>
            <a:schemeClr val="tx1"/>
          </a:solidFill>
          <a:latin typeface="Helvetica" panose="020B0604020202020204" pitchFamily="34" charset="0"/>
          <a:ea typeface="+mj-ea"/>
          <a:cs typeface="Helvetica" panose="020B0604020202020204" pitchFamily="34" charset="0"/>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Helvetica" panose="020B0604020202020204" pitchFamily="34" charset="0"/>
          <a:ea typeface="+mn-ea"/>
          <a:cs typeface="Helvetica" panose="020B0604020202020204" pitchFamily="34" charset="0"/>
        </a:defRPr>
      </a:lvl1pPr>
      <a:lvl2pPr marL="990575" indent="-380990" algn="l" defTabSz="609585" rtl="0" eaLnBrk="1" latinLnBrk="0" hangingPunct="1">
        <a:spcBef>
          <a:spcPct val="20000"/>
        </a:spcBef>
        <a:buFont typeface="Arial"/>
        <a:buChar char="–"/>
        <a:defRPr sz="3733" kern="1200">
          <a:solidFill>
            <a:schemeClr val="tx1"/>
          </a:solidFill>
          <a:latin typeface="Helvetica" panose="020B0604020202020204" pitchFamily="34" charset="0"/>
          <a:ea typeface="+mn-ea"/>
          <a:cs typeface="Helvetica" panose="020B0604020202020204" pitchFamily="34" charset="0"/>
        </a:defRPr>
      </a:lvl2pPr>
      <a:lvl3pPr marL="1523962" indent="-304792" algn="l" defTabSz="609585" rtl="0" eaLnBrk="1" latinLnBrk="0" hangingPunct="1">
        <a:spcBef>
          <a:spcPct val="20000"/>
        </a:spcBef>
        <a:buFont typeface="Arial"/>
        <a:buChar char="•"/>
        <a:defRPr sz="3200" kern="1200">
          <a:solidFill>
            <a:schemeClr val="tx1"/>
          </a:solidFill>
          <a:latin typeface="Helvetica" panose="020B0604020202020204" pitchFamily="34" charset="0"/>
          <a:ea typeface="+mn-ea"/>
          <a:cs typeface="Helvetica" panose="020B0604020202020204" pitchFamily="34" charset="0"/>
        </a:defRPr>
      </a:lvl3pPr>
      <a:lvl4pPr marL="2133547" indent="-304792" algn="l" defTabSz="609585" rtl="0" eaLnBrk="1" latinLnBrk="0" hangingPunct="1">
        <a:spcBef>
          <a:spcPct val="20000"/>
        </a:spcBef>
        <a:buFont typeface="Arial"/>
        <a:buChar char="–"/>
        <a:defRPr sz="2667" kern="1200">
          <a:solidFill>
            <a:schemeClr val="tx1"/>
          </a:solidFill>
          <a:latin typeface="Helvetica" panose="020B0604020202020204" pitchFamily="34" charset="0"/>
          <a:ea typeface="+mn-ea"/>
          <a:cs typeface="Helvetica" panose="020B0604020202020204" pitchFamily="34" charset="0"/>
        </a:defRPr>
      </a:lvl4pPr>
      <a:lvl5pPr marL="2743131" indent="-304792" algn="l" defTabSz="609585" rtl="0" eaLnBrk="1" latinLnBrk="0" hangingPunct="1">
        <a:spcBef>
          <a:spcPct val="20000"/>
        </a:spcBef>
        <a:buFont typeface="Arial"/>
        <a:buChar char="»"/>
        <a:defRPr sz="2667" kern="1200">
          <a:solidFill>
            <a:schemeClr val="tx1"/>
          </a:solidFill>
          <a:latin typeface="Helvetica" panose="020B0604020202020204" pitchFamily="34" charset="0"/>
          <a:ea typeface="+mn-ea"/>
          <a:cs typeface="Helvetica" panose="020B0604020202020204" pitchFamily="34" charset="0"/>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chart" Target="../charts/chart6.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chart" Target="../charts/chart8.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399" y="1785373"/>
            <a:ext cx="10869284" cy="1470025"/>
          </a:xfrm>
        </p:spPr>
        <p:txBody>
          <a:bodyPr>
            <a:normAutofit fontScale="90000"/>
          </a:bodyPr>
          <a:lstStyle/>
          <a:p>
            <a:pPr algn="l"/>
            <a:r>
              <a:rPr lang="en-US" sz="4400" i="1">
                <a:solidFill>
                  <a:schemeClr val="tx2"/>
                </a:solidFill>
                <a:latin typeface="Helvetica"/>
                <a:cs typeface="Helvetica"/>
              </a:rPr>
              <a:t>Listeria monocytogenes </a:t>
            </a:r>
            <a:r>
              <a:rPr lang="en-US" sz="4400">
                <a:solidFill>
                  <a:schemeClr val="tx2"/>
                </a:solidFill>
                <a:latin typeface="Helvetica"/>
                <a:cs typeface="Helvetica"/>
              </a:rPr>
              <a:t>infections linked to </a:t>
            </a:r>
            <a:r>
              <a:rPr lang="en-US" sz="4400">
                <a:solidFill>
                  <a:srgbClr val="7030A0"/>
                </a:solidFill>
                <a:latin typeface="Helvetica"/>
                <a:cs typeface="Helvetica"/>
              </a:rPr>
              <a:t>Brand A</a:t>
            </a:r>
            <a:r>
              <a:rPr lang="en-US" sz="4400">
                <a:solidFill>
                  <a:schemeClr val="tx2"/>
                </a:solidFill>
                <a:latin typeface="Helvetica"/>
                <a:cs typeface="Helvetica"/>
              </a:rPr>
              <a:t> Packaged Salads: FDA investigation</a:t>
            </a:r>
          </a:p>
        </p:txBody>
      </p:sp>
      <p:pic>
        <p:nvPicPr>
          <p:cNvPr id="4" name="Picture 3">
            <a:extLst>
              <a:ext uri="{FF2B5EF4-FFF2-40B4-BE49-F238E27FC236}">
                <a16:creationId xmlns:a16="http://schemas.microsoft.com/office/drawing/2014/main" id="{A2521FCB-A480-4A2C-AFE7-C43BA68014D1}"/>
              </a:ext>
            </a:extLst>
          </p:cNvPr>
          <p:cNvPicPr>
            <a:picLocks noChangeAspect="1"/>
          </p:cNvPicPr>
          <p:nvPr/>
        </p:nvPicPr>
        <p:blipFill>
          <a:blip r:embed="rId3"/>
          <a:stretch>
            <a:fillRect/>
          </a:stretch>
        </p:blipFill>
        <p:spPr>
          <a:xfrm>
            <a:off x="7995508" y="5479846"/>
            <a:ext cx="4133824" cy="1325716"/>
          </a:xfrm>
          <a:prstGeom prst="rect">
            <a:avLst/>
          </a:prstGeom>
        </p:spPr>
      </p:pic>
      <p:sp>
        <p:nvSpPr>
          <p:cNvPr id="5" name="TextBox 4">
            <a:extLst>
              <a:ext uri="{FF2B5EF4-FFF2-40B4-BE49-F238E27FC236}">
                <a16:creationId xmlns:a16="http://schemas.microsoft.com/office/drawing/2014/main" id="{2F5CD381-8DB3-4DF3-BCB3-E6185F10EFBB}"/>
              </a:ext>
            </a:extLst>
          </p:cNvPr>
          <p:cNvSpPr txBox="1"/>
          <p:nvPr/>
        </p:nvSpPr>
        <p:spPr>
          <a:xfrm>
            <a:off x="781235" y="4142467"/>
            <a:ext cx="8229600" cy="769441"/>
          </a:xfrm>
          <a:prstGeom prst="rect">
            <a:avLst/>
          </a:prstGeom>
          <a:noFill/>
        </p:spPr>
        <p:txBody>
          <a:bodyPr wrap="square" rtlCol="0">
            <a:spAutoFit/>
          </a:bodyPr>
          <a:lstStyle/>
          <a:p>
            <a:r>
              <a:rPr lang="en-US" sz="2400">
                <a:solidFill>
                  <a:schemeClr val="accent1"/>
                </a:solidFill>
                <a:latin typeface="Helvetica" panose="020B0604020202020204" pitchFamily="34" charset="0"/>
                <a:cs typeface="Helvetica" panose="020B0604020202020204" pitchFamily="34" charset="0"/>
              </a:rPr>
              <a:t>Asma Madad, MS MPH CPH</a:t>
            </a:r>
          </a:p>
          <a:p>
            <a:r>
              <a:rPr lang="en-US" sz="2000">
                <a:solidFill>
                  <a:schemeClr val="accent1"/>
                </a:solidFill>
                <a:latin typeface="Helvetica" panose="020B0604020202020204" pitchFamily="34" charset="0"/>
                <a:cs typeface="Helvetica" panose="020B0604020202020204" pitchFamily="34" charset="0"/>
              </a:rPr>
              <a:t>Coordinated Outbreak Response and Evaluation (CORE) Network</a:t>
            </a:r>
          </a:p>
        </p:txBody>
      </p:sp>
      <p:sp>
        <p:nvSpPr>
          <p:cNvPr id="6" name="TextBox 5">
            <a:extLst>
              <a:ext uri="{FF2B5EF4-FFF2-40B4-BE49-F238E27FC236}">
                <a16:creationId xmlns:a16="http://schemas.microsoft.com/office/drawing/2014/main" id="{A6F239B2-4BC6-4C45-8711-FAD9CDFB02CD}"/>
              </a:ext>
            </a:extLst>
          </p:cNvPr>
          <p:cNvSpPr txBox="1"/>
          <p:nvPr/>
        </p:nvSpPr>
        <p:spPr>
          <a:xfrm>
            <a:off x="781235" y="5737423"/>
            <a:ext cx="6294268" cy="707886"/>
          </a:xfrm>
          <a:prstGeom prst="rect">
            <a:avLst/>
          </a:prstGeom>
          <a:noFill/>
        </p:spPr>
        <p:txBody>
          <a:bodyPr wrap="square" rtlCol="0">
            <a:spAutoFit/>
          </a:bodyPr>
          <a:lstStyle/>
          <a:p>
            <a:r>
              <a:rPr lang="en-US" sz="2000">
                <a:solidFill>
                  <a:schemeClr val="accent1"/>
                </a:solidFill>
                <a:latin typeface="Helvetica" panose="020B0604020202020204" pitchFamily="34" charset="0"/>
                <a:cs typeface="Helvetica" panose="020B0604020202020204" pitchFamily="34" charset="0"/>
              </a:rPr>
              <a:t>2022 </a:t>
            </a:r>
            <a:r>
              <a:rPr lang="en-US" sz="2000" err="1">
                <a:solidFill>
                  <a:schemeClr val="accent1"/>
                </a:solidFill>
                <a:latin typeface="Helvetica" panose="020B0604020202020204" pitchFamily="34" charset="0"/>
                <a:cs typeface="Helvetica" panose="020B0604020202020204" pitchFamily="34" charset="0"/>
              </a:rPr>
              <a:t>GenomeTrakr</a:t>
            </a:r>
            <a:r>
              <a:rPr lang="en-US" sz="2000">
                <a:solidFill>
                  <a:schemeClr val="accent1"/>
                </a:solidFill>
                <a:latin typeface="Helvetica" panose="020B0604020202020204" pitchFamily="34" charset="0"/>
                <a:cs typeface="Helvetica" panose="020B0604020202020204" pitchFamily="34" charset="0"/>
              </a:rPr>
              <a:t> Meeting</a:t>
            </a:r>
          </a:p>
          <a:p>
            <a:r>
              <a:rPr lang="en-US" sz="2000">
                <a:solidFill>
                  <a:schemeClr val="accent1"/>
                </a:solidFill>
                <a:latin typeface="Helvetica" panose="020B0604020202020204" pitchFamily="34" charset="0"/>
                <a:cs typeface="Helvetica" panose="020B0604020202020204" pitchFamily="34" charset="0"/>
              </a:rPr>
              <a:t>10/20/2022</a:t>
            </a:r>
          </a:p>
        </p:txBody>
      </p:sp>
    </p:spTree>
    <p:extLst>
      <p:ext uri="{BB962C8B-B14F-4D97-AF65-F5344CB8AC3E}">
        <p14:creationId xmlns:p14="http://schemas.microsoft.com/office/powerpoint/2010/main" val="2744555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35">
            <a:extLst>
              <a:ext uri="{FF2B5EF4-FFF2-40B4-BE49-F238E27FC236}">
                <a16:creationId xmlns:a16="http://schemas.microsoft.com/office/drawing/2014/main" id="{AA9C076D-7FDE-4BC9-A91D-31F9E4A6E2E7}"/>
              </a:ext>
            </a:extLst>
          </p:cNvPr>
          <p:cNvSpPr>
            <a:spLocks noGrp="1"/>
          </p:cNvSpPr>
          <p:nvPr>
            <p:ph type="title"/>
          </p:nvPr>
        </p:nvSpPr>
        <p:spPr/>
        <p:txBody>
          <a:bodyPr>
            <a:normAutofit/>
          </a:bodyPr>
          <a:lstStyle/>
          <a:p>
            <a:r>
              <a:rPr lang="en-US" b="1">
                <a:solidFill>
                  <a:srgbClr val="007CBA"/>
                </a:solidFill>
              </a:rPr>
              <a:t>Brand A</a:t>
            </a:r>
            <a:r>
              <a:rPr lang="en-US" sz="4000" b="1">
                <a:solidFill>
                  <a:srgbClr val="007CBA"/>
                </a:solidFill>
              </a:rPr>
              <a:t> Activities</a:t>
            </a:r>
            <a:endParaRPr lang="en-US"/>
          </a:p>
        </p:txBody>
      </p:sp>
      <p:sp>
        <p:nvSpPr>
          <p:cNvPr id="37" name="Content Placeholder 36">
            <a:extLst>
              <a:ext uri="{FF2B5EF4-FFF2-40B4-BE49-F238E27FC236}">
                <a16:creationId xmlns:a16="http://schemas.microsoft.com/office/drawing/2014/main" id="{2C5CCE04-6AEE-442C-B447-8CA5397D1DB5}"/>
              </a:ext>
            </a:extLst>
          </p:cNvPr>
          <p:cNvSpPr>
            <a:spLocks noGrp="1"/>
          </p:cNvSpPr>
          <p:nvPr>
            <p:ph idx="1"/>
          </p:nvPr>
        </p:nvSpPr>
        <p:spPr>
          <a:xfrm>
            <a:off x="275622" y="1023527"/>
            <a:ext cx="9667368" cy="3129705"/>
          </a:xfrm>
        </p:spPr>
        <p:txBody>
          <a:bodyPr vert="horz" lIns="91440" tIns="45720" rIns="91440" bIns="45720" rtlCol="0" anchor="t">
            <a:normAutofit fontScale="70000" lnSpcReduction="20000"/>
          </a:bodyPr>
          <a:lstStyle/>
          <a:p>
            <a:pPr marL="456565" indent="-456565"/>
            <a:r>
              <a:rPr lang="en-US" sz="5000" dirty="0">
                <a:solidFill>
                  <a:srgbClr val="7030A0"/>
                </a:solidFill>
                <a:latin typeface="Helvetica"/>
                <a:cs typeface="Helvetica"/>
              </a:rPr>
              <a:t>Brand A </a:t>
            </a:r>
            <a:r>
              <a:rPr lang="en-US" sz="5000" dirty="0">
                <a:latin typeface="Helvetica"/>
                <a:cs typeface="Helvetica"/>
              </a:rPr>
              <a:t>initiated their own investigation and shared findings, product samples, isolates, and other data with FDA</a:t>
            </a:r>
            <a:endParaRPr lang="en-US" sz="5000" dirty="0">
              <a:solidFill>
                <a:srgbClr val="7030A0"/>
              </a:solidFill>
              <a:latin typeface="Helvetica"/>
              <a:cs typeface="Helvetica"/>
            </a:endParaRPr>
          </a:p>
          <a:p>
            <a:pPr marL="989965" lvl="1" indent="-380365"/>
            <a:r>
              <a:rPr lang="en-US" sz="4500" i="1" dirty="0">
                <a:latin typeface="Helvetica" panose="020B0604020202020204" pitchFamily="34" charset="0"/>
              </a:rPr>
              <a:t>L. monocytogenes </a:t>
            </a:r>
            <a:r>
              <a:rPr lang="en-US" sz="4500" dirty="0">
                <a:latin typeface="Helvetica" panose="020B0604020202020204" pitchFamily="34" charset="0"/>
              </a:rPr>
              <a:t>detected by </a:t>
            </a:r>
            <a:r>
              <a:rPr lang="en-US" sz="4500" dirty="0">
                <a:solidFill>
                  <a:srgbClr val="7030A0"/>
                </a:solidFill>
                <a:latin typeface="Helvetica" panose="020B0604020202020204" pitchFamily="34" charset="0"/>
              </a:rPr>
              <a:t>Brand A</a:t>
            </a:r>
            <a:r>
              <a:rPr lang="en-US" sz="4500" dirty="0">
                <a:latin typeface="Helvetica" panose="020B0604020202020204" pitchFamily="34" charset="0"/>
              </a:rPr>
              <a:t> on processing/harvesting equipment and in recalled finished product; isolates shared with FDA matched the outbreak strain</a:t>
            </a:r>
          </a:p>
          <a:p>
            <a:pPr marL="456565" indent="-456565"/>
            <a:endParaRPr lang="en-US" dirty="0"/>
          </a:p>
        </p:txBody>
      </p:sp>
      <p:sp>
        <p:nvSpPr>
          <p:cNvPr id="40" name="TextBox 39">
            <a:extLst>
              <a:ext uri="{FF2B5EF4-FFF2-40B4-BE49-F238E27FC236}">
                <a16:creationId xmlns:a16="http://schemas.microsoft.com/office/drawing/2014/main" id="{C6F23C9B-0D4F-4599-91D7-FA5F4D7C6DD3}"/>
              </a:ext>
            </a:extLst>
          </p:cNvPr>
          <p:cNvSpPr txBox="1"/>
          <p:nvPr/>
        </p:nvSpPr>
        <p:spPr>
          <a:xfrm>
            <a:off x="275622" y="4624726"/>
            <a:ext cx="353943" cy="1699259"/>
          </a:xfrm>
          <a:prstGeom prst="rect">
            <a:avLst/>
          </a:prstGeom>
          <a:noFill/>
        </p:spPr>
        <p:txBody>
          <a:bodyPr vert="vert270" wrap="square" rtlCol="0">
            <a:spAutoFit/>
          </a:bodyPr>
          <a:lstStyle/>
          <a:p>
            <a:pPr algn="ctr"/>
            <a:r>
              <a:rPr lang="en-US" sz="1100" dirty="0"/>
              <a:t>Number of cases**</a:t>
            </a:r>
          </a:p>
        </p:txBody>
      </p:sp>
      <p:sp>
        <p:nvSpPr>
          <p:cNvPr id="43" name="TextBox 42">
            <a:extLst>
              <a:ext uri="{FF2B5EF4-FFF2-40B4-BE49-F238E27FC236}">
                <a16:creationId xmlns:a16="http://schemas.microsoft.com/office/drawing/2014/main" id="{F5A1F9C3-2E4F-41BE-99F8-4F5965F1E32F}"/>
              </a:ext>
            </a:extLst>
          </p:cNvPr>
          <p:cNvSpPr txBox="1"/>
          <p:nvPr/>
        </p:nvSpPr>
        <p:spPr>
          <a:xfrm>
            <a:off x="1429719" y="4363116"/>
            <a:ext cx="4507181" cy="261610"/>
          </a:xfrm>
          <a:prstGeom prst="rect">
            <a:avLst/>
          </a:prstGeom>
          <a:noFill/>
        </p:spPr>
        <p:txBody>
          <a:bodyPr wrap="square" rtlCol="0">
            <a:spAutoFit/>
          </a:bodyPr>
          <a:lstStyle/>
          <a:p>
            <a:r>
              <a:rPr lang="en-US" sz="1050" i="1" dirty="0"/>
              <a:t>**Clinical cases prior to Jan 2021 not included in timeline</a:t>
            </a:r>
          </a:p>
        </p:txBody>
      </p:sp>
      <p:graphicFrame>
        <p:nvGraphicFramePr>
          <p:cNvPr id="9" name="Chart 8">
            <a:extLst>
              <a:ext uri="{FF2B5EF4-FFF2-40B4-BE49-F238E27FC236}">
                <a16:creationId xmlns:a16="http://schemas.microsoft.com/office/drawing/2014/main" id="{28CBAF1E-B5DA-4874-AEE9-3310D2C4CB1D}"/>
              </a:ext>
            </a:extLst>
          </p:cNvPr>
          <p:cNvGraphicFramePr>
            <a:graphicFrameLocks/>
          </p:cNvGraphicFramePr>
          <p:nvPr>
            <p:extLst>
              <p:ext uri="{D42A27DB-BD31-4B8C-83A1-F6EECF244321}">
                <p14:modId xmlns:p14="http://schemas.microsoft.com/office/powerpoint/2010/main" val="1652185978"/>
              </p:ext>
            </p:extLst>
          </p:nvPr>
        </p:nvGraphicFramePr>
        <p:xfrm>
          <a:off x="629565" y="4021584"/>
          <a:ext cx="10197170" cy="272709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69816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graphical user interface&#10;&#10;Description automatically generated">
            <a:extLst>
              <a:ext uri="{FF2B5EF4-FFF2-40B4-BE49-F238E27FC236}">
                <a16:creationId xmlns:a16="http://schemas.microsoft.com/office/drawing/2014/main" id="{915C2D95-ABF0-4539-90FD-891EDEC638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6275" y="786089"/>
            <a:ext cx="3680460" cy="6071911"/>
          </a:xfrm>
          <a:prstGeom prst="rect">
            <a:avLst/>
          </a:prstGeom>
        </p:spPr>
      </p:pic>
      <p:sp>
        <p:nvSpPr>
          <p:cNvPr id="2" name="Title 1">
            <a:extLst>
              <a:ext uri="{FF2B5EF4-FFF2-40B4-BE49-F238E27FC236}">
                <a16:creationId xmlns:a16="http://schemas.microsoft.com/office/drawing/2014/main" id="{159D1825-34B6-4A4F-A59B-DC12EB200E0D}"/>
              </a:ext>
            </a:extLst>
          </p:cNvPr>
          <p:cNvSpPr>
            <a:spLocks noGrp="1"/>
          </p:cNvSpPr>
          <p:nvPr>
            <p:ph type="title"/>
          </p:nvPr>
        </p:nvSpPr>
        <p:spPr/>
        <p:txBody>
          <a:bodyPr>
            <a:normAutofit/>
          </a:bodyPr>
          <a:lstStyle/>
          <a:p>
            <a:r>
              <a:rPr lang="en-US" b="1" dirty="0">
                <a:latin typeface="Helvetica"/>
                <a:cs typeface="Helvetica"/>
              </a:rPr>
              <a:t>…A Whole Lot of Sequencing Going On…</a:t>
            </a:r>
          </a:p>
        </p:txBody>
      </p:sp>
      <p:sp>
        <p:nvSpPr>
          <p:cNvPr id="11" name="TextBox 10">
            <a:extLst>
              <a:ext uri="{FF2B5EF4-FFF2-40B4-BE49-F238E27FC236}">
                <a16:creationId xmlns:a16="http://schemas.microsoft.com/office/drawing/2014/main" id="{2BF1CF1C-028E-4174-ADC1-090EAE0C6037}"/>
              </a:ext>
            </a:extLst>
          </p:cNvPr>
          <p:cNvSpPr txBox="1"/>
          <p:nvPr/>
        </p:nvSpPr>
        <p:spPr>
          <a:xfrm>
            <a:off x="650125" y="2282739"/>
            <a:ext cx="8065770" cy="224676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2800">
                <a:latin typeface="Helvetica"/>
                <a:cs typeface="Helvetica"/>
              </a:rPr>
              <a:t>Main Outbreak Clade 0-13 SNPs (mean 2.58)</a:t>
            </a:r>
          </a:p>
          <a:p>
            <a:pPr marL="285750" indent="-285750">
              <a:buFont typeface="Arial" panose="020B0604020202020204" pitchFamily="34" charset="0"/>
              <a:buChar char="•"/>
            </a:pPr>
            <a:r>
              <a:rPr lang="en-US" sz="2800">
                <a:latin typeface="Helvetica" panose="020B0604020202020204" pitchFamily="34" charset="0"/>
                <a:cs typeface="Helvetica" panose="020B0604020202020204" pitchFamily="34" charset="0"/>
              </a:rPr>
              <a:t>~60 product isolates </a:t>
            </a:r>
          </a:p>
          <a:p>
            <a:pPr marL="285750" indent="-285750">
              <a:buFont typeface="Arial" panose="020B0604020202020204" pitchFamily="34" charset="0"/>
              <a:buChar char="•"/>
            </a:pPr>
            <a:r>
              <a:rPr lang="en-US" sz="2800">
                <a:latin typeface="Helvetica" panose="020B0604020202020204" pitchFamily="34" charset="0"/>
                <a:cs typeface="Helvetica" panose="020B0604020202020204" pitchFamily="34" charset="0"/>
              </a:rPr>
              <a:t>~31 environmental isolates</a:t>
            </a:r>
          </a:p>
          <a:p>
            <a:pPr marL="285750" indent="-285750">
              <a:buFont typeface="Arial" panose="020B0604020202020204" pitchFamily="34" charset="0"/>
              <a:buChar char="•"/>
            </a:pPr>
            <a:r>
              <a:rPr lang="en-US" sz="2800">
                <a:latin typeface="Helvetica" panose="020B0604020202020204" pitchFamily="34" charset="0"/>
                <a:cs typeface="Helvetica" panose="020B0604020202020204" pitchFamily="34" charset="0"/>
              </a:rPr>
              <a:t>Raw sequencing data also provided by Brand A</a:t>
            </a:r>
          </a:p>
          <a:p>
            <a:pPr marL="285750" indent="-285750">
              <a:buFont typeface="Arial" panose="020B0604020202020204" pitchFamily="34" charset="0"/>
              <a:buChar char="•"/>
            </a:pPr>
            <a:endParaRPr lang="en-US" sz="280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941568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D1825-34B6-4A4F-A59B-DC12EB200E0D}"/>
              </a:ext>
            </a:extLst>
          </p:cNvPr>
          <p:cNvSpPr>
            <a:spLocks noGrp="1"/>
          </p:cNvSpPr>
          <p:nvPr>
            <p:ph type="title"/>
          </p:nvPr>
        </p:nvSpPr>
        <p:spPr/>
        <p:txBody>
          <a:bodyPr>
            <a:normAutofit/>
          </a:bodyPr>
          <a:lstStyle/>
          <a:p>
            <a:r>
              <a:rPr lang="en-US" b="1">
                <a:latin typeface="Helvetica"/>
                <a:cs typeface="Helvetica"/>
              </a:rPr>
              <a:t>Conclusions/Outcomes</a:t>
            </a:r>
          </a:p>
        </p:txBody>
      </p:sp>
      <p:sp>
        <p:nvSpPr>
          <p:cNvPr id="3" name="Content Placeholder 2">
            <a:extLst>
              <a:ext uri="{FF2B5EF4-FFF2-40B4-BE49-F238E27FC236}">
                <a16:creationId xmlns:a16="http://schemas.microsoft.com/office/drawing/2014/main" id="{18EC48F9-541F-4898-902B-D1D1145E55B0}"/>
              </a:ext>
            </a:extLst>
          </p:cNvPr>
          <p:cNvSpPr>
            <a:spLocks noGrp="1"/>
          </p:cNvSpPr>
          <p:nvPr>
            <p:ph idx="1"/>
          </p:nvPr>
        </p:nvSpPr>
        <p:spPr/>
        <p:txBody>
          <a:bodyPr vert="horz" lIns="91440" tIns="45720" rIns="91440" bIns="45720" rtlCol="0" anchor="t">
            <a:noAutofit/>
          </a:bodyPr>
          <a:lstStyle/>
          <a:p>
            <a:pPr marL="456565" indent="-456565"/>
            <a:r>
              <a:rPr lang="en-US" sz="3200">
                <a:latin typeface="Helvetica"/>
                <a:cs typeface="Helvetica"/>
              </a:rPr>
              <a:t>Cases ranging several years, limited exposure history impacted traceback</a:t>
            </a:r>
          </a:p>
          <a:p>
            <a:pPr marL="456565" indent="-456565"/>
            <a:r>
              <a:rPr lang="en-US" sz="3200">
                <a:latin typeface="Helvetica"/>
                <a:cs typeface="Helvetica"/>
              </a:rPr>
              <a:t>Routine and outbreak-directed state sampling provided key pieces of evidence</a:t>
            </a:r>
          </a:p>
          <a:p>
            <a:pPr marL="456565" indent="-456565"/>
            <a:r>
              <a:rPr lang="en-US" sz="3200">
                <a:latin typeface="Helvetica"/>
                <a:cs typeface="Helvetica"/>
              </a:rPr>
              <a:t>Cooperation and information sharing with </a:t>
            </a:r>
            <a:r>
              <a:rPr lang="en-US" sz="3200">
                <a:solidFill>
                  <a:srgbClr val="7030A0"/>
                </a:solidFill>
                <a:latin typeface="Helvetica"/>
                <a:cs typeface="Helvetica"/>
              </a:rPr>
              <a:t>Brand A </a:t>
            </a:r>
            <a:r>
              <a:rPr lang="en-US" sz="3200">
                <a:latin typeface="Helvetica"/>
                <a:cs typeface="Helvetica"/>
              </a:rPr>
              <a:t>assisted investigation progress</a:t>
            </a:r>
          </a:p>
          <a:p>
            <a:pPr marL="456565" indent="-456565"/>
            <a:r>
              <a:rPr lang="en-US" sz="3200">
                <a:latin typeface="Helvetica"/>
                <a:cs typeface="Helvetica"/>
              </a:rPr>
              <a:t>Two processing facilities temporarily ceased operations for additional cleaning and sanitization</a:t>
            </a:r>
          </a:p>
          <a:p>
            <a:pPr marL="456565" indent="-456565"/>
            <a:endParaRPr lang="en-US" sz="3200"/>
          </a:p>
        </p:txBody>
      </p:sp>
      <p:pic>
        <p:nvPicPr>
          <p:cNvPr id="5" name="Picture 4" descr="Close-up of hands shaking&#10;&#10;Description automatically generated">
            <a:extLst>
              <a:ext uri="{FF2B5EF4-FFF2-40B4-BE49-F238E27FC236}">
                <a16:creationId xmlns:a16="http://schemas.microsoft.com/office/drawing/2014/main" id="{1D5E9E0D-F64B-4825-BC4C-FDF038C51E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69418" y="5305183"/>
            <a:ext cx="2346960" cy="1005840"/>
          </a:xfrm>
          <a:prstGeom prst="rect">
            <a:avLst/>
          </a:prstGeom>
        </p:spPr>
      </p:pic>
      <p:pic>
        <p:nvPicPr>
          <p:cNvPr id="7" name="Picture 6" descr="A picture containing salad, plant, vegetable, plastic&#10;&#10;Description automatically generated">
            <a:extLst>
              <a:ext uri="{FF2B5EF4-FFF2-40B4-BE49-F238E27FC236}">
                <a16:creationId xmlns:a16="http://schemas.microsoft.com/office/drawing/2014/main" id="{D0C9FFB7-E24F-4D45-B1F1-A718827319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55279" y="5194716"/>
            <a:ext cx="1856853" cy="1485481"/>
          </a:xfrm>
          <a:prstGeom prst="rect">
            <a:avLst/>
          </a:prstGeom>
        </p:spPr>
      </p:pic>
    </p:spTree>
    <p:extLst>
      <p:ext uri="{BB962C8B-B14F-4D97-AF65-F5344CB8AC3E}">
        <p14:creationId xmlns:p14="http://schemas.microsoft.com/office/powerpoint/2010/main" val="2413461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7476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608E8B3-8157-42AA-B02A-AB02AD9C10F1}"/>
              </a:ext>
            </a:extLst>
          </p:cNvPr>
          <p:cNvSpPr>
            <a:spLocks noGrp="1"/>
          </p:cNvSpPr>
          <p:nvPr>
            <p:ph type="title"/>
          </p:nvPr>
        </p:nvSpPr>
        <p:spPr/>
        <p:txBody>
          <a:bodyPr>
            <a:normAutofit/>
          </a:bodyPr>
          <a:lstStyle/>
          <a:p>
            <a:r>
              <a:rPr lang="en-US" sz="4000"/>
              <a:t>Jan 2019 Investigation</a:t>
            </a:r>
          </a:p>
        </p:txBody>
      </p:sp>
      <p:sp>
        <p:nvSpPr>
          <p:cNvPr id="7" name="Text Placeholder 6">
            <a:extLst>
              <a:ext uri="{FF2B5EF4-FFF2-40B4-BE49-F238E27FC236}">
                <a16:creationId xmlns:a16="http://schemas.microsoft.com/office/drawing/2014/main" id="{39D59EA0-030C-4AAE-BF1D-AEFA7C3D3866}"/>
              </a:ext>
            </a:extLst>
          </p:cNvPr>
          <p:cNvSpPr>
            <a:spLocks noGrp="1"/>
          </p:cNvSpPr>
          <p:nvPr>
            <p:ph idx="1"/>
          </p:nvPr>
        </p:nvSpPr>
        <p:spPr>
          <a:xfrm>
            <a:off x="423264" y="913655"/>
            <a:ext cx="11345471" cy="5030689"/>
          </a:xfrm>
        </p:spPr>
        <p:txBody>
          <a:bodyPr>
            <a:normAutofit/>
          </a:bodyPr>
          <a:lstStyle/>
          <a:p>
            <a:r>
              <a:rPr lang="en-US" sz="3200"/>
              <a:t>5 cases from 5 states: IA, MD, OH, PA, TX</a:t>
            </a:r>
          </a:p>
          <a:p>
            <a:pPr lvl="1"/>
            <a:r>
              <a:rPr lang="en-US" sz="3200"/>
              <a:t>Isolation dates 8/16/2014 – 1/23/2019</a:t>
            </a:r>
          </a:p>
          <a:p>
            <a:pPr lvl="1"/>
            <a:r>
              <a:rPr lang="en-US" sz="3200"/>
              <a:t>Isolates within 0-11 alleles by </a:t>
            </a:r>
            <a:r>
              <a:rPr lang="en-US" sz="3200" err="1"/>
              <a:t>wgMLST</a:t>
            </a:r>
            <a:endParaRPr lang="en-US" sz="3200"/>
          </a:p>
        </p:txBody>
      </p:sp>
      <p:graphicFrame>
        <p:nvGraphicFramePr>
          <p:cNvPr id="17" name="Chart 16">
            <a:extLst>
              <a:ext uri="{FF2B5EF4-FFF2-40B4-BE49-F238E27FC236}">
                <a16:creationId xmlns:a16="http://schemas.microsoft.com/office/drawing/2014/main" id="{0BBFD155-341C-44ED-B4C1-20A4CAFB400C}"/>
              </a:ext>
            </a:extLst>
          </p:cNvPr>
          <p:cNvGraphicFramePr>
            <a:graphicFrameLocks/>
          </p:cNvGraphicFramePr>
          <p:nvPr>
            <p:extLst>
              <p:ext uri="{D42A27DB-BD31-4B8C-83A1-F6EECF244321}">
                <p14:modId xmlns:p14="http://schemas.microsoft.com/office/powerpoint/2010/main" val="1862635751"/>
              </p:ext>
            </p:extLst>
          </p:nvPr>
        </p:nvGraphicFramePr>
        <p:xfrm>
          <a:off x="793101" y="4273420"/>
          <a:ext cx="10889911" cy="2433547"/>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2D3D4207-3EA2-4ABE-9D57-761C364904EA}"/>
              </a:ext>
            </a:extLst>
          </p:cNvPr>
          <p:cNvSpPr txBox="1"/>
          <p:nvPr/>
        </p:nvSpPr>
        <p:spPr>
          <a:xfrm>
            <a:off x="404498" y="4474894"/>
            <a:ext cx="353943" cy="1699259"/>
          </a:xfrm>
          <a:prstGeom prst="rect">
            <a:avLst/>
          </a:prstGeom>
          <a:noFill/>
        </p:spPr>
        <p:txBody>
          <a:bodyPr vert="vert270" wrap="square" rtlCol="0">
            <a:spAutoFit/>
          </a:bodyPr>
          <a:lstStyle/>
          <a:p>
            <a:pPr algn="ctr"/>
            <a:r>
              <a:rPr lang="en-US" sz="1100"/>
              <a:t>Number of cases**</a:t>
            </a:r>
          </a:p>
        </p:txBody>
      </p:sp>
      <p:sp>
        <p:nvSpPr>
          <p:cNvPr id="9" name="TextBox 8">
            <a:extLst>
              <a:ext uri="{FF2B5EF4-FFF2-40B4-BE49-F238E27FC236}">
                <a16:creationId xmlns:a16="http://schemas.microsoft.com/office/drawing/2014/main" id="{1D0B495A-5CF2-42D7-B8A7-CA313BD530DD}"/>
              </a:ext>
            </a:extLst>
          </p:cNvPr>
          <p:cNvSpPr txBox="1"/>
          <p:nvPr/>
        </p:nvSpPr>
        <p:spPr>
          <a:xfrm rot="5400000">
            <a:off x="6431248" y="2647341"/>
            <a:ext cx="338554" cy="3240396"/>
          </a:xfrm>
          <a:prstGeom prst="rect">
            <a:avLst/>
          </a:prstGeom>
          <a:noFill/>
        </p:spPr>
        <p:txBody>
          <a:bodyPr vert="vert270" wrap="square" rtlCol="0">
            <a:spAutoFit/>
          </a:bodyPr>
          <a:lstStyle/>
          <a:p>
            <a:pPr algn="ctr"/>
            <a:r>
              <a:rPr lang="en-US" sz="1000" i="1"/>
              <a:t>**Clinical case from 2014 not included in timeline</a:t>
            </a:r>
          </a:p>
        </p:txBody>
      </p:sp>
    </p:spTree>
    <p:extLst>
      <p:ext uri="{BB962C8B-B14F-4D97-AF65-F5344CB8AC3E}">
        <p14:creationId xmlns:p14="http://schemas.microsoft.com/office/powerpoint/2010/main" val="3398717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608E8B3-8157-42AA-B02A-AB02AD9C10F1}"/>
              </a:ext>
            </a:extLst>
          </p:cNvPr>
          <p:cNvSpPr>
            <a:spLocks noGrp="1"/>
          </p:cNvSpPr>
          <p:nvPr>
            <p:ph type="title"/>
          </p:nvPr>
        </p:nvSpPr>
        <p:spPr/>
        <p:txBody>
          <a:bodyPr>
            <a:normAutofit/>
          </a:bodyPr>
          <a:lstStyle/>
          <a:p>
            <a:r>
              <a:rPr lang="en-US" sz="4000"/>
              <a:t>Jan 2019 Investigation</a:t>
            </a:r>
          </a:p>
        </p:txBody>
      </p:sp>
      <p:sp>
        <p:nvSpPr>
          <p:cNvPr id="7" name="Text Placeholder 6">
            <a:extLst>
              <a:ext uri="{FF2B5EF4-FFF2-40B4-BE49-F238E27FC236}">
                <a16:creationId xmlns:a16="http://schemas.microsoft.com/office/drawing/2014/main" id="{39D59EA0-030C-4AAE-BF1D-AEFA7C3D3866}"/>
              </a:ext>
            </a:extLst>
          </p:cNvPr>
          <p:cNvSpPr>
            <a:spLocks noGrp="1"/>
          </p:cNvSpPr>
          <p:nvPr>
            <p:ph idx="1"/>
          </p:nvPr>
        </p:nvSpPr>
        <p:spPr>
          <a:xfrm>
            <a:off x="423264" y="913655"/>
            <a:ext cx="11345471" cy="5030689"/>
          </a:xfrm>
        </p:spPr>
        <p:txBody>
          <a:bodyPr>
            <a:normAutofit/>
          </a:bodyPr>
          <a:lstStyle/>
          <a:p>
            <a:r>
              <a:rPr lang="en-US" sz="3200"/>
              <a:t>5 cases from 5 states: IA, MD, OH, PA, TX</a:t>
            </a:r>
          </a:p>
          <a:p>
            <a:pPr lvl="1"/>
            <a:r>
              <a:rPr lang="en-US" sz="3200"/>
              <a:t>Isolation dates 8/16/2014 – 1/23/2019</a:t>
            </a:r>
          </a:p>
          <a:p>
            <a:pPr lvl="1"/>
            <a:r>
              <a:rPr lang="en-US" sz="3200"/>
              <a:t>Isolates within 0-11 alleles by </a:t>
            </a:r>
            <a:r>
              <a:rPr lang="en-US" sz="3200" err="1"/>
              <a:t>wgMLST</a:t>
            </a:r>
            <a:endParaRPr lang="en-US" sz="3200"/>
          </a:p>
        </p:txBody>
      </p:sp>
      <p:graphicFrame>
        <p:nvGraphicFramePr>
          <p:cNvPr id="17" name="Chart 16">
            <a:extLst>
              <a:ext uri="{FF2B5EF4-FFF2-40B4-BE49-F238E27FC236}">
                <a16:creationId xmlns:a16="http://schemas.microsoft.com/office/drawing/2014/main" id="{0BBFD155-341C-44ED-B4C1-20A4CAFB400C}"/>
              </a:ext>
            </a:extLst>
          </p:cNvPr>
          <p:cNvGraphicFramePr>
            <a:graphicFrameLocks/>
          </p:cNvGraphicFramePr>
          <p:nvPr>
            <p:extLst>
              <p:ext uri="{D42A27DB-BD31-4B8C-83A1-F6EECF244321}">
                <p14:modId xmlns:p14="http://schemas.microsoft.com/office/powerpoint/2010/main" val="3222966468"/>
              </p:ext>
            </p:extLst>
          </p:nvPr>
        </p:nvGraphicFramePr>
        <p:xfrm>
          <a:off x="793101" y="4273420"/>
          <a:ext cx="10889911" cy="2433547"/>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2D3D4207-3EA2-4ABE-9D57-761C364904EA}"/>
              </a:ext>
            </a:extLst>
          </p:cNvPr>
          <p:cNvSpPr txBox="1"/>
          <p:nvPr/>
        </p:nvSpPr>
        <p:spPr>
          <a:xfrm>
            <a:off x="404498" y="4474894"/>
            <a:ext cx="353943" cy="1699259"/>
          </a:xfrm>
          <a:prstGeom prst="rect">
            <a:avLst/>
          </a:prstGeom>
          <a:noFill/>
        </p:spPr>
        <p:txBody>
          <a:bodyPr vert="vert270" wrap="square" rtlCol="0">
            <a:spAutoFit/>
          </a:bodyPr>
          <a:lstStyle/>
          <a:p>
            <a:pPr algn="ctr"/>
            <a:r>
              <a:rPr lang="en-US" sz="1100"/>
              <a:t>Number of cases**</a:t>
            </a:r>
          </a:p>
        </p:txBody>
      </p:sp>
      <p:sp>
        <p:nvSpPr>
          <p:cNvPr id="9" name="TextBox 8">
            <a:extLst>
              <a:ext uri="{FF2B5EF4-FFF2-40B4-BE49-F238E27FC236}">
                <a16:creationId xmlns:a16="http://schemas.microsoft.com/office/drawing/2014/main" id="{1D0B495A-5CF2-42D7-B8A7-CA313BD530DD}"/>
              </a:ext>
            </a:extLst>
          </p:cNvPr>
          <p:cNvSpPr txBox="1"/>
          <p:nvPr/>
        </p:nvSpPr>
        <p:spPr>
          <a:xfrm rot="5400000">
            <a:off x="6431248" y="2647341"/>
            <a:ext cx="338554" cy="3240396"/>
          </a:xfrm>
          <a:prstGeom prst="rect">
            <a:avLst/>
          </a:prstGeom>
          <a:noFill/>
        </p:spPr>
        <p:txBody>
          <a:bodyPr vert="vert270" wrap="square" rtlCol="0">
            <a:spAutoFit/>
          </a:bodyPr>
          <a:lstStyle/>
          <a:p>
            <a:pPr algn="ctr"/>
            <a:r>
              <a:rPr lang="en-US" sz="1000" i="1"/>
              <a:t>**Clinical case from 2014 not included in timeline</a:t>
            </a:r>
          </a:p>
        </p:txBody>
      </p:sp>
    </p:spTree>
    <p:extLst>
      <p:ext uri="{BB962C8B-B14F-4D97-AF65-F5344CB8AC3E}">
        <p14:creationId xmlns:p14="http://schemas.microsoft.com/office/powerpoint/2010/main" val="2338525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608E8B3-8157-42AA-B02A-AB02AD9C10F1}"/>
              </a:ext>
            </a:extLst>
          </p:cNvPr>
          <p:cNvSpPr>
            <a:spLocks noGrp="1"/>
          </p:cNvSpPr>
          <p:nvPr>
            <p:ph type="title"/>
          </p:nvPr>
        </p:nvSpPr>
        <p:spPr/>
        <p:txBody>
          <a:bodyPr>
            <a:normAutofit/>
          </a:bodyPr>
          <a:lstStyle/>
          <a:p>
            <a:r>
              <a:rPr lang="en-US" sz="4000"/>
              <a:t>Dec 2019 Investigation</a:t>
            </a:r>
          </a:p>
        </p:txBody>
      </p:sp>
      <p:sp>
        <p:nvSpPr>
          <p:cNvPr id="7" name="Text Placeholder 6">
            <a:extLst>
              <a:ext uri="{FF2B5EF4-FFF2-40B4-BE49-F238E27FC236}">
                <a16:creationId xmlns:a16="http://schemas.microsoft.com/office/drawing/2014/main" id="{39D59EA0-030C-4AAE-BF1D-AEFA7C3D3866}"/>
              </a:ext>
            </a:extLst>
          </p:cNvPr>
          <p:cNvSpPr>
            <a:spLocks noGrp="1"/>
          </p:cNvSpPr>
          <p:nvPr>
            <p:ph idx="1"/>
          </p:nvPr>
        </p:nvSpPr>
        <p:spPr>
          <a:xfrm>
            <a:off x="431811" y="1077051"/>
            <a:ext cx="11345471" cy="5030689"/>
          </a:xfrm>
        </p:spPr>
        <p:txBody>
          <a:bodyPr>
            <a:normAutofit/>
          </a:bodyPr>
          <a:lstStyle/>
          <a:p>
            <a:r>
              <a:rPr lang="en-US" sz="3200" dirty="0">
                <a:solidFill>
                  <a:srgbClr val="7030A0"/>
                </a:solidFill>
              </a:rPr>
              <a:t>9</a:t>
            </a:r>
            <a:r>
              <a:rPr lang="en-US" sz="3200" dirty="0"/>
              <a:t> cases from </a:t>
            </a:r>
            <a:r>
              <a:rPr lang="en-US" sz="3200" dirty="0">
                <a:solidFill>
                  <a:srgbClr val="7030A0"/>
                </a:solidFill>
              </a:rPr>
              <a:t>8</a:t>
            </a:r>
            <a:r>
              <a:rPr lang="en-US" sz="3200" dirty="0"/>
              <a:t> states: IA, MD, </a:t>
            </a:r>
            <a:r>
              <a:rPr lang="en-US" sz="3200" dirty="0">
                <a:solidFill>
                  <a:srgbClr val="7030A0"/>
                </a:solidFill>
              </a:rPr>
              <a:t>NC</a:t>
            </a:r>
            <a:r>
              <a:rPr lang="en-US" sz="3200" dirty="0"/>
              <a:t>, OH (</a:t>
            </a:r>
            <a:r>
              <a:rPr lang="en-US" sz="3200" dirty="0">
                <a:solidFill>
                  <a:srgbClr val="7030A0"/>
                </a:solidFill>
              </a:rPr>
              <a:t>2</a:t>
            </a:r>
            <a:r>
              <a:rPr lang="en-US" sz="3200" dirty="0"/>
              <a:t>), </a:t>
            </a:r>
            <a:r>
              <a:rPr lang="en-US" sz="3200" dirty="0">
                <a:solidFill>
                  <a:srgbClr val="7030A0"/>
                </a:solidFill>
              </a:rPr>
              <a:t>OR</a:t>
            </a:r>
            <a:r>
              <a:rPr lang="en-US" sz="3200" dirty="0"/>
              <a:t>, PA, TX, and </a:t>
            </a:r>
            <a:r>
              <a:rPr lang="en-US" sz="3200" dirty="0">
                <a:solidFill>
                  <a:srgbClr val="7030A0"/>
                </a:solidFill>
              </a:rPr>
              <a:t>WI</a:t>
            </a:r>
            <a:r>
              <a:rPr lang="en-US" sz="3200" dirty="0"/>
              <a:t>; 2 related cases also identified in Canada</a:t>
            </a:r>
          </a:p>
          <a:p>
            <a:pPr lvl="1"/>
            <a:r>
              <a:rPr lang="en-US" sz="3200" dirty="0"/>
              <a:t>Isolation dates from 8/16/2014 – </a:t>
            </a:r>
            <a:r>
              <a:rPr lang="en-US" sz="3200" dirty="0">
                <a:solidFill>
                  <a:srgbClr val="7030A0"/>
                </a:solidFill>
              </a:rPr>
              <a:t>11/20/2019</a:t>
            </a:r>
          </a:p>
          <a:p>
            <a:pPr lvl="1"/>
            <a:r>
              <a:rPr lang="en-US" sz="3200" dirty="0"/>
              <a:t>Isolates within 0-</a:t>
            </a:r>
            <a:r>
              <a:rPr lang="en-US" sz="3200" dirty="0">
                <a:solidFill>
                  <a:srgbClr val="7030A0"/>
                </a:solidFill>
              </a:rPr>
              <a:t>14</a:t>
            </a:r>
            <a:r>
              <a:rPr lang="en-US" sz="3200" dirty="0"/>
              <a:t> alleles by </a:t>
            </a:r>
            <a:r>
              <a:rPr lang="en-US" sz="3200" dirty="0" err="1"/>
              <a:t>wgMLST</a:t>
            </a:r>
            <a:endParaRPr lang="en-US" sz="3200" dirty="0"/>
          </a:p>
        </p:txBody>
      </p:sp>
      <p:graphicFrame>
        <p:nvGraphicFramePr>
          <p:cNvPr id="17" name="Chart 16">
            <a:extLst>
              <a:ext uri="{FF2B5EF4-FFF2-40B4-BE49-F238E27FC236}">
                <a16:creationId xmlns:a16="http://schemas.microsoft.com/office/drawing/2014/main" id="{0BBFD155-341C-44ED-B4C1-20A4CAFB400C}"/>
              </a:ext>
            </a:extLst>
          </p:cNvPr>
          <p:cNvGraphicFramePr>
            <a:graphicFrameLocks/>
          </p:cNvGraphicFramePr>
          <p:nvPr>
            <p:extLst>
              <p:ext uri="{D42A27DB-BD31-4B8C-83A1-F6EECF244321}">
                <p14:modId xmlns:p14="http://schemas.microsoft.com/office/powerpoint/2010/main" val="145389684"/>
              </p:ext>
            </p:extLst>
          </p:nvPr>
        </p:nvGraphicFramePr>
        <p:xfrm>
          <a:off x="639192" y="4192730"/>
          <a:ext cx="10910657" cy="251424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9CCCC6B5-B8BA-4B74-B0A8-3959A06AF25D}"/>
              </a:ext>
            </a:extLst>
          </p:cNvPr>
          <p:cNvSpPr txBox="1"/>
          <p:nvPr/>
        </p:nvSpPr>
        <p:spPr>
          <a:xfrm rot="5400000">
            <a:off x="7461058" y="2572532"/>
            <a:ext cx="338554" cy="3240396"/>
          </a:xfrm>
          <a:prstGeom prst="rect">
            <a:avLst/>
          </a:prstGeom>
          <a:noFill/>
        </p:spPr>
        <p:txBody>
          <a:bodyPr vert="vert270" wrap="square" rtlCol="0">
            <a:spAutoFit/>
          </a:bodyPr>
          <a:lstStyle/>
          <a:p>
            <a:pPr algn="ctr"/>
            <a:r>
              <a:rPr lang="en-US" sz="1000" i="1"/>
              <a:t>**Clinical case from 2014 not included in timeline</a:t>
            </a:r>
          </a:p>
        </p:txBody>
      </p:sp>
      <p:sp>
        <p:nvSpPr>
          <p:cNvPr id="10" name="TextBox 9">
            <a:extLst>
              <a:ext uri="{FF2B5EF4-FFF2-40B4-BE49-F238E27FC236}">
                <a16:creationId xmlns:a16="http://schemas.microsoft.com/office/drawing/2014/main" id="{BFA3E194-555A-483B-BE13-9E17EE722FBD}"/>
              </a:ext>
            </a:extLst>
          </p:cNvPr>
          <p:cNvSpPr txBox="1"/>
          <p:nvPr/>
        </p:nvSpPr>
        <p:spPr>
          <a:xfrm>
            <a:off x="404498" y="4474894"/>
            <a:ext cx="353943" cy="1699259"/>
          </a:xfrm>
          <a:prstGeom prst="rect">
            <a:avLst/>
          </a:prstGeom>
          <a:noFill/>
        </p:spPr>
        <p:txBody>
          <a:bodyPr vert="vert270" wrap="square" rtlCol="0">
            <a:spAutoFit/>
          </a:bodyPr>
          <a:lstStyle/>
          <a:p>
            <a:pPr algn="ctr"/>
            <a:r>
              <a:rPr lang="en-US" sz="1100"/>
              <a:t>Number of cases**</a:t>
            </a:r>
          </a:p>
        </p:txBody>
      </p:sp>
    </p:spTree>
    <p:extLst>
      <p:ext uri="{BB962C8B-B14F-4D97-AF65-F5344CB8AC3E}">
        <p14:creationId xmlns:p14="http://schemas.microsoft.com/office/powerpoint/2010/main" val="1019821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608E8B3-8157-42AA-B02A-AB02AD9C10F1}"/>
              </a:ext>
            </a:extLst>
          </p:cNvPr>
          <p:cNvSpPr>
            <a:spLocks noGrp="1"/>
          </p:cNvSpPr>
          <p:nvPr>
            <p:ph type="title"/>
          </p:nvPr>
        </p:nvSpPr>
        <p:spPr/>
        <p:txBody>
          <a:bodyPr>
            <a:normAutofit/>
          </a:bodyPr>
          <a:lstStyle/>
          <a:p>
            <a:r>
              <a:rPr lang="en-US" sz="4000"/>
              <a:t>Dec 2019 Investigation</a:t>
            </a:r>
          </a:p>
        </p:txBody>
      </p:sp>
      <p:sp>
        <p:nvSpPr>
          <p:cNvPr id="7" name="Text Placeholder 6">
            <a:extLst>
              <a:ext uri="{FF2B5EF4-FFF2-40B4-BE49-F238E27FC236}">
                <a16:creationId xmlns:a16="http://schemas.microsoft.com/office/drawing/2014/main" id="{39D59EA0-030C-4AAE-BF1D-AEFA7C3D3866}"/>
              </a:ext>
            </a:extLst>
          </p:cNvPr>
          <p:cNvSpPr>
            <a:spLocks noGrp="1"/>
          </p:cNvSpPr>
          <p:nvPr>
            <p:ph idx="1"/>
          </p:nvPr>
        </p:nvSpPr>
        <p:spPr>
          <a:xfrm>
            <a:off x="431811" y="1077051"/>
            <a:ext cx="11345471" cy="5030689"/>
          </a:xfrm>
        </p:spPr>
        <p:txBody>
          <a:bodyPr>
            <a:normAutofit/>
          </a:bodyPr>
          <a:lstStyle/>
          <a:p>
            <a:r>
              <a:rPr lang="en-US" sz="3200"/>
              <a:t>9 cases from 8 states: IA, MD, NC, OH (2), OR, PA, TX, and WI; 2 related cases also identified in Canada</a:t>
            </a:r>
          </a:p>
          <a:p>
            <a:pPr lvl="1"/>
            <a:r>
              <a:rPr lang="en-US" sz="3200"/>
              <a:t>Isolation dates from 8/16/2014 – 11/20/2019</a:t>
            </a:r>
          </a:p>
          <a:p>
            <a:pPr lvl="1"/>
            <a:r>
              <a:rPr lang="en-US" sz="3200"/>
              <a:t>Isolates within 0-14 alleles by </a:t>
            </a:r>
            <a:r>
              <a:rPr lang="en-US" sz="3200" err="1"/>
              <a:t>wgMLST</a:t>
            </a:r>
            <a:endParaRPr lang="en-US" sz="3200"/>
          </a:p>
        </p:txBody>
      </p:sp>
      <p:graphicFrame>
        <p:nvGraphicFramePr>
          <p:cNvPr id="17" name="Chart 16">
            <a:extLst>
              <a:ext uri="{FF2B5EF4-FFF2-40B4-BE49-F238E27FC236}">
                <a16:creationId xmlns:a16="http://schemas.microsoft.com/office/drawing/2014/main" id="{0BBFD155-341C-44ED-B4C1-20A4CAFB400C}"/>
              </a:ext>
            </a:extLst>
          </p:cNvPr>
          <p:cNvGraphicFramePr>
            <a:graphicFrameLocks/>
          </p:cNvGraphicFramePr>
          <p:nvPr>
            <p:extLst>
              <p:ext uri="{D42A27DB-BD31-4B8C-83A1-F6EECF244321}">
                <p14:modId xmlns:p14="http://schemas.microsoft.com/office/powerpoint/2010/main" val="766562707"/>
              </p:ext>
            </p:extLst>
          </p:nvPr>
        </p:nvGraphicFramePr>
        <p:xfrm>
          <a:off x="639192" y="4192730"/>
          <a:ext cx="10910657" cy="251424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9CCCC6B5-B8BA-4B74-B0A8-3959A06AF25D}"/>
              </a:ext>
            </a:extLst>
          </p:cNvPr>
          <p:cNvSpPr txBox="1"/>
          <p:nvPr/>
        </p:nvSpPr>
        <p:spPr>
          <a:xfrm rot="5400000">
            <a:off x="8144638" y="2572532"/>
            <a:ext cx="338554" cy="3240396"/>
          </a:xfrm>
          <a:prstGeom prst="rect">
            <a:avLst/>
          </a:prstGeom>
          <a:noFill/>
        </p:spPr>
        <p:txBody>
          <a:bodyPr vert="vert270" wrap="square" rtlCol="0">
            <a:spAutoFit/>
          </a:bodyPr>
          <a:lstStyle/>
          <a:p>
            <a:pPr algn="ctr"/>
            <a:r>
              <a:rPr lang="en-US" sz="1000" i="1"/>
              <a:t>**Clinical case from 2014 not included in timeline</a:t>
            </a:r>
          </a:p>
        </p:txBody>
      </p:sp>
      <p:sp>
        <p:nvSpPr>
          <p:cNvPr id="10" name="TextBox 9">
            <a:extLst>
              <a:ext uri="{FF2B5EF4-FFF2-40B4-BE49-F238E27FC236}">
                <a16:creationId xmlns:a16="http://schemas.microsoft.com/office/drawing/2014/main" id="{BFA3E194-555A-483B-BE13-9E17EE722FBD}"/>
              </a:ext>
            </a:extLst>
          </p:cNvPr>
          <p:cNvSpPr txBox="1"/>
          <p:nvPr/>
        </p:nvSpPr>
        <p:spPr>
          <a:xfrm>
            <a:off x="404498" y="4474894"/>
            <a:ext cx="353943" cy="1699259"/>
          </a:xfrm>
          <a:prstGeom prst="rect">
            <a:avLst/>
          </a:prstGeom>
          <a:noFill/>
        </p:spPr>
        <p:txBody>
          <a:bodyPr vert="vert270" wrap="square" rtlCol="0">
            <a:spAutoFit/>
          </a:bodyPr>
          <a:lstStyle/>
          <a:p>
            <a:pPr algn="ctr"/>
            <a:r>
              <a:rPr lang="en-US" sz="1100"/>
              <a:t>Number of cases**</a:t>
            </a:r>
          </a:p>
        </p:txBody>
      </p:sp>
      <p:grpSp>
        <p:nvGrpSpPr>
          <p:cNvPr id="8" name="Group 7">
            <a:extLst>
              <a:ext uri="{FF2B5EF4-FFF2-40B4-BE49-F238E27FC236}">
                <a16:creationId xmlns:a16="http://schemas.microsoft.com/office/drawing/2014/main" id="{7C7C2BCF-575C-494A-A6AA-1E6891234811}"/>
              </a:ext>
            </a:extLst>
          </p:cNvPr>
          <p:cNvGrpSpPr/>
          <p:nvPr/>
        </p:nvGrpSpPr>
        <p:grpSpPr>
          <a:xfrm>
            <a:off x="6010137" y="4192730"/>
            <a:ext cx="857621" cy="1981423"/>
            <a:chOff x="5424821" y="0"/>
            <a:chExt cx="857621" cy="1981423"/>
          </a:xfrm>
        </p:grpSpPr>
        <p:cxnSp>
          <p:nvCxnSpPr>
            <p:cNvPr id="11" name="Straight Arrow Connector 10">
              <a:extLst>
                <a:ext uri="{FF2B5EF4-FFF2-40B4-BE49-F238E27FC236}">
                  <a16:creationId xmlns:a16="http://schemas.microsoft.com/office/drawing/2014/main" id="{9423DB84-3A28-45F7-B354-5B4B71462290}"/>
                </a:ext>
              </a:extLst>
            </p:cNvPr>
            <p:cNvCxnSpPr>
              <a:cxnSpLocks/>
            </p:cNvCxnSpPr>
            <p:nvPr/>
          </p:nvCxnSpPr>
          <p:spPr>
            <a:xfrm>
              <a:off x="5586752" y="645819"/>
              <a:ext cx="0" cy="133560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TextBox 1">
              <a:extLst>
                <a:ext uri="{FF2B5EF4-FFF2-40B4-BE49-F238E27FC236}">
                  <a16:creationId xmlns:a16="http://schemas.microsoft.com/office/drawing/2014/main" id="{C2552256-8ECF-4083-9F82-B3E567FAABA5}"/>
                </a:ext>
              </a:extLst>
            </p:cNvPr>
            <p:cNvSpPr txBox="1"/>
            <p:nvPr/>
          </p:nvSpPr>
          <p:spPr>
            <a:xfrm>
              <a:off x="5424821" y="0"/>
              <a:ext cx="857621" cy="715223"/>
            </a:xfrm>
            <a:prstGeom prst="rect">
              <a:avLst/>
            </a:prstGeom>
            <a:solidFill>
              <a:srgbClr val="CC99FF"/>
            </a:solidFill>
            <a:ln>
              <a:solidFill>
                <a:srgbClr val="000000"/>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700">
                  <a:solidFill>
                    <a:srgbClr val="000000"/>
                  </a:solidFill>
                </a:rPr>
                <a:t>Second CDC investigation closed</a:t>
              </a:r>
            </a:p>
            <a:p>
              <a:r>
                <a:rPr lang="en-US" sz="700">
                  <a:solidFill>
                    <a:srgbClr val="000000"/>
                  </a:solidFill>
                </a:rPr>
                <a:t>2/10</a:t>
              </a:r>
            </a:p>
          </p:txBody>
        </p:sp>
      </p:grpSp>
    </p:spTree>
    <p:extLst>
      <p:ext uri="{BB962C8B-B14F-4D97-AF65-F5344CB8AC3E}">
        <p14:creationId xmlns:p14="http://schemas.microsoft.com/office/powerpoint/2010/main" val="3812754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608E8B3-8157-42AA-B02A-AB02AD9C10F1}"/>
              </a:ext>
            </a:extLst>
          </p:cNvPr>
          <p:cNvSpPr>
            <a:spLocks noGrp="1"/>
          </p:cNvSpPr>
          <p:nvPr>
            <p:ph type="title"/>
          </p:nvPr>
        </p:nvSpPr>
        <p:spPr/>
        <p:txBody>
          <a:bodyPr>
            <a:normAutofit/>
          </a:bodyPr>
          <a:lstStyle/>
          <a:p>
            <a:r>
              <a:rPr lang="en-US" b="1"/>
              <a:t>Nov 2021 Investigation</a:t>
            </a:r>
          </a:p>
        </p:txBody>
      </p:sp>
      <p:sp>
        <p:nvSpPr>
          <p:cNvPr id="7" name="Text Placeholder 6">
            <a:extLst>
              <a:ext uri="{FF2B5EF4-FFF2-40B4-BE49-F238E27FC236}">
                <a16:creationId xmlns:a16="http://schemas.microsoft.com/office/drawing/2014/main" id="{39D59EA0-030C-4AAE-BF1D-AEFA7C3D3866}"/>
              </a:ext>
            </a:extLst>
          </p:cNvPr>
          <p:cNvSpPr>
            <a:spLocks noGrp="1"/>
          </p:cNvSpPr>
          <p:nvPr>
            <p:ph idx="1"/>
          </p:nvPr>
        </p:nvSpPr>
        <p:spPr>
          <a:xfrm>
            <a:off x="275622" y="1103823"/>
            <a:ext cx="11501655" cy="4877567"/>
          </a:xfrm>
        </p:spPr>
        <p:txBody>
          <a:bodyPr>
            <a:normAutofit/>
          </a:bodyPr>
          <a:lstStyle/>
          <a:p>
            <a:r>
              <a:rPr lang="en-US" sz="3200" dirty="0">
                <a:solidFill>
                  <a:srgbClr val="7030A0"/>
                </a:solidFill>
              </a:rPr>
              <a:t>16</a:t>
            </a:r>
            <a:r>
              <a:rPr lang="en-US" sz="3200" dirty="0"/>
              <a:t> cases from </a:t>
            </a:r>
            <a:r>
              <a:rPr lang="en-US" sz="3200" dirty="0">
                <a:solidFill>
                  <a:srgbClr val="7030A0"/>
                </a:solidFill>
              </a:rPr>
              <a:t>13</a:t>
            </a:r>
            <a:r>
              <a:rPr lang="en-US" sz="3200" dirty="0"/>
              <a:t> states: IA (</a:t>
            </a:r>
            <a:r>
              <a:rPr lang="en-US" sz="3200" dirty="0">
                <a:solidFill>
                  <a:srgbClr val="7030A0"/>
                </a:solidFill>
              </a:rPr>
              <a:t>2</a:t>
            </a:r>
            <a:r>
              <a:rPr lang="en-US" sz="3200" dirty="0"/>
              <a:t>), </a:t>
            </a:r>
            <a:r>
              <a:rPr lang="en-US" sz="3200" dirty="0">
                <a:solidFill>
                  <a:srgbClr val="7030A0"/>
                </a:solidFill>
              </a:rPr>
              <a:t>ID</a:t>
            </a:r>
            <a:r>
              <a:rPr lang="en-US" sz="3200" dirty="0"/>
              <a:t>, MD, </a:t>
            </a:r>
            <a:r>
              <a:rPr lang="en-US" sz="3200" dirty="0">
                <a:solidFill>
                  <a:srgbClr val="7030A0"/>
                </a:solidFill>
              </a:rPr>
              <a:t>MI</a:t>
            </a:r>
            <a:r>
              <a:rPr lang="en-US" sz="3200" dirty="0"/>
              <a:t>, </a:t>
            </a:r>
            <a:r>
              <a:rPr lang="en-US" sz="3200" dirty="0">
                <a:solidFill>
                  <a:srgbClr val="7030A0"/>
                </a:solidFill>
              </a:rPr>
              <a:t>MN</a:t>
            </a:r>
            <a:r>
              <a:rPr lang="en-US" sz="3200" dirty="0"/>
              <a:t>, NC, </a:t>
            </a:r>
            <a:r>
              <a:rPr lang="en-US" sz="3200" dirty="0">
                <a:solidFill>
                  <a:srgbClr val="7030A0"/>
                </a:solidFill>
              </a:rPr>
              <a:t>NV</a:t>
            </a:r>
            <a:r>
              <a:rPr lang="en-US" sz="3200" dirty="0"/>
              <a:t>, OH (2), OR, PA, TX </a:t>
            </a:r>
            <a:r>
              <a:rPr lang="en-US" sz="3200" dirty="0">
                <a:solidFill>
                  <a:srgbClr val="7030A0"/>
                </a:solidFill>
              </a:rPr>
              <a:t>(2)</a:t>
            </a:r>
            <a:r>
              <a:rPr lang="en-US" sz="3200" dirty="0"/>
              <a:t>, </a:t>
            </a:r>
            <a:r>
              <a:rPr lang="en-US" sz="3200" dirty="0">
                <a:solidFill>
                  <a:srgbClr val="7030A0"/>
                </a:solidFill>
              </a:rPr>
              <a:t>UT</a:t>
            </a:r>
            <a:r>
              <a:rPr lang="en-US" sz="3200" dirty="0"/>
              <a:t>, and WI</a:t>
            </a:r>
          </a:p>
          <a:p>
            <a:pPr lvl="1"/>
            <a:r>
              <a:rPr lang="en-US" sz="3200" dirty="0"/>
              <a:t>Isolation dates from 8/16/2014 – </a:t>
            </a:r>
            <a:r>
              <a:rPr lang="en-US" sz="3200" dirty="0">
                <a:solidFill>
                  <a:srgbClr val="7030A0"/>
                </a:solidFill>
              </a:rPr>
              <a:t>10/17/2021</a:t>
            </a:r>
          </a:p>
          <a:p>
            <a:pPr lvl="1"/>
            <a:r>
              <a:rPr lang="en-US" sz="3200" dirty="0"/>
              <a:t>Isolates related within 0-</a:t>
            </a:r>
            <a:r>
              <a:rPr lang="en-US" sz="3200" dirty="0">
                <a:solidFill>
                  <a:srgbClr val="7030A0"/>
                </a:solidFill>
              </a:rPr>
              <a:t>18</a:t>
            </a:r>
            <a:r>
              <a:rPr lang="en-US" sz="3200" dirty="0"/>
              <a:t> alleles by </a:t>
            </a:r>
            <a:r>
              <a:rPr lang="en-US" sz="3200" dirty="0" err="1"/>
              <a:t>wgMLST</a:t>
            </a:r>
            <a:endParaRPr lang="en-US" sz="3200" dirty="0"/>
          </a:p>
          <a:p>
            <a:r>
              <a:rPr lang="en-US" sz="3200" dirty="0">
                <a:solidFill>
                  <a:srgbClr val="7030A0"/>
                </a:solidFill>
              </a:rPr>
              <a:t>7 total patients reported prepackaged salads</a:t>
            </a:r>
          </a:p>
        </p:txBody>
      </p:sp>
      <p:graphicFrame>
        <p:nvGraphicFramePr>
          <p:cNvPr id="17" name="Chart 16">
            <a:extLst>
              <a:ext uri="{FF2B5EF4-FFF2-40B4-BE49-F238E27FC236}">
                <a16:creationId xmlns:a16="http://schemas.microsoft.com/office/drawing/2014/main" id="{0BBFD155-341C-44ED-B4C1-20A4CAFB400C}"/>
              </a:ext>
            </a:extLst>
          </p:cNvPr>
          <p:cNvGraphicFramePr>
            <a:graphicFrameLocks/>
          </p:cNvGraphicFramePr>
          <p:nvPr>
            <p:extLst>
              <p:ext uri="{D42A27DB-BD31-4B8C-83A1-F6EECF244321}">
                <p14:modId xmlns:p14="http://schemas.microsoft.com/office/powerpoint/2010/main" val="2311710189"/>
              </p:ext>
            </p:extLst>
          </p:nvPr>
        </p:nvGraphicFramePr>
        <p:xfrm>
          <a:off x="606490" y="4127654"/>
          <a:ext cx="11000792" cy="255254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A0657740-83E7-480B-9737-92A6D2C14CF8}"/>
              </a:ext>
            </a:extLst>
          </p:cNvPr>
          <p:cNvSpPr txBox="1"/>
          <p:nvPr/>
        </p:nvSpPr>
        <p:spPr>
          <a:xfrm>
            <a:off x="404498" y="4474894"/>
            <a:ext cx="353943" cy="1699259"/>
          </a:xfrm>
          <a:prstGeom prst="rect">
            <a:avLst/>
          </a:prstGeom>
          <a:noFill/>
        </p:spPr>
        <p:txBody>
          <a:bodyPr vert="vert270" wrap="square" rtlCol="0">
            <a:spAutoFit/>
          </a:bodyPr>
          <a:lstStyle/>
          <a:p>
            <a:pPr algn="ctr"/>
            <a:r>
              <a:rPr lang="en-US" sz="1100"/>
              <a:t>Number of cases**</a:t>
            </a:r>
          </a:p>
        </p:txBody>
      </p:sp>
      <p:sp>
        <p:nvSpPr>
          <p:cNvPr id="10" name="TextBox 9">
            <a:extLst>
              <a:ext uri="{FF2B5EF4-FFF2-40B4-BE49-F238E27FC236}">
                <a16:creationId xmlns:a16="http://schemas.microsoft.com/office/drawing/2014/main" id="{29D792BB-94DD-42BD-AB4C-7A4D9DE713BB}"/>
              </a:ext>
            </a:extLst>
          </p:cNvPr>
          <p:cNvSpPr txBox="1"/>
          <p:nvPr/>
        </p:nvSpPr>
        <p:spPr>
          <a:xfrm rot="5400000">
            <a:off x="9266221" y="2338179"/>
            <a:ext cx="338554" cy="3240396"/>
          </a:xfrm>
          <a:prstGeom prst="rect">
            <a:avLst/>
          </a:prstGeom>
          <a:noFill/>
        </p:spPr>
        <p:txBody>
          <a:bodyPr vert="vert270" wrap="square" rtlCol="0">
            <a:spAutoFit/>
          </a:bodyPr>
          <a:lstStyle/>
          <a:p>
            <a:pPr algn="ctr"/>
            <a:r>
              <a:rPr lang="en-US" sz="1000" i="1" dirty="0"/>
              <a:t>**Clinical case from 2014 not included in timeline</a:t>
            </a:r>
          </a:p>
        </p:txBody>
      </p:sp>
    </p:spTree>
    <p:extLst>
      <p:ext uri="{BB962C8B-B14F-4D97-AF65-F5344CB8AC3E}">
        <p14:creationId xmlns:p14="http://schemas.microsoft.com/office/powerpoint/2010/main" val="974109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867EE-F6F2-414D-923E-45F7C7814E9A}"/>
              </a:ext>
            </a:extLst>
          </p:cNvPr>
          <p:cNvSpPr>
            <a:spLocks noGrp="1"/>
          </p:cNvSpPr>
          <p:nvPr>
            <p:ph type="title"/>
          </p:nvPr>
        </p:nvSpPr>
        <p:spPr/>
        <p:txBody>
          <a:bodyPr>
            <a:normAutofit/>
          </a:bodyPr>
          <a:lstStyle/>
          <a:p>
            <a:r>
              <a:rPr lang="en-US" sz="4000"/>
              <a:t>2021 Investigation Breakthrough</a:t>
            </a:r>
          </a:p>
        </p:txBody>
      </p:sp>
      <p:sp>
        <p:nvSpPr>
          <p:cNvPr id="3" name="Content Placeholder 2">
            <a:extLst>
              <a:ext uri="{FF2B5EF4-FFF2-40B4-BE49-F238E27FC236}">
                <a16:creationId xmlns:a16="http://schemas.microsoft.com/office/drawing/2014/main" id="{28B4E2E6-4857-4A74-A429-F09A68546018}"/>
              </a:ext>
            </a:extLst>
          </p:cNvPr>
          <p:cNvSpPr>
            <a:spLocks noGrp="1"/>
          </p:cNvSpPr>
          <p:nvPr>
            <p:ph idx="1"/>
          </p:nvPr>
        </p:nvSpPr>
        <p:spPr>
          <a:xfrm>
            <a:off x="431812" y="1265136"/>
            <a:ext cx="7379500" cy="5030689"/>
          </a:xfrm>
        </p:spPr>
        <p:txBody>
          <a:bodyPr vert="horz" lIns="91440" tIns="45720" rIns="91440" bIns="45720" rtlCol="0" anchor="t">
            <a:normAutofit/>
          </a:bodyPr>
          <a:lstStyle/>
          <a:p>
            <a:pPr marL="456565" indent="-456565"/>
            <a:r>
              <a:rPr lang="en-US" sz="3200" dirty="0">
                <a:latin typeface="Helvetica"/>
                <a:cs typeface="Helvetica"/>
              </a:rPr>
              <a:t>WGS of a GDA surveillance sample was identified as the outbreak strain</a:t>
            </a:r>
          </a:p>
          <a:p>
            <a:pPr marL="456565" indent="-456565"/>
            <a:r>
              <a:rPr lang="en-US" sz="3200" i="1" dirty="0">
                <a:latin typeface="Helvetica"/>
                <a:cs typeface="Helvetica"/>
              </a:rPr>
              <a:t>Listeria monocytogenes </a:t>
            </a:r>
            <a:r>
              <a:rPr lang="en-US" sz="3200" dirty="0">
                <a:latin typeface="Helvetica"/>
                <a:cs typeface="Helvetica"/>
              </a:rPr>
              <a:t>findings in sample led to limited recall of Brand A prepackaged salads prior to WGS analysis</a:t>
            </a:r>
            <a:endParaRPr lang="en-US" dirty="0"/>
          </a:p>
        </p:txBody>
      </p:sp>
      <p:pic>
        <p:nvPicPr>
          <p:cNvPr id="5" name="Picture 4" descr="A close-up of some plants&#10;&#10;Description automatically generated with medium confidence">
            <a:extLst>
              <a:ext uri="{FF2B5EF4-FFF2-40B4-BE49-F238E27FC236}">
                <a16:creationId xmlns:a16="http://schemas.microsoft.com/office/drawing/2014/main" id="{3EEBDBA6-5C2C-4ABE-BB95-100EA03780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1452" y="2356055"/>
            <a:ext cx="2317601" cy="1738201"/>
          </a:xfrm>
          <a:prstGeom prst="rect">
            <a:avLst/>
          </a:prstGeom>
        </p:spPr>
      </p:pic>
      <p:pic>
        <p:nvPicPr>
          <p:cNvPr id="1026" name="Picture 2">
            <a:extLst>
              <a:ext uri="{FF2B5EF4-FFF2-40B4-BE49-F238E27FC236}">
                <a16:creationId xmlns:a16="http://schemas.microsoft.com/office/drawing/2014/main" id="{3B8FD836-C92B-4B26-89C6-9B5523ECF4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46362" y="1022312"/>
            <a:ext cx="2542317" cy="160796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02B3973-2B05-4794-A9C6-8ED4A7629502}"/>
              </a:ext>
            </a:extLst>
          </p:cNvPr>
          <p:cNvSpPr txBox="1"/>
          <p:nvPr/>
        </p:nvSpPr>
        <p:spPr>
          <a:xfrm>
            <a:off x="196762" y="4467488"/>
            <a:ext cx="338554" cy="1828337"/>
          </a:xfrm>
          <a:prstGeom prst="rect">
            <a:avLst/>
          </a:prstGeom>
          <a:noFill/>
        </p:spPr>
        <p:txBody>
          <a:bodyPr vert="vert270" wrap="square" rtlCol="0">
            <a:spAutoFit/>
          </a:bodyPr>
          <a:lstStyle/>
          <a:p>
            <a:pPr algn="ctr"/>
            <a:r>
              <a:rPr lang="en-US" sz="1000" dirty="0"/>
              <a:t>Number of cases</a:t>
            </a:r>
          </a:p>
        </p:txBody>
      </p:sp>
      <p:graphicFrame>
        <p:nvGraphicFramePr>
          <p:cNvPr id="10" name="Chart 9">
            <a:extLst>
              <a:ext uri="{FF2B5EF4-FFF2-40B4-BE49-F238E27FC236}">
                <a16:creationId xmlns:a16="http://schemas.microsoft.com/office/drawing/2014/main" id="{260028E9-A3ED-4AE9-B5EE-5CD3AB22E683}"/>
              </a:ext>
            </a:extLst>
          </p:cNvPr>
          <p:cNvGraphicFramePr>
            <a:graphicFrameLocks/>
          </p:cNvGraphicFramePr>
          <p:nvPr>
            <p:extLst>
              <p:ext uri="{D42A27DB-BD31-4B8C-83A1-F6EECF244321}">
                <p14:modId xmlns:p14="http://schemas.microsoft.com/office/powerpoint/2010/main" val="2488618448"/>
              </p:ext>
            </p:extLst>
          </p:nvPr>
        </p:nvGraphicFramePr>
        <p:xfrm>
          <a:off x="535316" y="4298536"/>
          <a:ext cx="11000792" cy="2552543"/>
        </p:xfrm>
        <a:graphic>
          <a:graphicData uri="http://schemas.openxmlformats.org/drawingml/2006/chart">
            <c:chart xmlns:c="http://schemas.openxmlformats.org/drawingml/2006/chart" xmlns:r="http://schemas.openxmlformats.org/officeDocument/2006/relationships" r:id="rId5"/>
          </a:graphicData>
        </a:graphic>
      </p:graphicFrame>
      <p:sp>
        <p:nvSpPr>
          <p:cNvPr id="11" name="TextBox 10">
            <a:extLst>
              <a:ext uri="{FF2B5EF4-FFF2-40B4-BE49-F238E27FC236}">
                <a16:creationId xmlns:a16="http://schemas.microsoft.com/office/drawing/2014/main" id="{70A89DA3-3FB9-4513-94E3-CECD4ED9C2C5}"/>
              </a:ext>
            </a:extLst>
          </p:cNvPr>
          <p:cNvSpPr txBox="1"/>
          <p:nvPr/>
        </p:nvSpPr>
        <p:spPr>
          <a:xfrm rot="5400000">
            <a:off x="7877085" y="2600597"/>
            <a:ext cx="338554" cy="3240396"/>
          </a:xfrm>
          <a:prstGeom prst="rect">
            <a:avLst/>
          </a:prstGeom>
          <a:noFill/>
        </p:spPr>
        <p:txBody>
          <a:bodyPr vert="vert270" wrap="square" rtlCol="0">
            <a:spAutoFit/>
          </a:bodyPr>
          <a:lstStyle/>
          <a:p>
            <a:pPr algn="ctr"/>
            <a:r>
              <a:rPr lang="en-US" sz="1000" i="1" dirty="0"/>
              <a:t>**Clinical case from 2014 not included in timeline</a:t>
            </a:r>
          </a:p>
        </p:txBody>
      </p:sp>
    </p:spTree>
    <p:extLst>
      <p:ext uri="{BB962C8B-B14F-4D97-AF65-F5344CB8AC3E}">
        <p14:creationId xmlns:p14="http://schemas.microsoft.com/office/powerpoint/2010/main" val="513874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35">
            <a:extLst>
              <a:ext uri="{FF2B5EF4-FFF2-40B4-BE49-F238E27FC236}">
                <a16:creationId xmlns:a16="http://schemas.microsoft.com/office/drawing/2014/main" id="{AA9C076D-7FDE-4BC9-A91D-31F9E4A6E2E7}"/>
              </a:ext>
            </a:extLst>
          </p:cNvPr>
          <p:cNvSpPr>
            <a:spLocks noGrp="1"/>
          </p:cNvSpPr>
          <p:nvPr>
            <p:ph type="title"/>
          </p:nvPr>
        </p:nvSpPr>
        <p:spPr/>
        <p:txBody>
          <a:bodyPr>
            <a:normAutofit/>
          </a:bodyPr>
          <a:lstStyle/>
          <a:p>
            <a:r>
              <a:rPr lang="en-US" sz="4000" b="1">
                <a:solidFill>
                  <a:srgbClr val="007CBA"/>
                </a:solidFill>
              </a:rPr>
              <a:t>…another State Breakthrough</a:t>
            </a:r>
            <a:endParaRPr lang="en-US"/>
          </a:p>
        </p:txBody>
      </p:sp>
      <p:sp>
        <p:nvSpPr>
          <p:cNvPr id="37" name="Content Placeholder 36">
            <a:extLst>
              <a:ext uri="{FF2B5EF4-FFF2-40B4-BE49-F238E27FC236}">
                <a16:creationId xmlns:a16="http://schemas.microsoft.com/office/drawing/2014/main" id="{2C5CCE04-6AEE-442C-B447-8CA5397D1DB5}"/>
              </a:ext>
            </a:extLst>
          </p:cNvPr>
          <p:cNvSpPr>
            <a:spLocks noGrp="1"/>
          </p:cNvSpPr>
          <p:nvPr>
            <p:ph idx="1"/>
          </p:nvPr>
        </p:nvSpPr>
        <p:spPr>
          <a:xfrm>
            <a:off x="275622" y="1023527"/>
            <a:ext cx="7809326" cy="3129705"/>
          </a:xfrm>
        </p:spPr>
        <p:txBody>
          <a:bodyPr vert="horz" lIns="91440" tIns="45720" rIns="91440" bIns="45720" rtlCol="0" anchor="t">
            <a:normAutofit fontScale="47500" lnSpcReduction="20000"/>
          </a:bodyPr>
          <a:lstStyle/>
          <a:p>
            <a:pPr marL="456565" indent="-456565"/>
            <a:r>
              <a:rPr lang="en-US" sz="5000" dirty="0">
                <a:latin typeface="Helvetica"/>
                <a:cs typeface="Helvetica"/>
              </a:rPr>
              <a:t>Request was made to state partners with recent cases to consider retail sampling of prepackaged Brand A leafy greens </a:t>
            </a:r>
            <a:endParaRPr lang="en-US" dirty="0"/>
          </a:p>
          <a:p>
            <a:pPr marL="456565" indent="-456565"/>
            <a:r>
              <a:rPr lang="en-US" sz="5000" dirty="0">
                <a:latin typeface="Helvetica"/>
                <a:cs typeface="Helvetica"/>
              </a:rPr>
              <a:t>MDARD pursued retail sample collection; in December 2021, a sample of Brand A prepackaged lettuce was found positive for </a:t>
            </a:r>
            <a:r>
              <a:rPr lang="en-US" sz="5000" i="1" dirty="0">
                <a:latin typeface="Helvetica"/>
                <a:cs typeface="Helvetica"/>
              </a:rPr>
              <a:t>L. monocytogenes</a:t>
            </a:r>
          </a:p>
          <a:p>
            <a:pPr marL="456565" indent="-456565"/>
            <a:r>
              <a:rPr lang="en-US" sz="5000" dirty="0">
                <a:latin typeface="Helvetica"/>
                <a:cs typeface="Helvetica"/>
              </a:rPr>
              <a:t>WGS of this sample identified the outbreak strain and Brand A issued a recall</a:t>
            </a:r>
          </a:p>
          <a:p>
            <a:pPr marL="456565" indent="-456565"/>
            <a:endParaRPr lang="en-US" dirty="0"/>
          </a:p>
        </p:txBody>
      </p:sp>
      <p:sp>
        <p:nvSpPr>
          <p:cNvPr id="40" name="TextBox 39">
            <a:extLst>
              <a:ext uri="{FF2B5EF4-FFF2-40B4-BE49-F238E27FC236}">
                <a16:creationId xmlns:a16="http://schemas.microsoft.com/office/drawing/2014/main" id="{C6F23C9B-0D4F-4599-91D7-FA5F4D7C6DD3}"/>
              </a:ext>
            </a:extLst>
          </p:cNvPr>
          <p:cNvSpPr txBox="1"/>
          <p:nvPr/>
        </p:nvSpPr>
        <p:spPr>
          <a:xfrm>
            <a:off x="98650" y="4330820"/>
            <a:ext cx="353943" cy="1699259"/>
          </a:xfrm>
          <a:prstGeom prst="rect">
            <a:avLst/>
          </a:prstGeom>
          <a:noFill/>
        </p:spPr>
        <p:txBody>
          <a:bodyPr vert="vert270" wrap="square" rtlCol="0">
            <a:spAutoFit/>
          </a:bodyPr>
          <a:lstStyle/>
          <a:p>
            <a:pPr algn="ctr"/>
            <a:r>
              <a:rPr lang="en-US" sz="1100" dirty="0"/>
              <a:t>Number of cases**</a:t>
            </a:r>
          </a:p>
        </p:txBody>
      </p:sp>
      <p:sp>
        <p:nvSpPr>
          <p:cNvPr id="43" name="TextBox 42">
            <a:extLst>
              <a:ext uri="{FF2B5EF4-FFF2-40B4-BE49-F238E27FC236}">
                <a16:creationId xmlns:a16="http://schemas.microsoft.com/office/drawing/2014/main" id="{F5A1F9C3-2E4F-41BE-99F8-4F5965F1E32F}"/>
              </a:ext>
            </a:extLst>
          </p:cNvPr>
          <p:cNvSpPr txBox="1"/>
          <p:nvPr/>
        </p:nvSpPr>
        <p:spPr>
          <a:xfrm>
            <a:off x="4606953" y="3633069"/>
            <a:ext cx="4507181" cy="261610"/>
          </a:xfrm>
          <a:prstGeom prst="rect">
            <a:avLst/>
          </a:prstGeom>
          <a:noFill/>
        </p:spPr>
        <p:txBody>
          <a:bodyPr wrap="square" rtlCol="0">
            <a:spAutoFit/>
          </a:bodyPr>
          <a:lstStyle/>
          <a:p>
            <a:r>
              <a:rPr lang="en-US" sz="1050" i="1" dirty="0"/>
              <a:t>**Clinical cases prior to Jan 2021 not included in timeline</a:t>
            </a:r>
          </a:p>
        </p:txBody>
      </p:sp>
      <p:graphicFrame>
        <p:nvGraphicFramePr>
          <p:cNvPr id="19" name="Chart 18">
            <a:extLst>
              <a:ext uri="{FF2B5EF4-FFF2-40B4-BE49-F238E27FC236}">
                <a16:creationId xmlns:a16="http://schemas.microsoft.com/office/drawing/2014/main" id="{B47AACF5-0327-47DB-8674-E31F712E8D3C}"/>
              </a:ext>
            </a:extLst>
          </p:cNvPr>
          <p:cNvGraphicFramePr>
            <a:graphicFrameLocks/>
          </p:cNvGraphicFramePr>
          <p:nvPr>
            <p:extLst>
              <p:ext uri="{D42A27DB-BD31-4B8C-83A1-F6EECF244321}">
                <p14:modId xmlns:p14="http://schemas.microsoft.com/office/powerpoint/2010/main" val="1591815939"/>
              </p:ext>
            </p:extLst>
          </p:nvPr>
        </p:nvGraphicFramePr>
        <p:xfrm>
          <a:off x="674977" y="3913448"/>
          <a:ext cx="10018866" cy="2713386"/>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descr="A picture containing vegetable&#10;&#10;Description automatically generated">
            <a:extLst>
              <a:ext uri="{FF2B5EF4-FFF2-40B4-BE49-F238E27FC236}">
                <a16:creationId xmlns:a16="http://schemas.microsoft.com/office/drawing/2014/main" id="{62081CBB-7FEE-4603-9CD7-EEAD1E8E34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54215" y="2017730"/>
            <a:ext cx="2762250" cy="1657350"/>
          </a:xfrm>
          <a:prstGeom prst="rect">
            <a:avLst/>
          </a:prstGeom>
        </p:spPr>
      </p:pic>
    </p:spTree>
    <p:extLst>
      <p:ext uri="{BB962C8B-B14F-4D97-AF65-F5344CB8AC3E}">
        <p14:creationId xmlns:p14="http://schemas.microsoft.com/office/powerpoint/2010/main" val="3040987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35">
            <a:extLst>
              <a:ext uri="{FF2B5EF4-FFF2-40B4-BE49-F238E27FC236}">
                <a16:creationId xmlns:a16="http://schemas.microsoft.com/office/drawing/2014/main" id="{AA9C076D-7FDE-4BC9-A91D-31F9E4A6E2E7}"/>
              </a:ext>
            </a:extLst>
          </p:cNvPr>
          <p:cNvSpPr>
            <a:spLocks noGrp="1"/>
          </p:cNvSpPr>
          <p:nvPr>
            <p:ph type="title"/>
          </p:nvPr>
        </p:nvSpPr>
        <p:spPr/>
        <p:txBody>
          <a:bodyPr>
            <a:normAutofit/>
          </a:bodyPr>
          <a:lstStyle/>
          <a:p>
            <a:r>
              <a:rPr lang="en-US" sz="4000" b="1">
                <a:solidFill>
                  <a:srgbClr val="007CBA"/>
                </a:solidFill>
              </a:rPr>
              <a:t>FDA Activities</a:t>
            </a:r>
            <a:endParaRPr lang="en-US"/>
          </a:p>
        </p:txBody>
      </p:sp>
      <p:sp>
        <p:nvSpPr>
          <p:cNvPr id="37" name="Content Placeholder 36">
            <a:extLst>
              <a:ext uri="{FF2B5EF4-FFF2-40B4-BE49-F238E27FC236}">
                <a16:creationId xmlns:a16="http://schemas.microsoft.com/office/drawing/2014/main" id="{2C5CCE04-6AEE-442C-B447-8CA5397D1DB5}"/>
              </a:ext>
            </a:extLst>
          </p:cNvPr>
          <p:cNvSpPr>
            <a:spLocks noGrp="1"/>
          </p:cNvSpPr>
          <p:nvPr>
            <p:ph idx="1"/>
          </p:nvPr>
        </p:nvSpPr>
        <p:spPr>
          <a:xfrm>
            <a:off x="275622" y="1023527"/>
            <a:ext cx="7809326" cy="3129705"/>
          </a:xfrm>
        </p:spPr>
        <p:txBody>
          <a:bodyPr>
            <a:normAutofit fontScale="70000" lnSpcReduction="20000"/>
          </a:bodyPr>
          <a:lstStyle/>
          <a:p>
            <a:r>
              <a:rPr lang="en-US" sz="5000">
                <a:latin typeface="Helvetica" panose="020B0604020202020204" pitchFamily="34" charset="0"/>
              </a:rPr>
              <a:t>Concurrent on-site inspections and sample collection conducted by FDA at multiple Brand A facilities</a:t>
            </a:r>
          </a:p>
          <a:p>
            <a:pPr lvl="1"/>
            <a:r>
              <a:rPr lang="en-US" sz="4500">
                <a:latin typeface="Helvetica" panose="020B0604020202020204" pitchFamily="34" charset="0"/>
              </a:rPr>
              <a:t>50+ product, water and/or environmental samples collected by from multiple processing facilities; no </a:t>
            </a:r>
            <a:r>
              <a:rPr lang="en-US" sz="4500" i="1">
                <a:latin typeface="Helvetica" panose="020B0604020202020204" pitchFamily="34" charset="0"/>
              </a:rPr>
              <a:t>L. monocytogenes </a:t>
            </a:r>
            <a:r>
              <a:rPr lang="en-US" sz="4500">
                <a:latin typeface="Helvetica" panose="020B0604020202020204" pitchFamily="34" charset="0"/>
              </a:rPr>
              <a:t>detected</a:t>
            </a:r>
          </a:p>
          <a:p>
            <a:endParaRPr lang="en-US"/>
          </a:p>
        </p:txBody>
      </p:sp>
      <p:pic>
        <p:nvPicPr>
          <p:cNvPr id="38" name="Picture 37" descr="A picture containing grass&#10;&#10;Description automatically generated">
            <a:extLst>
              <a:ext uri="{FF2B5EF4-FFF2-40B4-BE49-F238E27FC236}">
                <a16:creationId xmlns:a16="http://schemas.microsoft.com/office/drawing/2014/main" id="{BB60DF87-B732-4DB4-86C6-13D8AA94D2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3606" y="1212240"/>
            <a:ext cx="2521776" cy="1656581"/>
          </a:xfrm>
          <a:prstGeom prst="rect">
            <a:avLst/>
          </a:prstGeom>
        </p:spPr>
      </p:pic>
      <p:pic>
        <p:nvPicPr>
          <p:cNvPr id="39" name="Picture 38" descr="A picture containing floor&#10;&#10;Description automatically generated">
            <a:extLst>
              <a:ext uri="{FF2B5EF4-FFF2-40B4-BE49-F238E27FC236}">
                <a16:creationId xmlns:a16="http://schemas.microsoft.com/office/drawing/2014/main" id="{1B6DD041-DB1F-4DF7-BACC-CEBEFB38C8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66629" y="2378714"/>
            <a:ext cx="2857506" cy="1428753"/>
          </a:xfrm>
          <a:prstGeom prst="rect">
            <a:avLst/>
          </a:prstGeom>
        </p:spPr>
      </p:pic>
      <p:sp>
        <p:nvSpPr>
          <p:cNvPr id="40" name="TextBox 39">
            <a:extLst>
              <a:ext uri="{FF2B5EF4-FFF2-40B4-BE49-F238E27FC236}">
                <a16:creationId xmlns:a16="http://schemas.microsoft.com/office/drawing/2014/main" id="{C6F23C9B-0D4F-4599-91D7-FA5F4D7C6DD3}"/>
              </a:ext>
            </a:extLst>
          </p:cNvPr>
          <p:cNvSpPr txBox="1"/>
          <p:nvPr/>
        </p:nvSpPr>
        <p:spPr>
          <a:xfrm>
            <a:off x="275622" y="4413021"/>
            <a:ext cx="353943" cy="1699259"/>
          </a:xfrm>
          <a:prstGeom prst="rect">
            <a:avLst/>
          </a:prstGeom>
          <a:noFill/>
        </p:spPr>
        <p:txBody>
          <a:bodyPr vert="vert270" wrap="square" rtlCol="0">
            <a:spAutoFit/>
          </a:bodyPr>
          <a:lstStyle/>
          <a:p>
            <a:pPr algn="ctr"/>
            <a:r>
              <a:rPr lang="en-US" sz="1100" dirty="0"/>
              <a:t>Number of cases**</a:t>
            </a:r>
          </a:p>
        </p:txBody>
      </p:sp>
      <p:sp>
        <p:nvSpPr>
          <p:cNvPr id="43" name="TextBox 42">
            <a:extLst>
              <a:ext uri="{FF2B5EF4-FFF2-40B4-BE49-F238E27FC236}">
                <a16:creationId xmlns:a16="http://schemas.microsoft.com/office/drawing/2014/main" id="{F5A1F9C3-2E4F-41BE-99F8-4F5965F1E32F}"/>
              </a:ext>
            </a:extLst>
          </p:cNvPr>
          <p:cNvSpPr txBox="1"/>
          <p:nvPr/>
        </p:nvSpPr>
        <p:spPr>
          <a:xfrm>
            <a:off x="2894120" y="4282216"/>
            <a:ext cx="4507181" cy="261610"/>
          </a:xfrm>
          <a:prstGeom prst="rect">
            <a:avLst/>
          </a:prstGeom>
          <a:noFill/>
        </p:spPr>
        <p:txBody>
          <a:bodyPr wrap="square" rtlCol="0">
            <a:spAutoFit/>
          </a:bodyPr>
          <a:lstStyle/>
          <a:p>
            <a:r>
              <a:rPr lang="en-US" sz="1050" i="1" dirty="0"/>
              <a:t>**Clinical cases prior to Jan 2021 not included in timeline</a:t>
            </a:r>
          </a:p>
        </p:txBody>
      </p:sp>
      <p:graphicFrame>
        <p:nvGraphicFramePr>
          <p:cNvPr id="11" name="Chart 10">
            <a:extLst>
              <a:ext uri="{FF2B5EF4-FFF2-40B4-BE49-F238E27FC236}">
                <a16:creationId xmlns:a16="http://schemas.microsoft.com/office/drawing/2014/main" id="{C7CBF4B4-9A4F-4ED9-8B56-2C775441E365}"/>
              </a:ext>
            </a:extLst>
          </p:cNvPr>
          <p:cNvGraphicFramePr>
            <a:graphicFrameLocks/>
          </p:cNvGraphicFramePr>
          <p:nvPr>
            <p:extLst>
              <p:ext uri="{D42A27DB-BD31-4B8C-83A1-F6EECF244321}">
                <p14:modId xmlns:p14="http://schemas.microsoft.com/office/powerpoint/2010/main" val="3774686760"/>
              </p:ext>
            </p:extLst>
          </p:nvPr>
        </p:nvGraphicFramePr>
        <p:xfrm>
          <a:off x="629565" y="4035295"/>
          <a:ext cx="10018866" cy="271338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919447680"/>
      </p:ext>
    </p:extLst>
  </p:cSld>
  <p:clrMapOvr>
    <a:masterClrMapping/>
  </p:clrMapOvr>
</p:sld>
</file>

<file path=ppt/theme/theme1.xml><?xml version="1.0" encoding="utf-8"?>
<a:theme xmlns:a="http://schemas.openxmlformats.org/drawingml/2006/main" name="1_Office Theme">
  <a:themeElements>
    <a:clrScheme name="FDA Color Palette">
      <a:dk1>
        <a:sysClr val="windowText" lastClr="000000"/>
      </a:dk1>
      <a:lt1>
        <a:sysClr val="window" lastClr="FFFFFF"/>
      </a:lt1>
      <a:dk2>
        <a:srgbClr val="222C67"/>
      </a:dk2>
      <a:lt2>
        <a:srgbClr val="EEECE1"/>
      </a:lt2>
      <a:accent1>
        <a:srgbClr val="007CBA"/>
      </a:accent1>
      <a:accent2>
        <a:srgbClr val="222C67"/>
      </a:accent2>
      <a:accent3>
        <a:srgbClr val="000000"/>
      </a:accent3>
      <a:accent4>
        <a:srgbClr val="A0A0A3"/>
      </a:accent4>
      <a:accent5>
        <a:srgbClr val="E5B611"/>
      </a:accent5>
      <a:accent6>
        <a:srgbClr val="D6003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36EA8607-D4C6-49FE-8029-19A170EB0A07}"/>
</file>

<file path=customXml/itemProps2.xml><?xml version="1.0" encoding="utf-8"?>
<ds:datastoreItem xmlns:ds="http://schemas.openxmlformats.org/officeDocument/2006/customXml" ds:itemID="{DDBD346C-7F4A-4889-A3A1-7074577F2346}">
  <ds:schemaRefs>
    <ds:schemaRef ds:uri="http://schemas.microsoft.com/sharepoint/v3/contenttype/forms"/>
  </ds:schemaRefs>
</ds:datastoreItem>
</file>

<file path=customXml/itemProps3.xml><?xml version="1.0" encoding="utf-8"?>
<ds:datastoreItem xmlns:ds="http://schemas.openxmlformats.org/officeDocument/2006/customXml" ds:itemID="{14148AF4-3252-4AB5-83AC-7347A2B1BC2D}">
  <ds:schemaRefs>
    <ds:schemaRef ds:uri="http://schemas.openxmlformats.org/package/2006/metadata/core-properties"/>
    <ds:schemaRef ds:uri="http://schemas.microsoft.com/office/2006/documentManagement/types"/>
    <ds:schemaRef ds:uri="20867c8d-1cc9-4acd-a073-94634f6a764f"/>
    <ds:schemaRef ds:uri="http://schemas.microsoft.com/office/infopath/2007/PartnerControls"/>
    <ds:schemaRef ds:uri="http://purl.org/dc/elements/1.1/"/>
    <ds:schemaRef ds:uri="http://schemas.microsoft.com/office/2006/metadata/properties"/>
    <ds:schemaRef ds:uri="c5d8ca19-533b-4544-91d5-5f31dba3c01a"/>
    <ds:schemaRef ds:uri="http://purl.org/dc/terms/"/>
    <ds:schemaRef ds:uri="1159e405-7229-4172-9175-d96a65b52271"/>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1538</TotalTime>
  <Words>1842</Words>
  <Application>Microsoft Office PowerPoint</Application>
  <PresentationFormat>Widescreen</PresentationFormat>
  <Paragraphs>179</Paragraphs>
  <Slides>13</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Helvetica</vt:lpstr>
      <vt:lpstr>Myriad Web Pro</vt:lpstr>
      <vt:lpstr>Roboto Condensed</vt:lpstr>
      <vt:lpstr>Times New Roman</vt:lpstr>
      <vt:lpstr>1_Office Theme</vt:lpstr>
      <vt:lpstr>Listeria monocytogenes infections linked to Brand A Packaged Salads: FDA investigation</vt:lpstr>
      <vt:lpstr>Jan 2019 Investigation</vt:lpstr>
      <vt:lpstr>Jan 2019 Investigation</vt:lpstr>
      <vt:lpstr>Dec 2019 Investigation</vt:lpstr>
      <vt:lpstr>Dec 2019 Investigation</vt:lpstr>
      <vt:lpstr>Nov 2021 Investigation</vt:lpstr>
      <vt:lpstr>2021 Investigation Breakthrough</vt:lpstr>
      <vt:lpstr>…another State Breakthrough</vt:lpstr>
      <vt:lpstr>FDA Activities</vt:lpstr>
      <vt:lpstr>Brand A Activities</vt:lpstr>
      <vt:lpstr>…A Whole Lot of Sequencing Going On…</vt:lpstr>
      <vt:lpstr>Conclusions/Outcomes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IFSH</dc:title>
  <dc:creator>Whitney, Brooke</dc:creator>
  <cp:lastModifiedBy>Madad, Asma</cp:lastModifiedBy>
  <cp:revision>2</cp:revision>
  <dcterms:created xsi:type="dcterms:W3CDTF">2019-04-11T13:09:59Z</dcterms:created>
  <dcterms:modified xsi:type="dcterms:W3CDTF">2022-10-18T19:08:05Z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y fmtid="{D5CDD505-2E9C-101B-9397-08002B2CF9AE}" pid="3" name="_dlc_DocIdItemGuid">
    <vt:lpwstr>b38df491-3c91-483c-87c6-9ce675552c8d</vt:lpwstr>
  </property>
  <property fmtid="{D5CDD505-2E9C-101B-9397-08002B2CF9AE}" pid="4" name="MediaServiceImageTags">
    <vt:lpwstr/>
  </property>
</Properties>
</file>