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notesSlides/notesSlide2.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6" r:id="rId2"/>
    <p:sldId id="304" r:id="rId3"/>
    <p:sldId id="807" r:id="rId4"/>
    <p:sldId id="812" r:id="rId5"/>
    <p:sldId id="778" r:id="rId6"/>
    <p:sldId id="780" r:id="rId7"/>
    <p:sldId id="806" r:id="rId8"/>
    <p:sldId id="787" r:id="rId9"/>
    <p:sldId id="811" r:id="rId10"/>
    <p:sldId id="809" r:id="rId11"/>
    <p:sldId id="810" r:id="rId12"/>
    <p:sldId id="805" r:id="rId13"/>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00" autoAdjust="0"/>
    <p:restoredTop sz="94660"/>
  </p:normalViewPr>
  <p:slideViewPr>
    <p:cSldViewPr snapToGrid="0">
      <p:cViewPr varScale="1">
        <p:scale>
          <a:sx n="105" d="100"/>
          <a:sy n="105" d="100"/>
        </p:scale>
        <p:origin x="132" y="216"/>
      </p:cViewPr>
      <p:guideLst/>
    </p:cSldViewPr>
  </p:slideViewPr>
  <p:notesTextViewPr>
    <p:cViewPr>
      <p:scale>
        <a:sx n="3" d="2"/>
        <a:sy n="3" d="2"/>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customXml" Target="../customXml/item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eonard, Susan" userId="940f1965-ae2d-4f85-b880-5fdd3904cb80" providerId="ADAL" clId="{BE1B4067-2B4C-4D80-A00B-D13B1E0C180E}"/>
    <pc:docChg chg="modSld">
      <pc:chgData name="Leonard, Susan" userId="940f1965-ae2d-4f85-b880-5fdd3904cb80" providerId="ADAL" clId="{BE1B4067-2B4C-4D80-A00B-D13B1E0C180E}" dt="2022-10-16T23:15:07.532" v="53" actId="1036"/>
      <pc:docMkLst>
        <pc:docMk/>
      </pc:docMkLst>
      <pc:sldChg chg="modSp mod">
        <pc:chgData name="Leonard, Susan" userId="940f1965-ae2d-4f85-b880-5fdd3904cb80" providerId="ADAL" clId="{BE1B4067-2B4C-4D80-A00B-D13B1E0C180E}" dt="2022-10-16T23:15:07.532" v="53" actId="1036"/>
        <pc:sldMkLst>
          <pc:docMk/>
          <pc:sldMk cId="694983025" sldId="778"/>
        </pc:sldMkLst>
        <pc:spChg chg="mod">
          <ac:chgData name="Leonard, Susan" userId="940f1965-ae2d-4f85-b880-5fdd3904cb80" providerId="ADAL" clId="{BE1B4067-2B4C-4D80-A00B-D13B1E0C180E}" dt="2022-10-16T23:13:59.968" v="6" actId="1035"/>
          <ac:spMkLst>
            <pc:docMk/>
            <pc:sldMk cId="694983025" sldId="778"/>
            <ac:spMk id="62" creationId="{B29363E2-ABD7-48FA-8DFA-F17D4B246F7E}"/>
          </ac:spMkLst>
        </pc:spChg>
        <pc:spChg chg="mod">
          <ac:chgData name="Leonard, Susan" userId="940f1965-ae2d-4f85-b880-5fdd3904cb80" providerId="ADAL" clId="{BE1B4067-2B4C-4D80-A00B-D13B1E0C180E}" dt="2022-10-16T23:14:54.254" v="30" actId="554"/>
          <ac:spMkLst>
            <pc:docMk/>
            <pc:sldMk cId="694983025" sldId="778"/>
            <ac:spMk id="65" creationId="{3B1C8601-DC26-48F0-AE90-A1C7DA25C0B8}"/>
          </ac:spMkLst>
        </pc:spChg>
        <pc:spChg chg="mod">
          <ac:chgData name="Leonard, Susan" userId="940f1965-ae2d-4f85-b880-5fdd3904cb80" providerId="ADAL" clId="{BE1B4067-2B4C-4D80-A00B-D13B1E0C180E}" dt="2022-10-16T23:15:01.936" v="42" actId="1036"/>
          <ac:spMkLst>
            <pc:docMk/>
            <pc:sldMk cId="694983025" sldId="778"/>
            <ac:spMk id="77" creationId="{A61DF7DF-FA9C-41BF-BE9A-1E264A6012AF}"/>
          </ac:spMkLst>
        </pc:spChg>
        <pc:spChg chg="mod">
          <ac:chgData name="Leonard, Susan" userId="940f1965-ae2d-4f85-b880-5fdd3904cb80" providerId="ADAL" clId="{BE1B4067-2B4C-4D80-A00B-D13B1E0C180E}" dt="2022-10-16T23:14:54.254" v="30" actId="554"/>
          <ac:spMkLst>
            <pc:docMk/>
            <pc:sldMk cId="694983025" sldId="778"/>
            <ac:spMk id="78" creationId="{78DD86AA-9BD0-4DBE-A142-8EE4B78B19D7}"/>
          </ac:spMkLst>
        </pc:spChg>
        <pc:grpChg chg="mod">
          <ac:chgData name="Leonard, Susan" userId="940f1965-ae2d-4f85-b880-5fdd3904cb80" providerId="ADAL" clId="{BE1B4067-2B4C-4D80-A00B-D13B1E0C180E}" dt="2022-10-16T23:15:07.532" v="53" actId="1036"/>
          <ac:grpSpMkLst>
            <pc:docMk/>
            <pc:sldMk cId="694983025" sldId="778"/>
            <ac:grpSpMk id="60" creationId="{317E6B31-480F-4F2D-8400-B366177375F7}"/>
          </ac:grpSpMkLst>
        </pc:gr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5.5511904784228717E-2"/>
          <c:y val="3.4356207222279743E-2"/>
          <c:w val="0.26003213742996467"/>
          <c:h val="0.89318883888070089"/>
        </c:manualLayout>
      </c:layout>
      <c:barChart>
        <c:barDir val="col"/>
        <c:grouping val="percentStacked"/>
        <c:varyColors val="0"/>
        <c:ser>
          <c:idx val="0"/>
          <c:order val="0"/>
          <c:tx>
            <c:strRef>
              <c:f>summary!$B$3</c:f>
              <c:strCache>
                <c:ptCount val="1"/>
                <c:pt idx="0">
                  <c:v>Pseudomonas</c:v>
                </c:pt>
              </c:strCache>
            </c:strRef>
          </c:tx>
          <c:spPr>
            <a:solidFill>
              <a:schemeClr val="accent1"/>
            </a:solidFill>
            <a:ln>
              <a:noFill/>
            </a:ln>
            <a:effectLst/>
          </c:spPr>
          <c:invertIfNegative val="0"/>
          <c:cat>
            <c:strRef>
              <c:f>summary!$C$2:$E$2</c:f>
              <c:strCache>
                <c:ptCount val="3"/>
                <c:pt idx="0">
                  <c:v>Time Zero</c:v>
                </c:pt>
                <c:pt idx="1">
                  <c:v>Midpoint</c:v>
                </c:pt>
                <c:pt idx="2">
                  <c:v>Endpoint</c:v>
                </c:pt>
              </c:strCache>
            </c:strRef>
          </c:cat>
          <c:val>
            <c:numRef>
              <c:f>summary!$C$3:$E$3</c:f>
              <c:numCache>
                <c:formatCode>0.000</c:formatCode>
                <c:ptCount val="3"/>
                <c:pt idx="0">
                  <c:v>50.733959999999996</c:v>
                </c:pt>
                <c:pt idx="1">
                  <c:v>65.957307692307694</c:v>
                </c:pt>
                <c:pt idx="2">
                  <c:v>64.225999999999985</c:v>
                </c:pt>
              </c:numCache>
            </c:numRef>
          </c:val>
          <c:extLst>
            <c:ext xmlns:c16="http://schemas.microsoft.com/office/drawing/2014/chart" uri="{C3380CC4-5D6E-409C-BE32-E72D297353CC}">
              <c16:uniqueId val="{00000000-32CB-421B-9EB5-A6141D1C3892}"/>
            </c:ext>
          </c:extLst>
        </c:ser>
        <c:ser>
          <c:idx val="1"/>
          <c:order val="1"/>
          <c:tx>
            <c:strRef>
              <c:f>summary!$B$4</c:f>
              <c:strCache>
                <c:ptCount val="1"/>
                <c:pt idx="0">
                  <c:v>Pantoea</c:v>
                </c:pt>
              </c:strCache>
            </c:strRef>
          </c:tx>
          <c:spPr>
            <a:solidFill>
              <a:schemeClr val="accent2"/>
            </a:solidFill>
            <a:ln>
              <a:noFill/>
            </a:ln>
            <a:effectLst/>
          </c:spPr>
          <c:invertIfNegative val="0"/>
          <c:cat>
            <c:strRef>
              <c:f>summary!$C$2:$E$2</c:f>
              <c:strCache>
                <c:ptCount val="3"/>
                <c:pt idx="0">
                  <c:v>Time Zero</c:v>
                </c:pt>
                <c:pt idx="1">
                  <c:v>Midpoint</c:v>
                </c:pt>
                <c:pt idx="2">
                  <c:v>Endpoint</c:v>
                </c:pt>
              </c:strCache>
            </c:strRef>
          </c:cat>
          <c:val>
            <c:numRef>
              <c:f>summary!$C$4:$E$4</c:f>
              <c:numCache>
                <c:formatCode>0.000</c:formatCode>
                <c:ptCount val="3"/>
                <c:pt idx="0">
                  <c:v>18.48396</c:v>
                </c:pt>
                <c:pt idx="1">
                  <c:v>24.09630769230769</c:v>
                </c:pt>
                <c:pt idx="2">
                  <c:v>24.874307692307692</c:v>
                </c:pt>
              </c:numCache>
            </c:numRef>
          </c:val>
          <c:extLst>
            <c:ext xmlns:c16="http://schemas.microsoft.com/office/drawing/2014/chart" uri="{C3380CC4-5D6E-409C-BE32-E72D297353CC}">
              <c16:uniqueId val="{00000001-32CB-421B-9EB5-A6141D1C3892}"/>
            </c:ext>
          </c:extLst>
        </c:ser>
        <c:ser>
          <c:idx val="2"/>
          <c:order val="2"/>
          <c:tx>
            <c:strRef>
              <c:f>summary!$B$5</c:f>
              <c:strCache>
                <c:ptCount val="1"/>
                <c:pt idx="0">
                  <c:v>Erwinia</c:v>
                </c:pt>
              </c:strCache>
            </c:strRef>
          </c:tx>
          <c:spPr>
            <a:solidFill>
              <a:schemeClr val="accent2">
                <a:lumMod val="75000"/>
              </a:schemeClr>
            </a:solidFill>
            <a:ln>
              <a:noFill/>
            </a:ln>
            <a:effectLst/>
          </c:spPr>
          <c:invertIfNegative val="0"/>
          <c:cat>
            <c:strRef>
              <c:f>summary!$C$2:$E$2</c:f>
              <c:strCache>
                <c:ptCount val="3"/>
                <c:pt idx="0">
                  <c:v>Time Zero</c:v>
                </c:pt>
                <c:pt idx="1">
                  <c:v>Midpoint</c:v>
                </c:pt>
                <c:pt idx="2">
                  <c:v>Endpoint</c:v>
                </c:pt>
              </c:strCache>
            </c:strRef>
          </c:cat>
          <c:val>
            <c:numRef>
              <c:f>summary!$C$5:$E$5</c:f>
              <c:numCache>
                <c:formatCode>0.000</c:formatCode>
                <c:ptCount val="3"/>
                <c:pt idx="0">
                  <c:v>2.0611999999999999</c:v>
                </c:pt>
                <c:pt idx="1">
                  <c:v>2.1585384615384617</c:v>
                </c:pt>
                <c:pt idx="2">
                  <c:v>2.3721153846153844</c:v>
                </c:pt>
              </c:numCache>
            </c:numRef>
          </c:val>
          <c:extLst>
            <c:ext xmlns:c16="http://schemas.microsoft.com/office/drawing/2014/chart" uri="{C3380CC4-5D6E-409C-BE32-E72D297353CC}">
              <c16:uniqueId val="{00000002-32CB-421B-9EB5-A6141D1C3892}"/>
            </c:ext>
          </c:extLst>
        </c:ser>
        <c:ser>
          <c:idx val="3"/>
          <c:order val="3"/>
          <c:tx>
            <c:strRef>
              <c:f>summary!$B$6</c:f>
              <c:strCache>
                <c:ptCount val="1"/>
                <c:pt idx="0">
                  <c:v>Buchnera</c:v>
                </c:pt>
              </c:strCache>
            </c:strRef>
          </c:tx>
          <c:spPr>
            <a:solidFill>
              <a:schemeClr val="accent2">
                <a:lumMod val="60000"/>
                <a:lumOff val="40000"/>
              </a:schemeClr>
            </a:solidFill>
            <a:ln>
              <a:noFill/>
            </a:ln>
            <a:effectLst/>
          </c:spPr>
          <c:invertIfNegative val="0"/>
          <c:cat>
            <c:strRef>
              <c:f>summary!$C$2:$E$2</c:f>
              <c:strCache>
                <c:ptCount val="3"/>
                <c:pt idx="0">
                  <c:v>Time Zero</c:v>
                </c:pt>
                <c:pt idx="1">
                  <c:v>Midpoint</c:v>
                </c:pt>
                <c:pt idx="2">
                  <c:v>Endpoint</c:v>
                </c:pt>
              </c:strCache>
            </c:strRef>
          </c:cat>
          <c:val>
            <c:numRef>
              <c:f>summary!$C$6:$E$6</c:f>
              <c:numCache>
                <c:formatCode>0.000</c:formatCode>
                <c:ptCount val="3"/>
                <c:pt idx="0">
                  <c:v>1.5154399999999999</c:v>
                </c:pt>
                <c:pt idx="1">
                  <c:v>1.0769230769230769E-3</c:v>
                </c:pt>
                <c:pt idx="2">
                  <c:v>3.076923076923077E-4</c:v>
                </c:pt>
              </c:numCache>
            </c:numRef>
          </c:val>
          <c:extLst>
            <c:ext xmlns:c16="http://schemas.microsoft.com/office/drawing/2014/chart" uri="{C3380CC4-5D6E-409C-BE32-E72D297353CC}">
              <c16:uniqueId val="{00000003-32CB-421B-9EB5-A6141D1C3892}"/>
            </c:ext>
          </c:extLst>
        </c:ser>
        <c:ser>
          <c:idx val="4"/>
          <c:order val="4"/>
          <c:tx>
            <c:strRef>
              <c:f>summary!$B$7</c:f>
              <c:strCache>
                <c:ptCount val="1"/>
                <c:pt idx="0">
                  <c:v>Enterobacter</c:v>
                </c:pt>
              </c:strCache>
            </c:strRef>
          </c:tx>
          <c:spPr>
            <a:solidFill>
              <a:schemeClr val="accent6">
                <a:lumMod val="75000"/>
              </a:schemeClr>
            </a:solidFill>
            <a:ln>
              <a:noFill/>
            </a:ln>
            <a:effectLst/>
          </c:spPr>
          <c:invertIfNegative val="0"/>
          <c:cat>
            <c:strRef>
              <c:f>summary!$C$2:$E$2</c:f>
              <c:strCache>
                <c:ptCount val="3"/>
                <c:pt idx="0">
                  <c:v>Time Zero</c:v>
                </c:pt>
                <c:pt idx="1">
                  <c:v>Midpoint</c:v>
                </c:pt>
                <c:pt idx="2">
                  <c:v>Endpoint</c:v>
                </c:pt>
              </c:strCache>
            </c:strRef>
          </c:cat>
          <c:val>
            <c:numRef>
              <c:f>summary!$C$7:$E$7</c:f>
              <c:numCache>
                <c:formatCode>0.000</c:formatCode>
                <c:ptCount val="3"/>
                <c:pt idx="0">
                  <c:v>0.91007999999999978</c:v>
                </c:pt>
                <c:pt idx="1">
                  <c:v>6.9923076923076921E-2</c:v>
                </c:pt>
                <c:pt idx="2">
                  <c:v>0.10634615384615385</c:v>
                </c:pt>
              </c:numCache>
            </c:numRef>
          </c:val>
          <c:extLst>
            <c:ext xmlns:c16="http://schemas.microsoft.com/office/drawing/2014/chart" uri="{C3380CC4-5D6E-409C-BE32-E72D297353CC}">
              <c16:uniqueId val="{00000004-32CB-421B-9EB5-A6141D1C3892}"/>
            </c:ext>
          </c:extLst>
        </c:ser>
        <c:ser>
          <c:idx val="5"/>
          <c:order val="5"/>
          <c:tx>
            <c:strRef>
              <c:f>summary!$B$8</c:f>
              <c:strCache>
                <c:ptCount val="1"/>
                <c:pt idx="0">
                  <c:v>Escherichia</c:v>
                </c:pt>
              </c:strCache>
            </c:strRef>
          </c:tx>
          <c:spPr>
            <a:solidFill>
              <a:schemeClr val="accent6"/>
            </a:solidFill>
            <a:ln>
              <a:noFill/>
            </a:ln>
            <a:effectLst/>
          </c:spPr>
          <c:invertIfNegative val="0"/>
          <c:cat>
            <c:strRef>
              <c:f>summary!$C$2:$E$2</c:f>
              <c:strCache>
                <c:ptCount val="3"/>
                <c:pt idx="0">
                  <c:v>Time Zero</c:v>
                </c:pt>
                <c:pt idx="1">
                  <c:v>Midpoint</c:v>
                </c:pt>
                <c:pt idx="2">
                  <c:v>Endpoint</c:v>
                </c:pt>
              </c:strCache>
            </c:strRef>
          </c:cat>
          <c:val>
            <c:numRef>
              <c:f>summary!$C$8:$E$8</c:f>
              <c:numCache>
                <c:formatCode>0.000</c:formatCode>
                <c:ptCount val="3"/>
                <c:pt idx="0">
                  <c:v>1.3347599999999999</c:v>
                </c:pt>
                <c:pt idx="1">
                  <c:v>3.6307692307692305E-2</c:v>
                </c:pt>
                <c:pt idx="2">
                  <c:v>1.7192307692307698E-2</c:v>
                </c:pt>
              </c:numCache>
            </c:numRef>
          </c:val>
          <c:extLst>
            <c:ext xmlns:c16="http://schemas.microsoft.com/office/drawing/2014/chart" uri="{C3380CC4-5D6E-409C-BE32-E72D297353CC}">
              <c16:uniqueId val="{00000005-32CB-421B-9EB5-A6141D1C3892}"/>
            </c:ext>
          </c:extLst>
        </c:ser>
        <c:ser>
          <c:idx val="6"/>
          <c:order val="6"/>
          <c:tx>
            <c:strRef>
              <c:f>summary!$B$9</c:f>
              <c:strCache>
                <c:ptCount val="1"/>
                <c:pt idx="0">
                  <c:v>Lelliottia</c:v>
                </c:pt>
              </c:strCache>
            </c:strRef>
          </c:tx>
          <c:spPr>
            <a:solidFill>
              <a:schemeClr val="accent6">
                <a:lumMod val="60000"/>
                <a:lumOff val="40000"/>
              </a:schemeClr>
            </a:solidFill>
            <a:ln>
              <a:noFill/>
            </a:ln>
            <a:effectLst/>
          </c:spPr>
          <c:invertIfNegative val="0"/>
          <c:cat>
            <c:strRef>
              <c:f>summary!$C$2:$E$2</c:f>
              <c:strCache>
                <c:ptCount val="3"/>
                <c:pt idx="0">
                  <c:v>Time Zero</c:v>
                </c:pt>
                <c:pt idx="1">
                  <c:v>Midpoint</c:v>
                </c:pt>
                <c:pt idx="2">
                  <c:v>Endpoint</c:v>
                </c:pt>
              </c:strCache>
            </c:strRef>
          </c:cat>
          <c:val>
            <c:numRef>
              <c:f>summary!$C$9:$E$9</c:f>
              <c:numCache>
                <c:formatCode>0.000</c:formatCode>
                <c:ptCount val="3"/>
                <c:pt idx="0">
                  <c:v>0.15328</c:v>
                </c:pt>
                <c:pt idx="1">
                  <c:v>0.30700000000000005</c:v>
                </c:pt>
                <c:pt idx="2">
                  <c:v>0.65853846153846163</c:v>
                </c:pt>
              </c:numCache>
            </c:numRef>
          </c:val>
          <c:extLst>
            <c:ext xmlns:c16="http://schemas.microsoft.com/office/drawing/2014/chart" uri="{C3380CC4-5D6E-409C-BE32-E72D297353CC}">
              <c16:uniqueId val="{00000006-32CB-421B-9EB5-A6141D1C3892}"/>
            </c:ext>
          </c:extLst>
        </c:ser>
        <c:ser>
          <c:idx val="7"/>
          <c:order val="7"/>
          <c:tx>
            <c:strRef>
              <c:f>summary!$B$10</c:f>
              <c:strCache>
                <c:ptCount val="1"/>
                <c:pt idx="0">
                  <c:v>Acinetobacter</c:v>
                </c:pt>
              </c:strCache>
            </c:strRef>
          </c:tx>
          <c:spPr>
            <a:solidFill>
              <a:schemeClr val="tx2">
                <a:lumMod val="75000"/>
              </a:schemeClr>
            </a:solidFill>
            <a:ln>
              <a:noFill/>
            </a:ln>
            <a:effectLst/>
          </c:spPr>
          <c:invertIfNegative val="0"/>
          <c:cat>
            <c:strRef>
              <c:f>summary!$C$2:$E$2</c:f>
              <c:strCache>
                <c:ptCount val="3"/>
                <c:pt idx="0">
                  <c:v>Time Zero</c:v>
                </c:pt>
                <c:pt idx="1">
                  <c:v>Midpoint</c:v>
                </c:pt>
                <c:pt idx="2">
                  <c:v>Endpoint</c:v>
                </c:pt>
              </c:strCache>
            </c:strRef>
          </c:cat>
          <c:val>
            <c:numRef>
              <c:f>summary!$C$10:$E$10</c:f>
              <c:numCache>
                <c:formatCode>0.000</c:formatCode>
                <c:ptCount val="3"/>
                <c:pt idx="0">
                  <c:v>0.55767999999999995</c:v>
                </c:pt>
                <c:pt idx="1">
                  <c:v>3.8923076923076921E-2</c:v>
                </c:pt>
                <c:pt idx="2">
                  <c:v>2.8423076923076926E-2</c:v>
                </c:pt>
              </c:numCache>
            </c:numRef>
          </c:val>
          <c:extLst>
            <c:ext xmlns:c16="http://schemas.microsoft.com/office/drawing/2014/chart" uri="{C3380CC4-5D6E-409C-BE32-E72D297353CC}">
              <c16:uniqueId val="{00000007-32CB-421B-9EB5-A6141D1C3892}"/>
            </c:ext>
          </c:extLst>
        </c:ser>
        <c:ser>
          <c:idx val="8"/>
          <c:order val="8"/>
          <c:tx>
            <c:strRef>
              <c:f>summary!$B$11</c:f>
              <c:strCache>
                <c:ptCount val="1"/>
                <c:pt idx="0">
                  <c:v>Rahnella</c:v>
                </c:pt>
              </c:strCache>
            </c:strRef>
          </c:tx>
          <c:spPr>
            <a:solidFill>
              <a:srgbClr val="660033"/>
            </a:solidFill>
            <a:ln>
              <a:noFill/>
            </a:ln>
            <a:effectLst/>
          </c:spPr>
          <c:invertIfNegative val="0"/>
          <c:cat>
            <c:strRef>
              <c:f>summary!$C$2:$E$2</c:f>
              <c:strCache>
                <c:ptCount val="3"/>
                <c:pt idx="0">
                  <c:v>Time Zero</c:v>
                </c:pt>
                <c:pt idx="1">
                  <c:v>Midpoint</c:v>
                </c:pt>
                <c:pt idx="2">
                  <c:v>Endpoint</c:v>
                </c:pt>
              </c:strCache>
            </c:strRef>
          </c:cat>
          <c:val>
            <c:numRef>
              <c:f>summary!$C$11:$E$11</c:f>
              <c:numCache>
                <c:formatCode>0.000</c:formatCode>
                <c:ptCount val="3"/>
                <c:pt idx="0">
                  <c:v>0.18280000000000002</c:v>
                </c:pt>
                <c:pt idx="1">
                  <c:v>0.37023076923076925</c:v>
                </c:pt>
                <c:pt idx="2">
                  <c:v>0.81715384615384623</c:v>
                </c:pt>
              </c:numCache>
            </c:numRef>
          </c:val>
          <c:extLst>
            <c:ext xmlns:c16="http://schemas.microsoft.com/office/drawing/2014/chart" uri="{C3380CC4-5D6E-409C-BE32-E72D297353CC}">
              <c16:uniqueId val="{00000008-32CB-421B-9EB5-A6141D1C3892}"/>
            </c:ext>
          </c:extLst>
        </c:ser>
        <c:ser>
          <c:idx val="9"/>
          <c:order val="9"/>
          <c:tx>
            <c:strRef>
              <c:f>summary!$B$12</c:f>
              <c:strCache>
                <c:ptCount val="1"/>
                <c:pt idx="0">
                  <c:v>Kocuria</c:v>
                </c:pt>
              </c:strCache>
            </c:strRef>
          </c:tx>
          <c:spPr>
            <a:solidFill>
              <a:schemeClr val="accent4">
                <a:lumMod val="60000"/>
              </a:schemeClr>
            </a:solidFill>
            <a:ln>
              <a:noFill/>
            </a:ln>
            <a:effectLst/>
          </c:spPr>
          <c:invertIfNegative val="0"/>
          <c:cat>
            <c:strRef>
              <c:f>summary!$C$2:$E$2</c:f>
              <c:strCache>
                <c:ptCount val="3"/>
                <c:pt idx="0">
                  <c:v>Time Zero</c:v>
                </c:pt>
                <c:pt idx="1">
                  <c:v>Midpoint</c:v>
                </c:pt>
                <c:pt idx="2">
                  <c:v>Endpoint</c:v>
                </c:pt>
              </c:strCache>
            </c:strRef>
          </c:cat>
          <c:val>
            <c:numRef>
              <c:f>summary!$C$12:$E$12</c:f>
              <c:numCache>
                <c:formatCode>0.000</c:formatCode>
                <c:ptCount val="3"/>
                <c:pt idx="0">
                  <c:v>0.54683999999999999</c:v>
                </c:pt>
                <c:pt idx="1">
                  <c:v>3.076923076923077E-4</c:v>
                </c:pt>
                <c:pt idx="2">
                  <c:v>1.1538461538461538E-4</c:v>
                </c:pt>
              </c:numCache>
            </c:numRef>
          </c:val>
          <c:extLst>
            <c:ext xmlns:c16="http://schemas.microsoft.com/office/drawing/2014/chart" uri="{C3380CC4-5D6E-409C-BE32-E72D297353CC}">
              <c16:uniqueId val="{00000009-32CB-421B-9EB5-A6141D1C3892}"/>
            </c:ext>
          </c:extLst>
        </c:ser>
        <c:ser>
          <c:idx val="10"/>
          <c:order val="10"/>
          <c:tx>
            <c:strRef>
              <c:f>summary!$B$13</c:f>
              <c:strCache>
                <c:ptCount val="1"/>
                <c:pt idx="0">
                  <c:v>Caulobacter</c:v>
                </c:pt>
              </c:strCache>
            </c:strRef>
          </c:tx>
          <c:spPr>
            <a:solidFill>
              <a:srgbClr val="008080"/>
            </a:solidFill>
            <a:ln>
              <a:noFill/>
            </a:ln>
            <a:effectLst/>
          </c:spPr>
          <c:invertIfNegative val="0"/>
          <c:cat>
            <c:strRef>
              <c:f>summary!$C$2:$E$2</c:f>
              <c:strCache>
                <c:ptCount val="3"/>
                <c:pt idx="0">
                  <c:v>Time Zero</c:v>
                </c:pt>
                <c:pt idx="1">
                  <c:v>Midpoint</c:v>
                </c:pt>
                <c:pt idx="2">
                  <c:v>Endpoint</c:v>
                </c:pt>
              </c:strCache>
            </c:strRef>
          </c:cat>
          <c:val>
            <c:numRef>
              <c:f>summary!$C$13:$E$13</c:f>
              <c:numCache>
                <c:formatCode>0.000</c:formatCode>
                <c:ptCount val="3"/>
                <c:pt idx="0">
                  <c:v>0.94367999999999985</c:v>
                </c:pt>
                <c:pt idx="1">
                  <c:v>1.4615384615384618E-3</c:v>
                </c:pt>
                <c:pt idx="2">
                  <c:v>3.3461538461538464E-3</c:v>
                </c:pt>
              </c:numCache>
            </c:numRef>
          </c:val>
          <c:extLst>
            <c:ext xmlns:c16="http://schemas.microsoft.com/office/drawing/2014/chart" uri="{C3380CC4-5D6E-409C-BE32-E72D297353CC}">
              <c16:uniqueId val="{0000000A-32CB-421B-9EB5-A6141D1C3892}"/>
            </c:ext>
          </c:extLst>
        </c:ser>
        <c:ser>
          <c:idx val="11"/>
          <c:order val="11"/>
          <c:tx>
            <c:strRef>
              <c:f>summary!$B$14</c:f>
              <c:strCache>
                <c:ptCount val="1"/>
                <c:pt idx="0">
                  <c:v>Dechlorosoma</c:v>
                </c:pt>
              </c:strCache>
            </c:strRef>
          </c:tx>
          <c:spPr>
            <a:solidFill>
              <a:srgbClr val="EB6974"/>
            </a:solidFill>
            <a:ln>
              <a:noFill/>
            </a:ln>
            <a:effectLst/>
          </c:spPr>
          <c:invertIfNegative val="0"/>
          <c:cat>
            <c:strRef>
              <c:f>summary!$C$2:$E$2</c:f>
              <c:strCache>
                <c:ptCount val="3"/>
                <c:pt idx="0">
                  <c:v>Time Zero</c:v>
                </c:pt>
                <c:pt idx="1">
                  <c:v>Midpoint</c:v>
                </c:pt>
                <c:pt idx="2">
                  <c:v>Endpoint</c:v>
                </c:pt>
              </c:strCache>
            </c:strRef>
          </c:cat>
          <c:val>
            <c:numRef>
              <c:f>summary!$C$14:$E$14</c:f>
              <c:numCache>
                <c:formatCode>0.000</c:formatCode>
                <c:ptCount val="3"/>
                <c:pt idx="0">
                  <c:v>0.84824000000000011</c:v>
                </c:pt>
                <c:pt idx="1">
                  <c:v>1.5384615384615385E-4</c:v>
                </c:pt>
                <c:pt idx="2">
                  <c:v>3.8461538461538463E-5</c:v>
                </c:pt>
              </c:numCache>
            </c:numRef>
          </c:val>
          <c:extLst>
            <c:ext xmlns:c16="http://schemas.microsoft.com/office/drawing/2014/chart" uri="{C3380CC4-5D6E-409C-BE32-E72D297353CC}">
              <c16:uniqueId val="{0000000B-32CB-421B-9EB5-A6141D1C3892}"/>
            </c:ext>
          </c:extLst>
        </c:ser>
        <c:ser>
          <c:idx val="12"/>
          <c:order val="12"/>
          <c:tx>
            <c:strRef>
              <c:f>summary!$B$15</c:f>
              <c:strCache>
                <c:ptCount val="1"/>
                <c:pt idx="0">
                  <c:v>Bradyrhizobium</c:v>
                </c:pt>
              </c:strCache>
            </c:strRef>
          </c:tx>
          <c:spPr>
            <a:solidFill>
              <a:schemeClr val="accent4"/>
            </a:solidFill>
            <a:ln>
              <a:noFill/>
            </a:ln>
            <a:effectLst/>
          </c:spPr>
          <c:invertIfNegative val="0"/>
          <c:cat>
            <c:strRef>
              <c:f>summary!$C$2:$E$2</c:f>
              <c:strCache>
                <c:ptCount val="3"/>
                <c:pt idx="0">
                  <c:v>Time Zero</c:v>
                </c:pt>
                <c:pt idx="1">
                  <c:v>Midpoint</c:v>
                </c:pt>
                <c:pt idx="2">
                  <c:v>Endpoint</c:v>
                </c:pt>
              </c:strCache>
            </c:strRef>
          </c:cat>
          <c:val>
            <c:numRef>
              <c:f>summary!$C$15:$E$15</c:f>
              <c:numCache>
                <c:formatCode>0.000</c:formatCode>
                <c:ptCount val="3"/>
                <c:pt idx="0">
                  <c:v>0.67991999999999964</c:v>
                </c:pt>
                <c:pt idx="1">
                  <c:v>3.076923076923077E-4</c:v>
                </c:pt>
                <c:pt idx="2">
                  <c:v>2.6923076923076922E-4</c:v>
                </c:pt>
              </c:numCache>
            </c:numRef>
          </c:val>
          <c:extLst>
            <c:ext xmlns:c16="http://schemas.microsoft.com/office/drawing/2014/chart" uri="{C3380CC4-5D6E-409C-BE32-E72D297353CC}">
              <c16:uniqueId val="{0000000C-32CB-421B-9EB5-A6141D1C3892}"/>
            </c:ext>
          </c:extLst>
        </c:ser>
        <c:ser>
          <c:idx val="13"/>
          <c:order val="13"/>
          <c:tx>
            <c:strRef>
              <c:f>summary!$B$16</c:f>
              <c:strCache>
                <c:ptCount val="1"/>
                <c:pt idx="0">
                  <c:v>Duganella</c:v>
                </c:pt>
              </c:strCache>
            </c:strRef>
          </c:tx>
          <c:spPr>
            <a:solidFill>
              <a:srgbClr val="990000"/>
            </a:solidFill>
            <a:ln>
              <a:noFill/>
            </a:ln>
            <a:effectLst/>
          </c:spPr>
          <c:invertIfNegative val="0"/>
          <c:cat>
            <c:strRef>
              <c:f>summary!$C$2:$E$2</c:f>
              <c:strCache>
                <c:ptCount val="3"/>
                <c:pt idx="0">
                  <c:v>Time Zero</c:v>
                </c:pt>
                <c:pt idx="1">
                  <c:v>Midpoint</c:v>
                </c:pt>
                <c:pt idx="2">
                  <c:v>Endpoint</c:v>
                </c:pt>
              </c:strCache>
            </c:strRef>
          </c:cat>
          <c:val>
            <c:numRef>
              <c:f>summary!$C$16:$E$16</c:f>
              <c:numCache>
                <c:formatCode>0.000</c:formatCode>
                <c:ptCount val="3"/>
                <c:pt idx="0">
                  <c:v>1.4812000000000001</c:v>
                </c:pt>
                <c:pt idx="1">
                  <c:v>4.1066153846153846</c:v>
                </c:pt>
                <c:pt idx="2">
                  <c:v>3.1051153846153849</c:v>
                </c:pt>
              </c:numCache>
            </c:numRef>
          </c:val>
          <c:extLst>
            <c:ext xmlns:c16="http://schemas.microsoft.com/office/drawing/2014/chart" uri="{C3380CC4-5D6E-409C-BE32-E72D297353CC}">
              <c16:uniqueId val="{0000000D-32CB-421B-9EB5-A6141D1C3892}"/>
            </c:ext>
          </c:extLst>
        </c:ser>
        <c:ser>
          <c:idx val="14"/>
          <c:order val="14"/>
          <c:tx>
            <c:strRef>
              <c:f>summary!$B$17</c:f>
              <c:strCache>
                <c:ptCount val="1"/>
                <c:pt idx="0">
                  <c:v>Massilia</c:v>
                </c:pt>
              </c:strCache>
            </c:strRef>
          </c:tx>
          <c:spPr>
            <a:solidFill>
              <a:srgbClr val="CC3300"/>
            </a:solidFill>
            <a:ln>
              <a:noFill/>
            </a:ln>
            <a:effectLst/>
          </c:spPr>
          <c:invertIfNegative val="0"/>
          <c:cat>
            <c:strRef>
              <c:f>summary!$C$2:$E$2</c:f>
              <c:strCache>
                <c:ptCount val="3"/>
                <c:pt idx="0">
                  <c:v>Time Zero</c:v>
                </c:pt>
                <c:pt idx="1">
                  <c:v>Midpoint</c:v>
                </c:pt>
                <c:pt idx="2">
                  <c:v>Endpoint</c:v>
                </c:pt>
              </c:strCache>
            </c:strRef>
          </c:cat>
          <c:val>
            <c:numRef>
              <c:f>summary!$C$17:$E$17</c:f>
              <c:numCache>
                <c:formatCode>0.000</c:formatCode>
                <c:ptCount val="3"/>
                <c:pt idx="0">
                  <c:v>1.9195599999999999</c:v>
                </c:pt>
                <c:pt idx="1">
                  <c:v>3.6769230769230776E-2</c:v>
                </c:pt>
                <c:pt idx="2">
                  <c:v>7.426923076923074E-2</c:v>
                </c:pt>
              </c:numCache>
            </c:numRef>
          </c:val>
          <c:extLst>
            <c:ext xmlns:c16="http://schemas.microsoft.com/office/drawing/2014/chart" uri="{C3380CC4-5D6E-409C-BE32-E72D297353CC}">
              <c16:uniqueId val="{0000000E-32CB-421B-9EB5-A6141D1C3892}"/>
            </c:ext>
          </c:extLst>
        </c:ser>
        <c:ser>
          <c:idx val="15"/>
          <c:order val="15"/>
          <c:tx>
            <c:strRef>
              <c:f>summary!$B$18</c:f>
              <c:strCache>
                <c:ptCount val="1"/>
                <c:pt idx="0">
                  <c:v>Leclercia</c:v>
                </c:pt>
              </c:strCache>
            </c:strRef>
          </c:tx>
          <c:spPr>
            <a:solidFill>
              <a:srgbClr val="00B050"/>
            </a:solidFill>
            <a:ln>
              <a:noFill/>
            </a:ln>
            <a:effectLst/>
          </c:spPr>
          <c:invertIfNegative val="0"/>
          <c:cat>
            <c:strRef>
              <c:f>summary!$C$2:$E$2</c:f>
              <c:strCache>
                <c:ptCount val="3"/>
                <c:pt idx="0">
                  <c:v>Time Zero</c:v>
                </c:pt>
                <c:pt idx="1">
                  <c:v>Midpoint</c:v>
                </c:pt>
                <c:pt idx="2">
                  <c:v>Endpoint</c:v>
                </c:pt>
              </c:strCache>
            </c:strRef>
          </c:cat>
          <c:val>
            <c:numRef>
              <c:f>summary!$C$18:$E$18</c:f>
              <c:numCache>
                <c:formatCode>0.000</c:formatCode>
                <c:ptCount val="3"/>
                <c:pt idx="0">
                  <c:v>1.2311199999999998</c:v>
                </c:pt>
                <c:pt idx="1">
                  <c:v>4.8923076923076923E-2</c:v>
                </c:pt>
                <c:pt idx="2">
                  <c:v>2.9961538461538463E-2</c:v>
                </c:pt>
              </c:numCache>
            </c:numRef>
          </c:val>
          <c:extLst>
            <c:ext xmlns:c16="http://schemas.microsoft.com/office/drawing/2014/chart" uri="{C3380CC4-5D6E-409C-BE32-E72D297353CC}">
              <c16:uniqueId val="{0000000F-32CB-421B-9EB5-A6141D1C3892}"/>
            </c:ext>
          </c:extLst>
        </c:ser>
        <c:ser>
          <c:idx val="16"/>
          <c:order val="16"/>
          <c:tx>
            <c:strRef>
              <c:f>summary!$B$19</c:f>
              <c:strCache>
                <c:ptCount val="1"/>
                <c:pt idx="0">
                  <c:v>Acidovorax</c:v>
                </c:pt>
              </c:strCache>
            </c:strRef>
          </c:tx>
          <c:spPr>
            <a:solidFill>
              <a:srgbClr val="4E93D2"/>
            </a:solidFill>
            <a:ln>
              <a:noFill/>
            </a:ln>
            <a:effectLst/>
          </c:spPr>
          <c:invertIfNegative val="0"/>
          <c:cat>
            <c:strRef>
              <c:f>summary!$C$2:$E$2</c:f>
              <c:strCache>
                <c:ptCount val="3"/>
                <c:pt idx="0">
                  <c:v>Time Zero</c:v>
                </c:pt>
                <c:pt idx="1">
                  <c:v>Midpoint</c:v>
                </c:pt>
                <c:pt idx="2">
                  <c:v>Endpoint</c:v>
                </c:pt>
              </c:strCache>
            </c:strRef>
          </c:cat>
          <c:val>
            <c:numRef>
              <c:f>summary!$C$19:$E$19</c:f>
              <c:numCache>
                <c:formatCode>0.000</c:formatCode>
                <c:ptCount val="3"/>
                <c:pt idx="0">
                  <c:v>0.60487999999999997</c:v>
                </c:pt>
                <c:pt idx="1">
                  <c:v>4.8461538461538473E-3</c:v>
                </c:pt>
                <c:pt idx="2">
                  <c:v>5.5000000000000005E-3</c:v>
                </c:pt>
              </c:numCache>
            </c:numRef>
          </c:val>
          <c:extLst>
            <c:ext xmlns:c16="http://schemas.microsoft.com/office/drawing/2014/chart" uri="{C3380CC4-5D6E-409C-BE32-E72D297353CC}">
              <c16:uniqueId val="{00000010-32CB-421B-9EB5-A6141D1C3892}"/>
            </c:ext>
          </c:extLst>
        </c:ser>
        <c:ser>
          <c:idx val="17"/>
          <c:order val="17"/>
          <c:tx>
            <c:strRef>
              <c:f>summary!$B$20</c:f>
              <c:strCache>
                <c:ptCount val="1"/>
                <c:pt idx="0">
                  <c:v>Bacillus</c:v>
                </c:pt>
              </c:strCache>
            </c:strRef>
          </c:tx>
          <c:spPr>
            <a:solidFill>
              <a:schemeClr val="accent4">
                <a:lumMod val="50000"/>
              </a:schemeClr>
            </a:solidFill>
            <a:ln>
              <a:noFill/>
            </a:ln>
            <a:effectLst/>
          </c:spPr>
          <c:invertIfNegative val="0"/>
          <c:cat>
            <c:strRef>
              <c:f>summary!$C$2:$E$2</c:f>
              <c:strCache>
                <c:ptCount val="3"/>
                <c:pt idx="0">
                  <c:v>Time Zero</c:v>
                </c:pt>
                <c:pt idx="1">
                  <c:v>Midpoint</c:v>
                </c:pt>
                <c:pt idx="2">
                  <c:v>Endpoint</c:v>
                </c:pt>
              </c:strCache>
            </c:strRef>
          </c:cat>
          <c:val>
            <c:numRef>
              <c:f>summary!$C$20:$E$20</c:f>
              <c:numCache>
                <c:formatCode>0.000</c:formatCode>
                <c:ptCount val="3"/>
                <c:pt idx="0">
                  <c:v>0.58748000000000011</c:v>
                </c:pt>
                <c:pt idx="1">
                  <c:v>1.9230769230769232E-3</c:v>
                </c:pt>
                <c:pt idx="2">
                  <c:v>1.0769230769230769E-3</c:v>
                </c:pt>
              </c:numCache>
            </c:numRef>
          </c:val>
          <c:extLst>
            <c:ext xmlns:c16="http://schemas.microsoft.com/office/drawing/2014/chart" uri="{C3380CC4-5D6E-409C-BE32-E72D297353CC}">
              <c16:uniqueId val="{00000011-32CB-421B-9EB5-A6141D1C3892}"/>
            </c:ext>
          </c:extLst>
        </c:ser>
        <c:ser>
          <c:idx val="18"/>
          <c:order val="18"/>
          <c:tx>
            <c:strRef>
              <c:f>summary!$B$21</c:f>
              <c:strCache>
                <c:ptCount val="1"/>
                <c:pt idx="0">
                  <c:v>other taxa</c:v>
                </c:pt>
              </c:strCache>
            </c:strRef>
          </c:tx>
          <c:spPr>
            <a:solidFill>
              <a:schemeClr val="bg1">
                <a:lumMod val="75000"/>
              </a:schemeClr>
            </a:solidFill>
            <a:ln>
              <a:noFill/>
            </a:ln>
            <a:effectLst/>
          </c:spPr>
          <c:invertIfNegative val="0"/>
          <c:cat>
            <c:strRef>
              <c:f>summary!$C$2:$E$2</c:f>
              <c:strCache>
                <c:ptCount val="3"/>
                <c:pt idx="0">
                  <c:v>Time Zero</c:v>
                </c:pt>
                <c:pt idx="1">
                  <c:v>Midpoint</c:v>
                </c:pt>
                <c:pt idx="2">
                  <c:v>Endpoint</c:v>
                </c:pt>
              </c:strCache>
            </c:strRef>
          </c:cat>
          <c:val>
            <c:numRef>
              <c:f>summary!$C$21:$E$21</c:f>
              <c:numCache>
                <c:formatCode>0.000</c:formatCode>
                <c:ptCount val="3"/>
                <c:pt idx="0">
                  <c:v>15.223920000000007</c:v>
                </c:pt>
                <c:pt idx="1">
                  <c:v>2.7630769230769374</c:v>
                </c:pt>
                <c:pt idx="2">
                  <c:v>3.6799230769231031</c:v>
                </c:pt>
              </c:numCache>
            </c:numRef>
          </c:val>
          <c:extLst>
            <c:ext xmlns:c16="http://schemas.microsoft.com/office/drawing/2014/chart" uri="{C3380CC4-5D6E-409C-BE32-E72D297353CC}">
              <c16:uniqueId val="{00000012-32CB-421B-9EB5-A6141D1C3892}"/>
            </c:ext>
          </c:extLst>
        </c:ser>
        <c:dLbls>
          <c:showLegendKey val="0"/>
          <c:showVal val="0"/>
          <c:showCatName val="0"/>
          <c:showSerName val="0"/>
          <c:showPercent val="0"/>
          <c:showBubbleSize val="0"/>
        </c:dLbls>
        <c:gapWidth val="0"/>
        <c:overlap val="100"/>
        <c:axId val="533096952"/>
        <c:axId val="533092032"/>
      </c:barChart>
      <c:catAx>
        <c:axId val="533096952"/>
        <c:scaling>
          <c:orientation val="minMax"/>
        </c:scaling>
        <c:delete val="1"/>
        <c:axPos val="b"/>
        <c:numFmt formatCode="General" sourceLinked="1"/>
        <c:majorTickMark val="none"/>
        <c:minorTickMark val="none"/>
        <c:tickLblPos val="nextTo"/>
        <c:crossAx val="533092032"/>
        <c:crosses val="autoZero"/>
        <c:auto val="1"/>
        <c:lblAlgn val="ctr"/>
        <c:lblOffset val="100"/>
        <c:noMultiLvlLbl val="0"/>
      </c:catAx>
      <c:valAx>
        <c:axId val="53309203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600" b="0" i="0" u="none" strike="noStrike" kern="1200" baseline="0">
                <a:solidFill>
                  <a:sysClr val="windowText" lastClr="000000"/>
                </a:solidFill>
                <a:latin typeface="+mn-lt"/>
                <a:ea typeface="+mn-ea"/>
                <a:cs typeface="+mn-cs"/>
              </a:defRPr>
            </a:pPr>
            <a:endParaRPr lang="en-US"/>
          </a:p>
        </c:txPr>
        <c:crossAx val="533096952"/>
        <c:crosses val="autoZero"/>
        <c:crossBetween val="between"/>
      </c:valAx>
      <c:spPr>
        <a:noFill/>
        <a:ln>
          <a:noFill/>
        </a:ln>
        <a:effectLst/>
      </c:spPr>
    </c:plotArea>
    <c:legend>
      <c:legendPos val="r"/>
      <c:layout>
        <c:manualLayout>
          <c:xMode val="edge"/>
          <c:yMode val="edge"/>
          <c:x val="0.40030445569511069"/>
          <c:y val="4.2247160965456554E-2"/>
          <c:w val="0.40654160127144057"/>
          <c:h val="0.85533190780712076"/>
        </c:manualLayout>
      </c:layout>
      <c:overlay val="0"/>
      <c:spPr>
        <a:noFill/>
        <a:ln>
          <a:noFill/>
        </a:ln>
        <a:effectLst/>
      </c:spPr>
      <c:txPr>
        <a:bodyPr rot="0" spcFirstLastPara="1" vertOverflow="ellipsis" vert="horz" wrap="square" anchor="ctr" anchorCtr="1"/>
        <a:lstStyle/>
        <a:p>
          <a:pPr>
            <a:defRPr sz="600" b="0" i="0" u="none" strike="noStrike" kern="1200" baseline="0">
              <a:solidFill>
                <a:sysClr val="windowText" lastClr="000000"/>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5.0540869078268949E-2"/>
          <c:y val="3.445305346043559E-2"/>
          <c:w val="0.36005221503270485"/>
          <c:h val="0.89288775037344692"/>
        </c:manualLayout>
      </c:layout>
      <c:barChart>
        <c:barDir val="col"/>
        <c:grouping val="percentStacked"/>
        <c:varyColors val="0"/>
        <c:ser>
          <c:idx val="0"/>
          <c:order val="0"/>
          <c:tx>
            <c:strRef>
              <c:f>summary!$H$3</c:f>
              <c:strCache>
                <c:ptCount val="1"/>
                <c:pt idx="0">
                  <c:v>Pseudomonas</c:v>
                </c:pt>
              </c:strCache>
            </c:strRef>
          </c:tx>
          <c:spPr>
            <a:solidFill>
              <a:schemeClr val="accent1"/>
            </a:solidFill>
            <a:ln>
              <a:noFill/>
            </a:ln>
            <a:effectLst/>
          </c:spPr>
          <c:invertIfNegative val="0"/>
          <c:cat>
            <c:strRef>
              <c:f>summary!$I$2:$K$2</c:f>
              <c:strCache>
                <c:ptCount val="3"/>
                <c:pt idx="0">
                  <c:v>Time Zero</c:v>
                </c:pt>
                <c:pt idx="1">
                  <c:v>Midpoint</c:v>
                </c:pt>
                <c:pt idx="2">
                  <c:v>Endpoint</c:v>
                </c:pt>
              </c:strCache>
            </c:strRef>
          </c:cat>
          <c:val>
            <c:numRef>
              <c:f>summary!$I$3:$K$3</c:f>
              <c:numCache>
                <c:formatCode>0.000</c:formatCode>
                <c:ptCount val="3"/>
                <c:pt idx="0">
                  <c:v>54.926479999999991</c:v>
                </c:pt>
                <c:pt idx="1">
                  <c:v>55.265230769230769</c:v>
                </c:pt>
                <c:pt idx="2">
                  <c:v>26.769000000000002</c:v>
                </c:pt>
              </c:numCache>
            </c:numRef>
          </c:val>
          <c:extLst>
            <c:ext xmlns:c16="http://schemas.microsoft.com/office/drawing/2014/chart" uri="{C3380CC4-5D6E-409C-BE32-E72D297353CC}">
              <c16:uniqueId val="{00000000-A0A7-4866-A08B-27F4263BF1D0}"/>
            </c:ext>
          </c:extLst>
        </c:ser>
        <c:ser>
          <c:idx val="1"/>
          <c:order val="1"/>
          <c:tx>
            <c:strRef>
              <c:f>summary!$H$4</c:f>
              <c:strCache>
                <c:ptCount val="1"/>
                <c:pt idx="0">
                  <c:v>Pantoea</c:v>
                </c:pt>
              </c:strCache>
            </c:strRef>
          </c:tx>
          <c:spPr>
            <a:solidFill>
              <a:schemeClr val="accent2"/>
            </a:solidFill>
            <a:ln>
              <a:noFill/>
            </a:ln>
            <a:effectLst/>
          </c:spPr>
          <c:invertIfNegative val="0"/>
          <c:cat>
            <c:strRef>
              <c:f>summary!$I$2:$K$2</c:f>
              <c:strCache>
                <c:ptCount val="3"/>
                <c:pt idx="0">
                  <c:v>Time Zero</c:v>
                </c:pt>
                <c:pt idx="1">
                  <c:v>Midpoint</c:v>
                </c:pt>
                <c:pt idx="2">
                  <c:v>Endpoint</c:v>
                </c:pt>
              </c:strCache>
            </c:strRef>
          </c:cat>
          <c:val>
            <c:numRef>
              <c:f>summary!$I$4:$K$4</c:f>
              <c:numCache>
                <c:formatCode>0.000</c:formatCode>
                <c:ptCount val="3"/>
                <c:pt idx="0">
                  <c:v>17.215160000000004</c:v>
                </c:pt>
                <c:pt idx="1">
                  <c:v>38.010538461538459</c:v>
                </c:pt>
                <c:pt idx="2">
                  <c:v>45.047159999999991</c:v>
                </c:pt>
              </c:numCache>
            </c:numRef>
          </c:val>
          <c:extLst>
            <c:ext xmlns:c16="http://schemas.microsoft.com/office/drawing/2014/chart" uri="{C3380CC4-5D6E-409C-BE32-E72D297353CC}">
              <c16:uniqueId val="{00000001-A0A7-4866-A08B-27F4263BF1D0}"/>
            </c:ext>
          </c:extLst>
        </c:ser>
        <c:ser>
          <c:idx val="2"/>
          <c:order val="2"/>
          <c:tx>
            <c:strRef>
              <c:f>summary!$H$5</c:f>
              <c:strCache>
                <c:ptCount val="1"/>
                <c:pt idx="0">
                  <c:v>Erwinia</c:v>
                </c:pt>
              </c:strCache>
            </c:strRef>
          </c:tx>
          <c:spPr>
            <a:solidFill>
              <a:schemeClr val="accent2">
                <a:lumMod val="75000"/>
              </a:schemeClr>
            </a:solidFill>
            <a:ln>
              <a:noFill/>
            </a:ln>
            <a:effectLst/>
          </c:spPr>
          <c:invertIfNegative val="0"/>
          <c:cat>
            <c:strRef>
              <c:f>summary!$I$2:$K$2</c:f>
              <c:strCache>
                <c:ptCount val="3"/>
                <c:pt idx="0">
                  <c:v>Time Zero</c:v>
                </c:pt>
                <c:pt idx="1">
                  <c:v>Midpoint</c:v>
                </c:pt>
                <c:pt idx="2">
                  <c:v>Endpoint</c:v>
                </c:pt>
              </c:strCache>
            </c:strRef>
          </c:cat>
          <c:val>
            <c:numRef>
              <c:f>summary!$I$5:$K$5</c:f>
              <c:numCache>
                <c:formatCode>0.000</c:formatCode>
                <c:ptCount val="3"/>
                <c:pt idx="0">
                  <c:v>3.0316800000000002</c:v>
                </c:pt>
                <c:pt idx="1">
                  <c:v>2.2642307692307693</c:v>
                </c:pt>
                <c:pt idx="2">
                  <c:v>7.7610399999999995</c:v>
                </c:pt>
              </c:numCache>
            </c:numRef>
          </c:val>
          <c:extLst>
            <c:ext xmlns:c16="http://schemas.microsoft.com/office/drawing/2014/chart" uri="{C3380CC4-5D6E-409C-BE32-E72D297353CC}">
              <c16:uniqueId val="{00000002-A0A7-4866-A08B-27F4263BF1D0}"/>
            </c:ext>
          </c:extLst>
        </c:ser>
        <c:ser>
          <c:idx val="3"/>
          <c:order val="3"/>
          <c:tx>
            <c:strRef>
              <c:f>summary!$H$6</c:f>
              <c:strCache>
                <c:ptCount val="1"/>
                <c:pt idx="0">
                  <c:v>Buchnera</c:v>
                </c:pt>
              </c:strCache>
            </c:strRef>
          </c:tx>
          <c:spPr>
            <a:solidFill>
              <a:schemeClr val="accent2">
                <a:lumMod val="60000"/>
                <a:lumOff val="40000"/>
              </a:schemeClr>
            </a:solidFill>
            <a:ln>
              <a:noFill/>
            </a:ln>
            <a:effectLst/>
          </c:spPr>
          <c:invertIfNegative val="0"/>
          <c:cat>
            <c:strRef>
              <c:f>summary!$I$2:$K$2</c:f>
              <c:strCache>
                <c:ptCount val="3"/>
                <c:pt idx="0">
                  <c:v>Time Zero</c:v>
                </c:pt>
                <c:pt idx="1">
                  <c:v>Midpoint</c:v>
                </c:pt>
                <c:pt idx="2">
                  <c:v>Endpoint</c:v>
                </c:pt>
              </c:strCache>
            </c:strRef>
          </c:cat>
          <c:val>
            <c:numRef>
              <c:f>summary!$I$6:$K$6</c:f>
              <c:numCache>
                <c:formatCode>0.000</c:formatCode>
                <c:ptCount val="3"/>
                <c:pt idx="0">
                  <c:v>4.6302399999999988</c:v>
                </c:pt>
                <c:pt idx="1">
                  <c:v>0</c:v>
                </c:pt>
                <c:pt idx="2">
                  <c:v>1E-3</c:v>
                </c:pt>
              </c:numCache>
            </c:numRef>
          </c:val>
          <c:extLst>
            <c:ext xmlns:c16="http://schemas.microsoft.com/office/drawing/2014/chart" uri="{C3380CC4-5D6E-409C-BE32-E72D297353CC}">
              <c16:uniqueId val="{00000003-A0A7-4866-A08B-27F4263BF1D0}"/>
            </c:ext>
          </c:extLst>
        </c:ser>
        <c:ser>
          <c:idx val="4"/>
          <c:order val="4"/>
          <c:tx>
            <c:strRef>
              <c:f>summary!$H$7</c:f>
              <c:strCache>
                <c:ptCount val="1"/>
                <c:pt idx="0">
                  <c:v>Enterobacter</c:v>
                </c:pt>
              </c:strCache>
            </c:strRef>
          </c:tx>
          <c:spPr>
            <a:solidFill>
              <a:schemeClr val="accent6">
                <a:lumMod val="75000"/>
              </a:schemeClr>
            </a:solidFill>
            <a:ln>
              <a:noFill/>
            </a:ln>
            <a:effectLst/>
          </c:spPr>
          <c:invertIfNegative val="0"/>
          <c:cat>
            <c:strRef>
              <c:f>summary!$I$2:$K$2</c:f>
              <c:strCache>
                <c:ptCount val="3"/>
                <c:pt idx="0">
                  <c:v>Time Zero</c:v>
                </c:pt>
                <c:pt idx="1">
                  <c:v>Midpoint</c:v>
                </c:pt>
                <c:pt idx="2">
                  <c:v>Endpoint</c:v>
                </c:pt>
              </c:strCache>
            </c:strRef>
          </c:cat>
          <c:val>
            <c:numRef>
              <c:f>summary!$I$7:$K$7</c:f>
              <c:numCache>
                <c:formatCode>0.000</c:formatCode>
                <c:ptCount val="3"/>
                <c:pt idx="0">
                  <c:v>1.6357200000000001</c:v>
                </c:pt>
                <c:pt idx="1">
                  <c:v>0.11592307692307686</c:v>
                </c:pt>
                <c:pt idx="2">
                  <c:v>1.3500800000000002</c:v>
                </c:pt>
              </c:numCache>
            </c:numRef>
          </c:val>
          <c:extLst>
            <c:ext xmlns:c16="http://schemas.microsoft.com/office/drawing/2014/chart" uri="{C3380CC4-5D6E-409C-BE32-E72D297353CC}">
              <c16:uniqueId val="{00000004-A0A7-4866-A08B-27F4263BF1D0}"/>
            </c:ext>
          </c:extLst>
        </c:ser>
        <c:ser>
          <c:idx val="5"/>
          <c:order val="5"/>
          <c:tx>
            <c:strRef>
              <c:f>summary!$H$8</c:f>
              <c:strCache>
                <c:ptCount val="1"/>
                <c:pt idx="0">
                  <c:v>Escherichia</c:v>
                </c:pt>
              </c:strCache>
            </c:strRef>
          </c:tx>
          <c:spPr>
            <a:solidFill>
              <a:schemeClr val="accent6"/>
            </a:solidFill>
            <a:ln>
              <a:noFill/>
            </a:ln>
            <a:effectLst/>
          </c:spPr>
          <c:invertIfNegative val="0"/>
          <c:cat>
            <c:strRef>
              <c:f>summary!$I$2:$K$2</c:f>
              <c:strCache>
                <c:ptCount val="3"/>
                <c:pt idx="0">
                  <c:v>Time Zero</c:v>
                </c:pt>
                <c:pt idx="1">
                  <c:v>Midpoint</c:v>
                </c:pt>
                <c:pt idx="2">
                  <c:v>Endpoint</c:v>
                </c:pt>
              </c:strCache>
            </c:strRef>
          </c:cat>
          <c:val>
            <c:numRef>
              <c:f>summary!$I$8:$K$8</c:f>
              <c:numCache>
                <c:formatCode>0.000</c:formatCode>
                <c:ptCount val="3"/>
                <c:pt idx="0">
                  <c:v>1.0405199999999999</c:v>
                </c:pt>
                <c:pt idx="1">
                  <c:v>3.3615384615384623E-2</c:v>
                </c:pt>
                <c:pt idx="2">
                  <c:v>6.2879999999999991E-2</c:v>
                </c:pt>
              </c:numCache>
            </c:numRef>
          </c:val>
          <c:extLst>
            <c:ext xmlns:c16="http://schemas.microsoft.com/office/drawing/2014/chart" uri="{C3380CC4-5D6E-409C-BE32-E72D297353CC}">
              <c16:uniqueId val="{00000005-A0A7-4866-A08B-27F4263BF1D0}"/>
            </c:ext>
          </c:extLst>
        </c:ser>
        <c:ser>
          <c:idx val="6"/>
          <c:order val="6"/>
          <c:tx>
            <c:strRef>
              <c:f>summary!$H$9</c:f>
              <c:strCache>
                <c:ptCount val="1"/>
                <c:pt idx="0">
                  <c:v>Lelliottia</c:v>
                </c:pt>
              </c:strCache>
            </c:strRef>
          </c:tx>
          <c:spPr>
            <a:solidFill>
              <a:schemeClr val="accent6">
                <a:lumMod val="60000"/>
                <a:lumOff val="40000"/>
              </a:schemeClr>
            </a:solidFill>
            <a:ln>
              <a:noFill/>
            </a:ln>
            <a:effectLst/>
          </c:spPr>
          <c:invertIfNegative val="0"/>
          <c:cat>
            <c:strRef>
              <c:f>summary!$I$2:$K$2</c:f>
              <c:strCache>
                <c:ptCount val="3"/>
                <c:pt idx="0">
                  <c:v>Time Zero</c:v>
                </c:pt>
                <c:pt idx="1">
                  <c:v>Midpoint</c:v>
                </c:pt>
                <c:pt idx="2">
                  <c:v>Endpoint</c:v>
                </c:pt>
              </c:strCache>
            </c:strRef>
          </c:cat>
          <c:val>
            <c:numRef>
              <c:f>summary!$I$9:$K$9</c:f>
              <c:numCache>
                <c:formatCode>0.000</c:formatCode>
                <c:ptCount val="3"/>
                <c:pt idx="0">
                  <c:v>0.31459999999999999</c:v>
                </c:pt>
                <c:pt idx="1">
                  <c:v>0.13861538461538456</c:v>
                </c:pt>
                <c:pt idx="2">
                  <c:v>0.68584000000000001</c:v>
                </c:pt>
              </c:numCache>
            </c:numRef>
          </c:val>
          <c:extLst>
            <c:ext xmlns:c16="http://schemas.microsoft.com/office/drawing/2014/chart" uri="{C3380CC4-5D6E-409C-BE32-E72D297353CC}">
              <c16:uniqueId val="{00000006-A0A7-4866-A08B-27F4263BF1D0}"/>
            </c:ext>
          </c:extLst>
        </c:ser>
        <c:ser>
          <c:idx val="7"/>
          <c:order val="7"/>
          <c:tx>
            <c:strRef>
              <c:f>summary!$H$10</c:f>
              <c:strCache>
                <c:ptCount val="1"/>
                <c:pt idx="0">
                  <c:v>Acinetobacter</c:v>
                </c:pt>
              </c:strCache>
            </c:strRef>
          </c:tx>
          <c:spPr>
            <a:solidFill>
              <a:schemeClr val="tx2">
                <a:lumMod val="75000"/>
              </a:schemeClr>
            </a:solidFill>
            <a:ln>
              <a:noFill/>
            </a:ln>
            <a:effectLst/>
          </c:spPr>
          <c:invertIfNegative val="0"/>
          <c:cat>
            <c:strRef>
              <c:f>summary!$I$2:$K$2</c:f>
              <c:strCache>
                <c:ptCount val="3"/>
                <c:pt idx="0">
                  <c:v>Time Zero</c:v>
                </c:pt>
                <c:pt idx="1">
                  <c:v>Midpoint</c:v>
                </c:pt>
                <c:pt idx="2">
                  <c:v>Endpoint</c:v>
                </c:pt>
              </c:strCache>
            </c:strRef>
          </c:cat>
          <c:val>
            <c:numRef>
              <c:f>summary!$I$10:$K$10</c:f>
              <c:numCache>
                <c:formatCode>0.000</c:formatCode>
                <c:ptCount val="3"/>
                <c:pt idx="0">
                  <c:v>1.12656</c:v>
                </c:pt>
                <c:pt idx="1">
                  <c:v>4.8307692307692308E-2</c:v>
                </c:pt>
                <c:pt idx="2">
                  <c:v>1.6440000000000007E-2</c:v>
                </c:pt>
              </c:numCache>
            </c:numRef>
          </c:val>
          <c:extLst>
            <c:ext xmlns:c16="http://schemas.microsoft.com/office/drawing/2014/chart" uri="{C3380CC4-5D6E-409C-BE32-E72D297353CC}">
              <c16:uniqueId val="{00000007-A0A7-4866-A08B-27F4263BF1D0}"/>
            </c:ext>
          </c:extLst>
        </c:ser>
        <c:ser>
          <c:idx val="8"/>
          <c:order val="8"/>
          <c:tx>
            <c:strRef>
              <c:f>summary!$H$11</c:f>
              <c:strCache>
                <c:ptCount val="1"/>
                <c:pt idx="0">
                  <c:v>Rahnella</c:v>
                </c:pt>
              </c:strCache>
            </c:strRef>
          </c:tx>
          <c:spPr>
            <a:solidFill>
              <a:srgbClr val="660033"/>
            </a:solidFill>
            <a:ln>
              <a:noFill/>
            </a:ln>
            <a:effectLst/>
          </c:spPr>
          <c:invertIfNegative val="0"/>
          <c:cat>
            <c:strRef>
              <c:f>summary!$I$2:$K$2</c:f>
              <c:strCache>
                <c:ptCount val="3"/>
                <c:pt idx="0">
                  <c:v>Time Zero</c:v>
                </c:pt>
                <c:pt idx="1">
                  <c:v>Midpoint</c:v>
                </c:pt>
                <c:pt idx="2">
                  <c:v>Endpoint</c:v>
                </c:pt>
              </c:strCache>
            </c:strRef>
          </c:cat>
          <c:val>
            <c:numRef>
              <c:f>summary!$I$11:$K$11</c:f>
              <c:numCache>
                <c:formatCode>0.000</c:formatCode>
                <c:ptCount val="3"/>
                <c:pt idx="0">
                  <c:v>8.1280000000000005E-2</c:v>
                </c:pt>
                <c:pt idx="1">
                  <c:v>0.14315384615384613</c:v>
                </c:pt>
                <c:pt idx="2">
                  <c:v>6.2520799999999985</c:v>
                </c:pt>
              </c:numCache>
            </c:numRef>
          </c:val>
          <c:extLst>
            <c:ext xmlns:c16="http://schemas.microsoft.com/office/drawing/2014/chart" uri="{C3380CC4-5D6E-409C-BE32-E72D297353CC}">
              <c16:uniqueId val="{00000008-A0A7-4866-A08B-27F4263BF1D0}"/>
            </c:ext>
          </c:extLst>
        </c:ser>
        <c:ser>
          <c:idx val="9"/>
          <c:order val="9"/>
          <c:tx>
            <c:strRef>
              <c:f>summary!$H$12</c:f>
              <c:strCache>
                <c:ptCount val="1"/>
                <c:pt idx="0">
                  <c:v>Kocuria</c:v>
                </c:pt>
              </c:strCache>
            </c:strRef>
          </c:tx>
          <c:spPr>
            <a:solidFill>
              <a:schemeClr val="accent4">
                <a:lumMod val="75000"/>
              </a:schemeClr>
            </a:solidFill>
            <a:ln>
              <a:noFill/>
            </a:ln>
            <a:effectLst/>
          </c:spPr>
          <c:invertIfNegative val="0"/>
          <c:cat>
            <c:strRef>
              <c:f>summary!$I$2:$K$2</c:f>
              <c:strCache>
                <c:ptCount val="3"/>
                <c:pt idx="0">
                  <c:v>Time Zero</c:v>
                </c:pt>
                <c:pt idx="1">
                  <c:v>Midpoint</c:v>
                </c:pt>
                <c:pt idx="2">
                  <c:v>Endpoint</c:v>
                </c:pt>
              </c:strCache>
            </c:strRef>
          </c:cat>
          <c:val>
            <c:numRef>
              <c:f>summary!$I$12:$K$12</c:f>
              <c:numCache>
                <c:formatCode>0.000</c:formatCode>
                <c:ptCount val="3"/>
                <c:pt idx="0">
                  <c:v>1.02016</c:v>
                </c:pt>
                <c:pt idx="1">
                  <c:v>3.8461538461538462E-4</c:v>
                </c:pt>
                <c:pt idx="2">
                  <c:v>6.0000000000000016E-4</c:v>
                </c:pt>
              </c:numCache>
            </c:numRef>
          </c:val>
          <c:extLst>
            <c:ext xmlns:c16="http://schemas.microsoft.com/office/drawing/2014/chart" uri="{C3380CC4-5D6E-409C-BE32-E72D297353CC}">
              <c16:uniqueId val="{00000009-A0A7-4866-A08B-27F4263BF1D0}"/>
            </c:ext>
          </c:extLst>
        </c:ser>
        <c:ser>
          <c:idx val="10"/>
          <c:order val="10"/>
          <c:tx>
            <c:strRef>
              <c:f>summary!$H$13</c:f>
              <c:strCache>
                <c:ptCount val="1"/>
                <c:pt idx="0">
                  <c:v>Caulobacter</c:v>
                </c:pt>
              </c:strCache>
            </c:strRef>
          </c:tx>
          <c:spPr>
            <a:solidFill>
              <a:srgbClr val="008080"/>
            </a:solidFill>
            <a:ln>
              <a:noFill/>
            </a:ln>
            <a:effectLst/>
          </c:spPr>
          <c:invertIfNegative val="0"/>
          <c:cat>
            <c:strRef>
              <c:f>summary!$I$2:$K$2</c:f>
              <c:strCache>
                <c:ptCount val="3"/>
                <c:pt idx="0">
                  <c:v>Time Zero</c:v>
                </c:pt>
                <c:pt idx="1">
                  <c:v>Midpoint</c:v>
                </c:pt>
                <c:pt idx="2">
                  <c:v>Endpoint</c:v>
                </c:pt>
              </c:strCache>
            </c:strRef>
          </c:cat>
          <c:val>
            <c:numRef>
              <c:f>summary!$I$13:$K$13</c:f>
              <c:numCache>
                <c:formatCode>0.000</c:formatCode>
                <c:ptCount val="3"/>
                <c:pt idx="0">
                  <c:v>0.51683999999999986</c:v>
                </c:pt>
                <c:pt idx="1">
                  <c:v>0</c:v>
                </c:pt>
                <c:pt idx="2">
                  <c:v>4.0000000000000003E-5</c:v>
                </c:pt>
              </c:numCache>
            </c:numRef>
          </c:val>
          <c:extLst>
            <c:ext xmlns:c16="http://schemas.microsoft.com/office/drawing/2014/chart" uri="{C3380CC4-5D6E-409C-BE32-E72D297353CC}">
              <c16:uniqueId val="{0000000A-A0A7-4866-A08B-27F4263BF1D0}"/>
            </c:ext>
          </c:extLst>
        </c:ser>
        <c:ser>
          <c:idx val="11"/>
          <c:order val="11"/>
          <c:tx>
            <c:strRef>
              <c:f>summary!$H$14</c:f>
              <c:strCache>
                <c:ptCount val="1"/>
                <c:pt idx="0">
                  <c:v>Dechlorosoma</c:v>
                </c:pt>
              </c:strCache>
            </c:strRef>
          </c:tx>
          <c:spPr>
            <a:solidFill>
              <a:srgbClr val="EB6974"/>
            </a:solidFill>
            <a:ln>
              <a:noFill/>
            </a:ln>
            <a:effectLst/>
          </c:spPr>
          <c:invertIfNegative val="0"/>
          <c:cat>
            <c:strRef>
              <c:f>summary!$I$2:$K$2</c:f>
              <c:strCache>
                <c:ptCount val="3"/>
                <c:pt idx="0">
                  <c:v>Time Zero</c:v>
                </c:pt>
                <c:pt idx="1">
                  <c:v>Midpoint</c:v>
                </c:pt>
                <c:pt idx="2">
                  <c:v>Endpoint</c:v>
                </c:pt>
              </c:strCache>
            </c:strRef>
          </c:cat>
          <c:val>
            <c:numRef>
              <c:f>summary!$I$14:$K$14</c:f>
              <c:numCache>
                <c:formatCode>0.000</c:formatCode>
                <c:ptCount val="3"/>
                <c:pt idx="0">
                  <c:v>0.50612000000000001</c:v>
                </c:pt>
                <c:pt idx="1">
                  <c:v>0</c:v>
                </c:pt>
                <c:pt idx="2">
                  <c:v>0</c:v>
                </c:pt>
              </c:numCache>
            </c:numRef>
          </c:val>
          <c:extLst>
            <c:ext xmlns:c16="http://schemas.microsoft.com/office/drawing/2014/chart" uri="{C3380CC4-5D6E-409C-BE32-E72D297353CC}">
              <c16:uniqueId val="{0000000B-A0A7-4866-A08B-27F4263BF1D0}"/>
            </c:ext>
          </c:extLst>
        </c:ser>
        <c:ser>
          <c:idx val="12"/>
          <c:order val="12"/>
          <c:tx>
            <c:strRef>
              <c:f>summary!$H$15</c:f>
              <c:strCache>
                <c:ptCount val="1"/>
                <c:pt idx="0">
                  <c:v>Bradyrhizobium</c:v>
                </c:pt>
              </c:strCache>
            </c:strRef>
          </c:tx>
          <c:spPr>
            <a:solidFill>
              <a:srgbClr val="FFC000"/>
            </a:solidFill>
            <a:ln>
              <a:noFill/>
            </a:ln>
            <a:effectLst/>
          </c:spPr>
          <c:invertIfNegative val="0"/>
          <c:cat>
            <c:strRef>
              <c:f>summary!$I$2:$K$2</c:f>
              <c:strCache>
                <c:ptCount val="3"/>
                <c:pt idx="0">
                  <c:v>Time Zero</c:v>
                </c:pt>
                <c:pt idx="1">
                  <c:v>Midpoint</c:v>
                </c:pt>
                <c:pt idx="2">
                  <c:v>Endpoint</c:v>
                </c:pt>
              </c:strCache>
            </c:strRef>
          </c:cat>
          <c:val>
            <c:numRef>
              <c:f>summary!$I$15:$K$15</c:f>
              <c:numCache>
                <c:formatCode>0.000</c:formatCode>
                <c:ptCount val="3"/>
                <c:pt idx="0">
                  <c:v>0.42340000000000005</c:v>
                </c:pt>
                <c:pt idx="1">
                  <c:v>0</c:v>
                </c:pt>
                <c:pt idx="2">
                  <c:v>2.4000000000000001E-4</c:v>
                </c:pt>
              </c:numCache>
            </c:numRef>
          </c:val>
          <c:extLst>
            <c:ext xmlns:c16="http://schemas.microsoft.com/office/drawing/2014/chart" uri="{C3380CC4-5D6E-409C-BE32-E72D297353CC}">
              <c16:uniqueId val="{0000000C-A0A7-4866-A08B-27F4263BF1D0}"/>
            </c:ext>
          </c:extLst>
        </c:ser>
        <c:ser>
          <c:idx val="13"/>
          <c:order val="13"/>
          <c:tx>
            <c:strRef>
              <c:f>summary!$H$16</c:f>
              <c:strCache>
                <c:ptCount val="1"/>
                <c:pt idx="0">
                  <c:v>Serratia</c:v>
                </c:pt>
              </c:strCache>
            </c:strRef>
          </c:tx>
          <c:spPr>
            <a:solidFill>
              <a:srgbClr val="993366"/>
            </a:solidFill>
            <a:ln>
              <a:noFill/>
            </a:ln>
            <a:effectLst/>
          </c:spPr>
          <c:invertIfNegative val="0"/>
          <c:cat>
            <c:strRef>
              <c:f>summary!$I$2:$K$2</c:f>
              <c:strCache>
                <c:ptCount val="3"/>
                <c:pt idx="0">
                  <c:v>Time Zero</c:v>
                </c:pt>
                <c:pt idx="1">
                  <c:v>Midpoint</c:v>
                </c:pt>
                <c:pt idx="2">
                  <c:v>Endpoint</c:v>
                </c:pt>
              </c:strCache>
            </c:strRef>
          </c:cat>
          <c:val>
            <c:numRef>
              <c:f>summary!$I$16:$K$16</c:f>
              <c:numCache>
                <c:formatCode>0.000</c:formatCode>
                <c:ptCount val="3"/>
                <c:pt idx="0">
                  <c:v>0.25203999999999993</c:v>
                </c:pt>
                <c:pt idx="1">
                  <c:v>1.1461538461538461</c:v>
                </c:pt>
                <c:pt idx="2">
                  <c:v>4.1905199999999994</c:v>
                </c:pt>
              </c:numCache>
            </c:numRef>
          </c:val>
          <c:extLst>
            <c:ext xmlns:c16="http://schemas.microsoft.com/office/drawing/2014/chart" uri="{C3380CC4-5D6E-409C-BE32-E72D297353CC}">
              <c16:uniqueId val="{0000000D-A0A7-4866-A08B-27F4263BF1D0}"/>
            </c:ext>
          </c:extLst>
        </c:ser>
        <c:ser>
          <c:idx val="14"/>
          <c:order val="14"/>
          <c:tx>
            <c:strRef>
              <c:f>summary!$H$17</c:f>
              <c:strCache>
                <c:ptCount val="1"/>
                <c:pt idx="0">
                  <c:v>Leuconostoc</c:v>
                </c:pt>
              </c:strCache>
            </c:strRef>
          </c:tx>
          <c:spPr>
            <a:solidFill>
              <a:schemeClr val="accent4">
                <a:lumMod val="50000"/>
              </a:schemeClr>
            </a:solidFill>
            <a:ln>
              <a:noFill/>
            </a:ln>
            <a:effectLst/>
          </c:spPr>
          <c:invertIfNegative val="0"/>
          <c:cat>
            <c:strRef>
              <c:f>summary!$I$2:$K$2</c:f>
              <c:strCache>
                <c:ptCount val="3"/>
                <c:pt idx="0">
                  <c:v>Time Zero</c:v>
                </c:pt>
                <c:pt idx="1">
                  <c:v>Midpoint</c:v>
                </c:pt>
                <c:pt idx="2">
                  <c:v>Endpoint</c:v>
                </c:pt>
              </c:strCache>
            </c:strRef>
          </c:cat>
          <c:val>
            <c:numRef>
              <c:f>summary!$I$17:$K$17</c:f>
              <c:numCache>
                <c:formatCode>0.000</c:formatCode>
                <c:ptCount val="3"/>
                <c:pt idx="0">
                  <c:v>7.4759999999999993E-2</c:v>
                </c:pt>
                <c:pt idx="1">
                  <c:v>8.7076923076923066E-2</c:v>
                </c:pt>
                <c:pt idx="2">
                  <c:v>1.4261599999999999</c:v>
                </c:pt>
              </c:numCache>
            </c:numRef>
          </c:val>
          <c:extLst>
            <c:ext xmlns:c16="http://schemas.microsoft.com/office/drawing/2014/chart" uri="{C3380CC4-5D6E-409C-BE32-E72D297353CC}">
              <c16:uniqueId val="{0000000E-A0A7-4866-A08B-27F4263BF1D0}"/>
            </c:ext>
          </c:extLst>
        </c:ser>
        <c:ser>
          <c:idx val="15"/>
          <c:order val="15"/>
          <c:tx>
            <c:strRef>
              <c:f>summary!$H$18</c:f>
              <c:strCache>
                <c:ptCount val="1"/>
                <c:pt idx="0">
                  <c:v>Exiguobacterium</c:v>
                </c:pt>
              </c:strCache>
            </c:strRef>
          </c:tx>
          <c:spPr>
            <a:solidFill>
              <a:srgbClr val="5B9BD5"/>
            </a:solidFill>
            <a:ln>
              <a:noFill/>
            </a:ln>
            <a:effectLst/>
          </c:spPr>
          <c:invertIfNegative val="0"/>
          <c:cat>
            <c:strRef>
              <c:f>summary!$I$2:$K$2</c:f>
              <c:strCache>
                <c:ptCount val="3"/>
                <c:pt idx="0">
                  <c:v>Time Zero</c:v>
                </c:pt>
                <c:pt idx="1">
                  <c:v>Midpoint</c:v>
                </c:pt>
                <c:pt idx="2">
                  <c:v>Endpoint</c:v>
                </c:pt>
              </c:strCache>
            </c:strRef>
          </c:cat>
          <c:val>
            <c:numRef>
              <c:f>summary!$I$18:$K$18</c:f>
              <c:numCache>
                <c:formatCode>0.000</c:formatCode>
                <c:ptCount val="3"/>
                <c:pt idx="0">
                  <c:v>0.50112000000000001</c:v>
                </c:pt>
                <c:pt idx="1">
                  <c:v>3.761538461538462E-2</c:v>
                </c:pt>
                <c:pt idx="2">
                  <c:v>5.0520000000000002E-2</c:v>
                </c:pt>
              </c:numCache>
            </c:numRef>
          </c:val>
          <c:extLst>
            <c:ext xmlns:c16="http://schemas.microsoft.com/office/drawing/2014/chart" uri="{C3380CC4-5D6E-409C-BE32-E72D297353CC}">
              <c16:uniqueId val="{0000000F-A0A7-4866-A08B-27F4263BF1D0}"/>
            </c:ext>
          </c:extLst>
        </c:ser>
        <c:ser>
          <c:idx val="16"/>
          <c:order val="16"/>
          <c:tx>
            <c:strRef>
              <c:f>summary!$H$19</c:f>
              <c:strCache>
                <c:ptCount val="1"/>
                <c:pt idx="0">
                  <c:v>Stenotrophomonas</c:v>
                </c:pt>
              </c:strCache>
            </c:strRef>
          </c:tx>
          <c:spPr>
            <a:solidFill>
              <a:srgbClr val="336699"/>
            </a:solidFill>
            <a:ln>
              <a:noFill/>
            </a:ln>
            <a:effectLst/>
          </c:spPr>
          <c:invertIfNegative val="0"/>
          <c:cat>
            <c:strRef>
              <c:f>summary!$I$2:$K$2</c:f>
              <c:strCache>
                <c:ptCount val="3"/>
                <c:pt idx="0">
                  <c:v>Time Zero</c:v>
                </c:pt>
                <c:pt idx="1">
                  <c:v>Midpoint</c:v>
                </c:pt>
                <c:pt idx="2">
                  <c:v>Endpoint</c:v>
                </c:pt>
              </c:strCache>
            </c:strRef>
          </c:cat>
          <c:val>
            <c:numRef>
              <c:f>summary!$I$19:$K$19</c:f>
              <c:numCache>
                <c:formatCode>0.000</c:formatCode>
                <c:ptCount val="3"/>
                <c:pt idx="0">
                  <c:v>0.46604000000000007</c:v>
                </c:pt>
                <c:pt idx="1">
                  <c:v>1.4307692307692311E-2</c:v>
                </c:pt>
                <c:pt idx="2">
                  <c:v>2.3800000000000002E-2</c:v>
                </c:pt>
              </c:numCache>
            </c:numRef>
          </c:val>
          <c:extLst>
            <c:ext xmlns:c16="http://schemas.microsoft.com/office/drawing/2014/chart" uri="{C3380CC4-5D6E-409C-BE32-E72D297353CC}">
              <c16:uniqueId val="{00000010-A0A7-4866-A08B-27F4263BF1D0}"/>
            </c:ext>
          </c:extLst>
        </c:ser>
        <c:ser>
          <c:idx val="17"/>
          <c:order val="17"/>
          <c:tx>
            <c:strRef>
              <c:f>summary!$H$20</c:f>
              <c:strCache>
                <c:ptCount val="1"/>
                <c:pt idx="0">
                  <c:v>Sphingomonas</c:v>
                </c:pt>
              </c:strCache>
            </c:strRef>
          </c:tx>
          <c:spPr>
            <a:solidFill>
              <a:srgbClr val="00B050"/>
            </a:solidFill>
            <a:ln>
              <a:noFill/>
            </a:ln>
            <a:effectLst/>
          </c:spPr>
          <c:invertIfNegative val="0"/>
          <c:cat>
            <c:strRef>
              <c:f>summary!$I$2:$K$2</c:f>
              <c:strCache>
                <c:ptCount val="3"/>
                <c:pt idx="0">
                  <c:v>Time Zero</c:v>
                </c:pt>
                <c:pt idx="1">
                  <c:v>Midpoint</c:v>
                </c:pt>
                <c:pt idx="2">
                  <c:v>Endpoint</c:v>
                </c:pt>
              </c:strCache>
            </c:strRef>
          </c:cat>
          <c:val>
            <c:numRef>
              <c:f>summary!$I$20:$K$20</c:f>
              <c:numCache>
                <c:formatCode>0.000</c:formatCode>
                <c:ptCount val="3"/>
                <c:pt idx="0">
                  <c:v>0.46951999999999999</c:v>
                </c:pt>
                <c:pt idx="1">
                  <c:v>3.076923076923077E-4</c:v>
                </c:pt>
                <c:pt idx="2">
                  <c:v>0</c:v>
                </c:pt>
              </c:numCache>
            </c:numRef>
          </c:val>
          <c:extLst>
            <c:ext xmlns:c16="http://schemas.microsoft.com/office/drawing/2014/chart" uri="{C3380CC4-5D6E-409C-BE32-E72D297353CC}">
              <c16:uniqueId val="{00000011-A0A7-4866-A08B-27F4263BF1D0}"/>
            </c:ext>
          </c:extLst>
        </c:ser>
        <c:ser>
          <c:idx val="18"/>
          <c:order val="18"/>
          <c:tx>
            <c:strRef>
              <c:f>summary!$H$21</c:f>
              <c:strCache>
                <c:ptCount val="1"/>
                <c:pt idx="0">
                  <c:v>other taxa</c:v>
                </c:pt>
              </c:strCache>
            </c:strRef>
          </c:tx>
          <c:spPr>
            <a:solidFill>
              <a:schemeClr val="bg1">
                <a:lumMod val="75000"/>
              </a:schemeClr>
            </a:solidFill>
            <a:ln>
              <a:noFill/>
            </a:ln>
            <a:effectLst/>
          </c:spPr>
          <c:invertIfNegative val="0"/>
          <c:cat>
            <c:strRef>
              <c:f>summary!$I$2:$K$2</c:f>
              <c:strCache>
                <c:ptCount val="3"/>
                <c:pt idx="0">
                  <c:v>Time Zero</c:v>
                </c:pt>
                <c:pt idx="1">
                  <c:v>Midpoint</c:v>
                </c:pt>
                <c:pt idx="2">
                  <c:v>Endpoint</c:v>
                </c:pt>
              </c:strCache>
            </c:strRef>
          </c:cat>
          <c:val>
            <c:numRef>
              <c:f>summary!$I$21:$K$21</c:f>
              <c:numCache>
                <c:formatCode>0.000</c:formatCode>
                <c:ptCount val="3"/>
                <c:pt idx="0">
                  <c:v>11.767759999999996</c:v>
                </c:pt>
                <c:pt idx="1">
                  <c:v>2.6945384615384711</c:v>
                </c:pt>
                <c:pt idx="2">
                  <c:v>6.3626000000000005</c:v>
                </c:pt>
              </c:numCache>
            </c:numRef>
          </c:val>
          <c:extLst>
            <c:ext xmlns:c16="http://schemas.microsoft.com/office/drawing/2014/chart" uri="{C3380CC4-5D6E-409C-BE32-E72D297353CC}">
              <c16:uniqueId val="{00000012-A0A7-4866-A08B-27F4263BF1D0}"/>
            </c:ext>
          </c:extLst>
        </c:ser>
        <c:dLbls>
          <c:showLegendKey val="0"/>
          <c:showVal val="0"/>
          <c:showCatName val="0"/>
          <c:showSerName val="0"/>
          <c:showPercent val="0"/>
          <c:showBubbleSize val="0"/>
        </c:dLbls>
        <c:gapWidth val="0"/>
        <c:overlap val="100"/>
        <c:axId val="533096952"/>
        <c:axId val="533092032"/>
      </c:barChart>
      <c:catAx>
        <c:axId val="533096952"/>
        <c:scaling>
          <c:orientation val="minMax"/>
        </c:scaling>
        <c:delete val="1"/>
        <c:axPos val="b"/>
        <c:numFmt formatCode="General" sourceLinked="1"/>
        <c:majorTickMark val="none"/>
        <c:minorTickMark val="none"/>
        <c:tickLblPos val="nextTo"/>
        <c:crossAx val="533092032"/>
        <c:crosses val="autoZero"/>
        <c:auto val="1"/>
        <c:lblAlgn val="ctr"/>
        <c:lblOffset val="100"/>
        <c:noMultiLvlLbl val="0"/>
      </c:catAx>
      <c:valAx>
        <c:axId val="533092032"/>
        <c:scaling>
          <c:orientation val="minMax"/>
        </c:scaling>
        <c:delete val="1"/>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crossAx val="533096952"/>
        <c:crosses val="autoZero"/>
        <c:crossBetween val="between"/>
      </c:valAx>
      <c:spPr>
        <a:noFill/>
        <a:ln>
          <a:noFill/>
        </a:ln>
        <a:effectLst/>
      </c:spPr>
    </c:plotArea>
    <c:legend>
      <c:legendPos val="r"/>
      <c:layout>
        <c:manualLayout>
          <c:xMode val="edge"/>
          <c:yMode val="edge"/>
          <c:x val="0.39880130678365255"/>
          <c:y val="4.380130761689538E-2"/>
          <c:w val="0.59507304707878161"/>
          <c:h val="0.8508795649255636"/>
        </c:manualLayout>
      </c:layout>
      <c:overlay val="0"/>
      <c:spPr>
        <a:noFill/>
        <a:ln>
          <a:noFill/>
        </a:ln>
        <a:effectLst/>
      </c:spPr>
      <c:txPr>
        <a:bodyPr rot="0" spcFirstLastPara="1" vertOverflow="ellipsis" vert="horz" wrap="square" anchor="ctr" anchorCtr="1"/>
        <a:lstStyle/>
        <a:p>
          <a:pPr>
            <a:defRPr sz="600" b="0" i="0" u="none" strike="noStrike" kern="1200" baseline="0">
              <a:solidFill>
                <a:sysClr val="windowText" lastClr="000000"/>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percentStacked"/>
        <c:varyColors val="0"/>
        <c:ser>
          <c:idx val="0"/>
          <c:order val="0"/>
          <c:tx>
            <c:strRef>
              <c:f>field_lettuce_bf!$A$2156</c:f>
              <c:strCache>
                <c:ptCount val="1"/>
                <c:pt idx="0">
                  <c:v>Bacteria</c:v>
                </c:pt>
              </c:strCache>
            </c:strRef>
          </c:tx>
          <c:spPr>
            <a:solidFill>
              <a:srgbClr val="4472C4">
                <a:lumMod val="40000"/>
                <a:lumOff val="60000"/>
              </a:srgbClr>
            </a:solidFill>
            <a:ln>
              <a:noFill/>
            </a:ln>
            <a:effectLst/>
          </c:spPr>
          <c:invertIfNegative val="0"/>
          <c:val>
            <c:numRef>
              <c:f>field_lettuce_bf!$B$2156:$AT$2156</c:f>
              <c:numCache>
                <c:formatCode>0.000</c:formatCode>
                <c:ptCount val="45"/>
                <c:pt idx="0">
                  <c:v>96.256538777515914</c:v>
                </c:pt>
                <c:pt idx="1">
                  <c:v>97.027590829684911</c:v>
                </c:pt>
                <c:pt idx="2">
                  <c:v>48.437105149691469</c:v>
                </c:pt>
                <c:pt idx="3">
                  <c:v>96.747405206958831</c:v>
                </c:pt>
                <c:pt idx="4">
                  <c:v>31.06896639043347</c:v>
                </c:pt>
                <c:pt idx="5">
                  <c:v>21.846553491639419</c:v>
                </c:pt>
                <c:pt idx="6">
                  <c:v>14.288644062466423</c:v>
                </c:pt>
                <c:pt idx="7">
                  <c:v>71.101854442057132</c:v>
                </c:pt>
                <c:pt idx="8">
                  <c:v>75.562002473762703</c:v>
                </c:pt>
                <c:pt idx="9">
                  <c:v>5.9654366748748773</c:v>
                </c:pt>
                <c:pt idx="10">
                  <c:v>94.617909554479198</c:v>
                </c:pt>
                <c:pt idx="11">
                  <c:v>39.706587267546631</c:v>
                </c:pt>
                <c:pt idx="12">
                  <c:v>84.427909392071143</c:v>
                </c:pt>
                <c:pt idx="13">
                  <c:v>42.594693751061435</c:v>
                </c:pt>
                <c:pt idx="14">
                  <c:v>96.928189402349261</c:v>
                </c:pt>
                <c:pt idx="15">
                  <c:v>48.390594882775936</c:v>
                </c:pt>
                <c:pt idx="16">
                  <c:v>86.368033775902276</c:v>
                </c:pt>
                <c:pt idx="17">
                  <c:v>62.648940932896757</c:v>
                </c:pt>
                <c:pt idx="18">
                  <c:v>34.918386313300779</c:v>
                </c:pt>
                <c:pt idx="19">
                  <c:v>93.752331740846316</c:v>
                </c:pt>
                <c:pt idx="20">
                  <c:v>51.044613545496603</c:v>
                </c:pt>
                <c:pt idx="21">
                  <c:v>30.720231073488133</c:v>
                </c:pt>
                <c:pt idx="22">
                  <c:v>9.1052406707718792</c:v>
                </c:pt>
                <c:pt idx="23">
                  <c:v>32.854792688780385</c:v>
                </c:pt>
                <c:pt idx="25">
                  <c:v>96.204129221071454</c:v>
                </c:pt>
                <c:pt idx="26">
                  <c:v>99.127337199208284</c:v>
                </c:pt>
                <c:pt idx="27">
                  <c:v>99.663504843429962</c:v>
                </c:pt>
                <c:pt idx="28">
                  <c:v>98.959311479748351</c:v>
                </c:pt>
                <c:pt idx="29">
                  <c:v>99.647503286315029</c:v>
                </c:pt>
                <c:pt idx="30">
                  <c:v>99.823995968325065</c:v>
                </c:pt>
                <c:pt idx="31">
                  <c:v>98.529207656564182</c:v>
                </c:pt>
                <c:pt idx="32">
                  <c:v>99.433867520774172</c:v>
                </c:pt>
                <c:pt idx="33">
                  <c:v>99.305652954434947</c:v>
                </c:pt>
                <c:pt idx="34">
                  <c:v>99.854768484301303</c:v>
                </c:pt>
                <c:pt idx="35">
                  <c:v>89.315749023142573</c:v>
                </c:pt>
                <c:pt idx="36">
                  <c:v>72.132435798811613</c:v>
                </c:pt>
                <c:pt idx="37">
                  <c:v>84.517620453557171</c:v>
                </c:pt>
                <c:pt idx="38">
                  <c:v>86.225952105087103</c:v>
                </c:pt>
                <c:pt idx="39">
                  <c:v>39.856491170782689</c:v>
                </c:pt>
                <c:pt idx="40">
                  <c:v>99.455623263946876</c:v>
                </c:pt>
                <c:pt idx="41">
                  <c:v>76.209255780666552</c:v>
                </c:pt>
                <c:pt idx="42">
                  <c:v>90.959807485810941</c:v>
                </c:pt>
                <c:pt idx="43">
                  <c:v>82.864552352874171</c:v>
                </c:pt>
                <c:pt idx="44">
                  <c:v>60.493823415661588</c:v>
                </c:pt>
              </c:numCache>
            </c:numRef>
          </c:val>
          <c:extLst>
            <c:ext xmlns:c16="http://schemas.microsoft.com/office/drawing/2014/chart" uri="{C3380CC4-5D6E-409C-BE32-E72D297353CC}">
              <c16:uniqueId val="{00000000-20D5-46B1-9528-CDA7AE2018D5}"/>
            </c:ext>
          </c:extLst>
        </c:ser>
        <c:ser>
          <c:idx val="1"/>
          <c:order val="1"/>
          <c:tx>
            <c:strRef>
              <c:f>field_lettuce_bf!$A$2157</c:f>
              <c:strCache>
                <c:ptCount val="1"/>
                <c:pt idx="0">
                  <c:v>Fungi</c:v>
                </c:pt>
              </c:strCache>
            </c:strRef>
          </c:tx>
          <c:spPr>
            <a:solidFill>
              <a:schemeClr val="accent4">
                <a:lumMod val="50000"/>
              </a:schemeClr>
            </a:solidFill>
            <a:ln>
              <a:noFill/>
            </a:ln>
            <a:effectLst/>
          </c:spPr>
          <c:invertIfNegative val="0"/>
          <c:val>
            <c:numRef>
              <c:f>field_lettuce_bf!$B$2157:$AT$2157</c:f>
              <c:numCache>
                <c:formatCode>0.000</c:formatCode>
                <c:ptCount val="45"/>
                <c:pt idx="0">
                  <c:v>3.7434612224839618</c:v>
                </c:pt>
                <c:pt idx="1">
                  <c:v>2.9724091703149451</c:v>
                </c:pt>
                <c:pt idx="2">
                  <c:v>51.562894850308325</c:v>
                </c:pt>
                <c:pt idx="3">
                  <c:v>3.2525947930408834</c:v>
                </c:pt>
                <c:pt idx="4">
                  <c:v>68.931033609566455</c:v>
                </c:pt>
                <c:pt idx="5">
                  <c:v>78.153446508360503</c:v>
                </c:pt>
                <c:pt idx="6">
                  <c:v>85.711355937533497</c:v>
                </c:pt>
                <c:pt idx="7">
                  <c:v>28.898145557942527</c:v>
                </c:pt>
                <c:pt idx="8">
                  <c:v>24.437997526236948</c:v>
                </c:pt>
                <c:pt idx="9">
                  <c:v>94.034563325124992</c:v>
                </c:pt>
                <c:pt idx="10">
                  <c:v>5.3820904455205696</c:v>
                </c:pt>
                <c:pt idx="11">
                  <c:v>60.293412732453255</c:v>
                </c:pt>
                <c:pt idx="12">
                  <c:v>15.572090607928633</c:v>
                </c:pt>
                <c:pt idx="13">
                  <c:v>57.405306248938388</c:v>
                </c:pt>
                <c:pt idx="14">
                  <c:v>3.0718105976505647</c:v>
                </c:pt>
                <c:pt idx="15">
                  <c:v>51.609405117223844</c:v>
                </c:pt>
                <c:pt idx="16">
                  <c:v>13.631966224097532</c:v>
                </c:pt>
                <c:pt idx="17">
                  <c:v>37.351059067102931</c:v>
                </c:pt>
                <c:pt idx="18">
                  <c:v>65.081613686699043</c:v>
                </c:pt>
                <c:pt idx="19">
                  <c:v>6.2476682591535413</c:v>
                </c:pt>
                <c:pt idx="20">
                  <c:v>48.955386454503198</c:v>
                </c:pt>
                <c:pt idx="21">
                  <c:v>69.279768926511693</c:v>
                </c:pt>
                <c:pt idx="22">
                  <c:v>90.894759329227909</c:v>
                </c:pt>
                <c:pt idx="23">
                  <c:v>67.145207311219451</c:v>
                </c:pt>
                <c:pt idx="25">
                  <c:v>3.7958707789284314</c:v>
                </c:pt>
                <c:pt idx="26">
                  <c:v>0.8726628007916063</c:v>
                </c:pt>
                <c:pt idx="27">
                  <c:v>0.33649515657009432</c:v>
                </c:pt>
                <c:pt idx="28">
                  <c:v>1.0406885202516643</c:v>
                </c:pt>
                <c:pt idx="29">
                  <c:v>0.35249671368487967</c:v>
                </c:pt>
                <c:pt idx="30">
                  <c:v>0.17600403167466747</c:v>
                </c:pt>
                <c:pt idx="31">
                  <c:v>1.4707923434357133</c:v>
                </c:pt>
                <c:pt idx="32">
                  <c:v>0.56613247922576515</c:v>
                </c:pt>
                <c:pt idx="33">
                  <c:v>0.69434704556500781</c:v>
                </c:pt>
                <c:pt idx="34">
                  <c:v>0.14523151569848722</c:v>
                </c:pt>
                <c:pt idx="35">
                  <c:v>10.68425097685722</c:v>
                </c:pt>
                <c:pt idx="36">
                  <c:v>27.867564201188053</c:v>
                </c:pt>
                <c:pt idx="37">
                  <c:v>15.482379546442624</c:v>
                </c:pt>
                <c:pt idx="38">
                  <c:v>13.774047894912618</c:v>
                </c:pt>
                <c:pt idx="39">
                  <c:v>60.143508829217154</c:v>
                </c:pt>
                <c:pt idx="40">
                  <c:v>0.54437673605308234</c:v>
                </c:pt>
                <c:pt idx="41">
                  <c:v>23.79074421933317</c:v>
                </c:pt>
                <c:pt idx="42">
                  <c:v>9.040192514188865</c:v>
                </c:pt>
                <c:pt idx="43">
                  <c:v>17.135447647125702</c:v>
                </c:pt>
                <c:pt idx="44">
                  <c:v>39.506176584338199</c:v>
                </c:pt>
              </c:numCache>
            </c:numRef>
          </c:val>
          <c:extLst>
            <c:ext xmlns:c16="http://schemas.microsoft.com/office/drawing/2014/chart" uri="{C3380CC4-5D6E-409C-BE32-E72D297353CC}">
              <c16:uniqueId val="{00000001-20D5-46B1-9528-CDA7AE2018D5}"/>
            </c:ext>
          </c:extLst>
        </c:ser>
        <c:dLbls>
          <c:showLegendKey val="0"/>
          <c:showVal val="0"/>
          <c:showCatName val="0"/>
          <c:showSerName val="0"/>
          <c:showPercent val="0"/>
          <c:showBubbleSize val="0"/>
        </c:dLbls>
        <c:gapWidth val="15"/>
        <c:overlap val="100"/>
        <c:axId val="525600096"/>
        <c:axId val="525601736"/>
      </c:barChart>
      <c:catAx>
        <c:axId val="525600096"/>
        <c:scaling>
          <c:orientation val="minMax"/>
        </c:scaling>
        <c:delete val="1"/>
        <c:axPos val="b"/>
        <c:numFmt formatCode="General" sourceLinked="1"/>
        <c:majorTickMark val="none"/>
        <c:minorTickMark val="none"/>
        <c:tickLblPos val="nextTo"/>
        <c:crossAx val="525601736"/>
        <c:crosses val="autoZero"/>
        <c:auto val="1"/>
        <c:lblAlgn val="ctr"/>
        <c:lblOffset val="100"/>
        <c:noMultiLvlLbl val="0"/>
      </c:catAx>
      <c:valAx>
        <c:axId val="52560173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crossAx val="525600096"/>
        <c:crosses val="autoZero"/>
        <c:crossBetween val="between"/>
        <c:majorUnit val="0.2"/>
      </c:valAx>
      <c:spPr>
        <a:noFill/>
        <a:ln>
          <a:noFill/>
        </a:ln>
        <a:effectLst/>
      </c:spPr>
    </c:plotArea>
    <c:legend>
      <c:legendPos val="t"/>
      <c:layout>
        <c:manualLayout>
          <c:xMode val="edge"/>
          <c:yMode val="edge"/>
          <c:x val="0.46501091284077589"/>
          <c:y val="6.2963706628789293E-2"/>
          <c:w val="0.17063828438128864"/>
          <c:h val="8.9100921092838931E-2"/>
        </c:manualLayout>
      </c:layout>
      <c:overlay val="0"/>
      <c:spPr>
        <a:noFill/>
        <a:ln>
          <a:noFill/>
        </a:ln>
        <a:effectLst/>
      </c:spPr>
      <c:txPr>
        <a:bodyPr rot="0" spcFirstLastPara="1" vertOverflow="ellipsis" vert="horz" wrap="square" anchor="ctr" anchorCtr="1"/>
        <a:lstStyle/>
        <a:p>
          <a:pPr>
            <a:defRPr sz="1100" b="0" i="0" u="none" strike="noStrike" kern="1200" baseline="0">
              <a:solidFill>
                <a:sysClr val="windowText" lastClr="000000"/>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64D56456-FD85-4AD9-AE02-96BA281795CC}" type="datetimeFigureOut">
              <a:rPr lang="en-US" smtClean="0"/>
              <a:t>10/16/2022</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7AFF3752-2E4E-4CB4-B402-FDCDB7AE11BF}" type="slidenum">
              <a:rPr lang="en-US" smtClean="0"/>
              <a:t>‹#›</a:t>
            </a:fld>
            <a:endParaRPr lang="en-US"/>
          </a:p>
        </p:txBody>
      </p:sp>
    </p:spTree>
    <p:extLst>
      <p:ext uri="{BB962C8B-B14F-4D97-AF65-F5344CB8AC3E}">
        <p14:creationId xmlns:p14="http://schemas.microsoft.com/office/powerpoint/2010/main" val="23912405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465887">
              <a:defRPr/>
            </a:pPr>
            <a:fld id="{A3484126-0CDA-4287-B9BF-482EBB7E01BC}" type="slidenum">
              <a:rPr lang="en-US">
                <a:solidFill>
                  <a:prstClr val="black"/>
                </a:solidFill>
                <a:latin typeface="Calibri" panose="020F0502020204030204"/>
              </a:rPr>
              <a:pPr defTabSz="465887">
                <a:defRPr/>
              </a:pPr>
              <a:t>2</a:t>
            </a:fld>
            <a:endParaRPr lang="en-US">
              <a:solidFill>
                <a:prstClr val="black"/>
              </a:solidFill>
              <a:latin typeface="Calibri" panose="020F0502020204030204"/>
            </a:endParaRPr>
          </a:p>
        </p:txBody>
      </p:sp>
    </p:spTree>
    <p:extLst>
      <p:ext uri="{BB962C8B-B14F-4D97-AF65-F5344CB8AC3E}">
        <p14:creationId xmlns:p14="http://schemas.microsoft.com/office/powerpoint/2010/main" val="39807615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47713" y="1181100"/>
            <a:ext cx="5670550" cy="31892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A3BCA5B-8959-4A27-B551-0869AF9202BD}" type="slidenum">
              <a:rPr lang="en-US" smtClean="0"/>
              <a:t>6</a:t>
            </a:fld>
            <a:endParaRPr lang="en-US"/>
          </a:p>
        </p:txBody>
      </p:sp>
    </p:spTree>
    <p:extLst>
      <p:ext uri="{BB962C8B-B14F-4D97-AF65-F5344CB8AC3E}">
        <p14:creationId xmlns:p14="http://schemas.microsoft.com/office/powerpoint/2010/main" val="35808463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AC3572-E67E-4B85-B8D3-E1FC052542A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845432D-9143-4977-A723-64E9C7E11B0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117CE5F-9BEC-4F91-BA22-72A26FEC159B}"/>
              </a:ext>
            </a:extLst>
          </p:cNvPr>
          <p:cNvSpPr>
            <a:spLocks noGrp="1"/>
          </p:cNvSpPr>
          <p:nvPr>
            <p:ph type="dt" sz="half" idx="10"/>
          </p:nvPr>
        </p:nvSpPr>
        <p:spPr/>
        <p:txBody>
          <a:bodyPr/>
          <a:lstStyle/>
          <a:p>
            <a:fld id="{78387FCC-3B76-45BD-A1BE-386650390E65}" type="datetimeFigureOut">
              <a:rPr lang="en-US" smtClean="0"/>
              <a:t>10/16/2022</a:t>
            </a:fld>
            <a:endParaRPr lang="en-US"/>
          </a:p>
        </p:txBody>
      </p:sp>
      <p:sp>
        <p:nvSpPr>
          <p:cNvPr id="5" name="Footer Placeholder 4">
            <a:extLst>
              <a:ext uri="{FF2B5EF4-FFF2-40B4-BE49-F238E27FC236}">
                <a16:creationId xmlns:a16="http://schemas.microsoft.com/office/drawing/2014/main" id="{30EEC21F-99C9-451F-BDA7-FC3D9857467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F9532EF-47A5-4C7A-8C06-7937E84657F0}"/>
              </a:ext>
            </a:extLst>
          </p:cNvPr>
          <p:cNvSpPr>
            <a:spLocks noGrp="1"/>
          </p:cNvSpPr>
          <p:nvPr>
            <p:ph type="sldNum" sz="quarter" idx="12"/>
          </p:nvPr>
        </p:nvSpPr>
        <p:spPr/>
        <p:txBody>
          <a:bodyPr/>
          <a:lstStyle/>
          <a:p>
            <a:fld id="{E020A7A9-C094-4CD9-A9AB-0888FC75FF46}" type="slidenum">
              <a:rPr lang="en-US" smtClean="0"/>
              <a:t>‹#›</a:t>
            </a:fld>
            <a:endParaRPr lang="en-US"/>
          </a:p>
        </p:txBody>
      </p:sp>
    </p:spTree>
    <p:extLst>
      <p:ext uri="{BB962C8B-B14F-4D97-AF65-F5344CB8AC3E}">
        <p14:creationId xmlns:p14="http://schemas.microsoft.com/office/powerpoint/2010/main" val="33673026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68847A-2AC7-47B3-B426-0440F1D2FB1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7B561B0-1860-4416-A3C2-21EE583F85F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EC1D317-6A69-44BF-AF32-E0D072678CD4}"/>
              </a:ext>
            </a:extLst>
          </p:cNvPr>
          <p:cNvSpPr>
            <a:spLocks noGrp="1"/>
          </p:cNvSpPr>
          <p:nvPr>
            <p:ph type="dt" sz="half" idx="10"/>
          </p:nvPr>
        </p:nvSpPr>
        <p:spPr/>
        <p:txBody>
          <a:bodyPr/>
          <a:lstStyle/>
          <a:p>
            <a:fld id="{78387FCC-3B76-45BD-A1BE-386650390E65}" type="datetimeFigureOut">
              <a:rPr lang="en-US" smtClean="0"/>
              <a:t>10/16/2022</a:t>
            </a:fld>
            <a:endParaRPr lang="en-US"/>
          </a:p>
        </p:txBody>
      </p:sp>
      <p:sp>
        <p:nvSpPr>
          <p:cNvPr id="5" name="Footer Placeholder 4">
            <a:extLst>
              <a:ext uri="{FF2B5EF4-FFF2-40B4-BE49-F238E27FC236}">
                <a16:creationId xmlns:a16="http://schemas.microsoft.com/office/drawing/2014/main" id="{1835C375-E642-4B40-BA02-BE3FDD5198D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C192512-0616-40DD-9C30-EE4F1E4D1C10}"/>
              </a:ext>
            </a:extLst>
          </p:cNvPr>
          <p:cNvSpPr>
            <a:spLocks noGrp="1"/>
          </p:cNvSpPr>
          <p:nvPr>
            <p:ph type="sldNum" sz="quarter" idx="12"/>
          </p:nvPr>
        </p:nvSpPr>
        <p:spPr/>
        <p:txBody>
          <a:bodyPr/>
          <a:lstStyle/>
          <a:p>
            <a:fld id="{E020A7A9-C094-4CD9-A9AB-0888FC75FF46}" type="slidenum">
              <a:rPr lang="en-US" smtClean="0"/>
              <a:t>‹#›</a:t>
            </a:fld>
            <a:endParaRPr lang="en-US"/>
          </a:p>
        </p:txBody>
      </p:sp>
    </p:spTree>
    <p:extLst>
      <p:ext uri="{BB962C8B-B14F-4D97-AF65-F5344CB8AC3E}">
        <p14:creationId xmlns:p14="http://schemas.microsoft.com/office/powerpoint/2010/main" val="18214398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09388CC-D78B-42AC-B7B6-845EF893934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F424A19-E9FD-4179-9CC4-06301C194C9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98FC2E-5190-448D-83CE-6D899B1CA66D}"/>
              </a:ext>
            </a:extLst>
          </p:cNvPr>
          <p:cNvSpPr>
            <a:spLocks noGrp="1"/>
          </p:cNvSpPr>
          <p:nvPr>
            <p:ph type="dt" sz="half" idx="10"/>
          </p:nvPr>
        </p:nvSpPr>
        <p:spPr/>
        <p:txBody>
          <a:bodyPr/>
          <a:lstStyle/>
          <a:p>
            <a:fld id="{78387FCC-3B76-45BD-A1BE-386650390E65}" type="datetimeFigureOut">
              <a:rPr lang="en-US" smtClean="0"/>
              <a:t>10/16/2022</a:t>
            </a:fld>
            <a:endParaRPr lang="en-US"/>
          </a:p>
        </p:txBody>
      </p:sp>
      <p:sp>
        <p:nvSpPr>
          <p:cNvPr id="5" name="Footer Placeholder 4">
            <a:extLst>
              <a:ext uri="{FF2B5EF4-FFF2-40B4-BE49-F238E27FC236}">
                <a16:creationId xmlns:a16="http://schemas.microsoft.com/office/drawing/2014/main" id="{7EAE78B1-2303-4C24-AEB1-2F2A001AB56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E667B44-727F-4EB4-9E7F-DA67354691A0}"/>
              </a:ext>
            </a:extLst>
          </p:cNvPr>
          <p:cNvSpPr>
            <a:spLocks noGrp="1"/>
          </p:cNvSpPr>
          <p:nvPr>
            <p:ph type="sldNum" sz="quarter" idx="12"/>
          </p:nvPr>
        </p:nvSpPr>
        <p:spPr/>
        <p:txBody>
          <a:bodyPr/>
          <a:lstStyle/>
          <a:p>
            <a:fld id="{E020A7A9-C094-4CD9-A9AB-0888FC75FF46}" type="slidenum">
              <a:rPr lang="en-US" smtClean="0"/>
              <a:t>‹#›</a:t>
            </a:fld>
            <a:endParaRPr lang="en-US"/>
          </a:p>
        </p:txBody>
      </p:sp>
    </p:spTree>
    <p:extLst>
      <p:ext uri="{BB962C8B-B14F-4D97-AF65-F5344CB8AC3E}">
        <p14:creationId xmlns:p14="http://schemas.microsoft.com/office/powerpoint/2010/main" val="6099795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294537-EA20-4844-AAD1-6A9700A4FEA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00B4E62-B5A4-45DC-B22D-CEBCB5D213D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9A72033-31CB-499F-8BB8-E354F089D76D}"/>
              </a:ext>
            </a:extLst>
          </p:cNvPr>
          <p:cNvSpPr>
            <a:spLocks noGrp="1"/>
          </p:cNvSpPr>
          <p:nvPr>
            <p:ph type="dt" sz="half" idx="10"/>
          </p:nvPr>
        </p:nvSpPr>
        <p:spPr/>
        <p:txBody>
          <a:bodyPr/>
          <a:lstStyle/>
          <a:p>
            <a:fld id="{78387FCC-3B76-45BD-A1BE-386650390E65}" type="datetimeFigureOut">
              <a:rPr lang="en-US" smtClean="0"/>
              <a:t>10/16/2022</a:t>
            </a:fld>
            <a:endParaRPr lang="en-US"/>
          </a:p>
        </p:txBody>
      </p:sp>
      <p:sp>
        <p:nvSpPr>
          <p:cNvPr id="5" name="Footer Placeholder 4">
            <a:extLst>
              <a:ext uri="{FF2B5EF4-FFF2-40B4-BE49-F238E27FC236}">
                <a16:creationId xmlns:a16="http://schemas.microsoft.com/office/drawing/2014/main" id="{C1EA0710-9920-4046-8530-D40B0C385A0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A61C4B6-0B82-4B11-8D06-D1B20942A9EC}"/>
              </a:ext>
            </a:extLst>
          </p:cNvPr>
          <p:cNvSpPr>
            <a:spLocks noGrp="1"/>
          </p:cNvSpPr>
          <p:nvPr>
            <p:ph type="sldNum" sz="quarter" idx="12"/>
          </p:nvPr>
        </p:nvSpPr>
        <p:spPr/>
        <p:txBody>
          <a:bodyPr/>
          <a:lstStyle/>
          <a:p>
            <a:fld id="{E020A7A9-C094-4CD9-A9AB-0888FC75FF46}" type="slidenum">
              <a:rPr lang="en-US" smtClean="0"/>
              <a:t>‹#›</a:t>
            </a:fld>
            <a:endParaRPr lang="en-US"/>
          </a:p>
        </p:txBody>
      </p:sp>
    </p:spTree>
    <p:extLst>
      <p:ext uri="{BB962C8B-B14F-4D97-AF65-F5344CB8AC3E}">
        <p14:creationId xmlns:p14="http://schemas.microsoft.com/office/powerpoint/2010/main" val="38540537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DB468F-3E93-49DF-B808-8CD2ECD7436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CA9574D-F287-4447-8A48-6612A3C017C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0350F47-7783-4FAA-AFBE-1C97A4E2B0BB}"/>
              </a:ext>
            </a:extLst>
          </p:cNvPr>
          <p:cNvSpPr>
            <a:spLocks noGrp="1"/>
          </p:cNvSpPr>
          <p:nvPr>
            <p:ph type="dt" sz="half" idx="10"/>
          </p:nvPr>
        </p:nvSpPr>
        <p:spPr/>
        <p:txBody>
          <a:bodyPr/>
          <a:lstStyle/>
          <a:p>
            <a:fld id="{78387FCC-3B76-45BD-A1BE-386650390E65}" type="datetimeFigureOut">
              <a:rPr lang="en-US" smtClean="0"/>
              <a:t>10/16/2022</a:t>
            </a:fld>
            <a:endParaRPr lang="en-US"/>
          </a:p>
        </p:txBody>
      </p:sp>
      <p:sp>
        <p:nvSpPr>
          <p:cNvPr id="5" name="Footer Placeholder 4">
            <a:extLst>
              <a:ext uri="{FF2B5EF4-FFF2-40B4-BE49-F238E27FC236}">
                <a16:creationId xmlns:a16="http://schemas.microsoft.com/office/drawing/2014/main" id="{49CB7C9E-EA5F-4131-8072-7C4A8A663A3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DD36E50-4386-40D1-8FB5-B8A911F6A5F4}"/>
              </a:ext>
            </a:extLst>
          </p:cNvPr>
          <p:cNvSpPr>
            <a:spLocks noGrp="1"/>
          </p:cNvSpPr>
          <p:nvPr>
            <p:ph type="sldNum" sz="quarter" idx="12"/>
          </p:nvPr>
        </p:nvSpPr>
        <p:spPr/>
        <p:txBody>
          <a:bodyPr/>
          <a:lstStyle/>
          <a:p>
            <a:fld id="{E020A7A9-C094-4CD9-A9AB-0888FC75FF46}" type="slidenum">
              <a:rPr lang="en-US" smtClean="0"/>
              <a:t>‹#›</a:t>
            </a:fld>
            <a:endParaRPr lang="en-US"/>
          </a:p>
        </p:txBody>
      </p:sp>
    </p:spTree>
    <p:extLst>
      <p:ext uri="{BB962C8B-B14F-4D97-AF65-F5344CB8AC3E}">
        <p14:creationId xmlns:p14="http://schemas.microsoft.com/office/powerpoint/2010/main" val="24111451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572DE7-7728-49DB-AB5F-95DF9DEEDC8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148174D-4D72-4D47-AA39-2FB98DE30FD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0CC7188-C934-4CF7-9023-9DC1A36519B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A558259-D885-40BA-AE41-6879138DD864}"/>
              </a:ext>
            </a:extLst>
          </p:cNvPr>
          <p:cNvSpPr>
            <a:spLocks noGrp="1"/>
          </p:cNvSpPr>
          <p:nvPr>
            <p:ph type="dt" sz="half" idx="10"/>
          </p:nvPr>
        </p:nvSpPr>
        <p:spPr/>
        <p:txBody>
          <a:bodyPr/>
          <a:lstStyle/>
          <a:p>
            <a:fld id="{78387FCC-3B76-45BD-A1BE-386650390E65}" type="datetimeFigureOut">
              <a:rPr lang="en-US" smtClean="0"/>
              <a:t>10/16/2022</a:t>
            </a:fld>
            <a:endParaRPr lang="en-US"/>
          </a:p>
        </p:txBody>
      </p:sp>
      <p:sp>
        <p:nvSpPr>
          <p:cNvPr id="6" name="Footer Placeholder 5">
            <a:extLst>
              <a:ext uri="{FF2B5EF4-FFF2-40B4-BE49-F238E27FC236}">
                <a16:creationId xmlns:a16="http://schemas.microsoft.com/office/drawing/2014/main" id="{56AEEC53-C003-4E36-A344-3957E654D7A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221384D-F9B7-4FDA-BD42-C9B10C4F8CE9}"/>
              </a:ext>
            </a:extLst>
          </p:cNvPr>
          <p:cNvSpPr>
            <a:spLocks noGrp="1"/>
          </p:cNvSpPr>
          <p:nvPr>
            <p:ph type="sldNum" sz="quarter" idx="12"/>
          </p:nvPr>
        </p:nvSpPr>
        <p:spPr/>
        <p:txBody>
          <a:bodyPr/>
          <a:lstStyle/>
          <a:p>
            <a:fld id="{E020A7A9-C094-4CD9-A9AB-0888FC75FF46}" type="slidenum">
              <a:rPr lang="en-US" smtClean="0"/>
              <a:t>‹#›</a:t>
            </a:fld>
            <a:endParaRPr lang="en-US"/>
          </a:p>
        </p:txBody>
      </p:sp>
    </p:spTree>
    <p:extLst>
      <p:ext uri="{BB962C8B-B14F-4D97-AF65-F5344CB8AC3E}">
        <p14:creationId xmlns:p14="http://schemas.microsoft.com/office/powerpoint/2010/main" val="24684435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1404DD-FE26-4FA0-A543-4D3D1D7751D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842D9CD-CE1B-433F-A4D2-8593ED025F6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BE2C197-995B-4DC5-AB5D-D1FCAB9BEB4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A23E6EF-D1E5-477A-9BAB-52E4C20F3C5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999A4C9-E83D-4C9A-A986-54CB1D84A43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D31ABED-EFBE-4B1C-A4B4-9890FE3CD32A}"/>
              </a:ext>
            </a:extLst>
          </p:cNvPr>
          <p:cNvSpPr>
            <a:spLocks noGrp="1"/>
          </p:cNvSpPr>
          <p:nvPr>
            <p:ph type="dt" sz="half" idx="10"/>
          </p:nvPr>
        </p:nvSpPr>
        <p:spPr/>
        <p:txBody>
          <a:bodyPr/>
          <a:lstStyle/>
          <a:p>
            <a:fld id="{78387FCC-3B76-45BD-A1BE-386650390E65}" type="datetimeFigureOut">
              <a:rPr lang="en-US" smtClean="0"/>
              <a:t>10/16/2022</a:t>
            </a:fld>
            <a:endParaRPr lang="en-US"/>
          </a:p>
        </p:txBody>
      </p:sp>
      <p:sp>
        <p:nvSpPr>
          <p:cNvPr id="8" name="Footer Placeholder 7">
            <a:extLst>
              <a:ext uri="{FF2B5EF4-FFF2-40B4-BE49-F238E27FC236}">
                <a16:creationId xmlns:a16="http://schemas.microsoft.com/office/drawing/2014/main" id="{29569CC4-18C5-4BFF-8AE7-46AE1D5F929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176E740-1BF1-4D63-958A-9EF3DA502AAE}"/>
              </a:ext>
            </a:extLst>
          </p:cNvPr>
          <p:cNvSpPr>
            <a:spLocks noGrp="1"/>
          </p:cNvSpPr>
          <p:nvPr>
            <p:ph type="sldNum" sz="quarter" idx="12"/>
          </p:nvPr>
        </p:nvSpPr>
        <p:spPr/>
        <p:txBody>
          <a:bodyPr/>
          <a:lstStyle/>
          <a:p>
            <a:fld id="{E020A7A9-C094-4CD9-A9AB-0888FC75FF46}" type="slidenum">
              <a:rPr lang="en-US" smtClean="0"/>
              <a:t>‹#›</a:t>
            </a:fld>
            <a:endParaRPr lang="en-US"/>
          </a:p>
        </p:txBody>
      </p:sp>
    </p:spTree>
    <p:extLst>
      <p:ext uri="{BB962C8B-B14F-4D97-AF65-F5344CB8AC3E}">
        <p14:creationId xmlns:p14="http://schemas.microsoft.com/office/powerpoint/2010/main" val="23553514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0AF566-581A-44B5-BCBB-137368EE52E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B6B2EB8-A0F5-425A-BA65-A39A605E1896}"/>
              </a:ext>
            </a:extLst>
          </p:cNvPr>
          <p:cNvSpPr>
            <a:spLocks noGrp="1"/>
          </p:cNvSpPr>
          <p:nvPr>
            <p:ph type="dt" sz="half" idx="10"/>
          </p:nvPr>
        </p:nvSpPr>
        <p:spPr/>
        <p:txBody>
          <a:bodyPr/>
          <a:lstStyle/>
          <a:p>
            <a:fld id="{78387FCC-3B76-45BD-A1BE-386650390E65}" type="datetimeFigureOut">
              <a:rPr lang="en-US" smtClean="0"/>
              <a:t>10/16/2022</a:t>
            </a:fld>
            <a:endParaRPr lang="en-US"/>
          </a:p>
        </p:txBody>
      </p:sp>
      <p:sp>
        <p:nvSpPr>
          <p:cNvPr id="4" name="Footer Placeholder 3">
            <a:extLst>
              <a:ext uri="{FF2B5EF4-FFF2-40B4-BE49-F238E27FC236}">
                <a16:creationId xmlns:a16="http://schemas.microsoft.com/office/drawing/2014/main" id="{44688ABE-FC84-48A0-8639-656BD8D9EAB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B79FC23-58BF-4F1D-9191-FB588CEC94A0}"/>
              </a:ext>
            </a:extLst>
          </p:cNvPr>
          <p:cNvSpPr>
            <a:spLocks noGrp="1"/>
          </p:cNvSpPr>
          <p:nvPr>
            <p:ph type="sldNum" sz="quarter" idx="12"/>
          </p:nvPr>
        </p:nvSpPr>
        <p:spPr/>
        <p:txBody>
          <a:bodyPr/>
          <a:lstStyle/>
          <a:p>
            <a:fld id="{E020A7A9-C094-4CD9-A9AB-0888FC75FF46}" type="slidenum">
              <a:rPr lang="en-US" smtClean="0"/>
              <a:t>‹#›</a:t>
            </a:fld>
            <a:endParaRPr lang="en-US"/>
          </a:p>
        </p:txBody>
      </p:sp>
    </p:spTree>
    <p:extLst>
      <p:ext uri="{BB962C8B-B14F-4D97-AF65-F5344CB8AC3E}">
        <p14:creationId xmlns:p14="http://schemas.microsoft.com/office/powerpoint/2010/main" val="13509720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200EEB8-656B-451E-96E9-426214FA2885}"/>
              </a:ext>
            </a:extLst>
          </p:cNvPr>
          <p:cNvSpPr>
            <a:spLocks noGrp="1"/>
          </p:cNvSpPr>
          <p:nvPr>
            <p:ph type="dt" sz="half" idx="10"/>
          </p:nvPr>
        </p:nvSpPr>
        <p:spPr/>
        <p:txBody>
          <a:bodyPr/>
          <a:lstStyle/>
          <a:p>
            <a:fld id="{78387FCC-3B76-45BD-A1BE-386650390E65}" type="datetimeFigureOut">
              <a:rPr lang="en-US" smtClean="0"/>
              <a:t>10/16/2022</a:t>
            </a:fld>
            <a:endParaRPr lang="en-US"/>
          </a:p>
        </p:txBody>
      </p:sp>
      <p:sp>
        <p:nvSpPr>
          <p:cNvPr id="3" name="Footer Placeholder 2">
            <a:extLst>
              <a:ext uri="{FF2B5EF4-FFF2-40B4-BE49-F238E27FC236}">
                <a16:creationId xmlns:a16="http://schemas.microsoft.com/office/drawing/2014/main" id="{EA5E2B02-AA83-4FBE-A9EA-8D81218740D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2BC9F65-E147-49A2-BA0C-D7D6C3E687BA}"/>
              </a:ext>
            </a:extLst>
          </p:cNvPr>
          <p:cNvSpPr>
            <a:spLocks noGrp="1"/>
          </p:cNvSpPr>
          <p:nvPr>
            <p:ph type="sldNum" sz="quarter" idx="12"/>
          </p:nvPr>
        </p:nvSpPr>
        <p:spPr/>
        <p:txBody>
          <a:bodyPr/>
          <a:lstStyle/>
          <a:p>
            <a:fld id="{E020A7A9-C094-4CD9-A9AB-0888FC75FF46}" type="slidenum">
              <a:rPr lang="en-US" smtClean="0"/>
              <a:t>‹#›</a:t>
            </a:fld>
            <a:endParaRPr lang="en-US"/>
          </a:p>
        </p:txBody>
      </p:sp>
    </p:spTree>
    <p:extLst>
      <p:ext uri="{BB962C8B-B14F-4D97-AF65-F5344CB8AC3E}">
        <p14:creationId xmlns:p14="http://schemas.microsoft.com/office/powerpoint/2010/main" val="23319949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37D693-C35D-45A8-859D-A8CF9BF9C06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81454AD-BC63-4855-8013-718F186CBEA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1426967-0F78-4E98-BDFF-BAA886F8693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D74002F-D5B2-4CEA-8E46-AE79A379473A}"/>
              </a:ext>
            </a:extLst>
          </p:cNvPr>
          <p:cNvSpPr>
            <a:spLocks noGrp="1"/>
          </p:cNvSpPr>
          <p:nvPr>
            <p:ph type="dt" sz="half" idx="10"/>
          </p:nvPr>
        </p:nvSpPr>
        <p:spPr/>
        <p:txBody>
          <a:bodyPr/>
          <a:lstStyle/>
          <a:p>
            <a:fld id="{78387FCC-3B76-45BD-A1BE-386650390E65}" type="datetimeFigureOut">
              <a:rPr lang="en-US" smtClean="0"/>
              <a:t>10/16/2022</a:t>
            </a:fld>
            <a:endParaRPr lang="en-US"/>
          </a:p>
        </p:txBody>
      </p:sp>
      <p:sp>
        <p:nvSpPr>
          <p:cNvPr id="6" name="Footer Placeholder 5">
            <a:extLst>
              <a:ext uri="{FF2B5EF4-FFF2-40B4-BE49-F238E27FC236}">
                <a16:creationId xmlns:a16="http://schemas.microsoft.com/office/drawing/2014/main" id="{931E94B3-5F79-448C-8BBD-7380A2E4D46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10E7410-1E7B-49CA-8CC2-5CDA3268EFC4}"/>
              </a:ext>
            </a:extLst>
          </p:cNvPr>
          <p:cNvSpPr>
            <a:spLocks noGrp="1"/>
          </p:cNvSpPr>
          <p:nvPr>
            <p:ph type="sldNum" sz="quarter" idx="12"/>
          </p:nvPr>
        </p:nvSpPr>
        <p:spPr/>
        <p:txBody>
          <a:bodyPr/>
          <a:lstStyle/>
          <a:p>
            <a:fld id="{E020A7A9-C094-4CD9-A9AB-0888FC75FF46}" type="slidenum">
              <a:rPr lang="en-US" smtClean="0"/>
              <a:t>‹#›</a:t>
            </a:fld>
            <a:endParaRPr lang="en-US"/>
          </a:p>
        </p:txBody>
      </p:sp>
    </p:spTree>
    <p:extLst>
      <p:ext uri="{BB962C8B-B14F-4D97-AF65-F5344CB8AC3E}">
        <p14:creationId xmlns:p14="http://schemas.microsoft.com/office/powerpoint/2010/main" val="28029955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8964A9-E7F9-483A-ADA0-ADCBCFC1581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7432967-B2E1-4D1D-B4C6-084556141C7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1FFCE28-7018-4E63-BDD1-8C139B0D36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534814D-3F88-4779-B9F8-CE24A78E6D1A}"/>
              </a:ext>
            </a:extLst>
          </p:cNvPr>
          <p:cNvSpPr>
            <a:spLocks noGrp="1"/>
          </p:cNvSpPr>
          <p:nvPr>
            <p:ph type="dt" sz="half" idx="10"/>
          </p:nvPr>
        </p:nvSpPr>
        <p:spPr/>
        <p:txBody>
          <a:bodyPr/>
          <a:lstStyle/>
          <a:p>
            <a:fld id="{78387FCC-3B76-45BD-A1BE-386650390E65}" type="datetimeFigureOut">
              <a:rPr lang="en-US" smtClean="0"/>
              <a:t>10/16/2022</a:t>
            </a:fld>
            <a:endParaRPr lang="en-US"/>
          </a:p>
        </p:txBody>
      </p:sp>
      <p:sp>
        <p:nvSpPr>
          <p:cNvPr id="6" name="Footer Placeholder 5">
            <a:extLst>
              <a:ext uri="{FF2B5EF4-FFF2-40B4-BE49-F238E27FC236}">
                <a16:creationId xmlns:a16="http://schemas.microsoft.com/office/drawing/2014/main" id="{344B9E34-8DC0-4F90-907C-B35DE3FE387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427109F-25E5-47FF-812E-988B0D769E5C}"/>
              </a:ext>
            </a:extLst>
          </p:cNvPr>
          <p:cNvSpPr>
            <a:spLocks noGrp="1"/>
          </p:cNvSpPr>
          <p:nvPr>
            <p:ph type="sldNum" sz="quarter" idx="12"/>
          </p:nvPr>
        </p:nvSpPr>
        <p:spPr/>
        <p:txBody>
          <a:bodyPr/>
          <a:lstStyle/>
          <a:p>
            <a:fld id="{E020A7A9-C094-4CD9-A9AB-0888FC75FF46}" type="slidenum">
              <a:rPr lang="en-US" smtClean="0"/>
              <a:t>‹#›</a:t>
            </a:fld>
            <a:endParaRPr lang="en-US"/>
          </a:p>
        </p:txBody>
      </p:sp>
    </p:spTree>
    <p:extLst>
      <p:ext uri="{BB962C8B-B14F-4D97-AF65-F5344CB8AC3E}">
        <p14:creationId xmlns:p14="http://schemas.microsoft.com/office/powerpoint/2010/main" val="9947348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658F3BB-516A-4FDD-B166-841335EA6BA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95F0EAB-3CC0-45BD-B214-EDE6B3070CA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6EED9F4-A47C-4A06-AF6C-7DD854ACF30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8387FCC-3B76-45BD-A1BE-386650390E65}" type="datetimeFigureOut">
              <a:rPr lang="en-US" smtClean="0"/>
              <a:t>10/16/2022</a:t>
            </a:fld>
            <a:endParaRPr lang="en-US"/>
          </a:p>
        </p:txBody>
      </p:sp>
      <p:sp>
        <p:nvSpPr>
          <p:cNvPr id="5" name="Footer Placeholder 4">
            <a:extLst>
              <a:ext uri="{FF2B5EF4-FFF2-40B4-BE49-F238E27FC236}">
                <a16:creationId xmlns:a16="http://schemas.microsoft.com/office/drawing/2014/main" id="{133246A7-EEDE-4591-81C3-3BB2CA120E1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90B4D47-53B3-4690-8381-D4D3AD588AD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020A7A9-C094-4CD9-A9AB-0888FC75FF46}" type="slidenum">
              <a:rPr lang="en-US" smtClean="0"/>
              <a:t>‹#›</a:t>
            </a:fld>
            <a:endParaRPr lang="en-US"/>
          </a:p>
        </p:txBody>
      </p:sp>
    </p:spTree>
    <p:extLst>
      <p:ext uri="{BB962C8B-B14F-4D97-AF65-F5344CB8AC3E}">
        <p14:creationId xmlns:p14="http://schemas.microsoft.com/office/powerpoint/2010/main" val="31662088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9.png"/><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12.xml.rels><?xml version="1.0" encoding="UTF-8" standalone="yes"?>
<Relationships xmlns="http://schemas.openxmlformats.org/package/2006/relationships"><Relationship Id="rId3" Type="http://schemas.openxmlformats.org/officeDocument/2006/relationships/image" Target="../media/image26.jpg"/><Relationship Id="rId7" Type="http://schemas.openxmlformats.org/officeDocument/2006/relationships/image" Target="../media/image29.png"/><Relationship Id="rId2" Type="http://schemas.openxmlformats.org/officeDocument/2006/relationships/image" Target="../media/image25.jpg"/><Relationship Id="rId1" Type="http://schemas.openxmlformats.org/officeDocument/2006/relationships/slideLayout" Target="../slideLayouts/slideLayout7.xml"/><Relationship Id="rId6" Type="http://schemas.openxmlformats.org/officeDocument/2006/relationships/image" Target="../media/image28.JPG"/><Relationship Id="rId5" Type="http://schemas.openxmlformats.org/officeDocument/2006/relationships/image" Target="../media/image1.png"/><Relationship Id="rId4" Type="http://schemas.openxmlformats.org/officeDocument/2006/relationships/image" Target="../media/image27.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6.xml"/><Relationship Id="rId5" Type="http://schemas.openxmlformats.org/officeDocument/2006/relationships/image" Target="../media/image8.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8" Type="http://schemas.openxmlformats.org/officeDocument/2006/relationships/chart" Target="../charts/chart2.xml"/><Relationship Id="rId3" Type="http://schemas.openxmlformats.org/officeDocument/2006/relationships/oleObject" Target="../embeddings/oleObject1.bin"/><Relationship Id="rId7" Type="http://schemas.openxmlformats.org/officeDocument/2006/relationships/chart" Target="../charts/chart1.xml"/><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emf"/></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1732B6-4FCB-4E45-91EF-0219D7D46055}"/>
              </a:ext>
            </a:extLst>
          </p:cNvPr>
          <p:cNvSpPr>
            <a:spLocks noGrp="1"/>
          </p:cNvSpPr>
          <p:nvPr>
            <p:ph type="ctrTitle"/>
          </p:nvPr>
        </p:nvSpPr>
        <p:spPr>
          <a:xfrm>
            <a:off x="942975" y="625968"/>
            <a:ext cx="9934034" cy="1817566"/>
          </a:xfrm>
        </p:spPr>
        <p:txBody>
          <a:bodyPr>
            <a:normAutofit fontScale="90000"/>
          </a:bodyPr>
          <a:lstStyle/>
          <a:p>
            <a:r>
              <a:rPr lang="en-US" sz="3600" b="1" dirty="0"/>
              <a:t>Seasonality of the romaine lettuce phyllosphere microbiome is correlated with </a:t>
            </a:r>
            <a:r>
              <a:rPr lang="en-US" sz="3600" b="1" i="1" dirty="0"/>
              <a:t>E. coli </a:t>
            </a:r>
            <a:r>
              <a:rPr lang="en-US" sz="3600" b="1" dirty="0"/>
              <a:t>O157:H7 survival in modified atmosphere packaged lettuce during cold storage</a:t>
            </a:r>
          </a:p>
        </p:txBody>
      </p:sp>
      <p:pic>
        <p:nvPicPr>
          <p:cNvPr id="4" name="Picture 3" descr="Graphical user interface, text&#10;&#10;Description automatically generated">
            <a:extLst>
              <a:ext uri="{FF2B5EF4-FFF2-40B4-BE49-F238E27FC236}">
                <a16:creationId xmlns:a16="http://schemas.microsoft.com/office/drawing/2014/main" id="{8255F5A5-D2A6-41DC-8B0D-FC3EFD76863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65640" y="7111"/>
            <a:ext cx="3100810" cy="919267"/>
          </a:xfrm>
          <a:prstGeom prst="rect">
            <a:avLst/>
          </a:prstGeom>
        </p:spPr>
      </p:pic>
      <p:grpSp>
        <p:nvGrpSpPr>
          <p:cNvPr id="5" name="Group 4">
            <a:extLst>
              <a:ext uri="{FF2B5EF4-FFF2-40B4-BE49-F238E27FC236}">
                <a16:creationId xmlns:a16="http://schemas.microsoft.com/office/drawing/2014/main" id="{4206DA55-7CA5-4BBA-9529-27873C44CFD6}"/>
              </a:ext>
            </a:extLst>
          </p:cNvPr>
          <p:cNvGrpSpPr/>
          <p:nvPr/>
        </p:nvGrpSpPr>
        <p:grpSpPr>
          <a:xfrm>
            <a:off x="921524" y="2684403"/>
            <a:ext cx="5708570" cy="1631216"/>
            <a:chOff x="921524" y="2684403"/>
            <a:chExt cx="5708570" cy="1631216"/>
          </a:xfrm>
        </p:grpSpPr>
        <p:sp>
          <p:nvSpPr>
            <p:cNvPr id="7" name="TextBox 6">
              <a:extLst>
                <a:ext uri="{FF2B5EF4-FFF2-40B4-BE49-F238E27FC236}">
                  <a16:creationId xmlns:a16="http://schemas.microsoft.com/office/drawing/2014/main" id="{AC49ACA5-DD48-44AB-AE89-11AA4E1E6EAF}"/>
                </a:ext>
              </a:extLst>
            </p:cNvPr>
            <p:cNvSpPr txBox="1"/>
            <p:nvPr/>
          </p:nvSpPr>
          <p:spPr>
            <a:xfrm>
              <a:off x="3395781" y="2684403"/>
              <a:ext cx="3234313" cy="1631216"/>
            </a:xfrm>
            <a:prstGeom prst="rect">
              <a:avLst/>
            </a:prstGeom>
            <a:noFill/>
          </p:spPr>
          <p:txBody>
            <a:bodyPr wrap="square" rtlCol="0">
              <a:spAutoFit/>
            </a:bodyPr>
            <a:lstStyle/>
            <a:p>
              <a:r>
                <a:rPr lang="en-US" sz="2000" dirty="0"/>
                <a:t>Susan R. Leonard, PhD</a:t>
              </a:r>
            </a:p>
            <a:p>
              <a:r>
                <a:rPr lang="en-US" sz="2000" dirty="0"/>
                <a:t>Mark K. Mammel, MS</a:t>
              </a:r>
            </a:p>
            <a:p>
              <a:r>
                <a:rPr lang="en-US" sz="2000" dirty="0"/>
                <a:t>Taylor K. S. Richter, PhD</a:t>
              </a:r>
            </a:p>
            <a:p>
              <a:r>
                <a:rPr lang="en-US" sz="2000" dirty="0"/>
                <a:t>Solomon T. Gebru, PhD</a:t>
              </a:r>
            </a:p>
            <a:p>
              <a:r>
                <a:rPr lang="en-US" sz="2000" dirty="0"/>
                <a:t>Mary E. Torrence, DVM, PhD</a:t>
              </a:r>
            </a:p>
          </p:txBody>
        </p:sp>
        <p:pic>
          <p:nvPicPr>
            <p:cNvPr id="8" name="Picture 7">
              <a:extLst>
                <a:ext uri="{FF2B5EF4-FFF2-40B4-BE49-F238E27FC236}">
                  <a16:creationId xmlns:a16="http://schemas.microsoft.com/office/drawing/2014/main" id="{0ABB4C31-1295-4F1F-BFC3-613C62E6A13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1524" y="2953216"/>
              <a:ext cx="2352332" cy="969664"/>
            </a:xfrm>
            <a:prstGeom prst="rect">
              <a:avLst/>
            </a:prstGeom>
          </p:spPr>
        </p:pic>
      </p:grpSp>
      <p:sp>
        <p:nvSpPr>
          <p:cNvPr id="9" name="TextBox 8">
            <a:extLst>
              <a:ext uri="{FF2B5EF4-FFF2-40B4-BE49-F238E27FC236}">
                <a16:creationId xmlns:a16="http://schemas.microsoft.com/office/drawing/2014/main" id="{D43BBD31-26CC-47B8-A71F-F589999C71E2}"/>
              </a:ext>
            </a:extLst>
          </p:cNvPr>
          <p:cNvSpPr txBox="1"/>
          <p:nvPr/>
        </p:nvSpPr>
        <p:spPr>
          <a:xfrm>
            <a:off x="3395781" y="4594588"/>
            <a:ext cx="2889356" cy="707886"/>
          </a:xfrm>
          <a:prstGeom prst="rect">
            <a:avLst/>
          </a:prstGeom>
          <a:noFill/>
        </p:spPr>
        <p:txBody>
          <a:bodyPr wrap="square" rtlCol="0">
            <a:spAutoFit/>
          </a:bodyPr>
          <a:lstStyle/>
          <a:p>
            <a:r>
              <a:rPr lang="en-US" sz="2000" dirty="0"/>
              <a:t>Maria T. Brandl, PhD</a:t>
            </a:r>
          </a:p>
          <a:p>
            <a:r>
              <a:rPr lang="en-US" sz="2000" dirty="0"/>
              <a:t>Ivan Simko, PhD</a:t>
            </a:r>
          </a:p>
        </p:txBody>
      </p:sp>
      <p:pic>
        <p:nvPicPr>
          <p:cNvPr id="10" name="Picture 2" descr="USDA-ARS Logo - LogoDix">
            <a:extLst>
              <a:ext uri="{FF2B5EF4-FFF2-40B4-BE49-F238E27FC236}">
                <a16:creationId xmlns:a16="http://schemas.microsoft.com/office/drawing/2014/main" id="{9AF108D4-37CF-4F1A-B9E4-C75A8FB51EDF}"/>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4369" t="11203" r="3882" b="10373"/>
          <a:stretch/>
        </p:blipFill>
        <p:spPr bwMode="auto">
          <a:xfrm>
            <a:off x="939079" y="4571016"/>
            <a:ext cx="2378322" cy="792774"/>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3337436B-DEF0-42CE-80CC-D5B576FD046E}"/>
              </a:ext>
            </a:extLst>
          </p:cNvPr>
          <p:cNvPicPr>
            <a:picLocks noChangeAspect="1"/>
          </p:cNvPicPr>
          <p:nvPr/>
        </p:nvPicPr>
        <p:blipFill rotWithShape="1">
          <a:blip r:embed="rId5">
            <a:extLst>
              <a:ext uri="{28A0092B-C50C-407E-A947-70E740481C1C}">
                <a14:useLocalDpi xmlns:a14="http://schemas.microsoft.com/office/drawing/2010/main" val="0"/>
              </a:ext>
            </a:extLst>
          </a:blip>
          <a:srcRect t="9729" r="12743" b="779"/>
          <a:stretch/>
        </p:blipFill>
        <p:spPr>
          <a:xfrm>
            <a:off x="7330683" y="2896532"/>
            <a:ext cx="3994783" cy="3072910"/>
          </a:xfrm>
          <a:prstGeom prst="rect">
            <a:avLst/>
          </a:prstGeom>
        </p:spPr>
      </p:pic>
      <p:sp>
        <p:nvSpPr>
          <p:cNvPr id="14" name="TextBox 13">
            <a:extLst>
              <a:ext uri="{FF2B5EF4-FFF2-40B4-BE49-F238E27FC236}">
                <a16:creationId xmlns:a16="http://schemas.microsoft.com/office/drawing/2014/main" id="{727B77B2-1700-477F-9B8A-00B789B1525A}"/>
              </a:ext>
            </a:extLst>
          </p:cNvPr>
          <p:cNvSpPr txBox="1"/>
          <p:nvPr/>
        </p:nvSpPr>
        <p:spPr>
          <a:xfrm>
            <a:off x="3395780" y="5478172"/>
            <a:ext cx="3234313" cy="707886"/>
          </a:xfrm>
          <a:prstGeom prst="rect">
            <a:avLst/>
          </a:prstGeom>
          <a:noFill/>
        </p:spPr>
        <p:txBody>
          <a:bodyPr wrap="square" rtlCol="0">
            <a:spAutoFit/>
          </a:bodyPr>
          <a:lstStyle/>
          <a:p>
            <a:pPr algn="ctr"/>
            <a:r>
              <a:rPr lang="en-US" sz="2000" b="1" dirty="0">
                <a:solidFill>
                  <a:srgbClr val="0070C0"/>
                </a:solidFill>
              </a:rPr>
              <a:t>2022 </a:t>
            </a:r>
            <a:r>
              <a:rPr lang="en-US" sz="2000" b="1" dirty="0" err="1">
                <a:solidFill>
                  <a:srgbClr val="0070C0"/>
                </a:solidFill>
              </a:rPr>
              <a:t>GenomeTrakr</a:t>
            </a:r>
            <a:r>
              <a:rPr lang="en-US" sz="2000" b="1" dirty="0">
                <a:solidFill>
                  <a:srgbClr val="0070C0"/>
                </a:solidFill>
              </a:rPr>
              <a:t> Meeting</a:t>
            </a:r>
          </a:p>
          <a:p>
            <a:pPr algn="ctr"/>
            <a:r>
              <a:rPr lang="en-US" sz="2000" b="1" dirty="0">
                <a:solidFill>
                  <a:srgbClr val="0070C0"/>
                </a:solidFill>
              </a:rPr>
              <a:t>October 20, 2022</a:t>
            </a:r>
          </a:p>
        </p:txBody>
      </p:sp>
    </p:spTree>
    <p:extLst>
      <p:ext uri="{BB962C8B-B14F-4D97-AF65-F5344CB8AC3E}">
        <p14:creationId xmlns:p14="http://schemas.microsoft.com/office/powerpoint/2010/main" val="11936571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 name="Title 1">
            <a:extLst>
              <a:ext uri="{FF2B5EF4-FFF2-40B4-BE49-F238E27FC236}">
                <a16:creationId xmlns:a16="http://schemas.microsoft.com/office/drawing/2014/main" id="{62DFE2EA-D967-41F0-9023-24B9C656A0A1}"/>
              </a:ext>
            </a:extLst>
          </p:cNvPr>
          <p:cNvSpPr txBox="1">
            <a:spLocks/>
          </p:cNvSpPr>
          <p:nvPr/>
        </p:nvSpPr>
        <p:spPr>
          <a:xfrm>
            <a:off x="447675" y="276225"/>
            <a:ext cx="10706100" cy="700378"/>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b="1" dirty="0">
                <a:solidFill>
                  <a:schemeClr val="accent1">
                    <a:lumMod val="75000"/>
                  </a:schemeClr>
                </a:solidFill>
                <a:latin typeface="+mn-lt"/>
              </a:rPr>
              <a:t>Harvested lettuce microbiome is correlated with weather parameters</a:t>
            </a:r>
          </a:p>
        </p:txBody>
      </p:sp>
      <p:pic>
        <p:nvPicPr>
          <p:cNvPr id="78" name="Picture 77" descr="Logo&#10;&#10;Description automatically generated">
            <a:extLst>
              <a:ext uri="{FF2B5EF4-FFF2-40B4-BE49-F238E27FC236}">
                <a16:creationId xmlns:a16="http://schemas.microsoft.com/office/drawing/2014/main" id="{65430300-0693-4F1D-A4A8-A5E4204B1B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799" y="0"/>
            <a:ext cx="838201" cy="957073"/>
          </a:xfrm>
          <a:prstGeom prst="rect">
            <a:avLst/>
          </a:prstGeom>
        </p:spPr>
      </p:pic>
      <p:sp>
        <p:nvSpPr>
          <p:cNvPr id="2" name="TextBox 1">
            <a:extLst>
              <a:ext uri="{FF2B5EF4-FFF2-40B4-BE49-F238E27FC236}">
                <a16:creationId xmlns:a16="http://schemas.microsoft.com/office/drawing/2014/main" id="{03D44C36-7713-4C76-93E9-7AF2BDDFD75D}"/>
              </a:ext>
            </a:extLst>
          </p:cNvPr>
          <p:cNvSpPr txBox="1"/>
          <p:nvPr/>
        </p:nvSpPr>
        <p:spPr>
          <a:xfrm>
            <a:off x="5682452" y="1344877"/>
            <a:ext cx="4924426" cy="615553"/>
          </a:xfrm>
          <a:prstGeom prst="rect">
            <a:avLst/>
          </a:prstGeom>
          <a:noFill/>
        </p:spPr>
        <p:txBody>
          <a:bodyPr wrap="square" rtlCol="0">
            <a:spAutoFit/>
          </a:bodyPr>
          <a:lstStyle/>
          <a:p>
            <a:r>
              <a:rPr lang="en-US" b="1" dirty="0"/>
              <a:t>Weather parameters</a:t>
            </a:r>
          </a:p>
          <a:p>
            <a:pPr>
              <a:spcAft>
                <a:spcPts val="1200"/>
              </a:spcAft>
            </a:pPr>
            <a:r>
              <a:rPr lang="en-US" sz="1600" dirty="0"/>
              <a:t>Mean of the daily average over the 4 weeks preharvest</a:t>
            </a:r>
          </a:p>
        </p:txBody>
      </p:sp>
      <p:grpSp>
        <p:nvGrpSpPr>
          <p:cNvPr id="5" name="Group 4">
            <a:extLst>
              <a:ext uri="{FF2B5EF4-FFF2-40B4-BE49-F238E27FC236}">
                <a16:creationId xmlns:a16="http://schemas.microsoft.com/office/drawing/2014/main" id="{C5754056-0C68-418E-B713-3993521A1937}"/>
              </a:ext>
            </a:extLst>
          </p:cNvPr>
          <p:cNvGrpSpPr/>
          <p:nvPr/>
        </p:nvGrpSpPr>
        <p:grpSpPr>
          <a:xfrm>
            <a:off x="1019690" y="1209675"/>
            <a:ext cx="3556254" cy="4358197"/>
            <a:chOff x="1019690" y="1209675"/>
            <a:chExt cx="3556254" cy="4358197"/>
          </a:xfrm>
        </p:grpSpPr>
        <p:grpSp>
          <p:nvGrpSpPr>
            <p:cNvPr id="66" name="Group 65">
              <a:extLst>
                <a:ext uri="{FF2B5EF4-FFF2-40B4-BE49-F238E27FC236}">
                  <a16:creationId xmlns:a16="http://schemas.microsoft.com/office/drawing/2014/main" id="{0A805D1F-A762-4AE1-A6A7-1C5DCD7CF9D8}"/>
                </a:ext>
              </a:extLst>
            </p:cNvPr>
            <p:cNvGrpSpPr>
              <a:grpSpLocks noChangeAspect="1"/>
            </p:cNvGrpSpPr>
            <p:nvPr/>
          </p:nvGrpSpPr>
          <p:grpSpPr>
            <a:xfrm>
              <a:off x="1019690" y="1670660"/>
              <a:ext cx="3556254" cy="3454446"/>
              <a:chOff x="893072" y="616815"/>
              <a:chExt cx="2561871" cy="2488530"/>
            </a:xfrm>
          </p:grpSpPr>
          <p:grpSp>
            <p:nvGrpSpPr>
              <p:cNvPr id="67" name="Group 66">
                <a:extLst>
                  <a:ext uri="{FF2B5EF4-FFF2-40B4-BE49-F238E27FC236}">
                    <a16:creationId xmlns:a16="http://schemas.microsoft.com/office/drawing/2014/main" id="{D6209230-8D5E-457A-8C08-47C38C2C9A26}"/>
                  </a:ext>
                </a:extLst>
              </p:cNvPr>
              <p:cNvGrpSpPr/>
              <p:nvPr/>
            </p:nvGrpSpPr>
            <p:grpSpPr>
              <a:xfrm>
                <a:off x="893072" y="616815"/>
                <a:ext cx="2561871" cy="2488530"/>
                <a:chOff x="893072" y="616815"/>
                <a:chExt cx="2561871" cy="2488530"/>
              </a:xfrm>
            </p:grpSpPr>
            <p:pic>
              <p:nvPicPr>
                <p:cNvPr id="73" name="Picture 72" descr="Chart, scatter chart&#10;&#10;Description automatically generated">
                  <a:extLst>
                    <a:ext uri="{FF2B5EF4-FFF2-40B4-BE49-F238E27FC236}">
                      <a16:creationId xmlns:a16="http://schemas.microsoft.com/office/drawing/2014/main" id="{7CE0B37E-F72E-4AB3-A0F9-D050E9E9FAD4}"/>
                    </a:ext>
                  </a:extLst>
                </p:cNvPr>
                <p:cNvPicPr>
                  <a:picLocks noChangeAspect="1"/>
                </p:cNvPicPr>
                <p:nvPr/>
              </p:nvPicPr>
              <p:blipFill rotWithShape="1">
                <a:blip r:embed="rId3">
                  <a:extLst>
                    <a:ext uri="{28A0092B-C50C-407E-A947-70E740481C1C}">
                      <a14:useLocalDpi xmlns:a14="http://schemas.microsoft.com/office/drawing/2010/main" val="0"/>
                    </a:ext>
                  </a:extLst>
                </a:blip>
                <a:srcRect l="5532" t="10910" r="24472" b="3913"/>
                <a:stretch/>
              </p:blipFill>
              <p:spPr>
                <a:xfrm>
                  <a:off x="893072" y="640719"/>
                  <a:ext cx="2561871" cy="2464626"/>
                </a:xfrm>
                <a:prstGeom prst="rect">
                  <a:avLst/>
                </a:prstGeom>
              </p:spPr>
            </p:pic>
            <p:sp>
              <p:nvSpPr>
                <p:cNvPr id="74" name="Rectangle 73">
                  <a:extLst>
                    <a:ext uri="{FF2B5EF4-FFF2-40B4-BE49-F238E27FC236}">
                      <a16:creationId xmlns:a16="http://schemas.microsoft.com/office/drawing/2014/main" id="{66AC1361-EE57-4519-91EF-789C9B6A085D}"/>
                    </a:ext>
                  </a:extLst>
                </p:cNvPr>
                <p:cNvSpPr/>
                <p:nvPr/>
              </p:nvSpPr>
              <p:spPr>
                <a:xfrm>
                  <a:off x="1733176" y="616815"/>
                  <a:ext cx="1075765" cy="45719"/>
                </a:xfrm>
                <a:prstGeom prst="rect">
                  <a:avLst/>
                </a:prstGeom>
                <a:solidFill>
                  <a:sysClr val="window" lastClr="FFFFFF"/>
                </a:solid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sp>
            <p:nvSpPr>
              <p:cNvPr id="68" name="TextBox 67">
                <a:extLst>
                  <a:ext uri="{FF2B5EF4-FFF2-40B4-BE49-F238E27FC236}">
                    <a16:creationId xmlns:a16="http://schemas.microsoft.com/office/drawing/2014/main" id="{DA5D42B0-F000-475D-98AA-A2A4BAF891FA}"/>
                  </a:ext>
                </a:extLst>
              </p:cNvPr>
              <p:cNvSpPr txBox="1"/>
              <p:nvPr/>
            </p:nvSpPr>
            <p:spPr>
              <a:xfrm>
                <a:off x="1623730" y="982307"/>
                <a:ext cx="262964" cy="188460"/>
              </a:xfrm>
              <a:prstGeom prst="rect">
                <a:avLst/>
              </a:prstGeom>
              <a:noFill/>
            </p:spPr>
            <p:txBody>
              <a:bodyPr wrap="square" rtlCol="0">
                <a:sp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rPr>
                  <a:t>1</a:t>
                </a:r>
              </a:p>
            </p:txBody>
          </p:sp>
          <p:sp>
            <p:nvSpPr>
              <p:cNvPr id="69" name="TextBox 68">
                <a:extLst>
                  <a:ext uri="{FF2B5EF4-FFF2-40B4-BE49-F238E27FC236}">
                    <a16:creationId xmlns:a16="http://schemas.microsoft.com/office/drawing/2014/main" id="{4BA18833-BA1A-4E83-87BF-5223C9EBABE9}"/>
                  </a:ext>
                </a:extLst>
              </p:cNvPr>
              <p:cNvSpPr txBox="1"/>
              <p:nvPr/>
            </p:nvSpPr>
            <p:spPr>
              <a:xfrm>
                <a:off x="3096279" y="2124798"/>
                <a:ext cx="262964" cy="188460"/>
              </a:xfrm>
              <a:prstGeom prst="rect">
                <a:avLst/>
              </a:prstGeom>
              <a:noFill/>
            </p:spPr>
            <p:txBody>
              <a:bodyPr wrap="square" rtlCol="0">
                <a:sp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rPr>
                  <a:t>2</a:t>
                </a:r>
              </a:p>
            </p:txBody>
          </p:sp>
          <p:sp>
            <p:nvSpPr>
              <p:cNvPr id="70" name="TextBox 69">
                <a:extLst>
                  <a:ext uri="{FF2B5EF4-FFF2-40B4-BE49-F238E27FC236}">
                    <a16:creationId xmlns:a16="http://schemas.microsoft.com/office/drawing/2014/main" id="{94CC734E-0631-47C2-9514-A127F7562A8B}"/>
                  </a:ext>
                </a:extLst>
              </p:cNvPr>
              <p:cNvSpPr txBox="1"/>
              <p:nvPr/>
            </p:nvSpPr>
            <p:spPr>
              <a:xfrm>
                <a:off x="3118887" y="2302555"/>
                <a:ext cx="262964" cy="188460"/>
              </a:xfrm>
              <a:prstGeom prst="rect">
                <a:avLst/>
              </a:prstGeom>
              <a:noFill/>
            </p:spPr>
            <p:txBody>
              <a:bodyPr wrap="square" rtlCol="0">
                <a:sp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rPr>
                  <a:t>3</a:t>
                </a:r>
              </a:p>
            </p:txBody>
          </p:sp>
          <p:sp>
            <p:nvSpPr>
              <p:cNvPr id="71" name="TextBox 70">
                <a:extLst>
                  <a:ext uri="{FF2B5EF4-FFF2-40B4-BE49-F238E27FC236}">
                    <a16:creationId xmlns:a16="http://schemas.microsoft.com/office/drawing/2014/main" id="{254FB61E-4F88-4A0C-AF4D-E64814F7757B}"/>
                  </a:ext>
                </a:extLst>
              </p:cNvPr>
              <p:cNvSpPr txBox="1"/>
              <p:nvPr/>
            </p:nvSpPr>
            <p:spPr>
              <a:xfrm>
                <a:off x="2953619" y="2262017"/>
                <a:ext cx="262964" cy="188460"/>
              </a:xfrm>
              <a:prstGeom prst="rect">
                <a:avLst/>
              </a:prstGeom>
              <a:noFill/>
            </p:spPr>
            <p:txBody>
              <a:bodyPr wrap="square" rtlCol="0">
                <a:sp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rPr>
                  <a:t>4</a:t>
                </a:r>
              </a:p>
            </p:txBody>
          </p:sp>
          <p:sp>
            <p:nvSpPr>
              <p:cNvPr id="72" name="TextBox 71">
                <a:extLst>
                  <a:ext uri="{FF2B5EF4-FFF2-40B4-BE49-F238E27FC236}">
                    <a16:creationId xmlns:a16="http://schemas.microsoft.com/office/drawing/2014/main" id="{85C6815D-B502-4BC4-A474-7023DAD2467A}"/>
                  </a:ext>
                </a:extLst>
              </p:cNvPr>
              <p:cNvSpPr txBox="1"/>
              <p:nvPr/>
            </p:nvSpPr>
            <p:spPr>
              <a:xfrm>
                <a:off x="2417720" y="2335821"/>
                <a:ext cx="262964" cy="188460"/>
              </a:xfrm>
              <a:prstGeom prst="rect">
                <a:avLst/>
              </a:prstGeom>
              <a:noFill/>
            </p:spPr>
            <p:txBody>
              <a:bodyPr wrap="square" rtlCol="0">
                <a:sp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rPr>
                  <a:t>5</a:t>
                </a:r>
              </a:p>
            </p:txBody>
          </p:sp>
        </p:grpSp>
        <p:grpSp>
          <p:nvGrpSpPr>
            <p:cNvPr id="45" name="Group 44">
              <a:extLst>
                <a:ext uri="{FF2B5EF4-FFF2-40B4-BE49-F238E27FC236}">
                  <a16:creationId xmlns:a16="http://schemas.microsoft.com/office/drawing/2014/main" id="{00E5AA10-CE30-46FC-B750-963FF41B61B1}"/>
                </a:ext>
              </a:extLst>
            </p:cNvPr>
            <p:cNvGrpSpPr/>
            <p:nvPr/>
          </p:nvGrpSpPr>
          <p:grpSpPr>
            <a:xfrm>
              <a:off x="1297039" y="5006619"/>
              <a:ext cx="1512836" cy="561253"/>
              <a:chOff x="1810146" y="3711184"/>
              <a:chExt cx="1182981" cy="392525"/>
            </a:xfrm>
          </p:grpSpPr>
          <p:sp>
            <p:nvSpPr>
              <p:cNvPr id="46" name="Oval 45">
                <a:extLst>
                  <a:ext uri="{FF2B5EF4-FFF2-40B4-BE49-F238E27FC236}">
                    <a16:creationId xmlns:a16="http://schemas.microsoft.com/office/drawing/2014/main" id="{74E05C7D-2938-462D-BE66-D5481098347B}"/>
                  </a:ext>
                </a:extLst>
              </p:cNvPr>
              <p:cNvSpPr>
                <a:spLocks noChangeAspect="1"/>
              </p:cNvSpPr>
              <p:nvPr/>
            </p:nvSpPr>
            <p:spPr>
              <a:xfrm>
                <a:off x="2018856" y="3863293"/>
                <a:ext cx="59621" cy="59621"/>
              </a:xfrm>
              <a:prstGeom prst="ellipse">
                <a:avLst/>
              </a:prstGeom>
              <a:solidFill>
                <a:srgbClr val="0099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000" b="0" i="0" u="none" strike="noStrike" kern="0" cap="none" spc="0" normalizeH="0" baseline="0" noProof="0">
                  <a:ln>
                    <a:noFill/>
                  </a:ln>
                  <a:solidFill>
                    <a:prstClr val="white"/>
                  </a:solidFill>
                  <a:effectLst/>
                  <a:uLnTx/>
                  <a:uFillTx/>
                </a:endParaRPr>
              </a:p>
            </p:txBody>
          </p:sp>
          <p:sp>
            <p:nvSpPr>
              <p:cNvPr id="47" name="Oval 46">
                <a:extLst>
                  <a:ext uri="{FF2B5EF4-FFF2-40B4-BE49-F238E27FC236}">
                    <a16:creationId xmlns:a16="http://schemas.microsoft.com/office/drawing/2014/main" id="{2C9D8EC5-B020-4B92-870F-EA1E10A197C5}"/>
                  </a:ext>
                </a:extLst>
              </p:cNvPr>
              <p:cNvSpPr>
                <a:spLocks noChangeAspect="1"/>
              </p:cNvSpPr>
              <p:nvPr/>
            </p:nvSpPr>
            <p:spPr>
              <a:xfrm>
                <a:off x="1880455" y="3863293"/>
                <a:ext cx="59621" cy="59621"/>
              </a:xfrm>
              <a:prstGeom prst="ellipse">
                <a:avLst/>
              </a:prstGeom>
              <a:solidFill>
                <a:srgbClr val="935A2D"/>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000" b="0" i="0" u="none" strike="noStrike" kern="0" cap="none" spc="0" normalizeH="0" baseline="0" noProof="0">
                  <a:ln>
                    <a:noFill/>
                  </a:ln>
                  <a:solidFill>
                    <a:prstClr val="white"/>
                  </a:solidFill>
                  <a:effectLst/>
                  <a:uLnTx/>
                  <a:uFillTx/>
                </a:endParaRPr>
              </a:p>
            </p:txBody>
          </p:sp>
          <p:sp>
            <p:nvSpPr>
              <p:cNvPr id="48" name="Rectangle 47">
                <a:extLst>
                  <a:ext uri="{FF2B5EF4-FFF2-40B4-BE49-F238E27FC236}">
                    <a16:creationId xmlns:a16="http://schemas.microsoft.com/office/drawing/2014/main" id="{7DD4354F-2804-4116-A212-546A92E620E5}"/>
                  </a:ext>
                </a:extLst>
              </p:cNvPr>
              <p:cNvSpPr>
                <a:spLocks noChangeAspect="1"/>
              </p:cNvSpPr>
              <p:nvPr/>
            </p:nvSpPr>
            <p:spPr>
              <a:xfrm>
                <a:off x="1880455" y="3979854"/>
                <a:ext cx="59621" cy="59621"/>
              </a:xfrm>
              <a:prstGeom prst="rect">
                <a:avLst/>
              </a:prstGeom>
              <a:solidFill>
                <a:srgbClr val="935A2D"/>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000" b="0" i="0" u="none" strike="noStrike" kern="0" cap="none" spc="0" normalizeH="0" baseline="0" noProof="0">
                  <a:ln>
                    <a:noFill/>
                  </a:ln>
                  <a:solidFill>
                    <a:prstClr val="white"/>
                  </a:solidFill>
                  <a:effectLst/>
                  <a:uLnTx/>
                  <a:uFillTx/>
                </a:endParaRPr>
              </a:p>
            </p:txBody>
          </p:sp>
          <p:sp>
            <p:nvSpPr>
              <p:cNvPr id="49" name="Rectangle 48">
                <a:extLst>
                  <a:ext uri="{FF2B5EF4-FFF2-40B4-BE49-F238E27FC236}">
                    <a16:creationId xmlns:a16="http://schemas.microsoft.com/office/drawing/2014/main" id="{F86118E0-8A6E-4771-B158-0683841FD64E}"/>
                  </a:ext>
                </a:extLst>
              </p:cNvPr>
              <p:cNvSpPr>
                <a:spLocks noChangeAspect="1"/>
              </p:cNvSpPr>
              <p:nvPr/>
            </p:nvSpPr>
            <p:spPr>
              <a:xfrm>
                <a:off x="2018856" y="3979854"/>
                <a:ext cx="59621" cy="59621"/>
              </a:xfrm>
              <a:prstGeom prst="rect">
                <a:avLst/>
              </a:prstGeom>
              <a:solidFill>
                <a:srgbClr val="0099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000" b="0" i="0" u="none" strike="noStrike" kern="0" cap="none" spc="0" normalizeH="0" baseline="0" noProof="0">
                  <a:ln>
                    <a:noFill/>
                  </a:ln>
                  <a:solidFill>
                    <a:prstClr val="white"/>
                  </a:solidFill>
                  <a:effectLst/>
                  <a:uLnTx/>
                  <a:uFillTx/>
                </a:endParaRPr>
              </a:p>
            </p:txBody>
          </p:sp>
          <p:sp>
            <p:nvSpPr>
              <p:cNvPr id="50" name="TextBox 49">
                <a:extLst>
                  <a:ext uri="{FF2B5EF4-FFF2-40B4-BE49-F238E27FC236}">
                    <a16:creationId xmlns:a16="http://schemas.microsoft.com/office/drawing/2014/main" id="{19DC24C3-F3A9-427C-AD94-5040000567A7}"/>
                  </a:ext>
                </a:extLst>
              </p:cNvPr>
              <p:cNvSpPr txBox="1"/>
              <p:nvPr/>
            </p:nvSpPr>
            <p:spPr>
              <a:xfrm>
                <a:off x="2038780" y="3802358"/>
                <a:ext cx="954347" cy="30135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rPr>
                  <a:t>Conventional field</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rPr>
                  <a:t>Experimental field</a:t>
                </a:r>
              </a:p>
            </p:txBody>
          </p:sp>
          <p:sp>
            <p:nvSpPr>
              <p:cNvPr id="51" name="TextBox 50">
                <a:extLst>
                  <a:ext uri="{FF2B5EF4-FFF2-40B4-BE49-F238E27FC236}">
                    <a16:creationId xmlns:a16="http://schemas.microsoft.com/office/drawing/2014/main" id="{A04CF8A0-E2BF-4FB7-BDD7-A207C8B1BCB3}"/>
                  </a:ext>
                </a:extLst>
              </p:cNvPr>
              <p:cNvSpPr txBox="1"/>
              <p:nvPr/>
            </p:nvSpPr>
            <p:spPr>
              <a:xfrm>
                <a:off x="1810146" y="3711184"/>
                <a:ext cx="550073" cy="182963"/>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rPr>
                  <a:t>F    S</a:t>
                </a:r>
              </a:p>
            </p:txBody>
          </p:sp>
        </p:grpSp>
        <p:sp>
          <p:nvSpPr>
            <p:cNvPr id="3" name="TextBox 2">
              <a:extLst>
                <a:ext uri="{FF2B5EF4-FFF2-40B4-BE49-F238E27FC236}">
                  <a16:creationId xmlns:a16="http://schemas.microsoft.com/office/drawing/2014/main" id="{52736571-2919-495B-98ED-D9B030FF37B3}"/>
                </a:ext>
              </a:extLst>
            </p:cNvPr>
            <p:cNvSpPr txBox="1"/>
            <p:nvPr/>
          </p:nvSpPr>
          <p:spPr>
            <a:xfrm>
              <a:off x="1419225" y="1209675"/>
              <a:ext cx="3066262" cy="523220"/>
            </a:xfrm>
            <a:prstGeom prst="rect">
              <a:avLst/>
            </a:prstGeom>
            <a:noFill/>
          </p:spPr>
          <p:txBody>
            <a:bodyPr wrap="square" rtlCol="0">
              <a:spAutoFit/>
            </a:bodyPr>
            <a:lstStyle/>
            <a:p>
              <a:pPr algn="ctr"/>
              <a:r>
                <a:rPr lang="en-US" sz="1600" b="1" dirty="0"/>
                <a:t>Microbiome beta diversity</a:t>
              </a:r>
            </a:p>
            <a:p>
              <a:pPr algn="ctr"/>
              <a:r>
                <a:rPr lang="en-US" sz="1200" dirty="0"/>
                <a:t>(Combined bacterial and fungal communities)</a:t>
              </a:r>
            </a:p>
          </p:txBody>
        </p:sp>
      </p:grpSp>
      <p:graphicFrame>
        <p:nvGraphicFramePr>
          <p:cNvPr id="4" name="Table 4">
            <a:extLst>
              <a:ext uri="{FF2B5EF4-FFF2-40B4-BE49-F238E27FC236}">
                <a16:creationId xmlns:a16="http://schemas.microsoft.com/office/drawing/2014/main" id="{736A5A6B-BEDD-4619-8446-7C722C916EDD}"/>
              </a:ext>
            </a:extLst>
          </p:cNvPr>
          <p:cNvGraphicFramePr>
            <a:graphicFrameLocks noGrp="1"/>
          </p:cNvGraphicFramePr>
          <p:nvPr>
            <p:extLst>
              <p:ext uri="{D42A27DB-BD31-4B8C-83A1-F6EECF244321}">
                <p14:modId xmlns:p14="http://schemas.microsoft.com/office/powerpoint/2010/main" val="2284718695"/>
              </p:ext>
            </p:extLst>
          </p:nvPr>
        </p:nvGraphicFramePr>
        <p:xfrm>
          <a:off x="5727246" y="2011680"/>
          <a:ext cx="5321754" cy="2225040"/>
        </p:xfrm>
        <a:graphic>
          <a:graphicData uri="http://schemas.openxmlformats.org/drawingml/2006/table">
            <a:tbl>
              <a:tblPr firstRow="1" bandRow="1">
                <a:tableStyleId>{5C22544A-7EE6-4342-B048-85BDC9FD1C3A}</a:tableStyleId>
              </a:tblPr>
              <a:tblGrid>
                <a:gridCol w="844890">
                  <a:extLst>
                    <a:ext uri="{9D8B030D-6E8A-4147-A177-3AD203B41FA5}">
                      <a16:colId xmlns:a16="http://schemas.microsoft.com/office/drawing/2014/main" val="2869067436"/>
                    </a:ext>
                  </a:extLst>
                </a:gridCol>
                <a:gridCol w="1952625">
                  <a:extLst>
                    <a:ext uri="{9D8B030D-6E8A-4147-A177-3AD203B41FA5}">
                      <a16:colId xmlns:a16="http://schemas.microsoft.com/office/drawing/2014/main" val="235182995"/>
                    </a:ext>
                  </a:extLst>
                </a:gridCol>
                <a:gridCol w="1647825">
                  <a:extLst>
                    <a:ext uri="{9D8B030D-6E8A-4147-A177-3AD203B41FA5}">
                      <a16:colId xmlns:a16="http://schemas.microsoft.com/office/drawing/2014/main" val="198815779"/>
                    </a:ext>
                  </a:extLst>
                </a:gridCol>
                <a:gridCol w="876414">
                  <a:extLst>
                    <a:ext uri="{9D8B030D-6E8A-4147-A177-3AD203B41FA5}">
                      <a16:colId xmlns:a16="http://schemas.microsoft.com/office/drawing/2014/main" val="2835049578"/>
                    </a:ext>
                  </a:extLst>
                </a:gridCol>
              </a:tblGrid>
              <a:tr h="370840">
                <a:tc>
                  <a:txBody>
                    <a:bodyPr/>
                    <a:lstStyle/>
                    <a:p>
                      <a:pPr algn="ctr"/>
                      <a:r>
                        <a:rPr lang="en-US" dirty="0"/>
                        <a:t>Vector</a:t>
                      </a:r>
                    </a:p>
                  </a:txBody>
                  <a:tcPr anchor="ctr">
                    <a:solidFill>
                      <a:schemeClr val="tx2">
                        <a:lumMod val="60000"/>
                        <a:lumOff val="40000"/>
                      </a:schemeClr>
                    </a:solidFill>
                  </a:tcPr>
                </a:tc>
                <a:tc>
                  <a:txBody>
                    <a:bodyPr/>
                    <a:lstStyle/>
                    <a:p>
                      <a:r>
                        <a:rPr lang="en-US" dirty="0"/>
                        <a:t>Factor</a:t>
                      </a:r>
                    </a:p>
                  </a:txBody>
                  <a:tcPr anchor="ctr">
                    <a:solidFill>
                      <a:schemeClr val="tx2">
                        <a:lumMod val="60000"/>
                        <a:lumOff val="40000"/>
                      </a:schemeClr>
                    </a:solidFill>
                  </a:tcPr>
                </a:tc>
                <a:tc>
                  <a:txBody>
                    <a:bodyPr/>
                    <a:lstStyle/>
                    <a:p>
                      <a:pPr algn="ctr"/>
                      <a:r>
                        <a:rPr lang="en-US" dirty="0"/>
                        <a:t>Correlation (r</a:t>
                      </a:r>
                      <a:r>
                        <a:rPr lang="en-US" baseline="30000" dirty="0"/>
                        <a:t>2</a:t>
                      </a:r>
                      <a:r>
                        <a:rPr lang="en-US" baseline="0" dirty="0"/>
                        <a:t>)</a:t>
                      </a:r>
                      <a:endParaRPr lang="en-US" baseline="30000" dirty="0"/>
                    </a:p>
                  </a:txBody>
                  <a:tcPr anchor="ctr">
                    <a:solidFill>
                      <a:schemeClr val="tx2">
                        <a:lumMod val="60000"/>
                        <a:lumOff val="40000"/>
                      </a:schemeClr>
                    </a:solidFill>
                  </a:tcPr>
                </a:tc>
                <a:tc>
                  <a:txBody>
                    <a:bodyPr/>
                    <a:lstStyle/>
                    <a:p>
                      <a:pPr algn="ctr"/>
                      <a:r>
                        <a:rPr lang="en-US" i="1" dirty="0"/>
                        <a:t>P</a:t>
                      </a:r>
                    </a:p>
                  </a:txBody>
                  <a:tcPr anchor="ctr">
                    <a:solidFill>
                      <a:schemeClr val="tx2">
                        <a:lumMod val="60000"/>
                        <a:lumOff val="40000"/>
                      </a:schemeClr>
                    </a:solidFill>
                  </a:tcPr>
                </a:tc>
                <a:extLst>
                  <a:ext uri="{0D108BD9-81ED-4DB2-BD59-A6C34878D82A}">
                    <a16:rowId xmlns:a16="http://schemas.microsoft.com/office/drawing/2014/main" val="1106135891"/>
                  </a:ext>
                </a:extLst>
              </a:tr>
              <a:tr h="370840">
                <a:tc>
                  <a:txBody>
                    <a:bodyPr/>
                    <a:lstStyle/>
                    <a:p>
                      <a:pPr algn="ctr"/>
                      <a:r>
                        <a:rPr lang="en-US" dirty="0"/>
                        <a:t>1</a:t>
                      </a:r>
                    </a:p>
                  </a:txBody>
                  <a:tcPr anchor="ctr">
                    <a:solidFill>
                      <a:schemeClr val="tx2">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Air temperature</a:t>
                      </a:r>
                      <a:endParaRPr lang="en-US" dirty="0"/>
                    </a:p>
                  </a:txBody>
                  <a:tcPr anchor="ctr">
                    <a:solidFill>
                      <a:schemeClr val="tx2">
                        <a:lumMod val="20000"/>
                        <a:lumOff val="80000"/>
                      </a:schemeClr>
                    </a:solidFill>
                  </a:tcPr>
                </a:tc>
                <a:tc>
                  <a:txBody>
                    <a:bodyPr/>
                    <a:lstStyle/>
                    <a:p>
                      <a:pPr algn="ctr"/>
                      <a:r>
                        <a:rPr lang="en-US" dirty="0"/>
                        <a:t>0.246</a:t>
                      </a:r>
                    </a:p>
                  </a:txBody>
                  <a:tcPr anchor="ctr">
                    <a:solidFill>
                      <a:schemeClr val="tx2">
                        <a:lumMod val="20000"/>
                        <a:lumOff val="80000"/>
                      </a:schemeClr>
                    </a:solidFill>
                  </a:tcPr>
                </a:tc>
                <a:tc>
                  <a:txBody>
                    <a:bodyPr/>
                    <a:lstStyle/>
                    <a:p>
                      <a:r>
                        <a:rPr lang="en-US" dirty="0"/>
                        <a:t>0.0018</a:t>
                      </a:r>
                    </a:p>
                  </a:txBody>
                  <a:tcPr anchor="ctr">
                    <a:solidFill>
                      <a:schemeClr val="tx2">
                        <a:lumMod val="20000"/>
                        <a:lumOff val="80000"/>
                      </a:schemeClr>
                    </a:solidFill>
                  </a:tcPr>
                </a:tc>
                <a:extLst>
                  <a:ext uri="{0D108BD9-81ED-4DB2-BD59-A6C34878D82A}">
                    <a16:rowId xmlns:a16="http://schemas.microsoft.com/office/drawing/2014/main" val="3447913609"/>
                  </a:ext>
                </a:extLst>
              </a:tr>
              <a:tr h="370840">
                <a:tc>
                  <a:txBody>
                    <a:bodyPr/>
                    <a:lstStyle/>
                    <a:p>
                      <a:pPr algn="ctr"/>
                      <a:r>
                        <a:rPr lang="en-US" dirty="0"/>
                        <a:t>2</a:t>
                      </a:r>
                    </a:p>
                  </a:txBody>
                  <a:tcPr anchor="ctr">
                    <a:solidFill>
                      <a:schemeClr val="tx2">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Evapotranspiration</a:t>
                      </a:r>
                      <a:endParaRPr lang="en-US" dirty="0"/>
                    </a:p>
                  </a:txBody>
                  <a:tcPr anchor="ctr">
                    <a:solidFill>
                      <a:schemeClr val="tx2">
                        <a:lumMod val="20000"/>
                        <a:lumOff val="80000"/>
                      </a:schemeClr>
                    </a:solidFill>
                  </a:tcPr>
                </a:tc>
                <a:tc>
                  <a:txBody>
                    <a:bodyPr/>
                    <a:lstStyle/>
                    <a:p>
                      <a:pPr algn="ctr"/>
                      <a:r>
                        <a:rPr lang="en-US" dirty="0"/>
                        <a:t>0.343</a:t>
                      </a:r>
                    </a:p>
                  </a:txBody>
                  <a:tcPr anchor="ctr">
                    <a:solidFill>
                      <a:schemeClr val="tx2">
                        <a:lumMod val="20000"/>
                        <a:lumOff val="80000"/>
                      </a:schemeClr>
                    </a:solidFill>
                  </a:tcPr>
                </a:tc>
                <a:tc>
                  <a:txBody>
                    <a:bodyPr/>
                    <a:lstStyle/>
                    <a:p>
                      <a:r>
                        <a:rPr lang="en-US" dirty="0"/>
                        <a:t>0.0002</a:t>
                      </a:r>
                    </a:p>
                  </a:txBody>
                  <a:tcPr anchor="ctr">
                    <a:solidFill>
                      <a:schemeClr val="tx2">
                        <a:lumMod val="20000"/>
                        <a:lumOff val="80000"/>
                      </a:schemeClr>
                    </a:solidFill>
                  </a:tcPr>
                </a:tc>
                <a:extLst>
                  <a:ext uri="{0D108BD9-81ED-4DB2-BD59-A6C34878D82A}">
                    <a16:rowId xmlns:a16="http://schemas.microsoft.com/office/drawing/2014/main" val="1034623719"/>
                  </a:ext>
                </a:extLst>
              </a:tr>
              <a:tr h="370840">
                <a:tc>
                  <a:txBody>
                    <a:bodyPr/>
                    <a:lstStyle/>
                    <a:p>
                      <a:pPr algn="ctr"/>
                      <a:r>
                        <a:rPr lang="en-US" dirty="0"/>
                        <a:t>3</a:t>
                      </a:r>
                    </a:p>
                  </a:txBody>
                  <a:tcPr anchor="ctr">
                    <a:solidFill>
                      <a:schemeClr val="tx2">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Wind speed</a:t>
                      </a:r>
                      <a:endParaRPr lang="en-US" dirty="0"/>
                    </a:p>
                  </a:txBody>
                  <a:tcPr anchor="ctr">
                    <a:solidFill>
                      <a:schemeClr val="tx2">
                        <a:lumMod val="20000"/>
                        <a:lumOff val="80000"/>
                      </a:schemeClr>
                    </a:solidFill>
                  </a:tcPr>
                </a:tc>
                <a:tc>
                  <a:txBody>
                    <a:bodyPr/>
                    <a:lstStyle/>
                    <a:p>
                      <a:pPr algn="ctr"/>
                      <a:r>
                        <a:rPr lang="en-US" dirty="0"/>
                        <a:t>0.361</a:t>
                      </a:r>
                    </a:p>
                  </a:txBody>
                  <a:tcPr anchor="ctr">
                    <a:solidFill>
                      <a:schemeClr val="tx2">
                        <a:lumMod val="20000"/>
                        <a:lumOff val="80000"/>
                      </a:schemeClr>
                    </a:solidFill>
                  </a:tcPr>
                </a:tc>
                <a:tc>
                  <a:txBody>
                    <a:bodyPr/>
                    <a:lstStyle/>
                    <a:p>
                      <a:r>
                        <a:rPr lang="en-US" dirty="0"/>
                        <a:t>0.0001</a:t>
                      </a:r>
                    </a:p>
                  </a:txBody>
                  <a:tcPr anchor="ctr">
                    <a:solidFill>
                      <a:schemeClr val="tx2">
                        <a:lumMod val="20000"/>
                        <a:lumOff val="80000"/>
                      </a:schemeClr>
                    </a:solidFill>
                  </a:tcPr>
                </a:tc>
                <a:extLst>
                  <a:ext uri="{0D108BD9-81ED-4DB2-BD59-A6C34878D82A}">
                    <a16:rowId xmlns:a16="http://schemas.microsoft.com/office/drawing/2014/main" val="2344888373"/>
                  </a:ext>
                </a:extLst>
              </a:tr>
              <a:tr h="370840">
                <a:tc>
                  <a:txBody>
                    <a:bodyPr/>
                    <a:lstStyle/>
                    <a:p>
                      <a:pPr algn="ctr"/>
                      <a:r>
                        <a:rPr lang="en-US" dirty="0"/>
                        <a:t>4</a:t>
                      </a:r>
                    </a:p>
                  </a:txBody>
                  <a:tcPr anchor="ctr">
                    <a:solidFill>
                      <a:schemeClr val="tx2">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Solar radiation</a:t>
                      </a:r>
                      <a:endParaRPr lang="en-US" dirty="0"/>
                    </a:p>
                  </a:txBody>
                  <a:tcPr anchor="ctr">
                    <a:solidFill>
                      <a:schemeClr val="tx2">
                        <a:lumMod val="20000"/>
                        <a:lumOff val="80000"/>
                      </a:schemeClr>
                    </a:solidFill>
                  </a:tcPr>
                </a:tc>
                <a:tc>
                  <a:txBody>
                    <a:bodyPr/>
                    <a:lstStyle/>
                    <a:p>
                      <a:pPr algn="ctr"/>
                      <a:r>
                        <a:rPr lang="en-US" dirty="0"/>
                        <a:t>0.325</a:t>
                      </a:r>
                    </a:p>
                  </a:txBody>
                  <a:tcPr anchor="ctr">
                    <a:solidFill>
                      <a:schemeClr val="tx2">
                        <a:lumMod val="20000"/>
                        <a:lumOff val="80000"/>
                      </a:schemeClr>
                    </a:solidFill>
                  </a:tcPr>
                </a:tc>
                <a:tc>
                  <a:txBody>
                    <a:bodyPr/>
                    <a:lstStyle/>
                    <a:p>
                      <a:r>
                        <a:rPr lang="en-US" dirty="0"/>
                        <a:t>0.0004</a:t>
                      </a:r>
                    </a:p>
                  </a:txBody>
                  <a:tcPr anchor="ctr">
                    <a:solidFill>
                      <a:schemeClr val="tx2">
                        <a:lumMod val="20000"/>
                        <a:lumOff val="80000"/>
                      </a:schemeClr>
                    </a:solidFill>
                  </a:tcPr>
                </a:tc>
                <a:extLst>
                  <a:ext uri="{0D108BD9-81ED-4DB2-BD59-A6C34878D82A}">
                    <a16:rowId xmlns:a16="http://schemas.microsoft.com/office/drawing/2014/main" val="2561919093"/>
                  </a:ext>
                </a:extLst>
              </a:tr>
              <a:tr h="370840">
                <a:tc>
                  <a:txBody>
                    <a:bodyPr/>
                    <a:lstStyle/>
                    <a:p>
                      <a:pPr algn="ctr"/>
                      <a:r>
                        <a:rPr lang="en-US" dirty="0"/>
                        <a:t>5</a:t>
                      </a:r>
                    </a:p>
                  </a:txBody>
                  <a:tcPr anchor="ctr">
                    <a:solidFill>
                      <a:schemeClr val="tx2">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Relative humidity</a:t>
                      </a:r>
                      <a:endParaRPr lang="en-US" dirty="0"/>
                    </a:p>
                  </a:txBody>
                  <a:tcPr anchor="ctr">
                    <a:solidFill>
                      <a:schemeClr val="tx2">
                        <a:lumMod val="20000"/>
                        <a:lumOff val="80000"/>
                      </a:schemeClr>
                    </a:solidFill>
                  </a:tcPr>
                </a:tc>
                <a:tc>
                  <a:txBody>
                    <a:bodyPr/>
                    <a:lstStyle/>
                    <a:p>
                      <a:pPr algn="ctr"/>
                      <a:r>
                        <a:rPr lang="en-US" dirty="0"/>
                        <a:t>0.147</a:t>
                      </a:r>
                    </a:p>
                  </a:txBody>
                  <a:tcPr anchor="ctr">
                    <a:solidFill>
                      <a:schemeClr val="tx2">
                        <a:lumMod val="20000"/>
                        <a:lumOff val="80000"/>
                      </a:schemeClr>
                    </a:solidFill>
                  </a:tcPr>
                </a:tc>
                <a:tc>
                  <a:txBody>
                    <a:bodyPr/>
                    <a:lstStyle/>
                    <a:p>
                      <a:r>
                        <a:rPr lang="en-US" dirty="0"/>
                        <a:t>0.0411</a:t>
                      </a:r>
                    </a:p>
                  </a:txBody>
                  <a:tcPr anchor="ctr">
                    <a:solidFill>
                      <a:schemeClr val="tx2">
                        <a:lumMod val="20000"/>
                        <a:lumOff val="80000"/>
                      </a:schemeClr>
                    </a:solidFill>
                  </a:tcPr>
                </a:tc>
                <a:extLst>
                  <a:ext uri="{0D108BD9-81ED-4DB2-BD59-A6C34878D82A}">
                    <a16:rowId xmlns:a16="http://schemas.microsoft.com/office/drawing/2014/main" val="571137057"/>
                  </a:ext>
                </a:extLst>
              </a:tr>
            </a:tbl>
          </a:graphicData>
        </a:graphic>
      </p:graphicFrame>
      <p:sp>
        <p:nvSpPr>
          <p:cNvPr id="25" name="TextBox 24">
            <a:extLst>
              <a:ext uri="{FF2B5EF4-FFF2-40B4-BE49-F238E27FC236}">
                <a16:creationId xmlns:a16="http://schemas.microsoft.com/office/drawing/2014/main" id="{A325125D-EB96-4193-A881-D01BBDE5A211}"/>
              </a:ext>
            </a:extLst>
          </p:cNvPr>
          <p:cNvSpPr txBox="1"/>
          <p:nvPr/>
        </p:nvSpPr>
        <p:spPr>
          <a:xfrm>
            <a:off x="4991101" y="4599034"/>
            <a:ext cx="6286500" cy="1231106"/>
          </a:xfrm>
          <a:prstGeom prst="rect">
            <a:avLst/>
          </a:prstGeom>
          <a:noFill/>
        </p:spPr>
        <p:txBody>
          <a:bodyPr wrap="square" rtlCol="0">
            <a:spAutoFit/>
          </a:bodyPr>
          <a:lstStyle/>
          <a:p>
            <a:pPr marL="182880" indent="-182880">
              <a:spcAft>
                <a:spcPts val="1200"/>
              </a:spcAft>
              <a:buFont typeface="Arial" panose="020B0604020202020204" pitchFamily="34" charset="0"/>
              <a:buChar char="•"/>
            </a:pPr>
            <a:r>
              <a:rPr lang="en-US" sz="1600" dirty="0"/>
              <a:t>Fungal community of the harvested lettuce head is more highly correlated with the weather parameters than the bacterial community</a:t>
            </a:r>
          </a:p>
          <a:p>
            <a:pPr marL="182880" indent="-182880">
              <a:spcAft>
                <a:spcPts val="1200"/>
              </a:spcAft>
              <a:buFont typeface="Arial" panose="020B0604020202020204" pitchFamily="34" charset="0"/>
              <a:buChar char="•"/>
            </a:pPr>
            <a:r>
              <a:rPr lang="en-US" sz="1600" dirty="0"/>
              <a:t>Soil bacterial community is highly correlated with the five weather factors and with soil temperature</a:t>
            </a:r>
          </a:p>
        </p:txBody>
      </p:sp>
    </p:spTree>
    <p:extLst>
      <p:ext uri="{BB962C8B-B14F-4D97-AF65-F5344CB8AC3E}">
        <p14:creationId xmlns:p14="http://schemas.microsoft.com/office/powerpoint/2010/main" val="3504101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 name="Title 1">
            <a:extLst>
              <a:ext uri="{FF2B5EF4-FFF2-40B4-BE49-F238E27FC236}">
                <a16:creationId xmlns:a16="http://schemas.microsoft.com/office/drawing/2014/main" id="{62DFE2EA-D967-41F0-9023-24B9C656A0A1}"/>
              </a:ext>
            </a:extLst>
          </p:cNvPr>
          <p:cNvSpPr txBox="1">
            <a:spLocks/>
          </p:cNvSpPr>
          <p:nvPr/>
        </p:nvSpPr>
        <p:spPr>
          <a:xfrm>
            <a:off x="447675" y="276225"/>
            <a:ext cx="10706100" cy="700378"/>
          </a:xfrm>
          <a:prstGeom prst="rect">
            <a:avLst/>
          </a:prstGeom>
        </p:spPr>
        <p:txBody>
          <a:bodyPr>
            <a:normAutofit fontScale="9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b="1" dirty="0">
                <a:solidFill>
                  <a:schemeClr val="accent1">
                    <a:lumMod val="75000"/>
                  </a:schemeClr>
                </a:solidFill>
                <a:latin typeface="+mn-lt"/>
              </a:rPr>
              <a:t>Cross-kingdom co-occurrence networks reveal many bacterial-fungal correlations</a:t>
            </a:r>
          </a:p>
        </p:txBody>
      </p:sp>
      <p:pic>
        <p:nvPicPr>
          <p:cNvPr id="78" name="Picture 77" descr="Logo&#10;&#10;Description automatically generated">
            <a:extLst>
              <a:ext uri="{FF2B5EF4-FFF2-40B4-BE49-F238E27FC236}">
                <a16:creationId xmlns:a16="http://schemas.microsoft.com/office/drawing/2014/main" id="{65430300-0693-4F1D-A4A8-A5E4204B1B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799" y="0"/>
            <a:ext cx="838201" cy="957073"/>
          </a:xfrm>
          <a:prstGeom prst="rect">
            <a:avLst/>
          </a:prstGeom>
        </p:spPr>
      </p:pic>
      <p:sp>
        <p:nvSpPr>
          <p:cNvPr id="2" name="TextBox 1">
            <a:extLst>
              <a:ext uri="{FF2B5EF4-FFF2-40B4-BE49-F238E27FC236}">
                <a16:creationId xmlns:a16="http://schemas.microsoft.com/office/drawing/2014/main" id="{03D44C36-7713-4C76-93E9-7AF2BDDFD75D}"/>
              </a:ext>
            </a:extLst>
          </p:cNvPr>
          <p:cNvSpPr txBox="1"/>
          <p:nvPr/>
        </p:nvSpPr>
        <p:spPr>
          <a:xfrm>
            <a:off x="66674" y="1298793"/>
            <a:ext cx="6191251" cy="584775"/>
          </a:xfrm>
          <a:prstGeom prst="rect">
            <a:avLst/>
          </a:prstGeom>
          <a:noFill/>
        </p:spPr>
        <p:txBody>
          <a:bodyPr wrap="square" rtlCol="0">
            <a:spAutoFit/>
          </a:bodyPr>
          <a:lstStyle/>
          <a:p>
            <a:pPr algn="ctr"/>
            <a:r>
              <a:rPr lang="en-US" sz="1600" dirty="0"/>
              <a:t>Co-occurrence networks of bacterial (blue) and fungal (orange) communities on harvested lettuce</a:t>
            </a:r>
          </a:p>
        </p:txBody>
      </p:sp>
      <p:pic>
        <p:nvPicPr>
          <p:cNvPr id="22" name="Picture 21" descr="Chart, scatter chart&#10;&#10;Description automatically generated">
            <a:extLst>
              <a:ext uri="{FF2B5EF4-FFF2-40B4-BE49-F238E27FC236}">
                <a16:creationId xmlns:a16="http://schemas.microsoft.com/office/drawing/2014/main" id="{08120C0B-7BF7-4409-800E-5EE38DE20964}"/>
              </a:ext>
            </a:extLst>
          </p:cNvPr>
          <p:cNvPicPr>
            <a:picLocks noChangeAspect="1"/>
          </p:cNvPicPr>
          <p:nvPr/>
        </p:nvPicPr>
        <p:blipFill rotWithShape="1">
          <a:blip r:embed="rId3">
            <a:extLst>
              <a:ext uri="{28A0092B-C50C-407E-A947-70E740481C1C}">
                <a14:useLocalDpi xmlns:a14="http://schemas.microsoft.com/office/drawing/2010/main" val="0"/>
              </a:ext>
            </a:extLst>
          </a:blip>
          <a:srcRect l="30282" t="2965" r="35755" b="3266"/>
          <a:stretch/>
        </p:blipFill>
        <p:spPr>
          <a:xfrm>
            <a:off x="345986" y="2180406"/>
            <a:ext cx="3320728" cy="3120684"/>
          </a:xfrm>
          <a:prstGeom prst="rect">
            <a:avLst/>
          </a:prstGeom>
        </p:spPr>
      </p:pic>
      <p:pic>
        <p:nvPicPr>
          <p:cNvPr id="23" name="Picture 22" descr="Chart, scatter chart&#10;&#10;Description automatically generated">
            <a:extLst>
              <a:ext uri="{FF2B5EF4-FFF2-40B4-BE49-F238E27FC236}">
                <a16:creationId xmlns:a16="http://schemas.microsoft.com/office/drawing/2014/main" id="{0A733889-C987-48BC-870F-AE627ED88F32}"/>
              </a:ext>
            </a:extLst>
          </p:cNvPr>
          <p:cNvPicPr>
            <a:picLocks noChangeAspect="1"/>
          </p:cNvPicPr>
          <p:nvPr/>
        </p:nvPicPr>
        <p:blipFill rotWithShape="1">
          <a:blip r:embed="rId4">
            <a:extLst>
              <a:ext uri="{28A0092B-C50C-407E-A947-70E740481C1C}">
                <a14:useLocalDpi xmlns:a14="http://schemas.microsoft.com/office/drawing/2010/main" val="0"/>
              </a:ext>
            </a:extLst>
          </a:blip>
          <a:srcRect l="30998" r="39948"/>
          <a:stretch/>
        </p:blipFill>
        <p:spPr>
          <a:xfrm>
            <a:off x="3857625" y="1956039"/>
            <a:ext cx="2907221" cy="3406065"/>
          </a:xfrm>
          <a:prstGeom prst="rect">
            <a:avLst/>
          </a:prstGeom>
        </p:spPr>
      </p:pic>
      <p:sp>
        <p:nvSpPr>
          <p:cNvPr id="4" name="TextBox 3">
            <a:extLst>
              <a:ext uri="{FF2B5EF4-FFF2-40B4-BE49-F238E27FC236}">
                <a16:creationId xmlns:a16="http://schemas.microsoft.com/office/drawing/2014/main" id="{BEDFFC99-93F1-453F-B355-E299E180C2BD}"/>
              </a:ext>
            </a:extLst>
          </p:cNvPr>
          <p:cNvSpPr txBox="1"/>
          <p:nvPr/>
        </p:nvSpPr>
        <p:spPr>
          <a:xfrm>
            <a:off x="1258637" y="5816382"/>
            <a:ext cx="1495425" cy="369332"/>
          </a:xfrm>
          <a:prstGeom prst="rect">
            <a:avLst/>
          </a:prstGeom>
          <a:noFill/>
        </p:spPr>
        <p:txBody>
          <a:bodyPr wrap="square" rtlCol="0">
            <a:spAutoFit/>
          </a:bodyPr>
          <a:lstStyle/>
          <a:p>
            <a:pPr algn="ctr"/>
            <a:r>
              <a:rPr lang="en-US" dirty="0"/>
              <a:t>Fall harvest</a:t>
            </a:r>
          </a:p>
        </p:txBody>
      </p:sp>
      <p:sp>
        <p:nvSpPr>
          <p:cNvPr id="25" name="TextBox 24">
            <a:extLst>
              <a:ext uri="{FF2B5EF4-FFF2-40B4-BE49-F238E27FC236}">
                <a16:creationId xmlns:a16="http://schemas.microsoft.com/office/drawing/2014/main" id="{A236DA4D-A85F-455D-B73E-819FF396B3B3}"/>
              </a:ext>
            </a:extLst>
          </p:cNvPr>
          <p:cNvSpPr txBox="1"/>
          <p:nvPr/>
        </p:nvSpPr>
        <p:spPr>
          <a:xfrm>
            <a:off x="4271965" y="5816382"/>
            <a:ext cx="1814510" cy="369332"/>
          </a:xfrm>
          <a:prstGeom prst="rect">
            <a:avLst/>
          </a:prstGeom>
          <a:noFill/>
        </p:spPr>
        <p:txBody>
          <a:bodyPr wrap="square" rtlCol="0">
            <a:spAutoFit/>
          </a:bodyPr>
          <a:lstStyle/>
          <a:p>
            <a:pPr algn="ctr"/>
            <a:r>
              <a:rPr lang="en-US" dirty="0"/>
              <a:t>Spring harvest</a:t>
            </a:r>
          </a:p>
        </p:txBody>
      </p:sp>
      <p:sp>
        <p:nvSpPr>
          <p:cNvPr id="3" name="TextBox 2">
            <a:extLst>
              <a:ext uri="{FF2B5EF4-FFF2-40B4-BE49-F238E27FC236}">
                <a16:creationId xmlns:a16="http://schemas.microsoft.com/office/drawing/2014/main" id="{5C88C2D6-CA51-4C8C-9873-27C1F892D6E8}"/>
              </a:ext>
            </a:extLst>
          </p:cNvPr>
          <p:cNvSpPr txBox="1"/>
          <p:nvPr/>
        </p:nvSpPr>
        <p:spPr>
          <a:xfrm>
            <a:off x="6955757" y="1121568"/>
            <a:ext cx="4890257" cy="5293757"/>
          </a:xfrm>
          <a:prstGeom prst="rect">
            <a:avLst/>
          </a:prstGeom>
          <a:noFill/>
        </p:spPr>
        <p:txBody>
          <a:bodyPr wrap="square" rtlCol="0">
            <a:spAutoFit/>
          </a:bodyPr>
          <a:lstStyle/>
          <a:p>
            <a:pPr marL="182880" indent="-182880">
              <a:spcAft>
                <a:spcPts val="1200"/>
              </a:spcAft>
              <a:buFont typeface="Arial" panose="020B0604020202020204" pitchFamily="34" charset="0"/>
              <a:buChar char="•"/>
            </a:pPr>
            <a:r>
              <a:rPr lang="en-US" sz="1600" dirty="0"/>
              <a:t>Higher density in the spring network than in the fall network at harvest </a:t>
            </a:r>
          </a:p>
          <a:p>
            <a:pPr marL="182880" indent="-182880">
              <a:spcAft>
                <a:spcPts val="1200"/>
              </a:spcAft>
              <a:buFont typeface="Arial" panose="020B0604020202020204" pitchFamily="34" charset="0"/>
              <a:buChar char="•"/>
            </a:pPr>
            <a:r>
              <a:rPr lang="en-US" sz="1600" dirty="0"/>
              <a:t>Bacterial-fungal correlations make up 40% (fall) and 41% (spring) of the total correlations in the networks</a:t>
            </a:r>
          </a:p>
          <a:p>
            <a:pPr marL="182880" indent="-182880">
              <a:spcAft>
                <a:spcPts val="1200"/>
              </a:spcAft>
              <a:buFont typeface="Arial" panose="020B0604020202020204" pitchFamily="34" charset="0"/>
              <a:buChar char="•"/>
            </a:pPr>
            <a:r>
              <a:rPr lang="en-US" sz="1600" dirty="0"/>
              <a:t>Greater number of b-f correlations are negative, and greater number of either f-f or b-b correlations are positive </a:t>
            </a:r>
          </a:p>
          <a:p>
            <a:pPr marL="182880" indent="-182880">
              <a:spcAft>
                <a:spcPts val="1200"/>
              </a:spcAft>
              <a:buFont typeface="Arial" panose="020B0604020202020204" pitchFamily="34" charset="0"/>
              <a:buChar char="•"/>
            </a:pPr>
            <a:r>
              <a:rPr lang="en-US" sz="1600" dirty="0"/>
              <a:t>Core bacterial species in the lettuce phyllosphere, </a:t>
            </a:r>
            <a:r>
              <a:rPr lang="en-US" sz="1600" i="1" dirty="0"/>
              <a:t>Pseudomonas fluorescens </a:t>
            </a:r>
            <a:r>
              <a:rPr lang="en-US" sz="1600" dirty="0"/>
              <a:t>and </a:t>
            </a:r>
            <a:r>
              <a:rPr lang="en-US" sz="1600" i="1" dirty="0" err="1"/>
              <a:t>Pantoea</a:t>
            </a:r>
            <a:r>
              <a:rPr lang="en-US" sz="1600" i="1" dirty="0"/>
              <a:t> agglomerans</a:t>
            </a:r>
            <a:r>
              <a:rPr lang="en-US" sz="1600" dirty="0"/>
              <a:t>, which have high relative abundances, are not important hub species, rather important hub species often have low relative abundance</a:t>
            </a:r>
          </a:p>
          <a:p>
            <a:pPr marL="182880" indent="-182880">
              <a:spcAft>
                <a:spcPts val="1200"/>
              </a:spcAft>
              <a:buFont typeface="Arial" panose="020B0604020202020204" pitchFamily="34" charset="0"/>
              <a:buChar char="•"/>
            </a:pPr>
            <a:r>
              <a:rPr lang="en-US" sz="1600" dirty="0"/>
              <a:t>Seven of the ten species with highest hub or betweenness centrality scores are fungi in both the fall and spring networks, but most of these species are different in the two seasons</a:t>
            </a:r>
          </a:p>
          <a:p>
            <a:pPr marL="182880" indent="-182880">
              <a:spcAft>
                <a:spcPts val="1200"/>
              </a:spcAft>
              <a:buFont typeface="Arial" panose="020B0604020202020204" pitchFamily="34" charset="0"/>
              <a:buChar char="•"/>
            </a:pPr>
            <a:r>
              <a:rPr lang="en-US" sz="1600" i="1" dirty="0"/>
              <a:t>E. coli</a:t>
            </a:r>
            <a:r>
              <a:rPr lang="en-US" sz="1600" dirty="0"/>
              <a:t>, present in the spring network, shares 19 positive and 12 negative edges with other species</a:t>
            </a:r>
            <a:endParaRPr lang="en-US" sz="1600" i="1" dirty="0"/>
          </a:p>
        </p:txBody>
      </p:sp>
    </p:spTree>
    <p:extLst>
      <p:ext uri="{BB962C8B-B14F-4D97-AF65-F5344CB8AC3E}">
        <p14:creationId xmlns:p14="http://schemas.microsoft.com/office/powerpoint/2010/main" val="24011515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15ED078-ACC8-452C-968D-5B6D9C29D902}"/>
              </a:ext>
            </a:extLst>
          </p:cNvPr>
          <p:cNvSpPr txBox="1">
            <a:spLocks/>
          </p:cNvSpPr>
          <p:nvPr/>
        </p:nvSpPr>
        <p:spPr>
          <a:xfrm>
            <a:off x="746724" y="302154"/>
            <a:ext cx="10519134" cy="879655"/>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solidFill>
                  <a:schemeClr val="accent1">
                    <a:lumMod val="75000"/>
                  </a:schemeClr>
                </a:solidFill>
                <a:latin typeface="Ink Free" panose="03080402000500000000" pitchFamily="66" charset="0"/>
              </a:rPr>
              <a:t>Questions?</a:t>
            </a:r>
          </a:p>
        </p:txBody>
      </p:sp>
      <p:pic>
        <p:nvPicPr>
          <p:cNvPr id="8" name="Picture 7">
            <a:extLst>
              <a:ext uri="{FF2B5EF4-FFF2-40B4-BE49-F238E27FC236}">
                <a16:creationId xmlns:a16="http://schemas.microsoft.com/office/drawing/2014/main" id="{1125E04A-8B3C-477C-98E2-25F32C0D2A1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4856" y="1436316"/>
            <a:ext cx="5221319" cy="2943391"/>
          </a:xfrm>
          <a:prstGeom prst="rect">
            <a:avLst/>
          </a:prstGeom>
        </p:spPr>
      </p:pic>
      <p:pic>
        <p:nvPicPr>
          <p:cNvPr id="10" name="Picture 9" descr="A picture containing sky, outdoor, field, green&#10;&#10;Description automatically generated">
            <a:extLst>
              <a:ext uri="{FF2B5EF4-FFF2-40B4-BE49-F238E27FC236}">
                <a16:creationId xmlns:a16="http://schemas.microsoft.com/office/drawing/2014/main" id="{392C4B66-7618-479A-BECE-FC3474B40C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95752" y="2923793"/>
            <a:ext cx="4785994" cy="3591474"/>
          </a:xfrm>
          <a:prstGeom prst="rect">
            <a:avLst/>
          </a:prstGeom>
        </p:spPr>
      </p:pic>
      <p:pic>
        <p:nvPicPr>
          <p:cNvPr id="11" name="Picture 10">
            <a:extLst>
              <a:ext uri="{FF2B5EF4-FFF2-40B4-BE49-F238E27FC236}">
                <a16:creationId xmlns:a16="http://schemas.microsoft.com/office/drawing/2014/main" id="{822E5FF9-4886-4107-898B-13E915EFE987}"/>
              </a:ext>
            </a:extLst>
          </p:cNvPr>
          <p:cNvPicPr>
            <a:picLocks noChangeAspect="1"/>
          </p:cNvPicPr>
          <p:nvPr/>
        </p:nvPicPr>
        <p:blipFill>
          <a:blip r:embed="rId4"/>
          <a:stretch>
            <a:fillRect/>
          </a:stretch>
        </p:blipFill>
        <p:spPr>
          <a:xfrm>
            <a:off x="2135305" y="4764247"/>
            <a:ext cx="1549897" cy="1314873"/>
          </a:xfrm>
          <a:prstGeom prst="rect">
            <a:avLst/>
          </a:prstGeom>
        </p:spPr>
      </p:pic>
      <p:sp>
        <p:nvSpPr>
          <p:cNvPr id="3" name="TextBox 2">
            <a:extLst>
              <a:ext uri="{FF2B5EF4-FFF2-40B4-BE49-F238E27FC236}">
                <a16:creationId xmlns:a16="http://schemas.microsoft.com/office/drawing/2014/main" id="{E18EF39C-24FF-4487-9F5A-547C5741BEBA}"/>
              </a:ext>
            </a:extLst>
          </p:cNvPr>
          <p:cNvSpPr txBox="1"/>
          <p:nvPr/>
        </p:nvSpPr>
        <p:spPr>
          <a:xfrm>
            <a:off x="1777" y="6555846"/>
            <a:ext cx="4427348" cy="307777"/>
          </a:xfrm>
          <a:prstGeom prst="rect">
            <a:avLst/>
          </a:prstGeom>
          <a:noFill/>
        </p:spPr>
        <p:txBody>
          <a:bodyPr wrap="square" rtlCol="0">
            <a:spAutoFit/>
          </a:bodyPr>
          <a:lstStyle/>
          <a:p>
            <a:r>
              <a:rPr lang="en-US" sz="1400" dirty="0"/>
              <a:t>Leonard, S.R., </a:t>
            </a:r>
            <a:r>
              <a:rPr lang="en-US" sz="1400" i="1" dirty="0"/>
              <a:t>et al</a:t>
            </a:r>
            <a:r>
              <a:rPr lang="en-US" sz="1400" dirty="0"/>
              <a:t>. 2021. Environmental Microbiome</a:t>
            </a:r>
          </a:p>
        </p:txBody>
      </p:sp>
      <p:pic>
        <p:nvPicPr>
          <p:cNvPr id="13" name="Picture 12" descr="Graphical user interface, text&#10;&#10;Description automatically generated">
            <a:extLst>
              <a:ext uri="{FF2B5EF4-FFF2-40B4-BE49-F238E27FC236}">
                <a16:creationId xmlns:a16="http://schemas.microsoft.com/office/drawing/2014/main" id="{B45BADDE-8F75-438C-8E6B-6EB28BCEE2D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065640" y="7111"/>
            <a:ext cx="3100810" cy="919267"/>
          </a:xfrm>
          <a:prstGeom prst="rect">
            <a:avLst/>
          </a:prstGeom>
        </p:spPr>
      </p:pic>
      <p:grpSp>
        <p:nvGrpSpPr>
          <p:cNvPr id="17" name="Group 16">
            <a:extLst>
              <a:ext uri="{FF2B5EF4-FFF2-40B4-BE49-F238E27FC236}">
                <a16:creationId xmlns:a16="http://schemas.microsoft.com/office/drawing/2014/main" id="{BC3A44AC-06BF-4AE4-A1ED-EB90B84D6C60}"/>
              </a:ext>
            </a:extLst>
          </p:cNvPr>
          <p:cNvGrpSpPr/>
          <p:nvPr/>
        </p:nvGrpSpPr>
        <p:grpSpPr>
          <a:xfrm>
            <a:off x="8402954" y="1477084"/>
            <a:ext cx="3169899" cy="2848694"/>
            <a:chOff x="8564879" y="1477084"/>
            <a:chExt cx="3169899" cy="2848694"/>
          </a:xfrm>
        </p:grpSpPr>
        <p:pic>
          <p:nvPicPr>
            <p:cNvPr id="14" name="Picture 13">
              <a:extLst>
                <a:ext uri="{FF2B5EF4-FFF2-40B4-BE49-F238E27FC236}">
                  <a16:creationId xmlns:a16="http://schemas.microsoft.com/office/drawing/2014/main" id="{7FE4A663-24BB-45B4-A033-B47A8D1BAC9E}"/>
                </a:ext>
              </a:extLst>
            </p:cNvPr>
            <p:cNvPicPr>
              <a:picLocks noChangeAspect="1"/>
            </p:cNvPicPr>
            <p:nvPr/>
          </p:nvPicPr>
          <p:blipFill rotWithShape="1">
            <a:blip r:embed="rId6">
              <a:extLst>
                <a:ext uri="{28A0092B-C50C-407E-A947-70E740481C1C}">
                  <a14:useLocalDpi xmlns:a14="http://schemas.microsoft.com/office/drawing/2010/main" val="0"/>
                </a:ext>
              </a:extLst>
            </a:blip>
            <a:srcRect l="16543"/>
            <a:stretch/>
          </p:blipFill>
          <p:spPr>
            <a:xfrm>
              <a:off x="8564879" y="1477084"/>
              <a:ext cx="3169899" cy="2848694"/>
            </a:xfrm>
            <a:prstGeom prst="rect">
              <a:avLst/>
            </a:prstGeom>
          </p:spPr>
        </p:pic>
        <p:pic>
          <p:nvPicPr>
            <p:cNvPr id="15" name="Picture 14">
              <a:extLst>
                <a:ext uri="{FF2B5EF4-FFF2-40B4-BE49-F238E27FC236}">
                  <a16:creationId xmlns:a16="http://schemas.microsoft.com/office/drawing/2014/main" id="{5B3E647B-2F05-483C-AFFC-34F0BA587662}"/>
                </a:ext>
              </a:extLst>
            </p:cNvPr>
            <p:cNvPicPr>
              <a:picLocks noChangeAspect="1"/>
            </p:cNvPicPr>
            <p:nvPr/>
          </p:nvPicPr>
          <p:blipFill rotWithShape="1">
            <a:blip r:embed="rId7"/>
            <a:srcRect l="59314" t="30804" b="61351"/>
            <a:stretch/>
          </p:blipFill>
          <p:spPr>
            <a:xfrm>
              <a:off x="10116335" y="2361831"/>
              <a:ext cx="1289822" cy="223838"/>
            </a:xfrm>
            <a:prstGeom prst="rect">
              <a:avLst/>
            </a:prstGeom>
          </p:spPr>
        </p:pic>
        <p:pic>
          <p:nvPicPr>
            <p:cNvPr id="16" name="Picture 15">
              <a:extLst>
                <a:ext uri="{FF2B5EF4-FFF2-40B4-BE49-F238E27FC236}">
                  <a16:creationId xmlns:a16="http://schemas.microsoft.com/office/drawing/2014/main" id="{EAB3115C-4766-4063-A0CD-DE09DA7A3532}"/>
                </a:ext>
              </a:extLst>
            </p:cNvPr>
            <p:cNvPicPr>
              <a:picLocks noChangeAspect="1"/>
            </p:cNvPicPr>
            <p:nvPr/>
          </p:nvPicPr>
          <p:blipFill rotWithShape="1">
            <a:blip r:embed="rId7"/>
            <a:srcRect l="59314" t="35125" r="39244" b="61351"/>
            <a:stretch/>
          </p:blipFill>
          <p:spPr>
            <a:xfrm rot="20633645">
              <a:off x="10096462" y="2476093"/>
              <a:ext cx="45719" cy="100556"/>
            </a:xfrm>
            <a:prstGeom prst="rect">
              <a:avLst/>
            </a:prstGeom>
          </p:spPr>
        </p:pic>
      </p:grpSp>
    </p:spTree>
    <p:extLst>
      <p:ext uri="{BB962C8B-B14F-4D97-AF65-F5344CB8AC3E}">
        <p14:creationId xmlns:p14="http://schemas.microsoft.com/office/powerpoint/2010/main" val="33523873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639890-8485-46EC-B784-88986ED26952}"/>
              </a:ext>
            </a:extLst>
          </p:cNvPr>
          <p:cNvSpPr>
            <a:spLocks noGrp="1"/>
          </p:cNvSpPr>
          <p:nvPr>
            <p:ph type="title"/>
          </p:nvPr>
        </p:nvSpPr>
        <p:spPr>
          <a:xfrm>
            <a:off x="672569" y="22107"/>
            <a:ext cx="10467701" cy="957155"/>
          </a:xfrm>
        </p:spPr>
        <p:txBody>
          <a:bodyPr>
            <a:noAutofit/>
          </a:bodyPr>
          <a:lstStyle/>
          <a:p>
            <a:pPr marL="2286" algn="ctr">
              <a:spcAft>
                <a:spcPts val="1200"/>
              </a:spcAft>
            </a:pPr>
            <a:r>
              <a:rPr lang="en-US" sz="2800" b="1" dirty="0">
                <a:solidFill>
                  <a:schemeClr val="accent1">
                    <a:lumMod val="75000"/>
                  </a:schemeClr>
                </a:solidFill>
                <a:latin typeface="+mn-lt"/>
              </a:rPr>
              <a:t>The role of the plant microbiome in the microbial safety of fresh produce is largely unexplored</a:t>
            </a:r>
          </a:p>
        </p:txBody>
      </p:sp>
      <p:sp>
        <p:nvSpPr>
          <p:cNvPr id="3" name="Rectangle 2">
            <a:extLst>
              <a:ext uri="{FF2B5EF4-FFF2-40B4-BE49-F238E27FC236}">
                <a16:creationId xmlns:a16="http://schemas.microsoft.com/office/drawing/2014/main" id="{3AE2BCBF-904F-415B-96A0-4453F089F5BF}"/>
              </a:ext>
            </a:extLst>
          </p:cNvPr>
          <p:cNvSpPr/>
          <p:nvPr/>
        </p:nvSpPr>
        <p:spPr>
          <a:xfrm>
            <a:off x="10154211" y="6400800"/>
            <a:ext cx="313765" cy="3048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pic>
        <p:nvPicPr>
          <p:cNvPr id="4" name="Picture 3">
            <a:extLst>
              <a:ext uri="{FF2B5EF4-FFF2-40B4-BE49-F238E27FC236}">
                <a16:creationId xmlns:a16="http://schemas.microsoft.com/office/drawing/2014/main" id="{D1544B61-2957-4934-BF2B-A591CC851FF9}"/>
              </a:ext>
            </a:extLst>
          </p:cNvPr>
          <p:cNvPicPr>
            <a:picLocks noChangeAspect="1"/>
          </p:cNvPicPr>
          <p:nvPr/>
        </p:nvPicPr>
        <p:blipFill>
          <a:blip r:embed="rId3"/>
          <a:stretch>
            <a:fillRect/>
          </a:stretch>
        </p:blipFill>
        <p:spPr>
          <a:xfrm>
            <a:off x="11350679" y="0"/>
            <a:ext cx="841321" cy="957155"/>
          </a:xfrm>
          <a:prstGeom prst="rect">
            <a:avLst/>
          </a:prstGeom>
        </p:spPr>
      </p:pic>
      <p:sp>
        <p:nvSpPr>
          <p:cNvPr id="7" name="TextBox 6">
            <a:extLst>
              <a:ext uri="{FF2B5EF4-FFF2-40B4-BE49-F238E27FC236}">
                <a16:creationId xmlns:a16="http://schemas.microsoft.com/office/drawing/2014/main" id="{73302831-7A12-4102-863B-57EE5955F830}"/>
              </a:ext>
            </a:extLst>
          </p:cNvPr>
          <p:cNvSpPr txBox="1"/>
          <p:nvPr/>
        </p:nvSpPr>
        <p:spPr>
          <a:xfrm>
            <a:off x="674642" y="1230940"/>
            <a:ext cx="10842716" cy="5278368"/>
          </a:xfrm>
          <a:prstGeom prst="rect">
            <a:avLst/>
          </a:prstGeom>
          <a:noFill/>
        </p:spPr>
        <p:txBody>
          <a:bodyPr wrap="square">
            <a:spAutoFit/>
          </a:bodyPr>
          <a:lstStyle/>
          <a:p>
            <a:pPr marL="342900" indent="-342900">
              <a:spcAft>
                <a:spcPts val="1200"/>
              </a:spcAft>
              <a:buFont typeface="Arial" panose="020B0604020202020204" pitchFamily="34" charset="0"/>
              <a:buChar char="•"/>
            </a:pPr>
            <a:r>
              <a:rPr lang="en-US" sz="2200" b="1" dirty="0"/>
              <a:t>What are the reservoirs for lettuce phyllosphere microbiota and to what extent is the phyllosphere microbiome influenced by lettuce cultivar, weather factors, and agricultural practices?</a:t>
            </a:r>
          </a:p>
          <a:p>
            <a:pPr marL="285750" indent="-283464">
              <a:spcAft>
                <a:spcPts val="1200"/>
              </a:spcAft>
              <a:buFont typeface="Arial" panose="020B0604020202020204" pitchFamily="34" charset="0"/>
              <a:buChar char="•"/>
            </a:pPr>
            <a:r>
              <a:rPr lang="en-US" sz="2200" b="1" dirty="0"/>
              <a:t>Lettuce leaf lesions enhance the survival of </a:t>
            </a:r>
            <a:r>
              <a:rPr lang="en-US" sz="2200" b="1" i="1" dirty="0"/>
              <a:t>E. coli </a:t>
            </a:r>
            <a:r>
              <a:rPr lang="en-US" sz="2200" b="1" dirty="0"/>
              <a:t>O157:H7</a:t>
            </a:r>
          </a:p>
          <a:p>
            <a:pPr marL="742950" lvl="1" indent="-283464">
              <a:spcAft>
                <a:spcPts val="600"/>
              </a:spcAft>
              <a:buFont typeface="Arial" panose="020B0604020202020204" pitchFamily="34" charset="0"/>
              <a:buChar char="•"/>
            </a:pPr>
            <a:r>
              <a:rPr lang="en-US" sz="2000" dirty="0"/>
              <a:t>Physical cutting of lettuce alters the physicochemical environment</a:t>
            </a:r>
          </a:p>
          <a:p>
            <a:pPr marL="740664" lvl="1" indent="-283464">
              <a:spcAft>
                <a:spcPts val="1200"/>
              </a:spcAft>
              <a:buFont typeface="Arial" panose="020B0604020202020204" pitchFamily="34" charset="0"/>
              <a:buChar char="•"/>
            </a:pPr>
            <a:r>
              <a:rPr lang="en-US" sz="2000" dirty="0"/>
              <a:t>Presence of microbes with the ability to enzymatically macerate the plant cell wall may contribute to lettuce decay</a:t>
            </a:r>
          </a:p>
          <a:p>
            <a:pPr marL="342900" indent="-342900" defTabSz="914400">
              <a:spcAft>
                <a:spcPts val="1200"/>
              </a:spcAft>
              <a:buFont typeface="Arial" panose="020B0604020202020204" pitchFamily="34" charset="0"/>
              <a:buChar char="•"/>
              <a:defRPr/>
            </a:pPr>
            <a:r>
              <a:rPr lang="en-US" sz="2200" b="1" dirty="0">
                <a:latin typeface="Calibri"/>
              </a:rPr>
              <a:t>Determine correlations between various factors to understand the impact on STEC survival/growth in modified atmosphere packaged cut romaine lettuce:</a:t>
            </a:r>
          </a:p>
          <a:p>
            <a:pPr marL="742950" lvl="1" indent="-285750" defTabSz="914400">
              <a:buFont typeface="Arial" panose="020B0604020202020204" pitchFamily="34" charset="0"/>
              <a:buChar char="•"/>
              <a:defRPr/>
            </a:pPr>
            <a:r>
              <a:rPr lang="en-US" sz="2000" dirty="0">
                <a:solidFill>
                  <a:prstClr val="black"/>
                </a:solidFill>
                <a:latin typeface="Calibri"/>
              </a:rPr>
              <a:t>Lettuce microbiome</a:t>
            </a:r>
          </a:p>
          <a:p>
            <a:pPr marL="742950" lvl="1" indent="-285750" defTabSz="914400">
              <a:buFont typeface="Arial" panose="020B0604020202020204" pitchFamily="34" charset="0"/>
              <a:buChar char="•"/>
              <a:defRPr/>
            </a:pPr>
            <a:r>
              <a:rPr lang="en-US" sz="2000" dirty="0">
                <a:solidFill>
                  <a:prstClr val="black"/>
                </a:solidFill>
                <a:latin typeface="Calibri"/>
              </a:rPr>
              <a:t>Lettuce cultivar</a:t>
            </a:r>
          </a:p>
          <a:p>
            <a:pPr marL="742950" lvl="1" indent="-285750" defTabSz="914400">
              <a:buFont typeface="Arial" panose="020B0604020202020204" pitchFamily="34" charset="0"/>
              <a:buChar char="•"/>
              <a:defRPr/>
            </a:pPr>
            <a:r>
              <a:rPr lang="en-US" sz="2000" dirty="0">
                <a:solidFill>
                  <a:prstClr val="black"/>
                </a:solidFill>
                <a:latin typeface="Calibri"/>
              </a:rPr>
              <a:t>Harvest season</a:t>
            </a:r>
          </a:p>
          <a:p>
            <a:pPr marL="742950" lvl="1" indent="-285750" defTabSz="914400">
              <a:buFont typeface="Arial" panose="020B0604020202020204" pitchFamily="34" charset="0"/>
              <a:buChar char="•"/>
              <a:defRPr/>
            </a:pPr>
            <a:r>
              <a:rPr lang="en-US" sz="2000" dirty="0">
                <a:solidFill>
                  <a:prstClr val="black"/>
                </a:solidFill>
                <a:latin typeface="Calibri"/>
              </a:rPr>
              <a:t>Decay rate of MAP cut lettuce</a:t>
            </a:r>
          </a:p>
          <a:p>
            <a:pPr marL="742950" lvl="1" indent="-285750" defTabSz="914400">
              <a:spcAft>
                <a:spcPts val="1200"/>
              </a:spcAft>
              <a:buFont typeface="Arial" panose="020B0604020202020204" pitchFamily="34" charset="0"/>
              <a:buChar char="•"/>
              <a:defRPr/>
            </a:pPr>
            <a:r>
              <a:rPr lang="en-US" sz="2000" dirty="0">
                <a:solidFill>
                  <a:prstClr val="black"/>
                </a:solidFill>
                <a:latin typeface="Calibri"/>
              </a:rPr>
              <a:t>S</a:t>
            </a:r>
            <a:r>
              <a:rPr lang="en-US" sz="2000" dirty="0">
                <a:solidFill>
                  <a:prstClr val="black"/>
                </a:solidFill>
              </a:rPr>
              <a:t>urvival/growth of </a:t>
            </a:r>
            <a:r>
              <a:rPr lang="en-US" sz="2000" i="1" dirty="0">
                <a:solidFill>
                  <a:prstClr val="black"/>
                </a:solidFill>
              </a:rPr>
              <a:t>E. coli </a:t>
            </a:r>
            <a:r>
              <a:rPr lang="en-US" sz="2000" dirty="0">
                <a:solidFill>
                  <a:prstClr val="black"/>
                </a:solidFill>
              </a:rPr>
              <a:t>O157:H7</a:t>
            </a:r>
          </a:p>
        </p:txBody>
      </p:sp>
    </p:spTree>
    <p:extLst>
      <p:ext uri="{BB962C8B-B14F-4D97-AF65-F5344CB8AC3E}">
        <p14:creationId xmlns:p14="http://schemas.microsoft.com/office/powerpoint/2010/main" val="34025335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984F5918-C22C-4AB7-86FE-CAD1910D926E}"/>
              </a:ext>
            </a:extLst>
          </p:cNvPr>
          <p:cNvPicPr>
            <a:picLocks noChangeAspect="1"/>
          </p:cNvPicPr>
          <p:nvPr/>
        </p:nvPicPr>
        <p:blipFill>
          <a:blip r:embed="rId2"/>
          <a:stretch>
            <a:fillRect/>
          </a:stretch>
        </p:blipFill>
        <p:spPr>
          <a:xfrm>
            <a:off x="4992312" y="2525102"/>
            <a:ext cx="3231781" cy="1805387"/>
          </a:xfrm>
          <a:prstGeom prst="rect">
            <a:avLst/>
          </a:prstGeom>
        </p:spPr>
      </p:pic>
      <p:pic>
        <p:nvPicPr>
          <p:cNvPr id="16" name="Picture 15">
            <a:extLst>
              <a:ext uri="{FF2B5EF4-FFF2-40B4-BE49-F238E27FC236}">
                <a16:creationId xmlns:a16="http://schemas.microsoft.com/office/drawing/2014/main" id="{D32A2505-7576-4AD8-8988-1EB79F6CCF64}"/>
              </a:ext>
            </a:extLst>
          </p:cNvPr>
          <p:cNvPicPr>
            <a:picLocks noChangeAspect="1"/>
          </p:cNvPicPr>
          <p:nvPr/>
        </p:nvPicPr>
        <p:blipFill>
          <a:blip r:embed="rId3"/>
          <a:stretch>
            <a:fillRect/>
          </a:stretch>
        </p:blipFill>
        <p:spPr>
          <a:xfrm>
            <a:off x="6748094" y="999018"/>
            <a:ext cx="2347543" cy="1416619"/>
          </a:xfrm>
          <a:prstGeom prst="rect">
            <a:avLst/>
          </a:prstGeom>
        </p:spPr>
      </p:pic>
      <p:sp>
        <p:nvSpPr>
          <p:cNvPr id="2" name="Title 1">
            <a:extLst>
              <a:ext uri="{FF2B5EF4-FFF2-40B4-BE49-F238E27FC236}">
                <a16:creationId xmlns:a16="http://schemas.microsoft.com/office/drawing/2014/main" id="{639F8721-63D7-4E19-AA84-9A78946D47EC}"/>
              </a:ext>
            </a:extLst>
          </p:cNvPr>
          <p:cNvSpPr>
            <a:spLocks noGrp="1"/>
          </p:cNvSpPr>
          <p:nvPr>
            <p:ph type="title"/>
          </p:nvPr>
        </p:nvSpPr>
        <p:spPr>
          <a:xfrm>
            <a:off x="2209800" y="14638"/>
            <a:ext cx="7315200" cy="879655"/>
          </a:xfrm>
        </p:spPr>
        <p:txBody>
          <a:bodyPr>
            <a:noAutofit/>
          </a:bodyPr>
          <a:lstStyle/>
          <a:p>
            <a:pPr algn="ctr"/>
            <a:r>
              <a:rPr lang="en-US" sz="2800" b="1" dirty="0">
                <a:solidFill>
                  <a:schemeClr val="accent1">
                    <a:lumMod val="75000"/>
                  </a:schemeClr>
                </a:solidFill>
                <a:latin typeface="+mn-lt"/>
              </a:rPr>
              <a:t>Project workflow: sample and data collection </a:t>
            </a:r>
          </a:p>
        </p:txBody>
      </p:sp>
      <p:pic>
        <p:nvPicPr>
          <p:cNvPr id="3" name="Picture 2">
            <a:extLst>
              <a:ext uri="{FF2B5EF4-FFF2-40B4-BE49-F238E27FC236}">
                <a16:creationId xmlns:a16="http://schemas.microsoft.com/office/drawing/2014/main" id="{D33F7A70-5A95-4500-8916-7E83701C34E1}"/>
              </a:ext>
            </a:extLst>
          </p:cNvPr>
          <p:cNvPicPr>
            <a:picLocks noChangeAspect="1"/>
          </p:cNvPicPr>
          <p:nvPr/>
        </p:nvPicPr>
        <p:blipFill>
          <a:blip r:embed="rId4"/>
          <a:stretch>
            <a:fillRect/>
          </a:stretch>
        </p:blipFill>
        <p:spPr>
          <a:xfrm>
            <a:off x="11350679" y="0"/>
            <a:ext cx="841321" cy="957155"/>
          </a:xfrm>
          <a:prstGeom prst="rect">
            <a:avLst/>
          </a:prstGeom>
        </p:spPr>
      </p:pic>
      <p:grpSp>
        <p:nvGrpSpPr>
          <p:cNvPr id="6" name="Group 5">
            <a:extLst>
              <a:ext uri="{FF2B5EF4-FFF2-40B4-BE49-F238E27FC236}">
                <a16:creationId xmlns:a16="http://schemas.microsoft.com/office/drawing/2014/main" id="{7C4FA797-3250-4EC3-9AFB-053096D13308}"/>
              </a:ext>
            </a:extLst>
          </p:cNvPr>
          <p:cNvGrpSpPr/>
          <p:nvPr/>
        </p:nvGrpSpPr>
        <p:grpSpPr>
          <a:xfrm>
            <a:off x="8681290" y="4207543"/>
            <a:ext cx="3231783" cy="2069083"/>
            <a:chOff x="8529525" y="3908583"/>
            <a:chExt cx="3241814" cy="1488748"/>
          </a:xfrm>
        </p:grpSpPr>
        <p:sp>
          <p:nvSpPr>
            <p:cNvPr id="28" name="TextBox 27">
              <a:extLst>
                <a:ext uri="{FF2B5EF4-FFF2-40B4-BE49-F238E27FC236}">
                  <a16:creationId xmlns:a16="http://schemas.microsoft.com/office/drawing/2014/main" id="{1F0F0A5E-02A0-435B-9629-25FF1BC7A389}"/>
                </a:ext>
              </a:extLst>
            </p:cNvPr>
            <p:cNvSpPr txBox="1"/>
            <p:nvPr/>
          </p:nvSpPr>
          <p:spPr>
            <a:xfrm>
              <a:off x="8561414" y="3918742"/>
              <a:ext cx="3209925" cy="1417290"/>
            </a:xfrm>
            <a:prstGeom prst="rect">
              <a:avLst/>
            </a:prstGeom>
            <a:noFill/>
            <a:ln>
              <a:noFill/>
            </a:ln>
          </p:spPr>
          <p:txBody>
            <a:bodyPr wrap="square" rtlCol="0">
              <a:spAutoFit/>
            </a:bodyPr>
            <a:lstStyle/>
            <a:p>
              <a:r>
                <a:rPr lang="en-US" sz="2000" b="1" dirty="0"/>
                <a:t>Post-processing</a:t>
              </a:r>
            </a:p>
            <a:p>
              <a:pPr marL="182880" indent="-182880">
                <a:spcAft>
                  <a:spcPts val="1200"/>
                </a:spcAft>
                <a:buFont typeface="Arial" panose="020B0604020202020204" pitchFamily="34" charset="0"/>
                <a:buChar char="•"/>
              </a:pPr>
              <a:r>
                <a:rPr lang="en-US" dirty="0"/>
                <a:t>Decay rating</a:t>
              </a:r>
            </a:p>
            <a:p>
              <a:pPr marL="182880" indent="-182880">
                <a:spcAft>
                  <a:spcPts val="1200"/>
                </a:spcAft>
                <a:buFont typeface="Arial" panose="020B0604020202020204" pitchFamily="34" charset="0"/>
                <a:buChar char="•"/>
              </a:pPr>
              <a:r>
                <a:rPr lang="en-US" i="1" dirty="0"/>
                <a:t>E. coli </a:t>
              </a:r>
              <a:r>
                <a:rPr lang="en-US" dirty="0"/>
                <a:t>O157:H7 enumeration</a:t>
              </a:r>
            </a:p>
            <a:p>
              <a:pPr marL="182880" indent="-182880">
                <a:spcAft>
                  <a:spcPts val="1200"/>
                </a:spcAft>
                <a:buFont typeface="Arial" panose="020B0604020202020204" pitchFamily="34" charset="0"/>
                <a:buChar char="•"/>
              </a:pPr>
              <a:r>
                <a:rPr lang="en-US" dirty="0"/>
                <a:t>Percent CO</a:t>
              </a:r>
              <a:r>
                <a:rPr lang="en-US" baseline="-25000" dirty="0"/>
                <a:t>2</a:t>
              </a:r>
              <a:r>
                <a:rPr lang="en-US" dirty="0"/>
                <a:t> and O</a:t>
              </a:r>
              <a:r>
                <a:rPr lang="en-US" baseline="-25000" dirty="0"/>
                <a:t>2 </a:t>
              </a:r>
              <a:r>
                <a:rPr lang="en-US" dirty="0"/>
                <a:t>in bag</a:t>
              </a:r>
              <a:endParaRPr lang="en-US" baseline="-25000" dirty="0"/>
            </a:p>
            <a:p>
              <a:pPr marL="182880" indent="-182880">
                <a:spcAft>
                  <a:spcPts val="1200"/>
                </a:spcAft>
                <a:buFont typeface="Arial" panose="020B0604020202020204" pitchFamily="34" charset="0"/>
                <a:buChar char="•"/>
              </a:pPr>
              <a:r>
                <a:rPr lang="en-US" dirty="0"/>
                <a:t>MAP lettuce microbiome </a:t>
              </a:r>
            </a:p>
          </p:txBody>
        </p:sp>
        <p:sp>
          <p:nvSpPr>
            <p:cNvPr id="35" name="Rectangle 34">
              <a:extLst>
                <a:ext uri="{FF2B5EF4-FFF2-40B4-BE49-F238E27FC236}">
                  <a16:creationId xmlns:a16="http://schemas.microsoft.com/office/drawing/2014/main" id="{983B3930-65BE-4AA1-BC04-AF43B2FB2F03}"/>
                </a:ext>
              </a:extLst>
            </p:cNvPr>
            <p:cNvSpPr/>
            <p:nvPr/>
          </p:nvSpPr>
          <p:spPr>
            <a:xfrm>
              <a:off x="8529525" y="3908583"/>
              <a:ext cx="3086505" cy="1488748"/>
            </a:xfrm>
            <a:prstGeom prst="rect">
              <a:avLst/>
            </a:prstGeom>
            <a:noFill/>
            <a:ln w="15875">
              <a:solidFill>
                <a:srgbClr val="006600"/>
              </a:solidFill>
            </a:ln>
            <a:effectLst>
              <a:glow rad="63500">
                <a:schemeClr val="tx2">
                  <a:lumMod val="60000"/>
                  <a:lumOff val="40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5" name="Picture 4">
            <a:extLst>
              <a:ext uri="{FF2B5EF4-FFF2-40B4-BE49-F238E27FC236}">
                <a16:creationId xmlns:a16="http://schemas.microsoft.com/office/drawing/2014/main" id="{BB206642-FF64-4310-859D-344004D67AF7}"/>
              </a:ext>
            </a:extLst>
          </p:cNvPr>
          <p:cNvPicPr>
            <a:picLocks noChangeAspect="1"/>
          </p:cNvPicPr>
          <p:nvPr/>
        </p:nvPicPr>
        <p:blipFill>
          <a:blip r:embed="rId5"/>
          <a:stretch>
            <a:fillRect/>
          </a:stretch>
        </p:blipFill>
        <p:spPr>
          <a:xfrm>
            <a:off x="6861123" y="4929164"/>
            <a:ext cx="1781966" cy="1334754"/>
          </a:xfrm>
          <a:prstGeom prst="rect">
            <a:avLst/>
          </a:prstGeom>
        </p:spPr>
      </p:pic>
      <p:grpSp>
        <p:nvGrpSpPr>
          <p:cNvPr id="29" name="Group 28">
            <a:extLst>
              <a:ext uri="{FF2B5EF4-FFF2-40B4-BE49-F238E27FC236}">
                <a16:creationId xmlns:a16="http://schemas.microsoft.com/office/drawing/2014/main" id="{30EB40F9-B07A-4A14-95B7-FE53D6154B19}"/>
              </a:ext>
            </a:extLst>
          </p:cNvPr>
          <p:cNvGrpSpPr/>
          <p:nvPr/>
        </p:nvGrpSpPr>
        <p:grpSpPr>
          <a:xfrm>
            <a:off x="438456" y="1165231"/>
            <a:ext cx="4664110" cy="5111394"/>
            <a:chOff x="4572016" y="3271064"/>
            <a:chExt cx="2905873" cy="2212818"/>
          </a:xfrm>
        </p:grpSpPr>
        <p:sp>
          <p:nvSpPr>
            <p:cNvPr id="30" name="TextBox 29">
              <a:extLst>
                <a:ext uri="{FF2B5EF4-FFF2-40B4-BE49-F238E27FC236}">
                  <a16:creationId xmlns:a16="http://schemas.microsoft.com/office/drawing/2014/main" id="{5E17A2D6-B429-4FF9-AE61-962EDD717EB5}"/>
                </a:ext>
              </a:extLst>
            </p:cNvPr>
            <p:cNvSpPr txBox="1"/>
            <p:nvPr/>
          </p:nvSpPr>
          <p:spPr>
            <a:xfrm>
              <a:off x="4593929" y="3289826"/>
              <a:ext cx="2883960" cy="2194056"/>
            </a:xfrm>
            <a:prstGeom prst="rect">
              <a:avLst/>
            </a:prstGeom>
            <a:noFill/>
            <a:effectLst>
              <a:glow rad="101600">
                <a:schemeClr val="accent1">
                  <a:satMod val="175000"/>
                  <a:alpha val="40000"/>
                </a:schemeClr>
              </a:glow>
            </a:effectLst>
          </p:spPr>
          <p:txBody>
            <a:bodyPr wrap="square" rtlCol="0">
              <a:spAutoFit/>
            </a:bodyPr>
            <a:lstStyle/>
            <a:p>
              <a:r>
                <a:rPr lang="en-US" sz="2000" b="1" dirty="0"/>
                <a:t>Lettuce cultivation, harvest, and storage</a:t>
              </a:r>
            </a:p>
            <a:p>
              <a:pPr marL="182880" indent="-182880">
                <a:spcAft>
                  <a:spcPts val="800"/>
                </a:spcAft>
                <a:buFont typeface="Arial" panose="020B0604020202020204" pitchFamily="34" charset="0"/>
                <a:buChar char="•"/>
              </a:pPr>
              <a:r>
                <a:rPr lang="en-US" dirty="0"/>
                <a:t>Romaine lettuce cultivars DA and TT</a:t>
              </a:r>
            </a:p>
            <a:p>
              <a:pPr marL="182880" indent="-182880">
                <a:buFont typeface="Arial" panose="020B0604020202020204" pitchFamily="34" charset="0"/>
                <a:buChar char="•"/>
              </a:pPr>
              <a:r>
                <a:rPr lang="en-US" dirty="0"/>
                <a:t>Experimental field (USDA)</a:t>
              </a:r>
            </a:p>
            <a:p>
              <a:pPr marL="457200" lvl="2"/>
              <a:r>
                <a:rPr lang="en-US" dirty="0"/>
                <a:t>Fall 2017</a:t>
              </a:r>
            </a:p>
            <a:p>
              <a:pPr marL="457200" lvl="2"/>
              <a:r>
                <a:rPr lang="en-US" dirty="0"/>
                <a:t>Spring 2018</a:t>
              </a:r>
            </a:p>
            <a:p>
              <a:pPr marL="457200" lvl="2"/>
              <a:r>
                <a:rPr lang="en-US" dirty="0"/>
                <a:t>Fall 2018</a:t>
              </a:r>
            </a:p>
            <a:p>
              <a:pPr marL="182880" indent="-182880">
                <a:buFont typeface="Arial" panose="020B0604020202020204" pitchFamily="34" charset="0"/>
                <a:buChar char="•"/>
              </a:pPr>
              <a:r>
                <a:rPr lang="en-US" dirty="0"/>
                <a:t>Conventional field (Grower)</a:t>
              </a:r>
            </a:p>
            <a:p>
              <a:pPr marL="457200" lvl="2"/>
              <a:r>
                <a:rPr lang="en-US" dirty="0"/>
                <a:t>Spring 2018</a:t>
              </a:r>
            </a:p>
            <a:p>
              <a:pPr marL="457200" lvl="2">
                <a:spcAft>
                  <a:spcPts val="800"/>
                </a:spcAft>
              </a:pPr>
              <a:r>
                <a:rPr lang="en-US" dirty="0"/>
                <a:t>Fall 2018</a:t>
              </a:r>
            </a:p>
            <a:p>
              <a:pPr marL="182880" lvl="1" indent="-182880">
                <a:buFont typeface="Arial" panose="020B0604020202020204" pitchFamily="34" charset="0"/>
                <a:buChar char="•"/>
              </a:pPr>
              <a:r>
                <a:rPr lang="en-US" dirty="0"/>
                <a:t>Collection of lettuce and soil</a:t>
              </a:r>
            </a:p>
            <a:p>
              <a:pPr marL="457200" lvl="2"/>
              <a:r>
                <a:rPr lang="en-US" dirty="0"/>
                <a:t>Outer leaves removed from lettuce plant</a:t>
              </a:r>
            </a:p>
            <a:p>
              <a:pPr marL="457200" lvl="2">
                <a:spcAft>
                  <a:spcPts val="800"/>
                </a:spcAft>
              </a:pPr>
              <a:r>
                <a:rPr lang="en-US" dirty="0"/>
                <a:t>Composite soil samples</a:t>
              </a:r>
            </a:p>
            <a:p>
              <a:pPr marL="182880" lvl="1" indent="-182880">
                <a:spcAft>
                  <a:spcPts val="800"/>
                </a:spcAft>
                <a:buFont typeface="Arial" panose="020B0604020202020204" pitchFamily="34" charset="0"/>
                <a:buChar char="•"/>
              </a:pPr>
              <a:r>
                <a:rPr lang="en-US" dirty="0"/>
                <a:t>Lettuce was cut, washed, rinsed</a:t>
              </a:r>
            </a:p>
            <a:p>
              <a:pPr marL="182880" lvl="1" indent="-182880">
                <a:spcAft>
                  <a:spcPts val="800"/>
                </a:spcAft>
                <a:buFont typeface="Arial" panose="020B0604020202020204" pitchFamily="34" charset="0"/>
                <a:buChar char="•"/>
              </a:pPr>
              <a:r>
                <a:rPr lang="en-US" dirty="0"/>
                <a:t>Sealed in modified atmosphere packaging and inoculated with </a:t>
              </a:r>
              <a:r>
                <a:rPr lang="en-US" i="1" dirty="0"/>
                <a:t>E. coli </a:t>
              </a:r>
              <a:r>
                <a:rPr lang="en-US" dirty="0"/>
                <a:t>O157:H7</a:t>
              </a:r>
            </a:p>
            <a:p>
              <a:pPr marL="182880" lvl="1" indent="-182880">
                <a:spcAft>
                  <a:spcPts val="800"/>
                </a:spcAft>
                <a:buFont typeface="Arial" panose="020B0604020202020204" pitchFamily="34" charset="0"/>
                <a:buChar char="•"/>
              </a:pPr>
              <a:r>
                <a:rPr lang="en-US" dirty="0"/>
                <a:t>Stored at 6°C and 24°C</a:t>
              </a:r>
            </a:p>
          </p:txBody>
        </p:sp>
        <p:sp>
          <p:nvSpPr>
            <p:cNvPr id="31" name="Rectangle 30">
              <a:extLst>
                <a:ext uri="{FF2B5EF4-FFF2-40B4-BE49-F238E27FC236}">
                  <a16:creationId xmlns:a16="http://schemas.microsoft.com/office/drawing/2014/main" id="{3223BF60-7B97-4200-8E1B-C4B2A8B27E70}"/>
                </a:ext>
              </a:extLst>
            </p:cNvPr>
            <p:cNvSpPr/>
            <p:nvPr/>
          </p:nvSpPr>
          <p:spPr>
            <a:xfrm>
              <a:off x="4572016" y="3271064"/>
              <a:ext cx="2801731" cy="2212818"/>
            </a:xfrm>
            <a:prstGeom prst="rect">
              <a:avLst/>
            </a:prstGeom>
            <a:noFill/>
            <a:ln w="15875">
              <a:solidFill>
                <a:srgbClr val="006600"/>
              </a:solidFill>
            </a:ln>
            <a:effectLst>
              <a:glow rad="63500">
                <a:schemeClr val="tx2">
                  <a:lumMod val="60000"/>
                  <a:lumOff val="40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 name="Group 11">
            <a:extLst>
              <a:ext uri="{FF2B5EF4-FFF2-40B4-BE49-F238E27FC236}">
                <a16:creationId xmlns:a16="http://schemas.microsoft.com/office/drawing/2014/main" id="{884A25E4-889B-4FAA-9091-580754AAAFF5}"/>
              </a:ext>
            </a:extLst>
          </p:cNvPr>
          <p:cNvGrpSpPr/>
          <p:nvPr/>
        </p:nvGrpSpPr>
        <p:grpSpPr>
          <a:xfrm>
            <a:off x="8950884" y="1156376"/>
            <a:ext cx="2855356" cy="1592686"/>
            <a:chOff x="8529527" y="3908583"/>
            <a:chExt cx="2681401" cy="1117417"/>
          </a:xfrm>
        </p:grpSpPr>
        <p:sp>
          <p:nvSpPr>
            <p:cNvPr id="13" name="TextBox 12">
              <a:extLst>
                <a:ext uri="{FF2B5EF4-FFF2-40B4-BE49-F238E27FC236}">
                  <a16:creationId xmlns:a16="http://schemas.microsoft.com/office/drawing/2014/main" id="{000286E8-78EB-4E2E-BB0C-FAA0B52E5BE4}"/>
                </a:ext>
              </a:extLst>
            </p:cNvPr>
            <p:cNvSpPr txBox="1"/>
            <p:nvPr/>
          </p:nvSpPr>
          <p:spPr>
            <a:xfrm>
              <a:off x="8561414" y="3918742"/>
              <a:ext cx="2649514" cy="1107258"/>
            </a:xfrm>
            <a:prstGeom prst="rect">
              <a:avLst/>
            </a:prstGeom>
            <a:noFill/>
            <a:ln>
              <a:noFill/>
            </a:ln>
          </p:spPr>
          <p:txBody>
            <a:bodyPr wrap="square" rtlCol="0">
              <a:spAutoFit/>
            </a:bodyPr>
            <a:lstStyle/>
            <a:p>
              <a:r>
                <a:rPr lang="en-US" sz="2000" b="1" dirty="0"/>
                <a:t>Pre-processing</a:t>
              </a:r>
            </a:p>
            <a:p>
              <a:pPr marL="182880" indent="-182880">
                <a:spcAft>
                  <a:spcPts val="1200"/>
                </a:spcAft>
                <a:buFont typeface="Arial" panose="020B0604020202020204" pitchFamily="34" charset="0"/>
                <a:buChar char="•"/>
              </a:pPr>
              <a:r>
                <a:rPr lang="en-US" dirty="0"/>
                <a:t>Lettuce head microbiome</a:t>
              </a:r>
            </a:p>
            <a:p>
              <a:pPr marL="182880" indent="-182880">
                <a:spcAft>
                  <a:spcPts val="1200"/>
                </a:spcAft>
                <a:buFont typeface="Arial" panose="020B0604020202020204" pitchFamily="34" charset="0"/>
                <a:buChar char="•"/>
              </a:pPr>
              <a:r>
                <a:rPr lang="en-US" dirty="0"/>
                <a:t>Soil microbiome</a:t>
              </a:r>
            </a:p>
            <a:p>
              <a:pPr marL="182880" indent="-182880">
                <a:spcAft>
                  <a:spcPts val="1200"/>
                </a:spcAft>
                <a:buFont typeface="Arial" panose="020B0604020202020204" pitchFamily="34" charset="0"/>
                <a:buChar char="•"/>
              </a:pPr>
              <a:r>
                <a:rPr lang="en-US" dirty="0"/>
                <a:t>Weather data</a:t>
              </a:r>
            </a:p>
          </p:txBody>
        </p:sp>
        <p:sp>
          <p:nvSpPr>
            <p:cNvPr id="14" name="Rectangle 13">
              <a:extLst>
                <a:ext uri="{FF2B5EF4-FFF2-40B4-BE49-F238E27FC236}">
                  <a16:creationId xmlns:a16="http://schemas.microsoft.com/office/drawing/2014/main" id="{36075799-58A5-4560-A2D5-F4B7967507B6}"/>
                </a:ext>
              </a:extLst>
            </p:cNvPr>
            <p:cNvSpPr/>
            <p:nvPr/>
          </p:nvSpPr>
          <p:spPr>
            <a:xfrm>
              <a:off x="8529527" y="3908583"/>
              <a:ext cx="2620090" cy="1103795"/>
            </a:xfrm>
            <a:prstGeom prst="rect">
              <a:avLst/>
            </a:prstGeom>
            <a:noFill/>
            <a:ln w="15875">
              <a:solidFill>
                <a:srgbClr val="006600"/>
              </a:solidFill>
            </a:ln>
            <a:effectLst>
              <a:glow rad="63500">
                <a:schemeClr val="tx2">
                  <a:lumMod val="60000"/>
                  <a:lumOff val="40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7100751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 name="Title 1">
            <a:extLst>
              <a:ext uri="{FF2B5EF4-FFF2-40B4-BE49-F238E27FC236}">
                <a16:creationId xmlns:a16="http://schemas.microsoft.com/office/drawing/2014/main" id="{62DFE2EA-D967-41F0-9023-24B9C656A0A1}"/>
              </a:ext>
            </a:extLst>
          </p:cNvPr>
          <p:cNvSpPr txBox="1">
            <a:spLocks/>
          </p:cNvSpPr>
          <p:nvPr/>
        </p:nvSpPr>
        <p:spPr>
          <a:xfrm>
            <a:off x="447675" y="276225"/>
            <a:ext cx="10706100" cy="700378"/>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b="1" dirty="0">
                <a:solidFill>
                  <a:schemeClr val="accent1">
                    <a:lumMod val="75000"/>
                  </a:schemeClr>
                </a:solidFill>
                <a:latin typeface="+mn-lt"/>
              </a:rPr>
              <a:t>Change in bacterial communities during processing</a:t>
            </a:r>
          </a:p>
        </p:txBody>
      </p:sp>
      <p:pic>
        <p:nvPicPr>
          <p:cNvPr id="78" name="Picture 77" descr="Logo&#10;&#10;Description automatically generated">
            <a:extLst>
              <a:ext uri="{FF2B5EF4-FFF2-40B4-BE49-F238E27FC236}">
                <a16:creationId xmlns:a16="http://schemas.microsoft.com/office/drawing/2014/main" id="{65430300-0693-4F1D-A4A8-A5E4204B1B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799" y="0"/>
            <a:ext cx="838201" cy="957073"/>
          </a:xfrm>
          <a:prstGeom prst="rect">
            <a:avLst/>
          </a:prstGeom>
        </p:spPr>
      </p:pic>
      <p:grpSp>
        <p:nvGrpSpPr>
          <p:cNvPr id="17" name="Group 16">
            <a:extLst>
              <a:ext uri="{FF2B5EF4-FFF2-40B4-BE49-F238E27FC236}">
                <a16:creationId xmlns:a16="http://schemas.microsoft.com/office/drawing/2014/main" id="{961F73A4-1444-4AC9-8FBE-C957676CD2CE}"/>
              </a:ext>
            </a:extLst>
          </p:cNvPr>
          <p:cNvGrpSpPr/>
          <p:nvPr/>
        </p:nvGrpSpPr>
        <p:grpSpPr>
          <a:xfrm>
            <a:off x="1199323" y="1358564"/>
            <a:ext cx="4566824" cy="3541328"/>
            <a:chOff x="339787" y="1093388"/>
            <a:chExt cx="4566824" cy="3541328"/>
          </a:xfrm>
        </p:grpSpPr>
        <p:pic>
          <p:nvPicPr>
            <p:cNvPr id="23" name="Picture 22" descr="Chart, scatter chart&#10;&#10;Description automatically generated">
              <a:extLst>
                <a:ext uri="{FF2B5EF4-FFF2-40B4-BE49-F238E27FC236}">
                  <a16:creationId xmlns:a16="http://schemas.microsoft.com/office/drawing/2014/main" id="{2A4EC007-4460-4DFD-BFF4-C049F7B1584E}"/>
                </a:ext>
              </a:extLst>
            </p:cNvPr>
            <p:cNvPicPr>
              <a:picLocks noChangeAspect="1"/>
            </p:cNvPicPr>
            <p:nvPr/>
          </p:nvPicPr>
          <p:blipFill rotWithShape="1">
            <a:blip r:embed="rId3">
              <a:extLst>
                <a:ext uri="{28A0092B-C50C-407E-A947-70E740481C1C}">
                  <a14:useLocalDpi xmlns:a14="http://schemas.microsoft.com/office/drawing/2010/main" val="0"/>
                </a:ext>
              </a:extLst>
            </a:blip>
            <a:srcRect l="8596" t="11681" r="25084" b="5288"/>
            <a:stretch/>
          </p:blipFill>
          <p:spPr>
            <a:xfrm>
              <a:off x="339787" y="1408416"/>
              <a:ext cx="4566389" cy="2825708"/>
            </a:xfrm>
            <a:prstGeom prst="rect">
              <a:avLst/>
            </a:prstGeom>
          </p:spPr>
        </p:pic>
        <p:grpSp>
          <p:nvGrpSpPr>
            <p:cNvPr id="24" name="Group 23">
              <a:extLst>
                <a:ext uri="{FF2B5EF4-FFF2-40B4-BE49-F238E27FC236}">
                  <a16:creationId xmlns:a16="http://schemas.microsoft.com/office/drawing/2014/main" id="{9C71D544-8787-49A9-88E4-A5357E12259E}"/>
                </a:ext>
              </a:extLst>
            </p:cNvPr>
            <p:cNvGrpSpPr/>
            <p:nvPr/>
          </p:nvGrpSpPr>
          <p:grpSpPr>
            <a:xfrm>
              <a:off x="1068643" y="4234606"/>
              <a:ext cx="3837968" cy="400110"/>
              <a:chOff x="1303513" y="4109340"/>
              <a:chExt cx="3837968" cy="400110"/>
            </a:xfrm>
          </p:grpSpPr>
          <p:grpSp>
            <p:nvGrpSpPr>
              <p:cNvPr id="26" name="Group 25">
                <a:extLst>
                  <a:ext uri="{FF2B5EF4-FFF2-40B4-BE49-F238E27FC236}">
                    <a16:creationId xmlns:a16="http://schemas.microsoft.com/office/drawing/2014/main" id="{B36B2295-8CD1-451F-899A-D3D91886B78F}"/>
                  </a:ext>
                </a:extLst>
              </p:cNvPr>
              <p:cNvGrpSpPr/>
              <p:nvPr/>
            </p:nvGrpSpPr>
            <p:grpSpPr>
              <a:xfrm>
                <a:off x="1303513" y="4109877"/>
                <a:ext cx="1420293" cy="246220"/>
                <a:chOff x="654929" y="4290629"/>
                <a:chExt cx="1420293" cy="246220"/>
              </a:xfrm>
            </p:grpSpPr>
            <p:sp>
              <p:nvSpPr>
                <p:cNvPr id="33" name="Oval 32">
                  <a:extLst>
                    <a:ext uri="{FF2B5EF4-FFF2-40B4-BE49-F238E27FC236}">
                      <a16:creationId xmlns:a16="http://schemas.microsoft.com/office/drawing/2014/main" id="{A4E7B6FA-8E91-4A4F-9FAF-579B561EC6BD}"/>
                    </a:ext>
                  </a:extLst>
                </p:cNvPr>
                <p:cNvSpPr>
                  <a:spLocks noChangeAspect="1"/>
                </p:cNvSpPr>
                <p:nvPr/>
              </p:nvSpPr>
              <p:spPr>
                <a:xfrm>
                  <a:off x="654929" y="4373089"/>
                  <a:ext cx="82296" cy="82296"/>
                </a:xfrm>
                <a:prstGeom prst="ellipse">
                  <a:avLst/>
                </a:prstGeom>
                <a:solidFill>
                  <a:srgbClr val="9797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p>
              </p:txBody>
            </p:sp>
            <p:sp>
              <p:nvSpPr>
                <p:cNvPr id="34" name="TextBox 33">
                  <a:extLst>
                    <a:ext uri="{FF2B5EF4-FFF2-40B4-BE49-F238E27FC236}">
                      <a16:creationId xmlns:a16="http://schemas.microsoft.com/office/drawing/2014/main" id="{CC8467B0-7F7E-43FF-A2DB-D9BA5FD299D8}"/>
                    </a:ext>
                  </a:extLst>
                </p:cNvPr>
                <p:cNvSpPr txBox="1"/>
                <p:nvPr/>
              </p:nvSpPr>
              <p:spPr>
                <a:xfrm>
                  <a:off x="695875" y="4290629"/>
                  <a:ext cx="1379347" cy="246220"/>
                </a:xfrm>
                <a:prstGeom prst="rect">
                  <a:avLst/>
                </a:prstGeom>
                <a:noFill/>
              </p:spPr>
              <p:txBody>
                <a:bodyPr wrap="square" rtlCol="0">
                  <a:spAutoFit/>
                </a:bodyPr>
                <a:lstStyle/>
                <a:p>
                  <a:r>
                    <a:rPr lang="en-US" sz="1000" dirty="0"/>
                    <a:t>Surface soil</a:t>
                  </a:r>
                </a:p>
              </p:txBody>
            </p:sp>
          </p:grpSp>
          <p:grpSp>
            <p:nvGrpSpPr>
              <p:cNvPr id="27" name="Group 26">
                <a:extLst>
                  <a:ext uri="{FF2B5EF4-FFF2-40B4-BE49-F238E27FC236}">
                    <a16:creationId xmlns:a16="http://schemas.microsoft.com/office/drawing/2014/main" id="{BE7D5816-6782-4FFD-9BBB-771934951F99}"/>
                  </a:ext>
                </a:extLst>
              </p:cNvPr>
              <p:cNvGrpSpPr/>
              <p:nvPr/>
            </p:nvGrpSpPr>
            <p:grpSpPr>
              <a:xfrm>
                <a:off x="2158415" y="4109340"/>
                <a:ext cx="1425609" cy="400110"/>
                <a:chOff x="2333851" y="4486796"/>
                <a:chExt cx="1425609" cy="400110"/>
              </a:xfrm>
            </p:grpSpPr>
            <p:sp>
              <p:nvSpPr>
                <p:cNvPr id="31" name="Oval 30">
                  <a:extLst>
                    <a:ext uri="{FF2B5EF4-FFF2-40B4-BE49-F238E27FC236}">
                      <a16:creationId xmlns:a16="http://schemas.microsoft.com/office/drawing/2014/main" id="{15BC0603-541A-4AFC-8584-1395D1D0C3E3}"/>
                    </a:ext>
                  </a:extLst>
                </p:cNvPr>
                <p:cNvSpPr>
                  <a:spLocks noChangeAspect="1"/>
                </p:cNvSpPr>
                <p:nvPr/>
              </p:nvSpPr>
              <p:spPr>
                <a:xfrm>
                  <a:off x="2333851" y="4572581"/>
                  <a:ext cx="82296" cy="82296"/>
                </a:xfrm>
                <a:prstGeom prst="ellipse">
                  <a:avLst/>
                </a:prstGeom>
                <a:solidFill>
                  <a:srgbClr val="3DC1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p>
              </p:txBody>
            </p:sp>
            <p:sp>
              <p:nvSpPr>
                <p:cNvPr id="32" name="TextBox 31">
                  <a:extLst>
                    <a:ext uri="{FF2B5EF4-FFF2-40B4-BE49-F238E27FC236}">
                      <a16:creationId xmlns:a16="http://schemas.microsoft.com/office/drawing/2014/main" id="{F2C8817E-0589-489A-AE61-0081F2AAE46A}"/>
                    </a:ext>
                  </a:extLst>
                </p:cNvPr>
                <p:cNvSpPr txBox="1"/>
                <p:nvPr/>
              </p:nvSpPr>
              <p:spPr>
                <a:xfrm>
                  <a:off x="2380113" y="4486796"/>
                  <a:ext cx="1379347" cy="400110"/>
                </a:xfrm>
                <a:prstGeom prst="rect">
                  <a:avLst/>
                </a:prstGeom>
                <a:noFill/>
              </p:spPr>
              <p:txBody>
                <a:bodyPr wrap="square" rtlCol="0">
                  <a:spAutoFit/>
                </a:bodyPr>
                <a:lstStyle/>
                <a:p>
                  <a:r>
                    <a:rPr lang="en-US" sz="1000" dirty="0"/>
                    <a:t>Harvested lettuce</a:t>
                  </a:r>
                </a:p>
              </p:txBody>
            </p:sp>
          </p:grpSp>
          <p:grpSp>
            <p:nvGrpSpPr>
              <p:cNvPr id="28" name="Group 27">
                <a:extLst>
                  <a:ext uri="{FF2B5EF4-FFF2-40B4-BE49-F238E27FC236}">
                    <a16:creationId xmlns:a16="http://schemas.microsoft.com/office/drawing/2014/main" id="{7B832661-CBA9-4D4F-BE71-5A062302B55B}"/>
                  </a:ext>
                </a:extLst>
              </p:cNvPr>
              <p:cNvGrpSpPr/>
              <p:nvPr/>
            </p:nvGrpSpPr>
            <p:grpSpPr>
              <a:xfrm>
                <a:off x="3327256" y="4119624"/>
                <a:ext cx="1814225" cy="246220"/>
                <a:chOff x="654929" y="4660599"/>
                <a:chExt cx="1814225" cy="246220"/>
              </a:xfrm>
            </p:grpSpPr>
            <p:sp>
              <p:nvSpPr>
                <p:cNvPr id="29" name="Oval 28">
                  <a:extLst>
                    <a:ext uri="{FF2B5EF4-FFF2-40B4-BE49-F238E27FC236}">
                      <a16:creationId xmlns:a16="http://schemas.microsoft.com/office/drawing/2014/main" id="{EE6E630B-15B7-4CEC-A063-1722D530DE5A}"/>
                    </a:ext>
                  </a:extLst>
                </p:cNvPr>
                <p:cNvSpPr>
                  <a:spLocks noChangeAspect="1"/>
                </p:cNvSpPr>
                <p:nvPr/>
              </p:nvSpPr>
              <p:spPr>
                <a:xfrm>
                  <a:off x="654929" y="4737272"/>
                  <a:ext cx="82296" cy="82296"/>
                </a:xfrm>
                <a:prstGeom prst="ellipse">
                  <a:avLst/>
                </a:prstGeom>
                <a:solidFill>
                  <a:srgbClr val="478FD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p>
              </p:txBody>
            </p:sp>
            <p:sp>
              <p:nvSpPr>
                <p:cNvPr id="30" name="TextBox 29">
                  <a:extLst>
                    <a:ext uri="{FF2B5EF4-FFF2-40B4-BE49-F238E27FC236}">
                      <a16:creationId xmlns:a16="http://schemas.microsoft.com/office/drawing/2014/main" id="{3496463F-44C4-4DFD-83EC-86520449537D}"/>
                    </a:ext>
                  </a:extLst>
                </p:cNvPr>
                <p:cNvSpPr txBox="1"/>
                <p:nvPr/>
              </p:nvSpPr>
              <p:spPr>
                <a:xfrm>
                  <a:off x="700614" y="4660599"/>
                  <a:ext cx="1768540" cy="246220"/>
                </a:xfrm>
                <a:prstGeom prst="rect">
                  <a:avLst/>
                </a:prstGeom>
                <a:noFill/>
              </p:spPr>
              <p:txBody>
                <a:bodyPr wrap="square" rtlCol="0">
                  <a:spAutoFit/>
                </a:bodyPr>
                <a:lstStyle/>
                <a:p>
                  <a:r>
                    <a:rPr lang="en-US" sz="1000" dirty="0"/>
                    <a:t>Time zero MAP lettuce</a:t>
                  </a:r>
                </a:p>
              </p:txBody>
            </p:sp>
          </p:grpSp>
        </p:grpSp>
        <p:sp>
          <p:nvSpPr>
            <p:cNvPr id="25" name="TextBox 24">
              <a:extLst>
                <a:ext uri="{FF2B5EF4-FFF2-40B4-BE49-F238E27FC236}">
                  <a16:creationId xmlns:a16="http://schemas.microsoft.com/office/drawing/2014/main" id="{BB91C41A-30DB-4EC2-99BE-652450C85F95}"/>
                </a:ext>
              </a:extLst>
            </p:cNvPr>
            <p:cNvSpPr txBox="1"/>
            <p:nvPr/>
          </p:nvSpPr>
          <p:spPr>
            <a:xfrm>
              <a:off x="872548" y="1093388"/>
              <a:ext cx="3622616" cy="338554"/>
            </a:xfrm>
            <a:prstGeom prst="rect">
              <a:avLst/>
            </a:prstGeom>
            <a:noFill/>
          </p:spPr>
          <p:txBody>
            <a:bodyPr wrap="square" rtlCol="0">
              <a:spAutoFit/>
            </a:bodyPr>
            <a:lstStyle/>
            <a:p>
              <a:pPr algn="ctr"/>
              <a:r>
                <a:rPr lang="en-US" sz="1600" b="1" dirty="0"/>
                <a:t>Bacterial community beta diversity</a:t>
              </a:r>
            </a:p>
          </p:txBody>
        </p:sp>
      </p:grpSp>
      <p:grpSp>
        <p:nvGrpSpPr>
          <p:cNvPr id="13" name="Group 12">
            <a:extLst>
              <a:ext uri="{FF2B5EF4-FFF2-40B4-BE49-F238E27FC236}">
                <a16:creationId xmlns:a16="http://schemas.microsoft.com/office/drawing/2014/main" id="{7CBCEFEE-A9E1-4737-9309-BEE45415FCF2}"/>
              </a:ext>
            </a:extLst>
          </p:cNvPr>
          <p:cNvGrpSpPr/>
          <p:nvPr/>
        </p:nvGrpSpPr>
        <p:grpSpPr>
          <a:xfrm>
            <a:off x="7291682" y="1361844"/>
            <a:ext cx="3056503" cy="3450655"/>
            <a:chOff x="5517746" y="1096668"/>
            <a:chExt cx="3056503" cy="3450655"/>
          </a:xfrm>
        </p:grpSpPr>
        <p:pic>
          <p:nvPicPr>
            <p:cNvPr id="35" name="Picture 34" descr="Diagram, venn diagram&#10;&#10;Description automatically generated">
              <a:extLst>
                <a:ext uri="{FF2B5EF4-FFF2-40B4-BE49-F238E27FC236}">
                  <a16:creationId xmlns:a16="http://schemas.microsoft.com/office/drawing/2014/main" id="{67D2F5DE-A410-4933-9B44-4D038EA2F5EA}"/>
                </a:ext>
              </a:extLst>
            </p:cNvPr>
            <p:cNvPicPr>
              <a:picLocks noChangeAspect="1"/>
            </p:cNvPicPr>
            <p:nvPr/>
          </p:nvPicPr>
          <p:blipFill rotWithShape="1">
            <a:blip r:embed="rId4">
              <a:extLst>
                <a:ext uri="{28A0092B-C50C-407E-A947-70E740481C1C}">
                  <a14:useLocalDpi xmlns:a14="http://schemas.microsoft.com/office/drawing/2010/main" val="0"/>
                </a:ext>
              </a:extLst>
            </a:blip>
            <a:srcRect l="7721" t="6212" r="7366" b="6833"/>
            <a:stretch/>
          </p:blipFill>
          <p:spPr>
            <a:xfrm>
              <a:off x="6119367" y="2014005"/>
              <a:ext cx="1856638" cy="2362994"/>
            </a:xfrm>
            <a:prstGeom prst="rect">
              <a:avLst/>
            </a:prstGeom>
          </p:spPr>
        </p:pic>
        <p:sp>
          <p:nvSpPr>
            <p:cNvPr id="58" name="TextBox 57">
              <a:extLst>
                <a:ext uri="{FF2B5EF4-FFF2-40B4-BE49-F238E27FC236}">
                  <a16:creationId xmlns:a16="http://schemas.microsoft.com/office/drawing/2014/main" id="{D8642363-8254-45E6-BD4E-DC97F42BEA5A}"/>
                </a:ext>
              </a:extLst>
            </p:cNvPr>
            <p:cNvSpPr txBox="1"/>
            <p:nvPr/>
          </p:nvSpPr>
          <p:spPr>
            <a:xfrm>
              <a:off x="5517746" y="1096668"/>
              <a:ext cx="3056503" cy="584775"/>
            </a:xfrm>
            <a:prstGeom prst="rect">
              <a:avLst/>
            </a:prstGeom>
            <a:noFill/>
          </p:spPr>
          <p:txBody>
            <a:bodyPr wrap="square" rtlCol="0">
              <a:spAutoFit/>
            </a:bodyPr>
            <a:lstStyle/>
            <a:p>
              <a:pPr algn="ctr"/>
              <a:r>
                <a:rPr lang="en-US" sz="1600" b="1" dirty="0"/>
                <a:t>Overlap of bacterial species in the three sample types</a:t>
              </a:r>
            </a:p>
          </p:txBody>
        </p:sp>
        <p:sp>
          <p:nvSpPr>
            <p:cNvPr id="11" name="TextBox 10">
              <a:extLst>
                <a:ext uri="{FF2B5EF4-FFF2-40B4-BE49-F238E27FC236}">
                  <a16:creationId xmlns:a16="http://schemas.microsoft.com/office/drawing/2014/main" id="{22CA2D75-AE3D-453E-984C-628BB02E5442}"/>
                </a:ext>
              </a:extLst>
            </p:cNvPr>
            <p:cNvSpPr txBox="1"/>
            <p:nvPr/>
          </p:nvSpPr>
          <p:spPr>
            <a:xfrm>
              <a:off x="5820353" y="1681443"/>
              <a:ext cx="2428875" cy="369332"/>
            </a:xfrm>
            <a:prstGeom prst="rect">
              <a:avLst/>
            </a:prstGeom>
            <a:noFill/>
          </p:spPr>
          <p:txBody>
            <a:bodyPr wrap="square" rtlCol="0">
              <a:spAutoFit/>
            </a:bodyPr>
            <a:lstStyle/>
            <a:p>
              <a:pPr algn="ctr"/>
              <a:r>
                <a:rPr lang="en-US" sz="900" dirty="0"/>
                <a:t>Species are included if the average relative abundance for the sample type is ≥ 0.02%</a:t>
              </a:r>
            </a:p>
          </p:txBody>
        </p:sp>
        <p:sp>
          <p:nvSpPr>
            <p:cNvPr id="62" name="TextBox 61">
              <a:extLst>
                <a:ext uri="{FF2B5EF4-FFF2-40B4-BE49-F238E27FC236}">
                  <a16:creationId xmlns:a16="http://schemas.microsoft.com/office/drawing/2014/main" id="{A3F748DB-E633-4341-8349-6EDCED897861}"/>
                </a:ext>
              </a:extLst>
            </p:cNvPr>
            <p:cNvSpPr txBox="1"/>
            <p:nvPr/>
          </p:nvSpPr>
          <p:spPr>
            <a:xfrm>
              <a:off x="6351976" y="4301103"/>
              <a:ext cx="1379347" cy="246220"/>
            </a:xfrm>
            <a:prstGeom prst="rect">
              <a:avLst/>
            </a:prstGeom>
            <a:noFill/>
          </p:spPr>
          <p:txBody>
            <a:bodyPr wrap="square" rtlCol="0">
              <a:spAutoFit/>
            </a:bodyPr>
            <a:lstStyle/>
            <a:p>
              <a:pPr algn="ctr"/>
              <a:r>
                <a:rPr lang="en-US" sz="1000" dirty="0"/>
                <a:t>Surface soil</a:t>
              </a:r>
            </a:p>
          </p:txBody>
        </p:sp>
        <p:sp>
          <p:nvSpPr>
            <p:cNvPr id="63" name="TextBox 62">
              <a:extLst>
                <a:ext uri="{FF2B5EF4-FFF2-40B4-BE49-F238E27FC236}">
                  <a16:creationId xmlns:a16="http://schemas.microsoft.com/office/drawing/2014/main" id="{8C141EFE-D1F7-4D24-930C-2F00E9D82C06}"/>
                </a:ext>
              </a:extLst>
            </p:cNvPr>
            <p:cNvSpPr txBox="1"/>
            <p:nvPr/>
          </p:nvSpPr>
          <p:spPr>
            <a:xfrm>
              <a:off x="7702379" y="2323713"/>
              <a:ext cx="762000" cy="400110"/>
            </a:xfrm>
            <a:prstGeom prst="rect">
              <a:avLst/>
            </a:prstGeom>
            <a:noFill/>
          </p:spPr>
          <p:txBody>
            <a:bodyPr wrap="square" rtlCol="0">
              <a:spAutoFit/>
            </a:bodyPr>
            <a:lstStyle/>
            <a:p>
              <a:r>
                <a:rPr lang="en-US" sz="1000" dirty="0"/>
                <a:t>Harvested lettuce</a:t>
              </a:r>
            </a:p>
          </p:txBody>
        </p:sp>
        <p:sp>
          <p:nvSpPr>
            <p:cNvPr id="64" name="TextBox 63">
              <a:extLst>
                <a:ext uri="{FF2B5EF4-FFF2-40B4-BE49-F238E27FC236}">
                  <a16:creationId xmlns:a16="http://schemas.microsoft.com/office/drawing/2014/main" id="{6A886427-4AB8-47E8-8ACD-2FDAC5E81A89}"/>
                </a:ext>
              </a:extLst>
            </p:cNvPr>
            <p:cNvSpPr txBox="1"/>
            <p:nvPr/>
          </p:nvSpPr>
          <p:spPr>
            <a:xfrm>
              <a:off x="5601230" y="2312388"/>
              <a:ext cx="741616" cy="400040"/>
            </a:xfrm>
            <a:prstGeom prst="rect">
              <a:avLst/>
            </a:prstGeom>
            <a:noFill/>
          </p:spPr>
          <p:txBody>
            <a:bodyPr wrap="square" rtlCol="0">
              <a:spAutoFit/>
            </a:bodyPr>
            <a:lstStyle/>
            <a:p>
              <a:pPr algn="r"/>
              <a:r>
                <a:rPr lang="en-US" sz="1000" dirty="0"/>
                <a:t>Processed lettuce</a:t>
              </a:r>
            </a:p>
          </p:txBody>
        </p:sp>
      </p:grpSp>
      <p:sp>
        <p:nvSpPr>
          <p:cNvPr id="65" name="TextBox 64">
            <a:extLst>
              <a:ext uri="{FF2B5EF4-FFF2-40B4-BE49-F238E27FC236}">
                <a16:creationId xmlns:a16="http://schemas.microsoft.com/office/drawing/2014/main" id="{7E626CC4-8294-4801-A86B-129EEE76A396}"/>
              </a:ext>
            </a:extLst>
          </p:cNvPr>
          <p:cNvSpPr txBox="1"/>
          <p:nvPr/>
        </p:nvSpPr>
        <p:spPr>
          <a:xfrm>
            <a:off x="708279" y="5281486"/>
            <a:ext cx="11261029" cy="723275"/>
          </a:xfrm>
          <a:prstGeom prst="rect">
            <a:avLst/>
          </a:prstGeom>
          <a:noFill/>
        </p:spPr>
        <p:txBody>
          <a:bodyPr wrap="square" rtlCol="0">
            <a:spAutoFit/>
          </a:bodyPr>
          <a:lstStyle/>
          <a:p>
            <a:pPr marL="285750" indent="-285750">
              <a:spcAft>
                <a:spcPts val="600"/>
              </a:spcAft>
              <a:buFont typeface="Arial" panose="020B0604020202020204" pitchFamily="34" charset="0"/>
              <a:buChar char="•"/>
            </a:pPr>
            <a:r>
              <a:rPr lang="en-US" dirty="0"/>
              <a:t>Wide variation in bacterial communities among harvested lettuce heads</a:t>
            </a:r>
          </a:p>
          <a:p>
            <a:pPr marL="285750" indent="-285750">
              <a:spcAft>
                <a:spcPts val="600"/>
              </a:spcAft>
              <a:buFont typeface="Arial" panose="020B0604020202020204" pitchFamily="34" charset="0"/>
              <a:buChar char="•"/>
            </a:pPr>
            <a:r>
              <a:rPr lang="en-US" dirty="0"/>
              <a:t>Cutting and washing lettuce in chlorine significantly shifts the bacterial community (PERMANOVA, </a:t>
            </a:r>
            <a:r>
              <a:rPr lang="en-US" i="1" dirty="0"/>
              <a:t>P</a:t>
            </a:r>
            <a:r>
              <a:rPr lang="en-US" dirty="0"/>
              <a:t> = 0.0001)</a:t>
            </a:r>
          </a:p>
        </p:txBody>
      </p:sp>
    </p:spTree>
    <p:extLst>
      <p:ext uri="{BB962C8B-B14F-4D97-AF65-F5344CB8AC3E}">
        <p14:creationId xmlns:p14="http://schemas.microsoft.com/office/powerpoint/2010/main" val="18479150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Logo&#10;&#10;Description automatically generated">
            <a:extLst>
              <a:ext uri="{FF2B5EF4-FFF2-40B4-BE49-F238E27FC236}">
                <a16:creationId xmlns:a16="http://schemas.microsoft.com/office/drawing/2014/main" id="{2D57B780-F5C8-4143-9931-321F7856594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799" y="0"/>
            <a:ext cx="838201" cy="957073"/>
          </a:xfrm>
          <a:prstGeom prst="rect">
            <a:avLst/>
          </a:prstGeom>
        </p:spPr>
      </p:pic>
      <p:sp>
        <p:nvSpPr>
          <p:cNvPr id="7" name="Title 1">
            <a:extLst>
              <a:ext uri="{FF2B5EF4-FFF2-40B4-BE49-F238E27FC236}">
                <a16:creationId xmlns:a16="http://schemas.microsoft.com/office/drawing/2014/main" id="{D723C16A-E5CA-4799-818E-D700EF82CBF7}"/>
              </a:ext>
            </a:extLst>
          </p:cNvPr>
          <p:cNvSpPr txBox="1">
            <a:spLocks/>
          </p:cNvSpPr>
          <p:nvPr/>
        </p:nvSpPr>
        <p:spPr>
          <a:xfrm>
            <a:off x="334322" y="94172"/>
            <a:ext cx="10663494" cy="827894"/>
          </a:xfrm>
          <a:prstGeom prst="rect">
            <a:avLst/>
          </a:prstGeom>
        </p:spPr>
        <p:txBody>
          <a:bodyP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b="1" dirty="0">
                <a:solidFill>
                  <a:schemeClr val="accent1">
                    <a:lumMod val="75000"/>
                  </a:schemeClr>
                </a:solidFill>
                <a:latin typeface="+mn-lt"/>
              </a:rPr>
              <a:t>Lettuce deterioration and </a:t>
            </a:r>
            <a:r>
              <a:rPr lang="en-US" sz="2800" b="1" i="1" dirty="0">
                <a:solidFill>
                  <a:schemeClr val="accent1">
                    <a:lumMod val="75000"/>
                  </a:schemeClr>
                </a:solidFill>
                <a:latin typeface="+mn-lt"/>
              </a:rPr>
              <a:t>E. coli </a:t>
            </a:r>
            <a:r>
              <a:rPr lang="en-US" sz="2800" b="1" dirty="0">
                <a:solidFill>
                  <a:schemeClr val="accent1">
                    <a:lumMod val="75000"/>
                  </a:schemeClr>
                </a:solidFill>
                <a:latin typeface="+mn-lt"/>
              </a:rPr>
              <a:t>O157:H7 population dynamics on MAP lettuce during storage</a:t>
            </a:r>
          </a:p>
        </p:txBody>
      </p:sp>
      <p:grpSp>
        <p:nvGrpSpPr>
          <p:cNvPr id="12" name="Group 11">
            <a:extLst>
              <a:ext uri="{FF2B5EF4-FFF2-40B4-BE49-F238E27FC236}">
                <a16:creationId xmlns:a16="http://schemas.microsoft.com/office/drawing/2014/main" id="{30CC9EAE-2519-4DB7-8B2F-18DFB9DBB4BF}"/>
              </a:ext>
            </a:extLst>
          </p:cNvPr>
          <p:cNvGrpSpPr>
            <a:grpSpLocks noChangeAspect="1"/>
          </p:cNvGrpSpPr>
          <p:nvPr/>
        </p:nvGrpSpPr>
        <p:grpSpPr>
          <a:xfrm>
            <a:off x="8778794" y="2094972"/>
            <a:ext cx="2766446" cy="2834640"/>
            <a:chOff x="185994" y="1461192"/>
            <a:chExt cx="2331436" cy="2243038"/>
          </a:xfrm>
        </p:grpSpPr>
        <p:graphicFrame>
          <p:nvGraphicFramePr>
            <p:cNvPr id="16" name="Object 15">
              <a:extLst>
                <a:ext uri="{FF2B5EF4-FFF2-40B4-BE49-F238E27FC236}">
                  <a16:creationId xmlns:a16="http://schemas.microsoft.com/office/drawing/2014/main" id="{E847D03D-D9C5-4E54-9CE1-1D2E16CB8F91}"/>
                </a:ext>
              </a:extLst>
            </p:cNvPr>
            <p:cNvGraphicFramePr>
              <a:graphicFrameLocks noChangeAspect="1"/>
            </p:cNvGraphicFramePr>
            <p:nvPr/>
          </p:nvGraphicFramePr>
          <p:xfrm>
            <a:off x="185994" y="1461192"/>
            <a:ext cx="2331436" cy="2243038"/>
          </p:xfrm>
          <a:graphic>
            <a:graphicData uri="http://schemas.openxmlformats.org/presentationml/2006/ole">
              <mc:AlternateContent xmlns:mc="http://schemas.openxmlformats.org/markup-compatibility/2006">
                <mc:Choice xmlns:v="urn:schemas-microsoft-com:vml" Requires="v">
                  <p:oleObj name="Prism 7" r:id="rId3" imgW="2642091" imgH="2541915" progId="Prism7.Document">
                    <p:embed/>
                  </p:oleObj>
                </mc:Choice>
                <mc:Fallback>
                  <p:oleObj name="Prism 7" r:id="rId3" imgW="2642091" imgH="2541915" progId="Prism7.Document">
                    <p:embed/>
                    <p:pic>
                      <p:nvPicPr>
                        <p:cNvPr id="16" name="Object 15">
                          <a:extLst>
                            <a:ext uri="{FF2B5EF4-FFF2-40B4-BE49-F238E27FC236}">
                              <a16:creationId xmlns:a16="http://schemas.microsoft.com/office/drawing/2014/main" id="{E847D03D-D9C5-4E54-9CE1-1D2E16CB8F91}"/>
                            </a:ext>
                          </a:extLst>
                        </p:cNvPr>
                        <p:cNvPicPr/>
                        <p:nvPr/>
                      </p:nvPicPr>
                      <p:blipFill>
                        <a:blip r:embed="rId4"/>
                        <a:stretch>
                          <a:fillRect/>
                        </a:stretch>
                      </p:blipFill>
                      <p:spPr>
                        <a:xfrm>
                          <a:off x="185994" y="1461192"/>
                          <a:ext cx="2331436" cy="2243038"/>
                        </a:xfrm>
                        <a:prstGeom prst="rect">
                          <a:avLst/>
                        </a:prstGeom>
                      </p:spPr>
                    </p:pic>
                  </p:oleObj>
                </mc:Fallback>
              </mc:AlternateContent>
            </a:graphicData>
          </a:graphic>
        </p:graphicFrame>
        <p:sp>
          <p:nvSpPr>
            <p:cNvPr id="42" name="TextBox 41">
              <a:extLst>
                <a:ext uri="{FF2B5EF4-FFF2-40B4-BE49-F238E27FC236}">
                  <a16:creationId xmlns:a16="http://schemas.microsoft.com/office/drawing/2014/main" id="{9D2C3013-C9D1-4AE3-8C6C-CDB9D1083469}"/>
                </a:ext>
              </a:extLst>
            </p:cNvPr>
            <p:cNvSpPr txBox="1"/>
            <p:nvPr/>
          </p:nvSpPr>
          <p:spPr>
            <a:xfrm rot="16200000">
              <a:off x="-112078" y="2028647"/>
              <a:ext cx="955640" cy="246221"/>
            </a:xfrm>
            <a:prstGeom prst="rect">
              <a:avLst/>
            </a:prstGeom>
            <a:noFill/>
          </p:spPr>
          <p:txBody>
            <a:bodyPr wrap="square" rtlCol="0">
              <a:spAutoFit/>
            </a:bodyPr>
            <a:lstStyle/>
            <a:p>
              <a:pPr defTabSz="457189">
                <a:defRPr/>
              </a:pPr>
              <a:r>
                <a:rPr lang="en-US" sz="1000" b="1" dirty="0">
                  <a:solidFill>
                    <a:prstClr val="black"/>
                  </a:solidFill>
                  <a:latin typeface="Calibri" panose="020F0502020204030204"/>
                </a:rPr>
                <a:t>Log (CFU/g)</a:t>
              </a:r>
            </a:p>
          </p:txBody>
        </p:sp>
        <p:sp>
          <p:nvSpPr>
            <p:cNvPr id="43" name="TextBox 42">
              <a:extLst>
                <a:ext uri="{FF2B5EF4-FFF2-40B4-BE49-F238E27FC236}">
                  <a16:creationId xmlns:a16="http://schemas.microsoft.com/office/drawing/2014/main" id="{A55ABBB8-C9CF-465D-AF7D-AA082D38E194}"/>
                </a:ext>
              </a:extLst>
            </p:cNvPr>
            <p:cNvSpPr txBox="1"/>
            <p:nvPr/>
          </p:nvSpPr>
          <p:spPr>
            <a:xfrm>
              <a:off x="404162" y="1555022"/>
              <a:ext cx="250390" cy="246221"/>
            </a:xfrm>
            <a:prstGeom prst="rect">
              <a:avLst/>
            </a:prstGeom>
            <a:noFill/>
          </p:spPr>
          <p:txBody>
            <a:bodyPr wrap="none" rtlCol="0">
              <a:spAutoFit/>
            </a:bodyPr>
            <a:lstStyle/>
            <a:p>
              <a:pPr defTabSz="457189">
                <a:defRPr/>
              </a:pPr>
              <a:r>
                <a:rPr lang="en-US" sz="1000" dirty="0">
                  <a:solidFill>
                    <a:prstClr val="black"/>
                  </a:solidFill>
                  <a:latin typeface="Calibri" panose="020F0502020204030204"/>
                </a:rPr>
                <a:t>5</a:t>
              </a:r>
            </a:p>
          </p:txBody>
        </p:sp>
        <p:sp>
          <p:nvSpPr>
            <p:cNvPr id="44" name="TextBox 43">
              <a:extLst>
                <a:ext uri="{FF2B5EF4-FFF2-40B4-BE49-F238E27FC236}">
                  <a16:creationId xmlns:a16="http://schemas.microsoft.com/office/drawing/2014/main" id="{4B1FD553-22DB-44E7-B0F2-79F58D35B090}"/>
                </a:ext>
              </a:extLst>
            </p:cNvPr>
            <p:cNvSpPr txBox="1"/>
            <p:nvPr/>
          </p:nvSpPr>
          <p:spPr>
            <a:xfrm>
              <a:off x="394637" y="2351813"/>
              <a:ext cx="250390" cy="246221"/>
            </a:xfrm>
            <a:prstGeom prst="rect">
              <a:avLst/>
            </a:prstGeom>
            <a:noFill/>
          </p:spPr>
          <p:txBody>
            <a:bodyPr wrap="none" rtlCol="0">
              <a:spAutoFit/>
            </a:bodyPr>
            <a:lstStyle/>
            <a:p>
              <a:pPr defTabSz="457189">
                <a:defRPr/>
              </a:pPr>
              <a:r>
                <a:rPr lang="en-US" sz="1000" dirty="0">
                  <a:solidFill>
                    <a:prstClr val="black"/>
                  </a:solidFill>
                  <a:latin typeface="Calibri" panose="020F0502020204030204"/>
                </a:rPr>
                <a:t>3</a:t>
              </a:r>
            </a:p>
          </p:txBody>
        </p:sp>
        <p:sp>
          <p:nvSpPr>
            <p:cNvPr id="45" name="TextBox 44">
              <a:extLst>
                <a:ext uri="{FF2B5EF4-FFF2-40B4-BE49-F238E27FC236}">
                  <a16:creationId xmlns:a16="http://schemas.microsoft.com/office/drawing/2014/main" id="{E97D4DA2-FF27-4253-8328-1B2EAA2992C1}"/>
                </a:ext>
              </a:extLst>
            </p:cNvPr>
            <p:cNvSpPr txBox="1"/>
            <p:nvPr/>
          </p:nvSpPr>
          <p:spPr>
            <a:xfrm>
              <a:off x="404162" y="1952880"/>
              <a:ext cx="250390" cy="246221"/>
            </a:xfrm>
            <a:prstGeom prst="rect">
              <a:avLst/>
            </a:prstGeom>
            <a:noFill/>
          </p:spPr>
          <p:txBody>
            <a:bodyPr wrap="none" rtlCol="0">
              <a:spAutoFit/>
            </a:bodyPr>
            <a:lstStyle/>
            <a:p>
              <a:pPr defTabSz="457189">
                <a:defRPr/>
              </a:pPr>
              <a:r>
                <a:rPr lang="en-US" sz="1000" dirty="0">
                  <a:solidFill>
                    <a:prstClr val="black"/>
                  </a:solidFill>
                  <a:latin typeface="Calibri" panose="020F0502020204030204"/>
                </a:rPr>
                <a:t>4</a:t>
              </a:r>
            </a:p>
          </p:txBody>
        </p:sp>
        <p:grpSp>
          <p:nvGrpSpPr>
            <p:cNvPr id="123" name="Group 122">
              <a:extLst>
                <a:ext uri="{FF2B5EF4-FFF2-40B4-BE49-F238E27FC236}">
                  <a16:creationId xmlns:a16="http://schemas.microsoft.com/office/drawing/2014/main" id="{071873A6-19EB-4C87-B25D-536178AAFF88}"/>
                </a:ext>
              </a:extLst>
            </p:cNvPr>
            <p:cNvGrpSpPr/>
            <p:nvPr/>
          </p:nvGrpSpPr>
          <p:grpSpPr>
            <a:xfrm>
              <a:off x="624239" y="2816525"/>
              <a:ext cx="1853102" cy="400110"/>
              <a:chOff x="2976914" y="2816525"/>
              <a:chExt cx="1853102" cy="400110"/>
            </a:xfrm>
          </p:grpSpPr>
          <p:sp>
            <p:nvSpPr>
              <p:cNvPr id="124" name="TextBox 123">
                <a:extLst>
                  <a:ext uri="{FF2B5EF4-FFF2-40B4-BE49-F238E27FC236}">
                    <a16:creationId xmlns:a16="http://schemas.microsoft.com/office/drawing/2014/main" id="{D1B5C78A-79B7-45AA-B075-6F744B50A7B6}"/>
                  </a:ext>
                </a:extLst>
              </p:cNvPr>
              <p:cNvSpPr txBox="1"/>
              <p:nvPr/>
            </p:nvSpPr>
            <p:spPr>
              <a:xfrm>
                <a:off x="2976914" y="2816525"/>
                <a:ext cx="579997" cy="400110"/>
              </a:xfrm>
              <a:prstGeom prst="rect">
                <a:avLst/>
              </a:prstGeom>
              <a:noFill/>
            </p:spPr>
            <p:txBody>
              <a:bodyPr wrap="square" rtlCol="0">
                <a:spAutoFit/>
              </a:bodyPr>
              <a:lstStyle/>
              <a:p>
                <a:pPr algn="ctr"/>
                <a:r>
                  <a:rPr lang="en-US" sz="1000" dirty="0"/>
                  <a:t>pre-storage</a:t>
                </a:r>
              </a:p>
            </p:txBody>
          </p:sp>
          <p:sp>
            <p:nvSpPr>
              <p:cNvPr id="125" name="TextBox 124">
                <a:extLst>
                  <a:ext uri="{FF2B5EF4-FFF2-40B4-BE49-F238E27FC236}">
                    <a16:creationId xmlns:a16="http://schemas.microsoft.com/office/drawing/2014/main" id="{3BBF05BC-7E19-4790-8E3C-CC152E94A215}"/>
                  </a:ext>
                </a:extLst>
              </p:cNvPr>
              <p:cNvSpPr txBox="1"/>
              <p:nvPr/>
            </p:nvSpPr>
            <p:spPr>
              <a:xfrm>
                <a:off x="3511191" y="2882784"/>
                <a:ext cx="718390" cy="246221"/>
              </a:xfrm>
              <a:prstGeom prst="rect">
                <a:avLst/>
              </a:prstGeom>
              <a:noFill/>
            </p:spPr>
            <p:txBody>
              <a:bodyPr wrap="square" rtlCol="0">
                <a:spAutoFit/>
              </a:bodyPr>
              <a:lstStyle/>
              <a:p>
                <a:pPr algn="ctr"/>
                <a:r>
                  <a:rPr lang="en-US" sz="1000" dirty="0"/>
                  <a:t>midpoint</a:t>
                </a:r>
              </a:p>
            </p:txBody>
          </p:sp>
          <p:sp>
            <p:nvSpPr>
              <p:cNvPr id="126" name="TextBox 125">
                <a:extLst>
                  <a:ext uri="{FF2B5EF4-FFF2-40B4-BE49-F238E27FC236}">
                    <a16:creationId xmlns:a16="http://schemas.microsoft.com/office/drawing/2014/main" id="{01867281-5037-4246-9541-2E4BC5BD038A}"/>
                  </a:ext>
                </a:extLst>
              </p:cNvPr>
              <p:cNvSpPr txBox="1"/>
              <p:nvPr/>
            </p:nvSpPr>
            <p:spPr>
              <a:xfrm>
                <a:off x="4111626" y="2882807"/>
                <a:ext cx="718390" cy="246221"/>
              </a:xfrm>
              <a:prstGeom prst="rect">
                <a:avLst/>
              </a:prstGeom>
              <a:noFill/>
            </p:spPr>
            <p:txBody>
              <a:bodyPr wrap="square" rtlCol="0">
                <a:spAutoFit/>
              </a:bodyPr>
              <a:lstStyle/>
              <a:p>
                <a:pPr algn="ctr"/>
                <a:r>
                  <a:rPr lang="en-US" sz="1000" dirty="0"/>
                  <a:t>endpoint</a:t>
                </a:r>
              </a:p>
            </p:txBody>
          </p:sp>
        </p:grpSp>
      </p:grpSp>
      <p:grpSp>
        <p:nvGrpSpPr>
          <p:cNvPr id="28" name="Group 27">
            <a:extLst>
              <a:ext uri="{FF2B5EF4-FFF2-40B4-BE49-F238E27FC236}">
                <a16:creationId xmlns:a16="http://schemas.microsoft.com/office/drawing/2014/main" id="{0DA6C234-AFBE-439B-86D6-BD9958CBDADD}"/>
              </a:ext>
            </a:extLst>
          </p:cNvPr>
          <p:cNvGrpSpPr/>
          <p:nvPr/>
        </p:nvGrpSpPr>
        <p:grpSpPr>
          <a:xfrm>
            <a:off x="9940073" y="4144229"/>
            <a:ext cx="837831" cy="230906"/>
            <a:chOff x="10235487" y="4151492"/>
            <a:chExt cx="837831" cy="230906"/>
          </a:xfrm>
        </p:grpSpPr>
        <p:sp>
          <p:nvSpPr>
            <p:cNvPr id="68" name="TextBox 67">
              <a:extLst>
                <a:ext uri="{FF2B5EF4-FFF2-40B4-BE49-F238E27FC236}">
                  <a16:creationId xmlns:a16="http://schemas.microsoft.com/office/drawing/2014/main" id="{71AD6FE3-6F70-425C-8367-593237E67074}"/>
                </a:ext>
              </a:extLst>
            </p:cNvPr>
            <p:cNvSpPr txBox="1"/>
            <p:nvPr/>
          </p:nvSpPr>
          <p:spPr>
            <a:xfrm>
              <a:off x="10309685" y="4151492"/>
              <a:ext cx="311304" cy="229455"/>
            </a:xfrm>
            <a:prstGeom prst="rect">
              <a:avLst/>
            </a:prstGeom>
            <a:noFill/>
          </p:spPr>
          <p:txBody>
            <a:bodyPr wrap="none" rtlCol="0">
              <a:spAutoFit/>
            </a:bodyPr>
            <a:lstStyle/>
            <a:p>
              <a:r>
                <a:rPr lang="en-US" sz="800" b="1" dirty="0"/>
                <a:t>DA</a:t>
              </a:r>
            </a:p>
          </p:txBody>
        </p:sp>
        <p:sp>
          <p:nvSpPr>
            <p:cNvPr id="70" name="Oval 69">
              <a:extLst>
                <a:ext uri="{FF2B5EF4-FFF2-40B4-BE49-F238E27FC236}">
                  <a16:creationId xmlns:a16="http://schemas.microsoft.com/office/drawing/2014/main" id="{792DCC86-6BA4-4361-8C5F-048D44CD56F6}"/>
                </a:ext>
              </a:extLst>
            </p:cNvPr>
            <p:cNvSpPr>
              <a:spLocks noChangeAspect="1"/>
            </p:cNvSpPr>
            <p:nvPr/>
          </p:nvSpPr>
          <p:spPr>
            <a:xfrm>
              <a:off x="10301766" y="4224469"/>
              <a:ext cx="64551" cy="68749"/>
            </a:xfrm>
            <a:prstGeom prst="ellipse">
              <a:avLst/>
            </a:prstGeom>
            <a:solidFill>
              <a:srgbClr val="5F74C5"/>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7" name="Group 26">
              <a:extLst>
                <a:ext uri="{FF2B5EF4-FFF2-40B4-BE49-F238E27FC236}">
                  <a16:creationId xmlns:a16="http://schemas.microsoft.com/office/drawing/2014/main" id="{CF2FE7E6-A269-4383-8209-E32C9F686B8A}"/>
                </a:ext>
              </a:extLst>
            </p:cNvPr>
            <p:cNvGrpSpPr/>
            <p:nvPr/>
          </p:nvGrpSpPr>
          <p:grpSpPr>
            <a:xfrm>
              <a:off x="10762216" y="4152943"/>
              <a:ext cx="311102" cy="229455"/>
              <a:chOff x="10296602" y="4304407"/>
              <a:chExt cx="311102" cy="229455"/>
            </a:xfrm>
          </p:grpSpPr>
          <p:sp>
            <p:nvSpPr>
              <p:cNvPr id="69" name="TextBox 68">
                <a:extLst>
                  <a:ext uri="{FF2B5EF4-FFF2-40B4-BE49-F238E27FC236}">
                    <a16:creationId xmlns:a16="http://schemas.microsoft.com/office/drawing/2014/main" id="{BAC15A75-DF17-4583-97B1-2DA9A6D20BC9}"/>
                  </a:ext>
                </a:extLst>
              </p:cNvPr>
              <p:cNvSpPr txBox="1"/>
              <p:nvPr/>
            </p:nvSpPr>
            <p:spPr>
              <a:xfrm>
                <a:off x="10320446" y="4304407"/>
                <a:ext cx="287258" cy="229455"/>
              </a:xfrm>
              <a:prstGeom prst="rect">
                <a:avLst/>
              </a:prstGeom>
              <a:noFill/>
            </p:spPr>
            <p:txBody>
              <a:bodyPr wrap="none" rtlCol="0">
                <a:spAutoFit/>
              </a:bodyPr>
              <a:lstStyle/>
              <a:p>
                <a:r>
                  <a:rPr lang="en-US" sz="800" b="1" dirty="0"/>
                  <a:t>TT</a:t>
                </a:r>
              </a:p>
            </p:txBody>
          </p:sp>
          <p:sp>
            <p:nvSpPr>
              <p:cNvPr id="71" name="Isosceles Triangle 70">
                <a:extLst>
                  <a:ext uri="{FF2B5EF4-FFF2-40B4-BE49-F238E27FC236}">
                    <a16:creationId xmlns:a16="http://schemas.microsoft.com/office/drawing/2014/main" id="{28841513-6F89-4CFF-B54B-2055F8A17950}"/>
                  </a:ext>
                </a:extLst>
              </p:cNvPr>
              <p:cNvSpPr>
                <a:spLocks noChangeAspect="1"/>
              </p:cNvSpPr>
              <p:nvPr/>
            </p:nvSpPr>
            <p:spPr>
              <a:xfrm>
                <a:off x="10296602" y="4376885"/>
                <a:ext cx="74879" cy="68749"/>
              </a:xfrm>
              <a:prstGeom prst="triangle">
                <a:avLst/>
              </a:prstGeom>
              <a:solidFill>
                <a:srgbClr val="CA5468"/>
              </a:solidFill>
              <a:ln w="63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2" name="Rectangle 71">
              <a:extLst>
                <a:ext uri="{FF2B5EF4-FFF2-40B4-BE49-F238E27FC236}">
                  <a16:creationId xmlns:a16="http://schemas.microsoft.com/office/drawing/2014/main" id="{D4B5EBC2-076C-4D41-8460-5D5B51D16A5C}"/>
                </a:ext>
              </a:extLst>
            </p:cNvPr>
            <p:cNvSpPr/>
            <p:nvPr/>
          </p:nvSpPr>
          <p:spPr>
            <a:xfrm>
              <a:off x="10235487" y="4170136"/>
              <a:ext cx="821001" cy="18763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 name="Group 1">
            <a:extLst>
              <a:ext uri="{FF2B5EF4-FFF2-40B4-BE49-F238E27FC236}">
                <a16:creationId xmlns:a16="http://schemas.microsoft.com/office/drawing/2014/main" id="{5B42EAF7-64D3-40DA-BA46-90A1DAAC3B08}"/>
              </a:ext>
            </a:extLst>
          </p:cNvPr>
          <p:cNvGrpSpPr/>
          <p:nvPr/>
        </p:nvGrpSpPr>
        <p:grpSpPr>
          <a:xfrm>
            <a:off x="770820" y="1719904"/>
            <a:ext cx="3365885" cy="1882542"/>
            <a:chOff x="649359" y="4176968"/>
            <a:chExt cx="3365885" cy="1882542"/>
          </a:xfrm>
        </p:grpSpPr>
        <p:grpSp>
          <p:nvGrpSpPr>
            <p:cNvPr id="66" name="Group 65">
              <a:extLst>
                <a:ext uri="{FF2B5EF4-FFF2-40B4-BE49-F238E27FC236}">
                  <a16:creationId xmlns:a16="http://schemas.microsoft.com/office/drawing/2014/main" id="{3E243300-B18D-43EA-9209-F04CDC5A38B7}"/>
                </a:ext>
              </a:extLst>
            </p:cNvPr>
            <p:cNvGrpSpPr>
              <a:grpSpLocks noChangeAspect="1"/>
            </p:cNvGrpSpPr>
            <p:nvPr/>
          </p:nvGrpSpPr>
          <p:grpSpPr>
            <a:xfrm>
              <a:off x="649359" y="4501855"/>
              <a:ext cx="3365885" cy="1557655"/>
              <a:chOff x="2704631" y="5371842"/>
              <a:chExt cx="2638885" cy="1221216"/>
            </a:xfrm>
          </p:grpSpPr>
          <p:pic>
            <p:nvPicPr>
              <p:cNvPr id="67" name="Picture 66">
                <a:extLst>
                  <a:ext uri="{FF2B5EF4-FFF2-40B4-BE49-F238E27FC236}">
                    <a16:creationId xmlns:a16="http://schemas.microsoft.com/office/drawing/2014/main" id="{39D2256D-8490-442F-82FE-72877659E344}"/>
                  </a:ext>
                </a:extLst>
              </p:cNvPr>
              <p:cNvPicPr preferRelativeResize="0">
                <a:picLocks noChangeAspect="1"/>
              </p:cNvPicPr>
              <p:nvPr/>
            </p:nvPicPr>
            <p:blipFill rotWithShape="1">
              <a:blip r:embed="rId5" cstate="print">
                <a:extLst>
                  <a:ext uri="{28A0092B-C50C-407E-A947-70E740481C1C}">
                    <a14:useLocalDpi xmlns:a14="http://schemas.microsoft.com/office/drawing/2010/main" val="0"/>
                  </a:ext>
                </a:extLst>
              </a:blip>
              <a:srcRect l="24010" t="3933" r="23785" b="19078"/>
              <a:stretch/>
            </p:blipFill>
            <p:spPr>
              <a:xfrm rot="5400000">
                <a:off x="4089973" y="5339514"/>
                <a:ext cx="1221216" cy="1285871"/>
              </a:xfrm>
              <a:prstGeom prst="rect">
                <a:avLst/>
              </a:prstGeom>
            </p:spPr>
          </p:pic>
          <p:sp>
            <p:nvSpPr>
              <p:cNvPr id="73" name="TextBox 72">
                <a:extLst>
                  <a:ext uri="{FF2B5EF4-FFF2-40B4-BE49-F238E27FC236}">
                    <a16:creationId xmlns:a16="http://schemas.microsoft.com/office/drawing/2014/main" id="{1F8FCE67-E9A8-4549-AE1E-734A19CAA88F}"/>
                  </a:ext>
                </a:extLst>
              </p:cNvPr>
              <p:cNvSpPr txBox="1">
                <a:spLocks/>
              </p:cNvSpPr>
              <p:nvPr/>
            </p:nvSpPr>
            <p:spPr>
              <a:xfrm>
                <a:off x="4280316" y="5828411"/>
                <a:ext cx="808666" cy="590561"/>
              </a:xfrm>
              <a:prstGeom prst="rect">
                <a:avLst/>
              </a:prstGeom>
              <a:noFill/>
              <a:ln w="12700">
                <a:noFill/>
              </a:ln>
            </p:spPr>
            <p:txBody>
              <a:bodyPr wrap="square" rtlCol="0">
                <a:spAutoFit/>
              </a:bodyPr>
              <a:lstStyle/>
              <a:p>
                <a:pPr algn="ctr"/>
                <a:r>
                  <a:rPr lang="en-US" sz="2000" b="1" dirty="0">
                    <a:solidFill>
                      <a:schemeClr val="bg1"/>
                    </a:solidFill>
                  </a:rPr>
                  <a:t>TT</a:t>
                </a:r>
              </a:p>
            </p:txBody>
          </p:sp>
          <p:grpSp>
            <p:nvGrpSpPr>
              <p:cNvPr id="74" name="Group 73">
                <a:extLst>
                  <a:ext uri="{FF2B5EF4-FFF2-40B4-BE49-F238E27FC236}">
                    <a16:creationId xmlns:a16="http://schemas.microsoft.com/office/drawing/2014/main" id="{1CDCB4F2-5A8A-4C19-A2DF-D8992588F75E}"/>
                  </a:ext>
                </a:extLst>
              </p:cNvPr>
              <p:cNvGrpSpPr/>
              <p:nvPr/>
            </p:nvGrpSpPr>
            <p:grpSpPr>
              <a:xfrm>
                <a:off x="2704631" y="5371842"/>
                <a:ext cx="1285870" cy="1221216"/>
                <a:chOff x="4059722" y="4133045"/>
                <a:chExt cx="1285870" cy="1221216"/>
              </a:xfrm>
            </p:grpSpPr>
            <p:pic>
              <p:nvPicPr>
                <p:cNvPr id="75" name="Picture 74">
                  <a:extLst>
                    <a:ext uri="{FF2B5EF4-FFF2-40B4-BE49-F238E27FC236}">
                      <a16:creationId xmlns:a16="http://schemas.microsoft.com/office/drawing/2014/main" id="{A0D113AA-7BEF-40C6-93BF-461D37A587C8}"/>
                    </a:ext>
                  </a:extLst>
                </p:cNvPr>
                <p:cNvPicPr preferRelativeResize="0">
                  <a:picLocks noChangeAspect="1"/>
                </p:cNvPicPr>
                <p:nvPr/>
              </p:nvPicPr>
              <p:blipFill rotWithShape="1">
                <a:blip r:embed="rId6" cstate="print">
                  <a:extLst>
                    <a:ext uri="{28A0092B-C50C-407E-A947-70E740481C1C}">
                      <a14:useLocalDpi xmlns:a14="http://schemas.microsoft.com/office/drawing/2010/main" val="0"/>
                    </a:ext>
                  </a:extLst>
                </a:blip>
                <a:srcRect l="15161" t="8232" r="30000" b="14779"/>
                <a:stretch/>
              </p:blipFill>
              <p:spPr>
                <a:xfrm rot="5400000">
                  <a:off x="4092049" y="4100718"/>
                  <a:ext cx="1221216" cy="1285870"/>
                </a:xfrm>
                <a:prstGeom prst="rect">
                  <a:avLst/>
                </a:prstGeom>
              </p:spPr>
            </p:pic>
            <p:sp>
              <p:nvSpPr>
                <p:cNvPr id="76" name="TextBox 75">
                  <a:extLst>
                    <a:ext uri="{FF2B5EF4-FFF2-40B4-BE49-F238E27FC236}">
                      <a16:creationId xmlns:a16="http://schemas.microsoft.com/office/drawing/2014/main" id="{95E32667-07F0-44A3-9B9C-66381DB70A33}"/>
                    </a:ext>
                  </a:extLst>
                </p:cNvPr>
                <p:cNvSpPr txBox="1">
                  <a:spLocks/>
                </p:cNvSpPr>
                <p:nvPr/>
              </p:nvSpPr>
              <p:spPr>
                <a:xfrm>
                  <a:off x="4168785" y="4571040"/>
                  <a:ext cx="1066223" cy="590561"/>
                </a:xfrm>
                <a:prstGeom prst="rect">
                  <a:avLst/>
                </a:prstGeom>
                <a:noFill/>
                <a:ln w="12700">
                  <a:noFill/>
                </a:ln>
              </p:spPr>
              <p:txBody>
                <a:bodyPr wrap="square" rtlCol="0">
                  <a:spAutoFit/>
                </a:bodyPr>
                <a:lstStyle/>
                <a:p>
                  <a:pPr algn="ctr"/>
                  <a:r>
                    <a:rPr lang="en-US" sz="2000" b="1" dirty="0">
                      <a:solidFill>
                        <a:schemeClr val="bg1"/>
                      </a:solidFill>
                    </a:rPr>
                    <a:t>DA</a:t>
                  </a:r>
                  <a:r>
                    <a:rPr lang="en-US" sz="1000" b="1" dirty="0">
                      <a:solidFill>
                        <a:schemeClr val="bg1"/>
                      </a:solidFill>
                    </a:rPr>
                    <a:t> </a:t>
                  </a:r>
                </a:p>
              </p:txBody>
            </p:sp>
          </p:grpSp>
        </p:grpSp>
        <p:sp>
          <p:nvSpPr>
            <p:cNvPr id="4" name="TextBox 3">
              <a:extLst>
                <a:ext uri="{FF2B5EF4-FFF2-40B4-BE49-F238E27FC236}">
                  <a16:creationId xmlns:a16="http://schemas.microsoft.com/office/drawing/2014/main" id="{0DB2089F-DC3F-489E-BC6A-537A15912058}"/>
                </a:ext>
              </a:extLst>
            </p:cNvPr>
            <p:cNvSpPr txBox="1"/>
            <p:nvPr/>
          </p:nvSpPr>
          <p:spPr>
            <a:xfrm>
              <a:off x="1144138" y="4176968"/>
              <a:ext cx="2374767" cy="338554"/>
            </a:xfrm>
            <a:prstGeom prst="rect">
              <a:avLst/>
            </a:prstGeom>
            <a:noFill/>
          </p:spPr>
          <p:txBody>
            <a:bodyPr wrap="square" rtlCol="0">
              <a:spAutoFit/>
            </a:bodyPr>
            <a:lstStyle/>
            <a:p>
              <a:pPr algn="ctr">
                <a:spcAft>
                  <a:spcPts val="600"/>
                </a:spcAft>
              </a:pPr>
              <a:r>
                <a:rPr lang="en-US" sz="1600" b="1" dirty="0"/>
                <a:t>Lettuce deterioration</a:t>
              </a:r>
            </a:p>
          </p:txBody>
        </p:sp>
      </p:grpSp>
      <p:sp>
        <p:nvSpPr>
          <p:cNvPr id="77" name="TextBox 76">
            <a:extLst>
              <a:ext uri="{FF2B5EF4-FFF2-40B4-BE49-F238E27FC236}">
                <a16:creationId xmlns:a16="http://schemas.microsoft.com/office/drawing/2014/main" id="{A61DF7DF-FA9C-41BF-BE9A-1E264A6012AF}"/>
              </a:ext>
            </a:extLst>
          </p:cNvPr>
          <p:cNvSpPr txBox="1"/>
          <p:nvPr/>
        </p:nvSpPr>
        <p:spPr>
          <a:xfrm>
            <a:off x="941723" y="5012500"/>
            <a:ext cx="10316827" cy="1354217"/>
          </a:xfrm>
          <a:prstGeom prst="rect">
            <a:avLst/>
          </a:prstGeom>
          <a:noFill/>
        </p:spPr>
        <p:txBody>
          <a:bodyPr wrap="square" rtlCol="0">
            <a:spAutoFit/>
          </a:bodyPr>
          <a:lstStyle/>
          <a:p>
            <a:pPr marL="285750" indent="-285750">
              <a:spcAft>
                <a:spcPts val="600"/>
              </a:spcAft>
              <a:buFont typeface="Arial" panose="020B0604020202020204" pitchFamily="34" charset="0"/>
              <a:buChar char="•"/>
            </a:pPr>
            <a:r>
              <a:rPr lang="en-US" dirty="0"/>
              <a:t>The microbiome of processed MAP romaine lettuce shifts extensively during storage</a:t>
            </a:r>
          </a:p>
          <a:p>
            <a:pPr marL="285750" indent="-285750">
              <a:spcAft>
                <a:spcPts val="600"/>
              </a:spcAft>
              <a:buFont typeface="Arial" panose="020B0604020202020204" pitchFamily="34" charset="0"/>
              <a:buChar char="•"/>
            </a:pPr>
            <a:r>
              <a:rPr lang="en-US" dirty="0"/>
              <a:t>During cold storage, there was a 5-fold decline on average (range 1.3 to 52-fold), with a 1.6 times greater decrease on cultivar DA</a:t>
            </a:r>
          </a:p>
          <a:p>
            <a:pPr marL="285750" indent="-285750">
              <a:spcAft>
                <a:spcPts val="600"/>
              </a:spcAft>
              <a:buFont typeface="Arial" panose="020B0604020202020204" pitchFamily="34" charset="0"/>
              <a:buChar char="•"/>
            </a:pPr>
            <a:r>
              <a:rPr lang="en-US" i="1" dirty="0"/>
              <a:t>E. coli </a:t>
            </a:r>
            <a:r>
              <a:rPr lang="en-US" dirty="0"/>
              <a:t>O157:H7 population dynamics were not correlated with the presence of bacterial plant pathogens</a:t>
            </a:r>
          </a:p>
        </p:txBody>
      </p:sp>
      <p:sp>
        <p:nvSpPr>
          <p:cNvPr id="59" name="TextBox 58">
            <a:extLst>
              <a:ext uri="{FF2B5EF4-FFF2-40B4-BE49-F238E27FC236}">
                <a16:creationId xmlns:a16="http://schemas.microsoft.com/office/drawing/2014/main" id="{DC76C731-5D54-4CE3-A50B-E2487E44C312}"/>
              </a:ext>
            </a:extLst>
          </p:cNvPr>
          <p:cNvSpPr txBox="1"/>
          <p:nvPr/>
        </p:nvSpPr>
        <p:spPr>
          <a:xfrm>
            <a:off x="9076800" y="1781903"/>
            <a:ext cx="2380193" cy="338554"/>
          </a:xfrm>
          <a:prstGeom prst="rect">
            <a:avLst/>
          </a:prstGeom>
          <a:noFill/>
        </p:spPr>
        <p:txBody>
          <a:bodyPr wrap="square" rtlCol="0">
            <a:spAutoFit/>
          </a:bodyPr>
          <a:lstStyle/>
          <a:p>
            <a:pPr algn="ctr">
              <a:spcAft>
                <a:spcPts val="600"/>
              </a:spcAft>
            </a:pPr>
            <a:r>
              <a:rPr lang="en-US" sz="1600" b="1" i="1" dirty="0"/>
              <a:t>E. coli </a:t>
            </a:r>
            <a:r>
              <a:rPr lang="en-US" sz="1600" b="1" dirty="0"/>
              <a:t>O157:H7 survival</a:t>
            </a:r>
          </a:p>
        </p:txBody>
      </p:sp>
      <p:grpSp>
        <p:nvGrpSpPr>
          <p:cNvPr id="60" name="Group 59">
            <a:extLst>
              <a:ext uri="{FF2B5EF4-FFF2-40B4-BE49-F238E27FC236}">
                <a16:creationId xmlns:a16="http://schemas.microsoft.com/office/drawing/2014/main" id="{317E6B31-480F-4F2D-8400-B366177375F7}"/>
              </a:ext>
            </a:extLst>
          </p:cNvPr>
          <p:cNvGrpSpPr/>
          <p:nvPr/>
        </p:nvGrpSpPr>
        <p:grpSpPr>
          <a:xfrm>
            <a:off x="4842819" y="1082237"/>
            <a:ext cx="3147353" cy="3908033"/>
            <a:chOff x="8939563" y="1036754"/>
            <a:chExt cx="3147353" cy="3908033"/>
          </a:xfrm>
        </p:grpSpPr>
        <p:grpSp>
          <p:nvGrpSpPr>
            <p:cNvPr id="61" name="Group 60">
              <a:extLst>
                <a:ext uri="{FF2B5EF4-FFF2-40B4-BE49-F238E27FC236}">
                  <a16:creationId xmlns:a16="http://schemas.microsoft.com/office/drawing/2014/main" id="{839A0A75-13E1-4926-8E45-BE0C005BDD68}"/>
                </a:ext>
              </a:extLst>
            </p:cNvPr>
            <p:cNvGrpSpPr/>
            <p:nvPr/>
          </p:nvGrpSpPr>
          <p:grpSpPr>
            <a:xfrm>
              <a:off x="9113637" y="1596646"/>
              <a:ext cx="2734519" cy="3348141"/>
              <a:chOff x="8316529" y="1187886"/>
              <a:chExt cx="2734519" cy="3348141"/>
            </a:xfrm>
          </p:grpSpPr>
          <p:grpSp>
            <p:nvGrpSpPr>
              <p:cNvPr id="63" name="Group 62">
                <a:extLst>
                  <a:ext uri="{FF2B5EF4-FFF2-40B4-BE49-F238E27FC236}">
                    <a16:creationId xmlns:a16="http://schemas.microsoft.com/office/drawing/2014/main" id="{B484934B-00BF-4BE4-AFB7-BD4E8396BBC3}"/>
                  </a:ext>
                </a:extLst>
              </p:cNvPr>
              <p:cNvGrpSpPr/>
              <p:nvPr/>
            </p:nvGrpSpPr>
            <p:grpSpPr>
              <a:xfrm rot="1253385">
                <a:off x="8607052" y="3552449"/>
                <a:ext cx="491611" cy="983578"/>
                <a:chOff x="989752" y="5282005"/>
                <a:chExt cx="491609" cy="777970"/>
              </a:xfrm>
            </p:grpSpPr>
            <p:sp>
              <p:nvSpPr>
                <p:cNvPr id="86" name="TextBox 85">
                  <a:extLst>
                    <a:ext uri="{FF2B5EF4-FFF2-40B4-BE49-F238E27FC236}">
                      <a16:creationId xmlns:a16="http://schemas.microsoft.com/office/drawing/2014/main" id="{D414B2D0-11A6-4810-9497-B939E3107E31}"/>
                    </a:ext>
                  </a:extLst>
                </p:cNvPr>
                <p:cNvSpPr txBox="1"/>
                <p:nvPr/>
              </p:nvSpPr>
              <p:spPr>
                <a:xfrm rot="16200000">
                  <a:off x="755544" y="5594935"/>
                  <a:ext cx="699248" cy="230831"/>
                </a:xfrm>
                <a:prstGeom prst="rect">
                  <a:avLst/>
                </a:prstGeom>
                <a:noFill/>
              </p:spPr>
              <p:txBody>
                <a:bodyPr wrap="square" rtlCol="0">
                  <a:spAutoFit/>
                </a:bodyPr>
                <a:lstStyle/>
                <a:p>
                  <a:pPr marL="0" marR="0" lvl="0" indent="0" algn="r" defTabSz="4572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dirty="0">
                      <a:ln>
                        <a:noFill/>
                      </a:ln>
                      <a:solidFill>
                        <a:prstClr val="black"/>
                      </a:solidFill>
                      <a:effectLst/>
                      <a:uLnTx/>
                      <a:uFillTx/>
                    </a:rPr>
                    <a:t>Pre-storage</a:t>
                  </a:r>
                </a:p>
              </p:txBody>
            </p:sp>
            <p:sp>
              <p:nvSpPr>
                <p:cNvPr id="87" name="TextBox 86">
                  <a:extLst>
                    <a:ext uri="{FF2B5EF4-FFF2-40B4-BE49-F238E27FC236}">
                      <a16:creationId xmlns:a16="http://schemas.microsoft.com/office/drawing/2014/main" id="{9AFAB183-ECAD-4B03-ABE0-F45270D60617}"/>
                    </a:ext>
                  </a:extLst>
                </p:cNvPr>
                <p:cNvSpPr txBox="1"/>
                <p:nvPr/>
              </p:nvSpPr>
              <p:spPr>
                <a:xfrm rot="16200000">
                  <a:off x="949956" y="5491395"/>
                  <a:ext cx="570753" cy="230831"/>
                </a:xfrm>
                <a:prstGeom prst="rect">
                  <a:avLst/>
                </a:prstGeom>
                <a:noFill/>
              </p:spPr>
              <p:txBody>
                <a:bodyPr wrap="square" rtlCol="0">
                  <a:spAutoFit/>
                </a:bodyPr>
                <a:lstStyle/>
                <a:p>
                  <a:pPr marL="0" marR="0" lvl="0" indent="0" algn="r" defTabSz="4572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dirty="0">
                      <a:ln>
                        <a:noFill/>
                      </a:ln>
                      <a:solidFill>
                        <a:prstClr val="black"/>
                      </a:solidFill>
                      <a:effectLst/>
                      <a:uLnTx/>
                      <a:uFillTx/>
                    </a:rPr>
                    <a:t>Midpoint</a:t>
                  </a:r>
                </a:p>
              </p:txBody>
            </p:sp>
            <p:sp>
              <p:nvSpPr>
                <p:cNvPr id="88" name="TextBox 87">
                  <a:extLst>
                    <a:ext uri="{FF2B5EF4-FFF2-40B4-BE49-F238E27FC236}">
                      <a16:creationId xmlns:a16="http://schemas.microsoft.com/office/drawing/2014/main" id="{27F7FE78-9036-4044-8039-2CA14797650B}"/>
                    </a:ext>
                  </a:extLst>
                </p:cNvPr>
                <p:cNvSpPr txBox="1"/>
                <p:nvPr/>
              </p:nvSpPr>
              <p:spPr>
                <a:xfrm rot="16200000">
                  <a:off x="1080569" y="5451966"/>
                  <a:ext cx="570753" cy="230831"/>
                </a:xfrm>
                <a:prstGeom prst="rect">
                  <a:avLst/>
                </a:prstGeom>
                <a:noFill/>
              </p:spPr>
              <p:txBody>
                <a:bodyPr wrap="square" rtlCol="0">
                  <a:spAutoFit/>
                </a:bodyPr>
                <a:lstStyle/>
                <a:p>
                  <a:pPr marL="0" marR="0" lvl="0" indent="0" algn="r" defTabSz="4572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dirty="0">
                      <a:ln>
                        <a:noFill/>
                      </a:ln>
                      <a:solidFill>
                        <a:prstClr val="black"/>
                      </a:solidFill>
                      <a:effectLst/>
                      <a:uLnTx/>
                      <a:uFillTx/>
                    </a:rPr>
                    <a:t>Endpoint</a:t>
                  </a:r>
                </a:p>
              </p:txBody>
            </p:sp>
          </p:grpSp>
          <p:grpSp>
            <p:nvGrpSpPr>
              <p:cNvPr id="64" name="Group 63">
                <a:extLst>
                  <a:ext uri="{FF2B5EF4-FFF2-40B4-BE49-F238E27FC236}">
                    <a16:creationId xmlns:a16="http://schemas.microsoft.com/office/drawing/2014/main" id="{EC2195F4-80C6-442E-8221-EF59DC7205C1}"/>
                  </a:ext>
                </a:extLst>
              </p:cNvPr>
              <p:cNvGrpSpPr/>
              <p:nvPr/>
            </p:nvGrpSpPr>
            <p:grpSpPr>
              <a:xfrm>
                <a:off x="8499273" y="1315705"/>
                <a:ext cx="2551775" cy="2570675"/>
                <a:chOff x="3815568" y="2621157"/>
                <a:chExt cx="2551774" cy="3047364"/>
              </a:xfrm>
            </p:grpSpPr>
            <p:graphicFrame>
              <p:nvGraphicFramePr>
                <p:cNvPr id="84" name="Chart 83">
                  <a:extLst>
                    <a:ext uri="{FF2B5EF4-FFF2-40B4-BE49-F238E27FC236}">
                      <a16:creationId xmlns:a16="http://schemas.microsoft.com/office/drawing/2014/main" id="{B3DA77EF-CFA8-41FA-8223-3B3AE2AAE0FE}"/>
                    </a:ext>
                  </a:extLst>
                </p:cNvPr>
                <p:cNvGraphicFramePr>
                  <a:graphicFrameLocks noChangeAspect="1"/>
                </p:cNvGraphicFramePr>
                <p:nvPr/>
              </p:nvGraphicFramePr>
              <p:xfrm>
                <a:off x="3815568" y="2621157"/>
                <a:ext cx="1715849" cy="3047362"/>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85" name="Chart 84">
                  <a:extLst>
                    <a:ext uri="{FF2B5EF4-FFF2-40B4-BE49-F238E27FC236}">
                      <a16:creationId xmlns:a16="http://schemas.microsoft.com/office/drawing/2014/main" id="{7E06DE91-47E8-4285-B616-CB2DD75F9620}"/>
                    </a:ext>
                  </a:extLst>
                </p:cNvPr>
                <p:cNvGraphicFramePr>
                  <a:graphicFrameLocks noChangeAspect="1"/>
                </p:cNvGraphicFramePr>
                <p:nvPr/>
              </p:nvGraphicFramePr>
              <p:xfrm>
                <a:off x="5088783" y="2621157"/>
                <a:ext cx="1278559" cy="3047364"/>
              </p:xfrm>
              <a:graphic>
                <a:graphicData uri="http://schemas.openxmlformats.org/drawingml/2006/chart">
                  <c:chart xmlns:c="http://schemas.openxmlformats.org/drawingml/2006/chart" xmlns:r="http://schemas.openxmlformats.org/officeDocument/2006/relationships" r:id="rId8"/>
                </a:graphicData>
              </a:graphic>
            </p:graphicFrame>
          </p:grpSp>
          <p:sp>
            <p:nvSpPr>
              <p:cNvPr id="65" name="TextBox 64">
                <a:extLst>
                  <a:ext uri="{FF2B5EF4-FFF2-40B4-BE49-F238E27FC236}">
                    <a16:creationId xmlns:a16="http://schemas.microsoft.com/office/drawing/2014/main" id="{3B1C8601-DC26-48F0-AE90-A1C7DA25C0B8}"/>
                  </a:ext>
                </a:extLst>
              </p:cNvPr>
              <p:cNvSpPr txBox="1"/>
              <p:nvPr/>
            </p:nvSpPr>
            <p:spPr>
              <a:xfrm>
                <a:off x="8589972" y="1187886"/>
                <a:ext cx="809715" cy="246221"/>
              </a:xfrm>
              <a:prstGeom prst="rect">
                <a:avLst/>
              </a:prstGeom>
              <a:noFill/>
            </p:spPr>
            <p:txBody>
              <a:bodyPr wrap="squar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a:ln>
                      <a:noFill/>
                    </a:ln>
                    <a:solidFill>
                      <a:prstClr val="black"/>
                    </a:solidFill>
                    <a:effectLst/>
                    <a:uLnTx/>
                    <a:uFillTx/>
                  </a:rPr>
                  <a:t>Cultivar DA</a:t>
                </a:r>
              </a:p>
            </p:txBody>
          </p:sp>
          <p:sp>
            <p:nvSpPr>
              <p:cNvPr id="78" name="TextBox 77">
                <a:extLst>
                  <a:ext uri="{FF2B5EF4-FFF2-40B4-BE49-F238E27FC236}">
                    <a16:creationId xmlns:a16="http://schemas.microsoft.com/office/drawing/2014/main" id="{78DD86AA-9BD0-4DBE-A142-8EE4B78B19D7}"/>
                  </a:ext>
                </a:extLst>
              </p:cNvPr>
              <p:cNvSpPr txBox="1"/>
              <p:nvPr/>
            </p:nvSpPr>
            <p:spPr>
              <a:xfrm>
                <a:off x="9691729" y="1187886"/>
                <a:ext cx="766536" cy="246221"/>
              </a:xfrm>
              <a:prstGeom prst="rect">
                <a:avLst/>
              </a:prstGeom>
              <a:noFill/>
            </p:spPr>
            <p:txBody>
              <a:bodyPr wrap="squar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a:ln>
                      <a:noFill/>
                    </a:ln>
                    <a:solidFill>
                      <a:prstClr val="black"/>
                    </a:solidFill>
                    <a:effectLst/>
                    <a:uLnTx/>
                    <a:uFillTx/>
                  </a:rPr>
                  <a:t>Cultivar TT</a:t>
                </a:r>
              </a:p>
            </p:txBody>
          </p:sp>
          <p:sp>
            <p:nvSpPr>
              <p:cNvPr id="79" name="TextBox 78">
                <a:extLst>
                  <a:ext uri="{FF2B5EF4-FFF2-40B4-BE49-F238E27FC236}">
                    <a16:creationId xmlns:a16="http://schemas.microsoft.com/office/drawing/2014/main" id="{C2D947C2-A950-4C8F-ADD6-FC334E959B35}"/>
                  </a:ext>
                </a:extLst>
              </p:cNvPr>
              <p:cNvSpPr txBox="1"/>
              <p:nvPr/>
            </p:nvSpPr>
            <p:spPr>
              <a:xfrm rot="16200000">
                <a:off x="7804666" y="2419736"/>
                <a:ext cx="1269947" cy="246221"/>
              </a:xfrm>
              <a:prstGeom prst="rect">
                <a:avLst/>
              </a:prstGeom>
              <a:noFill/>
            </p:spPr>
            <p:txBody>
              <a:bodyPr wrap="square" rtlCol="0">
                <a:sp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a:ln>
                      <a:noFill/>
                    </a:ln>
                    <a:solidFill>
                      <a:prstClr val="black"/>
                    </a:solidFill>
                    <a:effectLst/>
                    <a:uLnTx/>
                    <a:uFillTx/>
                  </a:rPr>
                  <a:t>Relative abundance</a:t>
                </a:r>
              </a:p>
            </p:txBody>
          </p:sp>
          <p:grpSp>
            <p:nvGrpSpPr>
              <p:cNvPr id="80" name="Group 79">
                <a:extLst>
                  <a:ext uri="{FF2B5EF4-FFF2-40B4-BE49-F238E27FC236}">
                    <a16:creationId xmlns:a16="http://schemas.microsoft.com/office/drawing/2014/main" id="{138FE013-C735-4D69-AF77-FB6657489F8C}"/>
                  </a:ext>
                </a:extLst>
              </p:cNvPr>
              <p:cNvGrpSpPr/>
              <p:nvPr/>
            </p:nvGrpSpPr>
            <p:grpSpPr>
              <a:xfrm>
                <a:off x="9699303" y="3602208"/>
                <a:ext cx="538920" cy="884051"/>
                <a:chOff x="5050340" y="3076108"/>
                <a:chExt cx="538922" cy="884050"/>
              </a:xfrm>
            </p:grpSpPr>
            <p:sp>
              <p:nvSpPr>
                <p:cNvPr id="81" name="TextBox 80">
                  <a:extLst>
                    <a:ext uri="{FF2B5EF4-FFF2-40B4-BE49-F238E27FC236}">
                      <a16:creationId xmlns:a16="http://schemas.microsoft.com/office/drawing/2014/main" id="{1A341932-87E9-4007-8EBE-BCE496120DA2}"/>
                    </a:ext>
                  </a:extLst>
                </p:cNvPr>
                <p:cNvSpPr txBox="1"/>
                <p:nvPr/>
              </p:nvSpPr>
              <p:spPr>
                <a:xfrm rot="17453385">
                  <a:off x="4723732" y="3402716"/>
                  <a:ext cx="884050" cy="230833"/>
                </a:xfrm>
                <a:prstGeom prst="rect">
                  <a:avLst/>
                </a:prstGeom>
                <a:noFill/>
              </p:spPr>
              <p:txBody>
                <a:bodyPr wrap="square" rtlCol="0">
                  <a:spAutoFit/>
                </a:bodyPr>
                <a:lstStyle/>
                <a:p>
                  <a:pPr marL="0" marR="0" lvl="0" indent="0" algn="r" defTabSz="4572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dirty="0">
                      <a:ln>
                        <a:noFill/>
                      </a:ln>
                      <a:solidFill>
                        <a:prstClr val="black"/>
                      </a:solidFill>
                      <a:effectLst/>
                      <a:uLnTx/>
                      <a:uFillTx/>
                    </a:rPr>
                    <a:t>Pre-storage</a:t>
                  </a:r>
                </a:p>
              </p:txBody>
            </p:sp>
            <p:sp>
              <p:nvSpPr>
                <p:cNvPr id="82" name="TextBox 81">
                  <a:extLst>
                    <a:ext uri="{FF2B5EF4-FFF2-40B4-BE49-F238E27FC236}">
                      <a16:creationId xmlns:a16="http://schemas.microsoft.com/office/drawing/2014/main" id="{6C076DC6-20DD-4FDA-8A46-719106A29429}"/>
                    </a:ext>
                  </a:extLst>
                </p:cNvPr>
                <p:cNvSpPr txBox="1"/>
                <p:nvPr/>
              </p:nvSpPr>
              <p:spPr>
                <a:xfrm rot="17453385">
                  <a:off x="4973246" y="3326828"/>
                  <a:ext cx="721595" cy="230833"/>
                </a:xfrm>
                <a:prstGeom prst="rect">
                  <a:avLst/>
                </a:prstGeom>
                <a:noFill/>
              </p:spPr>
              <p:txBody>
                <a:bodyPr wrap="square" rtlCol="0">
                  <a:spAutoFit/>
                </a:bodyPr>
                <a:lstStyle/>
                <a:p>
                  <a:pPr marL="0" marR="0" lvl="0" indent="0" algn="r" defTabSz="4572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dirty="0">
                      <a:ln>
                        <a:noFill/>
                      </a:ln>
                      <a:solidFill>
                        <a:prstClr val="black"/>
                      </a:solidFill>
                      <a:effectLst/>
                      <a:uLnTx/>
                      <a:uFillTx/>
                    </a:rPr>
                    <a:t>Midpoint</a:t>
                  </a:r>
                </a:p>
              </p:txBody>
            </p:sp>
            <p:sp>
              <p:nvSpPr>
                <p:cNvPr id="83" name="TextBox 82">
                  <a:extLst>
                    <a:ext uri="{FF2B5EF4-FFF2-40B4-BE49-F238E27FC236}">
                      <a16:creationId xmlns:a16="http://schemas.microsoft.com/office/drawing/2014/main" id="{41D555C8-D333-4C15-BE81-AB771D09C8AF}"/>
                    </a:ext>
                  </a:extLst>
                </p:cNvPr>
                <p:cNvSpPr txBox="1"/>
                <p:nvPr/>
              </p:nvSpPr>
              <p:spPr>
                <a:xfrm rot="17453385">
                  <a:off x="5113048" y="3326828"/>
                  <a:ext cx="721595" cy="230833"/>
                </a:xfrm>
                <a:prstGeom prst="rect">
                  <a:avLst/>
                </a:prstGeom>
                <a:noFill/>
              </p:spPr>
              <p:txBody>
                <a:bodyPr wrap="square" rtlCol="0">
                  <a:spAutoFit/>
                </a:bodyPr>
                <a:lstStyle/>
                <a:p>
                  <a:pPr marL="0" marR="0" lvl="0" indent="0" algn="r" defTabSz="4572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dirty="0">
                      <a:ln>
                        <a:noFill/>
                      </a:ln>
                      <a:solidFill>
                        <a:prstClr val="black"/>
                      </a:solidFill>
                      <a:effectLst/>
                      <a:uLnTx/>
                      <a:uFillTx/>
                    </a:rPr>
                    <a:t>Endpoint</a:t>
                  </a:r>
                </a:p>
              </p:txBody>
            </p:sp>
          </p:grpSp>
        </p:grpSp>
        <p:sp>
          <p:nvSpPr>
            <p:cNvPr id="62" name="TextBox 61">
              <a:extLst>
                <a:ext uri="{FF2B5EF4-FFF2-40B4-BE49-F238E27FC236}">
                  <a16:creationId xmlns:a16="http://schemas.microsoft.com/office/drawing/2014/main" id="{B29363E2-ABD7-48FA-8DFA-F17D4B246F7E}"/>
                </a:ext>
              </a:extLst>
            </p:cNvPr>
            <p:cNvSpPr txBox="1"/>
            <p:nvPr/>
          </p:nvSpPr>
          <p:spPr>
            <a:xfrm>
              <a:off x="8939563" y="1036754"/>
              <a:ext cx="3147353" cy="584775"/>
            </a:xfrm>
            <a:prstGeom prst="rect">
              <a:avLst/>
            </a:prstGeom>
            <a:noFill/>
          </p:spPr>
          <p:txBody>
            <a:bodyPr wrap="square" rtlCol="0">
              <a:spAutoFit/>
            </a:bodyPr>
            <a:lstStyle/>
            <a:p>
              <a:pPr algn="ctr"/>
              <a:r>
                <a:rPr lang="en-US" sz="1600" b="1" dirty="0"/>
                <a:t>Bacterial communities of processed lettuce stored at 6°C</a:t>
              </a:r>
            </a:p>
          </p:txBody>
        </p:sp>
      </p:grpSp>
    </p:spTree>
    <p:extLst>
      <p:ext uri="{BB962C8B-B14F-4D97-AF65-F5344CB8AC3E}">
        <p14:creationId xmlns:p14="http://schemas.microsoft.com/office/powerpoint/2010/main" val="6949830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Logo&#10;&#10;Description automatically generated">
            <a:extLst>
              <a:ext uri="{FF2B5EF4-FFF2-40B4-BE49-F238E27FC236}">
                <a16:creationId xmlns:a16="http://schemas.microsoft.com/office/drawing/2014/main" id="{2D57B780-F5C8-4143-9931-321F785659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53799" y="0"/>
            <a:ext cx="838201" cy="957073"/>
          </a:xfrm>
          <a:prstGeom prst="rect">
            <a:avLst/>
          </a:prstGeom>
        </p:spPr>
      </p:pic>
      <p:sp>
        <p:nvSpPr>
          <p:cNvPr id="80" name="Title 1">
            <a:extLst>
              <a:ext uri="{FF2B5EF4-FFF2-40B4-BE49-F238E27FC236}">
                <a16:creationId xmlns:a16="http://schemas.microsoft.com/office/drawing/2014/main" id="{E7B88818-D02C-4C23-A43E-ED57DEE65AD6}"/>
              </a:ext>
            </a:extLst>
          </p:cNvPr>
          <p:cNvSpPr txBox="1">
            <a:spLocks/>
          </p:cNvSpPr>
          <p:nvPr/>
        </p:nvSpPr>
        <p:spPr>
          <a:xfrm>
            <a:off x="493624" y="77719"/>
            <a:ext cx="10734675" cy="91183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b="1" dirty="0">
                <a:solidFill>
                  <a:schemeClr val="accent1">
                    <a:lumMod val="75000"/>
                  </a:schemeClr>
                </a:solidFill>
                <a:latin typeface="+mn-lt"/>
              </a:rPr>
              <a:t>Harvest season was identified as an important factor associated with greater </a:t>
            </a:r>
            <a:r>
              <a:rPr lang="en-US" sz="2800" b="1" i="1" dirty="0">
                <a:solidFill>
                  <a:schemeClr val="accent1">
                    <a:lumMod val="75000"/>
                  </a:schemeClr>
                </a:solidFill>
                <a:latin typeface="+mn-lt"/>
              </a:rPr>
              <a:t>E. coli </a:t>
            </a:r>
            <a:r>
              <a:rPr lang="en-US" sz="2800" b="1" dirty="0">
                <a:solidFill>
                  <a:schemeClr val="accent1">
                    <a:lumMod val="75000"/>
                  </a:schemeClr>
                </a:solidFill>
                <a:latin typeface="+mn-lt"/>
              </a:rPr>
              <a:t>O157:H7 survival in cold stored MAP lettuce</a:t>
            </a:r>
          </a:p>
        </p:txBody>
      </p:sp>
      <p:sp>
        <p:nvSpPr>
          <p:cNvPr id="7" name="TextBox 6">
            <a:extLst>
              <a:ext uri="{FF2B5EF4-FFF2-40B4-BE49-F238E27FC236}">
                <a16:creationId xmlns:a16="http://schemas.microsoft.com/office/drawing/2014/main" id="{DC715E02-F73C-4901-94B4-3F119122B725}"/>
              </a:ext>
            </a:extLst>
          </p:cNvPr>
          <p:cNvSpPr txBox="1"/>
          <p:nvPr/>
        </p:nvSpPr>
        <p:spPr>
          <a:xfrm>
            <a:off x="1100137" y="1272001"/>
            <a:ext cx="9934576" cy="707886"/>
          </a:xfrm>
          <a:prstGeom prst="rect">
            <a:avLst/>
          </a:prstGeom>
          <a:noFill/>
        </p:spPr>
        <p:txBody>
          <a:bodyPr wrap="square" rtlCol="0">
            <a:spAutoFit/>
          </a:bodyPr>
          <a:lstStyle/>
          <a:p>
            <a:pPr algn="ctr"/>
            <a:r>
              <a:rPr lang="en-US" sz="2000" b="1" dirty="0"/>
              <a:t>Classification tree based on recursive partitioning to determine independent variables predicting change in EcO157 population size</a:t>
            </a:r>
            <a:endParaRPr lang="en-US" sz="2000" dirty="0"/>
          </a:p>
        </p:txBody>
      </p:sp>
      <p:sp>
        <p:nvSpPr>
          <p:cNvPr id="65" name="TextBox 64">
            <a:extLst>
              <a:ext uri="{FF2B5EF4-FFF2-40B4-BE49-F238E27FC236}">
                <a16:creationId xmlns:a16="http://schemas.microsoft.com/office/drawing/2014/main" id="{F89DB704-EC95-4910-A7DA-D2AD23BC4464}"/>
              </a:ext>
            </a:extLst>
          </p:cNvPr>
          <p:cNvSpPr txBox="1"/>
          <p:nvPr/>
        </p:nvSpPr>
        <p:spPr>
          <a:xfrm>
            <a:off x="8023053" y="2708737"/>
            <a:ext cx="3330733" cy="3262432"/>
          </a:xfrm>
          <a:prstGeom prst="rect">
            <a:avLst/>
          </a:prstGeom>
          <a:noFill/>
        </p:spPr>
        <p:txBody>
          <a:bodyPr wrap="square" rtlCol="0">
            <a:spAutoFit/>
          </a:bodyPr>
          <a:lstStyle/>
          <a:p>
            <a:r>
              <a:rPr lang="en-US" b="1" dirty="0"/>
              <a:t>Variables included:</a:t>
            </a:r>
          </a:p>
          <a:p>
            <a:pPr marL="171450" indent="-91440">
              <a:spcAft>
                <a:spcPts val="1200"/>
              </a:spcAft>
              <a:buFont typeface="Arial" panose="020B0604020202020204" pitchFamily="34" charset="0"/>
              <a:buChar char="•"/>
            </a:pPr>
            <a:r>
              <a:rPr lang="en-US" sz="1600" dirty="0"/>
              <a:t>Field (conventional, experimental)</a:t>
            </a:r>
          </a:p>
          <a:p>
            <a:pPr marL="171450" indent="-91440">
              <a:spcAft>
                <a:spcPts val="1200"/>
              </a:spcAft>
              <a:buFont typeface="Arial" panose="020B0604020202020204" pitchFamily="34" charset="0"/>
              <a:buChar char="•"/>
            </a:pPr>
            <a:r>
              <a:rPr lang="en-US" sz="1600" dirty="0"/>
              <a:t>Season (spring, fall)</a:t>
            </a:r>
          </a:p>
          <a:p>
            <a:pPr marL="171450" indent="-91440">
              <a:spcAft>
                <a:spcPts val="1200"/>
              </a:spcAft>
              <a:buFont typeface="Arial" panose="020B0604020202020204" pitchFamily="34" charset="0"/>
              <a:buChar char="•"/>
            </a:pPr>
            <a:r>
              <a:rPr lang="en-US" sz="1600" dirty="0"/>
              <a:t>Cultivar (DA, TT)</a:t>
            </a:r>
          </a:p>
          <a:p>
            <a:pPr marL="171450" indent="-91440">
              <a:spcAft>
                <a:spcPts val="1200"/>
              </a:spcAft>
              <a:buFont typeface="Arial" panose="020B0604020202020204" pitchFamily="34" charset="0"/>
              <a:buChar char="•"/>
            </a:pPr>
            <a:r>
              <a:rPr lang="en-US" sz="1600" dirty="0"/>
              <a:t>Storage temperature (6°C, 24°C)</a:t>
            </a:r>
          </a:p>
          <a:p>
            <a:pPr marL="171450" indent="-91440">
              <a:spcAft>
                <a:spcPts val="1200"/>
              </a:spcAft>
              <a:buFont typeface="Arial" panose="020B0604020202020204" pitchFamily="34" charset="0"/>
              <a:buChar char="•"/>
            </a:pPr>
            <a:r>
              <a:rPr lang="en-US" sz="1600" dirty="0"/>
              <a:t>Bag atmosphere (%O</a:t>
            </a:r>
            <a:r>
              <a:rPr lang="en-US" sz="1600" baseline="-25000" dirty="0"/>
              <a:t>2</a:t>
            </a:r>
            <a:r>
              <a:rPr lang="en-US" sz="1600" dirty="0"/>
              <a:t>, %CO</a:t>
            </a:r>
            <a:r>
              <a:rPr lang="en-US" sz="1600" baseline="-25000" dirty="0"/>
              <a:t>2</a:t>
            </a:r>
            <a:r>
              <a:rPr lang="en-US" sz="1600" dirty="0"/>
              <a:t>, %N</a:t>
            </a:r>
            <a:r>
              <a:rPr lang="en-US" sz="1600" baseline="-25000" dirty="0"/>
              <a:t>2</a:t>
            </a:r>
            <a:r>
              <a:rPr lang="en-US" sz="1600" dirty="0"/>
              <a:t>)</a:t>
            </a:r>
          </a:p>
          <a:p>
            <a:pPr marL="171450" indent="-91440">
              <a:spcAft>
                <a:spcPts val="1200"/>
              </a:spcAft>
              <a:buFont typeface="Arial" panose="020B0604020202020204" pitchFamily="34" charset="0"/>
              <a:buChar char="•"/>
            </a:pPr>
            <a:r>
              <a:rPr lang="en-US" sz="1600" dirty="0"/>
              <a:t>Decay rating</a:t>
            </a:r>
          </a:p>
          <a:p>
            <a:pPr marL="171450" indent="-91440">
              <a:spcAft>
                <a:spcPts val="1200"/>
              </a:spcAft>
              <a:buFont typeface="Arial" panose="020B0604020202020204" pitchFamily="34" charset="0"/>
              <a:buChar char="•"/>
            </a:pPr>
            <a:r>
              <a:rPr lang="en-US" sz="1600" dirty="0"/>
              <a:t>Alpha diversity (species richness, Shannon Index)</a:t>
            </a:r>
          </a:p>
        </p:txBody>
      </p:sp>
      <p:grpSp>
        <p:nvGrpSpPr>
          <p:cNvPr id="2" name="Group 1">
            <a:extLst>
              <a:ext uri="{FF2B5EF4-FFF2-40B4-BE49-F238E27FC236}">
                <a16:creationId xmlns:a16="http://schemas.microsoft.com/office/drawing/2014/main" id="{A6899D43-E7F9-42B4-9FA3-01F3483FF2BE}"/>
              </a:ext>
            </a:extLst>
          </p:cNvPr>
          <p:cNvGrpSpPr/>
          <p:nvPr/>
        </p:nvGrpSpPr>
        <p:grpSpPr>
          <a:xfrm>
            <a:off x="997671" y="2208239"/>
            <a:ext cx="6633895" cy="3884702"/>
            <a:chOff x="997671" y="2208239"/>
            <a:chExt cx="6633895" cy="3884702"/>
          </a:xfrm>
        </p:grpSpPr>
        <p:sp>
          <p:nvSpPr>
            <p:cNvPr id="32" name="Freeform: Shape 31">
              <a:extLst>
                <a:ext uri="{FF2B5EF4-FFF2-40B4-BE49-F238E27FC236}">
                  <a16:creationId xmlns:a16="http://schemas.microsoft.com/office/drawing/2014/main" id="{67CBBE35-3F77-4810-85A0-0B2D27471C7A}"/>
                </a:ext>
              </a:extLst>
            </p:cNvPr>
            <p:cNvSpPr/>
            <p:nvPr/>
          </p:nvSpPr>
          <p:spPr>
            <a:xfrm>
              <a:off x="3024232" y="2525047"/>
              <a:ext cx="1590011" cy="538830"/>
            </a:xfrm>
            <a:custGeom>
              <a:avLst/>
              <a:gdLst>
                <a:gd name="connsiteX0" fmla="*/ 0 w 10000"/>
                <a:gd name="connsiteY0" fmla="*/ 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0"/>
                  </a:moveTo>
                  <a:lnTo>
                    <a:pt x="10000" y="0"/>
                  </a:lnTo>
                  <a:lnTo>
                    <a:pt x="10000" y="10000"/>
                  </a:lnTo>
                  <a:lnTo>
                    <a:pt x="0" y="10000"/>
                  </a:lnTo>
                  <a:lnTo>
                    <a:pt x="0" y="0"/>
                  </a:lnTo>
                  <a:close/>
                </a:path>
              </a:pathLst>
            </a:custGeom>
            <a:solidFill>
              <a:sysClr val="window" lastClr="FFFFFF">
                <a:hueOff val="0"/>
                <a:satOff val="0"/>
                <a:lumOff val="0"/>
                <a:alphaOff val="0"/>
              </a:sysClr>
            </a:solidFill>
            <a:ln w="12700" cap="flat" cmpd="sng" algn="ctr">
              <a:solidFill>
                <a:sysClr val="windowText" lastClr="000000">
                  <a:shade val="80000"/>
                  <a:hueOff val="0"/>
                  <a:satOff val="0"/>
                  <a:lumOff val="0"/>
                  <a:alphaOff val="0"/>
                </a:sysClr>
              </a:solidFill>
              <a:prstDash val="solid"/>
              <a:miter lim="800000"/>
            </a:ln>
            <a:effectLst/>
          </p:spPr>
          <p:style>
            <a:lnRef idx="2">
              <a:scrgbClr r="0" g="0" b="0"/>
            </a:lnRef>
            <a:fillRef idx="1">
              <a:scrgbClr r="0" g="0" b="0"/>
            </a:fillRef>
            <a:effectRef idx="0">
              <a:scrgbClr r="0" g="0" b="0"/>
            </a:effectRef>
            <a:fontRef idx="minor">
              <a:schemeClr val="dk1">
                <a:hueOff val="0"/>
                <a:satOff val="0"/>
                <a:lumOff val="0"/>
                <a:alphaOff val="0"/>
              </a:schemeClr>
            </a:fontRef>
          </p:style>
          <p:txBody>
            <a:bodyPr spcFirstLastPara="0" vert="horz" wrap="square" lIns="41911" tIns="41911" rIns="41911" bIns="41911" numCol="1" spcCol="1270" anchor="ctr" anchorCtr="0">
              <a:noAutofit/>
            </a:bodyPr>
            <a:lstStyle/>
            <a:p>
              <a:pPr algn="ctr" defTabSz="488938">
                <a:lnSpc>
                  <a:spcPct val="90000"/>
                </a:lnSpc>
                <a:spcBef>
                  <a:spcPct val="0"/>
                </a:spcBef>
                <a:spcAft>
                  <a:spcPct val="35000"/>
                </a:spcAft>
              </a:pPr>
              <a:r>
                <a:rPr lang="en-US" sz="1200" b="1" dirty="0">
                  <a:solidFill>
                    <a:sysClr val="windowText" lastClr="000000">
                      <a:hueOff val="0"/>
                      <a:satOff val="0"/>
                      <a:lumOff val="0"/>
                      <a:alphaOff val="0"/>
                    </a:sysClr>
                  </a:solidFill>
                </a:rPr>
                <a:t>∆Log (EcO157 CFU/g) </a:t>
              </a:r>
            </a:p>
            <a:p>
              <a:pPr algn="ctr" defTabSz="488938">
                <a:lnSpc>
                  <a:spcPct val="90000"/>
                </a:lnSpc>
                <a:spcBef>
                  <a:spcPct val="0"/>
                </a:spcBef>
                <a:spcAft>
                  <a:spcPct val="35000"/>
                </a:spcAft>
              </a:pPr>
              <a:r>
                <a:rPr lang="en-US" sz="1200" b="1" i="1" dirty="0">
                  <a:solidFill>
                    <a:sysClr val="windowText" lastClr="000000">
                      <a:hueOff val="0"/>
                      <a:satOff val="0"/>
                      <a:lumOff val="0"/>
                      <a:alphaOff val="0"/>
                    </a:sysClr>
                  </a:solidFill>
                </a:rPr>
                <a:t>n </a:t>
              </a:r>
              <a:r>
                <a:rPr lang="en-US" sz="1200" b="1" dirty="0">
                  <a:solidFill>
                    <a:sysClr val="windowText" lastClr="000000">
                      <a:hueOff val="0"/>
                      <a:satOff val="0"/>
                      <a:lumOff val="0"/>
                      <a:alphaOff val="0"/>
                    </a:sysClr>
                  </a:solidFill>
                </a:rPr>
                <a:t>= 90</a:t>
              </a:r>
              <a:r>
                <a:rPr lang="en-US" sz="1200" dirty="0">
                  <a:solidFill>
                    <a:sysClr val="windowText" lastClr="000000">
                      <a:hueOff val="0"/>
                      <a:satOff val="0"/>
                      <a:lumOff val="0"/>
                      <a:alphaOff val="0"/>
                    </a:sysClr>
                  </a:solidFill>
                </a:rPr>
                <a:t>  </a:t>
              </a:r>
            </a:p>
          </p:txBody>
        </p:sp>
        <p:sp>
          <p:nvSpPr>
            <p:cNvPr id="33" name="Freeform: Shape 32">
              <a:extLst>
                <a:ext uri="{FF2B5EF4-FFF2-40B4-BE49-F238E27FC236}">
                  <a16:creationId xmlns:a16="http://schemas.microsoft.com/office/drawing/2014/main" id="{E0F9ED4A-3DF7-45C8-A0DD-F74515FB0FD0}"/>
                </a:ext>
              </a:extLst>
            </p:cNvPr>
            <p:cNvSpPr/>
            <p:nvPr/>
          </p:nvSpPr>
          <p:spPr>
            <a:xfrm>
              <a:off x="1967132" y="3063878"/>
              <a:ext cx="1838761" cy="215533"/>
            </a:xfrm>
            <a:custGeom>
              <a:avLst/>
              <a:gdLst/>
              <a:ahLst/>
              <a:cxnLst/>
              <a:rect l="0" t="0" r="0" b="0"/>
              <a:pathLst>
                <a:path>
                  <a:moveTo>
                    <a:pt x="1744824" y="0"/>
                  </a:moveTo>
                  <a:lnTo>
                    <a:pt x="1744824" y="102260"/>
                  </a:lnTo>
                  <a:lnTo>
                    <a:pt x="0" y="102260"/>
                  </a:lnTo>
                  <a:lnTo>
                    <a:pt x="0" y="204521"/>
                  </a:lnTo>
                </a:path>
              </a:pathLst>
            </a:custGeom>
            <a:noFill/>
            <a:ln w="12700" cap="flat" cmpd="sng" algn="ctr">
              <a:solidFill>
                <a:sysClr val="windowText" lastClr="000000">
                  <a:shade val="60000"/>
                  <a:hueOff val="0"/>
                  <a:satOff val="0"/>
                  <a:lumOff val="0"/>
                  <a:alphaOff val="0"/>
                </a:sysClr>
              </a:solidFill>
              <a:prstDash val="solid"/>
              <a:miter lim="800000"/>
            </a:ln>
            <a:effectLst/>
          </p:spPr>
          <p:style>
            <a:lnRef idx="2">
              <a:scrgbClr r="0" g="0" b="0"/>
            </a:lnRef>
            <a:fillRef idx="0">
              <a:scrgbClr r="0" g="0" b="0"/>
            </a:fillRef>
            <a:effectRef idx="0">
              <a:scrgbClr r="0" g="0" b="0"/>
            </a:effectRef>
            <a:fontRef idx="minor">
              <a:schemeClr val="tx1">
                <a:hueOff val="0"/>
                <a:satOff val="0"/>
                <a:lumOff val="0"/>
                <a:alphaOff val="0"/>
              </a:schemeClr>
            </a:fontRef>
          </p:style>
        </p:sp>
        <p:sp>
          <p:nvSpPr>
            <p:cNvPr id="34" name="Freeform: Shape 33">
              <a:extLst>
                <a:ext uri="{FF2B5EF4-FFF2-40B4-BE49-F238E27FC236}">
                  <a16:creationId xmlns:a16="http://schemas.microsoft.com/office/drawing/2014/main" id="{81D7DC2E-21E1-4C61-8F1F-9FDA1F5ACFCA}"/>
                </a:ext>
              </a:extLst>
            </p:cNvPr>
            <p:cNvSpPr/>
            <p:nvPr/>
          </p:nvSpPr>
          <p:spPr>
            <a:xfrm>
              <a:off x="1569716" y="3279410"/>
              <a:ext cx="808246" cy="538830"/>
            </a:xfrm>
            <a:custGeom>
              <a:avLst/>
              <a:gdLst>
                <a:gd name="connsiteX0" fmla="*/ 0 w 10000"/>
                <a:gd name="connsiteY0" fmla="*/ 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0"/>
                  </a:moveTo>
                  <a:lnTo>
                    <a:pt x="10000" y="0"/>
                  </a:lnTo>
                  <a:lnTo>
                    <a:pt x="10000" y="10000"/>
                  </a:lnTo>
                  <a:lnTo>
                    <a:pt x="0" y="10000"/>
                  </a:lnTo>
                  <a:lnTo>
                    <a:pt x="0" y="0"/>
                  </a:lnTo>
                  <a:close/>
                </a:path>
              </a:pathLst>
            </a:custGeom>
            <a:solidFill>
              <a:schemeClr val="accent1">
                <a:lumMod val="20000"/>
                <a:lumOff val="80000"/>
              </a:schemeClr>
            </a:solidFill>
            <a:ln w="12700" cap="flat" cmpd="sng" algn="ctr">
              <a:solidFill>
                <a:sysClr val="windowText" lastClr="000000">
                  <a:shade val="80000"/>
                  <a:hueOff val="0"/>
                  <a:satOff val="0"/>
                  <a:lumOff val="0"/>
                  <a:alphaOff val="0"/>
                </a:sysClr>
              </a:solidFill>
              <a:prstDash val="solid"/>
              <a:miter lim="800000"/>
            </a:ln>
            <a:effectLst/>
          </p:spPr>
          <p:style>
            <a:lnRef idx="2">
              <a:scrgbClr r="0" g="0" b="0"/>
            </a:lnRef>
            <a:fillRef idx="1">
              <a:scrgbClr r="0" g="0" b="0"/>
            </a:fillRef>
            <a:effectRef idx="0">
              <a:scrgbClr r="0" g="0" b="0"/>
            </a:effectRef>
            <a:fontRef idx="minor">
              <a:schemeClr val="dk1">
                <a:hueOff val="0"/>
                <a:satOff val="0"/>
                <a:lumOff val="0"/>
                <a:alphaOff val="0"/>
              </a:schemeClr>
            </a:fontRef>
          </p:style>
          <p:txBody>
            <a:bodyPr spcFirstLastPara="0" vert="horz" wrap="square" lIns="30480" tIns="30480" rIns="30480" bIns="30480" numCol="1" spcCol="1270" anchor="ctr" anchorCtr="0">
              <a:noAutofit/>
            </a:bodyPr>
            <a:lstStyle/>
            <a:p>
              <a:pPr algn="ctr" defTabSz="355591">
                <a:lnSpc>
                  <a:spcPct val="90000"/>
                </a:lnSpc>
                <a:spcBef>
                  <a:spcPct val="0"/>
                </a:spcBef>
                <a:spcAft>
                  <a:spcPct val="35000"/>
                </a:spcAft>
              </a:pPr>
              <a:r>
                <a:rPr lang="en-US" sz="1200" b="1" dirty="0">
                  <a:solidFill>
                    <a:sysClr val="windowText" lastClr="000000">
                      <a:hueOff val="0"/>
                      <a:satOff val="0"/>
                      <a:lumOff val="0"/>
                      <a:alphaOff val="0"/>
                    </a:sysClr>
                  </a:solidFill>
                </a:rPr>
                <a:t>6°C</a:t>
              </a:r>
            </a:p>
          </p:txBody>
        </p:sp>
        <p:sp>
          <p:nvSpPr>
            <p:cNvPr id="35" name="Freeform: Shape 34">
              <a:extLst>
                <a:ext uri="{FF2B5EF4-FFF2-40B4-BE49-F238E27FC236}">
                  <a16:creationId xmlns:a16="http://schemas.microsoft.com/office/drawing/2014/main" id="{FACE7FF0-A613-4696-900A-51A8920F25EA}"/>
                </a:ext>
              </a:extLst>
            </p:cNvPr>
            <p:cNvSpPr/>
            <p:nvPr/>
          </p:nvSpPr>
          <p:spPr>
            <a:xfrm>
              <a:off x="1406025" y="3818241"/>
              <a:ext cx="525360" cy="215532"/>
            </a:xfrm>
            <a:custGeom>
              <a:avLst/>
              <a:gdLst/>
              <a:ahLst/>
              <a:cxnLst/>
              <a:rect l="0" t="0" r="0" b="0"/>
              <a:pathLst>
                <a:path>
                  <a:moveTo>
                    <a:pt x="498521" y="0"/>
                  </a:moveTo>
                  <a:lnTo>
                    <a:pt x="498521" y="102260"/>
                  </a:lnTo>
                  <a:lnTo>
                    <a:pt x="0" y="102260"/>
                  </a:lnTo>
                  <a:lnTo>
                    <a:pt x="0" y="204521"/>
                  </a:lnTo>
                </a:path>
              </a:pathLst>
            </a:custGeom>
            <a:noFill/>
            <a:ln w="12700" cap="flat" cmpd="sng" algn="ctr">
              <a:solidFill>
                <a:sysClr val="windowText" lastClr="000000">
                  <a:shade val="80000"/>
                  <a:hueOff val="0"/>
                  <a:satOff val="0"/>
                  <a:lumOff val="0"/>
                  <a:alphaOff val="0"/>
                </a:sysClr>
              </a:solidFill>
              <a:prstDash val="solid"/>
              <a:miter lim="800000"/>
            </a:ln>
            <a:effectLst/>
          </p:spPr>
          <p:style>
            <a:lnRef idx="2">
              <a:scrgbClr r="0" g="0" b="0"/>
            </a:lnRef>
            <a:fillRef idx="0">
              <a:scrgbClr r="0" g="0" b="0"/>
            </a:fillRef>
            <a:effectRef idx="0">
              <a:scrgbClr r="0" g="0" b="0"/>
            </a:effectRef>
            <a:fontRef idx="minor">
              <a:schemeClr val="tx1">
                <a:hueOff val="0"/>
                <a:satOff val="0"/>
                <a:lumOff val="0"/>
                <a:alphaOff val="0"/>
              </a:schemeClr>
            </a:fontRef>
          </p:style>
        </p:sp>
        <p:sp>
          <p:nvSpPr>
            <p:cNvPr id="36" name="Freeform: Shape 35">
              <a:extLst>
                <a:ext uri="{FF2B5EF4-FFF2-40B4-BE49-F238E27FC236}">
                  <a16:creationId xmlns:a16="http://schemas.microsoft.com/office/drawing/2014/main" id="{C09887D2-6613-42B1-B49B-EE2D8655FCAB}"/>
                </a:ext>
              </a:extLst>
            </p:cNvPr>
            <p:cNvSpPr/>
            <p:nvPr/>
          </p:nvSpPr>
          <p:spPr>
            <a:xfrm>
              <a:off x="1044355" y="4003936"/>
              <a:ext cx="808246" cy="519808"/>
            </a:xfrm>
            <a:custGeom>
              <a:avLst/>
              <a:gdLst>
                <a:gd name="connsiteX0" fmla="*/ 0 w 766955"/>
                <a:gd name="connsiteY0" fmla="*/ 255652 h 511303"/>
                <a:gd name="connsiteX1" fmla="*/ 383478 w 766955"/>
                <a:gd name="connsiteY1" fmla="*/ 0 h 511303"/>
                <a:gd name="connsiteX2" fmla="*/ 766956 w 766955"/>
                <a:gd name="connsiteY2" fmla="*/ 255652 h 511303"/>
                <a:gd name="connsiteX3" fmla="*/ 383478 w 766955"/>
                <a:gd name="connsiteY3" fmla="*/ 511304 h 511303"/>
                <a:gd name="connsiteX4" fmla="*/ 0 w 766955"/>
                <a:gd name="connsiteY4" fmla="*/ 255652 h 5113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6955" h="511303">
                  <a:moveTo>
                    <a:pt x="0" y="255652"/>
                  </a:moveTo>
                  <a:cubicBezTo>
                    <a:pt x="0" y="114459"/>
                    <a:pt x="171689" y="0"/>
                    <a:pt x="383478" y="0"/>
                  </a:cubicBezTo>
                  <a:cubicBezTo>
                    <a:pt x="595267" y="0"/>
                    <a:pt x="766956" y="114459"/>
                    <a:pt x="766956" y="255652"/>
                  </a:cubicBezTo>
                  <a:cubicBezTo>
                    <a:pt x="766956" y="396845"/>
                    <a:pt x="595267" y="511304"/>
                    <a:pt x="383478" y="511304"/>
                  </a:cubicBezTo>
                  <a:cubicBezTo>
                    <a:pt x="171689" y="511304"/>
                    <a:pt x="0" y="396845"/>
                    <a:pt x="0" y="255652"/>
                  </a:cubicBezTo>
                  <a:close/>
                </a:path>
              </a:pathLst>
            </a:custGeom>
            <a:solidFill>
              <a:schemeClr val="accent1">
                <a:lumMod val="40000"/>
                <a:lumOff val="60000"/>
              </a:schemeClr>
            </a:solidFill>
            <a:ln w="12700" cap="flat" cmpd="sng" algn="ctr">
              <a:solidFill>
                <a:sysClr val="windowText" lastClr="000000">
                  <a:shade val="80000"/>
                  <a:hueOff val="0"/>
                  <a:satOff val="0"/>
                  <a:lumOff val="0"/>
                  <a:alphaOff val="0"/>
                </a:sysClr>
              </a:solidFill>
              <a:prstDash val="solid"/>
              <a:miter lim="800000"/>
            </a:ln>
            <a:effectLst/>
          </p:spPr>
          <p:style>
            <a:lnRef idx="2">
              <a:scrgbClr r="0" g="0" b="0"/>
            </a:lnRef>
            <a:fillRef idx="1">
              <a:scrgbClr r="0" g="0" b="0"/>
            </a:fillRef>
            <a:effectRef idx="0">
              <a:scrgbClr r="0" g="0" b="0"/>
            </a:effectRef>
            <a:fontRef idx="minor">
              <a:schemeClr val="dk1">
                <a:hueOff val="0"/>
                <a:satOff val="0"/>
                <a:lumOff val="0"/>
                <a:alphaOff val="0"/>
              </a:schemeClr>
            </a:fontRef>
          </p:style>
          <p:txBody>
            <a:bodyPr spcFirstLastPara="0" vert="horz" wrap="square" lIns="142799" tIns="105359" rIns="142799" bIns="105359" numCol="1" spcCol="1270" anchor="t" anchorCtr="0">
              <a:noAutofit/>
            </a:bodyPr>
            <a:lstStyle/>
            <a:p>
              <a:pPr algn="ctr" defTabSz="355591">
                <a:lnSpc>
                  <a:spcPct val="90000"/>
                </a:lnSpc>
                <a:spcBef>
                  <a:spcPct val="0"/>
                </a:spcBef>
                <a:spcAft>
                  <a:spcPct val="35000"/>
                </a:spcAft>
              </a:pPr>
              <a:r>
                <a:rPr lang="en-US" sz="1200" b="1" dirty="0"/>
                <a:t>Spring</a:t>
              </a:r>
              <a:endParaRPr lang="en-US" sz="1200" b="1" dirty="0">
                <a:solidFill>
                  <a:sysClr val="windowText" lastClr="000000">
                    <a:hueOff val="0"/>
                    <a:satOff val="0"/>
                    <a:lumOff val="0"/>
                    <a:alphaOff val="0"/>
                  </a:sysClr>
                </a:solidFill>
              </a:endParaRPr>
            </a:p>
          </p:txBody>
        </p:sp>
        <p:sp>
          <p:nvSpPr>
            <p:cNvPr id="37" name="Freeform: Shape 36">
              <a:extLst>
                <a:ext uri="{FF2B5EF4-FFF2-40B4-BE49-F238E27FC236}">
                  <a16:creationId xmlns:a16="http://schemas.microsoft.com/office/drawing/2014/main" id="{0866E896-E57C-4D38-B9BB-A26324723C11}"/>
                </a:ext>
              </a:extLst>
            </p:cNvPr>
            <p:cNvSpPr/>
            <p:nvPr/>
          </p:nvSpPr>
          <p:spPr>
            <a:xfrm>
              <a:off x="1973840" y="3818241"/>
              <a:ext cx="488116" cy="215532"/>
            </a:xfrm>
            <a:custGeom>
              <a:avLst/>
              <a:gdLst/>
              <a:ahLst/>
              <a:cxnLst/>
              <a:rect l="0" t="0" r="0" b="0"/>
              <a:pathLst>
                <a:path>
                  <a:moveTo>
                    <a:pt x="0" y="0"/>
                  </a:moveTo>
                  <a:lnTo>
                    <a:pt x="0" y="102260"/>
                  </a:lnTo>
                  <a:lnTo>
                    <a:pt x="463179" y="102260"/>
                  </a:lnTo>
                  <a:lnTo>
                    <a:pt x="463179" y="204521"/>
                  </a:lnTo>
                </a:path>
              </a:pathLst>
            </a:custGeom>
            <a:noFill/>
            <a:ln w="12700" cap="flat" cmpd="sng" algn="ctr">
              <a:solidFill>
                <a:sysClr val="windowText" lastClr="000000">
                  <a:shade val="80000"/>
                  <a:hueOff val="0"/>
                  <a:satOff val="0"/>
                  <a:lumOff val="0"/>
                  <a:alphaOff val="0"/>
                </a:sysClr>
              </a:solidFill>
              <a:prstDash val="solid"/>
              <a:miter lim="800000"/>
            </a:ln>
            <a:effectLst/>
          </p:spPr>
          <p:style>
            <a:lnRef idx="2">
              <a:scrgbClr r="0" g="0" b="0"/>
            </a:lnRef>
            <a:fillRef idx="0">
              <a:scrgbClr r="0" g="0" b="0"/>
            </a:fillRef>
            <a:effectRef idx="0">
              <a:scrgbClr r="0" g="0" b="0"/>
            </a:effectRef>
            <a:fontRef idx="minor">
              <a:schemeClr val="tx1">
                <a:hueOff val="0"/>
                <a:satOff val="0"/>
                <a:lumOff val="0"/>
                <a:alphaOff val="0"/>
              </a:schemeClr>
            </a:fontRef>
          </p:style>
        </p:sp>
        <p:sp>
          <p:nvSpPr>
            <p:cNvPr id="38" name="Freeform: Shape 37">
              <a:extLst>
                <a:ext uri="{FF2B5EF4-FFF2-40B4-BE49-F238E27FC236}">
                  <a16:creationId xmlns:a16="http://schemas.microsoft.com/office/drawing/2014/main" id="{3BEED643-5450-482A-B695-DEA14A89F0C7}"/>
                </a:ext>
              </a:extLst>
            </p:cNvPr>
            <p:cNvSpPr/>
            <p:nvPr/>
          </p:nvSpPr>
          <p:spPr>
            <a:xfrm>
              <a:off x="2057832" y="4007235"/>
              <a:ext cx="808246" cy="538830"/>
            </a:xfrm>
            <a:custGeom>
              <a:avLst/>
              <a:gdLst>
                <a:gd name="connsiteX0" fmla="*/ 0 w 10000"/>
                <a:gd name="connsiteY0" fmla="*/ 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0"/>
                  </a:moveTo>
                  <a:lnTo>
                    <a:pt x="10000" y="0"/>
                  </a:lnTo>
                  <a:lnTo>
                    <a:pt x="10000" y="10000"/>
                  </a:lnTo>
                  <a:lnTo>
                    <a:pt x="0" y="10000"/>
                  </a:lnTo>
                  <a:lnTo>
                    <a:pt x="0" y="0"/>
                  </a:lnTo>
                  <a:close/>
                </a:path>
              </a:pathLst>
            </a:custGeom>
            <a:solidFill>
              <a:schemeClr val="accent1">
                <a:lumMod val="40000"/>
                <a:lumOff val="60000"/>
              </a:schemeClr>
            </a:solidFill>
            <a:ln w="12700" cap="flat" cmpd="sng" algn="ctr">
              <a:solidFill>
                <a:sysClr val="windowText" lastClr="000000">
                  <a:shade val="80000"/>
                  <a:hueOff val="0"/>
                  <a:satOff val="0"/>
                  <a:lumOff val="0"/>
                  <a:alphaOff val="0"/>
                </a:sysClr>
              </a:solidFill>
              <a:prstDash val="solid"/>
              <a:miter lim="800000"/>
            </a:ln>
            <a:effectLst/>
          </p:spPr>
          <p:style>
            <a:lnRef idx="2">
              <a:scrgbClr r="0" g="0" b="0"/>
            </a:lnRef>
            <a:fillRef idx="1">
              <a:scrgbClr r="0" g="0" b="0"/>
            </a:fillRef>
            <a:effectRef idx="0">
              <a:scrgbClr r="0" g="0" b="0"/>
            </a:effectRef>
            <a:fontRef idx="minor">
              <a:schemeClr val="dk1">
                <a:hueOff val="0"/>
                <a:satOff val="0"/>
                <a:lumOff val="0"/>
                <a:alphaOff val="0"/>
              </a:schemeClr>
            </a:fontRef>
          </p:style>
          <p:txBody>
            <a:bodyPr spcFirstLastPara="0" vert="horz" wrap="square" lIns="30480" tIns="30480" rIns="30480" bIns="30480" numCol="1" spcCol="1270" anchor="ctr" anchorCtr="0">
              <a:noAutofit/>
            </a:bodyPr>
            <a:lstStyle/>
            <a:p>
              <a:pPr algn="ctr" defTabSz="355591">
                <a:lnSpc>
                  <a:spcPct val="90000"/>
                </a:lnSpc>
                <a:spcBef>
                  <a:spcPct val="0"/>
                </a:spcBef>
                <a:spcAft>
                  <a:spcPct val="35000"/>
                </a:spcAft>
              </a:pPr>
              <a:r>
                <a:rPr lang="en-US" sz="1200" b="1" dirty="0">
                  <a:solidFill>
                    <a:sysClr val="windowText" lastClr="000000">
                      <a:hueOff val="0"/>
                      <a:satOff val="0"/>
                      <a:lumOff val="0"/>
                      <a:alphaOff val="0"/>
                    </a:sysClr>
                  </a:solidFill>
                </a:rPr>
                <a:t>Fall</a:t>
              </a:r>
            </a:p>
          </p:txBody>
        </p:sp>
        <p:sp>
          <p:nvSpPr>
            <p:cNvPr id="39" name="Freeform: Shape 38">
              <a:extLst>
                <a:ext uri="{FF2B5EF4-FFF2-40B4-BE49-F238E27FC236}">
                  <a16:creationId xmlns:a16="http://schemas.microsoft.com/office/drawing/2014/main" id="{F2409983-BE16-4725-9BBA-B3F38375EBAC}"/>
                </a:ext>
              </a:extLst>
            </p:cNvPr>
            <p:cNvSpPr/>
            <p:nvPr/>
          </p:nvSpPr>
          <p:spPr>
            <a:xfrm>
              <a:off x="1930282" y="4561407"/>
              <a:ext cx="498744" cy="180773"/>
            </a:xfrm>
            <a:custGeom>
              <a:avLst/>
              <a:gdLst/>
              <a:ahLst/>
              <a:cxnLst/>
              <a:rect l="0" t="0" r="0" b="0"/>
              <a:pathLst>
                <a:path>
                  <a:moveTo>
                    <a:pt x="473265" y="0"/>
                  </a:moveTo>
                  <a:lnTo>
                    <a:pt x="473265" y="85768"/>
                  </a:lnTo>
                  <a:lnTo>
                    <a:pt x="0" y="85768"/>
                  </a:lnTo>
                  <a:lnTo>
                    <a:pt x="0" y="171537"/>
                  </a:lnTo>
                </a:path>
              </a:pathLst>
            </a:custGeom>
            <a:noFill/>
            <a:ln w="12700" cap="flat" cmpd="sng" algn="ctr">
              <a:solidFill>
                <a:sysClr val="windowText" lastClr="000000">
                  <a:shade val="80000"/>
                  <a:hueOff val="0"/>
                  <a:satOff val="0"/>
                  <a:lumOff val="0"/>
                  <a:alphaOff val="0"/>
                </a:sysClr>
              </a:solidFill>
              <a:prstDash val="solid"/>
              <a:miter lim="800000"/>
            </a:ln>
            <a:effectLst/>
          </p:spPr>
          <p:style>
            <a:lnRef idx="2">
              <a:scrgbClr r="0" g="0" b="0"/>
            </a:lnRef>
            <a:fillRef idx="0">
              <a:scrgbClr r="0" g="0" b="0"/>
            </a:fillRef>
            <a:effectRef idx="0">
              <a:scrgbClr r="0" g="0" b="0"/>
            </a:effectRef>
            <a:fontRef idx="minor">
              <a:schemeClr val="tx1">
                <a:hueOff val="0"/>
                <a:satOff val="0"/>
                <a:lumOff val="0"/>
                <a:alphaOff val="0"/>
              </a:schemeClr>
            </a:fontRef>
          </p:style>
        </p:sp>
        <p:sp>
          <p:nvSpPr>
            <p:cNvPr id="40" name="Freeform: Shape 39">
              <a:extLst>
                <a:ext uri="{FF2B5EF4-FFF2-40B4-BE49-F238E27FC236}">
                  <a16:creationId xmlns:a16="http://schemas.microsoft.com/office/drawing/2014/main" id="{CD2D67ED-8CF1-40F2-BB0E-4B4C1D041FEE}"/>
                </a:ext>
              </a:extLst>
            </p:cNvPr>
            <p:cNvSpPr/>
            <p:nvPr/>
          </p:nvSpPr>
          <p:spPr>
            <a:xfrm>
              <a:off x="1559087" y="4753379"/>
              <a:ext cx="808246" cy="538830"/>
            </a:xfrm>
            <a:custGeom>
              <a:avLst/>
              <a:gdLst>
                <a:gd name="connsiteX0" fmla="*/ 0 w 766955"/>
                <a:gd name="connsiteY0" fmla="*/ 255652 h 511303"/>
                <a:gd name="connsiteX1" fmla="*/ 383478 w 766955"/>
                <a:gd name="connsiteY1" fmla="*/ 0 h 511303"/>
                <a:gd name="connsiteX2" fmla="*/ 766956 w 766955"/>
                <a:gd name="connsiteY2" fmla="*/ 255652 h 511303"/>
                <a:gd name="connsiteX3" fmla="*/ 383478 w 766955"/>
                <a:gd name="connsiteY3" fmla="*/ 511304 h 511303"/>
                <a:gd name="connsiteX4" fmla="*/ 0 w 766955"/>
                <a:gd name="connsiteY4" fmla="*/ 255652 h 5113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6955" h="511303">
                  <a:moveTo>
                    <a:pt x="0" y="255652"/>
                  </a:moveTo>
                  <a:cubicBezTo>
                    <a:pt x="0" y="114459"/>
                    <a:pt x="171689" y="0"/>
                    <a:pt x="383478" y="0"/>
                  </a:cubicBezTo>
                  <a:cubicBezTo>
                    <a:pt x="595267" y="0"/>
                    <a:pt x="766956" y="114459"/>
                    <a:pt x="766956" y="255652"/>
                  </a:cubicBezTo>
                  <a:cubicBezTo>
                    <a:pt x="766956" y="396845"/>
                    <a:pt x="595267" y="511304"/>
                    <a:pt x="383478" y="511304"/>
                  </a:cubicBezTo>
                  <a:cubicBezTo>
                    <a:pt x="171689" y="511304"/>
                    <a:pt x="0" y="396845"/>
                    <a:pt x="0" y="255652"/>
                  </a:cubicBezTo>
                  <a:close/>
                </a:path>
              </a:pathLst>
            </a:custGeom>
            <a:solidFill>
              <a:schemeClr val="accent1">
                <a:lumMod val="60000"/>
                <a:lumOff val="40000"/>
              </a:schemeClr>
            </a:solidFill>
            <a:ln w="12700" cap="flat" cmpd="sng" algn="ctr">
              <a:solidFill>
                <a:sysClr val="windowText" lastClr="000000">
                  <a:shade val="80000"/>
                  <a:hueOff val="0"/>
                  <a:satOff val="0"/>
                  <a:lumOff val="0"/>
                  <a:alphaOff val="0"/>
                </a:sysClr>
              </a:solidFill>
              <a:prstDash val="solid"/>
              <a:miter lim="800000"/>
            </a:ln>
            <a:effectLst/>
          </p:spPr>
          <p:style>
            <a:lnRef idx="2">
              <a:scrgbClr r="0" g="0" b="0"/>
            </a:lnRef>
            <a:fillRef idx="1">
              <a:scrgbClr r="0" g="0" b="0"/>
            </a:fillRef>
            <a:effectRef idx="0">
              <a:scrgbClr r="0" g="0" b="0"/>
            </a:effectRef>
            <a:fontRef idx="minor">
              <a:schemeClr val="dk1">
                <a:hueOff val="0"/>
                <a:satOff val="0"/>
                <a:lumOff val="0"/>
                <a:alphaOff val="0"/>
              </a:schemeClr>
            </a:fontRef>
          </p:style>
          <p:txBody>
            <a:bodyPr spcFirstLastPara="0" vert="horz" wrap="square" lIns="142799" tIns="105359" rIns="142799" bIns="105359" numCol="1" spcCol="1270" anchor="ctr" anchorCtr="0">
              <a:noAutofit/>
            </a:bodyPr>
            <a:lstStyle/>
            <a:p>
              <a:pPr algn="ctr" defTabSz="355591">
                <a:lnSpc>
                  <a:spcPct val="90000"/>
                </a:lnSpc>
                <a:spcBef>
                  <a:spcPct val="0"/>
                </a:spcBef>
                <a:spcAft>
                  <a:spcPct val="35000"/>
                </a:spcAft>
              </a:pPr>
              <a:r>
                <a:rPr lang="en-US" sz="1200" b="1" dirty="0">
                  <a:solidFill>
                    <a:sysClr val="windowText" lastClr="000000">
                      <a:hueOff val="0"/>
                      <a:satOff val="0"/>
                      <a:lumOff val="0"/>
                      <a:alphaOff val="0"/>
                    </a:sysClr>
                  </a:solidFill>
                </a:rPr>
                <a:t>Decay</a:t>
              </a:r>
            </a:p>
            <a:p>
              <a:pPr algn="ctr" defTabSz="355591">
                <a:lnSpc>
                  <a:spcPct val="90000"/>
                </a:lnSpc>
                <a:spcBef>
                  <a:spcPct val="0"/>
                </a:spcBef>
                <a:spcAft>
                  <a:spcPct val="35000"/>
                </a:spcAft>
              </a:pPr>
              <a:r>
                <a:rPr lang="en-US" sz="1200" b="1" dirty="0">
                  <a:solidFill>
                    <a:sysClr val="windowText" lastClr="000000">
                      <a:hueOff val="0"/>
                      <a:satOff val="0"/>
                      <a:lumOff val="0"/>
                      <a:alphaOff val="0"/>
                    </a:sysClr>
                  </a:solidFill>
                </a:rPr>
                <a:t>&lt;15%</a:t>
              </a:r>
            </a:p>
          </p:txBody>
        </p:sp>
        <p:sp>
          <p:nvSpPr>
            <p:cNvPr id="41" name="Freeform: Shape 40">
              <a:extLst>
                <a:ext uri="{FF2B5EF4-FFF2-40B4-BE49-F238E27FC236}">
                  <a16:creationId xmlns:a16="http://schemas.microsoft.com/office/drawing/2014/main" id="{6FE92F93-0CB4-4394-B8A4-DACBE267D731}"/>
                </a:ext>
              </a:extLst>
            </p:cNvPr>
            <p:cNvSpPr/>
            <p:nvPr/>
          </p:nvSpPr>
          <p:spPr>
            <a:xfrm>
              <a:off x="2460282" y="4549472"/>
              <a:ext cx="562603" cy="215532"/>
            </a:xfrm>
            <a:custGeom>
              <a:avLst/>
              <a:gdLst/>
              <a:ahLst/>
              <a:cxnLst/>
              <a:rect l="0" t="0" r="0" b="0"/>
              <a:pathLst>
                <a:path>
                  <a:moveTo>
                    <a:pt x="0" y="0"/>
                  </a:moveTo>
                  <a:lnTo>
                    <a:pt x="0" y="102260"/>
                  </a:lnTo>
                  <a:lnTo>
                    <a:pt x="533862" y="102260"/>
                  </a:lnTo>
                  <a:lnTo>
                    <a:pt x="533862" y="204521"/>
                  </a:lnTo>
                </a:path>
              </a:pathLst>
            </a:custGeom>
            <a:noFill/>
            <a:ln w="12700" cap="flat" cmpd="sng" algn="ctr">
              <a:solidFill>
                <a:sysClr val="windowText" lastClr="000000">
                  <a:shade val="80000"/>
                  <a:hueOff val="0"/>
                  <a:satOff val="0"/>
                  <a:lumOff val="0"/>
                  <a:alphaOff val="0"/>
                </a:sysClr>
              </a:solidFill>
              <a:prstDash val="solid"/>
              <a:miter lim="800000"/>
            </a:ln>
            <a:effectLst/>
          </p:spPr>
          <p:style>
            <a:lnRef idx="2">
              <a:scrgbClr r="0" g="0" b="0"/>
            </a:lnRef>
            <a:fillRef idx="0">
              <a:scrgbClr r="0" g="0" b="0"/>
            </a:fillRef>
            <a:effectRef idx="0">
              <a:scrgbClr r="0" g="0" b="0"/>
            </a:effectRef>
            <a:fontRef idx="minor">
              <a:schemeClr val="tx1">
                <a:hueOff val="0"/>
                <a:satOff val="0"/>
                <a:lumOff val="0"/>
                <a:alphaOff val="0"/>
              </a:schemeClr>
            </a:fontRef>
          </p:style>
        </p:sp>
        <p:sp>
          <p:nvSpPr>
            <p:cNvPr id="42" name="Freeform: Shape 41">
              <a:extLst>
                <a:ext uri="{FF2B5EF4-FFF2-40B4-BE49-F238E27FC236}">
                  <a16:creationId xmlns:a16="http://schemas.microsoft.com/office/drawing/2014/main" id="{4A5C9A18-8AE3-4051-B605-46AB0C812BCA}"/>
                </a:ext>
              </a:extLst>
            </p:cNvPr>
            <p:cNvSpPr/>
            <p:nvPr/>
          </p:nvSpPr>
          <p:spPr>
            <a:xfrm>
              <a:off x="2620437" y="4761598"/>
              <a:ext cx="808246" cy="537519"/>
            </a:xfrm>
            <a:custGeom>
              <a:avLst/>
              <a:gdLst>
                <a:gd name="connsiteX0" fmla="*/ 0 w 10000"/>
                <a:gd name="connsiteY0" fmla="*/ 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0"/>
                  </a:moveTo>
                  <a:lnTo>
                    <a:pt x="10000" y="0"/>
                  </a:lnTo>
                  <a:lnTo>
                    <a:pt x="10000" y="10000"/>
                  </a:lnTo>
                  <a:lnTo>
                    <a:pt x="0" y="10000"/>
                  </a:lnTo>
                  <a:lnTo>
                    <a:pt x="0" y="0"/>
                  </a:lnTo>
                  <a:close/>
                </a:path>
              </a:pathLst>
            </a:custGeom>
            <a:solidFill>
              <a:schemeClr val="accent1">
                <a:lumMod val="60000"/>
                <a:lumOff val="40000"/>
              </a:schemeClr>
            </a:solidFill>
            <a:ln w="12700" cap="flat" cmpd="sng" algn="ctr">
              <a:solidFill>
                <a:sysClr val="windowText" lastClr="000000">
                  <a:shade val="80000"/>
                  <a:hueOff val="0"/>
                  <a:satOff val="0"/>
                  <a:lumOff val="0"/>
                  <a:alphaOff val="0"/>
                </a:sysClr>
              </a:solidFill>
              <a:prstDash val="solid"/>
              <a:miter lim="800000"/>
            </a:ln>
            <a:effectLst/>
          </p:spPr>
          <p:style>
            <a:lnRef idx="2">
              <a:scrgbClr r="0" g="0" b="0"/>
            </a:lnRef>
            <a:fillRef idx="1">
              <a:scrgbClr r="0" g="0" b="0"/>
            </a:fillRef>
            <a:effectRef idx="0">
              <a:scrgbClr r="0" g="0" b="0"/>
            </a:effectRef>
            <a:fontRef idx="minor">
              <a:schemeClr val="dk1">
                <a:hueOff val="0"/>
                <a:satOff val="0"/>
                <a:lumOff val="0"/>
                <a:alphaOff val="0"/>
              </a:schemeClr>
            </a:fontRef>
          </p:style>
          <p:txBody>
            <a:bodyPr spcFirstLastPara="0" vert="horz" wrap="square" lIns="30480" tIns="30480" rIns="30480" bIns="30480" numCol="1" spcCol="1270" anchor="ctr" anchorCtr="0">
              <a:noAutofit/>
            </a:bodyPr>
            <a:lstStyle/>
            <a:p>
              <a:pPr algn="ctr" defTabSz="355591">
                <a:lnSpc>
                  <a:spcPct val="90000"/>
                </a:lnSpc>
                <a:spcBef>
                  <a:spcPct val="0"/>
                </a:spcBef>
                <a:spcAft>
                  <a:spcPct val="35000"/>
                </a:spcAft>
              </a:pPr>
              <a:r>
                <a:rPr lang="en-US" sz="1200" b="1" dirty="0">
                  <a:solidFill>
                    <a:sysClr val="windowText" lastClr="000000">
                      <a:hueOff val="0"/>
                      <a:satOff val="0"/>
                      <a:lumOff val="0"/>
                      <a:alphaOff val="0"/>
                    </a:sysClr>
                  </a:solidFill>
                </a:rPr>
                <a:t>Decay</a:t>
              </a:r>
            </a:p>
            <a:p>
              <a:pPr algn="ctr" defTabSz="355591">
                <a:lnSpc>
                  <a:spcPct val="90000"/>
                </a:lnSpc>
                <a:spcBef>
                  <a:spcPct val="0"/>
                </a:spcBef>
                <a:spcAft>
                  <a:spcPct val="35000"/>
                </a:spcAft>
              </a:pPr>
              <a:r>
                <a:rPr lang="en-US" sz="1200" b="1" u="sng" dirty="0">
                  <a:solidFill>
                    <a:sysClr val="windowText" lastClr="000000">
                      <a:hueOff val="0"/>
                      <a:satOff val="0"/>
                      <a:lumOff val="0"/>
                      <a:alphaOff val="0"/>
                    </a:sysClr>
                  </a:solidFill>
                </a:rPr>
                <a:t>&gt;</a:t>
              </a:r>
              <a:r>
                <a:rPr lang="en-US" sz="1200" b="1" dirty="0">
                  <a:solidFill>
                    <a:sysClr val="windowText" lastClr="000000">
                      <a:hueOff val="0"/>
                      <a:satOff val="0"/>
                      <a:lumOff val="0"/>
                      <a:alphaOff val="0"/>
                    </a:sysClr>
                  </a:solidFill>
                </a:rPr>
                <a:t>15%</a:t>
              </a:r>
            </a:p>
          </p:txBody>
        </p:sp>
        <p:sp>
          <p:nvSpPr>
            <p:cNvPr id="43" name="Freeform: Shape 42">
              <a:extLst>
                <a:ext uri="{FF2B5EF4-FFF2-40B4-BE49-F238E27FC236}">
                  <a16:creationId xmlns:a16="http://schemas.microsoft.com/office/drawing/2014/main" id="{E009FBBC-CBB9-40F1-B710-5D44F32E7F6F}"/>
                </a:ext>
              </a:extLst>
            </p:cNvPr>
            <p:cNvSpPr/>
            <p:nvPr/>
          </p:nvSpPr>
          <p:spPr>
            <a:xfrm>
              <a:off x="2487922" y="5338579"/>
              <a:ext cx="525360" cy="215532"/>
            </a:xfrm>
            <a:custGeom>
              <a:avLst/>
              <a:gdLst/>
              <a:ahLst/>
              <a:cxnLst/>
              <a:rect l="0" t="0" r="0" b="0"/>
              <a:pathLst>
                <a:path>
                  <a:moveTo>
                    <a:pt x="498521" y="0"/>
                  </a:moveTo>
                  <a:lnTo>
                    <a:pt x="498521" y="102260"/>
                  </a:lnTo>
                  <a:lnTo>
                    <a:pt x="0" y="102260"/>
                  </a:lnTo>
                  <a:lnTo>
                    <a:pt x="0" y="204521"/>
                  </a:lnTo>
                </a:path>
              </a:pathLst>
            </a:custGeom>
            <a:noFill/>
            <a:ln w="12700" cap="flat" cmpd="sng" algn="ctr">
              <a:solidFill>
                <a:sysClr val="windowText" lastClr="000000">
                  <a:shade val="80000"/>
                  <a:hueOff val="0"/>
                  <a:satOff val="0"/>
                  <a:lumOff val="0"/>
                  <a:alphaOff val="0"/>
                </a:sysClr>
              </a:solidFill>
              <a:prstDash val="solid"/>
              <a:miter lim="800000"/>
            </a:ln>
            <a:effectLst/>
          </p:spPr>
          <p:style>
            <a:lnRef idx="2">
              <a:scrgbClr r="0" g="0" b="0"/>
            </a:lnRef>
            <a:fillRef idx="0">
              <a:scrgbClr r="0" g="0" b="0"/>
            </a:fillRef>
            <a:effectRef idx="0">
              <a:scrgbClr r="0" g="0" b="0"/>
            </a:effectRef>
            <a:fontRef idx="minor">
              <a:schemeClr val="tx1">
                <a:hueOff val="0"/>
                <a:satOff val="0"/>
                <a:lumOff val="0"/>
                <a:alphaOff val="0"/>
              </a:schemeClr>
            </a:fontRef>
          </p:style>
        </p:sp>
        <p:sp>
          <p:nvSpPr>
            <p:cNvPr id="44" name="Freeform: Shape 43">
              <a:extLst>
                <a:ext uri="{FF2B5EF4-FFF2-40B4-BE49-F238E27FC236}">
                  <a16:creationId xmlns:a16="http://schemas.microsoft.com/office/drawing/2014/main" id="{6F983101-5BB1-4D0B-9CDC-3574CE22A344}"/>
                </a:ext>
              </a:extLst>
            </p:cNvPr>
            <p:cNvSpPr/>
            <p:nvPr/>
          </p:nvSpPr>
          <p:spPr>
            <a:xfrm>
              <a:off x="2091490" y="5554111"/>
              <a:ext cx="861384" cy="538830"/>
            </a:xfrm>
            <a:custGeom>
              <a:avLst/>
              <a:gdLst>
                <a:gd name="connsiteX0" fmla="*/ 0 w 766955"/>
                <a:gd name="connsiteY0" fmla="*/ 255652 h 511303"/>
                <a:gd name="connsiteX1" fmla="*/ 383478 w 766955"/>
                <a:gd name="connsiteY1" fmla="*/ 0 h 511303"/>
                <a:gd name="connsiteX2" fmla="*/ 766956 w 766955"/>
                <a:gd name="connsiteY2" fmla="*/ 255652 h 511303"/>
                <a:gd name="connsiteX3" fmla="*/ 383478 w 766955"/>
                <a:gd name="connsiteY3" fmla="*/ 511304 h 511303"/>
                <a:gd name="connsiteX4" fmla="*/ 0 w 766955"/>
                <a:gd name="connsiteY4" fmla="*/ 255652 h 5113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6955" h="511303">
                  <a:moveTo>
                    <a:pt x="0" y="255652"/>
                  </a:moveTo>
                  <a:cubicBezTo>
                    <a:pt x="0" y="114459"/>
                    <a:pt x="171689" y="0"/>
                    <a:pt x="383478" y="0"/>
                  </a:cubicBezTo>
                  <a:cubicBezTo>
                    <a:pt x="595267" y="0"/>
                    <a:pt x="766956" y="114459"/>
                    <a:pt x="766956" y="255652"/>
                  </a:cubicBezTo>
                  <a:cubicBezTo>
                    <a:pt x="766956" y="396845"/>
                    <a:pt x="595267" y="511304"/>
                    <a:pt x="383478" y="511304"/>
                  </a:cubicBezTo>
                  <a:cubicBezTo>
                    <a:pt x="171689" y="511304"/>
                    <a:pt x="0" y="396845"/>
                    <a:pt x="0" y="255652"/>
                  </a:cubicBezTo>
                  <a:close/>
                </a:path>
              </a:pathLst>
            </a:custGeom>
            <a:solidFill>
              <a:srgbClr val="709EFA"/>
            </a:solidFill>
            <a:ln w="12700" cap="flat" cmpd="sng" algn="ctr">
              <a:solidFill>
                <a:sysClr val="windowText" lastClr="000000">
                  <a:shade val="80000"/>
                  <a:hueOff val="0"/>
                  <a:satOff val="0"/>
                  <a:lumOff val="0"/>
                  <a:alphaOff val="0"/>
                </a:sysClr>
              </a:solidFill>
              <a:prstDash val="solid"/>
              <a:miter lim="800000"/>
            </a:ln>
            <a:effectLst/>
          </p:spPr>
          <p:style>
            <a:lnRef idx="2">
              <a:scrgbClr r="0" g="0" b="0"/>
            </a:lnRef>
            <a:fillRef idx="1">
              <a:scrgbClr r="0" g="0" b="0"/>
            </a:fillRef>
            <a:effectRef idx="0">
              <a:scrgbClr r="0" g="0" b="0"/>
            </a:effectRef>
            <a:fontRef idx="minor">
              <a:schemeClr val="dk1">
                <a:hueOff val="0"/>
                <a:satOff val="0"/>
                <a:lumOff val="0"/>
                <a:alphaOff val="0"/>
              </a:schemeClr>
            </a:fontRef>
          </p:style>
          <p:txBody>
            <a:bodyPr spcFirstLastPara="0" vert="horz" wrap="square" lIns="142799" tIns="105359" rIns="142799" bIns="105359" numCol="1" spcCol="1270" anchor="ctr" anchorCtr="0">
              <a:noAutofit/>
            </a:bodyPr>
            <a:lstStyle/>
            <a:p>
              <a:pPr algn="ctr" defTabSz="355591">
                <a:lnSpc>
                  <a:spcPct val="90000"/>
                </a:lnSpc>
                <a:spcBef>
                  <a:spcPct val="0"/>
                </a:spcBef>
                <a:spcAft>
                  <a:spcPct val="35000"/>
                </a:spcAft>
              </a:pPr>
              <a:r>
                <a:rPr lang="en-US" sz="1200" b="1" dirty="0">
                  <a:solidFill>
                    <a:sysClr val="windowText" lastClr="000000">
                      <a:hueOff val="0"/>
                      <a:satOff val="0"/>
                      <a:lumOff val="0"/>
                      <a:alphaOff val="0"/>
                    </a:sysClr>
                  </a:solidFill>
                </a:rPr>
                <a:t>spp. richness &lt;88</a:t>
              </a:r>
            </a:p>
          </p:txBody>
        </p:sp>
        <p:sp>
          <p:nvSpPr>
            <p:cNvPr id="45" name="Freeform: Shape 44">
              <a:extLst>
                <a:ext uri="{FF2B5EF4-FFF2-40B4-BE49-F238E27FC236}">
                  <a16:creationId xmlns:a16="http://schemas.microsoft.com/office/drawing/2014/main" id="{E7649B63-7582-4332-9116-B361AF8AC898}"/>
                </a:ext>
              </a:extLst>
            </p:cNvPr>
            <p:cNvSpPr/>
            <p:nvPr/>
          </p:nvSpPr>
          <p:spPr>
            <a:xfrm>
              <a:off x="3024560" y="5338579"/>
              <a:ext cx="525360" cy="215532"/>
            </a:xfrm>
            <a:custGeom>
              <a:avLst/>
              <a:gdLst/>
              <a:ahLst/>
              <a:cxnLst/>
              <a:rect l="0" t="0" r="0" b="0"/>
              <a:pathLst>
                <a:path>
                  <a:moveTo>
                    <a:pt x="0" y="0"/>
                  </a:moveTo>
                  <a:lnTo>
                    <a:pt x="0" y="102260"/>
                  </a:lnTo>
                  <a:lnTo>
                    <a:pt x="498521" y="102260"/>
                  </a:lnTo>
                  <a:lnTo>
                    <a:pt x="498521" y="204521"/>
                  </a:lnTo>
                </a:path>
              </a:pathLst>
            </a:custGeom>
            <a:noFill/>
            <a:ln w="12700" cap="flat" cmpd="sng" algn="ctr">
              <a:solidFill>
                <a:sysClr val="windowText" lastClr="000000">
                  <a:shade val="80000"/>
                  <a:hueOff val="0"/>
                  <a:satOff val="0"/>
                  <a:lumOff val="0"/>
                  <a:alphaOff val="0"/>
                </a:sysClr>
              </a:solidFill>
              <a:prstDash val="solid"/>
              <a:miter lim="800000"/>
            </a:ln>
            <a:effectLst/>
          </p:spPr>
          <p:style>
            <a:lnRef idx="2">
              <a:scrgbClr r="0" g="0" b="0"/>
            </a:lnRef>
            <a:fillRef idx="0">
              <a:scrgbClr r="0" g="0" b="0"/>
            </a:fillRef>
            <a:effectRef idx="0">
              <a:scrgbClr r="0" g="0" b="0"/>
            </a:effectRef>
            <a:fontRef idx="minor">
              <a:schemeClr val="tx1">
                <a:hueOff val="0"/>
                <a:satOff val="0"/>
                <a:lumOff val="0"/>
                <a:alphaOff val="0"/>
              </a:schemeClr>
            </a:fontRef>
          </p:style>
        </p:sp>
        <p:sp>
          <p:nvSpPr>
            <p:cNvPr id="46" name="Freeform: Shape 45">
              <a:extLst>
                <a:ext uri="{FF2B5EF4-FFF2-40B4-BE49-F238E27FC236}">
                  <a16:creationId xmlns:a16="http://schemas.microsoft.com/office/drawing/2014/main" id="{07CFDFD5-BE7D-4F88-9F9D-D00A925B65EF}"/>
                </a:ext>
              </a:extLst>
            </p:cNvPr>
            <p:cNvSpPr/>
            <p:nvPr/>
          </p:nvSpPr>
          <p:spPr>
            <a:xfrm>
              <a:off x="3149383" y="5552552"/>
              <a:ext cx="861384" cy="538830"/>
            </a:xfrm>
            <a:custGeom>
              <a:avLst/>
              <a:gdLst>
                <a:gd name="connsiteX0" fmla="*/ 0 w 766955"/>
                <a:gd name="connsiteY0" fmla="*/ 255652 h 511303"/>
                <a:gd name="connsiteX1" fmla="*/ 383478 w 766955"/>
                <a:gd name="connsiteY1" fmla="*/ 0 h 511303"/>
                <a:gd name="connsiteX2" fmla="*/ 766956 w 766955"/>
                <a:gd name="connsiteY2" fmla="*/ 255652 h 511303"/>
                <a:gd name="connsiteX3" fmla="*/ 383478 w 766955"/>
                <a:gd name="connsiteY3" fmla="*/ 511304 h 511303"/>
                <a:gd name="connsiteX4" fmla="*/ 0 w 766955"/>
                <a:gd name="connsiteY4" fmla="*/ 255652 h 5113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6955" h="511303">
                  <a:moveTo>
                    <a:pt x="0" y="255652"/>
                  </a:moveTo>
                  <a:cubicBezTo>
                    <a:pt x="0" y="114459"/>
                    <a:pt x="171689" y="0"/>
                    <a:pt x="383478" y="0"/>
                  </a:cubicBezTo>
                  <a:cubicBezTo>
                    <a:pt x="595267" y="0"/>
                    <a:pt x="766956" y="114459"/>
                    <a:pt x="766956" y="255652"/>
                  </a:cubicBezTo>
                  <a:cubicBezTo>
                    <a:pt x="766956" y="396845"/>
                    <a:pt x="595267" y="511304"/>
                    <a:pt x="383478" y="511304"/>
                  </a:cubicBezTo>
                  <a:cubicBezTo>
                    <a:pt x="171689" y="511304"/>
                    <a:pt x="0" y="396845"/>
                    <a:pt x="0" y="255652"/>
                  </a:cubicBezTo>
                  <a:close/>
                </a:path>
              </a:pathLst>
            </a:custGeom>
            <a:solidFill>
              <a:srgbClr val="709EFA"/>
            </a:solidFill>
            <a:ln w="12700" cap="flat" cmpd="sng" algn="ctr">
              <a:solidFill>
                <a:sysClr val="windowText" lastClr="000000">
                  <a:shade val="80000"/>
                  <a:hueOff val="0"/>
                  <a:satOff val="0"/>
                  <a:lumOff val="0"/>
                  <a:alphaOff val="0"/>
                </a:sysClr>
              </a:solidFill>
              <a:prstDash val="solid"/>
              <a:miter lim="800000"/>
            </a:ln>
            <a:effectLst/>
          </p:spPr>
          <p:style>
            <a:lnRef idx="2">
              <a:scrgbClr r="0" g="0" b="0"/>
            </a:lnRef>
            <a:fillRef idx="1">
              <a:scrgbClr r="0" g="0" b="0"/>
            </a:fillRef>
            <a:effectRef idx="0">
              <a:scrgbClr r="0" g="0" b="0"/>
            </a:effectRef>
            <a:fontRef idx="minor">
              <a:schemeClr val="dk1">
                <a:hueOff val="0"/>
                <a:satOff val="0"/>
                <a:lumOff val="0"/>
                <a:alphaOff val="0"/>
              </a:schemeClr>
            </a:fontRef>
          </p:style>
          <p:txBody>
            <a:bodyPr spcFirstLastPara="0" vert="horz" wrap="square" lIns="142799" tIns="105359" rIns="142799" bIns="105359" numCol="1" spcCol="1270" anchor="ctr" anchorCtr="0">
              <a:noAutofit/>
            </a:bodyPr>
            <a:lstStyle/>
            <a:p>
              <a:pPr algn="ctr" defTabSz="355591">
                <a:lnSpc>
                  <a:spcPct val="90000"/>
                </a:lnSpc>
                <a:spcBef>
                  <a:spcPct val="0"/>
                </a:spcBef>
                <a:spcAft>
                  <a:spcPct val="35000"/>
                </a:spcAft>
              </a:pPr>
              <a:r>
                <a:rPr lang="en-US" sz="1200" b="1" dirty="0">
                  <a:solidFill>
                    <a:sysClr val="windowText" lastClr="000000">
                      <a:hueOff val="0"/>
                      <a:satOff val="0"/>
                      <a:lumOff val="0"/>
                      <a:alphaOff val="0"/>
                    </a:sysClr>
                  </a:solidFill>
                </a:rPr>
                <a:t>spp. richness </a:t>
              </a:r>
              <a:r>
                <a:rPr lang="en-US" sz="1200" b="1" u="sng" dirty="0">
                  <a:solidFill>
                    <a:sysClr val="windowText" lastClr="000000">
                      <a:hueOff val="0"/>
                      <a:satOff val="0"/>
                      <a:lumOff val="0"/>
                      <a:alphaOff val="0"/>
                    </a:sysClr>
                  </a:solidFill>
                </a:rPr>
                <a:t>&gt;</a:t>
              </a:r>
              <a:r>
                <a:rPr lang="en-US" sz="1200" b="1" dirty="0">
                  <a:solidFill>
                    <a:sysClr val="windowText" lastClr="000000">
                      <a:hueOff val="0"/>
                      <a:satOff val="0"/>
                      <a:lumOff val="0"/>
                      <a:alphaOff val="0"/>
                    </a:sysClr>
                  </a:solidFill>
                </a:rPr>
                <a:t>88</a:t>
              </a:r>
            </a:p>
          </p:txBody>
        </p:sp>
        <p:sp>
          <p:nvSpPr>
            <p:cNvPr id="47" name="Freeform: Shape 46">
              <a:extLst>
                <a:ext uri="{FF2B5EF4-FFF2-40B4-BE49-F238E27FC236}">
                  <a16:creationId xmlns:a16="http://schemas.microsoft.com/office/drawing/2014/main" id="{BCC9BBC5-1CF6-4326-AAC3-F405BC987971}"/>
                </a:ext>
              </a:extLst>
            </p:cNvPr>
            <p:cNvSpPr/>
            <p:nvPr/>
          </p:nvSpPr>
          <p:spPr>
            <a:xfrm>
              <a:off x="3873988" y="3063878"/>
              <a:ext cx="0" cy="215533"/>
            </a:xfrm>
            <a:custGeom>
              <a:avLst/>
              <a:gdLst/>
              <a:ahLst/>
              <a:cxnLst/>
              <a:rect l="0" t="0" r="0" b="0"/>
              <a:pathLst>
                <a:path>
                  <a:moveTo>
                    <a:pt x="0" y="0"/>
                  </a:moveTo>
                  <a:lnTo>
                    <a:pt x="0" y="102260"/>
                  </a:lnTo>
                  <a:lnTo>
                    <a:pt x="1744824" y="102260"/>
                  </a:lnTo>
                  <a:lnTo>
                    <a:pt x="1744824" y="204521"/>
                  </a:lnTo>
                </a:path>
              </a:pathLst>
            </a:custGeom>
            <a:noFill/>
            <a:ln w="12700" cap="flat" cmpd="sng" algn="ctr">
              <a:solidFill>
                <a:sysClr val="windowText" lastClr="000000">
                  <a:shade val="60000"/>
                  <a:hueOff val="0"/>
                  <a:satOff val="0"/>
                  <a:lumOff val="0"/>
                  <a:alphaOff val="0"/>
                </a:sysClr>
              </a:solidFill>
              <a:prstDash val="solid"/>
              <a:miter lim="800000"/>
            </a:ln>
            <a:effectLst/>
          </p:spPr>
          <p:style>
            <a:lnRef idx="2">
              <a:scrgbClr r="0" g="0" b="0"/>
            </a:lnRef>
            <a:fillRef idx="0">
              <a:scrgbClr r="0" g="0" b="0"/>
            </a:fillRef>
            <a:effectRef idx="0">
              <a:scrgbClr r="0" g="0" b="0"/>
            </a:effectRef>
            <a:fontRef idx="minor">
              <a:schemeClr val="tx1">
                <a:hueOff val="0"/>
                <a:satOff val="0"/>
                <a:lumOff val="0"/>
                <a:alphaOff val="0"/>
              </a:schemeClr>
            </a:fontRef>
          </p:style>
        </p:sp>
        <p:sp>
          <p:nvSpPr>
            <p:cNvPr id="48" name="Freeform: Shape 47">
              <a:extLst>
                <a:ext uri="{FF2B5EF4-FFF2-40B4-BE49-F238E27FC236}">
                  <a16:creationId xmlns:a16="http://schemas.microsoft.com/office/drawing/2014/main" id="{C0512372-51A6-4C78-A21A-558AC3713942}"/>
                </a:ext>
              </a:extLst>
            </p:cNvPr>
            <p:cNvSpPr/>
            <p:nvPr/>
          </p:nvSpPr>
          <p:spPr>
            <a:xfrm>
              <a:off x="5247238" y="3265775"/>
              <a:ext cx="808246" cy="538830"/>
            </a:xfrm>
            <a:custGeom>
              <a:avLst/>
              <a:gdLst>
                <a:gd name="connsiteX0" fmla="*/ 0 w 10000"/>
                <a:gd name="connsiteY0" fmla="*/ 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0"/>
                  </a:moveTo>
                  <a:lnTo>
                    <a:pt x="10000" y="0"/>
                  </a:lnTo>
                  <a:lnTo>
                    <a:pt x="10000" y="10000"/>
                  </a:lnTo>
                  <a:lnTo>
                    <a:pt x="0" y="10000"/>
                  </a:lnTo>
                  <a:lnTo>
                    <a:pt x="0" y="0"/>
                  </a:lnTo>
                  <a:close/>
                </a:path>
              </a:pathLst>
            </a:custGeom>
            <a:solidFill>
              <a:srgbClr val="FF9966"/>
            </a:solidFill>
            <a:ln w="12700" cap="flat" cmpd="sng" algn="ctr">
              <a:solidFill>
                <a:sysClr val="windowText" lastClr="000000">
                  <a:shade val="80000"/>
                  <a:hueOff val="0"/>
                  <a:satOff val="0"/>
                  <a:lumOff val="0"/>
                  <a:alphaOff val="0"/>
                </a:sysClr>
              </a:solidFill>
              <a:prstDash val="solid"/>
              <a:miter lim="800000"/>
            </a:ln>
            <a:effectLst/>
          </p:spPr>
          <p:style>
            <a:lnRef idx="2">
              <a:scrgbClr r="0" g="0" b="0"/>
            </a:lnRef>
            <a:fillRef idx="1">
              <a:scrgbClr r="0" g="0" b="0"/>
            </a:fillRef>
            <a:effectRef idx="0">
              <a:scrgbClr r="0" g="0" b="0"/>
            </a:effectRef>
            <a:fontRef idx="minor">
              <a:schemeClr val="dk1">
                <a:hueOff val="0"/>
                <a:satOff val="0"/>
                <a:lumOff val="0"/>
                <a:alphaOff val="0"/>
              </a:schemeClr>
            </a:fontRef>
          </p:style>
          <p:txBody>
            <a:bodyPr spcFirstLastPara="0" vert="horz" wrap="square" lIns="30480" tIns="30480" rIns="30480" bIns="30480" numCol="1" spcCol="1270" anchor="ctr" anchorCtr="0">
              <a:noAutofit/>
            </a:bodyPr>
            <a:lstStyle/>
            <a:p>
              <a:pPr algn="ctr" defTabSz="355591">
                <a:lnSpc>
                  <a:spcPct val="90000"/>
                </a:lnSpc>
                <a:spcBef>
                  <a:spcPct val="0"/>
                </a:spcBef>
                <a:spcAft>
                  <a:spcPct val="35000"/>
                </a:spcAft>
              </a:pPr>
              <a:r>
                <a:rPr lang="en-US" sz="1200" b="1" dirty="0"/>
                <a:t>24°C</a:t>
              </a:r>
              <a:endParaRPr lang="en-US" sz="1200" b="1" dirty="0">
                <a:solidFill>
                  <a:sysClr val="windowText" lastClr="000000">
                    <a:hueOff val="0"/>
                    <a:satOff val="0"/>
                    <a:lumOff val="0"/>
                    <a:alphaOff val="0"/>
                  </a:sysClr>
                </a:solidFill>
              </a:endParaRPr>
            </a:p>
          </p:txBody>
        </p:sp>
        <p:sp>
          <p:nvSpPr>
            <p:cNvPr id="49" name="Freeform: Shape 48">
              <a:extLst>
                <a:ext uri="{FF2B5EF4-FFF2-40B4-BE49-F238E27FC236}">
                  <a16:creationId xmlns:a16="http://schemas.microsoft.com/office/drawing/2014/main" id="{4973E6C5-FCA3-4128-A514-F8220BBD4D9D}"/>
                </a:ext>
              </a:extLst>
            </p:cNvPr>
            <p:cNvSpPr/>
            <p:nvPr/>
          </p:nvSpPr>
          <p:spPr>
            <a:xfrm>
              <a:off x="4609841" y="3808716"/>
              <a:ext cx="1051868" cy="185692"/>
            </a:xfrm>
            <a:custGeom>
              <a:avLst/>
              <a:gdLst/>
              <a:ahLst/>
              <a:cxnLst/>
              <a:rect l="0" t="0" r="0" b="0"/>
              <a:pathLst>
                <a:path>
                  <a:moveTo>
                    <a:pt x="998131" y="0"/>
                  </a:moveTo>
                  <a:lnTo>
                    <a:pt x="998131" y="88102"/>
                  </a:lnTo>
                  <a:lnTo>
                    <a:pt x="0" y="88102"/>
                  </a:lnTo>
                  <a:lnTo>
                    <a:pt x="0" y="176205"/>
                  </a:lnTo>
                </a:path>
              </a:pathLst>
            </a:custGeom>
            <a:noFill/>
            <a:ln w="12700" cap="flat" cmpd="sng" algn="ctr">
              <a:solidFill>
                <a:sysClr val="windowText" lastClr="000000">
                  <a:shade val="80000"/>
                  <a:hueOff val="0"/>
                  <a:satOff val="0"/>
                  <a:lumOff val="0"/>
                  <a:alphaOff val="0"/>
                </a:sysClr>
              </a:solidFill>
              <a:prstDash val="solid"/>
              <a:miter lim="800000"/>
            </a:ln>
            <a:effectLst/>
          </p:spPr>
          <p:style>
            <a:lnRef idx="2">
              <a:scrgbClr r="0" g="0" b="0"/>
            </a:lnRef>
            <a:fillRef idx="0">
              <a:scrgbClr r="0" g="0" b="0"/>
            </a:fillRef>
            <a:effectRef idx="0">
              <a:scrgbClr r="0" g="0" b="0"/>
            </a:effectRef>
            <a:fontRef idx="minor">
              <a:schemeClr val="tx1">
                <a:hueOff val="0"/>
                <a:satOff val="0"/>
                <a:lumOff val="0"/>
                <a:alphaOff val="0"/>
              </a:schemeClr>
            </a:fontRef>
          </p:style>
          <p:txBody>
            <a:bodyPr/>
            <a:lstStyle/>
            <a:p>
              <a:endParaRPr lang="en-US" sz="1200" dirty="0"/>
            </a:p>
          </p:txBody>
        </p:sp>
        <p:sp>
          <p:nvSpPr>
            <p:cNvPr id="50" name="Freeform: Shape 49">
              <a:extLst>
                <a:ext uri="{FF2B5EF4-FFF2-40B4-BE49-F238E27FC236}">
                  <a16:creationId xmlns:a16="http://schemas.microsoft.com/office/drawing/2014/main" id="{267DAC68-C8AB-44FE-A181-848F4CCDFF7E}"/>
                </a:ext>
              </a:extLst>
            </p:cNvPr>
            <p:cNvSpPr/>
            <p:nvPr/>
          </p:nvSpPr>
          <p:spPr>
            <a:xfrm>
              <a:off x="4195371" y="4003934"/>
              <a:ext cx="808246" cy="538830"/>
            </a:xfrm>
            <a:custGeom>
              <a:avLst/>
              <a:gdLst>
                <a:gd name="connsiteX0" fmla="*/ 0 w 10000"/>
                <a:gd name="connsiteY0" fmla="*/ 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0"/>
                  </a:moveTo>
                  <a:lnTo>
                    <a:pt x="10000" y="0"/>
                  </a:lnTo>
                  <a:lnTo>
                    <a:pt x="10000" y="10000"/>
                  </a:lnTo>
                  <a:lnTo>
                    <a:pt x="0" y="10000"/>
                  </a:lnTo>
                  <a:lnTo>
                    <a:pt x="0" y="0"/>
                  </a:lnTo>
                  <a:close/>
                </a:path>
              </a:pathLst>
            </a:custGeom>
            <a:solidFill>
              <a:schemeClr val="accent2"/>
            </a:solidFill>
            <a:ln w="12700" cap="flat" cmpd="sng" algn="ctr">
              <a:solidFill>
                <a:sysClr val="windowText" lastClr="000000">
                  <a:shade val="80000"/>
                  <a:hueOff val="0"/>
                  <a:satOff val="0"/>
                  <a:lumOff val="0"/>
                  <a:alphaOff val="0"/>
                </a:sysClr>
              </a:solidFill>
              <a:prstDash val="solid"/>
              <a:miter lim="800000"/>
            </a:ln>
            <a:effectLst/>
          </p:spPr>
          <p:style>
            <a:lnRef idx="2">
              <a:scrgbClr r="0" g="0" b="0"/>
            </a:lnRef>
            <a:fillRef idx="1">
              <a:scrgbClr r="0" g="0" b="0"/>
            </a:fillRef>
            <a:effectRef idx="0">
              <a:scrgbClr r="0" g="0" b="0"/>
            </a:effectRef>
            <a:fontRef idx="minor">
              <a:schemeClr val="dk1">
                <a:hueOff val="0"/>
                <a:satOff val="0"/>
                <a:lumOff val="0"/>
                <a:alphaOff val="0"/>
              </a:schemeClr>
            </a:fontRef>
          </p:style>
          <p:txBody>
            <a:bodyPr spcFirstLastPara="0" vert="horz" wrap="square" lIns="30480" tIns="30480" rIns="30480" bIns="30480" numCol="1" spcCol="1270" anchor="ctr" anchorCtr="0">
              <a:noAutofit/>
            </a:bodyPr>
            <a:lstStyle/>
            <a:p>
              <a:pPr algn="ctr" defTabSz="355591">
                <a:lnSpc>
                  <a:spcPct val="90000"/>
                </a:lnSpc>
                <a:spcBef>
                  <a:spcPct val="0"/>
                </a:spcBef>
                <a:spcAft>
                  <a:spcPct val="35000"/>
                </a:spcAft>
              </a:pPr>
              <a:r>
                <a:rPr lang="en-US" sz="1200" b="1" dirty="0">
                  <a:solidFill>
                    <a:sysClr val="windowText" lastClr="000000">
                      <a:hueOff val="0"/>
                      <a:satOff val="0"/>
                      <a:lumOff val="0"/>
                      <a:alphaOff val="0"/>
                    </a:sysClr>
                  </a:solidFill>
                </a:rPr>
                <a:t>CO</a:t>
              </a:r>
              <a:r>
                <a:rPr lang="en-US" sz="1200" b="1" baseline="-25000" dirty="0">
                  <a:solidFill>
                    <a:sysClr val="windowText" lastClr="000000">
                      <a:hueOff val="0"/>
                      <a:satOff val="0"/>
                      <a:lumOff val="0"/>
                      <a:alphaOff val="0"/>
                    </a:sysClr>
                  </a:solidFill>
                </a:rPr>
                <a:t>2</a:t>
              </a:r>
            </a:p>
            <a:p>
              <a:pPr algn="ctr" defTabSz="355591">
                <a:lnSpc>
                  <a:spcPct val="90000"/>
                </a:lnSpc>
                <a:spcBef>
                  <a:spcPct val="0"/>
                </a:spcBef>
                <a:spcAft>
                  <a:spcPct val="35000"/>
                </a:spcAft>
              </a:pPr>
              <a:r>
                <a:rPr lang="en-US" sz="1200" b="1" dirty="0">
                  <a:solidFill>
                    <a:sysClr val="windowText" lastClr="000000">
                      <a:hueOff val="0"/>
                      <a:satOff val="0"/>
                      <a:lumOff val="0"/>
                      <a:alphaOff val="0"/>
                    </a:sysClr>
                  </a:solidFill>
                </a:rPr>
                <a:t>&lt;16.24%</a:t>
              </a:r>
            </a:p>
          </p:txBody>
        </p:sp>
        <p:sp>
          <p:nvSpPr>
            <p:cNvPr id="51" name="Freeform: Shape 50">
              <a:extLst>
                <a:ext uri="{FF2B5EF4-FFF2-40B4-BE49-F238E27FC236}">
                  <a16:creationId xmlns:a16="http://schemas.microsoft.com/office/drawing/2014/main" id="{42775220-A4B4-4C5E-9551-AF43CA0DEB84}"/>
                </a:ext>
              </a:extLst>
            </p:cNvPr>
            <p:cNvSpPr/>
            <p:nvPr/>
          </p:nvSpPr>
          <p:spPr>
            <a:xfrm>
              <a:off x="4061405" y="4542764"/>
              <a:ext cx="524212" cy="245372"/>
            </a:xfrm>
            <a:custGeom>
              <a:avLst/>
              <a:gdLst/>
              <a:ahLst/>
              <a:cxnLst/>
              <a:rect l="0" t="0" r="0" b="0"/>
              <a:pathLst>
                <a:path>
                  <a:moveTo>
                    <a:pt x="497432" y="0"/>
                  </a:moveTo>
                  <a:lnTo>
                    <a:pt x="497432" y="116418"/>
                  </a:lnTo>
                  <a:lnTo>
                    <a:pt x="0" y="116418"/>
                  </a:lnTo>
                  <a:lnTo>
                    <a:pt x="0" y="232837"/>
                  </a:lnTo>
                </a:path>
              </a:pathLst>
            </a:custGeom>
            <a:noFill/>
            <a:ln w="12700" cap="flat" cmpd="sng" algn="ctr">
              <a:solidFill>
                <a:sysClr val="windowText" lastClr="000000">
                  <a:shade val="80000"/>
                  <a:hueOff val="0"/>
                  <a:satOff val="0"/>
                  <a:lumOff val="0"/>
                  <a:alphaOff val="0"/>
                </a:sysClr>
              </a:solidFill>
              <a:prstDash val="solid"/>
              <a:miter lim="800000"/>
            </a:ln>
            <a:effectLst/>
          </p:spPr>
          <p:style>
            <a:lnRef idx="2">
              <a:scrgbClr r="0" g="0" b="0"/>
            </a:lnRef>
            <a:fillRef idx="0">
              <a:scrgbClr r="0" g="0" b="0"/>
            </a:fillRef>
            <a:effectRef idx="0">
              <a:scrgbClr r="0" g="0" b="0"/>
            </a:effectRef>
            <a:fontRef idx="minor">
              <a:schemeClr val="tx1">
                <a:hueOff val="0"/>
                <a:satOff val="0"/>
                <a:lumOff val="0"/>
                <a:alphaOff val="0"/>
              </a:schemeClr>
            </a:fontRef>
          </p:style>
        </p:sp>
        <p:sp>
          <p:nvSpPr>
            <p:cNvPr id="52" name="Freeform: Shape 51">
              <a:extLst>
                <a:ext uri="{FF2B5EF4-FFF2-40B4-BE49-F238E27FC236}">
                  <a16:creationId xmlns:a16="http://schemas.microsoft.com/office/drawing/2014/main" id="{3B019888-E6A8-43DA-AAD8-741EA45BC8DA}"/>
                </a:ext>
              </a:extLst>
            </p:cNvPr>
            <p:cNvSpPr/>
            <p:nvPr/>
          </p:nvSpPr>
          <p:spPr>
            <a:xfrm>
              <a:off x="3671157" y="4780399"/>
              <a:ext cx="808246" cy="501978"/>
            </a:xfrm>
            <a:custGeom>
              <a:avLst/>
              <a:gdLst>
                <a:gd name="connsiteX0" fmla="*/ 0 w 766955"/>
                <a:gd name="connsiteY0" fmla="*/ 255652 h 511303"/>
                <a:gd name="connsiteX1" fmla="*/ 383478 w 766955"/>
                <a:gd name="connsiteY1" fmla="*/ 0 h 511303"/>
                <a:gd name="connsiteX2" fmla="*/ 766956 w 766955"/>
                <a:gd name="connsiteY2" fmla="*/ 255652 h 511303"/>
                <a:gd name="connsiteX3" fmla="*/ 383478 w 766955"/>
                <a:gd name="connsiteY3" fmla="*/ 511304 h 511303"/>
                <a:gd name="connsiteX4" fmla="*/ 0 w 766955"/>
                <a:gd name="connsiteY4" fmla="*/ 255652 h 5113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6955" h="511303">
                  <a:moveTo>
                    <a:pt x="0" y="255652"/>
                  </a:moveTo>
                  <a:cubicBezTo>
                    <a:pt x="0" y="114459"/>
                    <a:pt x="171689" y="0"/>
                    <a:pt x="383478" y="0"/>
                  </a:cubicBezTo>
                  <a:cubicBezTo>
                    <a:pt x="595267" y="0"/>
                    <a:pt x="766956" y="114459"/>
                    <a:pt x="766956" y="255652"/>
                  </a:cubicBezTo>
                  <a:cubicBezTo>
                    <a:pt x="766956" y="396845"/>
                    <a:pt x="595267" y="511304"/>
                    <a:pt x="383478" y="511304"/>
                  </a:cubicBezTo>
                  <a:cubicBezTo>
                    <a:pt x="171689" y="511304"/>
                    <a:pt x="0" y="396845"/>
                    <a:pt x="0" y="255652"/>
                  </a:cubicBezTo>
                  <a:close/>
                </a:path>
              </a:pathLst>
            </a:custGeom>
            <a:solidFill>
              <a:srgbClr val="FF6600"/>
            </a:solidFill>
            <a:ln w="12700" cap="flat" cmpd="sng" algn="ctr">
              <a:solidFill>
                <a:sysClr val="windowText" lastClr="000000">
                  <a:shade val="80000"/>
                  <a:hueOff val="0"/>
                  <a:satOff val="0"/>
                  <a:lumOff val="0"/>
                  <a:alphaOff val="0"/>
                </a:sysClr>
              </a:solidFill>
              <a:prstDash val="solid"/>
              <a:miter lim="800000"/>
            </a:ln>
            <a:effectLst/>
          </p:spPr>
          <p:style>
            <a:lnRef idx="2">
              <a:scrgbClr r="0" g="0" b="0"/>
            </a:lnRef>
            <a:fillRef idx="1">
              <a:scrgbClr r="0" g="0" b="0"/>
            </a:fillRef>
            <a:effectRef idx="0">
              <a:scrgbClr r="0" g="0" b="0"/>
            </a:effectRef>
            <a:fontRef idx="minor">
              <a:schemeClr val="dk1">
                <a:hueOff val="0"/>
                <a:satOff val="0"/>
                <a:lumOff val="0"/>
                <a:alphaOff val="0"/>
              </a:schemeClr>
            </a:fontRef>
          </p:style>
          <p:txBody>
            <a:bodyPr spcFirstLastPara="0" vert="horz" wrap="square" lIns="142799" tIns="105359" rIns="142799" bIns="105359" numCol="1" spcCol="1270" anchor="ctr" anchorCtr="0">
              <a:noAutofit/>
            </a:bodyPr>
            <a:lstStyle/>
            <a:p>
              <a:pPr algn="ctr" defTabSz="355591">
                <a:lnSpc>
                  <a:spcPct val="90000"/>
                </a:lnSpc>
                <a:spcBef>
                  <a:spcPct val="0"/>
                </a:spcBef>
                <a:spcAft>
                  <a:spcPct val="35000"/>
                </a:spcAft>
              </a:pPr>
              <a:r>
                <a:rPr lang="en-US" sz="1200" b="1" dirty="0">
                  <a:solidFill>
                    <a:sysClr val="windowText" lastClr="000000">
                      <a:hueOff val="0"/>
                      <a:satOff val="0"/>
                      <a:lumOff val="0"/>
                      <a:alphaOff val="0"/>
                    </a:sysClr>
                  </a:solidFill>
                </a:rPr>
                <a:t>Exp. field</a:t>
              </a:r>
            </a:p>
          </p:txBody>
        </p:sp>
        <p:sp>
          <p:nvSpPr>
            <p:cNvPr id="53" name="Freeform: Shape 52">
              <a:extLst>
                <a:ext uri="{FF2B5EF4-FFF2-40B4-BE49-F238E27FC236}">
                  <a16:creationId xmlns:a16="http://schemas.microsoft.com/office/drawing/2014/main" id="{227CE42F-44C6-4C8E-A065-4197E02D06CA}"/>
                </a:ext>
              </a:extLst>
            </p:cNvPr>
            <p:cNvSpPr/>
            <p:nvPr/>
          </p:nvSpPr>
          <p:spPr>
            <a:xfrm>
              <a:off x="4599494" y="4542764"/>
              <a:ext cx="526507" cy="245372"/>
            </a:xfrm>
            <a:custGeom>
              <a:avLst/>
              <a:gdLst/>
              <a:ahLst/>
              <a:cxnLst/>
              <a:rect l="0" t="0" r="0" b="0"/>
              <a:pathLst>
                <a:path>
                  <a:moveTo>
                    <a:pt x="0" y="0"/>
                  </a:moveTo>
                  <a:lnTo>
                    <a:pt x="0" y="116418"/>
                  </a:lnTo>
                  <a:lnTo>
                    <a:pt x="499610" y="116418"/>
                  </a:lnTo>
                  <a:lnTo>
                    <a:pt x="499610" y="232837"/>
                  </a:lnTo>
                </a:path>
              </a:pathLst>
            </a:custGeom>
            <a:noFill/>
            <a:ln w="12700" cap="flat" cmpd="sng" algn="ctr">
              <a:solidFill>
                <a:sysClr val="windowText" lastClr="000000">
                  <a:shade val="80000"/>
                  <a:hueOff val="0"/>
                  <a:satOff val="0"/>
                  <a:lumOff val="0"/>
                  <a:alphaOff val="0"/>
                </a:sysClr>
              </a:solidFill>
              <a:prstDash val="solid"/>
              <a:miter lim="800000"/>
            </a:ln>
            <a:effectLst/>
          </p:spPr>
          <p:style>
            <a:lnRef idx="2">
              <a:scrgbClr r="0" g="0" b="0"/>
            </a:lnRef>
            <a:fillRef idx="0">
              <a:scrgbClr r="0" g="0" b="0"/>
            </a:fillRef>
            <a:effectRef idx="0">
              <a:scrgbClr r="0" g="0" b="0"/>
            </a:effectRef>
            <a:fontRef idx="minor">
              <a:schemeClr val="tx1">
                <a:hueOff val="0"/>
                <a:satOff val="0"/>
                <a:lumOff val="0"/>
                <a:alphaOff val="0"/>
              </a:schemeClr>
            </a:fontRef>
          </p:style>
        </p:sp>
        <p:sp>
          <p:nvSpPr>
            <p:cNvPr id="54" name="Freeform: Shape 53">
              <a:extLst>
                <a:ext uri="{FF2B5EF4-FFF2-40B4-BE49-F238E27FC236}">
                  <a16:creationId xmlns:a16="http://schemas.microsoft.com/office/drawing/2014/main" id="{4B002711-1FA8-405C-9161-75750AF7F13C}"/>
                </a:ext>
              </a:extLst>
            </p:cNvPr>
            <p:cNvSpPr/>
            <p:nvPr/>
          </p:nvSpPr>
          <p:spPr>
            <a:xfrm>
              <a:off x="4721878" y="4780399"/>
              <a:ext cx="808246" cy="501978"/>
            </a:xfrm>
            <a:custGeom>
              <a:avLst/>
              <a:gdLst>
                <a:gd name="connsiteX0" fmla="*/ 0 w 766955"/>
                <a:gd name="connsiteY0" fmla="*/ 255652 h 511303"/>
                <a:gd name="connsiteX1" fmla="*/ 383478 w 766955"/>
                <a:gd name="connsiteY1" fmla="*/ 0 h 511303"/>
                <a:gd name="connsiteX2" fmla="*/ 766956 w 766955"/>
                <a:gd name="connsiteY2" fmla="*/ 255652 h 511303"/>
                <a:gd name="connsiteX3" fmla="*/ 383478 w 766955"/>
                <a:gd name="connsiteY3" fmla="*/ 511304 h 511303"/>
                <a:gd name="connsiteX4" fmla="*/ 0 w 766955"/>
                <a:gd name="connsiteY4" fmla="*/ 255652 h 5113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6955" h="511303">
                  <a:moveTo>
                    <a:pt x="0" y="255652"/>
                  </a:moveTo>
                  <a:cubicBezTo>
                    <a:pt x="0" y="114459"/>
                    <a:pt x="171689" y="0"/>
                    <a:pt x="383478" y="0"/>
                  </a:cubicBezTo>
                  <a:cubicBezTo>
                    <a:pt x="595267" y="0"/>
                    <a:pt x="766956" y="114459"/>
                    <a:pt x="766956" y="255652"/>
                  </a:cubicBezTo>
                  <a:cubicBezTo>
                    <a:pt x="766956" y="396845"/>
                    <a:pt x="595267" y="511304"/>
                    <a:pt x="383478" y="511304"/>
                  </a:cubicBezTo>
                  <a:cubicBezTo>
                    <a:pt x="171689" y="511304"/>
                    <a:pt x="0" y="396845"/>
                    <a:pt x="0" y="255652"/>
                  </a:cubicBezTo>
                  <a:close/>
                </a:path>
              </a:pathLst>
            </a:custGeom>
            <a:solidFill>
              <a:srgbClr val="FF6600"/>
            </a:solidFill>
            <a:ln w="12700" cap="flat" cmpd="sng" algn="ctr">
              <a:solidFill>
                <a:sysClr val="windowText" lastClr="000000">
                  <a:shade val="80000"/>
                  <a:hueOff val="0"/>
                  <a:satOff val="0"/>
                  <a:lumOff val="0"/>
                  <a:alphaOff val="0"/>
                </a:sysClr>
              </a:solidFill>
              <a:prstDash val="solid"/>
              <a:miter lim="800000"/>
            </a:ln>
            <a:effectLst/>
          </p:spPr>
          <p:style>
            <a:lnRef idx="2">
              <a:scrgbClr r="0" g="0" b="0"/>
            </a:lnRef>
            <a:fillRef idx="1">
              <a:scrgbClr r="0" g="0" b="0"/>
            </a:fillRef>
            <a:effectRef idx="0">
              <a:scrgbClr r="0" g="0" b="0"/>
            </a:effectRef>
            <a:fontRef idx="minor">
              <a:schemeClr val="dk1">
                <a:hueOff val="0"/>
                <a:satOff val="0"/>
                <a:lumOff val="0"/>
                <a:alphaOff val="0"/>
              </a:schemeClr>
            </a:fontRef>
          </p:style>
          <p:txBody>
            <a:bodyPr spcFirstLastPara="0" vert="horz" wrap="square" lIns="142799" tIns="105359" rIns="142799" bIns="105359" numCol="1" spcCol="1270" anchor="ctr" anchorCtr="0">
              <a:noAutofit/>
            </a:bodyPr>
            <a:lstStyle/>
            <a:p>
              <a:pPr algn="ctr" defTabSz="355591">
                <a:lnSpc>
                  <a:spcPct val="90000"/>
                </a:lnSpc>
                <a:spcBef>
                  <a:spcPct val="0"/>
                </a:spcBef>
                <a:spcAft>
                  <a:spcPct val="35000"/>
                </a:spcAft>
              </a:pPr>
              <a:r>
                <a:rPr lang="en-US" sz="1200" b="1" dirty="0">
                  <a:solidFill>
                    <a:sysClr val="windowText" lastClr="000000">
                      <a:hueOff val="0"/>
                      <a:satOff val="0"/>
                      <a:lumOff val="0"/>
                      <a:alphaOff val="0"/>
                    </a:sysClr>
                  </a:solidFill>
                </a:rPr>
                <a:t>Conv. field</a:t>
              </a:r>
            </a:p>
          </p:txBody>
        </p:sp>
        <p:sp>
          <p:nvSpPr>
            <p:cNvPr id="55" name="Freeform: Shape 54">
              <a:extLst>
                <a:ext uri="{FF2B5EF4-FFF2-40B4-BE49-F238E27FC236}">
                  <a16:creationId xmlns:a16="http://schemas.microsoft.com/office/drawing/2014/main" id="{F32FA79F-1971-4208-A577-34D0C036423A}"/>
                </a:ext>
              </a:extLst>
            </p:cNvPr>
            <p:cNvSpPr/>
            <p:nvPr/>
          </p:nvSpPr>
          <p:spPr>
            <a:xfrm>
              <a:off x="5651362" y="3802181"/>
              <a:ext cx="1050721" cy="215532"/>
            </a:xfrm>
            <a:custGeom>
              <a:avLst/>
              <a:gdLst/>
              <a:ahLst/>
              <a:cxnLst/>
              <a:rect l="0" t="0" r="0" b="0"/>
              <a:pathLst>
                <a:path>
                  <a:moveTo>
                    <a:pt x="0" y="0"/>
                  </a:moveTo>
                  <a:lnTo>
                    <a:pt x="0" y="102260"/>
                  </a:lnTo>
                  <a:lnTo>
                    <a:pt x="997042" y="102260"/>
                  </a:lnTo>
                  <a:lnTo>
                    <a:pt x="997042" y="204521"/>
                  </a:lnTo>
                </a:path>
              </a:pathLst>
            </a:custGeom>
            <a:noFill/>
            <a:ln w="12700" cap="flat" cmpd="sng" algn="ctr">
              <a:solidFill>
                <a:sysClr val="windowText" lastClr="000000">
                  <a:shade val="80000"/>
                  <a:hueOff val="0"/>
                  <a:satOff val="0"/>
                  <a:lumOff val="0"/>
                  <a:alphaOff val="0"/>
                </a:sysClr>
              </a:solidFill>
              <a:prstDash val="solid"/>
              <a:miter lim="800000"/>
            </a:ln>
            <a:effectLst/>
          </p:spPr>
          <p:style>
            <a:lnRef idx="2">
              <a:scrgbClr r="0" g="0" b="0"/>
            </a:lnRef>
            <a:fillRef idx="0">
              <a:scrgbClr r="0" g="0" b="0"/>
            </a:fillRef>
            <a:effectRef idx="0">
              <a:scrgbClr r="0" g="0" b="0"/>
            </a:effectRef>
            <a:fontRef idx="minor">
              <a:schemeClr val="tx1">
                <a:hueOff val="0"/>
                <a:satOff val="0"/>
                <a:lumOff val="0"/>
                <a:alphaOff val="0"/>
              </a:schemeClr>
            </a:fontRef>
          </p:style>
        </p:sp>
        <p:sp>
          <p:nvSpPr>
            <p:cNvPr id="56" name="Freeform: Shape 55">
              <a:extLst>
                <a:ext uri="{FF2B5EF4-FFF2-40B4-BE49-F238E27FC236}">
                  <a16:creationId xmlns:a16="http://schemas.microsoft.com/office/drawing/2014/main" id="{D630D166-926F-4E98-AC26-A08E28B31E4C}"/>
                </a:ext>
              </a:extLst>
            </p:cNvPr>
            <p:cNvSpPr/>
            <p:nvPr/>
          </p:nvSpPr>
          <p:spPr>
            <a:xfrm>
              <a:off x="6299107" y="4017620"/>
              <a:ext cx="808246" cy="538830"/>
            </a:xfrm>
            <a:custGeom>
              <a:avLst/>
              <a:gdLst>
                <a:gd name="connsiteX0" fmla="*/ 0 w 10000"/>
                <a:gd name="connsiteY0" fmla="*/ 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0"/>
                  </a:moveTo>
                  <a:lnTo>
                    <a:pt x="10000" y="0"/>
                  </a:lnTo>
                  <a:lnTo>
                    <a:pt x="10000" y="10000"/>
                  </a:lnTo>
                  <a:lnTo>
                    <a:pt x="0" y="10000"/>
                  </a:lnTo>
                  <a:lnTo>
                    <a:pt x="0" y="0"/>
                  </a:lnTo>
                  <a:close/>
                </a:path>
              </a:pathLst>
            </a:custGeom>
            <a:solidFill>
              <a:schemeClr val="accent2"/>
            </a:solidFill>
            <a:ln w="12700" cap="flat" cmpd="sng" algn="ctr">
              <a:solidFill>
                <a:sysClr val="windowText" lastClr="000000">
                  <a:shade val="80000"/>
                  <a:hueOff val="0"/>
                  <a:satOff val="0"/>
                  <a:lumOff val="0"/>
                  <a:alphaOff val="0"/>
                </a:sysClr>
              </a:solidFill>
              <a:prstDash val="solid"/>
              <a:miter lim="800000"/>
            </a:ln>
            <a:effectLst/>
          </p:spPr>
          <p:style>
            <a:lnRef idx="2">
              <a:scrgbClr r="0" g="0" b="0"/>
            </a:lnRef>
            <a:fillRef idx="1">
              <a:scrgbClr r="0" g="0" b="0"/>
            </a:fillRef>
            <a:effectRef idx="0">
              <a:scrgbClr r="0" g="0" b="0"/>
            </a:effectRef>
            <a:fontRef idx="minor">
              <a:schemeClr val="dk1">
                <a:hueOff val="0"/>
                <a:satOff val="0"/>
                <a:lumOff val="0"/>
                <a:alphaOff val="0"/>
              </a:schemeClr>
            </a:fontRef>
          </p:style>
          <p:txBody>
            <a:bodyPr spcFirstLastPara="0" vert="horz" wrap="square" lIns="30480" tIns="30480" rIns="30480" bIns="30480" numCol="1" spcCol="1270" anchor="ctr" anchorCtr="0">
              <a:noAutofit/>
            </a:bodyPr>
            <a:lstStyle/>
            <a:p>
              <a:pPr algn="ctr" defTabSz="355591">
                <a:lnSpc>
                  <a:spcPct val="90000"/>
                </a:lnSpc>
                <a:spcBef>
                  <a:spcPct val="0"/>
                </a:spcBef>
                <a:spcAft>
                  <a:spcPct val="35000"/>
                </a:spcAft>
              </a:pPr>
              <a:r>
                <a:rPr lang="en-US" sz="1200" b="1" dirty="0">
                  <a:solidFill>
                    <a:sysClr val="windowText" lastClr="000000">
                      <a:hueOff val="0"/>
                      <a:satOff val="0"/>
                      <a:lumOff val="0"/>
                      <a:alphaOff val="0"/>
                    </a:sysClr>
                  </a:solidFill>
                </a:rPr>
                <a:t>CO</a:t>
              </a:r>
              <a:r>
                <a:rPr lang="en-US" sz="1200" b="1" baseline="-25000" dirty="0">
                  <a:solidFill>
                    <a:sysClr val="windowText" lastClr="000000">
                      <a:hueOff val="0"/>
                      <a:satOff val="0"/>
                      <a:lumOff val="0"/>
                      <a:alphaOff val="0"/>
                    </a:sysClr>
                  </a:solidFill>
                </a:rPr>
                <a:t>2</a:t>
              </a:r>
            </a:p>
            <a:p>
              <a:pPr algn="ctr" defTabSz="355591">
                <a:lnSpc>
                  <a:spcPct val="90000"/>
                </a:lnSpc>
                <a:spcBef>
                  <a:spcPct val="0"/>
                </a:spcBef>
                <a:spcAft>
                  <a:spcPct val="35000"/>
                </a:spcAft>
              </a:pPr>
              <a:r>
                <a:rPr lang="en-US" sz="1200" b="1" u="sng" dirty="0">
                  <a:solidFill>
                    <a:sysClr val="windowText" lastClr="000000">
                      <a:hueOff val="0"/>
                      <a:satOff val="0"/>
                      <a:lumOff val="0"/>
                      <a:alphaOff val="0"/>
                    </a:sysClr>
                  </a:solidFill>
                </a:rPr>
                <a:t>&gt;</a:t>
              </a:r>
              <a:r>
                <a:rPr lang="en-US" sz="1200" b="1" dirty="0">
                  <a:solidFill>
                    <a:sysClr val="windowText" lastClr="000000">
                      <a:hueOff val="0"/>
                      <a:satOff val="0"/>
                      <a:lumOff val="0"/>
                      <a:alphaOff val="0"/>
                    </a:sysClr>
                  </a:solidFill>
                </a:rPr>
                <a:t>16.24%</a:t>
              </a:r>
            </a:p>
          </p:txBody>
        </p:sp>
        <p:sp>
          <p:nvSpPr>
            <p:cNvPr id="57" name="Freeform: Shape 56">
              <a:extLst>
                <a:ext uri="{FF2B5EF4-FFF2-40B4-BE49-F238E27FC236}">
                  <a16:creationId xmlns:a16="http://schemas.microsoft.com/office/drawing/2014/main" id="{6405A131-2899-46EC-A98E-504899F3F7AE}"/>
                </a:ext>
              </a:extLst>
            </p:cNvPr>
            <p:cNvSpPr/>
            <p:nvPr/>
          </p:nvSpPr>
          <p:spPr>
            <a:xfrm>
              <a:off x="6136869" y="4564575"/>
              <a:ext cx="525360" cy="215532"/>
            </a:xfrm>
            <a:custGeom>
              <a:avLst/>
              <a:gdLst/>
              <a:ahLst/>
              <a:cxnLst/>
              <a:rect l="0" t="0" r="0" b="0"/>
              <a:pathLst>
                <a:path>
                  <a:moveTo>
                    <a:pt x="498521" y="0"/>
                  </a:moveTo>
                  <a:lnTo>
                    <a:pt x="498521" y="102260"/>
                  </a:lnTo>
                  <a:lnTo>
                    <a:pt x="0" y="102260"/>
                  </a:lnTo>
                  <a:lnTo>
                    <a:pt x="0" y="204521"/>
                  </a:lnTo>
                </a:path>
              </a:pathLst>
            </a:custGeom>
            <a:noFill/>
            <a:ln w="12700" cap="flat" cmpd="sng" algn="ctr">
              <a:solidFill>
                <a:sysClr val="windowText" lastClr="000000">
                  <a:shade val="80000"/>
                  <a:hueOff val="0"/>
                  <a:satOff val="0"/>
                  <a:lumOff val="0"/>
                  <a:alphaOff val="0"/>
                </a:sysClr>
              </a:solidFill>
              <a:prstDash val="solid"/>
              <a:miter lim="800000"/>
            </a:ln>
            <a:effectLst/>
          </p:spPr>
          <p:style>
            <a:lnRef idx="2">
              <a:scrgbClr r="0" g="0" b="0"/>
            </a:lnRef>
            <a:fillRef idx="0">
              <a:scrgbClr r="0" g="0" b="0"/>
            </a:fillRef>
            <a:effectRef idx="0">
              <a:scrgbClr r="0" g="0" b="0"/>
            </a:effectRef>
            <a:fontRef idx="minor">
              <a:schemeClr val="tx1">
                <a:hueOff val="0"/>
                <a:satOff val="0"/>
                <a:lumOff val="0"/>
                <a:alphaOff val="0"/>
              </a:schemeClr>
            </a:fontRef>
          </p:style>
        </p:sp>
        <p:sp>
          <p:nvSpPr>
            <p:cNvPr id="58" name="Freeform: Shape 57">
              <a:extLst>
                <a:ext uri="{FF2B5EF4-FFF2-40B4-BE49-F238E27FC236}">
                  <a16:creationId xmlns:a16="http://schemas.microsoft.com/office/drawing/2014/main" id="{B7F7EAA2-2C75-4362-B829-03F99F30FFA5}"/>
                </a:ext>
              </a:extLst>
            </p:cNvPr>
            <p:cNvSpPr/>
            <p:nvPr/>
          </p:nvSpPr>
          <p:spPr>
            <a:xfrm>
              <a:off x="5772599" y="4780399"/>
              <a:ext cx="808246" cy="501978"/>
            </a:xfrm>
            <a:custGeom>
              <a:avLst/>
              <a:gdLst>
                <a:gd name="connsiteX0" fmla="*/ 0 w 766955"/>
                <a:gd name="connsiteY0" fmla="*/ 255652 h 511303"/>
                <a:gd name="connsiteX1" fmla="*/ 383478 w 766955"/>
                <a:gd name="connsiteY1" fmla="*/ 0 h 511303"/>
                <a:gd name="connsiteX2" fmla="*/ 766956 w 766955"/>
                <a:gd name="connsiteY2" fmla="*/ 255652 h 511303"/>
                <a:gd name="connsiteX3" fmla="*/ 383478 w 766955"/>
                <a:gd name="connsiteY3" fmla="*/ 511304 h 511303"/>
                <a:gd name="connsiteX4" fmla="*/ 0 w 766955"/>
                <a:gd name="connsiteY4" fmla="*/ 255652 h 5113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6955" h="511303">
                  <a:moveTo>
                    <a:pt x="0" y="255652"/>
                  </a:moveTo>
                  <a:cubicBezTo>
                    <a:pt x="0" y="114459"/>
                    <a:pt x="171689" y="0"/>
                    <a:pt x="383478" y="0"/>
                  </a:cubicBezTo>
                  <a:cubicBezTo>
                    <a:pt x="595267" y="0"/>
                    <a:pt x="766956" y="114459"/>
                    <a:pt x="766956" y="255652"/>
                  </a:cubicBezTo>
                  <a:cubicBezTo>
                    <a:pt x="766956" y="396845"/>
                    <a:pt x="595267" y="511304"/>
                    <a:pt x="383478" y="511304"/>
                  </a:cubicBezTo>
                  <a:cubicBezTo>
                    <a:pt x="171689" y="511304"/>
                    <a:pt x="0" y="396845"/>
                    <a:pt x="0" y="255652"/>
                  </a:cubicBezTo>
                  <a:close/>
                </a:path>
              </a:pathLst>
            </a:custGeom>
            <a:solidFill>
              <a:srgbClr val="FF6600"/>
            </a:solidFill>
            <a:ln w="12700" cap="flat" cmpd="sng" algn="ctr">
              <a:solidFill>
                <a:sysClr val="windowText" lastClr="000000">
                  <a:shade val="80000"/>
                  <a:hueOff val="0"/>
                  <a:satOff val="0"/>
                  <a:lumOff val="0"/>
                  <a:alphaOff val="0"/>
                </a:sysClr>
              </a:solidFill>
              <a:prstDash val="solid"/>
              <a:miter lim="800000"/>
            </a:ln>
            <a:effectLst/>
          </p:spPr>
          <p:style>
            <a:lnRef idx="2">
              <a:scrgbClr r="0" g="0" b="0"/>
            </a:lnRef>
            <a:fillRef idx="1">
              <a:scrgbClr r="0" g="0" b="0"/>
            </a:fillRef>
            <a:effectRef idx="0">
              <a:scrgbClr r="0" g="0" b="0"/>
            </a:effectRef>
            <a:fontRef idx="minor">
              <a:schemeClr val="dk1">
                <a:hueOff val="0"/>
                <a:satOff val="0"/>
                <a:lumOff val="0"/>
                <a:alphaOff val="0"/>
              </a:schemeClr>
            </a:fontRef>
          </p:style>
          <p:txBody>
            <a:bodyPr spcFirstLastPara="0" vert="horz" wrap="square" lIns="142799" tIns="105359" rIns="142799" bIns="105359" numCol="1" spcCol="1270" anchor="ctr" anchorCtr="0">
              <a:noAutofit/>
            </a:bodyPr>
            <a:lstStyle/>
            <a:p>
              <a:pPr algn="ctr" defTabSz="355591">
                <a:lnSpc>
                  <a:spcPct val="90000"/>
                </a:lnSpc>
                <a:spcBef>
                  <a:spcPct val="0"/>
                </a:spcBef>
                <a:spcAft>
                  <a:spcPct val="35000"/>
                </a:spcAft>
              </a:pPr>
              <a:r>
                <a:rPr lang="en-US" sz="1200" b="1" dirty="0">
                  <a:solidFill>
                    <a:sysClr val="windowText" lastClr="000000">
                      <a:hueOff val="0"/>
                      <a:satOff val="0"/>
                      <a:lumOff val="0"/>
                      <a:alphaOff val="0"/>
                    </a:sysClr>
                  </a:solidFill>
                </a:rPr>
                <a:t>Exp. field</a:t>
              </a:r>
            </a:p>
          </p:txBody>
        </p:sp>
        <p:sp>
          <p:nvSpPr>
            <p:cNvPr id="59" name="Freeform: Shape 58">
              <a:extLst>
                <a:ext uri="{FF2B5EF4-FFF2-40B4-BE49-F238E27FC236}">
                  <a16:creationId xmlns:a16="http://schemas.microsoft.com/office/drawing/2014/main" id="{6D99A318-0918-407C-B608-780F6708B1F6}"/>
                </a:ext>
              </a:extLst>
            </p:cNvPr>
            <p:cNvSpPr/>
            <p:nvPr/>
          </p:nvSpPr>
          <p:spPr>
            <a:xfrm>
              <a:off x="6702082" y="4564575"/>
              <a:ext cx="525360" cy="215532"/>
            </a:xfrm>
            <a:custGeom>
              <a:avLst/>
              <a:gdLst/>
              <a:ahLst/>
              <a:cxnLst/>
              <a:rect l="0" t="0" r="0" b="0"/>
              <a:pathLst>
                <a:path>
                  <a:moveTo>
                    <a:pt x="0" y="0"/>
                  </a:moveTo>
                  <a:lnTo>
                    <a:pt x="0" y="102260"/>
                  </a:lnTo>
                  <a:lnTo>
                    <a:pt x="498521" y="102260"/>
                  </a:lnTo>
                  <a:lnTo>
                    <a:pt x="498521" y="204521"/>
                  </a:lnTo>
                </a:path>
              </a:pathLst>
            </a:custGeom>
            <a:noFill/>
            <a:ln w="12700" cap="flat" cmpd="sng" algn="ctr">
              <a:solidFill>
                <a:sysClr val="windowText" lastClr="000000">
                  <a:shade val="80000"/>
                  <a:hueOff val="0"/>
                  <a:satOff val="0"/>
                  <a:lumOff val="0"/>
                  <a:alphaOff val="0"/>
                </a:sysClr>
              </a:solidFill>
              <a:prstDash val="solid"/>
              <a:miter lim="800000"/>
            </a:ln>
            <a:effectLst/>
          </p:spPr>
          <p:style>
            <a:lnRef idx="2">
              <a:scrgbClr r="0" g="0" b="0"/>
            </a:lnRef>
            <a:fillRef idx="0">
              <a:scrgbClr r="0" g="0" b="0"/>
            </a:fillRef>
            <a:effectRef idx="0">
              <a:scrgbClr r="0" g="0" b="0"/>
            </a:effectRef>
            <a:fontRef idx="minor">
              <a:schemeClr val="tx1">
                <a:hueOff val="0"/>
                <a:satOff val="0"/>
                <a:lumOff val="0"/>
                <a:alphaOff val="0"/>
              </a:schemeClr>
            </a:fontRef>
          </p:style>
        </p:sp>
        <p:sp>
          <p:nvSpPr>
            <p:cNvPr id="60" name="Freeform: Shape 59">
              <a:extLst>
                <a:ext uri="{FF2B5EF4-FFF2-40B4-BE49-F238E27FC236}">
                  <a16:creationId xmlns:a16="http://schemas.microsoft.com/office/drawing/2014/main" id="{993F4237-FDF9-4F69-BFF7-8F5428320322}"/>
                </a:ext>
              </a:extLst>
            </p:cNvPr>
            <p:cNvSpPr/>
            <p:nvPr/>
          </p:nvSpPr>
          <p:spPr>
            <a:xfrm>
              <a:off x="6823320" y="4780399"/>
              <a:ext cx="808246" cy="501978"/>
            </a:xfrm>
            <a:custGeom>
              <a:avLst/>
              <a:gdLst>
                <a:gd name="connsiteX0" fmla="*/ 0 w 766955"/>
                <a:gd name="connsiteY0" fmla="*/ 255652 h 511303"/>
                <a:gd name="connsiteX1" fmla="*/ 383478 w 766955"/>
                <a:gd name="connsiteY1" fmla="*/ 0 h 511303"/>
                <a:gd name="connsiteX2" fmla="*/ 766956 w 766955"/>
                <a:gd name="connsiteY2" fmla="*/ 255652 h 511303"/>
                <a:gd name="connsiteX3" fmla="*/ 383478 w 766955"/>
                <a:gd name="connsiteY3" fmla="*/ 511304 h 511303"/>
                <a:gd name="connsiteX4" fmla="*/ 0 w 766955"/>
                <a:gd name="connsiteY4" fmla="*/ 255652 h 5113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6955" h="511303">
                  <a:moveTo>
                    <a:pt x="0" y="255652"/>
                  </a:moveTo>
                  <a:cubicBezTo>
                    <a:pt x="0" y="114459"/>
                    <a:pt x="171689" y="0"/>
                    <a:pt x="383478" y="0"/>
                  </a:cubicBezTo>
                  <a:cubicBezTo>
                    <a:pt x="595267" y="0"/>
                    <a:pt x="766956" y="114459"/>
                    <a:pt x="766956" y="255652"/>
                  </a:cubicBezTo>
                  <a:cubicBezTo>
                    <a:pt x="766956" y="396845"/>
                    <a:pt x="595267" y="511304"/>
                    <a:pt x="383478" y="511304"/>
                  </a:cubicBezTo>
                  <a:cubicBezTo>
                    <a:pt x="171689" y="511304"/>
                    <a:pt x="0" y="396845"/>
                    <a:pt x="0" y="255652"/>
                  </a:cubicBezTo>
                  <a:close/>
                </a:path>
              </a:pathLst>
            </a:custGeom>
            <a:solidFill>
              <a:srgbClr val="FF6600"/>
            </a:solidFill>
            <a:ln w="12700" cap="flat" cmpd="sng" algn="ctr">
              <a:solidFill>
                <a:sysClr val="windowText" lastClr="000000">
                  <a:shade val="80000"/>
                  <a:hueOff val="0"/>
                  <a:satOff val="0"/>
                  <a:lumOff val="0"/>
                  <a:alphaOff val="0"/>
                </a:sysClr>
              </a:solidFill>
              <a:prstDash val="solid"/>
              <a:miter lim="800000"/>
            </a:ln>
            <a:effectLst/>
          </p:spPr>
          <p:style>
            <a:lnRef idx="2">
              <a:scrgbClr r="0" g="0" b="0"/>
            </a:lnRef>
            <a:fillRef idx="1">
              <a:scrgbClr r="0" g="0" b="0"/>
            </a:fillRef>
            <a:effectRef idx="0">
              <a:scrgbClr r="0" g="0" b="0"/>
            </a:effectRef>
            <a:fontRef idx="minor">
              <a:schemeClr val="dk1">
                <a:hueOff val="0"/>
                <a:satOff val="0"/>
                <a:lumOff val="0"/>
                <a:alphaOff val="0"/>
              </a:schemeClr>
            </a:fontRef>
          </p:style>
          <p:txBody>
            <a:bodyPr spcFirstLastPara="0" vert="horz" wrap="square" lIns="142799" tIns="105359" rIns="142799" bIns="105359" numCol="1" spcCol="1270" anchor="ctr" anchorCtr="0">
              <a:noAutofit/>
            </a:bodyPr>
            <a:lstStyle/>
            <a:p>
              <a:pPr algn="ctr" defTabSz="355591">
                <a:lnSpc>
                  <a:spcPct val="90000"/>
                </a:lnSpc>
                <a:spcBef>
                  <a:spcPct val="0"/>
                </a:spcBef>
                <a:spcAft>
                  <a:spcPct val="35000"/>
                </a:spcAft>
              </a:pPr>
              <a:r>
                <a:rPr lang="en-US" sz="1200" b="1" dirty="0">
                  <a:solidFill>
                    <a:sysClr val="windowText" lastClr="000000">
                      <a:hueOff val="0"/>
                      <a:satOff val="0"/>
                      <a:lumOff val="0"/>
                      <a:alphaOff val="0"/>
                    </a:sysClr>
                  </a:solidFill>
                </a:rPr>
                <a:t>Conv. field</a:t>
              </a:r>
            </a:p>
          </p:txBody>
        </p:sp>
        <p:cxnSp>
          <p:nvCxnSpPr>
            <p:cNvPr id="75" name="Straight Connector 74">
              <a:extLst>
                <a:ext uri="{FF2B5EF4-FFF2-40B4-BE49-F238E27FC236}">
                  <a16:creationId xmlns:a16="http://schemas.microsoft.com/office/drawing/2014/main" id="{1A2E4290-A996-49A2-B746-AB8A5BE096F5}"/>
                </a:ext>
              </a:extLst>
            </p:cNvPr>
            <p:cNvCxnSpPr/>
            <p:nvPr/>
          </p:nvCxnSpPr>
          <p:spPr>
            <a:xfrm>
              <a:off x="3025169" y="5305844"/>
              <a:ext cx="0" cy="6626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62" name="TextBox 61">
              <a:extLst>
                <a:ext uri="{FF2B5EF4-FFF2-40B4-BE49-F238E27FC236}">
                  <a16:creationId xmlns:a16="http://schemas.microsoft.com/office/drawing/2014/main" id="{3DB23FF2-19BE-42A9-A86E-7058AE764D77}"/>
                </a:ext>
              </a:extLst>
            </p:cNvPr>
            <p:cNvSpPr txBox="1"/>
            <p:nvPr/>
          </p:nvSpPr>
          <p:spPr>
            <a:xfrm>
              <a:off x="997671" y="4192595"/>
              <a:ext cx="897353" cy="369332"/>
            </a:xfrm>
            <a:prstGeom prst="rect">
              <a:avLst/>
            </a:prstGeom>
            <a:noFill/>
          </p:spPr>
          <p:txBody>
            <a:bodyPr wrap="square" rtlCol="0">
              <a:spAutoFit/>
            </a:bodyPr>
            <a:lstStyle/>
            <a:p>
              <a:pPr algn="ctr"/>
              <a:r>
                <a:rPr lang="en-US" sz="900" dirty="0">
                  <a:solidFill>
                    <a:srgbClr val="0070C0"/>
                  </a:solidFill>
                </a:rPr>
                <a:t>12.9-fold decline</a:t>
              </a:r>
            </a:p>
          </p:txBody>
        </p:sp>
        <p:sp>
          <p:nvSpPr>
            <p:cNvPr id="68" name="TextBox 67">
              <a:extLst>
                <a:ext uri="{FF2B5EF4-FFF2-40B4-BE49-F238E27FC236}">
                  <a16:creationId xmlns:a16="http://schemas.microsoft.com/office/drawing/2014/main" id="{7B082686-B7BD-406F-8069-3E3BD634FB09}"/>
                </a:ext>
              </a:extLst>
            </p:cNvPr>
            <p:cNvSpPr txBox="1"/>
            <p:nvPr/>
          </p:nvSpPr>
          <p:spPr>
            <a:xfrm>
              <a:off x="1939745" y="4314512"/>
              <a:ext cx="1058965" cy="230832"/>
            </a:xfrm>
            <a:prstGeom prst="rect">
              <a:avLst/>
            </a:prstGeom>
            <a:noFill/>
          </p:spPr>
          <p:txBody>
            <a:bodyPr wrap="square" rtlCol="0">
              <a:spAutoFit/>
            </a:bodyPr>
            <a:lstStyle/>
            <a:p>
              <a:pPr algn="ctr"/>
              <a:r>
                <a:rPr lang="en-US" sz="900" dirty="0">
                  <a:solidFill>
                    <a:srgbClr val="0070C0"/>
                  </a:solidFill>
                </a:rPr>
                <a:t>2.3-fold decline</a:t>
              </a:r>
            </a:p>
          </p:txBody>
        </p:sp>
        <p:sp>
          <p:nvSpPr>
            <p:cNvPr id="61" name="TextBox 60">
              <a:extLst>
                <a:ext uri="{FF2B5EF4-FFF2-40B4-BE49-F238E27FC236}">
                  <a16:creationId xmlns:a16="http://schemas.microsoft.com/office/drawing/2014/main" id="{091A1D6E-9E5C-42A9-8F4D-E0C672427E00}"/>
                </a:ext>
              </a:extLst>
            </p:cNvPr>
            <p:cNvSpPr txBox="1"/>
            <p:nvPr/>
          </p:nvSpPr>
          <p:spPr>
            <a:xfrm>
              <a:off x="3328802" y="2208239"/>
              <a:ext cx="954181" cy="307777"/>
            </a:xfrm>
            <a:prstGeom prst="rect">
              <a:avLst/>
            </a:prstGeom>
            <a:noFill/>
          </p:spPr>
          <p:txBody>
            <a:bodyPr wrap="square" rtlCol="0">
              <a:spAutoFit/>
            </a:bodyPr>
            <a:lstStyle/>
            <a:p>
              <a:pPr algn="ctr"/>
              <a:r>
                <a:rPr lang="en-US" sz="1400" dirty="0"/>
                <a:t>(P </a:t>
              </a:r>
              <a:r>
                <a:rPr lang="en-US" sz="1400" u="sng" dirty="0"/>
                <a:t>&lt;</a:t>
              </a:r>
              <a:r>
                <a:rPr lang="en-US" sz="1400" dirty="0"/>
                <a:t> 0.01)</a:t>
              </a:r>
            </a:p>
          </p:txBody>
        </p:sp>
      </p:grpSp>
    </p:spTree>
    <p:extLst>
      <p:ext uri="{BB962C8B-B14F-4D97-AF65-F5344CB8AC3E}">
        <p14:creationId xmlns:p14="http://schemas.microsoft.com/office/powerpoint/2010/main" val="28541571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8" name="Group 37">
            <a:extLst>
              <a:ext uri="{FF2B5EF4-FFF2-40B4-BE49-F238E27FC236}">
                <a16:creationId xmlns:a16="http://schemas.microsoft.com/office/drawing/2014/main" id="{BF0BD200-05F3-41B0-A445-B0724F82DB71}"/>
              </a:ext>
            </a:extLst>
          </p:cNvPr>
          <p:cNvGrpSpPr>
            <a:grpSpLocks noChangeAspect="1"/>
          </p:cNvGrpSpPr>
          <p:nvPr/>
        </p:nvGrpSpPr>
        <p:grpSpPr>
          <a:xfrm>
            <a:off x="1852794" y="5667206"/>
            <a:ext cx="1590309" cy="601898"/>
            <a:chOff x="3137018" y="2878876"/>
            <a:chExt cx="882821" cy="334129"/>
          </a:xfrm>
        </p:grpSpPr>
        <p:sp>
          <p:nvSpPr>
            <p:cNvPr id="39" name="Rectangle 38">
              <a:extLst>
                <a:ext uri="{FF2B5EF4-FFF2-40B4-BE49-F238E27FC236}">
                  <a16:creationId xmlns:a16="http://schemas.microsoft.com/office/drawing/2014/main" id="{87C48B60-E7ED-414D-A7AD-726258485B9C}"/>
                </a:ext>
              </a:extLst>
            </p:cNvPr>
            <p:cNvSpPr/>
            <p:nvPr/>
          </p:nvSpPr>
          <p:spPr>
            <a:xfrm>
              <a:off x="3216273" y="2908969"/>
              <a:ext cx="731520" cy="292608"/>
            </a:xfrm>
            <a:prstGeom prst="rect">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grpSp>
          <p:nvGrpSpPr>
            <p:cNvPr id="40" name="Group 39">
              <a:extLst>
                <a:ext uri="{FF2B5EF4-FFF2-40B4-BE49-F238E27FC236}">
                  <a16:creationId xmlns:a16="http://schemas.microsoft.com/office/drawing/2014/main" id="{E57EED83-190E-427C-BA67-DAC652F0BFD3}"/>
                </a:ext>
              </a:extLst>
            </p:cNvPr>
            <p:cNvGrpSpPr/>
            <p:nvPr/>
          </p:nvGrpSpPr>
          <p:grpSpPr>
            <a:xfrm>
              <a:off x="3137018" y="2878876"/>
              <a:ext cx="882821" cy="334129"/>
              <a:chOff x="830553" y="3819837"/>
              <a:chExt cx="882821" cy="334129"/>
            </a:xfrm>
          </p:grpSpPr>
          <p:sp>
            <p:nvSpPr>
              <p:cNvPr id="41" name="TextBox 40">
                <a:extLst>
                  <a:ext uri="{FF2B5EF4-FFF2-40B4-BE49-F238E27FC236}">
                    <a16:creationId xmlns:a16="http://schemas.microsoft.com/office/drawing/2014/main" id="{CB3F8F01-0F8D-4C4A-8312-060E9013C657}"/>
                  </a:ext>
                </a:extLst>
              </p:cNvPr>
              <p:cNvSpPr txBox="1"/>
              <p:nvPr/>
            </p:nvSpPr>
            <p:spPr>
              <a:xfrm>
                <a:off x="830553" y="4000197"/>
                <a:ext cx="293103" cy="153769"/>
              </a:xfrm>
              <a:prstGeom prst="rect">
                <a:avLst/>
              </a:prstGeom>
              <a:noFill/>
            </p:spPr>
            <p:txBody>
              <a:bodyPr wrap="square" rtlCol="0">
                <a:spAutoFit/>
              </a:bodyPr>
              <a:lstStyle/>
              <a:p>
                <a:pPr algn="ctr"/>
                <a:r>
                  <a:rPr lang="en-US" sz="1200" b="1" dirty="0"/>
                  <a:t>TT</a:t>
                </a:r>
              </a:p>
            </p:txBody>
          </p:sp>
          <p:sp>
            <p:nvSpPr>
              <p:cNvPr id="42" name="Oval 41">
                <a:extLst>
                  <a:ext uri="{FF2B5EF4-FFF2-40B4-BE49-F238E27FC236}">
                    <a16:creationId xmlns:a16="http://schemas.microsoft.com/office/drawing/2014/main" id="{593E208B-7DA2-4114-8FC6-9C449943BB39}"/>
                  </a:ext>
                </a:extLst>
              </p:cNvPr>
              <p:cNvSpPr>
                <a:spLocks noChangeAspect="1"/>
              </p:cNvSpPr>
              <p:nvPr/>
            </p:nvSpPr>
            <p:spPr>
              <a:xfrm>
                <a:off x="1427810" y="3967129"/>
                <a:ext cx="45436" cy="45720"/>
              </a:xfrm>
              <a:prstGeom prst="ellipse">
                <a:avLst/>
              </a:prstGeom>
              <a:solidFill>
                <a:srgbClr val="0000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43" name="Rectangle 42">
                <a:extLst>
                  <a:ext uri="{FF2B5EF4-FFF2-40B4-BE49-F238E27FC236}">
                    <a16:creationId xmlns:a16="http://schemas.microsoft.com/office/drawing/2014/main" id="{616076A9-911B-432F-849E-02B36BEEBA9D}"/>
                  </a:ext>
                </a:extLst>
              </p:cNvPr>
              <p:cNvSpPr>
                <a:spLocks noChangeAspect="1"/>
              </p:cNvSpPr>
              <p:nvPr/>
            </p:nvSpPr>
            <p:spPr>
              <a:xfrm flipH="1" flipV="1">
                <a:off x="1060388" y="4065360"/>
                <a:ext cx="36349" cy="36576"/>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44" name="Rectangle 43">
                <a:extLst>
                  <a:ext uri="{FF2B5EF4-FFF2-40B4-BE49-F238E27FC236}">
                    <a16:creationId xmlns:a16="http://schemas.microsoft.com/office/drawing/2014/main" id="{DC4D07D0-EC20-410B-BCEF-17F00ED643BD}"/>
                  </a:ext>
                </a:extLst>
              </p:cNvPr>
              <p:cNvSpPr>
                <a:spLocks noChangeAspect="1"/>
              </p:cNvSpPr>
              <p:nvPr/>
            </p:nvSpPr>
            <p:spPr>
              <a:xfrm flipH="1" flipV="1">
                <a:off x="1184574" y="4065360"/>
                <a:ext cx="36349" cy="3657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45" name="TextBox 44">
                <a:extLst>
                  <a:ext uri="{FF2B5EF4-FFF2-40B4-BE49-F238E27FC236}">
                    <a16:creationId xmlns:a16="http://schemas.microsoft.com/office/drawing/2014/main" id="{E8BDD9CF-B97D-4E05-A407-C5CF123D7604}"/>
                  </a:ext>
                </a:extLst>
              </p:cNvPr>
              <p:cNvSpPr txBox="1"/>
              <p:nvPr/>
            </p:nvSpPr>
            <p:spPr>
              <a:xfrm>
                <a:off x="832049" y="3910070"/>
                <a:ext cx="293103" cy="153769"/>
              </a:xfrm>
              <a:prstGeom prst="rect">
                <a:avLst/>
              </a:prstGeom>
              <a:noFill/>
            </p:spPr>
            <p:txBody>
              <a:bodyPr wrap="square" rtlCol="0">
                <a:spAutoFit/>
              </a:bodyPr>
              <a:lstStyle/>
              <a:p>
                <a:pPr algn="ctr"/>
                <a:r>
                  <a:rPr lang="en-US" sz="1200" b="1" dirty="0"/>
                  <a:t>DA</a:t>
                </a:r>
              </a:p>
            </p:txBody>
          </p:sp>
          <p:sp>
            <p:nvSpPr>
              <p:cNvPr id="46" name="Oval 45">
                <a:extLst>
                  <a:ext uri="{FF2B5EF4-FFF2-40B4-BE49-F238E27FC236}">
                    <a16:creationId xmlns:a16="http://schemas.microsoft.com/office/drawing/2014/main" id="{39D8AD62-4309-46BF-B1D7-94D99103AD9B}"/>
                  </a:ext>
                </a:extLst>
              </p:cNvPr>
              <p:cNvSpPr>
                <a:spLocks noChangeAspect="1"/>
              </p:cNvSpPr>
              <p:nvPr/>
            </p:nvSpPr>
            <p:spPr>
              <a:xfrm>
                <a:off x="1304120" y="3967129"/>
                <a:ext cx="45436" cy="45720"/>
              </a:xfrm>
              <a:prstGeom prst="ellipse">
                <a:avLst/>
              </a:prstGeom>
              <a:solidFill>
                <a:srgbClr val="9900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47" name="Oval 46">
                <a:extLst>
                  <a:ext uri="{FF2B5EF4-FFF2-40B4-BE49-F238E27FC236}">
                    <a16:creationId xmlns:a16="http://schemas.microsoft.com/office/drawing/2014/main" id="{EE8C4ED9-9683-4B6F-BA18-D14C3E768563}"/>
                  </a:ext>
                </a:extLst>
              </p:cNvPr>
              <p:cNvSpPr>
                <a:spLocks noChangeAspect="1"/>
              </p:cNvSpPr>
              <p:nvPr/>
            </p:nvSpPr>
            <p:spPr>
              <a:xfrm>
                <a:off x="1180430" y="3967129"/>
                <a:ext cx="45436" cy="4572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48" name="Oval 47">
                <a:extLst>
                  <a:ext uri="{FF2B5EF4-FFF2-40B4-BE49-F238E27FC236}">
                    <a16:creationId xmlns:a16="http://schemas.microsoft.com/office/drawing/2014/main" id="{D4959380-B897-4D90-B54D-ED385D8F90FE}"/>
                  </a:ext>
                </a:extLst>
              </p:cNvPr>
              <p:cNvSpPr>
                <a:spLocks noChangeAspect="1"/>
              </p:cNvSpPr>
              <p:nvPr/>
            </p:nvSpPr>
            <p:spPr>
              <a:xfrm>
                <a:off x="1056740" y="3967129"/>
                <a:ext cx="45436" cy="4572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49" name="Oval 48">
                <a:extLst>
                  <a:ext uri="{FF2B5EF4-FFF2-40B4-BE49-F238E27FC236}">
                    <a16:creationId xmlns:a16="http://schemas.microsoft.com/office/drawing/2014/main" id="{E784C153-00F6-40D6-B4C4-EA9ADA299EA4}"/>
                  </a:ext>
                </a:extLst>
              </p:cNvPr>
              <p:cNvSpPr>
                <a:spLocks noChangeAspect="1"/>
              </p:cNvSpPr>
              <p:nvPr/>
            </p:nvSpPr>
            <p:spPr>
              <a:xfrm>
                <a:off x="1551501" y="3967129"/>
                <a:ext cx="45436" cy="45720"/>
              </a:xfrm>
              <a:prstGeom prst="ellipse">
                <a:avLst/>
              </a:prstGeom>
              <a:solidFill>
                <a:srgbClr val="00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50" name="Rectangle 49">
                <a:extLst>
                  <a:ext uri="{FF2B5EF4-FFF2-40B4-BE49-F238E27FC236}">
                    <a16:creationId xmlns:a16="http://schemas.microsoft.com/office/drawing/2014/main" id="{96A431B7-403F-4447-838F-74E790EF6DEB}"/>
                  </a:ext>
                </a:extLst>
              </p:cNvPr>
              <p:cNvSpPr>
                <a:spLocks noChangeAspect="1"/>
              </p:cNvSpPr>
              <p:nvPr/>
            </p:nvSpPr>
            <p:spPr>
              <a:xfrm flipH="1" flipV="1">
                <a:off x="1308760" y="4065360"/>
                <a:ext cx="36349" cy="36576"/>
              </a:xfrm>
              <a:prstGeom prst="rect">
                <a:avLst/>
              </a:prstGeom>
              <a:solidFill>
                <a:srgbClr val="9900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51" name="Rectangle 50">
                <a:extLst>
                  <a:ext uri="{FF2B5EF4-FFF2-40B4-BE49-F238E27FC236}">
                    <a16:creationId xmlns:a16="http://schemas.microsoft.com/office/drawing/2014/main" id="{1C82EC96-9DCF-495C-B9E0-AC89AC8A3C57}"/>
                  </a:ext>
                </a:extLst>
              </p:cNvPr>
              <p:cNvSpPr>
                <a:spLocks noChangeAspect="1"/>
              </p:cNvSpPr>
              <p:nvPr/>
            </p:nvSpPr>
            <p:spPr>
              <a:xfrm flipH="1" flipV="1">
                <a:off x="1432946" y="4065360"/>
                <a:ext cx="36349" cy="36576"/>
              </a:xfrm>
              <a:prstGeom prst="rect">
                <a:avLst/>
              </a:prstGeom>
              <a:solidFill>
                <a:srgbClr val="0000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52" name="Rectangle 51">
                <a:extLst>
                  <a:ext uri="{FF2B5EF4-FFF2-40B4-BE49-F238E27FC236}">
                    <a16:creationId xmlns:a16="http://schemas.microsoft.com/office/drawing/2014/main" id="{4967E8E8-FE94-4328-A17A-003563C68762}"/>
                  </a:ext>
                </a:extLst>
              </p:cNvPr>
              <p:cNvSpPr>
                <a:spLocks noChangeAspect="1"/>
              </p:cNvSpPr>
              <p:nvPr/>
            </p:nvSpPr>
            <p:spPr>
              <a:xfrm flipH="1" flipV="1">
                <a:off x="1557131" y="4065360"/>
                <a:ext cx="36349" cy="36576"/>
              </a:xfrm>
              <a:prstGeom prst="rect">
                <a:avLst/>
              </a:prstGeom>
              <a:solidFill>
                <a:srgbClr val="00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53" name="TextBox 52">
                <a:extLst>
                  <a:ext uri="{FF2B5EF4-FFF2-40B4-BE49-F238E27FC236}">
                    <a16:creationId xmlns:a16="http://schemas.microsoft.com/office/drawing/2014/main" id="{8BB731CD-F655-4A40-9552-3E93497DC43A}"/>
                  </a:ext>
                </a:extLst>
              </p:cNvPr>
              <p:cNvSpPr txBox="1"/>
              <p:nvPr/>
            </p:nvSpPr>
            <p:spPr>
              <a:xfrm>
                <a:off x="931280" y="3819837"/>
                <a:ext cx="293103" cy="153769"/>
              </a:xfrm>
              <a:prstGeom prst="rect">
                <a:avLst/>
              </a:prstGeom>
              <a:noFill/>
            </p:spPr>
            <p:txBody>
              <a:bodyPr wrap="square" rtlCol="0">
                <a:spAutoFit/>
              </a:bodyPr>
              <a:lstStyle/>
              <a:p>
                <a:pPr algn="ctr"/>
                <a:r>
                  <a:rPr lang="en-US" sz="1200" b="1" dirty="0"/>
                  <a:t>EF</a:t>
                </a:r>
              </a:p>
            </p:txBody>
          </p:sp>
          <p:sp>
            <p:nvSpPr>
              <p:cNvPr id="54" name="TextBox 53">
                <a:extLst>
                  <a:ext uri="{FF2B5EF4-FFF2-40B4-BE49-F238E27FC236}">
                    <a16:creationId xmlns:a16="http://schemas.microsoft.com/office/drawing/2014/main" id="{33984AE8-CDCE-45D5-898E-283AA024ACF3}"/>
                  </a:ext>
                </a:extLst>
              </p:cNvPr>
              <p:cNvSpPr txBox="1"/>
              <p:nvPr/>
            </p:nvSpPr>
            <p:spPr>
              <a:xfrm>
                <a:off x="1053528" y="3819837"/>
                <a:ext cx="293103" cy="153769"/>
              </a:xfrm>
              <a:prstGeom prst="rect">
                <a:avLst/>
              </a:prstGeom>
              <a:noFill/>
            </p:spPr>
            <p:txBody>
              <a:bodyPr wrap="square" rtlCol="0">
                <a:spAutoFit/>
              </a:bodyPr>
              <a:lstStyle/>
              <a:p>
                <a:pPr algn="ctr"/>
                <a:r>
                  <a:rPr lang="en-US" sz="1200" b="1" dirty="0"/>
                  <a:t>EF</a:t>
                </a:r>
              </a:p>
            </p:txBody>
          </p:sp>
          <p:sp>
            <p:nvSpPr>
              <p:cNvPr id="55" name="TextBox 54">
                <a:extLst>
                  <a:ext uri="{FF2B5EF4-FFF2-40B4-BE49-F238E27FC236}">
                    <a16:creationId xmlns:a16="http://schemas.microsoft.com/office/drawing/2014/main" id="{5B6E70A3-88BD-4739-A725-B5A055804616}"/>
                  </a:ext>
                </a:extLst>
              </p:cNvPr>
              <p:cNvSpPr txBox="1"/>
              <p:nvPr/>
            </p:nvSpPr>
            <p:spPr>
              <a:xfrm>
                <a:off x="1175776" y="3819837"/>
                <a:ext cx="293103" cy="153769"/>
              </a:xfrm>
              <a:prstGeom prst="rect">
                <a:avLst/>
              </a:prstGeom>
              <a:noFill/>
            </p:spPr>
            <p:txBody>
              <a:bodyPr wrap="square" rtlCol="0">
                <a:spAutoFit/>
              </a:bodyPr>
              <a:lstStyle/>
              <a:p>
                <a:pPr algn="ctr"/>
                <a:r>
                  <a:rPr lang="en-US" sz="1200" b="1" dirty="0"/>
                  <a:t>CF</a:t>
                </a:r>
              </a:p>
            </p:txBody>
          </p:sp>
          <p:sp>
            <p:nvSpPr>
              <p:cNvPr id="56" name="TextBox 55">
                <a:extLst>
                  <a:ext uri="{FF2B5EF4-FFF2-40B4-BE49-F238E27FC236}">
                    <a16:creationId xmlns:a16="http://schemas.microsoft.com/office/drawing/2014/main" id="{098F6C0F-33A6-4720-98B3-9A8FF253B16A}"/>
                  </a:ext>
                </a:extLst>
              </p:cNvPr>
              <p:cNvSpPr txBox="1"/>
              <p:nvPr/>
            </p:nvSpPr>
            <p:spPr>
              <a:xfrm>
                <a:off x="1298023" y="3819837"/>
                <a:ext cx="293103" cy="153769"/>
              </a:xfrm>
              <a:prstGeom prst="rect">
                <a:avLst/>
              </a:prstGeom>
              <a:noFill/>
            </p:spPr>
            <p:txBody>
              <a:bodyPr wrap="square" rtlCol="0">
                <a:spAutoFit/>
              </a:bodyPr>
              <a:lstStyle/>
              <a:p>
                <a:pPr algn="ctr"/>
                <a:r>
                  <a:rPr lang="en-US" sz="1200" b="1" dirty="0"/>
                  <a:t>ES</a:t>
                </a:r>
              </a:p>
            </p:txBody>
          </p:sp>
          <p:sp>
            <p:nvSpPr>
              <p:cNvPr id="57" name="TextBox 56">
                <a:extLst>
                  <a:ext uri="{FF2B5EF4-FFF2-40B4-BE49-F238E27FC236}">
                    <a16:creationId xmlns:a16="http://schemas.microsoft.com/office/drawing/2014/main" id="{377A9EA1-9F90-45C9-8BBD-F7EB97CC7359}"/>
                  </a:ext>
                </a:extLst>
              </p:cNvPr>
              <p:cNvSpPr txBox="1"/>
              <p:nvPr/>
            </p:nvSpPr>
            <p:spPr>
              <a:xfrm>
                <a:off x="1420271" y="3819837"/>
                <a:ext cx="293103" cy="153769"/>
              </a:xfrm>
              <a:prstGeom prst="rect">
                <a:avLst/>
              </a:prstGeom>
              <a:noFill/>
            </p:spPr>
            <p:txBody>
              <a:bodyPr wrap="square" rtlCol="0">
                <a:spAutoFit/>
              </a:bodyPr>
              <a:lstStyle/>
              <a:p>
                <a:pPr algn="ctr"/>
                <a:r>
                  <a:rPr lang="en-US" sz="1200" b="1" dirty="0"/>
                  <a:t>CS</a:t>
                </a:r>
              </a:p>
            </p:txBody>
          </p:sp>
        </p:grpSp>
      </p:grpSp>
      <p:sp>
        <p:nvSpPr>
          <p:cNvPr id="58" name="TextBox 57">
            <a:extLst>
              <a:ext uri="{FF2B5EF4-FFF2-40B4-BE49-F238E27FC236}">
                <a16:creationId xmlns:a16="http://schemas.microsoft.com/office/drawing/2014/main" id="{E86CD386-5373-4652-87ED-A12C06C9D727}"/>
              </a:ext>
            </a:extLst>
          </p:cNvPr>
          <p:cNvSpPr txBox="1"/>
          <p:nvPr/>
        </p:nvSpPr>
        <p:spPr>
          <a:xfrm>
            <a:off x="4513851" y="1932404"/>
            <a:ext cx="7019924" cy="369332"/>
          </a:xfrm>
          <a:prstGeom prst="rect">
            <a:avLst/>
          </a:prstGeom>
          <a:noFill/>
        </p:spPr>
        <p:txBody>
          <a:bodyPr wrap="square" rtlCol="0">
            <a:spAutoFit/>
          </a:bodyPr>
          <a:lstStyle/>
          <a:p>
            <a:pPr algn="ctr"/>
            <a:r>
              <a:rPr lang="en-US" b="1" dirty="0">
                <a:solidFill>
                  <a:schemeClr val="accent1">
                    <a:lumMod val="75000"/>
                  </a:schemeClr>
                </a:solidFill>
              </a:rPr>
              <a:t>Correlations between variables and bacterial community composition</a:t>
            </a:r>
            <a:endParaRPr lang="en-US" dirty="0">
              <a:solidFill>
                <a:schemeClr val="accent1">
                  <a:lumMod val="75000"/>
                </a:schemeClr>
              </a:solidFill>
            </a:endParaRPr>
          </a:p>
        </p:txBody>
      </p:sp>
      <p:sp>
        <p:nvSpPr>
          <p:cNvPr id="59" name="TextBox 58">
            <a:extLst>
              <a:ext uri="{FF2B5EF4-FFF2-40B4-BE49-F238E27FC236}">
                <a16:creationId xmlns:a16="http://schemas.microsoft.com/office/drawing/2014/main" id="{6B5A59BB-14CD-49E9-BF1B-D7E622C7708B}"/>
              </a:ext>
            </a:extLst>
          </p:cNvPr>
          <p:cNvSpPr txBox="1"/>
          <p:nvPr/>
        </p:nvSpPr>
        <p:spPr>
          <a:xfrm>
            <a:off x="4989895" y="2491106"/>
            <a:ext cx="5116130" cy="1538883"/>
          </a:xfrm>
          <a:prstGeom prst="rect">
            <a:avLst/>
          </a:prstGeom>
          <a:noFill/>
        </p:spPr>
        <p:txBody>
          <a:bodyPr wrap="square" rtlCol="0">
            <a:spAutoFit/>
          </a:bodyPr>
          <a:lstStyle/>
          <a:p>
            <a:r>
              <a:rPr lang="en-US" sz="2000" b="1" dirty="0">
                <a:solidFill>
                  <a:schemeClr val="accent1">
                    <a:lumMod val="75000"/>
                  </a:schemeClr>
                </a:solidFill>
              </a:rPr>
              <a:t>Variables included:</a:t>
            </a:r>
          </a:p>
          <a:p>
            <a:pPr marL="274320" indent="-182880">
              <a:spcAft>
                <a:spcPts val="1200"/>
              </a:spcAft>
              <a:buFont typeface="Arial" panose="020B0604020202020204" pitchFamily="34" charset="0"/>
              <a:buChar char="•"/>
            </a:pPr>
            <a:r>
              <a:rPr lang="en-US" dirty="0"/>
              <a:t>Bag atmosphere (%O</a:t>
            </a:r>
            <a:r>
              <a:rPr lang="en-US" baseline="-25000" dirty="0"/>
              <a:t>2</a:t>
            </a:r>
            <a:r>
              <a:rPr lang="en-US" dirty="0"/>
              <a:t>, %CO</a:t>
            </a:r>
            <a:r>
              <a:rPr lang="en-US" baseline="-25000" dirty="0"/>
              <a:t>2</a:t>
            </a:r>
            <a:r>
              <a:rPr lang="en-US" dirty="0"/>
              <a:t>)</a:t>
            </a:r>
          </a:p>
          <a:p>
            <a:pPr marL="274320" indent="-182880">
              <a:spcAft>
                <a:spcPts val="1200"/>
              </a:spcAft>
              <a:buFont typeface="Arial" panose="020B0604020202020204" pitchFamily="34" charset="0"/>
              <a:buChar char="•"/>
            </a:pPr>
            <a:r>
              <a:rPr lang="en-US" dirty="0"/>
              <a:t>Decay rating</a:t>
            </a:r>
          </a:p>
          <a:p>
            <a:pPr marL="274320" indent="-182880">
              <a:spcAft>
                <a:spcPts val="1200"/>
              </a:spcAft>
              <a:buFont typeface="Arial" panose="020B0604020202020204" pitchFamily="34" charset="0"/>
              <a:buChar char="•"/>
            </a:pPr>
            <a:r>
              <a:rPr lang="en-US" dirty="0"/>
              <a:t>Change in </a:t>
            </a:r>
            <a:r>
              <a:rPr lang="en-US" i="1" dirty="0"/>
              <a:t>E. coli </a:t>
            </a:r>
            <a:r>
              <a:rPr lang="en-US" dirty="0"/>
              <a:t>O157:H7 population size</a:t>
            </a:r>
          </a:p>
        </p:txBody>
      </p:sp>
      <p:sp>
        <p:nvSpPr>
          <p:cNvPr id="61" name="Title 1">
            <a:extLst>
              <a:ext uri="{FF2B5EF4-FFF2-40B4-BE49-F238E27FC236}">
                <a16:creationId xmlns:a16="http://schemas.microsoft.com/office/drawing/2014/main" id="{62DFE2EA-D967-41F0-9023-24B9C656A0A1}"/>
              </a:ext>
            </a:extLst>
          </p:cNvPr>
          <p:cNvSpPr txBox="1">
            <a:spLocks/>
          </p:cNvSpPr>
          <p:nvPr/>
        </p:nvSpPr>
        <p:spPr>
          <a:xfrm>
            <a:off x="447675" y="83820"/>
            <a:ext cx="10706100" cy="91183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b="1" dirty="0">
                <a:solidFill>
                  <a:schemeClr val="accent1">
                    <a:lumMod val="75000"/>
                  </a:schemeClr>
                </a:solidFill>
                <a:latin typeface="+mn-lt"/>
              </a:rPr>
              <a:t>Microbiome on cold stored MAP lettuce harvested in the fall is correlated with greater </a:t>
            </a:r>
            <a:r>
              <a:rPr lang="en-US" sz="2800" b="1" i="1" dirty="0">
                <a:solidFill>
                  <a:schemeClr val="accent1">
                    <a:lumMod val="75000"/>
                  </a:schemeClr>
                </a:solidFill>
                <a:latin typeface="+mn-lt"/>
              </a:rPr>
              <a:t>E. coli </a:t>
            </a:r>
            <a:r>
              <a:rPr lang="en-US" sz="2800" b="1" dirty="0">
                <a:solidFill>
                  <a:schemeClr val="accent1">
                    <a:lumMod val="75000"/>
                  </a:schemeClr>
                </a:solidFill>
                <a:latin typeface="+mn-lt"/>
              </a:rPr>
              <a:t>O157:H7 survival</a:t>
            </a:r>
          </a:p>
        </p:txBody>
      </p:sp>
      <p:pic>
        <p:nvPicPr>
          <p:cNvPr id="78" name="Picture 77" descr="Logo&#10;&#10;Description automatically generated">
            <a:extLst>
              <a:ext uri="{FF2B5EF4-FFF2-40B4-BE49-F238E27FC236}">
                <a16:creationId xmlns:a16="http://schemas.microsoft.com/office/drawing/2014/main" id="{EB14D990-9E0C-4D30-9CE8-AD635202D2E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799" y="0"/>
            <a:ext cx="838201" cy="957073"/>
          </a:xfrm>
          <a:prstGeom prst="rect">
            <a:avLst/>
          </a:prstGeom>
        </p:spPr>
      </p:pic>
      <p:grpSp>
        <p:nvGrpSpPr>
          <p:cNvPr id="25" name="Group 24">
            <a:extLst>
              <a:ext uri="{FF2B5EF4-FFF2-40B4-BE49-F238E27FC236}">
                <a16:creationId xmlns:a16="http://schemas.microsoft.com/office/drawing/2014/main" id="{921CD92F-3D28-4C48-839B-EFCF3D09715A}"/>
              </a:ext>
            </a:extLst>
          </p:cNvPr>
          <p:cNvGrpSpPr/>
          <p:nvPr/>
        </p:nvGrpSpPr>
        <p:grpSpPr>
          <a:xfrm>
            <a:off x="620125" y="1981309"/>
            <a:ext cx="4055649" cy="3661889"/>
            <a:chOff x="677275" y="1771759"/>
            <a:chExt cx="4055649" cy="3661889"/>
          </a:xfrm>
        </p:grpSpPr>
        <p:grpSp>
          <p:nvGrpSpPr>
            <p:cNvPr id="35" name="Group 34">
              <a:extLst>
                <a:ext uri="{FF2B5EF4-FFF2-40B4-BE49-F238E27FC236}">
                  <a16:creationId xmlns:a16="http://schemas.microsoft.com/office/drawing/2014/main" id="{860A6AAD-87E5-42EB-BB77-65F1E6FBB741}"/>
                </a:ext>
              </a:extLst>
            </p:cNvPr>
            <p:cNvGrpSpPr>
              <a:grpSpLocks noChangeAspect="1"/>
            </p:cNvGrpSpPr>
            <p:nvPr/>
          </p:nvGrpSpPr>
          <p:grpSpPr>
            <a:xfrm>
              <a:off x="677275" y="1771759"/>
              <a:ext cx="4055649" cy="3661889"/>
              <a:chOff x="275826" y="1331517"/>
              <a:chExt cx="2552456" cy="2304640"/>
            </a:xfrm>
          </p:grpSpPr>
          <p:pic>
            <p:nvPicPr>
              <p:cNvPr id="36" name="Picture 35" descr="Chart, scatter chart&#10;&#10;Description automatically generated">
                <a:extLst>
                  <a:ext uri="{FF2B5EF4-FFF2-40B4-BE49-F238E27FC236}">
                    <a16:creationId xmlns:a16="http://schemas.microsoft.com/office/drawing/2014/main" id="{F1400062-7CE7-4F45-9603-D2EA5BA0786F}"/>
                  </a:ext>
                </a:extLst>
              </p:cNvPr>
              <p:cNvPicPr>
                <a:picLocks noChangeAspect="1"/>
              </p:cNvPicPr>
              <p:nvPr/>
            </p:nvPicPr>
            <p:blipFill rotWithShape="1">
              <a:blip r:embed="rId3">
                <a:extLst>
                  <a:ext uri="{28A0092B-C50C-407E-A947-70E740481C1C}">
                    <a14:useLocalDpi xmlns:a14="http://schemas.microsoft.com/office/drawing/2010/main" val="0"/>
                  </a:ext>
                </a:extLst>
              </a:blip>
              <a:srcRect t="11803" r="5131" b="3038"/>
              <a:stretch/>
            </p:blipFill>
            <p:spPr>
              <a:xfrm>
                <a:off x="275826" y="1350157"/>
                <a:ext cx="2552456" cy="2286000"/>
              </a:xfrm>
              <a:prstGeom prst="rect">
                <a:avLst/>
              </a:prstGeom>
            </p:spPr>
          </p:pic>
          <p:sp>
            <p:nvSpPr>
              <p:cNvPr id="37" name="TextBox 36">
                <a:extLst>
                  <a:ext uri="{FF2B5EF4-FFF2-40B4-BE49-F238E27FC236}">
                    <a16:creationId xmlns:a16="http://schemas.microsoft.com/office/drawing/2014/main" id="{27A8DAF6-FC11-4287-A3EF-216C6B0CC621}"/>
                  </a:ext>
                </a:extLst>
              </p:cNvPr>
              <p:cNvSpPr txBox="1"/>
              <p:nvPr/>
            </p:nvSpPr>
            <p:spPr>
              <a:xfrm>
                <a:off x="569035" y="1331517"/>
                <a:ext cx="380232" cy="261610"/>
              </a:xfrm>
              <a:prstGeom prst="rect">
                <a:avLst/>
              </a:prstGeom>
              <a:noFill/>
            </p:spPr>
            <p:txBody>
              <a:bodyPr wrap="none" rtlCol="0">
                <a:spAutoFit/>
              </a:bodyPr>
              <a:lstStyle/>
              <a:p>
                <a:pPr defTabSz="457189">
                  <a:defRPr/>
                </a:pPr>
                <a:r>
                  <a:rPr lang="en-US" sz="1100" b="1" dirty="0">
                    <a:solidFill>
                      <a:prstClr val="black"/>
                    </a:solidFill>
                    <a:latin typeface="Calibri" panose="020F0502020204030204"/>
                  </a:rPr>
                  <a:t>6°C</a:t>
                </a:r>
              </a:p>
            </p:txBody>
          </p:sp>
        </p:grpSp>
        <p:sp>
          <p:nvSpPr>
            <p:cNvPr id="21" name="Rectangle 20">
              <a:extLst>
                <a:ext uri="{FF2B5EF4-FFF2-40B4-BE49-F238E27FC236}">
                  <a16:creationId xmlns:a16="http://schemas.microsoft.com/office/drawing/2014/main" id="{F106DEFB-C4DA-4EAC-B94A-657444B1AB94}"/>
                </a:ext>
              </a:extLst>
            </p:cNvPr>
            <p:cNvSpPr/>
            <p:nvPr/>
          </p:nvSpPr>
          <p:spPr>
            <a:xfrm>
              <a:off x="1636249" y="2924175"/>
              <a:ext cx="365760" cy="1280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3FA2C3A3-40FC-4725-9FEF-0EE23E8A30D3}"/>
                </a:ext>
              </a:extLst>
            </p:cNvPr>
            <p:cNvSpPr txBox="1"/>
            <p:nvPr/>
          </p:nvSpPr>
          <p:spPr>
            <a:xfrm>
              <a:off x="1245724" y="2878089"/>
              <a:ext cx="800100" cy="261610"/>
            </a:xfrm>
            <a:prstGeom prst="rect">
              <a:avLst/>
            </a:prstGeom>
            <a:noFill/>
          </p:spPr>
          <p:txBody>
            <a:bodyPr wrap="square" rtlCol="0">
              <a:spAutoFit/>
            </a:bodyPr>
            <a:lstStyle/>
            <a:p>
              <a:pPr algn="r"/>
              <a:r>
                <a:rPr lang="el-GR" sz="1100" dirty="0">
                  <a:latin typeface="Calibri" panose="020F0502020204030204" pitchFamily="34" charset="0"/>
                  <a:cs typeface="Calibri" panose="020F0502020204030204" pitchFamily="34" charset="0"/>
                </a:rPr>
                <a:t>Δ</a:t>
              </a:r>
              <a:r>
                <a:rPr lang="en-US" sz="1100" dirty="0">
                  <a:latin typeface="Calibri" panose="020F0502020204030204" pitchFamily="34" charset="0"/>
                  <a:cs typeface="Calibri" panose="020F0502020204030204" pitchFamily="34" charset="0"/>
                </a:rPr>
                <a:t>EcO157</a:t>
              </a:r>
              <a:endParaRPr lang="en-US" sz="1100" dirty="0"/>
            </a:p>
          </p:txBody>
        </p:sp>
        <p:sp>
          <p:nvSpPr>
            <p:cNvPr id="22" name="Rectangle 21">
              <a:extLst>
                <a:ext uri="{FF2B5EF4-FFF2-40B4-BE49-F238E27FC236}">
                  <a16:creationId xmlns:a16="http://schemas.microsoft.com/office/drawing/2014/main" id="{E4C22912-4AED-4B17-A0AA-41A7CE55D6AE}"/>
                </a:ext>
              </a:extLst>
            </p:cNvPr>
            <p:cNvSpPr/>
            <p:nvPr/>
          </p:nvSpPr>
          <p:spPr>
            <a:xfrm>
              <a:off x="3161031" y="2069305"/>
              <a:ext cx="291597" cy="14400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a:extLst>
                <a:ext uri="{FF2B5EF4-FFF2-40B4-BE49-F238E27FC236}">
                  <a16:creationId xmlns:a16="http://schemas.microsoft.com/office/drawing/2014/main" id="{4CA12D97-07D9-4B9E-869C-9FA705BA9DE6}"/>
                </a:ext>
              </a:extLst>
            </p:cNvPr>
            <p:cNvSpPr/>
            <p:nvPr/>
          </p:nvSpPr>
          <p:spPr>
            <a:xfrm>
              <a:off x="3256281" y="2364580"/>
              <a:ext cx="291597" cy="14400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TextBox 79">
              <a:extLst>
                <a:ext uri="{FF2B5EF4-FFF2-40B4-BE49-F238E27FC236}">
                  <a16:creationId xmlns:a16="http://schemas.microsoft.com/office/drawing/2014/main" id="{5FE58150-C258-4194-83E2-37C140447505}"/>
                </a:ext>
              </a:extLst>
            </p:cNvPr>
            <p:cNvSpPr txBox="1"/>
            <p:nvPr/>
          </p:nvSpPr>
          <p:spPr>
            <a:xfrm>
              <a:off x="3014142" y="1999080"/>
              <a:ext cx="576392" cy="261610"/>
            </a:xfrm>
            <a:prstGeom prst="rect">
              <a:avLst/>
            </a:prstGeom>
            <a:noFill/>
          </p:spPr>
          <p:txBody>
            <a:bodyPr wrap="square" rtlCol="0">
              <a:spAutoFit/>
            </a:bodyPr>
            <a:lstStyle/>
            <a:p>
              <a:r>
                <a:rPr lang="en-US" sz="1100" dirty="0">
                  <a:latin typeface="Calibri" panose="020F0502020204030204" pitchFamily="34" charset="0"/>
                  <a:cs typeface="Calibri" panose="020F0502020204030204" pitchFamily="34" charset="0"/>
                </a:rPr>
                <a:t>decay</a:t>
              </a:r>
              <a:endParaRPr lang="en-US" sz="1100" dirty="0"/>
            </a:p>
          </p:txBody>
        </p:sp>
        <p:sp>
          <p:nvSpPr>
            <p:cNvPr id="81" name="TextBox 80">
              <a:extLst>
                <a:ext uri="{FF2B5EF4-FFF2-40B4-BE49-F238E27FC236}">
                  <a16:creationId xmlns:a16="http://schemas.microsoft.com/office/drawing/2014/main" id="{2636F40D-FAA4-4825-BBED-6014E3B513E8}"/>
                </a:ext>
              </a:extLst>
            </p:cNvPr>
            <p:cNvSpPr txBox="1"/>
            <p:nvPr/>
          </p:nvSpPr>
          <p:spPr>
            <a:xfrm>
              <a:off x="3166542" y="2310703"/>
              <a:ext cx="423992" cy="261610"/>
            </a:xfrm>
            <a:prstGeom prst="rect">
              <a:avLst/>
            </a:prstGeom>
            <a:noFill/>
          </p:spPr>
          <p:txBody>
            <a:bodyPr wrap="square" rtlCol="0">
              <a:spAutoFit/>
            </a:bodyPr>
            <a:lstStyle/>
            <a:p>
              <a:r>
                <a:rPr lang="en-US" sz="1100" dirty="0">
                  <a:latin typeface="Calibri" panose="020F0502020204030204" pitchFamily="34" charset="0"/>
                  <a:cs typeface="Calibri" panose="020F0502020204030204" pitchFamily="34" charset="0"/>
                </a:rPr>
                <a:t>CO</a:t>
              </a:r>
              <a:r>
                <a:rPr lang="en-US" sz="1100" baseline="-25000" dirty="0">
                  <a:latin typeface="Calibri" panose="020F0502020204030204" pitchFamily="34" charset="0"/>
                  <a:cs typeface="Calibri" panose="020F0502020204030204" pitchFamily="34" charset="0"/>
                </a:rPr>
                <a:t>2</a:t>
              </a:r>
              <a:endParaRPr lang="en-US" sz="1100" baseline="-25000" dirty="0"/>
            </a:p>
          </p:txBody>
        </p:sp>
      </p:grpSp>
      <p:grpSp>
        <p:nvGrpSpPr>
          <p:cNvPr id="24" name="Group 23">
            <a:extLst>
              <a:ext uri="{FF2B5EF4-FFF2-40B4-BE49-F238E27FC236}">
                <a16:creationId xmlns:a16="http://schemas.microsoft.com/office/drawing/2014/main" id="{72F0A6CC-9D06-4B3D-B79A-D4184B582FCA}"/>
              </a:ext>
            </a:extLst>
          </p:cNvPr>
          <p:cNvGrpSpPr/>
          <p:nvPr/>
        </p:nvGrpSpPr>
        <p:grpSpPr>
          <a:xfrm>
            <a:off x="4900471" y="4396069"/>
            <a:ext cx="6919331" cy="1533283"/>
            <a:chOff x="5005246" y="3948394"/>
            <a:chExt cx="6919331" cy="1533283"/>
          </a:xfrm>
        </p:grpSpPr>
        <p:sp>
          <p:nvSpPr>
            <p:cNvPr id="60" name="TextBox 59">
              <a:extLst>
                <a:ext uri="{FF2B5EF4-FFF2-40B4-BE49-F238E27FC236}">
                  <a16:creationId xmlns:a16="http://schemas.microsoft.com/office/drawing/2014/main" id="{BA9BCA65-EB84-450D-8D71-37B0FAF6CBD7}"/>
                </a:ext>
              </a:extLst>
            </p:cNvPr>
            <p:cNvSpPr txBox="1"/>
            <p:nvPr/>
          </p:nvSpPr>
          <p:spPr>
            <a:xfrm>
              <a:off x="5091176" y="4250571"/>
              <a:ext cx="6833401" cy="1231106"/>
            </a:xfrm>
            <a:prstGeom prst="rect">
              <a:avLst/>
            </a:prstGeom>
            <a:noFill/>
          </p:spPr>
          <p:txBody>
            <a:bodyPr wrap="square" rtlCol="0">
              <a:spAutoFit/>
            </a:bodyPr>
            <a:lstStyle/>
            <a:p>
              <a:pPr marL="274320" indent="-182880">
                <a:spcAft>
                  <a:spcPts val="1200"/>
                </a:spcAft>
                <a:buFont typeface="Arial" panose="020B0604020202020204" pitchFamily="34" charset="0"/>
                <a:buChar char="•"/>
              </a:pPr>
              <a:r>
                <a:rPr lang="en-US" dirty="0"/>
                <a:t>Decay (P = 0.0001, R</a:t>
              </a:r>
              <a:r>
                <a:rPr lang="en-US" baseline="30000" dirty="0"/>
                <a:t>2</a:t>
              </a:r>
              <a:r>
                <a:rPr lang="en-US" dirty="0"/>
                <a:t> = 0.76), vector </a:t>
              </a:r>
              <a:r>
                <a:rPr lang="en-US" dirty="0">
                  <a:sym typeface="Wingdings" panose="05000000000000000000" pitchFamily="2" charset="2"/>
                </a:rPr>
                <a:t></a:t>
              </a:r>
              <a:r>
                <a:rPr lang="en-US" dirty="0"/>
                <a:t> TT microbiomes</a:t>
              </a:r>
            </a:p>
            <a:p>
              <a:pPr marL="274320" indent="-182880">
                <a:spcAft>
                  <a:spcPts val="1200"/>
                </a:spcAft>
                <a:buFont typeface="Arial" panose="020B0604020202020204" pitchFamily="34" charset="0"/>
                <a:buChar char="•"/>
              </a:pPr>
              <a:r>
                <a:rPr lang="en-US" dirty="0"/>
                <a:t>CO</a:t>
              </a:r>
              <a:r>
                <a:rPr lang="en-US" baseline="-25000" dirty="0"/>
                <a:t>2</a:t>
              </a:r>
              <a:r>
                <a:rPr lang="en-US" dirty="0"/>
                <a:t> (P = 0.0001, R</a:t>
              </a:r>
              <a:r>
                <a:rPr lang="en-US" baseline="30000" dirty="0"/>
                <a:t>2</a:t>
              </a:r>
              <a:r>
                <a:rPr lang="en-US" dirty="0"/>
                <a:t> = 0.55), vector </a:t>
              </a:r>
              <a:r>
                <a:rPr lang="en-US" dirty="0">
                  <a:sym typeface="Wingdings" panose="05000000000000000000" pitchFamily="2" charset="2"/>
                </a:rPr>
                <a:t></a:t>
              </a:r>
              <a:r>
                <a:rPr lang="en-US" dirty="0"/>
                <a:t> TT microbiomes</a:t>
              </a:r>
            </a:p>
            <a:p>
              <a:pPr marL="274320" indent="-182880">
                <a:spcAft>
                  <a:spcPts val="1200"/>
                </a:spcAft>
                <a:buFont typeface="Arial" panose="020B0604020202020204" pitchFamily="34" charset="0"/>
                <a:buChar char="•"/>
              </a:pPr>
              <a:r>
                <a:rPr lang="el-GR" dirty="0">
                  <a:latin typeface="Calibri" panose="020F0502020204030204" pitchFamily="34" charset="0"/>
                  <a:cs typeface="Calibri" panose="020F0502020204030204" pitchFamily="34" charset="0"/>
                </a:rPr>
                <a:t>Δ</a:t>
              </a:r>
              <a:r>
                <a:rPr lang="en-US" dirty="0"/>
                <a:t>EcO157 (P = 0.0055, R</a:t>
              </a:r>
              <a:r>
                <a:rPr lang="en-US" baseline="30000" dirty="0"/>
                <a:t>2</a:t>
              </a:r>
              <a:r>
                <a:rPr lang="en-US" dirty="0"/>
                <a:t> = 0.22), vector </a:t>
              </a:r>
              <a:r>
                <a:rPr lang="en-US" dirty="0">
                  <a:sym typeface="Wingdings" panose="05000000000000000000" pitchFamily="2" charset="2"/>
                </a:rPr>
                <a:t></a:t>
              </a:r>
              <a:r>
                <a:rPr lang="en-US" dirty="0"/>
                <a:t> fall microbiomes</a:t>
              </a:r>
            </a:p>
          </p:txBody>
        </p:sp>
        <p:sp>
          <p:nvSpPr>
            <p:cNvPr id="23" name="TextBox 22">
              <a:extLst>
                <a:ext uri="{FF2B5EF4-FFF2-40B4-BE49-F238E27FC236}">
                  <a16:creationId xmlns:a16="http://schemas.microsoft.com/office/drawing/2014/main" id="{CED0A964-5592-4F27-B630-463621F4713C}"/>
                </a:ext>
              </a:extLst>
            </p:cNvPr>
            <p:cNvSpPr txBox="1"/>
            <p:nvPr/>
          </p:nvSpPr>
          <p:spPr>
            <a:xfrm>
              <a:off x="5005246" y="3948394"/>
              <a:ext cx="1948003" cy="400110"/>
            </a:xfrm>
            <a:prstGeom prst="rect">
              <a:avLst/>
            </a:prstGeom>
            <a:noFill/>
          </p:spPr>
          <p:txBody>
            <a:bodyPr wrap="square" rtlCol="0">
              <a:spAutoFit/>
            </a:bodyPr>
            <a:lstStyle/>
            <a:p>
              <a:pPr marL="80010"/>
              <a:r>
                <a:rPr lang="en-US" sz="2000" b="1" dirty="0">
                  <a:solidFill>
                    <a:schemeClr val="accent1">
                      <a:lumMod val="75000"/>
                    </a:schemeClr>
                  </a:solidFill>
                </a:rPr>
                <a:t>Correlations:</a:t>
              </a:r>
            </a:p>
          </p:txBody>
        </p:sp>
      </p:grpSp>
      <p:sp>
        <p:nvSpPr>
          <p:cNvPr id="62" name="TextBox 61">
            <a:extLst>
              <a:ext uri="{FF2B5EF4-FFF2-40B4-BE49-F238E27FC236}">
                <a16:creationId xmlns:a16="http://schemas.microsoft.com/office/drawing/2014/main" id="{9C8B8104-1C76-412D-B9AF-3DBBBD312156}"/>
              </a:ext>
            </a:extLst>
          </p:cNvPr>
          <p:cNvSpPr txBox="1"/>
          <p:nvPr/>
        </p:nvSpPr>
        <p:spPr>
          <a:xfrm>
            <a:off x="800101" y="1128450"/>
            <a:ext cx="10149190" cy="400110"/>
          </a:xfrm>
          <a:prstGeom prst="rect">
            <a:avLst/>
          </a:prstGeom>
          <a:noFill/>
        </p:spPr>
        <p:txBody>
          <a:bodyPr wrap="square">
            <a:spAutoFit/>
          </a:bodyPr>
          <a:lstStyle/>
          <a:p>
            <a:pPr>
              <a:spcAft>
                <a:spcPts val="1200"/>
              </a:spcAft>
            </a:pPr>
            <a:r>
              <a:rPr lang="en-US" sz="2000" dirty="0"/>
              <a:t>Bacterial communities of cold-stored lettuce differ by harvest season (PERMANOVA, </a:t>
            </a:r>
            <a:r>
              <a:rPr lang="en-US" sz="2000" i="1" dirty="0"/>
              <a:t>P</a:t>
            </a:r>
            <a:r>
              <a:rPr lang="en-US" sz="2000" dirty="0"/>
              <a:t> = 0.0001)</a:t>
            </a:r>
          </a:p>
        </p:txBody>
      </p:sp>
      <p:sp>
        <p:nvSpPr>
          <p:cNvPr id="63" name="TextBox 62">
            <a:extLst>
              <a:ext uri="{FF2B5EF4-FFF2-40B4-BE49-F238E27FC236}">
                <a16:creationId xmlns:a16="http://schemas.microsoft.com/office/drawing/2014/main" id="{541A3513-6AE6-441D-84C2-8DEF0E51E677}"/>
              </a:ext>
            </a:extLst>
          </p:cNvPr>
          <p:cNvSpPr txBox="1"/>
          <p:nvPr/>
        </p:nvSpPr>
        <p:spPr>
          <a:xfrm>
            <a:off x="1162212" y="1690588"/>
            <a:ext cx="3465940" cy="338554"/>
          </a:xfrm>
          <a:prstGeom prst="rect">
            <a:avLst/>
          </a:prstGeom>
          <a:noFill/>
        </p:spPr>
        <p:txBody>
          <a:bodyPr wrap="square">
            <a:spAutoFit/>
          </a:bodyPr>
          <a:lstStyle/>
          <a:p>
            <a:pPr algn="ctr">
              <a:spcAft>
                <a:spcPts val="1200"/>
              </a:spcAft>
            </a:pPr>
            <a:r>
              <a:rPr lang="en-US" sz="1600" dirty="0"/>
              <a:t>Bacterial community beta diversity</a:t>
            </a:r>
          </a:p>
        </p:txBody>
      </p:sp>
    </p:spTree>
    <p:extLst>
      <p:ext uri="{BB962C8B-B14F-4D97-AF65-F5344CB8AC3E}">
        <p14:creationId xmlns:p14="http://schemas.microsoft.com/office/powerpoint/2010/main" val="28885504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Logo&#10;&#10;Description automatically generated">
            <a:extLst>
              <a:ext uri="{FF2B5EF4-FFF2-40B4-BE49-F238E27FC236}">
                <a16:creationId xmlns:a16="http://schemas.microsoft.com/office/drawing/2014/main" id="{2D57B780-F5C8-4143-9931-321F7856594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67010" y="-4146"/>
            <a:ext cx="838201" cy="957073"/>
          </a:xfrm>
          <a:prstGeom prst="rect">
            <a:avLst/>
          </a:prstGeom>
        </p:spPr>
      </p:pic>
      <p:sp>
        <p:nvSpPr>
          <p:cNvPr id="73" name="TextBox 72">
            <a:extLst>
              <a:ext uri="{FF2B5EF4-FFF2-40B4-BE49-F238E27FC236}">
                <a16:creationId xmlns:a16="http://schemas.microsoft.com/office/drawing/2014/main" id="{34027430-C34A-4B47-9086-15CC7D4A9DB1}"/>
              </a:ext>
            </a:extLst>
          </p:cNvPr>
          <p:cNvSpPr txBox="1"/>
          <p:nvPr/>
        </p:nvSpPr>
        <p:spPr>
          <a:xfrm>
            <a:off x="6428327" y="1946487"/>
            <a:ext cx="5030248" cy="887038"/>
          </a:xfrm>
          <a:prstGeom prst="rect">
            <a:avLst/>
          </a:prstGeom>
          <a:noFill/>
        </p:spPr>
        <p:txBody>
          <a:bodyPr wrap="square" rtlCol="0">
            <a:spAutoFit/>
          </a:bodyPr>
          <a:lstStyle/>
          <a:p>
            <a:pPr marL="102870">
              <a:lnSpc>
                <a:spcPts val="2100"/>
              </a:lnSpc>
              <a:spcAft>
                <a:spcPts val="1600"/>
              </a:spcAft>
            </a:pPr>
            <a:r>
              <a:rPr lang="en-US" sz="1600" dirty="0"/>
              <a:t>High representation of </a:t>
            </a:r>
            <a:r>
              <a:rPr lang="en-US" sz="1600" i="1" dirty="0" err="1"/>
              <a:t>Pantoea</a:t>
            </a:r>
            <a:r>
              <a:rPr lang="en-US" sz="1600" i="1" dirty="0"/>
              <a:t> </a:t>
            </a:r>
            <a:r>
              <a:rPr lang="en-US" sz="1600" i="1" dirty="0" err="1"/>
              <a:t>agglomerans</a:t>
            </a:r>
            <a:r>
              <a:rPr lang="en-US" sz="1600" i="1" dirty="0"/>
              <a:t> </a:t>
            </a:r>
            <a:r>
              <a:rPr lang="en-US" sz="1600" dirty="0"/>
              <a:t>(&gt;30% RA) is a predictor of fall microbiomes, lettuce deterioration, and enhanced </a:t>
            </a:r>
            <a:r>
              <a:rPr lang="en-US" sz="1600" i="1" dirty="0"/>
              <a:t>E. coli </a:t>
            </a:r>
            <a:r>
              <a:rPr lang="en-US" sz="1600" dirty="0"/>
              <a:t>O157:H7 survival at 6°C.</a:t>
            </a:r>
          </a:p>
        </p:txBody>
      </p:sp>
      <p:grpSp>
        <p:nvGrpSpPr>
          <p:cNvPr id="81" name="Group 80">
            <a:extLst>
              <a:ext uri="{FF2B5EF4-FFF2-40B4-BE49-F238E27FC236}">
                <a16:creationId xmlns:a16="http://schemas.microsoft.com/office/drawing/2014/main" id="{4C278344-41A5-45E7-A0AF-8D1CB2E707EE}"/>
              </a:ext>
            </a:extLst>
          </p:cNvPr>
          <p:cNvGrpSpPr/>
          <p:nvPr/>
        </p:nvGrpSpPr>
        <p:grpSpPr>
          <a:xfrm>
            <a:off x="647063" y="4023445"/>
            <a:ext cx="5631377" cy="2676778"/>
            <a:chOff x="513713" y="3356200"/>
            <a:chExt cx="5631377" cy="2676778"/>
          </a:xfrm>
        </p:grpSpPr>
        <p:sp>
          <p:nvSpPr>
            <p:cNvPr id="82" name="TextBox 81">
              <a:extLst>
                <a:ext uri="{FF2B5EF4-FFF2-40B4-BE49-F238E27FC236}">
                  <a16:creationId xmlns:a16="http://schemas.microsoft.com/office/drawing/2014/main" id="{5188720A-ECE0-46E2-9E55-5BFC584DF4C7}"/>
                </a:ext>
              </a:extLst>
            </p:cNvPr>
            <p:cNvSpPr txBox="1"/>
            <p:nvPr/>
          </p:nvSpPr>
          <p:spPr>
            <a:xfrm>
              <a:off x="935082" y="3356200"/>
              <a:ext cx="1423384" cy="276999"/>
            </a:xfrm>
            <a:prstGeom prst="rect">
              <a:avLst/>
            </a:prstGeom>
            <a:noFill/>
          </p:spPr>
          <p:txBody>
            <a:bodyPr wrap="square" rtlCol="0">
              <a:spAutoFit/>
            </a:bodyPr>
            <a:lstStyle/>
            <a:p>
              <a:pPr algn="ctr"/>
              <a:r>
                <a:rPr lang="en-US" sz="1200" b="1" i="1" dirty="0"/>
                <a:t>Erwinia </a:t>
              </a:r>
              <a:r>
                <a:rPr lang="en-US" sz="1200" b="1" i="1" dirty="0" err="1"/>
                <a:t>persicina</a:t>
              </a:r>
              <a:endParaRPr lang="en-US" sz="1200" b="1" i="1" dirty="0"/>
            </a:p>
          </p:txBody>
        </p:sp>
        <p:sp>
          <p:nvSpPr>
            <p:cNvPr id="83" name="TextBox 82">
              <a:extLst>
                <a:ext uri="{FF2B5EF4-FFF2-40B4-BE49-F238E27FC236}">
                  <a16:creationId xmlns:a16="http://schemas.microsoft.com/office/drawing/2014/main" id="{1E9ED7B1-8063-4E73-B03C-5B589E8311E4}"/>
                </a:ext>
              </a:extLst>
            </p:cNvPr>
            <p:cNvSpPr txBox="1"/>
            <p:nvPr/>
          </p:nvSpPr>
          <p:spPr>
            <a:xfrm rot="16200000">
              <a:off x="-230750" y="4602103"/>
              <a:ext cx="1677924" cy="188998"/>
            </a:xfrm>
            <a:prstGeom prst="rect">
              <a:avLst/>
            </a:prstGeom>
            <a:noFill/>
          </p:spPr>
          <p:txBody>
            <a:bodyPr wrap="square" rtlCol="0">
              <a:spAutoFit/>
            </a:bodyPr>
            <a:lstStyle/>
            <a:p>
              <a:pPr algn="ctr"/>
              <a:r>
                <a:rPr lang="en-US" sz="1200" b="1" dirty="0"/>
                <a:t>Relative abundance</a:t>
              </a:r>
            </a:p>
          </p:txBody>
        </p:sp>
        <p:sp>
          <p:nvSpPr>
            <p:cNvPr id="84" name="Rectangle 83">
              <a:extLst>
                <a:ext uri="{FF2B5EF4-FFF2-40B4-BE49-F238E27FC236}">
                  <a16:creationId xmlns:a16="http://schemas.microsoft.com/office/drawing/2014/main" id="{4A07B509-E652-4F41-AFFB-A02E5613A349}"/>
                </a:ext>
              </a:extLst>
            </p:cNvPr>
            <p:cNvSpPr/>
            <p:nvPr/>
          </p:nvSpPr>
          <p:spPr>
            <a:xfrm>
              <a:off x="990435" y="5707732"/>
              <a:ext cx="5154655" cy="1313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5" name="Group 84">
              <a:extLst>
                <a:ext uri="{FF2B5EF4-FFF2-40B4-BE49-F238E27FC236}">
                  <a16:creationId xmlns:a16="http://schemas.microsoft.com/office/drawing/2014/main" id="{AA239D3F-E922-4018-9B67-6F467618ECF4}"/>
                </a:ext>
              </a:extLst>
            </p:cNvPr>
            <p:cNvGrpSpPr/>
            <p:nvPr/>
          </p:nvGrpSpPr>
          <p:grpSpPr>
            <a:xfrm>
              <a:off x="861980" y="5633829"/>
              <a:ext cx="5253616" cy="261610"/>
              <a:chOff x="861980" y="6555497"/>
              <a:chExt cx="5394494" cy="261610"/>
            </a:xfrm>
          </p:grpSpPr>
          <p:grpSp>
            <p:nvGrpSpPr>
              <p:cNvPr id="101" name="Group 100">
                <a:extLst>
                  <a:ext uri="{FF2B5EF4-FFF2-40B4-BE49-F238E27FC236}">
                    <a16:creationId xmlns:a16="http://schemas.microsoft.com/office/drawing/2014/main" id="{B0642ABE-45D9-4399-872B-70B88765F0E1}"/>
                  </a:ext>
                </a:extLst>
              </p:cNvPr>
              <p:cNvGrpSpPr/>
              <p:nvPr/>
            </p:nvGrpSpPr>
            <p:grpSpPr>
              <a:xfrm>
                <a:off x="861980" y="6555497"/>
                <a:ext cx="1650572" cy="261610"/>
                <a:chOff x="861980" y="6545177"/>
                <a:chExt cx="1650572" cy="261610"/>
              </a:xfrm>
            </p:grpSpPr>
            <p:sp>
              <p:nvSpPr>
                <p:cNvPr id="112" name="TextBox 111">
                  <a:extLst>
                    <a:ext uri="{FF2B5EF4-FFF2-40B4-BE49-F238E27FC236}">
                      <a16:creationId xmlns:a16="http://schemas.microsoft.com/office/drawing/2014/main" id="{4CC4C803-482B-40D4-A9A2-306713661DC9}"/>
                    </a:ext>
                  </a:extLst>
                </p:cNvPr>
                <p:cNvSpPr txBox="1"/>
                <p:nvPr/>
              </p:nvSpPr>
              <p:spPr>
                <a:xfrm>
                  <a:off x="861980" y="6545177"/>
                  <a:ext cx="469749" cy="261610"/>
                </a:xfrm>
                <a:prstGeom prst="rect">
                  <a:avLst/>
                </a:prstGeom>
                <a:noFill/>
              </p:spPr>
              <p:txBody>
                <a:bodyPr wrap="square" rtlCol="0">
                  <a:spAutoFit/>
                </a:bodyPr>
                <a:lstStyle/>
                <a:p>
                  <a:pPr algn="ctr"/>
                  <a:r>
                    <a:rPr lang="en-US" sz="1100" dirty="0"/>
                    <a:t>Fall</a:t>
                  </a:r>
                </a:p>
              </p:txBody>
            </p:sp>
            <p:sp>
              <p:nvSpPr>
                <p:cNvPr id="113" name="TextBox 112">
                  <a:extLst>
                    <a:ext uri="{FF2B5EF4-FFF2-40B4-BE49-F238E27FC236}">
                      <a16:creationId xmlns:a16="http://schemas.microsoft.com/office/drawing/2014/main" id="{4D9CCD47-26FC-4F7D-81C4-1E57A0C099DE}"/>
                    </a:ext>
                  </a:extLst>
                </p:cNvPr>
                <p:cNvSpPr txBox="1"/>
                <p:nvPr/>
              </p:nvSpPr>
              <p:spPr>
                <a:xfrm>
                  <a:off x="1190122" y="6545177"/>
                  <a:ext cx="560152" cy="261610"/>
                </a:xfrm>
                <a:prstGeom prst="rect">
                  <a:avLst/>
                </a:prstGeom>
                <a:noFill/>
              </p:spPr>
              <p:txBody>
                <a:bodyPr wrap="square" rtlCol="0">
                  <a:spAutoFit/>
                </a:bodyPr>
                <a:lstStyle/>
                <a:p>
                  <a:pPr algn="ctr"/>
                  <a:r>
                    <a:rPr lang="en-US" sz="1100" dirty="0"/>
                    <a:t>Spring</a:t>
                  </a:r>
                </a:p>
              </p:txBody>
            </p:sp>
            <p:sp>
              <p:nvSpPr>
                <p:cNvPr id="114" name="TextBox 113">
                  <a:extLst>
                    <a:ext uri="{FF2B5EF4-FFF2-40B4-BE49-F238E27FC236}">
                      <a16:creationId xmlns:a16="http://schemas.microsoft.com/office/drawing/2014/main" id="{E6ADF205-F950-4835-9483-64C249DE3CFE}"/>
                    </a:ext>
                  </a:extLst>
                </p:cNvPr>
                <p:cNvSpPr txBox="1"/>
                <p:nvPr/>
              </p:nvSpPr>
              <p:spPr>
                <a:xfrm>
                  <a:off x="1572075" y="6545177"/>
                  <a:ext cx="560152" cy="261610"/>
                </a:xfrm>
                <a:prstGeom prst="rect">
                  <a:avLst/>
                </a:prstGeom>
                <a:noFill/>
              </p:spPr>
              <p:txBody>
                <a:bodyPr wrap="square" rtlCol="0">
                  <a:spAutoFit/>
                </a:bodyPr>
                <a:lstStyle/>
                <a:p>
                  <a:pPr algn="ctr"/>
                  <a:r>
                    <a:rPr lang="en-US" sz="1100" dirty="0"/>
                    <a:t>High</a:t>
                  </a:r>
                </a:p>
              </p:txBody>
            </p:sp>
            <p:sp>
              <p:nvSpPr>
                <p:cNvPr id="115" name="TextBox 114">
                  <a:extLst>
                    <a:ext uri="{FF2B5EF4-FFF2-40B4-BE49-F238E27FC236}">
                      <a16:creationId xmlns:a16="http://schemas.microsoft.com/office/drawing/2014/main" id="{267F347C-9D52-4FBF-B3B7-B15B6478F2B6}"/>
                    </a:ext>
                  </a:extLst>
                </p:cNvPr>
                <p:cNvSpPr txBox="1"/>
                <p:nvPr/>
              </p:nvSpPr>
              <p:spPr>
                <a:xfrm>
                  <a:off x="1952400" y="6545177"/>
                  <a:ext cx="560152" cy="261610"/>
                </a:xfrm>
                <a:prstGeom prst="rect">
                  <a:avLst/>
                </a:prstGeom>
                <a:noFill/>
              </p:spPr>
              <p:txBody>
                <a:bodyPr wrap="square" rtlCol="0">
                  <a:spAutoFit/>
                </a:bodyPr>
                <a:lstStyle/>
                <a:p>
                  <a:pPr algn="ctr"/>
                  <a:r>
                    <a:rPr lang="en-US" sz="1100" dirty="0"/>
                    <a:t>Low</a:t>
                  </a:r>
                </a:p>
              </p:txBody>
            </p:sp>
          </p:grpSp>
          <p:grpSp>
            <p:nvGrpSpPr>
              <p:cNvPr id="102" name="Group 101">
                <a:extLst>
                  <a:ext uri="{FF2B5EF4-FFF2-40B4-BE49-F238E27FC236}">
                    <a16:creationId xmlns:a16="http://schemas.microsoft.com/office/drawing/2014/main" id="{59B629B2-EE4D-4524-99F7-BE1EFD222B43}"/>
                  </a:ext>
                </a:extLst>
              </p:cNvPr>
              <p:cNvGrpSpPr/>
              <p:nvPr/>
            </p:nvGrpSpPr>
            <p:grpSpPr>
              <a:xfrm>
                <a:off x="2703182" y="6555497"/>
                <a:ext cx="1652090" cy="261610"/>
                <a:chOff x="767326" y="6545177"/>
                <a:chExt cx="1652090" cy="261610"/>
              </a:xfrm>
            </p:grpSpPr>
            <p:sp>
              <p:nvSpPr>
                <p:cNvPr id="108" name="TextBox 107">
                  <a:extLst>
                    <a:ext uri="{FF2B5EF4-FFF2-40B4-BE49-F238E27FC236}">
                      <a16:creationId xmlns:a16="http://schemas.microsoft.com/office/drawing/2014/main" id="{CFA8F9B3-E507-4593-8C29-5B1E5A4EFD52}"/>
                    </a:ext>
                  </a:extLst>
                </p:cNvPr>
                <p:cNvSpPr txBox="1"/>
                <p:nvPr/>
              </p:nvSpPr>
              <p:spPr>
                <a:xfrm>
                  <a:off x="767326" y="6545177"/>
                  <a:ext cx="469749" cy="261610"/>
                </a:xfrm>
                <a:prstGeom prst="rect">
                  <a:avLst/>
                </a:prstGeom>
                <a:noFill/>
              </p:spPr>
              <p:txBody>
                <a:bodyPr wrap="square" rtlCol="0">
                  <a:spAutoFit/>
                </a:bodyPr>
                <a:lstStyle/>
                <a:p>
                  <a:pPr algn="ctr"/>
                  <a:r>
                    <a:rPr lang="en-US" sz="1100" dirty="0"/>
                    <a:t>Fall</a:t>
                  </a:r>
                </a:p>
              </p:txBody>
            </p:sp>
            <p:sp>
              <p:nvSpPr>
                <p:cNvPr id="109" name="TextBox 108">
                  <a:extLst>
                    <a:ext uri="{FF2B5EF4-FFF2-40B4-BE49-F238E27FC236}">
                      <a16:creationId xmlns:a16="http://schemas.microsoft.com/office/drawing/2014/main" id="{701D463F-7F39-4E7C-9D8E-CA7E6A1806A8}"/>
                    </a:ext>
                  </a:extLst>
                </p:cNvPr>
                <p:cNvSpPr txBox="1"/>
                <p:nvPr/>
              </p:nvSpPr>
              <p:spPr>
                <a:xfrm>
                  <a:off x="1103419" y="6545177"/>
                  <a:ext cx="560152" cy="261610"/>
                </a:xfrm>
                <a:prstGeom prst="rect">
                  <a:avLst/>
                </a:prstGeom>
                <a:noFill/>
              </p:spPr>
              <p:txBody>
                <a:bodyPr wrap="square" rtlCol="0">
                  <a:spAutoFit/>
                </a:bodyPr>
                <a:lstStyle/>
                <a:p>
                  <a:pPr algn="ctr"/>
                  <a:r>
                    <a:rPr lang="en-US" sz="1100" dirty="0"/>
                    <a:t>Spring</a:t>
                  </a:r>
                </a:p>
              </p:txBody>
            </p:sp>
            <p:sp>
              <p:nvSpPr>
                <p:cNvPr id="110" name="TextBox 109">
                  <a:extLst>
                    <a:ext uri="{FF2B5EF4-FFF2-40B4-BE49-F238E27FC236}">
                      <a16:creationId xmlns:a16="http://schemas.microsoft.com/office/drawing/2014/main" id="{C4F1659D-DCD4-4A71-B9ED-82E00E9DF1A5}"/>
                    </a:ext>
                  </a:extLst>
                </p:cNvPr>
                <p:cNvSpPr txBox="1"/>
                <p:nvPr/>
              </p:nvSpPr>
              <p:spPr>
                <a:xfrm>
                  <a:off x="1478939" y="6545177"/>
                  <a:ext cx="560152" cy="261610"/>
                </a:xfrm>
                <a:prstGeom prst="rect">
                  <a:avLst/>
                </a:prstGeom>
                <a:noFill/>
              </p:spPr>
              <p:txBody>
                <a:bodyPr wrap="square" rtlCol="0">
                  <a:spAutoFit/>
                </a:bodyPr>
                <a:lstStyle/>
                <a:p>
                  <a:pPr algn="ctr"/>
                  <a:r>
                    <a:rPr lang="en-US" sz="1100" dirty="0"/>
                    <a:t>High</a:t>
                  </a:r>
                </a:p>
              </p:txBody>
            </p:sp>
            <p:sp>
              <p:nvSpPr>
                <p:cNvPr id="111" name="TextBox 110">
                  <a:extLst>
                    <a:ext uri="{FF2B5EF4-FFF2-40B4-BE49-F238E27FC236}">
                      <a16:creationId xmlns:a16="http://schemas.microsoft.com/office/drawing/2014/main" id="{5DC75F28-1042-4B6E-966C-9CD6292979AB}"/>
                    </a:ext>
                  </a:extLst>
                </p:cNvPr>
                <p:cNvSpPr txBox="1"/>
                <p:nvPr/>
              </p:nvSpPr>
              <p:spPr>
                <a:xfrm>
                  <a:off x="1859264" y="6545177"/>
                  <a:ext cx="560152" cy="261610"/>
                </a:xfrm>
                <a:prstGeom prst="rect">
                  <a:avLst/>
                </a:prstGeom>
                <a:noFill/>
              </p:spPr>
              <p:txBody>
                <a:bodyPr wrap="square" rtlCol="0">
                  <a:spAutoFit/>
                </a:bodyPr>
                <a:lstStyle/>
                <a:p>
                  <a:pPr algn="ctr"/>
                  <a:r>
                    <a:rPr lang="en-US" sz="1100" dirty="0"/>
                    <a:t>Low</a:t>
                  </a:r>
                </a:p>
              </p:txBody>
            </p:sp>
          </p:grpSp>
          <p:grpSp>
            <p:nvGrpSpPr>
              <p:cNvPr id="103" name="Group 102">
                <a:extLst>
                  <a:ext uri="{FF2B5EF4-FFF2-40B4-BE49-F238E27FC236}">
                    <a16:creationId xmlns:a16="http://schemas.microsoft.com/office/drawing/2014/main" id="{4A3D8B53-E474-4585-9850-2A44100EC98E}"/>
                  </a:ext>
                </a:extLst>
              </p:cNvPr>
              <p:cNvGrpSpPr/>
              <p:nvPr/>
            </p:nvGrpSpPr>
            <p:grpSpPr>
              <a:xfrm>
                <a:off x="4589240" y="6555497"/>
                <a:ext cx="1667234" cy="261610"/>
                <a:chOff x="808218" y="6545177"/>
                <a:chExt cx="1667234" cy="261610"/>
              </a:xfrm>
            </p:grpSpPr>
            <p:sp>
              <p:nvSpPr>
                <p:cNvPr id="104" name="TextBox 103">
                  <a:extLst>
                    <a:ext uri="{FF2B5EF4-FFF2-40B4-BE49-F238E27FC236}">
                      <a16:creationId xmlns:a16="http://schemas.microsoft.com/office/drawing/2014/main" id="{67A905FA-9B80-4986-865E-D835B39DDD3B}"/>
                    </a:ext>
                  </a:extLst>
                </p:cNvPr>
                <p:cNvSpPr txBox="1"/>
                <p:nvPr/>
              </p:nvSpPr>
              <p:spPr>
                <a:xfrm>
                  <a:off x="808218" y="6545177"/>
                  <a:ext cx="469749" cy="261610"/>
                </a:xfrm>
                <a:prstGeom prst="rect">
                  <a:avLst/>
                </a:prstGeom>
                <a:noFill/>
              </p:spPr>
              <p:txBody>
                <a:bodyPr wrap="square" rtlCol="0">
                  <a:spAutoFit/>
                </a:bodyPr>
                <a:lstStyle/>
                <a:p>
                  <a:pPr algn="ctr"/>
                  <a:r>
                    <a:rPr lang="en-US" sz="1100" dirty="0"/>
                    <a:t>Fall</a:t>
                  </a:r>
                </a:p>
              </p:txBody>
            </p:sp>
            <p:sp>
              <p:nvSpPr>
                <p:cNvPr id="105" name="TextBox 104">
                  <a:extLst>
                    <a:ext uri="{FF2B5EF4-FFF2-40B4-BE49-F238E27FC236}">
                      <a16:creationId xmlns:a16="http://schemas.microsoft.com/office/drawing/2014/main" id="{690E3DAF-20D0-4C16-A937-B4E5B4ECB45F}"/>
                    </a:ext>
                  </a:extLst>
                </p:cNvPr>
                <p:cNvSpPr txBox="1"/>
                <p:nvPr/>
              </p:nvSpPr>
              <p:spPr>
                <a:xfrm>
                  <a:off x="1144692" y="6545177"/>
                  <a:ext cx="560152" cy="261610"/>
                </a:xfrm>
                <a:prstGeom prst="rect">
                  <a:avLst/>
                </a:prstGeom>
                <a:noFill/>
              </p:spPr>
              <p:txBody>
                <a:bodyPr wrap="square" rtlCol="0">
                  <a:spAutoFit/>
                </a:bodyPr>
                <a:lstStyle/>
                <a:p>
                  <a:pPr algn="ctr"/>
                  <a:r>
                    <a:rPr lang="en-US" sz="1100" dirty="0"/>
                    <a:t>Spring</a:t>
                  </a:r>
                </a:p>
              </p:txBody>
            </p:sp>
            <p:sp>
              <p:nvSpPr>
                <p:cNvPr id="106" name="TextBox 105">
                  <a:extLst>
                    <a:ext uri="{FF2B5EF4-FFF2-40B4-BE49-F238E27FC236}">
                      <a16:creationId xmlns:a16="http://schemas.microsoft.com/office/drawing/2014/main" id="{02F1009A-B3E2-4522-8106-02F42FCB9FB1}"/>
                    </a:ext>
                  </a:extLst>
                </p:cNvPr>
                <p:cNvSpPr txBox="1"/>
                <p:nvPr/>
              </p:nvSpPr>
              <p:spPr>
                <a:xfrm>
                  <a:off x="1527404" y="6545177"/>
                  <a:ext cx="560152" cy="261610"/>
                </a:xfrm>
                <a:prstGeom prst="rect">
                  <a:avLst/>
                </a:prstGeom>
                <a:noFill/>
              </p:spPr>
              <p:txBody>
                <a:bodyPr wrap="square" rtlCol="0">
                  <a:spAutoFit/>
                </a:bodyPr>
                <a:lstStyle/>
                <a:p>
                  <a:pPr algn="ctr"/>
                  <a:r>
                    <a:rPr lang="en-US" sz="1100" dirty="0"/>
                    <a:t>High</a:t>
                  </a:r>
                </a:p>
              </p:txBody>
            </p:sp>
            <p:sp>
              <p:nvSpPr>
                <p:cNvPr id="107" name="TextBox 106">
                  <a:extLst>
                    <a:ext uri="{FF2B5EF4-FFF2-40B4-BE49-F238E27FC236}">
                      <a16:creationId xmlns:a16="http://schemas.microsoft.com/office/drawing/2014/main" id="{4278267B-B9D2-4FC9-B99F-3BBB16ADAA2C}"/>
                    </a:ext>
                  </a:extLst>
                </p:cNvPr>
                <p:cNvSpPr txBox="1"/>
                <p:nvPr/>
              </p:nvSpPr>
              <p:spPr>
                <a:xfrm>
                  <a:off x="1915300" y="6545177"/>
                  <a:ext cx="560152" cy="261610"/>
                </a:xfrm>
                <a:prstGeom prst="rect">
                  <a:avLst/>
                </a:prstGeom>
                <a:noFill/>
              </p:spPr>
              <p:txBody>
                <a:bodyPr wrap="square" rtlCol="0">
                  <a:spAutoFit/>
                </a:bodyPr>
                <a:lstStyle/>
                <a:p>
                  <a:pPr algn="ctr"/>
                  <a:r>
                    <a:rPr lang="en-US" sz="1100" dirty="0"/>
                    <a:t>Low</a:t>
                  </a:r>
                </a:p>
              </p:txBody>
            </p:sp>
          </p:grpSp>
        </p:grpSp>
        <p:pic>
          <p:nvPicPr>
            <p:cNvPr id="87" name="Picture 86" descr="Chart, box and whisker chart&#10;&#10;Description automatically generated">
              <a:extLst>
                <a:ext uri="{FF2B5EF4-FFF2-40B4-BE49-F238E27FC236}">
                  <a16:creationId xmlns:a16="http://schemas.microsoft.com/office/drawing/2014/main" id="{C6F59528-9508-4137-97DB-7896558A6FF0}"/>
                </a:ext>
              </a:extLst>
            </p:cNvPr>
            <p:cNvPicPr>
              <a:picLocks/>
            </p:cNvPicPr>
            <p:nvPr/>
          </p:nvPicPr>
          <p:blipFill rotWithShape="1">
            <a:blip r:embed="rId3">
              <a:extLst>
                <a:ext uri="{28A0092B-C50C-407E-A947-70E740481C1C}">
                  <a14:useLocalDpi xmlns:a14="http://schemas.microsoft.com/office/drawing/2010/main" val="0"/>
                </a:ext>
              </a:extLst>
            </a:blip>
            <a:srcRect l="5955" t="11142" r="4977" b="13437"/>
            <a:stretch/>
          </p:blipFill>
          <p:spPr>
            <a:xfrm>
              <a:off x="712523" y="3568882"/>
              <a:ext cx="1749177" cy="2121408"/>
            </a:xfrm>
            <a:prstGeom prst="rect">
              <a:avLst/>
            </a:prstGeom>
          </p:spPr>
        </p:pic>
        <p:pic>
          <p:nvPicPr>
            <p:cNvPr id="88" name="Picture 87" descr="Chart, box and whisker chart&#10;&#10;Description automatically generated">
              <a:extLst>
                <a:ext uri="{FF2B5EF4-FFF2-40B4-BE49-F238E27FC236}">
                  <a16:creationId xmlns:a16="http://schemas.microsoft.com/office/drawing/2014/main" id="{47E6ADB9-9A51-4042-87A1-480854461054}"/>
                </a:ext>
              </a:extLst>
            </p:cNvPr>
            <p:cNvPicPr>
              <a:picLocks/>
            </p:cNvPicPr>
            <p:nvPr/>
          </p:nvPicPr>
          <p:blipFill rotWithShape="1">
            <a:blip r:embed="rId4">
              <a:extLst>
                <a:ext uri="{28A0092B-C50C-407E-A947-70E740481C1C}">
                  <a14:useLocalDpi xmlns:a14="http://schemas.microsoft.com/office/drawing/2010/main" val="0"/>
                </a:ext>
              </a:extLst>
            </a:blip>
            <a:srcRect l="5783" t="10788" r="4976" b="13438"/>
            <a:stretch/>
          </p:blipFill>
          <p:spPr>
            <a:xfrm>
              <a:off x="2514659" y="3559450"/>
              <a:ext cx="1749177" cy="2121408"/>
            </a:xfrm>
            <a:prstGeom prst="rect">
              <a:avLst/>
            </a:prstGeom>
          </p:spPr>
        </p:pic>
        <p:pic>
          <p:nvPicPr>
            <p:cNvPr id="89" name="Picture 88" descr="Chart, box and whisker chart&#10;&#10;Description automatically generated">
              <a:extLst>
                <a:ext uri="{FF2B5EF4-FFF2-40B4-BE49-F238E27FC236}">
                  <a16:creationId xmlns:a16="http://schemas.microsoft.com/office/drawing/2014/main" id="{EED93C4B-0E96-43AD-AEDE-ECACE24D5A36}"/>
                </a:ext>
              </a:extLst>
            </p:cNvPr>
            <p:cNvPicPr>
              <a:picLocks/>
            </p:cNvPicPr>
            <p:nvPr/>
          </p:nvPicPr>
          <p:blipFill rotWithShape="1">
            <a:blip r:embed="rId5">
              <a:extLst>
                <a:ext uri="{28A0092B-C50C-407E-A947-70E740481C1C}">
                  <a14:useLocalDpi xmlns:a14="http://schemas.microsoft.com/office/drawing/2010/main" val="0"/>
                </a:ext>
              </a:extLst>
            </a:blip>
            <a:srcRect l="5575" t="11141" r="5459" b="12938"/>
            <a:stretch/>
          </p:blipFill>
          <p:spPr>
            <a:xfrm>
              <a:off x="4341399" y="3569392"/>
              <a:ext cx="1759598" cy="2121408"/>
            </a:xfrm>
            <a:prstGeom prst="rect">
              <a:avLst/>
            </a:prstGeom>
          </p:spPr>
        </p:pic>
        <p:grpSp>
          <p:nvGrpSpPr>
            <p:cNvPr id="90" name="Group 89">
              <a:extLst>
                <a:ext uri="{FF2B5EF4-FFF2-40B4-BE49-F238E27FC236}">
                  <a16:creationId xmlns:a16="http://schemas.microsoft.com/office/drawing/2014/main" id="{1CA500B3-93AF-4A32-9BA4-3572158896B4}"/>
                </a:ext>
              </a:extLst>
            </p:cNvPr>
            <p:cNvGrpSpPr/>
            <p:nvPr/>
          </p:nvGrpSpPr>
          <p:grpSpPr>
            <a:xfrm>
              <a:off x="4573027" y="5802146"/>
              <a:ext cx="1408705" cy="230832"/>
              <a:chOff x="931688" y="2962644"/>
              <a:chExt cx="1408705" cy="230832"/>
            </a:xfrm>
          </p:grpSpPr>
          <p:sp>
            <p:nvSpPr>
              <p:cNvPr id="99" name="TextBox 98">
                <a:extLst>
                  <a:ext uri="{FF2B5EF4-FFF2-40B4-BE49-F238E27FC236}">
                    <a16:creationId xmlns:a16="http://schemas.microsoft.com/office/drawing/2014/main" id="{D64C9B3C-3B27-4AAB-AEE0-16F218C47C63}"/>
                  </a:ext>
                </a:extLst>
              </p:cNvPr>
              <p:cNvSpPr txBox="1"/>
              <p:nvPr/>
            </p:nvSpPr>
            <p:spPr>
              <a:xfrm>
                <a:off x="931688" y="2962644"/>
                <a:ext cx="683507" cy="230832"/>
              </a:xfrm>
              <a:prstGeom prst="rect">
                <a:avLst/>
              </a:prstGeom>
              <a:noFill/>
            </p:spPr>
            <p:txBody>
              <a:bodyPr wrap="square" rtlCol="0">
                <a:spAutoFit/>
              </a:bodyPr>
              <a:lstStyle/>
              <a:p>
                <a:pPr algn="ctr"/>
                <a:r>
                  <a:rPr lang="en-US" sz="900" dirty="0"/>
                  <a:t>P &lt; 0.0001</a:t>
                </a:r>
              </a:p>
            </p:txBody>
          </p:sp>
          <p:sp>
            <p:nvSpPr>
              <p:cNvPr id="100" name="TextBox 99">
                <a:extLst>
                  <a:ext uri="{FF2B5EF4-FFF2-40B4-BE49-F238E27FC236}">
                    <a16:creationId xmlns:a16="http://schemas.microsoft.com/office/drawing/2014/main" id="{6360A543-6C50-42B1-B90F-6997953A8149}"/>
                  </a:ext>
                </a:extLst>
              </p:cNvPr>
              <p:cNvSpPr txBox="1"/>
              <p:nvPr/>
            </p:nvSpPr>
            <p:spPr>
              <a:xfrm>
                <a:off x="1656886" y="2962644"/>
                <a:ext cx="683507" cy="230832"/>
              </a:xfrm>
              <a:prstGeom prst="rect">
                <a:avLst/>
              </a:prstGeom>
              <a:noFill/>
            </p:spPr>
            <p:txBody>
              <a:bodyPr wrap="square" rtlCol="0">
                <a:spAutoFit/>
              </a:bodyPr>
              <a:lstStyle/>
              <a:p>
                <a:pPr algn="ctr"/>
                <a:r>
                  <a:rPr lang="en-US" sz="900" dirty="0"/>
                  <a:t>P = 0.0009</a:t>
                </a:r>
              </a:p>
            </p:txBody>
          </p:sp>
        </p:grpSp>
        <p:grpSp>
          <p:nvGrpSpPr>
            <p:cNvPr id="91" name="Group 90">
              <a:extLst>
                <a:ext uri="{FF2B5EF4-FFF2-40B4-BE49-F238E27FC236}">
                  <a16:creationId xmlns:a16="http://schemas.microsoft.com/office/drawing/2014/main" id="{7B4B3D7C-60E8-4650-874B-D6F5C74242E4}"/>
                </a:ext>
              </a:extLst>
            </p:cNvPr>
            <p:cNvGrpSpPr/>
            <p:nvPr/>
          </p:nvGrpSpPr>
          <p:grpSpPr>
            <a:xfrm>
              <a:off x="2735309" y="5802146"/>
              <a:ext cx="1401331" cy="230832"/>
              <a:chOff x="939062" y="2962644"/>
              <a:chExt cx="1401331" cy="230832"/>
            </a:xfrm>
          </p:grpSpPr>
          <p:sp>
            <p:nvSpPr>
              <p:cNvPr id="97" name="TextBox 96">
                <a:extLst>
                  <a:ext uri="{FF2B5EF4-FFF2-40B4-BE49-F238E27FC236}">
                    <a16:creationId xmlns:a16="http://schemas.microsoft.com/office/drawing/2014/main" id="{2288EF64-7CBF-4B9D-87A6-2A310608F927}"/>
                  </a:ext>
                </a:extLst>
              </p:cNvPr>
              <p:cNvSpPr txBox="1"/>
              <p:nvPr/>
            </p:nvSpPr>
            <p:spPr>
              <a:xfrm>
                <a:off x="939062" y="2962644"/>
                <a:ext cx="683507" cy="230832"/>
              </a:xfrm>
              <a:prstGeom prst="rect">
                <a:avLst/>
              </a:prstGeom>
              <a:noFill/>
            </p:spPr>
            <p:txBody>
              <a:bodyPr wrap="square" rtlCol="0">
                <a:spAutoFit/>
              </a:bodyPr>
              <a:lstStyle/>
              <a:p>
                <a:pPr algn="ctr"/>
                <a:r>
                  <a:rPr lang="en-US" sz="900" dirty="0"/>
                  <a:t>P &lt; 0.0001</a:t>
                </a:r>
              </a:p>
            </p:txBody>
          </p:sp>
          <p:sp>
            <p:nvSpPr>
              <p:cNvPr id="98" name="TextBox 97">
                <a:extLst>
                  <a:ext uri="{FF2B5EF4-FFF2-40B4-BE49-F238E27FC236}">
                    <a16:creationId xmlns:a16="http://schemas.microsoft.com/office/drawing/2014/main" id="{C0C54918-232F-43DD-B292-9CAEAC89DF9E}"/>
                  </a:ext>
                </a:extLst>
              </p:cNvPr>
              <p:cNvSpPr txBox="1"/>
              <p:nvPr/>
            </p:nvSpPr>
            <p:spPr>
              <a:xfrm>
                <a:off x="1656886" y="2962644"/>
                <a:ext cx="683507" cy="230832"/>
              </a:xfrm>
              <a:prstGeom prst="rect">
                <a:avLst/>
              </a:prstGeom>
              <a:noFill/>
            </p:spPr>
            <p:txBody>
              <a:bodyPr wrap="square" rtlCol="0">
                <a:spAutoFit/>
              </a:bodyPr>
              <a:lstStyle/>
              <a:p>
                <a:pPr algn="ctr"/>
                <a:r>
                  <a:rPr lang="en-US" sz="900" dirty="0"/>
                  <a:t>P = 0.0021</a:t>
                </a:r>
              </a:p>
            </p:txBody>
          </p:sp>
        </p:grpSp>
        <p:grpSp>
          <p:nvGrpSpPr>
            <p:cNvPr id="92" name="Group 91">
              <a:extLst>
                <a:ext uri="{FF2B5EF4-FFF2-40B4-BE49-F238E27FC236}">
                  <a16:creationId xmlns:a16="http://schemas.microsoft.com/office/drawing/2014/main" id="{4479680F-A398-496C-9B7C-4A57ADD9742B}"/>
                </a:ext>
              </a:extLst>
            </p:cNvPr>
            <p:cNvGrpSpPr/>
            <p:nvPr/>
          </p:nvGrpSpPr>
          <p:grpSpPr>
            <a:xfrm>
              <a:off x="933263" y="5802146"/>
              <a:ext cx="1401331" cy="230832"/>
              <a:chOff x="939062" y="2962644"/>
              <a:chExt cx="1401331" cy="230832"/>
            </a:xfrm>
          </p:grpSpPr>
          <p:sp>
            <p:nvSpPr>
              <p:cNvPr id="95" name="TextBox 94">
                <a:extLst>
                  <a:ext uri="{FF2B5EF4-FFF2-40B4-BE49-F238E27FC236}">
                    <a16:creationId xmlns:a16="http://schemas.microsoft.com/office/drawing/2014/main" id="{D1DACA82-B73D-42F3-B34F-8C5FD1422465}"/>
                  </a:ext>
                </a:extLst>
              </p:cNvPr>
              <p:cNvSpPr txBox="1"/>
              <p:nvPr/>
            </p:nvSpPr>
            <p:spPr>
              <a:xfrm>
                <a:off x="939062" y="2962644"/>
                <a:ext cx="683507" cy="230832"/>
              </a:xfrm>
              <a:prstGeom prst="rect">
                <a:avLst/>
              </a:prstGeom>
              <a:noFill/>
            </p:spPr>
            <p:txBody>
              <a:bodyPr wrap="square" rtlCol="0">
                <a:spAutoFit/>
              </a:bodyPr>
              <a:lstStyle/>
              <a:p>
                <a:pPr algn="ctr"/>
                <a:r>
                  <a:rPr lang="en-US" sz="900" dirty="0"/>
                  <a:t>P &lt; 0.0001</a:t>
                </a:r>
              </a:p>
            </p:txBody>
          </p:sp>
          <p:sp>
            <p:nvSpPr>
              <p:cNvPr id="96" name="TextBox 95">
                <a:extLst>
                  <a:ext uri="{FF2B5EF4-FFF2-40B4-BE49-F238E27FC236}">
                    <a16:creationId xmlns:a16="http://schemas.microsoft.com/office/drawing/2014/main" id="{5442215E-C33B-4422-AD29-31DF526FABEB}"/>
                  </a:ext>
                </a:extLst>
              </p:cNvPr>
              <p:cNvSpPr txBox="1"/>
              <p:nvPr/>
            </p:nvSpPr>
            <p:spPr>
              <a:xfrm>
                <a:off x="1656886" y="2962644"/>
                <a:ext cx="683507" cy="230832"/>
              </a:xfrm>
              <a:prstGeom prst="rect">
                <a:avLst/>
              </a:prstGeom>
              <a:noFill/>
            </p:spPr>
            <p:txBody>
              <a:bodyPr wrap="square" rtlCol="0">
                <a:spAutoFit/>
              </a:bodyPr>
              <a:lstStyle/>
              <a:p>
                <a:pPr algn="ctr"/>
                <a:r>
                  <a:rPr lang="en-US" sz="900" dirty="0"/>
                  <a:t>P = 0.0065</a:t>
                </a:r>
              </a:p>
            </p:txBody>
          </p:sp>
        </p:grpSp>
        <p:sp>
          <p:nvSpPr>
            <p:cNvPr id="93" name="TextBox 92">
              <a:extLst>
                <a:ext uri="{FF2B5EF4-FFF2-40B4-BE49-F238E27FC236}">
                  <a16:creationId xmlns:a16="http://schemas.microsoft.com/office/drawing/2014/main" id="{8C1F68E3-9AC8-47CB-8E08-59A25A47290A}"/>
                </a:ext>
              </a:extLst>
            </p:cNvPr>
            <p:cNvSpPr txBox="1"/>
            <p:nvPr/>
          </p:nvSpPr>
          <p:spPr>
            <a:xfrm>
              <a:off x="2724729" y="3356200"/>
              <a:ext cx="1439794" cy="276999"/>
            </a:xfrm>
            <a:prstGeom prst="rect">
              <a:avLst/>
            </a:prstGeom>
            <a:noFill/>
          </p:spPr>
          <p:txBody>
            <a:bodyPr wrap="square" rtlCol="0">
              <a:spAutoFit/>
            </a:bodyPr>
            <a:lstStyle/>
            <a:p>
              <a:pPr algn="ctr"/>
              <a:r>
                <a:rPr lang="en-US" sz="1200" b="1" i="1" dirty="0" err="1"/>
                <a:t>Rahnella</a:t>
              </a:r>
              <a:r>
                <a:rPr lang="en-US" sz="1200" b="1" i="1" dirty="0"/>
                <a:t> </a:t>
              </a:r>
              <a:r>
                <a:rPr lang="en-US" sz="1200" b="1" i="1" dirty="0" err="1"/>
                <a:t>aquatilis</a:t>
              </a:r>
              <a:endParaRPr lang="en-US" sz="1200" b="1" i="1" dirty="0"/>
            </a:p>
          </p:txBody>
        </p:sp>
        <p:sp>
          <p:nvSpPr>
            <p:cNvPr id="94" name="TextBox 93">
              <a:extLst>
                <a:ext uri="{FF2B5EF4-FFF2-40B4-BE49-F238E27FC236}">
                  <a16:creationId xmlns:a16="http://schemas.microsoft.com/office/drawing/2014/main" id="{AE978E3D-78D3-42CF-9024-D01FA24D8A38}"/>
                </a:ext>
              </a:extLst>
            </p:cNvPr>
            <p:cNvSpPr txBox="1"/>
            <p:nvPr/>
          </p:nvSpPr>
          <p:spPr>
            <a:xfrm>
              <a:off x="4459491" y="3356200"/>
              <a:ext cx="1634132" cy="276999"/>
            </a:xfrm>
            <a:prstGeom prst="rect">
              <a:avLst/>
            </a:prstGeom>
            <a:noFill/>
          </p:spPr>
          <p:txBody>
            <a:bodyPr wrap="square" rtlCol="0">
              <a:spAutoFit/>
            </a:bodyPr>
            <a:lstStyle/>
            <a:p>
              <a:pPr algn="ctr"/>
              <a:r>
                <a:rPr lang="en-US" sz="1200" b="1" i="1" dirty="0"/>
                <a:t>Serratia </a:t>
              </a:r>
              <a:r>
                <a:rPr lang="en-US" sz="1200" b="1" i="1" dirty="0" err="1"/>
                <a:t>liquefaciens</a:t>
              </a:r>
              <a:endParaRPr lang="en-US" sz="1200" b="1" i="1" dirty="0"/>
            </a:p>
          </p:txBody>
        </p:sp>
      </p:grpSp>
      <p:grpSp>
        <p:nvGrpSpPr>
          <p:cNvPr id="116" name="Group 115">
            <a:extLst>
              <a:ext uri="{FF2B5EF4-FFF2-40B4-BE49-F238E27FC236}">
                <a16:creationId xmlns:a16="http://schemas.microsoft.com/office/drawing/2014/main" id="{A752EEF9-93E9-439E-9152-9C1D5DE93D1A}"/>
              </a:ext>
            </a:extLst>
          </p:cNvPr>
          <p:cNvGrpSpPr/>
          <p:nvPr/>
        </p:nvGrpSpPr>
        <p:grpSpPr>
          <a:xfrm>
            <a:off x="647062" y="1185880"/>
            <a:ext cx="5661394" cy="2712446"/>
            <a:chOff x="513712" y="481030"/>
            <a:chExt cx="5661394" cy="2712446"/>
          </a:xfrm>
        </p:grpSpPr>
        <p:sp>
          <p:nvSpPr>
            <p:cNvPr id="117" name="TextBox 116">
              <a:extLst>
                <a:ext uri="{FF2B5EF4-FFF2-40B4-BE49-F238E27FC236}">
                  <a16:creationId xmlns:a16="http://schemas.microsoft.com/office/drawing/2014/main" id="{04A26FFC-6226-45AD-AEFC-4FCB2DF4FD7C}"/>
                </a:ext>
              </a:extLst>
            </p:cNvPr>
            <p:cNvSpPr txBox="1"/>
            <p:nvPr/>
          </p:nvSpPr>
          <p:spPr>
            <a:xfrm>
              <a:off x="749847" y="493063"/>
              <a:ext cx="1763214" cy="276999"/>
            </a:xfrm>
            <a:prstGeom prst="rect">
              <a:avLst/>
            </a:prstGeom>
            <a:noFill/>
          </p:spPr>
          <p:txBody>
            <a:bodyPr wrap="square" rtlCol="0">
              <a:spAutoFit/>
            </a:bodyPr>
            <a:lstStyle/>
            <a:p>
              <a:pPr algn="ctr"/>
              <a:r>
                <a:rPr lang="en-US" sz="1200" b="1" i="1" dirty="0" err="1"/>
                <a:t>Pantoea</a:t>
              </a:r>
              <a:r>
                <a:rPr lang="en-US" sz="1200" b="1" i="1" dirty="0"/>
                <a:t> </a:t>
              </a:r>
              <a:r>
                <a:rPr lang="en-US" sz="1200" b="1" i="1" dirty="0" err="1"/>
                <a:t>agglomerans</a:t>
              </a:r>
              <a:endParaRPr lang="en-US" sz="1200" b="1" i="1" dirty="0"/>
            </a:p>
          </p:txBody>
        </p:sp>
        <p:sp>
          <p:nvSpPr>
            <p:cNvPr id="118" name="TextBox 117">
              <a:extLst>
                <a:ext uri="{FF2B5EF4-FFF2-40B4-BE49-F238E27FC236}">
                  <a16:creationId xmlns:a16="http://schemas.microsoft.com/office/drawing/2014/main" id="{FA843A8B-0C35-4E12-92AD-4C8A2B1D6715}"/>
                </a:ext>
              </a:extLst>
            </p:cNvPr>
            <p:cNvSpPr txBox="1"/>
            <p:nvPr/>
          </p:nvSpPr>
          <p:spPr>
            <a:xfrm>
              <a:off x="4344188" y="481030"/>
              <a:ext cx="1830918" cy="276999"/>
            </a:xfrm>
            <a:prstGeom prst="rect">
              <a:avLst/>
            </a:prstGeom>
            <a:noFill/>
          </p:spPr>
          <p:txBody>
            <a:bodyPr wrap="square" rtlCol="0">
              <a:spAutoFit/>
            </a:bodyPr>
            <a:lstStyle/>
            <a:p>
              <a:pPr algn="ctr"/>
              <a:r>
                <a:rPr lang="en-US" sz="1200" b="1" i="1" dirty="0" err="1"/>
                <a:t>Carnobacterium</a:t>
              </a:r>
              <a:r>
                <a:rPr lang="en-US" sz="1200" b="1" i="1" dirty="0"/>
                <a:t> </a:t>
              </a:r>
              <a:r>
                <a:rPr lang="en-US" sz="1200" b="1" i="1" dirty="0" err="1"/>
                <a:t>inhibens</a:t>
              </a:r>
              <a:endParaRPr lang="en-US" sz="1200" b="1" i="1" dirty="0"/>
            </a:p>
          </p:txBody>
        </p:sp>
        <p:sp>
          <p:nvSpPr>
            <p:cNvPr id="119" name="TextBox 118">
              <a:extLst>
                <a:ext uri="{FF2B5EF4-FFF2-40B4-BE49-F238E27FC236}">
                  <a16:creationId xmlns:a16="http://schemas.microsoft.com/office/drawing/2014/main" id="{B75E6CA1-E6AA-44F6-B883-465083397051}"/>
                </a:ext>
              </a:extLst>
            </p:cNvPr>
            <p:cNvSpPr txBox="1"/>
            <p:nvPr/>
          </p:nvSpPr>
          <p:spPr>
            <a:xfrm>
              <a:off x="2708853" y="493062"/>
              <a:ext cx="1487867" cy="276999"/>
            </a:xfrm>
            <a:prstGeom prst="rect">
              <a:avLst/>
            </a:prstGeom>
            <a:noFill/>
          </p:spPr>
          <p:txBody>
            <a:bodyPr wrap="square" rtlCol="0">
              <a:spAutoFit/>
            </a:bodyPr>
            <a:lstStyle/>
            <a:p>
              <a:pPr algn="ctr"/>
              <a:r>
                <a:rPr lang="en-US" sz="1200" b="1" i="1" dirty="0"/>
                <a:t>Erwinia </a:t>
              </a:r>
              <a:r>
                <a:rPr lang="en-US" sz="1200" b="1" i="1" dirty="0" err="1"/>
                <a:t>gerundensis</a:t>
              </a:r>
              <a:endParaRPr lang="en-US" sz="1200" b="1" i="1" dirty="0"/>
            </a:p>
          </p:txBody>
        </p:sp>
        <p:sp>
          <p:nvSpPr>
            <p:cNvPr id="120" name="TextBox 119">
              <a:extLst>
                <a:ext uri="{FF2B5EF4-FFF2-40B4-BE49-F238E27FC236}">
                  <a16:creationId xmlns:a16="http://schemas.microsoft.com/office/drawing/2014/main" id="{856A455B-B81E-4BC2-A9B5-F927814696F5}"/>
                </a:ext>
              </a:extLst>
            </p:cNvPr>
            <p:cNvSpPr txBox="1"/>
            <p:nvPr/>
          </p:nvSpPr>
          <p:spPr>
            <a:xfrm rot="16200000">
              <a:off x="-230735" y="1743318"/>
              <a:ext cx="1677924" cy="189029"/>
            </a:xfrm>
            <a:prstGeom prst="rect">
              <a:avLst/>
            </a:prstGeom>
            <a:noFill/>
          </p:spPr>
          <p:txBody>
            <a:bodyPr wrap="square" rtlCol="0">
              <a:spAutoFit/>
            </a:bodyPr>
            <a:lstStyle/>
            <a:p>
              <a:pPr algn="ctr"/>
              <a:r>
                <a:rPr lang="en-US" sz="1200" b="1" dirty="0"/>
                <a:t>Relative abundance</a:t>
              </a:r>
            </a:p>
          </p:txBody>
        </p:sp>
        <p:sp>
          <p:nvSpPr>
            <p:cNvPr id="121" name="Rectangle 120">
              <a:extLst>
                <a:ext uri="{FF2B5EF4-FFF2-40B4-BE49-F238E27FC236}">
                  <a16:creationId xmlns:a16="http://schemas.microsoft.com/office/drawing/2014/main" id="{AF877722-55C6-4C59-9B19-F6E23AF44B72}"/>
                </a:ext>
              </a:extLst>
            </p:cNvPr>
            <p:cNvSpPr/>
            <p:nvPr/>
          </p:nvSpPr>
          <p:spPr>
            <a:xfrm>
              <a:off x="954396" y="2852875"/>
              <a:ext cx="5154655" cy="1313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2" name="Group 121">
              <a:extLst>
                <a:ext uri="{FF2B5EF4-FFF2-40B4-BE49-F238E27FC236}">
                  <a16:creationId xmlns:a16="http://schemas.microsoft.com/office/drawing/2014/main" id="{4BE877EE-083B-4B37-89CA-8F31CB0B0CC2}"/>
                </a:ext>
              </a:extLst>
            </p:cNvPr>
            <p:cNvGrpSpPr/>
            <p:nvPr/>
          </p:nvGrpSpPr>
          <p:grpSpPr>
            <a:xfrm>
              <a:off x="862549" y="2790977"/>
              <a:ext cx="5239128" cy="261610"/>
              <a:chOff x="854313" y="6555497"/>
              <a:chExt cx="5408932" cy="261610"/>
            </a:xfrm>
          </p:grpSpPr>
          <p:grpSp>
            <p:nvGrpSpPr>
              <p:cNvPr id="136" name="Group 135">
                <a:extLst>
                  <a:ext uri="{FF2B5EF4-FFF2-40B4-BE49-F238E27FC236}">
                    <a16:creationId xmlns:a16="http://schemas.microsoft.com/office/drawing/2014/main" id="{3B14C5FD-04E6-4AA9-A1B8-65ABF90DA15E}"/>
                  </a:ext>
                </a:extLst>
              </p:cNvPr>
              <p:cNvGrpSpPr/>
              <p:nvPr/>
            </p:nvGrpSpPr>
            <p:grpSpPr>
              <a:xfrm>
                <a:off x="854313" y="6555497"/>
                <a:ext cx="1644115" cy="261610"/>
                <a:chOff x="854313" y="6545177"/>
                <a:chExt cx="1644115" cy="261610"/>
              </a:xfrm>
            </p:grpSpPr>
            <p:sp>
              <p:nvSpPr>
                <p:cNvPr id="147" name="TextBox 146">
                  <a:extLst>
                    <a:ext uri="{FF2B5EF4-FFF2-40B4-BE49-F238E27FC236}">
                      <a16:creationId xmlns:a16="http://schemas.microsoft.com/office/drawing/2014/main" id="{AF088D69-E940-427B-8BA4-926A58179314}"/>
                    </a:ext>
                  </a:extLst>
                </p:cNvPr>
                <p:cNvSpPr txBox="1"/>
                <p:nvPr/>
              </p:nvSpPr>
              <p:spPr>
                <a:xfrm>
                  <a:off x="854313" y="6545177"/>
                  <a:ext cx="469749" cy="261610"/>
                </a:xfrm>
                <a:prstGeom prst="rect">
                  <a:avLst/>
                </a:prstGeom>
                <a:noFill/>
              </p:spPr>
              <p:txBody>
                <a:bodyPr wrap="square" rtlCol="0">
                  <a:spAutoFit/>
                </a:bodyPr>
                <a:lstStyle/>
                <a:p>
                  <a:pPr algn="ctr"/>
                  <a:r>
                    <a:rPr lang="en-US" sz="1100" dirty="0"/>
                    <a:t>Fall</a:t>
                  </a:r>
                </a:p>
              </p:txBody>
            </p:sp>
            <p:sp>
              <p:nvSpPr>
                <p:cNvPr id="148" name="TextBox 147">
                  <a:extLst>
                    <a:ext uri="{FF2B5EF4-FFF2-40B4-BE49-F238E27FC236}">
                      <a16:creationId xmlns:a16="http://schemas.microsoft.com/office/drawing/2014/main" id="{2D5A1A17-7603-4442-BCB6-6FCC553A0950}"/>
                    </a:ext>
                  </a:extLst>
                </p:cNvPr>
                <p:cNvSpPr txBox="1"/>
                <p:nvPr/>
              </p:nvSpPr>
              <p:spPr>
                <a:xfrm>
                  <a:off x="1182171" y="6545177"/>
                  <a:ext cx="560152" cy="261610"/>
                </a:xfrm>
                <a:prstGeom prst="rect">
                  <a:avLst/>
                </a:prstGeom>
                <a:noFill/>
              </p:spPr>
              <p:txBody>
                <a:bodyPr wrap="square" rtlCol="0">
                  <a:spAutoFit/>
                </a:bodyPr>
                <a:lstStyle/>
                <a:p>
                  <a:pPr algn="ctr"/>
                  <a:r>
                    <a:rPr lang="en-US" sz="1100" dirty="0"/>
                    <a:t>Spring</a:t>
                  </a:r>
                </a:p>
              </p:txBody>
            </p:sp>
            <p:sp>
              <p:nvSpPr>
                <p:cNvPr id="149" name="TextBox 148">
                  <a:extLst>
                    <a:ext uri="{FF2B5EF4-FFF2-40B4-BE49-F238E27FC236}">
                      <a16:creationId xmlns:a16="http://schemas.microsoft.com/office/drawing/2014/main" id="{D8739633-AC5B-466E-A961-FB594EB2142C}"/>
                    </a:ext>
                  </a:extLst>
                </p:cNvPr>
                <p:cNvSpPr txBox="1"/>
                <p:nvPr/>
              </p:nvSpPr>
              <p:spPr>
                <a:xfrm>
                  <a:off x="1563039" y="6545177"/>
                  <a:ext cx="560152" cy="261610"/>
                </a:xfrm>
                <a:prstGeom prst="rect">
                  <a:avLst/>
                </a:prstGeom>
                <a:noFill/>
              </p:spPr>
              <p:txBody>
                <a:bodyPr wrap="square" rtlCol="0">
                  <a:spAutoFit/>
                </a:bodyPr>
                <a:lstStyle/>
                <a:p>
                  <a:pPr algn="ctr"/>
                  <a:r>
                    <a:rPr lang="en-US" sz="1100" dirty="0"/>
                    <a:t>High</a:t>
                  </a:r>
                </a:p>
              </p:txBody>
            </p:sp>
            <p:sp>
              <p:nvSpPr>
                <p:cNvPr id="150" name="TextBox 149">
                  <a:extLst>
                    <a:ext uri="{FF2B5EF4-FFF2-40B4-BE49-F238E27FC236}">
                      <a16:creationId xmlns:a16="http://schemas.microsoft.com/office/drawing/2014/main" id="{BAEDF4B9-72D1-4043-9604-81E1BF9751E8}"/>
                    </a:ext>
                  </a:extLst>
                </p:cNvPr>
                <p:cNvSpPr txBox="1"/>
                <p:nvPr/>
              </p:nvSpPr>
              <p:spPr>
                <a:xfrm>
                  <a:off x="1938276" y="6545177"/>
                  <a:ext cx="560152" cy="261610"/>
                </a:xfrm>
                <a:prstGeom prst="rect">
                  <a:avLst/>
                </a:prstGeom>
                <a:noFill/>
              </p:spPr>
              <p:txBody>
                <a:bodyPr wrap="square" rtlCol="0">
                  <a:spAutoFit/>
                </a:bodyPr>
                <a:lstStyle/>
                <a:p>
                  <a:pPr algn="ctr"/>
                  <a:r>
                    <a:rPr lang="en-US" sz="1100" dirty="0"/>
                    <a:t>Low</a:t>
                  </a:r>
                </a:p>
              </p:txBody>
            </p:sp>
          </p:grpSp>
          <p:grpSp>
            <p:nvGrpSpPr>
              <p:cNvPr id="137" name="Group 136">
                <a:extLst>
                  <a:ext uri="{FF2B5EF4-FFF2-40B4-BE49-F238E27FC236}">
                    <a16:creationId xmlns:a16="http://schemas.microsoft.com/office/drawing/2014/main" id="{1B754DEF-2534-497E-944D-93AC0DF5813D}"/>
                  </a:ext>
                </a:extLst>
              </p:cNvPr>
              <p:cNvGrpSpPr/>
              <p:nvPr/>
            </p:nvGrpSpPr>
            <p:grpSpPr>
              <a:xfrm>
                <a:off x="2725884" y="6555497"/>
                <a:ext cx="1647705" cy="261610"/>
                <a:chOff x="790028" y="6545177"/>
                <a:chExt cx="1647705" cy="261610"/>
              </a:xfrm>
            </p:grpSpPr>
            <p:sp>
              <p:nvSpPr>
                <p:cNvPr id="143" name="TextBox 142">
                  <a:extLst>
                    <a:ext uri="{FF2B5EF4-FFF2-40B4-BE49-F238E27FC236}">
                      <a16:creationId xmlns:a16="http://schemas.microsoft.com/office/drawing/2014/main" id="{F103FC4C-FDF7-43B9-8D06-2F14C37C6501}"/>
                    </a:ext>
                  </a:extLst>
                </p:cNvPr>
                <p:cNvSpPr txBox="1"/>
                <p:nvPr/>
              </p:nvSpPr>
              <p:spPr>
                <a:xfrm>
                  <a:off x="790028" y="6545177"/>
                  <a:ext cx="469749" cy="261610"/>
                </a:xfrm>
                <a:prstGeom prst="rect">
                  <a:avLst/>
                </a:prstGeom>
                <a:noFill/>
              </p:spPr>
              <p:txBody>
                <a:bodyPr wrap="square" rtlCol="0">
                  <a:spAutoFit/>
                </a:bodyPr>
                <a:lstStyle/>
                <a:p>
                  <a:pPr algn="ctr"/>
                  <a:r>
                    <a:rPr lang="en-US" sz="1100" dirty="0"/>
                    <a:t>Fall</a:t>
                  </a:r>
                </a:p>
              </p:txBody>
            </p:sp>
            <p:sp>
              <p:nvSpPr>
                <p:cNvPr id="144" name="TextBox 143">
                  <a:extLst>
                    <a:ext uri="{FF2B5EF4-FFF2-40B4-BE49-F238E27FC236}">
                      <a16:creationId xmlns:a16="http://schemas.microsoft.com/office/drawing/2014/main" id="{0C28FD5A-9AF2-4ACD-9EC6-B53B24EDFC6A}"/>
                    </a:ext>
                  </a:extLst>
                </p:cNvPr>
                <p:cNvSpPr txBox="1"/>
                <p:nvPr/>
              </p:nvSpPr>
              <p:spPr>
                <a:xfrm>
                  <a:off x="1115599" y="6545177"/>
                  <a:ext cx="560152" cy="261610"/>
                </a:xfrm>
                <a:prstGeom prst="rect">
                  <a:avLst/>
                </a:prstGeom>
                <a:noFill/>
              </p:spPr>
              <p:txBody>
                <a:bodyPr wrap="square" rtlCol="0">
                  <a:spAutoFit/>
                </a:bodyPr>
                <a:lstStyle/>
                <a:p>
                  <a:pPr algn="ctr"/>
                  <a:r>
                    <a:rPr lang="en-US" sz="1100" dirty="0"/>
                    <a:t>Spring</a:t>
                  </a:r>
                </a:p>
              </p:txBody>
            </p:sp>
            <p:sp>
              <p:nvSpPr>
                <p:cNvPr id="145" name="TextBox 144">
                  <a:extLst>
                    <a:ext uri="{FF2B5EF4-FFF2-40B4-BE49-F238E27FC236}">
                      <a16:creationId xmlns:a16="http://schemas.microsoft.com/office/drawing/2014/main" id="{A32DF854-B8AC-4D1A-9455-EA3D4EA6F905}"/>
                    </a:ext>
                  </a:extLst>
                </p:cNvPr>
                <p:cNvSpPr txBox="1"/>
                <p:nvPr/>
              </p:nvSpPr>
              <p:spPr>
                <a:xfrm>
                  <a:off x="1501008" y="6545177"/>
                  <a:ext cx="560152" cy="261610"/>
                </a:xfrm>
                <a:prstGeom prst="rect">
                  <a:avLst/>
                </a:prstGeom>
                <a:noFill/>
              </p:spPr>
              <p:txBody>
                <a:bodyPr wrap="square" rtlCol="0">
                  <a:spAutoFit/>
                </a:bodyPr>
                <a:lstStyle/>
                <a:p>
                  <a:pPr algn="ctr"/>
                  <a:r>
                    <a:rPr lang="en-US" sz="1100" dirty="0"/>
                    <a:t>High</a:t>
                  </a:r>
                </a:p>
              </p:txBody>
            </p:sp>
            <p:sp>
              <p:nvSpPr>
                <p:cNvPr id="146" name="TextBox 145">
                  <a:extLst>
                    <a:ext uri="{FF2B5EF4-FFF2-40B4-BE49-F238E27FC236}">
                      <a16:creationId xmlns:a16="http://schemas.microsoft.com/office/drawing/2014/main" id="{05053AE9-ACD7-43D8-B6AE-D4A81620323E}"/>
                    </a:ext>
                  </a:extLst>
                </p:cNvPr>
                <p:cNvSpPr txBox="1"/>
                <p:nvPr/>
              </p:nvSpPr>
              <p:spPr>
                <a:xfrm>
                  <a:off x="1877581" y="6545177"/>
                  <a:ext cx="560152" cy="261610"/>
                </a:xfrm>
                <a:prstGeom prst="rect">
                  <a:avLst/>
                </a:prstGeom>
                <a:noFill/>
              </p:spPr>
              <p:txBody>
                <a:bodyPr wrap="square" rtlCol="0">
                  <a:spAutoFit/>
                </a:bodyPr>
                <a:lstStyle/>
                <a:p>
                  <a:pPr algn="ctr"/>
                  <a:r>
                    <a:rPr lang="en-US" sz="1100" dirty="0"/>
                    <a:t>Low</a:t>
                  </a:r>
                </a:p>
              </p:txBody>
            </p:sp>
          </p:grpSp>
          <p:grpSp>
            <p:nvGrpSpPr>
              <p:cNvPr id="138" name="Group 137">
                <a:extLst>
                  <a:ext uri="{FF2B5EF4-FFF2-40B4-BE49-F238E27FC236}">
                    <a16:creationId xmlns:a16="http://schemas.microsoft.com/office/drawing/2014/main" id="{5390EF03-D194-4C64-B903-493ED16C0113}"/>
                  </a:ext>
                </a:extLst>
              </p:cNvPr>
              <p:cNvGrpSpPr/>
              <p:nvPr/>
            </p:nvGrpSpPr>
            <p:grpSpPr>
              <a:xfrm>
                <a:off x="4603282" y="6555497"/>
                <a:ext cx="1659963" cy="261610"/>
                <a:chOff x="822260" y="6545177"/>
                <a:chExt cx="1659963" cy="261610"/>
              </a:xfrm>
            </p:grpSpPr>
            <p:sp>
              <p:nvSpPr>
                <p:cNvPr id="139" name="TextBox 138">
                  <a:extLst>
                    <a:ext uri="{FF2B5EF4-FFF2-40B4-BE49-F238E27FC236}">
                      <a16:creationId xmlns:a16="http://schemas.microsoft.com/office/drawing/2014/main" id="{C28F500A-BF42-433C-936C-453310944F5C}"/>
                    </a:ext>
                  </a:extLst>
                </p:cNvPr>
                <p:cNvSpPr txBox="1"/>
                <p:nvPr/>
              </p:nvSpPr>
              <p:spPr>
                <a:xfrm>
                  <a:off x="822260" y="6545177"/>
                  <a:ext cx="469749" cy="261610"/>
                </a:xfrm>
                <a:prstGeom prst="rect">
                  <a:avLst/>
                </a:prstGeom>
                <a:noFill/>
              </p:spPr>
              <p:txBody>
                <a:bodyPr wrap="square" rtlCol="0">
                  <a:spAutoFit/>
                </a:bodyPr>
                <a:lstStyle/>
                <a:p>
                  <a:pPr algn="ctr"/>
                  <a:r>
                    <a:rPr lang="en-US" sz="1100" dirty="0"/>
                    <a:t>Fall</a:t>
                  </a:r>
                </a:p>
              </p:txBody>
            </p:sp>
            <p:sp>
              <p:nvSpPr>
                <p:cNvPr id="140" name="TextBox 139">
                  <a:extLst>
                    <a:ext uri="{FF2B5EF4-FFF2-40B4-BE49-F238E27FC236}">
                      <a16:creationId xmlns:a16="http://schemas.microsoft.com/office/drawing/2014/main" id="{64FE6055-AC4E-45CB-86FB-E220DB2D7A47}"/>
                    </a:ext>
                  </a:extLst>
                </p:cNvPr>
                <p:cNvSpPr txBox="1"/>
                <p:nvPr/>
              </p:nvSpPr>
              <p:spPr>
                <a:xfrm>
                  <a:off x="1162818" y="6545177"/>
                  <a:ext cx="560152" cy="261610"/>
                </a:xfrm>
                <a:prstGeom prst="rect">
                  <a:avLst/>
                </a:prstGeom>
                <a:noFill/>
              </p:spPr>
              <p:txBody>
                <a:bodyPr wrap="square" rtlCol="0">
                  <a:spAutoFit/>
                </a:bodyPr>
                <a:lstStyle/>
                <a:p>
                  <a:pPr algn="ctr"/>
                  <a:r>
                    <a:rPr lang="en-US" sz="1100" dirty="0"/>
                    <a:t>Spring</a:t>
                  </a:r>
                </a:p>
              </p:txBody>
            </p:sp>
            <p:sp>
              <p:nvSpPr>
                <p:cNvPr id="141" name="TextBox 140">
                  <a:extLst>
                    <a:ext uri="{FF2B5EF4-FFF2-40B4-BE49-F238E27FC236}">
                      <a16:creationId xmlns:a16="http://schemas.microsoft.com/office/drawing/2014/main" id="{B846EB59-89CD-49A1-B355-69F2CDA5C0BB}"/>
                    </a:ext>
                  </a:extLst>
                </p:cNvPr>
                <p:cNvSpPr txBox="1"/>
                <p:nvPr/>
              </p:nvSpPr>
              <p:spPr>
                <a:xfrm>
                  <a:off x="1539221" y="6545177"/>
                  <a:ext cx="560152" cy="261610"/>
                </a:xfrm>
                <a:prstGeom prst="rect">
                  <a:avLst/>
                </a:prstGeom>
                <a:noFill/>
              </p:spPr>
              <p:txBody>
                <a:bodyPr wrap="square" rtlCol="0">
                  <a:spAutoFit/>
                </a:bodyPr>
                <a:lstStyle/>
                <a:p>
                  <a:pPr algn="ctr"/>
                  <a:r>
                    <a:rPr lang="en-US" sz="1100" dirty="0"/>
                    <a:t>High</a:t>
                  </a:r>
                </a:p>
              </p:txBody>
            </p:sp>
            <p:sp>
              <p:nvSpPr>
                <p:cNvPr id="142" name="TextBox 141">
                  <a:extLst>
                    <a:ext uri="{FF2B5EF4-FFF2-40B4-BE49-F238E27FC236}">
                      <a16:creationId xmlns:a16="http://schemas.microsoft.com/office/drawing/2014/main" id="{1213A539-643E-4EE9-AFC9-3F2E68E46B1A}"/>
                    </a:ext>
                  </a:extLst>
                </p:cNvPr>
                <p:cNvSpPr txBox="1"/>
                <p:nvPr/>
              </p:nvSpPr>
              <p:spPr>
                <a:xfrm>
                  <a:off x="1922071" y="6545177"/>
                  <a:ext cx="560152" cy="261610"/>
                </a:xfrm>
                <a:prstGeom prst="rect">
                  <a:avLst/>
                </a:prstGeom>
                <a:noFill/>
              </p:spPr>
              <p:txBody>
                <a:bodyPr wrap="square" rtlCol="0">
                  <a:spAutoFit/>
                </a:bodyPr>
                <a:lstStyle/>
                <a:p>
                  <a:pPr algn="ctr"/>
                  <a:r>
                    <a:rPr lang="en-US" sz="1100" dirty="0"/>
                    <a:t>Low</a:t>
                  </a:r>
                </a:p>
              </p:txBody>
            </p:sp>
          </p:grpSp>
        </p:grpSp>
        <p:pic>
          <p:nvPicPr>
            <p:cNvPr id="124" name="Picture 123" descr="Chart, box and whisker chart&#10;&#10;Description automatically generated">
              <a:extLst>
                <a:ext uri="{FF2B5EF4-FFF2-40B4-BE49-F238E27FC236}">
                  <a16:creationId xmlns:a16="http://schemas.microsoft.com/office/drawing/2014/main" id="{4338A626-9F72-4F37-8AEA-313FC88274AD}"/>
                </a:ext>
              </a:extLst>
            </p:cNvPr>
            <p:cNvPicPr>
              <a:picLocks noChangeAspect="1"/>
            </p:cNvPicPr>
            <p:nvPr/>
          </p:nvPicPr>
          <p:blipFill rotWithShape="1">
            <a:blip r:embed="rId6">
              <a:extLst>
                <a:ext uri="{28A0092B-C50C-407E-A947-70E740481C1C}">
                  <a14:useLocalDpi xmlns:a14="http://schemas.microsoft.com/office/drawing/2010/main" val="0"/>
                </a:ext>
              </a:extLst>
            </a:blip>
            <a:srcRect l="6359" t="11455" r="4577" b="13481"/>
            <a:stretch/>
          </p:blipFill>
          <p:spPr>
            <a:xfrm>
              <a:off x="724340" y="738276"/>
              <a:ext cx="1737360" cy="2110769"/>
            </a:xfrm>
            <a:prstGeom prst="rect">
              <a:avLst/>
            </a:prstGeom>
          </p:spPr>
        </p:pic>
        <p:pic>
          <p:nvPicPr>
            <p:cNvPr id="125" name="Picture 124" descr="Chart, box and whisker chart&#10;&#10;Description automatically generated">
              <a:extLst>
                <a:ext uri="{FF2B5EF4-FFF2-40B4-BE49-F238E27FC236}">
                  <a16:creationId xmlns:a16="http://schemas.microsoft.com/office/drawing/2014/main" id="{FC29D4FF-937C-4F02-BBD5-2CBBFACD25D4}"/>
                </a:ext>
              </a:extLst>
            </p:cNvPr>
            <p:cNvPicPr>
              <a:picLocks/>
            </p:cNvPicPr>
            <p:nvPr/>
          </p:nvPicPr>
          <p:blipFill rotWithShape="1">
            <a:blip r:embed="rId7">
              <a:extLst>
                <a:ext uri="{28A0092B-C50C-407E-A947-70E740481C1C}">
                  <a14:useLocalDpi xmlns:a14="http://schemas.microsoft.com/office/drawing/2010/main" val="0"/>
                </a:ext>
              </a:extLst>
            </a:blip>
            <a:srcRect l="5228" t="10101" r="4895" b="12607"/>
            <a:stretch/>
          </p:blipFill>
          <p:spPr>
            <a:xfrm>
              <a:off x="2524008" y="717344"/>
              <a:ext cx="1746843" cy="2121282"/>
            </a:xfrm>
            <a:prstGeom prst="rect">
              <a:avLst/>
            </a:prstGeom>
          </p:spPr>
        </p:pic>
        <p:pic>
          <p:nvPicPr>
            <p:cNvPr id="126" name="Picture 125" descr="Chart, box and whisker chart&#10;&#10;Description automatically generated">
              <a:extLst>
                <a:ext uri="{FF2B5EF4-FFF2-40B4-BE49-F238E27FC236}">
                  <a16:creationId xmlns:a16="http://schemas.microsoft.com/office/drawing/2014/main" id="{3BF550B3-F501-41CB-B7B6-542D5A376859}"/>
                </a:ext>
              </a:extLst>
            </p:cNvPr>
            <p:cNvPicPr>
              <a:picLocks/>
            </p:cNvPicPr>
            <p:nvPr/>
          </p:nvPicPr>
          <p:blipFill rotWithShape="1">
            <a:blip r:embed="rId8">
              <a:extLst>
                <a:ext uri="{28A0092B-C50C-407E-A947-70E740481C1C}">
                  <a14:useLocalDpi xmlns:a14="http://schemas.microsoft.com/office/drawing/2010/main" val="0"/>
                </a:ext>
              </a:extLst>
            </a:blip>
            <a:srcRect l="6358" t="11425" r="5469" b="12825"/>
            <a:stretch/>
          </p:blipFill>
          <p:spPr>
            <a:xfrm>
              <a:off x="4358625" y="727946"/>
              <a:ext cx="1724246" cy="2110769"/>
            </a:xfrm>
            <a:prstGeom prst="rect">
              <a:avLst/>
            </a:prstGeom>
          </p:spPr>
        </p:pic>
        <p:grpSp>
          <p:nvGrpSpPr>
            <p:cNvPr id="127" name="Group 126">
              <a:extLst>
                <a:ext uri="{FF2B5EF4-FFF2-40B4-BE49-F238E27FC236}">
                  <a16:creationId xmlns:a16="http://schemas.microsoft.com/office/drawing/2014/main" id="{D05BC8DF-46F8-4E6C-8425-AF5BC30DD965}"/>
                </a:ext>
              </a:extLst>
            </p:cNvPr>
            <p:cNvGrpSpPr/>
            <p:nvPr/>
          </p:nvGrpSpPr>
          <p:grpSpPr>
            <a:xfrm>
              <a:off x="931688" y="2962644"/>
              <a:ext cx="1408705" cy="230832"/>
              <a:chOff x="931688" y="2962644"/>
              <a:chExt cx="1408705" cy="230832"/>
            </a:xfrm>
          </p:grpSpPr>
          <p:sp>
            <p:nvSpPr>
              <p:cNvPr id="134" name="TextBox 133">
                <a:extLst>
                  <a:ext uri="{FF2B5EF4-FFF2-40B4-BE49-F238E27FC236}">
                    <a16:creationId xmlns:a16="http://schemas.microsoft.com/office/drawing/2014/main" id="{A4DA344C-3C95-45E3-8086-F86B6066FC7A}"/>
                  </a:ext>
                </a:extLst>
              </p:cNvPr>
              <p:cNvSpPr txBox="1"/>
              <p:nvPr/>
            </p:nvSpPr>
            <p:spPr>
              <a:xfrm>
                <a:off x="931688" y="2962644"/>
                <a:ext cx="683507" cy="230832"/>
              </a:xfrm>
              <a:prstGeom prst="rect">
                <a:avLst/>
              </a:prstGeom>
              <a:noFill/>
            </p:spPr>
            <p:txBody>
              <a:bodyPr wrap="square" rtlCol="0">
                <a:spAutoFit/>
              </a:bodyPr>
              <a:lstStyle/>
              <a:p>
                <a:pPr algn="ctr"/>
                <a:r>
                  <a:rPr lang="en-US" sz="900" dirty="0"/>
                  <a:t>P = 0.0003</a:t>
                </a:r>
              </a:p>
            </p:txBody>
          </p:sp>
          <p:sp>
            <p:nvSpPr>
              <p:cNvPr id="135" name="TextBox 134">
                <a:extLst>
                  <a:ext uri="{FF2B5EF4-FFF2-40B4-BE49-F238E27FC236}">
                    <a16:creationId xmlns:a16="http://schemas.microsoft.com/office/drawing/2014/main" id="{2DEC63B0-9ED4-4FF9-B3A1-0B33D8F8E379}"/>
                  </a:ext>
                </a:extLst>
              </p:cNvPr>
              <p:cNvSpPr txBox="1"/>
              <p:nvPr/>
            </p:nvSpPr>
            <p:spPr>
              <a:xfrm>
                <a:off x="1656886" y="2962644"/>
                <a:ext cx="683507" cy="230832"/>
              </a:xfrm>
              <a:prstGeom prst="rect">
                <a:avLst/>
              </a:prstGeom>
              <a:noFill/>
            </p:spPr>
            <p:txBody>
              <a:bodyPr wrap="square" rtlCol="0">
                <a:spAutoFit/>
              </a:bodyPr>
              <a:lstStyle/>
              <a:p>
                <a:pPr algn="ctr"/>
                <a:r>
                  <a:rPr lang="en-US" sz="900" dirty="0"/>
                  <a:t>P = 0.0020</a:t>
                </a:r>
              </a:p>
            </p:txBody>
          </p:sp>
        </p:grpSp>
        <p:grpSp>
          <p:nvGrpSpPr>
            <p:cNvPr id="128" name="Group 127">
              <a:extLst>
                <a:ext uri="{FF2B5EF4-FFF2-40B4-BE49-F238E27FC236}">
                  <a16:creationId xmlns:a16="http://schemas.microsoft.com/office/drawing/2014/main" id="{61D1CF7E-1AE4-455E-8CA8-E4CF3B25E1CA}"/>
                </a:ext>
              </a:extLst>
            </p:cNvPr>
            <p:cNvGrpSpPr/>
            <p:nvPr/>
          </p:nvGrpSpPr>
          <p:grpSpPr>
            <a:xfrm>
              <a:off x="4573729" y="2962644"/>
              <a:ext cx="1393957" cy="230832"/>
              <a:chOff x="946436" y="2962644"/>
              <a:chExt cx="1393957" cy="230832"/>
            </a:xfrm>
          </p:grpSpPr>
          <p:sp>
            <p:nvSpPr>
              <p:cNvPr id="132" name="TextBox 131">
                <a:extLst>
                  <a:ext uri="{FF2B5EF4-FFF2-40B4-BE49-F238E27FC236}">
                    <a16:creationId xmlns:a16="http://schemas.microsoft.com/office/drawing/2014/main" id="{472BCBD9-F6BD-4720-AC69-2E987A7A4D34}"/>
                  </a:ext>
                </a:extLst>
              </p:cNvPr>
              <p:cNvSpPr txBox="1"/>
              <p:nvPr/>
            </p:nvSpPr>
            <p:spPr>
              <a:xfrm>
                <a:off x="946436" y="2962644"/>
                <a:ext cx="683507" cy="230832"/>
              </a:xfrm>
              <a:prstGeom prst="rect">
                <a:avLst/>
              </a:prstGeom>
              <a:noFill/>
            </p:spPr>
            <p:txBody>
              <a:bodyPr wrap="square" rtlCol="0">
                <a:spAutoFit/>
              </a:bodyPr>
              <a:lstStyle/>
              <a:p>
                <a:pPr algn="ctr"/>
                <a:r>
                  <a:rPr lang="en-US" sz="900" dirty="0"/>
                  <a:t>P = 0.0007</a:t>
                </a:r>
              </a:p>
            </p:txBody>
          </p:sp>
          <p:sp>
            <p:nvSpPr>
              <p:cNvPr id="133" name="TextBox 132">
                <a:extLst>
                  <a:ext uri="{FF2B5EF4-FFF2-40B4-BE49-F238E27FC236}">
                    <a16:creationId xmlns:a16="http://schemas.microsoft.com/office/drawing/2014/main" id="{F58AC322-D1C2-4230-B760-151C3B9053E3}"/>
                  </a:ext>
                </a:extLst>
              </p:cNvPr>
              <p:cNvSpPr txBox="1"/>
              <p:nvPr/>
            </p:nvSpPr>
            <p:spPr>
              <a:xfrm>
                <a:off x="1656886" y="2962644"/>
                <a:ext cx="683507" cy="230832"/>
              </a:xfrm>
              <a:prstGeom prst="rect">
                <a:avLst/>
              </a:prstGeom>
              <a:noFill/>
            </p:spPr>
            <p:txBody>
              <a:bodyPr wrap="square" rtlCol="0">
                <a:spAutoFit/>
              </a:bodyPr>
              <a:lstStyle/>
              <a:p>
                <a:pPr algn="ctr"/>
                <a:r>
                  <a:rPr lang="en-US" sz="900" dirty="0"/>
                  <a:t>P = 0.0078</a:t>
                </a:r>
              </a:p>
            </p:txBody>
          </p:sp>
        </p:grpSp>
        <p:grpSp>
          <p:nvGrpSpPr>
            <p:cNvPr id="129" name="Group 128">
              <a:extLst>
                <a:ext uri="{FF2B5EF4-FFF2-40B4-BE49-F238E27FC236}">
                  <a16:creationId xmlns:a16="http://schemas.microsoft.com/office/drawing/2014/main" id="{417059B3-1370-4BA3-BF61-2F57977BC59A}"/>
                </a:ext>
              </a:extLst>
            </p:cNvPr>
            <p:cNvGrpSpPr/>
            <p:nvPr/>
          </p:nvGrpSpPr>
          <p:grpSpPr>
            <a:xfrm>
              <a:off x="2746941" y="2962644"/>
              <a:ext cx="1393957" cy="230832"/>
              <a:chOff x="946436" y="2962644"/>
              <a:chExt cx="1393957" cy="230832"/>
            </a:xfrm>
          </p:grpSpPr>
          <p:sp>
            <p:nvSpPr>
              <p:cNvPr id="130" name="TextBox 129">
                <a:extLst>
                  <a:ext uri="{FF2B5EF4-FFF2-40B4-BE49-F238E27FC236}">
                    <a16:creationId xmlns:a16="http://schemas.microsoft.com/office/drawing/2014/main" id="{847278BB-B613-4F97-A2AD-496D8216EEBB}"/>
                  </a:ext>
                </a:extLst>
              </p:cNvPr>
              <p:cNvSpPr txBox="1"/>
              <p:nvPr/>
            </p:nvSpPr>
            <p:spPr>
              <a:xfrm>
                <a:off x="946436" y="2962644"/>
                <a:ext cx="683507" cy="230832"/>
              </a:xfrm>
              <a:prstGeom prst="rect">
                <a:avLst/>
              </a:prstGeom>
              <a:noFill/>
            </p:spPr>
            <p:txBody>
              <a:bodyPr wrap="square" rtlCol="0">
                <a:spAutoFit/>
              </a:bodyPr>
              <a:lstStyle/>
              <a:p>
                <a:pPr algn="ctr"/>
                <a:r>
                  <a:rPr lang="en-US" sz="900" dirty="0"/>
                  <a:t>P = 0.0007</a:t>
                </a:r>
              </a:p>
            </p:txBody>
          </p:sp>
          <p:sp>
            <p:nvSpPr>
              <p:cNvPr id="131" name="TextBox 130">
                <a:extLst>
                  <a:ext uri="{FF2B5EF4-FFF2-40B4-BE49-F238E27FC236}">
                    <a16:creationId xmlns:a16="http://schemas.microsoft.com/office/drawing/2014/main" id="{E28CAFF8-94AC-46BE-96A9-4FF22739C0ED}"/>
                  </a:ext>
                </a:extLst>
              </p:cNvPr>
              <p:cNvSpPr txBox="1"/>
              <p:nvPr/>
            </p:nvSpPr>
            <p:spPr>
              <a:xfrm>
                <a:off x="1656886" y="2962644"/>
                <a:ext cx="683507" cy="230832"/>
              </a:xfrm>
              <a:prstGeom prst="rect">
                <a:avLst/>
              </a:prstGeom>
              <a:noFill/>
            </p:spPr>
            <p:txBody>
              <a:bodyPr wrap="square" rtlCol="0">
                <a:spAutoFit/>
              </a:bodyPr>
              <a:lstStyle/>
              <a:p>
                <a:pPr algn="ctr"/>
                <a:r>
                  <a:rPr lang="en-US" sz="900" dirty="0"/>
                  <a:t>P = 0.0006</a:t>
                </a:r>
              </a:p>
            </p:txBody>
          </p:sp>
        </p:grpSp>
      </p:grpSp>
      <p:sp>
        <p:nvSpPr>
          <p:cNvPr id="74" name="Title 1">
            <a:extLst>
              <a:ext uri="{FF2B5EF4-FFF2-40B4-BE49-F238E27FC236}">
                <a16:creationId xmlns:a16="http://schemas.microsoft.com/office/drawing/2014/main" id="{96EAE78B-E712-4D6F-8504-CD981AC3C527}"/>
              </a:ext>
            </a:extLst>
          </p:cNvPr>
          <p:cNvSpPr txBox="1">
            <a:spLocks/>
          </p:cNvSpPr>
          <p:nvPr/>
        </p:nvSpPr>
        <p:spPr>
          <a:xfrm>
            <a:off x="588721" y="6185"/>
            <a:ext cx="10237324" cy="1278000"/>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b="1" dirty="0">
                <a:solidFill>
                  <a:schemeClr val="accent1">
                    <a:lumMod val="75000"/>
                  </a:schemeClr>
                </a:solidFill>
                <a:latin typeface="+mn-lt"/>
              </a:rPr>
              <a:t>Comparison of groups of lettuce microbiomes reveals biomarkers associated with both harvest season and </a:t>
            </a:r>
            <a:r>
              <a:rPr lang="en-US" sz="2800" b="1" i="1" dirty="0">
                <a:solidFill>
                  <a:schemeClr val="accent1">
                    <a:lumMod val="75000"/>
                  </a:schemeClr>
                </a:solidFill>
                <a:latin typeface="+mn-lt"/>
              </a:rPr>
              <a:t>E. coli </a:t>
            </a:r>
            <a:r>
              <a:rPr lang="en-US" sz="2800" b="1" dirty="0">
                <a:solidFill>
                  <a:schemeClr val="accent1">
                    <a:lumMod val="75000"/>
                  </a:schemeClr>
                </a:solidFill>
                <a:latin typeface="+mn-lt"/>
              </a:rPr>
              <a:t>O157:H7 survival in MAP lettuce stored at 6°C</a:t>
            </a:r>
          </a:p>
        </p:txBody>
      </p:sp>
      <p:sp>
        <p:nvSpPr>
          <p:cNvPr id="75" name="TextBox 74">
            <a:extLst>
              <a:ext uri="{FF2B5EF4-FFF2-40B4-BE49-F238E27FC236}">
                <a16:creationId xmlns:a16="http://schemas.microsoft.com/office/drawing/2014/main" id="{0BFBC3E9-68B1-4B09-AFA7-1431BDA06AED}"/>
              </a:ext>
            </a:extLst>
          </p:cNvPr>
          <p:cNvSpPr txBox="1"/>
          <p:nvPr/>
        </p:nvSpPr>
        <p:spPr>
          <a:xfrm>
            <a:off x="6522939" y="4881469"/>
            <a:ext cx="4823187" cy="617733"/>
          </a:xfrm>
          <a:prstGeom prst="rect">
            <a:avLst/>
          </a:prstGeom>
          <a:noFill/>
        </p:spPr>
        <p:txBody>
          <a:bodyPr wrap="square" rtlCol="0">
            <a:spAutoFit/>
          </a:bodyPr>
          <a:lstStyle/>
          <a:p>
            <a:pPr marL="102870">
              <a:lnSpc>
                <a:spcPts val="2100"/>
              </a:lnSpc>
              <a:spcAft>
                <a:spcPts val="1600"/>
              </a:spcAft>
            </a:pPr>
            <a:r>
              <a:rPr lang="en-US" sz="1600" dirty="0"/>
              <a:t>Presence of </a:t>
            </a:r>
            <a:r>
              <a:rPr lang="en-US" sz="1600" i="1" dirty="0"/>
              <a:t>Serratia </a:t>
            </a:r>
            <a:r>
              <a:rPr lang="en-US" sz="1600" i="1" dirty="0" err="1"/>
              <a:t>liquefaciens</a:t>
            </a:r>
            <a:r>
              <a:rPr lang="en-US" sz="1600" i="1" dirty="0"/>
              <a:t> </a:t>
            </a:r>
            <a:r>
              <a:rPr lang="en-US" sz="1600" dirty="0"/>
              <a:t>is indicative of lower </a:t>
            </a:r>
            <a:r>
              <a:rPr lang="en-US" sz="1600" i="1" dirty="0"/>
              <a:t>E. coli </a:t>
            </a:r>
            <a:r>
              <a:rPr lang="en-US" sz="1600" dirty="0"/>
              <a:t>O157:H7 survival and spring microbiomes.</a:t>
            </a:r>
          </a:p>
        </p:txBody>
      </p:sp>
    </p:spTree>
    <p:extLst>
      <p:ext uri="{BB962C8B-B14F-4D97-AF65-F5344CB8AC3E}">
        <p14:creationId xmlns:p14="http://schemas.microsoft.com/office/powerpoint/2010/main" val="34699456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ogo&#10;&#10;Description automatically generated">
            <a:extLst>
              <a:ext uri="{FF2B5EF4-FFF2-40B4-BE49-F238E27FC236}">
                <a16:creationId xmlns:a16="http://schemas.microsoft.com/office/drawing/2014/main" id="{D7AEE897-F6D3-4598-85D6-3634FB9648C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40903" y="-662"/>
            <a:ext cx="838201" cy="957073"/>
          </a:xfrm>
          <a:prstGeom prst="rect">
            <a:avLst/>
          </a:prstGeom>
        </p:spPr>
      </p:pic>
      <p:sp>
        <p:nvSpPr>
          <p:cNvPr id="31" name="TextBox 30">
            <a:extLst>
              <a:ext uri="{FF2B5EF4-FFF2-40B4-BE49-F238E27FC236}">
                <a16:creationId xmlns:a16="http://schemas.microsoft.com/office/drawing/2014/main" id="{9522D31C-47A2-453E-A24E-5A80B88B5F4B}"/>
              </a:ext>
            </a:extLst>
          </p:cNvPr>
          <p:cNvSpPr txBox="1"/>
          <p:nvPr/>
        </p:nvSpPr>
        <p:spPr>
          <a:xfrm>
            <a:off x="466724" y="170870"/>
            <a:ext cx="10521315" cy="523220"/>
          </a:xfrm>
          <a:prstGeom prst="rect">
            <a:avLst/>
          </a:prstGeom>
          <a:noFill/>
        </p:spPr>
        <p:txBody>
          <a:bodyPr wrap="square" rtlCol="0">
            <a:spAutoFit/>
          </a:bodyPr>
          <a:lstStyle/>
          <a:p>
            <a:pPr algn="ctr"/>
            <a:r>
              <a:rPr lang="en-US" sz="2800" b="1" dirty="0">
                <a:solidFill>
                  <a:schemeClr val="accent1">
                    <a:lumMod val="75000"/>
                  </a:schemeClr>
                </a:solidFill>
              </a:rPr>
              <a:t>Unprocessed lettuce and soil microbiomes differ by harvest season</a:t>
            </a:r>
          </a:p>
        </p:txBody>
      </p:sp>
      <p:sp>
        <p:nvSpPr>
          <p:cNvPr id="10" name="TextBox 9">
            <a:extLst>
              <a:ext uri="{FF2B5EF4-FFF2-40B4-BE49-F238E27FC236}">
                <a16:creationId xmlns:a16="http://schemas.microsoft.com/office/drawing/2014/main" id="{887CB6E8-D745-4E34-8A06-3B44A8A422BF}"/>
              </a:ext>
            </a:extLst>
          </p:cNvPr>
          <p:cNvSpPr txBox="1"/>
          <p:nvPr/>
        </p:nvSpPr>
        <p:spPr>
          <a:xfrm>
            <a:off x="7590796" y="1797784"/>
            <a:ext cx="4130284" cy="3262432"/>
          </a:xfrm>
          <a:prstGeom prst="rect">
            <a:avLst/>
          </a:prstGeom>
          <a:noFill/>
          <a:ln>
            <a:noFill/>
          </a:ln>
        </p:spPr>
        <p:txBody>
          <a:bodyPr wrap="square" rtlCol="0">
            <a:spAutoFit/>
          </a:bodyPr>
          <a:lstStyle/>
          <a:p>
            <a:pPr marL="182880" indent="-182880">
              <a:buFont typeface="Arial" panose="020B0604020202020204" pitchFamily="34" charset="0"/>
              <a:buChar char="•"/>
            </a:pPr>
            <a:r>
              <a:rPr lang="en-US" sz="1600" dirty="0"/>
              <a:t>Lettuce microbiomes are highly variable even among romaine lettuce heads in close proximity in a field</a:t>
            </a:r>
          </a:p>
          <a:p>
            <a:pPr marL="731520" lvl="2" indent="-182880">
              <a:buFont typeface="Calibri" panose="020F0502020204030204" pitchFamily="34" charset="0"/>
              <a:buChar char="­"/>
            </a:pPr>
            <a:r>
              <a:rPr lang="en-US" sz="1400" dirty="0"/>
              <a:t>Proportion of fungi + oomycetes to bacteria</a:t>
            </a:r>
          </a:p>
          <a:p>
            <a:pPr marL="731520" lvl="2" indent="-182880">
              <a:buFont typeface="Calibri" panose="020F0502020204030204" pitchFamily="34" charset="0"/>
              <a:buChar char="­"/>
            </a:pPr>
            <a:r>
              <a:rPr lang="en-US" sz="1400" dirty="0"/>
              <a:t>Fungal species relative abundances</a:t>
            </a:r>
          </a:p>
          <a:p>
            <a:pPr marL="731520" lvl="2" indent="-182880">
              <a:spcAft>
                <a:spcPts val="1200"/>
              </a:spcAft>
              <a:buFont typeface="Calibri" panose="020F0502020204030204" pitchFamily="34" charset="0"/>
              <a:buChar char="­"/>
            </a:pPr>
            <a:r>
              <a:rPr lang="en-US" sz="1400" dirty="0"/>
              <a:t>Bacterial species relative abundances</a:t>
            </a:r>
            <a:endParaRPr lang="en-US" sz="1600" dirty="0"/>
          </a:p>
          <a:p>
            <a:pPr marL="182880" indent="-182880">
              <a:spcAft>
                <a:spcPts val="1200"/>
              </a:spcAft>
              <a:buFont typeface="Arial" panose="020B0604020202020204" pitchFamily="34" charset="0"/>
              <a:buChar char="•"/>
            </a:pPr>
            <a:r>
              <a:rPr lang="en-US" sz="1600" dirty="0"/>
              <a:t>Higher relative abundance on average of </a:t>
            </a:r>
            <a:r>
              <a:rPr lang="en-US" sz="1600" i="1" dirty="0"/>
              <a:t>Enterobacteriaceae </a:t>
            </a:r>
            <a:r>
              <a:rPr lang="en-US" sz="1600" dirty="0"/>
              <a:t>in the spring-harvested lettuce</a:t>
            </a:r>
            <a:endParaRPr lang="en-US" sz="1600" i="1" dirty="0"/>
          </a:p>
          <a:p>
            <a:pPr marL="182880" indent="-182880">
              <a:spcAft>
                <a:spcPts val="1200"/>
              </a:spcAft>
              <a:buFont typeface="Arial" panose="020B0604020202020204" pitchFamily="34" charset="0"/>
              <a:buChar char="•"/>
            </a:pPr>
            <a:r>
              <a:rPr lang="en-US" sz="1600" dirty="0"/>
              <a:t>Higher relative abundance on average of several </a:t>
            </a:r>
            <a:r>
              <a:rPr lang="en-US" sz="1600" i="1" dirty="0"/>
              <a:t>Pseudomonas</a:t>
            </a:r>
            <a:r>
              <a:rPr lang="en-US" sz="1600" dirty="0"/>
              <a:t> species in the fall-harvested lettuce</a:t>
            </a:r>
          </a:p>
        </p:txBody>
      </p:sp>
      <p:grpSp>
        <p:nvGrpSpPr>
          <p:cNvPr id="44" name="Group 43">
            <a:extLst>
              <a:ext uri="{FF2B5EF4-FFF2-40B4-BE49-F238E27FC236}">
                <a16:creationId xmlns:a16="http://schemas.microsoft.com/office/drawing/2014/main" id="{17B49980-E275-4631-94DE-E29A433DC325}"/>
              </a:ext>
            </a:extLst>
          </p:cNvPr>
          <p:cNvGrpSpPr/>
          <p:nvPr/>
        </p:nvGrpSpPr>
        <p:grpSpPr>
          <a:xfrm>
            <a:off x="295199" y="1014179"/>
            <a:ext cx="7267651" cy="2677811"/>
            <a:chOff x="495224" y="1633304"/>
            <a:chExt cx="7267651" cy="2677811"/>
          </a:xfrm>
        </p:grpSpPr>
        <p:graphicFrame>
          <p:nvGraphicFramePr>
            <p:cNvPr id="29" name="Chart 28">
              <a:extLst>
                <a:ext uri="{FF2B5EF4-FFF2-40B4-BE49-F238E27FC236}">
                  <a16:creationId xmlns:a16="http://schemas.microsoft.com/office/drawing/2014/main" id="{00CFA1CB-DE17-4913-8388-1E18BC5E2FCB}"/>
                </a:ext>
              </a:extLst>
            </p:cNvPr>
            <p:cNvGraphicFramePr>
              <a:graphicFrameLocks/>
            </p:cNvGraphicFramePr>
            <p:nvPr>
              <p:extLst>
                <p:ext uri="{D42A27DB-BD31-4B8C-83A1-F6EECF244321}">
                  <p14:modId xmlns:p14="http://schemas.microsoft.com/office/powerpoint/2010/main" val="3457274392"/>
                </p:ext>
              </p:extLst>
            </p:nvPr>
          </p:nvGraphicFramePr>
          <p:xfrm>
            <a:off x="571347" y="1633304"/>
            <a:ext cx="7191528" cy="2405295"/>
          </p:xfrm>
          <a:graphic>
            <a:graphicData uri="http://schemas.openxmlformats.org/drawingml/2006/chart">
              <c:chart xmlns:c="http://schemas.openxmlformats.org/drawingml/2006/chart" xmlns:r="http://schemas.openxmlformats.org/officeDocument/2006/relationships" r:id="rId3"/>
            </a:graphicData>
          </a:graphic>
        </p:graphicFrame>
        <p:sp>
          <p:nvSpPr>
            <p:cNvPr id="30" name="TextBox 29">
              <a:extLst>
                <a:ext uri="{FF2B5EF4-FFF2-40B4-BE49-F238E27FC236}">
                  <a16:creationId xmlns:a16="http://schemas.microsoft.com/office/drawing/2014/main" id="{9CB0EE1E-DB82-4674-B11E-76405F9DE02E}"/>
                </a:ext>
              </a:extLst>
            </p:cNvPr>
            <p:cNvSpPr txBox="1"/>
            <p:nvPr/>
          </p:nvSpPr>
          <p:spPr>
            <a:xfrm rot="16200000">
              <a:off x="-134679" y="2859603"/>
              <a:ext cx="1506027" cy="246221"/>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a:ln>
                    <a:noFill/>
                  </a:ln>
                  <a:solidFill>
                    <a:prstClr val="black"/>
                  </a:solidFill>
                  <a:effectLst/>
                  <a:uLnTx/>
                  <a:uFillTx/>
                </a:rPr>
                <a:t>Relative abundance</a:t>
              </a:r>
            </a:p>
          </p:txBody>
        </p:sp>
        <p:sp>
          <p:nvSpPr>
            <p:cNvPr id="32" name="TextBox 31">
              <a:extLst>
                <a:ext uri="{FF2B5EF4-FFF2-40B4-BE49-F238E27FC236}">
                  <a16:creationId xmlns:a16="http://schemas.microsoft.com/office/drawing/2014/main" id="{3CC18D6A-7B1B-4860-ABD5-B3749E055372}"/>
                </a:ext>
              </a:extLst>
            </p:cNvPr>
            <p:cNvSpPr txBox="1"/>
            <p:nvPr/>
          </p:nvSpPr>
          <p:spPr>
            <a:xfrm>
              <a:off x="2106362" y="1677690"/>
              <a:ext cx="1495425" cy="369332"/>
            </a:xfrm>
            <a:prstGeom prst="rect">
              <a:avLst/>
            </a:prstGeom>
            <a:noFill/>
          </p:spPr>
          <p:txBody>
            <a:bodyPr wrap="square" rtlCol="0">
              <a:spAutoFit/>
            </a:bodyPr>
            <a:lstStyle/>
            <a:p>
              <a:pPr algn="ctr"/>
              <a:r>
                <a:rPr lang="en-US" dirty="0"/>
                <a:t>Fall harvest</a:t>
              </a:r>
            </a:p>
          </p:txBody>
        </p:sp>
        <p:sp>
          <p:nvSpPr>
            <p:cNvPr id="33" name="TextBox 32">
              <a:extLst>
                <a:ext uri="{FF2B5EF4-FFF2-40B4-BE49-F238E27FC236}">
                  <a16:creationId xmlns:a16="http://schemas.microsoft.com/office/drawing/2014/main" id="{5433A51A-AD18-4B64-B0FB-F3C1359368B0}"/>
                </a:ext>
              </a:extLst>
            </p:cNvPr>
            <p:cNvSpPr txBox="1"/>
            <p:nvPr/>
          </p:nvSpPr>
          <p:spPr>
            <a:xfrm>
              <a:off x="5239226" y="1677690"/>
              <a:ext cx="1814510" cy="369332"/>
            </a:xfrm>
            <a:prstGeom prst="rect">
              <a:avLst/>
            </a:prstGeom>
            <a:noFill/>
          </p:spPr>
          <p:txBody>
            <a:bodyPr wrap="square" rtlCol="0">
              <a:spAutoFit/>
            </a:bodyPr>
            <a:lstStyle/>
            <a:p>
              <a:pPr algn="ctr"/>
              <a:r>
                <a:rPr lang="en-US" dirty="0"/>
                <a:t>Spring harvest</a:t>
              </a:r>
            </a:p>
          </p:txBody>
        </p:sp>
        <p:grpSp>
          <p:nvGrpSpPr>
            <p:cNvPr id="16" name="Group 15">
              <a:extLst>
                <a:ext uri="{FF2B5EF4-FFF2-40B4-BE49-F238E27FC236}">
                  <a16:creationId xmlns:a16="http://schemas.microsoft.com/office/drawing/2014/main" id="{B122D544-16CE-4233-A5AF-16C1FB4EC5BB}"/>
                </a:ext>
              </a:extLst>
            </p:cNvPr>
            <p:cNvGrpSpPr/>
            <p:nvPr/>
          </p:nvGrpSpPr>
          <p:grpSpPr>
            <a:xfrm>
              <a:off x="1036724" y="3911002"/>
              <a:ext cx="6574441" cy="400113"/>
              <a:chOff x="1036724" y="3520477"/>
              <a:chExt cx="6574441" cy="400113"/>
            </a:xfrm>
          </p:grpSpPr>
          <p:sp>
            <p:nvSpPr>
              <p:cNvPr id="34" name="TextBox 33">
                <a:extLst>
                  <a:ext uri="{FF2B5EF4-FFF2-40B4-BE49-F238E27FC236}">
                    <a16:creationId xmlns:a16="http://schemas.microsoft.com/office/drawing/2014/main" id="{5AC2B03E-E909-4342-9C5A-F2B7C092E8CB}"/>
                  </a:ext>
                </a:extLst>
              </p:cNvPr>
              <p:cNvSpPr txBox="1"/>
              <p:nvPr/>
            </p:nvSpPr>
            <p:spPr>
              <a:xfrm>
                <a:off x="1036724" y="3520477"/>
                <a:ext cx="1126693" cy="400110"/>
              </a:xfrm>
              <a:prstGeom prst="rect">
                <a:avLst/>
              </a:prstGeom>
              <a:noFill/>
            </p:spPr>
            <p:txBody>
              <a:bodyPr wrap="square" rtlCol="0">
                <a:spAutoFit/>
              </a:bodyPr>
              <a:lstStyle/>
              <a:p>
                <a:pPr algn="ctr"/>
                <a:r>
                  <a:rPr lang="en-US" sz="1000" dirty="0"/>
                  <a:t>Experimental field</a:t>
                </a:r>
              </a:p>
              <a:p>
                <a:pPr algn="ctr"/>
                <a:r>
                  <a:rPr lang="en-US" sz="1000" dirty="0"/>
                  <a:t>Fall 2017</a:t>
                </a:r>
              </a:p>
            </p:txBody>
          </p:sp>
          <p:sp>
            <p:nvSpPr>
              <p:cNvPr id="35" name="TextBox 34">
                <a:extLst>
                  <a:ext uri="{FF2B5EF4-FFF2-40B4-BE49-F238E27FC236}">
                    <a16:creationId xmlns:a16="http://schemas.microsoft.com/office/drawing/2014/main" id="{63A37640-2269-4AA4-A307-87643DE9CB74}"/>
                  </a:ext>
                </a:extLst>
              </p:cNvPr>
              <p:cNvSpPr txBox="1"/>
              <p:nvPr/>
            </p:nvSpPr>
            <p:spPr>
              <a:xfrm>
                <a:off x="4846302" y="3520477"/>
                <a:ext cx="1126693" cy="400110"/>
              </a:xfrm>
              <a:prstGeom prst="rect">
                <a:avLst/>
              </a:prstGeom>
              <a:noFill/>
            </p:spPr>
            <p:txBody>
              <a:bodyPr wrap="square" rtlCol="0">
                <a:spAutoFit/>
              </a:bodyPr>
              <a:lstStyle/>
              <a:p>
                <a:pPr algn="ctr"/>
                <a:r>
                  <a:rPr lang="en-US" sz="1000" dirty="0"/>
                  <a:t>Experimental field</a:t>
                </a:r>
              </a:p>
              <a:p>
                <a:pPr algn="ctr"/>
                <a:r>
                  <a:rPr lang="en-US" sz="1000" dirty="0"/>
                  <a:t>Spring 2018</a:t>
                </a:r>
              </a:p>
            </p:txBody>
          </p:sp>
          <p:sp>
            <p:nvSpPr>
              <p:cNvPr id="36" name="TextBox 35">
                <a:extLst>
                  <a:ext uri="{FF2B5EF4-FFF2-40B4-BE49-F238E27FC236}">
                    <a16:creationId xmlns:a16="http://schemas.microsoft.com/office/drawing/2014/main" id="{FD8CB904-527F-4D82-88AB-F3216B178635}"/>
                  </a:ext>
                </a:extLst>
              </p:cNvPr>
              <p:cNvSpPr txBox="1"/>
              <p:nvPr/>
            </p:nvSpPr>
            <p:spPr>
              <a:xfrm>
                <a:off x="3527530" y="3520477"/>
                <a:ext cx="1126693" cy="400110"/>
              </a:xfrm>
              <a:prstGeom prst="rect">
                <a:avLst/>
              </a:prstGeom>
              <a:noFill/>
            </p:spPr>
            <p:txBody>
              <a:bodyPr wrap="square" rtlCol="0">
                <a:spAutoFit/>
              </a:bodyPr>
              <a:lstStyle/>
              <a:p>
                <a:pPr algn="ctr"/>
                <a:r>
                  <a:rPr lang="en-US" sz="1000" dirty="0"/>
                  <a:t>Conventional field</a:t>
                </a:r>
              </a:p>
              <a:p>
                <a:pPr algn="ctr"/>
                <a:r>
                  <a:rPr lang="en-US" sz="1000" dirty="0"/>
                  <a:t>Fall 2018</a:t>
                </a:r>
              </a:p>
            </p:txBody>
          </p:sp>
          <p:sp>
            <p:nvSpPr>
              <p:cNvPr id="37" name="TextBox 36">
                <a:extLst>
                  <a:ext uri="{FF2B5EF4-FFF2-40B4-BE49-F238E27FC236}">
                    <a16:creationId xmlns:a16="http://schemas.microsoft.com/office/drawing/2014/main" id="{A8DB13E4-69D6-4661-B6F5-8A8C5D381DE1}"/>
                  </a:ext>
                </a:extLst>
              </p:cNvPr>
              <p:cNvSpPr txBox="1"/>
              <p:nvPr/>
            </p:nvSpPr>
            <p:spPr>
              <a:xfrm>
                <a:off x="6321646" y="3520480"/>
                <a:ext cx="1126693" cy="400110"/>
              </a:xfrm>
              <a:prstGeom prst="rect">
                <a:avLst/>
              </a:prstGeom>
              <a:noFill/>
            </p:spPr>
            <p:txBody>
              <a:bodyPr wrap="square" rtlCol="0">
                <a:spAutoFit/>
              </a:bodyPr>
              <a:lstStyle/>
              <a:p>
                <a:pPr algn="ctr"/>
                <a:r>
                  <a:rPr lang="en-US" sz="1000" dirty="0"/>
                  <a:t>Conventional field</a:t>
                </a:r>
              </a:p>
              <a:p>
                <a:pPr algn="ctr"/>
                <a:r>
                  <a:rPr lang="en-US" sz="1000" dirty="0"/>
                  <a:t>Spring 2018</a:t>
                </a:r>
              </a:p>
            </p:txBody>
          </p:sp>
          <p:cxnSp>
            <p:nvCxnSpPr>
              <p:cNvPr id="38" name="Straight Connector 37">
                <a:extLst>
                  <a:ext uri="{FF2B5EF4-FFF2-40B4-BE49-F238E27FC236}">
                    <a16:creationId xmlns:a16="http://schemas.microsoft.com/office/drawing/2014/main" id="{52041296-8C8D-43B1-B6B0-6E6FE6F1D88A}"/>
                  </a:ext>
                </a:extLst>
              </p:cNvPr>
              <p:cNvCxnSpPr>
                <a:cxnSpLocks/>
              </p:cNvCxnSpPr>
              <p:nvPr/>
            </p:nvCxnSpPr>
            <p:spPr>
              <a:xfrm>
                <a:off x="3667578" y="3551787"/>
                <a:ext cx="84207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F10E9841-E712-4695-A8F7-172D17903458}"/>
                  </a:ext>
                </a:extLst>
              </p:cNvPr>
              <p:cNvCxnSpPr>
                <a:cxnSpLocks/>
              </p:cNvCxnSpPr>
              <p:nvPr/>
            </p:nvCxnSpPr>
            <p:spPr>
              <a:xfrm>
                <a:off x="4694408" y="3551787"/>
                <a:ext cx="143560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E3F69093-3FBB-4122-9EAA-53EEF1200231}"/>
                  </a:ext>
                </a:extLst>
              </p:cNvPr>
              <p:cNvCxnSpPr>
                <a:cxnSpLocks/>
              </p:cNvCxnSpPr>
              <p:nvPr/>
            </p:nvCxnSpPr>
            <p:spPr>
              <a:xfrm>
                <a:off x="6175557" y="3551787"/>
                <a:ext cx="143560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6770BC07-D4D8-4846-9632-880AD7362EA4}"/>
                  </a:ext>
                </a:extLst>
              </p:cNvPr>
              <p:cNvCxnSpPr>
                <a:cxnSpLocks/>
              </p:cNvCxnSpPr>
              <p:nvPr/>
            </p:nvCxnSpPr>
            <p:spPr>
              <a:xfrm>
                <a:off x="2196983" y="3551787"/>
                <a:ext cx="143560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43841C99-B33B-4E53-9838-3D8F4A54E407}"/>
                  </a:ext>
                </a:extLst>
              </p:cNvPr>
              <p:cNvCxnSpPr>
                <a:cxnSpLocks/>
              </p:cNvCxnSpPr>
              <p:nvPr/>
            </p:nvCxnSpPr>
            <p:spPr>
              <a:xfrm>
                <a:off x="1037161" y="3551787"/>
                <a:ext cx="1124712"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43" name="TextBox 42">
                <a:extLst>
                  <a:ext uri="{FF2B5EF4-FFF2-40B4-BE49-F238E27FC236}">
                    <a16:creationId xmlns:a16="http://schemas.microsoft.com/office/drawing/2014/main" id="{8A4B7C4C-20BD-436C-AE42-6877D8D667A8}"/>
                  </a:ext>
                </a:extLst>
              </p:cNvPr>
              <p:cNvSpPr txBox="1"/>
              <p:nvPr/>
            </p:nvSpPr>
            <p:spPr>
              <a:xfrm>
                <a:off x="2360570" y="3520477"/>
                <a:ext cx="1126693" cy="400110"/>
              </a:xfrm>
              <a:prstGeom prst="rect">
                <a:avLst/>
              </a:prstGeom>
              <a:noFill/>
            </p:spPr>
            <p:txBody>
              <a:bodyPr wrap="square" rtlCol="0">
                <a:spAutoFit/>
              </a:bodyPr>
              <a:lstStyle/>
              <a:p>
                <a:pPr algn="ctr"/>
                <a:r>
                  <a:rPr lang="en-US" sz="1000" dirty="0"/>
                  <a:t>Experimental field</a:t>
                </a:r>
              </a:p>
              <a:p>
                <a:pPr algn="ctr"/>
                <a:r>
                  <a:rPr lang="en-US" sz="1000" dirty="0"/>
                  <a:t>Fall 2018</a:t>
                </a:r>
              </a:p>
            </p:txBody>
          </p:sp>
        </p:grpSp>
      </p:grpSp>
      <p:graphicFrame>
        <p:nvGraphicFramePr>
          <p:cNvPr id="3" name="Table 2">
            <a:extLst>
              <a:ext uri="{FF2B5EF4-FFF2-40B4-BE49-F238E27FC236}">
                <a16:creationId xmlns:a16="http://schemas.microsoft.com/office/drawing/2014/main" id="{9DCD904D-E1E4-40CF-BEEF-202FAD456A87}"/>
              </a:ext>
            </a:extLst>
          </p:cNvPr>
          <p:cNvGraphicFramePr>
            <a:graphicFrameLocks noGrp="1"/>
          </p:cNvGraphicFramePr>
          <p:nvPr>
            <p:extLst>
              <p:ext uri="{D42A27DB-BD31-4B8C-83A1-F6EECF244321}">
                <p14:modId xmlns:p14="http://schemas.microsoft.com/office/powerpoint/2010/main" val="2209941070"/>
              </p:ext>
            </p:extLst>
          </p:nvPr>
        </p:nvGraphicFramePr>
        <p:xfrm>
          <a:off x="720475" y="4707816"/>
          <a:ext cx="6394699" cy="1589896"/>
        </p:xfrm>
        <a:graphic>
          <a:graphicData uri="http://schemas.openxmlformats.org/drawingml/2006/table">
            <a:tbl>
              <a:tblPr firstRow="1" bandRow="1"/>
              <a:tblGrid>
                <a:gridCol w="1353118">
                  <a:extLst>
                    <a:ext uri="{9D8B030D-6E8A-4147-A177-3AD203B41FA5}">
                      <a16:colId xmlns:a16="http://schemas.microsoft.com/office/drawing/2014/main" val="1808183534"/>
                    </a:ext>
                  </a:extLst>
                </a:gridCol>
                <a:gridCol w="789106">
                  <a:extLst>
                    <a:ext uri="{9D8B030D-6E8A-4147-A177-3AD203B41FA5}">
                      <a16:colId xmlns:a16="http://schemas.microsoft.com/office/drawing/2014/main" val="2487632875"/>
                    </a:ext>
                  </a:extLst>
                </a:gridCol>
                <a:gridCol w="850495">
                  <a:extLst>
                    <a:ext uri="{9D8B030D-6E8A-4147-A177-3AD203B41FA5}">
                      <a16:colId xmlns:a16="http://schemas.microsoft.com/office/drawing/2014/main" val="2129066370"/>
                    </a:ext>
                  </a:extLst>
                </a:gridCol>
                <a:gridCol w="850495">
                  <a:extLst>
                    <a:ext uri="{9D8B030D-6E8A-4147-A177-3AD203B41FA5}">
                      <a16:colId xmlns:a16="http://schemas.microsoft.com/office/drawing/2014/main" val="2842751850"/>
                    </a:ext>
                  </a:extLst>
                </a:gridCol>
                <a:gridCol w="850495">
                  <a:extLst>
                    <a:ext uri="{9D8B030D-6E8A-4147-A177-3AD203B41FA5}">
                      <a16:colId xmlns:a16="http://schemas.microsoft.com/office/drawing/2014/main" val="3019544012"/>
                    </a:ext>
                  </a:extLst>
                </a:gridCol>
                <a:gridCol w="850495">
                  <a:extLst>
                    <a:ext uri="{9D8B030D-6E8A-4147-A177-3AD203B41FA5}">
                      <a16:colId xmlns:a16="http://schemas.microsoft.com/office/drawing/2014/main" val="3249912223"/>
                    </a:ext>
                  </a:extLst>
                </a:gridCol>
                <a:gridCol w="850495">
                  <a:extLst>
                    <a:ext uri="{9D8B030D-6E8A-4147-A177-3AD203B41FA5}">
                      <a16:colId xmlns:a16="http://schemas.microsoft.com/office/drawing/2014/main" val="2984358862"/>
                    </a:ext>
                  </a:extLst>
                </a:gridCol>
              </a:tblGrid>
              <a:tr h="443676">
                <a:tc>
                  <a:txBody>
                    <a:bodyPr/>
                    <a:lstStyle/>
                    <a:p>
                      <a:pPr marL="0" marR="0">
                        <a:lnSpc>
                          <a:spcPct val="107000"/>
                        </a:lnSpc>
                        <a:spcBef>
                          <a:spcPts val="0"/>
                        </a:spcBef>
                        <a:spcAft>
                          <a:spcPts val="0"/>
                        </a:spcAft>
                      </a:pPr>
                      <a:r>
                        <a:rPr lang="en-US" sz="1200" b="1" kern="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Comparison</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marR="0" algn="ctr">
                        <a:lnSpc>
                          <a:spcPct val="107000"/>
                        </a:lnSpc>
                        <a:spcBef>
                          <a:spcPts val="0"/>
                        </a:spcBef>
                        <a:spcAft>
                          <a:spcPts val="0"/>
                        </a:spcAft>
                      </a:pPr>
                      <a:r>
                        <a:rPr lang="en-US" sz="1200" b="1"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Bacteria and fungi</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marL="0" marR="0" algn="ctr">
                        <a:lnSpc>
                          <a:spcPct val="107000"/>
                        </a:lnSpc>
                        <a:spcBef>
                          <a:spcPts val="0"/>
                        </a:spcBef>
                        <a:spcAft>
                          <a:spcPts val="0"/>
                        </a:spcAft>
                      </a:pPr>
                      <a:r>
                        <a:rPr lang="en-US" sz="1200" b="1" kern="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Bacteria</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marL="0" marR="0" algn="ctr">
                        <a:lnSpc>
                          <a:spcPct val="107000"/>
                        </a:lnSpc>
                        <a:spcBef>
                          <a:spcPts val="0"/>
                        </a:spcBef>
                        <a:spcAft>
                          <a:spcPts val="0"/>
                        </a:spcAft>
                      </a:pPr>
                      <a:r>
                        <a:rPr lang="en-US" sz="1200" b="1" kern="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Fungi</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1289260308"/>
                  </a:ext>
                </a:extLst>
              </a:tr>
              <a:tr h="286555">
                <a:tc>
                  <a:txBody>
                    <a:bodyPr/>
                    <a:lstStyle/>
                    <a:p>
                      <a:pPr>
                        <a:lnSpc>
                          <a:spcPct val="107000"/>
                        </a:lnSpc>
                      </a:pPr>
                      <a:endParaRPr lang="en-US" sz="1200">
                        <a:effectLst/>
                        <a:latin typeface="Calibri" panose="020F0502020204030204" pitchFamily="34" charset="0"/>
                        <a:cs typeface="Times New Roman" panose="02020603050405020304" pitchFamily="18" charset="0"/>
                      </a:endParaRPr>
                    </a:p>
                  </a:txBody>
                  <a:tcPr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lnSpc>
                          <a:spcPct val="107000"/>
                        </a:lnSpc>
                        <a:spcBef>
                          <a:spcPts val="0"/>
                        </a:spcBef>
                        <a:spcAft>
                          <a:spcPts val="0"/>
                        </a:spcAft>
                      </a:pPr>
                      <a:r>
                        <a:rPr lang="en-US" sz="1200" b="1" kern="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Lettuce</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lnSpc>
                          <a:spcPct val="107000"/>
                        </a:lnSpc>
                        <a:spcBef>
                          <a:spcPts val="0"/>
                        </a:spcBef>
                        <a:spcAft>
                          <a:spcPts val="0"/>
                        </a:spcAft>
                      </a:pPr>
                      <a:r>
                        <a:rPr lang="en-US" sz="1200" b="1" kern="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Soil</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lnSpc>
                          <a:spcPct val="107000"/>
                        </a:lnSpc>
                        <a:spcBef>
                          <a:spcPts val="0"/>
                        </a:spcBef>
                        <a:spcAft>
                          <a:spcPts val="0"/>
                        </a:spcAft>
                      </a:pPr>
                      <a:r>
                        <a:rPr lang="en-US" sz="1200" b="1" kern="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Lettuce</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lnSpc>
                          <a:spcPct val="107000"/>
                        </a:lnSpc>
                        <a:spcBef>
                          <a:spcPts val="0"/>
                        </a:spcBef>
                        <a:spcAft>
                          <a:spcPts val="0"/>
                        </a:spcAft>
                      </a:pPr>
                      <a:r>
                        <a:rPr lang="en-US" sz="1200" b="1" kern="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Soil</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lnSpc>
                          <a:spcPct val="107000"/>
                        </a:lnSpc>
                        <a:spcBef>
                          <a:spcPts val="0"/>
                        </a:spcBef>
                        <a:spcAft>
                          <a:spcPts val="0"/>
                        </a:spcAft>
                      </a:pPr>
                      <a:r>
                        <a:rPr lang="en-US" sz="1200" b="1" kern="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Lettuce</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lnSpc>
                          <a:spcPct val="107000"/>
                        </a:lnSpc>
                        <a:spcBef>
                          <a:spcPts val="0"/>
                        </a:spcBef>
                        <a:spcAft>
                          <a:spcPts val="0"/>
                        </a:spcAft>
                      </a:pPr>
                      <a:r>
                        <a:rPr lang="en-US" sz="1200" b="1" kern="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Soil</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anchor="ctr">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880385459"/>
                  </a:ext>
                </a:extLst>
              </a:tr>
              <a:tr h="286555">
                <a:tc>
                  <a:txBody>
                    <a:bodyPr/>
                    <a:lstStyle/>
                    <a:p>
                      <a:pPr marL="0" marR="0">
                        <a:lnSpc>
                          <a:spcPct val="107000"/>
                        </a:lnSpc>
                        <a:spcBef>
                          <a:spcPts val="0"/>
                        </a:spcBef>
                        <a:spcAft>
                          <a:spcPts val="0"/>
                        </a:spcAft>
                      </a:pPr>
                      <a:r>
                        <a:rPr lang="en-US" sz="1200" kern="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Cultivar (DA vs. TT)</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anchor="ctr">
                    <a:lnL>
                      <a:noFill/>
                    </a:lnL>
                    <a:lnR>
                      <a:noFill/>
                    </a:lnR>
                    <a:lnT>
                      <a:noFill/>
                    </a:lnT>
                    <a:lnB>
                      <a:noFill/>
                    </a:lnB>
                  </a:tcPr>
                </a:tc>
                <a:tc>
                  <a:txBody>
                    <a:bodyPr/>
                    <a:lstStyle/>
                    <a:p>
                      <a:pPr marL="0" marR="0" algn="ctr">
                        <a:lnSpc>
                          <a:spcPct val="107000"/>
                        </a:lnSpc>
                        <a:spcBef>
                          <a:spcPts val="0"/>
                        </a:spcBef>
                        <a:spcAft>
                          <a:spcPts val="0"/>
                        </a:spcAft>
                      </a:pPr>
                      <a:r>
                        <a:rPr lang="en-US" sz="1200" kern="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0.5221</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anchor="ctr">
                    <a:lnL>
                      <a:noFill/>
                    </a:lnL>
                    <a:lnR>
                      <a:noFill/>
                    </a:lnR>
                    <a:lnT>
                      <a:noFill/>
                    </a:lnT>
                    <a:lnB>
                      <a:noFill/>
                    </a:lnB>
                  </a:tcPr>
                </a:tc>
                <a:tc>
                  <a:txBody>
                    <a:bodyPr/>
                    <a:lstStyle/>
                    <a:p>
                      <a:pPr marL="0" marR="0" algn="ctr">
                        <a:lnSpc>
                          <a:spcPct val="107000"/>
                        </a:lnSpc>
                        <a:spcBef>
                          <a:spcPts val="0"/>
                        </a:spcBef>
                        <a:spcAft>
                          <a:spcPts val="0"/>
                        </a:spcAft>
                      </a:pPr>
                      <a:r>
                        <a:rPr lang="en-US" sz="12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0.5405</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anchor="ctr">
                    <a:lnL>
                      <a:noFill/>
                    </a:lnL>
                    <a:lnR>
                      <a:noFill/>
                    </a:lnR>
                    <a:lnT>
                      <a:noFill/>
                    </a:lnT>
                    <a:lnB>
                      <a:noFill/>
                    </a:lnB>
                  </a:tcPr>
                </a:tc>
                <a:tc>
                  <a:txBody>
                    <a:bodyPr/>
                    <a:lstStyle/>
                    <a:p>
                      <a:pPr marL="0" marR="0" algn="ctr">
                        <a:lnSpc>
                          <a:spcPct val="107000"/>
                        </a:lnSpc>
                        <a:spcBef>
                          <a:spcPts val="0"/>
                        </a:spcBef>
                        <a:spcAft>
                          <a:spcPts val="0"/>
                        </a:spcAft>
                      </a:pPr>
                      <a:r>
                        <a:rPr lang="en-US" sz="1200" kern="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0.2001</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anchor="ctr">
                    <a:lnL>
                      <a:noFill/>
                    </a:lnL>
                    <a:lnR>
                      <a:noFill/>
                    </a:lnR>
                    <a:lnT>
                      <a:noFill/>
                    </a:lnT>
                    <a:lnB>
                      <a:noFill/>
                    </a:lnB>
                  </a:tcPr>
                </a:tc>
                <a:tc>
                  <a:txBody>
                    <a:bodyPr/>
                    <a:lstStyle/>
                    <a:p>
                      <a:pPr marL="0" marR="0" algn="ctr">
                        <a:lnSpc>
                          <a:spcPct val="107000"/>
                        </a:lnSpc>
                        <a:spcBef>
                          <a:spcPts val="0"/>
                        </a:spcBef>
                        <a:spcAft>
                          <a:spcPts val="0"/>
                        </a:spcAft>
                      </a:pPr>
                      <a:r>
                        <a:rPr lang="en-US" sz="1200" kern="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0.5362</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anchor="ctr">
                    <a:lnL>
                      <a:noFill/>
                    </a:lnL>
                    <a:lnR>
                      <a:noFill/>
                    </a:lnR>
                    <a:lnT>
                      <a:noFill/>
                    </a:lnT>
                    <a:lnB>
                      <a:noFill/>
                    </a:lnB>
                  </a:tcPr>
                </a:tc>
                <a:tc>
                  <a:txBody>
                    <a:bodyPr/>
                    <a:lstStyle/>
                    <a:p>
                      <a:pPr marL="0" marR="0" algn="ctr">
                        <a:lnSpc>
                          <a:spcPct val="107000"/>
                        </a:lnSpc>
                        <a:spcBef>
                          <a:spcPts val="0"/>
                        </a:spcBef>
                        <a:spcAft>
                          <a:spcPts val="0"/>
                        </a:spcAft>
                      </a:pPr>
                      <a:r>
                        <a:rPr lang="en-US" sz="1200" kern="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0.9806</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anchor="ctr">
                    <a:lnL>
                      <a:noFill/>
                    </a:lnL>
                    <a:lnR>
                      <a:noFill/>
                    </a:lnR>
                    <a:lnT>
                      <a:noFill/>
                    </a:lnT>
                    <a:lnB>
                      <a:noFill/>
                    </a:lnB>
                  </a:tcPr>
                </a:tc>
                <a:tc>
                  <a:txBody>
                    <a:bodyPr/>
                    <a:lstStyle/>
                    <a:p>
                      <a:pPr marL="0" marR="0" algn="ctr">
                        <a:lnSpc>
                          <a:spcPct val="107000"/>
                        </a:lnSpc>
                        <a:spcBef>
                          <a:spcPts val="0"/>
                        </a:spcBef>
                        <a:spcAft>
                          <a:spcPts val="0"/>
                        </a:spcAft>
                      </a:pPr>
                      <a:r>
                        <a:rPr lang="en-US" sz="1200" kern="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0.5370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anchor="ctr">
                    <a:lnL>
                      <a:noFill/>
                    </a:lnL>
                    <a:lnR>
                      <a:noFill/>
                    </a:lnR>
                    <a:lnT>
                      <a:noFill/>
                    </a:lnT>
                    <a:lnB>
                      <a:noFill/>
                    </a:lnB>
                  </a:tcPr>
                </a:tc>
                <a:extLst>
                  <a:ext uri="{0D108BD9-81ED-4DB2-BD59-A6C34878D82A}">
                    <a16:rowId xmlns:a16="http://schemas.microsoft.com/office/drawing/2014/main" val="3878962484"/>
                  </a:ext>
                </a:extLst>
              </a:tr>
              <a:tr h="286555">
                <a:tc>
                  <a:txBody>
                    <a:bodyPr/>
                    <a:lstStyle/>
                    <a:p>
                      <a:pPr marL="0" marR="0">
                        <a:lnSpc>
                          <a:spcPct val="107000"/>
                        </a:lnSpc>
                        <a:spcBef>
                          <a:spcPts val="0"/>
                        </a:spcBef>
                        <a:spcAft>
                          <a:spcPts val="0"/>
                        </a:spcAft>
                      </a:pPr>
                      <a:r>
                        <a:rPr lang="en-US" sz="1200" kern="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Season (S vs. F)</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anchor="ctr">
                    <a:lnL>
                      <a:noFill/>
                    </a:lnL>
                    <a:lnR>
                      <a:noFill/>
                    </a:lnR>
                    <a:lnT>
                      <a:noFill/>
                    </a:lnT>
                    <a:lnB>
                      <a:noFill/>
                    </a:lnB>
                    <a:solidFill>
                      <a:schemeClr val="accent4">
                        <a:lumMod val="20000"/>
                        <a:lumOff val="80000"/>
                      </a:schemeClr>
                    </a:solidFill>
                  </a:tcPr>
                </a:tc>
                <a:tc>
                  <a:txBody>
                    <a:bodyPr/>
                    <a:lstStyle/>
                    <a:p>
                      <a:pPr marL="0" marR="0" algn="ctr">
                        <a:lnSpc>
                          <a:spcPct val="107000"/>
                        </a:lnSpc>
                        <a:spcBef>
                          <a:spcPts val="0"/>
                        </a:spcBef>
                        <a:spcAft>
                          <a:spcPts val="0"/>
                        </a:spcAft>
                      </a:pPr>
                      <a:r>
                        <a:rPr lang="en-US" sz="1200" kern="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0.0001</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anchor="ctr">
                    <a:lnL>
                      <a:noFill/>
                    </a:lnL>
                    <a:lnR>
                      <a:noFill/>
                    </a:lnR>
                    <a:lnT>
                      <a:noFill/>
                    </a:lnT>
                    <a:lnB>
                      <a:noFill/>
                    </a:lnB>
                    <a:solidFill>
                      <a:schemeClr val="accent4">
                        <a:lumMod val="20000"/>
                        <a:lumOff val="80000"/>
                      </a:schemeClr>
                    </a:solidFill>
                  </a:tcPr>
                </a:tc>
                <a:tc>
                  <a:txBody>
                    <a:bodyPr/>
                    <a:lstStyle/>
                    <a:p>
                      <a:pPr marL="0" marR="0" algn="ctr">
                        <a:lnSpc>
                          <a:spcPct val="107000"/>
                        </a:lnSpc>
                        <a:spcBef>
                          <a:spcPts val="0"/>
                        </a:spcBef>
                        <a:spcAft>
                          <a:spcPts val="0"/>
                        </a:spcAft>
                      </a:pPr>
                      <a:r>
                        <a:rPr lang="en-US" sz="1200" kern="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0.0002</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anchor="ctr">
                    <a:lnL>
                      <a:noFill/>
                    </a:lnL>
                    <a:lnR>
                      <a:noFill/>
                    </a:lnR>
                    <a:lnT>
                      <a:noFill/>
                    </a:lnT>
                    <a:lnB>
                      <a:noFill/>
                    </a:lnB>
                    <a:solidFill>
                      <a:schemeClr val="accent4">
                        <a:lumMod val="20000"/>
                        <a:lumOff val="80000"/>
                      </a:schemeClr>
                    </a:solidFill>
                  </a:tcPr>
                </a:tc>
                <a:tc>
                  <a:txBody>
                    <a:bodyPr/>
                    <a:lstStyle/>
                    <a:p>
                      <a:pPr marL="0" marR="0" algn="ctr">
                        <a:lnSpc>
                          <a:spcPct val="107000"/>
                        </a:lnSpc>
                        <a:spcBef>
                          <a:spcPts val="0"/>
                        </a:spcBef>
                        <a:spcAft>
                          <a:spcPts val="0"/>
                        </a:spcAft>
                      </a:pPr>
                      <a:r>
                        <a:rPr lang="en-US" sz="1200" kern="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0.0009</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anchor="ctr">
                    <a:lnL>
                      <a:noFill/>
                    </a:lnL>
                    <a:lnR>
                      <a:noFill/>
                    </a:lnR>
                    <a:lnT>
                      <a:noFill/>
                    </a:lnT>
                    <a:lnB>
                      <a:noFill/>
                    </a:lnB>
                    <a:solidFill>
                      <a:schemeClr val="accent4">
                        <a:lumMod val="20000"/>
                        <a:lumOff val="80000"/>
                      </a:schemeClr>
                    </a:solidFill>
                  </a:tcPr>
                </a:tc>
                <a:tc>
                  <a:txBody>
                    <a:bodyPr/>
                    <a:lstStyle/>
                    <a:p>
                      <a:pPr marL="0" marR="0" algn="ctr">
                        <a:lnSpc>
                          <a:spcPct val="107000"/>
                        </a:lnSpc>
                        <a:spcBef>
                          <a:spcPts val="0"/>
                        </a:spcBef>
                        <a:spcAft>
                          <a:spcPts val="0"/>
                        </a:spcAft>
                      </a:pPr>
                      <a:r>
                        <a:rPr lang="en-US" sz="12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0.0004</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anchor="ctr">
                    <a:lnL>
                      <a:noFill/>
                    </a:lnL>
                    <a:lnR>
                      <a:noFill/>
                    </a:lnR>
                    <a:lnT>
                      <a:noFill/>
                    </a:lnT>
                    <a:lnB>
                      <a:noFill/>
                    </a:lnB>
                    <a:solidFill>
                      <a:schemeClr val="accent4">
                        <a:lumMod val="20000"/>
                        <a:lumOff val="80000"/>
                      </a:schemeClr>
                    </a:solidFill>
                  </a:tcPr>
                </a:tc>
                <a:tc>
                  <a:txBody>
                    <a:bodyPr/>
                    <a:lstStyle/>
                    <a:p>
                      <a:pPr marL="0" marR="0" algn="ctr">
                        <a:lnSpc>
                          <a:spcPct val="107000"/>
                        </a:lnSpc>
                        <a:spcBef>
                          <a:spcPts val="0"/>
                        </a:spcBef>
                        <a:spcAft>
                          <a:spcPts val="0"/>
                        </a:spcAft>
                      </a:pPr>
                      <a:r>
                        <a:rPr lang="en-US" sz="1200" kern="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0.0001</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anchor="ctr">
                    <a:lnL>
                      <a:noFill/>
                    </a:lnL>
                    <a:lnR>
                      <a:noFill/>
                    </a:lnR>
                    <a:lnT>
                      <a:noFill/>
                    </a:lnT>
                    <a:lnB>
                      <a:noFill/>
                    </a:lnB>
                    <a:solidFill>
                      <a:schemeClr val="accent4">
                        <a:lumMod val="20000"/>
                        <a:lumOff val="80000"/>
                      </a:schemeClr>
                    </a:solidFill>
                  </a:tcPr>
                </a:tc>
                <a:tc>
                  <a:txBody>
                    <a:bodyPr/>
                    <a:lstStyle/>
                    <a:p>
                      <a:pPr marL="0" marR="0" algn="ctr">
                        <a:lnSpc>
                          <a:spcPct val="107000"/>
                        </a:lnSpc>
                        <a:spcBef>
                          <a:spcPts val="0"/>
                        </a:spcBef>
                        <a:spcAft>
                          <a:spcPts val="0"/>
                        </a:spcAft>
                      </a:pPr>
                      <a:r>
                        <a:rPr lang="en-US" sz="12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0.0243</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anchor="ctr">
                    <a:lnL>
                      <a:noFill/>
                    </a:lnL>
                    <a:lnR>
                      <a:noFill/>
                    </a:lnR>
                    <a:lnT>
                      <a:noFill/>
                    </a:lnT>
                    <a:lnB>
                      <a:noFill/>
                    </a:lnB>
                    <a:solidFill>
                      <a:schemeClr val="accent4">
                        <a:lumMod val="20000"/>
                        <a:lumOff val="80000"/>
                      </a:schemeClr>
                    </a:solidFill>
                  </a:tcPr>
                </a:tc>
                <a:extLst>
                  <a:ext uri="{0D108BD9-81ED-4DB2-BD59-A6C34878D82A}">
                    <a16:rowId xmlns:a16="http://schemas.microsoft.com/office/drawing/2014/main" val="3658929848"/>
                  </a:ext>
                </a:extLst>
              </a:tr>
              <a:tr h="286555">
                <a:tc>
                  <a:txBody>
                    <a:bodyPr/>
                    <a:lstStyle/>
                    <a:p>
                      <a:pPr marL="0" marR="0">
                        <a:lnSpc>
                          <a:spcPct val="107000"/>
                        </a:lnSpc>
                        <a:spcBef>
                          <a:spcPts val="0"/>
                        </a:spcBef>
                        <a:spcAft>
                          <a:spcPts val="0"/>
                        </a:spcAft>
                      </a:pPr>
                      <a:r>
                        <a:rPr lang="en-US" sz="1200" kern="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Field type (C vs. E)</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200" kern="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0.0001</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200" kern="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0.0001</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2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0.0001</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200" kern="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0.0001</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200" kern="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0.0001</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2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0.0006</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anchor="ctr">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56377074"/>
                  </a:ext>
                </a:extLst>
              </a:tr>
            </a:tbl>
          </a:graphicData>
        </a:graphic>
      </p:graphicFrame>
      <p:sp>
        <p:nvSpPr>
          <p:cNvPr id="5" name="Rectangle 1">
            <a:extLst>
              <a:ext uri="{FF2B5EF4-FFF2-40B4-BE49-F238E27FC236}">
                <a16:creationId xmlns:a16="http://schemas.microsoft.com/office/drawing/2014/main" id="{E3310D43-2A00-454F-8360-2ECE3ABC8999}"/>
              </a:ext>
            </a:extLst>
          </p:cNvPr>
          <p:cNvSpPr>
            <a:spLocks noChangeArrowheads="1"/>
          </p:cNvSpPr>
          <p:nvPr/>
        </p:nvSpPr>
        <p:spPr bwMode="auto">
          <a:xfrm>
            <a:off x="838200" y="327183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0" name="TextBox 49">
            <a:extLst>
              <a:ext uri="{FF2B5EF4-FFF2-40B4-BE49-F238E27FC236}">
                <a16:creationId xmlns:a16="http://schemas.microsoft.com/office/drawing/2014/main" id="{24E2D824-81E9-43B5-877F-D2B284E1210E}"/>
              </a:ext>
            </a:extLst>
          </p:cNvPr>
          <p:cNvSpPr txBox="1"/>
          <p:nvPr/>
        </p:nvSpPr>
        <p:spPr>
          <a:xfrm>
            <a:off x="653580" y="4224239"/>
            <a:ext cx="7224406" cy="523220"/>
          </a:xfrm>
          <a:prstGeom prst="rect">
            <a:avLst/>
          </a:prstGeom>
          <a:noFill/>
        </p:spPr>
        <p:txBody>
          <a:bodyPr wrap="square">
            <a:spAutoFit/>
          </a:bodyPr>
          <a:lstStyle/>
          <a:p>
            <a:r>
              <a:rPr lang="en-US" sz="1400" i="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a:t>
            </a:r>
            <a:r>
              <a:rPr lang="en-US" sz="14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-values resulting from bacterial and fungal metagenome comparisons determined using PERMANOVA based on Bray-Curtis dissimilarity matrices</a:t>
            </a:r>
            <a:endParaRPr lang="en-US" sz="1400" dirty="0"/>
          </a:p>
        </p:txBody>
      </p:sp>
    </p:spTree>
    <p:extLst>
      <p:ext uri="{BB962C8B-B14F-4D97-AF65-F5344CB8AC3E}">
        <p14:creationId xmlns:p14="http://schemas.microsoft.com/office/powerpoint/2010/main" val="162928857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23A49D5CB2C7542997766C405C38DF7" ma:contentTypeVersion="1" ma:contentTypeDescription="Create a new document." ma:contentTypeScope="" ma:versionID="df78e06e75b3a5453fd7f17a21c20878">
  <xsd:schema xmlns:xsd="http://www.w3.org/2001/XMLSchema" xmlns:xs="http://www.w3.org/2001/XMLSchema" xmlns:p="http://schemas.microsoft.com/office/2006/metadata/properties" xmlns:ns1="http://schemas.microsoft.com/sharepoint/v3" targetNamespace="http://schemas.microsoft.com/office/2006/metadata/properties" ma:root="true" ma:fieldsID="48c5b5cd9b8d25ff6dd15848836f4270"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9"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F88FC18D-9586-41D6-8099-90F1B3FE8BAA}"/>
</file>

<file path=customXml/itemProps2.xml><?xml version="1.0" encoding="utf-8"?>
<ds:datastoreItem xmlns:ds="http://schemas.openxmlformats.org/officeDocument/2006/customXml" ds:itemID="{E4086921-B314-45AC-8A77-9D2B79357CAB}"/>
</file>

<file path=customXml/itemProps3.xml><?xml version="1.0" encoding="utf-8"?>
<ds:datastoreItem xmlns:ds="http://schemas.openxmlformats.org/officeDocument/2006/customXml" ds:itemID="{29B32B51-8F55-4CB1-BC51-ABE606F7F6CE}"/>
</file>

<file path=docProps/app.xml><?xml version="1.0" encoding="utf-8"?>
<Properties xmlns="http://schemas.openxmlformats.org/officeDocument/2006/extended-properties" xmlns:vt="http://schemas.openxmlformats.org/officeDocument/2006/docPropsVTypes">
  <TotalTime>1704</TotalTime>
  <Words>1405</Words>
  <Application>Microsoft Office PowerPoint</Application>
  <PresentationFormat>Widescreen</PresentationFormat>
  <Paragraphs>293</Paragraphs>
  <Slides>12</Slides>
  <Notes>2</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12</vt:i4>
      </vt:variant>
    </vt:vector>
  </HeadingPairs>
  <TitlesOfParts>
    <vt:vector size="18" baseType="lpstr">
      <vt:lpstr>Arial</vt:lpstr>
      <vt:lpstr>Calibri</vt:lpstr>
      <vt:lpstr>Calibri Light</vt:lpstr>
      <vt:lpstr>Ink Free</vt:lpstr>
      <vt:lpstr>Office Theme</vt:lpstr>
      <vt:lpstr>Prism 7</vt:lpstr>
      <vt:lpstr>Seasonality of the romaine lettuce phyllosphere microbiome is correlated with E. coli O157:H7 survival in modified atmosphere packaged lettuce during cold storage</vt:lpstr>
      <vt:lpstr>The role of the plant microbiome in the microbial safety of fresh produce is largely unexplored</vt:lpstr>
      <vt:lpstr>Project workflow: sample and data collection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FDA Scientific Computing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Leonard, Susan</dc:creator>
  <cp:lastModifiedBy>Leonard, Susan</cp:lastModifiedBy>
  <cp:revision>110</cp:revision>
  <cp:lastPrinted>2022-10-07T00:53:49Z</cp:lastPrinted>
  <dcterms:created xsi:type="dcterms:W3CDTF">2022-05-24T23:14:46Z</dcterms:created>
  <dcterms:modified xsi:type="dcterms:W3CDTF">2022-10-16T23:15:13Z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0x010100E23A49D5CB2C7542997766C405C38DF7</vt:lpwstr>
  </property>
</Properties>
</file>