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26"/>
  </p:notesMasterIdLst>
  <p:sldIdLst>
    <p:sldId id="852" r:id="rId5"/>
    <p:sldId id="5263" r:id="rId6"/>
    <p:sldId id="5265" r:id="rId7"/>
    <p:sldId id="1406" r:id="rId8"/>
    <p:sldId id="5256" r:id="rId9"/>
    <p:sldId id="5262" r:id="rId10"/>
    <p:sldId id="5271" r:id="rId11"/>
    <p:sldId id="5272" r:id="rId12"/>
    <p:sldId id="5266" r:id="rId13"/>
    <p:sldId id="5268" r:id="rId14"/>
    <p:sldId id="5273" r:id="rId15"/>
    <p:sldId id="5270" r:id="rId16"/>
    <p:sldId id="686" r:id="rId17"/>
    <p:sldId id="681" r:id="rId18"/>
    <p:sldId id="5258" r:id="rId19"/>
    <p:sldId id="5274" r:id="rId20"/>
    <p:sldId id="5276" r:id="rId21"/>
    <p:sldId id="5275" r:id="rId22"/>
    <p:sldId id="257" r:id="rId23"/>
    <p:sldId id="256" r:id="rId24"/>
    <p:sldId id="8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E3C0678-E448-E34D-B650-7A7EDB9BFA59}">
          <p14:sldIdLst>
            <p14:sldId id="852"/>
            <p14:sldId id="5263"/>
            <p14:sldId id="5265"/>
            <p14:sldId id="1406"/>
            <p14:sldId id="5256"/>
            <p14:sldId id="5262"/>
            <p14:sldId id="5271"/>
            <p14:sldId id="5272"/>
            <p14:sldId id="5266"/>
            <p14:sldId id="5268"/>
            <p14:sldId id="5273"/>
            <p14:sldId id="5270"/>
            <p14:sldId id="686"/>
            <p14:sldId id="681"/>
            <p14:sldId id="5258"/>
            <p14:sldId id="5274"/>
            <p14:sldId id="5276"/>
            <p14:sldId id="5275"/>
            <p14:sldId id="257"/>
            <p14:sldId id="256"/>
          </p14:sldIdLst>
        </p14:section>
        <p14:section name="GT program future" id="{2E481A4C-5A8C-134F-97EA-D36026ECAE54}">
          <p14:sldIdLst>
            <p14:sldId id="8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4B401B-A89F-A138-A378-C2A4FD1AAB58}" name="Kayikcioglu, Tunc *" initials="KT*" userId="S::Tunc.Kayikcioglu@fda.gov::c09b646e-b158-42e5-aa23-26e127d63134" providerId="AD"/>
  <p188:author id="{DB294D2A-56CA-C29B-2CFE-3FA225117316}" name="Pettengill, James" initials="PJ" userId="S::james.pettengill@fda.gov::7d7352b4-70d4-4f25-a8f5-2ef1f592d245" providerId="AD"/>
  <p188:author id="{243BD64F-88CE-6388-9424-465B89F65A41}" name="Timme, Ruth" initials="TR" userId="S::ruth.timme@fda.gov::7fa87b59-527f-411c-b576-d63afce082a3" providerId="AD"/>
  <p188:author id="{93DB21EA-C8FE-3AFF-59B5-5EDD027C9E1A}" name="Allard, Marc" initials="AM" userId="S::marc.allard@fda.gov::a61765b0-bac0-4d21-9d1b-82fc19f1ef0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kins, Erin *" initials="JE*" lastIdx="2" clrIdx="0">
    <p:extLst>
      <p:ext uri="{19B8F6BF-5375-455C-9EA6-DF929625EA0E}">
        <p15:presenceInfo xmlns:p15="http://schemas.microsoft.com/office/powerpoint/2012/main" userId="S::Erin.Jenkins@fda.gov::eca7b9f2-63de-42db-8ad2-dc4f0738ef01" providerId="AD"/>
      </p:ext>
    </p:extLst>
  </p:cmAuthor>
  <p:cmAuthor id="2" name="Crosby, Alvin" initials="AC" lastIdx="6" clrIdx="1">
    <p:extLst>
      <p:ext uri="{19B8F6BF-5375-455C-9EA6-DF929625EA0E}">
        <p15:presenceInfo xmlns:p15="http://schemas.microsoft.com/office/powerpoint/2012/main" userId="Crosby, Alvin" providerId="None"/>
      </p:ext>
    </p:extLst>
  </p:cmAuthor>
  <p:cmAuthor id="3" name="Kreil, Katherine" initials="KK" lastIdx="4" clrIdx="1">
    <p:extLst>
      <p:ext uri="{19B8F6BF-5375-455C-9EA6-DF929625EA0E}">
        <p15:presenceInfo xmlns:p15="http://schemas.microsoft.com/office/powerpoint/2012/main" userId="S::Katherine.Kreil@fda.gov::039c447e-f214-4b67-9dde-1ae853368afb" providerId="AD"/>
      </p:ext>
    </p:extLst>
  </p:cmAuthor>
  <p:cmAuthor id="4" name="Whitney, Brooke" initials="WB" lastIdx="3" clrIdx="2">
    <p:extLst>
      <p:ext uri="{19B8F6BF-5375-455C-9EA6-DF929625EA0E}">
        <p15:presenceInfo xmlns:p15="http://schemas.microsoft.com/office/powerpoint/2012/main" userId="S::Brooke.Whitney@fda.gov::2a51e938-a414-426e-be8f-ee4e2f4c393d" providerId="AD"/>
      </p:ext>
    </p:extLst>
  </p:cmAuthor>
  <p:cmAuthor id="5" name="Seelman, Sharon" initials="SS" lastIdx="1" clrIdx="3">
    <p:extLst>
      <p:ext uri="{19B8F6BF-5375-455C-9EA6-DF929625EA0E}">
        <p15:presenceInfo xmlns:p15="http://schemas.microsoft.com/office/powerpoint/2012/main" userId="S::Sharon.Seelman@fda.gov::89009995-286b-4ecd-ad81-72a1216be7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CDCA"/>
    <a:srgbClr val="FF9014"/>
    <a:srgbClr val="FFFFFF"/>
    <a:srgbClr val="DAEFC3"/>
    <a:srgbClr val="B8E0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11"/>
    <p:restoredTop sz="94580"/>
  </p:normalViewPr>
  <p:slideViewPr>
    <p:cSldViewPr snapToGrid="0">
      <p:cViewPr>
        <p:scale>
          <a:sx n="120" d="100"/>
          <a:sy n="120" d="100"/>
        </p:scale>
        <p:origin x="656" y="-19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17F545-1699-4AB0-BC75-97FE779A9BE8}" type="datetimeFigureOut">
              <a:rPr lang="en-US" smtClean="0"/>
              <a:t>10/18/22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1A6127-B93C-4B2C-9771-09B71E4F7810}" type="slidenum">
              <a:rPr lang="en-US" smtClean="0"/>
              <a:t>‹#›</a:t>
            </a:fld>
            <a:endParaRPr lang="en-US"/>
          </a:p>
        </p:txBody>
      </p:sp>
    </p:spTree>
    <p:extLst>
      <p:ext uri="{BB962C8B-B14F-4D97-AF65-F5344CB8AC3E}">
        <p14:creationId xmlns:p14="http://schemas.microsoft.com/office/powerpoint/2010/main" val="3278993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GT has become a global WGS network for foodborne pathogen traceback. </a:t>
            </a:r>
          </a:p>
        </p:txBody>
      </p:sp>
      <p:sp>
        <p:nvSpPr>
          <p:cNvPr id="4" name="Slide Number Placeholder 3"/>
          <p:cNvSpPr>
            <a:spLocks noGrp="1"/>
          </p:cNvSpPr>
          <p:nvPr>
            <p:ph type="sldNum" sz="quarter" idx="10"/>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3799071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1A6127-B93C-4B2C-9771-09B71E4F7810}" type="slidenum">
              <a:rPr lang="en-US" smtClean="0"/>
              <a:t>9</a:t>
            </a:fld>
            <a:endParaRPr lang="en-US"/>
          </a:p>
        </p:txBody>
      </p:sp>
    </p:spTree>
    <p:extLst>
      <p:ext uri="{BB962C8B-B14F-4D97-AF65-F5344CB8AC3E}">
        <p14:creationId xmlns:p14="http://schemas.microsoft.com/office/powerpoint/2010/main" val="3151504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ln/>
        </p:spPr>
      </p:sp>
      <p:sp>
        <p:nvSpPr>
          <p:cNvPr id="37890"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Arial" charset="0"/>
                <a:ea typeface="ＭＳ Ｐゴシック" charset="0"/>
                <a:cs typeface="ＭＳ Ｐゴシック" charset="0"/>
              </a:rPr>
              <a:t>Retrospective studies like these prompted us to realize we needed a good reference genome database with good spacial and temporal strain diversity. We bought 15 MiSeqs and placed them in State and federal health labs – in exchange we are asking each lab to pull environmental from their freezers, sequence them, and contribute to a public pathogen reference database at NCBI. During this pilot phase of building the reference databese . . .  </a:t>
            </a:r>
          </a:p>
        </p:txBody>
      </p:sp>
      <p:sp>
        <p:nvSpPr>
          <p:cNvPr id="37891"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3888E669-5AC3-F64D-8953-CAB5BCEDC568}" type="slidenum">
              <a:rPr lang="en-US" sz="1200">
                <a:latin typeface="Arial" charset="0"/>
              </a:rPr>
              <a:pPr eaLnBrk="1" hangingPunct="1"/>
              <a:t>13</a:t>
            </a:fld>
            <a:endParaRPr lang="en-US" sz="120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a:ln/>
        </p:spPr>
      </p:sp>
      <p:sp>
        <p:nvSpPr>
          <p:cNvPr id="3891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Arial" charset="0"/>
                <a:ea typeface="ＭＳ Ｐゴシック" charset="0"/>
                <a:cs typeface="ＭＳ Ｐゴシック" charset="0"/>
              </a:rPr>
              <a:t>We’re expecting over 10,000 reference strains for salmonella – once we have this phase completed we will open this BioProject to submitters from anywhere in the world.</a:t>
            </a:r>
          </a:p>
        </p:txBody>
      </p:sp>
      <p:sp>
        <p:nvSpPr>
          <p:cNvPr id="38915"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A535ED23-FF99-1744-AAAB-BD6434B246C6}" type="slidenum">
              <a:rPr lang="en-US" sz="1200">
                <a:latin typeface="Arial" charset="0"/>
              </a:rPr>
              <a:pPr eaLnBrk="1" hangingPunct="1"/>
              <a:t>14</a:t>
            </a:fld>
            <a:endParaRPr lang="en-US" sz="120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1A6127-B93C-4B2C-9771-09B71E4F7810}" type="slidenum">
              <a:rPr lang="en-US" smtClean="0"/>
              <a:t>17</a:t>
            </a:fld>
            <a:endParaRPr lang="en-US"/>
          </a:p>
        </p:txBody>
      </p:sp>
    </p:spTree>
    <p:extLst>
      <p:ext uri="{BB962C8B-B14F-4D97-AF65-F5344CB8AC3E}">
        <p14:creationId xmlns:p14="http://schemas.microsoft.com/office/powerpoint/2010/main" val="19239148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lvl1pPr>
              <a:defRPr>
                <a:solidFill>
                  <a:schemeClr val="tx2"/>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2"/>
            <a:ext cx="2844800" cy="365125"/>
          </a:xfrm>
          <a:prstGeom prst="rect">
            <a:avLst/>
          </a:prstGeom>
        </p:spPr>
        <p:txBody>
          <a:bodyPr/>
          <a:lstStyle/>
          <a:p>
            <a:pPr>
              <a:defRPr/>
            </a:pPr>
            <a:endParaRPr lang="en-US"/>
          </a:p>
        </p:txBody>
      </p:sp>
      <p:sp>
        <p:nvSpPr>
          <p:cNvPr id="9" name="Footer Placeholder 4"/>
          <p:cNvSpPr>
            <a:spLocks noGrp="1"/>
          </p:cNvSpPr>
          <p:nvPr>
            <p:ph type="ftr" sz="quarter" idx="11"/>
          </p:nvPr>
        </p:nvSpPr>
        <p:spPr>
          <a:xfrm>
            <a:off x="4064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1605" y="381004"/>
            <a:ext cx="4104649" cy="855287"/>
          </a:xfrm>
          <a:prstGeom prst="rect">
            <a:avLst/>
          </a:prstGeom>
        </p:spPr>
      </p:pic>
    </p:spTree>
    <p:extLst>
      <p:ext uri="{BB962C8B-B14F-4D97-AF65-F5344CB8AC3E}">
        <p14:creationId xmlns:p14="http://schemas.microsoft.com/office/powerpoint/2010/main" val="201466044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2" y="1418254"/>
            <a:ext cx="11501655"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10/18/22</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Tree>
    <p:extLst>
      <p:ext uri="{BB962C8B-B14F-4D97-AF65-F5344CB8AC3E}">
        <p14:creationId xmlns:p14="http://schemas.microsoft.com/office/powerpoint/2010/main" val="2144126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10/18/22</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Tree>
    <p:extLst>
      <p:ext uri="{BB962C8B-B14F-4D97-AF65-F5344CB8AC3E}">
        <p14:creationId xmlns:p14="http://schemas.microsoft.com/office/powerpoint/2010/main" val="2371547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3" y="1418254"/>
            <a:ext cx="5669280"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10/18/22</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
        <p:nvSpPr>
          <p:cNvPr id="10" name="Content Placeholder 2">
            <a:extLst>
              <a:ext uri="{FF2B5EF4-FFF2-40B4-BE49-F238E27FC236}">
                <a16:creationId xmlns:a16="http://schemas.microsoft.com/office/drawing/2014/main" id="{963FD92D-9A5D-457F-B187-5E8CB40B29DA}"/>
              </a:ext>
            </a:extLst>
          </p:cNvPr>
          <p:cNvSpPr>
            <a:spLocks noGrp="1"/>
          </p:cNvSpPr>
          <p:nvPr>
            <p:ph idx="12"/>
          </p:nvPr>
        </p:nvSpPr>
        <p:spPr>
          <a:xfrm>
            <a:off x="6315760" y="1402921"/>
            <a:ext cx="5577840"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1665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33699" y="2446451"/>
            <a:ext cx="5610303" cy="1169020"/>
          </a:xfrm>
          <a:prstGeom prst="rect">
            <a:avLst/>
          </a:prstGeom>
        </p:spPr>
      </p:pic>
    </p:spTree>
    <p:extLst>
      <p:ext uri="{BB962C8B-B14F-4D97-AF65-F5344CB8AC3E}">
        <p14:creationId xmlns:p14="http://schemas.microsoft.com/office/powerpoint/2010/main" val="1542775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5D0A-9939-2388-5BBF-820988AD93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D2C3D9-7208-75E4-48F8-0D0BF3B32B58}"/>
              </a:ext>
            </a:extLst>
          </p:cNvPr>
          <p:cNvSpPr>
            <a:spLocks noGrp="1"/>
          </p:cNvSpPr>
          <p:nvPr>
            <p:ph type="dt" sz="half" idx="10"/>
          </p:nvPr>
        </p:nvSpPr>
        <p:spPr/>
        <p:txBody>
          <a:bodyPr/>
          <a:lstStyle/>
          <a:p>
            <a:fld id="{290EA8FF-BF03-F949-B0AC-3279488C714C}" type="datetimeFigureOut">
              <a:rPr lang="en-US" smtClean="0"/>
              <a:t>10/18/22</a:t>
            </a:fld>
            <a:endParaRPr lang="en-US"/>
          </a:p>
        </p:txBody>
      </p:sp>
      <p:sp>
        <p:nvSpPr>
          <p:cNvPr id="4" name="Footer Placeholder 3">
            <a:extLst>
              <a:ext uri="{FF2B5EF4-FFF2-40B4-BE49-F238E27FC236}">
                <a16:creationId xmlns:a16="http://schemas.microsoft.com/office/drawing/2014/main" id="{5B82483D-3E23-DEE7-6BDC-365E806238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657004-2464-E5AF-45FB-5B33D6D73B03}"/>
              </a:ext>
            </a:extLst>
          </p:cNvPr>
          <p:cNvSpPr>
            <a:spLocks noGrp="1"/>
          </p:cNvSpPr>
          <p:nvPr>
            <p:ph type="sldNum" sz="quarter" idx="12"/>
          </p:nvPr>
        </p:nvSpPr>
        <p:spPr/>
        <p:txBody>
          <a:bodyPr/>
          <a:lstStyle/>
          <a:p>
            <a:fld id="{09424248-DF3D-AD4F-94D7-EDA64EEAAB5C}" type="slidenum">
              <a:rPr lang="en-US" smtClean="0"/>
              <a:t>‹#›</a:t>
            </a:fld>
            <a:endParaRPr lang="en-US"/>
          </a:p>
        </p:txBody>
      </p:sp>
    </p:spTree>
    <p:extLst>
      <p:ext uri="{BB962C8B-B14F-4D97-AF65-F5344CB8AC3E}">
        <p14:creationId xmlns:p14="http://schemas.microsoft.com/office/powerpoint/2010/main" val="5008928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215208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1" r:id="rId3"/>
    <p:sldLayoutId id="2147483670" r:id="rId4"/>
    <p:sldLayoutId id="2147483669" r:id="rId5"/>
    <p:sldLayoutId id="2147483672" r:id="rId6"/>
  </p:sldLayoutIdLst>
  <p:txStyles>
    <p:titleStyle>
      <a:lvl1pPr algn="ctr" defTabSz="609585" rtl="0" eaLnBrk="1" latinLnBrk="0" hangingPunct="1">
        <a:spcBef>
          <a:spcPct val="0"/>
        </a:spcBef>
        <a:buNone/>
        <a:defRPr sz="5867" kern="1200">
          <a:solidFill>
            <a:schemeClr val="tx1"/>
          </a:solidFill>
          <a:latin typeface="Helvetica" panose="020B0604020202020204" pitchFamily="34" charset="0"/>
          <a:ea typeface="+mj-ea"/>
          <a:cs typeface="Helvetica" panose="020B0604020202020204" pitchFamily="34" charset="0"/>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Helvetica" panose="020B0604020202020204" pitchFamily="34" charset="0"/>
          <a:ea typeface="+mn-ea"/>
          <a:cs typeface="Helvetica" panose="020B0604020202020204" pitchFamily="34" charset="0"/>
        </a:defRPr>
      </a:lvl1pPr>
      <a:lvl2pPr marL="990575" indent="-380990" algn="l" defTabSz="609585" rtl="0" eaLnBrk="1" latinLnBrk="0" hangingPunct="1">
        <a:spcBef>
          <a:spcPct val="20000"/>
        </a:spcBef>
        <a:buFont typeface="Arial"/>
        <a:buChar char="–"/>
        <a:defRPr sz="3733" kern="1200">
          <a:solidFill>
            <a:schemeClr val="tx1"/>
          </a:solidFill>
          <a:latin typeface="Helvetica" panose="020B0604020202020204" pitchFamily="34" charset="0"/>
          <a:ea typeface="+mn-ea"/>
          <a:cs typeface="Helvetica" panose="020B0604020202020204" pitchFamily="34" charset="0"/>
        </a:defRPr>
      </a:lvl2pPr>
      <a:lvl3pPr marL="1523962" indent="-304792" algn="l" defTabSz="609585" rtl="0" eaLnBrk="1" latinLnBrk="0" hangingPunct="1">
        <a:spcBef>
          <a:spcPct val="20000"/>
        </a:spcBef>
        <a:buFont typeface="Arial"/>
        <a:buChar char="•"/>
        <a:defRPr sz="3200" kern="1200">
          <a:solidFill>
            <a:schemeClr val="tx1"/>
          </a:solidFill>
          <a:latin typeface="Helvetica" panose="020B0604020202020204" pitchFamily="34" charset="0"/>
          <a:ea typeface="+mn-ea"/>
          <a:cs typeface="Helvetica" panose="020B0604020202020204" pitchFamily="34" charset="0"/>
        </a:defRPr>
      </a:lvl3pPr>
      <a:lvl4pPr marL="2133547"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4pPr>
      <a:lvl5pPr marL="2743131"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uth.timme@fda.hhs.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18" Type="http://schemas.openxmlformats.org/officeDocument/2006/relationships/image" Target="../media/image45.svg"/><Relationship Id="rId3" Type="http://schemas.openxmlformats.org/officeDocument/2006/relationships/image" Target="../media/image30.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svg"/><Relationship Id="rId17" Type="http://schemas.openxmlformats.org/officeDocument/2006/relationships/image" Target="../media/image44.png"/><Relationship Id="rId2" Type="http://schemas.openxmlformats.org/officeDocument/2006/relationships/image" Target="../media/image29.webp"/><Relationship Id="rId16" Type="http://schemas.openxmlformats.org/officeDocument/2006/relationships/image" Target="../media/image43.svg"/><Relationship Id="rId20" Type="http://schemas.openxmlformats.org/officeDocument/2006/relationships/image" Target="../media/image47.svg"/><Relationship Id="rId1" Type="http://schemas.openxmlformats.org/officeDocument/2006/relationships/slideLayout" Target="../slideLayouts/slideLayout3.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svg"/><Relationship Id="rId19" Type="http://schemas.openxmlformats.org/officeDocument/2006/relationships/image" Target="../media/image46.pn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41.svg"/><Relationship Id="rId22" Type="http://schemas.openxmlformats.org/officeDocument/2006/relationships/image" Target="../media/image49.gif"/></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a:spLocks noChangeArrowheads="1"/>
          </p:cNvSpPr>
          <p:nvPr/>
        </p:nvSpPr>
        <p:spPr bwMode="auto">
          <a:xfrm>
            <a:off x="914398" y="2321982"/>
            <a:ext cx="10572205"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a:defRPr sz="2000">
                <a:solidFill>
                  <a:schemeClr val="tx1"/>
                </a:solidFill>
                <a:latin typeface="Arial" charset="0"/>
                <a:ea typeface="Arial" charset="0"/>
                <a:cs typeface="Arial" charset="0"/>
              </a:defRPr>
            </a:lvl6pPr>
            <a:lvl7pPr>
              <a:defRPr sz="2000">
                <a:solidFill>
                  <a:schemeClr val="tx1"/>
                </a:solidFill>
                <a:latin typeface="Arial" charset="0"/>
                <a:ea typeface="Arial" charset="0"/>
                <a:cs typeface="Arial" charset="0"/>
              </a:defRPr>
            </a:lvl7pPr>
            <a:lvl8pPr>
              <a:defRPr sz="2000">
                <a:solidFill>
                  <a:schemeClr val="tx1"/>
                </a:solidFill>
                <a:latin typeface="Arial" charset="0"/>
                <a:ea typeface="Arial" charset="0"/>
                <a:cs typeface="Arial" charset="0"/>
              </a:defRPr>
            </a:lvl8pPr>
            <a:lvl9pPr>
              <a:defRPr sz="2000">
                <a:solidFill>
                  <a:schemeClr val="tx1"/>
                </a:solidFill>
                <a:latin typeface="Arial" charset="0"/>
                <a:ea typeface="Arial" charset="0"/>
                <a:cs typeface="Arial" charset="0"/>
              </a:defRPr>
            </a:lvl9pPr>
          </a:lstStyle>
          <a:p>
            <a:pPr algn="ctr">
              <a:defRPr/>
            </a:pPr>
            <a:r>
              <a:rPr lang="en-US" sz="4400">
                <a:solidFill>
                  <a:schemeClr val="accent1"/>
                </a:solidFill>
              </a:rPr>
              <a:t>GenomeTrakr updates from FDA-CFSAN</a:t>
            </a:r>
            <a:endParaRPr lang="en-US" sz="13800">
              <a:solidFill>
                <a:schemeClr val="accent1"/>
              </a:solidFill>
              <a:latin typeface="Calibri"/>
            </a:endParaRPr>
          </a:p>
        </p:txBody>
      </p:sp>
      <p:sp>
        <p:nvSpPr>
          <p:cNvPr id="5" name="TextBox 4"/>
          <p:cNvSpPr txBox="1"/>
          <p:nvPr/>
        </p:nvSpPr>
        <p:spPr>
          <a:xfrm>
            <a:off x="1524000" y="5380672"/>
            <a:ext cx="9144000" cy="1354217"/>
          </a:xfrm>
          <a:prstGeom prst="rect">
            <a:avLst/>
          </a:prstGeom>
          <a:noFill/>
        </p:spPr>
        <p:txBody>
          <a:bodyPr wrap="square" rtlCol="0">
            <a:spAutoFit/>
          </a:bodyPr>
          <a:lstStyle/>
          <a:p>
            <a:pPr algn="ctr"/>
            <a:r>
              <a:rPr lang="en-US" sz="1600" dirty="0"/>
              <a:t>Ruth Timme, PhD</a:t>
            </a:r>
          </a:p>
          <a:p>
            <a:pPr algn="ctr"/>
            <a:r>
              <a:rPr lang="en-US" sz="1600" dirty="0">
                <a:solidFill>
                  <a:srgbClr val="808080"/>
                </a:solidFill>
              </a:rPr>
              <a:t>GenomeTrakr Program Lead</a:t>
            </a:r>
          </a:p>
          <a:p>
            <a:pPr algn="ctr"/>
            <a:r>
              <a:rPr lang="en-US" sz="1600" dirty="0">
                <a:solidFill>
                  <a:srgbClr val="808080"/>
                </a:solidFill>
              </a:rPr>
              <a:t>FDA Center for Food Safety and Applied Nutrition</a:t>
            </a:r>
          </a:p>
          <a:p>
            <a:pPr algn="ctr"/>
            <a:r>
              <a:rPr lang="en-US" sz="1600" dirty="0">
                <a:solidFill>
                  <a:srgbClr val="808080"/>
                </a:solidFill>
                <a:hlinkClick r:id="rId3"/>
              </a:rPr>
              <a:t>ruth.timme@fda.hhs.gov</a:t>
            </a:r>
            <a:endParaRPr lang="en-US" sz="1600" dirty="0">
              <a:solidFill>
                <a:srgbClr val="808080"/>
              </a:solidFill>
            </a:endParaRPr>
          </a:p>
          <a:p>
            <a:pPr algn="ctr"/>
            <a:r>
              <a:rPr lang="en-US" sz="1600" dirty="0">
                <a:solidFill>
                  <a:srgbClr val="808080"/>
                </a:solidFill>
              </a:rPr>
              <a:t>@</a:t>
            </a:r>
            <a:r>
              <a:rPr lang="en-US" sz="1600" dirty="0" err="1">
                <a:solidFill>
                  <a:srgbClr val="808080"/>
                </a:solidFill>
              </a:rPr>
              <a:t>doctorRuth</a:t>
            </a:r>
            <a:endParaRPr lang="en-US" sz="1600" dirty="0">
              <a:solidFill>
                <a:srgbClr val="808080"/>
              </a:solidFill>
            </a:endParaRPr>
          </a:p>
        </p:txBody>
      </p:sp>
      <p:sp>
        <p:nvSpPr>
          <p:cNvPr id="6" name="TextBox 5"/>
          <p:cNvSpPr txBox="1"/>
          <p:nvPr/>
        </p:nvSpPr>
        <p:spPr>
          <a:xfrm>
            <a:off x="1628501" y="3749456"/>
            <a:ext cx="9144000" cy="892552"/>
          </a:xfrm>
          <a:prstGeom prst="rect">
            <a:avLst/>
          </a:prstGeom>
          <a:noFill/>
        </p:spPr>
        <p:txBody>
          <a:bodyPr wrap="square" rtlCol="0">
            <a:spAutoFit/>
          </a:bodyPr>
          <a:lstStyle/>
          <a:p>
            <a:pPr algn="ctr"/>
            <a:r>
              <a:rPr lang="en-US" sz="2400" dirty="0">
                <a:solidFill>
                  <a:schemeClr val="accent6"/>
                </a:solidFill>
              </a:rPr>
              <a:t>Oct 19, 2022</a:t>
            </a:r>
          </a:p>
          <a:p>
            <a:pPr algn="ctr"/>
            <a:r>
              <a:rPr lang="en-US" sz="2800" dirty="0">
                <a:solidFill>
                  <a:schemeClr val="accent6"/>
                </a:solidFill>
              </a:rPr>
              <a:t>GenomeTrakr annual meeting</a:t>
            </a:r>
          </a:p>
        </p:txBody>
      </p:sp>
      <p:pic>
        <p:nvPicPr>
          <p:cNvPr id="7" name="Picture 6">
            <a:extLst>
              <a:ext uri="{FF2B5EF4-FFF2-40B4-BE49-F238E27FC236}">
                <a16:creationId xmlns:a16="http://schemas.microsoft.com/office/drawing/2014/main" id="{C4FBC554-8A75-B685-1009-6B717C571887}"/>
              </a:ext>
            </a:extLst>
          </p:cNvPr>
          <p:cNvPicPr>
            <a:picLocks noChangeAspect="1"/>
          </p:cNvPicPr>
          <p:nvPr/>
        </p:nvPicPr>
        <p:blipFill>
          <a:blip r:embed="rId4"/>
          <a:stretch>
            <a:fillRect/>
          </a:stretch>
        </p:blipFill>
        <p:spPr>
          <a:xfrm>
            <a:off x="5186323" y="6318030"/>
            <a:ext cx="416859" cy="416859"/>
          </a:xfrm>
          <a:prstGeom prst="rect">
            <a:avLst/>
          </a:prstGeom>
        </p:spPr>
      </p:pic>
    </p:spTree>
    <p:extLst>
      <p:ext uri="{BB962C8B-B14F-4D97-AF65-F5344CB8AC3E}">
        <p14:creationId xmlns:p14="http://schemas.microsoft.com/office/powerpoint/2010/main" val="1267288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335E0-1805-A6B1-79AC-470C65C7CBB0}"/>
              </a:ext>
            </a:extLst>
          </p:cNvPr>
          <p:cNvSpPr>
            <a:spLocks noGrp="1"/>
          </p:cNvSpPr>
          <p:nvPr>
            <p:ph type="title"/>
          </p:nvPr>
        </p:nvSpPr>
        <p:spPr>
          <a:xfrm>
            <a:off x="275622" y="177803"/>
            <a:ext cx="10551113" cy="965197"/>
          </a:xfrm>
        </p:spPr>
        <p:txBody>
          <a:bodyPr>
            <a:normAutofit fontScale="90000"/>
          </a:bodyPr>
          <a:lstStyle/>
          <a:p>
            <a:r>
              <a:rPr lang="en-US" dirty="0"/>
              <a:t>Two feasibility assessments done,</a:t>
            </a:r>
            <a:br>
              <a:rPr lang="en-US" dirty="0"/>
            </a:br>
            <a:r>
              <a:rPr lang="en-US" sz="2700" dirty="0"/>
              <a:t>in partnership with CFSAN, Office of International Engagement</a:t>
            </a:r>
            <a:endParaRPr lang="en-US" dirty="0"/>
          </a:p>
        </p:txBody>
      </p:sp>
      <p:pic>
        <p:nvPicPr>
          <p:cNvPr id="9" name="Picture 8">
            <a:extLst>
              <a:ext uri="{FF2B5EF4-FFF2-40B4-BE49-F238E27FC236}">
                <a16:creationId xmlns:a16="http://schemas.microsoft.com/office/drawing/2014/main" id="{C92A2F01-6CDA-1C44-AC4A-487AD38000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5179" y="3028950"/>
            <a:ext cx="2908367" cy="3429000"/>
          </a:xfrm>
          <a:prstGeom prst="rect">
            <a:avLst/>
          </a:prstGeom>
        </p:spPr>
      </p:pic>
      <p:sp>
        <p:nvSpPr>
          <p:cNvPr id="3" name="TextBox 2">
            <a:extLst>
              <a:ext uri="{FF2B5EF4-FFF2-40B4-BE49-F238E27FC236}">
                <a16:creationId xmlns:a16="http://schemas.microsoft.com/office/drawing/2014/main" id="{6A02572B-D1A1-2750-A00F-808303F75156}"/>
              </a:ext>
            </a:extLst>
          </p:cNvPr>
          <p:cNvSpPr txBox="1"/>
          <p:nvPr/>
        </p:nvSpPr>
        <p:spPr>
          <a:xfrm>
            <a:off x="275622" y="1808043"/>
            <a:ext cx="3136308" cy="523220"/>
          </a:xfrm>
          <a:prstGeom prst="rect">
            <a:avLst/>
          </a:prstGeom>
          <a:noFill/>
        </p:spPr>
        <p:txBody>
          <a:bodyPr wrap="none" rtlCol="0">
            <a:spAutoFit/>
          </a:bodyPr>
          <a:lstStyle/>
          <a:p>
            <a:r>
              <a:rPr lang="en-US" sz="2800" dirty="0"/>
              <a:t>MPEDA, Kochi, India</a:t>
            </a:r>
          </a:p>
        </p:txBody>
      </p:sp>
      <p:pic>
        <p:nvPicPr>
          <p:cNvPr id="10" name="Content Placeholder 9" descr="A group of people standing in a room&#10;&#10;Description automatically generated with medium confidence">
            <a:extLst>
              <a:ext uri="{FF2B5EF4-FFF2-40B4-BE49-F238E27FC236}">
                <a16:creationId xmlns:a16="http://schemas.microsoft.com/office/drawing/2014/main" id="{C4625B1A-3811-399D-9F07-981C7D1549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128" y="1397000"/>
            <a:ext cx="3936999" cy="2952750"/>
          </a:xfrm>
        </p:spPr>
      </p:pic>
      <p:pic>
        <p:nvPicPr>
          <p:cNvPr id="11" name="Content Placeholder 4">
            <a:extLst>
              <a:ext uri="{FF2B5EF4-FFF2-40B4-BE49-F238E27FC236}">
                <a16:creationId xmlns:a16="http://schemas.microsoft.com/office/drawing/2014/main" id="{0DF996BB-8961-FAE8-8875-ACC5C4FABF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8435" y="4494197"/>
            <a:ext cx="5378537" cy="2236803"/>
          </a:xfrm>
          <a:prstGeom prst="rect">
            <a:avLst/>
          </a:prstGeom>
        </p:spPr>
      </p:pic>
      <p:pic>
        <p:nvPicPr>
          <p:cNvPr id="7" name="Picture 6">
            <a:extLst>
              <a:ext uri="{FF2B5EF4-FFF2-40B4-BE49-F238E27FC236}">
                <a16:creationId xmlns:a16="http://schemas.microsoft.com/office/drawing/2014/main" id="{9DD177DB-EFDE-09F4-C5AA-73EF2516B9DD}"/>
              </a:ext>
            </a:extLst>
          </p:cNvPr>
          <p:cNvPicPr>
            <a:picLocks noChangeAspect="1"/>
          </p:cNvPicPr>
          <p:nvPr/>
        </p:nvPicPr>
        <p:blipFill>
          <a:blip r:embed="rId5"/>
          <a:stretch>
            <a:fillRect/>
          </a:stretch>
        </p:blipFill>
        <p:spPr>
          <a:xfrm>
            <a:off x="7890138" y="1213941"/>
            <a:ext cx="3037407" cy="4034055"/>
          </a:xfrm>
          <a:prstGeom prst="rect">
            <a:avLst/>
          </a:prstGeom>
        </p:spPr>
      </p:pic>
    </p:spTree>
    <p:extLst>
      <p:ext uri="{BB962C8B-B14F-4D97-AF65-F5344CB8AC3E}">
        <p14:creationId xmlns:p14="http://schemas.microsoft.com/office/powerpoint/2010/main" val="642634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776E3-6FD7-7A25-0D2D-4D0F3734FCDB}"/>
              </a:ext>
            </a:extLst>
          </p:cNvPr>
          <p:cNvSpPr>
            <a:spLocks noGrp="1"/>
          </p:cNvSpPr>
          <p:nvPr>
            <p:ph type="title"/>
          </p:nvPr>
        </p:nvSpPr>
        <p:spPr/>
        <p:txBody>
          <a:bodyPr/>
          <a:lstStyle/>
          <a:p>
            <a:r>
              <a:rPr lang="en-US" dirty="0" err="1"/>
              <a:t>GenomeTrakr’s</a:t>
            </a:r>
            <a:r>
              <a:rPr lang="en-US" dirty="0"/>
              <a:t> wastewater project:</a:t>
            </a:r>
          </a:p>
        </p:txBody>
      </p:sp>
      <p:pic>
        <p:nvPicPr>
          <p:cNvPr id="5" name="Content Placeholder 4" descr="A picture containing diagram&#10;&#10;Description automatically generated">
            <a:extLst>
              <a:ext uri="{FF2B5EF4-FFF2-40B4-BE49-F238E27FC236}">
                <a16:creationId xmlns:a16="http://schemas.microsoft.com/office/drawing/2014/main" id="{72641A9A-7B11-D165-6FC8-937071A0618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9471"/>
          <a:stretch/>
        </p:blipFill>
        <p:spPr>
          <a:xfrm>
            <a:off x="658244" y="1546857"/>
            <a:ext cx="3295879" cy="2851376"/>
          </a:xfrm>
          <a:effectLst>
            <a:outerShdw blurRad="50800" dist="38100" dir="2700000" algn="tl" rotWithShape="0">
              <a:prstClr val="black">
                <a:alpha val="40000"/>
              </a:prstClr>
            </a:outerShdw>
          </a:effectLst>
        </p:spPr>
      </p:pic>
      <p:pic>
        <p:nvPicPr>
          <p:cNvPr id="7" name="Picture 6" descr="Chart, bar chart&#10;&#10;Description automatically generated">
            <a:extLst>
              <a:ext uri="{FF2B5EF4-FFF2-40B4-BE49-F238E27FC236}">
                <a16:creationId xmlns:a16="http://schemas.microsoft.com/office/drawing/2014/main" id="{FD28326C-B668-A2E9-ABA8-02D48C6BF8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1184" y="2393003"/>
            <a:ext cx="3352170" cy="3149691"/>
          </a:xfrm>
          <a:prstGeom prst="rect">
            <a:avLst/>
          </a:prstGeom>
        </p:spPr>
      </p:pic>
      <p:pic>
        <p:nvPicPr>
          <p:cNvPr id="11" name="Picture 10" descr="Graphical user interface&#10;&#10;Description automatically generated with medium confidence">
            <a:extLst>
              <a:ext uri="{FF2B5EF4-FFF2-40B4-BE49-F238E27FC236}">
                <a16:creationId xmlns:a16="http://schemas.microsoft.com/office/drawing/2014/main" id="{7BD9C44E-D100-7167-EDC7-F55E2880D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244" y="5078567"/>
            <a:ext cx="2646045" cy="1501302"/>
          </a:xfrm>
          <a:prstGeom prst="rect">
            <a:avLst/>
          </a:prstGeom>
          <a:effectLst>
            <a:outerShdw blurRad="50800" dist="38100" dir="2700000" algn="tl" rotWithShape="0">
              <a:prstClr val="black">
                <a:alpha val="40000"/>
              </a:prstClr>
            </a:outerShdw>
          </a:effectLst>
        </p:spPr>
      </p:pic>
      <p:pic>
        <p:nvPicPr>
          <p:cNvPr id="13" name="Picture 12" descr="Graphical user interface, application&#10;&#10;Description automatically generated">
            <a:extLst>
              <a:ext uri="{FF2B5EF4-FFF2-40B4-BE49-F238E27FC236}">
                <a16:creationId xmlns:a16="http://schemas.microsoft.com/office/drawing/2014/main" id="{96C6246E-10DC-BD0D-8DD4-090696744D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1881" y="4047243"/>
            <a:ext cx="3256214" cy="2632954"/>
          </a:xfrm>
          <a:prstGeom prst="rect">
            <a:avLst/>
          </a:prstGeom>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C7F9147F-BEBA-1753-6CF6-EAD4F1DD87B3}"/>
              </a:ext>
            </a:extLst>
          </p:cNvPr>
          <p:cNvSpPr txBox="1"/>
          <p:nvPr/>
        </p:nvSpPr>
        <p:spPr>
          <a:xfrm>
            <a:off x="4358846" y="1283474"/>
            <a:ext cx="3422284" cy="369332"/>
          </a:xfrm>
          <a:prstGeom prst="rect">
            <a:avLst/>
          </a:prstGeom>
          <a:noFill/>
        </p:spPr>
        <p:txBody>
          <a:bodyPr wrap="none" rtlCol="0">
            <a:spAutoFit/>
          </a:bodyPr>
          <a:lstStyle/>
          <a:p>
            <a:r>
              <a:rPr lang="en-US" u="sng" dirty="0">
                <a:solidFill>
                  <a:schemeClr val="accent1"/>
                </a:solidFill>
              </a:rPr>
              <a:t>Test/develop and publish methods</a:t>
            </a:r>
          </a:p>
        </p:txBody>
      </p:sp>
      <p:sp>
        <p:nvSpPr>
          <p:cNvPr id="15" name="TextBox 14">
            <a:extLst>
              <a:ext uri="{FF2B5EF4-FFF2-40B4-BE49-F238E27FC236}">
                <a16:creationId xmlns:a16="http://schemas.microsoft.com/office/drawing/2014/main" id="{6A045BE9-5DB9-D281-6AC9-2E9CA916C276}"/>
              </a:ext>
            </a:extLst>
          </p:cNvPr>
          <p:cNvSpPr txBox="1"/>
          <p:nvPr/>
        </p:nvSpPr>
        <p:spPr>
          <a:xfrm>
            <a:off x="570691" y="1216719"/>
            <a:ext cx="2184124" cy="369332"/>
          </a:xfrm>
          <a:prstGeom prst="rect">
            <a:avLst/>
          </a:prstGeom>
          <a:noFill/>
        </p:spPr>
        <p:txBody>
          <a:bodyPr wrap="none" rtlCol="0">
            <a:spAutoFit/>
          </a:bodyPr>
          <a:lstStyle/>
          <a:p>
            <a:r>
              <a:rPr lang="en-US" u="sng" dirty="0">
                <a:solidFill>
                  <a:schemeClr val="accent1"/>
                </a:solidFill>
              </a:rPr>
              <a:t>Fund 20 laboratories:</a:t>
            </a:r>
          </a:p>
        </p:txBody>
      </p:sp>
      <p:sp>
        <p:nvSpPr>
          <p:cNvPr id="16" name="TextBox 15">
            <a:extLst>
              <a:ext uri="{FF2B5EF4-FFF2-40B4-BE49-F238E27FC236}">
                <a16:creationId xmlns:a16="http://schemas.microsoft.com/office/drawing/2014/main" id="{B971AB30-B7AF-2162-14E1-1617866D74FB}"/>
              </a:ext>
            </a:extLst>
          </p:cNvPr>
          <p:cNvSpPr txBox="1"/>
          <p:nvPr/>
        </p:nvSpPr>
        <p:spPr>
          <a:xfrm>
            <a:off x="570691" y="4699323"/>
            <a:ext cx="3063403" cy="369332"/>
          </a:xfrm>
          <a:prstGeom prst="rect">
            <a:avLst/>
          </a:prstGeom>
          <a:noFill/>
        </p:spPr>
        <p:txBody>
          <a:bodyPr wrap="none" rtlCol="0">
            <a:spAutoFit/>
          </a:bodyPr>
          <a:lstStyle/>
          <a:p>
            <a:r>
              <a:rPr lang="en-US" u="sng" dirty="0">
                <a:solidFill>
                  <a:schemeClr val="accent1"/>
                </a:solidFill>
              </a:rPr>
              <a:t>Develop new analysis pipeline:</a:t>
            </a:r>
          </a:p>
        </p:txBody>
      </p:sp>
      <p:pic>
        <p:nvPicPr>
          <p:cNvPr id="18" name="Picture 17">
            <a:extLst>
              <a:ext uri="{FF2B5EF4-FFF2-40B4-BE49-F238E27FC236}">
                <a16:creationId xmlns:a16="http://schemas.microsoft.com/office/drawing/2014/main" id="{6BF5F71C-6A43-2E43-9D51-2B95182FF397}"/>
              </a:ext>
            </a:extLst>
          </p:cNvPr>
          <p:cNvPicPr>
            <a:picLocks noChangeAspect="1"/>
          </p:cNvPicPr>
          <p:nvPr/>
        </p:nvPicPr>
        <p:blipFill rotWithShape="1">
          <a:blip r:embed="rId6">
            <a:extLst>
              <a:ext uri="{28A0092B-C50C-407E-A947-70E740481C1C}">
                <a14:useLocalDpi xmlns:a14="http://schemas.microsoft.com/office/drawing/2010/main" val="0"/>
              </a:ext>
            </a:extLst>
          </a:blip>
          <a:srcRect t="12942"/>
          <a:stretch/>
        </p:blipFill>
        <p:spPr>
          <a:xfrm>
            <a:off x="4873681" y="1776161"/>
            <a:ext cx="2446153" cy="2069191"/>
          </a:xfrm>
          <a:prstGeom prst="rect">
            <a:avLst/>
          </a:prstGeom>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C4149A55-DDD8-07C8-6223-B58D0DE1C366}"/>
              </a:ext>
            </a:extLst>
          </p:cNvPr>
          <p:cNvSpPr txBox="1"/>
          <p:nvPr/>
        </p:nvSpPr>
        <p:spPr>
          <a:xfrm>
            <a:off x="8185852" y="2012261"/>
            <a:ext cx="1529073" cy="369332"/>
          </a:xfrm>
          <a:prstGeom prst="rect">
            <a:avLst/>
          </a:prstGeom>
          <a:noFill/>
        </p:spPr>
        <p:txBody>
          <a:bodyPr wrap="none" rtlCol="0">
            <a:spAutoFit/>
          </a:bodyPr>
          <a:lstStyle/>
          <a:p>
            <a:r>
              <a:rPr lang="en-US" u="sng" dirty="0">
                <a:solidFill>
                  <a:schemeClr val="accent1"/>
                </a:solidFill>
              </a:rPr>
              <a:t>Visualize data:</a:t>
            </a:r>
          </a:p>
        </p:txBody>
      </p:sp>
      <p:sp>
        <p:nvSpPr>
          <p:cNvPr id="20" name="TextBox 19">
            <a:extLst>
              <a:ext uri="{FF2B5EF4-FFF2-40B4-BE49-F238E27FC236}">
                <a16:creationId xmlns:a16="http://schemas.microsoft.com/office/drawing/2014/main" id="{02EE4877-B85C-EDA1-23EA-9E89336CF41C}"/>
              </a:ext>
            </a:extLst>
          </p:cNvPr>
          <p:cNvSpPr txBox="1"/>
          <p:nvPr/>
        </p:nvSpPr>
        <p:spPr>
          <a:xfrm>
            <a:off x="7977667" y="5969000"/>
            <a:ext cx="4068230" cy="369332"/>
          </a:xfrm>
          <a:prstGeom prst="rect">
            <a:avLst/>
          </a:prstGeom>
          <a:noFill/>
        </p:spPr>
        <p:txBody>
          <a:bodyPr wrap="none" rtlCol="0">
            <a:spAutoFit/>
          </a:bodyPr>
          <a:lstStyle/>
          <a:p>
            <a:r>
              <a:rPr lang="en-US" dirty="0">
                <a:solidFill>
                  <a:schemeClr val="accent6"/>
                </a:solidFill>
              </a:rPr>
              <a:t>**Catch Maria Hoffmann’s talk tomorrow</a:t>
            </a:r>
          </a:p>
        </p:txBody>
      </p:sp>
    </p:spTree>
    <p:extLst>
      <p:ext uri="{BB962C8B-B14F-4D97-AF65-F5344CB8AC3E}">
        <p14:creationId xmlns:p14="http://schemas.microsoft.com/office/powerpoint/2010/main" val="1177353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81A3F-8CE5-B94A-1179-8FD745A27BD7}"/>
              </a:ext>
            </a:extLst>
          </p:cNvPr>
          <p:cNvSpPr>
            <a:spLocks noGrp="1"/>
          </p:cNvSpPr>
          <p:nvPr>
            <p:ph type="title"/>
          </p:nvPr>
        </p:nvSpPr>
        <p:spPr/>
        <p:txBody>
          <a:bodyPr/>
          <a:lstStyle/>
          <a:p>
            <a:r>
              <a:rPr lang="en-US" dirty="0"/>
              <a:t>10-year anniversary of GenomeTrakr!</a:t>
            </a:r>
          </a:p>
        </p:txBody>
      </p:sp>
      <p:pic>
        <p:nvPicPr>
          <p:cNvPr id="5" name="Content Placeholder 4">
            <a:extLst>
              <a:ext uri="{FF2B5EF4-FFF2-40B4-BE49-F238E27FC236}">
                <a16:creationId xmlns:a16="http://schemas.microsoft.com/office/drawing/2014/main" id="{3CF7B54B-ED30-23B2-D83F-6069C53BBB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2382" y="1455738"/>
            <a:ext cx="6633024" cy="4878387"/>
          </a:xfr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B769E177-C061-FE36-41F9-CF60B91B696C}"/>
              </a:ext>
            </a:extLst>
          </p:cNvPr>
          <p:cNvSpPr txBox="1"/>
          <p:nvPr/>
        </p:nvSpPr>
        <p:spPr>
          <a:xfrm>
            <a:off x="7672424" y="1440478"/>
            <a:ext cx="4191000" cy="4893647"/>
          </a:xfrm>
          <a:prstGeom prst="rect">
            <a:avLst/>
          </a:prstGeom>
          <a:noFill/>
        </p:spPr>
        <p:txBody>
          <a:bodyPr wrap="square" rtlCol="0">
            <a:spAutoFit/>
          </a:bodyPr>
          <a:lstStyle/>
          <a:p>
            <a:r>
              <a:rPr lang="en-US" dirty="0">
                <a:solidFill>
                  <a:schemeClr val="accent1"/>
                </a:solidFill>
              </a:rPr>
              <a:t>Fall 2012:</a:t>
            </a:r>
          </a:p>
          <a:p>
            <a:pPr marL="285750" indent="-285750">
              <a:buFont typeface="Arial" panose="020B0604020202020204" pitchFamily="34" charset="0"/>
              <a:buChar char="•"/>
            </a:pPr>
            <a:r>
              <a:rPr lang="en-US" dirty="0"/>
              <a:t>Submitted first </a:t>
            </a:r>
            <a:r>
              <a:rPr lang="en-US" dirty="0" err="1"/>
              <a:t>BioSamples</a:t>
            </a:r>
            <a:r>
              <a:rPr lang="en-US" dirty="0"/>
              <a:t> + raw sequence data to SRA and linked to a BioProject set up for the .</a:t>
            </a:r>
            <a:endParaRPr lang="en-US" i="1" dirty="0"/>
          </a:p>
          <a:p>
            <a:endParaRPr lang="en-US" dirty="0"/>
          </a:p>
          <a:p>
            <a:r>
              <a:rPr lang="en-US" sz="2400" u="sng" dirty="0">
                <a:solidFill>
                  <a:schemeClr val="accent1"/>
                </a:solidFill>
              </a:rPr>
              <a:t>A look back with two stories:</a:t>
            </a:r>
          </a:p>
          <a:p>
            <a:endParaRPr lang="en-US" dirty="0">
              <a:solidFill>
                <a:schemeClr val="accent1"/>
              </a:solidFill>
            </a:endParaRPr>
          </a:p>
          <a:p>
            <a:r>
              <a:rPr lang="en-US" dirty="0">
                <a:solidFill>
                  <a:schemeClr val="accent1"/>
                </a:solidFill>
              </a:rPr>
              <a:t>Spring 2013:</a:t>
            </a:r>
          </a:p>
          <a:p>
            <a:pPr marL="285750" indent="-285750">
              <a:buFont typeface="Arial" panose="020B0604020202020204" pitchFamily="34" charset="0"/>
              <a:buChar char="•"/>
            </a:pPr>
            <a:r>
              <a:rPr lang="en-US" dirty="0"/>
              <a:t>First presentation of project at GMI – data structure defined.</a:t>
            </a:r>
          </a:p>
          <a:p>
            <a:endParaRPr lang="en-US" dirty="0"/>
          </a:p>
          <a:p>
            <a:r>
              <a:rPr lang="en-US" dirty="0">
                <a:solidFill>
                  <a:schemeClr val="accent1"/>
                </a:solidFill>
              </a:rPr>
              <a:t>2013/2014:</a:t>
            </a:r>
          </a:p>
          <a:p>
            <a:pPr marL="285750" indent="-285750">
              <a:buFont typeface="Arial" panose="020B0604020202020204" pitchFamily="34" charset="0"/>
              <a:buChar char="•"/>
            </a:pPr>
            <a:r>
              <a:rPr lang="en-US" dirty="0"/>
              <a:t>Power of environmental reference database highlighted when we sequenced the spicy tuna outbreak </a:t>
            </a:r>
            <a:r>
              <a:rPr lang="en-US" i="1" dirty="0"/>
              <a:t>Salmonella</a:t>
            </a:r>
            <a:r>
              <a:rPr lang="en-US" dirty="0"/>
              <a:t> </a:t>
            </a:r>
            <a:r>
              <a:rPr lang="en-US" i="1" dirty="0"/>
              <a:t>enterica</a:t>
            </a:r>
            <a:r>
              <a:rPr lang="en-US" dirty="0"/>
              <a:t> subsp. </a:t>
            </a:r>
            <a:r>
              <a:rPr lang="en-US" i="1" dirty="0"/>
              <a:t>enterica</a:t>
            </a:r>
            <a:r>
              <a:rPr lang="en-US" dirty="0"/>
              <a:t> serovar Bareilly</a:t>
            </a:r>
          </a:p>
        </p:txBody>
      </p:sp>
      <p:sp>
        <p:nvSpPr>
          <p:cNvPr id="7" name="TextBox 6">
            <a:extLst>
              <a:ext uri="{FF2B5EF4-FFF2-40B4-BE49-F238E27FC236}">
                <a16:creationId xmlns:a16="http://schemas.microsoft.com/office/drawing/2014/main" id="{37F557FA-BAA7-0329-D4C9-FBEECA02F0FC}"/>
              </a:ext>
            </a:extLst>
          </p:cNvPr>
          <p:cNvSpPr txBox="1"/>
          <p:nvPr/>
        </p:nvSpPr>
        <p:spPr>
          <a:xfrm>
            <a:off x="1695450" y="6438900"/>
            <a:ext cx="4066370" cy="369332"/>
          </a:xfrm>
          <a:prstGeom prst="rect">
            <a:avLst/>
          </a:prstGeom>
          <a:noFill/>
        </p:spPr>
        <p:txBody>
          <a:bodyPr wrap="none" rtlCol="0">
            <a:spAutoFit/>
          </a:bodyPr>
          <a:lstStyle/>
          <a:p>
            <a:r>
              <a:rPr lang="en-US" dirty="0"/>
              <a:t>summarizing data from FDA + 4 state labs</a:t>
            </a:r>
          </a:p>
        </p:txBody>
      </p:sp>
    </p:spTree>
    <p:extLst>
      <p:ext uri="{BB962C8B-B14F-4D97-AF65-F5344CB8AC3E}">
        <p14:creationId xmlns:p14="http://schemas.microsoft.com/office/powerpoint/2010/main" val="102651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diagram&#10;&#10;Description automatically generated">
            <a:extLst>
              <a:ext uri="{FF2B5EF4-FFF2-40B4-BE49-F238E27FC236}">
                <a16:creationId xmlns:a16="http://schemas.microsoft.com/office/drawing/2014/main" id="{CE34952C-AB86-0DC3-6903-0D405F35D5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552" y="-12700"/>
            <a:ext cx="9116786" cy="6858000"/>
          </a:xfrm>
          <a:prstGeom prst="rect">
            <a:avLst/>
          </a:prstGeom>
        </p:spPr>
      </p:pic>
    </p:spTree>
    <p:extLst>
      <p:ext uri="{BB962C8B-B14F-4D97-AF65-F5344CB8AC3E}">
        <p14:creationId xmlns:p14="http://schemas.microsoft.com/office/powerpoint/2010/main" val="117173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835DD496-4BA5-CC81-F85C-F40AE01192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296" y="-6350"/>
            <a:ext cx="9105408" cy="6858000"/>
          </a:xfrm>
          <a:prstGeom prst="rect">
            <a:avLst/>
          </a:prstGeom>
        </p:spPr>
      </p:pic>
    </p:spTree>
    <p:extLst>
      <p:ext uri="{BB962C8B-B14F-4D97-AF65-F5344CB8AC3E}">
        <p14:creationId xmlns:p14="http://schemas.microsoft.com/office/powerpoint/2010/main" val="2646123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an 38">
            <a:extLst>
              <a:ext uri="{FF2B5EF4-FFF2-40B4-BE49-F238E27FC236}">
                <a16:creationId xmlns:a16="http://schemas.microsoft.com/office/drawing/2014/main" id="{8A24E763-2381-E9C8-ABC6-BF276BAEFA0C}"/>
              </a:ext>
            </a:extLst>
          </p:cNvPr>
          <p:cNvSpPr/>
          <p:nvPr/>
        </p:nvSpPr>
        <p:spPr>
          <a:xfrm>
            <a:off x="3657614" y="2355454"/>
            <a:ext cx="2247240" cy="2249356"/>
          </a:xfrm>
          <a:prstGeom prst="can">
            <a:avLst/>
          </a:prstGeom>
          <a:solidFill>
            <a:schemeClr val="accent1">
              <a:lumMod val="20000"/>
              <a:lumOff val="80000"/>
              <a:alpha val="29000"/>
            </a:schemeClr>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19CD7E6-0A81-C31B-44AF-98C05B0A418A}"/>
              </a:ext>
            </a:extLst>
          </p:cNvPr>
          <p:cNvSpPr>
            <a:spLocks noGrp="1"/>
          </p:cNvSpPr>
          <p:nvPr>
            <p:ph type="title"/>
          </p:nvPr>
        </p:nvSpPr>
        <p:spPr/>
        <p:txBody>
          <a:bodyPr>
            <a:noAutofit/>
          </a:bodyPr>
          <a:lstStyle/>
          <a:p>
            <a:r>
              <a:rPr lang="en-US" sz="3200" dirty="0"/>
              <a:t>“Pathogen data object model”, Initial GT data structure now recommended for all pathogens:</a:t>
            </a:r>
          </a:p>
        </p:txBody>
      </p:sp>
      <p:pic>
        <p:nvPicPr>
          <p:cNvPr id="3" name="Picture 2">
            <a:extLst>
              <a:ext uri="{FF2B5EF4-FFF2-40B4-BE49-F238E27FC236}">
                <a16:creationId xmlns:a16="http://schemas.microsoft.com/office/drawing/2014/main" id="{5DCDF3E9-1757-4DA5-AB39-AB4E22328476}"/>
              </a:ext>
            </a:extLst>
          </p:cNvPr>
          <p:cNvPicPr>
            <a:picLocks noChangeAspect="1"/>
          </p:cNvPicPr>
          <p:nvPr/>
        </p:nvPicPr>
        <p:blipFill rotWithShape="1">
          <a:blip r:embed="rId2"/>
          <a:srcRect r="15301"/>
          <a:stretch/>
        </p:blipFill>
        <p:spPr>
          <a:xfrm>
            <a:off x="9736077" y="1588023"/>
            <a:ext cx="1536352" cy="1033617"/>
          </a:xfrm>
          <a:prstGeom prst="rect">
            <a:avLst/>
          </a:prstGeom>
        </p:spPr>
      </p:pic>
      <p:sp>
        <p:nvSpPr>
          <p:cNvPr id="4" name="Rounded Rectangle 3">
            <a:extLst>
              <a:ext uri="{FF2B5EF4-FFF2-40B4-BE49-F238E27FC236}">
                <a16:creationId xmlns:a16="http://schemas.microsoft.com/office/drawing/2014/main" id="{E7146F8B-5AAA-1DA3-ADF5-55AF49BC8E48}"/>
              </a:ext>
            </a:extLst>
          </p:cNvPr>
          <p:cNvSpPr/>
          <p:nvPr/>
        </p:nvSpPr>
        <p:spPr>
          <a:xfrm>
            <a:off x="3657614" y="3089323"/>
            <a:ext cx="2247240" cy="9668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9DDA2B4-A792-E9CD-98EC-7FD7EFB347D5}"/>
              </a:ext>
            </a:extLst>
          </p:cNvPr>
          <p:cNvSpPr/>
          <p:nvPr/>
        </p:nvSpPr>
        <p:spPr>
          <a:xfrm>
            <a:off x="171225" y="1297174"/>
            <a:ext cx="1909753" cy="4539359"/>
          </a:xfrm>
          <a:prstGeom prst="rect">
            <a:avLst/>
          </a:prstGeom>
          <a:solidFill>
            <a:schemeClr val="accent1">
              <a:lumMod val="20000"/>
              <a:lumOff val="80000"/>
              <a:alpha val="1197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Germ with solid fill">
            <a:extLst>
              <a:ext uri="{FF2B5EF4-FFF2-40B4-BE49-F238E27FC236}">
                <a16:creationId xmlns:a16="http://schemas.microsoft.com/office/drawing/2014/main" id="{25C1D9DB-4B35-0D7F-CED8-6D3D023F0A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0176" y="1554100"/>
            <a:ext cx="378263" cy="378263"/>
          </a:xfrm>
          <a:prstGeom prst="rect">
            <a:avLst/>
          </a:prstGeom>
        </p:spPr>
      </p:pic>
      <p:pic>
        <p:nvPicPr>
          <p:cNvPr id="7" name="Graphic 6" descr="Germ with solid fill">
            <a:extLst>
              <a:ext uri="{FF2B5EF4-FFF2-40B4-BE49-F238E27FC236}">
                <a16:creationId xmlns:a16="http://schemas.microsoft.com/office/drawing/2014/main" id="{8C1091A4-0142-7A84-E3AF-43861B141E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0346" y="1584718"/>
            <a:ext cx="317026" cy="317026"/>
          </a:xfrm>
          <a:prstGeom prst="rect">
            <a:avLst/>
          </a:prstGeom>
        </p:spPr>
      </p:pic>
      <p:pic>
        <p:nvPicPr>
          <p:cNvPr id="8" name="Graphic 7" descr="Covid-19 with solid fill">
            <a:extLst>
              <a:ext uri="{FF2B5EF4-FFF2-40B4-BE49-F238E27FC236}">
                <a16:creationId xmlns:a16="http://schemas.microsoft.com/office/drawing/2014/main" id="{4217DD4B-1856-AFAF-9D8D-1212DF7A3D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9279" y="1569849"/>
            <a:ext cx="346764" cy="346764"/>
          </a:xfrm>
          <a:prstGeom prst="rect">
            <a:avLst/>
          </a:prstGeom>
        </p:spPr>
      </p:pic>
      <p:pic>
        <p:nvPicPr>
          <p:cNvPr id="9" name="Graphic 8" descr="Germ with solid fill">
            <a:extLst>
              <a:ext uri="{FF2B5EF4-FFF2-40B4-BE49-F238E27FC236}">
                <a16:creationId xmlns:a16="http://schemas.microsoft.com/office/drawing/2014/main" id="{09DFEDFF-B0E5-3C20-B6FB-125EE896DE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97951" y="1570330"/>
            <a:ext cx="345802" cy="345802"/>
          </a:xfrm>
          <a:prstGeom prst="rect">
            <a:avLst/>
          </a:prstGeom>
        </p:spPr>
      </p:pic>
      <p:sp>
        <p:nvSpPr>
          <p:cNvPr id="10" name="TextBox 9">
            <a:extLst>
              <a:ext uri="{FF2B5EF4-FFF2-40B4-BE49-F238E27FC236}">
                <a16:creationId xmlns:a16="http://schemas.microsoft.com/office/drawing/2014/main" id="{3B4CE4B3-7E04-A073-A437-4BBB4ECCE86F}"/>
              </a:ext>
            </a:extLst>
          </p:cNvPr>
          <p:cNvSpPr txBox="1"/>
          <p:nvPr/>
        </p:nvSpPr>
        <p:spPr>
          <a:xfrm>
            <a:off x="884624" y="2232324"/>
            <a:ext cx="1186222" cy="307777"/>
          </a:xfrm>
          <a:prstGeom prst="rect">
            <a:avLst/>
          </a:prstGeom>
          <a:noFill/>
        </p:spPr>
        <p:txBody>
          <a:bodyPr wrap="square" rtlCol="0">
            <a:spAutoFit/>
          </a:bodyPr>
          <a:lstStyle/>
          <a:p>
            <a:pPr algn="r"/>
            <a:r>
              <a:rPr lang="en-US" sz="1400" dirty="0"/>
              <a:t>Academia</a:t>
            </a:r>
          </a:p>
        </p:txBody>
      </p:sp>
      <p:sp>
        <p:nvSpPr>
          <p:cNvPr id="11" name="TextBox 10">
            <a:extLst>
              <a:ext uri="{FF2B5EF4-FFF2-40B4-BE49-F238E27FC236}">
                <a16:creationId xmlns:a16="http://schemas.microsoft.com/office/drawing/2014/main" id="{44C4F6A5-22C2-B6BF-0D18-E2F803E5E8E6}"/>
              </a:ext>
            </a:extLst>
          </p:cNvPr>
          <p:cNvSpPr txBox="1"/>
          <p:nvPr/>
        </p:nvSpPr>
        <p:spPr>
          <a:xfrm>
            <a:off x="919570" y="3369505"/>
            <a:ext cx="1151276" cy="523220"/>
          </a:xfrm>
          <a:prstGeom prst="rect">
            <a:avLst/>
          </a:prstGeom>
          <a:noFill/>
        </p:spPr>
        <p:txBody>
          <a:bodyPr wrap="none" rtlCol="0">
            <a:spAutoFit/>
          </a:bodyPr>
          <a:lstStyle/>
          <a:p>
            <a:pPr algn="r"/>
            <a:r>
              <a:rPr lang="en-US" sz="1400" dirty="0"/>
              <a:t>Public Health</a:t>
            </a:r>
          </a:p>
          <a:p>
            <a:pPr algn="r"/>
            <a:r>
              <a:rPr lang="en-US" sz="1400" dirty="0"/>
              <a:t>agencies</a:t>
            </a:r>
          </a:p>
        </p:txBody>
      </p:sp>
      <p:sp>
        <p:nvSpPr>
          <p:cNvPr id="12" name="TextBox 11">
            <a:extLst>
              <a:ext uri="{FF2B5EF4-FFF2-40B4-BE49-F238E27FC236}">
                <a16:creationId xmlns:a16="http://schemas.microsoft.com/office/drawing/2014/main" id="{7A13F765-4ED5-8AA2-1382-D3B8CCC6CCE8}"/>
              </a:ext>
            </a:extLst>
          </p:cNvPr>
          <p:cNvSpPr txBox="1"/>
          <p:nvPr/>
        </p:nvSpPr>
        <p:spPr>
          <a:xfrm>
            <a:off x="1282938" y="5213777"/>
            <a:ext cx="787908" cy="307777"/>
          </a:xfrm>
          <a:prstGeom prst="rect">
            <a:avLst/>
          </a:prstGeom>
          <a:noFill/>
        </p:spPr>
        <p:txBody>
          <a:bodyPr wrap="none" rtlCol="0">
            <a:spAutoFit/>
          </a:bodyPr>
          <a:lstStyle/>
          <a:p>
            <a:pPr algn="r"/>
            <a:r>
              <a:rPr lang="en-US" sz="1400" dirty="0"/>
              <a:t>Industry</a:t>
            </a:r>
          </a:p>
        </p:txBody>
      </p:sp>
      <p:sp>
        <p:nvSpPr>
          <p:cNvPr id="13" name="TextBox 12">
            <a:extLst>
              <a:ext uri="{FF2B5EF4-FFF2-40B4-BE49-F238E27FC236}">
                <a16:creationId xmlns:a16="http://schemas.microsoft.com/office/drawing/2014/main" id="{46F4E5AC-C9F6-4E27-CFB8-9EC05CACBA16}"/>
              </a:ext>
            </a:extLst>
          </p:cNvPr>
          <p:cNvSpPr txBox="1"/>
          <p:nvPr/>
        </p:nvSpPr>
        <p:spPr>
          <a:xfrm>
            <a:off x="1215099" y="4076595"/>
            <a:ext cx="855747" cy="307777"/>
          </a:xfrm>
          <a:prstGeom prst="rect">
            <a:avLst/>
          </a:prstGeom>
          <a:noFill/>
        </p:spPr>
        <p:txBody>
          <a:bodyPr wrap="none" rtlCol="0">
            <a:spAutoFit/>
          </a:bodyPr>
          <a:lstStyle/>
          <a:p>
            <a:pPr algn="r"/>
            <a:r>
              <a:rPr lang="en-US" sz="1400" dirty="0"/>
              <a:t>Hospitals</a:t>
            </a:r>
          </a:p>
        </p:txBody>
      </p:sp>
      <p:sp>
        <p:nvSpPr>
          <p:cNvPr id="14" name="TextBox 13">
            <a:extLst>
              <a:ext uri="{FF2B5EF4-FFF2-40B4-BE49-F238E27FC236}">
                <a16:creationId xmlns:a16="http://schemas.microsoft.com/office/drawing/2014/main" id="{561353A5-BE57-CA58-7923-2D6A69E1CE89}"/>
              </a:ext>
            </a:extLst>
          </p:cNvPr>
          <p:cNvSpPr txBox="1"/>
          <p:nvPr/>
        </p:nvSpPr>
        <p:spPr>
          <a:xfrm>
            <a:off x="7603337" y="2974132"/>
            <a:ext cx="2939972" cy="1169551"/>
          </a:xfrm>
          <a:prstGeom prst="rect">
            <a:avLst/>
          </a:prstGeom>
          <a:noFill/>
        </p:spPr>
        <p:txBody>
          <a:bodyPr wrap="none" rtlCol="0">
            <a:spAutoFit/>
          </a:bodyPr>
          <a:lstStyle/>
          <a:p>
            <a:r>
              <a:rPr lang="en-US" sz="1400" b="1" dirty="0"/>
              <a:t>Phylogeny / </a:t>
            </a:r>
            <a:r>
              <a:rPr lang="en-US" sz="1400" b="1" dirty="0" err="1"/>
              <a:t>phylodynamics</a:t>
            </a:r>
            <a:endParaRPr lang="en-US" sz="1400" b="1" dirty="0"/>
          </a:p>
          <a:p>
            <a:pPr marL="285750" indent="-285750">
              <a:buFont typeface="Arial" panose="020B0604020202020204" pitchFamily="34" charset="0"/>
              <a:buChar char="•"/>
            </a:pPr>
            <a:r>
              <a:rPr lang="en-US" sz="1400" dirty="0" err="1"/>
              <a:t>wgMLST</a:t>
            </a:r>
            <a:r>
              <a:rPr lang="en-US" sz="1400" dirty="0"/>
              <a:t> Clustering</a:t>
            </a:r>
          </a:p>
          <a:p>
            <a:pPr marL="285750" indent="-285750">
              <a:buFont typeface="Arial" panose="020B0604020202020204" pitchFamily="34" charset="0"/>
              <a:buChar char="•"/>
            </a:pPr>
            <a:r>
              <a:rPr lang="en-US" sz="1400" dirty="0"/>
              <a:t>phylogenetic tree inference</a:t>
            </a:r>
          </a:p>
          <a:p>
            <a:pPr marL="285750" indent="-285750">
              <a:buFont typeface="Arial" panose="020B0604020202020204" pitchFamily="34" charset="0"/>
              <a:buChar char="•"/>
            </a:pPr>
            <a:r>
              <a:rPr lang="en-US" sz="1400" dirty="0"/>
              <a:t>molecular evolution / selection</a:t>
            </a:r>
          </a:p>
          <a:p>
            <a:pPr marL="285750" indent="-285750">
              <a:buFont typeface="Arial" panose="020B0604020202020204" pitchFamily="34" charset="0"/>
              <a:buChar char="•"/>
            </a:pPr>
            <a:r>
              <a:rPr lang="en-US" sz="1400" dirty="0"/>
              <a:t>new variant/lineage identification</a:t>
            </a:r>
          </a:p>
        </p:txBody>
      </p:sp>
      <p:sp>
        <p:nvSpPr>
          <p:cNvPr id="15" name="TextBox 14">
            <a:extLst>
              <a:ext uri="{FF2B5EF4-FFF2-40B4-BE49-F238E27FC236}">
                <a16:creationId xmlns:a16="http://schemas.microsoft.com/office/drawing/2014/main" id="{AA6418B8-71C3-29E5-E05C-5EA020F668B8}"/>
              </a:ext>
            </a:extLst>
          </p:cNvPr>
          <p:cNvSpPr txBox="1"/>
          <p:nvPr/>
        </p:nvSpPr>
        <p:spPr>
          <a:xfrm>
            <a:off x="7603337" y="1282804"/>
            <a:ext cx="2472472" cy="1384995"/>
          </a:xfrm>
          <a:prstGeom prst="rect">
            <a:avLst/>
          </a:prstGeom>
          <a:noFill/>
        </p:spPr>
        <p:txBody>
          <a:bodyPr wrap="none" rtlCol="0">
            <a:spAutoFit/>
          </a:bodyPr>
          <a:lstStyle/>
          <a:p>
            <a:r>
              <a:rPr lang="en-US" sz="1400" b="1" dirty="0"/>
              <a:t>Genotyping assays</a:t>
            </a:r>
          </a:p>
          <a:p>
            <a:pPr marL="285750" indent="-285750">
              <a:buFont typeface="Arial" panose="020B0604020202020204" pitchFamily="34" charset="0"/>
              <a:buChar char="•"/>
            </a:pPr>
            <a:r>
              <a:rPr lang="en-US" sz="1400" dirty="0"/>
              <a:t>Antibiotic resistance</a:t>
            </a:r>
          </a:p>
          <a:p>
            <a:pPr marL="285750" indent="-285750">
              <a:buFont typeface="Arial" panose="020B0604020202020204" pitchFamily="34" charset="0"/>
              <a:buChar char="•"/>
            </a:pPr>
            <a:r>
              <a:rPr lang="en-US" sz="1400" dirty="0"/>
              <a:t>Serotyping / sequence type</a:t>
            </a:r>
          </a:p>
          <a:p>
            <a:pPr marL="285750" indent="-285750">
              <a:buFont typeface="Arial" panose="020B0604020202020204" pitchFamily="34" charset="0"/>
              <a:buChar char="•"/>
            </a:pPr>
            <a:r>
              <a:rPr lang="en-US" sz="1400" dirty="0"/>
              <a:t>virulence predictions</a:t>
            </a:r>
          </a:p>
          <a:p>
            <a:pPr marL="285750" indent="-285750">
              <a:buFont typeface="Arial" panose="020B0604020202020204" pitchFamily="34" charset="0"/>
              <a:buChar char="•"/>
            </a:pPr>
            <a:r>
              <a:rPr lang="en-US" sz="1400" dirty="0"/>
              <a:t>stress tolerance</a:t>
            </a:r>
          </a:p>
          <a:p>
            <a:pPr marL="285750" indent="-285750">
              <a:buFont typeface="Arial" panose="020B0604020202020204" pitchFamily="34" charset="0"/>
              <a:buChar char="•"/>
            </a:pPr>
            <a:r>
              <a:rPr lang="en-US" sz="1400" dirty="0"/>
              <a:t>genotype screening</a:t>
            </a:r>
          </a:p>
        </p:txBody>
      </p:sp>
      <p:sp>
        <p:nvSpPr>
          <p:cNvPr id="16" name="TextBox 15">
            <a:extLst>
              <a:ext uri="{FF2B5EF4-FFF2-40B4-BE49-F238E27FC236}">
                <a16:creationId xmlns:a16="http://schemas.microsoft.com/office/drawing/2014/main" id="{03DF9522-EE2A-4189-7857-721C74627650}"/>
              </a:ext>
            </a:extLst>
          </p:cNvPr>
          <p:cNvSpPr txBox="1"/>
          <p:nvPr/>
        </p:nvSpPr>
        <p:spPr>
          <a:xfrm>
            <a:off x="965415" y="2662415"/>
            <a:ext cx="1105431" cy="523220"/>
          </a:xfrm>
          <a:prstGeom prst="rect">
            <a:avLst/>
          </a:prstGeom>
          <a:noFill/>
        </p:spPr>
        <p:txBody>
          <a:bodyPr wrap="none" rtlCol="0">
            <a:spAutoFit/>
          </a:bodyPr>
          <a:lstStyle/>
          <a:p>
            <a:pPr algn="r"/>
            <a:r>
              <a:rPr lang="en-US" sz="1400" dirty="0"/>
              <a:t>Government</a:t>
            </a:r>
          </a:p>
          <a:p>
            <a:pPr algn="r"/>
            <a:r>
              <a:rPr lang="en-US" sz="1400" dirty="0"/>
              <a:t>research</a:t>
            </a:r>
          </a:p>
        </p:txBody>
      </p:sp>
      <p:sp>
        <p:nvSpPr>
          <p:cNvPr id="17" name="TextBox 16">
            <a:extLst>
              <a:ext uri="{FF2B5EF4-FFF2-40B4-BE49-F238E27FC236}">
                <a16:creationId xmlns:a16="http://schemas.microsoft.com/office/drawing/2014/main" id="{E963F300-5EEF-0CAF-03BD-1087AA074B52}"/>
              </a:ext>
            </a:extLst>
          </p:cNvPr>
          <p:cNvSpPr txBox="1"/>
          <p:nvPr/>
        </p:nvSpPr>
        <p:spPr>
          <a:xfrm>
            <a:off x="1124433" y="4506686"/>
            <a:ext cx="946413" cy="523220"/>
          </a:xfrm>
          <a:prstGeom prst="rect">
            <a:avLst/>
          </a:prstGeom>
          <a:noFill/>
        </p:spPr>
        <p:txBody>
          <a:bodyPr wrap="none" rtlCol="0">
            <a:spAutoFit/>
          </a:bodyPr>
          <a:lstStyle/>
          <a:p>
            <a:pPr algn="r"/>
            <a:r>
              <a:rPr lang="en-US" sz="1400" dirty="0"/>
              <a:t>Veterinary</a:t>
            </a:r>
          </a:p>
          <a:p>
            <a:pPr algn="r"/>
            <a:r>
              <a:rPr lang="en-US" sz="1400" dirty="0"/>
              <a:t>clinics</a:t>
            </a:r>
          </a:p>
        </p:txBody>
      </p:sp>
      <p:sp>
        <p:nvSpPr>
          <p:cNvPr id="18" name="TextBox 17">
            <a:extLst>
              <a:ext uri="{FF2B5EF4-FFF2-40B4-BE49-F238E27FC236}">
                <a16:creationId xmlns:a16="http://schemas.microsoft.com/office/drawing/2014/main" id="{F8C8FA01-6EF2-D08E-48BD-9B732699DA98}"/>
              </a:ext>
            </a:extLst>
          </p:cNvPr>
          <p:cNvSpPr txBox="1"/>
          <p:nvPr/>
        </p:nvSpPr>
        <p:spPr>
          <a:xfrm>
            <a:off x="3772017" y="3154070"/>
            <a:ext cx="2301985" cy="830997"/>
          </a:xfrm>
          <a:prstGeom prst="rect">
            <a:avLst/>
          </a:prstGeom>
          <a:noFill/>
        </p:spPr>
        <p:txBody>
          <a:bodyPr wrap="square" rtlCol="0">
            <a:spAutoFit/>
          </a:bodyPr>
          <a:lstStyle/>
          <a:p>
            <a:r>
              <a:rPr lang="en-US" sz="1200" dirty="0">
                <a:latin typeface="Courier" pitchFamily="2" charset="0"/>
              </a:rPr>
              <a:t>BioProject</a:t>
            </a:r>
          </a:p>
          <a:p>
            <a:pPr lvl="1"/>
            <a:r>
              <a:rPr lang="en-US" sz="1200" dirty="0">
                <a:latin typeface="Courier" pitchFamily="2" charset="0"/>
              </a:rPr>
              <a:t>BioSample</a:t>
            </a:r>
          </a:p>
          <a:p>
            <a:pPr lvl="2"/>
            <a:r>
              <a:rPr lang="en-US" sz="1200" dirty="0">
                <a:latin typeface="Courier" pitchFamily="2" charset="0"/>
              </a:rPr>
              <a:t>raw reads</a:t>
            </a:r>
          </a:p>
          <a:p>
            <a:pPr lvl="2"/>
            <a:r>
              <a:rPr lang="en-US" sz="1200" dirty="0">
                <a:latin typeface="Courier" pitchFamily="2" charset="0"/>
              </a:rPr>
              <a:t>assembly</a:t>
            </a:r>
          </a:p>
        </p:txBody>
      </p:sp>
      <p:sp>
        <p:nvSpPr>
          <p:cNvPr id="19" name="TextBox 18">
            <a:extLst>
              <a:ext uri="{FF2B5EF4-FFF2-40B4-BE49-F238E27FC236}">
                <a16:creationId xmlns:a16="http://schemas.microsoft.com/office/drawing/2014/main" id="{38CA77BA-98AB-D785-B2AC-569ADDBDD4F5}"/>
              </a:ext>
            </a:extLst>
          </p:cNvPr>
          <p:cNvSpPr txBox="1"/>
          <p:nvPr/>
        </p:nvSpPr>
        <p:spPr>
          <a:xfrm>
            <a:off x="4652091" y="2509459"/>
            <a:ext cx="763351" cy="369332"/>
          </a:xfrm>
          <a:prstGeom prst="rect">
            <a:avLst/>
          </a:prstGeom>
          <a:noFill/>
          <a:ln>
            <a:noFill/>
          </a:ln>
        </p:spPr>
        <p:txBody>
          <a:bodyPr wrap="none" rtlCol="0">
            <a:spAutoFit/>
          </a:bodyPr>
          <a:lstStyle/>
          <a:p>
            <a:r>
              <a:rPr lang="en-US" dirty="0"/>
              <a:t>INSDC</a:t>
            </a:r>
          </a:p>
        </p:txBody>
      </p:sp>
      <p:grpSp>
        <p:nvGrpSpPr>
          <p:cNvPr id="20" name="Group 19">
            <a:extLst>
              <a:ext uri="{FF2B5EF4-FFF2-40B4-BE49-F238E27FC236}">
                <a16:creationId xmlns:a16="http://schemas.microsoft.com/office/drawing/2014/main" id="{0CC0182D-8DE9-693C-3E30-CC42DBC22FA5}"/>
              </a:ext>
            </a:extLst>
          </p:cNvPr>
          <p:cNvGrpSpPr/>
          <p:nvPr/>
        </p:nvGrpSpPr>
        <p:grpSpPr>
          <a:xfrm>
            <a:off x="2333145" y="2930393"/>
            <a:ext cx="1095812" cy="1284555"/>
            <a:chOff x="3774055" y="1286539"/>
            <a:chExt cx="1095812" cy="1284555"/>
          </a:xfrm>
        </p:grpSpPr>
        <p:pic>
          <p:nvPicPr>
            <p:cNvPr id="21" name="Graphic 20" descr="DNA with solid fill">
              <a:extLst>
                <a:ext uri="{FF2B5EF4-FFF2-40B4-BE49-F238E27FC236}">
                  <a16:creationId xmlns:a16="http://schemas.microsoft.com/office/drawing/2014/main" id="{DC68ED79-A396-9D03-1A76-18A1ABF4DAE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36009" y="1386043"/>
              <a:ext cx="374111" cy="374111"/>
            </a:xfrm>
            <a:prstGeom prst="rect">
              <a:avLst/>
            </a:prstGeom>
          </p:spPr>
        </p:pic>
        <p:sp>
          <p:nvSpPr>
            <p:cNvPr id="22" name="TextBox 21">
              <a:extLst>
                <a:ext uri="{FF2B5EF4-FFF2-40B4-BE49-F238E27FC236}">
                  <a16:creationId xmlns:a16="http://schemas.microsoft.com/office/drawing/2014/main" id="{95EE5EE0-6E1D-2D2C-7719-AC191489DDC6}"/>
                </a:ext>
              </a:extLst>
            </p:cNvPr>
            <p:cNvSpPr txBox="1"/>
            <p:nvPr/>
          </p:nvSpPr>
          <p:spPr>
            <a:xfrm>
              <a:off x="3831374" y="1678466"/>
              <a:ext cx="994952" cy="830997"/>
            </a:xfrm>
            <a:prstGeom prst="rect">
              <a:avLst/>
            </a:prstGeom>
            <a:noFill/>
          </p:spPr>
          <p:txBody>
            <a:bodyPr wrap="none" rtlCol="0">
              <a:spAutoFit/>
            </a:bodyPr>
            <a:lstStyle/>
            <a:p>
              <a:pPr algn="ctr"/>
              <a:r>
                <a:rPr lang="en-US" sz="2000" dirty="0"/>
                <a:t>+</a:t>
              </a:r>
            </a:p>
            <a:p>
              <a:pPr algn="ctr"/>
              <a:r>
                <a:rPr lang="en-US" sz="1400" dirty="0"/>
                <a:t>contextual </a:t>
              </a:r>
            </a:p>
            <a:p>
              <a:pPr algn="ctr"/>
              <a:r>
                <a:rPr lang="en-US" sz="1400" dirty="0"/>
                <a:t>data</a:t>
              </a:r>
            </a:p>
          </p:txBody>
        </p:sp>
        <p:sp>
          <p:nvSpPr>
            <p:cNvPr id="23" name="Rounded Rectangle 22">
              <a:extLst>
                <a:ext uri="{FF2B5EF4-FFF2-40B4-BE49-F238E27FC236}">
                  <a16:creationId xmlns:a16="http://schemas.microsoft.com/office/drawing/2014/main" id="{5DB41550-768E-BA78-B76C-F1EF087D3357}"/>
                </a:ext>
              </a:extLst>
            </p:cNvPr>
            <p:cNvSpPr/>
            <p:nvPr/>
          </p:nvSpPr>
          <p:spPr>
            <a:xfrm>
              <a:off x="3774055" y="1286539"/>
              <a:ext cx="1095812" cy="128455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Graphic 23" descr="Hospital outline">
            <a:extLst>
              <a:ext uri="{FF2B5EF4-FFF2-40B4-BE49-F238E27FC236}">
                <a16:creationId xmlns:a16="http://schemas.microsoft.com/office/drawing/2014/main" id="{B52B3738-D0A4-BE12-69B4-BFE4CB91E02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1226" y="3790278"/>
            <a:ext cx="914400" cy="914400"/>
          </a:xfrm>
          <a:prstGeom prst="rect">
            <a:avLst/>
          </a:prstGeom>
        </p:spPr>
      </p:pic>
      <p:pic>
        <p:nvPicPr>
          <p:cNvPr id="25" name="Graphic 24" descr="Schoolhouse outline">
            <a:extLst>
              <a:ext uri="{FF2B5EF4-FFF2-40B4-BE49-F238E27FC236}">
                <a16:creationId xmlns:a16="http://schemas.microsoft.com/office/drawing/2014/main" id="{BF78CDD0-3F79-CB00-C525-F2AA0A1154B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1226" y="2121275"/>
            <a:ext cx="914400" cy="914400"/>
          </a:xfrm>
          <a:prstGeom prst="rect">
            <a:avLst/>
          </a:prstGeom>
        </p:spPr>
      </p:pic>
      <p:pic>
        <p:nvPicPr>
          <p:cNvPr id="26" name="Graphic 25" descr="Beaker outline">
            <a:extLst>
              <a:ext uri="{FF2B5EF4-FFF2-40B4-BE49-F238E27FC236}">
                <a16:creationId xmlns:a16="http://schemas.microsoft.com/office/drawing/2014/main" id="{FB22C132-7025-6BC3-27A2-ACF694B03E5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05261" y="3089811"/>
            <a:ext cx="646331" cy="646331"/>
          </a:xfrm>
          <a:prstGeom prst="rect">
            <a:avLst/>
          </a:prstGeom>
        </p:spPr>
      </p:pic>
      <p:pic>
        <p:nvPicPr>
          <p:cNvPr id="27" name="Graphic 26" descr="Production outline">
            <a:extLst>
              <a:ext uri="{FF2B5EF4-FFF2-40B4-BE49-F238E27FC236}">
                <a16:creationId xmlns:a16="http://schemas.microsoft.com/office/drawing/2014/main" id="{9DB10675-B0A6-E885-761A-0F64F48B1C8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71226" y="4758815"/>
            <a:ext cx="914400" cy="914400"/>
          </a:xfrm>
          <a:prstGeom prst="rect">
            <a:avLst/>
          </a:prstGeom>
        </p:spPr>
      </p:pic>
      <p:cxnSp>
        <p:nvCxnSpPr>
          <p:cNvPr id="28" name="Straight Arrow Connector 27">
            <a:extLst>
              <a:ext uri="{FF2B5EF4-FFF2-40B4-BE49-F238E27FC236}">
                <a16:creationId xmlns:a16="http://schemas.microsoft.com/office/drawing/2014/main" id="{27BA2ABB-3A4A-DAC3-1343-8443A330829F}"/>
              </a:ext>
            </a:extLst>
          </p:cNvPr>
          <p:cNvCxnSpPr>
            <a:cxnSpLocks/>
            <a:stCxn id="5" idx="3"/>
            <a:endCxn id="23" idx="1"/>
          </p:cNvCxnSpPr>
          <p:nvPr/>
        </p:nvCxnSpPr>
        <p:spPr>
          <a:xfrm>
            <a:off x="2080978" y="3566854"/>
            <a:ext cx="252167" cy="5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C33AEDF-B7D1-17D9-8F24-2C5E562E8C24}"/>
              </a:ext>
            </a:extLst>
          </p:cNvPr>
          <p:cNvCxnSpPr>
            <a:cxnSpLocks/>
            <a:stCxn id="23" idx="3"/>
            <a:endCxn id="4" idx="1"/>
          </p:cNvCxnSpPr>
          <p:nvPr/>
        </p:nvCxnSpPr>
        <p:spPr>
          <a:xfrm>
            <a:off x="3428957" y="3572671"/>
            <a:ext cx="228657" cy="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7F985861-13C8-641F-4BB7-415DC7B2F66F}"/>
              </a:ext>
            </a:extLst>
          </p:cNvPr>
          <p:cNvPicPr>
            <a:picLocks noChangeAspect="1"/>
          </p:cNvPicPr>
          <p:nvPr/>
        </p:nvPicPr>
        <p:blipFill>
          <a:blip r:embed="rId21"/>
          <a:stretch>
            <a:fillRect/>
          </a:stretch>
        </p:blipFill>
        <p:spPr>
          <a:xfrm>
            <a:off x="10337067" y="3086233"/>
            <a:ext cx="715672" cy="1150981"/>
          </a:xfrm>
          <a:prstGeom prst="rect">
            <a:avLst/>
          </a:prstGeom>
        </p:spPr>
      </p:pic>
      <p:sp>
        <p:nvSpPr>
          <p:cNvPr id="31" name="Bent Arrow 30">
            <a:extLst>
              <a:ext uri="{FF2B5EF4-FFF2-40B4-BE49-F238E27FC236}">
                <a16:creationId xmlns:a16="http://schemas.microsoft.com/office/drawing/2014/main" id="{F6F51949-0000-17BD-5C00-6B8629C087D2}"/>
              </a:ext>
            </a:extLst>
          </p:cNvPr>
          <p:cNvSpPr/>
          <p:nvPr/>
        </p:nvSpPr>
        <p:spPr>
          <a:xfrm flipV="1">
            <a:off x="4062945" y="3376616"/>
            <a:ext cx="212677" cy="128246"/>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32" name="Bent Arrow 31">
            <a:extLst>
              <a:ext uri="{FF2B5EF4-FFF2-40B4-BE49-F238E27FC236}">
                <a16:creationId xmlns:a16="http://schemas.microsoft.com/office/drawing/2014/main" id="{9851019C-152C-385A-301F-15FF54D10226}"/>
              </a:ext>
            </a:extLst>
          </p:cNvPr>
          <p:cNvSpPr/>
          <p:nvPr/>
        </p:nvSpPr>
        <p:spPr>
          <a:xfrm flipV="1">
            <a:off x="4538425" y="3550317"/>
            <a:ext cx="212677" cy="128246"/>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33" name="Bent Arrow 32">
            <a:extLst>
              <a:ext uri="{FF2B5EF4-FFF2-40B4-BE49-F238E27FC236}">
                <a16:creationId xmlns:a16="http://schemas.microsoft.com/office/drawing/2014/main" id="{4BCD2C71-F439-EFE4-238A-5670808FDDEA}"/>
              </a:ext>
            </a:extLst>
          </p:cNvPr>
          <p:cNvSpPr/>
          <p:nvPr/>
        </p:nvSpPr>
        <p:spPr>
          <a:xfrm flipV="1">
            <a:off x="4538425" y="3727214"/>
            <a:ext cx="212677" cy="128246"/>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044DB86B-E9A8-AFA9-A71A-913EF74BC8C4}"/>
              </a:ext>
            </a:extLst>
          </p:cNvPr>
          <p:cNvSpPr txBox="1"/>
          <p:nvPr/>
        </p:nvSpPr>
        <p:spPr>
          <a:xfrm>
            <a:off x="5904873" y="3369505"/>
            <a:ext cx="519184" cy="369332"/>
          </a:xfrm>
          <a:prstGeom prst="rect">
            <a:avLst/>
          </a:prstGeom>
          <a:noFill/>
          <a:ln w="15875">
            <a:solidFill>
              <a:schemeClr val="tx1">
                <a:alpha val="51445"/>
              </a:schemeClr>
            </a:solidFill>
            <a:prstDash val="dash"/>
          </a:ln>
        </p:spPr>
        <p:txBody>
          <a:bodyPr wrap="square" rtlCol="0">
            <a:spAutoFit/>
          </a:bodyPr>
          <a:lstStyle/>
          <a:p>
            <a:r>
              <a:rPr lang="en-US" dirty="0"/>
              <a:t>API</a:t>
            </a:r>
          </a:p>
        </p:txBody>
      </p:sp>
      <p:sp>
        <p:nvSpPr>
          <p:cNvPr id="35" name="TextBox 34">
            <a:extLst>
              <a:ext uri="{FF2B5EF4-FFF2-40B4-BE49-F238E27FC236}">
                <a16:creationId xmlns:a16="http://schemas.microsoft.com/office/drawing/2014/main" id="{03B7066E-8791-62BE-55A5-5B8A07F009BE}"/>
              </a:ext>
            </a:extLst>
          </p:cNvPr>
          <p:cNvSpPr txBox="1"/>
          <p:nvPr/>
        </p:nvSpPr>
        <p:spPr>
          <a:xfrm>
            <a:off x="7603337" y="4297998"/>
            <a:ext cx="3542765" cy="2031325"/>
          </a:xfrm>
          <a:prstGeom prst="rect">
            <a:avLst/>
          </a:prstGeom>
          <a:noFill/>
        </p:spPr>
        <p:txBody>
          <a:bodyPr wrap="none" rtlCol="0">
            <a:spAutoFit/>
          </a:bodyPr>
          <a:lstStyle/>
          <a:p>
            <a:r>
              <a:rPr lang="en-US" sz="1400" b="1" dirty="0"/>
              <a:t>Public Health/clinical applications:</a:t>
            </a:r>
          </a:p>
          <a:p>
            <a:pPr marL="285750" indent="-285750">
              <a:buFont typeface="Arial" panose="020B0604020202020204" pitchFamily="34" charset="0"/>
              <a:buChar char="•"/>
            </a:pPr>
            <a:r>
              <a:rPr lang="en-US" sz="1400" dirty="0"/>
              <a:t>technology and lab/analysis methods</a:t>
            </a:r>
          </a:p>
          <a:p>
            <a:pPr marL="285750" indent="-285750">
              <a:buFont typeface="Arial" panose="020B0604020202020204" pitchFamily="34" charset="0"/>
              <a:buChar char="•"/>
            </a:pPr>
            <a:r>
              <a:rPr lang="en-US" sz="1400" dirty="0"/>
              <a:t>geographic distribution</a:t>
            </a:r>
          </a:p>
          <a:p>
            <a:pPr marL="285750" indent="-285750">
              <a:buFont typeface="Arial" panose="020B0604020202020204" pitchFamily="34" charset="0"/>
              <a:buChar char="•"/>
            </a:pPr>
            <a:r>
              <a:rPr lang="en-US" sz="1400" dirty="0"/>
              <a:t>Data curation</a:t>
            </a:r>
          </a:p>
          <a:p>
            <a:pPr marL="285750" indent="-285750">
              <a:buFont typeface="Arial" panose="020B0604020202020204" pitchFamily="34" charset="0"/>
              <a:buChar char="•"/>
            </a:pPr>
            <a:r>
              <a:rPr lang="en-US" sz="1400" dirty="0"/>
              <a:t>baseline surveillance vs targeted sampling</a:t>
            </a:r>
          </a:p>
          <a:p>
            <a:pPr marL="285750" indent="-285750">
              <a:buFont typeface="Arial" panose="020B0604020202020204" pitchFamily="34" charset="0"/>
              <a:buChar char="•"/>
            </a:pPr>
            <a:r>
              <a:rPr lang="en-US" sz="1400" dirty="0"/>
              <a:t>Antibiotic resistance</a:t>
            </a:r>
          </a:p>
          <a:p>
            <a:pPr marL="285750" indent="-285750">
              <a:buFont typeface="Arial" panose="020B0604020202020204" pitchFamily="34" charset="0"/>
              <a:buChar char="•"/>
            </a:pPr>
            <a:r>
              <a:rPr lang="en-US" sz="1400" dirty="0"/>
              <a:t>Therapeutics</a:t>
            </a:r>
          </a:p>
          <a:p>
            <a:pPr marL="285750" indent="-285750">
              <a:buFont typeface="Arial" panose="020B0604020202020204" pitchFamily="34" charset="0"/>
              <a:buChar char="•"/>
            </a:pPr>
            <a:r>
              <a:rPr lang="en-US" sz="1400" dirty="0"/>
              <a:t>Diagnostics</a:t>
            </a:r>
          </a:p>
          <a:p>
            <a:pPr marL="285750" indent="-285750">
              <a:buFont typeface="Arial" panose="020B0604020202020204" pitchFamily="34" charset="0"/>
              <a:buChar char="•"/>
            </a:pPr>
            <a:r>
              <a:rPr lang="en-US" sz="1400" dirty="0"/>
              <a:t>New vaccine formulation  </a:t>
            </a:r>
          </a:p>
        </p:txBody>
      </p:sp>
      <p:cxnSp>
        <p:nvCxnSpPr>
          <p:cNvPr id="36" name="Straight Arrow Connector 35">
            <a:extLst>
              <a:ext uri="{FF2B5EF4-FFF2-40B4-BE49-F238E27FC236}">
                <a16:creationId xmlns:a16="http://schemas.microsoft.com/office/drawing/2014/main" id="{A10AF7DE-FAB8-069C-BDAA-06DF0B8D1DBA}"/>
              </a:ext>
            </a:extLst>
          </p:cNvPr>
          <p:cNvCxnSpPr>
            <a:stCxn id="15" idx="1"/>
            <a:endCxn id="34" idx="0"/>
          </p:cNvCxnSpPr>
          <p:nvPr/>
        </p:nvCxnSpPr>
        <p:spPr>
          <a:xfrm flipH="1">
            <a:off x="6164465" y="1975302"/>
            <a:ext cx="1438872" cy="1394203"/>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34C92C90-65A4-FD18-EF93-FDDB9A5FFE39}"/>
              </a:ext>
            </a:extLst>
          </p:cNvPr>
          <p:cNvCxnSpPr>
            <a:cxnSpLocks/>
            <a:stCxn id="14" idx="1"/>
            <a:endCxn id="34" idx="3"/>
          </p:cNvCxnSpPr>
          <p:nvPr/>
        </p:nvCxnSpPr>
        <p:spPr>
          <a:xfrm flipH="1" flipV="1">
            <a:off x="6424057" y="3554171"/>
            <a:ext cx="1179280" cy="4737"/>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9B0311E-BB73-426F-1FD0-EA6A3816AA8A}"/>
              </a:ext>
            </a:extLst>
          </p:cNvPr>
          <p:cNvCxnSpPr>
            <a:cxnSpLocks/>
            <a:stCxn id="35" idx="1"/>
            <a:endCxn id="34" idx="2"/>
          </p:cNvCxnSpPr>
          <p:nvPr/>
        </p:nvCxnSpPr>
        <p:spPr>
          <a:xfrm flipH="1" flipV="1">
            <a:off x="6164465" y="3738837"/>
            <a:ext cx="1438872" cy="1574824"/>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pic>
        <p:nvPicPr>
          <p:cNvPr id="42" name="Picture 41">
            <a:extLst>
              <a:ext uri="{FF2B5EF4-FFF2-40B4-BE49-F238E27FC236}">
                <a16:creationId xmlns:a16="http://schemas.microsoft.com/office/drawing/2014/main" id="{0A16FCFA-CC0D-4C2D-2568-030017F089DA}"/>
              </a:ext>
            </a:extLst>
          </p:cNvPr>
          <p:cNvPicPr>
            <a:picLocks noChangeAspect="1"/>
          </p:cNvPicPr>
          <p:nvPr/>
        </p:nvPicPr>
        <p:blipFill>
          <a:blip r:embed="rId22"/>
          <a:stretch>
            <a:fillRect/>
          </a:stretch>
        </p:blipFill>
        <p:spPr>
          <a:xfrm>
            <a:off x="4306442" y="2443524"/>
            <a:ext cx="371842" cy="371842"/>
          </a:xfrm>
          <a:prstGeom prst="rect">
            <a:avLst/>
          </a:prstGeom>
          <a:ln>
            <a:noFill/>
          </a:ln>
        </p:spPr>
      </p:pic>
      <p:sp>
        <p:nvSpPr>
          <p:cNvPr id="40" name="TextBox 39">
            <a:extLst>
              <a:ext uri="{FF2B5EF4-FFF2-40B4-BE49-F238E27FC236}">
                <a16:creationId xmlns:a16="http://schemas.microsoft.com/office/drawing/2014/main" id="{7222096B-7AE3-CB77-7D9C-26B39188EA6A}"/>
              </a:ext>
            </a:extLst>
          </p:cNvPr>
          <p:cNvSpPr txBox="1"/>
          <p:nvPr/>
        </p:nvSpPr>
        <p:spPr>
          <a:xfrm>
            <a:off x="81370" y="6501921"/>
            <a:ext cx="7612277" cy="338554"/>
          </a:xfrm>
          <a:prstGeom prst="rect">
            <a:avLst/>
          </a:prstGeom>
          <a:noFill/>
        </p:spPr>
        <p:txBody>
          <a:bodyPr wrap="none" rtlCol="0">
            <a:spAutoFit/>
          </a:bodyPr>
          <a:lstStyle/>
          <a:p>
            <a:r>
              <a:rPr lang="en-US" sz="1600" dirty="0"/>
              <a:t>**PHA4GE data structures working group now formalizing this structure for all pathogens</a:t>
            </a:r>
          </a:p>
        </p:txBody>
      </p:sp>
    </p:spTree>
    <p:extLst>
      <p:ext uri="{BB962C8B-B14F-4D97-AF65-F5344CB8AC3E}">
        <p14:creationId xmlns:p14="http://schemas.microsoft.com/office/powerpoint/2010/main" val="3512100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9F886-E7B7-A75F-332A-D3F9A3C9C10B}"/>
              </a:ext>
            </a:extLst>
          </p:cNvPr>
          <p:cNvSpPr>
            <a:spLocks noGrp="1"/>
          </p:cNvSpPr>
          <p:nvPr>
            <p:ph type="title"/>
          </p:nvPr>
        </p:nvSpPr>
        <p:spPr/>
        <p:txBody>
          <a:bodyPr/>
          <a:lstStyle/>
          <a:p>
            <a:r>
              <a:rPr lang="en-US" i="1" dirty="0"/>
              <a:t>Salmonella</a:t>
            </a:r>
            <a:r>
              <a:rPr lang="en-US" dirty="0"/>
              <a:t> ser. Bareilly story</a:t>
            </a:r>
          </a:p>
        </p:txBody>
      </p:sp>
      <p:pic>
        <p:nvPicPr>
          <p:cNvPr id="5" name="Picture 4" descr="Map&#10;&#10;Description automatically generated">
            <a:extLst>
              <a:ext uri="{FF2B5EF4-FFF2-40B4-BE49-F238E27FC236}">
                <a16:creationId xmlns:a16="http://schemas.microsoft.com/office/drawing/2014/main" id="{E6C63D05-6EDD-8865-BA70-05F69B8300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800" y="1685925"/>
            <a:ext cx="4652520" cy="3486150"/>
          </a:xfrm>
          <a:prstGeom prst="rect">
            <a:avLst/>
          </a:prstGeom>
        </p:spPr>
      </p:pic>
      <p:pic>
        <p:nvPicPr>
          <p:cNvPr id="7" name="Picture 6">
            <a:extLst>
              <a:ext uri="{FF2B5EF4-FFF2-40B4-BE49-F238E27FC236}">
                <a16:creationId xmlns:a16="http://schemas.microsoft.com/office/drawing/2014/main" id="{E55F25EF-8EF1-891C-714A-E0D785359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84" y="1289050"/>
            <a:ext cx="6539025" cy="4889500"/>
          </a:xfrm>
          <a:prstGeom prst="rect">
            <a:avLst/>
          </a:prstGeom>
        </p:spPr>
      </p:pic>
      <p:sp>
        <p:nvSpPr>
          <p:cNvPr id="8" name="Rectangle 7">
            <a:extLst>
              <a:ext uri="{FF2B5EF4-FFF2-40B4-BE49-F238E27FC236}">
                <a16:creationId xmlns:a16="http://schemas.microsoft.com/office/drawing/2014/main" id="{510CF9B1-BB60-C20C-4FE7-3EEC70E90DD2}"/>
              </a:ext>
            </a:extLst>
          </p:cNvPr>
          <p:cNvSpPr/>
          <p:nvPr/>
        </p:nvSpPr>
        <p:spPr>
          <a:xfrm>
            <a:off x="4895850" y="3975100"/>
            <a:ext cx="1066800" cy="2730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ysClr val="windowText" lastClr="000000"/>
                </a:solidFill>
              </a:rPr>
              <a:t>Tuna scrape</a:t>
            </a:r>
          </a:p>
        </p:txBody>
      </p:sp>
      <p:sp>
        <p:nvSpPr>
          <p:cNvPr id="12" name="Rectangle 11">
            <a:extLst>
              <a:ext uri="{FF2B5EF4-FFF2-40B4-BE49-F238E27FC236}">
                <a16:creationId xmlns:a16="http://schemas.microsoft.com/office/drawing/2014/main" id="{C712394B-D3DD-13DA-B16E-171103C0B7F4}"/>
              </a:ext>
            </a:extLst>
          </p:cNvPr>
          <p:cNvSpPr/>
          <p:nvPr/>
        </p:nvSpPr>
        <p:spPr>
          <a:xfrm>
            <a:off x="3086100" y="2813050"/>
            <a:ext cx="666750" cy="165100"/>
          </a:xfrm>
          <a:prstGeom prst="rect">
            <a:avLst/>
          </a:prstGeom>
          <a:solidFill>
            <a:srgbClr val="FFFF00">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F13C0373-4649-51F0-B1C5-D4E84C503409}"/>
              </a:ext>
            </a:extLst>
          </p:cNvPr>
          <p:cNvCxnSpPr>
            <a:cxnSpLocks/>
            <a:stCxn id="12" idx="3"/>
            <a:endCxn id="15" idx="1"/>
          </p:cNvCxnSpPr>
          <p:nvPr/>
        </p:nvCxnSpPr>
        <p:spPr>
          <a:xfrm>
            <a:off x="3752850" y="2895600"/>
            <a:ext cx="1798328" cy="202744"/>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95B5555C-EAB0-7C62-5C01-E8654B3EACBA}"/>
              </a:ext>
            </a:extLst>
          </p:cNvPr>
          <p:cNvSpPr txBox="1"/>
          <p:nvPr/>
        </p:nvSpPr>
        <p:spPr>
          <a:xfrm>
            <a:off x="5551178" y="2882900"/>
            <a:ext cx="854721" cy="430887"/>
          </a:xfrm>
          <a:prstGeom prst="rect">
            <a:avLst/>
          </a:prstGeom>
          <a:solidFill>
            <a:srgbClr val="FFFF00"/>
          </a:solidFill>
          <a:ln>
            <a:solidFill>
              <a:schemeClr val="accent1">
                <a:alpha val="51000"/>
              </a:schemeClr>
            </a:solidFill>
          </a:ln>
        </p:spPr>
        <p:txBody>
          <a:bodyPr wrap="none" rtlCol="0">
            <a:spAutoFit/>
          </a:bodyPr>
          <a:lstStyle/>
          <a:p>
            <a:r>
              <a:rPr lang="en-US" sz="1100" dirty="0"/>
              <a:t>Frozen raw </a:t>
            </a:r>
          </a:p>
          <a:p>
            <a:r>
              <a:rPr lang="en-US" sz="1100" dirty="0"/>
              <a:t>shrimp</a:t>
            </a:r>
          </a:p>
        </p:txBody>
      </p:sp>
    </p:spTree>
    <p:extLst>
      <p:ext uri="{BB962C8B-B14F-4D97-AF65-F5344CB8AC3E}">
        <p14:creationId xmlns:p14="http://schemas.microsoft.com/office/powerpoint/2010/main" val="2042556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C30B9-0AB8-FFA2-C961-167D70049974}"/>
              </a:ext>
            </a:extLst>
          </p:cNvPr>
          <p:cNvSpPr>
            <a:spLocks noGrp="1"/>
          </p:cNvSpPr>
          <p:nvPr>
            <p:ph type="title"/>
          </p:nvPr>
        </p:nvSpPr>
        <p:spPr/>
        <p:txBody>
          <a:bodyPr>
            <a:noAutofit/>
          </a:bodyPr>
          <a:lstStyle/>
          <a:p>
            <a:r>
              <a:rPr lang="en-US" sz="3200" i="0" dirty="0">
                <a:effectLst/>
                <a:latin typeface="+mj-lt"/>
              </a:rPr>
              <a:t>Current </a:t>
            </a:r>
            <a:r>
              <a:rPr lang="en-US" sz="3200" i="1" dirty="0"/>
              <a:t>Salmonella</a:t>
            </a:r>
            <a:r>
              <a:rPr lang="en-US" sz="3200" dirty="0"/>
              <a:t> ser. Bareilly</a:t>
            </a:r>
            <a:r>
              <a:rPr lang="en-US" sz="3200" i="0" dirty="0">
                <a:effectLst/>
                <a:latin typeface="+mj-lt"/>
              </a:rPr>
              <a:t> cluster: PDS000032405.17</a:t>
            </a:r>
            <a:endParaRPr lang="en-US" sz="3200" dirty="0">
              <a:latin typeface="+mj-lt"/>
            </a:endParaRPr>
          </a:p>
        </p:txBody>
      </p:sp>
      <p:pic>
        <p:nvPicPr>
          <p:cNvPr id="4" name="Picture 3" descr="A picture containing timeline&#10;&#10;Description automatically generated">
            <a:extLst>
              <a:ext uri="{FF2B5EF4-FFF2-40B4-BE49-F238E27FC236}">
                <a16:creationId xmlns:a16="http://schemas.microsoft.com/office/drawing/2014/main" id="{80CFA339-6BA9-5C14-3358-6039B8E1A0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426" y="1280797"/>
            <a:ext cx="5352930" cy="5443850"/>
          </a:xfrm>
          <a:prstGeom prst="rect">
            <a:avLst/>
          </a:prstGeom>
          <a:noFill/>
          <a:ln w="88900" cap="sq">
            <a:noFill/>
            <a:miter lim="800000"/>
          </a:ln>
          <a:effectLst/>
          <a:scene3d>
            <a:camera prst="orthographicFront"/>
            <a:lightRig rig="twoPt" dir="t">
              <a:rot lat="0" lon="0" rev="7200000"/>
            </a:lightRig>
          </a:scene3d>
          <a:sp3d>
            <a:bevelT w="25400" h="19050"/>
            <a:contourClr>
              <a:srgbClr val="FFFFFF"/>
            </a:contourClr>
          </a:sp3d>
        </p:spPr>
      </p:pic>
      <p:sp>
        <p:nvSpPr>
          <p:cNvPr id="5" name="Right Bracket 4">
            <a:extLst>
              <a:ext uri="{FF2B5EF4-FFF2-40B4-BE49-F238E27FC236}">
                <a16:creationId xmlns:a16="http://schemas.microsoft.com/office/drawing/2014/main" id="{CB357C60-AAE7-EB97-BA60-4410F5C68D0B}"/>
              </a:ext>
            </a:extLst>
          </p:cNvPr>
          <p:cNvSpPr/>
          <p:nvPr/>
        </p:nvSpPr>
        <p:spPr>
          <a:xfrm>
            <a:off x="4762500" y="1720416"/>
            <a:ext cx="45719" cy="218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Right Bracket 5">
            <a:extLst>
              <a:ext uri="{FF2B5EF4-FFF2-40B4-BE49-F238E27FC236}">
                <a16:creationId xmlns:a16="http://schemas.microsoft.com/office/drawing/2014/main" id="{214F6177-6721-4FDE-710B-1B3E006B73E7}"/>
              </a:ext>
            </a:extLst>
          </p:cNvPr>
          <p:cNvSpPr/>
          <p:nvPr/>
        </p:nvSpPr>
        <p:spPr>
          <a:xfrm>
            <a:off x="4908550" y="4057649"/>
            <a:ext cx="45719" cy="2622547"/>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ectangle 6">
            <a:extLst>
              <a:ext uri="{FF2B5EF4-FFF2-40B4-BE49-F238E27FC236}">
                <a16:creationId xmlns:a16="http://schemas.microsoft.com/office/drawing/2014/main" id="{846533A1-A8E2-137D-964D-A37C469ED6E2}"/>
              </a:ext>
            </a:extLst>
          </p:cNvPr>
          <p:cNvSpPr/>
          <p:nvPr/>
        </p:nvSpPr>
        <p:spPr>
          <a:xfrm>
            <a:off x="2393950" y="3949700"/>
            <a:ext cx="1695450" cy="88900"/>
          </a:xfrm>
          <a:prstGeom prst="rect">
            <a:avLst/>
          </a:prstGeom>
          <a:solidFill>
            <a:srgbClr val="FFFF00">
              <a:alpha val="5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AD6138A-BD9C-1938-7C83-61A335F76396}"/>
              </a:ext>
            </a:extLst>
          </p:cNvPr>
          <p:cNvSpPr txBox="1"/>
          <p:nvPr/>
        </p:nvSpPr>
        <p:spPr>
          <a:xfrm>
            <a:off x="4908550" y="2268142"/>
            <a:ext cx="1285608" cy="646331"/>
          </a:xfrm>
          <a:prstGeom prst="rect">
            <a:avLst/>
          </a:prstGeom>
          <a:solidFill>
            <a:schemeClr val="bg1"/>
          </a:solidFill>
        </p:spPr>
        <p:txBody>
          <a:bodyPr wrap="none" rtlCol="0">
            <a:spAutoFit/>
          </a:bodyPr>
          <a:lstStyle/>
          <a:p>
            <a:r>
              <a:rPr lang="en-US" dirty="0"/>
              <a:t>UK clinicals </a:t>
            </a:r>
          </a:p>
          <a:p>
            <a:r>
              <a:rPr lang="en-US" dirty="0"/>
              <a:t>2016-2021</a:t>
            </a:r>
          </a:p>
        </p:txBody>
      </p:sp>
      <p:sp>
        <p:nvSpPr>
          <p:cNvPr id="11" name="TextBox 10">
            <a:extLst>
              <a:ext uri="{FF2B5EF4-FFF2-40B4-BE49-F238E27FC236}">
                <a16:creationId xmlns:a16="http://schemas.microsoft.com/office/drawing/2014/main" id="{20523148-504A-9EB2-3F7D-DF8CE457D1E6}"/>
              </a:ext>
            </a:extLst>
          </p:cNvPr>
          <p:cNvSpPr txBox="1"/>
          <p:nvPr/>
        </p:nvSpPr>
        <p:spPr>
          <a:xfrm>
            <a:off x="5049528" y="5184256"/>
            <a:ext cx="2938818" cy="369332"/>
          </a:xfrm>
          <a:prstGeom prst="rect">
            <a:avLst/>
          </a:prstGeom>
          <a:solidFill>
            <a:schemeClr val="bg1"/>
          </a:solidFill>
        </p:spPr>
        <p:txBody>
          <a:bodyPr wrap="none" rtlCol="0">
            <a:spAutoFit/>
          </a:bodyPr>
          <a:lstStyle/>
          <a:p>
            <a:r>
              <a:rPr lang="en-US" dirty="0"/>
              <a:t>US Spicy tuna outbreak, 2012</a:t>
            </a:r>
          </a:p>
        </p:txBody>
      </p:sp>
      <p:cxnSp>
        <p:nvCxnSpPr>
          <p:cNvPr id="13" name="Straight Connector 12">
            <a:extLst>
              <a:ext uri="{FF2B5EF4-FFF2-40B4-BE49-F238E27FC236}">
                <a16:creationId xmlns:a16="http://schemas.microsoft.com/office/drawing/2014/main" id="{7B9BADDD-3CBD-62A5-5E22-2433058FA620}"/>
              </a:ext>
            </a:extLst>
          </p:cNvPr>
          <p:cNvCxnSpPr/>
          <p:nvPr/>
        </p:nvCxnSpPr>
        <p:spPr>
          <a:xfrm>
            <a:off x="4229100" y="3994150"/>
            <a:ext cx="3378200" cy="8572"/>
          </a:xfrm>
          <a:prstGeom prst="line">
            <a:avLst/>
          </a:prstGeom>
          <a:ln w="9525">
            <a:headEnd type="triangle"/>
          </a:ln>
        </p:spPr>
        <p:style>
          <a:lnRef idx="2">
            <a:schemeClr val="accent1"/>
          </a:lnRef>
          <a:fillRef idx="0">
            <a:schemeClr val="accent1"/>
          </a:fillRef>
          <a:effectRef idx="1">
            <a:schemeClr val="accent1"/>
          </a:effectRef>
          <a:fontRef idx="minor">
            <a:schemeClr val="tx1"/>
          </a:fontRef>
        </p:style>
      </p:cxnSp>
      <p:pic>
        <p:nvPicPr>
          <p:cNvPr id="15" name="Picture 14" descr="A picture containing plate, food, arthropod, containing&#10;&#10;Description automatically generated">
            <a:extLst>
              <a:ext uri="{FF2B5EF4-FFF2-40B4-BE49-F238E27FC236}">
                <a16:creationId xmlns:a16="http://schemas.microsoft.com/office/drawing/2014/main" id="{94E47BF2-3798-01B7-BE72-D2AE6C8D8593}"/>
              </a:ext>
            </a:extLst>
          </p:cNvPr>
          <p:cNvPicPr>
            <a:picLocks noChangeAspect="1"/>
          </p:cNvPicPr>
          <p:nvPr/>
        </p:nvPicPr>
        <p:blipFill rotWithShape="1">
          <a:blip r:embed="rId4">
            <a:extLst>
              <a:ext uri="{28A0092B-C50C-407E-A947-70E740481C1C}">
                <a14:useLocalDpi xmlns:a14="http://schemas.microsoft.com/office/drawing/2010/main" val="0"/>
              </a:ext>
            </a:extLst>
          </a:blip>
          <a:srcRect t="12830" b="12319"/>
          <a:stretch/>
        </p:blipFill>
        <p:spPr>
          <a:xfrm>
            <a:off x="7607300" y="3323955"/>
            <a:ext cx="1213966" cy="1362345"/>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B2F6D86C-CC1F-4B6F-E776-6B8E6B17FD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8200" y="5493650"/>
            <a:ext cx="1164726" cy="1084950"/>
          </a:xfrm>
          <a:prstGeom prst="rect">
            <a:avLst/>
          </a:prstGeom>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84494AD4-9472-263B-510F-F5A1E29AA988}"/>
              </a:ext>
            </a:extLst>
          </p:cNvPr>
          <p:cNvSpPr txBox="1"/>
          <p:nvPr/>
        </p:nvSpPr>
        <p:spPr>
          <a:xfrm>
            <a:off x="9474200" y="4273550"/>
            <a:ext cx="2209799" cy="2031325"/>
          </a:xfrm>
          <a:prstGeom prst="rect">
            <a:avLst/>
          </a:prstGeom>
          <a:noFill/>
        </p:spPr>
        <p:txBody>
          <a:bodyPr wrap="square" rtlCol="0">
            <a:spAutoFit/>
          </a:bodyPr>
          <a:lstStyle/>
          <a:p>
            <a:r>
              <a:rPr lang="en-US" dirty="0"/>
              <a:t>**New Kochi lab will populate the database with isolates collected from shrimp farms and processing plants across India.</a:t>
            </a:r>
          </a:p>
        </p:txBody>
      </p:sp>
      <p:cxnSp>
        <p:nvCxnSpPr>
          <p:cNvPr id="21" name="Straight Arrow Connector 20">
            <a:extLst>
              <a:ext uri="{FF2B5EF4-FFF2-40B4-BE49-F238E27FC236}">
                <a16:creationId xmlns:a16="http://schemas.microsoft.com/office/drawing/2014/main" id="{288F7C4C-C58F-80A7-DDDF-C952B5E9BD58}"/>
              </a:ext>
            </a:extLst>
          </p:cNvPr>
          <p:cNvCxnSpPr/>
          <p:nvPr/>
        </p:nvCxnSpPr>
        <p:spPr>
          <a:xfrm flipV="1">
            <a:off x="4229100" y="2812616"/>
            <a:ext cx="2853826" cy="184584"/>
          </a:xfrm>
          <a:prstGeom prst="straightConnector1">
            <a:avLst/>
          </a:prstGeom>
          <a:ln w="9525">
            <a:solidFill>
              <a:schemeClr val="accent1"/>
            </a:solidFill>
            <a:headEnd type="triangle"/>
            <a:tailEnd type="none"/>
          </a:ln>
        </p:spPr>
        <p:style>
          <a:lnRef idx="2">
            <a:schemeClr val="accent1"/>
          </a:lnRef>
          <a:fillRef idx="0">
            <a:schemeClr val="accent1"/>
          </a:fillRef>
          <a:effectRef idx="1">
            <a:schemeClr val="accent1"/>
          </a:effectRef>
          <a:fontRef idx="minor">
            <a:schemeClr val="tx1"/>
          </a:fontRef>
        </p:style>
      </p:cxnSp>
      <p:pic>
        <p:nvPicPr>
          <p:cNvPr id="23" name="Picture 22" descr="A picture containing food, black, container, dessert&#10;&#10;Description automatically generated">
            <a:extLst>
              <a:ext uri="{FF2B5EF4-FFF2-40B4-BE49-F238E27FC236}">
                <a16:creationId xmlns:a16="http://schemas.microsoft.com/office/drawing/2014/main" id="{647AC4BC-76CC-FDB1-E859-213C26E211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8493" y="1541724"/>
            <a:ext cx="1075665" cy="1422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23701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54F2-AE51-669A-4FEF-99BE9CDE4B5D}"/>
              </a:ext>
            </a:extLst>
          </p:cNvPr>
          <p:cNvSpPr>
            <a:spLocks noGrp="1"/>
          </p:cNvSpPr>
          <p:nvPr>
            <p:ph type="title"/>
          </p:nvPr>
        </p:nvSpPr>
        <p:spPr/>
        <p:txBody>
          <a:bodyPr/>
          <a:lstStyle/>
          <a:p>
            <a:r>
              <a:rPr lang="en-US" dirty="0"/>
              <a:t>GenomeTrakr goals for 2023</a:t>
            </a:r>
          </a:p>
        </p:txBody>
      </p:sp>
      <p:sp>
        <p:nvSpPr>
          <p:cNvPr id="3" name="Content Placeholder 2">
            <a:extLst>
              <a:ext uri="{FF2B5EF4-FFF2-40B4-BE49-F238E27FC236}">
                <a16:creationId xmlns:a16="http://schemas.microsoft.com/office/drawing/2014/main" id="{1FFB7D51-23BE-531E-4120-DFA553AA53C3}"/>
              </a:ext>
            </a:extLst>
          </p:cNvPr>
          <p:cNvSpPr>
            <a:spLocks noGrp="1"/>
          </p:cNvSpPr>
          <p:nvPr>
            <p:ph idx="1"/>
          </p:nvPr>
        </p:nvSpPr>
        <p:spPr/>
        <p:txBody>
          <a:bodyPr>
            <a:normAutofit lnSpcReduction="10000"/>
          </a:bodyPr>
          <a:lstStyle/>
          <a:p>
            <a:r>
              <a:rPr lang="en-US" dirty="0"/>
              <a:t>Publish external GenomeTrakr dashboards</a:t>
            </a:r>
          </a:p>
          <a:p>
            <a:r>
              <a:rPr lang="en-US" dirty="0"/>
              <a:t>Implement expanded OHE metadata (FDA and GT network)</a:t>
            </a:r>
          </a:p>
          <a:p>
            <a:r>
              <a:rPr lang="en-US" b="0" i="0" u="none" strike="noStrike" dirty="0">
                <a:solidFill>
                  <a:srgbClr val="000000"/>
                </a:solidFill>
                <a:effectLst/>
                <a:latin typeface="Calibri" panose="020F0502020204030204" pitchFamily="34" charset="0"/>
              </a:rPr>
              <a:t>Onboard and train new labs in India, Indonesia, and Ecuador</a:t>
            </a:r>
          </a:p>
          <a:p>
            <a:r>
              <a:rPr lang="en-US" b="0" i="0" dirty="0">
                <a:solidFill>
                  <a:srgbClr val="000000"/>
                </a:solidFill>
                <a:effectLst/>
                <a:latin typeface="Calibri" panose="020F0502020204030204" pitchFamily="34" charset="0"/>
              </a:rPr>
              <a:t>Explore culture independent sequencing of enteric pathogens from water samples</a:t>
            </a:r>
          </a:p>
        </p:txBody>
      </p:sp>
    </p:spTree>
    <p:extLst>
      <p:ext uri="{BB962C8B-B14F-4D97-AF65-F5344CB8AC3E}">
        <p14:creationId xmlns:p14="http://schemas.microsoft.com/office/powerpoint/2010/main" val="3938428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D08D2-C9CF-C9D0-9640-11EAE7032008}"/>
              </a:ext>
            </a:extLst>
          </p:cNvPr>
          <p:cNvSpPr>
            <a:spLocks noGrp="1"/>
          </p:cNvSpPr>
          <p:nvPr>
            <p:ph type="title"/>
          </p:nvPr>
        </p:nvSpPr>
        <p:spPr/>
        <p:txBody>
          <a:bodyPr/>
          <a:lstStyle/>
          <a:p>
            <a:r>
              <a:rPr lang="en-US" dirty="0">
                <a:solidFill>
                  <a:schemeClr val="accent1"/>
                </a:solidFill>
              </a:rPr>
              <a:t>Current GenomeTrakr team:</a:t>
            </a:r>
          </a:p>
        </p:txBody>
      </p:sp>
      <p:sp>
        <p:nvSpPr>
          <p:cNvPr id="4" name="TextBox 3">
            <a:extLst>
              <a:ext uri="{FF2B5EF4-FFF2-40B4-BE49-F238E27FC236}">
                <a16:creationId xmlns:a16="http://schemas.microsoft.com/office/drawing/2014/main" id="{1688AE39-128D-3AC1-792F-81BFE218E198}"/>
              </a:ext>
            </a:extLst>
          </p:cNvPr>
          <p:cNvSpPr txBox="1"/>
          <p:nvPr/>
        </p:nvSpPr>
        <p:spPr>
          <a:xfrm>
            <a:off x="692150" y="1496725"/>
            <a:ext cx="6096000" cy="4524315"/>
          </a:xfrm>
          <a:prstGeom prst="rect">
            <a:avLst/>
          </a:prstGeom>
          <a:noFill/>
        </p:spPr>
        <p:txBody>
          <a:bodyPr wrap="square">
            <a:spAutoFit/>
          </a:bodyPr>
          <a:lstStyle/>
          <a:p>
            <a:pPr marL="0" marR="0" algn="l">
              <a:spcBef>
                <a:spcPts val="0"/>
              </a:spcBef>
              <a:spcAft>
                <a:spcPts val="0"/>
              </a:spcAft>
            </a:pPr>
            <a:r>
              <a:rPr lang="en-US" sz="1800" b="1" i="0" u="none" strike="noStrike" dirty="0">
                <a:solidFill>
                  <a:srgbClr val="000000"/>
                </a:solidFill>
                <a:effectLst/>
                <a:latin typeface="Calibri" panose="020F0502020204030204" pitchFamily="34" charset="0"/>
              </a:rPr>
              <a:t>GenomeTrakr Team:</a:t>
            </a:r>
            <a:endParaRPr lang="en-US" sz="1800" b="0" i="0" u="none" strike="noStrike" dirty="0">
              <a:solidFill>
                <a:srgbClr val="000000"/>
              </a:solidFill>
              <a:effectLst/>
              <a:latin typeface="Calibri" panose="020F0502020204030204" pitchFamily="34" charset="0"/>
            </a:endParaRP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Ruth Timme (Lead)</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Marc Allard (senior scientist)</a:t>
            </a:r>
          </a:p>
          <a:p>
            <a:r>
              <a:rPr lang="en-US" dirty="0">
                <a:solidFill>
                  <a:srgbClr val="000000"/>
                </a:solidFill>
                <a:latin typeface="Calibri" panose="020F0502020204030204" pitchFamily="34" charset="0"/>
              </a:rPr>
              <a:t>Maria </a:t>
            </a:r>
            <a:r>
              <a:rPr lang="en-US" dirty="0" err="1">
                <a:solidFill>
                  <a:srgbClr val="000000"/>
                </a:solidFill>
                <a:latin typeface="Calibri" panose="020F0502020204030204" pitchFamily="34" charset="0"/>
              </a:rPr>
              <a:t>Balkey</a:t>
            </a:r>
            <a:r>
              <a:rPr lang="en-US" dirty="0">
                <a:solidFill>
                  <a:srgbClr val="000000"/>
                </a:solidFill>
                <a:latin typeface="Calibri" panose="020F0502020204030204" pitchFamily="34" charset="0"/>
              </a:rPr>
              <a:t> (Data curator)</a:t>
            </a:r>
            <a:endParaRPr lang="en-US" sz="1800" b="0" i="0" u="none" strike="noStrike" dirty="0">
              <a:solidFill>
                <a:srgbClr val="000000"/>
              </a:solidFill>
              <a:effectLst/>
              <a:latin typeface="Calibri" panose="020F0502020204030204" pitchFamily="34" charset="0"/>
            </a:endParaRP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Tina </a:t>
            </a:r>
            <a:r>
              <a:rPr lang="en-US" sz="1800" b="0" i="0" u="none" strike="noStrike" dirty="0" err="1">
                <a:solidFill>
                  <a:srgbClr val="000000"/>
                </a:solidFill>
                <a:effectLst/>
                <a:latin typeface="Calibri" panose="020F0502020204030204" pitchFamily="34" charset="0"/>
              </a:rPr>
              <a:t>Pfefer</a:t>
            </a:r>
            <a:r>
              <a:rPr lang="en-US" sz="1800" b="0" i="0" u="none" strike="noStrike" dirty="0">
                <a:solidFill>
                  <a:srgbClr val="000000"/>
                </a:solidFill>
                <a:effectLst/>
                <a:latin typeface="Calibri" panose="020F0502020204030204" pitchFamily="34" charset="0"/>
              </a:rPr>
              <a:t> (Project manager)</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Julie </a:t>
            </a:r>
            <a:r>
              <a:rPr lang="en-US" sz="1800" b="0" i="0" u="none" strike="noStrike" dirty="0" err="1">
                <a:solidFill>
                  <a:srgbClr val="000000"/>
                </a:solidFill>
                <a:effectLst/>
                <a:latin typeface="Calibri" panose="020F0502020204030204" pitchFamily="34" charset="0"/>
              </a:rPr>
              <a:t>Haendiges</a:t>
            </a:r>
            <a:r>
              <a:rPr lang="en-US" sz="1800" b="0" i="0" u="none" strike="noStrike" dirty="0">
                <a:solidFill>
                  <a:srgbClr val="000000"/>
                </a:solidFill>
                <a:effectLst/>
                <a:latin typeface="Calibri" panose="020F0502020204030204" pitchFamily="34" charset="0"/>
              </a:rPr>
              <a:t> (laboratory method development)</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C. Hope Bias (ORISE dashboard developer)</a:t>
            </a:r>
          </a:p>
          <a:p>
            <a:pPr marL="0" marR="0" algn="l">
              <a:spcBef>
                <a:spcPts val="0"/>
              </a:spcBef>
              <a:spcAft>
                <a:spcPts val="0"/>
              </a:spcAft>
            </a:pPr>
            <a:endParaRPr lang="en-US" dirty="0">
              <a:solidFill>
                <a:srgbClr val="000000"/>
              </a:solidFill>
              <a:latin typeface="Calibri" panose="020F0502020204030204" pitchFamily="34" charset="0"/>
            </a:endParaRPr>
          </a:p>
          <a:p>
            <a:pPr marL="0" marR="0" algn="l">
              <a:spcBef>
                <a:spcPts val="0"/>
              </a:spcBef>
              <a:spcAft>
                <a:spcPts val="0"/>
              </a:spcAft>
            </a:pPr>
            <a:r>
              <a:rPr lang="en-US" b="1" dirty="0">
                <a:solidFill>
                  <a:srgbClr val="000000"/>
                </a:solidFill>
                <a:latin typeface="Calibri" panose="020F0502020204030204" pitchFamily="34" charset="0"/>
              </a:rPr>
              <a:t>Bioinformatics/analytics:</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James Pettengill</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Hugh Rand</a:t>
            </a:r>
          </a:p>
          <a:p>
            <a:pPr marL="0" marR="0" algn="l">
              <a:spcBef>
                <a:spcPts val="0"/>
              </a:spcBef>
              <a:spcAft>
                <a:spcPts val="0"/>
              </a:spcAft>
            </a:pPr>
            <a:r>
              <a:rPr lang="en-US" dirty="0">
                <a:solidFill>
                  <a:srgbClr val="000000"/>
                </a:solidFill>
                <a:latin typeface="Calibri" panose="020F0502020204030204" pitchFamily="34" charset="0"/>
              </a:rPr>
              <a:t>Arthur </a:t>
            </a:r>
            <a:r>
              <a:rPr lang="en-US" dirty="0" err="1">
                <a:solidFill>
                  <a:srgbClr val="000000"/>
                </a:solidFill>
                <a:latin typeface="Calibri" panose="020F0502020204030204" pitchFamily="34" charset="0"/>
              </a:rPr>
              <a:t>Pightling</a:t>
            </a:r>
            <a:endParaRPr lang="en-US" sz="1800" b="0" i="0" u="none" strike="noStrike" dirty="0">
              <a:solidFill>
                <a:srgbClr val="000000"/>
              </a:solidFill>
              <a:effectLst/>
              <a:latin typeface="Calibri" panose="020F0502020204030204" pitchFamily="34" charset="0"/>
            </a:endParaRPr>
          </a:p>
          <a:p>
            <a:pPr marL="0" marR="0" algn="l">
              <a:spcBef>
                <a:spcPts val="0"/>
              </a:spcBef>
              <a:spcAft>
                <a:spcPts val="0"/>
              </a:spcAft>
            </a:pPr>
            <a:r>
              <a:rPr lang="en-US" dirty="0">
                <a:solidFill>
                  <a:srgbClr val="000000"/>
                </a:solidFill>
                <a:latin typeface="Calibri" panose="020F0502020204030204" pitchFamily="34" charset="0"/>
              </a:rPr>
              <a:t>Bob </a:t>
            </a:r>
            <a:r>
              <a:rPr lang="en-US" dirty="0" err="1">
                <a:solidFill>
                  <a:srgbClr val="000000"/>
                </a:solidFill>
                <a:latin typeface="Calibri" panose="020F0502020204030204" pitchFamily="34" charset="0"/>
              </a:rPr>
              <a:t>Litterman</a:t>
            </a:r>
            <a:endParaRPr lang="en-US" dirty="0">
              <a:solidFill>
                <a:srgbClr val="000000"/>
              </a:solidFill>
              <a:latin typeface="Calibri" panose="020F0502020204030204" pitchFamily="34" charset="0"/>
            </a:endParaRP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Justin Payne</a:t>
            </a:r>
          </a:p>
          <a:p>
            <a:pPr marL="0" marR="0" algn="l">
              <a:spcBef>
                <a:spcPts val="0"/>
              </a:spcBef>
              <a:spcAft>
                <a:spcPts val="0"/>
              </a:spcAft>
            </a:pPr>
            <a:r>
              <a:rPr lang="en-US" dirty="0">
                <a:solidFill>
                  <a:srgbClr val="000000"/>
                </a:solidFill>
                <a:latin typeface="Calibri" panose="020F0502020204030204" pitchFamily="34" charset="0"/>
              </a:rPr>
              <a:t>Yan Luo</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Yu Cao</a:t>
            </a:r>
          </a:p>
        </p:txBody>
      </p:sp>
      <p:sp>
        <p:nvSpPr>
          <p:cNvPr id="5" name="TextBox 4">
            <a:extLst>
              <a:ext uri="{FF2B5EF4-FFF2-40B4-BE49-F238E27FC236}">
                <a16:creationId xmlns:a16="http://schemas.microsoft.com/office/drawing/2014/main" id="{832536AA-4220-5416-9AF9-9E0AFB31E956}"/>
              </a:ext>
            </a:extLst>
          </p:cNvPr>
          <p:cNvSpPr txBox="1"/>
          <p:nvPr/>
        </p:nvSpPr>
        <p:spPr>
          <a:xfrm>
            <a:off x="6203950" y="1496725"/>
            <a:ext cx="3356625" cy="2031325"/>
          </a:xfrm>
          <a:prstGeom prst="rect">
            <a:avLst/>
          </a:prstGeom>
          <a:noFill/>
        </p:spPr>
        <p:txBody>
          <a:bodyPr wrap="none" rtlCol="0">
            <a:spAutoFit/>
          </a:bodyPr>
          <a:lstStyle/>
          <a:p>
            <a:r>
              <a:rPr lang="en-US" b="1" dirty="0">
                <a:solidFill>
                  <a:srgbClr val="000000"/>
                </a:solidFill>
                <a:latin typeface="Calibri" panose="020F0502020204030204" pitchFamily="34" charset="0"/>
              </a:rPr>
              <a:t>Supervisors / leadership support:</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Sandra </a:t>
            </a:r>
            <a:r>
              <a:rPr lang="en-US" dirty="0" err="1">
                <a:solidFill>
                  <a:srgbClr val="000000"/>
                </a:solidFill>
                <a:latin typeface="Calibri" panose="020F0502020204030204" pitchFamily="34" charset="0"/>
              </a:rPr>
              <a:t>Tallent</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Eric Brown</a:t>
            </a:r>
          </a:p>
          <a:p>
            <a:r>
              <a:rPr lang="en-US" dirty="0">
                <a:solidFill>
                  <a:srgbClr val="000000"/>
                </a:solidFill>
                <a:latin typeface="Calibri" panose="020F0502020204030204" pitchFamily="34" charset="0"/>
              </a:rPr>
              <a:t>V. Kelly Bunning</a:t>
            </a:r>
          </a:p>
          <a:p>
            <a:r>
              <a:rPr lang="en-US" dirty="0">
                <a:solidFill>
                  <a:srgbClr val="000000"/>
                </a:solidFill>
                <a:latin typeface="Calibri" panose="020F0502020204030204" pitchFamily="34" charset="0"/>
              </a:rPr>
              <a:t>John Callahan</a:t>
            </a:r>
          </a:p>
          <a:p>
            <a:r>
              <a:rPr lang="en-US" dirty="0">
                <a:solidFill>
                  <a:srgbClr val="000000"/>
                </a:solidFill>
                <a:latin typeface="Calibri" panose="020F0502020204030204" pitchFamily="34" charset="0"/>
              </a:rPr>
              <a:t>Steven Musser</a:t>
            </a:r>
          </a:p>
          <a:p>
            <a:r>
              <a:rPr lang="en-US" dirty="0">
                <a:solidFill>
                  <a:srgbClr val="000000"/>
                </a:solidFill>
                <a:latin typeface="Calibri" panose="020F0502020204030204" pitchFamily="34" charset="0"/>
              </a:rPr>
              <a:t>David Lipman</a:t>
            </a:r>
          </a:p>
        </p:txBody>
      </p:sp>
      <p:pic>
        <p:nvPicPr>
          <p:cNvPr id="8" name="Picture 7" descr="Icon&#10;&#10;Description automatically generated">
            <a:extLst>
              <a:ext uri="{FF2B5EF4-FFF2-40B4-BE49-F238E27FC236}">
                <a16:creationId xmlns:a16="http://schemas.microsoft.com/office/drawing/2014/main" id="{313539AA-9886-FA48-1B7B-0FC05F3A8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4150" y="2512387"/>
            <a:ext cx="4286250" cy="4286250"/>
          </a:xfrm>
          <a:prstGeom prst="rect">
            <a:avLst/>
          </a:prstGeom>
        </p:spPr>
      </p:pic>
    </p:spTree>
    <p:extLst>
      <p:ext uri="{BB962C8B-B14F-4D97-AF65-F5344CB8AC3E}">
        <p14:creationId xmlns:p14="http://schemas.microsoft.com/office/powerpoint/2010/main" val="3762318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FA358-9294-71F0-A2D7-B3335F332538}"/>
              </a:ext>
            </a:extLst>
          </p:cNvPr>
          <p:cNvSpPr>
            <a:spLocks noGrp="1"/>
          </p:cNvSpPr>
          <p:nvPr>
            <p:ph type="title"/>
          </p:nvPr>
        </p:nvSpPr>
        <p:spPr/>
        <p:txBody>
          <a:bodyPr/>
          <a:lstStyle/>
          <a:p>
            <a:r>
              <a:rPr lang="en-US" dirty="0"/>
              <a:t>GenomeTrakr goals for FY22</a:t>
            </a:r>
          </a:p>
        </p:txBody>
      </p:sp>
      <p:sp>
        <p:nvSpPr>
          <p:cNvPr id="3" name="Content Placeholder 2">
            <a:extLst>
              <a:ext uri="{FF2B5EF4-FFF2-40B4-BE49-F238E27FC236}">
                <a16:creationId xmlns:a16="http://schemas.microsoft.com/office/drawing/2014/main" id="{CD222160-BE94-0115-B18B-77DD03AC68CC}"/>
              </a:ext>
            </a:extLst>
          </p:cNvPr>
          <p:cNvSpPr>
            <a:spLocks noGrp="1"/>
          </p:cNvSpPr>
          <p:nvPr>
            <p:ph idx="1"/>
          </p:nvPr>
        </p:nvSpPr>
        <p:spPr/>
        <p:txBody>
          <a:bodyPr>
            <a:normAutofit fontScale="85000" lnSpcReduction="10000"/>
          </a:bodyPr>
          <a:lstStyle/>
          <a:p>
            <a:pPr marL="514350" indent="-514350">
              <a:buAutoNum type="arabicPeriod"/>
            </a:pPr>
            <a:r>
              <a:rPr lang="en-US" dirty="0"/>
              <a:t>Build GenomeTrakr data dashboard</a:t>
            </a:r>
          </a:p>
          <a:p>
            <a:pPr marL="514350" indent="-514350">
              <a:buAutoNum type="arabicPeriod"/>
            </a:pPr>
            <a:r>
              <a:rPr lang="en-US" dirty="0"/>
              <a:t>Implement and publish the One Health Enteric package</a:t>
            </a:r>
          </a:p>
          <a:p>
            <a:pPr marL="914400" lvl="1" indent="-514350"/>
            <a:r>
              <a:rPr lang="en-US" dirty="0"/>
              <a:t>Harmonize with BioNumerics through Gen-FS</a:t>
            </a:r>
          </a:p>
          <a:p>
            <a:pPr marL="514350" indent="-514350">
              <a:buAutoNum type="arabicPeriod"/>
            </a:pPr>
            <a:r>
              <a:rPr lang="en-US" dirty="0"/>
              <a:t>Expand GenomeTrakr metadata validation system</a:t>
            </a:r>
          </a:p>
          <a:p>
            <a:pPr marL="914400" lvl="1" indent="-514350"/>
            <a:r>
              <a:rPr lang="en-US" dirty="0"/>
              <a:t>BioNumerics</a:t>
            </a:r>
          </a:p>
          <a:p>
            <a:pPr marL="914400" lvl="1" indent="-514350"/>
            <a:r>
              <a:rPr lang="en-US" dirty="0"/>
              <a:t>One Health Enteric Package</a:t>
            </a:r>
          </a:p>
          <a:p>
            <a:pPr marL="514350" indent="-514350">
              <a:buFont typeface="+mj-lt"/>
              <a:buAutoNum type="arabicPeriod"/>
            </a:pPr>
            <a:r>
              <a:rPr lang="en-US" dirty="0"/>
              <a:t>Enable ontology-aware metadata queries (topic of Wednesday’s talk)</a:t>
            </a:r>
          </a:p>
        </p:txBody>
      </p:sp>
    </p:spTree>
    <p:extLst>
      <p:ext uri="{BB962C8B-B14F-4D97-AF65-F5344CB8AC3E}">
        <p14:creationId xmlns:p14="http://schemas.microsoft.com/office/powerpoint/2010/main" val="1809889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A837C8-741A-6CC4-A8C9-E97E36BDF135}"/>
              </a:ext>
            </a:extLst>
          </p:cNvPr>
          <p:cNvSpPr>
            <a:spLocks noGrp="1"/>
          </p:cNvSpPr>
          <p:nvPr>
            <p:ph type="title"/>
          </p:nvPr>
        </p:nvSpPr>
        <p:spPr>
          <a:xfrm>
            <a:off x="158750" y="237231"/>
            <a:ext cx="5474138" cy="864585"/>
          </a:xfrm>
        </p:spPr>
        <p:txBody>
          <a:bodyPr>
            <a:noAutofit/>
          </a:bodyPr>
          <a:lstStyle/>
          <a:p>
            <a:r>
              <a:rPr lang="en-US" sz="4800" dirty="0">
                <a:solidFill>
                  <a:schemeClr val="accent1"/>
                </a:solidFill>
                <a:cs typeface="Calibri"/>
              </a:rPr>
              <a:t>Acknowledgements</a:t>
            </a:r>
            <a:endParaRPr lang="en-US" sz="4800" dirty="0"/>
          </a:p>
        </p:txBody>
      </p:sp>
      <p:sp>
        <p:nvSpPr>
          <p:cNvPr id="5" name="Content Placeholder 5">
            <a:extLst>
              <a:ext uri="{FF2B5EF4-FFF2-40B4-BE49-F238E27FC236}">
                <a16:creationId xmlns:a16="http://schemas.microsoft.com/office/drawing/2014/main" id="{9A865BDE-EB5D-0D38-CDBC-8971B95F6D99}"/>
              </a:ext>
            </a:extLst>
          </p:cNvPr>
          <p:cNvSpPr txBox="1">
            <a:spLocks/>
          </p:cNvSpPr>
          <p:nvPr/>
        </p:nvSpPr>
        <p:spPr>
          <a:xfrm>
            <a:off x="470338" y="1000253"/>
            <a:ext cx="5625662" cy="5620516"/>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t>U.S Food and Drug Administration (FDA)</a:t>
            </a:r>
          </a:p>
          <a:p>
            <a:pPr lvl="1"/>
            <a:r>
              <a:rPr lang="en-US" sz="1800" dirty="0"/>
              <a:t>CFSAN</a:t>
            </a:r>
          </a:p>
          <a:p>
            <a:pPr lvl="2"/>
            <a:r>
              <a:rPr lang="en-US" sz="1800" dirty="0"/>
              <a:t>ORS, OAO, OARSA, OFS, OIE</a:t>
            </a:r>
          </a:p>
          <a:p>
            <a:pPr lvl="1"/>
            <a:r>
              <a:rPr lang="en-US" sz="1800" dirty="0"/>
              <a:t>Office of Regulatory Affairs</a:t>
            </a:r>
          </a:p>
          <a:p>
            <a:pPr lvl="2"/>
            <a:r>
              <a:rPr lang="en-US" sz="1800" dirty="0"/>
              <a:t>ORA field labs, ORS</a:t>
            </a:r>
          </a:p>
          <a:p>
            <a:pPr lvl="1"/>
            <a:r>
              <a:rPr lang="en-US" sz="1800" dirty="0"/>
              <a:t>Center for Veterinary Medicine</a:t>
            </a:r>
          </a:p>
          <a:p>
            <a:pPr lvl="2"/>
            <a:r>
              <a:rPr lang="en-US" sz="1800" dirty="0"/>
              <a:t>Vet-LIRN, NARMS</a:t>
            </a:r>
          </a:p>
          <a:p>
            <a:pPr marL="0" indent="0">
              <a:buNone/>
            </a:pPr>
            <a:r>
              <a:rPr lang="en-US" sz="1800" b="1" dirty="0"/>
              <a:t>National Institute of Health (NIH)</a:t>
            </a:r>
          </a:p>
          <a:p>
            <a:pPr lvl="1"/>
            <a:r>
              <a:rPr lang="en-US" sz="1800" dirty="0"/>
              <a:t>National Center for Biotechnology Information (NCBI)</a:t>
            </a:r>
          </a:p>
          <a:p>
            <a:pPr marL="0" indent="0">
              <a:buNone/>
            </a:pPr>
            <a:r>
              <a:rPr lang="en-US" sz="1800" b="1" dirty="0"/>
              <a:t>Centers for Disease Control and Prevention (CDC)</a:t>
            </a:r>
          </a:p>
          <a:p>
            <a:pPr lvl="1"/>
            <a:r>
              <a:rPr lang="en-US" sz="1800" dirty="0" err="1"/>
              <a:t>PulseNet</a:t>
            </a:r>
            <a:r>
              <a:rPr lang="en-US" sz="1800" dirty="0"/>
              <a:t>, AMD</a:t>
            </a:r>
          </a:p>
          <a:p>
            <a:pPr marL="0" indent="0">
              <a:buNone/>
            </a:pPr>
            <a:r>
              <a:rPr lang="en-US" sz="1800" b="1" dirty="0"/>
              <a:t>US Department of Agriculture (USDA)</a:t>
            </a:r>
          </a:p>
          <a:p>
            <a:pPr lvl="1"/>
            <a:r>
              <a:rPr lang="en-US" sz="1800" dirty="0"/>
              <a:t>Food Safety and Inspection Service (FSIS)</a:t>
            </a:r>
          </a:p>
          <a:p>
            <a:pPr lvl="1"/>
            <a:r>
              <a:rPr lang="en-US" sz="1800" dirty="0"/>
              <a:t>Agriculture research service (ARS)</a:t>
            </a:r>
          </a:p>
          <a:p>
            <a:pPr lvl="1"/>
            <a:r>
              <a:rPr lang="en-US" sz="1800" dirty="0"/>
              <a:t>Animal and Plant Health Inspection Service (APHIS)</a:t>
            </a:r>
          </a:p>
        </p:txBody>
      </p:sp>
      <p:sp>
        <p:nvSpPr>
          <p:cNvPr id="6" name="TextBox 5">
            <a:extLst>
              <a:ext uri="{FF2B5EF4-FFF2-40B4-BE49-F238E27FC236}">
                <a16:creationId xmlns:a16="http://schemas.microsoft.com/office/drawing/2014/main" id="{75845891-6549-5024-4311-B02927E4EDB4}"/>
              </a:ext>
            </a:extLst>
          </p:cNvPr>
          <p:cNvSpPr txBox="1"/>
          <p:nvPr/>
        </p:nvSpPr>
        <p:spPr>
          <a:xfrm>
            <a:off x="6356350" y="463293"/>
            <a:ext cx="5948423" cy="6093976"/>
          </a:xfrm>
          <a:prstGeom prst="rect">
            <a:avLst/>
          </a:prstGeom>
          <a:noFill/>
        </p:spPr>
        <p:txBody>
          <a:bodyPr wrap="none" rtlCol="0">
            <a:spAutoFit/>
          </a:bodyPr>
          <a:lstStyle/>
          <a:p>
            <a:r>
              <a:rPr lang="en-US" b="1" dirty="0"/>
              <a:t>GenomeTrakr-funded Laboratories</a:t>
            </a:r>
          </a:p>
          <a:p>
            <a:pPr lvl="1"/>
            <a:r>
              <a:rPr lang="en-US" sz="1200" dirty="0"/>
              <a:t>Animal Disease Research and Diagnostic Laboratory (ADRDL), South Dakota</a:t>
            </a:r>
          </a:p>
          <a:p>
            <a:pPr lvl="1"/>
            <a:r>
              <a:rPr lang="en-US" sz="1200" dirty="0"/>
              <a:t>Animal Diseases Diagnostic Laboratory (ADDL) at the Ohio Department of Agriculture</a:t>
            </a:r>
          </a:p>
          <a:p>
            <a:pPr lvl="1"/>
            <a:r>
              <a:rPr lang="en-US" sz="1200" dirty="0"/>
              <a:t>Arizona State Public Health Laboratory, </a:t>
            </a:r>
            <a:r>
              <a:rPr lang="en-US" sz="1200" dirty="0" err="1"/>
              <a:t>Tgen</a:t>
            </a:r>
            <a:endParaRPr lang="en-US" sz="1200" dirty="0"/>
          </a:p>
          <a:p>
            <a:pPr lvl="1"/>
            <a:r>
              <a:rPr lang="en-US" sz="1200" dirty="0"/>
              <a:t>Colorado State Department of Public Health and Environment</a:t>
            </a:r>
          </a:p>
          <a:p>
            <a:pPr lvl="1"/>
            <a:r>
              <a:rPr lang="en-US" sz="1200" dirty="0"/>
              <a:t>Florida Department of Agriculture and Consumer Services</a:t>
            </a:r>
          </a:p>
          <a:p>
            <a:pPr lvl="1"/>
            <a:r>
              <a:rPr lang="en-US" sz="1200" dirty="0"/>
              <a:t>Indiana State Department of Health</a:t>
            </a:r>
          </a:p>
          <a:p>
            <a:pPr lvl="1"/>
            <a:r>
              <a:rPr lang="en-US" sz="1200" dirty="0"/>
              <a:t>Kentucky State Cabinet for Health and Family Services</a:t>
            </a:r>
          </a:p>
          <a:p>
            <a:pPr lvl="1"/>
            <a:r>
              <a:rPr lang="en-US" sz="1200" dirty="0"/>
              <a:t>Maryland Department of Health</a:t>
            </a:r>
          </a:p>
          <a:p>
            <a:pPr lvl="1"/>
            <a:r>
              <a:rPr lang="en-US" sz="1200" dirty="0"/>
              <a:t>Massachusetts State Department of Public Health</a:t>
            </a:r>
          </a:p>
          <a:p>
            <a:pPr lvl="1"/>
            <a:r>
              <a:rPr lang="en-US" sz="1200" dirty="0"/>
              <a:t>Michigan Department of Agriculture and Rural Development</a:t>
            </a:r>
          </a:p>
          <a:p>
            <a:pPr lvl="1"/>
            <a:r>
              <a:rPr lang="en-US" sz="1200" dirty="0"/>
              <a:t>Michigan State Department of Health and Human Services</a:t>
            </a:r>
          </a:p>
          <a:p>
            <a:pPr lvl="1"/>
            <a:r>
              <a:rPr lang="en-US" sz="1200" dirty="0"/>
              <a:t>Minnesota State Department of Health</a:t>
            </a:r>
          </a:p>
          <a:p>
            <a:pPr lvl="1"/>
            <a:r>
              <a:rPr lang="en-US" sz="1200" dirty="0"/>
              <a:t>New Hampshire State Department of Health and Human Services</a:t>
            </a:r>
          </a:p>
          <a:p>
            <a:pPr lvl="1"/>
            <a:r>
              <a:rPr lang="en-US" sz="1200" dirty="0"/>
              <a:t>New Jersey State Department of Agriculture</a:t>
            </a:r>
          </a:p>
          <a:p>
            <a:pPr lvl="1"/>
            <a:r>
              <a:rPr lang="en-US" sz="1200" dirty="0"/>
              <a:t>New Jersey State Department of Health and Senior </a:t>
            </a:r>
            <a:r>
              <a:rPr lang="en-US" sz="1200" dirty="0" err="1"/>
              <a:t>Servces</a:t>
            </a:r>
            <a:endParaRPr lang="en-US" sz="1200" dirty="0"/>
          </a:p>
          <a:p>
            <a:pPr lvl="1"/>
            <a:r>
              <a:rPr lang="en-US" sz="1200" dirty="0"/>
              <a:t>New Mexico State University -Food Safety Laboratory</a:t>
            </a:r>
          </a:p>
          <a:p>
            <a:pPr lvl="1"/>
            <a:r>
              <a:rPr lang="en-US" sz="1200" dirty="0"/>
              <a:t>New York State Department of Agriculture &amp; Markets</a:t>
            </a:r>
          </a:p>
          <a:p>
            <a:pPr lvl="1"/>
            <a:r>
              <a:rPr lang="en-US" sz="1200" dirty="0"/>
              <a:t>New York State Department of Health - Wadsworth Center </a:t>
            </a:r>
          </a:p>
          <a:p>
            <a:pPr lvl="1"/>
            <a:r>
              <a:rPr lang="en-US" sz="1200" dirty="0"/>
              <a:t>North Carolina Department of Agriculture and Consumer Services</a:t>
            </a:r>
          </a:p>
          <a:p>
            <a:pPr lvl="1"/>
            <a:r>
              <a:rPr lang="en-US" sz="1200" dirty="0"/>
              <a:t>North Carolina State University, College of Veterinary Medicine</a:t>
            </a:r>
          </a:p>
          <a:p>
            <a:pPr lvl="1"/>
            <a:r>
              <a:rPr lang="en-US" sz="1200" dirty="0"/>
              <a:t>Pennsylvania State University.  Dudley's Lab</a:t>
            </a:r>
          </a:p>
          <a:p>
            <a:pPr lvl="1"/>
            <a:r>
              <a:rPr lang="en-US" sz="1200" dirty="0"/>
              <a:t>Rhode Island Department of Health</a:t>
            </a:r>
          </a:p>
          <a:p>
            <a:pPr lvl="1"/>
            <a:r>
              <a:rPr lang="en-US" sz="1200" dirty="0"/>
              <a:t>South Carolina Department of Health and Environmental Control</a:t>
            </a:r>
          </a:p>
          <a:p>
            <a:pPr lvl="1"/>
            <a:r>
              <a:rPr lang="en-US" sz="1200" dirty="0"/>
              <a:t>Texas A&amp;M University</a:t>
            </a:r>
          </a:p>
          <a:p>
            <a:pPr lvl="1"/>
            <a:r>
              <a:rPr lang="en-US" sz="1200" dirty="0"/>
              <a:t>Texas Department of State Health Services</a:t>
            </a:r>
          </a:p>
          <a:p>
            <a:pPr lvl="1"/>
            <a:r>
              <a:rPr lang="en-US" sz="1200" dirty="0"/>
              <a:t>University of Nevada - Reno</a:t>
            </a:r>
          </a:p>
          <a:p>
            <a:pPr lvl="1"/>
            <a:r>
              <a:rPr lang="en-US" sz="1200" dirty="0"/>
              <a:t>Vermont State Agency of Human Services</a:t>
            </a:r>
          </a:p>
          <a:p>
            <a:pPr lvl="1"/>
            <a:r>
              <a:rPr lang="en-US" sz="1200" dirty="0"/>
              <a:t>Virginia Division of Consolidated Laboratory Services</a:t>
            </a:r>
          </a:p>
          <a:p>
            <a:pPr lvl="1"/>
            <a:r>
              <a:rPr lang="en-US" sz="1200" dirty="0"/>
              <a:t>Washington State Department of Agriculture</a:t>
            </a:r>
          </a:p>
          <a:p>
            <a:pPr lvl="1"/>
            <a:r>
              <a:rPr lang="en-US" sz="1200" dirty="0"/>
              <a:t>Washington State Dept of Health</a:t>
            </a:r>
          </a:p>
          <a:p>
            <a:pPr lvl="1"/>
            <a:r>
              <a:rPr lang="en-US" sz="1200" dirty="0"/>
              <a:t>West Virginia Department of Agriculture </a:t>
            </a:r>
            <a:endParaRPr lang="en-US" sz="1000" dirty="0"/>
          </a:p>
        </p:txBody>
      </p:sp>
    </p:spTree>
    <p:extLst>
      <p:ext uri="{BB962C8B-B14F-4D97-AF65-F5344CB8AC3E}">
        <p14:creationId xmlns:p14="http://schemas.microsoft.com/office/powerpoint/2010/main" val="3647333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689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FA358-9294-71F0-A2D7-B3335F332538}"/>
              </a:ext>
            </a:extLst>
          </p:cNvPr>
          <p:cNvSpPr>
            <a:spLocks noGrp="1"/>
          </p:cNvSpPr>
          <p:nvPr>
            <p:ph type="title"/>
          </p:nvPr>
        </p:nvSpPr>
        <p:spPr/>
        <p:txBody>
          <a:bodyPr/>
          <a:lstStyle/>
          <a:p>
            <a:r>
              <a:rPr lang="en-US" dirty="0"/>
              <a:t>GenomeTrakr goals for FY22</a:t>
            </a:r>
          </a:p>
        </p:txBody>
      </p:sp>
      <p:sp>
        <p:nvSpPr>
          <p:cNvPr id="3" name="Content Placeholder 2">
            <a:extLst>
              <a:ext uri="{FF2B5EF4-FFF2-40B4-BE49-F238E27FC236}">
                <a16:creationId xmlns:a16="http://schemas.microsoft.com/office/drawing/2014/main" id="{CD222160-BE94-0115-B18B-77DD03AC68CC}"/>
              </a:ext>
            </a:extLst>
          </p:cNvPr>
          <p:cNvSpPr>
            <a:spLocks noGrp="1"/>
          </p:cNvSpPr>
          <p:nvPr>
            <p:ph idx="1"/>
          </p:nvPr>
        </p:nvSpPr>
        <p:spPr/>
        <p:txBody>
          <a:bodyPr>
            <a:normAutofit fontScale="92500" lnSpcReduction="20000"/>
          </a:bodyPr>
          <a:lstStyle/>
          <a:p>
            <a:r>
              <a:rPr lang="en-US" dirty="0"/>
              <a:t>Build GenomeTrakr data dashboard</a:t>
            </a:r>
          </a:p>
          <a:p>
            <a:r>
              <a:rPr lang="en-US" dirty="0"/>
              <a:t>Implement and publish the One Health Enteric package</a:t>
            </a:r>
          </a:p>
          <a:p>
            <a:pPr marL="914400" lvl="1" indent="-514350"/>
            <a:r>
              <a:rPr lang="en-US" dirty="0"/>
              <a:t>Harmonize with BioNumerics through Gen-FS</a:t>
            </a:r>
          </a:p>
          <a:p>
            <a:r>
              <a:rPr lang="en-US" dirty="0"/>
              <a:t>Expand GenomeTrakr metadata validation system</a:t>
            </a:r>
          </a:p>
          <a:p>
            <a:pPr marL="914400" lvl="1" indent="-514350"/>
            <a:r>
              <a:rPr lang="en-US" dirty="0"/>
              <a:t>BioNumerics</a:t>
            </a:r>
          </a:p>
          <a:p>
            <a:pPr marL="914400" lvl="1" indent="-514350"/>
            <a:r>
              <a:rPr lang="en-US" dirty="0"/>
              <a:t>One Health Enteric Package</a:t>
            </a:r>
          </a:p>
          <a:p>
            <a:r>
              <a:rPr lang="en-US" dirty="0"/>
              <a:t>Enable ontology-aware metadata queries</a:t>
            </a:r>
          </a:p>
        </p:txBody>
      </p:sp>
      <p:sp>
        <p:nvSpPr>
          <p:cNvPr id="4" name="Rectangle 3">
            <a:extLst>
              <a:ext uri="{FF2B5EF4-FFF2-40B4-BE49-F238E27FC236}">
                <a16:creationId xmlns:a16="http://schemas.microsoft.com/office/drawing/2014/main" id="{A49A735B-C929-5056-C3F6-7EEE835229A3}"/>
              </a:ext>
            </a:extLst>
          </p:cNvPr>
          <p:cNvSpPr/>
          <p:nvPr/>
        </p:nvSpPr>
        <p:spPr>
          <a:xfrm>
            <a:off x="139700" y="1917700"/>
            <a:ext cx="11779250" cy="3276087"/>
          </a:xfrm>
          <a:prstGeom prst="rect">
            <a:avLst/>
          </a:prstGeom>
          <a:noFill/>
          <a:ln w="28575">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A747AB3-A50B-4A7A-8735-08951F84D929}"/>
              </a:ext>
            </a:extLst>
          </p:cNvPr>
          <p:cNvSpPr txBox="1"/>
          <p:nvPr/>
        </p:nvSpPr>
        <p:spPr>
          <a:xfrm>
            <a:off x="7828689" y="4275754"/>
            <a:ext cx="3003194" cy="646331"/>
          </a:xfrm>
          <a:prstGeom prst="rect">
            <a:avLst/>
          </a:prstGeom>
          <a:noFill/>
        </p:spPr>
        <p:txBody>
          <a:bodyPr wrap="none" rtlCol="0">
            <a:spAutoFit/>
          </a:bodyPr>
          <a:lstStyle/>
          <a:p>
            <a:r>
              <a:rPr lang="en-US" dirty="0">
                <a:solidFill>
                  <a:schemeClr val="accent6"/>
                </a:solidFill>
              </a:rPr>
              <a:t>** Talks by Kirsten </a:t>
            </a:r>
            <a:r>
              <a:rPr lang="en-US" dirty="0" err="1">
                <a:solidFill>
                  <a:schemeClr val="accent6"/>
                </a:solidFill>
              </a:rPr>
              <a:t>Hirneisen</a:t>
            </a:r>
            <a:endParaRPr lang="en-US" dirty="0">
              <a:solidFill>
                <a:schemeClr val="accent6"/>
              </a:solidFill>
            </a:endParaRPr>
          </a:p>
          <a:p>
            <a:r>
              <a:rPr lang="en-US" dirty="0">
                <a:solidFill>
                  <a:schemeClr val="accent6"/>
                </a:solidFill>
              </a:rPr>
              <a:t>and Maria </a:t>
            </a:r>
            <a:r>
              <a:rPr lang="en-US" dirty="0" err="1">
                <a:solidFill>
                  <a:schemeClr val="accent6"/>
                </a:solidFill>
              </a:rPr>
              <a:t>Balkey</a:t>
            </a:r>
            <a:r>
              <a:rPr lang="en-US" dirty="0">
                <a:solidFill>
                  <a:schemeClr val="accent6"/>
                </a:solidFill>
              </a:rPr>
              <a:t> on Thursday</a:t>
            </a:r>
          </a:p>
        </p:txBody>
      </p:sp>
      <p:pic>
        <p:nvPicPr>
          <p:cNvPr id="7" name="Graphic 6" descr="Checkbox Checked with solid fill">
            <a:extLst>
              <a:ext uri="{FF2B5EF4-FFF2-40B4-BE49-F238E27FC236}">
                <a16:creationId xmlns:a16="http://schemas.microsoft.com/office/drawing/2014/main" id="{9ED0B960-F663-1A52-02E2-2FCCE4792C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7" y="1181614"/>
            <a:ext cx="914400" cy="914400"/>
          </a:xfrm>
          <a:prstGeom prst="rect">
            <a:avLst/>
          </a:prstGeom>
        </p:spPr>
      </p:pic>
      <p:pic>
        <p:nvPicPr>
          <p:cNvPr id="8" name="Graphic 7" descr="Checkbox Checked with solid fill">
            <a:extLst>
              <a:ext uri="{FF2B5EF4-FFF2-40B4-BE49-F238E27FC236}">
                <a16:creationId xmlns:a16="http://schemas.microsoft.com/office/drawing/2014/main" id="{ADDE6550-EAB1-B3E3-C8C5-F6FA49411E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7" y="1753114"/>
            <a:ext cx="914400" cy="914400"/>
          </a:xfrm>
          <a:prstGeom prst="rect">
            <a:avLst/>
          </a:prstGeom>
        </p:spPr>
      </p:pic>
      <p:pic>
        <p:nvPicPr>
          <p:cNvPr id="9" name="Graphic 8" descr="Checkbox Checked with solid fill">
            <a:extLst>
              <a:ext uri="{FF2B5EF4-FFF2-40B4-BE49-F238E27FC236}">
                <a16:creationId xmlns:a16="http://schemas.microsoft.com/office/drawing/2014/main" id="{68F52166-A0B4-8E67-4D31-BC61ACB256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7" y="3361354"/>
            <a:ext cx="914400" cy="914400"/>
          </a:xfrm>
          <a:prstGeom prst="rect">
            <a:avLst/>
          </a:prstGeom>
        </p:spPr>
      </p:pic>
      <p:pic>
        <p:nvPicPr>
          <p:cNvPr id="11" name="Graphic 10" descr="Hourglass 30% with solid fill">
            <a:extLst>
              <a:ext uri="{FF2B5EF4-FFF2-40B4-BE49-F238E27FC236}">
                <a16:creationId xmlns:a16="http://schemas.microsoft.com/office/drawing/2014/main" id="{8E535415-A6EA-0C26-1556-4AD1D452EB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421" y="5193787"/>
            <a:ext cx="696527" cy="696527"/>
          </a:xfrm>
          <a:prstGeom prst="rect">
            <a:avLst/>
          </a:prstGeom>
        </p:spPr>
      </p:pic>
    </p:spTree>
    <p:extLst>
      <p:ext uri="{BB962C8B-B14F-4D97-AF65-F5344CB8AC3E}">
        <p14:creationId xmlns:p14="http://schemas.microsoft.com/office/powerpoint/2010/main" val="284070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33A02D-256F-ABBC-BD14-FDF747D2E228}"/>
              </a:ext>
            </a:extLst>
          </p:cNvPr>
          <p:cNvSpPr>
            <a:spLocks noGrp="1"/>
          </p:cNvSpPr>
          <p:nvPr>
            <p:ph type="title"/>
          </p:nvPr>
        </p:nvSpPr>
        <p:spPr>
          <a:xfrm>
            <a:off x="169561" y="175649"/>
            <a:ext cx="10551113" cy="926020"/>
          </a:xfrm>
        </p:spPr>
        <p:txBody>
          <a:bodyPr>
            <a:normAutofit/>
          </a:bodyPr>
          <a:lstStyle/>
          <a:p>
            <a:r>
              <a:rPr lang="en-US" dirty="0"/>
              <a:t>INSDC submissions of enteric pathogens</a:t>
            </a:r>
          </a:p>
        </p:txBody>
      </p:sp>
      <p:pic>
        <p:nvPicPr>
          <p:cNvPr id="16" name="Picture 15" descr="Map&#10;&#10;Description automatically generated">
            <a:extLst>
              <a:ext uri="{FF2B5EF4-FFF2-40B4-BE49-F238E27FC236}">
                <a16:creationId xmlns:a16="http://schemas.microsoft.com/office/drawing/2014/main" id="{F9935F25-F473-4FEA-A812-7853595C2D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1801" y="1057339"/>
            <a:ext cx="6629824" cy="4611743"/>
          </a:xfrm>
          <a:prstGeom prst="rect">
            <a:avLst/>
          </a:prstGeom>
        </p:spPr>
      </p:pic>
      <p:sp>
        <p:nvSpPr>
          <p:cNvPr id="23" name="TextBox 22">
            <a:extLst>
              <a:ext uri="{FF2B5EF4-FFF2-40B4-BE49-F238E27FC236}">
                <a16:creationId xmlns:a16="http://schemas.microsoft.com/office/drawing/2014/main" id="{6C012EB8-18DF-ED28-4411-D804015FFB72}"/>
              </a:ext>
            </a:extLst>
          </p:cNvPr>
          <p:cNvSpPr txBox="1"/>
          <p:nvPr/>
        </p:nvSpPr>
        <p:spPr>
          <a:xfrm>
            <a:off x="169561" y="1017962"/>
            <a:ext cx="2343077" cy="400110"/>
          </a:xfrm>
          <a:prstGeom prst="rect">
            <a:avLst/>
          </a:prstGeom>
          <a:noFill/>
        </p:spPr>
        <p:txBody>
          <a:bodyPr wrap="none" rtlCol="0">
            <a:spAutoFit/>
          </a:bodyPr>
          <a:lstStyle/>
          <a:p>
            <a:r>
              <a:rPr lang="en-US" sz="2000" dirty="0"/>
              <a:t>“GenomeTrakr” data</a:t>
            </a:r>
          </a:p>
        </p:txBody>
      </p:sp>
      <p:pic>
        <p:nvPicPr>
          <p:cNvPr id="3" name="Picture 2">
            <a:extLst>
              <a:ext uri="{FF2B5EF4-FFF2-40B4-BE49-F238E27FC236}">
                <a16:creationId xmlns:a16="http://schemas.microsoft.com/office/drawing/2014/main" id="{9E8FE6D1-E883-7C75-05D0-B6A85E953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68" y="1724463"/>
            <a:ext cx="5869732" cy="5042844"/>
          </a:xfrm>
          <a:prstGeom prst="rect">
            <a:avLst/>
          </a:prstGeom>
          <a:effectLst>
            <a:outerShdw blurRad="50800" dist="38100" dir="2700000" algn="tl" rotWithShape="0">
              <a:prstClr val="black">
                <a:alpha val="40000"/>
              </a:prstClr>
            </a:outerShdw>
          </a:effectLst>
        </p:spPr>
      </p:pic>
      <p:grpSp>
        <p:nvGrpSpPr>
          <p:cNvPr id="11" name="Group 10">
            <a:extLst>
              <a:ext uri="{FF2B5EF4-FFF2-40B4-BE49-F238E27FC236}">
                <a16:creationId xmlns:a16="http://schemas.microsoft.com/office/drawing/2014/main" id="{03FE91F2-0E07-05B8-0B55-1F0B5C21D712}"/>
              </a:ext>
            </a:extLst>
          </p:cNvPr>
          <p:cNvGrpSpPr/>
          <p:nvPr/>
        </p:nvGrpSpPr>
        <p:grpSpPr>
          <a:xfrm>
            <a:off x="560441" y="4719135"/>
            <a:ext cx="2216626" cy="1647798"/>
            <a:chOff x="560441" y="4719135"/>
            <a:chExt cx="2216626" cy="1647798"/>
          </a:xfrm>
        </p:grpSpPr>
        <p:cxnSp>
          <p:nvCxnSpPr>
            <p:cNvPr id="4" name="Straight Arrow Connector 3">
              <a:extLst>
                <a:ext uri="{FF2B5EF4-FFF2-40B4-BE49-F238E27FC236}">
                  <a16:creationId xmlns:a16="http://schemas.microsoft.com/office/drawing/2014/main" id="{80875A76-E170-B729-2A61-76D9D6ED41BF}"/>
                </a:ext>
              </a:extLst>
            </p:cNvPr>
            <p:cNvCxnSpPr>
              <a:cxnSpLocks/>
              <a:stCxn id="5" idx="2"/>
            </p:cNvCxnSpPr>
            <p:nvPr/>
          </p:nvCxnSpPr>
          <p:spPr>
            <a:xfrm>
              <a:off x="1320521" y="5088467"/>
              <a:ext cx="1456546" cy="1278466"/>
            </a:xfrm>
            <a:prstGeom prst="straightConnector1">
              <a:avLst/>
            </a:prstGeom>
            <a:ln>
              <a:solidFill>
                <a:srgbClr val="FF9014"/>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3F618060-05B8-B672-942F-57F521B76CA9}"/>
                </a:ext>
              </a:extLst>
            </p:cNvPr>
            <p:cNvSpPr txBox="1"/>
            <p:nvPr/>
          </p:nvSpPr>
          <p:spPr>
            <a:xfrm>
              <a:off x="560441" y="4719135"/>
              <a:ext cx="1520160" cy="369332"/>
            </a:xfrm>
            <a:prstGeom prst="rect">
              <a:avLst/>
            </a:prstGeom>
            <a:noFill/>
          </p:spPr>
          <p:txBody>
            <a:bodyPr wrap="none" rtlCol="0">
              <a:spAutoFit/>
            </a:bodyPr>
            <a:lstStyle/>
            <a:p>
              <a:r>
                <a:rPr lang="en-US" dirty="0">
                  <a:solidFill>
                    <a:srgbClr val="FF9014"/>
                  </a:solidFill>
                </a:rPr>
                <a:t>Direct funding</a:t>
              </a:r>
            </a:p>
          </p:txBody>
        </p:sp>
      </p:grpSp>
      <p:grpSp>
        <p:nvGrpSpPr>
          <p:cNvPr id="12" name="Group 11">
            <a:extLst>
              <a:ext uri="{FF2B5EF4-FFF2-40B4-BE49-F238E27FC236}">
                <a16:creationId xmlns:a16="http://schemas.microsoft.com/office/drawing/2014/main" id="{C49A8450-D3D9-EC8F-D1E3-83BC25996635}"/>
              </a:ext>
            </a:extLst>
          </p:cNvPr>
          <p:cNvGrpSpPr/>
          <p:nvPr/>
        </p:nvGrpSpPr>
        <p:grpSpPr>
          <a:xfrm>
            <a:off x="1024188" y="3923077"/>
            <a:ext cx="2512959" cy="1678840"/>
            <a:chOff x="1024188" y="3923077"/>
            <a:chExt cx="2512959" cy="1678840"/>
          </a:xfrm>
        </p:grpSpPr>
        <p:cxnSp>
          <p:nvCxnSpPr>
            <p:cNvPr id="6" name="Straight Arrow Connector 5">
              <a:extLst>
                <a:ext uri="{FF2B5EF4-FFF2-40B4-BE49-F238E27FC236}">
                  <a16:creationId xmlns:a16="http://schemas.microsoft.com/office/drawing/2014/main" id="{4CE25911-453D-BCBF-6553-1174B30BBB21}"/>
                </a:ext>
              </a:extLst>
            </p:cNvPr>
            <p:cNvCxnSpPr>
              <a:cxnSpLocks/>
              <a:stCxn id="8" idx="2"/>
            </p:cNvCxnSpPr>
            <p:nvPr/>
          </p:nvCxnSpPr>
          <p:spPr>
            <a:xfrm>
              <a:off x="2232436" y="4292409"/>
              <a:ext cx="1304711" cy="1309508"/>
            </a:xfrm>
            <a:prstGeom prst="straightConnector1">
              <a:avLst/>
            </a:prstGeom>
            <a:ln>
              <a:solidFill>
                <a:srgbClr val="4FCDCA"/>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90CE979-4379-6AD6-C4D1-40D1D1811C21}"/>
                </a:ext>
              </a:extLst>
            </p:cNvPr>
            <p:cNvSpPr txBox="1"/>
            <p:nvPr/>
          </p:nvSpPr>
          <p:spPr>
            <a:xfrm>
              <a:off x="1024188" y="3923077"/>
              <a:ext cx="2416495" cy="369332"/>
            </a:xfrm>
            <a:prstGeom prst="rect">
              <a:avLst/>
            </a:prstGeom>
            <a:noFill/>
          </p:spPr>
          <p:txBody>
            <a:bodyPr wrap="none" rtlCol="0">
              <a:spAutoFit/>
            </a:bodyPr>
            <a:lstStyle/>
            <a:p>
              <a:r>
                <a:rPr lang="en-US" dirty="0">
                  <a:solidFill>
                    <a:srgbClr val="4FCDCA"/>
                  </a:solidFill>
                </a:rPr>
                <a:t>Partners + collaborators</a:t>
              </a:r>
            </a:p>
          </p:txBody>
        </p:sp>
      </p:grpSp>
    </p:spTree>
    <p:extLst>
      <p:ext uri="{BB962C8B-B14F-4D97-AF65-F5344CB8AC3E}">
        <p14:creationId xmlns:p14="http://schemas.microsoft.com/office/powerpoint/2010/main" val="183926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Map&#10;&#10;Description automatically generated">
            <a:extLst>
              <a:ext uri="{FF2B5EF4-FFF2-40B4-BE49-F238E27FC236}">
                <a16:creationId xmlns:a16="http://schemas.microsoft.com/office/drawing/2014/main" id="{48B54A14-AF8C-7EF0-CBE7-A8D5240590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6328" y="1441174"/>
            <a:ext cx="6510253" cy="2781576"/>
          </a:xfrm>
          <a:prstGeom prst="rect">
            <a:avLst/>
          </a:prstGeom>
        </p:spPr>
      </p:pic>
      <p:sp>
        <p:nvSpPr>
          <p:cNvPr id="2" name="Title 1">
            <a:extLst>
              <a:ext uri="{FF2B5EF4-FFF2-40B4-BE49-F238E27FC236}">
                <a16:creationId xmlns:a16="http://schemas.microsoft.com/office/drawing/2014/main" id="{2DAD78DD-3490-C84B-8EDF-EE3B6D7D420F}"/>
              </a:ext>
            </a:extLst>
          </p:cNvPr>
          <p:cNvSpPr>
            <a:spLocks noGrp="1"/>
          </p:cNvSpPr>
          <p:nvPr>
            <p:ph type="title"/>
          </p:nvPr>
        </p:nvSpPr>
        <p:spPr>
          <a:xfrm>
            <a:off x="258336" y="188843"/>
            <a:ext cx="10515600" cy="1325563"/>
          </a:xfrm>
        </p:spPr>
        <p:txBody>
          <a:bodyPr/>
          <a:lstStyle/>
          <a:p>
            <a:r>
              <a:rPr lang="en-US" dirty="0">
                <a:solidFill>
                  <a:srgbClr val="0070C0"/>
                </a:solidFill>
                <a:cs typeface="Abadi MT Condensed Extra Bold"/>
              </a:rPr>
              <a:t>2022: </a:t>
            </a:r>
            <a:r>
              <a:rPr lang="en-US" dirty="0" err="1">
                <a:solidFill>
                  <a:srgbClr val="0070C0"/>
                </a:solidFill>
                <a:cs typeface="Abadi MT Condensed Extra Bold"/>
              </a:rPr>
              <a:t>GenomeTrakr’s</a:t>
            </a:r>
            <a:r>
              <a:rPr lang="en-US" dirty="0">
                <a:solidFill>
                  <a:srgbClr val="0070C0"/>
                </a:solidFill>
                <a:cs typeface="Abadi MT Condensed Extra Bold"/>
              </a:rPr>
              <a:t> actively funded labs:</a:t>
            </a:r>
            <a:endParaRPr lang="en-US" dirty="0">
              <a:solidFill>
                <a:srgbClr val="0070C0"/>
              </a:solidFill>
            </a:endParaRPr>
          </a:p>
        </p:txBody>
      </p:sp>
      <p:sp>
        <p:nvSpPr>
          <p:cNvPr id="3" name="Content Placeholder 2">
            <a:extLst>
              <a:ext uri="{FF2B5EF4-FFF2-40B4-BE49-F238E27FC236}">
                <a16:creationId xmlns:a16="http://schemas.microsoft.com/office/drawing/2014/main" id="{540D1A8A-C49D-D84A-AED1-DD74B83884DA}"/>
              </a:ext>
            </a:extLst>
          </p:cNvPr>
          <p:cNvSpPr>
            <a:spLocks noGrp="1"/>
          </p:cNvSpPr>
          <p:nvPr>
            <p:ph idx="1"/>
          </p:nvPr>
        </p:nvSpPr>
        <p:spPr>
          <a:xfrm>
            <a:off x="258336" y="1352274"/>
            <a:ext cx="10515600" cy="5227983"/>
          </a:xfrm>
        </p:spPr>
        <p:txBody>
          <a:bodyPr vert="horz" lIns="91440" tIns="45720" rIns="91440" bIns="45720" rtlCol="0" anchor="t">
            <a:normAutofit fontScale="70000" lnSpcReduction="20000"/>
          </a:bodyPr>
          <a:lstStyle/>
          <a:p>
            <a:pPr marL="0" indent="0">
              <a:buNone/>
            </a:pPr>
            <a:r>
              <a:rPr lang="en-US" sz="3200" b="1" dirty="0">
                <a:cs typeface="Helvetica"/>
              </a:rPr>
              <a:t>FDA labs</a:t>
            </a:r>
            <a:endParaRPr lang="en-US" sz="3200" dirty="0">
              <a:cs typeface="Helvetica"/>
            </a:endParaRPr>
          </a:p>
          <a:p>
            <a:pPr marL="456565" indent="-456565"/>
            <a:r>
              <a:rPr lang="en-US" sz="3200" dirty="0">
                <a:cs typeface="Helvetica"/>
              </a:rPr>
              <a:t>8 US FDA/ORA Labs</a:t>
            </a:r>
          </a:p>
          <a:p>
            <a:pPr marL="456565" indent="-456565"/>
            <a:r>
              <a:rPr lang="en-US" sz="3200" dirty="0">
                <a:cs typeface="Helvetica"/>
              </a:rPr>
              <a:t>3 CFSAN labs</a:t>
            </a:r>
          </a:p>
          <a:p>
            <a:pPr marL="0" indent="0">
              <a:buNone/>
            </a:pPr>
            <a:endParaRPr lang="en-US" sz="3200" dirty="0">
              <a:cs typeface="Helvetica"/>
            </a:endParaRPr>
          </a:p>
          <a:p>
            <a:pPr marL="0" indent="0">
              <a:buNone/>
            </a:pPr>
            <a:r>
              <a:rPr lang="en-US" sz="3200" b="1" dirty="0">
                <a:cs typeface="Helvetica"/>
              </a:rPr>
              <a:t>LFFM WGS track funding (31 labs)</a:t>
            </a:r>
          </a:p>
          <a:p>
            <a:pPr marL="456565" indent="-456565"/>
            <a:r>
              <a:rPr lang="en-US" sz="3200" dirty="0">
                <a:cs typeface="Helvetica"/>
              </a:rPr>
              <a:t>18 US public health laboratories (</a:t>
            </a:r>
            <a:r>
              <a:rPr lang="en-US" sz="3200" dirty="0" err="1">
                <a:cs typeface="Helvetica"/>
              </a:rPr>
              <a:t>PulseNet</a:t>
            </a:r>
            <a:r>
              <a:rPr lang="en-US" sz="3200" dirty="0">
                <a:cs typeface="Helvetica"/>
              </a:rPr>
              <a:t>) </a:t>
            </a:r>
            <a:endParaRPr lang="en-US" sz="3200" dirty="0"/>
          </a:p>
          <a:p>
            <a:pPr marL="456565" indent="-456565"/>
            <a:r>
              <a:rPr lang="en-US" sz="3200" dirty="0">
                <a:cs typeface="Helvetica"/>
              </a:rPr>
              <a:t>6 academic labs</a:t>
            </a:r>
          </a:p>
          <a:p>
            <a:pPr marL="456565" indent="-456565"/>
            <a:r>
              <a:rPr lang="en-US" sz="3200" dirty="0">
                <a:cs typeface="Helvetica"/>
              </a:rPr>
              <a:t>8 US Department of Agriculture laboratories</a:t>
            </a:r>
          </a:p>
          <a:p>
            <a:pPr marL="0" indent="0">
              <a:buNone/>
            </a:pPr>
            <a:endParaRPr lang="en-US" sz="3200" dirty="0">
              <a:cs typeface="Helvetica"/>
            </a:endParaRPr>
          </a:p>
          <a:p>
            <a:pPr marL="0" indent="0">
              <a:buNone/>
            </a:pPr>
            <a:r>
              <a:rPr lang="en-US" sz="3200" b="1" dirty="0">
                <a:cs typeface="Helvetica"/>
              </a:rPr>
              <a:t>Congressional Shrimp mandate funds</a:t>
            </a:r>
          </a:p>
          <a:p>
            <a:r>
              <a:rPr lang="en-US" sz="3200" dirty="0">
                <a:cs typeface="Helvetica"/>
              </a:rPr>
              <a:t>Expansion for 3 international labs that export shrimp to the US</a:t>
            </a:r>
          </a:p>
          <a:p>
            <a:endParaRPr lang="en-US" sz="3200" b="1" dirty="0">
              <a:cs typeface="Helvetica"/>
            </a:endParaRPr>
          </a:p>
          <a:p>
            <a:pPr marL="0" indent="0">
              <a:buNone/>
            </a:pPr>
            <a:r>
              <a:rPr lang="en-US" sz="3200" b="1" dirty="0">
                <a:cs typeface="Helvetica"/>
              </a:rPr>
              <a:t>Contract agreements</a:t>
            </a:r>
            <a:endParaRPr lang="en-US" dirty="0"/>
          </a:p>
          <a:p>
            <a:pPr marL="456565" indent="-456565"/>
            <a:r>
              <a:rPr lang="en-US" sz="3200" dirty="0">
                <a:cs typeface="Helvetica"/>
              </a:rPr>
              <a:t>Private labs</a:t>
            </a:r>
          </a:p>
        </p:txBody>
      </p:sp>
      <p:sp>
        <p:nvSpPr>
          <p:cNvPr id="4" name="TextBox 3">
            <a:extLst>
              <a:ext uri="{FF2B5EF4-FFF2-40B4-BE49-F238E27FC236}">
                <a16:creationId xmlns:a16="http://schemas.microsoft.com/office/drawing/2014/main" id="{60A84919-4F8C-DB9A-037C-81370E7BE0D9}"/>
              </a:ext>
            </a:extLst>
          </p:cNvPr>
          <p:cNvSpPr txBox="1"/>
          <p:nvPr/>
        </p:nvSpPr>
        <p:spPr>
          <a:xfrm>
            <a:off x="171450" y="4679950"/>
            <a:ext cx="659155" cy="369332"/>
          </a:xfrm>
          <a:prstGeom prst="rect">
            <a:avLst/>
          </a:prstGeom>
          <a:noFill/>
        </p:spPr>
        <p:txBody>
          <a:bodyPr wrap="none" rtlCol="0">
            <a:spAutoFit/>
          </a:bodyPr>
          <a:lstStyle/>
          <a:p>
            <a:r>
              <a:rPr lang="en-US" b="1" dirty="0">
                <a:solidFill>
                  <a:schemeClr val="accent6"/>
                </a:solidFill>
                <a:highlight>
                  <a:srgbClr val="FFFF00"/>
                </a:highlight>
              </a:rPr>
              <a:t>NEW</a:t>
            </a:r>
          </a:p>
        </p:txBody>
      </p:sp>
    </p:spTree>
    <p:extLst>
      <p:ext uri="{BB962C8B-B14F-4D97-AF65-F5344CB8AC3E}">
        <p14:creationId xmlns:p14="http://schemas.microsoft.com/office/powerpoint/2010/main" val="877675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532E64E-D045-FAAD-DC23-03C25164CEBB}"/>
              </a:ext>
            </a:extLst>
          </p:cNvPr>
          <p:cNvSpPr>
            <a:spLocks noGrp="1"/>
          </p:cNvSpPr>
          <p:nvPr>
            <p:ph type="title"/>
          </p:nvPr>
        </p:nvSpPr>
        <p:spPr>
          <a:xfrm>
            <a:off x="0" y="206026"/>
            <a:ext cx="10972800" cy="1143000"/>
          </a:xfrm>
        </p:spPr>
        <p:txBody>
          <a:bodyPr>
            <a:noAutofit/>
          </a:bodyPr>
          <a:lstStyle/>
          <a:p>
            <a:r>
              <a:rPr lang="en-US" sz="3600" dirty="0">
                <a:solidFill>
                  <a:schemeClr val="accent1"/>
                </a:solidFill>
              </a:rPr>
              <a:t>Data collect</a:t>
            </a:r>
            <a:r>
              <a:rPr lang="en-US" sz="3600" dirty="0"/>
              <a:t>ed through directly-funded labs:</a:t>
            </a:r>
            <a:endParaRPr lang="en-US" sz="3600" dirty="0">
              <a:solidFill>
                <a:schemeClr val="accent1"/>
              </a:solidFill>
            </a:endParaRPr>
          </a:p>
        </p:txBody>
      </p:sp>
      <p:pic>
        <p:nvPicPr>
          <p:cNvPr id="9" name="Picture 8" descr="Chart, treemap chart&#10;&#10;Description automatically generated">
            <a:extLst>
              <a:ext uri="{FF2B5EF4-FFF2-40B4-BE49-F238E27FC236}">
                <a16:creationId xmlns:a16="http://schemas.microsoft.com/office/drawing/2014/main" id="{38697254-D9B7-8461-1C76-9C231ADDB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2726" y="1764243"/>
            <a:ext cx="6559389" cy="3319449"/>
          </a:xfrm>
          <a:prstGeom prst="rect">
            <a:avLst/>
          </a:prstGeom>
        </p:spPr>
      </p:pic>
      <p:pic>
        <p:nvPicPr>
          <p:cNvPr id="11" name="Picture 10" descr="Graphical user interface, table, Teams&#10;&#10;Description automatically generated">
            <a:extLst>
              <a:ext uri="{FF2B5EF4-FFF2-40B4-BE49-F238E27FC236}">
                <a16:creationId xmlns:a16="http://schemas.microsoft.com/office/drawing/2014/main" id="{7FCDF206-3036-BFCB-6F3A-8E21A82DC4D5}"/>
              </a:ext>
            </a:extLst>
          </p:cNvPr>
          <p:cNvPicPr>
            <a:picLocks noChangeAspect="1"/>
          </p:cNvPicPr>
          <p:nvPr/>
        </p:nvPicPr>
        <p:blipFill rotWithShape="1">
          <a:blip r:embed="rId3">
            <a:extLst>
              <a:ext uri="{28A0092B-C50C-407E-A947-70E740481C1C}">
                <a14:useLocalDpi xmlns:a14="http://schemas.microsoft.com/office/drawing/2010/main" val="0"/>
              </a:ext>
            </a:extLst>
          </a:blip>
          <a:srcRect l="66479" t="16651"/>
          <a:stretch/>
        </p:blipFill>
        <p:spPr>
          <a:xfrm>
            <a:off x="2841671" y="1791872"/>
            <a:ext cx="2751055" cy="2784789"/>
          </a:xfrm>
          <a:prstGeom prst="rect">
            <a:avLst/>
          </a:prstGeom>
        </p:spPr>
      </p:pic>
      <p:sp>
        <p:nvSpPr>
          <p:cNvPr id="12" name="TextBox 11">
            <a:extLst>
              <a:ext uri="{FF2B5EF4-FFF2-40B4-BE49-F238E27FC236}">
                <a16:creationId xmlns:a16="http://schemas.microsoft.com/office/drawing/2014/main" id="{5054EB63-32B3-819C-896A-B3CB770F5A10}"/>
              </a:ext>
            </a:extLst>
          </p:cNvPr>
          <p:cNvSpPr txBox="1"/>
          <p:nvPr/>
        </p:nvSpPr>
        <p:spPr>
          <a:xfrm>
            <a:off x="2931266" y="5167998"/>
            <a:ext cx="8291099" cy="1015663"/>
          </a:xfrm>
          <a:prstGeom prst="rect">
            <a:avLst/>
          </a:prstGeom>
          <a:noFill/>
        </p:spPr>
        <p:txBody>
          <a:bodyPr wrap="square" rtlCol="0">
            <a:spAutoFit/>
          </a:bodyPr>
          <a:lstStyle/>
          <a:p>
            <a:r>
              <a:rPr lang="en-US" sz="2000" b="1" dirty="0"/>
              <a:t>Sampling mission: </a:t>
            </a:r>
          </a:p>
          <a:p>
            <a:pPr marL="342900" indent="-342900">
              <a:buFont typeface="Arial" panose="020B0604020202020204" pitchFamily="34" charset="0"/>
              <a:buChar char="•"/>
            </a:pPr>
            <a:r>
              <a:rPr lang="en-US" sz="2000" dirty="0"/>
              <a:t>To capture genomic diversity of enteric pathogens in food, food processing facilities, and environmental spaces</a:t>
            </a:r>
          </a:p>
        </p:txBody>
      </p:sp>
      <p:pic>
        <p:nvPicPr>
          <p:cNvPr id="13" name="Picture 12" descr="Diagram&#10;&#10;Description automatically generated">
            <a:extLst>
              <a:ext uri="{FF2B5EF4-FFF2-40B4-BE49-F238E27FC236}">
                <a16:creationId xmlns:a16="http://schemas.microsoft.com/office/drawing/2014/main" id="{8B96EE74-5889-CF0D-130B-DB5B53C09D8F}"/>
              </a:ext>
            </a:extLst>
          </p:cNvPr>
          <p:cNvPicPr>
            <a:picLocks noChangeAspect="1"/>
          </p:cNvPicPr>
          <p:nvPr/>
        </p:nvPicPr>
        <p:blipFill>
          <a:blip r:embed="rId4"/>
          <a:stretch>
            <a:fillRect/>
          </a:stretch>
        </p:blipFill>
        <p:spPr>
          <a:xfrm>
            <a:off x="396721" y="4346501"/>
            <a:ext cx="2549439" cy="2090457"/>
          </a:xfrm>
          <a:prstGeom prst="rect">
            <a:avLst/>
          </a:prstGeom>
        </p:spPr>
      </p:pic>
      <p:sp>
        <p:nvSpPr>
          <p:cNvPr id="14" name="Oval 13">
            <a:extLst>
              <a:ext uri="{FF2B5EF4-FFF2-40B4-BE49-F238E27FC236}">
                <a16:creationId xmlns:a16="http://schemas.microsoft.com/office/drawing/2014/main" id="{1A37E021-C207-D61D-7707-9B12DDF4C152}"/>
              </a:ext>
            </a:extLst>
          </p:cNvPr>
          <p:cNvSpPr/>
          <p:nvPr/>
        </p:nvSpPr>
        <p:spPr>
          <a:xfrm rot="1432878">
            <a:off x="171783" y="5578394"/>
            <a:ext cx="2208299" cy="855244"/>
          </a:xfrm>
          <a:prstGeom prst="ellipse">
            <a:avLst/>
          </a:prstGeom>
          <a:solidFill>
            <a:schemeClr val="accent1">
              <a:lumMod val="40000"/>
              <a:lumOff val="60000"/>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2311F0E9-7651-8377-CAF5-50409A2168CF}"/>
              </a:ext>
            </a:extLst>
          </p:cNvPr>
          <p:cNvSpPr txBox="1"/>
          <p:nvPr/>
        </p:nvSpPr>
        <p:spPr>
          <a:xfrm>
            <a:off x="567" y="2154418"/>
            <a:ext cx="3060403" cy="984885"/>
          </a:xfrm>
          <a:prstGeom prst="rect">
            <a:avLst/>
          </a:prstGeom>
          <a:noFill/>
        </p:spPr>
        <p:txBody>
          <a:bodyPr wrap="square" rtlCol="0">
            <a:spAutoFit/>
          </a:bodyPr>
          <a:lstStyle/>
          <a:p>
            <a:r>
              <a:rPr lang="en-US" sz="2400" b="1" dirty="0"/>
              <a:t>GenomeTrakr stats:</a:t>
            </a:r>
          </a:p>
          <a:p>
            <a:pPr marL="342900" indent="-342900">
              <a:buFont typeface="Arial" panose="020B0604020202020204" pitchFamily="34" charset="0"/>
              <a:buChar char="•"/>
            </a:pPr>
            <a:r>
              <a:rPr lang="en-US" dirty="0"/>
              <a:t>43 contributing labs</a:t>
            </a:r>
          </a:p>
          <a:p>
            <a:pPr marL="342900" indent="-342900">
              <a:buFont typeface="Arial" panose="020B0604020202020204" pitchFamily="34" charset="0"/>
              <a:buChar char="•"/>
            </a:pPr>
            <a:r>
              <a:rPr lang="en-US" sz="1600" dirty="0"/>
              <a:t>15 enteric pathogen species</a:t>
            </a:r>
            <a:endParaRPr lang="en-US" sz="2000" dirty="0"/>
          </a:p>
        </p:txBody>
      </p:sp>
    </p:spTree>
    <p:extLst>
      <p:ext uri="{BB962C8B-B14F-4D97-AF65-F5344CB8AC3E}">
        <p14:creationId xmlns:p14="http://schemas.microsoft.com/office/powerpoint/2010/main" val="87072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4B280-9BE5-11C8-FECB-38EB199F78FA}"/>
              </a:ext>
            </a:extLst>
          </p:cNvPr>
          <p:cNvSpPr>
            <a:spLocks noGrp="1"/>
          </p:cNvSpPr>
          <p:nvPr>
            <p:ph type="title"/>
          </p:nvPr>
        </p:nvSpPr>
        <p:spPr/>
        <p:txBody>
          <a:bodyPr/>
          <a:lstStyle/>
          <a:p>
            <a:r>
              <a:rPr lang="en-US" dirty="0"/>
              <a:t>Internal Dashboards for better data tracking:</a:t>
            </a:r>
          </a:p>
        </p:txBody>
      </p:sp>
      <p:pic>
        <p:nvPicPr>
          <p:cNvPr id="7" name="Picture 6">
            <a:extLst>
              <a:ext uri="{FF2B5EF4-FFF2-40B4-BE49-F238E27FC236}">
                <a16:creationId xmlns:a16="http://schemas.microsoft.com/office/drawing/2014/main" id="{F6C3E0ED-F391-D054-394B-A771FFC8D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114341"/>
            <a:ext cx="4130565" cy="5751953"/>
          </a:xfrm>
          <a:prstGeom prst="rect">
            <a:avLst/>
          </a:prstGeom>
        </p:spPr>
      </p:pic>
      <p:pic>
        <p:nvPicPr>
          <p:cNvPr id="11" name="Content Placeholder 10">
            <a:extLst>
              <a:ext uri="{FF2B5EF4-FFF2-40B4-BE49-F238E27FC236}">
                <a16:creationId xmlns:a16="http://schemas.microsoft.com/office/drawing/2014/main" id="{25780A2D-F2C9-ECC3-1AFC-A2D0B2FED7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781" y="1114341"/>
            <a:ext cx="4984708" cy="5743659"/>
          </a:xfrm>
        </p:spPr>
      </p:pic>
    </p:spTree>
    <p:extLst>
      <p:ext uri="{BB962C8B-B14F-4D97-AF65-F5344CB8AC3E}">
        <p14:creationId xmlns:p14="http://schemas.microsoft.com/office/powerpoint/2010/main" val="466211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D8E3F-2C40-1E64-4B49-97DCA0251D68}"/>
              </a:ext>
            </a:extLst>
          </p:cNvPr>
          <p:cNvSpPr>
            <a:spLocks noGrp="1"/>
          </p:cNvSpPr>
          <p:nvPr>
            <p:ph type="title"/>
          </p:nvPr>
        </p:nvSpPr>
        <p:spPr/>
        <p:txBody>
          <a:bodyPr/>
          <a:lstStyle/>
          <a:p>
            <a:r>
              <a:rPr lang="en-US" dirty="0"/>
              <a:t>Other projects in 2022:</a:t>
            </a:r>
          </a:p>
        </p:txBody>
      </p:sp>
      <p:sp>
        <p:nvSpPr>
          <p:cNvPr id="3" name="Content Placeholder 2">
            <a:extLst>
              <a:ext uri="{FF2B5EF4-FFF2-40B4-BE49-F238E27FC236}">
                <a16:creationId xmlns:a16="http://schemas.microsoft.com/office/drawing/2014/main" id="{1FA36545-88F9-D056-277F-A0B8AC9D85EC}"/>
              </a:ext>
            </a:extLst>
          </p:cNvPr>
          <p:cNvSpPr>
            <a:spLocks noGrp="1"/>
          </p:cNvSpPr>
          <p:nvPr>
            <p:ph idx="1"/>
          </p:nvPr>
        </p:nvSpPr>
        <p:spPr/>
        <p:txBody>
          <a:bodyPr/>
          <a:lstStyle/>
          <a:p>
            <a:r>
              <a:rPr lang="en-US" dirty="0"/>
              <a:t>2021 Congressional Shrimp mandate</a:t>
            </a:r>
          </a:p>
          <a:p>
            <a:pPr lvl="1"/>
            <a:r>
              <a:rPr lang="en-US" dirty="0"/>
              <a:t>w/ laboratory expansion funds</a:t>
            </a:r>
          </a:p>
          <a:p>
            <a:r>
              <a:rPr lang="en-US" dirty="0"/>
              <a:t>Established SARS-CoV-2 variant/sub-lineage surveillance in wastewater </a:t>
            </a:r>
          </a:p>
        </p:txBody>
      </p:sp>
    </p:spTree>
    <p:extLst>
      <p:ext uri="{BB962C8B-B14F-4D97-AF65-F5344CB8AC3E}">
        <p14:creationId xmlns:p14="http://schemas.microsoft.com/office/powerpoint/2010/main" val="2885009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E421E-502E-4C1B-A28E-F571B1596BD5}"/>
              </a:ext>
            </a:extLst>
          </p:cNvPr>
          <p:cNvSpPr>
            <a:spLocks noGrp="1"/>
          </p:cNvSpPr>
          <p:nvPr>
            <p:ph type="title"/>
          </p:nvPr>
        </p:nvSpPr>
        <p:spPr/>
        <p:txBody>
          <a:bodyPr>
            <a:normAutofit/>
          </a:bodyPr>
          <a:lstStyle/>
          <a:p>
            <a:r>
              <a:rPr lang="en-US" dirty="0"/>
              <a:t>Congressional Shrimp mandate, 2021:</a:t>
            </a:r>
          </a:p>
        </p:txBody>
      </p:sp>
      <p:sp>
        <p:nvSpPr>
          <p:cNvPr id="3" name="Content Placeholder 2">
            <a:extLst>
              <a:ext uri="{FF2B5EF4-FFF2-40B4-BE49-F238E27FC236}">
                <a16:creationId xmlns:a16="http://schemas.microsoft.com/office/drawing/2014/main" id="{50785A4F-0651-8823-06DF-A76A53280097}"/>
              </a:ext>
            </a:extLst>
          </p:cNvPr>
          <p:cNvSpPr>
            <a:spLocks noGrp="1"/>
          </p:cNvSpPr>
          <p:nvPr>
            <p:ph idx="1"/>
          </p:nvPr>
        </p:nvSpPr>
        <p:spPr/>
        <p:txBody>
          <a:bodyPr>
            <a:normAutofit fontScale="92500" lnSpcReduction="10000"/>
          </a:bodyPr>
          <a:lstStyle/>
          <a:p>
            <a:pPr marL="0" indent="0">
              <a:buNone/>
            </a:pPr>
            <a:r>
              <a:rPr lang="en-US" sz="2400" dirty="0">
                <a:effectLst/>
                <a:latin typeface="Calibri" panose="020F0502020204030204" pitchFamily="34" charset="0"/>
                <a:ea typeface="Calibri" panose="020F0502020204030204" pitchFamily="34" charset="0"/>
                <a:cs typeface="Calibri" panose="020F0502020204030204" pitchFamily="34" charset="0"/>
              </a:rPr>
              <a:t>The U.S. Congress Consolidated Appropriations Act 2021, Sec. 787. (a) required the HHS and and FDA to develop and implement formal seafood arrangements with three largest exporting countries of shrimp into the US. FDA obligated funds from this mandate to </a:t>
            </a:r>
            <a:r>
              <a:rPr lang="en-US" sz="2400" dirty="0">
                <a:latin typeface="Calibri" panose="020F0502020204030204" pitchFamily="34" charset="0"/>
                <a:ea typeface="Calibri" panose="020F0502020204030204" pitchFamily="34" charset="0"/>
                <a:cs typeface="Calibri" panose="020F0502020204030204" pitchFamily="34" charset="0"/>
              </a:rPr>
              <a:t>build genomic capacity in these countries for improved pathogen surveillance prior to export. </a:t>
            </a:r>
          </a:p>
          <a:p>
            <a:pPr marL="0" indent="0">
              <a:buNone/>
            </a:pPr>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lvl="1"/>
            <a:r>
              <a:rPr lang="en-US" sz="2800" dirty="0">
                <a:latin typeface="Calibri" panose="020F0502020204030204" pitchFamily="34" charset="0"/>
                <a:ea typeface="Calibri" panose="020F0502020204030204" pitchFamily="34" charset="0"/>
                <a:cs typeface="Calibri" panose="020F0502020204030204" pitchFamily="34" charset="0"/>
              </a:rPr>
              <a:t>Indonesia</a:t>
            </a:r>
          </a:p>
          <a:p>
            <a:pPr lvl="2"/>
            <a:r>
              <a:rPr lang="en-US" sz="2000" dirty="0">
                <a:latin typeface="Calibri" panose="020F0502020204030204" pitchFamily="34" charset="0"/>
                <a:ea typeface="Calibri" panose="020F0502020204030204" pitchFamily="34" charset="0"/>
                <a:cs typeface="Calibri" panose="020F0502020204030204" pitchFamily="34" charset="0"/>
              </a:rPr>
              <a:t>Fish Quarantine Inspection Agency (FQIA), Standard Testing Lab, Jakarta, Indonesia</a:t>
            </a:r>
          </a:p>
          <a:p>
            <a:pPr lvl="2"/>
            <a:r>
              <a:rPr lang="en-US" sz="2000" dirty="0">
                <a:latin typeface="Calibri" panose="020F0502020204030204" pitchFamily="34" charset="0"/>
                <a:ea typeface="Calibri" panose="020F0502020204030204" pitchFamily="34" charset="0"/>
                <a:cs typeface="Calibri" panose="020F0502020204030204" pitchFamily="34" charset="0"/>
              </a:rPr>
              <a:t>Feasibility assessment done</a:t>
            </a:r>
          </a:p>
          <a:p>
            <a:pPr lvl="1"/>
            <a:r>
              <a:rPr lang="en-US" sz="2800" dirty="0">
                <a:effectLst/>
                <a:latin typeface="Calibri" panose="020F0502020204030204" pitchFamily="34" charset="0"/>
                <a:ea typeface="Calibri" panose="020F0502020204030204" pitchFamily="34" charset="0"/>
                <a:cs typeface="Calibri" panose="020F0502020204030204" pitchFamily="34" charset="0"/>
              </a:rPr>
              <a:t>India</a:t>
            </a:r>
          </a:p>
          <a:p>
            <a:pPr lvl="2"/>
            <a:r>
              <a:rPr lang="en-US" sz="2000" dirty="0">
                <a:latin typeface="Calibri" panose="020F0502020204030204" pitchFamily="34" charset="0"/>
                <a:ea typeface="Calibri" panose="020F0502020204030204" pitchFamily="34" charset="0"/>
                <a:cs typeface="Calibri" panose="020F0502020204030204" pitchFamily="34" charset="0"/>
              </a:rPr>
              <a:t>Marine Products Export Development Authority (MPEDA), Kochi, India</a:t>
            </a:r>
          </a:p>
          <a:p>
            <a:pPr lvl="2"/>
            <a:r>
              <a:rPr lang="en-US" sz="2000" dirty="0">
                <a:effectLst/>
                <a:latin typeface="Calibri" panose="020F0502020204030204" pitchFamily="34" charset="0"/>
                <a:ea typeface="Calibri" panose="020F0502020204030204" pitchFamily="34" charset="0"/>
                <a:cs typeface="Calibri" panose="020F0502020204030204" pitchFamily="34" charset="0"/>
              </a:rPr>
              <a:t>Feasibility assessment done</a:t>
            </a:r>
          </a:p>
          <a:p>
            <a:pPr lvl="1"/>
            <a:r>
              <a:rPr lang="en-US" sz="2800" dirty="0">
                <a:latin typeface="Calibri" panose="020F0502020204030204" pitchFamily="34" charset="0"/>
                <a:ea typeface="Calibri" panose="020F0502020204030204" pitchFamily="34" charset="0"/>
                <a:cs typeface="Calibri" panose="020F0502020204030204" pitchFamily="34" charset="0"/>
              </a:rPr>
              <a:t>Ecuador</a:t>
            </a:r>
            <a:r>
              <a:rPr lang="en-US" sz="2800" dirty="0">
                <a:effectLst/>
                <a:latin typeface="Calibri" panose="020F0502020204030204" pitchFamily="34" charset="0"/>
                <a:ea typeface="Calibri" panose="020F0502020204030204" pitchFamily="34" charset="0"/>
                <a:cs typeface="Calibri" panose="020F0502020204030204" pitchFamily="34" charset="0"/>
              </a:rPr>
              <a:t> </a:t>
            </a:r>
          </a:p>
          <a:p>
            <a:pPr lvl="2"/>
            <a:r>
              <a:rPr lang="en-US" sz="2000" dirty="0">
                <a:latin typeface="Calibri" panose="020F0502020204030204" pitchFamily="34" charset="0"/>
                <a:ea typeface="Calibri" panose="020F0502020204030204" pitchFamily="34" charset="0"/>
                <a:cs typeface="Calibri" panose="020F0502020204030204" pitchFamily="34" charset="0"/>
              </a:rPr>
              <a:t>Agency/Lab TBD</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lvl="2"/>
            <a:endParaRPr lang="en-US" sz="1467"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62052801"/>
      </p:ext>
    </p:extLst>
  </p:cSld>
  <p:clrMapOvr>
    <a:masterClrMapping/>
  </p:clrMapOvr>
</p:sld>
</file>

<file path=ppt/theme/theme1.xml><?xml version="1.0" encoding="utf-8"?>
<a:theme xmlns:a="http://schemas.openxmlformats.org/drawingml/2006/main" name="1_Office Theme">
  <a:themeElements>
    <a:clrScheme name="FDA Color Palette">
      <a:dk1>
        <a:sysClr val="windowText" lastClr="000000"/>
      </a:dk1>
      <a:lt1>
        <a:sysClr val="window" lastClr="FFFFFF"/>
      </a:lt1>
      <a:dk2>
        <a:srgbClr val="222C67"/>
      </a:dk2>
      <a:lt2>
        <a:srgbClr val="EEECE1"/>
      </a:lt2>
      <a:accent1>
        <a:srgbClr val="007CBA"/>
      </a:accent1>
      <a:accent2>
        <a:srgbClr val="222C67"/>
      </a:accent2>
      <a:accent3>
        <a:srgbClr val="000000"/>
      </a:accent3>
      <a:accent4>
        <a:srgbClr val="A0A0A3"/>
      </a:accent4>
      <a:accent5>
        <a:srgbClr val="E5B611"/>
      </a:accent5>
      <a:accent6>
        <a:srgbClr val="D6003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DA widescreen template" id="{03F0B1F8-0414-2A43-B09E-CA6CE328E534}" vid="{65957048-C73A-0248-BAE5-DD8D7AD8B0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DBD346C-7F4A-4889-A3A1-7074577F2346}">
  <ds:schemaRefs>
    <ds:schemaRef ds:uri="http://schemas.microsoft.com/sharepoint/v3/contenttype/forms"/>
  </ds:schemaRefs>
</ds:datastoreItem>
</file>

<file path=customXml/itemProps2.xml><?xml version="1.0" encoding="utf-8"?>
<ds:datastoreItem xmlns:ds="http://schemas.openxmlformats.org/officeDocument/2006/customXml" ds:itemID="{A98F797D-338E-48B8-A8C6-DFF82C846DF1}"/>
</file>

<file path=customXml/itemProps3.xml><?xml version="1.0" encoding="utf-8"?>
<ds:datastoreItem xmlns:ds="http://schemas.openxmlformats.org/officeDocument/2006/customXml" ds:itemID="{14148AF4-3252-4AB5-83AC-7347A2B1BC2D}">
  <ds:schemaRefs>
    <ds:schemaRef ds:uri="20867c8d-1cc9-4acd-a073-94634f6a764f"/>
    <ds:schemaRef ds:uri="6b2698ac-5319-4dc7-aad5-eaac0afd0944"/>
    <ds:schemaRef ds:uri="8fb7fb06-e54e-4d8c-baa3-8346aac141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1_Office Theme</Template>
  <TotalTime>8386</TotalTime>
  <Words>1211</Words>
  <Application>Microsoft Macintosh PowerPoint</Application>
  <PresentationFormat>Widescreen</PresentationFormat>
  <Paragraphs>222</Paragraphs>
  <Slides>21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Courier</vt:lpstr>
      <vt:lpstr>Helvetica</vt:lpstr>
      <vt:lpstr>1_Office Theme</vt:lpstr>
      <vt:lpstr>PowerPoint Presentation</vt:lpstr>
      <vt:lpstr>GenomeTrakr goals for FY22</vt:lpstr>
      <vt:lpstr>GenomeTrakr goals for FY22</vt:lpstr>
      <vt:lpstr>INSDC submissions of enteric pathogens</vt:lpstr>
      <vt:lpstr>2022: GenomeTrakr’s actively funded labs:</vt:lpstr>
      <vt:lpstr>Data collected through directly-funded labs:</vt:lpstr>
      <vt:lpstr>Internal Dashboards for better data tracking:</vt:lpstr>
      <vt:lpstr>Other projects in 2022:</vt:lpstr>
      <vt:lpstr>Congressional Shrimp mandate, 2021:</vt:lpstr>
      <vt:lpstr>Two feasibility assessments done, in partnership with CFSAN, Office of International Engagement</vt:lpstr>
      <vt:lpstr>GenomeTrakr’s wastewater project:</vt:lpstr>
      <vt:lpstr>10-year anniversary of GenomeTrakr!</vt:lpstr>
      <vt:lpstr>PowerPoint Presentation</vt:lpstr>
      <vt:lpstr>PowerPoint Presentation</vt:lpstr>
      <vt:lpstr>“Pathogen data object model”, Initial GT data structure now recommended for all pathogens:</vt:lpstr>
      <vt:lpstr>Salmonella ser. Bareilly story</vt:lpstr>
      <vt:lpstr>Current Salmonella ser. Bareilly cluster: PDS000032405.17</vt:lpstr>
      <vt:lpstr>GenomeTrakr goals for 2023</vt:lpstr>
      <vt:lpstr>Current GenomeTrakr team:</vt:lpstr>
      <vt:lpstr>Acknowledgements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Timme, Ruth</dc:creator>
  <cp:lastModifiedBy>Timme, Ruth</cp:lastModifiedBy>
  <cp:revision>10</cp:revision>
  <dcterms:created xsi:type="dcterms:W3CDTF">2021-09-14T15:06:58Z</dcterms:created>
  <dcterms:modified xsi:type="dcterms:W3CDTF">2022-10-18T19:39:39Z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b38df491-3c91-483c-87c6-9ce675552c8d</vt:lpwstr>
  </property>
  <property fmtid="{D5CDD505-2E9C-101B-9397-08002B2CF9AE}" pid="4" name="MediaServiceImageTags">
    <vt:lpwstr/>
  </property>
</Properties>
</file>