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4"/>
  </p:sldMasterIdLst>
  <p:notesMasterIdLst>
    <p:notesMasterId r:id="rId23"/>
  </p:notesMasterIdLst>
  <p:sldIdLst>
    <p:sldId id="256" r:id="rId5"/>
    <p:sldId id="259" r:id="rId6"/>
    <p:sldId id="257" r:id="rId7"/>
    <p:sldId id="261" r:id="rId8"/>
    <p:sldId id="262" r:id="rId9"/>
    <p:sldId id="258" r:id="rId10"/>
    <p:sldId id="270" r:id="rId11"/>
    <p:sldId id="263" r:id="rId12"/>
    <p:sldId id="264" r:id="rId13"/>
    <p:sldId id="271" r:id="rId14"/>
    <p:sldId id="265" r:id="rId15"/>
    <p:sldId id="272" r:id="rId16"/>
    <p:sldId id="266" r:id="rId17"/>
    <p:sldId id="267" r:id="rId18"/>
    <p:sldId id="268" r:id="rId19"/>
    <p:sldId id="260" r:id="rId20"/>
    <p:sldId id="269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6" autoAdjust="0"/>
  </p:normalViewPr>
  <p:slideViewPr>
    <p:cSldViewPr snapToGrid="0">
      <p:cViewPr varScale="1">
        <p:scale>
          <a:sx n="60" d="100"/>
          <a:sy n="60" d="100"/>
        </p:scale>
        <p:origin x="8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essington, Tyann" userId="2b0346b7-b802-4248-a976-771441a0ff53" providerId="ADAL" clId="{099FD250-FAAA-4BFF-A5EF-CC596F903B51}"/>
    <pc:docChg chg="modSld">
      <pc:chgData name="Blessington, Tyann" userId="2b0346b7-b802-4248-a976-771441a0ff53" providerId="ADAL" clId="{099FD250-FAAA-4BFF-A5EF-CC596F903B51}" dt="2022-10-14T13:54:10.105" v="5" actId="20577"/>
      <pc:docMkLst>
        <pc:docMk/>
      </pc:docMkLst>
      <pc:sldChg chg="modSp mod">
        <pc:chgData name="Blessington, Tyann" userId="2b0346b7-b802-4248-a976-771441a0ff53" providerId="ADAL" clId="{099FD250-FAAA-4BFF-A5EF-CC596F903B51}" dt="2022-10-14T13:53:39.196" v="1" actId="5793"/>
        <pc:sldMkLst>
          <pc:docMk/>
          <pc:sldMk cId="2626654778" sldId="267"/>
        </pc:sldMkLst>
        <pc:spChg chg="mod">
          <ac:chgData name="Blessington, Tyann" userId="2b0346b7-b802-4248-a976-771441a0ff53" providerId="ADAL" clId="{099FD250-FAAA-4BFF-A5EF-CC596F903B51}" dt="2022-10-14T13:53:39.196" v="1" actId="5793"/>
          <ac:spMkLst>
            <pc:docMk/>
            <pc:sldMk cId="2626654778" sldId="267"/>
            <ac:spMk id="3" creationId="{C19D4805-DDEA-7A9C-8E4F-A8AB81A69415}"/>
          </ac:spMkLst>
        </pc:spChg>
      </pc:sldChg>
      <pc:sldChg chg="modSp mod">
        <pc:chgData name="Blessington, Tyann" userId="2b0346b7-b802-4248-a976-771441a0ff53" providerId="ADAL" clId="{099FD250-FAAA-4BFF-A5EF-CC596F903B51}" dt="2022-10-14T13:54:10.105" v="5" actId="20577"/>
        <pc:sldMkLst>
          <pc:docMk/>
          <pc:sldMk cId="3149593688" sldId="269"/>
        </pc:sldMkLst>
        <pc:spChg chg="mod">
          <ac:chgData name="Blessington, Tyann" userId="2b0346b7-b802-4248-a976-771441a0ff53" providerId="ADAL" clId="{099FD250-FAAA-4BFF-A5EF-CC596F903B51}" dt="2022-10-14T13:54:10.105" v="5" actId="20577"/>
          <ac:spMkLst>
            <pc:docMk/>
            <pc:sldMk cId="3149593688" sldId="269"/>
            <ac:spMk id="4" creationId="{C87413C4-B7FE-698E-6B30-B4CBB03DF55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7E7BE-99D0-4C9F-B3E6-F27FEB810A2B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FAA-F136-4C7D-BA7A-F8E94B7AB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8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30478819@N08/48228119651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/3.0/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hlinkClick r:id="rId3" tooltip="https://www.flickr.com/photos/30478819@N08/48228119651/"/>
              </a:rPr>
              <a:t>This Photo</a:t>
            </a:r>
            <a:r>
              <a:rPr lang="en-US" sz="1200"/>
              <a:t> by Unknown Author is licensed under </a:t>
            </a:r>
            <a:r>
              <a:rPr lang="en-US" sz="1200">
                <a:hlinkClick r:id="rId4" tooltip="https://creativecommons.org/licenses/by/3.0/"/>
              </a:rPr>
              <a:t>CC BY</a:t>
            </a:r>
            <a:endParaRPr lang="en-US" sz="12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483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Photos:  </a:t>
            </a:r>
          </a:p>
          <a:p>
            <a:r>
              <a:rPr lang="en-US"/>
              <a:t>https://www.flpeanuts.com/how-peanuts-grow/</a:t>
            </a:r>
          </a:p>
          <a:p>
            <a:r>
              <a:rPr lang="en-US"/>
              <a:t>https://www.peanut-butter-machine.com/fully-automatic-peanut-butter-manufacturing-line-500kg-h.html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18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Import note- all the outbreaks listed in the table prior to the 2022 occurred when WGS was not routinely used.  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65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91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Photos:  </a:t>
            </a:r>
            <a:r>
              <a:rPr lang="en-US" sz="1200"/>
              <a:t>:  https://www.cdc.gov/foodsafety/outbreaks/pdfs/outbreak-infographic.pdf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12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Photos:  </a:t>
            </a:r>
            <a:r>
              <a:rPr lang="en-US" sz="1200"/>
              <a:t>:  https://www.cdc.gov/foodsafety/outbreaks/pdfs/outbreak-infographic.pdf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2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18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7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Photo:  https://www.ift.org/news-and-publications/food-technology-magazine/issues/2020/september/columns/food-safety-and-quality-environmental-testing-goes-viral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14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Based on an expected genetic evolution within the 12-year span, the 2010 sample was considered matching the 2022 clinical cluster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83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Ages ranged from &lt;1 to 85 years (median: 59 years)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75 % of cases were female.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Of 13 patients with outcome information, four were hospitalized; there were no reported deaths. </a:t>
            </a:r>
          </a:p>
          <a:p>
            <a:endParaRPr lang="en-US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/>
              <a:t>Photo: https://www.fda.gov/food/outbreaks-foodborne-illness/outbreak-investigation-salmonella-peanut-butter-may-2022#:~:text=The%20FDA%2C%20along%20with%20CDC,Company%20facility%20in%20Lexington%2C%20Kentucky.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42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Photos:  https://www.fda.gov/food/outbreaks-foodborne-illness/outbreak-investigation-salmonella-peanut-butter-may-2022#:~:text=The%20FDA%2C%20along%20with%20CDC,Company%20facility%20in%20Lexington%2C%20Kentucky.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D0FAA-F136-4C7D-BA7A-F8E94B7AB4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9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5EFF0452-C0AD-39A8-B888-1FB65B7443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6E79A6-5B09-714A-2C72-842271CA0AB4}"/>
              </a:ext>
            </a:extLst>
          </p:cNvPr>
          <p:cNvSpPr txBox="1"/>
          <p:nvPr userDrawn="1"/>
        </p:nvSpPr>
        <p:spPr>
          <a:xfrm>
            <a:off x="11373620" y="636175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0907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B4232D18-B196-3FD8-1812-DC78BBC33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35CD1A3-B988-C38C-ADD6-70331A7A29E4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632375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3150F8B3-1C5E-FB7A-8E5B-E9ACC4EA8D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4137A75-63DE-8902-720D-6068BBB14439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517519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85B1E9E-AF94-D11D-C5AE-BBA905C5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2" y="1023679"/>
            <a:ext cx="11421985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FDA_FullColor_Monogram.jpg">
            <a:extLst>
              <a:ext uri="{FF2B5EF4-FFF2-40B4-BE49-F238E27FC236}">
                <a16:creationId xmlns:a16="http://schemas.microsoft.com/office/drawing/2014/main" id="{904A368D-48F1-402C-67EB-2F5B698852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80599"/>
            <a:ext cx="620543" cy="7430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5C5C33-F31D-A35D-DC7D-C2AE529C441D}"/>
              </a:ext>
            </a:extLst>
          </p:cNvPr>
          <p:cNvSpPr txBox="1"/>
          <p:nvPr userDrawn="1"/>
        </p:nvSpPr>
        <p:spPr>
          <a:xfrm>
            <a:off x="11559729" y="643890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31049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FFE42DE-A281-F8F8-E6A0-89E2B522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6"/>
            <a:ext cx="1102352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65B3D5C-8F01-9375-51ED-42F90E57A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110235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Picture 15" descr="FDA_FullColor_Monogram.jpg">
            <a:extLst>
              <a:ext uri="{FF2B5EF4-FFF2-40B4-BE49-F238E27FC236}">
                <a16:creationId xmlns:a16="http://schemas.microsoft.com/office/drawing/2014/main" id="{3418EDB8-54F1-97C5-1BBA-4E8C9A7005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457F548-CDAE-9C21-1D0D-C66937B1A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312" y="6361753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0C44A3-C71A-F4EC-554C-E8F5434FDF20}"/>
              </a:ext>
            </a:extLst>
          </p:cNvPr>
          <p:cNvSpPr txBox="1"/>
          <p:nvPr userDrawn="1"/>
        </p:nvSpPr>
        <p:spPr>
          <a:xfrm>
            <a:off x="11373620" y="636175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90073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85B1E9E-AF94-D11D-C5AE-BBA905C5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2" y="1023679"/>
            <a:ext cx="11421985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A29FC9F-3EA8-8085-0F60-5A58E2332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3" y="2009779"/>
            <a:ext cx="11421985" cy="428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901AFE7-8F73-36A9-813E-FB5D7FF9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852" y="6394837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1" name="Picture 10" descr="FDA_FullColor_Monogram.jpg">
            <a:extLst>
              <a:ext uri="{FF2B5EF4-FFF2-40B4-BE49-F238E27FC236}">
                <a16:creationId xmlns:a16="http://schemas.microsoft.com/office/drawing/2014/main" id="{904A368D-48F1-402C-67EB-2F5B698852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80599"/>
            <a:ext cx="620543" cy="7430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5C5C33-F31D-A35D-DC7D-C2AE529C441D}"/>
              </a:ext>
            </a:extLst>
          </p:cNvPr>
          <p:cNvSpPr txBox="1"/>
          <p:nvPr userDrawn="1"/>
        </p:nvSpPr>
        <p:spPr>
          <a:xfrm>
            <a:off x="11559729" y="643890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6002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7C3B800A-D53C-BA65-1B78-B361113E1E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80599"/>
            <a:ext cx="620543" cy="743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140052-800B-ABE2-C344-7E8BD2B88105}"/>
              </a:ext>
            </a:extLst>
          </p:cNvPr>
          <p:cNvSpPr txBox="1"/>
          <p:nvPr userDrawn="1"/>
        </p:nvSpPr>
        <p:spPr>
          <a:xfrm>
            <a:off x="11559729" y="643890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2717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D86FB960-4831-399B-56E9-AE07FED33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99C2D8-EDB2-74C0-42A5-9587071E3666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52899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FDA_FullColor_Monogram.jpg">
            <a:extLst>
              <a:ext uri="{FF2B5EF4-FFF2-40B4-BE49-F238E27FC236}">
                <a16:creationId xmlns:a16="http://schemas.microsoft.com/office/drawing/2014/main" id="{886944B1-106B-D0E9-FADB-554F410CDB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E5DDCBC-74C0-4464-7033-62298551BD96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13074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FDA_FullColor_Monogram.jpg">
            <a:extLst>
              <a:ext uri="{FF2B5EF4-FFF2-40B4-BE49-F238E27FC236}">
                <a16:creationId xmlns:a16="http://schemas.microsoft.com/office/drawing/2014/main" id="{BA3ACABA-483D-FFEB-E473-D27EA4B823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CAC7B81-74AC-B2FB-B07B-D223462CF49B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4057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FDA_FullColor_Monogram.jpg">
            <a:extLst>
              <a:ext uri="{FF2B5EF4-FFF2-40B4-BE49-F238E27FC236}">
                <a16:creationId xmlns:a16="http://schemas.microsoft.com/office/drawing/2014/main" id="{FCE14C72-4FBA-3FD3-BD7F-D429C7D0B5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FCC5731-ECBB-33F1-5BC2-F18B04F8E5E0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56174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FDA_FullColor_Monogram.jpg">
            <a:extLst>
              <a:ext uri="{FF2B5EF4-FFF2-40B4-BE49-F238E27FC236}">
                <a16:creationId xmlns:a16="http://schemas.microsoft.com/office/drawing/2014/main" id="{8DFE791D-714E-6B09-3F9C-A0130FA969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52E33C-9C87-A4E1-8D40-595148A415CD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896591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FDA_FullColor_Monogram.jpg">
            <a:extLst>
              <a:ext uri="{FF2B5EF4-FFF2-40B4-BE49-F238E27FC236}">
                <a16:creationId xmlns:a16="http://schemas.microsoft.com/office/drawing/2014/main" id="{875E4B41-B785-70A9-2F5E-C72F8BA910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AC2F447-9FE9-3F38-F5E2-8D6546FA9B74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40915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FDA_FullColor_Monogram.jpg">
            <a:extLst>
              <a:ext uri="{FF2B5EF4-FFF2-40B4-BE49-F238E27FC236}">
                <a16:creationId xmlns:a16="http://schemas.microsoft.com/office/drawing/2014/main" id="{3AA72FE0-EBFC-2BB9-3E20-2998BE5784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95" y="279223"/>
            <a:ext cx="620543" cy="74308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D0AFC85-CFFC-0644-1914-8646DA10EE14}"/>
              </a:ext>
            </a:extLst>
          </p:cNvPr>
          <p:cNvSpPr txBox="1">
            <a:spLocks/>
          </p:cNvSpPr>
          <p:nvPr userDrawn="1"/>
        </p:nvSpPr>
        <p:spPr>
          <a:xfrm>
            <a:off x="722312" y="63617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79401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D037E-9321-482D-B012-3EE206521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5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649" r:id="rId13"/>
    <p:sldLayoutId id="214748365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flickr.com/photos/30478819@N08/48228119651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960A3-7463-0739-D524-98B96A863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1332"/>
            <a:ext cx="10515600" cy="1083866"/>
          </a:xfrm>
        </p:spPr>
        <p:txBody>
          <a:bodyPr>
            <a:noAutofit/>
          </a:bodyPr>
          <a:lstStyle/>
          <a:p>
            <a:pPr algn="ctr"/>
            <a:r>
              <a:rPr lang="en-US" sz="5400" b="1" cap="none" dirty="0">
                <a:solidFill>
                  <a:srgbClr val="003399"/>
                </a:solidFill>
                <a:effectLst/>
                <a:latin typeface="+mn-lt"/>
                <a:ea typeface="Calibri" panose="020F0502020204030204" pitchFamily="34" charset="0"/>
              </a:rPr>
              <a:t>A Sticky Situation! </a:t>
            </a:r>
            <a:endParaRPr lang="en-US" sz="4000" b="1" cap="none" dirty="0">
              <a:solidFill>
                <a:srgbClr val="003399"/>
              </a:solidFill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AC715-7833-3ADF-6D82-267242A9C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20321"/>
            <a:ext cx="10515600" cy="1251758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800" dirty="0">
                <a:solidFill>
                  <a:srgbClr val="003399"/>
                </a:solidFill>
              </a:rPr>
              <a:t>2022 GenomeTrakr Meeting </a:t>
            </a:r>
          </a:p>
          <a:p>
            <a:pPr algn="ctr">
              <a:spcBef>
                <a:spcPts val="600"/>
              </a:spcBef>
            </a:pPr>
            <a:r>
              <a:rPr lang="en-US" sz="1800" dirty="0">
                <a:solidFill>
                  <a:srgbClr val="003399"/>
                </a:solidFill>
              </a:rPr>
              <a:t>October 20, 2022</a:t>
            </a:r>
          </a:p>
          <a:p>
            <a:pPr algn="ctr">
              <a:spcBef>
                <a:spcPts val="600"/>
              </a:spcBef>
            </a:pPr>
            <a:r>
              <a:rPr lang="en-US" sz="1800" b="1" dirty="0">
                <a:solidFill>
                  <a:srgbClr val="003399"/>
                </a:solidFill>
              </a:rPr>
              <a:t>Tyann Blessington</a:t>
            </a:r>
            <a:r>
              <a:rPr lang="en-US" sz="1800" dirty="0">
                <a:solidFill>
                  <a:srgbClr val="003399"/>
                </a:solidFill>
              </a:rPr>
              <a:t>, Jennifer Beal, Alvin Crosby, Ashley Grant, Tiffany Greenlee, Karunya Manikonda, </a:t>
            </a:r>
          </a:p>
          <a:p>
            <a:pPr algn="ctr">
              <a:spcBef>
                <a:spcPts val="600"/>
              </a:spcBef>
            </a:pPr>
            <a:r>
              <a:rPr lang="en-US" sz="1800" dirty="0">
                <a:solidFill>
                  <a:srgbClr val="003399"/>
                </a:solidFill>
              </a:rPr>
              <a:t>Sharon Seelman, Jamie Swann, Allison Wellman, &amp; Brooke Whitney</a:t>
            </a:r>
          </a:p>
          <a:p>
            <a:pPr algn="ctr">
              <a:spcBef>
                <a:spcPts val="600"/>
              </a:spcBef>
            </a:pPr>
            <a:r>
              <a:rPr lang="en-US" sz="1800" dirty="0">
                <a:solidFill>
                  <a:srgbClr val="003399"/>
                </a:solidFill>
              </a:rPr>
              <a:t>FDA’s Coordinated Outbreak Response &amp; Evaluation Network</a:t>
            </a:r>
          </a:p>
        </p:txBody>
      </p:sp>
      <p:pic>
        <p:nvPicPr>
          <p:cNvPr id="7" name="Picture 6" descr="A picture containing piece">
            <a:extLst>
              <a:ext uri="{FF2B5EF4-FFF2-40B4-BE49-F238E27FC236}">
                <a16:creationId xmlns:a16="http://schemas.microsoft.com/office/drawing/2014/main" id="{9BFA39DF-1520-B9E3-E2AB-23BF549DE6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5315820" cy="35474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9CB9D4-5AA0-1F3B-9240-EE06C833BEFD}"/>
              </a:ext>
            </a:extLst>
          </p:cNvPr>
          <p:cNvSpPr txBox="1"/>
          <p:nvPr/>
        </p:nvSpPr>
        <p:spPr>
          <a:xfrm>
            <a:off x="2603938" y="2307845"/>
            <a:ext cx="7443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cap="none">
                <a:solidFill>
                  <a:srgbClr val="003399"/>
                </a:solidFill>
                <a:effectLst/>
                <a:latin typeface="+mn-lt"/>
                <a:ea typeface="Calibri" panose="020F0502020204030204" pitchFamily="34" charset="0"/>
              </a:rPr>
              <a:t>How NCBI Helped Solve a </a:t>
            </a:r>
          </a:p>
          <a:p>
            <a:pPr algn="ctr"/>
            <a:r>
              <a:rPr lang="en-US" sz="3200" cap="none">
                <a:solidFill>
                  <a:srgbClr val="003399"/>
                </a:solidFill>
                <a:effectLst/>
                <a:latin typeface="+mn-lt"/>
                <a:ea typeface="Calibri" panose="020F0502020204030204" pitchFamily="34" charset="0"/>
              </a:rPr>
              <a:t>2022 Retrospective Outbreak of </a:t>
            </a:r>
            <a:r>
              <a:rPr lang="en-US" sz="3200" i="1" cap="none">
                <a:solidFill>
                  <a:srgbClr val="003399"/>
                </a:solidFill>
                <a:effectLst/>
                <a:latin typeface="+mn-lt"/>
                <a:ea typeface="Calibri" panose="020F0502020204030204" pitchFamily="34" charset="0"/>
              </a:rPr>
              <a:t>Salmonella</a:t>
            </a:r>
            <a:r>
              <a:rPr lang="en-US" sz="3200" cap="none">
                <a:solidFill>
                  <a:srgbClr val="003399"/>
                </a:solidFill>
                <a:effectLst/>
                <a:latin typeface="+mn-lt"/>
                <a:ea typeface="Calibri" panose="020F0502020204030204" pitchFamily="34" charset="0"/>
              </a:rPr>
              <a:t> Senftenberg Linked to Peanut Butter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593008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7B01B-BF01-DB79-7137-18558081E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>
                <a:solidFill>
                  <a:srgbClr val="003399"/>
                </a:solidFill>
                <a:latin typeface="+mn-lt"/>
              </a:rPr>
              <a:t>Genetic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DE833-F871-70D1-BF28-E596BEB9A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2" y="2438401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/>
              <a:t>2022 clinical isolates span 0-3 SNPs</a:t>
            </a:r>
          </a:p>
          <a:p>
            <a:r>
              <a:rPr lang="en-US" sz="2400"/>
              <a:t>The 2010 sample from Firm A was</a:t>
            </a:r>
          </a:p>
          <a:p>
            <a:pPr lvl="1"/>
            <a:r>
              <a:rPr lang="en-US"/>
              <a:t>Related to the 2022 cluster by 14-17 SNPs (mean 15 SNPs)</a:t>
            </a:r>
          </a:p>
          <a:p>
            <a:pPr lvl="1"/>
            <a:r>
              <a:rPr lang="en-US"/>
              <a:t>Related to the 3</a:t>
            </a:r>
            <a:r>
              <a:rPr lang="en-US" baseline="30000"/>
              <a:t>rd</a:t>
            </a:r>
            <a:r>
              <a:rPr lang="en-US"/>
              <a:t> party isolates by 0-24 SNPs (mean 7 SNPs)</a:t>
            </a:r>
          </a:p>
          <a:p>
            <a:endParaRPr lang="en-US" sz="2400"/>
          </a:p>
          <a:p>
            <a:endParaRPr lang="en-US" sz="2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47A67E-1B2C-13BB-26B9-C8B4476B0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8291"/>
            <a:ext cx="4965431" cy="669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83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6179D-D49C-FE1A-7EF7-C9B00B70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5239512" cy="134497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b="1" kern="1200">
                <a:solidFill>
                  <a:srgbClr val="003399"/>
                </a:solidFill>
                <a:latin typeface="+mn-lt"/>
                <a:ea typeface="+mj-ea"/>
                <a:cs typeface="+mj-cs"/>
              </a:rPr>
              <a:t>Epidemiological Information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C8316-9726-4424-0D33-498365FC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5235490" cy="37730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/>
              <a:t>21 illnesses from 17 states</a:t>
            </a:r>
          </a:p>
          <a:p>
            <a:r>
              <a:rPr lang="en-US" sz="2400"/>
              <a:t>Isolation dates:  2/20/2022 to 5/24/2022</a:t>
            </a:r>
          </a:p>
          <a:p>
            <a:r>
              <a:rPr lang="en-US" sz="2400"/>
              <a:t>Of 13 illnesses with food exposure information:</a:t>
            </a:r>
          </a:p>
          <a:p>
            <a:pPr lvl="1"/>
            <a:r>
              <a:rPr lang="en-US"/>
              <a:t>All reported consuming Brand A peanut butter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AB112C-2E7F-C9F5-64A8-BA49169AE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326" y="1180449"/>
            <a:ext cx="5831670" cy="433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25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6179D-D49C-FE1A-7EF7-C9B00B70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07" y="258135"/>
            <a:ext cx="11421985" cy="926020"/>
          </a:xfrm>
        </p:spPr>
        <p:txBody>
          <a:bodyPr/>
          <a:lstStyle/>
          <a:p>
            <a:r>
              <a:rPr lang="en-US" b="1">
                <a:solidFill>
                  <a:srgbClr val="003399"/>
                </a:solidFill>
                <a:latin typeface="+mn-lt"/>
              </a:rPr>
              <a:t>Lot Code Collection &amp; Traceback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C8316-9726-4424-0D33-498365FC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1081"/>
            <a:ext cx="8613469" cy="2987007"/>
          </a:xfrm>
        </p:spPr>
        <p:txBody>
          <a:bodyPr/>
          <a:lstStyle/>
          <a:p>
            <a:r>
              <a:rPr lang="en-US" sz="2400"/>
              <a:t>Traceback was based on lot code information collected from confirmed cases</a:t>
            </a:r>
          </a:p>
          <a:p>
            <a:pPr lvl="1"/>
            <a:r>
              <a:rPr lang="en-US"/>
              <a:t>Lot codes indicated:</a:t>
            </a:r>
          </a:p>
          <a:p>
            <a:pPr lvl="2"/>
            <a:r>
              <a:rPr lang="en-US"/>
              <a:t>Year of production</a:t>
            </a:r>
          </a:p>
          <a:p>
            <a:pPr lvl="2"/>
            <a:r>
              <a:rPr lang="en-US"/>
              <a:t>Julian date of production</a:t>
            </a:r>
          </a:p>
          <a:p>
            <a:pPr lvl="2"/>
            <a:r>
              <a:rPr lang="en-US"/>
              <a:t>Location</a:t>
            </a:r>
          </a:p>
          <a:p>
            <a:pPr lvl="2"/>
            <a:r>
              <a:rPr lang="en-US"/>
              <a:t>Line of production</a:t>
            </a:r>
          </a:p>
          <a:p>
            <a:pPr lvl="2"/>
            <a:r>
              <a:rPr lang="en-US"/>
              <a:t>Time stamp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00088FD-F440-A67F-D092-B3AD6B9440CA}"/>
              </a:ext>
            </a:extLst>
          </p:cNvPr>
          <p:cNvGrpSpPr/>
          <p:nvPr/>
        </p:nvGrpSpPr>
        <p:grpSpPr>
          <a:xfrm>
            <a:off x="6508912" y="1175516"/>
            <a:ext cx="5683088" cy="5682484"/>
            <a:chOff x="6508912" y="1175516"/>
            <a:chExt cx="5683088" cy="568248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E7E3B66-83F5-2724-F78C-DF7019C2C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08912" y="4008474"/>
              <a:ext cx="5683088" cy="284952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16ACE65-37DB-71C7-1A51-16B37ACD5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51669" y="1175516"/>
              <a:ext cx="2740331" cy="3320016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4FDDC61-9624-2200-7C15-E62AF6363FAB}"/>
              </a:ext>
            </a:extLst>
          </p:cNvPr>
          <p:cNvSpPr txBox="1"/>
          <p:nvPr/>
        </p:nvSpPr>
        <p:spPr>
          <a:xfrm>
            <a:off x="826006" y="4668243"/>
            <a:ext cx="5683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Cases’ lot codes (n=9) indicated manufacturing dates between 6/2/2021 to 2/27/2022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57659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6179D-D49C-FE1A-7EF7-C9B00B70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773" y="307571"/>
            <a:ext cx="10917290" cy="991840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003399"/>
                </a:solidFill>
                <a:latin typeface="+mn-lt"/>
              </a:rPr>
              <a:t>Firm Activities &amp; Actions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9241F-F3CB-DED4-501D-F934A281FBC8}"/>
              </a:ext>
            </a:extLst>
          </p:cNvPr>
          <p:cNvGrpSpPr/>
          <p:nvPr/>
        </p:nvGrpSpPr>
        <p:grpSpPr>
          <a:xfrm>
            <a:off x="8199527" y="1648324"/>
            <a:ext cx="1371600" cy="1371600"/>
            <a:chOff x="5181600" y="2057400"/>
            <a:chExt cx="1371600" cy="1371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237F9DA-2247-3BA5-5B48-277883E1654A}"/>
                </a:ext>
              </a:extLst>
            </p:cNvPr>
            <p:cNvSpPr/>
            <p:nvPr/>
          </p:nvSpPr>
          <p:spPr>
            <a:xfrm>
              <a:off x="5181600" y="2057400"/>
              <a:ext cx="1371600" cy="1371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Graphic 12" descr="Garbage with solid fill">
              <a:extLst>
                <a:ext uri="{FF2B5EF4-FFF2-40B4-BE49-F238E27FC236}">
                  <a16:creationId xmlns:a16="http://schemas.microsoft.com/office/drawing/2014/main" id="{30938AAF-DEC3-0C0A-B7FB-D2B849FDB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410200" y="2286000"/>
              <a:ext cx="914400" cy="9144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91578C-2A68-506D-24BE-7D4EAF735D46}"/>
              </a:ext>
            </a:extLst>
          </p:cNvPr>
          <p:cNvGrpSpPr/>
          <p:nvPr/>
        </p:nvGrpSpPr>
        <p:grpSpPr>
          <a:xfrm>
            <a:off x="2620874" y="1564097"/>
            <a:ext cx="1371600" cy="1371600"/>
            <a:chOff x="2995863" y="2021304"/>
            <a:chExt cx="1371600" cy="13716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A09AEE7-B905-411C-D6A3-2E6439D7949D}"/>
                </a:ext>
              </a:extLst>
            </p:cNvPr>
            <p:cNvSpPr/>
            <p:nvPr/>
          </p:nvSpPr>
          <p:spPr>
            <a:xfrm>
              <a:off x="2995863" y="2021304"/>
              <a:ext cx="1371600" cy="13716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Bug under magnifying glass with solid fill">
              <a:extLst>
                <a:ext uri="{FF2B5EF4-FFF2-40B4-BE49-F238E27FC236}">
                  <a16:creationId xmlns:a16="http://schemas.microsoft.com/office/drawing/2014/main" id="{D3E14936-A784-C192-A15C-3C47CE3CB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24463" y="2249904"/>
              <a:ext cx="914400" cy="9144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172FBB3-7408-DE2C-CE61-EC267351A395}"/>
              </a:ext>
            </a:extLst>
          </p:cNvPr>
          <p:cNvSpPr txBox="1"/>
          <p:nvPr/>
        </p:nvSpPr>
        <p:spPr>
          <a:xfrm>
            <a:off x="553442" y="3140235"/>
            <a:ext cx="54864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3399"/>
                </a:solidFill>
              </a:rPr>
              <a:t>Inspection &amp;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In May 2022, FDA and state partners initiated an inspection consisting of facility and record review and sample (206 environmental swabs) 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State partners collected at least 14 product samples associated with illnesses/complaints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All samples were negative for </a:t>
            </a:r>
            <a:r>
              <a:rPr lang="en-US" sz="2000" i="1"/>
              <a:t>Salmonella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E86CDE-3E6E-569F-D4E2-8FE6B49C37CA}"/>
              </a:ext>
            </a:extLst>
          </p:cNvPr>
          <p:cNvSpPr txBox="1"/>
          <p:nvPr/>
        </p:nvSpPr>
        <p:spPr>
          <a:xfrm>
            <a:off x="6144123" y="3152269"/>
            <a:ext cx="5486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3399"/>
                </a:solidFill>
              </a:rPr>
              <a:t>Recalls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In May 2022, Firm A issued a voluntary recall for foods manufactured between 10/1/2021 to 5/20/2022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Afterwards, several downstream recalls occurred</a:t>
            </a:r>
          </a:p>
        </p:txBody>
      </p:sp>
    </p:spTree>
    <p:extLst>
      <p:ext uri="{BB962C8B-B14F-4D97-AF65-F5344CB8AC3E}">
        <p14:creationId xmlns:p14="http://schemas.microsoft.com/office/powerpoint/2010/main" val="1718769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2D3BB-7947-ACC2-739B-71DFBD14A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2" y="294214"/>
            <a:ext cx="11421985" cy="926020"/>
          </a:xfrm>
        </p:spPr>
        <p:txBody>
          <a:bodyPr/>
          <a:lstStyle/>
          <a:p>
            <a:r>
              <a:rPr lang="en-US" b="1">
                <a:solidFill>
                  <a:srgbClr val="003399"/>
                </a:solidFill>
                <a:latin typeface="+mn-lt"/>
              </a:rPr>
              <a:t>Public Notification &amp; Outreach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D4805-DDEA-7A9C-8E4F-A8AB81A69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766" y="1643864"/>
            <a:ext cx="9114033" cy="4759129"/>
          </a:xfrm>
        </p:spPr>
        <p:txBody>
          <a:bodyPr>
            <a:normAutofit/>
          </a:bodyPr>
          <a:lstStyle/>
          <a:p>
            <a:r>
              <a:rPr lang="en-US" sz="2400" dirty="0"/>
              <a:t>On 5/20/2022 and 5/21/2022, FDA and CDC issued public web posts about the outbreak, public health actions, and consumer guidance  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r>
              <a:rPr lang="en-US" sz="2400" dirty="0"/>
              <a:t>On 5/23/2022, international authorities were notified via the International Food Safety Authorities Network (INFOSAN) about global distribution of recalled product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The recalls and outbreak received widespread media coverage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Following the recalls, FDA received &gt;1500 consumer complaints and followed-up on those that were actionable</a:t>
            </a:r>
          </a:p>
          <a:p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6E20AD-0A6C-5BE3-8A25-BE8EA321E0F7}"/>
              </a:ext>
            </a:extLst>
          </p:cNvPr>
          <p:cNvSpPr txBox="1"/>
          <p:nvPr/>
        </p:nvSpPr>
        <p:spPr>
          <a:xfrm>
            <a:off x="383786" y="2189017"/>
            <a:ext cx="1802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3399"/>
                </a:solidFill>
              </a:rPr>
              <a:t>Notification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20A065-2E6D-42E3-0CCA-E59C90DAEA9F}"/>
              </a:ext>
            </a:extLst>
          </p:cNvPr>
          <p:cNvSpPr txBox="1"/>
          <p:nvPr/>
        </p:nvSpPr>
        <p:spPr>
          <a:xfrm>
            <a:off x="330706" y="3884714"/>
            <a:ext cx="1802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3399"/>
                </a:solidFill>
              </a:rPr>
              <a:t>Recalls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E4DDAE-74CE-E427-7EDA-D879592351A3}"/>
              </a:ext>
            </a:extLst>
          </p:cNvPr>
          <p:cNvSpPr txBox="1"/>
          <p:nvPr/>
        </p:nvSpPr>
        <p:spPr>
          <a:xfrm>
            <a:off x="330706" y="5284582"/>
            <a:ext cx="1802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3399"/>
                </a:solidFill>
              </a:rPr>
              <a:t>Consumer Concerns &amp; Outreach</a:t>
            </a:r>
          </a:p>
        </p:txBody>
      </p:sp>
      <p:pic>
        <p:nvPicPr>
          <p:cNvPr id="16" name="Graphic 15" descr="Megaphone1 with solid fill">
            <a:extLst>
              <a:ext uri="{FF2B5EF4-FFF2-40B4-BE49-F238E27FC236}">
                <a16:creationId xmlns:a16="http://schemas.microsoft.com/office/drawing/2014/main" id="{8E541334-A601-C9A5-F5CE-D93838447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955" y="1468196"/>
            <a:ext cx="914400" cy="914400"/>
          </a:xfrm>
          <a:prstGeom prst="rect">
            <a:avLst/>
          </a:prstGeom>
        </p:spPr>
      </p:pic>
      <p:pic>
        <p:nvPicPr>
          <p:cNvPr id="18" name="Graphic 17" descr="Newspaper with solid fill">
            <a:extLst>
              <a:ext uri="{FF2B5EF4-FFF2-40B4-BE49-F238E27FC236}">
                <a16:creationId xmlns:a16="http://schemas.microsoft.com/office/drawing/2014/main" id="{7AFDB279-69A5-1F38-554E-6864B691F2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4955" y="3098510"/>
            <a:ext cx="914400" cy="914400"/>
          </a:xfrm>
          <a:prstGeom prst="rect">
            <a:avLst/>
          </a:prstGeom>
        </p:spPr>
      </p:pic>
      <p:pic>
        <p:nvPicPr>
          <p:cNvPr id="20" name="Graphic 19" descr="Chat with solid fill">
            <a:extLst>
              <a:ext uri="{FF2B5EF4-FFF2-40B4-BE49-F238E27FC236}">
                <a16:creationId xmlns:a16="http://schemas.microsoft.com/office/drawing/2014/main" id="{165121FA-58DB-E0DA-8A19-A6149919D1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955" y="465675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54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8EF2E-0856-6BD1-551D-A68B196F3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07" y="314762"/>
            <a:ext cx="11421985" cy="926020"/>
          </a:xfrm>
        </p:spPr>
        <p:txBody>
          <a:bodyPr/>
          <a:lstStyle/>
          <a:p>
            <a:r>
              <a:rPr lang="en-US" b="1">
                <a:solidFill>
                  <a:srgbClr val="003399"/>
                </a:solidFill>
                <a:latin typeface="+mn-lt"/>
              </a:rPr>
              <a:t>Possible Routes of Contamination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6D8F2-BA15-C701-C6EC-C9C5D3204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3079"/>
            <a:ext cx="10515600" cy="1419879"/>
          </a:xfrm>
        </p:spPr>
        <p:txBody>
          <a:bodyPr>
            <a:normAutofit lnSpcReduction="10000"/>
          </a:bodyPr>
          <a:lstStyle/>
          <a:p>
            <a:r>
              <a:rPr lang="en-US"/>
              <a:t>Contaminated raw products</a:t>
            </a:r>
          </a:p>
          <a:p>
            <a:r>
              <a:rPr lang="en-US"/>
              <a:t>Resident strain in the facility</a:t>
            </a:r>
          </a:p>
          <a:p>
            <a:r>
              <a:rPr lang="en-US"/>
              <a:t>Contamination after the heating/ roasting step</a:t>
            </a:r>
          </a:p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922DD2-2FEE-4BAD-87F6-0C8C958B96E0}"/>
              </a:ext>
            </a:extLst>
          </p:cNvPr>
          <p:cNvGrpSpPr/>
          <p:nvPr/>
        </p:nvGrpSpPr>
        <p:grpSpPr>
          <a:xfrm>
            <a:off x="831577" y="1237018"/>
            <a:ext cx="10528847" cy="2769489"/>
            <a:chOff x="831577" y="4100541"/>
            <a:chExt cx="10528847" cy="276948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70E6D4B-98C1-3000-49C9-EA4EAF5573F1}"/>
                </a:ext>
              </a:extLst>
            </p:cNvPr>
            <p:cNvGrpSpPr/>
            <p:nvPr/>
          </p:nvGrpSpPr>
          <p:grpSpPr>
            <a:xfrm>
              <a:off x="831577" y="4295141"/>
              <a:ext cx="10528847" cy="2574889"/>
              <a:chOff x="967075" y="4295141"/>
              <a:chExt cx="10528847" cy="257488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CB9FED98-F79B-3DA8-726C-44A38CDB0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50695" y="4295141"/>
                <a:ext cx="8945227" cy="2526763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B1DD7F3-51C2-CDF6-1F57-A903E05E24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7075" y="4343267"/>
                <a:ext cx="1877194" cy="2526763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291ABD-D07B-6968-5E01-702DEB1EA582}"/>
                </a:ext>
              </a:extLst>
            </p:cNvPr>
            <p:cNvSpPr txBox="1"/>
            <p:nvPr/>
          </p:nvSpPr>
          <p:spPr>
            <a:xfrm>
              <a:off x="3816016" y="4100541"/>
              <a:ext cx="4559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/>
                <a:t>Peanut Butter 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3340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A99C4-F485-B943-34BA-1921FAA15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07" y="274532"/>
            <a:ext cx="11421985" cy="926020"/>
          </a:xfrm>
        </p:spPr>
        <p:txBody>
          <a:bodyPr/>
          <a:lstStyle/>
          <a:p>
            <a:r>
              <a:rPr lang="en-US" b="1">
                <a:solidFill>
                  <a:srgbClr val="003399"/>
                </a:solidFill>
                <a:latin typeface="+mn-lt"/>
              </a:rPr>
              <a:t>Historical Nut Butter Outbreaks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B154FF2-5C9D-C460-40B9-1714ACA2B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273719"/>
              </p:ext>
            </p:extLst>
          </p:nvPr>
        </p:nvGraphicFramePr>
        <p:xfrm>
          <a:off x="443025" y="1709176"/>
          <a:ext cx="11305950" cy="4297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180">
                  <a:extLst>
                    <a:ext uri="{9D8B030D-6E8A-4147-A177-3AD203B41FA5}">
                      <a16:colId xmlns:a16="http://schemas.microsoft.com/office/drawing/2014/main" val="4053191886"/>
                    </a:ext>
                  </a:extLst>
                </a:gridCol>
                <a:gridCol w="3645074">
                  <a:extLst>
                    <a:ext uri="{9D8B030D-6E8A-4147-A177-3AD203B41FA5}">
                      <a16:colId xmlns:a16="http://schemas.microsoft.com/office/drawing/2014/main" val="1586743911"/>
                    </a:ext>
                  </a:extLst>
                </a:gridCol>
                <a:gridCol w="2567836">
                  <a:extLst>
                    <a:ext uri="{9D8B030D-6E8A-4147-A177-3AD203B41FA5}">
                      <a16:colId xmlns:a16="http://schemas.microsoft.com/office/drawing/2014/main" val="1902760186"/>
                    </a:ext>
                  </a:extLst>
                </a:gridCol>
                <a:gridCol w="1541670">
                  <a:extLst>
                    <a:ext uri="{9D8B030D-6E8A-4147-A177-3AD203B41FA5}">
                      <a16:colId xmlns:a16="http://schemas.microsoft.com/office/drawing/2014/main" val="1291576401"/>
                    </a:ext>
                  </a:extLst>
                </a:gridCol>
                <a:gridCol w="2261190">
                  <a:extLst>
                    <a:ext uri="{9D8B030D-6E8A-4147-A177-3AD203B41FA5}">
                      <a16:colId xmlns:a16="http://schemas.microsoft.com/office/drawing/2014/main" val="36853351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Year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Pathogen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Implicated Food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# Illnesses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Type of Investigation</a:t>
                      </a:r>
                    </a:p>
                    <a:p>
                      <a:pPr algn="ctr"/>
                      <a:endParaRPr lang="en-US" sz="24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521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2006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/>
                        <a:t>Salmonella</a:t>
                      </a:r>
                      <a:r>
                        <a:rPr lang="en-US" sz="2400"/>
                        <a:t> Tennessee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Peanut Butter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425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Traditional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403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2008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/>
                        <a:t>Salmonella</a:t>
                      </a:r>
                      <a:r>
                        <a:rPr lang="en-US" sz="2400"/>
                        <a:t> Typhimurium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Peanut Butter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714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Traditional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1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2012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/>
                        <a:t>Salmonella</a:t>
                      </a:r>
                      <a:r>
                        <a:rPr lang="en-US" sz="2400"/>
                        <a:t> </a:t>
                      </a:r>
                      <a:r>
                        <a:rPr lang="en-US" sz="2400" err="1"/>
                        <a:t>Bredeney</a:t>
                      </a:r>
                      <a:endParaRPr lang="en-US" sz="240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Peanut Butter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42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Traditional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545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2014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/>
                        <a:t>Salmonella</a:t>
                      </a:r>
                      <a:r>
                        <a:rPr lang="en-US" sz="2400"/>
                        <a:t> </a:t>
                      </a:r>
                      <a:r>
                        <a:rPr lang="en-US" sz="2400" err="1"/>
                        <a:t>Braenderup</a:t>
                      </a:r>
                      <a:endParaRPr lang="en-US" sz="24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Almond and Peanut Butter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Retrospective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469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2017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/>
                        <a:t>E. coli </a:t>
                      </a:r>
                      <a:r>
                        <a:rPr lang="en-US" sz="2400"/>
                        <a:t>O157:H7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Soy Nut Butter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32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Traditional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634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2022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/>
                        <a:t>Salmonella</a:t>
                      </a:r>
                      <a:r>
                        <a:rPr lang="en-US" sz="2400"/>
                        <a:t> Senftenberg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Peanut Butter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Retrospective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362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093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FDE23B-6A04-B794-DB2A-352828CE4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3" y="292159"/>
            <a:ext cx="11421985" cy="926020"/>
          </a:xfrm>
        </p:spPr>
        <p:txBody>
          <a:bodyPr/>
          <a:lstStyle/>
          <a:p>
            <a:r>
              <a:rPr lang="en-US" b="1">
                <a:solidFill>
                  <a:srgbClr val="003399"/>
                </a:solidFill>
                <a:latin typeface="+mn-lt"/>
              </a:rPr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7413C4-B7FE-698E-6B30-B4CBB03DF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3" y="1557714"/>
            <a:ext cx="11421985" cy="4286043"/>
          </a:xfrm>
        </p:spPr>
        <p:txBody>
          <a:bodyPr>
            <a:normAutofit/>
          </a:bodyPr>
          <a:lstStyle/>
          <a:p>
            <a:r>
              <a:rPr lang="en-US" sz="2400" dirty="0"/>
              <a:t>In July 2022, FDA and CDC closed their outbreak investigation</a:t>
            </a:r>
          </a:p>
          <a:p>
            <a:r>
              <a:rPr lang="en-US" sz="2400" dirty="0"/>
              <a:t>Multiple information sources contributed to identifying Brand A peanut butter as the outbreak source</a:t>
            </a:r>
          </a:p>
          <a:p>
            <a:pPr lvl="1"/>
            <a:r>
              <a:rPr lang="en-US" sz="2000" dirty="0"/>
              <a:t>Epidemiologic information indicating exposure to Brand A peanut butter</a:t>
            </a:r>
          </a:p>
          <a:p>
            <a:pPr lvl="1"/>
            <a:r>
              <a:rPr lang="en-US" sz="2000" dirty="0"/>
              <a:t>A single manufacturing facility was identified in the investigation</a:t>
            </a:r>
          </a:p>
          <a:p>
            <a:pPr lvl="1"/>
            <a:r>
              <a:rPr lang="en-US" sz="2000" dirty="0"/>
              <a:t>There was a historic laboratory isolate that was considered a genetic match from the same facility</a:t>
            </a:r>
          </a:p>
          <a:p>
            <a:r>
              <a:rPr lang="en-US" sz="2400" dirty="0"/>
              <a:t>Public communications and a voluntary recall of product were initiated</a:t>
            </a:r>
          </a:p>
          <a:p>
            <a:r>
              <a:rPr lang="en-US" sz="2400" dirty="0"/>
              <a:t>WGS and the sample-initiated retrospective outbreak investigation process may have contributed to quick public health actions, thus reducing the number of illnesses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9593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280B8-A89D-0DAA-1C31-E0B07EB2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666"/>
            <a:ext cx="10515600" cy="862096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003399"/>
                </a:solidFill>
                <a:latin typeface="+mn-lt"/>
              </a:rPr>
              <a:t>Acknowledgements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F0E770-F082-F563-2EC6-F7CD8CE8F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533"/>
            <a:ext cx="8509103" cy="501716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Calibri"/>
                <a:cs typeface="Arial"/>
              </a:rPr>
              <a:t>State public health and agricultural partners</a:t>
            </a:r>
          </a:p>
          <a:p>
            <a:r>
              <a:rPr lang="en-US" sz="2400">
                <a:latin typeface="Calibri"/>
                <a:cs typeface="Arial"/>
              </a:rPr>
              <a:t>CDC/Division of Foodborne, Waterborne and Environmental Diseases</a:t>
            </a:r>
          </a:p>
          <a:p>
            <a:pPr lvl="1"/>
            <a:r>
              <a:rPr lang="en-US">
                <a:latin typeface="Calibri"/>
                <a:cs typeface="Arial"/>
              </a:rPr>
              <a:t>Outbreak Response and Prevention Branch </a:t>
            </a:r>
            <a:endParaRPr lang="en-US">
              <a:latin typeface="Calibri" panose="020F0502020204030204" pitchFamily="34" charset="0"/>
              <a:cs typeface="Arial" pitchFamily="34" charset="0"/>
            </a:endParaRPr>
          </a:p>
          <a:p>
            <a:pPr lvl="1"/>
            <a:r>
              <a:rPr lang="en-US">
                <a:latin typeface="Calibri"/>
                <a:cs typeface="Arial"/>
              </a:rPr>
              <a:t>Enteric Diseases Laboratory Branch</a:t>
            </a:r>
          </a:p>
          <a:p>
            <a:r>
              <a:rPr lang="en-US" sz="2400">
                <a:latin typeface="Calibri"/>
                <a:cs typeface="Arial"/>
              </a:rPr>
              <a:t>FDA/ Office of Regulatory Affairs</a:t>
            </a:r>
          </a:p>
          <a:p>
            <a:pPr lvl="1"/>
            <a:r>
              <a:rPr lang="en-US">
                <a:latin typeface="Calibri"/>
                <a:cs typeface="Arial"/>
              </a:rPr>
              <a:t>Office of Human and Animal Food Operations</a:t>
            </a:r>
          </a:p>
          <a:p>
            <a:r>
              <a:rPr lang="en-US" sz="2400">
                <a:latin typeface="Calibri"/>
                <a:cs typeface="Arial"/>
              </a:rPr>
              <a:t>FDA/Center for Food Safety and Applied Nutrition</a:t>
            </a:r>
          </a:p>
          <a:p>
            <a:pPr lvl="1"/>
            <a:r>
              <a:rPr lang="en-US">
                <a:latin typeface="Calibri"/>
                <a:cs typeface="Arial"/>
              </a:rPr>
              <a:t>Division of Microbiology/Office of Regulatory Science</a:t>
            </a:r>
          </a:p>
          <a:p>
            <a:pPr lvl="1"/>
            <a:r>
              <a:rPr lang="en-US">
                <a:latin typeface="Calibri"/>
                <a:cs typeface="Arial"/>
              </a:rPr>
              <a:t>Office of Analytics and Outreach</a:t>
            </a:r>
          </a:p>
          <a:p>
            <a:pPr lvl="1"/>
            <a:r>
              <a:rPr lang="en-US">
                <a:latin typeface="Calibri"/>
                <a:cs typeface="Arial"/>
              </a:rPr>
              <a:t>Coordinated Outbreak Response </a:t>
            </a:r>
            <a:r>
              <a:rPr lang="en-US" dirty="0">
                <a:latin typeface="Calibri"/>
                <a:cs typeface="Arial"/>
              </a:rPr>
              <a:t>&amp;</a:t>
            </a:r>
            <a:r>
              <a:rPr lang="en-US">
                <a:latin typeface="Calibri"/>
                <a:cs typeface="Arial"/>
              </a:rPr>
              <a:t> Evaluation (CORE) Network</a:t>
            </a:r>
          </a:p>
          <a:p>
            <a:r>
              <a:rPr lang="en-US" sz="2400">
                <a:latin typeface="Calibri"/>
                <a:cs typeface="Arial"/>
              </a:rPr>
              <a:t>All other investigation partners</a:t>
            </a:r>
          </a:p>
          <a:p>
            <a:pPr lvl="2">
              <a:buFont typeface="Arial" pitchFamily="34" charset="0"/>
              <a:buChar char="•"/>
            </a:pPr>
            <a:endParaRPr lang="en-US" sz="2400">
              <a:latin typeface="Calibri" panose="020F0502020204030204" pitchFamily="34" charset="0"/>
              <a:cs typeface="Arial" pitchFamily="34" charset="0"/>
            </a:endParaRPr>
          </a:p>
          <a:p>
            <a:endParaRPr lang="en-US" sz="2400">
              <a:latin typeface="Calibri" panose="020F0502020204030204" pitchFamily="34" charset="0"/>
              <a:cs typeface="Arial" pitchFamily="34" charset="0"/>
            </a:endParaRP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447350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B1CCE-97A9-041C-8A8D-C25177595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2" y="296566"/>
            <a:ext cx="11421985" cy="926020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003399"/>
                </a:solidFill>
                <a:latin typeface="+mn-lt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8098F-61D2-DE45-6481-7207D400A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3" y="1619480"/>
            <a:ext cx="11421985" cy="51008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How is a food implicated in a foodborne outbreak?</a:t>
            </a:r>
          </a:p>
          <a:p>
            <a:r>
              <a:rPr lang="en-US" sz="2400" dirty="0"/>
              <a:t>How WGS aids outbreak detection and response?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Foodborne outbreak investigations</a:t>
            </a:r>
            <a:endParaRPr lang="en-US" sz="2400" dirty="0">
              <a:cs typeface="Calibri"/>
            </a:endParaRPr>
          </a:p>
          <a:p>
            <a:pPr lvl="1"/>
            <a:r>
              <a:rPr lang="en-US" dirty="0"/>
              <a:t>Traditional vs Sample-initiated retrospective outbreak investigations</a:t>
            </a:r>
          </a:p>
          <a:p>
            <a:r>
              <a:rPr lang="en-US" sz="2400" dirty="0"/>
              <a:t>A 2022 </a:t>
            </a:r>
            <a:r>
              <a:rPr lang="en-US" sz="2400" i="1" dirty="0"/>
              <a:t>Salmonella </a:t>
            </a:r>
            <a:r>
              <a:rPr lang="en-US" sz="2400" dirty="0"/>
              <a:t>Senftenberg outbreak linked to peanut butter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Historical peanut &amp; nut butter outbreaks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Conclusion</a:t>
            </a:r>
            <a:endParaRPr lang="en-US" sz="2400" dirty="0">
              <a:cs typeface="Calibri"/>
            </a:endParaRPr>
          </a:p>
          <a:p>
            <a:pPr lvl="1"/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80182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EEDAC-527B-3688-11BC-3F5712380648}"/>
              </a:ext>
            </a:extLst>
          </p:cNvPr>
          <p:cNvSpPr txBox="1">
            <a:spLocks/>
          </p:cNvSpPr>
          <p:nvPr/>
        </p:nvSpPr>
        <p:spPr>
          <a:xfrm>
            <a:off x="584519" y="283865"/>
            <a:ext cx="10553534" cy="92602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rgbClr val="003399"/>
                </a:solidFill>
                <a:latin typeface="+mn-lt"/>
              </a:rPr>
              <a:t>How is a Food Implicated in an Outbreak?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B65D0-81B6-B9DD-69C7-2971620FE2B2}"/>
              </a:ext>
            </a:extLst>
          </p:cNvPr>
          <p:cNvSpPr txBox="1">
            <a:spLocks/>
          </p:cNvSpPr>
          <p:nvPr/>
        </p:nvSpPr>
        <p:spPr>
          <a:xfrm>
            <a:off x="380266" y="2758928"/>
            <a:ext cx="8188381" cy="36581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eaLnBrk="0" fontAlgn="base" hangingPunct="0">
              <a:spcAft>
                <a:spcPct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z="2400" b="1">
                <a:latin typeface="Calibri" panose="020F0502020204030204" pitchFamily="34" charset="0"/>
              </a:rPr>
              <a:t>Three types of defining information:</a:t>
            </a:r>
          </a:p>
          <a:p>
            <a:pPr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defRPr/>
            </a:pPr>
            <a:r>
              <a:rPr lang="en-US" sz="2400" b="1" u="sng">
                <a:solidFill>
                  <a:srgbClr val="0000FF"/>
                </a:solidFill>
                <a:latin typeface="Calibri" panose="020F0502020204030204" pitchFamily="34" charset="0"/>
              </a:rPr>
              <a:t>Epidemiologic:</a:t>
            </a:r>
            <a:r>
              <a:rPr lang="en-US" sz="2400" b="1">
                <a:latin typeface="Calibri" panose="020F0502020204030204" pitchFamily="34" charset="0"/>
              </a:rPr>
              <a:t>  </a:t>
            </a:r>
            <a:r>
              <a:rPr lang="en-US" sz="2400">
                <a:latin typeface="Calibri" panose="020F0502020204030204" pitchFamily="34" charset="0"/>
              </a:rPr>
              <a:t>association between illness and food exposure</a:t>
            </a:r>
          </a:p>
          <a:p>
            <a:pPr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defRPr/>
            </a:pPr>
            <a:endParaRPr lang="en-US" sz="1200">
              <a:latin typeface="Calibri" panose="020F0502020204030204" pitchFamily="34" charset="0"/>
            </a:endParaRPr>
          </a:p>
          <a:p>
            <a:pPr marL="0" indent="0"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buNone/>
              <a:defRPr/>
            </a:pPr>
            <a:endParaRPr lang="en-US" sz="1200">
              <a:latin typeface="Calibri" panose="020F0502020204030204" pitchFamily="34" charset="0"/>
            </a:endParaRPr>
          </a:p>
          <a:p>
            <a:pPr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defRPr/>
            </a:pPr>
            <a:endParaRPr lang="en-US" sz="1200">
              <a:latin typeface="Calibri" panose="020F0502020204030204" pitchFamily="34" charset="0"/>
            </a:endParaRPr>
          </a:p>
          <a:p>
            <a:pPr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u="sng">
                <a:solidFill>
                  <a:srgbClr val="CC0000"/>
                </a:solidFill>
                <a:latin typeface="Calibri" panose="020F0502020204030204" pitchFamily="34" charset="0"/>
              </a:rPr>
              <a:t>Traceback:</a:t>
            </a:r>
            <a:r>
              <a:rPr lang="en-US" sz="2400" b="1">
                <a:latin typeface="Calibri" panose="020F0502020204030204" pitchFamily="34" charset="0"/>
              </a:rPr>
              <a:t>  </a:t>
            </a:r>
            <a:r>
              <a:rPr lang="en-US" sz="2400">
                <a:latin typeface="Calibri" panose="020F0502020204030204" pitchFamily="34" charset="0"/>
              </a:rPr>
              <a:t>suspected food item links back to a common source of contamination</a:t>
            </a:r>
          </a:p>
          <a:p>
            <a:pPr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en-US" sz="1200">
              <a:latin typeface="Calibri" panose="020F0502020204030204" pitchFamily="34" charset="0"/>
            </a:endParaRPr>
          </a:p>
          <a:p>
            <a:pPr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en-US" sz="1200">
              <a:latin typeface="Calibri" panose="020F0502020204030204" pitchFamily="34" charset="0"/>
            </a:endParaRPr>
          </a:p>
          <a:p>
            <a:pPr defTabSz="68580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u="sng">
                <a:solidFill>
                  <a:srgbClr val="006600"/>
                </a:solidFill>
                <a:latin typeface="Calibri" panose="020F0502020204030204" pitchFamily="34" charset="0"/>
              </a:rPr>
              <a:t>Microbiologic/laboratory:</a:t>
            </a:r>
            <a:r>
              <a:rPr lang="en-US" sz="2400" b="1">
                <a:solidFill>
                  <a:srgbClr val="006600"/>
                </a:solidFill>
                <a:latin typeface="Calibri" panose="020F0502020204030204" pitchFamily="34" charset="0"/>
              </a:rPr>
              <a:t>  </a:t>
            </a:r>
            <a:r>
              <a:rPr lang="en-US" sz="2400">
                <a:latin typeface="Calibri" panose="020F0502020204030204" pitchFamily="34" charset="0"/>
              </a:rPr>
              <a:t>pathogen found in the food, farm or facility</a:t>
            </a:r>
            <a:endParaRPr lang="en-US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1EF487-2FB4-BF12-B145-51D789E74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87360" y="3858826"/>
            <a:ext cx="2925875" cy="841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968D305-F7C1-6834-4129-08B07E9036C0}"/>
              </a:ext>
            </a:extLst>
          </p:cNvPr>
          <p:cNvGrpSpPr/>
          <p:nvPr/>
        </p:nvGrpSpPr>
        <p:grpSpPr>
          <a:xfrm>
            <a:off x="8687360" y="4964052"/>
            <a:ext cx="2939912" cy="935081"/>
            <a:chOff x="5242833" y="4706673"/>
            <a:chExt cx="3919882" cy="1246774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6DE45DF6-137F-7523-2F09-67F4C5CB22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09657" y="4706673"/>
              <a:ext cx="2653058" cy="123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D358BCC7-D0F6-21B2-ED26-4F1014C163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242833" y="4718560"/>
              <a:ext cx="1582510" cy="123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5">
            <a:extLst>
              <a:ext uri="{FF2B5EF4-FFF2-40B4-BE49-F238E27FC236}">
                <a16:creationId xmlns:a16="http://schemas.microsoft.com/office/drawing/2014/main" id="{306BDB2D-3FB2-DFA1-4FC3-6861BA8E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1397" y="2677929"/>
            <a:ext cx="2913119" cy="82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76420E-66AD-4A42-256D-BC21BE7F97C0}"/>
              </a:ext>
            </a:extLst>
          </p:cNvPr>
          <p:cNvSpPr txBox="1"/>
          <p:nvPr/>
        </p:nvSpPr>
        <p:spPr>
          <a:xfrm>
            <a:off x="380266" y="1473170"/>
            <a:ext cx="11247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libri" panose="020F0502020204030204" pitchFamily="34" charset="0"/>
              </a:rPr>
              <a:t>Outbreak:  </a:t>
            </a:r>
            <a:r>
              <a:rPr lang="en-US" sz="2400">
                <a:latin typeface="Calibri" panose="020F0502020204030204" pitchFamily="34" charset="0"/>
              </a:rPr>
              <a:t>refers to an increase in the number of illnesses of a defined disease above what is normally expected in that population in that area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49970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2A0E7-11DE-CCA0-65C5-553B876F8683}"/>
              </a:ext>
            </a:extLst>
          </p:cNvPr>
          <p:cNvSpPr txBox="1">
            <a:spLocks/>
          </p:cNvSpPr>
          <p:nvPr/>
        </p:nvSpPr>
        <p:spPr>
          <a:xfrm>
            <a:off x="496104" y="303553"/>
            <a:ext cx="11199791" cy="10231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rgbClr val="003399"/>
                </a:solidFill>
                <a:latin typeface="Calibri" pitchFamily="34" charset="0"/>
                <a:cs typeface="Calibri" pitchFamily="34" charset="0"/>
              </a:rPr>
              <a:t>WGS Strengthens All Lines of Evidence</a:t>
            </a:r>
            <a:endParaRPr lang="en-US" sz="3600" b="1">
              <a:solidFill>
                <a:srgbClr val="00339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EB935-523E-2AB1-0BBB-5A271158E97D}"/>
              </a:ext>
            </a:extLst>
          </p:cNvPr>
          <p:cNvSpPr txBox="1">
            <a:spLocks/>
          </p:cNvSpPr>
          <p:nvPr/>
        </p:nvSpPr>
        <p:spPr>
          <a:xfrm>
            <a:off x="469233" y="2704811"/>
            <a:ext cx="5486400" cy="42860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latin typeface="Calibri" pitchFamily="34" charset="0"/>
                <a:cs typeface="Calibri" pitchFamily="34" charset="0"/>
              </a:rPr>
              <a:t>Direct impact on laboratory line of evidence:</a:t>
            </a:r>
            <a:r>
              <a:rPr lang="en-US" sz="2400">
                <a:latin typeface="Calibri" pitchFamily="34" charset="0"/>
                <a:cs typeface="Calibri" pitchFamily="34" charset="0"/>
              </a:rPr>
              <a:t> </a:t>
            </a:r>
          </a:p>
          <a:p>
            <a:pPr lvl="1"/>
            <a:r>
              <a:rPr lang="en-US">
                <a:latin typeface="Calibri" pitchFamily="34" charset="0"/>
                <a:cs typeface="Calibri" pitchFamily="34" charset="0"/>
              </a:rPr>
              <a:t>In comparison to other techniques, WGS is more robust and there is a greater confidence in isolate relatedness</a:t>
            </a:r>
          </a:p>
          <a:p>
            <a:pPr lvl="1"/>
            <a:r>
              <a:rPr lang="en-US">
                <a:latin typeface="Calibri" pitchFamily="34" charset="0"/>
                <a:cs typeface="Calibri" pitchFamily="34" charset="0"/>
              </a:rPr>
              <a:t>Links isolates over long periods of time with greater certainty</a:t>
            </a:r>
          </a:p>
          <a:p>
            <a:pPr marL="0" indent="0">
              <a:buNone/>
            </a:pPr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DC19DA-C2B2-35AA-7686-BFEEE7F58EC9}"/>
              </a:ext>
            </a:extLst>
          </p:cNvPr>
          <p:cNvSpPr txBox="1">
            <a:spLocks/>
          </p:cNvSpPr>
          <p:nvPr/>
        </p:nvSpPr>
        <p:spPr>
          <a:xfrm>
            <a:off x="5955633" y="2683836"/>
            <a:ext cx="5486400" cy="42860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latin typeface="Calibri" pitchFamily="34" charset="0"/>
                <a:cs typeface="Calibri" pitchFamily="34" charset="0"/>
              </a:rPr>
              <a:t>Secondary impact on epi/traceback lines of evidence:</a:t>
            </a:r>
            <a:r>
              <a:rPr lang="en-US" sz="2400">
                <a:latin typeface="Calibri" pitchFamily="34" charset="0"/>
                <a:cs typeface="Calibri" pitchFamily="34" charset="0"/>
              </a:rPr>
              <a:t> </a:t>
            </a:r>
          </a:p>
          <a:p>
            <a:pPr lvl="1"/>
            <a:r>
              <a:rPr lang="en-US">
                <a:latin typeface="Calibri" pitchFamily="34" charset="0"/>
                <a:cs typeface="Calibri" pitchFamily="34" charset="0"/>
              </a:rPr>
              <a:t>Reduces some challenges that occur from including unrelated cases in PFGE-defined clusters </a:t>
            </a:r>
          </a:p>
          <a:p>
            <a:pPr lvl="2"/>
            <a:r>
              <a:rPr lang="en-US">
                <a:latin typeface="Calibri" pitchFamily="34" charset="0"/>
                <a:cs typeface="Calibri" pitchFamily="34" charset="0"/>
              </a:rPr>
              <a:t>Diffuse epidemiologic signals</a:t>
            </a:r>
          </a:p>
          <a:p>
            <a:pPr lvl="2"/>
            <a:r>
              <a:rPr lang="en-US">
                <a:latin typeface="Calibri" pitchFamily="34" charset="0"/>
                <a:cs typeface="Calibri" pitchFamily="34" charset="0"/>
              </a:rPr>
              <a:t>Tracebacks that do not converge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50CF51-FBA0-C87E-7FA1-59A3A6A7ECC1}"/>
              </a:ext>
            </a:extLst>
          </p:cNvPr>
          <p:cNvGrpSpPr/>
          <p:nvPr/>
        </p:nvGrpSpPr>
        <p:grpSpPr>
          <a:xfrm>
            <a:off x="1712660" y="1625927"/>
            <a:ext cx="2939912" cy="935081"/>
            <a:chOff x="5242833" y="4706673"/>
            <a:chExt cx="3919882" cy="1246774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8B5DC985-156C-21ED-E009-742C344B0B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09657" y="4706673"/>
              <a:ext cx="2653058" cy="123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172874BB-5262-C854-152A-FFDAED4426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242833" y="4718560"/>
              <a:ext cx="1582510" cy="123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5">
            <a:extLst>
              <a:ext uri="{FF2B5EF4-FFF2-40B4-BE49-F238E27FC236}">
                <a16:creationId xmlns:a16="http://schemas.microsoft.com/office/drawing/2014/main" id="{B9DA59BA-88F4-DC88-A6BD-06D5A2608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2273" y="1614564"/>
            <a:ext cx="2913119" cy="82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379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73A48-F9ED-4093-FED7-083DD029AF46}"/>
              </a:ext>
            </a:extLst>
          </p:cNvPr>
          <p:cNvSpPr txBox="1">
            <a:spLocks/>
          </p:cNvSpPr>
          <p:nvPr/>
        </p:nvSpPr>
        <p:spPr>
          <a:xfrm>
            <a:off x="635216" y="290699"/>
            <a:ext cx="10921567" cy="8084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rgbClr val="003399"/>
                </a:solidFill>
                <a:latin typeface="Calibri"/>
                <a:cs typeface="Calibri"/>
              </a:rPr>
              <a:t>How FDA Uses WGS in Foodborne Outbreak Investigations </a:t>
            </a:r>
            <a:endParaRPr lang="en-US" sz="3600" b="1">
              <a:solidFill>
                <a:srgbClr val="00339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09BFA-0497-4553-55E0-69F3DACF97EF}"/>
              </a:ext>
            </a:extLst>
          </p:cNvPr>
          <p:cNvSpPr txBox="1">
            <a:spLocks/>
          </p:cNvSpPr>
          <p:nvPr/>
        </p:nvSpPr>
        <p:spPr>
          <a:xfrm>
            <a:off x="323852" y="1799915"/>
            <a:ext cx="11387078" cy="42860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latin typeface="Calibri"/>
                <a:cs typeface="Calibri"/>
              </a:rPr>
              <a:t>FDA uses WGS to aid in outbreak vehicle hypothesis development</a:t>
            </a:r>
          </a:p>
          <a:p>
            <a:r>
              <a:rPr lang="en-US" sz="2400">
                <a:latin typeface="Calibri"/>
                <a:cs typeface="Calibri"/>
              </a:rPr>
              <a:t>FDA uses WGS to identify links between FDA product or environmental isolates and clinical isolates </a:t>
            </a:r>
            <a:endParaRPr lang="en-US" sz="2400">
              <a:latin typeface="Calibri" panose="020F0502020204030204" pitchFamily="34" charset="0"/>
              <a:cs typeface="Calibri"/>
            </a:endParaRPr>
          </a:p>
          <a:p>
            <a:pPr lvl="1"/>
            <a:r>
              <a:rPr lang="en-US" sz="2000">
                <a:latin typeface="Calibri"/>
                <a:cs typeface="Calibri"/>
              </a:rPr>
              <a:t>Sequences all </a:t>
            </a:r>
            <a:r>
              <a:rPr lang="en-US" sz="2000" i="1">
                <a:latin typeface="Calibri"/>
                <a:cs typeface="Calibri"/>
              </a:rPr>
              <a:t>Listeria</a:t>
            </a:r>
            <a:r>
              <a:rPr lang="en-US" sz="2000">
                <a:latin typeface="Calibri"/>
                <a:cs typeface="Calibri"/>
              </a:rPr>
              <a:t>, Shiga Toxin </a:t>
            </a:r>
            <a:r>
              <a:rPr lang="en-US" sz="2000" i="1">
                <a:latin typeface="Calibri"/>
                <a:cs typeface="Calibri"/>
              </a:rPr>
              <a:t>E. coli</a:t>
            </a:r>
            <a:r>
              <a:rPr lang="en-US" sz="2000">
                <a:latin typeface="Calibri"/>
                <a:cs typeface="Calibri"/>
              </a:rPr>
              <a:t>, and </a:t>
            </a:r>
            <a:r>
              <a:rPr lang="en-US" sz="2000" i="1">
                <a:latin typeface="Calibri"/>
                <a:cs typeface="Calibri"/>
              </a:rPr>
              <a:t>Salmonella </a:t>
            </a:r>
            <a:r>
              <a:rPr lang="en-US" sz="2000">
                <a:latin typeface="Calibri"/>
                <a:cs typeface="Calibri"/>
              </a:rPr>
              <a:t>isolates</a:t>
            </a:r>
          </a:p>
          <a:p>
            <a:pPr lvl="1"/>
            <a:r>
              <a:rPr lang="en-US" sz="2000">
                <a:latin typeface="Calibri"/>
                <a:cs typeface="Calibri"/>
              </a:rPr>
              <a:t>Compare relationships between FDA and state-generated sequences for food/environmental isolates with clinical isolates</a:t>
            </a:r>
          </a:p>
          <a:p>
            <a:r>
              <a:rPr lang="en-US" sz="2400">
                <a:latin typeface="Calibri"/>
                <a:cs typeface="Calibri"/>
              </a:rPr>
              <a:t>FDA performs WGS on all outbreak-related samples to confirm epidemiologic links between cases in a traditional outbreak investigation and a suspect food item</a:t>
            </a:r>
          </a:p>
        </p:txBody>
      </p:sp>
    </p:spTree>
    <p:extLst>
      <p:ext uri="{BB962C8B-B14F-4D97-AF65-F5344CB8AC3E}">
        <p14:creationId xmlns:p14="http://schemas.microsoft.com/office/powerpoint/2010/main" val="3466600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5312F-7F4A-5373-B837-E7A298840F59}"/>
              </a:ext>
            </a:extLst>
          </p:cNvPr>
          <p:cNvSpPr txBox="1">
            <a:spLocks/>
          </p:cNvSpPr>
          <p:nvPr/>
        </p:nvSpPr>
        <p:spPr>
          <a:xfrm>
            <a:off x="429002" y="64140"/>
            <a:ext cx="10515518" cy="1323794"/>
          </a:xfrm>
          <a:prstGeom prst="rect">
            <a:avLst/>
          </a:prstGeom>
        </p:spPr>
        <p:txBody>
          <a:bodyPr lIns="91440" tIns="45720" rIns="91440" bIns="45720" anchor="t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3399"/>
                </a:solidFill>
                <a:latin typeface="Calibri"/>
                <a:cs typeface="Calibri"/>
              </a:rPr>
              <a:t>Traditional vs </a:t>
            </a:r>
            <a:endParaRPr lang="en-US" b="1">
              <a:solidFill>
                <a:srgbClr val="003399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b="1" dirty="0">
                <a:solidFill>
                  <a:srgbClr val="003399"/>
                </a:solidFill>
                <a:latin typeface="Calibri"/>
                <a:cs typeface="Calibri"/>
              </a:rPr>
              <a:t>Sample-Initiated Retrospective Outbreak Investigations </a:t>
            </a:r>
            <a:endParaRPr lang="en-US" b="1">
              <a:solidFill>
                <a:srgbClr val="003399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11DB929-7F9F-C9C6-BE83-412F2230B1C8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3787414" y="5658316"/>
            <a:ext cx="723020" cy="5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5E3F27B-7484-DBA4-E558-B5163DF89982}"/>
              </a:ext>
            </a:extLst>
          </p:cNvPr>
          <p:cNvGrpSpPr/>
          <p:nvPr/>
        </p:nvGrpSpPr>
        <p:grpSpPr>
          <a:xfrm>
            <a:off x="1202780" y="887996"/>
            <a:ext cx="10376923" cy="5684725"/>
            <a:chOff x="1202780" y="941161"/>
            <a:chExt cx="10376923" cy="568472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B56C200-77E0-0867-5393-88C9E52A0B33}"/>
                </a:ext>
              </a:extLst>
            </p:cNvPr>
            <p:cNvGrpSpPr/>
            <p:nvPr/>
          </p:nvGrpSpPr>
          <p:grpSpPr>
            <a:xfrm>
              <a:off x="1202780" y="941161"/>
              <a:ext cx="10376923" cy="5684725"/>
              <a:chOff x="1108510" y="941161"/>
              <a:chExt cx="10376923" cy="568472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DAB314A-3D66-1B08-8887-0E40925F1DC2}"/>
                  </a:ext>
                </a:extLst>
              </p:cNvPr>
              <p:cNvSpPr/>
              <p:nvPr/>
            </p:nvSpPr>
            <p:spPr>
              <a:xfrm>
                <a:off x="8857365" y="3145320"/>
                <a:ext cx="2628068" cy="1545211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chemeClr val="tx1"/>
                    </a:solidFill>
                  </a:rPr>
                  <a:t>Link between illnesses and food is confirmed </a:t>
                </a:r>
              </a:p>
              <a:p>
                <a:pPr algn="ctr"/>
                <a:r>
                  <a:rPr lang="en-US" b="1">
                    <a:solidFill>
                      <a:schemeClr val="tx1"/>
                    </a:solidFill>
                  </a:rPr>
                  <a:t>&amp;</a:t>
                </a:r>
              </a:p>
              <a:p>
                <a:pPr algn="ctr"/>
                <a:r>
                  <a:rPr lang="en-US" b="1">
                    <a:solidFill>
                      <a:schemeClr val="tx1"/>
                    </a:solidFill>
                  </a:rPr>
                  <a:t>Public health and regulatory actions occur</a:t>
                </a: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784773D-391F-6EBC-7F83-0B34983E16F2}"/>
                  </a:ext>
                </a:extLst>
              </p:cNvPr>
              <p:cNvSpPr/>
              <p:nvPr/>
            </p:nvSpPr>
            <p:spPr>
              <a:xfrm>
                <a:off x="1543460" y="1506465"/>
                <a:ext cx="2203280" cy="18288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  <a:p>
                <a:pPr algn="ctr"/>
                <a:endParaRPr lang="en-US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Investigation begins with a cluster of illnesses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7B2673F-D6A2-6FCF-8DE3-5D0D36CABF51}"/>
                  </a:ext>
                </a:extLst>
              </p:cNvPr>
              <p:cNvSpPr/>
              <p:nvPr/>
            </p:nvSpPr>
            <p:spPr>
              <a:xfrm>
                <a:off x="1559545" y="4797081"/>
                <a:ext cx="2133599" cy="1828800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  <a:p>
                <a:pPr algn="ctr"/>
                <a:endParaRPr lang="en-US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Investigation begins with a possible vehicle </a:t>
                </a:r>
              </a:p>
              <a:p>
                <a:pPr algn="ctr"/>
                <a:r>
                  <a:rPr lang="en-US" sz="1400">
                    <a:solidFill>
                      <a:schemeClr val="tx1"/>
                    </a:solidFill>
                  </a:rPr>
                  <a:t>(positive product or environmental sample)</a:t>
                </a:r>
              </a:p>
            </p:txBody>
          </p:sp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38559E6F-2A9D-C234-3519-31DC030FABCA}"/>
                  </a:ext>
                </a:extLst>
              </p:cNvPr>
              <p:cNvCxnSpPr>
                <a:cxnSpLocks/>
                <a:stCxn id="3" idx="3"/>
                <a:endCxn id="6" idx="1"/>
              </p:cNvCxnSpPr>
              <p:nvPr/>
            </p:nvCxnSpPr>
            <p:spPr>
              <a:xfrm>
                <a:off x="3746740" y="2420865"/>
                <a:ext cx="661855" cy="13649"/>
              </a:xfrm>
              <a:prstGeom prst="straightConnector1">
                <a:avLst/>
              </a:prstGeom>
              <a:ln w="38100">
                <a:solidFill>
                  <a:srgbClr val="CC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791C6B2-432F-BAA0-E93F-47A19FDF7986}"/>
                  </a:ext>
                </a:extLst>
              </p:cNvPr>
              <p:cNvSpPr/>
              <p:nvPr/>
            </p:nvSpPr>
            <p:spPr>
              <a:xfrm>
                <a:off x="4408595" y="1520114"/>
                <a:ext cx="1745147" cy="18288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Epidemiology identifies a food vehicle of interest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7BF29B8-4395-060B-1EB6-63110A27B607}"/>
                  </a:ext>
                </a:extLst>
              </p:cNvPr>
              <p:cNvSpPr/>
              <p:nvPr/>
            </p:nvSpPr>
            <p:spPr>
              <a:xfrm>
                <a:off x="4416164" y="4797086"/>
                <a:ext cx="1805247" cy="1828800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Molecular tools identify suspect cases of illness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E546BB9-720A-7917-27D1-3F1974E5C3EC}"/>
                  </a:ext>
                </a:extLst>
              </p:cNvPr>
              <p:cNvSpPr/>
              <p:nvPr/>
            </p:nvSpPr>
            <p:spPr>
              <a:xfrm>
                <a:off x="6878746" y="1520117"/>
                <a:ext cx="1858386" cy="18288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chemeClr val="tx1"/>
                  </a:solidFill>
                </a:endParaRPr>
              </a:p>
              <a:p>
                <a:pPr algn="ctr"/>
                <a:endParaRPr lang="en-US" sz="160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>
                    <a:solidFill>
                      <a:schemeClr val="tx1"/>
                    </a:solidFill>
                  </a:rPr>
                  <a:t>Positive sample and/or traceback confirms link between illness and vehicle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CC2D70A-06C3-5883-2DC4-5740EE4A3672}"/>
                  </a:ext>
                </a:extLst>
              </p:cNvPr>
              <p:cNvSpPr/>
              <p:nvPr/>
            </p:nvSpPr>
            <p:spPr>
              <a:xfrm>
                <a:off x="6894916" y="4797082"/>
                <a:ext cx="1851648" cy="1828800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chemeClr val="tx1"/>
                  </a:solidFill>
                </a:endParaRPr>
              </a:p>
              <a:p>
                <a:pPr algn="ctr"/>
                <a:endParaRPr lang="en-US" sz="160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>
                    <a:solidFill>
                      <a:schemeClr val="tx1"/>
                    </a:solidFill>
                  </a:rPr>
                  <a:t>Epidemiology and/or traceback confirms link between illness and vehicle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F89A41F-3FA6-3A90-9A24-1B68387DFF9A}"/>
                  </a:ext>
                </a:extLst>
              </p:cNvPr>
              <p:cNvSpPr/>
              <p:nvPr/>
            </p:nvSpPr>
            <p:spPr>
              <a:xfrm rot="16200000">
                <a:off x="-124299" y="2208810"/>
                <a:ext cx="2935407" cy="40011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000" b="1">
                    <a:ln w="0"/>
                    <a:solidFill>
                      <a:srgbClr val="C0000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Calibri" panose="020F0502020204030204" pitchFamily="34" charset="0"/>
                  </a:rPr>
                  <a:t>Traditional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620562E-56A0-EEF1-993E-5F37E6AE9C78}"/>
                  </a:ext>
                </a:extLst>
              </p:cNvPr>
              <p:cNvSpPr/>
              <p:nvPr/>
            </p:nvSpPr>
            <p:spPr>
              <a:xfrm rot="16200000">
                <a:off x="424457" y="5481134"/>
                <a:ext cx="1764549" cy="39644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000" b="1">
                    <a:ln w="0"/>
                    <a:solidFill>
                      <a:srgbClr val="C0000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Calibri" panose="020F0502020204030204" pitchFamily="34" charset="0"/>
                  </a:rPr>
                  <a:t>Retrospective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BD7933B4-C0D4-0FDF-CF56-5208FE0DBA43}"/>
                  </a:ext>
                </a:extLst>
              </p:cNvPr>
              <p:cNvCxnSpPr>
                <a:cxnSpLocks/>
                <a:stCxn id="6" idx="3"/>
                <a:endCxn id="8" idx="1"/>
              </p:cNvCxnSpPr>
              <p:nvPr/>
            </p:nvCxnSpPr>
            <p:spPr>
              <a:xfrm>
                <a:off x="6153742" y="2434514"/>
                <a:ext cx="725004" cy="3"/>
              </a:xfrm>
              <a:prstGeom prst="straightConnector1">
                <a:avLst/>
              </a:prstGeom>
              <a:ln w="38100">
                <a:solidFill>
                  <a:srgbClr val="CC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A8210C45-6297-40C8-E6CC-A19B90331444}"/>
                  </a:ext>
                </a:extLst>
              </p:cNvPr>
              <p:cNvCxnSpPr>
                <a:cxnSpLocks/>
                <a:stCxn id="7" idx="3"/>
                <a:endCxn id="9" idx="1"/>
              </p:cNvCxnSpPr>
              <p:nvPr/>
            </p:nvCxnSpPr>
            <p:spPr>
              <a:xfrm flipV="1">
                <a:off x="6221411" y="5711482"/>
                <a:ext cx="673505" cy="4"/>
              </a:xfrm>
              <a:prstGeom prst="straightConnector1">
                <a:avLst/>
              </a:prstGeom>
              <a:ln w="38100">
                <a:solidFill>
                  <a:srgbClr val="CC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B0C9367-DD38-C5D9-F195-D9580B94052E}"/>
                  </a:ext>
                </a:extLst>
              </p:cNvPr>
              <p:cNvGrpSpPr/>
              <p:nvPr/>
            </p:nvGrpSpPr>
            <p:grpSpPr>
              <a:xfrm flipV="1">
                <a:off x="8737135" y="4690531"/>
                <a:ext cx="1447091" cy="898376"/>
                <a:chOff x="7663279" y="2101705"/>
                <a:chExt cx="682823" cy="898376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F017016A-D56F-2224-E5BF-F146A6D030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63279" y="2117654"/>
                  <a:ext cx="682823" cy="0"/>
                </a:xfrm>
                <a:prstGeom prst="line">
                  <a:avLst/>
                </a:prstGeom>
                <a:ln w="38100">
                  <a:solidFill>
                    <a:srgbClr val="CC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495CDDA8-E084-44F2-8CCF-C2E11E5D7E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40944" y="2101705"/>
                  <a:ext cx="0" cy="898376"/>
                </a:xfrm>
                <a:prstGeom prst="straightConnector1">
                  <a:avLst/>
                </a:prstGeom>
                <a:ln w="38100">
                  <a:solidFill>
                    <a:srgbClr val="CC0000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E981AFD5-6ECB-E7EA-CDCA-5113DC76CA98}"/>
                  </a:ext>
                </a:extLst>
              </p:cNvPr>
              <p:cNvGrpSpPr/>
              <p:nvPr/>
            </p:nvGrpSpPr>
            <p:grpSpPr>
              <a:xfrm>
                <a:off x="8737135" y="2246944"/>
                <a:ext cx="1447091" cy="898376"/>
                <a:chOff x="7663279" y="2101705"/>
                <a:chExt cx="682823" cy="898376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3136731C-AB13-7A5E-FD5B-B207795F23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63279" y="2117654"/>
                  <a:ext cx="682823" cy="0"/>
                </a:xfrm>
                <a:prstGeom prst="line">
                  <a:avLst/>
                </a:prstGeom>
                <a:ln w="38100">
                  <a:solidFill>
                    <a:srgbClr val="CC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388CAE02-27BD-C54D-F05B-F473A2071D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40944" y="2101705"/>
                  <a:ext cx="0" cy="898376"/>
                </a:xfrm>
                <a:prstGeom prst="straightConnector1">
                  <a:avLst/>
                </a:prstGeom>
                <a:ln w="38100">
                  <a:solidFill>
                    <a:srgbClr val="CC0000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6" name="Graphic 15" descr="Group outline">
              <a:extLst>
                <a:ext uri="{FF2B5EF4-FFF2-40B4-BE49-F238E27FC236}">
                  <a16:creationId xmlns:a16="http://schemas.microsoft.com/office/drawing/2014/main" id="{A6105BB0-C7DB-BB27-427A-57E3C33F9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33864" y="1506466"/>
              <a:ext cx="740026" cy="740026"/>
            </a:xfrm>
            <a:prstGeom prst="rect">
              <a:avLst/>
            </a:prstGeom>
          </p:spPr>
        </p:pic>
        <p:pic>
          <p:nvPicPr>
            <p:cNvPr id="33" name="Graphic 32" descr="Group outline">
              <a:extLst>
                <a:ext uri="{FF2B5EF4-FFF2-40B4-BE49-F238E27FC236}">
                  <a16:creationId xmlns:a16="http://schemas.microsoft.com/office/drawing/2014/main" id="{CAC58A8E-228A-80D9-7E1A-C6328DAEF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44997" y="4690531"/>
              <a:ext cx="740026" cy="740026"/>
            </a:xfrm>
            <a:prstGeom prst="rect">
              <a:avLst/>
            </a:prstGeom>
          </p:spPr>
        </p:pic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4B68DD9-91C6-C1CA-D7F3-AC650346BD24}"/>
                </a:ext>
              </a:extLst>
            </p:cNvPr>
            <p:cNvGrpSpPr/>
            <p:nvPr/>
          </p:nvGrpSpPr>
          <p:grpSpPr>
            <a:xfrm>
              <a:off x="2188127" y="4793721"/>
              <a:ext cx="1021379" cy="538530"/>
              <a:chOff x="3634665" y="3873795"/>
              <a:chExt cx="1650370" cy="914400"/>
            </a:xfrm>
          </p:grpSpPr>
          <p:pic>
            <p:nvPicPr>
              <p:cNvPr id="39" name="Graphic 38" descr="Germ outline">
                <a:extLst>
                  <a:ext uri="{FF2B5EF4-FFF2-40B4-BE49-F238E27FC236}">
                    <a16:creationId xmlns:a16="http://schemas.microsoft.com/office/drawing/2014/main" id="{1999EE13-8335-A19C-ED9E-7F74062BA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634665" y="4213728"/>
                <a:ext cx="571609" cy="466063"/>
              </a:xfrm>
              <a:prstGeom prst="rect">
                <a:avLst/>
              </a:prstGeom>
            </p:spPr>
          </p:pic>
          <p:pic>
            <p:nvPicPr>
              <p:cNvPr id="47" name="Graphic 46" descr="Germ outline">
                <a:extLst>
                  <a:ext uri="{FF2B5EF4-FFF2-40B4-BE49-F238E27FC236}">
                    <a16:creationId xmlns:a16="http://schemas.microsoft.com/office/drawing/2014/main" id="{AEE73A39-1C7F-F13E-262B-F2F921C669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713426" y="4074787"/>
                <a:ext cx="571609" cy="466063"/>
              </a:xfrm>
              <a:prstGeom prst="rect">
                <a:avLst/>
              </a:prstGeom>
            </p:spPr>
          </p:pic>
          <p:pic>
            <p:nvPicPr>
              <p:cNvPr id="50" name="Graphic 49" descr="Fork and knife outline">
                <a:extLst>
                  <a:ext uri="{FF2B5EF4-FFF2-40B4-BE49-F238E27FC236}">
                    <a16:creationId xmlns:a16="http://schemas.microsoft.com/office/drawing/2014/main" id="{0EAB579C-3BA9-D3C1-BFD6-425A403097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999628" y="3873795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7595AAB-31FC-CBF8-D2F7-19E2ABAD9D09}"/>
                </a:ext>
              </a:extLst>
            </p:cNvPr>
            <p:cNvGrpSpPr/>
            <p:nvPr/>
          </p:nvGrpSpPr>
          <p:grpSpPr>
            <a:xfrm>
              <a:off x="7404320" y="1518863"/>
              <a:ext cx="1021379" cy="538530"/>
              <a:chOff x="3634665" y="3873795"/>
              <a:chExt cx="1650370" cy="914400"/>
            </a:xfrm>
          </p:grpSpPr>
          <p:pic>
            <p:nvPicPr>
              <p:cNvPr id="53" name="Graphic 52" descr="Germ outline">
                <a:extLst>
                  <a:ext uri="{FF2B5EF4-FFF2-40B4-BE49-F238E27FC236}">
                    <a16:creationId xmlns:a16="http://schemas.microsoft.com/office/drawing/2014/main" id="{FD9297C6-A65D-13D7-8FC0-729E729516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634665" y="4213728"/>
                <a:ext cx="571609" cy="466063"/>
              </a:xfrm>
              <a:prstGeom prst="rect">
                <a:avLst/>
              </a:prstGeom>
            </p:spPr>
          </p:pic>
          <p:pic>
            <p:nvPicPr>
              <p:cNvPr id="54" name="Graphic 53" descr="Germ outline">
                <a:extLst>
                  <a:ext uri="{FF2B5EF4-FFF2-40B4-BE49-F238E27FC236}">
                    <a16:creationId xmlns:a16="http://schemas.microsoft.com/office/drawing/2014/main" id="{2131C7A8-75AE-E3B4-60A8-E0F8343F78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713426" y="4074787"/>
                <a:ext cx="571609" cy="466063"/>
              </a:xfrm>
              <a:prstGeom prst="rect">
                <a:avLst/>
              </a:prstGeom>
            </p:spPr>
          </p:pic>
          <p:pic>
            <p:nvPicPr>
              <p:cNvPr id="55" name="Graphic 54" descr="Fork and knife outline">
                <a:extLst>
                  <a:ext uri="{FF2B5EF4-FFF2-40B4-BE49-F238E27FC236}">
                    <a16:creationId xmlns:a16="http://schemas.microsoft.com/office/drawing/2014/main" id="{62F4AB91-B4EA-6516-6287-EC59747556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999628" y="3873795"/>
                <a:ext cx="914400" cy="9144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4889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91F3E-D604-CD73-DA84-7A8902729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2" y="2384655"/>
            <a:ext cx="11421985" cy="92602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3399"/>
                </a:solidFill>
                <a:latin typeface="+mn-lt"/>
              </a:rPr>
              <a:t>A 2022 </a:t>
            </a:r>
            <a:r>
              <a:rPr lang="en-US" b="1" i="1" dirty="0">
                <a:solidFill>
                  <a:srgbClr val="003399"/>
                </a:solidFill>
                <a:latin typeface="+mn-lt"/>
              </a:rPr>
              <a:t>Salmonella</a:t>
            </a:r>
            <a:r>
              <a:rPr lang="en-US" b="1" dirty="0">
                <a:solidFill>
                  <a:srgbClr val="003399"/>
                </a:solidFill>
                <a:latin typeface="+mn-lt"/>
              </a:rPr>
              <a:t> Senftenberg Outbreak: </a:t>
            </a:r>
            <a:br>
              <a:rPr lang="en-US" b="1" dirty="0">
                <a:latin typeface="+mn-lt"/>
              </a:rPr>
            </a:br>
            <a:r>
              <a:rPr lang="en-US" sz="3100" b="1" dirty="0">
                <a:solidFill>
                  <a:srgbClr val="003399"/>
                </a:solidFill>
                <a:latin typeface="+mn-lt"/>
              </a:rPr>
              <a:t>An example of a sample-initiated retrospective outbreak investigation</a:t>
            </a:r>
          </a:p>
        </p:txBody>
      </p:sp>
    </p:spTree>
    <p:extLst>
      <p:ext uri="{BB962C8B-B14F-4D97-AF65-F5344CB8AC3E}">
        <p14:creationId xmlns:p14="http://schemas.microsoft.com/office/powerpoint/2010/main" val="856258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3EBA039-38AF-6D7B-49E8-F14D98B80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221"/>
            <a:ext cx="780393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E45156B-B358-70FB-ED05-6362DD3AE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>
                <a:solidFill>
                  <a:srgbClr val="003399"/>
                </a:solidFill>
                <a:latin typeface="+mn-lt"/>
              </a:rPr>
              <a:t>WGS Outbreak Cluster Identification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4FA08-CEB6-DA5C-8CBF-612815A65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185731"/>
            <a:ext cx="6586489" cy="4082716"/>
          </a:xfr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/>
              <a:t>In April 2022, CFSAN’s Bioinformatics and Biostatistics Staff identified a small cluster of 4 clinical isolates uploaded in 2022</a:t>
            </a:r>
          </a:p>
          <a:p>
            <a:r>
              <a:rPr lang="en-US" sz="2400"/>
              <a:t>The NCBI sequencing clade included several other food and environmental samples</a:t>
            </a:r>
          </a:p>
          <a:p>
            <a:r>
              <a:rPr lang="en-US" sz="2400"/>
              <a:t>Many of the non-clinical isolates were submitted by a 3</a:t>
            </a:r>
            <a:r>
              <a:rPr lang="en-US" sz="2400" baseline="30000"/>
              <a:t>rd</a:t>
            </a:r>
            <a:r>
              <a:rPr lang="en-US" sz="2400"/>
              <a:t> party and contained minimum metadata</a:t>
            </a:r>
          </a:p>
          <a:p>
            <a:pPr lvl="1"/>
            <a:r>
              <a:rPr lang="en-US" sz="2000"/>
              <a:t>Labeled as “Peanut butter”, “finished peanut butter”, “environmental swab”</a:t>
            </a:r>
          </a:p>
          <a:p>
            <a:pPr lvl="1"/>
            <a:r>
              <a:rPr lang="en-US" sz="2000"/>
              <a:t>Submitted in 2016-2017; collected in 2014</a:t>
            </a:r>
          </a:p>
          <a:p>
            <a:pPr lvl="1"/>
            <a:r>
              <a:rPr lang="en-US" sz="2000"/>
              <a:t>Geographic location:  KY</a:t>
            </a:r>
          </a:p>
          <a:p>
            <a:endParaRPr lang="en-US" sz="2400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313541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47B01B-BF01-DB79-7137-18558081E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939570" cy="164297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 kern="1200">
                <a:solidFill>
                  <a:srgbClr val="003399"/>
                </a:solidFill>
                <a:latin typeface="+mn-lt"/>
                <a:ea typeface="+mj-ea"/>
                <a:cs typeface="+mj-cs"/>
              </a:rPr>
              <a:t>Investigational Sleuthing &amp; </a:t>
            </a:r>
            <a:br>
              <a:rPr lang="en-US" sz="4000" b="1" kern="1200">
                <a:solidFill>
                  <a:srgbClr val="003399"/>
                </a:solidFill>
                <a:latin typeface="+mn-lt"/>
                <a:ea typeface="+mj-ea"/>
                <a:cs typeface="+mj-cs"/>
              </a:rPr>
            </a:br>
            <a:r>
              <a:rPr lang="en-US" sz="4000" b="1" kern="1200">
                <a:solidFill>
                  <a:srgbClr val="003399"/>
                </a:solidFill>
                <a:latin typeface="+mn-lt"/>
                <a:ea typeface="+mj-ea"/>
                <a:cs typeface="+mj-cs"/>
              </a:rPr>
              <a:t>Identifying a Potential Firm of Interest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DE833-F871-70D1-BF28-E596BEB9A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FDA CORE reviewed FDA information and noted that a manufacturer (Firm A) manufactures national Brand A peanut butter in the same state as NCBI isolate samples </a:t>
            </a:r>
          </a:p>
          <a:p>
            <a:r>
              <a:rPr lang="en-US" sz="2400"/>
              <a:t>Based on the firm’s inspectional history, in 2010 environmental swabs collected by FDA at this facility yielded </a:t>
            </a:r>
            <a:r>
              <a:rPr lang="en-US" sz="2400" i="1"/>
              <a:t>Salmonella </a:t>
            </a:r>
            <a:r>
              <a:rPr lang="en-US" sz="2400"/>
              <a:t>Senftenberg</a:t>
            </a:r>
          </a:p>
          <a:p>
            <a:pPr marL="0"/>
            <a:endParaRPr lang="en-US" sz="2400"/>
          </a:p>
          <a:p>
            <a:endParaRPr lang="en-US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079EBB-0B9B-2583-CE9E-192EDED26D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04" r="4993"/>
          <a:stretch/>
        </p:blipFill>
        <p:spPr>
          <a:xfrm>
            <a:off x="7075967" y="2077608"/>
            <a:ext cx="4170530" cy="27346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739EE9-49FD-F1B7-06AD-DDCAB30558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6" t="6486" r="11089" b="11400"/>
          <a:stretch/>
        </p:blipFill>
        <p:spPr>
          <a:xfrm>
            <a:off x="11100808" y="291921"/>
            <a:ext cx="567451" cy="67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29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AE4CE0-D566-43AD-8A6B-5FE3DEEFC1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FAAFB3-F85F-4D74-87A5-13AFA7FB1C05}">
  <ds:schemaRefs>
    <ds:schemaRef ds:uri="http://schemas.microsoft.com/office/2006/documentManagement/types"/>
    <ds:schemaRef ds:uri="1159e405-7229-4172-9175-d96a65b52271"/>
    <ds:schemaRef ds:uri="http://purl.org/dc/terms/"/>
    <ds:schemaRef ds:uri="http://schemas.openxmlformats.org/package/2006/metadata/core-properties"/>
    <ds:schemaRef ds:uri="a328e2fb-2899-45e6-ba86-ac8acaaf4d56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3752EA8-881C-43E8-BEF5-81A9A271385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1367</Words>
  <Application>Microsoft Office PowerPoint</Application>
  <PresentationFormat>Widescreen</PresentationFormat>
  <Paragraphs>202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Helvetica</vt:lpstr>
      <vt:lpstr>Wingdings</vt:lpstr>
      <vt:lpstr>Office Theme</vt:lpstr>
      <vt:lpstr>A Sticky Situation! </vt:lpstr>
      <vt:lpstr>Outline</vt:lpstr>
      <vt:lpstr>PowerPoint Presentation</vt:lpstr>
      <vt:lpstr>PowerPoint Presentation</vt:lpstr>
      <vt:lpstr>PowerPoint Presentation</vt:lpstr>
      <vt:lpstr>PowerPoint Presentation</vt:lpstr>
      <vt:lpstr>A 2022 Salmonella Senftenberg Outbreak:  An example of a sample-initiated retrospective outbreak investigation</vt:lpstr>
      <vt:lpstr>WGS Outbreak Cluster Identification </vt:lpstr>
      <vt:lpstr>Investigational Sleuthing &amp;  Identifying a Potential Firm of Interest </vt:lpstr>
      <vt:lpstr>Genetic Connection</vt:lpstr>
      <vt:lpstr>Epidemiological Information Collection</vt:lpstr>
      <vt:lpstr>Lot Code Collection &amp; Traceback </vt:lpstr>
      <vt:lpstr>Firm Activities &amp; Actions</vt:lpstr>
      <vt:lpstr>Public Notification &amp; Outreach</vt:lpstr>
      <vt:lpstr>Possible Routes of Contamination</vt:lpstr>
      <vt:lpstr>Historical Nut Butter Outbreaks</vt:lpstr>
      <vt:lpstr>Conclusion</vt:lpstr>
      <vt:lpstr>Acknowledgements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Blessington, Tyann</dc:creator>
  <cp:lastModifiedBy>Blessington, Tyann</cp:lastModifiedBy>
  <cp:revision>2</cp:revision>
  <dcterms:created xsi:type="dcterms:W3CDTF">2022-09-26T15:37:36Z</dcterms:created>
  <dcterms:modified xsi:type="dcterms:W3CDTF">2022-10-14T13:54:18Z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