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wmf" ContentType="image/x-wmf"/>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76" r:id="rId2"/>
    <p:sldId id="1069" r:id="rId3"/>
    <p:sldId id="287" r:id="rId4"/>
    <p:sldId id="363" r:id="rId5"/>
    <p:sldId id="362" r:id="rId6"/>
    <p:sldId id="1080" r:id="rId7"/>
    <p:sldId id="1081" r:id="rId8"/>
    <p:sldId id="1082" r:id="rId9"/>
    <p:sldId id="1070" r:id="rId10"/>
    <p:sldId id="1066" r:id="rId11"/>
    <p:sldId id="1067" r:id="rId12"/>
    <p:sldId id="1068" r:id="rId13"/>
    <p:sldId id="1079" r:id="rId14"/>
    <p:sldId id="1076" r:id="rId15"/>
    <p:sldId id="1075" r:id="rId16"/>
    <p:sldId id="1077" r:id="rId17"/>
    <p:sldId id="1078" r:id="rId18"/>
    <p:sldId id="754" r:id="rId19"/>
  </p:sldIdLst>
  <p:sldSz cx="12192000" cy="68580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1" autoAdjust="0"/>
    <p:restoredTop sz="89446" autoAdjust="0"/>
  </p:normalViewPr>
  <p:slideViewPr>
    <p:cSldViewPr snapToGrid="0">
      <p:cViewPr varScale="1">
        <p:scale>
          <a:sx n="111" d="100"/>
          <a:sy n="111" d="100"/>
        </p:scale>
        <p:origin x="864"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5438458" y="1"/>
            <a:ext cx="4160520" cy="367030"/>
          </a:xfrm>
          <a:prstGeom prst="rect">
            <a:avLst/>
          </a:prstGeom>
        </p:spPr>
        <p:txBody>
          <a:bodyPr vert="horz" lIns="96661" tIns="48331" rIns="96661" bIns="48331" rtlCol="0"/>
          <a:lstStyle>
            <a:lvl1pPr algn="r">
              <a:defRPr sz="1300"/>
            </a:lvl1pPr>
          </a:lstStyle>
          <a:p>
            <a:fld id="{4E99DEA9-33FB-49C5-8E75-4B740EF410EA}" type="datetimeFigureOut">
              <a:rPr lang="en-US" smtClean="0"/>
              <a:t>10/12/2022</a:t>
            </a:fld>
            <a:endParaRPr lang="en-US" dirty="0"/>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960120" y="3520439"/>
            <a:ext cx="7680960" cy="2880361"/>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30BD0B8B-4FA3-4B8D-A511-CE1E9FA2288E}" type="slidenum">
              <a:rPr lang="en-US" smtClean="0"/>
              <a:t>‹#›</a:t>
            </a:fld>
            <a:endParaRPr lang="en-US" dirty="0"/>
          </a:p>
        </p:txBody>
      </p:sp>
    </p:spTree>
    <p:extLst>
      <p:ext uri="{BB962C8B-B14F-4D97-AF65-F5344CB8AC3E}">
        <p14:creationId xmlns:p14="http://schemas.microsoft.com/office/powerpoint/2010/main" val="63016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17FD0EE2-EEEC-A048-98CA-5EC51ACBD85A}" type="slidenum">
              <a:rPr lang="en-US">
                <a:solidFill>
                  <a:prstClr val="black"/>
                </a:solidFill>
                <a:latin typeface="Calibri" panose="020F0502020204030204"/>
              </a:rPr>
              <a:pPr defTabSz="966612">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172518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D0B8B-4FA3-4B8D-A511-CE1E9FA2288E}" type="slidenum">
              <a:rPr lang="en-US" smtClean="0"/>
              <a:t>3</a:t>
            </a:fld>
            <a:endParaRPr lang="en-US" dirty="0"/>
          </a:p>
        </p:txBody>
      </p:sp>
    </p:spTree>
    <p:extLst>
      <p:ext uri="{BB962C8B-B14F-4D97-AF65-F5344CB8AC3E}">
        <p14:creationId xmlns:p14="http://schemas.microsoft.com/office/powerpoint/2010/main" val="3507583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D0B8B-4FA3-4B8D-A511-CE1E9FA2288E}" type="slidenum">
              <a:rPr lang="en-US" smtClean="0"/>
              <a:t>4</a:t>
            </a:fld>
            <a:endParaRPr lang="en-US" dirty="0"/>
          </a:p>
        </p:txBody>
      </p:sp>
    </p:spTree>
    <p:extLst>
      <p:ext uri="{BB962C8B-B14F-4D97-AF65-F5344CB8AC3E}">
        <p14:creationId xmlns:p14="http://schemas.microsoft.com/office/powerpoint/2010/main" val="475475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D0B8B-4FA3-4B8D-A511-CE1E9FA2288E}" type="slidenum">
              <a:rPr lang="en-US" smtClean="0"/>
              <a:t>5</a:t>
            </a:fld>
            <a:endParaRPr lang="en-US" dirty="0"/>
          </a:p>
        </p:txBody>
      </p:sp>
    </p:spTree>
    <p:extLst>
      <p:ext uri="{BB962C8B-B14F-4D97-AF65-F5344CB8AC3E}">
        <p14:creationId xmlns:p14="http://schemas.microsoft.com/office/powerpoint/2010/main" val="1074823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lai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a:p>
        </p:txBody>
      </p:sp>
      <p:sp>
        <p:nvSpPr>
          <p:cNvPr id="3"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a:t>Author’s Name - Title</a:t>
            </a:r>
          </a:p>
        </p:txBody>
      </p:sp>
      <p:pic>
        <p:nvPicPr>
          <p:cNvPr id="5" name="Picture 4">
            <a:extLst>
              <a:ext uri="{FF2B5EF4-FFF2-40B4-BE49-F238E27FC236}">
                <a16:creationId xmlns:a16="http://schemas.microsoft.com/office/drawing/2014/main" id="{366EDB48-3FC6-BD48-A3CF-BC8E7189ABCD}"/>
              </a:ext>
            </a:extLst>
          </p:cNvPr>
          <p:cNvPicPr>
            <a:picLocks noChangeAspect="1"/>
          </p:cNvPicPr>
          <p:nvPr userDrawn="1"/>
        </p:nvPicPr>
        <p:blipFill>
          <a:blip r:embed="rId3"/>
          <a:stretch>
            <a:fillRect/>
          </a:stretch>
        </p:blipFill>
        <p:spPr>
          <a:xfrm>
            <a:off x="838200" y="5949280"/>
            <a:ext cx="5113784" cy="608704"/>
          </a:xfrm>
          <a:prstGeom prst="rect">
            <a:avLst/>
          </a:prstGeom>
        </p:spPr>
      </p:pic>
    </p:spTree>
    <p:extLst>
      <p:ext uri="{BB962C8B-B14F-4D97-AF65-F5344CB8AC3E}">
        <p14:creationId xmlns:p14="http://schemas.microsoft.com/office/powerpoint/2010/main" val="4192812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Hexag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Picture Placeholder 6"/>
          <p:cNvSpPr>
            <a:spLocks noGrp="1"/>
          </p:cNvSpPr>
          <p:nvPr>
            <p:ph type="pic" sz="quarter" idx="11"/>
          </p:nvPr>
        </p:nvSpPr>
        <p:spPr>
          <a:xfrm>
            <a:off x="838200" y="1828800"/>
            <a:ext cx="10515600" cy="4100512"/>
          </a:xfrm>
        </p:spPr>
        <p:txBody>
          <a:bodyPr/>
          <a:lstStyle>
            <a:lvl1pPr>
              <a:defRPr>
                <a:solidFill>
                  <a:schemeClr val="bg1"/>
                </a:solidFill>
              </a:defRPr>
            </a:lvl1pPr>
          </a:lstStyle>
          <a:p>
            <a:r>
              <a:rPr lang="en-US" dirty="0"/>
              <a:t>Click icon to add picture</a:t>
            </a:r>
          </a:p>
        </p:txBody>
      </p:sp>
      <p:pic>
        <p:nvPicPr>
          <p:cNvPr id="9" name="Picture 8">
            <a:extLst>
              <a:ext uri="{FF2B5EF4-FFF2-40B4-BE49-F238E27FC236}">
                <a16:creationId xmlns:a16="http://schemas.microsoft.com/office/drawing/2014/main" id="{772C7889-6467-6642-97B8-C176C9B0E037}"/>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3" name="Footer Placeholder 2">
            <a:extLst>
              <a:ext uri="{FF2B5EF4-FFF2-40B4-BE49-F238E27FC236}">
                <a16:creationId xmlns:a16="http://schemas.microsoft.com/office/drawing/2014/main" id="{76EE967C-8074-004D-9BB9-D8892654B943}"/>
              </a:ext>
            </a:extLst>
          </p:cNvPr>
          <p:cNvSpPr>
            <a:spLocks noGrp="1"/>
          </p:cNvSpPr>
          <p:nvPr>
            <p:ph type="ftr" sz="quarter" idx="12"/>
          </p:nvPr>
        </p:nvSpPr>
        <p:spPr/>
        <p:txBody>
          <a:bodyPr/>
          <a:lstStyle/>
          <a:p>
            <a:r>
              <a:rPr lang="en-US" dirty="0"/>
              <a:t>Quarterly Review DD MMM 2021</a:t>
            </a:r>
          </a:p>
        </p:txBody>
      </p:sp>
      <p:sp>
        <p:nvSpPr>
          <p:cNvPr id="4" name="Slide Number Placeholder 3">
            <a:extLst>
              <a:ext uri="{FF2B5EF4-FFF2-40B4-BE49-F238E27FC236}">
                <a16:creationId xmlns:a16="http://schemas.microsoft.com/office/drawing/2014/main" id="{B23CDEA0-73E9-354F-BA18-01A95EE33360}"/>
              </a:ext>
            </a:extLst>
          </p:cNvPr>
          <p:cNvSpPr>
            <a:spLocks noGrp="1"/>
          </p:cNvSpPr>
          <p:nvPr>
            <p:ph type="sldNum" sz="quarter" idx="13"/>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706955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Sidebar 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546448" cy="1325563"/>
          </a:xfrm>
        </p:spPr>
        <p:txBody>
          <a:bodyPr/>
          <a:lstStyle/>
          <a:p>
            <a:r>
              <a:rPr lang="en-US"/>
              <a:t>Click to edit title style</a:t>
            </a:r>
          </a:p>
        </p:txBody>
      </p:sp>
      <p:sp>
        <p:nvSpPr>
          <p:cNvPr id="3" name="Content Placeholder 2"/>
          <p:cNvSpPr>
            <a:spLocks noGrp="1"/>
          </p:cNvSpPr>
          <p:nvPr>
            <p:ph sz="half" idx="1"/>
          </p:nvPr>
        </p:nvSpPr>
        <p:spPr>
          <a:xfrm>
            <a:off x="838200" y="1825625"/>
            <a:ext cx="6546448" cy="4076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825625"/>
            <a:ext cx="3124200" cy="4076411"/>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C33141EB-1952-E248-B2D0-D4E9B4912C3C}"/>
              </a:ext>
            </a:extLst>
          </p:cNvPr>
          <p:cNvPicPr>
            <a:picLocks noChangeAspect="1"/>
          </p:cNvPicPr>
          <p:nvPr userDrawn="1"/>
        </p:nvPicPr>
        <p:blipFill>
          <a:blip r:embed="rId3"/>
          <a:stretch>
            <a:fillRect/>
          </a:stretch>
        </p:blipFill>
        <p:spPr>
          <a:xfrm>
            <a:off x="837866" y="6355080"/>
            <a:ext cx="2304589" cy="274320"/>
          </a:xfrm>
          <a:prstGeom prst="rect">
            <a:avLst/>
          </a:prstGeom>
        </p:spPr>
      </p:pic>
      <p:sp>
        <p:nvSpPr>
          <p:cNvPr id="5" name="Footer Placeholder 4">
            <a:extLst>
              <a:ext uri="{FF2B5EF4-FFF2-40B4-BE49-F238E27FC236}">
                <a16:creationId xmlns:a16="http://schemas.microsoft.com/office/drawing/2014/main" id="{53B0F20C-042C-744C-A167-A924FF666233}"/>
              </a:ext>
            </a:extLst>
          </p:cNvPr>
          <p:cNvSpPr>
            <a:spLocks noGrp="1"/>
          </p:cNvSpPr>
          <p:nvPr>
            <p:ph type="ftr" sz="quarter" idx="10"/>
          </p:nvPr>
        </p:nvSpPr>
        <p:spPr/>
        <p:txBody>
          <a:bodyPr/>
          <a:lstStyle/>
          <a:p>
            <a:r>
              <a:rPr lang="en-US" dirty="0"/>
              <a:t>Quarterly Review DD MMM 2021</a:t>
            </a:r>
          </a:p>
        </p:txBody>
      </p:sp>
      <p:sp>
        <p:nvSpPr>
          <p:cNvPr id="7" name="Slide Number Placeholder 6">
            <a:extLst>
              <a:ext uri="{FF2B5EF4-FFF2-40B4-BE49-F238E27FC236}">
                <a16:creationId xmlns:a16="http://schemas.microsoft.com/office/drawing/2014/main" id="{220A4645-9C22-9041-99A5-68F6D2EDA8E5}"/>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478331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debar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590309" y="2083443"/>
            <a:ext cx="2789500" cy="390066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text styles</a:t>
            </a:r>
          </a:p>
        </p:txBody>
      </p:sp>
      <p:sp>
        <p:nvSpPr>
          <p:cNvPr id="6" name="Content Placeholder 5"/>
          <p:cNvSpPr>
            <a:spLocks noGrp="1"/>
          </p:cNvSpPr>
          <p:nvPr>
            <p:ph sz="quarter" idx="4"/>
          </p:nvPr>
        </p:nvSpPr>
        <p:spPr>
          <a:xfrm>
            <a:off x="3981690" y="2083443"/>
            <a:ext cx="7600709" cy="39006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a:xfrm>
            <a:off x="3981690" y="365125"/>
            <a:ext cx="7600709" cy="1325563"/>
          </a:xfrm>
        </p:spPr>
        <p:txBody>
          <a:bodyPr/>
          <a:lstStyle>
            <a:lvl1pPr algn="r">
              <a:defRPr/>
            </a:lvl1pPr>
          </a:lstStyle>
          <a:p>
            <a:r>
              <a:rPr lang="en-US"/>
              <a:t>Click to edit Master title style</a:t>
            </a:r>
          </a:p>
        </p:txBody>
      </p:sp>
      <p:pic>
        <p:nvPicPr>
          <p:cNvPr id="10" name="Picture 9">
            <a:extLst>
              <a:ext uri="{FF2B5EF4-FFF2-40B4-BE49-F238E27FC236}">
                <a16:creationId xmlns:a16="http://schemas.microsoft.com/office/drawing/2014/main" id="{7815031F-1418-984F-98DE-92126C2B7A6B}"/>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3" name="Footer Placeholder 2">
            <a:extLst>
              <a:ext uri="{FF2B5EF4-FFF2-40B4-BE49-F238E27FC236}">
                <a16:creationId xmlns:a16="http://schemas.microsoft.com/office/drawing/2014/main" id="{BD77A864-EE47-B041-B0C9-715E1A0A5048}"/>
              </a:ext>
            </a:extLst>
          </p:cNvPr>
          <p:cNvSpPr>
            <a:spLocks noGrp="1"/>
          </p:cNvSpPr>
          <p:nvPr>
            <p:ph type="ftr" sz="quarter" idx="10"/>
          </p:nvPr>
        </p:nvSpPr>
        <p:spPr/>
        <p:txBody>
          <a:bodyPr/>
          <a:lstStyle/>
          <a:p>
            <a:r>
              <a:rPr lang="en-US" dirty="0"/>
              <a:t>Quarterly Review DD MMM 2021</a:t>
            </a:r>
          </a:p>
        </p:txBody>
      </p:sp>
      <p:sp>
        <p:nvSpPr>
          <p:cNvPr id="5" name="Slide Number Placeholder 4">
            <a:extLst>
              <a:ext uri="{FF2B5EF4-FFF2-40B4-BE49-F238E27FC236}">
                <a16:creationId xmlns:a16="http://schemas.microsoft.com/office/drawing/2014/main" id="{4464265A-7213-924E-BAE2-52FD9E140A13}"/>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3014131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 Blue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528643"/>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457201"/>
            <a:ext cx="6172200" cy="524134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64114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a:extLst>
              <a:ext uri="{FF2B5EF4-FFF2-40B4-BE49-F238E27FC236}">
                <a16:creationId xmlns:a16="http://schemas.microsoft.com/office/drawing/2014/main" id="{16DD8773-1566-E443-82FF-EEABB7454C1E}"/>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5" name="Footer Placeholder 4">
            <a:extLst>
              <a:ext uri="{FF2B5EF4-FFF2-40B4-BE49-F238E27FC236}">
                <a16:creationId xmlns:a16="http://schemas.microsoft.com/office/drawing/2014/main" id="{88A54948-6FED-194E-BE8F-E9B1D6D412DC}"/>
              </a:ext>
            </a:extLst>
          </p:cNvPr>
          <p:cNvSpPr>
            <a:spLocks noGrp="1"/>
          </p:cNvSpPr>
          <p:nvPr>
            <p:ph type="ftr" sz="quarter" idx="10"/>
          </p:nvPr>
        </p:nvSpPr>
        <p:spPr/>
        <p:txBody>
          <a:bodyPr/>
          <a:lstStyle/>
          <a:p>
            <a:r>
              <a:rPr lang="en-US" dirty="0"/>
              <a:t>Quarterly Review DD MMM 2021</a:t>
            </a:r>
          </a:p>
        </p:txBody>
      </p:sp>
      <p:sp>
        <p:nvSpPr>
          <p:cNvPr id="6" name="Slide Number Placeholder 5">
            <a:extLst>
              <a:ext uri="{FF2B5EF4-FFF2-40B4-BE49-F238E27FC236}">
                <a16:creationId xmlns:a16="http://schemas.microsoft.com/office/drawing/2014/main" id="{2DCCEB10-616B-4642-8AB7-8E344BE381C0}"/>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284509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Curves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p>
        </p:txBody>
      </p:sp>
      <p:sp>
        <p:nvSpPr>
          <p:cNvPr id="4" name="Text Placeholder 2"/>
          <p:cNvSpPr>
            <a:spLocks noGrp="1"/>
          </p:cNvSpPr>
          <p:nvPr>
            <p:ph type="body" idx="1"/>
          </p:nvPr>
        </p:nvSpPr>
        <p:spPr>
          <a:xfrm>
            <a:off x="831850" y="4589463"/>
            <a:ext cx="10515600" cy="137149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02CAA97D-501B-C142-B6E9-30FFE60BBBB5}"/>
              </a:ext>
            </a:extLst>
          </p:cNvPr>
          <p:cNvPicPr>
            <a:picLocks noChangeAspect="1"/>
          </p:cNvPicPr>
          <p:nvPr userDrawn="1"/>
        </p:nvPicPr>
        <p:blipFill>
          <a:blip r:embed="rId3"/>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14731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a:extLst>
              <a:ext uri="{FF2B5EF4-FFF2-40B4-BE49-F238E27FC236}">
                <a16:creationId xmlns:a16="http://schemas.microsoft.com/office/drawing/2014/main" id="{1B25FA44-F417-4F4C-8518-8D999D4EEEC4}"/>
              </a:ext>
            </a:extLst>
          </p:cNvPr>
          <p:cNvPicPr>
            <a:picLocks noChangeAspect="1"/>
          </p:cNvPicPr>
          <p:nvPr userDrawn="1"/>
        </p:nvPicPr>
        <p:blipFill>
          <a:blip r:embed="rId3"/>
          <a:stretch>
            <a:fillRect/>
          </a:stretch>
        </p:blipFill>
        <p:spPr>
          <a:xfrm>
            <a:off x="837866" y="6355080"/>
            <a:ext cx="2304589" cy="274320"/>
          </a:xfrm>
          <a:prstGeom prst="rect">
            <a:avLst/>
          </a:prstGeom>
        </p:spPr>
      </p:pic>
      <p:sp>
        <p:nvSpPr>
          <p:cNvPr id="8" name="Footer Placeholder 7">
            <a:extLst>
              <a:ext uri="{FF2B5EF4-FFF2-40B4-BE49-F238E27FC236}">
                <a16:creationId xmlns:a16="http://schemas.microsoft.com/office/drawing/2014/main" id="{5C0E624A-A8E0-8746-8749-1C48A6FB3730}"/>
              </a:ext>
            </a:extLst>
          </p:cNvPr>
          <p:cNvSpPr>
            <a:spLocks noGrp="1"/>
          </p:cNvSpPr>
          <p:nvPr>
            <p:ph type="ftr" sz="quarter" idx="10"/>
          </p:nvPr>
        </p:nvSpPr>
        <p:spPr/>
        <p:txBody>
          <a:bodyPr/>
          <a:lstStyle/>
          <a:p>
            <a:r>
              <a:rPr lang="en-US" dirty="0"/>
              <a:t>Quarterly Review DD MMM 2021</a:t>
            </a:r>
          </a:p>
        </p:txBody>
      </p:sp>
      <p:sp>
        <p:nvSpPr>
          <p:cNvPr id="9" name="Slide Number Placeholder 8">
            <a:extLst>
              <a:ext uri="{FF2B5EF4-FFF2-40B4-BE49-F238E27FC236}">
                <a16:creationId xmlns:a16="http://schemas.microsoft.com/office/drawing/2014/main" id="{8492CF77-D7A0-284D-9C30-CEDD22DE357D}"/>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769571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Content - Cur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4"/>
            <a:ext cx="10515600" cy="4194175"/>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8E70739-0E99-7942-9DD7-9EA76253AA80}"/>
              </a:ext>
            </a:extLst>
          </p:cNvPr>
          <p:cNvPicPr>
            <a:picLocks noChangeAspect="1"/>
          </p:cNvPicPr>
          <p:nvPr userDrawn="1"/>
        </p:nvPicPr>
        <p:blipFill>
          <a:blip r:embed="rId3"/>
          <a:stretch>
            <a:fillRect/>
          </a:stretch>
        </p:blipFill>
        <p:spPr>
          <a:xfrm>
            <a:off x="837866" y="6355080"/>
            <a:ext cx="2304589" cy="274320"/>
          </a:xfrm>
          <a:prstGeom prst="rect">
            <a:avLst/>
          </a:prstGeom>
        </p:spPr>
      </p:pic>
      <p:sp>
        <p:nvSpPr>
          <p:cNvPr id="4" name="Footer Placeholder 3">
            <a:extLst>
              <a:ext uri="{FF2B5EF4-FFF2-40B4-BE49-F238E27FC236}">
                <a16:creationId xmlns:a16="http://schemas.microsoft.com/office/drawing/2014/main" id="{41760031-8BB9-934F-B3B6-10D50025548B}"/>
              </a:ext>
            </a:extLst>
          </p:cNvPr>
          <p:cNvSpPr>
            <a:spLocks noGrp="1"/>
          </p:cNvSpPr>
          <p:nvPr>
            <p:ph type="ftr" sz="quarter" idx="10"/>
          </p:nvPr>
        </p:nvSpPr>
        <p:spPr/>
        <p:txBody>
          <a:bodyPr/>
          <a:lstStyle/>
          <a:p>
            <a:r>
              <a:rPr lang="en-US" dirty="0"/>
              <a:t>Quarterly Review DD MMM 2021</a:t>
            </a:r>
          </a:p>
        </p:txBody>
      </p:sp>
      <p:sp>
        <p:nvSpPr>
          <p:cNvPr id="7" name="Slide Number Placeholder 6">
            <a:extLst>
              <a:ext uri="{FF2B5EF4-FFF2-40B4-BE49-F238E27FC236}">
                <a16:creationId xmlns:a16="http://schemas.microsoft.com/office/drawing/2014/main" id="{34956A2C-5703-9342-B1E2-B791CA1EA957}"/>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2701475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Pentag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5620473" cy="5676860"/>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7"/>
          <p:cNvSpPr>
            <a:spLocks noGrp="1"/>
          </p:cNvSpPr>
          <p:nvPr>
            <p:ph type="chart" sz="quarter" idx="10"/>
          </p:nvPr>
        </p:nvSpPr>
        <p:spPr>
          <a:xfrm>
            <a:off x="6724892" y="365125"/>
            <a:ext cx="4628908" cy="5676860"/>
          </a:xfrm>
        </p:spPr>
        <p:txBody>
          <a:bodyPr/>
          <a:lstStyle/>
          <a:p>
            <a:r>
              <a:rPr lang="en-US" dirty="0"/>
              <a:t>Click icon to add chart</a:t>
            </a:r>
          </a:p>
        </p:txBody>
      </p:sp>
      <p:pic>
        <p:nvPicPr>
          <p:cNvPr id="6" name="Picture 5">
            <a:extLst>
              <a:ext uri="{FF2B5EF4-FFF2-40B4-BE49-F238E27FC236}">
                <a16:creationId xmlns:a16="http://schemas.microsoft.com/office/drawing/2014/main" id="{2C6CD60D-9492-AD45-9078-20EE575E95C6}"/>
              </a:ext>
            </a:extLst>
          </p:cNvPr>
          <p:cNvPicPr>
            <a:picLocks noChangeAspect="1"/>
          </p:cNvPicPr>
          <p:nvPr userDrawn="1"/>
        </p:nvPicPr>
        <p:blipFill>
          <a:blip r:embed="rId3"/>
          <a:stretch>
            <a:fillRect/>
          </a:stretch>
        </p:blipFill>
        <p:spPr>
          <a:xfrm>
            <a:off x="837866" y="6355080"/>
            <a:ext cx="2304589" cy="274320"/>
          </a:xfrm>
          <a:prstGeom prst="rect">
            <a:avLst/>
          </a:prstGeom>
        </p:spPr>
      </p:pic>
      <p:sp>
        <p:nvSpPr>
          <p:cNvPr id="2" name="Footer Placeholder 1">
            <a:extLst>
              <a:ext uri="{FF2B5EF4-FFF2-40B4-BE49-F238E27FC236}">
                <a16:creationId xmlns:a16="http://schemas.microsoft.com/office/drawing/2014/main" id="{BC6466E6-4A8E-0342-B3D6-57CB52AAF238}"/>
              </a:ext>
            </a:extLst>
          </p:cNvPr>
          <p:cNvSpPr>
            <a:spLocks noGrp="1"/>
          </p:cNvSpPr>
          <p:nvPr>
            <p:ph type="ftr" sz="quarter" idx="11"/>
          </p:nvPr>
        </p:nvSpPr>
        <p:spPr/>
        <p:txBody>
          <a:bodyPr/>
          <a:lstStyle/>
          <a:p>
            <a:r>
              <a:rPr lang="en-US" dirty="0"/>
              <a:t>Quarterly Review DD MMM 2021</a:t>
            </a:r>
          </a:p>
        </p:txBody>
      </p:sp>
      <p:sp>
        <p:nvSpPr>
          <p:cNvPr id="4" name="Slide Number Placeholder 3">
            <a:extLst>
              <a:ext uri="{FF2B5EF4-FFF2-40B4-BE49-F238E27FC236}">
                <a16:creationId xmlns:a16="http://schemas.microsoft.com/office/drawing/2014/main" id="{EFEC4F34-3FDE-B647-8F1F-B6C76B860AD8}"/>
              </a:ext>
            </a:extLst>
          </p:cNvPr>
          <p:cNvSpPr>
            <a:spLocks noGrp="1"/>
          </p:cNvSpPr>
          <p:nvPr>
            <p:ph type="sldNum" sz="quarter" idx="12"/>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4210934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knoledgements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lvl1pPr>
              <a:defRPr>
                <a:solidFill>
                  <a:schemeClr val="bg1"/>
                </a:solidFill>
              </a:defRPr>
            </a:lvl1pPr>
          </a:lstStyle>
          <a:p>
            <a:r>
              <a:rPr lang="en-US"/>
              <a:t>Click to edit Master title style</a:t>
            </a:r>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solidFill>
                  <a:schemeClr val="bg1"/>
                </a:solidFill>
              </a:defRPr>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solidFill>
                  <a:schemeClr val="bg1"/>
                </a:solidFill>
              </a:defRPr>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solidFill>
                  <a:schemeClr val="bg1"/>
                </a:solidFill>
              </a:defRPr>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solidFill>
                  <a:schemeClr val="bg1"/>
                </a:solidFill>
              </a:defRPr>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6" name="Text Placeholder 5"/>
          <p:cNvSpPr>
            <a:spLocks noGrp="1"/>
          </p:cNvSpPr>
          <p:nvPr>
            <p:ph type="body" sz="quarter" idx="16" hasCustomPrompt="1"/>
          </p:nvPr>
        </p:nvSpPr>
        <p:spPr>
          <a:xfrm>
            <a:off x="5987291" y="365125"/>
            <a:ext cx="5366507" cy="1217613"/>
          </a:xfrm>
        </p:spPr>
        <p:txBody>
          <a:bodyPr anchor="ctr">
            <a:normAutofit/>
          </a:bodyPr>
          <a:lstStyle>
            <a:lvl1pPr marL="0" indent="0">
              <a:lnSpc>
                <a:spcPct val="125000"/>
              </a:lnSpc>
              <a:buNone/>
              <a:defRPr sz="1600">
                <a:solidFill>
                  <a:schemeClr val="bg1"/>
                </a:solidFill>
              </a:defRPr>
            </a:lvl1pPr>
          </a:lstStyle>
          <a:p>
            <a:pPr lvl="0"/>
            <a:r>
              <a:rPr lang="en-US"/>
              <a:t>This research was supported by the Intramural Research Program of the NIH, National Library of Medicine.</a:t>
            </a:r>
          </a:p>
        </p:txBody>
      </p:sp>
      <p:pic>
        <p:nvPicPr>
          <p:cNvPr id="12" name="Picture 11">
            <a:extLst>
              <a:ext uri="{FF2B5EF4-FFF2-40B4-BE49-F238E27FC236}">
                <a16:creationId xmlns:a16="http://schemas.microsoft.com/office/drawing/2014/main" id="{38CFC447-0699-4A40-A394-00BF77093932}"/>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3" name="Footer Placeholder 2">
            <a:extLst>
              <a:ext uri="{FF2B5EF4-FFF2-40B4-BE49-F238E27FC236}">
                <a16:creationId xmlns:a16="http://schemas.microsoft.com/office/drawing/2014/main" id="{B6B5D31E-1DEC-4B45-8794-1A93D8848A31}"/>
              </a:ext>
            </a:extLst>
          </p:cNvPr>
          <p:cNvSpPr>
            <a:spLocks noGrp="1"/>
          </p:cNvSpPr>
          <p:nvPr>
            <p:ph type="ftr" sz="quarter" idx="17"/>
          </p:nvPr>
        </p:nvSpPr>
        <p:spPr/>
        <p:txBody>
          <a:bodyPr/>
          <a:lstStyle/>
          <a:p>
            <a:r>
              <a:rPr lang="en-US" dirty="0"/>
              <a:t>Quarterly Review DD MMM 2021</a:t>
            </a:r>
          </a:p>
        </p:txBody>
      </p:sp>
      <p:sp>
        <p:nvSpPr>
          <p:cNvPr id="4" name="Slide Number Placeholder 3">
            <a:extLst>
              <a:ext uri="{FF2B5EF4-FFF2-40B4-BE49-F238E27FC236}">
                <a16:creationId xmlns:a16="http://schemas.microsoft.com/office/drawing/2014/main" id="{2CF7BE8C-D7DB-ED4E-85BB-D9AD27A030D0}"/>
              </a:ext>
            </a:extLst>
          </p:cNvPr>
          <p:cNvSpPr>
            <a:spLocks noGrp="1"/>
          </p:cNvSpPr>
          <p:nvPr>
            <p:ph type="sldNum" sz="quarter" idx="18"/>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2293593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knoledgements - ligh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p>
            <a:r>
              <a:rPr lang="en-US"/>
              <a:t>Click to edit Master title style</a:t>
            </a:r>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lvl1pPr>
          </a:lstStyle>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a:p>
            <a:pPr lvl="0"/>
            <a:r>
              <a:rPr lang="en-US"/>
              <a:t>Name</a:t>
            </a:r>
          </a:p>
        </p:txBody>
      </p:sp>
      <p:sp>
        <p:nvSpPr>
          <p:cNvPr id="6" name="Text Placeholder 5"/>
          <p:cNvSpPr>
            <a:spLocks noGrp="1"/>
          </p:cNvSpPr>
          <p:nvPr>
            <p:ph type="body" sz="quarter" idx="16" hasCustomPrompt="1"/>
          </p:nvPr>
        </p:nvSpPr>
        <p:spPr>
          <a:xfrm>
            <a:off x="6028944" y="369080"/>
            <a:ext cx="5334000" cy="1217613"/>
          </a:xfrm>
        </p:spPr>
        <p:txBody>
          <a:bodyPr anchor="ctr">
            <a:normAutofit/>
          </a:bodyPr>
          <a:lstStyle>
            <a:lvl1pPr marL="0" indent="0">
              <a:lnSpc>
                <a:spcPct val="125000"/>
              </a:lnSpc>
              <a:buNone/>
              <a:defRPr sz="1600"/>
            </a:lvl1pPr>
          </a:lstStyle>
          <a:p>
            <a:pPr lvl="0"/>
            <a:r>
              <a:rPr lang="en-US"/>
              <a:t>This research was supported by the Intramural Research Program of the NIH, National Library of Medicine.</a:t>
            </a:r>
          </a:p>
        </p:txBody>
      </p:sp>
      <p:pic>
        <p:nvPicPr>
          <p:cNvPr id="10" name="Picture 9">
            <a:extLst>
              <a:ext uri="{FF2B5EF4-FFF2-40B4-BE49-F238E27FC236}">
                <a16:creationId xmlns:a16="http://schemas.microsoft.com/office/drawing/2014/main" id="{8FC447B7-0E01-6C47-B278-A30BA4A081F2}"/>
              </a:ext>
            </a:extLst>
          </p:cNvPr>
          <p:cNvPicPr>
            <a:picLocks noChangeAspect="1"/>
          </p:cNvPicPr>
          <p:nvPr userDrawn="1"/>
        </p:nvPicPr>
        <p:blipFill>
          <a:blip r:embed="rId2"/>
          <a:stretch>
            <a:fillRect/>
          </a:stretch>
        </p:blipFill>
        <p:spPr>
          <a:xfrm>
            <a:off x="837866" y="6355080"/>
            <a:ext cx="2304589" cy="274320"/>
          </a:xfrm>
          <a:prstGeom prst="rect">
            <a:avLst/>
          </a:prstGeom>
        </p:spPr>
      </p:pic>
      <p:sp>
        <p:nvSpPr>
          <p:cNvPr id="4" name="Footer Placeholder 3">
            <a:extLst>
              <a:ext uri="{FF2B5EF4-FFF2-40B4-BE49-F238E27FC236}">
                <a16:creationId xmlns:a16="http://schemas.microsoft.com/office/drawing/2014/main" id="{FC7E147D-F922-5746-A5BB-CDD1BA46105B}"/>
              </a:ext>
            </a:extLst>
          </p:cNvPr>
          <p:cNvSpPr>
            <a:spLocks noGrp="1"/>
          </p:cNvSpPr>
          <p:nvPr>
            <p:ph type="ftr" sz="quarter" idx="17"/>
          </p:nvPr>
        </p:nvSpPr>
        <p:spPr/>
        <p:txBody>
          <a:bodyPr/>
          <a:lstStyle/>
          <a:p>
            <a:r>
              <a:rPr lang="en-US" dirty="0"/>
              <a:t>Quarterly Review DD MMM 2021</a:t>
            </a:r>
          </a:p>
        </p:txBody>
      </p:sp>
      <p:sp>
        <p:nvSpPr>
          <p:cNvPr id="5" name="Slide Number Placeholder 4">
            <a:extLst>
              <a:ext uri="{FF2B5EF4-FFF2-40B4-BE49-F238E27FC236}">
                <a16:creationId xmlns:a16="http://schemas.microsoft.com/office/drawing/2014/main" id="{F10CDFAE-4C17-EE47-853F-76DDB5A9CD73}"/>
              </a:ext>
            </a:extLst>
          </p:cNvPr>
          <p:cNvSpPr>
            <a:spLocks noGrp="1"/>
          </p:cNvSpPr>
          <p:nvPr>
            <p:ph type="sldNum" sz="quarter" idx="18"/>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868966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Plai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10"/>
          </p:nvPr>
        </p:nvSpPr>
        <p:spPr>
          <a:xfrm>
            <a:off x="838201" y="1886673"/>
            <a:ext cx="10515600" cy="40569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5863704E-96E7-C245-B757-7A129D13F39B}"/>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2" name="Footer Placeholder 1">
            <a:extLst>
              <a:ext uri="{FF2B5EF4-FFF2-40B4-BE49-F238E27FC236}">
                <a16:creationId xmlns:a16="http://schemas.microsoft.com/office/drawing/2014/main" id="{D7F17437-1B63-1044-BCCF-240956D461A7}"/>
              </a:ext>
            </a:extLst>
          </p:cNvPr>
          <p:cNvSpPr>
            <a:spLocks noGrp="1"/>
          </p:cNvSpPr>
          <p:nvPr>
            <p:ph type="ftr" sz="quarter" idx="11"/>
          </p:nvPr>
        </p:nvSpPr>
        <p:spPr/>
        <p:txBody>
          <a:bodyPr/>
          <a:lstStyle/>
          <a:p>
            <a:r>
              <a:rPr lang="en-US" dirty="0"/>
              <a:t>Quarterly Review DD MMM 2021</a:t>
            </a:r>
          </a:p>
        </p:txBody>
      </p:sp>
      <p:sp>
        <p:nvSpPr>
          <p:cNvPr id="3" name="Slide Number Placeholder 2">
            <a:extLst>
              <a:ext uri="{FF2B5EF4-FFF2-40B4-BE49-F238E27FC236}">
                <a16:creationId xmlns:a16="http://schemas.microsoft.com/office/drawing/2014/main" id="{F042DDAB-D35F-3141-AE3D-401DCEC702FD}"/>
              </a:ext>
            </a:extLst>
          </p:cNvPr>
          <p:cNvSpPr>
            <a:spLocks noGrp="1"/>
          </p:cNvSpPr>
          <p:nvPr>
            <p:ph type="sldNum" sz="quarter" idx="12"/>
          </p:nvPr>
        </p:nvSpPr>
        <p:spPr/>
        <p:txBody>
          <a:bodyPr/>
          <a:lstStyle/>
          <a:p>
            <a:fld id="{C3780821-FBE7-474D-AA67-5368075B1843}" type="slidenum">
              <a:rPr lang="en-US" smtClean="0"/>
              <a:t>‹#›</a:t>
            </a:fld>
            <a:endParaRPr lang="en-US" dirty="0"/>
          </a:p>
        </p:txBody>
      </p:sp>
    </p:spTree>
    <p:extLst>
      <p:ext uri="{BB962C8B-B14F-4D97-AF65-F5344CB8AC3E}">
        <p14:creationId xmlns:p14="http://schemas.microsoft.com/office/powerpoint/2010/main" val="2861687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FFA2FD-28FA-4001-8318-954111932134}" type="datetimeFigureOut">
              <a:rPr lang="en-US" smtClean="0"/>
              <a:pPr/>
              <a:t>10/12/2022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B30641-E6A1-48AE-B988-BDFDFF268B29}" type="slidenum">
              <a:rPr lang="en-US" smtClean="0"/>
              <a:pPr/>
              <a:t>‹#›</a:t>
            </a:fld>
            <a:endParaRPr lang="en-US"/>
          </a:p>
        </p:txBody>
      </p:sp>
    </p:spTree>
    <p:extLst>
      <p:ext uri="{BB962C8B-B14F-4D97-AF65-F5344CB8AC3E}">
        <p14:creationId xmlns:p14="http://schemas.microsoft.com/office/powerpoint/2010/main" val="733698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Plain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838200" y="18288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EEBA567-2CA1-9149-A4FA-3797D5217A39}"/>
              </a:ext>
            </a:extLst>
          </p:cNvPr>
          <p:cNvPicPr>
            <a:picLocks noChangeAspect="1"/>
          </p:cNvPicPr>
          <p:nvPr userDrawn="1"/>
        </p:nvPicPr>
        <p:blipFill>
          <a:blip r:embed="rId2"/>
          <a:stretch>
            <a:fillRect/>
          </a:stretch>
        </p:blipFill>
        <p:spPr>
          <a:xfrm>
            <a:off x="837866" y="6355080"/>
            <a:ext cx="2304589" cy="274320"/>
          </a:xfrm>
          <a:prstGeom prst="rect">
            <a:avLst/>
          </a:prstGeom>
        </p:spPr>
      </p:pic>
      <p:sp>
        <p:nvSpPr>
          <p:cNvPr id="3" name="Footer Placeholder 2">
            <a:extLst>
              <a:ext uri="{FF2B5EF4-FFF2-40B4-BE49-F238E27FC236}">
                <a16:creationId xmlns:a16="http://schemas.microsoft.com/office/drawing/2014/main" id="{220FF171-7EA0-8041-A502-A6A24350AF3C}"/>
              </a:ext>
            </a:extLst>
          </p:cNvPr>
          <p:cNvSpPr>
            <a:spLocks noGrp="1"/>
          </p:cNvSpPr>
          <p:nvPr>
            <p:ph type="ftr" sz="quarter" idx="11"/>
          </p:nvPr>
        </p:nvSpPr>
        <p:spPr/>
        <p:txBody>
          <a:bodyPr/>
          <a:lstStyle/>
          <a:p>
            <a:r>
              <a:rPr lang="en-US" dirty="0"/>
              <a:t>Quarterly Review DD MMM 2021</a:t>
            </a:r>
          </a:p>
        </p:txBody>
      </p:sp>
      <p:sp>
        <p:nvSpPr>
          <p:cNvPr id="5" name="Slide Number Placeholder 4">
            <a:extLst>
              <a:ext uri="{FF2B5EF4-FFF2-40B4-BE49-F238E27FC236}">
                <a16:creationId xmlns:a16="http://schemas.microsoft.com/office/drawing/2014/main" id="{5BC3B3DA-D195-C545-9E5F-0816076EF521}"/>
              </a:ext>
            </a:extLst>
          </p:cNvPr>
          <p:cNvSpPr>
            <a:spLocks noGrp="1"/>
          </p:cNvSpPr>
          <p:nvPr>
            <p:ph type="sldNum" sz="quarter" idx="12"/>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349626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with footer">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EBA567-2CA1-9149-A4FA-3797D5217A39}"/>
              </a:ext>
            </a:extLst>
          </p:cNvPr>
          <p:cNvPicPr>
            <a:picLocks noChangeAspect="1"/>
          </p:cNvPicPr>
          <p:nvPr userDrawn="1"/>
        </p:nvPicPr>
        <p:blipFill>
          <a:blip r:embed="rId2"/>
          <a:stretch>
            <a:fillRect/>
          </a:stretch>
        </p:blipFill>
        <p:spPr>
          <a:xfrm>
            <a:off x="837866" y="6355080"/>
            <a:ext cx="2304589" cy="274320"/>
          </a:xfrm>
          <a:prstGeom prst="rect">
            <a:avLst/>
          </a:prstGeom>
        </p:spPr>
      </p:pic>
      <p:sp>
        <p:nvSpPr>
          <p:cNvPr id="2" name="Footer Placeholder 1">
            <a:extLst>
              <a:ext uri="{FF2B5EF4-FFF2-40B4-BE49-F238E27FC236}">
                <a16:creationId xmlns:a16="http://schemas.microsoft.com/office/drawing/2014/main" id="{5E0E9048-E61C-2D4B-A9B5-9E342B77CE30}"/>
              </a:ext>
            </a:extLst>
          </p:cNvPr>
          <p:cNvSpPr>
            <a:spLocks noGrp="1"/>
          </p:cNvSpPr>
          <p:nvPr>
            <p:ph type="ftr" sz="quarter" idx="10"/>
          </p:nvPr>
        </p:nvSpPr>
        <p:spPr/>
        <p:txBody>
          <a:bodyPr/>
          <a:lstStyle/>
          <a:p>
            <a:r>
              <a:rPr lang="en-US" dirty="0"/>
              <a:t>Quarterly Review DD MMM 2021</a:t>
            </a:r>
          </a:p>
        </p:txBody>
      </p:sp>
      <p:sp>
        <p:nvSpPr>
          <p:cNvPr id="3" name="Slide Number Placeholder 2">
            <a:extLst>
              <a:ext uri="{FF2B5EF4-FFF2-40B4-BE49-F238E27FC236}">
                <a16:creationId xmlns:a16="http://schemas.microsoft.com/office/drawing/2014/main" id="{B1C77572-BC64-1D40-B7BA-DCE425BFF4FE}"/>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107050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with blue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DD8773-1566-E443-82FF-EEABB7454C1E}"/>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2" name="Footer Placeholder 1">
            <a:extLst>
              <a:ext uri="{FF2B5EF4-FFF2-40B4-BE49-F238E27FC236}">
                <a16:creationId xmlns:a16="http://schemas.microsoft.com/office/drawing/2014/main" id="{D67A34CB-2B7E-BD40-A62C-FBEF1D9E3FE4}"/>
              </a:ext>
            </a:extLst>
          </p:cNvPr>
          <p:cNvSpPr>
            <a:spLocks noGrp="1"/>
          </p:cNvSpPr>
          <p:nvPr>
            <p:ph type="ftr" sz="quarter" idx="10"/>
          </p:nvPr>
        </p:nvSpPr>
        <p:spPr/>
        <p:txBody>
          <a:bodyPr/>
          <a:lstStyle/>
          <a:p>
            <a:r>
              <a:rPr lang="en-US" dirty="0"/>
              <a:t>Quarterly Review DD MMM 2021</a:t>
            </a:r>
          </a:p>
        </p:txBody>
      </p:sp>
      <p:sp>
        <p:nvSpPr>
          <p:cNvPr id="3" name="Slide Number Placeholder 2">
            <a:extLst>
              <a:ext uri="{FF2B5EF4-FFF2-40B4-BE49-F238E27FC236}">
                <a16:creationId xmlns:a16="http://schemas.microsoft.com/office/drawing/2014/main" id="{C71BCF8D-B744-CB43-A3B7-05CF1CC3EA6F}"/>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2938438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26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Text Placeholder 2"/>
          <p:cNvSpPr>
            <a:spLocks noGrp="1"/>
          </p:cNvSpPr>
          <p:nvPr>
            <p:ph idx="1"/>
          </p:nvPr>
        </p:nvSpPr>
        <p:spPr>
          <a:xfrm>
            <a:off x="838200" y="1825626"/>
            <a:ext cx="10515600" cy="4176216"/>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EC50D46E-99B3-4343-95D9-A9D011493619}"/>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3" name="Footer Placeholder 2">
            <a:extLst>
              <a:ext uri="{FF2B5EF4-FFF2-40B4-BE49-F238E27FC236}">
                <a16:creationId xmlns:a16="http://schemas.microsoft.com/office/drawing/2014/main" id="{98341393-3671-4945-8655-9FC9699B1C04}"/>
              </a:ext>
            </a:extLst>
          </p:cNvPr>
          <p:cNvSpPr>
            <a:spLocks noGrp="1"/>
          </p:cNvSpPr>
          <p:nvPr>
            <p:ph type="ftr" sz="quarter" idx="10"/>
          </p:nvPr>
        </p:nvSpPr>
        <p:spPr/>
        <p:txBody>
          <a:bodyPr/>
          <a:lstStyle/>
          <a:p>
            <a:r>
              <a:rPr lang="en-US" dirty="0"/>
              <a:t>Quarterly Review DD MMM 2021</a:t>
            </a:r>
          </a:p>
        </p:txBody>
      </p:sp>
      <p:sp>
        <p:nvSpPr>
          <p:cNvPr id="4" name="Slide Number Placeholder 3">
            <a:extLst>
              <a:ext uri="{FF2B5EF4-FFF2-40B4-BE49-F238E27FC236}">
                <a16:creationId xmlns:a16="http://schemas.microsoft.com/office/drawing/2014/main" id="{95E7CC12-2A1F-B946-8860-FC30EFB9B73A}"/>
              </a:ext>
            </a:extLst>
          </p:cNvPr>
          <p:cNvSpPr>
            <a:spLocks noGrp="1"/>
          </p:cNvSpPr>
          <p:nvPr>
            <p:ph type="sldNum" sz="quarter" idx="11"/>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3501517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Cur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0" y="4589463"/>
            <a:ext cx="10515600" cy="137149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16772ECA-E95E-E04F-9E2F-20211517CD02}"/>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162029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entag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bg1"/>
                </a:solidFill>
                <a:latin typeface="Helvetica" pitchFamily="2" charset="0"/>
                <a:ea typeface="Source Sans Pro" charset="0"/>
                <a:cs typeface="Helvetica" pitchFamily="2" charset="0"/>
              </a:defRPr>
            </a:lvl1pPr>
          </a:lstStyle>
          <a:p>
            <a:r>
              <a:rPr lang="en-US"/>
              <a:t>Click to edit Master title style</a:t>
            </a:r>
          </a:p>
        </p:txBody>
      </p:sp>
      <p:sp>
        <p:nvSpPr>
          <p:cNvPr id="13" name="Content Placeholder 12"/>
          <p:cNvSpPr>
            <a:spLocks noGrp="1"/>
          </p:cNvSpPr>
          <p:nvPr>
            <p:ph sz="quarter" idx="10"/>
          </p:nvPr>
        </p:nvSpPr>
        <p:spPr>
          <a:xfrm>
            <a:off x="838200" y="1828800"/>
            <a:ext cx="10515600" cy="4191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81CC72EC-D105-8644-AA8C-F3EBAC8E9B96}"/>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3" name="Footer Placeholder 2">
            <a:extLst>
              <a:ext uri="{FF2B5EF4-FFF2-40B4-BE49-F238E27FC236}">
                <a16:creationId xmlns:a16="http://schemas.microsoft.com/office/drawing/2014/main" id="{85035AF3-BF5D-8047-A754-CDDBDEFB12F9}"/>
              </a:ext>
            </a:extLst>
          </p:cNvPr>
          <p:cNvSpPr>
            <a:spLocks noGrp="1"/>
          </p:cNvSpPr>
          <p:nvPr>
            <p:ph type="ftr" sz="quarter" idx="11"/>
          </p:nvPr>
        </p:nvSpPr>
        <p:spPr/>
        <p:txBody>
          <a:bodyPr/>
          <a:lstStyle/>
          <a:p>
            <a:r>
              <a:rPr lang="en-US" dirty="0"/>
              <a:t>Quarterly Review DD MMM 2021</a:t>
            </a:r>
          </a:p>
        </p:txBody>
      </p:sp>
      <p:sp>
        <p:nvSpPr>
          <p:cNvPr id="4" name="Slide Number Placeholder 3">
            <a:extLst>
              <a:ext uri="{FF2B5EF4-FFF2-40B4-BE49-F238E27FC236}">
                <a16:creationId xmlns:a16="http://schemas.microsoft.com/office/drawing/2014/main" id="{9210A3BE-6B18-9B48-8DD7-1F0101220B2B}"/>
              </a:ext>
            </a:extLst>
          </p:cNvPr>
          <p:cNvSpPr>
            <a:spLocks noGrp="1"/>
          </p:cNvSpPr>
          <p:nvPr>
            <p:ph type="sldNum" sz="quarter" idx="12"/>
          </p:nvPr>
        </p:nvSpPr>
        <p:spPr/>
        <p:txBody>
          <a:body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4168163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87544A8-B52D-9F4A-9D23-3DD5309D2DC7}"/>
              </a:ext>
            </a:extLst>
          </p:cNvPr>
          <p:cNvSpPr>
            <a:spLocks noGrp="1"/>
          </p:cNvSpPr>
          <p:nvPr>
            <p:ph type="ftr" sz="quarter" idx="3"/>
          </p:nvPr>
        </p:nvSpPr>
        <p:spPr>
          <a:xfrm>
            <a:off x="4038600" y="6292344"/>
            <a:ext cx="4114800" cy="365125"/>
          </a:xfrm>
          <a:prstGeom prst="rect">
            <a:avLst/>
          </a:prstGeom>
        </p:spPr>
        <p:txBody>
          <a:bodyPr vert="horz" lIns="91440" tIns="45720" rIns="91440" bIns="45720" rtlCol="0" anchor="ctr"/>
          <a:lstStyle>
            <a:lvl1pPr algn="ctr">
              <a:defRPr sz="1200" i="1">
                <a:solidFill>
                  <a:schemeClr val="tx1">
                    <a:tint val="75000"/>
                  </a:schemeClr>
                </a:solidFill>
              </a:defRPr>
            </a:lvl1pPr>
          </a:lstStyle>
          <a:p>
            <a:r>
              <a:rPr lang="en-US" dirty="0"/>
              <a:t>Quarterly Review DD MMM 2021</a:t>
            </a:r>
            <a:endParaRPr lang="en-US" i="1" dirty="0"/>
          </a:p>
        </p:txBody>
      </p:sp>
      <p:sp>
        <p:nvSpPr>
          <p:cNvPr id="5" name="Slide Number Placeholder 4">
            <a:extLst>
              <a:ext uri="{FF2B5EF4-FFF2-40B4-BE49-F238E27FC236}">
                <a16:creationId xmlns:a16="http://schemas.microsoft.com/office/drawing/2014/main" id="{F4A9B0FF-1B18-2E40-9149-0A298150A7C7}"/>
              </a:ext>
            </a:extLst>
          </p:cNvPr>
          <p:cNvSpPr>
            <a:spLocks noGrp="1"/>
          </p:cNvSpPr>
          <p:nvPr>
            <p:ph type="sldNum" sz="quarter" idx="4"/>
          </p:nvPr>
        </p:nvSpPr>
        <p:spPr>
          <a:xfrm>
            <a:off x="10439400" y="6292344"/>
            <a:ext cx="914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ctr"/>
            <a:fld id="{C3780821-FBE7-474D-AA67-5368075B1843}" type="slidenum">
              <a:rPr lang="en-US" smtClean="0"/>
              <a:pPr algn="ctr"/>
              <a:t>‹#›</a:t>
            </a:fld>
            <a:endParaRPr lang="en-US" dirty="0"/>
          </a:p>
        </p:txBody>
      </p:sp>
    </p:spTree>
    <p:extLst>
      <p:ext uri="{BB962C8B-B14F-4D97-AF65-F5344CB8AC3E}">
        <p14:creationId xmlns:p14="http://schemas.microsoft.com/office/powerpoint/2010/main" val="2662188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1" r:id="rId20"/>
  </p:sldLayoutIdLst>
  <p:hf hdr="0" dt="0"/>
  <p:txStyles>
    <p:title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p:titleStyle>
    <p:bodyStyle>
      <a:lvl1pPr marL="228600" indent="-228600" algn="l" defTabSz="914400" rtl="0" eaLnBrk="1" latinLnBrk="0" hangingPunct="1">
        <a:lnSpc>
          <a:spcPct val="125000"/>
        </a:lnSpc>
        <a:spcBef>
          <a:spcPts val="1000"/>
        </a:spcBef>
        <a:buFont typeface="Arial"/>
        <a:buChar char="•"/>
        <a:defRPr sz="3000" b="0" i="0" kern="1200">
          <a:solidFill>
            <a:schemeClr val="tx1"/>
          </a:solidFill>
          <a:latin typeface="Helvetica" charset="0"/>
          <a:ea typeface="Helvetica" charset="0"/>
          <a:cs typeface="Helvetica" charset="0"/>
        </a:defRPr>
      </a:lvl1pPr>
      <a:lvl2pPr marL="685800" indent="-228600" algn="l" defTabSz="914400" rtl="0" eaLnBrk="1" latinLnBrk="0" hangingPunct="1">
        <a:lnSpc>
          <a:spcPct val="125000"/>
        </a:lnSpc>
        <a:spcBef>
          <a:spcPts val="500"/>
        </a:spcBef>
        <a:buFont typeface="Arial"/>
        <a:buChar char="•"/>
        <a:defRPr sz="2800" b="0" i="0" kern="1200">
          <a:solidFill>
            <a:schemeClr val="tx1"/>
          </a:solidFill>
          <a:latin typeface="Helvetica" charset="0"/>
          <a:ea typeface="Helvetica" charset="0"/>
          <a:cs typeface="Helvetica" charset="0"/>
        </a:defRPr>
      </a:lvl2pPr>
      <a:lvl3pPr marL="1143000" indent="-228600" algn="l" defTabSz="914400" rtl="0" eaLnBrk="1" latinLnBrk="0" hangingPunct="1">
        <a:lnSpc>
          <a:spcPct val="125000"/>
        </a:lnSpc>
        <a:spcBef>
          <a:spcPts val="500"/>
        </a:spcBef>
        <a:buFont typeface="Arial"/>
        <a:buChar char="•"/>
        <a:defRPr sz="2400" b="0" i="0" kern="1200">
          <a:solidFill>
            <a:schemeClr val="tx1"/>
          </a:solidFill>
          <a:latin typeface="Helvetica" charset="0"/>
          <a:ea typeface="Helvetica" charset="0"/>
          <a:cs typeface="Helvetica" charset="0"/>
        </a:defRPr>
      </a:lvl3pPr>
      <a:lvl4pPr marL="1600200" indent="-228600" algn="l" defTabSz="914400" rtl="0" eaLnBrk="1" latinLnBrk="0" hangingPunct="1">
        <a:lnSpc>
          <a:spcPct val="125000"/>
        </a:lnSpc>
        <a:spcBef>
          <a:spcPts val="500"/>
        </a:spcBef>
        <a:buFont typeface="Arial"/>
        <a:buChar char="•"/>
        <a:defRPr sz="2000" b="0" i="0" kern="1200">
          <a:solidFill>
            <a:schemeClr val="tx1"/>
          </a:solidFill>
          <a:latin typeface="Helvetica" charset="0"/>
          <a:ea typeface="Helvetica" charset="0"/>
          <a:cs typeface="Helvetica" charset="0"/>
        </a:defRPr>
      </a:lvl4pPr>
      <a:lvl5pPr marL="2057400" indent="-228600" algn="l" defTabSz="914400" rtl="0" eaLnBrk="1" latinLnBrk="0" hangingPunct="1">
        <a:lnSpc>
          <a:spcPct val="125000"/>
        </a:lnSpc>
        <a:spcBef>
          <a:spcPts val="500"/>
        </a:spcBef>
        <a:buFont typeface="Arial"/>
        <a:buChar char="•"/>
        <a:defRPr sz="1800" b="0" i="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2.xml"/><Relationship Id="rId7" Type="http://schemas.openxmlformats.org/officeDocument/2006/relationships/image" Target="../media/image19.jpeg"/><Relationship Id="rId12" Type="http://schemas.openxmlformats.org/officeDocument/2006/relationships/image" Target="../media/image15.w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8.jpeg"/><Relationship Id="rId11" Type="http://schemas.openxmlformats.org/officeDocument/2006/relationships/oleObject" Target="../embeddings/oleObject1.bin"/><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8235" y="2584174"/>
            <a:ext cx="11807687" cy="1636989"/>
          </a:xfrm>
        </p:spPr>
        <p:txBody>
          <a:bodyPr anchor="ctr" anchorCtr="0">
            <a:normAutofit/>
          </a:bodyPr>
          <a:lstStyle/>
          <a:p>
            <a:pPr>
              <a:lnSpc>
                <a:spcPct val="150000"/>
              </a:lnSpc>
            </a:pPr>
            <a:r>
              <a:rPr lang="en-US" sz="2700" dirty="0">
                <a:latin typeface="Abadi" panose="020B0604020104020204" pitchFamily="34" charset="0"/>
                <a:cs typeface="Helvetica"/>
              </a:rPr>
              <a:t>Pathogen Detection </a:t>
            </a:r>
            <a:br>
              <a:rPr lang="en-US" sz="2000" dirty="0">
                <a:latin typeface="Abadi" panose="020B0604020104020204" pitchFamily="34" charset="0"/>
              </a:rPr>
            </a:br>
            <a:r>
              <a:rPr lang="en-US" sz="2000" dirty="0">
                <a:solidFill>
                  <a:schemeClr val="accent2"/>
                </a:solidFill>
                <a:latin typeface="Abadi" panose="020B0604020104020204" pitchFamily="34" charset="0"/>
              </a:rPr>
              <a:t>2022 GT Update - William Klimke</a:t>
            </a:r>
            <a:endParaRPr lang="en-US" sz="2000" dirty="0">
              <a:latin typeface="Abadi" panose="020B0604020104020204" pitchFamily="34" charset="0"/>
            </a:endParaRPr>
          </a:p>
        </p:txBody>
      </p:sp>
    </p:spTree>
    <p:extLst>
      <p:ext uri="{BB962C8B-B14F-4D97-AF65-F5344CB8AC3E}">
        <p14:creationId xmlns:p14="http://schemas.microsoft.com/office/powerpoint/2010/main" val="197782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B2507C-5B5E-4F34-A082-4E39045ACC82}"/>
              </a:ext>
            </a:extLst>
          </p:cNvPr>
          <p:cNvPicPr>
            <a:picLocks noChangeAspect="1"/>
          </p:cNvPicPr>
          <p:nvPr/>
        </p:nvPicPr>
        <p:blipFill>
          <a:blip r:embed="rId2"/>
          <a:stretch>
            <a:fillRect/>
          </a:stretch>
        </p:blipFill>
        <p:spPr>
          <a:xfrm>
            <a:off x="295634" y="1014307"/>
            <a:ext cx="11761269" cy="4499594"/>
          </a:xfrm>
          <a:prstGeom prst="rect">
            <a:avLst/>
          </a:prstGeom>
        </p:spPr>
      </p:pic>
      <p:sp>
        <p:nvSpPr>
          <p:cNvPr id="7" name="TextBox 6">
            <a:extLst>
              <a:ext uri="{FF2B5EF4-FFF2-40B4-BE49-F238E27FC236}">
                <a16:creationId xmlns:a16="http://schemas.microsoft.com/office/drawing/2014/main" id="{963A6557-B18C-4197-A65E-325D41708918}"/>
              </a:ext>
            </a:extLst>
          </p:cNvPr>
          <p:cNvSpPr txBox="1"/>
          <p:nvPr/>
        </p:nvSpPr>
        <p:spPr>
          <a:xfrm>
            <a:off x="2983831" y="5520404"/>
            <a:ext cx="864532" cy="369332"/>
          </a:xfrm>
          <a:prstGeom prst="rect">
            <a:avLst/>
          </a:prstGeom>
          <a:noFill/>
        </p:spPr>
        <p:txBody>
          <a:bodyPr wrap="none" rtlCol="0">
            <a:spAutoFit/>
          </a:bodyPr>
          <a:lstStyle/>
          <a:p>
            <a:r>
              <a:rPr lang="en-US" dirty="0"/>
              <a:t>Date -&gt;</a:t>
            </a:r>
          </a:p>
        </p:txBody>
      </p:sp>
      <p:sp>
        <p:nvSpPr>
          <p:cNvPr id="8" name="TextBox 7">
            <a:extLst>
              <a:ext uri="{FF2B5EF4-FFF2-40B4-BE49-F238E27FC236}">
                <a16:creationId xmlns:a16="http://schemas.microsoft.com/office/drawing/2014/main" id="{03D9F0F6-3011-44D0-A4D3-378234EA84AE}"/>
              </a:ext>
            </a:extLst>
          </p:cNvPr>
          <p:cNvSpPr txBox="1"/>
          <p:nvPr/>
        </p:nvSpPr>
        <p:spPr>
          <a:xfrm rot="16200000">
            <a:off x="-741604" y="3079438"/>
            <a:ext cx="1705147" cy="369332"/>
          </a:xfrm>
          <a:prstGeom prst="rect">
            <a:avLst/>
          </a:prstGeom>
          <a:noFill/>
        </p:spPr>
        <p:txBody>
          <a:bodyPr wrap="none" rtlCol="0">
            <a:spAutoFit/>
          </a:bodyPr>
          <a:lstStyle/>
          <a:p>
            <a:r>
              <a:rPr lang="en-US" dirty="0"/>
              <a:t>Hours (linear) -&gt;</a:t>
            </a:r>
          </a:p>
        </p:txBody>
      </p:sp>
      <p:sp>
        <p:nvSpPr>
          <p:cNvPr id="9" name="Arrow: Right 8">
            <a:extLst>
              <a:ext uri="{FF2B5EF4-FFF2-40B4-BE49-F238E27FC236}">
                <a16:creationId xmlns:a16="http://schemas.microsoft.com/office/drawing/2014/main" id="{4734E3A9-6A02-430D-AB84-64E7E4E376B0}"/>
              </a:ext>
            </a:extLst>
          </p:cNvPr>
          <p:cNvSpPr/>
          <p:nvPr/>
        </p:nvSpPr>
        <p:spPr>
          <a:xfrm rot="10800000">
            <a:off x="10972800" y="4929509"/>
            <a:ext cx="440012" cy="15125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A3B1AE9-E109-4E08-B3F2-87D3F1E2E12B}"/>
              </a:ext>
            </a:extLst>
          </p:cNvPr>
          <p:cNvSpPr txBox="1"/>
          <p:nvPr/>
        </p:nvSpPr>
        <p:spPr>
          <a:xfrm>
            <a:off x="11192806" y="4560177"/>
            <a:ext cx="759375" cy="369332"/>
          </a:xfrm>
          <a:prstGeom prst="rect">
            <a:avLst/>
          </a:prstGeom>
          <a:noFill/>
        </p:spPr>
        <p:txBody>
          <a:bodyPr wrap="none" rtlCol="0">
            <a:spAutoFit/>
          </a:bodyPr>
          <a:lstStyle/>
          <a:p>
            <a:r>
              <a:rPr lang="en-US" dirty="0">
                <a:solidFill>
                  <a:srgbClr val="FF0000"/>
                </a:solidFill>
              </a:rPr>
              <a:t>24 </a:t>
            </a:r>
            <a:r>
              <a:rPr lang="en-US" dirty="0" err="1">
                <a:solidFill>
                  <a:srgbClr val="FF0000"/>
                </a:solidFill>
              </a:rPr>
              <a:t>hrs</a:t>
            </a:r>
            <a:endParaRPr lang="en-US" dirty="0">
              <a:solidFill>
                <a:srgbClr val="FF0000"/>
              </a:solidFill>
            </a:endParaRPr>
          </a:p>
        </p:txBody>
      </p:sp>
      <p:sp>
        <p:nvSpPr>
          <p:cNvPr id="11" name="TextBox 10">
            <a:extLst>
              <a:ext uri="{FF2B5EF4-FFF2-40B4-BE49-F238E27FC236}">
                <a16:creationId xmlns:a16="http://schemas.microsoft.com/office/drawing/2014/main" id="{63EED667-8883-4C51-B27F-5183B564C3BC}"/>
              </a:ext>
            </a:extLst>
          </p:cNvPr>
          <p:cNvSpPr txBox="1"/>
          <p:nvPr/>
        </p:nvSpPr>
        <p:spPr>
          <a:xfrm>
            <a:off x="146126" y="453806"/>
            <a:ext cx="5202771" cy="369332"/>
          </a:xfrm>
          <a:prstGeom prst="rect">
            <a:avLst/>
          </a:prstGeom>
          <a:noFill/>
        </p:spPr>
        <p:txBody>
          <a:bodyPr wrap="none" rtlCol="0">
            <a:spAutoFit/>
          </a:bodyPr>
          <a:lstStyle/>
          <a:p>
            <a:r>
              <a:rPr lang="en-US" dirty="0"/>
              <a:t>Turnaround time (95</a:t>
            </a:r>
            <a:r>
              <a:rPr lang="en-US" baseline="30000" dirty="0"/>
              <a:t>th</a:t>
            </a:r>
            <a:r>
              <a:rPr lang="en-US" dirty="0"/>
              <a:t> percentile) -&gt; increasing delays</a:t>
            </a:r>
          </a:p>
        </p:txBody>
      </p:sp>
    </p:spTree>
    <p:extLst>
      <p:ext uri="{BB962C8B-B14F-4D97-AF65-F5344CB8AC3E}">
        <p14:creationId xmlns:p14="http://schemas.microsoft.com/office/powerpoint/2010/main" val="2928083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65F2174-0BF7-475D-92BD-6BDFD77FA02F}"/>
              </a:ext>
            </a:extLst>
          </p:cNvPr>
          <p:cNvSpPr txBox="1"/>
          <p:nvPr/>
        </p:nvSpPr>
        <p:spPr>
          <a:xfrm>
            <a:off x="146126" y="453806"/>
            <a:ext cx="6625725" cy="369332"/>
          </a:xfrm>
          <a:prstGeom prst="rect">
            <a:avLst/>
          </a:prstGeom>
          <a:noFill/>
        </p:spPr>
        <p:txBody>
          <a:bodyPr wrap="none" rtlCol="0">
            <a:spAutoFit/>
          </a:bodyPr>
          <a:lstStyle/>
          <a:p>
            <a:r>
              <a:rPr lang="en-US" dirty="0"/>
              <a:t>SNP processing turnaround time (95</a:t>
            </a:r>
            <a:r>
              <a:rPr lang="en-US" baseline="30000" dirty="0"/>
              <a:t>th</a:t>
            </a:r>
            <a:r>
              <a:rPr lang="en-US" dirty="0"/>
              <a:t> percentile) -&gt; increasing delays</a:t>
            </a:r>
          </a:p>
        </p:txBody>
      </p:sp>
      <p:grpSp>
        <p:nvGrpSpPr>
          <p:cNvPr id="28" name="Group 27">
            <a:extLst>
              <a:ext uri="{FF2B5EF4-FFF2-40B4-BE49-F238E27FC236}">
                <a16:creationId xmlns:a16="http://schemas.microsoft.com/office/drawing/2014/main" id="{DF05192A-DEB9-46EB-9FF6-6E63F757B7AD}"/>
              </a:ext>
            </a:extLst>
          </p:cNvPr>
          <p:cNvGrpSpPr/>
          <p:nvPr/>
        </p:nvGrpSpPr>
        <p:grpSpPr>
          <a:xfrm>
            <a:off x="536266" y="292488"/>
            <a:ext cx="10917798" cy="6111706"/>
            <a:chOff x="0" y="130965"/>
            <a:chExt cx="11608351" cy="6490057"/>
          </a:xfrm>
        </p:grpSpPr>
        <p:pic>
          <p:nvPicPr>
            <p:cNvPr id="5" name="Picture 4">
              <a:extLst>
                <a:ext uri="{FF2B5EF4-FFF2-40B4-BE49-F238E27FC236}">
                  <a16:creationId xmlns:a16="http://schemas.microsoft.com/office/drawing/2014/main" id="{E798A745-4A1D-40E3-8C2C-AFAFB2026EEA}"/>
                </a:ext>
              </a:extLst>
            </p:cNvPr>
            <p:cNvPicPr>
              <a:picLocks noChangeAspect="1"/>
            </p:cNvPicPr>
            <p:nvPr/>
          </p:nvPicPr>
          <p:blipFill>
            <a:blip r:embed="rId2"/>
            <a:stretch>
              <a:fillRect/>
            </a:stretch>
          </p:blipFill>
          <p:spPr>
            <a:xfrm>
              <a:off x="0" y="1081002"/>
              <a:ext cx="11542176" cy="4445704"/>
            </a:xfrm>
            <a:prstGeom prst="rect">
              <a:avLst/>
            </a:prstGeom>
          </p:spPr>
        </p:pic>
        <p:sp>
          <p:nvSpPr>
            <p:cNvPr id="6" name="Rectangle 5">
              <a:extLst>
                <a:ext uri="{FF2B5EF4-FFF2-40B4-BE49-F238E27FC236}">
                  <a16:creationId xmlns:a16="http://schemas.microsoft.com/office/drawing/2014/main" id="{AA56993F-49D4-4CD3-A54D-852E553BCB7A}"/>
                </a:ext>
              </a:extLst>
            </p:cNvPr>
            <p:cNvSpPr/>
            <p:nvPr/>
          </p:nvSpPr>
          <p:spPr>
            <a:xfrm>
              <a:off x="5087640" y="1515979"/>
              <a:ext cx="522514" cy="39497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A5FD91F-E2C3-4A8E-B6CA-A6133D2F2D85}"/>
                </a:ext>
              </a:extLst>
            </p:cNvPr>
            <p:cNvSpPr txBox="1"/>
            <p:nvPr/>
          </p:nvSpPr>
          <p:spPr>
            <a:xfrm>
              <a:off x="2523724" y="1214415"/>
              <a:ext cx="2165684" cy="1477328"/>
            </a:xfrm>
            <a:prstGeom prst="rect">
              <a:avLst/>
            </a:prstGeom>
            <a:noFill/>
          </p:spPr>
          <p:txBody>
            <a:bodyPr wrap="square" rtlCol="0">
              <a:spAutoFit/>
            </a:bodyPr>
            <a:lstStyle/>
            <a:p>
              <a:r>
                <a:rPr lang="en-US" dirty="0">
                  <a:solidFill>
                    <a:srgbClr val="FF0000"/>
                  </a:solidFill>
                </a:rPr>
                <a:t>Issue with SRA file copying and linking</a:t>
              </a:r>
            </a:p>
            <a:p>
              <a:r>
                <a:rPr lang="en-US" dirty="0">
                  <a:solidFill>
                    <a:srgbClr val="FF0000"/>
                  </a:solidFill>
                </a:rPr>
                <a:t>overlapped</a:t>
              </a:r>
            </a:p>
            <a:p>
              <a:r>
                <a:rPr lang="en-US" dirty="0">
                  <a:solidFill>
                    <a:srgbClr val="FF0000"/>
                  </a:solidFill>
                </a:rPr>
                <a:t>planned outage of</a:t>
              </a:r>
            </a:p>
            <a:p>
              <a:r>
                <a:rPr lang="en-US" dirty="0">
                  <a:solidFill>
                    <a:srgbClr val="FF0000"/>
                  </a:solidFill>
                </a:rPr>
                <a:t>Db maintenance</a:t>
              </a:r>
            </a:p>
          </p:txBody>
        </p:sp>
        <p:sp>
          <p:nvSpPr>
            <p:cNvPr id="8" name="Rectangle 7">
              <a:extLst>
                <a:ext uri="{FF2B5EF4-FFF2-40B4-BE49-F238E27FC236}">
                  <a16:creationId xmlns:a16="http://schemas.microsoft.com/office/drawing/2014/main" id="{8807809E-85D8-4252-9F79-01513ACD203C}"/>
                </a:ext>
              </a:extLst>
            </p:cNvPr>
            <p:cNvSpPr/>
            <p:nvPr/>
          </p:nvSpPr>
          <p:spPr>
            <a:xfrm>
              <a:off x="7339264" y="1613886"/>
              <a:ext cx="522514" cy="39497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2BA06E0-04D8-4E13-AA17-292B726F09DA}"/>
                </a:ext>
              </a:extLst>
            </p:cNvPr>
            <p:cNvSpPr/>
            <p:nvPr/>
          </p:nvSpPr>
          <p:spPr>
            <a:xfrm>
              <a:off x="9777664" y="1613886"/>
              <a:ext cx="370113" cy="39497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EB90CB4-F2E4-4909-A54B-5A910B1326E3}"/>
                </a:ext>
              </a:extLst>
            </p:cNvPr>
            <p:cNvSpPr/>
            <p:nvPr/>
          </p:nvSpPr>
          <p:spPr>
            <a:xfrm>
              <a:off x="6806435" y="1613886"/>
              <a:ext cx="309385" cy="39497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D5461E-1B09-4A23-8C39-E2AA07A02FD3}"/>
                </a:ext>
              </a:extLst>
            </p:cNvPr>
            <p:cNvSpPr/>
            <p:nvPr/>
          </p:nvSpPr>
          <p:spPr>
            <a:xfrm>
              <a:off x="4453404" y="1515979"/>
              <a:ext cx="410792" cy="39497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5D9F50A-D076-4DC9-BF24-7DBE6DB45D7A}"/>
                </a:ext>
              </a:extLst>
            </p:cNvPr>
            <p:cNvSpPr txBox="1"/>
            <p:nvPr/>
          </p:nvSpPr>
          <p:spPr>
            <a:xfrm>
              <a:off x="4514406" y="5974691"/>
              <a:ext cx="2513363" cy="646331"/>
            </a:xfrm>
            <a:prstGeom prst="rect">
              <a:avLst/>
            </a:prstGeom>
            <a:noFill/>
          </p:spPr>
          <p:txBody>
            <a:bodyPr wrap="square" rtlCol="0">
              <a:spAutoFit/>
            </a:bodyPr>
            <a:lstStyle/>
            <a:p>
              <a:r>
                <a:rPr lang="en-US" dirty="0">
                  <a:solidFill>
                    <a:srgbClr val="FF0000"/>
                  </a:solidFill>
                </a:rPr>
                <a:t>Compute farm</a:t>
              </a:r>
            </a:p>
            <a:p>
              <a:r>
                <a:rPr lang="en-US" dirty="0">
                  <a:solidFill>
                    <a:srgbClr val="FF0000"/>
                  </a:solidFill>
                </a:rPr>
                <a:t>issues</a:t>
              </a:r>
            </a:p>
          </p:txBody>
        </p:sp>
        <p:sp>
          <p:nvSpPr>
            <p:cNvPr id="13" name="TextBox 12">
              <a:extLst>
                <a:ext uri="{FF2B5EF4-FFF2-40B4-BE49-F238E27FC236}">
                  <a16:creationId xmlns:a16="http://schemas.microsoft.com/office/drawing/2014/main" id="{857DF933-4A0A-4DF9-B6A6-2573EEBB7CD3}"/>
                </a:ext>
              </a:extLst>
            </p:cNvPr>
            <p:cNvSpPr txBox="1"/>
            <p:nvPr/>
          </p:nvSpPr>
          <p:spPr>
            <a:xfrm>
              <a:off x="8100356" y="1163477"/>
              <a:ext cx="1598002" cy="1477328"/>
            </a:xfrm>
            <a:prstGeom prst="rect">
              <a:avLst/>
            </a:prstGeom>
            <a:noFill/>
          </p:spPr>
          <p:txBody>
            <a:bodyPr wrap="none" rtlCol="0">
              <a:spAutoFit/>
            </a:bodyPr>
            <a:lstStyle/>
            <a:p>
              <a:r>
                <a:rPr lang="en-US" dirty="0">
                  <a:solidFill>
                    <a:srgbClr val="FF0000"/>
                  </a:solidFill>
                </a:rPr>
                <a:t>Grid engine</a:t>
              </a:r>
            </a:p>
            <a:p>
              <a:r>
                <a:rPr lang="en-US" dirty="0">
                  <a:solidFill>
                    <a:srgbClr val="FF0000"/>
                  </a:solidFill>
                </a:rPr>
                <a:t>Maintenance</a:t>
              </a:r>
            </a:p>
            <a:p>
              <a:r>
                <a:rPr lang="en-US" dirty="0">
                  <a:solidFill>
                    <a:srgbClr val="FF0000"/>
                  </a:solidFill>
                </a:rPr>
                <a:t>Overlapped</a:t>
              </a:r>
            </a:p>
            <a:p>
              <a:r>
                <a:rPr lang="en-US" dirty="0">
                  <a:solidFill>
                    <a:srgbClr val="FF0000"/>
                  </a:solidFill>
                </a:rPr>
                <a:t>SRA processing</a:t>
              </a:r>
            </a:p>
            <a:p>
              <a:r>
                <a:rPr lang="en-US" dirty="0">
                  <a:solidFill>
                    <a:srgbClr val="FF0000"/>
                  </a:solidFill>
                </a:rPr>
                <a:t>issues</a:t>
              </a:r>
            </a:p>
          </p:txBody>
        </p:sp>
        <p:sp>
          <p:nvSpPr>
            <p:cNvPr id="15" name="TextBox 14">
              <a:extLst>
                <a:ext uri="{FF2B5EF4-FFF2-40B4-BE49-F238E27FC236}">
                  <a16:creationId xmlns:a16="http://schemas.microsoft.com/office/drawing/2014/main" id="{37376365-39CB-4197-B714-EC93EBF9AE26}"/>
                </a:ext>
              </a:extLst>
            </p:cNvPr>
            <p:cNvSpPr txBox="1"/>
            <p:nvPr/>
          </p:nvSpPr>
          <p:spPr>
            <a:xfrm>
              <a:off x="9865181" y="130965"/>
              <a:ext cx="1743170" cy="1200329"/>
            </a:xfrm>
            <a:prstGeom prst="rect">
              <a:avLst/>
            </a:prstGeom>
            <a:noFill/>
          </p:spPr>
          <p:txBody>
            <a:bodyPr wrap="none" rtlCol="0">
              <a:spAutoFit/>
            </a:bodyPr>
            <a:lstStyle/>
            <a:p>
              <a:r>
                <a:rPr lang="en-US" dirty="0">
                  <a:solidFill>
                    <a:srgbClr val="FF0000"/>
                  </a:solidFill>
                </a:rPr>
                <a:t>Multiple failures</a:t>
              </a:r>
            </a:p>
            <a:p>
              <a:r>
                <a:rPr lang="en-US" dirty="0">
                  <a:solidFill>
                    <a:srgbClr val="FF0000"/>
                  </a:solidFill>
                </a:rPr>
                <a:t>In processes -&gt; </a:t>
              </a:r>
            </a:p>
            <a:p>
              <a:r>
                <a:rPr lang="en-US" dirty="0">
                  <a:solidFill>
                    <a:srgbClr val="FF0000"/>
                  </a:solidFill>
                </a:rPr>
                <a:t>required manual</a:t>
              </a:r>
            </a:p>
            <a:p>
              <a:r>
                <a:rPr lang="en-US" dirty="0">
                  <a:solidFill>
                    <a:srgbClr val="FF0000"/>
                  </a:solidFill>
                </a:rPr>
                <a:t>restart</a:t>
              </a:r>
            </a:p>
          </p:txBody>
        </p:sp>
        <p:sp>
          <p:nvSpPr>
            <p:cNvPr id="17" name="Rectangle 16">
              <a:extLst>
                <a:ext uri="{FF2B5EF4-FFF2-40B4-BE49-F238E27FC236}">
                  <a16:creationId xmlns:a16="http://schemas.microsoft.com/office/drawing/2014/main" id="{C6DDEFE0-6937-465E-9E58-59C7C572DCE1}"/>
                </a:ext>
              </a:extLst>
            </p:cNvPr>
            <p:cNvSpPr/>
            <p:nvPr/>
          </p:nvSpPr>
          <p:spPr>
            <a:xfrm>
              <a:off x="956512" y="1545622"/>
              <a:ext cx="309385" cy="39497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373281-DEB6-4028-BDC1-BC13708344D6}"/>
                </a:ext>
              </a:extLst>
            </p:cNvPr>
            <p:cNvSpPr txBox="1"/>
            <p:nvPr/>
          </p:nvSpPr>
          <p:spPr>
            <a:xfrm>
              <a:off x="1697930" y="2703689"/>
              <a:ext cx="1743170" cy="1200329"/>
            </a:xfrm>
            <a:prstGeom prst="rect">
              <a:avLst/>
            </a:prstGeom>
            <a:noFill/>
          </p:spPr>
          <p:txBody>
            <a:bodyPr wrap="none" rtlCol="0">
              <a:spAutoFit/>
            </a:bodyPr>
            <a:lstStyle/>
            <a:p>
              <a:r>
                <a:rPr lang="en-US" dirty="0">
                  <a:solidFill>
                    <a:srgbClr val="FF0000"/>
                  </a:solidFill>
                </a:rPr>
                <a:t>File system</a:t>
              </a:r>
            </a:p>
            <a:p>
              <a:r>
                <a:rPr lang="en-US" dirty="0">
                  <a:solidFill>
                    <a:srgbClr val="FF0000"/>
                  </a:solidFill>
                </a:rPr>
                <a:t>failures -&gt;</a:t>
              </a:r>
            </a:p>
            <a:p>
              <a:r>
                <a:rPr lang="en-US" dirty="0">
                  <a:solidFill>
                    <a:srgbClr val="FF0000"/>
                  </a:solidFill>
                </a:rPr>
                <a:t>required manual</a:t>
              </a:r>
            </a:p>
            <a:p>
              <a:r>
                <a:rPr lang="en-US" dirty="0">
                  <a:solidFill>
                    <a:srgbClr val="FF0000"/>
                  </a:solidFill>
                </a:rPr>
                <a:t>restarts</a:t>
              </a:r>
            </a:p>
          </p:txBody>
        </p:sp>
        <p:sp>
          <p:nvSpPr>
            <p:cNvPr id="19" name="TextBox 18">
              <a:extLst>
                <a:ext uri="{FF2B5EF4-FFF2-40B4-BE49-F238E27FC236}">
                  <a16:creationId xmlns:a16="http://schemas.microsoft.com/office/drawing/2014/main" id="{FB6D3D47-0031-4362-A543-ABCA61BBC228}"/>
                </a:ext>
              </a:extLst>
            </p:cNvPr>
            <p:cNvSpPr txBox="1"/>
            <p:nvPr/>
          </p:nvSpPr>
          <p:spPr>
            <a:xfrm>
              <a:off x="5591748" y="1217852"/>
              <a:ext cx="1391723" cy="923330"/>
            </a:xfrm>
            <a:prstGeom prst="rect">
              <a:avLst/>
            </a:prstGeom>
            <a:noFill/>
          </p:spPr>
          <p:txBody>
            <a:bodyPr wrap="square" rtlCol="0">
              <a:spAutoFit/>
            </a:bodyPr>
            <a:lstStyle/>
            <a:p>
              <a:r>
                <a:rPr lang="en-US" dirty="0">
                  <a:solidFill>
                    <a:srgbClr val="FF0000"/>
                  </a:solidFill>
                </a:rPr>
                <a:t>Begin switch</a:t>
              </a:r>
            </a:p>
            <a:p>
              <a:r>
                <a:rPr lang="en-US" dirty="0">
                  <a:solidFill>
                    <a:srgbClr val="FF0000"/>
                  </a:solidFill>
                </a:rPr>
                <a:t>to new file system</a:t>
              </a:r>
            </a:p>
          </p:txBody>
        </p:sp>
        <p:cxnSp>
          <p:nvCxnSpPr>
            <p:cNvPr id="16" name="Straight Connector 15">
              <a:extLst>
                <a:ext uri="{FF2B5EF4-FFF2-40B4-BE49-F238E27FC236}">
                  <a16:creationId xmlns:a16="http://schemas.microsoft.com/office/drawing/2014/main" id="{377B1B32-601C-4CAF-B89C-525E931939D7}"/>
                </a:ext>
              </a:extLst>
            </p:cNvPr>
            <p:cNvCxnSpPr>
              <a:cxnSpLocks/>
            </p:cNvCxnSpPr>
            <p:nvPr/>
          </p:nvCxnSpPr>
          <p:spPr>
            <a:xfrm flipV="1">
              <a:off x="9777664" y="1301909"/>
              <a:ext cx="372601" cy="31197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FA2CCAD-B424-414B-86A2-214303D5C84D}"/>
                </a:ext>
              </a:extLst>
            </p:cNvPr>
            <p:cNvCxnSpPr>
              <a:cxnSpLocks/>
            </p:cNvCxnSpPr>
            <p:nvPr/>
          </p:nvCxnSpPr>
          <p:spPr>
            <a:xfrm>
              <a:off x="6353821" y="2007643"/>
              <a:ext cx="452614" cy="92806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1A1D33E-6461-4A4C-8B68-DF5B2D247982}"/>
                </a:ext>
              </a:extLst>
            </p:cNvPr>
            <p:cNvCxnSpPr>
              <a:cxnSpLocks/>
            </p:cNvCxnSpPr>
            <p:nvPr/>
          </p:nvCxnSpPr>
          <p:spPr>
            <a:xfrm flipV="1">
              <a:off x="7861778" y="2579574"/>
              <a:ext cx="684993" cy="3561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08DFC5F-F4C2-4750-AC69-9BBA502245FF}"/>
                </a:ext>
              </a:extLst>
            </p:cNvPr>
            <p:cNvCxnSpPr>
              <a:cxnSpLocks/>
            </p:cNvCxnSpPr>
            <p:nvPr/>
          </p:nvCxnSpPr>
          <p:spPr>
            <a:xfrm flipV="1">
              <a:off x="4911340" y="5465775"/>
              <a:ext cx="680408" cy="5374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3D9D39E-17E6-4EA0-BEEE-399DAE3C8107}"/>
                </a:ext>
              </a:extLst>
            </p:cNvPr>
            <p:cNvCxnSpPr>
              <a:cxnSpLocks/>
            </p:cNvCxnSpPr>
            <p:nvPr/>
          </p:nvCxnSpPr>
          <p:spPr>
            <a:xfrm>
              <a:off x="3606566" y="2765892"/>
              <a:ext cx="846838" cy="53796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CB67FA9-DF47-4DA7-B44F-1AEEC46DC913}"/>
                </a:ext>
              </a:extLst>
            </p:cNvPr>
            <p:cNvCxnSpPr>
              <a:cxnSpLocks/>
            </p:cNvCxnSpPr>
            <p:nvPr/>
          </p:nvCxnSpPr>
          <p:spPr>
            <a:xfrm flipV="1">
              <a:off x="1265897" y="2935705"/>
              <a:ext cx="432033" cy="3681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3A0DAD44-2276-4E97-944B-4852D4CDABD8}"/>
              </a:ext>
            </a:extLst>
          </p:cNvPr>
          <p:cNvSpPr txBox="1"/>
          <p:nvPr/>
        </p:nvSpPr>
        <p:spPr>
          <a:xfrm>
            <a:off x="3148482" y="5499309"/>
            <a:ext cx="864532" cy="369332"/>
          </a:xfrm>
          <a:prstGeom prst="rect">
            <a:avLst/>
          </a:prstGeom>
          <a:noFill/>
        </p:spPr>
        <p:txBody>
          <a:bodyPr wrap="none" rtlCol="0">
            <a:spAutoFit/>
          </a:bodyPr>
          <a:lstStyle/>
          <a:p>
            <a:r>
              <a:rPr lang="en-US" dirty="0"/>
              <a:t>Date -&gt;</a:t>
            </a:r>
          </a:p>
        </p:txBody>
      </p:sp>
      <p:sp>
        <p:nvSpPr>
          <p:cNvPr id="30" name="TextBox 29">
            <a:extLst>
              <a:ext uri="{FF2B5EF4-FFF2-40B4-BE49-F238E27FC236}">
                <a16:creationId xmlns:a16="http://schemas.microsoft.com/office/drawing/2014/main" id="{38BC4181-C7CB-465A-9EB4-D47B6AFFAE1C}"/>
              </a:ext>
            </a:extLst>
          </p:cNvPr>
          <p:cNvSpPr txBox="1"/>
          <p:nvPr/>
        </p:nvSpPr>
        <p:spPr>
          <a:xfrm rot="16200000">
            <a:off x="-741604" y="3079438"/>
            <a:ext cx="1705147" cy="369332"/>
          </a:xfrm>
          <a:prstGeom prst="rect">
            <a:avLst/>
          </a:prstGeom>
          <a:noFill/>
        </p:spPr>
        <p:txBody>
          <a:bodyPr wrap="none" rtlCol="0">
            <a:spAutoFit/>
          </a:bodyPr>
          <a:lstStyle/>
          <a:p>
            <a:r>
              <a:rPr lang="en-US" dirty="0"/>
              <a:t>Hours (linear) -&gt;</a:t>
            </a:r>
          </a:p>
        </p:txBody>
      </p:sp>
      <p:sp>
        <p:nvSpPr>
          <p:cNvPr id="31" name="Arrow: Right 30">
            <a:extLst>
              <a:ext uri="{FF2B5EF4-FFF2-40B4-BE49-F238E27FC236}">
                <a16:creationId xmlns:a16="http://schemas.microsoft.com/office/drawing/2014/main" id="{37A76F58-94F5-4D9D-ACCC-371E287AA4F4}"/>
              </a:ext>
            </a:extLst>
          </p:cNvPr>
          <p:cNvSpPr/>
          <p:nvPr/>
        </p:nvSpPr>
        <p:spPr>
          <a:xfrm rot="10800000">
            <a:off x="10462124" y="4929509"/>
            <a:ext cx="440012" cy="15125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B674BD2-0BE8-48BE-8FC4-5A4880C4DCA3}"/>
              </a:ext>
            </a:extLst>
          </p:cNvPr>
          <p:cNvSpPr txBox="1"/>
          <p:nvPr/>
        </p:nvSpPr>
        <p:spPr>
          <a:xfrm>
            <a:off x="10682130" y="4560177"/>
            <a:ext cx="759375" cy="369332"/>
          </a:xfrm>
          <a:prstGeom prst="rect">
            <a:avLst/>
          </a:prstGeom>
          <a:noFill/>
        </p:spPr>
        <p:txBody>
          <a:bodyPr wrap="none" rtlCol="0">
            <a:spAutoFit/>
          </a:bodyPr>
          <a:lstStyle/>
          <a:p>
            <a:r>
              <a:rPr lang="en-US" dirty="0">
                <a:solidFill>
                  <a:srgbClr val="FF0000"/>
                </a:solidFill>
              </a:rPr>
              <a:t>24 </a:t>
            </a:r>
            <a:r>
              <a:rPr lang="en-US" dirty="0" err="1">
                <a:solidFill>
                  <a:srgbClr val="FF0000"/>
                </a:solidFill>
              </a:rPr>
              <a:t>hrs</a:t>
            </a:r>
            <a:endParaRPr lang="en-US" dirty="0">
              <a:solidFill>
                <a:srgbClr val="FF0000"/>
              </a:solidFill>
            </a:endParaRPr>
          </a:p>
        </p:txBody>
      </p:sp>
    </p:spTree>
    <p:extLst>
      <p:ext uri="{BB962C8B-B14F-4D97-AF65-F5344CB8AC3E}">
        <p14:creationId xmlns:p14="http://schemas.microsoft.com/office/powerpoint/2010/main" val="2899218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C11EF7-BBF1-40D8-A4D4-84EBFD54F723}"/>
              </a:ext>
            </a:extLst>
          </p:cNvPr>
          <p:cNvPicPr>
            <a:picLocks noChangeAspect="1"/>
          </p:cNvPicPr>
          <p:nvPr/>
        </p:nvPicPr>
        <p:blipFill>
          <a:blip r:embed="rId2"/>
          <a:stretch>
            <a:fillRect/>
          </a:stretch>
        </p:blipFill>
        <p:spPr>
          <a:xfrm>
            <a:off x="238340" y="1280340"/>
            <a:ext cx="11428499" cy="4350439"/>
          </a:xfrm>
          <a:prstGeom prst="rect">
            <a:avLst/>
          </a:prstGeom>
        </p:spPr>
      </p:pic>
      <p:sp>
        <p:nvSpPr>
          <p:cNvPr id="6" name="Rectangle 5">
            <a:extLst>
              <a:ext uri="{FF2B5EF4-FFF2-40B4-BE49-F238E27FC236}">
                <a16:creationId xmlns:a16="http://schemas.microsoft.com/office/drawing/2014/main" id="{7AE8BC6C-FD9B-4042-AC5B-AD7B0DB4256A}"/>
              </a:ext>
            </a:extLst>
          </p:cNvPr>
          <p:cNvSpPr/>
          <p:nvPr/>
        </p:nvSpPr>
        <p:spPr>
          <a:xfrm>
            <a:off x="5697656" y="1700663"/>
            <a:ext cx="577516" cy="3826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FECC6DA-E751-4504-85B0-8E899B7C6D4B}"/>
              </a:ext>
            </a:extLst>
          </p:cNvPr>
          <p:cNvSpPr txBox="1"/>
          <p:nvPr/>
        </p:nvSpPr>
        <p:spPr>
          <a:xfrm>
            <a:off x="3718479" y="1303009"/>
            <a:ext cx="2165684" cy="1477328"/>
          </a:xfrm>
          <a:prstGeom prst="rect">
            <a:avLst/>
          </a:prstGeom>
          <a:noFill/>
        </p:spPr>
        <p:txBody>
          <a:bodyPr wrap="square" rtlCol="0">
            <a:spAutoFit/>
          </a:bodyPr>
          <a:lstStyle/>
          <a:p>
            <a:r>
              <a:rPr lang="en-US" dirty="0">
                <a:solidFill>
                  <a:srgbClr val="FF0000"/>
                </a:solidFill>
              </a:rPr>
              <a:t>Issue with SRA file copying and linking</a:t>
            </a:r>
          </a:p>
          <a:p>
            <a:r>
              <a:rPr lang="en-US" dirty="0">
                <a:solidFill>
                  <a:srgbClr val="FF0000"/>
                </a:solidFill>
              </a:rPr>
              <a:t>overlapped</a:t>
            </a:r>
          </a:p>
          <a:p>
            <a:r>
              <a:rPr lang="en-US" dirty="0">
                <a:solidFill>
                  <a:srgbClr val="FF0000"/>
                </a:solidFill>
              </a:rPr>
              <a:t>planned outage of</a:t>
            </a:r>
          </a:p>
          <a:p>
            <a:r>
              <a:rPr lang="en-US" dirty="0">
                <a:solidFill>
                  <a:srgbClr val="FF0000"/>
                </a:solidFill>
              </a:rPr>
              <a:t>Db maintenance</a:t>
            </a:r>
          </a:p>
        </p:txBody>
      </p:sp>
      <p:sp>
        <p:nvSpPr>
          <p:cNvPr id="9" name="Arrow: Right 8">
            <a:extLst>
              <a:ext uri="{FF2B5EF4-FFF2-40B4-BE49-F238E27FC236}">
                <a16:creationId xmlns:a16="http://schemas.microsoft.com/office/drawing/2014/main" id="{46AD2199-1992-48D8-AFA1-EB2CDE8A4510}"/>
              </a:ext>
            </a:extLst>
          </p:cNvPr>
          <p:cNvSpPr/>
          <p:nvPr/>
        </p:nvSpPr>
        <p:spPr>
          <a:xfrm rot="10800000">
            <a:off x="11666839" y="4449393"/>
            <a:ext cx="286821" cy="15010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BD149F7-2333-4E56-B7F7-715390E70D07}"/>
              </a:ext>
            </a:extLst>
          </p:cNvPr>
          <p:cNvSpPr txBox="1"/>
          <p:nvPr/>
        </p:nvSpPr>
        <p:spPr>
          <a:xfrm>
            <a:off x="11666839" y="3753853"/>
            <a:ext cx="601447" cy="646331"/>
          </a:xfrm>
          <a:prstGeom prst="rect">
            <a:avLst/>
          </a:prstGeom>
          <a:noFill/>
        </p:spPr>
        <p:txBody>
          <a:bodyPr wrap="none" rtlCol="0">
            <a:spAutoFit/>
          </a:bodyPr>
          <a:lstStyle/>
          <a:p>
            <a:r>
              <a:rPr lang="en-US" dirty="0">
                <a:solidFill>
                  <a:srgbClr val="FF0000"/>
                </a:solidFill>
              </a:rPr>
              <a:t>60</a:t>
            </a:r>
          </a:p>
          <a:p>
            <a:r>
              <a:rPr lang="en-US" dirty="0">
                <a:solidFill>
                  <a:srgbClr val="FF0000"/>
                </a:solidFill>
              </a:rPr>
              <a:t>min.</a:t>
            </a:r>
          </a:p>
        </p:txBody>
      </p:sp>
      <p:sp>
        <p:nvSpPr>
          <p:cNvPr id="11" name="TextBox 10">
            <a:extLst>
              <a:ext uri="{FF2B5EF4-FFF2-40B4-BE49-F238E27FC236}">
                <a16:creationId xmlns:a16="http://schemas.microsoft.com/office/drawing/2014/main" id="{9A25BDFE-BB94-4F4A-B75A-4F49D8AB1E17}"/>
              </a:ext>
            </a:extLst>
          </p:cNvPr>
          <p:cNvSpPr txBox="1"/>
          <p:nvPr/>
        </p:nvSpPr>
        <p:spPr>
          <a:xfrm>
            <a:off x="269916" y="331850"/>
            <a:ext cx="5022209" cy="646331"/>
          </a:xfrm>
          <a:prstGeom prst="rect">
            <a:avLst/>
          </a:prstGeom>
          <a:noFill/>
        </p:spPr>
        <p:txBody>
          <a:bodyPr wrap="none" rtlCol="0">
            <a:spAutoFit/>
          </a:bodyPr>
          <a:lstStyle/>
          <a:p>
            <a:r>
              <a:rPr lang="en-US" dirty="0"/>
              <a:t>Rapid reports (was supposed to work when normal </a:t>
            </a:r>
          </a:p>
          <a:p>
            <a:r>
              <a:rPr lang="en-US" dirty="0"/>
              <a:t>SNP processing does not)</a:t>
            </a:r>
          </a:p>
        </p:txBody>
      </p:sp>
      <p:pic>
        <p:nvPicPr>
          <p:cNvPr id="13" name="Picture 12">
            <a:extLst>
              <a:ext uri="{FF2B5EF4-FFF2-40B4-BE49-F238E27FC236}">
                <a16:creationId xmlns:a16="http://schemas.microsoft.com/office/drawing/2014/main" id="{E7CF5939-2581-47B4-AD5C-B74C58365AF4}"/>
              </a:ext>
            </a:extLst>
          </p:cNvPr>
          <p:cNvPicPr>
            <a:picLocks noChangeAspect="1"/>
          </p:cNvPicPr>
          <p:nvPr/>
        </p:nvPicPr>
        <p:blipFill>
          <a:blip r:embed="rId3"/>
          <a:stretch>
            <a:fillRect/>
          </a:stretch>
        </p:blipFill>
        <p:spPr>
          <a:xfrm>
            <a:off x="887221" y="1416538"/>
            <a:ext cx="1933575" cy="504825"/>
          </a:xfrm>
          <a:prstGeom prst="rect">
            <a:avLst/>
          </a:prstGeom>
        </p:spPr>
      </p:pic>
      <p:sp>
        <p:nvSpPr>
          <p:cNvPr id="14" name="Rectangle 13">
            <a:extLst>
              <a:ext uri="{FF2B5EF4-FFF2-40B4-BE49-F238E27FC236}">
                <a16:creationId xmlns:a16="http://schemas.microsoft.com/office/drawing/2014/main" id="{35C79593-1023-4B1D-A93A-C609C6CE4E62}"/>
              </a:ext>
            </a:extLst>
          </p:cNvPr>
          <p:cNvSpPr/>
          <p:nvPr/>
        </p:nvSpPr>
        <p:spPr>
          <a:xfrm>
            <a:off x="8212462" y="1647824"/>
            <a:ext cx="491347" cy="3826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2749EB4-B2A2-4744-A4BC-4A05B8D1B747}"/>
              </a:ext>
            </a:extLst>
          </p:cNvPr>
          <p:cNvSpPr/>
          <p:nvPr/>
        </p:nvSpPr>
        <p:spPr>
          <a:xfrm>
            <a:off x="10445114" y="1647824"/>
            <a:ext cx="603313" cy="3826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1C5AF0-275F-43DA-9708-7C206BE3C728}"/>
              </a:ext>
            </a:extLst>
          </p:cNvPr>
          <p:cNvSpPr/>
          <p:nvPr/>
        </p:nvSpPr>
        <p:spPr>
          <a:xfrm>
            <a:off x="10087475" y="1647824"/>
            <a:ext cx="122179" cy="3826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9DB710D-7B63-4918-927A-21E8F6CA9B8F}"/>
              </a:ext>
            </a:extLst>
          </p:cNvPr>
          <p:cNvSpPr/>
          <p:nvPr/>
        </p:nvSpPr>
        <p:spPr>
          <a:xfrm>
            <a:off x="7864551" y="1668950"/>
            <a:ext cx="122179" cy="3826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F8945AE-F287-4326-848E-5BB9332C8BCD}"/>
              </a:ext>
            </a:extLst>
          </p:cNvPr>
          <p:cNvSpPr/>
          <p:nvPr/>
        </p:nvSpPr>
        <p:spPr>
          <a:xfrm>
            <a:off x="3056256" y="1700663"/>
            <a:ext cx="264460" cy="38260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9AC1405-7272-4CE7-9892-AD8FBBEEA079}"/>
              </a:ext>
            </a:extLst>
          </p:cNvPr>
          <p:cNvSpPr txBox="1"/>
          <p:nvPr/>
        </p:nvSpPr>
        <p:spPr>
          <a:xfrm>
            <a:off x="1495243" y="1700663"/>
            <a:ext cx="1583950" cy="646331"/>
          </a:xfrm>
          <a:prstGeom prst="rect">
            <a:avLst/>
          </a:prstGeom>
          <a:noFill/>
        </p:spPr>
        <p:txBody>
          <a:bodyPr wrap="square" rtlCol="0">
            <a:spAutoFit/>
          </a:bodyPr>
          <a:lstStyle/>
          <a:p>
            <a:r>
              <a:rPr lang="en-US" dirty="0">
                <a:solidFill>
                  <a:srgbClr val="FF0000"/>
                </a:solidFill>
              </a:rPr>
              <a:t>Hanging process in SRA</a:t>
            </a:r>
          </a:p>
        </p:txBody>
      </p:sp>
      <p:sp>
        <p:nvSpPr>
          <p:cNvPr id="20" name="Rectangle 19">
            <a:extLst>
              <a:ext uri="{FF2B5EF4-FFF2-40B4-BE49-F238E27FC236}">
                <a16:creationId xmlns:a16="http://schemas.microsoft.com/office/drawing/2014/main" id="{1EEDCCA5-B27B-4C67-AB6B-71D4EFFE235F}"/>
              </a:ext>
            </a:extLst>
          </p:cNvPr>
          <p:cNvSpPr/>
          <p:nvPr/>
        </p:nvSpPr>
        <p:spPr>
          <a:xfrm>
            <a:off x="4801712" y="3313840"/>
            <a:ext cx="156861" cy="22638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2D4B792-A4B5-48E7-958D-A1CD53FF725D}"/>
              </a:ext>
            </a:extLst>
          </p:cNvPr>
          <p:cNvSpPr txBox="1"/>
          <p:nvPr/>
        </p:nvSpPr>
        <p:spPr>
          <a:xfrm>
            <a:off x="3464501" y="3000342"/>
            <a:ext cx="1583950" cy="923330"/>
          </a:xfrm>
          <a:prstGeom prst="rect">
            <a:avLst/>
          </a:prstGeom>
          <a:noFill/>
        </p:spPr>
        <p:txBody>
          <a:bodyPr wrap="square" rtlCol="0">
            <a:spAutoFit/>
          </a:bodyPr>
          <a:lstStyle/>
          <a:p>
            <a:r>
              <a:rPr lang="en-US" dirty="0">
                <a:solidFill>
                  <a:srgbClr val="FF0000"/>
                </a:solidFill>
              </a:rPr>
              <a:t>Slowdown in</a:t>
            </a:r>
          </a:p>
          <a:p>
            <a:r>
              <a:rPr lang="en-US" dirty="0">
                <a:solidFill>
                  <a:srgbClr val="FF0000"/>
                </a:solidFill>
              </a:rPr>
              <a:t>multiple</a:t>
            </a:r>
          </a:p>
          <a:p>
            <a:r>
              <a:rPr lang="en-US" dirty="0">
                <a:solidFill>
                  <a:srgbClr val="FF0000"/>
                </a:solidFill>
              </a:rPr>
              <a:t>places</a:t>
            </a:r>
          </a:p>
        </p:txBody>
      </p:sp>
      <p:sp>
        <p:nvSpPr>
          <p:cNvPr id="22" name="Rectangle 21">
            <a:extLst>
              <a:ext uri="{FF2B5EF4-FFF2-40B4-BE49-F238E27FC236}">
                <a16:creationId xmlns:a16="http://schemas.microsoft.com/office/drawing/2014/main" id="{B3CC4EE8-F140-47ED-B5E0-6F53F749FAF5}"/>
              </a:ext>
            </a:extLst>
          </p:cNvPr>
          <p:cNvSpPr/>
          <p:nvPr/>
        </p:nvSpPr>
        <p:spPr>
          <a:xfrm>
            <a:off x="5184304" y="2859577"/>
            <a:ext cx="454407" cy="26671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FE3D669-ADCC-459B-ABD0-E4E81668D240}"/>
              </a:ext>
            </a:extLst>
          </p:cNvPr>
          <p:cNvSpPr txBox="1"/>
          <p:nvPr/>
        </p:nvSpPr>
        <p:spPr>
          <a:xfrm>
            <a:off x="4674469" y="5970748"/>
            <a:ext cx="2419388" cy="646331"/>
          </a:xfrm>
          <a:prstGeom prst="rect">
            <a:avLst/>
          </a:prstGeom>
          <a:noFill/>
        </p:spPr>
        <p:txBody>
          <a:bodyPr wrap="square" rtlCol="0">
            <a:spAutoFit/>
          </a:bodyPr>
          <a:lstStyle/>
          <a:p>
            <a:r>
              <a:rPr lang="en-US" dirty="0">
                <a:solidFill>
                  <a:srgbClr val="FF0000"/>
                </a:solidFill>
              </a:rPr>
              <a:t>Compute farm</a:t>
            </a:r>
          </a:p>
          <a:p>
            <a:r>
              <a:rPr lang="en-US" dirty="0">
                <a:solidFill>
                  <a:srgbClr val="FF0000"/>
                </a:solidFill>
              </a:rPr>
              <a:t>issues</a:t>
            </a:r>
          </a:p>
        </p:txBody>
      </p:sp>
      <p:sp>
        <p:nvSpPr>
          <p:cNvPr id="24" name="TextBox 23">
            <a:extLst>
              <a:ext uri="{FF2B5EF4-FFF2-40B4-BE49-F238E27FC236}">
                <a16:creationId xmlns:a16="http://schemas.microsoft.com/office/drawing/2014/main" id="{A69E90FE-D0F5-4C4B-83AB-ED294EDA88DC}"/>
              </a:ext>
            </a:extLst>
          </p:cNvPr>
          <p:cNvSpPr txBox="1"/>
          <p:nvPr/>
        </p:nvSpPr>
        <p:spPr>
          <a:xfrm>
            <a:off x="6458978" y="371493"/>
            <a:ext cx="1943059" cy="1477328"/>
          </a:xfrm>
          <a:prstGeom prst="rect">
            <a:avLst/>
          </a:prstGeom>
          <a:noFill/>
        </p:spPr>
        <p:txBody>
          <a:bodyPr wrap="square" rtlCol="0">
            <a:spAutoFit/>
          </a:bodyPr>
          <a:lstStyle/>
          <a:p>
            <a:r>
              <a:rPr lang="en-US" dirty="0">
                <a:solidFill>
                  <a:srgbClr val="FF0000"/>
                </a:solidFill>
              </a:rPr>
              <a:t>Issue with</a:t>
            </a:r>
          </a:p>
          <a:p>
            <a:r>
              <a:rPr lang="en-US" dirty="0">
                <a:solidFill>
                  <a:srgbClr val="FF0000"/>
                </a:solidFill>
              </a:rPr>
              <a:t>SRA data release overlapped data center maintenance</a:t>
            </a:r>
          </a:p>
        </p:txBody>
      </p:sp>
      <p:sp>
        <p:nvSpPr>
          <p:cNvPr id="25" name="TextBox 24">
            <a:extLst>
              <a:ext uri="{FF2B5EF4-FFF2-40B4-BE49-F238E27FC236}">
                <a16:creationId xmlns:a16="http://schemas.microsoft.com/office/drawing/2014/main" id="{A8DDDA39-C705-4139-A2AB-941F617C62AA}"/>
              </a:ext>
            </a:extLst>
          </p:cNvPr>
          <p:cNvSpPr txBox="1"/>
          <p:nvPr/>
        </p:nvSpPr>
        <p:spPr>
          <a:xfrm>
            <a:off x="8564140" y="229819"/>
            <a:ext cx="1378840" cy="923330"/>
          </a:xfrm>
          <a:prstGeom prst="rect">
            <a:avLst/>
          </a:prstGeom>
          <a:noFill/>
        </p:spPr>
        <p:txBody>
          <a:bodyPr wrap="square" rtlCol="0">
            <a:spAutoFit/>
          </a:bodyPr>
          <a:lstStyle/>
          <a:p>
            <a:r>
              <a:rPr lang="en-US" dirty="0">
                <a:solidFill>
                  <a:srgbClr val="FF0000"/>
                </a:solidFill>
              </a:rPr>
              <a:t>Issue with</a:t>
            </a:r>
          </a:p>
          <a:p>
            <a:r>
              <a:rPr lang="en-US" dirty="0">
                <a:solidFill>
                  <a:srgbClr val="FF0000"/>
                </a:solidFill>
              </a:rPr>
              <a:t>Data access</a:t>
            </a:r>
          </a:p>
          <a:p>
            <a:r>
              <a:rPr lang="en-US" dirty="0">
                <a:solidFill>
                  <a:srgbClr val="FF0000"/>
                </a:solidFill>
              </a:rPr>
              <a:t>In SRA</a:t>
            </a:r>
          </a:p>
        </p:txBody>
      </p:sp>
      <p:sp>
        <p:nvSpPr>
          <p:cNvPr id="26" name="TextBox 25">
            <a:extLst>
              <a:ext uri="{FF2B5EF4-FFF2-40B4-BE49-F238E27FC236}">
                <a16:creationId xmlns:a16="http://schemas.microsoft.com/office/drawing/2014/main" id="{75407126-155D-48A7-8438-2B85A1E461D5}"/>
              </a:ext>
            </a:extLst>
          </p:cNvPr>
          <p:cNvSpPr txBox="1"/>
          <p:nvPr/>
        </p:nvSpPr>
        <p:spPr>
          <a:xfrm>
            <a:off x="9671205" y="31318"/>
            <a:ext cx="2282455" cy="1200329"/>
          </a:xfrm>
          <a:prstGeom prst="rect">
            <a:avLst/>
          </a:prstGeom>
          <a:noFill/>
        </p:spPr>
        <p:txBody>
          <a:bodyPr wrap="square" rtlCol="0">
            <a:spAutoFit/>
          </a:bodyPr>
          <a:lstStyle/>
          <a:p>
            <a:r>
              <a:rPr lang="en-US" dirty="0">
                <a:solidFill>
                  <a:srgbClr val="FF0000"/>
                </a:solidFill>
              </a:rPr>
              <a:t>Issue with SRA stat </a:t>
            </a:r>
          </a:p>
          <a:p>
            <a:r>
              <a:rPr lang="en-US" dirty="0">
                <a:solidFill>
                  <a:srgbClr val="FF0000"/>
                </a:solidFill>
              </a:rPr>
              <a:t>interfering with data </a:t>
            </a:r>
          </a:p>
          <a:p>
            <a:r>
              <a:rPr lang="en-US" dirty="0">
                <a:solidFill>
                  <a:srgbClr val="FF0000"/>
                </a:solidFill>
              </a:rPr>
              <a:t>access overlapped</a:t>
            </a:r>
          </a:p>
          <a:p>
            <a:r>
              <a:rPr lang="en-US" dirty="0">
                <a:solidFill>
                  <a:srgbClr val="FF0000"/>
                </a:solidFill>
              </a:rPr>
              <a:t>grid engine upgrade</a:t>
            </a:r>
          </a:p>
        </p:txBody>
      </p:sp>
      <p:cxnSp>
        <p:nvCxnSpPr>
          <p:cNvPr id="27" name="Straight Connector 26">
            <a:extLst>
              <a:ext uri="{FF2B5EF4-FFF2-40B4-BE49-F238E27FC236}">
                <a16:creationId xmlns:a16="http://schemas.microsoft.com/office/drawing/2014/main" id="{03158877-8817-4604-A69D-F0F7BD39FA0F}"/>
              </a:ext>
            </a:extLst>
          </p:cNvPr>
          <p:cNvCxnSpPr>
            <a:cxnSpLocks/>
          </p:cNvCxnSpPr>
          <p:nvPr/>
        </p:nvCxnSpPr>
        <p:spPr>
          <a:xfrm>
            <a:off x="10482605" y="1231647"/>
            <a:ext cx="352691" cy="41617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80D11C6-D697-4D51-A767-3876B564DC3D}"/>
              </a:ext>
            </a:extLst>
          </p:cNvPr>
          <p:cNvCxnSpPr>
            <a:cxnSpLocks/>
          </p:cNvCxnSpPr>
          <p:nvPr/>
        </p:nvCxnSpPr>
        <p:spPr>
          <a:xfrm flipH="1">
            <a:off x="8703809" y="1143561"/>
            <a:ext cx="135853" cy="52538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A6A7D17-5DFC-4366-9237-B255E5C2BEF2}"/>
              </a:ext>
            </a:extLst>
          </p:cNvPr>
          <p:cNvCxnSpPr>
            <a:cxnSpLocks/>
          </p:cNvCxnSpPr>
          <p:nvPr/>
        </p:nvCxnSpPr>
        <p:spPr>
          <a:xfrm>
            <a:off x="7067978" y="1863950"/>
            <a:ext cx="796573" cy="68674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854F96E-AE57-429B-A246-1C38462E7FB2}"/>
              </a:ext>
            </a:extLst>
          </p:cNvPr>
          <p:cNvCxnSpPr>
            <a:cxnSpLocks/>
            <a:stCxn id="23" idx="0"/>
          </p:cNvCxnSpPr>
          <p:nvPr/>
        </p:nvCxnSpPr>
        <p:spPr>
          <a:xfrm flipH="1" flipV="1">
            <a:off x="5328271" y="5526704"/>
            <a:ext cx="555892" cy="4440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2114B15-6090-42E1-9518-C24A6FE7DA58}"/>
              </a:ext>
            </a:extLst>
          </p:cNvPr>
          <p:cNvCxnSpPr>
            <a:cxnSpLocks/>
          </p:cNvCxnSpPr>
          <p:nvPr/>
        </p:nvCxnSpPr>
        <p:spPr>
          <a:xfrm flipH="1" flipV="1">
            <a:off x="4347075" y="3618506"/>
            <a:ext cx="446417" cy="365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D807069-B729-4823-A6C0-5E557ADF6366}"/>
              </a:ext>
            </a:extLst>
          </p:cNvPr>
          <p:cNvCxnSpPr>
            <a:cxnSpLocks/>
          </p:cNvCxnSpPr>
          <p:nvPr/>
        </p:nvCxnSpPr>
        <p:spPr>
          <a:xfrm>
            <a:off x="2505786" y="2362123"/>
            <a:ext cx="550470" cy="6973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1D391EA-C675-4186-B6CC-5BA19997AA02}"/>
              </a:ext>
            </a:extLst>
          </p:cNvPr>
          <p:cNvSpPr txBox="1"/>
          <p:nvPr/>
        </p:nvSpPr>
        <p:spPr>
          <a:xfrm>
            <a:off x="9116838" y="5998263"/>
            <a:ext cx="1445154" cy="646331"/>
          </a:xfrm>
          <a:prstGeom prst="rect">
            <a:avLst/>
          </a:prstGeom>
          <a:noFill/>
        </p:spPr>
        <p:txBody>
          <a:bodyPr wrap="square" rtlCol="0">
            <a:spAutoFit/>
          </a:bodyPr>
          <a:lstStyle/>
          <a:p>
            <a:r>
              <a:rPr lang="en-US" dirty="0">
                <a:solidFill>
                  <a:srgbClr val="FF0000"/>
                </a:solidFill>
              </a:rPr>
              <a:t>Unexplained </a:t>
            </a:r>
          </a:p>
          <a:p>
            <a:r>
              <a:rPr lang="en-US" dirty="0">
                <a:solidFill>
                  <a:srgbClr val="FF0000"/>
                </a:solidFill>
              </a:rPr>
              <a:t>slowdown</a:t>
            </a:r>
          </a:p>
        </p:txBody>
      </p:sp>
      <p:cxnSp>
        <p:nvCxnSpPr>
          <p:cNvPr id="39" name="Straight Connector 38">
            <a:extLst>
              <a:ext uri="{FF2B5EF4-FFF2-40B4-BE49-F238E27FC236}">
                <a16:creationId xmlns:a16="http://schemas.microsoft.com/office/drawing/2014/main" id="{139B00DC-06E2-412B-9FDC-C6FC8534FAF6}"/>
              </a:ext>
            </a:extLst>
          </p:cNvPr>
          <p:cNvCxnSpPr>
            <a:cxnSpLocks/>
          </p:cNvCxnSpPr>
          <p:nvPr/>
        </p:nvCxnSpPr>
        <p:spPr>
          <a:xfrm flipV="1">
            <a:off x="9576109" y="5494992"/>
            <a:ext cx="572455" cy="50327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EE4CAC1C-F3A6-4556-94DE-F3760C3F6252}"/>
              </a:ext>
            </a:extLst>
          </p:cNvPr>
          <p:cNvSpPr txBox="1"/>
          <p:nvPr/>
        </p:nvSpPr>
        <p:spPr>
          <a:xfrm rot="16200000">
            <a:off x="-1163544" y="3079438"/>
            <a:ext cx="2549031" cy="369332"/>
          </a:xfrm>
          <a:prstGeom prst="rect">
            <a:avLst/>
          </a:prstGeom>
          <a:noFill/>
        </p:spPr>
        <p:txBody>
          <a:bodyPr wrap="none" rtlCol="0">
            <a:spAutoFit/>
          </a:bodyPr>
          <a:lstStyle/>
          <a:p>
            <a:r>
              <a:rPr lang="en-US" dirty="0"/>
              <a:t>Minutes (</a:t>
            </a:r>
            <a:r>
              <a:rPr lang="en-US" dirty="0" err="1"/>
              <a:t>lexponential</a:t>
            </a:r>
            <a:r>
              <a:rPr lang="en-US" dirty="0"/>
              <a:t>) -&gt;</a:t>
            </a:r>
          </a:p>
        </p:txBody>
      </p:sp>
      <p:sp>
        <p:nvSpPr>
          <p:cNvPr id="43" name="TextBox 42">
            <a:extLst>
              <a:ext uri="{FF2B5EF4-FFF2-40B4-BE49-F238E27FC236}">
                <a16:creationId xmlns:a16="http://schemas.microsoft.com/office/drawing/2014/main" id="{90D136BF-A345-44B0-BAB3-802CD57A03F4}"/>
              </a:ext>
            </a:extLst>
          </p:cNvPr>
          <p:cNvSpPr txBox="1"/>
          <p:nvPr/>
        </p:nvSpPr>
        <p:spPr>
          <a:xfrm>
            <a:off x="1956264" y="5730238"/>
            <a:ext cx="864532" cy="369332"/>
          </a:xfrm>
          <a:prstGeom prst="rect">
            <a:avLst/>
          </a:prstGeom>
          <a:noFill/>
        </p:spPr>
        <p:txBody>
          <a:bodyPr wrap="none" rtlCol="0">
            <a:spAutoFit/>
          </a:bodyPr>
          <a:lstStyle/>
          <a:p>
            <a:r>
              <a:rPr lang="en-US" dirty="0"/>
              <a:t>Date -&gt;</a:t>
            </a:r>
          </a:p>
        </p:txBody>
      </p:sp>
    </p:spTree>
    <p:extLst>
      <p:ext uri="{BB962C8B-B14F-4D97-AF65-F5344CB8AC3E}">
        <p14:creationId xmlns:p14="http://schemas.microsoft.com/office/powerpoint/2010/main" val="42642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C4580C1-9C3D-4DC4-848C-25DE96386172}"/>
              </a:ext>
            </a:extLst>
          </p:cNvPr>
          <p:cNvSpPr txBox="1"/>
          <p:nvPr/>
        </p:nvSpPr>
        <p:spPr>
          <a:xfrm>
            <a:off x="281883" y="1395664"/>
            <a:ext cx="11446275" cy="3416320"/>
          </a:xfrm>
          <a:prstGeom prst="rect">
            <a:avLst/>
          </a:prstGeom>
          <a:noFill/>
        </p:spPr>
        <p:txBody>
          <a:bodyPr wrap="none" rtlCol="0">
            <a:spAutoFit/>
          </a:bodyPr>
          <a:lstStyle/>
          <a:p>
            <a:r>
              <a:rPr lang="en-US" sz="2400" dirty="0"/>
              <a:t>Numerous issues/outages, a significant number are SRA operations, especially overlapping</a:t>
            </a:r>
          </a:p>
          <a:p>
            <a:r>
              <a:rPr lang="en-US" sz="2400" dirty="0"/>
              <a:t>Maintenance timeouts</a:t>
            </a:r>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t>But…there are also linear increases in turnaround time due to the scale of data….</a:t>
            </a:r>
          </a:p>
        </p:txBody>
      </p:sp>
    </p:spTree>
    <p:extLst>
      <p:ext uri="{BB962C8B-B14F-4D97-AF65-F5344CB8AC3E}">
        <p14:creationId xmlns:p14="http://schemas.microsoft.com/office/powerpoint/2010/main" val="1208603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D9CD4A-97A7-4062-8831-3BCCDF60BFD6}"/>
              </a:ext>
            </a:extLst>
          </p:cNvPr>
          <p:cNvPicPr>
            <a:picLocks noChangeAspect="1"/>
          </p:cNvPicPr>
          <p:nvPr/>
        </p:nvPicPr>
        <p:blipFill>
          <a:blip r:embed="rId2"/>
          <a:stretch>
            <a:fillRect/>
          </a:stretch>
        </p:blipFill>
        <p:spPr>
          <a:xfrm>
            <a:off x="676796" y="856632"/>
            <a:ext cx="10556341" cy="3460986"/>
          </a:xfrm>
          <a:prstGeom prst="rect">
            <a:avLst/>
          </a:prstGeom>
        </p:spPr>
      </p:pic>
      <p:sp>
        <p:nvSpPr>
          <p:cNvPr id="2" name="TextBox 1">
            <a:extLst>
              <a:ext uri="{FF2B5EF4-FFF2-40B4-BE49-F238E27FC236}">
                <a16:creationId xmlns:a16="http://schemas.microsoft.com/office/drawing/2014/main" id="{41036E82-EACF-4CE9-AF24-02367B822D04}"/>
              </a:ext>
            </a:extLst>
          </p:cNvPr>
          <p:cNvSpPr txBox="1"/>
          <p:nvPr/>
        </p:nvSpPr>
        <p:spPr>
          <a:xfrm>
            <a:off x="4448221" y="281883"/>
            <a:ext cx="3153299" cy="461665"/>
          </a:xfrm>
          <a:prstGeom prst="rect">
            <a:avLst/>
          </a:prstGeom>
          <a:noFill/>
        </p:spPr>
        <p:txBody>
          <a:bodyPr wrap="none" rtlCol="0">
            <a:spAutoFit/>
          </a:bodyPr>
          <a:lstStyle/>
          <a:p>
            <a:r>
              <a:rPr lang="en-US" sz="2400" dirty="0"/>
              <a:t>SNP processing pipeline</a:t>
            </a:r>
          </a:p>
        </p:txBody>
      </p:sp>
      <p:sp>
        <p:nvSpPr>
          <p:cNvPr id="3" name="TextBox 2">
            <a:extLst>
              <a:ext uri="{FF2B5EF4-FFF2-40B4-BE49-F238E27FC236}">
                <a16:creationId xmlns:a16="http://schemas.microsoft.com/office/drawing/2014/main" id="{310469F0-A93E-42F9-A81C-72B307947AA0}"/>
              </a:ext>
            </a:extLst>
          </p:cNvPr>
          <p:cNvSpPr txBox="1"/>
          <p:nvPr/>
        </p:nvSpPr>
        <p:spPr>
          <a:xfrm>
            <a:off x="1423164" y="5458899"/>
            <a:ext cx="7873246" cy="369332"/>
          </a:xfrm>
          <a:prstGeom prst="rect">
            <a:avLst/>
          </a:prstGeom>
          <a:noFill/>
        </p:spPr>
        <p:txBody>
          <a:bodyPr wrap="none" rtlCol="0">
            <a:spAutoFit/>
          </a:bodyPr>
          <a:lstStyle/>
          <a:p>
            <a:r>
              <a:rPr lang="en-US" dirty="0"/>
              <a:t>Complicated process – numerous steps - evaluated turnaround time in each part…</a:t>
            </a:r>
          </a:p>
        </p:txBody>
      </p:sp>
    </p:spTree>
    <p:extLst>
      <p:ext uri="{BB962C8B-B14F-4D97-AF65-F5344CB8AC3E}">
        <p14:creationId xmlns:p14="http://schemas.microsoft.com/office/powerpoint/2010/main" val="2888364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D26D063-2E79-4871-A8AD-6BB5EBEBBDC0}"/>
              </a:ext>
            </a:extLst>
          </p:cNvPr>
          <p:cNvGrpSpPr/>
          <p:nvPr/>
        </p:nvGrpSpPr>
        <p:grpSpPr>
          <a:xfrm>
            <a:off x="3335725" y="211451"/>
            <a:ext cx="8379594" cy="4779935"/>
            <a:chOff x="4807017" y="2947777"/>
            <a:chExt cx="2577966" cy="853426"/>
          </a:xfrm>
        </p:grpSpPr>
        <p:pic>
          <p:nvPicPr>
            <p:cNvPr id="10" name="Picture 9">
              <a:extLst>
                <a:ext uri="{FF2B5EF4-FFF2-40B4-BE49-F238E27FC236}">
                  <a16:creationId xmlns:a16="http://schemas.microsoft.com/office/drawing/2014/main" id="{4D824B09-A908-4DF6-93C6-30CBFA9634C1}"/>
                </a:ext>
              </a:extLst>
            </p:cNvPr>
            <p:cNvPicPr>
              <a:picLocks noChangeAspect="1"/>
            </p:cNvPicPr>
            <p:nvPr/>
          </p:nvPicPr>
          <p:blipFill>
            <a:blip r:embed="rId2"/>
            <a:stretch>
              <a:fillRect/>
            </a:stretch>
          </p:blipFill>
          <p:spPr>
            <a:xfrm>
              <a:off x="4808542" y="3056796"/>
              <a:ext cx="2574915" cy="744407"/>
            </a:xfrm>
            <a:prstGeom prst="rect">
              <a:avLst/>
            </a:prstGeom>
          </p:spPr>
        </p:pic>
        <p:pic>
          <p:nvPicPr>
            <p:cNvPr id="12" name="Picture 11">
              <a:extLst>
                <a:ext uri="{FF2B5EF4-FFF2-40B4-BE49-F238E27FC236}">
                  <a16:creationId xmlns:a16="http://schemas.microsoft.com/office/drawing/2014/main" id="{6C299F8B-8989-4E09-938E-21BFA0D93BFA}"/>
                </a:ext>
              </a:extLst>
            </p:cNvPr>
            <p:cNvPicPr>
              <a:picLocks noChangeAspect="1"/>
            </p:cNvPicPr>
            <p:nvPr/>
          </p:nvPicPr>
          <p:blipFill>
            <a:blip r:embed="rId3"/>
            <a:stretch>
              <a:fillRect/>
            </a:stretch>
          </p:blipFill>
          <p:spPr>
            <a:xfrm>
              <a:off x="4814644" y="3002785"/>
              <a:ext cx="2562712" cy="54915"/>
            </a:xfrm>
            <a:prstGeom prst="rect">
              <a:avLst/>
            </a:prstGeom>
          </p:spPr>
        </p:pic>
        <p:pic>
          <p:nvPicPr>
            <p:cNvPr id="14" name="Picture 13">
              <a:extLst>
                <a:ext uri="{FF2B5EF4-FFF2-40B4-BE49-F238E27FC236}">
                  <a16:creationId xmlns:a16="http://schemas.microsoft.com/office/drawing/2014/main" id="{EF2F12C6-81E4-4681-8001-535D38A1AF38}"/>
                </a:ext>
              </a:extLst>
            </p:cNvPr>
            <p:cNvPicPr>
              <a:picLocks noChangeAspect="1"/>
            </p:cNvPicPr>
            <p:nvPr/>
          </p:nvPicPr>
          <p:blipFill>
            <a:blip r:embed="rId4"/>
            <a:stretch>
              <a:fillRect/>
            </a:stretch>
          </p:blipFill>
          <p:spPr>
            <a:xfrm>
              <a:off x="4807017" y="2947777"/>
              <a:ext cx="2577966" cy="54915"/>
            </a:xfrm>
            <a:prstGeom prst="rect">
              <a:avLst/>
            </a:prstGeom>
          </p:spPr>
        </p:pic>
      </p:grpSp>
      <p:graphicFrame>
        <p:nvGraphicFramePr>
          <p:cNvPr id="16" name="Table 15">
            <a:extLst>
              <a:ext uri="{FF2B5EF4-FFF2-40B4-BE49-F238E27FC236}">
                <a16:creationId xmlns:a16="http://schemas.microsoft.com/office/drawing/2014/main" id="{69F9B730-15E7-4E39-B6AC-F936BF69917A}"/>
              </a:ext>
            </a:extLst>
          </p:cNvPr>
          <p:cNvGraphicFramePr>
            <a:graphicFrameLocks noGrp="1"/>
          </p:cNvGraphicFramePr>
          <p:nvPr>
            <p:extLst>
              <p:ext uri="{D42A27DB-BD31-4B8C-83A1-F6EECF244321}">
                <p14:modId xmlns:p14="http://schemas.microsoft.com/office/powerpoint/2010/main" val="2789650111"/>
              </p:ext>
            </p:extLst>
          </p:nvPr>
        </p:nvGraphicFramePr>
        <p:xfrm>
          <a:off x="481640" y="1443789"/>
          <a:ext cx="5699154" cy="3994490"/>
        </p:xfrm>
        <a:graphic>
          <a:graphicData uri="http://schemas.openxmlformats.org/drawingml/2006/table">
            <a:tbl>
              <a:tblPr>
                <a:tableStyleId>{21E4AEA4-8DFA-4A89-87EB-49C32662AFE0}</a:tableStyleId>
              </a:tblPr>
              <a:tblGrid>
                <a:gridCol w="4723899">
                  <a:extLst>
                    <a:ext uri="{9D8B030D-6E8A-4147-A177-3AD203B41FA5}">
                      <a16:colId xmlns:a16="http://schemas.microsoft.com/office/drawing/2014/main" val="584426342"/>
                    </a:ext>
                  </a:extLst>
                </a:gridCol>
                <a:gridCol w="975255">
                  <a:extLst>
                    <a:ext uri="{9D8B030D-6E8A-4147-A177-3AD203B41FA5}">
                      <a16:colId xmlns:a16="http://schemas.microsoft.com/office/drawing/2014/main" val="757598105"/>
                    </a:ext>
                  </a:extLst>
                </a:gridCol>
              </a:tblGrid>
              <a:tr h="284038">
                <a:tc>
                  <a:txBody>
                    <a:bodyPr/>
                    <a:lstStyle/>
                    <a:p>
                      <a:pPr algn="l" fontAlgn="b"/>
                      <a:r>
                        <a:rPr lang="en-US" sz="1800" b="1" u="none" strike="noStrike">
                          <a:effectLst/>
                        </a:rPr>
                        <a:t>Step</a:t>
                      </a:r>
                      <a:endParaRPr lang="en-US" sz="18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800" b="1" u="none" strike="noStrike" dirty="0">
                          <a:effectLst/>
                        </a:rPr>
                        <a:t>Minutes</a:t>
                      </a:r>
                      <a:endParaRPr lang="en-US" sz="1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75276681"/>
                  </a:ext>
                </a:extLst>
              </a:tr>
              <a:tr h="336041">
                <a:tc>
                  <a:txBody>
                    <a:bodyPr/>
                    <a:lstStyle/>
                    <a:p>
                      <a:pPr algn="l" fontAlgn="t"/>
                      <a:r>
                        <a:rPr lang="en-US" sz="1800" b="1" u="none" strike="noStrike" dirty="0">
                          <a:effectLst/>
                        </a:rPr>
                        <a:t>Compute Genomes Pairwise Distances</a:t>
                      </a:r>
                      <a:endParaRPr lang="en-US" sz="1800" b="1" i="0" u="none" strike="noStrike" dirty="0">
                        <a:solidFill>
                          <a:srgbClr val="000000"/>
                        </a:solidFill>
                        <a:effectLst/>
                        <a:latin typeface="Verdana" panose="020B0604030504040204" pitchFamily="34" charset="0"/>
                      </a:endParaRPr>
                    </a:p>
                  </a:txBody>
                  <a:tcPr marL="0" marR="0" marT="0" marB="0"/>
                </a:tc>
                <a:tc>
                  <a:txBody>
                    <a:bodyPr/>
                    <a:lstStyle/>
                    <a:p>
                      <a:pPr algn="r" fontAlgn="t"/>
                      <a:r>
                        <a:rPr lang="en-US" sz="1800" b="1" u="none" strike="noStrike" dirty="0">
                          <a:effectLst/>
                        </a:rPr>
                        <a:t>1037</a:t>
                      </a:r>
                      <a:endParaRPr lang="en-US" sz="1800" b="1" i="0" u="none" strike="noStrike" dirty="0">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92824574"/>
                  </a:ext>
                </a:extLst>
              </a:tr>
              <a:tr h="336041">
                <a:tc>
                  <a:txBody>
                    <a:bodyPr/>
                    <a:lstStyle/>
                    <a:p>
                      <a:pPr algn="l" fontAlgn="t"/>
                      <a:r>
                        <a:rPr lang="en-US" sz="1800" u="none" strike="noStrike">
                          <a:effectLst/>
                        </a:rPr>
                        <a:t>Make Clusters</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119</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54116257"/>
                  </a:ext>
                </a:extLst>
              </a:tr>
              <a:tr h="336041">
                <a:tc>
                  <a:txBody>
                    <a:bodyPr/>
                    <a:lstStyle/>
                    <a:p>
                      <a:pPr algn="l" fontAlgn="t"/>
                      <a:r>
                        <a:rPr lang="en-US" sz="1800" b="1" u="none" strike="noStrike" dirty="0">
                          <a:effectLst/>
                        </a:rPr>
                        <a:t>Combine Cluster SNPs</a:t>
                      </a:r>
                      <a:endParaRPr lang="en-US" sz="1800" b="1" i="0" u="none" strike="noStrike" dirty="0">
                        <a:solidFill>
                          <a:srgbClr val="000000"/>
                        </a:solidFill>
                        <a:effectLst/>
                        <a:latin typeface="Verdana" panose="020B0604030504040204" pitchFamily="34" charset="0"/>
                      </a:endParaRPr>
                    </a:p>
                  </a:txBody>
                  <a:tcPr marL="0" marR="0" marT="0" marB="0"/>
                </a:tc>
                <a:tc>
                  <a:txBody>
                    <a:bodyPr/>
                    <a:lstStyle/>
                    <a:p>
                      <a:pPr algn="r" fontAlgn="t"/>
                      <a:r>
                        <a:rPr lang="en-US" sz="1800" b="1" u="none" strike="noStrike" dirty="0">
                          <a:effectLst/>
                        </a:rPr>
                        <a:t>1140</a:t>
                      </a:r>
                      <a:endParaRPr lang="en-US" sz="1800" b="1" i="0" u="none" strike="noStrike" dirty="0">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2530707132"/>
                  </a:ext>
                </a:extLst>
              </a:tr>
              <a:tr h="336041">
                <a:tc>
                  <a:txBody>
                    <a:bodyPr/>
                    <a:lstStyle/>
                    <a:p>
                      <a:pPr algn="l" fontAlgn="t"/>
                      <a:r>
                        <a:rPr lang="en-US" sz="1800" u="none" strike="noStrike">
                          <a:effectLst/>
                        </a:rPr>
                        <a:t>Export Bacterial Variation</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322</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2090577429"/>
                  </a:ext>
                </a:extLst>
              </a:tr>
              <a:tr h="336041">
                <a:tc>
                  <a:txBody>
                    <a:bodyPr/>
                    <a:lstStyle/>
                    <a:p>
                      <a:pPr algn="l" fontAlgn="t"/>
                      <a:r>
                        <a:rPr lang="en-US" sz="1800" u="none" strike="noStrike">
                          <a:effectLst/>
                        </a:rPr>
                        <a:t>Find Implied SNPs</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294</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310116805"/>
                  </a:ext>
                </a:extLst>
              </a:tr>
              <a:tr h="336041">
                <a:tc>
                  <a:txBody>
                    <a:bodyPr/>
                    <a:lstStyle/>
                    <a:p>
                      <a:pPr algn="l" fontAlgn="t"/>
                      <a:r>
                        <a:rPr lang="en-US" sz="1800" u="none" strike="noStrike">
                          <a:effectLst/>
                        </a:rPr>
                        <a:t>Generate VCF</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144</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208019010"/>
                  </a:ext>
                </a:extLst>
              </a:tr>
              <a:tr h="336041">
                <a:tc>
                  <a:txBody>
                    <a:bodyPr/>
                    <a:lstStyle/>
                    <a:p>
                      <a:pPr algn="l" fontAlgn="t"/>
                      <a:r>
                        <a:rPr lang="en-US" sz="1800" u="none" strike="noStrike">
                          <a:effectLst/>
                        </a:rPr>
                        <a:t>SNP Distance trees</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430</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957132706"/>
                  </a:ext>
                </a:extLst>
              </a:tr>
              <a:tr h="336041">
                <a:tc>
                  <a:txBody>
                    <a:bodyPr/>
                    <a:lstStyle/>
                    <a:p>
                      <a:pPr algn="l" fontAlgn="t"/>
                      <a:r>
                        <a:rPr lang="en-US" sz="1800" u="none" strike="noStrike">
                          <a:effectLst/>
                        </a:rPr>
                        <a:t>Finalize Recording</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130</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3994532433"/>
                  </a:ext>
                </a:extLst>
              </a:tr>
              <a:tr h="336041">
                <a:tc>
                  <a:txBody>
                    <a:bodyPr/>
                    <a:lstStyle/>
                    <a:p>
                      <a:pPr algn="l" fontAlgn="t"/>
                      <a:r>
                        <a:rPr lang="en-US" sz="1800" u="none" strike="noStrike">
                          <a:effectLst/>
                        </a:rPr>
                        <a:t>Publish Clusters FTP Directory</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668</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596769661"/>
                  </a:ext>
                </a:extLst>
              </a:tr>
              <a:tr h="336041">
                <a:tc>
                  <a:txBody>
                    <a:bodyPr/>
                    <a:lstStyle/>
                    <a:p>
                      <a:pPr algn="l" fontAlgn="t"/>
                      <a:r>
                        <a:rPr lang="en-US" sz="1800" u="none" strike="noStrike">
                          <a:effectLst/>
                        </a:rPr>
                        <a:t>Variation Group Metadata</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210</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342634767"/>
                  </a:ext>
                </a:extLst>
              </a:tr>
              <a:tr h="350042">
                <a:tc>
                  <a:txBody>
                    <a:bodyPr/>
                    <a:lstStyle/>
                    <a:p>
                      <a:pPr algn="l" fontAlgn="t"/>
                      <a:r>
                        <a:rPr lang="en-US" sz="1800" u="none" strike="noStrike">
                          <a:effectLst/>
                        </a:rPr>
                        <a:t>Publish Clusters FTP Directory</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dirty="0">
                          <a:effectLst/>
                        </a:rPr>
                        <a:t>83 </a:t>
                      </a:r>
                      <a:endParaRPr lang="en-US" sz="1800" b="0" i="0" u="none" strike="noStrike" dirty="0">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017943435"/>
                  </a:ext>
                </a:extLst>
              </a:tr>
            </a:tbl>
          </a:graphicData>
        </a:graphic>
      </p:graphicFrame>
      <p:sp>
        <p:nvSpPr>
          <p:cNvPr id="2" name="TextBox 1">
            <a:extLst>
              <a:ext uri="{FF2B5EF4-FFF2-40B4-BE49-F238E27FC236}">
                <a16:creationId xmlns:a16="http://schemas.microsoft.com/office/drawing/2014/main" id="{031C1CCA-D187-4871-82CB-C4AB195D7938}"/>
              </a:ext>
            </a:extLst>
          </p:cNvPr>
          <p:cNvSpPr txBox="1"/>
          <p:nvPr/>
        </p:nvSpPr>
        <p:spPr>
          <a:xfrm>
            <a:off x="1608794" y="5779613"/>
            <a:ext cx="9370257" cy="369332"/>
          </a:xfrm>
          <a:prstGeom prst="rect">
            <a:avLst/>
          </a:prstGeom>
          <a:noFill/>
        </p:spPr>
        <p:txBody>
          <a:bodyPr wrap="none" rtlCol="0">
            <a:spAutoFit/>
          </a:bodyPr>
          <a:lstStyle/>
          <a:p>
            <a:r>
              <a:rPr lang="en-US" dirty="0"/>
              <a:t>These processes require previous steps to finish before proceeding – there are significant </a:t>
            </a:r>
            <a:r>
              <a:rPr lang="en-US" dirty="0" err="1"/>
              <a:t>timesinks</a:t>
            </a:r>
            <a:endParaRPr lang="en-US" dirty="0"/>
          </a:p>
        </p:txBody>
      </p:sp>
    </p:spTree>
    <p:extLst>
      <p:ext uri="{BB962C8B-B14F-4D97-AF65-F5344CB8AC3E}">
        <p14:creationId xmlns:p14="http://schemas.microsoft.com/office/powerpoint/2010/main" val="2636271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41D8C0-4C00-49ED-BBE4-2A50774B8115}"/>
              </a:ext>
            </a:extLst>
          </p:cNvPr>
          <p:cNvSpPr txBox="1"/>
          <p:nvPr/>
        </p:nvSpPr>
        <p:spPr>
          <a:xfrm>
            <a:off x="982607" y="591310"/>
            <a:ext cx="10558083" cy="5170646"/>
          </a:xfrm>
          <a:prstGeom prst="rect">
            <a:avLst/>
          </a:prstGeom>
          <a:noFill/>
        </p:spPr>
        <p:txBody>
          <a:bodyPr wrap="none" rtlCol="0">
            <a:spAutoFit/>
          </a:bodyPr>
          <a:lstStyle/>
          <a:p>
            <a:r>
              <a:rPr lang="en-US" sz="2400" b="1" u="sng" dirty="0"/>
              <a:t>Reasons</a:t>
            </a:r>
          </a:p>
          <a:p>
            <a:endParaRPr lang="en-US" dirty="0"/>
          </a:p>
          <a:p>
            <a:pPr marL="342900" indent="-342900">
              <a:buAutoNum type="arabicPeriod"/>
            </a:pPr>
            <a:r>
              <a:rPr lang="en-US" dirty="0"/>
              <a:t>SRA processing is not dedicated to PD and competes with other outcomes (ex: Sars-Cov2)</a:t>
            </a:r>
          </a:p>
          <a:p>
            <a:pPr marL="800100" lvl="1" indent="-342900">
              <a:buAutoNum type="arabicPeriod"/>
            </a:pPr>
            <a:r>
              <a:rPr lang="en-US" dirty="0"/>
              <a:t>Numerous SRA issues especially when maintenance is ongoing</a:t>
            </a:r>
          </a:p>
          <a:p>
            <a:pPr marL="342900" indent="-342900">
              <a:buAutoNum type="arabicPeriod"/>
            </a:pPr>
            <a:endParaRPr lang="en-US" dirty="0"/>
          </a:p>
          <a:p>
            <a:pPr marL="342900" indent="-342900">
              <a:buAutoNum type="arabicPeriod"/>
            </a:pPr>
            <a:r>
              <a:rPr lang="en-US" dirty="0"/>
              <a:t>PD processing competes with above</a:t>
            </a:r>
          </a:p>
          <a:p>
            <a:pPr marL="342900" indent="-342900">
              <a:buAutoNum type="arabicPeriod"/>
            </a:pPr>
            <a:endParaRPr lang="en-US" dirty="0"/>
          </a:p>
          <a:p>
            <a:pPr marL="342900" indent="-342900">
              <a:buAutoNum type="arabicPeriod"/>
            </a:pPr>
            <a:r>
              <a:rPr lang="en-US" dirty="0"/>
              <a:t>On prem compute resources have decreased in capacity – less machines need to do more as data increases</a:t>
            </a:r>
          </a:p>
          <a:p>
            <a:pPr marL="342900" indent="-342900">
              <a:buAutoNum type="arabicPeriod"/>
            </a:pPr>
            <a:endParaRPr lang="en-US" dirty="0"/>
          </a:p>
          <a:p>
            <a:pPr marL="342900" indent="-342900">
              <a:buAutoNum type="arabicPeriod"/>
            </a:pPr>
            <a:r>
              <a:rPr lang="en-US" dirty="0"/>
              <a:t>Switch to using cloud computing is taking longer</a:t>
            </a:r>
          </a:p>
          <a:p>
            <a:pPr marL="800100" lvl="1" indent="-342900">
              <a:buAutoNum type="arabicPeriod"/>
            </a:pPr>
            <a:r>
              <a:rPr lang="en-US" dirty="0"/>
              <a:t>Learning as we go – guidance is discovery</a:t>
            </a:r>
          </a:p>
          <a:p>
            <a:pPr marL="800100" lvl="1" indent="-342900">
              <a:buAutoNum type="arabicPeriod"/>
            </a:pPr>
            <a:r>
              <a:rPr lang="en-US" dirty="0"/>
              <a:t>Frequent requests to change direction due to security restrictions</a:t>
            </a:r>
          </a:p>
          <a:p>
            <a:pPr marL="800100" lvl="1" indent="-342900">
              <a:buAutoNum type="arabicPeriod"/>
            </a:pPr>
            <a:endParaRPr lang="en-US" dirty="0"/>
          </a:p>
          <a:p>
            <a:pPr marL="342900" indent="-342900">
              <a:buAutoNum type="arabicPeriod"/>
            </a:pPr>
            <a:r>
              <a:rPr lang="en-US" dirty="0"/>
              <a:t>Frequent outages require manual intervention – take away from new developments</a:t>
            </a:r>
          </a:p>
          <a:p>
            <a:pPr marL="342900" indent="-342900">
              <a:buAutoNum type="arabicPeriod"/>
            </a:pPr>
            <a:endParaRPr lang="en-US" dirty="0"/>
          </a:p>
          <a:p>
            <a:pPr marL="342900" indent="-342900">
              <a:buAutoNum type="arabicPeriod"/>
            </a:pPr>
            <a:r>
              <a:rPr lang="en-US" dirty="0"/>
              <a:t>Largest clusters consume most of the time</a:t>
            </a:r>
          </a:p>
          <a:p>
            <a:pPr marL="342900" indent="-342900">
              <a:buAutoNum type="arabicPeriod"/>
            </a:pPr>
            <a:endParaRPr lang="en-US" dirty="0"/>
          </a:p>
          <a:p>
            <a:pPr marL="342900" indent="-342900">
              <a:buAutoNum type="arabicPeriod"/>
            </a:pPr>
            <a:r>
              <a:rPr lang="en-US" dirty="0"/>
              <a:t>NIAID requests related to antimicrobial resistance means less time can be spent on existing project</a:t>
            </a:r>
          </a:p>
        </p:txBody>
      </p:sp>
    </p:spTree>
    <p:extLst>
      <p:ext uri="{BB962C8B-B14F-4D97-AF65-F5344CB8AC3E}">
        <p14:creationId xmlns:p14="http://schemas.microsoft.com/office/powerpoint/2010/main" val="389372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41D8C0-4C00-49ED-BBE4-2A50774B8115}"/>
              </a:ext>
            </a:extLst>
          </p:cNvPr>
          <p:cNvSpPr txBox="1"/>
          <p:nvPr/>
        </p:nvSpPr>
        <p:spPr>
          <a:xfrm>
            <a:off x="824477" y="584435"/>
            <a:ext cx="8245847" cy="5078313"/>
          </a:xfrm>
          <a:prstGeom prst="rect">
            <a:avLst/>
          </a:prstGeom>
          <a:noFill/>
        </p:spPr>
        <p:txBody>
          <a:bodyPr wrap="none" rtlCol="0">
            <a:spAutoFit/>
          </a:bodyPr>
          <a:lstStyle/>
          <a:p>
            <a:r>
              <a:rPr lang="en-US" b="1" u="sng" dirty="0"/>
              <a:t>What is being done</a:t>
            </a:r>
          </a:p>
          <a:p>
            <a:endParaRPr lang="en-US" dirty="0"/>
          </a:p>
          <a:p>
            <a:pPr marL="342900" indent="-342900">
              <a:buAutoNum type="arabicPeriod"/>
            </a:pPr>
            <a:r>
              <a:rPr lang="en-US" dirty="0"/>
              <a:t>Dedicate majority of pipeline development FTEs to improving the turnaround time</a:t>
            </a:r>
          </a:p>
          <a:p>
            <a:pPr marL="342900" indent="-342900">
              <a:buAutoNum type="arabicPeriod"/>
            </a:pPr>
            <a:endParaRPr lang="en-US" dirty="0"/>
          </a:p>
          <a:p>
            <a:pPr marL="342900" indent="-342900">
              <a:buAutoNum type="arabicPeriod"/>
            </a:pPr>
            <a:r>
              <a:rPr lang="en-US" dirty="0"/>
              <a:t>This will come at a cost – new feature development will be put on back burner</a:t>
            </a:r>
          </a:p>
          <a:p>
            <a:pPr marL="800100" lvl="1" indent="-342900">
              <a:buAutoNum type="arabicPeriod"/>
            </a:pPr>
            <a:r>
              <a:rPr lang="en-US" dirty="0"/>
              <a:t>New organisms</a:t>
            </a:r>
          </a:p>
          <a:p>
            <a:pPr marL="800100" lvl="1" indent="-342900">
              <a:buAutoNum type="arabicPeriod"/>
            </a:pPr>
            <a:r>
              <a:rPr lang="en-US" dirty="0"/>
              <a:t>New genes</a:t>
            </a:r>
          </a:p>
          <a:p>
            <a:pPr marL="800100" lvl="1" indent="-342900">
              <a:buAutoNum type="arabicPeriod"/>
            </a:pPr>
            <a:r>
              <a:rPr lang="en-US" dirty="0"/>
              <a:t>New features in the browser</a:t>
            </a:r>
          </a:p>
          <a:p>
            <a:pPr marL="800100" lvl="1" indent="-342900">
              <a:buAutoNum type="arabicPeriod"/>
            </a:pPr>
            <a:endParaRPr lang="en-US" dirty="0"/>
          </a:p>
          <a:p>
            <a:pPr marL="342900" indent="-342900">
              <a:buAutoNum type="arabicPeriod"/>
            </a:pPr>
            <a:r>
              <a:rPr lang="en-US" dirty="0"/>
              <a:t>New algorithmic improvements</a:t>
            </a:r>
          </a:p>
          <a:p>
            <a:pPr marL="800100" lvl="1" indent="-342900">
              <a:buAutoNum type="arabicPeriod"/>
            </a:pPr>
            <a:r>
              <a:rPr lang="en-US" dirty="0"/>
              <a:t>Some currently being investigated for SNP processing</a:t>
            </a:r>
          </a:p>
          <a:p>
            <a:pPr marL="800100" lvl="1" indent="-342900">
              <a:buAutoNum type="arabicPeriod"/>
            </a:pPr>
            <a:endParaRPr lang="en-US" dirty="0"/>
          </a:p>
          <a:p>
            <a:pPr marL="342900" indent="-342900">
              <a:buAutoNum type="arabicPeriod"/>
            </a:pPr>
            <a:r>
              <a:rPr lang="en-US" dirty="0"/>
              <a:t>New engineering improvements</a:t>
            </a:r>
          </a:p>
          <a:p>
            <a:pPr marL="800100" lvl="1" indent="-342900">
              <a:buAutoNum type="arabicPeriod"/>
            </a:pPr>
            <a:r>
              <a:rPr lang="en-US" dirty="0"/>
              <a:t>Some already done (a few hours shaved off)</a:t>
            </a:r>
          </a:p>
          <a:p>
            <a:pPr marL="800100" lvl="1" indent="-342900">
              <a:buAutoNum type="arabicPeriod"/>
            </a:pPr>
            <a:r>
              <a:rPr lang="en-US" dirty="0"/>
              <a:t>Some under investigation</a:t>
            </a:r>
          </a:p>
          <a:p>
            <a:pPr marL="800100" lvl="1" indent="-342900">
              <a:buAutoNum type="arabicPeriod"/>
            </a:pPr>
            <a:endParaRPr lang="en-US" dirty="0"/>
          </a:p>
          <a:p>
            <a:pPr marL="342900" indent="-342900">
              <a:buAutoNum type="arabicPeriod"/>
            </a:pPr>
            <a:r>
              <a:rPr lang="en-US" dirty="0"/>
              <a:t>Moving more processing to cloud</a:t>
            </a:r>
          </a:p>
          <a:p>
            <a:pPr marL="800100" lvl="1" indent="-342900">
              <a:buAutoNum type="arabicPeriod"/>
            </a:pPr>
            <a:r>
              <a:rPr lang="en-US" dirty="0"/>
              <a:t>No longer competing against existing on-premise processing</a:t>
            </a:r>
          </a:p>
        </p:txBody>
      </p:sp>
    </p:spTree>
    <p:extLst>
      <p:ext uri="{BB962C8B-B14F-4D97-AF65-F5344CB8AC3E}">
        <p14:creationId xmlns:p14="http://schemas.microsoft.com/office/powerpoint/2010/main" val="3585381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DFFF0F-7D3F-4C1A-9C9A-72B38CC69EB0}"/>
              </a:ext>
            </a:extLst>
          </p:cNvPr>
          <p:cNvSpPr>
            <a:spLocks noChangeArrowheads="1"/>
          </p:cNvSpPr>
          <p:nvPr/>
        </p:nvSpPr>
        <p:spPr bwMode="auto">
          <a:xfrm>
            <a:off x="545619" y="853467"/>
            <a:ext cx="3030992" cy="63401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ja-JP" sz="1400">
                <a:solidFill>
                  <a:prstClr val="black"/>
                </a:solidFill>
                <a:highlight>
                  <a:srgbClr val="00FFFF"/>
                </a:highlight>
                <a:latin typeface="Aharoni" panose="02010803020104030203" pitchFamily="2" charset="-79"/>
                <a:cs typeface="Aharoni" panose="02010803020104030203" pitchFamily="2" charset="-79"/>
              </a:rPr>
              <a:t>Richa Agarwala</a:t>
            </a:r>
          </a:p>
          <a:p>
            <a:r>
              <a:rPr lang="en-US" altLang="ja-JP" sz="1400">
                <a:solidFill>
                  <a:prstClr val="black"/>
                </a:solidFill>
                <a:latin typeface="Aharoni" panose="02010803020104030203" pitchFamily="2" charset="-79"/>
                <a:cs typeface="Aharoni" panose="02010803020104030203" pitchFamily="2" charset="-79"/>
              </a:rPr>
              <a:t>Victor Ananiev</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Azat Badretdin</a:t>
            </a:r>
          </a:p>
          <a:p>
            <a:r>
              <a:rPr lang="en-US" altLang="ja-JP" sz="1400" dirty="0" err="1">
                <a:solidFill>
                  <a:prstClr val="black"/>
                </a:solidFill>
                <a:highlight>
                  <a:srgbClr val="00FF00"/>
                </a:highlight>
                <a:latin typeface="Aharoni" panose="02010803020104030203" pitchFamily="2" charset="-79"/>
                <a:cs typeface="Aharoni" panose="02010803020104030203" pitchFamily="2" charset="-79"/>
              </a:rPr>
              <a:t>Slava</a:t>
            </a:r>
            <a:r>
              <a:rPr lang="en-US" altLang="ja-JP" sz="1400" dirty="0">
                <a:solidFill>
                  <a:prstClr val="black"/>
                </a:solidFill>
                <a:highlight>
                  <a:srgbClr val="00FF00"/>
                </a:highlight>
                <a:latin typeface="Aharoni" panose="02010803020104030203" pitchFamily="2" charset="-79"/>
                <a:cs typeface="Aharoni" panose="02010803020104030203" pitchFamily="2" charset="-79"/>
              </a:rPr>
              <a:t> Brover</a:t>
            </a:r>
          </a:p>
          <a:p>
            <a:r>
              <a:rPr lang="en-US" altLang="ja-JP" sz="1400">
                <a:solidFill>
                  <a:prstClr val="black"/>
                </a:solidFill>
                <a:latin typeface="Aharoni" panose="02010803020104030203" pitchFamily="2" charset="-79"/>
                <a:cs typeface="Aharoni" panose="02010803020104030203" pitchFamily="2" charset="-79"/>
              </a:rPr>
              <a:t>Joshua Cherry</a:t>
            </a:r>
          </a:p>
          <a:p>
            <a:r>
              <a:rPr lang="en-US" altLang="ja-JP" sz="1400">
                <a:solidFill>
                  <a:prstClr val="black"/>
                </a:solidFill>
                <a:latin typeface="Aharoni" panose="02010803020104030203" pitchFamily="2" charset="-79"/>
                <a:cs typeface="Aharoni" panose="02010803020104030203" pitchFamily="2" charset="-79"/>
              </a:rPr>
              <a:t>Jinna Choi</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a:solidFill>
                  <a:prstClr val="black"/>
                </a:solidFill>
                <a:latin typeface="Aharoni" panose="02010803020104030203" pitchFamily="2" charset="-79"/>
                <a:cs typeface="Aharoni" panose="02010803020104030203" pitchFamily="2" charset="-79"/>
              </a:rPr>
              <a:t>Vyacheslav Chetvernin</a:t>
            </a:r>
          </a:p>
          <a:p>
            <a:r>
              <a:rPr lang="en-US" altLang="ja-JP" sz="1400">
                <a:solidFill>
                  <a:prstClr val="black"/>
                </a:solidFill>
                <a:latin typeface="Aharoni" panose="02010803020104030203" pitchFamily="2" charset="-79"/>
                <a:cs typeface="Aharoni" panose="02010803020104030203" pitchFamily="2" charset="-79"/>
              </a:rPr>
              <a:t>Pavan Chilamakuri</a:t>
            </a:r>
          </a:p>
          <a:p>
            <a:r>
              <a:rPr lang="en-US" altLang="ja-JP" sz="1400">
                <a:solidFill>
                  <a:prstClr val="black"/>
                </a:solidFill>
                <a:latin typeface="Aharoni" panose="02010803020104030203" pitchFamily="2" charset="-79"/>
                <a:cs typeface="Aharoni" panose="02010803020104030203" pitchFamily="2" charset="-79"/>
              </a:rPr>
              <a:t>Robert Cohen</a:t>
            </a:r>
          </a:p>
          <a:p>
            <a:r>
              <a:rPr lang="en-US" altLang="ja-JP" sz="1400">
                <a:solidFill>
                  <a:prstClr val="black"/>
                </a:solidFill>
                <a:highlight>
                  <a:srgbClr val="00FF00"/>
                </a:highlight>
                <a:latin typeface="Aharoni" panose="02010803020104030203" pitchFamily="2" charset="-79"/>
                <a:cs typeface="Aharoni" panose="02010803020104030203" pitchFamily="2" charset="-79"/>
              </a:rPr>
              <a:t>DeAnne Cravaritis</a:t>
            </a:r>
            <a:endParaRPr lang="en-US" altLang="ja-JP" sz="1400" dirty="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a:solidFill>
                  <a:prstClr val="black"/>
                </a:solidFill>
                <a:latin typeface="Aharoni" panose="02010803020104030203" pitchFamily="2" charset="-79"/>
                <a:cs typeface="Aharoni" panose="02010803020104030203" pitchFamily="2" charset="-79"/>
              </a:rPr>
              <a:t>Michael DiCuccio</a:t>
            </a:r>
          </a:p>
          <a:p>
            <a:r>
              <a:rPr lang="en-US" altLang="ja-JP" sz="1400">
                <a:solidFill>
                  <a:prstClr val="black"/>
                </a:solidFill>
                <a:latin typeface="Aharoni" panose="02010803020104030203" pitchFamily="2" charset="-79"/>
                <a:cs typeface="Aharoni" panose="02010803020104030203" pitchFamily="2" charset="-79"/>
              </a:rPr>
              <a:t>Olga Ermoleava</a:t>
            </a:r>
          </a:p>
          <a:p>
            <a:r>
              <a:rPr lang="en-US" altLang="ja-JP" sz="1400">
                <a:solidFill>
                  <a:prstClr val="black"/>
                </a:solidFill>
                <a:highlight>
                  <a:srgbClr val="00FF00"/>
                </a:highlight>
                <a:latin typeface="Aharoni" panose="02010803020104030203" pitchFamily="2" charset="-79"/>
                <a:cs typeface="Aharoni" panose="02010803020104030203" pitchFamily="2" charset="-79"/>
              </a:rPr>
              <a:t>Boris Fedorov</a:t>
            </a:r>
            <a:endParaRPr lang="en-US" altLang="ja-JP" sz="1400" dirty="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a:solidFill>
                  <a:prstClr val="black"/>
                </a:solidFill>
                <a:highlight>
                  <a:srgbClr val="00FF00"/>
                </a:highlight>
                <a:latin typeface="Aharoni" panose="02010803020104030203" pitchFamily="2" charset="-79"/>
                <a:cs typeface="Aharoni" panose="02010803020104030203" pitchFamily="2" charset="-79"/>
              </a:rPr>
              <a:t>Mike Feldgarden</a:t>
            </a:r>
          </a:p>
          <a:p>
            <a:r>
              <a:rPr lang="en-US" altLang="ja-JP" sz="1400">
                <a:solidFill>
                  <a:prstClr val="black"/>
                </a:solidFill>
                <a:latin typeface="Aharoni" panose="02010803020104030203" pitchFamily="2" charset="-79"/>
                <a:cs typeface="Aharoni" panose="02010803020104030203" pitchFamily="2" charset="-79"/>
              </a:rPr>
              <a:t>Lewis Geer</a:t>
            </a:r>
          </a:p>
          <a:p>
            <a:r>
              <a:rPr lang="en-US" altLang="ja-JP" sz="1400">
                <a:solidFill>
                  <a:prstClr val="black"/>
                </a:solidFill>
                <a:latin typeface="Aharoni" panose="02010803020104030203" pitchFamily="2" charset="-79"/>
                <a:cs typeface="Aharoni" panose="02010803020104030203" pitchFamily="2" charset="-79"/>
              </a:rPr>
              <a:t>Renata Geer</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a:solidFill>
                  <a:prstClr val="black"/>
                </a:solidFill>
                <a:highlight>
                  <a:srgbClr val="00FF00"/>
                </a:highlight>
                <a:latin typeface="Aharoni" panose="02010803020104030203" pitchFamily="2" charset="-79"/>
                <a:cs typeface="Aharoni" panose="02010803020104030203" pitchFamily="2" charset="-79"/>
              </a:rPr>
              <a:t>Dan Haft</a:t>
            </a:r>
          </a:p>
          <a:p>
            <a:r>
              <a:rPr lang="en-US" altLang="ja-JP" sz="1400">
                <a:solidFill>
                  <a:prstClr val="black"/>
                </a:solidFill>
                <a:latin typeface="Aharoni" panose="02010803020104030203" pitchFamily="2" charset="-79"/>
                <a:cs typeface="Aharoni" panose="02010803020104030203" pitchFamily="2" charset="-79"/>
              </a:rPr>
              <a:t>Lianyi Han</a:t>
            </a:r>
          </a:p>
          <a:p>
            <a:r>
              <a:rPr lang="en-US" altLang="ja-JP" sz="1400">
                <a:solidFill>
                  <a:prstClr val="black"/>
                </a:solidFill>
                <a:latin typeface="Aharoni" panose="02010803020104030203" pitchFamily="2" charset="-79"/>
                <a:cs typeface="Aharoni" panose="02010803020104030203" pitchFamily="2" charset="-79"/>
              </a:rPr>
              <a:t>Avi Kimchi</a:t>
            </a:r>
          </a:p>
          <a:p>
            <a:r>
              <a:rPr lang="en-US" altLang="ja-JP" sz="1400">
                <a:solidFill>
                  <a:prstClr val="black"/>
                </a:solidFill>
                <a:latin typeface="Aharoni" panose="02010803020104030203" pitchFamily="2" charset="-79"/>
                <a:cs typeface="Aharoni" panose="02010803020104030203" pitchFamily="2" charset="-79"/>
              </a:rPr>
              <a:t>Michel Kimelman</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William Klimke</a:t>
            </a:r>
          </a:p>
          <a:p>
            <a:r>
              <a:rPr lang="en-US" altLang="ja-JP" sz="1400">
                <a:solidFill>
                  <a:prstClr val="black"/>
                </a:solidFill>
                <a:latin typeface="Aharoni" panose="02010803020104030203" pitchFamily="2" charset="-79"/>
                <a:cs typeface="Aharoni" panose="02010803020104030203" pitchFamily="2" charset="-79"/>
              </a:rPr>
              <a:t>Alex Kotliarov</a:t>
            </a:r>
          </a:p>
          <a:p>
            <a:r>
              <a:rPr lang="en-US" altLang="ja-JP" sz="1400">
                <a:solidFill>
                  <a:prstClr val="black"/>
                </a:solidFill>
                <a:latin typeface="Aharoni" panose="02010803020104030203" pitchFamily="2" charset="-79"/>
                <a:cs typeface="Aharoni" panose="02010803020104030203" pitchFamily="2" charset="-79"/>
              </a:rPr>
              <a:t>Valerii Lashmanov</a:t>
            </a:r>
          </a:p>
          <a:p>
            <a:r>
              <a:rPr lang="en-US" sz="1400">
                <a:solidFill>
                  <a:prstClr val="black"/>
                </a:solidFill>
                <a:highlight>
                  <a:srgbClr val="00FF00"/>
                </a:highlight>
                <a:latin typeface="Aharoni" panose="02010803020104030203" pitchFamily="2" charset="-79"/>
                <a:cs typeface="Aharoni" panose="02010803020104030203" pitchFamily="2" charset="-79"/>
              </a:rPr>
              <a:t>Aleksandr Morgulis</a:t>
            </a:r>
            <a:endParaRPr lang="en-US" altLang="ja-JP" sz="140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a:solidFill>
                  <a:prstClr val="black"/>
                </a:solidFill>
                <a:highlight>
                  <a:srgbClr val="00FF00"/>
                </a:highlight>
                <a:latin typeface="Aharoni" panose="02010803020104030203" pitchFamily="2" charset="-79"/>
                <a:cs typeface="Aharoni" panose="02010803020104030203" pitchFamily="2" charset="-79"/>
              </a:rPr>
              <a:t>Eyal Moses</a:t>
            </a:r>
          </a:p>
          <a:p>
            <a:r>
              <a:rPr lang="en-US" altLang="ja-JP" sz="1400">
                <a:solidFill>
                  <a:prstClr val="black"/>
                </a:solidFill>
                <a:latin typeface="Aharoni" panose="02010803020104030203" pitchFamily="2" charset="-79"/>
                <a:cs typeface="Aharoni" panose="02010803020104030203" pitchFamily="2" charset="-79"/>
              </a:rPr>
              <a:t>Chris O'Sullivan</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Arjun Prasad</a:t>
            </a:r>
          </a:p>
          <a:p>
            <a:endParaRPr lang="en-US" altLang="ja-JP" sz="1400" dirty="0">
              <a:solidFill>
                <a:prstClr val="black"/>
              </a:solidFill>
              <a:latin typeface="Aharoni" panose="02010803020104030203" pitchFamily="2" charset="-79"/>
              <a:cs typeface="Aharoni" panose="02010803020104030203" pitchFamily="2" charset="-79"/>
            </a:endParaRPr>
          </a:p>
          <a:p>
            <a:endParaRPr lang="en-US" altLang="ja-JP" sz="1400" dirty="0">
              <a:solidFill>
                <a:prstClr val="black"/>
              </a:solidFill>
              <a:latin typeface="Aharoni" panose="02010803020104030203" pitchFamily="2" charset="-79"/>
              <a:cs typeface="Aharoni" panose="02010803020104030203" pitchFamily="2" charset="-79"/>
            </a:endParaRPr>
          </a:p>
        </p:txBody>
      </p:sp>
      <p:sp>
        <p:nvSpPr>
          <p:cNvPr id="11" name="TextBox 6">
            <a:extLst>
              <a:ext uri="{FF2B5EF4-FFF2-40B4-BE49-F238E27FC236}">
                <a16:creationId xmlns:a16="http://schemas.microsoft.com/office/drawing/2014/main" id="{E4F36FD2-2688-4446-A685-D9526E618FAA}"/>
              </a:ext>
            </a:extLst>
          </p:cNvPr>
          <p:cNvSpPr txBox="1">
            <a:spLocks noChangeArrowheads="1"/>
          </p:cNvSpPr>
          <p:nvPr/>
        </p:nvSpPr>
        <p:spPr bwMode="auto">
          <a:xfrm>
            <a:off x="6362935" y="4728891"/>
            <a:ext cx="5027044"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0" algn="ctr" eaLnBrk="1" hangingPunct="1"/>
            <a:r>
              <a:rPr lang="en-US" sz="1200" dirty="0">
                <a:latin typeface="Aharoni" panose="02010803020104030203" pitchFamily="2" charset="-79"/>
                <a:cs typeface="Aharoni" panose="02010803020104030203" pitchFamily="2" charset="-79"/>
              </a:rPr>
              <a:t>This work was supported in part by the National Center for Biotechnology Information of the National Library of Medicine (NLM), National Institutes of Health, as well in part by the National Institute of Allergy and Infectious Diseases,</a:t>
            </a:r>
          </a:p>
          <a:p>
            <a:pPr marL="0" indent="0" algn="ctr" eaLnBrk="1" hangingPunct="1"/>
            <a:r>
              <a:rPr lang="en-US" sz="1200" dirty="0">
                <a:latin typeface="Aharoni" panose="02010803020104030203" pitchFamily="2" charset="-79"/>
                <a:cs typeface="Aharoni" panose="02010803020104030203" pitchFamily="2" charset="-79"/>
              </a:rPr>
              <a:t>National Institutes of Health</a:t>
            </a:r>
          </a:p>
          <a:p>
            <a:pPr marL="0" indent="0" algn="ctr" eaLnBrk="1" hangingPunct="1"/>
            <a:endParaRPr lang="en-US" sz="1200" dirty="0">
              <a:latin typeface="Aharoni" panose="02010803020104030203" pitchFamily="2" charset="-79"/>
              <a:cs typeface="Aharoni" panose="02010803020104030203" pitchFamily="2" charset="-79"/>
            </a:endParaRPr>
          </a:p>
        </p:txBody>
      </p:sp>
      <p:sp>
        <p:nvSpPr>
          <p:cNvPr id="13" name="Rectangle 12">
            <a:extLst>
              <a:ext uri="{FF2B5EF4-FFF2-40B4-BE49-F238E27FC236}">
                <a16:creationId xmlns:a16="http://schemas.microsoft.com/office/drawing/2014/main" id="{9E1C09F8-C9FB-4BF5-AE4F-451B96B4AFD7}"/>
              </a:ext>
            </a:extLst>
          </p:cNvPr>
          <p:cNvSpPr/>
          <p:nvPr/>
        </p:nvSpPr>
        <p:spPr>
          <a:xfrm>
            <a:off x="3384060" y="853467"/>
            <a:ext cx="3379838" cy="5693866"/>
          </a:xfrm>
          <a:prstGeom prst="rect">
            <a:avLst/>
          </a:prstGeom>
        </p:spPr>
        <p:txBody>
          <a:bodyPr wrap="square">
            <a:spAutoFit/>
          </a:bodyPr>
          <a:lstStyle/>
          <a:p>
            <a:r>
              <a:rPr lang="en-US" altLang="ja-JP" sz="1400" dirty="0">
                <a:solidFill>
                  <a:prstClr val="black"/>
                </a:solidFill>
                <a:latin typeface="Aharoni" panose="02010803020104030203" pitchFamily="2" charset="-79"/>
                <a:cs typeface="Aharoni" panose="02010803020104030203" pitchFamily="2" charset="-79"/>
              </a:rPr>
              <a:t>Edward Rice</a:t>
            </a:r>
          </a:p>
          <a:p>
            <a:r>
              <a:rPr lang="en-US" altLang="ja-JP" sz="1400" dirty="0">
                <a:solidFill>
                  <a:prstClr val="black"/>
                </a:solidFill>
                <a:latin typeface="Aharoni" panose="02010803020104030203" pitchFamily="2" charset="-79"/>
                <a:cs typeface="Aharoni" panose="02010803020104030203" pitchFamily="2" charset="-79"/>
              </a:rPr>
              <a:t>Kirill </a:t>
            </a:r>
            <a:r>
              <a:rPr lang="en-US" altLang="ja-JP" sz="1400" dirty="0" err="1">
                <a:solidFill>
                  <a:prstClr val="black"/>
                </a:solidFill>
                <a:latin typeface="Aharoni" panose="02010803020104030203" pitchFamily="2" charset="-79"/>
                <a:cs typeface="Aharoni" panose="02010803020104030203" pitchFamily="2" charset="-79"/>
              </a:rPr>
              <a:t>Rotmistrovskyy</a:t>
            </a:r>
            <a:endParaRPr lang="en-US" altLang="ja-JP" sz="1400" dirty="0">
              <a:solidFill>
                <a:prstClr val="black"/>
              </a:solidFill>
              <a:latin typeface="Aharoni" panose="02010803020104030203" pitchFamily="2" charset="-79"/>
              <a:cs typeface="Aharoni" panose="02010803020104030203" pitchFamily="2" charset="-79"/>
            </a:endParaRPr>
          </a:p>
          <a:p>
            <a:r>
              <a:rPr lang="en-US" sz="1400" dirty="0">
                <a:solidFill>
                  <a:prstClr val="black"/>
                </a:solidFill>
                <a:latin typeface="Aharoni" panose="02010803020104030203" pitchFamily="2" charset="-79"/>
                <a:cs typeface="Aharoni" panose="02010803020104030203" pitchFamily="2" charset="-79"/>
              </a:rPr>
              <a:t>Alejandro A. Schaffer</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Nadya Serova</a:t>
            </a:r>
          </a:p>
          <a:p>
            <a:r>
              <a:rPr lang="en-US" altLang="ja-JP" sz="1400" dirty="0">
                <a:solidFill>
                  <a:prstClr val="black"/>
                </a:solidFill>
                <a:latin typeface="Aharoni" panose="02010803020104030203" pitchFamily="2" charset="-79"/>
                <a:cs typeface="Aharoni" panose="02010803020104030203" pitchFamily="2" charset="-79"/>
              </a:rPr>
              <a:t>Sergey </a:t>
            </a:r>
            <a:r>
              <a:rPr lang="en-US" altLang="ja-JP" sz="1400" dirty="0" err="1">
                <a:solidFill>
                  <a:prstClr val="black"/>
                </a:solidFill>
                <a:latin typeface="Aharoni" panose="02010803020104030203" pitchFamily="2" charset="-79"/>
                <a:cs typeface="Aharoni" panose="02010803020104030203" pitchFamily="2" charset="-79"/>
              </a:rPr>
              <a:t>Shiryev</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Martin Shumway</a:t>
            </a:r>
          </a:p>
          <a:p>
            <a:r>
              <a:rPr lang="en-US" altLang="ja-JP" sz="1400" dirty="0">
                <a:solidFill>
                  <a:prstClr val="black"/>
                </a:solidFill>
                <a:latin typeface="Aharoni" panose="02010803020104030203" pitchFamily="2" charset="-79"/>
                <a:cs typeface="Aharoni" panose="02010803020104030203" pitchFamily="2" charset="-79"/>
              </a:rPr>
              <a:t>Oleg </a:t>
            </a:r>
            <a:r>
              <a:rPr lang="en-US" altLang="ja-JP" sz="1400" dirty="0" err="1">
                <a:solidFill>
                  <a:prstClr val="black"/>
                </a:solidFill>
                <a:latin typeface="Aharoni" panose="02010803020104030203" pitchFamily="2" charset="-79"/>
                <a:cs typeface="Aharoni" panose="02010803020104030203" pitchFamily="2" charset="-79"/>
              </a:rPr>
              <a:t>Shutov</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Douglas </a:t>
            </a:r>
            <a:r>
              <a:rPr lang="en-US" altLang="ja-JP" sz="1400" dirty="0" err="1">
                <a:solidFill>
                  <a:prstClr val="black"/>
                </a:solidFill>
                <a:latin typeface="Aharoni" panose="02010803020104030203" pitchFamily="2" charset="-79"/>
                <a:cs typeface="Aharoni" panose="02010803020104030203" pitchFamily="2" charset="-79"/>
              </a:rPr>
              <a:t>Slotta</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highlight>
                  <a:srgbClr val="00FFFF"/>
                </a:highlight>
                <a:latin typeface="Aharoni" panose="02010803020104030203" pitchFamily="2" charset="-79"/>
                <a:cs typeface="Aharoni" panose="02010803020104030203" pitchFamily="2" charset="-79"/>
              </a:rPr>
              <a:t>Alexandre </a:t>
            </a:r>
            <a:r>
              <a:rPr lang="en-US" altLang="ja-JP" sz="1400" dirty="0" err="1">
                <a:solidFill>
                  <a:prstClr val="black"/>
                </a:solidFill>
                <a:highlight>
                  <a:srgbClr val="00FFFF"/>
                </a:highlight>
                <a:latin typeface="Aharoni" panose="02010803020104030203" pitchFamily="2" charset="-79"/>
                <a:cs typeface="Aharoni" panose="02010803020104030203" pitchFamily="2" charset="-79"/>
              </a:rPr>
              <a:t>Souvorov</a:t>
            </a:r>
            <a:endParaRPr lang="en-US" altLang="ja-JP" sz="1400" dirty="0">
              <a:solidFill>
                <a:prstClr val="black"/>
              </a:solidFill>
              <a:highlight>
                <a:srgbClr val="00FFFF"/>
              </a:highlight>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Tatiana </a:t>
            </a:r>
            <a:r>
              <a:rPr lang="en-US" altLang="ja-JP" sz="1400" dirty="0" err="1">
                <a:solidFill>
                  <a:prstClr val="black"/>
                </a:solidFill>
                <a:latin typeface="Aharoni" panose="02010803020104030203" pitchFamily="2" charset="-79"/>
                <a:cs typeface="Aharoni" panose="02010803020104030203" pitchFamily="2" charset="-79"/>
              </a:rPr>
              <a:t>Tatusova</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Francoise </a:t>
            </a:r>
            <a:r>
              <a:rPr lang="en-US" altLang="ja-JP" sz="1400" dirty="0" err="1">
                <a:solidFill>
                  <a:prstClr val="black"/>
                </a:solidFill>
                <a:latin typeface="Aharoni" panose="02010803020104030203" pitchFamily="2" charset="-79"/>
                <a:cs typeface="Aharoni" panose="02010803020104030203" pitchFamily="2" charset="-79"/>
              </a:rPr>
              <a:t>Thibaud</a:t>
            </a:r>
            <a:r>
              <a:rPr lang="en-US" altLang="ja-JP" sz="1400" dirty="0">
                <a:solidFill>
                  <a:prstClr val="black"/>
                </a:solidFill>
                <a:latin typeface="Aharoni" panose="02010803020104030203" pitchFamily="2" charset="-79"/>
                <a:cs typeface="Aharoni" panose="02010803020104030203" pitchFamily="2" charset="-79"/>
              </a:rPr>
              <a:t>-Nissen</a:t>
            </a:r>
          </a:p>
          <a:p>
            <a:r>
              <a:rPr lang="en-US" sz="1400" dirty="0">
                <a:solidFill>
                  <a:prstClr val="black"/>
                </a:solidFill>
                <a:latin typeface="Aharoni" panose="02010803020104030203" pitchFamily="2" charset="-79"/>
                <a:cs typeface="Aharoni" panose="02010803020104030203" pitchFamily="2" charset="-79"/>
              </a:rPr>
              <a:t>Igor Tolstoy</a:t>
            </a:r>
          </a:p>
          <a:p>
            <a:r>
              <a:rPr lang="en-US" sz="1400" dirty="0">
                <a:solidFill>
                  <a:prstClr val="black"/>
                </a:solidFill>
                <a:highlight>
                  <a:srgbClr val="00FF00"/>
                </a:highlight>
                <a:latin typeface="Aharoni" panose="02010803020104030203" pitchFamily="2" charset="-79"/>
                <a:cs typeface="Aharoni" panose="02010803020104030203" pitchFamily="2" charset="-79"/>
              </a:rPr>
              <a:t>Ed Wachtel</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Lukas Wagner</a:t>
            </a:r>
          </a:p>
          <a:p>
            <a:r>
              <a:rPr lang="en-US" sz="1400" dirty="0">
                <a:solidFill>
                  <a:prstClr val="black"/>
                </a:solidFill>
                <a:highlight>
                  <a:srgbClr val="00FF00"/>
                </a:highlight>
                <a:latin typeface="Aharoni" panose="02010803020104030203" pitchFamily="2" charset="-79"/>
                <a:cs typeface="Aharoni" panose="02010803020104030203" pitchFamily="2" charset="-79"/>
              </a:rPr>
              <a:t>Jay Worley</a:t>
            </a:r>
          </a:p>
          <a:p>
            <a:r>
              <a:rPr lang="en-US" sz="1400" dirty="0" err="1">
                <a:solidFill>
                  <a:prstClr val="black"/>
                </a:solidFill>
                <a:latin typeface="Aharoni" panose="02010803020104030203" pitchFamily="2" charset="-79"/>
                <a:cs typeface="Aharoni" panose="02010803020104030203" pitchFamily="2" charset="-79"/>
              </a:rPr>
              <a:t>Hlavina</a:t>
            </a:r>
            <a:r>
              <a:rPr lang="en-US" sz="1400" dirty="0">
                <a:solidFill>
                  <a:prstClr val="black"/>
                </a:solidFill>
                <a:latin typeface="Aharoni" panose="02010803020104030203" pitchFamily="2" charset="-79"/>
                <a:cs typeface="Aharoni" panose="02010803020104030203" pitchFamily="2" charset="-79"/>
              </a:rPr>
              <a:t> </a:t>
            </a:r>
            <a:r>
              <a:rPr lang="en-US" sz="1400" dirty="0" err="1">
                <a:solidFill>
                  <a:prstClr val="black"/>
                </a:solidFill>
                <a:latin typeface="Aharoni" panose="02010803020104030203" pitchFamily="2" charset="-79"/>
                <a:cs typeface="Aharoni" panose="02010803020104030203" pitchFamily="2" charset="-79"/>
              </a:rPr>
              <a:t>Wratko</a:t>
            </a:r>
            <a:endParaRPr lang="en-US" sz="1400" dirty="0">
              <a:solidFill>
                <a:prstClr val="black"/>
              </a:solidFill>
              <a:latin typeface="Aharoni" panose="02010803020104030203" pitchFamily="2" charset="-79"/>
              <a:cs typeface="Aharoni" panose="02010803020104030203" pitchFamily="2" charset="-79"/>
            </a:endParaRPr>
          </a:p>
          <a:p>
            <a:r>
              <a:rPr lang="en-US" altLang="ja-JP" sz="1400" dirty="0" err="1">
                <a:solidFill>
                  <a:prstClr val="black"/>
                </a:solidFill>
                <a:latin typeface="Aharoni" panose="02010803020104030203" pitchFamily="2" charset="-79"/>
                <a:cs typeface="Aharoni" panose="02010803020104030203" pitchFamily="2" charset="-79"/>
              </a:rPr>
              <a:t>Chunlin</a:t>
            </a:r>
            <a:r>
              <a:rPr lang="en-US" altLang="ja-JP" sz="1400" dirty="0">
                <a:solidFill>
                  <a:prstClr val="black"/>
                </a:solidFill>
                <a:latin typeface="Aharoni" panose="02010803020104030203" pitchFamily="2" charset="-79"/>
                <a:cs typeface="Aharoni" panose="02010803020104030203" pitchFamily="2" charset="-79"/>
              </a:rPr>
              <a:t> Xiao</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Alexander </a:t>
            </a:r>
            <a:r>
              <a:rPr lang="en-US" altLang="ja-JP" sz="1400" dirty="0" err="1">
                <a:solidFill>
                  <a:prstClr val="black"/>
                </a:solidFill>
                <a:highlight>
                  <a:srgbClr val="00FF00"/>
                </a:highlight>
                <a:latin typeface="Aharoni" panose="02010803020104030203" pitchFamily="2" charset="-79"/>
                <a:cs typeface="Aharoni" panose="02010803020104030203" pitchFamily="2" charset="-79"/>
              </a:rPr>
              <a:t>Zasypkin</a:t>
            </a:r>
            <a:endParaRPr lang="en-US" sz="1400" dirty="0">
              <a:solidFill>
                <a:prstClr val="black"/>
              </a:solidFill>
              <a:highlight>
                <a:srgbClr val="00FF00"/>
              </a:highlight>
              <a:latin typeface="Aharoni" panose="02010803020104030203" pitchFamily="2" charset="-79"/>
              <a:cs typeface="Aharoni" panose="02010803020104030203" pitchFamily="2" charset="-79"/>
            </a:endParaRPr>
          </a:p>
          <a:p>
            <a:r>
              <a:rPr lang="en-US" sz="1400" dirty="0">
                <a:solidFill>
                  <a:prstClr val="black"/>
                </a:solidFill>
                <a:latin typeface="Aharoni" panose="02010803020104030203" pitchFamily="2" charset="-79"/>
                <a:cs typeface="Aharoni" panose="02010803020104030203" pitchFamily="2" charset="-79"/>
              </a:rPr>
              <a:t>Eugene </a:t>
            </a:r>
            <a:r>
              <a:rPr lang="en-US" sz="1400" dirty="0" err="1">
                <a:solidFill>
                  <a:prstClr val="black"/>
                </a:solidFill>
                <a:latin typeface="Aharoni" panose="02010803020104030203" pitchFamily="2" charset="-79"/>
                <a:cs typeface="Aharoni" panose="02010803020104030203" pitchFamily="2" charset="-79"/>
              </a:rPr>
              <a:t>Yaschenko</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Mingzhang Yang</a:t>
            </a:r>
          </a:p>
          <a:p>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David Lipman</a:t>
            </a:r>
          </a:p>
          <a:p>
            <a:r>
              <a:rPr lang="en-US" altLang="ja-JP" sz="1400" dirty="0">
                <a:solidFill>
                  <a:prstClr val="black"/>
                </a:solidFill>
                <a:latin typeface="Aharoni" panose="02010803020104030203" pitchFamily="2" charset="-79"/>
                <a:cs typeface="Aharoni" panose="02010803020104030203" pitchFamily="2" charset="-79"/>
              </a:rPr>
              <a:t>James </a:t>
            </a:r>
            <a:r>
              <a:rPr lang="en-US" altLang="ja-JP" sz="1400" dirty="0" err="1">
                <a:solidFill>
                  <a:prstClr val="black"/>
                </a:solidFill>
                <a:latin typeface="Aharoni" panose="02010803020104030203" pitchFamily="2" charset="-79"/>
                <a:cs typeface="Aharoni" panose="02010803020104030203" pitchFamily="2" charset="-79"/>
              </a:rPr>
              <a:t>Ostell</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Kim Pruitt</a:t>
            </a:r>
          </a:p>
          <a:p>
            <a:r>
              <a:rPr lang="en-US" altLang="ja-JP" sz="1400" dirty="0">
                <a:solidFill>
                  <a:prstClr val="black"/>
                </a:solidFill>
                <a:latin typeface="Aharoni" panose="02010803020104030203" pitchFamily="2" charset="-79"/>
                <a:cs typeface="Aharoni" panose="02010803020104030203" pitchFamily="2" charset="-79"/>
              </a:rPr>
              <a:t>Stephen Sherry</a:t>
            </a:r>
          </a:p>
        </p:txBody>
      </p:sp>
      <p:sp>
        <p:nvSpPr>
          <p:cNvPr id="14" name="TextBox 13">
            <a:extLst>
              <a:ext uri="{FF2B5EF4-FFF2-40B4-BE49-F238E27FC236}">
                <a16:creationId xmlns:a16="http://schemas.microsoft.com/office/drawing/2014/main" id="{398044D6-119C-43CB-B249-9C2CA47D5684}"/>
              </a:ext>
            </a:extLst>
          </p:cNvPr>
          <p:cNvSpPr txBox="1"/>
          <p:nvPr/>
        </p:nvSpPr>
        <p:spPr>
          <a:xfrm>
            <a:off x="6542644" y="3956889"/>
            <a:ext cx="4145494" cy="523220"/>
          </a:xfrm>
          <a:prstGeom prst="rect">
            <a:avLst/>
          </a:prstGeom>
          <a:noFill/>
        </p:spPr>
        <p:txBody>
          <a:bodyPr wrap="none" rtlCol="0">
            <a:spAutoFit/>
          </a:bodyPr>
          <a:lstStyle/>
          <a:p>
            <a:r>
              <a:rPr lang="en-US" sz="2800" b="1" dirty="0">
                <a:highlight>
                  <a:srgbClr val="FFFF00"/>
                </a:highlight>
              </a:rPr>
              <a:t>pd-help@ncbi.nlm.nih.gov</a:t>
            </a:r>
          </a:p>
        </p:txBody>
      </p:sp>
      <p:sp>
        <p:nvSpPr>
          <p:cNvPr id="20" name="TextBox 19">
            <a:extLst>
              <a:ext uri="{FF2B5EF4-FFF2-40B4-BE49-F238E27FC236}">
                <a16:creationId xmlns:a16="http://schemas.microsoft.com/office/drawing/2014/main" id="{5C32FF8C-528E-4829-BCED-107991075082}"/>
              </a:ext>
            </a:extLst>
          </p:cNvPr>
          <p:cNvSpPr txBox="1"/>
          <p:nvPr/>
        </p:nvSpPr>
        <p:spPr>
          <a:xfrm>
            <a:off x="4349883" y="234103"/>
            <a:ext cx="3006464" cy="461665"/>
          </a:xfrm>
          <a:prstGeom prst="rect">
            <a:avLst/>
          </a:prstGeom>
          <a:noFill/>
        </p:spPr>
        <p:txBody>
          <a:bodyPr wrap="none" rtlCol="0">
            <a:spAutoFit/>
          </a:bodyPr>
          <a:lstStyle/>
          <a:p>
            <a:r>
              <a:rPr lang="en-US" sz="2400" b="1"/>
              <a:t>Acknowledgements</a:t>
            </a:r>
          </a:p>
        </p:txBody>
      </p:sp>
      <p:sp>
        <p:nvSpPr>
          <p:cNvPr id="15" name="TextBox 8">
            <a:extLst>
              <a:ext uri="{FF2B5EF4-FFF2-40B4-BE49-F238E27FC236}">
                <a16:creationId xmlns:a16="http://schemas.microsoft.com/office/drawing/2014/main" id="{687876ED-1B6C-4E6D-8A6D-B4DCE53E371A}"/>
              </a:ext>
            </a:extLst>
          </p:cNvPr>
          <p:cNvSpPr txBox="1">
            <a:spLocks noChangeArrowheads="1"/>
          </p:cNvSpPr>
          <p:nvPr/>
        </p:nvSpPr>
        <p:spPr bwMode="auto">
          <a:xfrm>
            <a:off x="7411827" y="853467"/>
            <a:ext cx="1664238"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400">
                <a:solidFill>
                  <a:prstClr val="black"/>
                </a:solidFill>
                <a:latin typeface="Aharoni" panose="02010803020104030203" pitchFamily="2" charset="-79"/>
                <a:cs typeface="Aharoni" panose="02010803020104030203" pitchFamily="2" charset="-79"/>
              </a:rPr>
              <a:t>ASM</a:t>
            </a:r>
          </a:p>
          <a:p>
            <a:pPr eaLnBrk="1" hangingPunct="1"/>
            <a:r>
              <a:rPr lang="en-US" sz="1400">
                <a:solidFill>
                  <a:prstClr val="black"/>
                </a:solidFill>
                <a:latin typeface="Aharoni" panose="02010803020104030203" pitchFamily="2" charset="-79"/>
                <a:cs typeface="Aharoni" panose="02010803020104030203" pitchFamily="2" charset="-79"/>
              </a:rPr>
              <a:t>BWH</a:t>
            </a:r>
          </a:p>
          <a:p>
            <a:pPr eaLnBrk="1" hangingPunct="1"/>
            <a:r>
              <a:rPr lang="en-US" sz="1400">
                <a:solidFill>
                  <a:prstClr val="black"/>
                </a:solidFill>
                <a:latin typeface="Aharoni" panose="02010803020104030203" pitchFamily="2" charset="-79"/>
                <a:cs typeface="Aharoni" panose="02010803020104030203" pitchFamily="2" charset="-79"/>
              </a:rPr>
              <a:t>CDC</a:t>
            </a:r>
            <a:endParaRPr lang="en-US" sz="1400" dirty="0">
              <a:solidFill>
                <a:prstClr val="black"/>
              </a:solidFill>
              <a:latin typeface="Aharoni" panose="02010803020104030203" pitchFamily="2" charset="-79"/>
              <a:cs typeface="Aharoni" panose="02010803020104030203" pitchFamily="2" charset="-79"/>
            </a:endParaRPr>
          </a:p>
          <a:p>
            <a:pPr eaLnBrk="1" hangingPunct="1"/>
            <a:r>
              <a:rPr lang="en-US" sz="1400" dirty="0">
                <a:solidFill>
                  <a:prstClr val="black"/>
                </a:solidFill>
                <a:latin typeface="Aharoni" panose="02010803020104030203" pitchFamily="2" charset="-79"/>
                <a:cs typeface="Aharoni" panose="02010803020104030203" pitchFamily="2" charset="-79"/>
              </a:rPr>
              <a:t>FDA</a:t>
            </a:r>
            <a:r>
              <a:rPr lang="en-US" sz="1400">
                <a:solidFill>
                  <a:prstClr val="black"/>
                </a:solidFill>
                <a:latin typeface="Aharoni" panose="02010803020104030203" pitchFamily="2" charset="-79"/>
                <a:cs typeface="Aharoni" panose="02010803020104030203" pitchFamily="2" charset="-79"/>
              </a:rPr>
              <a:t>/CFSAN</a:t>
            </a:r>
          </a:p>
          <a:p>
            <a:pPr eaLnBrk="1" hangingPunct="1"/>
            <a:r>
              <a:rPr lang="en-US" sz="1400">
                <a:solidFill>
                  <a:prstClr val="black"/>
                </a:solidFill>
                <a:latin typeface="Aharoni" panose="02010803020104030203" pitchFamily="2" charset="-79"/>
                <a:cs typeface="Aharoni" panose="02010803020104030203" pitchFamily="2" charset="-79"/>
              </a:rPr>
              <a:t>FDA/CVM</a:t>
            </a:r>
            <a:endParaRPr lang="en-US" sz="1400" dirty="0">
              <a:solidFill>
                <a:prstClr val="black"/>
              </a:solidFill>
              <a:latin typeface="Aharoni" panose="02010803020104030203" pitchFamily="2" charset="-79"/>
              <a:cs typeface="Aharoni" panose="02010803020104030203" pitchFamily="2" charset="-79"/>
            </a:endParaRPr>
          </a:p>
          <a:p>
            <a:pPr eaLnBrk="1" hangingPunct="1"/>
            <a:r>
              <a:rPr lang="en-US" sz="1400" dirty="0" err="1">
                <a:solidFill>
                  <a:prstClr val="black"/>
                </a:solidFill>
                <a:latin typeface="Aharoni" panose="02010803020104030203" pitchFamily="2" charset="-79"/>
                <a:cs typeface="Aharoni" panose="02010803020104030203" pitchFamily="2" charset="-79"/>
              </a:rPr>
              <a:t>GenFS</a:t>
            </a:r>
            <a:endParaRPr lang="en-US" sz="1400" dirty="0">
              <a:solidFill>
                <a:prstClr val="black"/>
              </a:solidFill>
              <a:latin typeface="Aharoni" panose="02010803020104030203" pitchFamily="2" charset="-79"/>
              <a:cs typeface="Aharoni" panose="02010803020104030203" pitchFamily="2" charset="-79"/>
            </a:endParaRPr>
          </a:p>
          <a:p>
            <a:pPr eaLnBrk="1" hangingPunct="1"/>
            <a:r>
              <a:rPr lang="en-US" sz="1400">
                <a:solidFill>
                  <a:prstClr val="black"/>
                </a:solidFill>
                <a:latin typeface="Aharoni" panose="02010803020104030203" pitchFamily="2" charset="-79"/>
                <a:cs typeface="Aharoni" panose="02010803020104030203" pitchFamily="2" charset="-79"/>
              </a:rPr>
              <a:t>USDA-FSIS</a:t>
            </a:r>
          </a:p>
          <a:p>
            <a:pPr eaLnBrk="1" hangingPunct="1"/>
            <a:r>
              <a:rPr lang="en-US" sz="1400">
                <a:solidFill>
                  <a:prstClr val="black"/>
                </a:solidFill>
                <a:latin typeface="Aharoni" panose="02010803020104030203" pitchFamily="2" charset="-79"/>
                <a:cs typeface="Aharoni" panose="02010803020104030203" pitchFamily="2" charset="-79"/>
              </a:rPr>
              <a:t>PHAC/CFIA</a:t>
            </a:r>
            <a:endParaRPr lang="en-US" sz="1400" dirty="0">
              <a:solidFill>
                <a:prstClr val="black"/>
              </a:solidFill>
              <a:latin typeface="Aharoni" panose="02010803020104030203" pitchFamily="2" charset="-79"/>
              <a:cs typeface="Aharoni" panose="02010803020104030203" pitchFamily="2" charset="-79"/>
            </a:endParaRPr>
          </a:p>
          <a:p>
            <a:pPr eaLnBrk="1" hangingPunct="1"/>
            <a:r>
              <a:rPr lang="en-US" sz="1400" dirty="0">
                <a:solidFill>
                  <a:prstClr val="black"/>
                </a:solidFill>
                <a:latin typeface="Aharoni" panose="02010803020104030203" pitchFamily="2" charset="-79"/>
                <a:cs typeface="Aharoni" panose="02010803020104030203" pitchFamily="2" charset="-79"/>
              </a:rPr>
              <a:t>PHE/FERA</a:t>
            </a:r>
          </a:p>
          <a:p>
            <a:pPr eaLnBrk="1" hangingPunct="1"/>
            <a:r>
              <a:rPr lang="en-US" sz="1400">
                <a:solidFill>
                  <a:prstClr val="black"/>
                </a:solidFill>
                <a:latin typeface="Aharoni" panose="02010803020104030203" pitchFamily="2" charset="-79"/>
                <a:cs typeface="Aharoni" panose="02010803020104030203" pitchFamily="2" charset="-79"/>
              </a:rPr>
              <a:t>NIAID</a:t>
            </a:r>
            <a:endParaRPr lang="en-US" sz="1400" dirty="0">
              <a:solidFill>
                <a:prstClr val="black"/>
              </a:solidFill>
              <a:latin typeface="Aharoni" panose="02010803020104030203" pitchFamily="2" charset="-79"/>
              <a:cs typeface="Aharoni" panose="02010803020104030203" pitchFamily="2" charset="-79"/>
            </a:endParaRPr>
          </a:p>
          <a:p>
            <a:pPr eaLnBrk="1" hangingPunct="1"/>
            <a:r>
              <a:rPr lang="en-US" sz="1400">
                <a:solidFill>
                  <a:prstClr val="black"/>
                </a:solidFill>
                <a:latin typeface="Aharoni" panose="02010803020104030203" pitchFamily="2" charset="-79"/>
                <a:cs typeface="Aharoni" panose="02010803020104030203" pitchFamily="2" charset="-79"/>
              </a:rPr>
              <a:t>Wadsworth/MDH</a:t>
            </a:r>
            <a:endParaRPr lang="en-US" sz="1400" dirty="0">
              <a:solidFill>
                <a:prstClr val="black"/>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2116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6885012-8904-4DC7-BB84-1813CD3D8AA3}"/>
              </a:ext>
            </a:extLst>
          </p:cNvPr>
          <p:cNvPicPr>
            <a:picLocks noChangeAspect="1"/>
          </p:cNvPicPr>
          <p:nvPr/>
        </p:nvPicPr>
        <p:blipFill>
          <a:blip r:embed="rId2"/>
          <a:stretch>
            <a:fillRect/>
          </a:stretch>
        </p:blipFill>
        <p:spPr>
          <a:xfrm>
            <a:off x="2731631" y="815122"/>
            <a:ext cx="5931105" cy="4117708"/>
          </a:xfrm>
          <a:prstGeom prst="rect">
            <a:avLst/>
          </a:prstGeom>
          <a:ln w="38100">
            <a:solidFill>
              <a:schemeClr val="accent1">
                <a:lumMod val="75000"/>
              </a:schemeClr>
            </a:solidFill>
          </a:ln>
        </p:spPr>
      </p:pic>
    </p:spTree>
    <p:extLst>
      <p:ext uri="{BB962C8B-B14F-4D97-AF65-F5344CB8AC3E}">
        <p14:creationId xmlns:p14="http://schemas.microsoft.com/office/powerpoint/2010/main" val="1205781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Down Arrow 26">
            <a:extLst>
              <a:ext uri="{FF2B5EF4-FFF2-40B4-BE49-F238E27FC236}">
                <a16:creationId xmlns:a16="http://schemas.microsoft.com/office/drawing/2014/main" id="{90717156-DD75-4398-A95C-9DED5D38262C}"/>
              </a:ext>
            </a:extLst>
          </p:cNvPr>
          <p:cNvSpPr/>
          <p:nvPr/>
        </p:nvSpPr>
        <p:spPr bwMode="auto">
          <a:xfrm>
            <a:off x="623294" y="2566988"/>
            <a:ext cx="353572" cy="2595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badi" panose="020B0604020104020204" pitchFamily="34" charset="0"/>
            </a:endParaRPr>
          </a:p>
        </p:txBody>
      </p:sp>
      <p:pic>
        <p:nvPicPr>
          <p:cNvPr id="76" name="Picture 75">
            <a:extLst>
              <a:ext uri="{FF2B5EF4-FFF2-40B4-BE49-F238E27FC236}">
                <a16:creationId xmlns:a16="http://schemas.microsoft.com/office/drawing/2014/main" id="{9F739F27-7716-452A-8A5A-F161CB2F4990}"/>
              </a:ext>
            </a:extLst>
          </p:cNvPr>
          <p:cNvPicPr>
            <a:picLocks noChangeAspect="1"/>
          </p:cNvPicPr>
          <p:nvPr/>
        </p:nvPicPr>
        <p:blipFill rotWithShape="1">
          <a:blip r:embed="rId4">
            <a:extLst>
              <a:ext uri="{28A0092B-C50C-407E-A947-70E740481C1C}">
                <a14:useLocalDpi xmlns:a14="http://schemas.microsoft.com/office/drawing/2010/main" val="0"/>
              </a:ext>
            </a:extLst>
          </a:blip>
          <a:srcRect l="6116" r="3336"/>
          <a:stretch/>
        </p:blipFill>
        <p:spPr>
          <a:xfrm>
            <a:off x="8714783" y="0"/>
            <a:ext cx="3493009" cy="6858000"/>
          </a:xfrm>
          <a:prstGeom prst="rect">
            <a:avLst/>
          </a:prstGeom>
          <a:noFill/>
        </p:spPr>
      </p:pic>
      <p:pic>
        <p:nvPicPr>
          <p:cNvPr id="77" name="Picture 4" descr="C:\Users\SMCGARRY\AppData\Local\Microsoft\Windows\Temporary Internet Files\Content.IE5\CXV61PF7\stomach-ache[1].jpg">
            <a:extLst>
              <a:ext uri="{FF2B5EF4-FFF2-40B4-BE49-F238E27FC236}">
                <a16:creationId xmlns:a16="http://schemas.microsoft.com/office/drawing/2014/main" id="{DF9A109F-9103-4238-8CBF-4B59A42A76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7801" y="914401"/>
            <a:ext cx="65087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8" name="Group 3">
            <a:extLst>
              <a:ext uri="{FF2B5EF4-FFF2-40B4-BE49-F238E27FC236}">
                <a16:creationId xmlns:a16="http://schemas.microsoft.com/office/drawing/2014/main" id="{22210FBB-B16E-43D6-9D9A-E6AEAF24A695}"/>
              </a:ext>
            </a:extLst>
          </p:cNvPr>
          <p:cNvGrpSpPr>
            <a:grpSpLocks/>
          </p:cNvGrpSpPr>
          <p:nvPr/>
        </p:nvGrpSpPr>
        <p:grpSpPr bwMode="auto">
          <a:xfrm>
            <a:off x="2243139" y="762000"/>
            <a:ext cx="6567487" cy="1055688"/>
            <a:chOff x="719137" y="762000"/>
            <a:chExt cx="6566980" cy="1055687"/>
          </a:xfrm>
        </p:grpSpPr>
        <p:pic>
          <p:nvPicPr>
            <p:cNvPr id="79" name="Picture 2" descr="C:\Users\SMCGARRY\AppData\Local\Microsoft\Windows\Temporary Internet Files\Content.IE5\FMR8V3FN\deinococcus1[1].jpg">
              <a:extLst>
                <a:ext uri="{FF2B5EF4-FFF2-40B4-BE49-F238E27FC236}">
                  <a16:creationId xmlns:a16="http://schemas.microsoft.com/office/drawing/2014/main" id="{1D4FE67D-DD2E-4D3C-8BD1-695A7EDBB1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5856" y="1067263"/>
              <a:ext cx="85883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6" descr="C:\Users\SMCGARRY\AppData\Local\Microsoft\Windows\Temporary Internet Files\Content.IE5\FMR8V3FN\Cartoon_Pig[1].jpg">
              <a:extLst>
                <a:ext uri="{FF2B5EF4-FFF2-40B4-BE49-F238E27FC236}">
                  <a16:creationId xmlns:a16="http://schemas.microsoft.com/office/drawing/2014/main" id="{9367B515-7D69-4C33-9587-D82B90261A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3527" y="1103776"/>
              <a:ext cx="9159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7" descr="C:\Users\SMCGARRY\AppData\Local\Microsoft\Windows\Temporary Internet Files\Content.IE5\FMR8V3FN\Alfalfa2[1].jpg">
              <a:extLst>
                <a:ext uri="{FF2B5EF4-FFF2-40B4-BE49-F238E27FC236}">
                  <a16:creationId xmlns:a16="http://schemas.microsoft.com/office/drawing/2014/main" id="{4B05C778-E19A-4375-BA61-758F04D0CF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6175" y="1126795"/>
              <a:ext cx="70802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8" descr="C:\Users\SMCGARRY\AppData\Local\Microsoft\Windows\Temporary Internet Files\Content.IE5\RJGT8BED\factory-295222_960_720[1].png">
              <a:extLst>
                <a:ext uri="{FF2B5EF4-FFF2-40B4-BE49-F238E27FC236}">
                  <a16:creationId xmlns:a16="http://schemas.microsoft.com/office/drawing/2014/main" id="{85FFA964-6062-4B2F-B055-D5BD93D7900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9137" y="762000"/>
              <a:ext cx="1185863"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10" descr="C:\Users\SMCGARRY\AppData\Local\Microsoft\Windows\Temporary Internet Files\Content.IE5\DVU9DHA8\agriculture-593087_640[1].jpg">
              <a:extLst>
                <a:ext uri="{FF2B5EF4-FFF2-40B4-BE49-F238E27FC236}">
                  <a16:creationId xmlns:a16="http://schemas.microsoft.com/office/drawing/2014/main" id="{A3FE0B76-5BFF-498C-916F-B773F9CCD80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33642" y="1172832"/>
              <a:ext cx="752475"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4" name="TextBox 11">
            <a:extLst>
              <a:ext uri="{FF2B5EF4-FFF2-40B4-BE49-F238E27FC236}">
                <a16:creationId xmlns:a16="http://schemas.microsoft.com/office/drawing/2014/main" id="{1C79488D-B2DB-44CD-9836-DAB1AE11304E}"/>
              </a:ext>
            </a:extLst>
          </p:cNvPr>
          <p:cNvSpPr txBox="1">
            <a:spLocks noChangeArrowheads="1"/>
          </p:cNvSpPr>
          <p:nvPr/>
        </p:nvSpPr>
        <p:spPr bwMode="auto">
          <a:xfrm>
            <a:off x="1828800" y="-1588"/>
            <a:ext cx="838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sz="2800">
                <a:latin typeface="Abadi" panose="020B0604020104020204" pitchFamily="34" charset="0"/>
              </a:rPr>
              <a:t>Real-time surveillance of foodborne pathogens</a:t>
            </a:r>
          </a:p>
          <a:p>
            <a:pPr algn="ctr" eaLnBrk="1" hangingPunct="1">
              <a:spcBef>
                <a:spcPct val="0"/>
              </a:spcBef>
              <a:buFontTx/>
              <a:buNone/>
            </a:pPr>
            <a:r>
              <a:rPr lang="en-US" altLang="en-US" sz="2800">
                <a:latin typeface="Abadi" panose="020B0604020104020204" pitchFamily="34" charset="0"/>
              </a:rPr>
              <a:t>for outbreak detection and investigations</a:t>
            </a:r>
          </a:p>
        </p:txBody>
      </p:sp>
      <p:sp>
        <p:nvSpPr>
          <p:cNvPr id="85" name="TextBox 8">
            <a:extLst>
              <a:ext uri="{FF2B5EF4-FFF2-40B4-BE49-F238E27FC236}">
                <a16:creationId xmlns:a16="http://schemas.microsoft.com/office/drawing/2014/main" id="{62E09112-D294-4A5F-81AA-57CFB6B5C7E8}"/>
              </a:ext>
            </a:extLst>
          </p:cNvPr>
          <p:cNvSpPr txBox="1">
            <a:spLocks noChangeArrowheads="1"/>
          </p:cNvSpPr>
          <p:nvPr/>
        </p:nvSpPr>
        <p:spPr bwMode="auto">
          <a:xfrm>
            <a:off x="2667001" y="1828800"/>
            <a:ext cx="8145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defRPr/>
            </a:pPr>
            <a:r>
              <a:rPr lang="en-US" altLang="en-US" sz="1800" dirty="0">
                <a:solidFill>
                  <a:schemeClr val="accent6">
                    <a:lumMod val="75000"/>
                  </a:schemeClr>
                </a:solidFill>
                <a:latin typeface="Abadi" panose="020B0604020104020204" pitchFamily="34" charset="0"/>
              </a:rPr>
              <a:t>Sampling of clinical/human, food, animal, and environmental bacterial isolates</a:t>
            </a:r>
          </a:p>
        </p:txBody>
      </p:sp>
      <p:sp>
        <p:nvSpPr>
          <p:cNvPr id="86" name="Down Arrow 9">
            <a:extLst>
              <a:ext uri="{FF2B5EF4-FFF2-40B4-BE49-F238E27FC236}">
                <a16:creationId xmlns:a16="http://schemas.microsoft.com/office/drawing/2014/main" id="{FD73EAD1-11B0-45E5-82B9-FA688B95E230}"/>
              </a:ext>
            </a:extLst>
          </p:cNvPr>
          <p:cNvSpPr/>
          <p:nvPr/>
        </p:nvSpPr>
        <p:spPr bwMode="auto">
          <a:xfrm>
            <a:off x="8292487" y="4241801"/>
            <a:ext cx="333075" cy="739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badi" panose="020B0604020104020204" pitchFamily="34" charset="0"/>
            </a:endParaRPr>
          </a:p>
        </p:txBody>
      </p:sp>
      <p:sp>
        <p:nvSpPr>
          <p:cNvPr id="87" name="TextBox 10">
            <a:extLst>
              <a:ext uri="{FF2B5EF4-FFF2-40B4-BE49-F238E27FC236}">
                <a16:creationId xmlns:a16="http://schemas.microsoft.com/office/drawing/2014/main" id="{556FB287-0F74-474D-8DED-6FF9361FDA60}"/>
              </a:ext>
            </a:extLst>
          </p:cNvPr>
          <p:cNvSpPr txBox="1">
            <a:spLocks noChangeArrowheads="1"/>
          </p:cNvSpPr>
          <p:nvPr/>
        </p:nvSpPr>
        <p:spPr bwMode="auto">
          <a:xfrm>
            <a:off x="336884" y="5769097"/>
            <a:ext cx="55702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badi" panose="020B0604020104020204" pitchFamily="34" charset="0"/>
              </a:rPr>
              <a:t>Minimal metadata,  everything publically accessible</a:t>
            </a:r>
          </a:p>
        </p:txBody>
      </p:sp>
      <p:sp>
        <p:nvSpPr>
          <p:cNvPr id="88" name="Oval 87">
            <a:extLst>
              <a:ext uri="{FF2B5EF4-FFF2-40B4-BE49-F238E27FC236}">
                <a16:creationId xmlns:a16="http://schemas.microsoft.com/office/drawing/2014/main" id="{9D104989-FA84-41F7-997B-A202A8D8C3A5}"/>
              </a:ext>
            </a:extLst>
          </p:cNvPr>
          <p:cNvSpPr/>
          <p:nvPr/>
        </p:nvSpPr>
        <p:spPr bwMode="auto">
          <a:xfrm>
            <a:off x="2143400" y="2684464"/>
            <a:ext cx="4965387" cy="1579562"/>
          </a:xfrm>
          <a:prstGeom prst="ellipse">
            <a:avLst/>
          </a:prstGeom>
          <a:solidFill>
            <a:srgbClr val="00B050"/>
          </a:solidFill>
        </p:spPr>
        <p:style>
          <a:lnRef idx="2">
            <a:schemeClr val="accent5"/>
          </a:lnRef>
          <a:fillRef idx="1">
            <a:schemeClr val="lt1"/>
          </a:fillRef>
          <a:effectRef idx="0">
            <a:schemeClr val="accent5"/>
          </a:effectRef>
          <a:fontRef idx="minor">
            <a:schemeClr val="dk1"/>
          </a:fontRef>
        </p:style>
        <p:txBody>
          <a:bodyPr anchor="ctr"/>
          <a:lstStyle/>
          <a:p>
            <a:pPr algn="ctr" eaLnBrk="1" hangingPunct="1">
              <a:defRPr/>
            </a:pPr>
            <a:endParaRPr lang="en-US" sz="2000" dirty="0">
              <a:solidFill>
                <a:schemeClr val="tx1"/>
              </a:solidFill>
              <a:latin typeface="Abadi" panose="020B0604020104020204" pitchFamily="34" charset="0"/>
            </a:endParaRPr>
          </a:p>
        </p:txBody>
      </p:sp>
      <p:sp>
        <p:nvSpPr>
          <p:cNvPr id="89" name="Oval 88">
            <a:extLst>
              <a:ext uri="{FF2B5EF4-FFF2-40B4-BE49-F238E27FC236}">
                <a16:creationId xmlns:a16="http://schemas.microsoft.com/office/drawing/2014/main" id="{03D79D43-9C3A-49C0-9BDE-4A2147BE20D5}"/>
              </a:ext>
            </a:extLst>
          </p:cNvPr>
          <p:cNvSpPr/>
          <p:nvPr/>
        </p:nvSpPr>
        <p:spPr bwMode="auto">
          <a:xfrm>
            <a:off x="5907154" y="2667001"/>
            <a:ext cx="4545199" cy="1579563"/>
          </a:xfrm>
          <a:prstGeom prst="ellipse">
            <a:avLst/>
          </a:prstGeom>
          <a:solidFill>
            <a:schemeClr val="accent3">
              <a:lumMod val="60000"/>
              <a:lumOff val="40000"/>
            </a:schemeClr>
          </a:solidFill>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endParaRPr lang="en-US" sz="2000" dirty="0">
              <a:solidFill>
                <a:schemeClr val="tx1"/>
              </a:solidFill>
              <a:latin typeface="Abadi" panose="020B0604020104020204" pitchFamily="34" charset="0"/>
            </a:endParaRPr>
          </a:p>
        </p:txBody>
      </p:sp>
      <p:sp>
        <p:nvSpPr>
          <p:cNvPr id="90" name="Oval 89">
            <a:extLst>
              <a:ext uri="{FF2B5EF4-FFF2-40B4-BE49-F238E27FC236}">
                <a16:creationId xmlns:a16="http://schemas.microsoft.com/office/drawing/2014/main" id="{390B5FC8-EFB6-4C76-A623-ECCBBDAB37CC}"/>
              </a:ext>
            </a:extLst>
          </p:cNvPr>
          <p:cNvSpPr/>
          <p:nvPr/>
        </p:nvSpPr>
        <p:spPr bwMode="auto">
          <a:xfrm>
            <a:off x="6883322" y="4933951"/>
            <a:ext cx="4971794" cy="1285875"/>
          </a:xfrm>
          <a:prstGeom prst="ellipse">
            <a:avLst/>
          </a:prstGeom>
          <a:solidFill>
            <a:schemeClr val="bg1">
              <a:lumMod val="85000"/>
            </a:schemeClr>
          </a:solidFill>
        </p:spPr>
        <p:style>
          <a:lnRef idx="2">
            <a:schemeClr val="accent1"/>
          </a:lnRef>
          <a:fillRef idx="1">
            <a:schemeClr val="lt1"/>
          </a:fillRef>
          <a:effectRef idx="0">
            <a:schemeClr val="accent1"/>
          </a:effectRef>
          <a:fontRef idx="minor">
            <a:schemeClr val="dk1"/>
          </a:fontRef>
        </p:style>
        <p:txBody>
          <a:bodyPr anchor="ctr"/>
          <a:lstStyle/>
          <a:p>
            <a:pPr algn="ctr" eaLnBrk="1" hangingPunct="1">
              <a:defRPr/>
            </a:pPr>
            <a:r>
              <a:rPr lang="en-US" sz="2000" dirty="0" err="1">
                <a:solidFill>
                  <a:schemeClr val="tx1"/>
                </a:solidFill>
                <a:latin typeface="Abadi" panose="020B0604020104020204" pitchFamily="34" charset="0"/>
              </a:rPr>
              <a:t>PulseNet</a:t>
            </a:r>
            <a:r>
              <a:rPr lang="en-US" sz="2000" dirty="0">
                <a:solidFill>
                  <a:schemeClr val="tx1"/>
                </a:solidFill>
                <a:latin typeface="Abadi" panose="020B0604020104020204" pitchFamily="34" charset="0"/>
              </a:rPr>
              <a:t> National Database</a:t>
            </a:r>
          </a:p>
          <a:p>
            <a:pPr algn="ctr" eaLnBrk="1" hangingPunct="1">
              <a:defRPr/>
            </a:pPr>
            <a:r>
              <a:rPr lang="en-US" sz="2000">
                <a:solidFill>
                  <a:schemeClr val="accent1">
                    <a:lumMod val="75000"/>
                  </a:schemeClr>
                </a:solidFill>
                <a:latin typeface="Abadi" panose="020B0604020104020204" pitchFamily="34" charset="0"/>
              </a:rPr>
              <a:t>(protected metadata)</a:t>
            </a:r>
            <a:endParaRPr lang="en-US" sz="2000" dirty="0">
              <a:solidFill>
                <a:schemeClr val="accent1">
                  <a:lumMod val="75000"/>
                </a:schemeClr>
              </a:solidFill>
              <a:latin typeface="Abadi" panose="020B0604020104020204" pitchFamily="34" charset="0"/>
            </a:endParaRPr>
          </a:p>
        </p:txBody>
      </p:sp>
      <p:sp>
        <p:nvSpPr>
          <p:cNvPr id="91" name="Down Arrow 26">
            <a:extLst>
              <a:ext uri="{FF2B5EF4-FFF2-40B4-BE49-F238E27FC236}">
                <a16:creationId xmlns:a16="http://schemas.microsoft.com/office/drawing/2014/main" id="{2077B16A-F6BE-4FFF-BBE0-E4AA425525DD}"/>
              </a:ext>
            </a:extLst>
          </p:cNvPr>
          <p:cNvSpPr/>
          <p:nvPr/>
        </p:nvSpPr>
        <p:spPr bwMode="auto">
          <a:xfrm>
            <a:off x="1297901" y="3895726"/>
            <a:ext cx="353572" cy="1311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badi" panose="020B0604020104020204" pitchFamily="34" charset="0"/>
            </a:endParaRPr>
          </a:p>
        </p:txBody>
      </p:sp>
      <p:sp>
        <p:nvSpPr>
          <p:cNvPr id="92" name="Down Arrow 27">
            <a:extLst>
              <a:ext uri="{FF2B5EF4-FFF2-40B4-BE49-F238E27FC236}">
                <a16:creationId xmlns:a16="http://schemas.microsoft.com/office/drawing/2014/main" id="{1C936552-71A0-4E2E-BD97-B85BB2D976B3}"/>
              </a:ext>
            </a:extLst>
          </p:cNvPr>
          <p:cNvSpPr/>
          <p:nvPr/>
        </p:nvSpPr>
        <p:spPr bwMode="auto">
          <a:xfrm>
            <a:off x="4513361" y="4291014"/>
            <a:ext cx="333075" cy="9429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badi" panose="020B0604020104020204" pitchFamily="34" charset="0"/>
            </a:endParaRPr>
          </a:p>
        </p:txBody>
      </p:sp>
      <p:sp>
        <p:nvSpPr>
          <p:cNvPr id="93" name="Down Arrow 28">
            <a:extLst>
              <a:ext uri="{FF2B5EF4-FFF2-40B4-BE49-F238E27FC236}">
                <a16:creationId xmlns:a16="http://schemas.microsoft.com/office/drawing/2014/main" id="{2FA045AC-4A83-4648-8095-A064C89F8857}"/>
              </a:ext>
            </a:extLst>
          </p:cNvPr>
          <p:cNvSpPr/>
          <p:nvPr/>
        </p:nvSpPr>
        <p:spPr bwMode="auto">
          <a:xfrm>
            <a:off x="5613792" y="5697540"/>
            <a:ext cx="586724" cy="3889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Abadi" panose="020B0604020104020204" pitchFamily="34" charset="0"/>
            </a:endParaRPr>
          </a:p>
        </p:txBody>
      </p:sp>
      <p:sp>
        <p:nvSpPr>
          <p:cNvPr id="94" name="TextBox 93">
            <a:extLst>
              <a:ext uri="{FF2B5EF4-FFF2-40B4-BE49-F238E27FC236}">
                <a16:creationId xmlns:a16="http://schemas.microsoft.com/office/drawing/2014/main" id="{0271107E-97F1-4D9C-B161-008E43CBE93B}"/>
              </a:ext>
            </a:extLst>
          </p:cNvPr>
          <p:cNvSpPr txBox="1"/>
          <p:nvPr/>
        </p:nvSpPr>
        <p:spPr bwMode="auto">
          <a:xfrm>
            <a:off x="1003083" y="3068709"/>
            <a:ext cx="1084466" cy="707886"/>
          </a:xfrm>
          <a:prstGeom prst="rect">
            <a:avLst/>
          </a:prstGeom>
          <a:solidFill>
            <a:srgbClr val="00B050"/>
          </a:solidFill>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defRPr/>
            </a:pPr>
            <a:r>
              <a:rPr lang="en-US" sz="2000">
                <a:latin typeface="Abadi" panose="020B0604020104020204" pitchFamily="34" charset="0"/>
              </a:rPr>
              <a:t>USDA-</a:t>
            </a:r>
          </a:p>
          <a:p>
            <a:pPr eaLnBrk="1" hangingPunct="1">
              <a:defRPr/>
            </a:pPr>
            <a:r>
              <a:rPr lang="en-US" sz="2000">
                <a:latin typeface="Abadi" panose="020B0604020104020204" pitchFamily="34" charset="0"/>
              </a:rPr>
              <a:t>FSIS</a:t>
            </a:r>
            <a:endParaRPr lang="en-US" sz="2000" dirty="0">
              <a:latin typeface="Abadi" panose="020B0604020104020204" pitchFamily="34" charset="0"/>
            </a:endParaRPr>
          </a:p>
        </p:txBody>
      </p:sp>
      <p:sp>
        <p:nvSpPr>
          <p:cNvPr id="95" name="TextBox 5">
            <a:extLst>
              <a:ext uri="{FF2B5EF4-FFF2-40B4-BE49-F238E27FC236}">
                <a16:creationId xmlns:a16="http://schemas.microsoft.com/office/drawing/2014/main" id="{C11D27E2-3BD3-4082-A92D-543DD4923E1F}"/>
              </a:ext>
            </a:extLst>
          </p:cNvPr>
          <p:cNvSpPr txBox="1">
            <a:spLocks noChangeArrowheads="1"/>
          </p:cNvSpPr>
          <p:nvPr/>
        </p:nvSpPr>
        <p:spPr bwMode="auto">
          <a:xfrm>
            <a:off x="7849266" y="3266877"/>
            <a:ext cx="22572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latin typeface="Abadi" panose="020B0604020104020204" pitchFamily="34" charset="0"/>
              </a:rPr>
              <a:t>CDC PulseNet</a:t>
            </a:r>
          </a:p>
        </p:txBody>
      </p:sp>
      <p:sp>
        <p:nvSpPr>
          <p:cNvPr id="96" name="TextBox 8">
            <a:extLst>
              <a:ext uri="{FF2B5EF4-FFF2-40B4-BE49-F238E27FC236}">
                <a16:creationId xmlns:a16="http://schemas.microsoft.com/office/drawing/2014/main" id="{E210B458-8F1A-4329-8F6C-6E7E7725DA06}"/>
              </a:ext>
            </a:extLst>
          </p:cNvPr>
          <p:cNvSpPr txBox="1">
            <a:spLocks noChangeArrowheads="1"/>
          </p:cNvSpPr>
          <p:nvPr/>
        </p:nvSpPr>
        <p:spPr bwMode="auto">
          <a:xfrm>
            <a:off x="3230312" y="2889064"/>
            <a:ext cx="25262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solidFill>
                  <a:schemeClr val="bg1"/>
                </a:solidFill>
                <a:latin typeface="Abadi" panose="020B0604020104020204" pitchFamily="34" charset="0"/>
              </a:rPr>
              <a:t>FDA GenomeTrakr</a:t>
            </a:r>
          </a:p>
        </p:txBody>
      </p:sp>
      <p:sp>
        <p:nvSpPr>
          <p:cNvPr id="97" name="Rectangle 96">
            <a:extLst>
              <a:ext uri="{FF2B5EF4-FFF2-40B4-BE49-F238E27FC236}">
                <a16:creationId xmlns:a16="http://schemas.microsoft.com/office/drawing/2014/main" id="{4FD1407A-ADCD-44B0-8BA8-B6ADE798240C}"/>
              </a:ext>
            </a:extLst>
          </p:cNvPr>
          <p:cNvSpPr/>
          <p:nvPr/>
        </p:nvSpPr>
        <p:spPr bwMode="auto">
          <a:xfrm rot="5400000">
            <a:off x="3515514" y="2306671"/>
            <a:ext cx="463550" cy="631818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000">
              <a:latin typeface="Abadi" panose="020B0604020104020204" pitchFamily="34" charset="0"/>
            </a:endParaRPr>
          </a:p>
        </p:txBody>
      </p:sp>
      <p:sp>
        <p:nvSpPr>
          <p:cNvPr id="98" name="TextBox 74">
            <a:extLst>
              <a:ext uri="{FF2B5EF4-FFF2-40B4-BE49-F238E27FC236}">
                <a16:creationId xmlns:a16="http://schemas.microsoft.com/office/drawing/2014/main" id="{50B00206-6E12-4ABF-B898-7D331EE18A2E}"/>
              </a:ext>
            </a:extLst>
          </p:cNvPr>
          <p:cNvSpPr txBox="1">
            <a:spLocks noChangeArrowheads="1"/>
          </p:cNvSpPr>
          <p:nvPr/>
        </p:nvSpPr>
        <p:spPr bwMode="auto">
          <a:xfrm>
            <a:off x="1787265" y="5286812"/>
            <a:ext cx="27542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latin typeface="Abadi" panose="020B0604020104020204" pitchFamily="34" charset="0"/>
              </a:rPr>
              <a:t>NCBI Submission Portal</a:t>
            </a:r>
          </a:p>
        </p:txBody>
      </p:sp>
      <p:sp>
        <p:nvSpPr>
          <p:cNvPr id="99" name="Rounded Rectangle 13">
            <a:extLst>
              <a:ext uri="{FF2B5EF4-FFF2-40B4-BE49-F238E27FC236}">
                <a16:creationId xmlns:a16="http://schemas.microsoft.com/office/drawing/2014/main" id="{6CEFE76B-058B-4C9C-93AE-0EADC8EA5F28}"/>
              </a:ext>
            </a:extLst>
          </p:cNvPr>
          <p:cNvSpPr/>
          <p:nvPr/>
        </p:nvSpPr>
        <p:spPr bwMode="auto">
          <a:xfrm>
            <a:off x="588194" y="4408490"/>
            <a:ext cx="9651503" cy="325437"/>
          </a:xfrm>
          <a:prstGeom prst="roundRect">
            <a:avLst/>
          </a:prstGeom>
          <a:solidFill>
            <a:schemeClr val="bg1">
              <a:lumMod val="85000"/>
            </a:schemeClr>
          </a:solidFill>
        </p:spPr>
        <p:style>
          <a:lnRef idx="2">
            <a:schemeClr val="accent5"/>
          </a:lnRef>
          <a:fillRef idx="1">
            <a:schemeClr val="lt1"/>
          </a:fillRef>
          <a:effectRef idx="0">
            <a:schemeClr val="accent5"/>
          </a:effectRef>
          <a:fontRef idx="minor">
            <a:schemeClr val="dk1"/>
          </a:fontRef>
        </p:style>
        <p:txBody>
          <a:bodyPr anchor="ctr"/>
          <a:lstStyle/>
          <a:p>
            <a:pPr algn="ctr" eaLnBrk="1" hangingPunct="1">
              <a:defRPr/>
            </a:pPr>
            <a:r>
              <a:rPr lang="en-US" sz="2000">
                <a:latin typeface="Abadi" panose="020B0604020104020204" pitchFamily="34" charset="0"/>
              </a:rPr>
              <a:t> raw sequence </a:t>
            </a:r>
            <a:r>
              <a:rPr lang="en-US" sz="2000" dirty="0">
                <a:latin typeface="Abadi" panose="020B0604020104020204" pitchFamily="34" charset="0"/>
              </a:rPr>
              <a:t>data</a:t>
            </a:r>
          </a:p>
        </p:txBody>
      </p:sp>
      <p:sp>
        <p:nvSpPr>
          <p:cNvPr id="100" name="Right Arrow 10">
            <a:extLst>
              <a:ext uri="{FF2B5EF4-FFF2-40B4-BE49-F238E27FC236}">
                <a16:creationId xmlns:a16="http://schemas.microsoft.com/office/drawing/2014/main" id="{ECFE8767-8E13-4AF3-9FA2-F7896815FE58}"/>
              </a:ext>
            </a:extLst>
          </p:cNvPr>
          <p:cNvSpPr/>
          <p:nvPr/>
        </p:nvSpPr>
        <p:spPr bwMode="auto">
          <a:xfrm rot="1527195">
            <a:off x="3422651" y="2251075"/>
            <a:ext cx="657225"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Abadi" panose="020B0604020104020204" pitchFamily="34" charset="0"/>
            </a:endParaRPr>
          </a:p>
        </p:txBody>
      </p:sp>
      <p:sp>
        <p:nvSpPr>
          <p:cNvPr id="101" name="Right Arrow 49">
            <a:extLst>
              <a:ext uri="{FF2B5EF4-FFF2-40B4-BE49-F238E27FC236}">
                <a16:creationId xmlns:a16="http://schemas.microsoft.com/office/drawing/2014/main" id="{9AA978BA-A307-4F85-86B1-E1CADC28C592}"/>
              </a:ext>
            </a:extLst>
          </p:cNvPr>
          <p:cNvSpPr/>
          <p:nvPr/>
        </p:nvSpPr>
        <p:spPr bwMode="auto">
          <a:xfrm rot="8741300">
            <a:off x="7850189" y="2251075"/>
            <a:ext cx="657225"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Abadi" panose="020B0604020104020204" pitchFamily="34" charset="0"/>
            </a:endParaRPr>
          </a:p>
        </p:txBody>
      </p:sp>
      <p:graphicFrame>
        <p:nvGraphicFramePr>
          <p:cNvPr id="102" name="Object 101">
            <a:extLst>
              <a:ext uri="{FF2B5EF4-FFF2-40B4-BE49-F238E27FC236}">
                <a16:creationId xmlns:a16="http://schemas.microsoft.com/office/drawing/2014/main" id="{D515798D-A9E6-4F74-A76F-85B10F5E7F18}"/>
              </a:ext>
            </a:extLst>
          </p:cNvPr>
          <p:cNvGraphicFramePr>
            <a:graphicFrameLocks noChangeAspect="1"/>
          </p:cNvGraphicFramePr>
          <p:nvPr/>
        </p:nvGraphicFramePr>
        <p:xfrm>
          <a:off x="10991850" y="18341"/>
          <a:ext cx="1200150" cy="1285875"/>
        </p:xfrm>
        <a:graphic>
          <a:graphicData uri="http://schemas.openxmlformats.org/presentationml/2006/ole">
            <mc:AlternateContent xmlns:mc="http://schemas.openxmlformats.org/markup-compatibility/2006">
              <mc:Choice xmlns:v="urn:schemas-microsoft-com:vml" Requires="v">
                <p:oleObj spid="_x0000_s1099" name="Bitmap Image" r:id="rId11" imgW="1200240" imgH="1285920" progId="Paint.Picture">
                  <p:embed/>
                </p:oleObj>
              </mc:Choice>
              <mc:Fallback>
                <p:oleObj name="Bitmap Image" r:id="rId11" imgW="1200240" imgH="1285920" progId="Paint.Picture">
                  <p:embed/>
                  <p:pic>
                    <p:nvPicPr>
                      <p:cNvPr id="35" name="Object 34">
                        <a:extLst>
                          <a:ext uri="{FF2B5EF4-FFF2-40B4-BE49-F238E27FC236}">
                            <a16:creationId xmlns:a16="http://schemas.microsoft.com/office/drawing/2014/main" id="{44C4A596-D27D-4D8F-86B9-A267493F90A9}"/>
                          </a:ext>
                        </a:extLst>
                      </p:cNvPr>
                      <p:cNvPicPr/>
                      <p:nvPr/>
                    </p:nvPicPr>
                    <p:blipFill>
                      <a:blip r:embed="rId12"/>
                      <a:stretch>
                        <a:fillRect/>
                      </a:stretch>
                    </p:blipFill>
                    <p:spPr>
                      <a:xfrm>
                        <a:off x="10991850" y="18341"/>
                        <a:ext cx="1200150" cy="1285875"/>
                      </a:xfrm>
                      <a:prstGeom prst="rect">
                        <a:avLst/>
                      </a:prstGeom>
                    </p:spPr>
                  </p:pic>
                </p:oleObj>
              </mc:Fallback>
            </mc:AlternateContent>
          </a:graphicData>
        </a:graphic>
      </p:graphicFrame>
      <p:sp>
        <p:nvSpPr>
          <p:cNvPr id="103" name="TextBox 102">
            <a:extLst>
              <a:ext uri="{FF2B5EF4-FFF2-40B4-BE49-F238E27FC236}">
                <a16:creationId xmlns:a16="http://schemas.microsoft.com/office/drawing/2014/main" id="{C17AF125-8A81-48FA-87F6-1E02AC80D71B}"/>
              </a:ext>
            </a:extLst>
          </p:cNvPr>
          <p:cNvSpPr txBox="1"/>
          <p:nvPr/>
        </p:nvSpPr>
        <p:spPr>
          <a:xfrm>
            <a:off x="3574610" y="6131204"/>
            <a:ext cx="6494085" cy="523220"/>
          </a:xfrm>
          <a:prstGeom prst="rect">
            <a:avLst/>
          </a:prstGeom>
          <a:noFill/>
        </p:spPr>
        <p:txBody>
          <a:bodyPr wrap="none" rtlCol="0">
            <a:spAutoFit/>
          </a:bodyPr>
          <a:lstStyle/>
          <a:p>
            <a:r>
              <a:rPr lang="en-US" sz="2800">
                <a:solidFill>
                  <a:schemeClr val="bg1"/>
                </a:solidFill>
                <a:latin typeface="Abadi" panose="020B0604020104020204" pitchFamily="34" charset="0"/>
              </a:rPr>
              <a:t>https://www.ncbi.nlm.nih.gov/pathogens/</a:t>
            </a:r>
          </a:p>
        </p:txBody>
      </p:sp>
      <p:sp>
        <p:nvSpPr>
          <p:cNvPr id="104" name="Oval 103">
            <a:extLst>
              <a:ext uri="{FF2B5EF4-FFF2-40B4-BE49-F238E27FC236}">
                <a16:creationId xmlns:a16="http://schemas.microsoft.com/office/drawing/2014/main" id="{37571879-BA96-45BC-A18F-8FD6E6012EA4}"/>
              </a:ext>
            </a:extLst>
          </p:cNvPr>
          <p:cNvSpPr/>
          <p:nvPr/>
        </p:nvSpPr>
        <p:spPr>
          <a:xfrm>
            <a:off x="5440955" y="3073743"/>
            <a:ext cx="1555343" cy="622304"/>
          </a:xfrm>
          <a:prstGeom prst="ellipse">
            <a:avLst/>
          </a:prstGeom>
          <a:solidFill>
            <a:schemeClr val="accent2"/>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badi" panose="020B0604020104020204" pitchFamily="34" charset="0"/>
              </a:rPr>
              <a:t>State Labs</a:t>
            </a:r>
          </a:p>
        </p:txBody>
      </p:sp>
      <p:sp>
        <p:nvSpPr>
          <p:cNvPr id="105" name="Oval 104">
            <a:extLst>
              <a:ext uri="{FF2B5EF4-FFF2-40B4-BE49-F238E27FC236}">
                <a16:creationId xmlns:a16="http://schemas.microsoft.com/office/drawing/2014/main" id="{99611822-6077-4514-9CBB-CE7A119C93F5}"/>
              </a:ext>
            </a:extLst>
          </p:cNvPr>
          <p:cNvSpPr/>
          <p:nvPr/>
        </p:nvSpPr>
        <p:spPr>
          <a:xfrm>
            <a:off x="3328176" y="3373320"/>
            <a:ext cx="2172972" cy="831594"/>
          </a:xfrm>
          <a:prstGeom prst="ellipse">
            <a:avLst/>
          </a:prstGeom>
          <a:solidFill>
            <a:schemeClr val="accent2"/>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badi" panose="020B0604020104020204" pitchFamily="34" charset="0"/>
              </a:rPr>
              <a:t>Ag, Academic, other Labs</a:t>
            </a:r>
          </a:p>
        </p:txBody>
      </p:sp>
      <p:sp>
        <p:nvSpPr>
          <p:cNvPr id="106" name="Oval 105">
            <a:extLst>
              <a:ext uri="{FF2B5EF4-FFF2-40B4-BE49-F238E27FC236}">
                <a16:creationId xmlns:a16="http://schemas.microsoft.com/office/drawing/2014/main" id="{B7F1F6FE-6743-4A50-81B9-B37F2F0D062B}"/>
              </a:ext>
            </a:extLst>
          </p:cNvPr>
          <p:cNvSpPr/>
          <p:nvPr/>
        </p:nvSpPr>
        <p:spPr>
          <a:xfrm>
            <a:off x="96131" y="548680"/>
            <a:ext cx="1985386" cy="1991320"/>
          </a:xfrm>
          <a:prstGeom prst="ellipse">
            <a:avLst/>
          </a:prstGeom>
          <a:solidFill>
            <a:srgbClr val="7030A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badi" panose="020B0604020104020204" pitchFamily="34" charset="0"/>
              </a:rPr>
              <a:t>Academic, AgriculturaI, International Labs</a:t>
            </a:r>
          </a:p>
        </p:txBody>
      </p:sp>
      <p:sp>
        <p:nvSpPr>
          <p:cNvPr id="107" name="Right Arrow 10">
            <a:extLst>
              <a:ext uri="{FF2B5EF4-FFF2-40B4-BE49-F238E27FC236}">
                <a16:creationId xmlns:a16="http://schemas.microsoft.com/office/drawing/2014/main" id="{0B3D0C19-7DF0-442C-9B2D-0C1A81260063}"/>
              </a:ext>
            </a:extLst>
          </p:cNvPr>
          <p:cNvSpPr/>
          <p:nvPr/>
        </p:nvSpPr>
        <p:spPr bwMode="auto">
          <a:xfrm rot="8846390">
            <a:off x="2146291" y="2530272"/>
            <a:ext cx="378213" cy="2924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Abadi" panose="020B0604020104020204" pitchFamily="34" charset="0"/>
            </a:endParaRPr>
          </a:p>
        </p:txBody>
      </p:sp>
      <p:sp>
        <p:nvSpPr>
          <p:cNvPr id="108" name="Right Arrow 10">
            <a:extLst>
              <a:ext uri="{FF2B5EF4-FFF2-40B4-BE49-F238E27FC236}">
                <a16:creationId xmlns:a16="http://schemas.microsoft.com/office/drawing/2014/main" id="{39D93A17-E739-4A3C-BB2F-60CD73CFC52E}"/>
              </a:ext>
            </a:extLst>
          </p:cNvPr>
          <p:cNvSpPr/>
          <p:nvPr/>
        </p:nvSpPr>
        <p:spPr bwMode="auto">
          <a:xfrm rot="10353627">
            <a:off x="2231832" y="1997248"/>
            <a:ext cx="378213" cy="2924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Abadi" panose="020B0604020104020204" pitchFamily="34" charset="0"/>
            </a:endParaRPr>
          </a:p>
        </p:txBody>
      </p:sp>
    </p:spTree>
    <p:extLst>
      <p:ext uri="{BB962C8B-B14F-4D97-AF65-F5344CB8AC3E}">
        <p14:creationId xmlns:p14="http://schemas.microsoft.com/office/powerpoint/2010/main" val="3968565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675C27-C9C9-4F55-9FDB-385E74A53968}"/>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r>
              <a:rPr lang="en-US">
                <a:latin typeface="Abadi" panose="020B0604020104020204" pitchFamily="34" charset="0"/>
              </a:rPr>
              <a:t>Pathogen Detection Pipeline</a:t>
            </a:r>
            <a:endParaRPr lang="en-US" dirty="0">
              <a:latin typeface="Abadi" panose="020B0604020104020204" pitchFamily="34" charset="0"/>
            </a:endParaRPr>
          </a:p>
        </p:txBody>
      </p:sp>
      <p:sp>
        <p:nvSpPr>
          <p:cNvPr id="5" name="Rectangle 4">
            <a:extLst>
              <a:ext uri="{FF2B5EF4-FFF2-40B4-BE49-F238E27FC236}">
                <a16:creationId xmlns:a16="http://schemas.microsoft.com/office/drawing/2014/main" id="{D39637F4-F518-44B5-A326-E2E823B5A131}"/>
              </a:ext>
            </a:extLst>
          </p:cNvPr>
          <p:cNvSpPr/>
          <p:nvPr/>
        </p:nvSpPr>
        <p:spPr>
          <a:xfrm>
            <a:off x="2511263" y="2082677"/>
            <a:ext cx="1185552"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SRA</a:t>
            </a:r>
          </a:p>
        </p:txBody>
      </p:sp>
      <p:cxnSp>
        <p:nvCxnSpPr>
          <p:cNvPr id="6" name="Straight Arrow Connector 5">
            <a:extLst>
              <a:ext uri="{FF2B5EF4-FFF2-40B4-BE49-F238E27FC236}">
                <a16:creationId xmlns:a16="http://schemas.microsoft.com/office/drawing/2014/main" id="{73EDBC6F-6948-4AE3-8EE2-B67E88FFC593}"/>
              </a:ext>
            </a:extLst>
          </p:cNvPr>
          <p:cNvCxnSpPr/>
          <p:nvPr/>
        </p:nvCxnSpPr>
        <p:spPr>
          <a:xfrm>
            <a:off x="1696780"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05C841C-12EC-4D9A-AC73-54F3D09273CC}"/>
              </a:ext>
            </a:extLst>
          </p:cNvPr>
          <p:cNvCxnSpPr/>
          <p:nvPr/>
        </p:nvCxnSpPr>
        <p:spPr>
          <a:xfrm>
            <a:off x="3901785"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69BC18B-B3BD-4BCB-B725-E2942DA0F359}"/>
              </a:ext>
            </a:extLst>
          </p:cNvPr>
          <p:cNvSpPr/>
          <p:nvPr/>
        </p:nvSpPr>
        <p:spPr>
          <a:xfrm>
            <a:off x="4777469" y="2082677"/>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Assembly</a:t>
            </a:r>
          </a:p>
        </p:txBody>
      </p:sp>
      <p:cxnSp>
        <p:nvCxnSpPr>
          <p:cNvPr id="9" name="Straight Arrow Connector 8">
            <a:extLst>
              <a:ext uri="{FF2B5EF4-FFF2-40B4-BE49-F238E27FC236}">
                <a16:creationId xmlns:a16="http://schemas.microsoft.com/office/drawing/2014/main" id="{9A515B44-57F3-437A-B81B-AA73AC1E87B1}"/>
              </a:ext>
            </a:extLst>
          </p:cNvPr>
          <p:cNvCxnSpPr>
            <a:cxnSpLocks/>
          </p:cNvCxnSpPr>
          <p:nvPr/>
        </p:nvCxnSpPr>
        <p:spPr>
          <a:xfrm>
            <a:off x="5716424" y="2947370"/>
            <a:ext cx="0"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800FA0-6343-43D8-B818-785985FB0E0B}"/>
              </a:ext>
            </a:extLst>
          </p:cNvPr>
          <p:cNvSpPr/>
          <p:nvPr/>
        </p:nvSpPr>
        <p:spPr>
          <a:xfrm>
            <a:off x="7695791" y="2082677"/>
            <a:ext cx="2001448"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Annotation</a:t>
            </a:r>
          </a:p>
        </p:txBody>
      </p:sp>
      <p:cxnSp>
        <p:nvCxnSpPr>
          <p:cNvPr id="11" name="Straight Arrow Connector 10">
            <a:extLst>
              <a:ext uri="{FF2B5EF4-FFF2-40B4-BE49-F238E27FC236}">
                <a16:creationId xmlns:a16="http://schemas.microsoft.com/office/drawing/2014/main" id="{8B270284-0E17-4802-8BEC-41BC912ADC65}"/>
              </a:ext>
            </a:extLst>
          </p:cNvPr>
          <p:cNvCxnSpPr/>
          <p:nvPr/>
        </p:nvCxnSpPr>
        <p:spPr>
          <a:xfrm>
            <a:off x="6816568" y="2467708"/>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55A04A6-58E9-437D-85D1-ED8EC3B7A7C7}"/>
              </a:ext>
            </a:extLst>
          </p:cNvPr>
          <p:cNvSpPr/>
          <p:nvPr/>
        </p:nvSpPr>
        <p:spPr>
          <a:xfrm>
            <a:off x="4777466" y="3758168"/>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Clustering</a:t>
            </a:r>
          </a:p>
        </p:txBody>
      </p:sp>
      <p:cxnSp>
        <p:nvCxnSpPr>
          <p:cNvPr id="13" name="Straight Arrow Connector 12">
            <a:extLst>
              <a:ext uri="{FF2B5EF4-FFF2-40B4-BE49-F238E27FC236}">
                <a16:creationId xmlns:a16="http://schemas.microsoft.com/office/drawing/2014/main" id="{6CA9A3BA-9A6D-446B-BE21-BC9CCD8EEAE2}"/>
              </a:ext>
            </a:extLst>
          </p:cNvPr>
          <p:cNvCxnSpPr>
            <a:cxnSpLocks/>
          </p:cNvCxnSpPr>
          <p:nvPr/>
        </p:nvCxnSpPr>
        <p:spPr>
          <a:xfrm>
            <a:off x="5716424" y="4696490"/>
            <a:ext cx="0" cy="601066"/>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1ADE1E7-5E64-42D2-BB82-2FDBDF06BA51}"/>
              </a:ext>
            </a:extLst>
          </p:cNvPr>
          <p:cNvSpPr/>
          <p:nvPr/>
        </p:nvSpPr>
        <p:spPr>
          <a:xfrm>
            <a:off x="4777466" y="5433659"/>
            <a:ext cx="181601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Trees</a:t>
            </a:r>
          </a:p>
        </p:txBody>
      </p:sp>
      <p:cxnSp>
        <p:nvCxnSpPr>
          <p:cNvPr id="15" name="Straight Arrow Connector 14">
            <a:extLst>
              <a:ext uri="{FF2B5EF4-FFF2-40B4-BE49-F238E27FC236}">
                <a16:creationId xmlns:a16="http://schemas.microsoft.com/office/drawing/2014/main" id="{56D8A85F-E2D7-4D80-924B-5051DAEDFE89}"/>
              </a:ext>
            </a:extLst>
          </p:cNvPr>
          <p:cNvCxnSpPr>
            <a:cxnSpLocks/>
          </p:cNvCxnSpPr>
          <p:nvPr/>
        </p:nvCxnSpPr>
        <p:spPr>
          <a:xfrm>
            <a:off x="8746135" y="2947369"/>
            <a:ext cx="0"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C7AAF6E-1F03-4B25-ABC0-0D080DE16822}"/>
              </a:ext>
            </a:extLst>
          </p:cNvPr>
          <p:cNvSpPr/>
          <p:nvPr/>
        </p:nvSpPr>
        <p:spPr>
          <a:xfrm>
            <a:off x="7444224" y="3758168"/>
            <a:ext cx="2603822"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badi" panose="020B0604020104020204" pitchFamily="34" charset="0"/>
              </a:rPr>
              <a:t>AMRFinderPlus</a:t>
            </a:r>
          </a:p>
        </p:txBody>
      </p:sp>
      <p:cxnSp>
        <p:nvCxnSpPr>
          <p:cNvPr id="17" name="Straight Arrow Connector 16">
            <a:extLst>
              <a:ext uri="{FF2B5EF4-FFF2-40B4-BE49-F238E27FC236}">
                <a16:creationId xmlns:a16="http://schemas.microsoft.com/office/drawing/2014/main" id="{0BBF9EE7-A14B-4401-90AA-066296DF973D}"/>
              </a:ext>
            </a:extLst>
          </p:cNvPr>
          <p:cNvCxnSpPr/>
          <p:nvPr/>
        </p:nvCxnSpPr>
        <p:spPr>
          <a:xfrm>
            <a:off x="6894454" y="2971496"/>
            <a:ext cx="673652" cy="716165"/>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AED885F-EF34-466B-80F1-01F0805A7E96}"/>
              </a:ext>
            </a:extLst>
          </p:cNvPr>
          <p:cNvSpPr/>
          <p:nvPr/>
        </p:nvSpPr>
        <p:spPr>
          <a:xfrm>
            <a:off x="2147944" y="3758168"/>
            <a:ext cx="1548871" cy="77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badi" panose="020B0604020104020204" pitchFamily="34" charset="0"/>
              </a:rPr>
              <a:t>GenBank</a:t>
            </a:r>
            <a:endParaRPr lang="en-US" sz="2800" dirty="0">
              <a:latin typeface="Abadi" panose="020B0604020104020204" pitchFamily="34" charset="0"/>
            </a:endParaRPr>
          </a:p>
        </p:txBody>
      </p:sp>
      <p:cxnSp>
        <p:nvCxnSpPr>
          <p:cNvPr id="19" name="Straight Arrow Connector 18">
            <a:extLst>
              <a:ext uri="{FF2B5EF4-FFF2-40B4-BE49-F238E27FC236}">
                <a16:creationId xmlns:a16="http://schemas.microsoft.com/office/drawing/2014/main" id="{A095A4EE-69A5-4AC4-8525-9E467927EF34}"/>
              </a:ext>
            </a:extLst>
          </p:cNvPr>
          <p:cNvCxnSpPr/>
          <p:nvPr/>
        </p:nvCxnSpPr>
        <p:spPr>
          <a:xfrm>
            <a:off x="3901785" y="4136189"/>
            <a:ext cx="656134"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44C6258-0421-4ED6-9700-5334ADB3E372}"/>
              </a:ext>
            </a:extLst>
          </p:cNvPr>
          <p:cNvCxnSpPr>
            <a:cxnSpLocks/>
          </p:cNvCxnSpPr>
          <p:nvPr/>
        </p:nvCxnSpPr>
        <p:spPr>
          <a:xfrm>
            <a:off x="1050587" y="1517515"/>
            <a:ext cx="5641776"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0D1BC64-FE5A-4E7A-A5B6-C354174D0058}"/>
              </a:ext>
            </a:extLst>
          </p:cNvPr>
          <p:cNvCxnSpPr>
            <a:cxnSpLocks/>
          </p:cNvCxnSpPr>
          <p:nvPr/>
        </p:nvCxnSpPr>
        <p:spPr>
          <a:xfrm>
            <a:off x="1006376" y="3090153"/>
            <a:ext cx="3663581"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E56AFDF-2ECB-43D6-BE30-3942817A9677}"/>
              </a:ext>
            </a:extLst>
          </p:cNvPr>
          <p:cNvCxnSpPr>
            <a:cxnSpLocks/>
          </p:cNvCxnSpPr>
          <p:nvPr/>
        </p:nvCxnSpPr>
        <p:spPr>
          <a:xfrm flipH="1">
            <a:off x="4643337" y="3090153"/>
            <a:ext cx="26620" cy="3258766"/>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47EA53E-5D26-4E7D-AA6F-FDF43A5F53D5}"/>
              </a:ext>
            </a:extLst>
          </p:cNvPr>
          <p:cNvCxnSpPr>
            <a:cxnSpLocks/>
          </p:cNvCxnSpPr>
          <p:nvPr/>
        </p:nvCxnSpPr>
        <p:spPr>
          <a:xfrm>
            <a:off x="6685072" y="1517515"/>
            <a:ext cx="21954" cy="4831404"/>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D88CB1A-01F6-47A8-AADA-29E08C51475E}"/>
              </a:ext>
            </a:extLst>
          </p:cNvPr>
          <p:cNvCxnSpPr>
            <a:cxnSpLocks/>
          </p:cNvCxnSpPr>
          <p:nvPr/>
        </p:nvCxnSpPr>
        <p:spPr>
          <a:xfrm>
            <a:off x="4643337" y="6400799"/>
            <a:ext cx="2063689" cy="0"/>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8279834-FF3A-4930-8310-A23E0A08133D}"/>
              </a:ext>
            </a:extLst>
          </p:cNvPr>
          <p:cNvCxnSpPr>
            <a:cxnSpLocks/>
          </p:cNvCxnSpPr>
          <p:nvPr/>
        </p:nvCxnSpPr>
        <p:spPr>
          <a:xfrm flipH="1">
            <a:off x="1020898" y="1517515"/>
            <a:ext cx="15026" cy="1517515"/>
          </a:xfrm>
          <a:prstGeom prst="line">
            <a:avLst/>
          </a:prstGeom>
          <a:ln w="19050">
            <a:prstDash val="lgDash"/>
          </a:ln>
        </p:spPr>
        <p:style>
          <a:lnRef idx="1">
            <a:schemeClr val="accent1"/>
          </a:lnRef>
          <a:fillRef idx="0">
            <a:schemeClr val="accent1"/>
          </a:fillRef>
          <a:effectRef idx="0">
            <a:schemeClr val="accent1"/>
          </a:effectRef>
          <a:fontRef idx="minor">
            <a:schemeClr val="tx1"/>
          </a:fontRef>
        </p:style>
      </p:cxnSp>
      <p:sp>
        <p:nvSpPr>
          <p:cNvPr id="37" name="Arrow: Right 36">
            <a:extLst>
              <a:ext uri="{FF2B5EF4-FFF2-40B4-BE49-F238E27FC236}">
                <a16:creationId xmlns:a16="http://schemas.microsoft.com/office/drawing/2014/main" id="{67829FAF-B64D-40E7-A04B-6F7EE6C68636}"/>
              </a:ext>
            </a:extLst>
          </p:cNvPr>
          <p:cNvSpPr/>
          <p:nvPr/>
        </p:nvSpPr>
        <p:spPr>
          <a:xfrm rot="10800000">
            <a:off x="6816568" y="5723107"/>
            <a:ext cx="573382" cy="408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badi" panose="020B0604020104020204" pitchFamily="34" charset="0"/>
            </a:endParaRPr>
          </a:p>
        </p:txBody>
      </p:sp>
      <p:sp>
        <p:nvSpPr>
          <p:cNvPr id="39" name="TextBox 38">
            <a:extLst>
              <a:ext uri="{FF2B5EF4-FFF2-40B4-BE49-F238E27FC236}">
                <a16:creationId xmlns:a16="http://schemas.microsoft.com/office/drawing/2014/main" id="{7D4C0ED3-16C0-4D31-A884-33861FC0C96E}"/>
              </a:ext>
            </a:extLst>
          </p:cNvPr>
          <p:cNvSpPr txBox="1"/>
          <p:nvPr/>
        </p:nvSpPr>
        <p:spPr>
          <a:xfrm>
            <a:off x="7588761" y="5723107"/>
            <a:ext cx="1747594" cy="369332"/>
          </a:xfrm>
          <a:prstGeom prst="rect">
            <a:avLst/>
          </a:prstGeom>
          <a:noFill/>
        </p:spPr>
        <p:txBody>
          <a:bodyPr wrap="none" rtlCol="0">
            <a:spAutoFit/>
          </a:bodyPr>
          <a:lstStyle/>
          <a:p>
            <a:r>
              <a:rPr lang="en-US">
                <a:latin typeface="Abadi" panose="020B0604020104020204" pitchFamily="34" charset="0"/>
              </a:rPr>
              <a:t>Goal &lt;24 hours</a:t>
            </a:r>
          </a:p>
        </p:txBody>
      </p:sp>
    </p:spTree>
    <p:extLst>
      <p:ext uri="{BB962C8B-B14F-4D97-AF65-F5344CB8AC3E}">
        <p14:creationId xmlns:p14="http://schemas.microsoft.com/office/powerpoint/2010/main" val="413260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D30C4E-1269-4185-B739-EAFCDAFB1498}"/>
              </a:ext>
            </a:extLst>
          </p:cNvPr>
          <p:cNvSpPr txBox="1">
            <a:spLocks/>
          </p:cNvSpPr>
          <p:nvPr/>
        </p:nvSpPr>
        <p:spPr>
          <a:xfrm>
            <a:off x="1369979" y="6950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r>
              <a:rPr lang="en-US">
                <a:latin typeface="Abadi" panose="020B0604020104020204" pitchFamily="34" charset="0"/>
              </a:rPr>
              <a:t>Pathogen Detection Analysis goals</a:t>
            </a:r>
            <a:endParaRPr lang="en-US" dirty="0">
              <a:latin typeface="Abadi" panose="020B0604020104020204" pitchFamily="34" charset="0"/>
            </a:endParaRPr>
          </a:p>
        </p:txBody>
      </p:sp>
      <p:sp>
        <p:nvSpPr>
          <p:cNvPr id="5" name="Content Placeholder 2">
            <a:extLst>
              <a:ext uri="{FF2B5EF4-FFF2-40B4-BE49-F238E27FC236}">
                <a16:creationId xmlns:a16="http://schemas.microsoft.com/office/drawing/2014/main" id="{D6A397D9-4976-42BD-86C7-EA901A40614A}"/>
              </a:ext>
            </a:extLst>
          </p:cNvPr>
          <p:cNvSpPr txBox="1">
            <a:spLocks/>
          </p:cNvSpPr>
          <p:nvPr/>
        </p:nvSpPr>
        <p:spPr>
          <a:xfrm>
            <a:off x="1264596" y="1830593"/>
            <a:ext cx="10089204" cy="3571864"/>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charset="0"/>
                <a:ea typeface="Helvetica" charset="0"/>
                <a:cs typeface="Helvetica"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charset="0"/>
                <a:ea typeface="Helvetica" charset="0"/>
                <a:cs typeface="Helvetica"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48640" indent="-548640">
              <a:buFont typeface="+mj-lt"/>
              <a:buAutoNum type="arabicPeriod"/>
            </a:pPr>
            <a:r>
              <a:rPr lang="en-US" sz="3600" dirty="0">
                <a:latin typeface="Abadi" panose="020B0604020104020204" pitchFamily="34" charset="0"/>
              </a:rPr>
              <a:t>Are these isolates clonally related?</a:t>
            </a:r>
            <a:br>
              <a:rPr lang="en-US" sz="3600" dirty="0">
                <a:latin typeface="Abadi" panose="020B0604020104020204" pitchFamily="34" charset="0"/>
              </a:rPr>
            </a:br>
            <a:endParaRPr lang="en-US" sz="3600" dirty="0">
              <a:latin typeface="Abadi" panose="020B0604020104020204" pitchFamily="34" charset="0"/>
            </a:endParaRPr>
          </a:p>
          <a:p>
            <a:pPr marL="548640" indent="-548640">
              <a:buFont typeface="+mj-lt"/>
              <a:buAutoNum type="arabicPeriod"/>
            </a:pPr>
            <a:r>
              <a:rPr lang="en-US" sz="3600" dirty="0">
                <a:latin typeface="Abadi" panose="020B0604020104020204" pitchFamily="34" charset="0"/>
                <a:ea typeface="Cambria" panose="02040503050406030204" pitchFamily="18" charset="0"/>
                <a:cs typeface="Arial" panose="020B0604020202020204" pitchFamily="34" charset="0"/>
              </a:rPr>
              <a:t>What is the anti-microbial resistance, stress response, and virulence gene repertoire of this isolate?</a:t>
            </a:r>
          </a:p>
        </p:txBody>
      </p:sp>
      <p:sp>
        <p:nvSpPr>
          <p:cNvPr id="6" name="Rectangle 5">
            <a:extLst>
              <a:ext uri="{FF2B5EF4-FFF2-40B4-BE49-F238E27FC236}">
                <a16:creationId xmlns:a16="http://schemas.microsoft.com/office/drawing/2014/main" id="{33D3666F-509B-43E5-AFF1-B7BC3188451C}"/>
              </a:ext>
            </a:extLst>
          </p:cNvPr>
          <p:cNvSpPr/>
          <p:nvPr/>
        </p:nvSpPr>
        <p:spPr>
          <a:xfrm>
            <a:off x="954397" y="5228910"/>
            <a:ext cx="9319678" cy="646331"/>
          </a:xfrm>
          <a:prstGeom prst="rect">
            <a:avLst/>
          </a:prstGeom>
        </p:spPr>
        <p:txBody>
          <a:bodyPr wrap="none">
            <a:spAutoFit/>
          </a:bodyPr>
          <a:lstStyle/>
          <a:p>
            <a:r>
              <a:rPr lang="en-US" sz="3600" u="sng" dirty="0">
                <a:solidFill>
                  <a:srgbClr val="0000FF"/>
                </a:solidFill>
                <a:latin typeface="Abadi" panose="020B0604020104020204" pitchFamily="34" charset="0"/>
                <a:ea typeface="Cambria" panose="02040503050406030204" pitchFamily="18" charset="0"/>
                <a:cs typeface="Arial" panose="020B0604020202020204" pitchFamily="34" charset="0"/>
              </a:rPr>
              <a:t>Results presented in easy to use web-interface</a:t>
            </a:r>
          </a:p>
        </p:txBody>
      </p:sp>
    </p:spTree>
    <p:extLst>
      <p:ext uri="{BB962C8B-B14F-4D97-AF65-F5344CB8AC3E}">
        <p14:creationId xmlns:p14="http://schemas.microsoft.com/office/powerpoint/2010/main" val="2508483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5E3106D-5E64-4750-B043-41AC285C6B4E}"/>
              </a:ext>
            </a:extLst>
          </p:cNvPr>
          <p:cNvSpPr>
            <a:spLocks noGrp="1"/>
          </p:cNvSpPr>
          <p:nvPr>
            <p:ph type="ftr" sz="quarter" idx="10"/>
          </p:nvPr>
        </p:nvSpPr>
        <p:spPr/>
        <p:txBody>
          <a:bodyPr/>
          <a:lstStyle/>
          <a:p>
            <a:r>
              <a:rPr lang="en-US" i="0" dirty="0"/>
              <a:t>https://www.ncbi.nlm.nih.gov/pathogens/success_stories/</a:t>
            </a:r>
          </a:p>
        </p:txBody>
      </p:sp>
      <p:pic>
        <p:nvPicPr>
          <p:cNvPr id="5" name="Picture 4">
            <a:extLst>
              <a:ext uri="{FF2B5EF4-FFF2-40B4-BE49-F238E27FC236}">
                <a16:creationId xmlns:a16="http://schemas.microsoft.com/office/drawing/2014/main" id="{7883CC86-02A7-41C0-BAF8-FA2EF18C8945}"/>
              </a:ext>
            </a:extLst>
          </p:cNvPr>
          <p:cNvPicPr>
            <a:picLocks noChangeAspect="1"/>
          </p:cNvPicPr>
          <p:nvPr/>
        </p:nvPicPr>
        <p:blipFill>
          <a:blip r:embed="rId2"/>
          <a:stretch>
            <a:fillRect/>
          </a:stretch>
        </p:blipFill>
        <p:spPr>
          <a:xfrm>
            <a:off x="1333787" y="1288889"/>
            <a:ext cx="8959248" cy="4802736"/>
          </a:xfrm>
          <a:prstGeom prst="rect">
            <a:avLst/>
          </a:prstGeom>
          <a:ln>
            <a:solidFill>
              <a:schemeClr val="tx2"/>
            </a:solidFill>
          </a:ln>
        </p:spPr>
      </p:pic>
      <p:sp>
        <p:nvSpPr>
          <p:cNvPr id="6" name="TextBox 5">
            <a:extLst>
              <a:ext uri="{FF2B5EF4-FFF2-40B4-BE49-F238E27FC236}">
                <a16:creationId xmlns:a16="http://schemas.microsoft.com/office/drawing/2014/main" id="{0609D120-16AD-4342-814C-200B1632247F}"/>
              </a:ext>
            </a:extLst>
          </p:cNvPr>
          <p:cNvSpPr txBox="1"/>
          <p:nvPr/>
        </p:nvSpPr>
        <p:spPr>
          <a:xfrm>
            <a:off x="330448" y="357532"/>
            <a:ext cx="10965925" cy="830997"/>
          </a:xfrm>
          <a:prstGeom prst="rect">
            <a:avLst/>
          </a:prstGeom>
          <a:noFill/>
        </p:spPr>
        <p:txBody>
          <a:bodyPr wrap="square" rtlCol="0">
            <a:spAutoFit/>
          </a:bodyPr>
          <a:lstStyle/>
          <a:p>
            <a:r>
              <a:rPr lang="en-US" sz="2400" dirty="0"/>
              <a:t>Numerous published studies showing successful use of Pathogen Detection results and resources</a:t>
            </a:r>
          </a:p>
        </p:txBody>
      </p:sp>
    </p:spTree>
    <p:extLst>
      <p:ext uri="{BB962C8B-B14F-4D97-AF65-F5344CB8AC3E}">
        <p14:creationId xmlns:p14="http://schemas.microsoft.com/office/powerpoint/2010/main" val="1609798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5E3106D-5E64-4750-B043-41AC285C6B4E}"/>
              </a:ext>
            </a:extLst>
          </p:cNvPr>
          <p:cNvSpPr>
            <a:spLocks noGrp="1"/>
          </p:cNvSpPr>
          <p:nvPr>
            <p:ph type="ftr" sz="quarter" idx="10"/>
          </p:nvPr>
        </p:nvSpPr>
        <p:spPr/>
        <p:txBody>
          <a:bodyPr/>
          <a:lstStyle/>
          <a:p>
            <a:r>
              <a:rPr lang="en-US" i="0" dirty="0"/>
              <a:t>https://www.ncbi.nlm.nih.gov/pathogens/success_stories/</a:t>
            </a:r>
          </a:p>
        </p:txBody>
      </p:sp>
      <p:sp>
        <p:nvSpPr>
          <p:cNvPr id="6" name="TextBox 5">
            <a:extLst>
              <a:ext uri="{FF2B5EF4-FFF2-40B4-BE49-F238E27FC236}">
                <a16:creationId xmlns:a16="http://schemas.microsoft.com/office/drawing/2014/main" id="{0609D120-16AD-4342-814C-200B1632247F}"/>
              </a:ext>
            </a:extLst>
          </p:cNvPr>
          <p:cNvSpPr txBox="1"/>
          <p:nvPr/>
        </p:nvSpPr>
        <p:spPr>
          <a:xfrm>
            <a:off x="1090863" y="1030180"/>
            <a:ext cx="10010274" cy="3785652"/>
          </a:xfrm>
          <a:prstGeom prst="rect">
            <a:avLst/>
          </a:prstGeom>
          <a:noFill/>
        </p:spPr>
        <p:txBody>
          <a:bodyPr wrap="square" rtlCol="0">
            <a:spAutoFit/>
          </a:bodyPr>
          <a:lstStyle/>
          <a:p>
            <a:r>
              <a:rPr lang="en-US" sz="2400" dirty="0"/>
              <a:t>Numerous published studies showing successful use of Pathogen Detection results and resources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Clonal relationship of isolates</a:t>
            </a:r>
          </a:p>
          <a:p>
            <a:pPr marL="342900" indent="-342900">
              <a:buFont typeface="Arial" panose="020B0604020202020204" pitchFamily="34" charset="0"/>
              <a:buChar char="•"/>
            </a:pPr>
            <a:endParaRPr lang="en-US" sz="2400" dirty="0"/>
          </a:p>
          <a:p>
            <a:pPr marL="800100" lvl="1" indent="-342900">
              <a:buFont typeface="Arial" panose="020B0604020202020204" pitchFamily="34" charset="0"/>
              <a:buChar char="•"/>
            </a:pPr>
            <a:r>
              <a:rPr lang="en-US" sz="2400" dirty="0"/>
              <a:t>Successfully used to identify outbreaks/sources</a:t>
            </a:r>
          </a:p>
          <a:p>
            <a:pPr marL="800100" lvl="1" indent="-342900">
              <a:buFont typeface="Arial" panose="020B0604020202020204" pitchFamily="34" charset="0"/>
              <a:buChar char="•"/>
            </a:pPr>
            <a:r>
              <a:rPr lang="en-US" sz="2400" dirty="0"/>
              <a:t>Integrated into other pipelines tools</a:t>
            </a:r>
          </a:p>
          <a:p>
            <a:pPr marL="800100" lvl="1" indent="-342900">
              <a:buFont typeface="Arial" panose="020B0604020202020204" pitchFamily="34" charset="0"/>
              <a:buChar char="•"/>
            </a:pPr>
            <a:r>
              <a:rPr lang="en-US" sz="2400" dirty="0"/>
              <a:t>Contributes to reduced illnesses/economic affects</a:t>
            </a:r>
          </a:p>
          <a:p>
            <a:pPr marL="800100" lvl="1" indent="-342900">
              <a:buFont typeface="Arial" panose="020B0604020202020204" pitchFamily="34" charset="0"/>
              <a:buChar char="•"/>
            </a:pPr>
            <a:r>
              <a:rPr lang="en-US" sz="2400" dirty="0"/>
              <a:t>Used in clinical labs for cluster identification</a:t>
            </a:r>
          </a:p>
          <a:p>
            <a:endParaRPr lang="en-US" sz="2400" dirty="0"/>
          </a:p>
        </p:txBody>
      </p:sp>
    </p:spTree>
    <p:extLst>
      <p:ext uri="{BB962C8B-B14F-4D97-AF65-F5344CB8AC3E}">
        <p14:creationId xmlns:p14="http://schemas.microsoft.com/office/powerpoint/2010/main" val="2304191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609D120-16AD-4342-814C-200B1632247F}"/>
              </a:ext>
            </a:extLst>
          </p:cNvPr>
          <p:cNvSpPr txBox="1"/>
          <p:nvPr/>
        </p:nvSpPr>
        <p:spPr>
          <a:xfrm>
            <a:off x="728770" y="514542"/>
            <a:ext cx="11048427" cy="5632311"/>
          </a:xfrm>
          <a:prstGeom prst="rect">
            <a:avLst/>
          </a:prstGeom>
          <a:noFill/>
        </p:spPr>
        <p:txBody>
          <a:bodyPr wrap="square" rtlCol="0">
            <a:spAutoFit/>
          </a:bodyPr>
          <a:lstStyle/>
          <a:p>
            <a:r>
              <a:rPr lang="en-US" sz="2400" dirty="0"/>
              <a:t>Numerous published studies showing successful use of Pathogen Detection results and resources</a:t>
            </a:r>
          </a:p>
          <a:p>
            <a:endParaRPr lang="en-US" sz="2400" dirty="0"/>
          </a:p>
          <a:p>
            <a:pPr marL="342900" indent="-342900">
              <a:buFont typeface="Arial" panose="020B0604020202020204" pitchFamily="34" charset="0"/>
              <a:buChar char="•"/>
            </a:pPr>
            <a:r>
              <a:rPr lang="en-US" sz="2400" dirty="0"/>
              <a:t>Identification of antimicrobial resistance genotypes</a:t>
            </a:r>
          </a:p>
          <a:p>
            <a:endParaRPr lang="en-US" sz="2400" dirty="0"/>
          </a:p>
          <a:p>
            <a:pPr marL="800100" lvl="1" indent="-342900">
              <a:buFont typeface="Arial" panose="020B0604020202020204" pitchFamily="34" charset="0"/>
              <a:buChar char="•"/>
            </a:pPr>
            <a:r>
              <a:rPr lang="en-US" sz="2400" dirty="0"/>
              <a:t>Declared institute for nomenclature assignment for most beta-lactamases</a:t>
            </a:r>
          </a:p>
          <a:p>
            <a:pPr marL="800100" lvl="1" indent="-342900">
              <a:buFont typeface="Arial" panose="020B0604020202020204" pitchFamily="34" charset="0"/>
              <a:buChar char="•"/>
            </a:pPr>
            <a:r>
              <a:rPr lang="en-US" sz="2400" dirty="0"/>
              <a:t>Results used for evaluation of </a:t>
            </a:r>
          </a:p>
          <a:p>
            <a:pPr marL="1257300" lvl="2" indent="-342900">
              <a:buFont typeface="Arial" panose="020B0604020202020204" pitchFamily="34" charset="0"/>
              <a:buChar char="•"/>
            </a:pPr>
            <a:r>
              <a:rPr lang="en-US" sz="2400" dirty="0"/>
              <a:t>conserved regions of particular AMR proteins</a:t>
            </a:r>
          </a:p>
          <a:p>
            <a:pPr marL="1257300" lvl="2" indent="-342900">
              <a:buFont typeface="Arial" panose="020B0604020202020204" pitchFamily="34" charset="0"/>
              <a:buChar char="•"/>
            </a:pPr>
            <a:r>
              <a:rPr lang="en-US" sz="2400" dirty="0"/>
              <a:t>sequence diversity/frequency to target drug development</a:t>
            </a:r>
          </a:p>
          <a:p>
            <a:r>
              <a:rPr lang="en-US" sz="2400" dirty="0"/>
              <a:t>	</a:t>
            </a:r>
          </a:p>
          <a:p>
            <a:pPr marL="800100" lvl="1" indent="-342900">
              <a:buFont typeface="Arial" panose="020B0604020202020204" pitchFamily="34" charset="0"/>
              <a:buChar char="•"/>
            </a:pPr>
            <a:r>
              <a:rPr lang="en-US" sz="2400" dirty="0"/>
              <a:t>AMRFinderPlus validated for clinical use in Australia</a:t>
            </a:r>
          </a:p>
          <a:p>
            <a:pPr marL="800100" lvl="1" indent="-342900">
              <a:buFont typeface="Arial" panose="020B0604020202020204" pitchFamily="34" charset="0"/>
              <a:buChar char="•"/>
            </a:pPr>
            <a:r>
              <a:rPr lang="en-US" sz="2400" dirty="0"/>
              <a:t>Downloaded ~50K times</a:t>
            </a:r>
          </a:p>
          <a:p>
            <a:pPr marL="800100" lvl="1" indent="-342900">
              <a:buFont typeface="Arial" panose="020B0604020202020204" pitchFamily="34" charset="0"/>
              <a:buChar char="•"/>
            </a:pPr>
            <a:r>
              <a:rPr lang="en-US" sz="2400" dirty="0"/>
              <a:t>NIAID agreed to continue funding through FY202…</a:t>
            </a:r>
          </a:p>
          <a:p>
            <a:pPr marL="1257300" lvl="2" indent="-342900">
              <a:buFont typeface="Arial" panose="020B0604020202020204" pitchFamily="34" charset="0"/>
              <a:buChar char="•"/>
            </a:pPr>
            <a:r>
              <a:rPr lang="en-US" sz="2400" i="1" dirty="0"/>
              <a:t>but asked for additional work</a:t>
            </a:r>
          </a:p>
          <a:p>
            <a:endParaRPr lang="en-US" sz="2400" dirty="0"/>
          </a:p>
        </p:txBody>
      </p:sp>
      <p:pic>
        <p:nvPicPr>
          <p:cNvPr id="4" name="Picture 3">
            <a:extLst>
              <a:ext uri="{FF2B5EF4-FFF2-40B4-BE49-F238E27FC236}">
                <a16:creationId xmlns:a16="http://schemas.microsoft.com/office/drawing/2014/main" id="{BEDDDF2C-7B73-4B71-A7B2-69A323799A6C}"/>
              </a:ext>
            </a:extLst>
          </p:cNvPr>
          <p:cNvPicPr>
            <a:picLocks noChangeAspect="1"/>
          </p:cNvPicPr>
          <p:nvPr/>
        </p:nvPicPr>
        <p:blipFill>
          <a:blip r:embed="rId2"/>
          <a:stretch>
            <a:fillRect/>
          </a:stretch>
        </p:blipFill>
        <p:spPr>
          <a:xfrm>
            <a:off x="8153401" y="3958240"/>
            <a:ext cx="3871304" cy="1502909"/>
          </a:xfrm>
          <a:prstGeom prst="rect">
            <a:avLst/>
          </a:prstGeom>
          <a:ln>
            <a:solidFill>
              <a:schemeClr val="accent1">
                <a:lumMod val="75000"/>
              </a:schemeClr>
            </a:solidFill>
          </a:ln>
        </p:spPr>
      </p:pic>
    </p:spTree>
    <p:extLst>
      <p:ext uri="{BB962C8B-B14F-4D97-AF65-F5344CB8AC3E}">
        <p14:creationId xmlns:p14="http://schemas.microsoft.com/office/powerpoint/2010/main" val="3513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368762-02C5-4ECF-AB2D-8D4D4F044E44}"/>
              </a:ext>
            </a:extLst>
          </p:cNvPr>
          <p:cNvPicPr>
            <a:picLocks noChangeAspect="1"/>
          </p:cNvPicPr>
          <p:nvPr/>
        </p:nvPicPr>
        <p:blipFill>
          <a:blip r:embed="rId2"/>
          <a:stretch>
            <a:fillRect/>
          </a:stretch>
        </p:blipFill>
        <p:spPr>
          <a:xfrm>
            <a:off x="3188445" y="1433888"/>
            <a:ext cx="6014865" cy="4190015"/>
          </a:xfrm>
          <a:prstGeom prst="rect">
            <a:avLst/>
          </a:prstGeom>
          <a:ln w="38100">
            <a:solidFill>
              <a:schemeClr val="accent1">
                <a:lumMod val="75000"/>
              </a:schemeClr>
            </a:solidFill>
          </a:ln>
        </p:spPr>
      </p:pic>
    </p:spTree>
    <p:extLst>
      <p:ext uri="{BB962C8B-B14F-4D97-AF65-F5344CB8AC3E}">
        <p14:creationId xmlns:p14="http://schemas.microsoft.com/office/powerpoint/2010/main" val="4198455876"/>
      </p:ext>
    </p:extLst>
  </p:cSld>
  <p:clrMapOvr>
    <a:masterClrMapping/>
  </p:clrMapOvr>
</p:sld>
</file>

<file path=ppt/theme/theme1.xml><?xml version="1.0" encoding="utf-8"?>
<a:theme xmlns:a="http://schemas.openxmlformats.org/drawingml/2006/main" name="1_Office Theme">
  <a:themeElements>
    <a:clrScheme name="NCBI Colors 1">
      <a:dk1>
        <a:srgbClr val="000000"/>
      </a:dk1>
      <a:lt1>
        <a:srgbClr val="FFFFFF"/>
      </a:lt1>
      <a:dk2>
        <a:srgbClr val="44546A"/>
      </a:dk2>
      <a:lt2>
        <a:srgbClr val="E7E6E6"/>
      </a:lt2>
      <a:accent1>
        <a:srgbClr val="0071BC"/>
      </a:accent1>
      <a:accent2>
        <a:srgbClr val="AEB0B5"/>
      </a:accent2>
      <a:accent3>
        <a:srgbClr val="00A6D2"/>
      </a:accent3>
      <a:accent4>
        <a:srgbClr val="981B1E"/>
      </a:accent4>
      <a:accent5>
        <a:srgbClr val="002455"/>
      </a:accent5>
      <a:accent6>
        <a:srgbClr val="2E854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qPlus_ProgramReview_17A.potx" id="{867BD1E9-BA46-4EEB-B763-90925791077B}" vid="{9D7A770B-BE7C-4F8D-9C1A-78750D4245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8AB63F0-E837-4B16-AFDE-FF13F5FB0D29}"/>
</file>

<file path=customXml/itemProps2.xml><?xml version="1.0" encoding="utf-8"?>
<ds:datastoreItem xmlns:ds="http://schemas.openxmlformats.org/officeDocument/2006/customXml" ds:itemID="{580C1ACE-4DBA-41C1-A875-D47388983E9B}"/>
</file>

<file path=customXml/itemProps3.xml><?xml version="1.0" encoding="utf-8"?>
<ds:datastoreItem xmlns:ds="http://schemas.openxmlformats.org/officeDocument/2006/customXml" ds:itemID="{267F4A3A-6289-47DE-84FA-C3BA9A609A8F}"/>
</file>

<file path=docProps/app.xml><?xml version="1.0" encoding="utf-8"?>
<Properties xmlns="http://schemas.openxmlformats.org/officeDocument/2006/extended-properties" xmlns:vt="http://schemas.openxmlformats.org/officeDocument/2006/docPropsVTypes">
  <TotalTime>18952</TotalTime>
  <Words>934</Words>
  <Application>Microsoft Office PowerPoint</Application>
  <PresentationFormat>Widescreen</PresentationFormat>
  <Paragraphs>251</Paragraphs>
  <Slides>18</Slides>
  <Notes>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6" baseType="lpstr">
      <vt:lpstr>Abadi</vt:lpstr>
      <vt:lpstr>Aharoni</vt:lpstr>
      <vt:lpstr>Arial</vt:lpstr>
      <vt:lpstr>Calibri</vt:lpstr>
      <vt:lpstr>Helvetica</vt:lpstr>
      <vt:lpstr>Verdana</vt:lpstr>
      <vt:lpstr>1_Office Theme</vt:lpstr>
      <vt:lpstr>Bitmap Image</vt:lpstr>
      <vt:lpstr>Pathogen Detection  2022 GT Update - William Klimke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SeqPlus Program Review 17A (Roadmaps and Release Plans) 7/27/21Update</dc:title>
  <dc:creator>Schneider, Valerie (NIH/NLM/NCBI) [E]</dc:creator>
  <cp:lastModifiedBy>Klimke, Bill (NIH/NLM/NCBI) [E]</cp:lastModifiedBy>
  <cp:revision>323</cp:revision>
  <cp:lastPrinted>2022-01-18T21:11:08Z</cp:lastPrinted>
  <dcterms:created xsi:type="dcterms:W3CDTF">2021-09-15T16:29:33Z</dcterms:created>
  <dcterms:modified xsi:type="dcterms:W3CDTF">2022-10-14T17:56:04Z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