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 id="2147483698" r:id="rId2"/>
  </p:sldMasterIdLst>
  <p:notesMasterIdLst>
    <p:notesMasterId r:id="rId16"/>
  </p:notesMasterIdLst>
  <p:sldIdLst>
    <p:sldId id="2120626069" r:id="rId3"/>
    <p:sldId id="2120626047" r:id="rId4"/>
    <p:sldId id="2120625983" r:id="rId5"/>
    <p:sldId id="5354" r:id="rId6"/>
    <p:sldId id="2120626065" r:id="rId7"/>
    <p:sldId id="349543004" r:id="rId8"/>
    <p:sldId id="5174" r:id="rId9"/>
    <p:sldId id="2120626048" r:id="rId10"/>
    <p:sldId id="349542983" r:id="rId11"/>
    <p:sldId id="2120626066" r:id="rId12"/>
    <p:sldId id="393" r:id="rId13"/>
    <p:sldId id="2120626061" r:id="rId14"/>
    <p:sldId id="21206260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BDF0784-89F0-4877-A3A1-A79F288486BF}">
          <p14:sldIdLst>
            <p14:sldId id="2120626069"/>
            <p14:sldId id="2120626047"/>
          </p14:sldIdLst>
        </p14:section>
        <p14:section name="Microbial" id="{496B9F59-DAAF-4751-BBEA-E44EBB6EB67F}">
          <p14:sldIdLst>
            <p14:sldId id="2120625983"/>
            <p14:sldId id="5354"/>
            <p14:sldId id="2120626065"/>
            <p14:sldId id="349543004"/>
            <p14:sldId id="5174"/>
            <p14:sldId id="2120626048"/>
            <p14:sldId id="349542983"/>
          </p14:sldIdLst>
        </p14:section>
        <p14:section name="16S/Metagenomics" id="{3A7CAE67-1075-4DB3-A9CB-24F58C187FDB}">
          <p14:sldIdLst>
            <p14:sldId id="2120626066"/>
            <p14:sldId id="393"/>
            <p14:sldId id="2120626061"/>
            <p14:sldId id="21206260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A7BC9C-7EFE-BA99-9D82-015B9B84317A}" name="Elizabeth Tseng" initials="ET" userId="S::etseng@pacificbiosciences.com::2d27f31e-b0a6-408e-98a6-1d737779eb3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6A6A6"/>
    <a:srgbClr val="ADADAD"/>
    <a:srgbClr val="FFFFFF"/>
    <a:srgbClr val="E1E1E1"/>
    <a:srgbClr val="F7F7F7"/>
    <a:srgbClr val="F1F1F1"/>
    <a:srgbClr val="EFEFEF"/>
    <a:srgbClr val="D339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1328" autoAdjust="0"/>
  </p:normalViewPr>
  <p:slideViewPr>
    <p:cSldViewPr snapToGrid="0" snapToObjects="1">
      <p:cViewPr varScale="1">
        <p:scale>
          <a:sx n="72" d="100"/>
          <a:sy n="72" d="100"/>
        </p:scale>
        <p:origin x="92" y="22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pacbioca-my.sharepoint.com/personal/mashby_pacificbiosciences_com/Documents/Documents/Product%20development/Mule/Microbial%20Assembly/Microbial%20Assembly%20Pipeline%20Performanc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Annotation</a:t>
            </a:r>
            <a:r>
              <a:rPr lang="en-US" b="1" baseline="0"/>
              <a:t> of Draft vs. Closed Genomes</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890965732087228"/>
          <c:y val="0.17171296296296296"/>
          <c:w val="0.40053179890975166"/>
          <c:h val="0.72092592592592597"/>
        </c:manualLayout>
      </c:layout>
      <c:barChart>
        <c:barDir val="col"/>
        <c:grouping val="percentStacked"/>
        <c:varyColors val="0"/>
        <c:ser>
          <c:idx val="0"/>
          <c:order val="0"/>
          <c:tx>
            <c:strRef>
              <c:f>'Draft versus closed genomes'!$A$2</c:f>
              <c:strCache>
                <c:ptCount val="1"/>
                <c:pt idx="0">
                  <c:v>Macromolecules, ion metabolism, transport</c:v>
                </c:pt>
              </c:strCache>
            </c:strRef>
          </c:tx>
          <c:spPr>
            <a:solidFill>
              <a:schemeClr val="accent6">
                <a:lumMod val="75000"/>
              </a:schemeClr>
            </a:solidFill>
            <a:ln>
              <a:noFill/>
            </a:ln>
            <a:effectLst/>
          </c:spPr>
          <c:invertIfNegative val="0"/>
          <c:cat>
            <c:strRef>
              <c:f>'Draft versus closed genomes'!$B$1:$C$1</c:f>
              <c:strCache>
                <c:ptCount val="2"/>
                <c:pt idx="0">
                  <c:v>Draft</c:v>
                </c:pt>
                <c:pt idx="1">
                  <c:v>Closed</c:v>
                </c:pt>
              </c:strCache>
            </c:strRef>
          </c:cat>
          <c:val>
            <c:numRef>
              <c:f>'Draft versus closed genomes'!$B$2:$C$2</c:f>
              <c:numCache>
                <c:formatCode>General</c:formatCode>
                <c:ptCount val="2"/>
                <c:pt idx="0">
                  <c:v>44</c:v>
                </c:pt>
                <c:pt idx="1">
                  <c:v>50</c:v>
                </c:pt>
              </c:numCache>
            </c:numRef>
          </c:val>
          <c:extLst>
            <c:ext xmlns:c16="http://schemas.microsoft.com/office/drawing/2014/chart" uri="{C3380CC4-5D6E-409C-BE32-E72D297353CC}">
              <c16:uniqueId val="{00000000-F484-3043-8A68-816EB88D2C7C}"/>
            </c:ext>
          </c:extLst>
        </c:ser>
        <c:ser>
          <c:idx val="1"/>
          <c:order val="1"/>
          <c:tx>
            <c:strRef>
              <c:f>'Draft versus closed genomes'!$A$3</c:f>
              <c:strCache>
                <c:ptCount val="1"/>
                <c:pt idx="0">
                  <c:v>Nucleic acid and protein metabolism</c:v>
                </c:pt>
              </c:strCache>
            </c:strRef>
          </c:tx>
          <c:spPr>
            <a:solidFill>
              <a:schemeClr val="accent5">
                <a:lumMod val="75000"/>
              </a:schemeClr>
            </a:solidFill>
            <a:ln>
              <a:noFill/>
            </a:ln>
            <a:effectLst/>
          </c:spPr>
          <c:invertIfNegative val="0"/>
          <c:cat>
            <c:strRef>
              <c:f>'Draft versus closed genomes'!$B$1:$C$1</c:f>
              <c:strCache>
                <c:ptCount val="2"/>
                <c:pt idx="0">
                  <c:v>Draft</c:v>
                </c:pt>
                <c:pt idx="1">
                  <c:v>Closed</c:v>
                </c:pt>
              </c:strCache>
            </c:strRef>
          </c:cat>
          <c:val>
            <c:numRef>
              <c:f>'Draft versus closed genomes'!$B$3:$C$3</c:f>
              <c:numCache>
                <c:formatCode>General</c:formatCode>
                <c:ptCount val="2"/>
                <c:pt idx="0">
                  <c:v>24</c:v>
                </c:pt>
                <c:pt idx="1">
                  <c:v>27</c:v>
                </c:pt>
              </c:numCache>
            </c:numRef>
          </c:val>
          <c:extLst>
            <c:ext xmlns:c16="http://schemas.microsoft.com/office/drawing/2014/chart" uri="{C3380CC4-5D6E-409C-BE32-E72D297353CC}">
              <c16:uniqueId val="{00000001-F484-3043-8A68-816EB88D2C7C}"/>
            </c:ext>
          </c:extLst>
        </c:ser>
        <c:ser>
          <c:idx val="2"/>
          <c:order val="2"/>
          <c:tx>
            <c:strRef>
              <c:f>'Draft versus closed genomes'!$A$4</c:f>
              <c:strCache>
                <c:ptCount val="1"/>
                <c:pt idx="0">
                  <c:v>Related to mobile elements</c:v>
                </c:pt>
              </c:strCache>
            </c:strRef>
          </c:tx>
          <c:spPr>
            <a:solidFill>
              <a:schemeClr val="accent2"/>
            </a:solidFill>
            <a:ln>
              <a:noFill/>
            </a:ln>
            <a:effectLst/>
          </c:spPr>
          <c:invertIfNegative val="0"/>
          <c:cat>
            <c:strRef>
              <c:f>'Draft versus closed genomes'!$B$1:$C$1</c:f>
              <c:strCache>
                <c:ptCount val="2"/>
                <c:pt idx="0">
                  <c:v>Draft</c:v>
                </c:pt>
                <c:pt idx="1">
                  <c:v>Closed</c:v>
                </c:pt>
              </c:strCache>
            </c:strRef>
          </c:cat>
          <c:val>
            <c:numRef>
              <c:f>'Draft versus closed genomes'!$B$4:$C$4</c:f>
              <c:numCache>
                <c:formatCode>General</c:formatCode>
                <c:ptCount val="2"/>
                <c:pt idx="0">
                  <c:v>4</c:v>
                </c:pt>
                <c:pt idx="1">
                  <c:v>6</c:v>
                </c:pt>
              </c:numCache>
            </c:numRef>
          </c:val>
          <c:extLst>
            <c:ext xmlns:c16="http://schemas.microsoft.com/office/drawing/2014/chart" uri="{C3380CC4-5D6E-409C-BE32-E72D297353CC}">
              <c16:uniqueId val="{00000002-F484-3043-8A68-816EB88D2C7C}"/>
            </c:ext>
          </c:extLst>
        </c:ser>
        <c:ser>
          <c:idx val="3"/>
          <c:order val="3"/>
          <c:tx>
            <c:strRef>
              <c:f>'Draft versus closed genomes'!$A$5</c:f>
              <c:strCache>
                <c:ptCount val="1"/>
                <c:pt idx="0">
                  <c:v>Subcellular localization or known domains</c:v>
                </c:pt>
              </c:strCache>
            </c:strRef>
          </c:tx>
          <c:spPr>
            <a:solidFill>
              <a:schemeClr val="accent4"/>
            </a:solidFill>
            <a:ln>
              <a:noFill/>
            </a:ln>
            <a:effectLst/>
          </c:spPr>
          <c:invertIfNegative val="0"/>
          <c:cat>
            <c:strRef>
              <c:f>'Draft versus closed genomes'!$B$1:$C$1</c:f>
              <c:strCache>
                <c:ptCount val="2"/>
                <c:pt idx="0">
                  <c:v>Draft</c:v>
                </c:pt>
                <c:pt idx="1">
                  <c:v>Closed</c:v>
                </c:pt>
              </c:strCache>
            </c:strRef>
          </c:cat>
          <c:val>
            <c:numRef>
              <c:f>'Draft versus closed genomes'!$B$5:$C$5</c:f>
              <c:numCache>
                <c:formatCode>General</c:formatCode>
                <c:ptCount val="2"/>
                <c:pt idx="0">
                  <c:v>6</c:v>
                </c:pt>
                <c:pt idx="1">
                  <c:v>8</c:v>
                </c:pt>
              </c:numCache>
            </c:numRef>
          </c:val>
          <c:extLst>
            <c:ext xmlns:c16="http://schemas.microsoft.com/office/drawing/2014/chart" uri="{C3380CC4-5D6E-409C-BE32-E72D297353CC}">
              <c16:uniqueId val="{00000003-F484-3043-8A68-816EB88D2C7C}"/>
            </c:ext>
          </c:extLst>
        </c:ser>
        <c:ser>
          <c:idx val="4"/>
          <c:order val="4"/>
          <c:tx>
            <c:strRef>
              <c:f>'Draft versus closed genomes'!$A$6</c:f>
              <c:strCache>
                <c:ptCount val="1"/>
                <c:pt idx="0">
                  <c:v>Hypothetical proteins</c:v>
                </c:pt>
              </c:strCache>
            </c:strRef>
          </c:tx>
          <c:spPr>
            <a:solidFill>
              <a:srgbClr val="FF40FF"/>
            </a:solidFill>
            <a:ln w="19050">
              <a:solidFill>
                <a:srgbClr val="000000"/>
              </a:solidFill>
            </a:ln>
            <a:effectLst/>
          </c:spPr>
          <c:invertIfNegative val="0"/>
          <c:cat>
            <c:strRef>
              <c:f>'Draft versus closed genomes'!$B$1:$C$1</c:f>
              <c:strCache>
                <c:ptCount val="2"/>
                <c:pt idx="0">
                  <c:v>Draft</c:v>
                </c:pt>
                <c:pt idx="1">
                  <c:v>Closed</c:v>
                </c:pt>
              </c:strCache>
            </c:strRef>
          </c:cat>
          <c:val>
            <c:numRef>
              <c:f>'Draft versus closed genomes'!$B$6:$C$6</c:f>
              <c:numCache>
                <c:formatCode>General</c:formatCode>
                <c:ptCount val="2"/>
                <c:pt idx="0">
                  <c:v>22</c:v>
                </c:pt>
                <c:pt idx="1">
                  <c:v>9</c:v>
                </c:pt>
              </c:numCache>
            </c:numRef>
          </c:val>
          <c:extLst>
            <c:ext xmlns:c16="http://schemas.microsoft.com/office/drawing/2014/chart" uri="{C3380CC4-5D6E-409C-BE32-E72D297353CC}">
              <c16:uniqueId val="{00000004-F484-3043-8A68-816EB88D2C7C}"/>
            </c:ext>
          </c:extLst>
        </c:ser>
        <c:dLbls>
          <c:showLegendKey val="0"/>
          <c:showVal val="0"/>
          <c:showCatName val="0"/>
          <c:showSerName val="0"/>
          <c:showPercent val="0"/>
          <c:showBubbleSize val="0"/>
        </c:dLbls>
        <c:gapWidth val="93"/>
        <c:overlap val="100"/>
        <c:axId val="874518112"/>
        <c:axId val="873107552"/>
      </c:barChart>
      <c:catAx>
        <c:axId val="874518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873107552"/>
        <c:crosses val="autoZero"/>
        <c:auto val="1"/>
        <c:lblAlgn val="ctr"/>
        <c:lblOffset val="100"/>
        <c:noMultiLvlLbl val="0"/>
      </c:catAx>
      <c:valAx>
        <c:axId val="873107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4518112"/>
        <c:crosses val="autoZero"/>
        <c:crossBetween val="between"/>
      </c:valAx>
      <c:spPr>
        <a:noFill/>
        <a:ln>
          <a:noFill/>
        </a:ln>
        <a:effectLst/>
      </c:spPr>
    </c:plotArea>
    <c:legend>
      <c:legendPos val="r"/>
      <c:layout>
        <c:manualLayout>
          <c:xMode val="edge"/>
          <c:yMode val="edge"/>
          <c:x val="0.57540205935796485"/>
          <c:y val="0.15247807438704311"/>
          <c:w val="0.38004908477349419"/>
          <c:h val="0.7810294546515018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2FA424-25D0-429E-A18F-B3D7D5FA01EA}" type="datetimeFigureOut">
              <a:rPr lang="en-US" smtClean="0"/>
              <a:t>9/20/2022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69806-C362-4350-AA57-AEE5FC6ABCDD}" type="slidenum">
              <a:rPr lang="en-US" smtClean="0"/>
              <a:t>‹#›</a:t>
            </a:fld>
            <a:endParaRPr lang="en-US"/>
          </a:p>
        </p:txBody>
      </p:sp>
    </p:spTree>
    <p:extLst>
      <p:ext uri="{BB962C8B-B14F-4D97-AF65-F5344CB8AC3E}">
        <p14:creationId xmlns:p14="http://schemas.microsoft.com/office/powerpoint/2010/main" val="4246455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of my talk will be to describe…</a:t>
            </a:r>
          </a:p>
          <a:p>
            <a:r>
              <a:rPr lang="en-US" dirty="0"/>
              <a:t>How the combination of long and accurate HiFi reads is helping microbiome researchers to…</a:t>
            </a:r>
          </a:p>
          <a:p>
            <a:r>
              <a:rPr lang="en-US" dirty="0"/>
              <a:t>Describe how PacBio’s technology is advancing P&amp;A sciences by…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81105-3953-3440-898A-AF80ADD9AC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597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ea typeface="+mn-ea"/>
                <a:cs typeface="+mn-cs"/>
              </a:rPr>
              <a:t>high accuracy, full characterization, and species level resolution are why PacBio HiFi sequencing is setting a new gold standard.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ea typeface="+mn-ea"/>
                <a:cs typeface="+mn-cs"/>
              </a:rPr>
              <a:t>Here are a few publications in just the last 6 months that have talked about the true power of PacBio sequencing for metagenomics/microbiome studies. </a:t>
            </a:r>
            <a:endParaRPr lang="en-P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81105-3953-3440-898A-AF80ADD9AC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57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Full-Length 16S Sequencing</a:t>
            </a:r>
          </a:p>
          <a:p>
            <a:pPr marL="171450" indent="-171450">
              <a:buFont typeface="Arial" panose="020B0604020202020204" pitchFamily="34" charset="0"/>
              <a:buChar char="•"/>
            </a:pPr>
            <a:r>
              <a:rPr lang="en-US" dirty="0"/>
              <a:t>With ILMN, Can’t do full-length marker gene sequencing (16S/18S/ITS), 1-3 variable regions is all that is doable. Full-length yields more in-depth taxonomic classification with little to no unclassified taxa at multiple taxonomic levels with the ability for species and strain level classification.</a:t>
            </a:r>
          </a:p>
          <a:p>
            <a:pPr marL="0" indent="0">
              <a:buFont typeface="Arial" panose="020B0604020202020204" pitchFamily="34" charset="0"/>
              <a:buNone/>
            </a:pPr>
            <a:r>
              <a:rPr lang="en-US" b="1" dirty="0"/>
              <a:t>Shotgun Metagenomics Profiling</a:t>
            </a:r>
          </a:p>
          <a:p>
            <a:pPr marL="171450" indent="-171450">
              <a:buFont typeface="Arial" panose="020B0604020202020204" pitchFamily="34" charset="0"/>
              <a:buChar char="•"/>
            </a:pPr>
            <a:r>
              <a:rPr lang="en-US" dirty="0"/>
              <a:t>Much lower percentage of functional annotations for shotgun metagenomics data with Illumina than PB. Each HiFi read typically has 8 intact genes per read, providing richer information about genes that co-occur in a single microbe, and may be co-expressed</a:t>
            </a:r>
          </a:p>
          <a:p>
            <a:pPr marL="631825" lvl="1" indent="-285750"/>
            <a:r>
              <a:rPr lang="en-US" dirty="0"/>
              <a:t>80-90% of HiFi reads have at least 1 functional annotation, and typically 4, whereas only ~1/3 of short reads can be annotated even once</a:t>
            </a:r>
          </a:p>
          <a:p>
            <a:r>
              <a:rPr lang="en-US" b="1" dirty="0">
                <a:solidFill>
                  <a:schemeClr val="accent6"/>
                </a:solidFill>
              </a:rPr>
              <a:t>Shotgun Metagenomics Assembly</a:t>
            </a:r>
          </a:p>
          <a:p>
            <a:pPr marL="285750" indent="-285750">
              <a:buFont typeface="Arial" panose="020B0604020202020204" pitchFamily="34" charset="0"/>
              <a:buChar char="•"/>
            </a:pPr>
            <a:r>
              <a:rPr lang="en-US" dirty="0"/>
              <a:t>Snapshot of single sample (participant 5 baseline)</a:t>
            </a:r>
          </a:p>
          <a:p>
            <a:pPr marL="631825" lvl="1" indent="-285750"/>
            <a:r>
              <a:rPr lang="en-US" dirty="0"/>
              <a:t>SRM: 21 MAGs passing filtering, 2 &gt;98% complete, 0 single contig, 1 &lt;20 contigs</a:t>
            </a:r>
          </a:p>
          <a:p>
            <a:pPr marL="631825" lvl="1" indent="-285750"/>
            <a:r>
              <a:rPr lang="en-US" dirty="0"/>
              <a:t>LRM: 39 MAGs passing filtering, 18 &gt;98% complete, 8 single contig, all &lt;20 contigs</a:t>
            </a:r>
          </a:p>
          <a:p>
            <a:endParaRPr lang="en-US" dirty="0"/>
          </a:p>
          <a:p>
            <a:r>
              <a:rPr lang="en-US" dirty="0"/>
              <a:t>Illumina doesn’t currently have a single platform that is capable of performing both amplicon sequencing and shotgun metagenomic sequencing at appropriate throughputs for both and/or cycles (bp). The same goes for adding microbial isolate WGS as well. </a:t>
            </a:r>
          </a:p>
          <a:p>
            <a:endParaRPr lang="en-P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81105-3953-3440-898A-AF80ADD9AC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355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buFont typeface="Arial" panose="020B0604020202020204" pitchFamily="34" charset="0"/>
              <a:buChar char="•"/>
            </a:pPr>
            <a:r>
              <a:rPr lang="en-US" sz="2400" dirty="0"/>
              <a:t>The combination of long and accurate reads enables scientists to detect emerging public health threats</a:t>
            </a:r>
          </a:p>
          <a:p>
            <a:pPr marL="688975" lvl="1" indent="-342900">
              <a:lnSpc>
                <a:spcPct val="100000"/>
              </a:lnSpc>
              <a:buClr>
                <a:schemeClr val="bg2"/>
              </a:buClr>
              <a:buFont typeface="Arial" panose="020B0604020202020204" pitchFamily="34" charset="0"/>
              <a:buChar char="‒"/>
            </a:pPr>
            <a:r>
              <a:rPr lang="en-US" sz="2000" dirty="0" err="1"/>
              <a:t>Pacbio</a:t>
            </a:r>
            <a:r>
              <a:rPr lang="en-US" sz="2000" dirty="0"/>
              <a:t> is the gold standard for microbial assembly – closed genomes with 99.99% accuracy</a:t>
            </a:r>
          </a:p>
          <a:p>
            <a:pPr marL="285750" indent="-285750">
              <a:buFont typeface="Arial" panose="020B0604020202020204" pitchFamily="34" charset="0"/>
              <a:buChar char="•"/>
            </a:pPr>
            <a:r>
              <a:rPr lang="en-US" sz="2400" dirty="0"/>
              <a:t>Exceptional performance in 16S and metagenomic applications to advance microbiome studies</a:t>
            </a:r>
          </a:p>
          <a:p>
            <a:pPr marL="688975" lvl="1" indent="-342900">
              <a:lnSpc>
                <a:spcPct val="100000"/>
              </a:lnSpc>
              <a:buClr>
                <a:schemeClr val="bg2"/>
              </a:buClr>
              <a:buFont typeface="Arial" panose="020B0604020202020204" pitchFamily="34" charset="0"/>
              <a:buChar char="‒"/>
            </a:pPr>
            <a:r>
              <a:rPr lang="en-US" sz="2000" dirty="0"/>
              <a:t>Achieve accurate and high-resolution taxonomic classification, increased annotation without assembly, and dramatic increases in MAG assembly</a:t>
            </a:r>
            <a:endParaRPr lang="en-US" sz="2200" dirty="0"/>
          </a:p>
          <a:p>
            <a:pPr marL="285750" indent="-285750">
              <a:buFont typeface="Arial" panose="020B0604020202020204" pitchFamily="34" charset="0"/>
              <a:buChar char="•"/>
            </a:pPr>
            <a:r>
              <a:rPr lang="en-US" sz="2400" dirty="0"/>
              <a:t>PacBio is the gold standard for plant and animal sciences and supports important environmental initiatives</a:t>
            </a:r>
          </a:p>
          <a:p>
            <a:pPr marL="688975" lvl="1" indent="-342900">
              <a:lnSpc>
                <a:spcPct val="110000"/>
              </a:lnSpc>
              <a:buClr>
                <a:schemeClr val="bg2"/>
              </a:buClr>
              <a:buFont typeface="Arial" panose="020B0604020202020204" pitchFamily="34" charset="0"/>
              <a:buChar char="‒"/>
            </a:pPr>
            <a:r>
              <a:rPr lang="en-US" sz="2000" dirty="0"/>
              <a:t> Gives insights into the true biology of these genomes can inform important agriculture, conservation, and ecology initiatives. </a:t>
            </a:r>
          </a:p>
          <a:p>
            <a:pPr marL="285750" indent="-285750">
              <a:buFont typeface="Arial" panose="020B0604020202020204" pitchFamily="34" charset="0"/>
              <a:buChar char="•"/>
            </a:pPr>
            <a:r>
              <a:rPr lang="en-US" sz="2400" dirty="0" err="1"/>
              <a:t>Pacbio</a:t>
            </a:r>
            <a:r>
              <a:rPr lang="en-US" sz="2400" dirty="0"/>
              <a:t> is being utilized by scientists globally to expand applications into new emerging areas such as gene therapy, microbiome therapeutics, and infectious diseases in animals</a:t>
            </a:r>
          </a:p>
          <a:p>
            <a:endParaRPr lang="en-US" dirty="0"/>
          </a:p>
        </p:txBody>
      </p:sp>
      <p:sp>
        <p:nvSpPr>
          <p:cNvPr id="4" name="Slide Number Placeholder 3"/>
          <p:cNvSpPr>
            <a:spLocks noGrp="1"/>
          </p:cNvSpPr>
          <p:nvPr>
            <p:ph type="sldNum" sz="quarter" idx="5"/>
          </p:nvPr>
        </p:nvSpPr>
        <p:spPr/>
        <p:txBody>
          <a:bodyPr/>
          <a:lstStyle/>
          <a:p>
            <a:fld id="{F3569806-C362-4350-AA57-AEE5FC6ABCDD}" type="slidenum">
              <a:rPr lang="en-US" smtClean="0"/>
              <a:t>13</a:t>
            </a:fld>
            <a:endParaRPr lang="en-US"/>
          </a:p>
        </p:txBody>
      </p:sp>
    </p:spTree>
    <p:extLst>
      <p:ext uri="{BB962C8B-B14F-4D97-AF65-F5344CB8AC3E}">
        <p14:creationId xmlns:p14="http://schemas.microsoft.com/office/powerpoint/2010/main" val="1948801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The Sequel </a:t>
            </a:r>
            <a:r>
              <a:rPr lang="en-US" dirty="0" err="1"/>
              <a:t>IIe</a:t>
            </a:r>
            <a:r>
              <a:rPr lang="en-US" dirty="0"/>
              <a:t> system is a powerful tool for understanding microbial genomics whether it’s single microbes to community microbes</a:t>
            </a:r>
          </a:p>
          <a:p>
            <a:pPr marL="0" indent="0">
              <a:buFontTx/>
              <a:buNone/>
            </a:pPr>
            <a:r>
              <a:rPr lang="en-US" dirty="0"/>
              <a:t>We are able to interrogate all microbes including Bacteria, eukaryotes, and viruses through the various applications you see here.</a:t>
            </a:r>
          </a:p>
          <a:p>
            <a:pPr marL="0" indent="0">
              <a:buFontTx/>
              <a:buNone/>
            </a:pPr>
            <a:r>
              <a:rPr lang="en-US" dirty="0"/>
              <a:t>With PacBio you can do microbial WGS to accurately assemble reference grade genome to investigate food outbreaks or monitor/track antimicrobial resistance. </a:t>
            </a:r>
          </a:p>
          <a:p>
            <a:pPr marL="0" indent="0">
              <a:buFontTx/>
              <a:buNone/>
            </a:pPr>
            <a:r>
              <a:rPr lang="en-US" dirty="0"/>
              <a:t>You can also use </a:t>
            </a:r>
            <a:r>
              <a:rPr lang="en-US" dirty="0" err="1"/>
              <a:t>pacbio</a:t>
            </a:r>
            <a:r>
              <a:rPr lang="en-US" dirty="0"/>
              <a:t> for Metagenomics </a:t>
            </a:r>
            <a:r>
              <a:rPr lang="en-US" sz="1200" dirty="0">
                <a:latin typeface="Arial" panose="020B0604020202020204" pitchFamily="34" charset="0"/>
                <a:ea typeface="+mn-ea"/>
                <a:cs typeface="+mn-cs"/>
              </a:rPr>
              <a:t>to comprehensively characterize metagenomes </a:t>
            </a:r>
            <a:r>
              <a:rPr lang="en-US" dirty="0"/>
              <a:t> </a:t>
            </a:r>
          </a:p>
          <a:p>
            <a:pPr marL="0" indent="0">
              <a:buFontTx/>
              <a:buNone/>
            </a:pPr>
            <a:r>
              <a:rPr lang="en-US" dirty="0"/>
              <a:t>Targeted sequencing to profile bacteria and/or track viral evolution</a:t>
            </a:r>
          </a:p>
          <a:p>
            <a:pPr marL="0" indent="0">
              <a:buFontTx/>
              <a:buNone/>
            </a:pPr>
            <a:r>
              <a:rPr lang="en-US" dirty="0"/>
              <a:t>A key advantage for customers </a:t>
            </a:r>
            <a:r>
              <a:rPr lang="en-US" dirty="0" err="1"/>
              <a:t>iworking</a:t>
            </a:r>
            <a:r>
              <a:rPr lang="en-US" dirty="0"/>
              <a:t> in microbiology is that they can perform all these applications and get better data all from one system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CCA49-40F8-AF47-9957-62F99A1606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087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Our technology is certainly not new to infectious disease, in fact our technology is being used in major public health institutions like CDC, public health England, large contracted commercial labs, and the NIH for a broad breadth of infectious disease applications. And the reason why these folks have been involved with us has been the accuracy and also the scalability of our platforms.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CCA49-40F8-AF47-9957-62F99A1606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290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Last year we introduced a fully kitted solution for sequencing SARS-CoV-2 to help public health with monitoring of  new covid19 variants</a:t>
            </a:r>
          </a:p>
          <a:p>
            <a:pPr marL="0" indent="0">
              <a:buFontTx/>
              <a:buNone/>
            </a:pPr>
            <a:r>
              <a:rPr lang="en-US" dirty="0"/>
              <a:t>Differentiated technology that is robust to new emerging variants, including omicron</a:t>
            </a:r>
          </a:p>
          <a:p>
            <a:pPr marL="0" indent="0">
              <a:buFontTx/>
              <a:buNone/>
            </a:pPr>
            <a:r>
              <a:rPr lang="en-US" dirty="0"/>
              <a:t>LabCorp uses technology which earned another round of funding from CDC. </a:t>
            </a:r>
          </a:p>
          <a:p>
            <a:pPr marL="0" indent="0">
              <a:buFontTx/>
              <a:buNone/>
            </a:pPr>
            <a:r>
              <a:rPr lang="en-US" dirty="0"/>
              <a:t>DNA Link uses kit and collaborating with Korea CDC to sequence banked covid positive samples to study disease progression in patients</a:t>
            </a:r>
          </a:p>
          <a:p>
            <a:pPr marL="0" indent="0">
              <a:buFontTx/>
              <a:buNone/>
            </a:pPr>
            <a:r>
              <a:rPr lang="en-US" dirty="0"/>
              <a:t>We’ve been looking at changing some of the components of the kit so that it can be used for surveillance of COVID-19 in wastewater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CCA49-40F8-AF47-9957-62F99A1606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846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mj-lt"/>
              </a:rPr>
              <a:t>But what the COVID-19 pandemic has really shown everyone is that having a complete genome is critical to public health decision-making and a draft genome alone is not going to cut it. </a:t>
            </a:r>
          </a:p>
          <a:p>
            <a:r>
              <a:rPr lang="en-US" dirty="0"/>
              <a:t>If you have a poor quality assembly, you’re not going to be find genes as well</a:t>
            </a:r>
          </a:p>
          <a:p>
            <a:r>
              <a:rPr lang="en-US" dirty="0"/>
              <a:t>If you miss plasmids, you’re going to miss detection of AMR genes because a lot of AMR travels on plasmids  and a lot of outbreaks are linked to the spread plasmids across different bacterial hosts</a:t>
            </a:r>
          </a:p>
          <a:p>
            <a:r>
              <a:rPr lang="en-US" dirty="0"/>
              <a:t>To help prevent the next pandemic or move sequencing further into the clinic, you need a high quality genomes to populate databases that are being used for public health and/or clinical applications.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81105-3953-3440-898A-AF80ADD9AC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383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And by having high quality databases, we will be able to address some of the bigger and more urgent problems such as </a:t>
            </a:r>
            <a:r>
              <a:rPr lang="en-US" sz="1200" dirty="0" err="1"/>
              <a:t>Antimcrobial</a:t>
            </a:r>
            <a:r>
              <a:rPr lang="en-US" sz="1200" dirty="0"/>
              <a:t> resistance.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AMR is a global health concern and a significant threat to human and animal health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There is an urgency to address AMR globally which many organizations have laid out plans to combat AMR (WHO, </a:t>
            </a:r>
            <a:r>
              <a:rPr lang="en-US" sz="1200" dirty="0" err="1"/>
              <a:t>Nationa</a:t>
            </a:r>
            <a:r>
              <a:rPr lang="en-US" sz="1200" dirty="0"/>
              <a:t> action plan for combatting AMR bacteria (Whitehouse 2015)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err="1"/>
              <a:t>Pacbio</a:t>
            </a:r>
            <a:r>
              <a:rPr lang="en-US" sz="1200" dirty="0"/>
              <a:t> sequencing is a key tool in this effort, to help institutions sequence and understand the entire microbial genome.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Because if you’re not able to see everything that you’re sequencing, you won’t have information you need to prevent the spread of AMR and inform judicious use of antibiotic.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CCA49-40F8-AF47-9957-62F99A1606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097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good is PacBio for assembling whole microbial genomes? VERY good. </a:t>
            </a:r>
          </a:p>
          <a:p>
            <a:r>
              <a:rPr lang="en-US" dirty="0"/>
              <a:t>We are the gold standard for microbial WGS </a:t>
            </a:r>
          </a:p>
          <a:p>
            <a:r>
              <a:rPr lang="en-US" dirty="0"/>
              <a:t>In this figure we ran a 96-plex SMRT library with 14 microbes relevant to food safety, HAI, and infectious diseases. Microbes selected also had a wide range of GC content, genome size and complexity. </a:t>
            </a:r>
          </a:p>
          <a:p>
            <a:r>
              <a:rPr lang="en-US" dirty="0" err="1"/>
              <a:t>Pacbio</a:t>
            </a:r>
            <a:r>
              <a:rPr lang="en-US" dirty="0"/>
              <a:t> sequencing closed almost all of these genomes - a near perfect picture of how we can sequence with High accuracy and be able to close these genomes.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5CCA49-40F8-AF47-9957-62F99A1606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0429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96-plex run looking at the same 24 samples as the previous slide and what you see here is that the average mean</a:t>
            </a:r>
            <a:r>
              <a:rPr lang="en-US" b="0" i="0" dirty="0">
                <a:solidFill>
                  <a:srgbClr val="242424"/>
                </a:solidFill>
                <a:effectLst/>
                <a:latin typeface="-apple-system"/>
              </a:rPr>
              <a:t> assembly of 4 samples represented by each purple bar were all above Q40 (&gt;99.99%) and a few above Q50 (&gt;99.999%)</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81105-3953-3440-898A-AF80ADD9AC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60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481105-3953-3440-898A-AF80ADD9ACEB}" type="slidenum">
              <a:rPr lang="en-US" smtClean="0"/>
              <a:t>10</a:t>
            </a:fld>
            <a:endParaRPr lang="en-US"/>
          </a:p>
        </p:txBody>
      </p:sp>
    </p:spTree>
    <p:extLst>
      <p:ext uri="{BB962C8B-B14F-4D97-AF65-F5344CB8AC3E}">
        <p14:creationId xmlns:p14="http://schemas.microsoft.com/office/powerpoint/2010/main" val="4254894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3" name="Content Placeholder 2"/>
          <p:cNvSpPr>
            <a:spLocks noGrp="1"/>
          </p:cNvSpPr>
          <p:nvPr>
            <p:ph idx="1"/>
          </p:nvPr>
        </p:nvSpPr>
        <p:spPr>
          <a:xfrm>
            <a:off x="457200" y="1237785"/>
            <a:ext cx="11277599" cy="4781087"/>
          </a:xfrm>
        </p:spPr>
        <p:txBody>
          <a:bodyPr>
            <a:normAutofit/>
          </a:bodyPr>
          <a:lstStyle>
            <a:lvl1pPr marL="0" indent="0">
              <a:buNone/>
              <a:defRPr sz="1800" b="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a:extLst>
              <a:ext uri="{FF2B5EF4-FFF2-40B4-BE49-F238E27FC236}">
                <a16:creationId xmlns:a16="http://schemas.microsoft.com/office/drawing/2014/main" id="{6E74927B-ACE2-5346-B8A3-2F085D7B4EF7}"/>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96892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L Side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5EF2004-2CDD-4743-A053-8580CD34A49B}"/>
              </a:ext>
            </a:extLst>
          </p:cNvPr>
          <p:cNvSpPr/>
          <p:nvPr userDrawn="1"/>
        </p:nvSpPr>
        <p:spPr>
          <a:xfrm>
            <a:off x="0" y="0"/>
            <a:ext cx="4831492" cy="6858000"/>
          </a:xfrm>
          <a:prstGeom prst="rect">
            <a:avLst/>
          </a:prstGeom>
          <a:solidFill>
            <a:schemeClr val="accent6">
              <a:lumMod val="20000"/>
              <a:lumOff val="8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83188" y="402335"/>
            <a:ext cx="6172200" cy="5783001"/>
          </a:xfrm>
        </p:spPr>
        <p:txBody>
          <a:bodyPr>
            <a:normAutofit/>
          </a:bodyPr>
          <a:lstStyle>
            <a:lvl1pPr>
              <a:defRPr sz="18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1">
            <a:extLst>
              <a:ext uri="{FF2B5EF4-FFF2-40B4-BE49-F238E27FC236}">
                <a16:creationId xmlns:a16="http://schemas.microsoft.com/office/drawing/2014/main" id="{4BCBB2A6-02A0-AF47-B524-A6785DB7D4BF}"/>
              </a:ext>
            </a:extLst>
          </p:cNvPr>
          <p:cNvSpPr>
            <a:spLocks noGrp="1"/>
          </p:cNvSpPr>
          <p:nvPr>
            <p:ph type="title" hasCustomPrompt="1"/>
          </p:nvPr>
        </p:nvSpPr>
        <p:spPr>
          <a:xfrm>
            <a:off x="457200" y="328140"/>
            <a:ext cx="4071768" cy="1229738"/>
          </a:xfrm>
        </p:spPr>
        <p:txBody>
          <a:bodyPr/>
          <a:lstStyle>
            <a:lvl1pPr>
              <a:defRPr>
                <a:solidFill>
                  <a:schemeClr val="tx1"/>
                </a:solidFill>
              </a:defRPr>
            </a:lvl1pPr>
          </a:lstStyle>
          <a:p>
            <a:r>
              <a:rPr lang="en-US" dirty="0"/>
              <a:t>Click to edit master title style</a:t>
            </a:r>
          </a:p>
        </p:txBody>
      </p:sp>
      <p:sp>
        <p:nvSpPr>
          <p:cNvPr id="14" name="Text Placeholder 9">
            <a:extLst>
              <a:ext uri="{FF2B5EF4-FFF2-40B4-BE49-F238E27FC236}">
                <a16:creationId xmlns:a16="http://schemas.microsoft.com/office/drawing/2014/main" id="{91DA3F34-0DDA-0E46-8411-DEA21334ABEC}"/>
              </a:ext>
            </a:extLst>
          </p:cNvPr>
          <p:cNvSpPr>
            <a:spLocks noGrp="1"/>
          </p:cNvSpPr>
          <p:nvPr>
            <p:ph type="body" sz="quarter" idx="13"/>
          </p:nvPr>
        </p:nvSpPr>
        <p:spPr>
          <a:xfrm>
            <a:off x="5183188" y="6346758"/>
            <a:ext cx="4699104"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15" name="Content Placeholder 3">
            <a:extLst>
              <a:ext uri="{FF2B5EF4-FFF2-40B4-BE49-F238E27FC236}">
                <a16:creationId xmlns:a16="http://schemas.microsoft.com/office/drawing/2014/main" id="{6EFC29E3-7A57-1143-94DD-6D7899A937FB}"/>
              </a:ext>
            </a:extLst>
          </p:cNvPr>
          <p:cNvSpPr>
            <a:spLocks noGrp="1"/>
          </p:cNvSpPr>
          <p:nvPr>
            <p:ph sz="half" idx="2"/>
          </p:nvPr>
        </p:nvSpPr>
        <p:spPr>
          <a:xfrm>
            <a:off x="457200" y="1683604"/>
            <a:ext cx="4071769" cy="45017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F7E48934-8C67-43B9-8146-95A1D045ED9C}"/>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pic>
        <p:nvPicPr>
          <p:cNvPr id="16" name="Picture 7">
            <a:extLst>
              <a:ext uri="{FF2B5EF4-FFF2-40B4-BE49-F238E27FC236}">
                <a16:creationId xmlns:a16="http://schemas.microsoft.com/office/drawing/2014/main" id="{C1EBD784-5AC3-47D8-A8DB-BE1F44C4C86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8405" y="6523363"/>
            <a:ext cx="908013" cy="198112"/>
          </a:xfrm>
          <a:prstGeom prst="rect">
            <a:avLst/>
          </a:prstGeom>
        </p:spPr>
      </p:pic>
      <p:sp>
        <p:nvSpPr>
          <p:cNvPr id="17" name="Rectangle 16">
            <a:extLst>
              <a:ext uri="{FF2B5EF4-FFF2-40B4-BE49-F238E27FC236}">
                <a16:creationId xmlns:a16="http://schemas.microsoft.com/office/drawing/2014/main" id="{C20B9C4F-8586-474C-9E36-3E004CB0EDB4}"/>
              </a:ext>
            </a:extLst>
          </p:cNvPr>
          <p:cNvSpPr/>
          <p:nvPr userDrawn="1"/>
        </p:nvSpPr>
        <p:spPr>
          <a:xfrm>
            <a:off x="0" y="1"/>
            <a:ext cx="12192000" cy="630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56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Contents_Abstract Genetics">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4F04A72-1180-FE4C-9CE4-394430140C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t="3271" b="3271"/>
          <a:stretch/>
        </p:blipFill>
        <p:spPr>
          <a:xfrm>
            <a:off x="0" y="-1"/>
            <a:ext cx="12192001" cy="6409347"/>
          </a:xfrm>
          <a:prstGeom prst="rect">
            <a:avLst/>
          </a:prstGeom>
        </p:spPr>
      </p:pic>
      <p:pic>
        <p:nvPicPr>
          <p:cNvPr id="8" name="Picture 7">
            <a:extLst>
              <a:ext uri="{FF2B5EF4-FFF2-40B4-BE49-F238E27FC236}">
                <a16:creationId xmlns:a16="http://schemas.microsoft.com/office/drawing/2014/main" id="{B3D35A53-0535-5C4A-BED7-16007CCA3B4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8405" y="6523363"/>
            <a:ext cx="908013" cy="198112"/>
          </a:xfrm>
          <a:prstGeom prst="rect">
            <a:avLst/>
          </a:prstGeom>
        </p:spPr>
      </p:pic>
      <p:sp>
        <p:nvSpPr>
          <p:cNvPr id="7" name="Title 1">
            <a:extLst>
              <a:ext uri="{FF2B5EF4-FFF2-40B4-BE49-F238E27FC236}">
                <a16:creationId xmlns:a16="http://schemas.microsoft.com/office/drawing/2014/main" id="{2B457E81-5528-D143-8C48-436C174964DD}"/>
              </a:ext>
            </a:extLst>
          </p:cNvPr>
          <p:cNvSpPr>
            <a:spLocks noGrp="1"/>
          </p:cNvSpPr>
          <p:nvPr>
            <p:ph type="title" hasCustomPrompt="1"/>
          </p:nvPr>
        </p:nvSpPr>
        <p:spPr>
          <a:xfrm>
            <a:off x="457200" y="328140"/>
            <a:ext cx="11277600" cy="306860"/>
          </a:xfrm>
        </p:spPr>
        <p:txBody>
          <a:bodyPr>
            <a:noAutofit/>
          </a:bodyPr>
          <a:lstStyle>
            <a:lvl1pPr>
              <a:defRPr>
                <a:solidFill>
                  <a:schemeClr val="tx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ABADEF7E-7E4C-BD4E-A024-B6D5A88E8EE7}"/>
              </a:ext>
            </a:extLst>
          </p:cNvPr>
          <p:cNvSpPr>
            <a:spLocks noGrp="1"/>
          </p:cNvSpPr>
          <p:nvPr>
            <p:ph idx="1"/>
          </p:nvPr>
        </p:nvSpPr>
        <p:spPr>
          <a:xfrm>
            <a:off x="457200" y="939800"/>
            <a:ext cx="11277598" cy="5283200"/>
          </a:xfrm>
        </p:spPr>
        <p:txBody>
          <a:bodyPr numCol="2">
            <a:noAutofit/>
          </a:bodyPr>
          <a:lstStyle>
            <a:lvl1pPr marL="342900" indent="-342900">
              <a:buFont typeface="+mj-lt"/>
              <a:buAutoNum type="arabicPeriod"/>
              <a:defRPr sz="1800" b="0">
                <a:solidFill>
                  <a:schemeClr val="tx1"/>
                </a:solidFill>
              </a:defRPr>
            </a:lvl1pPr>
            <a:lvl2pPr marL="800100" indent="-342900">
              <a:buFont typeface="+mj-lt"/>
              <a:buAutoNum type="arabicPeriod"/>
              <a:defRPr sz="1800">
                <a:solidFill>
                  <a:schemeClr val="tx1"/>
                </a:solidFill>
              </a:defRPr>
            </a:lvl2pPr>
            <a:lvl3pPr marL="1257300" indent="-342900">
              <a:buFont typeface="+mj-lt"/>
              <a:buAutoNum type="arabicPeriod"/>
              <a:defRPr sz="1800">
                <a:solidFill>
                  <a:schemeClr val="tx1"/>
                </a:solidFill>
              </a:defRPr>
            </a:lvl3pPr>
            <a:lvl4pPr marL="1714500" indent="-342900">
              <a:buFont typeface="+mj-lt"/>
              <a:buAutoNum type="arabicPeriod"/>
              <a:defRPr sz="1800">
                <a:solidFill>
                  <a:schemeClr val="tx1"/>
                </a:solidFill>
              </a:defRPr>
            </a:lvl4pPr>
            <a:lvl5pPr marL="2171700" indent="-342900">
              <a:buFont typeface="+mj-lt"/>
              <a:buAutoNum type="arabicPeriod"/>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8626E94B-B717-4A42-A509-7AC8B201B654}"/>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Tree>
    <p:extLst>
      <p:ext uri="{BB962C8B-B14F-4D97-AF65-F5344CB8AC3E}">
        <p14:creationId xmlns:p14="http://schemas.microsoft.com/office/powerpoint/2010/main" val="198121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Contents_Abstract Cell">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2856A56-1AD1-7746-956B-0B25B1E1C4A2}"/>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a:ext>
            </a:extLst>
          </a:blip>
          <a:srcRect t="3271" b="3271"/>
          <a:stretch/>
        </p:blipFill>
        <p:spPr>
          <a:xfrm>
            <a:off x="0" y="-1"/>
            <a:ext cx="12192001" cy="6409347"/>
          </a:xfrm>
          <a:prstGeom prst="rect">
            <a:avLst/>
          </a:prstGeom>
        </p:spPr>
      </p:pic>
      <p:pic>
        <p:nvPicPr>
          <p:cNvPr id="8" name="Picture 7">
            <a:extLst>
              <a:ext uri="{FF2B5EF4-FFF2-40B4-BE49-F238E27FC236}">
                <a16:creationId xmlns:a16="http://schemas.microsoft.com/office/drawing/2014/main" id="{B3D35A53-0535-5C4A-BED7-16007CCA3B47}"/>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58405" y="6523363"/>
            <a:ext cx="908013" cy="198112"/>
          </a:xfrm>
          <a:prstGeom prst="rect">
            <a:avLst/>
          </a:prstGeom>
        </p:spPr>
      </p:pic>
      <p:sp>
        <p:nvSpPr>
          <p:cNvPr id="7" name="Title 1">
            <a:extLst>
              <a:ext uri="{FF2B5EF4-FFF2-40B4-BE49-F238E27FC236}">
                <a16:creationId xmlns:a16="http://schemas.microsoft.com/office/drawing/2014/main" id="{030C9759-B232-B64B-951F-2589C745CC09}"/>
              </a:ext>
            </a:extLst>
          </p:cNvPr>
          <p:cNvSpPr>
            <a:spLocks noGrp="1"/>
          </p:cNvSpPr>
          <p:nvPr>
            <p:ph type="title" hasCustomPrompt="1"/>
          </p:nvPr>
        </p:nvSpPr>
        <p:spPr>
          <a:xfrm>
            <a:off x="457200" y="328140"/>
            <a:ext cx="11277600" cy="306860"/>
          </a:xfrm>
        </p:spPr>
        <p:txBody>
          <a:bodyPr>
            <a:noAutofit/>
          </a:bodyPr>
          <a:lstStyle>
            <a:lvl1pPr>
              <a:defRPr>
                <a:solidFill>
                  <a:schemeClr val="tx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6AA3BABF-6B36-5B49-9701-62FC729B139E}"/>
              </a:ext>
            </a:extLst>
          </p:cNvPr>
          <p:cNvSpPr>
            <a:spLocks noGrp="1"/>
          </p:cNvSpPr>
          <p:nvPr>
            <p:ph idx="1"/>
          </p:nvPr>
        </p:nvSpPr>
        <p:spPr>
          <a:xfrm>
            <a:off x="457200" y="939800"/>
            <a:ext cx="11277598" cy="5283200"/>
          </a:xfrm>
        </p:spPr>
        <p:txBody>
          <a:bodyPr numCol="2">
            <a:noAutofit/>
          </a:bodyPr>
          <a:lstStyle>
            <a:lvl1pPr marL="342900" indent="-342900">
              <a:buFont typeface="+mj-lt"/>
              <a:buAutoNum type="arabicPeriod"/>
              <a:defRPr sz="1800" b="0">
                <a:solidFill>
                  <a:schemeClr val="tx1"/>
                </a:solidFill>
              </a:defRPr>
            </a:lvl1pPr>
            <a:lvl2pPr marL="800100" indent="-342900">
              <a:buFont typeface="+mj-lt"/>
              <a:buAutoNum type="arabicPeriod"/>
              <a:defRPr sz="1800">
                <a:solidFill>
                  <a:schemeClr val="tx1"/>
                </a:solidFill>
              </a:defRPr>
            </a:lvl2pPr>
            <a:lvl3pPr marL="1257300" indent="-342900">
              <a:buFont typeface="+mj-lt"/>
              <a:buAutoNum type="arabicPeriod"/>
              <a:defRPr sz="1800">
                <a:solidFill>
                  <a:schemeClr val="tx1"/>
                </a:solidFill>
              </a:defRPr>
            </a:lvl3pPr>
            <a:lvl4pPr marL="1714500" indent="-342900">
              <a:buFont typeface="+mj-lt"/>
              <a:buAutoNum type="arabicPeriod"/>
              <a:defRPr sz="1800">
                <a:solidFill>
                  <a:schemeClr val="tx1"/>
                </a:solidFill>
              </a:defRPr>
            </a:lvl4pPr>
            <a:lvl5pPr marL="2171700" indent="-342900">
              <a:buFont typeface="+mj-lt"/>
              <a:buAutoNum type="arabicPeriod"/>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65080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eople/Image Feature 4up">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99181" y="3221910"/>
            <a:ext cx="2307021" cy="798126"/>
          </a:xfrm>
        </p:spPr>
        <p:txBody>
          <a:bodyPr>
            <a:noAutofit/>
          </a:bodyPr>
          <a:lstStyle>
            <a:lvl1pPr algn="ctr">
              <a:defRPr sz="1600" b="1">
                <a:solidFill>
                  <a:schemeClr val="bg2"/>
                </a:solidFill>
              </a:defRPr>
            </a:lvl1pPr>
            <a:lvl2pPr marL="457200" indent="0">
              <a:buNone/>
              <a:defRPr/>
            </a:lvl2pPr>
          </a:lstStyle>
          <a:p>
            <a:pPr lvl="0"/>
            <a:r>
              <a:rPr lang="en-US" dirty="0"/>
              <a:t>CLICK TO EDIT MASTER TEXT STYLES</a:t>
            </a:r>
          </a:p>
        </p:txBody>
      </p:sp>
      <p:sp>
        <p:nvSpPr>
          <p:cNvPr id="4" name="Content Placeholder 3"/>
          <p:cNvSpPr>
            <a:spLocks noGrp="1"/>
          </p:cNvSpPr>
          <p:nvPr>
            <p:ph sz="half" idx="2"/>
          </p:nvPr>
        </p:nvSpPr>
        <p:spPr>
          <a:xfrm>
            <a:off x="499181" y="4151585"/>
            <a:ext cx="2307021" cy="1881353"/>
          </a:xfrm>
        </p:spPr>
        <p:txBody>
          <a:bodyPr>
            <a:noAutofit/>
          </a:bodyPr>
          <a:lstStyle>
            <a:lvl1pPr algn="ctr">
              <a:defRPr sz="1400"/>
            </a:lvl1pPr>
          </a:lstStyle>
          <a:p>
            <a:pPr lvl="0"/>
            <a:r>
              <a:rPr lang="en-US"/>
              <a:t>Click to edit Master text styles</a:t>
            </a:r>
          </a:p>
        </p:txBody>
      </p:sp>
      <p:sp>
        <p:nvSpPr>
          <p:cNvPr id="12" name="Title 1">
            <a:extLst>
              <a:ext uri="{FF2B5EF4-FFF2-40B4-BE49-F238E27FC236}">
                <a16:creationId xmlns:a16="http://schemas.microsoft.com/office/drawing/2014/main" id="{C875F606-8C8D-804C-8728-733DA3C1F41A}"/>
              </a:ext>
            </a:extLst>
          </p:cNvPr>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5" name="Picture Placeholder 4">
            <a:extLst>
              <a:ext uri="{FF2B5EF4-FFF2-40B4-BE49-F238E27FC236}">
                <a16:creationId xmlns:a16="http://schemas.microsoft.com/office/drawing/2014/main" id="{8CCBDE4D-7971-9248-843D-8E9CDDA4E342}"/>
              </a:ext>
            </a:extLst>
          </p:cNvPr>
          <p:cNvSpPr>
            <a:spLocks noGrp="1"/>
          </p:cNvSpPr>
          <p:nvPr>
            <p:ph type="pic" sz="quarter" idx="14"/>
          </p:nvPr>
        </p:nvSpPr>
        <p:spPr>
          <a:xfrm>
            <a:off x="770015" y="1230258"/>
            <a:ext cx="1765354" cy="1765355"/>
          </a:xfrm>
          <a:prstGeom prst="ellipse">
            <a:avLst/>
          </a:prstGeom>
        </p:spPr>
        <p:txBody>
          <a:bodyPr/>
          <a:lstStyle/>
          <a:p>
            <a:r>
              <a:rPr lang="en-US"/>
              <a:t>Click icon to add picture</a:t>
            </a:r>
          </a:p>
        </p:txBody>
      </p:sp>
      <p:sp>
        <p:nvSpPr>
          <p:cNvPr id="14" name="Content Placeholder 2">
            <a:extLst>
              <a:ext uri="{FF2B5EF4-FFF2-40B4-BE49-F238E27FC236}">
                <a16:creationId xmlns:a16="http://schemas.microsoft.com/office/drawing/2014/main" id="{5F20141B-A208-BD4A-8C1E-21D436E9C57B}"/>
              </a:ext>
            </a:extLst>
          </p:cNvPr>
          <p:cNvSpPr>
            <a:spLocks noGrp="1"/>
          </p:cNvSpPr>
          <p:nvPr>
            <p:ph sz="half" idx="15" hasCustomPrompt="1"/>
          </p:nvPr>
        </p:nvSpPr>
        <p:spPr>
          <a:xfrm>
            <a:off x="3473608" y="3221910"/>
            <a:ext cx="2307021" cy="798126"/>
          </a:xfrm>
        </p:spPr>
        <p:txBody>
          <a:bodyPr>
            <a:noAutofit/>
          </a:bodyPr>
          <a:lstStyle>
            <a:lvl1pPr algn="ctr">
              <a:defRPr sz="1600" b="1">
                <a:solidFill>
                  <a:schemeClr val="bg2"/>
                </a:solidFill>
              </a:defRPr>
            </a:lvl1pPr>
            <a:lvl2pPr marL="457200" indent="0">
              <a:buNone/>
              <a:defRPr/>
            </a:lvl2pPr>
          </a:lstStyle>
          <a:p>
            <a:pPr lvl="0"/>
            <a:r>
              <a:rPr lang="en-US" dirty="0"/>
              <a:t>CLICK TO EDIT MASTER TEXT STYLES</a:t>
            </a:r>
          </a:p>
        </p:txBody>
      </p:sp>
      <p:sp>
        <p:nvSpPr>
          <p:cNvPr id="15" name="Content Placeholder 3">
            <a:extLst>
              <a:ext uri="{FF2B5EF4-FFF2-40B4-BE49-F238E27FC236}">
                <a16:creationId xmlns:a16="http://schemas.microsoft.com/office/drawing/2014/main" id="{CF74DA74-A5FC-4541-9717-5959AC75453D}"/>
              </a:ext>
            </a:extLst>
          </p:cNvPr>
          <p:cNvSpPr>
            <a:spLocks noGrp="1"/>
          </p:cNvSpPr>
          <p:nvPr>
            <p:ph sz="half" idx="16"/>
          </p:nvPr>
        </p:nvSpPr>
        <p:spPr>
          <a:xfrm>
            <a:off x="3473608" y="4151585"/>
            <a:ext cx="2307021" cy="1881353"/>
          </a:xfrm>
        </p:spPr>
        <p:txBody>
          <a:bodyPr>
            <a:noAutofit/>
          </a:bodyPr>
          <a:lstStyle>
            <a:lvl1pPr algn="ctr">
              <a:defRPr sz="1400"/>
            </a:lvl1pPr>
          </a:lstStyle>
          <a:p>
            <a:pPr lvl="0"/>
            <a:r>
              <a:rPr lang="en-US"/>
              <a:t>Click to edit Master text styles</a:t>
            </a:r>
          </a:p>
        </p:txBody>
      </p:sp>
      <p:sp>
        <p:nvSpPr>
          <p:cNvPr id="16" name="Picture Placeholder 4">
            <a:extLst>
              <a:ext uri="{FF2B5EF4-FFF2-40B4-BE49-F238E27FC236}">
                <a16:creationId xmlns:a16="http://schemas.microsoft.com/office/drawing/2014/main" id="{C0830186-B61A-824A-80A1-C641261E782A}"/>
              </a:ext>
            </a:extLst>
          </p:cNvPr>
          <p:cNvSpPr>
            <a:spLocks noGrp="1"/>
          </p:cNvSpPr>
          <p:nvPr>
            <p:ph type="pic" sz="quarter" idx="17"/>
          </p:nvPr>
        </p:nvSpPr>
        <p:spPr>
          <a:xfrm>
            <a:off x="3744442" y="1230258"/>
            <a:ext cx="1765354" cy="1765355"/>
          </a:xfrm>
          <a:prstGeom prst="ellipse">
            <a:avLst/>
          </a:prstGeom>
        </p:spPr>
        <p:txBody>
          <a:bodyPr/>
          <a:lstStyle/>
          <a:p>
            <a:r>
              <a:rPr lang="en-US"/>
              <a:t>Click icon to add picture</a:t>
            </a:r>
          </a:p>
        </p:txBody>
      </p:sp>
      <p:sp>
        <p:nvSpPr>
          <p:cNvPr id="17" name="Content Placeholder 2">
            <a:extLst>
              <a:ext uri="{FF2B5EF4-FFF2-40B4-BE49-F238E27FC236}">
                <a16:creationId xmlns:a16="http://schemas.microsoft.com/office/drawing/2014/main" id="{A2E0A42E-C14E-6941-9D4E-FB8F4D68E311}"/>
              </a:ext>
            </a:extLst>
          </p:cNvPr>
          <p:cNvSpPr>
            <a:spLocks noGrp="1"/>
          </p:cNvSpPr>
          <p:nvPr>
            <p:ph sz="half" idx="18" hasCustomPrompt="1"/>
          </p:nvPr>
        </p:nvSpPr>
        <p:spPr>
          <a:xfrm>
            <a:off x="6437525" y="3221910"/>
            <a:ext cx="2307021" cy="798126"/>
          </a:xfrm>
        </p:spPr>
        <p:txBody>
          <a:bodyPr>
            <a:noAutofit/>
          </a:bodyPr>
          <a:lstStyle>
            <a:lvl1pPr algn="ctr">
              <a:defRPr sz="1600" b="1">
                <a:solidFill>
                  <a:schemeClr val="bg2"/>
                </a:solidFill>
              </a:defRPr>
            </a:lvl1pPr>
            <a:lvl2pPr marL="457200" indent="0">
              <a:buNone/>
              <a:defRPr/>
            </a:lvl2pPr>
          </a:lstStyle>
          <a:p>
            <a:pPr lvl="0"/>
            <a:r>
              <a:rPr lang="en-US" dirty="0"/>
              <a:t>CLICK TO EDIT MASTER TEXT STYLES</a:t>
            </a:r>
          </a:p>
        </p:txBody>
      </p:sp>
      <p:sp>
        <p:nvSpPr>
          <p:cNvPr id="18" name="Content Placeholder 3">
            <a:extLst>
              <a:ext uri="{FF2B5EF4-FFF2-40B4-BE49-F238E27FC236}">
                <a16:creationId xmlns:a16="http://schemas.microsoft.com/office/drawing/2014/main" id="{E460CEEA-D4EF-DC46-B7F8-25C12ADF6A56}"/>
              </a:ext>
            </a:extLst>
          </p:cNvPr>
          <p:cNvSpPr>
            <a:spLocks noGrp="1"/>
          </p:cNvSpPr>
          <p:nvPr>
            <p:ph sz="half" idx="19"/>
          </p:nvPr>
        </p:nvSpPr>
        <p:spPr>
          <a:xfrm>
            <a:off x="6437525" y="4151585"/>
            <a:ext cx="2307021" cy="1881353"/>
          </a:xfrm>
        </p:spPr>
        <p:txBody>
          <a:bodyPr>
            <a:noAutofit/>
          </a:bodyPr>
          <a:lstStyle>
            <a:lvl1pPr algn="ctr">
              <a:defRPr sz="1400"/>
            </a:lvl1pPr>
          </a:lstStyle>
          <a:p>
            <a:pPr lvl="0"/>
            <a:r>
              <a:rPr lang="en-US"/>
              <a:t>Click to edit Master text styles</a:t>
            </a:r>
          </a:p>
        </p:txBody>
      </p:sp>
      <p:sp>
        <p:nvSpPr>
          <p:cNvPr id="19" name="Picture Placeholder 4">
            <a:extLst>
              <a:ext uri="{FF2B5EF4-FFF2-40B4-BE49-F238E27FC236}">
                <a16:creationId xmlns:a16="http://schemas.microsoft.com/office/drawing/2014/main" id="{BAF3D069-C1BD-3943-B6F7-9A2599DC9525}"/>
              </a:ext>
            </a:extLst>
          </p:cNvPr>
          <p:cNvSpPr>
            <a:spLocks noGrp="1"/>
          </p:cNvSpPr>
          <p:nvPr>
            <p:ph type="pic" sz="quarter" idx="20"/>
          </p:nvPr>
        </p:nvSpPr>
        <p:spPr>
          <a:xfrm>
            <a:off x="6708359" y="1230258"/>
            <a:ext cx="1765354" cy="1765355"/>
          </a:xfrm>
          <a:prstGeom prst="ellipse">
            <a:avLst/>
          </a:prstGeom>
        </p:spPr>
        <p:txBody>
          <a:bodyPr/>
          <a:lstStyle/>
          <a:p>
            <a:r>
              <a:rPr lang="en-US"/>
              <a:t>Click icon to add picture</a:t>
            </a:r>
          </a:p>
        </p:txBody>
      </p:sp>
      <p:sp>
        <p:nvSpPr>
          <p:cNvPr id="20" name="Content Placeholder 2">
            <a:extLst>
              <a:ext uri="{FF2B5EF4-FFF2-40B4-BE49-F238E27FC236}">
                <a16:creationId xmlns:a16="http://schemas.microsoft.com/office/drawing/2014/main" id="{D1BE118D-93C1-4E40-BE58-FEB46F9D88C8}"/>
              </a:ext>
            </a:extLst>
          </p:cNvPr>
          <p:cNvSpPr>
            <a:spLocks noGrp="1"/>
          </p:cNvSpPr>
          <p:nvPr>
            <p:ph sz="half" idx="21" hasCustomPrompt="1"/>
          </p:nvPr>
        </p:nvSpPr>
        <p:spPr>
          <a:xfrm>
            <a:off x="9432973" y="3221910"/>
            <a:ext cx="2307021" cy="798126"/>
          </a:xfrm>
        </p:spPr>
        <p:txBody>
          <a:bodyPr>
            <a:noAutofit/>
          </a:bodyPr>
          <a:lstStyle>
            <a:lvl1pPr algn="ctr">
              <a:defRPr sz="1600" b="1">
                <a:solidFill>
                  <a:schemeClr val="bg2"/>
                </a:solidFill>
              </a:defRPr>
            </a:lvl1pPr>
            <a:lvl2pPr marL="457200" indent="0">
              <a:buNone/>
              <a:defRPr/>
            </a:lvl2pPr>
          </a:lstStyle>
          <a:p>
            <a:pPr lvl="0"/>
            <a:r>
              <a:rPr lang="en-US" dirty="0"/>
              <a:t>CLICK TO EDIT MASTER TEXT STYLES</a:t>
            </a:r>
          </a:p>
        </p:txBody>
      </p:sp>
      <p:sp>
        <p:nvSpPr>
          <p:cNvPr id="21" name="Content Placeholder 3">
            <a:extLst>
              <a:ext uri="{FF2B5EF4-FFF2-40B4-BE49-F238E27FC236}">
                <a16:creationId xmlns:a16="http://schemas.microsoft.com/office/drawing/2014/main" id="{8552D408-A536-2141-9FD1-B758A192A7E4}"/>
              </a:ext>
            </a:extLst>
          </p:cNvPr>
          <p:cNvSpPr>
            <a:spLocks noGrp="1"/>
          </p:cNvSpPr>
          <p:nvPr>
            <p:ph sz="half" idx="22"/>
          </p:nvPr>
        </p:nvSpPr>
        <p:spPr>
          <a:xfrm>
            <a:off x="9432973" y="4151585"/>
            <a:ext cx="2307021" cy="1881353"/>
          </a:xfrm>
        </p:spPr>
        <p:txBody>
          <a:bodyPr>
            <a:noAutofit/>
          </a:bodyPr>
          <a:lstStyle>
            <a:lvl1pPr algn="ctr">
              <a:defRPr sz="1400"/>
            </a:lvl1pPr>
          </a:lstStyle>
          <a:p>
            <a:pPr lvl="0"/>
            <a:r>
              <a:rPr lang="en-US"/>
              <a:t>Click to edit Master text styles</a:t>
            </a:r>
          </a:p>
        </p:txBody>
      </p:sp>
      <p:sp>
        <p:nvSpPr>
          <p:cNvPr id="22" name="Picture Placeholder 4">
            <a:extLst>
              <a:ext uri="{FF2B5EF4-FFF2-40B4-BE49-F238E27FC236}">
                <a16:creationId xmlns:a16="http://schemas.microsoft.com/office/drawing/2014/main" id="{A0D8B543-3E02-EF4C-BF4C-94C045237DD2}"/>
              </a:ext>
            </a:extLst>
          </p:cNvPr>
          <p:cNvSpPr>
            <a:spLocks noGrp="1"/>
          </p:cNvSpPr>
          <p:nvPr>
            <p:ph type="pic" sz="quarter" idx="23"/>
          </p:nvPr>
        </p:nvSpPr>
        <p:spPr>
          <a:xfrm>
            <a:off x="9703807" y="1230258"/>
            <a:ext cx="1765354" cy="1765355"/>
          </a:xfrm>
          <a:prstGeom prst="ellipse">
            <a:avLst/>
          </a:prstGeom>
        </p:spPr>
        <p:txBody>
          <a:bodyPr/>
          <a:lstStyle/>
          <a:p>
            <a:r>
              <a:rPr lang="en-US"/>
              <a:t>Click icon to add picture</a:t>
            </a:r>
          </a:p>
        </p:txBody>
      </p:sp>
      <p:sp>
        <p:nvSpPr>
          <p:cNvPr id="24" name="Text Placeholder 9">
            <a:extLst>
              <a:ext uri="{FF2B5EF4-FFF2-40B4-BE49-F238E27FC236}">
                <a16:creationId xmlns:a16="http://schemas.microsoft.com/office/drawing/2014/main" id="{5A5D1C18-124E-2840-8E84-C8B509C97DFC}"/>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729443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771E18-AA13-1D40-8342-71D3834F2EFB}"/>
              </a:ext>
            </a:extLst>
          </p:cNvPr>
          <p:cNvSpPr/>
          <p:nvPr userDrawn="1"/>
        </p:nvSpPr>
        <p:spPr>
          <a:xfrm>
            <a:off x="707571" y="5594375"/>
            <a:ext cx="10776858" cy="461665"/>
          </a:xfrm>
          <a:prstGeom prst="rect">
            <a:avLst/>
          </a:prstGeom>
        </p:spPr>
        <p:txBody>
          <a:bodyPr wrap="square" lIns="0" tIns="0" rIns="0" bIns="0">
            <a:spAutoFit/>
          </a:bodyPr>
          <a:lstStyle/>
          <a:p>
            <a:pPr algn="ctr">
              <a:spcAft>
                <a:spcPts val="300"/>
              </a:spcAft>
            </a:pPr>
            <a:r>
              <a:rPr lang="en-US" sz="1000" baseline="0" dirty="0">
                <a:solidFill>
                  <a:schemeClr val="bg1">
                    <a:lumMod val="50000"/>
                  </a:schemeClr>
                </a:solidFill>
                <a:latin typeface="Arial" panose="020B0604020202020204" pitchFamily="34" charset="0"/>
                <a:cs typeface="Arial" panose="020B0604020202020204" pitchFamily="34" charset="0"/>
              </a:rPr>
              <a:t>For research use only. Not for use in diagnostic procedures. © 2022 PacBio. All rights reserved.</a:t>
            </a:r>
            <a:br>
              <a:rPr lang="en-US" sz="1000" baseline="0" dirty="0">
                <a:solidFill>
                  <a:schemeClr val="bg1">
                    <a:lumMod val="50000"/>
                  </a:schemeClr>
                </a:solidFill>
                <a:latin typeface="Arial" panose="020B0604020202020204" pitchFamily="34" charset="0"/>
                <a:cs typeface="Arial" panose="020B0604020202020204" pitchFamily="34" charset="0"/>
              </a:rPr>
            </a:br>
            <a:r>
              <a:rPr lang="en-US" sz="1000" baseline="0" dirty="0">
                <a:solidFill>
                  <a:schemeClr val="bg1">
                    <a:lumMod val="50000"/>
                  </a:schemeClr>
                </a:solidFill>
                <a:latin typeface="Arial" panose="020B0604020202020204" pitchFamily="34" charset="0"/>
                <a:cs typeface="Arial" panose="020B0604020202020204" pitchFamily="34" charset="0"/>
              </a:rPr>
              <a:t>PacBio, the PacBio logo, SMRT, SMRTbell, Iso-Seq, and Sequel are trademarks of PacBio.</a:t>
            </a:r>
            <a:br>
              <a:rPr lang="en-US" sz="1000" baseline="0" dirty="0">
                <a:solidFill>
                  <a:schemeClr val="bg1">
                    <a:lumMod val="50000"/>
                  </a:schemeClr>
                </a:solidFill>
                <a:latin typeface="Arial" panose="020B0604020202020204" pitchFamily="34" charset="0"/>
                <a:cs typeface="Arial" panose="020B0604020202020204" pitchFamily="34" charset="0"/>
              </a:rPr>
            </a:br>
            <a:r>
              <a:rPr lang="en-US" sz="1000" baseline="0" dirty="0">
                <a:solidFill>
                  <a:schemeClr val="bg1">
                    <a:lumMod val="50000"/>
                  </a:schemeClr>
                </a:solidFill>
                <a:latin typeface="Arial" panose="020B0604020202020204" pitchFamily="34" charset="0"/>
                <a:cs typeface="Arial" panose="020B0604020202020204" pitchFamily="34" charset="0"/>
              </a:rPr>
              <a:t>All other trademarks are the sole property of their respective owners.</a:t>
            </a:r>
          </a:p>
        </p:txBody>
      </p:sp>
      <p:sp>
        <p:nvSpPr>
          <p:cNvPr id="10" name="Rectangle 9">
            <a:extLst>
              <a:ext uri="{FF2B5EF4-FFF2-40B4-BE49-F238E27FC236}">
                <a16:creationId xmlns:a16="http://schemas.microsoft.com/office/drawing/2014/main" id="{899D4481-CFB9-564A-AAFB-F31FD05C3AAA}"/>
              </a:ext>
            </a:extLst>
          </p:cNvPr>
          <p:cNvSpPr/>
          <p:nvPr userDrawn="1"/>
        </p:nvSpPr>
        <p:spPr>
          <a:xfrm>
            <a:off x="457199" y="4592888"/>
            <a:ext cx="11277601" cy="369332"/>
          </a:xfrm>
          <a:prstGeom prst="rect">
            <a:avLst/>
          </a:prstGeom>
        </p:spPr>
        <p:txBody>
          <a:bodyPr wrap="square" lIns="0" tIns="0" rIns="0" bIns="0">
            <a:spAutoFit/>
          </a:bodyPr>
          <a:lstStyle/>
          <a:p>
            <a:pPr algn="ctr"/>
            <a:r>
              <a:rPr lang="en-US" sz="2400" dirty="0">
                <a:solidFill>
                  <a:schemeClr val="accent6"/>
                </a:solidFill>
              </a:rPr>
              <a:t>www.pacb.com</a:t>
            </a:r>
          </a:p>
        </p:txBody>
      </p:sp>
      <p:pic>
        <p:nvPicPr>
          <p:cNvPr id="2" name="Picture 1">
            <a:extLst>
              <a:ext uri="{FF2B5EF4-FFF2-40B4-BE49-F238E27FC236}">
                <a16:creationId xmlns:a16="http://schemas.microsoft.com/office/drawing/2014/main" id="{48F82873-5B7A-0B46-A823-701DD18F23A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394607" y="2043245"/>
            <a:ext cx="5401050" cy="1180178"/>
          </a:xfrm>
          <a:prstGeom prst="rect">
            <a:avLst/>
          </a:prstGeom>
        </p:spPr>
      </p:pic>
      <p:sp>
        <p:nvSpPr>
          <p:cNvPr id="5" name="TextBox 4">
            <a:extLst>
              <a:ext uri="{FF2B5EF4-FFF2-40B4-BE49-F238E27FC236}">
                <a16:creationId xmlns:a16="http://schemas.microsoft.com/office/drawing/2014/main" id="{25CF603A-FB5E-4CDB-A06A-9AAE23AF9A54}"/>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Tree>
    <p:extLst>
      <p:ext uri="{BB962C8B-B14F-4D97-AF65-F5344CB8AC3E}">
        <p14:creationId xmlns:p14="http://schemas.microsoft.com/office/powerpoint/2010/main" val="4267458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_Photo-Logo">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0BCEE8-A31B-B241-9887-8079FFA936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187"/>
            <a:ext cx="12192000" cy="6399613"/>
          </a:xfrm>
          <a:prstGeom prst="rect">
            <a:avLst/>
          </a:prstGeom>
        </p:spPr>
      </p:pic>
      <p:sp>
        <p:nvSpPr>
          <p:cNvPr id="2" name="Title 1"/>
          <p:cNvSpPr>
            <a:spLocks noGrp="1"/>
          </p:cNvSpPr>
          <p:nvPr>
            <p:ph type="ctrTitle"/>
          </p:nvPr>
        </p:nvSpPr>
        <p:spPr>
          <a:xfrm>
            <a:off x="457201" y="1955800"/>
            <a:ext cx="7734299" cy="2295072"/>
          </a:xfrm>
        </p:spPr>
        <p:txBody>
          <a:bodyPr anchor="b">
            <a:normAutofit/>
          </a:bodyPr>
          <a:lstStyle>
            <a:lvl1pPr algn="l">
              <a:defRPr sz="4000">
                <a:solidFill>
                  <a:schemeClr val="tx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FCC346DC-B123-104C-A198-C322B47E46B4}"/>
              </a:ext>
            </a:extLst>
          </p:cNvPr>
          <p:cNvSpPr>
            <a:spLocks noGrp="1"/>
          </p:cNvSpPr>
          <p:nvPr>
            <p:ph type="subTitle" idx="1"/>
          </p:nvPr>
        </p:nvSpPr>
        <p:spPr>
          <a:xfrm>
            <a:off x="457201" y="4466771"/>
            <a:ext cx="11321142" cy="684010"/>
          </a:xfrm>
        </p:spPr>
        <p:txBody>
          <a:bodyPr>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 Placeholder 3">
            <a:extLst>
              <a:ext uri="{FF2B5EF4-FFF2-40B4-BE49-F238E27FC236}">
                <a16:creationId xmlns:a16="http://schemas.microsoft.com/office/drawing/2014/main" id="{0339CBAB-ADBC-3E42-B6BE-4CF196D03FDC}"/>
              </a:ext>
            </a:extLst>
          </p:cNvPr>
          <p:cNvSpPr>
            <a:spLocks noGrp="1"/>
          </p:cNvSpPr>
          <p:nvPr>
            <p:ph type="body" sz="quarter" idx="10"/>
          </p:nvPr>
        </p:nvSpPr>
        <p:spPr>
          <a:xfrm>
            <a:off x="457200" y="5397500"/>
            <a:ext cx="7734298" cy="673100"/>
          </a:xfrm>
        </p:spPr>
        <p:txBody>
          <a:bodyPr anchor="b">
            <a:noAutofit/>
          </a:bodyPr>
          <a:lstStyle>
            <a:lvl1pPr>
              <a:spcBef>
                <a:spcPts val="500"/>
              </a:spcBef>
              <a:defRPr sz="1400"/>
            </a:lvl1pPr>
          </a:lstStyle>
          <a:p>
            <a:pPr lvl="0"/>
            <a:r>
              <a:rPr lang="en-US"/>
              <a:t>Click to edit Master text styles</a:t>
            </a:r>
          </a:p>
        </p:txBody>
      </p:sp>
      <p:sp>
        <p:nvSpPr>
          <p:cNvPr id="8" name="TextBox 7">
            <a:extLst>
              <a:ext uri="{FF2B5EF4-FFF2-40B4-BE49-F238E27FC236}">
                <a16:creationId xmlns:a16="http://schemas.microsoft.com/office/drawing/2014/main" id="{0DACC6F0-B1FD-4B7E-A141-69EE6BE37E41}"/>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Tree>
    <p:extLst>
      <p:ext uri="{BB962C8B-B14F-4D97-AF65-F5344CB8AC3E}">
        <p14:creationId xmlns:p14="http://schemas.microsoft.com/office/powerpoint/2010/main" val="3841903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Title Slide_Photo-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92E4439-EBD0-2444-ABFE-9C151BF675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340" b="3325"/>
          <a:stretch/>
        </p:blipFill>
        <p:spPr>
          <a:xfrm>
            <a:off x="0" y="-1"/>
            <a:ext cx="12192000" cy="6400801"/>
          </a:xfrm>
          <a:prstGeom prst="rect">
            <a:avLst/>
          </a:prstGeom>
        </p:spPr>
      </p:pic>
      <p:sp>
        <p:nvSpPr>
          <p:cNvPr id="2" name="Title 1"/>
          <p:cNvSpPr>
            <a:spLocks noGrp="1"/>
          </p:cNvSpPr>
          <p:nvPr>
            <p:ph type="ctrTitle"/>
          </p:nvPr>
        </p:nvSpPr>
        <p:spPr>
          <a:xfrm>
            <a:off x="457201" y="1955800"/>
            <a:ext cx="7734299" cy="2295072"/>
          </a:xfrm>
        </p:spPr>
        <p:txBody>
          <a:bodyPr anchor="b">
            <a:normAutofit/>
          </a:bodyPr>
          <a:lstStyle>
            <a:lvl1pPr algn="l">
              <a:defRPr sz="4000">
                <a:solidFill>
                  <a:schemeClr val="bg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FCC346DC-B123-104C-A198-C322B47E46B4}"/>
              </a:ext>
            </a:extLst>
          </p:cNvPr>
          <p:cNvSpPr>
            <a:spLocks noGrp="1"/>
          </p:cNvSpPr>
          <p:nvPr>
            <p:ph type="subTitle" idx="1"/>
          </p:nvPr>
        </p:nvSpPr>
        <p:spPr>
          <a:xfrm>
            <a:off x="457201" y="4466771"/>
            <a:ext cx="11321142" cy="684010"/>
          </a:xfrm>
        </p:spPr>
        <p:txBody>
          <a:bodyPr>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 Placeholder 3">
            <a:extLst>
              <a:ext uri="{FF2B5EF4-FFF2-40B4-BE49-F238E27FC236}">
                <a16:creationId xmlns:a16="http://schemas.microsoft.com/office/drawing/2014/main" id="{0339CBAB-ADBC-3E42-B6BE-4CF196D03FDC}"/>
              </a:ext>
            </a:extLst>
          </p:cNvPr>
          <p:cNvSpPr>
            <a:spLocks noGrp="1"/>
          </p:cNvSpPr>
          <p:nvPr>
            <p:ph type="body" sz="quarter" idx="10"/>
          </p:nvPr>
        </p:nvSpPr>
        <p:spPr>
          <a:xfrm>
            <a:off x="457200" y="5397500"/>
            <a:ext cx="7734298" cy="673100"/>
          </a:xfrm>
        </p:spPr>
        <p:txBody>
          <a:bodyPr anchor="b">
            <a:noAutofit/>
          </a:bodyPr>
          <a:lstStyle>
            <a:lvl1pPr>
              <a:spcBef>
                <a:spcPts val="500"/>
              </a:spcBef>
              <a:defRPr sz="1400">
                <a:solidFill>
                  <a:schemeClr val="bg1"/>
                </a:solidFill>
              </a:defRPr>
            </a:lvl1pPr>
          </a:lstStyle>
          <a:p>
            <a:pPr lvl="0"/>
            <a:r>
              <a:rPr lang="en-US"/>
              <a:t>Click to edit Master text styles</a:t>
            </a:r>
          </a:p>
        </p:txBody>
      </p:sp>
      <p:pic>
        <p:nvPicPr>
          <p:cNvPr id="16" name="Graphic 15">
            <a:extLst>
              <a:ext uri="{FF2B5EF4-FFF2-40B4-BE49-F238E27FC236}">
                <a16:creationId xmlns:a16="http://schemas.microsoft.com/office/drawing/2014/main" id="{B5763E89-DE99-E24A-84CE-5C0D8F2644C9}"/>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7198" y="540379"/>
            <a:ext cx="2051825" cy="447390"/>
          </a:xfrm>
          <a:prstGeom prst="rect">
            <a:avLst/>
          </a:prstGeom>
        </p:spPr>
      </p:pic>
      <p:sp>
        <p:nvSpPr>
          <p:cNvPr id="8" name="TextBox 7">
            <a:extLst>
              <a:ext uri="{FF2B5EF4-FFF2-40B4-BE49-F238E27FC236}">
                <a16:creationId xmlns:a16="http://schemas.microsoft.com/office/drawing/2014/main" id="{C8D09963-B412-4E6C-94F1-EC9222B3E96E}"/>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Tree>
    <p:extLst>
      <p:ext uri="{BB962C8B-B14F-4D97-AF65-F5344CB8AC3E}">
        <p14:creationId xmlns:p14="http://schemas.microsoft.com/office/powerpoint/2010/main" val="3616041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5_Title Slide_Photo-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9C5BDD-9758-0346-87FA-704B4996A756}"/>
              </a:ext>
            </a:extLst>
          </p:cNvPr>
          <p:cNvPicPr>
            <a:picLocks noChangeAspect="1"/>
          </p:cNvPicPr>
          <p:nvPr userDrawn="1"/>
        </p:nvPicPr>
        <p:blipFill rotWithShape="1">
          <a:blip r:embed="rId2" cstate="screen">
            <a:alphaModFix amt="51000"/>
            <a:extLst>
              <a:ext uri="{28A0092B-C50C-407E-A947-70E740481C1C}">
                <a14:useLocalDpi xmlns:a14="http://schemas.microsoft.com/office/drawing/2010/main"/>
              </a:ext>
            </a:extLst>
          </a:blip>
          <a:srcRect/>
          <a:stretch/>
        </p:blipFill>
        <p:spPr>
          <a:xfrm>
            <a:off x="-2111" y="0"/>
            <a:ext cx="12196222" cy="6400800"/>
          </a:xfrm>
          <a:prstGeom prst="rect">
            <a:avLst/>
          </a:prstGeom>
        </p:spPr>
      </p:pic>
      <p:sp>
        <p:nvSpPr>
          <p:cNvPr id="2" name="Title 1"/>
          <p:cNvSpPr>
            <a:spLocks noGrp="1"/>
          </p:cNvSpPr>
          <p:nvPr>
            <p:ph type="ctrTitle"/>
          </p:nvPr>
        </p:nvSpPr>
        <p:spPr>
          <a:xfrm>
            <a:off x="457201" y="1955800"/>
            <a:ext cx="7734299" cy="2295072"/>
          </a:xfrm>
        </p:spPr>
        <p:txBody>
          <a:bodyPr anchor="b">
            <a:normAutofit/>
          </a:bodyPr>
          <a:lstStyle>
            <a:lvl1pPr algn="l">
              <a:defRPr sz="4000">
                <a:solidFill>
                  <a:schemeClr val="tx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FCC346DC-B123-104C-A198-C322B47E46B4}"/>
              </a:ext>
            </a:extLst>
          </p:cNvPr>
          <p:cNvSpPr>
            <a:spLocks noGrp="1"/>
          </p:cNvSpPr>
          <p:nvPr>
            <p:ph type="subTitle" idx="1"/>
          </p:nvPr>
        </p:nvSpPr>
        <p:spPr>
          <a:xfrm>
            <a:off x="457201" y="4466771"/>
            <a:ext cx="11321142" cy="684010"/>
          </a:xfrm>
        </p:spPr>
        <p:txBody>
          <a:bodyPr>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 Placeholder 3">
            <a:extLst>
              <a:ext uri="{FF2B5EF4-FFF2-40B4-BE49-F238E27FC236}">
                <a16:creationId xmlns:a16="http://schemas.microsoft.com/office/drawing/2014/main" id="{0339CBAB-ADBC-3E42-B6BE-4CF196D03FDC}"/>
              </a:ext>
            </a:extLst>
          </p:cNvPr>
          <p:cNvSpPr>
            <a:spLocks noGrp="1"/>
          </p:cNvSpPr>
          <p:nvPr>
            <p:ph type="body" sz="quarter" idx="10"/>
          </p:nvPr>
        </p:nvSpPr>
        <p:spPr>
          <a:xfrm>
            <a:off x="457200" y="5397500"/>
            <a:ext cx="7734298" cy="673100"/>
          </a:xfrm>
        </p:spPr>
        <p:txBody>
          <a:bodyPr anchor="b">
            <a:noAutofit/>
          </a:bodyPr>
          <a:lstStyle>
            <a:lvl1pPr>
              <a:spcBef>
                <a:spcPts val="500"/>
              </a:spcBef>
              <a:defRPr sz="1400">
                <a:solidFill>
                  <a:schemeClr val="tx1"/>
                </a:solidFill>
              </a:defRPr>
            </a:lvl1pPr>
          </a:lstStyle>
          <a:p>
            <a:pPr lvl="0"/>
            <a:r>
              <a:rPr lang="en-US"/>
              <a:t>Click to edit Master text styles</a:t>
            </a:r>
          </a:p>
        </p:txBody>
      </p:sp>
      <p:pic>
        <p:nvPicPr>
          <p:cNvPr id="16" name="Graphic 15">
            <a:extLst>
              <a:ext uri="{FF2B5EF4-FFF2-40B4-BE49-F238E27FC236}">
                <a16:creationId xmlns:a16="http://schemas.microsoft.com/office/drawing/2014/main" id="{B5763E89-DE99-E24A-84CE-5C0D8F2644C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842" y="540379"/>
            <a:ext cx="2050537" cy="447390"/>
          </a:xfrm>
          <a:prstGeom prst="rect">
            <a:avLst/>
          </a:prstGeom>
        </p:spPr>
      </p:pic>
      <p:sp>
        <p:nvSpPr>
          <p:cNvPr id="9" name="TextBox 8">
            <a:extLst>
              <a:ext uri="{FF2B5EF4-FFF2-40B4-BE49-F238E27FC236}">
                <a16:creationId xmlns:a16="http://schemas.microsoft.com/office/drawing/2014/main" id="{92841F23-872D-4A54-9B0F-90C172654125}"/>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Tree>
    <p:extLst>
      <p:ext uri="{BB962C8B-B14F-4D97-AF65-F5344CB8AC3E}">
        <p14:creationId xmlns:p14="http://schemas.microsoft.com/office/powerpoint/2010/main" val="2808989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F5713C-E817-7942-B61E-099BA1D6CA06}"/>
              </a:ext>
            </a:extLst>
          </p:cNvPr>
          <p:cNvSpPr/>
          <p:nvPr userDrawn="1"/>
        </p:nvSpPr>
        <p:spPr>
          <a:xfrm>
            <a:off x="0" y="1"/>
            <a:ext cx="12192000" cy="63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7200" y="328140"/>
            <a:ext cx="11277600" cy="798126"/>
          </a:xfrm>
        </p:spPr>
        <p:txBody>
          <a:bodyPr/>
          <a:lstStyle/>
          <a:p>
            <a:r>
              <a:rPr lang="en-US"/>
              <a:t>Click to edit master title style</a:t>
            </a:r>
          </a:p>
        </p:txBody>
      </p:sp>
      <p:sp>
        <p:nvSpPr>
          <p:cNvPr id="3" name="Content Placeholder 2"/>
          <p:cNvSpPr>
            <a:spLocks noGrp="1"/>
          </p:cNvSpPr>
          <p:nvPr>
            <p:ph idx="1"/>
          </p:nvPr>
        </p:nvSpPr>
        <p:spPr>
          <a:xfrm>
            <a:off x="457200" y="1237785"/>
            <a:ext cx="11277599" cy="4781087"/>
          </a:xfrm>
        </p:spPr>
        <p:txBody>
          <a:bodyPr>
            <a:normAutofit/>
          </a:bodyPr>
          <a:lstStyle>
            <a:lvl1pPr marL="0" indent="0">
              <a:buNone/>
              <a:defRPr sz="1800" b="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094719" y="6523361"/>
            <a:ext cx="640079" cy="198113"/>
          </a:xfrm>
          <a:prstGeom prst="rect">
            <a:avLst/>
          </a:prstGeom>
        </p:spPr>
        <p:txBody>
          <a:bodyPr lIns="0" tIns="0" rIns="0" bIns="0" anchor="b"/>
          <a:lstStyle>
            <a:lvl1pPr algn="r">
              <a:defRPr sz="1050">
                <a:solidFill>
                  <a:schemeClr val="bg2"/>
                </a:solidFill>
              </a:defRPr>
            </a:lvl1pPr>
          </a:lstStyle>
          <a:p>
            <a:fld id="{48F63A3B-78C7-47BE-AE5E-E10140E04643}" type="slidenum">
              <a:rPr lang="en-US" smtClean="0"/>
              <a:pPr/>
              <a:t>‹#›</a:t>
            </a:fld>
            <a:endParaRPr lang="en-US"/>
          </a:p>
        </p:txBody>
      </p:sp>
      <p:pic>
        <p:nvPicPr>
          <p:cNvPr id="8" name="Picture 7">
            <a:extLst>
              <a:ext uri="{FF2B5EF4-FFF2-40B4-BE49-F238E27FC236}">
                <a16:creationId xmlns:a16="http://schemas.microsoft.com/office/drawing/2014/main" id="{B3D35A53-0535-5C4A-BED7-16007CCA3B4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8405" y="6523363"/>
            <a:ext cx="908013" cy="198112"/>
          </a:xfrm>
          <a:prstGeom prst="rect">
            <a:avLst/>
          </a:prstGeom>
        </p:spPr>
      </p:pic>
      <p:sp>
        <p:nvSpPr>
          <p:cNvPr id="9" name="Text Placeholder 9">
            <a:extLst>
              <a:ext uri="{FF2B5EF4-FFF2-40B4-BE49-F238E27FC236}">
                <a16:creationId xmlns:a16="http://schemas.microsoft.com/office/drawing/2014/main" id="{6E74927B-ACE2-5346-B8A3-2F085D7B4EF7}"/>
              </a:ext>
            </a:extLst>
          </p:cNvPr>
          <p:cNvSpPr>
            <a:spLocks noGrp="1"/>
          </p:cNvSpPr>
          <p:nvPr>
            <p:ph type="body" sz="quarter" idx="13"/>
          </p:nvPr>
        </p:nvSpPr>
        <p:spPr>
          <a:xfrm>
            <a:off x="1652692" y="6346758"/>
            <a:ext cx="9330267" cy="401954"/>
          </a:xfrm>
        </p:spPr>
        <p:txBody>
          <a:bodyPr anchor="b">
            <a:noAutofit/>
          </a:bodyPr>
          <a:lstStyle>
            <a:lvl1pPr marL="0" indent="0">
              <a:lnSpc>
                <a:spcPct val="90000"/>
              </a:lnSpc>
              <a:spcBef>
                <a:spcPts val="0"/>
              </a:spcBef>
              <a:buNone/>
              <a:defRPr sz="1000">
                <a:solidFill>
                  <a:schemeClr val="bg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831898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D7C14D3-F4EC-4045-B393-0ABD3E306076}"/>
              </a:ext>
            </a:extLst>
          </p:cNvPr>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8" name="Text Placeholder 9">
            <a:extLst>
              <a:ext uri="{FF2B5EF4-FFF2-40B4-BE49-F238E27FC236}">
                <a16:creationId xmlns:a16="http://schemas.microsoft.com/office/drawing/2014/main" id="{BF5D9669-ADA6-E942-A4C7-4707CEE59B2E}"/>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643783989"/>
      </p:ext>
    </p:extLst>
  </p:cSld>
  <p:clrMapOvr>
    <a:masterClrMapping/>
  </p:clrMapOvr>
  <p:extLst>
    <p:ext uri="{DCECCB84-F9BA-43D5-87BE-67443E8EF086}">
      <p15:sldGuideLst xmlns:p15="http://schemas.microsoft.com/office/powerpoint/2012/main">
        <p15:guide id="1" orient="horz" pos="423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3" name="Content Placeholder 2"/>
          <p:cNvSpPr>
            <a:spLocks noGrp="1"/>
          </p:cNvSpPr>
          <p:nvPr>
            <p:ph idx="1"/>
          </p:nvPr>
        </p:nvSpPr>
        <p:spPr>
          <a:xfrm>
            <a:off x="457200" y="1828800"/>
            <a:ext cx="11277599" cy="4190072"/>
          </a:xfrm>
        </p:spPr>
        <p:txBody>
          <a:bodyPr>
            <a:normAutofit/>
          </a:bodyPr>
          <a:lstStyle>
            <a:lvl1pPr marL="0" indent="0">
              <a:buNone/>
              <a:defRPr sz="1800" b="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a:extLst>
              <a:ext uri="{FF2B5EF4-FFF2-40B4-BE49-F238E27FC236}">
                <a16:creationId xmlns:a16="http://schemas.microsoft.com/office/drawing/2014/main" id="{6E74927B-ACE2-5346-B8A3-2F085D7B4EF7}"/>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9ADBFB37-1237-8E45-B67B-4DB5EBC384EF}"/>
              </a:ext>
            </a:extLst>
          </p:cNvPr>
          <p:cNvSpPr>
            <a:spLocks noGrp="1"/>
          </p:cNvSpPr>
          <p:nvPr>
            <p:ph type="body" sz="quarter" idx="14"/>
          </p:nvPr>
        </p:nvSpPr>
        <p:spPr>
          <a:xfrm>
            <a:off x="457200" y="1125538"/>
            <a:ext cx="11277600" cy="525462"/>
          </a:xfrm>
        </p:spPr>
        <p:txBody>
          <a:bodyPr/>
          <a:lstStyle>
            <a:lvl1pPr>
              <a:defRPr b="1">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3671052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w Subtitl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D7C14D3-F4EC-4045-B393-0ABD3E306076}"/>
              </a:ext>
            </a:extLst>
          </p:cNvPr>
          <p:cNvSpPr>
            <a:spLocks noGrp="1"/>
          </p:cNvSpPr>
          <p:nvPr>
            <p:ph type="title" hasCustomPrompt="1"/>
          </p:nvPr>
        </p:nvSpPr>
        <p:spPr>
          <a:xfrm>
            <a:off x="457200" y="328140"/>
            <a:ext cx="11277600" cy="798126"/>
          </a:xfrm>
        </p:spPr>
        <p:txBody>
          <a:bodyPr/>
          <a:lstStyle/>
          <a:p>
            <a:r>
              <a:rPr lang="en-US"/>
              <a:t>Click to edit master title style</a:t>
            </a:r>
          </a:p>
        </p:txBody>
      </p:sp>
      <p:sp>
        <p:nvSpPr>
          <p:cNvPr id="11" name="Text Placeholder 6">
            <a:extLst>
              <a:ext uri="{FF2B5EF4-FFF2-40B4-BE49-F238E27FC236}">
                <a16:creationId xmlns:a16="http://schemas.microsoft.com/office/drawing/2014/main" id="{834411DA-57BC-3349-AA94-3E0B8CB1BD2E}"/>
              </a:ext>
            </a:extLst>
          </p:cNvPr>
          <p:cNvSpPr>
            <a:spLocks noGrp="1"/>
          </p:cNvSpPr>
          <p:nvPr>
            <p:ph type="body" sz="quarter" idx="14"/>
          </p:nvPr>
        </p:nvSpPr>
        <p:spPr>
          <a:xfrm>
            <a:off x="457200" y="1125538"/>
            <a:ext cx="11277600" cy="525462"/>
          </a:xfrm>
        </p:spPr>
        <p:txBody>
          <a:bodyPr/>
          <a:lstStyle>
            <a:lvl1pPr>
              <a:defRPr b="1">
                <a:solidFill>
                  <a:schemeClr val="bg2"/>
                </a:solidFill>
              </a:defRPr>
            </a:lvl1pPr>
          </a:lstStyle>
          <a:p>
            <a:pPr lvl="0"/>
            <a:r>
              <a:rPr lang="en-US"/>
              <a:t>Click to edit Master text styles</a:t>
            </a:r>
          </a:p>
        </p:txBody>
      </p:sp>
      <p:sp>
        <p:nvSpPr>
          <p:cNvPr id="5" name="Text Placeholder 9">
            <a:extLst>
              <a:ext uri="{FF2B5EF4-FFF2-40B4-BE49-F238E27FC236}">
                <a16:creationId xmlns:a16="http://schemas.microsoft.com/office/drawing/2014/main" id="{DF01D7F3-AC28-3E47-5279-0E718350507A}"/>
              </a:ext>
            </a:extLst>
          </p:cNvPr>
          <p:cNvSpPr>
            <a:spLocks noGrp="1"/>
          </p:cNvSpPr>
          <p:nvPr>
            <p:ph type="body" sz="quarter" idx="13"/>
          </p:nvPr>
        </p:nvSpPr>
        <p:spPr>
          <a:xfrm>
            <a:off x="1652692" y="6346758"/>
            <a:ext cx="740664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777762852"/>
      </p:ext>
    </p:extLst>
  </p:cSld>
  <p:clrMapOvr>
    <a:masterClrMapping/>
  </p:clrMapOvr>
  <p:extLst>
    <p:ext uri="{DCECCB84-F9BA-43D5-87BE-67443E8EF086}">
      <p15:sldGuideLst xmlns:p15="http://schemas.microsoft.com/office/powerpoint/2012/main">
        <p15:guide id="1" orient="horz" pos="423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w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3" name="Content Placeholder 2"/>
          <p:cNvSpPr>
            <a:spLocks noGrp="1"/>
          </p:cNvSpPr>
          <p:nvPr>
            <p:ph idx="1"/>
          </p:nvPr>
        </p:nvSpPr>
        <p:spPr>
          <a:xfrm>
            <a:off x="457200" y="1828800"/>
            <a:ext cx="11277599" cy="4190072"/>
          </a:xfrm>
        </p:spPr>
        <p:txBody>
          <a:bodyPr>
            <a:normAutofit/>
          </a:bodyPr>
          <a:lstStyle>
            <a:lvl1pPr marL="0" indent="0">
              <a:buNone/>
              <a:defRPr sz="1800" b="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a:extLst>
              <a:ext uri="{FF2B5EF4-FFF2-40B4-BE49-F238E27FC236}">
                <a16:creationId xmlns:a16="http://schemas.microsoft.com/office/drawing/2014/main" id="{6E74927B-ACE2-5346-B8A3-2F085D7B4EF7}"/>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9ADBFB37-1237-8E45-B67B-4DB5EBC384EF}"/>
              </a:ext>
            </a:extLst>
          </p:cNvPr>
          <p:cNvSpPr>
            <a:spLocks noGrp="1"/>
          </p:cNvSpPr>
          <p:nvPr>
            <p:ph type="body" sz="quarter" idx="14"/>
          </p:nvPr>
        </p:nvSpPr>
        <p:spPr>
          <a:xfrm>
            <a:off x="457200" y="1125538"/>
            <a:ext cx="11277600" cy="525462"/>
          </a:xfrm>
        </p:spPr>
        <p:txBody>
          <a:bodyPr/>
          <a:lstStyle>
            <a:lvl1pPr>
              <a:defRPr b="1">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40173326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_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406FFA-AFDB-EBE3-E412-4885A47C75F4}"/>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val="0"/>
              </a:ext>
            </a:extLst>
          </a:blip>
          <a:srcRect l="1402" t="5793" r="6450" b="3272"/>
          <a:stretch/>
        </p:blipFill>
        <p:spPr>
          <a:xfrm>
            <a:off x="0" y="90152"/>
            <a:ext cx="12192000" cy="6767848"/>
          </a:xfrm>
          <a:prstGeom prst="rect">
            <a:avLst/>
          </a:prstGeom>
        </p:spPr>
      </p:pic>
      <p:sp>
        <p:nvSpPr>
          <p:cNvPr id="8" name="Text Placeholder 9">
            <a:extLst>
              <a:ext uri="{FF2B5EF4-FFF2-40B4-BE49-F238E27FC236}">
                <a16:creationId xmlns:a16="http://schemas.microsoft.com/office/drawing/2014/main" id="{BF5D9669-ADA6-E942-A4C7-4707CEE59B2E}"/>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pic>
        <p:nvPicPr>
          <p:cNvPr id="5" name="Picture 7">
            <a:extLst>
              <a:ext uri="{FF2B5EF4-FFF2-40B4-BE49-F238E27FC236}">
                <a16:creationId xmlns:a16="http://schemas.microsoft.com/office/drawing/2014/main" id="{5AA434A7-5A85-60A9-15B3-76CF01FA085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8405" y="6523363"/>
            <a:ext cx="908013" cy="198112"/>
          </a:xfrm>
          <a:prstGeom prst="rect">
            <a:avLst/>
          </a:prstGeom>
        </p:spPr>
      </p:pic>
      <p:sp>
        <p:nvSpPr>
          <p:cNvPr id="6" name="TextBox 5">
            <a:extLst>
              <a:ext uri="{FF2B5EF4-FFF2-40B4-BE49-F238E27FC236}">
                <a16:creationId xmlns:a16="http://schemas.microsoft.com/office/drawing/2014/main" id="{AC629EE0-1166-0A91-37AA-138F34F4927C}"/>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a:solidFill>
                <a:schemeClr val="bg1">
                  <a:lumMod val="50000"/>
                </a:schemeClr>
              </a:solidFill>
            </a:endParaRPr>
          </a:p>
        </p:txBody>
      </p:sp>
    </p:spTree>
    <p:extLst>
      <p:ext uri="{BB962C8B-B14F-4D97-AF65-F5344CB8AC3E}">
        <p14:creationId xmlns:p14="http://schemas.microsoft.com/office/powerpoint/2010/main" val="357589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3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w Key Takeawa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F5713C-E817-7942-B61E-099BA1D6CA06}"/>
              </a:ext>
            </a:extLst>
          </p:cNvPr>
          <p:cNvSpPr/>
          <p:nvPr userDrawn="1"/>
        </p:nvSpPr>
        <p:spPr>
          <a:xfrm>
            <a:off x="0" y="1"/>
            <a:ext cx="12192000" cy="63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57200" y="328140"/>
            <a:ext cx="11277600" cy="798126"/>
          </a:xfrm>
        </p:spPr>
        <p:txBody>
          <a:bodyPr/>
          <a:lstStyle/>
          <a:p>
            <a:r>
              <a:rPr lang="en-US"/>
              <a:t>Click to edit master title style</a:t>
            </a:r>
          </a:p>
        </p:txBody>
      </p:sp>
      <p:sp>
        <p:nvSpPr>
          <p:cNvPr id="3" name="Content Placeholder 2"/>
          <p:cNvSpPr>
            <a:spLocks noGrp="1"/>
          </p:cNvSpPr>
          <p:nvPr>
            <p:ph idx="1"/>
          </p:nvPr>
        </p:nvSpPr>
        <p:spPr>
          <a:xfrm>
            <a:off x="457200" y="1828800"/>
            <a:ext cx="11277599" cy="4190072"/>
          </a:xfrm>
        </p:spPr>
        <p:txBody>
          <a:bodyPr>
            <a:normAutofit/>
          </a:bodyPr>
          <a:lstStyle>
            <a:lvl1pPr marL="0" indent="0">
              <a:buNone/>
              <a:defRPr sz="1800" b="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094719" y="6523361"/>
            <a:ext cx="640079" cy="198113"/>
          </a:xfrm>
          <a:prstGeom prst="rect">
            <a:avLst/>
          </a:prstGeom>
        </p:spPr>
        <p:txBody>
          <a:bodyPr lIns="0" tIns="0" rIns="0" bIns="0" anchor="b"/>
          <a:lstStyle>
            <a:lvl1pPr algn="r">
              <a:defRPr sz="1050">
                <a:solidFill>
                  <a:schemeClr val="bg2"/>
                </a:solidFill>
              </a:defRPr>
            </a:lvl1pPr>
          </a:lstStyle>
          <a:p>
            <a:fld id="{48F63A3B-78C7-47BE-AE5E-E10140E04643}" type="slidenum">
              <a:rPr lang="en-US" smtClean="0"/>
              <a:pPr/>
              <a:t>‹#›</a:t>
            </a:fld>
            <a:endParaRPr lang="en-US"/>
          </a:p>
        </p:txBody>
      </p:sp>
      <p:pic>
        <p:nvPicPr>
          <p:cNvPr id="8" name="Picture 7">
            <a:extLst>
              <a:ext uri="{FF2B5EF4-FFF2-40B4-BE49-F238E27FC236}">
                <a16:creationId xmlns:a16="http://schemas.microsoft.com/office/drawing/2014/main" id="{B3D35A53-0535-5C4A-BED7-16007CCA3B4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8405" y="6523363"/>
            <a:ext cx="908013" cy="198112"/>
          </a:xfrm>
          <a:prstGeom prst="rect">
            <a:avLst/>
          </a:prstGeom>
        </p:spPr>
      </p:pic>
      <p:sp>
        <p:nvSpPr>
          <p:cNvPr id="9" name="Text Placeholder 9">
            <a:extLst>
              <a:ext uri="{FF2B5EF4-FFF2-40B4-BE49-F238E27FC236}">
                <a16:creationId xmlns:a16="http://schemas.microsoft.com/office/drawing/2014/main" id="{6E74927B-ACE2-5346-B8A3-2F085D7B4EF7}"/>
              </a:ext>
            </a:extLst>
          </p:cNvPr>
          <p:cNvSpPr>
            <a:spLocks noGrp="1"/>
          </p:cNvSpPr>
          <p:nvPr>
            <p:ph type="body" sz="quarter" idx="13"/>
          </p:nvPr>
        </p:nvSpPr>
        <p:spPr>
          <a:xfrm>
            <a:off x="1652692" y="6346758"/>
            <a:ext cx="9330267" cy="401954"/>
          </a:xfrm>
        </p:spPr>
        <p:txBody>
          <a:bodyPr anchor="b">
            <a:noAutofit/>
          </a:bodyPr>
          <a:lstStyle>
            <a:lvl1pPr marL="0" indent="0">
              <a:lnSpc>
                <a:spcPct val="90000"/>
              </a:lnSpc>
              <a:spcBef>
                <a:spcPts val="0"/>
              </a:spcBef>
              <a:buNone/>
              <a:defRPr sz="1000">
                <a:solidFill>
                  <a:schemeClr val="bg2"/>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9ADBFB37-1237-8E45-B67B-4DB5EBC384EF}"/>
              </a:ext>
            </a:extLst>
          </p:cNvPr>
          <p:cNvSpPr>
            <a:spLocks noGrp="1"/>
          </p:cNvSpPr>
          <p:nvPr>
            <p:ph type="body" sz="quarter" idx="14"/>
          </p:nvPr>
        </p:nvSpPr>
        <p:spPr>
          <a:xfrm>
            <a:off x="457200" y="1125538"/>
            <a:ext cx="11277600" cy="525462"/>
          </a:xfrm>
        </p:spPr>
        <p:txBody>
          <a:bodyPr/>
          <a:lstStyle>
            <a:lvl1pPr>
              <a:defRPr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255107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ullet Slide with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8501" y="720505"/>
            <a:ext cx="10872611" cy="913199"/>
          </a:xfrm>
        </p:spPr>
        <p:txBody>
          <a:bodyPr vert="horz" wrap="square" lIns="0" tIns="45720" rIns="91440" bIns="45720" rtlCol="0" anchor="t" anchorCtr="0">
            <a:spAutoFit/>
          </a:bodyPr>
          <a:lstStyle>
            <a:lvl1pPr>
              <a:defRPr lang="en-US" sz="2667" b="1" i="0" kern="1200" cap="all" spc="40" baseline="0" dirty="0">
                <a:solidFill>
                  <a:schemeClr val="tx2"/>
                </a:solidFill>
                <a:latin typeface="Arial"/>
                <a:ea typeface="+mj-ea"/>
                <a:cs typeface="Arial"/>
              </a:defRPr>
            </a:lvl1pPr>
          </a:lstStyle>
          <a:p>
            <a:pPr lvl="0" algn="l" defTabSz="609585" rtl="0" eaLnBrk="1" latinLnBrk="0" hangingPunct="1">
              <a:lnSpc>
                <a:spcPct val="100000"/>
              </a:lnSpc>
              <a:spcBef>
                <a:spcPts val="0"/>
              </a:spcBef>
              <a:buNone/>
            </a:pPr>
            <a:r>
              <a:rPr lang="en-US"/>
              <a:t>HEADER SHOULD BE all caps and NO LONGER THAN 2 LINES</a:t>
            </a:r>
            <a:endParaRPr lang="en-US" spc="200">
              <a:solidFill>
                <a:schemeClr val="tx2"/>
              </a:solidFill>
            </a:endParaRPr>
          </a:p>
        </p:txBody>
      </p:sp>
      <p:sp>
        <p:nvSpPr>
          <p:cNvPr id="11" name="Slide Number Placeholder 4"/>
          <p:cNvSpPr>
            <a:spLocks noGrp="1"/>
          </p:cNvSpPr>
          <p:nvPr>
            <p:ph type="sldNum" sz="quarter" idx="18"/>
          </p:nvPr>
        </p:nvSpPr>
        <p:spPr>
          <a:xfrm>
            <a:off x="11582400" y="6327076"/>
            <a:ext cx="491067" cy="365125"/>
          </a:xfrm>
        </p:spPr>
        <p:txBody>
          <a:bodyPr vert="horz" lIns="91440" tIns="45720" rIns="91440" bIns="45720" rtlCol="0" anchor="b" anchorCtr="0"/>
          <a:lstStyle>
            <a:lvl1pPr>
              <a:defRPr lang="en-US" smtClean="0"/>
            </a:lvl1pPr>
          </a:lstStyle>
          <a:p>
            <a:fld id="{6C13F880-8D04-9C49-A315-BC2D62552098}" type="slidenum">
              <a:rPr lang="en-US" smtClean="0"/>
              <a:pPr/>
              <a:t>‹#›</a:t>
            </a:fld>
            <a:endParaRPr lang="en-US"/>
          </a:p>
        </p:txBody>
      </p:sp>
      <p:sp>
        <p:nvSpPr>
          <p:cNvPr id="5" name="Text Placeholder 4"/>
          <p:cNvSpPr>
            <a:spLocks noGrp="1"/>
          </p:cNvSpPr>
          <p:nvPr>
            <p:ph type="body" sz="quarter" idx="20" hasCustomPrompt="1"/>
          </p:nvPr>
        </p:nvSpPr>
        <p:spPr>
          <a:xfrm>
            <a:off x="689571" y="1645921"/>
            <a:ext cx="10856383" cy="664797"/>
          </a:xfrm>
        </p:spPr>
        <p:txBody>
          <a:bodyPr lIns="0">
            <a:spAutoFit/>
          </a:bodyPr>
          <a:lstStyle>
            <a:lvl1pPr marL="0" indent="0">
              <a:buNone/>
              <a:defRPr lang="en-US" sz="2400" b="0" kern="1200" spc="0" dirty="0" smtClean="0">
                <a:solidFill>
                  <a:schemeClr val="accent1"/>
                </a:solidFill>
                <a:latin typeface="Arial"/>
                <a:ea typeface="+mn-ea"/>
                <a:cs typeface="Arial"/>
              </a:defRPr>
            </a:lvl1pPr>
          </a:lstStyle>
          <a:p>
            <a:pPr lvl="0"/>
            <a:r>
              <a:rPr lang="en-US"/>
              <a:t>Subhead should be no longer than 2 lines. </a:t>
            </a:r>
            <a:r>
              <a:rPr lang="en-US" err="1"/>
              <a:t>Nullam</a:t>
            </a:r>
            <a:r>
              <a:rPr lang="en-US"/>
              <a:t> </a:t>
            </a:r>
            <a:r>
              <a:rPr lang="en-US" err="1"/>
              <a:t>hendrerit</a:t>
            </a:r>
            <a:r>
              <a:rPr lang="en-US"/>
              <a:t> non </a:t>
            </a:r>
            <a:r>
              <a:rPr lang="en-US" err="1"/>
              <a:t>neque</a:t>
            </a:r>
            <a:r>
              <a:rPr lang="en-US"/>
              <a:t> a </a:t>
            </a:r>
            <a:br>
              <a:rPr lang="en-US"/>
            </a:br>
            <a:r>
              <a:rPr lang="en-US" err="1"/>
              <a:t>bibendum</a:t>
            </a:r>
            <a:r>
              <a:rPr lang="en-US"/>
              <a:t>. In </a:t>
            </a:r>
            <a:r>
              <a:rPr lang="en-US" err="1"/>
              <a:t>bibendum</a:t>
            </a:r>
            <a:r>
              <a:rPr lang="en-US"/>
              <a:t> </a:t>
            </a:r>
            <a:r>
              <a:rPr lang="en-US" err="1"/>
              <a:t>odio</a:t>
            </a:r>
            <a:r>
              <a:rPr lang="en-US"/>
              <a:t> </a:t>
            </a:r>
            <a:r>
              <a:rPr lang="en-US" err="1"/>
              <a:t>eu</a:t>
            </a:r>
            <a:r>
              <a:rPr lang="en-US"/>
              <a:t> ex </a:t>
            </a:r>
            <a:r>
              <a:rPr lang="en-US" err="1"/>
              <a:t>accumsan</a:t>
            </a:r>
            <a:r>
              <a:rPr lang="en-US"/>
              <a:t> </a:t>
            </a:r>
            <a:r>
              <a:rPr lang="en-US" err="1"/>
              <a:t>congue</a:t>
            </a:r>
            <a:r>
              <a:rPr lang="en-US"/>
              <a:t>.</a:t>
            </a:r>
          </a:p>
        </p:txBody>
      </p:sp>
      <p:sp>
        <p:nvSpPr>
          <p:cNvPr id="7" name="Text Placeholder 6"/>
          <p:cNvSpPr>
            <a:spLocks noGrp="1"/>
          </p:cNvSpPr>
          <p:nvPr>
            <p:ph type="body" sz="quarter" idx="21"/>
          </p:nvPr>
        </p:nvSpPr>
        <p:spPr>
          <a:xfrm>
            <a:off x="691833" y="2499360"/>
            <a:ext cx="10845800" cy="3633216"/>
          </a:xfrm>
        </p:spPr>
        <p:txBody>
          <a:bodyPr vert="horz" lIns="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lnSpc>
                <a:spcPct val="90000"/>
              </a:lnSpc>
              <a:spcBef>
                <a:spcPts val="800"/>
              </a:spcBef>
            </a:pPr>
            <a:r>
              <a:rPr lang="en-US"/>
              <a:t>Click to edit Master text styles</a:t>
            </a:r>
          </a:p>
          <a:p>
            <a:pPr lvl="1">
              <a:lnSpc>
                <a:spcPct val="90000"/>
              </a:lnSpc>
              <a:spcBef>
                <a:spcPts val="800"/>
              </a:spcBef>
            </a:pPr>
            <a:r>
              <a:rPr lang="en-US"/>
              <a:t>Second level</a:t>
            </a:r>
          </a:p>
          <a:p>
            <a:pPr lvl="2">
              <a:lnSpc>
                <a:spcPct val="90000"/>
              </a:lnSpc>
              <a:spcBef>
                <a:spcPts val="800"/>
              </a:spcBef>
            </a:pPr>
            <a:r>
              <a:rPr lang="en-US"/>
              <a:t>Third level</a:t>
            </a:r>
          </a:p>
          <a:p>
            <a:pPr lvl="3">
              <a:lnSpc>
                <a:spcPct val="90000"/>
              </a:lnSpc>
              <a:spcBef>
                <a:spcPts val="800"/>
              </a:spcBef>
            </a:pPr>
            <a:r>
              <a:rPr lang="en-US"/>
              <a:t>Fourth level</a:t>
            </a:r>
          </a:p>
          <a:p>
            <a:pPr lvl="4">
              <a:lnSpc>
                <a:spcPct val="90000"/>
              </a:lnSpc>
              <a:spcBef>
                <a:spcPts val="800"/>
              </a:spcBef>
            </a:pPr>
            <a:r>
              <a:rPr lang="en-US"/>
              <a:t>Fifth level</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2000" cy="553961"/>
          </a:xfrm>
          <a:prstGeom prst="rect">
            <a:avLst/>
          </a:prstGeom>
        </p:spPr>
      </p:pic>
      <p:sp>
        <p:nvSpPr>
          <p:cNvPr id="8" name="Text Placeholder 3"/>
          <p:cNvSpPr>
            <a:spLocks noGrp="1"/>
          </p:cNvSpPr>
          <p:nvPr>
            <p:ph type="body" sz="quarter" idx="19"/>
          </p:nvPr>
        </p:nvSpPr>
        <p:spPr>
          <a:xfrm>
            <a:off x="699912" y="6200798"/>
            <a:ext cx="10607041" cy="424423"/>
          </a:xfrm>
        </p:spPr>
        <p:txBody>
          <a:bodyPr lIns="0" bIns="0" anchor="b" anchorCtr="0">
            <a:noAutofit/>
          </a:bodyPr>
          <a:lstStyle>
            <a:lvl1pPr marL="0" indent="0">
              <a:buNone/>
              <a:defRPr sz="1200">
                <a:solidFill>
                  <a:schemeClr val="bg1">
                    <a:lumMod val="65000"/>
                  </a:schemeClr>
                </a:solidFill>
              </a:defRPr>
            </a:lvl1pPr>
            <a:lvl2pPr marL="385224" indent="0">
              <a:buNone/>
              <a:defRPr sz="1067">
                <a:solidFill>
                  <a:schemeClr val="bg1">
                    <a:lumMod val="65000"/>
                  </a:schemeClr>
                </a:solidFill>
              </a:defRPr>
            </a:lvl2pPr>
            <a:lvl3pPr marL="759864" indent="0">
              <a:buNone/>
              <a:defRPr sz="933">
                <a:solidFill>
                  <a:schemeClr val="bg1">
                    <a:lumMod val="65000"/>
                  </a:schemeClr>
                </a:solidFill>
              </a:defRPr>
            </a:lvl3pPr>
            <a:lvl4pPr marL="1147205" indent="0">
              <a:buNone/>
              <a:defRPr sz="933">
                <a:solidFill>
                  <a:schemeClr val="bg1">
                    <a:lumMod val="65000"/>
                  </a:schemeClr>
                </a:solidFill>
              </a:defRPr>
            </a:lvl4pPr>
            <a:lvl5pPr marL="1519729" indent="0">
              <a:buNone/>
              <a:defRPr sz="933">
                <a:solidFill>
                  <a:schemeClr val="bg1">
                    <a:lumMod val="6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3859462"/>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48032"/>
            <a:ext cx="5562600" cy="492893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248032"/>
            <a:ext cx="5562598" cy="492893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C875F606-8C8D-804C-8728-733DA3C1F41A}"/>
              </a:ext>
            </a:extLst>
          </p:cNvPr>
          <p:cNvSpPr>
            <a:spLocks noGrp="1"/>
          </p:cNvSpPr>
          <p:nvPr>
            <p:ph type="title" hasCustomPrompt="1"/>
          </p:nvPr>
        </p:nvSpPr>
        <p:spPr>
          <a:xfrm>
            <a:off x="457200" y="328140"/>
            <a:ext cx="11277600" cy="798126"/>
          </a:xfrm>
        </p:spPr>
        <p:txBody>
          <a:bodyPr>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EB07B703-1B5E-744F-B713-EB6C1A53D6C5}"/>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520456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ntent w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16100"/>
            <a:ext cx="5562600" cy="436086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16100"/>
            <a:ext cx="5562598" cy="4360863"/>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C875F606-8C8D-804C-8728-733DA3C1F41A}"/>
              </a:ext>
            </a:extLst>
          </p:cNvPr>
          <p:cNvSpPr>
            <a:spLocks noGrp="1"/>
          </p:cNvSpPr>
          <p:nvPr>
            <p:ph type="title" hasCustomPrompt="1"/>
          </p:nvPr>
        </p:nvSpPr>
        <p:spPr>
          <a:xfrm>
            <a:off x="457200" y="328140"/>
            <a:ext cx="11277600" cy="798126"/>
          </a:xfrm>
        </p:spPr>
        <p:txBody>
          <a:bodyPr>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EB07B703-1B5E-744F-B713-EB6C1A53D6C5}"/>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13" name="Text Placeholder 6">
            <a:extLst>
              <a:ext uri="{FF2B5EF4-FFF2-40B4-BE49-F238E27FC236}">
                <a16:creationId xmlns:a16="http://schemas.microsoft.com/office/drawing/2014/main" id="{D61A1485-52B9-B340-93DD-0DF53CE3D0D4}"/>
              </a:ext>
            </a:extLst>
          </p:cNvPr>
          <p:cNvSpPr>
            <a:spLocks noGrp="1"/>
          </p:cNvSpPr>
          <p:nvPr>
            <p:ph type="body" sz="quarter" idx="14"/>
          </p:nvPr>
        </p:nvSpPr>
        <p:spPr>
          <a:xfrm>
            <a:off x="457200" y="1125538"/>
            <a:ext cx="11277600" cy="525462"/>
          </a:xfrm>
        </p:spPr>
        <p:txBody>
          <a:bodyPr/>
          <a:lstStyle>
            <a:lvl1pPr>
              <a:defRPr b="1">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114637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w Sub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04278"/>
            <a:ext cx="5540375" cy="661527"/>
          </a:xfrm>
        </p:spPr>
        <p:txBody>
          <a:bodyPr anchor="b">
            <a:normAutofit/>
          </a:bodyPr>
          <a:lstStyle>
            <a:lvl1pPr marL="0" indent="0">
              <a:buNone/>
              <a:defRPr sz="18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73349"/>
            <a:ext cx="5540375" cy="4116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204278"/>
            <a:ext cx="5540374" cy="661527"/>
          </a:xfrm>
        </p:spPr>
        <p:txBody>
          <a:bodyPr anchor="b">
            <a:normAutofit/>
          </a:bodyPr>
          <a:lstStyle>
            <a:lvl1pPr marL="0" indent="0">
              <a:buNone/>
              <a:defRPr sz="18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73349"/>
            <a:ext cx="5540374" cy="41163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1">
            <a:extLst>
              <a:ext uri="{FF2B5EF4-FFF2-40B4-BE49-F238E27FC236}">
                <a16:creationId xmlns:a16="http://schemas.microsoft.com/office/drawing/2014/main" id="{6EE08600-9B5D-EE49-9D94-7420EC2E5CBA}"/>
              </a:ext>
            </a:extLst>
          </p:cNvPr>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13" name="Text Placeholder 9">
            <a:extLst>
              <a:ext uri="{FF2B5EF4-FFF2-40B4-BE49-F238E27FC236}">
                <a16:creationId xmlns:a16="http://schemas.microsoft.com/office/drawing/2014/main" id="{772EF087-5969-7749-AB07-35C6A344AB99}"/>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32113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D7C14D3-F4EC-4045-B393-0ABD3E306076}"/>
              </a:ext>
            </a:extLst>
          </p:cNvPr>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8" name="Text Placeholder 9">
            <a:extLst>
              <a:ext uri="{FF2B5EF4-FFF2-40B4-BE49-F238E27FC236}">
                <a16:creationId xmlns:a16="http://schemas.microsoft.com/office/drawing/2014/main" id="{BF5D9669-ADA6-E942-A4C7-4707CEE59B2E}"/>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745445325"/>
      </p:ext>
    </p:extLst>
  </p:cSld>
  <p:clrMapOvr>
    <a:masterClrMapping/>
  </p:clrMapOvr>
  <p:extLst>
    <p:ext uri="{DCECCB84-F9BA-43D5-87BE-67443E8EF086}">
      <p15:sldGuideLst xmlns:p15="http://schemas.microsoft.com/office/powerpoint/2012/main">
        <p15:guide id="1" orient="horz" pos="423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w Subtitl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D7C14D3-F4EC-4045-B393-0ABD3E306076}"/>
              </a:ext>
            </a:extLst>
          </p:cNvPr>
          <p:cNvSpPr>
            <a:spLocks noGrp="1"/>
          </p:cNvSpPr>
          <p:nvPr>
            <p:ph type="title" hasCustomPrompt="1"/>
          </p:nvPr>
        </p:nvSpPr>
        <p:spPr>
          <a:xfrm>
            <a:off x="457200" y="328140"/>
            <a:ext cx="11277600" cy="798126"/>
          </a:xfrm>
        </p:spPr>
        <p:txBody>
          <a:bodyPr/>
          <a:lstStyle/>
          <a:p>
            <a:r>
              <a:rPr lang="en-US" dirty="0"/>
              <a:t>Click to edit master title style</a:t>
            </a:r>
          </a:p>
        </p:txBody>
      </p:sp>
      <p:sp>
        <p:nvSpPr>
          <p:cNvPr id="8" name="Text Placeholder 9">
            <a:extLst>
              <a:ext uri="{FF2B5EF4-FFF2-40B4-BE49-F238E27FC236}">
                <a16:creationId xmlns:a16="http://schemas.microsoft.com/office/drawing/2014/main" id="{BF5D9669-ADA6-E942-A4C7-4707CEE59B2E}"/>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11" name="Text Placeholder 6">
            <a:extLst>
              <a:ext uri="{FF2B5EF4-FFF2-40B4-BE49-F238E27FC236}">
                <a16:creationId xmlns:a16="http://schemas.microsoft.com/office/drawing/2014/main" id="{834411DA-57BC-3349-AA94-3E0B8CB1BD2E}"/>
              </a:ext>
            </a:extLst>
          </p:cNvPr>
          <p:cNvSpPr>
            <a:spLocks noGrp="1"/>
          </p:cNvSpPr>
          <p:nvPr>
            <p:ph type="body" sz="quarter" idx="14"/>
          </p:nvPr>
        </p:nvSpPr>
        <p:spPr>
          <a:xfrm>
            <a:off x="457200" y="1125538"/>
            <a:ext cx="11277600" cy="525462"/>
          </a:xfrm>
        </p:spPr>
        <p:txBody>
          <a:bodyPr/>
          <a:lstStyle>
            <a:lvl1pPr>
              <a:defRPr b="1">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507271989"/>
      </p:ext>
    </p:extLst>
  </p:cSld>
  <p:clrMapOvr>
    <a:masterClrMapping/>
  </p:clrMapOvr>
  <p:extLst>
    <p:ext uri="{DCECCB84-F9BA-43D5-87BE-67443E8EF086}">
      <p15:sldGuideLst xmlns:p15="http://schemas.microsoft.com/office/powerpoint/2012/main">
        <p15:guide id="1" orient="horz" pos="423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1A19F54-9424-C446-8AD9-B5FBC2DD637C}"/>
              </a:ext>
            </a:extLst>
          </p:cNvPr>
          <p:cNvSpPr>
            <a:spLocks noGrp="1"/>
          </p:cNvSpPr>
          <p:nvPr>
            <p:ph type="body" sz="quarter" idx="13"/>
          </p:nvPr>
        </p:nvSpPr>
        <p:spPr>
          <a:xfrm>
            <a:off x="1652692" y="6346758"/>
            <a:ext cx="8229600"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561304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R Sideba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1174C8-5FED-964C-B2FF-CBEC9F8F4A1B}"/>
              </a:ext>
            </a:extLst>
          </p:cNvPr>
          <p:cNvSpPr/>
          <p:nvPr userDrawn="1"/>
        </p:nvSpPr>
        <p:spPr>
          <a:xfrm>
            <a:off x="7360508" y="0"/>
            <a:ext cx="4831492" cy="6858000"/>
          </a:xfrm>
          <a:prstGeom prst="rect">
            <a:avLst/>
          </a:prstGeom>
          <a:solidFill>
            <a:schemeClr val="accent6">
              <a:lumMod val="20000"/>
              <a:lumOff val="8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57199" y="1248032"/>
            <a:ext cx="6722075" cy="4928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25264" y="391202"/>
            <a:ext cx="4209533" cy="5785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C875F606-8C8D-804C-8728-733DA3C1F41A}"/>
              </a:ext>
            </a:extLst>
          </p:cNvPr>
          <p:cNvSpPr>
            <a:spLocks noGrp="1"/>
          </p:cNvSpPr>
          <p:nvPr>
            <p:ph type="title" hasCustomPrompt="1"/>
          </p:nvPr>
        </p:nvSpPr>
        <p:spPr>
          <a:xfrm>
            <a:off x="457200" y="328140"/>
            <a:ext cx="6722076" cy="798126"/>
          </a:xfrm>
        </p:spPr>
        <p:txBody>
          <a:bodyPr/>
          <a:lstStyle/>
          <a:p>
            <a:r>
              <a:rPr lang="en-US" dirty="0"/>
              <a:t>Click to edit master title style</a:t>
            </a:r>
          </a:p>
        </p:txBody>
      </p:sp>
      <p:sp>
        <p:nvSpPr>
          <p:cNvPr id="15" name="Text Placeholder 9">
            <a:extLst>
              <a:ext uri="{FF2B5EF4-FFF2-40B4-BE49-F238E27FC236}">
                <a16:creationId xmlns:a16="http://schemas.microsoft.com/office/drawing/2014/main" id="{B3469174-DD03-9D4F-ACCD-C456FBE91ACE}"/>
              </a:ext>
            </a:extLst>
          </p:cNvPr>
          <p:cNvSpPr>
            <a:spLocks noGrp="1"/>
          </p:cNvSpPr>
          <p:nvPr>
            <p:ph type="body" sz="quarter" idx="13"/>
          </p:nvPr>
        </p:nvSpPr>
        <p:spPr>
          <a:xfrm>
            <a:off x="1652692" y="6346758"/>
            <a:ext cx="5526582" cy="401954"/>
          </a:xfrm>
        </p:spPr>
        <p:txBody>
          <a:bodyPr anchor="b">
            <a:noAutofit/>
          </a:bodyPr>
          <a:lstStyle>
            <a:lvl1pPr marL="0" indent="0">
              <a:lnSpc>
                <a:spcPct val="90000"/>
              </a:lnSpc>
              <a:spcBef>
                <a:spcPts val="0"/>
              </a:spcBef>
              <a:buNone/>
              <a:defRPr sz="1000">
                <a:solidFill>
                  <a:schemeClr val="accent6"/>
                </a:solidFill>
              </a:defRPr>
            </a:lvl1pPr>
            <a:lvl2pPr>
              <a:defRPr sz="1100">
                <a:solidFill>
                  <a:schemeClr val="tx2"/>
                </a:solidFill>
              </a:defRPr>
            </a:lvl2pPr>
            <a:lvl3pPr>
              <a:defRPr sz="1100">
                <a:solidFill>
                  <a:schemeClr val="tx2"/>
                </a:solidFill>
              </a:defRPr>
            </a:lvl3pPr>
            <a:lvl4pPr>
              <a:defRPr sz="1100">
                <a:solidFill>
                  <a:schemeClr val="tx2"/>
                </a:solidFill>
              </a:defRPr>
            </a:lvl4pPr>
            <a:lvl5pPr>
              <a:defRPr sz="1100">
                <a:solidFill>
                  <a:schemeClr val="tx2"/>
                </a:solidFill>
              </a:defRPr>
            </a:lvl5pPr>
          </a:lstStyle>
          <a:p>
            <a:pPr lvl="0"/>
            <a:r>
              <a:rPr lang="en-US"/>
              <a:t>Click to edit Master text styles</a:t>
            </a:r>
          </a:p>
        </p:txBody>
      </p:sp>
      <p:sp>
        <p:nvSpPr>
          <p:cNvPr id="14" name="TextBox 13">
            <a:extLst>
              <a:ext uri="{FF2B5EF4-FFF2-40B4-BE49-F238E27FC236}">
                <a16:creationId xmlns:a16="http://schemas.microsoft.com/office/drawing/2014/main" id="{2EAF81F1-BE51-4E9C-9790-CE424B590C32}"/>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pic>
        <p:nvPicPr>
          <p:cNvPr id="17" name="Picture 7">
            <a:extLst>
              <a:ext uri="{FF2B5EF4-FFF2-40B4-BE49-F238E27FC236}">
                <a16:creationId xmlns:a16="http://schemas.microsoft.com/office/drawing/2014/main" id="{0188A705-9B83-45A7-AE8D-860400D5A312}"/>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8405" y="6523363"/>
            <a:ext cx="908013" cy="198112"/>
          </a:xfrm>
          <a:prstGeom prst="rect">
            <a:avLst/>
          </a:prstGeom>
        </p:spPr>
      </p:pic>
      <p:sp>
        <p:nvSpPr>
          <p:cNvPr id="18" name="Rectangle 17">
            <a:extLst>
              <a:ext uri="{FF2B5EF4-FFF2-40B4-BE49-F238E27FC236}">
                <a16:creationId xmlns:a16="http://schemas.microsoft.com/office/drawing/2014/main" id="{B33D6D0B-06A7-4C59-A6AC-3220B5727D63}"/>
              </a:ext>
            </a:extLst>
          </p:cNvPr>
          <p:cNvSpPr/>
          <p:nvPr userDrawn="1"/>
        </p:nvSpPr>
        <p:spPr>
          <a:xfrm>
            <a:off x="0" y="1"/>
            <a:ext cx="12192000" cy="630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17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sv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1.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83634"/>
            <a:ext cx="11277600" cy="798126"/>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60500"/>
            <a:ext cx="11277599"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69BE5CF8-2910-9B49-91D6-4392C4F2A018}"/>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
        <p:nvSpPr>
          <p:cNvPr id="6" name="Rectangle 5">
            <a:extLst>
              <a:ext uri="{FF2B5EF4-FFF2-40B4-BE49-F238E27FC236}">
                <a16:creationId xmlns:a16="http://schemas.microsoft.com/office/drawing/2014/main" id="{813321B3-712C-4F50-8092-010B8BCE9A1C}"/>
              </a:ext>
            </a:extLst>
          </p:cNvPr>
          <p:cNvSpPr/>
          <p:nvPr userDrawn="1"/>
        </p:nvSpPr>
        <p:spPr>
          <a:xfrm>
            <a:off x="0" y="1"/>
            <a:ext cx="12192000" cy="630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7D9ED0D2-D7C1-42C9-9AC3-2D48D2F554D3}"/>
              </a:ext>
            </a:extLst>
          </p:cNvPr>
          <p:cNvPicPr>
            <a:picLocks noChangeAspect="1"/>
          </p:cNvPicPr>
          <p:nvPr userDrawn="1"/>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p:blipFill>
        <p:spPr>
          <a:xfrm>
            <a:off x="458405" y="6523363"/>
            <a:ext cx="908013" cy="198112"/>
          </a:xfrm>
          <a:prstGeom prst="rect">
            <a:avLst/>
          </a:prstGeom>
        </p:spPr>
      </p:pic>
    </p:spTree>
    <p:extLst>
      <p:ext uri="{BB962C8B-B14F-4D97-AF65-F5344CB8AC3E}">
        <p14:creationId xmlns:p14="http://schemas.microsoft.com/office/powerpoint/2010/main" val="361608030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mn-lt"/>
          <a:ea typeface="+mn-ea"/>
          <a:cs typeface="+mn-cs"/>
        </a:defRPr>
      </a:lvl1pPr>
      <a:lvl2pPr marL="34607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2pPr>
      <a:lvl3pPr marL="630238" indent="-1666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3pPr>
      <a:lvl4pPr marL="971550" indent="-169863"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1314450" indent="-176213"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pos="7392">
          <p15:clr>
            <a:srgbClr val="F26B43"/>
          </p15:clr>
        </p15:guide>
        <p15:guide id="5" orient="horz" pos="3936">
          <p15:clr>
            <a:srgbClr val="F26B43"/>
          </p15:clr>
        </p15:guide>
        <p15:guide id="6" orient="horz" pos="624">
          <p15:clr>
            <a:srgbClr val="F26B43"/>
          </p15:clr>
        </p15:guide>
        <p15:guide id="7" orient="horz"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83634"/>
            <a:ext cx="11277600" cy="798126"/>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60500"/>
            <a:ext cx="11277599"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69BE5CF8-2910-9B49-91D6-4392C4F2A018}"/>
              </a:ext>
            </a:extLst>
          </p:cNvPr>
          <p:cNvSpPr txBox="1"/>
          <p:nvPr userDrawn="1"/>
        </p:nvSpPr>
        <p:spPr>
          <a:xfrm>
            <a:off x="11570208" y="6508148"/>
            <a:ext cx="524256" cy="246221"/>
          </a:xfrm>
          <a:prstGeom prst="rect">
            <a:avLst/>
          </a:prstGeom>
          <a:noFill/>
        </p:spPr>
        <p:txBody>
          <a:bodyPr wrap="square" rtlCol="0" anchor="b">
            <a:spAutoFit/>
          </a:bodyPr>
          <a:lstStyle/>
          <a:p>
            <a:pPr algn="r"/>
            <a:fld id="{16537B1E-3519-B046-819B-DBF99E37EADF}" type="slidenum">
              <a:rPr lang="en-US" sz="1000" smtClean="0">
                <a:solidFill>
                  <a:schemeClr val="bg1">
                    <a:lumMod val="50000"/>
                  </a:schemeClr>
                </a:solidFill>
              </a:rPr>
              <a:pPr algn="r"/>
              <a:t>‹#›</a:t>
            </a:fld>
            <a:endParaRPr lang="en-US" sz="1000" dirty="0">
              <a:solidFill>
                <a:schemeClr val="bg1">
                  <a:lumMod val="50000"/>
                </a:schemeClr>
              </a:solidFill>
            </a:endParaRPr>
          </a:p>
        </p:txBody>
      </p:sp>
      <p:sp>
        <p:nvSpPr>
          <p:cNvPr id="6" name="Rectangle 5">
            <a:extLst>
              <a:ext uri="{FF2B5EF4-FFF2-40B4-BE49-F238E27FC236}">
                <a16:creationId xmlns:a16="http://schemas.microsoft.com/office/drawing/2014/main" id="{813321B3-712C-4F50-8092-010B8BCE9A1C}"/>
              </a:ext>
            </a:extLst>
          </p:cNvPr>
          <p:cNvSpPr/>
          <p:nvPr userDrawn="1"/>
        </p:nvSpPr>
        <p:spPr>
          <a:xfrm>
            <a:off x="0" y="1"/>
            <a:ext cx="12192000" cy="630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7D9ED0D2-D7C1-42C9-9AC3-2D48D2F554D3}"/>
              </a:ext>
            </a:extLst>
          </p:cNvPr>
          <p:cNvPicPr>
            <a:picLocks noChangeAspect="1"/>
          </p:cNvPicPr>
          <p:nvPr userDrawn="1"/>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458405" y="6523363"/>
            <a:ext cx="908013" cy="198112"/>
          </a:xfrm>
          <a:prstGeom prst="rect">
            <a:avLst/>
          </a:prstGeom>
        </p:spPr>
      </p:pic>
    </p:spTree>
    <p:extLst>
      <p:ext uri="{BB962C8B-B14F-4D97-AF65-F5344CB8AC3E}">
        <p14:creationId xmlns:p14="http://schemas.microsoft.com/office/powerpoint/2010/main" val="83326743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mn-lt"/>
          <a:ea typeface="+mn-ea"/>
          <a:cs typeface="+mn-cs"/>
        </a:defRPr>
      </a:lvl1pPr>
      <a:lvl2pPr marL="34607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2pPr>
      <a:lvl3pPr marL="630238" indent="-1666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3pPr>
      <a:lvl4pPr marL="971550" indent="-169863"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1314450" indent="-176213"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pos="7392">
          <p15:clr>
            <a:srgbClr val="F26B43"/>
          </p15:clr>
        </p15:guide>
        <p15:guide id="5" orient="horz" pos="3936">
          <p15:clr>
            <a:srgbClr val="F26B43"/>
          </p15:clr>
        </p15:guide>
        <p15:guide id="6" orient="horz" pos="624">
          <p15:clr>
            <a:srgbClr val="F26B43"/>
          </p15:clr>
        </p15:guide>
        <p15:guide id="7" orient="horz" pos="40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69.sv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63.svg"/><Relationship Id="rId11" Type="http://schemas.openxmlformats.org/officeDocument/2006/relationships/image" Target="../media/image67.svg"/><Relationship Id="rId5" Type="http://schemas.openxmlformats.org/officeDocument/2006/relationships/image" Target="../media/image62.png"/><Relationship Id="rId10" Type="http://schemas.openxmlformats.org/officeDocument/2006/relationships/image" Target="../media/image66.png"/><Relationship Id="rId4" Type="http://schemas.openxmlformats.org/officeDocument/2006/relationships/image" Target="../media/image61.svg"/><Relationship Id="rId9" Type="http://schemas.openxmlformats.org/officeDocument/2006/relationships/slide" Target="slide9.xml"/></Relationships>
</file>

<file path=ppt/slides/_rels/slide11.xml.rels><?xml version="1.0" encoding="UTF-8" standalone="yes"?>
<Relationships xmlns="http://schemas.openxmlformats.org/package/2006/relationships"><Relationship Id="rId8" Type="http://schemas.openxmlformats.org/officeDocument/2006/relationships/hyperlink" Target="https://www.nature.com/articles/s41587-021-01130-z" TargetMode="External"/><Relationship Id="rId13" Type="http://schemas.openxmlformats.org/officeDocument/2006/relationships/hyperlink" Target="https://www.biorxiv.org/content/10.1101/2022.02.09.479829v1" TargetMode="External"/><Relationship Id="rId18" Type="http://schemas.openxmlformats.org/officeDocument/2006/relationships/image" Target="../media/image77.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hyperlink" Target="https://www.biorxiv.org/content/10.1101/2022.01.31.478527v1?ct=" TargetMode="External"/><Relationship Id="rId17" Type="http://schemas.openxmlformats.org/officeDocument/2006/relationships/image" Target="../media/image76.png"/><Relationship Id="rId2" Type="http://schemas.openxmlformats.org/officeDocument/2006/relationships/notesSlide" Target="../notesSlides/notesSlide10.xml"/><Relationship Id="rId16" Type="http://schemas.openxmlformats.org/officeDocument/2006/relationships/image" Target="../media/image75.png"/><Relationship Id="rId1" Type="http://schemas.openxmlformats.org/officeDocument/2006/relationships/slideLayout" Target="../slideLayouts/slideLayout19.xml"/><Relationship Id="rId6" Type="http://schemas.openxmlformats.org/officeDocument/2006/relationships/image" Target="../media/image73.png"/><Relationship Id="rId11" Type="http://schemas.openxmlformats.org/officeDocument/2006/relationships/hyperlink" Target="https://www.tandfonline.com/doi/full/10.1080/19490976.2021.2021790" TargetMode="External"/><Relationship Id="rId5" Type="http://schemas.openxmlformats.org/officeDocument/2006/relationships/image" Target="../media/image72.png"/><Relationship Id="rId15" Type="http://schemas.openxmlformats.org/officeDocument/2006/relationships/hyperlink" Target="https://pubmed.ncbi.nlm.nih.gov/35302439/" TargetMode="External"/><Relationship Id="rId10" Type="http://schemas.openxmlformats.org/officeDocument/2006/relationships/hyperlink" Target="https://www.genomeweb.com/sequencing/tech-boosted-genome-assembly-helps-resolve-closely-related-microbes-metagenomic-sample" TargetMode="External"/><Relationship Id="rId19" Type="http://schemas.openxmlformats.org/officeDocument/2006/relationships/image" Target="../media/image78.png"/><Relationship Id="rId4" Type="http://schemas.openxmlformats.org/officeDocument/2006/relationships/image" Target="../media/image71.png"/><Relationship Id="rId9" Type="http://schemas.openxmlformats.org/officeDocument/2006/relationships/hyperlink" Target="https://www.nature.com/articles/s41564-021-01027-2" TargetMode="External"/><Relationship Id="rId14" Type="http://schemas.openxmlformats.org/officeDocument/2006/relationships/hyperlink" Target="https://www.nature.com/articles/s41592-022-01478-3"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28/Spectrum.00517-21" TargetMode="External"/><Relationship Id="rId7"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hyperlink" Target="https://doi.org/10.1099/mgen.0.000794"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microsoft.com/office/2007/relationships/hdphoto" Target="../media/hdphoto4.wdp"/><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svg"/><Relationship Id="rId4" Type="http://schemas.microsoft.com/office/2007/relationships/hdphoto" Target="../media/hdphoto3.wdp"/><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3.jpeg"/><Relationship Id="rId21" Type="http://schemas.openxmlformats.org/officeDocument/2006/relationships/image" Target="../media/image41.sv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svg"/><Relationship Id="rId25" Type="http://schemas.openxmlformats.org/officeDocument/2006/relationships/image" Target="../media/image45.svg"/><Relationship Id="rId33" Type="http://schemas.openxmlformats.org/officeDocument/2006/relationships/hyperlink" Target="http://commons.wikimedia.org/wiki/File:Liver_noun_28826_cc_red.svg" TargetMode="External"/><Relationship Id="rId2" Type="http://schemas.openxmlformats.org/officeDocument/2006/relationships/notesSlide" Target="../notesSlides/notesSlide3.xml"/><Relationship Id="rId16" Type="http://schemas.openxmlformats.org/officeDocument/2006/relationships/image" Target="../media/image36.png"/><Relationship Id="rId20" Type="http://schemas.openxmlformats.org/officeDocument/2006/relationships/image" Target="../media/image40.png"/><Relationship Id="rId29" Type="http://schemas.microsoft.com/office/2007/relationships/hdphoto" Target="../media/hdphoto6.wdp"/><Relationship Id="rId1" Type="http://schemas.openxmlformats.org/officeDocument/2006/relationships/slideLayout" Target="../slideLayouts/slideLayout19.xml"/><Relationship Id="rId6" Type="http://schemas.openxmlformats.org/officeDocument/2006/relationships/image" Target="../media/image26.png"/><Relationship Id="rId11" Type="http://schemas.openxmlformats.org/officeDocument/2006/relationships/image" Target="../media/image31.svg"/><Relationship Id="rId24" Type="http://schemas.openxmlformats.org/officeDocument/2006/relationships/image" Target="../media/image44.png"/><Relationship Id="rId32" Type="http://schemas.microsoft.com/office/2007/relationships/hdphoto" Target="../media/hdphoto7.wdp"/><Relationship Id="rId5" Type="http://schemas.openxmlformats.org/officeDocument/2006/relationships/image" Target="../media/image25.png"/><Relationship Id="rId15" Type="http://schemas.openxmlformats.org/officeDocument/2006/relationships/image" Target="../media/image35.svg"/><Relationship Id="rId23" Type="http://schemas.openxmlformats.org/officeDocument/2006/relationships/image" Target="../media/image43.svg"/><Relationship Id="rId28" Type="http://schemas.openxmlformats.org/officeDocument/2006/relationships/image" Target="../media/image48.png"/><Relationship Id="rId10" Type="http://schemas.openxmlformats.org/officeDocument/2006/relationships/image" Target="../media/image30.png"/><Relationship Id="rId19" Type="http://schemas.openxmlformats.org/officeDocument/2006/relationships/image" Target="../media/image39.svg"/><Relationship Id="rId31" Type="http://schemas.openxmlformats.org/officeDocument/2006/relationships/image" Target="../media/image49.png"/><Relationship Id="rId4" Type="http://schemas.openxmlformats.org/officeDocument/2006/relationships/image" Target="../media/image24.png"/><Relationship Id="rId9" Type="http://schemas.openxmlformats.org/officeDocument/2006/relationships/image" Target="../media/image29.sv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svg"/><Relationship Id="rId30" Type="http://schemas.openxmlformats.org/officeDocument/2006/relationships/hyperlink" Target="https://commons.wikimedia.org/wiki/File:Red_awareness_ribbon_icon_2.sv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notesSlide" Target="../notesSlides/notesSlide4.xml"/><Relationship Id="rId7" Type="http://schemas.openxmlformats.org/officeDocument/2006/relationships/image" Target="../media/image53.png"/><Relationship Id="rId2" Type="http://schemas.openxmlformats.org/officeDocument/2006/relationships/slideLayout" Target="../slideLayouts/slideLayout21.xml"/><Relationship Id="rId1" Type="http://schemas.openxmlformats.org/officeDocument/2006/relationships/tags" Target="../tags/tag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6.xml.rels><?xml version="1.0" encoding="UTF-8" standalone="yes"?>
<Relationships xmlns="http://schemas.openxmlformats.org/package/2006/relationships"><Relationship Id="rId3" Type="http://schemas.openxmlformats.org/officeDocument/2006/relationships/hyperlink" Target="https://dx.doi.org/10.1186%2Fs12864-017-4429-4" TargetMode="External"/><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B84FC-22FF-4625-9E45-C87F3D4ADCD4}"/>
              </a:ext>
            </a:extLst>
          </p:cNvPr>
          <p:cNvSpPr>
            <a:spLocks noGrp="1"/>
          </p:cNvSpPr>
          <p:nvPr>
            <p:ph type="ctrTitle"/>
          </p:nvPr>
        </p:nvSpPr>
        <p:spPr/>
        <p:txBody>
          <a:bodyPr/>
          <a:lstStyle/>
          <a:p>
            <a:r>
              <a:rPr lang="en-US" dirty="0"/>
              <a:t>HiFi Sequencing for Highly Accurate Microbial Genomics</a:t>
            </a:r>
          </a:p>
        </p:txBody>
      </p:sp>
      <p:sp>
        <p:nvSpPr>
          <p:cNvPr id="3" name="Subtitle 2">
            <a:extLst>
              <a:ext uri="{FF2B5EF4-FFF2-40B4-BE49-F238E27FC236}">
                <a16:creationId xmlns:a16="http://schemas.microsoft.com/office/drawing/2014/main" id="{D6FE9681-1496-4443-A566-03FA2EBE4D10}"/>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4C5C5757-1C71-4398-BC6D-C96BC8F670B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911950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CEE8C39C-E128-DAE2-B0FE-2ABE8B72EBF9}"/>
              </a:ext>
            </a:extLst>
          </p:cNvPr>
          <p:cNvGrpSpPr/>
          <p:nvPr/>
        </p:nvGrpSpPr>
        <p:grpSpPr>
          <a:xfrm>
            <a:off x="5251753" y="2071525"/>
            <a:ext cx="1688494" cy="1983430"/>
            <a:chOff x="5251753" y="2437285"/>
            <a:chExt cx="1688494" cy="1983430"/>
          </a:xfrm>
        </p:grpSpPr>
        <p:sp>
          <p:nvSpPr>
            <p:cNvPr id="12" name="TextBox 11">
              <a:extLst>
                <a:ext uri="{FF2B5EF4-FFF2-40B4-BE49-F238E27FC236}">
                  <a16:creationId xmlns:a16="http://schemas.microsoft.com/office/drawing/2014/main" id="{EFDB3C73-8941-4874-3A42-AD3690F276A7}"/>
                </a:ext>
              </a:extLst>
            </p:cNvPr>
            <p:cNvSpPr txBox="1"/>
            <p:nvPr/>
          </p:nvSpPr>
          <p:spPr>
            <a:xfrm>
              <a:off x="5251753" y="3998591"/>
              <a:ext cx="1688494" cy="422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ctr">
                <a:spcBef>
                  <a:spcPts val="600"/>
                </a:spcBef>
              </a:pPr>
              <a:r>
                <a:rPr lang="en-US" b="1">
                  <a:solidFill>
                    <a:schemeClr val="bg1">
                      <a:lumMod val="50000"/>
                    </a:schemeClr>
                  </a:solidFill>
                  <a:latin typeface="Arial" panose="020B0604020202020204" pitchFamily="34" charset="0"/>
                  <a:ea typeface="Roboto" panose="02000000000000000000" pitchFamily="2" charset="0"/>
                  <a:cs typeface="Arial" panose="020B0604020202020204" pitchFamily="34" charset="0"/>
                </a:rPr>
                <a:t>EMERGING MARKETS</a:t>
              </a:r>
            </a:p>
          </p:txBody>
        </p:sp>
        <p:grpSp>
          <p:nvGrpSpPr>
            <p:cNvPr id="41" name="Group 40">
              <a:extLst>
                <a:ext uri="{FF2B5EF4-FFF2-40B4-BE49-F238E27FC236}">
                  <a16:creationId xmlns:a16="http://schemas.microsoft.com/office/drawing/2014/main" id="{DBFE6EA3-7D19-9802-18DB-8AE3172B22BF}"/>
                </a:ext>
              </a:extLst>
            </p:cNvPr>
            <p:cNvGrpSpPr/>
            <p:nvPr/>
          </p:nvGrpSpPr>
          <p:grpSpPr>
            <a:xfrm>
              <a:off x="5357284" y="2437285"/>
              <a:ext cx="1477433" cy="1477433"/>
              <a:chOff x="5357284" y="2437285"/>
              <a:chExt cx="1477433" cy="1477433"/>
            </a:xfrm>
          </p:grpSpPr>
          <p:sp>
            <p:nvSpPr>
              <p:cNvPr id="35" name="Oval 34">
                <a:extLst>
                  <a:ext uri="{FF2B5EF4-FFF2-40B4-BE49-F238E27FC236}">
                    <a16:creationId xmlns:a16="http://schemas.microsoft.com/office/drawing/2014/main" id="{8CBE24D7-0A76-9D9C-FB92-195489B2CBEB}"/>
                  </a:ext>
                </a:extLst>
              </p:cNvPr>
              <p:cNvSpPr>
                <a:spLocks noChangeAspect="1"/>
              </p:cNvSpPr>
              <p:nvPr/>
            </p:nvSpPr>
            <p:spPr>
              <a:xfrm>
                <a:off x="5357284" y="2437285"/>
                <a:ext cx="1477433" cy="1477433"/>
              </a:xfrm>
              <a:prstGeom prst="ellipse">
                <a:avLst/>
              </a:prstGeom>
              <a:solidFill>
                <a:schemeClr val="bg1">
                  <a:alpha val="50000"/>
                </a:schemeClr>
              </a:solidFill>
              <a:ln w="25400" cap="flat">
                <a:solidFill>
                  <a:schemeClr val="bg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20000"/>
                  </a:lnSpc>
                  <a:spcBef>
                    <a:spcPts val="0"/>
                  </a:spcBef>
                  <a:spcAft>
                    <a:spcPts val="0"/>
                  </a:spcAft>
                  <a:buClrTx/>
                  <a:buSzTx/>
                  <a:buFontTx/>
                  <a:buNone/>
                  <a:tabLst/>
                </a:pPr>
                <a:endParaRPr kumimoji="0" lang="en-US" sz="3000" b="0" i="0" u="none" strike="noStrike" cap="all" spc="0" normalizeH="0" baseline="0">
                  <a:ln>
                    <a:noFill/>
                  </a:ln>
                  <a:solidFill>
                    <a:srgbClr val="FFFFFF"/>
                  </a:solidFill>
                  <a:effectLst/>
                  <a:uFillTx/>
                  <a:latin typeface="Proxima Nova Extrabold"/>
                  <a:ea typeface="Proxima Nova Extrabold"/>
                  <a:cs typeface="Arial" panose="020B0604020202020204" pitchFamily="34" charset="0"/>
                  <a:sym typeface="Proxima Nova Extrabold"/>
                </a:endParaRPr>
              </a:p>
            </p:txBody>
          </p:sp>
          <p:pic>
            <p:nvPicPr>
              <p:cNvPr id="22" name="Graphic 21">
                <a:hlinkClick r:id="" action="ppaction://noaction"/>
                <a:extLst>
                  <a:ext uri="{FF2B5EF4-FFF2-40B4-BE49-F238E27FC236}">
                    <a16:creationId xmlns:a16="http://schemas.microsoft.com/office/drawing/2014/main" id="{5EB8AB09-6F38-8214-5AB1-1F1916A80E74}"/>
                  </a:ext>
                </a:extLst>
              </p:cNvPr>
              <p:cNvPicPr>
                <a:picLocks noChangeAspect="1"/>
              </p:cNvPicPr>
              <p:nvPr/>
            </p:nvPicPr>
            <p:blipFill>
              <a:blip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638800" y="2718801"/>
                <a:ext cx="914400" cy="914400"/>
              </a:xfrm>
              <a:prstGeom prst="rect">
                <a:avLst/>
              </a:prstGeom>
            </p:spPr>
          </p:pic>
        </p:grpSp>
      </p:grpSp>
      <p:grpSp>
        <p:nvGrpSpPr>
          <p:cNvPr id="47" name="Group 46">
            <a:extLst>
              <a:ext uri="{FF2B5EF4-FFF2-40B4-BE49-F238E27FC236}">
                <a16:creationId xmlns:a16="http://schemas.microsoft.com/office/drawing/2014/main" id="{6681B006-4EE4-13F0-CA14-F912C721E8AC}"/>
              </a:ext>
            </a:extLst>
          </p:cNvPr>
          <p:cNvGrpSpPr/>
          <p:nvPr/>
        </p:nvGrpSpPr>
        <p:grpSpPr>
          <a:xfrm>
            <a:off x="3228485" y="2071525"/>
            <a:ext cx="1688494" cy="1983430"/>
            <a:chOff x="3228485" y="2437285"/>
            <a:chExt cx="1688494" cy="1983430"/>
          </a:xfrm>
        </p:grpSpPr>
        <p:sp>
          <p:nvSpPr>
            <p:cNvPr id="10" name="TextBox 9">
              <a:extLst>
                <a:ext uri="{FF2B5EF4-FFF2-40B4-BE49-F238E27FC236}">
                  <a16:creationId xmlns:a16="http://schemas.microsoft.com/office/drawing/2014/main" id="{348AB356-D51A-78FA-EB23-CA217A7A0BB6}"/>
                </a:ext>
              </a:extLst>
            </p:cNvPr>
            <p:cNvSpPr txBox="1"/>
            <p:nvPr/>
          </p:nvSpPr>
          <p:spPr>
            <a:xfrm>
              <a:off x="3228485" y="3998591"/>
              <a:ext cx="1688494" cy="422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ctr">
                <a:spcBef>
                  <a:spcPts val="600"/>
                </a:spcBef>
              </a:pPr>
              <a:r>
                <a:rPr lang="en-US" b="1">
                  <a:solidFill>
                    <a:schemeClr val="bg1">
                      <a:lumMod val="50000"/>
                    </a:schemeClr>
                  </a:solidFill>
                  <a:latin typeface="Arial" panose="020B0604020202020204" pitchFamily="34" charset="0"/>
                  <a:ea typeface="Roboto" panose="02000000000000000000" pitchFamily="2" charset="0"/>
                  <a:cs typeface="Arial" panose="020B0604020202020204" pitchFamily="34" charset="0"/>
                </a:rPr>
                <a:t>ONCOLOGY</a:t>
              </a:r>
            </a:p>
          </p:txBody>
        </p:sp>
        <p:grpSp>
          <p:nvGrpSpPr>
            <p:cNvPr id="40" name="Group 39">
              <a:extLst>
                <a:ext uri="{FF2B5EF4-FFF2-40B4-BE49-F238E27FC236}">
                  <a16:creationId xmlns:a16="http://schemas.microsoft.com/office/drawing/2014/main" id="{BE011EED-ECF1-5AEE-DAEA-E3F9310CA153}"/>
                </a:ext>
              </a:extLst>
            </p:cNvPr>
            <p:cNvGrpSpPr/>
            <p:nvPr/>
          </p:nvGrpSpPr>
          <p:grpSpPr>
            <a:xfrm>
              <a:off x="3334016" y="2437285"/>
              <a:ext cx="1477433" cy="1477433"/>
              <a:chOff x="3334016" y="2437285"/>
              <a:chExt cx="1477433" cy="1477433"/>
            </a:xfrm>
          </p:grpSpPr>
          <p:sp>
            <p:nvSpPr>
              <p:cNvPr id="34" name="Oval 33">
                <a:extLst>
                  <a:ext uri="{FF2B5EF4-FFF2-40B4-BE49-F238E27FC236}">
                    <a16:creationId xmlns:a16="http://schemas.microsoft.com/office/drawing/2014/main" id="{304C5DC2-E1F3-682E-BB9F-A242EDEE4D94}"/>
                  </a:ext>
                </a:extLst>
              </p:cNvPr>
              <p:cNvSpPr>
                <a:spLocks noChangeAspect="1"/>
              </p:cNvSpPr>
              <p:nvPr/>
            </p:nvSpPr>
            <p:spPr>
              <a:xfrm>
                <a:off x="3334016" y="2437285"/>
                <a:ext cx="1477433" cy="1477433"/>
              </a:xfrm>
              <a:prstGeom prst="ellipse">
                <a:avLst/>
              </a:prstGeom>
              <a:solidFill>
                <a:schemeClr val="bg1">
                  <a:alpha val="50000"/>
                </a:schemeClr>
              </a:solidFill>
              <a:ln w="25400" cap="flat">
                <a:solidFill>
                  <a:schemeClr val="bg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20000"/>
                  </a:lnSpc>
                  <a:spcBef>
                    <a:spcPts val="0"/>
                  </a:spcBef>
                  <a:spcAft>
                    <a:spcPts val="0"/>
                  </a:spcAft>
                  <a:buClrTx/>
                  <a:buSzTx/>
                  <a:buFontTx/>
                  <a:buNone/>
                  <a:tabLst/>
                </a:pPr>
                <a:endParaRPr kumimoji="0" lang="en-US" sz="3000" b="0" i="0" u="none" strike="noStrike" cap="all" spc="0" normalizeH="0" baseline="0">
                  <a:ln>
                    <a:noFill/>
                  </a:ln>
                  <a:solidFill>
                    <a:srgbClr val="FFFFFF"/>
                  </a:solidFill>
                  <a:effectLst/>
                  <a:uFillTx/>
                  <a:latin typeface="Proxima Nova Extrabold"/>
                  <a:ea typeface="Proxima Nova Extrabold"/>
                  <a:cs typeface="Proxima Nova Extrabold"/>
                  <a:sym typeface="Proxima Nova Extrabold"/>
                </a:endParaRPr>
              </a:p>
            </p:txBody>
          </p:sp>
          <p:pic>
            <p:nvPicPr>
              <p:cNvPr id="29" name="Graphic 28">
                <a:hlinkClick r:id="" action="ppaction://noaction"/>
                <a:extLst>
                  <a:ext uri="{FF2B5EF4-FFF2-40B4-BE49-F238E27FC236}">
                    <a16:creationId xmlns:a16="http://schemas.microsoft.com/office/drawing/2014/main" id="{97DCD904-ED87-F434-9CB5-CEA1182C6488}"/>
                  </a:ext>
                </a:extLst>
              </p:cNvPr>
              <p:cNvPicPr>
                <a:picLocks noChangeAspect="1"/>
              </p:cNvPicPr>
              <p:nvPr/>
            </p:nvPicPr>
            <p:blipFill>
              <a:blip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615532" y="2718801"/>
                <a:ext cx="914400" cy="914400"/>
              </a:xfrm>
              <a:prstGeom prst="rect">
                <a:avLst/>
              </a:prstGeom>
            </p:spPr>
          </p:pic>
        </p:grpSp>
      </p:grpSp>
      <p:grpSp>
        <p:nvGrpSpPr>
          <p:cNvPr id="44" name="Group 43">
            <a:extLst>
              <a:ext uri="{FF2B5EF4-FFF2-40B4-BE49-F238E27FC236}">
                <a16:creationId xmlns:a16="http://schemas.microsoft.com/office/drawing/2014/main" id="{24CB80B6-BF51-8A7B-EECA-5B3D26979D8F}"/>
              </a:ext>
            </a:extLst>
          </p:cNvPr>
          <p:cNvGrpSpPr/>
          <p:nvPr/>
        </p:nvGrpSpPr>
        <p:grpSpPr>
          <a:xfrm>
            <a:off x="9298288" y="2071525"/>
            <a:ext cx="1688494" cy="1983430"/>
            <a:chOff x="9298288" y="2437285"/>
            <a:chExt cx="1688494" cy="1983430"/>
          </a:xfrm>
        </p:grpSpPr>
        <p:sp>
          <p:nvSpPr>
            <p:cNvPr id="16" name="TextBox 15">
              <a:extLst>
                <a:ext uri="{FF2B5EF4-FFF2-40B4-BE49-F238E27FC236}">
                  <a16:creationId xmlns:a16="http://schemas.microsoft.com/office/drawing/2014/main" id="{A01F1EA3-48DB-3F4A-82FE-B57404FD4926}"/>
                </a:ext>
              </a:extLst>
            </p:cNvPr>
            <p:cNvSpPr txBox="1"/>
            <p:nvPr/>
          </p:nvSpPr>
          <p:spPr>
            <a:xfrm>
              <a:off x="9298288" y="3998591"/>
              <a:ext cx="1688494" cy="422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ctr">
                <a:spcBef>
                  <a:spcPts val="600"/>
                </a:spcBef>
              </a:pPr>
              <a:r>
                <a:rPr lang="en-US" b="1">
                  <a:solidFill>
                    <a:schemeClr val="bg1">
                      <a:lumMod val="50000"/>
                    </a:schemeClr>
                  </a:solidFill>
                  <a:latin typeface="Arial" panose="020B0604020202020204" pitchFamily="34" charset="0"/>
                  <a:ea typeface="Roboto" panose="02000000000000000000" pitchFamily="2" charset="0"/>
                  <a:cs typeface="Arial" panose="020B0604020202020204" pitchFamily="34" charset="0"/>
                </a:rPr>
                <a:t>PLANT + ANIMAL</a:t>
              </a:r>
            </a:p>
          </p:txBody>
        </p:sp>
        <p:grpSp>
          <p:nvGrpSpPr>
            <p:cNvPr id="43" name="Group 42">
              <a:extLst>
                <a:ext uri="{FF2B5EF4-FFF2-40B4-BE49-F238E27FC236}">
                  <a16:creationId xmlns:a16="http://schemas.microsoft.com/office/drawing/2014/main" id="{57716CE4-001D-8749-957D-9CCBDCEFEFF2}"/>
                </a:ext>
              </a:extLst>
            </p:cNvPr>
            <p:cNvGrpSpPr/>
            <p:nvPr/>
          </p:nvGrpSpPr>
          <p:grpSpPr>
            <a:xfrm>
              <a:off x="9403819" y="2437285"/>
              <a:ext cx="1477433" cy="1477433"/>
              <a:chOff x="9403819" y="2437285"/>
              <a:chExt cx="1477433" cy="1477433"/>
            </a:xfrm>
          </p:grpSpPr>
          <p:sp>
            <p:nvSpPr>
              <p:cNvPr id="37" name="Oval 36">
                <a:extLst>
                  <a:ext uri="{FF2B5EF4-FFF2-40B4-BE49-F238E27FC236}">
                    <a16:creationId xmlns:a16="http://schemas.microsoft.com/office/drawing/2014/main" id="{AAB605B4-C1EF-5BCC-3AFD-C886FDD6BE01}"/>
                  </a:ext>
                </a:extLst>
              </p:cNvPr>
              <p:cNvSpPr>
                <a:spLocks noChangeAspect="1"/>
              </p:cNvSpPr>
              <p:nvPr/>
            </p:nvSpPr>
            <p:spPr>
              <a:xfrm>
                <a:off x="9403819" y="2437285"/>
                <a:ext cx="1477433" cy="1477433"/>
              </a:xfrm>
              <a:prstGeom prst="ellipse">
                <a:avLst/>
              </a:prstGeom>
              <a:solidFill>
                <a:schemeClr val="bg1">
                  <a:alpha val="50000"/>
                </a:schemeClr>
              </a:solidFill>
              <a:ln w="25400" cap="flat">
                <a:solidFill>
                  <a:schemeClr val="bg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20000"/>
                  </a:lnSpc>
                  <a:spcBef>
                    <a:spcPts val="0"/>
                  </a:spcBef>
                  <a:spcAft>
                    <a:spcPts val="0"/>
                  </a:spcAft>
                  <a:buClrTx/>
                  <a:buSzTx/>
                  <a:buFontTx/>
                  <a:buNone/>
                  <a:tabLst/>
                </a:pPr>
                <a:endParaRPr kumimoji="0" lang="en-US" sz="3000" b="0" i="0" u="none" strike="noStrike" cap="all" spc="0" normalizeH="0" baseline="0">
                  <a:ln>
                    <a:noFill/>
                  </a:ln>
                  <a:solidFill>
                    <a:srgbClr val="FFFFFF"/>
                  </a:solidFill>
                  <a:effectLst/>
                  <a:uFillTx/>
                  <a:latin typeface="Proxima Nova Extrabold"/>
                  <a:ea typeface="Proxima Nova Extrabold"/>
                  <a:cs typeface="Arial" panose="020B0604020202020204" pitchFamily="34" charset="0"/>
                  <a:sym typeface="Proxima Nova Extrabold"/>
                </a:endParaRPr>
              </a:p>
            </p:txBody>
          </p:sp>
          <p:pic>
            <p:nvPicPr>
              <p:cNvPr id="31" name="Graphic 30">
                <a:hlinkClick r:id="" action="ppaction://noaction"/>
                <a:extLst>
                  <a:ext uri="{FF2B5EF4-FFF2-40B4-BE49-F238E27FC236}">
                    <a16:creationId xmlns:a16="http://schemas.microsoft.com/office/drawing/2014/main" id="{6D803D68-F8CB-B484-7E02-D6FB670C5CAA}"/>
                  </a:ext>
                </a:extLst>
              </p:cNvPr>
              <p:cNvPicPr>
                <a:picLocks noChangeAspect="1"/>
              </p:cNvPicPr>
              <p:nvPr/>
            </p:nvPicPr>
            <p:blipFill>
              <a:blip r:embed="rId7">
                <a:alphaModFix amt="5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9685335" y="2718801"/>
                <a:ext cx="914400" cy="914400"/>
              </a:xfrm>
              <a:prstGeom prst="rect">
                <a:avLst/>
              </a:prstGeom>
            </p:spPr>
          </p:pic>
        </p:grpSp>
      </p:grpSp>
      <p:grpSp>
        <p:nvGrpSpPr>
          <p:cNvPr id="49" name="Group 48">
            <a:extLst>
              <a:ext uri="{FF2B5EF4-FFF2-40B4-BE49-F238E27FC236}">
                <a16:creationId xmlns:a16="http://schemas.microsoft.com/office/drawing/2014/main" id="{63D6E0E7-A98C-F336-DE92-EED2D56B32B2}"/>
              </a:ext>
            </a:extLst>
          </p:cNvPr>
          <p:cNvGrpSpPr/>
          <p:nvPr/>
        </p:nvGrpSpPr>
        <p:grpSpPr>
          <a:xfrm>
            <a:off x="1205218" y="2071525"/>
            <a:ext cx="1688494" cy="1983430"/>
            <a:chOff x="1205218" y="2437285"/>
            <a:chExt cx="1688494" cy="1983430"/>
          </a:xfrm>
        </p:grpSpPr>
        <p:sp>
          <p:nvSpPr>
            <p:cNvPr id="50" name="TextBox 49">
              <a:extLst>
                <a:ext uri="{FF2B5EF4-FFF2-40B4-BE49-F238E27FC236}">
                  <a16:creationId xmlns:a16="http://schemas.microsoft.com/office/drawing/2014/main" id="{E798E141-E9F1-C23C-40AD-F149BB151EA2}"/>
                </a:ext>
              </a:extLst>
            </p:cNvPr>
            <p:cNvSpPr txBox="1"/>
            <p:nvPr/>
          </p:nvSpPr>
          <p:spPr>
            <a:xfrm>
              <a:off x="1205218" y="3998591"/>
              <a:ext cx="1688494" cy="422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ctr">
                <a:spcBef>
                  <a:spcPts val="600"/>
                </a:spcBef>
              </a:pPr>
              <a:r>
                <a:rPr lang="en-US" b="1">
                  <a:solidFill>
                    <a:schemeClr val="bg1">
                      <a:lumMod val="50000"/>
                    </a:schemeClr>
                  </a:solidFill>
                  <a:latin typeface="Arial" panose="020B0604020202020204" pitchFamily="34" charset="0"/>
                  <a:ea typeface="Roboto" panose="02000000000000000000" pitchFamily="2" charset="0"/>
                  <a:cs typeface="Arial" panose="020B0604020202020204" pitchFamily="34" charset="0"/>
                </a:rPr>
                <a:t>HUMAN GENOMICS</a:t>
              </a:r>
            </a:p>
          </p:txBody>
        </p:sp>
        <p:grpSp>
          <p:nvGrpSpPr>
            <p:cNvPr id="51" name="Group 50">
              <a:extLst>
                <a:ext uri="{FF2B5EF4-FFF2-40B4-BE49-F238E27FC236}">
                  <a16:creationId xmlns:a16="http://schemas.microsoft.com/office/drawing/2014/main" id="{4FC7698B-50DE-74D9-E402-BD6138C61955}"/>
                </a:ext>
              </a:extLst>
            </p:cNvPr>
            <p:cNvGrpSpPr/>
            <p:nvPr/>
          </p:nvGrpSpPr>
          <p:grpSpPr>
            <a:xfrm>
              <a:off x="1310749" y="2437285"/>
              <a:ext cx="1477433" cy="1477433"/>
              <a:chOff x="1310749" y="2437285"/>
              <a:chExt cx="1477433" cy="1477433"/>
            </a:xfrm>
          </p:grpSpPr>
          <p:sp>
            <p:nvSpPr>
              <p:cNvPr id="52" name="Oval 51">
                <a:extLst>
                  <a:ext uri="{FF2B5EF4-FFF2-40B4-BE49-F238E27FC236}">
                    <a16:creationId xmlns:a16="http://schemas.microsoft.com/office/drawing/2014/main" id="{A894BD2E-2ED5-302F-0642-7FBE3FBDA23F}"/>
                  </a:ext>
                </a:extLst>
              </p:cNvPr>
              <p:cNvSpPr>
                <a:spLocks noChangeAspect="1"/>
              </p:cNvSpPr>
              <p:nvPr/>
            </p:nvSpPr>
            <p:spPr>
              <a:xfrm>
                <a:off x="1310749" y="2437285"/>
                <a:ext cx="1477433" cy="1477433"/>
              </a:xfrm>
              <a:prstGeom prst="ellipse">
                <a:avLst/>
              </a:prstGeom>
              <a:solidFill>
                <a:schemeClr val="bg1">
                  <a:alpha val="50000"/>
                </a:schemeClr>
              </a:solidFill>
              <a:ln w="25400" cap="flat">
                <a:solidFill>
                  <a:schemeClr val="bg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20000"/>
                  </a:lnSpc>
                  <a:spcBef>
                    <a:spcPts val="0"/>
                  </a:spcBef>
                  <a:spcAft>
                    <a:spcPts val="0"/>
                  </a:spcAft>
                  <a:buClrTx/>
                  <a:buSzTx/>
                  <a:buFontTx/>
                  <a:buNone/>
                  <a:tabLst/>
                </a:pPr>
                <a:endParaRPr kumimoji="0" lang="en-US" sz="3000" b="0" i="0" u="none" strike="noStrike" cap="all" spc="0" normalizeH="0" baseline="0">
                  <a:ln>
                    <a:noFill/>
                  </a:ln>
                  <a:solidFill>
                    <a:srgbClr val="FFFFFF"/>
                  </a:solidFill>
                  <a:effectLst/>
                  <a:uFillTx/>
                  <a:latin typeface="Proxima Nova Extrabold"/>
                  <a:ea typeface="Proxima Nova Extrabold"/>
                  <a:cs typeface="Proxima Nova Extrabold"/>
                  <a:sym typeface="Proxima Nova Extrabold"/>
                </a:endParaRPr>
              </a:p>
            </p:txBody>
          </p:sp>
          <p:pic>
            <p:nvPicPr>
              <p:cNvPr id="53" name="Graphic 52">
                <a:hlinkClick r:id="rId9" action="ppaction://hlinksldjump"/>
                <a:extLst>
                  <a:ext uri="{FF2B5EF4-FFF2-40B4-BE49-F238E27FC236}">
                    <a16:creationId xmlns:a16="http://schemas.microsoft.com/office/drawing/2014/main" id="{C7340C7C-95AC-B416-A610-E6A0FB1AE35D}"/>
                  </a:ext>
                </a:extLst>
              </p:cNvPr>
              <p:cNvPicPr>
                <a:picLocks noChangeAspect="1"/>
              </p:cNvPicPr>
              <p:nvPr/>
            </p:nvPicPr>
            <p:blipFill>
              <a:blip r:embed="rId10">
                <a:alphaModFix amt="5000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592265" y="2718801"/>
                <a:ext cx="914400" cy="914400"/>
              </a:xfrm>
              <a:prstGeom prst="rect">
                <a:avLst/>
              </a:prstGeom>
            </p:spPr>
          </p:pic>
        </p:grpSp>
      </p:grpSp>
      <p:grpSp>
        <p:nvGrpSpPr>
          <p:cNvPr id="27" name="Group 26">
            <a:extLst>
              <a:ext uri="{FF2B5EF4-FFF2-40B4-BE49-F238E27FC236}">
                <a16:creationId xmlns:a16="http://schemas.microsoft.com/office/drawing/2014/main" id="{68668199-AB55-7D94-4F08-CF1EE832A353}"/>
              </a:ext>
            </a:extLst>
          </p:cNvPr>
          <p:cNvGrpSpPr/>
          <p:nvPr/>
        </p:nvGrpSpPr>
        <p:grpSpPr>
          <a:xfrm>
            <a:off x="7275020" y="2071525"/>
            <a:ext cx="1688494" cy="1983430"/>
            <a:chOff x="7275020" y="2437285"/>
            <a:chExt cx="1688494" cy="1983430"/>
          </a:xfrm>
        </p:grpSpPr>
        <p:sp>
          <p:nvSpPr>
            <p:cNvPr id="28" name="TextBox 27">
              <a:extLst>
                <a:ext uri="{FF2B5EF4-FFF2-40B4-BE49-F238E27FC236}">
                  <a16:creationId xmlns:a16="http://schemas.microsoft.com/office/drawing/2014/main" id="{319224E8-6E01-11F3-2B76-C6C28DCD847B}"/>
                </a:ext>
              </a:extLst>
            </p:cNvPr>
            <p:cNvSpPr txBox="1"/>
            <p:nvPr/>
          </p:nvSpPr>
          <p:spPr>
            <a:xfrm>
              <a:off x="7275020" y="3998591"/>
              <a:ext cx="1688494" cy="422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algn="ctr">
                <a:spcBef>
                  <a:spcPts val="600"/>
                </a:spcBef>
              </a:pPr>
              <a:r>
                <a:rPr lang="en-US" b="1">
                  <a:solidFill>
                    <a:schemeClr val="bg2"/>
                  </a:solidFill>
                  <a:latin typeface="Arial" panose="020B0604020202020204" pitchFamily="34" charset="0"/>
                  <a:ea typeface="Roboto" panose="02000000000000000000" pitchFamily="2" charset="0"/>
                  <a:cs typeface="Arial" panose="020B0604020202020204" pitchFamily="34" charset="0"/>
                </a:rPr>
                <a:t>MICROBIAL GENOMICS</a:t>
              </a:r>
            </a:p>
          </p:txBody>
        </p:sp>
        <p:grpSp>
          <p:nvGrpSpPr>
            <p:cNvPr id="30" name="Group 29">
              <a:extLst>
                <a:ext uri="{FF2B5EF4-FFF2-40B4-BE49-F238E27FC236}">
                  <a16:creationId xmlns:a16="http://schemas.microsoft.com/office/drawing/2014/main" id="{F60DDC26-856E-1DA4-5ACF-BEBE9001548C}"/>
                </a:ext>
              </a:extLst>
            </p:cNvPr>
            <p:cNvGrpSpPr/>
            <p:nvPr/>
          </p:nvGrpSpPr>
          <p:grpSpPr>
            <a:xfrm>
              <a:off x="7380551" y="2437285"/>
              <a:ext cx="1477433" cy="1477433"/>
              <a:chOff x="7380551" y="2437285"/>
              <a:chExt cx="1477433" cy="1477433"/>
            </a:xfrm>
          </p:grpSpPr>
          <p:sp>
            <p:nvSpPr>
              <p:cNvPr id="32" name="Oval 31">
                <a:extLst>
                  <a:ext uri="{FF2B5EF4-FFF2-40B4-BE49-F238E27FC236}">
                    <a16:creationId xmlns:a16="http://schemas.microsoft.com/office/drawing/2014/main" id="{35118407-0DF0-AAAB-4291-BF8551617555}"/>
                  </a:ext>
                </a:extLst>
              </p:cNvPr>
              <p:cNvSpPr>
                <a:spLocks noChangeAspect="1"/>
              </p:cNvSpPr>
              <p:nvPr/>
            </p:nvSpPr>
            <p:spPr>
              <a:xfrm>
                <a:off x="7380551" y="2437285"/>
                <a:ext cx="1477433" cy="1477433"/>
              </a:xfrm>
              <a:prstGeom prst="ellipse">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20000"/>
                  </a:lnSpc>
                  <a:spcBef>
                    <a:spcPts val="0"/>
                  </a:spcBef>
                  <a:spcAft>
                    <a:spcPts val="0"/>
                  </a:spcAft>
                  <a:buClrTx/>
                  <a:buSzTx/>
                  <a:buFontTx/>
                  <a:buNone/>
                  <a:tabLst/>
                </a:pPr>
                <a:endParaRPr kumimoji="0" lang="en-US" sz="3000" b="0" i="0" u="none" strike="noStrike" cap="all" spc="0" normalizeH="0" baseline="0">
                  <a:ln>
                    <a:noFill/>
                  </a:ln>
                  <a:solidFill>
                    <a:srgbClr val="FFFFFF"/>
                  </a:solidFill>
                  <a:effectLst/>
                  <a:uFillTx/>
                  <a:latin typeface="Proxima Nova Extrabold"/>
                  <a:ea typeface="Proxima Nova Extrabold"/>
                  <a:cs typeface="Proxima Nova Extrabold"/>
                  <a:sym typeface="Proxima Nova Extrabold"/>
                </a:endParaRPr>
              </a:p>
            </p:txBody>
          </p:sp>
          <p:pic>
            <p:nvPicPr>
              <p:cNvPr id="33" name="Graphic 32">
                <a:extLst>
                  <a:ext uri="{FF2B5EF4-FFF2-40B4-BE49-F238E27FC236}">
                    <a16:creationId xmlns:a16="http://schemas.microsoft.com/office/drawing/2014/main" id="{E84884D4-F393-8940-45DB-A50651B1CE9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62067" y="2718801"/>
                <a:ext cx="914400" cy="914400"/>
              </a:xfrm>
              <a:prstGeom prst="rect">
                <a:avLst/>
              </a:prstGeom>
            </p:spPr>
          </p:pic>
        </p:grpSp>
      </p:grpSp>
      <p:sp>
        <p:nvSpPr>
          <p:cNvPr id="36" name="TextBox 35">
            <a:extLst>
              <a:ext uri="{FF2B5EF4-FFF2-40B4-BE49-F238E27FC236}">
                <a16:creationId xmlns:a16="http://schemas.microsoft.com/office/drawing/2014/main" id="{37DA3B8A-10D1-4C55-B7FF-BBC964995711}"/>
              </a:ext>
            </a:extLst>
          </p:cNvPr>
          <p:cNvSpPr txBox="1"/>
          <p:nvPr/>
        </p:nvSpPr>
        <p:spPr>
          <a:xfrm>
            <a:off x="6940247" y="5046023"/>
            <a:ext cx="2228495" cy="584775"/>
          </a:xfrm>
          <a:prstGeom prst="rect">
            <a:avLst/>
          </a:prstGeom>
          <a:noFill/>
        </p:spPr>
        <p:txBody>
          <a:bodyPr wrap="non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err="1">
                <a:solidFill>
                  <a:schemeClr val="bg1">
                    <a:lumMod val="65000"/>
                  </a:schemeClr>
                </a:solidFill>
                <a:effectLst/>
                <a:uLnTx/>
                <a:uFillTx/>
                <a:latin typeface="Arial" panose="020B0604020202020204"/>
                <a:ea typeface="+mn-ea"/>
                <a:cs typeface="+mn-cs"/>
              </a:rPr>
              <a:t>Microbi</a:t>
            </a:r>
            <a:r>
              <a:rPr lang="en-US" sz="1600" i="1" dirty="0">
                <a:solidFill>
                  <a:schemeClr val="bg1">
                    <a:lumMod val="65000"/>
                  </a:schemeClr>
                </a:solidFill>
                <a:latin typeface="Arial" panose="020B0604020202020204"/>
              </a:rPr>
              <a:t>al WGS</a:t>
            </a:r>
            <a:endParaRPr kumimoji="0" lang="en-US" sz="1600" b="0" i="1" u="none" strike="noStrike" kern="1200" cap="none" spc="0" normalizeH="0" baseline="0" noProof="0" dirty="0">
              <a:solidFill>
                <a:schemeClr val="bg1">
                  <a:lumMod val="65000"/>
                </a:schemeClr>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srgbClr val="DF1995"/>
                </a:solidFill>
                <a:effectLst/>
                <a:uLnTx/>
                <a:uFillTx/>
                <a:latin typeface="Arial" panose="020B0604020202020204"/>
                <a:ea typeface="+mn-ea"/>
                <a:cs typeface="+mn-cs"/>
              </a:rPr>
              <a:t>16S/Metagenomics</a:t>
            </a:r>
            <a:endParaRPr kumimoji="0" lang="en-US" b="0" i="1" u="none" strike="noStrike" kern="1200" cap="none" spc="0" normalizeH="0" baseline="0" noProof="0" dirty="0">
              <a:ln>
                <a:noFill/>
              </a:ln>
              <a:solidFill>
                <a:srgbClr val="DF1995"/>
              </a:solidFill>
              <a:effectLst/>
              <a:uLnTx/>
              <a:uFillTx/>
              <a:latin typeface="Arial" panose="020B0604020202020204"/>
              <a:ea typeface="+mn-ea"/>
              <a:cs typeface="+mn-cs"/>
            </a:endParaRPr>
          </a:p>
        </p:txBody>
      </p:sp>
      <p:sp>
        <p:nvSpPr>
          <p:cNvPr id="2" name="Left Bracket 1">
            <a:extLst>
              <a:ext uri="{FF2B5EF4-FFF2-40B4-BE49-F238E27FC236}">
                <a16:creationId xmlns:a16="http://schemas.microsoft.com/office/drawing/2014/main" id="{62D88C2F-DCC6-441A-B4B0-F65BCED7B0A2}"/>
              </a:ext>
            </a:extLst>
          </p:cNvPr>
          <p:cNvSpPr/>
          <p:nvPr/>
        </p:nvSpPr>
        <p:spPr>
          <a:xfrm rot="16200000">
            <a:off x="7953786" y="3648676"/>
            <a:ext cx="263441" cy="1756015"/>
          </a:xfrm>
          <a:prstGeom prst="leftBracket">
            <a:avLst/>
          </a:prstGeom>
          <a:ln w="9525">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D4A384A8-A67E-4569-AC26-90DEDBF2A5FE}"/>
              </a:ext>
            </a:extLst>
          </p:cNvPr>
          <p:cNvCxnSpPr>
            <a:cxnSpLocks/>
            <a:stCxn id="2" idx="1"/>
          </p:cNvCxnSpPr>
          <p:nvPr/>
        </p:nvCxnSpPr>
        <p:spPr>
          <a:xfrm flipH="1">
            <a:off x="8085506" y="4658404"/>
            <a:ext cx="1" cy="20473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8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6610E34-695D-FA14-DECB-53368785A31C}"/>
              </a:ext>
            </a:extLst>
          </p:cNvPr>
          <p:cNvSpPr/>
          <p:nvPr/>
        </p:nvSpPr>
        <p:spPr>
          <a:xfrm>
            <a:off x="3291838" y="3396506"/>
            <a:ext cx="2715768" cy="1012649"/>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113E3DF-B01E-AADE-55A3-F2571799F52A}"/>
              </a:ext>
            </a:extLst>
          </p:cNvPr>
          <p:cNvSpPr>
            <a:spLocks noGrp="1"/>
          </p:cNvSpPr>
          <p:nvPr>
            <p:ph type="title"/>
          </p:nvPr>
        </p:nvSpPr>
        <p:spPr>
          <a:xfrm>
            <a:off x="457200" y="328140"/>
            <a:ext cx="11277600" cy="798126"/>
          </a:xfrm>
        </p:spPr>
        <p:txBody>
          <a:bodyPr/>
          <a:lstStyle/>
          <a:p>
            <a:r>
              <a:rPr lang="en-US" dirty="0"/>
              <a:t>PacBio HiFi sequencing is setting a new gold standard in </a:t>
            </a:r>
            <a:br>
              <a:rPr lang="en-US" dirty="0"/>
            </a:br>
            <a:r>
              <a:rPr lang="en-US" dirty="0"/>
              <a:t>16S and metagenomics</a:t>
            </a:r>
            <a:endParaRPr lang="en-PH" dirty="0"/>
          </a:p>
        </p:txBody>
      </p:sp>
      <p:sp>
        <p:nvSpPr>
          <p:cNvPr id="4" name="Rectangle 3">
            <a:extLst>
              <a:ext uri="{FF2B5EF4-FFF2-40B4-BE49-F238E27FC236}">
                <a16:creationId xmlns:a16="http://schemas.microsoft.com/office/drawing/2014/main" id="{95288E34-2274-9647-FF74-33EC4A771C39}"/>
              </a:ext>
            </a:extLst>
          </p:cNvPr>
          <p:cNvSpPr/>
          <p:nvPr/>
        </p:nvSpPr>
        <p:spPr>
          <a:xfrm>
            <a:off x="457198" y="1190180"/>
            <a:ext cx="5550408" cy="2065668"/>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1F3156F4-C676-3988-77C1-BD61E85CA0ED}"/>
              </a:ext>
            </a:extLst>
          </p:cNvPr>
          <p:cNvSpPr/>
          <p:nvPr/>
        </p:nvSpPr>
        <p:spPr>
          <a:xfrm>
            <a:off x="6184392" y="1190181"/>
            <a:ext cx="5550408" cy="822960"/>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pic>
        <p:nvPicPr>
          <p:cNvPr id="7" name="Picture 6" descr="Graphical user interface, text, application, email&#10;&#10;Description automatically generated">
            <a:extLst>
              <a:ext uri="{FF2B5EF4-FFF2-40B4-BE49-F238E27FC236}">
                <a16:creationId xmlns:a16="http://schemas.microsoft.com/office/drawing/2014/main" id="{9BFB8FD7-2676-ADDE-7DF1-B4A7BCD99E13}"/>
              </a:ext>
            </a:extLst>
          </p:cNvPr>
          <p:cNvPicPr>
            <a:picLocks noChangeAspect="1"/>
          </p:cNvPicPr>
          <p:nvPr/>
        </p:nvPicPr>
        <p:blipFill rotWithShape="1">
          <a:blip r:embed="rId3"/>
          <a:srcRect b="31030"/>
          <a:stretch/>
        </p:blipFill>
        <p:spPr>
          <a:xfrm>
            <a:off x="1329629" y="1260256"/>
            <a:ext cx="3805546" cy="1925516"/>
          </a:xfrm>
          <a:prstGeom prst="rect">
            <a:avLst/>
          </a:prstGeom>
        </p:spPr>
      </p:pic>
      <p:pic>
        <p:nvPicPr>
          <p:cNvPr id="8" name="Picture 7" descr="Graphical user interface, text&#10;&#10;Description automatically generated">
            <a:extLst>
              <a:ext uri="{FF2B5EF4-FFF2-40B4-BE49-F238E27FC236}">
                <a16:creationId xmlns:a16="http://schemas.microsoft.com/office/drawing/2014/main" id="{1D3CF056-45C0-119A-152E-5F5A414B9AD6}"/>
              </a:ext>
            </a:extLst>
          </p:cNvPr>
          <p:cNvPicPr>
            <a:picLocks noChangeAspect="1"/>
          </p:cNvPicPr>
          <p:nvPr/>
        </p:nvPicPr>
        <p:blipFill>
          <a:blip r:embed="rId4"/>
          <a:stretch>
            <a:fillRect/>
          </a:stretch>
        </p:blipFill>
        <p:spPr>
          <a:xfrm>
            <a:off x="7002927" y="1235901"/>
            <a:ext cx="3913339" cy="731520"/>
          </a:xfrm>
          <a:prstGeom prst="rect">
            <a:avLst/>
          </a:prstGeom>
        </p:spPr>
      </p:pic>
      <p:sp>
        <p:nvSpPr>
          <p:cNvPr id="9" name="Rectangle 8">
            <a:extLst>
              <a:ext uri="{FF2B5EF4-FFF2-40B4-BE49-F238E27FC236}">
                <a16:creationId xmlns:a16="http://schemas.microsoft.com/office/drawing/2014/main" id="{7A6681F1-7B86-F277-6967-5269DBF0838A}"/>
              </a:ext>
            </a:extLst>
          </p:cNvPr>
          <p:cNvSpPr/>
          <p:nvPr/>
        </p:nvSpPr>
        <p:spPr>
          <a:xfrm>
            <a:off x="457199" y="3396505"/>
            <a:ext cx="2715768" cy="1012649"/>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grpSp>
        <p:nvGrpSpPr>
          <p:cNvPr id="14" name="Group 13">
            <a:extLst>
              <a:ext uri="{FF2B5EF4-FFF2-40B4-BE49-F238E27FC236}">
                <a16:creationId xmlns:a16="http://schemas.microsoft.com/office/drawing/2014/main" id="{AF0217AF-0A82-8409-BFAF-73EAB178054B}"/>
              </a:ext>
            </a:extLst>
          </p:cNvPr>
          <p:cNvGrpSpPr/>
          <p:nvPr/>
        </p:nvGrpSpPr>
        <p:grpSpPr>
          <a:xfrm>
            <a:off x="602358" y="3509398"/>
            <a:ext cx="2425451" cy="786863"/>
            <a:chOff x="2027045" y="3830955"/>
            <a:chExt cx="3672374" cy="1273144"/>
          </a:xfrm>
        </p:grpSpPr>
        <p:pic>
          <p:nvPicPr>
            <p:cNvPr id="12" name="Picture 11" descr="Text&#10;&#10;Description automatically generated">
              <a:extLst>
                <a:ext uri="{FF2B5EF4-FFF2-40B4-BE49-F238E27FC236}">
                  <a16:creationId xmlns:a16="http://schemas.microsoft.com/office/drawing/2014/main" id="{61FC3DEA-47DC-D21F-77A7-17D06D2AA8A2}"/>
                </a:ext>
              </a:extLst>
            </p:cNvPr>
            <p:cNvPicPr>
              <a:picLocks noChangeAspect="1"/>
            </p:cNvPicPr>
            <p:nvPr/>
          </p:nvPicPr>
          <p:blipFill rotWithShape="1">
            <a:blip r:embed="rId5"/>
            <a:srcRect r="1784"/>
            <a:stretch/>
          </p:blipFill>
          <p:spPr>
            <a:xfrm>
              <a:off x="2027045" y="4223144"/>
              <a:ext cx="3672374" cy="880955"/>
            </a:xfrm>
            <a:prstGeom prst="rect">
              <a:avLst/>
            </a:prstGeom>
          </p:spPr>
        </p:pic>
        <p:pic>
          <p:nvPicPr>
            <p:cNvPr id="13" name="Picture 2" descr="Genetics, Genomics &amp;amp; Molecular Diagnostics News by GenomeWeb">
              <a:extLst>
                <a:ext uri="{FF2B5EF4-FFF2-40B4-BE49-F238E27FC236}">
                  <a16:creationId xmlns:a16="http://schemas.microsoft.com/office/drawing/2014/main" id="{E3ADCB37-E799-E15F-C23A-0163767710B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027045" y="3830955"/>
              <a:ext cx="1092673" cy="343334"/>
            </a:xfrm>
            <a:prstGeom prst="rect">
              <a:avLst/>
            </a:prstGeom>
            <a:extLst>
              <a:ext uri="{909E8E84-426E-40DD-AFC4-6F175D3DCCD1}">
                <a14:hiddenFill xmlns:a14="http://schemas.microsoft.com/office/drawing/2010/main">
                  <a:solidFill>
                    <a:srgbClr val="FFFFFF"/>
                  </a:solidFill>
                </a14:hiddenFill>
              </a:ext>
            </a:extLst>
          </p:spPr>
        </p:pic>
      </p:grpSp>
      <p:sp>
        <p:nvSpPr>
          <p:cNvPr id="15" name="Rectangle 14">
            <a:extLst>
              <a:ext uri="{FF2B5EF4-FFF2-40B4-BE49-F238E27FC236}">
                <a16:creationId xmlns:a16="http://schemas.microsoft.com/office/drawing/2014/main" id="{EB3EABA4-7A0C-E6A6-F2E5-8F651C34B5B0}"/>
              </a:ext>
            </a:extLst>
          </p:cNvPr>
          <p:cNvSpPr/>
          <p:nvPr/>
        </p:nvSpPr>
        <p:spPr>
          <a:xfrm>
            <a:off x="457198" y="4549812"/>
            <a:ext cx="5550408" cy="1168818"/>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pic>
        <p:nvPicPr>
          <p:cNvPr id="16" name="Picture 15" descr="Text&#10;&#10;Description automatically generated with medium confidence">
            <a:extLst>
              <a:ext uri="{FF2B5EF4-FFF2-40B4-BE49-F238E27FC236}">
                <a16:creationId xmlns:a16="http://schemas.microsoft.com/office/drawing/2014/main" id="{039AF4C2-DD40-EECD-4D20-CBC02C77335C}"/>
              </a:ext>
            </a:extLst>
          </p:cNvPr>
          <p:cNvPicPr>
            <a:picLocks noChangeAspect="1"/>
          </p:cNvPicPr>
          <p:nvPr/>
        </p:nvPicPr>
        <p:blipFill>
          <a:blip r:embed="rId7"/>
          <a:stretch>
            <a:fillRect/>
          </a:stretch>
        </p:blipFill>
        <p:spPr>
          <a:xfrm>
            <a:off x="3364563" y="3590925"/>
            <a:ext cx="2570318" cy="623808"/>
          </a:xfrm>
          <a:prstGeom prst="rect">
            <a:avLst/>
          </a:prstGeom>
        </p:spPr>
      </p:pic>
      <p:sp>
        <p:nvSpPr>
          <p:cNvPr id="18" name="Text Placeholder 17">
            <a:extLst>
              <a:ext uri="{FF2B5EF4-FFF2-40B4-BE49-F238E27FC236}">
                <a16:creationId xmlns:a16="http://schemas.microsoft.com/office/drawing/2014/main" id="{47C220A2-BFA9-D379-7A4A-F4994F06955C}"/>
              </a:ext>
            </a:extLst>
          </p:cNvPr>
          <p:cNvSpPr>
            <a:spLocks noGrp="1"/>
          </p:cNvSpPr>
          <p:nvPr>
            <p:ph type="body" sz="quarter" idx="13"/>
          </p:nvPr>
        </p:nvSpPr>
        <p:spPr/>
        <p:txBody>
          <a:bodyPr/>
          <a:lstStyle/>
          <a:p>
            <a:r>
              <a:rPr lang="en-US">
                <a:hlinkClick r:id="rId8">
                  <a:extLst>
                    <a:ext uri="{A12FA001-AC4F-418D-AE19-62706E023703}">
                      <ahyp:hlinkClr xmlns:ahyp="http://schemas.microsoft.com/office/drawing/2018/hyperlinkcolor" val="tx"/>
                    </a:ext>
                  </a:extLst>
                </a:hlinkClick>
              </a:rPr>
              <a:t>https://www.nature.com/articles/s41587-021-01130-z</a:t>
            </a:r>
            <a:r>
              <a:rPr lang="en-US"/>
              <a:t>; </a:t>
            </a:r>
            <a:r>
              <a:rPr lang="en-US">
                <a:hlinkClick r:id="rId8">
                  <a:extLst>
                    <a:ext uri="{A12FA001-AC4F-418D-AE19-62706E023703}">
                      <ahyp:hlinkClr xmlns:ahyp="http://schemas.microsoft.com/office/drawing/2018/hyperlinkcolor" val="tx"/>
                    </a:ext>
                  </a:extLst>
                </a:hlinkClick>
              </a:rPr>
              <a:t>https://www.nature.com/articles/s41587-021-01130-z</a:t>
            </a:r>
            <a:r>
              <a:rPr lang="en-US"/>
              <a:t>; </a:t>
            </a:r>
            <a:r>
              <a:rPr lang="en-US">
                <a:hlinkClick r:id="rId9">
                  <a:extLst>
                    <a:ext uri="{A12FA001-AC4F-418D-AE19-62706E023703}">
                      <ahyp:hlinkClr xmlns:ahyp="http://schemas.microsoft.com/office/drawing/2018/hyperlinkcolor" val="tx"/>
                    </a:ext>
                  </a:extLst>
                </a:hlinkClick>
              </a:rPr>
              <a:t>https://www.nature.com/articles/s41564-021-01027-2</a:t>
            </a:r>
            <a:r>
              <a:rPr lang="en-US"/>
              <a:t>; </a:t>
            </a:r>
            <a:r>
              <a:rPr lang="en-US">
                <a:hlinkClick r:id="rId10">
                  <a:extLst>
                    <a:ext uri="{A12FA001-AC4F-418D-AE19-62706E023703}">
                      <ahyp:hlinkClr xmlns:ahyp="http://schemas.microsoft.com/office/drawing/2018/hyperlinkcolor" val="tx"/>
                    </a:ext>
                  </a:extLst>
                </a:hlinkClick>
              </a:rPr>
              <a:t>https://www.genomeweb.com/sequencing/tech-boosted-genome-assembly-helps-resolve-closely-related-microbes-metagenomic-sample</a:t>
            </a:r>
            <a:r>
              <a:rPr lang="en-US"/>
              <a:t>; </a:t>
            </a:r>
            <a:r>
              <a:rPr lang="en-US">
                <a:hlinkClick r:id="rId11">
                  <a:extLst>
                    <a:ext uri="{A12FA001-AC4F-418D-AE19-62706E023703}">
                      <ahyp:hlinkClr xmlns:ahyp="http://schemas.microsoft.com/office/drawing/2018/hyperlinkcolor" val="tx"/>
                    </a:ext>
                  </a:extLst>
                </a:hlinkClick>
              </a:rPr>
              <a:t>https://www.tandfonline.com/doi/full/10.1080/19490976.2021.2021790</a:t>
            </a:r>
            <a:r>
              <a:rPr lang="en-US"/>
              <a:t>; </a:t>
            </a:r>
            <a:r>
              <a:rPr lang="en-US">
                <a:hlinkClick r:id="rId12">
                  <a:extLst>
                    <a:ext uri="{A12FA001-AC4F-418D-AE19-62706E023703}">
                      <ahyp:hlinkClr xmlns:ahyp="http://schemas.microsoft.com/office/drawing/2018/hyperlinkcolor" val="tx"/>
                    </a:ext>
                  </a:extLst>
                </a:hlinkClick>
              </a:rPr>
              <a:t>https://www.biorxiv.org/content/10.1101/2022.01.31.478527v1?ct=</a:t>
            </a:r>
            <a:r>
              <a:rPr lang="en-US"/>
              <a:t>; </a:t>
            </a:r>
            <a:r>
              <a:rPr lang="en-US">
                <a:hlinkClick r:id="rId13">
                  <a:extLst>
                    <a:ext uri="{A12FA001-AC4F-418D-AE19-62706E023703}">
                      <ahyp:hlinkClr xmlns:ahyp="http://schemas.microsoft.com/office/drawing/2018/hyperlinkcolor" val="tx"/>
                    </a:ext>
                  </a:extLst>
                </a:hlinkClick>
              </a:rPr>
              <a:t>https://www.biorxiv.org/content/10.1101/2022.02.09.479829v1</a:t>
            </a:r>
            <a:r>
              <a:rPr lang="en-US"/>
              <a:t>; </a:t>
            </a:r>
            <a:r>
              <a:rPr lang="en-US">
                <a:hlinkClick r:id="rId14">
                  <a:extLst>
                    <a:ext uri="{A12FA001-AC4F-418D-AE19-62706E023703}">
                      <ahyp:hlinkClr xmlns:ahyp="http://schemas.microsoft.com/office/drawing/2018/hyperlinkcolor" val="tx"/>
                    </a:ext>
                  </a:extLst>
                </a:hlinkClick>
              </a:rPr>
              <a:t>https://www.nature.com/articles/s41592-022-01478-3</a:t>
            </a:r>
            <a:r>
              <a:rPr lang="en-US"/>
              <a:t>; </a:t>
            </a:r>
            <a:r>
              <a:rPr lang="en-US">
                <a:hlinkClick r:id="rId15">
                  <a:extLst>
                    <a:ext uri="{A12FA001-AC4F-418D-AE19-62706E023703}">
                      <ahyp:hlinkClr xmlns:ahyp="http://schemas.microsoft.com/office/drawing/2018/hyperlinkcolor" val="tx"/>
                    </a:ext>
                  </a:extLst>
                </a:hlinkClick>
              </a:rPr>
              <a:t>https://pubmed.ncbi.nlm.nih.gov/35302439/</a:t>
            </a:r>
            <a:r>
              <a:rPr lang="en-US"/>
              <a:t>   </a:t>
            </a:r>
          </a:p>
        </p:txBody>
      </p:sp>
      <p:pic>
        <p:nvPicPr>
          <p:cNvPr id="22" name="Picture 21" descr="Graphical user interface, text, application&#10;&#10;Description automatically generated">
            <a:extLst>
              <a:ext uri="{FF2B5EF4-FFF2-40B4-BE49-F238E27FC236}">
                <a16:creationId xmlns:a16="http://schemas.microsoft.com/office/drawing/2014/main" id="{AC213A4F-CE23-7404-2A5F-14CB8B067937}"/>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471037" y="4610101"/>
            <a:ext cx="3281224" cy="1048242"/>
          </a:xfrm>
          <a:prstGeom prst="rect">
            <a:avLst/>
          </a:prstGeom>
        </p:spPr>
      </p:pic>
      <p:sp>
        <p:nvSpPr>
          <p:cNvPr id="23" name="Rectangle 22">
            <a:extLst>
              <a:ext uri="{FF2B5EF4-FFF2-40B4-BE49-F238E27FC236}">
                <a16:creationId xmlns:a16="http://schemas.microsoft.com/office/drawing/2014/main" id="{1F39D920-5458-7919-8E0B-96B4179B8DD3}"/>
              </a:ext>
            </a:extLst>
          </p:cNvPr>
          <p:cNvSpPr/>
          <p:nvPr/>
        </p:nvSpPr>
        <p:spPr>
          <a:xfrm>
            <a:off x="6184392" y="2157797"/>
            <a:ext cx="5550408" cy="822960"/>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pic>
        <p:nvPicPr>
          <p:cNvPr id="11" name="Picture 10" descr="Text&#10;&#10;Description automatically generated">
            <a:extLst>
              <a:ext uri="{FF2B5EF4-FFF2-40B4-BE49-F238E27FC236}">
                <a16:creationId xmlns:a16="http://schemas.microsoft.com/office/drawing/2014/main" id="{48203855-42AB-BF6F-C2F4-F0FC2B79FCC2}"/>
              </a:ext>
            </a:extLst>
          </p:cNvPr>
          <p:cNvPicPr>
            <a:picLocks noChangeAspect="1"/>
          </p:cNvPicPr>
          <p:nvPr/>
        </p:nvPicPr>
        <p:blipFill>
          <a:blip r:embed="rId17"/>
          <a:stretch>
            <a:fillRect/>
          </a:stretch>
        </p:blipFill>
        <p:spPr>
          <a:xfrm>
            <a:off x="6921789" y="2203517"/>
            <a:ext cx="4075615" cy="731520"/>
          </a:xfrm>
          <a:prstGeom prst="rect">
            <a:avLst/>
          </a:prstGeom>
        </p:spPr>
      </p:pic>
      <p:sp>
        <p:nvSpPr>
          <p:cNvPr id="24" name="Rectangle 23">
            <a:extLst>
              <a:ext uri="{FF2B5EF4-FFF2-40B4-BE49-F238E27FC236}">
                <a16:creationId xmlns:a16="http://schemas.microsoft.com/office/drawing/2014/main" id="{5EE266A9-5F09-61C4-FDED-7964BFAF3150}"/>
              </a:ext>
            </a:extLst>
          </p:cNvPr>
          <p:cNvSpPr/>
          <p:nvPr/>
        </p:nvSpPr>
        <p:spPr>
          <a:xfrm>
            <a:off x="6184392" y="3125413"/>
            <a:ext cx="5550408" cy="1625600"/>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9D149DA3-9BAC-F136-BFDD-02213BB78D6E}"/>
              </a:ext>
            </a:extLst>
          </p:cNvPr>
          <p:cNvSpPr/>
          <p:nvPr/>
        </p:nvSpPr>
        <p:spPr>
          <a:xfrm>
            <a:off x="6184392" y="4895670"/>
            <a:ext cx="5550408" cy="822960"/>
          </a:xfrm>
          <a:prstGeom prst="rect">
            <a:avLst/>
          </a:prstGeom>
          <a:solidFill>
            <a:schemeClr val="bg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9CA2"/>
              </a:solidFill>
              <a:effectLst/>
              <a:uLnTx/>
              <a:uFillTx/>
              <a:latin typeface="Arial" panose="020B0604020202020204"/>
              <a:ea typeface="+mn-ea"/>
              <a:cs typeface="+mn-cs"/>
            </a:endParaRPr>
          </a:p>
        </p:txBody>
      </p:sp>
      <p:pic>
        <p:nvPicPr>
          <p:cNvPr id="26" name="Picture 25" descr="Text&#10;&#10;Description automatically generated">
            <a:extLst>
              <a:ext uri="{FF2B5EF4-FFF2-40B4-BE49-F238E27FC236}">
                <a16:creationId xmlns:a16="http://schemas.microsoft.com/office/drawing/2014/main" id="{DF8876A2-EF01-B6B8-F1EA-C7F5D7BB23C7}"/>
              </a:ext>
            </a:extLst>
          </p:cNvPr>
          <p:cNvPicPr>
            <a:picLocks noChangeAspect="1"/>
          </p:cNvPicPr>
          <p:nvPr/>
        </p:nvPicPr>
        <p:blipFill>
          <a:blip r:embed="rId18"/>
          <a:stretch>
            <a:fillRect/>
          </a:stretch>
        </p:blipFill>
        <p:spPr>
          <a:xfrm>
            <a:off x="7485984" y="3185772"/>
            <a:ext cx="2947224" cy="1529946"/>
          </a:xfrm>
          <a:prstGeom prst="rect">
            <a:avLst/>
          </a:prstGeom>
        </p:spPr>
      </p:pic>
      <p:pic>
        <p:nvPicPr>
          <p:cNvPr id="27" name="Picture 26" descr="Graphical user interface, text, application, email&#10;&#10;Description automatically generated">
            <a:extLst>
              <a:ext uri="{FF2B5EF4-FFF2-40B4-BE49-F238E27FC236}">
                <a16:creationId xmlns:a16="http://schemas.microsoft.com/office/drawing/2014/main" id="{C1B32298-813C-3AF6-3B07-D5675E0AE8B1}"/>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7247892" y="4941390"/>
            <a:ext cx="3423408" cy="731520"/>
          </a:xfrm>
          <a:prstGeom prst="rect">
            <a:avLst/>
          </a:prstGeom>
        </p:spPr>
      </p:pic>
    </p:spTree>
    <p:extLst>
      <p:ext uri="{BB962C8B-B14F-4D97-AF65-F5344CB8AC3E}">
        <p14:creationId xmlns:p14="http://schemas.microsoft.com/office/powerpoint/2010/main" val="353683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54A5B-3DC9-0F20-638D-9539A2B9F374}"/>
              </a:ext>
            </a:extLst>
          </p:cNvPr>
          <p:cNvSpPr>
            <a:spLocks noGrp="1"/>
          </p:cNvSpPr>
          <p:nvPr>
            <p:ph type="title"/>
          </p:nvPr>
        </p:nvSpPr>
        <p:spPr>
          <a:xfrm>
            <a:off x="457199" y="328140"/>
            <a:ext cx="11277600" cy="798126"/>
          </a:xfrm>
        </p:spPr>
        <p:txBody>
          <a:bodyPr/>
          <a:lstStyle/>
          <a:p>
            <a:r>
              <a:rPr lang="en-US" dirty="0"/>
              <a:t>HiFi is the best technology for metagenomics and microbiome studies</a:t>
            </a:r>
            <a:endParaRPr lang="en-PH" dirty="0"/>
          </a:p>
        </p:txBody>
      </p:sp>
      <p:sp>
        <p:nvSpPr>
          <p:cNvPr id="3" name="Text Placeholder 2">
            <a:extLst>
              <a:ext uri="{FF2B5EF4-FFF2-40B4-BE49-F238E27FC236}">
                <a16:creationId xmlns:a16="http://schemas.microsoft.com/office/drawing/2014/main" id="{37D2CB3D-9675-FF58-7332-9000CA1762AB}"/>
              </a:ext>
            </a:extLst>
          </p:cNvPr>
          <p:cNvSpPr>
            <a:spLocks noGrp="1"/>
          </p:cNvSpPr>
          <p:nvPr>
            <p:ph type="body" sz="quarter" idx="13"/>
          </p:nvPr>
        </p:nvSpPr>
        <p:spPr/>
        <p:txBody>
          <a:bodyPr/>
          <a:lstStyle/>
          <a:p>
            <a:r>
              <a:rPr lang="en-US" sz="800" err="1"/>
              <a:t>Lefoulon</a:t>
            </a:r>
            <a:r>
              <a:rPr lang="en-US" sz="800"/>
              <a:t>, </a:t>
            </a:r>
            <a:r>
              <a:rPr lang="en-US" sz="800" err="1"/>
              <a:t>Truchon</a:t>
            </a:r>
            <a:r>
              <a:rPr lang="en-US" sz="800"/>
              <a:t>, et. al. (2021) Greenhead (</a:t>
            </a:r>
            <a:r>
              <a:rPr lang="en-US" sz="800" err="1"/>
              <a:t>Tabanus</a:t>
            </a:r>
            <a:r>
              <a:rPr lang="en-US" sz="800"/>
              <a:t> </a:t>
            </a:r>
            <a:r>
              <a:rPr lang="en-US" sz="800" err="1"/>
              <a:t>nigrovittatus</a:t>
            </a:r>
            <a:r>
              <a:rPr lang="en-US" sz="800"/>
              <a:t>) Wolbachia and Its Microbiome: A Preliminary Study. </a:t>
            </a:r>
            <a:r>
              <a:rPr lang="en-US" sz="800" i="1"/>
              <a:t>Microbiology Spectrum</a:t>
            </a:r>
            <a:r>
              <a:rPr lang="en-US" sz="800"/>
              <a:t>. </a:t>
            </a:r>
            <a:r>
              <a:rPr lang="en-US" sz="800">
                <a:hlinkClick r:id="rId3">
                  <a:extLst>
                    <a:ext uri="{A12FA001-AC4F-418D-AE19-62706E023703}">
                      <ahyp:hlinkClr xmlns:ahyp="http://schemas.microsoft.com/office/drawing/2018/hyperlinkcolor" val="tx"/>
                    </a:ext>
                  </a:extLst>
                </a:hlinkClick>
              </a:rPr>
              <a:t>https://doi.org/10.1128/Spectrum.00517-21</a:t>
            </a:r>
            <a:br>
              <a:rPr lang="en-US" sz="800"/>
            </a:br>
            <a:r>
              <a:rPr lang="en-US" sz="800"/>
              <a:t>Gehrig, J. et al. (2022) Finding the right fit: evaluation of short-read and long-read sequencing approaches to maximize the utility of clinical microbiome data. </a:t>
            </a:r>
            <a:r>
              <a:rPr lang="en-US" sz="800" i="1"/>
              <a:t>Microbial Genomics</a:t>
            </a:r>
            <a:r>
              <a:rPr lang="en-US" sz="800"/>
              <a:t>. </a:t>
            </a:r>
            <a:r>
              <a:rPr lang="en-US" sz="800" err="1"/>
              <a:t>doi</a:t>
            </a:r>
            <a:r>
              <a:rPr lang="en-US" sz="800"/>
              <a:t>: </a:t>
            </a:r>
            <a:r>
              <a:rPr lang="en-US" sz="800">
                <a:hlinkClick r:id="rId4">
                  <a:extLst>
                    <a:ext uri="{A12FA001-AC4F-418D-AE19-62706E023703}">
                      <ahyp:hlinkClr xmlns:ahyp="http://schemas.microsoft.com/office/drawing/2018/hyperlinkcolor" val="tx"/>
                    </a:ext>
                  </a:extLst>
                </a:hlinkClick>
              </a:rPr>
              <a:t>https://doi.org/10.1099/mgen.0.000794</a:t>
            </a:r>
            <a:r>
              <a:rPr lang="en-US" sz="800"/>
              <a:t> </a:t>
            </a:r>
          </a:p>
        </p:txBody>
      </p:sp>
      <p:sp>
        <p:nvSpPr>
          <p:cNvPr id="8" name="TextBox 7">
            <a:extLst>
              <a:ext uri="{FF2B5EF4-FFF2-40B4-BE49-F238E27FC236}">
                <a16:creationId xmlns:a16="http://schemas.microsoft.com/office/drawing/2014/main" id="{2E6D2B98-98E4-514A-989D-3B4423C6DF99}"/>
              </a:ext>
            </a:extLst>
          </p:cNvPr>
          <p:cNvSpPr txBox="1"/>
          <p:nvPr/>
        </p:nvSpPr>
        <p:spPr>
          <a:xfrm>
            <a:off x="4409095" y="1006269"/>
            <a:ext cx="3373808" cy="1184940"/>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rgbClr val="DF1995"/>
                </a:solidFill>
                <a:effectLst/>
                <a:uLnTx/>
                <a:uFillTx/>
                <a:latin typeface="Arial" panose="020B0604020202020204"/>
                <a:ea typeface="+mn-ea"/>
                <a:cs typeface="+mn-cs"/>
              </a:rPr>
              <a:t>Shotgun metagenome profiling</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303441"/>
                </a:solidFill>
                <a:effectLst/>
                <a:uLnTx/>
                <a:uFillTx/>
                <a:latin typeface="Arial" panose="020B0604020202020204"/>
                <a:ea typeface="+mn-ea"/>
                <a:cs typeface="+mn-cs"/>
              </a:rPr>
              <a:t>80-90% of HiFi reads have at least 1 functional annotation, and typically 4, whereas only ~1/3 of short reads can be annotated even once</a:t>
            </a:r>
            <a:endParaRPr kumimoji="0" lang="en-US" sz="1400" b="1" i="0" u="none" strike="noStrike" kern="1200" cap="none" spc="0" normalizeH="0" baseline="0" noProof="0">
              <a:ln>
                <a:noFill/>
              </a:ln>
              <a:solidFill>
                <a:srgbClr val="DF1995"/>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A06A5926-1287-464F-B6FC-F655E5A68726}"/>
              </a:ext>
            </a:extLst>
          </p:cNvPr>
          <p:cNvSpPr txBox="1"/>
          <p:nvPr/>
        </p:nvSpPr>
        <p:spPr>
          <a:xfrm>
            <a:off x="8360991" y="1006269"/>
            <a:ext cx="3373808" cy="1400383"/>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DF1995"/>
                </a:solidFill>
                <a:effectLst/>
                <a:uLnTx/>
                <a:uFillTx/>
                <a:latin typeface="Arial" panose="020B0604020202020204"/>
                <a:ea typeface="+mn-ea"/>
                <a:cs typeface="+mn-cs"/>
              </a:rPr>
              <a:t>Shotgun metagenome assembly</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303441"/>
                </a:solidFill>
                <a:effectLst/>
                <a:uLnTx/>
                <a:uFillTx/>
                <a:latin typeface="Arial" panose="020B0604020202020204"/>
                <a:ea typeface="+mn-ea"/>
                <a:cs typeface="+mn-cs"/>
              </a:rPr>
              <a:t>MAGs generated from PacBio HiFi have, on average, larger genome sizes, higher N50 values, and are less fragmented and there are more MAGs with fewer contigs and single contig MAGs</a:t>
            </a:r>
          </a:p>
        </p:txBody>
      </p:sp>
      <p:grpSp>
        <p:nvGrpSpPr>
          <p:cNvPr id="41" name="Group 40">
            <a:extLst>
              <a:ext uri="{FF2B5EF4-FFF2-40B4-BE49-F238E27FC236}">
                <a16:creationId xmlns:a16="http://schemas.microsoft.com/office/drawing/2014/main" id="{DBF45EBB-2E63-E144-BAB4-F3293F4D5327}"/>
              </a:ext>
            </a:extLst>
          </p:cNvPr>
          <p:cNvGrpSpPr>
            <a:grpSpLocks noChangeAspect="1"/>
          </p:cNvGrpSpPr>
          <p:nvPr/>
        </p:nvGrpSpPr>
        <p:grpSpPr>
          <a:xfrm>
            <a:off x="8862736" y="2516263"/>
            <a:ext cx="2574392" cy="3776177"/>
            <a:chOff x="8491821" y="3490708"/>
            <a:chExt cx="2383817" cy="3777500"/>
          </a:xfrm>
        </p:grpSpPr>
        <p:pic>
          <p:nvPicPr>
            <p:cNvPr id="46" name="Picture 45" descr="Chart, scatter chart&#10;&#10;Description automatically generated">
              <a:extLst>
                <a:ext uri="{FF2B5EF4-FFF2-40B4-BE49-F238E27FC236}">
                  <a16:creationId xmlns:a16="http://schemas.microsoft.com/office/drawing/2014/main" id="{B956EB27-4EE9-3440-A189-7750A1A5ABAE}"/>
                </a:ext>
              </a:extLst>
            </p:cNvPr>
            <p:cNvPicPr>
              <a:picLocks noChangeAspect="1"/>
            </p:cNvPicPr>
            <p:nvPr/>
          </p:nvPicPr>
          <p:blipFill rotWithShape="1">
            <a:blip r:embed="rId5"/>
            <a:srcRect r="50174"/>
            <a:stretch/>
          </p:blipFill>
          <p:spPr>
            <a:xfrm>
              <a:off x="8509317" y="3490708"/>
              <a:ext cx="2366321" cy="1816045"/>
            </a:xfrm>
            <a:prstGeom prst="rect">
              <a:avLst/>
            </a:prstGeom>
          </p:spPr>
        </p:pic>
        <p:pic>
          <p:nvPicPr>
            <p:cNvPr id="39" name="Picture 38" descr="Chart, scatter chart&#10;&#10;Description automatically generated">
              <a:extLst>
                <a:ext uri="{FF2B5EF4-FFF2-40B4-BE49-F238E27FC236}">
                  <a16:creationId xmlns:a16="http://schemas.microsoft.com/office/drawing/2014/main" id="{9E419634-764C-1EAF-ACC6-EC17677C1BEC}"/>
                </a:ext>
              </a:extLst>
            </p:cNvPr>
            <p:cNvPicPr>
              <a:picLocks noChangeAspect="1"/>
            </p:cNvPicPr>
            <p:nvPr/>
          </p:nvPicPr>
          <p:blipFill rotWithShape="1">
            <a:blip r:embed="rId5"/>
            <a:srcRect l="50174"/>
            <a:stretch/>
          </p:blipFill>
          <p:spPr>
            <a:xfrm>
              <a:off x="8491821" y="5452162"/>
              <a:ext cx="2366321" cy="1816046"/>
            </a:xfrm>
            <a:prstGeom prst="rect">
              <a:avLst/>
            </a:prstGeom>
          </p:spPr>
        </p:pic>
      </p:grpSp>
      <p:grpSp>
        <p:nvGrpSpPr>
          <p:cNvPr id="18" name="Group 17">
            <a:extLst>
              <a:ext uri="{FF2B5EF4-FFF2-40B4-BE49-F238E27FC236}">
                <a16:creationId xmlns:a16="http://schemas.microsoft.com/office/drawing/2014/main" id="{36EA6753-9850-ED2E-5339-CB4F731DCA86}"/>
              </a:ext>
            </a:extLst>
          </p:cNvPr>
          <p:cNvGrpSpPr/>
          <p:nvPr/>
        </p:nvGrpSpPr>
        <p:grpSpPr>
          <a:xfrm>
            <a:off x="4570734" y="2430786"/>
            <a:ext cx="3059061" cy="3460952"/>
            <a:chOff x="5427880" y="3899651"/>
            <a:chExt cx="1550770" cy="2178396"/>
          </a:xfrm>
        </p:grpSpPr>
        <p:pic>
          <p:nvPicPr>
            <p:cNvPr id="56" name="Picture 55">
              <a:extLst>
                <a:ext uri="{FF2B5EF4-FFF2-40B4-BE49-F238E27FC236}">
                  <a16:creationId xmlns:a16="http://schemas.microsoft.com/office/drawing/2014/main" id="{CBEAB9CB-4B9F-8545-BFE5-35F32BF0D33A}"/>
                </a:ext>
              </a:extLst>
            </p:cNvPr>
            <p:cNvPicPr>
              <a:picLocks noChangeAspect="1"/>
            </p:cNvPicPr>
            <p:nvPr/>
          </p:nvPicPr>
          <p:blipFill rotWithShape="1">
            <a:blip r:embed="rId6"/>
            <a:srcRect l="-2208" t="-2208" r="-2208" b="-2208"/>
            <a:stretch/>
          </p:blipFill>
          <p:spPr>
            <a:xfrm>
              <a:off x="5427880" y="3899651"/>
              <a:ext cx="1550770" cy="2178396"/>
            </a:xfrm>
            <a:prstGeom prst="rect">
              <a:avLst/>
            </a:prstGeom>
            <a:ln w="6350">
              <a:noFill/>
            </a:ln>
          </p:spPr>
        </p:pic>
        <p:cxnSp>
          <p:nvCxnSpPr>
            <p:cNvPr id="36" name="Straight Arrow Connector 35">
              <a:extLst>
                <a:ext uri="{FF2B5EF4-FFF2-40B4-BE49-F238E27FC236}">
                  <a16:creationId xmlns:a16="http://schemas.microsoft.com/office/drawing/2014/main" id="{7FECE968-CE0B-E417-FA3D-C500F536B171}"/>
                </a:ext>
              </a:extLst>
            </p:cNvPr>
            <p:cNvCxnSpPr>
              <a:cxnSpLocks/>
            </p:cNvCxnSpPr>
            <p:nvPr/>
          </p:nvCxnSpPr>
          <p:spPr>
            <a:xfrm flipH="1">
              <a:off x="6705446" y="4672013"/>
              <a:ext cx="218195" cy="145464"/>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613518A7-CB87-84CA-2870-688B41DB9623}"/>
                </a:ext>
              </a:extLst>
            </p:cNvPr>
            <p:cNvCxnSpPr>
              <a:cxnSpLocks/>
            </p:cNvCxnSpPr>
            <p:nvPr/>
          </p:nvCxnSpPr>
          <p:spPr>
            <a:xfrm flipH="1">
              <a:off x="6160140" y="4762501"/>
              <a:ext cx="218195" cy="145464"/>
            </a:xfrm>
            <a:prstGeom prst="straightConnector1">
              <a:avLst/>
            </a:prstGeom>
            <a:ln w="254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grpSp>
      <p:cxnSp>
        <p:nvCxnSpPr>
          <p:cNvPr id="34" name="Straight Connector 33">
            <a:extLst>
              <a:ext uri="{FF2B5EF4-FFF2-40B4-BE49-F238E27FC236}">
                <a16:creationId xmlns:a16="http://schemas.microsoft.com/office/drawing/2014/main" id="{928D4FEE-806E-D0F5-8F28-0A9361BFF701}"/>
              </a:ext>
            </a:extLst>
          </p:cNvPr>
          <p:cNvCxnSpPr>
            <a:cxnSpLocks/>
          </p:cNvCxnSpPr>
          <p:nvPr/>
        </p:nvCxnSpPr>
        <p:spPr>
          <a:xfrm>
            <a:off x="8071947" y="1006269"/>
            <a:ext cx="0" cy="51480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DB0BC52-513D-40EE-0069-661AD8611265}"/>
              </a:ext>
            </a:extLst>
          </p:cNvPr>
          <p:cNvCxnSpPr>
            <a:cxnSpLocks/>
          </p:cNvCxnSpPr>
          <p:nvPr/>
        </p:nvCxnSpPr>
        <p:spPr>
          <a:xfrm>
            <a:off x="4120051" y="1006269"/>
            <a:ext cx="0" cy="514807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F66F2C9-2F57-4DB2-AEEC-9AE485D32DD6}"/>
              </a:ext>
            </a:extLst>
          </p:cNvPr>
          <p:cNvGrpSpPr/>
          <p:nvPr/>
        </p:nvGrpSpPr>
        <p:grpSpPr>
          <a:xfrm>
            <a:off x="457199" y="1006269"/>
            <a:ext cx="3373808" cy="4799891"/>
            <a:chOff x="457199" y="1006269"/>
            <a:chExt cx="3373808" cy="4799891"/>
          </a:xfrm>
        </p:grpSpPr>
        <p:sp>
          <p:nvSpPr>
            <p:cNvPr id="4" name="TextBox 3">
              <a:extLst>
                <a:ext uri="{FF2B5EF4-FFF2-40B4-BE49-F238E27FC236}">
                  <a16:creationId xmlns:a16="http://schemas.microsoft.com/office/drawing/2014/main" id="{BB8F8A35-12F9-1C46-8105-64F5AE91DAF0}"/>
                </a:ext>
              </a:extLst>
            </p:cNvPr>
            <p:cNvSpPr txBox="1"/>
            <p:nvPr/>
          </p:nvSpPr>
          <p:spPr>
            <a:xfrm>
              <a:off x="457199" y="1006269"/>
              <a:ext cx="3373808" cy="969496"/>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DF1995"/>
                  </a:solidFill>
                  <a:effectLst/>
                  <a:uLnTx/>
                  <a:uFillTx/>
                  <a:latin typeface="Arial" panose="020B0604020202020204"/>
                  <a:ea typeface="+mn-ea"/>
                  <a:cs typeface="+mn-cs"/>
                </a:rPr>
                <a:t>Full-length 16S sequencing</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303441"/>
                  </a:solidFill>
                  <a:effectLst/>
                  <a:uLnTx/>
                  <a:uFillTx/>
                  <a:latin typeface="Arial" panose="020B0604020202020204"/>
                  <a:ea typeface="+mn-ea"/>
                  <a:cs typeface="+mn-cs"/>
                </a:rPr>
                <a:t>Full-length marker genes result in better taxonomic resolution and classification than short reads</a:t>
              </a:r>
              <a:endParaRPr kumimoji="0" lang="en-US" sz="1400" b="1" i="0" u="none" strike="noStrike" kern="1200" cap="none" spc="0" normalizeH="0" baseline="0" noProof="0" dirty="0">
                <a:ln>
                  <a:noFill/>
                </a:ln>
                <a:solidFill>
                  <a:srgbClr val="DF1995"/>
                </a:solidFill>
                <a:effectLst/>
                <a:uLnTx/>
                <a:uFillTx/>
                <a:latin typeface="Arial" panose="020B0604020202020204"/>
                <a:ea typeface="+mn-ea"/>
                <a:cs typeface="+mn-cs"/>
              </a:endParaRPr>
            </a:p>
          </p:txBody>
        </p:sp>
        <p:pic>
          <p:nvPicPr>
            <p:cNvPr id="23" name="Picture 22">
              <a:extLst>
                <a:ext uri="{FF2B5EF4-FFF2-40B4-BE49-F238E27FC236}">
                  <a16:creationId xmlns:a16="http://schemas.microsoft.com/office/drawing/2014/main" id="{F9AB219E-2000-467D-A8FB-9AED735B422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5042"/>
            <a:stretch/>
          </p:blipFill>
          <p:spPr>
            <a:xfrm>
              <a:off x="457557" y="2701723"/>
              <a:ext cx="2918447" cy="3104437"/>
            </a:xfrm>
            <a:prstGeom prst="rect">
              <a:avLst/>
            </a:prstGeom>
          </p:spPr>
        </p:pic>
      </p:grpSp>
    </p:spTree>
    <p:extLst>
      <p:ext uri="{BB962C8B-B14F-4D97-AF65-F5344CB8AC3E}">
        <p14:creationId xmlns:p14="http://schemas.microsoft.com/office/powerpoint/2010/main" val="378754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DB797-92C4-4475-8FAD-9E8A46117343}"/>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5A4A83AC-6EF9-478C-A749-4BE2D2CB4813}"/>
              </a:ext>
            </a:extLst>
          </p:cNvPr>
          <p:cNvSpPr>
            <a:spLocks noGrp="1"/>
          </p:cNvSpPr>
          <p:nvPr>
            <p:ph idx="1"/>
          </p:nvPr>
        </p:nvSpPr>
        <p:spPr>
          <a:xfrm>
            <a:off x="457201" y="930301"/>
            <a:ext cx="11135801" cy="5136543"/>
          </a:xfrm>
        </p:spPr>
        <p:txBody>
          <a:bodyPr>
            <a:normAutofit/>
          </a:bodyPr>
          <a:lstStyle/>
          <a:p>
            <a:pPr marL="285750" indent="-285750">
              <a:lnSpc>
                <a:spcPct val="100000"/>
              </a:lnSpc>
              <a:buClr>
                <a:schemeClr val="bg2"/>
              </a:buClr>
              <a:buSzPct val="120000"/>
              <a:buFont typeface="Arial" panose="020B0604020202020204" pitchFamily="34" charset="0"/>
              <a:buChar char="•"/>
            </a:pPr>
            <a:r>
              <a:rPr lang="en-US" sz="2400" dirty="0"/>
              <a:t>The combination of long and accurate reads enables scientists to detect emerging public health threats</a:t>
            </a:r>
          </a:p>
          <a:p>
            <a:pPr marL="285750" indent="-285750">
              <a:lnSpc>
                <a:spcPct val="100000"/>
              </a:lnSpc>
              <a:buClr>
                <a:schemeClr val="bg2"/>
              </a:buClr>
              <a:buSzPct val="120000"/>
              <a:buFont typeface="Arial" panose="020B0604020202020204" pitchFamily="34" charset="0"/>
              <a:buChar char="•"/>
            </a:pPr>
            <a:r>
              <a:rPr lang="en-US" sz="2400" dirty="0"/>
              <a:t>Exceptional performance in 16S and metagenomic applications enables scientists to advance microbiome studies</a:t>
            </a:r>
          </a:p>
          <a:p>
            <a:pPr marL="285750" indent="-285750">
              <a:lnSpc>
                <a:spcPct val="100000"/>
              </a:lnSpc>
              <a:buClr>
                <a:schemeClr val="bg2"/>
              </a:buClr>
              <a:buSzPct val="120000"/>
              <a:buFont typeface="Arial" panose="020B0604020202020204" pitchFamily="34" charset="0"/>
              <a:buChar char="•"/>
            </a:pPr>
            <a:r>
              <a:rPr lang="en-US" sz="2400" dirty="0"/>
              <a:t>PacBio is the gold standard for plant and animal sciences and is supporting important environmental initiatives</a:t>
            </a:r>
          </a:p>
          <a:p>
            <a:pPr marL="285750" lvl="1" indent="-285750">
              <a:lnSpc>
                <a:spcPct val="100000"/>
              </a:lnSpc>
              <a:spcBef>
                <a:spcPts val="1000"/>
              </a:spcBef>
              <a:buClr>
                <a:schemeClr val="bg2"/>
              </a:buClr>
              <a:buSzPct val="120000"/>
            </a:pPr>
            <a:r>
              <a:rPr lang="en-US" sz="2400" dirty="0"/>
              <a:t> </a:t>
            </a:r>
            <a:r>
              <a:rPr lang="en-US" sz="2400" dirty="0" err="1"/>
              <a:t>Pacbio</a:t>
            </a:r>
            <a:r>
              <a:rPr lang="en-US" sz="2400" dirty="0"/>
              <a:t> is being utilized by scientists globally to expand applications into new emerging areas such as gene therapy, microbiome therapeutics, and infectious diseases in animals</a:t>
            </a:r>
          </a:p>
        </p:txBody>
      </p:sp>
      <p:sp>
        <p:nvSpPr>
          <p:cNvPr id="4" name="Text Placeholder 3">
            <a:extLst>
              <a:ext uri="{FF2B5EF4-FFF2-40B4-BE49-F238E27FC236}">
                <a16:creationId xmlns:a16="http://schemas.microsoft.com/office/drawing/2014/main" id="{69E43603-6CD9-42A7-A302-4569AAFA6C1A}"/>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4282414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32A1F-7C0A-464D-8A32-EE00A9A94B78}"/>
              </a:ext>
            </a:extLst>
          </p:cNvPr>
          <p:cNvSpPr>
            <a:spLocks noGrp="1"/>
          </p:cNvSpPr>
          <p:nvPr>
            <p:ph type="title"/>
          </p:nvPr>
        </p:nvSpPr>
        <p:spPr/>
        <p:txBody>
          <a:bodyPr/>
          <a:lstStyle/>
          <a:p>
            <a:r>
              <a:rPr lang="en-US" dirty="0"/>
              <a:t>The HiFi Advantage</a:t>
            </a:r>
          </a:p>
        </p:txBody>
      </p:sp>
      <p:sp>
        <p:nvSpPr>
          <p:cNvPr id="4" name="Content Placeholder 3">
            <a:extLst>
              <a:ext uri="{FF2B5EF4-FFF2-40B4-BE49-F238E27FC236}">
                <a16:creationId xmlns:a16="http://schemas.microsoft.com/office/drawing/2014/main" id="{B5E7215B-7703-4A1B-A7FD-8C722F2EF9C1}"/>
              </a:ext>
            </a:extLst>
          </p:cNvPr>
          <p:cNvSpPr>
            <a:spLocks noGrp="1"/>
          </p:cNvSpPr>
          <p:nvPr>
            <p:ph idx="1"/>
          </p:nvPr>
        </p:nvSpPr>
        <p:spPr>
          <a:xfrm>
            <a:off x="457201" y="1149318"/>
            <a:ext cx="10008454" cy="4190072"/>
          </a:xfrm>
        </p:spPr>
        <p:txBody>
          <a:bodyPr>
            <a:normAutofit/>
          </a:bodyPr>
          <a:lstStyle/>
          <a:p>
            <a:pPr marL="342900" indent="-342900" algn="just">
              <a:spcBef>
                <a:spcPts val="0"/>
              </a:spcBef>
              <a:buSzPct val="100000"/>
              <a:buFont typeface="Wingdings" panose="05000000000000000000" pitchFamily="2" charset="2"/>
              <a:buChar char="Ø"/>
              <a:tabLst>
                <a:tab pos="2513013" algn="l"/>
              </a:tabLst>
            </a:pPr>
            <a:r>
              <a:rPr lang="en-US" sz="2400" dirty="0"/>
              <a:t>The importance of high quality closed microbial genomes for infectious disease and pathogen genomics </a:t>
            </a:r>
          </a:p>
          <a:p>
            <a:pPr marL="342900" indent="-342900" algn="just">
              <a:spcBef>
                <a:spcPts val="0"/>
              </a:spcBef>
              <a:buFont typeface="Wingdings" panose="05000000000000000000" pitchFamily="2" charset="2"/>
              <a:buChar char="Ø"/>
              <a:tabLst>
                <a:tab pos="2513013" algn="l"/>
              </a:tabLst>
            </a:pPr>
            <a:endParaRPr lang="en-US" sz="2400" dirty="0"/>
          </a:p>
          <a:p>
            <a:pPr marL="342900" indent="-342900" algn="just">
              <a:spcBef>
                <a:spcPts val="0"/>
              </a:spcBef>
              <a:spcAft>
                <a:spcPts val="600"/>
              </a:spcAft>
              <a:buSzPct val="100000"/>
              <a:buFont typeface="Wingdings" panose="05000000000000000000" pitchFamily="2" charset="2"/>
              <a:buChar char="Ø"/>
              <a:tabLst>
                <a:tab pos="2513013" algn="l"/>
              </a:tabLst>
            </a:pPr>
            <a:r>
              <a:rPr lang="en-US" sz="2400" dirty="0"/>
              <a:t>Accurately detect and characterize complex microbial populations with 16S and shotgun metagenomics</a:t>
            </a:r>
          </a:p>
          <a:p>
            <a:pPr marL="0" indent="0" algn="just">
              <a:spcBef>
                <a:spcPts val="0"/>
              </a:spcBef>
              <a:buSzPct val="100000"/>
              <a:buNone/>
            </a:pPr>
            <a:endParaRPr lang="en-US" sz="2400" dirty="0"/>
          </a:p>
        </p:txBody>
      </p:sp>
      <p:sp>
        <p:nvSpPr>
          <p:cNvPr id="5" name="Text Placeholder 4">
            <a:extLst>
              <a:ext uri="{FF2B5EF4-FFF2-40B4-BE49-F238E27FC236}">
                <a16:creationId xmlns:a16="http://schemas.microsoft.com/office/drawing/2014/main" id="{463F9F82-BB9D-45ED-BEF5-68ACC2B5B5CE}"/>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529513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bacteria adapt to hostile environments - USC News">
            <a:extLst>
              <a:ext uri="{FF2B5EF4-FFF2-40B4-BE49-F238E27FC236}">
                <a16:creationId xmlns:a16="http://schemas.microsoft.com/office/drawing/2014/main" id="{4105B0A6-E456-7E4B-9458-6019D0127D32}"/>
              </a:ext>
            </a:extLst>
          </p:cNvPr>
          <p:cNvPicPr>
            <a:picLocks noChangeAspect="1" noChangeArrowheads="1"/>
          </p:cNvPicPr>
          <p:nvPr/>
        </p:nvPicPr>
        <p:blipFill>
          <a:blip r:embed="rId3">
            <a:alphaModFix amt="11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459107" y="1168128"/>
            <a:ext cx="3326008" cy="1664664"/>
          </a:xfrm>
          <a:prstGeom prst="ellipse">
            <a:avLst/>
          </a:prstGeom>
          <a:ln>
            <a:noFill/>
          </a:ln>
          <a:effectLst>
            <a:softEdge rad="112500"/>
          </a:effectLst>
        </p:spPr>
      </p:pic>
      <p:pic>
        <p:nvPicPr>
          <p:cNvPr id="1028" name="Picture 4" descr="Viruses | National Geographic Society">
            <a:extLst>
              <a:ext uri="{FF2B5EF4-FFF2-40B4-BE49-F238E27FC236}">
                <a16:creationId xmlns:a16="http://schemas.microsoft.com/office/drawing/2014/main" id="{28D20437-5311-A047-9A32-1E8D6DF67D4C}"/>
              </a:ext>
            </a:extLst>
          </p:cNvPr>
          <p:cNvPicPr>
            <a:picLocks noChangeAspect="1" noChangeArrowheads="1"/>
          </p:cNvPicPr>
          <p:nvPr/>
        </p:nvPicPr>
        <p:blipFill>
          <a:blip r:embed="rId5">
            <a:alphaModFix amt="1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a:stretch>
            <a:fillRect/>
          </a:stretch>
        </p:blipFill>
        <p:spPr bwMode="auto">
          <a:xfrm>
            <a:off x="459107" y="4542145"/>
            <a:ext cx="3326008" cy="1671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OVID-19 and Fungi: A Nightmare in the Making | Johns Hopkins Bloomberg  School of Public Health">
            <a:extLst>
              <a:ext uri="{FF2B5EF4-FFF2-40B4-BE49-F238E27FC236}">
                <a16:creationId xmlns:a16="http://schemas.microsoft.com/office/drawing/2014/main" id="{B1950797-7358-9A41-87AB-20A11F4254F1}"/>
              </a:ext>
            </a:extLst>
          </p:cNvPr>
          <p:cNvPicPr>
            <a:picLocks noChangeAspect="1" noChangeArrowheads="1"/>
          </p:cNvPicPr>
          <p:nvPr/>
        </p:nvPicPr>
        <p:blipFill>
          <a:blip r:embed="rId7">
            <a:alphaModFix amt="1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a:fillRect/>
          </a:stretch>
        </p:blipFill>
        <p:spPr bwMode="auto">
          <a:xfrm>
            <a:off x="459108" y="2854533"/>
            <a:ext cx="3334385" cy="166465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7C737FC-BC83-8E40-85AF-D5FD13B27103}"/>
              </a:ext>
            </a:extLst>
          </p:cNvPr>
          <p:cNvSpPr>
            <a:spLocks noGrp="1"/>
          </p:cNvSpPr>
          <p:nvPr>
            <p:ph type="body" sz="quarter" idx="13"/>
          </p:nvPr>
        </p:nvSpPr>
        <p:spPr>
          <a:xfrm>
            <a:off x="824711" y="6322049"/>
            <a:ext cx="8229600" cy="401954"/>
          </a:xfrm>
        </p:spPr>
        <p:txBody>
          <a:bodyPr/>
          <a:lstStyle/>
          <a:p>
            <a:endParaRPr lang="en-US"/>
          </a:p>
        </p:txBody>
      </p:sp>
      <p:sp>
        <p:nvSpPr>
          <p:cNvPr id="3" name="TextBox 2">
            <a:extLst>
              <a:ext uri="{FF2B5EF4-FFF2-40B4-BE49-F238E27FC236}">
                <a16:creationId xmlns:a16="http://schemas.microsoft.com/office/drawing/2014/main" id="{C6002BB2-2127-4584-A448-12FCB8A42DA0}"/>
              </a:ext>
            </a:extLst>
          </p:cNvPr>
          <p:cNvSpPr txBox="1"/>
          <p:nvPr/>
        </p:nvSpPr>
        <p:spPr>
          <a:xfrm>
            <a:off x="607089" y="1639336"/>
            <a:ext cx="3165956" cy="4489523"/>
          </a:xfrm>
          <a:prstGeom prst="rect">
            <a:avLst/>
          </a:prstGeom>
        </p:spPr>
        <p:txBody>
          <a:bodyPr vert="horz" lIns="0" tIns="60960" rIns="121920" bIns="60960" rtlCol="0">
            <a:normAutofit/>
          </a:bodyPr>
          <a:lstStyle/>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r>
              <a:rPr kumimoji="0" lang="en-US" sz="2400" b="0" i="0" u="none" strike="noStrike" kern="1200" cap="none" spc="0" normalizeH="0" baseline="0" noProof="0">
                <a:ln>
                  <a:noFill/>
                </a:ln>
                <a:solidFill>
                  <a:srgbClr val="009CA2"/>
                </a:solidFill>
                <a:effectLst/>
                <a:uLnTx/>
                <a:uFillTx/>
                <a:latin typeface="Enzo Offc Bold" panose="020B0804020101010102"/>
                <a:ea typeface="+mn-ea"/>
                <a:cs typeface="Arial"/>
              </a:rPr>
              <a:t>Bacteria</a:t>
            </a: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endParaRPr kumimoji="0" lang="en-US" sz="2400" b="0" i="0" u="none" strike="noStrike" kern="1200" cap="none" spc="0" normalizeH="0" baseline="0" noProof="0">
              <a:ln>
                <a:noFill/>
              </a:ln>
              <a:solidFill>
                <a:srgbClr val="009CA2"/>
              </a:solidFill>
              <a:effectLst/>
              <a:uLnTx/>
              <a:uFillTx/>
              <a:latin typeface="Enzo Offc Bold" panose="020B0804020101010102"/>
              <a:ea typeface="+mn-ea"/>
              <a:cs typeface="Arial"/>
            </a:endParaRP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endParaRPr kumimoji="0" lang="en-US" sz="2400" b="0" i="0" u="none" strike="noStrike" kern="1200" cap="none" spc="0" normalizeH="0" baseline="0" noProof="0">
              <a:ln>
                <a:noFill/>
              </a:ln>
              <a:solidFill>
                <a:srgbClr val="009CA2"/>
              </a:solidFill>
              <a:effectLst/>
              <a:uLnTx/>
              <a:uFillTx/>
              <a:latin typeface="Enzo Offc Bold" panose="020B0804020101010102"/>
              <a:ea typeface="+mn-ea"/>
              <a:cs typeface="Arial"/>
            </a:endParaRP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r>
              <a:rPr kumimoji="0" lang="en-US" sz="2400" b="0" i="0" u="none" strike="noStrike" kern="1200" cap="none" spc="0" normalizeH="0" baseline="0" noProof="0">
                <a:ln>
                  <a:noFill/>
                </a:ln>
                <a:solidFill>
                  <a:srgbClr val="5F249F"/>
                </a:solidFill>
                <a:effectLst/>
                <a:uLnTx/>
                <a:uFillTx/>
                <a:latin typeface="Enzo Offc Bold" panose="020B0804020101010102"/>
                <a:ea typeface="+mn-ea"/>
                <a:cs typeface="Arial"/>
              </a:rPr>
              <a:t>Eukaryotes</a:t>
            </a:r>
            <a:endParaRPr kumimoji="0" lang="en-US" sz="2400" b="0" i="0" u="none" strike="noStrike" kern="1200" cap="none" spc="0" normalizeH="0" baseline="0" noProof="0">
              <a:ln>
                <a:noFill/>
              </a:ln>
              <a:solidFill>
                <a:srgbClr val="1383C6"/>
              </a:solidFill>
              <a:effectLst/>
              <a:uLnTx/>
              <a:uFillTx/>
              <a:latin typeface="Enzo Offc Bold" panose="020B0804020101010102"/>
              <a:ea typeface="+mn-ea"/>
              <a:cs typeface="Arial"/>
            </a:endParaRP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endParaRPr kumimoji="0" lang="en-US" sz="2400" b="0" i="0" u="none" strike="noStrike" kern="1200" cap="none" spc="0" normalizeH="0" baseline="0" noProof="0">
              <a:ln>
                <a:noFill/>
              </a:ln>
              <a:solidFill>
                <a:srgbClr val="1383C6"/>
              </a:solidFill>
              <a:effectLst/>
              <a:uLnTx/>
              <a:uFillTx/>
              <a:latin typeface="Enzo Offc Bold" panose="020B0804020101010102"/>
              <a:ea typeface="+mn-ea"/>
              <a:cs typeface="Arial"/>
            </a:endParaRP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endParaRPr kumimoji="0" lang="en-US" sz="2400" b="0" i="0" u="none" strike="noStrike" kern="1200" cap="none" spc="0" normalizeH="0" baseline="0" noProof="0">
              <a:ln>
                <a:noFill/>
              </a:ln>
              <a:solidFill>
                <a:srgbClr val="1383C6"/>
              </a:solidFill>
              <a:effectLst/>
              <a:uLnTx/>
              <a:uFillTx/>
              <a:latin typeface="Enzo Offc Bold" panose="020B0804020101010102"/>
              <a:ea typeface="+mn-ea"/>
              <a:cs typeface="Arial"/>
            </a:endParaRPr>
          </a:p>
          <a:p>
            <a:pPr marL="0" marR="0" lvl="0" indent="0" algn="ctr" defTabSz="457200" rtl="0" eaLnBrk="1" fontAlgn="auto" latinLnBrk="0" hangingPunct="1">
              <a:lnSpc>
                <a:spcPct val="150000"/>
              </a:lnSpc>
              <a:spcBef>
                <a:spcPts val="0"/>
              </a:spcBef>
              <a:spcAft>
                <a:spcPts val="0"/>
              </a:spcAft>
              <a:buClr>
                <a:srgbClr val="009CA2"/>
              </a:buClr>
              <a:buSzPct val="100000"/>
              <a:buFontTx/>
              <a:buNone/>
              <a:tabLst/>
              <a:defRPr/>
            </a:pPr>
            <a:r>
              <a:rPr kumimoji="0" lang="en-US" sz="2400" b="0" i="0" u="none" strike="noStrike" kern="1200" cap="none" spc="0" normalizeH="0" baseline="0" noProof="0">
                <a:ln>
                  <a:noFill/>
                </a:ln>
                <a:solidFill>
                  <a:srgbClr val="1383C6"/>
                </a:solidFill>
                <a:effectLst/>
                <a:uLnTx/>
                <a:uFillTx/>
                <a:latin typeface="Enzo Offc Bold" panose="020B0804020101010102"/>
                <a:ea typeface="+mn-ea"/>
                <a:cs typeface="Arial"/>
              </a:rPr>
              <a:t>Viruses</a:t>
            </a:r>
          </a:p>
        </p:txBody>
      </p:sp>
      <p:sp>
        <p:nvSpPr>
          <p:cNvPr id="9" name="TextBox 8">
            <a:extLst>
              <a:ext uri="{FF2B5EF4-FFF2-40B4-BE49-F238E27FC236}">
                <a16:creationId xmlns:a16="http://schemas.microsoft.com/office/drawing/2014/main" id="{F7D2C474-D82A-40AB-A03E-BEF28C83706F}"/>
              </a:ext>
            </a:extLst>
          </p:cNvPr>
          <p:cNvSpPr txBox="1"/>
          <p:nvPr/>
        </p:nvSpPr>
        <p:spPr>
          <a:xfrm>
            <a:off x="0" y="6667556"/>
            <a:ext cx="3256956" cy="225072"/>
          </a:xfrm>
          <a:prstGeom prst="rect">
            <a:avLst/>
          </a:prstGeom>
        </p:spPr>
        <p:txBody>
          <a:bodyPr wrap="none" lIns="0" rtlCol="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a:ln>
                  <a:noFill/>
                </a:ln>
                <a:solidFill>
                  <a:srgbClr val="9BA7BA"/>
                </a:solidFill>
                <a:effectLst/>
                <a:uLnTx/>
                <a:uFillTx/>
                <a:latin typeface="Arial" panose="020B0604020202020204"/>
                <a:ea typeface="+mn-ea"/>
                <a:cs typeface="Arial"/>
              </a:rPr>
              <a:t>For Research Use Only. Not for use in diagnostic procedures.</a:t>
            </a:r>
          </a:p>
        </p:txBody>
      </p:sp>
      <p:sp>
        <p:nvSpPr>
          <p:cNvPr id="6" name="TextBox 5">
            <a:extLst>
              <a:ext uri="{FF2B5EF4-FFF2-40B4-BE49-F238E27FC236}">
                <a16:creationId xmlns:a16="http://schemas.microsoft.com/office/drawing/2014/main" id="{D33C2EB9-B5DB-974F-B7F7-265C9B4611E4}"/>
              </a:ext>
            </a:extLst>
          </p:cNvPr>
          <p:cNvSpPr txBox="1"/>
          <p:nvPr/>
        </p:nvSpPr>
        <p:spPr>
          <a:xfrm>
            <a:off x="8844413" y="1465425"/>
            <a:ext cx="2832571" cy="1143000"/>
          </a:xfrm>
          <a:prstGeom prst="rect">
            <a:avLst/>
          </a:prstGeom>
        </p:spPr>
        <p:txBody>
          <a:bodyPr vert="horz" wrap="square" lIns="0" tIns="60960" rIns="121920" bIns="60960" rtlCol="0">
            <a:noAutofit/>
          </a:bodyPr>
          <a:lstStyle/>
          <a:p>
            <a:pPr marL="0" marR="0" lvl="0" indent="0" algn="ctr" defTabSz="1828434" rtl="0" eaLnBrk="1" fontAlgn="auto" latinLnBrk="0" hangingPunct="1">
              <a:lnSpc>
                <a:spcPct val="100000"/>
              </a:lnSpc>
              <a:spcBef>
                <a:spcPts val="600"/>
              </a:spcBef>
              <a:spcAft>
                <a:spcPts val="800"/>
              </a:spcAft>
              <a:buClr>
                <a:srgbClr val="009CA2"/>
              </a:buClr>
              <a:buSzPct val="150000"/>
              <a:buFontTx/>
              <a:buNone/>
              <a:tabLst/>
              <a:defRPr/>
            </a:pPr>
            <a:r>
              <a:rPr kumimoji="0" lang="en-US" sz="1600" b="1" i="0" u="none" strike="noStrike" kern="1200" cap="none" spc="0" normalizeH="0" baseline="0" noProof="0" dirty="0">
                <a:ln>
                  <a:noFill/>
                </a:ln>
                <a:solidFill>
                  <a:srgbClr val="DF1995"/>
                </a:solidFill>
                <a:effectLst/>
                <a:uLnTx/>
                <a:uFillTx/>
                <a:latin typeface="Arial" panose="020B0604020202020204" pitchFamily="34" charset="0"/>
                <a:ea typeface="Open Sans" charset="0"/>
                <a:cs typeface="Open Sans" charset="0"/>
              </a:rPr>
              <a:t>Whole genome sequencing</a:t>
            </a:r>
          </a:p>
          <a:p>
            <a:pPr marL="0" marR="0" lvl="0" indent="0" algn="ctr" defTabSz="457200" rtl="0" eaLnBrk="1" fontAlgn="auto" latinLnBrk="0" hangingPunct="1">
              <a:lnSpc>
                <a:spcPct val="100000"/>
              </a:lnSpc>
              <a:spcBef>
                <a:spcPts val="0"/>
              </a:spcBef>
              <a:spcAft>
                <a:spcPts val="800"/>
              </a:spcAft>
              <a:buClr>
                <a:srgbClr val="009CA2"/>
              </a:buClr>
              <a:buSzPct val="150000"/>
              <a:buFontTx/>
              <a:buNone/>
              <a:tabLst/>
              <a:defRPr/>
            </a:pP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t>Accurately assemble</a:t>
            </a:r>
            <a:b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b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t>gold-standard microbial</a:t>
            </a:r>
            <a:b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b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t>genomes</a:t>
            </a:r>
          </a:p>
        </p:txBody>
      </p:sp>
      <p:cxnSp>
        <p:nvCxnSpPr>
          <p:cNvPr id="11" name="Straight Arrow Connector 10">
            <a:extLst>
              <a:ext uri="{FF2B5EF4-FFF2-40B4-BE49-F238E27FC236}">
                <a16:creationId xmlns:a16="http://schemas.microsoft.com/office/drawing/2014/main" id="{6F1D679C-AC65-804A-BE35-4E08E7F432C6}"/>
              </a:ext>
            </a:extLst>
          </p:cNvPr>
          <p:cNvCxnSpPr>
            <a:cxnSpLocks/>
          </p:cNvCxnSpPr>
          <p:nvPr/>
        </p:nvCxnSpPr>
        <p:spPr>
          <a:xfrm>
            <a:off x="3785116" y="1903399"/>
            <a:ext cx="3229385"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988C12EF-8665-0549-A411-1FEF0B1C6543}"/>
              </a:ext>
            </a:extLst>
          </p:cNvPr>
          <p:cNvCxnSpPr>
            <a:cxnSpLocks/>
          </p:cNvCxnSpPr>
          <p:nvPr/>
        </p:nvCxnSpPr>
        <p:spPr>
          <a:xfrm>
            <a:off x="3785116" y="1903399"/>
            <a:ext cx="3125143" cy="170935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99F924AD-79CA-9444-AB84-7C0EC326D52D}"/>
              </a:ext>
            </a:extLst>
          </p:cNvPr>
          <p:cNvCxnSpPr>
            <a:cxnSpLocks/>
          </p:cNvCxnSpPr>
          <p:nvPr/>
        </p:nvCxnSpPr>
        <p:spPr>
          <a:xfrm flipV="1">
            <a:off x="3793493" y="2053901"/>
            <a:ext cx="3221008" cy="1693315"/>
          </a:xfrm>
          <a:prstGeom prst="straightConnector1">
            <a:avLst/>
          </a:prstGeom>
          <a:ln w="381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B30F6E2-DCF9-FF40-B445-A8214A64750A}"/>
              </a:ext>
            </a:extLst>
          </p:cNvPr>
          <p:cNvCxnSpPr>
            <a:cxnSpLocks/>
          </p:cNvCxnSpPr>
          <p:nvPr/>
        </p:nvCxnSpPr>
        <p:spPr>
          <a:xfrm>
            <a:off x="3793493" y="3747216"/>
            <a:ext cx="3128836" cy="0"/>
          </a:xfrm>
          <a:prstGeom prst="straightConnector1">
            <a:avLst/>
          </a:prstGeom>
          <a:ln w="381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91E74D3E-7A6E-B04C-8850-6D0DC5C99A7E}"/>
              </a:ext>
            </a:extLst>
          </p:cNvPr>
          <p:cNvCxnSpPr>
            <a:cxnSpLocks/>
          </p:cNvCxnSpPr>
          <p:nvPr/>
        </p:nvCxnSpPr>
        <p:spPr>
          <a:xfrm>
            <a:off x="3785116" y="5381433"/>
            <a:ext cx="3125143" cy="0"/>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9A66B59F-5EE3-9F47-A2EC-F69B46536667}"/>
              </a:ext>
            </a:extLst>
          </p:cNvPr>
          <p:cNvCxnSpPr>
            <a:cxnSpLocks/>
            <a:stCxn id="1028" idx="3"/>
          </p:cNvCxnSpPr>
          <p:nvPr/>
        </p:nvCxnSpPr>
        <p:spPr>
          <a:xfrm flipV="1">
            <a:off x="3785116" y="3872524"/>
            <a:ext cx="3125143" cy="1505221"/>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
        <p:nvSpPr>
          <p:cNvPr id="13" name="Title 12">
            <a:extLst>
              <a:ext uri="{FF2B5EF4-FFF2-40B4-BE49-F238E27FC236}">
                <a16:creationId xmlns:a16="http://schemas.microsoft.com/office/drawing/2014/main" id="{6CE99515-262C-6A43-AB4C-01C8329687A1}"/>
              </a:ext>
            </a:extLst>
          </p:cNvPr>
          <p:cNvSpPr>
            <a:spLocks noGrp="1"/>
          </p:cNvSpPr>
          <p:nvPr>
            <p:ph type="title"/>
          </p:nvPr>
        </p:nvSpPr>
        <p:spPr/>
        <p:txBody>
          <a:bodyPr/>
          <a:lstStyle/>
          <a:p>
            <a:r>
              <a:rPr lang="en-US" dirty="0"/>
              <a:t>The Sequel </a:t>
            </a:r>
            <a:r>
              <a:rPr lang="en-US" dirty="0" err="1"/>
              <a:t>IIe</a:t>
            </a:r>
            <a:r>
              <a:rPr lang="en-US" dirty="0"/>
              <a:t> system is a powerful tool for understanding microbial genomics</a:t>
            </a:r>
          </a:p>
        </p:txBody>
      </p:sp>
      <p:grpSp>
        <p:nvGrpSpPr>
          <p:cNvPr id="26" name="Group 25">
            <a:extLst>
              <a:ext uri="{FF2B5EF4-FFF2-40B4-BE49-F238E27FC236}">
                <a16:creationId xmlns:a16="http://schemas.microsoft.com/office/drawing/2014/main" id="{09F05A24-2B36-584F-8823-7B4FCF5723EF}"/>
              </a:ext>
            </a:extLst>
          </p:cNvPr>
          <p:cNvGrpSpPr/>
          <p:nvPr/>
        </p:nvGrpSpPr>
        <p:grpSpPr>
          <a:xfrm>
            <a:off x="7340204" y="3265273"/>
            <a:ext cx="826808" cy="811170"/>
            <a:chOff x="469568" y="1862812"/>
            <a:chExt cx="730965" cy="730965"/>
          </a:xfrm>
          <a:noFill/>
        </p:grpSpPr>
        <p:sp>
          <p:nvSpPr>
            <p:cNvPr id="27" name="Oval 26">
              <a:extLst>
                <a:ext uri="{FF2B5EF4-FFF2-40B4-BE49-F238E27FC236}">
                  <a16:creationId xmlns:a16="http://schemas.microsoft.com/office/drawing/2014/main" id="{F60B6198-1131-0245-BF81-A98BDF6BBEB3}"/>
                </a:ext>
              </a:extLst>
            </p:cNvPr>
            <p:cNvSpPr>
              <a:spLocks noChangeAspect="1"/>
            </p:cNvSpPr>
            <p:nvPr/>
          </p:nvSpPr>
          <p:spPr>
            <a:xfrm>
              <a:off x="469568" y="1862812"/>
              <a:ext cx="730965" cy="730965"/>
            </a:xfrm>
            <a:prstGeom prst="ellipse">
              <a:avLst/>
            </a:prstGeom>
            <a:grp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PH"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28" name="Graphic 10">
              <a:extLst>
                <a:ext uri="{FF2B5EF4-FFF2-40B4-BE49-F238E27FC236}">
                  <a16:creationId xmlns:a16="http://schemas.microsoft.com/office/drawing/2014/main" id="{C8F61ED6-9E47-B243-8217-A379D053A1D4}"/>
                </a:ext>
              </a:extLst>
            </p:cNvPr>
            <p:cNvGrpSpPr>
              <a:grpSpLocks noChangeAspect="1"/>
            </p:cNvGrpSpPr>
            <p:nvPr/>
          </p:nvGrpSpPr>
          <p:grpSpPr>
            <a:xfrm>
              <a:off x="649261" y="2042505"/>
              <a:ext cx="371579" cy="371579"/>
              <a:chOff x="630626" y="1764052"/>
              <a:chExt cx="650162" cy="650236"/>
            </a:xfrm>
            <a:grpFill/>
          </p:grpSpPr>
          <p:sp>
            <p:nvSpPr>
              <p:cNvPr id="29" name="Freeform: Shape 14">
                <a:extLst>
                  <a:ext uri="{FF2B5EF4-FFF2-40B4-BE49-F238E27FC236}">
                    <a16:creationId xmlns:a16="http://schemas.microsoft.com/office/drawing/2014/main" id="{FCBADE1B-F145-F241-9C2C-BD4D87182DDD}"/>
                  </a:ext>
                </a:extLst>
              </p:cNvPr>
              <p:cNvSpPr/>
              <p:nvPr/>
            </p:nvSpPr>
            <p:spPr>
              <a:xfrm>
                <a:off x="630707" y="1764052"/>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0" name="Freeform: Shape 15">
                <a:extLst>
                  <a:ext uri="{FF2B5EF4-FFF2-40B4-BE49-F238E27FC236}">
                    <a16:creationId xmlns:a16="http://schemas.microsoft.com/office/drawing/2014/main" id="{6A26F081-C62F-B442-AFEF-BD0A3D419A41}"/>
                  </a:ext>
                </a:extLst>
              </p:cNvPr>
              <p:cNvSpPr/>
              <p:nvPr/>
            </p:nvSpPr>
            <p:spPr>
              <a:xfrm>
                <a:off x="870928" y="1764052"/>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1" name="Freeform: Shape 16">
                <a:extLst>
                  <a:ext uri="{FF2B5EF4-FFF2-40B4-BE49-F238E27FC236}">
                    <a16:creationId xmlns:a16="http://schemas.microsoft.com/office/drawing/2014/main" id="{A4BFD9FA-0BD4-4C43-A866-66C6A9FB5918}"/>
                  </a:ext>
                </a:extLst>
              </p:cNvPr>
              <p:cNvSpPr/>
              <p:nvPr/>
            </p:nvSpPr>
            <p:spPr>
              <a:xfrm>
                <a:off x="630707" y="2004272"/>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2" name="Freeform: Shape 17">
                <a:extLst>
                  <a:ext uri="{FF2B5EF4-FFF2-40B4-BE49-F238E27FC236}">
                    <a16:creationId xmlns:a16="http://schemas.microsoft.com/office/drawing/2014/main" id="{650BE68E-FCFC-0648-B6BE-840074080DF5}"/>
                  </a:ext>
                </a:extLst>
              </p:cNvPr>
              <p:cNvSpPr/>
              <p:nvPr/>
            </p:nvSpPr>
            <p:spPr>
              <a:xfrm>
                <a:off x="870928" y="2004427"/>
                <a:ext cx="169640" cy="169485"/>
              </a:xfrm>
              <a:custGeom>
                <a:avLst/>
                <a:gdLst>
                  <a:gd name="connsiteX0" fmla="*/ 84820 w 169640"/>
                  <a:gd name="connsiteY0" fmla="*/ 0 h 169485"/>
                  <a:gd name="connsiteX1" fmla="*/ 169640 w 169640"/>
                  <a:gd name="connsiteY1" fmla="*/ 169486 h 169485"/>
                  <a:gd name="connsiteX2" fmla="*/ 0 w 169640"/>
                  <a:gd name="connsiteY2" fmla="*/ 169486 h 169485"/>
                  <a:gd name="connsiteX3" fmla="*/ 84820 w 169640"/>
                  <a:gd name="connsiteY3" fmla="*/ 0 h 169485"/>
                </a:gdLst>
                <a:ahLst/>
                <a:cxnLst>
                  <a:cxn ang="0">
                    <a:pos x="connsiteX0" y="connsiteY0"/>
                  </a:cxn>
                  <a:cxn ang="0">
                    <a:pos x="connsiteX1" y="connsiteY1"/>
                  </a:cxn>
                  <a:cxn ang="0">
                    <a:pos x="connsiteX2" y="connsiteY2"/>
                  </a:cxn>
                  <a:cxn ang="0">
                    <a:pos x="connsiteX3" y="connsiteY3"/>
                  </a:cxn>
                </a:cxnLst>
                <a:rect l="l" t="t" r="r" b="b"/>
                <a:pathLst>
                  <a:path w="169640" h="169485">
                    <a:moveTo>
                      <a:pt x="84820" y="0"/>
                    </a:moveTo>
                    <a:lnTo>
                      <a:pt x="169640" y="169486"/>
                    </a:lnTo>
                    <a:lnTo>
                      <a:pt x="0" y="169486"/>
                    </a:lnTo>
                    <a:lnTo>
                      <a:pt x="84820" y="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3" name="Freeform: Shape 18">
                <a:extLst>
                  <a:ext uri="{FF2B5EF4-FFF2-40B4-BE49-F238E27FC236}">
                    <a16:creationId xmlns:a16="http://schemas.microsoft.com/office/drawing/2014/main" id="{79F5B50C-132C-F640-A09B-B80D3D700D8A}"/>
                  </a:ext>
                </a:extLst>
              </p:cNvPr>
              <p:cNvSpPr/>
              <p:nvPr/>
            </p:nvSpPr>
            <p:spPr>
              <a:xfrm>
                <a:off x="1111149" y="2004272"/>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4" name="Freeform: Shape 19">
                <a:extLst>
                  <a:ext uri="{FF2B5EF4-FFF2-40B4-BE49-F238E27FC236}">
                    <a16:creationId xmlns:a16="http://schemas.microsoft.com/office/drawing/2014/main" id="{271F82A6-C325-3F47-8449-695958F427A5}"/>
                  </a:ext>
                </a:extLst>
              </p:cNvPr>
              <p:cNvSpPr/>
              <p:nvPr/>
            </p:nvSpPr>
            <p:spPr>
              <a:xfrm rot="-2700000">
                <a:off x="655470" y="2269470"/>
                <a:ext cx="119955" cy="119955"/>
              </a:xfrm>
              <a:custGeom>
                <a:avLst/>
                <a:gdLst>
                  <a:gd name="connsiteX0" fmla="*/ 0 w 119955"/>
                  <a:gd name="connsiteY0" fmla="*/ 0 h 119955"/>
                  <a:gd name="connsiteX1" fmla="*/ 119956 w 119955"/>
                  <a:gd name="connsiteY1" fmla="*/ 0 h 119955"/>
                  <a:gd name="connsiteX2" fmla="*/ 119956 w 119955"/>
                  <a:gd name="connsiteY2" fmla="*/ 119956 h 119955"/>
                  <a:gd name="connsiteX3" fmla="*/ 0 w 119955"/>
                  <a:gd name="connsiteY3" fmla="*/ 119956 h 119955"/>
                </a:gdLst>
                <a:ahLst/>
                <a:cxnLst>
                  <a:cxn ang="0">
                    <a:pos x="connsiteX0" y="connsiteY0"/>
                  </a:cxn>
                  <a:cxn ang="0">
                    <a:pos x="connsiteX1" y="connsiteY1"/>
                  </a:cxn>
                  <a:cxn ang="0">
                    <a:pos x="connsiteX2" y="connsiteY2"/>
                  </a:cxn>
                  <a:cxn ang="0">
                    <a:pos x="connsiteX3" y="connsiteY3"/>
                  </a:cxn>
                </a:cxnLst>
                <a:rect l="l" t="t" r="r" b="b"/>
                <a:pathLst>
                  <a:path w="119955" h="119955">
                    <a:moveTo>
                      <a:pt x="0" y="0"/>
                    </a:moveTo>
                    <a:lnTo>
                      <a:pt x="119956" y="0"/>
                    </a:lnTo>
                    <a:lnTo>
                      <a:pt x="119956" y="119956"/>
                    </a:lnTo>
                    <a:lnTo>
                      <a:pt x="0" y="119956"/>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5" name="Freeform: Shape 20">
                <a:extLst>
                  <a:ext uri="{FF2B5EF4-FFF2-40B4-BE49-F238E27FC236}">
                    <a16:creationId xmlns:a16="http://schemas.microsoft.com/office/drawing/2014/main" id="{68FCED74-F910-584C-9754-95B767739994}"/>
                  </a:ext>
                </a:extLst>
              </p:cNvPr>
              <p:cNvSpPr/>
              <p:nvPr/>
            </p:nvSpPr>
            <p:spPr>
              <a:xfrm>
                <a:off x="870928" y="2244648"/>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6" name="Freeform: Shape 21">
                <a:extLst>
                  <a:ext uri="{FF2B5EF4-FFF2-40B4-BE49-F238E27FC236}">
                    <a16:creationId xmlns:a16="http://schemas.microsoft.com/office/drawing/2014/main" id="{C47E205B-11CF-9E47-9BD0-7919675A5E43}"/>
                  </a:ext>
                </a:extLst>
              </p:cNvPr>
              <p:cNvSpPr/>
              <p:nvPr/>
            </p:nvSpPr>
            <p:spPr>
              <a:xfrm>
                <a:off x="1111149" y="2244648"/>
                <a:ext cx="169640" cy="169640"/>
              </a:xfrm>
              <a:custGeom>
                <a:avLst/>
                <a:gdLst>
                  <a:gd name="connsiteX0" fmla="*/ 0 w 169640"/>
                  <a:gd name="connsiteY0" fmla="*/ 0 h 169640"/>
                  <a:gd name="connsiteX1" fmla="*/ 169640 w 169640"/>
                  <a:gd name="connsiteY1" fmla="*/ 0 h 169640"/>
                  <a:gd name="connsiteX2" fmla="*/ 169640 w 169640"/>
                  <a:gd name="connsiteY2" fmla="*/ 169640 h 169640"/>
                  <a:gd name="connsiteX3" fmla="*/ 0 w 169640"/>
                  <a:gd name="connsiteY3" fmla="*/ 169640 h 169640"/>
                </a:gdLst>
                <a:ahLst/>
                <a:cxnLst>
                  <a:cxn ang="0">
                    <a:pos x="connsiteX0" y="connsiteY0"/>
                  </a:cxn>
                  <a:cxn ang="0">
                    <a:pos x="connsiteX1" y="connsiteY1"/>
                  </a:cxn>
                  <a:cxn ang="0">
                    <a:pos x="connsiteX2" y="connsiteY2"/>
                  </a:cxn>
                  <a:cxn ang="0">
                    <a:pos x="connsiteX3" y="connsiteY3"/>
                  </a:cxn>
                </a:cxnLst>
                <a:rect l="l" t="t" r="r" b="b"/>
                <a:pathLst>
                  <a:path w="169640" h="169640">
                    <a:moveTo>
                      <a:pt x="0" y="0"/>
                    </a:moveTo>
                    <a:lnTo>
                      <a:pt x="169640" y="0"/>
                    </a:lnTo>
                    <a:lnTo>
                      <a:pt x="169640" y="169640"/>
                    </a:lnTo>
                    <a:lnTo>
                      <a:pt x="0" y="169640"/>
                    </a:ln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sp>
            <p:nvSpPr>
              <p:cNvPr id="37" name="Freeform: Shape 22">
                <a:extLst>
                  <a:ext uri="{FF2B5EF4-FFF2-40B4-BE49-F238E27FC236}">
                    <a16:creationId xmlns:a16="http://schemas.microsoft.com/office/drawing/2014/main" id="{DCF48E45-83E5-2A46-95AE-90D254EA627D}"/>
                  </a:ext>
                </a:extLst>
              </p:cNvPr>
              <p:cNvSpPr/>
              <p:nvPr/>
            </p:nvSpPr>
            <p:spPr>
              <a:xfrm>
                <a:off x="1111149" y="1764052"/>
                <a:ext cx="169640" cy="169640"/>
              </a:xfrm>
              <a:custGeom>
                <a:avLst/>
                <a:gdLst>
                  <a:gd name="connsiteX0" fmla="*/ 169640 w 169640"/>
                  <a:gd name="connsiteY0" fmla="*/ 84820 h 169640"/>
                  <a:gd name="connsiteX1" fmla="*/ 84820 w 169640"/>
                  <a:gd name="connsiteY1" fmla="*/ 169640 h 169640"/>
                  <a:gd name="connsiteX2" fmla="*/ 0 w 169640"/>
                  <a:gd name="connsiteY2" fmla="*/ 84820 h 169640"/>
                  <a:gd name="connsiteX3" fmla="*/ 84820 w 169640"/>
                  <a:gd name="connsiteY3" fmla="*/ 0 h 169640"/>
                  <a:gd name="connsiteX4" fmla="*/ 169640 w 169640"/>
                  <a:gd name="connsiteY4" fmla="*/ 84820 h 169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40" h="169640">
                    <a:moveTo>
                      <a:pt x="169640" y="84820"/>
                    </a:moveTo>
                    <a:cubicBezTo>
                      <a:pt x="169640" y="131665"/>
                      <a:pt x="131665" y="169640"/>
                      <a:pt x="84820" y="169640"/>
                    </a:cubicBezTo>
                    <a:cubicBezTo>
                      <a:pt x="37975" y="169640"/>
                      <a:pt x="0" y="131665"/>
                      <a:pt x="0" y="84820"/>
                    </a:cubicBezTo>
                    <a:cubicBezTo>
                      <a:pt x="0" y="37975"/>
                      <a:pt x="37975" y="0"/>
                      <a:pt x="84820" y="0"/>
                    </a:cubicBezTo>
                    <a:cubicBezTo>
                      <a:pt x="131665" y="0"/>
                      <a:pt x="169640" y="37975"/>
                      <a:pt x="169640" y="84820"/>
                    </a:cubicBezTo>
                    <a:close/>
                  </a:path>
                </a:pathLst>
              </a:custGeom>
              <a:grpFill/>
              <a:ln w="15875" cap="flat">
                <a:solidFill>
                  <a:schemeClr val="bg2"/>
                </a:solidFill>
                <a:prstDash val="solid"/>
                <a:miter/>
              </a:ln>
            </p:spPr>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441"/>
                  </a:solidFill>
                  <a:effectLst/>
                  <a:uLnTx/>
                  <a:uFillTx/>
                  <a:latin typeface="Arial" panose="020B0604020202020204"/>
                  <a:ea typeface="+mn-ea"/>
                  <a:cs typeface="+mn-cs"/>
                </a:endParaRPr>
              </a:p>
            </p:txBody>
          </p:sp>
        </p:grpSp>
      </p:grpSp>
      <p:pic>
        <p:nvPicPr>
          <p:cNvPr id="38" name="Graphic 37">
            <a:extLst>
              <a:ext uri="{FF2B5EF4-FFF2-40B4-BE49-F238E27FC236}">
                <a16:creationId xmlns:a16="http://schemas.microsoft.com/office/drawing/2014/main" id="{72BB1118-43E0-7B43-ABA3-20207C2CA86D}"/>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55092" t="67263" r="32065" b="19803"/>
          <a:stretch/>
        </p:blipFill>
        <p:spPr>
          <a:xfrm>
            <a:off x="7282042" y="4706608"/>
            <a:ext cx="907989" cy="914400"/>
          </a:xfrm>
          <a:prstGeom prst="rect">
            <a:avLst/>
          </a:prstGeom>
        </p:spPr>
      </p:pic>
      <p:pic>
        <p:nvPicPr>
          <p:cNvPr id="39" name="Graphic 38">
            <a:extLst>
              <a:ext uri="{FF2B5EF4-FFF2-40B4-BE49-F238E27FC236}">
                <a16:creationId xmlns:a16="http://schemas.microsoft.com/office/drawing/2014/main" id="{104D349E-AE32-AC45-A93F-761F063A8BFE}"/>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29909" t="20204" r="55940" b="67027"/>
          <a:stretch/>
        </p:blipFill>
        <p:spPr>
          <a:xfrm>
            <a:off x="7256536" y="1533589"/>
            <a:ext cx="959003" cy="865344"/>
          </a:xfrm>
          <a:prstGeom prst="rect">
            <a:avLst/>
          </a:prstGeom>
        </p:spPr>
      </p:pic>
      <p:sp>
        <p:nvSpPr>
          <p:cNvPr id="41" name="Text Placeholder 2">
            <a:extLst>
              <a:ext uri="{FF2B5EF4-FFF2-40B4-BE49-F238E27FC236}">
                <a16:creationId xmlns:a16="http://schemas.microsoft.com/office/drawing/2014/main" id="{6C1353E7-DFBA-4C24-8942-87EC87EE8BE1}"/>
              </a:ext>
            </a:extLst>
          </p:cNvPr>
          <p:cNvSpPr txBox="1">
            <a:spLocks/>
          </p:cNvSpPr>
          <p:nvPr/>
        </p:nvSpPr>
        <p:spPr>
          <a:xfrm>
            <a:off x="7808467" y="3117192"/>
            <a:ext cx="4990997" cy="914400"/>
          </a:xfrm>
          <a:prstGeom prst="rect">
            <a:avLst/>
          </a:prstGeom>
        </p:spPr>
        <p:txBody>
          <a:bodyPr/>
          <a:lstStyle>
            <a:lvl1pPr marL="457109" indent="-457109" algn="l" defTabSz="1828434" rtl="0" eaLnBrk="1" latinLnBrk="0" hangingPunct="1">
              <a:lnSpc>
                <a:spcPct val="100000"/>
              </a:lnSpc>
              <a:spcBef>
                <a:spcPts val="2000"/>
              </a:spcBef>
              <a:buFont typeface="Arial" panose="020B0604020202020204" pitchFamily="34" charset="0"/>
              <a:buChar char="•"/>
              <a:defRPr lang="en-US" sz="4800" kern="1200">
                <a:solidFill>
                  <a:schemeClr val="tx1"/>
                </a:solidFill>
                <a:effectLst/>
                <a:latin typeface="+mn-lt"/>
                <a:ea typeface="Open Sans" charset="0"/>
                <a:cs typeface="Open Sans" charset="0"/>
              </a:defRPr>
            </a:lvl1pPr>
            <a:lvl2pPr marL="1371326" indent="-457109" algn="l" defTabSz="1828434" rtl="0" eaLnBrk="1" latinLnBrk="0" hangingPunct="1">
              <a:lnSpc>
                <a:spcPct val="100000"/>
              </a:lnSpc>
              <a:spcBef>
                <a:spcPts val="1000"/>
              </a:spcBef>
              <a:buFont typeface="Arial" panose="020B0604020202020204" pitchFamily="34" charset="0"/>
              <a:buChar char="•"/>
              <a:defRPr lang="en-US" sz="4000" kern="1200">
                <a:solidFill>
                  <a:schemeClr val="tx1"/>
                </a:solidFill>
                <a:effectLst/>
                <a:latin typeface="+mn-lt"/>
                <a:ea typeface="Open Sans" charset="0"/>
                <a:cs typeface="Open Sans" charset="0"/>
              </a:defRPr>
            </a:lvl2pPr>
            <a:lvl3pPr marL="2285543" indent="-457109" algn="l" defTabSz="1828434" rtl="0" eaLnBrk="1" latinLnBrk="0" hangingPunct="1">
              <a:lnSpc>
                <a:spcPct val="100000"/>
              </a:lnSpc>
              <a:spcBef>
                <a:spcPts val="1000"/>
              </a:spcBef>
              <a:buFont typeface="Arial" panose="020B0604020202020204" pitchFamily="34" charset="0"/>
              <a:buChar char="•"/>
              <a:defRPr lang="en-US" sz="3600" kern="1200">
                <a:solidFill>
                  <a:schemeClr val="tx1"/>
                </a:solidFill>
                <a:effectLst/>
                <a:latin typeface="+mn-lt"/>
                <a:ea typeface="Open Sans" charset="0"/>
                <a:cs typeface="Open Sans" charset="0"/>
              </a:defRPr>
            </a:lvl3pPr>
            <a:lvl4pPr marL="3199760" indent="-457109" algn="l" defTabSz="1828434" rtl="0" eaLnBrk="1" latinLnBrk="0" hangingPunct="1">
              <a:lnSpc>
                <a:spcPct val="100000"/>
              </a:lnSpc>
              <a:spcBef>
                <a:spcPts val="1000"/>
              </a:spcBef>
              <a:buFont typeface="Arial" panose="020B0604020202020204" pitchFamily="34" charset="0"/>
              <a:buChar char="•"/>
              <a:defRPr lang="en-US" sz="3200" kern="1200">
                <a:solidFill>
                  <a:schemeClr val="tx1"/>
                </a:solidFill>
                <a:effectLst/>
                <a:latin typeface="+mn-lt"/>
                <a:ea typeface="Open Sans" charset="0"/>
                <a:cs typeface="Open Sans" charset="0"/>
              </a:defRPr>
            </a:lvl4pPr>
            <a:lvl5pPr marL="4113977" indent="-457109" algn="l" defTabSz="1828434" rtl="0" eaLnBrk="1" latinLnBrk="0" hangingPunct="1">
              <a:lnSpc>
                <a:spcPct val="100000"/>
              </a:lnSpc>
              <a:spcBef>
                <a:spcPts val="1000"/>
              </a:spcBef>
              <a:buFont typeface="Arial" panose="020B0604020202020204" pitchFamily="34" charset="0"/>
              <a:buChar char="•"/>
              <a:defRPr lang="en-US" sz="3200" kern="1200">
                <a:solidFill>
                  <a:schemeClr val="tx1"/>
                </a:solidFill>
                <a:effectLst/>
                <a:latin typeface="+mn-lt"/>
                <a:ea typeface="Open Sans"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ctr" defTabSz="1828434"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DF1995"/>
                </a:solidFill>
                <a:effectLst/>
                <a:uLnTx/>
                <a:uFillTx/>
                <a:latin typeface="Arial" panose="020B0604020202020204" pitchFamily="34" charset="0"/>
                <a:ea typeface="Open Sans" charset="0"/>
                <a:cs typeface="Open Sans" charset="0"/>
              </a:rPr>
              <a:t>Metagenomics</a:t>
            </a:r>
          </a:p>
          <a:p>
            <a:pPr marL="0" marR="0" lvl="0" indent="0" algn="ctr" defTabSz="457200" rtl="0" eaLnBrk="1" fontAlgn="auto" latinLnBrk="0" hangingPunct="1">
              <a:lnSpc>
                <a:spcPct val="100000"/>
              </a:lnSpc>
              <a:spcBef>
                <a:spcPts val="600"/>
              </a:spcBef>
              <a:spcAft>
                <a:spcPts val="800"/>
              </a:spcAft>
              <a:buClr>
                <a:srgbClr val="009CA2"/>
              </a:buClr>
              <a:buSzPct val="150000"/>
              <a:buFont typeface="Arial" panose="020B0604020202020204" pitchFamily="34" charset="0"/>
              <a:buNone/>
              <a:tabLst/>
              <a:defRPr/>
            </a:pP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Open Sans" charset="0"/>
                <a:cs typeface="Open Sans" charset="0"/>
              </a:rPr>
              <a:t>Comprehensively</a:t>
            </a:r>
            <a:b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Open Sans" charset="0"/>
                <a:cs typeface="Open Sans" charset="0"/>
              </a:rPr>
            </a:b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Open Sans" charset="0"/>
                <a:cs typeface="Open Sans" charset="0"/>
              </a:rPr>
              <a:t>characterize metagenomes </a:t>
            </a:r>
            <a:b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Open Sans" charset="0"/>
                <a:cs typeface="Open Sans" charset="0"/>
              </a:rPr>
            </a:b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Open Sans" charset="0"/>
                <a:cs typeface="Open Sans" charset="0"/>
              </a:rPr>
              <a:t> </a:t>
            </a:r>
          </a:p>
        </p:txBody>
      </p:sp>
      <p:sp>
        <p:nvSpPr>
          <p:cNvPr id="2" name="Rectangle 1">
            <a:extLst>
              <a:ext uri="{FF2B5EF4-FFF2-40B4-BE49-F238E27FC236}">
                <a16:creationId xmlns:a16="http://schemas.microsoft.com/office/drawing/2014/main" id="{C0F242B1-D45A-473B-AC84-68034236542A}"/>
              </a:ext>
            </a:extLst>
          </p:cNvPr>
          <p:cNvSpPr/>
          <p:nvPr/>
        </p:nvSpPr>
        <p:spPr>
          <a:xfrm>
            <a:off x="7155959" y="1421954"/>
            <a:ext cx="184245" cy="199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2" name="TextBox 41">
            <a:extLst>
              <a:ext uri="{FF2B5EF4-FFF2-40B4-BE49-F238E27FC236}">
                <a16:creationId xmlns:a16="http://schemas.microsoft.com/office/drawing/2014/main" id="{3CE5A0F7-2F35-42B3-9381-EE4B22CC1839}"/>
              </a:ext>
            </a:extLst>
          </p:cNvPr>
          <p:cNvSpPr txBox="1"/>
          <p:nvPr/>
        </p:nvSpPr>
        <p:spPr>
          <a:xfrm>
            <a:off x="8834440" y="4817749"/>
            <a:ext cx="2852518" cy="8463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DF1995"/>
                </a:solidFill>
                <a:effectLst/>
                <a:uLnTx/>
                <a:uFillTx/>
                <a:latin typeface="Arial" panose="020B0604020202020204" pitchFamily="34" charset="0"/>
                <a:ea typeface="Open Sans" charset="0"/>
                <a:cs typeface="Open Sans" charset="0"/>
              </a:rPr>
              <a:t>Targeted Sequencing</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303441"/>
                </a:solidFill>
                <a:effectLst/>
                <a:uLnTx/>
                <a:uFillTx/>
                <a:latin typeface="Arial" panose="020B0604020202020204" pitchFamily="34" charset="0"/>
                <a:ea typeface="+mn-ea"/>
                <a:cs typeface="+mn-cs"/>
              </a:rPr>
              <a:t>High resolution taxonomic profiling and track viral evolution </a:t>
            </a:r>
          </a:p>
        </p:txBody>
      </p:sp>
    </p:spTree>
    <p:extLst>
      <p:ext uri="{BB962C8B-B14F-4D97-AF65-F5344CB8AC3E}">
        <p14:creationId xmlns:p14="http://schemas.microsoft.com/office/powerpoint/2010/main" val="170890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e the source image">
            <a:extLst>
              <a:ext uri="{FF2B5EF4-FFF2-40B4-BE49-F238E27FC236}">
                <a16:creationId xmlns:a16="http://schemas.microsoft.com/office/drawing/2014/main" id="{3FD7E5AA-9FE6-4BBE-9337-FA7229B5A2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013" y="1549467"/>
            <a:ext cx="5574260" cy="4919286"/>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0">
            <a:extLst>
              <a:ext uri="{FF2B5EF4-FFF2-40B4-BE49-F238E27FC236}">
                <a16:creationId xmlns:a16="http://schemas.microsoft.com/office/drawing/2014/main" id="{B366CE0A-EB1D-48CD-9D29-2D53841103FC}"/>
              </a:ext>
            </a:extLst>
          </p:cNvPr>
          <p:cNvSpPr>
            <a:spLocks noGrp="1"/>
          </p:cNvSpPr>
          <p:nvPr>
            <p:ph type="title"/>
          </p:nvPr>
        </p:nvSpPr>
        <p:spPr>
          <a:xfrm>
            <a:off x="457200" y="257724"/>
            <a:ext cx="11277600" cy="798126"/>
          </a:xfrm>
        </p:spPr>
        <p:txBody>
          <a:bodyPr>
            <a:normAutofit fontScale="90000"/>
          </a:bodyPr>
          <a:lstStyle/>
          <a:p>
            <a:r>
              <a:rPr lang="en-US" sz="2700" dirty="0"/>
              <a:t>PacBio Sequencing is a vital part of major global infectious disease programs</a:t>
            </a:r>
            <a:br>
              <a:rPr lang="en-US" sz="4000" dirty="0"/>
            </a:br>
            <a:endParaRPr lang="en-US" sz="4000" dirty="0"/>
          </a:p>
        </p:txBody>
      </p:sp>
      <p:sp>
        <p:nvSpPr>
          <p:cNvPr id="12" name="Text Placeholder 11">
            <a:extLst>
              <a:ext uri="{FF2B5EF4-FFF2-40B4-BE49-F238E27FC236}">
                <a16:creationId xmlns:a16="http://schemas.microsoft.com/office/drawing/2014/main" id="{0F3BC1D1-8981-4257-94F6-506A5A9B4B11}"/>
              </a:ext>
            </a:extLst>
          </p:cNvPr>
          <p:cNvSpPr>
            <a:spLocks noGrp="1"/>
          </p:cNvSpPr>
          <p:nvPr>
            <p:ph type="body" sz="quarter" idx="13"/>
          </p:nvPr>
        </p:nvSpPr>
        <p:spPr/>
        <p:txBody>
          <a:bodyPr/>
          <a:lstStyle/>
          <a:p>
            <a:endParaRPr lang="en-US"/>
          </a:p>
        </p:txBody>
      </p:sp>
      <p:pic>
        <p:nvPicPr>
          <p:cNvPr id="55" name="Picture 54">
            <a:extLst>
              <a:ext uri="{FF2B5EF4-FFF2-40B4-BE49-F238E27FC236}">
                <a16:creationId xmlns:a16="http://schemas.microsoft.com/office/drawing/2014/main" id="{8ED32A94-67CC-4CC3-B600-A8AC38A79583}"/>
              </a:ext>
            </a:extLst>
          </p:cNvPr>
          <p:cNvPicPr>
            <a:picLocks noChangeAspect="1"/>
          </p:cNvPicPr>
          <p:nvPr/>
        </p:nvPicPr>
        <p:blipFill>
          <a:blip r:embed="rId4"/>
          <a:stretch>
            <a:fillRect/>
          </a:stretch>
        </p:blipFill>
        <p:spPr>
          <a:xfrm>
            <a:off x="638494" y="1726444"/>
            <a:ext cx="1206288" cy="766855"/>
          </a:xfrm>
          <a:prstGeom prst="rect">
            <a:avLst/>
          </a:prstGeom>
        </p:spPr>
      </p:pic>
      <p:pic>
        <p:nvPicPr>
          <p:cNvPr id="57" name="Picture 56">
            <a:extLst>
              <a:ext uri="{FF2B5EF4-FFF2-40B4-BE49-F238E27FC236}">
                <a16:creationId xmlns:a16="http://schemas.microsoft.com/office/drawing/2014/main" id="{0B7D81A0-AAB6-4691-91FE-5AF3517FA8A8}"/>
              </a:ext>
            </a:extLst>
          </p:cNvPr>
          <p:cNvPicPr>
            <a:picLocks noChangeAspect="1"/>
          </p:cNvPicPr>
          <p:nvPr/>
        </p:nvPicPr>
        <p:blipFill>
          <a:blip r:embed="rId5"/>
          <a:stretch>
            <a:fillRect/>
          </a:stretch>
        </p:blipFill>
        <p:spPr>
          <a:xfrm>
            <a:off x="514791" y="2771008"/>
            <a:ext cx="1585383" cy="960837"/>
          </a:xfrm>
          <a:prstGeom prst="rect">
            <a:avLst/>
          </a:prstGeom>
        </p:spPr>
      </p:pic>
      <p:pic>
        <p:nvPicPr>
          <p:cNvPr id="61" name="Picture 60">
            <a:extLst>
              <a:ext uri="{FF2B5EF4-FFF2-40B4-BE49-F238E27FC236}">
                <a16:creationId xmlns:a16="http://schemas.microsoft.com/office/drawing/2014/main" id="{A0DE7164-746B-4D0B-88B0-61B1247A8992}"/>
              </a:ext>
            </a:extLst>
          </p:cNvPr>
          <p:cNvPicPr>
            <a:picLocks noChangeAspect="1"/>
          </p:cNvPicPr>
          <p:nvPr/>
        </p:nvPicPr>
        <p:blipFill>
          <a:blip r:embed="rId6"/>
          <a:stretch>
            <a:fillRect/>
          </a:stretch>
        </p:blipFill>
        <p:spPr>
          <a:xfrm>
            <a:off x="458922" y="4834786"/>
            <a:ext cx="1664088" cy="477059"/>
          </a:xfrm>
          <a:prstGeom prst="rect">
            <a:avLst/>
          </a:prstGeom>
        </p:spPr>
      </p:pic>
      <p:pic>
        <p:nvPicPr>
          <p:cNvPr id="4" name="Picture 3" descr="A blue and white logo&#10;&#10;Description automatically generated with medium confidence">
            <a:extLst>
              <a:ext uri="{FF2B5EF4-FFF2-40B4-BE49-F238E27FC236}">
                <a16:creationId xmlns:a16="http://schemas.microsoft.com/office/drawing/2014/main" id="{3599C0FA-E165-4180-971E-25B4CC091CBE}"/>
              </a:ext>
            </a:extLst>
          </p:cNvPr>
          <p:cNvPicPr>
            <a:picLocks noChangeAspect="1"/>
          </p:cNvPicPr>
          <p:nvPr/>
        </p:nvPicPr>
        <p:blipFill>
          <a:blip r:embed="rId7"/>
          <a:stretch>
            <a:fillRect/>
          </a:stretch>
        </p:blipFill>
        <p:spPr>
          <a:xfrm>
            <a:off x="458922" y="4064347"/>
            <a:ext cx="1473059" cy="437936"/>
          </a:xfrm>
          <a:prstGeom prst="rect">
            <a:avLst/>
          </a:prstGeom>
        </p:spPr>
      </p:pic>
      <p:grpSp>
        <p:nvGrpSpPr>
          <p:cNvPr id="76" name="Group 75">
            <a:extLst>
              <a:ext uri="{FF2B5EF4-FFF2-40B4-BE49-F238E27FC236}">
                <a16:creationId xmlns:a16="http://schemas.microsoft.com/office/drawing/2014/main" id="{29AA36B5-089A-43AC-9B2B-EC2E2D77993C}"/>
              </a:ext>
            </a:extLst>
          </p:cNvPr>
          <p:cNvGrpSpPr/>
          <p:nvPr/>
        </p:nvGrpSpPr>
        <p:grpSpPr>
          <a:xfrm>
            <a:off x="6352439" y="1647894"/>
            <a:ext cx="5256936" cy="4340202"/>
            <a:chOff x="4738389" y="1449185"/>
            <a:chExt cx="4105870" cy="3464328"/>
          </a:xfrm>
        </p:grpSpPr>
        <p:grpSp>
          <p:nvGrpSpPr>
            <p:cNvPr id="77" name="Group 76">
              <a:extLst>
                <a:ext uri="{FF2B5EF4-FFF2-40B4-BE49-F238E27FC236}">
                  <a16:creationId xmlns:a16="http://schemas.microsoft.com/office/drawing/2014/main" id="{9F6B71DD-B31B-4392-B948-32ABF01C646D}"/>
                </a:ext>
              </a:extLst>
            </p:cNvPr>
            <p:cNvGrpSpPr/>
            <p:nvPr/>
          </p:nvGrpSpPr>
          <p:grpSpPr>
            <a:xfrm>
              <a:off x="4738389" y="1449185"/>
              <a:ext cx="4105870" cy="3464328"/>
              <a:chOff x="4738389" y="1449185"/>
              <a:chExt cx="4105870" cy="3464328"/>
            </a:xfrm>
          </p:grpSpPr>
          <p:sp>
            <p:nvSpPr>
              <p:cNvPr id="90" name="Freeform: Shape 89">
                <a:extLst>
                  <a:ext uri="{FF2B5EF4-FFF2-40B4-BE49-F238E27FC236}">
                    <a16:creationId xmlns:a16="http://schemas.microsoft.com/office/drawing/2014/main" id="{7FFB1916-2F3D-4D8B-929C-60E72F3C63A5}"/>
                  </a:ext>
                </a:extLst>
              </p:cNvPr>
              <p:cNvSpPr/>
              <p:nvPr/>
            </p:nvSpPr>
            <p:spPr>
              <a:xfrm>
                <a:off x="4738389" y="144918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Bacterial </a:t>
                </a:r>
              </a:p>
            </p:txBody>
          </p:sp>
          <p:sp>
            <p:nvSpPr>
              <p:cNvPr id="91" name="Freeform: Shape 90">
                <a:extLst>
                  <a:ext uri="{FF2B5EF4-FFF2-40B4-BE49-F238E27FC236}">
                    <a16:creationId xmlns:a16="http://schemas.microsoft.com/office/drawing/2014/main" id="{796CB16C-81E2-4A81-8BAB-D0589B7045A5}"/>
                  </a:ext>
                </a:extLst>
              </p:cNvPr>
              <p:cNvSpPr/>
              <p:nvPr/>
            </p:nvSpPr>
            <p:spPr>
              <a:xfrm>
                <a:off x="6149782" y="144918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851567"/>
                  <a:satOff val="-2544"/>
                  <a:lumOff val="-1111"/>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Foodborne </a:t>
                </a:r>
                <a:endPar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2" name="Freeform: Shape 91">
                <a:extLst>
                  <a:ext uri="{FF2B5EF4-FFF2-40B4-BE49-F238E27FC236}">
                    <a16:creationId xmlns:a16="http://schemas.microsoft.com/office/drawing/2014/main" id="{05A01612-6A75-4ACD-9B95-1EAAC43A9621}"/>
                  </a:ext>
                </a:extLst>
              </p:cNvPr>
              <p:cNvSpPr/>
              <p:nvPr/>
            </p:nvSpPr>
            <p:spPr>
              <a:xfrm>
                <a:off x="7561175" y="144918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1703133"/>
                  <a:satOff val="-5089"/>
                  <a:lumOff val="-2223"/>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Vector-borne</a:t>
                </a:r>
                <a:endPar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3" name="Freeform: Shape 92">
                <a:extLst>
                  <a:ext uri="{FF2B5EF4-FFF2-40B4-BE49-F238E27FC236}">
                    <a16:creationId xmlns:a16="http://schemas.microsoft.com/office/drawing/2014/main" id="{6A477538-6FFC-42C7-AA20-940414734913}"/>
                  </a:ext>
                </a:extLst>
              </p:cNvPr>
              <p:cNvSpPr/>
              <p:nvPr/>
            </p:nvSpPr>
            <p:spPr>
              <a:xfrm>
                <a:off x="4738389" y="234734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2554700"/>
                  <a:satOff val="-7633"/>
                  <a:lumOff val="-3334"/>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Vaccine Preventable </a:t>
                </a:r>
              </a:p>
            </p:txBody>
          </p:sp>
          <p:sp>
            <p:nvSpPr>
              <p:cNvPr id="94" name="Freeform: Shape 93">
                <a:extLst>
                  <a:ext uri="{FF2B5EF4-FFF2-40B4-BE49-F238E27FC236}">
                    <a16:creationId xmlns:a16="http://schemas.microsoft.com/office/drawing/2014/main" id="{5C9021B8-9ABF-4A62-9C55-B29F43FC1F66}"/>
                  </a:ext>
                </a:extLst>
              </p:cNvPr>
              <p:cNvSpPr/>
              <p:nvPr/>
            </p:nvSpPr>
            <p:spPr>
              <a:xfrm>
                <a:off x="6149782" y="234734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3406267"/>
                  <a:satOff val="-10178"/>
                  <a:lumOff val="-4445"/>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4572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Environmental Exposure</a:t>
                </a:r>
              </a:p>
            </p:txBody>
          </p:sp>
          <p:sp>
            <p:nvSpPr>
              <p:cNvPr id="95" name="Freeform: Shape 94">
                <a:extLst>
                  <a:ext uri="{FF2B5EF4-FFF2-40B4-BE49-F238E27FC236}">
                    <a16:creationId xmlns:a16="http://schemas.microsoft.com/office/drawing/2014/main" id="{EC5D5803-4D09-40C8-8ECD-FF9E528E0D94}"/>
                  </a:ext>
                </a:extLst>
              </p:cNvPr>
              <p:cNvSpPr/>
              <p:nvPr/>
            </p:nvSpPr>
            <p:spPr>
              <a:xfrm>
                <a:off x="7561175" y="2347345"/>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4257833"/>
                  <a:satOff val="-12722"/>
                  <a:lumOff val="-5557"/>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4572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Healthcare Associated Infections</a:t>
                </a:r>
                <a:endPar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6" name="Freeform: Shape 95">
                <a:extLst>
                  <a:ext uri="{FF2B5EF4-FFF2-40B4-BE49-F238E27FC236}">
                    <a16:creationId xmlns:a16="http://schemas.microsoft.com/office/drawing/2014/main" id="{A5B801A7-A9AE-4EC8-BDC8-46313AF4AC3B}"/>
                  </a:ext>
                </a:extLst>
              </p:cNvPr>
              <p:cNvSpPr/>
              <p:nvPr/>
            </p:nvSpPr>
            <p:spPr>
              <a:xfrm>
                <a:off x="4738389" y="3245504"/>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5109400"/>
                  <a:satOff val="-15267"/>
                  <a:lumOff val="-6668"/>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4572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Influenza and other Respiratory Infections</a:t>
                </a:r>
              </a:p>
            </p:txBody>
          </p:sp>
          <p:sp>
            <p:nvSpPr>
              <p:cNvPr id="97" name="Freeform: Shape 96">
                <a:extLst>
                  <a:ext uri="{FF2B5EF4-FFF2-40B4-BE49-F238E27FC236}">
                    <a16:creationId xmlns:a16="http://schemas.microsoft.com/office/drawing/2014/main" id="{C96D65C4-435E-4F52-9DC3-4B594A40E098}"/>
                  </a:ext>
                </a:extLst>
              </p:cNvPr>
              <p:cNvSpPr/>
              <p:nvPr/>
            </p:nvSpPr>
            <p:spPr>
              <a:xfrm>
                <a:off x="6149782" y="3245504"/>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5960967"/>
                  <a:satOff val="-17811"/>
                  <a:lumOff val="-7779"/>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HIV and other STDs</a:t>
                </a:r>
                <a:endPar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8" name="Freeform: Shape 97">
                <a:extLst>
                  <a:ext uri="{FF2B5EF4-FFF2-40B4-BE49-F238E27FC236}">
                    <a16:creationId xmlns:a16="http://schemas.microsoft.com/office/drawing/2014/main" id="{20E071C2-533E-4C44-A644-7D737FDDE0C9}"/>
                  </a:ext>
                </a:extLst>
              </p:cNvPr>
              <p:cNvSpPr/>
              <p:nvPr/>
            </p:nvSpPr>
            <p:spPr>
              <a:xfrm>
                <a:off x="7561175" y="3245504"/>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6812533"/>
                  <a:satOff val="-20356"/>
                  <a:lumOff val="-8891"/>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Hepatitis</a:t>
                </a:r>
                <a:endPar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9" name="Freeform: Shape 98">
                <a:extLst>
                  <a:ext uri="{FF2B5EF4-FFF2-40B4-BE49-F238E27FC236}">
                    <a16:creationId xmlns:a16="http://schemas.microsoft.com/office/drawing/2014/main" id="{AC5086A6-52D3-48FB-9422-ABEB514B747E}"/>
                  </a:ext>
                </a:extLst>
              </p:cNvPr>
              <p:cNvSpPr/>
              <p:nvPr/>
            </p:nvSpPr>
            <p:spPr>
              <a:xfrm>
                <a:off x="6149782" y="4143663"/>
                <a:ext cx="1283084" cy="769850"/>
              </a:xfrm>
              <a:custGeom>
                <a:avLst/>
                <a:gdLst>
                  <a:gd name="connsiteX0" fmla="*/ 0 w 1283084"/>
                  <a:gd name="connsiteY0" fmla="*/ 0 h 769850"/>
                  <a:gd name="connsiteX1" fmla="*/ 1283084 w 1283084"/>
                  <a:gd name="connsiteY1" fmla="*/ 0 h 769850"/>
                  <a:gd name="connsiteX2" fmla="*/ 1283084 w 1283084"/>
                  <a:gd name="connsiteY2" fmla="*/ 769850 h 769850"/>
                  <a:gd name="connsiteX3" fmla="*/ 0 w 1283084"/>
                  <a:gd name="connsiteY3" fmla="*/ 769850 h 769850"/>
                  <a:gd name="connsiteX4" fmla="*/ 0 w 1283084"/>
                  <a:gd name="connsiteY4" fmla="*/ 0 h 76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3084" h="769850">
                    <a:moveTo>
                      <a:pt x="0" y="0"/>
                    </a:moveTo>
                    <a:lnTo>
                      <a:pt x="1283084" y="0"/>
                    </a:lnTo>
                    <a:lnTo>
                      <a:pt x="1283084" y="769850"/>
                    </a:lnTo>
                    <a:lnTo>
                      <a:pt x="0" y="769850"/>
                    </a:lnTo>
                    <a:lnTo>
                      <a:pt x="0" y="0"/>
                    </a:lnTo>
                    <a:close/>
                  </a:path>
                </a:pathLst>
              </a:custGeom>
              <a:solidFill>
                <a:srgbClr val="27B35E">
                  <a:hueOff val="7664100"/>
                  <a:satOff val="-22900"/>
                  <a:lumOff val="-10002"/>
                  <a:alphaOff val="0"/>
                </a:srgbClr>
              </a:solidFill>
              <a:ln w="25400" cap="flat" cmpd="sng" algn="ctr">
                <a:solidFill>
                  <a:srgbClr val="FFFFFF">
                    <a:hueOff val="0"/>
                    <a:satOff val="0"/>
                    <a:lumOff val="0"/>
                    <a:alphaOff val="0"/>
                  </a:srgbClr>
                </a:solidFill>
                <a:prstDash val="solid"/>
              </a:ln>
              <a:effectLst/>
            </p:spPr>
            <p:txBody>
              <a:bodyPr spcFirstLastPara="0" vert="horz" wrap="square" lIns="38100" tIns="38100" rIns="38100" bIns="91440" numCol="1" spcCol="1270" anchor="b" anchorCtr="0">
                <a:noAutofit/>
              </a:bodyPr>
              <a:lstStyle/>
              <a:p>
                <a:pPr marL="0" marR="0" lvl="0" indent="0" algn="ctr" defTabSz="444500" rtl="0" eaLnBrk="1" fontAlgn="auto" latinLnBrk="0" hangingPunct="1">
                  <a:lnSpc>
                    <a:spcPct val="90000"/>
                  </a:lnSpc>
                  <a:spcBef>
                    <a:spcPct val="0"/>
                  </a:spcBef>
                  <a:spcAft>
                    <a:spcPct val="3500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Tuberculosis</a:t>
                </a:r>
              </a:p>
            </p:txBody>
          </p:sp>
        </p:grpSp>
        <p:pic>
          <p:nvPicPr>
            <p:cNvPr id="78" name="Graphic 77" descr="Beetle outline">
              <a:extLst>
                <a:ext uri="{FF2B5EF4-FFF2-40B4-BE49-F238E27FC236}">
                  <a16:creationId xmlns:a16="http://schemas.microsoft.com/office/drawing/2014/main" id="{0FA63A55-591D-492E-8A16-A16293E80825}"/>
                </a:ext>
              </a:extLst>
            </p:cNvPr>
            <p:cNvPicPr>
              <a:picLocks noChangeAspect="1"/>
            </p:cNvPicPr>
            <p:nvPr/>
          </p:nvPicPr>
          <p:blipFill>
            <a:blip r:embed="rId8">
              <a:lum bright="100000" contrast="-70000"/>
              <a:extLst>
                <a:ext uri="{96DAC541-7B7A-43D3-8B79-37D633B846F1}">
                  <asvg:svgBlip xmlns:asvg="http://schemas.microsoft.com/office/drawing/2016/SVG/main" r:embed="rId9"/>
                </a:ext>
              </a:extLst>
            </a:blip>
            <a:stretch>
              <a:fillRect/>
            </a:stretch>
          </p:blipFill>
          <p:spPr>
            <a:xfrm>
              <a:off x="8001000" y="1524000"/>
              <a:ext cx="374650" cy="374650"/>
            </a:xfrm>
            <a:prstGeom prst="rect">
              <a:avLst/>
            </a:prstGeom>
          </p:spPr>
        </p:pic>
        <p:pic>
          <p:nvPicPr>
            <p:cNvPr id="79" name="Graphic 78" descr="Apple outline">
              <a:extLst>
                <a:ext uri="{FF2B5EF4-FFF2-40B4-BE49-F238E27FC236}">
                  <a16:creationId xmlns:a16="http://schemas.microsoft.com/office/drawing/2014/main" id="{F4BF869D-16C3-40D0-BE3C-173A04BF3947}"/>
                </a:ext>
              </a:extLst>
            </p:cNvPr>
            <p:cNvPicPr>
              <a:picLocks noChangeAspect="1"/>
            </p:cNvPicPr>
            <p:nvPr/>
          </p:nvPicPr>
          <p:blipFill>
            <a:blip r:embed="rId10">
              <a:lum bright="100000" contrast="-70000"/>
              <a:extLst>
                <a:ext uri="{96DAC541-7B7A-43D3-8B79-37D633B846F1}">
                  <asvg:svgBlip xmlns:asvg="http://schemas.microsoft.com/office/drawing/2016/SVG/main" r:embed="rId11"/>
                </a:ext>
              </a:extLst>
            </a:blip>
            <a:stretch>
              <a:fillRect/>
            </a:stretch>
          </p:blipFill>
          <p:spPr>
            <a:xfrm>
              <a:off x="6604000" y="1524000"/>
              <a:ext cx="374650" cy="374650"/>
            </a:xfrm>
            <a:prstGeom prst="rect">
              <a:avLst/>
            </a:prstGeom>
          </p:spPr>
        </p:pic>
        <p:pic>
          <p:nvPicPr>
            <p:cNvPr id="80" name="Graphic 79" descr="Germ outline">
              <a:extLst>
                <a:ext uri="{FF2B5EF4-FFF2-40B4-BE49-F238E27FC236}">
                  <a16:creationId xmlns:a16="http://schemas.microsoft.com/office/drawing/2014/main" id="{DBD39174-6E0E-4F81-BFC1-109CFBE8620C}"/>
                </a:ext>
              </a:extLst>
            </p:cNvPr>
            <p:cNvPicPr>
              <a:picLocks noChangeAspect="1"/>
            </p:cNvPicPr>
            <p:nvPr/>
          </p:nvPicPr>
          <p:blipFill>
            <a:blip r:embed="rId12">
              <a:lum bright="100000" contrast="-70000"/>
              <a:extLst>
                <a:ext uri="{96DAC541-7B7A-43D3-8B79-37D633B846F1}">
                  <asvg:svgBlip xmlns:asvg="http://schemas.microsoft.com/office/drawing/2016/SVG/main" r:embed="rId13"/>
                </a:ext>
              </a:extLst>
            </a:blip>
            <a:stretch>
              <a:fillRect/>
            </a:stretch>
          </p:blipFill>
          <p:spPr>
            <a:xfrm>
              <a:off x="5479970" y="1560892"/>
              <a:ext cx="251412" cy="251412"/>
            </a:xfrm>
            <a:prstGeom prst="rect">
              <a:avLst/>
            </a:prstGeom>
          </p:spPr>
        </p:pic>
        <p:pic>
          <p:nvPicPr>
            <p:cNvPr id="81" name="Graphic 80" descr="Germ outline">
              <a:extLst>
                <a:ext uri="{FF2B5EF4-FFF2-40B4-BE49-F238E27FC236}">
                  <a16:creationId xmlns:a16="http://schemas.microsoft.com/office/drawing/2014/main" id="{8F0DF6EF-31FE-4E22-8325-D04B0E1D7A47}"/>
                </a:ext>
              </a:extLst>
            </p:cNvPr>
            <p:cNvPicPr>
              <a:picLocks noChangeAspect="1"/>
            </p:cNvPicPr>
            <p:nvPr/>
          </p:nvPicPr>
          <p:blipFill>
            <a:blip r:embed="rId14">
              <a:lum bright="100000" contrast="-70000"/>
              <a:extLst>
                <a:ext uri="{96DAC541-7B7A-43D3-8B79-37D633B846F1}">
                  <asvg:svgBlip xmlns:asvg="http://schemas.microsoft.com/office/drawing/2016/SVG/main" r:embed="rId15"/>
                </a:ext>
              </a:extLst>
            </a:blip>
            <a:stretch>
              <a:fillRect/>
            </a:stretch>
          </p:blipFill>
          <p:spPr>
            <a:xfrm>
              <a:off x="5261648" y="1686598"/>
              <a:ext cx="212052" cy="212052"/>
            </a:xfrm>
            <a:prstGeom prst="rect">
              <a:avLst/>
            </a:prstGeom>
          </p:spPr>
        </p:pic>
        <p:pic>
          <p:nvPicPr>
            <p:cNvPr id="82" name="Graphic 81" descr="Germ outline">
              <a:extLst>
                <a:ext uri="{FF2B5EF4-FFF2-40B4-BE49-F238E27FC236}">
                  <a16:creationId xmlns:a16="http://schemas.microsoft.com/office/drawing/2014/main" id="{7904F4B7-7B2C-49F9-A7B6-36F409C7379C}"/>
                </a:ext>
              </a:extLst>
            </p:cNvPr>
            <p:cNvPicPr>
              <a:picLocks noChangeAspect="1"/>
            </p:cNvPicPr>
            <p:nvPr/>
          </p:nvPicPr>
          <p:blipFill>
            <a:blip r:embed="rId16">
              <a:lum bright="100000" contrast="-70000"/>
              <a:extLst>
                <a:ext uri="{96DAC541-7B7A-43D3-8B79-37D633B846F1}">
                  <asvg:svgBlip xmlns:asvg="http://schemas.microsoft.com/office/drawing/2016/SVG/main" r:embed="rId17"/>
                </a:ext>
              </a:extLst>
            </a:blip>
            <a:stretch>
              <a:fillRect/>
            </a:stretch>
          </p:blipFill>
          <p:spPr>
            <a:xfrm>
              <a:off x="4972222" y="1560892"/>
              <a:ext cx="301038" cy="301038"/>
            </a:xfrm>
            <a:prstGeom prst="rect">
              <a:avLst/>
            </a:prstGeom>
          </p:spPr>
        </p:pic>
        <p:pic>
          <p:nvPicPr>
            <p:cNvPr id="83" name="Graphic 82" descr="Needle outline">
              <a:extLst>
                <a:ext uri="{FF2B5EF4-FFF2-40B4-BE49-F238E27FC236}">
                  <a16:creationId xmlns:a16="http://schemas.microsoft.com/office/drawing/2014/main" id="{2D978DA7-152A-44D5-A75B-7585D1BC2E4D}"/>
                </a:ext>
              </a:extLst>
            </p:cNvPr>
            <p:cNvPicPr>
              <a:picLocks noChangeAspect="1"/>
            </p:cNvPicPr>
            <p:nvPr/>
          </p:nvPicPr>
          <p:blipFill>
            <a:blip r:embed="rId18">
              <a:lum bright="100000" contrast="-70000"/>
              <a:extLst>
                <a:ext uri="{96DAC541-7B7A-43D3-8B79-37D633B846F1}">
                  <asvg:svgBlip xmlns:asvg="http://schemas.microsoft.com/office/drawing/2016/SVG/main" r:embed="rId19"/>
                </a:ext>
              </a:extLst>
            </a:blip>
            <a:stretch>
              <a:fillRect/>
            </a:stretch>
          </p:blipFill>
          <p:spPr>
            <a:xfrm>
              <a:off x="5209124" y="2393950"/>
              <a:ext cx="405613" cy="405613"/>
            </a:xfrm>
            <a:prstGeom prst="rect">
              <a:avLst/>
            </a:prstGeom>
          </p:spPr>
        </p:pic>
        <p:pic>
          <p:nvPicPr>
            <p:cNvPr id="84" name="Graphic 83" descr="Highway scene outline">
              <a:extLst>
                <a:ext uri="{FF2B5EF4-FFF2-40B4-BE49-F238E27FC236}">
                  <a16:creationId xmlns:a16="http://schemas.microsoft.com/office/drawing/2014/main" id="{D8D1F48B-5131-4AE9-938E-8457EC16A248}"/>
                </a:ext>
              </a:extLst>
            </p:cNvPr>
            <p:cNvPicPr>
              <a:picLocks noChangeAspect="1"/>
            </p:cNvPicPr>
            <p:nvPr/>
          </p:nvPicPr>
          <p:blipFill>
            <a:blip r:embed="rId20">
              <a:lum bright="100000" contrast="-70000"/>
              <a:extLst>
                <a:ext uri="{96DAC541-7B7A-43D3-8B79-37D633B846F1}">
                  <asvg:svgBlip xmlns:asvg="http://schemas.microsoft.com/office/drawing/2016/SVG/main" r:embed="rId21"/>
                </a:ext>
              </a:extLst>
            </a:blip>
            <a:stretch>
              <a:fillRect/>
            </a:stretch>
          </p:blipFill>
          <p:spPr>
            <a:xfrm>
              <a:off x="6582061" y="2364981"/>
              <a:ext cx="463550" cy="463550"/>
            </a:xfrm>
            <a:prstGeom prst="rect">
              <a:avLst/>
            </a:prstGeom>
          </p:spPr>
        </p:pic>
        <p:pic>
          <p:nvPicPr>
            <p:cNvPr id="85" name="Graphic 84" descr="Hospital outline">
              <a:extLst>
                <a:ext uri="{FF2B5EF4-FFF2-40B4-BE49-F238E27FC236}">
                  <a16:creationId xmlns:a16="http://schemas.microsoft.com/office/drawing/2014/main" id="{B85F48BF-5365-475A-B741-11819AFFFF08}"/>
                </a:ext>
              </a:extLst>
            </p:cNvPr>
            <p:cNvPicPr>
              <a:picLocks noChangeAspect="1"/>
            </p:cNvPicPr>
            <p:nvPr/>
          </p:nvPicPr>
          <p:blipFill>
            <a:blip r:embed="rId22">
              <a:lum bright="100000" contrast="-70000"/>
              <a:extLst>
                <a:ext uri="{96DAC541-7B7A-43D3-8B79-37D633B846F1}">
                  <asvg:svgBlip xmlns:asvg="http://schemas.microsoft.com/office/drawing/2016/SVG/main" r:embed="rId23"/>
                </a:ext>
              </a:extLst>
            </a:blip>
            <a:stretch>
              <a:fillRect/>
            </a:stretch>
          </p:blipFill>
          <p:spPr>
            <a:xfrm>
              <a:off x="8001000" y="2393950"/>
              <a:ext cx="405613" cy="405613"/>
            </a:xfrm>
            <a:prstGeom prst="rect">
              <a:avLst/>
            </a:prstGeom>
          </p:spPr>
        </p:pic>
        <p:pic>
          <p:nvPicPr>
            <p:cNvPr id="86" name="Graphic 85" descr="Lungs with virus outline">
              <a:extLst>
                <a:ext uri="{FF2B5EF4-FFF2-40B4-BE49-F238E27FC236}">
                  <a16:creationId xmlns:a16="http://schemas.microsoft.com/office/drawing/2014/main" id="{D5928951-7AB4-4D08-A828-FB305A502F06}"/>
                </a:ext>
              </a:extLst>
            </p:cNvPr>
            <p:cNvPicPr>
              <a:picLocks noChangeAspect="1"/>
            </p:cNvPicPr>
            <p:nvPr/>
          </p:nvPicPr>
          <p:blipFill>
            <a:blip r:embed="rId24">
              <a:lum bright="100000" contrast="-70000"/>
              <a:extLst>
                <a:ext uri="{96DAC541-7B7A-43D3-8B79-37D633B846F1}">
                  <asvg:svgBlip xmlns:asvg="http://schemas.microsoft.com/office/drawing/2016/SVG/main" r:embed="rId25"/>
                </a:ext>
              </a:extLst>
            </a:blip>
            <a:stretch>
              <a:fillRect/>
            </a:stretch>
          </p:blipFill>
          <p:spPr>
            <a:xfrm>
              <a:off x="6582061" y="4210050"/>
              <a:ext cx="457200" cy="457200"/>
            </a:xfrm>
            <a:prstGeom prst="rect">
              <a:avLst/>
            </a:prstGeom>
          </p:spPr>
        </p:pic>
        <p:pic>
          <p:nvPicPr>
            <p:cNvPr id="87" name="Graphic 86" descr="Fever outline">
              <a:extLst>
                <a:ext uri="{FF2B5EF4-FFF2-40B4-BE49-F238E27FC236}">
                  <a16:creationId xmlns:a16="http://schemas.microsoft.com/office/drawing/2014/main" id="{1F312090-6BE0-4DBC-A75E-6976B228D6B9}"/>
                </a:ext>
              </a:extLst>
            </p:cNvPr>
            <p:cNvPicPr>
              <a:picLocks noChangeAspect="1"/>
            </p:cNvPicPr>
            <p:nvPr/>
          </p:nvPicPr>
          <p:blipFill>
            <a:blip r:embed="rId26">
              <a:lum bright="100000" contrast="-70000"/>
              <a:extLst>
                <a:ext uri="{96DAC541-7B7A-43D3-8B79-37D633B846F1}">
                  <asvg:svgBlip xmlns:asvg="http://schemas.microsoft.com/office/drawing/2016/SVG/main" r:embed="rId27"/>
                </a:ext>
              </a:extLst>
            </a:blip>
            <a:stretch>
              <a:fillRect/>
            </a:stretch>
          </p:blipFill>
          <p:spPr>
            <a:xfrm>
              <a:off x="5209124" y="3315454"/>
              <a:ext cx="361185" cy="361185"/>
            </a:xfrm>
            <a:prstGeom prst="rect">
              <a:avLst/>
            </a:prstGeom>
          </p:spPr>
        </p:pic>
        <p:pic>
          <p:nvPicPr>
            <p:cNvPr id="88" name="Picture 87" descr="Icon&#10;&#10;Description automatically generated">
              <a:extLst>
                <a:ext uri="{FF2B5EF4-FFF2-40B4-BE49-F238E27FC236}">
                  <a16:creationId xmlns:a16="http://schemas.microsoft.com/office/drawing/2014/main" id="{E8E73493-41DA-496A-B3C4-7B9A988D5D5D}"/>
                </a:ext>
              </a:extLst>
            </p:cNvPr>
            <p:cNvPicPr>
              <a:picLocks noChangeAspect="1"/>
            </p:cNvPicPr>
            <p:nvPr/>
          </p:nvPicPr>
          <p:blipFill>
            <a:blip r:embed="rId28">
              <a:duotone>
                <a:srgbClr val="EEECE1">
                  <a:shade val="45000"/>
                  <a:satMod val="135000"/>
                </a:srgbClr>
                <a:prstClr val="white"/>
              </a:duotone>
              <a:extLst>
                <a:ext uri="{BEBA8EAE-BF5A-486C-A8C5-ECC9F3942E4B}">
                  <a14:imgProps xmlns:a14="http://schemas.microsoft.com/office/drawing/2010/main">
                    <a14:imgLayer r:embed="rId29">
                      <a14:imgEffect>
                        <a14:saturation sat="0"/>
                      </a14:imgEffect>
                      <a14:imgEffect>
                        <a14:brightnessContrast bright="40000" contrast="40000"/>
                      </a14:imgEffect>
                    </a14:imgLayer>
                  </a14:imgProps>
                </a:ext>
                <a:ext uri="{837473B0-CC2E-450A-ABE3-18F120FF3D39}">
                  <a1611:picAttrSrcUrl xmlns:a1611="http://schemas.microsoft.com/office/drawing/2016/11/main" r:id="rId30"/>
                </a:ext>
              </a:extLst>
            </a:blip>
            <a:stretch>
              <a:fillRect/>
            </a:stretch>
          </p:blipFill>
          <p:spPr>
            <a:xfrm flipH="1">
              <a:off x="6691400" y="3421862"/>
              <a:ext cx="224506" cy="323850"/>
            </a:xfrm>
            <a:prstGeom prst="rect">
              <a:avLst/>
            </a:prstGeom>
          </p:spPr>
        </p:pic>
        <p:pic>
          <p:nvPicPr>
            <p:cNvPr id="89" name="Picture 88" descr="Icon&#10;&#10;Description automatically generated">
              <a:extLst>
                <a:ext uri="{FF2B5EF4-FFF2-40B4-BE49-F238E27FC236}">
                  <a16:creationId xmlns:a16="http://schemas.microsoft.com/office/drawing/2014/main" id="{04EC49A8-6863-4936-9D86-F1EC2394FCDF}"/>
                </a:ext>
              </a:extLst>
            </p:cNvPr>
            <p:cNvPicPr>
              <a:picLocks noChangeAspect="1"/>
            </p:cNvPicPr>
            <p:nvPr/>
          </p:nvPicPr>
          <p:blipFill>
            <a:blip r:embed="rId31">
              <a:duotone>
                <a:srgbClr val="EEECE1">
                  <a:shade val="45000"/>
                  <a:satMod val="135000"/>
                </a:srgbClr>
                <a:prstClr val="white"/>
              </a:duotone>
              <a:extLst>
                <a:ext uri="{BEBA8EAE-BF5A-486C-A8C5-ECC9F3942E4B}">
                  <a14:imgProps xmlns:a14="http://schemas.microsoft.com/office/drawing/2010/main">
                    <a14:imgLayer r:embed="rId32">
                      <a14:imgEffect>
                        <a14:saturation sat="0"/>
                      </a14:imgEffect>
                      <a14:imgEffect>
                        <a14:brightnessContrast bright="100000" contrast="40000"/>
                      </a14:imgEffect>
                    </a14:imgLayer>
                  </a14:imgProps>
                </a:ext>
                <a:ext uri="{837473B0-CC2E-450A-ABE3-18F120FF3D39}">
                  <a1611:picAttrSrcUrl xmlns:a1611="http://schemas.microsoft.com/office/drawing/2016/11/main" r:id="rId33"/>
                </a:ext>
              </a:extLst>
            </a:blip>
            <a:stretch>
              <a:fillRect/>
            </a:stretch>
          </p:blipFill>
          <p:spPr>
            <a:xfrm>
              <a:off x="8036997" y="3476141"/>
              <a:ext cx="374650" cy="254060"/>
            </a:xfrm>
            <a:prstGeom prst="rect">
              <a:avLst/>
            </a:prstGeom>
          </p:spPr>
        </p:pic>
      </p:grpSp>
    </p:spTree>
    <p:extLst>
      <p:ext uri="{BB962C8B-B14F-4D97-AF65-F5344CB8AC3E}">
        <p14:creationId xmlns:p14="http://schemas.microsoft.com/office/powerpoint/2010/main" val="194544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21920" tIns="60960" rIns="121920" bIns="60960" rtlCol="0" anchor="t" anchorCtr="0">
            <a:normAutofit/>
          </a:bodyPr>
          <a:lstStyle/>
          <a:p>
            <a:r>
              <a:rPr lang="en-US" dirty="0" err="1">
                <a:latin typeface="Arial" panose="020B0604020202020204" pitchFamily="34" charset="0"/>
              </a:rPr>
              <a:t>HiFiViral</a:t>
            </a:r>
            <a:r>
              <a:rPr lang="en-US" dirty="0">
                <a:latin typeface="Arial" panose="020B0604020202020204" pitchFamily="34" charset="0"/>
              </a:rPr>
              <a:t> SARS-CoV-2 kit</a:t>
            </a:r>
          </a:p>
        </p:txBody>
      </p:sp>
      <p:sp>
        <p:nvSpPr>
          <p:cNvPr id="20" name="Text Placeholder 19">
            <a:extLst>
              <a:ext uri="{FF2B5EF4-FFF2-40B4-BE49-F238E27FC236}">
                <a16:creationId xmlns:a16="http://schemas.microsoft.com/office/drawing/2014/main" id="{7B61E096-F1CD-FFAB-0728-36B8FDF9730F}"/>
              </a:ext>
            </a:extLst>
          </p:cNvPr>
          <p:cNvSpPr>
            <a:spLocks noGrp="1"/>
          </p:cNvSpPr>
          <p:nvPr>
            <p:ph type="body" sz="quarter" idx="14"/>
          </p:nvPr>
        </p:nvSpPr>
        <p:spPr/>
        <p:txBody>
          <a:bodyPr/>
          <a:lstStyle/>
          <a:p>
            <a:r>
              <a:rPr lang="en-US"/>
              <a:t>Quickly and efficiently scale genomic surveillance by sequencing with an accurate and robust solution that captures all variants</a:t>
            </a:r>
          </a:p>
        </p:txBody>
      </p:sp>
      <p:grpSp>
        <p:nvGrpSpPr>
          <p:cNvPr id="13" name="Group 12">
            <a:extLst>
              <a:ext uri="{FF2B5EF4-FFF2-40B4-BE49-F238E27FC236}">
                <a16:creationId xmlns:a16="http://schemas.microsoft.com/office/drawing/2014/main" id="{06C7C27A-1B3C-44E6-9352-41356379A50B}"/>
              </a:ext>
            </a:extLst>
          </p:cNvPr>
          <p:cNvGrpSpPr/>
          <p:nvPr/>
        </p:nvGrpSpPr>
        <p:grpSpPr>
          <a:xfrm>
            <a:off x="6091732" y="3890029"/>
            <a:ext cx="5490669" cy="2218945"/>
            <a:chOff x="253421" y="2231136"/>
            <a:chExt cx="4118002" cy="1664209"/>
          </a:xfrm>
        </p:grpSpPr>
        <p:pic>
          <p:nvPicPr>
            <p:cNvPr id="15" name="Picture 14">
              <a:extLst>
                <a:ext uri="{FF2B5EF4-FFF2-40B4-BE49-F238E27FC236}">
                  <a16:creationId xmlns:a16="http://schemas.microsoft.com/office/drawing/2014/main" id="{BA81EE44-313B-4C5A-B2F8-AD30963EC03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53421" y="3196117"/>
              <a:ext cx="2532252" cy="699228"/>
            </a:xfrm>
            <a:prstGeom prst="rect">
              <a:avLst/>
            </a:prstGeom>
            <a:ln w="3175">
              <a:solidFill>
                <a:schemeClr val="tx1"/>
              </a:solidFill>
            </a:ln>
            <a:effectLst/>
          </p:spPr>
        </p:pic>
        <p:sp>
          <p:nvSpPr>
            <p:cNvPr id="16" name="Rectangle 15">
              <a:extLst>
                <a:ext uri="{FF2B5EF4-FFF2-40B4-BE49-F238E27FC236}">
                  <a16:creationId xmlns:a16="http://schemas.microsoft.com/office/drawing/2014/main" id="{97F2F7CC-04AB-465A-A077-D004077C342B}"/>
                </a:ext>
              </a:extLst>
            </p:cNvPr>
            <p:cNvSpPr/>
            <p:nvPr/>
          </p:nvSpPr>
          <p:spPr>
            <a:xfrm>
              <a:off x="2032955" y="3433362"/>
              <a:ext cx="441294" cy="4265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28C7214D-8DA0-4F9B-85F5-5E388E683CE6}"/>
                </a:ext>
              </a:extLst>
            </p:cNvPr>
            <p:cNvCxnSpPr>
              <a:cxnSpLocks/>
            </p:cNvCxnSpPr>
            <p:nvPr/>
          </p:nvCxnSpPr>
          <p:spPr>
            <a:xfrm flipH="1">
              <a:off x="2032957" y="2231136"/>
              <a:ext cx="823551" cy="120222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90D58B9-9129-4581-B60A-E43CCA55E4D5}"/>
                </a:ext>
              </a:extLst>
            </p:cNvPr>
            <p:cNvCxnSpPr>
              <a:cxnSpLocks/>
            </p:cNvCxnSpPr>
            <p:nvPr/>
          </p:nvCxnSpPr>
          <p:spPr>
            <a:xfrm flipV="1">
              <a:off x="2471822" y="3525335"/>
              <a:ext cx="1899601" cy="33460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C735E31-57B9-4D69-B4B8-FAA5DB7D53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6508" y="2231136"/>
              <a:ext cx="1514915" cy="1294199"/>
            </a:xfrm>
            <a:prstGeom prst="rect">
              <a:avLst/>
            </a:prstGeom>
            <a:ln w="3175">
              <a:solidFill>
                <a:schemeClr val="tx1"/>
              </a:solidFill>
            </a:ln>
          </p:spPr>
        </p:pic>
      </p:grpSp>
      <p:pic>
        <p:nvPicPr>
          <p:cNvPr id="5" name="Picture 4" descr="Text&#10;&#10;Description automatically generated">
            <a:extLst>
              <a:ext uri="{FF2B5EF4-FFF2-40B4-BE49-F238E27FC236}">
                <a16:creationId xmlns:a16="http://schemas.microsoft.com/office/drawing/2014/main" id="{760E7BF6-5D1D-4917-A9C8-FB5B9183BD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9676" y="1923664"/>
            <a:ext cx="6103137" cy="2106120"/>
          </a:xfrm>
          <a:prstGeom prst="rect">
            <a:avLst/>
          </a:prstGeom>
          <a:ln w="6350">
            <a:noFill/>
          </a:ln>
          <a:effectLst/>
        </p:spPr>
      </p:pic>
      <p:pic>
        <p:nvPicPr>
          <p:cNvPr id="14" name="Graphic 13">
            <a:extLst>
              <a:ext uri="{FF2B5EF4-FFF2-40B4-BE49-F238E27FC236}">
                <a16:creationId xmlns:a16="http://schemas.microsoft.com/office/drawing/2014/main" id="{446D28D1-5492-4CDA-82AE-AAAD25EA4AF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98560" y="1773630"/>
            <a:ext cx="1883841" cy="1814069"/>
          </a:xfrm>
          <a:prstGeom prst="rect">
            <a:avLst/>
          </a:prstGeom>
        </p:spPr>
      </p:pic>
      <p:pic>
        <p:nvPicPr>
          <p:cNvPr id="9" name="Picture 8">
            <a:extLst>
              <a:ext uri="{FF2B5EF4-FFF2-40B4-BE49-F238E27FC236}">
                <a16:creationId xmlns:a16="http://schemas.microsoft.com/office/drawing/2014/main" id="{D767AD2E-5305-6A74-FE18-F98785A429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4000" y="4182404"/>
            <a:ext cx="5658940" cy="1550058"/>
          </a:xfrm>
          <a:prstGeom prst="rect">
            <a:avLst/>
          </a:prstGeom>
        </p:spPr>
      </p:pic>
    </p:spTree>
    <p:custDataLst>
      <p:tags r:id="rId1"/>
    </p:custDataLst>
    <p:extLst>
      <p:ext uri="{BB962C8B-B14F-4D97-AF65-F5344CB8AC3E}">
        <p14:creationId xmlns:p14="http://schemas.microsoft.com/office/powerpoint/2010/main" val="130471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BE940-B7B4-8346-9274-63AA8D6DCB5E}"/>
              </a:ext>
            </a:extLst>
          </p:cNvPr>
          <p:cNvSpPr>
            <a:spLocks noGrp="1"/>
          </p:cNvSpPr>
          <p:nvPr>
            <p:ph type="title"/>
          </p:nvPr>
        </p:nvSpPr>
        <p:spPr/>
        <p:txBody>
          <a:bodyPr>
            <a:normAutofit/>
          </a:bodyPr>
          <a:lstStyle/>
          <a:p>
            <a:pPr lvl="1"/>
            <a:r>
              <a:rPr lang="en-US" sz="2400" b="1" dirty="0">
                <a:latin typeface="+mj-lt"/>
              </a:rPr>
              <a:t>The COVID-19 pandemic has shown everyone the value of complete genomic information for public health decision-making</a:t>
            </a:r>
          </a:p>
        </p:txBody>
      </p:sp>
      <p:sp>
        <p:nvSpPr>
          <p:cNvPr id="9" name="Text Placeholder 8">
            <a:extLst>
              <a:ext uri="{FF2B5EF4-FFF2-40B4-BE49-F238E27FC236}">
                <a16:creationId xmlns:a16="http://schemas.microsoft.com/office/drawing/2014/main" id="{96CB3363-1B8B-EB42-81DB-EDC154FC9770}"/>
              </a:ext>
            </a:extLst>
          </p:cNvPr>
          <p:cNvSpPr>
            <a:spLocks noGrp="1"/>
          </p:cNvSpPr>
          <p:nvPr>
            <p:ph type="body" sz="quarter" idx="13"/>
          </p:nvPr>
        </p:nvSpPr>
        <p:spPr/>
        <p:txBody>
          <a:bodyPr/>
          <a:lstStyle/>
          <a:p>
            <a:r>
              <a:rPr lang="en-US" sz="800" err="1">
                <a:solidFill>
                  <a:schemeClr val="bg1">
                    <a:lumMod val="50000"/>
                  </a:schemeClr>
                </a:solidFill>
              </a:rPr>
              <a:t>Barloy-Hubler</a:t>
            </a:r>
            <a:r>
              <a:rPr lang="en-US" sz="800">
                <a:solidFill>
                  <a:schemeClr val="bg1">
                    <a:lumMod val="50000"/>
                  </a:schemeClr>
                </a:solidFill>
              </a:rPr>
              <a:t> et. al. (2018) Genomic repeats, </a:t>
            </a:r>
            <a:r>
              <a:rPr lang="en-US" sz="800" err="1">
                <a:solidFill>
                  <a:schemeClr val="bg1">
                    <a:lumMod val="50000"/>
                  </a:schemeClr>
                </a:solidFill>
              </a:rPr>
              <a:t>misassembly</a:t>
            </a:r>
            <a:r>
              <a:rPr lang="en-US" sz="800">
                <a:solidFill>
                  <a:schemeClr val="bg1">
                    <a:lumMod val="50000"/>
                  </a:schemeClr>
                </a:solidFill>
              </a:rPr>
              <a:t> and reannotation: a case study with long-read resequencing of </a:t>
            </a:r>
            <a:r>
              <a:rPr lang="en-US" sz="800" err="1">
                <a:solidFill>
                  <a:schemeClr val="bg1">
                    <a:lumMod val="50000"/>
                  </a:schemeClr>
                </a:solidFill>
              </a:rPr>
              <a:t>Porphyromonas</a:t>
            </a:r>
            <a:r>
              <a:rPr lang="en-US" sz="800">
                <a:solidFill>
                  <a:schemeClr val="bg1">
                    <a:lumMod val="50000"/>
                  </a:schemeClr>
                </a:solidFill>
              </a:rPr>
              <a:t> </a:t>
            </a:r>
            <a:r>
              <a:rPr lang="en-US" sz="800" err="1">
                <a:solidFill>
                  <a:schemeClr val="bg1">
                    <a:lumMod val="50000"/>
                  </a:schemeClr>
                </a:solidFill>
              </a:rPr>
              <a:t>gingivalis</a:t>
            </a:r>
            <a:r>
              <a:rPr lang="en-US" sz="800">
                <a:solidFill>
                  <a:schemeClr val="bg1">
                    <a:lumMod val="50000"/>
                  </a:schemeClr>
                </a:solidFill>
              </a:rPr>
              <a:t> reference strains. BMC Genomics. 19:54. </a:t>
            </a:r>
            <a:r>
              <a:rPr lang="en-US" sz="800" err="1">
                <a:solidFill>
                  <a:schemeClr val="bg1">
                    <a:lumMod val="50000"/>
                  </a:schemeClr>
                </a:solidFill>
              </a:rPr>
              <a:t>doi</a:t>
            </a:r>
            <a:r>
              <a:rPr lang="en-US" sz="800">
                <a:solidFill>
                  <a:schemeClr val="bg1">
                    <a:lumMod val="50000"/>
                  </a:schemeClr>
                </a:solidFill>
              </a:rPr>
              <a:t>:</a:t>
            </a:r>
            <a:r>
              <a:rPr lang="en-US" sz="800"/>
              <a:t> </a:t>
            </a:r>
            <a:r>
              <a:rPr lang="en-US" sz="800">
                <a:hlinkClick r:id="rId3"/>
              </a:rPr>
              <a:t>10.1186/s12864-017-4429-4</a:t>
            </a:r>
            <a:endParaRPr lang="en-US" sz="800"/>
          </a:p>
        </p:txBody>
      </p:sp>
      <p:sp>
        <p:nvSpPr>
          <p:cNvPr id="11" name="Content Placeholder 4">
            <a:extLst>
              <a:ext uri="{FF2B5EF4-FFF2-40B4-BE49-F238E27FC236}">
                <a16:creationId xmlns:a16="http://schemas.microsoft.com/office/drawing/2014/main" id="{395595FD-8EFA-9C41-8558-61EEAFC100FE}"/>
              </a:ext>
            </a:extLst>
          </p:cNvPr>
          <p:cNvSpPr>
            <a:spLocks noGrp="1"/>
          </p:cNvSpPr>
          <p:nvPr>
            <p:ph sz="half" idx="1"/>
          </p:nvPr>
        </p:nvSpPr>
        <p:spPr>
          <a:xfrm>
            <a:off x="653626" y="1763645"/>
            <a:ext cx="5245948" cy="2719455"/>
          </a:xfrm>
        </p:spPr>
        <p:txBody>
          <a:bodyPr>
            <a:normAutofit/>
          </a:bodyPr>
          <a:lstStyle/>
          <a:p>
            <a:pPr marL="0" indent="0">
              <a:buNone/>
            </a:pPr>
            <a:r>
              <a:rPr lang="en-US" sz="2400" b="1" dirty="0"/>
              <a:t>Closed bacterial genomes matter</a:t>
            </a:r>
          </a:p>
          <a:p>
            <a:pPr marL="0" indent="0">
              <a:buNone/>
            </a:pPr>
            <a:r>
              <a:rPr lang="en-US" sz="2000" dirty="0"/>
              <a:t> </a:t>
            </a:r>
          </a:p>
          <a:p>
            <a:pPr lvl="1">
              <a:spcBef>
                <a:spcPts val="0"/>
              </a:spcBef>
              <a:spcAft>
                <a:spcPts val="900"/>
              </a:spcAft>
              <a:buClr>
                <a:schemeClr val="accent1"/>
              </a:buClr>
            </a:pPr>
            <a:r>
              <a:rPr lang="en-US" sz="2000" dirty="0"/>
              <a:t>Draft mis-assemblies and truncations compromise gene finding</a:t>
            </a:r>
          </a:p>
          <a:p>
            <a:pPr lvl="1">
              <a:spcBef>
                <a:spcPts val="0"/>
              </a:spcBef>
              <a:spcAft>
                <a:spcPts val="900"/>
              </a:spcAft>
              <a:buClr>
                <a:schemeClr val="accent1"/>
              </a:buClr>
            </a:pPr>
            <a:r>
              <a:rPr lang="en-US" sz="2000" dirty="0"/>
              <a:t>Missing plasmids limit our ability track outbreaks</a:t>
            </a:r>
          </a:p>
          <a:p>
            <a:pPr lvl="1">
              <a:spcBef>
                <a:spcPts val="0"/>
              </a:spcBef>
              <a:spcAft>
                <a:spcPts val="900"/>
              </a:spcAft>
              <a:buClr>
                <a:schemeClr val="accent1"/>
              </a:buClr>
            </a:pPr>
            <a:r>
              <a:rPr lang="en-US" sz="2000" dirty="0"/>
              <a:t>Missing plasmids blind us to gene transfer among bacteria </a:t>
            </a:r>
          </a:p>
        </p:txBody>
      </p:sp>
      <p:graphicFrame>
        <p:nvGraphicFramePr>
          <p:cNvPr id="12" name="Chart 11">
            <a:extLst>
              <a:ext uri="{FF2B5EF4-FFF2-40B4-BE49-F238E27FC236}">
                <a16:creationId xmlns:a16="http://schemas.microsoft.com/office/drawing/2014/main" id="{1FB78CED-69E6-7148-B666-9456A7BED5CE}"/>
              </a:ext>
            </a:extLst>
          </p:cNvPr>
          <p:cNvGraphicFramePr>
            <a:graphicFrameLocks/>
          </p:cNvGraphicFramePr>
          <p:nvPr/>
        </p:nvGraphicFramePr>
        <p:xfrm>
          <a:off x="6486920" y="1763645"/>
          <a:ext cx="4805194" cy="41223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738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14EB83-495E-4CEE-9757-508BE7B94F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3455" y="594280"/>
            <a:ext cx="4965923" cy="4119909"/>
          </a:xfrm>
          <a:prstGeom prst="rect">
            <a:avLst/>
          </a:prstGeom>
        </p:spPr>
      </p:pic>
      <p:sp>
        <p:nvSpPr>
          <p:cNvPr id="7" name="Rectangle 6">
            <a:extLst>
              <a:ext uri="{FF2B5EF4-FFF2-40B4-BE49-F238E27FC236}">
                <a16:creationId xmlns:a16="http://schemas.microsoft.com/office/drawing/2014/main" id="{FF2E6B49-2C4F-4B46-889F-FDBB6AE5097F}"/>
              </a:ext>
            </a:extLst>
          </p:cNvPr>
          <p:cNvSpPr/>
          <p:nvPr/>
        </p:nvSpPr>
        <p:spPr>
          <a:xfrm>
            <a:off x="0" y="5834051"/>
            <a:ext cx="12192000" cy="10239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3F1476B7-E91C-422A-84D9-A732B16AB239}"/>
              </a:ext>
            </a:extLst>
          </p:cNvPr>
          <p:cNvSpPr>
            <a:spLocks noGrp="1"/>
          </p:cNvSpPr>
          <p:nvPr>
            <p:ph type="title"/>
          </p:nvPr>
        </p:nvSpPr>
        <p:spPr/>
        <p:txBody>
          <a:bodyPr/>
          <a:lstStyle/>
          <a:p>
            <a:r>
              <a:rPr lang="en-US"/>
              <a:t>Antimicrobial resistance (AMR) </a:t>
            </a:r>
          </a:p>
        </p:txBody>
      </p:sp>
      <p:sp>
        <p:nvSpPr>
          <p:cNvPr id="6" name="Text Placeholder 5">
            <a:extLst>
              <a:ext uri="{FF2B5EF4-FFF2-40B4-BE49-F238E27FC236}">
                <a16:creationId xmlns:a16="http://schemas.microsoft.com/office/drawing/2014/main" id="{C1B47298-F3FB-491D-913F-C5AE4E254F48}"/>
              </a:ext>
            </a:extLst>
          </p:cNvPr>
          <p:cNvSpPr>
            <a:spLocks noGrp="1"/>
          </p:cNvSpPr>
          <p:nvPr>
            <p:ph type="body" sz="quarter" idx="13"/>
          </p:nvPr>
        </p:nvSpPr>
        <p:spPr>
          <a:xfrm>
            <a:off x="41398" y="6379532"/>
            <a:ext cx="8229600" cy="401954"/>
          </a:xfrm>
        </p:spPr>
        <p:txBody>
          <a:bodyPr/>
          <a:lstStyle/>
          <a:p>
            <a:r>
              <a:rPr lang="en-US" dirty="0"/>
              <a:t>Significant threat to human and animal health</a:t>
            </a:r>
          </a:p>
        </p:txBody>
      </p:sp>
      <p:sp>
        <p:nvSpPr>
          <p:cNvPr id="4" name="TextBox 3">
            <a:extLst>
              <a:ext uri="{FF2B5EF4-FFF2-40B4-BE49-F238E27FC236}">
                <a16:creationId xmlns:a16="http://schemas.microsoft.com/office/drawing/2014/main" id="{10BE9110-47C1-41D5-A388-CEDD287499F5}"/>
              </a:ext>
            </a:extLst>
          </p:cNvPr>
          <p:cNvSpPr txBox="1"/>
          <p:nvPr/>
        </p:nvSpPr>
        <p:spPr>
          <a:xfrm>
            <a:off x="457200" y="1152156"/>
            <a:ext cx="6139039" cy="1219200"/>
          </a:xfrm>
          <a:prstGeom prst="rect">
            <a:avLst/>
          </a:prstGeom>
        </p:spPr>
        <p:txBody>
          <a:bodyPr vert="horz" wrap="square" lIns="0" tIns="60960" rIns="121920" bIns="60960" rtlCol="0">
            <a:noAutofit/>
          </a:bodyPr>
          <a:lstStyle/>
          <a:p>
            <a:pPr marL="380990" marR="0" lvl="0" indent="-380990" algn="l" defTabSz="457200" rtl="0" eaLnBrk="1" fontAlgn="auto" latinLnBrk="0" hangingPunct="1">
              <a:lnSpc>
                <a:spcPct val="100000"/>
              </a:lnSpc>
              <a:spcBef>
                <a:spcPts val="0"/>
              </a:spcBef>
              <a:spcAft>
                <a:spcPts val="1333"/>
              </a:spcAft>
              <a:buClr>
                <a:srgbClr val="009CA2"/>
              </a:buClr>
              <a:buSzPct val="150000"/>
              <a:buFont typeface="Arial" panose="020B0604020202020204" pitchFamily="34" charset="0"/>
              <a:buChar char="•"/>
              <a:tabLst/>
              <a:defRPr/>
            </a:pPr>
            <a:r>
              <a:rPr kumimoji="0" lang="en-US" sz="1867" b="0" i="0" u="none" strike="noStrike" kern="1200" cap="none" spc="0" normalizeH="0" baseline="0" noProof="0" dirty="0">
                <a:ln>
                  <a:noFill/>
                </a:ln>
                <a:solidFill>
                  <a:srgbClr val="303441"/>
                </a:solidFill>
                <a:effectLst/>
                <a:uLnTx/>
                <a:uFillTx/>
                <a:latin typeface="Arial" panose="020B0604020202020204"/>
                <a:ea typeface="+mn-ea"/>
                <a:cs typeface="+mn-cs"/>
              </a:rPr>
              <a:t>Antimicrobial resistance is a global health concern</a:t>
            </a:r>
          </a:p>
          <a:p>
            <a:pPr marL="380990" marR="0" lvl="0" indent="-380990" algn="l" defTabSz="457200" rtl="0" eaLnBrk="1" fontAlgn="auto" latinLnBrk="0" hangingPunct="1">
              <a:lnSpc>
                <a:spcPct val="100000"/>
              </a:lnSpc>
              <a:spcBef>
                <a:spcPts val="0"/>
              </a:spcBef>
              <a:spcAft>
                <a:spcPts val="1333"/>
              </a:spcAft>
              <a:buClr>
                <a:srgbClr val="009CA2"/>
              </a:buClr>
              <a:buSzPct val="150000"/>
              <a:buFont typeface="Arial" panose="020B0604020202020204" pitchFamily="34" charset="0"/>
              <a:buChar char="•"/>
              <a:tabLst/>
              <a:defRPr/>
            </a:pPr>
            <a:r>
              <a:rPr kumimoji="0" lang="en-US" sz="1867" b="0" i="0" u="none" strike="noStrike" kern="1200" cap="none" spc="0" normalizeH="0" baseline="0" noProof="0" dirty="0">
                <a:ln>
                  <a:noFill/>
                </a:ln>
                <a:solidFill>
                  <a:srgbClr val="303441"/>
                </a:solidFill>
                <a:effectLst/>
                <a:uLnTx/>
                <a:uFillTx/>
                <a:latin typeface="Arial" panose="020B0604020202020204"/>
                <a:ea typeface="+mn-ea"/>
                <a:cs typeface="+mn-cs"/>
              </a:rPr>
              <a:t>By 2050, estimated deaths associated with AMR will rise to 10 million, exceeding cancer</a:t>
            </a:r>
          </a:p>
          <a:p>
            <a:pPr marL="380990" marR="0" lvl="0" indent="-380990" algn="l" defTabSz="457200" rtl="0" eaLnBrk="1" fontAlgn="auto" latinLnBrk="0" hangingPunct="1">
              <a:lnSpc>
                <a:spcPct val="100000"/>
              </a:lnSpc>
              <a:spcBef>
                <a:spcPts val="0"/>
              </a:spcBef>
              <a:spcAft>
                <a:spcPts val="1333"/>
              </a:spcAft>
              <a:buClr>
                <a:srgbClr val="009CA2"/>
              </a:buClr>
              <a:buSzPct val="150000"/>
              <a:buFont typeface="Arial" panose="020B0604020202020204" pitchFamily="34" charset="0"/>
              <a:buChar char="•"/>
              <a:tabLst/>
              <a:defRPr/>
            </a:pPr>
            <a:r>
              <a:rPr kumimoji="0" lang="en-US" sz="1867" b="0" i="0" u="none" strike="noStrike" kern="1200" cap="none" spc="0" normalizeH="0" baseline="0" noProof="0" dirty="0">
                <a:ln>
                  <a:noFill/>
                </a:ln>
                <a:solidFill>
                  <a:srgbClr val="303441"/>
                </a:solidFill>
                <a:effectLst/>
                <a:uLnTx/>
                <a:uFillTx/>
                <a:latin typeface="Arial" panose="020B0604020202020204"/>
                <a:ea typeface="+mn-ea"/>
                <a:cs typeface="+mn-cs"/>
              </a:rPr>
              <a:t>In the US, AMR causes 2 million infections per year costing the healthcare system more than $20 billion</a:t>
            </a:r>
          </a:p>
          <a:p>
            <a:pPr marL="380990" marR="0" lvl="0" indent="-380990" algn="l" defTabSz="457200" rtl="0" eaLnBrk="1" fontAlgn="auto" latinLnBrk="0" hangingPunct="1">
              <a:lnSpc>
                <a:spcPct val="100000"/>
              </a:lnSpc>
              <a:spcBef>
                <a:spcPts val="0"/>
              </a:spcBef>
              <a:spcAft>
                <a:spcPts val="1333"/>
              </a:spcAft>
              <a:buClr>
                <a:srgbClr val="009CA2"/>
              </a:buClr>
              <a:buSzPct val="150000"/>
              <a:buFont typeface="Arial" panose="020B0604020202020204" pitchFamily="34" charset="0"/>
              <a:buChar char="•"/>
              <a:tabLst/>
              <a:defRPr/>
            </a:pPr>
            <a:r>
              <a:rPr kumimoji="0" lang="en-US" sz="1867" b="0" i="0" u="none" strike="noStrike" kern="1200" cap="none" spc="0" normalizeH="0" baseline="0" noProof="0" dirty="0">
                <a:ln>
                  <a:noFill/>
                </a:ln>
                <a:solidFill>
                  <a:srgbClr val="303441"/>
                </a:solidFill>
                <a:effectLst/>
                <a:uLnTx/>
                <a:uFillTx/>
                <a:latin typeface="Arial" panose="020B0604020202020204"/>
                <a:ea typeface="+mn-ea"/>
                <a:cs typeface="+mn-cs"/>
              </a:rPr>
              <a:t>International and national plans in place to combat antibiotic resistant bacteria</a:t>
            </a:r>
          </a:p>
          <a:p>
            <a:pPr marL="0" marR="0" lvl="0" indent="0" algn="l" defTabSz="457200" rtl="0" eaLnBrk="1" fontAlgn="auto" latinLnBrk="0" hangingPunct="1">
              <a:lnSpc>
                <a:spcPct val="150000"/>
              </a:lnSpc>
              <a:spcBef>
                <a:spcPts val="0"/>
              </a:spcBef>
              <a:spcAft>
                <a:spcPts val="1333"/>
              </a:spcAft>
              <a:buClr>
                <a:srgbClr val="009CA2"/>
              </a:buClr>
              <a:buSzPct val="150000"/>
              <a:buFontTx/>
              <a:buNone/>
              <a:tabLst/>
              <a:defRPr/>
            </a:pPr>
            <a:endParaRPr kumimoji="0" lang="en-US" sz="2133" b="0" i="0" u="none" strike="noStrike" kern="1200" cap="none" spc="0" normalizeH="0" baseline="0" noProof="0" dirty="0">
              <a:ln>
                <a:noFill/>
              </a:ln>
              <a:solidFill>
                <a:srgbClr val="303441"/>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2A56FD5-D670-475B-AF6B-0BBC782D2843}"/>
              </a:ext>
            </a:extLst>
          </p:cNvPr>
          <p:cNvSpPr txBox="1"/>
          <p:nvPr/>
        </p:nvSpPr>
        <p:spPr>
          <a:xfrm>
            <a:off x="387597" y="5956176"/>
            <a:ext cx="11416807" cy="74879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Arial" panose="020B0604020202020204"/>
                <a:ea typeface="+mn-ea"/>
                <a:cs typeface="+mn-cs"/>
              </a:rPr>
              <a:t>PacBio sequencing can identify strain characteristics, AMR genes, and mobile vectors mediating spread all from a single cell</a:t>
            </a:r>
          </a:p>
        </p:txBody>
      </p:sp>
      <p:sp>
        <p:nvSpPr>
          <p:cNvPr id="11" name="TextBox 10">
            <a:extLst>
              <a:ext uri="{FF2B5EF4-FFF2-40B4-BE49-F238E27FC236}">
                <a16:creationId xmlns:a16="http://schemas.microsoft.com/office/drawing/2014/main" id="{0102DB47-47B1-47D8-BB48-907507A04AE1}"/>
              </a:ext>
            </a:extLst>
          </p:cNvPr>
          <p:cNvSpPr txBox="1"/>
          <p:nvPr/>
        </p:nvSpPr>
        <p:spPr>
          <a:xfrm>
            <a:off x="7386491" y="5104771"/>
            <a:ext cx="609600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C1C1C"/>
                </a:solidFill>
                <a:effectLst/>
                <a:uLnTx/>
                <a:uFillTx/>
                <a:latin typeface="Work Sans"/>
                <a:ea typeface="+mn-ea"/>
                <a:cs typeface="+mn-cs"/>
              </a:rPr>
              <a:t>Source: Review on Antimicrobial Resistance</a:t>
            </a:r>
            <a:endParaRPr kumimoji="0" lang="en-US" sz="1200" b="0" i="0" u="none" strike="noStrike" kern="1200" cap="none" spc="0" normalizeH="0" baseline="0" noProof="0" dirty="0">
              <a:ln>
                <a:noFill/>
              </a:ln>
              <a:solidFill>
                <a:srgbClr val="30344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26157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5CEDC0-EAC7-7846-BD63-AAC4833FD7D0}"/>
              </a:ext>
            </a:extLst>
          </p:cNvPr>
          <p:cNvSpPr>
            <a:spLocks noGrp="1"/>
          </p:cNvSpPr>
          <p:nvPr>
            <p:ph type="title"/>
          </p:nvPr>
        </p:nvSpPr>
        <p:spPr>
          <a:xfrm>
            <a:off x="304800" y="226540"/>
            <a:ext cx="11277600" cy="798126"/>
          </a:xfrm>
        </p:spPr>
        <p:txBody>
          <a:bodyPr/>
          <a:lstStyle/>
          <a:p>
            <a:r>
              <a:rPr lang="en-US">
                <a:solidFill>
                  <a:schemeClr val="accent6">
                    <a:lumMod val="50000"/>
                  </a:schemeClr>
                </a:solidFill>
              </a:rPr>
              <a:t>HiFi Microbe delivers a FAR superior result than short reads</a:t>
            </a:r>
          </a:p>
        </p:txBody>
      </p:sp>
      <p:sp>
        <p:nvSpPr>
          <p:cNvPr id="6" name="Content Placeholder 5">
            <a:extLst>
              <a:ext uri="{FF2B5EF4-FFF2-40B4-BE49-F238E27FC236}">
                <a16:creationId xmlns:a16="http://schemas.microsoft.com/office/drawing/2014/main" id="{88CA0CB3-8F34-0B4C-B563-CEBB380BE9AD}"/>
              </a:ext>
            </a:extLst>
          </p:cNvPr>
          <p:cNvSpPr>
            <a:spLocks noGrp="1"/>
          </p:cNvSpPr>
          <p:nvPr>
            <p:ph idx="1"/>
          </p:nvPr>
        </p:nvSpPr>
        <p:spPr>
          <a:xfrm>
            <a:off x="584200" y="5329459"/>
            <a:ext cx="11277599" cy="1043098"/>
          </a:xfrm>
        </p:spPr>
        <p:txBody>
          <a:bodyPr>
            <a:normAutofit/>
          </a:bodyPr>
          <a:lstStyle/>
          <a:p>
            <a:pPr lvl="1">
              <a:spcAft>
                <a:spcPts val="800"/>
              </a:spcAft>
              <a:buClr>
                <a:schemeClr val="accent1"/>
              </a:buClr>
              <a:buSzPct val="150000"/>
            </a:pPr>
            <a:r>
              <a:rPr lang="en-US" sz="1800"/>
              <a:t>96 SMRTbell libraries were made from 24 distinct bacteria relevant to food safety, HAI, and infectious disease, encompassing a range of GC content, genome size and complexity.</a:t>
            </a:r>
          </a:p>
          <a:p>
            <a:pPr lvl="1">
              <a:spcAft>
                <a:spcPts val="800"/>
              </a:spcAft>
              <a:buClr>
                <a:schemeClr val="accent1"/>
              </a:buClr>
              <a:buSzPct val="150000"/>
            </a:pPr>
            <a:r>
              <a:rPr lang="en-US" sz="1800"/>
              <a:t>Without any manual curation, nearly all the assemblies yield closed chromosomes</a:t>
            </a:r>
          </a:p>
        </p:txBody>
      </p:sp>
      <p:sp>
        <p:nvSpPr>
          <p:cNvPr id="9" name="TextBox 8">
            <a:extLst>
              <a:ext uri="{FF2B5EF4-FFF2-40B4-BE49-F238E27FC236}">
                <a16:creationId xmlns:a16="http://schemas.microsoft.com/office/drawing/2014/main" id="{149C2979-81C7-7146-A0EC-38B5E7253200}"/>
              </a:ext>
            </a:extLst>
          </p:cNvPr>
          <p:cNvSpPr txBox="1"/>
          <p:nvPr/>
        </p:nvSpPr>
        <p:spPr>
          <a:xfrm>
            <a:off x="1941285" y="5221194"/>
            <a:ext cx="11348937" cy="909197"/>
          </a:xfrm>
          <a:prstGeom prst="rect">
            <a:avLst/>
          </a:prstGeom>
        </p:spPr>
        <p:txBody>
          <a:bodyPr vert="horz" wrap="square" lIns="0" tIns="60960" rIns="121920" bIns="60960" rtlCol="0">
            <a:noAutofit/>
          </a:bodyPr>
          <a:lstStyle/>
          <a:p>
            <a:pPr marL="0" marR="0" lvl="0" indent="0" algn="l" defTabSz="457200" rtl="0" eaLnBrk="1" fontAlgn="auto" latinLnBrk="0" hangingPunct="1">
              <a:lnSpc>
                <a:spcPct val="100000"/>
              </a:lnSpc>
              <a:spcBef>
                <a:spcPts val="0"/>
              </a:spcBef>
              <a:spcAft>
                <a:spcPts val="800"/>
              </a:spcAft>
              <a:buClr>
                <a:srgbClr val="009CA2"/>
              </a:buClr>
              <a:buSzPct val="150000"/>
              <a:buFontTx/>
              <a:buNone/>
              <a:tabLst/>
              <a:defRPr/>
            </a:pPr>
            <a:endParaRPr kumimoji="0" lang="en-US" sz="1867" b="0" i="0" u="none" strike="noStrike" kern="1200" cap="none" spc="0" normalizeH="0" baseline="0" noProof="0">
              <a:ln>
                <a:noFill/>
              </a:ln>
              <a:solidFill>
                <a:srgbClr val="303441"/>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85ACB281-4ECF-944F-9B29-67B5305EE6B9}"/>
              </a:ext>
            </a:extLst>
          </p:cNvPr>
          <p:cNvPicPr>
            <a:picLocks noChangeAspect="1"/>
          </p:cNvPicPr>
          <p:nvPr/>
        </p:nvPicPr>
        <p:blipFill rotWithShape="1">
          <a:blip r:embed="rId3"/>
          <a:srcRect r="7500"/>
          <a:stretch/>
        </p:blipFill>
        <p:spPr>
          <a:xfrm>
            <a:off x="-4645" y="826060"/>
            <a:ext cx="11277600" cy="4428172"/>
          </a:xfrm>
          <a:prstGeom prst="rect">
            <a:avLst/>
          </a:prstGeom>
        </p:spPr>
      </p:pic>
      <p:sp>
        <p:nvSpPr>
          <p:cNvPr id="7" name="Rectangle 6">
            <a:extLst>
              <a:ext uri="{FF2B5EF4-FFF2-40B4-BE49-F238E27FC236}">
                <a16:creationId xmlns:a16="http://schemas.microsoft.com/office/drawing/2014/main" id="{945A27F1-1953-4B10-B48C-35D32F21B85A}"/>
              </a:ext>
            </a:extLst>
          </p:cNvPr>
          <p:cNvSpPr/>
          <p:nvPr/>
        </p:nvSpPr>
        <p:spPr>
          <a:xfrm>
            <a:off x="9715500" y="1201076"/>
            <a:ext cx="1557455" cy="316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E4FDD42C-1DFF-44AA-B23F-76F22B622123}"/>
              </a:ext>
            </a:extLst>
          </p:cNvPr>
          <p:cNvPicPr>
            <a:picLocks noChangeAspect="1"/>
          </p:cNvPicPr>
          <p:nvPr/>
        </p:nvPicPr>
        <p:blipFill>
          <a:blip r:embed="rId4"/>
          <a:stretch>
            <a:fillRect/>
          </a:stretch>
        </p:blipFill>
        <p:spPr>
          <a:xfrm>
            <a:off x="9095581" y="1276303"/>
            <a:ext cx="1693862" cy="402692"/>
          </a:xfrm>
          <a:prstGeom prst="rect">
            <a:avLst/>
          </a:prstGeom>
        </p:spPr>
      </p:pic>
    </p:spTree>
    <p:extLst>
      <p:ext uri="{BB962C8B-B14F-4D97-AF65-F5344CB8AC3E}">
        <p14:creationId xmlns:p14="http://schemas.microsoft.com/office/powerpoint/2010/main" val="179873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ED0916-8D0E-7B4B-AFF3-D865C7F99A06}"/>
              </a:ext>
            </a:extLst>
          </p:cNvPr>
          <p:cNvSpPr>
            <a:spLocks noGrp="1"/>
          </p:cNvSpPr>
          <p:nvPr>
            <p:ph type="title"/>
          </p:nvPr>
        </p:nvSpPr>
        <p:spPr>
          <a:xfrm>
            <a:off x="457200" y="194972"/>
            <a:ext cx="11277600" cy="798126"/>
          </a:xfrm>
        </p:spPr>
        <p:txBody>
          <a:bodyPr>
            <a:normAutofit/>
          </a:bodyPr>
          <a:lstStyle/>
          <a:p>
            <a:r>
              <a:rPr lang="en-US" sz="2800">
                <a:solidFill>
                  <a:schemeClr val="accent6">
                    <a:lumMod val="50000"/>
                  </a:schemeClr>
                </a:solidFill>
              </a:rPr>
              <a:t>HiFi Microbe genomes are THE gold standard for accuracy!</a:t>
            </a:r>
          </a:p>
        </p:txBody>
      </p:sp>
      <p:sp>
        <p:nvSpPr>
          <p:cNvPr id="7" name="TextBox 6">
            <a:extLst>
              <a:ext uri="{FF2B5EF4-FFF2-40B4-BE49-F238E27FC236}">
                <a16:creationId xmlns:a16="http://schemas.microsoft.com/office/drawing/2014/main" id="{74735321-5990-9342-AF75-A3FB0B72405B}"/>
              </a:ext>
            </a:extLst>
          </p:cNvPr>
          <p:cNvSpPr txBox="1"/>
          <p:nvPr/>
        </p:nvSpPr>
        <p:spPr>
          <a:xfrm>
            <a:off x="8833491" y="2216167"/>
            <a:ext cx="3088664" cy="1748541"/>
          </a:xfrm>
          <a:prstGeom prst="rect">
            <a:avLst/>
          </a:prstGeom>
        </p:spPr>
        <p:txBody>
          <a:bodyPr vert="horz" wrap="square" lIns="0" tIns="60960" rIns="121920" bIns="60960" rtlCol="0">
            <a:noAutofit/>
          </a:bodyPr>
          <a:lstStyle/>
          <a:p>
            <a:pPr marL="342900" marR="0" lvl="0" indent="-342900" algn="l" defTabSz="457200" rtl="0" eaLnBrk="1" fontAlgn="auto" latinLnBrk="0" hangingPunct="1">
              <a:lnSpc>
                <a:spcPct val="100000"/>
              </a:lnSpc>
              <a:spcBef>
                <a:spcPts val="0"/>
              </a:spcBef>
              <a:spcAft>
                <a:spcPts val="800"/>
              </a:spcAft>
              <a:buClr>
                <a:srgbClr val="009CA2"/>
              </a:buClr>
              <a:buSzPct val="150000"/>
              <a:buFont typeface="Arial" panose="020B0604020202020204" pitchFamily="34" charset="0"/>
              <a:buChar char="•"/>
              <a:tabLst/>
              <a:defRPr/>
            </a:pPr>
            <a:r>
              <a:rPr kumimoji="0" lang="en-US" sz="2133" b="0" i="0" u="none" strike="noStrike" kern="1200" cap="none" spc="0" normalizeH="0" baseline="0" noProof="0" dirty="0">
                <a:ln>
                  <a:noFill/>
                </a:ln>
                <a:solidFill>
                  <a:srgbClr val="303441"/>
                </a:solidFill>
                <a:effectLst/>
                <a:uLnTx/>
                <a:uFillTx/>
                <a:latin typeface="Arial" panose="020B0604020202020204"/>
                <a:ea typeface="+mn-ea"/>
                <a:cs typeface="+mn-cs"/>
              </a:rPr>
              <a:t>Accuracy of representative examples from the previous 96-plex sequencing run</a:t>
            </a:r>
          </a:p>
        </p:txBody>
      </p:sp>
      <p:pic>
        <p:nvPicPr>
          <p:cNvPr id="2" name="Picture 1">
            <a:extLst>
              <a:ext uri="{FF2B5EF4-FFF2-40B4-BE49-F238E27FC236}">
                <a16:creationId xmlns:a16="http://schemas.microsoft.com/office/drawing/2014/main" id="{6D2F620A-4FBE-DD41-9973-7462F67BBF0A}"/>
              </a:ext>
            </a:extLst>
          </p:cNvPr>
          <p:cNvPicPr>
            <a:picLocks noChangeAspect="1"/>
          </p:cNvPicPr>
          <p:nvPr/>
        </p:nvPicPr>
        <p:blipFill>
          <a:blip r:embed="rId3"/>
          <a:stretch>
            <a:fillRect/>
          </a:stretch>
        </p:blipFill>
        <p:spPr>
          <a:xfrm>
            <a:off x="600056" y="777578"/>
            <a:ext cx="7922511" cy="5302843"/>
          </a:xfrm>
          <a:prstGeom prst="rect">
            <a:avLst/>
          </a:prstGeom>
        </p:spPr>
      </p:pic>
    </p:spTree>
    <p:extLst>
      <p:ext uri="{BB962C8B-B14F-4D97-AF65-F5344CB8AC3E}">
        <p14:creationId xmlns:p14="http://schemas.microsoft.com/office/powerpoint/2010/main" val="32524541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9.7"/>
</p:tagLst>
</file>

<file path=ppt/theme/theme1.xml><?xml version="1.0" encoding="utf-8"?>
<a:theme xmlns:a="http://schemas.openxmlformats.org/drawingml/2006/main" name="Content">
  <a:themeElements>
    <a:clrScheme name="Custom 2">
      <a:dk1>
        <a:srgbClr val="303441"/>
      </a:dk1>
      <a:lt1>
        <a:srgbClr val="FFFFFF"/>
      </a:lt1>
      <a:dk2>
        <a:srgbClr val="676F7F"/>
      </a:dk2>
      <a:lt2>
        <a:srgbClr val="DF1995"/>
      </a:lt2>
      <a:accent1>
        <a:srgbClr val="009CA2"/>
      </a:accent1>
      <a:accent2>
        <a:srgbClr val="5F249F"/>
      </a:accent2>
      <a:accent3>
        <a:srgbClr val="1383C6"/>
      </a:accent3>
      <a:accent4>
        <a:srgbClr val="009D4E"/>
      </a:accent4>
      <a:accent5>
        <a:srgbClr val="E1692C"/>
      </a:accent5>
      <a:accent6>
        <a:srgbClr val="9BA7BA"/>
      </a:accent6>
      <a:hlink>
        <a:srgbClr val="1383C6"/>
      </a:hlink>
      <a:folHlink>
        <a:srgbClr val="9BA7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DA21BB2-D14D-A544-B8AF-8ECA373011B8}" vid="{6ECDCC54-F63F-C746-94CC-F52CE37CE78F}"/>
    </a:ext>
  </a:extLst>
</a:theme>
</file>

<file path=ppt/theme/theme2.xml><?xml version="1.0" encoding="utf-8"?>
<a:theme xmlns:a="http://schemas.openxmlformats.org/drawingml/2006/main" name="Cover">
  <a:themeElements>
    <a:clrScheme name="Custom 2">
      <a:dk1>
        <a:srgbClr val="303441"/>
      </a:dk1>
      <a:lt1>
        <a:srgbClr val="FFFFFF"/>
      </a:lt1>
      <a:dk2>
        <a:srgbClr val="676F7F"/>
      </a:dk2>
      <a:lt2>
        <a:srgbClr val="DF1995"/>
      </a:lt2>
      <a:accent1>
        <a:srgbClr val="009CA2"/>
      </a:accent1>
      <a:accent2>
        <a:srgbClr val="5F249F"/>
      </a:accent2>
      <a:accent3>
        <a:srgbClr val="1383C6"/>
      </a:accent3>
      <a:accent4>
        <a:srgbClr val="009D4E"/>
      </a:accent4>
      <a:accent5>
        <a:srgbClr val="E1692C"/>
      </a:accent5>
      <a:accent6>
        <a:srgbClr val="9BA7BA"/>
      </a:accent6>
      <a:hlink>
        <a:srgbClr val="1383C6"/>
      </a:hlink>
      <a:folHlink>
        <a:srgbClr val="9BA7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4DA21BB2-D14D-A544-B8AF-8ECA373011B8}" vid="{992A0350-DE7E-8349-8EDC-E77AD14104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41B2776-1761-4D58-96C4-AB49BF0F58D7}"/>
</file>

<file path=customXml/itemProps2.xml><?xml version="1.0" encoding="utf-8"?>
<ds:datastoreItem xmlns:ds="http://schemas.openxmlformats.org/officeDocument/2006/customXml" ds:itemID="{89B1ABF4-F197-4CA0-8185-5BE9D26C1781}"/>
</file>

<file path=customXml/itemProps3.xml><?xml version="1.0" encoding="utf-8"?>
<ds:datastoreItem xmlns:ds="http://schemas.openxmlformats.org/officeDocument/2006/customXml" ds:itemID="{91CA036D-3EB6-40E9-998B-7C7D71B7BEE3}"/>
</file>

<file path=docProps/app.xml><?xml version="1.0" encoding="utf-8"?>
<Properties xmlns="http://schemas.openxmlformats.org/officeDocument/2006/extended-properties" xmlns:vt="http://schemas.openxmlformats.org/officeDocument/2006/docPropsVTypes">
  <TotalTime>39039</TotalTime>
  <Words>1893</Words>
  <Application>Microsoft Office PowerPoint</Application>
  <PresentationFormat>Widescreen</PresentationFormat>
  <Paragraphs>137</Paragraphs>
  <Slides>13</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-apple-system</vt:lpstr>
      <vt:lpstr>Arial</vt:lpstr>
      <vt:lpstr>Calibri</vt:lpstr>
      <vt:lpstr>Calibri Light</vt:lpstr>
      <vt:lpstr>Enzo Offc Bold</vt:lpstr>
      <vt:lpstr>Proxima Nova Extrabold</vt:lpstr>
      <vt:lpstr>Wingdings</vt:lpstr>
      <vt:lpstr>Work Sans</vt:lpstr>
      <vt:lpstr>Content</vt:lpstr>
      <vt:lpstr>Cover</vt:lpstr>
      <vt:lpstr>HiFi Sequencing for Highly Accurate Microbial Genomics</vt:lpstr>
      <vt:lpstr>The HiFi Advantage</vt:lpstr>
      <vt:lpstr>The Sequel IIe system is a powerful tool for understanding microbial genomics</vt:lpstr>
      <vt:lpstr>PacBio Sequencing is a vital part of major global infectious disease programs </vt:lpstr>
      <vt:lpstr>HiFiViral SARS-CoV-2 kit</vt:lpstr>
      <vt:lpstr>The COVID-19 pandemic has shown everyone the value of complete genomic information for public health decision-making</vt:lpstr>
      <vt:lpstr>Antimicrobial resistance (AMR) </vt:lpstr>
      <vt:lpstr>HiFi Microbe delivers a FAR superior result than short reads</vt:lpstr>
      <vt:lpstr>HiFi Microbe genomes are THE gold standard for accuracy!</vt:lpstr>
      <vt:lpstr>PowerPoint Presentation</vt:lpstr>
      <vt:lpstr>PacBio HiFi sequencing is setting a new gold standard in  16S and metagenomics</vt:lpstr>
      <vt:lpstr>HiFi is the best technology for metagenomics and microbiome studies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Lyndsey Lam</dc:creator>
  <cp:lastModifiedBy>Inna Dzekunova</cp:lastModifiedBy>
  <cp:revision>32</cp:revision>
  <dcterms:created xsi:type="dcterms:W3CDTF">2022-07-12T02:14:24Z</dcterms:created>
  <dcterms:modified xsi:type="dcterms:W3CDTF">2022-09-20T16:12:52Z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