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74" r:id="rId3"/>
    <p:sldId id="349" r:id="rId4"/>
    <p:sldId id="258" r:id="rId5"/>
    <p:sldId id="259" r:id="rId6"/>
    <p:sldId id="354" r:id="rId7"/>
    <p:sldId id="355" r:id="rId8"/>
    <p:sldId id="260" r:id="rId9"/>
    <p:sldId id="346" r:id="rId10"/>
    <p:sldId id="343" r:id="rId11"/>
    <p:sldId id="344" r:id="rId12"/>
    <p:sldId id="345" r:id="rId13"/>
    <p:sldId id="352" r:id="rId14"/>
    <p:sldId id="347" r:id="rId15"/>
    <p:sldId id="375" r:id="rId16"/>
    <p:sldId id="350" r:id="rId17"/>
    <p:sldId id="351" r:id="rId18"/>
    <p:sldId id="353" r:id="rId19"/>
    <p:sldId id="34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05"/>
    <p:restoredTop sz="94694"/>
  </p:normalViewPr>
  <p:slideViewPr>
    <p:cSldViewPr snapToGrid="0">
      <p:cViewPr varScale="1">
        <p:scale>
          <a:sx n="103" d="100"/>
          <a:sy n="103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CF639-45E1-F348-8FDF-CDF37FB544CB}" type="datetimeFigureOut"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A2949-10FE-BB4A-9AFD-371FCA5D398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7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>
                <a:effectLst/>
                <a:latin typeface="Arial" panose="020B0604020202020204" pitchFamily="34" charset="0"/>
              </a:rPr>
              <a:t>https://doi.org/10.1128/CMR.00135-18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" panose="020B0604020202020204" pitchFamily="34" charset="0"/>
              </a:rPr>
              <a:t>217 studies between 1995 and 2018 reviewed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>
                <a:effectLst/>
                <a:latin typeface="Arial" panose="020B0604020202020204" pitchFamily="34" charset="0"/>
              </a:rPr>
              <a:t>Found 215 STs total, but summary is in chart on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Summary proportions were calculated across multiple, diverse studies,including very different study populations, multiple specimen types, and clinical outcomes and should notbe interpreted as population-level estimates of an individual ST’s contribution to the global burden ofinfection.</a:t>
            </a:r>
            <a:br>
              <a:rPr lang="en-US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US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7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3,217 blood isolates from patients &gt;60 yrs, across 5 surveillance studies in Europe, North America, Asia-Pacific, South America, between 2011-2017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74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Yellow, one of the top 10 ExPECs.  In green, another ST identified in other studies as a common strain circulating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23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Yellow, one of the top 10 ExPECs.  In green, another ST identified in other studies as a common strain circulating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72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https://doi.org/10.1128/aem.00664-22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403 fecal isolates from healthy people in France, 1980 through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90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https://doi.org/10.1128/aem.00664-22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403 fecal isolates from healthy people in France, 1980 through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57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H22 and H41 are ancestral to H30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ST131 of O16 have been reported, O25:H4 seems to be most common though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AMR genotypes are those identified in Pathogen Detection, not necessarily number of antibiotics resistant 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A2949-10FE-BB4A-9AFD-371FCA5D3988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7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0509-9408-4454-5B7B-501A0A58B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EC8267-4CFC-8BB8-8C77-B1F09A3BA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951E1-1A14-66E5-B9A9-E0F3C6FB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FFFE5-40EE-36AA-ED86-54E3F67D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68E7B-C441-1D7B-935C-39F6BC67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28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989BE-5137-AC6D-7256-375E41A96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FC06D2-9ABC-69B9-C6FC-4AD23E3DF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DE7B3-BDC5-E153-7AC5-9C67DDCC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DCDF0-2F50-FFD0-88E7-92141EFCE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21B60-41B7-D547-BC56-29AD0A406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27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660AE5-615C-AEA7-83C2-2ED99B92C2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A0373-6913-5BA0-8BFC-19E1308C5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34A3-5F8F-9C22-CC3C-7C10B9E04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CD514-57AA-0B7A-F178-FA0B17F3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D2E5E-5B7D-3471-33F8-23EE25F53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7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04CA5-A223-316C-51D0-5C7F4772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F18F3-B2C3-BBDF-6008-B96256908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8A41E-E1AA-C926-BC46-408E9C03A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59BD-22F2-575B-76BB-FFE07939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85B06-E725-1862-E1B4-2089BDE3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18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33CCD-906E-8167-1BDA-0933EC078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C46980-2029-E95E-BB4C-3294E4FF9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34938-F6F8-770E-F89C-45FD00BC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C9F44-B7F1-2AF2-C46F-BAB765B95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FF8C5-59F5-1B34-419E-66A5B2892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5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2BB9B-DEAF-B251-BAB4-E477DE06F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9BD4D-8AD0-3377-C679-12278A7BD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72008-88CF-F0AB-B29E-613495286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8E12F-9FD6-5D17-6085-84ED25225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5C23F-945D-1B48-97DA-93A90968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9C01C-98A1-2C80-2539-351591B04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6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0DB60-D391-8FF7-8B60-0DFBADB68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BA6EA-D260-159D-7D3E-3DC88234C1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8BDE2-BBDB-C82E-98ED-7BAF0CC6AC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E77C46-1D2F-D0D6-E073-83AF2FF1E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787F6-1D08-07D3-4D7F-343F401EE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1FA7B-4BA8-9FDF-C8A0-82EED1EA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FF81E4-BAB5-0973-4E58-61EAC9798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22EE50-CDFE-C726-8312-63DEE84F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9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25E82-5DB5-3DE1-5918-4069D5A10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ED9615-C301-A4C6-DBFD-29A28B05C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A4368-EDB7-AC2E-53AE-1B194530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C16979-0E30-E734-6E9E-234EE8331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B0AD0D-F4D1-13C5-8F1C-3FC82892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BD6088-0A10-B564-7825-6A26B8DAE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71F95-A866-18B1-B349-E12952872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4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F9B83-54AD-2575-4753-9711C539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7FDD9-9652-12AB-8BA5-B0CFE1A78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ED11F1-B16B-F6EE-5F7A-CCE1C4A434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E5416D-28F7-360E-9626-47F72787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47957-B7E7-6744-9BFD-26C925529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7AA0D8-A551-FCB7-5BA2-CF96256FF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9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0C97-FB15-EEB0-F661-C2C3924C8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61F57-19F4-1F06-26E7-FACFB85131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19BC0-8456-72FF-4225-F2159A811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A5FDE-4AA0-7B73-34B7-7E2CF4AD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CB79A-E9FA-33BA-0AB4-2CBD3DA1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8DEF-00AA-58E9-F7F6-8A7CCDBC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8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9C7795-DDD0-B976-959A-8B21213E1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F4FF9-036F-0679-6F88-15EBA9829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FC615-9C95-B00B-6C0B-D88965E84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FBBDE-E302-AD4A-A811-D7011F3F440E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AEF3E-ED41-FED1-0076-3E01E850F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4BFF-1C69-A61E-A0C3-DB98B6842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F960C-161A-6D40-B8F5-FF39F3EE7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0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su.edu/gutbugs" TargetMode="External"/><Relationship Id="rId2" Type="http://schemas.openxmlformats.org/officeDocument/2006/relationships/hyperlink" Target="mailto:dudley@psu.ed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87828-FF4A-20C8-EF53-5454B33E6F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92F954-97DA-8345-3FB8-591BD497C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0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E1F2E-386E-E640-9C48-F303527F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979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Sepsis ExPECs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are limited number of serogroups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37673F-40AE-D988-0028-1FFB6E9C2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26" y="1543544"/>
            <a:ext cx="10796147" cy="45314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CBF377-56FA-8082-8FE5-A69A27EA1B43}"/>
              </a:ext>
            </a:extLst>
          </p:cNvPr>
          <p:cNvSpPr txBox="1"/>
          <p:nvPr/>
        </p:nvSpPr>
        <p:spPr>
          <a:xfrm>
            <a:off x="8092966" y="6400800"/>
            <a:ext cx="4002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Weerdenburg </a:t>
            </a:r>
            <a:r>
              <a:rPr lang="en-US" i="1"/>
              <a:t>et al</a:t>
            </a:r>
            <a:r>
              <a:rPr lang="en-US"/>
              <a:t>. Clin. Infec. Dis., 2022</a:t>
            </a:r>
          </a:p>
        </p:txBody>
      </p:sp>
    </p:spTree>
    <p:extLst>
      <p:ext uri="{BB962C8B-B14F-4D97-AF65-F5344CB8AC3E}">
        <p14:creationId xmlns:p14="http://schemas.microsoft.com/office/powerpoint/2010/main" val="730762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09038-9D33-F37F-DEC0-4BCFFF80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57"/>
            <a:ext cx="10515600" cy="1325563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Experimental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4A0328-7B95-A5CA-0C66-3D2E47AD3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4" y="1523920"/>
            <a:ext cx="6278218" cy="4842632"/>
          </a:xfrm>
        </p:spPr>
        <p:txBody>
          <a:bodyPr>
            <a:normAutofit/>
          </a:bodyPr>
          <a:lstStyle/>
          <a:p>
            <a:r>
              <a:rPr lang="en-US" dirty="0"/>
              <a:t>Biweekly, Jan 17 – June 29</a:t>
            </a:r>
            <a:r>
              <a:rPr lang="en-US" baseline="30000" dirty="0"/>
              <a:t>th</a:t>
            </a:r>
          </a:p>
          <a:p>
            <a:r>
              <a:rPr lang="en-US" dirty="0"/>
              <a:t>Two facilities serving 4,800 and 5,000 people</a:t>
            </a:r>
          </a:p>
          <a:p>
            <a:r>
              <a:rPr lang="en-US" dirty="0"/>
              <a:t>Streak directly onto MacConkey, confirm with Simmons Citrate and indole tests, freeze at least 3 colonies per water sample</a:t>
            </a:r>
          </a:p>
          <a:p>
            <a:r>
              <a:rPr lang="en-US" dirty="0"/>
              <a:t>Confirm with </a:t>
            </a:r>
            <a:r>
              <a:rPr lang="en-US" i="1" dirty="0" err="1"/>
              <a:t>uidA</a:t>
            </a:r>
            <a:r>
              <a:rPr lang="en-US" dirty="0"/>
              <a:t> PCR</a:t>
            </a:r>
          </a:p>
          <a:p>
            <a:r>
              <a:rPr lang="en-US" dirty="0"/>
              <a:t>112 total isolates, 57 sequenced </a:t>
            </a:r>
          </a:p>
          <a:p>
            <a:r>
              <a:rPr lang="en-US" dirty="0" err="1"/>
              <a:t>GalaxyTrakr</a:t>
            </a:r>
            <a:r>
              <a:rPr lang="en-US" dirty="0"/>
              <a:t> and other online tools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DE6830-8A81-4A05-43E2-39F8A7CC1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4086" y="1817203"/>
            <a:ext cx="4474817" cy="335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73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FF1ED-A912-517C-08C6-35985E5CC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351872"/>
            <a:ext cx="10515600" cy="1325563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28% of wastewater isolates are top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ExPEC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 ST’s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D57B744-2E38-7727-91FC-85865D516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648499"/>
              </p:ext>
            </p:extLst>
          </p:nvPr>
        </p:nvGraphicFramePr>
        <p:xfrm>
          <a:off x="500231" y="1677435"/>
          <a:ext cx="8128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97387931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63251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Sequence types</a:t>
                      </a: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Number (percentage)</a:t>
                      </a: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33293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131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 (9%)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506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 (9%)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822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127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 (7%)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599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 (7%)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13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1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147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07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27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431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020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2C89B3A-D5F1-3880-ECA7-47F96ED3390E}"/>
              </a:ext>
            </a:extLst>
          </p:cNvPr>
          <p:cNvSpPr txBox="1"/>
          <p:nvPr/>
        </p:nvSpPr>
        <p:spPr>
          <a:xfrm>
            <a:off x="9005821" y="1771809"/>
            <a:ext cx="2685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Comic Sans MS" panose="030F0902030302020204" pitchFamily="66" charset="0"/>
              </a:rPr>
              <a:t>Ten most frequent </a:t>
            </a:r>
            <a:r>
              <a:rPr lang="en-US" b="0" i="0" dirty="0" err="1">
                <a:effectLst/>
                <a:latin typeface="Comic Sans MS" panose="030F0902030302020204" pitchFamily="66" charset="0"/>
              </a:rPr>
              <a:t>ExPEC</a:t>
            </a:r>
            <a:r>
              <a:rPr lang="en-US" b="0" i="0" dirty="0">
                <a:effectLst/>
                <a:latin typeface="Comic Sans MS" panose="030F0902030302020204" pitchFamily="66" charset="0"/>
              </a:rPr>
              <a:t> STs worldwide:</a:t>
            </a:r>
          </a:p>
          <a:p>
            <a:endParaRPr lang="en-US" dirty="0">
              <a:latin typeface="Comic Sans MS" panose="030F0902030302020204" pitchFamily="66" charset="0"/>
            </a:endParaRPr>
          </a:p>
          <a:p>
            <a:r>
              <a:rPr lang="en-US" dirty="0">
                <a:latin typeface="Comic Sans MS" panose="030F0902030302020204" pitchFamily="66" charset="0"/>
              </a:rPr>
              <a:t>ST131</a:t>
            </a:r>
          </a:p>
          <a:p>
            <a:r>
              <a:rPr lang="en-US" dirty="0">
                <a:latin typeface="Comic Sans MS" panose="030F0902030302020204" pitchFamily="66" charset="0"/>
              </a:rPr>
              <a:t>ST69</a:t>
            </a:r>
          </a:p>
          <a:p>
            <a:r>
              <a:rPr lang="en-US" dirty="0">
                <a:latin typeface="Comic Sans MS" panose="030F0902030302020204" pitchFamily="66" charset="0"/>
              </a:rPr>
              <a:t>ST10</a:t>
            </a:r>
          </a:p>
          <a:p>
            <a:r>
              <a:rPr lang="en-US" dirty="0">
                <a:latin typeface="Comic Sans MS" panose="030F0902030302020204" pitchFamily="66" charset="0"/>
              </a:rPr>
              <a:t>ST405</a:t>
            </a:r>
          </a:p>
          <a:p>
            <a:r>
              <a:rPr lang="en-US" dirty="0">
                <a:latin typeface="Comic Sans MS" panose="030F0902030302020204" pitchFamily="66" charset="0"/>
              </a:rPr>
              <a:t>ST38</a:t>
            </a:r>
          </a:p>
          <a:p>
            <a:r>
              <a:rPr lang="en-US" dirty="0">
                <a:latin typeface="Comic Sans MS" panose="030F0902030302020204" pitchFamily="66" charset="0"/>
              </a:rPr>
              <a:t>ST95</a:t>
            </a:r>
          </a:p>
          <a:p>
            <a:r>
              <a:rPr lang="en-US" dirty="0">
                <a:latin typeface="Comic Sans MS" panose="030F0902030302020204" pitchFamily="66" charset="0"/>
              </a:rPr>
              <a:t>ST648</a:t>
            </a:r>
          </a:p>
          <a:p>
            <a:r>
              <a:rPr lang="en-US" dirty="0">
                <a:latin typeface="Comic Sans MS" panose="030F0902030302020204" pitchFamily="66" charset="0"/>
              </a:rPr>
              <a:t>ST73</a:t>
            </a:r>
          </a:p>
          <a:p>
            <a:r>
              <a:rPr lang="en-US" dirty="0">
                <a:latin typeface="Comic Sans MS" panose="030F0902030302020204" pitchFamily="66" charset="0"/>
              </a:rPr>
              <a:t>ST410</a:t>
            </a:r>
          </a:p>
          <a:p>
            <a:r>
              <a:rPr lang="en-US" dirty="0">
                <a:latin typeface="Comic Sans MS" panose="030F0902030302020204" pitchFamily="66" charset="0"/>
              </a:rPr>
              <a:t>ST393</a:t>
            </a:r>
          </a:p>
        </p:txBody>
      </p:sp>
    </p:spTree>
    <p:extLst>
      <p:ext uri="{BB962C8B-B14F-4D97-AF65-F5344CB8AC3E}">
        <p14:creationId xmlns:p14="http://schemas.microsoft.com/office/powerpoint/2010/main" val="3215316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FF1ED-A912-517C-08C6-35985E5CC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351872"/>
            <a:ext cx="10515600" cy="1325563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28% of wastewater isolates are top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ExPEC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 ST’s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D57B744-2E38-7727-91FC-85865D516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340092"/>
              </p:ext>
            </p:extLst>
          </p:nvPr>
        </p:nvGraphicFramePr>
        <p:xfrm>
          <a:off x="500231" y="1677435"/>
          <a:ext cx="8128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97387931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632518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Sequence types</a:t>
                      </a: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Number (percentage)</a:t>
                      </a:r>
                    </a:p>
                  </a:txBody>
                  <a:tcPr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233293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131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 (9%)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506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607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 (9%)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822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127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 (7%)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599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 (7%)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13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51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372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147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 (5%)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07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27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431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 (3.5%)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020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2C89B3A-D5F1-3880-ECA7-47F96ED3390E}"/>
              </a:ext>
            </a:extLst>
          </p:cNvPr>
          <p:cNvSpPr txBox="1"/>
          <p:nvPr/>
        </p:nvSpPr>
        <p:spPr>
          <a:xfrm>
            <a:off x="9005821" y="1771809"/>
            <a:ext cx="2685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Comic Sans MS" panose="030F0902030302020204" pitchFamily="66" charset="0"/>
              </a:rPr>
              <a:t>Ten most frequent </a:t>
            </a:r>
            <a:r>
              <a:rPr lang="en-US" b="0" i="0" dirty="0" err="1">
                <a:effectLst/>
                <a:latin typeface="Comic Sans MS" panose="030F0902030302020204" pitchFamily="66" charset="0"/>
              </a:rPr>
              <a:t>ExPEC</a:t>
            </a:r>
            <a:r>
              <a:rPr lang="en-US" b="0" i="0" dirty="0">
                <a:effectLst/>
                <a:latin typeface="Comic Sans MS" panose="030F0902030302020204" pitchFamily="66" charset="0"/>
              </a:rPr>
              <a:t> STs worldwide:</a:t>
            </a:r>
          </a:p>
          <a:p>
            <a:endParaRPr lang="en-US" dirty="0">
              <a:latin typeface="Comic Sans MS" panose="030F0902030302020204" pitchFamily="66" charset="0"/>
            </a:endParaRPr>
          </a:p>
          <a:p>
            <a:r>
              <a:rPr lang="en-US" dirty="0">
                <a:latin typeface="Comic Sans MS" panose="030F0902030302020204" pitchFamily="66" charset="0"/>
              </a:rPr>
              <a:t>ST131</a:t>
            </a:r>
          </a:p>
          <a:p>
            <a:r>
              <a:rPr lang="en-US" dirty="0">
                <a:latin typeface="Comic Sans MS" panose="030F0902030302020204" pitchFamily="66" charset="0"/>
              </a:rPr>
              <a:t>ST69</a:t>
            </a:r>
          </a:p>
          <a:p>
            <a:r>
              <a:rPr lang="en-US" dirty="0">
                <a:latin typeface="Comic Sans MS" panose="030F0902030302020204" pitchFamily="66" charset="0"/>
              </a:rPr>
              <a:t>ST10</a:t>
            </a:r>
          </a:p>
          <a:p>
            <a:r>
              <a:rPr lang="en-US" dirty="0">
                <a:latin typeface="Comic Sans MS" panose="030F0902030302020204" pitchFamily="66" charset="0"/>
              </a:rPr>
              <a:t>ST405</a:t>
            </a:r>
          </a:p>
          <a:p>
            <a:r>
              <a:rPr lang="en-US" dirty="0">
                <a:latin typeface="Comic Sans MS" panose="030F0902030302020204" pitchFamily="66" charset="0"/>
              </a:rPr>
              <a:t>ST38</a:t>
            </a:r>
          </a:p>
          <a:p>
            <a:r>
              <a:rPr lang="en-US" dirty="0">
                <a:latin typeface="Comic Sans MS" panose="030F0902030302020204" pitchFamily="66" charset="0"/>
              </a:rPr>
              <a:t>ST95</a:t>
            </a:r>
          </a:p>
          <a:p>
            <a:r>
              <a:rPr lang="en-US" dirty="0">
                <a:latin typeface="Comic Sans MS" panose="030F0902030302020204" pitchFamily="66" charset="0"/>
              </a:rPr>
              <a:t>ST648</a:t>
            </a:r>
          </a:p>
          <a:p>
            <a:r>
              <a:rPr lang="en-US" dirty="0">
                <a:latin typeface="Comic Sans MS" panose="030F0902030302020204" pitchFamily="66" charset="0"/>
              </a:rPr>
              <a:t>ST73</a:t>
            </a:r>
          </a:p>
          <a:p>
            <a:r>
              <a:rPr lang="en-US" dirty="0">
                <a:latin typeface="Comic Sans MS" panose="030F0902030302020204" pitchFamily="66" charset="0"/>
              </a:rPr>
              <a:t>ST410</a:t>
            </a:r>
          </a:p>
          <a:p>
            <a:r>
              <a:rPr lang="en-US" dirty="0">
                <a:latin typeface="Comic Sans MS" panose="030F0902030302020204" pitchFamily="66" charset="0"/>
              </a:rPr>
              <a:t>ST393</a:t>
            </a:r>
          </a:p>
        </p:txBody>
      </p:sp>
    </p:spTree>
    <p:extLst>
      <p:ext uri="{BB962C8B-B14F-4D97-AF65-F5344CB8AC3E}">
        <p14:creationId xmlns:p14="http://schemas.microsoft.com/office/powerpoint/2010/main" val="2731298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B32F48-9793-2877-67C6-9752BB0B7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56" y="602161"/>
            <a:ext cx="9359910" cy="54764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C49EC0-A3D8-42C5-8319-E0ED5D3BAD85}"/>
              </a:ext>
            </a:extLst>
          </p:cNvPr>
          <p:cNvSpPr txBox="1"/>
          <p:nvPr/>
        </p:nvSpPr>
        <p:spPr>
          <a:xfrm>
            <a:off x="7505079" y="6316495"/>
            <a:ext cx="420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Marin </a:t>
            </a:r>
            <a:r>
              <a:rPr lang="en-US" i="1"/>
              <a:t>et al</a:t>
            </a:r>
            <a:r>
              <a:rPr lang="en-US"/>
              <a:t>., Appl. Environ. Microbiol. 2022</a:t>
            </a:r>
          </a:p>
        </p:txBody>
      </p:sp>
    </p:spTree>
    <p:extLst>
      <p:ext uri="{BB962C8B-B14F-4D97-AF65-F5344CB8AC3E}">
        <p14:creationId xmlns:p14="http://schemas.microsoft.com/office/powerpoint/2010/main" val="854991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B32F48-9793-2877-67C6-9752BB0B7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456" y="602161"/>
            <a:ext cx="9359910" cy="54764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C49EC0-A3D8-42C5-8319-E0ED5D3BAD85}"/>
              </a:ext>
            </a:extLst>
          </p:cNvPr>
          <p:cNvSpPr txBox="1"/>
          <p:nvPr/>
        </p:nvSpPr>
        <p:spPr>
          <a:xfrm>
            <a:off x="7505079" y="6316495"/>
            <a:ext cx="4208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Marin </a:t>
            </a:r>
            <a:r>
              <a:rPr lang="en-US" i="1"/>
              <a:t>et al</a:t>
            </a:r>
            <a:r>
              <a:rPr lang="en-US"/>
              <a:t>., Appl. Environ. Microbiol. 2022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6D3DBB-03A4-A03C-38D9-23EB92619975}"/>
              </a:ext>
            </a:extLst>
          </p:cNvPr>
          <p:cNvSpPr/>
          <p:nvPr/>
        </p:nvSpPr>
        <p:spPr>
          <a:xfrm>
            <a:off x="1577009" y="2040834"/>
            <a:ext cx="817538" cy="1086679"/>
          </a:xfrm>
          <a:prstGeom prst="rect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99DB12-B923-2D5C-46CF-51374B886C94}"/>
              </a:ext>
            </a:extLst>
          </p:cNvPr>
          <p:cNvSpPr/>
          <p:nvPr/>
        </p:nvSpPr>
        <p:spPr>
          <a:xfrm>
            <a:off x="1590480" y="4691271"/>
            <a:ext cx="817538" cy="344556"/>
          </a:xfrm>
          <a:prstGeom prst="rect">
            <a:avLst/>
          </a:prstGeom>
          <a:solidFill>
            <a:srgbClr val="FFFF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689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FFFEC-D729-0879-0498-7A1DE0F72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92" y="23260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ST131 is a recently emerged pandemic lineage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33AAD-D2EC-FC8B-A18C-D2871B108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68" y="1446085"/>
            <a:ext cx="11304104" cy="4802187"/>
          </a:xfrm>
        </p:spPr>
        <p:txBody>
          <a:bodyPr/>
          <a:lstStyle/>
          <a:p>
            <a:r>
              <a:rPr lang="en-US" dirty="0"/>
              <a:t>Multi-drug resistant, today is most common lineage in </a:t>
            </a:r>
            <a:r>
              <a:rPr lang="en-US" dirty="0" err="1"/>
              <a:t>ExPEC infections</a:t>
            </a:r>
            <a:endParaRPr lang="en-US" dirty="0"/>
          </a:p>
          <a:p>
            <a:r>
              <a:rPr lang="en-US" dirty="0" err="1"/>
              <a:t>FimTyper</a:t>
            </a:r>
            <a:r>
              <a:rPr lang="en-US" dirty="0"/>
              <a:t> – </a:t>
            </a:r>
            <a:r>
              <a:rPr lang="en-US" i="1" dirty="0"/>
              <a:t>H</a:t>
            </a:r>
            <a:r>
              <a:rPr lang="en-US" dirty="0"/>
              <a:t>22, </a:t>
            </a:r>
            <a:r>
              <a:rPr lang="en-US" i="1" dirty="0"/>
              <a:t>H</a:t>
            </a:r>
            <a:r>
              <a:rPr lang="en-US" dirty="0"/>
              <a:t>41, </a:t>
            </a:r>
            <a:r>
              <a:rPr lang="en-US" i="1" dirty="0"/>
              <a:t>H</a:t>
            </a:r>
            <a:r>
              <a:rPr lang="en-US" dirty="0"/>
              <a:t>30 </a:t>
            </a:r>
          </a:p>
          <a:p>
            <a:r>
              <a:rPr lang="en-US" i="1" dirty="0"/>
              <a:t>H</a:t>
            </a:r>
            <a:r>
              <a:rPr lang="en-US" dirty="0"/>
              <a:t>30R [fluoroquinolone], </a:t>
            </a:r>
            <a:r>
              <a:rPr lang="en-US" i="1" dirty="0"/>
              <a:t>H</a:t>
            </a:r>
            <a:r>
              <a:rPr lang="en-US" dirty="0"/>
              <a:t>30Rx [fluoroquinolone + </a:t>
            </a:r>
            <a:r>
              <a:rPr lang="en-US" i="1" dirty="0"/>
              <a:t>bla</a:t>
            </a:r>
            <a:r>
              <a:rPr lang="en-US" baseline="-25000" dirty="0"/>
              <a:t>CTX-M-15</a:t>
            </a:r>
            <a:r>
              <a:rPr lang="en-US" dirty="0"/>
              <a:t>]</a:t>
            </a:r>
          </a:p>
          <a:p>
            <a:r>
              <a:rPr lang="en-US" dirty="0"/>
              <a:t>Preliminary work with Pakistan: 5 of 18 UTI </a:t>
            </a:r>
            <a:r>
              <a:rPr lang="en-US" i="1" dirty="0"/>
              <a:t>E. coli </a:t>
            </a:r>
            <a:r>
              <a:rPr lang="en-US" dirty="0"/>
              <a:t>are ST131-</a:t>
            </a:r>
            <a:r>
              <a:rPr lang="en-US" i="1" dirty="0"/>
              <a:t>H</a:t>
            </a:r>
            <a:r>
              <a:rPr lang="en-US" dirty="0"/>
              <a:t>30Rx</a:t>
            </a:r>
          </a:p>
          <a:p>
            <a:pPr lvl="1"/>
            <a:r>
              <a:rPr lang="en-US" dirty="0"/>
              <a:t>Two are identical, and are 30 SNPs separated from 2014 clinical from Norway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45DD52E-A43D-F9E0-CA9F-913333AD0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859283"/>
              </p:ext>
            </p:extLst>
          </p:nvPr>
        </p:nvGraphicFramePr>
        <p:xfrm>
          <a:off x="811700" y="4096554"/>
          <a:ext cx="105155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127">
                  <a:extLst>
                    <a:ext uri="{9D8B030D-6E8A-4147-A177-3AD203B41FA5}">
                      <a16:colId xmlns:a16="http://schemas.microsoft.com/office/drawing/2014/main" val="3536143660"/>
                    </a:ext>
                  </a:extLst>
                </a:gridCol>
                <a:gridCol w="1352127">
                  <a:extLst>
                    <a:ext uri="{9D8B030D-6E8A-4147-A177-3AD203B41FA5}">
                      <a16:colId xmlns:a16="http://schemas.microsoft.com/office/drawing/2014/main" val="1656753240"/>
                    </a:ext>
                  </a:extLst>
                </a:gridCol>
                <a:gridCol w="1562269">
                  <a:extLst>
                    <a:ext uri="{9D8B030D-6E8A-4147-A177-3AD203B41FA5}">
                      <a16:colId xmlns:a16="http://schemas.microsoft.com/office/drawing/2014/main" val="3856773837"/>
                    </a:ext>
                  </a:extLst>
                </a:gridCol>
                <a:gridCol w="1562269">
                  <a:extLst>
                    <a:ext uri="{9D8B030D-6E8A-4147-A177-3AD203B41FA5}">
                      <a16:colId xmlns:a16="http://schemas.microsoft.com/office/drawing/2014/main" val="1598752915"/>
                    </a:ext>
                  </a:extLst>
                </a:gridCol>
                <a:gridCol w="1562269">
                  <a:extLst>
                    <a:ext uri="{9D8B030D-6E8A-4147-A177-3AD203B41FA5}">
                      <a16:colId xmlns:a16="http://schemas.microsoft.com/office/drawing/2014/main" val="515179593"/>
                    </a:ext>
                  </a:extLst>
                </a:gridCol>
                <a:gridCol w="1219352">
                  <a:extLst>
                    <a:ext uri="{9D8B030D-6E8A-4147-A177-3AD203B41FA5}">
                      <a16:colId xmlns:a16="http://schemas.microsoft.com/office/drawing/2014/main" val="3413560728"/>
                    </a:ext>
                  </a:extLst>
                </a:gridCol>
                <a:gridCol w="1905186">
                  <a:extLst>
                    <a:ext uri="{9D8B030D-6E8A-4147-A177-3AD203B41FA5}">
                      <a16:colId xmlns:a16="http://schemas.microsoft.com/office/drawing/2014/main" val="1585517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Isolate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Serotype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FFFF00"/>
                          </a:solidFill>
                        </a:rPr>
                        <a:t>FimH</a:t>
                      </a:r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-type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FF00"/>
                          </a:solidFill>
                        </a:rPr>
                        <a:t>AMR genotypes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9385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PSU-5339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Clearfield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O25:H4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</a:t>
                      </a:r>
                      <a:r>
                        <a:rPr lang="en-US" dirty="0"/>
                        <a:t>30R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275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PSU-5340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Philipsburg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O25:H4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H</a:t>
                      </a:r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09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PSU-5341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Clearfield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April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O25:H4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H</a:t>
                      </a:r>
                      <a:r>
                        <a:rPr lang="en-US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073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PSU-5342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Clearfield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O25:H4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H</a:t>
                      </a:r>
                      <a:r>
                        <a:rPr lang="en-US" dirty="0"/>
                        <a:t>30R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7126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PSU-5343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Philipsburg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April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O25:H4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/>
                        <a:t>H</a:t>
                      </a:r>
                      <a:r>
                        <a:rPr lang="en-US" dirty="0"/>
                        <a:t>30R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59641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B51859B5-DBAA-4C95-BF66-8092D9891991}"/>
              </a:ext>
            </a:extLst>
          </p:cNvPr>
          <p:cNvGrpSpPr/>
          <p:nvPr/>
        </p:nvGrpSpPr>
        <p:grpSpPr>
          <a:xfrm>
            <a:off x="440328" y="4476023"/>
            <a:ext cx="357790" cy="1537209"/>
            <a:chOff x="440328" y="4262273"/>
            <a:chExt cx="357790" cy="15372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7AD0773-9FB8-70D8-5397-CF11ECF4D246}"/>
                </a:ext>
              </a:extLst>
            </p:cNvPr>
            <p:cNvSpPr txBox="1"/>
            <p:nvPr/>
          </p:nvSpPr>
          <p:spPr>
            <a:xfrm>
              <a:off x="459564" y="4262273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*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DDE7737-0F32-98C3-B0DE-40B26C2F4C76}"/>
                </a:ext>
              </a:extLst>
            </p:cNvPr>
            <p:cNvSpPr txBox="1"/>
            <p:nvPr/>
          </p:nvSpPr>
          <p:spPr>
            <a:xfrm>
              <a:off x="440328" y="5337817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*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3392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EDDCD-E847-1DB9-87CB-6826004A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2E396-969A-5BAB-03C4-DBF9D8193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 err="1"/>
              <a:t>ExPEC</a:t>
            </a:r>
            <a:r>
              <a:rPr lang="en-US" dirty="0"/>
              <a:t> are common </a:t>
            </a:r>
            <a:r>
              <a:rPr lang="en-US" i="1" dirty="0"/>
              <a:t>E. coli </a:t>
            </a:r>
            <a:r>
              <a:rPr lang="en-US" dirty="0"/>
              <a:t>in wastewater</a:t>
            </a:r>
          </a:p>
          <a:p>
            <a:r>
              <a:rPr lang="en-US" dirty="0"/>
              <a:t>No diarrheagenic </a:t>
            </a:r>
            <a:r>
              <a:rPr lang="en-US" i="1" dirty="0"/>
              <a:t>E. coli </a:t>
            </a:r>
            <a:r>
              <a:rPr lang="en-US" dirty="0"/>
              <a:t>were identified</a:t>
            </a:r>
          </a:p>
          <a:p>
            <a:r>
              <a:rPr lang="en-US" dirty="0"/>
              <a:t>Several </a:t>
            </a:r>
            <a:r>
              <a:rPr lang="en-US" dirty="0" err="1"/>
              <a:t>ExPEC</a:t>
            </a:r>
            <a:r>
              <a:rPr lang="en-US" dirty="0"/>
              <a:t> STs associated with human illness were readily recovered</a:t>
            </a:r>
          </a:p>
          <a:p>
            <a:r>
              <a:rPr lang="en-US" dirty="0"/>
              <a:t>ST131-</a:t>
            </a:r>
            <a:r>
              <a:rPr lang="en-US" i="1" dirty="0"/>
              <a:t>H</a:t>
            </a:r>
            <a:r>
              <a:rPr lang="en-US" dirty="0"/>
              <a:t>30R and ST131-</a:t>
            </a:r>
            <a:r>
              <a:rPr lang="en-US" i="1" dirty="0"/>
              <a:t>H</a:t>
            </a:r>
            <a:r>
              <a:rPr lang="en-US" dirty="0"/>
              <a:t>22 were identified</a:t>
            </a:r>
          </a:p>
          <a:p>
            <a:r>
              <a:rPr lang="en-US" dirty="0"/>
              <a:t>Most STs identified in wastewater are expected; unclear (to me) what is carriage rate of ST131 in healthy individuals</a:t>
            </a:r>
          </a:p>
          <a:p>
            <a:r>
              <a:rPr lang="en-US" dirty="0"/>
              <a:t>* Ten of 57 wastewater </a:t>
            </a:r>
            <a:r>
              <a:rPr lang="en-US" i="1" dirty="0"/>
              <a:t>E. coli </a:t>
            </a:r>
            <a:r>
              <a:rPr lang="en-US" dirty="0"/>
              <a:t>carried 5 or more AMR genes</a:t>
            </a:r>
          </a:p>
        </p:txBody>
      </p:sp>
    </p:spTree>
    <p:extLst>
      <p:ext uri="{BB962C8B-B14F-4D97-AF65-F5344CB8AC3E}">
        <p14:creationId xmlns:p14="http://schemas.microsoft.com/office/powerpoint/2010/main" val="2000039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96E3B-79E1-4886-F6E0-C2D150235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79992-2983-B31C-A395-99A2F1AED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77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32580-7B6F-EE24-4555-582FA45F2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192847"/>
            <a:ext cx="293867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Serogroups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E264C-6792-26FA-6A34-5A7F0BBAB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391" y="1366206"/>
            <a:ext cx="10515600" cy="539203"/>
          </a:xfrm>
        </p:spPr>
        <p:txBody>
          <a:bodyPr/>
          <a:lstStyle/>
          <a:p>
            <a:r>
              <a:rPr lang="en-US" dirty="0"/>
              <a:t>23 distinct, 6 in our top 10 from septicemia study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A84CBD2-4A44-5511-B4BA-10AEE5C49C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395501"/>
              </p:ext>
            </p:extLst>
          </p:nvPr>
        </p:nvGraphicFramePr>
        <p:xfrm>
          <a:off x="751715" y="2166045"/>
          <a:ext cx="4575658" cy="4079240"/>
        </p:xfrm>
        <a:graphic>
          <a:graphicData uri="http://schemas.openxmlformats.org/drawingml/2006/table">
            <a:tbl>
              <a:tblPr firstRow="1" bandRow="1">
                <a:solidFill>
                  <a:schemeClr val="bg2">
                    <a:lumMod val="90000"/>
                  </a:schemeClr>
                </a:solidFill>
                <a:tableStyleId>{5C22544A-7EE6-4342-B048-85BDC9FD1C3A}</a:tableStyleId>
              </a:tblPr>
              <a:tblGrid>
                <a:gridCol w="2287829">
                  <a:extLst>
                    <a:ext uri="{9D8B030D-6E8A-4147-A177-3AD203B41FA5}">
                      <a16:colId xmlns:a16="http://schemas.microsoft.com/office/drawing/2014/main" val="3554074824"/>
                    </a:ext>
                  </a:extLst>
                </a:gridCol>
                <a:gridCol w="2287829">
                  <a:extLst>
                    <a:ext uri="{9D8B030D-6E8A-4147-A177-3AD203B41FA5}">
                      <a16:colId xmlns:a16="http://schemas.microsoft.com/office/drawing/2014/main" val="2661908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Serogroup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FFFF00"/>
                          </a:solidFill>
                          <a:latin typeface="Comic Sans MS" panose="030F0902030302020204" pitchFamily="66" charset="0"/>
                        </a:rPr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990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Untypeable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17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292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O25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5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744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O15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858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O6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853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O8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4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991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O18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459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O21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254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O9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3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509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anose="030F0902030302020204" pitchFamily="66" charset="0"/>
                        </a:rPr>
                        <a:t>O2/O50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5436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O36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mic Sans MS" panose="030F0902030302020204" pitchFamily="66" charset="0"/>
                        </a:rPr>
                        <a:t>2</a:t>
                      </a:r>
                    </a:p>
                  </a:txBody>
                  <a:tcPr marL="9525" marR="9525" marT="9525" marB="0" anchor="b">
                    <a:cell3D prstMaterial="dkEdge">
                      <a:bevel w="25400" h="25400" prst="angle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71449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6C73F58-D91C-8B42-F931-C2A7182555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1" t="3148" r="38462" b="27541"/>
          <a:stretch/>
        </p:blipFill>
        <p:spPr>
          <a:xfrm>
            <a:off x="5586742" y="2650435"/>
            <a:ext cx="6189567" cy="325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6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42729" y="2998341"/>
            <a:ext cx="10906539" cy="1274762"/>
          </a:xfrm>
        </p:spPr>
        <p:txBody>
          <a:bodyPr>
            <a:noAutofit/>
          </a:bodyPr>
          <a:lstStyle/>
          <a:p>
            <a:r>
              <a:rPr lang="en-US" sz="3600" dirty="0"/>
              <a:t>A preliminary survey of wastewater for </a:t>
            </a:r>
            <a:r>
              <a:rPr lang="en-US" sz="3600" i="1" dirty="0"/>
              <a:t>Escherichia coli </a:t>
            </a:r>
            <a:r>
              <a:rPr lang="en-US" sz="3600" dirty="0"/>
              <a:t>identifies a multidrug resistant pandemic lineage associated with extraintestinal disease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77739" y="4756507"/>
            <a:ext cx="7836521" cy="186267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000090"/>
                </a:solidFill>
              </a:rPr>
              <a:t>Edward G. Dudley, </a:t>
            </a:r>
            <a:r>
              <a:rPr lang="en-US" dirty="0" err="1">
                <a:solidFill>
                  <a:srgbClr val="000090"/>
                </a:solidFill>
              </a:rPr>
              <a:t>Ph.D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</a:rPr>
              <a:t>Professor and Director of </a:t>
            </a:r>
            <a:r>
              <a:rPr lang="en-US" i="1" dirty="0">
                <a:solidFill>
                  <a:srgbClr val="000090"/>
                </a:solidFill>
              </a:rPr>
              <a:t>E. coli </a:t>
            </a:r>
            <a:r>
              <a:rPr lang="en-US" dirty="0">
                <a:solidFill>
                  <a:srgbClr val="000090"/>
                </a:solidFill>
              </a:rPr>
              <a:t>Reference Center</a:t>
            </a:r>
          </a:p>
          <a:p>
            <a:r>
              <a:rPr lang="en-US" dirty="0">
                <a:solidFill>
                  <a:srgbClr val="000090"/>
                </a:solidFill>
                <a:hlinkClick r:id="rId2"/>
              </a:rPr>
              <a:t>dudley@psu.edu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  <a:hlinkClick r:id="rId3"/>
              </a:rPr>
              <a:t>http://sites.psu.edu/gutbugs</a:t>
            </a:r>
            <a:endParaRPr lang="en-US" dirty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</a:rPr>
              <a:t>@</a:t>
            </a:r>
            <a:r>
              <a:rPr lang="en-US" dirty="0" err="1">
                <a:solidFill>
                  <a:srgbClr val="000090"/>
                </a:solidFill>
              </a:rPr>
              <a:t>microdudley</a:t>
            </a:r>
            <a:r>
              <a:rPr lang="en-US" dirty="0">
                <a:solidFill>
                  <a:srgbClr val="000090"/>
                </a:solidFill>
              </a:rPr>
              <a:t>  @</a:t>
            </a:r>
            <a:r>
              <a:rPr lang="en-US" dirty="0" err="1">
                <a:solidFill>
                  <a:srgbClr val="000090"/>
                </a:solidFill>
              </a:rPr>
              <a:t>PSU_EcoliRefCtr</a:t>
            </a:r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6" name="Picture 5" descr="Building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491" y="238817"/>
            <a:ext cx="3289110" cy="1973466"/>
          </a:xfrm>
          <a:prstGeom prst="rect">
            <a:avLst/>
          </a:prstGeom>
          <a:noFill/>
        </p:spPr>
      </p:pic>
      <p:pic>
        <p:nvPicPr>
          <p:cNvPr id="7" name="Picture 7" descr="lion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34630" y="238817"/>
            <a:ext cx="3193513" cy="1916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0785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69D6E1-DE73-B47A-9720-BD7F467CB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179" y="5380746"/>
            <a:ext cx="4065639" cy="1251724"/>
          </a:xfrm>
          <a:prstGeom prst="rect">
            <a:avLst/>
          </a:prstGeom>
        </p:spPr>
      </p:pic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E3EEC942-0FC4-EA09-0605-F7C7C0C54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29708" y="3067162"/>
            <a:ext cx="2532117" cy="1899088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253A7BA-1ACA-8079-966F-E9760BBA64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016" b="16001"/>
          <a:stretch/>
        </p:blipFill>
        <p:spPr>
          <a:xfrm>
            <a:off x="1151042" y="2750647"/>
            <a:ext cx="5116745" cy="2532118"/>
          </a:xfrm>
          <a:prstGeom prst="rect">
            <a:avLst/>
          </a:prstGeom>
        </p:spPr>
      </p:pic>
      <p:pic>
        <p:nvPicPr>
          <p:cNvPr id="7" name="Picture 6" descr="Image result for pennsylvania department of health">
            <a:extLst>
              <a:ext uri="{FF2B5EF4-FFF2-40B4-BE49-F238E27FC236}">
                <a16:creationId xmlns:a16="http://schemas.microsoft.com/office/drawing/2014/main" id="{1F451D66-B5BF-2DE0-B581-5BD59D99C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853" y="660170"/>
            <a:ext cx="2062115" cy="115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226CEF-E213-05E0-C734-B12136FF9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8618" y="676675"/>
            <a:ext cx="1730796" cy="1176600"/>
          </a:xfrm>
          <a:prstGeom prst="rect">
            <a:avLst/>
          </a:prstGeom>
          <a:ln w="38100">
            <a:noFill/>
          </a:ln>
        </p:spPr>
      </p:pic>
      <p:pic>
        <p:nvPicPr>
          <p:cNvPr id="1026" name="Picture 2" descr="Jasna Kovac, Ph.D.">
            <a:extLst>
              <a:ext uri="{FF2B5EF4-FFF2-40B4-BE49-F238E27FC236}">
                <a16:creationId xmlns:a16="http://schemas.microsoft.com/office/drawing/2014/main" id="{3C94DEB8-9BB1-9224-88A7-EE2C304AC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185" y="2750647"/>
            <a:ext cx="1740222" cy="261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C579E1-E724-668E-E67C-6B55D6EA5B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5766" y="303388"/>
            <a:ext cx="2496487" cy="187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C7A9E-0AB3-370B-7F29-89D7B0856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49" y="219452"/>
            <a:ext cx="9431677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Background to wastewater project</a:t>
            </a:r>
          </a:p>
        </p:txBody>
      </p:sp>
      <p:pic>
        <p:nvPicPr>
          <p:cNvPr id="4" name="Content Placeholder 4" descr="A picture containing outdoor, railing, dock&#10;&#10;Description automatically generated">
            <a:extLst>
              <a:ext uri="{FF2B5EF4-FFF2-40B4-BE49-F238E27FC236}">
                <a16:creationId xmlns:a16="http://schemas.microsoft.com/office/drawing/2014/main" id="{422B4852-1E79-B9F1-A501-8AA3A9E73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4900" y="1545015"/>
            <a:ext cx="5801784" cy="435133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5C4F1D-F955-BC0B-84E3-7E4480BCB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1690688"/>
            <a:ext cx="5156200" cy="4178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43C5EF-5811-AA75-90A3-EFD2F0D9CF09}"/>
              </a:ext>
            </a:extLst>
          </p:cNvPr>
          <p:cNvSpPr txBox="1"/>
          <p:nvPr/>
        </p:nvSpPr>
        <p:spPr>
          <a:xfrm>
            <a:off x="2233273" y="6134100"/>
            <a:ext cx="79032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Samples collected bi-weekly from two facilities from January through June</a:t>
            </a:r>
          </a:p>
        </p:txBody>
      </p:sp>
    </p:spTree>
    <p:extLst>
      <p:ext uri="{BB962C8B-B14F-4D97-AF65-F5344CB8AC3E}">
        <p14:creationId xmlns:p14="http://schemas.microsoft.com/office/powerpoint/2010/main" val="8097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26C0F-0710-069E-D01E-8BF819CDF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Rationale for identifying </a:t>
            </a:r>
            <a:r>
              <a:rPr lang="en-US" sz="3600" i="1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E. coli 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in wastewater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05807-4E7A-939C-FC45-DF3634121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00" y="1616075"/>
            <a:ext cx="7454900" cy="4876799"/>
          </a:xfrm>
        </p:spPr>
        <p:txBody>
          <a:bodyPr>
            <a:noAutofit/>
          </a:bodyPr>
          <a:lstStyle/>
          <a:p>
            <a:r>
              <a:rPr lang="en-US" sz="3200" dirty="0"/>
              <a:t>Add wastewater </a:t>
            </a:r>
            <a:r>
              <a:rPr lang="en-US" sz="3200" i="1" dirty="0"/>
              <a:t>E. coli </a:t>
            </a:r>
            <a:r>
              <a:rPr lang="en-US" sz="3200" dirty="0"/>
              <a:t>to Penn State </a:t>
            </a:r>
            <a:r>
              <a:rPr lang="en-US" sz="3200" i="1" dirty="0"/>
              <a:t>E. coli </a:t>
            </a:r>
            <a:r>
              <a:rPr lang="en-US" sz="3200" dirty="0"/>
              <a:t>Reference Center;</a:t>
            </a:r>
          </a:p>
          <a:p>
            <a:r>
              <a:rPr lang="en-US" sz="3200" dirty="0"/>
              <a:t>Questions to address:</a:t>
            </a:r>
          </a:p>
          <a:p>
            <a:pPr lvl="1">
              <a:buFontTx/>
              <a:buChar char="-"/>
            </a:pPr>
            <a:r>
              <a:rPr lang="en-US" sz="3200" dirty="0"/>
              <a:t>Are wastewater </a:t>
            </a:r>
            <a:r>
              <a:rPr lang="en-US" sz="3200" i="1" dirty="0"/>
              <a:t>E. coli </a:t>
            </a:r>
            <a:r>
              <a:rPr lang="en-US" sz="3200" dirty="0"/>
              <a:t>populations dominated by certain lineages?</a:t>
            </a:r>
          </a:p>
          <a:p>
            <a:pPr lvl="1">
              <a:buFontTx/>
              <a:buChar char="-"/>
            </a:pPr>
            <a:r>
              <a:rPr lang="en-US" sz="3200" dirty="0"/>
              <a:t>Can we identify pathogenic </a:t>
            </a:r>
            <a:r>
              <a:rPr lang="en-US" sz="3200" i="1" dirty="0"/>
              <a:t>E. coli</a:t>
            </a:r>
            <a:r>
              <a:rPr lang="en-US" sz="3200" dirty="0"/>
              <a:t> in wastewater?</a:t>
            </a:r>
          </a:p>
          <a:p>
            <a:pPr lvl="1">
              <a:buFontTx/>
              <a:buChar char="-"/>
            </a:pPr>
            <a:r>
              <a:rPr lang="en-US" sz="3200" dirty="0"/>
              <a:t>Can such analysis infer anything about community health and well-being?</a:t>
            </a:r>
          </a:p>
          <a:p>
            <a:pPr lvl="1">
              <a:buFontTx/>
              <a:buChar char="-"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2346AE-A0C3-6CF6-388C-E5477AC2D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100" y="1837082"/>
            <a:ext cx="3793755" cy="39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4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A1F3-3222-03CF-366B-6163574F3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Pathotypes of </a:t>
            </a:r>
            <a:r>
              <a:rPr lang="en-US" sz="4000" i="1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Escherichia coli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1A57AA-5A08-147D-7245-CF53EFCF1C39}"/>
              </a:ext>
            </a:extLst>
          </p:cNvPr>
          <p:cNvSpPr txBox="1"/>
          <p:nvPr/>
        </p:nvSpPr>
        <p:spPr>
          <a:xfrm>
            <a:off x="4903304" y="1895061"/>
            <a:ext cx="906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E. coli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005BE-2548-24FD-5955-BF82BBAB9E86}"/>
              </a:ext>
            </a:extLst>
          </p:cNvPr>
          <p:cNvSpPr txBox="1"/>
          <p:nvPr/>
        </p:nvSpPr>
        <p:spPr>
          <a:xfrm>
            <a:off x="7547112" y="2810107"/>
            <a:ext cx="37202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extraintestinal (</a:t>
            </a:r>
            <a:r>
              <a:rPr lang="en-US" sz="2400" dirty="0" err="1"/>
              <a:t>ExPEC</a:t>
            </a:r>
            <a:r>
              <a:rPr lang="en-US" sz="2400" dirty="0"/>
              <a:t>)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/>
              <a:t>Uropathogenic</a:t>
            </a:r>
            <a:r>
              <a:rPr lang="en-US" sz="2400" dirty="0"/>
              <a:t> (UPEC)</a:t>
            </a:r>
          </a:p>
          <a:p>
            <a:pPr algn="ctr"/>
            <a:r>
              <a:rPr lang="en-US" sz="2400" dirty="0"/>
              <a:t>Neonatal meningitis (NMEC)</a:t>
            </a:r>
          </a:p>
          <a:p>
            <a:pPr algn="ctr"/>
            <a:r>
              <a:rPr lang="en-US" sz="2400" dirty="0"/>
              <a:t>Sepsis-associated (SEPEC)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93882C-121F-3DF2-55DB-FCFE5119C07E}"/>
              </a:ext>
            </a:extLst>
          </p:cNvPr>
          <p:cNvSpPr txBox="1"/>
          <p:nvPr/>
        </p:nvSpPr>
        <p:spPr>
          <a:xfrm>
            <a:off x="3601779" y="2797501"/>
            <a:ext cx="351217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diarrheagenic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Enterohemorrhagic (EHEC)</a:t>
            </a:r>
          </a:p>
          <a:p>
            <a:pPr algn="ctr"/>
            <a:r>
              <a:rPr lang="en-US" sz="2400" dirty="0"/>
              <a:t>Shiga-toxigenic (STEC)</a:t>
            </a:r>
          </a:p>
          <a:p>
            <a:pPr algn="ctr"/>
            <a:r>
              <a:rPr lang="en-US" sz="2400" dirty="0"/>
              <a:t>Enteropathogenic (EPEC)</a:t>
            </a:r>
          </a:p>
          <a:p>
            <a:pPr algn="ctr"/>
            <a:r>
              <a:rPr lang="en-US" sz="2400" dirty="0"/>
              <a:t>Enteroaggregative (EAEC)</a:t>
            </a:r>
          </a:p>
          <a:p>
            <a:pPr algn="ctr"/>
            <a:r>
              <a:rPr lang="en-US" sz="2400" dirty="0"/>
              <a:t>Enterotoxigenic (ETEC)</a:t>
            </a:r>
          </a:p>
          <a:p>
            <a:pPr algn="ctr"/>
            <a:r>
              <a:rPr lang="en-US" sz="2400" dirty="0" err="1"/>
              <a:t>Enteroinvasive</a:t>
            </a:r>
            <a:r>
              <a:rPr lang="en-US" sz="2400" dirty="0"/>
              <a:t> (EIEC)</a:t>
            </a:r>
          </a:p>
          <a:p>
            <a:pPr algn="ctr"/>
            <a:r>
              <a:rPr lang="en-US" sz="2400" dirty="0"/>
              <a:t>Diffusely adherent (DAEC)</a:t>
            </a:r>
          </a:p>
          <a:p>
            <a:pPr algn="ctr"/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34BECE-FE94-FBF5-5C33-25B66EEF0C8F}"/>
              </a:ext>
            </a:extLst>
          </p:cNvPr>
          <p:cNvSpPr txBox="1"/>
          <p:nvPr/>
        </p:nvSpPr>
        <p:spPr>
          <a:xfrm>
            <a:off x="1089438" y="2810108"/>
            <a:ext cx="1853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“commensal”</a:t>
            </a:r>
          </a:p>
        </p:txBody>
      </p:sp>
      <p:cxnSp>
        <p:nvCxnSpPr>
          <p:cNvPr id="9" name="Elbow Connector 8">
            <a:extLst>
              <a:ext uri="{FF2B5EF4-FFF2-40B4-BE49-F238E27FC236}">
                <a16:creationId xmlns:a16="http://schemas.microsoft.com/office/drawing/2014/main" id="{C9EC7EF1-E348-FFE1-C312-961ECCBAB26A}"/>
              </a:ext>
            </a:extLst>
          </p:cNvPr>
          <p:cNvCxnSpPr>
            <a:cxnSpLocks/>
            <a:stCxn id="4" idx="1"/>
            <a:endCxn id="7" idx="0"/>
          </p:cNvCxnSpPr>
          <p:nvPr/>
        </p:nvCxnSpPr>
        <p:spPr>
          <a:xfrm rot="10800000" flipV="1">
            <a:off x="2016392" y="2125894"/>
            <a:ext cx="2886913" cy="684214"/>
          </a:xfrm>
          <a:prstGeom prst="bent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D0C147C6-E30D-07B7-FD4A-6E70E3C56FD0}"/>
              </a:ext>
            </a:extLst>
          </p:cNvPr>
          <p:cNvCxnSpPr>
            <a:cxnSpLocks/>
            <a:stCxn id="4" idx="3"/>
            <a:endCxn id="5" idx="0"/>
          </p:cNvCxnSpPr>
          <p:nvPr/>
        </p:nvCxnSpPr>
        <p:spPr>
          <a:xfrm>
            <a:off x="5809962" y="2125894"/>
            <a:ext cx="3597275" cy="684213"/>
          </a:xfrm>
          <a:prstGeom prst="bent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13E9873-0862-4C0D-D373-EE4B4BEEE643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5356633" y="2356726"/>
            <a:ext cx="1236" cy="44077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990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A1F3-3222-03CF-366B-6163574F3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Extraintestinal </a:t>
            </a:r>
            <a:r>
              <a:rPr lang="en-US" sz="4000" i="1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Escherichia coli 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(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ExPEC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01349-D211-19F6-E90E-EF1F2E628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2906" y="1701869"/>
            <a:ext cx="6414052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UPECs responsible for ~150 million uncomplicated urinary tract infections worldwide per year</a:t>
            </a:r>
          </a:p>
          <a:p>
            <a:r>
              <a:rPr lang="en-US" dirty="0"/>
              <a:t>Second leading cause of neonatal meningitis</a:t>
            </a:r>
          </a:p>
          <a:p>
            <a:r>
              <a:rPr lang="en-US" dirty="0"/>
              <a:t>Leading cause of hospitalization due to sepsis in US</a:t>
            </a:r>
          </a:p>
          <a:p>
            <a:r>
              <a:rPr lang="en-US" dirty="0"/>
              <a:t>Difficult to define by gene presence</a:t>
            </a:r>
          </a:p>
          <a:p>
            <a:r>
              <a:rPr lang="en-US" dirty="0"/>
              <a:t>Complementary tools such as sequence typing often 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005BE-2548-24FD-5955-BF82BBAB9E86}"/>
              </a:ext>
            </a:extLst>
          </p:cNvPr>
          <p:cNvSpPr txBox="1"/>
          <p:nvPr/>
        </p:nvSpPr>
        <p:spPr>
          <a:xfrm>
            <a:off x="7414590" y="2200507"/>
            <a:ext cx="37202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Extraintestinal (</a:t>
            </a:r>
            <a:r>
              <a:rPr lang="en-US" sz="2400" dirty="0" err="1"/>
              <a:t>ExPEC</a:t>
            </a:r>
            <a:r>
              <a:rPr lang="en-US" sz="2400" dirty="0"/>
              <a:t>)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err="1"/>
              <a:t>Uropathogenic</a:t>
            </a:r>
            <a:r>
              <a:rPr lang="en-US" sz="2400" dirty="0"/>
              <a:t> (UPEC)</a:t>
            </a:r>
          </a:p>
          <a:p>
            <a:pPr algn="ctr"/>
            <a:r>
              <a:rPr lang="en-US" sz="2400" dirty="0"/>
              <a:t>Neonatal meningitis (NMEC)</a:t>
            </a:r>
          </a:p>
          <a:p>
            <a:pPr algn="ctr"/>
            <a:r>
              <a:rPr lang="en-US" sz="2400" dirty="0"/>
              <a:t>Sepsis-associated (SEPEC)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5F8C79-DB44-D3BE-8E05-BED725905663}"/>
              </a:ext>
            </a:extLst>
          </p:cNvPr>
          <p:cNvSpPr txBox="1"/>
          <p:nvPr/>
        </p:nvSpPr>
        <p:spPr>
          <a:xfrm>
            <a:off x="7613374" y="6163712"/>
            <a:ext cx="4313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 err="1"/>
              <a:t>doi</a:t>
            </a:r>
            <a:r>
              <a:rPr lang="en-US" dirty="0"/>
              <a:t>: 10.1016/s1286-4579(03)00049-2</a:t>
            </a:r>
          </a:p>
          <a:p>
            <a:pPr algn="r"/>
            <a:r>
              <a:rPr lang="en-US" dirty="0"/>
              <a:t>doi:10.1001/jamanetworkopen.2020.6004 </a:t>
            </a:r>
          </a:p>
        </p:txBody>
      </p:sp>
    </p:spTree>
    <p:extLst>
      <p:ext uri="{BB962C8B-B14F-4D97-AF65-F5344CB8AC3E}">
        <p14:creationId xmlns:p14="http://schemas.microsoft.com/office/powerpoint/2010/main" val="155654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52917 -0.012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58" y="-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3B643-B88B-5CE0-9B18-9C5AF53EA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84" y="342823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1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E. coli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multilocus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 sequence typing (ST)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F0F6117-CCA9-FA67-EC34-7BFFC4CAF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9309" y="2326506"/>
            <a:ext cx="7202214" cy="3017390"/>
          </a:xfrm>
        </p:spPr>
        <p:txBody>
          <a:bodyPr>
            <a:normAutofit/>
          </a:bodyPr>
          <a:lstStyle/>
          <a:p>
            <a:r>
              <a:rPr lang="en-US" dirty="0" err="1"/>
              <a:t>Achtman</a:t>
            </a:r>
            <a:r>
              <a:rPr lang="en-US" dirty="0"/>
              <a:t> and Pasteur</a:t>
            </a:r>
          </a:p>
          <a:p>
            <a:r>
              <a:rPr lang="en-US" dirty="0"/>
              <a:t>&gt;13,000 STs for </a:t>
            </a:r>
            <a:r>
              <a:rPr lang="en-US" i="1" dirty="0"/>
              <a:t>E. coli </a:t>
            </a:r>
            <a:r>
              <a:rPr lang="en-US" dirty="0"/>
              <a:t>in </a:t>
            </a:r>
            <a:r>
              <a:rPr lang="en-US" dirty="0" err="1"/>
              <a:t>PubMLST</a:t>
            </a:r>
            <a:r>
              <a:rPr lang="en-US" dirty="0"/>
              <a:t>/</a:t>
            </a:r>
            <a:r>
              <a:rPr lang="en-US" dirty="0" err="1"/>
              <a:t>Enterobase</a:t>
            </a:r>
            <a:endParaRPr lang="en-US" dirty="0"/>
          </a:p>
          <a:p>
            <a:r>
              <a:rPr lang="en-US" dirty="0"/>
              <a:t>Can be informative for identifying virulent strains.  “All” O157:H7’s are ST11</a:t>
            </a:r>
          </a:p>
          <a:p>
            <a:r>
              <a:rPr lang="en-US" dirty="0"/>
              <a:t>ST used commonly by </a:t>
            </a:r>
            <a:r>
              <a:rPr lang="en-US" dirty="0" err="1"/>
              <a:t>ExPEC</a:t>
            </a:r>
            <a:r>
              <a:rPr lang="en-US" dirty="0"/>
              <a:t> field especially for identifying pandemic lineages</a:t>
            </a:r>
          </a:p>
        </p:txBody>
      </p:sp>
      <p:sp>
        <p:nvSpPr>
          <p:cNvPr id="4" name="TextBox 35">
            <a:extLst>
              <a:ext uri="{FF2B5EF4-FFF2-40B4-BE49-F238E27FC236}">
                <a16:creationId xmlns:a16="http://schemas.microsoft.com/office/drawing/2014/main" id="{9B34FACE-3F35-4B24-28A8-F0C133EBE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37" y="4356538"/>
            <a:ext cx="304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DNA sequence alignment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8058817-890E-5074-1906-DC1A7E0B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137" y="1703744"/>
            <a:ext cx="2743200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DB6827-3887-23A9-F19E-4F5E366841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073"/>
          <a:stretch/>
        </p:blipFill>
        <p:spPr>
          <a:xfrm>
            <a:off x="550477" y="2820420"/>
            <a:ext cx="3048000" cy="344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9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6D113C-16EE-9BF9-7901-1C1967653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86622"/>
            <a:ext cx="5738056" cy="55994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E453C8-51AD-F705-CCFC-65F8DC787785}"/>
              </a:ext>
            </a:extLst>
          </p:cNvPr>
          <p:cNvSpPr txBox="1"/>
          <p:nvPr/>
        </p:nvSpPr>
        <p:spPr>
          <a:xfrm>
            <a:off x="7363656" y="6150737"/>
            <a:ext cx="4447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effectLst/>
                <a:latin typeface="Arial" panose="020B0604020202020204" pitchFamily="34" charset="0"/>
              </a:rPr>
              <a:t>Manges et al., Clin. Microbiol. Rev. 2019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36DB5E-2100-7C68-31D2-184AF679901C}"/>
              </a:ext>
            </a:extLst>
          </p:cNvPr>
          <p:cNvSpPr txBox="1"/>
          <p:nvPr/>
        </p:nvSpPr>
        <p:spPr>
          <a:xfrm>
            <a:off x="7170528" y="1988464"/>
            <a:ext cx="44477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Ten most frequent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ExPEC</a:t>
            </a:r>
            <a:r>
              <a:rPr lang="en-US" b="0" i="0" dirty="0">
                <a:effectLst/>
                <a:latin typeface="Arial" panose="020B0604020202020204" pitchFamily="34" charset="0"/>
              </a:rPr>
              <a:t> STs worldwide: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ST131</a:t>
            </a:r>
          </a:p>
          <a:p>
            <a:r>
              <a:rPr lang="en-US" dirty="0">
                <a:latin typeface="Arial" panose="020B0604020202020204" pitchFamily="34" charset="0"/>
              </a:rPr>
              <a:t>ST69</a:t>
            </a:r>
          </a:p>
          <a:p>
            <a:r>
              <a:rPr lang="en-US" dirty="0">
                <a:latin typeface="Arial" panose="020B0604020202020204" pitchFamily="34" charset="0"/>
              </a:rPr>
              <a:t>ST10</a:t>
            </a:r>
          </a:p>
          <a:p>
            <a:r>
              <a:rPr lang="en-US" dirty="0">
                <a:latin typeface="Arial" panose="020B0604020202020204" pitchFamily="34" charset="0"/>
              </a:rPr>
              <a:t>ST405</a:t>
            </a:r>
          </a:p>
          <a:p>
            <a:r>
              <a:rPr lang="en-US" dirty="0">
                <a:latin typeface="Arial" panose="020B0604020202020204" pitchFamily="34" charset="0"/>
              </a:rPr>
              <a:t>ST38</a:t>
            </a:r>
          </a:p>
          <a:p>
            <a:r>
              <a:rPr lang="en-US" dirty="0">
                <a:latin typeface="Arial" panose="020B0604020202020204" pitchFamily="34" charset="0"/>
              </a:rPr>
              <a:t>ST95</a:t>
            </a:r>
          </a:p>
          <a:p>
            <a:r>
              <a:rPr lang="en-US" dirty="0">
                <a:latin typeface="Arial" panose="020B0604020202020204" pitchFamily="34" charset="0"/>
              </a:rPr>
              <a:t>ST648</a:t>
            </a:r>
          </a:p>
          <a:p>
            <a:r>
              <a:rPr lang="en-US" dirty="0">
                <a:latin typeface="Arial" panose="020B0604020202020204" pitchFamily="34" charset="0"/>
              </a:rPr>
              <a:t>ST73</a:t>
            </a:r>
          </a:p>
          <a:p>
            <a:r>
              <a:rPr lang="en-US" dirty="0">
                <a:latin typeface="Arial" panose="020B0604020202020204" pitchFamily="34" charset="0"/>
              </a:rPr>
              <a:t>ST410</a:t>
            </a:r>
          </a:p>
          <a:p>
            <a:r>
              <a:rPr lang="en-US" dirty="0">
                <a:latin typeface="Arial" panose="020B0604020202020204" pitchFamily="34" charset="0"/>
              </a:rPr>
              <a:t>ST393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D950E0-6A06-96B4-BC70-DED5D5F3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481" y="48162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STs associated with human ExPEC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omic Sans MS" panose="030F0902030302020204" pitchFamily="66" charset="0"/>
              </a:rPr>
              <a:t> isolates</a:t>
            </a:r>
          </a:p>
        </p:txBody>
      </p:sp>
    </p:spTree>
    <p:extLst>
      <p:ext uri="{BB962C8B-B14F-4D97-AF65-F5344CB8AC3E}">
        <p14:creationId xmlns:p14="http://schemas.microsoft.com/office/powerpoint/2010/main" val="2088406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2CD68A6-4B52-4DB7-9D3B-246B7EA57BEF}"/>
</file>

<file path=customXml/itemProps2.xml><?xml version="1.0" encoding="utf-8"?>
<ds:datastoreItem xmlns:ds="http://schemas.openxmlformats.org/officeDocument/2006/customXml" ds:itemID="{B9E33D58-9D0D-4618-A213-8E6ADA070FBF}"/>
</file>

<file path=customXml/itemProps3.xml><?xml version="1.0" encoding="utf-8"?>
<ds:datastoreItem xmlns:ds="http://schemas.openxmlformats.org/officeDocument/2006/customXml" ds:itemID="{1ED5E3D6-4B80-441B-BC13-524A0AD2D783}"/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1066</Words>
  <Application>Microsoft Office PowerPoint</Application>
  <PresentationFormat>Widescreen</PresentationFormat>
  <Paragraphs>247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Office Theme</vt:lpstr>
      <vt:lpstr>PowerPoint Presentation</vt:lpstr>
      <vt:lpstr>A preliminary survey of wastewater for Escherichia coli identifies a multidrug resistant pandemic lineage associated with extraintestinal disease</vt:lpstr>
      <vt:lpstr>PowerPoint Presentation</vt:lpstr>
      <vt:lpstr>Background to wastewater project</vt:lpstr>
      <vt:lpstr>Rationale for identifying E. coli in wastewater</vt:lpstr>
      <vt:lpstr>Pathotypes of Escherichia coli</vt:lpstr>
      <vt:lpstr>Extraintestinal Escherichia coli (ExPEC)</vt:lpstr>
      <vt:lpstr>E. coli multilocus sequence typing (ST) </vt:lpstr>
      <vt:lpstr>STs associated with human ExPEC isolates</vt:lpstr>
      <vt:lpstr>Sepsis ExPECs are limited number of serogroups</vt:lpstr>
      <vt:lpstr>Experimental design</vt:lpstr>
      <vt:lpstr>28% of wastewater isolates are top ExPEC ST’s</vt:lpstr>
      <vt:lpstr>28% of wastewater isolates are top ExPEC ST’s</vt:lpstr>
      <vt:lpstr>PowerPoint Presentation</vt:lpstr>
      <vt:lpstr>PowerPoint Presentation</vt:lpstr>
      <vt:lpstr>ST131 is a recently emerged pandemic lineage</vt:lpstr>
      <vt:lpstr>Conclusions</vt:lpstr>
      <vt:lpstr>PowerPoint Presentation</vt:lpstr>
      <vt:lpstr>Serogroups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Dudley, Edward G</dc:creator>
  <cp:lastModifiedBy>Randolph, Robyn | APHL</cp:lastModifiedBy>
  <cp:revision>57</cp:revision>
  <dcterms:created xsi:type="dcterms:W3CDTF">2022-10-02T19:24:08Z</dcterms:created>
  <dcterms:modified xsi:type="dcterms:W3CDTF">2022-10-17T12:21:08Z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