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26"/>
  </p:notesMasterIdLst>
  <p:sldIdLst>
    <p:sldId id="258" r:id="rId5"/>
    <p:sldId id="5250" r:id="rId6"/>
    <p:sldId id="758" r:id="rId7"/>
    <p:sldId id="5256" r:id="rId8"/>
    <p:sldId id="760" r:id="rId9"/>
    <p:sldId id="856" r:id="rId10"/>
    <p:sldId id="5257" r:id="rId11"/>
    <p:sldId id="857" r:id="rId12"/>
    <p:sldId id="810" r:id="rId13"/>
    <p:sldId id="792" r:id="rId14"/>
    <p:sldId id="5258" r:id="rId15"/>
    <p:sldId id="5252" r:id="rId16"/>
    <p:sldId id="457" r:id="rId17"/>
    <p:sldId id="5259" r:id="rId18"/>
    <p:sldId id="5260" r:id="rId19"/>
    <p:sldId id="5254" r:id="rId20"/>
    <p:sldId id="897" r:id="rId21"/>
    <p:sldId id="5255" r:id="rId22"/>
    <p:sldId id="5251" r:id="rId23"/>
    <p:sldId id="5253" r:id="rId24"/>
    <p:sldId id="85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E3C0678-E448-E34D-B650-7A7EDB9BFA59}">
          <p14:sldIdLst/>
        </p14:section>
        <p14:section name="GT wastewater program" id="{0D164A6F-F04F-B34B-B290-EC7D14FDF6D3}">
          <p14:sldIdLst>
            <p14:sldId id="258"/>
            <p14:sldId id="5250"/>
            <p14:sldId id="758"/>
            <p14:sldId id="5256"/>
            <p14:sldId id="760"/>
            <p14:sldId id="856"/>
            <p14:sldId id="5257"/>
            <p14:sldId id="857"/>
            <p14:sldId id="810"/>
            <p14:sldId id="792"/>
            <p14:sldId id="5258"/>
            <p14:sldId id="5252"/>
            <p14:sldId id="457"/>
            <p14:sldId id="5259"/>
            <p14:sldId id="5260"/>
            <p14:sldId id="5254"/>
            <p14:sldId id="897"/>
            <p14:sldId id="5255"/>
            <p14:sldId id="5251"/>
            <p14:sldId id="5253"/>
            <p14:sldId id="8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4B401B-A89F-A138-A378-C2A4FD1AAB58}" name="Kayikcioglu, Tunc *" initials="KT*" userId="S::Tunc.Kayikcioglu@fda.gov::c09b646e-b158-42e5-aa23-26e127d63134" providerId="AD"/>
  <p188:author id="{DB294D2A-56CA-C29B-2CFE-3FA225117316}" name="Pettengill, James" initials="PJ" userId="S::james.pettengill@fda.gov::7d7352b4-70d4-4f25-a8f5-2ef1f592d245" providerId="AD"/>
  <p188:author id="{243BD64F-88CE-6388-9424-465B89F65A41}" name="Timme, Ruth" initials="TR" userId="S::ruth.timme@fda.gov::7fa87b59-527f-411c-b576-d63afce082a3" providerId="AD"/>
  <p188:author id="{93DB21EA-C8FE-3AFF-59B5-5EDD027C9E1A}" name="Allard, Marc" initials="AM" userId="S::marc.allard@fda.gov::a61765b0-bac0-4d21-9d1b-82fc19f1ef0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kins, Erin *" initials="JE*" lastIdx="2" clrIdx="0">
    <p:extLst>
      <p:ext uri="{19B8F6BF-5375-455C-9EA6-DF929625EA0E}">
        <p15:presenceInfo xmlns:p15="http://schemas.microsoft.com/office/powerpoint/2012/main" userId="S::Erin.Jenkins@fda.gov::eca7b9f2-63de-42db-8ad2-dc4f0738ef01" providerId="AD"/>
      </p:ext>
    </p:extLst>
  </p:cmAuthor>
  <p:cmAuthor id="2" name="Crosby, Alvin" initials="AC" lastIdx="6" clrIdx="1">
    <p:extLst>
      <p:ext uri="{19B8F6BF-5375-455C-9EA6-DF929625EA0E}">
        <p15:presenceInfo xmlns:p15="http://schemas.microsoft.com/office/powerpoint/2012/main" userId="Crosby, Alvin" providerId="None"/>
      </p:ext>
    </p:extLst>
  </p:cmAuthor>
  <p:cmAuthor id="3" name="Kreil, Katherine" initials="KK" lastIdx="4" clrIdx="1">
    <p:extLst>
      <p:ext uri="{19B8F6BF-5375-455C-9EA6-DF929625EA0E}">
        <p15:presenceInfo xmlns:p15="http://schemas.microsoft.com/office/powerpoint/2012/main" userId="S::Katherine.Kreil@fda.gov::039c447e-f214-4b67-9dde-1ae853368afb" providerId="AD"/>
      </p:ext>
    </p:extLst>
  </p:cmAuthor>
  <p:cmAuthor id="4" name="Whitney, Brooke" initials="WB" lastIdx="3" clrIdx="2">
    <p:extLst>
      <p:ext uri="{19B8F6BF-5375-455C-9EA6-DF929625EA0E}">
        <p15:presenceInfo xmlns:p15="http://schemas.microsoft.com/office/powerpoint/2012/main" userId="S::Brooke.Whitney@fda.gov::2a51e938-a414-426e-be8f-ee4e2f4c393d" providerId="AD"/>
      </p:ext>
    </p:extLst>
  </p:cmAuthor>
  <p:cmAuthor id="5" name="Seelman, Sharon" initials="SS" lastIdx="1" clrIdx="3">
    <p:extLst>
      <p:ext uri="{19B8F6BF-5375-455C-9EA6-DF929625EA0E}">
        <p15:presenceInfo xmlns:p15="http://schemas.microsoft.com/office/powerpoint/2012/main" userId="S::Sharon.Seelman@fda.gov::89009995-286b-4ecd-ad81-72a1216be7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AEFC3"/>
    <a:srgbClr val="B8E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A9D2AD-7D93-A042-8CEF-2EE8FB0E7DA5}" v="98" dt="2022-08-17T16:33:50.6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07"/>
    <p:restoredTop sz="94656"/>
  </p:normalViewPr>
  <p:slideViewPr>
    <p:cSldViewPr snapToGrid="0">
      <p:cViewPr varScale="1">
        <p:scale>
          <a:sx n="105" d="100"/>
          <a:sy n="105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7F545-1699-4AB0-BC75-97FE779A9BE8}" type="datetimeFigureOut">
              <a:rPr lang="en-US" smtClean="0"/>
              <a:t>10/19/22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A6127-B93C-4B2C-9771-09B71E4F7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93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GT has become a global WGS network for foodborne pathogen traceback.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071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2 tools help labs determine if ready for NCBI submission</a:t>
            </a:r>
          </a:p>
          <a:p>
            <a:endParaRPr lang="en-US"/>
          </a:p>
          <a:p>
            <a:r>
              <a:rPr lang="en-US" err="1"/>
              <a:t>SSQuAWK</a:t>
            </a:r>
            <a:endParaRPr lang="en-US"/>
          </a:p>
          <a:p>
            <a:r>
              <a:rPr lang="en-US"/>
              <a:t>Hosted on </a:t>
            </a:r>
            <a:r>
              <a:rPr lang="en-US" err="1"/>
              <a:t>GalaxyTrakr</a:t>
            </a:r>
            <a:r>
              <a:rPr lang="en-US"/>
              <a:t>, CFSAN’s custom Galaxy instance online</a:t>
            </a:r>
          </a:p>
          <a:p>
            <a:r>
              <a:rPr lang="en-US"/>
              <a:t>Participating labs can run the </a:t>
            </a:r>
            <a:r>
              <a:rPr lang="en-US" err="1"/>
              <a:t>ssquawk</a:t>
            </a:r>
            <a:r>
              <a:rPr lang="en-US"/>
              <a:t> workflow with a click of a button</a:t>
            </a:r>
          </a:p>
          <a:p>
            <a:r>
              <a:rPr lang="en-US"/>
              <a:t>Single table results for sequence quality metrics, no variant estimation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CWAP</a:t>
            </a:r>
          </a:p>
          <a:p>
            <a:r>
              <a:rPr lang="en-US"/>
              <a:t>Users with more computational resources who are more comfortable can run CWAP from the command line for more intricate results, including variant estimation!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AC229-2DBD-4DE6-8A5D-AC2BEFCB64A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14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95F579-8D91-4C38-A0F6-655015F0B13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0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DAC229-2DBD-4DE6-8A5D-AC2BEFCB64A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92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A6127-B93C-4B2C-9771-09B71E4F781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201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31475" y="635526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9"/>
            <a:ext cx="38608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05" y="381004"/>
            <a:ext cx="4104649" cy="85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60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22" y="177803"/>
            <a:ext cx="10551113" cy="92602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622" y="1418254"/>
            <a:ext cx="11501655" cy="4877567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200" y="6375402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4929"/>
            <a:ext cx="38608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457262" y="6409775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5" y="177805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12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22" y="177803"/>
            <a:ext cx="10551113" cy="92602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200" y="6375402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4929"/>
            <a:ext cx="38608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457262" y="6409775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5" y="177805"/>
            <a:ext cx="848455" cy="10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4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22" y="177803"/>
            <a:ext cx="10551113" cy="926020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623" y="1418254"/>
            <a:ext cx="5669280" cy="4877567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200" y="6375402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4929"/>
            <a:ext cx="38608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457262" y="6409775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735" y="177805"/>
            <a:ext cx="848455" cy="101599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63FD92D-9A5D-457F-B187-5E8CB40B29DA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315760" y="1402921"/>
            <a:ext cx="5577840" cy="4877567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1665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699" y="2446451"/>
            <a:ext cx="5610303" cy="11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75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215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1" r:id="rId3"/>
    <p:sldLayoutId id="2147483670" r:id="rId4"/>
    <p:sldLayoutId id="2147483669" r:id="rId5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uth.timme@fda.hhs.go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protocols.io/workspaces/genometrakr1/publication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tocols.io/workspaces/genometrakr1/publications?categories=wastewater-surveillanc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tocols.io/workspaces/genometrakr1/publications?categories=wastewater-surveillanc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food/whole-genome-sequencing-wgs-program/wastewater-surveillance-sars-cov-2-variants" TargetMode="External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food/whole-genome-sequencing-wgs-program/wastewater-surveillance-sars-cov-2-variants" TargetMode="External"/><Relationship Id="rId2" Type="http://schemas.openxmlformats.org/officeDocument/2006/relationships/hyperlink" Target="https://www.ncbi.nlm.nih.gov/bioproject/PRJNA75729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CFSAN-Biostatistics/C-WAP" TargetMode="External"/><Relationship Id="rId4" Type="http://schemas.openxmlformats.org/officeDocument/2006/relationships/hyperlink" Target="https://www.protocols.io/workspaces/genometrakr1/publications?categories=wastewater-surveillance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research.labkey.com/_webdav/Coven/human-source-cryptic-SARS-CoV-2-lineages/%40files/SPHERES-wastewater/index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tocols.io/workspaces/genometrakr1/publications?categories=wastewater-surveillanc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tocols.io/workspaces/genometrakr1/publications?categories=wastewater-surveillanc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otocols.io/view/enhanced-qiaseq-direct-sars-cov-2-kit-for-illumina-rm7vzy39rlx1/v4" TargetMode="External"/><Relationship Id="rId13" Type="http://schemas.openxmlformats.org/officeDocument/2006/relationships/hyperlink" Target="https://www.protocols.io/view/pilot-exercise-generating-the-illumina-samplesheet-x54v9j9b4g3e/v3" TargetMode="External"/><Relationship Id="rId18" Type="http://schemas.openxmlformats.org/officeDocument/2006/relationships/hyperlink" Target="https://www.protocols.io/view/rtqpcr-of-sars-cov-2-n1-target-on-abi-7500-fast-us-rm7vzy52xlx1/v1" TargetMode="External"/><Relationship Id="rId3" Type="http://schemas.openxmlformats.org/officeDocument/2006/relationships/hyperlink" Target="https://www.protocols.io/edit/virus-concentration-from-wastewater-using-peg-prec-bx9ipr4e" TargetMode="External"/><Relationship Id="rId7" Type="http://schemas.openxmlformats.org/officeDocument/2006/relationships/hyperlink" Target="https://www.protocols.io/view/rt-qpcr-detection-of-process-controls-murine-norov-kqdg36j9pg25/v2" TargetMode="External"/><Relationship Id="rId12" Type="http://schemas.openxmlformats.org/officeDocument/2006/relationships/hyperlink" Target="https://www.protocols.io/view/wastewater-qc-workflow-in-galaxytrakr-ssquawk4-kxygxzk5dv8j/v9" TargetMode="External"/><Relationship Id="rId17" Type="http://schemas.openxmlformats.org/officeDocument/2006/relationships/hyperlink" Target="https://www.protocols.io/view/shipping-wastewater-samples-to-fda-cfsan-14egn797zv5d/v4" TargetMode="External"/><Relationship Id="rId2" Type="http://schemas.openxmlformats.org/officeDocument/2006/relationships/hyperlink" Target="https://www.protocols.io/edit/collection-from-wastewater-treatment-plant-transpo-bycepste" TargetMode="External"/><Relationship Id="rId16" Type="http://schemas.openxmlformats.org/officeDocument/2006/relationships/hyperlink" Target="https://www.protocols.io/view/ncbi-data-curation-protocol-sop-for-editing-genome-bx4tpqwn" TargetMode="External"/><Relationship Id="rId20" Type="http://schemas.openxmlformats.org/officeDocument/2006/relationships/hyperlink" Target="https://www.protocols.io/edit/library-construction-and-sequencing-for-sars-cov-2-bx47pqz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rotocols.io/view/rt-qpcr-detection-of-sars-cov-2-from-wastewater-us-6qpvrdj4bgmk/v2" TargetMode="External"/><Relationship Id="rId11" Type="http://schemas.openxmlformats.org/officeDocument/2006/relationships/hyperlink" Target="https://www.protocols.io/view/modified-illumina-dna-prep-m-tagmentation-library-b2yzqfx6" TargetMode="External"/><Relationship Id="rId5" Type="http://schemas.openxmlformats.org/officeDocument/2006/relationships/hyperlink" Target="https://www.protocols.io/view/rna-extraction-and-quality-assessment-targeting-sa-b3inqkde" TargetMode="External"/><Relationship Id="rId15" Type="http://schemas.openxmlformats.org/officeDocument/2006/relationships/hyperlink" Target="https://www.protocols.io/view/ncbi-submission-protocol-for-sars-cov-2-wastewater-ewov14w27vr2/v7" TargetMode="External"/><Relationship Id="rId10" Type="http://schemas.openxmlformats.org/officeDocument/2006/relationships/hyperlink" Target="https://www.protocols.io/view/modified-nebnext-varskip-short-sars-cov-2-enrichme-3byl4bwervo5/v2" TargetMode="External"/><Relationship Id="rId19" Type="http://schemas.openxmlformats.org/officeDocument/2006/relationships/hyperlink" Target="https://www.protocols.io/view/extraction-of-total-nucleic-acid-from-wastewater-u-4r3l2oebxv1y/v1" TargetMode="External"/><Relationship Id="rId4" Type="http://schemas.openxmlformats.org/officeDocument/2006/relationships/hyperlink" Target="https://www.protocols.io/edit/rna-extraction-from-wastewater-concentrates-using-bygvptw6" TargetMode="External"/><Relationship Id="rId9" Type="http://schemas.openxmlformats.org/officeDocument/2006/relationships/hyperlink" Target="https://www.protocols.io/view/modified-nebnext-varskip-short-sars-cov-2-library-5jyl89n26v2w/v3" TargetMode="External"/><Relationship Id="rId14" Type="http://schemas.openxmlformats.org/officeDocument/2006/relationships/hyperlink" Target="http://dx.doi.org/10.17504/protocols.io.ewov14w27vr2/v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426929" y="1928594"/>
            <a:ext cx="834847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sz="5400" dirty="0">
                <a:solidFill>
                  <a:schemeClr val="accent1"/>
                </a:solidFill>
                <a:ea typeface="ＭＳ Ｐゴシック"/>
                <a:cs typeface="Arial"/>
              </a:rPr>
              <a:t>GenomeTrakr project for </a:t>
            </a:r>
            <a:r>
              <a:rPr lang="en-US" sz="5400" dirty="0">
                <a:solidFill>
                  <a:schemeClr val="accent1"/>
                </a:solidFill>
                <a:latin typeface="+mj-lt"/>
                <a:ea typeface="ＭＳ Ｐゴシック"/>
                <a:cs typeface="Arial"/>
              </a:rPr>
              <a:t>SARS-CoV-2 variant tracking</a:t>
            </a:r>
            <a:endParaRPr lang="en-US" sz="54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259CDE78-2CE8-654F-AE5D-D8A26FC45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85041" cy="14850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8BEFEC-A684-E847-99DD-7CCDB0BE4238}"/>
              </a:ext>
            </a:extLst>
          </p:cNvPr>
          <p:cNvSpPr txBox="1"/>
          <p:nvPr/>
        </p:nvSpPr>
        <p:spPr>
          <a:xfrm>
            <a:off x="4353816" y="5221527"/>
            <a:ext cx="39803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Ruth Timme</a:t>
            </a:r>
          </a:p>
          <a:p>
            <a:pPr algn="ctr"/>
            <a:r>
              <a:rPr lang="en-US" dirty="0"/>
              <a:t>FDA/CFSAN/Office of Regulatory Science</a:t>
            </a:r>
          </a:p>
          <a:p>
            <a:pPr algn="ctr"/>
            <a:r>
              <a:rPr lang="en-US" dirty="0">
                <a:hlinkClick r:id="rId4"/>
              </a:rPr>
              <a:t>ruth.timme@fda.hhs.gov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45096D-6967-4F95-0404-9AE403DC1DCF}"/>
              </a:ext>
            </a:extLst>
          </p:cNvPr>
          <p:cNvSpPr txBox="1"/>
          <p:nvPr/>
        </p:nvSpPr>
        <p:spPr>
          <a:xfrm>
            <a:off x="4215617" y="3946141"/>
            <a:ext cx="42568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2"/>
                </a:solidFill>
              </a:rPr>
              <a:t>2022 GenomeTrakr meeting</a:t>
            </a:r>
          </a:p>
          <a:p>
            <a:pPr algn="ctr"/>
            <a:r>
              <a:rPr lang="en-US" sz="2800" dirty="0">
                <a:solidFill>
                  <a:schemeClr val="tx2"/>
                </a:solidFill>
              </a:rPr>
              <a:t>October 20, 2022</a:t>
            </a:r>
          </a:p>
        </p:txBody>
      </p:sp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D1700-4ACB-8244-94EE-16D20DA79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786" y="93852"/>
            <a:ext cx="8203360" cy="926020"/>
          </a:xfrm>
        </p:spPr>
        <p:txBody>
          <a:bodyPr>
            <a:noAutofit/>
          </a:bodyPr>
          <a:lstStyle/>
          <a:p>
            <a:r>
              <a:rPr lang="en-US" sz="3600" dirty="0"/>
              <a:t>Method development + Protocols.io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761AE-FDF8-6049-B973-FDCEA8D4ED13}"/>
              </a:ext>
            </a:extLst>
          </p:cNvPr>
          <p:cNvSpPr txBox="1"/>
          <p:nvPr/>
        </p:nvSpPr>
        <p:spPr>
          <a:xfrm>
            <a:off x="3308633" y="6589604"/>
            <a:ext cx="62367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2"/>
              </a:rPr>
              <a:t>https://www.protocols.io/workspaces/genometrakr1/publications</a:t>
            </a:r>
            <a:endParaRPr lang="en-US" sz="1200" dirty="0"/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6FE08740-6553-8D4A-BA03-EA77F9557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75"/>
            <a:ext cx="1485041" cy="1485041"/>
          </a:xfrm>
          <a:prstGeom prst="rect">
            <a:avLst/>
          </a:prstGeom>
        </p:spPr>
      </p:pic>
      <p:pic>
        <p:nvPicPr>
          <p:cNvPr id="5" name="Picture 4" descr="Graphical user interface, text, application, Teams&#10;&#10;Description automatically generated">
            <a:extLst>
              <a:ext uri="{FF2B5EF4-FFF2-40B4-BE49-F238E27FC236}">
                <a16:creationId xmlns:a16="http://schemas.microsoft.com/office/drawing/2014/main" id="{02157DA8-E993-AF48-90C3-D9E82EAFA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688" y="1059916"/>
            <a:ext cx="7041112" cy="54041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DBC2DE0-069E-479C-59BD-0742656A0C45}"/>
              </a:ext>
            </a:extLst>
          </p:cNvPr>
          <p:cNvSpPr/>
          <p:nvPr/>
        </p:nvSpPr>
        <p:spPr>
          <a:xfrm>
            <a:off x="6626268" y="1315233"/>
            <a:ext cx="1277655" cy="27557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47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6C3F5-10F6-6444-B4AF-BC42BBF35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Steps to Adapt GenomeTrakr for SARS-COV-2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3A6675-86D8-904F-ACCA-D6ED22670F60}"/>
              </a:ext>
            </a:extLst>
          </p:cNvPr>
          <p:cNvCxnSpPr/>
          <p:nvPr/>
        </p:nvCxnSpPr>
        <p:spPr>
          <a:xfrm>
            <a:off x="459511" y="1108363"/>
            <a:ext cx="104186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9E40C9D-15CD-9E47-A2F5-90168599C489}"/>
              </a:ext>
            </a:extLst>
          </p:cNvPr>
          <p:cNvSpPr/>
          <p:nvPr/>
        </p:nvSpPr>
        <p:spPr>
          <a:xfrm>
            <a:off x="878131" y="1159982"/>
            <a:ext cx="4875372" cy="2550558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C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Fund laboratories across the US</a:t>
            </a:r>
            <a:endParaRPr lang="en-US" sz="2800" dirty="0">
              <a:solidFill>
                <a:srgbClr val="2D2926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41877B-CF0E-BE4E-95B0-9FD72B9397D2}"/>
              </a:ext>
            </a:extLst>
          </p:cNvPr>
          <p:cNvSpPr/>
          <p:nvPr/>
        </p:nvSpPr>
        <p:spPr>
          <a:xfrm>
            <a:off x="579837" y="1317851"/>
            <a:ext cx="697977" cy="691513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A24902-67A5-6C40-AA3F-A8582D413B7F}"/>
              </a:ext>
            </a:extLst>
          </p:cNvPr>
          <p:cNvSpPr/>
          <p:nvPr/>
        </p:nvSpPr>
        <p:spPr>
          <a:xfrm>
            <a:off x="6378825" y="1159982"/>
            <a:ext cx="4992850" cy="2570733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Develop methods and standards for sequencing population-level SARS-CoV-2 from wastewater samples: </a:t>
            </a:r>
            <a:r>
              <a:rPr lang="en-US" sz="2400" dirty="0">
                <a:solidFill>
                  <a:srgbClr val="007CBA"/>
                </a:solidFill>
                <a:latin typeface="Calibri"/>
                <a:hlinkClick r:id="rId2"/>
              </a:rPr>
              <a:t>Protocols.io</a:t>
            </a:r>
            <a:endParaRPr lang="en-US" sz="2400" dirty="0">
              <a:solidFill>
                <a:srgbClr val="007CBA"/>
              </a:solidFill>
              <a:latin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6B1A3D-AB96-0A4A-8AE8-7BC41AE26BE6}"/>
              </a:ext>
            </a:extLst>
          </p:cNvPr>
          <p:cNvSpPr/>
          <p:nvPr/>
        </p:nvSpPr>
        <p:spPr>
          <a:xfrm>
            <a:off x="5832880" y="1317851"/>
            <a:ext cx="697977" cy="691489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086CD5-DF2D-7744-8429-5EE627F49F48}"/>
              </a:ext>
            </a:extLst>
          </p:cNvPr>
          <p:cNvSpPr/>
          <p:nvPr/>
        </p:nvSpPr>
        <p:spPr>
          <a:xfrm>
            <a:off x="6378825" y="3955408"/>
            <a:ext cx="4973800" cy="2316627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Define data structure within public database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Build dashboards that summarize data collection over time.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F4538B-B1B5-7E43-87EC-047E72370C5E}"/>
              </a:ext>
            </a:extLst>
          </p:cNvPr>
          <p:cNvSpPr/>
          <p:nvPr/>
        </p:nvSpPr>
        <p:spPr>
          <a:xfrm>
            <a:off x="5832880" y="3935233"/>
            <a:ext cx="697977" cy="691489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15D290-4E40-244C-AE73-C14594A6A2AB}"/>
              </a:ext>
            </a:extLst>
          </p:cNvPr>
          <p:cNvSpPr/>
          <p:nvPr/>
        </p:nvSpPr>
        <p:spPr>
          <a:xfrm>
            <a:off x="991195" y="3955484"/>
            <a:ext cx="4808697" cy="2316628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>
              <a:defRPr/>
            </a:pPr>
            <a:r>
              <a:rPr lang="en-US" sz="2800" dirty="0">
                <a:solidFill>
                  <a:srgbClr val="007CBA"/>
                </a:solidFill>
                <a:latin typeface="Calibri"/>
              </a:rPr>
              <a:t>Write new analysis tool:</a:t>
            </a:r>
          </a:p>
          <a:p>
            <a:pPr>
              <a:defRPr/>
            </a:pPr>
            <a:endParaRPr lang="en-US" sz="2800" dirty="0">
              <a:solidFill>
                <a:srgbClr val="007CBA"/>
              </a:solidFill>
              <a:latin typeface="Calibri"/>
            </a:endParaRPr>
          </a:p>
          <a:p>
            <a:pPr>
              <a:defRPr/>
            </a:pPr>
            <a:r>
              <a:rPr lang="en-US" sz="2800" dirty="0">
                <a:solidFill>
                  <a:srgbClr val="007CBA"/>
                </a:solidFill>
                <a:latin typeface="Calibri"/>
              </a:rPr>
              <a:t>raw sequence data -&gt; variant proportions.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C38528-FB9A-D446-B1DF-BB927447FDB8}"/>
              </a:ext>
            </a:extLst>
          </p:cNvPr>
          <p:cNvSpPr/>
          <p:nvPr/>
        </p:nvSpPr>
        <p:spPr>
          <a:xfrm>
            <a:off x="530976" y="3935210"/>
            <a:ext cx="697977" cy="691513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CEBD9E-3B3D-0144-2565-EE2614D5D180}"/>
              </a:ext>
            </a:extLst>
          </p:cNvPr>
          <p:cNvSpPr/>
          <p:nvPr/>
        </p:nvSpPr>
        <p:spPr>
          <a:xfrm>
            <a:off x="467789" y="3782333"/>
            <a:ext cx="5365092" cy="2741667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74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261F398-21FB-43C4-A2F1-C3F1241B1612}"/>
              </a:ext>
            </a:extLst>
          </p:cNvPr>
          <p:cNvSpPr txBox="1">
            <a:spLocks/>
          </p:cNvSpPr>
          <p:nvPr/>
        </p:nvSpPr>
        <p:spPr>
          <a:xfrm>
            <a:off x="4507374" y="496454"/>
            <a:ext cx="1770779" cy="1737006"/>
          </a:xfrm>
          <a:custGeom>
            <a:avLst/>
            <a:gdLst>
              <a:gd name="connsiteX0" fmla="*/ 0 w 1770779"/>
              <a:gd name="connsiteY0" fmla="*/ 0 h 1737006"/>
              <a:gd name="connsiteX1" fmla="*/ 1770779 w 1770779"/>
              <a:gd name="connsiteY1" fmla="*/ 0 h 1737006"/>
              <a:gd name="connsiteX2" fmla="*/ 1770779 w 1770779"/>
              <a:gd name="connsiteY2" fmla="*/ 1737006 h 1737006"/>
              <a:gd name="connsiteX3" fmla="*/ 0 w 1770779"/>
              <a:gd name="connsiteY3" fmla="*/ 1737006 h 1737006"/>
              <a:gd name="connsiteX4" fmla="*/ 0 w 1770779"/>
              <a:gd name="connsiteY4" fmla="*/ 0 h 1737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0779" h="1737006" fill="none" extrusionOk="0">
                <a:moveTo>
                  <a:pt x="0" y="0"/>
                </a:moveTo>
                <a:cubicBezTo>
                  <a:pt x="322496" y="-136353"/>
                  <a:pt x="1514268" y="112310"/>
                  <a:pt x="1770779" y="0"/>
                </a:cubicBezTo>
                <a:cubicBezTo>
                  <a:pt x="1720283" y="435243"/>
                  <a:pt x="1670474" y="1085221"/>
                  <a:pt x="1770779" y="1737006"/>
                </a:cubicBezTo>
                <a:cubicBezTo>
                  <a:pt x="1401831" y="1784801"/>
                  <a:pt x="265213" y="1854963"/>
                  <a:pt x="0" y="1737006"/>
                </a:cubicBezTo>
                <a:cubicBezTo>
                  <a:pt x="80932" y="1480732"/>
                  <a:pt x="-65932" y="764488"/>
                  <a:pt x="0" y="0"/>
                </a:cubicBezTo>
                <a:close/>
              </a:path>
              <a:path w="1770779" h="1737006" stroke="0" extrusionOk="0">
                <a:moveTo>
                  <a:pt x="0" y="0"/>
                </a:moveTo>
                <a:cubicBezTo>
                  <a:pt x="674077" y="-52123"/>
                  <a:pt x="1116482" y="-83899"/>
                  <a:pt x="1770779" y="0"/>
                </a:cubicBezTo>
                <a:cubicBezTo>
                  <a:pt x="1917477" y="618358"/>
                  <a:pt x="1749572" y="961501"/>
                  <a:pt x="1770779" y="1737006"/>
                </a:cubicBezTo>
                <a:cubicBezTo>
                  <a:pt x="1402304" y="1775248"/>
                  <a:pt x="607935" y="1584580"/>
                  <a:pt x="0" y="1737006"/>
                </a:cubicBezTo>
                <a:cubicBezTo>
                  <a:pt x="-72550" y="1469743"/>
                  <a:pt x="26253" y="213025"/>
                  <a:pt x="0" y="0"/>
                </a:cubicBezTo>
                <a:close/>
              </a:path>
            </a:pathLst>
          </a:custGeom>
          <a:ln w="76200">
            <a:solidFill>
              <a:srgbClr val="007CBA"/>
            </a:solidFill>
            <a:extLst>
              <a:ext uri="{C807C97D-BFC1-408E-A445-0C87EB9F89A2}">
                <ask:lineSketchStyleProps xmlns:ask="http://schemas.microsoft.com/office/drawing/2018/sketchyshapes" sd="347453175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err="1">
                <a:solidFill>
                  <a:srgbClr val="007CBA"/>
                </a:solidFill>
              </a:rPr>
              <a:t>C</a:t>
            </a:r>
            <a:r>
              <a:rPr lang="fr-FR" sz="2000" b="1" err="1"/>
              <a:t>FSAN’s</a:t>
            </a:r>
            <a:r>
              <a:rPr lang="fr-FR" sz="2000" b="1"/>
              <a:t> </a:t>
            </a:r>
          </a:p>
          <a:p>
            <a:pPr marL="0" indent="0">
              <a:buNone/>
            </a:pPr>
            <a:r>
              <a:rPr lang="fr-FR" sz="2000" b="1" err="1">
                <a:solidFill>
                  <a:srgbClr val="007CBA"/>
                </a:solidFill>
              </a:rPr>
              <a:t>W</a:t>
            </a:r>
            <a:r>
              <a:rPr lang="fr-FR" sz="2000" b="1" err="1"/>
              <a:t>astewater</a:t>
            </a:r>
            <a:r>
              <a:rPr lang="fr-FR" sz="2000" b="1"/>
              <a:t> </a:t>
            </a:r>
          </a:p>
          <a:p>
            <a:pPr marL="0" indent="0">
              <a:buNone/>
            </a:pPr>
            <a:r>
              <a:rPr lang="fr-FR" sz="2000" b="1" err="1">
                <a:solidFill>
                  <a:srgbClr val="007CBA"/>
                </a:solidFill>
              </a:rPr>
              <a:t>A</a:t>
            </a:r>
            <a:r>
              <a:rPr lang="fr-FR" sz="2000" b="1" err="1"/>
              <a:t>nalysis</a:t>
            </a:r>
            <a:endParaRPr lang="fr-FR" sz="2000" b="1"/>
          </a:p>
          <a:p>
            <a:pPr marL="0" indent="0">
              <a:buNone/>
            </a:pPr>
            <a:r>
              <a:rPr lang="fr-FR" sz="2000" b="1">
                <a:solidFill>
                  <a:srgbClr val="007CBA"/>
                </a:solidFill>
              </a:rPr>
              <a:t>P</a:t>
            </a:r>
            <a:r>
              <a:rPr lang="fr-FR" sz="2000" b="1"/>
              <a:t>ipeline</a:t>
            </a:r>
            <a:endParaRPr lang="en-US" sz="2000" b="1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67D177E-28B1-43BA-8351-C06C2D0A5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7" y="213146"/>
            <a:ext cx="3499779" cy="6517732"/>
          </a:xfrm>
          <a:prstGeom prst="rect">
            <a:avLst/>
          </a:prstGeom>
          <a:noFill/>
          <a:ln w="76200" cap="flat">
            <a:solidFill>
              <a:srgbClr val="007CBA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78968F5-FB89-4694-B178-AA5C0FA15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074" y="102539"/>
            <a:ext cx="3143450" cy="2509460"/>
          </a:xfrm>
          <a:custGeom>
            <a:avLst/>
            <a:gdLst>
              <a:gd name="connsiteX0" fmla="*/ 0 w 3143450"/>
              <a:gd name="connsiteY0" fmla="*/ 0 h 2509460"/>
              <a:gd name="connsiteX1" fmla="*/ 534387 w 3143450"/>
              <a:gd name="connsiteY1" fmla="*/ 0 h 2509460"/>
              <a:gd name="connsiteX2" fmla="*/ 1068773 w 3143450"/>
              <a:gd name="connsiteY2" fmla="*/ 0 h 2509460"/>
              <a:gd name="connsiteX3" fmla="*/ 1603160 w 3143450"/>
              <a:gd name="connsiteY3" fmla="*/ 0 h 2509460"/>
              <a:gd name="connsiteX4" fmla="*/ 2231850 w 3143450"/>
              <a:gd name="connsiteY4" fmla="*/ 0 h 2509460"/>
              <a:gd name="connsiteX5" fmla="*/ 3143450 w 3143450"/>
              <a:gd name="connsiteY5" fmla="*/ 0 h 2509460"/>
              <a:gd name="connsiteX6" fmla="*/ 3143450 w 3143450"/>
              <a:gd name="connsiteY6" fmla="*/ 652460 h 2509460"/>
              <a:gd name="connsiteX7" fmla="*/ 3143450 w 3143450"/>
              <a:gd name="connsiteY7" fmla="*/ 1304919 h 2509460"/>
              <a:gd name="connsiteX8" fmla="*/ 3143450 w 3143450"/>
              <a:gd name="connsiteY8" fmla="*/ 1907190 h 2509460"/>
              <a:gd name="connsiteX9" fmla="*/ 3143450 w 3143450"/>
              <a:gd name="connsiteY9" fmla="*/ 2509460 h 2509460"/>
              <a:gd name="connsiteX10" fmla="*/ 2451891 w 3143450"/>
              <a:gd name="connsiteY10" fmla="*/ 2509460 h 2509460"/>
              <a:gd name="connsiteX11" fmla="*/ 1886070 w 3143450"/>
              <a:gd name="connsiteY11" fmla="*/ 2509460 h 2509460"/>
              <a:gd name="connsiteX12" fmla="*/ 1288814 w 3143450"/>
              <a:gd name="connsiteY12" fmla="*/ 2509460 h 2509460"/>
              <a:gd name="connsiteX13" fmla="*/ 597255 w 3143450"/>
              <a:gd name="connsiteY13" fmla="*/ 2509460 h 2509460"/>
              <a:gd name="connsiteX14" fmla="*/ 0 w 3143450"/>
              <a:gd name="connsiteY14" fmla="*/ 2509460 h 2509460"/>
              <a:gd name="connsiteX15" fmla="*/ 0 w 3143450"/>
              <a:gd name="connsiteY15" fmla="*/ 1831906 h 2509460"/>
              <a:gd name="connsiteX16" fmla="*/ 0 w 3143450"/>
              <a:gd name="connsiteY16" fmla="*/ 1154352 h 2509460"/>
              <a:gd name="connsiteX17" fmla="*/ 0 w 3143450"/>
              <a:gd name="connsiteY17" fmla="*/ 0 h 2509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43450" h="2509460" extrusionOk="0">
                <a:moveTo>
                  <a:pt x="0" y="0"/>
                </a:moveTo>
                <a:cubicBezTo>
                  <a:pt x="209350" y="-14368"/>
                  <a:pt x="402260" y="-17388"/>
                  <a:pt x="534387" y="0"/>
                </a:cubicBezTo>
                <a:cubicBezTo>
                  <a:pt x="666514" y="17388"/>
                  <a:pt x="904597" y="-20060"/>
                  <a:pt x="1068773" y="0"/>
                </a:cubicBezTo>
                <a:cubicBezTo>
                  <a:pt x="1232949" y="20060"/>
                  <a:pt x="1427180" y="-4024"/>
                  <a:pt x="1603160" y="0"/>
                </a:cubicBezTo>
                <a:cubicBezTo>
                  <a:pt x="1779140" y="4024"/>
                  <a:pt x="2031920" y="-31006"/>
                  <a:pt x="2231850" y="0"/>
                </a:cubicBezTo>
                <a:cubicBezTo>
                  <a:pt x="2431780" y="31006"/>
                  <a:pt x="2874677" y="27918"/>
                  <a:pt x="3143450" y="0"/>
                </a:cubicBezTo>
                <a:cubicBezTo>
                  <a:pt x="3142436" y="146734"/>
                  <a:pt x="3161185" y="348854"/>
                  <a:pt x="3143450" y="652460"/>
                </a:cubicBezTo>
                <a:cubicBezTo>
                  <a:pt x="3125715" y="956066"/>
                  <a:pt x="3155218" y="1135825"/>
                  <a:pt x="3143450" y="1304919"/>
                </a:cubicBezTo>
                <a:cubicBezTo>
                  <a:pt x="3131682" y="1474013"/>
                  <a:pt x="3143474" y="1729038"/>
                  <a:pt x="3143450" y="1907190"/>
                </a:cubicBezTo>
                <a:cubicBezTo>
                  <a:pt x="3143426" y="2085342"/>
                  <a:pt x="3134463" y="2336306"/>
                  <a:pt x="3143450" y="2509460"/>
                </a:cubicBezTo>
                <a:cubicBezTo>
                  <a:pt x="2946358" y="2514199"/>
                  <a:pt x="2794454" y="2496832"/>
                  <a:pt x="2451891" y="2509460"/>
                </a:cubicBezTo>
                <a:cubicBezTo>
                  <a:pt x="2109328" y="2522088"/>
                  <a:pt x="2119357" y="2511906"/>
                  <a:pt x="1886070" y="2509460"/>
                </a:cubicBezTo>
                <a:cubicBezTo>
                  <a:pt x="1652783" y="2507014"/>
                  <a:pt x="1489939" y="2515391"/>
                  <a:pt x="1288814" y="2509460"/>
                </a:cubicBezTo>
                <a:cubicBezTo>
                  <a:pt x="1087689" y="2503529"/>
                  <a:pt x="910566" y="2513700"/>
                  <a:pt x="597255" y="2509460"/>
                </a:cubicBezTo>
                <a:cubicBezTo>
                  <a:pt x="283944" y="2505220"/>
                  <a:pt x="242460" y="2491297"/>
                  <a:pt x="0" y="2509460"/>
                </a:cubicBezTo>
                <a:cubicBezTo>
                  <a:pt x="-21991" y="2176092"/>
                  <a:pt x="-32475" y="2005394"/>
                  <a:pt x="0" y="1831906"/>
                </a:cubicBezTo>
                <a:cubicBezTo>
                  <a:pt x="32475" y="1658418"/>
                  <a:pt x="28712" y="1380515"/>
                  <a:pt x="0" y="1154352"/>
                </a:cubicBezTo>
                <a:cubicBezTo>
                  <a:pt x="-28712" y="928189"/>
                  <a:pt x="13832" y="509086"/>
                  <a:pt x="0" y="0"/>
                </a:cubicBezTo>
                <a:close/>
              </a:path>
            </a:pathLst>
          </a:custGeom>
          <a:noFill/>
          <a:ln w="9525" cap="flat">
            <a:noFill/>
            <a:round/>
            <a:headEnd/>
            <a:tailEnd/>
            <a:extLst>
              <a:ext uri="{C807C97D-BFC1-408E-A445-0C87EB9F89A2}">
                <ask:lineSketchStyleProps xmlns:ask="http://schemas.microsoft.com/office/drawing/2018/sketchyshapes" sd="368914038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" name="Title 3">
            <a:extLst>
              <a:ext uri="{FF2B5EF4-FFF2-40B4-BE49-F238E27FC236}">
                <a16:creationId xmlns:a16="http://schemas.microsoft.com/office/drawing/2014/main" id="{E455F795-D095-4572-9347-0E0D3980FAEB}"/>
              </a:ext>
            </a:extLst>
          </p:cNvPr>
          <p:cNvSpPr txBox="1">
            <a:spLocks/>
          </p:cNvSpPr>
          <p:nvPr/>
        </p:nvSpPr>
        <p:spPr>
          <a:xfrm>
            <a:off x="6799237" y="496454"/>
            <a:ext cx="23287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CB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/>
              <a:t>C-WAP</a:t>
            </a:r>
            <a:endParaRPr lang="en-US" sz="4800" b="1" dirty="0">
              <a:cs typeface="Calibri Ligh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A01EBE9-16BC-F533-B1DA-729D5785B9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9863" y="2691070"/>
            <a:ext cx="6780662" cy="3875591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1804B4-9595-4B9B-3484-F0D606A5DBC4}"/>
              </a:ext>
            </a:extLst>
          </p:cNvPr>
          <p:cNvSpPr txBox="1"/>
          <p:nvPr/>
        </p:nvSpPr>
        <p:spPr>
          <a:xfrm>
            <a:off x="3991020" y="6566661"/>
            <a:ext cx="4574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/CFSAN-Biostatistics/C-WAP</a:t>
            </a:r>
          </a:p>
        </p:txBody>
      </p:sp>
    </p:spTree>
    <p:extLst>
      <p:ext uri="{BB962C8B-B14F-4D97-AF65-F5344CB8AC3E}">
        <p14:creationId xmlns:p14="http://schemas.microsoft.com/office/powerpoint/2010/main" val="3551049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98A2C-745C-4B96-AFFE-B8DD13BA0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75" y="128982"/>
            <a:ext cx="11345471" cy="926020"/>
          </a:xfrm>
        </p:spPr>
        <p:txBody>
          <a:bodyPr>
            <a:normAutofit/>
          </a:bodyPr>
          <a:lstStyle/>
          <a:p>
            <a:r>
              <a:rPr lang="en-US" dirty="0" err="1"/>
              <a:t>SSQuAWK</a:t>
            </a:r>
            <a:endParaRPr lang="en-US" dirty="0"/>
          </a:p>
        </p:txBody>
      </p:sp>
      <p:pic>
        <p:nvPicPr>
          <p:cNvPr id="6" name="Picture 2" descr="Screenshot of example results (a table).">
            <a:extLst>
              <a:ext uri="{FF2B5EF4-FFF2-40B4-BE49-F238E27FC236}">
                <a16:creationId xmlns:a16="http://schemas.microsoft.com/office/drawing/2014/main" id="{4355C163-DD3D-4485-8A00-784B6D870C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81"/>
          <a:stretch/>
        </p:blipFill>
        <p:spPr bwMode="auto">
          <a:xfrm>
            <a:off x="423334" y="4038601"/>
            <a:ext cx="11345333" cy="1856345"/>
          </a:xfrm>
          <a:prstGeom prst="rect">
            <a:avLst/>
          </a:prstGeom>
          <a:noFill/>
          <a:ln w="76200">
            <a:solidFill>
              <a:srgbClr val="007CBA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creenshot of the GalaxyTrakr's SSQuAWK3 workflow webpage, showing the 3 input files: the read pairs (as a dataset collection), the reference genome (as a fasta), and a BED file for primers.">
            <a:extLst>
              <a:ext uri="{FF2B5EF4-FFF2-40B4-BE49-F238E27FC236}">
                <a16:creationId xmlns:a16="http://schemas.microsoft.com/office/drawing/2014/main" id="{D5988FA1-8187-4404-AA16-14F63881EA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132"/>
          <a:stretch/>
        </p:blipFill>
        <p:spPr>
          <a:xfrm>
            <a:off x="5608878" y="1163587"/>
            <a:ext cx="3203433" cy="2330243"/>
          </a:xfrm>
          <a:custGeom>
            <a:avLst/>
            <a:gdLst>
              <a:gd name="connsiteX0" fmla="*/ 0 w 3203433"/>
              <a:gd name="connsiteY0" fmla="*/ 0 h 2330243"/>
              <a:gd name="connsiteX1" fmla="*/ 3203433 w 3203433"/>
              <a:gd name="connsiteY1" fmla="*/ 0 h 2330243"/>
              <a:gd name="connsiteX2" fmla="*/ 3203433 w 3203433"/>
              <a:gd name="connsiteY2" fmla="*/ 2330243 h 2330243"/>
              <a:gd name="connsiteX3" fmla="*/ 0 w 3203433"/>
              <a:gd name="connsiteY3" fmla="*/ 2330243 h 2330243"/>
              <a:gd name="connsiteX4" fmla="*/ 0 w 3203433"/>
              <a:gd name="connsiteY4" fmla="*/ 0 h 2330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3433" h="2330243" fill="none" extrusionOk="0">
                <a:moveTo>
                  <a:pt x="0" y="0"/>
                </a:moveTo>
                <a:cubicBezTo>
                  <a:pt x="407532" y="134854"/>
                  <a:pt x="2011858" y="109733"/>
                  <a:pt x="3203433" y="0"/>
                </a:cubicBezTo>
                <a:cubicBezTo>
                  <a:pt x="3315072" y="355257"/>
                  <a:pt x="3293529" y="1592020"/>
                  <a:pt x="3203433" y="2330243"/>
                </a:cubicBezTo>
                <a:cubicBezTo>
                  <a:pt x="2786552" y="2394219"/>
                  <a:pt x="712012" y="2337063"/>
                  <a:pt x="0" y="2330243"/>
                </a:cubicBezTo>
                <a:cubicBezTo>
                  <a:pt x="-145333" y="1776159"/>
                  <a:pt x="-89913" y="239362"/>
                  <a:pt x="0" y="0"/>
                </a:cubicBezTo>
                <a:close/>
              </a:path>
              <a:path w="3203433" h="2330243" stroke="0" extrusionOk="0">
                <a:moveTo>
                  <a:pt x="0" y="0"/>
                </a:moveTo>
                <a:cubicBezTo>
                  <a:pt x="419349" y="-18719"/>
                  <a:pt x="2454436" y="7827"/>
                  <a:pt x="3203433" y="0"/>
                </a:cubicBezTo>
                <a:cubicBezTo>
                  <a:pt x="3236123" y="737577"/>
                  <a:pt x="3064972" y="1997313"/>
                  <a:pt x="3203433" y="2330243"/>
                </a:cubicBezTo>
                <a:cubicBezTo>
                  <a:pt x="2620565" y="2439563"/>
                  <a:pt x="1120623" y="2485562"/>
                  <a:pt x="0" y="2330243"/>
                </a:cubicBezTo>
                <a:cubicBezTo>
                  <a:pt x="111744" y="1252283"/>
                  <a:pt x="-1489" y="388367"/>
                  <a:pt x="0" y="0"/>
                </a:cubicBezTo>
                <a:close/>
              </a:path>
            </a:pathLst>
          </a:custGeom>
          <a:ln w="76200">
            <a:solidFill>
              <a:srgbClr val="007CBA"/>
            </a:solidFill>
            <a:extLst>
              <a:ext uri="{C807C97D-BFC1-408E-A445-0C87EB9F89A2}">
                <ask:lineSketchStyleProps xmlns:ask="http://schemas.microsoft.com/office/drawing/2018/sketchyshapes" sd="16247661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</p:pic>
      <p:sp>
        <p:nvSpPr>
          <p:cNvPr id="5" name="Footer Placeholder 6">
            <a:extLst>
              <a:ext uri="{FF2B5EF4-FFF2-40B4-BE49-F238E27FC236}">
                <a16:creationId xmlns:a16="http://schemas.microsoft.com/office/drawing/2014/main" id="{CD7D697C-E5A1-4555-BE99-B5444E5B6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sz="14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4799635-0CB2-7C6F-0015-DF7B9DC0A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34" y="1264143"/>
            <a:ext cx="4194316" cy="211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257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6C3F5-10F6-6444-B4AF-BC42BBF35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Steps to Adapt GenomeTrakr for SARS-COV-2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3A6675-86D8-904F-ACCA-D6ED22670F60}"/>
              </a:ext>
            </a:extLst>
          </p:cNvPr>
          <p:cNvCxnSpPr/>
          <p:nvPr/>
        </p:nvCxnSpPr>
        <p:spPr>
          <a:xfrm>
            <a:off x="459511" y="1108363"/>
            <a:ext cx="104186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9E40C9D-15CD-9E47-A2F5-90168599C489}"/>
              </a:ext>
            </a:extLst>
          </p:cNvPr>
          <p:cNvSpPr/>
          <p:nvPr/>
        </p:nvSpPr>
        <p:spPr>
          <a:xfrm>
            <a:off x="878131" y="1159982"/>
            <a:ext cx="4875372" cy="2550558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C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Fund laboratories across the US</a:t>
            </a:r>
            <a:endParaRPr lang="en-US" sz="2800" dirty="0">
              <a:solidFill>
                <a:srgbClr val="2D2926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41877B-CF0E-BE4E-95B0-9FD72B9397D2}"/>
              </a:ext>
            </a:extLst>
          </p:cNvPr>
          <p:cNvSpPr/>
          <p:nvPr/>
        </p:nvSpPr>
        <p:spPr>
          <a:xfrm>
            <a:off x="579837" y="1317851"/>
            <a:ext cx="697977" cy="691513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A24902-67A5-6C40-AA3F-A8582D413B7F}"/>
              </a:ext>
            </a:extLst>
          </p:cNvPr>
          <p:cNvSpPr/>
          <p:nvPr/>
        </p:nvSpPr>
        <p:spPr>
          <a:xfrm>
            <a:off x="6378825" y="1159982"/>
            <a:ext cx="4992850" cy="2570733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Develop methods and standards for sequencing population-level SARS-CoV-2 from wastewater samples: </a:t>
            </a:r>
            <a:r>
              <a:rPr lang="en-US" sz="2400" dirty="0">
                <a:solidFill>
                  <a:srgbClr val="007CBA"/>
                </a:solidFill>
                <a:latin typeface="Calibri"/>
                <a:hlinkClick r:id="rId2"/>
              </a:rPr>
              <a:t>Protocols.io</a:t>
            </a:r>
            <a:endParaRPr lang="en-US" sz="2400" dirty="0">
              <a:solidFill>
                <a:srgbClr val="007CBA"/>
              </a:solidFill>
              <a:latin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6B1A3D-AB96-0A4A-8AE8-7BC41AE26BE6}"/>
              </a:ext>
            </a:extLst>
          </p:cNvPr>
          <p:cNvSpPr/>
          <p:nvPr/>
        </p:nvSpPr>
        <p:spPr>
          <a:xfrm>
            <a:off x="5832880" y="1317851"/>
            <a:ext cx="697977" cy="691489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086CD5-DF2D-7744-8429-5EE627F49F48}"/>
              </a:ext>
            </a:extLst>
          </p:cNvPr>
          <p:cNvSpPr/>
          <p:nvPr/>
        </p:nvSpPr>
        <p:spPr>
          <a:xfrm>
            <a:off x="6378825" y="3955408"/>
            <a:ext cx="4973800" cy="2316627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Define data structure within public database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Build dashboards that summarize data collection over time.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F4538B-B1B5-7E43-87EC-047E72370C5E}"/>
              </a:ext>
            </a:extLst>
          </p:cNvPr>
          <p:cNvSpPr/>
          <p:nvPr/>
        </p:nvSpPr>
        <p:spPr>
          <a:xfrm>
            <a:off x="5832880" y="3935233"/>
            <a:ext cx="697977" cy="691489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15D290-4E40-244C-AE73-C14594A6A2AB}"/>
              </a:ext>
            </a:extLst>
          </p:cNvPr>
          <p:cNvSpPr/>
          <p:nvPr/>
        </p:nvSpPr>
        <p:spPr>
          <a:xfrm>
            <a:off x="991195" y="3955484"/>
            <a:ext cx="4808697" cy="2316628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>
              <a:defRPr/>
            </a:pPr>
            <a:r>
              <a:rPr lang="en-US" sz="2800" dirty="0">
                <a:solidFill>
                  <a:srgbClr val="007CBA"/>
                </a:solidFill>
                <a:latin typeface="Calibri"/>
              </a:rPr>
              <a:t>Write new analysis tool:</a:t>
            </a:r>
          </a:p>
          <a:p>
            <a:pPr>
              <a:defRPr/>
            </a:pPr>
            <a:endParaRPr lang="en-US" sz="2800" dirty="0">
              <a:solidFill>
                <a:srgbClr val="007CBA"/>
              </a:solidFill>
              <a:latin typeface="Calibri"/>
            </a:endParaRPr>
          </a:p>
          <a:p>
            <a:pPr>
              <a:defRPr/>
            </a:pPr>
            <a:r>
              <a:rPr lang="en-US" sz="2800" dirty="0">
                <a:solidFill>
                  <a:srgbClr val="007CBA"/>
                </a:solidFill>
                <a:latin typeface="Calibri"/>
              </a:rPr>
              <a:t>raw sequence data -&gt; variant proportions.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C38528-FB9A-D446-B1DF-BB927447FDB8}"/>
              </a:ext>
            </a:extLst>
          </p:cNvPr>
          <p:cNvSpPr/>
          <p:nvPr/>
        </p:nvSpPr>
        <p:spPr>
          <a:xfrm>
            <a:off x="530976" y="3935210"/>
            <a:ext cx="697977" cy="691513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CEBD9E-3B3D-0144-2565-EE2614D5D180}"/>
              </a:ext>
            </a:extLst>
          </p:cNvPr>
          <p:cNvSpPr/>
          <p:nvPr/>
        </p:nvSpPr>
        <p:spPr>
          <a:xfrm>
            <a:off x="6295932" y="3782333"/>
            <a:ext cx="5541164" cy="2570733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25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ABFDA-DA95-62FF-E555-640962E9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Wastewater NCBI “data object model”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920ADD1B-6C67-2EF7-8C06-B67B5049A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12" y="1103823"/>
            <a:ext cx="9719491" cy="5754177"/>
          </a:xfrm>
        </p:spPr>
      </p:pic>
    </p:spTree>
    <p:extLst>
      <p:ext uri="{BB962C8B-B14F-4D97-AF65-F5344CB8AC3E}">
        <p14:creationId xmlns:p14="http://schemas.microsoft.com/office/powerpoint/2010/main" val="2130969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1FCFD-DB4D-4574-A857-959D8F99D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090" y="285526"/>
            <a:ext cx="4093512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3"/>
              </a:rPr>
              <a:t>Public data release + dashboard: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5AA176-55EC-70A4-55B0-4D57E16E920A}"/>
              </a:ext>
            </a:extLst>
          </p:cNvPr>
          <p:cNvSpPr txBox="1"/>
          <p:nvPr/>
        </p:nvSpPr>
        <p:spPr>
          <a:xfrm>
            <a:off x="6019090" y="1791705"/>
            <a:ext cx="535122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2600 wastewater samples have been collected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12 labs + CFSAN have submitted sequence data</a:t>
            </a:r>
          </a:p>
        </p:txBody>
      </p:sp>
      <p:pic>
        <p:nvPicPr>
          <p:cNvPr id="5" name="Picture 4" descr="Chart, bar chart, histogram&#10;&#10;Description automatically generated">
            <a:extLst>
              <a:ext uri="{FF2B5EF4-FFF2-40B4-BE49-F238E27FC236}">
                <a16:creationId xmlns:a16="http://schemas.microsoft.com/office/drawing/2014/main" id="{E8640ED7-B2C2-BFE5-8219-3860A4821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19" y="2376782"/>
            <a:ext cx="4950604" cy="4492820"/>
          </a:xfrm>
          <a:prstGeom prst="rect">
            <a:avLst/>
          </a:prstGeom>
        </p:spPr>
      </p:pic>
      <p:pic>
        <p:nvPicPr>
          <p:cNvPr id="11" name="Content Placeholder 10" descr="Map&#10;&#10;Description automatically generated">
            <a:extLst>
              <a:ext uri="{FF2B5EF4-FFF2-40B4-BE49-F238E27FC236}">
                <a16:creationId xmlns:a16="http://schemas.microsoft.com/office/drawing/2014/main" id="{137CB055-CBCC-C2E4-F5A2-ED5B78FF84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34" y="157338"/>
            <a:ext cx="4994144" cy="3013938"/>
          </a:xfrm>
        </p:spPr>
      </p:pic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A4F38A05-A236-EFAD-CC46-E556E5E67E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090" y="2680207"/>
            <a:ext cx="4215262" cy="4177793"/>
          </a:xfrm>
          <a:prstGeom prst="rect">
            <a:avLst/>
          </a:prstGeom>
        </p:spPr>
      </p:pic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7AA45B2F-839C-182F-27D9-27ABE89706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592" y="137212"/>
            <a:ext cx="1665774" cy="165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14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appliance, kitchen appliance&#10;&#10;Description automatically generated">
            <a:extLst>
              <a:ext uri="{FF2B5EF4-FFF2-40B4-BE49-F238E27FC236}">
                <a16:creationId xmlns:a16="http://schemas.microsoft.com/office/drawing/2014/main" id="{3F49C208-A054-584D-A59F-8F14B9491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63179" y="2947709"/>
            <a:ext cx="4389120" cy="3291840"/>
          </a:xfrm>
          <a:prstGeom prst="rect">
            <a:avLst/>
          </a:prstGeom>
        </p:spPr>
      </p:pic>
      <p:pic>
        <p:nvPicPr>
          <p:cNvPr id="5" name="Picture 4" descr="A picture containing bench, outdoor, park, concrete&#10;&#10;Description automatically generated">
            <a:extLst>
              <a:ext uri="{FF2B5EF4-FFF2-40B4-BE49-F238E27FC236}">
                <a16:creationId xmlns:a16="http://schemas.microsoft.com/office/drawing/2014/main" id="{1CB7A469-CF36-D04C-A9B5-EDF5EC0F81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49" y="3483861"/>
            <a:ext cx="4403834" cy="330287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29D720B-D0DF-5945-80E2-B7822031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107" y="333819"/>
            <a:ext cx="10305055" cy="926020"/>
          </a:xfrm>
        </p:spPr>
        <p:txBody>
          <a:bodyPr>
            <a:normAutofit/>
          </a:bodyPr>
          <a:lstStyle/>
          <a:p>
            <a:r>
              <a:rPr lang="en-US" dirty="0"/>
              <a:t>Three Wastewater Treatment Plants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0F655E-A437-D74D-8402-EF537F9D52FF}"/>
              </a:ext>
            </a:extLst>
          </p:cNvPr>
          <p:cNvSpPr txBox="1"/>
          <p:nvPr/>
        </p:nvSpPr>
        <p:spPr>
          <a:xfrm>
            <a:off x="183815" y="1541309"/>
            <a:ext cx="108082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Alabama, Mississippi,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Raw </a:t>
            </a:r>
            <a:r>
              <a:rPr lang="en-US" sz="2400" dirty="0" err="1"/>
              <a:t>ww</a:t>
            </a:r>
            <a:r>
              <a:rPr lang="en-US" sz="2400" dirty="0"/>
              <a:t> grab collection w/ two biological replicates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Maryland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Composite collections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2 biological replicates, 3 technical replicates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66BE5F-47F6-7342-A24F-E46D24B23E7C}"/>
              </a:ext>
            </a:extLst>
          </p:cNvPr>
          <p:cNvSpPr txBox="1"/>
          <p:nvPr/>
        </p:nvSpPr>
        <p:spPr>
          <a:xfrm>
            <a:off x="6931634" y="5950859"/>
            <a:ext cx="1523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Composite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B1A832-2695-3C48-BEE2-23BEC9B8947D}"/>
              </a:ext>
            </a:extLst>
          </p:cNvPr>
          <p:cNvSpPr txBox="1"/>
          <p:nvPr/>
        </p:nvSpPr>
        <p:spPr>
          <a:xfrm>
            <a:off x="5523662" y="3919752"/>
            <a:ext cx="2285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Raw Wastewater</a:t>
            </a:r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C809E87E-67B6-C14B-BD5A-0E2C3876D363}"/>
              </a:ext>
            </a:extLst>
          </p:cNvPr>
          <p:cNvCxnSpPr>
            <a:cxnSpLocks/>
          </p:cNvCxnSpPr>
          <p:nvPr/>
        </p:nvCxnSpPr>
        <p:spPr>
          <a:xfrm>
            <a:off x="5699378" y="4552420"/>
            <a:ext cx="2453882" cy="1227436"/>
          </a:xfrm>
          <a:prstGeom prst="curvedConnector3">
            <a:avLst>
              <a:gd name="adj1" fmla="val 50000"/>
            </a:avLst>
          </a:prstGeom>
          <a:ln w="1270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EECA4D33-85A2-E54A-BC35-9A3227AC9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309"/>
            <a:ext cx="1485041" cy="148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5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03775-4052-97E6-1C20-CAE5D1A6E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CFSAN’s three sites:</a:t>
            </a:r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19E31739-C50C-A922-28BB-7911B860A3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8" r="20356"/>
          <a:stretch/>
        </p:blipFill>
        <p:spPr>
          <a:xfrm>
            <a:off x="102799" y="2116899"/>
            <a:ext cx="3870543" cy="3648858"/>
          </a:xfrm>
        </p:spPr>
      </p:pic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C42C23CF-3520-A9F1-F890-44AC1B6FEB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8"/>
          <a:stretch/>
        </p:blipFill>
        <p:spPr>
          <a:xfrm>
            <a:off x="4036800" y="2116899"/>
            <a:ext cx="4040362" cy="3648858"/>
          </a:xfrm>
          <a:prstGeom prst="rect">
            <a:avLst/>
          </a:prstGeom>
        </p:spPr>
      </p:pic>
      <p:pic>
        <p:nvPicPr>
          <p:cNvPr id="9" name="Picture 8" descr="Chart, bar chart&#10;&#10;Description automatically generated">
            <a:extLst>
              <a:ext uri="{FF2B5EF4-FFF2-40B4-BE49-F238E27FC236}">
                <a16:creationId xmlns:a16="http://schemas.microsoft.com/office/drawing/2014/main" id="{982943CF-2690-BFE3-1509-67B724F4F7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52"/>
          <a:stretch/>
        </p:blipFill>
        <p:spPr>
          <a:xfrm>
            <a:off x="8151710" y="2116897"/>
            <a:ext cx="3870542" cy="36488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152CC8-06A7-B039-51B7-3C361F31DB5A}"/>
              </a:ext>
            </a:extLst>
          </p:cNvPr>
          <p:cNvSpPr txBox="1"/>
          <p:nvPr/>
        </p:nvSpPr>
        <p:spPr>
          <a:xfrm>
            <a:off x="125261" y="1565754"/>
            <a:ext cx="1584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Maryland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5818B2-0877-906D-1586-3C9B669DBF72}"/>
              </a:ext>
            </a:extLst>
          </p:cNvPr>
          <p:cNvSpPr txBox="1"/>
          <p:nvPr/>
        </p:nvSpPr>
        <p:spPr>
          <a:xfrm>
            <a:off x="3973342" y="1579717"/>
            <a:ext cx="146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Alabama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7DC777-9C4F-793D-2E74-018FDFF8AD63}"/>
              </a:ext>
            </a:extLst>
          </p:cNvPr>
          <p:cNvSpPr txBox="1"/>
          <p:nvPr/>
        </p:nvSpPr>
        <p:spPr>
          <a:xfrm>
            <a:off x="8077162" y="1579717"/>
            <a:ext cx="1762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Mississippi</a:t>
            </a:r>
          </a:p>
        </p:txBody>
      </p:sp>
    </p:spTree>
    <p:extLst>
      <p:ext uri="{BB962C8B-B14F-4D97-AF65-F5344CB8AC3E}">
        <p14:creationId xmlns:p14="http://schemas.microsoft.com/office/powerpoint/2010/main" val="970436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D3ED7-FD89-DC6B-89AD-3A1EB3EEE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0F126-A62E-FC30-FCFC-D24D3E374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622" y="1418254"/>
            <a:ext cx="11501655" cy="5261943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Data generated from this project were/are public and timely!</a:t>
            </a:r>
          </a:p>
          <a:p>
            <a:pPr marL="533386" lvl="1" indent="0">
              <a:buNone/>
            </a:pPr>
            <a:r>
              <a:rPr lang="en-US" sz="2900" dirty="0">
                <a:hlinkClick r:id="rId2"/>
              </a:rPr>
              <a:t>Raw data</a:t>
            </a:r>
            <a:r>
              <a:rPr lang="en-US" sz="2900" dirty="0"/>
              <a:t>, </a:t>
            </a:r>
            <a:r>
              <a:rPr lang="en-US" sz="2900" dirty="0">
                <a:hlinkClick r:id="rId3"/>
              </a:rPr>
              <a:t>variant analysis dashboard</a:t>
            </a:r>
            <a:r>
              <a:rPr lang="en-US" sz="2900" dirty="0"/>
              <a:t>, </a:t>
            </a:r>
            <a:r>
              <a:rPr lang="en-US" sz="2900" dirty="0">
                <a:hlinkClick r:id="rId4"/>
              </a:rPr>
              <a:t>protocols</a:t>
            </a:r>
            <a:r>
              <a:rPr lang="en-US" sz="2900" dirty="0"/>
              <a:t>, </a:t>
            </a:r>
            <a:r>
              <a:rPr lang="en-US" sz="2900" dirty="0">
                <a:hlinkClick r:id="rId5"/>
              </a:rPr>
              <a:t>analysis pipeline</a:t>
            </a:r>
            <a:endParaRPr lang="en-US" sz="2900" dirty="0"/>
          </a:p>
          <a:p>
            <a:r>
              <a:rPr lang="en-US" sz="3200" dirty="0"/>
              <a:t>Need to constantly adapt methods to keep up with evolving virus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>
                <a:solidFill>
                  <a:schemeClr val="accent1"/>
                </a:solidFill>
              </a:rPr>
              <a:t>What’s next:</a:t>
            </a:r>
          </a:p>
          <a:p>
            <a:pPr marL="381014" indent="-457200"/>
            <a:r>
              <a:rPr lang="en-US" sz="4500" dirty="0"/>
              <a:t>Apply lessons-learned for GenomeTrakr </a:t>
            </a:r>
            <a:r>
              <a:rPr lang="en-US" sz="4500" dirty="0" err="1"/>
              <a:t>enterics</a:t>
            </a:r>
            <a:endParaRPr lang="en-US" sz="4500" dirty="0"/>
          </a:p>
          <a:p>
            <a:pPr marL="1123935" lvl="1" indent="-514350">
              <a:buFont typeface="+mj-lt"/>
              <a:buAutoNum type="arabicPeriod"/>
            </a:pPr>
            <a:r>
              <a:rPr lang="en-US" sz="3000" dirty="0"/>
              <a:t>Extend SC2 methods for routine, culture-independent surveillance of enteric pathogens</a:t>
            </a:r>
          </a:p>
          <a:p>
            <a:pPr marL="1123935" lvl="1" indent="-514350">
              <a:buFont typeface="+mj-lt"/>
              <a:buAutoNum type="arabicPeriod"/>
            </a:pPr>
            <a:r>
              <a:rPr lang="en-US" sz="3000" dirty="0"/>
              <a:t>Expanded sequence-level metadata for WGS submissions</a:t>
            </a:r>
          </a:p>
          <a:p>
            <a:pPr lvl="2"/>
            <a:r>
              <a:rPr lang="en-US" sz="3000" dirty="0"/>
              <a:t>Better sequence methods</a:t>
            </a:r>
          </a:p>
          <a:p>
            <a:pPr lvl="2"/>
            <a:r>
              <a:rPr lang="en-US" sz="3000" dirty="0"/>
              <a:t>QC attributes</a:t>
            </a:r>
          </a:p>
        </p:txBody>
      </p:sp>
    </p:spTree>
    <p:extLst>
      <p:ext uri="{BB962C8B-B14F-4D97-AF65-F5344CB8AC3E}">
        <p14:creationId xmlns:p14="http://schemas.microsoft.com/office/powerpoint/2010/main" val="214421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E7C74-F668-934A-BE45-7F78D0514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98" y="1453156"/>
            <a:ext cx="4732923" cy="2512736"/>
          </a:xfrm>
        </p:spPr>
        <p:txBody>
          <a:bodyPr>
            <a:normAutofit/>
          </a:bodyPr>
          <a:lstStyle/>
          <a:p>
            <a:pPr algn="r"/>
            <a:br>
              <a:rPr lang="en-US" dirty="0"/>
            </a:br>
            <a:r>
              <a:rPr lang="en-US" dirty="0"/>
              <a:t>CFSAN </a:t>
            </a:r>
            <a:r>
              <a:rPr lang="en-US" dirty="0" err="1"/>
              <a:t>ww</a:t>
            </a:r>
            <a:r>
              <a:rPr lang="en-US" dirty="0"/>
              <a:t> team members: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5906C-8514-7448-BF53-326BE917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1208" y="367574"/>
            <a:ext cx="3239988" cy="63900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600" b="1" u="sng" dirty="0">
                <a:cs typeface="Calibri"/>
              </a:rPr>
              <a:t>WG1 OFS/DSST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Jessica Jones, Ph.D.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Jackie Woods, Ph.D.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CAPT Kevin </a:t>
            </a:r>
            <a:r>
              <a:rPr lang="en-US" sz="1600" dirty="0" err="1">
                <a:cs typeface="Calibri"/>
              </a:rPr>
              <a:t>Calci</a:t>
            </a:r>
            <a:endParaRPr lang="en-US" sz="1600" dirty="0">
              <a:cs typeface="Calibri"/>
            </a:endParaRP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Liz </a:t>
            </a:r>
            <a:r>
              <a:rPr lang="en-US" sz="1600" dirty="0" err="1">
                <a:cs typeface="Calibri"/>
              </a:rPr>
              <a:t>Leard</a:t>
            </a:r>
            <a:endParaRPr lang="en-US" sz="1600" dirty="0">
              <a:cs typeface="Calibri"/>
            </a:endParaRP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Rachel Rodriguez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Candace Barnes</a:t>
            </a:r>
          </a:p>
          <a:p>
            <a:pPr marL="0" indent="0">
              <a:buNone/>
            </a:pPr>
            <a:endParaRPr lang="en-US" sz="1600" dirty="0">
              <a:cs typeface="Calibri"/>
            </a:endParaRPr>
          </a:p>
          <a:p>
            <a:pPr marL="0" indent="0">
              <a:buNone/>
            </a:pPr>
            <a:endParaRPr lang="en-US" sz="1600" dirty="0">
              <a:cs typeface="Calibri"/>
            </a:endParaRPr>
          </a:p>
          <a:p>
            <a:pPr marL="0" indent="0">
              <a:buNone/>
            </a:pPr>
            <a:r>
              <a:rPr lang="en-US" sz="1600" b="1" u="sng" dirty="0">
                <a:cs typeface="Calibri"/>
              </a:rPr>
              <a:t>WG2 </a:t>
            </a:r>
            <a:r>
              <a:rPr lang="en-US" sz="1600" b="1" u="sng" dirty="0">
                <a:ea typeface="+mn-lt"/>
                <a:cs typeface="+mn-lt"/>
              </a:rPr>
              <a:t>OARSA/DMB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Haifeng Chen, Ph.D.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Mark Craven, Ph.D.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Cameron Boerner</a:t>
            </a:r>
          </a:p>
          <a:p>
            <a:pPr marL="0" indent="0">
              <a:buNone/>
            </a:pPr>
            <a:endParaRPr lang="en-US" sz="1600" dirty="0">
              <a:cs typeface="Calibri"/>
            </a:endParaRPr>
          </a:p>
          <a:p>
            <a:pPr marL="0" indent="0">
              <a:buNone/>
            </a:pPr>
            <a:endParaRPr lang="en-US" sz="1600" dirty="0">
              <a:cs typeface="Calibri"/>
            </a:endParaRPr>
          </a:p>
          <a:p>
            <a:pPr marL="0" indent="0">
              <a:buNone/>
            </a:pPr>
            <a:r>
              <a:rPr lang="en-US" sz="1600" b="1" u="sng" dirty="0">
                <a:cs typeface="Calibri"/>
              </a:rPr>
              <a:t>WG3 ORS/DM</a:t>
            </a:r>
            <a:endParaRPr lang="en-US" sz="1600" u="sng" dirty="0">
              <a:cs typeface="Calibri"/>
            </a:endParaRP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Maria Hoffmann, PhD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Chris Grim, PhD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Padmini Ramachandran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Amanda Windsor, PhD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Tamara </a:t>
            </a:r>
            <a:r>
              <a:rPr lang="en-US" sz="1600" dirty="0" err="1">
                <a:cs typeface="Calibri"/>
              </a:rPr>
              <a:t>Walsky</a:t>
            </a:r>
            <a:endParaRPr lang="en-US" sz="1100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5D046-91D1-44E5-A92A-F3604038D5B8}"/>
              </a:ext>
            </a:extLst>
          </p:cNvPr>
          <p:cNvSpPr txBox="1"/>
          <p:nvPr/>
        </p:nvSpPr>
        <p:spPr>
          <a:xfrm>
            <a:off x="8489391" y="1569390"/>
            <a:ext cx="3239989" cy="44750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600" b="1" u="sng" dirty="0">
                <a:ea typeface="+mn-lt"/>
                <a:cs typeface="+mn-lt"/>
              </a:rPr>
              <a:t>WG4 OAO</a:t>
            </a:r>
          </a:p>
          <a:p>
            <a:pPr lvl="1">
              <a:spcBef>
                <a:spcPct val="20000"/>
              </a:spcBef>
            </a:pPr>
            <a:r>
              <a:rPr lang="en-US" sz="1600" dirty="0">
                <a:ea typeface="+mn-lt"/>
                <a:cs typeface="+mn-lt"/>
              </a:rPr>
              <a:t>James Pettengill, PhD</a:t>
            </a:r>
            <a:endParaRPr lang="en-US" sz="1600" b="1" dirty="0">
              <a:ea typeface="+mn-lt"/>
              <a:cs typeface="+mn-lt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ea typeface="+mn-lt"/>
                <a:cs typeface="+mn-lt"/>
              </a:rPr>
              <a:t>Hugh Rand, PhD</a:t>
            </a:r>
          </a:p>
          <a:p>
            <a:pPr lvl="1">
              <a:spcBef>
                <a:spcPct val="20000"/>
              </a:spcBef>
            </a:pPr>
            <a:r>
              <a:rPr lang="en-US" sz="1600" dirty="0" err="1">
                <a:ea typeface="+mn-lt"/>
                <a:cs typeface="+mn-lt"/>
              </a:rPr>
              <a:t>Tunc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Kayikcioglu</a:t>
            </a:r>
            <a:r>
              <a:rPr lang="en-US" sz="1600" dirty="0">
                <a:ea typeface="+mn-lt"/>
                <a:cs typeface="+mn-lt"/>
              </a:rPr>
              <a:t>, PhD</a:t>
            </a: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Tim </a:t>
            </a:r>
            <a:r>
              <a:rPr lang="en-US" sz="1600" dirty="0" err="1">
                <a:cs typeface="Calibri"/>
              </a:rPr>
              <a:t>Muruvanda</a:t>
            </a:r>
            <a:endParaRPr lang="en-US" sz="1600" dirty="0">
              <a:cs typeface="Calibri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ea typeface="+mn-lt"/>
                <a:cs typeface="+mn-lt"/>
              </a:rPr>
              <a:t>Jasmine </a:t>
            </a:r>
            <a:r>
              <a:rPr lang="en-US" sz="1600" dirty="0" err="1">
                <a:ea typeface="+mn-lt"/>
                <a:cs typeface="+mn-lt"/>
              </a:rPr>
              <a:t>Amirzadegan</a:t>
            </a:r>
            <a:r>
              <a:rPr lang="en-US" sz="1600" dirty="0">
                <a:ea typeface="+mn-lt"/>
                <a:cs typeface="+mn-lt"/>
              </a:rPr>
              <a:t>, PhD</a:t>
            </a:r>
          </a:p>
          <a:p>
            <a:pPr>
              <a:spcBef>
                <a:spcPct val="20000"/>
              </a:spcBef>
            </a:pPr>
            <a:endParaRPr lang="en-US" sz="1600" dirty="0"/>
          </a:p>
          <a:p>
            <a:pPr>
              <a:spcBef>
                <a:spcPct val="20000"/>
              </a:spcBef>
            </a:pPr>
            <a:r>
              <a:rPr lang="en-US" sz="1600" b="1" u="sng" dirty="0">
                <a:cs typeface="Calibri"/>
              </a:rPr>
              <a:t>WG5 ORS/DM</a:t>
            </a:r>
            <a:endParaRPr lang="en-US" sz="1600" b="1" dirty="0">
              <a:cs typeface="Calibri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solidFill>
                  <a:schemeClr val="tx2"/>
                </a:solidFill>
                <a:cs typeface="Calibri"/>
              </a:rPr>
              <a:t>Ruth Timme, PhD</a:t>
            </a:r>
            <a:endParaRPr lang="en-US" sz="1600" dirty="0">
              <a:solidFill>
                <a:schemeClr val="tx2"/>
              </a:solidFill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solidFill>
                  <a:schemeClr val="tx2"/>
                </a:solidFill>
                <a:cs typeface="Calibri"/>
              </a:rPr>
              <a:t>Marc Allard, PhD</a:t>
            </a:r>
            <a:endParaRPr lang="en-US" sz="1600" dirty="0">
              <a:solidFill>
                <a:schemeClr val="tx2"/>
              </a:solidFill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Maria </a:t>
            </a:r>
            <a:r>
              <a:rPr lang="en-US" sz="1600" dirty="0" err="1">
                <a:cs typeface="Calibri"/>
              </a:rPr>
              <a:t>Balkey</a:t>
            </a:r>
            <a:endParaRPr lang="en-US" sz="1600" dirty="0">
              <a:cs typeface="Calibri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C. Hope Bias</a:t>
            </a: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Tina </a:t>
            </a:r>
            <a:r>
              <a:rPr lang="en-US" sz="1600" dirty="0" err="1">
                <a:cs typeface="Calibri"/>
              </a:rPr>
              <a:t>Pfefer</a:t>
            </a:r>
            <a:endParaRPr lang="en-US" sz="1600" dirty="0">
              <a:cs typeface="Calibri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Sandra </a:t>
            </a:r>
            <a:r>
              <a:rPr lang="en-US" sz="1600" dirty="0" err="1">
                <a:cs typeface="Calibri"/>
              </a:rPr>
              <a:t>Tallent</a:t>
            </a:r>
            <a:r>
              <a:rPr lang="en-US" sz="1600" dirty="0">
                <a:cs typeface="Calibri"/>
              </a:rPr>
              <a:t>, PhD</a:t>
            </a: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Eric Brown, PhD</a:t>
            </a:r>
            <a:endParaRPr lang="en-US" sz="1600" dirty="0"/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72BCFBF0-FF2D-6642-B882-E548879CA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85041" cy="14850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BF99F9-68B2-F24B-BF8F-601FE622F4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10626" r="4490" b="14486"/>
          <a:stretch/>
        </p:blipFill>
        <p:spPr>
          <a:xfrm>
            <a:off x="5143275" y="783773"/>
            <a:ext cx="477893" cy="422969"/>
          </a:xfrm>
          <a:prstGeom prst="rect">
            <a:avLst/>
          </a:prstGeom>
        </p:spPr>
      </p:pic>
      <p:pic>
        <p:nvPicPr>
          <p:cNvPr id="9" name="Graphic 8" descr="Covid-19 with solid fill">
            <a:extLst>
              <a:ext uri="{FF2B5EF4-FFF2-40B4-BE49-F238E27FC236}">
                <a16:creationId xmlns:a16="http://schemas.microsoft.com/office/drawing/2014/main" id="{F5A4478E-7996-C443-BDE6-5E4C77F26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02917" y="1313161"/>
            <a:ext cx="558609" cy="558609"/>
          </a:xfrm>
          <a:prstGeom prst="rect">
            <a:avLst/>
          </a:prstGeom>
        </p:spPr>
      </p:pic>
      <p:pic>
        <p:nvPicPr>
          <p:cNvPr id="10" name="Graphic 9" descr="Covid-19 with solid fill">
            <a:extLst>
              <a:ext uri="{FF2B5EF4-FFF2-40B4-BE49-F238E27FC236}">
                <a16:creationId xmlns:a16="http://schemas.microsoft.com/office/drawing/2014/main" id="{028E421E-795F-9747-978D-6257967FA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76562" y="3745513"/>
            <a:ext cx="558609" cy="558609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2D93C62A-2020-8945-9DFC-A4F238525A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0" t="35784" r="22442" b="10710"/>
          <a:stretch/>
        </p:blipFill>
        <p:spPr>
          <a:xfrm>
            <a:off x="5141946" y="3366013"/>
            <a:ext cx="439929" cy="436324"/>
          </a:xfrm>
          <a:prstGeom prst="rect">
            <a:avLst/>
          </a:prstGeom>
        </p:spPr>
      </p:pic>
      <p:pic>
        <p:nvPicPr>
          <p:cNvPr id="14" name="Picture 13" descr="Icon&#10;&#10;Description automatically generated with low confidence">
            <a:extLst>
              <a:ext uri="{FF2B5EF4-FFF2-40B4-BE49-F238E27FC236}">
                <a16:creationId xmlns:a16="http://schemas.microsoft.com/office/drawing/2014/main" id="{996577E2-900E-2348-8A52-65FFBDE0E1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530" y="5097195"/>
            <a:ext cx="720176" cy="561737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1C9A0C3A-0237-2B48-A608-7FA5182C5D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459" y="5658932"/>
            <a:ext cx="526273" cy="287373"/>
          </a:xfrm>
          <a:prstGeom prst="rect">
            <a:avLst/>
          </a:prstGeom>
        </p:spPr>
      </p:pic>
      <p:pic>
        <p:nvPicPr>
          <p:cNvPr id="19" name="Picture 18" descr="Shape&#10;&#10;Description automatically generated with low confidence">
            <a:extLst>
              <a:ext uri="{FF2B5EF4-FFF2-40B4-BE49-F238E27FC236}">
                <a16:creationId xmlns:a16="http://schemas.microsoft.com/office/drawing/2014/main" id="{6E0CD18D-BC94-804D-88F0-4631B6962C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49" y="1813355"/>
            <a:ext cx="706678" cy="1485041"/>
          </a:xfrm>
          <a:prstGeom prst="rect">
            <a:avLst/>
          </a:prstGeom>
        </p:spPr>
      </p:pic>
      <p:pic>
        <p:nvPicPr>
          <p:cNvPr id="24" name="Picture 23" descr="Logo, icon&#10;&#10;Description automatically generated">
            <a:extLst>
              <a:ext uri="{FF2B5EF4-FFF2-40B4-BE49-F238E27FC236}">
                <a16:creationId xmlns:a16="http://schemas.microsoft.com/office/drawing/2014/main" id="{C88C0ADA-487B-1644-BAA6-79FECB803F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991" y="3987773"/>
            <a:ext cx="1075239" cy="1012557"/>
          </a:xfrm>
          <a:prstGeom prst="rect">
            <a:avLst/>
          </a:prstGeom>
        </p:spPr>
      </p:pic>
      <p:pic>
        <p:nvPicPr>
          <p:cNvPr id="25" name="Picture 24" descr="A picture containing icon&#10;&#10;Description automatically generated">
            <a:extLst>
              <a:ext uri="{FF2B5EF4-FFF2-40B4-BE49-F238E27FC236}">
                <a16:creationId xmlns:a16="http://schemas.microsoft.com/office/drawing/2014/main" id="{A3EC5F92-EA00-4241-9AA3-44A5E09141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0" t="35784" r="22442" b="10710"/>
          <a:stretch/>
        </p:blipFill>
        <p:spPr>
          <a:xfrm>
            <a:off x="5135901" y="6064023"/>
            <a:ext cx="439929" cy="4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99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E7C74-F668-934A-BE45-7F78D0514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98" y="1453156"/>
            <a:ext cx="4732923" cy="2512736"/>
          </a:xfrm>
        </p:spPr>
        <p:txBody>
          <a:bodyPr>
            <a:normAutofit/>
          </a:bodyPr>
          <a:lstStyle/>
          <a:p>
            <a:pPr algn="r"/>
            <a:br>
              <a:rPr lang="en-US" dirty="0"/>
            </a:br>
            <a:r>
              <a:rPr lang="en-US" dirty="0"/>
              <a:t>CFSAN </a:t>
            </a:r>
            <a:r>
              <a:rPr lang="en-US" dirty="0" err="1"/>
              <a:t>ww</a:t>
            </a:r>
            <a:r>
              <a:rPr lang="en-US" dirty="0"/>
              <a:t> team members: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5906C-8514-7448-BF53-326BE917D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1208" y="367574"/>
            <a:ext cx="3239988" cy="63900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600" b="1" u="sng" dirty="0">
                <a:cs typeface="Calibri"/>
              </a:rPr>
              <a:t>WG1 OFS/DSST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Jessica Jones, Ph.D.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Jackie Woods, Ph.D.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CAPT Kevin </a:t>
            </a:r>
            <a:r>
              <a:rPr lang="en-US" sz="1600" dirty="0" err="1">
                <a:cs typeface="Calibri"/>
              </a:rPr>
              <a:t>Calci</a:t>
            </a:r>
            <a:endParaRPr lang="en-US" sz="1600" dirty="0">
              <a:cs typeface="Calibri"/>
            </a:endParaRP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Liz </a:t>
            </a:r>
            <a:r>
              <a:rPr lang="en-US" sz="1600" dirty="0" err="1">
                <a:cs typeface="Calibri"/>
              </a:rPr>
              <a:t>Leard</a:t>
            </a:r>
            <a:endParaRPr lang="en-US" sz="1600" dirty="0">
              <a:cs typeface="Calibri"/>
            </a:endParaRP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Rachel Rodriguez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Candace Barnes</a:t>
            </a:r>
          </a:p>
          <a:p>
            <a:pPr marL="0" indent="0">
              <a:buNone/>
            </a:pPr>
            <a:endParaRPr lang="en-US" sz="1600" dirty="0">
              <a:cs typeface="Calibri"/>
            </a:endParaRPr>
          </a:p>
          <a:p>
            <a:pPr marL="0" indent="0">
              <a:buNone/>
            </a:pPr>
            <a:endParaRPr lang="en-US" sz="1600" dirty="0">
              <a:cs typeface="Calibri"/>
            </a:endParaRPr>
          </a:p>
          <a:p>
            <a:pPr marL="0" indent="0">
              <a:buNone/>
            </a:pPr>
            <a:r>
              <a:rPr lang="en-US" sz="1600" b="1" u="sng" dirty="0">
                <a:cs typeface="Calibri"/>
              </a:rPr>
              <a:t>WG2 </a:t>
            </a:r>
            <a:r>
              <a:rPr lang="en-US" sz="1600" b="1" u="sng" dirty="0">
                <a:ea typeface="+mn-lt"/>
                <a:cs typeface="+mn-lt"/>
              </a:rPr>
              <a:t>OARSA/DMB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Haifeng Chen, Ph.D.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Mark Craven, Ph.D.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Cameron Boerner</a:t>
            </a:r>
          </a:p>
          <a:p>
            <a:pPr marL="0" indent="0">
              <a:buNone/>
            </a:pPr>
            <a:endParaRPr lang="en-US" sz="1600" dirty="0">
              <a:cs typeface="Calibri"/>
            </a:endParaRPr>
          </a:p>
          <a:p>
            <a:pPr marL="0" indent="0">
              <a:buNone/>
            </a:pPr>
            <a:endParaRPr lang="en-US" sz="1600" dirty="0">
              <a:cs typeface="Calibri"/>
            </a:endParaRPr>
          </a:p>
          <a:p>
            <a:pPr marL="0" indent="0">
              <a:buNone/>
            </a:pPr>
            <a:r>
              <a:rPr lang="en-US" sz="1600" b="1" u="sng" dirty="0">
                <a:cs typeface="Calibri"/>
              </a:rPr>
              <a:t>WG3 ORS/DM</a:t>
            </a:r>
            <a:endParaRPr lang="en-US" sz="1600" u="sng" dirty="0">
              <a:cs typeface="Calibri"/>
            </a:endParaRP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Maria Hoffmann, PhD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Chris Grim, PhD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Padmini Ramachandran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Amanda Windsor, PhD</a:t>
            </a:r>
          </a:p>
          <a:p>
            <a:pPr marL="533386" lvl="1" indent="0">
              <a:buNone/>
            </a:pPr>
            <a:r>
              <a:rPr lang="en-US" sz="1600" dirty="0">
                <a:cs typeface="Calibri"/>
              </a:rPr>
              <a:t>Tamara </a:t>
            </a:r>
            <a:r>
              <a:rPr lang="en-US" sz="1600" dirty="0" err="1">
                <a:cs typeface="Calibri"/>
              </a:rPr>
              <a:t>Walsky</a:t>
            </a:r>
            <a:endParaRPr lang="en-US" sz="1100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F5D046-91D1-44E5-A92A-F3604038D5B8}"/>
              </a:ext>
            </a:extLst>
          </p:cNvPr>
          <p:cNvSpPr txBox="1"/>
          <p:nvPr/>
        </p:nvSpPr>
        <p:spPr>
          <a:xfrm>
            <a:off x="8489391" y="1569390"/>
            <a:ext cx="3239989" cy="44750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600" b="1" u="sng" dirty="0">
                <a:ea typeface="+mn-lt"/>
                <a:cs typeface="+mn-lt"/>
              </a:rPr>
              <a:t>WG4 OAO</a:t>
            </a:r>
          </a:p>
          <a:p>
            <a:pPr lvl="1">
              <a:spcBef>
                <a:spcPct val="20000"/>
              </a:spcBef>
            </a:pPr>
            <a:r>
              <a:rPr lang="en-US" sz="1600" dirty="0">
                <a:ea typeface="+mn-lt"/>
                <a:cs typeface="+mn-lt"/>
              </a:rPr>
              <a:t>James Pettengill, PhD</a:t>
            </a:r>
            <a:endParaRPr lang="en-US" sz="1600" b="1" dirty="0">
              <a:ea typeface="+mn-lt"/>
              <a:cs typeface="+mn-lt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ea typeface="+mn-lt"/>
                <a:cs typeface="+mn-lt"/>
              </a:rPr>
              <a:t>Hugh Rand, PhD</a:t>
            </a:r>
          </a:p>
          <a:p>
            <a:pPr lvl="1">
              <a:spcBef>
                <a:spcPct val="20000"/>
              </a:spcBef>
            </a:pPr>
            <a:r>
              <a:rPr lang="en-US" sz="1600" dirty="0" err="1">
                <a:ea typeface="+mn-lt"/>
                <a:cs typeface="+mn-lt"/>
              </a:rPr>
              <a:t>Tunc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Kayikcioglu</a:t>
            </a:r>
            <a:r>
              <a:rPr lang="en-US" sz="1600" dirty="0">
                <a:ea typeface="+mn-lt"/>
                <a:cs typeface="+mn-lt"/>
              </a:rPr>
              <a:t>, PhD</a:t>
            </a: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Tim </a:t>
            </a:r>
            <a:r>
              <a:rPr lang="en-US" sz="1600" dirty="0" err="1">
                <a:cs typeface="Calibri"/>
              </a:rPr>
              <a:t>Muruvanda</a:t>
            </a:r>
            <a:endParaRPr lang="en-US" sz="1600" dirty="0">
              <a:cs typeface="Calibri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ea typeface="+mn-lt"/>
                <a:cs typeface="+mn-lt"/>
              </a:rPr>
              <a:t>Jasmine </a:t>
            </a:r>
            <a:r>
              <a:rPr lang="en-US" sz="1600" dirty="0" err="1">
                <a:ea typeface="+mn-lt"/>
                <a:cs typeface="+mn-lt"/>
              </a:rPr>
              <a:t>Amirzadegan</a:t>
            </a:r>
            <a:r>
              <a:rPr lang="en-US" sz="1600" dirty="0">
                <a:ea typeface="+mn-lt"/>
                <a:cs typeface="+mn-lt"/>
              </a:rPr>
              <a:t>, PhD</a:t>
            </a:r>
          </a:p>
          <a:p>
            <a:pPr>
              <a:spcBef>
                <a:spcPct val="20000"/>
              </a:spcBef>
            </a:pPr>
            <a:endParaRPr lang="en-US" sz="1600" dirty="0"/>
          </a:p>
          <a:p>
            <a:pPr>
              <a:spcBef>
                <a:spcPct val="20000"/>
              </a:spcBef>
            </a:pPr>
            <a:r>
              <a:rPr lang="en-US" sz="1600" b="1" u="sng" dirty="0">
                <a:cs typeface="Calibri"/>
              </a:rPr>
              <a:t>WG5 ORS/DM</a:t>
            </a:r>
            <a:endParaRPr lang="en-US" sz="1600" b="1" dirty="0">
              <a:cs typeface="Calibri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solidFill>
                  <a:schemeClr val="tx2"/>
                </a:solidFill>
                <a:cs typeface="Calibri"/>
              </a:rPr>
              <a:t>Ruth Timme, PhD</a:t>
            </a:r>
            <a:endParaRPr lang="en-US" sz="1600" dirty="0">
              <a:solidFill>
                <a:schemeClr val="tx2"/>
              </a:solidFill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solidFill>
                  <a:schemeClr val="tx2"/>
                </a:solidFill>
                <a:cs typeface="Calibri"/>
              </a:rPr>
              <a:t>Marc Allard, PhD</a:t>
            </a:r>
            <a:endParaRPr lang="en-US" sz="1600" dirty="0">
              <a:solidFill>
                <a:schemeClr val="tx2"/>
              </a:solidFill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Maria </a:t>
            </a:r>
            <a:r>
              <a:rPr lang="en-US" sz="1600" dirty="0" err="1">
                <a:cs typeface="Calibri"/>
              </a:rPr>
              <a:t>Balkey</a:t>
            </a:r>
            <a:endParaRPr lang="en-US" sz="1600" dirty="0">
              <a:cs typeface="Calibri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Tina </a:t>
            </a:r>
            <a:r>
              <a:rPr lang="en-US" sz="1600" dirty="0" err="1">
                <a:cs typeface="Calibri"/>
              </a:rPr>
              <a:t>Pfefer</a:t>
            </a:r>
            <a:endParaRPr lang="en-US" sz="1600" dirty="0">
              <a:cs typeface="Calibri"/>
            </a:endParaRP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C. Hope Bias</a:t>
            </a: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Sandra </a:t>
            </a:r>
            <a:r>
              <a:rPr lang="en-US" sz="1600" dirty="0" err="1">
                <a:cs typeface="Calibri"/>
              </a:rPr>
              <a:t>Tallent</a:t>
            </a:r>
            <a:r>
              <a:rPr lang="en-US" sz="1600" dirty="0">
                <a:cs typeface="Calibri"/>
              </a:rPr>
              <a:t>, PhD</a:t>
            </a:r>
          </a:p>
          <a:p>
            <a:pPr lvl="1">
              <a:spcBef>
                <a:spcPct val="20000"/>
              </a:spcBef>
            </a:pPr>
            <a:r>
              <a:rPr lang="en-US" sz="1600" dirty="0">
                <a:cs typeface="Calibri"/>
              </a:rPr>
              <a:t>Eric Brown, PhD</a:t>
            </a:r>
            <a:endParaRPr lang="en-US" sz="1600" dirty="0"/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72BCFBF0-FF2D-6642-B882-E548879CA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85041" cy="14850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BF99F9-68B2-F24B-BF8F-601FE622F4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10626" r="4490" b="14486"/>
          <a:stretch/>
        </p:blipFill>
        <p:spPr>
          <a:xfrm>
            <a:off x="5143275" y="783773"/>
            <a:ext cx="477893" cy="422969"/>
          </a:xfrm>
          <a:prstGeom prst="rect">
            <a:avLst/>
          </a:prstGeom>
        </p:spPr>
      </p:pic>
      <p:pic>
        <p:nvPicPr>
          <p:cNvPr id="9" name="Graphic 8" descr="Covid-19 with solid fill">
            <a:extLst>
              <a:ext uri="{FF2B5EF4-FFF2-40B4-BE49-F238E27FC236}">
                <a16:creationId xmlns:a16="http://schemas.microsoft.com/office/drawing/2014/main" id="{F5A4478E-7996-C443-BDE6-5E4C77F26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02917" y="1313161"/>
            <a:ext cx="558609" cy="558609"/>
          </a:xfrm>
          <a:prstGeom prst="rect">
            <a:avLst/>
          </a:prstGeom>
        </p:spPr>
      </p:pic>
      <p:pic>
        <p:nvPicPr>
          <p:cNvPr id="10" name="Graphic 9" descr="Covid-19 with solid fill">
            <a:extLst>
              <a:ext uri="{FF2B5EF4-FFF2-40B4-BE49-F238E27FC236}">
                <a16:creationId xmlns:a16="http://schemas.microsoft.com/office/drawing/2014/main" id="{028E421E-795F-9747-978D-6257967FA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76562" y="3745513"/>
            <a:ext cx="558609" cy="558609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2D93C62A-2020-8945-9DFC-A4F238525A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0" t="35784" r="22442" b="10710"/>
          <a:stretch/>
        </p:blipFill>
        <p:spPr>
          <a:xfrm>
            <a:off x="5141946" y="3366013"/>
            <a:ext cx="439929" cy="436324"/>
          </a:xfrm>
          <a:prstGeom prst="rect">
            <a:avLst/>
          </a:prstGeom>
        </p:spPr>
      </p:pic>
      <p:pic>
        <p:nvPicPr>
          <p:cNvPr id="14" name="Picture 13" descr="Icon&#10;&#10;Description automatically generated with low confidence">
            <a:extLst>
              <a:ext uri="{FF2B5EF4-FFF2-40B4-BE49-F238E27FC236}">
                <a16:creationId xmlns:a16="http://schemas.microsoft.com/office/drawing/2014/main" id="{996577E2-900E-2348-8A52-65FFBDE0E1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530" y="5097195"/>
            <a:ext cx="720176" cy="561737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1C9A0C3A-0237-2B48-A608-7FA5182C5D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459" y="5658932"/>
            <a:ext cx="526273" cy="287373"/>
          </a:xfrm>
          <a:prstGeom prst="rect">
            <a:avLst/>
          </a:prstGeom>
        </p:spPr>
      </p:pic>
      <p:pic>
        <p:nvPicPr>
          <p:cNvPr id="19" name="Picture 18" descr="Shape&#10;&#10;Description automatically generated with low confidence">
            <a:extLst>
              <a:ext uri="{FF2B5EF4-FFF2-40B4-BE49-F238E27FC236}">
                <a16:creationId xmlns:a16="http://schemas.microsoft.com/office/drawing/2014/main" id="{6E0CD18D-BC94-804D-88F0-4631B6962C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49" y="1813355"/>
            <a:ext cx="706678" cy="1485041"/>
          </a:xfrm>
          <a:prstGeom prst="rect">
            <a:avLst/>
          </a:prstGeom>
        </p:spPr>
      </p:pic>
      <p:pic>
        <p:nvPicPr>
          <p:cNvPr id="24" name="Picture 23" descr="Logo, icon&#10;&#10;Description automatically generated">
            <a:extLst>
              <a:ext uri="{FF2B5EF4-FFF2-40B4-BE49-F238E27FC236}">
                <a16:creationId xmlns:a16="http://schemas.microsoft.com/office/drawing/2014/main" id="{C88C0ADA-487B-1644-BAA6-79FECB803F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991" y="3987773"/>
            <a:ext cx="1075239" cy="1012557"/>
          </a:xfrm>
          <a:prstGeom prst="rect">
            <a:avLst/>
          </a:prstGeom>
        </p:spPr>
      </p:pic>
      <p:pic>
        <p:nvPicPr>
          <p:cNvPr id="25" name="Picture 24" descr="A picture containing icon&#10;&#10;Description automatically generated">
            <a:extLst>
              <a:ext uri="{FF2B5EF4-FFF2-40B4-BE49-F238E27FC236}">
                <a16:creationId xmlns:a16="http://schemas.microsoft.com/office/drawing/2014/main" id="{A3EC5F92-EA00-4241-9AA3-44A5E09141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0" t="35784" r="22442" b="10710"/>
          <a:stretch/>
        </p:blipFill>
        <p:spPr>
          <a:xfrm>
            <a:off x="5135901" y="6064023"/>
            <a:ext cx="439929" cy="43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7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2AF1B-D1A9-CF48-8FDE-2494E4EA0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22" y="221003"/>
            <a:ext cx="10551113" cy="926020"/>
          </a:xfrm>
        </p:spPr>
        <p:txBody>
          <a:bodyPr>
            <a:noAutofit/>
          </a:bodyPr>
          <a:lstStyle/>
          <a:p>
            <a:r>
              <a:rPr lang="en-US" sz="3600" dirty="0"/>
              <a:t>Outcome 1: Monitor mutations and emerging variants/</a:t>
            </a:r>
            <a:r>
              <a:rPr lang="en-US" sz="3600" dirty="0" err="1"/>
              <a:t>sublineages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07CCB1-B3E4-394F-8135-1254A7F7541F}"/>
              </a:ext>
            </a:extLst>
          </p:cNvPr>
          <p:cNvSpPr txBox="1"/>
          <p:nvPr/>
        </p:nvSpPr>
        <p:spPr>
          <a:xfrm>
            <a:off x="275622" y="1493845"/>
            <a:ext cx="8013451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/>
              <a:t>Potential</a:t>
            </a:r>
            <a:r>
              <a:rPr lang="en-US" sz="2400" dirty="0"/>
              <a:t> use of data collected from this project: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Un-biased, population-level monitoring provides </a:t>
            </a:r>
            <a:r>
              <a:rPr lang="en-US" sz="2400" b="1" dirty="0"/>
              <a:t>an independent source of genomic data</a:t>
            </a:r>
            <a:r>
              <a:rPr lang="en-US" sz="2400" dirty="0"/>
              <a:t> for validation:</a:t>
            </a:r>
            <a:endParaRPr lang="en-US" sz="2400" dirty="0">
              <a:cs typeface="Calibri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en-US" sz="2400" dirty="0"/>
              <a:t>Vaccines, treatments and diagnostics platforms must be re-validated as new variants/</a:t>
            </a:r>
            <a:r>
              <a:rPr lang="en-US" sz="2400" dirty="0" err="1"/>
              <a:t>sublineages</a:t>
            </a:r>
            <a:r>
              <a:rPr lang="en-US" sz="2400" dirty="0"/>
              <a:t> emerge, carrying new mutations, or combinations of mutations.</a:t>
            </a:r>
            <a:endParaRPr lang="en-US" sz="2400" dirty="0">
              <a:cs typeface="Calibri"/>
            </a:endParaRP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Monitor persistent mutations not seen in clinical samples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potential reservoirs of Covid-19 in animal populations (e.g. white tailed deer)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Tracking cryptic SARS-CoV-2 lineages</a:t>
            </a:r>
          </a:p>
        </p:txBody>
      </p:sp>
      <p:pic>
        <p:nvPicPr>
          <p:cNvPr id="10" name="Picture 9" descr="Chart, bar chart&#10;&#10;Description automatically generated">
            <a:extLst>
              <a:ext uri="{FF2B5EF4-FFF2-40B4-BE49-F238E27FC236}">
                <a16:creationId xmlns:a16="http://schemas.microsoft.com/office/drawing/2014/main" id="{123E45B9-9F9F-2BB6-2DFD-619D2153C3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2"/>
          <a:stretch/>
        </p:blipFill>
        <p:spPr>
          <a:xfrm>
            <a:off x="8680862" y="1188009"/>
            <a:ext cx="2042987" cy="35675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309CF8-841F-F980-AB54-F38B1DE9A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421" y="4835317"/>
            <a:ext cx="2692262" cy="16861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8B9676-5868-2E18-12E2-E38B5510BE1F}"/>
              </a:ext>
            </a:extLst>
          </p:cNvPr>
          <p:cNvSpPr txBox="1"/>
          <p:nvPr/>
        </p:nvSpPr>
        <p:spPr>
          <a:xfrm>
            <a:off x="8680862" y="6448300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Marc Johnson, </a:t>
            </a:r>
            <a:r>
              <a:rPr lang="en-US" dirty="0">
                <a:hlinkClick r:id="rId4"/>
              </a:rPr>
              <a:t>Figure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013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66EE8-2AB8-7240-B32F-AA902DBF2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041" y="251270"/>
            <a:ext cx="9309967" cy="926020"/>
          </a:xfrm>
        </p:spPr>
        <p:txBody>
          <a:bodyPr/>
          <a:lstStyle/>
          <a:p>
            <a:r>
              <a:rPr lang="en-US"/>
              <a:t>American Rescue Plan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6A900-7C14-5240-80D4-F82AB1D38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960" y="1478166"/>
            <a:ext cx="9842620" cy="42860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/>
              <a:t>March 2021: </a:t>
            </a:r>
            <a:r>
              <a:rPr lang="en-US" sz="2800"/>
              <a:t>FDA received funds from the American Rescue Plan Act to leverage GenomeTrakr network for sequencing SARS-CoV-2.</a:t>
            </a:r>
            <a:endParaRPr lang="en-US"/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A8EBBD4E-FEE6-0446-8292-ED614BBEB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430" y="2963003"/>
            <a:ext cx="7805681" cy="3441658"/>
          </a:xfrm>
          <a:prstGeom prst="rect">
            <a:avLst/>
          </a:prstGeom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36FB8343-9C9C-DE49-8053-6F6B9BC35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85041" cy="148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73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6C3F5-10F6-6444-B4AF-BC42BBF35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Steps to Adapt GenomeTrakr for SARS-COV-2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3A6675-86D8-904F-ACCA-D6ED22670F60}"/>
              </a:ext>
            </a:extLst>
          </p:cNvPr>
          <p:cNvCxnSpPr/>
          <p:nvPr/>
        </p:nvCxnSpPr>
        <p:spPr>
          <a:xfrm>
            <a:off x="459511" y="1108363"/>
            <a:ext cx="104186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9E40C9D-15CD-9E47-A2F5-90168599C489}"/>
              </a:ext>
            </a:extLst>
          </p:cNvPr>
          <p:cNvSpPr/>
          <p:nvPr/>
        </p:nvSpPr>
        <p:spPr>
          <a:xfrm>
            <a:off x="878131" y="1159982"/>
            <a:ext cx="4875372" cy="2550558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C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Fund laboratories across the US</a:t>
            </a:r>
            <a:endParaRPr lang="en-US" sz="2800" dirty="0">
              <a:solidFill>
                <a:srgbClr val="2D2926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41877B-CF0E-BE4E-95B0-9FD72B9397D2}"/>
              </a:ext>
            </a:extLst>
          </p:cNvPr>
          <p:cNvSpPr/>
          <p:nvPr/>
        </p:nvSpPr>
        <p:spPr>
          <a:xfrm>
            <a:off x="579837" y="1317851"/>
            <a:ext cx="697977" cy="691513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A24902-67A5-6C40-AA3F-A8582D413B7F}"/>
              </a:ext>
            </a:extLst>
          </p:cNvPr>
          <p:cNvSpPr/>
          <p:nvPr/>
        </p:nvSpPr>
        <p:spPr>
          <a:xfrm>
            <a:off x="6378825" y="1159982"/>
            <a:ext cx="4992850" cy="2570733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Develop methods and standards for sequencing population-level SARS-CoV-2 from wastewater samples: </a:t>
            </a:r>
            <a:r>
              <a:rPr lang="en-US" sz="2400" dirty="0">
                <a:solidFill>
                  <a:srgbClr val="007CBA"/>
                </a:solidFill>
                <a:latin typeface="Calibri"/>
                <a:hlinkClick r:id="rId2"/>
              </a:rPr>
              <a:t>Protocols.io</a:t>
            </a:r>
            <a:endParaRPr lang="en-US" sz="2400" dirty="0">
              <a:solidFill>
                <a:srgbClr val="007CBA"/>
              </a:solidFill>
              <a:latin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6B1A3D-AB96-0A4A-8AE8-7BC41AE26BE6}"/>
              </a:ext>
            </a:extLst>
          </p:cNvPr>
          <p:cNvSpPr/>
          <p:nvPr/>
        </p:nvSpPr>
        <p:spPr>
          <a:xfrm>
            <a:off x="5832880" y="1317851"/>
            <a:ext cx="697977" cy="691489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086CD5-DF2D-7744-8429-5EE627F49F48}"/>
              </a:ext>
            </a:extLst>
          </p:cNvPr>
          <p:cNvSpPr/>
          <p:nvPr/>
        </p:nvSpPr>
        <p:spPr>
          <a:xfrm>
            <a:off x="6378825" y="3955408"/>
            <a:ext cx="4973800" cy="2316627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Define data structure within public database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Build dashboards that summarize data collection over time.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F4538B-B1B5-7E43-87EC-047E72370C5E}"/>
              </a:ext>
            </a:extLst>
          </p:cNvPr>
          <p:cNvSpPr/>
          <p:nvPr/>
        </p:nvSpPr>
        <p:spPr>
          <a:xfrm>
            <a:off x="5832880" y="3935233"/>
            <a:ext cx="697977" cy="691489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15D290-4E40-244C-AE73-C14594A6A2AB}"/>
              </a:ext>
            </a:extLst>
          </p:cNvPr>
          <p:cNvSpPr/>
          <p:nvPr/>
        </p:nvSpPr>
        <p:spPr>
          <a:xfrm>
            <a:off x="991195" y="3955484"/>
            <a:ext cx="4808697" cy="2316628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>
              <a:defRPr/>
            </a:pPr>
            <a:r>
              <a:rPr lang="en-US" sz="2800" dirty="0">
                <a:solidFill>
                  <a:srgbClr val="007CBA"/>
                </a:solidFill>
                <a:latin typeface="Calibri"/>
              </a:rPr>
              <a:t>Write new analysis tool:</a:t>
            </a:r>
          </a:p>
          <a:p>
            <a:pPr>
              <a:defRPr/>
            </a:pPr>
            <a:endParaRPr lang="en-US" sz="2800" dirty="0">
              <a:solidFill>
                <a:srgbClr val="007CBA"/>
              </a:solidFill>
              <a:latin typeface="Calibri"/>
            </a:endParaRPr>
          </a:p>
          <a:p>
            <a:pPr>
              <a:defRPr/>
            </a:pPr>
            <a:r>
              <a:rPr lang="en-US" sz="2800" dirty="0">
                <a:solidFill>
                  <a:srgbClr val="007CBA"/>
                </a:solidFill>
                <a:latin typeface="Calibri"/>
              </a:rPr>
              <a:t>raw sequence data -&gt; variant proportions.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C38528-FB9A-D446-B1DF-BB927447FDB8}"/>
              </a:ext>
            </a:extLst>
          </p:cNvPr>
          <p:cNvSpPr/>
          <p:nvPr/>
        </p:nvSpPr>
        <p:spPr>
          <a:xfrm>
            <a:off x="530976" y="3935210"/>
            <a:ext cx="697977" cy="691513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6099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0DE39-68BD-9840-BBF8-DE1005A2C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173" y="253472"/>
            <a:ext cx="9475879" cy="827526"/>
          </a:xfrm>
        </p:spPr>
        <p:txBody>
          <a:bodyPr>
            <a:noAutofit/>
          </a:bodyPr>
          <a:lstStyle/>
          <a:p>
            <a:r>
              <a:rPr lang="en-US" sz="2800" dirty="0"/>
              <a:t>20 Laboratories funded through LFFM + FDA-CFSAN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4C47822-53E6-644E-938B-C54FFA7CA9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131214"/>
              </p:ext>
            </p:extLst>
          </p:nvPr>
        </p:nvGraphicFramePr>
        <p:xfrm>
          <a:off x="7664653" y="1296430"/>
          <a:ext cx="3577361" cy="47302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77361">
                  <a:extLst>
                    <a:ext uri="{9D8B030D-6E8A-4147-A177-3AD203B41FA5}">
                      <a16:colId xmlns:a16="http://schemas.microsoft.com/office/drawing/2014/main" val="883923248"/>
                    </a:ext>
                  </a:extLst>
                </a:gridCol>
              </a:tblGrid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Arizona State Department of Health Services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1343826625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California Department of Public Health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3014348214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Indiana State Department of Health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1363361376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Kentucky State Cabinet for Health and Family Services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1821633945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Massachusetts State Department of Public Health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704742932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New Jersey State Department of Agriculture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402812358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New Jersey State Department of Health and Senior Servces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2388545378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New Mexico State University - Las Cruces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2936976632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North Carolina State University - Raleigh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1722488894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Ohio State Department of Agriculture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235108766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Pennsylvania State University - University Park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2151555377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Rhode Island Department of Health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3887103749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South Carolina Department of Health and Environmental Control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426673215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South Dakota State University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3707768437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Texas Department of State Health Services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1355502281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University of Nevada - Reno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3866656710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Virginia Division of Consolidated Laboratory Services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1066979675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Washington State Department of Agriculture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1737122807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Washington State Department of Health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509474073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 Virginia Department of Agriculture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2332722759"/>
                  </a:ext>
                </a:extLst>
              </a:tr>
              <a:tr h="225252">
                <a:tc>
                  <a:txBody>
                    <a:bodyPr/>
                    <a:lstStyle/>
                    <a:p>
                      <a:r>
                        <a:rPr lang="en-US" sz="1000">
                          <a:latin typeface="+mn-lt"/>
                        </a:rPr>
                        <a:t>FDA-CFSAN, Dauphin Island</a:t>
                      </a:r>
                    </a:p>
                  </a:txBody>
                  <a:tcPr marL="7144" marR="7144" marT="7144" marB="34290" anchor="b"/>
                </a:tc>
                <a:extLst>
                  <a:ext uri="{0D108BD9-81ED-4DB2-BD59-A6C34878D82A}">
                    <a16:rowId xmlns:a16="http://schemas.microsoft.com/office/drawing/2014/main" val="3471046349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C6FFE6B3-2D04-0F49-8B99-29798810A8B4}"/>
              </a:ext>
            </a:extLst>
          </p:cNvPr>
          <p:cNvGrpSpPr/>
          <p:nvPr/>
        </p:nvGrpSpPr>
        <p:grpSpPr>
          <a:xfrm>
            <a:off x="114300" y="1296429"/>
            <a:ext cx="7495427" cy="4730298"/>
            <a:chOff x="1604905" y="1496000"/>
            <a:chExt cx="6062508" cy="3483622"/>
          </a:xfrm>
        </p:grpSpPr>
        <p:pic>
          <p:nvPicPr>
            <p:cNvPr id="6" name="Picture 5" descr="Map&#10;&#10;Description automatically generated">
              <a:extLst>
                <a:ext uri="{FF2B5EF4-FFF2-40B4-BE49-F238E27FC236}">
                  <a16:creationId xmlns:a16="http://schemas.microsoft.com/office/drawing/2014/main" id="{1AD027B5-5434-FA43-9BF0-4377923FD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4905" y="1496000"/>
              <a:ext cx="6062508" cy="3483622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D306B54-0EA1-3245-9EC9-8F0AF93BF8BB}"/>
                </a:ext>
              </a:extLst>
            </p:cNvPr>
            <p:cNvSpPr/>
            <p:nvPr/>
          </p:nvSpPr>
          <p:spPr>
            <a:xfrm>
              <a:off x="1950721" y="1772687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4E65C7D-1DFE-E348-85BD-1B3BC8864FDE}"/>
                </a:ext>
              </a:extLst>
            </p:cNvPr>
            <p:cNvSpPr/>
            <p:nvPr/>
          </p:nvSpPr>
          <p:spPr>
            <a:xfrm>
              <a:off x="1899920" y="1870504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165743-2F70-654F-BE65-9ABEE197AFB3}"/>
                </a:ext>
              </a:extLst>
            </p:cNvPr>
            <p:cNvSpPr/>
            <p:nvPr/>
          </p:nvSpPr>
          <p:spPr>
            <a:xfrm>
              <a:off x="1958004" y="3147048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43C45CD-8A0A-7E48-BCE9-0A987A078B50}"/>
                </a:ext>
              </a:extLst>
            </p:cNvPr>
            <p:cNvSpPr/>
            <p:nvPr/>
          </p:nvSpPr>
          <p:spPr>
            <a:xfrm>
              <a:off x="2225041" y="2925059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6803926-C3E6-D64F-BE64-0BFDFC1EE7AF}"/>
                </a:ext>
              </a:extLst>
            </p:cNvPr>
            <p:cNvSpPr/>
            <p:nvPr/>
          </p:nvSpPr>
          <p:spPr>
            <a:xfrm>
              <a:off x="2988571" y="3687059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1B1FFD4-47B1-AE45-B77A-99E92C55159D}"/>
                </a:ext>
              </a:extLst>
            </p:cNvPr>
            <p:cNvSpPr/>
            <p:nvPr/>
          </p:nvSpPr>
          <p:spPr>
            <a:xfrm>
              <a:off x="3521113" y="3839459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A5BB36B-D131-A043-9576-AB7B0E8AEAA4}"/>
                </a:ext>
              </a:extLst>
            </p:cNvPr>
            <p:cNvSpPr/>
            <p:nvPr/>
          </p:nvSpPr>
          <p:spPr>
            <a:xfrm>
              <a:off x="4532381" y="2301402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2C4F408-E418-5142-B109-432D62A47AAB}"/>
                </a:ext>
              </a:extLst>
            </p:cNvPr>
            <p:cNvSpPr/>
            <p:nvPr/>
          </p:nvSpPr>
          <p:spPr>
            <a:xfrm>
              <a:off x="4465158" y="4070263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A0CA133-C45F-6544-8A4B-FBB20EB7ADF4}"/>
                </a:ext>
              </a:extLst>
            </p:cNvPr>
            <p:cNvSpPr/>
            <p:nvPr/>
          </p:nvSpPr>
          <p:spPr>
            <a:xfrm>
              <a:off x="5625764" y="2917263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2AB938F-7F64-024B-BA32-4F9FB7F6E6D0}"/>
                </a:ext>
              </a:extLst>
            </p:cNvPr>
            <p:cNvSpPr/>
            <p:nvPr/>
          </p:nvSpPr>
          <p:spPr>
            <a:xfrm>
              <a:off x="5975261" y="2868955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4382DB1-40B2-1B49-90D5-5CC8B7AB43AE}"/>
                </a:ext>
              </a:extLst>
            </p:cNvPr>
            <p:cNvSpPr/>
            <p:nvPr/>
          </p:nvSpPr>
          <p:spPr>
            <a:xfrm>
              <a:off x="6775655" y="2917263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0F81352-8804-634D-990E-D9ED319E1F23}"/>
                </a:ext>
              </a:extLst>
            </p:cNvPr>
            <p:cNvSpPr/>
            <p:nvPr/>
          </p:nvSpPr>
          <p:spPr>
            <a:xfrm>
              <a:off x="6485468" y="2779051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ACA81E9-B211-C447-B7E2-37C0CD2E7A85}"/>
                </a:ext>
              </a:extLst>
            </p:cNvPr>
            <p:cNvSpPr/>
            <p:nvPr/>
          </p:nvSpPr>
          <p:spPr>
            <a:xfrm>
              <a:off x="6780187" y="2835473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8031E93-3602-4E41-83F5-F25870020092}"/>
                </a:ext>
              </a:extLst>
            </p:cNvPr>
            <p:cNvSpPr/>
            <p:nvPr/>
          </p:nvSpPr>
          <p:spPr>
            <a:xfrm>
              <a:off x="7135708" y="2549140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16342EF-DDA8-E94E-8734-C4243BEE4C4C}"/>
                </a:ext>
              </a:extLst>
            </p:cNvPr>
            <p:cNvSpPr/>
            <p:nvPr/>
          </p:nvSpPr>
          <p:spPr>
            <a:xfrm>
              <a:off x="7094557" y="2631441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58628FF-6024-824A-B6A3-3BDE5080F75C}"/>
                </a:ext>
              </a:extLst>
            </p:cNvPr>
            <p:cNvSpPr/>
            <p:nvPr/>
          </p:nvSpPr>
          <p:spPr>
            <a:xfrm>
              <a:off x="6061249" y="3089750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B2D05A7-3371-F04F-9B58-57477948DAD8}"/>
                </a:ext>
              </a:extLst>
            </p:cNvPr>
            <p:cNvSpPr/>
            <p:nvPr/>
          </p:nvSpPr>
          <p:spPr>
            <a:xfrm>
              <a:off x="5778164" y="3091839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B389477-DE8D-4046-8D87-3EFDFF0FEFAB}"/>
                </a:ext>
              </a:extLst>
            </p:cNvPr>
            <p:cNvSpPr/>
            <p:nvPr/>
          </p:nvSpPr>
          <p:spPr>
            <a:xfrm>
              <a:off x="6509684" y="3184299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3F1D1A6-CF7A-9342-90E1-98131EDB0B01}"/>
                </a:ext>
              </a:extLst>
            </p:cNvPr>
            <p:cNvSpPr/>
            <p:nvPr/>
          </p:nvSpPr>
          <p:spPr>
            <a:xfrm>
              <a:off x="6353387" y="3399194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9CFCD5A-6AB6-8744-832F-33D33B167FBB}"/>
                </a:ext>
              </a:extLst>
            </p:cNvPr>
            <p:cNvSpPr/>
            <p:nvPr/>
          </p:nvSpPr>
          <p:spPr>
            <a:xfrm>
              <a:off x="6127126" y="3644801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376D355-858B-1444-8FE9-A8932AE5530F}"/>
                </a:ext>
              </a:extLst>
            </p:cNvPr>
            <p:cNvSpPr/>
            <p:nvPr/>
          </p:nvSpPr>
          <p:spPr>
            <a:xfrm>
              <a:off x="5452534" y="4076525"/>
              <a:ext cx="82301" cy="82301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27" name="Picture 26" descr="Logo, company name&#10;&#10;Description automatically generated">
            <a:extLst>
              <a:ext uri="{FF2B5EF4-FFF2-40B4-BE49-F238E27FC236}">
                <a16:creationId xmlns:a16="http://schemas.microsoft.com/office/drawing/2014/main" id="{9DE746D7-B738-EE46-B2A8-2B3F71C36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" y="0"/>
            <a:ext cx="1485041" cy="148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87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64323-C7B4-9F40-9D3A-37AC104F4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Select sites in regions with high agriculture / food worker populations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7AD938-7E1B-8042-B729-1E8C7AC48E7E}"/>
              </a:ext>
            </a:extLst>
          </p:cNvPr>
          <p:cNvSpPr txBox="1"/>
          <p:nvPr/>
        </p:nvSpPr>
        <p:spPr>
          <a:xfrm>
            <a:off x="398552" y="1279249"/>
            <a:ext cx="5992724" cy="5232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0" i="0" dirty="0">
                <a:effectLst/>
              </a:rPr>
              <a:t>COVID-19 caused </a:t>
            </a:r>
            <a:r>
              <a:rPr lang="en-US" sz="2400" dirty="0"/>
              <a:t>food supply chain interruptions due to high percentage of food workers becoming ill at the same time. </a:t>
            </a:r>
          </a:p>
          <a:p>
            <a:endParaRPr lang="en-US" sz="2400" b="0" i="0" dirty="0">
              <a:effectLst/>
            </a:endParaRPr>
          </a:p>
          <a:p>
            <a:r>
              <a:rPr lang="en-US" sz="2400" b="0" i="0" dirty="0">
                <a:effectLst/>
              </a:rPr>
              <a:t>21FORWARD: FDA platform for </a:t>
            </a:r>
            <a:r>
              <a:rPr lang="en-US" sz="2400" dirty="0"/>
              <a:t>identifying where interruption risks are highest across the US. </a:t>
            </a:r>
          </a:p>
          <a:p>
            <a:r>
              <a:rPr lang="en-US" sz="1600" i="1" dirty="0"/>
              <a:t>*</a:t>
            </a:r>
            <a:r>
              <a:rPr lang="en-US" sz="1600" b="0" i="1" dirty="0">
                <a:effectLst/>
              </a:rPr>
              <a:t>not funded with ARP or COVID Supplemental funding. </a:t>
            </a:r>
          </a:p>
          <a:p>
            <a:endParaRPr lang="en-US" sz="1600" dirty="0"/>
          </a:p>
          <a:p>
            <a:r>
              <a:rPr lang="en-US" sz="2000" dirty="0"/>
              <a:t>Our sites are largely in populations with high percentages of food and agriculture workers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focuses in more rural areas not covered initially by other USG efforts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Identifying trends in the sequence data (SARS-CoV-2 variants and/or specific mutations) unique to these populations might alert FDA to potential risk of illness.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5" name="Star: 5 Points 11">
            <a:extLst>
              <a:ext uri="{FF2B5EF4-FFF2-40B4-BE49-F238E27FC236}">
                <a16:creationId xmlns:a16="http://schemas.microsoft.com/office/drawing/2014/main" id="{87A05312-80CA-D741-89C8-A70792C4C3A6}"/>
              </a:ext>
            </a:extLst>
          </p:cNvPr>
          <p:cNvSpPr/>
          <p:nvPr/>
        </p:nvSpPr>
        <p:spPr>
          <a:xfrm>
            <a:off x="6560065" y="5358143"/>
            <a:ext cx="238125" cy="228600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70DA9-3919-5442-BB26-E9739E6A6E4B}"/>
              </a:ext>
            </a:extLst>
          </p:cNvPr>
          <p:cNvSpPr txBox="1"/>
          <p:nvPr/>
        </p:nvSpPr>
        <p:spPr>
          <a:xfrm>
            <a:off x="6762750" y="5334000"/>
            <a:ext cx="516698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/>
              <a:t>= wastewater surveillance sites near populations with high % food/ag workers (dark blue counties)</a:t>
            </a: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EE168ACB-F1DF-B648-B6BE-F58C0971B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625" y="1308829"/>
            <a:ext cx="5476459" cy="3901388"/>
          </a:xfrm>
          <a:prstGeom prst="rect">
            <a:avLst/>
          </a:prstGeom>
        </p:spPr>
      </p:pic>
      <p:sp>
        <p:nvSpPr>
          <p:cNvPr id="8" name="Star: 5 Points 11">
            <a:extLst>
              <a:ext uri="{FF2B5EF4-FFF2-40B4-BE49-F238E27FC236}">
                <a16:creationId xmlns:a16="http://schemas.microsoft.com/office/drawing/2014/main" id="{8E63B738-B82A-7240-84BE-657574D583D0}"/>
              </a:ext>
            </a:extLst>
          </p:cNvPr>
          <p:cNvSpPr/>
          <p:nvPr/>
        </p:nvSpPr>
        <p:spPr>
          <a:xfrm>
            <a:off x="8185675" y="3506216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tar: 5 Points 11">
            <a:extLst>
              <a:ext uri="{FF2B5EF4-FFF2-40B4-BE49-F238E27FC236}">
                <a16:creationId xmlns:a16="http://schemas.microsoft.com/office/drawing/2014/main" id="{E89495D8-A244-E041-A279-3C1395CE1F8D}"/>
              </a:ext>
            </a:extLst>
          </p:cNvPr>
          <p:cNvSpPr/>
          <p:nvPr/>
        </p:nvSpPr>
        <p:spPr>
          <a:xfrm>
            <a:off x="8888476" y="3188405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r: 5 Points 11">
            <a:extLst>
              <a:ext uri="{FF2B5EF4-FFF2-40B4-BE49-F238E27FC236}">
                <a16:creationId xmlns:a16="http://schemas.microsoft.com/office/drawing/2014/main" id="{A68984EC-E0E4-8E47-A6CD-E81F5C1FAA9A}"/>
              </a:ext>
            </a:extLst>
          </p:cNvPr>
          <p:cNvSpPr/>
          <p:nvPr/>
        </p:nvSpPr>
        <p:spPr>
          <a:xfrm>
            <a:off x="9839371" y="3278961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1">
            <a:extLst>
              <a:ext uri="{FF2B5EF4-FFF2-40B4-BE49-F238E27FC236}">
                <a16:creationId xmlns:a16="http://schemas.microsoft.com/office/drawing/2014/main" id="{754C145A-D608-BB4C-A3C2-F498CC102E62}"/>
              </a:ext>
            </a:extLst>
          </p:cNvPr>
          <p:cNvSpPr/>
          <p:nvPr/>
        </p:nvSpPr>
        <p:spPr>
          <a:xfrm>
            <a:off x="9868417" y="3072220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1D6E2CFE-2994-3240-920F-0F6A51ABB12E}"/>
              </a:ext>
            </a:extLst>
          </p:cNvPr>
          <p:cNvSpPr/>
          <p:nvPr/>
        </p:nvSpPr>
        <p:spPr>
          <a:xfrm>
            <a:off x="10048017" y="2977718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ar: 5 Points 11">
            <a:extLst>
              <a:ext uri="{FF2B5EF4-FFF2-40B4-BE49-F238E27FC236}">
                <a16:creationId xmlns:a16="http://schemas.microsoft.com/office/drawing/2014/main" id="{8B7BA2C1-6206-EB49-8D03-F3DC5AFA0C2B}"/>
              </a:ext>
            </a:extLst>
          </p:cNvPr>
          <p:cNvSpPr/>
          <p:nvPr/>
        </p:nvSpPr>
        <p:spPr>
          <a:xfrm>
            <a:off x="9953488" y="2223684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1">
            <a:extLst>
              <a:ext uri="{FF2B5EF4-FFF2-40B4-BE49-F238E27FC236}">
                <a16:creationId xmlns:a16="http://schemas.microsoft.com/office/drawing/2014/main" id="{0F657CF5-1F27-A64E-846E-DA273A9D322C}"/>
              </a:ext>
            </a:extLst>
          </p:cNvPr>
          <p:cNvSpPr/>
          <p:nvPr/>
        </p:nvSpPr>
        <p:spPr>
          <a:xfrm>
            <a:off x="10233660" y="2246563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1">
            <a:extLst>
              <a:ext uri="{FF2B5EF4-FFF2-40B4-BE49-F238E27FC236}">
                <a16:creationId xmlns:a16="http://schemas.microsoft.com/office/drawing/2014/main" id="{909EAE2F-C68D-7E43-840C-28E29F5A5E41}"/>
              </a:ext>
            </a:extLst>
          </p:cNvPr>
          <p:cNvSpPr/>
          <p:nvPr/>
        </p:nvSpPr>
        <p:spPr>
          <a:xfrm>
            <a:off x="8901319" y="2314433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1">
            <a:extLst>
              <a:ext uri="{FF2B5EF4-FFF2-40B4-BE49-F238E27FC236}">
                <a16:creationId xmlns:a16="http://schemas.microsoft.com/office/drawing/2014/main" id="{9A747583-C456-504F-A714-63B0D75B8D52}"/>
              </a:ext>
            </a:extLst>
          </p:cNvPr>
          <p:cNvSpPr/>
          <p:nvPr/>
        </p:nvSpPr>
        <p:spPr>
          <a:xfrm>
            <a:off x="7996616" y="2428060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1">
            <a:extLst>
              <a:ext uri="{FF2B5EF4-FFF2-40B4-BE49-F238E27FC236}">
                <a16:creationId xmlns:a16="http://schemas.microsoft.com/office/drawing/2014/main" id="{912BC0E2-953A-C74A-A0EC-EEB57704210C}"/>
              </a:ext>
            </a:extLst>
          </p:cNvPr>
          <p:cNvSpPr/>
          <p:nvPr/>
        </p:nvSpPr>
        <p:spPr>
          <a:xfrm>
            <a:off x="7716697" y="1953274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1">
            <a:extLst>
              <a:ext uri="{FF2B5EF4-FFF2-40B4-BE49-F238E27FC236}">
                <a16:creationId xmlns:a16="http://schemas.microsoft.com/office/drawing/2014/main" id="{697325C7-2D59-C140-A67E-4008287A6B16}"/>
              </a:ext>
            </a:extLst>
          </p:cNvPr>
          <p:cNvSpPr/>
          <p:nvPr/>
        </p:nvSpPr>
        <p:spPr>
          <a:xfrm>
            <a:off x="7198998" y="2157437"/>
            <a:ext cx="189059" cy="181497"/>
          </a:xfrm>
          <a:prstGeom prst="star5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69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6C3F5-10F6-6444-B4AF-BC42BBF35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Steps to Adapt GenomeTrakr for SARS-COV-2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3A6675-86D8-904F-ACCA-D6ED22670F60}"/>
              </a:ext>
            </a:extLst>
          </p:cNvPr>
          <p:cNvCxnSpPr/>
          <p:nvPr/>
        </p:nvCxnSpPr>
        <p:spPr>
          <a:xfrm>
            <a:off x="459511" y="1108363"/>
            <a:ext cx="104186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9E40C9D-15CD-9E47-A2F5-90168599C489}"/>
              </a:ext>
            </a:extLst>
          </p:cNvPr>
          <p:cNvSpPr/>
          <p:nvPr/>
        </p:nvSpPr>
        <p:spPr>
          <a:xfrm>
            <a:off x="878131" y="1159982"/>
            <a:ext cx="4875372" cy="2550558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CB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Fund laboratories across the US</a:t>
            </a:r>
            <a:endParaRPr lang="en-US" sz="2800" dirty="0">
              <a:solidFill>
                <a:srgbClr val="2D2926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D292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41877B-CF0E-BE4E-95B0-9FD72B9397D2}"/>
              </a:ext>
            </a:extLst>
          </p:cNvPr>
          <p:cNvSpPr/>
          <p:nvPr/>
        </p:nvSpPr>
        <p:spPr>
          <a:xfrm>
            <a:off x="579837" y="1317851"/>
            <a:ext cx="697977" cy="691513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A24902-67A5-6C40-AA3F-A8582D413B7F}"/>
              </a:ext>
            </a:extLst>
          </p:cNvPr>
          <p:cNvSpPr/>
          <p:nvPr/>
        </p:nvSpPr>
        <p:spPr>
          <a:xfrm>
            <a:off x="6378825" y="1159982"/>
            <a:ext cx="4992850" cy="2570733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Develop methods and standards for sequencing population-level SARS-CoV-2 from wastewater samples: </a:t>
            </a:r>
            <a:r>
              <a:rPr lang="en-US" sz="2400" dirty="0">
                <a:solidFill>
                  <a:srgbClr val="007CBA"/>
                </a:solidFill>
                <a:latin typeface="Calibri"/>
                <a:hlinkClick r:id="rId2"/>
              </a:rPr>
              <a:t>Protocols.io</a:t>
            </a:r>
            <a:endParaRPr lang="en-US" sz="2400" dirty="0">
              <a:solidFill>
                <a:srgbClr val="007CBA"/>
              </a:solidFill>
              <a:latin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6B1A3D-AB96-0A4A-8AE8-7BC41AE26BE6}"/>
              </a:ext>
            </a:extLst>
          </p:cNvPr>
          <p:cNvSpPr/>
          <p:nvPr/>
        </p:nvSpPr>
        <p:spPr>
          <a:xfrm>
            <a:off x="5832880" y="1317851"/>
            <a:ext cx="697977" cy="691489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086CD5-DF2D-7744-8429-5EE627F49F48}"/>
              </a:ext>
            </a:extLst>
          </p:cNvPr>
          <p:cNvSpPr/>
          <p:nvPr/>
        </p:nvSpPr>
        <p:spPr>
          <a:xfrm>
            <a:off x="6378825" y="3955408"/>
            <a:ext cx="4973800" cy="2316627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Define data structure within public database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7CBA"/>
                </a:solidFill>
                <a:latin typeface="Calibri"/>
              </a:rPr>
              <a:t>Build dashboards that summarize data collection over time.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F4538B-B1B5-7E43-87EC-047E72370C5E}"/>
              </a:ext>
            </a:extLst>
          </p:cNvPr>
          <p:cNvSpPr/>
          <p:nvPr/>
        </p:nvSpPr>
        <p:spPr>
          <a:xfrm>
            <a:off x="5832880" y="3935233"/>
            <a:ext cx="697977" cy="691489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15D290-4E40-244C-AE73-C14594A6A2AB}"/>
              </a:ext>
            </a:extLst>
          </p:cNvPr>
          <p:cNvSpPr/>
          <p:nvPr/>
        </p:nvSpPr>
        <p:spPr>
          <a:xfrm>
            <a:off x="991195" y="3955484"/>
            <a:ext cx="4808697" cy="2316628"/>
          </a:xfrm>
          <a:prstGeom prst="rect">
            <a:avLst/>
          </a:prstGeom>
          <a:gradFill>
            <a:gsLst>
              <a:gs pos="100000">
                <a:schemeClr val="bg1"/>
              </a:gs>
              <a:gs pos="29000">
                <a:schemeClr val="accent4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1480" tIns="45720" rIns="91440" bIns="45720" rtlCol="0" anchor="ctr"/>
          <a:lstStyle/>
          <a:p>
            <a:pPr>
              <a:defRPr/>
            </a:pPr>
            <a:r>
              <a:rPr lang="en-US" sz="2800" dirty="0">
                <a:solidFill>
                  <a:srgbClr val="007CBA"/>
                </a:solidFill>
                <a:latin typeface="Calibri"/>
              </a:rPr>
              <a:t>Write new analysis tool:</a:t>
            </a:r>
          </a:p>
          <a:p>
            <a:pPr>
              <a:defRPr/>
            </a:pPr>
            <a:endParaRPr lang="en-US" sz="2800" dirty="0">
              <a:solidFill>
                <a:srgbClr val="007CBA"/>
              </a:solidFill>
              <a:latin typeface="Calibri"/>
            </a:endParaRPr>
          </a:p>
          <a:p>
            <a:pPr>
              <a:defRPr/>
            </a:pPr>
            <a:r>
              <a:rPr lang="en-US" sz="2800" dirty="0">
                <a:solidFill>
                  <a:srgbClr val="007CBA"/>
                </a:solidFill>
                <a:latin typeface="Calibri"/>
              </a:rPr>
              <a:t>raw sequence data -&gt; variant proportions.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C38528-FB9A-D446-B1DF-BB927447FDB8}"/>
              </a:ext>
            </a:extLst>
          </p:cNvPr>
          <p:cNvSpPr/>
          <p:nvPr/>
        </p:nvSpPr>
        <p:spPr>
          <a:xfrm>
            <a:off x="530976" y="3935210"/>
            <a:ext cx="697977" cy="691513"/>
          </a:xfrm>
          <a:prstGeom prst="ellipse">
            <a:avLst/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159CEF"/>
              </a:gs>
            </a:gsLst>
            <a:lin ang="5400000" scaled="1"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CEBD9E-3B3D-0144-2565-EE2614D5D180}"/>
              </a:ext>
            </a:extLst>
          </p:cNvPr>
          <p:cNvSpPr/>
          <p:nvPr/>
        </p:nvSpPr>
        <p:spPr>
          <a:xfrm>
            <a:off x="5753503" y="1103823"/>
            <a:ext cx="6121171" cy="2741667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37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2DFF0-1EC1-144A-83D2-2ECF5E3E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00" y="184408"/>
            <a:ext cx="9028800" cy="614209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Method development, targeted amplicon strategy: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BDECE14-00E8-7C43-B325-943A418CE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366" y="2881488"/>
            <a:ext cx="6098765" cy="23786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422691-6CF1-7841-B9F9-B86FA60D024B}"/>
              </a:ext>
            </a:extLst>
          </p:cNvPr>
          <p:cNvSpPr/>
          <p:nvPr/>
        </p:nvSpPr>
        <p:spPr>
          <a:xfrm>
            <a:off x="4057560" y="1063749"/>
            <a:ext cx="2047954" cy="4685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0BE7C2-BC8D-F94C-B5F0-A07E0FF3F4C3}"/>
              </a:ext>
            </a:extLst>
          </p:cNvPr>
          <p:cNvSpPr txBox="1"/>
          <p:nvPr/>
        </p:nvSpPr>
        <p:spPr>
          <a:xfrm>
            <a:off x="4097823" y="1113351"/>
            <a:ext cx="169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Raw </a:t>
            </a:r>
            <a:r>
              <a:rPr lang="en-US" dirty="0" err="1">
                <a:solidFill>
                  <a:schemeClr val="bg1"/>
                </a:solidFill>
              </a:rPr>
              <a:t>ww</a:t>
            </a:r>
            <a:r>
              <a:rPr lang="en-US" dirty="0">
                <a:solidFill>
                  <a:schemeClr val="bg1"/>
                </a:solidFill>
              </a:rPr>
              <a:t> sample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AB2861-2412-5145-9F65-C7D884274580}"/>
              </a:ext>
            </a:extLst>
          </p:cNvPr>
          <p:cNvSpPr/>
          <p:nvPr/>
        </p:nvSpPr>
        <p:spPr>
          <a:xfrm>
            <a:off x="3643201" y="1995958"/>
            <a:ext cx="2891828" cy="4685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DFF72E-4DAD-014F-9609-8CCDC8D6A9A4}"/>
              </a:ext>
            </a:extLst>
          </p:cNvPr>
          <p:cNvSpPr txBox="1"/>
          <p:nvPr/>
        </p:nvSpPr>
        <p:spPr>
          <a:xfrm>
            <a:off x="4047423" y="2045560"/>
            <a:ext cx="2075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RNA/TNA extraction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99CF27-8DB4-044C-A3CD-02B434637D49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5081537" y="1532285"/>
            <a:ext cx="7578" cy="4636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9453A47-ED55-1249-B0EE-8E61936549BA}"/>
              </a:ext>
            </a:extLst>
          </p:cNvPr>
          <p:cNvCxnSpPr>
            <a:cxnSpLocks/>
            <a:stCxn id="11" idx="2"/>
            <a:endCxn id="5" idx="0"/>
          </p:cNvCxnSpPr>
          <p:nvPr/>
        </p:nvCxnSpPr>
        <p:spPr>
          <a:xfrm flipH="1">
            <a:off x="5080749" y="2464494"/>
            <a:ext cx="8366" cy="4169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092D26A-A6DA-584E-B219-20EE0F9CBF8F}"/>
              </a:ext>
            </a:extLst>
          </p:cNvPr>
          <p:cNvSpPr/>
          <p:nvPr/>
        </p:nvSpPr>
        <p:spPr>
          <a:xfrm>
            <a:off x="4048930" y="5863214"/>
            <a:ext cx="2047954" cy="4685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76CBE0-D8AA-9B48-A9DD-A990C7B3F57A}"/>
              </a:ext>
            </a:extLst>
          </p:cNvPr>
          <p:cNvSpPr txBox="1"/>
          <p:nvPr/>
        </p:nvSpPr>
        <p:spPr>
          <a:xfrm>
            <a:off x="4396268" y="5912816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sequencing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EF43513-75BE-834B-B4ED-0F85F86C7325}"/>
              </a:ext>
            </a:extLst>
          </p:cNvPr>
          <p:cNvCxnSpPr>
            <a:cxnSpLocks/>
            <a:stCxn id="5" idx="2"/>
            <a:endCxn id="23" idx="0"/>
          </p:cNvCxnSpPr>
          <p:nvPr/>
        </p:nvCxnSpPr>
        <p:spPr>
          <a:xfrm flipH="1">
            <a:off x="5072907" y="5260145"/>
            <a:ext cx="7842" cy="6030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748A9D2-1F06-DF4A-A1E9-8948A9CFFE95}"/>
              </a:ext>
            </a:extLst>
          </p:cNvPr>
          <p:cNvSpPr txBox="1"/>
          <p:nvPr/>
        </p:nvSpPr>
        <p:spPr>
          <a:xfrm>
            <a:off x="6444222" y="5708602"/>
            <a:ext cx="1885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Illumina </a:t>
            </a:r>
            <a:r>
              <a:rPr lang="en-US" sz="1600" dirty="0" err="1">
                <a:solidFill>
                  <a:schemeClr val="accent1"/>
                </a:solidFill>
              </a:rPr>
              <a:t>MiSeq</a:t>
            </a:r>
            <a:endParaRPr lang="en-US" sz="16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ONT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PacBio Sequel </a:t>
            </a:r>
            <a:r>
              <a:rPr lang="en-US" sz="1600" dirty="0" err="1">
                <a:solidFill>
                  <a:schemeClr val="accent1"/>
                </a:solidFill>
              </a:rPr>
              <a:t>IIe</a:t>
            </a:r>
            <a:endParaRPr lang="en-US" sz="1600" dirty="0">
              <a:solidFill>
                <a:schemeClr val="accent1"/>
              </a:solidFill>
            </a:endParaRPr>
          </a:p>
        </p:txBody>
      </p:sp>
      <p:pic>
        <p:nvPicPr>
          <p:cNvPr id="29" name="Picture 28" descr="Logo, company name&#10;&#10;Description automatically generated">
            <a:extLst>
              <a:ext uri="{FF2B5EF4-FFF2-40B4-BE49-F238E27FC236}">
                <a16:creationId xmlns:a16="http://schemas.microsoft.com/office/drawing/2014/main" id="{0574C9F9-2D19-6149-938F-90D5D6B14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" y="0"/>
            <a:ext cx="1485041" cy="148504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72AC1EA-1EDE-1847-B42E-5317CC9283CF}"/>
              </a:ext>
            </a:extLst>
          </p:cNvPr>
          <p:cNvSpPr txBox="1"/>
          <p:nvPr/>
        </p:nvSpPr>
        <p:spPr>
          <a:xfrm>
            <a:off x="8614979" y="3571509"/>
            <a:ext cx="22026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</a:rPr>
              <a:t>NEBNext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VarSkip</a:t>
            </a:r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</a:rPr>
              <a:t>QIAseq</a:t>
            </a:r>
            <a:r>
              <a:rPr lang="en-US" dirty="0">
                <a:solidFill>
                  <a:schemeClr val="accent1"/>
                </a:solidFill>
              </a:rPr>
              <a:t> DIRECT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/>
                </a:solidFill>
              </a:rPr>
              <a:t>CovidSeq</a:t>
            </a:r>
            <a:endParaRPr lang="en-US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SNAP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Arctic V3, V4, V4.1</a:t>
            </a:r>
          </a:p>
        </p:txBody>
      </p:sp>
      <p:sp>
        <p:nvSpPr>
          <p:cNvPr id="31" name="Right Brace 30">
            <a:extLst>
              <a:ext uri="{FF2B5EF4-FFF2-40B4-BE49-F238E27FC236}">
                <a16:creationId xmlns:a16="http://schemas.microsoft.com/office/drawing/2014/main" id="{58E96DDE-DE98-C548-98F7-4E1A341A3567}"/>
              </a:ext>
            </a:extLst>
          </p:cNvPr>
          <p:cNvSpPr/>
          <p:nvPr/>
        </p:nvSpPr>
        <p:spPr>
          <a:xfrm>
            <a:off x="8102543" y="2929110"/>
            <a:ext cx="259212" cy="233103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Brace 31">
            <a:extLst>
              <a:ext uri="{FF2B5EF4-FFF2-40B4-BE49-F238E27FC236}">
                <a16:creationId xmlns:a16="http://schemas.microsoft.com/office/drawing/2014/main" id="{22861BC0-57FE-A344-BF34-044887F7FBD7}"/>
              </a:ext>
            </a:extLst>
          </p:cNvPr>
          <p:cNvSpPr/>
          <p:nvPr/>
        </p:nvSpPr>
        <p:spPr>
          <a:xfrm>
            <a:off x="6234142" y="5862379"/>
            <a:ext cx="198802" cy="52664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F6192-A773-B2D6-090D-D6020996FCEB}"/>
              </a:ext>
            </a:extLst>
          </p:cNvPr>
          <p:cNvSpPr txBox="1"/>
          <p:nvPr/>
        </p:nvSpPr>
        <p:spPr>
          <a:xfrm>
            <a:off x="8289755" y="3286491"/>
            <a:ext cx="30961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>
                <a:solidFill>
                  <a:schemeClr val="accent1"/>
                </a:solidFill>
              </a:rPr>
              <a:t>Amplicon approaches + primer schemes</a:t>
            </a:r>
          </a:p>
        </p:txBody>
      </p:sp>
    </p:spTree>
    <p:extLst>
      <p:ext uri="{BB962C8B-B14F-4D97-AF65-F5344CB8AC3E}">
        <p14:creationId xmlns:p14="http://schemas.microsoft.com/office/powerpoint/2010/main" val="315993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47488-D944-EA45-B697-6EFDDE9E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3075939" y="3196113"/>
            <a:ext cx="6867135" cy="448919"/>
          </a:xfrm>
        </p:spPr>
        <p:txBody>
          <a:bodyPr>
            <a:noAutofit/>
          </a:bodyPr>
          <a:lstStyle/>
          <a:p>
            <a:pPr algn="ctr"/>
            <a:r>
              <a:rPr lang="en-US" sz="2400">
                <a:latin typeface="Helvetica"/>
                <a:cs typeface="Helvetica"/>
              </a:rPr>
              <a:t>CFSAN WW protocols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894FBF1-ECC7-BD4F-B23A-1F365234F7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926347"/>
              </p:ext>
            </p:extLst>
          </p:nvPr>
        </p:nvGraphicFramePr>
        <p:xfrm>
          <a:off x="893311" y="440219"/>
          <a:ext cx="10253515" cy="5995056"/>
        </p:xfrm>
        <a:graphic>
          <a:graphicData uri="http://schemas.openxmlformats.org/drawingml/2006/table">
            <a:tbl>
              <a:tblPr/>
              <a:tblGrid>
                <a:gridCol w="1948295">
                  <a:extLst>
                    <a:ext uri="{9D8B030D-6E8A-4147-A177-3AD203B41FA5}">
                      <a16:colId xmlns:a16="http://schemas.microsoft.com/office/drawing/2014/main" val="1853017084"/>
                    </a:ext>
                  </a:extLst>
                </a:gridCol>
                <a:gridCol w="7578792">
                  <a:extLst>
                    <a:ext uri="{9D8B030D-6E8A-4147-A177-3AD203B41FA5}">
                      <a16:colId xmlns:a16="http://schemas.microsoft.com/office/drawing/2014/main" val="4041462631"/>
                    </a:ext>
                  </a:extLst>
                </a:gridCol>
                <a:gridCol w="726428">
                  <a:extLst>
                    <a:ext uri="{9D8B030D-6E8A-4147-A177-3AD203B41FA5}">
                      <a16:colId xmlns:a16="http://schemas.microsoft.com/office/drawing/2014/main" val="133125342"/>
                    </a:ext>
                  </a:extLst>
                </a:gridCol>
              </a:tblGrid>
              <a:tr h="240447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Tested and recommended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protocols.io link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Published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5053785"/>
                  </a:ext>
                </a:extLst>
              </a:tr>
              <a:tr h="454445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sample collection  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Collection from Wastewater Treatment Plant, Transportation, and Storage of Raw Wastewater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V1</a:t>
                      </a: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3454701"/>
                  </a:ext>
                </a:extLst>
              </a:tr>
              <a:tr h="255982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virus concentration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Virus Concentration from Wastewater Using PEG Precipitation and Ultracentrifugation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x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098914"/>
                  </a:ext>
                </a:extLst>
              </a:tr>
              <a:tr h="268536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RNA extraction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RNA Extraction from Wastewater Concentrates Using RNeasy and Zymo Kits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x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864804"/>
                  </a:ext>
                </a:extLst>
              </a:tr>
              <a:tr h="278864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RNA extraction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RNA Extraction with Zymo Environ Water RNA Kit</a:t>
                      </a:r>
                      <a:r>
                        <a:rPr lang="en-US" sz="110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V1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918461"/>
                  </a:ext>
                </a:extLst>
              </a:tr>
              <a:tr h="281275">
                <a:tc>
                  <a:txBody>
                    <a:bodyPr/>
                    <a:lstStyle/>
                    <a:p>
                      <a:pPr marL="0" marR="0" lvl="0" indent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RT-qPCR test for SARS-CoV-2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RT-qPCR Detection of SARS-CoV-2 from Wastewater Using the AB 7500 (protocols.io)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V2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621779"/>
                  </a:ext>
                </a:extLst>
              </a:tr>
              <a:tr h="300038">
                <a:tc>
                  <a:txBody>
                    <a:bodyPr/>
                    <a:lstStyle/>
                    <a:p>
                      <a:pPr marL="0" marR="0" lvl="0" indent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RT-qPCR test for controls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RT-qPCR Detection of Process Controls (Murine noroviurs and crAssphage) from Wastewater using AB 7500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V2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299042"/>
                  </a:ext>
                </a:extLst>
              </a:tr>
              <a:tr h="278864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QIAseq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SELECT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kern="1200" noProof="0">
                          <a:solidFill>
                            <a:schemeClr val="tx1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Enhanced QIAseq DIRECT SARS-CoV-2 Kit for Illumina MiSeq (protocols.io)</a:t>
                      </a:r>
                      <a:endParaRPr lang="en-US" sz="1100" b="0" i="0" u="none" strike="noStrike" kern="1200" noProof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V4</a:t>
                      </a: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16122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NEB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VarSkip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Short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kern="1200" noProof="0">
                          <a:solidFill>
                            <a:srgbClr val="0516FF"/>
                          </a:solidFill>
                          <a:effectLst/>
                          <a:latin typeface="Calibri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Modified NEBNext® VarSkip Short SARS-CoV-2 Library Prep Kit for Illumina Platforms - adapted for ww samples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kern="1200" noProof="0">
                          <a:solidFill>
                            <a:srgbClr val="0516FF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Modified NEBNext® VarSkip Short SARS-CoV-2 Enrichment and library prep for Oxford Nanopore Technologies- adapted for wastewater samples</a:t>
                      </a:r>
                      <a:r>
                        <a:rPr lang="en-US" sz="1100" b="0" i="0" u="none" strike="noStrike" kern="1200" noProof="0">
                          <a:solidFill>
                            <a:srgbClr val="0516FF"/>
                          </a:solidFill>
                          <a:effectLst/>
                          <a:hlinkClick r:id="rId10"/>
                        </a:rPr>
                        <a:t>    </a:t>
                      </a:r>
                      <a:r>
                        <a:rPr lang="en-US" sz="1100" b="0" i="0" u="none" strike="noStrike" kern="1200" noProof="0">
                          <a:solidFill>
                            <a:srgbClr val="0516FF"/>
                          </a:solidFill>
                          <a:effectLst/>
                        </a:rPr>
                        <a:t>   </a:t>
                      </a:r>
                      <a:r>
                        <a:rPr lang="en-US" sz="1100" b="0" i="0" u="none" strike="noStrike" kern="1200" noProof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lvl="0" indent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Modified Illumina DNA Prep (M) Tagmentation Library Preparation for cDNA amplicons from wastewater</a:t>
                      </a:r>
                      <a:endParaRPr lang="en-US" sz="8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V3, V2, x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929420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sequence QC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kern="1200" noProof="0" dirty="0">
                          <a:solidFill>
                            <a:schemeClr val="tx2"/>
                          </a:solidFill>
                          <a:effectLst/>
                          <a:latin typeface="Calibri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Wastewater QC workflow in GalaxyTrakr (SSQuAWK4) (protocols.io)</a:t>
                      </a:r>
                      <a:endParaRPr lang="en-US" sz="1100" b="0" i="0" u="none" strike="noStrike" kern="1200" noProof="0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accent6"/>
                          </a:solidFill>
                          <a:effectLst/>
                          <a:latin typeface="Calibri"/>
                        </a:rPr>
                        <a:t>V9</a:t>
                      </a:r>
                      <a:endParaRPr lang="en-US" sz="2000" dirty="0">
                        <a:solidFill>
                          <a:schemeClr val="accent6"/>
                        </a:solidFill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376708"/>
                  </a:ext>
                </a:extLst>
              </a:tr>
              <a:tr h="378743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Share via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BaseSpace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Pilot Exercise: Generating the Illumina SampleSheet and sharing data via BaseSpace</a:t>
                      </a:r>
                      <a:endParaRPr lang="en-US" sz="1100" b="0" i="0" u="none" strike="noStrike" noProof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V3</a:t>
                      </a: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323978"/>
                  </a:ext>
                </a:extLst>
              </a:tr>
              <a:tr h="456082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NCBI submission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NCBI submission protocol for SARS-CoV-2 wastewater data: SRA, BioSample, and BioProject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hlinkClick r:id="rId15"/>
                        </a:rPr>
                        <a:t>  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 </a:t>
                      </a:r>
                    </a:p>
                    <a:p>
                      <a:pPr marL="0" marR="0" indent="0" algn="l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NCBI Data curation protocol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09585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V8, V2</a:t>
                      </a: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907889"/>
                  </a:ext>
                </a:extLst>
              </a:tr>
              <a:tr h="307181"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Shipping </a:t>
                      </a:r>
                      <a:r>
                        <a:rPr lang="en-US" sz="1100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ww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to CFSAN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Shipping wastewater samples to FDA-CFSAN (protocols.io)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0958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V4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830030"/>
                  </a:ext>
                </a:extLst>
              </a:tr>
              <a:tr h="153374"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RT-qPCR test for SARS-CoV-2 using Promega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 dirty="0">
                          <a:solidFill>
                            <a:schemeClr val="tx1"/>
                          </a:solidFill>
                          <a:effectLst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RTqPCR of SARS-CoV-2 N1 Target on ABI 7500 Fast Using Promega GoTaq Enviro Wastewater SARS-CoV-2System  V1</a:t>
                      </a:r>
                      <a:endParaRPr lang="en-US" sz="1100" b="0" i="0" u="none" strike="noStrike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0958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V1</a:t>
                      </a: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345779"/>
                  </a:ext>
                </a:extLst>
              </a:tr>
              <a:tr h="275421"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TNA Extraction- Promega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Extraction of Total Nucleic Acid from Wastewater Using the Promega Wizard Enviro Total Nucleic Acid Kit</a:t>
                      </a: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  <a:hlinkClick r:id="rId19"/>
                        </a:rPr>
                        <a:t> </a:t>
                      </a:r>
                      <a:r>
                        <a:rPr lang="en-US" sz="11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  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0958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V1</a:t>
                      </a: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278311"/>
                  </a:ext>
                </a:extLst>
              </a:tr>
              <a:tr h="275421"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Tested:</a:t>
                      </a: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defTabSz="60958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284905"/>
                  </a:ext>
                </a:extLst>
              </a:tr>
              <a:tr h="293157">
                <a:tc>
                  <a:txBody>
                    <a:bodyPr/>
                    <a:lstStyle/>
                    <a:p>
                      <a:pPr marL="0" marR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SNAP library prep + </a:t>
                      </a:r>
                    </a:p>
                    <a:p>
                      <a:pPr marL="0" marR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sample sheet generation</a:t>
                      </a:r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tx1"/>
                          </a:solidFill>
                          <a:effectLst/>
                          <a:latin typeface="Calibri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Library Construction and Sequencing for SARS-CoV-2 from Wastewater using the Swift Normalase Amplicon Panels (SNAP) Workflow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l" defTabSz="609585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43402" marR="43402" marT="43402" marB="43402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876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2604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FDA Color Palette">
      <a:dk1>
        <a:sysClr val="windowText" lastClr="000000"/>
      </a:dk1>
      <a:lt1>
        <a:sysClr val="window" lastClr="FFFFFF"/>
      </a:lt1>
      <a:dk2>
        <a:srgbClr val="222C67"/>
      </a:dk2>
      <a:lt2>
        <a:srgbClr val="EEECE1"/>
      </a:lt2>
      <a:accent1>
        <a:srgbClr val="007CBA"/>
      </a:accent1>
      <a:accent2>
        <a:srgbClr val="222C67"/>
      </a:accent2>
      <a:accent3>
        <a:srgbClr val="000000"/>
      </a:accent3>
      <a:accent4>
        <a:srgbClr val="A0A0A3"/>
      </a:accent4>
      <a:accent5>
        <a:srgbClr val="E5B611"/>
      </a:accent5>
      <a:accent6>
        <a:srgbClr val="D6003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DA widescreen template" id="{03F0B1F8-0414-2A43-B09E-CA6CE328E534}" vid="{65957048-C73A-0248-BAE5-DD8D7AD8B0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148AF4-3252-4AB5-83AC-7347A2B1BC2D}">
  <ds:schemaRefs>
    <ds:schemaRef ds:uri="http://schemas.microsoft.com/office/infopath/2007/PartnerControls"/>
    <ds:schemaRef ds:uri="http://schemas.openxmlformats.org/package/2006/metadata/core-properties"/>
    <ds:schemaRef ds:uri="6b2698ac-5319-4dc7-aad5-eaac0afd0944"/>
    <ds:schemaRef ds:uri="http://purl.org/dc/elements/1.1/"/>
    <ds:schemaRef ds:uri="http://schemas.microsoft.com/office/2006/documentManagement/types"/>
    <ds:schemaRef ds:uri="20867c8d-1cc9-4acd-a073-94634f6a764f"/>
    <ds:schemaRef ds:uri="8fb7fb06-e54e-4d8c-baa3-8346aac14160"/>
    <ds:schemaRef ds:uri="http://schemas.microsoft.com/office/2006/metadata/properties"/>
    <ds:schemaRef ds:uri="http://www.w3.org/XML/1998/namespace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0C4C8AA-4D16-4F31-B1AE-16DDAD4A428C}"/>
</file>

<file path=customXml/itemProps3.xml><?xml version="1.0" encoding="utf-8"?>
<ds:datastoreItem xmlns:ds="http://schemas.openxmlformats.org/officeDocument/2006/customXml" ds:itemID="{DDBD346C-7F4A-4889-A3A1-7074577F23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1_Office Theme</Template>
  <TotalTime>1664</TotalTime>
  <Words>1489</Words>
  <Application>Microsoft Macintosh PowerPoint</Application>
  <PresentationFormat>Widescreen</PresentationFormat>
  <Paragraphs>295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Helvetica</vt:lpstr>
      <vt:lpstr>Wingdings</vt:lpstr>
      <vt:lpstr>1_Office Theme</vt:lpstr>
      <vt:lpstr>PowerPoint Presentation</vt:lpstr>
      <vt:lpstr> CFSAN ww team members:</vt:lpstr>
      <vt:lpstr>American Rescue Plan Act</vt:lpstr>
      <vt:lpstr>Steps to Adapt GenomeTrakr for SARS-COV-2</vt:lpstr>
      <vt:lpstr>20 Laboratories funded through LFFM + FDA-CFSAN</vt:lpstr>
      <vt:lpstr>Select sites in regions with high agriculture / food worker populations</vt:lpstr>
      <vt:lpstr>Steps to Adapt GenomeTrakr for SARS-COV-2</vt:lpstr>
      <vt:lpstr>Method development, targeted amplicon strategy:</vt:lpstr>
      <vt:lpstr>CFSAN WW protocols</vt:lpstr>
      <vt:lpstr>Method development + Protocols.io</vt:lpstr>
      <vt:lpstr>Steps to Adapt GenomeTrakr for SARS-COV-2</vt:lpstr>
      <vt:lpstr>PowerPoint Presentation</vt:lpstr>
      <vt:lpstr>SSQuAWK</vt:lpstr>
      <vt:lpstr>Steps to Adapt GenomeTrakr for SARS-COV-2</vt:lpstr>
      <vt:lpstr>Wastewater NCBI “data object model”</vt:lpstr>
      <vt:lpstr>Public data release + dashboard:</vt:lpstr>
      <vt:lpstr>Three Wastewater Treatment Plants</vt:lpstr>
      <vt:lpstr>CFSAN’s three sites:</vt:lpstr>
      <vt:lpstr>Summary:</vt:lpstr>
      <vt:lpstr> CFSAN ww team members:</vt:lpstr>
      <vt:lpstr>Outcome 1: Monitor mutations and emerging variants/sublineages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Timme, Ruth</dc:creator>
  <cp:lastModifiedBy>Timme, Ruth</cp:lastModifiedBy>
  <cp:revision>17</cp:revision>
  <dcterms:created xsi:type="dcterms:W3CDTF">2021-09-14T15:06:58Z</dcterms:created>
  <dcterms:modified xsi:type="dcterms:W3CDTF">2022-10-20T03:16:20Z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  <property fmtid="{D5CDD505-2E9C-101B-9397-08002B2CF9AE}" pid="3" name="_dlc_DocIdItemGuid">
    <vt:lpwstr>b38df491-3c91-483c-87c6-9ce675552c8d</vt:lpwstr>
  </property>
  <property fmtid="{D5CDD505-2E9C-101B-9397-08002B2CF9AE}" pid="4" name="MediaServiceImageTags">
    <vt:lpwstr/>
  </property>
</Properties>
</file>