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11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80" r:id="rId3"/>
    <p:sldMasterId id="2147483692" r:id="rId4"/>
    <p:sldMasterId id="2147483752" r:id="rId5"/>
    <p:sldMasterId id="2147483716" r:id="rId6"/>
    <p:sldMasterId id="2147483764" r:id="rId7"/>
    <p:sldMasterId id="2147483740" r:id="rId8"/>
    <p:sldMasterId id="2147483728" r:id="rId9"/>
  </p:sldMasterIdLst>
  <p:notesMasterIdLst>
    <p:notesMasterId r:id="rId25"/>
  </p:notesMasterIdLst>
  <p:handoutMasterIdLst>
    <p:handoutMasterId r:id="rId26"/>
  </p:handoutMasterIdLst>
  <p:sldIdLst>
    <p:sldId id="259" r:id="rId10"/>
    <p:sldId id="347" r:id="rId11"/>
    <p:sldId id="348" r:id="rId12"/>
    <p:sldId id="350" r:id="rId13"/>
    <p:sldId id="351" r:id="rId14"/>
    <p:sldId id="352" r:id="rId15"/>
    <p:sldId id="353" r:id="rId16"/>
    <p:sldId id="355" r:id="rId17"/>
    <p:sldId id="356" r:id="rId18"/>
    <p:sldId id="359" r:id="rId19"/>
    <p:sldId id="358" r:id="rId20"/>
    <p:sldId id="360" r:id="rId21"/>
    <p:sldId id="361" r:id="rId22"/>
    <p:sldId id="362" r:id="rId23"/>
    <p:sldId id="36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5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95" autoAdjust="0"/>
    <p:restoredTop sz="94674"/>
  </p:normalViewPr>
  <p:slideViewPr>
    <p:cSldViewPr snapToGrid="0" snapToObjects="1">
      <p:cViewPr varScale="1">
        <p:scale>
          <a:sx n="86" d="100"/>
          <a:sy n="86" d="100"/>
        </p:scale>
        <p:origin x="248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8" d="100"/>
          <a:sy n="158" d="100"/>
        </p:scale>
        <p:origin x="4984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customXml" Target="../customXml/item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328919" y="0"/>
            <a:ext cx="4238401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2517" y="0"/>
            <a:ext cx="1183896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31DEC-DE06-9F4E-9540-74EF90D9DC12}" type="datetimeFigureOut">
              <a:rPr lang="en-US" smtClean="0"/>
              <a:t>9/17/19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5E309-3A1E-AF4B-8B6B-0275D42F2C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11C053-9C7E-1B4C-9B4E-453A72BB7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28919" cy="4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46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80E9E-890D-C946-9353-C532E83874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eader Placeholder 1">
            <a:extLst>
              <a:ext uri="{FF2B5EF4-FFF2-40B4-BE49-F238E27FC236}">
                <a16:creationId xmlns:a16="http://schemas.microsoft.com/office/drawing/2014/main" id="{957B3632-5EE0-2F41-BD85-C3C2CC244A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328919" y="0"/>
            <a:ext cx="4238401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302159A-2CCA-494C-A221-738AE04F21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72517" y="0"/>
            <a:ext cx="1183896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31DEC-DE06-9F4E-9540-74EF90D9DC12}" type="datetimeFigureOut">
              <a:rPr lang="en-US" smtClean="0"/>
              <a:t>9/17/19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993642-56C8-4B49-869F-72B4D89A7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28919" cy="4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88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93724" y="3551730"/>
            <a:ext cx="7032859" cy="21753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Centered Master title style</a:t>
            </a:r>
            <a:br>
              <a:rPr lang="en-US" dirty="0"/>
            </a:br>
            <a:r>
              <a:rPr lang="en-US" dirty="0"/>
              <a:t> Subtitle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3724" y="5949779"/>
            <a:ext cx="7032859" cy="4812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by line style</a:t>
            </a:r>
          </a:p>
        </p:txBody>
      </p:sp>
    </p:spTree>
    <p:extLst>
      <p:ext uri="{BB962C8B-B14F-4D97-AF65-F5344CB8AC3E}">
        <p14:creationId xmlns:p14="http://schemas.microsoft.com/office/powerpoint/2010/main" val="103335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8" y="457200"/>
            <a:ext cx="385010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678" y="995366"/>
            <a:ext cx="505647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2897" y="2057400"/>
            <a:ext cx="385010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5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7" y="457200"/>
            <a:ext cx="342659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31834" y="457203"/>
            <a:ext cx="5454313" cy="540385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2896" y="2057400"/>
            <a:ext cx="342659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32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60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78241" y="365125"/>
            <a:ext cx="2707907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22896" y="365125"/>
            <a:ext cx="6455344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24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22897" y="756602"/>
            <a:ext cx="916325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22897" y="3236277"/>
            <a:ext cx="916325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326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65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7" y="1372857"/>
            <a:ext cx="916325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897" y="4252582"/>
            <a:ext cx="916325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58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22898" y="1825625"/>
            <a:ext cx="435062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09863" y="1825625"/>
            <a:ext cx="4376285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478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8" y="365129"/>
            <a:ext cx="9163249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896" y="1681163"/>
            <a:ext cx="43634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2896" y="2505075"/>
            <a:ext cx="4363453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84193" y="1681163"/>
            <a:ext cx="440195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84193" y="2505075"/>
            <a:ext cx="440195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44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7" y="320677"/>
            <a:ext cx="916325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1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83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387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8" y="457200"/>
            <a:ext cx="385010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678" y="995366"/>
            <a:ext cx="505647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2897" y="2057400"/>
            <a:ext cx="385010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13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7" y="457200"/>
            <a:ext cx="342659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31834" y="457203"/>
            <a:ext cx="5454313" cy="540385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2896" y="2057400"/>
            <a:ext cx="342659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9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081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78241" y="365125"/>
            <a:ext cx="2707907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22896" y="365125"/>
            <a:ext cx="6455344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51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1" y="1122363"/>
            <a:ext cx="976643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1" y="3602038"/>
            <a:ext cx="976643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442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363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485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16531"/>
            <a:ext cx="10515600" cy="9817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98307"/>
            <a:ext cx="5156200" cy="40786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</a:t>
            </a:r>
            <a:r>
              <a:rPr lang="en-US" dirty="0" err="1"/>
              <a:t>levelz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098307"/>
            <a:ext cx="5156200" cy="40786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460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1145406"/>
            <a:ext cx="10515600" cy="8566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2002055"/>
            <a:ext cx="5158316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820204"/>
            <a:ext cx="5158316" cy="33694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002055"/>
            <a:ext cx="5183717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820201"/>
            <a:ext cx="5183717" cy="3369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56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22897" y="756602"/>
            <a:ext cx="916325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22897" y="3236277"/>
            <a:ext cx="916325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214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033" y="1212785"/>
            <a:ext cx="9573931" cy="15881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90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666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1199183"/>
            <a:ext cx="393276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119918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269158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235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1199183"/>
            <a:ext cx="393276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19918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269157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14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003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1155031"/>
            <a:ext cx="2628900" cy="5021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155031"/>
            <a:ext cx="7683500" cy="502193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275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3C706-DEEF-FC40-B351-01CA10CC6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D99AA1-A06A-FD43-8FEA-63D395AC5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0B7CC-983D-5141-9113-844BF45FC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E9268-2652-9141-8416-5963223F3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CE6E5-2FFC-AA49-A97F-A7A15E5ED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995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11A5B-B2F7-EE46-9C96-74DA90692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720FA-C953-8C4D-B8C5-321A6E8ED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0C7CD-9CD4-244B-8C10-83F331F9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45437-731C-BC47-806E-048456036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41F7C-009E-604C-8232-98B7E28D6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778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18C3E-AC53-A04A-93E5-9E08DD793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7B4A2-A48D-0146-8278-036161404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C1476-A474-E645-B809-1D6CBB534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1EB18-8B8A-4A4B-A1AC-1821577C5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A38AB-E105-5B49-9889-9C81CD871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236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C97C7-CE4F-5449-9CA8-0F0476F9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EB0EB-FD75-1D46-87B0-8E93808EE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C7DEFA-93DD-0043-96C7-4E9F2B993B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EA4EBF-C9B6-464F-B5C0-5972CAD12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BD0F70-5CC0-1E49-9E71-67270E288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6706D-9B28-B64A-9218-C865520F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56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0898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CB3A2-25B7-6342-80DA-0396AD4A8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100" y="35560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46966-EC0C-F545-A225-8EC36FF5F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402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3A6971-C40A-6046-87B7-844FD18637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7275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5C64F-D554-3645-A24E-A6D1EBF322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5272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E143F4-3ABB-4D4D-881F-AF18B05ABA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95" y="2505075"/>
            <a:ext cx="4936823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9BD3B0-BD8A-8546-9590-45D37DC96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8306E0-69A5-4347-8ED6-5FCAD9F1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62C71-E6BF-2046-935A-359093661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43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B7A0B-69DC-4448-8CC6-CEDE14E5B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54510E-4C37-F746-8E94-29F7BAE6F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FDD69F-1DC2-324C-B21A-D1DE8468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F24167-21A9-E843-8677-0F08448C1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958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5E149A-6E48-914D-B60D-EAAD21F65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A04128-AFF6-624D-852B-C71D4C36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3A8753-6FB3-9747-992C-83F2DE87B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256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F1E9-7AD8-6D4B-916B-21423BEB5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27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65461-09AC-2843-B7C9-0905F3A86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661" y="987428"/>
            <a:ext cx="584125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F993CB-CB79-8049-8BF8-21C049162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7277" y="2067997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999C00-C2EC-4E47-A88D-8C59ECBFA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32855-BF0F-BA48-9087-C419ECB81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488219-DDF4-4C4C-95A1-D5EE7B0AE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7035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2A812-4D58-DD42-86A1-9FC381D1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175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E6C648-58D4-B147-BCC1-C31A532B13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1992" y="987428"/>
            <a:ext cx="591392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B31DE8-01F2-8143-AF01-7FAC37989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177" y="2049462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90E216-5E62-8D48-8488-6469B533A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A5AB4B-7180-694C-9603-80214DF00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3EA08-54DC-2944-B88E-1A8BB00DE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026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C7516-733E-D143-8A9B-972B8463F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BCB2F-F2D2-B440-B5AF-FB116F477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9759A-838D-874B-BEBF-DCEC78E54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3C724-1E42-694C-9CE2-589150A3C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68227-B4B4-B74A-B2B1-895FC1745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253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226A40-E9F1-4445-BDA3-A3A7325EA8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10EA32-3E9E-644A-B57E-710BBF8E8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27275" y="365125"/>
            <a:ext cx="7420164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649E8-AB15-8448-929C-A165CBB6D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0225B-48B3-3246-81BB-FFC606DBD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B7794-2583-A247-8472-8506FED85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2820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1" y="1122363"/>
            <a:ext cx="976643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1" y="3602038"/>
            <a:ext cx="976643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5070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009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9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7" y="1372857"/>
            <a:ext cx="916325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897" y="4252582"/>
            <a:ext cx="916325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003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16531"/>
            <a:ext cx="10515600" cy="9817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98307"/>
            <a:ext cx="5156200" cy="40786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</a:t>
            </a:r>
            <a:r>
              <a:rPr lang="en-US" dirty="0" err="1"/>
              <a:t>levelz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098307"/>
            <a:ext cx="5156200" cy="40786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665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1145406"/>
            <a:ext cx="10515600" cy="8566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2002055"/>
            <a:ext cx="5158316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820204"/>
            <a:ext cx="5158316" cy="33694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002055"/>
            <a:ext cx="5183717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820201"/>
            <a:ext cx="5183717" cy="3369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545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033" y="1212785"/>
            <a:ext cx="9573931" cy="15881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576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84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1199183"/>
            <a:ext cx="393276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119918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269158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4409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1199183"/>
            <a:ext cx="393276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19918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269157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705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05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1155031"/>
            <a:ext cx="2628900" cy="5021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155031"/>
            <a:ext cx="7683500" cy="502193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104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1" y="1122363"/>
            <a:ext cx="976643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1" y="3602038"/>
            <a:ext cx="976643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22898" y="1825625"/>
            <a:ext cx="435062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09863" y="1825625"/>
            <a:ext cx="4376285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523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61692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346965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68" y="603575"/>
            <a:ext cx="10515600" cy="9817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3068" y="1585351"/>
            <a:ext cx="5156200" cy="40786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</a:t>
            </a:r>
            <a:r>
              <a:rPr lang="en-US" dirty="0" err="1"/>
              <a:t>levelz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2468" y="1585351"/>
            <a:ext cx="5156200" cy="40786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654752"/>
            <a:ext cx="10515600" cy="8566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511401"/>
            <a:ext cx="5158316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329550"/>
            <a:ext cx="5158316" cy="33694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11401"/>
            <a:ext cx="5183717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29547"/>
            <a:ext cx="5183717" cy="3369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033" y="1212785"/>
            <a:ext cx="9573931" cy="15881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797741"/>
            <a:ext cx="393276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79774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1867714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451" y="730833"/>
            <a:ext cx="393276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68849" y="730834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5451" y="1800806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1155031"/>
            <a:ext cx="2628900" cy="5021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155031"/>
            <a:ext cx="7683500" cy="502193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1" y="1122363"/>
            <a:ext cx="976643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1" y="3602038"/>
            <a:ext cx="976643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98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8" y="365129"/>
            <a:ext cx="9163249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896" y="1681163"/>
            <a:ext cx="43634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2896" y="2505075"/>
            <a:ext cx="4363453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84193" y="1681163"/>
            <a:ext cx="440195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84193" y="2505075"/>
            <a:ext cx="440195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36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216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978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16531"/>
            <a:ext cx="10515600" cy="9817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98307"/>
            <a:ext cx="5156200" cy="40786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</a:t>
            </a:r>
            <a:r>
              <a:rPr lang="en-US" dirty="0" err="1"/>
              <a:t>levelz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098307"/>
            <a:ext cx="5156200" cy="40786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2667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1145406"/>
            <a:ext cx="10515600" cy="8566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2002055"/>
            <a:ext cx="5158316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820204"/>
            <a:ext cx="5158316" cy="33694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002055"/>
            <a:ext cx="5183717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820201"/>
            <a:ext cx="5183717" cy="3369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783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033" y="1212785"/>
            <a:ext cx="9573931" cy="15881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02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230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1199183"/>
            <a:ext cx="393276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119918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269158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165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1199183"/>
            <a:ext cx="393276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19918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269157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444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963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1155031"/>
            <a:ext cx="2628900" cy="5021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155031"/>
            <a:ext cx="7683500" cy="502193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40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897" y="320677"/>
            <a:ext cx="916325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4994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1" y="1122363"/>
            <a:ext cx="976643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1" y="3602038"/>
            <a:ext cx="976643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794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1598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2031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16531"/>
            <a:ext cx="10515600" cy="9817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98307"/>
            <a:ext cx="5156200" cy="40786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</a:t>
            </a:r>
            <a:r>
              <a:rPr lang="en-US" dirty="0" err="1"/>
              <a:t>levelz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098307"/>
            <a:ext cx="5156200" cy="40786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783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1145406"/>
            <a:ext cx="10515600" cy="8566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2002055"/>
            <a:ext cx="5158316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820204"/>
            <a:ext cx="5158316" cy="33694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002055"/>
            <a:ext cx="5183717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820201"/>
            <a:ext cx="5183717" cy="3369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2416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033" y="1212785"/>
            <a:ext cx="9573931" cy="15881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254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289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1199183"/>
            <a:ext cx="393276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119918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269158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0589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1199183"/>
            <a:ext cx="393276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19918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269157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984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13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9/17/19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5378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1155031"/>
            <a:ext cx="2628900" cy="5021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155031"/>
            <a:ext cx="7683500" cy="502193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4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8.jp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C238F2-99DD-AD48-A3A0-CE60165750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3348"/>
            <a:ext cx="12192000" cy="6851309"/>
          </a:xfrm>
          <a:prstGeom prst="rect">
            <a:avLst/>
          </a:prstGeom>
        </p:spPr>
      </p:pic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5119078" y="3493477"/>
            <a:ext cx="6955692" cy="324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19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2897" y="320677"/>
            <a:ext cx="91632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898" y="1825625"/>
            <a:ext cx="91632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22898" y="6356354"/>
            <a:ext cx="1219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04255-7132-8649-89E5-FE4B41F883CB}" type="datetimeFigureOut">
              <a:rPr lang="en-US" smtClean="0"/>
              <a:pPr/>
              <a:t>9/17/19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4"/>
            <a:ext cx="57278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950" y="6356354"/>
            <a:ext cx="12191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D28AD-FE9B-2B45-AB9A-B772EE41DFC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886609-3E68-3344-9D37-0104ACC1F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2593"/>
          <a:stretch/>
        </p:blipFill>
        <p:spPr>
          <a:xfrm>
            <a:off x="0" y="0"/>
            <a:ext cx="1878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1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2897" y="320677"/>
            <a:ext cx="91632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898" y="1825625"/>
            <a:ext cx="91632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22898" y="6356354"/>
            <a:ext cx="1219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04255-7132-8649-89E5-FE4B41F883CB}" type="datetimeFigureOut">
              <a:rPr lang="en-US" smtClean="0"/>
              <a:pPr/>
              <a:t>9/17/19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4"/>
            <a:ext cx="57278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950" y="6356354"/>
            <a:ext cx="12191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D28AD-FE9B-2B45-AB9A-B772EE41DFC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F147D6-AC8F-8041-8ED3-EDD82C930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1675"/>
          <a:stretch/>
        </p:blipFill>
        <p:spPr>
          <a:xfrm>
            <a:off x="0" y="0"/>
            <a:ext cx="19082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193533"/>
            <a:ext cx="10515600" cy="1241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5194"/>
            <a:ext cx="10515600" cy="3741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17AB-D46C-F74E-A2E8-957B00BBE410}" type="datetimeFigureOut">
              <a:rPr lang="en-US" smtClean="0"/>
              <a:pPr/>
              <a:t>9/17/19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73211-8C97-AB45-A004-2023540FF0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F37F29-E2E7-A04A-8518-41F0B24B2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64"/>
          <a:stretch/>
        </p:blipFill>
        <p:spPr>
          <a:xfrm>
            <a:off x="0" y="2"/>
            <a:ext cx="12184184" cy="90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0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3C796D-83AE-5F45-B39B-8569EEB3F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276" y="365128"/>
            <a:ext cx="101265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0AAC0-CEF7-B64E-8578-F96BDD1ED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7276" y="1825625"/>
            <a:ext cx="101265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1FEC0-9F8D-4A4E-A492-BA7F69AFD6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27276" y="6356353"/>
            <a:ext cx="2354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3428F-4CD2-BF40-B9B0-8A1D4F30268D}" type="datetimeFigureOut">
              <a:rPr lang="en-US" smtClean="0"/>
              <a:t>9/17/19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DBE88-1490-FC43-8063-4ED8C89EC7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33137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4C51B-4D8C-9145-964C-C8D245BB9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8780" y="6356353"/>
            <a:ext cx="2125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47199E-F23F-7E46-9475-78FA743E5F9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" y="0"/>
            <a:ext cx="95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0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193533"/>
            <a:ext cx="10515600" cy="1241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5194"/>
            <a:ext cx="10515600" cy="3741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17AB-D46C-F74E-A2E8-957B00BBE410}" type="datetimeFigureOut">
              <a:rPr lang="en-US" smtClean="0"/>
              <a:pPr/>
              <a:t>9/17/19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73211-8C97-AB45-A004-2023540FF0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B69AB5-0D95-994E-BB26-32DCC2FF2AB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48"/>
            <a:ext cx="12192000" cy="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9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12947"/>
            <a:ext cx="10515600" cy="1241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54605"/>
            <a:ext cx="10515600" cy="4210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6500"/>
            <a:ext cx="12192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71149"/>
            <a:ext cx="10515600" cy="1241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12810"/>
            <a:ext cx="10515600" cy="3741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17AB-D46C-F74E-A2E8-957B00BBE410}" type="datetimeFigureOut">
              <a:rPr lang="en-US" smtClean="0"/>
              <a:pPr/>
              <a:t>9/17/19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73211-8C97-AB45-A004-2023540FF0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5C13D7-15E9-F448-A9D9-4167B91D92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1" b="1301"/>
          <a:stretch/>
        </p:blipFill>
        <p:spPr>
          <a:xfrm>
            <a:off x="0" y="0"/>
            <a:ext cx="3048000" cy="81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11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193533"/>
            <a:ext cx="10515600" cy="1241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5194"/>
            <a:ext cx="10515600" cy="3741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17AB-D46C-F74E-A2E8-957B00BBE410}" type="datetimeFigureOut">
              <a:rPr lang="en-US" smtClean="0"/>
              <a:pPr/>
              <a:t>9/17/19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73211-8C97-AB45-A004-2023540FF0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8A8E2B-D028-6844-AFA5-CCF761864A8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48"/>
            <a:ext cx="12192000" cy="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516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StaPH-B/docker-builds" TargetMode="External"/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-equation.com/making-most-of-leadership-assessments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FSAN-Biostatistics/wgs_competency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33258" y="3551729"/>
            <a:ext cx="7358742" cy="2398049"/>
          </a:xfrm>
        </p:spPr>
        <p:txBody>
          <a:bodyPr anchor="ctr">
            <a:noAutofit/>
          </a:bodyPr>
          <a:lstStyle/>
          <a:p>
            <a:pPr algn="l"/>
            <a:r>
              <a:rPr lang="en-US" sz="4000" dirty="0">
                <a:latin typeface="+mn-lt"/>
              </a:rPr>
              <a:t>Adaption of the CFSAN GenomeTrakr PT Pipeline for Internal Assessment of WGS Technical Proficiency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33258" y="6134836"/>
            <a:ext cx="7193325" cy="481264"/>
          </a:xfrm>
        </p:spPr>
        <p:txBody>
          <a:bodyPr anchor="ctr"/>
          <a:lstStyle/>
          <a:p>
            <a:pPr algn="l"/>
            <a:r>
              <a:rPr lang="en-US" sz="2800" dirty="0"/>
              <a:t>Kevin G. Libuit | Bioinformatics Lead Scientist</a:t>
            </a:r>
            <a:br>
              <a:rPr lang="en-US" sz="2800" dirty="0"/>
            </a:br>
            <a:r>
              <a:rPr lang="en-US" sz="2800" dirty="0"/>
              <a:t>Division of Consolidated Laboratory Services</a:t>
            </a:r>
          </a:p>
        </p:txBody>
      </p:sp>
    </p:spTree>
    <p:extLst>
      <p:ext uri="{BB962C8B-B14F-4D97-AF65-F5344CB8AC3E}">
        <p14:creationId xmlns:p14="http://schemas.microsoft.com/office/powerpoint/2010/main" val="510551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834" y="724863"/>
            <a:ext cx="11594431" cy="962424"/>
          </a:xfrm>
        </p:spPr>
        <p:txBody>
          <a:bodyPr anchor="ctr">
            <a:noAutofit/>
          </a:bodyPr>
          <a:lstStyle/>
          <a:p>
            <a:r>
              <a:rPr lang="en-US" b="1" dirty="0">
                <a:latin typeface="Helvetica Neue"/>
              </a:rPr>
              <a:t>Validating the </a:t>
            </a:r>
            <a:r>
              <a:rPr lang="en-US" b="1" dirty="0" err="1">
                <a:latin typeface="Helvetica Neue"/>
              </a:rPr>
              <a:t>CutShaw</a:t>
            </a:r>
            <a:r>
              <a:rPr lang="en-US" b="1" dirty="0">
                <a:latin typeface="Helvetica Neue"/>
              </a:rPr>
              <a:t> Pipeline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35" y="1687287"/>
            <a:ext cx="11760576" cy="4957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Four bacterial strains --one Listeria and three Salmonella--from the 2018 Gen-FS Proficiency Testing exercise were </a:t>
            </a:r>
            <a:r>
              <a:rPr lang="en-US" sz="3600" b="1" dirty="0"/>
              <a:t>sequenced and analyzed using the </a:t>
            </a:r>
            <a:r>
              <a:rPr lang="en-US" sz="3600" b="1" dirty="0" err="1"/>
              <a:t>CutShaw</a:t>
            </a:r>
            <a:r>
              <a:rPr lang="en-US" sz="3600" b="1" dirty="0"/>
              <a:t> pipeline</a:t>
            </a:r>
          </a:p>
          <a:p>
            <a:pPr>
              <a:buFontTx/>
              <a:buChar char="-"/>
            </a:pPr>
            <a:r>
              <a:rPr lang="en-US" sz="3600" dirty="0"/>
              <a:t>Sequence data was shared and simultaneously analyzed by the CFSAN laboratory</a:t>
            </a:r>
          </a:p>
          <a:p>
            <a:pPr marL="0" indent="0">
              <a:buNone/>
            </a:pPr>
            <a:r>
              <a:rPr lang="en-US" sz="3600" dirty="0"/>
              <a:t>Results of the </a:t>
            </a:r>
            <a:r>
              <a:rPr lang="en-US" sz="3600" dirty="0" err="1"/>
              <a:t>CutShaw</a:t>
            </a:r>
            <a:r>
              <a:rPr lang="en-US" sz="3600" dirty="0"/>
              <a:t> and CFSAN analysis showed </a:t>
            </a:r>
            <a:r>
              <a:rPr lang="en-US" sz="3600" b="1" dirty="0"/>
              <a:t>agreement in every quality metric assessed </a:t>
            </a:r>
            <a:r>
              <a:rPr lang="en-US" sz="3600" dirty="0"/>
              <a:t>including taxonomic identification, mean Q-scores, and NG50</a:t>
            </a:r>
          </a:p>
        </p:txBody>
      </p:sp>
    </p:spTree>
    <p:extLst>
      <p:ext uri="{BB962C8B-B14F-4D97-AF65-F5344CB8AC3E}">
        <p14:creationId xmlns:p14="http://schemas.microsoft.com/office/powerpoint/2010/main" val="298165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B7691F1-1604-4BE1-948B-971F36A6B5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201" r="3253" b="1"/>
          <a:stretch/>
        </p:blipFill>
        <p:spPr>
          <a:xfrm>
            <a:off x="141211" y="237468"/>
            <a:ext cx="7011008" cy="638357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6768F67-90DE-468A-AD44-8A97708CBA44}"/>
              </a:ext>
            </a:extLst>
          </p:cNvPr>
          <p:cNvSpPr/>
          <p:nvPr/>
        </p:nvSpPr>
        <p:spPr>
          <a:xfrm>
            <a:off x="1861457" y="1175655"/>
            <a:ext cx="2667000" cy="348346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5FF93A-8D25-4172-AC67-102773AD82BB}"/>
              </a:ext>
            </a:extLst>
          </p:cNvPr>
          <p:cNvSpPr/>
          <p:nvPr/>
        </p:nvSpPr>
        <p:spPr>
          <a:xfrm>
            <a:off x="7369933" y="503089"/>
            <a:ext cx="479001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Helvetica Neue"/>
              </a:rPr>
              <a:t>CutShaw</a:t>
            </a:r>
            <a:r>
              <a:rPr lang="en-US" sz="2400" b="1" dirty="0">
                <a:latin typeface="Helvetica Neue"/>
              </a:rPr>
              <a:t> PTs in 2019</a:t>
            </a:r>
            <a:r>
              <a:rPr lang="en-US" sz="2400" dirty="0">
                <a:latin typeface="Helvetica Neue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Helvetica Neue"/>
              </a:rPr>
              <a:t>Three WGS scientists' competency assessments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Helvetica Neue"/>
              </a:rPr>
              <a:t>One </a:t>
            </a:r>
            <a:r>
              <a:rPr lang="en-US" sz="2400" dirty="0" err="1">
                <a:latin typeface="Helvetica Neue"/>
              </a:rPr>
              <a:t>MiSeq</a:t>
            </a:r>
            <a:r>
              <a:rPr lang="en-US" sz="2400" dirty="0">
                <a:latin typeface="Helvetica Neue"/>
              </a:rPr>
              <a:t> instrument validation</a:t>
            </a:r>
          </a:p>
          <a:p>
            <a:pPr marL="742950" lvl="1" indent="-285750">
              <a:buFontTx/>
              <a:buChar char="-"/>
            </a:pPr>
            <a:endParaRPr lang="en-US" dirty="0"/>
          </a:p>
        </p:txBody>
      </p:sp>
      <p:pic>
        <p:nvPicPr>
          <p:cNvPr id="1026" name="Picture 2" descr="Image result for miseq">
            <a:extLst>
              <a:ext uri="{FF2B5EF4-FFF2-40B4-BE49-F238E27FC236}">
                <a16:creationId xmlns:a16="http://schemas.microsoft.com/office/drawing/2014/main" id="{6DA2CE77-31D8-48CD-872B-FF10DCFE9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933" y="3110397"/>
            <a:ext cx="4680857" cy="35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1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834" y="724863"/>
            <a:ext cx="11594431" cy="733824"/>
          </a:xfrm>
        </p:spPr>
        <p:txBody>
          <a:bodyPr>
            <a:noAutofit/>
          </a:bodyPr>
          <a:lstStyle/>
          <a:p>
            <a:r>
              <a:rPr lang="en-US" b="1" dirty="0">
                <a:latin typeface="Helvetica Neue"/>
              </a:rPr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35" y="1611086"/>
            <a:ext cx="11760576" cy="5403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Collaboration with FDA’s CFSAN team allowed DCLS to develop an internal WGS proficiency pipeline: </a:t>
            </a:r>
            <a:r>
              <a:rPr lang="en-US" sz="3600" dirty="0" err="1"/>
              <a:t>CutShaw</a:t>
            </a:r>
            <a:endParaRPr lang="en-US" sz="3600" dirty="0"/>
          </a:p>
          <a:p>
            <a:pPr>
              <a:buFontTx/>
              <a:buChar char="-"/>
            </a:pPr>
            <a:r>
              <a:rPr lang="en-US" sz="3600" dirty="0"/>
              <a:t>Has been used to determine technical proficiency of scientists generating WGS data for outbreak investigations</a:t>
            </a:r>
          </a:p>
          <a:p>
            <a:pPr lvl="1">
              <a:buFontTx/>
              <a:buChar char="-"/>
            </a:pPr>
            <a:r>
              <a:rPr lang="en-US" sz="3600" dirty="0"/>
              <a:t>Instrument validation</a:t>
            </a:r>
          </a:p>
          <a:p>
            <a:pPr lvl="1">
              <a:buFontTx/>
              <a:buChar char="-"/>
            </a:pPr>
            <a:r>
              <a:rPr lang="en-US" sz="3600" dirty="0"/>
              <a:t>Lot/kit quality control</a:t>
            </a:r>
          </a:p>
          <a:p>
            <a:pPr>
              <a:buFontTx/>
              <a:buChar char="-"/>
            </a:pPr>
            <a:r>
              <a:rPr lang="en-US" sz="3600" dirty="0"/>
              <a:t>Strengthens quality management of WGS testing for improved reliability of results shared with national partners and published in data repositories</a:t>
            </a:r>
          </a:p>
        </p:txBody>
      </p:sp>
    </p:spTree>
    <p:extLst>
      <p:ext uri="{BB962C8B-B14F-4D97-AF65-F5344CB8AC3E}">
        <p14:creationId xmlns:p14="http://schemas.microsoft.com/office/powerpoint/2010/main" val="301030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175CA"/>
            </a:gs>
            <a:gs pos="8000">
              <a:schemeClr val="bg1"/>
            </a:gs>
            <a:gs pos="92000">
              <a:schemeClr val="bg1"/>
            </a:gs>
            <a:gs pos="100000">
              <a:srgbClr val="0175C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5B57244-593A-4C0F-893A-FBABBDE42927}"/>
              </a:ext>
            </a:extLst>
          </p:cNvPr>
          <p:cNvSpPr txBox="1">
            <a:spLocks/>
          </p:cNvSpPr>
          <p:nvPr/>
        </p:nvSpPr>
        <p:spPr>
          <a:xfrm>
            <a:off x="261257" y="653148"/>
            <a:ext cx="11338446" cy="1165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u="sng" dirty="0">
                <a:latin typeface="+mn-lt"/>
              </a:rPr>
              <a:t>Acknowledgements</a:t>
            </a: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86633E51-80DD-4482-A460-4D723EE5E114}"/>
              </a:ext>
            </a:extLst>
          </p:cNvPr>
          <p:cNvSpPr txBox="1">
            <a:spLocks/>
          </p:cNvSpPr>
          <p:nvPr/>
        </p:nvSpPr>
        <p:spPr>
          <a:xfrm>
            <a:off x="426777" y="2014429"/>
            <a:ext cx="11338446" cy="3396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Genomics for Food Safety (Gen-FS) Team</a:t>
            </a:r>
          </a:p>
          <a:p>
            <a:pPr>
              <a:buSzPct val="67000"/>
              <a:buFont typeface="Arial" panose="020B0604020202020204" pitchFamily="34" charset="0"/>
              <a:buChar char="•"/>
            </a:pPr>
            <a:r>
              <a:rPr lang="en-US" sz="3600" dirty="0"/>
              <a:t>Joseph Baugher (FDA CFSAN) </a:t>
            </a:r>
          </a:p>
          <a:p>
            <a:pPr marL="0" indent="0">
              <a:buNone/>
            </a:pPr>
            <a:r>
              <a:rPr lang="en-US" sz="3600" dirty="0"/>
              <a:t>DCLS WGS Team </a:t>
            </a:r>
          </a:p>
          <a:p>
            <a:pPr marL="0" indent="0">
              <a:buNone/>
            </a:pPr>
            <a:r>
              <a:rPr lang="en-US" sz="3600" dirty="0"/>
              <a:t>State Public Health Bioinformatics (</a:t>
            </a:r>
            <a:r>
              <a:rPr lang="en-US" sz="3600" dirty="0" err="1"/>
              <a:t>StaPH</a:t>
            </a:r>
            <a:r>
              <a:rPr lang="en-US" sz="3600" dirty="0"/>
              <a:t>-B) Workgroup</a:t>
            </a:r>
          </a:p>
          <a:p>
            <a:pPr>
              <a:buSzPct val="67000"/>
            </a:pPr>
            <a:r>
              <a:rPr lang="en-US" sz="3600" dirty="0">
                <a:hlinkClick r:id="rId2"/>
              </a:rPr>
              <a:t>https://github.com/StaPH-B/docker-builds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67689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175CA"/>
            </a:gs>
            <a:gs pos="8000">
              <a:schemeClr val="bg1"/>
            </a:gs>
            <a:gs pos="92000">
              <a:schemeClr val="bg1"/>
            </a:gs>
            <a:gs pos="100000">
              <a:srgbClr val="0175C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63;p62">
            <a:extLst>
              <a:ext uri="{FF2B5EF4-FFF2-40B4-BE49-F238E27FC236}">
                <a16:creationId xmlns:a16="http://schemas.microsoft.com/office/drawing/2014/main" id="{8D3D5B07-2C7E-4786-B399-4D20209F60FC}"/>
              </a:ext>
            </a:extLst>
          </p:cNvPr>
          <p:cNvSpPr txBox="1">
            <a:spLocks/>
          </p:cNvSpPr>
          <p:nvPr/>
        </p:nvSpPr>
        <p:spPr>
          <a:xfrm>
            <a:off x="2068286" y="2639293"/>
            <a:ext cx="10003971" cy="180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en-US" sz="3000" b="1" dirty="0"/>
              <a:t>Kevin G. Libuit, M.S. </a:t>
            </a:r>
            <a:r>
              <a:rPr lang="en-US" sz="3000" dirty="0"/>
              <a:t>|Bioinformatics Lead Scientist</a:t>
            </a:r>
          </a:p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en-US" sz="3000" dirty="0"/>
              <a:t>DCLS | Email: kevin.libuit@dgs.virginia.gov</a:t>
            </a:r>
          </a:p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en-US" sz="3000" dirty="0"/>
              <a:t>Twitter: @</a:t>
            </a:r>
            <a:r>
              <a:rPr lang="en-US" sz="3000" dirty="0" err="1"/>
              <a:t>KevinLibuit</a:t>
            </a:r>
            <a:r>
              <a:rPr lang="en-US" sz="3000" dirty="0"/>
              <a:t> | GitHub: https://github.com/kevinlibuit</a:t>
            </a:r>
          </a:p>
        </p:txBody>
      </p:sp>
      <p:pic>
        <p:nvPicPr>
          <p:cNvPr id="5" name="Google Shape;465;p62">
            <a:extLst>
              <a:ext uri="{FF2B5EF4-FFF2-40B4-BE49-F238E27FC236}">
                <a16:creationId xmlns:a16="http://schemas.microsoft.com/office/drawing/2014/main" id="{E3921D54-BB57-4267-B9E1-2F2B3EC7A2F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743" y="2691307"/>
            <a:ext cx="1754196" cy="170157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503938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A561C-5538-4D4B-8AA0-1244F4318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\</a:t>
            </a:r>
          </a:p>
        </p:txBody>
      </p:sp>
    </p:spTree>
    <p:extLst>
      <p:ext uri="{BB962C8B-B14F-4D97-AF65-F5344CB8AC3E}">
        <p14:creationId xmlns:p14="http://schemas.microsoft.com/office/powerpoint/2010/main" val="3351882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834" y="875333"/>
            <a:ext cx="11594431" cy="1757081"/>
          </a:xfrm>
        </p:spPr>
        <p:txBody>
          <a:bodyPr>
            <a:noAutofit/>
          </a:bodyPr>
          <a:lstStyle/>
          <a:p>
            <a:r>
              <a:rPr lang="en-US" b="1" dirty="0">
                <a:latin typeface="Helvetica Neue"/>
              </a:rPr>
              <a:t>Genomics for Food Safety (Gen-FS) Whole-Genome Sequencing (WGS) Proficiency Testing (PT)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35" y="2865504"/>
            <a:ext cx="11760576" cy="4403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Enables laboratories to contextualize the quality of their WGS data relative to other public health laboratories</a:t>
            </a:r>
          </a:p>
          <a:p>
            <a:pPr>
              <a:buFontTx/>
              <a:buChar char="-"/>
            </a:pPr>
            <a:r>
              <a:rPr lang="en-US" sz="3600" dirty="0"/>
              <a:t>Sequencing of select PT isolates</a:t>
            </a:r>
          </a:p>
          <a:p>
            <a:pPr>
              <a:buFontTx/>
              <a:buChar char="-"/>
            </a:pPr>
            <a:r>
              <a:rPr lang="en-US" sz="3600" dirty="0"/>
              <a:t>Single analytical pipeline</a:t>
            </a:r>
          </a:p>
          <a:p>
            <a:pPr>
              <a:buFontTx/>
              <a:buChar char="-"/>
            </a:pPr>
            <a:r>
              <a:rPr lang="en-US" sz="3600" dirty="0"/>
              <a:t>Common report template with defined QC metrics</a:t>
            </a:r>
          </a:p>
          <a:p>
            <a:pPr lvl="1">
              <a:buFontTx/>
              <a:buChar char="-"/>
            </a:pPr>
            <a:r>
              <a:rPr lang="en-US" sz="3600" dirty="0"/>
              <a:t>Distribution of metrics across multiple laboratories</a:t>
            </a:r>
          </a:p>
        </p:txBody>
      </p:sp>
    </p:spTree>
    <p:extLst>
      <p:ext uri="{BB962C8B-B14F-4D97-AF65-F5344CB8AC3E}">
        <p14:creationId xmlns:p14="http://schemas.microsoft.com/office/powerpoint/2010/main" val="4713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834" y="724862"/>
            <a:ext cx="11594431" cy="1433327"/>
          </a:xfrm>
        </p:spPr>
        <p:txBody>
          <a:bodyPr>
            <a:noAutofit/>
          </a:bodyPr>
          <a:lstStyle/>
          <a:p>
            <a:r>
              <a:rPr lang="en-US" b="1" dirty="0">
                <a:latin typeface="Helvetica Neue"/>
              </a:rPr>
              <a:t>Proficiency Assessments of WGS Scientists at DCLS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35" y="2240741"/>
            <a:ext cx="11760576" cy="4403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DCLS generates WGS data to support surveillance investigations involving infectious disease pathogens</a:t>
            </a:r>
          </a:p>
          <a:p>
            <a:pPr>
              <a:buFontTx/>
              <a:buChar char="-"/>
            </a:pPr>
            <a:r>
              <a:rPr lang="en-US" sz="3600" dirty="0"/>
              <a:t>Critical to these initiatives is the assurance that DCLS scientists are capable of generating high-quality data</a:t>
            </a:r>
          </a:p>
          <a:p>
            <a:pPr>
              <a:buFontTx/>
              <a:buChar char="-"/>
            </a:pPr>
            <a:r>
              <a:rPr lang="en-US" sz="3600" dirty="0"/>
              <a:t>Scientists must </a:t>
            </a:r>
            <a:r>
              <a:rPr lang="en-US" sz="3600" b="1" dirty="0"/>
              <a:t>demonstrate technical proficiency </a:t>
            </a:r>
            <a:r>
              <a:rPr lang="en-US" sz="3600" dirty="0"/>
              <a:t>in WGS protocols prior to generating data that inform public health action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6298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834" y="724862"/>
            <a:ext cx="11594431" cy="1433327"/>
          </a:xfrm>
        </p:spPr>
        <p:txBody>
          <a:bodyPr>
            <a:noAutofit/>
          </a:bodyPr>
          <a:lstStyle/>
          <a:p>
            <a:r>
              <a:rPr lang="en-US" b="1" dirty="0">
                <a:latin typeface="Helvetica Neue"/>
              </a:rPr>
              <a:t>Proficiency Assessments of WGS Scientists at DCLS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35" y="2240741"/>
            <a:ext cx="11760576" cy="4403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DCLS relied on FDA to help determine technical </a:t>
            </a:r>
            <a:br>
              <a:rPr lang="en-US" sz="3600" dirty="0"/>
            </a:br>
            <a:r>
              <a:rPr lang="en-US" sz="3600" dirty="0"/>
              <a:t>proficiency of WGS scientists</a:t>
            </a:r>
          </a:p>
          <a:p>
            <a:pPr>
              <a:buFontTx/>
              <a:buChar char="-"/>
            </a:pPr>
            <a:r>
              <a:rPr lang="en-US" sz="3600" dirty="0"/>
              <a:t>Gen-FS PT isolates were sequenced </a:t>
            </a:r>
            <a:br>
              <a:rPr lang="en-US" sz="3600" dirty="0"/>
            </a:br>
            <a:r>
              <a:rPr lang="en-US" sz="3600" dirty="0"/>
              <a:t>by DCLS WGS scientists</a:t>
            </a:r>
          </a:p>
          <a:p>
            <a:pPr>
              <a:buFontTx/>
              <a:buChar char="-"/>
            </a:pPr>
            <a:r>
              <a:rPr lang="en-US" sz="3600" dirty="0"/>
              <a:t>Data shared with FDA and Gen-FS</a:t>
            </a:r>
            <a:br>
              <a:rPr lang="en-US" sz="3600" dirty="0"/>
            </a:br>
            <a:r>
              <a:rPr lang="en-US" sz="3600" dirty="0"/>
              <a:t>PT analysis was performed</a:t>
            </a:r>
          </a:p>
          <a:p>
            <a:pPr>
              <a:buFontTx/>
              <a:buChar char="-"/>
            </a:pPr>
            <a:r>
              <a:rPr lang="en-US" sz="3600" dirty="0"/>
              <a:t>Report assessed at DCLS to determine competency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D22C96-6F7A-45CD-BEB0-ABF726FD5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32171" y="2688189"/>
            <a:ext cx="4311894" cy="2854353"/>
          </a:xfrm>
          <a:prstGeom prst="rect">
            <a:avLst/>
          </a:prstGeom>
          <a:effectLst>
            <a:softEdge rad="393700"/>
          </a:effectLst>
        </p:spPr>
      </p:pic>
    </p:spTree>
    <p:extLst>
      <p:ext uri="{BB962C8B-B14F-4D97-AF65-F5344CB8AC3E}">
        <p14:creationId xmlns:p14="http://schemas.microsoft.com/office/powerpoint/2010/main" val="73550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834" y="724862"/>
            <a:ext cx="11594431" cy="1433327"/>
          </a:xfrm>
        </p:spPr>
        <p:txBody>
          <a:bodyPr>
            <a:noAutofit/>
          </a:bodyPr>
          <a:lstStyle/>
          <a:p>
            <a:r>
              <a:rPr lang="en-US" b="1" dirty="0">
                <a:latin typeface="Helvetica Neue"/>
              </a:rPr>
              <a:t>Proficiency Assessments of WGS Scientists at DCLS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35" y="2240741"/>
            <a:ext cx="11760576" cy="4403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FDA PT assessments were critical for DCLS, but </a:t>
            </a:r>
            <a:br>
              <a:rPr lang="en-US" sz="3600" dirty="0"/>
            </a:br>
            <a:r>
              <a:rPr lang="en-US" sz="3600" dirty="0"/>
              <a:t>not a viable long-term solution</a:t>
            </a:r>
          </a:p>
          <a:p>
            <a:pPr>
              <a:buFontTx/>
              <a:buChar char="-"/>
            </a:pPr>
            <a:r>
              <a:rPr lang="en-US" sz="3600" dirty="0"/>
              <a:t>From 2013 – 2018, sequencing at DCLS grew significantly</a:t>
            </a:r>
          </a:p>
          <a:p>
            <a:pPr marL="0" indent="0">
              <a:buNone/>
            </a:pPr>
            <a:endParaRPr lang="en-US" sz="36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4D291F-11AD-45AA-9E02-B4CB31A77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49772"/>
              </p:ext>
            </p:extLst>
          </p:nvPr>
        </p:nvGraphicFramePr>
        <p:xfrm>
          <a:off x="1011288" y="4255842"/>
          <a:ext cx="10169424" cy="2164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4712">
                  <a:extLst>
                    <a:ext uri="{9D8B030D-6E8A-4147-A177-3AD203B41FA5}">
                      <a16:colId xmlns:a16="http://schemas.microsoft.com/office/drawing/2014/main" val="1227055237"/>
                    </a:ext>
                  </a:extLst>
                </a:gridCol>
                <a:gridCol w="5084712">
                  <a:extLst>
                    <a:ext uri="{9D8B030D-6E8A-4147-A177-3AD203B41FA5}">
                      <a16:colId xmlns:a16="http://schemas.microsoft.com/office/drawing/2014/main" val="3830499015"/>
                    </a:ext>
                  </a:extLst>
                </a:gridCol>
              </a:tblGrid>
              <a:tr h="4639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2013</a:t>
                      </a:r>
                    </a:p>
                  </a:txBody>
                  <a:tcPr marL="114406" marR="114406" marT="57203" marB="572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2018</a:t>
                      </a:r>
                    </a:p>
                  </a:txBody>
                  <a:tcPr marL="114406" marR="114406" marT="57203" marB="57203"/>
                </a:tc>
                <a:extLst>
                  <a:ext uri="{0D108BD9-81ED-4DB2-BD59-A6C34878D82A}">
                    <a16:rowId xmlns:a16="http://schemas.microsoft.com/office/drawing/2014/main" val="427973045"/>
                  </a:ext>
                </a:extLst>
              </a:tr>
              <a:tr h="4639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12 Isolates Sequenced</a:t>
                      </a:r>
                    </a:p>
                  </a:txBody>
                  <a:tcPr marL="114406" marR="114406" marT="57203" marB="572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&gt;2,200 Isolates Sequenced</a:t>
                      </a:r>
                    </a:p>
                  </a:txBody>
                  <a:tcPr marL="114406" marR="114406" marT="57203" marB="57203"/>
                </a:tc>
                <a:extLst>
                  <a:ext uri="{0D108BD9-81ED-4DB2-BD59-A6C34878D82A}">
                    <a16:rowId xmlns:a16="http://schemas.microsoft.com/office/drawing/2014/main" val="4235876886"/>
                  </a:ext>
                </a:extLst>
              </a:tr>
              <a:tr h="4639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Single </a:t>
                      </a:r>
                      <a:r>
                        <a:rPr lang="en-US" sz="2800" dirty="0" err="1"/>
                        <a:t>MiSeq</a:t>
                      </a:r>
                      <a:r>
                        <a:rPr lang="en-US" sz="2800" dirty="0"/>
                        <a:t> Instruments</a:t>
                      </a:r>
                    </a:p>
                  </a:txBody>
                  <a:tcPr marL="114406" marR="114406" marT="57203" marB="572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Three </a:t>
                      </a:r>
                      <a:r>
                        <a:rPr lang="en-US" sz="2800" dirty="0" err="1"/>
                        <a:t>MiSeq</a:t>
                      </a:r>
                      <a:r>
                        <a:rPr lang="en-US" sz="2800" dirty="0"/>
                        <a:t> Instruments</a:t>
                      </a:r>
                    </a:p>
                  </a:txBody>
                  <a:tcPr marL="114406" marR="114406" marT="57203" marB="57203"/>
                </a:tc>
                <a:extLst>
                  <a:ext uri="{0D108BD9-81ED-4DB2-BD59-A6C34878D82A}">
                    <a16:rowId xmlns:a16="http://schemas.microsoft.com/office/drawing/2014/main" val="3675555990"/>
                  </a:ext>
                </a:extLst>
              </a:tr>
              <a:tr h="4639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Single WGS Scientist</a:t>
                      </a:r>
                    </a:p>
                  </a:txBody>
                  <a:tcPr marL="114406" marR="114406" marT="57203" marB="572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Four WGS Scientists</a:t>
                      </a:r>
                    </a:p>
                  </a:txBody>
                  <a:tcPr marL="114406" marR="114406" marT="57203" marB="57203"/>
                </a:tc>
                <a:extLst>
                  <a:ext uri="{0D108BD9-81ED-4DB2-BD59-A6C34878D82A}">
                    <a16:rowId xmlns:a16="http://schemas.microsoft.com/office/drawing/2014/main" val="14564962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D86FDFA3-C3F3-4BF9-93A0-A6AE7A2BA552}"/>
              </a:ext>
            </a:extLst>
          </p:cNvPr>
          <p:cNvSpPr/>
          <p:nvPr/>
        </p:nvSpPr>
        <p:spPr>
          <a:xfrm>
            <a:off x="6106886" y="5889170"/>
            <a:ext cx="5084712" cy="48763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Image result for fda logo">
            <a:extLst>
              <a:ext uri="{FF2B5EF4-FFF2-40B4-BE49-F238E27FC236}">
                <a16:creationId xmlns:a16="http://schemas.microsoft.com/office/drawing/2014/main" id="{FD0DC503-07EA-4F38-BD78-32AA5388D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274" y="1616518"/>
            <a:ext cx="2473747" cy="135111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40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834" y="724862"/>
            <a:ext cx="11594431" cy="1433327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Helvetica Neue"/>
              </a:rPr>
              <a:t>Adapting the CFSAN GenomeTrakr PT Pipeline for an Internal Assessment Workflow at DCLS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35" y="2240741"/>
            <a:ext cx="11760576" cy="4403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Collaborative Project with CFSAN (Joseph Baugher):</a:t>
            </a:r>
          </a:p>
          <a:p>
            <a:pPr>
              <a:buFontTx/>
              <a:buChar char="-"/>
            </a:pPr>
            <a:r>
              <a:rPr lang="en-US" sz="3600" dirty="0"/>
              <a:t>Based our approach on National 2018 Gen-FS WGS PT Study </a:t>
            </a:r>
          </a:p>
          <a:p>
            <a:pPr lvl="1">
              <a:buFontTx/>
              <a:buChar char="-"/>
            </a:pPr>
            <a:r>
              <a:rPr lang="en-US" sz="3600" dirty="0"/>
              <a:t>Used 2018 PT organisms</a:t>
            </a:r>
          </a:p>
          <a:p>
            <a:pPr lvl="1">
              <a:buFontTx/>
              <a:buChar char="-"/>
            </a:pPr>
            <a:r>
              <a:rPr lang="en-US" sz="3600" dirty="0"/>
              <a:t>Select metrics from 2018 study</a:t>
            </a:r>
          </a:p>
          <a:p>
            <a:pPr lvl="3">
              <a:buFontTx/>
              <a:buChar char="-"/>
            </a:pPr>
            <a:r>
              <a:rPr lang="en-US" sz="3600" dirty="0"/>
              <a:t>Upper quartile range as competency thresholds</a:t>
            </a:r>
          </a:p>
          <a:p>
            <a:pPr lvl="1">
              <a:buFontTx/>
              <a:buChar char="-"/>
            </a:pPr>
            <a:r>
              <a:rPr lang="en-US" sz="3600" dirty="0"/>
              <a:t>Mimicked 2018 bioinformatics workflow</a:t>
            </a:r>
          </a:p>
          <a:p>
            <a:pPr lvl="1">
              <a:buFontTx/>
              <a:buChar char="-"/>
            </a:pPr>
            <a:r>
              <a:rPr lang="en-US" sz="3600" dirty="0"/>
              <a:t>Customized report builder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407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8D8F5A-9191-4C4B-905B-E104C581B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848" y="818590"/>
            <a:ext cx="9796215" cy="606256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70A7A63-291C-4529-B3DE-E5282C9CF2A1}"/>
              </a:ext>
            </a:extLst>
          </p:cNvPr>
          <p:cNvSpPr txBox="1">
            <a:spLocks/>
          </p:cNvSpPr>
          <p:nvPr/>
        </p:nvSpPr>
        <p:spPr>
          <a:xfrm>
            <a:off x="298785" y="21305"/>
            <a:ext cx="11594431" cy="9584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 u="sng" dirty="0" err="1">
                <a:latin typeface="Helvetica Neue"/>
              </a:rPr>
              <a:t>CutShaw</a:t>
            </a:r>
            <a:r>
              <a:rPr lang="en-US" sz="3000" b="1" u="sng" dirty="0">
                <a:latin typeface="Helvetica Neue"/>
              </a:rPr>
              <a:t>: Bioinformatics Pipeline for Internal WGS PT at DCLS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01CF25-7D60-4D3B-90C8-5AFA96E562E9}"/>
              </a:ext>
            </a:extLst>
          </p:cNvPr>
          <p:cNvSpPr txBox="1"/>
          <p:nvPr/>
        </p:nvSpPr>
        <p:spPr>
          <a:xfrm>
            <a:off x="6466115" y="5435831"/>
            <a:ext cx="347255" cy="475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dirty="0"/>
              <a:t>*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04FD11-342D-41C7-8AB7-94E7E49B09D8}"/>
              </a:ext>
            </a:extLst>
          </p:cNvPr>
          <p:cNvSpPr/>
          <p:nvPr/>
        </p:nvSpPr>
        <p:spPr>
          <a:xfrm>
            <a:off x="416777" y="6006255"/>
            <a:ext cx="5875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*</a:t>
            </a:r>
            <a:r>
              <a:rPr lang="en-US" b="1" dirty="0">
                <a:hlinkClick r:id="rId3"/>
              </a:rPr>
              <a:t>https://github.com/CFSAN-Biostatistics/wgs_competency</a:t>
            </a:r>
            <a:endParaRPr lang="en-US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B601D8-1413-0743-8D41-73BBFD64B49B}"/>
              </a:ext>
            </a:extLst>
          </p:cNvPr>
          <p:cNvSpPr/>
          <p:nvPr/>
        </p:nvSpPr>
        <p:spPr>
          <a:xfrm>
            <a:off x="8694295" y="5435831"/>
            <a:ext cx="2308485" cy="121980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3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ACD6544-7F63-4DE3-8561-27661ADC1F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201" r="3253" b="1"/>
          <a:stretch/>
        </p:blipFill>
        <p:spPr>
          <a:xfrm>
            <a:off x="141211" y="237468"/>
            <a:ext cx="7011008" cy="638357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6768F67-90DE-468A-AD44-8A97708CBA44}"/>
              </a:ext>
            </a:extLst>
          </p:cNvPr>
          <p:cNvSpPr/>
          <p:nvPr/>
        </p:nvSpPr>
        <p:spPr>
          <a:xfrm>
            <a:off x="478971" y="5007429"/>
            <a:ext cx="6531429" cy="19594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8008D3-47C2-4132-8ABC-463E3A620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990" y="553148"/>
            <a:ext cx="8498341" cy="50767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303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05EB22-20D9-4957-A204-36CEAE1213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201" r="3253" b="1"/>
          <a:stretch/>
        </p:blipFill>
        <p:spPr>
          <a:xfrm>
            <a:off x="141211" y="237468"/>
            <a:ext cx="7011008" cy="638357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6768F67-90DE-468A-AD44-8A97708CBA44}"/>
              </a:ext>
            </a:extLst>
          </p:cNvPr>
          <p:cNvSpPr/>
          <p:nvPr/>
        </p:nvSpPr>
        <p:spPr>
          <a:xfrm>
            <a:off x="478971" y="5203371"/>
            <a:ext cx="6531429" cy="849086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5E4369-CB06-459C-9CD5-8C9151E60839}"/>
              </a:ext>
            </a:extLst>
          </p:cNvPr>
          <p:cNvSpPr/>
          <p:nvPr/>
        </p:nvSpPr>
        <p:spPr>
          <a:xfrm>
            <a:off x="478971" y="5007429"/>
            <a:ext cx="6531429" cy="19594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31EB27-4226-4F32-AB3B-6F9319427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292" y="354476"/>
            <a:ext cx="8419738" cy="599664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7687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</p:bldLst>
  </p:timing>
</p:sld>
</file>

<file path=ppt/theme/theme1.xml><?xml version="1.0" encoding="utf-8"?>
<a:theme xmlns:a="http://schemas.openxmlformats.org/drawingml/2006/main" name="DGS Title Slide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1B4FE00B-5D87-7940-B0E6-85C80AE122DD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GS Slide Left bar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336C92BE-244F-204B-9535-1BA0963DCF46}"/>
    </a:ext>
  </a:extLst>
</a:theme>
</file>

<file path=ppt/theme/theme3.xml><?xml version="1.0" encoding="utf-8"?>
<a:theme xmlns:a="http://schemas.openxmlformats.org/drawingml/2006/main" name="DGS Slide Left bar 2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45BB8FA3-725D-2D49-B445-5A6D530E0262}"/>
    </a:ext>
  </a:extLst>
</a:theme>
</file>

<file path=ppt/theme/theme4.xml><?xml version="1.0" encoding="utf-8"?>
<a:theme xmlns:a="http://schemas.openxmlformats.org/drawingml/2006/main" name="DGS Slide Top Bar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5BE91AF0-8709-794D-B661-F91F51A44B9A}"/>
    </a:ext>
  </a:extLst>
</a:theme>
</file>

<file path=ppt/theme/theme5.xml><?xml version="1.0" encoding="utf-8"?>
<a:theme xmlns:a="http://schemas.openxmlformats.org/drawingml/2006/main" name="Custom Design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21DF54A2-DED8-3D42-A4D8-DAEAC4D4C5AE}"/>
    </a:ext>
  </a:extLst>
</a:theme>
</file>

<file path=ppt/theme/theme6.xml><?xml version="1.0" encoding="utf-8"?>
<a:theme xmlns:a="http://schemas.openxmlformats.org/drawingml/2006/main" name="DGS Slide Top Bar 2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A6A641D1-CC4E-314A-8437-A8A50698C0C2}"/>
    </a:ext>
  </a:extLst>
</a:theme>
</file>

<file path=ppt/theme/theme7.xml><?xml version="1.0" encoding="utf-8"?>
<a:theme xmlns:a="http://schemas.openxmlformats.org/drawingml/2006/main" name="2_DGS Slide Top Bar 2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49ED851C-774B-114E-8A18-79E233FA2AA0}"/>
    </a:ext>
  </a:extLst>
</a:theme>
</file>

<file path=ppt/theme/theme8.xml><?xml version="1.0" encoding="utf-8"?>
<a:theme xmlns:a="http://schemas.openxmlformats.org/drawingml/2006/main" name="1_DGS Slide Top Bar 2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527F850B-AD49-DA48-9404-ABAB572CD9B6}"/>
    </a:ext>
  </a:extLst>
</a:theme>
</file>

<file path=ppt/theme/theme9.xml><?xml version="1.0" encoding="utf-8"?>
<a:theme xmlns:a="http://schemas.openxmlformats.org/drawingml/2006/main" name="DGS Slide Top Bar 2_Dark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4880C49D-054E-ED45-BAC8-5C2F8AD3891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6981EE7-D875-4D0C-AC94-196E737478BB}"/>
</file>

<file path=customXml/itemProps2.xml><?xml version="1.0" encoding="utf-8"?>
<ds:datastoreItem xmlns:ds="http://schemas.openxmlformats.org/officeDocument/2006/customXml" ds:itemID="{FCA4631C-CE87-4F32-82DC-C2F0D540CCE7}"/>
</file>

<file path=customXml/itemProps3.xml><?xml version="1.0" encoding="utf-8"?>
<ds:datastoreItem xmlns:ds="http://schemas.openxmlformats.org/officeDocument/2006/customXml" ds:itemID="{B968F749-DAC4-4539-A27F-F42FACD7DF27}"/>
</file>

<file path=docProps/app.xml><?xml version="1.0" encoding="utf-8"?>
<Properties xmlns="http://schemas.openxmlformats.org/officeDocument/2006/extended-properties" xmlns:vt="http://schemas.openxmlformats.org/officeDocument/2006/docPropsVTypes">
  <Template>Presentation_DGS_DCLS_MASTER (3)</Template>
  <TotalTime>697</TotalTime>
  <Words>469</Words>
  <Application>Microsoft Macintosh PowerPoint</Application>
  <PresentationFormat>Widescreen</PresentationFormat>
  <Paragraphs>62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Arial</vt:lpstr>
      <vt:lpstr>Calibri</vt:lpstr>
      <vt:lpstr>Calibri Light</vt:lpstr>
      <vt:lpstr>Helvetica Neue</vt:lpstr>
      <vt:lpstr>DGS Title Slide</vt:lpstr>
      <vt:lpstr>DGS Slide Left bar</vt:lpstr>
      <vt:lpstr>DGS Slide Left bar 2</vt:lpstr>
      <vt:lpstr>DGS Slide Top Bar</vt:lpstr>
      <vt:lpstr>Custom Design</vt:lpstr>
      <vt:lpstr>DGS Slide Top Bar 2</vt:lpstr>
      <vt:lpstr>2_DGS Slide Top Bar 2</vt:lpstr>
      <vt:lpstr>1_DGS Slide Top Bar 2</vt:lpstr>
      <vt:lpstr>DGS Slide Top Bar 2_Dark</vt:lpstr>
      <vt:lpstr>Adaption of the CFSAN GenomeTrakr PT Pipeline for Internal Assessment of WGS Technical Proficiency</vt:lpstr>
      <vt:lpstr>Genomics for Food Safety (Gen-FS) Whole-Genome Sequencing (WGS) Proficiency Testing (PT)</vt:lpstr>
      <vt:lpstr>Proficiency Assessments of WGS Scientists at DCLS</vt:lpstr>
      <vt:lpstr>Proficiency Assessments of WGS Scientists at DCLS</vt:lpstr>
      <vt:lpstr>Proficiency Assessments of WGS Scientists at DCLS</vt:lpstr>
      <vt:lpstr>Adapting the CFSAN GenomeTrakr PT Pipeline for an Internal Assessment Workflow at DCLS</vt:lpstr>
      <vt:lpstr>PowerPoint Presentation</vt:lpstr>
      <vt:lpstr>PowerPoint Presentation</vt:lpstr>
      <vt:lpstr>PowerPoint Presentation</vt:lpstr>
      <vt:lpstr>Validating the CutShaw Pipeline</vt:lpstr>
      <vt:lpstr>PowerPoint Presentation</vt:lpstr>
      <vt:lpstr>Conclusion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Adaption of the CFSAN GenomeTrakr PT Pipeline for Internal Assessment of WGS Technical Proficiency</dc:title>
  <dc:creator>Kevin Libuit</dc:creator>
  <cp:lastModifiedBy>Libuit, Kevin Gruspe - libuitkg</cp:lastModifiedBy>
  <cp:revision>26</cp:revision>
  <dcterms:created xsi:type="dcterms:W3CDTF">2019-09-16T15:27:57Z</dcterms:created>
  <dcterms:modified xsi:type="dcterms:W3CDTF">2019-09-17T21:37:39Z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