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5"/>
    <p:sldMasterId id="2147483798" r:id="rId6"/>
  </p:sldMasterIdLst>
  <p:notesMasterIdLst>
    <p:notesMasterId r:id="rId43"/>
  </p:notesMasterIdLst>
  <p:handoutMasterIdLst>
    <p:handoutMasterId r:id="rId44"/>
  </p:handoutMasterIdLst>
  <p:sldIdLst>
    <p:sldId id="311" r:id="rId7"/>
    <p:sldId id="314" r:id="rId8"/>
    <p:sldId id="323" r:id="rId9"/>
    <p:sldId id="316" r:id="rId10"/>
    <p:sldId id="258" r:id="rId11"/>
    <p:sldId id="315" r:id="rId12"/>
    <p:sldId id="263" r:id="rId13"/>
    <p:sldId id="264" r:id="rId14"/>
    <p:sldId id="273" r:id="rId15"/>
    <p:sldId id="310" r:id="rId16"/>
    <p:sldId id="282" r:id="rId17"/>
    <p:sldId id="289" r:id="rId18"/>
    <p:sldId id="279" r:id="rId19"/>
    <p:sldId id="304" r:id="rId20"/>
    <p:sldId id="317" r:id="rId21"/>
    <p:sldId id="318" r:id="rId22"/>
    <p:sldId id="302" r:id="rId23"/>
    <p:sldId id="301" r:id="rId24"/>
    <p:sldId id="319" r:id="rId25"/>
    <p:sldId id="295" r:id="rId26"/>
    <p:sldId id="296" r:id="rId27"/>
    <p:sldId id="268" r:id="rId28"/>
    <p:sldId id="284" r:id="rId29"/>
    <p:sldId id="303" r:id="rId30"/>
    <p:sldId id="288" r:id="rId31"/>
    <p:sldId id="307" r:id="rId32"/>
    <p:sldId id="306" r:id="rId33"/>
    <p:sldId id="312" r:id="rId34"/>
    <p:sldId id="313" r:id="rId35"/>
    <p:sldId id="286" r:id="rId36"/>
    <p:sldId id="320" r:id="rId37"/>
    <p:sldId id="321" r:id="rId38"/>
    <p:sldId id="322" r:id="rId39"/>
    <p:sldId id="299" r:id="rId40"/>
    <p:sldId id="270" r:id="rId41"/>
    <p:sldId id="324" r:id="rId42"/>
  </p:sldIdLst>
  <p:sldSz cx="9144000" cy="6858000" type="screen4x3"/>
  <p:notesSz cx="7023100" cy="93091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ouise Ogden" initials="LO" lastIdx="1" clrIdx="0"/>
  <p:cmAuthor id="1" name="Max Salfinger" initials="MS" lastIdx="1" clrIdx="1">
    <p:extLst>
      <p:ext uri="{19B8F6BF-5375-455C-9EA6-DF929625EA0E}">
        <p15:presenceInfo xmlns:p15="http://schemas.microsoft.com/office/powerpoint/2012/main" userId="f02e427ea6a0b48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77" autoAdjust="0"/>
    <p:restoredTop sz="71291" autoAdjust="0"/>
  </p:normalViewPr>
  <p:slideViewPr>
    <p:cSldViewPr>
      <p:cViewPr varScale="1">
        <p:scale>
          <a:sx n="47" d="100"/>
          <a:sy n="47" d="100"/>
        </p:scale>
        <p:origin x="1906" y="24"/>
      </p:cViewPr>
      <p:guideLst>
        <p:guide orient="horz" pos="2160"/>
        <p:guide pos="2880"/>
      </p:guideLst>
    </p:cSldViewPr>
  </p:slideViewPr>
  <p:outlineViewPr>
    <p:cViewPr>
      <p:scale>
        <a:sx n="33" d="100"/>
        <a:sy n="33" d="100"/>
      </p:scale>
      <p:origin x="0" y="-5706"/>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42" d="100"/>
          <a:sy n="42" d="100"/>
        </p:scale>
        <p:origin x="2184" y="6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ags" Target="tags/tag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commentAuthors" Target="commentAuthor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2C839D91-673B-48AB-9223-4AC92DA1F73E}" type="datetimeFigureOut">
              <a:rPr lang="en-US" smtClean="0"/>
              <a:t>7/13/2017</a:t>
            </a:fld>
            <a:endParaRPr lang="en-US" dirty="0"/>
          </a:p>
        </p:txBody>
      </p:sp>
      <p:sp>
        <p:nvSpPr>
          <p:cNvPr id="4" name="Footer Placeholder 3"/>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1A3E56F0-3375-4CA4-9A25-78390648F8DF}" type="slidenum">
              <a:rPr lang="en-US" smtClean="0"/>
              <a:t>0</a:t>
            </a:fld>
            <a:endParaRPr lang="en-US" dirty="0"/>
          </a:p>
        </p:txBody>
      </p:sp>
    </p:spTree>
    <p:extLst>
      <p:ext uri="{BB962C8B-B14F-4D97-AF65-F5344CB8AC3E}">
        <p14:creationId xmlns:p14="http://schemas.microsoft.com/office/powerpoint/2010/main" val="33001092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F57F76C0-81BD-4C3B-8B3C-1838C550975C}" type="datetimeFigureOut">
              <a:rPr lang="en-US" smtClean="0"/>
              <a:t>7/13/2017</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CC7DDC11-5E92-44C4-8420-67C483D37C45}" type="slidenum">
              <a:rPr lang="en-US" smtClean="0"/>
              <a:t>‹#›</a:t>
            </a:fld>
            <a:endParaRPr lang="en-US" dirty="0"/>
          </a:p>
        </p:txBody>
      </p:sp>
    </p:spTree>
    <p:extLst>
      <p:ext uri="{BB962C8B-B14F-4D97-AF65-F5344CB8AC3E}">
        <p14:creationId xmlns:p14="http://schemas.microsoft.com/office/powerpoint/2010/main" val="2976955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refer to the notes under the slides. There</a:t>
            </a:r>
            <a:r>
              <a:rPr lang="en-US" baseline="0" dirty="0"/>
              <a:t> are suggestions on presenting the slides or modifying. </a:t>
            </a:r>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1</a:t>
            </a:fld>
            <a:endParaRPr lang="en-US" dirty="0"/>
          </a:p>
        </p:txBody>
      </p:sp>
    </p:spTree>
    <p:extLst>
      <p:ext uri="{BB962C8B-B14F-4D97-AF65-F5344CB8AC3E}">
        <p14:creationId xmlns:p14="http://schemas.microsoft.com/office/powerpoint/2010/main" val="2224286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Presenter: If you are not using</a:t>
            </a:r>
            <a:r>
              <a:rPr lang="en-US" baseline="0" dirty="0"/>
              <a:t> AOAC ALACC, you can delete this slide.</a:t>
            </a:r>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10</a:t>
            </a:fld>
            <a:endParaRPr lang="en-US" dirty="0"/>
          </a:p>
        </p:txBody>
      </p:sp>
    </p:spTree>
    <p:extLst>
      <p:ext uri="{BB962C8B-B14F-4D97-AF65-F5344CB8AC3E}">
        <p14:creationId xmlns:p14="http://schemas.microsoft.com/office/powerpoint/2010/main" val="2015399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Presenter: You can reference all of</a:t>
            </a:r>
            <a:r>
              <a:rPr lang="en-US" baseline="0" dirty="0"/>
              <a:t> the ABs or only include the AB you plan to use. A2LA was used as the example in this presentation. The other accrediting bodies provide additional information for </a:t>
            </a:r>
            <a:r>
              <a:rPr lang="en-US" baseline="0" dirty="0">
                <a:solidFill>
                  <a:srgbClr val="FF0000"/>
                </a:solidFill>
              </a:rPr>
              <a:t>Proficiency Testing</a:t>
            </a:r>
            <a:r>
              <a:rPr lang="en-US" baseline="0" dirty="0"/>
              <a:t>. Refer to their websites. The documents have been available to the public so you should be able to download them. </a:t>
            </a:r>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11</a:t>
            </a:fld>
            <a:endParaRPr lang="en-US" dirty="0"/>
          </a:p>
        </p:txBody>
      </p:sp>
    </p:spTree>
    <p:extLst>
      <p:ext uri="{BB962C8B-B14F-4D97-AF65-F5344CB8AC3E}">
        <p14:creationId xmlns:p14="http://schemas.microsoft.com/office/powerpoint/2010/main" val="2657130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12</a:t>
            </a:fld>
            <a:endParaRPr lang="en-US" dirty="0"/>
          </a:p>
        </p:txBody>
      </p:sp>
    </p:spTree>
    <p:extLst>
      <p:ext uri="{BB962C8B-B14F-4D97-AF65-F5344CB8AC3E}">
        <p14:creationId xmlns:p14="http://schemas.microsoft.com/office/powerpoint/2010/main" val="246159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Found on AAFCO.ORG\Laboratory</a:t>
            </a:r>
            <a:r>
              <a:rPr lang="en-US" baseline="0" dirty="0"/>
              <a:t> – Resources for ISO 17025:2005 Accreditation</a:t>
            </a:r>
          </a:p>
          <a:p>
            <a:r>
              <a:rPr lang="en-US" baseline="0" dirty="0"/>
              <a:t>AOAC accredited to ISO/IEC 17043.</a:t>
            </a:r>
          </a:p>
          <a:p>
            <a:r>
              <a:rPr lang="en-US" baseline="0" dirty="0"/>
              <a:t>AOCS is accredited to ISO Guide 34 but not ISO Guide 43. ISO Guide 34 is for Certified Reference Materials.</a:t>
            </a:r>
          </a:p>
          <a:p>
            <a:r>
              <a:rPr lang="en-US" baseline="0" dirty="0"/>
              <a:t>AACC is not accredited.</a:t>
            </a:r>
          </a:p>
          <a:p>
            <a:endParaRPr lang="en-US" baseline="0" dirty="0"/>
          </a:p>
          <a:p>
            <a:r>
              <a:rPr lang="en-US" baseline="0" dirty="0"/>
              <a:t>NOTE: These accreditations can change. Always check the AB’s website to double check the status of accreditation for each provider.</a:t>
            </a:r>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13</a:t>
            </a:fld>
            <a:endParaRPr lang="en-US" dirty="0"/>
          </a:p>
        </p:txBody>
      </p:sp>
    </p:spTree>
    <p:extLst>
      <p:ext uri="{BB962C8B-B14F-4D97-AF65-F5344CB8AC3E}">
        <p14:creationId xmlns:p14="http://schemas.microsoft.com/office/powerpoint/2010/main" val="3229061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14</a:t>
            </a:fld>
            <a:endParaRPr lang="en-US" dirty="0"/>
          </a:p>
        </p:txBody>
      </p:sp>
    </p:spTree>
    <p:extLst>
      <p:ext uri="{BB962C8B-B14F-4D97-AF65-F5344CB8AC3E}">
        <p14:creationId xmlns:p14="http://schemas.microsoft.com/office/powerpoint/2010/main" val="2461591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1746696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1508705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17</a:t>
            </a:fld>
            <a:endParaRPr lang="en-US" dirty="0"/>
          </a:p>
        </p:txBody>
      </p:sp>
    </p:spTree>
    <p:extLst>
      <p:ext uri="{BB962C8B-B14F-4D97-AF65-F5344CB8AC3E}">
        <p14:creationId xmlns:p14="http://schemas.microsoft.com/office/powerpoint/2010/main" val="21028077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18</a:t>
            </a:fld>
            <a:endParaRPr lang="en-US" dirty="0"/>
          </a:p>
        </p:txBody>
      </p:sp>
    </p:spTree>
    <p:extLst>
      <p:ext uri="{BB962C8B-B14F-4D97-AF65-F5344CB8AC3E}">
        <p14:creationId xmlns:p14="http://schemas.microsoft.com/office/powerpoint/2010/main" val="1592947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3393924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2</a:t>
            </a:fld>
            <a:endParaRPr lang="en-US" dirty="0"/>
          </a:p>
        </p:txBody>
      </p:sp>
    </p:spTree>
    <p:extLst>
      <p:ext uri="{BB962C8B-B14F-4D97-AF65-F5344CB8AC3E}">
        <p14:creationId xmlns:p14="http://schemas.microsoft.com/office/powerpoint/2010/main" val="15965519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20</a:t>
            </a:fld>
            <a:endParaRPr lang="en-US" dirty="0"/>
          </a:p>
        </p:txBody>
      </p:sp>
    </p:spTree>
    <p:extLst>
      <p:ext uri="{BB962C8B-B14F-4D97-AF65-F5344CB8AC3E}">
        <p14:creationId xmlns:p14="http://schemas.microsoft.com/office/powerpoint/2010/main" val="28536592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21</a:t>
            </a:fld>
            <a:endParaRPr lang="en-US" dirty="0"/>
          </a:p>
        </p:txBody>
      </p:sp>
    </p:spTree>
    <p:extLst>
      <p:ext uri="{BB962C8B-B14F-4D97-AF65-F5344CB8AC3E}">
        <p14:creationId xmlns:p14="http://schemas.microsoft.com/office/powerpoint/2010/main" val="35616500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22</a:t>
            </a:fld>
            <a:endParaRPr lang="en-US" dirty="0"/>
          </a:p>
        </p:txBody>
      </p:sp>
    </p:spTree>
    <p:extLst>
      <p:ext uri="{BB962C8B-B14F-4D97-AF65-F5344CB8AC3E}">
        <p14:creationId xmlns:p14="http://schemas.microsoft.com/office/powerpoint/2010/main" val="15127021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10469525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24310440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25</a:t>
            </a:fld>
            <a:endParaRPr lang="en-US" dirty="0"/>
          </a:p>
        </p:txBody>
      </p:sp>
    </p:spTree>
    <p:extLst>
      <p:ext uri="{BB962C8B-B14F-4D97-AF65-F5344CB8AC3E}">
        <p14:creationId xmlns:p14="http://schemas.microsoft.com/office/powerpoint/2010/main" val="21229965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26</a:t>
            </a:fld>
            <a:endParaRPr lang="en-US" dirty="0"/>
          </a:p>
        </p:txBody>
      </p:sp>
    </p:spTree>
    <p:extLst>
      <p:ext uri="{BB962C8B-B14F-4D97-AF65-F5344CB8AC3E}">
        <p14:creationId xmlns:p14="http://schemas.microsoft.com/office/powerpoint/2010/main" val="21229965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16052680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28</a:t>
            </a:fld>
            <a:endParaRPr lang="en-US" dirty="0"/>
          </a:p>
        </p:txBody>
      </p:sp>
    </p:spTree>
    <p:extLst>
      <p:ext uri="{BB962C8B-B14F-4D97-AF65-F5344CB8AC3E}">
        <p14:creationId xmlns:p14="http://schemas.microsoft.com/office/powerpoint/2010/main" val="5833464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29</a:t>
            </a:fld>
            <a:endParaRPr lang="en-US" dirty="0"/>
          </a:p>
        </p:txBody>
      </p:sp>
    </p:spTree>
    <p:extLst>
      <p:ext uri="{BB962C8B-B14F-4D97-AF65-F5344CB8AC3E}">
        <p14:creationId xmlns:p14="http://schemas.microsoft.com/office/powerpoint/2010/main" val="3441771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3</a:t>
            </a:fld>
            <a:endParaRPr lang="en-US" dirty="0"/>
          </a:p>
        </p:txBody>
      </p:sp>
    </p:spTree>
    <p:extLst>
      <p:ext uri="{BB962C8B-B14F-4D97-AF65-F5344CB8AC3E}">
        <p14:creationId xmlns:p14="http://schemas.microsoft.com/office/powerpoint/2010/main" val="27226255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30</a:t>
            </a:fld>
            <a:endParaRPr lang="en-US" dirty="0"/>
          </a:p>
        </p:txBody>
      </p:sp>
    </p:spTree>
    <p:extLst>
      <p:ext uri="{BB962C8B-B14F-4D97-AF65-F5344CB8AC3E}">
        <p14:creationId xmlns:p14="http://schemas.microsoft.com/office/powerpoint/2010/main" val="33721348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19917302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14053235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29315762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34</a:t>
            </a:fld>
            <a:endParaRPr lang="en-US" dirty="0"/>
          </a:p>
        </p:txBody>
      </p:sp>
    </p:spTree>
    <p:extLst>
      <p:ext uri="{BB962C8B-B14F-4D97-AF65-F5344CB8AC3E}">
        <p14:creationId xmlns:p14="http://schemas.microsoft.com/office/powerpoint/2010/main" val="42607145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35</a:t>
            </a:fld>
            <a:endParaRPr lang="en-US" dirty="0"/>
          </a:p>
        </p:txBody>
      </p:sp>
    </p:spTree>
    <p:extLst>
      <p:ext uri="{BB962C8B-B14F-4D97-AF65-F5344CB8AC3E}">
        <p14:creationId xmlns:p14="http://schemas.microsoft.com/office/powerpoint/2010/main" val="30996198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602144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4161096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5</a:t>
            </a:fld>
            <a:endParaRPr lang="en-US" dirty="0"/>
          </a:p>
        </p:txBody>
      </p:sp>
    </p:spTree>
    <p:extLst>
      <p:ext uri="{BB962C8B-B14F-4D97-AF65-F5344CB8AC3E}">
        <p14:creationId xmlns:p14="http://schemas.microsoft.com/office/powerpoint/2010/main" val="1183995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7DDC11-5E92-44C4-8420-67C483D37C45}" type="slidenum">
              <a:rPr lang="en-US" smtClean="0"/>
              <a:t>‹#›</a:t>
            </a:fld>
            <a:endParaRPr lang="en-US" dirty="0"/>
          </a:p>
        </p:txBody>
      </p:sp>
    </p:spTree>
    <p:extLst>
      <p:ext uri="{BB962C8B-B14F-4D97-AF65-F5344CB8AC3E}">
        <p14:creationId xmlns:p14="http://schemas.microsoft.com/office/powerpoint/2010/main" val="2968423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7</a:t>
            </a:fld>
            <a:endParaRPr lang="en-US" dirty="0"/>
          </a:p>
        </p:txBody>
      </p:sp>
    </p:spTree>
    <p:extLst>
      <p:ext uri="{BB962C8B-B14F-4D97-AF65-F5344CB8AC3E}">
        <p14:creationId xmlns:p14="http://schemas.microsoft.com/office/powerpoint/2010/main" val="54804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8</a:t>
            </a:fld>
            <a:endParaRPr lang="en-US" dirty="0"/>
          </a:p>
        </p:txBody>
      </p:sp>
    </p:spTree>
    <p:extLst>
      <p:ext uri="{BB962C8B-B14F-4D97-AF65-F5344CB8AC3E}">
        <p14:creationId xmlns:p14="http://schemas.microsoft.com/office/powerpoint/2010/main" val="1069809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Presenter: If you are not using</a:t>
            </a:r>
            <a:r>
              <a:rPr lang="en-US" baseline="0" dirty="0"/>
              <a:t> AAFCO, you can delete this slide.</a:t>
            </a:r>
            <a:endParaRPr lang="en-US" dirty="0"/>
          </a:p>
        </p:txBody>
      </p:sp>
      <p:sp>
        <p:nvSpPr>
          <p:cNvPr id="4" name="Slide Number Placeholder 3"/>
          <p:cNvSpPr>
            <a:spLocks noGrp="1"/>
          </p:cNvSpPr>
          <p:nvPr>
            <p:ph type="sldNum" sz="quarter" idx="10"/>
          </p:nvPr>
        </p:nvSpPr>
        <p:spPr/>
        <p:txBody>
          <a:bodyPr/>
          <a:lstStyle/>
          <a:p>
            <a:fld id="{CC7DDC11-5E92-44C4-8420-67C483D37C45}" type="slidenum">
              <a:rPr lang="en-US" smtClean="0"/>
              <a:t>9</a:t>
            </a:fld>
            <a:endParaRPr lang="en-US" dirty="0"/>
          </a:p>
        </p:txBody>
      </p:sp>
    </p:spTree>
    <p:extLst>
      <p:ext uri="{BB962C8B-B14F-4D97-AF65-F5344CB8AC3E}">
        <p14:creationId xmlns:p14="http://schemas.microsoft.com/office/powerpoint/2010/main" val="1487655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gi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33CCBC5-ECF0-47F6-B80B-853734AE0DD9}" type="datetimeFigureOut">
              <a:rPr lang="en-US" smtClean="0"/>
              <a:t>7/13/2017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4F48F59-4AD1-489A-B49C-F4B35BAB74D3}" type="slidenum">
              <a:rPr lang="en-US" smtClean="0"/>
              <a:t>‹#›</a:t>
            </a:fld>
            <a:endParaRPr lang="en-US" dirty="0"/>
          </a:p>
        </p:txBody>
      </p:sp>
    </p:spTree>
    <p:extLst>
      <p:ext uri="{BB962C8B-B14F-4D97-AF65-F5344CB8AC3E}">
        <p14:creationId xmlns:p14="http://schemas.microsoft.com/office/powerpoint/2010/main" val="3205762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F9F2FA-F49B-4B1E-A161-3BCD1C005ECA}" type="datetimeFigureOut">
              <a:rPr lang="en-US" smtClean="0"/>
              <a:t>7/13/2017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DC07AAD-7071-4029-8B06-0D9881FF6E8D}" type="slidenum">
              <a:rPr lang="en-US" smtClean="0"/>
              <a:t>‹#›</a:t>
            </a:fld>
            <a:endParaRPr lang="en-US" dirty="0"/>
          </a:p>
        </p:txBody>
      </p:sp>
    </p:spTree>
    <p:extLst>
      <p:ext uri="{BB962C8B-B14F-4D97-AF65-F5344CB8AC3E}">
        <p14:creationId xmlns:p14="http://schemas.microsoft.com/office/powerpoint/2010/main" val="2137142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F9F2FA-F49B-4B1E-A161-3BCD1C005ECA}" type="datetimeFigureOut">
              <a:rPr lang="en-US" smtClean="0"/>
              <a:t>7/13/2017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DC07AAD-7071-4029-8B06-0D9881FF6E8D}" type="slidenum">
              <a:rPr lang="en-US" smtClean="0"/>
              <a:t>‹#›</a:t>
            </a:fld>
            <a:endParaRPr lang="en-US" dirty="0"/>
          </a:p>
        </p:txBody>
      </p:sp>
    </p:spTree>
    <p:extLst>
      <p:ext uri="{BB962C8B-B14F-4D97-AF65-F5344CB8AC3E}">
        <p14:creationId xmlns:p14="http://schemas.microsoft.com/office/powerpoint/2010/main" val="30888888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pic>
        <p:nvPicPr>
          <p:cNvPr id="7" name="Picture 6"/>
          <p:cNvPicPr>
            <a:picLocks noChangeAspect="1"/>
          </p:cNvPicPr>
          <p:nvPr userDrawn="1"/>
        </p:nvPicPr>
        <p:blipFill>
          <a:blip r:embed="rId3"/>
          <a:stretch>
            <a:fillRect/>
          </a:stretch>
        </p:blipFill>
        <p:spPr>
          <a:xfrm>
            <a:off x="1524000" y="5981488"/>
            <a:ext cx="1792379" cy="558210"/>
          </a:xfrm>
          <a:prstGeom prst="rect">
            <a:avLst/>
          </a:prstGeom>
        </p:spPr>
      </p:pic>
      <p:pic>
        <p:nvPicPr>
          <p:cNvPr id="8" name="Picture 7"/>
          <p:cNvPicPr>
            <a:picLocks noChangeAspect="1"/>
          </p:cNvPicPr>
          <p:nvPr userDrawn="1"/>
        </p:nvPicPr>
        <p:blipFill>
          <a:blip r:embed="rId4"/>
          <a:stretch>
            <a:fillRect/>
          </a:stretch>
        </p:blipFill>
        <p:spPr>
          <a:xfrm>
            <a:off x="3505200" y="5867400"/>
            <a:ext cx="920576" cy="920576"/>
          </a:xfrm>
          <a:prstGeom prst="rect">
            <a:avLst/>
          </a:prstGeom>
        </p:spPr>
      </p:pic>
      <p:pic>
        <p:nvPicPr>
          <p:cNvPr id="9" name="Picture 8"/>
          <p:cNvPicPr>
            <a:picLocks noChangeAspect="1"/>
          </p:cNvPicPr>
          <p:nvPr userDrawn="1"/>
        </p:nvPicPr>
        <p:blipFill>
          <a:blip r:embed="rId5"/>
          <a:stretch>
            <a:fillRect/>
          </a:stretch>
        </p:blipFill>
        <p:spPr>
          <a:xfrm>
            <a:off x="6519842" y="6163081"/>
            <a:ext cx="2024047" cy="329213"/>
          </a:xfrm>
          <a:prstGeom prst="rect">
            <a:avLst/>
          </a:prstGeom>
        </p:spPr>
      </p:pic>
    </p:spTree>
    <p:extLst>
      <p:ext uri="{BB962C8B-B14F-4D97-AF65-F5344CB8AC3E}">
        <p14:creationId xmlns:p14="http://schemas.microsoft.com/office/powerpoint/2010/main" val="298395080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42159673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72269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7570186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32997885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55569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36339288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1497431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3CCBC5-ECF0-47F6-B80B-853734AE0DD9}" type="datetimeFigureOut">
              <a:rPr lang="en-US" smtClean="0"/>
              <a:t>7/13/2017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4F48F59-4AD1-489A-B49C-F4B35BAB74D3}" type="slidenum">
              <a:rPr lang="en-US" smtClean="0"/>
              <a:t>‹#›</a:t>
            </a:fld>
            <a:endParaRPr lang="en-US" dirty="0"/>
          </a:p>
        </p:txBody>
      </p:sp>
    </p:spTree>
    <p:extLst>
      <p:ext uri="{BB962C8B-B14F-4D97-AF65-F5344CB8AC3E}">
        <p14:creationId xmlns:p14="http://schemas.microsoft.com/office/powerpoint/2010/main" val="11078046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dirty="0">
                <a:solidFill>
                  <a:prstClr val="white"/>
                </a:solidFill>
                <a:latin typeface="Franklin Gothic Medium" panose="020B0603020102020204" pitchFamily="34" charset="0"/>
              </a:rPr>
              <a:t>QMS Quick Learning Activity</a:t>
            </a: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www.aphl.org</a:t>
            </a:r>
          </a:p>
        </p:txBody>
      </p:sp>
    </p:spTree>
    <p:extLst>
      <p:ext uri="{BB962C8B-B14F-4D97-AF65-F5344CB8AC3E}">
        <p14:creationId xmlns:p14="http://schemas.microsoft.com/office/powerpoint/2010/main" val="1883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7F9F2FA-F49B-4B1E-A161-3BCD1C005ECA}" type="datetimeFigureOut">
              <a:rPr lang="en-US" smtClean="0"/>
              <a:t>7/13/2017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DC07AAD-7071-4029-8B06-0D9881FF6E8D}" type="slidenum">
              <a:rPr lang="en-US" smtClean="0"/>
              <a:t>‹#›</a:t>
            </a:fld>
            <a:endParaRPr lang="en-US" dirty="0"/>
          </a:p>
        </p:txBody>
      </p:sp>
    </p:spTree>
    <p:extLst>
      <p:ext uri="{BB962C8B-B14F-4D97-AF65-F5344CB8AC3E}">
        <p14:creationId xmlns:p14="http://schemas.microsoft.com/office/powerpoint/2010/main" val="2378525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33CCBC5-ECF0-47F6-B80B-853734AE0DD9}" type="datetimeFigureOut">
              <a:rPr lang="en-US" smtClean="0"/>
              <a:t>7/13/2017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4F48F59-4AD1-489A-B49C-F4B35BAB74D3}" type="slidenum">
              <a:rPr lang="en-US" smtClean="0"/>
              <a:t>‹#›</a:t>
            </a:fld>
            <a:endParaRPr lang="en-US" dirty="0"/>
          </a:p>
        </p:txBody>
      </p:sp>
    </p:spTree>
    <p:extLst>
      <p:ext uri="{BB962C8B-B14F-4D97-AF65-F5344CB8AC3E}">
        <p14:creationId xmlns:p14="http://schemas.microsoft.com/office/powerpoint/2010/main" val="29644842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7F9F2FA-F49B-4B1E-A161-3BCD1C005ECA}" type="datetimeFigureOut">
              <a:rPr lang="en-US" smtClean="0"/>
              <a:t>7/13/2017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DC07AAD-7071-4029-8B06-0D9881FF6E8D}" type="slidenum">
              <a:rPr lang="en-US" smtClean="0"/>
              <a:t>‹#›</a:t>
            </a:fld>
            <a:endParaRPr lang="en-US" dirty="0"/>
          </a:p>
        </p:txBody>
      </p:sp>
    </p:spTree>
    <p:extLst>
      <p:ext uri="{BB962C8B-B14F-4D97-AF65-F5344CB8AC3E}">
        <p14:creationId xmlns:p14="http://schemas.microsoft.com/office/powerpoint/2010/main" val="395576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7F9F2FA-F49B-4B1E-A161-3BCD1C005ECA}" type="datetimeFigureOut">
              <a:rPr lang="en-US" smtClean="0"/>
              <a:t>7/13/2017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DC07AAD-7071-4029-8B06-0D9881FF6E8D}" type="slidenum">
              <a:rPr lang="en-US" smtClean="0"/>
              <a:t>‹#›</a:t>
            </a:fld>
            <a:endParaRPr lang="en-US" dirty="0"/>
          </a:p>
        </p:txBody>
      </p:sp>
    </p:spTree>
    <p:extLst>
      <p:ext uri="{BB962C8B-B14F-4D97-AF65-F5344CB8AC3E}">
        <p14:creationId xmlns:p14="http://schemas.microsoft.com/office/powerpoint/2010/main" val="3818293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F9F2FA-F49B-4B1E-A161-3BCD1C005ECA}" type="datetimeFigureOut">
              <a:rPr lang="en-US" smtClean="0"/>
              <a:t>7/13/2017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DC07AAD-7071-4029-8B06-0D9881FF6E8D}" type="slidenum">
              <a:rPr lang="en-US" smtClean="0"/>
              <a:t>‹#›</a:t>
            </a:fld>
            <a:endParaRPr lang="en-US" dirty="0"/>
          </a:p>
        </p:txBody>
      </p:sp>
    </p:spTree>
    <p:extLst>
      <p:ext uri="{BB962C8B-B14F-4D97-AF65-F5344CB8AC3E}">
        <p14:creationId xmlns:p14="http://schemas.microsoft.com/office/powerpoint/2010/main" val="3321142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F9F2FA-F49B-4B1E-A161-3BCD1C005ECA}" type="datetimeFigureOut">
              <a:rPr lang="en-US" smtClean="0"/>
              <a:t>7/13/2017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DC07AAD-7071-4029-8B06-0D9881FF6E8D}" type="slidenum">
              <a:rPr lang="en-US" smtClean="0"/>
              <a:t>‹#›</a:t>
            </a:fld>
            <a:endParaRPr lang="en-US" dirty="0"/>
          </a:p>
        </p:txBody>
      </p:sp>
    </p:spTree>
    <p:extLst>
      <p:ext uri="{BB962C8B-B14F-4D97-AF65-F5344CB8AC3E}">
        <p14:creationId xmlns:p14="http://schemas.microsoft.com/office/powerpoint/2010/main" val="2710172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F9F2FA-F49B-4B1E-A161-3BCD1C005ECA}" type="datetimeFigureOut">
              <a:rPr lang="en-US" smtClean="0"/>
              <a:t>7/13/2017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DC07AAD-7071-4029-8B06-0D9881FF6E8D}" type="slidenum">
              <a:rPr lang="en-US" smtClean="0"/>
              <a:t>‹#›</a:t>
            </a:fld>
            <a:endParaRPr lang="en-US" dirty="0"/>
          </a:p>
        </p:txBody>
      </p:sp>
    </p:spTree>
    <p:extLst>
      <p:ext uri="{BB962C8B-B14F-4D97-AF65-F5344CB8AC3E}">
        <p14:creationId xmlns:p14="http://schemas.microsoft.com/office/powerpoint/2010/main" val="4170805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1.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6.jpeg"/><Relationship Id="rId5" Type="http://schemas.openxmlformats.org/officeDocument/2006/relationships/slideLayout" Target="../slideLayouts/slideLayout17.xml"/><Relationship Id="rId10" Type="http://schemas.openxmlformats.org/officeDocument/2006/relationships/image" Target="../media/image5.gif"/><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F9F2FA-F49B-4B1E-A161-3BCD1C005ECA}" type="datetimeFigureOut">
              <a:rPr lang="en-US" smtClean="0"/>
              <a:t>7/13/2017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C07AAD-7071-4029-8B06-0D9881FF6E8D}" type="slidenum">
              <a:rPr lang="en-US" smtClean="0"/>
              <a:t>‹#›</a:t>
            </a:fld>
            <a:endParaRPr lang="en-US" dirty="0"/>
          </a:p>
        </p:txBody>
      </p:sp>
    </p:spTree>
    <p:extLst>
      <p:ext uri="{BB962C8B-B14F-4D97-AF65-F5344CB8AC3E}">
        <p14:creationId xmlns:p14="http://schemas.microsoft.com/office/powerpoint/2010/main" val="1146292866"/>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33576243"/>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5" r:id="rId6"/>
    <p:sldLayoutId id="2147483806" r:id="rId7"/>
    <p:sldLayoutId id="2147483807" r:id="rId8"/>
  </p:sldLayoutIdLst>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hyperlink" Target="https://www.iso.org/standard/39883.html" TargetMode="External"/><Relationship Id="rId2" Type="http://schemas.openxmlformats.org/officeDocument/2006/relationships/notesSlide" Target="../notesSlides/notesSlide36.xml"/><Relationship Id="rId1" Type="http://schemas.openxmlformats.org/officeDocument/2006/relationships/slideLayout" Target="../slideLayouts/slideLayout14.xml"/><Relationship Id="rId5" Type="http://schemas.openxmlformats.org/officeDocument/2006/relationships/hyperlink" Target="http://aoac.org/aoac_prod_imis/AOAC_Docs/LPTP/alacc_guide_2008.pdf" TargetMode="External"/><Relationship Id="rId4" Type="http://schemas.openxmlformats.org/officeDocument/2006/relationships/hyperlink" Target="https://www.eurachem.org/index.php/publications/guides/m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793886"/>
            <a:ext cx="7772400" cy="661720"/>
          </a:xfrm>
        </p:spPr>
        <p:txBody>
          <a:bodyPr/>
          <a:lstStyle/>
          <a:p>
            <a:r>
              <a:rPr lang="en-US" dirty="0"/>
              <a:t>Proficiency Testing </a:t>
            </a:r>
          </a:p>
        </p:txBody>
      </p:sp>
      <p:sp>
        <p:nvSpPr>
          <p:cNvPr id="3" name="Subtitle 2"/>
          <p:cNvSpPr>
            <a:spLocks noGrp="1"/>
          </p:cNvSpPr>
          <p:nvPr>
            <p:ph type="subTitle" idx="1"/>
          </p:nvPr>
        </p:nvSpPr>
        <p:spPr>
          <a:xfrm>
            <a:off x="470807" y="3455606"/>
            <a:ext cx="7696200" cy="538609"/>
          </a:xfrm>
        </p:spPr>
        <p:txBody>
          <a:bodyPr/>
          <a:lstStyle/>
          <a:p>
            <a:pPr>
              <a:spcBef>
                <a:spcPct val="0"/>
              </a:spcBef>
            </a:pPr>
            <a:r>
              <a:rPr lang="en-US" dirty="0">
                <a:latin typeface="+mn-lt"/>
                <a:ea typeface="+mj-ea"/>
                <a:cs typeface="+mj-cs"/>
              </a:rPr>
              <a:t>ISO/IEC 17025:2005</a:t>
            </a:r>
          </a:p>
        </p:txBody>
      </p:sp>
    </p:spTree>
    <p:extLst>
      <p:ext uri="{BB962C8B-B14F-4D97-AF65-F5344CB8AC3E}">
        <p14:creationId xmlns:p14="http://schemas.microsoft.com/office/powerpoint/2010/main" val="1503471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0"/>
          </p:nvPr>
        </p:nvSpPr>
        <p:spPr>
          <a:xfrm>
            <a:off x="457200" y="1143000"/>
            <a:ext cx="8229600" cy="4419600"/>
          </a:xfrm>
        </p:spPr>
        <p:txBody>
          <a:bodyPr>
            <a:normAutofit/>
          </a:bodyPr>
          <a:lstStyle/>
          <a:p>
            <a:r>
              <a:rPr lang="en-US" b="1" dirty="0"/>
              <a:t>AOAC</a:t>
            </a:r>
            <a:r>
              <a:rPr lang="en-US" dirty="0"/>
              <a:t> International Guidelines for Laboratories Performing Microbiological and Chemical Analysis of Food, Dietary Supplements, and Pharmaceuticals, An aid to interpretation of ISO/IEC 17025:2005.  This document is also known as the </a:t>
            </a:r>
            <a:r>
              <a:rPr lang="en-US" b="1" dirty="0"/>
              <a:t>ALACC</a:t>
            </a:r>
            <a:r>
              <a:rPr lang="en-US" dirty="0"/>
              <a:t> guidelines.</a:t>
            </a:r>
          </a:p>
          <a:p>
            <a:endParaRPr lang="en-US" dirty="0"/>
          </a:p>
          <a:p>
            <a:endParaRPr lang="en-US" dirty="0"/>
          </a:p>
        </p:txBody>
      </p:sp>
    </p:spTree>
    <p:extLst>
      <p:ext uri="{BB962C8B-B14F-4D97-AF65-F5344CB8AC3E}">
        <p14:creationId xmlns:p14="http://schemas.microsoft.com/office/powerpoint/2010/main" val="231778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51970"/>
            <a:ext cx="8229600" cy="1019629"/>
          </a:xfrm>
          <a:prstGeom prst="rect">
            <a:avLst/>
          </a:prstGeom>
        </p:spPr>
        <p:txBody>
          <a:bodyPr anchor="ctr">
            <a:normAutofit/>
          </a:bodyPr>
          <a:lstStyle/>
          <a:p>
            <a:r>
              <a:rPr lang="en-US" sz="3300" b="1" dirty="0">
                <a:ln w="1905"/>
                <a:effectLst>
                  <a:innerShdw blurRad="69850" dist="43180" dir="5400000">
                    <a:srgbClr val="000000">
                      <a:alpha val="65000"/>
                    </a:srgbClr>
                  </a:innerShdw>
                </a:effectLst>
                <a:latin typeface="+mn-lt"/>
                <a:ea typeface="+mn-ea"/>
                <a:cs typeface="+mn-cs"/>
              </a:rPr>
              <a:t>Accrediting Bodies (AB) Requirements</a:t>
            </a:r>
            <a:endParaRPr lang="en-US" sz="3100" b="1" dirty="0">
              <a:ln w="1905"/>
              <a:effectLst>
                <a:innerShdw blurRad="69850" dist="43180" dir="5400000">
                  <a:srgbClr val="000000">
                    <a:alpha val="65000"/>
                  </a:srgbClr>
                </a:innerShdw>
              </a:effectLst>
              <a:latin typeface="+mn-lt"/>
              <a:ea typeface="+mn-ea"/>
              <a:cs typeface="+mn-cs"/>
            </a:endParaRPr>
          </a:p>
        </p:txBody>
      </p:sp>
      <p:sp>
        <p:nvSpPr>
          <p:cNvPr id="2" name="Content Placeholder 1"/>
          <p:cNvSpPr>
            <a:spLocks noGrp="1"/>
          </p:cNvSpPr>
          <p:nvPr>
            <p:ph type="body" sz="quarter" idx="10"/>
          </p:nvPr>
        </p:nvSpPr>
        <p:spPr>
          <a:xfrm>
            <a:off x="457200" y="1143000"/>
            <a:ext cx="8229600" cy="5152180"/>
          </a:xfrm>
        </p:spPr>
        <p:txBody>
          <a:bodyPr/>
          <a:lstStyle/>
          <a:p>
            <a:r>
              <a:rPr lang="en-US" sz="2800" dirty="0"/>
              <a:t>ABs may have either guidance or policy in place defining this section of the standard.</a:t>
            </a:r>
          </a:p>
          <a:p>
            <a:r>
              <a:rPr lang="en-US" sz="2800" dirty="0"/>
              <a:t>Check their websites. They are generally available to download for free.</a:t>
            </a:r>
          </a:p>
          <a:p>
            <a:r>
              <a:rPr lang="en-US" sz="2800" dirty="0"/>
              <a:t>ABs</a:t>
            </a:r>
          </a:p>
          <a:p>
            <a:pPr lvl="1"/>
            <a:r>
              <a:rPr lang="en-US" sz="2400" dirty="0"/>
              <a:t>A2LA</a:t>
            </a:r>
          </a:p>
          <a:p>
            <a:pPr lvl="1"/>
            <a:r>
              <a:rPr lang="en-US" sz="2400" dirty="0"/>
              <a:t>AIHA</a:t>
            </a:r>
          </a:p>
          <a:p>
            <a:pPr lvl="1"/>
            <a:r>
              <a:rPr lang="en-US" sz="2400" dirty="0"/>
              <a:t>ANAB</a:t>
            </a:r>
          </a:p>
          <a:p>
            <a:pPr lvl="1"/>
            <a:r>
              <a:rPr lang="en-US" sz="2400" dirty="0"/>
              <a:t>PJLA</a:t>
            </a:r>
          </a:p>
          <a:p>
            <a:pPr lvl="1"/>
            <a:r>
              <a:rPr lang="en-US" sz="2400" dirty="0"/>
              <a:t>IAS</a:t>
            </a:r>
          </a:p>
          <a:p>
            <a:pPr marL="457200" lvl="1" indent="0">
              <a:buNone/>
            </a:pPr>
            <a:endParaRPr lang="en-US" dirty="0"/>
          </a:p>
        </p:txBody>
      </p:sp>
    </p:spTree>
    <p:extLst>
      <p:ext uri="{BB962C8B-B14F-4D97-AF65-F5344CB8AC3E}">
        <p14:creationId xmlns:p14="http://schemas.microsoft.com/office/powerpoint/2010/main" val="3422303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n w="1905"/>
                <a:effectLst>
                  <a:innerShdw blurRad="69850" dist="43180" dir="5400000">
                    <a:srgbClr val="000000">
                      <a:alpha val="65000"/>
                    </a:srgbClr>
                  </a:innerShdw>
                </a:effectLst>
              </a:rPr>
              <a:t>So what are you supposed to do?</a:t>
            </a:r>
            <a:endParaRPr lang="en-US" dirty="0"/>
          </a:p>
        </p:txBody>
      </p:sp>
      <p:sp>
        <p:nvSpPr>
          <p:cNvPr id="3" name="Content Placeholder 2"/>
          <p:cNvSpPr>
            <a:spLocks noGrp="1"/>
          </p:cNvSpPr>
          <p:nvPr>
            <p:ph type="body" sz="quarter" idx="10"/>
          </p:nvPr>
        </p:nvSpPr>
        <p:spPr>
          <a:xfrm>
            <a:off x="228600" y="1371600"/>
            <a:ext cx="8686800" cy="3200400"/>
          </a:xfrm>
        </p:spPr>
        <p:txBody>
          <a:bodyPr>
            <a:normAutofit/>
          </a:bodyPr>
          <a:lstStyle/>
          <a:p>
            <a:pPr marL="0" indent="0">
              <a:buNone/>
            </a:pPr>
            <a:r>
              <a:rPr lang="en-US" sz="3600" b="1" i="1" dirty="0"/>
              <a:t>Determine if there is a suitable  PT available for:  </a:t>
            </a:r>
          </a:p>
          <a:p>
            <a:pPr marL="2401888" lvl="1" indent="-571500">
              <a:buFont typeface="Wingdings" panose="05000000000000000000" pitchFamily="2" charset="2"/>
              <a:buChar char="ü"/>
            </a:pPr>
            <a:r>
              <a:rPr lang="en-US" sz="3600" b="1" i="1" dirty="0"/>
              <a:t>Analyte of Interest</a:t>
            </a:r>
          </a:p>
          <a:p>
            <a:pPr marL="2401888" lvl="1" indent="-571500">
              <a:buFont typeface="Wingdings" panose="05000000000000000000" pitchFamily="2" charset="2"/>
              <a:buChar char="ü"/>
            </a:pPr>
            <a:r>
              <a:rPr lang="en-US" sz="3600" b="1" i="1" dirty="0"/>
              <a:t>Matrix</a:t>
            </a:r>
          </a:p>
          <a:p>
            <a:pPr marL="2401888" lvl="1" indent="-571500">
              <a:buFont typeface="Wingdings" panose="05000000000000000000" pitchFamily="2" charset="2"/>
              <a:buChar char="ü"/>
            </a:pPr>
            <a:r>
              <a:rPr lang="en-US" sz="3600" b="1" i="1" dirty="0"/>
              <a:t>Fit-for-Purpose</a:t>
            </a:r>
          </a:p>
          <a:p>
            <a:endParaRPr lang="en-US" dirty="0"/>
          </a:p>
        </p:txBody>
      </p:sp>
    </p:spTree>
    <p:extLst>
      <p:ext uri="{BB962C8B-B14F-4D97-AF65-F5344CB8AC3E}">
        <p14:creationId xmlns:p14="http://schemas.microsoft.com/office/powerpoint/2010/main" val="3297141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dirty="0"/>
          </a:p>
        </p:txBody>
      </p:sp>
      <p:sp>
        <p:nvSpPr>
          <p:cNvPr id="3" name="Title 2"/>
          <p:cNvSpPr>
            <a:spLocks noGrp="1"/>
          </p:cNvSpPr>
          <p:nvPr>
            <p:ph type="title" idx="4294967295"/>
          </p:nvPr>
        </p:nvSpPr>
        <p:spPr>
          <a:xfrm>
            <a:off x="0" y="152400"/>
            <a:ext cx="8229600" cy="762000"/>
          </a:xfrm>
        </p:spPr>
        <p:txBody>
          <a:bodyPr/>
          <a:lstStyle/>
          <a:p>
            <a:r>
              <a:rPr lang="en-US" sz="3600" dirty="0"/>
              <a:t>Proficiency Testing Providers</a:t>
            </a:r>
          </a:p>
        </p:txBody>
      </p:sp>
      <p:pic>
        <p:nvPicPr>
          <p:cNvPr id="4" name="Content Placeholder 3" descr="PT list 2017.JPG"/>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66700" y="908829"/>
            <a:ext cx="8763000" cy="4935624"/>
          </a:xfrm>
        </p:spPr>
      </p:pic>
      <p:sp>
        <p:nvSpPr>
          <p:cNvPr id="2" name="TextBox 1"/>
          <p:cNvSpPr txBox="1"/>
          <p:nvPr/>
        </p:nvSpPr>
        <p:spPr>
          <a:xfrm>
            <a:off x="609600" y="6019800"/>
            <a:ext cx="7848600" cy="381000"/>
          </a:xfrm>
          <a:prstGeom prst="rect">
            <a:avLst/>
          </a:prstGeom>
          <a:noFill/>
        </p:spPr>
        <p:txBody>
          <a:bodyPr wrap="square" rtlCol="0">
            <a:spAutoFit/>
          </a:bodyPr>
          <a:lstStyle/>
          <a:p>
            <a:r>
              <a:rPr lang="en-US" dirty="0">
                <a:solidFill>
                  <a:srgbClr val="FF0000"/>
                </a:solidFill>
              </a:rPr>
              <a:t>Found on AAFCO.ORG\Laboratory – Resources for ISO 17025:2005 Accreditation</a:t>
            </a:r>
          </a:p>
        </p:txBody>
      </p:sp>
    </p:spTree>
    <p:extLst>
      <p:ext uri="{BB962C8B-B14F-4D97-AF65-F5344CB8AC3E}">
        <p14:creationId xmlns:p14="http://schemas.microsoft.com/office/powerpoint/2010/main" val="19337611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n w="1905"/>
                <a:effectLst>
                  <a:innerShdw blurRad="69850" dist="43180" dir="5400000">
                    <a:srgbClr val="000000">
                      <a:alpha val="65000"/>
                    </a:srgbClr>
                  </a:innerShdw>
                </a:effectLst>
              </a:rPr>
              <a:t>So what are you supposed to do?</a:t>
            </a:r>
            <a:endParaRPr lang="en-US" dirty="0"/>
          </a:p>
        </p:txBody>
      </p:sp>
      <p:sp>
        <p:nvSpPr>
          <p:cNvPr id="3" name="Content Placeholder 2"/>
          <p:cNvSpPr>
            <a:spLocks noGrp="1"/>
          </p:cNvSpPr>
          <p:nvPr>
            <p:ph type="body" sz="quarter" idx="10"/>
          </p:nvPr>
        </p:nvSpPr>
        <p:spPr/>
        <p:txBody>
          <a:bodyPr>
            <a:normAutofit fontScale="40000" lnSpcReduction="20000"/>
          </a:bodyPr>
          <a:lstStyle/>
          <a:p>
            <a:pPr marL="0" indent="0">
              <a:buNone/>
            </a:pPr>
            <a:r>
              <a:rPr lang="en-US" sz="3600" b="1" i="1" dirty="0"/>
              <a:t>After you have located a PT provider, determine if the provider is accredited to </a:t>
            </a:r>
            <a:r>
              <a:rPr lang="en-US" sz="3800" b="1" i="1" dirty="0"/>
              <a:t>ISO/IEC 17043:2010 </a:t>
            </a:r>
            <a:r>
              <a:rPr lang="en-US" sz="3600" b="1" i="1" dirty="0"/>
              <a:t>Conformity assessment - General requirements for proficiency testing</a:t>
            </a:r>
          </a:p>
          <a:p>
            <a:pPr marL="0" indent="0">
              <a:buNone/>
            </a:pPr>
            <a:r>
              <a:rPr lang="en-US" sz="3600" b="1" i="1" dirty="0"/>
              <a:t> </a:t>
            </a:r>
          </a:p>
          <a:p>
            <a:pPr marL="0" indent="0">
              <a:buNone/>
            </a:pPr>
            <a:r>
              <a:rPr lang="en-US" sz="3600" dirty="0"/>
              <a:t>Source of providers</a:t>
            </a:r>
            <a:br>
              <a:rPr lang="en-US" sz="3600" dirty="0"/>
            </a:br>
            <a:r>
              <a:rPr lang="en-US" sz="3600" dirty="0"/>
              <a:t>:</a:t>
            </a:r>
          </a:p>
          <a:p>
            <a:pPr marL="0" indent="0">
              <a:buNone/>
            </a:pPr>
            <a:r>
              <a:rPr lang="en-US" sz="3600" dirty="0"/>
              <a:t>APHL</a:t>
            </a:r>
            <a:br>
              <a:rPr lang="en-US" sz="3600" dirty="0"/>
            </a:br>
            <a:r>
              <a:rPr lang="en-US" sz="3600" dirty="0"/>
              <a:t>https://www.aphl.org/programs/food_safety/laboratory-accreditation/Pages/Accreditation-Resources.aspx</a:t>
            </a:r>
          </a:p>
          <a:p>
            <a:pPr marL="0" indent="0">
              <a:buNone/>
            </a:pPr>
            <a:endParaRPr lang="en-US" dirty="0"/>
          </a:p>
          <a:p>
            <a:pPr marL="0" indent="0">
              <a:buNone/>
            </a:pPr>
            <a:r>
              <a:rPr lang="en-US" sz="3600" dirty="0"/>
              <a:t>AAFCO</a:t>
            </a:r>
          </a:p>
          <a:p>
            <a:pPr marL="0" indent="0">
              <a:buNone/>
            </a:pPr>
            <a:r>
              <a:rPr lang="en-US" sz="3600" dirty="0"/>
              <a:t>http://www.aafco.org/Laboratory</a:t>
            </a:r>
            <a:endParaRPr lang="en-US" dirty="0"/>
          </a:p>
          <a:p>
            <a:pPr marL="0" indent="0">
              <a:buNone/>
            </a:pPr>
            <a:endParaRPr lang="en-US" dirty="0">
              <a:solidFill>
                <a:srgbClr val="3F3F3F"/>
              </a:solidFill>
              <a:latin typeface="Arial"/>
              <a:cs typeface="Arial"/>
            </a:endParaRPr>
          </a:p>
        </p:txBody>
      </p:sp>
    </p:spTree>
    <p:extLst>
      <p:ext uri="{BB962C8B-B14F-4D97-AF65-F5344CB8AC3E}">
        <p14:creationId xmlns:p14="http://schemas.microsoft.com/office/powerpoint/2010/main" val="5039552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Additional thoughts…</a:t>
            </a:r>
          </a:p>
        </p:txBody>
      </p:sp>
      <p:sp>
        <p:nvSpPr>
          <p:cNvPr id="3" name="Text Placeholder 2"/>
          <p:cNvSpPr>
            <a:spLocks noGrp="1"/>
          </p:cNvSpPr>
          <p:nvPr>
            <p:ph type="body" sz="quarter" idx="10"/>
          </p:nvPr>
        </p:nvSpPr>
        <p:spPr>
          <a:xfrm>
            <a:off x="457200" y="1371600"/>
            <a:ext cx="8229600" cy="4228850"/>
          </a:xfrm>
        </p:spPr>
        <p:txBody>
          <a:bodyPr/>
          <a:lstStyle/>
          <a:p>
            <a:r>
              <a:rPr lang="en-US" dirty="0"/>
              <a:t>If there is an accredited provider, the AB may strongly encourage the use of the provider. </a:t>
            </a:r>
          </a:p>
          <a:p>
            <a:r>
              <a:rPr lang="en-US" dirty="0"/>
              <a:t>However, you and your customer may jointly agree that a CRM or non-accredited program is fine. Just make sure the conversation is well documented.</a:t>
            </a:r>
          </a:p>
          <a:p>
            <a:pPr marL="0" indent="0">
              <a:buNone/>
            </a:pPr>
            <a:endParaRPr lang="en-US" dirty="0"/>
          </a:p>
        </p:txBody>
      </p:sp>
    </p:spTree>
    <p:extLst>
      <p:ext uri="{BB962C8B-B14F-4D97-AF65-F5344CB8AC3E}">
        <p14:creationId xmlns:p14="http://schemas.microsoft.com/office/powerpoint/2010/main" val="3511230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PT Provider's Scope</a:t>
            </a:r>
          </a:p>
        </p:txBody>
      </p:sp>
      <p:sp>
        <p:nvSpPr>
          <p:cNvPr id="3" name="Text Placeholder 2"/>
          <p:cNvSpPr>
            <a:spLocks noGrp="1"/>
          </p:cNvSpPr>
          <p:nvPr>
            <p:ph type="body" sz="quarter" idx="10"/>
          </p:nvPr>
        </p:nvSpPr>
        <p:spPr>
          <a:xfrm>
            <a:off x="457200" y="1371600"/>
            <a:ext cx="8229600" cy="4327338"/>
          </a:xfrm>
        </p:spPr>
        <p:txBody>
          <a:bodyPr/>
          <a:lstStyle/>
          <a:p>
            <a:r>
              <a:rPr lang="en-US" dirty="0"/>
              <a:t>If the provider is accredited, review their scope. </a:t>
            </a:r>
          </a:p>
          <a:p>
            <a:r>
              <a:rPr lang="en-US" dirty="0"/>
              <a:t>A provider may be accredited for a limited number of analytes/compounds. </a:t>
            </a:r>
          </a:p>
          <a:p>
            <a:r>
              <a:rPr lang="en-US" dirty="0"/>
              <a:t>Their literature should indicate if the PT or CRM is covered by their scope of accreditation. </a:t>
            </a:r>
          </a:p>
          <a:p>
            <a:endParaRPr lang="en-US" dirty="0"/>
          </a:p>
        </p:txBody>
      </p:sp>
    </p:spTree>
    <p:extLst>
      <p:ext uri="{BB962C8B-B14F-4D97-AF65-F5344CB8AC3E}">
        <p14:creationId xmlns:p14="http://schemas.microsoft.com/office/powerpoint/2010/main" val="17971647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t>Example of a PT Provider's Scope</a:t>
            </a:r>
          </a:p>
        </p:txBody>
      </p:sp>
      <p:pic>
        <p:nvPicPr>
          <p:cNvPr id="4" name="Content Placeholder 3"/>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514600" y="838200"/>
            <a:ext cx="4572000" cy="5562600"/>
          </a:xfrm>
        </p:spPr>
      </p:pic>
    </p:spTree>
    <p:extLst>
      <p:ext uri="{BB962C8B-B14F-4D97-AF65-F5344CB8AC3E}">
        <p14:creationId xmlns:p14="http://schemas.microsoft.com/office/powerpoint/2010/main" val="3441994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686800" cy="661720"/>
          </a:xfrm>
        </p:spPr>
        <p:txBody>
          <a:bodyPr>
            <a:noAutofit/>
          </a:bodyPr>
          <a:lstStyle/>
          <a:p>
            <a:r>
              <a:rPr lang="en-US" sz="3200" dirty="0"/>
              <a:t>Example: Reference Material Producer’s Scope</a:t>
            </a:r>
          </a:p>
        </p:txBody>
      </p:sp>
      <p:pic>
        <p:nvPicPr>
          <p:cNvPr id="4" name="Content Placeholder 3"/>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286000" y="966520"/>
            <a:ext cx="4572000" cy="5446980"/>
          </a:xfrm>
        </p:spPr>
      </p:pic>
    </p:spTree>
    <p:extLst>
      <p:ext uri="{BB962C8B-B14F-4D97-AF65-F5344CB8AC3E}">
        <p14:creationId xmlns:p14="http://schemas.microsoft.com/office/powerpoint/2010/main" val="3320540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Remember…</a:t>
            </a:r>
          </a:p>
        </p:txBody>
      </p:sp>
      <p:sp>
        <p:nvSpPr>
          <p:cNvPr id="3" name="Text Placeholder 2"/>
          <p:cNvSpPr>
            <a:spLocks noGrp="1"/>
          </p:cNvSpPr>
          <p:nvPr>
            <p:ph type="body" sz="quarter" idx="10"/>
          </p:nvPr>
        </p:nvSpPr>
        <p:spPr>
          <a:xfrm>
            <a:off x="457200" y="1371600"/>
            <a:ext cx="8229600" cy="2160591"/>
          </a:xfrm>
        </p:spPr>
        <p:txBody>
          <a:bodyPr/>
          <a:lstStyle/>
          <a:p>
            <a:pPr marL="0" indent="0">
              <a:buNone/>
            </a:pPr>
            <a:r>
              <a:rPr lang="en-US" dirty="0"/>
              <a:t>…the standard states in 5.9.1 (a) regular use of CRM and/or internal quality control using secondary RM;</a:t>
            </a:r>
          </a:p>
          <a:p>
            <a:pPr marL="0" indent="0">
              <a:buNone/>
            </a:pPr>
            <a:endParaRPr lang="en-US" dirty="0"/>
          </a:p>
        </p:txBody>
      </p:sp>
    </p:spTree>
    <p:extLst>
      <p:ext uri="{BB962C8B-B14F-4D97-AF65-F5344CB8AC3E}">
        <p14:creationId xmlns:p14="http://schemas.microsoft.com/office/powerpoint/2010/main" val="1553836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ln w="1905"/>
                <a:effectLst>
                  <a:innerShdw blurRad="69850" dist="43180" dir="5400000">
                    <a:srgbClr val="000000">
                      <a:alpha val="65000"/>
                    </a:srgbClr>
                  </a:innerShdw>
                </a:effectLst>
                <a:latin typeface="+mj-lt"/>
                <a:ea typeface="+mn-ea"/>
                <a:cs typeface="+mn-cs"/>
              </a:rPr>
              <a:t>Abbreviations and Acronyms</a:t>
            </a:r>
          </a:p>
        </p:txBody>
      </p:sp>
      <p:sp>
        <p:nvSpPr>
          <p:cNvPr id="3" name="Content Placeholder 2"/>
          <p:cNvSpPr>
            <a:spLocks noGrp="1"/>
          </p:cNvSpPr>
          <p:nvPr>
            <p:ph type="body" sz="quarter" idx="10"/>
          </p:nvPr>
        </p:nvSpPr>
        <p:spPr>
          <a:xfrm>
            <a:off x="457200" y="1371600"/>
            <a:ext cx="8229600" cy="4191000"/>
          </a:xfrm>
        </p:spPr>
        <p:txBody>
          <a:bodyPr>
            <a:normAutofit fontScale="70000" lnSpcReduction="20000"/>
          </a:bodyPr>
          <a:lstStyle/>
          <a:p>
            <a:r>
              <a:rPr lang="en-US" b="1" dirty="0"/>
              <a:t>AACC</a:t>
            </a:r>
            <a:r>
              <a:rPr lang="en-US" dirty="0"/>
              <a:t>-American Association of Cereal Chemists</a:t>
            </a:r>
          </a:p>
          <a:p>
            <a:r>
              <a:rPr lang="en-US" b="1" dirty="0"/>
              <a:t>AAFCO </a:t>
            </a:r>
            <a:r>
              <a:rPr lang="en-US" dirty="0"/>
              <a:t>– American Association of Feed Control Officials (www.aafco.org)</a:t>
            </a:r>
          </a:p>
          <a:p>
            <a:r>
              <a:rPr lang="en-US" b="1" dirty="0"/>
              <a:t>AB </a:t>
            </a:r>
            <a:r>
              <a:rPr lang="en-US" dirty="0"/>
              <a:t>– Accrediting Body</a:t>
            </a:r>
          </a:p>
          <a:p>
            <a:r>
              <a:rPr lang="en-US" b="1" dirty="0"/>
              <a:t>ALACC </a:t>
            </a:r>
            <a:r>
              <a:rPr lang="en-US" dirty="0"/>
              <a:t>– AOAC Analytical Laboratory Accreditation Criteria Committee</a:t>
            </a:r>
          </a:p>
          <a:p>
            <a:r>
              <a:rPr lang="en-US" b="1" dirty="0"/>
              <a:t>AOAC International–</a:t>
            </a:r>
            <a:r>
              <a:rPr lang="en-US" dirty="0"/>
              <a:t>Organization that provides the ALACC guidelines (www.aoac.org)</a:t>
            </a:r>
            <a:endParaRPr lang="en-US" b="1" dirty="0"/>
          </a:p>
          <a:p>
            <a:r>
              <a:rPr lang="en-US" b="1" dirty="0"/>
              <a:t>AOCS</a:t>
            </a:r>
          </a:p>
          <a:p>
            <a:r>
              <a:rPr lang="en-US" b="1" dirty="0"/>
              <a:t>CRM </a:t>
            </a:r>
            <a:r>
              <a:rPr lang="en-US" dirty="0"/>
              <a:t>– Certified Reference Materials</a:t>
            </a:r>
          </a:p>
          <a:p>
            <a:r>
              <a:rPr lang="en-US" b="1" dirty="0"/>
              <a:t>PT</a:t>
            </a:r>
            <a:r>
              <a:rPr lang="en-US" dirty="0"/>
              <a:t>– Proficiency Testing </a:t>
            </a:r>
          </a:p>
          <a:p>
            <a:r>
              <a:rPr lang="en-US" b="1" dirty="0"/>
              <a:t>RM </a:t>
            </a:r>
            <a:r>
              <a:rPr lang="en-US" dirty="0"/>
              <a:t>– Reference Material</a:t>
            </a:r>
            <a:endParaRPr lang="en-US" dirty="0">
              <a:effectLst/>
            </a:endParaRPr>
          </a:p>
        </p:txBody>
      </p:sp>
    </p:spTree>
    <p:extLst>
      <p:ext uri="{BB962C8B-B14F-4D97-AF65-F5344CB8AC3E}">
        <p14:creationId xmlns:p14="http://schemas.microsoft.com/office/powerpoint/2010/main" val="2880921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n w="1905"/>
                <a:effectLst>
                  <a:innerShdw blurRad="69850" dist="43180" dir="5400000">
                    <a:srgbClr val="000000">
                      <a:alpha val="65000"/>
                    </a:srgbClr>
                  </a:innerShdw>
                </a:effectLst>
              </a:rPr>
              <a:t>Common Road blocks</a:t>
            </a:r>
            <a:endParaRPr lang="en-US" dirty="0"/>
          </a:p>
        </p:txBody>
      </p:sp>
      <p:sp>
        <p:nvSpPr>
          <p:cNvPr id="2" name="Content Placeholder 1"/>
          <p:cNvSpPr>
            <a:spLocks noGrp="1"/>
          </p:cNvSpPr>
          <p:nvPr>
            <p:ph type="body" sz="quarter" idx="10"/>
          </p:nvPr>
        </p:nvSpPr>
        <p:spPr>
          <a:xfrm>
            <a:off x="457200" y="1143000"/>
            <a:ext cx="8229600" cy="4721292"/>
          </a:xfrm>
        </p:spPr>
        <p:txBody>
          <a:bodyPr/>
          <a:lstStyle/>
          <a:p>
            <a:pPr lvl="0">
              <a:buClr>
                <a:srgbClr val="FF6700">
                  <a:lumMod val="75000"/>
                </a:srgbClr>
              </a:buClr>
              <a:buSzPct val="100000"/>
              <a:buFont typeface="Wingdings" panose="05000000000000000000" pitchFamily="2" charset="2"/>
              <a:buChar char="v"/>
            </a:pPr>
            <a:r>
              <a:rPr lang="en-US" dirty="0"/>
              <a:t>If </a:t>
            </a:r>
            <a:r>
              <a:rPr lang="en-US" dirty="0">
                <a:solidFill>
                  <a:prstClr val="black"/>
                </a:solidFill>
              </a:rPr>
              <a:t>PT has to be shipped from outside the country, there may be restrictions for importing the sample matrix </a:t>
            </a:r>
          </a:p>
          <a:p>
            <a:pPr>
              <a:buClr>
                <a:schemeClr val="accent2">
                  <a:lumMod val="75000"/>
                </a:schemeClr>
              </a:buClr>
              <a:buSzPct val="100000"/>
              <a:buFont typeface="Wingdings" panose="05000000000000000000" pitchFamily="2" charset="2"/>
              <a:buChar char="v"/>
            </a:pPr>
            <a:r>
              <a:rPr lang="en-US" dirty="0"/>
              <a:t>The analyte of interest may be found, but it is not in matrix, or at the wrong concentration i.e., parts per million (ppm) and parts per billion (ppb) are needed</a:t>
            </a:r>
          </a:p>
          <a:p>
            <a:pPr>
              <a:buClr>
                <a:schemeClr val="accent2">
                  <a:lumMod val="75000"/>
                </a:schemeClr>
              </a:buClr>
              <a:buSzPct val="100000"/>
              <a:buFont typeface="Wingdings" panose="05000000000000000000" pitchFamily="2" charset="2"/>
              <a:buChar char="v"/>
            </a:pPr>
            <a:r>
              <a:rPr lang="en-US" dirty="0"/>
              <a:t>Issues with PT provider – cannot meet needs or not fit-for-purpose</a:t>
            </a:r>
          </a:p>
        </p:txBody>
      </p:sp>
    </p:spTree>
    <p:extLst>
      <p:ext uri="{BB962C8B-B14F-4D97-AF65-F5344CB8AC3E}">
        <p14:creationId xmlns:p14="http://schemas.microsoft.com/office/powerpoint/2010/main" val="17012957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33917"/>
            <a:ext cx="8229600" cy="1700718"/>
          </a:xfrm>
        </p:spPr>
        <p:txBody>
          <a:bodyPr anchor="ctr"/>
          <a:lstStyle/>
          <a:p>
            <a:pPr algn="ctr"/>
            <a:r>
              <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r>
            <a:br>
              <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r>
            <a:br>
              <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en-US" sz="5400" dirty="0"/>
          </a:p>
        </p:txBody>
      </p:sp>
      <p:sp>
        <p:nvSpPr>
          <p:cNvPr id="4" name="Rectangle 3"/>
          <p:cNvSpPr/>
          <p:nvPr/>
        </p:nvSpPr>
        <p:spPr>
          <a:xfrm>
            <a:off x="435429" y="609600"/>
            <a:ext cx="7848600" cy="4708981"/>
          </a:xfrm>
          <a:prstGeom prst="rect">
            <a:avLst/>
          </a:prstGeom>
        </p:spPr>
        <p:txBody>
          <a:bodyPr wrap="square">
            <a:spAutoFit/>
          </a:bodyPr>
          <a:lstStyle/>
          <a:p>
            <a:r>
              <a:rPr lang="en-US" sz="5400" b="1" dirty="0">
                <a:ln w="1905"/>
                <a:solidFill>
                  <a:srgbClr val="FF0000"/>
                </a:solidFill>
                <a:effectLst>
                  <a:innerShdw blurRad="69850" dist="43180" dir="5400000">
                    <a:srgbClr val="000000">
                      <a:alpha val="65000"/>
                    </a:srgbClr>
                  </a:innerShdw>
                </a:effectLst>
                <a:latin typeface="Franklin Gothic Medium" panose="020B0603020102020204" pitchFamily="34" charset="0"/>
                <a:ea typeface="+mj-ea"/>
                <a:cs typeface="+mj-cs"/>
              </a:rPr>
              <a:t>ALWAYS DOCUMENT </a:t>
            </a:r>
            <a:r>
              <a:rPr lang="en-US" sz="5400" b="1" dirty="0">
                <a:ln w="1905"/>
                <a:solidFill>
                  <a:srgbClr val="00A0AF"/>
                </a:solidFill>
                <a:effectLst>
                  <a:innerShdw blurRad="69850" dist="43180" dir="5400000">
                    <a:srgbClr val="000000">
                      <a:alpha val="65000"/>
                    </a:srgbClr>
                  </a:innerShdw>
                </a:effectLst>
                <a:latin typeface="Franklin Gothic Medium" panose="020B0603020102020204" pitchFamily="34" charset="0"/>
                <a:ea typeface="+mj-ea"/>
                <a:cs typeface="+mj-cs"/>
              </a:rPr>
              <a:t>the </a:t>
            </a:r>
            <a:r>
              <a:rPr lang="en-US" sz="5400" b="1" dirty="0">
                <a:ln w="1905"/>
                <a:solidFill>
                  <a:srgbClr val="FF0000"/>
                </a:solidFill>
                <a:effectLst>
                  <a:innerShdw blurRad="69850" dist="43180" dir="5400000">
                    <a:srgbClr val="000000">
                      <a:alpha val="65000"/>
                    </a:srgbClr>
                  </a:innerShdw>
                </a:effectLst>
                <a:latin typeface="Franklin Gothic Medium" panose="020B0603020102020204" pitchFamily="34" charset="0"/>
                <a:ea typeface="+mj-ea"/>
                <a:cs typeface="+mj-cs"/>
              </a:rPr>
              <a:t>ISSUES</a:t>
            </a:r>
            <a:r>
              <a:rPr lang="en-US" sz="5400" b="1" dirty="0">
                <a:ln w="1905"/>
                <a:solidFill>
                  <a:srgbClr val="00A0AF"/>
                </a:solidFill>
                <a:effectLst>
                  <a:innerShdw blurRad="69850" dist="43180" dir="5400000">
                    <a:srgbClr val="000000">
                      <a:alpha val="65000"/>
                    </a:srgbClr>
                  </a:innerShdw>
                </a:effectLst>
                <a:latin typeface="Franklin Gothic Medium" panose="020B0603020102020204" pitchFamily="34" charset="0"/>
                <a:ea typeface="+mj-ea"/>
                <a:cs typeface="+mj-cs"/>
              </a:rPr>
              <a:t> if a suitable PT cannot be located .</a:t>
            </a:r>
          </a:p>
          <a:p>
            <a:pPr lvl="0"/>
            <a:r>
              <a:rPr lang="en-US" sz="4000" b="1" i="1" dirty="0">
                <a:ln w="1905"/>
                <a:gradFill>
                  <a:gsLst>
                    <a:gs pos="0">
                      <a:srgbClr val="FEA022">
                        <a:shade val="20000"/>
                        <a:satMod val="200000"/>
                      </a:srgbClr>
                    </a:gs>
                    <a:gs pos="78000">
                      <a:srgbClr val="FEA022">
                        <a:tint val="90000"/>
                        <a:shade val="89000"/>
                        <a:satMod val="220000"/>
                      </a:srgbClr>
                    </a:gs>
                    <a:gs pos="100000">
                      <a:srgbClr val="FEA022">
                        <a:tint val="12000"/>
                        <a:satMod val="255000"/>
                      </a:srgbClr>
                    </a:gs>
                  </a:gsLst>
                  <a:lin ang="5400000"/>
                </a:gradFill>
                <a:effectLst>
                  <a:innerShdw blurRad="69850" dist="43180" dir="5400000">
                    <a:srgbClr val="000000">
                      <a:alpha val="65000"/>
                    </a:srgbClr>
                  </a:innerShdw>
                </a:effectLst>
                <a:latin typeface="Calibri"/>
              </a:rPr>
              <a:t>Remember!   4.6 Purchasing Services and Supplies and approved supplier list</a:t>
            </a:r>
            <a:endParaRPr lang="en-US" sz="1200" i="1" dirty="0">
              <a:solidFill>
                <a:prstClr val="black"/>
              </a:solidFill>
              <a:latin typeface="Calibri"/>
            </a:endParaRPr>
          </a:p>
          <a:p>
            <a:endParaRPr lang="en-US" dirty="0"/>
          </a:p>
        </p:txBody>
      </p:sp>
    </p:spTree>
    <p:extLst>
      <p:ext uri="{BB962C8B-B14F-4D97-AF65-F5344CB8AC3E}">
        <p14:creationId xmlns:p14="http://schemas.microsoft.com/office/powerpoint/2010/main" val="36808572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Use of Internal Check Samples</a:t>
            </a:r>
          </a:p>
        </p:txBody>
      </p:sp>
      <p:sp>
        <p:nvSpPr>
          <p:cNvPr id="4" name="Text Placeholder 3"/>
          <p:cNvSpPr>
            <a:spLocks noGrp="1"/>
          </p:cNvSpPr>
          <p:nvPr>
            <p:ph type="body" sz="quarter" idx="10"/>
          </p:nvPr>
        </p:nvSpPr>
        <p:spPr>
          <a:xfrm>
            <a:off x="533400" y="1371600"/>
            <a:ext cx="8229600" cy="3970318"/>
          </a:xfrm>
        </p:spPr>
        <p:txBody>
          <a:bodyPr/>
          <a:lstStyle/>
          <a:p>
            <a:pPr marL="0" indent="0">
              <a:buNone/>
            </a:pPr>
            <a:r>
              <a:rPr lang="en-US" sz="3600" b="1" dirty="0"/>
              <a:t>Internal check samples may be an acceptable alternative when external PT / check samples are not commercially available or are determined to be unacceptable for your customers analytical requirements.</a:t>
            </a:r>
            <a:endParaRPr lang="en-US" sz="3600" dirty="0"/>
          </a:p>
        </p:txBody>
      </p:sp>
    </p:spTree>
    <p:extLst>
      <p:ext uri="{BB962C8B-B14F-4D97-AF65-F5344CB8AC3E}">
        <p14:creationId xmlns:p14="http://schemas.microsoft.com/office/powerpoint/2010/main" val="3711528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Internal Checks</a:t>
            </a:r>
          </a:p>
        </p:txBody>
      </p:sp>
      <p:sp>
        <p:nvSpPr>
          <p:cNvPr id="2" name="Content Placeholder 1"/>
          <p:cNvSpPr>
            <a:spLocks noGrp="1"/>
          </p:cNvSpPr>
          <p:nvPr>
            <p:ph type="body" sz="quarter" idx="10"/>
          </p:nvPr>
        </p:nvSpPr>
        <p:spPr>
          <a:xfrm>
            <a:off x="457200" y="1371600"/>
            <a:ext cx="8229600" cy="1015663"/>
          </a:xfrm>
        </p:spPr>
        <p:txBody>
          <a:bodyPr/>
          <a:lstStyle/>
          <a:p>
            <a:pPr marL="742950" indent="-514350">
              <a:buSzPct val="100000"/>
              <a:buFont typeface="+mj-lt"/>
              <a:buAutoNum type="arabicParenR"/>
            </a:pPr>
            <a:r>
              <a:rPr lang="en-US" sz="3000" b="1" dirty="0">
                <a:effectLst/>
              </a:rPr>
              <a:t>Use a CRM and/or internal quality control using secondary RM</a:t>
            </a:r>
          </a:p>
        </p:txBody>
      </p:sp>
    </p:spTree>
    <p:extLst>
      <p:ext uri="{BB962C8B-B14F-4D97-AF65-F5344CB8AC3E}">
        <p14:creationId xmlns:p14="http://schemas.microsoft.com/office/powerpoint/2010/main" val="21598138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Internal Checks</a:t>
            </a:r>
          </a:p>
        </p:txBody>
      </p:sp>
      <p:sp>
        <p:nvSpPr>
          <p:cNvPr id="2" name="Content Placeholder 1"/>
          <p:cNvSpPr>
            <a:spLocks noGrp="1"/>
          </p:cNvSpPr>
          <p:nvPr>
            <p:ph type="body" sz="quarter" idx="10"/>
          </p:nvPr>
        </p:nvSpPr>
        <p:spPr>
          <a:xfrm>
            <a:off x="457200" y="1371600"/>
            <a:ext cx="8229600" cy="3139321"/>
          </a:xfrm>
        </p:spPr>
        <p:txBody>
          <a:bodyPr/>
          <a:lstStyle/>
          <a:p>
            <a:pPr marL="742950" indent="-514350">
              <a:buSzPct val="100000"/>
              <a:buFont typeface="+mj-lt"/>
              <a:buAutoNum type="arabicParenR"/>
            </a:pPr>
            <a:r>
              <a:rPr lang="en-US" sz="3000" dirty="0">
                <a:solidFill>
                  <a:schemeClr val="bg1">
                    <a:lumMod val="85000"/>
                  </a:schemeClr>
                </a:solidFill>
                <a:effectLst/>
              </a:rPr>
              <a:t>Use a CRM and/or internal quality control using secondary RM</a:t>
            </a:r>
          </a:p>
          <a:p>
            <a:pPr marL="742950" indent="-514350">
              <a:buSzPct val="100000"/>
              <a:buFont typeface="+mj-lt"/>
              <a:buAutoNum type="arabicParenR"/>
            </a:pPr>
            <a:r>
              <a:rPr lang="en-US" sz="3000" b="1" dirty="0">
                <a:effectLst/>
              </a:rPr>
              <a:t>Participate in a round robin with other laboratories</a:t>
            </a:r>
          </a:p>
          <a:p>
            <a:pPr marL="742950" indent="-514350">
              <a:buSzPct val="100000"/>
              <a:buFont typeface="+mj-lt"/>
              <a:buAutoNum type="arabicParenR"/>
            </a:pPr>
            <a:endParaRPr lang="en-US" sz="3000" dirty="0">
              <a:effectLst/>
            </a:endParaRPr>
          </a:p>
          <a:p>
            <a:pPr marL="742950" indent="-514350">
              <a:buSzPct val="100000"/>
              <a:buFont typeface="+mj-lt"/>
              <a:buAutoNum type="arabicParenR"/>
            </a:pPr>
            <a:endParaRPr lang="en-US" sz="3000" dirty="0">
              <a:effectLst/>
            </a:endParaRPr>
          </a:p>
        </p:txBody>
      </p:sp>
    </p:spTree>
    <p:extLst>
      <p:ext uri="{BB962C8B-B14F-4D97-AF65-F5344CB8AC3E}">
        <p14:creationId xmlns:p14="http://schemas.microsoft.com/office/powerpoint/2010/main" val="39773570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Internal Checks</a:t>
            </a:r>
          </a:p>
        </p:txBody>
      </p:sp>
      <p:sp>
        <p:nvSpPr>
          <p:cNvPr id="2" name="Content Placeholder 1"/>
          <p:cNvSpPr>
            <a:spLocks noGrp="1"/>
          </p:cNvSpPr>
          <p:nvPr>
            <p:ph type="body" sz="quarter" idx="10"/>
          </p:nvPr>
        </p:nvSpPr>
        <p:spPr>
          <a:xfrm>
            <a:off x="457200" y="1371600"/>
            <a:ext cx="8229600" cy="3711785"/>
          </a:xfrm>
        </p:spPr>
        <p:txBody>
          <a:bodyPr/>
          <a:lstStyle/>
          <a:p>
            <a:pPr marL="742950" indent="-514350">
              <a:buSzPct val="100000"/>
              <a:buFont typeface="+mj-lt"/>
              <a:buAutoNum type="arabicParenR"/>
            </a:pPr>
            <a:r>
              <a:rPr lang="en-US" sz="3000" dirty="0">
                <a:solidFill>
                  <a:schemeClr val="bg1">
                    <a:lumMod val="85000"/>
                  </a:schemeClr>
                </a:solidFill>
              </a:rPr>
              <a:t>Use a CRM and/or internal quality control using secondary RM</a:t>
            </a:r>
          </a:p>
          <a:p>
            <a:pPr marL="742950" indent="-514350">
              <a:buSzPct val="100000"/>
              <a:buFont typeface="+mj-lt"/>
              <a:buAutoNum type="arabicParenR"/>
            </a:pPr>
            <a:r>
              <a:rPr lang="en-US" sz="3000" dirty="0">
                <a:solidFill>
                  <a:schemeClr val="bg1">
                    <a:lumMod val="85000"/>
                  </a:schemeClr>
                </a:solidFill>
                <a:effectLst/>
              </a:rPr>
              <a:t>Participate in a round robin with other laboratories</a:t>
            </a:r>
          </a:p>
          <a:p>
            <a:pPr marL="742950" indent="-514350">
              <a:buSzPct val="100000"/>
              <a:buFont typeface="+mj-lt"/>
              <a:buAutoNum type="arabicParenR"/>
            </a:pPr>
            <a:r>
              <a:rPr lang="en-US" sz="3000" b="1" dirty="0">
                <a:effectLst/>
              </a:rPr>
              <a:t>Perform a comparison with another method</a:t>
            </a:r>
          </a:p>
          <a:p>
            <a:pPr marL="742950" indent="-514350">
              <a:buSzPct val="100000"/>
              <a:buFont typeface="+mj-lt"/>
              <a:buAutoNum type="arabicParenR"/>
            </a:pPr>
            <a:endParaRPr lang="en-US" sz="3600" dirty="0">
              <a:effectLst/>
            </a:endParaRPr>
          </a:p>
        </p:txBody>
      </p:sp>
    </p:spTree>
    <p:extLst>
      <p:ext uri="{BB962C8B-B14F-4D97-AF65-F5344CB8AC3E}">
        <p14:creationId xmlns:p14="http://schemas.microsoft.com/office/powerpoint/2010/main" val="31710740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Internal Checks</a:t>
            </a:r>
          </a:p>
        </p:txBody>
      </p:sp>
      <p:sp>
        <p:nvSpPr>
          <p:cNvPr id="2" name="Content Placeholder 1"/>
          <p:cNvSpPr>
            <a:spLocks noGrp="1"/>
          </p:cNvSpPr>
          <p:nvPr>
            <p:ph type="body" sz="quarter" idx="10"/>
          </p:nvPr>
        </p:nvSpPr>
        <p:spPr>
          <a:xfrm>
            <a:off x="457200" y="1371600"/>
            <a:ext cx="8229600" cy="4358116"/>
          </a:xfrm>
        </p:spPr>
        <p:txBody>
          <a:bodyPr/>
          <a:lstStyle/>
          <a:p>
            <a:pPr marL="742950" indent="-514350">
              <a:buSzPct val="100000"/>
              <a:buFont typeface="+mj-lt"/>
              <a:buAutoNum type="arabicParenR"/>
            </a:pPr>
            <a:r>
              <a:rPr lang="en-US" sz="3000" dirty="0">
                <a:solidFill>
                  <a:schemeClr val="bg1">
                    <a:lumMod val="85000"/>
                  </a:schemeClr>
                </a:solidFill>
                <a:effectLst/>
              </a:rPr>
              <a:t>Use a CRM and/or internal quality control using secondary RM</a:t>
            </a:r>
          </a:p>
          <a:p>
            <a:pPr marL="742950" indent="-514350">
              <a:buSzPct val="100000"/>
              <a:buFont typeface="+mj-lt"/>
              <a:buAutoNum type="arabicParenR"/>
            </a:pPr>
            <a:r>
              <a:rPr lang="en-US" sz="3000" dirty="0">
                <a:solidFill>
                  <a:schemeClr val="bg1">
                    <a:lumMod val="85000"/>
                  </a:schemeClr>
                </a:solidFill>
                <a:effectLst/>
              </a:rPr>
              <a:t>Participate in a round robin with other laboratories</a:t>
            </a:r>
          </a:p>
          <a:p>
            <a:pPr marL="742950" indent="-514350">
              <a:buSzPct val="100000"/>
              <a:buFont typeface="+mj-lt"/>
              <a:buAutoNum type="arabicParenR"/>
            </a:pPr>
            <a:r>
              <a:rPr lang="en-US" sz="3000" dirty="0">
                <a:solidFill>
                  <a:schemeClr val="bg1">
                    <a:lumMod val="85000"/>
                  </a:schemeClr>
                </a:solidFill>
                <a:effectLst/>
              </a:rPr>
              <a:t>Perform a comparison with another method</a:t>
            </a:r>
          </a:p>
          <a:p>
            <a:pPr marL="742950" indent="-514350">
              <a:buSzPct val="100000"/>
              <a:buFont typeface="+mj-lt"/>
              <a:buAutoNum type="arabicParenR"/>
            </a:pPr>
            <a:r>
              <a:rPr lang="en-US" sz="3000" b="1" dirty="0"/>
              <a:t>Perform an inter-laboratory comparison</a:t>
            </a:r>
          </a:p>
          <a:p>
            <a:pPr marL="742950" indent="-514350">
              <a:buSzPct val="100000"/>
              <a:buFont typeface="+mj-lt"/>
              <a:buAutoNum type="arabicParenR"/>
            </a:pPr>
            <a:endParaRPr lang="en-US" sz="3000" dirty="0">
              <a:effectLst/>
            </a:endParaRPr>
          </a:p>
          <a:p>
            <a:pPr marL="742950" indent="-514350">
              <a:buSzPct val="100000"/>
              <a:buFont typeface="+mj-lt"/>
              <a:buAutoNum type="arabicParenR"/>
            </a:pPr>
            <a:endParaRPr lang="en-US" sz="3600" dirty="0">
              <a:effectLst/>
            </a:endParaRPr>
          </a:p>
        </p:txBody>
      </p:sp>
    </p:spTree>
    <p:extLst>
      <p:ext uri="{BB962C8B-B14F-4D97-AF65-F5344CB8AC3E}">
        <p14:creationId xmlns:p14="http://schemas.microsoft.com/office/powerpoint/2010/main" val="20917146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Inter-laboratory comparison</a:t>
            </a:r>
            <a:endParaRPr lang="en-US" dirty="0"/>
          </a:p>
        </p:txBody>
      </p:sp>
      <p:sp>
        <p:nvSpPr>
          <p:cNvPr id="3" name="Content Placeholder 2"/>
          <p:cNvSpPr>
            <a:spLocks noGrp="1"/>
          </p:cNvSpPr>
          <p:nvPr>
            <p:ph type="body" sz="quarter" idx="10"/>
          </p:nvPr>
        </p:nvSpPr>
        <p:spPr>
          <a:xfrm>
            <a:off x="457200" y="1371600"/>
            <a:ext cx="8229600" cy="4114800"/>
          </a:xfrm>
        </p:spPr>
        <p:txBody>
          <a:bodyPr>
            <a:normAutofit fontScale="25000" lnSpcReduction="20000"/>
          </a:bodyPr>
          <a:lstStyle/>
          <a:p>
            <a:pPr marL="0" indent="0">
              <a:buNone/>
            </a:pPr>
            <a:r>
              <a:rPr lang="en-US" sz="12800" dirty="0"/>
              <a:t>The organization, performance and evaluation of calibration/test results for the same or similar item by two or more laboratories in accordance with pre-determined conditions.*</a:t>
            </a:r>
          </a:p>
          <a:p>
            <a:pPr marL="0" indent="0">
              <a:buNone/>
            </a:pPr>
            <a:endParaRPr lang="en-US" sz="12800" dirty="0"/>
          </a:p>
          <a:p>
            <a:pPr marL="0" indent="0">
              <a:buNone/>
            </a:pPr>
            <a:endParaRPr lang="en-US" dirty="0"/>
          </a:p>
          <a:p>
            <a:pPr marL="0" indent="0">
              <a:buNone/>
            </a:pPr>
            <a:endParaRPr lang="en-US" dirty="0"/>
          </a:p>
          <a:p>
            <a:pPr marL="0" indent="0">
              <a:buNone/>
            </a:pPr>
            <a:r>
              <a:rPr lang="en-US" sz="9600" dirty="0"/>
              <a:t>*ANAB Guidance of Proficiency Testing/Inter-Laboratory Comparisons, June 17, 2015</a:t>
            </a:r>
          </a:p>
        </p:txBody>
      </p:sp>
    </p:spTree>
    <p:extLst>
      <p:ext uri="{BB962C8B-B14F-4D97-AF65-F5344CB8AC3E}">
        <p14:creationId xmlns:p14="http://schemas.microsoft.com/office/powerpoint/2010/main" val="28687403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Internal Checks</a:t>
            </a:r>
          </a:p>
        </p:txBody>
      </p:sp>
      <p:sp>
        <p:nvSpPr>
          <p:cNvPr id="2" name="Content Placeholder 1"/>
          <p:cNvSpPr>
            <a:spLocks noGrp="1"/>
          </p:cNvSpPr>
          <p:nvPr>
            <p:ph type="body" sz="quarter" idx="10"/>
          </p:nvPr>
        </p:nvSpPr>
        <p:spPr>
          <a:xfrm>
            <a:off x="457200" y="966520"/>
            <a:ext cx="8229600" cy="4912114"/>
          </a:xfrm>
        </p:spPr>
        <p:txBody>
          <a:bodyPr/>
          <a:lstStyle/>
          <a:p>
            <a:pPr marL="742950" indent="-514350">
              <a:buSzPct val="100000"/>
              <a:buFont typeface="+mj-lt"/>
              <a:buAutoNum type="arabicParenR"/>
            </a:pPr>
            <a:r>
              <a:rPr lang="en-US" sz="3000" dirty="0">
                <a:solidFill>
                  <a:schemeClr val="bg1">
                    <a:lumMod val="85000"/>
                  </a:schemeClr>
                </a:solidFill>
                <a:effectLst/>
              </a:rPr>
              <a:t>Use a CRM and/or internal quality control using secondary RM</a:t>
            </a:r>
          </a:p>
          <a:p>
            <a:pPr marL="742950" indent="-514350">
              <a:buSzPct val="100000"/>
              <a:buFont typeface="+mj-lt"/>
              <a:buAutoNum type="arabicParenR"/>
            </a:pPr>
            <a:r>
              <a:rPr lang="en-US" sz="3000" dirty="0">
                <a:solidFill>
                  <a:schemeClr val="bg1">
                    <a:lumMod val="85000"/>
                  </a:schemeClr>
                </a:solidFill>
                <a:effectLst/>
              </a:rPr>
              <a:t>Participate in a round robin with other laboratories</a:t>
            </a:r>
          </a:p>
          <a:p>
            <a:pPr marL="742950" indent="-514350">
              <a:buSzPct val="100000"/>
              <a:buFont typeface="+mj-lt"/>
              <a:buAutoNum type="arabicParenR"/>
            </a:pPr>
            <a:r>
              <a:rPr lang="en-US" sz="3000" dirty="0">
                <a:solidFill>
                  <a:schemeClr val="bg1">
                    <a:lumMod val="85000"/>
                  </a:schemeClr>
                </a:solidFill>
                <a:effectLst/>
              </a:rPr>
              <a:t>Perform a comparison with another method</a:t>
            </a:r>
          </a:p>
          <a:p>
            <a:pPr marL="742950" indent="-514350">
              <a:buSzPct val="100000"/>
              <a:buFont typeface="+mj-lt"/>
              <a:buAutoNum type="arabicParenR"/>
            </a:pPr>
            <a:r>
              <a:rPr lang="en-US" sz="3000" dirty="0">
                <a:solidFill>
                  <a:schemeClr val="bg1">
                    <a:lumMod val="85000"/>
                  </a:schemeClr>
                </a:solidFill>
              </a:rPr>
              <a:t>Perform an inter-laboratory comparison</a:t>
            </a:r>
          </a:p>
          <a:p>
            <a:pPr marL="742950" indent="-514350">
              <a:buSzPct val="100000"/>
              <a:buFont typeface="+mj-lt"/>
              <a:buAutoNum type="arabicParenR"/>
            </a:pPr>
            <a:r>
              <a:rPr lang="en-US" sz="3000" b="1" dirty="0"/>
              <a:t>Test previously run samples</a:t>
            </a:r>
          </a:p>
          <a:p>
            <a:pPr marL="742950" indent="-514350">
              <a:buSzPct val="100000"/>
              <a:buFont typeface="+mj-lt"/>
              <a:buAutoNum type="arabicParenR"/>
            </a:pPr>
            <a:endParaRPr lang="en-US" sz="3000" dirty="0">
              <a:effectLst/>
            </a:endParaRPr>
          </a:p>
          <a:p>
            <a:pPr marL="742950" indent="-514350">
              <a:buSzPct val="100000"/>
              <a:buFont typeface="+mj-lt"/>
              <a:buAutoNum type="arabicParenR"/>
            </a:pPr>
            <a:endParaRPr lang="en-US" sz="3600" dirty="0">
              <a:effectLst/>
            </a:endParaRPr>
          </a:p>
        </p:txBody>
      </p:sp>
    </p:spTree>
    <p:extLst>
      <p:ext uri="{BB962C8B-B14F-4D97-AF65-F5344CB8AC3E}">
        <p14:creationId xmlns:p14="http://schemas.microsoft.com/office/powerpoint/2010/main" val="12050082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609600"/>
          </a:xfrm>
        </p:spPr>
        <p:txBody>
          <a:bodyPr/>
          <a:lstStyle/>
          <a:p>
            <a:r>
              <a:rPr lang="en-US" dirty="0"/>
              <a:t>Internal Checks</a:t>
            </a:r>
          </a:p>
        </p:txBody>
      </p:sp>
      <p:sp>
        <p:nvSpPr>
          <p:cNvPr id="2" name="Content Placeholder 1"/>
          <p:cNvSpPr>
            <a:spLocks noGrp="1"/>
          </p:cNvSpPr>
          <p:nvPr>
            <p:ph type="body" sz="quarter" idx="10"/>
          </p:nvPr>
        </p:nvSpPr>
        <p:spPr>
          <a:xfrm>
            <a:off x="457200" y="762001"/>
            <a:ext cx="8229600" cy="5373779"/>
          </a:xfrm>
        </p:spPr>
        <p:txBody>
          <a:bodyPr/>
          <a:lstStyle/>
          <a:p>
            <a:pPr marL="742950" indent="-514350">
              <a:buSzPct val="100000"/>
              <a:buFont typeface="+mj-lt"/>
              <a:buAutoNum type="arabicParenR"/>
            </a:pPr>
            <a:r>
              <a:rPr lang="en-US" sz="3000" dirty="0">
                <a:solidFill>
                  <a:schemeClr val="bg1">
                    <a:lumMod val="85000"/>
                  </a:schemeClr>
                </a:solidFill>
                <a:effectLst/>
              </a:rPr>
              <a:t>Use a CRM and/or internal quality control using secondary RM</a:t>
            </a:r>
          </a:p>
          <a:p>
            <a:pPr marL="742950" indent="-514350">
              <a:buSzPct val="100000"/>
              <a:buFont typeface="+mj-lt"/>
              <a:buAutoNum type="arabicParenR"/>
            </a:pPr>
            <a:r>
              <a:rPr lang="en-US" sz="3000" dirty="0">
                <a:solidFill>
                  <a:schemeClr val="bg1">
                    <a:lumMod val="85000"/>
                  </a:schemeClr>
                </a:solidFill>
                <a:effectLst/>
              </a:rPr>
              <a:t>Participate in a round robin with other laboratories</a:t>
            </a:r>
          </a:p>
          <a:p>
            <a:pPr marL="742950" indent="-514350">
              <a:buSzPct val="100000"/>
              <a:buFont typeface="+mj-lt"/>
              <a:buAutoNum type="arabicParenR"/>
            </a:pPr>
            <a:r>
              <a:rPr lang="en-US" sz="3000" dirty="0">
                <a:solidFill>
                  <a:schemeClr val="bg1">
                    <a:lumMod val="85000"/>
                  </a:schemeClr>
                </a:solidFill>
                <a:effectLst/>
              </a:rPr>
              <a:t>Perform a comparison with another method</a:t>
            </a:r>
          </a:p>
          <a:p>
            <a:pPr marL="742950" indent="-514350">
              <a:buSzPct val="100000"/>
              <a:buFont typeface="+mj-lt"/>
              <a:buAutoNum type="arabicParenR"/>
            </a:pPr>
            <a:r>
              <a:rPr lang="en-US" sz="3000" dirty="0">
                <a:solidFill>
                  <a:schemeClr val="bg1">
                    <a:lumMod val="85000"/>
                  </a:schemeClr>
                </a:solidFill>
              </a:rPr>
              <a:t>Perform an inter-laboratory comparison</a:t>
            </a:r>
          </a:p>
          <a:p>
            <a:pPr marL="742950" indent="-514350">
              <a:buSzPct val="100000"/>
              <a:buFont typeface="+mj-lt"/>
              <a:buAutoNum type="arabicParenR"/>
            </a:pPr>
            <a:r>
              <a:rPr lang="en-US" sz="3000" b="1" dirty="0">
                <a:solidFill>
                  <a:schemeClr val="bg1">
                    <a:lumMod val="85000"/>
                  </a:schemeClr>
                </a:solidFill>
              </a:rPr>
              <a:t>Test previously run samples</a:t>
            </a:r>
          </a:p>
          <a:p>
            <a:pPr marL="742950" indent="-514350">
              <a:buSzPct val="100000"/>
              <a:buFont typeface="+mj-lt"/>
              <a:buAutoNum type="arabicParenR"/>
            </a:pPr>
            <a:r>
              <a:rPr lang="en-US" sz="3000" b="1" dirty="0"/>
              <a:t>Correlation of results for different characteristics of an item</a:t>
            </a:r>
            <a:endParaRPr lang="en-US" sz="3000" dirty="0">
              <a:effectLst/>
            </a:endParaRPr>
          </a:p>
          <a:p>
            <a:pPr marL="742950" indent="-514350">
              <a:buSzPct val="100000"/>
              <a:buFont typeface="+mj-lt"/>
              <a:buAutoNum type="arabicParenR"/>
            </a:pPr>
            <a:endParaRPr lang="en-US" sz="3600" dirty="0">
              <a:effectLst/>
            </a:endParaRPr>
          </a:p>
        </p:txBody>
      </p:sp>
    </p:spTree>
    <p:extLst>
      <p:ext uri="{BB962C8B-B14F-4D97-AF65-F5344CB8AC3E}">
        <p14:creationId xmlns:p14="http://schemas.microsoft.com/office/powerpoint/2010/main" val="2534152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a:ln w="1905"/>
                <a:effectLst>
                  <a:innerShdw blurRad="69850" dist="43180" dir="5400000">
                    <a:srgbClr val="000000">
                      <a:alpha val="65000"/>
                    </a:srgbClr>
                  </a:innerShdw>
                </a:effectLst>
                <a:latin typeface="+mj-lt"/>
                <a:ea typeface="+mn-ea"/>
                <a:cs typeface="+mn-cs"/>
              </a:rPr>
              <a:t>Abbreviations and Acronyms</a:t>
            </a:r>
          </a:p>
        </p:txBody>
      </p:sp>
      <p:sp>
        <p:nvSpPr>
          <p:cNvPr id="3" name="Content Placeholder 2"/>
          <p:cNvSpPr>
            <a:spLocks noGrp="1"/>
          </p:cNvSpPr>
          <p:nvPr>
            <p:ph type="body" sz="quarter" idx="10"/>
          </p:nvPr>
        </p:nvSpPr>
        <p:spPr>
          <a:xfrm>
            <a:off x="457200" y="1371600"/>
            <a:ext cx="8229600" cy="4191000"/>
          </a:xfrm>
        </p:spPr>
        <p:txBody>
          <a:bodyPr>
            <a:normAutofit/>
          </a:bodyPr>
          <a:lstStyle/>
          <a:p>
            <a:r>
              <a:rPr lang="en-US" b="1" dirty="0">
                <a:effectLst/>
              </a:rPr>
              <a:t>PDP</a:t>
            </a:r>
            <a:r>
              <a:rPr lang="en-US" dirty="0">
                <a:effectLst/>
              </a:rPr>
              <a:t>-Pesticide Data Program</a:t>
            </a:r>
          </a:p>
          <a:p>
            <a:r>
              <a:rPr lang="en-US" b="1" dirty="0"/>
              <a:t>EPA</a:t>
            </a:r>
            <a:r>
              <a:rPr lang="en-US" dirty="0"/>
              <a:t>-Environmental Protection Agency</a:t>
            </a:r>
          </a:p>
          <a:p>
            <a:r>
              <a:rPr lang="en-US" b="1" dirty="0"/>
              <a:t>ppb</a:t>
            </a:r>
            <a:r>
              <a:rPr lang="en-US" dirty="0"/>
              <a:t>-parts per billion</a:t>
            </a:r>
          </a:p>
          <a:p>
            <a:r>
              <a:rPr lang="en-US" b="1" dirty="0"/>
              <a:t>ppm</a:t>
            </a:r>
            <a:r>
              <a:rPr lang="en-US" dirty="0"/>
              <a:t>-parts per million</a:t>
            </a:r>
          </a:p>
        </p:txBody>
      </p:sp>
    </p:spTree>
    <p:extLst>
      <p:ext uri="{BB962C8B-B14F-4D97-AF65-F5344CB8AC3E}">
        <p14:creationId xmlns:p14="http://schemas.microsoft.com/office/powerpoint/2010/main" val="28808456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0"/>
          </p:nvPr>
        </p:nvSpPr>
        <p:spPr>
          <a:xfrm>
            <a:off x="457200" y="304800"/>
            <a:ext cx="8229600" cy="5816977"/>
          </a:xfrm>
        </p:spPr>
        <p:txBody>
          <a:bodyPr/>
          <a:lstStyle/>
          <a:p>
            <a:pPr marL="742950" indent="-514350">
              <a:buSzPct val="100000"/>
              <a:buFont typeface="+mj-lt"/>
              <a:buAutoNum type="arabicParenR"/>
            </a:pPr>
            <a:r>
              <a:rPr lang="en-US" sz="3000" dirty="0">
                <a:solidFill>
                  <a:schemeClr val="bg1">
                    <a:lumMod val="85000"/>
                  </a:schemeClr>
                </a:solidFill>
                <a:effectLst/>
              </a:rPr>
              <a:t>Use a CRM and/or internal quality control using secondary RM</a:t>
            </a:r>
          </a:p>
          <a:p>
            <a:pPr marL="742950" indent="-514350">
              <a:buSzPct val="100000"/>
              <a:buFont typeface="+mj-lt"/>
              <a:buAutoNum type="arabicParenR"/>
            </a:pPr>
            <a:r>
              <a:rPr lang="en-US" sz="3000" dirty="0">
                <a:solidFill>
                  <a:schemeClr val="bg1">
                    <a:lumMod val="85000"/>
                  </a:schemeClr>
                </a:solidFill>
                <a:effectLst/>
              </a:rPr>
              <a:t>Participate in a round robin.</a:t>
            </a:r>
          </a:p>
          <a:p>
            <a:pPr marL="742950" indent="-514350">
              <a:buSzPct val="100000"/>
              <a:buFont typeface="+mj-lt"/>
              <a:buAutoNum type="arabicParenR"/>
            </a:pPr>
            <a:r>
              <a:rPr lang="en-US" sz="3000" dirty="0">
                <a:solidFill>
                  <a:schemeClr val="bg1">
                    <a:lumMod val="85000"/>
                  </a:schemeClr>
                </a:solidFill>
                <a:effectLst/>
              </a:rPr>
              <a:t>Perform a comparison with another method.</a:t>
            </a:r>
          </a:p>
          <a:p>
            <a:pPr marL="742950" indent="-514350">
              <a:buSzPct val="100000"/>
              <a:buFont typeface="+mj-lt"/>
              <a:buAutoNum type="arabicParenR"/>
            </a:pPr>
            <a:r>
              <a:rPr lang="en-US" sz="3000" dirty="0">
                <a:solidFill>
                  <a:schemeClr val="bg1">
                    <a:lumMod val="85000"/>
                  </a:schemeClr>
                </a:solidFill>
                <a:effectLst/>
              </a:rPr>
              <a:t>Perform an inter-laboratory comparison.</a:t>
            </a:r>
          </a:p>
          <a:p>
            <a:pPr marL="742950" indent="-514350">
              <a:buSzPct val="100000"/>
              <a:buFont typeface="+mj-lt"/>
              <a:buAutoNum type="arabicParenR"/>
            </a:pPr>
            <a:r>
              <a:rPr lang="en-US" sz="3000" dirty="0">
                <a:solidFill>
                  <a:schemeClr val="bg1">
                    <a:lumMod val="85000"/>
                  </a:schemeClr>
                </a:solidFill>
              </a:rPr>
              <a:t>Test previously run samples.</a:t>
            </a:r>
          </a:p>
          <a:p>
            <a:pPr marL="742950" indent="-514350">
              <a:buSzPct val="100000"/>
              <a:buFont typeface="+mj-lt"/>
              <a:buAutoNum type="arabicParenR"/>
            </a:pPr>
            <a:r>
              <a:rPr lang="en-US" sz="3000" dirty="0">
                <a:solidFill>
                  <a:schemeClr val="bg1">
                    <a:lumMod val="85000"/>
                  </a:schemeClr>
                </a:solidFill>
              </a:rPr>
              <a:t>Correlation of results for different characteristics of an item.</a:t>
            </a:r>
            <a:endParaRPr lang="en-US" sz="3000" dirty="0">
              <a:solidFill>
                <a:schemeClr val="bg1">
                  <a:lumMod val="85000"/>
                </a:schemeClr>
              </a:solidFill>
              <a:effectLst/>
            </a:endParaRPr>
          </a:p>
          <a:p>
            <a:pPr marL="742950" indent="-514350">
              <a:buSzPct val="100000"/>
              <a:buFont typeface="+mj-lt"/>
              <a:buAutoNum type="arabicParenR"/>
            </a:pPr>
            <a:r>
              <a:rPr lang="en-US" sz="3000" b="1" dirty="0"/>
              <a:t>Internal Check Samples</a:t>
            </a:r>
          </a:p>
          <a:p>
            <a:pPr marL="742950" indent="-514350">
              <a:buSzPct val="100000"/>
              <a:buFont typeface="+mj-lt"/>
              <a:buAutoNum type="arabicParenR"/>
            </a:pPr>
            <a:endParaRPr lang="en-US" sz="3000" dirty="0">
              <a:effectLst/>
            </a:endParaRPr>
          </a:p>
        </p:txBody>
      </p:sp>
    </p:spTree>
    <p:extLst>
      <p:ext uri="{BB962C8B-B14F-4D97-AF65-F5344CB8AC3E}">
        <p14:creationId xmlns:p14="http://schemas.microsoft.com/office/powerpoint/2010/main" val="29137062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0164"/>
          </a:xfrm>
        </p:spPr>
        <p:txBody>
          <a:bodyPr/>
          <a:lstStyle/>
          <a:p>
            <a:r>
              <a:rPr lang="en-US" sz="3600" dirty="0"/>
              <a:t>Pesticide Data Program (PDP) example</a:t>
            </a:r>
          </a:p>
        </p:txBody>
      </p:sp>
      <p:sp>
        <p:nvSpPr>
          <p:cNvPr id="3" name="Text Placeholder 2"/>
          <p:cNvSpPr>
            <a:spLocks noGrp="1"/>
          </p:cNvSpPr>
          <p:nvPr>
            <p:ph type="body" sz="quarter" idx="10"/>
          </p:nvPr>
        </p:nvSpPr>
        <p:spPr>
          <a:xfrm>
            <a:off x="381000" y="955634"/>
            <a:ext cx="8229600" cy="5669244"/>
          </a:xfrm>
        </p:spPr>
        <p:txBody>
          <a:bodyPr/>
          <a:lstStyle/>
          <a:p>
            <a:r>
              <a:rPr lang="en-US" sz="2800" dirty="0"/>
              <a:t>As part of the USDA Pesticide Data Program (PDP), Colorado, New York and Montana analyzed groundwater and surface water samples. These laboratories were required to become accredited. </a:t>
            </a:r>
          </a:p>
          <a:p>
            <a:r>
              <a:rPr lang="en-US" sz="2800" dirty="0"/>
              <a:t>In addition, Minnesota has an extensive ground water and surface water program for monitoring pesticides. Over 2,000 ground water and surface water samples were analyzed in Fiscal Year 2014. The list is unique to this state.</a:t>
            </a:r>
          </a:p>
          <a:p>
            <a:endParaRPr lang="en-US" dirty="0"/>
          </a:p>
          <a:p>
            <a:endParaRPr lang="en-US" dirty="0"/>
          </a:p>
        </p:txBody>
      </p:sp>
    </p:spTree>
    <p:extLst>
      <p:ext uri="{BB962C8B-B14F-4D97-AF65-F5344CB8AC3E}">
        <p14:creationId xmlns:p14="http://schemas.microsoft.com/office/powerpoint/2010/main" val="11089194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PDP example continued</a:t>
            </a:r>
          </a:p>
        </p:txBody>
      </p:sp>
      <p:sp>
        <p:nvSpPr>
          <p:cNvPr id="3" name="Text Placeholder 2"/>
          <p:cNvSpPr>
            <a:spLocks noGrp="1"/>
          </p:cNvSpPr>
          <p:nvPr>
            <p:ph type="body" sz="quarter" idx="10"/>
          </p:nvPr>
        </p:nvSpPr>
        <p:spPr>
          <a:xfrm>
            <a:off x="457200" y="896626"/>
            <a:ext cx="8229600" cy="5595378"/>
          </a:xfrm>
        </p:spPr>
        <p:txBody>
          <a:bodyPr/>
          <a:lstStyle/>
          <a:p>
            <a:r>
              <a:rPr lang="en-US" sz="2800" dirty="0"/>
              <a:t>The pesticides list is not the “common” EPA list for drinking water or wastewater; there were no commercial PTs that adequately covered the MN list.</a:t>
            </a:r>
          </a:p>
          <a:p>
            <a:r>
              <a:rPr lang="en-US" sz="2800" dirty="0"/>
              <a:t>PDP provided the water laboratories in their program two specialty PTs made for them by Ultra Scientific.</a:t>
            </a:r>
          </a:p>
          <a:p>
            <a:r>
              <a:rPr lang="en-US" sz="2800" dirty="0"/>
              <a:t>PDP experienced large budget cuts and discontinued the water analysis for its programs. The PTs ended but the MN laboratory’s accreditation did not.</a:t>
            </a:r>
          </a:p>
          <a:p>
            <a:endParaRPr lang="en-US" dirty="0"/>
          </a:p>
        </p:txBody>
      </p:sp>
    </p:spTree>
    <p:extLst>
      <p:ext uri="{BB962C8B-B14F-4D97-AF65-F5344CB8AC3E}">
        <p14:creationId xmlns:p14="http://schemas.microsoft.com/office/powerpoint/2010/main" val="15831925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61720"/>
          </a:xfrm>
        </p:spPr>
        <p:txBody>
          <a:bodyPr/>
          <a:lstStyle/>
          <a:p>
            <a:r>
              <a:rPr lang="en-US" dirty="0"/>
              <a:t>PDP example continues</a:t>
            </a:r>
          </a:p>
        </p:txBody>
      </p:sp>
      <p:sp>
        <p:nvSpPr>
          <p:cNvPr id="3" name="Text Placeholder 2"/>
          <p:cNvSpPr>
            <a:spLocks noGrp="1"/>
          </p:cNvSpPr>
          <p:nvPr>
            <p:ph type="body" sz="quarter" idx="10"/>
          </p:nvPr>
        </p:nvSpPr>
        <p:spPr>
          <a:xfrm>
            <a:off x="304800" y="914400"/>
            <a:ext cx="8229600" cy="5632311"/>
          </a:xfrm>
        </p:spPr>
        <p:txBody>
          <a:bodyPr/>
          <a:lstStyle/>
          <a:p>
            <a:r>
              <a:rPr lang="en-US" sz="2400" dirty="0"/>
              <a:t>The laboratory tried a couple commercial PTs but those were quickly deemed unacceptable. We look at parts per trillion and many of the commercial are ppb/ppm. Additionally the compound lists did not adequately cover our lists.</a:t>
            </a:r>
          </a:p>
          <a:p>
            <a:r>
              <a:rPr lang="en-US" sz="2400" dirty="0"/>
              <a:t>The laboratory went back to Ultra and now have 2 to 3 specialty mixes made each year covering each class of compounds. (expensive but meets their customers needs). They cannot cover all of the analytes in the mixes. Their AB accepts using class of compound. </a:t>
            </a:r>
          </a:p>
          <a:p>
            <a:r>
              <a:rPr lang="en-US" sz="2400" dirty="0"/>
              <a:t>The laboratory also reviews internal matrix spike recovery data especially for compounds that Ultra is not able to add to a mix because of stability issues.</a:t>
            </a:r>
          </a:p>
          <a:p>
            <a:endParaRPr lang="en-US" dirty="0"/>
          </a:p>
        </p:txBody>
      </p:sp>
    </p:spTree>
    <p:extLst>
      <p:ext uri="{BB962C8B-B14F-4D97-AF65-F5344CB8AC3E}">
        <p14:creationId xmlns:p14="http://schemas.microsoft.com/office/powerpoint/2010/main" val="9840808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24249" y="228600"/>
            <a:ext cx="8229600" cy="661720"/>
          </a:xfrm>
        </p:spPr>
        <p:txBody>
          <a:bodyPr>
            <a:normAutofit/>
          </a:bodyPr>
          <a:lstStyle/>
          <a:p>
            <a:r>
              <a:rPr lang="en-US" b="1" dirty="0"/>
              <a:t>Internal Check Sample</a:t>
            </a:r>
          </a:p>
        </p:txBody>
      </p:sp>
      <p:sp>
        <p:nvSpPr>
          <p:cNvPr id="4" name="Content Placeholder 3"/>
          <p:cNvSpPr>
            <a:spLocks noGrp="1"/>
          </p:cNvSpPr>
          <p:nvPr>
            <p:ph type="body" sz="quarter" idx="10"/>
          </p:nvPr>
        </p:nvSpPr>
        <p:spPr>
          <a:xfrm>
            <a:off x="424249" y="1219200"/>
            <a:ext cx="8229600" cy="4610493"/>
          </a:xfrm>
        </p:spPr>
        <p:txBody>
          <a:bodyPr/>
          <a:lstStyle/>
          <a:p>
            <a:r>
              <a:rPr lang="en-US" dirty="0"/>
              <a:t>Here are some examples of approaches that can be taken:</a:t>
            </a:r>
          </a:p>
          <a:p>
            <a:pPr lvl="1"/>
            <a:r>
              <a:rPr lang="en-US" dirty="0"/>
              <a:t>Find a matrix with the analyte</a:t>
            </a:r>
          </a:p>
          <a:p>
            <a:pPr lvl="1"/>
            <a:r>
              <a:rPr lang="en-US" dirty="0"/>
              <a:t>Develop in-house using CRM/RM</a:t>
            </a:r>
          </a:p>
          <a:p>
            <a:pPr lvl="1"/>
            <a:r>
              <a:rPr lang="en-US" dirty="0"/>
              <a:t>Work with a CRM/RM company</a:t>
            </a:r>
          </a:p>
          <a:p>
            <a:pPr lvl="1"/>
            <a:r>
              <a:rPr lang="en-US" dirty="0"/>
              <a:t>Have another laboratory make it </a:t>
            </a:r>
          </a:p>
          <a:p>
            <a:pPr lvl="1"/>
            <a:r>
              <a:rPr lang="en-US" dirty="0"/>
              <a:t>Use a previously analyzed sample</a:t>
            </a:r>
          </a:p>
          <a:p>
            <a:pPr lvl="1"/>
            <a:r>
              <a:rPr lang="en-US" dirty="0"/>
              <a:t>Compare results for different characteristics of the sample</a:t>
            </a:r>
          </a:p>
        </p:txBody>
      </p:sp>
    </p:spTree>
    <p:extLst>
      <p:ext uri="{BB962C8B-B14F-4D97-AF65-F5344CB8AC3E}">
        <p14:creationId xmlns:p14="http://schemas.microsoft.com/office/powerpoint/2010/main" val="13402982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Re-Purpose PT/Check Samples</a:t>
            </a:r>
          </a:p>
        </p:txBody>
      </p:sp>
      <p:sp>
        <p:nvSpPr>
          <p:cNvPr id="3" name="Content Placeholder 2"/>
          <p:cNvSpPr>
            <a:spLocks noGrp="1"/>
          </p:cNvSpPr>
          <p:nvPr>
            <p:ph type="body" sz="quarter" idx="10"/>
          </p:nvPr>
        </p:nvSpPr>
        <p:spPr>
          <a:xfrm>
            <a:off x="457200" y="1371600"/>
            <a:ext cx="8458200" cy="3810000"/>
          </a:xfrm>
        </p:spPr>
        <p:txBody>
          <a:bodyPr/>
          <a:lstStyle/>
          <a:p>
            <a:pPr marL="514350" indent="-514350">
              <a:spcBef>
                <a:spcPts val="600"/>
              </a:spcBef>
              <a:spcAft>
                <a:spcPts val="600"/>
              </a:spcAft>
              <a:buSzPct val="100000"/>
              <a:buFont typeface="+mj-lt"/>
              <a:buAutoNum type="alphaLcParenR"/>
            </a:pPr>
            <a:r>
              <a:rPr lang="en-US" dirty="0">
                <a:effectLst/>
              </a:rPr>
              <a:t>Use as a laboratory control sample (LCS).</a:t>
            </a:r>
          </a:p>
          <a:p>
            <a:pPr marL="514350" indent="-514350">
              <a:spcBef>
                <a:spcPts val="600"/>
              </a:spcBef>
              <a:spcAft>
                <a:spcPts val="600"/>
              </a:spcAft>
              <a:buSzPct val="100000"/>
              <a:buFont typeface="+mj-lt"/>
              <a:buAutoNum type="alphaLcParenR"/>
            </a:pPr>
            <a:r>
              <a:rPr lang="en-US" dirty="0">
                <a:effectLst/>
              </a:rPr>
              <a:t>Use for testing competency of analytical staff.</a:t>
            </a:r>
          </a:p>
          <a:p>
            <a:pPr marL="514350" indent="-514350">
              <a:spcBef>
                <a:spcPts val="600"/>
              </a:spcBef>
              <a:spcAft>
                <a:spcPts val="600"/>
              </a:spcAft>
              <a:buSzPct val="100000"/>
              <a:buFont typeface="+mj-lt"/>
              <a:buAutoNum type="alphaLcParenR"/>
            </a:pPr>
            <a:r>
              <a:rPr lang="en-US" dirty="0">
                <a:effectLst/>
              </a:rPr>
              <a:t>Use for verification/validation of methods.</a:t>
            </a:r>
          </a:p>
        </p:txBody>
      </p:sp>
    </p:spTree>
    <p:extLst>
      <p:ext uri="{BB962C8B-B14F-4D97-AF65-F5344CB8AC3E}">
        <p14:creationId xmlns:p14="http://schemas.microsoft.com/office/powerpoint/2010/main" val="25312060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61720"/>
          </a:xfrm>
        </p:spPr>
        <p:txBody>
          <a:bodyPr/>
          <a:lstStyle/>
          <a:p>
            <a:r>
              <a:rPr lang="en-US" dirty="0"/>
              <a:t>References</a:t>
            </a:r>
          </a:p>
        </p:txBody>
      </p:sp>
      <p:sp>
        <p:nvSpPr>
          <p:cNvPr id="3" name="Text Placeholder 2"/>
          <p:cNvSpPr>
            <a:spLocks noGrp="1"/>
          </p:cNvSpPr>
          <p:nvPr>
            <p:ph type="body" sz="quarter" idx="10"/>
          </p:nvPr>
        </p:nvSpPr>
        <p:spPr>
          <a:xfrm>
            <a:off x="228600" y="950191"/>
            <a:ext cx="8610600" cy="5410712"/>
          </a:xfrm>
        </p:spPr>
        <p:txBody>
          <a:bodyPr/>
          <a:lstStyle/>
          <a:p>
            <a:r>
              <a:rPr lang="en-US" sz="2400" dirty="0"/>
              <a:t>ISO/IEC 17025:2005</a:t>
            </a:r>
          </a:p>
          <a:p>
            <a:pPr lvl="1"/>
            <a:r>
              <a:rPr lang="en-US" sz="2400" dirty="0">
                <a:hlinkClick r:id="rId3"/>
              </a:rPr>
              <a:t>https://www.iso.org/standard/39883.html</a:t>
            </a:r>
            <a:endParaRPr lang="en-US" sz="2400" dirty="0"/>
          </a:p>
          <a:p>
            <a:r>
              <a:rPr lang="en-US" sz="2400" dirty="0"/>
              <a:t>AB websites for their policies on proficiency testing</a:t>
            </a:r>
          </a:p>
          <a:p>
            <a:r>
              <a:rPr lang="en-US" sz="2400" dirty="0" err="1"/>
              <a:t>Eurachem</a:t>
            </a:r>
            <a:r>
              <a:rPr lang="en-US" sz="2400" dirty="0"/>
              <a:t>: “The Fitness for Purpose of Analytical Methods, A Laboratory Guide to Method Validation and Related Topics” </a:t>
            </a:r>
          </a:p>
          <a:p>
            <a:pPr lvl="1"/>
            <a:r>
              <a:rPr lang="en-US" sz="2400" dirty="0">
                <a:hlinkClick r:id="rId4"/>
              </a:rPr>
              <a:t>https://www.eurachem.org/index.php/publications/guides/mv</a:t>
            </a:r>
            <a:endParaRPr lang="en-US" sz="2400" dirty="0"/>
          </a:p>
          <a:p>
            <a:r>
              <a:rPr lang="en-US" sz="2400" dirty="0"/>
              <a:t>AOAC: “How to Meet ISO 17025 Requirements for Method Verification” </a:t>
            </a:r>
          </a:p>
          <a:p>
            <a:pPr lvl="1"/>
            <a:r>
              <a:rPr lang="en-US" sz="2400" dirty="0">
                <a:hlinkClick r:id="rId5"/>
              </a:rPr>
              <a:t>http://aoac.org/aoac_prod_imis/AOAC_Docs/LPTP/alacc_guide_2008.pdf</a:t>
            </a:r>
            <a:endParaRPr lang="en-US" sz="2400" dirty="0"/>
          </a:p>
          <a:p>
            <a:pPr lvl="1"/>
            <a:endParaRPr lang="en-US" sz="2400" dirty="0"/>
          </a:p>
        </p:txBody>
      </p:sp>
    </p:spTree>
    <p:extLst>
      <p:ext uri="{BB962C8B-B14F-4D97-AF65-F5344CB8AC3E}">
        <p14:creationId xmlns:p14="http://schemas.microsoft.com/office/powerpoint/2010/main" val="4254880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Abbreviations and Acronyms</a:t>
            </a:r>
          </a:p>
        </p:txBody>
      </p:sp>
      <p:sp>
        <p:nvSpPr>
          <p:cNvPr id="3" name="Text Placeholder 2"/>
          <p:cNvSpPr>
            <a:spLocks noGrp="1"/>
          </p:cNvSpPr>
          <p:nvPr>
            <p:ph type="body" sz="quarter" idx="10"/>
          </p:nvPr>
        </p:nvSpPr>
        <p:spPr>
          <a:xfrm>
            <a:off x="457200" y="1371600"/>
            <a:ext cx="8229600" cy="4081117"/>
          </a:xfrm>
        </p:spPr>
        <p:txBody>
          <a:bodyPr/>
          <a:lstStyle/>
          <a:p>
            <a:pPr lvl="1">
              <a:buFont typeface="Arial" panose="020B0604020202020204" pitchFamily="34" charset="0"/>
              <a:buChar char="•"/>
            </a:pPr>
            <a:endParaRPr lang="en-US" sz="2400" dirty="0"/>
          </a:p>
          <a:p>
            <a:pPr marL="457200" lvl="1" indent="0">
              <a:buNone/>
            </a:pPr>
            <a:r>
              <a:rPr lang="en-US" sz="2400" b="1" dirty="0"/>
              <a:t>Accrediting Bodies:</a:t>
            </a:r>
          </a:p>
          <a:p>
            <a:pPr lvl="1">
              <a:buFont typeface="Arial" panose="020B0604020202020204" pitchFamily="34" charset="0"/>
              <a:buChar char="•"/>
            </a:pPr>
            <a:r>
              <a:rPr lang="en-US" sz="2400" b="1" dirty="0"/>
              <a:t>A2LA</a:t>
            </a:r>
            <a:r>
              <a:rPr lang="en-US" sz="2400" dirty="0"/>
              <a:t>-American Association for Laboratory Accreditation</a:t>
            </a:r>
          </a:p>
          <a:p>
            <a:pPr lvl="1">
              <a:buFont typeface="Arial" panose="020B0604020202020204" pitchFamily="34" charset="0"/>
              <a:buChar char="•"/>
            </a:pPr>
            <a:r>
              <a:rPr lang="en-US" sz="2400" b="1" dirty="0"/>
              <a:t>AIHA</a:t>
            </a:r>
            <a:r>
              <a:rPr lang="en-US" sz="2400" dirty="0"/>
              <a:t>-American Industrial Hygiene Association</a:t>
            </a:r>
          </a:p>
          <a:p>
            <a:pPr lvl="1">
              <a:buFont typeface="Arial" panose="020B0604020202020204" pitchFamily="34" charset="0"/>
              <a:buChar char="•"/>
            </a:pPr>
            <a:r>
              <a:rPr lang="en-US" sz="2400" b="1" dirty="0"/>
              <a:t>ANAB</a:t>
            </a:r>
            <a:r>
              <a:rPr lang="en-US" sz="2400" dirty="0"/>
              <a:t>-ANSI-ASQ National Accreditation Board </a:t>
            </a:r>
          </a:p>
          <a:p>
            <a:pPr lvl="1">
              <a:buFont typeface="Arial" panose="020B0604020202020204" pitchFamily="34" charset="0"/>
              <a:buChar char="•"/>
            </a:pPr>
            <a:r>
              <a:rPr lang="en-US" sz="2400" b="1" dirty="0"/>
              <a:t>PJLA</a:t>
            </a:r>
            <a:r>
              <a:rPr lang="en-US" sz="2400" dirty="0"/>
              <a:t>-Perry Johnson Laboratory Accreditation</a:t>
            </a:r>
          </a:p>
          <a:p>
            <a:pPr lvl="1">
              <a:buFont typeface="Arial" panose="020B0604020202020204" pitchFamily="34" charset="0"/>
              <a:buChar char="•"/>
            </a:pPr>
            <a:r>
              <a:rPr lang="en-US" sz="2400" b="1" dirty="0"/>
              <a:t>IAS</a:t>
            </a:r>
            <a:r>
              <a:rPr lang="en-US" sz="2400" dirty="0"/>
              <a:t>-International Accreditation Service</a:t>
            </a:r>
          </a:p>
          <a:p>
            <a:endParaRPr lang="en-US" dirty="0"/>
          </a:p>
        </p:txBody>
      </p:sp>
    </p:spTree>
    <p:extLst>
      <p:ext uri="{BB962C8B-B14F-4D97-AF65-F5344CB8AC3E}">
        <p14:creationId xmlns:p14="http://schemas.microsoft.com/office/powerpoint/2010/main" val="1584378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77163"/>
          </a:xfrm>
        </p:spPr>
        <p:txBody>
          <a:bodyPr/>
          <a:lstStyle/>
          <a:p>
            <a:r>
              <a:rPr lang="en-US" sz="5400" b="1" dirty="0">
                <a:ln w="1905"/>
                <a:effectLst>
                  <a:innerShdw blurRad="69850" dist="43180" dir="5400000">
                    <a:srgbClr val="000000">
                      <a:alpha val="65000"/>
                    </a:srgbClr>
                  </a:innerShdw>
                </a:effectLst>
                <a:latin typeface="+mn-lt"/>
                <a:ea typeface="+mn-ea"/>
                <a:cs typeface="+mn-cs"/>
              </a:rPr>
              <a:t>What ISO/IEC 17025 says</a:t>
            </a:r>
          </a:p>
        </p:txBody>
      </p:sp>
      <p:sp>
        <p:nvSpPr>
          <p:cNvPr id="3" name="Content Placeholder 2"/>
          <p:cNvSpPr>
            <a:spLocks noGrp="1"/>
          </p:cNvSpPr>
          <p:nvPr>
            <p:ph type="body" sz="quarter" idx="10"/>
          </p:nvPr>
        </p:nvSpPr>
        <p:spPr>
          <a:xfrm>
            <a:off x="457200" y="1371600"/>
            <a:ext cx="8229600" cy="4191000"/>
          </a:xfrm>
        </p:spPr>
        <p:txBody>
          <a:bodyPr>
            <a:normAutofit fontScale="85000" lnSpcReduction="10000"/>
          </a:bodyPr>
          <a:lstStyle/>
          <a:p>
            <a:pPr marL="0" indent="0">
              <a:buNone/>
            </a:pPr>
            <a:r>
              <a:rPr lang="en-US" b="1" dirty="0"/>
              <a:t>Section 5.9 </a:t>
            </a:r>
            <a:r>
              <a:rPr lang="en-US" b="1" i="1" dirty="0"/>
              <a:t>Ensuring the Quality of Test and Calibration Results</a:t>
            </a:r>
          </a:p>
          <a:p>
            <a:pPr marL="0" indent="0">
              <a:buNone/>
            </a:pPr>
            <a:r>
              <a:rPr lang="en-US" dirty="0">
                <a:effectLst/>
              </a:rPr>
              <a:t>5.9.1 The laboratory shall have</a:t>
            </a:r>
            <a:r>
              <a:rPr lang="en-US" i="1" dirty="0">
                <a:effectLst/>
              </a:rPr>
              <a:t> quality control procedures for monitoring the validity </a:t>
            </a:r>
            <a:r>
              <a:rPr lang="en-US" dirty="0">
                <a:effectLst/>
              </a:rPr>
              <a:t>of tests and calibrations undertaken. The resulting data shall be recorded in such a way that trends are detectable and, where practicable, statistical techniques shall be applied to the reviewing of the results. This monitoring shall be planned and reviewed and may include, but not be limited to, the following:</a:t>
            </a:r>
          </a:p>
        </p:txBody>
      </p:sp>
    </p:spTree>
    <p:extLst>
      <p:ext uri="{BB962C8B-B14F-4D97-AF65-F5344CB8AC3E}">
        <p14:creationId xmlns:p14="http://schemas.microsoft.com/office/powerpoint/2010/main" val="954532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ISO/IEC 17025 section 5.9</a:t>
            </a:r>
          </a:p>
        </p:txBody>
      </p:sp>
      <p:sp>
        <p:nvSpPr>
          <p:cNvPr id="3" name="Text Placeholder 2"/>
          <p:cNvSpPr>
            <a:spLocks noGrp="1"/>
          </p:cNvSpPr>
          <p:nvPr>
            <p:ph type="body" sz="quarter" idx="10"/>
          </p:nvPr>
        </p:nvSpPr>
        <p:spPr>
          <a:xfrm>
            <a:off x="457200" y="1371600"/>
            <a:ext cx="8229600" cy="2160591"/>
          </a:xfrm>
        </p:spPr>
        <p:txBody>
          <a:bodyPr/>
          <a:lstStyle/>
          <a:p>
            <a:r>
              <a:rPr lang="en-US" dirty="0"/>
              <a:t>This is the </a:t>
            </a:r>
            <a:r>
              <a:rPr lang="en-US" b="1" i="1" u="sng" dirty="0">
                <a:solidFill>
                  <a:srgbClr val="FF0000"/>
                </a:solidFill>
              </a:rPr>
              <a:t>only section </a:t>
            </a:r>
            <a:r>
              <a:rPr lang="en-US" dirty="0"/>
              <a:t>of the standard that mentions proficiency testing (PT) programs.</a:t>
            </a:r>
          </a:p>
          <a:p>
            <a:endParaRPr lang="en-US" dirty="0"/>
          </a:p>
        </p:txBody>
      </p:sp>
    </p:spTree>
    <p:extLst>
      <p:ext uri="{BB962C8B-B14F-4D97-AF65-F5344CB8AC3E}">
        <p14:creationId xmlns:p14="http://schemas.microsoft.com/office/powerpoint/2010/main" val="3455285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ln w="1905"/>
                <a:effectLst>
                  <a:innerShdw blurRad="69850" dist="43180" dir="5400000">
                    <a:srgbClr val="000000">
                      <a:alpha val="65000"/>
                    </a:srgbClr>
                  </a:innerShdw>
                </a:effectLst>
                <a:latin typeface="+mn-lt"/>
                <a:ea typeface="+mn-ea"/>
                <a:cs typeface="+mn-cs"/>
              </a:rPr>
              <a:t>ISO Section 5.9 continued</a:t>
            </a:r>
          </a:p>
        </p:txBody>
      </p:sp>
      <p:sp>
        <p:nvSpPr>
          <p:cNvPr id="3" name="Content Placeholder 2"/>
          <p:cNvSpPr>
            <a:spLocks noGrp="1"/>
          </p:cNvSpPr>
          <p:nvPr>
            <p:ph type="body" sz="quarter" idx="10"/>
          </p:nvPr>
        </p:nvSpPr>
        <p:spPr>
          <a:xfrm>
            <a:off x="457200" y="1143000"/>
            <a:ext cx="8229600" cy="4495800"/>
          </a:xfrm>
        </p:spPr>
        <p:txBody>
          <a:bodyPr>
            <a:normAutofit fontScale="85000" lnSpcReduction="20000"/>
          </a:bodyPr>
          <a:lstStyle/>
          <a:p>
            <a:pPr marL="457200" indent="-457200">
              <a:buNone/>
            </a:pPr>
            <a:r>
              <a:rPr lang="en-US" dirty="0">
                <a:effectLst/>
              </a:rPr>
              <a:t>(a) regular use of Certified Reference Materials (CRM) and/or internal quality control using secondary Reference Materials (RM); </a:t>
            </a:r>
          </a:p>
          <a:p>
            <a:pPr marL="457200" indent="-457200">
              <a:buNone/>
            </a:pPr>
            <a:r>
              <a:rPr lang="en-US" dirty="0">
                <a:effectLst/>
              </a:rPr>
              <a:t>(b) participation in interlaboratory comparison or </a:t>
            </a:r>
            <a:r>
              <a:rPr lang="en-US" b="1" dirty="0"/>
              <a:t>proficiency-testing</a:t>
            </a:r>
            <a:r>
              <a:rPr lang="en-US" dirty="0"/>
              <a:t> programmes</a:t>
            </a:r>
            <a:r>
              <a:rPr lang="en-US" dirty="0">
                <a:effectLst/>
              </a:rPr>
              <a:t>;</a:t>
            </a:r>
          </a:p>
          <a:p>
            <a:pPr marL="457200" indent="-457200">
              <a:buNone/>
            </a:pPr>
            <a:r>
              <a:rPr lang="en-US" dirty="0">
                <a:effectLst/>
              </a:rPr>
              <a:t>(c) replicate tests or calibrations using the same or different methods;</a:t>
            </a:r>
          </a:p>
          <a:p>
            <a:pPr marL="457200" indent="-457200">
              <a:buNone/>
            </a:pPr>
            <a:r>
              <a:rPr lang="en-US" dirty="0">
                <a:effectLst/>
              </a:rPr>
              <a:t>(d) retesting or recalibration of retained items;</a:t>
            </a:r>
          </a:p>
          <a:p>
            <a:pPr marL="457200" indent="-457200">
              <a:buNone/>
            </a:pPr>
            <a:r>
              <a:rPr lang="en-US" dirty="0">
                <a:effectLst/>
              </a:rPr>
              <a:t>(e) correlation of results for different characteristics of an item.</a:t>
            </a:r>
          </a:p>
          <a:p>
            <a:pPr marL="0" indent="0">
              <a:buNone/>
            </a:pPr>
            <a:r>
              <a:rPr lang="en-US" b="1" dirty="0">
                <a:effectLst/>
              </a:rPr>
              <a:t>Note</a:t>
            </a:r>
            <a:r>
              <a:rPr lang="en-US" dirty="0">
                <a:effectLst/>
              </a:rPr>
              <a:t>: The selected methods should be appropriate for the type and volume of work undertaken.</a:t>
            </a:r>
          </a:p>
        </p:txBody>
      </p:sp>
    </p:spTree>
    <p:extLst>
      <p:ext uri="{BB962C8B-B14F-4D97-AF65-F5344CB8AC3E}">
        <p14:creationId xmlns:p14="http://schemas.microsoft.com/office/powerpoint/2010/main" val="1496439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38138"/>
            <a:ext cx="8610600" cy="5681662"/>
          </a:xfrm>
          <a:prstGeom prst="rect">
            <a:avLst/>
          </a:prstGeom>
        </p:spPr>
        <p:txBody>
          <a:bodyPr anchor="ctr">
            <a:noAutofit/>
          </a:bodyPr>
          <a:lstStyle/>
          <a:p>
            <a:pPr algn="ctr"/>
            <a:r>
              <a:rPr lang="en-US" sz="5400" b="1" dirty="0">
                <a:ln w="1905"/>
                <a:effectLst>
                  <a:innerShdw blurRad="69850" dist="43180" dir="5400000">
                    <a:srgbClr val="000000">
                      <a:alpha val="65000"/>
                    </a:srgbClr>
                  </a:innerShdw>
                </a:effectLst>
                <a:latin typeface="+mn-lt"/>
                <a:ea typeface="+mn-ea"/>
                <a:cs typeface="+mn-cs"/>
              </a:rPr>
              <a:t>Requirements in addition to ISO/IEC 17025:2005</a:t>
            </a:r>
          </a:p>
        </p:txBody>
      </p:sp>
    </p:spTree>
    <p:extLst>
      <p:ext uri="{BB962C8B-B14F-4D97-AF65-F5344CB8AC3E}">
        <p14:creationId xmlns:p14="http://schemas.microsoft.com/office/powerpoint/2010/main" val="191153420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0"/>
          </p:nvPr>
        </p:nvSpPr>
        <p:spPr>
          <a:xfrm>
            <a:off x="457200" y="1371600"/>
            <a:ext cx="8229600" cy="4191000"/>
          </a:xfrm>
        </p:spPr>
        <p:txBody>
          <a:bodyPr>
            <a:normAutofit/>
          </a:bodyPr>
          <a:lstStyle/>
          <a:p>
            <a:pPr>
              <a:spcBef>
                <a:spcPts val="0"/>
              </a:spcBef>
              <a:spcAft>
                <a:spcPts val="600"/>
              </a:spcAft>
            </a:pPr>
            <a:r>
              <a:rPr lang="en-US" b="1" dirty="0"/>
              <a:t>AAFCO</a:t>
            </a:r>
            <a:r>
              <a:rPr lang="en-US" dirty="0"/>
              <a:t> Quality Assurance Control Guidelines for Feed Laboratories  supplement to ISO/IEC 17025:2005,b2014 edition. This includes accreditation requirements added by AAFCO.</a:t>
            </a:r>
          </a:p>
          <a:p>
            <a:endParaRPr lang="en-US" dirty="0"/>
          </a:p>
          <a:p>
            <a:endParaRPr lang="en-US" dirty="0"/>
          </a:p>
        </p:txBody>
      </p:sp>
    </p:spTree>
    <p:extLst>
      <p:ext uri="{BB962C8B-B14F-4D97-AF65-F5344CB8AC3E}">
        <p14:creationId xmlns:p14="http://schemas.microsoft.com/office/powerpoint/2010/main" val="22152562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Module xmlns="fa1fb52d-8fe2-4f49-9882-b9b989e07643">08. Proficiency testing</Module>
    <Description xmlns="5af08be3-da31-4ed0-bd15-c2f68cc29029" xsi:nil="true"/>
    <_dlc_DocId xmlns="5af08be3-da31-4ed0-bd15-c2f68cc29029">Q77AU6S3KYZS-4287-191</_dlc_DocId>
    <_dlc_DocIdUrl xmlns="5af08be3-da31-4ed0-bd15-c2f68cc29029">
      <Url>https://www.aphlweb.org/aphl_departments/FS/dfsr/iso17025/_layouts/15/DocIdRedir.aspx?ID=Q77AU6S3KYZS-4287-191</Url>
      <Description>Q77AU6S3KYZS-4287-191</Description>
    </_dlc_DocIdUrl>
    <Final xmlns="fa1fb52d-8fe2-4f49-9882-b9b989e07643">Ready for Production</Fina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5981633-75E0-4C0D-B461-DC69C27FBDC5}">
  <ds:schemaRefs>
    <ds:schemaRef ds:uri="http://schemas.microsoft.com/sharepoint/v3/contenttype/forms"/>
  </ds:schemaRefs>
</ds:datastoreItem>
</file>

<file path=customXml/itemProps2.xml><?xml version="1.0" encoding="utf-8"?>
<ds:datastoreItem xmlns:ds="http://schemas.openxmlformats.org/officeDocument/2006/customXml" ds:itemID="{EF11475E-881F-415B-8D5E-532D8B0826BA}">
  <ds:schemaRefs>
    <ds:schemaRef ds:uri="http://schemas.microsoft.com/sharepoint/events"/>
  </ds:schemaRefs>
</ds:datastoreItem>
</file>

<file path=customXml/itemProps3.xml><?xml version="1.0" encoding="utf-8"?>
<ds:datastoreItem xmlns:ds="http://schemas.openxmlformats.org/officeDocument/2006/customXml" ds:itemID="{1FB0B49C-FCEB-4388-A7B9-681D39F42FF9}">
  <ds:schemaRefs>
    <ds:schemaRef ds:uri="http://schemas.microsoft.com/office/2006/metadata/properties"/>
    <ds:schemaRef ds:uri="http://schemas.microsoft.com/office/infopath/2007/PartnerControls"/>
    <ds:schemaRef ds:uri="fa1fb52d-8fe2-4f49-9882-b9b989e07643"/>
    <ds:schemaRef ds:uri="5af08be3-da31-4ed0-bd15-c2f68cc29029"/>
  </ds:schemaRefs>
</ds:datastoreItem>
</file>

<file path=customXml/itemProps4.xml><?xml version="1.0" encoding="utf-8"?>
<ds:datastoreItem xmlns:ds="http://schemas.openxmlformats.org/officeDocument/2006/customXml" ds:itemID="{1CF671AC-22E0-4F7C-9D00-F6B3017E07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f08be3-da31-4ed0-bd15-c2f68cc29029"/>
    <ds:schemaRef ds:uri="fa1fb52d-8fe2-4f49-9882-b9b989e076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AAFCO QA-QC WG PP Template</Template>
  <TotalTime>1962</TotalTime>
  <Words>1697</Words>
  <Application>Microsoft Office PowerPoint</Application>
  <PresentationFormat>On-screen Show (4:3)</PresentationFormat>
  <Paragraphs>186</Paragraphs>
  <Slides>36</Slides>
  <Notes>36</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Office Theme</vt:lpstr>
      <vt:lpstr>APHL_PPTTemp_120814</vt:lpstr>
      <vt:lpstr>Proficiency Testing </vt:lpstr>
      <vt:lpstr>Abbreviations and Acronyms</vt:lpstr>
      <vt:lpstr>Abbreviations and Acronyms</vt:lpstr>
      <vt:lpstr>Abbreviations and Acronyms</vt:lpstr>
      <vt:lpstr>What ISO/IEC 17025 says</vt:lpstr>
      <vt:lpstr>ISO/IEC 17025 section 5.9</vt:lpstr>
      <vt:lpstr>ISO Section 5.9 continued</vt:lpstr>
      <vt:lpstr>Requirements in addition to ISO/IEC 17025:2005</vt:lpstr>
      <vt:lpstr>PowerPoint Presentation</vt:lpstr>
      <vt:lpstr>PowerPoint Presentation</vt:lpstr>
      <vt:lpstr>Accrediting Bodies (AB) Requirements</vt:lpstr>
      <vt:lpstr>So what are you supposed to do?</vt:lpstr>
      <vt:lpstr>Proficiency Testing Providers</vt:lpstr>
      <vt:lpstr>So what are you supposed to do?</vt:lpstr>
      <vt:lpstr>Additional thoughts…</vt:lpstr>
      <vt:lpstr>PT Provider's Scope</vt:lpstr>
      <vt:lpstr>Example of a PT Provider's Scope</vt:lpstr>
      <vt:lpstr>Example: Reference Material Producer’s Scope</vt:lpstr>
      <vt:lpstr>Remember…</vt:lpstr>
      <vt:lpstr>Common Road blocks</vt:lpstr>
      <vt:lpstr>   </vt:lpstr>
      <vt:lpstr>Use of Internal Check Samples</vt:lpstr>
      <vt:lpstr>Internal Checks</vt:lpstr>
      <vt:lpstr>Internal Checks</vt:lpstr>
      <vt:lpstr>Internal Checks</vt:lpstr>
      <vt:lpstr>Internal Checks</vt:lpstr>
      <vt:lpstr>Inter-laboratory comparison</vt:lpstr>
      <vt:lpstr>Internal Checks</vt:lpstr>
      <vt:lpstr>Internal Checks</vt:lpstr>
      <vt:lpstr>PowerPoint Presentation</vt:lpstr>
      <vt:lpstr>Pesticide Data Program (PDP) example</vt:lpstr>
      <vt:lpstr>PDP example continued</vt:lpstr>
      <vt:lpstr>PDP example continues</vt:lpstr>
      <vt:lpstr>Internal Check Sample</vt:lpstr>
      <vt:lpstr>Re-Purpose PT/Check Samples</vt:lpstr>
      <vt:lpstr>References</vt:lpstr>
    </vt:vector>
  </TitlesOfParts>
  <Company>MN Dept. of Agriculture</Company>
  <LinksUpToDate>false</LinksUpToDate>
  <SharedDoc>false</SharedDoc>
  <HLinks>
    <vt:vector size="18" baseType="variant">
      <vt:variant>
        <vt:i4>7</vt:i4>
      </vt:variant>
      <vt:variant>
        <vt:i4>6</vt:i4>
      </vt:variant>
      <vt:variant>
        <vt:i4>0</vt:i4>
      </vt:variant>
      <vt:variant>
        <vt:i4>7</vt:i4>
      </vt:variant>
      <vt:variant>
        <vt:lpwstr>https://www.iso.org/standard/39883.html</vt:lpwstr>
      </vt:variant>
      <vt:variant>
        <vt:lpwstr/>
      </vt:variant>
      <vt:variant>
        <vt:i4>7</vt:i4>
      </vt:variant>
      <vt:variant>
        <vt:i4>6</vt:i4>
      </vt:variant>
      <vt:variant>
        <vt:i4>0</vt:i4>
      </vt:variant>
      <vt:variant>
        <vt:i4>7</vt:i4>
      </vt:variant>
      <vt:variant>
        <vt:lpwstr>https://www.eurachem.org/index.php/publications/guides/mv</vt:lpwstr>
      </vt:variant>
      <vt:variant>
        <vt:lpwstr/>
      </vt:variant>
      <vt:variant>
        <vt:i4>7</vt:i4>
      </vt:variant>
      <vt:variant>
        <vt:i4>6</vt:i4>
      </vt:variant>
      <vt:variant>
        <vt:i4>0</vt:i4>
      </vt:variant>
      <vt:variant>
        <vt:i4>7</vt:i4>
      </vt:variant>
      <vt:variant>
        <vt:lpwstr>http://aoac.org/aoac_prod_imis/AOAC_Docs/LPTP/alacc_guide_2008.pdf</vt:lpwstr>
      </vt:variant>
      <vt:variant>
        <vt:lpwstr/>
      </vt:variant>
    </vt:vector>
  </HLinks>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Proficiency Testing</dc:title>
  <dc:creator>logden</dc:creator>
  <cp:lastModifiedBy>Yvonne</cp:lastModifiedBy>
  <cp:revision>191</cp:revision>
  <cp:lastPrinted>2014-09-24T11:25:16Z</cp:lastPrinted>
  <dcterms:created xsi:type="dcterms:W3CDTF">2014-08-12T19:09:15Z</dcterms:created>
  <dcterms:modified xsi:type="dcterms:W3CDTF">2017-07-13T15:32:18Z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0x010100F7BC6C7B60FF484DB3B80FE9E5C87508</vt:lpwstr>
  </property>
  <property fmtid="{D5CDD505-2E9C-101B-9397-08002B2CF9AE}" pid="3" name="_dlc_DocIdItemGuid">
    <vt:lpwstr>24cbdf06-58b4-4517-abda-d26c732e5c52</vt:lpwstr>
  </property>
</Properties>
</file>