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viewProps" Target="viewProps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theme" Target="theme/theme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tableStyles" Target="tableStyles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ustomXml" Target="../customXml/item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09280" y="274320"/>
            <a:ext cx="619759" cy="741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09280" y="243840"/>
            <a:ext cx="619759" cy="7416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0044" y="636572"/>
            <a:ext cx="254391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684" y="1551044"/>
            <a:ext cx="8342630" cy="29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7609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644498" y="6457228"/>
            <a:ext cx="21717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58ED5"/>
                </a:solidFill>
                <a:latin typeface="Arial"/>
                <a:cs typeface="Arial"/>
              </a:defRPr>
            </a:lvl1pPr>
          </a:lstStyle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da.gov/Food/RecallsOutbreaksEmergencies/Outbreaks/ucm604254.htm" TargetMode="External"/><Relationship Id="rId3" Type="http://schemas.openxmlformats.org/officeDocument/2006/relationships/hyperlink" Target="https://www.fda.gov/NewsEvents/Newsroom/FDAVoices/ucm611991.htm" TargetMode="External"/><Relationship Id="rId4" Type="http://schemas.openxmlformats.org/officeDocument/2006/relationships/hyperlink" Target="https://www.fda.gov/Food/RecallsOutbreaksEmergencies/Outbreaks/ucm624546.htm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da.gov/food/recallsoutbreaksemergencies/outbreaks/ucm604254.htm#Problem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da.gov/food/recallsoutbreaksemergencies/outbreaks/ucm604254.htm#Problem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dc.gov/ecoli/2018/o157h7-04-18/index.html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hyperlink" Target="http://www.cdc.gov/ecoli/2018/o157h7-04-18/map.html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hyperlink" Target="http://www.cdc.gov/ecoli/2018/o157h7-04-18/epi.html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6320" y="264159"/>
            <a:ext cx="2712719" cy="558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1321" y="2313132"/>
            <a:ext cx="6066155" cy="10007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81100" marR="5080" indent="-1168400">
              <a:lnSpc>
                <a:spcPct val="100000"/>
              </a:lnSpc>
              <a:spcBef>
                <a:spcPts val="100"/>
              </a:spcBef>
            </a:pPr>
            <a:r>
              <a:rPr dirty="0" sz="3200" spc="-20"/>
              <a:t>2018 </a:t>
            </a:r>
            <a:r>
              <a:rPr dirty="0" sz="3200" spc="15" i="1">
                <a:latin typeface="Calibri"/>
                <a:cs typeface="Calibri"/>
              </a:rPr>
              <a:t>E. </a:t>
            </a:r>
            <a:r>
              <a:rPr dirty="0" sz="3200" spc="-10" i="1">
                <a:latin typeface="Calibri"/>
                <a:cs typeface="Calibri"/>
              </a:rPr>
              <a:t>coli </a:t>
            </a:r>
            <a:r>
              <a:rPr dirty="0" sz="3200" spc="-10"/>
              <a:t>O157:H7/Romaine </a:t>
            </a:r>
            <a:r>
              <a:rPr dirty="0" sz="3200" spc="10"/>
              <a:t>from  </a:t>
            </a:r>
            <a:r>
              <a:rPr dirty="0" sz="3200" spc="-40"/>
              <a:t>Yuma </a:t>
            </a:r>
            <a:r>
              <a:rPr dirty="0" sz="3200" spc="-10"/>
              <a:t>Growing</a:t>
            </a:r>
            <a:r>
              <a:rPr dirty="0" sz="3200" spc="-35"/>
              <a:t> </a:t>
            </a:r>
            <a:r>
              <a:rPr dirty="0" sz="3200" spc="-5"/>
              <a:t>Region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2633" y="5289846"/>
            <a:ext cx="3514090" cy="539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355"/>
              </a:lnSpc>
              <a:spcBef>
                <a:spcPts val="100"/>
              </a:spcBef>
            </a:pPr>
            <a:r>
              <a:rPr dirty="0" sz="2000" spc="-65" b="1">
                <a:solidFill>
                  <a:srgbClr val="376092"/>
                </a:solidFill>
                <a:latin typeface="Calibri"/>
                <a:cs typeface="Calibri"/>
              </a:rPr>
              <a:t>LT </a:t>
            </a:r>
            <a:r>
              <a:rPr dirty="0" sz="2000" spc="-5" b="1">
                <a:solidFill>
                  <a:srgbClr val="376092"/>
                </a:solidFill>
                <a:latin typeface="Calibri"/>
                <a:cs typeface="Calibri"/>
              </a:rPr>
              <a:t>Mark </a:t>
            </a:r>
            <a:r>
              <a:rPr dirty="0" sz="2000" b="1">
                <a:solidFill>
                  <a:srgbClr val="376092"/>
                </a:solidFill>
                <a:latin typeface="Calibri"/>
                <a:cs typeface="Calibri"/>
              </a:rPr>
              <a:t>Otto, MSPH, </a:t>
            </a:r>
            <a:r>
              <a:rPr dirty="0" sz="2000" spc="-5" b="1">
                <a:solidFill>
                  <a:srgbClr val="376092"/>
                </a:solidFill>
                <a:latin typeface="Calibri"/>
                <a:cs typeface="Calibri"/>
              </a:rPr>
              <a:t>REHS,</a:t>
            </a:r>
            <a:r>
              <a:rPr dirty="0" sz="2000" spc="-125" b="1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000" spc="-25" b="1">
                <a:solidFill>
                  <a:srgbClr val="376092"/>
                </a:solidFill>
                <a:latin typeface="Calibri"/>
                <a:cs typeface="Calibri"/>
              </a:rPr>
              <a:t>CP-FS</a:t>
            </a:r>
            <a:endParaRPr sz="2000">
              <a:latin typeface="Calibri"/>
              <a:cs typeface="Calibri"/>
            </a:endParaRPr>
          </a:p>
          <a:p>
            <a:pPr algn="ctr" marL="6350">
              <a:lnSpc>
                <a:spcPts val="1695"/>
              </a:lnSpc>
            </a:pPr>
            <a:r>
              <a:rPr dirty="0" sz="1450" spc="-10" b="1">
                <a:solidFill>
                  <a:srgbClr val="376092"/>
                </a:solidFill>
                <a:latin typeface="Calibri"/>
                <a:cs typeface="Calibri"/>
              </a:rPr>
              <a:t>09/17/2019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720" y="111759"/>
            <a:ext cx="8040332" cy="64259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9467" y="635058"/>
            <a:ext cx="628586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Environmental</a:t>
            </a:r>
            <a:r>
              <a:rPr dirty="0" spc="-175"/>
              <a:t> </a:t>
            </a:r>
            <a:r>
              <a:rPr dirty="0" spc="-5"/>
              <a:t>Assessment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448588"/>
            <a:ext cx="8223884" cy="290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8140" indent="-345440">
              <a:lnSpc>
                <a:spcPts val="3640"/>
              </a:lnSpc>
              <a:spcBef>
                <a:spcPts val="1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>
                <a:solidFill>
                  <a:srgbClr val="376092"/>
                </a:solidFill>
                <a:latin typeface="Calibri"/>
                <a:cs typeface="Calibri"/>
              </a:rPr>
              <a:t>June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4-8, 2018;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July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11-12, 2018;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3200">
                <a:solidFill>
                  <a:srgbClr val="376092"/>
                </a:solidFill>
                <a:latin typeface="Calibri"/>
                <a:cs typeface="Calibri"/>
              </a:rPr>
              <a:t>August</a:t>
            </a:r>
            <a:r>
              <a:rPr dirty="0" sz="3200" spc="41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7-</a:t>
            </a:r>
            <a:endParaRPr sz="3200">
              <a:latin typeface="Calibri"/>
              <a:cs typeface="Calibri"/>
            </a:endParaRPr>
          </a:p>
          <a:p>
            <a:pPr marL="358140">
              <a:lnSpc>
                <a:spcPts val="3640"/>
              </a:lnSpc>
            </a:pP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8,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2018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in </a:t>
            </a:r>
            <a:r>
              <a:rPr dirty="0" sz="3200" spc="-35">
                <a:solidFill>
                  <a:srgbClr val="376092"/>
                </a:solidFill>
                <a:latin typeface="Calibri"/>
                <a:cs typeface="Calibri"/>
              </a:rPr>
              <a:t>Yuma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growing</a:t>
            </a:r>
            <a:r>
              <a:rPr dirty="0" sz="3200" spc="1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area</a:t>
            </a:r>
            <a:endParaRPr sz="32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4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Conducted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by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FDA, </a:t>
            </a:r>
            <a:r>
              <a:rPr dirty="0" sz="3200">
                <a:solidFill>
                  <a:srgbClr val="376092"/>
                </a:solidFill>
                <a:latin typeface="Calibri"/>
                <a:cs typeface="Calibri"/>
              </a:rPr>
              <a:t>CDC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State</a:t>
            </a:r>
            <a:r>
              <a:rPr dirty="0" sz="3200" spc="2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partners</a:t>
            </a:r>
            <a:endParaRPr sz="3200">
              <a:latin typeface="Calibri"/>
              <a:cs typeface="Calibri"/>
            </a:endParaRPr>
          </a:p>
          <a:p>
            <a:pPr marL="358140" marR="5080" indent="-345440">
              <a:lnSpc>
                <a:spcPct val="90600"/>
              </a:lnSpc>
              <a:spcBef>
                <a:spcPts val="68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>
                <a:solidFill>
                  <a:srgbClr val="376092"/>
                </a:solidFill>
                <a:latin typeface="Calibri"/>
                <a:cs typeface="Calibri"/>
              </a:rPr>
              <a:t>CDC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analysis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of samples </a:t>
            </a:r>
            <a:r>
              <a:rPr dirty="0" sz="3200" spc="-30">
                <a:solidFill>
                  <a:srgbClr val="376092"/>
                </a:solidFill>
                <a:latin typeface="Calibri"/>
                <a:cs typeface="Calibri"/>
              </a:rPr>
              <a:t>taken from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canal water 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identified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presence of </a:t>
            </a:r>
            <a:r>
              <a:rPr dirty="0" sz="3200" spc="15" i="1">
                <a:solidFill>
                  <a:srgbClr val="376092"/>
                </a:solidFill>
                <a:latin typeface="Calibri"/>
                <a:cs typeface="Calibri"/>
              </a:rPr>
              <a:t>E. </a:t>
            </a:r>
            <a:r>
              <a:rPr dirty="0" sz="3200" spc="10" i="1">
                <a:solidFill>
                  <a:srgbClr val="376092"/>
                </a:solidFill>
                <a:latin typeface="Calibri"/>
                <a:cs typeface="Calibri"/>
              </a:rPr>
              <a:t>coli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O157:H7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with  </a:t>
            </a:r>
            <a:r>
              <a:rPr dirty="0" sz="3200">
                <a:solidFill>
                  <a:srgbClr val="376092"/>
                </a:solidFill>
                <a:latin typeface="Calibri"/>
                <a:cs typeface="Calibri"/>
              </a:rPr>
              <a:t>same </a:t>
            </a:r>
            <a:r>
              <a:rPr dirty="0" sz="3200" spc="-5">
                <a:solidFill>
                  <a:srgbClr val="376092"/>
                </a:solidFill>
                <a:latin typeface="Calibri"/>
                <a:cs typeface="Calibri"/>
              </a:rPr>
              <a:t>genetic fingerprint </a:t>
            </a: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as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outbreak</a:t>
            </a:r>
            <a:r>
              <a:rPr dirty="0" sz="3200" spc="4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strain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275" y="706178"/>
            <a:ext cx="68122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/>
              <a:t>Environmental </a:t>
            </a:r>
            <a:r>
              <a:rPr dirty="0" sz="3600"/>
              <a:t>Assessment</a:t>
            </a:r>
            <a:r>
              <a:rPr dirty="0" sz="3600" spc="-105"/>
              <a:t> </a:t>
            </a:r>
            <a:r>
              <a:rPr dirty="0" sz="3600" spc="-10"/>
              <a:t>Findings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418108"/>
            <a:ext cx="7974965" cy="398780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58140" indent="-34544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Complex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outbreak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pervasive</a:t>
            </a:r>
            <a:r>
              <a:rPr dirty="0" sz="2800" spc="229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contamination</a:t>
            </a:r>
            <a:endParaRPr sz="28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Wide-ranging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analysis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including</a:t>
            </a:r>
            <a:r>
              <a:rPr dirty="0" sz="2800" spc="2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sampling</a:t>
            </a:r>
            <a:endParaRPr sz="28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Several hypotheses </a:t>
            </a:r>
            <a:r>
              <a:rPr dirty="0" sz="2800" spc="-30">
                <a:solidFill>
                  <a:srgbClr val="376092"/>
                </a:solidFill>
                <a:latin typeface="Calibri"/>
                <a:cs typeface="Calibri"/>
              </a:rPr>
              <a:t>under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consideration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and</a:t>
            </a:r>
            <a:r>
              <a:rPr dirty="0" sz="2800" spc="-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analysis</a:t>
            </a:r>
            <a:endParaRPr sz="2800">
              <a:latin typeface="Calibri"/>
              <a:cs typeface="Calibri"/>
            </a:endParaRPr>
          </a:p>
          <a:p>
            <a:pPr marL="358140" marR="17145" indent="-345440">
              <a:lnSpc>
                <a:spcPts val="3040"/>
              </a:lnSpc>
              <a:spcBef>
                <a:spcPts val="68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Canal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water tested positive </a:t>
            </a:r>
            <a:r>
              <a:rPr dirty="0" sz="2800" spc="-35">
                <a:solidFill>
                  <a:srgbClr val="376092"/>
                </a:solidFill>
                <a:latin typeface="Calibri"/>
                <a:cs typeface="Calibri"/>
              </a:rPr>
              <a:t>for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outbreak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strain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in 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multiple</a:t>
            </a:r>
            <a:r>
              <a:rPr dirty="0" sz="2800" spc="4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locations</a:t>
            </a:r>
            <a:endParaRPr sz="2800">
              <a:latin typeface="Calibri"/>
              <a:cs typeface="Calibri"/>
            </a:endParaRPr>
          </a:p>
          <a:p>
            <a:pPr marL="358140" marR="61594" indent="-345440">
              <a:lnSpc>
                <a:spcPts val="304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15">
                <a:solidFill>
                  <a:srgbClr val="376092"/>
                </a:solidFill>
                <a:latin typeface="Calibri"/>
                <a:cs typeface="Calibri"/>
              </a:rPr>
              <a:t>No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definitive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conclusions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have </a:t>
            </a:r>
            <a:r>
              <a:rPr dirty="0" sz="2800" spc="-30">
                <a:solidFill>
                  <a:srgbClr val="376092"/>
                </a:solidFill>
                <a:latin typeface="Calibri"/>
                <a:cs typeface="Calibri"/>
              </a:rPr>
              <a:t>been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made </a:t>
            </a:r>
            <a:r>
              <a:rPr dirty="0" sz="2800" spc="5">
                <a:solidFill>
                  <a:srgbClr val="376092"/>
                </a:solidFill>
                <a:latin typeface="Calibri"/>
                <a:cs typeface="Calibri"/>
              </a:rPr>
              <a:t>as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how 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irrigation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canal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water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or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lettuce 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became</a:t>
            </a:r>
            <a:r>
              <a:rPr dirty="0" sz="2800" spc="-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contaminated</a:t>
            </a:r>
            <a:endParaRPr sz="28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Further research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analysis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is</a:t>
            </a:r>
            <a:r>
              <a:rPr dirty="0" sz="2800" spc="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35">
                <a:solidFill>
                  <a:srgbClr val="376092"/>
                </a:solidFill>
                <a:latin typeface="Calibri"/>
                <a:cs typeface="Calibri"/>
              </a:rPr>
              <a:t>needed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890" y="801382"/>
            <a:ext cx="646811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0"/>
              <a:t>Whole </a:t>
            </a:r>
            <a:r>
              <a:rPr dirty="0" spc="15"/>
              <a:t>Genome</a:t>
            </a:r>
            <a:r>
              <a:rPr dirty="0" spc="-340"/>
              <a:t> </a:t>
            </a:r>
            <a:r>
              <a:rPr dirty="0" spc="20"/>
              <a:t>Sequencing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591" y="1939501"/>
            <a:ext cx="6259830" cy="321754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358140" indent="-34544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Clinical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isolates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were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all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closely</a:t>
            </a:r>
            <a:r>
              <a:rPr dirty="0" sz="28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related</a:t>
            </a:r>
            <a:endParaRPr sz="28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Multiple</a:t>
            </a:r>
            <a:r>
              <a:rPr dirty="0" sz="2400" spc="-6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sub-clades</a:t>
            </a:r>
            <a:endParaRPr sz="24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-30">
                <a:solidFill>
                  <a:srgbClr val="376092"/>
                </a:solidFill>
                <a:latin typeface="Calibri"/>
                <a:cs typeface="Calibri"/>
              </a:rPr>
              <a:t>Two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primary</a:t>
            </a:r>
            <a:r>
              <a:rPr dirty="0" sz="2400" spc="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sub-clades</a:t>
            </a:r>
            <a:endParaRPr sz="24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64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Multiple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PFGE</a:t>
            </a:r>
            <a:r>
              <a:rPr dirty="0" sz="2400" spc="-1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patterns</a:t>
            </a:r>
            <a:endParaRPr sz="2400">
              <a:latin typeface="Calibri"/>
              <a:cs typeface="Calibri"/>
            </a:endParaRPr>
          </a:p>
          <a:p>
            <a:pPr marL="358140" marR="5080" indent="-34544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Water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isolates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collected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during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800" spc="-50">
                <a:solidFill>
                  <a:srgbClr val="376092"/>
                </a:solidFill>
                <a:latin typeface="Calibri"/>
                <a:cs typeface="Calibri"/>
              </a:rPr>
              <a:t>Yuma 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EA </a:t>
            </a:r>
            <a:r>
              <a:rPr dirty="0" sz="2800" spc="-30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800" spc="5">
                <a:solidFill>
                  <a:srgbClr val="376092"/>
                </a:solidFill>
                <a:latin typeface="Calibri"/>
                <a:cs typeface="Calibri"/>
              </a:rPr>
              <a:t>an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irrigation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canal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were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closely  related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clinical</a:t>
            </a:r>
            <a:r>
              <a:rPr dirty="0" sz="2800" spc="-1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isolates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37680" y="1188720"/>
            <a:ext cx="1889759" cy="5079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237" y="1278163"/>
            <a:ext cx="7706359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5">
                <a:solidFill>
                  <a:srgbClr val="1F497D"/>
                </a:solidFill>
              </a:rPr>
              <a:t>Ongoing </a:t>
            </a:r>
            <a:r>
              <a:rPr dirty="0" sz="4000">
                <a:solidFill>
                  <a:srgbClr val="1F497D"/>
                </a:solidFill>
              </a:rPr>
              <a:t>Surveillance </a:t>
            </a:r>
            <a:r>
              <a:rPr dirty="0" sz="4000" spc="10">
                <a:solidFill>
                  <a:srgbClr val="1F497D"/>
                </a:solidFill>
              </a:rPr>
              <a:t>and</a:t>
            </a:r>
            <a:r>
              <a:rPr dirty="0" sz="4000" spc="-180">
                <a:solidFill>
                  <a:srgbClr val="1F497D"/>
                </a:solidFill>
              </a:rPr>
              <a:t> </a:t>
            </a:r>
            <a:r>
              <a:rPr dirty="0" sz="4000" spc="-20">
                <a:solidFill>
                  <a:srgbClr val="1F497D"/>
                </a:solidFill>
              </a:rPr>
              <a:t>Evaluation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852258" y="2311783"/>
            <a:ext cx="7517765" cy="2677160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358140" marR="656590" indent="-345440">
              <a:lnSpc>
                <a:spcPts val="2720"/>
              </a:lnSpc>
              <a:spcBef>
                <a:spcPts val="72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5">
                <a:solidFill>
                  <a:srgbClr val="376092"/>
                </a:solidFill>
                <a:latin typeface="Calibri"/>
                <a:cs typeface="Calibri"/>
              </a:rPr>
              <a:t>Cases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related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this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strain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by sequencing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are 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continuing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</a:t>
            </a:r>
            <a:r>
              <a:rPr dirty="0" sz="2800" spc="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occur</a:t>
            </a:r>
            <a:endParaRPr sz="2800">
              <a:latin typeface="Calibri"/>
              <a:cs typeface="Calibri"/>
            </a:endParaRPr>
          </a:p>
          <a:p>
            <a:pPr marL="358140" marR="473709" indent="-345440">
              <a:lnSpc>
                <a:spcPct val="78600"/>
              </a:lnSpc>
              <a:spcBef>
                <a:spcPts val="73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45">
                <a:solidFill>
                  <a:srgbClr val="376092"/>
                </a:solidFill>
                <a:latin typeface="Calibri"/>
                <a:cs typeface="Calibri"/>
              </a:rPr>
              <a:t>Federal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800" spc="15">
                <a:solidFill>
                  <a:srgbClr val="376092"/>
                </a:solidFill>
                <a:latin typeface="Calibri"/>
                <a:cs typeface="Calibri"/>
              </a:rPr>
              <a:t>state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partners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are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collaborating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evaluate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sequencing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epi</a:t>
            </a:r>
            <a:r>
              <a:rPr dirty="0" sz="2800" spc="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data</a:t>
            </a:r>
            <a:endParaRPr sz="2800">
              <a:latin typeface="Calibri"/>
              <a:cs typeface="Calibri"/>
            </a:endParaRPr>
          </a:p>
          <a:p>
            <a:pPr marL="358140" marR="5080" indent="-345440">
              <a:lnSpc>
                <a:spcPts val="2720"/>
              </a:lnSpc>
              <a:spcBef>
                <a:spcPts val="6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All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isolates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this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strain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are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not thought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800" spc="-35">
                <a:solidFill>
                  <a:srgbClr val="376092"/>
                </a:solidFill>
                <a:latin typeface="Calibri"/>
                <a:cs typeface="Calibri"/>
              </a:rPr>
              <a:t>be 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epidemiologically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related 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a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common </a:t>
            </a:r>
            <a:r>
              <a:rPr dirty="0" sz="2800" spc="-30">
                <a:solidFill>
                  <a:srgbClr val="376092"/>
                </a:solidFill>
                <a:latin typeface="Calibri"/>
                <a:cs typeface="Calibri"/>
              </a:rPr>
              <a:t>proximate 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source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9280" y="243840"/>
            <a:ext cx="619759" cy="741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29760" y="1513839"/>
            <a:ext cx="3637279" cy="4348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21493" y="929771"/>
            <a:ext cx="610489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>
                <a:solidFill>
                  <a:srgbClr val="1F497D"/>
                </a:solidFill>
              </a:rPr>
              <a:t>Ongoing Surveillance </a:t>
            </a:r>
            <a:r>
              <a:rPr dirty="0" sz="4000" spc="-15">
                <a:solidFill>
                  <a:srgbClr val="1F497D"/>
                </a:solidFill>
              </a:rPr>
              <a:t>in</a:t>
            </a:r>
            <a:r>
              <a:rPr dirty="0" sz="4000" spc="-170">
                <a:solidFill>
                  <a:srgbClr val="1F497D"/>
                </a:solidFill>
              </a:rPr>
              <a:t> </a:t>
            </a:r>
            <a:r>
              <a:rPr dirty="0" sz="4000" spc="-25">
                <a:solidFill>
                  <a:srgbClr val="1F497D"/>
                </a:solidFill>
              </a:rPr>
              <a:t>2019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741680" y="1605280"/>
            <a:ext cx="3220720" cy="4155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8739" y="5838508"/>
            <a:ext cx="758190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20" b="1">
                <a:solidFill>
                  <a:srgbClr val="558ED5"/>
                </a:solidFill>
                <a:latin typeface="Arial"/>
                <a:cs typeface="Arial"/>
              </a:rPr>
              <a:t>w</a:t>
            </a:r>
            <a:r>
              <a:rPr dirty="0" sz="850" spc="-155" b="1">
                <a:solidFill>
                  <a:srgbClr val="558ED5"/>
                </a:solidFill>
                <a:latin typeface="Arial"/>
                <a:cs typeface="Arial"/>
              </a:rPr>
              <a:t> </a:t>
            </a:r>
            <a:r>
              <a:rPr dirty="0" sz="850" spc="20" b="1">
                <a:solidFill>
                  <a:srgbClr val="558ED5"/>
                </a:solidFill>
                <a:latin typeface="Arial"/>
                <a:cs typeface="Arial"/>
              </a:rPr>
              <a:t>w</a:t>
            </a:r>
            <a:r>
              <a:rPr dirty="0" sz="850" spc="-150" b="1">
                <a:solidFill>
                  <a:srgbClr val="558ED5"/>
                </a:solidFill>
                <a:latin typeface="Arial"/>
                <a:cs typeface="Arial"/>
              </a:rPr>
              <a:t> </a:t>
            </a:r>
            <a:r>
              <a:rPr dirty="0" sz="850" spc="25" b="1">
                <a:solidFill>
                  <a:srgbClr val="558ED5"/>
                </a:solidFill>
                <a:latin typeface="Arial"/>
                <a:cs typeface="Arial"/>
              </a:rPr>
              <a:t>w.fda.gov</a:t>
            </a:r>
            <a:endParaRPr sz="8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835" y="801382"/>
            <a:ext cx="394652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Communications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939501"/>
            <a:ext cx="8231505" cy="396938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358140" indent="-34544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Public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Communications and</a:t>
            </a:r>
            <a:r>
              <a:rPr dirty="0" sz="2800" spc="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Challenges</a:t>
            </a:r>
            <a:endParaRPr sz="2800">
              <a:latin typeface="Calibri"/>
              <a:cs typeface="Calibri"/>
            </a:endParaRPr>
          </a:p>
          <a:p>
            <a:pPr lvl="1" marL="754380" marR="15240" indent="-284480">
              <a:lnSpc>
                <a:spcPct val="100000"/>
              </a:lnSpc>
              <a:spcBef>
                <a:spcPts val="560"/>
              </a:spcBef>
              <a:buClr>
                <a:srgbClr val="376092"/>
              </a:buClr>
              <a:buFont typeface="Arial"/>
              <a:buChar char="–"/>
              <a:tabLst>
                <a:tab pos="754380" algn="l"/>
              </a:tabLst>
            </a:pPr>
            <a:r>
              <a:rPr dirty="0" u="heavy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https://www.fda.gov/Food/RecallsOutbreaksEmergencies/O </a:t>
            </a:r>
            <a:r>
              <a:rPr dirty="0" u="heavy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heavy" sz="24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utbreaks/ucm604254.htm</a:t>
            </a:r>
            <a:endParaRPr sz="2400">
              <a:latin typeface="Calibri"/>
              <a:cs typeface="Calibri"/>
            </a:endParaRPr>
          </a:p>
          <a:p>
            <a:pPr lvl="1" marL="754380" marR="5080" indent="-284480">
              <a:lnSpc>
                <a:spcPct val="100000"/>
              </a:lnSpc>
              <a:spcBef>
                <a:spcPts val="560"/>
              </a:spcBef>
              <a:buClr>
                <a:srgbClr val="376092"/>
              </a:buClr>
              <a:buFont typeface="Arial"/>
              <a:buChar char="–"/>
              <a:tabLst>
                <a:tab pos="754380" algn="l"/>
              </a:tabLst>
            </a:pPr>
            <a:r>
              <a:rPr dirty="0" u="heavy" sz="2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https://www.fda.gov/NewsEvents/Newsroom/FDAVoices/uc </a:t>
            </a:r>
            <a:r>
              <a:rPr dirty="0" u="heavy" sz="2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heavy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m611991.htm</a:t>
            </a:r>
            <a:endParaRPr sz="24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Industry</a:t>
            </a:r>
            <a:r>
              <a:rPr dirty="0" sz="2800" spc="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Outreach</a:t>
            </a:r>
            <a:endParaRPr sz="28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EA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40">
                <a:solidFill>
                  <a:srgbClr val="376092"/>
                </a:solidFill>
                <a:latin typeface="Calibri"/>
                <a:cs typeface="Calibri"/>
              </a:rPr>
              <a:t>Report</a:t>
            </a:r>
            <a:endParaRPr sz="2800">
              <a:latin typeface="Calibri"/>
              <a:cs typeface="Calibri"/>
            </a:endParaRPr>
          </a:p>
          <a:p>
            <a:pPr lvl="1" marL="754380" marR="15240" indent="-284480">
              <a:lnSpc>
                <a:spcPct val="100000"/>
              </a:lnSpc>
              <a:spcBef>
                <a:spcPts val="560"/>
              </a:spcBef>
              <a:buClr>
                <a:srgbClr val="376092"/>
              </a:buClr>
              <a:buFont typeface="Arial"/>
              <a:buChar char="–"/>
              <a:tabLst>
                <a:tab pos="754380" algn="l"/>
              </a:tabLst>
            </a:pPr>
            <a:r>
              <a:rPr dirty="0" u="heavy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https://www.fda.gov/Food/RecallsOutbreaksEmergencies/O </a:t>
            </a:r>
            <a:r>
              <a:rPr dirty="0" u="heavy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heavy" sz="24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utbreaks/ucm624546.htm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3606" y="2746767"/>
            <a:ext cx="273050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0"/>
              <a:t>CHALLENGES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Challenges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423415"/>
            <a:ext cx="8266430" cy="464248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358140" indent="-34544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700" spc="-15">
                <a:solidFill>
                  <a:srgbClr val="376092"/>
                </a:solidFill>
                <a:latin typeface="Calibri"/>
                <a:cs typeface="Calibri"/>
              </a:rPr>
              <a:t>Traceability</a:t>
            </a:r>
            <a:endParaRPr sz="27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26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Production lot</a:t>
            </a:r>
            <a:r>
              <a:rPr dirty="0" sz="2400" spc="-20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lvl="2" marL="1211580" indent="-345440">
              <a:lnSpc>
                <a:spcPct val="100000"/>
              </a:lnSpc>
              <a:spcBef>
                <a:spcPts val="260"/>
              </a:spcBef>
              <a:buFont typeface="Arial"/>
              <a:buChar char="–"/>
              <a:tabLst>
                <a:tab pos="1210945" algn="l"/>
                <a:tab pos="1211580" algn="l"/>
              </a:tabLst>
            </a:pP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Lot</a:t>
            </a:r>
            <a:r>
              <a:rPr dirty="0" sz="1900" spc="-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information</a:t>
            </a:r>
            <a:r>
              <a:rPr dirty="0" sz="1900" spc="-16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was</a:t>
            </a:r>
            <a:r>
              <a:rPr dirty="0" sz="19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often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not</a:t>
            </a:r>
            <a:r>
              <a:rPr dirty="0" sz="19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available</a:t>
            </a:r>
            <a:r>
              <a:rPr dirty="0" sz="1900" spc="-1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at</a:t>
            </a:r>
            <a:r>
              <a:rPr dirty="0" sz="19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0">
                <a:solidFill>
                  <a:srgbClr val="376092"/>
                </a:solidFill>
                <a:latin typeface="Calibri"/>
                <a:cs typeface="Calibri"/>
              </a:rPr>
              <a:t>pointsof</a:t>
            </a:r>
            <a:r>
              <a:rPr dirty="0" sz="1900" spc="-6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service</a:t>
            </a:r>
            <a:endParaRPr sz="1900">
              <a:latin typeface="Calibri"/>
              <a:cs typeface="Calibri"/>
            </a:endParaRPr>
          </a:p>
          <a:p>
            <a:pPr lvl="2" marL="1211580" indent="-345440">
              <a:lnSpc>
                <a:spcPct val="100000"/>
              </a:lnSpc>
              <a:spcBef>
                <a:spcPts val="200"/>
              </a:spcBef>
              <a:buFont typeface="Arial"/>
              <a:buChar char="–"/>
              <a:tabLst>
                <a:tab pos="1210945" algn="l"/>
                <a:tab pos="1211580" algn="l"/>
              </a:tabLst>
            </a:pP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Product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is</a:t>
            </a:r>
            <a:r>
              <a:rPr dirty="0" sz="1900" spc="-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comingled</a:t>
            </a:r>
            <a:endParaRPr sz="1900">
              <a:latin typeface="Calibri"/>
              <a:cs typeface="Calibri"/>
            </a:endParaRPr>
          </a:p>
          <a:p>
            <a:pPr marL="1668145" marR="107950" indent="-345440">
              <a:lnSpc>
                <a:spcPts val="2000"/>
              </a:lnSpc>
              <a:spcBef>
                <a:spcPts val="580"/>
              </a:spcBef>
              <a:tabLst>
                <a:tab pos="1668145" algn="l"/>
              </a:tabLst>
            </a:pPr>
            <a:r>
              <a:rPr dirty="0" sz="1900" spc="10">
                <a:solidFill>
                  <a:srgbClr val="376092"/>
                </a:solidFill>
                <a:latin typeface="Arial"/>
                <a:cs typeface="Arial"/>
              </a:rPr>
              <a:t>»	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In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some</a:t>
            </a:r>
            <a:r>
              <a:rPr dirty="0" sz="1900" spc="-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instances,</a:t>
            </a:r>
            <a:r>
              <a:rPr dirty="0" sz="1900" spc="-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lettuce</a:t>
            </a:r>
            <a:r>
              <a:rPr dirty="0" sz="1900" spc="-1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from</a:t>
            </a:r>
            <a:r>
              <a:rPr dirty="0" sz="1900" spc="-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multiple</a:t>
            </a:r>
            <a:r>
              <a:rPr dirty="0" sz="1900" spc="-1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5">
                <a:solidFill>
                  <a:srgbClr val="376092"/>
                </a:solidFill>
                <a:latin typeface="Calibri"/>
                <a:cs typeface="Calibri"/>
              </a:rPr>
              <a:t>ranchescan</a:t>
            </a:r>
            <a:r>
              <a:rPr dirty="0" sz="190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-5">
                <a:solidFill>
                  <a:srgbClr val="376092"/>
                </a:solidFill>
                <a:latin typeface="Calibri"/>
                <a:cs typeface="Calibri"/>
              </a:rPr>
              <a:t>make</a:t>
            </a:r>
            <a:r>
              <a:rPr dirty="0" sz="19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up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one 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production</a:t>
            </a:r>
            <a:r>
              <a:rPr dirty="0" sz="1900" spc="-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lot,</a:t>
            </a:r>
            <a:r>
              <a:rPr dirty="0" sz="1900" spc="-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0">
                <a:solidFill>
                  <a:srgbClr val="376092"/>
                </a:solidFill>
                <a:latin typeface="Calibri"/>
                <a:cs typeface="Calibri"/>
              </a:rPr>
              <a:t>makingit</a:t>
            </a:r>
            <a:r>
              <a:rPr dirty="0" sz="19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very</a:t>
            </a:r>
            <a:r>
              <a:rPr dirty="0" sz="1900" spc="-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40">
                <a:solidFill>
                  <a:srgbClr val="376092"/>
                </a:solidFill>
                <a:latin typeface="Calibri"/>
                <a:cs typeface="Calibri"/>
              </a:rPr>
              <a:t>challengingto</a:t>
            </a:r>
            <a:r>
              <a:rPr dirty="0" sz="1900" spc="-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narrow</a:t>
            </a:r>
            <a:r>
              <a:rPr dirty="0" sz="1900" spc="-1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down</a:t>
            </a:r>
            <a:r>
              <a:rPr dirty="0" sz="1900" spc="-16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farms</a:t>
            </a:r>
            <a:endParaRPr sz="19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Records</a:t>
            </a:r>
            <a:endParaRPr sz="2400">
              <a:latin typeface="Calibri"/>
              <a:cs typeface="Calibri"/>
            </a:endParaRPr>
          </a:p>
          <a:p>
            <a:pPr lvl="2" marL="1211580" marR="5080" indent="-345440">
              <a:lnSpc>
                <a:spcPts val="2080"/>
              </a:lnSpc>
              <a:spcBef>
                <a:spcPts val="495"/>
              </a:spcBef>
              <a:buFont typeface="Arial"/>
              <a:buChar char="–"/>
              <a:tabLst>
                <a:tab pos="1210945" algn="l"/>
                <a:tab pos="1211580" algn="l"/>
              </a:tabLst>
            </a:pP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Each</a:t>
            </a:r>
            <a:r>
              <a:rPr dirty="0" sz="1900" spc="-1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supply</a:t>
            </a:r>
            <a:r>
              <a:rPr dirty="0" sz="1900" spc="-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chain</a:t>
            </a:r>
            <a:r>
              <a:rPr dirty="0" sz="1900" spc="-14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looksdifferent</a:t>
            </a:r>
            <a:r>
              <a:rPr dirty="0" sz="19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0">
                <a:solidFill>
                  <a:srgbClr val="376092"/>
                </a:solidFill>
                <a:latin typeface="Calibri"/>
                <a:cs typeface="Calibri"/>
              </a:rPr>
              <a:t>and</a:t>
            </a:r>
            <a:r>
              <a:rPr dirty="0" sz="1900" spc="-6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utilizes</a:t>
            </a:r>
            <a:r>
              <a:rPr dirty="0" sz="1900" spc="-1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-5">
                <a:solidFill>
                  <a:srgbClr val="376092"/>
                </a:solidFill>
                <a:latin typeface="Calibri"/>
                <a:cs typeface="Calibri"/>
              </a:rPr>
              <a:t>different</a:t>
            </a:r>
            <a:r>
              <a:rPr dirty="0" sz="19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codingsystems.</a:t>
            </a:r>
            <a:r>
              <a:rPr dirty="0" sz="19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It  takes</a:t>
            </a:r>
            <a:r>
              <a:rPr dirty="0" sz="1900" spc="-6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time</a:t>
            </a:r>
            <a:r>
              <a:rPr dirty="0" sz="19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to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5">
                <a:solidFill>
                  <a:srgbClr val="376092"/>
                </a:solidFill>
                <a:latin typeface="Calibri"/>
                <a:cs typeface="Calibri"/>
              </a:rPr>
              <a:t>deciphereach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0">
                <a:solidFill>
                  <a:srgbClr val="376092"/>
                </a:solidFill>
                <a:latin typeface="Calibri"/>
                <a:cs typeface="Calibri"/>
              </a:rPr>
              <a:t>codingsystem</a:t>
            </a:r>
            <a:r>
              <a:rPr dirty="0" sz="1900" spc="-1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0">
                <a:solidFill>
                  <a:srgbClr val="376092"/>
                </a:solidFill>
                <a:latin typeface="Calibri"/>
                <a:cs typeface="Calibri"/>
              </a:rPr>
              <a:t>and</a:t>
            </a:r>
            <a:r>
              <a:rPr dirty="0" sz="190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understand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5">
                <a:solidFill>
                  <a:srgbClr val="376092"/>
                </a:solidFill>
                <a:latin typeface="Calibri"/>
                <a:cs typeface="Calibri"/>
              </a:rPr>
              <a:t>whatit’s</a:t>
            </a:r>
            <a:endParaRPr sz="1900">
              <a:latin typeface="Calibri"/>
              <a:cs typeface="Calibri"/>
            </a:endParaRPr>
          </a:p>
          <a:p>
            <a:pPr marL="1210945">
              <a:lnSpc>
                <a:spcPts val="2045"/>
              </a:lnSpc>
            </a:pPr>
            <a:r>
              <a:rPr dirty="0" sz="1900" spc="40">
                <a:solidFill>
                  <a:srgbClr val="376092"/>
                </a:solidFill>
                <a:latin typeface="Calibri"/>
                <a:cs typeface="Calibri"/>
              </a:rPr>
              <a:t>tellingus.</a:t>
            </a:r>
            <a:endParaRPr sz="19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26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Timing</a:t>
            </a:r>
            <a:endParaRPr sz="2400">
              <a:latin typeface="Calibri"/>
              <a:cs typeface="Calibri"/>
            </a:endParaRPr>
          </a:p>
          <a:p>
            <a:pPr lvl="2" marL="1211580" indent="-345440">
              <a:lnSpc>
                <a:spcPct val="100000"/>
              </a:lnSpc>
              <a:spcBef>
                <a:spcPts val="260"/>
              </a:spcBef>
              <a:buFont typeface="Arial"/>
              <a:buChar char="–"/>
              <a:tabLst>
                <a:tab pos="1210945" algn="l"/>
                <a:tab pos="1211580" algn="l"/>
              </a:tabLst>
            </a:pP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Traceback</a:t>
            </a:r>
            <a:r>
              <a:rPr dirty="0" sz="1900" spc="-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is</a:t>
            </a:r>
            <a:r>
              <a:rPr dirty="0" sz="19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a</a:t>
            </a: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-5">
                <a:solidFill>
                  <a:srgbClr val="376092"/>
                </a:solidFill>
                <a:latin typeface="Calibri"/>
                <a:cs typeface="Calibri"/>
              </a:rPr>
              <a:t>step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by</a:t>
            </a:r>
            <a:r>
              <a:rPr dirty="0" sz="1900" spc="-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-5">
                <a:solidFill>
                  <a:srgbClr val="376092"/>
                </a:solidFill>
                <a:latin typeface="Calibri"/>
                <a:cs typeface="Calibri"/>
              </a:rPr>
              <a:t>step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process</a:t>
            </a:r>
            <a:endParaRPr sz="1900">
              <a:latin typeface="Calibri"/>
              <a:cs typeface="Calibri"/>
            </a:endParaRPr>
          </a:p>
          <a:p>
            <a:pPr lvl="2" marL="1211580" marR="291465" indent="-345440">
              <a:lnSpc>
                <a:spcPts val="2080"/>
              </a:lnSpc>
              <a:spcBef>
                <a:spcPts val="434"/>
              </a:spcBef>
              <a:buFont typeface="Arial"/>
              <a:buChar char="–"/>
              <a:tabLst>
                <a:tab pos="1210945" algn="l"/>
                <a:tab pos="1211580" algn="l"/>
              </a:tabLst>
            </a:pPr>
            <a:r>
              <a:rPr dirty="0" sz="1900" spc="10">
                <a:solidFill>
                  <a:srgbClr val="376092"/>
                </a:solidFill>
                <a:latin typeface="Calibri"/>
                <a:cs typeface="Calibri"/>
              </a:rPr>
              <a:t>Records</a:t>
            </a:r>
            <a:r>
              <a:rPr dirty="0" sz="19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need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to</a:t>
            </a:r>
            <a:r>
              <a:rPr dirty="0" sz="1900" spc="-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be</a:t>
            </a:r>
            <a:r>
              <a:rPr dirty="0" sz="1900" spc="-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reviewed</a:t>
            </a:r>
            <a:r>
              <a:rPr dirty="0" sz="1900" spc="-16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30">
                <a:solidFill>
                  <a:srgbClr val="376092"/>
                </a:solidFill>
                <a:latin typeface="Calibri"/>
                <a:cs typeface="Calibri"/>
              </a:rPr>
              <a:t>and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understood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-5">
                <a:solidFill>
                  <a:srgbClr val="376092"/>
                </a:solidFill>
                <a:latin typeface="Calibri"/>
                <a:cs typeface="Calibri"/>
              </a:rPr>
              <a:t>before</a:t>
            </a:r>
            <a:r>
              <a:rPr dirty="0" sz="1900" spc="-1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we</a:t>
            </a:r>
            <a:r>
              <a:rPr dirty="0" sz="19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can</a:t>
            </a:r>
            <a:r>
              <a:rPr dirty="0" sz="19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move</a:t>
            </a:r>
            <a:r>
              <a:rPr dirty="0" sz="19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to 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1900" spc="-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5">
                <a:solidFill>
                  <a:srgbClr val="376092"/>
                </a:solidFill>
                <a:latin typeface="Calibri"/>
                <a:cs typeface="Calibri"/>
              </a:rPr>
              <a:t>next</a:t>
            </a:r>
            <a:r>
              <a:rPr dirty="0" sz="19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60">
                <a:solidFill>
                  <a:srgbClr val="376092"/>
                </a:solidFill>
                <a:latin typeface="Calibri"/>
                <a:cs typeface="Calibri"/>
              </a:rPr>
              <a:t>pointin</a:t>
            </a:r>
            <a:r>
              <a:rPr dirty="0" sz="19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15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19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0">
                <a:solidFill>
                  <a:srgbClr val="376092"/>
                </a:solidFill>
                <a:latin typeface="Calibri"/>
                <a:cs typeface="Calibri"/>
              </a:rPr>
              <a:t>supply</a:t>
            </a:r>
            <a:r>
              <a:rPr dirty="0" sz="19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900" spc="25">
                <a:solidFill>
                  <a:srgbClr val="376092"/>
                </a:solidFill>
                <a:latin typeface="Calibri"/>
                <a:cs typeface="Calibri"/>
              </a:rPr>
              <a:t>chain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Challenges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370272"/>
            <a:ext cx="7880350" cy="2401570"/>
          </a:xfrm>
          <a:prstGeom prst="rect">
            <a:avLst/>
          </a:prstGeom>
        </p:spPr>
        <p:txBody>
          <a:bodyPr wrap="square" lIns="0" tIns="163195" rIns="0" bIns="0" rtlCol="0" vert="horz">
            <a:spAutoFit/>
          </a:bodyPr>
          <a:lstStyle/>
          <a:p>
            <a:pPr marL="358140" indent="-345440">
              <a:lnSpc>
                <a:spcPct val="100000"/>
              </a:lnSpc>
              <a:spcBef>
                <a:spcPts val="128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Communications</a:t>
            </a:r>
            <a:endParaRPr sz="32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104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800">
                <a:solidFill>
                  <a:srgbClr val="376092"/>
                </a:solidFill>
                <a:latin typeface="Calibri"/>
                <a:cs typeface="Calibri"/>
              </a:rPr>
              <a:t>Place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of origin of</a:t>
            </a:r>
            <a:r>
              <a:rPr dirty="0" sz="2800" spc="1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lettuce</a:t>
            </a:r>
            <a:endParaRPr sz="2800">
              <a:latin typeface="Calibri"/>
              <a:cs typeface="Calibri"/>
            </a:endParaRPr>
          </a:p>
          <a:p>
            <a:pPr lvl="1" marL="754380" indent="-284480">
              <a:lnSpc>
                <a:spcPct val="100000"/>
              </a:lnSpc>
              <a:spcBef>
                <a:spcPts val="960"/>
              </a:spcBef>
              <a:buFont typeface="Arial"/>
              <a:buChar char="–"/>
              <a:tabLst>
                <a:tab pos="754380" algn="l"/>
              </a:tabLst>
            </a:pP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Chopped, bagged </a:t>
            </a:r>
            <a:r>
              <a:rPr dirty="0" sz="2800" spc="5">
                <a:solidFill>
                  <a:srgbClr val="376092"/>
                </a:solidFill>
                <a:latin typeface="Calibri"/>
                <a:cs typeface="Calibri"/>
              </a:rPr>
              <a:t>vs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whole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head </a:t>
            </a:r>
            <a:r>
              <a:rPr dirty="0" sz="2800" spc="-25">
                <a:solidFill>
                  <a:srgbClr val="376092"/>
                </a:solidFill>
                <a:latin typeface="Calibri"/>
                <a:cs typeface="Calibri"/>
              </a:rPr>
              <a:t>Romaine</a:t>
            </a:r>
            <a:r>
              <a:rPr dirty="0" sz="28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lettuce</a:t>
            </a:r>
            <a:endParaRPr sz="28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112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Recalls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2875" y="1138708"/>
            <a:ext cx="204851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10"/>
              <a:t>O</a:t>
            </a:r>
            <a:r>
              <a:rPr dirty="0" sz="4000" spc="25"/>
              <a:t>v</a:t>
            </a:r>
            <a:r>
              <a:rPr dirty="0" sz="4000" spc="-15"/>
              <a:t>e</a:t>
            </a:r>
            <a:r>
              <a:rPr dirty="0" sz="4000" spc="15"/>
              <a:t>r</a:t>
            </a:r>
            <a:r>
              <a:rPr dirty="0" sz="4000" spc="25"/>
              <a:t>v</a:t>
            </a:r>
            <a:r>
              <a:rPr dirty="0" sz="4000" spc="-25"/>
              <a:t>i</a:t>
            </a:r>
            <a:r>
              <a:rPr dirty="0" sz="4000" spc="-15"/>
              <a:t>ew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2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2012315"/>
            <a:ext cx="8093709" cy="2179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8140" marR="5080" indent="-3454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Spring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2018 </a:t>
            </a:r>
            <a:r>
              <a:rPr dirty="0" sz="3200" spc="15" i="1">
                <a:solidFill>
                  <a:srgbClr val="376092"/>
                </a:solidFill>
                <a:latin typeface="Calibri"/>
                <a:cs typeface="Calibri"/>
              </a:rPr>
              <a:t>E. </a:t>
            </a:r>
            <a:r>
              <a:rPr dirty="0" sz="3200" spc="10" i="1">
                <a:solidFill>
                  <a:srgbClr val="376092"/>
                </a:solidFill>
                <a:latin typeface="Calibri"/>
                <a:cs typeface="Calibri"/>
              </a:rPr>
              <a:t>coli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O157:H7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Outbreak linked </a:t>
            </a:r>
            <a:r>
              <a:rPr dirty="0" sz="3200" spc="-20">
                <a:solidFill>
                  <a:srgbClr val="376092"/>
                </a:solidFill>
                <a:latin typeface="Calibri"/>
                <a:cs typeface="Calibri"/>
              </a:rPr>
              <a:t>to 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lettuce </a:t>
            </a:r>
            <a:r>
              <a:rPr dirty="0" sz="3200" spc="-30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3200" spc="-35">
                <a:solidFill>
                  <a:srgbClr val="376092"/>
                </a:solidFill>
                <a:latin typeface="Calibri"/>
                <a:cs typeface="Calibri"/>
              </a:rPr>
              <a:t>Yuma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Growing</a:t>
            </a:r>
            <a:r>
              <a:rPr dirty="0" sz="3200" spc="31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Region</a:t>
            </a:r>
            <a:endParaRPr sz="32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10">
                <a:solidFill>
                  <a:srgbClr val="376092"/>
                </a:solidFill>
                <a:latin typeface="Calibri"/>
                <a:cs typeface="Calibri"/>
              </a:rPr>
              <a:t>Challenges</a:t>
            </a:r>
            <a:endParaRPr sz="32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200" spc="-25">
                <a:solidFill>
                  <a:srgbClr val="376092"/>
                </a:solidFill>
                <a:latin typeface="Calibri"/>
                <a:cs typeface="Calibri"/>
              </a:rPr>
              <a:t>Next</a:t>
            </a:r>
            <a:r>
              <a:rPr dirty="0" sz="3200" spc="-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200" spc="-15">
                <a:solidFill>
                  <a:srgbClr val="376092"/>
                </a:solidFill>
                <a:latin typeface="Calibri"/>
                <a:cs typeface="Calibri"/>
              </a:rPr>
              <a:t>Steps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9227" y="635058"/>
            <a:ext cx="250380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Next</a:t>
            </a:r>
            <a:r>
              <a:rPr dirty="0" spc="-25"/>
              <a:t> </a:t>
            </a:r>
            <a:r>
              <a:rPr dirty="0" spc="-10"/>
              <a:t>Steps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377468"/>
            <a:ext cx="8051165" cy="43700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8140" indent="-345440">
              <a:lnSpc>
                <a:spcPts val="3070"/>
              </a:lnSpc>
              <a:spcBef>
                <a:spcPts val="9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FDA</a:t>
            </a:r>
            <a:r>
              <a:rPr dirty="0" sz="3050" spc="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participated</a:t>
            </a:r>
            <a:r>
              <a:rPr dirty="0" sz="3050" spc="-2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5">
                <a:solidFill>
                  <a:srgbClr val="376092"/>
                </a:solidFill>
                <a:latin typeface="Calibri"/>
                <a:cs typeface="Calibri"/>
              </a:rPr>
              <a:t>in</a:t>
            </a:r>
            <a:r>
              <a:rPr dirty="0" sz="3050" spc="-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a</a:t>
            </a:r>
            <a:r>
              <a:rPr dirty="0" sz="3050" spc="-7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meeting</a:t>
            </a:r>
            <a:r>
              <a:rPr dirty="0" sz="3050" spc="-20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>
                <a:solidFill>
                  <a:srgbClr val="376092"/>
                </a:solidFill>
                <a:latin typeface="Calibri"/>
                <a:cs typeface="Calibri"/>
              </a:rPr>
              <a:t>with</a:t>
            </a:r>
            <a:r>
              <a:rPr dirty="0" sz="3050" spc="-1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3050" spc="-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Leafy</a:t>
            </a:r>
            <a:endParaRPr sz="3050">
              <a:latin typeface="Calibri"/>
              <a:cs typeface="Calibri"/>
            </a:endParaRPr>
          </a:p>
          <a:p>
            <a:pPr marL="357505" marR="15875">
              <a:lnSpc>
                <a:spcPct val="69900"/>
              </a:lnSpc>
              <a:spcBef>
                <a:spcPts val="509"/>
              </a:spcBef>
            </a:pP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Greens</a:t>
            </a:r>
            <a:r>
              <a:rPr dirty="0" sz="3050" spc="-20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40">
                <a:solidFill>
                  <a:srgbClr val="376092"/>
                </a:solidFill>
                <a:latin typeface="Calibri"/>
                <a:cs typeface="Calibri"/>
              </a:rPr>
              <a:t>Food</a:t>
            </a:r>
            <a:r>
              <a:rPr dirty="0" sz="3050" spc="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Safety</a:t>
            </a:r>
            <a:r>
              <a:rPr dirty="0" sz="3050" spc="-229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Task</a:t>
            </a:r>
            <a:r>
              <a:rPr dirty="0" sz="305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5">
                <a:solidFill>
                  <a:srgbClr val="376092"/>
                </a:solidFill>
                <a:latin typeface="Calibri"/>
                <a:cs typeface="Calibri"/>
              </a:rPr>
              <a:t>Force</a:t>
            </a:r>
            <a:r>
              <a:rPr dirty="0" sz="3050" spc="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that</a:t>
            </a:r>
            <a:r>
              <a:rPr dirty="0" sz="3050" spc="-1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was</a:t>
            </a:r>
            <a:r>
              <a:rPr dirty="0" sz="3050" spc="-1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5">
                <a:solidFill>
                  <a:srgbClr val="376092"/>
                </a:solidFill>
                <a:latin typeface="Calibri"/>
                <a:cs typeface="Calibri"/>
              </a:rPr>
              <a:t>formed</a:t>
            </a:r>
            <a:r>
              <a:rPr dirty="0" sz="3050" spc="-1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5">
                <a:solidFill>
                  <a:srgbClr val="376092"/>
                </a:solidFill>
                <a:latin typeface="Calibri"/>
                <a:cs typeface="Calibri"/>
              </a:rPr>
              <a:t>in 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response</a:t>
            </a:r>
            <a:r>
              <a:rPr dirty="0" sz="3050" spc="-2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5">
                <a:solidFill>
                  <a:srgbClr val="376092"/>
                </a:solidFill>
                <a:latin typeface="Calibri"/>
                <a:cs typeface="Calibri"/>
              </a:rPr>
              <a:t>to</a:t>
            </a:r>
            <a:r>
              <a:rPr dirty="0" sz="3050" spc="-1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3050" spc="-1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0">
                <a:solidFill>
                  <a:srgbClr val="376092"/>
                </a:solidFill>
                <a:latin typeface="Calibri"/>
                <a:cs typeface="Calibri"/>
              </a:rPr>
              <a:t>Yuma</a:t>
            </a: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10" i="1">
                <a:solidFill>
                  <a:srgbClr val="376092"/>
                </a:solidFill>
                <a:latin typeface="Calibri"/>
                <a:cs typeface="Calibri"/>
              </a:rPr>
              <a:t>E.</a:t>
            </a:r>
            <a:r>
              <a:rPr dirty="0" sz="3050" spc="-100" i="1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10" i="1">
                <a:solidFill>
                  <a:srgbClr val="376092"/>
                </a:solidFill>
                <a:latin typeface="Calibri"/>
                <a:cs typeface="Calibri"/>
              </a:rPr>
              <a:t>coli</a:t>
            </a:r>
            <a:r>
              <a:rPr dirty="0" sz="3050" spc="-110" i="1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O157:H7</a:t>
            </a:r>
            <a:r>
              <a:rPr dirty="0" sz="3050" spc="-7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outbreak</a:t>
            </a:r>
            <a:endParaRPr sz="3050">
              <a:latin typeface="Calibri"/>
              <a:cs typeface="Calibri"/>
            </a:endParaRPr>
          </a:p>
          <a:p>
            <a:pPr marL="358140" marR="847725" indent="-345440">
              <a:lnSpc>
                <a:spcPct val="6990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United </a:t>
            </a:r>
            <a:r>
              <a:rPr dirty="0" sz="3050" spc="-15">
                <a:solidFill>
                  <a:srgbClr val="376092"/>
                </a:solidFill>
                <a:latin typeface="Calibri"/>
                <a:cs typeface="Calibri"/>
              </a:rPr>
              <a:t>Fresh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Produce </a:t>
            </a:r>
            <a:r>
              <a:rPr dirty="0" sz="3050" spc="-15">
                <a:solidFill>
                  <a:srgbClr val="376092"/>
                </a:solidFill>
                <a:latin typeface="Calibri"/>
                <a:cs typeface="Calibri"/>
              </a:rPr>
              <a:t>Association/Produce  </a:t>
            </a:r>
            <a:r>
              <a:rPr dirty="0" sz="3050" spc="-25">
                <a:solidFill>
                  <a:srgbClr val="376092"/>
                </a:solidFill>
                <a:latin typeface="Calibri"/>
                <a:cs typeface="Calibri"/>
              </a:rPr>
              <a:t>Marketing</a:t>
            </a:r>
            <a:r>
              <a:rPr dirty="0" sz="3050" spc="-2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Association</a:t>
            </a:r>
            <a:r>
              <a:rPr dirty="0" sz="3050" spc="-2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–</a:t>
            </a:r>
            <a:r>
              <a:rPr dirty="0" sz="3050" spc="-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Romaine</a:t>
            </a:r>
            <a:r>
              <a:rPr dirty="0" sz="3050" spc="-1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Task</a:t>
            </a:r>
            <a:r>
              <a:rPr dirty="0" sz="3050" spc="-7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5">
                <a:solidFill>
                  <a:srgbClr val="376092"/>
                </a:solidFill>
                <a:latin typeface="Calibri"/>
                <a:cs typeface="Calibri"/>
              </a:rPr>
              <a:t>Force</a:t>
            </a:r>
            <a:endParaRPr sz="3050">
              <a:latin typeface="Calibri"/>
              <a:cs typeface="Calibri"/>
            </a:endParaRPr>
          </a:p>
          <a:p>
            <a:pPr lvl="1" marL="754380" indent="-345440">
              <a:lnSpc>
                <a:spcPts val="2290"/>
              </a:lnSpc>
              <a:buFont typeface="Arial"/>
              <a:buChar char="•"/>
              <a:tabLst>
                <a:tab pos="753745" algn="l"/>
                <a:tab pos="754380" algn="l"/>
              </a:tabLst>
            </a:pPr>
            <a:r>
              <a:rPr dirty="0" sz="2650" spc="-15">
                <a:solidFill>
                  <a:srgbClr val="376092"/>
                </a:solidFill>
                <a:latin typeface="Calibri"/>
                <a:cs typeface="Calibri"/>
              </a:rPr>
              <a:t>Prevention</a:t>
            </a:r>
            <a:r>
              <a:rPr dirty="0" sz="2650" spc="-229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10">
                <a:solidFill>
                  <a:srgbClr val="376092"/>
                </a:solidFill>
                <a:latin typeface="Calibri"/>
                <a:cs typeface="Calibri"/>
              </a:rPr>
              <a:t>Standards:</a:t>
            </a:r>
            <a:r>
              <a:rPr dirty="0" sz="2650" spc="-27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5">
                <a:solidFill>
                  <a:srgbClr val="376092"/>
                </a:solidFill>
                <a:latin typeface="Calibri"/>
                <a:cs typeface="Calibri"/>
              </a:rPr>
              <a:t>Agricultural</a:t>
            </a:r>
            <a:r>
              <a:rPr dirty="0" sz="2650" spc="-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35">
                <a:solidFill>
                  <a:srgbClr val="376092"/>
                </a:solidFill>
                <a:latin typeface="Calibri"/>
                <a:cs typeface="Calibri"/>
              </a:rPr>
              <a:t>Water</a:t>
            </a:r>
            <a:r>
              <a:rPr dirty="0" sz="2650" spc="-3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10">
                <a:solidFill>
                  <a:srgbClr val="376092"/>
                </a:solidFill>
                <a:latin typeface="Calibri"/>
                <a:cs typeface="Calibri"/>
              </a:rPr>
              <a:t>Standards,</a:t>
            </a:r>
            <a:endParaRPr sz="2650">
              <a:latin typeface="Calibri"/>
              <a:cs typeface="Calibri"/>
            </a:endParaRPr>
          </a:p>
          <a:p>
            <a:pPr marL="753745" marR="532765">
              <a:lnSpc>
                <a:spcPct val="67900"/>
              </a:lnSpc>
              <a:spcBef>
                <a:spcPts val="509"/>
              </a:spcBef>
            </a:pPr>
            <a:r>
              <a:rPr dirty="0" sz="2650" spc="-25">
                <a:solidFill>
                  <a:srgbClr val="376092"/>
                </a:solidFill>
                <a:latin typeface="Calibri"/>
                <a:cs typeface="Calibri"/>
              </a:rPr>
              <a:t>Improving </a:t>
            </a:r>
            <a:r>
              <a:rPr dirty="0" sz="2650" spc="-35">
                <a:solidFill>
                  <a:srgbClr val="376092"/>
                </a:solidFill>
                <a:latin typeface="Calibri"/>
                <a:cs typeface="Calibri"/>
              </a:rPr>
              <a:t>Traceability, </a:t>
            </a:r>
            <a:r>
              <a:rPr dirty="0" sz="2650" spc="-15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650" spc="-10">
                <a:solidFill>
                  <a:srgbClr val="376092"/>
                </a:solidFill>
                <a:latin typeface="Calibri"/>
                <a:cs typeface="Calibri"/>
              </a:rPr>
              <a:t>Labeling</a:t>
            </a:r>
            <a:r>
              <a:rPr dirty="0" sz="2650" spc="-43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30">
                <a:solidFill>
                  <a:srgbClr val="376092"/>
                </a:solidFill>
                <a:latin typeface="Calibri"/>
                <a:cs typeface="Calibri"/>
              </a:rPr>
              <a:t>now </a:t>
            </a:r>
            <a:r>
              <a:rPr dirty="0" sz="2650" spc="-15">
                <a:solidFill>
                  <a:srgbClr val="376092"/>
                </a:solidFill>
                <a:latin typeface="Calibri"/>
                <a:cs typeface="Calibri"/>
              </a:rPr>
              <a:t>including  </a:t>
            </a:r>
            <a:r>
              <a:rPr dirty="0" sz="2650">
                <a:solidFill>
                  <a:srgbClr val="376092"/>
                </a:solidFill>
                <a:latin typeface="Calibri"/>
                <a:cs typeface="Calibri"/>
              </a:rPr>
              <a:t>Harvest</a:t>
            </a:r>
            <a:r>
              <a:rPr dirty="0" sz="2650" spc="-2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650" spc="-25">
                <a:solidFill>
                  <a:srgbClr val="376092"/>
                </a:solidFill>
                <a:latin typeface="Calibri"/>
                <a:cs typeface="Calibri"/>
              </a:rPr>
              <a:t>Regions</a:t>
            </a:r>
            <a:endParaRPr sz="2650">
              <a:latin typeface="Calibri"/>
              <a:cs typeface="Calibri"/>
            </a:endParaRPr>
          </a:p>
          <a:p>
            <a:pPr marL="358140" marR="5080" indent="-345440">
              <a:lnSpc>
                <a:spcPct val="67800"/>
              </a:lnSpc>
              <a:spcBef>
                <a:spcPts val="8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Leafy</a:t>
            </a:r>
            <a:r>
              <a:rPr dirty="0" sz="3050" spc="-14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Green</a:t>
            </a:r>
            <a:r>
              <a:rPr dirty="0" sz="305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5">
                <a:solidFill>
                  <a:srgbClr val="376092"/>
                </a:solidFill>
                <a:latin typeface="Calibri"/>
                <a:cs typeface="Calibri"/>
              </a:rPr>
              <a:t>Marketing</a:t>
            </a:r>
            <a:r>
              <a:rPr dirty="0" sz="3050" spc="-1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Agreement</a:t>
            </a:r>
            <a:r>
              <a:rPr dirty="0" sz="3050" spc="-2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5">
                <a:solidFill>
                  <a:srgbClr val="376092"/>
                </a:solidFill>
                <a:latin typeface="Calibri"/>
                <a:cs typeface="Calibri"/>
              </a:rPr>
              <a:t>-updated</a:t>
            </a:r>
            <a:r>
              <a:rPr dirty="0" sz="3050" spc="-2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40">
                <a:solidFill>
                  <a:srgbClr val="376092"/>
                </a:solidFill>
                <a:latin typeface="Calibri"/>
                <a:cs typeface="Calibri"/>
              </a:rPr>
              <a:t>Food  </a:t>
            </a:r>
            <a:r>
              <a:rPr dirty="0" sz="3050" spc="-20">
                <a:solidFill>
                  <a:srgbClr val="376092"/>
                </a:solidFill>
                <a:latin typeface="Calibri"/>
                <a:cs typeface="Calibri"/>
              </a:rPr>
              <a:t>Safety</a:t>
            </a:r>
            <a:r>
              <a:rPr dirty="0" sz="3050" spc="-15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10">
                <a:solidFill>
                  <a:srgbClr val="376092"/>
                </a:solidFill>
                <a:latin typeface="Calibri"/>
                <a:cs typeface="Calibri"/>
              </a:rPr>
              <a:t>Metrics</a:t>
            </a:r>
            <a:endParaRPr sz="3050">
              <a:latin typeface="Calibri"/>
              <a:cs typeface="Calibri"/>
            </a:endParaRPr>
          </a:p>
          <a:p>
            <a:pPr marL="358140" indent="-345440">
              <a:lnSpc>
                <a:spcPts val="3370"/>
              </a:lnSpc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FDA </a:t>
            </a:r>
            <a:r>
              <a:rPr dirty="0" sz="3050" spc="-15">
                <a:solidFill>
                  <a:srgbClr val="376092"/>
                </a:solidFill>
                <a:latin typeface="Calibri"/>
                <a:cs typeface="Calibri"/>
              </a:rPr>
              <a:t>Sampling assignments</a:t>
            </a:r>
            <a:r>
              <a:rPr dirty="0" sz="3050" spc="-2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5">
                <a:solidFill>
                  <a:srgbClr val="376092"/>
                </a:solidFill>
                <a:latin typeface="Calibri"/>
                <a:cs typeface="Calibri"/>
              </a:rPr>
              <a:t>underway</a:t>
            </a:r>
            <a:endParaRPr sz="3050">
              <a:latin typeface="Calibri"/>
              <a:cs typeface="Calibri"/>
            </a:endParaRPr>
          </a:p>
          <a:p>
            <a:pPr marL="358140" indent="-345440">
              <a:lnSpc>
                <a:spcPts val="3510"/>
              </a:lnSpc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3050" spc="-60">
                <a:solidFill>
                  <a:srgbClr val="376092"/>
                </a:solidFill>
                <a:latin typeface="Calibri"/>
                <a:cs typeface="Calibri"/>
              </a:rPr>
              <a:t>FDA FSMA</a:t>
            </a:r>
            <a:r>
              <a:rPr dirty="0" sz="3050" spc="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3050" spc="-25">
                <a:solidFill>
                  <a:srgbClr val="376092"/>
                </a:solidFill>
                <a:latin typeface="Calibri"/>
                <a:cs typeface="Calibri"/>
              </a:rPr>
              <a:t>204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51760" y="2651760"/>
            <a:ext cx="4196079" cy="873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4993" y="2746767"/>
            <a:ext cx="6342380" cy="2219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0795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SPRING </a:t>
            </a:r>
            <a:r>
              <a:rPr dirty="0" sz="3600" spc="10"/>
              <a:t>2018 </a:t>
            </a:r>
            <a:r>
              <a:rPr dirty="0" sz="3600" i="1">
                <a:latin typeface="Calibri"/>
                <a:cs typeface="Calibri"/>
              </a:rPr>
              <a:t>E. </a:t>
            </a:r>
            <a:r>
              <a:rPr dirty="0" sz="3600" spc="-15" i="1">
                <a:latin typeface="Calibri"/>
                <a:cs typeface="Calibri"/>
              </a:rPr>
              <a:t>COLI </a:t>
            </a:r>
            <a:r>
              <a:rPr dirty="0" sz="3600" spc="-10"/>
              <a:t>O157:H7  </a:t>
            </a:r>
            <a:r>
              <a:rPr dirty="0" sz="3600" spc="-35"/>
              <a:t>OUTBREAK </a:t>
            </a:r>
            <a:r>
              <a:rPr dirty="0" sz="3600" spc="5"/>
              <a:t>LINKED </a:t>
            </a:r>
            <a:r>
              <a:rPr dirty="0" sz="3600" spc="-55"/>
              <a:t>TO </a:t>
            </a:r>
            <a:r>
              <a:rPr dirty="0" sz="3600" spc="-15"/>
              <a:t>ROMAINE  </a:t>
            </a:r>
            <a:r>
              <a:rPr dirty="0" sz="3600"/>
              <a:t>LETTUCE </a:t>
            </a:r>
            <a:r>
              <a:rPr dirty="0" sz="3600" spc="-10"/>
              <a:t>FROM </a:t>
            </a:r>
            <a:r>
              <a:rPr dirty="0" sz="3600" spc="-25"/>
              <a:t>YUMA </a:t>
            </a:r>
            <a:r>
              <a:rPr dirty="0" sz="3600" spc="-15"/>
              <a:t>GROWING  </a:t>
            </a:r>
            <a:r>
              <a:rPr dirty="0" sz="3600" spc="-20"/>
              <a:t>REGION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6957" y="588798"/>
            <a:ext cx="278447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0"/>
              <a:t>B</a:t>
            </a:r>
            <a:r>
              <a:rPr dirty="0" spc="-15"/>
              <a:t>a</a:t>
            </a:r>
            <a:r>
              <a:rPr dirty="0" spc="-5"/>
              <a:t>c</a:t>
            </a:r>
            <a:r>
              <a:rPr dirty="0" spc="-35"/>
              <a:t>k</a:t>
            </a:r>
            <a:r>
              <a:rPr dirty="0" spc="-10"/>
              <a:t>g</a:t>
            </a:r>
            <a:r>
              <a:rPr dirty="0" spc="-45"/>
              <a:t>r</a:t>
            </a:r>
            <a:r>
              <a:rPr dirty="0" spc="30"/>
              <a:t>o</a:t>
            </a:r>
            <a:r>
              <a:rPr dirty="0" spc="35"/>
              <a:t>un</a:t>
            </a:r>
            <a:r>
              <a:rPr dirty="0"/>
              <a:t>d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4</a:t>
            </a:fld>
          </a:p>
        </p:txBody>
      </p:sp>
      <p:sp>
        <p:nvSpPr>
          <p:cNvPr id="5" name="object 5"/>
          <p:cNvSpPr txBox="1"/>
          <p:nvPr/>
        </p:nvSpPr>
        <p:spPr>
          <a:xfrm>
            <a:off x="1358900" y="6470903"/>
            <a:ext cx="586613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https://</a:t>
            </a:r>
            <a:r>
              <a:rPr dirty="0" sz="1200" spc="-10">
                <a:latin typeface="Calibri"/>
                <a:cs typeface="Calibri"/>
                <a:hlinkClick r:id="rId2"/>
              </a:rPr>
              <a:t>www.fda.gov/food/recallsoutbreaksemergencies/outbreaks/ucm604254.htm#Problem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590" y="1551043"/>
            <a:ext cx="8147050" cy="434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8140" marR="951230" indent="-3454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4/4/18 –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FDA learned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about 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cluster of </a:t>
            </a:r>
            <a:r>
              <a:rPr dirty="0" sz="2400" spc="10" i="1">
                <a:solidFill>
                  <a:srgbClr val="376092"/>
                </a:solidFill>
                <a:latin typeface="Calibri"/>
                <a:cs typeface="Calibri"/>
              </a:rPr>
              <a:t>E. </a:t>
            </a:r>
            <a:r>
              <a:rPr dirty="0" sz="2400" spc="-20" i="1">
                <a:solidFill>
                  <a:srgbClr val="376092"/>
                </a:solidFill>
                <a:latin typeface="Calibri"/>
                <a:cs typeface="Calibri"/>
              </a:rPr>
              <a:t>coli</a:t>
            </a:r>
            <a:r>
              <a:rPr dirty="0" sz="2400" spc="-245" i="1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O157:H7  infections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two</a:t>
            </a:r>
            <a:r>
              <a:rPr dirty="0" sz="2400" spc="-14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states</a:t>
            </a:r>
            <a:endParaRPr sz="24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4/5/18 – 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new cluster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was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reported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multiple</a:t>
            </a:r>
            <a:r>
              <a:rPr dirty="0" sz="2400" spc="-3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states</a:t>
            </a:r>
            <a:endParaRPr sz="2400">
              <a:latin typeface="Calibri"/>
              <a:cs typeface="Calibri"/>
            </a:endParaRPr>
          </a:p>
          <a:p>
            <a:pPr algn="just" marL="358140" marR="93980" indent="-34544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8140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4/13/18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– Interviews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ill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people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traceback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of</a:t>
            </a:r>
            <a:r>
              <a:rPr dirty="0" sz="2400" spc="-1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chopped 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romaine allowed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health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partners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identify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chopped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romaine 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 growing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region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as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likely</a:t>
            </a:r>
            <a:r>
              <a:rPr dirty="0" sz="2400" spc="-1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source</a:t>
            </a:r>
            <a:endParaRPr sz="24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4/16/18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– Final </a:t>
            </a:r>
            <a:r>
              <a:rPr dirty="0" sz="2400" spc="-35">
                <a:solidFill>
                  <a:srgbClr val="376092"/>
                </a:solidFill>
                <a:latin typeface="Calibri"/>
                <a:cs typeface="Calibri"/>
              </a:rPr>
              <a:t>day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of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harvest in</a:t>
            </a:r>
            <a:r>
              <a:rPr dirty="0" sz="2400" spc="-1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</a:t>
            </a:r>
            <a:endParaRPr sz="2400">
              <a:latin typeface="Calibri"/>
              <a:cs typeface="Calibri"/>
            </a:endParaRPr>
          </a:p>
          <a:p>
            <a:pPr marL="358140" marR="5080" indent="-34544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4/19/18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–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Alaska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announced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8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people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400" spc="10" i="1">
                <a:solidFill>
                  <a:srgbClr val="376092"/>
                </a:solidFill>
                <a:latin typeface="Calibri"/>
                <a:cs typeface="Calibri"/>
              </a:rPr>
              <a:t>E. </a:t>
            </a:r>
            <a:r>
              <a:rPr dirty="0" sz="2400" spc="-20" i="1">
                <a:solidFill>
                  <a:srgbClr val="376092"/>
                </a:solidFill>
                <a:latin typeface="Calibri"/>
                <a:cs typeface="Calibri"/>
              </a:rPr>
              <a:t>coli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O157:H7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at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a 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correctional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facility ate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whole-head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  growing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region and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on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4/27/18,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FDA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announced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it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had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been 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traced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back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single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45">
                <a:solidFill>
                  <a:srgbClr val="376092"/>
                </a:solidFill>
                <a:latin typeface="Calibri"/>
                <a:cs typeface="Calibri"/>
              </a:rPr>
              <a:t>farm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6957" y="588798"/>
            <a:ext cx="278447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0"/>
              <a:t>B</a:t>
            </a:r>
            <a:r>
              <a:rPr dirty="0" spc="-15"/>
              <a:t>a</a:t>
            </a:r>
            <a:r>
              <a:rPr dirty="0" spc="-5"/>
              <a:t>c</a:t>
            </a:r>
            <a:r>
              <a:rPr dirty="0" spc="-35"/>
              <a:t>k</a:t>
            </a:r>
            <a:r>
              <a:rPr dirty="0" spc="-10"/>
              <a:t>g</a:t>
            </a:r>
            <a:r>
              <a:rPr dirty="0" spc="-45"/>
              <a:t>r</a:t>
            </a:r>
            <a:r>
              <a:rPr dirty="0" spc="30"/>
              <a:t>o</a:t>
            </a:r>
            <a:r>
              <a:rPr dirty="0" spc="35"/>
              <a:t>un</a:t>
            </a:r>
            <a:r>
              <a:rPr dirty="0"/>
              <a:t>d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6680">
              <a:lnSpc>
                <a:spcPts val="1425"/>
              </a:lnSpc>
            </a:pPr>
            <a:fld id="{81D60167-4931-47E6-BA6A-407CBD079E47}" type="slidenum">
              <a:rPr dirty="0" spc="-5"/>
              <a:t>4</a:t>
            </a:fld>
          </a:p>
        </p:txBody>
      </p:sp>
      <p:sp>
        <p:nvSpPr>
          <p:cNvPr id="5" name="object 5"/>
          <p:cNvSpPr txBox="1"/>
          <p:nvPr/>
        </p:nvSpPr>
        <p:spPr>
          <a:xfrm>
            <a:off x="1358900" y="6470903"/>
            <a:ext cx="586613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https://</a:t>
            </a:r>
            <a:r>
              <a:rPr dirty="0" sz="1200" spc="-10">
                <a:latin typeface="Calibri"/>
                <a:cs typeface="Calibri"/>
                <a:hlinkClick r:id="rId2"/>
              </a:rPr>
              <a:t>www.fda.gov/food/recallsoutbreaksemergencies/outbreaks/ucm604254.htm#Problem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590" y="1551043"/>
            <a:ext cx="8092440" cy="4638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8140" marR="5080" indent="-3454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5/2/18 –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FDA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received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confirmation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Arizona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Leafy  Greens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Marketing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Agreement that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lettuce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was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no 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longer</a:t>
            </a:r>
            <a:r>
              <a:rPr dirty="0" sz="2400" spc="-10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being produced</a:t>
            </a:r>
            <a:r>
              <a:rPr dirty="0" sz="2400" spc="-1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and</a:t>
            </a:r>
            <a:r>
              <a:rPr dirty="0" sz="2400" spc="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distributed</a:t>
            </a:r>
            <a:r>
              <a:rPr dirty="0" sz="2400" spc="-13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</a:t>
            </a:r>
            <a:r>
              <a:rPr dirty="0" sz="2400" spc="-5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2400" spc="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</a:t>
            </a:r>
            <a:r>
              <a:rPr dirty="0" sz="2400" spc="-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growing 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region;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due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21-day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shelf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life, we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could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not be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certain  romaine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lettuce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was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no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longer in the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supply</a:t>
            </a:r>
            <a:r>
              <a:rPr dirty="0" sz="2400" spc="-39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chain</a:t>
            </a:r>
            <a:endParaRPr sz="2400">
              <a:latin typeface="Calibri"/>
              <a:cs typeface="Calibri"/>
            </a:endParaRPr>
          </a:p>
          <a:p>
            <a:pPr marL="358140" marR="750570" indent="-34544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5/31/18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–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FDA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released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blog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updated</a:t>
            </a:r>
            <a:r>
              <a:rPr dirty="0" sz="2400" spc="-2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information 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regarding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ongoing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traceback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357505" marR="375285" indent="-344805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6/4-8/18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–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FDA,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CDC,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and state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partners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conducted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an 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Environmental</a:t>
            </a:r>
            <a:r>
              <a:rPr dirty="0" sz="2400" spc="-21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Assessment</a:t>
            </a:r>
            <a:r>
              <a:rPr dirty="0" sz="2400" spc="-1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(EA)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</a:t>
            </a:r>
            <a:r>
              <a:rPr dirty="0" sz="2400" spc="-5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2400" spc="2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</a:t>
            </a:r>
            <a:r>
              <a:rPr dirty="0" sz="2400" spc="-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growing</a:t>
            </a:r>
            <a:r>
              <a:rPr dirty="0" sz="240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region</a:t>
            </a:r>
            <a:endParaRPr sz="2400">
              <a:latin typeface="Calibri"/>
              <a:cs typeface="Calibri"/>
            </a:endParaRPr>
          </a:p>
          <a:p>
            <a:pPr marL="357505" marR="607695" indent="-344805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57505" algn="l"/>
                <a:tab pos="358140" algn="l"/>
                <a:tab pos="1657985" algn="l"/>
              </a:tabLst>
            </a:pP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6/28/18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 -	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CDC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announced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that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outbreak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was </a:t>
            </a:r>
            <a:r>
              <a:rPr dirty="0" sz="2400" spc="-50">
                <a:solidFill>
                  <a:srgbClr val="376092"/>
                </a:solidFill>
                <a:latin typeface="Calibri"/>
                <a:cs typeface="Calibri"/>
              </a:rPr>
              <a:t>over. 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Additionally, FDA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CDC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announced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preliminary</a:t>
            </a:r>
            <a:r>
              <a:rPr dirty="0" sz="2400" spc="-2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sample  results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from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the</a:t>
            </a:r>
            <a:r>
              <a:rPr dirty="0" sz="240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EA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38479" y="644279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558ED5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3787" y="588798"/>
            <a:ext cx="320675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5"/>
              <a:t>Epidemiology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60045" marR="5080" indent="-3454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9410" algn="l"/>
                <a:tab pos="360045" algn="l"/>
              </a:tabLst>
            </a:pPr>
            <a:r>
              <a:rPr dirty="0" spc="-15"/>
              <a:t>As </a:t>
            </a:r>
            <a:r>
              <a:rPr dirty="0" spc="5"/>
              <a:t>of </a:t>
            </a:r>
            <a:r>
              <a:rPr dirty="0" spc="15"/>
              <a:t>June </a:t>
            </a:r>
            <a:r>
              <a:rPr dirty="0" spc="-15"/>
              <a:t>27, </a:t>
            </a:r>
            <a:r>
              <a:rPr dirty="0" spc="-20"/>
              <a:t>2018, </a:t>
            </a:r>
            <a:r>
              <a:rPr dirty="0" spc="-15"/>
              <a:t>210 </a:t>
            </a:r>
            <a:r>
              <a:rPr dirty="0" spc="5"/>
              <a:t>people </a:t>
            </a:r>
            <a:r>
              <a:rPr dirty="0" spc="-20"/>
              <a:t>were </a:t>
            </a:r>
            <a:r>
              <a:rPr dirty="0" spc="-10"/>
              <a:t>infected with </a:t>
            </a:r>
            <a:r>
              <a:rPr dirty="0"/>
              <a:t>the </a:t>
            </a:r>
            <a:r>
              <a:rPr dirty="0" spc="-15"/>
              <a:t>outbreak  </a:t>
            </a:r>
            <a:r>
              <a:rPr dirty="0" spc="-25"/>
              <a:t>strain </a:t>
            </a:r>
            <a:r>
              <a:rPr dirty="0" spc="5"/>
              <a:t>of </a:t>
            </a:r>
            <a:r>
              <a:rPr dirty="0" spc="10" i="1">
                <a:latin typeface="Calibri"/>
                <a:cs typeface="Calibri"/>
              </a:rPr>
              <a:t>E. </a:t>
            </a:r>
            <a:r>
              <a:rPr dirty="0" spc="-20" i="1">
                <a:latin typeface="Calibri"/>
                <a:cs typeface="Calibri"/>
              </a:rPr>
              <a:t>coli </a:t>
            </a:r>
            <a:r>
              <a:rPr dirty="0" spc="-5"/>
              <a:t>O157:H7 </a:t>
            </a:r>
            <a:r>
              <a:rPr dirty="0" spc="-10"/>
              <a:t>reported </a:t>
            </a:r>
            <a:r>
              <a:rPr dirty="0" spc="-15"/>
              <a:t>from </a:t>
            </a:r>
            <a:r>
              <a:rPr dirty="0" spc="-10"/>
              <a:t>36</a:t>
            </a:r>
            <a:r>
              <a:rPr dirty="0" spc="55"/>
              <a:t> </a:t>
            </a:r>
            <a:r>
              <a:rPr dirty="0"/>
              <a:t>states.</a:t>
            </a:r>
          </a:p>
          <a:p>
            <a:pPr lvl="1" marL="756285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6285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5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Deaths</a:t>
            </a:r>
            <a:endParaRPr sz="2400">
              <a:latin typeface="Calibri"/>
              <a:cs typeface="Calibri"/>
            </a:endParaRPr>
          </a:p>
          <a:p>
            <a:pPr lvl="1" marL="756285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6285" algn="l"/>
              </a:tabLst>
            </a:pP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96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Hospitalizations</a:t>
            </a:r>
            <a:endParaRPr sz="2400">
              <a:latin typeface="Calibri"/>
              <a:cs typeface="Calibri"/>
            </a:endParaRPr>
          </a:p>
          <a:p>
            <a:pPr lvl="1" marL="756285" indent="-284480">
              <a:lnSpc>
                <a:spcPct val="100000"/>
              </a:lnSpc>
              <a:spcBef>
                <a:spcPts val="640"/>
              </a:spcBef>
              <a:buFont typeface="Arial"/>
              <a:buChar char="–"/>
              <a:tabLst>
                <a:tab pos="756285" algn="l"/>
              </a:tabLst>
            </a:pP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Age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Range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1-88,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median</a:t>
            </a:r>
            <a:r>
              <a:rPr dirty="0" sz="2400" spc="8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28</a:t>
            </a:r>
            <a:endParaRPr sz="2400">
              <a:latin typeface="Calibri"/>
              <a:cs typeface="Calibri"/>
            </a:endParaRPr>
          </a:p>
          <a:p>
            <a:pPr lvl="1" marL="756285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6285" algn="l"/>
              </a:tabLst>
            </a:pP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67%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Female</a:t>
            </a:r>
            <a:endParaRPr sz="2400">
              <a:latin typeface="Calibri"/>
              <a:cs typeface="Calibri"/>
            </a:endParaRPr>
          </a:p>
          <a:p>
            <a:pPr lvl="1" marL="756285" indent="-28448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6285" algn="l"/>
              </a:tabLst>
            </a:pP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27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people developed hemolytic</a:t>
            </a:r>
            <a:r>
              <a:rPr dirty="0" sz="2400" spc="-3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uremic syndrome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(HUS)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8900" y="6432803"/>
            <a:ext cx="36874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Calibri"/>
                <a:cs typeface="Calibri"/>
              </a:rPr>
              <a:t>https://</a:t>
            </a:r>
            <a:r>
              <a:rPr dirty="0" sz="1200" spc="-10">
                <a:latin typeface="Calibri"/>
                <a:cs typeface="Calibri"/>
                <a:hlinkClick r:id="rId2"/>
              </a:rPr>
              <a:t>www.cdc.gov/ecoli/2018/o157h7-04-18/index.html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38479" y="644279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558ED5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9366" y="517558"/>
            <a:ext cx="7529913" cy="4989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06955" y="6515100"/>
            <a:ext cx="3606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Calibri"/>
                <a:cs typeface="Calibri"/>
              </a:rPr>
              <a:t>https://</a:t>
            </a:r>
            <a:r>
              <a:rPr dirty="0" sz="1200" spc="-10">
                <a:latin typeface="Calibri"/>
                <a:cs typeface="Calibri"/>
                <a:hlinkClick r:id="rId3"/>
              </a:rPr>
              <a:t>www.cdc.gov/ecoli/2018/o157h7-04-18/map.html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38479" y="644279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558ED5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99875" y="1713386"/>
            <a:ext cx="6058514" cy="348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464055" y="5219938"/>
            <a:ext cx="613664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376092"/>
                </a:solidFill>
                <a:latin typeface="Calibri"/>
                <a:cs typeface="Calibri"/>
              </a:rPr>
              <a:t>*n=210 </a:t>
            </a:r>
            <a:r>
              <a:rPr dirty="0" sz="1600" spc="5">
                <a:solidFill>
                  <a:srgbClr val="376092"/>
                </a:solidFill>
                <a:latin typeface="Calibri"/>
                <a:cs typeface="Calibri"/>
              </a:rPr>
              <a:t>for </a:t>
            </a:r>
            <a:r>
              <a:rPr dirty="0" sz="1600" spc="10">
                <a:solidFill>
                  <a:srgbClr val="376092"/>
                </a:solidFill>
                <a:latin typeface="Calibri"/>
                <a:cs typeface="Calibri"/>
              </a:rPr>
              <a:t>whom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information </a:t>
            </a:r>
            <a:r>
              <a:rPr dirty="0" sz="1600">
                <a:solidFill>
                  <a:srgbClr val="376092"/>
                </a:solidFill>
                <a:latin typeface="Calibri"/>
                <a:cs typeface="Calibri"/>
              </a:rPr>
              <a:t>was </a:t>
            </a:r>
            <a:r>
              <a:rPr dirty="0" sz="1600" spc="10">
                <a:solidFill>
                  <a:srgbClr val="376092"/>
                </a:solidFill>
                <a:latin typeface="Calibri"/>
                <a:cs typeface="Calibri"/>
              </a:rPr>
              <a:t>reported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as of </a:t>
            </a:r>
            <a:r>
              <a:rPr dirty="0" sz="1600" spc="5">
                <a:solidFill>
                  <a:srgbClr val="376092"/>
                </a:solidFill>
                <a:latin typeface="Calibri"/>
                <a:cs typeface="Calibri"/>
              </a:rPr>
              <a:t>June </a:t>
            </a:r>
            <a:r>
              <a:rPr dirty="0" sz="1600" spc="-10">
                <a:solidFill>
                  <a:srgbClr val="376092"/>
                </a:solidFill>
                <a:latin typeface="Calibri"/>
                <a:cs typeface="Calibri"/>
              </a:rPr>
              <a:t>27, </a:t>
            </a:r>
            <a:r>
              <a:rPr dirty="0" sz="1600" spc="-15">
                <a:solidFill>
                  <a:srgbClr val="376092"/>
                </a:solidFill>
                <a:latin typeface="Calibri"/>
                <a:cs typeface="Calibri"/>
              </a:rPr>
              <a:t>2018. </a:t>
            </a:r>
            <a:r>
              <a:rPr dirty="0" sz="1600">
                <a:solidFill>
                  <a:srgbClr val="376092"/>
                </a:solidFill>
                <a:latin typeface="Calibri"/>
                <a:cs typeface="Calibri"/>
              </a:rPr>
              <a:t>Some 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illness</a:t>
            </a:r>
            <a:r>
              <a:rPr dirty="0" sz="16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onset</a:t>
            </a:r>
            <a:r>
              <a:rPr dirty="0" sz="1600" spc="-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dates</a:t>
            </a:r>
            <a:r>
              <a:rPr dirty="0" sz="1600" spc="-10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have</a:t>
            </a:r>
            <a:r>
              <a:rPr dirty="0" sz="1600" spc="-11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5">
                <a:solidFill>
                  <a:srgbClr val="376092"/>
                </a:solidFill>
                <a:latin typeface="Calibri"/>
                <a:cs typeface="Calibri"/>
              </a:rPr>
              <a:t>been</a:t>
            </a:r>
            <a:r>
              <a:rPr dirty="0" sz="16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0">
                <a:solidFill>
                  <a:srgbClr val="376092"/>
                </a:solidFill>
                <a:latin typeface="Calibri"/>
                <a:cs typeface="Calibri"/>
              </a:rPr>
              <a:t>estimated</a:t>
            </a:r>
            <a:r>
              <a:rPr dirty="0" sz="1600" spc="-7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5">
                <a:solidFill>
                  <a:srgbClr val="376092"/>
                </a:solidFill>
                <a:latin typeface="Calibri"/>
                <a:cs typeface="Calibri"/>
              </a:rPr>
              <a:t>from</a:t>
            </a:r>
            <a:r>
              <a:rPr dirty="0" sz="16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5">
                <a:solidFill>
                  <a:srgbClr val="376092"/>
                </a:solidFill>
                <a:latin typeface="Calibri"/>
                <a:cs typeface="Calibri"/>
              </a:rPr>
              <a:t>other</a:t>
            </a:r>
            <a:r>
              <a:rPr dirty="0" sz="16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10">
                <a:solidFill>
                  <a:srgbClr val="376092"/>
                </a:solidFill>
                <a:latin typeface="Calibri"/>
                <a:cs typeface="Calibri"/>
              </a:rPr>
              <a:t>reported</a:t>
            </a:r>
            <a:r>
              <a:rPr dirty="0" sz="1600" spc="-8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1600" spc="5">
                <a:solidFill>
                  <a:srgbClr val="376092"/>
                </a:solidFill>
                <a:latin typeface="Calibri"/>
                <a:cs typeface="Calibri"/>
              </a:rPr>
              <a:t>information.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9861" y="386397"/>
            <a:ext cx="7296150" cy="878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800" spc="5"/>
              <a:t>People </a:t>
            </a:r>
            <a:r>
              <a:rPr dirty="0" sz="2800"/>
              <a:t>infected with the </a:t>
            </a:r>
            <a:r>
              <a:rPr dirty="0" sz="2800" spc="-5"/>
              <a:t>outbreak </a:t>
            </a:r>
            <a:r>
              <a:rPr dirty="0" sz="2800" spc="-25"/>
              <a:t>strain </a:t>
            </a:r>
            <a:r>
              <a:rPr dirty="0" sz="2800" spc="5"/>
              <a:t>of </a:t>
            </a:r>
            <a:r>
              <a:rPr dirty="0" sz="2800" spc="-5" i="1">
                <a:latin typeface="Calibri"/>
                <a:cs typeface="Calibri"/>
              </a:rPr>
              <a:t>E.</a:t>
            </a:r>
            <a:r>
              <a:rPr dirty="0" sz="2800" spc="-250" i="1">
                <a:latin typeface="Calibri"/>
                <a:cs typeface="Calibri"/>
              </a:rPr>
              <a:t> </a:t>
            </a:r>
            <a:r>
              <a:rPr dirty="0" sz="2800" spc="-15" i="1">
                <a:latin typeface="Calibri"/>
                <a:cs typeface="Calibri"/>
              </a:rPr>
              <a:t>coli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2800" spc="15"/>
              <a:t>O157:H7, </a:t>
            </a:r>
            <a:r>
              <a:rPr dirty="0" sz="2800" spc="5"/>
              <a:t>by </a:t>
            </a:r>
            <a:r>
              <a:rPr dirty="0" sz="2800" spc="-10"/>
              <a:t>date </a:t>
            </a:r>
            <a:r>
              <a:rPr dirty="0" sz="2800" spc="5"/>
              <a:t>of </a:t>
            </a:r>
            <a:r>
              <a:rPr dirty="0" sz="2800" spc="15"/>
              <a:t>illness</a:t>
            </a:r>
            <a:r>
              <a:rPr dirty="0" sz="2800" spc="-335"/>
              <a:t> </a:t>
            </a:r>
            <a:r>
              <a:rPr dirty="0" sz="2800" spc="5"/>
              <a:t>onset*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521777" y="6500965"/>
            <a:ext cx="2703195" cy="1600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50" spc="20">
                <a:latin typeface="Calibri"/>
                <a:cs typeface="Calibri"/>
              </a:rPr>
              <a:t>https://</a:t>
            </a:r>
            <a:r>
              <a:rPr dirty="0" sz="850" spc="20">
                <a:latin typeface="Calibri"/>
                <a:cs typeface="Calibri"/>
                <a:hlinkClick r:id="rId3"/>
              </a:rPr>
              <a:t>www.cdc.gov/ecoli/2018/o157h7-04-18/epi.html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4635" y="706178"/>
            <a:ext cx="6893559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/>
              <a:t>Traceback: </a:t>
            </a:r>
            <a:r>
              <a:rPr dirty="0" sz="3600" i="1">
                <a:latin typeface="Calibri"/>
                <a:cs typeface="Calibri"/>
              </a:rPr>
              <a:t>E. </a:t>
            </a:r>
            <a:r>
              <a:rPr dirty="0" sz="3600" spc="10" i="1">
                <a:latin typeface="Calibri"/>
                <a:cs typeface="Calibri"/>
              </a:rPr>
              <a:t>coli </a:t>
            </a:r>
            <a:r>
              <a:rPr dirty="0" sz="3600" spc="-25"/>
              <a:t>O157:H7/Apr</a:t>
            </a:r>
            <a:r>
              <a:rPr dirty="0" sz="3600" spc="-90"/>
              <a:t> </a:t>
            </a:r>
            <a:r>
              <a:rPr dirty="0" sz="3600" spc="15"/>
              <a:t>2018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2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02590" y="1458748"/>
            <a:ext cx="8306434" cy="418084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358140" marR="5080" indent="-345440">
              <a:lnSpc>
                <a:spcPts val="2640"/>
              </a:lnSpc>
              <a:spcBef>
                <a:spcPts val="38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Records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were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available,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collected,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evaluated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across</a:t>
            </a:r>
            <a:r>
              <a:rPr dirty="0" sz="2400" spc="-32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multiple 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supply</a:t>
            </a:r>
            <a:r>
              <a:rPr dirty="0" sz="2400" spc="-114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chains</a:t>
            </a:r>
            <a:endParaRPr sz="2400">
              <a:latin typeface="Calibri"/>
              <a:cs typeface="Calibri"/>
            </a:endParaRPr>
          </a:p>
          <a:p>
            <a:pPr marL="358140" marR="669925" indent="-345440">
              <a:lnSpc>
                <a:spcPts val="2640"/>
              </a:lnSpc>
              <a:spcBef>
                <a:spcPts val="48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9 legs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were </a:t>
            </a:r>
            <a:r>
              <a:rPr dirty="0" sz="2400" spc="-25">
                <a:solidFill>
                  <a:srgbClr val="376092"/>
                </a:solidFill>
                <a:latin typeface="Calibri"/>
                <a:cs typeface="Calibri"/>
              </a:rPr>
              <a:t>traced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with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no convergence on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a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single </a:t>
            </a:r>
            <a:r>
              <a:rPr dirty="0" sz="2400" spc="-45">
                <a:solidFill>
                  <a:srgbClr val="376092"/>
                </a:solidFill>
                <a:latin typeface="Calibri"/>
                <a:cs typeface="Calibri"/>
              </a:rPr>
              <a:t>farm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or 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grower</a:t>
            </a:r>
            <a:endParaRPr sz="2400">
              <a:latin typeface="Calibri"/>
              <a:cs typeface="Calibri"/>
            </a:endParaRPr>
          </a:p>
          <a:p>
            <a:pPr marL="358140" marR="233045" indent="-345440">
              <a:lnSpc>
                <a:spcPct val="90300"/>
              </a:lnSpc>
              <a:spcBef>
                <a:spcPts val="47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Nearly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three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dozen </a:t>
            </a:r>
            <a:r>
              <a:rPr dirty="0" sz="2400" spc="-35">
                <a:solidFill>
                  <a:srgbClr val="376092"/>
                </a:solidFill>
                <a:latin typeface="Calibri"/>
                <a:cs typeface="Calibri"/>
              </a:rPr>
              <a:t>farms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 the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Yuma growing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region </a:t>
            </a:r>
            <a:r>
              <a:rPr dirty="0" sz="2400" spc="10">
                <a:solidFill>
                  <a:srgbClr val="376092"/>
                </a:solidFill>
                <a:latin typeface="Calibri"/>
                <a:cs typeface="Calibri"/>
              </a:rPr>
              <a:t>supplied  </a:t>
            </a:r>
            <a:r>
              <a:rPr dirty="0" sz="2400" spc="-10">
                <a:solidFill>
                  <a:srgbClr val="376092"/>
                </a:solidFill>
                <a:latin typeface="Calibri"/>
                <a:cs typeface="Calibri"/>
              </a:rPr>
              <a:t>romaine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lettuce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during the </a:t>
            </a:r>
            <a:r>
              <a:rPr dirty="0" sz="2400" spc="-20">
                <a:solidFill>
                  <a:srgbClr val="376092"/>
                </a:solidFill>
                <a:latin typeface="Calibri"/>
                <a:cs typeface="Calibri"/>
              </a:rPr>
              <a:t>timeframe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of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interest </a:t>
            </a:r>
            <a:r>
              <a:rPr dirty="0" sz="2400" spc="-5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points of  service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in the</a:t>
            </a:r>
            <a:r>
              <a:rPr dirty="0" sz="2400" spc="-9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376092"/>
                </a:solidFill>
                <a:latin typeface="Calibri"/>
                <a:cs typeface="Calibri"/>
              </a:rPr>
              <a:t>traceback</a:t>
            </a:r>
            <a:endParaRPr sz="2400">
              <a:latin typeface="Calibri"/>
              <a:cs typeface="Calibri"/>
            </a:endParaRPr>
          </a:p>
          <a:p>
            <a:pPr marL="358140" indent="-345440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What </a:t>
            </a:r>
            <a:r>
              <a:rPr dirty="0" sz="2400" spc="5">
                <a:solidFill>
                  <a:srgbClr val="376092"/>
                </a:solidFill>
                <a:latin typeface="Calibri"/>
                <a:cs typeface="Calibri"/>
              </a:rPr>
              <a:t>does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this</a:t>
            </a:r>
            <a:r>
              <a:rPr dirty="0" sz="2400" spc="-170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76092"/>
                </a:solidFill>
                <a:latin typeface="Calibri"/>
                <a:cs typeface="Calibri"/>
              </a:rPr>
              <a:t>mean?</a:t>
            </a:r>
            <a:endParaRPr sz="2400">
              <a:latin typeface="Calibri"/>
              <a:cs typeface="Calibri"/>
            </a:endParaRPr>
          </a:p>
          <a:p>
            <a:pPr lvl="1" marL="754380" marR="591820" indent="-284480">
              <a:lnSpc>
                <a:spcPts val="2160"/>
              </a:lnSpc>
              <a:spcBef>
                <a:spcPts val="515"/>
              </a:spcBef>
              <a:buFont typeface="Arial"/>
              <a:buChar char="–"/>
              <a:tabLst>
                <a:tab pos="753745" algn="l"/>
                <a:tab pos="754380" algn="l"/>
              </a:tabLst>
            </a:pPr>
            <a:r>
              <a:rPr dirty="0" sz="2000" spc="-10">
                <a:solidFill>
                  <a:srgbClr val="376092"/>
                </a:solidFill>
                <a:latin typeface="Calibri"/>
                <a:cs typeface="Calibri"/>
              </a:rPr>
              <a:t>The traceback </a:t>
            </a:r>
            <a:r>
              <a:rPr dirty="0" sz="2000" spc="-25">
                <a:solidFill>
                  <a:srgbClr val="376092"/>
                </a:solidFill>
                <a:latin typeface="Calibri"/>
                <a:cs typeface="Calibri"/>
              </a:rPr>
              <a:t>worked </a:t>
            </a:r>
            <a:r>
              <a:rPr dirty="0" sz="2000">
                <a:solidFill>
                  <a:srgbClr val="376092"/>
                </a:solidFill>
                <a:latin typeface="Calibri"/>
                <a:cs typeface="Calibri"/>
              </a:rPr>
              <a:t>– </a:t>
            </a:r>
            <a:r>
              <a:rPr dirty="0" sz="2000" spc="5">
                <a:solidFill>
                  <a:srgbClr val="376092"/>
                </a:solidFill>
                <a:latin typeface="Calibri"/>
                <a:cs typeface="Calibri"/>
              </a:rPr>
              <a:t>we </a:t>
            </a:r>
            <a:r>
              <a:rPr dirty="0" sz="2000" spc="-10">
                <a:solidFill>
                  <a:srgbClr val="376092"/>
                </a:solidFill>
                <a:latin typeface="Calibri"/>
                <a:cs typeface="Calibri"/>
              </a:rPr>
              <a:t>identified </a:t>
            </a: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what </a:t>
            </a:r>
            <a:r>
              <a:rPr dirty="0" sz="2000" spc="5">
                <a:solidFill>
                  <a:srgbClr val="376092"/>
                </a:solidFill>
                <a:latin typeface="Calibri"/>
                <a:cs typeface="Calibri"/>
              </a:rPr>
              <a:t>farms </a:t>
            </a: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supplied romaine  </a:t>
            </a:r>
            <a:r>
              <a:rPr dirty="0" sz="2000" spc="-10">
                <a:solidFill>
                  <a:srgbClr val="376092"/>
                </a:solidFill>
                <a:latin typeface="Calibri"/>
                <a:cs typeface="Calibri"/>
              </a:rPr>
              <a:t>lettuce</a:t>
            </a:r>
            <a:endParaRPr sz="2000">
              <a:latin typeface="Calibri"/>
              <a:cs typeface="Calibri"/>
            </a:endParaRPr>
          </a:p>
          <a:p>
            <a:pPr lvl="1" marL="754380" marR="405765" indent="-284480">
              <a:lnSpc>
                <a:spcPct val="103299"/>
              </a:lnSpc>
              <a:spcBef>
                <a:spcPts val="130"/>
              </a:spcBef>
              <a:buFont typeface="Arial"/>
              <a:buChar char="–"/>
              <a:tabLst>
                <a:tab pos="753745" algn="l"/>
                <a:tab pos="754380" algn="l"/>
              </a:tabLst>
            </a:pP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Did </a:t>
            </a:r>
            <a:r>
              <a:rPr dirty="0" sz="2000">
                <a:solidFill>
                  <a:srgbClr val="376092"/>
                </a:solidFill>
                <a:latin typeface="Calibri"/>
                <a:cs typeface="Calibri"/>
              </a:rPr>
              <a:t>a larger </a:t>
            </a: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contamination </a:t>
            </a:r>
            <a:r>
              <a:rPr dirty="0" sz="2000" spc="-25">
                <a:solidFill>
                  <a:srgbClr val="376092"/>
                </a:solidFill>
                <a:latin typeface="Calibri"/>
                <a:cs typeface="Calibri"/>
              </a:rPr>
              <a:t>event </a:t>
            </a: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lead </a:t>
            </a:r>
            <a:r>
              <a:rPr dirty="0" sz="2000" spc="-15">
                <a:solidFill>
                  <a:srgbClr val="376092"/>
                </a:solidFill>
                <a:latin typeface="Calibri"/>
                <a:cs typeface="Calibri"/>
              </a:rPr>
              <a:t>to </a:t>
            </a:r>
            <a:r>
              <a:rPr dirty="0" sz="2000">
                <a:solidFill>
                  <a:srgbClr val="376092"/>
                </a:solidFill>
                <a:latin typeface="Calibri"/>
                <a:cs typeface="Calibri"/>
              </a:rPr>
              <a:t>multiple </a:t>
            </a:r>
            <a:r>
              <a:rPr dirty="0" sz="2000" spc="-5">
                <a:solidFill>
                  <a:srgbClr val="376092"/>
                </a:solidFill>
                <a:latin typeface="Calibri"/>
                <a:cs typeface="Calibri"/>
              </a:rPr>
              <a:t>supply </a:t>
            </a:r>
            <a:r>
              <a:rPr dirty="0" sz="2000">
                <a:solidFill>
                  <a:srgbClr val="376092"/>
                </a:solidFill>
                <a:latin typeface="Calibri"/>
                <a:cs typeface="Calibri"/>
              </a:rPr>
              <a:t>chains </a:t>
            </a:r>
            <a:r>
              <a:rPr dirty="0" sz="2000" spc="-15">
                <a:solidFill>
                  <a:srgbClr val="376092"/>
                </a:solidFill>
                <a:latin typeface="Calibri"/>
                <a:cs typeface="Calibri"/>
              </a:rPr>
              <a:t>being  </a:t>
            </a:r>
            <a:r>
              <a:rPr dirty="0" sz="2000" spc="-10">
                <a:solidFill>
                  <a:srgbClr val="376092"/>
                </a:solidFill>
                <a:latin typeface="Calibri"/>
                <a:cs typeface="Calibri"/>
              </a:rPr>
              <a:t>affected??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B11B426-E180-4B7E-88D1-5A7E915922A9}"/>
</file>

<file path=customXml/itemProps2.xml><?xml version="1.0" encoding="utf-8"?>
<ds:datastoreItem xmlns:ds="http://schemas.openxmlformats.org/officeDocument/2006/customXml" ds:itemID="{5AA29E7F-FBA3-4F9D-8E31-C2BA65580E8D}"/>
</file>

<file path=customXml/itemProps3.xml><?xml version="1.0" encoding="utf-8"?>
<ds:datastoreItem xmlns:ds="http://schemas.openxmlformats.org/officeDocument/2006/customXml" ds:itemID="{77A7B17E-9D0C-46E4-BEFE-A412470FBF1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Presentation to OIP</dc:title>
  <dc:creator>Cory Grabow</dc:creator>
  <dcterms:created xsi:type="dcterms:W3CDTF">2019-09-17T18:38:20Z</dcterms:created>
  <dcterms:modified xsi:type="dcterms:W3CDTF">2019-09-17T18:38:20Z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2019-09-13T00:00:00Z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2019-09-17T00:00:00Z</vt:filetime>
  </property>
  <property fmtid="{D5CDD505-2E9C-101B-9397-08002B2CF9AE}" pid="5" name="ContentTypeId">
    <vt:lpwstr>0x010100E23A49D5CB2C7542997766C405C38DF7</vt:lpwstr>
  </property>
</Properties>
</file>