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5.xml" ContentType="application/vnd.openxmlformats-officedocument.presentationml.notesSlide+xml"/>
  <Override PartName="/ppt/slideLayouts/slideLayout12.xml" ContentType="application/vnd.openxmlformats-officedocument.presentationml.slideLayout+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notesSlides/notesSlide6.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1"/>
  </p:notesMasterIdLst>
  <p:sldIdLst>
    <p:sldId id="272" r:id="rId2"/>
    <p:sldId id="317" r:id="rId3"/>
    <p:sldId id="292" r:id="rId4"/>
    <p:sldId id="305" r:id="rId5"/>
    <p:sldId id="307" r:id="rId6"/>
    <p:sldId id="275" r:id="rId7"/>
    <p:sldId id="306" r:id="rId8"/>
    <p:sldId id="326" r:id="rId9"/>
    <p:sldId id="318" r:id="rId10"/>
    <p:sldId id="277" r:id="rId11"/>
    <p:sldId id="278" r:id="rId12"/>
    <p:sldId id="319" r:id="rId13"/>
    <p:sldId id="280" r:id="rId14"/>
    <p:sldId id="320" r:id="rId15"/>
    <p:sldId id="281" r:id="rId16"/>
    <p:sldId id="321" r:id="rId17"/>
    <p:sldId id="282" r:id="rId18"/>
    <p:sldId id="310" r:id="rId19"/>
    <p:sldId id="323" r:id="rId20"/>
    <p:sldId id="314" r:id="rId21"/>
    <p:sldId id="324" r:id="rId22"/>
    <p:sldId id="315" r:id="rId23"/>
    <p:sldId id="325" r:id="rId24"/>
    <p:sldId id="316" r:id="rId25"/>
    <p:sldId id="327" r:id="rId26"/>
    <p:sldId id="311" r:id="rId27"/>
    <p:sldId id="313" r:id="rId28"/>
    <p:sldId id="312" r:id="rId29"/>
    <p:sldId id="270"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7B7"/>
    <a:srgbClr val="007DB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9"/>
  </p:normalViewPr>
  <p:slideViewPr>
    <p:cSldViewPr snapToGrid="0" snapToObjects="1">
      <p:cViewPr>
        <p:scale>
          <a:sx n="116" d="100"/>
          <a:sy n="116" d="100"/>
        </p:scale>
        <p:origin x="152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9/15/19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box defines the median value of the distribution as well as the lower and upper quartiles. The whiskers extend to the most extreme data point which is no more than 2.5 times the IQR from the median.</a:t>
            </a:r>
          </a:p>
        </p:txBody>
      </p:sp>
      <p:sp>
        <p:nvSpPr>
          <p:cNvPr id="4" name="Slide Number Placeholder 3"/>
          <p:cNvSpPr>
            <a:spLocks noGrp="1"/>
          </p:cNvSpPr>
          <p:nvPr>
            <p:ph type="sldNum" sz="quarter" idx="5"/>
          </p:nvPr>
        </p:nvSpPr>
        <p:spPr/>
        <p:txBody>
          <a:bodyPr/>
          <a:lstStyle/>
          <a:p>
            <a:fld id="{70488F4B-C8AB-4DED-82A3-6F6C06D43A36}" type="slidenum">
              <a:rPr lang="en-US" smtClean="0"/>
              <a:t>2</a:t>
            </a:fld>
            <a:endParaRPr lang="en-US"/>
          </a:p>
        </p:txBody>
      </p:sp>
    </p:spTree>
    <p:extLst>
      <p:ext uri="{BB962C8B-B14F-4D97-AF65-F5344CB8AC3E}">
        <p14:creationId xmlns:p14="http://schemas.microsoft.com/office/powerpoint/2010/main" val="1098786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V3 – improved cluster density, yield, base quality</a:t>
            </a:r>
          </a:p>
        </p:txBody>
      </p:sp>
      <p:sp>
        <p:nvSpPr>
          <p:cNvPr id="4" name="Slide Number Placeholder 3"/>
          <p:cNvSpPr>
            <a:spLocks noGrp="1"/>
          </p:cNvSpPr>
          <p:nvPr>
            <p:ph type="sldNum" sz="quarter" idx="5"/>
          </p:nvPr>
        </p:nvSpPr>
        <p:spPr/>
        <p:txBody>
          <a:bodyPr/>
          <a:lstStyle/>
          <a:p>
            <a:fld id="{70488F4B-C8AB-4DED-82A3-6F6C06D43A36}" type="slidenum">
              <a:rPr lang="en-US" smtClean="0"/>
              <a:t>3</a:t>
            </a:fld>
            <a:endParaRPr lang="en-US"/>
          </a:p>
        </p:txBody>
      </p:sp>
    </p:spTree>
    <p:extLst>
      <p:ext uri="{BB962C8B-B14F-4D97-AF65-F5344CB8AC3E}">
        <p14:creationId xmlns:p14="http://schemas.microsoft.com/office/powerpoint/2010/main" val="967463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box defines the median value of the distribution as well as the lower and upper quartiles. The whiskers extend to the most extreme data point which is no more than 2.5 times the IQR from the median.</a:t>
            </a:r>
          </a:p>
        </p:txBody>
      </p:sp>
      <p:sp>
        <p:nvSpPr>
          <p:cNvPr id="4" name="Slide Number Placeholder 3"/>
          <p:cNvSpPr>
            <a:spLocks noGrp="1"/>
          </p:cNvSpPr>
          <p:nvPr>
            <p:ph type="sldNum" sz="quarter" idx="5"/>
          </p:nvPr>
        </p:nvSpPr>
        <p:spPr/>
        <p:txBody>
          <a:bodyPr/>
          <a:lstStyle/>
          <a:p>
            <a:fld id="{70488F4B-C8AB-4DED-82A3-6F6C06D43A36}" type="slidenum">
              <a:rPr lang="en-US" smtClean="0"/>
              <a:t>6</a:t>
            </a:fld>
            <a:endParaRPr lang="en-US"/>
          </a:p>
        </p:txBody>
      </p:sp>
    </p:spTree>
    <p:extLst>
      <p:ext uri="{BB962C8B-B14F-4D97-AF65-F5344CB8AC3E}">
        <p14:creationId xmlns:p14="http://schemas.microsoft.com/office/powerpoint/2010/main" val="2591593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15</a:t>
            </a:fld>
            <a:endParaRPr lang="en-US"/>
          </a:p>
        </p:txBody>
      </p:sp>
    </p:spTree>
    <p:extLst>
      <p:ext uri="{BB962C8B-B14F-4D97-AF65-F5344CB8AC3E}">
        <p14:creationId xmlns:p14="http://schemas.microsoft.com/office/powerpoint/2010/main" val="68557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488F4B-C8AB-4DED-82A3-6F6C06D43A36}" type="slidenum">
              <a:rPr lang="en-US" smtClean="0"/>
              <a:t>16</a:t>
            </a:fld>
            <a:endParaRPr lang="en-US"/>
          </a:p>
        </p:txBody>
      </p:sp>
    </p:spTree>
    <p:extLst>
      <p:ext uri="{BB962C8B-B14F-4D97-AF65-F5344CB8AC3E}">
        <p14:creationId xmlns:p14="http://schemas.microsoft.com/office/powerpoint/2010/main" val="1884195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box defines the median value of the distribution as well as the lower and upper quartiles. The whiskers extend to the most extreme data point which is no more than 2.5 times the IQR from the median.</a:t>
            </a:r>
          </a:p>
        </p:txBody>
      </p:sp>
      <p:sp>
        <p:nvSpPr>
          <p:cNvPr id="4" name="Slide Number Placeholder 3"/>
          <p:cNvSpPr>
            <a:spLocks noGrp="1"/>
          </p:cNvSpPr>
          <p:nvPr>
            <p:ph type="sldNum" sz="quarter" idx="5"/>
          </p:nvPr>
        </p:nvSpPr>
        <p:spPr/>
        <p:txBody>
          <a:bodyPr/>
          <a:lstStyle/>
          <a:p>
            <a:fld id="{70488F4B-C8AB-4DED-82A3-6F6C06D43A36}" type="slidenum">
              <a:rPr lang="en-US" smtClean="0"/>
              <a:t>27</a:t>
            </a:fld>
            <a:endParaRPr lang="en-US"/>
          </a:p>
        </p:txBody>
      </p:sp>
    </p:spTree>
    <p:extLst>
      <p:ext uri="{BB962C8B-B14F-4D97-AF65-F5344CB8AC3E}">
        <p14:creationId xmlns:p14="http://schemas.microsoft.com/office/powerpoint/2010/main" val="12738586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9/15/19</a:t>
            </a:fld>
            <a:endParaRPr lang="en-US" dirty="0"/>
          </a:p>
        </p:txBody>
      </p:sp>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6" name="Picture 5" descr="CFSA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26334" y="84740"/>
            <a:ext cx="3617666" cy="1097751"/>
          </a:xfrm>
          <a:prstGeom prst="rect">
            <a:avLst/>
          </a:prstGeom>
        </p:spPr>
      </p:pic>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9/15/19</a:t>
            </a:fld>
            <a:endParaRPr lang="en-US"/>
          </a:p>
        </p:txBody>
      </p:sp>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11" name="Picture 10"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9/15/19</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2" name="Picture 1" descr="CFSAN.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8633" y="2262823"/>
            <a:ext cx="6729984" cy="2042160"/>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9/15/19</a:t>
            </a:fld>
            <a:endParaRPr lang="en-US" dirty="0"/>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9/15/19</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9/15/19</a:t>
            </a:fld>
            <a:endParaRPr lang="en-US"/>
          </a:p>
        </p:txBody>
      </p:sp>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9/15/19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9/15/19</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9/15/19</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9/15/19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9/15/19</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9/15/19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rgbClr val="007DBA"/>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 y="2941955"/>
            <a:ext cx="8389620" cy="1470025"/>
          </a:xfrm>
        </p:spPr>
        <p:txBody>
          <a:bodyPr>
            <a:normAutofit fontScale="90000"/>
          </a:bodyPr>
          <a:lstStyle/>
          <a:p>
            <a:r>
              <a:rPr lang="en-US" dirty="0"/>
              <a:t>Proficiency Testing for Foodborne Pathogen Surveillance: An analysis of the 2019 </a:t>
            </a:r>
            <a:r>
              <a:rPr lang="en-US" dirty="0" err="1"/>
              <a:t>GenomeTrakr</a:t>
            </a:r>
            <a:r>
              <a:rPr lang="en-US" dirty="0"/>
              <a:t> PT Exercise </a:t>
            </a:r>
            <a:br>
              <a:rPr lang="en-US" dirty="0"/>
            </a:br>
            <a:br>
              <a:rPr lang="en-US" dirty="0"/>
            </a:br>
            <a:endParaRPr lang="en-US" dirty="0"/>
          </a:p>
        </p:txBody>
      </p:sp>
      <p:sp>
        <p:nvSpPr>
          <p:cNvPr id="3" name="Subtitle 2"/>
          <p:cNvSpPr>
            <a:spLocks noGrp="1"/>
          </p:cNvSpPr>
          <p:nvPr>
            <p:ph type="subTitle" idx="1"/>
          </p:nvPr>
        </p:nvSpPr>
        <p:spPr>
          <a:xfrm>
            <a:off x="1371600" y="4377689"/>
            <a:ext cx="6400800" cy="2067177"/>
          </a:xfrm>
        </p:spPr>
        <p:txBody>
          <a:bodyPr>
            <a:normAutofit/>
          </a:bodyPr>
          <a:lstStyle/>
          <a:p>
            <a:r>
              <a:rPr lang="en-US" dirty="0"/>
              <a:t>Joseph D. </a:t>
            </a:r>
            <a:r>
              <a:rPr lang="en-US" dirty="0" err="1"/>
              <a:t>Baugher</a:t>
            </a:r>
            <a:r>
              <a:rPr lang="en-US" dirty="0"/>
              <a:t>, PhD</a:t>
            </a:r>
          </a:p>
          <a:p>
            <a:r>
              <a:rPr lang="en-US" dirty="0"/>
              <a:t>September 18, 2019</a:t>
            </a:r>
          </a:p>
          <a:p>
            <a:endParaRPr lang="en-US" dirty="0"/>
          </a:p>
          <a:p>
            <a:endParaRPr lang="en-US" dirty="0"/>
          </a:p>
          <a:p>
            <a:endParaRPr lang="en-US" dirty="0"/>
          </a:p>
        </p:txBody>
      </p:sp>
    </p:spTree>
    <p:extLst>
      <p:ext uri="{BB962C8B-B14F-4D97-AF65-F5344CB8AC3E}">
        <p14:creationId xmlns:p14="http://schemas.microsoft.com/office/powerpoint/2010/main" val="1796515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Read Metrics - Reads</a:t>
            </a:r>
          </a:p>
        </p:txBody>
      </p:sp>
      <p:pic>
        <p:nvPicPr>
          <p:cNvPr id="4" name="Picture 3">
            <a:extLst>
              <a:ext uri="{FF2B5EF4-FFF2-40B4-BE49-F238E27FC236}">
                <a16:creationId xmlns:a16="http://schemas.microsoft.com/office/drawing/2014/main" id="{4E782219-4193-B343-AC4C-20C88A3A486E}"/>
              </a:ext>
            </a:extLst>
          </p:cNvPr>
          <p:cNvPicPr>
            <a:picLocks noChangeAspect="1"/>
          </p:cNvPicPr>
          <p:nvPr/>
        </p:nvPicPr>
        <p:blipFill>
          <a:blip r:embed="rId2"/>
          <a:stretch>
            <a:fillRect/>
          </a:stretch>
        </p:blipFill>
        <p:spPr>
          <a:xfrm>
            <a:off x="914400" y="1016000"/>
            <a:ext cx="7315200" cy="5486400"/>
          </a:xfrm>
          <a:prstGeom prst="rect">
            <a:avLst/>
          </a:prstGeom>
        </p:spPr>
      </p:pic>
      <p:sp>
        <p:nvSpPr>
          <p:cNvPr id="5" name="Oval 4">
            <a:extLst>
              <a:ext uri="{FF2B5EF4-FFF2-40B4-BE49-F238E27FC236}">
                <a16:creationId xmlns:a16="http://schemas.microsoft.com/office/drawing/2014/main" id="{15143247-1C99-A64A-9131-B5A4207A4558}"/>
              </a:ext>
            </a:extLst>
          </p:cNvPr>
          <p:cNvSpPr/>
          <p:nvPr/>
        </p:nvSpPr>
        <p:spPr>
          <a:xfrm>
            <a:off x="6207662" y="508965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FD0B38AE-865F-7B42-9FF6-468CA6A849E3}"/>
              </a:ext>
            </a:extLst>
          </p:cNvPr>
          <p:cNvSpPr/>
          <p:nvPr/>
        </p:nvSpPr>
        <p:spPr>
          <a:xfrm>
            <a:off x="7218631" y="5062945"/>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E7BC1847-8115-A64A-89D0-E18D14621270}"/>
              </a:ext>
            </a:extLst>
          </p:cNvPr>
          <p:cNvSpPr/>
          <p:nvPr/>
        </p:nvSpPr>
        <p:spPr>
          <a:xfrm>
            <a:off x="5222067" y="354556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21417BF2-BB67-5643-88CF-36E21D8502E9}"/>
              </a:ext>
            </a:extLst>
          </p:cNvPr>
          <p:cNvSpPr/>
          <p:nvPr/>
        </p:nvSpPr>
        <p:spPr>
          <a:xfrm>
            <a:off x="3224977" y="3478404"/>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59C32A6-940B-FB40-B077-83693D9E7E79}"/>
              </a:ext>
            </a:extLst>
          </p:cNvPr>
          <p:cNvSpPr/>
          <p:nvPr/>
        </p:nvSpPr>
        <p:spPr>
          <a:xfrm>
            <a:off x="4221439" y="3546984"/>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A84394B2-D487-8C4D-886A-886EAAAF1604}"/>
              </a:ext>
            </a:extLst>
          </p:cNvPr>
          <p:cNvSpPr/>
          <p:nvPr/>
        </p:nvSpPr>
        <p:spPr>
          <a:xfrm>
            <a:off x="2380915" y="3493644"/>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riangle 12">
            <a:extLst>
              <a:ext uri="{FF2B5EF4-FFF2-40B4-BE49-F238E27FC236}">
                <a16:creationId xmlns:a16="http://schemas.microsoft.com/office/drawing/2014/main" id="{AB9C51BB-02EE-AA45-B2CD-6953258D160E}"/>
              </a:ext>
            </a:extLst>
          </p:cNvPr>
          <p:cNvSpPr/>
          <p:nvPr/>
        </p:nvSpPr>
        <p:spPr>
          <a:xfrm>
            <a:off x="7161347" y="4432593"/>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55946E3C-6E45-1340-83D4-74D8F8E7AF25}"/>
              </a:ext>
            </a:extLst>
          </p:cNvPr>
          <p:cNvSpPr/>
          <p:nvPr/>
        </p:nvSpPr>
        <p:spPr>
          <a:xfrm>
            <a:off x="6222695" y="4522012"/>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6843C3C8-42B1-1646-B108-793081458711}"/>
              </a:ext>
            </a:extLst>
          </p:cNvPr>
          <p:cNvSpPr/>
          <p:nvPr/>
        </p:nvSpPr>
        <p:spPr>
          <a:xfrm>
            <a:off x="2201212" y="457103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F77BED5D-5FD5-284F-BA88-1A248B59A8BF}"/>
              </a:ext>
            </a:extLst>
          </p:cNvPr>
          <p:cNvSpPr/>
          <p:nvPr/>
        </p:nvSpPr>
        <p:spPr>
          <a:xfrm>
            <a:off x="3193692" y="4563221"/>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F780F18E-BC90-AC4A-8BE8-632AC062B6FB}"/>
              </a:ext>
            </a:extLst>
          </p:cNvPr>
          <p:cNvSpPr/>
          <p:nvPr/>
        </p:nvSpPr>
        <p:spPr>
          <a:xfrm>
            <a:off x="4213448" y="4591584"/>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73B10556-B4A7-3943-8D53-B5E8866AD408}"/>
              </a:ext>
            </a:extLst>
          </p:cNvPr>
          <p:cNvSpPr/>
          <p:nvPr/>
        </p:nvSpPr>
        <p:spPr>
          <a:xfrm>
            <a:off x="5224891" y="4591584"/>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C696983-60DB-0642-BBAD-D1B42EC9494A}"/>
              </a:ext>
            </a:extLst>
          </p:cNvPr>
          <p:cNvSpPr/>
          <p:nvPr/>
        </p:nvSpPr>
        <p:spPr>
          <a:xfrm>
            <a:off x="2071739" y="364685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8EBA286-AAC4-4446-AB6A-89D83BCCD68A}"/>
              </a:ext>
            </a:extLst>
          </p:cNvPr>
          <p:cNvSpPr/>
          <p:nvPr/>
        </p:nvSpPr>
        <p:spPr>
          <a:xfrm>
            <a:off x="3214573" y="405255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870BE4D-5925-2948-B6EB-2E8D990B7317}"/>
              </a:ext>
            </a:extLst>
          </p:cNvPr>
          <p:cNvSpPr/>
          <p:nvPr/>
        </p:nvSpPr>
        <p:spPr>
          <a:xfrm>
            <a:off x="4224652" y="3865089"/>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7AED2D7-4F25-7C4A-A820-90846A1A7C66}"/>
              </a:ext>
            </a:extLst>
          </p:cNvPr>
          <p:cNvSpPr/>
          <p:nvPr/>
        </p:nvSpPr>
        <p:spPr>
          <a:xfrm>
            <a:off x="5236095" y="407227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E4C49A3-16C7-B44A-A30C-507DD24529E1}"/>
              </a:ext>
            </a:extLst>
          </p:cNvPr>
          <p:cNvSpPr/>
          <p:nvPr/>
        </p:nvSpPr>
        <p:spPr>
          <a:xfrm>
            <a:off x="6078189" y="4497907"/>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9A1BB14-497F-4449-99C4-3CA19A1BF240}"/>
              </a:ext>
            </a:extLst>
          </p:cNvPr>
          <p:cNvSpPr/>
          <p:nvPr/>
        </p:nvSpPr>
        <p:spPr>
          <a:xfrm>
            <a:off x="7128144" y="413715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77A14CE5-003C-9D47-AF9F-34B650F1454E}"/>
              </a:ext>
            </a:extLst>
          </p:cNvPr>
          <p:cNvGrpSpPr/>
          <p:nvPr/>
        </p:nvGrpSpPr>
        <p:grpSpPr>
          <a:xfrm>
            <a:off x="6736051" y="1479788"/>
            <a:ext cx="2040033" cy="919802"/>
            <a:chOff x="6681648" y="1529639"/>
            <a:chExt cx="2040033" cy="919802"/>
          </a:xfrm>
        </p:grpSpPr>
        <p:sp>
          <p:nvSpPr>
            <p:cNvPr id="54" name="Oval 53">
              <a:extLst>
                <a:ext uri="{FF2B5EF4-FFF2-40B4-BE49-F238E27FC236}">
                  <a16:creationId xmlns:a16="http://schemas.microsoft.com/office/drawing/2014/main" id="{7736D9E0-F8C2-3740-97ED-4DF93868BFE3}"/>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Triangle 54">
              <a:extLst>
                <a:ext uri="{FF2B5EF4-FFF2-40B4-BE49-F238E27FC236}">
                  <a16:creationId xmlns:a16="http://schemas.microsoft.com/office/drawing/2014/main" id="{7AF7218A-FE8A-9F45-916D-5A885B592FF4}"/>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AE7509C-6CEB-8843-958A-07972DEFADA5}"/>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ED59C7E2-8BF4-B74B-9E0A-46054E82E18E}"/>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58" name="TextBox 57">
              <a:extLst>
                <a:ext uri="{FF2B5EF4-FFF2-40B4-BE49-F238E27FC236}">
                  <a16:creationId xmlns:a16="http://schemas.microsoft.com/office/drawing/2014/main" id="{0A41D0E2-A736-D940-904F-EA6C61D73D87}"/>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59" name="TextBox 58">
              <a:extLst>
                <a:ext uri="{FF2B5EF4-FFF2-40B4-BE49-F238E27FC236}">
                  <a16:creationId xmlns:a16="http://schemas.microsoft.com/office/drawing/2014/main" id="{F77FDAB4-560E-064E-BD14-3E22F53B9E47}"/>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60" name="TextBox 59">
            <a:extLst>
              <a:ext uri="{FF2B5EF4-FFF2-40B4-BE49-F238E27FC236}">
                <a16:creationId xmlns:a16="http://schemas.microsoft.com/office/drawing/2014/main" id="{DD57C8E9-E623-3144-A6F8-AEE3ADE32783}"/>
              </a:ext>
            </a:extLst>
          </p:cNvPr>
          <p:cNvSpPr txBox="1"/>
          <p:nvPr/>
        </p:nvSpPr>
        <p:spPr>
          <a:xfrm>
            <a:off x="6659365" y="1455355"/>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4181845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Read Metrics - Read Quality</a:t>
            </a:r>
          </a:p>
        </p:txBody>
      </p:sp>
      <p:pic>
        <p:nvPicPr>
          <p:cNvPr id="15" name="Picture 14">
            <a:extLst>
              <a:ext uri="{FF2B5EF4-FFF2-40B4-BE49-F238E27FC236}">
                <a16:creationId xmlns:a16="http://schemas.microsoft.com/office/drawing/2014/main" id="{BBB8874C-3117-DE4D-83B9-EE38EBE77DAD}"/>
              </a:ext>
            </a:extLst>
          </p:cNvPr>
          <p:cNvPicPr>
            <a:picLocks noChangeAspect="1"/>
          </p:cNvPicPr>
          <p:nvPr/>
        </p:nvPicPr>
        <p:blipFill>
          <a:blip r:embed="rId2"/>
          <a:stretch>
            <a:fillRect/>
          </a:stretch>
        </p:blipFill>
        <p:spPr>
          <a:xfrm>
            <a:off x="463600" y="1130300"/>
            <a:ext cx="8229600" cy="3200400"/>
          </a:xfrm>
          <a:prstGeom prst="rect">
            <a:avLst/>
          </a:prstGeom>
        </p:spPr>
      </p:pic>
      <p:pic>
        <p:nvPicPr>
          <p:cNvPr id="17" name="Picture 16">
            <a:extLst>
              <a:ext uri="{FF2B5EF4-FFF2-40B4-BE49-F238E27FC236}">
                <a16:creationId xmlns:a16="http://schemas.microsoft.com/office/drawing/2014/main" id="{0BDA9601-EBBF-214E-A41D-B8B7E88E40B5}"/>
              </a:ext>
            </a:extLst>
          </p:cNvPr>
          <p:cNvPicPr>
            <a:picLocks noChangeAspect="1"/>
          </p:cNvPicPr>
          <p:nvPr/>
        </p:nvPicPr>
        <p:blipFill>
          <a:blip r:embed="rId3"/>
          <a:stretch>
            <a:fillRect/>
          </a:stretch>
        </p:blipFill>
        <p:spPr>
          <a:xfrm>
            <a:off x="336652" y="3263900"/>
            <a:ext cx="8311896" cy="3232404"/>
          </a:xfrm>
          <a:prstGeom prst="rect">
            <a:avLst/>
          </a:prstGeom>
          <a:solidFill>
            <a:schemeClr val="bg1"/>
          </a:solidFill>
        </p:spPr>
      </p:pic>
    </p:spTree>
    <p:extLst>
      <p:ext uri="{BB962C8B-B14F-4D97-AF65-F5344CB8AC3E}">
        <p14:creationId xmlns:p14="http://schemas.microsoft.com/office/powerpoint/2010/main" val="3148760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Read Metrics - Read Quality</a:t>
            </a:r>
          </a:p>
        </p:txBody>
      </p:sp>
      <p:pic>
        <p:nvPicPr>
          <p:cNvPr id="15" name="Picture 14">
            <a:extLst>
              <a:ext uri="{FF2B5EF4-FFF2-40B4-BE49-F238E27FC236}">
                <a16:creationId xmlns:a16="http://schemas.microsoft.com/office/drawing/2014/main" id="{BBB8874C-3117-DE4D-83B9-EE38EBE77DAD}"/>
              </a:ext>
            </a:extLst>
          </p:cNvPr>
          <p:cNvPicPr>
            <a:picLocks noChangeAspect="1"/>
          </p:cNvPicPr>
          <p:nvPr/>
        </p:nvPicPr>
        <p:blipFill>
          <a:blip r:embed="rId2"/>
          <a:stretch>
            <a:fillRect/>
          </a:stretch>
        </p:blipFill>
        <p:spPr>
          <a:xfrm>
            <a:off x="463600" y="1130300"/>
            <a:ext cx="8229600" cy="3200400"/>
          </a:xfrm>
          <a:prstGeom prst="rect">
            <a:avLst/>
          </a:prstGeom>
        </p:spPr>
      </p:pic>
      <p:pic>
        <p:nvPicPr>
          <p:cNvPr id="17" name="Picture 16">
            <a:extLst>
              <a:ext uri="{FF2B5EF4-FFF2-40B4-BE49-F238E27FC236}">
                <a16:creationId xmlns:a16="http://schemas.microsoft.com/office/drawing/2014/main" id="{0BDA9601-EBBF-214E-A41D-B8B7E88E40B5}"/>
              </a:ext>
            </a:extLst>
          </p:cNvPr>
          <p:cNvPicPr>
            <a:picLocks noChangeAspect="1"/>
          </p:cNvPicPr>
          <p:nvPr/>
        </p:nvPicPr>
        <p:blipFill>
          <a:blip r:embed="rId3"/>
          <a:stretch>
            <a:fillRect/>
          </a:stretch>
        </p:blipFill>
        <p:spPr>
          <a:xfrm>
            <a:off x="336652" y="3263900"/>
            <a:ext cx="8311896" cy="3232404"/>
          </a:xfrm>
          <a:prstGeom prst="rect">
            <a:avLst/>
          </a:prstGeom>
          <a:solidFill>
            <a:schemeClr val="bg1"/>
          </a:solidFill>
        </p:spPr>
      </p:pic>
      <p:sp>
        <p:nvSpPr>
          <p:cNvPr id="5" name="Oval 4">
            <a:extLst>
              <a:ext uri="{FF2B5EF4-FFF2-40B4-BE49-F238E27FC236}">
                <a16:creationId xmlns:a16="http://schemas.microsoft.com/office/drawing/2014/main" id="{6F66B333-6C76-A841-9004-38192C6E9643}"/>
              </a:ext>
            </a:extLst>
          </p:cNvPr>
          <p:cNvSpPr/>
          <p:nvPr/>
        </p:nvSpPr>
        <p:spPr>
          <a:xfrm>
            <a:off x="6307589" y="4301416"/>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3F11D3EF-6DE1-E645-88B1-4332DCFAADE8}"/>
              </a:ext>
            </a:extLst>
          </p:cNvPr>
          <p:cNvSpPr/>
          <p:nvPr/>
        </p:nvSpPr>
        <p:spPr>
          <a:xfrm>
            <a:off x="7320352" y="404500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A8C78252-4BED-C84C-B8C8-A01BCC115FA5}"/>
              </a:ext>
            </a:extLst>
          </p:cNvPr>
          <p:cNvSpPr/>
          <p:nvPr/>
        </p:nvSpPr>
        <p:spPr>
          <a:xfrm>
            <a:off x="5038841" y="4567563"/>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6BED5FEC-A4D2-3A41-A4F1-E23A01E09BAC}"/>
              </a:ext>
            </a:extLst>
          </p:cNvPr>
          <p:cNvSpPr/>
          <p:nvPr/>
        </p:nvSpPr>
        <p:spPr>
          <a:xfrm>
            <a:off x="2602411" y="4770958"/>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6268C0D7-E371-DB4E-A836-E6D3999B4C8A}"/>
              </a:ext>
            </a:extLst>
          </p:cNvPr>
          <p:cNvSpPr/>
          <p:nvPr/>
        </p:nvSpPr>
        <p:spPr>
          <a:xfrm>
            <a:off x="3820626" y="4733732"/>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808A1C81-3ADF-4748-8BAC-191754B86895}"/>
              </a:ext>
            </a:extLst>
          </p:cNvPr>
          <p:cNvSpPr/>
          <p:nvPr/>
        </p:nvSpPr>
        <p:spPr>
          <a:xfrm>
            <a:off x="1429756" y="4840115"/>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160B5D68-F5B4-0E4B-BE0F-B1FB916F5A6C}"/>
              </a:ext>
            </a:extLst>
          </p:cNvPr>
          <p:cNvSpPr/>
          <p:nvPr/>
        </p:nvSpPr>
        <p:spPr>
          <a:xfrm>
            <a:off x="7475218" y="3310447"/>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24D95FF1-3A27-4A40-9F65-24A9BAB5E63B}"/>
              </a:ext>
            </a:extLst>
          </p:cNvPr>
          <p:cNvSpPr/>
          <p:nvPr/>
        </p:nvSpPr>
        <p:spPr>
          <a:xfrm>
            <a:off x="6258400" y="3365720"/>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198207BC-4122-0049-A378-50E1EABA68F6}"/>
              </a:ext>
            </a:extLst>
          </p:cNvPr>
          <p:cNvSpPr/>
          <p:nvPr/>
        </p:nvSpPr>
        <p:spPr>
          <a:xfrm>
            <a:off x="1410557" y="3635780"/>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E79C2CB6-8CE2-9545-ADF5-A888CAE5C397}"/>
              </a:ext>
            </a:extLst>
          </p:cNvPr>
          <p:cNvSpPr/>
          <p:nvPr/>
        </p:nvSpPr>
        <p:spPr>
          <a:xfrm>
            <a:off x="2614049" y="3684960"/>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115A0095-B422-3940-BB14-3AAC6D050D86}"/>
              </a:ext>
            </a:extLst>
          </p:cNvPr>
          <p:cNvSpPr/>
          <p:nvPr/>
        </p:nvSpPr>
        <p:spPr>
          <a:xfrm>
            <a:off x="3821973" y="3684960"/>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6A515F83-E7D4-9E4B-AB50-24720D90EFCE}"/>
              </a:ext>
            </a:extLst>
          </p:cNvPr>
          <p:cNvSpPr/>
          <p:nvPr/>
        </p:nvSpPr>
        <p:spPr>
          <a:xfrm>
            <a:off x="5029697" y="3710887"/>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A11C807-0E3B-B24F-AF34-06F69E982DE9}"/>
              </a:ext>
            </a:extLst>
          </p:cNvPr>
          <p:cNvSpPr/>
          <p:nvPr/>
        </p:nvSpPr>
        <p:spPr>
          <a:xfrm>
            <a:off x="1419701" y="4484296"/>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139981D-DD62-C148-9297-F60A1F4B341E}"/>
              </a:ext>
            </a:extLst>
          </p:cNvPr>
          <p:cNvSpPr/>
          <p:nvPr/>
        </p:nvSpPr>
        <p:spPr>
          <a:xfrm>
            <a:off x="2639129" y="415970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88FEDA5-0F4F-174F-8B5D-9C09A6DA7617}"/>
              </a:ext>
            </a:extLst>
          </p:cNvPr>
          <p:cNvSpPr/>
          <p:nvPr/>
        </p:nvSpPr>
        <p:spPr>
          <a:xfrm>
            <a:off x="3856278" y="409464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343801F-8C62-6941-BB0C-BB6914B32122}"/>
              </a:ext>
            </a:extLst>
          </p:cNvPr>
          <p:cNvSpPr/>
          <p:nvPr/>
        </p:nvSpPr>
        <p:spPr>
          <a:xfrm>
            <a:off x="5236095" y="407227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6F0EA08-4F90-7340-A17D-873AE58C357C}"/>
              </a:ext>
            </a:extLst>
          </p:cNvPr>
          <p:cNvSpPr/>
          <p:nvPr/>
        </p:nvSpPr>
        <p:spPr>
          <a:xfrm>
            <a:off x="6276688" y="386600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3DE152F-28EE-D74F-8B5B-1D691CA1FB44}"/>
              </a:ext>
            </a:extLst>
          </p:cNvPr>
          <p:cNvSpPr/>
          <p:nvPr/>
        </p:nvSpPr>
        <p:spPr>
          <a:xfrm>
            <a:off x="7535080" y="3844258"/>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D05593AA-8B60-7547-9F7C-5BFFDD3F1F72}"/>
              </a:ext>
            </a:extLst>
          </p:cNvPr>
          <p:cNvSpPr/>
          <p:nvPr/>
        </p:nvSpPr>
        <p:spPr>
          <a:xfrm>
            <a:off x="6276688" y="201331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D5BD1D59-6B13-E042-91E0-B51E0C79C0EA}"/>
              </a:ext>
            </a:extLst>
          </p:cNvPr>
          <p:cNvSpPr/>
          <p:nvPr/>
        </p:nvSpPr>
        <p:spPr>
          <a:xfrm>
            <a:off x="7503232" y="204138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E5871C60-5C74-BE48-B219-F7AA3D04A6C2}"/>
              </a:ext>
            </a:extLst>
          </p:cNvPr>
          <p:cNvSpPr/>
          <p:nvPr/>
        </p:nvSpPr>
        <p:spPr>
          <a:xfrm>
            <a:off x="5028822" y="2636831"/>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7078F831-FD9E-774E-BA61-B230B4D7DFB3}"/>
              </a:ext>
            </a:extLst>
          </p:cNvPr>
          <p:cNvSpPr/>
          <p:nvPr/>
        </p:nvSpPr>
        <p:spPr>
          <a:xfrm>
            <a:off x="2650828" y="2712394"/>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B62585E6-1BA3-814F-BC62-A7D9E380683B}"/>
              </a:ext>
            </a:extLst>
          </p:cNvPr>
          <p:cNvSpPr/>
          <p:nvPr/>
        </p:nvSpPr>
        <p:spPr>
          <a:xfrm>
            <a:off x="3885545" y="2684316"/>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814BF31F-E160-DD4E-999D-773DFF7420D5}"/>
              </a:ext>
            </a:extLst>
          </p:cNvPr>
          <p:cNvSpPr/>
          <p:nvPr/>
        </p:nvSpPr>
        <p:spPr>
          <a:xfrm>
            <a:off x="1429756" y="2728271"/>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Triangle 30">
            <a:extLst>
              <a:ext uri="{FF2B5EF4-FFF2-40B4-BE49-F238E27FC236}">
                <a16:creationId xmlns:a16="http://schemas.microsoft.com/office/drawing/2014/main" id="{29736685-0F4C-B04F-BCAB-14F87EDA4D68}"/>
              </a:ext>
            </a:extLst>
          </p:cNvPr>
          <p:cNvSpPr/>
          <p:nvPr/>
        </p:nvSpPr>
        <p:spPr>
          <a:xfrm>
            <a:off x="7484944" y="1250488"/>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1F3C0A47-61D1-A74D-B4F3-22D0E03B8286}"/>
              </a:ext>
            </a:extLst>
          </p:cNvPr>
          <p:cNvSpPr/>
          <p:nvPr/>
        </p:nvSpPr>
        <p:spPr>
          <a:xfrm>
            <a:off x="6276688" y="129743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E962857E-F850-4140-AF2B-37EAC5D8AFC6}"/>
              </a:ext>
            </a:extLst>
          </p:cNvPr>
          <p:cNvSpPr/>
          <p:nvPr/>
        </p:nvSpPr>
        <p:spPr>
          <a:xfrm>
            <a:off x="1420612" y="1657910"/>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78251EED-1E15-F44D-AF1B-F7F7BA3854B0}"/>
              </a:ext>
            </a:extLst>
          </p:cNvPr>
          <p:cNvSpPr/>
          <p:nvPr/>
        </p:nvSpPr>
        <p:spPr>
          <a:xfrm>
            <a:off x="2632540" y="1654718"/>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292EBF43-263B-EE44-B1FD-FE867E90C76D}"/>
              </a:ext>
            </a:extLst>
          </p:cNvPr>
          <p:cNvSpPr/>
          <p:nvPr/>
        </p:nvSpPr>
        <p:spPr>
          <a:xfrm>
            <a:off x="3850929" y="1674666"/>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5DD6FAE3-A5D6-9948-AAFF-27F28834A380}"/>
              </a:ext>
            </a:extLst>
          </p:cNvPr>
          <p:cNvSpPr/>
          <p:nvPr/>
        </p:nvSpPr>
        <p:spPr>
          <a:xfrm>
            <a:off x="5063850" y="1668080"/>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4177593-A3B5-5144-B3F2-EA232152640D}"/>
              </a:ext>
            </a:extLst>
          </p:cNvPr>
          <p:cNvSpPr/>
          <p:nvPr/>
        </p:nvSpPr>
        <p:spPr>
          <a:xfrm>
            <a:off x="1237732" y="2571474"/>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7B6D1CD4-3BAC-9543-B49E-C458D6DCA9F7}"/>
              </a:ext>
            </a:extLst>
          </p:cNvPr>
          <p:cNvSpPr/>
          <p:nvPr/>
        </p:nvSpPr>
        <p:spPr>
          <a:xfrm>
            <a:off x="2541100" y="2521082"/>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76F40E8-6B2A-9A40-B0EC-341E5BE041D1}"/>
              </a:ext>
            </a:extLst>
          </p:cNvPr>
          <p:cNvSpPr/>
          <p:nvPr/>
        </p:nvSpPr>
        <p:spPr>
          <a:xfrm>
            <a:off x="3719075" y="2517109"/>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AA5E3304-3248-0545-A008-392400AD42DB}"/>
              </a:ext>
            </a:extLst>
          </p:cNvPr>
          <p:cNvSpPr/>
          <p:nvPr/>
        </p:nvSpPr>
        <p:spPr>
          <a:xfrm>
            <a:off x="5213613" y="2608549"/>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0016F8D1-EB22-3A40-925A-3EE357F569AA}"/>
              </a:ext>
            </a:extLst>
          </p:cNvPr>
          <p:cNvSpPr/>
          <p:nvPr/>
        </p:nvSpPr>
        <p:spPr>
          <a:xfrm>
            <a:off x="7348318" y="196488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90996A1-359A-0846-94CD-895CF178C286}"/>
              </a:ext>
            </a:extLst>
          </p:cNvPr>
          <p:cNvSpPr/>
          <p:nvPr/>
        </p:nvSpPr>
        <p:spPr>
          <a:xfrm>
            <a:off x="6119527" y="1988676"/>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F0D8502E-6122-F643-BFA1-D7E335E8BBCB}"/>
              </a:ext>
            </a:extLst>
          </p:cNvPr>
          <p:cNvGrpSpPr/>
          <p:nvPr/>
        </p:nvGrpSpPr>
        <p:grpSpPr>
          <a:xfrm>
            <a:off x="6969583" y="4332408"/>
            <a:ext cx="2040033" cy="919802"/>
            <a:chOff x="6681648" y="1529639"/>
            <a:chExt cx="2040033" cy="919802"/>
          </a:xfrm>
        </p:grpSpPr>
        <p:sp>
          <p:nvSpPr>
            <p:cNvPr id="44" name="Oval 43">
              <a:extLst>
                <a:ext uri="{FF2B5EF4-FFF2-40B4-BE49-F238E27FC236}">
                  <a16:creationId xmlns:a16="http://schemas.microsoft.com/office/drawing/2014/main" id="{19AC4609-D5A7-FD4E-9AF9-37ECD8DC2037}"/>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Triangle 44">
              <a:extLst>
                <a:ext uri="{FF2B5EF4-FFF2-40B4-BE49-F238E27FC236}">
                  <a16:creationId xmlns:a16="http://schemas.microsoft.com/office/drawing/2014/main" id="{66DBBBCC-DEF2-F14C-B353-1C1FB783CC85}"/>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1CBEF66-526F-6E4D-8222-FEAB05BC4925}"/>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25D3AFA5-7E38-3346-B0D8-5BBDA7AE9136}"/>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48" name="TextBox 47">
              <a:extLst>
                <a:ext uri="{FF2B5EF4-FFF2-40B4-BE49-F238E27FC236}">
                  <a16:creationId xmlns:a16="http://schemas.microsoft.com/office/drawing/2014/main" id="{1A348793-1378-4D45-80F4-48A81CEF82A7}"/>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49" name="TextBox 48">
              <a:extLst>
                <a:ext uri="{FF2B5EF4-FFF2-40B4-BE49-F238E27FC236}">
                  <a16:creationId xmlns:a16="http://schemas.microsoft.com/office/drawing/2014/main" id="{677FBD82-813E-3C47-82FE-BDD1BD2EF693}"/>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3" name="TextBox 2">
            <a:extLst>
              <a:ext uri="{FF2B5EF4-FFF2-40B4-BE49-F238E27FC236}">
                <a16:creationId xmlns:a16="http://schemas.microsoft.com/office/drawing/2014/main" id="{68266170-2EDA-1D4A-B49C-C045E3E1BD5A}"/>
              </a:ext>
            </a:extLst>
          </p:cNvPr>
          <p:cNvSpPr txBox="1"/>
          <p:nvPr/>
        </p:nvSpPr>
        <p:spPr>
          <a:xfrm>
            <a:off x="6892897" y="4307975"/>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542630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Depth</a:t>
            </a:r>
          </a:p>
        </p:txBody>
      </p:sp>
      <p:pic>
        <p:nvPicPr>
          <p:cNvPr id="4" name="Picture 3">
            <a:extLst>
              <a:ext uri="{FF2B5EF4-FFF2-40B4-BE49-F238E27FC236}">
                <a16:creationId xmlns:a16="http://schemas.microsoft.com/office/drawing/2014/main" id="{A94D6124-4102-754B-AB99-CA947E622218}"/>
              </a:ext>
            </a:extLst>
          </p:cNvPr>
          <p:cNvPicPr>
            <a:picLocks noChangeAspect="1"/>
          </p:cNvPicPr>
          <p:nvPr/>
        </p:nvPicPr>
        <p:blipFill>
          <a:blip r:embed="rId2"/>
          <a:stretch>
            <a:fillRect/>
          </a:stretch>
        </p:blipFill>
        <p:spPr>
          <a:xfrm>
            <a:off x="914400" y="1016000"/>
            <a:ext cx="7315200" cy="5486400"/>
          </a:xfrm>
          <a:prstGeom prst="rect">
            <a:avLst/>
          </a:prstGeom>
        </p:spPr>
      </p:pic>
    </p:spTree>
    <p:extLst>
      <p:ext uri="{BB962C8B-B14F-4D97-AF65-F5344CB8AC3E}">
        <p14:creationId xmlns:p14="http://schemas.microsoft.com/office/powerpoint/2010/main" val="3497782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Depth</a:t>
            </a:r>
          </a:p>
        </p:txBody>
      </p:sp>
      <p:pic>
        <p:nvPicPr>
          <p:cNvPr id="4" name="Picture 3">
            <a:extLst>
              <a:ext uri="{FF2B5EF4-FFF2-40B4-BE49-F238E27FC236}">
                <a16:creationId xmlns:a16="http://schemas.microsoft.com/office/drawing/2014/main" id="{A94D6124-4102-754B-AB99-CA947E622218}"/>
              </a:ext>
            </a:extLst>
          </p:cNvPr>
          <p:cNvPicPr>
            <a:picLocks noChangeAspect="1"/>
          </p:cNvPicPr>
          <p:nvPr/>
        </p:nvPicPr>
        <p:blipFill>
          <a:blip r:embed="rId2"/>
          <a:stretch>
            <a:fillRect/>
          </a:stretch>
        </p:blipFill>
        <p:spPr>
          <a:xfrm>
            <a:off x="914400" y="1016000"/>
            <a:ext cx="7315200" cy="5486400"/>
          </a:xfrm>
          <a:prstGeom prst="rect">
            <a:avLst/>
          </a:prstGeom>
        </p:spPr>
      </p:pic>
      <p:sp>
        <p:nvSpPr>
          <p:cNvPr id="10" name="Oval 9">
            <a:extLst>
              <a:ext uri="{FF2B5EF4-FFF2-40B4-BE49-F238E27FC236}">
                <a16:creationId xmlns:a16="http://schemas.microsoft.com/office/drawing/2014/main" id="{C5B906AA-E527-4F4D-8B95-212EFBBB850D}"/>
              </a:ext>
            </a:extLst>
          </p:cNvPr>
          <p:cNvSpPr/>
          <p:nvPr/>
        </p:nvSpPr>
        <p:spPr>
          <a:xfrm>
            <a:off x="6207662" y="508965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C5F286A-4E2C-4C4E-BF1E-216F53B5647F}"/>
              </a:ext>
            </a:extLst>
          </p:cNvPr>
          <p:cNvSpPr/>
          <p:nvPr/>
        </p:nvSpPr>
        <p:spPr>
          <a:xfrm>
            <a:off x="7218631" y="5062945"/>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3FB0052D-2AC1-B749-B827-BF8C03EE9256}"/>
              </a:ext>
            </a:extLst>
          </p:cNvPr>
          <p:cNvSpPr/>
          <p:nvPr/>
        </p:nvSpPr>
        <p:spPr>
          <a:xfrm>
            <a:off x="5065379" y="424048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E68A5747-C404-2243-852B-8CCEBEDD2D8D}"/>
              </a:ext>
            </a:extLst>
          </p:cNvPr>
          <p:cNvSpPr/>
          <p:nvPr/>
        </p:nvSpPr>
        <p:spPr>
          <a:xfrm>
            <a:off x="2983808" y="4057768"/>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57187DA7-72EF-EB41-91A8-AD2413B6F205}"/>
              </a:ext>
            </a:extLst>
          </p:cNvPr>
          <p:cNvSpPr/>
          <p:nvPr/>
        </p:nvSpPr>
        <p:spPr>
          <a:xfrm>
            <a:off x="4048262" y="4110458"/>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4194CB5E-A441-7B4B-AC51-CF8CDC3308BE}"/>
              </a:ext>
            </a:extLst>
          </p:cNvPr>
          <p:cNvSpPr/>
          <p:nvPr/>
        </p:nvSpPr>
        <p:spPr>
          <a:xfrm>
            <a:off x="1938054" y="386508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riangle 15">
            <a:extLst>
              <a:ext uri="{FF2B5EF4-FFF2-40B4-BE49-F238E27FC236}">
                <a16:creationId xmlns:a16="http://schemas.microsoft.com/office/drawing/2014/main" id="{3F89C0A8-B2A9-814F-8CA1-B15C5DCC3A80}"/>
              </a:ext>
            </a:extLst>
          </p:cNvPr>
          <p:cNvSpPr/>
          <p:nvPr/>
        </p:nvSpPr>
        <p:spPr>
          <a:xfrm>
            <a:off x="7174995" y="376450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88BB3C60-2452-D246-9216-806D493F570C}"/>
              </a:ext>
            </a:extLst>
          </p:cNvPr>
          <p:cNvSpPr/>
          <p:nvPr/>
        </p:nvSpPr>
        <p:spPr>
          <a:xfrm>
            <a:off x="6089287" y="376450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7A537471-8EA2-F94E-88C3-61DCA89283F5}"/>
              </a:ext>
            </a:extLst>
          </p:cNvPr>
          <p:cNvSpPr/>
          <p:nvPr/>
        </p:nvSpPr>
        <p:spPr>
          <a:xfrm>
            <a:off x="1875691" y="4853519"/>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25487DE0-59BA-544A-AEE3-132888909018}"/>
              </a:ext>
            </a:extLst>
          </p:cNvPr>
          <p:cNvSpPr/>
          <p:nvPr/>
        </p:nvSpPr>
        <p:spPr>
          <a:xfrm>
            <a:off x="2965520" y="4801306"/>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riangle 19">
            <a:extLst>
              <a:ext uri="{FF2B5EF4-FFF2-40B4-BE49-F238E27FC236}">
                <a16:creationId xmlns:a16="http://schemas.microsoft.com/office/drawing/2014/main" id="{D6DC172E-A815-144D-9BC4-B8C9F3B7017B}"/>
              </a:ext>
            </a:extLst>
          </p:cNvPr>
          <p:cNvSpPr/>
          <p:nvPr/>
        </p:nvSpPr>
        <p:spPr>
          <a:xfrm>
            <a:off x="3954765" y="480979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DF532B0D-B155-0343-8D0C-CBD712E74601}"/>
              </a:ext>
            </a:extLst>
          </p:cNvPr>
          <p:cNvSpPr/>
          <p:nvPr/>
        </p:nvSpPr>
        <p:spPr>
          <a:xfrm>
            <a:off x="5094412" y="480979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730C010-2F85-A945-8DD3-F380516FB0D2}"/>
              </a:ext>
            </a:extLst>
          </p:cNvPr>
          <p:cNvSpPr/>
          <p:nvPr/>
        </p:nvSpPr>
        <p:spPr>
          <a:xfrm>
            <a:off x="1976275" y="432003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CF5A5F4-F988-1243-9140-9FAB711AAE4F}"/>
              </a:ext>
            </a:extLst>
          </p:cNvPr>
          <p:cNvSpPr/>
          <p:nvPr/>
        </p:nvSpPr>
        <p:spPr>
          <a:xfrm>
            <a:off x="2965520" y="4589347"/>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C0319D5-9B4C-9648-8CF9-F667186822DC}"/>
              </a:ext>
            </a:extLst>
          </p:cNvPr>
          <p:cNvSpPr/>
          <p:nvPr/>
        </p:nvSpPr>
        <p:spPr>
          <a:xfrm>
            <a:off x="4041225" y="4479409"/>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B35ABCC-C37D-794F-A2A4-1A5015EC25C2}"/>
              </a:ext>
            </a:extLst>
          </p:cNvPr>
          <p:cNvSpPr/>
          <p:nvPr/>
        </p:nvSpPr>
        <p:spPr>
          <a:xfrm>
            <a:off x="5053548" y="4618426"/>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8692763-5B75-C940-8E4F-219A6659AAB3}"/>
              </a:ext>
            </a:extLst>
          </p:cNvPr>
          <p:cNvSpPr/>
          <p:nvPr/>
        </p:nvSpPr>
        <p:spPr>
          <a:xfrm>
            <a:off x="5997847" y="393033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D41D9FC-2A02-9D45-9A4E-DBCA36BC26F0}"/>
              </a:ext>
            </a:extLst>
          </p:cNvPr>
          <p:cNvSpPr/>
          <p:nvPr/>
        </p:nvSpPr>
        <p:spPr>
          <a:xfrm>
            <a:off x="7205571" y="3025189"/>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0CE87C62-657E-DF4A-B6C3-F83A46D0584E}"/>
              </a:ext>
            </a:extLst>
          </p:cNvPr>
          <p:cNvGrpSpPr/>
          <p:nvPr/>
        </p:nvGrpSpPr>
        <p:grpSpPr>
          <a:xfrm>
            <a:off x="1945503" y="1327700"/>
            <a:ext cx="2040033" cy="919802"/>
            <a:chOff x="6681648" y="1529639"/>
            <a:chExt cx="2040033" cy="919802"/>
          </a:xfrm>
        </p:grpSpPr>
        <p:sp>
          <p:nvSpPr>
            <p:cNvPr id="29" name="Oval 28">
              <a:extLst>
                <a:ext uri="{FF2B5EF4-FFF2-40B4-BE49-F238E27FC236}">
                  <a16:creationId xmlns:a16="http://schemas.microsoft.com/office/drawing/2014/main" id="{CD619D19-D9BE-9544-92F4-A1752E38C8A5}"/>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Triangle 29">
              <a:extLst>
                <a:ext uri="{FF2B5EF4-FFF2-40B4-BE49-F238E27FC236}">
                  <a16:creationId xmlns:a16="http://schemas.microsoft.com/office/drawing/2014/main" id="{95096F57-E5B7-0542-92A7-A4326F61E2C5}"/>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63A194-76C5-334E-A361-52B128C8B47A}"/>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A5A093FC-A026-224F-B7D5-390AD4EDBB8A}"/>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33" name="TextBox 32">
              <a:extLst>
                <a:ext uri="{FF2B5EF4-FFF2-40B4-BE49-F238E27FC236}">
                  <a16:creationId xmlns:a16="http://schemas.microsoft.com/office/drawing/2014/main" id="{20D2E416-916B-644D-9D35-CD9F4BA39095}"/>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34" name="TextBox 33">
              <a:extLst>
                <a:ext uri="{FF2B5EF4-FFF2-40B4-BE49-F238E27FC236}">
                  <a16:creationId xmlns:a16="http://schemas.microsoft.com/office/drawing/2014/main" id="{F9474EA5-BDE0-9F48-9B1D-D6C5565B7940}"/>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35" name="TextBox 34">
            <a:extLst>
              <a:ext uri="{FF2B5EF4-FFF2-40B4-BE49-F238E27FC236}">
                <a16:creationId xmlns:a16="http://schemas.microsoft.com/office/drawing/2014/main" id="{26FC75C9-64B5-634B-96A2-24BD67CAF605}"/>
              </a:ext>
            </a:extLst>
          </p:cNvPr>
          <p:cNvSpPr txBox="1"/>
          <p:nvPr/>
        </p:nvSpPr>
        <p:spPr>
          <a:xfrm>
            <a:off x="1868817" y="1303267"/>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945584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Mapping</a:t>
            </a:r>
          </a:p>
        </p:txBody>
      </p:sp>
      <p:pic>
        <p:nvPicPr>
          <p:cNvPr id="4" name="Picture 3">
            <a:extLst>
              <a:ext uri="{FF2B5EF4-FFF2-40B4-BE49-F238E27FC236}">
                <a16:creationId xmlns:a16="http://schemas.microsoft.com/office/drawing/2014/main" id="{9D584E92-2C8F-3F42-93F1-CB060A4F4407}"/>
              </a:ext>
            </a:extLst>
          </p:cNvPr>
          <p:cNvPicPr>
            <a:picLocks noChangeAspect="1"/>
          </p:cNvPicPr>
          <p:nvPr/>
        </p:nvPicPr>
        <p:blipFill>
          <a:blip r:embed="rId3"/>
          <a:stretch>
            <a:fillRect/>
          </a:stretch>
        </p:blipFill>
        <p:spPr>
          <a:xfrm>
            <a:off x="914400" y="1003300"/>
            <a:ext cx="7315200" cy="5486400"/>
          </a:xfrm>
          <a:prstGeom prst="rect">
            <a:avLst/>
          </a:prstGeom>
        </p:spPr>
      </p:pic>
    </p:spTree>
    <p:extLst>
      <p:ext uri="{BB962C8B-B14F-4D97-AF65-F5344CB8AC3E}">
        <p14:creationId xmlns:p14="http://schemas.microsoft.com/office/powerpoint/2010/main" val="120072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Mapping</a:t>
            </a:r>
          </a:p>
        </p:txBody>
      </p:sp>
      <p:pic>
        <p:nvPicPr>
          <p:cNvPr id="4" name="Picture 3">
            <a:extLst>
              <a:ext uri="{FF2B5EF4-FFF2-40B4-BE49-F238E27FC236}">
                <a16:creationId xmlns:a16="http://schemas.microsoft.com/office/drawing/2014/main" id="{9D584E92-2C8F-3F42-93F1-CB060A4F4407}"/>
              </a:ext>
            </a:extLst>
          </p:cNvPr>
          <p:cNvPicPr>
            <a:picLocks noChangeAspect="1"/>
          </p:cNvPicPr>
          <p:nvPr/>
        </p:nvPicPr>
        <p:blipFill>
          <a:blip r:embed="rId3"/>
          <a:stretch>
            <a:fillRect/>
          </a:stretch>
        </p:blipFill>
        <p:spPr>
          <a:xfrm>
            <a:off x="914400" y="1003300"/>
            <a:ext cx="7315200" cy="5486400"/>
          </a:xfrm>
          <a:prstGeom prst="rect">
            <a:avLst/>
          </a:prstGeom>
        </p:spPr>
      </p:pic>
      <p:sp>
        <p:nvSpPr>
          <p:cNvPr id="5" name="Oval 4">
            <a:extLst>
              <a:ext uri="{FF2B5EF4-FFF2-40B4-BE49-F238E27FC236}">
                <a16:creationId xmlns:a16="http://schemas.microsoft.com/office/drawing/2014/main" id="{6008D727-0C87-9146-B1F1-3C101F807823}"/>
              </a:ext>
            </a:extLst>
          </p:cNvPr>
          <p:cNvSpPr/>
          <p:nvPr/>
        </p:nvSpPr>
        <p:spPr>
          <a:xfrm>
            <a:off x="6094492" y="4880065"/>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B4A66E8D-E684-0C4A-9CAC-B1449563287B}"/>
              </a:ext>
            </a:extLst>
          </p:cNvPr>
          <p:cNvSpPr/>
          <p:nvPr/>
        </p:nvSpPr>
        <p:spPr>
          <a:xfrm>
            <a:off x="7154275" y="284724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0401F628-2148-C149-B40A-CCD6C2172934}"/>
              </a:ext>
            </a:extLst>
          </p:cNvPr>
          <p:cNvSpPr/>
          <p:nvPr/>
        </p:nvSpPr>
        <p:spPr>
          <a:xfrm>
            <a:off x="5053215" y="2323255"/>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F899BCD5-9DEE-D946-B012-CF4F24CBA2A9}"/>
              </a:ext>
            </a:extLst>
          </p:cNvPr>
          <p:cNvSpPr/>
          <p:nvPr/>
        </p:nvSpPr>
        <p:spPr>
          <a:xfrm>
            <a:off x="2918362" y="2835693"/>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4346EC20-1A54-9948-A842-03DDC0BC9614}"/>
              </a:ext>
            </a:extLst>
          </p:cNvPr>
          <p:cNvSpPr/>
          <p:nvPr/>
        </p:nvSpPr>
        <p:spPr>
          <a:xfrm>
            <a:off x="4001803" y="2339761"/>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3F090FB-0FBA-E645-99F2-CFDA87A8E4AB}"/>
              </a:ext>
            </a:extLst>
          </p:cNvPr>
          <p:cNvSpPr/>
          <p:nvPr/>
        </p:nvSpPr>
        <p:spPr>
          <a:xfrm>
            <a:off x="1835707" y="2475792"/>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C97BF656-78D1-B044-A965-F63C33FA02EF}"/>
              </a:ext>
            </a:extLst>
          </p:cNvPr>
          <p:cNvSpPr/>
          <p:nvPr/>
        </p:nvSpPr>
        <p:spPr>
          <a:xfrm>
            <a:off x="7150482" y="1532437"/>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A0CABAC-FF2E-0C47-BED3-C32FB0FC0132}"/>
              </a:ext>
            </a:extLst>
          </p:cNvPr>
          <p:cNvSpPr/>
          <p:nvPr/>
        </p:nvSpPr>
        <p:spPr>
          <a:xfrm>
            <a:off x="6069045" y="1508724"/>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2055966E-36C7-504A-94CE-53552D80E89A}"/>
              </a:ext>
            </a:extLst>
          </p:cNvPr>
          <p:cNvSpPr/>
          <p:nvPr/>
        </p:nvSpPr>
        <p:spPr>
          <a:xfrm>
            <a:off x="1817419" y="1631890"/>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30D70060-2E5B-D04B-B924-C2A03E0EAC84}"/>
              </a:ext>
            </a:extLst>
          </p:cNvPr>
          <p:cNvSpPr/>
          <p:nvPr/>
        </p:nvSpPr>
        <p:spPr>
          <a:xfrm>
            <a:off x="2821022" y="1643819"/>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92A74D6F-E6D0-9E4F-B6D1-9999EF41A0C3}"/>
              </a:ext>
            </a:extLst>
          </p:cNvPr>
          <p:cNvSpPr/>
          <p:nvPr/>
        </p:nvSpPr>
        <p:spPr>
          <a:xfrm>
            <a:off x="3925209" y="1642599"/>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AC54FA5B-2975-324F-8B7E-41F01F1A2121}"/>
              </a:ext>
            </a:extLst>
          </p:cNvPr>
          <p:cNvSpPr/>
          <p:nvPr/>
        </p:nvSpPr>
        <p:spPr>
          <a:xfrm>
            <a:off x="5020899" y="171873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E2C63A2-D0AF-804D-A653-1A487CE409CB}"/>
              </a:ext>
            </a:extLst>
          </p:cNvPr>
          <p:cNvSpPr/>
          <p:nvPr/>
        </p:nvSpPr>
        <p:spPr>
          <a:xfrm>
            <a:off x="1810857" y="192932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6A4B7AD-A9FC-C746-9046-30B383A586EA}"/>
              </a:ext>
            </a:extLst>
          </p:cNvPr>
          <p:cNvSpPr/>
          <p:nvPr/>
        </p:nvSpPr>
        <p:spPr>
          <a:xfrm>
            <a:off x="2871575" y="196073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0B3983F-2A01-AC49-A98A-DC32457B2609}"/>
              </a:ext>
            </a:extLst>
          </p:cNvPr>
          <p:cNvSpPr/>
          <p:nvPr/>
        </p:nvSpPr>
        <p:spPr>
          <a:xfrm>
            <a:off x="3848262" y="2214732"/>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C62923C-F54A-6448-B5DE-779E7FD9DA3F}"/>
              </a:ext>
            </a:extLst>
          </p:cNvPr>
          <p:cNvSpPr/>
          <p:nvPr/>
        </p:nvSpPr>
        <p:spPr>
          <a:xfrm>
            <a:off x="4896527" y="243120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8049EB7-195D-5B47-AE2C-043ABD673287}"/>
              </a:ext>
            </a:extLst>
          </p:cNvPr>
          <p:cNvSpPr/>
          <p:nvPr/>
        </p:nvSpPr>
        <p:spPr>
          <a:xfrm>
            <a:off x="6079630" y="1897528"/>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7DEFE0A-7FDF-1547-A504-A6F0CE487E0C}"/>
              </a:ext>
            </a:extLst>
          </p:cNvPr>
          <p:cNvSpPr/>
          <p:nvPr/>
        </p:nvSpPr>
        <p:spPr>
          <a:xfrm>
            <a:off x="7040251" y="188069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E410CA2F-79EE-5F41-B37D-6F4FB4F7791F}"/>
              </a:ext>
            </a:extLst>
          </p:cNvPr>
          <p:cNvGrpSpPr/>
          <p:nvPr/>
        </p:nvGrpSpPr>
        <p:grpSpPr>
          <a:xfrm>
            <a:off x="1851558" y="4214171"/>
            <a:ext cx="2040033" cy="919802"/>
            <a:chOff x="6681648" y="1529639"/>
            <a:chExt cx="2040033" cy="919802"/>
          </a:xfrm>
        </p:grpSpPr>
        <p:sp>
          <p:nvSpPr>
            <p:cNvPr id="24" name="Oval 23">
              <a:extLst>
                <a:ext uri="{FF2B5EF4-FFF2-40B4-BE49-F238E27FC236}">
                  <a16:creationId xmlns:a16="http://schemas.microsoft.com/office/drawing/2014/main" id="{ED2E5387-4187-7743-9455-CA3A817B487F}"/>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riangle 24">
              <a:extLst>
                <a:ext uri="{FF2B5EF4-FFF2-40B4-BE49-F238E27FC236}">
                  <a16:creationId xmlns:a16="http://schemas.microsoft.com/office/drawing/2014/main" id="{08462449-6B7B-D84C-8F4E-29AF20FB6E1E}"/>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789A781-C01D-F444-A58B-C30766301639}"/>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872A56C-783E-9E4C-927D-EC7B31310183}"/>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28" name="TextBox 27">
              <a:extLst>
                <a:ext uri="{FF2B5EF4-FFF2-40B4-BE49-F238E27FC236}">
                  <a16:creationId xmlns:a16="http://schemas.microsoft.com/office/drawing/2014/main" id="{520B0809-C103-AD4B-8841-C998B42AC55F}"/>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29" name="TextBox 28">
              <a:extLst>
                <a:ext uri="{FF2B5EF4-FFF2-40B4-BE49-F238E27FC236}">
                  <a16:creationId xmlns:a16="http://schemas.microsoft.com/office/drawing/2014/main" id="{311D864A-DAA6-F845-B09B-648B4EF89812}"/>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30" name="TextBox 29">
            <a:extLst>
              <a:ext uri="{FF2B5EF4-FFF2-40B4-BE49-F238E27FC236}">
                <a16:creationId xmlns:a16="http://schemas.microsoft.com/office/drawing/2014/main" id="{981FC882-F345-CB41-828A-0018EFBE9CE3}"/>
              </a:ext>
            </a:extLst>
          </p:cNvPr>
          <p:cNvSpPr txBox="1"/>
          <p:nvPr/>
        </p:nvSpPr>
        <p:spPr>
          <a:xfrm>
            <a:off x="1774872" y="4189738"/>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1980043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SNPs</a:t>
            </a:r>
          </a:p>
        </p:txBody>
      </p:sp>
      <p:pic>
        <p:nvPicPr>
          <p:cNvPr id="4" name="Picture 3">
            <a:extLst>
              <a:ext uri="{FF2B5EF4-FFF2-40B4-BE49-F238E27FC236}">
                <a16:creationId xmlns:a16="http://schemas.microsoft.com/office/drawing/2014/main" id="{F735732B-FEE1-D849-AEBC-F8136243AC7C}"/>
              </a:ext>
            </a:extLst>
          </p:cNvPr>
          <p:cNvPicPr>
            <a:picLocks noChangeAspect="1"/>
          </p:cNvPicPr>
          <p:nvPr/>
        </p:nvPicPr>
        <p:blipFill>
          <a:blip r:embed="rId2"/>
          <a:stretch>
            <a:fillRect/>
          </a:stretch>
        </p:blipFill>
        <p:spPr>
          <a:xfrm>
            <a:off x="914400" y="1016000"/>
            <a:ext cx="7315200" cy="5486400"/>
          </a:xfrm>
          <a:prstGeom prst="rect">
            <a:avLst/>
          </a:prstGeom>
        </p:spPr>
      </p:pic>
    </p:spTree>
    <p:extLst>
      <p:ext uri="{BB962C8B-B14F-4D97-AF65-F5344CB8AC3E}">
        <p14:creationId xmlns:p14="http://schemas.microsoft.com/office/powerpoint/2010/main" val="1883423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Insert Size</a:t>
            </a:r>
          </a:p>
        </p:txBody>
      </p:sp>
      <p:pic>
        <p:nvPicPr>
          <p:cNvPr id="5" name="Picture 4">
            <a:extLst>
              <a:ext uri="{FF2B5EF4-FFF2-40B4-BE49-F238E27FC236}">
                <a16:creationId xmlns:a16="http://schemas.microsoft.com/office/drawing/2014/main" id="{1C6666C9-5E5D-3444-A1BC-2FDF1E9B8C16}"/>
              </a:ext>
            </a:extLst>
          </p:cNvPr>
          <p:cNvPicPr>
            <a:picLocks noChangeAspect="1"/>
          </p:cNvPicPr>
          <p:nvPr/>
        </p:nvPicPr>
        <p:blipFill>
          <a:blip r:embed="rId2"/>
          <a:stretch>
            <a:fillRect/>
          </a:stretch>
        </p:blipFill>
        <p:spPr>
          <a:xfrm>
            <a:off x="914400" y="1054100"/>
            <a:ext cx="7315200" cy="5486400"/>
          </a:xfrm>
          <a:prstGeom prst="rect">
            <a:avLst/>
          </a:prstGeom>
        </p:spPr>
      </p:pic>
    </p:spTree>
    <p:extLst>
      <p:ext uri="{BB962C8B-B14F-4D97-AF65-F5344CB8AC3E}">
        <p14:creationId xmlns:p14="http://schemas.microsoft.com/office/powerpoint/2010/main" val="278361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Alignment Metrics - Insert Size</a:t>
            </a:r>
          </a:p>
        </p:txBody>
      </p:sp>
      <p:pic>
        <p:nvPicPr>
          <p:cNvPr id="5" name="Picture 4">
            <a:extLst>
              <a:ext uri="{FF2B5EF4-FFF2-40B4-BE49-F238E27FC236}">
                <a16:creationId xmlns:a16="http://schemas.microsoft.com/office/drawing/2014/main" id="{1C6666C9-5E5D-3444-A1BC-2FDF1E9B8C16}"/>
              </a:ext>
            </a:extLst>
          </p:cNvPr>
          <p:cNvPicPr>
            <a:picLocks noChangeAspect="1"/>
          </p:cNvPicPr>
          <p:nvPr/>
        </p:nvPicPr>
        <p:blipFill>
          <a:blip r:embed="rId2"/>
          <a:stretch>
            <a:fillRect/>
          </a:stretch>
        </p:blipFill>
        <p:spPr>
          <a:xfrm>
            <a:off x="914400" y="1054100"/>
            <a:ext cx="7315200" cy="5486400"/>
          </a:xfrm>
          <a:prstGeom prst="rect">
            <a:avLst/>
          </a:prstGeom>
        </p:spPr>
      </p:pic>
      <p:sp>
        <p:nvSpPr>
          <p:cNvPr id="4" name="Oval 3">
            <a:extLst>
              <a:ext uri="{FF2B5EF4-FFF2-40B4-BE49-F238E27FC236}">
                <a16:creationId xmlns:a16="http://schemas.microsoft.com/office/drawing/2014/main" id="{1958CD63-B31A-6547-BDB9-A0A518EDBC60}"/>
              </a:ext>
            </a:extLst>
          </p:cNvPr>
          <p:cNvSpPr/>
          <p:nvPr/>
        </p:nvSpPr>
        <p:spPr>
          <a:xfrm>
            <a:off x="6169629" y="435029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ACA08236-F832-FD45-A6AA-B2FE1834B567}"/>
              </a:ext>
            </a:extLst>
          </p:cNvPr>
          <p:cNvSpPr/>
          <p:nvPr/>
        </p:nvSpPr>
        <p:spPr>
          <a:xfrm>
            <a:off x="7198972" y="3954271"/>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1F38D7EC-F2B1-624D-99C3-466680618110}"/>
              </a:ext>
            </a:extLst>
          </p:cNvPr>
          <p:cNvSpPr/>
          <p:nvPr/>
        </p:nvSpPr>
        <p:spPr>
          <a:xfrm>
            <a:off x="5053215" y="336720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96B74B36-15E3-834C-AFF4-06D03ECE3576}"/>
              </a:ext>
            </a:extLst>
          </p:cNvPr>
          <p:cNvSpPr/>
          <p:nvPr/>
        </p:nvSpPr>
        <p:spPr>
          <a:xfrm>
            <a:off x="2943363" y="3133074"/>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B5702A01-12F8-B646-B5E4-9FEE718E3534}"/>
              </a:ext>
            </a:extLst>
          </p:cNvPr>
          <p:cNvSpPr/>
          <p:nvPr/>
        </p:nvSpPr>
        <p:spPr>
          <a:xfrm>
            <a:off x="4009262" y="318432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F0297BDB-630E-CC45-AA60-2BA987CD3669}"/>
              </a:ext>
            </a:extLst>
          </p:cNvPr>
          <p:cNvSpPr/>
          <p:nvPr/>
        </p:nvSpPr>
        <p:spPr>
          <a:xfrm>
            <a:off x="1888859" y="3224514"/>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68B65AC6-279B-2746-B055-E33B4B706B67}"/>
              </a:ext>
            </a:extLst>
          </p:cNvPr>
          <p:cNvSpPr/>
          <p:nvPr/>
        </p:nvSpPr>
        <p:spPr>
          <a:xfrm>
            <a:off x="7219584" y="4952094"/>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ED530EA6-5DEC-A440-8226-119D64D46AEF}"/>
              </a:ext>
            </a:extLst>
          </p:cNvPr>
          <p:cNvSpPr/>
          <p:nvPr/>
        </p:nvSpPr>
        <p:spPr>
          <a:xfrm>
            <a:off x="6078189" y="4905283"/>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8204C2E-B34D-6C47-AAE3-C9B024622F7B}"/>
              </a:ext>
            </a:extLst>
          </p:cNvPr>
          <p:cNvSpPr/>
          <p:nvPr/>
        </p:nvSpPr>
        <p:spPr>
          <a:xfrm>
            <a:off x="1962011" y="479275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3D2E40E4-CC7F-E741-83B9-972A43FDB0DC}"/>
              </a:ext>
            </a:extLst>
          </p:cNvPr>
          <p:cNvSpPr/>
          <p:nvPr/>
        </p:nvSpPr>
        <p:spPr>
          <a:xfrm>
            <a:off x="3041593" y="4591584"/>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C1E4D7EE-18DA-E14C-B4A2-F8A67A2F9495}"/>
              </a:ext>
            </a:extLst>
          </p:cNvPr>
          <p:cNvSpPr/>
          <p:nvPr/>
        </p:nvSpPr>
        <p:spPr>
          <a:xfrm>
            <a:off x="4084242" y="4533177"/>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FE325CF3-EADB-4648-9412-3A065324D3A6}"/>
              </a:ext>
            </a:extLst>
          </p:cNvPr>
          <p:cNvSpPr/>
          <p:nvPr/>
        </p:nvSpPr>
        <p:spPr>
          <a:xfrm>
            <a:off x="5126891" y="454230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E575628-C934-9742-918D-B599A14145F1}"/>
              </a:ext>
            </a:extLst>
          </p:cNvPr>
          <p:cNvSpPr/>
          <p:nvPr/>
        </p:nvSpPr>
        <p:spPr>
          <a:xfrm>
            <a:off x="1962324" y="4582956"/>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DD36E7-D05F-D248-9B5E-48F2D4719AF7}"/>
              </a:ext>
            </a:extLst>
          </p:cNvPr>
          <p:cNvSpPr/>
          <p:nvPr/>
        </p:nvSpPr>
        <p:spPr>
          <a:xfrm>
            <a:off x="2983808" y="422859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7153AF9-1ADE-E847-9481-DB649BF8F427}"/>
              </a:ext>
            </a:extLst>
          </p:cNvPr>
          <p:cNvSpPr/>
          <p:nvPr/>
        </p:nvSpPr>
        <p:spPr>
          <a:xfrm>
            <a:off x="4006021" y="4350297"/>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0D980EF-0AD2-B241-BE5D-0FC64C491292}"/>
              </a:ext>
            </a:extLst>
          </p:cNvPr>
          <p:cNvSpPr/>
          <p:nvPr/>
        </p:nvSpPr>
        <p:spPr>
          <a:xfrm>
            <a:off x="5075261" y="430951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11B5E4B-1096-8B4C-A2F2-3D988EBDCE7D}"/>
              </a:ext>
            </a:extLst>
          </p:cNvPr>
          <p:cNvSpPr/>
          <p:nvPr/>
        </p:nvSpPr>
        <p:spPr>
          <a:xfrm>
            <a:off x="6166065" y="465203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814EAF9-EF3F-4E48-8DF6-C3BB9FBD2A44}"/>
              </a:ext>
            </a:extLst>
          </p:cNvPr>
          <p:cNvSpPr/>
          <p:nvPr/>
        </p:nvSpPr>
        <p:spPr>
          <a:xfrm>
            <a:off x="7151399" y="474347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3029A54-22BA-7E49-B5C8-80559E6D048F}"/>
              </a:ext>
            </a:extLst>
          </p:cNvPr>
          <p:cNvGrpSpPr/>
          <p:nvPr/>
        </p:nvGrpSpPr>
        <p:grpSpPr>
          <a:xfrm>
            <a:off x="6936533" y="1401695"/>
            <a:ext cx="2040033" cy="919802"/>
            <a:chOff x="6681648" y="1529639"/>
            <a:chExt cx="2040033" cy="919802"/>
          </a:xfrm>
        </p:grpSpPr>
        <p:sp>
          <p:nvSpPr>
            <p:cNvPr id="24" name="Oval 23">
              <a:extLst>
                <a:ext uri="{FF2B5EF4-FFF2-40B4-BE49-F238E27FC236}">
                  <a16:creationId xmlns:a16="http://schemas.microsoft.com/office/drawing/2014/main" id="{2D53A44A-6980-D648-9184-31E7D3944FED}"/>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riangle 24">
              <a:extLst>
                <a:ext uri="{FF2B5EF4-FFF2-40B4-BE49-F238E27FC236}">
                  <a16:creationId xmlns:a16="http://schemas.microsoft.com/office/drawing/2014/main" id="{5C7AD8E1-B6B2-EB49-B1FC-0966E8D81452}"/>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ADA2416-73CF-0D40-8A6C-F7B617B879F7}"/>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42066C0-0949-DA4D-B77B-BA61480A057F}"/>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28" name="TextBox 27">
              <a:extLst>
                <a:ext uri="{FF2B5EF4-FFF2-40B4-BE49-F238E27FC236}">
                  <a16:creationId xmlns:a16="http://schemas.microsoft.com/office/drawing/2014/main" id="{F96E84E3-34E6-FD45-A8B5-41038FD0DD26}"/>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29" name="TextBox 28">
              <a:extLst>
                <a:ext uri="{FF2B5EF4-FFF2-40B4-BE49-F238E27FC236}">
                  <a16:creationId xmlns:a16="http://schemas.microsoft.com/office/drawing/2014/main" id="{7D4EEC78-11E5-524E-B17E-1DB417116379}"/>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30" name="TextBox 29">
            <a:extLst>
              <a:ext uri="{FF2B5EF4-FFF2-40B4-BE49-F238E27FC236}">
                <a16:creationId xmlns:a16="http://schemas.microsoft.com/office/drawing/2014/main" id="{BCAEB856-229E-D541-B49A-C3DD07E70AC8}"/>
              </a:ext>
            </a:extLst>
          </p:cNvPr>
          <p:cNvSpPr txBox="1"/>
          <p:nvPr/>
        </p:nvSpPr>
        <p:spPr>
          <a:xfrm>
            <a:off x="6859847" y="1377262"/>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2773619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7DEEA138-693A-424D-A99D-84D961DAE620}"/>
              </a:ext>
            </a:extLst>
          </p:cNvPr>
          <p:cNvSpPr txBox="1">
            <a:spLocks/>
          </p:cNvSpPr>
          <p:nvPr/>
        </p:nvSpPr>
        <p:spPr>
          <a:xfrm>
            <a:off x="323851" y="2522970"/>
            <a:ext cx="8248650" cy="294035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dirty="0">
                <a:solidFill>
                  <a:srgbClr val="C00000"/>
                </a:solidFill>
                <a:latin typeface="Phosphate Solid" panose="02000506050000020004" pitchFamily="2" charset="77"/>
                <a:cs typeface="Phosphate Solid" panose="02000506050000020004" pitchFamily="2" charset="77"/>
              </a:rPr>
              <a:t>THE ANALYSES PRESENTED TODAY are </a:t>
            </a:r>
            <a:r>
              <a:rPr lang="en-US" sz="6000" dirty="0">
                <a:solidFill>
                  <a:srgbClr val="C00000"/>
                </a:solidFill>
                <a:latin typeface="Phosphate Solid" panose="02000506050000020004" pitchFamily="2" charset="77"/>
                <a:cs typeface="Phosphate Solid" panose="02000506050000020004" pitchFamily="2" charset="77"/>
              </a:rPr>
              <a:t>PRELIMINARY.</a:t>
            </a:r>
          </a:p>
          <a:p>
            <a:endParaRPr lang="en-US" dirty="0"/>
          </a:p>
          <a:p>
            <a:pPr lvl="2"/>
            <a:endParaRPr lang="en-US" dirty="0"/>
          </a:p>
          <a:p>
            <a:endParaRPr lang="en-US" dirty="0"/>
          </a:p>
          <a:p>
            <a:endParaRPr lang="en-US" dirty="0"/>
          </a:p>
          <a:p>
            <a:pPr lvl="1"/>
            <a:endParaRPr lang="en-US" dirty="0"/>
          </a:p>
          <a:p>
            <a:pPr lvl="1"/>
            <a:endParaRPr lang="en-US" dirty="0"/>
          </a:p>
          <a:p>
            <a:pPr marL="457200" lvl="1" indent="0">
              <a:buFont typeface="Arial"/>
              <a:buNone/>
            </a:pPr>
            <a:endParaRPr lang="en-US" dirty="0"/>
          </a:p>
        </p:txBody>
      </p:sp>
    </p:spTree>
    <p:extLst>
      <p:ext uri="{BB962C8B-B14F-4D97-AF65-F5344CB8AC3E}">
        <p14:creationId xmlns:p14="http://schemas.microsoft.com/office/powerpoint/2010/main" val="2574300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a:bodyPr>
          <a:lstStyle/>
          <a:p>
            <a:r>
              <a:rPr lang="en-US" dirty="0"/>
              <a:t>Assembly Metrics – NG50</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E7BABB9-6618-0540-8C1A-8C5CCC92270F}"/>
              </a:ext>
            </a:extLst>
          </p:cNvPr>
          <p:cNvPicPr>
            <a:picLocks noChangeAspect="1"/>
          </p:cNvPicPr>
          <p:nvPr/>
        </p:nvPicPr>
        <p:blipFill>
          <a:blip r:embed="rId2"/>
          <a:stretch>
            <a:fillRect/>
          </a:stretch>
        </p:blipFill>
        <p:spPr>
          <a:xfrm>
            <a:off x="914400" y="1041400"/>
            <a:ext cx="7315200" cy="5486400"/>
          </a:xfrm>
          <a:prstGeom prst="rect">
            <a:avLst/>
          </a:prstGeom>
        </p:spPr>
      </p:pic>
    </p:spTree>
    <p:extLst>
      <p:ext uri="{BB962C8B-B14F-4D97-AF65-F5344CB8AC3E}">
        <p14:creationId xmlns:p14="http://schemas.microsoft.com/office/powerpoint/2010/main" val="62006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a:bodyPr>
          <a:lstStyle/>
          <a:p>
            <a:r>
              <a:rPr lang="en-US" dirty="0"/>
              <a:t>Assembly Metrics – NG50</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E7BABB9-6618-0540-8C1A-8C5CCC92270F}"/>
              </a:ext>
            </a:extLst>
          </p:cNvPr>
          <p:cNvPicPr>
            <a:picLocks noChangeAspect="1"/>
          </p:cNvPicPr>
          <p:nvPr/>
        </p:nvPicPr>
        <p:blipFill>
          <a:blip r:embed="rId2"/>
          <a:stretch>
            <a:fillRect/>
          </a:stretch>
        </p:blipFill>
        <p:spPr>
          <a:xfrm>
            <a:off x="914400" y="1041400"/>
            <a:ext cx="7315200" cy="5486400"/>
          </a:xfrm>
          <a:prstGeom prst="rect">
            <a:avLst/>
          </a:prstGeom>
        </p:spPr>
      </p:pic>
      <p:sp>
        <p:nvSpPr>
          <p:cNvPr id="5" name="Oval 4">
            <a:extLst>
              <a:ext uri="{FF2B5EF4-FFF2-40B4-BE49-F238E27FC236}">
                <a16:creationId xmlns:a16="http://schemas.microsoft.com/office/drawing/2014/main" id="{C11CC0B9-CC78-734F-913E-9092273B4DC3}"/>
              </a:ext>
            </a:extLst>
          </p:cNvPr>
          <p:cNvSpPr/>
          <p:nvPr/>
        </p:nvSpPr>
        <p:spPr>
          <a:xfrm>
            <a:off x="6206166" y="480608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B40406E6-14F6-D943-98EE-789D52C83B7C}"/>
              </a:ext>
            </a:extLst>
          </p:cNvPr>
          <p:cNvSpPr/>
          <p:nvPr/>
        </p:nvSpPr>
        <p:spPr>
          <a:xfrm>
            <a:off x="7106728" y="5036663"/>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3B8FCB02-FCA6-5147-896E-684C80106BF6}"/>
              </a:ext>
            </a:extLst>
          </p:cNvPr>
          <p:cNvSpPr/>
          <p:nvPr/>
        </p:nvSpPr>
        <p:spPr>
          <a:xfrm>
            <a:off x="5162688" y="3433012"/>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28B3F334-E49B-804B-9987-0B318DA9D34D}"/>
              </a:ext>
            </a:extLst>
          </p:cNvPr>
          <p:cNvSpPr/>
          <p:nvPr/>
        </p:nvSpPr>
        <p:spPr>
          <a:xfrm>
            <a:off x="3190225" y="3186663"/>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30919C4A-ECB1-9F46-82F0-B5972224C702}"/>
              </a:ext>
            </a:extLst>
          </p:cNvPr>
          <p:cNvSpPr/>
          <p:nvPr/>
        </p:nvSpPr>
        <p:spPr>
          <a:xfrm>
            <a:off x="4158526" y="343602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6BBD35C2-3540-6141-AD6F-E63F0A7A171C}"/>
              </a:ext>
            </a:extLst>
          </p:cNvPr>
          <p:cNvSpPr/>
          <p:nvPr/>
        </p:nvSpPr>
        <p:spPr>
          <a:xfrm>
            <a:off x="2146272" y="315065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54AD239-1D8C-D248-8D5F-2271AAAB1B91}"/>
              </a:ext>
            </a:extLst>
          </p:cNvPr>
          <p:cNvSpPr/>
          <p:nvPr/>
        </p:nvSpPr>
        <p:spPr>
          <a:xfrm>
            <a:off x="7244936" y="4839931"/>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7A6E8190-57EA-0B44-82F2-80F0FB7A86A6}"/>
              </a:ext>
            </a:extLst>
          </p:cNvPr>
          <p:cNvSpPr/>
          <p:nvPr/>
        </p:nvSpPr>
        <p:spPr>
          <a:xfrm>
            <a:off x="6166065" y="4938945"/>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0A04980F-EF71-E545-8B3F-78B863865332}"/>
              </a:ext>
            </a:extLst>
          </p:cNvPr>
          <p:cNvSpPr/>
          <p:nvPr/>
        </p:nvSpPr>
        <p:spPr>
          <a:xfrm>
            <a:off x="2146272" y="4730241"/>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F61A9C6A-1960-CD4F-9354-F7D8E5A3CE0D}"/>
              </a:ext>
            </a:extLst>
          </p:cNvPr>
          <p:cNvSpPr/>
          <p:nvPr/>
        </p:nvSpPr>
        <p:spPr>
          <a:xfrm>
            <a:off x="3118898" y="4654592"/>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6F2639A1-5186-2548-88C6-5572A9EB2B54}"/>
              </a:ext>
            </a:extLst>
          </p:cNvPr>
          <p:cNvSpPr/>
          <p:nvPr/>
        </p:nvSpPr>
        <p:spPr>
          <a:xfrm>
            <a:off x="4158526" y="4675291"/>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3E50AB91-D3F0-9341-958A-A0E194555E14}"/>
              </a:ext>
            </a:extLst>
          </p:cNvPr>
          <p:cNvSpPr/>
          <p:nvPr/>
        </p:nvSpPr>
        <p:spPr>
          <a:xfrm>
            <a:off x="5193439" y="4696361"/>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71D8806-E66B-B34F-942D-7C69A44555A7}"/>
              </a:ext>
            </a:extLst>
          </p:cNvPr>
          <p:cNvSpPr/>
          <p:nvPr/>
        </p:nvSpPr>
        <p:spPr>
          <a:xfrm>
            <a:off x="2168959" y="336954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C138A92-2C1E-9843-804C-431DACD49B7B}"/>
              </a:ext>
            </a:extLst>
          </p:cNvPr>
          <p:cNvSpPr/>
          <p:nvPr/>
        </p:nvSpPr>
        <p:spPr>
          <a:xfrm>
            <a:off x="3098785" y="3421947"/>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39C44F1-B1A7-F34A-A2D4-9B8A74AE36DF}"/>
              </a:ext>
            </a:extLst>
          </p:cNvPr>
          <p:cNvSpPr/>
          <p:nvPr/>
        </p:nvSpPr>
        <p:spPr>
          <a:xfrm>
            <a:off x="4176814" y="3615892"/>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59AFFF3-F5C5-ED43-94AD-303EE622E270}"/>
              </a:ext>
            </a:extLst>
          </p:cNvPr>
          <p:cNvSpPr/>
          <p:nvPr/>
        </p:nvSpPr>
        <p:spPr>
          <a:xfrm>
            <a:off x="5265967" y="3341572"/>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6290EFE-B2EF-9A4D-B630-B7D13AF70BED}"/>
              </a:ext>
            </a:extLst>
          </p:cNvPr>
          <p:cNvSpPr/>
          <p:nvPr/>
        </p:nvSpPr>
        <p:spPr>
          <a:xfrm>
            <a:off x="6206166" y="354856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FAA65AF-7BDB-7847-A29A-BD431964B59C}"/>
              </a:ext>
            </a:extLst>
          </p:cNvPr>
          <p:cNvSpPr/>
          <p:nvPr/>
        </p:nvSpPr>
        <p:spPr>
          <a:xfrm>
            <a:off x="7198168" y="305382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4357CFA-895C-5F4F-8A70-6E7B3DCA49A7}"/>
              </a:ext>
            </a:extLst>
          </p:cNvPr>
          <p:cNvGrpSpPr/>
          <p:nvPr/>
        </p:nvGrpSpPr>
        <p:grpSpPr>
          <a:xfrm>
            <a:off x="2562836" y="1180194"/>
            <a:ext cx="2040033" cy="919802"/>
            <a:chOff x="6681648" y="1529639"/>
            <a:chExt cx="2040033" cy="919802"/>
          </a:xfrm>
        </p:grpSpPr>
        <p:sp>
          <p:nvSpPr>
            <p:cNvPr id="25" name="Oval 24">
              <a:extLst>
                <a:ext uri="{FF2B5EF4-FFF2-40B4-BE49-F238E27FC236}">
                  <a16:creationId xmlns:a16="http://schemas.microsoft.com/office/drawing/2014/main" id="{1C129F11-BE74-D345-9208-71653F98DB7F}"/>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riangle 25">
              <a:extLst>
                <a:ext uri="{FF2B5EF4-FFF2-40B4-BE49-F238E27FC236}">
                  <a16:creationId xmlns:a16="http://schemas.microsoft.com/office/drawing/2014/main" id="{231ADAED-901F-B446-B054-1AB204000B49}"/>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53C0B81-0B4D-0948-B182-E01B6B902A7C}"/>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1525768-8759-574D-A1ED-A224C980C681}"/>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29" name="TextBox 28">
              <a:extLst>
                <a:ext uri="{FF2B5EF4-FFF2-40B4-BE49-F238E27FC236}">
                  <a16:creationId xmlns:a16="http://schemas.microsoft.com/office/drawing/2014/main" id="{81182D70-58F5-8D4D-B492-5E38DD9A4F12}"/>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30" name="TextBox 29">
              <a:extLst>
                <a:ext uri="{FF2B5EF4-FFF2-40B4-BE49-F238E27FC236}">
                  <a16:creationId xmlns:a16="http://schemas.microsoft.com/office/drawing/2014/main" id="{8C2C510F-81F8-8B4B-816A-213EDA9C07C1}"/>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31" name="TextBox 30">
            <a:extLst>
              <a:ext uri="{FF2B5EF4-FFF2-40B4-BE49-F238E27FC236}">
                <a16:creationId xmlns:a16="http://schemas.microsoft.com/office/drawing/2014/main" id="{BB1557EF-259B-0742-8F49-181BAF446788}"/>
              </a:ext>
            </a:extLst>
          </p:cNvPr>
          <p:cNvSpPr txBox="1"/>
          <p:nvPr/>
        </p:nvSpPr>
        <p:spPr>
          <a:xfrm>
            <a:off x="2486150" y="1155761"/>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3814709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a:bodyPr>
          <a:lstStyle/>
          <a:p>
            <a:r>
              <a:rPr lang="en-US" dirty="0"/>
              <a:t>Assembly Metrics – Contigs</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1A987C-04F9-504D-A54E-76DF185270D1}"/>
              </a:ext>
            </a:extLst>
          </p:cNvPr>
          <p:cNvPicPr>
            <a:picLocks noChangeAspect="1"/>
          </p:cNvPicPr>
          <p:nvPr/>
        </p:nvPicPr>
        <p:blipFill>
          <a:blip r:embed="rId2"/>
          <a:stretch>
            <a:fillRect/>
          </a:stretch>
        </p:blipFill>
        <p:spPr>
          <a:xfrm>
            <a:off x="914400" y="1016000"/>
            <a:ext cx="7315200" cy="5486400"/>
          </a:xfrm>
          <a:prstGeom prst="rect">
            <a:avLst/>
          </a:prstGeom>
        </p:spPr>
      </p:pic>
    </p:spTree>
    <p:extLst>
      <p:ext uri="{BB962C8B-B14F-4D97-AF65-F5344CB8AC3E}">
        <p14:creationId xmlns:p14="http://schemas.microsoft.com/office/powerpoint/2010/main" val="4109830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a:bodyPr>
          <a:lstStyle/>
          <a:p>
            <a:r>
              <a:rPr lang="en-US" dirty="0"/>
              <a:t>Assembly Metrics – Contigs</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71A987C-04F9-504D-A54E-76DF185270D1}"/>
              </a:ext>
            </a:extLst>
          </p:cNvPr>
          <p:cNvPicPr>
            <a:picLocks noChangeAspect="1"/>
          </p:cNvPicPr>
          <p:nvPr/>
        </p:nvPicPr>
        <p:blipFill>
          <a:blip r:embed="rId2"/>
          <a:stretch>
            <a:fillRect/>
          </a:stretch>
        </p:blipFill>
        <p:spPr>
          <a:xfrm>
            <a:off x="914400" y="1016000"/>
            <a:ext cx="7315200" cy="5486400"/>
          </a:xfrm>
          <a:prstGeom prst="rect">
            <a:avLst/>
          </a:prstGeom>
        </p:spPr>
      </p:pic>
      <p:sp>
        <p:nvSpPr>
          <p:cNvPr id="6" name="Oval 5">
            <a:extLst>
              <a:ext uri="{FF2B5EF4-FFF2-40B4-BE49-F238E27FC236}">
                <a16:creationId xmlns:a16="http://schemas.microsoft.com/office/drawing/2014/main" id="{26258698-91C5-1443-809A-D5F99B6327D3}"/>
              </a:ext>
            </a:extLst>
          </p:cNvPr>
          <p:cNvSpPr/>
          <p:nvPr/>
        </p:nvSpPr>
        <p:spPr>
          <a:xfrm>
            <a:off x="6042842" y="4100688"/>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EBE95E7F-782D-8244-B307-10B7AE0CC071}"/>
              </a:ext>
            </a:extLst>
          </p:cNvPr>
          <p:cNvSpPr/>
          <p:nvPr/>
        </p:nvSpPr>
        <p:spPr>
          <a:xfrm>
            <a:off x="7059364" y="417384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EF06151A-DBDC-4149-A89F-E5A436424A8F}"/>
              </a:ext>
            </a:extLst>
          </p:cNvPr>
          <p:cNvSpPr/>
          <p:nvPr/>
        </p:nvSpPr>
        <p:spPr>
          <a:xfrm>
            <a:off x="5107195" y="348728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7E11B96-2841-2F4F-BCA0-4AA95F10F741}"/>
              </a:ext>
            </a:extLst>
          </p:cNvPr>
          <p:cNvSpPr/>
          <p:nvPr/>
        </p:nvSpPr>
        <p:spPr>
          <a:xfrm>
            <a:off x="2919229" y="349041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6BFBC5B2-8161-874F-A693-0CD3E40E44D9}"/>
              </a:ext>
            </a:extLst>
          </p:cNvPr>
          <p:cNvSpPr/>
          <p:nvPr/>
        </p:nvSpPr>
        <p:spPr>
          <a:xfrm>
            <a:off x="4058932" y="3581859"/>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AC3B9973-AFE8-8142-9250-B6B7BF86B5C6}"/>
              </a:ext>
            </a:extLst>
          </p:cNvPr>
          <p:cNvSpPr/>
          <p:nvPr/>
        </p:nvSpPr>
        <p:spPr>
          <a:xfrm>
            <a:off x="1861727" y="3719775"/>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riangle 12">
            <a:extLst>
              <a:ext uri="{FF2B5EF4-FFF2-40B4-BE49-F238E27FC236}">
                <a16:creationId xmlns:a16="http://schemas.microsoft.com/office/drawing/2014/main" id="{0C4AEAF2-7FEF-6141-9911-B03A84B1D177}"/>
              </a:ext>
            </a:extLst>
          </p:cNvPr>
          <p:cNvSpPr/>
          <p:nvPr/>
        </p:nvSpPr>
        <p:spPr>
          <a:xfrm>
            <a:off x="7201394" y="4073256"/>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riangle 13">
            <a:extLst>
              <a:ext uri="{FF2B5EF4-FFF2-40B4-BE49-F238E27FC236}">
                <a16:creationId xmlns:a16="http://schemas.microsoft.com/office/drawing/2014/main" id="{921D471A-3EFC-6445-B203-DC76B8F6EBCE}"/>
              </a:ext>
            </a:extLst>
          </p:cNvPr>
          <p:cNvSpPr/>
          <p:nvPr/>
        </p:nvSpPr>
        <p:spPr>
          <a:xfrm>
            <a:off x="6177863" y="4173840"/>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riangle 14">
            <a:extLst>
              <a:ext uri="{FF2B5EF4-FFF2-40B4-BE49-F238E27FC236}">
                <a16:creationId xmlns:a16="http://schemas.microsoft.com/office/drawing/2014/main" id="{9AFCAEDA-E604-A841-85CD-E11C1FE8D890}"/>
              </a:ext>
            </a:extLst>
          </p:cNvPr>
          <p:cNvSpPr/>
          <p:nvPr/>
        </p:nvSpPr>
        <p:spPr>
          <a:xfrm>
            <a:off x="1967045" y="2031311"/>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riangle 15">
            <a:extLst>
              <a:ext uri="{FF2B5EF4-FFF2-40B4-BE49-F238E27FC236}">
                <a16:creationId xmlns:a16="http://schemas.microsoft.com/office/drawing/2014/main" id="{4645E398-A03B-5643-955F-81F173C95314}"/>
              </a:ext>
            </a:extLst>
          </p:cNvPr>
          <p:cNvSpPr/>
          <p:nvPr/>
        </p:nvSpPr>
        <p:spPr>
          <a:xfrm>
            <a:off x="3001525" y="2325672"/>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DAF0B750-D81B-0D4C-9DC8-F78B9C0611F5}"/>
              </a:ext>
            </a:extLst>
          </p:cNvPr>
          <p:cNvSpPr/>
          <p:nvPr/>
        </p:nvSpPr>
        <p:spPr>
          <a:xfrm>
            <a:off x="4020495" y="2640389"/>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6C916EF2-0C92-8E4B-83EC-93BF5CC2725C}"/>
              </a:ext>
            </a:extLst>
          </p:cNvPr>
          <p:cNvSpPr/>
          <p:nvPr/>
        </p:nvSpPr>
        <p:spPr>
          <a:xfrm>
            <a:off x="5110122" y="2134158"/>
            <a:ext cx="201168" cy="20116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1230F24-66F8-D24F-AC1C-8FF93D111F5D}"/>
              </a:ext>
            </a:extLst>
          </p:cNvPr>
          <p:cNvSpPr/>
          <p:nvPr/>
        </p:nvSpPr>
        <p:spPr>
          <a:xfrm>
            <a:off x="1862321" y="3260294"/>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420C6A8-FD3C-AD4F-B3D2-08205CA2AF0B}"/>
              </a:ext>
            </a:extLst>
          </p:cNvPr>
          <p:cNvSpPr/>
          <p:nvPr/>
        </p:nvSpPr>
        <p:spPr>
          <a:xfrm>
            <a:off x="2901682" y="3077414"/>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AF910E3-A91E-D94A-971B-BC52960FCC8D}"/>
              </a:ext>
            </a:extLst>
          </p:cNvPr>
          <p:cNvSpPr/>
          <p:nvPr/>
        </p:nvSpPr>
        <p:spPr>
          <a:xfrm>
            <a:off x="3950139" y="3351734"/>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BC5D685-4C4F-C64E-A8AD-FDADD0EE8AA8}"/>
              </a:ext>
            </a:extLst>
          </p:cNvPr>
          <p:cNvSpPr/>
          <p:nvPr/>
        </p:nvSpPr>
        <p:spPr>
          <a:xfrm>
            <a:off x="4980404" y="3172865"/>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2346CC3-38C8-E348-A3C3-3FDDC0C17654}"/>
              </a:ext>
            </a:extLst>
          </p:cNvPr>
          <p:cNvSpPr/>
          <p:nvPr/>
        </p:nvSpPr>
        <p:spPr>
          <a:xfrm>
            <a:off x="6134282" y="4528273"/>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CD009E5-CD51-4946-AB1B-D815DEBA538D}"/>
              </a:ext>
            </a:extLst>
          </p:cNvPr>
          <p:cNvSpPr/>
          <p:nvPr/>
        </p:nvSpPr>
        <p:spPr>
          <a:xfrm>
            <a:off x="7059364" y="5027106"/>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32D6921-89C5-2D4F-BEF6-4C283BC0C126}"/>
              </a:ext>
            </a:extLst>
          </p:cNvPr>
          <p:cNvGrpSpPr/>
          <p:nvPr/>
        </p:nvGrpSpPr>
        <p:grpSpPr>
          <a:xfrm>
            <a:off x="6602162" y="1571410"/>
            <a:ext cx="2040033" cy="919802"/>
            <a:chOff x="6681648" y="1529639"/>
            <a:chExt cx="2040033" cy="919802"/>
          </a:xfrm>
        </p:grpSpPr>
        <p:sp>
          <p:nvSpPr>
            <p:cNvPr id="26" name="Oval 25">
              <a:extLst>
                <a:ext uri="{FF2B5EF4-FFF2-40B4-BE49-F238E27FC236}">
                  <a16:creationId xmlns:a16="http://schemas.microsoft.com/office/drawing/2014/main" id="{FDBF21A4-136E-6747-AF46-675BCB525EA2}"/>
                </a:ext>
              </a:extLst>
            </p:cNvPr>
            <p:cNvSpPr/>
            <p:nvPr/>
          </p:nvSpPr>
          <p:spPr>
            <a:xfrm>
              <a:off x="6686670" y="159232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Triangle 26">
              <a:extLst>
                <a:ext uri="{FF2B5EF4-FFF2-40B4-BE49-F238E27FC236}">
                  <a16:creationId xmlns:a16="http://schemas.microsoft.com/office/drawing/2014/main" id="{4F165451-0DDE-A141-9F71-B5D28D4711B0}"/>
                </a:ext>
              </a:extLst>
            </p:cNvPr>
            <p:cNvSpPr/>
            <p:nvPr/>
          </p:nvSpPr>
          <p:spPr>
            <a:xfrm>
              <a:off x="6681648" y="216201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34DEE7E-B897-5041-ADA1-2B8B0DDFBA7C}"/>
                </a:ext>
              </a:extLst>
            </p:cNvPr>
            <p:cNvSpPr/>
            <p:nvPr/>
          </p:nvSpPr>
          <p:spPr>
            <a:xfrm>
              <a:off x="6686670" y="18898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B86C251-EF52-2545-BAFF-BD04EBC75F10}"/>
                </a:ext>
              </a:extLst>
            </p:cNvPr>
            <p:cNvSpPr txBox="1"/>
            <p:nvPr/>
          </p:nvSpPr>
          <p:spPr>
            <a:xfrm>
              <a:off x="6863945" y="1529639"/>
              <a:ext cx="1852131" cy="338554"/>
            </a:xfrm>
            <a:prstGeom prst="rect">
              <a:avLst/>
            </a:prstGeom>
            <a:noFill/>
          </p:spPr>
          <p:txBody>
            <a:bodyPr wrap="square" rtlCol="0">
              <a:spAutoFit/>
            </a:bodyPr>
            <a:lstStyle/>
            <a:p>
              <a:r>
                <a:rPr lang="en-US" sz="1600" dirty="0"/>
                <a:t>- High Indexing CV</a:t>
              </a:r>
            </a:p>
          </p:txBody>
        </p:sp>
        <p:sp>
          <p:nvSpPr>
            <p:cNvPr id="30" name="TextBox 29">
              <a:extLst>
                <a:ext uri="{FF2B5EF4-FFF2-40B4-BE49-F238E27FC236}">
                  <a16:creationId xmlns:a16="http://schemas.microsoft.com/office/drawing/2014/main" id="{CF33421C-85A6-1745-B763-F82117475B02}"/>
                </a:ext>
              </a:extLst>
            </p:cNvPr>
            <p:cNvSpPr txBox="1"/>
            <p:nvPr/>
          </p:nvSpPr>
          <p:spPr>
            <a:xfrm>
              <a:off x="6869550" y="1812034"/>
              <a:ext cx="1852131" cy="338554"/>
            </a:xfrm>
            <a:prstGeom prst="rect">
              <a:avLst/>
            </a:prstGeom>
            <a:noFill/>
          </p:spPr>
          <p:txBody>
            <a:bodyPr wrap="square" rtlCol="0">
              <a:spAutoFit/>
            </a:bodyPr>
            <a:lstStyle/>
            <a:p>
              <a:r>
                <a:rPr lang="en-US" sz="1600" dirty="0"/>
                <a:t>- </a:t>
              </a:r>
              <a:r>
                <a:rPr lang="en-US" sz="1600" dirty="0" err="1"/>
                <a:t>Overclustered</a:t>
              </a:r>
              <a:endParaRPr lang="en-US" sz="1600" dirty="0"/>
            </a:p>
          </p:txBody>
        </p:sp>
        <p:sp>
          <p:nvSpPr>
            <p:cNvPr id="31" name="TextBox 30">
              <a:extLst>
                <a:ext uri="{FF2B5EF4-FFF2-40B4-BE49-F238E27FC236}">
                  <a16:creationId xmlns:a16="http://schemas.microsoft.com/office/drawing/2014/main" id="{E25DA545-5E90-8942-B1EB-2244938EFE3F}"/>
                </a:ext>
              </a:extLst>
            </p:cNvPr>
            <p:cNvSpPr txBox="1"/>
            <p:nvPr/>
          </p:nvSpPr>
          <p:spPr>
            <a:xfrm>
              <a:off x="6858372" y="2110887"/>
              <a:ext cx="1852131" cy="338554"/>
            </a:xfrm>
            <a:prstGeom prst="rect">
              <a:avLst/>
            </a:prstGeom>
            <a:noFill/>
          </p:spPr>
          <p:txBody>
            <a:bodyPr wrap="square" rtlCol="0">
              <a:spAutoFit/>
            </a:bodyPr>
            <a:lstStyle/>
            <a:p>
              <a:r>
                <a:rPr lang="en-US" sz="1600" dirty="0"/>
                <a:t>- </a:t>
              </a:r>
              <a:r>
                <a:rPr lang="en-US" sz="1600" dirty="0" err="1"/>
                <a:t>Underclustered</a:t>
              </a:r>
              <a:endParaRPr lang="en-US" sz="1600" dirty="0"/>
            </a:p>
          </p:txBody>
        </p:sp>
      </p:grpSp>
      <p:sp>
        <p:nvSpPr>
          <p:cNvPr id="32" name="TextBox 31">
            <a:extLst>
              <a:ext uri="{FF2B5EF4-FFF2-40B4-BE49-F238E27FC236}">
                <a16:creationId xmlns:a16="http://schemas.microsoft.com/office/drawing/2014/main" id="{3BFE1F69-AF9E-794F-A00D-4A3A094D9B32}"/>
              </a:ext>
            </a:extLst>
          </p:cNvPr>
          <p:cNvSpPr txBox="1"/>
          <p:nvPr/>
        </p:nvSpPr>
        <p:spPr>
          <a:xfrm>
            <a:off x="6525476" y="1546977"/>
            <a:ext cx="1895402" cy="944235"/>
          </a:xfrm>
          <a:prstGeom prst="rect">
            <a:avLst/>
          </a:prstGeom>
          <a:noFill/>
          <a:ln>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1174077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a:bodyPr>
          <a:lstStyle/>
          <a:p>
            <a:r>
              <a:rPr lang="en-US" dirty="0"/>
              <a:t>Assembly Metrics – Length</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48B6F74-7F96-1D4E-889D-6BE552263F18}"/>
              </a:ext>
            </a:extLst>
          </p:cNvPr>
          <p:cNvPicPr>
            <a:picLocks noChangeAspect="1"/>
          </p:cNvPicPr>
          <p:nvPr/>
        </p:nvPicPr>
        <p:blipFill>
          <a:blip r:embed="rId2"/>
          <a:stretch>
            <a:fillRect/>
          </a:stretch>
        </p:blipFill>
        <p:spPr>
          <a:xfrm>
            <a:off x="914400" y="1003300"/>
            <a:ext cx="7315200" cy="5486400"/>
          </a:xfrm>
          <a:prstGeom prst="rect">
            <a:avLst/>
          </a:prstGeom>
        </p:spPr>
      </p:pic>
    </p:spTree>
    <p:extLst>
      <p:ext uri="{BB962C8B-B14F-4D97-AF65-F5344CB8AC3E}">
        <p14:creationId xmlns:p14="http://schemas.microsoft.com/office/powerpoint/2010/main" val="3566442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a:bodyPr>
          <a:lstStyle/>
          <a:p>
            <a:r>
              <a:rPr lang="en-US" dirty="0"/>
              <a:t>Summary</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14D9CE3D-EA97-3542-8AA2-A6B7D006976C}"/>
              </a:ext>
            </a:extLst>
          </p:cNvPr>
          <p:cNvSpPr txBox="1">
            <a:spLocks/>
          </p:cNvSpPr>
          <p:nvPr/>
        </p:nvSpPr>
        <p:spPr>
          <a:xfrm>
            <a:off x="323851" y="1240271"/>
            <a:ext cx="8346424" cy="4973242"/>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err="1"/>
              <a:t>Overclustering</a:t>
            </a:r>
            <a:endParaRPr lang="en-US" dirty="0"/>
          </a:p>
          <a:p>
            <a:pPr lvl="1"/>
            <a:r>
              <a:rPr lang="en-US" dirty="0"/>
              <a:t>Causes</a:t>
            </a:r>
          </a:p>
          <a:p>
            <a:pPr lvl="2"/>
            <a:r>
              <a:rPr lang="en-US" dirty="0"/>
              <a:t>Library quality, Library quantification, Library nucleotide diversity, Flow Cell loading </a:t>
            </a:r>
          </a:p>
          <a:p>
            <a:pPr lvl="1"/>
            <a:r>
              <a:rPr lang="en-US" dirty="0"/>
              <a:t>Result</a:t>
            </a:r>
          </a:p>
          <a:p>
            <a:pPr lvl="2"/>
            <a:r>
              <a:rPr lang="en-US" dirty="0"/>
              <a:t>Reduced base quality, Reduced clusters passing filter, (Reduced yield), Reduced mapping quality</a:t>
            </a:r>
          </a:p>
          <a:p>
            <a:r>
              <a:rPr lang="en-US" dirty="0" err="1"/>
              <a:t>Underclustering</a:t>
            </a:r>
            <a:endParaRPr lang="en-US" dirty="0"/>
          </a:p>
          <a:p>
            <a:pPr lvl="1"/>
            <a:r>
              <a:rPr lang="en-US" dirty="0"/>
              <a:t>Causes</a:t>
            </a:r>
          </a:p>
          <a:p>
            <a:pPr lvl="2"/>
            <a:r>
              <a:rPr lang="en-US" dirty="0"/>
              <a:t>Library quality, Library quantification, Flow Cell loading </a:t>
            </a:r>
          </a:p>
          <a:p>
            <a:pPr lvl="1"/>
            <a:r>
              <a:rPr lang="en-US" dirty="0"/>
              <a:t>Result</a:t>
            </a:r>
          </a:p>
          <a:p>
            <a:pPr lvl="2"/>
            <a:r>
              <a:rPr lang="en-US" dirty="0"/>
              <a:t>Reduced yield, Poor assemblies</a:t>
            </a:r>
          </a:p>
          <a:p>
            <a:r>
              <a:rPr lang="en-US" dirty="0"/>
              <a:t>High Indexing CV</a:t>
            </a:r>
          </a:p>
          <a:p>
            <a:pPr lvl="1"/>
            <a:r>
              <a:rPr lang="en-US" dirty="0"/>
              <a:t>Causes</a:t>
            </a:r>
          </a:p>
          <a:p>
            <a:pPr lvl="2"/>
            <a:r>
              <a:rPr lang="en-US" dirty="0"/>
              <a:t>Library quality, Library quantification, Flow Cell loading </a:t>
            </a:r>
          </a:p>
          <a:p>
            <a:pPr lvl="1"/>
            <a:r>
              <a:rPr lang="en-US" dirty="0"/>
              <a:t>Result</a:t>
            </a:r>
          </a:p>
          <a:p>
            <a:pPr lvl="2"/>
            <a:r>
              <a:rPr lang="en-US" dirty="0"/>
              <a:t>Inconsistent coverage, Inconsistent assemblies</a:t>
            </a:r>
          </a:p>
          <a:p>
            <a:endParaRPr lang="en-US" dirty="0"/>
          </a:p>
          <a:p>
            <a:pPr lvl="2"/>
            <a:endParaRPr lang="en-US" dirty="0"/>
          </a:p>
          <a:p>
            <a:endParaRPr lang="en-US" dirty="0"/>
          </a:p>
          <a:p>
            <a:endParaRPr lang="en-US" dirty="0"/>
          </a:p>
          <a:p>
            <a:pPr lvl="1"/>
            <a:endParaRPr lang="en-US" dirty="0"/>
          </a:p>
          <a:p>
            <a:pPr lvl="1"/>
            <a:endParaRPr lang="en-US" dirty="0"/>
          </a:p>
          <a:p>
            <a:pPr marL="457200" lvl="1" indent="0">
              <a:buFont typeface="Arial"/>
              <a:buNone/>
            </a:pPr>
            <a:endParaRPr lang="en-US" dirty="0"/>
          </a:p>
        </p:txBody>
      </p:sp>
    </p:spTree>
    <p:extLst>
      <p:ext uri="{BB962C8B-B14F-4D97-AF65-F5344CB8AC3E}">
        <p14:creationId xmlns:p14="http://schemas.microsoft.com/office/powerpoint/2010/main" val="2139411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fontScale="90000"/>
          </a:bodyPr>
          <a:lstStyle/>
          <a:p>
            <a:r>
              <a:rPr lang="en-US" dirty="0"/>
              <a:t>Alignment Metrics - Coverage </a:t>
            </a:r>
            <a:br>
              <a:rPr lang="en-US" dirty="0"/>
            </a:br>
            <a:r>
              <a:rPr lang="en-US" dirty="0"/>
              <a:t>Variance      </a:t>
            </a:r>
          </a:p>
        </p:txBody>
      </p:sp>
      <p:pic>
        <p:nvPicPr>
          <p:cNvPr id="4" name="Content Placeholder 3">
            <a:extLst>
              <a:ext uri="{FF2B5EF4-FFF2-40B4-BE49-F238E27FC236}">
                <a16:creationId xmlns:a16="http://schemas.microsoft.com/office/drawing/2014/main" id="{02678380-F0A1-A546-BFC5-39E27E2DAAE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325" t="15879" r="11328" b="73951"/>
          <a:stretch/>
        </p:blipFill>
        <p:spPr>
          <a:xfrm>
            <a:off x="323849" y="1346848"/>
            <a:ext cx="8513439" cy="1449096"/>
          </a:xfrm>
        </p:spPr>
      </p:pic>
      <p:pic>
        <p:nvPicPr>
          <p:cNvPr id="8" name="Picture 7">
            <a:extLst>
              <a:ext uri="{FF2B5EF4-FFF2-40B4-BE49-F238E27FC236}">
                <a16:creationId xmlns:a16="http://schemas.microsoft.com/office/drawing/2014/main" id="{338A677F-445B-6742-A362-59A58CC92D47}"/>
              </a:ext>
            </a:extLst>
          </p:cNvPr>
          <p:cNvPicPr>
            <a:picLocks noChangeAspect="1"/>
          </p:cNvPicPr>
          <p:nvPr/>
        </p:nvPicPr>
        <p:blipFill>
          <a:blip r:embed="rId3"/>
          <a:stretch>
            <a:fillRect/>
          </a:stretch>
        </p:blipFill>
        <p:spPr>
          <a:xfrm>
            <a:off x="457200" y="3086100"/>
            <a:ext cx="8229600" cy="2743200"/>
          </a:xfrm>
          <a:prstGeom prst="rect">
            <a:avLst/>
          </a:prstGeom>
        </p:spPr>
      </p:pic>
      <p:pic>
        <p:nvPicPr>
          <p:cNvPr id="9" name="Picture 8">
            <a:extLst>
              <a:ext uri="{FF2B5EF4-FFF2-40B4-BE49-F238E27FC236}">
                <a16:creationId xmlns:a16="http://schemas.microsoft.com/office/drawing/2014/main" id="{1E6184D6-46B8-9A44-9331-CD0E2EBD8446}"/>
              </a:ext>
            </a:extLst>
          </p:cNvPr>
          <p:cNvPicPr>
            <a:picLocks noChangeAspect="1"/>
          </p:cNvPicPr>
          <p:nvPr/>
        </p:nvPicPr>
        <p:blipFill rotWithShape="1">
          <a:blip r:embed="rId4"/>
          <a:srcRect t="90509"/>
          <a:stretch/>
        </p:blipFill>
        <p:spPr>
          <a:xfrm>
            <a:off x="759139" y="6045200"/>
            <a:ext cx="7315200" cy="520700"/>
          </a:xfrm>
          <a:prstGeom prst="rect">
            <a:avLst/>
          </a:prstGeom>
        </p:spPr>
      </p:pic>
      <p:sp>
        <p:nvSpPr>
          <p:cNvPr id="11" name="Rectangle 10">
            <a:extLst>
              <a:ext uri="{FF2B5EF4-FFF2-40B4-BE49-F238E27FC236}">
                <a16:creationId xmlns:a16="http://schemas.microsoft.com/office/drawing/2014/main" id="{B501A0AE-69BE-4E43-B683-C35B6957D2B3}"/>
              </a:ext>
            </a:extLst>
          </p:cNvPr>
          <p:cNvSpPr/>
          <p:nvPr/>
        </p:nvSpPr>
        <p:spPr>
          <a:xfrm>
            <a:off x="8074339" y="1470350"/>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CA5DE1D-1B1B-4741-91B1-CCDF6DBED7BE}"/>
              </a:ext>
            </a:extLst>
          </p:cNvPr>
          <p:cNvSpPr txBox="1"/>
          <p:nvPr/>
        </p:nvSpPr>
        <p:spPr>
          <a:xfrm>
            <a:off x="4230035" y="5683419"/>
            <a:ext cx="696729" cy="338554"/>
          </a:xfrm>
          <a:prstGeom prst="rect">
            <a:avLst/>
          </a:prstGeom>
          <a:noFill/>
        </p:spPr>
        <p:txBody>
          <a:bodyPr wrap="none" rtlCol="0">
            <a:spAutoFit/>
          </a:bodyPr>
          <a:lstStyle/>
          <a:p>
            <a:r>
              <a:rPr lang="en-US" sz="1600" dirty="0"/>
              <a:t>Depth</a:t>
            </a:r>
          </a:p>
        </p:txBody>
      </p:sp>
    </p:spTree>
    <p:extLst>
      <p:ext uri="{BB962C8B-B14F-4D97-AF65-F5344CB8AC3E}">
        <p14:creationId xmlns:p14="http://schemas.microsoft.com/office/powerpoint/2010/main" val="3915933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Interpretation</a:t>
            </a:r>
          </a:p>
        </p:txBody>
      </p:sp>
      <p:pic>
        <p:nvPicPr>
          <p:cNvPr id="5" name="Picture 4" descr="Screen Shot 2018-08-16 at 12.22.0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70" y="3620774"/>
            <a:ext cx="1473200" cy="296672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71871"/>
          <a:stretch/>
        </p:blipFill>
        <p:spPr>
          <a:xfrm>
            <a:off x="1496296" y="4100238"/>
            <a:ext cx="3875804" cy="1188720"/>
          </a:xfrm>
          <a:prstGeom prst="rect">
            <a:avLst/>
          </a:prstGeom>
        </p:spPr>
      </p:pic>
      <p:sp>
        <p:nvSpPr>
          <p:cNvPr id="6" name="Rectangle 5"/>
          <p:cNvSpPr/>
          <p:nvPr/>
        </p:nvSpPr>
        <p:spPr>
          <a:xfrm>
            <a:off x="1779269" y="4603496"/>
            <a:ext cx="963931" cy="1752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4187189" y="4580636"/>
            <a:ext cx="963931" cy="1752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154429" y="5288280"/>
            <a:ext cx="4377691"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40201" b="35999"/>
          <a:stretch/>
        </p:blipFill>
        <p:spPr>
          <a:xfrm>
            <a:off x="1496296" y="5288280"/>
            <a:ext cx="3875804" cy="1005840"/>
          </a:xfrm>
          <a:prstGeom prst="rect">
            <a:avLst/>
          </a:prstGeom>
        </p:spPr>
      </p:pic>
      <p:sp>
        <p:nvSpPr>
          <p:cNvPr id="10" name="Content Placeholder 2">
            <a:extLst>
              <a:ext uri="{FF2B5EF4-FFF2-40B4-BE49-F238E27FC236}">
                <a16:creationId xmlns:a16="http://schemas.microsoft.com/office/drawing/2014/main" id="{7DEEA138-693A-424D-A99D-84D961DAE620}"/>
              </a:ext>
            </a:extLst>
          </p:cNvPr>
          <p:cNvSpPr txBox="1">
            <a:spLocks/>
          </p:cNvSpPr>
          <p:nvPr/>
        </p:nvSpPr>
        <p:spPr>
          <a:xfrm>
            <a:off x="323851" y="1240270"/>
            <a:ext cx="8248650" cy="294035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Sequencing Metric Distributions</a:t>
            </a:r>
          </a:p>
          <a:p>
            <a:pPr lvl="1"/>
            <a:r>
              <a:rPr lang="en-US" dirty="0"/>
              <a:t>Provide statistical methods for evaluating performance</a:t>
            </a:r>
          </a:p>
          <a:p>
            <a:r>
              <a:rPr lang="en-US" dirty="0"/>
              <a:t>Graphical Representation </a:t>
            </a:r>
          </a:p>
          <a:p>
            <a:pPr lvl="1"/>
            <a:r>
              <a:rPr lang="en-US" dirty="0"/>
              <a:t>Box plots</a:t>
            </a:r>
          </a:p>
          <a:p>
            <a:endParaRPr lang="en-US" dirty="0"/>
          </a:p>
          <a:p>
            <a:pPr lvl="2"/>
            <a:endParaRPr lang="en-US" dirty="0"/>
          </a:p>
          <a:p>
            <a:endParaRPr lang="en-US" dirty="0"/>
          </a:p>
          <a:p>
            <a:endParaRPr lang="en-US" dirty="0"/>
          </a:p>
          <a:p>
            <a:pPr lvl="1"/>
            <a:endParaRPr lang="en-US" dirty="0"/>
          </a:p>
          <a:p>
            <a:pPr lvl="1"/>
            <a:endParaRPr lang="en-US" dirty="0"/>
          </a:p>
          <a:p>
            <a:pPr marL="457200" lvl="1" indent="0">
              <a:buFont typeface="Arial"/>
              <a:buNone/>
            </a:pPr>
            <a:endParaRPr lang="en-US" dirty="0"/>
          </a:p>
        </p:txBody>
      </p:sp>
    </p:spTree>
    <p:extLst>
      <p:ext uri="{BB962C8B-B14F-4D97-AF65-F5344CB8AC3E}">
        <p14:creationId xmlns:p14="http://schemas.microsoft.com/office/powerpoint/2010/main" val="2312894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normAutofit fontScale="90000"/>
          </a:bodyPr>
          <a:lstStyle/>
          <a:p>
            <a:r>
              <a:rPr lang="en-US" dirty="0"/>
              <a:t>Alignment Metrics - Coverage </a:t>
            </a:r>
            <a:br>
              <a:rPr lang="en-US" dirty="0"/>
            </a:br>
            <a:r>
              <a:rPr lang="en-US" dirty="0"/>
              <a:t>Variance      </a:t>
            </a:r>
          </a:p>
        </p:txBody>
      </p:sp>
      <p:sp>
        <p:nvSpPr>
          <p:cNvPr id="11" name="Rectangle 10">
            <a:extLst>
              <a:ext uri="{FF2B5EF4-FFF2-40B4-BE49-F238E27FC236}">
                <a16:creationId xmlns:a16="http://schemas.microsoft.com/office/drawing/2014/main" id="{B501A0AE-69BE-4E43-B683-C35B6957D2B3}"/>
              </a:ext>
            </a:extLst>
          </p:cNvPr>
          <p:cNvSpPr/>
          <p:nvPr/>
        </p:nvSpPr>
        <p:spPr>
          <a:xfrm>
            <a:off x="7924800" y="1614844"/>
            <a:ext cx="622300" cy="4565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7073ABF-1B60-BC42-9F94-0F760F20F426}"/>
              </a:ext>
            </a:extLst>
          </p:cNvPr>
          <p:cNvPicPr>
            <a:picLocks noChangeAspect="1"/>
          </p:cNvPicPr>
          <p:nvPr/>
        </p:nvPicPr>
        <p:blipFill>
          <a:blip r:embed="rId2"/>
          <a:stretch>
            <a:fillRect/>
          </a:stretch>
        </p:blipFill>
        <p:spPr>
          <a:xfrm>
            <a:off x="914400" y="1066800"/>
            <a:ext cx="7315200" cy="5486400"/>
          </a:xfrm>
          <a:prstGeom prst="rect">
            <a:avLst/>
          </a:prstGeom>
        </p:spPr>
      </p:pic>
    </p:spTree>
    <p:extLst>
      <p:ext uri="{BB962C8B-B14F-4D97-AF65-F5344CB8AC3E}">
        <p14:creationId xmlns:p14="http://schemas.microsoft.com/office/powerpoint/2010/main" val="2950997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7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2019 </a:t>
            </a:r>
            <a:r>
              <a:rPr lang="en-US" dirty="0" err="1"/>
              <a:t>GenomeTrakr</a:t>
            </a:r>
            <a:r>
              <a:rPr lang="en-US" dirty="0"/>
              <a:t> PT Exercise</a:t>
            </a:r>
          </a:p>
        </p:txBody>
      </p:sp>
      <p:sp>
        <p:nvSpPr>
          <p:cNvPr id="3" name="Content Placeholder 2"/>
          <p:cNvSpPr>
            <a:spLocks noGrp="1"/>
          </p:cNvSpPr>
          <p:nvPr>
            <p:ph idx="1"/>
          </p:nvPr>
        </p:nvSpPr>
        <p:spPr>
          <a:xfrm>
            <a:off x="323850" y="1240270"/>
            <a:ext cx="8509103" cy="3674630"/>
          </a:xfrm>
        </p:spPr>
        <p:txBody>
          <a:bodyPr>
            <a:normAutofit fontScale="77500" lnSpcReduction="20000"/>
          </a:bodyPr>
          <a:lstStyle/>
          <a:p>
            <a:r>
              <a:rPr lang="en-US" dirty="0"/>
              <a:t>2019 PT Isolates</a:t>
            </a:r>
          </a:p>
          <a:p>
            <a:endParaRPr lang="en-US" dirty="0"/>
          </a:p>
          <a:p>
            <a:endParaRPr lang="en-US" dirty="0"/>
          </a:p>
          <a:p>
            <a:endParaRPr lang="en-US" dirty="0"/>
          </a:p>
          <a:p>
            <a:pPr marL="0" indent="0">
              <a:buNone/>
            </a:pPr>
            <a:endParaRPr lang="en-US" dirty="0"/>
          </a:p>
          <a:p>
            <a:endParaRPr lang="en-US" dirty="0"/>
          </a:p>
          <a:p>
            <a:r>
              <a:rPr lang="en-US" dirty="0"/>
              <a:t>Expectations</a:t>
            </a:r>
          </a:p>
          <a:p>
            <a:pPr lvl="1"/>
            <a:r>
              <a:rPr lang="en-US" dirty="0"/>
              <a:t>SOP Options</a:t>
            </a:r>
          </a:p>
          <a:p>
            <a:pPr lvl="2"/>
            <a:r>
              <a:rPr lang="en-US" dirty="0" err="1"/>
              <a:t>GenomeTrakr</a:t>
            </a:r>
            <a:r>
              <a:rPr lang="en-US" dirty="0"/>
              <a:t> or </a:t>
            </a:r>
            <a:r>
              <a:rPr lang="en-US" dirty="0" err="1"/>
              <a:t>Pulsenet</a:t>
            </a:r>
            <a:endParaRPr lang="en-US" dirty="0"/>
          </a:p>
          <a:p>
            <a:pPr lvl="1"/>
            <a:r>
              <a:rPr lang="en-US" dirty="0"/>
              <a:t>Kit Options</a:t>
            </a:r>
          </a:p>
        </p:txBody>
      </p:sp>
      <p:pic>
        <p:nvPicPr>
          <p:cNvPr id="15" name="Picture 14">
            <a:extLst>
              <a:ext uri="{FF2B5EF4-FFF2-40B4-BE49-F238E27FC236}">
                <a16:creationId xmlns:a16="http://schemas.microsoft.com/office/drawing/2014/main" id="{F1DBAAA3-539B-A94E-A280-02E53D24C42B}"/>
              </a:ext>
            </a:extLst>
          </p:cNvPr>
          <p:cNvPicPr>
            <a:picLocks noChangeAspect="1"/>
          </p:cNvPicPr>
          <p:nvPr/>
        </p:nvPicPr>
        <p:blipFill>
          <a:blip r:embed="rId3"/>
          <a:stretch>
            <a:fillRect/>
          </a:stretch>
        </p:blipFill>
        <p:spPr>
          <a:xfrm>
            <a:off x="1314060" y="1714240"/>
            <a:ext cx="6521840" cy="1745745"/>
          </a:xfrm>
          <a:prstGeom prst="rect">
            <a:avLst/>
          </a:prstGeom>
        </p:spPr>
      </p:pic>
      <p:pic>
        <p:nvPicPr>
          <p:cNvPr id="17" name="Picture 16">
            <a:extLst>
              <a:ext uri="{FF2B5EF4-FFF2-40B4-BE49-F238E27FC236}">
                <a16:creationId xmlns:a16="http://schemas.microsoft.com/office/drawing/2014/main" id="{A0AE23B7-12E4-884A-AF2B-E69602797215}"/>
              </a:ext>
            </a:extLst>
          </p:cNvPr>
          <p:cNvPicPr>
            <a:picLocks noChangeAspect="1"/>
          </p:cNvPicPr>
          <p:nvPr/>
        </p:nvPicPr>
        <p:blipFill>
          <a:blip r:embed="rId4"/>
          <a:stretch>
            <a:fillRect/>
          </a:stretch>
        </p:blipFill>
        <p:spPr>
          <a:xfrm>
            <a:off x="565814" y="4957666"/>
            <a:ext cx="8013901" cy="1341534"/>
          </a:xfrm>
          <a:prstGeom prst="rect">
            <a:avLst/>
          </a:prstGeom>
        </p:spPr>
      </p:pic>
    </p:spTree>
    <p:extLst>
      <p:ext uri="{BB962C8B-B14F-4D97-AF65-F5344CB8AC3E}">
        <p14:creationId xmlns:p14="http://schemas.microsoft.com/office/powerpoint/2010/main" val="193772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2019 </a:t>
            </a:r>
            <a:r>
              <a:rPr lang="en-US" dirty="0" err="1"/>
              <a:t>GenomeTrakr</a:t>
            </a:r>
            <a:r>
              <a:rPr lang="en-US" dirty="0"/>
              <a:t> PT Exercise</a:t>
            </a:r>
          </a:p>
        </p:txBody>
      </p:sp>
      <p:sp>
        <p:nvSpPr>
          <p:cNvPr id="3" name="Content Placeholder 2"/>
          <p:cNvSpPr>
            <a:spLocks noGrp="1"/>
          </p:cNvSpPr>
          <p:nvPr>
            <p:ph idx="1"/>
          </p:nvPr>
        </p:nvSpPr>
        <p:spPr>
          <a:xfrm>
            <a:off x="323850" y="1240270"/>
            <a:ext cx="8413749" cy="4957330"/>
          </a:xfrm>
        </p:spPr>
        <p:txBody>
          <a:bodyPr>
            <a:normAutofit fontScale="85000" lnSpcReduction="20000"/>
          </a:bodyPr>
          <a:lstStyle/>
          <a:p>
            <a:r>
              <a:rPr lang="en-US" dirty="0"/>
              <a:t>Expectations </a:t>
            </a:r>
          </a:p>
          <a:p>
            <a:pPr lvl="1"/>
            <a:r>
              <a:rPr lang="en-US" dirty="0"/>
              <a:t>Basic QC Thresholds</a:t>
            </a:r>
          </a:p>
          <a:p>
            <a:pPr lvl="1"/>
            <a:endParaRPr lang="en-US" dirty="0"/>
          </a:p>
          <a:p>
            <a:endParaRPr lang="en-US" dirty="0"/>
          </a:p>
          <a:p>
            <a:endParaRPr lang="en-US" dirty="0"/>
          </a:p>
          <a:p>
            <a:endParaRPr lang="en-US" dirty="0"/>
          </a:p>
          <a:p>
            <a:endParaRPr lang="en-US" dirty="0"/>
          </a:p>
          <a:p>
            <a:r>
              <a:rPr lang="en-US" dirty="0"/>
              <a:t>Submission Failures</a:t>
            </a:r>
          </a:p>
          <a:p>
            <a:pPr lvl="1"/>
            <a:r>
              <a:rPr lang="en-US" dirty="0"/>
              <a:t>Sample </a:t>
            </a:r>
            <a:r>
              <a:rPr lang="en-US" dirty="0" err="1"/>
              <a:t>Misannotation</a:t>
            </a:r>
            <a:endParaRPr lang="en-US" dirty="0"/>
          </a:p>
          <a:p>
            <a:pPr lvl="1"/>
            <a:r>
              <a:rPr lang="en-US" dirty="0"/>
              <a:t>Basic QC Failure</a:t>
            </a:r>
          </a:p>
          <a:p>
            <a:pPr lvl="1"/>
            <a:r>
              <a:rPr lang="en-US" dirty="0"/>
              <a:t>Obvious SOP Failure</a:t>
            </a:r>
          </a:p>
          <a:p>
            <a:pPr lvl="2"/>
            <a:r>
              <a:rPr lang="en-US" dirty="0"/>
              <a:t>Kits, reagents, cycles, samples per run, etc.</a:t>
            </a:r>
          </a:p>
          <a:p>
            <a:pPr lvl="2"/>
            <a:r>
              <a:rPr lang="en-US" dirty="0"/>
              <a:t>Run info submission</a:t>
            </a:r>
          </a:p>
          <a:p>
            <a:pPr lvl="2"/>
            <a:endParaRPr lang="en-US" dirty="0"/>
          </a:p>
          <a:p>
            <a:endParaRPr lang="en-US" dirty="0"/>
          </a:p>
          <a:p>
            <a:endParaRPr lang="en-US" dirty="0"/>
          </a:p>
          <a:p>
            <a:pPr lvl="1"/>
            <a:endParaRPr lang="en-US" dirty="0"/>
          </a:p>
          <a:p>
            <a:pPr lvl="1"/>
            <a:endParaRPr lang="en-US" dirty="0"/>
          </a:p>
          <a:p>
            <a:pPr marL="457200" lvl="1" indent="0">
              <a:buNone/>
            </a:pPr>
            <a:endParaRPr lang="en-US" dirty="0"/>
          </a:p>
        </p:txBody>
      </p:sp>
      <p:pic>
        <p:nvPicPr>
          <p:cNvPr id="8" name="Picture 7">
            <a:extLst>
              <a:ext uri="{FF2B5EF4-FFF2-40B4-BE49-F238E27FC236}">
                <a16:creationId xmlns:a16="http://schemas.microsoft.com/office/drawing/2014/main" id="{3FE2B593-01DC-B24A-9B1A-A2C60A739F86}"/>
              </a:ext>
            </a:extLst>
          </p:cNvPr>
          <p:cNvPicPr>
            <a:picLocks noChangeAspect="1"/>
          </p:cNvPicPr>
          <p:nvPr/>
        </p:nvPicPr>
        <p:blipFill>
          <a:blip r:embed="rId2"/>
          <a:stretch>
            <a:fillRect/>
          </a:stretch>
        </p:blipFill>
        <p:spPr>
          <a:xfrm>
            <a:off x="495300" y="2254250"/>
            <a:ext cx="8064360" cy="1479550"/>
          </a:xfrm>
          <a:prstGeom prst="rect">
            <a:avLst/>
          </a:prstGeom>
        </p:spPr>
      </p:pic>
    </p:spTree>
    <p:extLst>
      <p:ext uri="{BB962C8B-B14F-4D97-AF65-F5344CB8AC3E}">
        <p14:creationId xmlns:p14="http://schemas.microsoft.com/office/powerpoint/2010/main" val="1894540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Bioinformatics Software</a:t>
            </a:r>
          </a:p>
        </p:txBody>
      </p:sp>
      <p:sp>
        <p:nvSpPr>
          <p:cNvPr id="3" name="Content Placeholder 2"/>
          <p:cNvSpPr>
            <a:spLocks noGrp="1"/>
          </p:cNvSpPr>
          <p:nvPr>
            <p:ph idx="1"/>
          </p:nvPr>
        </p:nvSpPr>
        <p:spPr>
          <a:xfrm>
            <a:off x="361951" y="1405370"/>
            <a:ext cx="4387849" cy="4462030"/>
          </a:xfrm>
        </p:spPr>
        <p:txBody>
          <a:bodyPr>
            <a:normAutofit fontScale="85000" lnSpcReduction="10000"/>
          </a:bodyPr>
          <a:lstStyle/>
          <a:p>
            <a:r>
              <a:rPr lang="en-US" dirty="0"/>
              <a:t>CFSAN SNP Pipeline </a:t>
            </a:r>
            <a:r>
              <a:rPr lang="en-US" sz="2400" dirty="0"/>
              <a:t>(v2.1.0)</a:t>
            </a:r>
            <a:r>
              <a:rPr lang="en-US" dirty="0"/>
              <a:t> </a:t>
            </a:r>
          </a:p>
          <a:p>
            <a:pPr lvl="1"/>
            <a:r>
              <a:rPr lang="en-US" dirty="0"/>
              <a:t>Number of Reads</a:t>
            </a:r>
          </a:p>
          <a:p>
            <a:pPr lvl="1"/>
            <a:r>
              <a:rPr lang="en-US" dirty="0"/>
              <a:t>Reads Mapped (%)</a:t>
            </a:r>
          </a:p>
          <a:p>
            <a:pPr lvl="1"/>
            <a:r>
              <a:rPr lang="en-US" dirty="0"/>
              <a:t>Mean Insert Size</a:t>
            </a:r>
          </a:p>
          <a:p>
            <a:pPr lvl="1"/>
            <a:r>
              <a:rPr lang="en-US" dirty="0"/>
              <a:t>SNPs</a:t>
            </a:r>
          </a:p>
          <a:p>
            <a:r>
              <a:rPr lang="en-US" dirty="0" err="1"/>
              <a:t>samtools</a:t>
            </a:r>
            <a:r>
              <a:rPr lang="en-US" dirty="0"/>
              <a:t> </a:t>
            </a:r>
            <a:r>
              <a:rPr lang="en-US" sz="2400" dirty="0"/>
              <a:t>(v1.8)</a:t>
            </a:r>
          </a:p>
          <a:p>
            <a:pPr lvl="1"/>
            <a:r>
              <a:rPr lang="en-US" dirty="0"/>
              <a:t>Mean Depth</a:t>
            </a:r>
          </a:p>
          <a:p>
            <a:pPr lvl="1"/>
            <a:r>
              <a:rPr lang="en-US" dirty="0"/>
              <a:t>Coverage Plots</a:t>
            </a:r>
          </a:p>
          <a:p>
            <a:r>
              <a:rPr lang="en-US" dirty="0"/>
              <a:t>Centrifuge </a:t>
            </a:r>
            <a:r>
              <a:rPr lang="en-US" sz="2400" dirty="0"/>
              <a:t>(v1.0.4)</a:t>
            </a:r>
          </a:p>
          <a:p>
            <a:pPr lvl="1"/>
            <a:r>
              <a:rPr lang="en-US" dirty="0"/>
              <a:t>Taxonomy</a:t>
            </a:r>
          </a:p>
          <a:p>
            <a:pPr lvl="1"/>
            <a:endParaRPr lang="en-US" dirty="0"/>
          </a:p>
          <a:p>
            <a:pPr lvl="1"/>
            <a:endParaRPr lang="en-US" dirty="0"/>
          </a:p>
          <a:p>
            <a:endParaRPr lang="en-US" dirty="0"/>
          </a:p>
          <a:p>
            <a:endParaRPr lang="en-US" dirty="0"/>
          </a:p>
          <a:p>
            <a:endParaRPr lang="en-US" dirty="0"/>
          </a:p>
          <a:p>
            <a:pPr lvl="2"/>
            <a:endParaRPr lang="en-US" dirty="0"/>
          </a:p>
          <a:p>
            <a:endParaRPr lang="en-US" dirty="0"/>
          </a:p>
          <a:p>
            <a:endParaRPr lang="en-US" dirty="0"/>
          </a:p>
          <a:p>
            <a:pPr lvl="1"/>
            <a:endParaRPr lang="en-US" dirty="0"/>
          </a:p>
          <a:p>
            <a:pPr lvl="1"/>
            <a:endParaRPr lang="en-US" dirty="0"/>
          </a:p>
          <a:p>
            <a:pPr marL="457200" lvl="1" indent="0">
              <a:buNone/>
            </a:pPr>
            <a:endParaRPr lang="en-US" dirty="0"/>
          </a:p>
        </p:txBody>
      </p:sp>
      <p:sp>
        <p:nvSpPr>
          <p:cNvPr id="6" name="Content Placeholder 2">
            <a:extLst>
              <a:ext uri="{FF2B5EF4-FFF2-40B4-BE49-F238E27FC236}">
                <a16:creationId xmlns:a16="http://schemas.microsoft.com/office/drawing/2014/main" id="{8E3EFB46-4E9A-1B4F-849E-44BCDDB01933}"/>
              </a:ext>
            </a:extLst>
          </p:cNvPr>
          <p:cNvSpPr txBox="1">
            <a:spLocks/>
          </p:cNvSpPr>
          <p:nvPr/>
        </p:nvSpPr>
        <p:spPr>
          <a:xfrm>
            <a:off x="4495803" y="1426440"/>
            <a:ext cx="4571997" cy="3052330"/>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err="1"/>
              <a:t>FastQC</a:t>
            </a:r>
            <a:r>
              <a:rPr lang="en-US" dirty="0"/>
              <a:t> </a:t>
            </a:r>
            <a:r>
              <a:rPr lang="en-US" sz="2400" dirty="0"/>
              <a:t>(v0.11.5)</a:t>
            </a:r>
          </a:p>
          <a:p>
            <a:pPr lvl="1"/>
            <a:r>
              <a:rPr lang="en-US" dirty="0"/>
              <a:t>Read Quality</a:t>
            </a:r>
          </a:p>
          <a:p>
            <a:pPr lvl="1"/>
            <a:r>
              <a:rPr lang="en-US" dirty="0"/>
              <a:t>Sequence length</a:t>
            </a:r>
          </a:p>
          <a:p>
            <a:r>
              <a:rPr lang="en-US" dirty="0" err="1"/>
              <a:t>SPAdes</a:t>
            </a:r>
            <a:r>
              <a:rPr lang="en-US" dirty="0"/>
              <a:t> </a:t>
            </a:r>
            <a:r>
              <a:rPr lang="en-US" sz="2400" dirty="0"/>
              <a:t>(v3.13.0) </a:t>
            </a:r>
            <a:r>
              <a:rPr lang="en-US" dirty="0"/>
              <a:t>/QUAST </a:t>
            </a:r>
            <a:r>
              <a:rPr lang="en-US" sz="2400" dirty="0"/>
              <a:t>(v5.0)</a:t>
            </a:r>
          </a:p>
          <a:p>
            <a:pPr lvl="1"/>
            <a:r>
              <a:rPr lang="en-US" dirty="0"/>
              <a:t>Number of Contigs</a:t>
            </a:r>
          </a:p>
          <a:p>
            <a:pPr lvl="1"/>
            <a:r>
              <a:rPr lang="en-US" dirty="0"/>
              <a:t>NG50</a:t>
            </a:r>
          </a:p>
          <a:p>
            <a:pPr lvl="1"/>
            <a:r>
              <a:rPr lang="en-US" dirty="0"/>
              <a:t>Genome Fraction</a:t>
            </a:r>
          </a:p>
          <a:p>
            <a:pPr lvl="1"/>
            <a:r>
              <a:rPr lang="en-US" dirty="0"/>
              <a:t>Unaligned Length</a:t>
            </a:r>
          </a:p>
          <a:p>
            <a:pPr marL="457200" lvl="1" indent="0">
              <a:buNone/>
            </a:pPr>
            <a:endParaRPr lang="en-US" dirty="0"/>
          </a:p>
          <a:p>
            <a:pPr lvl="1"/>
            <a:endParaRPr lang="en-US" dirty="0"/>
          </a:p>
          <a:p>
            <a:endParaRPr lang="en-US" dirty="0"/>
          </a:p>
          <a:p>
            <a:endParaRPr lang="en-US" dirty="0"/>
          </a:p>
          <a:p>
            <a:endParaRPr lang="en-US" dirty="0"/>
          </a:p>
          <a:p>
            <a:pPr lvl="2"/>
            <a:endParaRPr lang="en-US" dirty="0"/>
          </a:p>
          <a:p>
            <a:endParaRPr lang="en-US" dirty="0"/>
          </a:p>
          <a:p>
            <a:endParaRPr lang="en-US" dirty="0"/>
          </a:p>
          <a:p>
            <a:pPr lvl="1"/>
            <a:endParaRPr lang="en-US" dirty="0"/>
          </a:p>
          <a:p>
            <a:pPr lvl="1"/>
            <a:endParaRPr lang="en-US" dirty="0"/>
          </a:p>
          <a:p>
            <a:pPr marL="457200" lvl="1" indent="0">
              <a:buFont typeface="Arial"/>
              <a:buNone/>
            </a:pPr>
            <a:endParaRPr lang="en-US" dirty="0"/>
          </a:p>
        </p:txBody>
      </p:sp>
    </p:spTree>
    <p:extLst>
      <p:ext uri="{BB962C8B-B14F-4D97-AF65-F5344CB8AC3E}">
        <p14:creationId xmlns:p14="http://schemas.microsoft.com/office/powerpoint/2010/main" val="412821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Interpretation</a:t>
            </a:r>
          </a:p>
        </p:txBody>
      </p:sp>
      <p:pic>
        <p:nvPicPr>
          <p:cNvPr id="5" name="Picture 4" descr="Screen Shot 2018-08-16 at 12.22.0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2170" y="3620774"/>
            <a:ext cx="1473200" cy="296672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71871"/>
          <a:stretch/>
        </p:blipFill>
        <p:spPr>
          <a:xfrm>
            <a:off x="1496296" y="4100238"/>
            <a:ext cx="3875804" cy="1188720"/>
          </a:xfrm>
          <a:prstGeom prst="rect">
            <a:avLst/>
          </a:prstGeom>
        </p:spPr>
      </p:pic>
      <p:sp>
        <p:nvSpPr>
          <p:cNvPr id="6" name="Rectangle 5"/>
          <p:cNvSpPr/>
          <p:nvPr/>
        </p:nvSpPr>
        <p:spPr>
          <a:xfrm>
            <a:off x="1779269" y="4603496"/>
            <a:ext cx="963931" cy="1752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4187189" y="4580636"/>
            <a:ext cx="963931" cy="1752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154429" y="5288280"/>
            <a:ext cx="4377691"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40201" b="35999"/>
          <a:stretch/>
        </p:blipFill>
        <p:spPr>
          <a:xfrm>
            <a:off x="1496296" y="5288280"/>
            <a:ext cx="3875804" cy="1005840"/>
          </a:xfrm>
          <a:prstGeom prst="rect">
            <a:avLst/>
          </a:prstGeom>
        </p:spPr>
      </p:pic>
      <p:sp>
        <p:nvSpPr>
          <p:cNvPr id="10" name="Content Placeholder 2">
            <a:extLst>
              <a:ext uri="{FF2B5EF4-FFF2-40B4-BE49-F238E27FC236}">
                <a16:creationId xmlns:a16="http://schemas.microsoft.com/office/drawing/2014/main" id="{7DEEA138-693A-424D-A99D-84D961DAE620}"/>
              </a:ext>
            </a:extLst>
          </p:cNvPr>
          <p:cNvSpPr txBox="1">
            <a:spLocks/>
          </p:cNvSpPr>
          <p:nvPr/>
        </p:nvSpPr>
        <p:spPr>
          <a:xfrm>
            <a:off x="323851" y="1240270"/>
            <a:ext cx="8248650" cy="294035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007DBA"/>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7DBA"/>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7DBA"/>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7DBA"/>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7DB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Sequencing Metric Distributions</a:t>
            </a:r>
          </a:p>
          <a:p>
            <a:pPr lvl="1"/>
            <a:r>
              <a:rPr lang="en-US" dirty="0"/>
              <a:t>Provide statistical methods for evaluating performance</a:t>
            </a:r>
          </a:p>
          <a:p>
            <a:r>
              <a:rPr lang="en-US" dirty="0"/>
              <a:t>Graphical Representation </a:t>
            </a:r>
          </a:p>
          <a:p>
            <a:pPr lvl="1"/>
            <a:r>
              <a:rPr lang="en-US" dirty="0"/>
              <a:t>Box plots</a:t>
            </a:r>
          </a:p>
          <a:p>
            <a:endParaRPr lang="en-US" dirty="0"/>
          </a:p>
          <a:p>
            <a:pPr lvl="2"/>
            <a:endParaRPr lang="en-US" dirty="0"/>
          </a:p>
          <a:p>
            <a:endParaRPr lang="en-US" dirty="0"/>
          </a:p>
          <a:p>
            <a:endParaRPr lang="en-US" dirty="0"/>
          </a:p>
          <a:p>
            <a:pPr lvl="1"/>
            <a:endParaRPr lang="en-US" dirty="0"/>
          </a:p>
          <a:p>
            <a:pPr lvl="1"/>
            <a:endParaRPr lang="en-US" dirty="0"/>
          </a:p>
          <a:p>
            <a:pPr marL="457200" lvl="1" indent="0">
              <a:buFont typeface="Arial"/>
              <a:buNone/>
            </a:pPr>
            <a:endParaRPr lang="en-US" dirty="0"/>
          </a:p>
        </p:txBody>
      </p:sp>
    </p:spTree>
    <p:extLst>
      <p:ext uri="{BB962C8B-B14F-4D97-AF65-F5344CB8AC3E}">
        <p14:creationId xmlns:p14="http://schemas.microsoft.com/office/powerpoint/2010/main" val="2947001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63227"/>
            <a:ext cx="8509103" cy="926020"/>
          </a:xfrm>
        </p:spPr>
        <p:txBody>
          <a:bodyPr/>
          <a:lstStyle/>
          <a:p>
            <a:r>
              <a:rPr lang="en-US" dirty="0"/>
              <a:t>Run Metrics</a:t>
            </a:r>
          </a:p>
        </p:txBody>
      </p:sp>
      <p:pic>
        <p:nvPicPr>
          <p:cNvPr id="5" name="Picture 4">
            <a:extLst>
              <a:ext uri="{FF2B5EF4-FFF2-40B4-BE49-F238E27FC236}">
                <a16:creationId xmlns:a16="http://schemas.microsoft.com/office/drawing/2014/main" id="{5255DF99-CAD8-4849-8136-687C27CCD07C}"/>
              </a:ext>
            </a:extLst>
          </p:cNvPr>
          <p:cNvPicPr>
            <a:picLocks noChangeAspect="1"/>
          </p:cNvPicPr>
          <p:nvPr/>
        </p:nvPicPr>
        <p:blipFill>
          <a:blip r:embed="rId2"/>
          <a:stretch>
            <a:fillRect/>
          </a:stretch>
        </p:blipFill>
        <p:spPr>
          <a:xfrm>
            <a:off x="1054150" y="1189247"/>
            <a:ext cx="7048500" cy="5286375"/>
          </a:xfrm>
          <a:prstGeom prst="rect">
            <a:avLst/>
          </a:prstGeom>
        </p:spPr>
      </p:pic>
      <p:sp>
        <p:nvSpPr>
          <p:cNvPr id="23" name="TextBox 22">
            <a:extLst>
              <a:ext uri="{FF2B5EF4-FFF2-40B4-BE49-F238E27FC236}">
                <a16:creationId xmlns:a16="http://schemas.microsoft.com/office/drawing/2014/main" id="{68E9B18F-D217-E24E-82A3-E939FE3FDF03}"/>
              </a:ext>
            </a:extLst>
          </p:cNvPr>
          <p:cNvSpPr txBox="1"/>
          <p:nvPr/>
        </p:nvSpPr>
        <p:spPr>
          <a:xfrm>
            <a:off x="5067300" y="1159318"/>
            <a:ext cx="279400" cy="369332"/>
          </a:xfrm>
          <a:prstGeom prst="rect">
            <a:avLst/>
          </a:prstGeom>
          <a:noFill/>
        </p:spPr>
        <p:txBody>
          <a:bodyPr wrap="square" rtlCol="0">
            <a:spAutoFit/>
          </a:bodyPr>
          <a:lstStyle/>
          <a:p>
            <a:r>
              <a:rPr lang="en-US" dirty="0"/>
              <a:t>*</a:t>
            </a:r>
          </a:p>
        </p:txBody>
      </p:sp>
      <p:sp>
        <p:nvSpPr>
          <p:cNvPr id="24" name="TextBox 23">
            <a:extLst>
              <a:ext uri="{FF2B5EF4-FFF2-40B4-BE49-F238E27FC236}">
                <a16:creationId xmlns:a16="http://schemas.microsoft.com/office/drawing/2014/main" id="{79AA44B6-EECC-344B-BF84-3F1DABFB54E3}"/>
              </a:ext>
            </a:extLst>
          </p:cNvPr>
          <p:cNvSpPr txBox="1"/>
          <p:nvPr/>
        </p:nvSpPr>
        <p:spPr>
          <a:xfrm>
            <a:off x="6670726" y="1159318"/>
            <a:ext cx="279400"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1163984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63227"/>
            <a:ext cx="8509103" cy="926020"/>
          </a:xfrm>
        </p:spPr>
        <p:txBody>
          <a:bodyPr/>
          <a:lstStyle/>
          <a:p>
            <a:r>
              <a:rPr lang="en-US" dirty="0"/>
              <a:t>Run Metrics</a:t>
            </a:r>
          </a:p>
        </p:txBody>
      </p:sp>
      <p:pic>
        <p:nvPicPr>
          <p:cNvPr id="5" name="Picture 4">
            <a:extLst>
              <a:ext uri="{FF2B5EF4-FFF2-40B4-BE49-F238E27FC236}">
                <a16:creationId xmlns:a16="http://schemas.microsoft.com/office/drawing/2014/main" id="{5255DF99-CAD8-4849-8136-687C27CCD07C}"/>
              </a:ext>
            </a:extLst>
          </p:cNvPr>
          <p:cNvPicPr>
            <a:picLocks noChangeAspect="1"/>
          </p:cNvPicPr>
          <p:nvPr/>
        </p:nvPicPr>
        <p:blipFill>
          <a:blip r:embed="rId2"/>
          <a:stretch>
            <a:fillRect/>
          </a:stretch>
        </p:blipFill>
        <p:spPr>
          <a:xfrm>
            <a:off x="1054150" y="1189247"/>
            <a:ext cx="7048500" cy="5286375"/>
          </a:xfrm>
          <a:prstGeom prst="rect">
            <a:avLst/>
          </a:prstGeom>
        </p:spPr>
      </p:pic>
      <p:sp>
        <p:nvSpPr>
          <p:cNvPr id="6" name="TextBox 5">
            <a:extLst>
              <a:ext uri="{FF2B5EF4-FFF2-40B4-BE49-F238E27FC236}">
                <a16:creationId xmlns:a16="http://schemas.microsoft.com/office/drawing/2014/main" id="{8F7FB04F-B6D8-6845-9117-440AF5D44551}"/>
              </a:ext>
            </a:extLst>
          </p:cNvPr>
          <p:cNvSpPr txBox="1"/>
          <p:nvPr/>
        </p:nvSpPr>
        <p:spPr>
          <a:xfrm>
            <a:off x="5067300" y="1159318"/>
            <a:ext cx="279400" cy="369332"/>
          </a:xfrm>
          <a:prstGeom prst="rect">
            <a:avLst/>
          </a:prstGeom>
          <a:noFill/>
        </p:spPr>
        <p:txBody>
          <a:bodyPr wrap="square" rtlCol="0">
            <a:spAutoFit/>
          </a:bodyPr>
          <a:lstStyle/>
          <a:p>
            <a:r>
              <a:rPr lang="en-US" dirty="0"/>
              <a:t>*</a:t>
            </a:r>
          </a:p>
        </p:txBody>
      </p:sp>
      <p:sp>
        <p:nvSpPr>
          <p:cNvPr id="7" name="TextBox 6">
            <a:extLst>
              <a:ext uri="{FF2B5EF4-FFF2-40B4-BE49-F238E27FC236}">
                <a16:creationId xmlns:a16="http://schemas.microsoft.com/office/drawing/2014/main" id="{59FC18D5-D9D7-524E-AC70-21E6598BFB5B}"/>
              </a:ext>
            </a:extLst>
          </p:cNvPr>
          <p:cNvSpPr txBox="1"/>
          <p:nvPr/>
        </p:nvSpPr>
        <p:spPr>
          <a:xfrm>
            <a:off x="6670726" y="1159318"/>
            <a:ext cx="279400" cy="369332"/>
          </a:xfrm>
          <a:prstGeom prst="rect">
            <a:avLst/>
          </a:prstGeom>
          <a:noFill/>
        </p:spPr>
        <p:txBody>
          <a:bodyPr wrap="square" rtlCol="0">
            <a:spAutoFit/>
          </a:bodyPr>
          <a:lstStyle/>
          <a:p>
            <a:r>
              <a:rPr lang="en-US" dirty="0"/>
              <a:t>*</a:t>
            </a:r>
          </a:p>
        </p:txBody>
      </p:sp>
      <p:sp>
        <p:nvSpPr>
          <p:cNvPr id="11" name="Triangle 10">
            <a:extLst>
              <a:ext uri="{FF2B5EF4-FFF2-40B4-BE49-F238E27FC236}">
                <a16:creationId xmlns:a16="http://schemas.microsoft.com/office/drawing/2014/main" id="{62569B9E-F48F-AA48-8425-0F50BD886FE5}"/>
              </a:ext>
            </a:extLst>
          </p:cNvPr>
          <p:cNvSpPr/>
          <p:nvPr/>
        </p:nvSpPr>
        <p:spPr>
          <a:xfrm>
            <a:off x="666682" y="4831623"/>
            <a:ext cx="140677" cy="130628"/>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71210B3-6FAB-364F-A9D6-65007AD808BE}"/>
              </a:ext>
            </a:extLst>
          </p:cNvPr>
          <p:cNvSpPr/>
          <p:nvPr/>
        </p:nvSpPr>
        <p:spPr>
          <a:xfrm>
            <a:off x="1858745" y="223842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riangle 14">
            <a:extLst>
              <a:ext uri="{FF2B5EF4-FFF2-40B4-BE49-F238E27FC236}">
                <a16:creationId xmlns:a16="http://schemas.microsoft.com/office/drawing/2014/main" id="{94F27CB5-C57C-6247-BC3F-845F1F953D9D}"/>
              </a:ext>
            </a:extLst>
          </p:cNvPr>
          <p:cNvSpPr/>
          <p:nvPr/>
        </p:nvSpPr>
        <p:spPr>
          <a:xfrm>
            <a:off x="5067300" y="6109242"/>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A9E3D31-E473-9E46-AFA1-99E3D9CAC499}"/>
              </a:ext>
            </a:extLst>
          </p:cNvPr>
          <p:cNvSpPr/>
          <p:nvPr/>
        </p:nvSpPr>
        <p:spPr>
          <a:xfrm>
            <a:off x="1804714" y="127795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156D5C52-9E11-FD44-B710-47937BD8BE3A}"/>
              </a:ext>
            </a:extLst>
          </p:cNvPr>
          <p:cNvSpPr/>
          <p:nvPr/>
        </p:nvSpPr>
        <p:spPr>
          <a:xfrm>
            <a:off x="1858745" y="4558741"/>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77A26634-CB22-BB40-BA1E-D91D86521155}"/>
              </a:ext>
            </a:extLst>
          </p:cNvPr>
          <p:cNvSpPr/>
          <p:nvPr/>
        </p:nvSpPr>
        <p:spPr>
          <a:xfrm>
            <a:off x="3449391" y="4202897"/>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riangle 18">
            <a:extLst>
              <a:ext uri="{FF2B5EF4-FFF2-40B4-BE49-F238E27FC236}">
                <a16:creationId xmlns:a16="http://schemas.microsoft.com/office/drawing/2014/main" id="{0D8CB813-4E82-BC49-9F5F-680436691969}"/>
              </a:ext>
            </a:extLst>
          </p:cNvPr>
          <p:cNvSpPr/>
          <p:nvPr/>
        </p:nvSpPr>
        <p:spPr>
          <a:xfrm>
            <a:off x="1858745" y="3470474"/>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riangle 19">
            <a:extLst>
              <a:ext uri="{FF2B5EF4-FFF2-40B4-BE49-F238E27FC236}">
                <a16:creationId xmlns:a16="http://schemas.microsoft.com/office/drawing/2014/main" id="{18A68542-6F06-1E42-92A5-163B183AD5E3}"/>
              </a:ext>
            </a:extLst>
          </p:cNvPr>
          <p:cNvSpPr/>
          <p:nvPr/>
        </p:nvSpPr>
        <p:spPr>
          <a:xfrm>
            <a:off x="3449391" y="1658448"/>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riangle 20">
            <a:extLst>
              <a:ext uri="{FF2B5EF4-FFF2-40B4-BE49-F238E27FC236}">
                <a16:creationId xmlns:a16="http://schemas.microsoft.com/office/drawing/2014/main" id="{11BA2C14-D3A2-6340-9362-BA6F0C8A430B}"/>
              </a:ext>
            </a:extLst>
          </p:cNvPr>
          <p:cNvSpPr/>
          <p:nvPr/>
        </p:nvSpPr>
        <p:spPr>
          <a:xfrm>
            <a:off x="5106416" y="3445813"/>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riangle 21">
            <a:extLst>
              <a:ext uri="{FF2B5EF4-FFF2-40B4-BE49-F238E27FC236}">
                <a16:creationId xmlns:a16="http://schemas.microsoft.com/office/drawing/2014/main" id="{7BC3E09E-A70B-7944-BD6B-4A793889D3F1}"/>
              </a:ext>
            </a:extLst>
          </p:cNvPr>
          <p:cNvSpPr/>
          <p:nvPr/>
        </p:nvSpPr>
        <p:spPr>
          <a:xfrm>
            <a:off x="6609258" y="3445813"/>
            <a:ext cx="201168" cy="203431"/>
          </a:xfrm>
          <a:prstGeom prst="triangle">
            <a:avLst/>
          </a:prstGeom>
          <a:gradFill>
            <a:gsLst>
              <a:gs pos="0">
                <a:srgbClr val="7030A0"/>
              </a:gs>
              <a:gs pos="100000">
                <a:schemeClr val="accent4">
                  <a:lumMod val="20000"/>
                  <a:lumOff val="8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734CAFE-6C9F-F849-9FDD-FA41B7967FD0}"/>
              </a:ext>
            </a:extLst>
          </p:cNvPr>
          <p:cNvSpPr/>
          <p:nvPr/>
        </p:nvSpPr>
        <p:spPr>
          <a:xfrm>
            <a:off x="3484985" y="2816471"/>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8274456-0DE3-F246-91DC-CCDD13E4C623}"/>
              </a:ext>
            </a:extLst>
          </p:cNvPr>
          <p:cNvSpPr/>
          <p:nvPr/>
        </p:nvSpPr>
        <p:spPr>
          <a:xfrm>
            <a:off x="3449391" y="2695102"/>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74DD9C63-C44D-FE4D-8940-A832552905B9}"/>
              </a:ext>
            </a:extLst>
          </p:cNvPr>
          <p:cNvSpPr/>
          <p:nvPr/>
        </p:nvSpPr>
        <p:spPr>
          <a:xfrm>
            <a:off x="5067300" y="3134020"/>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BFCB6060-A8CA-5940-B87F-1A32E77CCA9C}"/>
              </a:ext>
            </a:extLst>
          </p:cNvPr>
          <p:cNvSpPr/>
          <p:nvPr/>
        </p:nvSpPr>
        <p:spPr>
          <a:xfrm>
            <a:off x="4985004" y="2454670"/>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86634842-63D2-984E-BE9F-11A54D2FC0E2}"/>
              </a:ext>
            </a:extLst>
          </p:cNvPr>
          <p:cNvSpPr/>
          <p:nvPr/>
        </p:nvSpPr>
        <p:spPr>
          <a:xfrm>
            <a:off x="6670726" y="3110163"/>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A96689D-0F05-734C-A87B-12BFE6C75D49}"/>
              </a:ext>
            </a:extLst>
          </p:cNvPr>
          <p:cNvSpPr/>
          <p:nvPr/>
        </p:nvSpPr>
        <p:spPr>
          <a:xfrm>
            <a:off x="6670726" y="2496326"/>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C91DF8A-798C-5145-82A7-CAA89672BCEF}"/>
              </a:ext>
            </a:extLst>
          </p:cNvPr>
          <p:cNvSpPr/>
          <p:nvPr/>
        </p:nvSpPr>
        <p:spPr>
          <a:xfrm>
            <a:off x="1877033" y="5344577"/>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8BD2898B-C6E5-E94A-A39D-6567CD4D2C18}"/>
              </a:ext>
            </a:extLst>
          </p:cNvPr>
          <p:cNvSpPr/>
          <p:nvPr/>
        </p:nvSpPr>
        <p:spPr>
          <a:xfrm>
            <a:off x="1968473" y="5647008"/>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34AB70B7-A847-1041-8C2D-F4358AD657F0}"/>
              </a:ext>
            </a:extLst>
          </p:cNvPr>
          <p:cNvSpPr/>
          <p:nvPr/>
        </p:nvSpPr>
        <p:spPr>
          <a:xfrm>
            <a:off x="3540831" y="4314888"/>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1FF518B4-3FF5-CB46-B045-50C80EC5DEEE}"/>
              </a:ext>
            </a:extLst>
          </p:cNvPr>
          <p:cNvSpPr/>
          <p:nvPr/>
        </p:nvSpPr>
        <p:spPr>
          <a:xfrm>
            <a:off x="3412815" y="4406328"/>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94AB3CF-05FE-174C-854A-346193DD6F15}"/>
              </a:ext>
            </a:extLst>
          </p:cNvPr>
          <p:cNvSpPr/>
          <p:nvPr/>
        </p:nvSpPr>
        <p:spPr>
          <a:xfrm>
            <a:off x="5102303" y="3945983"/>
            <a:ext cx="182880" cy="182880"/>
          </a:xfrm>
          <a:prstGeom prst="ellipse">
            <a:avLst/>
          </a:prstGeom>
          <a:gradFill>
            <a:gsLst>
              <a:gs pos="0">
                <a:srgbClr val="FF0000"/>
              </a:gs>
              <a:gs pos="99000">
                <a:srgbClr val="FFA7B7"/>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AA165682-22FA-0A45-B1A9-FA006AD40757}"/>
              </a:ext>
            </a:extLst>
          </p:cNvPr>
          <p:cNvSpPr/>
          <p:nvPr/>
        </p:nvSpPr>
        <p:spPr>
          <a:xfrm>
            <a:off x="4996376" y="5474967"/>
            <a:ext cx="182880" cy="18288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5823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254174"/>
            <a:ext cx="8509103" cy="926020"/>
          </a:xfrm>
        </p:spPr>
        <p:txBody>
          <a:bodyPr/>
          <a:lstStyle/>
          <a:p>
            <a:r>
              <a:rPr lang="en-US" dirty="0"/>
              <a:t>Read Metrics - Reads</a:t>
            </a:r>
          </a:p>
        </p:txBody>
      </p:sp>
      <p:pic>
        <p:nvPicPr>
          <p:cNvPr id="4" name="Picture 3">
            <a:extLst>
              <a:ext uri="{FF2B5EF4-FFF2-40B4-BE49-F238E27FC236}">
                <a16:creationId xmlns:a16="http://schemas.microsoft.com/office/drawing/2014/main" id="{4E782219-4193-B343-AC4C-20C88A3A486E}"/>
              </a:ext>
            </a:extLst>
          </p:cNvPr>
          <p:cNvPicPr>
            <a:picLocks noChangeAspect="1"/>
          </p:cNvPicPr>
          <p:nvPr/>
        </p:nvPicPr>
        <p:blipFill>
          <a:blip r:embed="rId2"/>
          <a:stretch>
            <a:fillRect/>
          </a:stretch>
        </p:blipFill>
        <p:spPr>
          <a:xfrm>
            <a:off x="914400" y="1016000"/>
            <a:ext cx="7315200" cy="5486400"/>
          </a:xfrm>
          <a:prstGeom prst="rect">
            <a:avLst/>
          </a:prstGeom>
        </p:spPr>
      </p:pic>
    </p:spTree>
    <p:extLst>
      <p:ext uri="{BB962C8B-B14F-4D97-AF65-F5344CB8AC3E}">
        <p14:creationId xmlns:p14="http://schemas.microsoft.com/office/powerpoint/2010/main" val="3023102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82916A8-C2F5-4F70-899F-21F5C14A8B73}"/>
</file>

<file path=customXml/itemProps2.xml><?xml version="1.0" encoding="utf-8"?>
<ds:datastoreItem xmlns:ds="http://schemas.openxmlformats.org/officeDocument/2006/customXml" ds:itemID="{16F279C7-5CF0-45BA-8832-1A97C6536422}"/>
</file>

<file path=customXml/itemProps3.xml><?xml version="1.0" encoding="utf-8"?>
<ds:datastoreItem xmlns:ds="http://schemas.openxmlformats.org/officeDocument/2006/customXml" ds:itemID="{7DDBB3F5-1F89-4985-8E85-00ACC6025B5B}"/>
</file>

<file path=docProps/app.xml><?xml version="1.0" encoding="utf-8"?>
<Properties xmlns="http://schemas.openxmlformats.org/officeDocument/2006/extended-properties" xmlns:vt="http://schemas.openxmlformats.org/officeDocument/2006/docPropsVTypes">
  <TotalTime>8351</TotalTime>
  <Words>510</Words>
  <Application>Microsoft Macintosh PowerPoint</Application>
  <PresentationFormat>On-screen Show (4:3)</PresentationFormat>
  <Paragraphs>173</Paragraphs>
  <Slides>29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Helvetica</vt:lpstr>
      <vt:lpstr>Phosphate Solid</vt:lpstr>
      <vt:lpstr>Office Theme</vt:lpstr>
      <vt:lpstr>Proficiency Testing for Foodborne Pathogen Surveillance: An analysis of the 2019 GenomeTrakr PT Exercise   </vt:lpstr>
      <vt:lpstr>PowerPoint Presentation</vt:lpstr>
      <vt:lpstr>2019 GenomeTrakr PT Exercise</vt:lpstr>
      <vt:lpstr>2019 GenomeTrakr PT Exercise</vt:lpstr>
      <vt:lpstr>Bioinformatics Software</vt:lpstr>
      <vt:lpstr>Interpretation</vt:lpstr>
      <vt:lpstr>Run Metrics</vt:lpstr>
      <vt:lpstr>Run Metrics</vt:lpstr>
      <vt:lpstr>Read Metrics - Reads</vt:lpstr>
      <vt:lpstr>Read Metrics - Reads</vt:lpstr>
      <vt:lpstr>Read Metrics - Read Quality</vt:lpstr>
      <vt:lpstr>Read Metrics - Read Quality</vt:lpstr>
      <vt:lpstr>Alignment Metrics - Depth</vt:lpstr>
      <vt:lpstr>Alignment Metrics - Depth</vt:lpstr>
      <vt:lpstr>Alignment Metrics - Mapping</vt:lpstr>
      <vt:lpstr>Alignment Metrics - Mapping</vt:lpstr>
      <vt:lpstr>Alignment Metrics - SNPs</vt:lpstr>
      <vt:lpstr>Alignment Metrics - Insert Size</vt:lpstr>
      <vt:lpstr>Alignment Metrics - Insert Size</vt:lpstr>
      <vt:lpstr>Assembly Metrics – NG50</vt:lpstr>
      <vt:lpstr>Assembly Metrics – NG50</vt:lpstr>
      <vt:lpstr>Assembly Metrics – Contigs</vt:lpstr>
      <vt:lpstr>Assembly Metrics – Contigs</vt:lpstr>
      <vt:lpstr>Assembly Metrics – Length</vt:lpstr>
      <vt:lpstr>Summary</vt:lpstr>
      <vt:lpstr>Alignment Metrics - Coverage  Variance      </vt:lpstr>
      <vt:lpstr>Interpretation</vt:lpstr>
      <vt:lpstr>Alignment Metrics - Coverage  Variance      </vt:lpstr>
      <vt:lpstr>PowerPoint Presentation</vt:lpstr>
    </vt:vector>
  </TitlesOfParts>
  <Company>Sensis</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Microsoft Office User</cp:lastModifiedBy>
  <cp:revision>91</cp:revision>
  <dcterms:created xsi:type="dcterms:W3CDTF">2015-10-02T20:33:31Z</dcterms:created>
  <dcterms:modified xsi:type="dcterms:W3CDTF">2019-09-18T06:38:44Z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