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71" r:id="rId2"/>
    <p:sldId id="344" r:id="rId3"/>
    <p:sldId id="347" r:id="rId4"/>
    <p:sldId id="339" r:id="rId5"/>
    <p:sldId id="341" r:id="rId6"/>
    <p:sldId id="273" r:id="rId7"/>
    <p:sldId id="362" r:id="rId8"/>
    <p:sldId id="361" r:id="rId9"/>
    <p:sldId id="256" r:id="rId10"/>
    <p:sldId id="348" r:id="rId11"/>
    <p:sldId id="258" r:id="rId12"/>
    <p:sldId id="264" r:id="rId13"/>
    <p:sldId id="259" r:id="rId14"/>
    <p:sldId id="260" r:id="rId15"/>
    <p:sldId id="354" r:id="rId16"/>
    <p:sldId id="363" r:id="rId17"/>
    <p:sldId id="355" r:id="rId18"/>
    <p:sldId id="356" r:id="rId19"/>
    <p:sldId id="352" r:id="rId20"/>
    <p:sldId id="261" r:id="rId21"/>
    <p:sldId id="357" r:id="rId22"/>
    <p:sldId id="358" r:id="rId23"/>
    <p:sldId id="359" r:id="rId24"/>
    <p:sldId id="353" r:id="rId25"/>
    <p:sldId id="360" r:id="rId2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8" autoAdjust="0"/>
    <p:restoredTop sz="79181" autoAdjust="0"/>
  </p:normalViewPr>
  <p:slideViewPr>
    <p:cSldViewPr snapToGrid="0" showGuides="1">
      <p:cViewPr varScale="1">
        <p:scale>
          <a:sx n="90" d="100"/>
          <a:sy n="90" d="100"/>
        </p:scale>
        <p:origin x="129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818F22-8BD6-4C45-9249-CA8404ADBCD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620B7D22-2D39-4D64-9EFF-F420A3F930C0}">
      <dgm:prSet phldrT="[Text]" custT="1"/>
      <dgm:spPr/>
      <dgm:t>
        <a:bodyPr/>
        <a:lstStyle/>
        <a:p>
          <a:r>
            <a:rPr lang="en-US" sz="1800" dirty="0"/>
            <a:t>2013</a:t>
          </a:r>
        </a:p>
        <a:p>
          <a:r>
            <a:rPr lang="en-US" sz="1600" dirty="0"/>
            <a:t>CVM begins sequencing NARMS </a:t>
          </a:r>
          <a:r>
            <a:rPr lang="en-US" sz="1600" i="1" dirty="0"/>
            <a:t>Salmonella</a:t>
          </a:r>
          <a:r>
            <a:rPr lang="en-US" sz="1600" dirty="0"/>
            <a:t> isolates</a:t>
          </a:r>
        </a:p>
      </dgm:t>
    </dgm:pt>
    <dgm:pt modelId="{DCBA9375-CA03-46A5-A8C9-BCF046C49A78}" type="parTrans" cxnId="{936CBBB9-32BB-4A86-87DD-E38F3CACC028}">
      <dgm:prSet/>
      <dgm:spPr/>
      <dgm:t>
        <a:bodyPr/>
        <a:lstStyle/>
        <a:p>
          <a:endParaRPr lang="en-US"/>
        </a:p>
      </dgm:t>
    </dgm:pt>
    <dgm:pt modelId="{8E357138-A209-4B22-B327-E520111A4B21}" type="sibTrans" cxnId="{936CBBB9-32BB-4A86-87DD-E38F3CACC028}">
      <dgm:prSet/>
      <dgm:spPr/>
      <dgm:t>
        <a:bodyPr/>
        <a:lstStyle/>
        <a:p>
          <a:endParaRPr lang="en-US"/>
        </a:p>
      </dgm:t>
    </dgm:pt>
    <dgm:pt modelId="{6A4EDFED-D165-4EB0-A73D-7F8E9C12863B}">
      <dgm:prSet phldrT="[Text]" custT="1"/>
      <dgm:spPr/>
      <dgm:t>
        <a:bodyPr/>
        <a:lstStyle/>
        <a:p>
          <a:r>
            <a:rPr lang="en-US" sz="1800" dirty="0"/>
            <a:t>2014</a:t>
          </a:r>
        </a:p>
        <a:p>
          <a:r>
            <a:rPr lang="en-US" sz="1600" dirty="0"/>
            <a:t>CVM teams with </a:t>
          </a:r>
          <a:r>
            <a:rPr lang="en-US" sz="1600" dirty="0" err="1"/>
            <a:t>GenomeTrakr</a:t>
          </a:r>
          <a:r>
            <a:rPr lang="en-US" sz="1600" dirty="0"/>
            <a:t> labs to sequence historical NARMS retail </a:t>
          </a:r>
          <a:r>
            <a:rPr lang="en-US" sz="1600" i="1" dirty="0"/>
            <a:t>Salmonella</a:t>
          </a:r>
          <a:r>
            <a:rPr lang="en-US" sz="1600" dirty="0"/>
            <a:t> and </a:t>
          </a:r>
          <a:r>
            <a:rPr lang="en-US" sz="1600" i="1" dirty="0"/>
            <a:t>Campylobacter</a:t>
          </a:r>
          <a:r>
            <a:rPr lang="en-US" sz="1600" dirty="0"/>
            <a:t> isolates.  USDA begins sequencing NARMS </a:t>
          </a:r>
          <a:r>
            <a:rPr lang="en-US" sz="1600" i="1" dirty="0"/>
            <a:t>Salmonella</a:t>
          </a:r>
          <a:r>
            <a:rPr lang="en-US" sz="1600" dirty="0"/>
            <a:t> and </a:t>
          </a:r>
          <a:r>
            <a:rPr lang="en-US" sz="1600" i="1" dirty="0"/>
            <a:t>Campylobacter</a:t>
          </a:r>
          <a:r>
            <a:rPr lang="en-US" sz="1600" dirty="0"/>
            <a:t> isolates</a:t>
          </a:r>
        </a:p>
      </dgm:t>
    </dgm:pt>
    <dgm:pt modelId="{8428A181-4E4A-4BC6-B93E-DA227AF205AB}" type="parTrans" cxnId="{2FADC6B9-2521-4593-84B7-637C9B21F140}">
      <dgm:prSet/>
      <dgm:spPr/>
      <dgm:t>
        <a:bodyPr/>
        <a:lstStyle/>
        <a:p>
          <a:endParaRPr lang="en-US"/>
        </a:p>
      </dgm:t>
    </dgm:pt>
    <dgm:pt modelId="{4E7C98BE-9E47-4D39-8DFD-65017145AB15}" type="sibTrans" cxnId="{2FADC6B9-2521-4593-84B7-637C9B21F140}">
      <dgm:prSet/>
      <dgm:spPr/>
      <dgm:t>
        <a:bodyPr/>
        <a:lstStyle/>
        <a:p>
          <a:endParaRPr lang="en-US"/>
        </a:p>
      </dgm:t>
    </dgm:pt>
    <dgm:pt modelId="{4FA3238A-AA37-42B2-BF30-C79CCFA1BAB6}">
      <dgm:prSet phldrT="[Text]" custT="1"/>
      <dgm:spPr/>
      <dgm:t>
        <a:bodyPr/>
        <a:lstStyle/>
        <a:p>
          <a:r>
            <a:rPr lang="en-US" sz="1800" dirty="0"/>
            <a:t>2019</a:t>
          </a:r>
        </a:p>
        <a:p>
          <a:r>
            <a:rPr lang="en-US" sz="1600" dirty="0" err="1"/>
            <a:t>GenomeTrkr</a:t>
          </a:r>
          <a:r>
            <a:rPr lang="en-US" sz="1600" dirty="0"/>
            <a:t> and </a:t>
          </a:r>
          <a:r>
            <a:rPr lang="en-US" sz="1600" dirty="0" err="1"/>
            <a:t>PulseNet</a:t>
          </a:r>
          <a:r>
            <a:rPr lang="en-US" sz="1600" dirty="0"/>
            <a:t> labs that are part of the NARMS retail network submit </a:t>
          </a:r>
          <a:r>
            <a:rPr lang="en-US" sz="1600" i="1" dirty="0"/>
            <a:t>Salmonella</a:t>
          </a:r>
          <a:r>
            <a:rPr lang="en-US" sz="1600" dirty="0"/>
            <a:t>, </a:t>
          </a:r>
          <a:r>
            <a:rPr lang="en-US" sz="1600" i="1" dirty="0"/>
            <a:t>Campylobacter</a:t>
          </a:r>
          <a:r>
            <a:rPr lang="en-US" sz="1600" dirty="0"/>
            <a:t>, and </a:t>
          </a:r>
          <a:r>
            <a:rPr lang="en-US" sz="1600" i="1" dirty="0"/>
            <a:t>E.coli</a:t>
          </a:r>
          <a:r>
            <a:rPr lang="en-US" sz="1600" dirty="0"/>
            <a:t> genomes to NCBI in near real time</a:t>
          </a:r>
        </a:p>
        <a:p>
          <a:endParaRPr lang="en-US" sz="1800" dirty="0"/>
        </a:p>
      </dgm:t>
    </dgm:pt>
    <dgm:pt modelId="{6708DAF4-5ED5-4087-8BB9-D2655A30FCC5}" type="parTrans" cxnId="{355E4F16-041D-4E01-824B-B643E1192691}">
      <dgm:prSet/>
      <dgm:spPr/>
      <dgm:t>
        <a:bodyPr/>
        <a:lstStyle/>
        <a:p>
          <a:endParaRPr lang="en-US"/>
        </a:p>
      </dgm:t>
    </dgm:pt>
    <dgm:pt modelId="{F96C7E86-F7D4-4F88-BBA2-81D16C6D2026}" type="sibTrans" cxnId="{355E4F16-041D-4E01-824B-B643E1192691}">
      <dgm:prSet/>
      <dgm:spPr/>
      <dgm:t>
        <a:bodyPr/>
        <a:lstStyle/>
        <a:p>
          <a:endParaRPr lang="en-US"/>
        </a:p>
      </dgm:t>
    </dgm:pt>
    <dgm:pt modelId="{E5182266-D8CE-4D69-9713-27A4A0A138D1}">
      <dgm:prSet phldrT="[Text]" custT="1"/>
      <dgm:spPr/>
      <dgm:t>
        <a:bodyPr/>
        <a:lstStyle/>
        <a:p>
          <a:r>
            <a:rPr lang="en-US" sz="1800" dirty="0"/>
            <a:t>2015</a:t>
          </a:r>
        </a:p>
        <a:p>
          <a:r>
            <a:rPr lang="en-US" sz="1600" dirty="0"/>
            <a:t>CDC begins sequencing all NARMS </a:t>
          </a:r>
          <a:r>
            <a:rPr lang="en-US" sz="1600" i="1" dirty="0"/>
            <a:t>Salmonella</a:t>
          </a:r>
          <a:r>
            <a:rPr lang="en-US" sz="1600" dirty="0"/>
            <a:t> isolates from humans</a:t>
          </a:r>
        </a:p>
      </dgm:t>
    </dgm:pt>
    <dgm:pt modelId="{85AAB297-B92E-41E9-94D9-E420A58640B1}" type="parTrans" cxnId="{5AFDFABA-FBAE-4919-95C8-F6B2E29D93C7}">
      <dgm:prSet/>
      <dgm:spPr/>
      <dgm:t>
        <a:bodyPr/>
        <a:lstStyle/>
        <a:p>
          <a:endParaRPr lang="en-US"/>
        </a:p>
      </dgm:t>
    </dgm:pt>
    <dgm:pt modelId="{2EB27185-7EF7-48F6-B1BE-0685F5185419}" type="sibTrans" cxnId="{5AFDFABA-FBAE-4919-95C8-F6B2E29D93C7}">
      <dgm:prSet/>
      <dgm:spPr/>
      <dgm:t>
        <a:bodyPr/>
        <a:lstStyle/>
        <a:p>
          <a:endParaRPr lang="en-US"/>
        </a:p>
      </dgm:t>
    </dgm:pt>
    <dgm:pt modelId="{D20F1070-5709-40ED-8A96-C2166F5F0ECA}" type="pres">
      <dgm:prSet presAssocID="{13818F22-8BD6-4C45-9249-CA8404ADBCD2}" presName="arrowDiagram" presStyleCnt="0">
        <dgm:presLayoutVars>
          <dgm:chMax val="5"/>
          <dgm:dir/>
          <dgm:resizeHandles val="exact"/>
        </dgm:presLayoutVars>
      </dgm:prSet>
      <dgm:spPr/>
    </dgm:pt>
    <dgm:pt modelId="{B18EAD92-CD5B-481D-B989-9383792D20A1}" type="pres">
      <dgm:prSet presAssocID="{13818F22-8BD6-4C45-9249-CA8404ADBCD2}" presName="arrow" presStyleLbl="bgShp" presStyleIdx="0" presStyleCnt="1" custLinFactNeighborY="-2796"/>
      <dgm:spPr/>
    </dgm:pt>
    <dgm:pt modelId="{28603AF9-CB7D-4A5E-B53C-484CCB41B59D}" type="pres">
      <dgm:prSet presAssocID="{13818F22-8BD6-4C45-9249-CA8404ADBCD2}" presName="arrowDiagram4" presStyleCnt="0"/>
      <dgm:spPr/>
    </dgm:pt>
    <dgm:pt modelId="{EDBA8459-A031-4445-9EA9-79816E27F650}" type="pres">
      <dgm:prSet presAssocID="{620B7D22-2D39-4D64-9EFF-F420A3F930C0}" presName="bullet4a" presStyleLbl="node1" presStyleIdx="0" presStyleCnt="4"/>
      <dgm:spPr/>
    </dgm:pt>
    <dgm:pt modelId="{3A97FE0B-5A7D-43AE-8169-D74A573073E9}" type="pres">
      <dgm:prSet presAssocID="{620B7D22-2D39-4D64-9EFF-F420A3F930C0}" presName="textBox4a" presStyleLbl="revTx" presStyleIdx="0" presStyleCnt="4">
        <dgm:presLayoutVars>
          <dgm:bulletEnabled val="1"/>
        </dgm:presLayoutVars>
      </dgm:prSet>
      <dgm:spPr/>
    </dgm:pt>
    <dgm:pt modelId="{B07DF2EA-9CD2-433A-8455-FFE8B619F1CC}" type="pres">
      <dgm:prSet presAssocID="{6A4EDFED-D165-4EB0-A73D-7F8E9C12863B}" presName="bullet4b" presStyleLbl="node1" presStyleIdx="1" presStyleCnt="4"/>
      <dgm:spPr/>
    </dgm:pt>
    <dgm:pt modelId="{E944AFAB-EEA3-42A0-BAD9-55994774DEB4}" type="pres">
      <dgm:prSet presAssocID="{6A4EDFED-D165-4EB0-A73D-7F8E9C12863B}" presName="textBox4b" presStyleLbl="revTx" presStyleIdx="1" presStyleCnt="4" custScaleX="112806" custLinFactNeighborX="7042" custLinFactNeighborY="-2824">
        <dgm:presLayoutVars>
          <dgm:bulletEnabled val="1"/>
        </dgm:presLayoutVars>
      </dgm:prSet>
      <dgm:spPr/>
    </dgm:pt>
    <dgm:pt modelId="{C5E4CEC7-03B1-465A-9C1B-E6AA06477085}" type="pres">
      <dgm:prSet presAssocID="{E5182266-D8CE-4D69-9713-27A4A0A138D1}" presName="bullet4c" presStyleLbl="node1" presStyleIdx="2" presStyleCnt="4"/>
      <dgm:spPr/>
    </dgm:pt>
    <dgm:pt modelId="{8FD8CB93-701F-4DDF-A013-5E0BFBCB15C4}" type="pres">
      <dgm:prSet presAssocID="{E5182266-D8CE-4D69-9713-27A4A0A138D1}" presName="textBox4c" presStyleLbl="revTx" presStyleIdx="2" presStyleCnt="4">
        <dgm:presLayoutVars>
          <dgm:bulletEnabled val="1"/>
        </dgm:presLayoutVars>
      </dgm:prSet>
      <dgm:spPr/>
    </dgm:pt>
    <dgm:pt modelId="{203F97AB-6DA2-4DC6-92FD-D2668C85DADA}" type="pres">
      <dgm:prSet presAssocID="{4FA3238A-AA37-42B2-BF30-C79CCFA1BAB6}" presName="bullet4d" presStyleLbl="node1" presStyleIdx="3" presStyleCnt="4"/>
      <dgm:spPr/>
    </dgm:pt>
    <dgm:pt modelId="{0463E240-2219-4C31-8C4E-443A2AEF2205}" type="pres">
      <dgm:prSet presAssocID="{4FA3238A-AA37-42B2-BF30-C79CCFA1BAB6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D984A006-B178-40D4-B25B-783F9DAD8330}" type="presOf" srcId="{E5182266-D8CE-4D69-9713-27A4A0A138D1}" destId="{8FD8CB93-701F-4DDF-A013-5E0BFBCB15C4}" srcOrd="0" destOrd="0" presId="urn:microsoft.com/office/officeart/2005/8/layout/arrow2"/>
    <dgm:cxn modelId="{355E4F16-041D-4E01-824B-B643E1192691}" srcId="{13818F22-8BD6-4C45-9249-CA8404ADBCD2}" destId="{4FA3238A-AA37-42B2-BF30-C79CCFA1BAB6}" srcOrd="3" destOrd="0" parTransId="{6708DAF4-5ED5-4087-8BB9-D2655A30FCC5}" sibTransId="{F96C7E86-F7D4-4F88-BBA2-81D16C6D2026}"/>
    <dgm:cxn modelId="{6382C91D-5267-48D4-AE7B-C4B7C7A77D18}" type="presOf" srcId="{620B7D22-2D39-4D64-9EFF-F420A3F930C0}" destId="{3A97FE0B-5A7D-43AE-8169-D74A573073E9}" srcOrd="0" destOrd="0" presId="urn:microsoft.com/office/officeart/2005/8/layout/arrow2"/>
    <dgm:cxn modelId="{AC2F6D1F-52C6-44C8-9E95-4E5D6471FED2}" type="presOf" srcId="{4FA3238A-AA37-42B2-BF30-C79CCFA1BAB6}" destId="{0463E240-2219-4C31-8C4E-443A2AEF2205}" srcOrd="0" destOrd="0" presId="urn:microsoft.com/office/officeart/2005/8/layout/arrow2"/>
    <dgm:cxn modelId="{40350A88-2DFA-496F-811B-DB5EABB5A5D6}" type="presOf" srcId="{6A4EDFED-D165-4EB0-A73D-7F8E9C12863B}" destId="{E944AFAB-EEA3-42A0-BAD9-55994774DEB4}" srcOrd="0" destOrd="0" presId="urn:microsoft.com/office/officeart/2005/8/layout/arrow2"/>
    <dgm:cxn modelId="{936CBBB9-32BB-4A86-87DD-E38F3CACC028}" srcId="{13818F22-8BD6-4C45-9249-CA8404ADBCD2}" destId="{620B7D22-2D39-4D64-9EFF-F420A3F930C0}" srcOrd="0" destOrd="0" parTransId="{DCBA9375-CA03-46A5-A8C9-BCF046C49A78}" sibTransId="{8E357138-A209-4B22-B327-E520111A4B21}"/>
    <dgm:cxn modelId="{2FADC6B9-2521-4593-84B7-637C9B21F140}" srcId="{13818F22-8BD6-4C45-9249-CA8404ADBCD2}" destId="{6A4EDFED-D165-4EB0-A73D-7F8E9C12863B}" srcOrd="1" destOrd="0" parTransId="{8428A181-4E4A-4BC6-B93E-DA227AF205AB}" sibTransId="{4E7C98BE-9E47-4D39-8DFD-65017145AB15}"/>
    <dgm:cxn modelId="{5AFDFABA-FBAE-4919-95C8-F6B2E29D93C7}" srcId="{13818F22-8BD6-4C45-9249-CA8404ADBCD2}" destId="{E5182266-D8CE-4D69-9713-27A4A0A138D1}" srcOrd="2" destOrd="0" parTransId="{85AAB297-B92E-41E9-94D9-E420A58640B1}" sibTransId="{2EB27185-7EF7-48F6-B1BE-0685F5185419}"/>
    <dgm:cxn modelId="{61F61CC9-DEEE-4A52-8D6B-82CC095FD16E}" type="presOf" srcId="{13818F22-8BD6-4C45-9249-CA8404ADBCD2}" destId="{D20F1070-5709-40ED-8A96-C2166F5F0ECA}" srcOrd="0" destOrd="0" presId="urn:microsoft.com/office/officeart/2005/8/layout/arrow2"/>
    <dgm:cxn modelId="{977FA23B-A544-4947-ACF5-BB9F620782D2}" type="presParOf" srcId="{D20F1070-5709-40ED-8A96-C2166F5F0ECA}" destId="{B18EAD92-CD5B-481D-B989-9383792D20A1}" srcOrd="0" destOrd="0" presId="urn:microsoft.com/office/officeart/2005/8/layout/arrow2"/>
    <dgm:cxn modelId="{178E1C38-E841-47B4-BE37-54B351B1B032}" type="presParOf" srcId="{D20F1070-5709-40ED-8A96-C2166F5F0ECA}" destId="{28603AF9-CB7D-4A5E-B53C-484CCB41B59D}" srcOrd="1" destOrd="0" presId="urn:microsoft.com/office/officeart/2005/8/layout/arrow2"/>
    <dgm:cxn modelId="{B540A557-09F4-4811-8008-148A3943E1EE}" type="presParOf" srcId="{28603AF9-CB7D-4A5E-B53C-484CCB41B59D}" destId="{EDBA8459-A031-4445-9EA9-79816E27F650}" srcOrd="0" destOrd="0" presId="urn:microsoft.com/office/officeart/2005/8/layout/arrow2"/>
    <dgm:cxn modelId="{AF42DDD3-B18C-4684-ACD7-86FEC19DCB8B}" type="presParOf" srcId="{28603AF9-CB7D-4A5E-B53C-484CCB41B59D}" destId="{3A97FE0B-5A7D-43AE-8169-D74A573073E9}" srcOrd="1" destOrd="0" presId="urn:microsoft.com/office/officeart/2005/8/layout/arrow2"/>
    <dgm:cxn modelId="{35BBC1C6-627C-4CC4-8605-B3F5466B307E}" type="presParOf" srcId="{28603AF9-CB7D-4A5E-B53C-484CCB41B59D}" destId="{B07DF2EA-9CD2-433A-8455-FFE8B619F1CC}" srcOrd="2" destOrd="0" presId="urn:microsoft.com/office/officeart/2005/8/layout/arrow2"/>
    <dgm:cxn modelId="{D9EC83B2-6652-4468-A394-02666D99C1B2}" type="presParOf" srcId="{28603AF9-CB7D-4A5E-B53C-484CCB41B59D}" destId="{E944AFAB-EEA3-42A0-BAD9-55994774DEB4}" srcOrd="3" destOrd="0" presId="urn:microsoft.com/office/officeart/2005/8/layout/arrow2"/>
    <dgm:cxn modelId="{B6943BAA-2247-4E12-A683-8C376ACA3477}" type="presParOf" srcId="{28603AF9-CB7D-4A5E-B53C-484CCB41B59D}" destId="{C5E4CEC7-03B1-465A-9C1B-E6AA06477085}" srcOrd="4" destOrd="0" presId="urn:microsoft.com/office/officeart/2005/8/layout/arrow2"/>
    <dgm:cxn modelId="{57910E9A-9369-4AC5-B638-F4B484393899}" type="presParOf" srcId="{28603AF9-CB7D-4A5E-B53C-484CCB41B59D}" destId="{8FD8CB93-701F-4DDF-A013-5E0BFBCB15C4}" srcOrd="5" destOrd="0" presId="urn:microsoft.com/office/officeart/2005/8/layout/arrow2"/>
    <dgm:cxn modelId="{24867FE7-9A25-4690-A927-BEF13274F5BA}" type="presParOf" srcId="{28603AF9-CB7D-4A5E-B53C-484CCB41B59D}" destId="{203F97AB-6DA2-4DC6-92FD-D2668C85DADA}" srcOrd="6" destOrd="0" presId="urn:microsoft.com/office/officeart/2005/8/layout/arrow2"/>
    <dgm:cxn modelId="{4130624C-4512-4D48-8D14-6AADD141A406}" type="presParOf" srcId="{28603AF9-CB7D-4A5E-B53C-484CCB41B59D}" destId="{0463E240-2219-4C31-8C4E-443A2AEF220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EAD92-CD5B-481D-B989-9383792D20A1}">
      <dsp:nvSpPr>
        <dsp:cNvPr id="0" name=""/>
        <dsp:cNvSpPr/>
      </dsp:nvSpPr>
      <dsp:spPr>
        <a:xfrm>
          <a:off x="0" y="0"/>
          <a:ext cx="8097661" cy="506103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BA8459-A031-4445-9EA9-79816E27F650}">
      <dsp:nvSpPr>
        <dsp:cNvPr id="0" name=""/>
        <dsp:cNvSpPr/>
      </dsp:nvSpPr>
      <dsp:spPr>
        <a:xfrm>
          <a:off x="797619" y="3773392"/>
          <a:ext cx="186246" cy="1862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7FE0B-5A7D-43AE-8169-D74A573073E9}">
      <dsp:nvSpPr>
        <dsp:cNvPr id="0" name=""/>
        <dsp:cNvSpPr/>
      </dsp:nvSpPr>
      <dsp:spPr>
        <a:xfrm>
          <a:off x="890742" y="3866515"/>
          <a:ext cx="1384700" cy="1204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688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2013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CVM begins sequencing NARMS </a:t>
          </a:r>
          <a:r>
            <a:rPr lang="en-US" sz="1600" i="1" kern="1200" dirty="0"/>
            <a:t>Salmonella</a:t>
          </a:r>
          <a:r>
            <a:rPr lang="en-US" sz="1600" kern="1200" dirty="0"/>
            <a:t> isolates</a:t>
          </a:r>
        </a:p>
      </dsp:txBody>
      <dsp:txXfrm>
        <a:off x="890742" y="3866515"/>
        <a:ext cx="1384700" cy="1204527"/>
      </dsp:txXfrm>
    </dsp:sp>
    <dsp:sp modelId="{B07DF2EA-9CD2-433A-8455-FFE8B619F1CC}">
      <dsp:nvSpPr>
        <dsp:cNvPr id="0" name=""/>
        <dsp:cNvSpPr/>
      </dsp:nvSpPr>
      <dsp:spPr>
        <a:xfrm>
          <a:off x="2113489" y="2596194"/>
          <a:ext cx="323906" cy="3239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4AFAB-EEA3-42A0-BAD9-55994774DEB4}">
      <dsp:nvSpPr>
        <dsp:cNvPr id="0" name=""/>
        <dsp:cNvSpPr/>
      </dsp:nvSpPr>
      <dsp:spPr>
        <a:xfrm>
          <a:off x="2286308" y="2692832"/>
          <a:ext cx="1918275" cy="231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631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2014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CVM teams with </a:t>
          </a:r>
          <a:r>
            <a:rPr lang="en-US" sz="1600" kern="1200" dirty="0" err="1"/>
            <a:t>GenomeTrakr</a:t>
          </a:r>
          <a:r>
            <a:rPr lang="en-US" sz="1600" kern="1200" dirty="0"/>
            <a:t> labs to sequence historical NARMS retail </a:t>
          </a:r>
          <a:r>
            <a:rPr lang="en-US" sz="1600" i="1" kern="1200" dirty="0"/>
            <a:t>Salmonella</a:t>
          </a:r>
          <a:r>
            <a:rPr lang="en-US" sz="1600" kern="1200" dirty="0"/>
            <a:t> and </a:t>
          </a:r>
          <a:r>
            <a:rPr lang="en-US" sz="1600" i="1" kern="1200" dirty="0"/>
            <a:t>Campylobacter</a:t>
          </a:r>
          <a:r>
            <a:rPr lang="en-US" sz="1600" kern="1200" dirty="0"/>
            <a:t> isolates.  USDA begins sequencing NARMS </a:t>
          </a:r>
          <a:r>
            <a:rPr lang="en-US" sz="1600" i="1" kern="1200" dirty="0"/>
            <a:t>Salmonella</a:t>
          </a:r>
          <a:r>
            <a:rPr lang="en-US" sz="1600" kern="1200" dirty="0"/>
            <a:t> and </a:t>
          </a:r>
          <a:r>
            <a:rPr lang="en-US" sz="1600" i="1" kern="1200" dirty="0"/>
            <a:t>Campylobacter</a:t>
          </a:r>
          <a:r>
            <a:rPr lang="en-US" sz="1600" kern="1200" dirty="0"/>
            <a:t> isolates</a:t>
          </a:r>
        </a:p>
      </dsp:txBody>
      <dsp:txXfrm>
        <a:off x="2286308" y="2692832"/>
        <a:ext cx="1918275" cy="2312894"/>
      </dsp:txXfrm>
    </dsp:sp>
    <dsp:sp modelId="{C5E4CEC7-03B1-465A-9C1B-E6AA06477085}">
      <dsp:nvSpPr>
        <dsp:cNvPr id="0" name=""/>
        <dsp:cNvSpPr/>
      </dsp:nvSpPr>
      <dsp:spPr>
        <a:xfrm>
          <a:off x="3793754" y="1728732"/>
          <a:ext cx="429176" cy="4291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8CB93-701F-4DDF-A013-5E0BFBCB15C4}">
      <dsp:nvSpPr>
        <dsp:cNvPr id="0" name=""/>
        <dsp:cNvSpPr/>
      </dsp:nvSpPr>
      <dsp:spPr>
        <a:xfrm>
          <a:off x="4008342" y="1943321"/>
          <a:ext cx="1700508" cy="31277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11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2015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CDC begins sequencing all NARMS </a:t>
          </a:r>
          <a:r>
            <a:rPr lang="en-US" sz="1600" i="1" kern="1200" dirty="0"/>
            <a:t>Salmonella</a:t>
          </a:r>
          <a:r>
            <a:rPr lang="en-US" sz="1600" kern="1200" dirty="0"/>
            <a:t> isolates from humans</a:t>
          </a:r>
        </a:p>
      </dsp:txBody>
      <dsp:txXfrm>
        <a:off x="4008342" y="1943321"/>
        <a:ext cx="1700508" cy="3127721"/>
      </dsp:txXfrm>
    </dsp:sp>
    <dsp:sp modelId="{203F97AB-6DA2-4DC6-92FD-D2668C85DADA}">
      <dsp:nvSpPr>
        <dsp:cNvPr id="0" name=""/>
        <dsp:cNvSpPr/>
      </dsp:nvSpPr>
      <dsp:spPr>
        <a:xfrm>
          <a:off x="5623825" y="1154811"/>
          <a:ext cx="574933" cy="5749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3E240-2219-4C31-8C4E-443A2AEF2205}">
      <dsp:nvSpPr>
        <dsp:cNvPr id="0" name=""/>
        <dsp:cNvSpPr/>
      </dsp:nvSpPr>
      <dsp:spPr>
        <a:xfrm>
          <a:off x="5911292" y="1442278"/>
          <a:ext cx="1700508" cy="3628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646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2019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GenomeTrkr</a:t>
          </a:r>
          <a:r>
            <a:rPr lang="en-US" sz="1600" kern="1200" dirty="0"/>
            <a:t> and </a:t>
          </a:r>
          <a:r>
            <a:rPr lang="en-US" sz="1600" kern="1200" dirty="0" err="1"/>
            <a:t>PulseNet</a:t>
          </a:r>
          <a:r>
            <a:rPr lang="en-US" sz="1600" kern="1200" dirty="0"/>
            <a:t> labs that are part of the NARMS retail network submit </a:t>
          </a:r>
          <a:r>
            <a:rPr lang="en-US" sz="1600" i="1" kern="1200" dirty="0"/>
            <a:t>Salmonella</a:t>
          </a:r>
          <a:r>
            <a:rPr lang="en-US" sz="1600" kern="1200" dirty="0"/>
            <a:t>, </a:t>
          </a:r>
          <a:r>
            <a:rPr lang="en-US" sz="1600" i="1" kern="1200" dirty="0"/>
            <a:t>Campylobacter</a:t>
          </a:r>
          <a:r>
            <a:rPr lang="en-US" sz="1600" kern="1200" dirty="0"/>
            <a:t>, and </a:t>
          </a:r>
          <a:r>
            <a:rPr lang="en-US" sz="1600" i="1" kern="1200" dirty="0"/>
            <a:t>E.coli</a:t>
          </a:r>
          <a:r>
            <a:rPr lang="en-US" sz="1600" kern="1200" dirty="0"/>
            <a:t> genomes to NCBI in near real time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5911292" y="1442278"/>
        <a:ext cx="1700508" cy="3628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61C7F1A-70DB-426B-B15D-541EC71BA887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02CD8E-575C-4404-8B25-693DB6B4E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18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8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30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9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35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43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05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5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1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14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93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5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1B016-65C1-467E-91B5-B689F3E14C2C}" type="slidenum">
              <a:rPr lang="en-US"/>
              <a:pPr/>
              <a:t>2</a:t>
            </a:fld>
            <a:endParaRPr lang="en-US"/>
          </a:p>
        </p:txBody>
      </p:sp>
      <p:sp>
        <p:nvSpPr>
          <p:cNvPr id="1171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2375" y="708025"/>
            <a:ext cx="4727575" cy="3546475"/>
          </a:xfrm>
          <a:ln/>
        </p:spPr>
      </p:sp>
      <p:sp>
        <p:nvSpPr>
          <p:cNvPr id="1171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5818" y="4488420"/>
            <a:ext cx="5254554" cy="4254394"/>
          </a:xfrm>
        </p:spPr>
        <p:txBody>
          <a:bodyPr>
            <a:normAutofit/>
          </a:bodyPr>
          <a:lstStyle/>
          <a:p>
            <a:pPr marL="232930" indent="-232930"/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63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05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these things were done, then in RT we could do the following: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097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566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19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first began to use WGS routinely in 2013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12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70488F4B-C8AB-4DED-82A3-6F6C06D43A36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7866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70488F4B-C8AB-4DED-82A3-6F6C06D43A36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5581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70488F4B-C8AB-4DED-82A3-6F6C06D43A36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275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87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34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2CD8E-575C-4404-8B25-693DB6B4EB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6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135637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3585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56567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38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990600"/>
            <a:ext cx="7924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0343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10343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441825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441825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74A7F80-FD67-4C27-A296-5A49EDB9BD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5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9/16/2019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024931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045953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7706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5577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8944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5456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4296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3499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2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gif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gif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2AB12-C08D-4ED6-9AE7-F75550478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30032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Standardizing Metadata: </a:t>
            </a:r>
            <a:r>
              <a:rPr lang="en-US" dirty="0" err="1"/>
              <a:t>Resistome</a:t>
            </a:r>
            <a:r>
              <a:rPr lang="en-US" dirty="0"/>
              <a:t> Tracker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0D34B9-6B9F-4D6D-87E0-9FBBD6288F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185807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/>
              <a:t>Heather Tate, PhD MS</a:t>
            </a:r>
          </a:p>
          <a:p>
            <a:r>
              <a:rPr lang="en-US" sz="1600" dirty="0"/>
              <a:t>U.S. National Antimicrobial Resistance Monitoring System (NARMS)</a:t>
            </a:r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3492B-2B74-4615-A34A-FF74949D2147}"/>
              </a:ext>
            </a:extLst>
          </p:cNvPr>
          <p:cNvSpPr txBox="1"/>
          <p:nvPr/>
        </p:nvSpPr>
        <p:spPr>
          <a:xfrm>
            <a:off x="1670725" y="4938516"/>
            <a:ext cx="5802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prstClr val="black"/>
                </a:solidFill>
                <a:latin typeface="Calibri"/>
              </a:rPr>
              <a:t>GenomeTrakr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 Meeting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September 17, 2019</a:t>
            </a:r>
          </a:p>
        </p:txBody>
      </p:sp>
    </p:spTree>
    <p:extLst>
      <p:ext uri="{BB962C8B-B14F-4D97-AF65-F5344CB8AC3E}">
        <p14:creationId xmlns:p14="http://schemas.microsoft.com/office/powerpoint/2010/main" val="1232126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08217B-BAAC-43B3-BA34-52012DB8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9" y="524057"/>
            <a:ext cx="8509103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Track Resistance Genes Across Space and Time by Source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CA4D67-34FF-4A91-AC3C-7578795DB039}"/>
              </a:ext>
            </a:extLst>
          </p:cNvPr>
          <p:cNvCxnSpPr/>
          <p:nvPr/>
        </p:nvCxnSpPr>
        <p:spPr>
          <a:xfrm>
            <a:off x="2327564" y="3297382"/>
            <a:ext cx="4691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2193AC7-02F9-4977-8B87-154607ED2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3" b="37789"/>
          <a:stretch/>
        </p:blipFill>
        <p:spPr>
          <a:xfrm>
            <a:off x="588026" y="1659118"/>
            <a:ext cx="7967947" cy="4986782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41521DCD-FB70-4C60-B6A2-9F8B361702C7}"/>
              </a:ext>
            </a:extLst>
          </p:cNvPr>
          <p:cNvSpPr/>
          <p:nvPr/>
        </p:nvSpPr>
        <p:spPr>
          <a:xfrm>
            <a:off x="4524668" y="5508548"/>
            <a:ext cx="2045814" cy="6377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categories</a:t>
            </a:r>
          </a:p>
        </p:txBody>
      </p:sp>
    </p:spTree>
    <p:extLst>
      <p:ext uri="{BB962C8B-B14F-4D97-AF65-F5344CB8AC3E}">
        <p14:creationId xmlns:p14="http://schemas.microsoft.com/office/powerpoint/2010/main" val="1293386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83ED4-369E-4E9B-85D7-9A03F1413C9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sz="3200" dirty="0"/>
              <a:t>Desire #1: Have standardized source categories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0CB219-7E88-4664-9A19-40EED20C91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95217" y="1236990"/>
            <a:ext cx="5553566" cy="3867119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9C7B223-6B85-4BD6-829C-648536C2FC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1" y="3259314"/>
            <a:ext cx="4853040" cy="3255948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E580CC-8509-474B-8142-FD96034CE7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21" y="3199660"/>
            <a:ext cx="3886200" cy="3450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5803AB-34C0-4409-BF57-821BCCA77993}"/>
              </a:ext>
            </a:extLst>
          </p:cNvPr>
          <p:cNvSpPr txBox="1"/>
          <p:nvPr/>
        </p:nvSpPr>
        <p:spPr>
          <a:xfrm>
            <a:off x="3739909" y="1430717"/>
            <a:ext cx="3458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IFSAC: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Interagency Food Safety Analytics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298255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B8658-F8BC-4E41-B124-3653F63B9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Desire #2 : Automated categorization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71FACD-D407-4529-A97F-3CA0233C00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4D42F4A-6BE7-4227-9778-26AD427EA8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Code won’t categorize misspelled words: ‘</a:t>
            </a:r>
            <a:r>
              <a:rPr lang="en-US" dirty="0" err="1"/>
              <a:t>chiken</a:t>
            </a:r>
            <a:r>
              <a:rPr lang="en-US" dirty="0"/>
              <a:t>’ or ‘</a:t>
            </a:r>
            <a:r>
              <a:rPr lang="en-US" dirty="0" err="1"/>
              <a:t>envrio</a:t>
            </a:r>
            <a:r>
              <a:rPr lang="en-US" dirty="0"/>
              <a:t>’</a:t>
            </a:r>
          </a:p>
          <a:p>
            <a:r>
              <a:rPr lang="en-US" dirty="0"/>
              <a:t>Also difficult to categorize sources with few representative </a:t>
            </a:r>
            <a:r>
              <a:rPr lang="en-US" dirty="0" err="1"/>
              <a:t>biosamples</a:t>
            </a:r>
            <a:endParaRPr lang="en-US" dirty="0"/>
          </a:p>
          <a:p>
            <a:r>
              <a:rPr lang="en-US" dirty="0"/>
              <a:t>Automated categorization requires a food and animal ontology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919F3C-2E01-4298-B812-488F766AF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" y="1690072"/>
            <a:ext cx="4461510" cy="434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74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C1CA94-214C-485F-9B75-BEC404B14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39" y="1319917"/>
            <a:ext cx="8081717" cy="494100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Collaborative effort with </a:t>
            </a:r>
            <a:r>
              <a:rPr lang="en-US" dirty="0" err="1"/>
              <a:t>GenomeTrakr</a:t>
            </a:r>
            <a:r>
              <a:rPr lang="en-US" dirty="0"/>
              <a:t> and </a:t>
            </a:r>
            <a:r>
              <a:rPr lang="en-US" dirty="0" err="1"/>
              <a:t>GenEpiO</a:t>
            </a:r>
            <a:r>
              <a:rPr lang="en-US" dirty="0"/>
              <a:t>/</a:t>
            </a:r>
            <a:r>
              <a:rPr lang="en-US" dirty="0" err="1"/>
              <a:t>FoodOn</a:t>
            </a:r>
            <a:endParaRPr lang="en-US" dirty="0"/>
          </a:p>
          <a:p>
            <a:r>
              <a:rPr lang="en-US" dirty="0"/>
              <a:t>IFSAC Food categories </a:t>
            </a:r>
            <a:r>
              <a:rPr lang="en-US" dirty="0">
                <a:solidFill>
                  <a:srgbClr val="00B050"/>
                </a:solidFill>
              </a:rPr>
              <a:t>plus</a:t>
            </a:r>
            <a:r>
              <a:rPr lang="en-US" dirty="0"/>
              <a:t> animal food and other non-food sources: (e.g.- </a:t>
            </a:r>
            <a:r>
              <a:rPr lang="en-US" dirty="0" err="1"/>
              <a:t>Canis</a:t>
            </a:r>
            <a:r>
              <a:rPr lang="en-US" dirty="0"/>
              <a:t> lupus feces, red-winged blackbird, bovine necropsy, bathroom counter, dog crate, Suwanee river water)</a:t>
            </a:r>
          </a:p>
          <a:p>
            <a:r>
              <a:rPr lang="en-US" dirty="0"/>
              <a:t>NARMS wants to be sure that new IFSAC+ categories make the most sense in terms of AMR transfer and routes of exposure (foodborne, waterborne, direct-contact, indirect-contamination)</a:t>
            </a:r>
          </a:p>
          <a:p>
            <a:r>
              <a:rPr lang="en-US" dirty="0"/>
              <a:t>We also want the option to compare across other group structures: Clinical (animal), Food, Environment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364C8-036C-44FD-8665-D75A1F8EF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48" y="252403"/>
            <a:ext cx="8509103" cy="926020"/>
          </a:xfrm>
        </p:spPr>
        <p:txBody>
          <a:bodyPr/>
          <a:lstStyle/>
          <a:p>
            <a:r>
              <a:rPr lang="en-US" dirty="0"/>
              <a:t>IFSAC+</a:t>
            </a:r>
          </a:p>
        </p:txBody>
      </p:sp>
    </p:spTree>
    <p:extLst>
      <p:ext uri="{BB962C8B-B14F-4D97-AF65-F5344CB8AC3E}">
        <p14:creationId xmlns:p14="http://schemas.microsoft.com/office/powerpoint/2010/main" val="3705234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177DE-888A-4996-8454-9CFCB8BDA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84" y="-113211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Drafting IFSAC+ Categories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F865F-2846-4550-9EF6-B7866C004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591" y="1800891"/>
            <a:ext cx="8778240" cy="563009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Human Food</a:t>
            </a:r>
          </a:p>
          <a:p>
            <a:r>
              <a:rPr lang="en-US" dirty="0">
                <a:solidFill>
                  <a:srgbClr val="FF0000"/>
                </a:solidFill>
              </a:rPr>
              <a:t>Animals</a:t>
            </a:r>
          </a:p>
          <a:p>
            <a:r>
              <a:rPr lang="en-US" dirty="0">
                <a:solidFill>
                  <a:srgbClr val="FF0000"/>
                </a:solidFill>
              </a:rPr>
              <a:t>Environmental</a:t>
            </a:r>
          </a:p>
          <a:p>
            <a:r>
              <a:rPr lang="en-US" dirty="0">
                <a:solidFill>
                  <a:srgbClr val="FF0000"/>
                </a:solidFill>
              </a:rPr>
              <a:t>Animal Feed</a:t>
            </a:r>
          </a:p>
        </p:txBody>
      </p:sp>
    </p:spTree>
    <p:extLst>
      <p:ext uri="{BB962C8B-B14F-4D97-AF65-F5344CB8AC3E}">
        <p14:creationId xmlns:p14="http://schemas.microsoft.com/office/powerpoint/2010/main" val="267459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le 1">
            <a:extLst>
              <a:ext uri="{FF2B5EF4-FFF2-40B4-BE49-F238E27FC236}">
                <a16:creationId xmlns:a16="http://schemas.microsoft.com/office/drawing/2014/main" id="{19F86FA4-AA77-4697-B2D9-8F0F1CD0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84" y="-113211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Drafting IFSAC+ Categories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0085181B-AEFE-47B0-B3C6-E14C4F6174F4}"/>
              </a:ext>
            </a:extLst>
          </p:cNvPr>
          <p:cNvGrpSpPr/>
          <p:nvPr/>
        </p:nvGrpSpPr>
        <p:grpSpPr>
          <a:xfrm>
            <a:off x="259171" y="1312058"/>
            <a:ext cx="8521908" cy="5015658"/>
            <a:chOff x="311046" y="1280160"/>
            <a:chExt cx="8521908" cy="5015658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9D21BB-56EA-4CB4-B07F-6C84F61D3470}"/>
                </a:ext>
              </a:extLst>
            </p:cNvPr>
            <p:cNvSpPr/>
            <p:nvPr/>
          </p:nvSpPr>
          <p:spPr>
            <a:xfrm>
              <a:off x="7318543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5: Animal Name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5CE9ADF-86DC-4610-985D-FDA96EBCD9D9}"/>
                </a:ext>
              </a:extLst>
            </p:cNvPr>
            <p:cNvSpPr/>
            <p:nvPr/>
          </p:nvSpPr>
          <p:spPr>
            <a:xfrm>
              <a:off x="5566668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42672" tIns="42672" rIns="42672" bIns="347869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solidFill>
                    <a:schemeClr val="tx1"/>
                  </a:solidFill>
                </a:rPr>
                <a:t>Level 4: Animal category 4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63C4542-D76C-41AE-83C7-A3675CD726EC}"/>
                </a:ext>
              </a:extLst>
            </p:cNvPr>
            <p:cNvSpPr/>
            <p:nvPr/>
          </p:nvSpPr>
          <p:spPr>
            <a:xfrm>
              <a:off x="3821195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3: Animal category3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0BA7D-8694-4C04-8950-21482A7AAA23}"/>
                </a:ext>
              </a:extLst>
            </p:cNvPr>
            <p:cNvSpPr/>
            <p:nvPr/>
          </p:nvSpPr>
          <p:spPr>
            <a:xfrm>
              <a:off x="2062921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2: Animal Class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D30CD86-9F75-4B08-AE38-7B2C5D86F04B}"/>
                </a:ext>
              </a:extLst>
            </p:cNvPr>
            <p:cNvSpPr/>
            <p:nvPr/>
          </p:nvSpPr>
          <p:spPr>
            <a:xfrm>
              <a:off x="311046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1: IFSAC+ Category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0B85E5-0F02-45E4-B8F1-B1C2B44C7EDD}"/>
                </a:ext>
              </a:extLst>
            </p:cNvPr>
            <p:cNvSpPr/>
            <p:nvPr/>
          </p:nvSpPr>
          <p:spPr>
            <a:xfrm>
              <a:off x="436181" y="458537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Animals*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0ADF7B3-EB69-4EDC-B832-765FCDE1F3C0}"/>
                </a:ext>
              </a:extLst>
            </p:cNvPr>
            <p:cNvSpPr/>
            <p:nvPr/>
          </p:nvSpPr>
          <p:spPr>
            <a:xfrm rot="16642466">
              <a:off x="1345820" y="4078018"/>
              <a:ext cx="116582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4645" tIns="-25167" rIns="554646" bIns="-25167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CE7C7E-F176-4532-8004-B381A353C190}"/>
                </a:ext>
              </a:extLst>
            </p:cNvPr>
            <p:cNvSpPr/>
            <p:nvPr/>
          </p:nvSpPr>
          <p:spPr>
            <a:xfrm>
              <a:off x="2188056" y="306665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Mammals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13F267-FF69-4299-9202-92D594A8CBB2}"/>
                </a:ext>
              </a:extLst>
            </p:cNvPr>
            <p:cNvSpPr/>
            <p:nvPr/>
          </p:nvSpPr>
          <p:spPr>
            <a:xfrm rot="17945813">
              <a:off x="3526749" y="3002951"/>
              <a:ext cx="307712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55743" tIns="-4172" rIns="155743" bIns="-4174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EFC35A-C6B5-481D-A160-D5BA75BBAACB}"/>
                </a:ext>
              </a:extLst>
            </p:cNvPr>
            <p:cNvSpPr/>
            <p:nvPr/>
          </p:nvSpPr>
          <p:spPr>
            <a:xfrm>
              <a:off x="3939928" y="276524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Terrestrial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BDBE533-B560-4E44-9398-4093DDD683DF}"/>
                </a:ext>
              </a:extLst>
            </p:cNvPr>
            <p:cNvSpPr/>
            <p:nvPr/>
          </p:nvSpPr>
          <p:spPr>
            <a:xfrm rot="18289469">
              <a:off x="5301464" y="2728421"/>
              <a:ext cx="262031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3830EB-051B-4477-BCF3-696F8A9FE225}"/>
                </a:ext>
              </a:extLst>
            </p:cNvPr>
            <p:cNvSpPr/>
            <p:nvPr/>
          </p:nvSpPr>
          <p:spPr>
            <a:xfrm>
              <a:off x="5691803" y="2524107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Livestock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64166A5-C247-4C12-AAA2-171178C21F75}"/>
                </a:ext>
              </a:extLst>
            </p:cNvPr>
            <p:cNvSpPr/>
            <p:nvPr/>
          </p:nvSpPr>
          <p:spPr>
            <a:xfrm>
              <a:off x="7443674" y="251087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Cow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15F35D-168C-4154-9326-D9C7E58A1F22}"/>
                </a:ext>
              </a:extLst>
            </p:cNvPr>
            <p:cNvSpPr/>
            <p:nvPr/>
          </p:nvSpPr>
          <p:spPr>
            <a:xfrm>
              <a:off x="7443674" y="2768794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Pig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ED2F50-358E-4C9A-9C26-F6B3468D1899}"/>
                </a:ext>
              </a:extLst>
            </p:cNvPr>
            <p:cNvSpPr/>
            <p:nvPr/>
          </p:nvSpPr>
          <p:spPr>
            <a:xfrm>
              <a:off x="5191267" y="2805571"/>
              <a:ext cx="500535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0" tIns="-305" rIns="82261" bIns="-30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C1FBBA-E21F-4CAE-9CA0-EF3FD16CC54C}"/>
                </a:ext>
              </a:extLst>
            </p:cNvPr>
            <p:cNvSpPr/>
            <p:nvPr/>
          </p:nvSpPr>
          <p:spPr>
            <a:xfrm>
              <a:off x="5691803" y="2773191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17A572-8D7B-4AAF-9B5C-6E8F5FBE7CA9}"/>
                </a:ext>
              </a:extLst>
            </p:cNvPr>
            <p:cNvSpPr/>
            <p:nvPr/>
          </p:nvSpPr>
          <p:spPr>
            <a:xfrm rot="3310531">
              <a:off x="5310219" y="2964671"/>
              <a:ext cx="262031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C10DD68-9923-4057-A697-FA42E4E8CD7A}"/>
                </a:ext>
              </a:extLst>
            </p:cNvPr>
            <p:cNvSpPr/>
            <p:nvPr/>
          </p:nvSpPr>
          <p:spPr>
            <a:xfrm>
              <a:off x="5691803" y="300637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Wildlife/Zoo</a:t>
              </a: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B4889D0-867A-4AB0-B08F-C8A6CA32422F}"/>
                </a:ext>
              </a:extLst>
            </p:cNvPr>
            <p:cNvSpPr/>
            <p:nvPr/>
          </p:nvSpPr>
          <p:spPr>
            <a:xfrm rot="3654187">
              <a:off x="3526750" y="3282986"/>
              <a:ext cx="307712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55744" tIns="-4173" rIns="155742" bIns="-4173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6B93D4F-5A52-4745-9F84-94D71D24D8C9}"/>
                </a:ext>
              </a:extLst>
            </p:cNvPr>
            <p:cNvSpPr/>
            <p:nvPr/>
          </p:nvSpPr>
          <p:spPr>
            <a:xfrm>
              <a:off x="3939928" y="3368071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Aquatic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6144F06-7B02-4873-9CE2-8483840F3080}"/>
                </a:ext>
              </a:extLst>
            </p:cNvPr>
            <p:cNvSpPr/>
            <p:nvPr/>
          </p:nvSpPr>
          <p:spPr>
            <a:xfrm>
              <a:off x="5691803" y="324750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4E32CA-463C-473D-8A3B-9221A833E317}"/>
                </a:ext>
              </a:extLst>
            </p:cNvPr>
            <p:cNvSpPr/>
            <p:nvPr/>
          </p:nvSpPr>
          <p:spPr>
            <a:xfrm>
              <a:off x="5691803" y="3488638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 /Zoo</a:t>
              </a: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A03B933-26C9-4900-982E-E08371E563FE}"/>
                </a:ext>
              </a:extLst>
            </p:cNvPr>
            <p:cNvSpPr/>
            <p:nvPr/>
          </p:nvSpPr>
          <p:spPr>
            <a:xfrm rot="17287600">
              <a:off x="1688249" y="4427560"/>
              <a:ext cx="48096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281" tIns="-8411" rIns="236281" bIns="-8412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C3F7AFA-3CFC-4CC5-9B8F-0F03444242FA}"/>
                </a:ext>
              </a:extLst>
            </p:cNvPr>
            <p:cNvSpPr/>
            <p:nvPr/>
          </p:nvSpPr>
          <p:spPr>
            <a:xfrm>
              <a:off x="2188056" y="407296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Avian</a:t>
              </a: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F434875-2F2E-4BE8-927A-F7F36ACDE4A8}"/>
                </a:ext>
              </a:extLst>
            </p:cNvPr>
            <p:cNvSpPr/>
            <p:nvPr/>
          </p:nvSpPr>
          <p:spPr>
            <a:xfrm flipV="1">
              <a:off x="3470743" y="4091126"/>
              <a:ext cx="1877007" cy="74144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4" rIns="82260" bIns="-306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2B6924-9563-4BFD-8DAF-F32428B98728}"/>
                </a:ext>
              </a:extLst>
            </p:cNvPr>
            <p:cNvSpPr/>
            <p:nvPr/>
          </p:nvSpPr>
          <p:spPr>
            <a:xfrm>
              <a:off x="5691803" y="3952399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EB52C7D-1512-49DF-A951-564603F8DF62}"/>
                </a:ext>
              </a:extLst>
            </p:cNvPr>
            <p:cNvSpPr/>
            <p:nvPr/>
          </p:nvSpPr>
          <p:spPr>
            <a:xfrm>
              <a:off x="5691803" y="419353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Wildlife/Zoo</a:t>
              </a: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E874309-63D1-4229-889A-4B8C234728A5}"/>
                </a:ext>
              </a:extLst>
            </p:cNvPr>
            <p:cNvSpPr/>
            <p:nvPr/>
          </p:nvSpPr>
          <p:spPr>
            <a:xfrm rot="20988802">
              <a:off x="1680148" y="4610932"/>
              <a:ext cx="508550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374" tIns="-363" rIns="83374" bIns="-36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64977D6-1DC6-4D22-B61E-506227F1C5B0}"/>
                </a:ext>
              </a:extLst>
            </p:cNvPr>
            <p:cNvSpPr/>
            <p:nvPr/>
          </p:nvSpPr>
          <p:spPr>
            <a:xfrm>
              <a:off x="2188056" y="455523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Fish</a:t>
              </a: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329AD9A-C4F7-46D0-A9B4-17AFFC89CE12}"/>
                </a:ext>
              </a:extLst>
            </p:cNvPr>
            <p:cNvSpPr/>
            <p:nvPr/>
          </p:nvSpPr>
          <p:spPr>
            <a:xfrm flipV="1">
              <a:off x="3439392" y="4587872"/>
              <a:ext cx="1877007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5" rIns="82260" bIns="-30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3286A6-2C42-4B43-9E1E-A2ABD62E9956}"/>
                </a:ext>
              </a:extLst>
            </p:cNvPr>
            <p:cNvSpPr/>
            <p:nvPr/>
          </p:nvSpPr>
          <p:spPr>
            <a:xfrm>
              <a:off x="5691803" y="443466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8B519E6-B90D-492B-9E61-756B2FC460D4}"/>
                </a:ext>
              </a:extLst>
            </p:cNvPr>
            <p:cNvSpPr/>
            <p:nvPr/>
          </p:nvSpPr>
          <p:spPr>
            <a:xfrm>
              <a:off x="5691803" y="4675797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Wildlife/Zoo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5476D1A-DE5D-4E77-948B-234CEE48721E}"/>
                </a:ext>
              </a:extLst>
            </p:cNvPr>
            <p:cNvSpPr/>
            <p:nvPr/>
          </p:nvSpPr>
          <p:spPr>
            <a:xfrm rot="4178665">
              <a:off x="1731747" y="4906574"/>
              <a:ext cx="43018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2675" tIns="-7170" rIns="212675" bIns="-7169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3EDF72-23F7-4F9C-B617-8B307FE3FF1A}"/>
                </a:ext>
              </a:extLst>
            </p:cNvPr>
            <p:cNvSpPr/>
            <p:nvPr/>
          </p:nvSpPr>
          <p:spPr>
            <a:xfrm>
              <a:off x="2188056" y="5037496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Reptile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BE2577C-ACB4-4173-A914-AFB11B80EA4B}"/>
                </a:ext>
              </a:extLst>
            </p:cNvPr>
            <p:cNvSpPr/>
            <p:nvPr/>
          </p:nvSpPr>
          <p:spPr>
            <a:xfrm flipV="1">
              <a:off x="3439392" y="5037248"/>
              <a:ext cx="1907864" cy="78610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5" rIns="82260" bIns="-30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3CA8EC3-1EDF-4299-BC8E-51EADFF9E3AD}"/>
                </a:ext>
              </a:extLst>
            </p:cNvPr>
            <p:cNvSpPr/>
            <p:nvPr/>
          </p:nvSpPr>
          <p:spPr>
            <a:xfrm>
              <a:off x="5691803" y="491693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E30699-8E3A-4E8A-9D6B-338F0D4E9354}"/>
                </a:ext>
              </a:extLst>
            </p:cNvPr>
            <p:cNvSpPr/>
            <p:nvPr/>
          </p:nvSpPr>
          <p:spPr>
            <a:xfrm>
              <a:off x="5691803" y="5158063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Wildlife/Zoo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498CD38-D94E-4CB8-8B93-E8A344B24E13}"/>
                </a:ext>
              </a:extLst>
            </p:cNvPr>
            <p:cNvSpPr/>
            <p:nvPr/>
          </p:nvSpPr>
          <p:spPr>
            <a:xfrm rot="4789350">
              <a:off x="1523414" y="5173736"/>
              <a:ext cx="846850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368" tIns="-17363" rIns="406368" bIns="-17364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E13D52E-6D0A-4166-BF8E-2BDF2AE4E0FE}"/>
                </a:ext>
              </a:extLst>
            </p:cNvPr>
            <p:cNvSpPr/>
            <p:nvPr/>
          </p:nvSpPr>
          <p:spPr>
            <a:xfrm>
              <a:off x="2188056" y="551976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Amphibian</a:t>
              </a: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D8AA4D7-0168-4FE5-934C-716DD4A52A9E}"/>
                </a:ext>
              </a:extLst>
            </p:cNvPr>
            <p:cNvSpPr/>
            <p:nvPr/>
          </p:nvSpPr>
          <p:spPr>
            <a:xfrm flipV="1">
              <a:off x="3439392" y="5552403"/>
              <a:ext cx="1877007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4" rIns="82260" bIns="-306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02A4012-EF83-43C5-BF92-EA9AC48B3CC6}"/>
                </a:ext>
              </a:extLst>
            </p:cNvPr>
            <p:cNvSpPr/>
            <p:nvPr/>
          </p:nvSpPr>
          <p:spPr>
            <a:xfrm>
              <a:off x="5691803" y="5399196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6A7C923-A4D5-419E-A2A9-360589F32290}"/>
                </a:ext>
              </a:extLst>
            </p:cNvPr>
            <p:cNvSpPr/>
            <p:nvPr/>
          </p:nvSpPr>
          <p:spPr>
            <a:xfrm>
              <a:off x="5691803" y="5640329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Wildlife/Zoo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93F688-9E77-42A9-B7FA-2B2B18F1C86C}"/>
                </a:ext>
              </a:extLst>
            </p:cNvPr>
            <p:cNvSpPr/>
            <p:nvPr/>
          </p:nvSpPr>
          <p:spPr>
            <a:xfrm rot="4957534">
              <a:off x="1363928" y="5374106"/>
              <a:ext cx="116582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4646" tIns="-25168" rIns="554645" bIns="-25167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1128309-C851-4E48-899B-46D068282A3D}"/>
                </a:ext>
              </a:extLst>
            </p:cNvPr>
            <p:cNvSpPr/>
            <p:nvPr/>
          </p:nvSpPr>
          <p:spPr>
            <a:xfrm>
              <a:off x="2188056" y="588146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Insect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359F02C-529C-417F-A553-81242405BD0A}"/>
                </a:ext>
              </a:extLst>
            </p:cNvPr>
            <p:cNvSpPr/>
            <p:nvPr/>
          </p:nvSpPr>
          <p:spPr>
            <a:xfrm>
              <a:off x="3439392" y="5959823"/>
              <a:ext cx="4004282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5" rIns="82260" bIns="-30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DC8950E-293B-4594-A183-7F5DFB514C67}"/>
                </a:ext>
              </a:extLst>
            </p:cNvPr>
            <p:cNvSpPr/>
            <p:nvPr/>
          </p:nvSpPr>
          <p:spPr>
            <a:xfrm>
              <a:off x="7443674" y="588146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e.g. Cicada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5DE88CF-C9C6-4B52-902A-1F288BC6B563}"/>
                </a:ext>
              </a:extLst>
            </p:cNvPr>
            <p:cNvCxnSpPr>
              <a:cxnSpLocks/>
              <a:endCxn id="121" idx="0"/>
            </p:cNvCxnSpPr>
            <p:nvPr/>
          </p:nvCxnSpPr>
          <p:spPr>
            <a:xfrm flipV="1">
              <a:off x="5348245" y="3752731"/>
              <a:ext cx="368738" cy="3772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DF67B6F-5725-453D-B5AB-0FF285CD28F1}"/>
                </a:ext>
              </a:extLst>
            </p:cNvPr>
            <p:cNvCxnSpPr>
              <a:endCxn id="43" idx="7"/>
            </p:cNvCxnSpPr>
            <p:nvPr/>
          </p:nvCxnSpPr>
          <p:spPr>
            <a:xfrm>
              <a:off x="5347256" y="4130373"/>
              <a:ext cx="344547" cy="2315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8F10993-42E3-4149-BC70-64FB94BFCA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9571" y="4429139"/>
              <a:ext cx="343558" cy="1792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C858C17-CFAD-41EF-9024-6B302F87E240}"/>
                </a:ext>
              </a:extLst>
            </p:cNvPr>
            <p:cNvCxnSpPr>
              <a:cxnSpLocks/>
            </p:cNvCxnSpPr>
            <p:nvPr/>
          </p:nvCxnSpPr>
          <p:spPr>
            <a:xfrm>
              <a:off x="5348582" y="4608776"/>
              <a:ext cx="344547" cy="2292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C39B22E-379C-4F4D-A661-F210FC17DC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7286" y="4915494"/>
              <a:ext cx="343558" cy="1792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0E79032-E678-4DFC-9E73-A339716CEF6A}"/>
                </a:ext>
              </a:extLst>
            </p:cNvPr>
            <p:cNvCxnSpPr>
              <a:cxnSpLocks/>
            </p:cNvCxnSpPr>
            <p:nvPr/>
          </p:nvCxnSpPr>
          <p:spPr>
            <a:xfrm>
              <a:off x="5286297" y="5095131"/>
              <a:ext cx="344547" cy="2292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10C0EC7-E0B4-4118-B8B8-F5FF2B545E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20417" y="5393895"/>
              <a:ext cx="343558" cy="1792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DF60851-0DCC-4808-838A-B03A6665F44F}"/>
                </a:ext>
              </a:extLst>
            </p:cNvPr>
            <p:cNvCxnSpPr>
              <a:cxnSpLocks/>
            </p:cNvCxnSpPr>
            <p:nvPr/>
          </p:nvCxnSpPr>
          <p:spPr>
            <a:xfrm>
              <a:off x="5319428" y="5573532"/>
              <a:ext cx="344547" cy="2292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B3CAFD6-BD0E-48FF-81FC-5D7CC9346C29}"/>
                </a:ext>
              </a:extLst>
            </p:cNvPr>
            <p:cNvSpPr txBox="1"/>
            <p:nvPr/>
          </p:nvSpPr>
          <p:spPr>
            <a:xfrm>
              <a:off x="7340198" y="4457432"/>
              <a:ext cx="14927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* ‘clinical/research’ qualifier can be added to any of these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9F7851F-799E-4628-905C-D668A535FC0A}"/>
                </a:ext>
              </a:extLst>
            </p:cNvPr>
            <p:cNvCxnSpPr>
              <a:cxnSpLocks/>
            </p:cNvCxnSpPr>
            <p:nvPr/>
          </p:nvCxnSpPr>
          <p:spPr>
            <a:xfrm>
              <a:off x="6951793" y="2611736"/>
              <a:ext cx="23296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3E8B7CE-E1A0-43A4-9F39-1E2929D03D09}"/>
                </a:ext>
              </a:extLst>
            </p:cNvPr>
            <p:cNvSpPr/>
            <p:nvPr/>
          </p:nvSpPr>
          <p:spPr>
            <a:xfrm rot="18289469">
              <a:off x="5334596" y="3357899"/>
              <a:ext cx="262031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0336FE7-8539-4EFF-BC1A-F865FD255EC3}"/>
                </a:ext>
              </a:extLst>
            </p:cNvPr>
            <p:cNvSpPr/>
            <p:nvPr/>
          </p:nvSpPr>
          <p:spPr>
            <a:xfrm rot="3310531">
              <a:off x="5343006" y="3567829"/>
              <a:ext cx="262031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EB60936-1873-443C-B8EE-7BA7A0290E57}"/>
                </a:ext>
              </a:extLst>
            </p:cNvPr>
            <p:cNvSpPr/>
            <p:nvPr/>
          </p:nvSpPr>
          <p:spPr>
            <a:xfrm>
              <a:off x="5716983" y="3734027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Poultry</a:t>
              </a: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8A243D6-F4F4-4BB9-8CA8-BDAC714FE4D9}"/>
                </a:ext>
              </a:extLst>
            </p:cNvPr>
            <p:cNvSpPr/>
            <p:nvPr/>
          </p:nvSpPr>
          <p:spPr>
            <a:xfrm>
              <a:off x="5352946" y="4104289"/>
              <a:ext cx="311029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0" tIns="-305" rIns="82261" bIns="-305" numCol="1" spcCol="1270" anchor="ctr" anchorCtr="0">
              <a:noAutofit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32CEA29-2CCC-43E9-8052-56390695BF8C}"/>
                </a:ext>
              </a:extLst>
            </p:cNvPr>
            <p:cNvCxnSpPr/>
            <p:nvPr/>
          </p:nvCxnSpPr>
          <p:spPr>
            <a:xfrm flipV="1">
              <a:off x="7184755" y="2524107"/>
              <a:ext cx="258919" cy="1016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B39F89E-BF7B-43BA-8D9F-382FBC095B29}"/>
                </a:ext>
              </a:extLst>
            </p:cNvPr>
            <p:cNvCxnSpPr>
              <a:endCxn id="21" idx="7"/>
            </p:cNvCxnSpPr>
            <p:nvPr/>
          </p:nvCxnSpPr>
          <p:spPr>
            <a:xfrm>
              <a:off x="7184755" y="2625789"/>
              <a:ext cx="258919" cy="31134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CAEDA8F9-4A1D-43A5-9A6F-3C56AFCB10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44989" y="3830823"/>
              <a:ext cx="255022" cy="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B922724-A227-411E-A95D-2C6F757C939B}"/>
                </a:ext>
              </a:extLst>
            </p:cNvPr>
            <p:cNvSpPr/>
            <p:nvPr/>
          </p:nvSpPr>
          <p:spPr>
            <a:xfrm>
              <a:off x="7415171" y="3686181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Chicken</a:t>
              </a: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AC72064-1963-4777-A68B-BD0D0D937F3B}"/>
                </a:ext>
              </a:extLst>
            </p:cNvPr>
            <p:cNvSpPr/>
            <p:nvPr/>
          </p:nvSpPr>
          <p:spPr>
            <a:xfrm>
              <a:off x="7413194" y="3931008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dirty="0"/>
                <a:t>Turkey</a:t>
              </a:r>
              <a:endParaRPr lang="en-US" sz="1600" kern="1200" dirty="0"/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19E75421-D15D-4E4B-9F48-22166DFFB688}"/>
                </a:ext>
              </a:extLst>
            </p:cNvPr>
            <p:cNvCxnSpPr/>
            <p:nvPr/>
          </p:nvCxnSpPr>
          <p:spPr>
            <a:xfrm flipV="1">
              <a:off x="7201988" y="3726078"/>
              <a:ext cx="258919" cy="1016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354813F-8D52-4DED-A88F-195792DAB1C1}"/>
                </a:ext>
              </a:extLst>
            </p:cNvPr>
            <p:cNvCxnSpPr>
              <a:cxnSpLocks/>
              <a:endCxn id="133" idx="7"/>
            </p:cNvCxnSpPr>
            <p:nvPr/>
          </p:nvCxnSpPr>
          <p:spPr>
            <a:xfrm>
              <a:off x="7201988" y="3827760"/>
              <a:ext cx="211206" cy="27159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17AC0D6-49D6-490D-A0DC-2895F2A69362}"/>
              </a:ext>
            </a:extLst>
          </p:cNvPr>
          <p:cNvCxnSpPr>
            <a:endCxn id="117" idx="0"/>
          </p:cNvCxnSpPr>
          <p:nvPr/>
        </p:nvCxnSpPr>
        <p:spPr>
          <a:xfrm>
            <a:off x="5139389" y="3497095"/>
            <a:ext cx="199529" cy="117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050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le 1">
            <a:extLst>
              <a:ext uri="{FF2B5EF4-FFF2-40B4-BE49-F238E27FC236}">
                <a16:creationId xmlns:a16="http://schemas.microsoft.com/office/drawing/2014/main" id="{19F86FA4-AA77-4697-B2D9-8F0F1CD0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84" y="-113211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Drafting IFSAC+ Categories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0085181B-AEFE-47B0-B3C6-E14C4F6174F4}"/>
              </a:ext>
            </a:extLst>
          </p:cNvPr>
          <p:cNvGrpSpPr>
            <a:grpSpLocks noChangeAspect="1"/>
          </p:cNvGrpSpPr>
          <p:nvPr/>
        </p:nvGrpSpPr>
        <p:grpSpPr>
          <a:xfrm>
            <a:off x="259171" y="1312058"/>
            <a:ext cx="6194792" cy="5015658"/>
            <a:chOff x="311046" y="1280160"/>
            <a:chExt cx="8521908" cy="5015658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9D21BB-56EA-4CB4-B07F-6C84F61D3470}"/>
                </a:ext>
              </a:extLst>
            </p:cNvPr>
            <p:cNvSpPr/>
            <p:nvPr/>
          </p:nvSpPr>
          <p:spPr>
            <a:xfrm>
              <a:off x="7318543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rm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5: Animal Name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5CE9ADF-86DC-4610-985D-FDA96EBCD9D9}"/>
                </a:ext>
              </a:extLst>
            </p:cNvPr>
            <p:cNvSpPr/>
            <p:nvPr/>
          </p:nvSpPr>
          <p:spPr>
            <a:xfrm>
              <a:off x="5566668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42672" tIns="42672" rIns="42672" bIns="3478690" numCol="1" spcCol="1270" anchor="ctr" anchorCtr="0">
              <a:norm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solidFill>
                    <a:schemeClr val="tx1"/>
                  </a:solidFill>
                </a:rPr>
                <a:t>Level 4: Animal category 4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63C4542-D76C-41AE-83C7-A3675CD726EC}"/>
                </a:ext>
              </a:extLst>
            </p:cNvPr>
            <p:cNvSpPr/>
            <p:nvPr/>
          </p:nvSpPr>
          <p:spPr>
            <a:xfrm>
              <a:off x="3821195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rm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3: Animal category3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0BA7D-8694-4C04-8950-21482A7AAA23}"/>
                </a:ext>
              </a:extLst>
            </p:cNvPr>
            <p:cNvSpPr/>
            <p:nvPr/>
          </p:nvSpPr>
          <p:spPr>
            <a:xfrm>
              <a:off x="2062921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rm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2: Animal Class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D30CD86-9F75-4B08-AE38-7B2C5D86F04B}"/>
                </a:ext>
              </a:extLst>
            </p:cNvPr>
            <p:cNvSpPr/>
            <p:nvPr/>
          </p:nvSpPr>
          <p:spPr>
            <a:xfrm>
              <a:off x="311046" y="1280160"/>
              <a:ext cx="1501606" cy="5015658"/>
            </a:xfrm>
            <a:custGeom>
              <a:avLst/>
              <a:gdLst>
                <a:gd name="connsiteX0" fmla="*/ 0 w 439329"/>
                <a:gd name="connsiteY0" fmla="*/ 43933 h 4908597"/>
                <a:gd name="connsiteX1" fmla="*/ 43933 w 439329"/>
                <a:gd name="connsiteY1" fmla="*/ 0 h 4908597"/>
                <a:gd name="connsiteX2" fmla="*/ 395396 w 439329"/>
                <a:gd name="connsiteY2" fmla="*/ 0 h 4908597"/>
                <a:gd name="connsiteX3" fmla="*/ 439329 w 439329"/>
                <a:gd name="connsiteY3" fmla="*/ 43933 h 4908597"/>
                <a:gd name="connsiteX4" fmla="*/ 439329 w 439329"/>
                <a:gd name="connsiteY4" fmla="*/ 4864664 h 4908597"/>
                <a:gd name="connsiteX5" fmla="*/ 395396 w 439329"/>
                <a:gd name="connsiteY5" fmla="*/ 4908597 h 4908597"/>
                <a:gd name="connsiteX6" fmla="*/ 43933 w 439329"/>
                <a:gd name="connsiteY6" fmla="*/ 4908597 h 4908597"/>
                <a:gd name="connsiteX7" fmla="*/ 0 w 439329"/>
                <a:gd name="connsiteY7" fmla="*/ 4864664 h 4908597"/>
                <a:gd name="connsiteX8" fmla="*/ 0 w 439329"/>
                <a:gd name="connsiteY8" fmla="*/ 43933 h 49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9" h="4908597">
                  <a:moveTo>
                    <a:pt x="0" y="43933"/>
                  </a:moveTo>
                  <a:cubicBezTo>
                    <a:pt x="0" y="19669"/>
                    <a:pt x="19669" y="0"/>
                    <a:pt x="43933" y="0"/>
                  </a:cubicBezTo>
                  <a:lnTo>
                    <a:pt x="395396" y="0"/>
                  </a:lnTo>
                  <a:cubicBezTo>
                    <a:pt x="419660" y="0"/>
                    <a:pt x="439329" y="19669"/>
                    <a:pt x="439329" y="43933"/>
                  </a:cubicBezTo>
                  <a:lnTo>
                    <a:pt x="439329" y="4864664"/>
                  </a:lnTo>
                  <a:cubicBezTo>
                    <a:pt x="439329" y="4888928"/>
                    <a:pt x="419660" y="4908597"/>
                    <a:pt x="395396" y="4908597"/>
                  </a:cubicBezTo>
                  <a:lnTo>
                    <a:pt x="43933" y="4908597"/>
                  </a:lnTo>
                  <a:cubicBezTo>
                    <a:pt x="19669" y="4908597"/>
                    <a:pt x="0" y="4888928"/>
                    <a:pt x="0" y="4864664"/>
                  </a:cubicBezTo>
                  <a:lnTo>
                    <a:pt x="0" y="4393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672" tIns="42672" rIns="42672" bIns="3478690" numCol="1" spcCol="1270" anchor="ctr" anchorCtr="0">
              <a:norm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/>
                <a:t>Level 1: IFSAC+ Category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0B85E5-0F02-45E4-B8F1-B1C2B44C7EDD}"/>
                </a:ext>
              </a:extLst>
            </p:cNvPr>
            <p:cNvSpPr/>
            <p:nvPr/>
          </p:nvSpPr>
          <p:spPr>
            <a:xfrm>
              <a:off x="436181" y="458537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Animals*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0ADF7B3-EB69-4EDC-B832-765FCDE1F3C0}"/>
                </a:ext>
              </a:extLst>
            </p:cNvPr>
            <p:cNvSpPr/>
            <p:nvPr/>
          </p:nvSpPr>
          <p:spPr>
            <a:xfrm rot="16642466">
              <a:off x="1345820" y="4078018"/>
              <a:ext cx="116582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4645" tIns="-25167" rIns="554646" bIns="-25167" numCol="1" spcCol="1270" anchor="ctr" anchorCtr="0">
              <a:normAutofit fontScale="325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CE7C7E-F176-4532-8004-B381A353C190}"/>
                </a:ext>
              </a:extLst>
            </p:cNvPr>
            <p:cNvSpPr/>
            <p:nvPr/>
          </p:nvSpPr>
          <p:spPr>
            <a:xfrm>
              <a:off x="2188056" y="306665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Mammals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13F267-FF69-4299-9202-92D594A8CBB2}"/>
                </a:ext>
              </a:extLst>
            </p:cNvPr>
            <p:cNvSpPr/>
            <p:nvPr/>
          </p:nvSpPr>
          <p:spPr>
            <a:xfrm rot="17945813">
              <a:off x="3526749" y="3002951"/>
              <a:ext cx="307712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55743" tIns="-4172" rIns="155743" bIns="-4174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EFC35A-C6B5-481D-A160-D5BA75BBAACB}"/>
                </a:ext>
              </a:extLst>
            </p:cNvPr>
            <p:cNvSpPr/>
            <p:nvPr/>
          </p:nvSpPr>
          <p:spPr>
            <a:xfrm>
              <a:off x="3939928" y="276524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Terrestrial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BDBE533-B560-4E44-9398-4093DDD683DF}"/>
                </a:ext>
              </a:extLst>
            </p:cNvPr>
            <p:cNvSpPr/>
            <p:nvPr/>
          </p:nvSpPr>
          <p:spPr>
            <a:xfrm rot="18289469">
              <a:off x="5301464" y="2728421"/>
              <a:ext cx="262031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3830EB-051B-4477-BCF3-696F8A9FE225}"/>
                </a:ext>
              </a:extLst>
            </p:cNvPr>
            <p:cNvSpPr/>
            <p:nvPr/>
          </p:nvSpPr>
          <p:spPr>
            <a:xfrm>
              <a:off x="5691803" y="2524107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Livestock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64166A5-C247-4C12-AAA2-171178C21F75}"/>
                </a:ext>
              </a:extLst>
            </p:cNvPr>
            <p:cNvSpPr/>
            <p:nvPr/>
          </p:nvSpPr>
          <p:spPr>
            <a:xfrm>
              <a:off x="7443674" y="251087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Pig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15F35D-168C-4154-9326-D9C7E58A1F22}"/>
                </a:ext>
              </a:extLst>
            </p:cNvPr>
            <p:cNvSpPr/>
            <p:nvPr/>
          </p:nvSpPr>
          <p:spPr>
            <a:xfrm>
              <a:off x="7443674" y="2768794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Cow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ED2F50-358E-4C9A-9C26-F6B3468D1899}"/>
                </a:ext>
              </a:extLst>
            </p:cNvPr>
            <p:cNvSpPr/>
            <p:nvPr/>
          </p:nvSpPr>
          <p:spPr>
            <a:xfrm>
              <a:off x="5191267" y="2805571"/>
              <a:ext cx="500535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0" tIns="-305" rIns="82261" bIns="-30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C1FBBA-E21F-4CAE-9CA0-EF3FD16CC54C}"/>
                </a:ext>
              </a:extLst>
            </p:cNvPr>
            <p:cNvSpPr/>
            <p:nvPr/>
          </p:nvSpPr>
          <p:spPr>
            <a:xfrm>
              <a:off x="5691803" y="2773191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775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17A572-8D7B-4AAF-9B5C-6E8F5FBE7CA9}"/>
                </a:ext>
              </a:extLst>
            </p:cNvPr>
            <p:cNvSpPr/>
            <p:nvPr/>
          </p:nvSpPr>
          <p:spPr>
            <a:xfrm rot="3310531">
              <a:off x="5310219" y="2964671"/>
              <a:ext cx="262031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C10DD68-9923-4057-A697-FA42E4E8CD7A}"/>
                </a:ext>
              </a:extLst>
            </p:cNvPr>
            <p:cNvSpPr/>
            <p:nvPr/>
          </p:nvSpPr>
          <p:spPr>
            <a:xfrm>
              <a:off x="5691803" y="300637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Wildlife/Zoo</a:t>
              </a: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B4889D0-867A-4AB0-B08F-C8A6CA32422F}"/>
                </a:ext>
              </a:extLst>
            </p:cNvPr>
            <p:cNvSpPr/>
            <p:nvPr/>
          </p:nvSpPr>
          <p:spPr>
            <a:xfrm rot="3654187">
              <a:off x="3526750" y="3282986"/>
              <a:ext cx="307712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55744" tIns="-4173" rIns="155742" bIns="-4173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6B93D4F-5A52-4745-9F84-94D71D24D8C9}"/>
                </a:ext>
              </a:extLst>
            </p:cNvPr>
            <p:cNvSpPr/>
            <p:nvPr/>
          </p:nvSpPr>
          <p:spPr>
            <a:xfrm>
              <a:off x="3939928" y="3368071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Aquatic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6144F06-7B02-4873-9CE2-8483840F3080}"/>
                </a:ext>
              </a:extLst>
            </p:cNvPr>
            <p:cNvSpPr/>
            <p:nvPr/>
          </p:nvSpPr>
          <p:spPr>
            <a:xfrm>
              <a:off x="5691803" y="324750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775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4E32CA-463C-473D-8A3B-9221A833E317}"/>
                </a:ext>
              </a:extLst>
            </p:cNvPr>
            <p:cNvSpPr/>
            <p:nvPr/>
          </p:nvSpPr>
          <p:spPr>
            <a:xfrm>
              <a:off x="5691803" y="3488638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 /Zoo</a:t>
              </a: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A03B933-26C9-4900-982E-E08371E563FE}"/>
                </a:ext>
              </a:extLst>
            </p:cNvPr>
            <p:cNvSpPr/>
            <p:nvPr/>
          </p:nvSpPr>
          <p:spPr>
            <a:xfrm rot="17287600">
              <a:off x="1688249" y="4427560"/>
              <a:ext cx="48096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281" tIns="-8411" rIns="236281" bIns="-8412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C3F7AFA-3CFC-4CC5-9B8F-0F03444242FA}"/>
                </a:ext>
              </a:extLst>
            </p:cNvPr>
            <p:cNvSpPr/>
            <p:nvPr/>
          </p:nvSpPr>
          <p:spPr>
            <a:xfrm>
              <a:off x="2188056" y="407296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Avian</a:t>
              </a: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F434875-2F2E-4BE8-927A-F7F36ACDE4A8}"/>
                </a:ext>
              </a:extLst>
            </p:cNvPr>
            <p:cNvSpPr/>
            <p:nvPr/>
          </p:nvSpPr>
          <p:spPr>
            <a:xfrm flipV="1">
              <a:off x="3470743" y="4091126"/>
              <a:ext cx="1877007" cy="74144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4" rIns="82260" bIns="-306" numCol="1" spcCol="1270" anchor="ctr" anchorCtr="0">
              <a:normAutofit fontScale="40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2B6924-9563-4BFD-8DAF-F32428B98728}"/>
                </a:ext>
              </a:extLst>
            </p:cNvPr>
            <p:cNvSpPr/>
            <p:nvPr/>
          </p:nvSpPr>
          <p:spPr>
            <a:xfrm>
              <a:off x="5691803" y="3952399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775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EB52C7D-1512-49DF-A951-564603F8DF62}"/>
                </a:ext>
              </a:extLst>
            </p:cNvPr>
            <p:cNvSpPr/>
            <p:nvPr/>
          </p:nvSpPr>
          <p:spPr>
            <a:xfrm>
              <a:off x="5691803" y="419353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Wildlife/Zoo</a:t>
              </a: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E874309-63D1-4229-889A-4B8C234728A5}"/>
                </a:ext>
              </a:extLst>
            </p:cNvPr>
            <p:cNvSpPr/>
            <p:nvPr/>
          </p:nvSpPr>
          <p:spPr>
            <a:xfrm rot="20988802">
              <a:off x="1680148" y="4610932"/>
              <a:ext cx="508550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374" tIns="-363" rIns="83374" bIns="-36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64977D6-1DC6-4D22-B61E-506227F1C5B0}"/>
                </a:ext>
              </a:extLst>
            </p:cNvPr>
            <p:cNvSpPr/>
            <p:nvPr/>
          </p:nvSpPr>
          <p:spPr>
            <a:xfrm>
              <a:off x="2188056" y="455523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Fish</a:t>
              </a: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329AD9A-C4F7-46D0-A9B4-17AFFC89CE12}"/>
                </a:ext>
              </a:extLst>
            </p:cNvPr>
            <p:cNvSpPr/>
            <p:nvPr/>
          </p:nvSpPr>
          <p:spPr>
            <a:xfrm flipV="1">
              <a:off x="3439392" y="4587872"/>
              <a:ext cx="1877007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5" rIns="82260" bIns="-30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3286A6-2C42-4B43-9E1E-A2ABD62E9956}"/>
                </a:ext>
              </a:extLst>
            </p:cNvPr>
            <p:cNvSpPr/>
            <p:nvPr/>
          </p:nvSpPr>
          <p:spPr>
            <a:xfrm>
              <a:off x="5691803" y="4434665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775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8B519E6-B90D-492B-9E61-756B2FC460D4}"/>
                </a:ext>
              </a:extLst>
            </p:cNvPr>
            <p:cNvSpPr/>
            <p:nvPr/>
          </p:nvSpPr>
          <p:spPr>
            <a:xfrm>
              <a:off x="5691803" y="4675797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Wildlife/Zoo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5476D1A-DE5D-4E77-948B-234CEE48721E}"/>
                </a:ext>
              </a:extLst>
            </p:cNvPr>
            <p:cNvSpPr/>
            <p:nvPr/>
          </p:nvSpPr>
          <p:spPr>
            <a:xfrm rot="4178665">
              <a:off x="1731747" y="4906574"/>
              <a:ext cx="43018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2675" tIns="-7170" rIns="212675" bIns="-7169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3EDF72-23F7-4F9C-B617-8B307FE3FF1A}"/>
                </a:ext>
              </a:extLst>
            </p:cNvPr>
            <p:cNvSpPr/>
            <p:nvPr/>
          </p:nvSpPr>
          <p:spPr>
            <a:xfrm>
              <a:off x="2188056" y="5037496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Reptile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BE2577C-ACB4-4173-A914-AFB11B80EA4B}"/>
                </a:ext>
              </a:extLst>
            </p:cNvPr>
            <p:cNvSpPr/>
            <p:nvPr/>
          </p:nvSpPr>
          <p:spPr>
            <a:xfrm flipV="1">
              <a:off x="3439392" y="5037248"/>
              <a:ext cx="1907864" cy="78610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5" rIns="82260" bIns="-305" numCol="1" spcCol="1270" anchor="ctr" anchorCtr="0">
              <a:normAutofit fontScale="40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3CA8EC3-1EDF-4299-BC8E-51EADFF9E3AD}"/>
                </a:ext>
              </a:extLst>
            </p:cNvPr>
            <p:cNvSpPr/>
            <p:nvPr/>
          </p:nvSpPr>
          <p:spPr>
            <a:xfrm>
              <a:off x="5691803" y="491693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775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E30699-8E3A-4E8A-9D6B-338F0D4E9354}"/>
                </a:ext>
              </a:extLst>
            </p:cNvPr>
            <p:cNvSpPr/>
            <p:nvPr/>
          </p:nvSpPr>
          <p:spPr>
            <a:xfrm>
              <a:off x="5691803" y="5158063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Wildlife/Zoo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498CD38-D94E-4CB8-8B93-E8A344B24E13}"/>
                </a:ext>
              </a:extLst>
            </p:cNvPr>
            <p:cNvSpPr/>
            <p:nvPr/>
          </p:nvSpPr>
          <p:spPr>
            <a:xfrm rot="4789350">
              <a:off x="1523414" y="5173736"/>
              <a:ext cx="846850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368" tIns="-17363" rIns="406368" bIns="-17364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E13D52E-6D0A-4166-BF8E-2BDF2AE4E0FE}"/>
                </a:ext>
              </a:extLst>
            </p:cNvPr>
            <p:cNvSpPr/>
            <p:nvPr/>
          </p:nvSpPr>
          <p:spPr>
            <a:xfrm>
              <a:off x="2188056" y="5519762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Amphibian</a:t>
              </a: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D8AA4D7-0168-4FE5-934C-716DD4A52A9E}"/>
                </a:ext>
              </a:extLst>
            </p:cNvPr>
            <p:cNvSpPr/>
            <p:nvPr/>
          </p:nvSpPr>
          <p:spPr>
            <a:xfrm flipV="1">
              <a:off x="3439392" y="5552403"/>
              <a:ext cx="1877007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4" rIns="82260" bIns="-306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02A4012-EF83-43C5-BF92-EA9AC48B3CC6}"/>
                </a:ext>
              </a:extLst>
            </p:cNvPr>
            <p:cNvSpPr/>
            <p:nvPr/>
          </p:nvSpPr>
          <p:spPr>
            <a:xfrm>
              <a:off x="5691803" y="5399196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775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Companion Animal</a:t>
              </a: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6A7C923-A4D5-419E-A2A9-360589F32290}"/>
                </a:ext>
              </a:extLst>
            </p:cNvPr>
            <p:cNvSpPr/>
            <p:nvPr/>
          </p:nvSpPr>
          <p:spPr>
            <a:xfrm>
              <a:off x="5691803" y="5640329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Wildlife/Zoo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93F688-9E77-42A9-B7FA-2B2B18F1C86C}"/>
                </a:ext>
              </a:extLst>
            </p:cNvPr>
            <p:cNvSpPr/>
            <p:nvPr/>
          </p:nvSpPr>
          <p:spPr>
            <a:xfrm rot="4957534">
              <a:off x="1363928" y="5374106"/>
              <a:ext cx="1165823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4646" tIns="-25168" rIns="554645" bIns="-25167" numCol="1" spcCol="1270" anchor="ctr" anchorCtr="0">
              <a:normAutofit fontScale="325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1128309-C851-4E48-899B-46D068282A3D}"/>
                </a:ext>
              </a:extLst>
            </p:cNvPr>
            <p:cNvSpPr/>
            <p:nvPr/>
          </p:nvSpPr>
          <p:spPr>
            <a:xfrm>
              <a:off x="2188056" y="588146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Insect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359F02C-529C-417F-A553-81242405BD0A}"/>
                </a:ext>
              </a:extLst>
            </p:cNvPr>
            <p:cNvSpPr/>
            <p:nvPr/>
          </p:nvSpPr>
          <p:spPr>
            <a:xfrm>
              <a:off x="3439392" y="5959823"/>
              <a:ext cx="4004282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1" tIns="-305" rIns="82260" bIns="-30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DC8950E-293B-4594-A183-7F5DFB514C67}"/>
                </a:ext>
              </a:extLst>
            </p:cNvPr>
            <p:cNvSpPr/>
            <p:nvPr/>
          </p:nvSpPr>
          <p:spPr>
            <a:xfrm>
              <a:off x="7443674" y="5881460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e.g. Cicada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5DE88CF-C9C6-4B52-902A-1F288BC6B563}"/>
                </a:ext>
              </a:extLst>
            </p:cNvPr>
            <p:cNvCxnSpPr>
              <a:cxnSpLocks/>
              <a:endCxn id="121" idx="0"/>
            </p:cNvCxnSpPr>
            <p:nvPr/>
          </p:nvCxnSpPr>
          <p:spPr>
            <a:xfrm flipV="1">
              <a:off x="5348245" y="3752731"/>
              <a:ext cx="368738" cy="3772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DF67B6F-5725-453D-B5AB-0FF285CD28F1}"/>
                </a:ext>
              </a:extLst>
            </p:cNvPr>
            <p:cNvCxnSpPr>
              <a:endCxn id="43" idx="7"/>
            </p:cNvCxnSpPr>
            <p:nvPr/>
          </p:nvCxnSpPr>
          <p:spPr>
            <a:xfrm>
              <a:off x="5347256" y="4130373"/>
              <a:ext cx="344547" cy="2315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8F10993-42E3-4149-BC70-64FB94BFCA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9571" y="4429139"/>
              <a:ext cx="343558" cy="1792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C858C17-CFAD-41EF-9024-6B302F87E240}"/>
                </a:ext>
              </a:extLst>
            </p:cNvPr>
            <p:cNvCxnSpPr>
              <a:cxnSpLocks/>
            </p:cNvCxnSpPr>
            <p:nvPr/>
          </p:nvCxnSpPr>
          <p:spPr>
            <a:xfrm>
              <a:off x="5348582" y="4608776"/>
              <a:ext cx="344547" cy="2292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C39B22E-379C-4F4D-A661-F210FC17DC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7286" y="4915494"/>
              <a:ext cx="343558" cy="1792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0E79032-E678-4DFC-9E73-A339716CEF6A}"/>
                </a:ext>
              </a:extLst>
            </p:cNvPr>
            <p:cNvCxnSpPr>
              <a:cxnSpLocks/>
            </p:cNvCxnSpPr>
            <p:nvPr/>
          </p:nvCxnSpPr>
          <p:spPr>
            <a:xfrm>
              <a:off x="5286297" y="5095131"/>
              <a:ext cx="344547" cy="2292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10C0EC7-E0B4-4118-B8B8-F5FF2B545E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20417" y="5393895"/>
              <a:ext cx="343558" cy="1792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DF60851-0DCC-4808-838A-B03A6665F44F}"/>
                </a:ext>
              </a:extLst>
            </p:cNvPr>
            <p:cNvCxnSpPr>
              <a:cxnSpLocks/>
            </p:cNvCxnSpPr>
            <p:nvPr/>
          </p:nvCxnSpPr>
          <p:spPr>
            <a:xfrm>
              <a:off x="5319428" y="5573532"/>
              <a:ext cx="344547" cy="2292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B3CAFD6-BD0E-48FF-81FC-5D7CC9346C29}"/>
                </a:ext>
              </a:extLst>
            </p:cNvPr>
            <p:cNvSpPr txBox="1"/>
            <p:nvPr/>
          </p:nvSpPr>
          <p:spPr>
            <a:xfrm>
              <a:off x="7340198" y="4457432"/>
              <a:ext cx="1492756" cy="1169551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r>
                <a:rPr lang="en-US" sz="1400" dirty="0"/>
                <a:t>* ‘clinical/research’ qualifier can be added to any of these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9F7851F-799E-4628-905C-D668A535FC0A}"/>
                </a:ext>
              </a:extLst>
            </p:cNvPr>
            <p:cNvCxnSpPr>
              <a:cxnSpLocks/>
            </p:cNvCxnSpPr>
            <p:nvPr/>
          </p:nvCxnSpPr>
          <p:spPr>
            <a:xfrm>
              <a:off x="6951793" y="2611736"/>
              <a:ext cx="23296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3E8B7CE-E1A0-43A4-9F39-1E2929D03D09}"/>
                </a:ext>
              </a:extLst>
            </p:cNvPr>
            <p:cNvSpPr/>
            <p:nvPr/>
          </p:nvSpPr>
          <p:spPr>
            <a:xfrm rot="18289469">
              <a:off x="5334596" y="3357899"/>
              <a:ext cx="262031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0336FE7-8539-4EFF-BC1A-F865FD255EC3}"/>
                </a:ext>
              </a:extLst>
            </p:cNvPr>
            <p:cNvSpPr/>
            <p:nvPr/>
          </p:nvSpPr>
          <p:spPr>
            <a:xfrm rot="3310531">
              <a:off x="5343006" y="3567829"/>
              <a:ext cx="262031" cy="22941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34507" tIns="-3055" rIns="134509" bIns="-305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EB60936-1873-443C-B8EE-7BA7A0290E57}"/>
                </a:ext>
              </a:extLst>
            </p:cNvPr>
            <p:cNvSpPr/>
            <p:nvPr/>
          </p:nvSpPr>
          <p:spPr>
            <a:xfrm>
              <a:off x="5716983" y="3734027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Poultry</a:t>
              </a: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8A243D6-F4F4-4BB9-8CA8-BDAC714FE4D9}"/>
                </a:ext>
              </a:extLst>
            </p:cNvPr>
            <p:cNvSpPr/>
            <p:nvPr/>
          </p:nvSpPr>
          <p:spPr>
            <a:xfrm>
              <a:off x="5352946" y="4104289"/>
              <a:ext cx="311029" cy="45719"/>
            </a:xfrm>
            <a:custGeom>
              <a:avLst/>
              <a:gdLst>
                <a:gd name="connsiteX0" fmla="*/ 0 w 10000"/>
                <a:gd name="connsiteY0" fmla="*/ 5000 h 10000"/>
                <a:gd name="connsiteX1" fmla="*/ 10000 w 10000"/>
                <a:gd name="connsiteY1" fmla="*/ 5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260" tIns="-305" rIns="82261" bIns="-305" numCol="1" spcCol="1270" anchor="ctr" anchorCtr="0">
              <a:normAutofit fontScale="25000" lnSpcReduction="20000"/>
            </a:bodyPr>
            <a:lstStyle/>
            <a:p>
              <a:pPr marL="0" lvl="0" indent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/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32CEA29-2CCC-43E9-8052-56390695BF8C}"/>
                </a:ext>
              </a:extLst>
            </p:cNvPr>
            <p:cNvCxnSpPr/>
            <p:nvPr/>
          </p:nvCxnSpPr>
          <p:spPr>
            <a:xfrm flipV="1">
              <a:off x="7184755" y="2524107"/>
              <a:ext cx="258919" cy="1016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B39F89E-BF7B-43BA-8D9F-382FBC095B29}"/>
                </a:ext>
              </a:extLst>
            </p:cNvPr>
            <p:cNvCxnSpPr>
              <a:endCxn id="21" idx="7"/>
            </p:cNvCxnSpPr>
            <p:nvPr/>
          </p:nvCxnSpPr>
          <p:spPr>
            <a:xfrm>
              <a:off x="7184755" y="2625789"/>
              <a:ext cx="258919" cy="31134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CAEDA8F9-4A1D-43A5-9A6F-3C56AFCB10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44989" y="3830823"/>
              <a:ext cx="255022" cy="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B922724-A227-411E-A95D-2C6F757C939B}"/>
                </a:ext>
              </a:extLst>
            </p:cNvPr>
            <p:cNvSpPr/>
            <p:nvPr/>
          </p:nvSpPr>
          <p:spPr>
            <a:xfrm>
              <a:off x="7415171" y="3686181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Chicken</a:t>
              </a: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AC72064-1963-4777-A68B-BD0D0D937F3B}"/>
                </a:ext>
              </a:extLst>
            </p:cNvPr>
            <p:cNvSpPr/>
            <p:nvPr/>
          </p:nvSpPr>
          <p:spPr>
            <a:xfrm>
              <a:off x="7413194" y="3931008"/>
              <a:ext cx="1251336" cy="187046"/>
            </a:xfrm>
            <a:custGeom>
              <a:avLst/>
              <a:gdLst>
                <a:gd name="connsiteX0" fmla="*/ 0 w 366107"/>
                <a:gd name="connsiteY0" fmla="*/ 18305 h 183053"/>
                <a:gd name="connsiteX1" fmla="*/ 18305 w 366107"/>
                <a:gd name="connsiteY1" fmla="*/ 0 h 183053"/>
                <a:gd name="connsiteX2" fmla="*/ 347802 w 366107"/>
                <a:gd name="connsiteY2" fmla="*/ 0 h 183053"/>
                <a:gd name="connsiteX3" fmla="*/ 366107 w 366107"/>
                <a:gd name="connsiteY3" fmla="*/ 18305 h 183053"/>
                <a:gd name="connsiteX4" fmla="*/ 366107 w 366107"/>
                <a:gd name="connsiteY4" fmla="*/ 164748 h 183053"/>
                <a:gd name="connsiteX5" fmla="*/ 347802 w 366107"/>
                <a:gd name="connsiteY5" fmla="*/ 183053 h 183053"/>
                <a:gd name="connsiteX6" fmla="*/ 18305 w 366107"/>
                <a:gd name="connsiteY6" fmla="*/ 183053 h 183053"/>
                <a:gd name="connsiteX7" fmla="*/ 0 w 366107"/>
                <a:gd name="connsiteY7" fmla="*/ 164748 h 183053"/>
                <a:gd name="connsiteX8" fmla="*/ 0 w 366107"/>
                <a:gd name="connsiteY8" fmla="*/ 18305 h 18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107" h="183053">
                  <a:moveTo>
                    <a:pt x="0" y="18305"/>
                  </a:moveTo>
                  <a:cubicBezTo>
                    <a:pt x="0" y="8195"/>
                    <a:pt x="8195" y="0"/>
                    <a:pt x="18305" y="0"/>
                  </a:cubicBezTo>
                  <a:lnTo>
                    <a:pt x="347802" y="0"/>
                  </a:lnTo>
                  <a:cubicBezTo>
                    <a:pt x="357912" y="0"/>
                    <a:pt x="366107" y="8195"/>
                    <a:pt x="366107" y="18305"/>
                  </a:cubicBezTo>
                  <a:lnTo>
                    <a:pt x="366107" y="164748"/>
                  </a:lnTo>
                  <a:cubicBezTo>
                    <a:pt x="366107" y="174858"/>
                    <a:pt x="357912" y="183053"/>
                    <a:pt x="347802" y="183053"/>
                  </a:cubicBezTo>
                  <a:lnTo>
                    <a:pt x="18305" y="183053"/>
                  </a:lnTo>
                  <a:cubicBezTo>
                    <a:pt x="8195" y="183053"/>
                    <a:pt x="0" y="174858"/>
                    <a:pt x="0" y="164748"/>
                  </a:cubicBezTo>
                  <a:lnTo>
                    <a:pt x="0" y="18305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8536" tIns="8536" rIns="8536" bIns="8536" numCol="1" spcCol="1270" anchor="ctr" anchorCtr="0">
              <a:normAutofit fontScale="85000" lnSpcReduction="20000"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dirty="0"/>
                <a:t>Turkey</a:t>
              </a:r>
              <a:endParaRPr lang="en-US" sz="1600" kern="1200" dirty="0"/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19E75421-D15D-4E4B-9F48-22166DFFB688}"/>
                </a:ext>
              </a:extLst>
            </p:cNvPr>
            <p:cNvCxnSpPr/>
            <p:nvPr/>
          </p:nvCxnSpPr>
          <p:spPr>
            <a:xfrm flipV="1">
              <a:off x="7201988" y="3726078"/>
              <a:ext cx="258919" cy="10168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354813F-8D52-4DED-A88F-195792DAB1C1}"/>
                </a:ext>
              </a:extLst>
            </p:cNvPr>
            <p:cNvCxnSpPr>
              <a:cxnSpLocks/>
              <a:endCxn id="133" idx="7"/>
            </p:cNvCxnSpPr>
            <p:nvPr/>
          </p:nvCxnSpPr>
          <p:spPr>
            <a:xfrm>
              <a:off x="7201988" y="3827760"/>
              <a:ext cx="211206" cy="27159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17AC0D6-49D6-490D-A0DC-2895F2A69362}"/>
              </a:ext>
            </a:extLst>
          </p:cNvPr>
          <p:cNvCxnSpPr>
            <a:endCxn id="117" idx="0"/>
          </p:cNvCxnSpPr>
          <p:nvPr/>
        </p:nvCxnSpPr>
        <p:spPr>
          <a:xfrm flipH="1">
            <a:off x="3931337" y="3497095"/>
            <a:ext cx="1208052" cy="11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F810C748-65BA-41AD-9496-7B8CA9F42F70}"/>
              </a:ext>
            </a:extLst>
          </p:cNvPr>
          <p:cNvSpPr/>
          <p:nvPr/>
        </p:nvSpPr>
        <p:spPr>
          <a:xfrm>
            <a:off x="6626581" y="1312058"/>
            <a:ext cx="1091556" cy="5015658"/>
          </a:xfrm>
          <a:custGeom>
            <a:avLst/>
            <a:gdLst>
              <a:gd name="connsiteX0" fmla="*/ 0 w 439329"/>
              <a:gd name="connsiteY0" fmla="*/ 43933 h 4908597"/>
              <a:gd name="connsiteX1" fmla="*/ 43933 w 439329"/>
              <a:gd name="connsiteY1" fmla="*/ 0 h 4908597"/>
              <a:gd name="connsiteX2" fmla="*/ 395396 w 439329"/>
              <a:gd name="connsiteY2" fmla="*/ 0 h 4908597"/>
              <a:gd name="connsiteX3" fmla="*/ 439329 w 439329"/>
              <a:gd name="connsiteY3" fmla="*/ 43933 h 4908597"/>
              <a:gd name="connsiteX4" fmla="*/ 439329 w 439329"/>
              <a:gd name="connsiteY4" fmla="*/ 4864664 h 4908597"/>
              <a:gd name="connsiteX5" fmla="*/ 395396 w 439329"/>
              <a:gd name="connsiteY5" fmla="*/ 4908597 h 4908597"/>
              <a:gd name="connsiteX6" fmla="*/ 43933 w 439329"/>
              <a:gd name="connsiteY6" fmla="*/ 4908597 h 4908597"/>
              <a:gd name="connsiteX7" fmla="*/ 0 w 439329"/>
              <a:gd name="connsiteY7" fmla="*/ 4864664 h 4908597"/>
              <a:gd name="connsiteX8" fmla="*/ 0 w 439329"/>
              <a:gd name="connsiteY8" fmla="*/ 43933 h 49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29" h="4908597">
                <a:moveTo>
                  <a:pt x="0" y="43933"/>
                </a:moveTo>
                <a:cubicBezTo>
                  <a:pt x="0" y="19669"/>
                  <a:pt x="19669" y="0"/>
                  <a:pt x="43933" y="0"/>
                </a:cubicBezTo>
                <a:lnTo>
                  <a:pt x="395396" y="0"/>
                </a:lnTo>
                <a:cubicBezTo>
                  <a:pt x="419660" y="0"/>
                  <a:pt x="439329" y="19669"/>
                  <a:pt x="439329" y="43933"/>
                </a:cubicBezTo>
                <a:lnTo>
                  <a:pt x="439329" y="4864664"/>
                </a:lnTo>
                <a:cubicBezTo>
                  <a:pt x="439329" y="4888928"/>
                  <a:pt x="419660" y="4908597"/>
                  <a:pt x="395396" y="4908597"/>
                </a:cubicBezTo>
                <a:lnTo>
                  <a:pt x="43933" y="4908597"/>
                </a:lnTo>
                <a:cubicBezTo>
                  <a:pt x="19669" y="4908597"/>
                  <a:pt x="0" y="4888928"/>
                  <a:pt x="0" y="4864664"/>
                </a:cubicBezTo>
                <a:lnTo>
                  <a:pt x="0" y="4393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2672" tIns="42672" rIns="42672" bIns="3478690" numCol="1" spcCol="1270" anchor="ctr" anchorCtr="0">
            <a:norm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>
                <a:solidFill>
                  <a:schemeClr val="bg2">
                    <a:lumMod val="10000"/>
                  </a:schemeClr>
                </a:solidFill>
              </a:rPr>
              <a:t>Level 6: Animal Organ</a:t>
            </a: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39BBCB53-F9CE-4B61-B430-5D3E75440D74}"/>
              </a:ext>
            </a:extLst>
          </p:cNvPr>
          <p:cNvSpPr/>
          <p:nvPr/>
        </p:nvSpPr>
        <p:spPr>
          <a:xfrm rot="18289469">
            <a:off x="6374520" y="2809533"/>
            <a:ext cx="262031" cy="1667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34507" tIns="-3055" rIns="134509" bIns="-3055" numCol="1" spcCol="1270" anchor="ctr" anchorCtr="0">
            <a:normAutofit fontScale="25000" lnSpcReduction="20000"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1FDC1135-C895-4AE7-9E09-32219114EBF6}"/>
              </a:ext>
            </a:extLst>
          </p:cNvPr>
          <p:cNvSpPr/>
          <p:nvPr/>
        </p:nvSpPr>
        <p:spPr>
          <a:xfrm>
            <a:off x="6694044" y="2602087"/>
            <a:ext cx="909628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rm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Lung</a:t>
            </a: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7A6B17A0-AB74-49E3-843B-553B71563E23}"/>
              </a:ext>
            </a:extLst>
          </p:cNvPr>
          <p:cNvSpPr/>
          <p:nvPr/>
        </p:nvSpPr>
        <p:spPr>
          <a:xfrm>
            <a:off x="6330192" y="2883551"/>
            <a:ext cx="363852" cy="45719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0" tIns="-305" rIns="82261" bIns="-305" numCol="1" spcCol="1270" anchor="ctr" anchorCtr="0">
            <a:normAutofit fontScale="25000" lnSpcReduction="20000"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BA18D4E2-1584-49F3-ABE4-6593253E0796}"/>
              </a:ext>
            </a:extLst>
          </p:cNvPr>
          <p:cNvSpPr/>
          <p:nvPr/>
        </p:nvSpPr>
        <p:spPr>
          <a:xfrm>
            <a:off x="6694044" y="2851171"/>
            <a:ext cx="909628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rm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Intestine</a:t>
            </a: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DB0B4CFA-D59A-4057-A038-CE585C660F7C}"/>
              </a:ext>
            </a:extLst>
          </p:cNvPr>
          <p:cNvSpPr/>
          <p:nvPr/>
        </p:nvSpPr>
        <p:spPr>
          <a:xfrm rot="3310531">
            <a:off x="6380884" y="3048893"/>
            <a:ext cx="262031" cy="3323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34507" tIns="-3055" rIns="134509" bIns="-3055" numCol="1" spcCol="1270" anchor="ctr" anchorCtr="0">
            <a:normAutofit fontScale="25000" lnSpcReduction="20000"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5CED3B0B-205A-402B-A5A8-0911D4A0ABD0}"/>
              </a:ext>
            </a:extLst>
          </p:cNvPr>
          <p:cNvSpPr/>
          <p:nvPr/>
        </p:nvSpPr>
        <p:spPr>
          <a:xfrm>
            <a:off x="6694044" y="3084352"/>
            <a:ext cx="909628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rmAutofit fontScale="77500" lnSpcReduction="20000"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Lymph Node</a:t>
            </a:r>
          </a:p>
        </p:txBody>
      </p:sp>
    </p:spTree>
    <p:extLst>
      <p:ext uri="{BB962C8B-B14F-4D97-AF65-F5344CB8AC3E}">
        <p14:creationId xmlns:p14="http://schemas.microsoft.com/office/powerpoint/2010/main" val="3686324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C2409-8707-47FE-B97B-F48C19492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Drafting IFSAC+ Categories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0D6C83-9645-4187-B679-8539CFE2A1A1}"/>
              </a:ext>
            </a:extLst>
          </p:cNvPr>
          <p:cNvGrpSpPr/>
          <p:nvPr/>
        </p:nvGrpSpPr>
        <p:grpSpPr>
          <a:xfrm>
            <a:off x="922350" y="2009774"/>
            <a:ext cx="7307249" cy="4438733"/>
            <a:chOff x="922350" y="2009774"/>
            <a:chExt cx="7307249" cy="4438733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50A198-2C51-465B-8AE9-1763D5150F0E}"/>
                </a:ext>
              </a:extLst>
            </p:cNvPr>
            <p:cNvSpPr/>
            <p:nvPr/>
          </p:nvSpPr>
          <p:spPr>
            <a:xfrm>
              <a:off x="6037426" y="2009774"/>
              <a:ext cx="2192173" cy="4438733"/>
            </a:xfrm>
            <a:custGeom>
              <a:avLst/>
              <a:gdLst>
                <a:gd name="connsiteX0" fmla="*/ 0 w 1004589"/>
                <a:gd name="connsiteY0" fmla="*/ 100459 h 4286250"/>
                <a:gd name="connsiteX1" fmla="*/ 100459 w 1004589"/>
                <a:gd name="connsiteY1" fmla="*/ 0 h 4286250"/>
                <a:gd name="connsiteX2" fmla="*/ 904130 w 1004589"/>
                <a:gd name="connsiteY2" fmla="*/ 0 h 4286250"/>
                <a:gd name="connsiteX3" fmla="*/ 1004589 w 1004589"/>
                <a:gd name="connsiteY3" fmla="*/ 100459 h 4286250"/>
                <a:gd name="connsiteX4" fmla="*/ 1004589 w 1004589"/>
                <a:gd name="connsiteY4" fmla="*/ 4185791 h 4286250"/>
                <a:gd name="connsiteX5" fmla="*/ 904130 w 1004589"/>
                <a:gd name="connsiteY5" fmla="*/ 4286250 h 4286250"/>
                <a:gd name="connsiteX6" fmla="*/ 100459 w 1004589"/>
                <a:gd name="connsiteY6" fmla="*/ 4286250 h 4286250"/>
                <a:gd name="connsiteX7" fmla="*/ 0 w 1004589"/>
                <a:gd name="connsiteY7" fmla="*/ 4185791 h 4286250"/>
                <a:gd name="connsiteX8" fmla="*/ 0 w 1004589"/>
                <a:gd name="connsiteY8" fmla="*/ 100459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4589" h="4286250">
                  <a:moveTo>
                    <a:pt x="0" y="100459"/>
                  </a:moveTo>
                  <a:cubicBezTo>
                    <a:pt x="0" y="44977"/>
                    <a:pt x="44977" y="0"/>
                    <a:pt x="100459" y="0"/>
                  </a:cubicBezTo>
                  <a:lnTo>
                    <a:pt x="904130" y="0"/>
                  </a:lnTo>
                  <a:cubicBezTo>
                    <a:pt x="959612" y="0"/>
                    <a:pt x="1004589" y="44977"/>
                    <a:pt x="1004589" y="100459"/>
                  </a:cubicBezTo>
                  <a:lnTo>
                    <a:pt x="1004589" y="4185791"/>
                  </a:lnTo>
                  <a:cubicBezTo>
                    <a:pt x="1004589" y="4241273"/>
                    <a:pt x="959612" y="4286250"/>
                    <a:pt x="904130" y="4286250"/>
                  </a:cubicBezTo>
                  <a:lnTo>
                    <a:pt x="100459" y="4286250"/>
                  </a:lnTo>
                  <a:cubicBezTo>
                    <a:pt x="44977" y="4286250"/>
                    <a:pt x="0" y="4241273"/>
                    <a:pt x="0" y="4185791"/>
                  </a:cubicBezTo>
                  <a:lnTo>
                    <a:pt x="0" y="10045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307860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Level 3: Environmental Category 3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BEFDD03-2186-4AD8-B7B7-17775E633773}"/>
                </a:ext>
              </a:extLst>
            </p:cNvPr>
            <p:cNvSpPr/>
            <p:nvPr/>
          </p:nvSpPr>
          <p:spPr>
            <a:xfrm>
              <a:off x="3479889" y="2009774"/>
              <a:ext cx="2192173" cy="4438733"/>
            </a:xfrm>
            <a:custGeom>
              <a:avLst/>
              <a:gdLst>
                <a:gd name="connsiteX0" fmla="*/ 0 w 1004589"/>
                <a:gd name="connsiteY0" fmla="*/ 100459 h 4286250"/>
                <a:gd name="connsiteX1" fmla="*/ 100459 w 1004589"/>
                <a:gd name="connsiteY1" fmla="*/ 0 h 4286250"/>
                <a:gd name="connsiteX2" fmla="*/ 904130 w 1004589"/>
                <a:gd name="connsiteY2" fmla="*/ 0 h 4286250"/>
                <a:gd name="connsiteX3" fmla="*/ 1004589 w 1004589"/>
                <a:gd name="connsiteY3" fmla="*/ 100459 h 4286250"/>
                <a:gd name="connsiteX4" fmla="*/ 1004589 w 1004589"/>
                <a:gd name="connsiteY4" fmla="*/ 4185791 h 4286250"/>
                <a:gd name="connsiteX5" fmla="*/ 904130 w 1004589"/>
                <a:gd name="connsiteY5" fmla="*/ 4286250 h 4286250"/>
                <a:gd name="connsiteX6" fmla="*/ 100459 w 1004589"/>
                <a:gd name="connsiteY6" fmla="*/ 4286250 h 4286250"/>
                <a:gd name="connsiteX7" fmla="*/ 0 w 1004589"/>
                <a:gd name="connsiteY7" fmla="*/ 4185791 h 4286250"/>
                <a:gd name="connsiteX8" fmla="*/ 0 w 1004589"/>
                <a:gd name="connsiteY8" fmla="*/ 100459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4589" h="4286250">
                  <a:moveTo>
                    <a:pt x="0" y="100459"/>
                  </a:moveTo>
                  <a:cubicBezTo>
                    <a:pt x="0" y="44977"/>
                    <a:pt x="44977" y="0"/>
                    <a:pt x="100459" y="0"/>
                  </a:cubicBezTo>
                  <a:lnTo>
                    <a:pt x="904130" y="0"/>
                  </a:lnTo>
                  <a:cubicBezTo>
                    <a:pt x="959612" y="0"/>
                    <a:pt x="1004589" y="44977"/>
                    <a:pt x="1004589" y="100459"/>
                  </a:cubicBezTo>
                  <a:lnTo>
                    <a:pt x="1004589" y="4185791"/>
                  </a:lnTo>
                  <a:cubicBezTo>
                    <a:pt x="1004589" y="4241273"/>
                    <a:pt x="959612" y="4286250"/>
                    <a:pt x="904130" y="4286250"/>
                  </a:cubicBezTo>
                  <a:lnTo>
                    <a:pt x="100459" y="4286250"/>
                  </a:lnTo>
                  <a:cubicBezTo>
                    <a:pt x="44977" y="4286250"/>
                    <a:pt x="0" y="4241273"/>
                    <a:pt x="0" y="4185791"/>
                  </a:cubicBezTo>
                  <a:lnTo>
                    <a:pt x="0" y="100459"/>
                  </a:lnTo>
                  <a:close/>
                </a:path>
              </a:pathLst>
            </a:cu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307860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Level 2: Environmental Category 2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1833B9-8D0E-4A79-B343-24C38791A68A}"/>
                </a:ext>
              </a:extLst>
            </p:cNvPr>
            <p:cNvSpPr/>
            <p:nvPr/>
          </p:nvSpPr>
          <p:spPr>
            <a:xfrm>
              <a:off x="922350" y="2009774"/>
              <a:ext cx="2192173" cy="4438733"/>
            </a:xfrm>
            <a:custGeom>
              <a:avLst/>
              <a:gdLst>
                <a:gd name="connsiteX0" fmla="*/ 0 w 1004589"/>
                <a:gd name="connsiteY0" fmla="*/ 100459 h 4286250"/>
                <a:gd name="connsiteX1" fmla="*/ 100459 w 1004589"/>
                <a:gd name="connsiteY1" fmla="*/ 0 h 4286250"/>
                <a:gd name="connsiteX2" fmla="*/ 904130 w 1004589"/>
                <a:gd name="connsiteY2" fmla="*/ 0 h 4286250"/>
                <a:gd name="connsiteX3" fmla="*/ 1004589 w 1004589"/>
                <a:gd name="connsiteY3" fmla="*/ 100459 h 4286250"/>
                <a:gd name="connsiteX4" fmla="*/ 1004589 w 1004589"/>
                <a:gd name="connsiteY4" fmla="*/ 4185791 h 4286250"/>
                <a:gd name="connsiteX5" fmla="*/ 904130 w 1004589"/>
                <a:gd name="connsiteY5" fmla="*/ 4286250 h 4286250"/>
                <a:gd name="connsiteX6" fmla="*/ 100459 w 1004589"/>
                <a:gd name="connsiteY6" fmla="*/ 4286250 h 4286250"/>
                <a:gd name="connsiteX7" fmla="*/ 0 w 1004589"/>
                <a:gd name="connsiteY7" fmla="*/ 4185791 h 4286250"/>
                <a:gd name="connsiteX8" fmla="*/ 0 w 1004589"/>
                <a:gd name="connsiteY8" fmla="*/ 100459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4589" h="4286250">
                  <a:moveTo>
                    <a:pt x="0" y="100459"/>
                  </a:moveTo>
                  <a:cubicBezTo>
                    <a:pt x="0" y="44977"/>
                    <a:pt x="44977" y="0"/>
                    <a:pt x="100459" y="0"/>
                  </a:cubicBezTo>
                  <a:lnTo>
                    <a:pt x="904130" y="0"/>
                  </a:lnTo>
                  <a:cubicBezTo>
                    <a:pt x="959612" y="0"/>
                    <a:pt x="1004589" y="44977"/>
                    <a:pt x="1004589" y="100459"/>
                  </a:cubicBezTo>
                  <a:lnTo>
                    <a:pt x="1004589" y="4185791"/>
                  </a:lnTo>
                  <a:cubicBezTo>
                    <a:pt x="1004589" y="4241273"/>
                    <a:pt x="959612" y="4286250"/>
                    <a:pt x="904130" y="4286250"/>
                  </a:cubicBezTo>
                  <a:lnTo>
                    <a:pt x="100459" y="4286250"/>
                  </a:lnTo>
                  <a:cubicBezTo>
                    <a:pt x="44977" y="4286250"/>
                    <a:pt x="0" y="4241273"/>
                    <a:pt x="0" y="4185791"/>
                  </a:cubicBezTo>
                  <a:lnTo>
                    <a:pt x="0" y="10045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307860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Level 1: IFSAC+ Category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938F70-E249-4FE4-9318-003B6EEB419D}"/>
                </a:ext>
              </a:extLst>
            </p:cNvPr>
            <p:cNvSpPr/>
            <p:nvPr/>
          </p:nvSpPr>
          <p:spPr>
            <a:xfrm>
              <a:off x="1105032" y="4838685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Environmental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A68A3CC-A400-4E76-BD74-DDB770744868}"/>
                </a:ext>
              </a:extLst>
            </p:cNvPr>
            <p:cNvSpPr/>
            <p:nvPr/>
          </p:nvSpPr>
          <p:spPr>
            <a:xfrm rot="17692822">
              <a:off x="2885089" y="4662373"/>
              <a:ext cx="824234" cy="38358"/>
            </a:xfrm>
            <a:custGeom>
              <a:avLst/>
              <a:gdLst>
                <a:gd name="connsiteX0" fmla="*/ 0 w 795919"/>
                <a:gd name="connsiteY0" fmla="*/ 8789 h 17578"/>
                <a:gd name="connsiteX1" fmla="*/ 795919 w 795919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5919" h="17578">
                  <a:moveTo>
                    <a:pt x="0" y="8789"/>
                  </a:moveTo>
                  <a:lnTo>
                    <a:pt x="795919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0761" tIns="-11108" rIns="390762" bIns="-1111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ED528D7-397C-4706-AE4A-7613E4A04D2D}"/>
                </a:ext>
              </a:extLst>
            </p:cNvPr>
            <p:cNvSpPr/>
            <p:nvPr/>
          </p:nvSpPr>
          <p:spPr>
            <a:xfrm>
              <a:off x="3662568" y="4090949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Farm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92111E-E92D-4C71-A3D8-1EF2C5BF8FF8}"/>
                </a:ext>
              </a:extLst>
            </p:cNvPr>
            <p:cNvSpPr/>
            <p:nvPr/>
          </p:nvSpPr>
          <p:spPr>
            <a:xfrm rot="17692822">
              <a:off x="5442626" y="3914637"/>
              <a:ext cx="824234" cy="38358"/>
            </a:xfrm>
            <a:custGeom>
              <a:avLst/>
              <a:gdLst>
                <a:gd name="connsiteX0" fmla="*/ 0 w 795919"/>
                <a:gd name="connsiteY0" fmla="*/ 8789 h 17578"/>
                <a:gd name="connsiteX1" fmla="*/ 795919 w 795919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5919" h="17578">
                  <a:moveTo>
                    <a:pt x="0" y="8789"/>
                  </a:moveTo>
                  <a:lnTo>
                    <a:pt x="795919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0761" tIns="-11108" rIns="390762" bIns="-1111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B6E5A05-3C84-4BFE-92F9-45C042BFA754}"/>
                </a:ext>
              </a:extLst>
            </p:cNvPr>
            <p:cNvSpPr/>
            <p:nvPr/>
          </p:nvSpPr>
          <p:spPr>
            <a:xfrm>
              <a:off x="6220107" y="3343214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Pasture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5DB40CB-FDB9-492A-82E3-FCDA127CCCE6}"/>
                </a:ext>
              </a:extLst>
            </p:cNvPr>
            <p:cNvSpPr/>
            <p:nvPr/>
          </p:nvSpPr>
          <p:spPr>
            <a:xfrm rot="19457599">
              <a:off x="5404800" y="4173960"/>
              <a:ext cx="899890" cy="18203"/>
            </a:xfrm>
            <a:custGeom>
              <a:avLst/>
              <a:gdLst>
                <a:gd name="connsiteX0" fmla="*/ 0 w 412385"/>
                <a:gd name="connsiteY0" fmla="*/ 8789 h 17578"/>
                <a:gd name="connsiteX1" fmla="*/ 412385 w 412385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2385" h="17578">
                  <a:moveTo>
                    <a:pt x="0" y="8789"/>
                  </a:moveTo>
                  <a:lnTo>
                    <a:pt x="412385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582" tIns="-1520" rIns="208583" bIns="-152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06B291-65CB-4E47-ADF2-4681E1CC59A8}"/>
                </a:ext>
              </a:extLst>
            </p:cNvPr>
            <p:cNvSpPr/>
            <p:nvPr/>
          </p:nvSpPr>
          <p:spPr>
            <a:xfrm>
              <a:off x="6220107" y="3841704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Animal Housing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2EDC70-B780-4DAA-B883-0B4C70FC4582}"/>
                </a:ext>
              </a:extLst>
            </p:cNvPr>
            <p:cNvSpPr/>
            <p:nvPr/>
          </p:nvSpPr>
          <p:spPr>
            <a:xfrm rot="2142401">
              <a:off x="5404800" y="4423205"/>
              <a:ext cx="899890" cy="18203"/>
            </a:xfrm>
            <a:custGeom>
              <a:avLst/>
              <a:gdLst>
                <a:gd name="connsiteX0" fmla="*/ 0 w 412385"/>
                <a:gd name="connsiteY0" fmla="*/ 8789 h 17578"/>
                <a:gd name="connsiteX1" fmla="*/ 412385 w 412385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2385" h="17578">
                  <a:moveTo>
                    <a:pt x="0" y="8789"/>
                  </a:moveTo>
                  <a:lnTo>
                    <a:pt x="412385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583" tIns="-1521" rIns="208582" bIns="-1521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B355804-5B66-498C-92AF-0B294A892CC0}"/>
                </a:ext>
              </a:extLst>
            </p:cNvPr>
            <p:cNvSpPr/>
            <p:nvPr/>
          </p:nvSpPr>
          <p:spPr>
            <a:xfrm>
              <a:off x="6220107" y="4340195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Irrigation Water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3945A94-4600-44C6-95A4-EC83407F42FE}"/>
                </a:ext>
              </a:extLst>
            </p:cNvPr>
            <p:cNvSpPr/>
            <p:nvPr/>
          </p:nvSpPr>
          <p:spPr>
            <a:xfrm rot="3907178">
              <a:off x="5442626" y="4662373"/>
              <a:ext cx="824234" cy="38358"/>
            </a:xfrm>
            <a:custGeom>
              <a:avLst/>
              <a:gdLst>
                <a:gd name="connsiteX0" fmla="*/ 0 w 795919"/>
                <a:gd name="connsiteY0" fmla="*/ 8789 h 17578"/>
                <a:gd name="connsiteX1" fmla="*/ 795919 w 795919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5919" h="17578">
                  <a:moveTo>
                    <a:pt x="0" y="8789"/>
                  </a:moveTo>
                  <a:lnTo>
                    <a:pt x="795919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0762" tIns="-11109" rIns="390761" bIns="-11109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E4B2B9B-84EA-41C2-A9E1-4D53FA9E6177}"/>
                </a:ext>
              </a:extLst>
            </p:cNvPr>
            <p:cNvSpPr/>
            <p:nvPr/>
          </p:nvSpPr>
          <p:spPr>
            <a:xfrm>
              <a:off x="6220107" y="4838685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Soil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051DC4F-EE69-4A81-A63B-E421F2A467F3}"/>
                </a:ext>
              </a:extLst>
            </p:cNvPr>
            <p:cNvSpPr/>
            <p:nvPr/>
          </p:nvSpPr>
          <p:spPr>
            <a:xfrm rot="19457599">
              <a:off x="2847261" y="4921696"/>
              <a:ext cx="899890" cy="18203"/>
            </a:xfrm>
            <a:custGeom>
              <a:avLst/>
              <a:gdLst>
                <a:gd name="connsiteX0" fmla="*/ 0 w 412385"/>
                <a:gd name="connsiteY0" fmla="*/ 8789 h 17578"/>
                <a:gd name="connsiteX1" fmla="*/ 412385 w 412385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2385" h="17578">
                  <a:moveTo>
                    <a:pt x="0" y="8789"/>
                  </a:moveTo>
                  <a:lnTo>
                    <a:pt x="412385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582" tIns="-1520" rIns="208583" bIns="-152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A85F10-8F37-4EDA-9BC4-28AE0C5C23B4}"/>
                </a:ext>
              </a:extLst>
            </p:cNvPr>
            <p:cNvSpPr/>
            <p:nvPr/>
          </p:nvSpPr>
          <p:spPr>
            <a:xfrm>
              <a:off x="3662568" y="4589440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Factory/Production Facility/Abattoir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E29B9A9-3236-4451-AB79-A34715E072B0}"/>
                </a:ext>
              </a:extLst>
            </p:cNvPr>
            <p:cNvSpPr/>
            <p:nvPr/>
          </p:nvSpPr>
          <p:spPr>
            <a:xfrm rot="2142401">
              <a:off x="2847261" y="5170941"/>
              <a:ext cx="899890" cy="18203"/>
            </a:xfrm>
            <a:custGeom>
              <a:avLst/>
              <a:gdLst>
                <a:gd name="connsiteX0" fmla="*/ 0 w 412385"/>
                <a:gd name="connsiteY0" fmla="*/ 8789 h 17578"/>
                <a:gd name="connsiteX1" fmla="*/ 412385 w 412385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2385" h="17578">
                  <a:moveTo>
                    <a:pt x="0" y="8789"/>
                  </a:moveTo>
                  <a:lnTo>
                    <a:pt x="412385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583" tIns="-1521" rIns="208582" bIns="-1521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1D8E99-EC46-456B-B0BF-6E74D902D1AF}"/>
                </a:ext>
              </a:extLst>
            </p:cNvPr>
            <p:cNvSpPr/>
            <p:nvPr/>
          </p:nvSpPr>
          <p:spPr>
            <a:xfrm>
              <a:off x="3662568" y="5087930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Store/ Restaurant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ABC0D89-2589-496E-B17B-F20DCAE29103}"/>
                </a:ext>
              </a:extLst>
            </p:cNvPr>
            <p:cNvSpPr/>
            <p:nvPr/>
          </p:nvSpPr>
          <p:spPr>
            <a:xfrm rot="3907178">
              <a:off x="2885089" y="5410109"/>
              <a:ext cx="824234" cy="38358"/>
            </a:xfrm>
            <a:custGeom>
              <a:avLst/>
              <a:gdLst>
                <a:gd name="connsiteX0" fmla="*/ 0 w 795919"/>
                <a:gd name="connsiteY0" fmla="*/ 8789 h 17578"/>
                <a:gd name="connsiteX1" fmla="*/ 795919 w 795919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5919" h="17578">
                  <a:moveTo>
                    <a:pt x="0" y="8789"/>
                  </a:moveTo>
                  <a:lnTo>
                    <a:pt x="795919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0761" tIns="-11110" rIns="390762" bIns="-11108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DBB1276-5AEB-4F08-86BC-1A030AA0D914}"/>
                </a:ext>
              </a:extLst>
            </p:cNvPr>
            <p:cNvSpPr/>
            <p:nvPr/>
          </p:nvSpPr>
          <p:spPr>
            <a:xfrm>
              <a:off x="3662568" y="5586421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Water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268B20-187F-4C2E-98D5-4AFC30F374C9}"/>
                </a:ext>
              </a:extLst>
            </p:cNvPr>
            <p:cNvSpPr/>
            <p:nvPr/>
          </p:nvSpPr>
          <p:spPr>
            <a:xfrm rot="19457599">
              <a:off x="5404800" y="5669432"/>
              <a:ext cx="899890" cy="18203"/>
            </a:xfrm>
            <a:custGeom>
              <a:avLst/>
              <a:gdLst>
                <a:gd name="connsiteX0" fmla="*/ 0 w 412385"/>
                <a:gd name="connsiteY0" fmla="*/ 8789 h 17578"/>
                <a:gd name="connsiteX1" fmla="*/ 412385 w 412385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2385" h="17578">
                  <a:moveTo>
                    <a:pt x="0" y="8789"/>
                  </a:moveTo>
                  <a:lnTo>
                    <a:pt x="412385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582" tIns="-1520" rIns="208583" bIns="-152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395E671-E792-4D09-8E46-F99B67C8CD17}"/>
                </a:ext>
              </a:extLst>
            </p:cNvPr>
            <p:cNvSpPr/>
            <p:nvPr/>
          </p:nvSpPr>
          <p:spPr>
            <a:xfrm>
              <a:off x="6220107" y="5337176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Untreated (Sewage)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31C685-A165-4FB6-AD95-880A4503FC9A}"/>
                </a:ext>
              </a:extLst>
            </p:cNvPr>
            <p:cNvSpPr/>
            <p:nvPr/>
          </p:nvSpPr>
          <p:spPr>
            <a:xfrm rot="2142401">
              <a:off x="5404800" y="5918677"/>
              <a:ext cx="899890" cy="18203"/>
            </a:xfrm>
            <a:custGeom>
              <a:avLst/>
              <a:gdLst>
                <a:gd name="connsiteX0" fmla="*/ 0 w 412385"/>
                <a:gd name="connsiteY0" fmla="*/ 8789 h 17578"/>
                <a:gd name="connsiteX1" fmla="*/ 412385 w 412385"/>
                <a:gd name="connsiteY1" fmla="*/ 8789 h 1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2385" h="17578">
                  <a:moveTo>
                    <a:pt x="0" y="8789"/>
                  </a:moveTo>
                  <a:lnTo>
                    <a:pt x="412385" y="8789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8583" tIns="-1521" rIns="208582" bIns="-1521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50" kern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83F4A79-331D-4C54-BFB8-862036C195E4}"/>
                </a:ext>
              </a:extLst>
            </p:cNvPr>
            <p:cNvSpPr/>
            <p:nvPr/>
          </p:nvSpPr>
          <p:spPr>
            <a:xfrm>
              <a:off x="6220107" y="5835666"/>
              <a:ext cx="1826812" cy="433470"/>
            </a:xfrm>
            <a:custGeom>
              <a:avLst/>
              <a:gdLst>
                <a:gd name="connsiteX0" fmla="*/ 0 w 837158"/>
                <a:gd name="connsiteY0" fmla="*/ 41858 h 418579"/>
                <a:gd name="connsiteX1" fmla="*/ 41858 w 837158"/>
                <a:gd name="connsiteY1" fmla="*/ 0 h 418579"/>
                <a:gd name="connsiteX2" fmla="*/ 795300 w 837158"/>
                <a:gd name="connsiteY2" fmla="*/ 0 h 418579"/>
                <a:gd name="connsiteX3" fmla="*/ 837158 w 837158"/>
                <a:gd name="connsiteY3" fmla="*/ 41858 h 418579"/>
                <a:gd name="connsiteX4" fmla="*/ 837158 w 837158"/>
                <a:gd name="connsiteY4" fmla="*/ 376721 h 418579"/>
                <a:gd name="connsiteX5" fmla="*/ 795300 w 837158"/>
                <a:gd name="connsiteY5" fmla="*/ 418579 h 418579"/>
                <a:gd name="connsiteX6" fmla="*/ 41858 w 837158"/>
                <a:gd name="connsiteY6" fmla="*/ 418579 h 418579"/>
                <a:gd name="connsiteX7" fmla="*/ 0 w 837158"/>
                <a:gd name="connsiteY7" fmla="*/ 376721 h 418579"/>
                <a:gd name="connsiteX8" fmla="*/ 0 w 837158"/>
                <a:gd name="connsiteY8" fmla="*/ 41858 h 41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158" h="418579">
                  <a:moveTo>
                    <a:pt x="0" y="41858"/>
                  </a:moveTo>
                  <a:cubicBezTo>
                    <a:pt x="0" y="18740"/>
                    <a:pt x="18740" y="0"/>
                    <a:pt x="41858" y="0"/>
                  </a:cubicBezTo>
                  <a:lnTo>
                    <a:pt x="795300" y="0"/>
                  </a:lnTo>
                  <a:cubicBezTo>
                    <a:pt x="818418" y="0"/>
                    <a:pt x="837158" y="18740"/>
                    <a:pt x="837158" y="41858"/>
                  </a:cubicBezTo>
                  <a:lnTo>
                    <a:pt x="837158" y="376721"/>
                  </a:lnTo>
                  <a:cubicBezTo>
                    <a:pt x="837158" y="399839"/>
                    <a:pt x="818418" y="418579"/>
                    <a:pt x="795300" y="418579"/>
                  </a:cubicBezTo>
                  <a:lnTo>
                    <a:pt x="41858" y="418579"/>
                  </a:lnTo>
                  <a:cubicBezTo>
                    <a:pt x="18740" y="418579"/>
                    <a:pt x="0" y="399839"/>
                    <a:pt x="0" y="376721"/>
                  </a:cubicBezTo>
                  <a:lnTo>
                    <a:pt x="0" y="41858"/>
                  </a:ln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340" tIns="17340" rIns="17340" bIns="1734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Treated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8520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80A80-0F70-4C88-80CB-170656C8C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807" y="1023679"/>
            <a:ext cx="8509103" cy="926020"/>
          </a:xfrm>
        </p:spPr>
        <p:txBody>
          <a:bodyPr/>
          <a:lstStyle/>
          <a:p>
            <a:r>
              <a:rPr lang="en-US" dirty="0"/>
              <a:t>Drafting IFSAC+ Categories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976086-5AD5-48BB-A3EC-434CBCEF597F}"/>
              </a:ext>
            </a:extLst>
          </p:cNvPr>
          <p:cNvSpPr/>
          <p:nvPr/>
        </p:nvSpPr>
        <p:spPr>
          <a:xfrm>
            <a:off x="4659466" y="2049530"/>
            <a:ext cx="1741336" cy="4478490"/>
          </a:xfrm>
          <a:custGeom>
            <a:avLst/>
            <a:gdLst>
              <a:gd name="connsiteX0" fmla="*/ 0 w 458344"/>
              <a:gd name="connsiteY0" fmla="*/ 45834 h 4286250"/>
              <a:gd name="connsiteX1" fmla="*/ 45834 w 458344"/>
              <a:gd name="connsiteY1" fmla="*/ 0 h 4286250"/>
              <a:gd name="connsiteX2" fmla="*/ 412510 w 458344"/>
              <a:gd name="connsiteY2" fmla="*/ 0 h 4286250"/>
              <a:gd name="connsiteX3" fmla="*/ 458344 w 458344"/>
              <a:gd name="connsiteY3" fmla="*/ 45834 h 4286250"/>
              <a:gd name="connsiteX4" fmla="*/ 458344 w 458344"/>
              <a:gd name="connsiteY4" fmla="*/ 4240416 h 4286250"/>
              <a:gd name="connsiteX5" fmla="*/ 412510 w 458344"/>
              <a:gd name="connsiteY5" fmla="*/ 4286250 h 4286250"/>
              <a:gd name="connsiteX6" fmla="*/ 45834 w 458344"/>
              <a:gd name="connsiteY6" fmla="*/ 4286250 h 4286250"/>
              <a:gd name="connsiteX7" fmla="*/ 0 w 458344"/>
              <a:gd name="connsiteY7" fmla="*/ 4240416 h 4286250"/>
              <a:gd name="connsiteX8" fmla="*/ 0 w 458344"/>
              <a:gd name="connsiteY8" fmla="*/ 45834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344" h="4286250">
                <a:moveTo>
                  <a:pt x="0" y="45834"/>
                </a:moveTo>
                <a:cubicBezTo>
                  <a:pt x="0" y="20521"/>
                  <a:pt x="20521" y="0"/>
                  <a:pt x="45834" y="0"/>
                </a:cubicBezTo>
                <a:lnTo>
                  <a:pt x="412510" y="0"/>
                </a:lnTo>
                <a:cubicBezTo>
                  <a:pt x="437823" y="0"/>
                  <a:pt x="458344" y="20521"/>
                  <a:pt x="458344" y="45834"/>
                </a:cubicBezTo>
                <a:lnTo>
                  <a:pt x="458344" y="4240416"/>
                </a:lnTo>
                <a:cubicBezTo>
                  <a:pt x="458344" y="4265729"/>
                  <a:pt x="437823" y="4286250"/>
                  <a:pt x="412510" y="4286250"/>
                </a:cubicBezTo>
                <a:lnTo>
                  <a:pt x="45834" y="4286250"/>
                </a:lnTo>
                <a:cubicBezTo>
                  <a:pt x="20521" y="4286250"/>
                  <a:pt x="0" y="4265729"/>
                  <a:pt x="0" y="4240416"/>
                </a:cubicBezTo>
                <a:lnTo>
                  <a:pt x="0" y="4583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784" tIns="49784" rIns="49784" bIns="3050159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Level 3: Feed Category 2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8DBD993-DFF9-4401-8638-938DAD49844F}"/>
              </a:ext>
            </a:extLst>
          </p:cNvPr>
          <p:cNvSpPr/>
          <p:nvPr/>
        </p:nvSpPr>
        <p:spPr>
          <a:xfrm>
            <a:off x="2627906" y="2049530"/>
            <a:ext cx="1741336" cy="4478490"/>
          </a:xfrm>
          <a:custGeom>
            <a:avLst/>
            <a:gdLst>
              <a:gd name="connsiteX0" fmla="*/ 0 w 458344"/>
              <a:gd name="connsiteY0" fmla="*/ 45834 h 4286250"/>
              <a:gd name="connsiteX1" fmla="*/ 45834 w 458344"/>
              <a:gd name="connsiteY1" fmla="*/ 0 h 4286250"/>
              <a:gd name="connsiteX2" fmla="*/ 412510 w 458344"/>
              <a:gd name="connsiteY2" fmla="*/ 0 h 4286250"/>
              <a:gd name="connsiteX3" fmla="*/ 458344 w 458344"/>
              <a:gd name="connsiteY3" fmla="*/ 45834 h 4286250"/>
              <a:gd name="connsiteX4" fmla="*/ 458344 w 458344"/>
              <a:gd name="connsiteY4" fmla="*/ 4240416 h 4286250"/>
              <a:gd name="connsiteX5" fmla="*/ 412510 w 458344"/>
              <a:gd name="connsiteY5" fmla="*/ 4286250 h 4286250"/>
              <a:gd name="connsiteX6" fmla="*/ 45834 w 458344"/>
              <a:gd name="connsiteY6" fmla="*/ 4286250 h 4286250"/>
              <a:gd name="connsiteX7" fmla="*/ 0 w 458344"/>
              <a:gd name="connsiteY7" fmla="*/ 4240416 h 4286250"/>
              <a:gd name="connsiteX8" fmla="*/ 0 w 458344"/>
              <a:gd name="connsiteY8" fmla="*/ 45834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344" h="4286250">
                <a:moveTo>
                  <a:pt x="0" y="45834"/>
                </a:moveTo>
                <a:cubicBezTo>
                  <a:pt x="0" y="20521"/>
                  <a:pt x="20521" y="0"/>
                  <a:pt x="45834" y="0"/>
                </a:cubicBezTo>
                <a:lnTo>
                  <a:pt x="412510" y="0"/>
                </a:lnTo>
                <a:cubicBezTo>
                  <a:pt x="437823" y="0"/>
                  <a:pt x="458344" y="20521"/>
                  <a:pt x="458344" y="45834"/>
                </a:cubicBezTo>
                <a:lnTo>
                  <a:pt x="458344" y="4240416"/>
                </a:lnTo>
                <a:cubicBezTo>
                  <a:pt x="458344" y="4265729"/>
                  <a:pt x="437823" y="4286250"/>
                  <a:pt x="412510" y="4286250"/>
                </a:cubicBezTo>
                <a:lnTo>
                  <a:pt x="45834" y="4286250"/>
                </a:lnTo>
                <a:cubicBezTo>
                  <a:pt x="20521" y="4286250"/>
                  <a:pt x="0" y="4265729"/>
                  <a:pt x="0" y="4240416"/>
                </a:cubicBezTo>
                <a:lnTo>
                  <a:pt x="0" y="45834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784" tIns="49784" rIns="49784" bIns="3050159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Level 2: Feed Category 1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69226E8-D1DB-494E-B2E8-BF734CF5BC97}"/>
              </a:ext>
            </a:extLst>
          </p:cNvPr>
          <p:cNvSpPr/>
          <p:nvPr/>
        </p:nvSpPr>
        <p:spPr>
          <a:xfrm>
            <a:off x="596350" y="2049530"/>
            <a:ext cx="1741336" cy="4478490"/>
          </a:xfrm>
          <a:custGeom>
            <a:avLst/>
            <a:gdLst>
              <a:gd name="connsiteX0" fmla="*/ 0 w 458344"/>
              <a:gd name="connsiteY0" fmla="*/ 45834 h 4286250"/>
              <a:gd name="connsiteX1" fmla="*/ 45834 w 458344"/>
              <a:gd name="connsiteY1" fmla="*/ 0 h 4286250"/>
              <a:gd name="connsiteX2" fmla="*/ 412510 w 458344"/>
              <a:gd name="connsiteY2" fmla="*/ 0 h 4286250"/>
              <a:gd name="connsiteX3" fmla="*/ 458344 w 458344"/>
              <a:gd name="connsiteY3" fmla="*/ 45834 h 4286250"/>
              <a:gd name="connsiteX4" fmla="*/ 458344 w 458344"/>
              <a:gd name="connsiteY4" fmla="*/ 4240416 h 4286250"/>
              <a:gd name="connsiteX5" fmla="*/ 412510 w 458344"/>
              <a:gd name="connsiteY5" fmla="*/ 4286250 h 4286250"/>
              <a:gd name="connsiteX6" fmla="*/ 45834 w 458344"/>
              <a:gd name="connsiteY6" fmla="*/ 4286250 h 4286250"/>
              <a:gd name="connsiteX7" fmla="*/ 0 w 458344"/>
              <a:gd name="connsiteY7" fmla="*/ 4240416 h 4286250"/>
              <a:gd name="connsiteX8" fmla="*/ 0 w 458344"/>
              <a:gd name="connsiteY8" fmla="*/ 45834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344" h="4286250">
                <a:moveTo>
                  <a:pt x="0" y="45834"/>
                </a:moveTo>
                <a:cubicBezTo>
                  <a:pt x="0" y="20521"/>
                  <a:pt x="20521" y="0"/>
                  <a:pt x="45834" y="0"/>
                </a:cubicBezTo>
                <a:lnTo>
                  <a:pt x="412510" y="0"/>
                </a:lnTo>
                <a:cubicBezTo>
                  <a:pt x="437823" y="0"/>
                  <a:pt x="458344" y="20521"/>
                  <a:pt x="458344" y="45834"/>
                </a:cubicBezTo>
                <a:lnTo>
                  <a:pt x="458344" y="4240416"/>
                </a:lnTo>
                <a:cubicBezTo>
                  <a:pt x="458344" y="4265729"/>
                  <a:pt x="437823" y="4286250"/>
                  <a:pt x="412510" y="4286250"/>
                </a:cubicBezTo>
                <a:lnTo>
                  <a:pt x="45834" y="4286250"/>
                </a:lnTo>
                <a:cubicBezTo>
                  <a:pt x="20521" y="4286250"/>
                  <a:pt x="0" y="4265729"/>
                  <a:pt x="0" y="4240416"/>
                </a:cubicBezTo>
                <a:lnTo>
                  <a:pt x="0" y="4583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784" tIns="49784" rIns="49784" bIns="3050159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Level 1: IFSAC+ Category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E751753-15CD-4EA7-A527-4DDDB9639417}"/>
              </a:ext>
            </a:extLst>
          </p:cNvPr>
          <p:cNvSpPr/>
          <p:nvPr/>
        </p:nvSpPr>
        <p:spPr>
          <a:xfrm>
            <a:off x="741460" y="4713839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Animal Feed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A6D61D1-05FC-4A80-AA14-879AA98B4C6F}"/>
              </a:ext>
            </a:extLst>
          </p:cNvPr>
          <p:cNvSpPr/>
          <p:nvPr/>
        </p:nvSpPr>
        <p:spPr>
          <a:xfrm rot="16699915">
            <a:off x="1931983" y="4253376"/>
            <a:ext cx="1101625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13511" tIns="-22348" rIns="513511" bIns="-2234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083856-DDA3-4608-BAA0-AF0BF2AF4B8B}"/>
              </a:ext>
            </a:extLst>
          </p:cNvPr>
          <p:cNvSpPr/>
          <p:nvPr/>
        </p:nvSpPr>
        <p:spPr>
          <a:xfrm>
            <a:off x="2773020" y="3623841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Livestock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05D5B2-BD02-4AC7-AB44-D7BA25F8202A}"/>
              </a:ext>
            </a:extLst>
          </p:cNvPr>
          <p:cNvSpPr/>
          <p:nvPr/>
        </p:nvSpPr>
        <p:spPr>
          <a:xfrm rot="18289469">
            <a:off x="4365438" y="3560884"/>
            <a:ext cx="351368" cy="45719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80" tIns="-2678" rIns="139781" bIns="-26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B67B03-81F3-4215-9EE1-0381E37E608B}"/>
              </a:ext>
            </a:extLst>
          </p:cNvPr>
          <p:cNvSpPr/>
          <p:nvPr/>
        </p:nvSpPr>
        <p:spPr>
          <a:xfrm>
            <a:off x="4804580" y="3394366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Animal Ing.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2CFF074-31B0-45A6-88E3-9AF59BC6B11A}"/>
              </a:ext>
            </a:extLst>
          </p:cNvPr>
          <p:cNvSpPr/>
          <p:nvPr/>
        </p:nvSpPr>
        <p:spPr>
          <a:xfrm>
            <a:off x="4224132" y="3719421"/>
            <a:ext cx="580444" cy="838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271" tIns="190" rIns="85271" bIns="191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A45EBD4-B820-4BE8-94F5-8C03C605B1C6}"/>
              </a:ext>
            </a:extLst>
          </p:cNvPr>
          <p:cNvSpPr/>
          <p:nvPr/>
        </p:nvSpPr>
        <p:spPr>
          <a:xfrm>
            <a:off x="4804580" y="3623841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Plant Ing.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6692C8A-40C5-4FB3-836E-7F4B703741B7}"/>
              </a:ext>
            </a:extLst>
          </p:cNvPr>
          <p:cNvSpPr/>
          <p:nvPr/>
        </p:nvSpPr>
        <p:spPr>
          <a:xfrm rot="3310531">
            <a:off x="4374586" y="3823113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80" tIns="-2679" rIns="139781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3BA446B-7EE0-42A2-BE15-182C8C83D7B4}"/>
              </a:ext>
            </a:extLst>
          </p:cNvPr>
          <p:cNvSpPr/>
          <p:nvPr/>
        </p:nvSpPr>
        <p:spPr>
          <a:xfrm>
            <a:off x="4804580" y="3853314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Other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2E7992F-A87D-490F-8559-11DD360E5F37}"/>
              </a:ext>
            </a:extLst>
          </p:cNvPr>
          <p:cNvSpPr/>
          <p:nvPr/>
        </p:nvSpPr>
        <p:spPr>
          <a:xfrm rot="17500715">
            <a:off x="2266723" y="4597586"/>
            <a:ext cx="432143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9157" tIns="-6330" rIns="209156" bIns="-633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17203C4-EA46-4904-8FEF-0D8E59E82FE3}"/>
              </a:ext>
            </a:extLst>
          </p:cNvPr>
          <p:cNvSpPr/>
          <p:nvPr/>
        </p:nvSpPr>
        <p:spPr>
          <a:xfrm>
            <a:off x="2773020" y="4312260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Poultry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9AAB22F-1006-48C1-A3BA-8805B65B54D5}"/>
              </a:ext>
            </a:extLst>
          </p:cNvPr>
          <p:cNvSpPr/>
          <p:nvPr/>
        </p:nvSpPr>
        <p:spPr>
          <a:xfrm rot="18289469">
            <a:off x="4374586" y="4282060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80" tIns="-2679" rIns="139780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13B527A-CCE4-406C-AA30-C02018A391FA}"/>
              </a:ext>
            </a:extLst>
          </p:cNvPr>
          <p:cNvSpPr/>
          <p:nvPr/>
        </p:nvSpPr>
        <p:spPr>
          <a:xfrm>
            <a:off x="4804580" y="4082787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Animal Ing.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A0142C8-DC8C-4F52-8960-325B3C1B3CCB}"/>
              </a:ext>
            </a:extLst>
          </p:cNvPr>
          <p:cNvSpPr/>
          <p:nvPr/>
        </p:nvSpPr>
        <p:spPr>
          <a:xfrm>
            <a:off x="4224132" y="4407842"/>
            <a:ext cx="580444" cy="838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271" tIns="190" rIns="85271" bIns="191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16686DB-5766-48A7-AD91-56E2B47B9E0F}"/>
              </a:ext>
            </a:extLst>
          </p:cNvPr>
          <p:cNvSpPr/>
          <p:nvPr/>
        </p:nvSpPr>
        <p:spPr>
          <a:xfrm>
            <a:off x="4804580" y="4312260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Plant Ing.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0A719F6-190F-4ED7-9F21-5D309C2E437C}"/>
              </a:ext>
            </a:extLst>
          </p:cNvPr>
          <p:cNvSpPr/>
          <p:nvPr/>
        </p:nvSpPr>
        <p:spPr>
          <a:xfrm rot="3310531">
            <a:off x="4374586" y="4511533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80" tIns="-2678" rIns="139781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E0F32BA-43E3-4B48-ACC9-9AFF808FD646}"/>
              </a:ext>
            </a:extLst>
          </p:cNvPr>
          <p:cNvSpPr/>
          <p:nvPr/>
        </p:nvSpPr>
        <p:spPr>
          <a:xfrm>
            <a:off x="4804580" y="4541733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Other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B135BE-EC76-4842-97B3-6B3ABA3E2B4B}"/>
              </a:ext>
            </a:extLst>
          </p:cNvPr>
          <p:cNvSpPr/>
          <p:nvPr/>
        </p:nvSpPr>
        <p:spPr>
          <a:xfrm rot="3654187">
            <a:off x="2318662" y="4941796"/>
            <a:ext cx="328269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1934" tIns="-3845" rIns="161935" bIns="-3844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A68305C-D8B0-4558-BF91-F68E0339EFAD}"/>
              </a:ext>
            </a:extLst>
          </p:cNvPr>
          <p:cNvSpPr/>
          <p:nvPr/>
        </p:nvSpPr>
        <p:spPr>
          <a:xfrm>
            <a:off x="2773020" y="5000681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Fish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2708C48-2440-4885-814C-6396AC246B98}"/>
              </a:ext>
            </a:extLst>
          </p:cNvPr>
          <p:cNvSpPr/>
          <p:nvPr/>
        </p:nvSpPr>
        <p:spPr>
          <a:xfrm rot="18289469">
            <a:off x="4374586" y="4970481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80" tIns="-2679" rIns="139780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8FB4F9A-7CBF-4F75-977E-126D1DEFF2AE}"/>
              </a:ext>
            </a:extLst>
          </p:cNvPr>
          <p:cNvSpPr/>
          <p:nvPr/>
        </p:nvSpPr>
        <p:spPr>
          <a:xfrm>
            <a:off x="4804580" y="4771208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Animal Ing.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1A58277-E58E-4C94-96E1-EF264201F68D}"/>
              </a:ext>
            </a:extLst>
          </p:cNvPr>
          <p:cNvSpPr/>
          <p:nvPr/>
        </p:nvSpPr>
        <p:spPr>
          <a:xfrm>
            <a:off x="4224132" y="5096262"/>
            <a:ext cx="580444" cy="838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271" tIns="191" rIns="85271" bIns="19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3BEE13-EF44-4712-BD58-A57B6EFEB227}"/>
              </a:ext>
            </a:extLst>
          </p:cNvPr>
          <p:cNvSpPr/>
          <p:nvPr/>
        </p:nvSpPr>
        <p:spPr>
          <a:xfrm>
            <a:off x="4804580" y="5000681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Plant Ing.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F663FBB-A90C-4E2E-BA9F-89D6B2FE7F17}"/>
              </a:ext>
            </a:extLst>
          </p:cNvPr>
          <p:cNvSpPr/>
          <p:nvPr/>
        </p:nvSpPr>
        <p:spPr>
          <a:xfrm rot="3310531">
            <a:off x="4374586" y="5199954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79" tIns="-2679" rIns="139781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6B3941E9-B964-45F5-8FC2-3044E4211AA8}"/>
              </a:ext>
            </a:extLst>
          </p:cNvPr>
          <p:cNvSpPr/>
          <p:nvPr/>
        </p:nvSpPr>
        <p:spPr>
          <a:xfrm>
            <a:off x="4804580" y="5230154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Other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0EEE42D-8E46-4DD7-AD9F-EDECF34DE394}"/>
              </a:ext>
            </a:extLst>
          </p:cNvPr>
          <p:cNvSpPr/>
          <p:nvPr/>
        </p:nvSpPr>
        <p:spPr>
          <a:xfrm rot="4900085">
            <a:off x="1931983" y="5343374"/>
            <a:ext cx="1101625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13511" tIns="-22348" rIns="513510" bIns="-2234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654E42C-6A93-43EE-97D6-A4E31B501A17}"/>
              </a:ext>
            </a:extLst>
          </p:cNvPr>
          <p:cNvSpPr/>
          <p:nvPr/>
        </p:nvSpPr>
        <p:spPr>
          <a:xfrm>
            <a:off x="2773018" y="5646279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Pet Food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04951AB-DDD5-48C3-A2B6-06E3C999961A}"/>
              </a:ext>
            </a:extLst>
          </p:cNvPr>
          <p:cNvSpPr/>
          <p:nvPr/>
        </p:nvSpPr>
        <p:spPr>
          <a:xfrm>
            <a:off x="4804580" y="5459627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dirty="0"/>
              <a:t>Animal Ing.</a:t>
            </a:r>
            <a:endParaRPr lang="en-US" sz="1600" kern="1200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A42F6DA-D959-4F42-B602-8D31E1C98C70}"/>
              </a:ext>
            </a:extLst>
          </p:cNvPr>
          <p:cNvSpPr/>
          <p:nvPr/>
        </p:nvSpPr>
        <p:spPr>
          <a:xfrm>
            <a:off x="4804580" y="5689101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Plant Ing.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5DA6C77-BB7A-4D1D-B95D-C70DC480E1EB}"/>
              </a:ext>
            </a:extLst>
          </p:cNvPr>
          <p:cNvSpPr/>
          <p:nvPr/>
        </p:nvSpPr>
        <p:spPr>
          <a:xfrm>
            <a:off x="4804574" y="5930405"/>
            <a:ext cx="1451112" cy="199541"/>
          </a:xfrm>
          <a:custGeom>
            <a:avLst/>
            <a:gdLst>
              <a:gd name="connsiteX0" fmla="*/ 0 w 381953"/>
              <a:gd name="connsiteY0" fmla="*/ 19098 h 190976"/>
              <a:gd name="connsiteX1" fmla="*/ 19098 w 381953"/>
              <a:gd name="connsiteY1" fmla="*/ 0 h 190976"/>
              <a:gd name="connsiteX2" fmla="*/ 362855 w 381953"/>
              <a:gd name="connsiteY2" fmla="*/ 0 h 190976"/>
              <a:gd name="connsiteX3" fmla="*/ 381953 w 381953"/>
              <a:gd name="connsiteY3" fmla="*/ 19098 h 190976"/>
              <a:gd name="connsiteX4" fmla="*/ 381953 w 381953"/>
              <a:gd name="connsiteY4" fmla="*/ 171878 h 190976"/>
              <a:gd name="connsiteX5" fmla="*/ 362855 w 381953"/>
              <a:gd name="connsiteY5" fmla="*/ 190976 h 190976"/>
              <a:gd name="connsiteX6" fmla="*/ 19098 w 381953"/>
              <a:gd name="connsiteY6" fmla="*/ 190976 h 190976"/>
              <a:gd name="connsiteX7" fmla="*/ 0 w 381953"/>
              <a:gd name="connsiteY7" fmla="*/ 171878 h 190976"/>
              <a:gd name="connsiteX8" fmla="*/ 0 w 381953"/>
              <a:gd name="connsiteY8" fmla="*/ 19098 h 1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953" h="190976">
                <a:moveTo>
                  <a:pt x="0" y="19098"/>
                </a:moveTo>
                <a:cubicBezTo>
                  <a:pt x="0" y="8550"/>
                  <a:pt x="8550" y="0"/>
                  <a:pt x="19098" y="0"/>
                </a:cubicBezTo>
                <a:lnTo>
                  <a:pt x="362855" y="0"/>
                </a:lnTo>
                <a:cubicBezTo>
                  <a:pt x="373403" y="0"/>
                  <a:pt x="381953" y="8550"/>
                  <a:pt x="381953" y="19098"/>
                </a:cubicBezTo>
                <a:lnTo>
                  <a:pt x="381953" y="171878"/>
                </a:lnTo>
                <a:cubicBezTo>
                  <a:pt x="381953" y="182426"/>
                  <a:pt x="373403" y="190976"/>
                  <a:pt x="362855" y="190976"/>
                </a:cubicBezTo>
                <a:lnTo>
                  <a:pt x="19098" y="190976"/>
                </a:lnTo>
                <a:cubicBezTo>
                  <a:pt x="8550" y="190976"/>
                  <a:pt x="0" y="182426"/>
                  <a:pt x="0" y="171878"/>
                </a:cubicBezTo>
                <a:lnTo>
                  <a:pt x="0" y="19098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9403" tIns="9403" rIns="9403" bIns="9403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Other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D31ED76-3752-4F73-ADBA-8F417F49B362}"/>
              </a:ext>
            </a:extLst>
          </p:cNvPr>
          <p:cNvSpPr/>
          <p:nvPr/>
        </p:nvSpPr>
        <p:spPr>
          <a:xfrm>
            <a:off x="6661204" y="2049530"/>
            <a:ext cx="1741336" cy="4478490"/>
          </a:xfrm>
          <a:custGeom>
            <a:avLst/>
            <a:gdLst>
              <a:gd name="connsiteX0" fmla="*/ 0 w 458344"/>
              <a:gd name="connsiteY0" fmla="*/ 45834 h 4286250"/>
              <a:gd name="connsiteX1" fmla="*/ 45834 w 458344"/>
              <a:gd name="connsiteY1" fmla="*/ 0 h 4286250"/>
              <a:gd name="connsiteX2" fmla="*/ 412510 w 458344"/>
              <a:gd name="connsiteY2" fmla="*/ 0 h 4286250"/>
              <a:gd name="connsiteX3" fmla="*/ 458344 w 458344"/>
              <a:gd name="connsiteY3" fmla="*/ 45834 h 4286250"/>
              <a:gd name="connsiteX4" fmla="*/ 458344 w 458344"/>
              <a:gd name="connsiteY4" fmla="*/ 4240416 h 4286250"/>
              <a:gd name="connsiteX5" fmla="*/ 412510 w 458344"/>
              <a:gd name="connsiteY5" fmla="*/ 4286250 h 4286250"/>
              <a:gd name="connsiteX6" fmla="*/ 45834 w 458344"/>
              <a:gd name="connsiteY6" fmla="*/ 4286250 h 4286250"/>
              <a:gd name="connsiteX7" fmla="*/ 0 w 458344"/>
              <a:gd name="connsiteY7" fmla="*/ 4240416 h 4286250"/>
              <a:gd name="connsiteX8" fmla="*/ 0 w 458344"/>
              <a:gd name="connsiteY8" fmla="*/ 45834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344" h="4286250">
                <a:moveTo>
                  <a:pt x="0" y="45834"/>
                </a:moveTo>
                <a:cubicBezTo>
                  <a:pt x="0" y="20521"/>
                  <a:pt x="20521" y="0"/>
                  <a:pt x="45834" y="0"/>
                </a:cubicBezTo>
                <a:lnTo>
                  <a:pt x="412510" y="0"/>
                </a:lnTo>
                <a:cubicBezTo>
                  <a:pt x="437823" y="0"/>
                  <a:pt x="458344" y="20521"/>
                  <a:pt x="458344" y="45834"/>
                </a:cubicBezTo>
                <a:lnTo>
                  <a:pt x="458344" y="4240416"/>
                </a:lnTo>
                <a:cubicBezTo>
                  <a:pt x="458344" y="4265729"/>
                  <a:pt x="437823" y="4286250"/>
                  <a:pt x="412510" y="4286250"/>
                </a:cubicBezTo>
                <a:lnTo>
                  <a:pt x="45834" y="4286250"/>
                </a:lnTo>
                <a:cubicBezTo>
                  <a:pt x="20521" y="4286250"/>
                  <a:pt x="0" y="4265729"/>
                  <a:pt x="0" y="4240416"/>
                </a:cubicBezTo>
                <a:lnTo>
                  <a:pt x="0" y="4583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784" tIns="49784" rIns="49784" bIns="3050159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Level 4: Feed Category 3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462FE7B-C488-4E96-8E8A-D68D79A08010}"/>
              </a:ext>
            </a:extLst>
          </p:cNvPr>
          <p:cNvSpPr/>
          <p:nvPr/>
        </p:nvSpPr>
        <p:spPr>
          <a:xfrm rot="18289469">
            <a:off x="4399766" y="5631763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80" tIns="-2679" rIns="139780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5FDA088-0EFB-4ECD-AD80-0EB2A1DDAC9A}"/>
              </a:ext>
            </a:extLst>
          </p:cNvPr>
          <p:cNvSpPr/>
          <p:nvPr/>
        </p:nvSpPr>
        <p:spPr>
          <a:xfrm>
            <a:off x="4249312" y="5757544"/>
            <a:ext cx="580444" cy="838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271" tIns="191" rIns="85271" bIns="19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4012B5E-ED05-4772-BE1E-D63A4BEEF056}"/>
              </a:ext>
            </a:extLst>
          </p:cNvPr>
          <p:cNvSpPr/>
          <p:nvPr/>
        </p:nvSpPr>
        <p:spPr>
          <a:xfrm rot="3310531">
            <a:off x="4399766" y="5861236"/>
            <a:ext cx="279536" cy="30470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779" tIns="-2679" rIns="139781" bIns="-267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41AE7647-04CF-4A7B-B926-BEFD7730111A}"/>
              </a:ext>
            </a:extLst>
          </p:cNvPr>
          <p:cNvSpPr/>
          <p:nvPr/>
        </p:nvSpPr>
        <p:spPr>
          <a:xfrm>
            <a:off x="6835917" y="5178176"/>
            <a:ext cx="1251336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dirty="0"/>
              <a:t>Raw</a:t>
            </a:r>
            <a:endParaRPr lang="en-US" sz="1400" kern="1200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980D1930-97F4-4E65-AD5E-BB691316AB1A}"/>
              </a:ext>
            </a:extLst>
          </p:cNvPr>
          <p:cNvSpPr/>
          <p:nvPr/>
        </p:nvSpPr>
        <p:spPr>
          <a:xfrm>
            <a:off x="6831636" y="5375901"/>
            <a:ext cx="1251336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Wet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A7ED2A92-9644-425F-9AAA-7698C24DD8C4}"/>
              </a:ext>
            </a:extLst>
          </p:cNvPr>
          <p:cNvSpPr/>
          <p:nvPr/>
        </p:nvSpPr>
        <p:spPr>
          <a:xfrm>
            <a:off x="6831636" y="5607555"/>
            <a:ext cx="1251336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Canned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49CDD46-EE2C-46E7-A35E-0907FAB0C513}"/>
              </a:ext>
            </a:extLst>
          </p:cNvPr>
          <p:cNvSpPr/>
          <p:nvPr/>
        </p:nvSpPr>
        <p:spPr>
          <a:xfrm>
            <a:off x="6831636" y="5856491"/>
            <a:ext cx="1251336" cy="187046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Dry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0E68C4B-7CF5-4D5A-8A6D-F255E834CEE9}"/>
              </a:ext>
            </a:extLst>
          </p:cNvPr>
          <p:cNvCxnSpPr>
            <a:cxnSpLocks/>
          </p:cNvCxnSpPr>
          <p:nvPr/>
        </p:nvCxnSpPr>
        <p:spPr>
          <a:xfrm flipV="1">
            <a:off x="6255692" y="5574688"/>
            <a:ext cx="435334" cy="9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0C3A79B-136D-4B18-B404-7A7B6AD6C1D5}"/>
              </a:ext>
            </a:extLst>
          </p:cNvPr>
          <p:cNvCxnSpPr>
            <a:endCxn id="49" idx="7"/>
          </p:cNvCxnSpPr>
          <p:nvPr/>
        </p:nvCxnSpPr>
        <p:spPr>
          <a:xfrm flipV="1">
            <a:off x="6691026" y="5346518"/>
            <a:ext cx="144891" cy="2281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64031A0-4AA8-4E6E-8582-3B9581EF958D}"/>
              </a:ext>
            </a:extLst>
          </p:cNvPr>
          <p:cNvCxnSpPr>
            <a:endCxn id="52" idx="0"/>
          </p:cNvCxnSpPr>
          <p:nvPr/>
        </p:nvCxnSpPr>
        <p:spPr>
          <a:xfrm>
            <a:off x="6691026" y="5607555"/>
            <a:ext cx="140610" cy="267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AC14470-7437-4D28-9816-6B4FE13BFCEE}"/>
              </a:ext>
            </a:extLst>
          </p:cNvPr>
          <p:cNvCxnSpPr>
            <a:cxnSpLocks/>
          </p:cNvCxnSpPr>
          <p:nvPr/>
        </p:nvCxnSpPr>
        <p:spPr>
          <a:xfrm>
            <a:off x="6691026" y="5575751"/>
            <a:ext cx="2031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930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F865F-2846-4550-9EF6-B7866C004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154" y="940394"/>
            <a:ext cx="8778240" cy="5630090"/>
          </a:xfrm>
        </p:spPr>
        <p:txBody>
          <a:bodyPr>
            <a:normAutofit fontScale="92500" lnSpcReduction="20000"/>
          </a:bodyPr>
          <a:lstStyle/>
          <a:p>
            <a:r>
              <a:rPr lang="en-US" sz="800" dirty="0">
                <a:solidFill>
                  <a:srgbClr val="FF0000"/>
                </a:solidFill>
              </a:rPr>
              <a:t>Human Food</a:t>
            </a:r>
          </a:p>
          <a:p>
            <a:r>
              <a:rPr lang="en-US" sz="800" dirty="0">
                <a:solidFill>
                  <a:srgbClr val="FF0000"/>
                </a:solidFill>
              </a:rPr>
              <a:t>Animals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Mammals</a:t>
            </a:r>
          </a:p>
          <a:p>
            <a:pPr lvl="2"/>
            <a:r>
              <a:rPr lang="en-US" sz="600" dirty="0">
                <a:solidFill>
                  <a:srgbClr val="7030A0"/>
                </a:solidFill>
              </a:rPr>
              <a:t>Terrestrial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Livestock</a:t>
            </a:r>
          </a:p>
          <a:p>
            <a:pPr lvl="4"/>
            <a:r>
              <a:rPr lang="en-US" sz="600" dirty="0"/>
              <a:t>Cow</a:t>
            </a:r>
          </a:p>
          <a:p>
            <a:pPr lvl="4"/>
            <a:r>
              <a:rPr lang="en-US" sz="600" dirty="0"/>
              <a:t>Swine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Companion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Wildlife/Zoo</a:t>
            </a:r>
          </a:p>
          <a:p>
            <a:pPr lvl="2"/>
            <a:r>
              <a:rPr lang="en-US" sz="600" dirty="0">
                <a:solidFill>
                  <a:srgbClr val="7030A0"/>
                </a:solidFill>
              </a:rPr>
              <a:t>Aquatic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Companion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Wildlife Zoo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Avian</a:t>
            </a:r>
          </a:p>
          <a:p>
            <a:pPr lvl="3"/>
            <a:endParaRPr lang="en-US" sz="200" dirty="0">
              <a:solidFill>
                <a:schemeClr val="accent5">
                  <a:lumMod val="75000"/>
                </a:schemeClr>
              </a:solidFill>
            </a:endParaRP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Poultry</a:t>
            </a:r>
          </a:p>
          <a:p>
            <a:pPr lvl="4"/>
            <a:r>
              <a:rPr lang="en-US" sz="600" dirty="0"/>
              <a:t>Chicken</a:t>
            </a:r>
          </a:p>
          <a:p>
            <a:pPr lvl="4"/>
            <a:r>
              <a:rPr lang="en-US" sz="600" dirty="0"/>
              <a:t>Turkey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Companion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Wildlife/Zoo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Fish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Companion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Wildlife/Zoo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Reptile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Companion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Wildlife/Zoo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Amphibians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Companion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Wildlife Zoo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Insects</a:t>
            </a:r>
          </a:p>
          <a:p>
            <a:r>
              <a:rPr lang="en-US" sz="800" dirty="0">
                <a:solidFill>
                  <a:srgbClr val="FF0000"/>
                </a:solidFill>
              </a:rPr>
              <a:t>Environmental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Environmental-Farm</a:t>
            </a:r>
            <a:r>
              <a:rPr lang="en-US" sz="700" dirty="0"/>
              <a:t> </a:t>
            </a:r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(Farm, Pasture, Animal Housing, Irrigation Water, soil)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Environmental - Factory/Production Facility/Abattoir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Environmental - Store/Restaurant</a:t>
            </a:r>
          </a:p>
          <a:p>
            <a:pPr lvl="1"/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Environmental – Water</a:t>
            </a:r>
          </a:p>
          <a:p>
            <a:pPr lvl="2"/>
            <a:r>
              <a:rPr lang="en-US" sz="600" dirty="0">
                <a:solidFill>
                  <a:srgbClr val="7030A0"/>
                </a:solidFill>
              </a:rPr>
              <a:t>Sewage</a:t>
            </a:r>
          </a:p>
          <a:p>
            <a:pPr lvl="2"/>
            <a:r>
              <a:rPr lang="en-US" sz="600" dirty="0">
                <a:solidFill>
                  <a:srgbClr val="7030A0"/>
                </a:solidFill>
              </a:rPr>
              <a:t>Treated (example- wastewater, tap water)</a:t>
            </a:r>
          </a:p>
          <a:p>
            <a:pPr lvl="2"/>
            <a:r>
              <a:rPr lang="en-US" sz="600" dirty="0">
                <a:solidFill>
                  <a:srgbClr val="7030A0"/>
                </a:solidFill>
              </a:rPr>
              <a:t>Untreated (example- pond, river)</a:t>
            </a:r>
          </a:p>
          <a:p>
            <a:r>
              <a:rPr lang="en-US" sz="800" dirty="0">
                <a:solidFill>
                  <a:srgbClr val="FF0000"/>
                </a:solidFill>
              </a:rPr>
              <a:t>Animal Feed</a:t>
            </a:r>
          </a:p>
          <a:p>
            <a:pPr lvl="1"/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Livestock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Animal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Plant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Other</a:t>
            </a:r>
          </a:p>
          <a:p>
            <a:pPr lvl="1"/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Poultry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Animal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Plant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Other</a:t>
            </a:r>
          </a:p>
          <a:p>
            <a:pPr lvl="1"/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Fish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Animal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Plant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Other</a:t>
            </a:r>
          </a:p>
          <a:p>
            <a:pPr lvl="1"/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Pet Food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Animal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Raw 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Wet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Canned</a:t>
            </a:r>
          </a:p>
          <a:p>
            <a:pPr lvl="3"/>
            <a:r>
              <a:rPr lang="en-US" sz="600" dirty="0">
                <a:solidFill>
                  <a:srgbClr val="00B050"/>
                </a:solidFill>
              </a:rPr>
              <a:t>Dry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Plant</a:t>
            </a:r>
          </a:p>
          <a:p>
            <a:pPr lvl="2"/>
            <a:r>
              <a:rPr lang="en-US" sz="700" dirty="0">
                <a:solidFill>
                  <a:srgbClr val="7030A0"/>
                </a:solidFill>
              </a:rPr>
              <a:t>Other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4FEC57-72FA-4076-BA75-340CAD7334DC}"/>
              </a:ext>
            </a:extLst>
          </p:cNvPr>
          <p:cNvGrpSpPr/>
          <p:nvPr/>
        </p:nvGrpSpPr>
        <p:grpSpPr>
          <a:xfrm>
            <a:off x="128096" y="499498"/>
            <a:ext cx="3493752" cy="377149"/>
            <a:chOff x="388477" y="937604"/>
            <a:chExt cx="3493752" cy="3771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5DC348-2063-460F-8C13-6945109AFFDC}"/>
                </a:ext>
              </a:extLst>
            </p:cNvPr>
            <p:cNvSpPr txBox="1"/>
            <p:nvPr/>
          </p:nvSpPr>
          <p:spPr>
            <a:xfrm>
              <a:off x="1879535" y="937604"/>
              <a:ext cx="217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1AE1E8-B944-49A1-A976-D6950C5E13C9}"/>
                </a:ext>
              </a:extLst>
            </p:cNvPr>
            <p:cNvSpPr txBox="1"/>
            <p:nvPr/>
          </p:nvSpPr>
          <p:spPr>
            <a:xfrm>
              <a:off x="2363677" y="937604"/>
              <a:ext cx="217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B6BEFA-7EAF-4FC4-8786-6ED40C8673FF}"/>
                </a:ext>
              </a:extLst>
            </p:cNvPr>
            <p:cNvSpPr txBox="1"/>
            <p:nvPr/>
          </p:nvSpPr>
          <p:spPr>
            <a:xfrm>
              <a:off x="2847819" y="945421"/>
              <a:ext cx="217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70C2E3-6A42-4280-8EFA-CEA036AAB8B7}"/>
                </a:ext>
              </a:extLst>
            </p:cNvPr>
            <p:cNvSpPr txBox="1"/>
            <p:nvPr/>
          </p:nvSpPr>
          <p:spPr>
            <a:xfrm>
              <a:off x="3256166" y="937604"/>
              <a:ext cx="217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4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07A219-D555-4702-B856-226EA7187F93}"/>
                </a:ext>
              </a:extLst>
            </p:cNvPr>
            <p:cNvSpPr txBox="1"/>
            <p:nvPr/>
          </p:nvSpPr>
          <p:spPr>
            <a:xfrm>
              <a:off x="3664514" y="937604"/>
              <a:ext cx="217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0F5F6E-689F-46E7-9451-9E79CFE48155}"/>
                </a:ext>
              </a:extLst>
            </p:cNvPr>
            <p:cNvSpPr txBox="1"/>
            <p:nvPr/>
          </p:nvSpPr>
          <p:spPr>
            <a:xfrm>
              <a:off x="388477" y="937604"/>
              <a:ext cx="3493751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Levels: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078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0481" name="Picture 49" descr="NARMS(halfpage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362200" y="1540078"/>
            <a:ext cx="4038600" cy="1954617"/>
          </a:xfrm>
          <a:noFill/>
          <a:ln/>
        </p:spPr>
      </p:pic>
      <p:sp>
        <p:nvSpPr>
          <p:cNvPr id="2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41C2-1E18-4797-9F23-3FB4044C7459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170444" name="Line 12"/>
          <p:cNvSpPr>
            <a:spLocks noChangeShapeType="1"/>
          </p:cNvSpPr>
          <p:nvPr/>
        </p:nvSpPr>
        <p:spPr bwMode="auto">
          <a:xfrm>
            <a:off x="6262688" y="2587828"/>
            <a:ext cx="538162" cy="3175"/>
          </a:xfrm>
          <a:prstGeom prst="line">
            <a:avLst/>
          </a:prstGeom>
          <a:noFill/>
          <a:ln w="476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170441" name="AutoShape 9"/>
          <p:cNvCxnSpPr>
            <a:cxnSpLocks noChangeShapeType="1"/>
          </p:cNvCxnSpPr>
          <p:nvPr/>
        </p:nvCxnSpPr>
        <p:spPr bwMode="auto">
          <a:xfrm>
            <a:off x="3990975" y="311487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70445" name="Line 13"/>
          <p:cNvSpPr>
            <a:spLocks noChangeShapeType="1"/>
          </p:cNvSpPr>
          <p:nvPr/>
        </p:nvSpPr>
        <p:spPr bwMode="auto">
          <a:xfrm flipH="1" flipV="1">
            <a:off x="2057400" y="2584653"/>
            <a:ext cx="533400" cy="7938"/>
          </a:xfrm>
          <a:prstGeom prst="line">
            <a:avLst/>
          </a:prstGeom>
          <a:noFill/>
          <a:ln w="476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170453" name="Picture 21" descr="usda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" y="1722641"/>
            <a:ext cx="1524000" cy="1050925"/>
          </a:xfrm>
          <a:prstGeom prst="rect">
            <a:avLst/>
          </a:prstGeom>
          <a:noFill/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400800" y="1722641"/>
            <a:ext cx="2438400" cy="1311275"/>
            <a:chOff x="4032" y="1258"/>
            <a:chExt cx="1536" cy="826"/>
          </a:xfrm>
        </p:grpSpPr>
        <p:sp>
          <p:nvSpPr>
            <p:cNvPr id="1170439" name="Text Box 7"/>
            <p:cNvSpPr txBox="1">
              <a:spLocks noChangeArrowheads="1"/>
            </p:cNvSpPr>
            <p:nvPr/>
          </p:nvSpPr>
          <p:spPr bwMode="auto">
            <a:xfrm>
              <a:off x="4032" y="1872"/>
              <a:ext cx="153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endParaRPr lang="en-US" sz="1600"/>
            </a:p>
          </p:txBody>
        </p:sp>
        <p:pic>
          <p:nvPicPr>
            <p:cNvPr id="1170457" name="Picture 25" descr="CDC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20" y="1258"/>
              <a:ext cx="960" cy="580"/>
            </a:xfrm>
            <a:prstGeom prst="rect">
              <a:avLst/>
            </a:prstGeom>
            <a:noFill/>
          </p:spPr>
        </p:pic>
      </p:grpSp>
      <p:pic>
        <p:nvPicPr>
          <p:cNvPr id="1170460" name="Picture 28" descr="fda-logo"/>
          <p:cNvPicPr>
            <a:picLocks noChangeAspect="1" noChangeArrowheads="1"/>
          </p:cNvPicPr>
          <p:nvPr/>
        </p:nvPicPr>
        <p:blipFill>
          <a:blip r:embed="rId6"/>
          <a:srcRect t="23729" b="23390"/>
          <a:stretch>
            <a:fillRect/>
          </a:stretch>
        </p:blipFill>
        <p:spPr bwMode="auto">
          <a:xfrm>
            <a:off x="3825875" y="3902278"/>
            <a:ext cx="1447800" cy="606425"/>
          </a:xfrm>
          <a:prstGeom prst="rect">
            <a:avLst/>
          </a:prstGeom>
          <a:noFill/>
        </p:spPr>
      </p:pic>
      <p:pic>
        <p:nvPicPr>
          <p:cNvPr id="1170467" name="Picture 35" descr="216166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71600" y="3343478"/>
            <a:ext cx="838200" cy="463550"/>
          </a:xfrm>
          <a:prstGeom prst="rect">
            <a:avLst/>
          </a:prstGeom>
          <a:noFill/>
        </p:spPr>
      </p:pic>
      <p:pic>
        <p:nvPicPr>
          <p:cNvPr id="1170469" name="Picture 37" descr="human_silhouett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1800" y="3368878"/>
            <a:ext cx="1743075" cy="952500"/>
          </a:xfrm>
          <a:prstGeom prst="rect">
            <a:avLst/>
          </a:prstGeom>
          <a:noFill/>
        </p:spPr>
      </p:pic>
      <p:pic>
        <p:nvPicPr>
          <p:cNvPr id="1170472" name="Picture 40" descr="j0434833"/>
          <p:cNvPicPr>
            <a:picLocks noChangeAspect="1" noChangeArrowheads="1"/>
          </p:cNvPicPr>
          <p:nvPr/>
        </p:nvPicPr>
        <p:blipFill>
          <a:blip r:embed="rId9"/>
          <a:srcRect t="16997" b="15015"/>
          <a:stretch>
            <a:fillRect/>
          </a:stretch>
        </p:blipFill>
        <p:spPr bwMode="auto">
          <a:xfrm>
            <a:off x="3989388" y="4511878"/>
            <a:ext cx="1120775" cy="762000"/>
          </a:xfrm>
          <a:prstGeom prst="rect">
            <a:avLst/>
          </a:prstGeom>
          <a:noFill/>
        </p:spPr>
      </p:pic>
      <p:pic>
        <p:nvPicPr>
          <p:cNvPr id="1170474" name="Picture 42" descr="11971056761716203588Boort_Cow_Silhouette_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800" y="2886278"/>
            <a:ext cx="1371600" cy="920750"/>
          </a:xfrm>
          <a:prstGeom prst="rect">
            <a:avLst/>
          </a:prstGeom>
          <a:noFill/>
        </p:spPr>
      </p:pic>
      <p:sp>
        <p:nvSpPr>
          <p:cNvPr id="1170476" name="Text Box 44"/>
          <p:cNvSpPr txBox="1">
            <a:spLocks noChangeArrowheads="1"/>
          </p:cNvSpPr>
          <p:nvPr/>
        </p:nvSpPr>
        <p:spPr bwMode="auto">
          <a:xfrm>
            <a:off x="152400" y="3826078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0" dirty="0">
                <a:latin typeface="Arial" charset="0"/>
              </a:rPr>
              <a:t>Slaughter/healthy animal isolates</a:t>
            </a:r>
          </a:p>
        </p:txBody>
      </p:sp>
      <p:sp>
        <p:nvSpPr>
          <p:cNvPr id="1170477" name="Text Box 45"/>
          <p:cNvSpPr txBox="1">
            <a:spLocks noChangeArrowheads="1"/>
          </p:cNvSpPr>
          <p:nvPr/>
        </p:nvSpPr>
        <p:spPr bwMode="auto">
          <a:xfrm>
            <a:off x="6705600" y="2683078"/>
            <a:ext cx="20732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0">
                <a:latin typeface="Arial" charset="0"/>
                <a:cs typeface="Arial" charset="0"/>
              </a:rPr>
              <a:t>53 participating public health departments submit isolates</a:t>
            </a:r>
          </a:p>
        </p:txBody>
      </p:sp>
      <p:sp>
        <p:nvSpPr>
          <p:cNvPr id="1170479" name="Text Box 47"/>
          <p:cNvSpPr txBox="1">
            <a:spLocks noChangeArrowheads="1"/>
          </p:cNvSpPr>
          <p:nvPr/>
        </p:nvSpPr>
        <p:spPr bwMode="auto">
          <a:xfrm>
            <a:off x="3145872" y="5198579"/>
            <a:ext cx="297809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0" dirty="0">
                <a:latin typeface="Arial" charset="0"/>
                <a:cs typeface="Arial" charset="0"/>
              </a:rPr>
              <a:t>20 participating universities and public health departments test retail meats and submit isolates</a:t>
            </a:r>
          </a:p>
        </p:txBody>
      </p:sp>
      <p:sp>
        <p:nvSpPr>
          <p:cNvPr id="1170443" name="Line 11"/>
          <p:cNvSpPr>
            <a:spLocks noChangeShapeType="1"/>
          </p:cNvSpPr>
          <p:nvPr/>
        </p:nvSpPr>
        <p:spPr bwMode="auto">
          <a:xfrm>
            <a:off x="4495800" y="3368878"/>
            <a:ext cx="0" cy="469900"/>
          </a:xfrm>
          <a:prstGeom prst="line">
            <a:avLst/>
          </a:prstGeom>
          <a:noFill/>
          <a:ln w="476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A53-542B-4FEE-98EE-63CF7F881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979" y="213378"/>
            <a:ext cx="8509103" cy="926020"/>
          </a:xfrm>
        </p:spPr>
        <p:txBody>
          <a:bodyPr/>
          <a:lstStyle/>
          <a:p>
            <a:r>
              <a:rPr lang="en-US" dirty="0"/>
              <a:t>What is Food vs. Animal?</a:t>
            </a: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5A89F46A-1BD5-4A33-8471-430D77B45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7" y="1690689"/>
            <a:ext cx="6485734" cy="4351338"/>
          </a:xfr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7A61211-E084-4515-A9AD-5F3B0A188942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448594" y="2556582"/>
            <a:ext cx="3681535" cy="872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0B36BB-038C-4F78-B5EF-A7CABE3CE7B9}"/>
              </a:ext>
            </a:extLst>
          </p:cNvPr>
          <p:cNvSpPr txBox="1"/>
          <p:nvPr/>
        </p:nvSpPr>
        <p:spPr>
          <a:xfrm>
            <a:off x="7425133" y="2306598"/>
            <a:ext cx="1449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‘ground beef’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60D6C6-6E6E-407D-B133-7EE0079D8517}"/>
              </a:ext>
            </a:extLst>
          </p:cNvPr>
          <p:cNvSpPr/>
          <p:nvPr/>
        </p:nvSpPr>
        <p:spPr>
          <a:xfrm>
            <a:off x="7130129" y="2250219"/>
            <a:ext cx="2013871" cy="612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77987F-A56C-46F3-B045-5F98E68FF874}"/>
              </a:ext>
            </a:extLst>
          </p:cNvPr>
          <p:cNvCxnSpPr/>
          <p:nvPr/>
        </p:nvCxnSpPr>
        <p:spPr>
          <a:xfrm flipV="1">
            <a:off x="3448594" y="4198289"/>
            <a:ext cx="3771190" cy="1510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8A7A1-FF63-4CEA-85F0-AEA22A53E417}"/>
              </a:ext>
            </a:extLst>
          </p:cNvPr>
          <p:cNvSpPr/>
          <p:nvPr/>
        </p:nvSpPr>
        <p:spPr>
          <a:xfrm>
            <a:off x="7219784" y="3891926"/>
            <a:ext cx="1868557" cy="612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‘ground turkey’</a:t>
            </a:r>
          </a:p>
        </p:txBody>
      </p:sp>
    </p:spTree>
    <p:extLst>
      <p:ext uri="{BB962C8B-B14F-4D97-AF65-F5344CB8AC3E}">
        <p14:creationId xmlns:p14="http://schemas.microsoft.com/office/powerpoint/2010/main" val="4180614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1C9A917D-0473-458C-AC63-1A8F38C6BBDC}"/>
              </a:ext>
            </a:extLst>
          </p:cNvPr>
          <p:cNvSpPr/>
          <p:nvPr/>
        </p:nvSpPr>
        <p:spPr>
          <a:xfrm>
            <a:off x="6432605" y="1502797"/>
            <a:ext cx="2623931" cy="170652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‘Fecal composite (dairy cow farm)’</a:t>
            </a:r>
          </a:p>
          <a:p>
            <a:r>
              <a:rPr lang="en-US" sz="1400" dirty="0">
                <a:solidFill>
                  <a:schemeClr val="tx1"/>
                </a:solidFill>
              </a:rPr>
              <a:t>‘Bovine’</a:t>
            </a:r>
          </a:p>
          <a:p>
            <a:r>
              <a:rPr lang="en-US" sz="1400" dirty="0">
                <a:solidFill>
                  <a:schemeClr val="tx1"/>
                </a:solidFill>
              </a:rPr>
              <a:t>‘cow’</a:t>
            </a:r>
          </a:p>
          <a:p>
            <a:r>
              <a:rPr lang="en-US" sz="1400" dirty="0">
                <a:solidFill>
                  <a:schemeClr val="tx1"/>
                </a:solidFill>
              </a:rPr>
              <a:t>‘Bos Taurus- feces’*</a:t>
            </a:r>
          </a:p>
          <a:p>
            <a:r>
              <a:rPr lang="en-US" sz="1400" dirty="0">
                <a:solidFill>
                  <a:schemeClr val="tx1"/>
                </a:solidFill>
              </a:rPr>
              <a:t>‘Tissue pool- Bos Taurus’*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D1CE26E-BB81-4F1E-A784-6F96902DCF33}"/>
              </a:ext>
            </a:extLst>
          </p:cNvPr>
          <p:cNvSpPr/>
          <p:nvPr/>
        </p:nvSpPr>
        <p:spPr>
          <a:xfrm>
            <a:off x="6432605" y="3627689"/>
            <a:ext cx="2548961" cy="644938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‘Meleagris </a:t>
            </a:r>
            <a:r>
              <a:rPr lang="en-US" sz="1400" dirty="0" err="1">
                <a:solidFill>
                  <a:schemeClr val="tx1"/>
                </a:solidFill>
              </a:rPr>
              <a:t>gallopavo</a:t>
            </a:r>
            <a:r>
              <a:rPr lang="en-US" sz="1400" dirty="0">
                <a:solidFill>
                  <a:schemeClr val="tx1"/>
                </a:solidFill>
              </a:rPr>
              <a:t> intestine’*</a:t>
            </a:r>
          </a:p>
          <a:p>
            <a:r>
              <a:rPr lang="en-US" sz="1400" dirty="0">
                <a:solidFill>
                  <a:schemeClr val="tx1"/>
                </a:solidFill>
              </a:rPr>
              <a:t>‘turkey’</a:t>
            </a:r>
          </a:p>
        </p:txBody>
      </p:sp>
      <p:sp>
        <p:nvSpPr>
          <p:cNvPr id="87" name="Title 1">
            <a:extLst>
              <a:ext uri="{FF2B5EF4-FFF2-40B4-BE49-F238E27FC236}">
                <a16:creationId xmlns:a16="http://schemas.microsoft.com/office/drawing/2014/main" id="{DEF94C03-8158-46C3-B240-D933096CAFFF}"/>
              </a:ext>
            </a:extLst>
          </p:cNvPr>
          <p:cNvSpPr txBox="1">
            <a:spLocks/>
          </p:cNvSpPr>
          <p:nvPr/>
        </p:nvSpPr>
        <p:spPr>
          <a:xfrm>
            <a:off x="365979" y="213378"/>
            <a:ext cx="8509103" cy="926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What is Food vs. Animal?</a:t>
            </a:r>
            <a:endParaRPr lang="en-US" dirty="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CC9D1BB4-6F65-4B89-9BD2-3263B0807396}"/>
              </a:ext>
            </a:extLst>
          </p:cNvPr>
          <p:cNvSpPr/>
          <p:nvPr/>
        </p:nvSpPr>
        <p:spPr>
          <a:xfrm>
            <a:off x="4705207" y="1280159"/>
            <a:ext cx="941606" cy="5204861"/>
          </a:xfrm>
          <a:custGeom>
            <a:avLst/>
            <a:gdLst>
              <a:gd name="connsiteX0" fmla="*/ 0 w 439329"/>
              <a:gd name="connsiteY0" fmla="*/ 43933 h 4908597"/>
              <a:gd name="connsiteX1" fmla="*/ 43933 w 439329"/>
              <a:gd name="connsiteY1" fmla="*/ 0 h 4908597"/>
              <a:gd name="connsiteX2" fmla="*/ 395396 w 439329"/>
              <a:gd name="connsiteY2" fmla="*/ 0 h 4908597"/>
              <a:gd name="connsiteX3" fmla="*/ 439329 w 439329"/>
              <a:gd name="connsiteY3" fmla="*/ 43933 h 4908597"/>
              <a:gd name="connsiteX4" fmla="*/ 439329 w 439329"/>
              <a:gd name="connsiteY4" fmla="*/ 4864664 h 4908597"/>
              <a:gd name="connsiteX5" fmla="*/ 395396 w 439329"/>
              <a:gd name="connsiteY5" fmla="*/ 4908597 h 4908597"/>
              <a:gd name="connsiteX6" fmla="*/ 43933 w 439329"/>
              <a:gd name="connsiteY6" fmla="*/ 4908597 h 4908597"/>
              <a:gd name="connsiteX7" fmla="*/ 0 w 439329"/>
              <a:gd name="connsiteY7" fmla="*/ 4864664 h 4908597"/>
              <a:gd name="connsiteX8" fmla="*/ 0 w 439329"/>
              <a:gd name="connsiteY8" fmla="*/ 43933 h 49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29" h="4908597">
                <a:moveTo>
                  <a:pt x="0" y="43933"/>
                </a:moveTo>
                <a:cubicBezTo>
                  <a:pt x="0" y="19669"/>
                  <a:pt x="19669" y="0"/>
                  <a:pt x="43933" y="0"/>
                </a:cubicBezTo>
                <a:lnTo>
                  <a:pt x="395396" y="0"/>
                </a:lnTo>
                <a:cubicBezTo>
                  <a:pt x="419660" y="0"/>
                  <a:pt x="439329" y="19669"/>
                  <a:pt x="439329" y="43933"/>
                </a:cubicBezTo>
                <a:lnTo>
                  <a:pt x="439329" y="4864664"/>
                </a:lnTo>
                <a:cubicBezTo>
                  <a:pt x="439329" y="4888928"/>
                  <a:pt x="419660" y="4908597"/>
                  <a:pt x="395396" y="4908597"/>
                </a:cubicBezTo>
                <a:lnTo>
                  <a:pt x="43933" y="4908597"/>
                </a:lnTo>
                <a:cubicBezTo>
                  <a:pt x="19669" y="4908597"/>
                  <a:pt x="0" y="4888928"/>
                  <a:pt x="0" y="4864664"/>
                </a:cubicBezTo>
                <a:lnTo>
                  <a:pt x="0" y="439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42672" rIns="42672" bIns="3478690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Level 5: Animal Name</a:t>
            </a:r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BC2DC06A-5ABA-40C5-BD62-774D9550A6B3}"/>
              </a:ext>
            </a:extLst>
          </p:cNvPr>
          <p:cNvSpPr/>
          <p:nvPr/>
        </p:nvSpPr>
        <p:spPr>
          <a:xfrm>
            <a:off x="3606666" y="1280159"/>
            <a:ext cx="941606" cy="5204861"/>
          </a:xfrm>
          <a:custGeom>
            <a:avLst/>
            <a:gdLst>
              <a:gd name="connsiteX0" fmla="*/ 0 w 439329"/>
              <a:gd name="connsiteY0" fmla="*/ 43933 h 4908597"/>
              <a:gd name="connsiteX1" fmla="*/ 43933 w 439329"/>
              <a:gd name="connsiteY1" fmla="*/ 0 h 4908597"/>
              <a:gd name="connsiteX2" fmla="*/ 395396 w 439329"/>
              <a:gd name="connsiteY2" fmla="*/ 0 h 4908597"/>
              <a:gd name="connsiteX3" fmla="*/ 439329 w 439329"/>
              <a:gd name="connsiteY3" fmla="*/ 43933 h 4908597"/>
              <a:gd name="connsiteX4" fmla="*/ 439329 w 439329"/>
              <a:gd name="connsiteY4" fmla="*/ 4864664 h 4908597"/>
              <a:gd name="connsiteX5" fmla="*/ 395396 w 439329"/>
              <a:gd name="connsiteY5" fmla="*/ 4908597 h 4908597"/>
              <a:gd name="connsiteX6" fmla="*/ 43933 w 439329"/>
              <a:gd name="connsiteY6" fmla="*/ 4908597 h 4908597"/>
              <a:gd name="connsiteX7" fmla="*/ 0 w 439329"/>
              <a:gd name="connsiteY7" fmla="*/ 4864664 h 4908597"/>
              <a:gd name="connsiteX8" fmla="*/ 0 w 439329"/>
              <a:gd name="connsiteY8" fmla="*/ 43933 h 49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29" h="4908597">
                <a:moveTo>
                  <a:pt x="0" y="43933"/>
                </a:moveTo>
                <a:cubicBezTo>
                  <a:pt x="0" y="19669"/>
                  <a:pt x="19669" y="0"/>
                  <a:pt x="43933" y="0"/>
                </a:cubicBezTo>
                <a:lnTo>
                  <a:pt x="395396" y="0"/>
                </a:lnTo>
                <a:cubicBezTo>
                  <a:pt x="419660" y="0"/>
                  <a:pt x="439329" y="19669"/>
                  <a:pt x="439329" y="43933"/>
                </a:cubicBezTo>
                <a:lnTo>
                  <a:pt x="439329" y="4864664"/>
                </a:lnTo>
                <a:cubicBezTo>
                  <a:pt x="439329" y="4888928"/>
                  <a:pt x="419660" y="4908597"/>
                  <a:pt x="395396" y="4908597"/>
                </a:cubicBezTo>
                <a:lnTo>
                  <a:pt x="43933" y="4908597"/>
                </a:lnTo>
                <a:cubicBezTo>
                  <a:pt x="19669" y="4908597"/>
                  <a:pt x="0" y="4888928"/>
                  <a:pt x="0" y="4864664"/>
                </a:cubicBezTo>
                <a:lnTo>
                  <a:pt x="0" y="4393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42672" tIns="42672" rIns="42672" bIns="3478690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>
                <a:solidFill>
                  <a:schemeClr val="tx1"/>
                </a:solidFill>
              </a:rPr>
              <a:t>Level 4: Animal category 4</a:t>
            </a: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169B9B0B-5942-402B-9AA1-A091DD6F988C}"/>
              </a:ext>
            </a:extLst>
          </p:cNvPr>
          <p:cNvSpPr/>
          <p:nvPr/>
        </p:nvSpPr>
        <p:spPr>
          <a:xfrm>
            <a:off x="2512140" y="1280159"/>
            <a:ext cx="941606" cy="5204861"/>
          </a:xfrm>
          <a:custGeom>
            <a:avLst/>
            <a:gdLst>
              <a:gd name="connsiteX0" fmla="*/ 0 w 439329"/>
              <a:gd name="connsiteY0" fmla="*/ 43933 h 4908597"/>
              <a:gd name="connsiteX1" fmla="*/ 43933 w 439329"/>
              <a:gd name="connsiteY1" fmla="*/ 0 h 4908597"/>
              <a:gd name="connsiteX2" fmla="*/ 395396 w 439329"/>
              <a:gd name="connsiteY2" fmla="*/ 0 h 4908597"/>
              <a:gd name="connsiteX3" fmla="*/ 439329 w 439329"/>
              <a:gd name="connsiteY3" fmla="*/ 43933 h 4908597"/>
              <a:gd name="connsiteX4" fmla="*/ 439329 w 439329"/>
              <a:gd name="connsiteY4" fmla="*/ 4864664 h 4908597"/>
              <a:gd name="connsiteX5" fmla="*/ 395396 w 439329"/>
              <a:gd name="connsiteY5" fmla="*/ 4908597 h 4908597"/>
              <a:gd name="connsiteX6" fmla="*/ 43933 w 439329"/>
              <a:gd name="connsiteY6" fmla="*/ 4908597 h 4908597"/>
              <a:gd name="connsiteX7" fmla="*/ 0 w 439329"/>
              <a:gd name="connsiteY7" fmla="*/ 4864664 h 4908597"/>
              <a:gd name="connsiteX8" fmla="*/ 0 w 439329"/>
              <a:gd name="connsiteY8" fmla="*/ 43933 h 49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29" h="4908597">
                <a:moveTo>
                  <a:pt x="0" y="43933"/>
                </a:moveTo>
                <a:cubicBezTo>
                  <a:pt x="0" y="19669"/>
                  <a:pt x="19669" y="0"/>
                  <a:pt x="43933" y="0"/>
                </a:cubicBezTo>
                <a:lnTo>
                  <a:pt x="395396" y="0"/>
                </a:lnTo>
                <a:cubicBezTo>
                  <a:pt x="419660" y="0"/>
                  <a:pt x="439329" y="19669"/>
                  <a:pt x="439329" y="43933"/>
                </a:cubicBezTo>
                <a:lnTo>
                  <a:pt x="439329" y="4864664"/>
                </a:lnTo>
                <a:cubicBezTo>
                  <a:pt x="439329" y="4888928"/>
                  <a:pt x="419660" y="4908597"/>
                  <a:pt x="395396" y="4908597"/>
                </a:cubicBezTo>
                <a:lnTo>
                  <a:pt x="43933" y="4908597"/>
                </a:lnTo>
                <a:cubicBezTo>
                  <a:pt x="19669" y="4908597"/>
                  <a:pt x="0" y="4888928"/>
                  <a:pt x="0" y="4864664"/>
                </a:cubicBezTo>
                <a:lnTo>
                  <a:pt x="0" y="43933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42672" rIns="42672" bIns="3478690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Level 3: Animal category3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5B494E9D-3F9A-4F66-B081-B017DC8C6B99}"/>
              </a:ext>
            </a:extLst>
          </p:cNvPr>
          <p:cNvSpPr/>
          <p:nvPr/>
        </p:nvSpPr>
        <p:spPr>
          <a:xfrm>
            <a:off x="1409587" y="1280159"/>
            <a:ext cx="941606" cy="5204861"/>
          </a:xfrm>
          <a:custGeom>
            <a:avLst/>
            <a:gdLst>
              <a:gd name="connsiteX0" fmla="*/ 0 w 439329"/>
              <a:gd name="connsiteY0" fmla="*/ 43933 h 4908597"/>
              <a:gd name="connsiteX1" fmla="*/ 43933 w 439329"/>
              <a:gd name="connsiteY1" fmla="*/ 0 h 4908597"/>
              <a:gd name="connsiteX2" fmla="*/ 395396 w 439329"/>
              <a:gd name="connsiteY2" fmla="*/ 0 h 4908597"/>
              <a:gd name="connsiteX3" fmla="*/ 439329 w 439329"/>
              <a:gd name="connsiteY3" fmla="*/ 43933 h 4908597"/>
              <a:gd name="connsiteX4" fmla="*/ 439329 w 439329"/>
              <a:gd name="connsiteY4" fmla="*/ 4864664 h 4908597"/>
              <a:gd name="connsiteX5" fmla="*/ 395396 w 439329"/>
              <a:gd name="connsiteY5" fmla="*/ 4908597 h 4908597"/>
              <a:gd name="connsiteX6" fmla="*/ 43933 w 439329"/>
              <a:gd name="connsiteY6" fmla="*/ 4908597 h 4908597"/>
              <a:gd name="connsiteX7" fmla="*/ 0 w 439329"/>
              <a:gd name="connsiteY7" fmla="*/ 4864664 h 4908597"/>
              <a:gd name="connsiteX8" fmla="*/ 0 w 439329"/>
              <a:gd name="connsiteY8" fmla="*/ 43933 h 49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29" h="4908597">
                <a:moveTo>
                  <a:pt x="0" y="43933"/>
                </a:moveTo>
                <a:cubicBezTo>
                  <a:pt x="0" y="19669"/>
                  <a:pt x="19669" y="0"/>
                  <a:pt x="43933" y="0"/>
                </a:cubicBezTo>
                <a:lnTo>
                  <a:pt x="395396" y="0"/>
                </a:lnTo>
                <a:cubicBezTo>
                  <a:pt x="419660" y="0"/>
                  <a:pt x="439329" y="19669"/>
                  <a:pt x="439329" y="43933"/>
                </a:cubicBezTo>
                <a:lnTo>
                  <a:pt x="439329" y="4864664"/>
                </a:lnTo>
                <a:cubicBezTo>
                  <a:pt x="439329" y="4888928"/>
                  <a:pt x="419660" y="4908597"/>
                  <a:pt x="395396" y="4908597"/>
                </a:cubicBezTo>
                <a:lnTo>
                  <a:pt x="43933" y="4908597"/>
                </a:lnTo>
                <a:cubicBezTo>
                  <a:pt x="19669" y="4908597"/>
                  <a:pt x="0" y="4888928"/>
                  <a:pt x="0" y="4864664"/>
                </a:cubicBezTo>
                <a:lnTo>
                  <a:pt x="0" y="43933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42672" rIns="42672" bIns="3478690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Level 2: Animal Class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7BB5C236-4F56-467F-AEAF-D172FA6256FB}"/>
              </a:ext>
            </a:extLst>
          </p:cNvPr>
          <p:cNvSpPr/>
          <p:nvPr/>
        </p:nvSpPr>
        <p:spPr>
          <a:xfrm>
            <a:off x="311046" y="1280159"/>
            <a:ext cx="941606" cy="5204861"/>
          </a:xfrm>
          <a:custGeom>
            <a:avLst/>
            <a:gdLst>
              <a:gd name="connsiteX0" fmla="*/ 0 w 439329"/>
              <a:gd name="connsiteY0" fmla="*/ 43933 h 4908597"/>
              <a:gd name="connsiteX1" fmla="*/ 43933 w 439329"/>
              <a:gd name="connsiteY1" fmla="*/ 0 h 4908597"/>
              <a:gd name="connsiteX2" fmla="*/ 395396 w 439329"/>
              <a:gd name="connsiteY2" fmla="*/ 0 h 4908597"/>
              <a:gd name="connsiteX3" fmla="*/ 439329 w 439329"/>
              <a:gd name="connsiteY3" fmla="*/ 43933 h 4908597"/>
              <a:gd name="connsiteX4" fmla="*/ 439329 w 439329"/>
              <a:gd name="connsiteY4" fmla="*/ 4864664 h 4908597"/>
              <a:gd name="connsiteX5" fmla="*/ 395396 w 439329"/>
              <a:gd name="connsiteY5" fmla="*/ 4908597 h 4908597"/>
              <a:gd name="connsiteX6" fmla="*/ 43933 w 439329"/>
              <a:gd name="connsiteY6" fmla="*/ 4908597 h 4908597"/>
              <a:gd name="connsiteX7" fmla="*/ 0 w 439329"/>
              <a:gd name="connsiteY7" fmla="*/ 4864664 h 4908597"/>
              <a:gd name="connsiteX8" fmla="*/ 0 w 439329"/>
              <a:gd name="connsiteY8" fmla="*/ 43933 h 490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329" h="4908597">
                <a:moveTo>
                  <a:pt x="0" y="43933"/>
                </a:moveTo>
                <a:cubicBezTo>
                  <a:pt x="0" y="19669"/>
                  <a:pt x="19669" y="0"/>
                  <a:pt x="43933" y="0"/>
                </a:cubicBezTo>
                <a:lnTo>
                  <a:pt x="395396" y="0"/>
                </a:lnTo>
                <a:cubicBezTo>
                  <a:pt x="419660" y="0"/>
                  <a:pt x="439329" y="19669"/>
                  <a:pt x="439329" y="43933"/>
                </a:cubicBezTo>
                <a:lnTo>
                  <a:pt x="439329" y="4864664"/>
                </a:lnTo>
                <a:cubicBezTo>
                  <a:pt x="439329" y="4888928"/>
                  <a:pt x="419660" y="4908597"/>
                  <a:pt x="395396" y="4908597"/>
                </a:cubicBezTo>
                <a:lnTo>
                  <a:pt x="43933" y="4908597"/>
                </a:lnTo>
                <a:cubicBezTo>
                  <a:pt x="19669" y="4908597"/>
                  <a:pt x="0" y="4888928"/>
                  <a:pt x="0" y="4864664"/>
                </a:cubicBezTo>
                <a:lnTo>
                  <a:pt x="0" y="4393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2672" tIns="42672" rIns="42672" bIns="3478690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Level 1: IFSAC+ Category</a:t>
            </a:r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AB15D51B-0700-4128-A4F4-D6A046DB344C}"/>
              </a:ext>
            </a:extLst>
          </p:cNvPr>
          <p:cNvSpPr/>
          <p:nvPr/>
        </p:nvSpPr>
        <p:spPr>
          <a:xfrm>
            <a:off x="389514" y="4710052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Animals*</a:t>
            </a:r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83D7DEBA-7D9C-4F82-B837-7D811A0DD35D}"/>
              </a:ext>
            </a:extLst>
          </p:cNvPr>
          <p:cNvSpPr/>
          <p:nvPr/>
        </p:nvSpPr>
        <p:spPr>
          <a:xfrm rot="16642466">
            <a:off x="720541" y="4188270"/>
            <a:ext cx="1209801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4645" tIns="-25167" rIns="554646" bIns="-25167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D2EF09FD-881E-43A6-9A90-3248EC25DD8F}"/>
              </a:ext>
            </a:extLst>
          </p:cNvPr>
          <p:cNvSpPr/>
          <p:nvPr/>
        </p:nvSpPr>
        <p:spPr>
          <a:xfrm>
            <a:off x="1488055" y="3134045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Mammals</a:t>
            </a:r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519633ED-809C-4B62-9309-82AF9E664B3D}"/>
              </a:ext>
            </a:extLst>
          </p:cNvPr>
          <p:cNvSpPr/>
          <p:nvPr/>
        </p:nvSpPr>
        <p:spPr>
          <a:xfrm rot="17945813">
            <a:off x="2264321" y="3072648"/>
            <a:ext cx="319320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55743" tIns="-4172" rIns="155743" bIns="-4174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BD867435-C61F-409A-9E3B-DAFE192C4E8D}"/>
              </a:ext>
            </a:extLst>
          </p:cNvPr>
          <p:cNvSpPr/>
          <p:nvPr/>
        </p:nvSpPr>
        <p:spPr>
          <a:xfrm>
            <a:off x="2586593" y="2821260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Terrestrial</a:t>
            </a:r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632277F9-A955-4D93-86F9-FD7A36048C74}"/>
              </a:ext>
            </a:extLst>
          </p:cNvPr>
          <p:cNvSpPr/>
          <p:nvPr/>
        </p:nvSpPr>
        <p:spPr>
          <a:xfrm rot="18289469">
            <a:off x="3386563" y="2787762"/>
            <a:ext cx="271915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34507" tIns="-3055" rIns="134509" bIns="-305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DAF02C80-19A7-48E0-992A-9AC619123904}"/>
              </a:ext>
            </a:extLst>
          </p:cNvPr>
          <p:cNvSpPr/>
          <p:nvPr/>
        </p:nvSpPr>
        <p:spPr>
          <a:xfrm>
            <a:off x="3685134" y="257103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Livestock</a:t>
            </a:r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C5DC54A7-8622-4C8E-A85A-714B94228DE5}"/>
              </a:ext>
            </a:extLst>
          </p:cNvPr>
          <p:cNvSpPr/>
          <p:nvPr/>
        </p:nvSpPr>
        <p:spPr>
          <a:xfrm>
            <a:off x="4783672" y="2557300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Cow</a:t>
            </a:r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D338050A-84F9-421D-BBE5-7CC605DF3A80}"/>
              </a:ext>
            </a:extLst>
          </p:cNvPr>
          <p:cNvSpPr/>
          <p:nvPr/>
        </p:nvSpPr>
        <p:spPr>
          <a:xfrm>
            <a:off x="4783672" y="2824948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Pig</a:t>
            </a:r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734BE328-B168-4078-A42A-8BB861E41D01}"/>
              </a:ext>
            </a:extLst>
          </p:cNvPr>
          <p:cNvSpPr/>
          <p:nvPr/>
        </p:nvSpPr>
        <p:spPr>
          <a:xfrm>
            <a:off x="3371265" y="2863112"/>
            <a:ext cx="313868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0" tIns="-305" rIns="82261" bIns="-30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A60FCBE0-8931-4B25-86D4-417C3BEE76AD}"/>
              </a:ext>
            </a:extLst>
          </p:cNvPr>
          <p:cNvSpPr/>
          <p:nvPr/>
        </p:nvSpPr>
        <p:spPr>
          <a:xfrm>
            <a:off x="3685134" y="282951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Companion Animal</a:t>
            </a: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9ECDA44E-EFFC-48E4-88AE-C3D307101D14}"/>
              </a:ext>
            </a:extLst>
          </p:cNvPr>
          <p:cNvSpPr/>
          <p:nvPr/>
        </p:nvSpPr>
        <p:spPr>
          <a:xfrm rot="3310531">
            <a:off x="3397917" y="3037994"/>
            <a:ext cx="271915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34507" tIns="-3055" rIns="134509" bIns="-305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37E5989A-C083-439C-BCD9-2BAE124B8165}"/>
              </a:ext>
            </a:extLst>
          </p:cNvPr>
          <p:cNvSpPr/>
          <p:nvPr/>
        </p:nvSpPr>
        <p:spPr>
          <a:xfrm>
            <a:off x="3685134" y="3071488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Wildlife/Zoo</a:t>
            </a:r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FFACD6E8-5AD7-466A-9F17-4614632DB61B}"/>
              </a:ext>
            </a:extLst>
          </p:cNvPr>
          <p:cNvSpPr/>
          <p:nvPr/>
        </p:nvSpPr>
        <p:spPr>
          <a:xfrm rot="3654187">
            <a:off x="2264322" y="3363247"/>
            <a:ext cx="319320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55744" tIns="-4173" rIns="155742" bIns="-4173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C247BCF5-1038-4399-B423-0BEA921742EE}"/>
              </a:ext>
            </a:extLst>
          </p:cNvPr>
          <p:cNvSpPr/>
          <p:nvPr/>
        </p:nvSpPr>
        <p:spPr>
          <a:xfrm>
            <a:off x="2586593" y="344683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Aquatic</a:t>
            </a:r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091527F2-C91B-478C-9CB9-97101C18B74A}"/>
              </a:ext>
            </a:extLst>
          </p:cNvPr>
          <p:cNvSpPr/>
          <p:nvPr/>
        </p:nvSpPr>
        <p:spPr>
          <a:xfrm>
            <a:off x="3685134" y="3321717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Companion Animal</a:t>
            </a: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212A92B2-91B5-4B85-9215-43E6B54E7594}"/>
              </a:ext>
            </a:extLst>
          </p:cNvPr>
          <p:cNvSpPr/>
          <p:nvPr/>
        </p:nvSpPr>
        <p:spPr>
          <a:xfrm>
            <a:off x="3685134" y="3571946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Wildlife /Zoo</a:t>
            </a:r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A5D17559-C94E-4DD2-9499-8EF4C4D1B39A}"/>
              </a:ext>
            </a:extLst>
          </p:cNvPr>
          <p:cNvSpPr/>
          <p:nvPr/>
        </p:nvSpPr>
        <p:spPr>
          <a:xfrm rot="17287600">
            <a:off x="1075887" y="4550997"/>
            <a:ext cx="499106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6281" tIns="-8411" rIns="236281" bIns="-8412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98B33E8A-D2B4-4E05-A7E5-6978914CE08E}"/>
              </a:ext>
            </a:extLst>
          </p:cNvPr>
          <p:cNvSpPr/>
          <p:nvPr/>
        </p:nvSpPr>
        <p:spPr>
          <a:xfrm>
            <a:off x="1488055" y="4178315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Avian</a:t>
            </a: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87081FD5-1351-4180-A371-5A0BD09DB7E4}"/>
              </a:ext>
            </a:extLst>
          </p:cNvPr>
          <p:cNvSpPr/>
          <p:nvPr/>
        </p:nvSpPr>
        <p:spPr>
          <a:xfrm flipV="1">
            <a:off x="2292384" y="4197162"/>
            <a:ext cx="1177007" cy="76941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1" tIns="-304" rIns="82260" bIns="-306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75788619-72BB-487B-A35E-F6809AA68E5E}"/>
              </a:ext>
            </a:extLst>
          </p:cNvPr>
          <p:cNvSpPr/>
          <p:nvPr/>
        </p:nvSpPr>
        <p:spPr>
          <a:xfrm>
            <a:off x="3685134" y="405320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Companion Animal</a:t>
            </a:r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416FDA6E-B069-4B0F-AAFD-62404E2BB9FA}"/>
              </a:ext>
            </a:extLst>
          </p:cNvPr>
          <p:cNvSpPr/>
          <p:nvPr/>
        </p:nvSpPr>
        <p:spPr>
          <a:xfrm>
            <a:off x="3685134" y="430343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Wildlife/Zoo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BF1A1541-2F28-4C6C-BC17-EC401A8D4B0C}"/>
              </a:ext>
            </a:extLst>
          </p:cNvPr>
          <p:cNvSpPr/>
          <p:nvPr/>
        </p:nvSpPr>
        <p:spPr>
          <a:xfrm rot="20988802">
            <a:off x="1169563" y="4736576"/>
            <a:ext cx="318894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374" tIns="-363" rIns="83374" bIns="-36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E4947BE2-8259-494A-868E-0567027F6983}"/>
              </a:ext>
            </a:extLst>
          </p:cNvPr>
          <p:cNvSpPr/>
          <p:nvPr/>
        </p:nvSpPr>
        <p:spPr>
          <a:xfrm>
            <a:off x="1488055" y="4678773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Fish</a:t>
            </a:r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D81FFCD1-C2D6-472E-A46E-8A646F72FDC3}"/>
              </a:ext>
            </a:extLst>
          </p:cNvPr>
          <p:cNvSpPr/>
          <p:nvPr/>
        </p:nvSpPr>
        <p:spPr>
          <a:xfrm flipV="1">
            <a:off x="2272724" y="4712646"/>
            <a:ext cx="1177007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1" tIns="-305" rIns="82260" bIns="-30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AAAFC4F3-9872-4277-8D39-A26C932E65A5}"/>
              </a:ext>
            </a:extLst>
          </p:cNvPr>
          <p:cNvSpPr/>
          <p:nvPr/>
        </p:nvSpPr>
        <p:spPr>
          <a:xfrm>
            <a:off x="3685134" y="4553660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Companion Animal</a:t>
            </a:r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F5FC3625-E662-4A3D-A320-DD31CF2AE409}"/>
              </a:ext>
            </a:extLst>
          </p:cNvPr>
          <p:cNvSpPr/>
          <p:nvPr/>
        </p:nvSpPr>
        <p:spPr>
          <a:xfrm>
            <a:off x="3685134" y="4803888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Wildlife/Zoo</a:t>
            </a:r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A10EC987-D907-44BF-AE08-079A8F310DBB}"/>
              </a:ext>
            </a:extLst>
          </p:cNvPr>
          <p:cNvSpPr/>
          <p:nvPr/>
        </p:nvSpPr>
        <p:spPr>
          <a:xfrm rot="4178665">
            <a:off x="1113590" y="5048081"/>
            <a:ext cx="446411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2675" tIns="-7170" rIns="212675" bIns="-7169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669D0B3E-6214-4F32-9D43-9FC8D61B32DA}"/>
              </a:ext>
            </a:extLst>
          </p:cNvPr>
          <p:cNvSpPr/>
          <p:nvPr/>
        </p:nvSpPr>
        <p:spPr>
          <a:xfrm>
            <a:off x="1488055" y="517923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Reptile</a:t>
            </a:r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8B39795E-83D7-48CF-9C99-B603C2185C1E}"/>
              </a:ext>
            </a:extLst>
          </p:cNvPr>
          <p:cNvSpPr/>
          <p:nvPr/>
        </p:nvSpPr>
        <p:spPr>
          <a:xfrm flipV="1">
            <a:off x="2272724" y="5178974"/>
            <a:ext cx="1196356" cy="81575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1" tIns="-305" rIns="82260" bIns="-30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8278F801-1707-45AC-8E9C-5CF46D968B33}"/>
              </a:ext>
            </a:extLst>
          </p:cNvPr>
          <p:cNvSpPr/>
          <p:nvPr/>
        </p:nvSpPr>
        <p:spPr>
          <a:xfrm>
            <a:off x="3685134" y="5054117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Companion Animal</a:t>
            </a:r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609CEDE9-360F-4376-9AEF-29196B600C40}"/>
              </a:ext>
            </a:extLst>
          </p:cNvPr>
          <p:cNvSpPr/>
          <p:nvPr/>
        </p:nvSpPr>
        <p:spPr>
          <a:xfrm>
            <a:off x="3685134" y="5304346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Wildlife/Zoo</a:t>
            </a:r>
          </a:p>
        </p:txBody>
      </p: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id="{5134F53C-8537-4128-BE6C-61BAA815D4AE}"/>
              </a:ext>
            </a:extLst>
          </p:cNvPr>
          <p:cNvSpPr/>
          <p:nvPr/>
        </p:nvSpPr>
        <p:spPr>
          <a:xfrm rot="4789350">
            <a:off x="897398" y="5325321"/>
            <a:ext cx="878795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368" tIns="-17363" rIns="406368" bIns="-17364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CBE4E3FA-BDE4-48B4-AEB9-4C9809FE080D}"/>
              </a:ext>
            </a:extLst>
          </p:cNvPr>
          <p:cNvSpPr/>
          <p:nvPr/>
        </p:nvSpPr>
        <p:spPr>
          <a:xfrm>
            <a:off x="1488055" y="5679689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Amphibian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0B6A405A-4C34-4E9D-BA42-B2744C2C4B01}"/>
              </a:ext>
            </a:extLst>
          </p:cNvPr>
          <p:cNvSpPr/>
          <p:nvPr/>
        </p:nvSpPr>
        <p:spPr>
          <a:xfrm flipV="1">
            <a:off x="2272724" y="5713562"/>
            <a:ext cx="1177007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1" tIns="-304" rIns="82260" bIns="-306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F73C7B48-03C0-4E4D-8A5B-7CF65D633CAA}"/>
              </a:ext>
            </a:extLst>
          </p:cNvPr>
          <p:cNvSpPr/>
          <p:nvPr/>
        </p:nvSpPr>
        <p:spPr>
          <a:xfrm>
            <a:off x="3685134" y="5554575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Companion Animal</a:t>
            </a:r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86BB0CCF-64FA-4E10-8B8B-DFC058D983E3}"/>
              </a:ext>
            </a:extLst>
          </p:cNvPr>
          <p:cNvSpPr/>
          <p:nvPr/>
        </p:nvSpPr>
        <p:spPr>
          <a:xfrm>
            <a:off x="3685134" y="5804804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Wildlife/Zoo</a:t>
            </a:r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3454F03B-4B87-4A14-AAA9-BF014904DF1D}"/>
              </a:ext>
            </a:extLst>
          </p:cNvPr>
          <p:cNvSpPr/>
          <p:nvPr/>
        </p:nvSpPr>
        <p:spPr>
          <a:xfrm rot="4957534">
            <a:off x="731896" y="5533249"/>
            <a:ext cx="1209801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4646" tIns="-25168" rIns="554645" bIns="-25167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672BF280-1A6A-4B60-BB84-CBA4371E03A2}"/>
              </a:ext>
            </a:extLst>
          </p:cNvPr>
          <p:cNvSpPr/>
          <p:nvPr/>
        </p:nvSpPr>
        <p:spPr>
          <a:xfrm>
            <a:off x="1488055" y="605503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Insect</a:t>
            </a:r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1C0189C0-0245-41FC-89C6-9B32788A8B14}"/>
              </a:ext>
            </a:extLst>
          </p:cNvPr>
          <p:cNvSpPr/>
          <p:nvPr/>
        </p:nvSpPr>
        <p:spPr>
          <a:xfrm>
            <a:off x="2272724" y="6136350"/>
            <a:ext cx="2510948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1" tIns="-305" rIns="82260" bIns="-30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188" name="Freeform: Shape 187">
            <a:extLst>
              <a:ext uri="{FF2B5EF4-FFF2-40B4-BE49-F238E27FC236}">
                <a16:creationId xmlns:a16="http://schemas.microsoft.com/office/drawing/2014/main" id="{7F8CED99-37D7-4A7F-9596-671E247F6887}"/>
              </a:ext>
            </a:extLst>
          </p:cNvPr>
          <p:cNvSpPr/>
          <p:nvPr/>
        </p:nvSpPr>
        <p:spPr>
          <a:xfrm>
            <a:off x="4783672" y="6055031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e.g. Spider</a:t>
            </a:r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58146BA8-78E1-4A9F-AD18-DC1A740A3703}"/>
              </a:ext>
            </a:extLst>
          </p:cNvPr>
          <p:cNvCxnSpPr>
            <a:cxnSpLocks/>
            <a:endCxn id="202" idx="0"/>
          </p:cNvCxnSpPr>
          <p:nvPr/>
        </p:nvCxnSpPr>
        <p:spPr>
          <a:xfrm flipV="1">
            <a:off x="3469701" y="3846001"/>
            <a:ext cx="231223" cy="3915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73467F4E-2062-4B7C-A359-A8BF7CF42DD0}"/>
              </a:ext>
            </a:extLst>
          </p:cNvPr>
          <p:cNvCxnSpPr>
            <a:endCxn id="169" idx="7"/>
          </p:cNvCxnSpPr>
          <p:nvPr/>
        </p:nvCxnSpPr>
        <p:spPr>
          <a:xfrm>
            <a:off x="3469080" y="4237889"/>
            <a:ext cx="216054" cy="2402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5B20AA49-EB02-4B55-825B-E23BEFD24CF4}"/>
              </a:ext>
            </a:extLst>
          </p:cNvPr>
          <p:cNvCxnSpPr>
            <a:cxnSpLocks/>
          </p:cNvCxnSpPr>
          <p:nvPr/>
        </p:nvCxnSpPr>
        <p:spPr>
          <a:xfrm flipV="1">
            <a:off x="3470532" y="4547925"/>
            <a:ext cx="215433" cy="1860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96CAB9E8-BE79-4A62-BEC0-A52DADF1FF51}"/>
              </a:ext>
            </a:extLst>
          </p:cNvPr>
          <p:cNvCxnSpPr>
            <a:cxnSpLocks/>
          </p:cNvCxnSpPr>
          <p:nvPr/>
        </p:nvCxnSpPr>
        <p:spPr>
          <a:xfrm>
            <a:off x="3469912" y="4734339"/>
            <a:ext cx="216054" cy="2378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50CB5DA-D2FF-469C-86A1-267A5A94D43D}"/>
              </a:ext>
            </a:extLst>
          </p:cNvPr>
          <p:cNvCxnSpPr>
            <a:cxnSpLocks/>
          </p:cNvCxnSpPr>
          <p:nvPr/>
        </p:nvCxnSpPr>
        <p:spPr>
          <a:xfrm flipV="1">
            <a:off x="3431475" y="5052627"/>
            <a:ext cx="215433" cy="1860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E23C0958-DE97-4C86-8475-B2829108B40E}"/>
              </a:ext>
            </a:extLst>
          </p:cNvPr>
          <p:cNvCxnSpPr>
            <a:cxnSpLocks/>
          </p:cNvCxnSpPr>
          <p:nvPr/>
        </p:nvCxnSpPr>
        <p:spPr>
          <a:xfrm>
            <a:off x="3430855" y="5239040"/>
            <a:ext cx="216054" cy="2378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E687552A-566C-4FBF-92F9-BBEDA94ADA77}"/>
              </a:ext>
            </a:extLst>
          </p:cNvPr>
          <p:cNvCxnSpPr>
            <a:cxnSpLocks/>
          </p:cNvCxnSpPr>
          <p:nvPr/>
        </p:nvCxnSpPr>
        <p:spPr>
          <a:xfrm flipV="1">
            <a:off x="3452251" y="5549074"/>
            <a:ext cx="215433" cy="1860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164208D5-B31A-450D-8553-B99472512CD4}"/>
              </a:ext>
            </a:extLst>
          </p:cNvPr>
          <p:cNvCxnSpPr>
            <a:cxnSpLocks/>
          </p:cNvCxnSpPr>
          <p:nvPr/>
        </p:nvCxnSpPr>
        <p:spPr>
          <a:xfrm>
            <a:off x="3451630" y="5735488"/>
            <a:ext cx="216054" cy="2378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02FCE479-F1AC-47FE-9F7D-C1B2E613D5FC}"/>
              </a:ext>
            </a:extLst>
          </p:cNvPr>
          <p:cNvSpPr txBox="1"/>
          <p:nvPr/>
        </p:nvSpPr>
        <p:spPr>
          <a:xfrm>
            <a:off x="4718786" y="4577286"/>
            <a:ext cx="936056" cy="62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 ‘clinical/research’ qualifier can be added to any of these</a:t>
            </a:r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D5C45AC5-37E9-4259-860B-8BEF49B78FFF}"/>
              </a:ext>
            </a:extLst>
          </p:cNvPr>
          <p:cNvCxnSpPr>
            <a:cxnSpLocks/>
          </p:cNvCxnSpPr>
          <p:nvPr/>
        </p:nvCxnSpPr>
        <p:spPr>
          <a:xfrm>
            <a:off x="4475231" y="2661965"/>
            <a:ext cx="1460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F08E5550-0AF5-45FC-838B-C649107AF974}"/>
              </a:ext>
            </a:extLst>
          </p:cNvPr>
          <p:cNvSpPr/>
          <p:nvPr/>
        </p:nvSpPr>
        <p:spPr>
          <a:xfrm rot="18289469">
            <a:off x="3407339" y="3440986"/>
            <a:ext cx="271915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34507" tIns="-3055" rIns="134509" bIns="-305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0573C5E6-A45F-4712-8396-2DE56504C756}"/>
              </a:ext>
            </a:extLst>
          </p:cNvPr>
          <p:cNvSpPr/>
          <p:nvPr/>
        </p:nvSpPr>
        <p:spPr>
          <a:xfrm>
            <a:off x="3392041" y="3516336"/>
            <a:ext cx="313868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0" tIns="-305" rIns="82261" bIns="-30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3D96547B-D511-41EA-8C4D-EA5EC5BB3118}"/>
              </a:ext>
            </a:extLst>
          </p:cNvPr>
          <p:cNvSpPr/>
          <p:nvPr/>
        </p:nvSpPr>
        <p:spPr>
          <a:xfrm rot="3310531">
            <a:off x="3412613" y="3658835"/>
            <a:ext cx="271915" cy="14386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34507" tIns="-3055" rIns="134509" bIns="-305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E9DC982C-C034-430E-AD60-B88F4756C81A}"/>
              </a:ext>
            </a:extLst>
          </p:cNvPr>
          <p:cNvSpPr/>
          <p:nvPr/>
        </p:nvSpPr>
        <p:spPr>
          <a:xfrm>
            <a:off x="3700924" y="3826592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/>
              <a:t>Poultry</a:t>
            </a:r>
          </a:p>
        </p:txBody>
      </p: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8F679BD5-611D-4A73-9517-CD6DC76F3422}"/>
              </a:ext>
            </a:extLst>
          </p:cNvPr>
          <p:cNvSpPr/>
          <p:nvPr/>
        </p:nvSpPr>
        <p:spPr>
          <a:xfrm>
            <a:off x="3472648" y="4210821"/>
            <a:ext cx="195036" cy="47444"/>
          </a:xfrm>
          <a:custGeom>
            <a:avLst/>
            <a:gdLst>
              <a:gd name="connsiteX0" fmla="*/ 0 w 10000"/>
              <a:gd name="connsiteY0" fmla="*/ 5000 h 10000"/>
              <a:gd name="connsiteX1" fmla="*/ 10000 w 10000"/>
              <a:gd name="connsiteY1" fmla="*/ 5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5000"/>
                </a:moveTo>
                <a:lnTo>
                  <a:pt x="10000" y="500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260" tIns="-305" rIns="82261" bIns="-305" numCol="1" spcCol="1270" anchor="ctr" anchorCtr="0">
            <a:noAutofit/>
          </a:bodyPr>
          <a:lstStyle/>
          <a:p>
            <a:pPr marL="0" lvl="0" indent="0" algn="ctr" defTabSz="177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/>
          </a:p>
        </p:txBody>
      </p: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FC09CA3C-A0EA-4B4B-A2D7-D04282B3A2A2}"/>
              </a:ext>
            </a:extLst>
          </p:cNvPr>
          <p:cNvCxnSpPr/>
          <p:nvPr/>
        </p:nvCxnSpPr>
        <p:spPr>
          <a:xfrm flipV="1">
            <a:off x="4621313" y="2571031"/>
            <a:ext cx="162359" cy="1055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BEBF7744-98C3-421F-AE03-37E74709C13A}"/>
              </a:ext>
            </a:extLst>
          </p:cNvPr>
          <p:cNvCxnSpPr>
            <a:endCxn id="156" idx="7"/>
          </p:cNvCxnSpPr>
          <p:nvPr/>
        </p:nvCxnSpPr>
        <p:spPr>
          <a:xfrm>
            <a:off x="4621313" y="2676548"/>
            <a:ext cx="162359" cy="323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AFBC8C67-A8E5-4C4E-8865-C82A5DEF4B67}"/>
              </a:ext>
            </a:extLst>
          </p:cNvPr>
          <p:cNvCxnSpPr>
            <a:cxnSpLocks/>
          </p:cNvCxnSpPr>
          <p:nvPr/>
        </p:nvCxnSpPr>
        <p:spPr>
          <a:xfrm flipV="1">
            <a:off x="4470964" y="3922261"/>
            <a:ext cx="233193" cy="47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56219907-979E-482B-861D-C362D39BB572}"/>
              </a:ext>
            </a:extLst>
          </p:cNvPr>
          <p:cNvCxnSpPr/>
          <p:nvPr/>
        </p:nvCxnSpPr>
        <p:spPr>
          <a:xfrm flipV="1">
            <a:off x="4718786" y="3822174"/>
            <a:ext cx="118946" cy="1137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0A9D4E64-D60F-4F3E-BBBA-C0F92D32B8A1}"/>
              </a:ext>
            </a:extLst>
          </p:cNvPr>
          <p:cNvSpPr/>
          <p:nvPr/>
        </p:nvSpPr>
        <p:spPr>
          <a:xfrm>
            <a:off x="4764559" y="3763355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Chicken</a:t>
            </a:r>
          </a:p>
        </p:txBody>
      </p:sp>
      <p:sp>
        <p:nvSpPr>
          <p:cNvPr id="209" name="Freeform: Shape 208">
            <a:extLst>
              <a:ext uri="{FF2B5EF4-FFF2-40B4-BE49-F238E27FC236}">
                <a16:creationId xmlns:a16="http://schemas.microsoft.com/office/drawing/2014/main" id="{D06575EA-BDFE-40AA-9FF3-E5263BC81B5A}"/>
              </a:ext>
            </a:extLst>
          </p:cNvPr>
          <p:cNvSpPr/>
          <p:nvPr/>
        </p:nvSpPr>
        <p:spPr>
          <a:xfrm>
            <a:off x="4764559" y="4031004"/>
            <a:ext cx="784670" cy="194102"/>
          </a:xfrm>
          <a:custGeom>
            <a:avLst/>
            <a:gdLst>
              <a:gd name="connsiteX0" fmla="*/ 0 w 366107"/>
              <a:gd name="connsiteY0" fmla="*/ 18305 h 183053"/>
              <a:gd name="connsiteX1" fmla="*/ 18305 w 366107"/>
              <a:gd name="connsiteY1" fmla="*/ 0 h 183053"/>
              <a:gd name="connsiteX2" fmla="*/ 347802 w 366107"/>
              <a:gd name="connsiteY2" fmla="*/ 0 h 183053"/>
              <a:gd name="connsiteX3" fmla="*/ 366107 w 366107"/>
              <a:gd name="connsiteY3" fmla="*/ 18305 h 183053"/>
              <a:gd name="connsiteX4" fmla="*/ 366107 w 366107"/>
              <a:gd name="connsiteY4" fmla="*/ 164748 h 183053"/>
              <a:gd name="connsiteX5" fmla="*/ 347802 w 366107"/>
              <a:gd name="connsiteY5" fmla="*/ 183053 h 183053"/>
              <a:gd name="connsiteX6" fmla="*/ 18305 w 366107"/>
              <a:gd name="connsiteY6" fmla="*/ 183053 h 183053"/>
              <a:gd name="connsiteX7" fmla="*/ 0 w 366107"/>
              <a:gd name="connsiteY7" fmla="*/ 164748 h 183053"/>
              <a:gd name="connsiteX8" fmla="*/ 0 w 366107"/>
              <a:gd name="connsiteY8" fmla="*/ 18305 h 18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107" h="183053">
                <a:moveTo>
                  <a:pt x="0" y="18305"/>
                </a:moveTo>
                <a:cubicBezTo>
                  <a:pt x="0" y="8195"/>
                  <a:pt x="8195" y="0"/>
                  <a:pt x="18305" y="0"/>
                </a:cubicBezTo>
                <a:lnTo>
                  <a:pt x="347802" y="0"/>
                </a:lnTo>
                <a:cubicBezTo>
                  <a:pt x="357912" y="0"/>
                  <a:pt x="366107" y="8195"/>
                  <a:pt x="366107" y="18305"/>
                </a:cubicBezTo>
                <a:lnTo>
                  <a:pt x="366107" y="164748"/>
                </a:lnTo>
                <a:cubicBezTo>
                  <a:pt x="366107" y="174858"/>
                  <a:pt x="357912" y="183053"/>
                  <a:pt x="347802" y="183053"/>
                </a:cubicBezTo>
                <a:lnTo>
                  <a:pt x="18305" y="183053"/>
                </a:lnTo>
                <a:cubicBezTo>
                  <a:pt x="8195" y="183053"/>
                  <a:pt x="0" y="174858"/>
                  <a:pt x="0" y="164748"/>
                </a:cubicBezTo>
                <a:lnTo>
                  <a:pt x="0" y="1830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0" vert="horz" wrap="square" lIns="8536" tIns="8536" rIns="8536" bIns="853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dirty="0"/>
              <a:t>Turkey</a:t>
            </a:r>
            <a:endParaRPr lang="en-US" sz="1200" kern="1200" dirty="0"/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5E00E2C8-8ED2-49B0-8EEC-31C25FAC2EF4}"/>
              </a:ext>
            </a:extLst>
          </p:cNvPr>
          <p:cNvCxnSpPr/>
          <p:nvPr/>
        </p:nvCxnSpPr>
        <p:spPr>
          <a:xfrm flipV="1">
            <a:off x="4632119" y="3818343"/>
            <a:ext cx="162359" cy="1055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6764950E-5D74-4C93-9422-EF43A4D2442E}"/>
              </a:ext>
            </a:extLst>
          </p:cNvPr>
          <p:cNvCxnSpPr/>
          <p:nvPr/>
        </p:nvCxnSpPr>
        <p:spPr>
          <a:xfrm>
            <a:off x="4632119" y="3923861"/>
            <a:ext cx="162359" cy="323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2C570696-326C-44B2-BE58-8D5BCDB9E6D3}"/>
              </a:ext>
            </a:extLst>
          </p:cNvPr>
          <p:cNvCxnSpPr>
            <a:stCxn id="72" idx="1"/>
            <a:endCxn id="155" idx="4"/>
          </p:cNvCxnSpPr>
          <p:nvPr/>
        </p:nvCxnSpPr>
        <p:spPr>
          <a:xfrm flipH="1">
            <a:off x="5568342" y="2356058"/>
            <a:ext cx="864263" cy="3759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87F5C81E-3C21-4582-8BB6-E31AE2935B4A}"/>
              </a:ext>
            </a:extLst>
          </p:cNvPr>
          <p:cNvCxnSpPr>
            <a:stCxn id="74" idx="1"/>
            <a:endCxn id="209" idx="4"/>
          </p:cNvCxnSpPr>
          <p:nvPr/>
        </p:nvCxnSpPr>
        <p:spPr>
          <a:xfrm flipH="1">
            <a:off x="5549229" y="3950158"/>
            <a:ext cx="883376" cy="2555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79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9C01E-7942-4BB0-9901-9AD2690E5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49" y="906716"/>
            <a:ext cx="8509103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Categories are not mutually exclusive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F41874-89D2-43D2-B56C-282FAFF80CCF}"/>
              </a:ext>
            </a:extLst>
          </p:cNvPr>
          <p:cNvSpPr/>
          <p:nvPr/>
        </p:nvSpPr>
        <p:spPr>
          <a:xfrm rot="19106793">
            <a:off x="3964768" y="3908057"/>
            <a:ext cx="4578178" cy="1771153"/>
          </a:xfrm>
          <a:prstGeom prst="ellipse">
            <a:avLst/>
          </a:prstGeom>
          <a:solidFill>
            <a:schemeClr val="accent5">
              <a:lumMod val="75000"/>
              <a:alpha val="2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150B40-C849-4067-9AE8-6FE3020F38B4}"/>
              </a:ext>
            </a:extLst>
          </p:cNvPr>
          <p:cNvSpPr/>
          <p:nvPr/>
        </p:nvSpPr>
        <p:spPr>
          <a:xfrm rot="2969938">
            <a:off x="1223599" y="3682483"/>
            <a:ext cx="4798973" cy="1771153"/>
          </a:xfrm>
          <a:prstGeom prst="ellipse">
            <a:avLst/>
          </a:prstGeom>
          <a:solidFill>
            <a:srgbClr val="FFC000">
              <a:alpha val="2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85395FD-28B8-4E12-AC4B-FA919CBE8E59}"/>
              </a:ext>
            </a:extLst>
          </p:cNvPr>
          <p:cNvSpPr/>
          <p:nvPr/>
        </p:nvSpPr>
        <p:spPr>
          <a:xfrm rot="2757774">
            <a:off x="2305997" y="3133946"/>
            <a:ext cx="4378340" cy="1839522"/>
          </a:xfrm>
          <a:prstGeom prst="ellipse">
            <a:avLst/>
          </a:prstGeom>
          <a:solidFill>
            <a:schemeClr val="accent3">
              <a:lumMod val="60000"/>
              <a:lumOff val="40000"/>
              <a:alpha val="3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F92DC82-A4CD-4732-AD06-9473E7F0FBA7}"/>
              </a:ext>
            </a:extLst>
          </p:cNvPr>
          <p:cNvSpPr/>
          <p:nvPr/>
        </p:nvSpPr>
        <p:spPr>
          <a:xfrm rot="18874030">
            <a:off x="3204447" y="3116718"/>
            <a:ext cx="4223954" cy="1769300"/>
          </a:xfrm>
          <a:prstGeom prst="ellipse">
            <a:avLst/>
          </a:prstGeom>
          <a:solidFill>
            <a:schemeClr val="accent6">
              <a:lumMod val="20000"/>
              <a:lumOff val="80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2E663F-F9D9-4314-993C-626DA3D6C6FA}"/>
              </a:ext>
            </a:extLst>
          </p:cNvPr>
          <p:cNvSpPr txBox="1"/>
          <p:nvPr/>
        </p:nvSpPr>
        <p:spPr>
          <a:xfrm>
            <a:off x="1017767" y="2612529"/>
            <a:ext cx="918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 Food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76AA27-E0BC-44AF-8E11-5827D3C3E3CC}"/>
              </a:ext>
            </a:extLst>
          </p:cNvPr>
          <p:cNvSpPr txBox="1"/>
          <p:nvPr/>
        </p:nvSpPr>
        <p:spPr>
          <a:xfrm>
            <a:off x="7732897" y="2648192"/>
            <a:ext cx="918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Animal Food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423E6-6077-4FDD-9F5E-037E8B4A80FF}"/>
              </a:ext>
            </a:extLst>
          </p:cNvPr>
          <p:cNvSpPr txBox="1"/>
          <p:nvPr/>
        </p:nvSpPr>
        <p:spPr>
          <a:xfrm>
            <a:off x="3006917" y="1968050"/>
            <a:ext cx="95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Animals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87478F-E3C1-4311-B034-7CE50E257DC5}"/>
              </a:ext>
            </a:extLst>
          </p:cNvPr>
          <p:cNvSpPr txBox="1"/>
          <p:nvPr/>
        </p:nvSpPr>
        <p:spPr>
          <a:xfrm>
            <a:off x="5742652" y="1968050"/>
            <a:ext cx="1381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Environment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5B0BBB-1B5A-4764-8C3F-3E369EED6E23}"/>
              </a:ext>
            </a:extLst>
          </p:cNvPr>
          <p:cNvSpPr txBox="1"/>
          <p:nvPr/>
        </p:nvSpPr>
        <p:spPr>
          <a:xfrm>
            <a:off x="4466225" y="3470803"/>
            <a:ext cx="978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‘Fecal composite (dairy cow farm)’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32B62-4219-44D2-9E37-244D45020D76}"/>
              </a:ext>
            </a:extLst>
          </p:cNvPr>
          <p:cNvSpPr txBox="1"/>
          <p:nvPr/>
        </p:nvSpPr>
        <p:spPr>
          <a:xfrm>
            <a:off x="4359026" y="5502854"/>
            <a:ext cx="9573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‘Raw ground turkey pet food’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C48FBE-C85E-4F62-8AF1-5CDF90281E40}"/>
              </a:ext>
            </a:extLst>
          </p:cNvPr>
          <p:cNvSpPr txBox="1"/>
          <p:nvPr/>
        </p:nvSpPr>
        <p:spPr>
          <a:xfrm>
            <a:off x="3178647" y="3470803"/>
            <a:ext cx="8888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‘Frog’</a:t>
            </a:r>
          </a:p>
          <a:p>
            <a:pPr algn="ctr"/>
            <a:r>
              <a:rPr lang="en-US" sz="1400" dirty="0"/>
              <a:t>‘Turtle’</a:t>
            </a:r>
          </a:p>
          <a:p>
            <a:pPr algn="ctr"/>
            <a:r>
              <a:rPr lang="en-US" sz="1400" dirty="0"/>
              <a:t>‘Ostrich’</a:t>
            </a:r>
          </a:p>
        </p:txBody>
      </p:sp>
    </p:spTree>
    <p:extLst>
      <p:ext uri="{BB962C8B-B14F-4D97-AF65-F5344CB8AC3E}">
        <p14:creationId xmlns:p14="http://schemas.microsoft.com/office/powerpoint/2010/main" val="3211266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C05E14-0887-43A9-A60D-3AA18234F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Resistome Tracker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AB5BF8-B93D-4B14-AFD4-22FFE94D6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27" b="5623"/>
          <a:stretch/>
        </p:blipFill>
        <p:spPr>
          <a:xfrm>
            <a:off x="1499409" y="1500299"/>
            <a:ext cx="6849461" cy="513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68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B8A03-A7F6-4E41-8C0A-E3436CA8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C62C2-9396-428F-BFE3-47928F207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Isolation source should be a mandatory field</a:t>
            </a:r>
          </a:p>
          <a:p>
            <a:r>
              <a:rPr lang="en-US" dirty="0"/>
              <a:t>Be as descriptive as possible when uploading metadata (e.g. ‘turkey ceca’ instead of ‘turkey’)</a:t>
            </a:r>
          </a:p>
          <a:p>
            <a:r>
              <a:rPr lang="en-US" dirty="0"/>
              <a:t>If exact source type cannot be determined from source field alone, other fields, if completed appropriately, may help to identify source (e.g. ORA sampling assignment numbers)</a:t>
            </a:r>
          </a:p>
          <a:p>
            <a:r>
              <a:rPr lang="en-US" dirty="0"/>
              <a:t>Additional fields may be helpful (e.g. Vet-LIRN fields)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754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372C2-E7FD-411F-85C7-32D6C003F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sz="2400">
                <a:solidFill>
                  <a:schemeClr val="accent1"/>
                </a:solidFill>
              </a:rPr>
              <a:t>Acknowledgments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CB885-0B65-436A-854C-940F7AF1F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100" dirty="0"/>
              <a:t>Sophia Sadiq</a:t>
            </a:r>
          </a:p>
          <a:p>
            <a:r>
              <a:rPr lang="en-US" sz="2100" dirty="0" err="1"/>
              <a:t>GenEpiO</a:t>
            </a:r>
            <a:endParaRPr lang="en-US" sz="2100" dirty="0"/>
          </a:p>
          <a:p>
            <a:r>
              <a:rPr lang="en-US" sz="2100" dirty="0"/>
              <a:t>NARMS Leadership Team</a:t>
            </a:r>
          </a:p>
          <a:p>
            <a:r>
              <a:rPr lang="en-US" sz="2100" dirty="0"/>
              <a:t>DAFM Research Scientists</a:t>
            </a:r>
          </a:p>
          <a:p>
            <a:r>
              <a:rPr lang="en-US" sz="2100" dirty="0"/>
              <a:t>Vet-LIRN</a:t>
            </a:r>
          </a:p>
          <a:p>
            <a:r>
              <a:rPr lang="en-US" sz="2100" dirty="0"/>
              <a:t>FDA members of IFSAC WG</a:t>
            </a:r>
          </a:p>
          <a:p>
            <a:r>
              <a:rPr lang="en-US" sz="2100" dirty="0" err="1"/>
              <a:t>GenomeTrakr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252199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50AD3-6384-4687-80E1-4B07EA334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07" y="269534"/>
            <a:ext cx="8509103" cy="926020"/>
          </a:xfrm>
        </p:spPr>
        <p:txBody>
          <a:bodyPr/>
          <a:lstStyle/>
          <a:p>
            <a:r>
              <a:rPr lang="en-US" dirty="0"/>
              <a:t>NARMS Transition to WGS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8F76346-3B01-4AA4-8933-2ED8EFCDDD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0135976"/>
              </p:ext>
            </p:extLst>
          </p:nvPr>
        </p:nvGraphicFramePr>
        <p:xfrm>
          <a:off x="650449" y="1112363"/>
          <a:ext cx="8097661" cy="5081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8114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ata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452" y="2005737"/>
            <a:ext cx="1277976" cy="135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repo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621" y="4210263"/>
            <a:ext cx="1424631" cy="159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Image result for gear icon  blu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112" y="4036855"/>
            <a:ext cx="1904657" cy="19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Image result for sequencing read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1" b="28058"/>
          <a:stretch/>
        </p:blipFill>
        <p:spPr bwMode="auto">
          <a:xfrm>
            <a:off x="184531" y="2102657"/>
            <a:ext cx="2655803" cy="10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 l="2153" t="8421" r="7621" b="36140"/>
          <a:stretch>
            <a:fillRect/>
          </a:stretch>
        </p:blipFill>
        <p:spPr bwMode="auto">
          <a:xfrm>
            <a:off x="184532" y="3990191"/>
            <a:ext cx="2655803" cy="177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kstfelt 1"/>
          <p:cNvSpPr txBox="1"/>
          <p:nvPr/>
        </p:nvSpPr>
        <p:spPr>
          <a:xfrm>
            <a:off x="184531" y="3360392"/>
            <a:ext cx="23660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Input sequence data as raw reads or assemblies 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3602199" y="5502617"/>
            <a:ext cx="217539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Bioinformatic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pipeline</a:t>
            </a:r>
          </a:p>
        </p:txBody>
      </p:sp>
      <p:sp>
        <p:nvSpPr>
          <p:cNvPr id="9" name="Tekstfelt 8"/>
          <p:cNvSpPr txBox="1"/>
          <p:nvPr/>
        </p:nvSpPr>
        <p:spPr>
          <a:xfrm>
            <a:off x="3075158" y="1789783"/>
            <a:ext cx="28710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AMR gene/mutations database</a:t>
            </a:r>
          </a:p>
        </p:txBody>
      </p:sp>
      <p:sp>
        <p:nvSpPr>
          <p:cNvPr id="10" name="Tekstfelt 9"/>
          <p:cNvSpPr txBox="1"/>
          <p:nvPr/>
        </p:nvSpPr>
        <p:spPr>
          <a:xfrm>
            <a:off x="6022446" y="3465537"/>
            <a:ext cx="217539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Plain language report of identified AMR genes</a:t>
            </a:r>
          </a:p>
        </p:txBody>
      </p:sp>
      <p:sp>
        <p:nvSpPr>
          <p:cNvPr id="3" name="Højrepil 2"/>
          <p:cNvSpPr/>
          <p:nvPr/>
        </p:nvSpPr>
        <p:spPr>
          <a:xfrm>
            <a:off x="2840335" y="3887071"/>
            <a:ext cx="966348" cy="276999"/>
          </a:xfrm>
          <a:prstGeom prst="rightArrow">
            <a:avLst/>
          </a:prstGeom>
          <a:scene3d>
            <a:camera prst="orthographicFront">
              <a:rot lat="0" lon="0" rev="189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Højrepil 11"/>
          <p:cNvSpPr/>
          <p:nvPr/>
        </p:nvSpPr>
        <p:spPr>
          <a:xfrm>
            <a:off x="5212198" y="4779775"/>
            <a:ext cx="966348" cy="276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pad-nedadgående pil 3"/>
          <p:cNvSpPr/>
          <p:nvPr/>
        </p:nvSpPr>
        <p:spPr>
          <a:xfrm>
            <a:off x="4367360" y="3350897"/>
            <a:ext cx="322536" cy="100839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820BF54-F869-471C-8305-2C893138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88" y="546121"/>
            <a:ext cx="8509103" cy="92602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Converting Genome Sequences to Useful Data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42C79B-405E-492A-91A5-C0C76FD3ACF8}"/>
              </a:ext>
            </a:extLst>
          </p:cNvPr>
          <p:cNvSpPr txBox="1"/>
          <p:nvPr/>
        </p:nvSpPr>
        <p:spPr>
          <a:xfrm>
            <a:off x="3698455" y="5822968"/>
            <a:ext cx="1904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e.g.- NCBI AMR Finder, DTU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ResFinder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Graphic 23" descr="Right pointing backhand index ">
            <a:extLst>
              <a:ext uri="{FF2B5EF4-FFF2-40B4-BE49-F238E27FC236}">
                <a16:creationId xmlns:a16="http://schemas.microsoft.com/office/drawing/2014/main" id="{AE8F53E0-7A46-4B4A-A713-A31F7D513A7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8398104" y="5086243"/>
            <a:ext cx="791223" cy="79122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8E9AD20-6E08-4FEA-BBD4-383F40ACBA4A}"/>
              </a:ext>
            </a:extLst>
          </p:cNvPr>
          <p:cNvGrpSpPr/>
          <p:nvPr/>
        </p:nvGrpSpPr>
        <p:grpSpPr>
          <a:xfrm>
            <a:off x="7688118" y="4198253"/>
            <a:ext cx="1375413" cy="1134406"/>
            <a:chOff x="7688118" y="4198253"/>
            <a:chExt cx="1375413" cy="113440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3579ECF-0A0F-41A2-98D2-3E6001C9CD5C}"/>
                </a:ext>
              </a:extLst>
            </p:cNvPr>
            <p:cNvGrpSpPr/>
            <p:nvPr/>
          </p:nvGrpSpPr>
          <p:grpSpPr>
            <a:xfrm>
              <a:off x="7688118" y="4418259"/>
              <a:ext cx="1375413" cy="914400"/>
              <a:chOff x="7688118" y="4418259"/>
              <a:chExt cx="1375413" cy="914400"/>
            </a:xfrm>
          </p:grpSpPr>
          <p:sp>
            <p:nvSpPr>
              <p:cNvPr id="22" name="Højrepil 11">
                <a:extLst>
                  <a:ext uri="{FF2B5EF4-FFF2-40B4-BE49-F238E27FC236}">
                    <a16:creationId xmlns:a16="http://schemas.microsoft.com/office/drawing/2014/main" id="{08BF34F7-8361-4F60-A9E2-60B17658B88F}"/>
                  </a:ext>
                </a:extLst>
              </p:cNvPr>
              <p:cNvSpPr/>
              <p:nvPr/>
            </p:nvSpPr>
            <p:spPr>
              <a:xfrm>
                <a:off x="7688118" y="4659557"/>
                <a:ext cx="361721" cy="473427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0" name="Graphic 19" descr="Images">
                <a:extLst>
                  <a:ext uri="{FF2B5EF4-FFF2-40B4-BE49-F238E27FC236}">
                    <a16:creationId xmlns:a16="http://schemas.microsoft.com/office/drawing/2014/main" id="{BD449719-4B86-472C-B872-6C0E1B78B8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49131" y="4418259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E67B8A5-ABD3-48C8-B97B-D36C99CB960D}"/>
                </a:ext>
              </a:extLst>
            </p:cNvPr>
            <p:cNvSpPr txBox="1"/>
            <p:nvPr/>
          </p:nvSpPr>
          <p:spPr>
            <a:xfrm>
              <a:off x="8230459" y="4198253"/>
              <a:ext cx="751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Vizzes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793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F0618178-4B5C-46A4-9E68-052C31FA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531267" y="3509963"/>
            <a:ext cx="5319162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6365" y="3812954"/>
            <a:ext cx="4848966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300" dirty="0">
                <a:solidFill>
                  <a:srgbClr val="FFFFFF"/>
                </a:solidFill>
              </a:rPr>
              <a:t>NARMS Visualization Tools</a:t>
            </a:r>
            <a:br>
              <a:rPr lang="en-US" sz="3300" dirty="0">
                <a:solidFill>
                  <a:srgbClr val="FFFFFF"/>
                </a:solidFill>
              </a:rPr>
            </a:br>
            <a:r>
              <a:rPr lang="en-US" sz="3300" dirty="0">
                <a:solidFill>
                  <a:srgbClr val="FFFFFF"/>
                </a:solidFill>
              </a:rPr>
              <a:t>for AMR Genes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30" y="321733"/>
            <a:ext cx="2922130" cy="29666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563" y="320524"/>
            <a:ext cx="2433630" cy="29678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4325" y="299363"/>
            <a:ext cx="2966630" cy="2966630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36FD40B-09C1-46D7-9E32-CC9BD7629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53715" y="5443086"/>
            <a:ext cx="48006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 result for onehealth">
            <a:extLst>
              <a:ext uri="{FF2B5EF4-FFF2-40B4-BE49-F238E27FC236}">
                <a16:creationId xmlns:a16="http://schemas.microsoft.com/office/drawing/2014/main" id="{09FEF85E-5B04-4851-A4FD-1E1669D131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91"/>
          <a:stretch/>
        </p:blipFill>
        <p:spPr bwMode="auto">
          <a:xfrm>
            <a:off x="238226" y="3534868"/>
            <a:ext cx="3120339" cy="297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3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634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ABE42-AD95-45BA-B331-D227BB89C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Resistome Tracker- data source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2" r="27231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D058D3-C2B8-4F37-AE89-B9CD7F64E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1989" y="917725"/>
            <a:ext cx="256855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1700" dirty="0">
                <a:solidFill>
                  <a:srgbClr val="FFFFFF"/>
                </a:solidFill>
              </a:rPr>
              <a:t>Data come from the curated NCBI Pathogen Detection database. Because this database includes global genomic sequences originating in food, animal, human, and environmental sources it is inherently One Health.  A portion of these sequences are from </a:t>
            </a:r>
            <a:r>
              <a:rPr lang="en-US" sz="1700" dirty="0" err="1">
                <a:solidFill>
                  <a:srgbClr val="FFFFFF"/>
                </a:solidFill>
              </a:rPr>
              <a:t>GenomeTrakr</a:t>
            </a:r>
            <a:r>
              <a:rPr lang="en-US" sz="1700" dirty="0">
                <a:solidFill>
                  <a:srgbClr val="FFFFFF"/>
                </a:solidFill>
              </a:rPr>
              <a:t> sites.</a:t>
            </a:r>
          </a:p>
        </p:txBody>
      </p:sp>
    </p:spTree>
    <p:extLst>
      <p:ext uri="{BB962C8B-B14F-4D97-AF65-F5344CB8AC3E}">
        <p14:creationId xmlns:p14="http://schemas.microsoft.com/office/powerpoint/2010/main" val="280292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A85D5-7F22-48B1-AC98-AF3E3FF39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836B95-7052-4958-9447-EC6AC7C94DAB}"/>
              </a:ext>
            </a:extLst>
          </p:cNvPr>
          <p:cNvSpPr txBox="1"/>
          <p:nvPr/>
        </p:nvSpPr>
        <p:spPr>
          <a:xfrm>
            <a:off x="1848806" y="337447"/>
            <a:ext cx="5459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Fields pulled into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Resistome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Tracker 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5E0FEA0B-FBFD-4932-A1D0-6A1F80255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E7B082A-8FE8-44FF-B400-7457AEB7C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2318"/>
            <a:ext cx="9144000" cy="514350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F5822B1-7AAB-4341-821A-196EFD3349B5}"/>
              </a:ext>
            </a:extLst>
          </p:cNvPr>
          <p:cNvSpPr/>
          <p:nvPr/>
        </p:nvSpPr>
        <p:spPr>
          <a:xfrm>
            <a:off x="3370520" y="3338623"/>
            <a:ext cx="712381" cy="29571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288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288" y="0"/>
            <a:ext cx="2414186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3B5222-EC3F-4E90-801A-38917DA7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154" y="1608667"/>
            <a:ext cx="2117456" cy="4501127"/>
          </a:xfrm>
        </p:spPr>
        <p:txBody>
          <a:bodyPr anchor="t">
            <a:normAutofit/>
          </a:bodyPr>
          <a:lstStyle/>
          <a:p>
            <a:pPr algn="r"/>
            <a:r>
              <a:rPr lang="en-US" sz="2800" dirty="0">
                <a:solidFill>
                  <a:srgbClr val="FFFFFF"/>
                </a:solidFill>
              </a:rPr>
              <a:t>Isolate sources are grouped into broader categories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rgbClr val="FFFFFF"/>
                </a:solidFill>
              </a:rPr>
              <a:t>-provides better understanding of attribution of AMR and  spread</a:t>
            </a:r>
            <a:endParaRPr lang="en-US" sz="2800" dirty="0">
              <a:solidFill>
                <a:srgbClr val="FFFFFF"/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8143D2B-07C2-447C-A83C-FE88D96FB0E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05627519"/>
              </p:ext>
            </p:extLst>
          </p:nvPr>
        </p:nvGraphicFramePr>
        <p:xfrm>
          <a:off x="3158340" y="212652"/>
          <a:ext cx="5014389" cy="504371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3460593">
                  <a:extLst>
                    <a:ext uri="{9D8B030D-6E8A-4147-A177-3AD203B41FA5}">
                      <a16:colId xmlns:a16="http://schemas.microsoft.com/office/drawing/2014/main" val="2188682173"/>
                    </a:ext>
                  </a:extLst>
                </a:gridCol>
                <a:gridCol w="1553796">
                  <a:extLst>
                    <a:ext uri="{9D8B030D-6E8A-4147-A177-3AD203B41FA5}">
                      <a16:colId xmlns:a16="http://schemas.microsoft.com/office/drawing/2014/main" val="1873575718"/>
                    </a:ext>
                  </a:extLst>
                </a:gridCol>
              </a:tblGrid>
              <a:tr h="3582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Category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No. of BioSample Records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07218464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Animal Feed/Pet Food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73743628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Cattle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1,699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76647933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Cheese/Dairy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3066525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Chickens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3,955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9845849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</a:rPr>
                        <a:t>Companion Animals </a:t>
                      </a:r>
                      <a:r>
                        <a:rPr lang="en-US" sz="1200" dirty="0"/>
                        <a:t>(horse, cat, llama, alpaca, dog, </a:t>
                      </a:r>
                      <a:r>
                        <a:rPr lang="en-US" sz="1200" dirty="0" err="1"/>
                        <a:t>etc</a:t>
                      </a:r>
                      <a:r>
                        <a:rPr lang="en-US" sz="1200" dirty="0"/>
                        <a:t>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1875926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</a:rPr>
                        <a:t>Environmental </a:t>
                      </a:r>
                      <a:r>
                        <a:rPr lang="en-US" sz="1200" dirty="0"/>
                        <a:t>(swab, water, animal crate, fertilizer, </a:t>
                      </a:r>
                      <a:r>
                        <a:rPr lang="en-US" sz="1200" dirty="0" err="1"/>
                        <a:t>etc</a:t>
                      </a:r>
                      <a:r>
                        <a:rPr lang="en-US" sz="1200" dirty="0"/>
                        <a:t>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4363825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Game (rabbit, deer, elk)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77372841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Humans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8,606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86712791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Minor food animals (pheasant, quail, goat)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55552039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Nuts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17548100"/>
                  </a:ext>
                </a:extLst>
              </a:tr>
              <a:tr h="35828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Other Animals (panther, giraffe, kangaroo, sea lion, racoon, etc.)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63690211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Other Avian/Eggs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82751908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Other/Unknown (missing, stool, urine, blood, isolate)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8,302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77879042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Produce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64015223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Reptiles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44447923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Seafood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66068066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Seeds, Spices, Herbs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42252436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Swine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1,874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06752537"/>
                  </a:ext>
                </a:extLst>
              </a:tr>
              <a:tr h="23886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Turkeys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2,024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24822980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3BF6A9F0-20AC-4B16-8E6F-6B66B496F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367" y="5228729"/>
            <a:ext cx="5917963" cy="15566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9E9A57-590A-4E6A-887C-D2068B1B9D50}"/>
              </a:ext>
            </a:extLst>
          </p:cNvPr>
          <p:cNvSpPr txBox="1"/>
          <p:nvPr/>
        </p:nvSpPr>
        <p:spPr>
          <a:xfrm>
            <a:off x="3211503" y="6368349"/>
            <a:ext cx="1534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Painter, J. et al, 2009</a:t>
            </a:r>
          </a:p>
        </p:txBody>
      </p:sp>
    </p:spTree>
    <p:extLst>
      <p:ext uri="{BB962C8B-B14F-4D97-AF65-F5344CB8AC3E}">
        <p14:creationId xmlns:p14="http://schemas.microsoft.com/office/powerpoint/2010/main" val="3073799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08217B-BAAC-43B3-BA34-52012DB8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49" y="505204"/>
            <a:ext cx="8509103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Compare Resistance Genes Across Sources/Potential Reservoirs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9E6703-03B1-430E-9002-A0E1F6F01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51" y="1582053"/>
            <a:ext cx="7767270" cy="5167360"/>
          </a:xfr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9B10DA12-CDE0-4C0D-8063-480B2EFBEF86}"/>
              </a:ext>
            </a:extLst>
          </p:cNvPr>
          <p:cNvSpPr/>
          <p:nvPr/>
        </p:nvSpPr>
        <p:spPr>
          <a:xfrm>
            <a:off x="6966408" y="4619134"/>
            <a:ext cx="1982575" cy="4619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categories</a:t>
            </a:r>
          </a:p>
        </p:txBody>
      </p:sp>
    </p:spTree>
    <p:extLst>
      <p:ext uri="{BB962C8B-B14F-4D97-AF65-F5344CB8AC3E}">
        <p14:creationId xmlns:p14="http://schemas.microsoft.com/office/powerpoint/2010/main" val="28663665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644EC95-4D8B-4D83-94D0-3DAC8905ACA2}"/>
</file>

<file path=customXml/itemProps2.xml><?xml version="1.0" encoding="utf-8"?>
<ds:datastoreItem xmlns:ds="http://schemas.openxmlformats.org/officeDocument/2006/customXml" ds:itemID="{4D97426D-4814-43DC-8824-B8CBD8A3A941}"/>
</file>

<file path=customXml/itemProps3.xml><?xml version="1.0" encoding="utf-8"?>
<ds:datastoreItem xmlns:ds="http://schemas.openxmlformats.org/officeDocument/2006/customXml" ds:itemID="{07AE8246-60F7-4B05-B534-EB0D4B7AC558}"/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1300</Words>
  <Application>Microsoft Office PowerPoint</Application>
  <PresentationFormat>On-screen Show (4:3)</PresentationFormat>
  <Paragraphs>366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Helvetica</vt:lpstr>
      <vt:lpstr>Verdana</vt:lpstr>
      <vt:lpstr>1_Office Theme</vt:lpstr>
      <vt:lpstr>Standardizing Metadata: Resistome Tracker</vt:lpstr>
      <vt:lpstr>PowerPoint Presentation</vt:lpstr>
      <vt:lpstr>NARMS Transition to WGS</vt:lpstr>
      <vt:lpstr>Converting Genome Sequences to Useful Data</vt:lpstr>
      <vt:lpstr>NARMS Visualization Tools for AMR Genes</vt:lpstr>
      <vt:lpstr>Resistome Tracker- data source</vt:lpstr>
      <vt:lpstr>PowerPoint Presentation</vt:lpstr>
      <vt:lpstr>Isolate sources are grouped into broader categories -provides better understanding of attribution of AMR and  spread</vt:lpstr>
      <vt:lpstr>Compare Resistance Genes Across Sources/Potential Reservoirs</vt:lpstr>
      <vt:lpstr>Track Resistance Genes Across Space and Time by Source</vt:lpstr>
      <vt:lpstr>Desire #1: Have standardized source categories</vt:lpstr>
      <vt:lpstr>Desire #2 : Automated categorization</vt:lpstr>
      <vt:lpstr>IFSAC+</vt:lpstr>
      <vt:lpstr>Drafting IFSAC+ Categories</vt:lpstr>
      <vt:lpstr>Drafting IFSAC+ Categories</vt:lpstr>
      <vt:lpstr>Drafting IFSAC+ Categories</vt:lpstr>
      <vt:lpstr>Drafting IFSAC+ Categories</vt:lpstr>
      <vt:lpstr>Drafting IFSAC+ Categories</vt:lpstr>
      <vt:lpstr>PowerPoint Presentation</vt:lpstr>
      <vt:lpstr>What is Food vs. Animal?</vt:lpstr>
      <vt:lpstr>PowerPoint Presentation</vt:lpstr>
      <vt:lpstr>Categories are not mutually exclusive</vt:lpstr>
      <vt:lpstr>Resistome Tracker</vt:lpstr>
      <vt:lpstr>Lessons Learned</vt:lpstr>
      <vt:lpstr>Acknowledgments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Standardizing Metadata: Resistome Tracker</dc:title>
  <dc:creator>Tate, Heather</dc:creator>
  <cp:lastModifiedBy>Tate, Heather</cp:lastModifiedBy>
  <cp:revision>33</cp:revision>
  <cp:lastPrinted>2019-09-16T14:30:11Z</cp:lastPrinted>
  <dcterms:created xsi:type="dcterms:W3CDTF">2019-09-15T16:41:08Z</dcterms:created>
  <dcterms:modified xsi:type="dcterms:W3CDTF">2019-09-16T20:15:25Z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