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2" r:id="rId1"/>
    <p:sldMasterId id="2147484131" r:id="rId2"/>
  </p:sldMasterIdLst>
  <p:notesMasterIdLst>
    <p:notesMasterId r:id="rId19"/>
  </p:notesMasterIdLst>
  <p:handoutMasterIdLst>
    <p:handoutMasterId r:id="rId20"/>
  </p:handoutMasterIdLst>
  <p:sldIdLst>
    <p:sldId id="257" r:id="rId3"/>
    <p:sldId id="360" r:id="rId4"/>
    <p:sldId id="665" r:id="rId5"/>
    <p:sldId id="666" r:id="rId6"/>
    <p:sldId id="667" r:id="rId7"/>
    <p:sldId id="261" r:id="rId8"/>
    <p:sldId id="383" r:id="rId9"/>
    <p:sldId id="343" r:id="rId10"/>
    <p:sldId id="358" r:id="rId11"/>
    <p:sldId id="670" r:id="rId12"/>
    <p:sldId id="359" r:id="rId13"/>
    <p:sldId id="514" r:id="rId14"/>
    <p:sldId id="381" r:id="rId15"/>
    <p:sldId id="382" r:id="rId16"/>
    <p:sldId id="671" r:id="rId17"/>
    <p:sldId id="41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13B483E-B845-4EA7-BB9F-B02A375F26B0}">
          <p14:sldIdLst>
            <p14:sldId id="257"/>
            <p14:sldId id="360"/>
            <p14:sldId id="665"/>
            <p14:sldId id="666"/>
            <p14:sldId id="667"/>
            <p14:sldId id="261"/>
            <p14:sldId id="383"/>
            <p14:sldId id="343"/>
            <p14:sldId id="358"/>
            <p14:sldId id="670"/>
            <p14:sldId id="359"/>
            <p14:sldId id="514"/>
            <p14:sldId id="381"/>
            <p14:sldId id="382"/>
            <p14:sldId id="671"/>
            <p14:sldId id="418"/>
          </p14:sldIdLst>
        </p14:section>
        <p14:section name="Untitled Section" id="{AF1AEF36-512C-4A75-9409-FD474715A5A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Poates, Angela (CDC/DDID/NCEZID/DFWED) (CTR)" initials="PA((" lastIdx="4" clrIdx="5">
    <p:extLst>
      <p:ext uri="{19B8F6BF-5375-455C-9EA6-DF929625EA0E}">
        <p15:presenceInfo xmlns:p15="http://schemas.microsoft.com/office/powerpoint/2012/main" userId="S-1-5-21-1207783550-2075000910-922709458-579541" providerId="AD"/>
      </p:ext>
    </p:extLst>
  </p:cmAuthor>
  <p:cmAuthor id="8" name="Truong, Jenny (CDC/DDID/NCEZID/DFWED)" initials="TJ(" lastIdx="3" clrIdx="6">
    <p:extLst>
      <p:ext uri="{19B8F6BF-5375-455C-9EA6-DF929625EA0E}">
        <p15:presenceInfo xmlns:p15="http://schemas.microsoft.com/office/powerpoint/2012/main" userId="S::odv3@cdc.gov::b3aa3b69-4a95-4d10-92d6-739b2a2faa15" providerId="AD"/>
      </p:ext>
    </p:extLst>
  </p:cmAuthor>
  <p:cmAuthor id="2" name="Angela Poates" initials="AP" lastIdx="5" clrIdx="3"/>
  <p:cmAuthor id="9" name="Gerner-Smidt, Peter (CDC/OID/NCEZID)" initials="GP(" lastIdx="3" clrIdx="7">
    <p:extLst>
      <p:ext uri="{19B8F6BF-5375-455C-9EA6-DF929625EA0E}">
        <p15:presenceInfo xmlns:p15="http://schemas.microsoft.com/office/powerpoint/2012/main" userId="S-1-5-21-1207783550-2075000910-922709458-191307" providerId="AD"/>
      </p:ext>
    </p:extLst>
  </p:cmAuthor>
  <p:cmAuthor id="3" name="Trees, Eija (CDC/OID/NCEZID)" initials="TE(" lastIdx="8" clrIdx="0">
    <p:extLst>
      <p:ext uri="{19B8F6BF-5375-455C-9EA6-DF929625EA0E}">
        <p15:presenceInfo xmlns:p15="http://schemas.microsoft.com/office/powerpoint/2012/main" userId="S-1-5-21-1207783550-2075000910-922709458-192216" providerId="AD"/>
      </p:ext>
    </p:extLst>
  </p:cmAuthor>
  <p:cmAuthor id="10" name="Lindsey, Rebecca (CDC/DDID/NCEZID/DFWED)" initials="LR( [2]" lastIdx="8" clrIdx="8">
    <p:extLst>
      <p:ext uri="{19B8F6BF-5375-455C-9EA6-DF929625EA0E}">
        <p15:presenceInfo xmlns:p15="http://schemas.microsoft.com/office/powerpoint/2012/main" userId="S::wmi1@cdc.gov::f396bd0e-8a9e-4539-9985-58212c2dfa88" providerId="AD"/>
      </p:ext>
    </p:extLst>
  </p:cmAuthor>
  <p:cmAuthor id="4" name="Sabol, Ashley L. (CDC/OID/NCEZID)" initials="iau3" lastIdx="2" clrIdx="1">
    <p:extLst>
      <p:ext uri="{19B8F6BF-5375-455C-9EA6-DF929625EA0E}">
        <p15:presenceInfo xmlns:p15="http://schemas.microsoft.com/office/powerpoint/2012/main" userId="Sabol, Ashley L. (CDC/OID/NCEZID)" providerId="None"/>
      </p:ext>
    </p:extLst>
  </p:cmAuthor>
  <p:cmAuthor id="11" name="Joseph, Lavin (CDC/DDID/NCEZID/DFWED)" initials="JL(" lastIdx="17" clrIdx="9">
    <p:extLst>
      <p:ext uri="{19B8F6BF-5375-455C-9EA6-DF929625EA0E}">
        <p15:presenceInfo xmlns:p15="http://schemas.microsoft.com/office/powerpoint/2012/main" userId="S::gyu4@cdc.gov::4a4e979e-955e-4d4e-8f19-6e3dcd2551c8" providerId="AD"/>
      </p:ext>
    </p:extLst>
  </p:cmAuthor>
  <p:cmAuthor id="5" name="Kelley Hise" initials="KH" lastIdx="1" clrIdx="2">
    <p:extLst>
      <p:ext uri="{19B8F6BF-5375-455C-9EA6-DF929625EA0E}">
        <p15:presenceInfo xmlns:p15="http://schemas.microsoft.com/office/powerpoint/2012/main" userId="S-1-5-21-1207783550-2075000910-922709458-191570" providerId="AD"/>
      </p:ext>
    </p:extLst>
  </p:cmAuthor>
  <p:cmAuthor id="6" name="Lindsey, Rebecca (CDC/DDID/NCEZID/DFWED)" initials="LR(" lastIdx="2" clrIdx="4">
    <p:extLst>
      <p:ext uri="{19B8F6BF-5375-455C-9EA6-DF929625EA0E}">
        <p15:presenceInfo xmlns:p15="http://schemas.microsoft.com/office/powerpoint/2012/main" userId="S-1-5-21-1207783550-2075000910-922709458-3470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DDFB"/>
    <a:srgbClr val="CCDDC9"/>
    <a:srgbClr val="CED0FE"/>
    <a:srgbClr val="041D84"/>
    <a:srgbClr val="D9531E"/>
    <a:srgbClr val="005DAA"/>
    <a:srgbClr val="006A71"/>
    <a:srgbClr val="335FB2"/>
    <a:srgbClr val="FF9900"/>
    <a:srgbClr val="F4B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08" autoAdjust="0"/>
    <p:restoredTop sz="83859" autoAdjust="0"/>
  </p:normalViewPr>
  <p:slideViewPr>
    <p:cSldViewPr snapToGrid="0">
      <p:cViewPr>
        <p:scale>
          <a:sx n="70" d="100"/>
          <a:sy n="70" d="100"/>
        </p:scale>
        <p:origin x="708" y="-15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0" dt="2019-09-16T16:18:38.091" idx="8">
    <p:pos x="2932" y="1758"/>
    <p:text>pnUSA logos and biomeriux</p:text>
    <p:extLst>
      <p:ext uri="{C676402C-5697-4E1C-873F-D02D1690AC5C}">
        <p15:threadingInfo xmlns:p15="http://schemas.microsoft.com/office/powerpoint/2012/main" timeZoneBias="2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EE9C11-D4D8-4EA0-A0B8-5218B56D7B42}" type="doc">
      <dgm:prSet loTypeId="urn:microsoft.com/office/officeart/2005/8/layout/target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2F1AC4B-15BA-44F2-A945-178E6BF6A51E}">
      <dgm:prSet phldrT="[Text]"/>
      <dgm:spPr>
        <a:xfrm>
          <a:off x="173678" y="1225070"/>
          <a:ext cx="1042071" cy="1688300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The system and its processes</a:t>
          </a:r>
        </a:p>
      </dgm:t>
    </dgm:pt>
    <dgm:pt modelId="{1DDBA457-7EDF-470C-8892-1174AF96F7C8}" type="parTrans" cxnId="{CFC4C6E9-ECF1-417B-ACFE-8D24CFB3DFB4}">
      <dgm:prSet/>
      <dgm:spPr/>
      <dgm:t>
        <a:bodyPr/>
        <a:lstStyle/>
        <a:p>
          <a:endParaRPr lang="en-US"/>
        </a:p>
      </dgm:t>
    </dgm:pt>
    <dgm:pt modelId="{81AC4D87-AFED-4216-B18C-3A0014C07B93}" type="sibTrans" cxnId="{CFC4C6E9-ECF1-417B-ACFE-8D24CFB3DFB4}">
      <dgm:prSet/>
      <dgm:spPr/>
      <dgm:t>
        <a:bodyPr/>
        <a:lstStyle/>
        <a:p>
          <a:endParaRPr lang="en-US"/>
        </a:p>
      </dgm:t>
    </dgm:pt>
    <dgm:pt modelId="{D7A127D6-B166-4337-B128-59C067F0C733}">
      <dgm:prSet phldrT="[Text]"/>
      <dgm:spPr>
        <a:xfrm>
          <a:off x="173678" y="2964660"/>
          <a:ext cx="1042071" cy="1688300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Management of personnel, resources, products and services, analysis and improvement  </a:t>
          </a:r>
        </a:p>
      </dgm:t>
    </dgm:pt>
    <dgm:pt modelId="{CFDB96A1-161B-4E82-8CCF-E8A2FE9B8B4A}" type="parTrans" cxnId="{AB8DFC61-E564-40FA-B17B-BC21B09643A3}">
      <dgm:prSet/>
      <dgm:spPr/>
      <dgm:t>
        <a:bodyPr/>
        <a:lstStyle/>
        <a:p>
          <a:endParaRPr lang="en-US"/>
        </a:p>
      </dgm:t>
    </dgm:pt>
    <dgm:pt modelId="{BF24AEEA-9163-4663-BDA6-3F581D45C3B7}" type="sibTrans" cxnId="{AB8DFC61-E564-40FA-B17B-BC21B09643A3}">
      <dgm:prSet/>
      <dgm:spPr/>
      <dgm:t>
        <a:bodyPr/>
        <a:lstStyle/>
        <a:p>
          <a:endParaRPr lang="en-US"/>
        </a:p>
      </dgm:t>
    </dgm:pt>
    <dgm:pt modelId="{7E3AA3B1-E511-42CD-B427-4DB56253946A}">
      <dgm:prSet phldrT="[Text]"/>
      <dgm:spPr>
        <a:xfrm>
          <a:off x="1389428" y="1225070"/>
          <a:ext cx="5384033" cy="3430198"/>
        </a:xfrm>
        <a:prstGeom prst="roundRect">
          <a:avLst>
            <a:gd name="adj" fmla="val 105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Quality Assurance (QA)</a:t>
          </a:r>
        </a:p>
      </dgm:t>
    </dgm:pt>
    <dgm:pt modelId="{1EB787D2-A477-4E83-A114-2D124ADFDB20}" type="parTrans" cxnId="{475F3676-0B4F-45BB-96C0-65254079ED78}">
      <dgm:prSet/>
      <dgm:spPr/>
      <dgm:t>
        <a:bodyPr/>
        <a:lstStyle/>
        <a:p>
          <a:endParaRPr lang="en-US"/>
        </a:p>
      </dgm:t>
    </dgm:pt>
    <dgm:pt modelId="{3DB1D789-213F-421D-8485-3306791F4187}" type="sibTrans" cxnId="{475F3676-0B4F-45BB-96C0-65254079ED78}">
      <dgm:prSet/>
      <dgm:spPr/>
      <dgm:t>
        <a:bodyPr/>
        <a:lstStyle/>
        <a:p>
          <a:endParaRPr lang="en-US"/>
        </a:p>
      </dgm:t>
    </dgm:pt>
    <dgm:pt modelId="{B333C102-51DC-413F-A48C-328477A32B35}">
      <dgm:prSet phldrT="[Text]"/>
      <dgm:spPr>
        <a:xfrm>
          <a:off x="1524028" y="2425640"/>
          <a:ext cx="1076806" cy="960179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Process-focus</a:t>
          </a:r>
        </a:p>
      </dgm:t>
    </dgm:pt>
    <dgm:pt modelId="{CE78B5AC-C558-41AF-8FD7-3758A4CF7FC5}" type="parTrans" cxnId="{16FBBE18-A9BE-4207-97FC-EC4395FEC608}">
      <dgm:prSet/>
      <dgm:spPr/>
      <dgm:t>
        <a:bodyPr/>
        <a:lstStyle/>
        <a:p>
          <a:endParaRPr lang="en-US"/>
        </a:p>
      </dgm:t>
    </dgm:pt>
    <dgm:pt modelId="{2FAB379B-4E1F-4EC6-8DA7-2CC29DCA04DA}" type="sibTrans" cxnId="{16FBBE18-A9BE-4207-97FC-EC4395FEC608}">
      <dgm:prSet/>
      <dgm:spPr/>
      <dgm:t>
        <a:bodyPr/>
        <a:lstStyle/>
        <a:p>
          <a:endParaRPr lang="en-US"/>
        </a:p>
      </dgm:t>
    </dgm:pt>
    <dgm:pt modelId="{5AAC2931-8608-4E1A-931A-C4CF288D91D6}">
      <dgm:prSet phldrT="[Text]"/>
      <dgm:spPr>
        <a:xfrm>
          <a:off x="1524028" y="3436548"/>
          <a:ext cx="1076806" cy="960179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Identification and/or prevention of nonconformities in the process by  looking up the line</a:t>
          </a:r>
        </a:p>
      </dgm:t>
    </dgm:pt>
    <dgm:pt modelId="{748952A6-0117-46E2-A7ED-402F9744FEA6}" type="parTrans" cxnId="{91D0866C-7680-4B6E-91A2-3BC8BC262C0C}">
      <dgm:prSet/>
      <dgm:spPr/>
      <dgm:t>
        <a:bodyPr/>
        <a:lstStyle/>
        <a:p>
          <a:endParaRPr lang="en-US"/>
        </a:p>
      </dgm:t>
    </dgm:pt>
    <dgm:pt modelId="{B421843D-F4F1-4B2E-97BC-CDF9AD65A2C3}" type="sibTrans" cxnId="{91D0866C-7680-4B6E-91A2-3BC8BC262C0C}">
      <dgm:prSet/>
      <dgm:spPr/>
      <dgm:t>
        <a:bodyPr/>
        <a:lstStyle/>
        <a:p>
          <a:endParaRPr lang="en-US"/>
        </a:p>
      </dgm:t>
    </dgm:pt>
    <dgm:pt modelId="{93A4F379-EC04-4E0F-8A2E-EFC5CF49BC0E}">
      <dgm:prSet phldrT="[Text]"/>
      <dgm:spPr>
        <a:xfrm>
          <a:off x="2744120" y="2450141"/>
          <a:ext cx="3855662" cy="1960113"/>
        </a:xfrm>
        <a:prstGeom prst="roundRect">
          <a:avLst>
            <a:gd name="adj" fmla="val 105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Quality Control (QC)</a:t>
          </a:r>
        </a:p>
      </dgm:t>
    </dgm:pt>
    <dgm:pt modelId="{7BFAC538-614D-4AB9-ABF5-D6A8C532C4C4}" type="parTrans" cxnId="{94B4095D-5ABB-4BD6-A31C-904C18D01A7E}">
      <dgm:prSet/>
      <dgm:spPr/>
      <dgm:t>
        <a:bodyPr/>
        <a:lstStyle/>
        <a:p>
          <a:endParaRPr lang="en-US"/>
        </a:p>
      </dgm:t>
    </dgm:pt>
    <dgm:pt modelId="{1E7D183D-2E45-4844-BFE4-E30D544217A0}" type="sibTrans" cxnId="{94B4095D-5ABB-4BD6-A31C-904C18D01A7E}">
      <dgm:prSet/>
      <dgm:spPr/>
      <dgm:t>
        <a:bodyPr/>
        <a:lstStyle/>
        <a:p>
          <a:endParaRPr lang="en-US"/>
        </a:p>
      </dgm:t>
    </dgm:pt>
    <dgm:pt modelId="{708A46F4-194B-4C74-A8FC-EB9DABB2848D}">
      <dgm:prSet phldrT="[Text]"/>
      <dgm:spPr>
        <a:xfrm>
          <a:off x="2840511" y="3332192"/>
          <a:ext cx="1804612" cy="882050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Product-focus </a:t>
          </a:r>
        </a:p>
      </dgm:t>
    </dgm:pt>
    <dgm:pt modelId="{3F76660A-53F2-4FBF-9DCE-127E44ACBF46}" type="parTrans" cxnId="{DCE72E87-4198-48C9-AE03-81EE5B31F5AE}">
      <dgm:prSet/>
      <dgm:spPr/>
      <dgm:t>
        <a:bodyPr/>
        <a:lstStyle/>
        <a:p>
          <a:endParaRPr lang="en-US"/>
        </a:p>
      </dgm:t>
    </dgm:pt>
    <dgm:pt modelId="{54676EC3-1E35-442E-B86F-C1C635BDDE0A}" type="sibTrans" cxnId="{DCE72E87-4198-48C9-AE03-81EE5B31F5AE}">
      <dgm:prSet/>
      <dgm:spPr/>
      <dgm:t>
        <a:bodyPr/>
        <a:lstStyle/>
        <a:p>
          <a:endParaRPr lang="en-US"/>
        </a:p>
      </dgm:t>
    </dgm:pt>
    <dgm:pt modelId="{27F2B2B6-155B-46D5-A9C1-6799D125A650}">
      <dgm:prSet phldrT="[Text]"/>
      <dgm:spPr>
        <a:xfrm>
          <a:off x="4696464" y="3332192"/>
          <a:ext cx="1804612" cy="882050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Checking results to ensure the end-product turns out as expected</a:t>
          </a:r>
        </a:p>
      </dgm:t>
    </dgm:pt>
    <dgm:pt modelId="{59B72709-DD42-4871-9A08-FDD9F5179B57}" type="parTrans" cxnId="{EBF1E1FA-84D6-40AA-A148-399FE8ED9518}">
      <dgm:prSet/>
      <dgm:spPr/>
      <dgm:t>
        <a:bodyPr/>
        <a:lstStyle/>
        <a:p>
          <a:endParaRPr lang="en-US"/>
        </a:p>
      </dgm:t>
    </dgm:pt>
    <dgm:pt modelId="{7467C3C8-0F68-48AD-928B-CFFE50407C51}" type="sibTrans" cxnId="{EBF1E1FA-84D6-40AA-A148-399FE8ED9518}">
      <dgm:prSet/>
      <dgm:spPr/>
      <dgm:t>
        <a:bodyPr/>
        <a:lstStyle/>
        <a:p>
          <a:endParaRPr lang="en-US"/>
        </a:p>
      </dgm:t>
    </dgm:pt>
    <dgm:pt modelId="{0D942EDA-58C6-4620-B501-75D12FADE5F2}">
      <dgm:prSet phldrT="[Text]"/>
      <dgm:spPr>
        <a:xfrm>
          <a:off x="0" y="0"/>
          <a:ext cx="6947140" cy="4900283"/>
        </a:xfrm>
        <a:prstGeom prst="roundRect">
          <a:avLst>
            <a:gd name="adj" fmla="val 85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Quality Management System (QMS)</a:t>
          </a:r>
        </a:p>
      </dgm:t>
    </dgm:pt>
    <dgm:pt modelId="{E0228902-A78F-4684-83AF-03672C6F66F5}" type="sibTrans" cxnId="{7206B970-1281-4F8A-BC3A-085A324C493A}">
      <dgm:prSet/>
      <dgm:spPr/>
      <dgm:t>
        <a:bodyPr/>
        <a:lstStyle/>
        <a:p>
          <a:endParaRPr lang="en-US"/>
        </a:p>
      </dgm:t>
    </dgm:pt>
    <dgm:pt modelId="{4345DBE3-5DD1-4F71-ABA9-9C8A7E26EC20}" type="parTrans" cxnId="{7206B970-1281-4F8A-BC3A-085A324C493A}">
      <dgm:prSet/>
      <dgm:spPr/>
      <dgm:t>
        <a:bodyPr/>
        <a:lstStyle/>
        <a:p>
          <a:endParaRPr lang="en-US"/>
        </a:p>
      </dgm:t>
    </dgm:pt>
    <dgm:pt modelId="{96440FD3-FFC9-4798-B02B-FEE0E4875B6C}" type="pres">
      <dgm:prSet presAssocID="{87EE9C11-D4D8-4EA0-A0B8-5218B56D7B42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07646536-F33F-4C2A-83CB-C4292AA30E1B}" type="pres">
      <dgm:prSet presAssocID="{87EE9C11-D4D8-4EA0-A0B8-5218B56D7B42}" presName="outerBox" presStyleCnt="0"/>
      <dgm:spPr/>
    </dgm:pt>
    <dgm:pt modelId="{6CA846D9-6A5D-48B7-AFAE-F0E8C337B980}" type="pres">
      <dgm:prSet presAssocID="{87EE9C11-D4D8-4EA0-A0B8-5218B56D7B42}" presName="outerBoxParent" presStyleLbl="node1" presStyleIdx="0" presStyleCnt="3" custLinFactNeighborX="-5714" custLinFactNeighborY="28821"/>
      <dgm:spPr/>
    </dgm:pt>
    <dgm:pt modelId="{17CCCAF6-ED7E-45E6-8C30-AD4CC7DF8F00}" type="pres">
      <dgm:prSet presAssocID="{87EE9C11-D4D8-4EA0-A0B8-5218B56D7B42}" presName="outerBoxChildren" presStyleCnt="0"/>
      <dgm:spPr/>
    </dgm:pt>
    <dgm:pt modelId="{30E6A5AF-B602-48D1-A795-56EAAD7539A4}" type="pres">
      <dgm:prSet presAssocID="{52F1AC4B-15BA-44F2-A945-178E6BF6A51E}" presName="oChild" presStyleLbl="fgAcc1" presStyleIdx="0" presStyleCnt="6">
        <dgm:presLayoutVars>
          <dgm:bulletEnabled val="1"/>
        </dgm:presLayoutVars>
      </dgm:prSet>
      <dgm:spPr/>
    </dgm:pt>
    <dgm:pt modelId="{62353B14-0B30-49CD-B6D4-645730D40C5B}" type="pres">
      <dgm:prSet presAssocID="{81AC4D87-AFED-4216-B18C-3A0014C07B93}" presName="outerSibTrans" presStyleCnt="0"/>
      <dgm:spPr/>
    </dgm:pt>
    <dgm:pt modelId="{BFF5DF6D-07CE-4F30-962D-856EE58C3CBA}" type="pres">
      <dgm:prSet presAssocID="{D7A127D6-B166-4337-B128-59C067F0C733}" presName="oChild" presStyleLbl="fgAcc1" presStyleIdx="1" presStyleCnt="6">
        <dgm:presLayoutVars>
          <dgm:bulletEnabled val="1"/>
        </dgm:presLayoutVars>
      </dgm:prSet>
      <dgm:spPr/>
    </dgm:pt>
    <dgm:pt modelId="{E15D3F64-208F-4303-B077-798BE27B6BBA}" type="pres">
      <dgm:prSet presAssocID="{87EE9C11-D4D8-4EA0-A0B8-5218B56D7B42}" presName="middleBox" presStyleCnt="0"/>
      <dgm:spPr/>
    </dgm:pt>
    <dgm:pt modelId="{E1B42863-DE78-45CC-8512-87E1D38507D2}" type="pres">
      <dgm:prSet presAssocID="{87EE9C11-D4D8-4EA0-A0B8-5218B56D7B42}" presName="middleBoxParent" presStyleLbl="node1" presStyleIdx="1" presStyleCnt="3"/>
      <dgm:spPr/>
    </dgm:pt>
    <dgm:pt modelId="{3832704A-0070-4658-AC28-84CB7BA42640}" type="pres">
      <dgm:prSet presAssocID="{87EE9C11-D4D8-4EA0-A0B8-5218B56D7B42}" presName="middleBoxChildren" presStyleCnt="0"/>
      <dgm:spPr/>
    </dgm:pt>
    <dgm:pt modelId="{5405351A-77B7-43EB-87D2-EBEC15B09431}" type="pres">
      <dgm:prSet presAssocID="{B333C102-51DC-413F-A48C-328477A32B35}" presName="mChild" presStyleLbl="fgAcc1" presStyleIdx="2" presStyleCnt="6">
        <dgm:presLayoutVars>
          <dgm:bulletEnabled val="1"/>
        </dgm:presLayoutVars>
      </dgm:prSet>
      <dgm:spPr/>
    </dgm:pt>
    <dgm:pt modelId="{9C3E8502-9706-4C9A-B978-F8B9AE5AA5AA}" type="pres">
      <dgm:prSet presAssocID="{2FAB379B-4E1F-4EC6-8DA7-2CC29DCA04DA}" presName="middleSibTrans" presStyleCnt="0"/>
      <dgm:spPr/>
    </dgm:pt>
    <dgm:pt modelId="{0A3FB8A3-4FB9-497C-826A-B4DD61AAD55C}" type="pres">
      <dgm:prSet presAssocID="{5AAC2931-8608-4E1A-931A-C4CF288D91D6}" presName="mChild" presStyleLbl="fgAcc1" presStyleIdx="3" presStyleCnt="6">
        <dgm:presLayoutVars>
          <dgm:bulletEnabled val="1"/>
        </dgm:presLayoutVars>
      </dgm:prSet>
      <dgm:spPr/>
    </dgm:pt>
    <dgm:pt modelId="{63A853DC-1222-4501-986B-994AB360C6DD}" type="pres">
      <dgm:prSet presAssocID="{87EE9C11-D4D8-4EA0-A0B8-5218B56D7B42}" presName="centerBox" presStyleCnt="0"/>
      <dgm:spPr/>
    </dgm:pt>
    <dgm:pt modelId="{F68DF982-9D35-4013-AC9F-3913B1F7DCF8}" type="pres">
      <dgm:prSet presAssocID="{87EE9C11-D4D8-4EA0-A0B8-5218B56D7B42}" presName="centerBoxParent" presStyleLbl="node1" presStyleIdx="2" presStyleCnt="3"/>
      <dgm:spPr/>
    </dgm:pt>
    <dgm:pt modelId="{370A9F84-1DEE-4C8D-BB75-793F37100A41}" type="pres">
      <dgm:prSet presAssocID="{87EE9C11-D4D8-4EA0-A0B8-5218B56D7B42}" presName="centerBoxChildren" presStyleCnt="0"/>
      <dgm:spPr/>
    </dgm:pt>
    <dgm:pt modelId="{449AADB6-B5F6-4883-AA73-CC7BB905B479}" type="pres">
      <dgm:prSet presAssocID="{708A46F4-194B-4C74-A8FC-EB9DABB2848D}" presName="cChild" presStyleLbl="fgAcc1" presStyleIdx="4" presStyleCnt="6">
        <dgm:presLayoutVars>
          <dgm:bulletEnabled val="1"/>
        </dgm:presLayoutVars>
      </dgm:prSet>
      <dgm:spPr/>
    </dgm:pt>
    <dgm:pt modelId="{A33B4409-6CEC-4D13-B16B-8A494003E925}" type="pres">
      <dgm:prSet presAssocID="{54676EC3-1E35-442E-B86F-C1C635BDDE0A}" presName="centerSibTrans" presStyleCnt="0"/>
      <dgm:spPr/>
    </dgm:pt>
    <dgm:pt modelId="{4EEB4B8C-D1FE-45CB-A3A2-769EFEA4E239}" type="pres">
      <dgm:prSet presAssocID="{27F2B2B6-155B-46D5-A9C1-6799D125A650}" presName="cChild" presStyleLbl="fgAcc1" presStyleIdx="5" presStyleCnt="6">
        <dgm:presLayoutVars>
          <dgm:bulletEnabled val="1"/>
        </dgm:presLayoutVars>
      </dgm:prSet>
      <dgm:spPr/>
    </dgm:pt>
  </dgm:ptLst>
  <dgm:cxnLst>
    <dgm:cxn modelId="{D4D65609-4833-4442-9D08-4B83BA4BF2E8}" type="presOf" srcId="{5AAC2931-8608-4E1A-931A-C4CF288D91D6}" destId="{0A3FB8A3-4FB9-497C-826A-B4DD61AAD55C}" srcOrd="0" destOrd="0" presId="urn:microsoft.com/office/officeart/2005/8/layout/target2"/>
    <dgm:cxn modelId="{16FBBE18-A9BE-4207-97FC-EC4395FEC608}" srcId="{7E3AA3B1-E511-42CD-B427-4DB56253946A}" destId="{B333C102-51DC-413F-A48C-328477A32B35}" srcOrd="0" destOrd="0" parTransId="{CE78B5AC-C558-41AF-8FD7-3758A4CF7FC5}" sibTransId="{2FAB379B-4E1F-4EC6-8DA7-2CC29DCA04DA}"/>
    <dgm:cxn modelId="{02BC941C-3DF5-4873-92FE-0653C5059934}" type="presOf" srcId="{D7A127D6-B166-4337-B128-59C067F0C733}" destId="{BFF5DF6D-07CE-4F30-962D-856EE58C3CBA}" srcOrd="0" destOrd="0" presId="urn:microsoft.com/office/officeart/2005/8/layout/target2"/>
    <dgm:cxn modelId="{94B4095D-5ABB-4BD6-A31C-904C18D01A7E}" srcId="{87EE9C11-D4D8-4EA0-A0B8-5218B56D7B42}" destId="{93A4F379-EC04-4E0F-8A2E-EFC5CF49BC0E}" srcOrd="2" destOrd="0" parTransId="{7BFAC538-614D-4AB9-ABF5-D6A8C532C4C4}" sibTransId="{1E7D183D-2E45-4844-BFE4-E30D544217A0}"/>
    <dgm:cxn modelId="{AB8DFC61-E564-40FA-B17B-BC21B09643A3}" srcId="{0D942EDA-58C6-4620-B501-75D12FADE5F2}" destId="{D7A127D6-B166-4337-B128-59C067F0C733}" srcOrd="1" destOrd="0" parTransId="{CFDB96A1-161B-4E82-8CCF-E8A2FE9B8B4A}" sibTransId="{BF24AEEA-9163-4663-BDA6-3F581D45C3B7}"/>
    <dgm:cxn modelId="{91D0866C-7680-4B6E-91A2-3BC8BC262C0C}" srcId="{7E3AA3B1-E511-42CD-B427-4DB56253946A}" destId="{5AAC2931-8608-4E1A-931A-C4CF288D91D6}" srcOrd="1" destOrd="0" parTransId="{748952A6-0117-46E2-A7ED-402F9744FEA6}" sibTransId="{B421843D-F4F1-4B2E-97BC-CDF9AD65A2C3}"/>
    <dgm:cxn modelId="{7206B970-1281-4F8A-BC3A-085A324C493A}" srcId="{87EE9C11-D4D8-4EA0-A0B8-5218B56D7B42}" destId="{0D942EDA-58C6-4620-B501-75D12FADE5F2}" srcOrd="0" destOrd="0" parTransId="{4345DBE3-5DD1-4F71-ABA9-9C8A7E26EC20}" sibTransId="{E0228902-A78F-4684-83AF-03672C6F66F5}"/>
    <dgm:cxn modelId="{1D2FE772-425E-4E49-A5E4-120C919A81D4}" type="presOf" srcId="{52F1AC4B-15BA-44F2-A945-178E6BF6A51E}" destId="{30E6A5AF-B602-48D1-A795-56EAAD7539A4}" srcOrd="0" destOrd="0" presId="urn:microsoft.com/office/officeart/2005/8/layout/target2"/>
    <dgm:cxn modelId="{475F3676-0B4F-45BB-96C0-65254079ED78}" srcId="{87EE9C11-D4D8-4EA0-A0B8-5218B56D7B42}" destId="{7E3AA3B1-E511-42CD-B427-4DB56253946A}" srcOrd="1" destOrd="0" parTransId="{1EB787D2-A477-4E83-A114-2D124ADFDB20}" sibTransId="{3DB1D789-213F-421D-8485-3306791F4187}"/>
    <dgm:cxn modelId="{19D39C59-377C-4994-928E-11C41D769DC8}" type="presOf" srcId="{708A46F4-194B-4C74-A8FC-EB9DABB2848D}" destId="{449AADB6-B5F6-4883-AA73-CC7BB905B479}" srcOrd="0" destOrd="0" presId="urn:microsoft.com/office/officeart/2005/8/layout/target2"/>
    <dgm:cxn modelId="{DCE72E87-4198-48C9-AE03-81EE5B31F5AE}" srcId="{93A4F379-EC04-4E0F-8A2E-EFC5CF49BC0E}" destId="{708A46F4-194B-4C74-A8FC-EB9DABB2848D}" srcOrd="0" destOrd="0" parTransId="{3F76660A-53F2-4FBF-9DCE-127E44ACBF46}" sibTransId="{54676EC3-1E35-442E-B86F-C1C635BDDE0A}"/>
    <dgm:cxn modelId="{F1342892-D2ED-4B08-AC0D-E6158D0D51C1}" type="presOf" srcId="{0D942EDA-58C6-4620-B501-75D12FADE5F2}" destId="{6CA846D9-6A5D-48B7-AFAE-F0E8C337B980}" srcOrd="0" destOrd="0" presId="urn:microsoft.com/office/officeart/2005/8/layout/target2"/>
    <dgm:cxn modelId="{B129EA94-2AB8-4FE2-9493-A3FC26370B51}" type="presOf" srcId="{7E3AA3B1-E511-42CD-B427-4DB56253946A}" destId="{E1B42863-DE78-45CC-8512-87E1D38507D2}" srcOrd="0" destOrd="0" presId="urn:microsoft.com/office/officeart/2005/8/layout/target2"/>
    <dgm:cxn modelId="{A64EA095-677B-4EB2-9C1E-385695C75B6D}" type="presOf" srcId="{B333C102-51DC-413F-A48C-328477A32B35}" destId="{5405351A-77B7-43EB-87D2-EBEC15B09431}" srcOrd="0" destOrd="0" presId="urn:microsoft.com/office/officeart/2005/8/layout/target2"/>
    <dgm:cxn modelId="{6F0D9798-C83E-4F1C-8130-C4BD378796B3}" type="presOf" srcId="{87EE9C11-D4D8-4EA0-A0B8-5218B56D7B42}" destId="{96440FD3-FFC9-4798-B02B-FEE0E4875B6C}" srcOrd="0" destOrd="0" presId="urn:microsoft.com/office/officeart/2005/8/layout/target2"/>
    <dgm:cxn modelId="{75A4C1AC-8EC2-4BBF-B92B-7EE66491F200}" type="presOf" srcId="{93A4F379-EC04-4E0F-8A2E-EFC5CF49BC0E}" destId="{F68DF982-9D35-4013-AC9F-3913B1F7DCF8}" srcOrd="0" destOrd="0" presId="urn:microsoft.com/office/officeart/2005/8/layout/target2"/>
    <dgm:cxn modelId="{1545DEC2-C765-4E6F-A68B-AC925F6DB572}" type="presOf" srcId="{27F2B2B6-155B-46D5-A9C1-6799D125A650}" destId="{4EEB4B8C-D1FE-45CB-A3A2-769EFEA4E239}" srcOrd="0" destOrd="0" presId="urn:microsoft.com/office/officeart/2005/8/layout/target2"/>
    <dgm:cxn modelId="{CFC4C6E9-ECF1-417B-ACFE-8D24CFB3DFB4}" srcId="{0D942EDA-58C6-4620-B501-75D12FADE5F2}" destId="{52F1AC4B-15BA-44F2-A945-178E6BF6A51E}" srcOrd="0" destOrd="0" parTransId="{1DDBA457-7EDF-470C-8892-1174AF96F7C8}" sibTransId="{81AC4D87-AFED-4216-B18C-3A0014C07B93}"/>
    <dgm:cxn modelId="{EBF1E1FA-84D6-40AA-A148-399FE8ED9518}" srcId="{93A4F379-EC04-4E0F-8A2E-EFC5CF49BC0E}" destId="{27F2B2B6-155B-46D5-A9C1-6799D125A650}" srcOrd="1" destOrd="0" parTransId="{59B72709-DD42-4871-9A08-FDD9F5179B57}" sibTransId="{7467C3C8-0F68-48AD-928B-CFFE50407C51}"/>
    <dgm:cxn modelId="{F0448215-4DEB-4767-B702-7FEFCB12FE90}" type="presParOf" srcId="{96440FD3-FFC9-4798-B02B-FEE0E4875B6C}" destId="{07646536-F33F-4C2A-83CB-C4292AA30E1B}" srcOrd="0" destOrd="0" presId="urn:microsoft.com/office/officeart/2005/8/layout/target2"/>
    <dgm:cxn modelId="{67BB06D7-30F9-4953-934F-06C01B8A86AA}" type="presParOf" srcId="{07646536-F33F-4C2A-83CB-C4292AA30E1B}" destId="{6CA846D9-6A5D-48B7-AFAE-F0E8C337B980}" srcOrd="0" destOrd="0" presId="urn:microsoft.com/office/officeart/2005/8/layout/target2"/>
    <dgm:cxn modelId="{CEF483D3-1DE1-4181-95CD-B9192FACE491}" type="presParOf" srcId="{07646536-F33F-4C2A-83CB-C4292AA30E1B}" destId="{17CCCAF6-ED7E-45E6-8C30-AD4CC7DF8F00}" srcOrd="1" destOrd="0" presId="urn:microsoft.com/office/officeart/2005/8/layout/target2"/>
    <dgm:cxn modelId="{4950CB54-7D8E-461F-9AD9-D399316C83CE}" type="presParOf" srcId="{17CCCAF6-ED7E-45E6-8C30-AD4CC7DF8F00}" destId="{30E6A5AF-B602-48D1-A795-56EAAD7539A4}" srcOrd="0" destOrd="0" presId="urn:microsoft.com/office/officeart/2005/8/layout/target2"/>
    <dgm:cxn modelId="{038EB582-C260-4A31-B0DC-F30B2BDC4D76}" type="presParOf" srcId="{17CCCAF6-ED7E-45E6-8C30-AD4CC7DF8F00}" destId="{62353B14-0B30-49CD-B6D4-645730D40C5B}" srcOrd="1" destOrd="0" presId="urn:microsoft.com/office/officeart/2005/8/layout/target2"/>
    <dgm:cxn modelId="{E8CC6233-34F6-418E-B678-1B140BED1255}" type="presParOf" srcId="{17CCCAF6-ED7E-45E6-8C30-AD4CC7DF8F00}" destId="{BFF5DF6D-07CE-4F30-962D-856EE58C3CBA}" srcOrd="2" destOrd="0" presId="urn:microsoft.com/office/officeart/2005/8/layout/target2"/>
    <dgm:cxn modelId="{B4DC2C67-2919-4352-9D17-03D3FB310875}" type="presParOf" srcId="{96440FD3-FFC9-4798-B02B-FEE0E4875B6C}" destId="{E15D3F64-208F-4303-B077-798BE27B6BBA}" srcOrd="1" destOrd="0" presId="urn:microsoft.com/office/officeart/2005/8/layout/target2"/>
    <dgm:cxn modelId="{6EDF45EC-0BE1-4AD4-80D0-4EB3D5595FAC}" type="presParOf" srcId="{E15D3F64-208F-4303-B077-798BE27B6BBA}" destId="{E1B42863-DE78-45CC-8512-87E1D38507D2}" srcOrd="0" destOrd="0" presId="urn:microsoft.com/office/officeart/2005/8/layout/target2"/>
    <dgm:cxn modelId="{E51640D2-DE90-416E-B77A-7D7DE550E7EE}" type="presParOf" srcId="{E15D3F64-208F-4303-B077-798BE27B6BBA}" destId="{3832704A-0070-4658-AC28-84CB7BA42640}" srcOrd="1" destOrd="0" presId="urn:microsoft.com/office/officeart/2005/8/layout/target2"/>
    <dgm:cxn modelId="{99DED5E2-5B19-466B-A356-79395A337E58}" type="presParOf" srcId="{3832704A-0070-4658-AC28-84CB7BA42640}" destId="{5405351A-77B7-43EB-87D2-EBEC15B09431}" srcOrd="0" destOrd="0" presId="urn:microsoft.com/office/officeart/2005/8/layout/target2"/>
    <dgm:cxn modelId="{D96E67D5-59ED-49AA-BFF1-30C20D91132B}" type="presParOf" srcId="{3832704A-0070-4658-AC28-84CB7BA42640}" destId="{9C3E8502-9706-4C9A-B978-F8B9AE5AA5AA}" srcOrd="1" destOrd="0" presId="urn:microsoft.com/office/officeart/2005/8/layout/target2"/>
    <dgm:cxn modelId="{F03FF0FF-4F83-49A7-BC0C-9E61446E3052}" type="presParOf" srcId="{3832704A-0070-4658-AC28-84CB7BA42640}" destId="{0A3FB8A3-4FB9-497C-826A-B4DD61AAD55C}" srcOrd="2" destOrd="0" presId="urn:microsoft.com/office/officeart/2005/8/layout/target2"/>
    <dgm:cxn modelId="{40D46F5F-EA4D-456C-BA1F-86F80591AE14}" type="presParOf" srcId="{96440FD3-FFC9-4798-B02B-FEE0E4875B6C}" destId="{63A853DC-1222-4501-986B-994AB360C6DD}" srcOrd="2" destOrd="0" presId="urn:microsoft.com/office/officeart/2005/8/layout/target2"/>
    <dgm:cxn modelId="{67B8C27C-0FD8-46D4-94D9-3306CE76549B}" type="presParOf" srcId="{63A853DC-1222-4501-986B-994AB360C6DD}" destId="{F68DF982-9D35-4013-AC9F-3913B1F7DCF8}" srcOrd="0" destOrd="0" presId="urn:microsoft.com/office/officeart/2005/8/layout/target2"/>
    <dgm:cxn modelId="{BA0DB541-E8C3-458F-B421-8CC3226F9121}" type="presParOf" srcId="{63A853DC-1222-4501-986B-994AB360C6DD}" destId="{370A9F84-1DEE-4C8D-BB75-793F37100A41}" srcOrd="1" destOrd="0" presId="urn:microsoft.com/office/officeart/2005/8/layout/target2"/>
    <dgm:cxn modelId="{9DB44DD8-C8DF-4A9A-8DD1-1EF393FE670C}" type="presParOf" srcId="{370A9F84-1DEE-4C8D-BB75-793F37100A41}" destId="{449AADB6-B5F6-4883-AA73-CC7BB905B479}" srcOrd="0" destOrd="0" presId="urn:microsoft.com/office/officeart/2005/8/layout/target2"/>
    <dgm:cxn modelId="{4E47ABCD-8218-4D4C-BD37-14CF91DEF80B}" type="presParOf" srcId="{370A9F84-1DEE-4C8D-BB75-793F37100A41}" destId="{A33B4409-6CEC-4D13-B16B-8A494003E925}" srcOrd="1" destOrd="0" presId="urn:microsoft.com/office/officeart/2005/8/layout/target2"/>
    <dgm:cxn modelId="{30650374-5587-4577-B151-BE14863EC779}" type="presParOf" srcId="{370A9F84-1DEE-4C8D-BB75-793F37100A41}" destId="{4EEB4B8C-D1FE-45CB-A3A2-769EFEA4E239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846D9-6A5D-48B7-AFAE-F0E8C337B980}">
      <dsp:nvSpPr>
        <dsp:cNvPr id="0" name=""/>
        <dsp:cNvSpPr/>
      </dsp:nvSpPr>
      <dsp:spPr>
        <a:xfrm>
          <a:off x="0" y="0"/>
          <a:ext cx="8119494" cy="5995056"/>
        </a:xfrm>
        <a:prstGeom prst="roundRect">
          <a:avLst>
            <a:gd name="adj" fmla="val 85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465283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Quality Management System (QMS)</a:t>
          </a:r>
        </a:p>
      </dsp:txBody>
      <dsp:txXfrm>
        <a:off x="149251" y="149251"/>
        <a:ext cx="7820992" cy="5696554"/>
      </dsp:txXfrm>
    </dsp:sp>
    <dsp:sp modelId="{30E6A5AF-B602-48D1-A795-56EAAD7539A4}">
      <dsp:nvSpPr>
        <dsp:cNvPr id="0" name=""/>
        <dsp:cNvSpPr/>
      </dsp:nvSpPr>
      <dsp:spPr>
        <a:xfrm>
          <a:off x="202987" y="1498764"/>
          <a:ext cx="1217924" cy="2067533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The system and its processes</a:t>
          </a:r>
        </a:p>
      </dsp:txBody>
      <dsp:txXfrm>
        <a:off x="240442" y="1536219"/>
        <a:ext cx="1143014" cy="1992623"/>
      </dsp:txXfrm>
    </dsp:sp>
    <dsp:sp modelId="{BFF5DF6D-07CE-4F30-962D-856EE58C3CBA}">
      <dsp:nvSpPr>
        <dsp:cNvPr id="0" name=""/>
        <dsp:cNvSpPr/>
      </dsp:nvSpPr>
      <dsp:spPr>
        <a:xfrm>
          <a:off x="202987" y="3626301"/>
          <a:ext cx="1217924" cy="2067533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Management of personnel, resources, products and services, analysis and improvement  </a:t>
          </a:r>
        </a:p>
      </dsp:txBody>
      <dsp:txXfrm>
        <a:off x="240442" y="3663756"/>
        <a:ext cx="1143014" cy="1992623"/>
      </dsp:txXfrm>
    </dsp:sp>
    <dsp:sp modelId="{E1B42863-DE78-45CC-8512-87E1D38507D2}">
      <dsp:nvSpPr>
        <dsp:cNvPr id="0" name=""/>
        <dsp:cNvSpPr/>
      </dsp:nvSpPr>
      <dsp:spPr>
        <a:xfrm>
          <a:off x="1623898" y="1498764"/>
          <a:ext cx="6292607" cy="4196539"/>
        </a:xfrm>
        <a:prstGeom prst="roundRect">
          <a:avLst>
            <a:gd name="adj" fmla="val 105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2664802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Quality Assurance (QA)</a:t>
          </a:r>
        </a:p>
      </dsp:txBody>
      <dsp:txXfrm>
        <a:off x="1752956" y="1627822"/>
        <a:ext cx="6034491" cy="3938423"/>
      </dsp:txXfrm>
    </dsp:sp>
    <dsp:sp modelId="{5405351A-77B7-43EB-87D2-EBEC15B09431}">
      <dsp:nvSpPr>
        <dsp:cNvPr id="0" name=""/>
        <dsp:cNvSpPr/>
      </dsp:nvSpPr>
      <dsp:spPr>
        <a:xfrm>
          <a:off x="1781213" y="2967552"/>
          <a:ext cx="1258521" cy="1175871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Process-focus</a:t>
          </a:r>
        </a:p>
      </dsp:txBody>
      <dsp:txXfrm>
        <a:off x="1817375" y="3003714"/>
        <a:ext cx="1186197" cy="1103547"/>
      </dsp:txXfrm>
    </dsp:sp>
    <dsp:sp modelId="{0A3FB8A3-4FB9-497C-826A-B4DD61AAD55C}">
      <dsp:nvSpPr>
        <dsp:cNvPr id="0" name=""/>
        <dsp:cNvSpPr/>
      </dsp:nvSpPr>
      <dsp:spPr>
        <a:xfrm>
          <a:off x="1781213" y="4202773"/>
          <a:ext cx="1258521" cy="1175871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Identification and/or prevention of nonconformities in the process by  looking up the line</a:t>
          </a:r>
        </a:p>
      </dsp:txBody>
      <dsp:txXfrm>
        <a:off x="1817375" y="4238935"/>
        <a:ext cx="1186197" cy="1103547"/>
      </dsp:txXfrm>
    </dsp:sp>
    <dsp:sp modelId="{F68DF982-9D35-4013-AC9F-3913B1F7DCF8}">
      <dsp:nvSpPr>
        <dsp:cNvPr id="0" name=""/>
        <dsp:cNvSpPr/>
      </dsp:nvSpPr>
      <dsp:spPr>
        <a:xfrm>
          <a:off x="3207200" y="2997528"/>
          <a:ext cx="4506319" cy="2398022"/>
        </a:xfrm>
        <a:prstGeom prst="roundRect">
          <a:avLst>
            <a:gd name="adj" fmla="val 105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35355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Quality Control (QC)</a:t>
          </a:r>
        </a:p>
      </dsp:txBody>
      <dsp:txXfrm>
        <a:off x="3280947" y="3071275"/>
        <a:ext cx="4358825" cy="2250528"/>
      </dsp:txXfrm>
    </dsp:sp>
    <dsp:sp modelId="{449AADB6-B5F6-4883-AA73-CC7BB905B479}">
      <dsp:nvSpPr>
        <dsp:cNvPr id="0" name=""/>
        <dsp:cNvSpPr/>
      </dsp:nvSpPr>
      <dsp:spPr>
        <a:xfrm>
          <a:off x="3319858" y="4076638"/>
          <a:ext cx="2109146" cy="1079110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Product-focus </a:t>
          </a:r>
        </a:p>
      </dsp:txBody>
      <dsp:txXfrm>
        <a:off x="3353044" y="4109824"/>
        <a:ext cx="2042774" cy="1012738"/>
      </dsp:txXfrm>
    </dsp:sp>
    <dsp:sp modelId="{4EEB4B8C-D1FE-45CB-A3A2-769EFEA4E239}">
      <dsp:nvSpPr>
        <dsp:cNvPr id="0" name=""/>
        <dsp:cNvSpPr/>
      </dsp:nvSpPr>
      <dsp:spPr>
        <a:xfrm>
          <a:off x="5489008" y="4076638"/>
          <a:ext cx="2109146" cy="1079110"/>
        </a:xfrm>
        <a:prstGeom prst="roundRect">
          <a:avLst>
            <a:gd name="adj" fmla="val 105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Checking results to ensure the end-product turns out as expected</a:t>
          </a:r>
        </a:p>
      </dsp:txBody>
      <dsp:txXfrm>
        <a:off x="5522194" y="4109824"/>
        <a:ext cx="2042774" cy="1012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587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r">
              <a:defRPr sz="1200"/>
            </a:lvl1pPr>
          </a:lstStyle>
          <a:p>
            <a:fld id="{B8BCEF50-FC6C-4D4D-810C-F1953DBF8CF7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r">
              <a:defRPr sz="1200"/>
            </a:lvl1pPr>
          </a:lstStyle>
          <a:p>
            <a:fld id="{E9532E6A-834A-4C18-AEF4-F429D8AE0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42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587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35" tIns="45717" rIns="91435" bIns="45717" rtlCol="0"/>
          <a:lstStyle>
            <a:lvl1pPr algn="r">
              <a:defRPr sz="1200"/>
            </a:lvl1pPr>
          </a:lstStyle>
          <a:p>
            <a:fld id="{86E2F7C3-A8CE-42F6-B144-D748960C03F6}" type="datetimeFigureOut">
              <a:rPr lang="en-US" smtClean="0"/>
              <a:t>9/16/2019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7" rIns="91435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7" rIns="91435" bIns="457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7" rIns="91435" bIns="45717" rtlCol="0" anchor="b"/>
          <a:lstStyle>
            <a:lvl1pPr algn="r">
              <a:defRPr sz="1200"/>
            </a:lvl1pPr>
          </a:lstStyle>
          <a:p>
            <a:fld id="{0EF580D8-B21D-402B-8B87-A108FC466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7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07333">
              <a:spcBef>
                <a:spcPct val="0"/>
              </a:spcBef>
              <a:defRPr/>
            </a:pPr>
            <a:endParaRPr 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07941" indent="-272285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089140" indent="-217828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524796" indent="-217828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1960451" indent="-217828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396107" indent="-21782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831764" indent="-21782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267420" indent="-21782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703076" indent="-21782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QC Metrics in RefID Database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3554512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Retrieve Results from CE, QC Metrics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2702935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3748" fontAlgn="base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This</a:t>
            </a:r>
            <a:r>
              <a:rPr lang="en-US" baseline="0" dirty="0"/>
              <a:t> box shows an example of a sequence failing due to core present called.  Contact </a:t>
            </a:r>
            <a:r>
              <a:rPr lang="en-US" baseline="0" dirty="0" err="1"/>
              <a:t>pulsenet</a:t>
            </a:r>
            <a:r>
              <a:rPr lang="en-US" baseline="0" dirty="0"/>
              <a:t> is % core value is between 85 and 94% before resequencing an isolate.</a:t>
            </a:r>
          </a:p>
          <a:p>
            <a:pPr defTabSz="893748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Retrieve Results from CE, QC Metrics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2765020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93748">
              <a:defRPr/>
            </a:pPr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Retrieve Results from CE, QC Metrics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3585067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21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07333"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1637095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9266">
              <a:defRPr/>
            </a:pPr>
            <a:fld id="{7E82054C-5FFB-4925-88B8-34BFE44764D6}" type="slidenum">
              <a:rPr lang="en-US">
                <a:solidFill>
                  <a:prstClr val="black"/>
                </a:solidFill>
                <a:latin typeface="Calibri"/>
              </a:rPr>
              <a:pPr defTabSz="959266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2986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9266" fontAlgn="base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For developing</a:t>
            </a:r>
            <a:r>
              <a:rPr lang="en-US" baseline="0" dirty="0"/>
              <a:t> the </a:t>
            </a:r>
            <a:r>
              <a:rPr lang="en-US" dirty="0"/>
              <a:t>standard</a:t>
            </a:r>
            <a:r>
              <a:rPr lang="en-US" baseline="0" dirty="0"/>
              <a:t>ized workflow for our NGS-based t</a:t>
            </a:r>
            <a:r>
              <a:rPr lang="en-US" dirty="0"/>
              <a:t>est</a:t>
            </a:r>
            <a:r>
              <a:rPr lang="en-US" baseline="0" dirty="0"/>
              <a:t>s system, we focused on establishing Quality checkpoints throughout the process. If the sample doesn’t pass the defined quality threshold at each pass, it doesn’t continue through the process. </a:t>
            </a:r>
            <a:r>
              <a:rPr lang="en-US" dirty="0"/>
              <a:t>All QC checkpoint information is recorded and maintained in a custom</a:t>
            </a:r>
            <a:r>
              <a:rPr lang="en-US" baseline="0" dirty="0"/>
              <a:t>ized Access database which </a:t>
            </a:r>
            <a:r>
              <a:rPr lang="en-US" b="1" i="1" baseline="0" dirty="0"/>
              <a:t>allows as to monitor </a:t>
            </a:r>
            <a:r>
              <a:rPr lang="en-US" baseline="0" dirty="0"/>
              <a:t>performance over time and spot trends.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9266">
              <a:defRPr/>
            </a:pPr>
            <a:fld id="{EB38CAEC-4554-485B-9189-C45C7447A404}" type="slidenum">
              <a:rPr lang="en-US">
                <a:solidFill>
                  <a:prstClr val="black"/>
                </a:solidFill>
                <a:latin typeface="Calibri"/>
              </a:rPr>
              <a:pPr defTabSz="959266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93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44782">
              <a:defRPr/>
            </a:pPr>
            <a:endParaRPr lang="en-US" baseline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Retrieve Results from CE, QC Metrics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12C8-73F5-4F6B-A13B-8AC43416DB7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1643895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7333">
              <a:defRPr/>
            </a:pPr>
            <a:r>
              <a:rPr lang="en-US" dirty="0"/>
              <a:t>Choose quality assessment</a:t>
            </a:r>
            <a:r>
              <a:rPr lang="en-US" baseline="0" dirty="0"/>
              <a:t> in the WGS tools menu.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QC Metrics in RefID Database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3959758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QC Metrics in RefID Database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2305234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7333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QC Metrics in RefID Database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2653543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189" indent="-457189">
              <a:buFont typeface="Wingdings" panose="05000000000000000000" pitchFamily="2" charset="2"/>
              <a:buChar char="§"/>
            </a:pPr>
            <a:r>
              <a:rPr lang="en-US" sz="1867" b="1" dirty="0">
                <a:solidFill>
                  <a:srgbClr val="D9531E"/>
                </a:solidFill>
                <a:latin typeface="Arial" charset="0"/>
              </a:rPr>
              <a:t>Secondary species abundance: contamination detection using MIDAS</a:t>
            </a:r>
          </a:p>
          <a:p>
            <a:pPr marL="988459" lvl="1" indent="-378875">
              <a:buFont typeface="Wingdings" panose="05000000000000000000" pitchFamily="2" charset="2"/>
              <a:buChar char="§"/>
            </a:pPr>
            <a:r>
              <a:rPr lang="en-US" sz="1867" b="1" i="1" dirty="0">
                <a:solidFill>
                  <a:srgbClr val="FF0000"/>
                </a:solidFill>
                <a:latin typeface="Arial" charset="0"/>
              </a:rPr>
              <a:t>If the value is ≥1, contamination was detected in the sequence</a:t>
            </a:r>
          </a:p>
          <a:p>
            <a:pPr marL="988459" lvl="1" indent="-378875">
              <a:buFont typeface="Wingdings" panose="05000000000000000000" pitchFamily="2" charset="2"/>
              <a:buChar char="§"/>
            </a:pPr>
            <a:r>
              <a:rPr lang="en-US" sz="1867" b="1" dirty="0">
                <a:solidFill>
                  <a:srgbClr val="D9531E"/>
                </a:solidFill>
                <a:latin typeface="Arial" charset="0"/>
              </a:rPr>
              <a:t>The value denotes the percentage of the genome that contains DNA identified to an organism different than that identified using ANI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QC Metrics in RefID Database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395750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8"/>
          <a:stretch/>
        </p:blipFill>
        <p:spPr>
          <a:xfrm>
            <a:off x="0" y="-52439"/>
            <a:ext cx="12192000" cy="121153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6890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D9531E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120203"/>
            <a:ext cx="9204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232571305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4467099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30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rgbClr val="000000"/>
                </a:solidFill>
                <a:latin typeface="Calibri" pitchFamily="34" charset="0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858977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6692414"/>
            <a:ext cx="12192000" cy="165587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2262302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1600201"/>
            <a:ext cx="5172892" cy="4191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10" y="1600201"/>
            <a:ext cx="5172892" cy="4191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1" b="-4866"/>
          <a:stretch/>
        </p:blipFill>
        <p:spPr>
          <a:xfrm>
            <a:off x="-1" y="6669115"/>
            <a:ext cx="12192001" cy="2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1302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4467098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9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438142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69626" y="3662435"/>
            <a:ext cx="88524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</a:br>
            <a:b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</a:br>
            <a:b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</a:br>
            <a:r>
              <a:rPr lang="en-US" sz="1200" dirty="0">
                <a:solidFill>
                  <a:srgbClr val="005DAB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pic>
        <p:nvPicPr>
          <p:cNvPr id="2" name="Picture 1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176"/>
            <a:ext cx="12192000" cy="11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42028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/>
              <a:t>Headline – Myriad Pro, Bold, Shadow, 28pt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191000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First level – Myriad Pro, Bold, 24pt</a:t>
            </a:r>
          </a:p>
          <a:p>
            <a:pPr lvl="1"/>
            <a:r>
              <a:rPr lang="en-US" dirty="0"/>
              <a:t>Second level – Myriad Pro, 20pt</a:t>
            </a:r>
          </a:p>
          <a:p>
            <a:pPr lvl="2"/>
            <a:r>
              <a:rPr lang="en-US" dirty="0"/>
              <a:t>Third level – Myriad Pro, 18pt	</a:t>
            </a:r>
          </a:p>
          <a:p>
            <a:pPr lvl="3"/>
            <a:r>
              <a:rPr lang="en-US" dirty="0"/>
              <a:t>Fourth level – Myriad Pro, 18pt</a:t>
            </a:r>
          </a:p>
          <a:p>
            <a:pPr lvl="4"/>
            <a:r>
              <a:rPr lang="en-US" dirty="0"/>
              <a:t>Fifth level – Myriad Pro, 18pt</a:t>
            </a: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09600" y="5791200"/>
            <a:ext cx="10972800" cy="6096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* Citations, references, and credits – Myriad Pro, 11pt</a:t>
            </a:r>
          </a:p>
        </p:txBody>
      </p:sp>
    </p:spTree>
    <p:extLst>
      <p:ext uri="{BB962C8B-B14F-4D97-AF65-F5344CB8AC3E}">
        <p14:creationId xmlns:p14="http://schemas.microsoft.com/office/powerpoint/2010/main" val="18242172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3"/>
            <a:ext cx="12192000" cy="118616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6890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005DAB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204583"/>
            <a:ext cx="9204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1D1D1D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294906969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NCEZID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342892" indent="-342892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rgbClr val="005DAB"/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rgbClr val="005DAB"/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rgbClr val="005DAB"/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282"/>
            <a:ext cx="12192000" cy="1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2808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2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2" indent="-342892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1" indent="-285743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10" y="1600201"/>
            <a:ext cx="5172892" cy="4191000"/>
          </a:xfrm>
          <a:prstGeom prst="rect">
            <a:avLst/>
          </a:prstGeom>
        </p:spPr>
        <p:txBody>
          <a:bodyPr/>
          <a:lstStyle>
            <a:lvl1pPr marL="342892" indent="-342892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31" indent="-285743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282"/>
            <a:ext cx="12192000" cy="1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2682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5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185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3" r:id="rId1"/>
    <p:sldLayoutId id="2147484104" r:id="rId2"/>
    <p:sldLayoutId id="2147484105" r:id="rId3"/>
    <p:sldLayoutId id="2147484106" r:id="rId4"/>
    <p:sldLayoutId id="2147484150" r:id="rId5"/>
    <p:sldLayoutId id="2147484164" r:id="rId6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5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8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>
          <a:xfrm>
            <a:off x="566397" y="1423986"/>
            <a:ext cx="10972800" cy="1155779"/>
          </a:xfrm>
        </p:spPr>
        <p:txBody>
          <a:bodyPr/>
          <a:lstStyle/>
          <a:p>
            <a:r>
              <a:rPr lang="en-US" altLang="en-US" sz="4000" dirty="0" err="1">
                <a:solidFill>
                  <a:srgbClr val="D9531E"/>
                </a:solidFill>
              </a:rPr>
              <a:t>BioNumerics</a:t>
            </a:r>
            <a:r>
              <a:rPr lang="en-US" altLang="en-US" sz="4000" dirty="0">
                <a:solidFill>
                  <a:srgbClr val="D9531E"/>
                </a:solidFill>
              </a:rPr>
              <a:t> and Quality Control: </a:t>
            </a:r>
            <a:br>
              <a:rPr lang="en-US" altLang="en-US" sz="4000" dirty="0">
                <a:solidFill>
                  <a:srgbClr val="D9531E"/>
                </a:solidFill>
              </a:rPr>
            </a:br>
            <a:r>
              <a:rPr lang="en-US" altLang="en-US" sz="4000" dirty="0">
                <a:solidFill>
                  <a:srgbClr val="D9531E"/>
                </a:solidFill>
              </a:rPr>
              <a:t>Overview and Perspective</a:t>
            </a:r>
            <a:br>
              <a:rPr lang="en-US" altLang="en-US" dirty="0"/>
            </a:br>
            <a:endParaRPr lang="en-US" altLang="en-US" dirty="0"/>
          </a:p>
        </p:txBody>
      </p:sp>
      <p:pic>
        <p:nvPicPr>
          <p:cNvPr id="7172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515101"/>
            <a:ext cx="25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/>
        </p:nvSpPr>
        <p:spPr bwMode="auto">
          <a:xfrm>
            <a:off x="506792" y="2490715"/>
            <a:ext cx="8534400" cy="116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Rebecca Lindsey, PhD.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Chief, PulseNet Next Generation 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Subtyping Methods Unit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66397" y="3908591"/>
            <a:ext cx="3882189" cy="1295400"/>
          </a:xfrm>
        </p:spPr>
        <p:txBody>
          <a:bodyPr/>
          <a:lstStyle/>
          <a:p>
            <a:r>
              <a:rPr lang="en-US" sz="2000" dirty="0" err="1">
                <a:solidFill>
                  <a:srgbClr val="D9531E"/>
                </a:solidFill>
              </a:rPr>
              <a:t>GenomeTrakr</a:t>
            </a:r>
            <a:r>
              <a:rPr lang="en-US" sz="2000" dirty="0">
                <a:solidFill>
                  <a:srgbClr val="D9531E"/>
                </a:solidFill>
              </a:rPr>
              <a:t> Meeting</a:t>
            </a:r>
          </a:p>
          <a:p>
            <a:r>
              <a:rPr lang="en-US" sz="2000" dirty="0">
                <a:solidFill>
                  <a:srgbClr val="D9531E"/>
                </a:solidFill>
              </a:rPr>
              <a:t>September 18, 2019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1372A3-70FC-479E-8771-DEC7968389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91" y="4985486"/>
            <a:ext cx="2636352" cy="16189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957425-A2F5-4D66-A9E1-F8E1919F3D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94" y="4968773"/>
            <a:ext cx="2636352" cy="16197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6E17C6-83AE-4742-A3A6-DCA34BC2B2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61" y="2702257"/>
            <a:ext cx="5718664" cy="381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8263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27901" y="-482247"/>
            <a:ext cx="12192000" cy="1143000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r>
              <a:rPr lang="en-US" sz="3733" dirty="0"/>
              <a:t>Examination of Sequence Quality-Reference ID Database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62931" y="1925469"/>
            <a:ext cx="2109548" cy="3018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02" y="859514"/>
            <a:ext cx="6283457" cy="2716125"/>
          </a:xfrm>
          <a:prstGeom prst="rect">
            <a:avLst/>
          </a:prstGeom>
          <a:ln w="38100">
            <a:solidFill>
              <a:srgbClr val="335FB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4FD1FB-8890-4D79-8D10-5A691E999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930" y="3774400"/>
            <a:ext cx="6283457" cy="2716125"/>
          </a:xfrm>
          <a:prstGeom prst="rect">
            <a:avLst/>
          </a:prstGeom>
          <a:ln w="38100">
            <a:solidFill>
              <a:srgbClr val="335FB2"/>
            </a:solidFill>
          </a:ln>
        </p:spPr>
      </p:pic>
    </p:spTree>
    <p:extLst>
      <p:ext uri="{BB962C8B-B14F-4D97-AF65-F5344CB8AC3E}">
        <p14:creationId xmlns:p14="http://schemas.microsoft.com/office/powerpoint/2010/main" val="345916603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27901" y="-482247"/>
            <a:ext cx="12192000" cy="1143000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r>
              <a:rPr lang="en-US" sz="3733" dirty="0"/>
              <a:t>Examination of Sequence Quality-Reference ID Database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49D348-E0BD-46F3-91CA-F0BC66E19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162" y="1152757"/>
            <a:ext cx="10531675" cy="455248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40816717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 Control in the Organism-Specific databases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9128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929" y="-251386"/>
            <a:ext cx="11743745" cy="1143000"/>
          </a:xfrm>
        </p:spPr>
        <p:txBody>
          <a:bodyPr/>
          <a:lstStyle/>
          <a:p>
            <a:r>
              <a:rPr lang="en-US" sz="3600" dirty="0"/>
              <a:t>Examination of Sequence Quality-Organism 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0A7F35-E724-4E2A-B40C-23283CF7E22D}"/>
              </a:ext>
            </a:extLst>
          </p:cNvPr>
          <p:cNvGrpSpPr/>
          <p:nvPr/>
        </p:nvGrpSpPr>
        <p:grpSpPr>
          <a:xfrm>
            <a:off x="1388164" y="1143000"/>
            <a:ext cx="9415671" cy="5476142"/>
            <a:chOff x="183490" y="659188"/>
            <a:chExt cx="7784353" cy="48318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3490" y="659188"/>
              <a:ext cx="7784353" cy="4831869"/>
            </a:xfrm>
            <a:prstGeom prst="rect">
              <a:avLst/>
            </a:prstGeom>
            <a:ln w="38100">
              <a:solidFill>
                <a:srgbClr val="335FB2"/>
              </a:solidFill>
            </a:ln>
          </p:spPr>
        </p:pic>
        <p:sp>
          <p:nvSpPr>
            <p:cNvPr id="16" name="Rounded Rectangle 15"/>
            <p:cNvSpPr/>
            <p:nvPr/>
          </p:nvSpPr>
          <p:spPr>
            <a:xfrm>
              <a:off x="385791" y="1877377"/>
              <a:ext cx="360659" cy="996451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174000" y="2133986"/>
              <a:ext cx="878977" cy="241617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Left Arrow 18"/>
            <p:cNvSpPr/>
            <p:nvPr/>
          </p:nvSpPr>
          <p:spPr>
            <a:xfrm rot="10800000">
              <a:off x="6428337" y="1306430"/>
              <a:ext cx="675369" cy="291637"/>
            </a:xfrm>
            <a:prstGeom prst="leftArrow">
              <a:avLst/>
            </a:prstGeom>
            <a:solidFill>
              <a:srgbClr val="D9531E"/>
            </a:solidFill>
            <a:ln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262535" y="1609358"/>
              <a:ext cx="2059093" cy="268020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93212874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27901" y="0"/>
            <a:ext cx="12192000" cy="1137003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r>
              <a:rPr lang="en-US" sz="4000" dirty="0"/>
              <a:t>Examination of Sequence Quality-Organism Database</a:t>
            </a:r>
          </a:p>
        </p:txBody>
      </p:sp>
      <p:sp>
        <p:nvSpPr>
          <p:cNvPr id="2" name="Rectangle 1"/>
          <p:cNvSpPr/>
          <p:nvPr/>
        </p:nvSpPr>
        <p:spPr>
          <a:xfrm>
            <a:off x="2966720" y="1910080"/>
            <a:ext cx="599440" cy="2641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ectangle 12"/>
          <p:cNvSpPr/>
          <p:nvPr/>
        </p:nvSpPr>
        <p:spPr>
          <a:xfrm>
            <a:off x="3762931" y="1925469"/>
            <a:ext cx="2109548" cy="3018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Rectangle 18"/>
          <p:cNvSpPr/>
          <p:nvPr/>
        </p:nvSpPr>
        <p:spPr>
          <a:xfrm>
            <a:off x="3670074" y="1880708"/>
            <a:ext cx="2350157" cy="1926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01" y="1573956"/>
            <a:ext cx="11275272" cy="4158627"/>
          </a:xfrm>
          <a:prstGeom prst="rect">
            <a:avLst/>
          </a:prstGeom>
          <a:ln w="38100">
            <a:solidFill>
              <a:srgbClr val="335FB2"/>
            </a:solidFill>
          </a:ln>
        </p:spPr>
      </p:pic>
    </p:spTree>
    <p:extLst>
      <p:ext uri="{BB962C8B-B14F-4D97-AF65-F5344CB8AC3E}">
        <p14:creationId xmlns:p14="http://schemas.microsoft.com/office/powerpoint/2010/main" val="250552605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0696" y="1263504"/>
            <a:ext cx="10972800" cy="4455584"/>
          </a:xfrm>
        </p:spPr>
        <p:txBody>
          <a:bodyPr/>
          <a:lstStyle/>
          <a:p>
            <a:r>
              <a:rPr lang="en-US" sz="2400" dirty="0"/>
              <a:t>PulseNet has a Quality Management system which includes both Quality Assurance and Quality Control</a:t>
            </a:r>
          </a:p>
          <a:p>
            <a:pPr lvl="1"/>
            <a:r>
              <a:rPr lang="en-US" sz="2400" dirty="0"/>
              <a:t>The quality control thresholds for </a:t>
            </a:r>
            <a:r>
              <a:rPr lang="en-US" sz="2400" dirty="0" err="1"/>
              <a:t>BioNumerics</a:t>
            </a:r>
            <a:r>
              <a:rPr lang="en-US" sz="2400" dirty="0"/>
              <a:t> are set across the system and analysis should not move forward if a sequence fails a QC check at any point</a:t>
            </a:r>
          </a:p>
          <a:p>
            <a:pPr lvl="1"/>
            <a:r>
              <a:rPr lang="en-US" sz="2400" dirty="0"/>
              <a:t>PulseNet is continually reviewing its Quality Management System while working with other agencies to harmonize quality control thresholds</a:t>
            </a:r>
          </a:p>
          <a:p>
            <a:pPr lvl="1"/>
            <a:r>
              <a:rPr lang="en-US" sz="2400" dirty="0"/>
              <a:t>PulseNet central is available for questions at any time from partners</a:t>
            </a:r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3601" y="-4088"/>
            <a:ext cx="12192000" cy="1143000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r>
              <a:rPr lang="en-US" sz="3733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93895112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5"/>
          <p:cNvSpPr txBox="1">
            <a:spLocks/>
          </p:cNvSpPr>
          <p:nvPr/>
        </p:nvSpPr>
        <p:spPr>
          <a:xfrm>
            <a:off x="0" y="13245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algn="l"/>
            <a:r>
              <a:rPr lang="en-US" sz="2800" b="1" dirty="0">
                <a:solidFill>
                  <a:srgbClr val="8C31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Acknowledgements</a:t>
            </a:r>
          </a:p>
          <a:p>
            <a:pPr algn="l"/>
            <a:endParaRPr lang="en-US" sz="373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2" descr="https://www.aphl.org/_catalogs/masterpage/APHL/img/aphl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148" y="1878732"/>
            <a:ext cx="1156274" cy="82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71" y="618526"/>
            <a:ext cx="2117541" cy="13552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805" y="393395"/>
            <a:ext cx="6023996" cy="4015567"/>
          </a:xfrm>
          <a:prstGeom prst="rect">
            <a:avLst/>
          </a:prstGeom>
        </p:spPr>
      </p:pic>
      <p:sp>
        <p:nvSpPr>
          <p:cNvPr id="7" name="Text Box 31">
            <a:extLst>
              <a:ext uri="{FF2B5EF4-FFF2-40B4-BE49-F238E27FC236}">
                <a16:creationId xmlns:a16="http://schemas.microsoft.com/office/drawing/2014/main" id="{8EADFA8B-FC03-407E-9FF0-BDDA8C530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0811" y="5010135"/>
            <a:ext cx="2114549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335FB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r>
              <a:rPr lang="en-US" sz="2400" b="1" dirty="0">
                <a:solidFill>
                  <a:srgbClr val="0070C0"/>
                </a:solidFill>
                <a:latin typeface="Arial" charset="0"/>
              </a:rPr>
              <a:t>Thank You!</a:t>
            </a:r>
          </a:p>
        </p:txBody>
      </p:sp>
      <p:pic>
        <p:nvPicPr>
          <p:cNvPr id="8" name="Picture 11" descr="Home">
            <a:extLst>
              <a:ext uri="{FF2B5EF4-FFF2-40B4-BE49-F238E27FC236}">
                <a16:creationId xmlns:a16="http://schemas.microsoft.com/office/drawing/2014/main" id="{8A78F474-E246-4A6F-93B2-E71A07693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81" y="3238957"/>
            <a:ext cx="1377808" cy="38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342956-7AAB-460F-A9F2-0AB834D4CF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0" y="2102383"/>
            <a:ext cx="1552411" cy="9533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8EDC62-E24F-4C5B-9DDB-28AE0A9520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53" y="586039"/>
            <a:ext cx="1552411" cy="95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0233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000" dirty="0">
                <a:solidFill>
                  <a:srgbClr val="D9531E"/>
                </a:solidFill>
              </a:rPr>
              <a:t>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3135" y="1201208"/>
            <a:ext cx="11550317" cy="4455584"/>
          </a:xfrm>
        </p:spPr>
        <p:txBody>
          <a:bodyPr/>
          <a:lstStyle/>
          <a:p>
            <a:r>
              <a:rPr lang="en-US" sz="3467" dirty="0">
                <a:solidFill>
                  <a:schemeClr val="bg2">
                    <a:lumMod val="50000"/>
                  </a:schemeClr>
                </a:solidFill>
              </a:rPr>
              <a:t>Quality Management system for PulseNet</a:t>
            </a:r>
          </a:p>
          <a:p>
            <a:r>
              <a:rPr lang="en-US" sz="3467" dirty="0">
                <a:solidFill>
                  <a:schemeClr val="bg2">
                    <a:lumMod val="50000"/>
                  </a:schemeClr>
                </a:solidFill>
              </a:rPr>
              <a:t>Quality Assurance in PulseNet</a:t>
            </a:r>
          </a:p>
          <a:p>
            <a:r>
              <a:rPr lang="en-US" sz="3467" dirty="0">
                <a:solidFill>
                  <a:schemeClr val="bg2">
                    <a:lumMod val="50000"/>
                  </a:schemeClr>
                </a:solidFill>
              </a:rPr>
              <a:t>Viewing and Interpreting Basic</a:t>
            </a:r>
            <a:r>
              <a:rPr lang="en-US" sz="3467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467" dirty="0">
                <a:solidFill>
                  <a:schemeClr val="bg2">
                    <a:lumMod val="50000"/>
                  </a:schemeClr>
                </a:solidFill>
              </a:rPr>
              <a:t>Quality Control Metrics in the Reference ID Database</a:t>
            </a:r>
          </a:p>
          <a:p>
            <a:r>
              <a:rPr lang="en-US" sz="3467" dirty="0">
                <a:solidFill>
                  <a:schemeClr val="bg2">
                    <a:lumMod val="50000"/>
                  </a:schemeClr>
                </a:solidFill>
              </a:rPr>
              <a:t>Viewing and Interpreting Basic</a:t>
            </a:r>
            <a:r>
              <a:rPr lang="en-US" sz="3467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467" dirty="0">
                <a:solidFill>
                  <a:schemeClr val="bg2">
                    <a:lumMod val="50000"/>
                  </a:schemeClr>
                </a:solidFill>
              </a:rPr>
              <a:t>Quality Control Metrics in the Organism Specific databases</a:t>
            </a:r>
          </a:p>
        </p:txBody>
      </p:sp>
      <p:pic>
        <p:nvPicPr>
          <p:cNvPr id="4" name="Picture 2" descr="http://www.scientificamerican.com/media/inline/whole-genome-sequencing-predict-disease_1.jpg">
            <a:extLst>
              <a:ext uri="{FF2B5EF4-FFF2-40B4-BE49-F238E27FC236}">
                <a16:creationId xmlns:a16="http://schemas.microsoft.com/office/drawing/2014/main" id="{D8536E74-276E-4584-B5E5-4EE7CF359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50" y="4193087"/>
            <a:ext cx="2454440" cy="245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1861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/>
          </p:nvPr>
        </p:nvGraphicFramePr>
        <p:xfrm>
          <a:off x="2007079" y="431624"/>
          <a:ext cx="8119494" cy="599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096685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rgbClr val="D9531E"/>
                </a:solidFill>
              </a:rPr>
              <a:t>Quality Assurance in PulseNet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1545167"/>
            <a:ext cx="12192000" cy="4455584"/>
          </a:xfrm>
        </p:spPr>
        <p:txBody>
          <a:bodyPr/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Quality manual – collection of electronic standard operation procedures (SOPs)</a:t>
            </a:r>
          </a:p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Standardized analysis software, plugins and nomenclature</a:t>
            </a:r>
          </a:p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Training of staff</a:t>
            </a:r>
          </a:p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Initial competency assessment of the newly trained staff (certification)</a:t>
            </a:r>
          </a:p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Annual proficiency testing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678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BFDD8F-24C7-4A47-9963-4D8367564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73" y="174906"/>
            <a:ext cx="11277085" cy="6354231"/>
          </a:xfrm>
          <a:prstGeom prst="rect">
            <a:avLst/>
          </a:prstGeom>
          <a:solidFill>
            <a:schemeClr val="bg2">
              <a:lumMod val="65000"/>
              <a:alpha val="44000"/>
            </a:schemeClr>
          </a:solidFill>
          <a:effectLst>
            <a:outerShdw blurRad="635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F8833C1-3AA0-460D-A294-01FFFB3A0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116" y="5799721"/>
            <a:ext cx="11059884" cy="1162051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40000"/>
                    <a:lumOff val="60000"/>
                  </a:schemeClr>
                </a:solidFill>
              </a:rPr>
              <a:t>Quality Control in the PulseNet </a:t>
            </a:r>
            <a:r>
              <a:rPr lang="en-US" dirty="0" err="1">
                <a:solidFill>
                  <a:schemeClr val="bg1">
                    <a:lumMod val="40000"/>
                    <a:lumOff val="60000"/>
                  </a:schemeClr>
                </a:solidFill>
              </a:rPr>
              <a:t>Drylab</a:t>
            </a:r>
            <a:r>
              <a:rPr lang="en-US" dirty="0">
                <a:solidFill>
                  <a:schemeClr val="bg1">
                    <a:lumMod val="40000"/>
                    <a:lumOff val="60000"/>
                  </a:schemeClr>
                </a:solidFill>
              </a:rPr>
              <a:t> Workflow </a:t>
            </a:r>
            <a:br>
              <a:rPr lang="en-US" dirty="0">
                <a:solidFill>
                  <a:schemeClr val="bg1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bg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73028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38708" y="473092"/>
            <a:ext cx="11487083" cy="4618326"/>
            <a:chOff x="306041" y="-138470"/>
            <a:chExt cx="8615312" cy="3463741"/>
          </a:xfrm>
        </p:grpSpPr>
        <p:sp>
          <p:nvSpPr>
            <p:cNvPr id="3" name="Title 1"/>
            <p:cNvSpPr txBox="1">
              <a:spLocks/>
            </p:cNvSpPr>
            <p:nvPr/>
          </p:nvSpPr>
          <p:spPr>
            <a:xfrm>
              <a:off x="306041" y="-138470"/>
              <a:ext cx="8501777" cy="60600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121917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DA531E"/>
                  </a:solidFill>
                  <a:effectLst/>
                  <a:uLnTx/>
                  <a:uFillTx/>
                  <a:latin typeface="Calibri" panose="020F0502020204030204" pitchFamily="34" charset="0"/>
                  <a:ea typeface="+mj-ea"/>
                  <a:cs typeface="+mj-cs"/>
                </a:rPr>
                <a:t>Quality Control in the PulseNet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531E"/>
                  </a:solidFill>
                  <a:effectLst/>
                  <a:uLnTx/>
                  <a:uFillTx/>
                  <a:latin typeface="Calibri" panose="020F0502020204030204" pitchFamily="34" charset="0"/>
                  <a:ea typeface="+mj-ea"/>
                  <a:cs typeface="+mj-cs"/>
                </a:rPr>
                <a:t>Drylab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DA531E"/>
                  </a:solidFill>
                  <a:effectLst/>
                  <a:uLnTx/>
                  <a:uFillTx/>
                  <a:latin typeface="Calibri" panose="020F0502020204030204" pitchFamily="34" charset="0"/>
                  <a:ea typeface="+mj-ea"/>
                  <a:cs typeface="+mj-cs"/>
                </a:rPr>
                <a:t> Workflow –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531E"/>
                  </a:solidFill>
                  <a:effectLst/>
                  <a:uLnTx/>
                  <a:uFillTx/>
                  <a:latin typeface="Calibri" panose="020F0502020204030204" pitchFamily="34" charset="0"/>
                  <a:ea typeface="+mj-ea"/>
                  <a:cs typeface="+mj-cs"/>
                </a:rPr>
                <a:t>BioNumerics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DA531E"/>
                  </a:solidFill>
                  <a:effectLst/>
                  <a:uLnTx/>
                  <a:uFillTx/>
                  <a:latin typeface="Calibri" panose="020F0502020204030204" pitchFamily="34" charset="0"/>
                  <a:ea typeface="+mj-ea"/>
                  <a:cs typeface="+mj-cs"/>
                </a:rPr>
                <a:t> Analysis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06042" y="1087671"/>
              <a:ext cx="5869173" cy="2192266"/>
              <a:chOff x="501192" y="2144486"/>
              <a:chExt cx="7825563" cy="292302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501192" y="2173034"/>
                <a:ext cx="1745930" cy="1282634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yriad Web Pro"/>
                  <a:ea typeface="+mn-ea"/>
                  <a:cs typeface="+mn-cs"/>
                </a:endParaRP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Ref_ID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Database – Assembly &amp; ANI Identification &amp; Contamination Check</a:t>
                </a: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F56DC"/>
                  </a:solidFill>
                  <a:effectLst/>
                  <a:uLnTx/>
                  <a:uFillTx/>
                  <a:latin typeface="Myriad Web Pro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980641" y="2173034"/>
                <a:ext cx="1968037" cy="1177113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Organism-specific Surveillance Database – Allele Calling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6057284" y="2144486"/>
                <a:ext cx="2269471" cy="1236043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Serotype, Virulence &amp; AMR Prediction,</a:t>
                </a: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cg/</a:t>
                </a:r>
                <a:r>
                  <a:rPr lang="en-US" sz="16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wgMLST</a:t>
                </a:r>
                <a:r>
                  <a:rPr lang="en-US" sz="16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 </a:t>
                </a: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Clustering,</a:t>
                </a: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Strain Type (Allele Code)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26" name="Straight Arrow Connector 19"/>
              <p:cNvCxnSpPr/>
              <p:nvPr/>
            </p:nvCxnSpPr>
            <p:spPr>
              <a:xfrm flipV="1">
                <a:off x="2269595" y="2724733"/>
                <a:ext cx="587310" cy="505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19"/>
              <p:cNvCxnSpPr/>
              <p:nvPr/>
            </p:nvCxnSpPr>
            <p:spPr>
              <a:xfrm flipV="1">
                <a:off x="5004403" y="2729778"/>
                <a:ext cx="925905" cy="1012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/>
              <p:cNvGrpSpPr/>
              <p:nvPr/>
            </p:nvGrpSpPr>
            <p:grpSpPr>
              <a:xfrm>
                <a:off x="1214627" y="2435566"/>
                <a:ext cx="2404872" cy="2631940"/>
                <a:chOff x="1435683" y="1892957"/>
                <a:chExt cx="2404872" cy="2631940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2700570" y="1892957"/>
                  <a:ext cx="18045" cy="1527039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Down Arrow 33"/>
                <p:cNvSpPr/>
                <p:nvPr/>
              </p:nvSpPr>
              <p:spPr>
                <a:xfrm rot="10800000">
                  <a:off x="2573784" y="2945346"/>
                  <a:ext cx="277817" cy="474650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Myriad Web Pro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Rounded Rectangle 34"/>
                <p:cNvSpPr/>
                <p:nvPr/>
              </p:nvSpPr>
              <p:spPr>
                <a:xfrm>
                  <a:off x="1435683" y="3500954"/>
                  <a:ext cx="2404872" cy="1023943"/>
                </a:xfrm>
                <a:prstGeom prst="roundRect">
                  <a:avLst/>
                </a:prstGeom>
                <a:solidFill>
                  <a:srgbClr val="D9A300">
                    <a:alpha val="50196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/>
                <a:lstStyle/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+mn-cs"/>
                    </a:rPr>
                    <a:t>Assembly QC Metrics,</a:t>
                  </a:r>
                </a:p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+mn-cs"/>
                    </a:rPr>
                    <a:t>ANI &amp; MIDAS Acceptance </a:t>
                  </a:r>
                </a:p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+mn-cs"/>
                    </a:rPr>
                    <a:t>Criteria</a:t>
                  </a: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4701271" y="2274732"/>
                <a:ext cx="1464499" cy="2593775"/>
                <a:chOff x="4882135" y="1732123"/>
                <a:chExt cx="1464499" cy="2593775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5674890" y="1732123"/>
                  <a:ext cx="6071" cy="1561493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Down Arrow 30"/>
                <p:cNvSpPr/>
                <p:nvPr/>
              </p:nvSpPr>
              <p:spPr>
                <a:xfrm rot="10800000">
                  <a:off x="5544745" y="2983028"/>
                  <a:ext cx="277817" cy="474650"/>
                </a:xfrm>
                <a:prstGeom prst="downArrow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Myriad Web Pro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Rounded Rectangle 31"/>
                <p:cNvSpPr/>
                <p:nvPr/>
              </p:nvSpPr>
              <p:spPr>
                <a:xfrm>
                  <a:off x="4882135" y="3494901"/>
                  <a:ext cx="1464499" cy="830997"/>
                </a:xfrm>
                <a:prstGeom prst="roundRect">
                  <a:avLst/>
                </a:prstGeom>
                <a:solidFill>
                  <a:srgbClr val="D9A300">
                    <a:alpha val="50196"/>
                  </a:srgb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/>
                <a:lstStyle/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+mn-cs"/>
                    </a:rPr>
                    <a:t>Allele Call </a:t>
                  </a:r>
                </a:p>
                <a:p>
                  <a:pPr marL="0" marR="0" lvl="0" indent="0" algn="ctr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+mn-cs"/>
                    </a:rPr>
                    <a:t>QC Metrics</a:t>
                  </a:r>
                </a:p>
              </p:txBody>
            </p:sp>
          </p:grpSp>
        </p:grpSp>
        <p:grpSp>
          <p:nvGrpSpPr>
            <p:cNvPr id="5" name="Group 4"/>
            <p:cNvGrpSpPr/>
            <p:nvPr/>
          </p:nvGrpSpPr>
          <p:grpSpPr>
            <a:xfrm>
              <a:off x="5892356" y="637955"/>
              <a:ext cx="3028997" cy="2687316"/>
              <a:chOff x="7851275" y="1553434"/>
              <a:chExt cx="4038663" cy="3583086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9211924" y="1553434"/>
                <a:ext cx="2678014" cy="747701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Final Report (CLIA/non-CLIA)</a:t>
                </a: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Line list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15" name="Straight Arrow Connector 19"/>
              <p:cNvCxnSpPr/>
              <p:nvPr/>
            </p:nvCxnSpPr>
            <p:spPr>
              <a:xfrm>
                <a:off x="8265242" y="2733301"/>
                <a:ext cx="1274775" cy="1516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8683706" y="2322527"/>
                <a:ext cx="23873" cy="1529456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Down Arrow 18"/>
              <p:cNvSpPr/>
              <p:nvPr/>
            </p:nvSpPr>
            <p:spPr>
              <a:xfrm rot="10800000">
                <a:off x="8556733" y="3464236"/>
                <a:ext cx="277817" cy="474650"/>
              </a:xfrm>
              <a:prstGeom prst="downArrow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yriad Web Pro"/>
                  <a:ea typeface="+mn-ea"/>
                  <a:cs typeface="+mn-cs"/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7851275" y="3963449"/>
                <a:ext cx="1688742" cy="1173071"/>
              </a:xfrm>
              <a:prstGeom prst="roundRect">
                <a:avLst/>
              </a:prstGeom>
              <a:solidFill>
                <a:srgbClr val="D9A300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Acceptance Criteria</a:t>
                </a: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for Prediction Tools</a:t>
                </a:r>
              </a:p>
              <a:p>
                <a:pPr marL="0" marR="0" lvl="0" indent="0" algn="ctr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&amp; Allele Codes</a:t>
                </a:r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1152144" y="5724085"/>
            <a:ext cx="1034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Standard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Operating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Procedures outlined in the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training manual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(SharePoint)</a:t>
            </a:r>
          </a:p>
          <a:p>
            <a:pPr marL="342900" marR="0" lvl="0" indent="-34290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Each QC check point needs to pass for the procedure to move forward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02845" y="2385081"/>
            <a:ext cx="1738465" cy="7309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Upload to PulseNet National Database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896208" y="3309302"/>
            <a:ext cx="1246910" cy="8342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NCBI Submission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8301097" y="2131924"/>
            <a:ext cx="815471" cy="463132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318428" y="2786466"/>
            <a:ext cx="1384417" cy="776062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8274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509489" y="-548592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 algn="ctr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800" b="1" kern="1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>
                <a:solidFill>
                  <a:srgbClr val="D953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QC Metrics Summary Table (PHLs)</a:t>
            </a:r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auto">
          <a:xfrm>
            <a:off x="183821" y="4023419"/>
            <a:ext cx="11887201" cy="2801536"/>
          </a:xfrm>
          <a:prstGeom prst="rect">
            <a:avLst/>
          </a:prstGeom>
          <a:noFill/>
          <a:ln w="38100">
            <a:solidFill>
              <a:srgbClr val="335FB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marL="380981" indent="-380981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D9531E"/>
                </a:solidFill>
                <a:latin typeface="Arial" charset="0"/>
              </a:rPr>
              <a:t>Use the </a:t>
            </a:r>
            <a:r>
              <a:rPr lang="en-US" sz="1467" b="1" dirty="0">
                <a:solidFill>
                  <a:srgbClr val="D9531E"/>
                </a:solidFill>
                <a:latin typeface="Arial" charset="0"/>
              </a:rPr>
              <a:t>quality assessment window </a:t>
            </a:r>
            <a:r>
              <a:rPr lang="en-US" sz="1467" dirty="0">
                <a:solidFill>
                  <a:srgbClr val="D9531E"/>
                </a:solidFill>
                <a:latin typeface="Arial" charset="0"/>
              </a:rPr>
              <a:t>to determine whether sequences pass/fail quality in the Reference ID and Organism-specific Databases; the instructions for setting up and using the quality assessment window were provided previously.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en-US" sz="1467" baseline="30000" dirty="0">
                <a:solidFill>
                  <a:srgbClr val="D9531E"/>
                </a:solidFill>
                <a:latin typeface="Arial" charset="0"/>
              </a:rPr>
              <a:t>¥</a:t>
            </a:r>
            <a:r>
              <a:rPr lang="en-US" sz="1467" dirty="0">
                <a:solidFill>
                  <a:srgbClr val="D9531E"/>
                </a:solidFill>
                <a:latin typeface="Arial" charset="0"/>
              </a:rPr>
              <a:t> Sequences may be usable if the average quality values are between 29.00-29.99 or 28.00-28.99 as long as the coverage is 10X or 20X higher than shown in the table, respectively.  If the average quality value </a:t>
            </a:r>
            <a:r>
              <a:rPr lang="en-US" sz="1467" b="1" dirty="0">
                <a:solidFill>
                  <a:srgbClr val="D9531E"/>
                </a:solidFill>
                <a:latin typeface="Arial" charset="0"/>
              </a:rPr>
              <a:t>falls below 28</a:t>
            </a:r>
            <a:r>
              <a:rPr lang="en-US" sz="1467" dirty="0">
                <a:solidFill>
                  <a:srgbClr val="D9531E"/>
                </a:solidFill>
                <a:latin typeface="Arial" charset="0"/>
              </a:rPr>
              <a:t>, then the sequence fails QC regardless of coverage.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D9531E"/>
                </a:solidFill>
                <a:latin typeface="Arial" charset="0"/>
              </a:rPr>
              <a:t>The value for secondary species abundance denotes that the percentage of the genome that contains DNA identified to an organism different than that identified using ANI (contamination detection using MIDAS).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en-US" sz="1467" dirty="0">
                <a:solidFill>
                  <a:srgbClr val="335FB2"/>
                </a:solidFill>
                <a:latin typeface="Arial" charset="0"/>
              </a:rPr>
              <a:t>The percent core present metrics can only be determined in the </a:t>
            </a:r>
            <a:r>
              <a:rPr lang="en-US" sz="1467" b="1" dirty="0">
                <a:solidFill>
                  <a:srgbClr val="335FB2"/>
                </a:solidFill>
                <a:latin typeface="Arial" charset="0"/>
              </a:rPr>
              <a:t>organism-specific databases</a:t>
            </a:r>
            <a:r>
              <a:rPr lang="en-US" sz="1467" dirty="0">
                <a:solidFill>
                  <a:srgbClr val="335FB2"/>
                </a:solidFill>
                <a:latin typeface="Arial" charset="0"/>
              </a:rPr>
              <a:t>.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el-GR" sz="1467" baseline="30000" dirty="0">
                <a:solidFill>
                  <a:srgbClr val="335FB2"/>
                </a:solidFill>
                <a:latin typeface="Arial" charset="0"/>
              </a:rPr>
              <a:t>£</a:t>
            </a:r>
            <a:r>
              <a:rPr lang="en-US" sz="1467" dirty="0">
                <a:solidFill>
                  <a:srgbClr val="335FB2"/>
                </a:solidFill>
                <a:latin typeface="Arial" charset="0"/>
              </a:rPr>
              <a:t> Sequences pass quality and an allele code will be assigned if the percent core present value is greater than 95%; please </a:t>
            </a:r>
            <a:r>
              <a:rPr lang="en-US" sz="1467" b="1" dirty="0">
                <a:solidFill>
                  <a:srgbClr val="335FB2"/>
                </a:solidFill>
                <a:latin typeface="Arial" charset="0"/>
              </a:rPr>
              <a:t>contact pulsenet@cdc.gov before resequencing an isolate with a percent core present value between 85% and 94%.</a:t>
            </a:r>
            <a:r>
              <a:rPr lang="en-US" sz="1467" dirty="0">
                <a:solidFill>
                  <a:srgbClr val="335FB2"/>
                </a:solidFill>
                <a:latin typeface="Arial" charset="0"/>
              </a:rPr>
              <a:t> If the percent core present value falls below 85% for </a:t>
            </a:r>
            <a:r>
              <a:rPr lang="it-IT" sz="1467" i="1" dirty="0">
                <a:solidFill>
                  <a:srgbClr val="335FB2"/>
                </a:solidFill>
                <a:latin typeface="Arial" charset="0"/>
              </a:rPr>
              <a:t>Listeria</a:t>
            </a:r>
            <a:r>
              <a:rPr lang="it-IT" sz="1467" dirty="0">
                <a:solidFill>
                  <a:srgbClr val="335FB2"/>
                </a:solidFill>
                <a:latin typeface="Arial" charset="0"/>
              </a:rPr>
              <a:t>, </a:t>
            </a:r>
            <a:r>
              <a:rPr lang="it-IT" sz="1467" i="1" dirty="0">
                <a:solidFill>
                  <a:srgbClr val="335FB2"/>
                </a:solidFill>
                <a:latin typeface="Arial" charset="0"/>
              </a:rPr>
              <a:t>Salmonella</a:t>
            </a:r>
            <a:r>
              <a:rPr lang="it-IT" sz="1467" dirty="0">
                <a:solidFill>
                  <a:srgbClr val="335FB2"/>
                </a:solidFill>
                <a:latin typeface="Arial" charset="0"/>
              </a:rPr>
              <a:t>, </a:t>
            </a:r>
            <a:r>
              <a:rPr lang="it-IT" sz="1467" i="1" dirty="0">
                <a:solidFill>
                  <a:srgbClr val="335FB2"/>
                </a:solidFill>
                <a:latin typeface="Arial" charset="0"/>
              </a:rPr>
              <a:t>Escherichia</a:t>
            </a:r>
            <a:r>
              <a:rPr lang="it-IT" sz="1467" dirty="0">
                <a:solidFill>
                  <a:srgbClr val="335FB2"/>
                </a:solidFill>
                <a:latin typeface="Arial" charset="0"/>
              </a:rPr>
              <a:t>, and </a:t>
            </a:r>
            <a:r>
              <a:rPr lang="it-IT" sz="1467" i="1" dirty="0">
                <a:solidFill>
                  <a:srgbClr val="335FB2"/>
                </a:solidFill>
                <a:latin typeface="Arial" charset="0"/>
              </a:rPr>
              <a:t>C. jejuni </a:t>
            </a:r>
            <a:r>
              <a:rPr lang="it-IT" sz="1467" dirty="0">
                <a:solidFill>
                  <a:srgbClr val="335FB2"/>
                </a:solidFill>
                <a:latin typeface="Arial" charset="0"/>
              </a:rPr>
              <a:t>sequences</a:t>
            </a:r>
            <a:r>
              <a:rPr lang="en-US" sz="1467" dirty="0">
                <a:solidFill>
                  <a:srgbClr val="335FB2"/>
                </a:solidFill>
                <a:latin typeface="Arial" charset="0"/>
              </a:rPr>
              <a:t>, then the sequence fails quality and repeat sequencing is needed.</a:t>
            </a: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-37711" y="-16565"/>
            <a:ext cx="4912659" cy="29745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r>
              <a:rPr lang="en-US" sz="1333" b="1" dirty="0">
                <a:solidFill>
                  <a:srgbClr val="D9531E"/>
                </a:solidFill>
                <a:latin typeface="Arial" charset="0"/>
              </a:rPr>
              <a:t>Updated: September 1, 2019. Subject to change.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189698"/>
              </p:ext>
            </p:extLst>
          </p:nvPr>
        </p:nvGraphicFramePr>
        <p:xfrm>
          <a:off x="183819" y="621754"/>
          <a:ext cx="11887203" cy="3374318"/>
        </p:xfrm>
        <a:graphic>
          <a:graphicData uri="http://schemas.openxmlformats.org/drawingml/2006/table">
            <a:tbl>
              <a:tblPr/>
              <a:tblGrid>
                <a:gridCol w="2399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5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9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292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9227">
                  <a:extLst>
                    <a:ext uri="{9D8B030D-6E8A-4147-A177-3AD203B41FA5}">
                      <a16:colId xmlns:a16="http://schemas.microsoft.com/office/drawing/2014/main" val="3850850342"/>
                    </a:ext>
                  </a:extLst>
                </a:gridCol>
              </a:tblGrid>
              <a:tr h="32698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9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Quality Metric</a:t>
                      </a:r>
                    </a:p>
                  </a:txBody>
                  <a:tcPr marL="9525" marR="9525" marT="9525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0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Listeria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0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Campylobacter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0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Escherichia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0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Salmonella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0" i="1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Vibrio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30000" dirty="0">
                          <a:solidFill>
                            <a:srgbClr val="D9531E"/>
                          </a:solidFill>
                          <a:latin typeface="Arial" charset="0"/>
                        </a:rPr>
                        <a:t>¥ 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Average quality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≥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5F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baseline="30000" dirty="0">
                          <a:solidFill>
                            <a:srgbClr val="D9531E"/>
                          </a:solidFill>
                          <a:latin typeface="Arial" charset="0"/>
                        </a:rPr>
                        <a:t>¥ 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Average </a:t>
                      </a:r>
                      <a:r>
                        <a:rPr lang="en-US" sz="1600" b="1" i="1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denovo</a:t>
                      </a:r>
                    </a:p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Coverage</a:t>
                      </a:r>
                      <a:endParaRPr lang="en-US" sz="1600" b="1" i="1" u="none" strike="noStrike" dirty="0">
                        <a:solidFill>
                          <a:srgbClr val="D9531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≥ 20X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≥ 20X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≥ 40X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≥ 30X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≥ 40X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  <a:r>
                        <a:rPr lang="en-US" sz="1600" b="1" i="1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600" b="1" i="0" u="none" strike="noStrike" dirty="0" err="1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Mbp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~2.8 – 3.1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~1.4 –2.2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~4.2 – 5.9</a:t>
                      </a:r>
                    </a:p>
                    <a:p>
                      <a:pPr algn="ctr" rtl="0" fontAlgn="b"/>
                      <a:r>
                        <a:rPr lang="en-US" sz="12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~4.2</a:t>
                      </a:r>
                      <a:r>
                        <a:rPr lang="en-US" sz="1200" b="1" i="0" u="none" strike="noStrike" baseline="0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– 4.9</a:t>
                      </a:r>
                      <a:r>
                        <a:rPr lang="en-US" sz="1200" b="1" i="0" u="none" strike="noStrike" baseline="0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US" sz="1200" b="1" i="1" u="none" strike="noStrike" baseline="0" dirty="0" err="1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Shigella</a:t>
                      </a:r>
                      <a:r>
                        <a:rPr lang="en-US" sz="1200" b="1" i="1" u="none" strike="noStrike" baseline="0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200" b="1" i="0" u="none" strike="noStrike" baseline="0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rare spp.)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~4.9 – 5.9 (most serotypes)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~4.4 – 5.7 (common serotypes usually</a:t>
                      </a:r>
                      <a:r>
                        <a:rPr lang="en-US" sz="1600" b="1" i="0" u="none" strike="noStrike" baseline="0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 ~5.0)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~3.8 – 4.3 (</a:t>
                      </a:r>
                      <a:r>
                        <a:rPr lang="en-US" sz="1600" b="1" i="0" u="none" strike="noStrike" dirty="0" err="1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Vc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~4.9 – 5.5 (</a:t>
                      </a:r>
                      <a:r>
                        <a:rPr lang="en-US" sz="1600" b="1" i="0" u="none" strike="noStrike" dirty="0" err="1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Vp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~4.7 – 5.3 (</a:t>
                      </a:r>
                      <a:r>
                        <a:rPr lang="en-US" sz="1600" b="1" i="0" u="none" strike="noStrike" dirty="0" err="1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Vv</a:t>
                      </a: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C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104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Secondary species abundance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D9531E"/>
                          </a:solidFill>
                          <a:effectLst/>
                          <a:latin typeface="Calibri" panose="020F0502020204030204" pitchFamily="34" charset="0"/>
                        </a:rPr>
                        <a:t>≤ 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n-US" sz="1600" b="1" i="0" u="none" strike="noStrike" dirty="0">
                        <a:solidFill>
                          <a:srgbClr val="D9531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u="none" strike="noStrike" dirty="0">
                        <a:solidFill>
                          <a:srgbClr val="D9531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u="none" strike="noStrike" dirty="0">
                        <a:solidFill>
                          <a:srgbClr val="D9531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u="none" strike="noStrike" dirty="0">
                        <a:solidFill>
                          <a:srgbClr val="D9531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142930"/>
                  </a:ext>
                </a:extLst>
              </a:tr>
              <a:tr h="326989"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1600" b="1" baseline="30000" dirty="0">
                          <a:solidFill>
                            <a:srgbClr val="335FB2"/>
                          </a:solidFill>
                          <a:latin typeface="Arial" charset="0"/>
                        </a:rPr>
                        <a:t>£</a:t>
                      </a:r>
                      <a:r>
                        <a:rPr lang="en-US" sz="1600" b="1" dirty="0">
                          <a:solidFill>
                            <a:srgbClr val="335FB2"/>
                          </a:solidFill>
                          <a:latin typeface="Arial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Core percent</a:t>
                      </a:r>
                      <a:r>
                        <a:rPr lang="en-US" sz="1600" b="1" i="0" u="none" strike="noStrike" baseline="0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 called</a:t>
                      </a:r>
                      <a:endParaRPr lang="en-US" sz="1600" b="1" i="0" u="none" strike="noStrike" dirty="0">
                        <a:solidFill>
                          <a:srgbClr val="335FB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D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≥ 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D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≥ 95% (</a:t>
                      </a:r>
                      <a:r>
                        <a:rPr lang="en-US" sz="1900" b="1" i="1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C. jejuni</a:t>
                      </a:r>
                      <a:r>
                        <a:rPr lang="en-US" sz="1900" b="1" i="0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0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≥ 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0" u="none" strike="noStrike" dirty="0">
                          <a:solidFill>
                            <a:srgbClr val="335FB2"/>
                          </a:solidFill>
                          <a:effectLst/>
                          <a:latin typeface="Calibri" panose="020F0502020204030204" pitchFamily="34" charset="0"/>
                        </a:rPr>
                        <a:t>≥ 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D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293535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527901" y="-571500"/>
            <a:ext cx="12192000" cy="1143000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D9531E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r>
              <a:rPr lang="en-US" sz="3733" dirty="0"/>
              <a:t>Examination of Sequence Quality-Reference ID Database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951" t="6971" r="80471" b="49738"/>
          <a:stretch/>
        </p:blipFill>
        <p:spPr>
          <a:xfrm>
            <a:off x="2966203" y="637620"/>
            <a:ext cx="6259595" cy="5171019"/>
          </a:xfrm>
          <a:prstGeom prst="rect">
            <a:avLst/>
          </a:prstGeom>
          <a:ln w="38100">
            <a:solidFill>
              <a:srgbClr val="335FB2"/>
            </a:solidFill>
          </a:ln>
        </p:spPr>
      </p:pic>
      <p:sp>
        <p:nvSpPr>
          <p:cNvPr id="9" name="Left Arrow 8"/>
          <p:cNvSpPr/>
          <p:nvPr/>
        </p:nvSpPr>
        <p:spPr>
          <a:xfrm rot="10800000">
            <a:off x="2628518" y="2304118"/>
            <a:ext cx="675369" cy="291637"/>
          </a:xfrm>
          <a:prstGeom prst="leftArrow">
            <a:avLst/>
          </a:prstGeom>
          <a:solidFill>
            <a:srgbClr val="D9531E"/>
          </a:solidFill>
          <a:ln>
            <a:solidFill>
              <a:srgbClr val="335F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8332776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127" y="-369784"/>
            <a:ext cx="11743745" cy="1143000"/>
          </a:xfrm>
        </p:spPr>
        <p:txBody>
          <a:bodyPr/>
          <a:lstStyle/>
          <a:p>
            <a:r>
              <a:rPr lang="en-US" sz="3600" dirty="0"/>
              <a:t>Examination of Sequence Quality-Reference ID 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D098313-9A9A-4829-9B24-F79F25FFBBCD}"/>
              </a:ext>
            </a:extLst>
          </p:cNvPr>
          <p:cNvGrpSpPr/>
          <p:nvPr/>
        </p:nvGrpSpPr>
        <p:grpSpPr>
          <a:xfrm>
            <a:off x="1524069" y="1091821"/>
            <a:ext cx="9143860" cy="5293270"/>
            <a:chOff x="160672" y="561964"/>
            <a:chExt cx="6798009" cy="41598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0672" y="561964"/>
              <a:ext cx="6798009" cy="4159853"/>
            </a:xfrm>
            <a:prstGeom prst="rect">
              <a:avLst/>
            </a:prstGeom>
            <a:ln w="38100">
              <a:solidFill>
                <a:srgbClr val="335FB2"/>
              </a:solidFill>
            </a:ln>
          </p:spPr>
        </p:pic>
        <p:sp>
          <p:nvSpPr>
            <p:cNvPr id="16" name="Rounded Rectangle 15"/>
            <p:cNvSpPr/>
            <p:nvPr/>
          </p:nvSpPr>
          <p:spPr>
            <a:xfrm>
              <a:off x="329309" y="1162227"/>
              <a:ext cx="347993" cy="1085475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925184" y="1039420"/>
              <a:ext cx="878977" cy="241617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Left Arrow 18"/>
            <p:cNvSpPr/>
            <p:nvPr/>
          </p:nvSpPr>
          <p:spPr>
            <a:xfrm rot="10800000">
              <a:off x="5565282" y="1014408"/>
              <a:ext cx="675369" cy="291637"/>
            </a:xfrm>
            <a:prstGeom prst="leftArrow">
              <a:avLst/>
            </a:prstGeom>
            <a:solidFill>
              <a:srgbClr val="D9531E"/>
            </a:solidFill>
            <a:ln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804160" y="2219421"/>
              <a:ext cx="2059093" cy="268020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804160" y="2601939"/>
              <a:ext cx="2059093" cy="268020"/>
            </a:xfrm>
            <a:prstGeom prst="roundRect">
              <a:avLst/>
            </a:prstGeom>
            <a:noFill/>
            <a:ln w="38100">
              <a:solidFill>
                <a:srgbClr val="335F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81182321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2_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1D0C1E8-C61A-4145-9A87-FEE077EDB3A5}"/>
</file>

<file path=customXml/itemProps2.xml><?xml version="1.0" encoding="utf-8"?>
<ds:datastoreItem xmlns:ds="http://schemas.openxmlformats.org/officeDocument/2006/customXml" ds:itemID="{F65AFC58-AC89-4D43-A6E7-EFFD5AB767AA}"/>
</file>

<file path=customXml/itemProps3.xml><?xml version="1.0" encoding="utf-8"?>
<ds:datastoreItem xmlns:ds="http://schemas.openxmlformats.org/officeDocument/2006/customXml" ds:itemID="{4E424C41-D6B5-4E17-A8BA-92CA9B7E2FC0}"/>
</file>

<file path=docProps/app.xml><?xml version="1.0" encoding="utf-8"?>
<Properties xmlns="http://schemas.openxmlformats.org/officeDocument/2006/extended-properties" xmlns:vt="http://schemas.openxmlformats.org/officeDocument/2006/docPropsVTypes">
  <TotalTime>13769</TotalTime>
  <Words>974</Words>
  <Application>Microsoft Office PowerPoint</Application>
  <PresentationFormat>Widescreen</PresentationFormat>
  <Paragraphs>141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Courier New</vt:lpstr>
      <vt:lpstr>Myriad Web Pro</vt:lpstr>
      <vt:lpstr>Wingdings</vt:lpstr>
      <vt:lpstr>2_NCEH_ATSDR_combined</vt:lpstr>
      <vt:lpstr>5_NCEH_ATSDR_combined</vt:lpstr>
      <vt:lpstr>BioNumerics and Quality Control:  Overview and Perspective </vt:lpstr>
      <vt:lpstr>Overview</vt:lpstr>
      <vt:lpstr>PowerPoint Presentation</vt:lpstr>
      <vt:lpstr>Quality Assurance in PulseNet</vt:lpstr>
      <vt:lpstr>Quality Control in the PulseNet Drylab Workflow  </vt:lpstr>
      <vt:lpstr>PowerPoint Presentation</vt:lpstr>
      <vt:lpstr>QC Metrics Summary Table (PHLs)</vt:lpstr>
      <vt:lpstr>PowerPoint Presentation</vt:lpstr>
      <vt:lpstr>Examination of Sequence Quality-Reference ID Database</vt:lpstr>
      <vt:lpstr>PowerPoint Presentation</vt:lpstr>
      <vt:lpstr>PowerPoint Presentation</vt:lpstr>
      <vt:lpstr>Quality Control in the Organism-Specific databases</vt:lpstr>
      <vt:lpstr>Examination of Sequence Quality-Organism Database</vt:lpstr>
      <vt:lpstr>PowerPoint Presentation</vt:lpstr>
      <vt:lpstr>PowerPoint Presentation</vt:lpstr>
      <vt:lpstr>PowerPoint Presentation</vt:lpstr>
    </vt:vector>
  </TitlesOfParts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CDC User</dc:creator>
  <cp:lastModifiedBy>Lindsey, Rebecca (CDC/DDID/NCEZID/DFWED)</cp:lastModifiedBy>
  <cp:revision>1184</cp:revision>
  <cp:lastPrinted>2019-09-16T19:45:17Z</cp:lastPrinted>
  <dcterms:created xsi:type="dcterms:W3CDTF">2015-03-06T13:13:55Z</dcterms:created>
  <dcterms:modified xsi:type="dcterms:W3CDTF">2019-09-16T23:47:22Z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