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amp;ehk=OC7bq" ContentType="image/gif"/>
  <Default Extension="gif" ContentType="image/gi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9.xml" ContentType="application/vnd.openxmlformats-officedocument.presentationml.tags+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3.xml" ContentType="application/vnd.openxmlformats-officedocument.presentationml.tags+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22.xml" ContentType="application/vnd.openxmlformats-officedocument.presentationml.tags+xml"/>
  <Override PartName="/ppt/notesSlides/notesSlide1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29.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5"/>
    <p:sldMasterId id="2147483782" r:id="rId6"/>
  </p:sldMasterIdLst>
  <p:notesMasterIdLst>
    <p:notesMasterId r:id="rId72"/>
  </p:notesMasterIdLst>
  <p:handoutMasterIdLst>
    <p:handoutMasterId r:id="rId73"/>
  </p:handoutMasterIdLst>
  <p:sldIdLst>
    <p:sldId id="435" r:id="rId7"/>
    <p:sldId id="420" r:id="rId8"/>
    <p:sldId id="421" r:id="rId9"/>
    <p:sldId id="422" r:id="rId10"/>
    <p:sldId id="424" r:id="rId11"/>
    <p:sldId id="425" r:id="rId12"/>
    <p:sldId id="426" r:id="rId13"/>
    <p:sldId id="427" r:id="rId14"/>
    <p:sldId id="428" r:id="rId15"/>
    <p:sldId id="358" r:id="rId16"/>
    <p:sldId id="429" r:id="rId17"/>
    <p:sldId id="368" r:id="rId18"/>
    <p:sldId id="364" r:id="rId19"/>
    <p:sldId id="430" r:id="rId20"/>
    <p:sldId id="431" r:id="rId21"/>
    <p:sldId id="432" r:id="rId22"/>
    <p:sldId id="434" r:id="rId23"/>
    <p:sldId id="433" r:id="rId24"/>
    <p:sldId id="436" r:id="rId25"/>
    <p:sldId id="437" r:id="rId26"/>
    <p:sldId id="438" r:id="rId27"/>
    <p:sldId id="439" r:id="rId28"/>
    <p:sldId id="258" r:id="rId29"/>
    <p:sldId id="278" r:id="rId30"/>
    <p:sldId id="440" r:id="rId31"/>
    <p:sldId id="442" r:id="rId32"/>
    <p:sldId id="443" r:id="rId33"/>
    <p:sldId id="444" r:id="rId34"/>
    <p:sldId id="377" r:id="rId35"/>
    <p:sldId id="445" r:id="rId36"/>
    <p:sldId id="446" r:id="rId37"/>
    <p:sldId id="447" r:id="rId38"/>
    <p:sldId id="448" r:id="rId39"/>
    <p:sldId id="392" r:id="rId40"/>
    <p:sldId id="449" r:id="rId41"/>
    <p:sldId id="450" r:id="rId42"/>
    <p:sldId id="451" r:id="rId43"/>
    <p:sldId id="469" r:id="rId44"/>
    <p:sldId id="453" r:id="rId45"/>
    <p:sldId id="454" r:id="rId46"/>
    <p:sldId id="456" r:id="rId47"/>
    <p:sldId id="457" r:id="rId48"/>
    <p:sldId id="458" r:id="rId49"/>
    <p:sldId id="455" r:id="rId50"/>
    <p:sldId id="459" r:id="rId51"/>
    <p:sldId id="460" r:id="rId52"/>
    <p:sldId id="465" r:id="rId53"/>
    <p:sldId id="470" r:id="rId54"/>
    <p:sldId id="467" r:id="rId55"/>
    <p:sldId id="461" r:id="rId56"/>
    <p:sldId id="338" r:id="rId57"/>
    <p:sldId id="340" r:id="rId58"/>
    <p:sldId id="339" r:id="rId59"/>
    <p:sldId id="471" r:id="rId60"/>
    <p:sldId id="341" r:id="rId61"/>
    <p:sldId id="342" r:id="rId62"/>
    <p:sldId id="343" r:id="rId63"/>
    <p:sldId id="344" r:id="rId64"/>
    <p:sldId id="346" r:id="rId65"/>
    <p:sldId id="462" r:id="rId66"/>
    <p:sldId id="463" r:id="rId67"/>
    <p:sldId id="464" r:id="rId68"/>
    <p:sldId id="320" r:id="rId69"/>
    <p:sldId id="473" r:id="rId70"/>
    <p:sldId id="472" r:id="rId71"/>
  </p:sldIdLst>
  <p:sldSz cx="9144000" cy="6858000" type="screen4x3"/>
  <p:notesSz cx="6858000" cy="9144000"/>
  <p:custDataLst>
    <p:tags r:id="rId7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AAE6"/>
    <a:srgbClr val="0066FF"/>
    <a:srgbClr val="FF99FF"/>
    <a:srgbClr val="FFFF99"/>
    <a:srgbClr val="CDBDA7"/>
    <a:srgbClr val="B49B7A"/>
    <a:srgbClr val="A29E66"/>
    <a:srgbClr val="746848"/>
    <a:srgbClr val="D2A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90703" autoAdjust="0"/>
  </p:normalViewPr>
  <p:slideViewPr>
    <p:cSldViewPr>
      <p:cViewPr varScale="1">
        <p:scale>
          <a:sx n="59" d="100"/>
          <a:sy n="59" d="100"/>
        </p:scale>
        <p:origin x="1402" y="17"/>
      </p:cViewPr>
      <p:guideLst>
        <p:guide orient="horz" pos="2160"/>
        <p:guide pos="2880"/>
      </p:guideLst>
    </p:cSldViewPr>
  </p:slideViewPr>
  <p:outlineViewPr>
    <p:cViewPr>
      <p:scale>
        <a:sx n="33" d="100"/>
        <a:sy n="33" d="100"/>
      </p:scale>
      <p:origin x="0" y="504"/>
    </p:cViewPr>
  </p:outlineViewPr>
  <p:notesTextViewPr>
    <p:cViewPr>
      <p:scale>
        <a:sx n="3" d="2"/>
        <a:sy n="3" d="2"/>
      </p:scale>
      <p:origin x="0" y="0"/>
    </p:cViewPr>
  </p:notesTextViewPr>
  <p:sorterViewPr>
    <p:cViewPr>
      <p:scale>
        <a:sx n="140" d="100"/>
        <a:sy n="140" d="100"/>
      </p:scale>
      <p:origin x="0" y="-20676"/>
    </p:cViewPr>
  </p:sorterViewPr>
  <p:notesViewPr>
    <p:cSldViewPr>
      <p:cViewPr varScale="1">
        <p:scale>
          <a:sx n="89" d="100"/>
          <a:sy n="89" d="100"/>
        </p:scale>
        <p:origin x="3078"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tags" Target="tags/tag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622A2C-7C21-48BC-BEE4-7BAFDC8EA01C}" type="doc">
      <dgm:prSet loTypeId="urn:microsoft.com/office/officeart/2005/8/layout/radial3" loCatId="cycle" qsTypeId="urn:microsoft.com/office/officeart/2005/8/quickstyle/simple3" qsCatId="simple" csTypeId="urn:microsoft.com/office/officeart/2005/8/colors/colorful2" csCatId="colorful" phldr="1"/>
      <dgm:spPr/>
      <dgm:t>
        <a:bodyPr/>
        <a:lstStyle/>
        <a:p>
          <a:endParaRPr lang="en-US"/>
        </a:p>
      </dgm:t>
    </dgm:pt>
    <dgm:pt modelId="{FD2D1386-6563-4572-97E6-6DED90579B4C}">
      <dgm:prSet phldrT="[Text]"/>
      <dgm:spPr/>
      <dgm:t>
        <a:bodyPr/>
        <a:lstStyle/>
        <a:p>
          <a:r>
            <a:rPr lang="en-US" dirty="0"/>
            <a:t>ISO 17025 Quality Management System</a:t>
          </a:r>
        </a:p>
      </dgm:t>
    </dgm:pt>
    <dgm:pt modelId="{EE438A0C-F902-41D3-8FA3-166182013F40}" type="parTrans" cxnId="{2EE9E236-9698-442E-BB51-C6D8860FD5E5}">
      <dgm:prSet/>
      <dgm:spPr/>
      <dgm:t>
        <a:bodyPr/>
        <a:lstStyle/>
        <a:p>
          <a:endParaRPr lang="en-US"/>
        </a:p>
      </dgm:t>
    </dgm:pt>
    <dgm:pt modelId="{019CB6B8-06D0-48AC-BC8D-30B9477EA2E9}" type="sibTrans" cxnId="{2EE9E236-9698-442E-BB51-C6D8860FD5E5}">
      <dgm:prSet/>
      <dgm:spPr/>
      <dgm:t>
        <a:bodyPr/>
        <a:lstStyle/>
        <a:p>
          <a:endParaRPr lang="en-US"/>
        </a:p>
      </dgm:t>
    </dgm:pt>
    <dgm:pt modelId="{9F007220-298C-471D-BDB0-23FFA307C035}">
      <dgm:prSet phldrT="[Text]"/>
      <dgm:spPr/>
      <dgm:t>
        <a:bodyPr/>
        <a:lstStyle/>
        <a:p>
          <a:r>
            <a:rPr lang="en-US" dirty="0"/>
            <a:t>Calibration</a:t>
          </a:r>
        </a:p>
      </dgm:t>
    </dgm:pt>
    <dgm:pt modelId="{96494567-9262-457C-A878-76FA80EE7239}" type="parTrans" cxnId="{D902FF7B-B87E-42BD-A24A-4BA5F20D7BE3}">
      <dgm:prSet/>
      <dgm:spPr/>
      <dgm:t>
        <a:bodyPr/>
        <a:lstStyle/>
        <a:p>
          <a:endParaRPr lang="en-US"/>
        </a:p>
      </dgm:t>
    </dgm:pt>
    <dgm:pt modelId="{1EB5BBAC-FEBB-4329-A222-426D8FB2FB56}" type="sibTrans" cxnId="{D902FF7B-B87E-42BD-A24A-4BA5F20D7BE3}">
      <dgm:prSet/>
      <dgm:spPr/>
      <dgm:t>
        <a:bodyPr/>
        <a:lstStyle/>
        <a:p>
          <a:endParaRPr lang="en-US"/>
        </a:p>
      </dgm:t>
    </dgm:pt>
    <dgm:pt modelId="{16C8D3A3-A520-47F2-BB7F-8DE3A5E161CB}">
      <dgm:prSet phldrT="[Text]"/>
      <dgm:spPr/>
      <dgm:t>
        <a:bodyPr/>
        <a:lstStyle/>
        <a:p>
          <a:r>
            <a:rPr lang="en-US" dirty="0"/>
            <a:t>Validation</a:t>
          </a:r>
        </a:p>
      </dgm:t>
    </dgm:pt>
    <dgm:pt modelId="{8673ACE7-D35C-49FA-8E16-18554EAE4ECA}" type="parTrans" cxnId="{54C8A96F-6CCA-454B-8E32-558660D5BE0C}">
      <dgm:prSet/>
      <dgm:spPr/>
      <dgm:t>
        <a:bodyPr/>
        <a:lstStyle/>
        <a:p>
          <a:endParaRPr lang="en-US"/>
        </a:p>
      </dgm:t>
    </dgm:pt>
    <dgm:pt modelId="{93237382-52CE-432C-8B8D-1EC872B10670}" type="sibTrans" cxnId="{54C8A96F-6CCA-454B-8E32-558660D5BE0C}">
      <dgm:prSet/>
      <dgm:spPr/>
      <dgm:t>
        <a:bodyPr/>
        <a:lstStyle/>
        <a:p>
          <a:endParaRPr lang="en-US"/>
        </a:p>
      </dgm:t>
    </dgm:pt>
    <dgm:pt modelId="{9E2B97F2-DF3E-46B5-88CE-F9006BF6452B}">
      <dgm:prSet phldrT="[Text]"/>
      <dgm:spPr/>
      <dgm:t>
        <a:bodyPr/>
        <a:lstStyle/>
        <a:p>
          <a:r>
            <a:rPr lang="en-US" dirty="0"/>
            <a:t>Verification</a:t>
          </a:r>
        </a:p>
      </dgm:t>
    </dgm:pt>
    <dgm:pt modelId="{4F612785-1A05-43A2-BA2F-12534F1CBFD1}" type="parTrans" cxnId="{75847A8F-2C42-42C0-A93C-C00409D0C306}">
      <dgm:prSet/>
      <dgm:spPr/>
      <dgm:t>
        <a:bodyPr/>
        <a:lstStyle/>
        <a:p>
          <a:endParaRPr lang="en-US"/>
        </a:p>
      </dgm:t>
    </dgm:pt>
    <dgm:pt modelId="{29B13C8F-C7FF-4FA2-AD0A-9F9B46681C2F}" type="sibTrans" cxnId="{75847A8F-2C42-42C0-A93C-C00409D0C306}">
      <dgm:prSet/>
      <dgm:spPr/>
      <dgm:t>
        <a:bodyPr/>
        <a:lstStyle/>
        <a:p>
          <a:endParaRPr lang="en-US"/>
        </a:p>
      </dgm:t>
    </dgm:pt>
    <dgm:pt modelId="{F3F2994A-59D2-4D79-A79D-208129BDEC92}">
      <dgm:prSet phldrT="[Text]"/>
      <dgm:spPr/>
      <dgm:t>
        <a:bodyPr/>
        <a:lstStyle/>
        <a:p>
          <a:r>
            <a:rPr lang="en-US" dirty="0"/>
            <a:t>Uncertainty</a:t>
          </a:r>
        </a:p>
      </dgm:t>
    </dgm:pt>
    <dgm:pt modelId="{266AD46A-3541-4BED-9185-B5B375B44511}" type="parTrans" cxnId="{0075D914-C3E8-4DBE-953A-DC51D13609B8}">
      <dgm:prSet/>
      <dgm:spPr/>
      <dgm:t>
        <a:bodyPr/>
        <a:lstStyle/>
        <a:p>
          <a:endParaRPr lang="en-US"/>
        </a:p>
      </dgm:t>
    </dgm:pt>
    <dgm:pt modelId="{319FA8B7-832B-4BE5-AE9A-3A95DFF17798}" type="sibTrans" cxnId="{0075D914-C3E8-4DBE-953A-DC51D13609B8}">
      <dgm:prSet/>
      <dgm:spPr/>
      <dgm:t>
        <a:bodyPr/>
        <a:lstStyle/>
        <a:p>
          <a:endParaRPr lang="en-US"/>
        </a:p>
      </dgm:t>
    </dgm:pt>
    <dgm:pt modelId="{9CE5AC03-FA4F-4C84-80B3-CA59F28F130F}" type="pres">
      <dgm:prSet presAssocID="{5B622A2C-7C21-48BC-BEE4-7BAFDC8EA01C}" presName="composite" presStyleCnt="0">
        <dgm:presLayoutVars>
          <dgm:chMax val="1"/>
          <dgm:dir/>
          <dgm:resizeHandles val="exact"/>
        </dgm:presLayoutVars>
      </dgm:prSet>
      <dgm:spPr/>
    </dgm:pt>
    <dgm:pt modelId="{3D26BE85-D31C-45DF-8375-9DBF4DCD9E92}" type="pres">
      <dgm:prSet presAssocID="{5B622A2C-7C21-48BC-BEE4-7BAFDC8EA01C}" presName="radial" presStyleCnt="0">
        <dgm:presLayoutVars>
          <dgm:animLvl val="ctr"/>
        </dgm:presLayoutVars>
      </dgm:prSet>
      <dgm:spPr/>
    </dgm:pt>
    <dgm:pt modelId="{D3FCE3A2-3316-4481-9CA9-00B03B765258}" type="pres">
      <dgm:prSet presAssocID="{FD2D1386-6563-4572-97E6-6DED90579B4C}" presName="centerShape" presStyleLbl="vennNode1" presStyleIdx="0" presStyleCnt="5"/>
      <dgm:spPr/>
    </dgm:pt>
    <dgm:pt modelId="{DC2AF08B-3CB2-4D25-84C4-19B297940033}" type="pres">
      <dgm:prSet presAssocID="{9F007220-298C-471D-BDB0-23FFA307C035}" presName="node" presStyleLbl="vennNode1" presStyleIdx="1" presStyleCnt="5">
        <dgm:presLayoutVars>
          <dgm:bulletEnabled val="1"/>
        </dgm:presLayoutVars>
      </dgm:prSet>
      <dgm:spPr/>
    </dgm:pt>
    <dgm:pt modelId="{C0535B25-A345-4CE6-8A2C-B03474D6E2E7}" type="pres">
      <dgm:prSet presAssocID="{16C8D3A3-A520-47F2-BB7F-8DE3A5E161CB}" presName="node" presStyleLbl="vennNode1" presStyleIdx="2" presStyleCnt="5">
        <dgm:presLayoutVars>
          <dgm:bulletEnabled val="1"/>
        </dgm:presLayoutVars>
      </dgm:prSet>
      <dgm:spPr/>
    </dgm:pt>
    <dgm:pt modelId="{2D7F2EB9-C03A-42B8-93F1-DA3156920555}" type="pres">
      <dgm:prSet presAssocID="{9E2B97F2-DF3E-46B5-88CE-F9006BF6452B}" presName="node" presStyleLbl="vennNode1" presStyleIdx="3" presStyleCnt="5">
        <dgm:presLayoutVars>
          <dgm:bulletEnabled val="1"/>
        </dgm:presLayoutVars>
      </dgm:prSet>
      <dgm:spPr/>
    </dgm:pt>
    <dgm:pt modelId="{13355E04-7FC0-46EA-A9D0-03446F997C8C}" type="pres">
      <dgm:prSet presAssocID="{F3F2994A-59D2-4D79-A79D-208129BDEC92}" presName="node" presStyleLbl="vennNode1" presStyleIdx="4" presStyleCnt="5">
        <dgm:presLayoutVars>
          <dgm:bulletEnabled val="1"/>
        </dgm:presLayoutVars>
      </dgm:prSet>
      <dgm:spPr/>
    </dgm:pt>
  </dgm:ptLst>
  <dgm:cxnLst>
    <dgm:cxn modelId="{EDE6B913-F06D-4B7C-92B6-F3F1E73CF3D7}" type="presOf" srcId="{FD2D1386-6563-4572-97E6-6DED90579B4C}" destId="{D3FCE3A2-3316-4481-9CA9-00B03B765258}" srcOrd="0" destOrd="0" presId="urn:microsoft.com/office/officeart/2005/8/layout/radial3"/>
    <dgm:cxn modelId="{0075D914-C3E8-4DBE-953A-DC51D13609B8}" srcId="{FD2D1386-6563-4572-97E6-6DED90579B4C}" destId="{F3F2994A-59D2-4D79-A79D-208129BDEC92}" srcOrd="3" destOrd="0" parTransId="{266AD46A-3541-4BED-9185-B5B375B44511}" sibTransId="{319FA8B7-832B-4BE5-AE9A-3A95DFF17798}"/>
    <dgm:cxn modelId="{56A90C2C-DD2A-4F81-8FC3-ABCEF7E9AA95}" type="presOf" srcId="{9F007220-298C-471D-BDB0-23FFA307C035}" destId="{DC2AF08B-3CB2-4D25-84C4-19B297940033}" srcOrd="0" destOrd="0" presId="urn:microsoft.com/office/officeart/2005/8/layout/radial3"/>
    <dgm:cxn modelId="{2EE9E236-9698-442E-BB51-C6D8860FD5E5}" srcId="{5B622A2C-7C21-48BC-BEE4-7BAFDC8EA01C}" destId="{FD2D1386-6563-4572-97E6-6DED90579B4C}" srcOrd="0" destOrd="0" parTransId="{EE438A0C-F902-41D3-8FA3-166182013F40}" sibTransId="{019CB6B8-06D0-48AC-BC8D-30B9477EA2E9}"/>
    <dgm:cxn modelId="{DD8F7E5F-2160-44F7-BF33-971F43FC8359}" type="presOf" srcId="{9E2B97F2-DF3E-46B5-88CE-F9006BF6452B}" destId="{2D7F2EB9-C03A-42B8-93F1-DA3156920555}" srcOrd="0" destOrd="0" presId="urn:microsoft.com/office/officeart/2005/8/layout/radial3"/>
    <dgm:cxn modelId="{188A9442-BF6D-4A20-8EDF-1D3AB5A0715D}" type="presOf" srcId="{5B622A2C-7C21-48BC-BEE4-7BAFDC8EA01C}" destId="{9CE5AC03-FA4F-4C84-80B3-CA59F28F130F}" srcOrd="0" destOrd="0" presId="urn:microsoft.com/office/officeart/2005/8/layout/radial3"/>
    <dgm:cxn modelId="{54C8A96F-6CCA-454B-8E32-558660D5BE0C}" srcId="{FD2D1386-6563-4572-97E6-6DED90579B4C}" destId="{16C8D3A3-A520-47F2-BB7F-8DE3A5E161CB}" srcOrd="1" destOrd="0" parTransId="{8673ACE7-D35C-49FA-8E16-18554EAE4ECA}" sibTransId="{93237382-52CE-432C-8B8D-1EC872B10670}"/>
    <dgm:cxn modelId="{D902FF7B-B87E-42BD-A24A-4BA5F20D7BE3}" srcId="{FD2D1386-6563-4572-97E6-6DED90579B4C}" destId="{9F007220-298C-471D-BDB0-23FFA307C035}" srcOrd="0" destOrd="0" parTransId="{96494567-9262-457C-A878-76FA80EE7239}" sibTransId="{1EB5BBAC-FEBB-4329-A222-426D8FB2FB56}"/>
    <dgm:cxn modelId="{D3538E7E-6FC4-47C8-AC5F-9255C683CBA9}" type="presOf" srcId="{16C8D3A3-A520-47F2-BB7F-8DE3A5E161CB}" destId="{C0535B25-A345-4CE6-8A2C-B03474D6E2E7}" srcOrd="0" destOrd="0" presId="urn:microsoft.com/office/officeart/2005/8/layout/radial3"/>
    <dgm:cxn modelId="{75847A8F-2C42-42C0-A93C-C00409D0C306}" srcId="{FD2D1386-6563-4572-97E6-6DED90579B4C}" destId="{9E2B97F2-DF3E-46B5-88CE-F9006BF6452B}" srcOrd="2" destOrd="0" parTransId="{4F612785-1A05-43A2-BA2F-12534F1CBFD1}" sibTransId="{29B13C8F-C7FF-4FA2-AD0A-9F9B46681C2F}"/>
    <dgm:cxn modelId="{CC1ED1FB-0544-43D3-A752-8B2A52CDBDB9}" type="presOf" srcId="{F3F2994A-59D2-4D79-A79D-208129BDEC92}" destId="{13355E04-7FC0-46EA-A9D0-03446F997C8C}" srcOrd="0" destOrd="0" presId="urn:microsoft.com/office/officeart/2005/8/layout/radial3"/>
    <dgm:cxn modelId="{9513EEF2-C5AB-4E33-A8C6-BF4032FADD65}" type="presParOf" srcId="{9CE5AC03-FA4F-4C84-80B3-CA59F28F130F}" destId="{3D26BE85-D31C-45DF-8375-9DBF4DCD9E92}" srcOrd="0" destOrd="0" presId="urn:microsoft.com/office/officeart/2005/8/layout/radial3"/>
    <dgm:cxn modelId="{87D10CA9-5FB3-4899-87BE-0FCF025554ED}" type="presParOf" srcId="{3D26BE85-D31C-45DF-8375-9DBF4DCD9E92}" destId="{D3FCE3A2-3316-4481-9CA9-00B03B765258}" srcOrd="0" destOrd="0" presId="urn:microsoft.com/office/officeart/2005/8/layout/radial3"/>
    <dgm:cxn modelId="{A82AB425-5606-46F8-B4EF-034FD1071942}" type="presParOf" srcId="{3D26BE85-D31C-45DF-8375-9DBF4DCD9E92}" destId="{DC2AF08B-3CB2-4D25-84C4-19B297940033}" srcOrd="1" destOrd="0" presId="urn:microsoft.com/office/officeart/2005/8/layout/radial3"/>
    <dgm:cxn modelId="{6AB28335-BF7A-49CD-A2D0-7A14F2B1D38A}" type="presParOf" srcId="{3D26BE85-D31C-45DF-8375-9DBF4DCD9E92}" destId="{C0535B25-A345-4CE6-8A2C-B03474D6E2E7}" srcOrd="2" destOrd="0" presId="urn:microsoft.com/office/officeart/2005/8/layout/radial3"/>
    <dgm:cxn modelId="{0222C1FD-D668-4189-AD56-9538EA0625DE}" type="presParOf" srcId="{3D26BE85-D31C-45DF-8375-9DBF4DCD9E92}" destId="{2D7F2EB9-C03A-42B8-93F1-DA3156920555}" srcOrd="3" destOrd="0" presId="urn:microsoft.com/office/officeart/2005/8/layout/radial3"/>
    <dgm:cxn modelId="{EFC935D4-0AC3-49FC-9A32-AE160938232F}" type="presParOf" srcId="{3D26BE85-D31C-45DF-8375-9DBF4DCD9E92}" destId="{13355E04-7FC0-46EA-A9D0-03446F997C8C}" srcOrd="4"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2C3862-3213-436A-8D53-2B7CF959153E}" type="doc">
      <dgm:prSet loTypeId="urn:microsoft.com/office/officeart/2005/8/layout/vList6" loCatId="list" qsTypeId="urn:microsoft.com/office/officeart/2005/8/quickstyle/simple3" qsCatId="simple" csTypeId="urn:microsoft.com/office/officeart/2005/8/colors/accent0_3" csCatId="mainScheme" phldr="1"/>
      <dgm:spPr/>
      <dgm:t>
        <a:bodyPr/>
        <a:lstStyle/>
        <a:p>
          <a:endParaRPr lang="en-US"/>
        </a:p>
      </dgm:t>
    </dgm:pt>
    <dgm:pt modelId="{F6EE0E93-7740-46D4-93FB-59380A3AFCE7}">
      <dgm:prSet phldrT="[Text]"/>
      <dgm:spPr/>
      <dgm:t>
        <a:bodyPr/>
        <a:lstStyle/>
        <a:p>
          <a:r>
            <a:rPr lang="en-US" dirty="0"/>
            <a:t>Number</a:t>
          </a:r>
        </a:p>
      </dgm:t>
    </dgm:pt>
    <dgm:pt modelId="{C39BE8A5-7DF4-4AF3-9831-FF5A37CA6653}" type="parTrans" cxnId="{BEA44A3B-2C24-425E-B9C2-58CBF2C3527E}">
      <dgm:prSet/>
      <dgm:spPr/>
      <dgm:t>
        <a:bodyPr/>
        <a:lstStyle/>
        <a:p>
          <a:endParaRPr lang="en-US"/>
        </a:p>
      </dgm:t>
    </dgm:pt>
    <dgm:pt modelId="{D0F19F6E-DFE2-40AF-B6FC-D38D368E894B}" type="sibTrans" cxnId="{BEA44A3B-2C24-425E-B9C2-58CBF2C3527E}">
      <dgm:prSet/>
      <dgm:spPr/>
      <dgm:t>
        <a:bodyPr/>
        <a:lstStyle/>
        <a:p>
          <a:endParaRPr lang="en-US"/>
        </a:p>
      </dgm:t>
    </dgm:pt>
    <dgm:pt modelId="{B723CA28-6BBB-4768-BF8A-511AF5B4C814}">
      <dgm:prSet phldrT="[Text]"/>
      <dgm:spPr/>
      <dgm:t>
        <a:bodyPr/>
        <a:lstStyle/>
        <a:p>
          <a:r>
            <a:rPr lang="en-US" dirty="0"/>
            <a:t>&gt;350</a:t>
          </a:r>
        </a:p>
      </dgm:t>
    </dgm:pt>
    <dgm:pt modelId="{BE55E3E7-069F-47FA-88BE-CAA3F2224D20}" type="parTrans" cxnId="{3D9732B5-960A-425E-8684-AAE1D55B589D}">
      <dgm:prSet/>
      <dgm:spPr/>
      <dgm:t>
        <a:bodyPr/>
        <a:lstStyle/>
        <a:p>
          <a:endParaRPr lang="en-US"/>
        </a:p>
      </dgm:t>
    </dgm:pt>
    <dgm:pt modelId="{03FA56F4-E1AD-4F12-969C-6D5571D59E7E}" type="sibTrans" cxnId="{3D9732B5-960A-425E-8684-AAE1D55B589D}">
      <dgm:prSet/>
      <dgm:spPr/>
      <dgm:t>
        <a:bodyPr/>
        <a:lstStyle/>
        <a:p>
          <a:endParaRPr lang="en-US"/>
        </a:p>
      </dgm:t>
    </dgm:pt>
    <dgm:pt modelId="{66EE5080-810F-48F1-94CB-B8F16912DF0A}">
      <dgm:prSet phldrT="[Text]"/>
      <dgm:spPr/>
      <dgm:t>
        <a:bodyPr/>
        <a:lstStyle/>
        <a:p>
          <a:r>
            <a:rPr lang="en-US" dirty="0"/>
            <a:t>&lt;1</a:t>
          </a:r>
        </a:p>
      </dgm:t>
    </dgm:pt>
    <dgm:pt modelId="{F0BC6C9A-B096-420E-925E-3FD31F74D6C4}" type="parTrans" cxnId="{93B2F0C3-F963-4820-83D1-0BFACE22438E}">
      <dgm:prSet/>
      <dgm:spPr/>
      <dgm:t>
        <a:bodyPr/>
        <a:lstStyle/>
        <a:p>
          <a:endParaRPr lang="en-US"/>
        </a:p>
      </dgm:t>
    </dgm:pt>
    <dgm:pt modelId="{8E4E270C-4B8B-4C9F-8A77-2D0C953C8597}" type="sibTrans" cxnId="{93B2F0C3-F963-4820-83D1-0BFACE22438E}">
      <dgm:prSet/>
      <dgm:spPr/>
      <dgm:t>
        <a:bodyPr/>
        <a:lstStyle/>
        <a:p>
          <a:endParaRPr lang="en-US"/>
        </a:p>
      </dgm:t>
    </dgm:pt>
    <dgm:pt modelId="{90893448-DC17-4E01-8CAC-57ADB3A9496C}">
      <dgm:prSet phldrT="[Text]"/>
      <dgm:spPr/>
      <dgm:t>
        <a:bodyPr/>
        <a:lstStyle/>
        <a:p>
          <a:r>
            <a:rPr lang="en-US" dirty="0"/>
            <a:t>Unit of Measure</a:t>
          </a:r>
        </a:p>
      </dgm:t>
    </dgm:pt>
    <dgm:pt modelId="{3FC1EA57-D6BE-4C01-8B2B-90467DCEC9E9}" type="parTrans" cxnId="{FB3ED493-38E9-4E5F-BC0C-DE262F35D34E}">
      <dgm:prSet/>
      <dgm:spPr/>
      <dgm:t>
        <a:bodyPr/>
        <a:lstStyle/>
        <a:p>
          <a:endParaRPr lang="en-US"/>
        </a:p>
      </dgm:t>
    </dgm:pt>
    <dgm:pt modelId="{8BE76164-6D85-4CEA-9FF0-1D860C9A1167}" type="sibTrans" cxnId="{FB3ED493-38E9-4E5F-BC0C-DE262F35D34E}">
      <dgm:prSet/>
      <dgm:spPr/>
      <dgm:t>
        <a:bodyPr/>
        <a:lstStyle/>
        <a:p>
          <a:endParaRPr lang="en-US"/>
        </a:p>
      </dgm:t>
    </dgm:pt>
    <dgm:pt modelId="{790390BE-D625-4BE2-8C3B-5691EC48E979}">
      <dgm:prSet phldrT="[Text]"/>
      <dgm:spPr/>
      <dgm:t>
        <a:bodyPr/>
        <a:lstStyle/>
        <a:p>
          <a:r>
            <a:rPr lang="en-US" dirty="0"/>
            <a:t>Feet</a:t>
          </a:r>
        </a:p>
      </dgm:t>
    </dgm:pt>
    <dgm:pt modelId="{064CF7AD-7A3A-4E4C-A358-9680190634AE}" type="parTrans" cxnId="{CE1C2261-9954-4B23-B88E-A73CAB75789C}">
      <dgm:prSet/>
      <dgm:spPr/>
      <dgm:t>
        <a:bodyPr/>
        <a:lstStyle/>
        <a:p>
          <a:endParaRPr lang="en-US"/>
        </a:p>
      </dgm:t>
    </dgm:pt>
    <dgm:pt modelId="{CB819CDB-48D8-4174-A3FA-B49C4A02023B}" type="sibTrans" cxnId="{CE1C2261-9954-4B23-B88E-A73CAB75789C}">
      <dgm:prSet/>
      <dgm:spPr/>
      <dgm:t>
        <a:bodyPr/>
        <a:lstStyle/>
        <a:p>
          <a:endParaRPr lang="en-US"/>
        </a:p>
      </dgm:t>
    </dgm:pt>
    <dgm:pt modelId="{48DA62F4-41DB-4024-A04A-88EF60282224}">
      <dgm:prSet phldrT="[Text]"/>
      <dgm:spPr/>
      <dgm:t>
        <a:bodyPr/>
        <a:lstStyle/>
        <a:p>
          <a:r>
            <a:rPr lang="en-US" dirty="0"/>
            <a:t>12.3</a:t>
          </a:r>
        </a:p>
      </dgm:t>
    </dgm:pt>
    <dgm:pt modelId="{2E065835-5665-4119-BF26-BAC062A71A45}" type="parTrans" cxnId="{13C81D69-3F02-4FB3-B57B-9B62B55C7DEE}">
      <dgm:prSet/>
      <dgm:spPr/>
      <dgm:t>
        <a:bodyPr/>
        <a:lstStyle/>
        <a:p>
          <a:endParaRPr lang="en-US"/>
        </a:p>
      </dgm:t>
    </dgm:pt>
    <dgm:pt modelId="{EDE3FE24-E8DD-4A32-8AFD-A2B4C111D41A}" type="sibTrans" cxnId="{13C81D69-3F02-4FB3-B57B-9B62B55C7DEE}">
      <dgm:prSet/>
      <dgm:spPr/>
      <dgm:t>
        <a:bodyPr/>
        <a:lstStyle/>
        <a:p>
          <a:endParaRPr lang="en-US"/>
        </a:p>
      </dgm:t>
    </dgm:pt>
    <dgm:pt modelId="{97B86DEF-6B04-470F-8CE4-C63E110F680E}">
      <dgm:prSet phldrT="[Text]"/>
      <dgm:spPr/>
      <dgm:t>
        <a:bodyPr/>
        <a:lstStyle/>
        <a:p>
          <a:r>
            <a:rPr lang="en-US" dirty="0"/>
            <a:t>6</a:t>
          </a:r>
        </a:p>
      </dgm:t>
    </dgm:pt>
    <dgm:pt modelId="{BE2E8C9E-E6E1-4689-B18D-68F2BE080195}" type="parTrans" cxnId="{E6184FAD-231E-41B5-9E32-DCFBF8A01F21}">
      <dgm:prSet/>
      <dgm:spPr/>
      <dgm:t>
        <a:bodyPr/>
        <a:lstStyle/>
        <a:p>
          <a:endParaRPr lang="en-US"/>
        </a:p>
      </dgm:t>
    </dgm:pt>
    <dgm:pt modelId="{74A4552E-BB1F-4D7F-ACB7-6744B58F665B}" type="sibTrans" cxnId="{E6184FAD-231E-41B5-9E32-DCFBF8A01F21}">
      <dgm:prSet/>
      <dgm:spPr/>
      <dgm:t>
        <a:bodyPr/>
        <a:lstStyle/>
        <a:p>
          <a:endParaRPr lang="en-US"/>
        </a:p>
      </dgm:t>
    </dgm:pt>
    <dgm:pt modelId="{8ABF74D1-61B2-49F8-AF98-65B2001ACF6E}">
      <dgm:prSet phldrT="[Text]"/>
      <dgm:spPr/>
      <dgm:t>
        <a:bodyPr/>
        <a:lstStyle/>
        <a:p>
          <a:r>
            <a:rPr lang="en-US" dirty="0"/>
            <a:t>1124.7</a:t>
          </a:r>
        </a:p>
      </dgm:t>
    </dgm:pt>
    <dgm:pt modelId="{BEF52E9E-1F61-45C6-971D-263B75CE5615}" type="parTrans" cxnId="{533E54E0-4EA9-49C3-A4D6-CFD869F7D0F8}">
      <dgm:prSet/>
      <dgm:spPr/>
      <dgm:t>
        <a:bodyPr/>
        <a:lstStyle/>
        <a:p>
          <a:endParaRPr lang="en-US"/>
        </a:p>
      </dgm:t>
    </dgm:pt>
    <dgm:pt modelId="{6953A364-032C-4088-9498-DE06BA07FCE6}" type="sibTrans" cxnId="{533E54E0-4EA9-49C3-A4D6-CFD869F7D0F8}">
      <dgm:prSet/>
      <dgm:spPr/>
      <dgm:t>
        <a:bodyPr/>
        <a:lstStyle/>
        <a:p>
          <a:endParaRPr lang="en-US"/>
        </a:p>
      </dgm:t>
    </dgm:pt>
    <dgm:pt modelId="{5C1D114E-C424-44D3-BA2F-C4FC5525BC53}">
      <dgm:prSet phldrT="[Text]"/>
      <dgm:spPr/>
      <dgm:t>
        <a:bodyPr/>
        <a:lstStyle/>
        <a:p>
          <a:r>
            <a:rPr lang="en-US" dirty="0"/>
            <a:t>Meters</a:t>
          </a:r>
        </a:p>
      </dgm:t>
    </dgm:pt>
    <dgm:pt modelId="{8E6C6255-CE38-4DCB-8138-FDD966214C5E}" type="parTrans" cxnId="{C8734BDB-FCAD-4BDA-B252-7A8A7284529D}">
      <dgm:prSet/>
      <dgm:spPr/>
      <dgm:t>
        <a:bodyPr/>
        <a:lstStyle/>
        <a:p>
          <a:endParaRPr lang="en-US"/>
        </a:p>
      </dgm:t>
    </dgm:pt>
    <dgm:pt modelId="{32714458-5345-4893-8156-A8EE21E49F40}" type="sibTrans" cxnId="{C8734BDB-FCAD-4BDA-B252-7A8A7284529D}">
      <dgm:prSet/>
      <dgm:spPr/>
      <dgm:t>
        <a:bodyPr/>
        <a:lstStyle/>
        <a:p>
          <a:endParaRPr lang="en-US"/>
        </a:p>
      </dgm:t>
    </dgm:pt>
    <dgm:pt modelId="{68627940-C036-49D3-B47B-1D184FB08235}">
      <dgm:prSet phldrT="[Text]"/>
      <dgm:spPr/>
      <dgm:t>
        <a:bodyPr/>
        <a:lstStyle/>
        <a:p>
          <a:r>
            <a:rPr lang="en-US" dirty="0"/>
            <a:t>Mg%</a:t>
          </a:r>
        </a:p>
      </dgm:t>
    </dgm:pt>
    <dgm:pt modelId="{E129FB93-C580-460A-9DA4-670443ABFAFD}" type="parTrans" cxnId="{13560057-D140-4534-BE7B-76030B1F7187}">
      <dgm:prSet/>
      <dgm:spPr/>
      <dgm:t>
        <a:bodyPr/>
        <a:lstStyle/>
        <a:p>
          <a:endParaRPr lang="en-US"/>
        </a:p>
      </dgm:t>
    </dgm:pt>
    <dgm:pt modelId="{45BA1DC0-0EAD-4C56-BB74-2AA975E7B10F}" type="sibTrans" cxnId="{13560057-D140-4534-BE7B-76030B1F7187}">
      <dgm:prSet/>
      <dgm:spPr/>
      <dgm:t>
        <a:bodyPr/>
        <a:lstStyle/>
        <a:p>
          <a:endParaRPr lang="en-US"/>
        </a:p>
      </dgm:t>
    </dgm:pt>
    <dgm:pt modelId="{45045F95-2074-4731-8F71-EBE464CB7C40}">
      <dgm:prSet phldrT="[Text]"/>
      <dgm:spPr/>
      <dgm:t>
        <a:bodyPr/>
        <a:lstStyle/>
        <a:p>
          <a:r>
            <a:rPr lang="en-US" dirty="0"/>
            <a:t>g/kg</a:t>
          </a:r>
        </a:p>
      </dgm:t>
    </dgm:pt>
    <dgm:pt modelId="{035AFEB1-169C-4839-BB12-040063CBC1C8}" type="parTrans" cxnId="{4C41B456-8D43-470A-B3D1-7B8D21A69D54}">
      <dgm:prSet/>
      <dgm:spPr/>
      <dgm:t>
        <a:bodyPr/>
        <a:lstStyle/>
        <a:p>
          <a:endParaRPr lang="en-US"/>
        </a:p>
      </dgm:t>
    </dgm:pt>
    <dgm:pt modelId="{A7DA6E7B-6B76-4D57-A82F-18B6AC2CC406}" type="sibTrans" cxnId="{4C41B456-8D43-470A-B3D1-7B8D21A69D54}">
      <dgm:prSet/>
      <dgm:spPr/>
      <dgm:t>
        <a:bodyPr/>
        <a:lstStyle/>
        <a:p>
          <a:endParaRPr lang="en-US"/>
        </a:p>
      </dgm:t>
    </dgm:pt>
    <dgm:pt modelId="{72B22BDF-B520-4149-A735-3FD7011AE245}">
      <dgm:prSet phldrT="[Text]"/>
      <dgm:spPr/>
      <dgm:t>
        <a:bodyPr/>
        <a:lstStyle/>
        <a:p>
          <a:r>
            <a:rPr lang="en-US" dirty="0"/>
            <a:t>mL</a:t>
          </a:r>
        </a:p>
      </dgm:t>
    </dgm:pt>
    <dgm:pt modelId="{3C154163-D119-4105-B161-A9911F4B684F}" type="parTrans" cxnId="{F060DCE0-AF5E-4A02-ABE0-36110DD5AE9A}">
      <dgm:prSet/>
      <dgm:spPr/>
      <dgm:t>
        <a:bodyPr/>
        <a:lstStyle/>
        <a:p>
          <a:endParaRPr lang="en-US"/>
        </a:p>
      </dgm:t>
    </dgm:pt>
    <dgm:pt modelId="{4B2E556D-A307-44DF-B3D2-5B089D042E93}" type="sibTrans" cxnId="{F060DCE0-AF5E-4A02-ABE0-36110DD5AE9A}">
      <dgm:prSet/>
      <dgm:spPr/>
      <dgm:t>
        <a:bodyPr/>
        <a:lstStyle/>
        <a:p>
          <a:endParaRPr lang="en-US"/>
        </a:p>
      </dgm:t>
    </dgm:pt>
    <dgm:pt modelId="{C0F6DF27-EBB8-4DF7-85F1-A7A478836469}" type="pres">
      <dgm:prSet presAssocID="{E72C3862-3213-436A-8D53-2B7CF959153E}" presName="Name0" presStyleCnt="0">
        <dgm:presLayoutVars>
          <dgm:dir/>
          <dgm:animLvl val="lvl"/>
          <dgm:resizeHandles/>
        </dgm:presLayoutVars>
      </dgm:prSet>
      <dgm:spPr/>
    </dgm:pt>
    <dgm:pt modelId="{2AB64BF7-E314-4AB0-99D4-9381E942D9E3}" type="pres">
      <dgm:prSet presAssocID="{F6EE0E93-7740-46D4-93FB-59380A3AFCE7}" presName="linNode" presStyleCnt="0"/>
      <dgm:spPr/>
    </dgm:pt>
    <dgm:pt modelId="{7E146284-6BE5-4E04-BAB6-F157E3A94CD9}" type="pres">
      <dgm:prSet presAssocID="{F6EE0E93-7740-46D4-93FB-59380A3AFCE7}" presName="parentShp" presStyleLbl="node1" presStyleIdx="0" presStyleCnt="2">
        <dgm:presLayoutVars>
          <dgm:bulletEnabled val="1"/>
        </dgm:presLayoutVars>
      </dgm:prSet>
      <dgm:spPr/>
    </dgm:pt>
    <dgm:pt modelId="{D4F8C9CF-FFD0-4F52-912B-9524091319A4}" type="pres">
      <dgm:prSet presAssocID="{F6EE0E93-7740-46D4-93FB-59380A3AFCE7}" presName="childShp" presStyleLbl="bgAccFollowNode1" presStyleIdx="0" presStyleCnt="2">
        <dgm:presLayoutVars>
          <dgm:bulletEnabled val="1"/>
        </dgm:presLayoutVars>
      </dgm:prSet>
      <dgm:spPr/>
    </dgm:pt>
    <dgm:pt modelId="{BCC5F444-9BDA-4B72-A8C3-2F0E63510EC0}" type="pres">
      <dgm:prSet presAssocID="{D0F19F6E-DFE2-40AF-B6FC-D38D368E894B}" presName="spacing" presStyleCnt="0"/>
      <dgm:spPr/>
    </dgm:pt>
    <dgm:pt modelId="{77385C08-D798-48F5-862E-6A2C0CD06A55}" type="pres">
      <dgm:prSet presAssocID="{90893448-DC17-4E01-8CAC-57ADB3A9496C}" presName="linNode" presStyleCnt="0"/>
      <dgm:spPr/>
    </dgm:pt>
    <dgm:pt modelId="{540472D1-4CC2-4415-8D8F-3AF1A2449E42}" type="pres">
      <dgm:prSet presAssocID="{90893448-DC17-4E01-8CAC-57ADB3A9496C}" presName="parentShp" presStyleLbl="node1" presStyleIdx="1" presStyleCnt="2">
        <dgm:presLayoutVars>
          <dgm:bulletEnabled val="1"/>
        </dgm:presLayoutVars>
      </dgm:prSet>
      <dgm:spPr/>
    </dgm:pt>
    <dgm:pt modelId="{0B426524-4693-40EF-B030-02EED0E0C002}" type="pres">
      <dgm:prSet presAssocID="{90893448-DC17-4E01-8CAC-57ADB3A9496C}" presName="childShp" presStyleLbl="bgAccFollowNode1" presStyleIdx="1" presStyleCnt="2">
        <dgm:presLayoutVars>
          <dgm:bulletEnabled val="1"/>
        </dgm:presLayoutVars>
      </dgm:prSet>
      <dgm:spPr/>
    </dgm:pt>
  </dgm:ptLst>
  <dgm:cxnLst>
    <dgm:cxn modelId="{9A945E09-5F3C-4448-AB6B-5A689A1FEA37}" type="presOf" srcId="{8ABF74D1-61B2-49F8-AF98-65B2001ACF6E}" destId="{D4F8C9CF-FFD0-4F52-912B-9524091319A4}" srcOrd="0" destOrd="3" presId="urn:microsoft.com/office/officeart/2005/8/layout/vList6"/>
    <dgm:cxn modelId="{53D71814-1136-4696-B091-A877CBBC72FC}" type="presOf" srcId="{790390BE-D625-4BE2-8C3B-5691EC48E979}" destId="{0B426524-4693-40EF-B030-02EED0E0C002}" srcOrd="0" destOrd="0" presId="urn:microsoft.com/office/officeart/2005/8/layout/vList6"/>
    <dgm:cxn modelId="{BEA44A3B-2C24-425E-B9C2-58CBF2C3527E}" srcId="{E72C3862-3213-436A-8D53-2B7CF959153E}" destId="{F6EE0E93-7740-46D4-93FB-59380A3AFCE7}" srcOrd="0" destOrd="0" parTransId="{C39BE8A5-7DF4-4AF3-9831-FF5A37CA6653}" sibTransId="{D0F19F6E-DFE2-40AF-B6FC-D38D368E894B}"/>
    <dgm:cxn modelId="{C0A6E83C-357C-4D72-9B8D-4EA6122D6EC0}" type="presOf" srcId="{B723CA28-6BBB-4768-BF8A-511AF5B4C814}" destId="{D4F8C9CF-FFD0-4F52-912B-9524091319A4}" srcOrd="0" destOrd="0" presId="urn:microsoft.com/office/officeart/2005/8/layout/vList6"/>
    <dgm:cxn modelId="{CE1C2261-9954-4B23-B88E-A73CAB75789C}" srcId="{90893448-DC17-4E01-8CAC-57ADB3A9496C}" destId="{790390BE-D625-4BE2-8C3B-5691EC48E979}" srcOrd="0" destOrd="0" parTransId="{064CF7AD-7A3A-4E4C-A358-9680190634AE}" sibTransId="{CB819CDB-48D8-4174-A3FA-B49C4A02023B}"/>
    <dgm:cxn modelId="{13C81D69-3F02-4FB3-B57B-9B62B55C7DEE}" srcId="{F6EE0E93-7740-46D4-93FB-59380A3AFCE7}" destId="{48DA62F4-41DB-4024-A04A-88EF60282224}" srcOrd="1" destOrd="0" parTransId="{2E065835-5665-4119-BF26-BAC062A71A45}" sibTransId="{EDE3FE24-E8DD-4A32-8AFD-A2B4C111D41A}"/>
    <dgm:cxn modelId="{E35C4E4B-857C-4E2E-945A-CA7BB6BFF10A}" type="presOf" srcId="{97B86DEF-6B04-470F-8CE4-C63E110F680E}" destId="{D4F8C9CF-FFD0-4F52-912B-9524091319A4}" srcOrd="0" destOrd="2" presId="urn:microsoft.com/office/officeart/2005/8/layout/vList6"/>
    <dgm:cxn modelId="{B755386F-2DA1-4971-BB7E-FB7A0B28884F}" type="presOf" srcId="{66EE5080-810F-48F1-94CB-B8F16912DF0A}" destId="{D4F8C9CF-FFD0-4F52-912B-9524091319A4}" srcOrd="0" destOrd="4" presId="urn:microsoft.com/office/officeart/2005/8/layout/vList6"/>
    <dgm:cxn modelId="{51C64972-94AC-42DB-BE01-FDB8F1ABCEFA}" type="presOf" srcId="{48DA62F4-41DB-4024-A04A-88EF60282224}" destId="{D4F8C9CF-FFD0-4F52-912B-9524091319A4}" srcOrd="0" destOrd="1" presId="urn:microsoft.com/office/officeart/2005/8/layout/vList6"/>
    <dgm:cxn modelId="{4C41B456-8D43-470A-B3D1-7B8D21A69D54}" srcId="{90893448-DC17-4E01-8CAC-57ADB3A9496C}" destId="{45045F95-2074-4731-8F71-EBE464CB7C40}" srcOrd="3" destOrd="0" parTransId="{035AFEB1-169C-4839-BB12-040063CBC1C8}" sibTransId="{A7DA6E7B-6B76-4D57-A82F-18B6AC2CC406}"/>
    <dgm:cxn modelId="{13560057-D140-4534-BE7B-76030B1F7187}" srcId="{90893448-DC17-4E01-8CAC-57ADB3A9496C}" destId="{68627940-C036-49D3-B47B-1D184FB08235}" srcOrd="2" destOrd="0" parTransId="{E129FB93-C580-460A-9DA4-670443ABFAFD}" sibTransId="{45BA1DC0-0EAD-4C56-BB74-2AA975E7B10F}"/>
    <dgm:cxn modelId="{28A53B7C-D1BC-4DF3-A45B-83FA63E7D104}" type="presOf" srcId="{90893448-DC17-4E01-8CAC-57ADB3A9496C}" destId="{540472D1-4CC2-4415-8D8F-3AF1A2449E42}" srcOrd="0" destOrd="0" presId="urn:microsoft.com/office/officeart/2005/8/layout/vList6"/>
    <dgm:cxn modelId="{5FA6458B-0947-4299-837A-7C483C140750}" type="presOf" srcId="{72B22BDF-B520-4149-A735-3FD7011AE245}" destId="{0B426524-4693-40EF-B030-02EED0E0C002}" srcOrd="0" destOrd="4" presId="urn:microsoft.com/office/officeart/2005/8/layout/vList6"/>
    <dgm:cxn modelId="{1F9EC08C-8E61-4426-88C4-FAB39050E389}" type="presOf" srcId="{5C1D114E-C424-44D3-BA2F-C4FC5525BC53}" destId="{0B426524-4693-40EF-B030-02EED0E0C002}" srcOrd="0" destOrd="1" presId="urn:microsoft.com/office/officeart/2005/8/layout/vList6"/>
    <dgm:cxn modelId="{EEA14C91-FF5D-41F6-B052-536CFC3C840C}" type="presOf" srcId="{F6EE0E93-7740-46D4-93FB-59380A3AFCE7}" destId="{7E146284-6BE5-4E04-BAB6-F157E3A94CD9}" srcOrd="0" destOrd="0" presId="urn:microsoft.com/office/officeart/2005/8/layout/vList6"/>
    <dgm:cxn modelId="{FB3ED493-38E9-4E5F-BC0C-DE262F35D34E}" srcId="{E72C3862-3213-436A-8D53-2B7CF959153E}" destId="{90893448-DC17-4E01-8CAC-57ADB3A9496C}" srcOrd="1" destOrd="0" parTransId="{3FC1EA57-D6BE-4C01-8B2B-90467DCEC9E9}" sibTransId="{8BE76164-6D85-4CEA-9FF0-1D860C9A1167}"/>
    <dgm:cxn modelId="{E6184FAD-231E-41B5-9E32-DCFBF8A01F21}" srcId="{F6EE0E93-7740-46D4-93FB-59380A3AFCE7}" destId="{97B86DEF-6B04-470F-8CE4-C63E110F680E}" srcOrd="2" destOrd="0" parTransId="{BE2E8C9E-E6E1-4689-B18D-68F2BE080195}" sibTransId="{74A4552E-BB1F-4D7F-ACB7-6744B58F665B}"/>
    <dgm:cxn modelId="{3D9732B5-960A-425E-8684-AAE1D55B589D}" srcId="{F6EE0E93-7740-46D4-93FB-59380A3AFCE7}" destId="{B723CA28-6BBB-4768-BF8A-511AF5B4C814}" srcOrd="0" destOrd="0" parTransId="{BE55E3E7-069F-47FA-88BE-CAA3F2224D20}" sibTransId="{03FA56F4-E1AD-4F12-969C-6D5571D59E7E}"/>
    <dgm:cxn modelId="{93B2F0C3-F963-4820-83D1-0BFACE22438E}" srcId="{F6EE0E93-7740-46D4-93FB-59380A3AFCE7}" destId="{66EE5080-810F-48F1-94CB-B8F16912DF0A}" srcOrd="4" destOrd="0" parTransId="{F0BC6C9A-B096-420E-925E-3FD31F74D6C4}" sibTransId="{8E4E270C-4B8B-4C9F-8A77-2D0C953C8597}"/>
    <dgm:cxn modelId="{F10936CB-5377-4257-AF4C-01417C44DF24}" type="presOf" srcId="{E72C3862-3213-436A-8D53-2B7CF959153E}" destId="{C0F6DF27-EBB8-4DF7-85F1-A7A478836469}" srcOrd="0" destOrd="0" presId="urn:microsoft.com/office/officeart/2005/8/layout/vList6"/>
    <dgm:cxn modelId="{C8734BDB-FCAD-4BDA-B252-7A8A7284529D}" srcId="{90893448-DC17-4E01-8CAC-57ADB3A9496C}" destId="{5C1D114E-C424-44D3-BA2F-C4FC5525BC53}" srcOrd="1" destOrd="0" parTransId="{8E6C6255-CE38-4DCB-8138-FDD966214C5E}" sibTransId="{32714458-5345-4893-8156-A8EE21E49F40}"/>
    <dgm:cxn modelId="{533E54E0-4EA9-49C3-A4D6-CFD869F7D0F8}" srcId="{F6EE0E93-7740-46D4-93FB-59380A3AFCE7}" destId="{8ABF74D1-61B2-49F8-AF98-65B2001ACF6E}" srcOrd="3" destOrd="0" parTransId="{BEF52E9E-1F61-45C6-971D-263B75CE5615}" sibTransId="{6953A364-032C-4088-9498-DE06BA07FCE6}"/>
    <dgm:cxn modelId="{F060DCE0-AF5E-4A02-ABE0-36110DD5AE9A}" srcId="{90893448-DC17-4E01-8CAC-57ADB3A9496C}" destId="{72B22BDF-B520-4149-A735-3FD7011AE245}" srcOrd="4" destOrd="0" parTransId="{3C154163-D119-4105-B161-A9911F4B684F}" sibTransId="{4B2E556D-A307-44DF-B3D2-5B089D042E93}"/>
    <dgm:cxn modelId="{A94DD7E7-587C-445C-8B30-18DF3A09E313}" type="presOf" srcId="{68627940-C036-49D3-B47B-1D184FB08235}" destId="{0B426524-4693-40EF-B030-02EED0E0C002}" srcOrd="0" destOrd="2" presId="urn:microsoft.com/office/officeart/2005/8/layout/vList6"/>
    <dgm:cxn modelId="{A001C6F0-6DD6-4430-B1B7-880ECA2684C8}" type="presOf" srcId="{45045F95-2074-4731-8F71-EBE464CB7C40}" destId="{0B426524-4693-40EF-B030-02EED0E0C002}" srcOrd="0" destOrd="3" presId="urn:microsoft.com/office/officeart/2005/8/layout/vList6"/>
    <dgm:cxn modelId="{F673639F-1520-41B9-AE81-EDED7564F270}" type="presParOf" srcId="{C0F6DF27-EBB8-4DF7-85F1-A7A478836469}" destId="{2AB64BF7-E314-4AB0-99D4-9381E942D9E3}" srcOrd="0" destOrd="0" presId="urn:microsoft.com/office/officeart/2005/8/layout/vList6"/>
    <dgm:cxn modelId="{8ED7BC96-23E8-44F1-95EE-131D3BF0EA8E}" type="presParOf" srcId="{2AB64BF7-E314-4AB0-99D4-9381E942D9E3}" destId="{7E146284-6BE5-4E04-BAB6-F157E3A94CD9}" srcOrd="0" destOrd="0" presId="urn:microsoft.com/office/officeart/2005/8/layout/vList6"/>
    <dgm:cxn modelId="{56B80A26-543A-47D4-ABB8-CBACBE1D7FB1}" type="presParOf" srcId="{2AB64BF7-E314-4AB0-99D4-9381E942D9E3}" destId="{D4F8C9CF-FFD0-4F52-912B-9524091319A4}" srcOrd="1" destOrd="0" presId="urn:microsoft.com/office/officeart/2005/8/layout/vList6"/>
    <dgm:cxn modelId="{C53CCBDA-B3E5-4347-94B1-17E84C13AC9A}" type="presParOf" srcId="{C0F6DF27-EBB8-4DF7-85F1-A7A478836469}" destId="{BCC5F444-9BDA-4B72-A8C3-2F0E63510EC0}" srcOrd="1" destOrd="0" presId="urn:microsoft.com/office/officeart/2005/8/layout/vList6"/>
    <dgm:cxn modelId="{8FB1EF8C-A914-40B4-9E83-18A4CFB08BA9}" type="presParOf" srcId="{C0F6DF27-EBB8-4DF7-85F1-A7A478836469}" destId="{77385C08-D798-48F5-862E-6A2C0CD06A55}" srcOrd="2" destOrd="0" presId="urn:microsoft.com/office/officeart/2005/8/layout/vList6"/>
    <dgm:cxn modelId="{14511418-A570-4744-8843-B6DBE808E7F1}" type="presParOf" srcId="{77385C08-D798-48F5-862E-6A2C0CD06A55}" destId="{540472D1-4CC2-4415-8D8F-3AF1A2449E42}" srcOrd="0" destOrd="0" presId="urn:microsoft.com/office/officeart/2005/8/layout/vList6"/>
    <dgm:cxn modelId="{41186456-C573-47AD-954B-ACB0FD26BD8E}" type="presParOf" srcId="{77385C08-D798-48F5-862E-6A2C0CD06A55}" destId="{0B426524-4693-40EF-B030-02EED0E0C00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8FB6ABE-0537-4F08-A845-31ECB38D5D98}" type="doc">
      <dgm:prSet loTypeId="urn:microsoft.com/office/officeart/2005/8/layout/list1" loCatId="list" qsTypeId="urn:microsoft.com/office/officeart/2005/8/quickstyle/simple3" qsCatId="simple" csTypeId="urn:microsoft.com/office/officeart/2005/8/colors/colorful5" csCatId="colorful" phldr="1"/>
      <dgm:spPr/>
      <dgm:t>
        <a:bodyPr/>
        <a:lstStyle/>
        <a:p>
          <a:endParaRPr lang="en-US"/>
        </a:p>
      </dgm:t>
    </dgm:pt>
    <dgm:pt modelId="{10B8ADCB-9626-4569-8B43-47519F139488}">
      <dgm:prSet phldrT="[Text]" custT="1"/>
      <dgm:spPr/>
      <dgm:t>
        <a:bodyPr/>
        <a:lstStyle/>
        <a:p>
          <a:r>
            <a:rPr lang="en-US" sz="2000" b="0" dirty="0">
              <a:latin typeface="+mn-lt"/>
            </a:rPr>
            <a:t>A </a:t>
          </a:r>
          <a:r>
            <a:rPr lang="en-US" sz="2000" b="1" dirty="0">
              <a:latin typeface="+mn-lt"/>
            </a:rPr>
            <a:t>True value </a:t>
          </a:r>
          <a:r>
            <a:rPr lang="en-US" sz="2000" dirty="0">
              <a:latin typeface="+mn-lt"/>
            </a:rPr>
            <a:t>is obtained only by a perfect measurement.</a:t>
          </a:r>
        </a:p>
      </dgm:t>
    </dgm:pt>
    <dgm:pt modelId="{1061F33A-305A-4ED6-A23F-7C24E72179D3}" type="parTrans" cxnId="{56056690-D7FF-46DC-B83D-C7CE7AE7A09E}">
      <dgm:prSet/>
      <dgm:spPr/>
      <dgm:t>
        <a:bodyPr/>
        <a:lstStyle/>
        <a:p>
          <a:endParaRPr lang="en-US"/>
        </a:p>
      </dgm:t>
    </dgm:pt>
    <dgm:pt modelId="{C2C2D615-17E7-4BD0-BDB1-256E2C0AF614}" type="sibTrans" cxnId="{56056690-D7FF-46DC-B83D-C7CE7AE7A09E}">
      <dgm:prSet/>
      <dgm:spPr/>
      <dgm:t>
        <a:bodyPr/>
        <a:lstStyle/>
        <a:p>
          <a:endParaRPr lang="en-US"/>
        </a:p>
      </dgm:t>
    </dgm:pt>
    <dgm:pt modelId="{A681DCA8-FB92-48B3-B5F5-8D116B2CD663}">
      <dgm:prSet phldrT="[Text]" custT="1"/>
      <dgm:spPr/>
      <dgm:t>
        <a:bodyPr/>
        <a:lstStyle/>
        <a:p>
          <a:r>
            <a:rPr lang="en-US" sz="2000" dirty="0">
              <a:latin typeface="+mn-lt"/>
            </a:rPr>
            <a:t>No </a:t>
          </a:r>
          <a:r>
            <a:rPr lang="en-US" sz="2000" u="sng" dirty="0">
              <a:latin typeface="+mn-lt"/>
            </a:rPr>
            <a:t>measurement system </a:t>
          </a:r>
          <a:r>
            <a:rPr lang="en-US" sz="2000" dirty="0">
              <a:latin typeface="+mn-lt"/>
            </a:rPr>
            <a:t>is perfect!</a:t>
          </a:r>
        </a:p>
      </dgm:t>
    </dgm:pt>
    <dgm:pt modelId="{218CC9F5-95BB-46A4-ACD3-89660DE33069}" type="parTrans" cxnId="{DC002216-5D20-4518-B348-0899D91E7E0B}">
      <dgm:prSet/>
      <dgm:spPr/>
      <dgm:t>
        <a:bodyPr/>
        <a:lstStyle/>
        <a:p>
          <a:endParaRPr lang="en-US"/>
        </a:p>
      </dgm:t>
    </dgm:pt>
    <dgm:pt modelId="{37F97BCE-91EB-4663-8CCE-333E522C86DF}" type="sibTrans" cxnId="{DC002216-5D20-4518-B348-0899D91E7E0B}">
      <dgm:prSet/>
      <dgm:spPr/>
      <dgm:t>
        <a:bodyPr/>
        <a:lstStyle/>
        <a:p>
          <a:endParaRPr lang="en-US"/>
        </a:p>
      </dgm:t>
    </dgm:pt>
    <dgm:pt modelId="{C999004A-D3F8-4348-A91F-FF628C4C59E7}">
      <dgm:prSet phldrT="[Text]" custT="1"/>
      <dgm:spPr/>
      <dgm:t>
        <a:bodyPr/>
        <a:lstStyle/>
        <a:p>
          <a:r>
            <a:rPr lang="en-US" sz="2000" dirty="0">
              <a:latin typeface="+mn-lt"/>
            </a:rPr>
            <a:t>Therefore, we can never obtain a </a:t>
          </a:r>
          <a:r>
            <a:rPr lang="en-US" sz="2000" b="1" dirty="0">
              <a:latin typeface="+mn-lt"/>
            </a:rPr>
            <a:t>true value.</a:t>
          </a:r>
          <a:endParaRPr lang="en-US" sz="2000" dirty="0">
            <a:latin typeface="+mn-lt"/>
          </a:endParaRPr>
        </a:p>
      </dgm:t>
    </dgm:pt>
    <dgm:pt modelId="{F2F3D017-DA12-4463-A354-E7148D65399D}" type="parTrans" cxnId="{CBECC917-BE22-4469-B5E2-47FD2E1458CC}">
      <dgm:prSet/>
      <dgm:spPr/>
      <dgm:t>
        <a:bodyPr/>
        <a:lstStyle/>
        <a:p>
          <a:endParaRPr lang="en-US"/>
        </a:p>
      </dgm:t>
    </dgm:pt>
    <dgm:pt modelId="{AFFF8D72-B458-434E-A5B0-405289618CE6}" type="sibTrans" cxnId="{CBECC917-BE22-4469-B5E2-47FD2E1458CC}">
      <dgm:prSet/>
      <dgm:spPr/>
      <dgm:t>
        <a:bodyPr/>
        <a:lstStyle/>
        <a:p>
          <a:endParaRPr lang="en-US"/>
        </a:p>
      </dgm:t>
    </dgm:pt>
    <dgm:pt modelId="{BD386A8A-E9E8-455D-A413-074F7E171047}">
      <dgm:prSet phldrT="[Text]" custT="1"/>
      <dgm:spPr/>
      <dgm:t>
        <a:bodyPr/>
        <a:lstStyle/>
        <a:p>
          <a:r>
            <a:rPr lang="en-US" sz="2000" dirty="0">
              <a:latin typeface="+mn-lt"/>
            </a:rPr>
            <a:t>So. some </a:t>
          </a:r>
          <a:r>
            <a:rPr lang="en-US" sz="2000" b="1" dirty="0">
              <a:latin typeface="+mn-lt"/>
            </a:rPr>
            <a:t>statistical </a:t>
          </a:r>
          <a:r>
            <a:rPr lang="en-US" sz="2000" b="1" dirty="0" err="1">
              <a:latin typeface="+mn-lt"/>
            </a:rPr>
            <a:t>predicatability</a:t>
          </a:r>
          <a:r>
            <a:rPr lang="en-US" sz="2000" dirty="0">
              <a:latin typeface="+mn-lt"/>
            </a:rPr>
            <a:t> must be provided in a measurement.</a:t>
          </a:r>
        </a:p>
      </dgm:t>
    </dgm:pt>
    <dgm:pt modelId="{910FD032-D1FF-42B8-8A6E-79301BBEF39B}" type="parTrans" cxnId="{88A2A05A-E439-42C4-98B6-FFE92D3850C2}">
      <dgm:prSet/>
      <dgm:spPr/>
      <dgm:t>
        <a:bodyPr/>
        <a:lstStyle/>
        <a:p>
          <a:endParaRPr lang="en-US"/>
        </a:p>
      </dgm:t>
    </dgm:pt>
    <dgm:pt modelId="{028DE20D-D0E8-4BE6-A4A5-2C4B1CB63921}" type="sibTrans" cxnId="{88A2A05A-E439-42C4-98B6-FFE92D3850C2}">
      <dgm:prSet/>
      <dgm:spPr/>
      <dgm:t>
        <a:bodyPr/>
        <a:lstStyle/>
        <a:p>
          <a:endParaRPr lang="en-US"/>
        </a:p>
      </dgm:t>
    </dgm:pt>
    <dgm:pt modelId="{ED7235F5-DC36-45E6-8271-243204651557}" type="pres">
      <dgm:prSet presAssocID="{88FB6ABE-0537-4F08-A845-31ECB38D5D98}" presName="linear" presStyleCnt="0">
        <dgm:presLayoutVars>
          <dgm:dir/>
          <dgm:animLvl val="lvl"/>
          <dgm:resizeHandles val="exact"/>
        </dgm:presLayoutVars>
      </dgm:prSet>
      <dgm:spPr/>
    </dgm:pt>
    <dgm:pt modelId="{CC608BC4-696C-4988-BEED-DD0696261846}" type="pres">
      <dgm:prSet presAssocID="{10B8ADCB-9626-4569-8B43-47519F139488}" presName="parentLin" presStyleCnt="0"/>
      <dgm:spPr/>
    </dgm:pt>
    <dgm:pt modelId="{C40C34DF-9FD3-47AD-B807-B3E3DFF885C3}" type="pres">
      <dgm:prSet presAssocID="{10B8ADCB-9626-4569-8B43-47519F139488}" presName="parentLeftMargin" presStyleLbl="node1" presStyleIdx="0" presStyleCnt="4"/>
      <dgm:spPr/>
    </dgm:pt>
    <dgm:pt modelId="{B13EE925-5FA4-4D23-BC86-3D33A1454C9F}" type="pres">
      <dgm:prSet presAssocID="{10B8ADCB-9626-4569-8B43-47519F139488}" presName="parentText" presStyleLbl="node1" presStyleIdx="0" presStyleCnt="4" custScaleX="142857">
        <dgm:presLayoutVars>
          <dgm:chMax val="0"/>
          <dgm:bulletEnabled val="1"/>
        </dgm:presLayoutVars>
      </dgm:prSet>
      <dgm:spPr/>
    </dgm:pt>
    <dgm:pt modelId="{14EFD54B-E497-4435-A5F4-D87DB2CE9FCC}" type="pres">
      <dgm:prSet presAssocID="{10B8ADCB-9626-4569-8B43-47519F139488}" presName="negativeSpace" presStyleCnt="0"/>
      <dgm:spPr/>
    </dgm:pt>
    <dgm:pt modelId="{51FEF1BB-0BD6-4DE8-A6DA-42AC4A1C5475}" type="pres">
      <dgm:prSet presAssocID="{10B8ADCB-9626-4569-8B43-47519F139488}" presName="childText" presStyleLbl="conFgAcc1" presStyleIdx="0" presStyleCnt="4">
        <dgm:presLayoutVars>
          <dgm:bulletEnabled val="1"/>
        </dgm:presLayoutVars>
      </dgm:prSet>
      <dgm:spPr/>
    </dgm:pt>
    <dgm:pt modelId="{7C0ABB9E-9327-4440-B218-3972DCD20AF3}" type="pres">
      <dgm:prSet presAssocID="{C2C2D615-17E7-4BD0-BDB1-256E2C0AF614}" presName="spaceBetweenRectangles" presStyleCnt="0"/>
      <dgm:spPr/>
    </dgm:pt>
    <dgm:pt modelId="{8824B407-6404-4C6D-B754-EE2443309065}" type="pres">
      <dgm:prSet presAssocID="{A681DCA8-FB92-48B3-B5F5-8D116B2CD663}" presName="parentLin" presStyleCnt="0"/>
      <dgm:spPr/>
    </dgm:pt>
    <dgm:pt modelId="{F84578E4-9016-43BD-8BB9-3F603783EADA}" type="pres">
      <dgm:prSet presAssocID="{A681DCA8-FB92-48B3-B5F5-8D116B2CD663}" presName="parentLeftMargin" presStyleLbl="node1" presStyleIdx="0" presStyleCnt="4"/>
      <dgm:spPr/>
    </dgm:pt>
    <dgm:pt modelId="{EE7204E6-D6B8-4605-AAFC-B045FBA3FB41}" type="pres">
      <dgm:prSet presAssocID="{A681DCA8-FB92-48B3-B5F5-8D116B2CD663}" presName="parentText" presStyleLbl="node1" presStyleIdx="1" presStyleCnt="4" custScaleX="142857">
        <dgm:presLayoutVars>
          <dgm:chMax val="0"/>
          <dgm:bulletEnabled val="1"/>
        </dgm:presLayoutVars>
      </dgm:prSet>
      <dgm:spPr/>
    </dgm:pt>
    <dgm:pt modelId="{781A3C60-C1E8-4C18-91E5-9CE53C3457A7}" type="pres">
      <dgm:prSet presAssocID="{A681DCA8-FB92-48B3-B5F5-8D116B2CD663}" presName="negativeSpace" presStyleCnt="0"/>
      <dgm:spPr/>
    </dgm:pt>
    <dgm:pt modelId="{6280F8B5-B3D7-457F-BF78-D411F10538D8}" type="pres">
      <dgm:prSet presAssocID="{A681DCA8-FB92-48B3-B5F5-8D116B2CD663}" presName="childText" presStyleLbl="conFgAcc1" presStyleIdx="1" presStyleCnt="4">
        <dgm:presLayoutVars>
          <dgm:bulletEnabled val="1"/>
        </dgm:presLayoutVars>
      </dgm:prSet>
      <dgm:spPr/>
    </dgm:pt>
    <dgm:pt modelId="{A84885DD-73A7-4812-855C-46126DA8C655}" type="pres">
      <dgm:prSet presAssocID="{37F97BCE-91EB-4663-8CCE-333E522C86DF}" presName="spaceBetweenRectangles" presStyleCnt="0"/>
      <dgm:spPr/>
    </dgm:pt>
    <dgm:pt modelId="{9CBB90A6-FC40-416E-9163-91CCF8F662E2}" type="pres">
      <dgm:prSet presAssocID="{C999004A-D3F8-4348-A91F-FF628C4C59E7}" presName="parentLin" presStyleCnt="0"/>
      <dgm:spPr/>
    </dgm:pt>
    <dgm:pt modelId="{F8FD12F8-690A-49FE-9FA8-C501FFA7B74C}" type="pres">
      <dgm:prSet presAssocID="{C999004A-D3F8-4348-A91F-FF628C4C59E7}" presName="parentLeftMargin" presStyleLbl="node1" presStyleIdx="1" presStyleCnt="4"/>
      <dgm:spPr/>
    </dgm:pt>
    <dgm:pt modelId="{3353EBBC-BF40-43EC-867F-D23289BC9163}" type="pres">
      <dgm:prSet presAssocID="{C999004A-D3F8-4348-A91F-FF628C4C59E7}" presName="parentText" presStyleLbl="node1" presStyleIdx="2" presStyleCnt="4" custScaleX="142857">
        <dgm:presLayoutVars>
          <dgm:chMax val="0"/>
          <dgm:bulletEnabled val="1"/>
        </dgm:presLayoutVars>
      </dgm:prSet>
      <dgm:spPr/>
    </dgm:pt>
    <dgm:pt modelId="{EFEC5F0E-7AC2-40C5-BD7F-16CAD1353E96}" type="pres">
      <dgm:prSet presAssocID="{C999004A-D3F8-4348-A91F-FF628C4C59E7}" presName="negativeSpace" presStyleCnt="0"/>
      <dgm:spPr/>
    </dgm:pt>
    <dgm:pt modelId="{B543957A-32D2-4A66-934B-26C5EB7DA476}" type="pres">
      <dgm:prSet presAssocID="{C999004A-D3F8-4348-A91F-FF628C4C59E7}" presName="childText" presStyleLbl="conFgAcc1" presStyleIdx="2" presStyleCnt="4">
        <dgm:presLayoutVars>
          <dgm:bulletEnabled val="1"/>
        </dgm:presLayoutVars>
      </dgm:prSet>
      <dgm:spPr/>
    </dgm:pt>
    <dgm:pt modelId="{9A60D604-2F18-4A9F-A61E-BA05C3BBFC80}" type="pres">
      <dgm:prSet presAssocID="{AFFF8D72-B458-434E-A5B0-405289618CE6}" presName="spaceBetweenRectangles" presStyleCnt="0"/>
      <dgm:spPr/>
    </dgm:pt>
    <dgm:pt modelId="{226B2C83-E401-4BED-945C-EC363180C8A1}" type="pres">
      <dgm:prSet presAssocID="{BD386A8A-E9E8-455D-A413-074F7E171047}" presName="parentLin" presStyleCnt="0"/>
      <dgm:spPr/>
    </dgm:pt>
    <dgm:pt modelId="{3030FC37-E068-46EA-BA73-880A73033080}" type="pres">
      <dgm:prSet presAssocID="{BD386A8A-E9E8-455D-A413-074F7E171047}" presName="parentLeftMargin" presStyleLbl="node1" presStyleIdx="2" presStyleCnt="4"/>
      <dgm:spPr/>
    </dgm:pt>
    <dgm:pt modelId="{A60577E7-572E-4E37-98AD-7D385B35C48D}" type="pres">
      <dgm:prSet presAssocID="{BD386A8A-E9E8-455D-A413-074F7E171047}" presName="parentText" presStyleLbl="node1" presStyleIdx="3" presStyleCnt="4" custScaleX="142857">
        <dgm:presLayoutVars>
          <dgm:chMax val="0"/>
          <dgm:bulletEnabled val="1"/>
        </dgm:presLayoutVars>
      </dgm:prSet>
      <dgm:spPr/>
    </dgm:pt>
    <dgm:pt modelId="{C652033D-2F6B-47D9-8BB9-B960A44293DB}" type="pres">
      <dgm:prSet presAssocID="{BD386A8A-E9E8-455D-A413-074F7E171047}" presName="negativeSpace" presStyleCnt="0"/>
      <dgm:spPr/>
    </dgm:pt>
    <dgm:pt modelId="{B7E40100-9B08-4039-8EAC-3184DEC438A6}" type="pres">
      <dgm:prSet presAssocID="{BD386A8A-E9E8-455D-A413-074F7E171047}" presName="childText" presStyleLbl="conFgAcc1" presStyleIdx="3" presStyleCnt="4">
        <dgm:presLayoutVars>
          <dgm:bulletEnabled val="1"/>
        </dgm:presLayoutVars>
      </dgm:prSet>
      <dgm:spPr/>
    </dgm:pt>
  </dgm:ptLst>
  <dgm:cxnLst>
    <dgm:cxn modelId="{D64E770B-B9FD-4C8B-966B-2618BA893133}" type="presOf" srcId="{88FB6ABE-0537-4F08-A845-31ECB38D5D98}" destId="{ED7235F5-DC36-45E6-8271-243204651557}" srcOrd="0" destOrd="0" presId="urn:microsoft.com/office/officeart/2005/8/layout/list1"/>
    <dgm:cxn modelId="{DC002216-5D20-4518-B348-0899D91E7E0B}" srcId="{88FB6ABE-0537-4F08-A845-31ECB38D5D98}" destId="{A681DCA8-FB92-48B3-B5F5-8D116B2CD663}" srcOrd="1" destOrd="0" parTransId="{218CC9F5-95BB-46A4-ACD3-89660DE33069}" sibTransId="{37F97BCE-91EB-4663-8CCE-333E522C86DF}"/>
    <dgm:cxn modelId="{CBECC917-BE22-4469-B5E2-47FD2E1458CC}" srcId="{88FB6ABE-0537-4F08-A845-31ECB38D5D98}" destId="{C999004A-D3F8-4348-A91F-FF628C4C59E7}" srcOrd="2" destOrd="0" parTransId="{F2F3D017-DA12-4463-A354-E7148D65399D}" sibTransId="{AFFF8D72-B458-434E-A5B0-405289618CE6}"/>
    <dgm:cxn modelId="{4179536C-6584-4FC2-8A31-E212CA26F3D6}" type="presOf" srcId="{BD386A8A-E9E8-455D-A413-074F7E171047}" destId="{A60577E7-572E-4E37-98AD-7D385B35C48D}" srcOrd="1" destOrd="0" presId="urn:microsoft.com/office/officeart/2005/8/layout/list1"/>
    <dgm:cxn modelId="{230FC96F-B62F-4304-B464-755926873D12}" type="presOf" srcId="{10B8ADCB-9626-4569-8B43-47519F139488}" destId="{B13EE925-5FA4-4D23-BC86-3D33A1454C9F}" srcOrd="1" destOrd="0" presId="urn:microsoft.com/office/officeart/2005/8/layout/list1"/>
    <dgm:cxn modelId="{88A2A05A-E439-42C4-98B6-FFE92D3850C2}" srcId="{88FB6ABE-0537-4F08-A845-31ECB38D5D98}" destId="{BD386A8A-E9E8-455D-A413-074F7E171047}" srcOrd="3" destOrd="0" parTransId="{910FD032-D1FF-42B8-8A6E-79301BBEF39B}" sibTransId="{028DE20D-D0E8-4BE6-A4A5-2C4B1CB63921}"/>
    <dgm:cxn modelId="{97C4CC80-52A3-4B38-B8D7-1475A1AB5A4C}" type="presOf" srcId="{A681DCA8-FB92-48B3-B5F5-8D116B2CD663}" destId="{F84578E4-9016-43BD-8BB9-3F603783EADA}" srcOrd="0" destOrd="0" presId="urn:microsoft.com/office/officeart/2005/8/layout/list1"/>
    <dgm:cxn modelId="{56056690-D7FF-46DC-B83D-C7CE7AE7A09E}" srcId="{88FB6ABE-0537-4F08-A845-31ECB38D5D98}" destId="{10B8ADCB-9626-4569-8B43-47519F139488}" srcOrd="0" destOrd="0" parTransId="{1061F33A-305A-4ED6-A23F-7C24E72179D3}" sibTransId="{C2C2D615-17E7-4BD0-BDB1-256E2C0AF614}"/>
    <dgm:cxn modelId="{3D556DA4-F6A5-43EE-8FCA-9AAA56D2371D}" type="presOf" srcId="{C999004A-D3F8-4348-A91F-FF628C4C59E7}" destId="{F8FD12F8-690A-49FE-9FA8-C501FFA7B74C}" srcOrd="0" destOrd="0" presId="urn:microsoft.com/office/officeart/2005/8/layout/list1"/>
    <dgm:cxn modelId="{FEB13FEA-C19D-45D4-8CAF-642DDD0EEF11}" type="presOf" srcId="{A681DCA8-FB92-48B3-B5F5-8D116B2CD663}" destId="{EE7204E6-D6B8-4605-AAFC-B045FBA3FB41}" srcOrd="1" destOrd="0" presId="urn:microsoft.com/office/officeart/2005/8/layout/list1"/>
    <dgm:cxn modelId="{3D90C8EC-D4EF-4B2A-A983-92F39D36F71A}" type="presOf" srcId="{BD386A8A-E9E8-455D-A413-074F7E171047}" destId="{3030FC37-E068-46EA-BA73-880A73033080}" srcOrd="0" destOrd="0" presId="urn:microsoft.com/office/officeart/2005/8/layout/list1"/>
    <dgm:cxn modelId="{0A6F86EE-6B66-4FA4-83F4-DC4E7591AF45}" type="presOf" srcId="{C999004A-D3F8-4348-A91F-FF628C4C59E7}" destId="{3353EBBC-BF40-43EC-867F-D23289BC9163}" srcOrd="1" destOrd="0" presId="urn:microsoft.com/office/officeart/2005/8/layout/list1"/>
    <dgm:cxn modelId="{7806C9FE-49B1-4D36-8A53-2B4A2E52837B}" type="presOf" srcId="{10B8ADCB-9626-4569-8B43-47519F139488}" destId="{C40C34DF-9FD3-47AD-B807-B3E3DFF885C3}" srcOrd="0" destOrd="0" presId="urn:microsoft.com/office/officeart/2005/8/layout/list1"/>
    <dgm:cxn modelId="{3E46BE3E-B36D-4901-978B-C946EAAEB26B}" type="presParOf" srcId="{ED7235F5-DC36-45E6-8271-243204651557}" destId="{CC608BC4-696C-4988-BEED-DD0696261846}" srcOrd="0" destOrd="0" presId="urn:microsoft.com/office/officeart/2005/8/layout/list1"/>
    <dgm:cxn modelId="{AE22B25C-2BC4-4FFE-AB83-63A10374C5AC}" type="presParOf" srcId="{CC608BC4-696C-4988-BEED-DD0696261846}" destId="{C40C34DF-9FD3-47AD-B807-B3E3DFF885C3}" srcOrd="0" destOrd="0" presId="urn:microsoft.com/office/officeart/2005/8/layout/list1"/>
    <dgm:cxn modelId="{38D331CB-1453-49AC-9083-16D7CF5A51AF}" type="presParOf" srcId="{CC608BC4-696C-4988-BEED-DD0696261846}" destId="{B13EE925-5FA4-4D23-BC86-3D33A1454C9F}" srcOrd="1" destOrd="0" presId="urn:microsoft.com/office/officeart/2005/8/layout/list1"/>
    <dgm:cxn modelId="{B0D933F9-D541-429E-8D97-D1A0F42B3601}" type="presParOf" srcId="{ED7235F5-DC36-45E6-8271-243204651557}" destId="{14EFD54B-E497-4435-A5F4-D87DB2CE9FCC}" srcOrd="1" destOrd="0" presId="urn:microsoft.com/office/officeart/2005/8/layout/list1"/>
    <dgm:cxn modelId="{62C214EB-3506-41A2-83BC-00DB03310887}" type="presParOf" srcId="{ED7235F5-DC36-45E6-8271-243204651557}" destId="{51FEF1BB-0BD6-4DE8-A6DA-42AC4A1C5475}" srcOrd="2" destOrd="0" presId="urn:microsoft.com/office/officeart/2005/8/layout/list1"/>
    <dgm:cxn modelId="{0B582F34-7FB0-4679-95CD-95A1CC1DA3CB}" type="presParOf" srcId="{ED7235F5-DC36-45E6-8271-243204651557}" destId="{7C0ABB9E-9327-4440-B218-3972DCD20AF3}" srcOrd="3" destOrd="0" presId="urn:microsoft.com/office/officeart/2005/8/layout/list1"/>
    <dgm:cxn modelId="{934D3BBA-2A1D-4DA2-9A25-00C1C26D39A3}" type="presParOf" srcId="{ED7235F5-DC36-45E6-8271-243204651557}" destId="{8824B407-6404-4C6D-B754-EE2443309065}" srcOrd="4" destOrd="0" presId="urn:microsoft.com/office/officeart/2005/8/layout/list1"/>
    <dgm:cxn modelId="{AED8A2F4-3A0B-4C24-AAC6-66278569CE5C}" type="presParOf" srcId="{8824B407-6404-4C6D-B754-EE2443309065}" destId="{F84578E4-9016-43BD-8BB9-3F603783EADA}" srcOrd="0" destOrd="0" presId="urn:microsoft.com/office/officeart/2005/8/layout/list1"/>
    <dgm:cxn modelId="{9AF151DA-DAE7-4810-9570-CA206903DF05}" type="presParOf" srcId="{8824B407-6404-4C6D-B754-EE2443309065}" destId="{EE7204E6-D6B8-4605-AAFC-B045FBA3FB41}" srcOrd="1" destOrd="0" presId="urn:microsoft.com/office/officeart/2005/8/layout/list1"/>
    <dgm:cxn modelId="{8936EA6F-BE55-4D58-A4CE-220FBCFB0DCD}" type="presParOf" srcId="{ED7235F5-DC36-45E6-8271-243204651557}" destId="{781A3C60-C1E8-4C18-91E5-9CE53C3457A7}" srcOrd="5" destOrd="0" presId="urn:microsoft.com/office/officeart/2005/8/layout/list1"/>
    <dgm:cxn modelId="{A7E05508-0F47-4988-965A-E98C0E64E964}" type="presParOf" srcId="{ED7235F5-DC36-45E6-8271-243204651557}" destId="{6280F8B5-B3D7-457F-BF78-D411F10538D8}" srcOrd="6" destOrd="0" presId="urn:microsoft.com/office/officeart/2005/8/layout/list1"/>
    <dgm:cxn modelId="{13F8D736-EFD4-4E1A-8286-663E4C9D1875}" type="presParOf" srcId="{ED7235F5-DC36-45E6-8271-243204651557}" destId="{A84885DD-73A7-4812-855C-46126DA8C655}" srcOrd="7" destOrd="0" presId="urn:microsoft.com/office/officeart/2005/8/layout/list1"/>
    <dgm:cxn modelId="{4CC0E09A-B6ED-40D8-9BF2-9B5A6A17DF7B}" type="presParOf" srcId="{ED7235F5-DC36-45E6-8271-243204651557}" destId="{9CBB90A6-FC40-416E-9163-91CCF8F662E2}" srcOrd="8" destOrd="0" presId="urn:microsoft.com/office/officeart/2005/8/layout/list1"/>
    <dgm:cxn modelId="{92F5E279-5489-40A8-AB29-4617766C898B}" type="presParOf" srcId="{9CBB90A6-FC40-416E-9163-91CCF8F662E2}" destId="{F8FD12F8-690A-49FE-9FA8-C501FFA7B74C}" srcOrd="0" destOrd="0" presId="urn:microsoft.com/office/officeart/2005/8/layout/list1"/>
    <dgm:cxn modelId="{E0300EE1-ADB9-477E-A232-378D41E4296B}" type="presParOf" srcId="{9CBB90A6-FC40-416E-9163-91CCF8F662E2}" destId="{3353EBBC-BF40-43EC-867F-D23289BC9163}" srcOrd="1" destOrd="0" presId="urn:microsoft.com/office/officeart/2005/8/layout/list1"/>
    <dgm:cxn modelId="{43947C2F-11F2-4B6B-B7B0-56BCCABA9A55}" type="presParOf" srcId="{ED7235F5-DC36-45E6-8271-243204651557}" destId="{EFEC5F0E-7AC2-40C5-BD7F-16CAD1353E96}" srcOrd="9" destOrd="0" presId="urn:microsoft.com/office/officeart/2005/8/layout/list1"/>
    <dgm:cxn modelId="{01660A86-7B13-4231-899F-826E60C1FAD1}" type="presParOf" srcId="{ED7235F5-DC36-45E6-8271-243204651557}" destId="{B543957A-32D2-4A66-934B-26C5EB7DA476}" srcOrd="10" destOrd="0" presId="urn:microsoft.com/office/officeart/2005/8/layout/list1"/>
    <dgm:cxn modelId="{2F03319A-4333-4936-B98F-F49A164C01D6}" type="presParOf" srcId="{ED7235F5-DC36-45E6-8271-243204651557}" destId="{9A60D604-2F18-4A9F-A61E-BA05C3BBFC80}" srcOrd="11" destOrd="0" presId="urn:microsoft.com/office/officeart/2005/8/layout/list1"/>
    <dgm:cxn modelId="{A665C6A8-0F14-4F8B-9530-1959DD38F365}" type="presParOf" srcId="{ED7235F5-DC36-45E6-8271-243204651557}" destId="{226B2C83-E401-4BED-945C-EC363180C8A1}" srcOrd="12" destOrd="0" presId="urn:microsoft.com/office/officeart/2005/8/layout/list1"/>
    <dgm:cxn modelId="{1A9E10F7-05BD-4A63-B1F0-EBA42966F392}" type="presParOf" srcId="{226B2C83-E401-4BED-945C-EC363180C8A1}" destId="{3030FC37-E068-46EA-BA73-880A73033080}" srcOrd="0" destOrd="0" presId="urn:microsoft.com/office/officeart/2005/8/layout/list1"/>
    <dgm:cxn modelId="{019E5F89-C56A-4694-85BE-2A8CECE034EE}" type="presParOf" srcId="{226B2C83-E401-4BED-945C-EC363180C8A1}" destId="{A60577E7-572E-4E37-98AD-7D385B35C48D}" srcOrd="1" destOrd="0" presId="urn:microsoft.com/office/officeart/2005/8/layout/list1"/>
    <dgm:cxn modelId="{06B157EB-E8D7-4B06-A20B-E7E80C9166A1}" type="presParOf" srcId="{ED7235F5-DC36-45E6-8271-243204651557}" destId="{C652033D-2F6B-47D9-8BB9-B960A44293DB}" srcOrd="13" destOrd="0" presId="urn:microsoft.com/office/officeart/2005/8/layout/list1"/>
    <dgm:cxn modelId="{B0E85C0F-4BBF-4573-AC30-5236C6B62666}" type="presParOf" srcId="{ED7235F5-DC36-45E6-8271-243204651557}" destId="{B7E40100-9B08-4039-8EAC-3184DEC438A6}" srcOrd="14"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4E036F-3B14-4586-AE21-8DC9984FDFCC}" type="doc">
      <dgm:prSet loTypeId="urn:microsoft.com/office/officeart/2005/8/layout/vList2" loCatId="list" qsTypeId="urn:microsoft.com/office/officeart/2005/8/quickstyle/simple3" qsCatId="simple" csTypeId="urn:microsoft.com/office/officeart/2005/8/colors/colorful2" csCatId="colorful" phldr="1"/>
      <dgm:spPr/>
      <dgm:t>
        <a:bodyPr/>
        <a:lstStyle/>
        <a:p>
          <a:endParaRPr lang="en-US"/>
        </a:p>
      </dgm:t>
    </dgm:pt>
    <dgm:pt modelId="{6621FE07-1051-403C-BCFB-C740235B08E8}">
      <dgm:prSet phldrT="[Text]"/>
      <dgm:spPr/>
      <dgm:t>
        <a:bodyPr/>
        <a:lstStyle/>
        <a:p>
          <a:r>
            <a:rPr lang="en-US" dirty="0">
              <a:solidFill>
                <a:schemeClr val="tx1">
                  <a:lumMod val="50000"/>
                </a:schemeClr>
              </a:solidFill>
            </a:rPr>
            <a:t>Calibration-</a:t>
          </a:r>
          <a:r>
            <a:rPr lang="en-US" dirty="0">
              <a:solidFill>
                <a:schemeClr val="tx1">
                  <a:lumMod val="50000"/>
                </a:schemeClr>
              </a:solidFill>
              <a:ea typeface="Times New Roman"/>
              <a:cs typeface="Calibri"/>
            </a:rPr>
            <a:t>the uncertainty of the measurement has to be reported on the certificate.</a:t>
          </a:r>
          <a:endParaRPr lang="en-US" dirty="0">
            <a:solidFill>
              <a:schemeClr val="tx1">
                <a:lumMod val="50000"/>
              </a:schemeClr>
            </a:solidFill>
          </a:endParaRPr>
        </a:p>
      </dgm:t>
    </dgm:pt>
    <dgm:pt modelId="{5498F404-F2C0-45FE-9586-339652782BA6}" type="parTrans" cxnId="{18D34E33-2184-44C9-8E1A-2CE74519F095}">
      <dgm:prSet/>
      <dgm:spPr/>
      <dgm:t>
        <a:bodyPr/>
        <a:lstStyle/>
        <a:p>
          <a:endParaRPr lang="en-US"/>
        </a:p>
      </dgm:t>
    </dgm:pt>
    <dgm:pt modelId="{7104ADD2-A976-496B-8273-C4CC7F37E935}" type="sibTrans" cxnId="{18D34E33-2184-44C9-8E1A-2CE74519F095}">
      <dgm:prSet/>
      <dgm:spPr/>
      <dgm:t>
        <a:bodyPr/>
        <a:lstStyle/>
        <a:p>
          <a:endParaRPr lang="en-US"/>
        </a:p>
      </dgm:t>
    </dgm:pt>
    <dgm:pt modelId="{A3A64482-0EF0-483C-B598-908010E6105D}">
      <dgm:prSet phldrT="[Text]"/>
      <dgm:spPr/>
      <dgm:t>
        <a:bodyPr/>
        <a:lstStyle/>
        <a:p>
          <a:r>
            <a:rPr lang="en-US" dirty="0">
              <a:solidFill>
                <a:schemeClr val="tx1">
                  <a:lumMod val="50000"/>
                </a:schemeClr>
              </a:solidFill>
            </a:rPr>
            <a:t>Test-</a:t>
          </a:r>
          <a:r>
            <a:rPr lang="en-US" dirty="0">
              <a:solidFill>
                <a:schemeClr val="tx1">
                  <a:lumMod val="50000"/>
                </a:schemeClr>
              </a:solidFill>
              <a:ea typeface="Times New Roman"/>
              <a:cs typeface="Calibri"/>
            </a:rPr>
            <a:t>where the uncertainty of measurement is needed to determine pass or fail.</a:t>
          </a:r>
          <a:endParaRPr lang="en-US" dirty="0">
            <a:solidFill>
              <a:schemeClr val="tx1">
                <a:lumMod val="50000"/>
              </a:schemeClr>
            </a:solidFill>
          </a:endParaRPr>
        </a:p>
      </dgm:t>
    </dgm:pt>
    <dgm:pt modelId="{76EF8069-0AC1-4B00-A50A-A6DAF8D765D1}" type="parTrans" cxnId="{EB3AC785-27D7-48B1-B6A3-378BE5E6CCC6}">
      <dgm:prSet/>
      <dgm:spPr/>
      <dgm:t>
        <a:bodyPr/>
        <a:lstStyle/>
        <a:p>
          <a:endParaRPr lang="en-US"/>
        </a:p>
      </dgm:t>
    </dgm:pt>
    <dgm:pt modelId="{66151BBE-0DE6-4D41-8F3B-3901CBB3B6CA}" type="sibTrans" cxnId="{EB3AC785-27D7-48B1-B6A3-378BE5E6CCC6}">
      <dgm:prSet/>
      <dgm:spPr/>
      <dgm:t>
        <a:bodyPr/>
        <a:lstStyle/>
        <a:p>
          <a:endParaRPr lang="en-US"/>
        </a:p>
      </dgm:t>
    </dgm:pt>
    <dgm:pt modelId="{CA6E3FD6-4440-4FF1-B97E-272B598FD671}">
      <dgm:prSet phldrT="[Text]"/>
      <dgm:spPr/>
      <dgm:t>
        <a:bodyPr/>
        <a:lstStyle/>
        <a:p>
          <a:r>
            <a:rPr lang="en-US" dirty="0">
              <a:solidFill>
                <a:schemeClr val="tx1">
                  <a:lumMod val="50000"/>
                </a:schemeClr>
              </a:solidFill>
            </a:rPr>
            <a:t>Meet a Tolerance-</a:t>
          </a:r>
          <a:r>
            <a:rPr lang="en-US" dirty="0">
              <a:solidFill>
                <a:schemeClr val="tx1">
                  <a:lumMod val="50000"/>
                </a:schemeClr>
              </a:solidFill>
              <a:ea typeface="Times New Roman"/>
              <a:cs typeface="Calibri"/>
            </a:rPr>
            <a:t>you have to know the uncertainty before you can decide if the tolerance is met.</a:t>
          </a:r>
          <a:endParaRPr lang="en-US" dirty="0">
            <a:solidFill>
              <a:schemeClr val="tx1">
                <a:lumMod val="50000"/>
              </a:schemeClr>
            </a:solidFill>
          </a:endParaRPr>
        </a:p>
      </dgm:t>
    </dgm:pt>
    <dgm:pt modelId="{AC01AC4A-91A5-43D7-97C3-AEA57E5A2D3F}" type="parTrans" cxnId="{2F6F028F-87C5-4F25-BF2A-32BBDF3229C8}">
      <dgm:prSet/>
      <dgm:spPr/>
      <dgm:t>
        <a:bodyPr/>
        <a:lstStyle/>
        <a:p>
          <a:endParaRPr lang="en-US"/>
        </a:p>
      </dgm:t>
    </dgm:pt>
    <dgm:pt modelId="{93E15121-51B4-4DEE-840D-9A573877C110}" type="sibTrans" cxnId="{2F6F028F-87C5-4F25-BF2A-32BBDF3229C8}">
      <dgm:prSet/>
      <dgm:spPr/>
      <dgm:t>
        <a:bodyPr/>
        <a:lstStyle/>
        <a:p>
          <a:endParaRPr lang="en-US"/>
        </a:p>
      </dgm:t>
    </dgm:pt>
    <dgm:pt modelId="{D139E794-56C2-42D8-A15B-E4EF3B826E27}">
      <dgm:prSet phldrT="[Text]"/>
      <dgm:spPr/>
      <dgm:t>
        <a:bodyPr/>
        <a:lstStyle/>
        <a:p>
          <a:r>
            <a:rPr lang="en-US" dirty="0">
              <a:solidFill>
                <a:schemeClr val="tx1">
                  <a:lumMod val="50000"/>
                </a:schemeClr>
              </a:solidFill>
            </a:rPr>
            <a:t>You must read &amp; understand </a:t>
          </a:r>
          <a:r>
            <a:rPr lang="en-US" dirty="0">
              <a:solidFill>
                <a:schemeClr val="tx1">
                  <a:lumMod val="50000"/>
                </a:schemeClr>
              </a:solidFill>
              <a:ea typeface="Times New Roman"/>
              <a:cs typeface="Calibri"/>
            </a:rPr>
            <a:t>a calibration certificate or a written specification for a test or measurement.</a:t>
          </a:r>
          <a:endParaRPr lang="en-US" dirty="0">
            <a:solidFill>
              <a:schemeClr val="tx1">
                <a:lumMod val="50000"/>
              </a:schemeClr>
            </a:solidFill>
          </a:endParaRPr>
        </a:p>
      </dgm:t>
    </dgm:pt>
    <dgm:pt modelId="{FDFE53F6-3799-4DEB-98AE-B5270EACD9F7}" type="parTrans" cxnId="{006B54F0-47C2-44CD-A551-4C177C998691}">
      <dgm:prSet/>
      <dgm:spPr/>
      <dgm:t>
        <a:bodyPr/>
        <a:lstStyle/>
        <a:p>
          <a:endParaRPr lang="en-US"/>
        </a:p>
      </dgm:t>
    </dgm:pt>
    <dgm:pt modelId="{5C2A1169-625B-4308-B514-8280B61E3815}" type="sibTrans" cxnId="{006B54F0-47C2-44CD-A551-4C177C998691}">
      <dgm:prSet/>
      <dgm:spPr/>
      <dgm:t>
        <a:bodyPr/>
        <a:lstStyle/>
        <a:p>
          <a:endParaRPr lang="en-US"/>
        </a:p>
      </dgm:t>
    </dgm:pt>
    <dgm:pt modelId="{FA39CF1C-A2D5-438E-9DEE-28A4EF69F479}" type="pres">
      <dgm:prSet presAssocID="{194E036F-3B14-4586-AE21-8DC9984FDFCC}" presName="linear" presStyleCnt="0">
        <dgm:presLayoutVars>
          <dgm:animLvl val="lvl"/>
          <dgm:resizeHandles val="exact"/>
        </dgm:presLayoutVars>
      </dgm:prSet>
      <dgm:spPr/>
    </dgm:pt>
    <dgm:pt modelId="{A5C5C992-3A75-4796-A45B-C803F42E3D48}" type="pres">
      <dgm:prSet presAssocID="{6621FE07-1051-403C-BCFB-C740235B08E8}" presName="parentText" presStyleLbl="node1" presStyleIdx="0" presStyleCnt="4" custLinFactNeighborX="-17500" custLinFactNeighborY="-13468">
        <dgm:presLayoutVars>
          <dgm:chMax val="0"/>
          <dgm:bulletEnabled val="1"/>
        </dgm:presLayoutVars>
      </dgm:prSet>
      <dgm:spPr/>
    </dgm:pt>
    <dgm:pt modelId="{8E316914-44D9-42EA-A613-E86309DEBDF2}" type="pres">
      <dgm:prSet presAssocID="{7104ADD2-A976-496B-8273-C4CC7F37E935}" presName="spacer" presStyleCnt="0"/>
      <dgm:spPr/>
    </dgm:pt>
    <dgm:pt modelId="{607DFEA8-F05F-4ABE-B30A-C5136AAF114C}" type="pres">
      <dgm:prSet presAssocID="{A3A64482-0EF0-483C-B598-908010E6105D}" presName="parentText" presStyleLbl="node1" presStyleIdx="1" presStyleCnt="4">
        <dgm:presLayoutVars>
          <dgm:chMax val="0"/>
          <dgm:bulletEnabled val="1"/>
        </dgm:presLayoutVars>
      </dgm:prSet>
      <dgm:spPr/>
    </dgm:pt>
    <dgm:pt modelId="{4F7C33EB-ADEB-41AC-AB35-A0436D273ACD}" type="pres">
      <dgm:prSet presAssocID="{66151BBE-0DE6-4D41-8F3B-3901CBB3B6CA}" presName="spacer" presStyleCnt="0"/>
      <dgm:spPr/>
    </dgm:pt>
    <dgm:pt modelId="{E612F9E2-D961-4BC0-89A8-45BCB8C4AD42}" type="pres">
      <dgm:prSet presAssocID="{CA6E3FD6-4440-4FF1-B97E-272B598FD671}" presName="parentText" presStyleLbl="node1" presStyleIdx="2" presStyleCnt="4">
        <dgm:presLayoutVars>
          <dgm:chMax val="0"/>
          <dgm:bulletEnabled val="1"/>
        </dgm:presLayoutVars>
      </dgm:prSet>
      <dgm:spPr/>
    </dgm:pt>
    <dgm:pt modelId="{72A46404-37B2-4521-AF10-ACC697EC93AD}" type="pres">
      <dgm:prSet presAssocID="{93E15121-51B4-4DEE-840D-9A573877C110}" presName="spacer" presStyleCnt="0"/>
      <dgm:spPr/>
    </dgm:pt>
    <dgm:pt modelId="{B7AD3C35-5492-4BFB-AFE2-F8C221C6A066}" type="pres">
      <dgm:prSet presAssocID="{D139E794-56C2-42D8-A15B-E4EF3B826E27}" presName="parentText" presStyleLbl="node1" presStyleIdx="3" presStyleCnt="4">
        <dgm:presLayoutVars>
          <dgm:chMax val="0"/>
          <dgm:bulletEnabled val="1"/>
        </dgm:presLayoutVars>
      </dgm:prSet>
      <dgm:spPr/>
    </dgm:pt>
  </dgm:ptLst>
  <dgm:cxnLst>
    <dgm:cxn modelId="{18D34E33-2184-44C9-8E1A-2CE74519F095}" srcId="{194E036F-3B14-4586-AE21-8DC9984FDFCC}" destId="{6621FE07-1051-403C-BCFB-C740235B08E8}" srcOrd="0" destOrd="0" parTransId="{5498F404-F2C0-45FE-9586-339652782BA6}" sibTransId="{7104ADD2-A976-496B-8273-C4CC7F37E935}"/>
    <dgm:cxn modelId="{07D0E07D-1D78-429E-8CB5-D1D70666B55E}" type="presOf" srcId="{A3A64482-0EF0-483C-B598-908010E6105D}" destId="{607DFEA8-F05F-4ABE-B30A-C5136AAF114C}" srcOrd="0" destOrd="0" presId="urn:microsoft.com/office/officeart/2005/8/layout/vList2"/>
    <dgm:cxn modelId="{EB3AC785-27D7-48B1-B6A3-378BE5E6CCC6}" srcId="{194E036F-3B14-4586-AE21-8DC9984FDFCC}" destId="{A3A64482-0EF0-483C-B598-908010E6105D}" srcOrd="1" destOrd="0" parTransId="{76EF8069-0AC1-4B00-A50A-A6DAF8D765D1}" sibTransId="{66151BBE-0DE6-4D41-8F3B-3901CBB3B6CA}"/>
    <dgm:cxn modelId="{2F6F028F-87C5-4F25-BF2A-32BBDF3229C8}" srcId="{194E036F-3B14-4586-AE21-8DC9984FDFCC}" destId="{CA6E3FD6-4440-4FF1-B97E-272B598FD671}" srcOrd="2" destOrd="0" parTransId="{AC01AC4A-91A5-43D7-97C3-AEA57E5A2D3F}" sibTransId="{93E15121-51B4-4DEE-840D-9A573877C110}"/>
    <dgm:cxn modelId="{82E4B6AE-8C49-4033-B2E8-292BAD7D81F4}" type="presOf" srcId="{CA6E3FD6-4440-4FF1-B97E-272B598FD671}" destId="{E612F9E2-D961-4BC0-89A8-45BCB8C4AD42}" srcOrd="0" destOrd="0" presId="urn:microsoft.com/office/officeart/2005/8/layout/vList2"/>
    <dgm:cxn modelId="{B745E9E7-5D89-4D0A-9D2C-00594877CEFD}" type="presOf" srcId="{6621FE07-1051-403C-BCFB-C740235B08E8}" destId="{A5C5C992-3A75-4796-A45B-C803F42E3D48}" srcOrd="0" destOrd="0" presId="urn:microsoft.com/office/officeart/2005/8/layout/vList2"/>
    <dgm:cxn modelId="{006B54F0-47C2-44CD-A551-4C177C998691}" srcId="{194E036F-3B14-4586-AE21-8DC9984FDFCC}" destId="{D139E794-56C2-42D8-A15B-E4EF3B826E27}" srcOrd="3" destOrd="0" parTransId="{FDFE53F6-3799-4DEB-98AE-B5270EACD9F7}" sibTransId="{5C2A1169-625B-4308-B514-8280B61E3815}"/>
    <dgm:cxn modelId="{8FFD33FA-83D1-4A9A-9264-25144F984AA9}" type="presOf" srcId="{D139E794-56C2-42D8-A15B-E4EF3B826E27}" destId="{B7AD3C35-5492-4BFB-AFE2-F8C221C6A066}" srcOrd="0" destOrd="0" presId="urn:microsoft.com/office/officeart/2005/8/layout/vList2"/>
    <dgm:cxn modelId="{8F4C6FFC-A1E8-4A12-9309-970318CB7717}" type="presOf" srcId="{194E036F-3B14-4586-AE21-8DC9984FDFCC}" destId="{FA39CF1C-A2D5-438E-9DEE-28A4EF69F479}" srcOrd="0" destOrd="0" presId="urn:microsoft.com/office/officeart/2005/8/layout/vList2"/>
    <dgm:cxn modelId="{9153110C-DF81-446C-8A86-B17ABF78FD75}" type="presParOf" srcId="{FA39CF1C-A2D5-438E-9DEE-28A4EF69F479}" destId="{A5C5C992-3A75-4796-A45B-C803F42E3D48}" srcOrd="0" destOrd="0" presId="urn:microsoft.com/office/officeart/2005/8/layout/vList2"/>
    <dgm:cxn modelId="{12E6760C-9A48-4AB4-89A3-87D0A31F2EA5}" type="presParOf" srcId="{FA39CF1C-A2D5-438E-9DEE-28A4EF69F479}" destId="{8E316914-44D9-42EA-A613-E86309DEBDF2}" srcOrd="1" destOrd="0" presId="urn:microsoft.com/office/officeart/2005/8/layout/vList2"/>
    <dgm:cxn modelId="{EC7C7858-ADFC-44FC-8F02-6CCC955642BD}" type="presParOf" srcId="{FA39CF1C-A2D5-438E-9DEE-28A4EF69F479}" destId="{607DFEA8-F05F-4ABE-B30A-C5136AAF114C}" srcOrd="2" destOrd="0" presId="urn:microsoft.com/office/officeart/2005/8/layout/vList2"/>
    <dgm:cxn modelId="{8343FDBE-4319-45D5-B3DE-EBD5E0167736}" type="presParOf" srcId="{FA39CF1C-A2D5-438E-9DEE-28A4EF69F479}" destId="{4F7C33EB-ADEB-41AC-AB35-A0436D273ACD}" srcOrd="3" destOrd="0" presId="urn:microsoft.com/office/officeart/2005/8/layout/vList2"/>
    <dgm:cxn modelId="{294676A7-8E61-4014-ADE6-CF5E788F853C}" type="presParOf" srcId="{FA39CF1C-A2D5-438E-9DEE-28A4EF69F479}" destId="{E612F9E2-D961-4BC0-89A8-45BCB8C4AD42}" srcOrd="4" destOrd="0" presId="urn:microsoft.com/office/officeart/2005/8/layout/vList2"/>
    <dgm:cxn modelId="{F078FC0B-DBCE-4BA8-B726-2824BABF840E}" type="presParOf" srcId="{FA39CF1C-A2D5-438E-9DEE-28A4EF69F479}" destId="{72A46404-37B2-4521-AF10-ACC697EC93AD}" srcOrd="5" destOrd="0" presId="urn:microsoft.com/office/officeart/2005/8/layout/vList2"/>
    <dgm:cxn modelId="{FFBC327D-CDE5-4B00-8285-562832EB004F}" type="presParOf" srcId="{FA39CF1C-A2D5-438E-9DEE-28A4EF69F479}" destId="{B7AD3C35-5492-4BFB-AFE2-F8C221C6A066}" srcOrd="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B5E1EEF-8A3E-45C7-9F93-814586416FE9}" type="doc">
      <dgm:prSet loTypeId="urn:microsoft.com/office/officeart/2005/8/layout/vList2" loCatId="list" qsTypeId="urn:microsoft.com/office/officeart/2005/8/quickstyle/3d1" qsCatId="3D" csTypeId="urn:microsoft.com/office/officeart/2005/8/colors/accent0_3" csCatId="mainScheme" phldr="1"/>
      <dgm:spPr/>
      <dgm:t>
        <a:bodyPr/>
        <a:lstStyle/>
        <a:p>
          <a:endParaRPr lang="en-US"/>
        </a:p>
      </dgm:t>
    </dgm:pt>
    <dgm:pt modelId="{593A6F81-B4CF-43C9-8A7A-9C596D0D6D41}">
      <dgm:prSet phldrT="[Text]"/>
      <dgm:spPr/>
      <dgm:t>
        <a:bodyPr/>
        <a:lstStyle/>
        <a:p>
          <a:r>
            <a:rPr lang="en-US" dirty="0"/>
            <a:t>The measurement repeats and is reproduced under certain circumstances.</a:t>
          </a:r>
        </a:p>
      </dgm:t>
    </dgm:pt>
    <dgm:pt modelId="{15B951D5-240A-42D7-96D4-3EC74D66F940}" type="parTrans" cxnId="{4C36B048-6040-4F1D-89A3-075100ED8175}">
      <dgm:prSet/>
      <dgm:spPr/>
      <dgm:t>
        <a:bodyPr/>
        <a:lstStyle/>
        <a:p>
          <a:endParaRPr lang="en-US"/>
        </a:p>
      </dgm:t>
    </dgm:pt>
    <dgm:pt modelId="{59CBD3CC-AB3F-4D00-94A1-4898D4BEDE42}" type="sibTrans" cxnId="{4C36B048-6040-4F1D-89A3-075100ED8175}">
      <dgm:prSet/>
      <dgm:spPr/>
      <dgm:t>
        <a:bodyPr/>
        <a:lstStyle/>
        <a:p>
          <a:endParaRPr lang="en-US"/>
        </a:p>
      </dgm:t>
    </dgm:pt>
    <dgm:pt modelId="{5768069F-9CCA-4E6D-8C55-9B0D07BF14FE}" type="pres">
      <dgm:prSet presAssocID="{7B5E1EEF-8A3E-45C7-9F93-814586416FE9}" presName="linear" presStyleCnt="0">
        <dgm:presLayoutVars>
          <dgm:animLvl val="lvl"/>
          <dgm:resizeHandles val="exact"/>
        </dgm:presLayoutVars>
      </dgm:prSet>
      <dgm:spPr/>
    </dgm:pt>
    <dgm:pt modelId="{CFE6F0A6-0CF6-4980-BD50-A869C9FE9FAC}" type="pres">
      <dgm:prSet presAssocID="{593A6F81-B4CF-43C9-8A7A-9C596D0D6D41}" presName="parentText" presStyleLbl="node1" presStyleIdx="0" presStyleCnt="1" custLinFactNeighborX="71154" custLinFactNeighborY="-71930">
        <dgm:presLayoutVars>
          <dgm:chMax val="0"/>
          <dgm:bulletEnabled val="1"/>
        </dgm:presLayoutVars>
      </dgm:prSet>
      <dgm:spPr/>
    </dgm:pt>
  </dgm:ptLst>
  <dgm:cxnLst>
    <dgm:cxn modelId="{C3366D66-D2D6-49C8-97CD-40A0EBB089A7}" type="presOf" srcId="{7B5E1EEF-8A3E-45C7-9F93-814586416FE9}" destId="{5768069F-9CCA-4E6D-8C55-9B0D07BF14FE}" srcOrd="0" destOrd="0" presId="urn:microsoft.com/office/officeart/2005/8/layout/vList2"/>
    <dgm:cxn modelId="{4C36B048-6040-4F1D-89A3-075100ED8175}" srcId="{7B5E1EEF-8A3E-45C7-9F93-814586416FE9}" destId="{593A6F81-B4CF-43C9-8A7A-9C596D0D6D41}" srcOrd="0" destOrd="0" parTransId="{15B951D5-240A-42D7-96D4-3EC74D66F940}" sibTransId="{59CBD3CC-AB3F-4D00-94A1-4898D4BEDE42}"/>
    <dgm:cxn modelId="{F8DF5A72-2D4B-4BAE-8422-D211F18BDE79}" type="presOf" srcId="{593A6F81-B4CF-43C9-8A7A-9C596D0D6D41}" destId="{CFE6F0A6-0CF6-4980-BD50-A869C9FE9FAC}" srcOrd="0" destOrd="0" presId="urn:microsoft.com/office/officeart/2005/8/layout/vList2"/>
    <dgm:cxn modelId="{D54C3659-723B-49F8-949D-0D178CFE0B4C}" type="presParOf" srcId="{5768069F-9CCA-4E6D-8C55-9B0D07BF14FE}" destId="{CFE6F0A6-0CF6-4980-BD50-A869C9FE9FA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B5E1EEF-8A3E-45C7-9F93-814586416FE9}" type="doc">
      <dgm:prSet loTypeId="urn:microsoft.com/office/officeart/2005/8/layout/vList2" loCatId="list" qsTypeId="urn:microsoft.com/office/officeart/2005/8/quickstyle/3d1" qsCatId="3D" csTypeId="urn:microsoft.com/office/officeart/2005/8/colors/accent0_3" csCatId="mainScheme" phldr="1"/>
      <dgm:spPr/>
      <dgm:t>
        <a:bodyPr/>
        <a:lstStyle/>
        <a:p>
          <a:endParaRPr lang="en-US"/>
        </a:p>
      </dgm:t>
    </dgm:pt>
    <dgm:pt modelId="{593A6F81-B4CF-43C9-8A7A-9C596D0D6D41}">
      <dgm:prSet phldrT="[Text]"/>
      <dgm:spPr/>
      <dgm:t>
        <a:bodyPr/>
        <a:lstStyle/>
        <a:p>
          <a:r>
            <a:rPr lang="en-US" dirty="0"/>
            <a:t>How much your measurement differs from the true value. </a:t>
          </a:r>
        </a:p>
      </dgm:t>
    </dgm:pt>
    <dgm:pt modelId="{15B951D5-240A-42D7-96D4-3EC74D66F940}" type="parTrans" cxnId="{4C36B048-6040-4F1D-89A3-075100ED8175}">
      <dgm:prSet/>
      <dgm:spPr/>
      <dgm:t>
        <a:bodyPr/>
        <a:lstStyle/>
        <a:p>
          <a:endParaRPr lang="en-US"/>
        </a:p>
      </dgm:t>
    </dgm:pt>
    <dgm:pt modelId="{59CBD3CC-AB3F-4D00-94A1-4898D4BEDE42}" type="sibTrans" cxnId="{4C36B048-6040-4F1D-89A3-075100ED8175}">
      <dgm:prSet/>
      <dgm:spPr/>
      <dgm:t>
        <a:bodyPr/>
        <a:lstStyle/>
        <a:p>
          <a:endParaRPr lang="en-US"/>
        </a:p>
      </dgm:t>
    </dgm:pt>
    <dgm:pt modelId="{5768069F-9CCA-4E6D-8C55-9B0D07BF14FE}" type="pres">
      <dgm:prSet presAssocID="{7B5E1EEF-8A3E-45C7-9F93-814586416FE9}" presName="linear" presStyleCnt="0">
        <dgm:presLayoutVars>
          <dgm:animLvl val="lvl"/>
          <dgm:resizeHandles val="exact"/>
        </dgm:presLayoutVars>
      </dgm:prSet>
      <dgm:spPr/>
    </dgm:pt>
    <dgm:pt modelId="{CFE6F0A6-0CF6-4980-BD50-A869C9FE9FAC}" type="pres">
      <dgm:prSet presAssocID="{593A6F81-B4CF-43C9-8A7A-9C596D0D6D41}" presName="parentText" presStyleLbl="node1" presStyleIdx="0" presStyleCnt="1" custLinFactNeighborX="71154" custLinFactNeighborY="-71930">
        <dgm:presLayoutVars>
          <dgm:chMax val="0"/>
          <dgm:bulletEnabled val="1"/>
        </dgm:presLayoutVars>
      </dgm:prSet>
      <dgm:spPr/>
    </dgm:pt>
  </dgm:ptLst>
  <dgm:cxnLst>
    <dgm:cxn modelId="{4C36B048-6040-4F1D-89A3-075100ED8175}" srcId="{7B5E1EEF-8A3E-45C7-9F93-814586416FE9}" destId="{593A6F81-B4CF-43C9-8A7A-9C596D0D6D41}" srcOrd="0" destOrd="0" parTransId="{15B951D5-240A-42D7-96D4-3EC74D66F940}" sibTransId="{59CBD3CC-AB3F-4D00-94A1-4898D4BEDE42}"/>
    <dgm:cxn modelId="{DA8495BD-849E-4465-BC3C-F9FB86E23882}" type="presOf" srcId="{7B5E1EEF-8A3E-45C7-9F93-814586416FE9}" destId="{5768069F-9CCA-4E6D-8C55-9B0D07BF14FE}" srcOrd="0" destOrd="0" presId="urn:microsoft.com/office/officeart/2005/8/layout/vList2"/>
    <dgm:cxn modelId="{363F7AC2-5CA7-43E3-9F27-C3620F6A8AC1}" type="presOf" srcId="{593A6F81-B4CF-43C9-8A7A-9C596D0D6D41}" destId="{CFE6F0A6-0CF6-4980-BD50-A869C9FE9FAC}" srcOrd="0" destOrd="0" presId="urn:microsoft.com/office/officeart/2005/8/layout/vList2"/>
    <dgm:cxn modelId="{56C96F0D-2100-4CE6-951A-76646830533C}" type="presParOf" srcId="{5768069F-9CCA-4E6D-8C55-9B0D07BF14FE}" destId="{CFE6F0A6-0CF6-4980-BD50-A869C9FE9FA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BB6E71D-0294-4C31-B909-2C22D1F06B98}" type="doc">
      <dgm:prSet loTypeId="urn:microsoft.com/office/officeart/2005/8/layout/chevron2" loCatId="list" qsTypeId="urn:microsoft.com/office/officeart/2005/8/quickstyle/simple3" qsCatId="simple" csTypeId="urn:microsoft.com/office/officeart/2005/8/colors/colorful5" csCatId="colorful" phldr="1"/>
      <dgm:spPr/>
      <dgm:t>
        <a:bodyPr/>
        <a:lstStyle/>
        <a:p>
          <a:endParaRPr lang="en-US"/>
        </a:p>
      </dgm:t>
    </dgm:pt>
    <dgm:pt modelId="{73445799-CDDD-438E-8C2B-FBA83E869BBD}">
      <dgm:prSet phldrT="[Text]" custT="1"/>
      <dgm:spPr/>
      <dgm:t>
        <a:bodyPr/>
        <a:lstStyle/>
        <a:p>
          <a:br>
            <a:rPr lang="en-US" sz="3200" dirty="0"/>
          </a:br>
          <a:r>
            <a:rPr lang="en-US" sz="3200" dirty="0"/>
            <a:t>Type A</a:t>
          </a:r>
        </a:p>
      </dgm:t>
    </dgm:pt>
    <dgm:pt modelId="{407E2B49-68ED-4933-8BDE-28A75EEB7019}" type="parTrans" cxnId="{B422EE67-6631-480C-BB95-6C12C1CB78B7}">
      <dgm:prSet/>
      <dgm:spPr/>
      <dgm:t>
        <a:bodyPr/>
        <a:lstStyle/>
        <a:p>
          <a:endParaRPr lang="en-US"/>
        </a:p>
      </dgm:t>
    </dgm:pt>
    <dgm:pt modelId="{03D98335-41A5-4FC9-8117-93290A9D4DFB}" type="sibTrans" cxnId="{B422EE67-6631-480C-BB95-6C12C1CB78B7}">
      <dgm:prSet/>
      <dgm:spPr/>
      <dgm:t>
        <a:bodyPr/>
        <a:lstStyle/>
        <a:p>
          <a:endParaRPr lang="en-US"/>
        </a:p>
      </dgm:t>
    </dgm:pt>
    <dgm:pt modelId="{18959157-6DA1-4B0A-A9F4-E33AA0A99EBC}">
      <dgm:prSet phldrT="[Text]" custT="1"/>
      <dgm:spPr/>
      <dgm:t>
        <a:bodyPr/>
        <a:lstStyle/>
        <a:p>
          <a:r>
            <a:rPr lang="en-US" sz="3200" dirty="0"/>
            <a:t>Evaluated by Statistical Methods</a:t>
          </a:r>
        </a:p>
      </dgm:t>
    </dgm:pt>
    <dgm:pt modelId="{178A82C4-610A-470E-8F87-71B23E896F7D}" type="parTrans" cxnId="{CB2D3ECC-5E64-4E05-B29D-B2A2F82161A7}">
      <dgm:prSet/>
      <dgm:spPr/>
      <dgm:t>
        <a:bodyPr/>
        <a:lstStyle/>
        <a:p>
          <a:endParaRPr lang="en-US"/>
        </a:p>
      </dgm:t>
    </dgm:pt>
    <dgm:pt modelId="{62618C4A-C892-420A-BD20-253F236A0D0E}" type="sibTrans" cxnId="{CB2D3ECC-5E64-4E05-B29D-B2A2F82161A7}">
      <dgm:prSet/>
      <dgm:spPr/>
      <dgm:t>
        <a:bodyPr/>
        <a:lstStyle/>
        <a:p>
          <a:endParaRPr lang="en-US"/>
        </a:p>
      </dgm:t>
    </dgm:pt>
    <dgm:pt modelId="{07324641-E24C-4E64-914D-DDC90F80A2FF}">
      <dgm:prSet phldrT="[Text]" custT="1"/>
      <dgm:spPr/>
      <dgm:t>
        <a:bodyPr/>
        <a:lstStyle/>
        <a:p>
          <a:br>
            <a:rPr lang="en-US" sz="3200" dirty="0"/>
          </a:br>
          <a:r>
            <a:rPr lang="en-US" sz="3200" dirty="0"/>
            <a:t>Type B</a:t>
          </a:r>
        </a:p>
      </dgm:t>
    </dgm:pt>
    <dgm:pt modelId="{F5A04FE7-9DE1-4FA2-B336-667198706EA5}" type="parTrans" cxnId="{779F8F45-D0A1-4321-A4DC-870032667FD2}">
      <dgm:prSet/>
      <dgm:spPr/>
      <dgm:t>
        <a:bodyPr/>
        <a:lstStyle/>
        <a:p>
          <a:endParaRPr lang="en-US"/>
        </a:p>
      </dgm:t>
    </dgm:pt>
    <dgm:pt modelId="{7B54757A-7F49-44F6-A790-A5F61A427684}" type="sibTrans" cxnId="{779F8F45-D0A1-4321-A4DC-870032667FD2}">
      <dgm:prSet/>
      <dgm:spPr/>
      <dgm:t>
        <a:bodyPr/>
        <a:lstStyle/>
        <a:p>
          <a:endParaRPr lang="en-US"/>
        </a:p>
      </dgm:t>
    </dgm:pt>
    <dgm:pt modelId="{B041099F-D418-497D-9BCA-C6E39503F43B}">
      <dgm:prSet phldrT="[Text]" custT="1"/>
      <dgm:spPr/>
      <dgm:t>
        <a:bodyPr/>
        <a:lstStyle/>
        <a:p>
          <a:r>
            <a:rPr lang="en-US" sz="3200" dirty="0"/>
            <a:t>Evaluated by other means</a:t>
          </a:r>
        </a:p>
      </dgm:t>
    </dgm:pt>
    <dgm:pt modelId="{F4CBAF15-3E08-46FE-84F3-E9805692CF50}" type="parTrans" cxnId="{A9F45EDD-44EB-40B2-AB19-ACCD7121DBF1}">
      <dgm:prSet/>
      <dgm:spPr/>
      <dgm:t>
        <a:bodyPr/>
        <a:lstStyle/>
        <a:p>
          <a:endParaRPr lang="en-US"/>
        </a:p>
      </dgm:t>
    </dgm:pt>
    <dgm:pt modelId="{1B3CA8F8-9C79-4205-9C2B-6F90D0946728}" type="sibTrans" cxnId="{A9F45EDD-44EB-40B2-AB19-ACCD7121DBF1}">
      <dgm:prSet/>
      <dgm:spPr/>
      <dgm:t>
        <a:bodyPr/>
        <a:lstStyle/>
        <a:p>
          <a:endParaRPr lang="en-US"/>
        </a:p>
      </dgm:t>
    </dgm:pt>
    <dgm:pt modelId="{80EAFFC5-63DD-4348-81C9-8803E58C96E3}" type="pres">
      <dgm:prSet presAssocID="{5BB6E71D-0294-4C31-B909-2C22D1F06B98}" presName="linearFlow" presStyleCnt="0">
        <dgm:presLayoutVars>
          <dgm:dir/>
          <dgm:animLvl val="lvl"/>
          <dgm:resizeHandles val="exact"/>
        </dgm:presLayoutVars>
      </dgm:prSet>
      <dgm:spPr/>
    </dgm:pt>
    <dgm:pt modelId="{C2249BC1-B981-4E65-98F6-9DE2AA3B157E}" type="pres">
      <dgm:prSet presAssocID="{73445799-CDDD-438E-8C2B-FBA83E869BBD}" presName="composite" presStyleCnt="0"/>
      <dgm:spPr/>
    </dgm:pt>
    <dgm:pt modelId="{1884A78E-4961-4F65-8F8D-837C1E7A0ADD}" type="pres">
      <dgm:prSet presAssocID="{73445799-CDDD-438E-8C2B-FBA83E869BBD}" presName="parentText" presStyleLbl="alignNode1" presStyleIdx="0" presStyleCnt="2">
        <dgm:presLayoutVars>
          <dgm:chMax val="1"/>
          <dgm:bulletEnabled val="1"/>
        </dgm:presLayoutVars>
      </dgm:prSet>
      <dgm:spPr/>
    </dgm:pt>
    <dgm:pt modelId="{4BE62B63-F627-4410-9BF5-2029F3B6D935}" type="pres">
      <dgm:prSet presAssocID="{73445799-CDDD-438E-8C2B-FBA83E869BBD}" presName="descendantText" presStyleLbl="alignAcc1" presStyleIdx="0" presStyleCnt="2">
        <dgm:presLayoutVars>
          <dgm:bulletEnabled val="1"/>
        </dgm:presLayoutVars>
      </dgm:prSet>
      <dgm:spPr/>
    </dgm:pt>
    <dgm:pt modelId="{DCA9DBC2-07B7-4965-97E6-82C6E48BBBA0}" type="pres">
      <dgm:prSet presAssocID="{03D98335-41A5-4FC9-8117-93290A9D4DFB}" presName="sp" presStyleCnt="0"/>
      <dgm:spPr/>
    </dgm:pt>
    <dgm:pt modelId="{216E3899-E974-465D-97BD-215A8B4181C1}" type="pres">
      <dgm:prSet presAssocID="{07324641-E24C-4E64-914D-DDC90F80A2FF}" presName="composite" presStyleCnt="0"/>
      <dgm:spPr/>
    </dgm:pt>
    <dgm:pt modelId="{9995EB3C-8AB2-4633-9757-30E07B8A99E3}" type="pres">
      <dgm:prSet presAssocID="{07324641-E24C-4E64-914D-DDC90F80A2FF}" presName="parentText" presStyleLbl="alignNode1" presStyleIdx="1" presStyleCnt="2">
        <dgm:presLayoutVars>
          <dgm:chMax val="1"/>
          <dgm:bulletEnabled val="1"/>
        </dgm:presLayoutVars>
      </dgm:prSet>
      <dgm:spPr/>
    </dgm:pt>
    <dgm:pt modelId="{432D9B5C-CA79-458A-8E69-700B8A327484}" type="pres">
      <dgm:prSet presAssocID="{07324641-E24C-4E64-914D-DDC90F80A2FF}" presName="descendantText" presStyleLbl="alignAcc1" presStyleIdx="1" presStyleCnt="2">
        <dgm:presLayoutVars>
          <dgm:bulletEnabled val="1"/>
        </dgm:presLayoutVars>
      </dgm:prSet>
      <dgm:spPr/>
    </dgm:pt>
  </dgm:ptLst>
  <dgm:cxnLst>
    <dgm:cxn modelId="{311AEC2F-FD59-4FF8-B8E3-8F335C391C16}" type="presOf" srcId="{18959157-6DA1-4B0A-A9F4-E33AA0A99EBC}" destId="{4BE62B63-F627-4410-9BF5-2029F3B6D935}" srcOrd="0" destOrd="0" presId="urn:microsoft.com/office/officeart/2005/8/layout/chevron2"/>
    <dgm:cxn modelId="{C7294036-61F6-42C7-9625-AB0895C78F6D}" type="presOf" srcId="{5BB6E71D-0294-4C31-B909-2C22D1F06B98}" destId="{80EAFFC5-63DD-4348-81C9-8803E58C96E3}" srcOrd="0" destOrd="0" presId="urn:microsoft.com/office/officeart/2005/8/layout/chevron2"/>
    <dgm:cxn modelId="{A65CA242-FD3A-46FA-BD16-834FC5333958}" type="presOf" srcId="{07324641-E24C-4E64-914D-DDC90F80A2FF}" destId="{9995EB3C-8AB2-4633-9757-30E07B8A99E3}" srcOrd="0" destOrd="0" presId="urn:microsoft.com/office/officeart/2005/8/layout/chevron2"/>
    <dgm:cxn modelId="{779F8F45-D0A1-4321-A4DC-870032667FD2}" srcId="{5BB6E71D-0294-4C31-B909-2C22D1F06B98}" destId="{07324641-E24C-4E64-914D-DDC90F80A2FF}" srcOrd="1" destOrd="0" parTransId="{F5A04FE7-9DE1-4FA2-B336-667198706EA5}" sibTransId="{7B54757A-7F49-44F6-A790-A5F61A427684}"/>
    <dgm:cxn modelId="{B422EE67-6631-480C-BB95-6C12C1CB78B7}" srcId="{5BB6E71D-0294-4C31-B909-2C22D1F06B98}" destId="{73445799-CDDD-438E-8C2B-FBA83E869BBD}" srcOrd="0" destOrd="0" parTransId="{407E2B49-68ED-4933-8BDE-28A75EEB7019}" sibTransId="{03D98335-41A5-4FC9-8117-93290A9D4DFB}"/>
    <dgm:cxn modelId="{01507B75-9498-4DFC-8816-805495481C38}" type="presOf" srcId="{73445799-CDDD-438E-8C2B-FBA83E869BBD}" destId="{1884A78E-4961-4F65-8F8D-837C1E7A0ADD}" srcOrd="0" destOrd="0" presId="urn:microsoft.com/office/officeart/2005/8/layout/chevron2"/>
    <dgm:cxn modelId="{CB2D3ECC-5E64-4E05-B29D-B2A2F82161A7}" srcId="{73445799-CDDD-438E-8C2B-FBA83E869BBD}" destId="{18959157-6DA1-4B0A-A9F4-E33AA0A99EBC}" srcOrd="0" destOrd="0" parTransId="{178A82C4-610A-470E-8F87-71B23E896F7D}" sibTransId="{62618C4A-C892-420A-BD20-253F236A0D0E}"/>
    <dgm:cxn modelId="{A9F45EDD-44EB-40B2-AB19-ACCD7121DBF1}" srcId="{07324641-E24C-4E64-914D-DDC90F80A2FF}" destId="{B041099F-D418-497D-9BCA-C6E39503F43B}" srcOrd="0" destOrd="0" parTransId="{F4CBAF15-3E08-46FE-84F3-E9805692CF50}" sibTransId="{1B3CA8F8-9C79-4205-9C2B-6F90D0946728}"/>
    <dgm:cxn modelId="{30BB99F9-52ED-40B3-9EE7-2241C3EC278A}" type="presOf" srcId="{B041099F-D418-497D-9BCA-C6E39503F43B}" destId="{432D9B5C-CA79-458A-8E69-700B8A327484}" srcOrd="0" destOrd="0" presId="urn:microsoft.com/office/officeart/2005/8/layout/chevron2"/>
    <dgm:cxn modelId="{CDF2B512-2D8B-4CFC-ACD8-A16D3C4A6334}" type="presParOf" srcId="{80EAFFC5-63DD-4348-81C9-8803E58C96E3}" destId="{C2249BC1-B981-4E65-98F6-9DE2AA3B157E}" srcOrd="0" destOrd="0" presId="urn:microsoft.com/office/officeart/2005/8/layout/chevron2"/>
    <dgm:cxn modelId="{A1657B31-9BB6-4B0D-A6E0-39E14DB3B4FC}" type="presParOf" srcId="{C2249BC1-B981-4E65-98F6-9DE2AA3B157E}" destId="{1884A78E-4961-4F65-8F8D-837C1E7A0ADD}" srcOrd="0" destOrd="0" presId="urn:microsoft.com/office/officeart/2005/8/layout/chevron2"/>
    <dgm:cxn modelId="{5160C03B-D4C7-442F-A28E-5043485CF4C2}" type="presParOf" srcId="{C2249BC1-B981-4E65-98F6-9DE2AA3B157E}" destId="{4BE62B63-F627-4410-9BF5-2029F3B6D935}" srcOrd="1" destOrd="0" presId="urn:microsoft.com/office/officeart/2005/8/layout/chevron2"/>
    <dgm:cxn modelId="{6E780CF7-2947-4A3B-9559-DA3FA4A232BB}" type="presParOf" srcId="{80EAFFC5-63DD-4348-81C9-8803E58C96E3}" destId="{DCA9DBC2-07B7-4965-97E6-82C6E48BBBA0}" srcOrd="1" destOrd="0" presId="urn:microsoft.com/office/officeart/2005/8/layout/chevron2"/>
    <dgm:cxn modelId="{3BF4355E-C7D0-45B0-ADCD-3F0658447362}" type="presParOf" srcId="{80EAFFC5-63DD-4348-81C9-8803E58C96E3}" destId="{216E3899-E974-465D-97BD-215A8B4181C1}" srcOrd="2" destOrd="0" presId="urn:microsoft.com/office/officeart/2005/8/layout/chevron2"/>
    <dgm:cxn modelId="{773939C6-52A4-4E2F-949D-306236B46C48}" type="presParOf" srcId="{216E3899-E974-465D-97BD-215A8B4181C1}" destId="{9995EB3C-8AB2-4633-9757-30E07B8A99E3}" srcOrd="0" destOrd="0" presId="urn:microsoft.com/office/officeart/2005/8/layout/chevron2"/>
    <dgm:cxn modelId="{10D06719-8389-4AAD-9595-BF5743CD9E11}" type="presParOf" srcId="{216E3899-E974-465D-97BD-215A8B4181C1}" destId="{432D9B5C-CA79-458A-8E69-700B8A327484}"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6D35330-C6ED-4B7B-9287-F5CCF4C591CD}" type="doc">
      <dgm:prSet loTypeId="urn:microsoft.com/office/officeart/2005/8/layout/vList2" loCatId="list" qsTypeId="urn:microsoft.com/office/officeart/2005/8/quickstyle/3d2" qsCatId="3D" csTypeId="urn:microsoft.com/office/officeart/2005/8/colors/accent0_3" csCatId="mainScheme" phldr="1"/>
      <dgm:spPr/>
      <dgm:t>
        <a:bodyPr/>
        <a:lstStyle/>
        <a:p>
          <a:endParaRPr lang="en-US"/>
        </a:p>
      </dgm:t>
    </dgm:pt>
    <dgm:pt modelId="{ECACF0EB-8F0D-4C6A-AE39-D4E2049C059C}">
      <dgm:prSet phldrT="[Text]"/>
      <dgm:spPr/>
      <dgm:t>
        <a:bodyPr/>
        <a:lstStyle/>
        <a:p>
          <a:r>
            <a:rPr lang="en-US" dirty="0">
              <a:ea typeface="Times New Roman"/>
              <a:cs typeface="Calibri"/>
            </a:rPr>
            <a:t>Standard deviation is a way of representing how spread out the values are within the set. The spread can help. </a:t>
          </a:r>
          <a:endParaRPr lang="en-US" dirty="0"/>
        </a:p>
      </dgm:t>
    </dgm:pt>
    <dgm:pt modelId="{4E605687-7EC6-42A3-BF97-61CA4D9969DE}" type="parTrans" cxnId="{33CEE038-0658-413A-9C5E-01F0694CE275}">
      <dgm:prSet/>
      <dgm:spPr/>
      <dgm:t>
        <a:bodyPr/>
        <a:lstStyle/>
        <a:p>
          <a:endParaRPr lang="en-US"/>
        </a:p>
      </dgm:t>
    </dgm:pt>
    <dgm:pt modelId="{3F4693C7-9162-44CB-8670-27DBEE4237C8}" type="sibTrans" cxnId="{33CEE038-0658-413A-9C5E-01F0694CE275}">
      <dgm:prSet/>
      <dgm:spPr/>
      <dgm:t>
        <a:bodyPr/>
        <a:lstStyle/>
        <a:p>
          <a:endParaRPr lang="en-US"/>
        </a:p>
      </dgm:t>
    </dgm:pt>
    <dgm:pt modelId="{DD8E3D2A-6D0C-4894-9138-FC1E8D5DC98A}" type="pres">
      <dgm:prSet presAssocID="{06D35330-C6ED-4B7B-9287-F5CCF4C591CD}" presName="linear" presStyleCnt="0">
        <dgm:presLayoutVars>
          <dgm:animLvl val="lvl"/>
          <dgm:resizeHandles val="exact"/>
        </dgm:presLayoutVars>
      </dgm:prSet>
      <dgm:spPr/>
    </dgm:pt>
    <dgm:pt modelId="{290E3E8C-372B-440F-AB55-7066CCD5252A}" type="pres">
      <dgm:prSet presAssocID="{ECACF0EB-8F0D-4C6A-AE39-D4E2049C059C}" presName="parentText" presStyleLbl="node1" presStyleIdx="0" presStyleCnt="1" custLinFactNeighborX="8140" custLinFactNeighborY="-10768">
        <dgm:presLayoutVars>
          <dgm:chMax val="0"/>
          <dgm:bulletEnabled val="1"/>
        </dgm:presLayoutVars>
      </dgm:prSet>
      <dgm:spPr/>
    </dgm:pt>
  </dgm:ptLst>
  <dgm:cxnLst>
    <dgm:cxn modelId="{33CEE038-0658-413A-9C5E-01F0694CE275}" srcId="{06D35330-C6ED-4B7B-9287-F5CCF4C591CD}" destId="{ECACF0EB-8F0D-4C6A-AE39-D4E2049C059C}" srcOrd="0" destOrd="0" parTransId="{4E605687-7EC6-42A3-BF97-61CA4D9969DE}" sibTransId="{3F4693C7-9162-44CB-8670-27DBEE4237C8}"/>
    <dgm:cxn modelId="{868551D5-D6BA-497B-AE62-8C74DD00F2A4}" type="presOf" srcId="{ECACF0EB-8F0D-4C6A-AE39-D4E2049C059C}" destId="{290E3E8C-372B-440F-AB55-7066CCD5252A}" srcOrd="0" destOrd="0" presId="urn:microsoft.com/office/officeart/2005/8/layout/vList2"/>
    <dgm:cxn modelId="{12F628E6-F238-4FBF-856C-3023E0D19CB6}" type="presOf" srcId="{06D35330-C6ED-4B7B-9287-F5CCF4C591CD}" destId="{DD8E3D2A-6D0C-4894-9138-FC1E8D5DC98A}" srcOrd="0" destOrd="0" presId="urn:microsoft.com/office/officeart/2005/8/layout/vList2"/>
    <dgm:cxn modelId="{B20DBCC2-D098-4200-AAB6-2A37273BE668}" type="presParOf" srcId="{DD8E3D2A-6D0C-4894-9138-FC1E8D5DC98A}" destId="{290E3E8C-372B-440F-AB55-7066CCD5252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E85F5B7-9056-4842-BC43-2DBA09CB3C36}" type="doc">
      <dgm:prSet loTypeId="urn:microsoft.com/office/officeart/2005/8/layout/list1" loCatId="list" qsTypeId="urn:microsoft.com/office/officeart/2005/8/quickstyle/3d4" qsCatId="3D" csTypeId="urn:microsoft.com/office/officeart/2005/8/colors/colorful5" csCatId="colorful" phldr="1"/>
      <dgm:spPr/>
      <dgm:t>
        <a:bodyPr/>
        <a:lstStyle/>
        <a:p>
          <a:endParaRPr lang="en-US"/>
        </a:p>
      </dgm:t>
    </dgm:pt>
    <dgm:pt modelId="{D1E51E09-F79A-42A8-89DB-73EB8AC87BC9}">
      <dgm:prSet phldrT="[Text]" custT="1"/>
      <dgm:spPr/>
      <dgm:t>
        <a:bodyPr/>
        <a:lstStyle/>
        <a:p>
          <a:r>
            <a:rPr lang="en-US" sz="1200" dirty="0">
              <a:solidFill>
                <a:schemeClr val="tx1"/>
              </a:solidFill>
            </a:rPr>
            <a:t>Previous measurement data</a:t>
          </a:r>
        </a:p>
      </dgm:t>
    </dgm:pt>
    <dgm:pt modelId="{246E8243-DF3D-4EE1-BDF1-D0D2C5F122EA}" type="parTrans" cxnId="{90C65C1B-C888-4D52-9450-FFD8B721EECC}">
      <dgm:prSet/>
      <dgm:spPr/>
      <dgm:t>
        <a:bodyPr/>
        <a:lstStyle/>
        <a:p>
          <a:endParaRPr lang="en-US"/>
        </a:p>
      </dgm:t>
    </dgm:pt>
    <dgm:pt modelId="{4913E192-0F9E-4822-A5B3-99FD7A7478AF}" type="sibTrans" cxnId="{90C65C1B-C888-4D52-9450-FFD8B721EECC}">
      <dgm:prSet/>
      <dgm:spPr/>
      <dgm:t>
        <a:bodyPr/>
        <a:lstStyle/>
        <a:p>
          <a:endParaRPr lang="en-US"/>
        </a:p>
      </dgm:t>
    </dgm:pt>
    <dgm:pt modelId="{354852E6-A651-46D0-A674-0E88C9A4A288}">
      <dgm:prSet phldrT="[Text]" custT="1"/>
      <dgm:spPr/>
      <dgm:t>
        <a:bodyPr/>
        <a:lstStyle/>
        <a:p>
          <a:r>
            <a:rPr lang="en-US" sz="1200" dirty="0">
              <a:solidFill>
                <a:schemeClr val="tx1"/>
              </a:solidFill>
            </a:rPr>
            <a:t>Based on experience or knowledge of behavior of materials and instruments</a:t>
          </a:r>
        </a:p>
      </dgm:t>
    </dgm:pt>
    <dgm:pt modelId="{34FA0B1C-29B8-47F5-A53C-2DDE612C077A}" type="parTrans" cxnId="{9890E837-932A-408F-BC84-87DEF9BB524C}">
      <dgm:prSet/>
      <dgm:spPr/>
      <dgm:t>
        <a:bodyPr/>
        <a:lstStyle/>
        <a:p>
          <a:endParaRPr lang="en-US"/>
        </a:p>
      </dgm:t>
    </dgm:pt>
    <dgm:pt modelId="{602A145B-0767-4188-B6B8-86CA5FCD0502}" type="sibTrans" cxnId="{9890E837-932A-408F-BC84-87DEF9BB524C}">
      <dgm:prSet/>
      <dgm:spPr/>
      <dgm:t>
        <a:bodyPr/>
        <a:lstStyle/>
        <a:p>
          <a:endParaRPr lang="en-US"/>
        </a:p>
      </dgm:t>
    </dgm:pt>
    <dgm:pt modelId="{178E0652-452A-4144-85FE-1F83C8955CC2}">
      <dgm:prSet phldrT="[Text]" custT="1"/>
      <dgm:spPr/>
      <dgm:t>
        <a:bodyPr/>
        <a:lstStyle/>
        <a:p>
          <a:r>
            <a:rPr lang="en-US" sz="1200" dirty="0">
              <a:solidFill>
                <a:schemeClr val="tx1"/>
              </a:solidFill>
            </a:rPr>
            <a:t>Obtained from manufacturer’s specifications</a:t>
          </a:r>
        </a:p>
      </dgm:t>
    </dgm:pt>
    <dgm:pt modelId="{31E26501-BA97-4D2B-AFED-73ED1086D499}" type="parTrans" cxnId="{18AF2FD3-B222-4841-B0C0-253A43B0B801}">
      <dgm:prSet/>
      <dgm:spPr/>
      <dgm:t>
        <a:bodyPr/>
        <a:lstStyle/>
        <a:p>
          <a:endParaRPr lang="en-US"/>
        </a:p>
      </dgm:t>
    </dgm:pt>
    <dgm:pt modelId="{8F806A12-F6AA-4ECD-8F73-2CE9928D7F24}" type="sibTrans" cxnId="{18AF2FD3-B222-4841-B0C0-253A43B0B801}">
      <dgm:prSet/>
      <dgm:spPr/>
      <dgm:t>
        <a:bodyPr/>
        <a:lstStyle/>
        <a:p>
          <a:endParaRPr lang="en-US"/>
        </a:p>
      </dgm:t>
    </dgm:pt>
    <dgm:pt modelId="{B5D006A8-B90C-40D4-AC58-AFF24D22FF1A}">
      <dgm:prSet phldrT="[Text]" custT="1"/>
      <dgm:spPr/>
      <dgm:t>
        <a:bodyPr/>
        <a:lstStyle/>
        <a:p>
          <a:r>
            <a:rPr lang="en-US" sz="1200" dirty="0">
              <a:solidFill>
                <a:schemeClr val="tx1"/>
              </a:solidFill>
            </a:rPr>
            <a:t>Provided in calibration and other reports (authoritative published quantity values)</a:t>
          </a:r>
        </a:p>
      </dgm:t>
    </dgm:pt>
    <dgm:pt modelId="{2279CB8B-00D4-4168-905E-E548FD8A3112}" type="parTrans" cxnId="{26521998-1426-44EC-A162-04297BA8C3D5}">
      <dgm:prSet/>
      <dgm:spPr/>
      <dgm:t>
        <a:bodyPr/>
        <a:lstStyle/>
        <a:p>
          <a:endParaRPr lang="en-US"/>
        </a:p>
      </dgm:t>
    </dgm:pt>
    <dgm:pt modelId="{536B811F-69FE-4197-9BCA-5DF241537C46}" type="sibTrans" cxnId="{26521998-1426-44EC-A162-04297BA8C3D5}">
      <dgm:prSet/>
      <dgm:spPr/>
      <dgm:t>
        <a:bodyPr/>
        <a:lstStyle/>
        <a:p>
          <a:endParaRPr lang="en-US"/>
        </a:p>
      </dgm:t>
    </dgm:pt>
    <dgm:pt modelId="{2657D0EE-69DE-4850-9799-EBC6F9FB0244}">
      <dgm:prSet phldrT="[Text]" custT="1"/>
      <dgm:spPr/>
      <dgm:t>
        <a:bodyPr/>
        <a:lstStyle/>
        <a:p>
          <a:r>
            <a:rPr lang="en-US" sz="1200" dirty="0">
              <a:solidFill>
                <a:schemeClr val="tx1"/>
              </a:solidFill>
            </a:rPr>
            <a:t>Uncertainties assigned to reference data (handbooks or certified reference material</a:t>
          </a:r>
          <a:r>
            <a:rPr lang="en-US" sz="1050" dirty="0">
              <a:solidFill>
                <a:schemeClr val="tx1"/>
              </a:solidFill>
            </a:rPr>
            <a:t>)</a:t>
          </a:r>
        </a:p>
      </dgm:t>
    </dgm:pt>
    <dgm:pt modelId="{62D3D54A-CE7C-4AAD-8050-C2A7F06DB8DB}" type="parTrans" cxnId="{F3FF8973-35B7-4B19-BB15-730BD2D23CFF}">
      <dgm:prSet/>
      <dgm:spPr/>
      <dgm:t>
        <a:bodyPr/>
        <a:lstStyle/>
        <a:p>
          <a:endParaRPr lang="en-US"/>
        </a:p>
      </dgm:t>
    </dgm:pt>
    <dgm:pt modelId="{E0A1304C-5B5C-45F2-B4BE-1A644D4FE632}" type="sibTrans" cxnId="{F3FF8973-35B7-4B19-BB15-730BD2D23CFF}">
      <dgm:prSet/>
      <dgm:spPr/>
      <dgm:t>
        <a:bodyPr/>
        <a:lstStyle/>
        <a:p>
          <a:endParaRPr lang="en-US"/>
        </a:p>
      </dgm:t>
    </dgm:pt>
    <dgm:pt modelId="{B16E9BB1-B02B-4468-89ED-9F2793B14C7D}" type="pres">
      <dgm:prSet presAssocID="{CE85F5B7-9056-4842-BC43-2DBA09CB3C36}" presName="linear" presStyleCnt="0">
        <dgm:presLayoutVars>
          <dgm:dir/>
          <dgm:animLvl val="lvl"/>
          <dgm:resizeHandles val="exact"/>
        </dgm:presLayoutVars>
      </dgm:prSet>
      <dgm:spPr/>
    </dgm:pt>
    <dgm:pt modelId="{84240B0A-0D56-47B7-825E-397161D6BA0B}" type="pres">
      <dgm:prSet presAssocID="{D1E51E09-F79A-42A8-89DB-73EB8AC87BC9}" presName="parentLin" presStyleCnt="0"/>
      <dgm:spPr/>
    </dgm:pt>
    <dgm:pt modelId="{70F4E512-49C2-4258-AB98-A08919BB0EA1}" type="pres">
      <dgm:prSet presAssocID="{D1E51E09-F79A-42A8-89DB-73EB8AC87BC9}" presName="parentLeftMargin" presStyleLbl="node1" presStyleIdx="0" presStyleCnt="5"/>
      <dgm:spPr/>
    </dgm:pt>
    <dgm:pt modelId="{B37A4F91-54CD-4648-ACD7-62501C018B8F}" type="pres">
      <dgm:prSet presAssocID="{D1E51E09-F79A-42A8-89DB-73EB8AC87BC9}" presName="parentText" presStyleLbl="node1" presStyleIdx="0" presStyleCnt="5">
        <dgm:presLayoutVars>
          <dgm:chMax val="0"/>
          <dgm:bulletEnabled val="1"/>
        </dgm:presLayoutVars>
      </dgm:prSet>
      <dgm:spPr/>
    </dgm:pt>
    <dgm:pt modelId="{EAA367B7-A398-43AE-8625-9C44D8B1040B}" type="pres">
      <dgm:prSet presAssocID="{D1E51E09-F79A-42A8-89DB-73EB8AC87BC9}" presName="negativeSpace" presStyleCnt="0"/>
      <dgm:spPr/>
    </dgm:pt>
    <dgm:pt modelId="{B295F510-A2EB-4163-8BBE-FD9E17CA9C8A}" type="pres">
      <dgm:prSet presAssocID="{D1E51E09-F79A-42A8-89DB-73EB8AC87BC9}" presName="childText" presStyleLbl="conFgAcc1" presStyleIdx="0" presStyleCnt="5">
        <dgm:presLayoutVars>
          <dgm:bulletEnabled val="1"/>
        </dgm:presLayoutVars>
      </dgm:prSet>
      <dgm:spPr/>
    </dgm:pt>
    <dgm:pt modelId="{E2C51A1C-F0FA-44C9-BA77-C15EC6FB8EC5}" type="pres">
      <dgm:prSet presAssocID="{4913E192-0F9E-4822-A5B3-99FD7A7478AF}" presName="spaceBetweenRectangles" presStyleCnt="0"/>
      <dgm:spPr/>
    </dgm:pt>
    <dgm:pt modelId="{5FAEC232-F144-4C0F-B9F6-1AAC30F1FF8B}" type="pres">
      <dgm:prSet presAssocID="{354852E6-A651-46D0-A674-0E88C9A4A288}" presName="parentLin" presStyleCnt="0"/>
      <dgm:spPr/>
    </dgm:pt>
    <dgm:pt modelId="{A695CFBB-EFB8-42C3-8ABD-7F4A0D847227}" type="pres">
      <dgm:prSet presAssocID="{354852E6-A651-46D0-A674-0E88C9A4A288}" presName="parentLeftMargin" presStyleLbl="node1" presStyleIdx="0" presStyleCnt="5"/>
      <dgm:spPr/>
    </dgm:pt>
    <dgm:pt modelId="{26C95CCB-3794-457A-89FC-ABE6DBF7A2B4}" type="pres">
      <dgm:prSet presAssocID="{354852E6-A651-46D0-A674-0E88C9A4A288}" presName="parentText" presStyleLbl="node1" presStyleIdx="1" presStyleCnt="5">
        <dgm:presLayoutVars>
          <dgm:chMax val="0"/>
          <dgm:bulletEnabled val="1"/>
        </dgm:presLayoutVars>
      </dgm:prSet>
      <dgm:spPr/>
    </dgm:pt>
    <dgm:pt modelId="{7CDD6A10-F80B-4D37-A04B-005EF121DFAE}" type="pres">
      <dgm:prSet presAssocID="{354852E6-A651-46D0-A674-0E88C9A4A288}" presName="negativeSpace" presStyleCnt="0"/>
      <dgm:spPr/>
    </dgm:pt>
    <dgm:pt modelId="{3CE1C5FC-72A9-4776-B25B-87D99F26D70E}" type="pres">
      <dgm:prSet presAssocID="{354852E6-A651-46D0-A674-0E88C9A4A288}" presName="childText" presStyleLbl="conFgAcc1" presStyleIdx="1" presStyleCnt="5">
        <dgm:presLayoutVars>
          <dgm:bulletEnabled val="1"/>
        </dgm:presLayoutVars>
      </dgm:prSet>
      <dgm:spPr/>
    </dgm:pt>
    <dgm:pt modelId="{66E93EA1-F38F-411A-AF35-EDA9B369BC15}" type="pres">
      <dgm:prSet presAssocID="{602A145B-0767-4188-B6B8-86CA5FCD0502}" presName="spaceBetweenRectangles" presStyleCnt="0"/>
      <dgm:spPr/>
    </dgm:pt>
    <dgm:pt modelId="{A806429C-ED84-40FF-801B-9085BF3C4DAF}" type="pres">
      <dgm:prSet presAssocID="{178E0652-452A-4144-85FE-1F83C8955CC2}" presName="parentLin" presStyleCnt="0"/>
      <dgm:spPr/>
    </dgm:pt>
    <dgm:pt modelId="{945221EC-3EDF-4B86-BFDB-444497C6FD57}" type="pres">
      <dgm:prSet presAssocID="{178E0652-452A-4144-85FE-1F83C8955CC2}" presName="parentLeftMargin" presStyleLbl="node1" presStyleIdx="1" presStyleCnt="5"/>
      <dgm:spPr/>
    </dgm:pt>
    <dgm:pt modelId="{D7103EB8-8A01-47D5-B648-13072628F693}" type="pres">
      <dgm:prSet presAssocID="{178E0652-452A-4144-85FE-1F83C8955CC2}" presName="parentText" presStyleLbl="node1" presStyleIdx="2" presStyleCnt="5">
        <dgm:presLayoutVars>
          <dgm:chMax val="0"/>
          <dgm:bulletEnabled val="1"/>
        </dgm:presLayoutVars>
      </dgm:prSet>
      <dgm:spPr/>
    </dgm:pt>
    <dgm:pt modelId="{06C53135-BCA0-41B6-AF57-831B0E8DD31C}" type="pres">
      <dgm:prSet presAssocID="{178E0652-452A-4144-85FE-1F83C8955CC2}" presName="negativeSpace" presStyleCnt="0"/>
      <dgm:spPr/>
    </dgm:pt>
    <dgm:pt modelId="{6E705BE0-EC8D-4481-8125-3D80FEB162A7}" type="pres">
      <dgm:prSet presAssocID="{178E0652-452A-4144-85FE-1F83C8955CC2}" presName="childText" presStyleLbl="conFgAcc1" presStyleIdx="2" presStyleCnt="5">
        <dgm:presLayoutVars>
          <dgm:bulletEnabled val="1"/>
        </dgm:presLayoutVars>
      </dgm:prSet>
      <dgm:spPr/>
    </dgm:pt>
    <dgm:pt modelId="{FD98BA14-CE9D-45FB-B724-53089DF7A8C4}" type="pres">
      <dgm:prSet presAssocID="{8F806A12-F6AA-4ECD-8F73-2CE9928D7F24}" presName="spaceBetweenRectangles" presStyleCnt="0"/>
      <dgm:spPr/>
    </dgm:pt>
    <dgm:pt modelId="{CFE53737-5C0C-477F-98C2-7B64ACF50665}" type="pres">
      <dgm:prSet presAssocID="{B5D006A8-B90C-40D4-AC58-AFF24D22FF1A}" presName="parentLin" presStyleCnt="0"/>
      <dgm:spPr/>
    </dgm:pt>
    <dgm:pt modelId="{983261B9-2E16-45A6-853A-8B9E1FE51A90}" type="pres">
      <dgm:prSet presAssocID="{B5D006A8-B90C-40D4-AC58-AFF24D22FF1A}" presName="parentLeftMargin" presStyleLbl="node1" presStyleIdx="2" presStyleCnt="5"/>
      <dgm:spPr/>
    </dgm:pt>
    <dgm:pt modelId="{5DBA5FFA-6600-4957-98BA-4185B27C6816}" type="pres">
      <dgm:prSet presAssocID="{B5D006A8-B90C-40D4-AC58-AFF24D22FF1A}" presName="parentText" presStyleLbl="node1" presStyleIdx="3" presStyleCnt="5">
        <dgm:presLayoutVars>
          <dgm:chMax val="0"/>
          <dgm:bulletEnabled val="1"/>
        </dgm:presLayoutVars>
      </dgm:prSet>
      <dgm:spPr/>
    </dgm:pt>
    <dgm:pt modelId="{0D7E399E-A3C0-473B-AC3C-4767BC0999BE}" type="pres">
      <dgm:prSet presAssocID="{B5D006A8-B90C-40D4-AC58-AFF24D22FF1A}" presName="negativeSpace" presStyleCnt="0"/>
      <dgm:spPr/>
    </dgm:pt>
    <dgm:pt modelId="{907FAF87-4D9F-4D26-8377-E10BE720BAC6}" type="pres">
      <dgm:prSet presAssocID="{B5D006A8-B90C-40D4-AC58-AFF24D22FF1A}" presName="childText" presStyleLbl="conFgAcc1" presStyleIdx="3" presStyleCnt="5">
        <dgm:presLayoutVars>
          <dgm:bulletEnabled val="1"/>
        </dgm:presLayoutVars>
      </dgm:prSet>
      <dgm:spPr/>
    </dgm:pt>
    <dgm:pt modelId="{C92BC506-2C92-457A-899B-16CBE4EA9532}" type="pres">
      <dgm:prSet presAssocID="{536B811F-69FE-4197-9BCA-5DF241537C46}" presName="spaceBetweenRectangles" presStyleCnt="0"/>
      <dgm:spPr/>
    </dgm:pt>
    <dgm:pt modelId="{6843AC88-A638-4211-A654-0616B89165D4}" type="pres">
      <dgm:prSet presAssocID="{2657D0EE-69DE-4850-9799-EBC6F9FB0244}" presName="parentLin" presStyleCnt="0"/>
      <dgm:spPr/>
    </dgm:pt>
    <dgm:pt modelId="{74C9209F-09C9-4866-9BC3-6F95C27C17FD}" type="pres">
      <dgm:prSet presAssocID="{2657D0EE-69DE-4850-9799-EBC6F9FB0244}" presName="parentLeftMargin" presStyleLbl="node1" presStyleIdx="3" presStyleCnt="5"/>
      <dgm:spPr/>
    </dgm:pt>
    <dgm:pt modelId="{45259FF6-188B-48C8-8AFB-284B24DB3337}" type="pres">
      <dgm:prSet presAssocID="{2657D0EE-69DE-4850-9799-EBC6F9FB0244}" presName="parentText" presStyleLbl="node1" presStyleIdx="4" presStyleCnt="5">
        <dgm:presLayoutVars>
          <dgm:chMax val="0"/>
          <dgm:bulletEnabled val="1"/>
        </dgm:presLayoutVars>
      </dgm:prSet>
      <dgm:spPr/>
    </dgm:pt>
    <dgm:pt modelId="{7364043C-930E-4D82-B15A-2CA048CA3C50}" type="pres">
      <dgm:prSet presAssocID="{2657D0EE-69DE-4850-9799-EBC6F9FB0244}" presName="negativeSpace" presStyleCnt="0"/>
      <dgm:spPr/>
    </dgm:pt>
    <dgm:pt modelId="{70BBA419-3041-4387-A96E-BBFD8406158A}" type="pres">
      <dgm:prSet presAssocID="{2657D0EE-69DE-4850-9799-EBC6F9FB0244}" presName="childText" presStyleLbl="conFgAcc1" presStyleIdx="4" presStyleCnt="5">
        <dgm:presLayoutVars>
          <dgm:bulletEnabled val="1"/>
        </dgm:presLayoutVars>
      </dgm:prSet>
      <dgm:spPr/>
    </dgm:pt>
  </dgm:ptLst>
  <dgm:cxnLst>
    <dgm:cxn modelId="{4FA4F212-25F2-4684-9964-FDBA54BF17DC}" type="presOf" srcId="{2657D0EE-69DE-4850-9799-EBC6F9FB0244}" destId="{74C9209F-09C9-4866-9BC3-6F95C27C17FD}" srcOrd="0" destOrd="0" presId="urn:microsoft.com/office/officeart/2005/8/layout/list1"/>
    <dgm:cxn modelId="{ED86DF14-AADC-4071-BA5F-8FE7EF9CFD43}" type="presOf" srcId="{354852E6-A651-46D0-A674-0E88C9A4A288}" destId="{A695CFBB-EFB8-42C3-8ABD-7F4A0D847227}" srcOrd="0" destOrd="0" presId="urn:microsoft.com/office/officeart/2005/8/layout/list1"/>
    <dgm:cxn modelId="{90C65C1B-C888-4D52-9450-FFD8B721EECC}" srcId="{CE85F5B7-9056-4842-BC43-2DBA09CB3C36}" destId="{D1E51E09-F79A-42A8-89DB-73EB8AC87BC9}" srcOrd="0" destOrd="0" parTransId="{246E8243-DF3D-4EE1-BDF1-D0D2C5F122EA}" sibTransId="{4913E192-0F9E-4822-A5B3-99FD7A7478AF}"/>
    <dgm:cxn modelId="{95816C1E-0C79-423A-A3A7-A9B854AE0E00}" type="presOf" srcId="{178E0652-452A-4144-85FE-1F83C8955CC2}" destId="{D7103EB8-8A01-47D5-B648-13072628F693}" srcOrd="1" destOrd="0" presId="urn:microsoft.com/office/officeart/2005/8/layout/list1"/>
    <dgm:cxn modelId="{9890E837-932A-408F-BC84-87DEF9BB524C}" srcId="{CE85F5B7-9056-4842-BC43-2DBA09CB3C36}" destId="{354852E6-A651-46D0-A674-0E88C9A4A288}" srcOrd="1" destOrd="0" parTransId="{34FA0B1C-29B8-47F5-A53C-2DDE612C077A}" sibTransId="{602A145B-0767-4188-B6B8-86CA5FCD0502}"/>
    <dgm:cxn modelId="{90AA913A-3DF7-4F85-83C4-C972729C4667}" type="presOf" srcId="{D1E51E09-F79A-42A8-89DB-73EB8AC87BC9}" destId="{70F4E512-49C2-4258-AB98-A08919BB0EA1}" srcOrd="0" destOrd="0" presId="urn:microsoft.com/office/officeart/2005/8/layout/list1"/>
    <dgm:cxn modelId="{4114286D-8FC5-4AB3-AA5A-C6F2F9A2D64D}" type="presOf" srcId="{CE85F5B7-9056-4842-BC43-2DBA09CB3C36}" destId="{B16E9BB1-B02B-4468-89ED-9F2793B14C7D}" srcOrd="0" destOrd="0" presId="urn:microsoft.com/office/officeart/2005/8/layout/list1"/>
    <dgm:cxn modelId="{F3FF8973-35B7-4B19-BB15-730BD2D23CFF}" srcId="{CE85F5B7-9056-4842-BC43-2DBA09CB3C36}" destId="{2657D0EE-69DE-4850-9799-EBC6F9FB0244}" srcOrd="4" destOrd="0" parTransId="{62D3D54A-CE7C-4AAD-8050-C2A7F06DB8DB}" sibTransId="{E0A1304C-5B5C-45F2-B4BE-1A644D4FE632}"/>
    <dgm:cxn modelId="{655A1B58-E16F-4EAA-A9BA-4DB65001D92E}" type="presOf" srcId="{B5D006A8-B90C-40D4-AC58-AFF24D22FF1A}" destId="{5DBA5FFA-6600-4957-98BA-4185B27C6816}" srcOrd="1" destOrd="0" presId="urn:microsoft.com/office/officeart/2005/8/layout/list1"/>
    <dgm:cxn modelId="{5716B58F-8028-4779-9B8F-E99C783CB3BF}" type="presOf" srcId="{2657D0EE-69DE-4850-9799-EBC6F9FB0244}" destId="{45259FF6-188B-48C8-8AFB-284B24DB3337}" srcOrd="1" destOrd="0" presId="urn:microsoft.com/office/officeart/2005/8/layout/list1"/>
    <dgm:cxn modelId="{26521998-1426-44EC-A162-04297BA8C3D5}" srcId="{CE85F5B7-9056-4842-BC43-2DBA09CB3C36}" destId="{B5D006A8-B90C-40D4-AC58-AFF24D22FF1A}" srcOrd="3" destOrd="0" parTransId="{2279CB8B-00D4-4168-905E-E548FD8A3112}" sibTransId="{536B811F-69FE-4197-9BCA-5DF241537C46}"/>
    <dgm:cxn modelId="{18AF2FD3-B222-4841-B0C0-253A43B0B801}" srcId="{CE85F5B7-9056-4842-BC43-2DBA09CB3C36}" destId="{178E0652-452A-4144-85FE-1F83C8955CC2}" srcOrd="2" destOrd="0" parTransId="{31E26501-BA97-4D2B-AFED-73ED1086D499}" sibTransId="{8F806A12-F6AA-4ECD-8F73-2CE9928D7F24}"/>
    <dgm:cxn modelId="{2F3029DF-813E-4B4B-A297-200D61031A5F}" type="presOf" srcId="{D1E51E09-F79A-42A8-89DB-73EB8AC87BC9}" destId="{B37A4F91-54CD-4648-ACD7-62501C018B8F}" srcOrd="1" destOrd="0" presId="urn:microsoft.com/office/officeart/2005/8/layout/list1"/>
    <dgm:cxn modelId="{43209CE5-A936-4674-BC3F-55196BCE5E9F}" type="presOf" srcId="{B5D006A8-B90C-40D4-AC58-AFF24D22FF1A}" destId="{983261B9-2E16-45A6-853A-8B9E1FE51A90}" srcOrd="0" destOrd="0" presId="urn:microsoft.com/office/officeart/2005/8/layout/list1"/>
    <dgm:cxn modelId="{FB70BDE9-8B9B-4084-A226-3978A7474775}" type="presOf" srcId="{354852E6-A651-46D0-A674-0E88C9A4A288}" destId="{26C95CCB-3794-457A-89FC-ABE6DBF7A2B4}" srcOrd="1" destOrd="0" presId="urn:microsoft.com/office/officeart/2005/8/layout/list1"/>
    <dgm:cxn modelId="{323956FD-AF5C-4121-B990-27DA51747C59}" type="presOf" srcId="{178E0652-452A-4144-85FE-1F83C8955CC2}" destId="{945221EC-3EDF-4B86-BFDB-444497C6FD57}" srcOrd="0" destOrd="0" presId="urn:microsoft.com/office/officeart/2005/8/layout/list1"/>
    <dgm:cxn modelId="{EFF2D2D8-10BA-4CA2-80B4-4267EA5CBF8A}" type="presParOf" srcId="{B16E9BB1-B02B-4468-89ED-9F2793B14C7D}" destId="{84240B0A-0D56-47B7-825E-397161D6BA0B}" srcOrd="0" destOrd="0" presId="urn:microsoft.com/office/officeart/2005/8/layout/list1"/>
    <dgm:cxn modelId="{0FBCC3EF-8BEC-4676-B6CE-0EF454819E63}" type="presParOf" srcId="{84240B0A-0D56-47B7-825E-397161D6BA0B}" destId="{70F4E512-49C2-4258-AB98-A08919BB0EA1}" srcOrd="0" destOrd="0" presId="urn:microsoft.com/office/officeart/2005/8/layout/list1"/>
    <dgm:cxn modelId="{F90B98E7-2785-499B-A3F3-C29BC48B8920}" type="presParOf" srcId="{84240B0A-0D56-47B7-825E-397161D6BA0B}" destId="{B37A4F91-54CD-4648-ACD7-62501C018B8F}" srcOrd="1" destOrd="0" presId="urn:microsoft.com/office/officeart/2005/8/layout/list1"/>
    <dgm:cxn modelId="{FC1298C4-36DA-4E01-8DAC-3B41956B70BB}" type="presParOf" srcId="{B16E9BB1-B02B-4468-89ED-9F2793B14C7D}" destId="{EAA367B7-A398-43AE-8625-9C44D8B1040B}" srcOrd="1" destOrd="0" presId="urn:microsoft.com/office/officeart/2005/8/layout/list1"/>
    <dgm:cxn modelId="{75E85AB8-3D4B-4920-919D-D01C08C6577B}" type="presParOf" srcId="{B16E9BB1-B02B-4468-89ED-9F2793B14C7D}" destId="{B295F510-A2EB-4163-8BBE-FD9E17CA9C8A}" srcOrd="2" destOrd="0" presId="urn:microsoft.com/office/officeart/2005/8/layout/list1"/>
    <dgm:cxn modelId="{3722E948-10F4-4CFC-B6D5-5EF12F227DA3}" type="presParOf" srcId="{B16E9BB1-B02B-4468-89ED-9F2793B14C7D}" destId="{E2C51A1C-F0FA-44C9-BA77-C15EC6FB8EC5}" srcOrd="3" destOrd="0" presId="urn:microsoft.com/office/officeart/2005/8/layout/list1"/>
    <dgm:cxn modelId="{E8602159-9CE5-45EA-ACF1-9EA97133753B}" type="presParOf" srcId="{B16E9BB1-B02B-4468-89ED-9F2793B14C7D}" destId="{5FAEC232-F144-4C0F-B9F6-1AAC30F1FF8B}" srcOrd="4" destOrd="0" presId="urn:microsoft.com/office/officeart/2005/8/layout/list1"/>
    <dgm:cxn modelId="{DB7DF02F-1DAB-4056-B473-290F26385CA6}" type="presParOf" srcId="{5FAEC232-F144-4C0F-B9F6-1AAC30F1FF8B}" destId="{A695CFBB-EFB8-42C3-8ABD-7F4A0D847227}" srcOrd="0" destOrd="0" presId="urn:microsoft.com/office/officeart/2005/8/layout/list1"/>
    <dgm:cxn modelId="{B2937415-F38E-484F-A49D-AA98CC535007}" type="presParOf" srcId="{5FAEC232-F144-4C0F-B9F6-1AAC30F1FF8B}" destId="{26C95CCB-3794-457A-89FC-ABE6DBF7A2B4}" srcOrd="1" destOrd="0" presId="urn:microsoft.com/office/officeart/2005/8/layout/list1"/>
    <dgm:cxn modelId="{D737B2DD-8B98-4FA2-B504-BDDADAEEA767}" type="presParOf" srcId="{B16E9BB1-B02B-4468-89ED-9F2793B14C7D}" destId="{7CDD6A10-F80B-4D37-A04B-005EF121DFAE}" srcOrd="5" destOrd="0" presId="urn:microsoft.com/office/officeart/2005/8/layout/list1"/>
    <dgm:cxn modelId="{B8425F84-6DAA-4EF4-92F8-AF3181E29D80}" type="presParOf" srcId="{B16E9BB1-B02B-4468-89ED-9F2793B14C7D}" destId="{3CE1C5FC-72A9-4776-B25B-87D99F26D70E}" srcOrd="6" destOrd="0" presId="urn:microsoft.com/office/officeart/2005/8/layout/list1"/>
    <dgm:cxn modelId="{E446EA32-0110-4936-BEC7-7C2CF63390C4}" type="presParOf" srcId="{B16E9BB1-B02B-4468-89ED-9F2793B14C7D}" destId="{66E93EA1-F38F-411A-AF35-EDA9B369BC15}" srcOrd="7" destOrd="0" presId="urn:microsoft.com/office/officeart/2005/8/layout/list1"/>
    <dgm:cxn modelId="{7BCBF028-F84F-4866-8775-BDC80967095D}" type="presParOf" srcId="{B16E9BB1-B02B-4468-89ED-9F2793B14C7D}" destId="{A806429C-ED84-40FF-801B-9085BF3C4DAF}" srcOrd="8" destOrd="0" presId="urn:microsoft.com/office/officeart/2005/8/layout/list1"/>
    <dgm:cxn modelId="{F238197E-F966-4330-A084-059841E522F6}" type="presParOf" srcId="{A806429C-ED84-40FF-801B-9085BF3C4DAF}" destId="{945221EC-3EDF-4B86-BFDB-444497C6FD57}" srcOrd="0" destOrd="0" presId="urn:microsoft.com/office/officeart/2005/8/layout/list1"/>
    <dgm:cxn modelId="{CC0727C7-1352-4C76-BC06-D69EBDD2AC1D}" type="presParOf" srcId="{A806429C-ED84-40FF-801B-9085BF3C4DAF}" destId="{D7103EB8-8A01-47D5-B648-13072628F693}" srcOrd="1" destOrd="0" presId="urn:microsoft.com/office/officeart/2005/8/layout/list1"/>
    <dgm:cxn modelId="{C4BE8594-333E-4B0C-A5BF-69097F6B86DD}" type="presParOf" srcId="{B16E9BB1-B02B-4468-89ED-9F2793B14C7D}" destId="{06C53135-BCA0-41B6-AF57-831B0E8DD31C}" srcOrd="9" destOrd="0" presId="urn:microsoft.com/office/officeart/2005/8/layout/list1"/>
    <dgm:cxn modelId="{33798EC7-1EDE-4A55-AAB5-8D208A6BB753}" type="presParOf" srcId="{B16E9BB1-B02B-4468-89ED-9F2793B14C7D}" destId="{6E705BE0-EC8D-4481-8125-3D80FEB162A7}" srcOrd="10" destOrd="0" presId="urn:microsoft.com/office/officeart/2005/8/layout/list1"/>
    <dgm:cxn modelId="{CDC89DED-D91B-46E6-84EE-1C8160C46092}" type="presParOf" srcId="{B16E9BB1-B02B-4468-89ED-9F2793B14C7D}" destId="{FD98BA14-CE9D-45FB-B724-53089DF7A8C4}" srcOrd="11" destOrd="0" presId="urn:microsoft.com/office/officeart/2005/8/layout/list1"/>
    <dgm:cxn modelId="{A95AFDC2-568E-4A73-AEA0-A8AC5B620D5E}" type="presParOf" srcId="{B16E9BB1-B02B-4468-89ED-9F2793B14C7D}" destId="{CFE53737-5C0C-477F-98C2-7B64ACF50665}" srcOrd="12" destOrd="0" presId="urn:microsoft.com/office/officeart/2005/8/layout/list1"/>
    <dgm:cxn modelId="{A268F145-7F8A-4451-85F2-FD04A76D1C43}" type="presParOf" srcId="{CFE53737-5C0C-477F-98C2-7B64ACF50665}" destId="{983261B9-2E16-45A6-853A-8B9E1FE51A90}" srcOrd="0" destOrd="0" presId="urn:microsoft.com/office/officeart/2005/8/layout/list1"/>
    <dgm:cxn modelId="{E03EF329-2C45-4D2A-B591-7A994D0A2031}" type="presParOf" srcId="{CFE53737-5C0C-477F-98C2-7B64ACF50665}" destId="{5DBA5FFA-6600-4957-98BA-4185B27C6816}" srcOrd="1" destOrd="0" presId="urn:microsoft.com/office/officeart/2005/8/layout/list1"/>
    <dgm:cxn modelId="{A28DD437-24BE-4E9D-BB56-B20AD9B23129}" type="presParOf" srcId="{B16E9BB1-B02B-4468-89ED-9F2793B14C7D}" destId="{0D7E399E-A3C0-473B-AC3C-4767BC0999BE}" srcOrd="13" destOrd="0" presId="urn:microsoft.com/office/officeart/2005/8/layout/list1"/>
    <dgm:cxn modelId="{1A072B2B-D6B3-479E-9D84-771E3331E8FD}" type="presParOf" srcId="{B16E9BB1-B02B-4468-89ED-9F2793B14C7D}" destId="{907FAF87-4D9F-4D26-8377-E10BE720BAC6}" srcOrd="14" destOrd="0" presId="urn:microsoft.com/office/officeart/2005/8/layout/list1"/>
    <dgm:cxn modelId="{2121AFE6-801C-4459-8672-F7BD8A651F05}" type="presParOf" srcId="{B16E9BB1-B02B-4468-89ED-9F2793B14C7D}" destId="{C92BC506-2C92-457A-899B-16CBE4EA9532}" srcOrd="15" destOrd="0" presId="urn:microsoft.com/office/officeart/2005/8/layout/list1"/>
    <dgm:cxn modelId="{FC8F4C6E-613B-4B9B-9930-B8B8008D6DAF}" type="presParOf" srcId="{B16E9BB1-B02B-4468-89ED-9F2793B14C7D}" destId="{6843AC88-A638-4211-A654-0616B89165D4}" srcOrd="16" destOrd="0" presId="urn:microsoft.com/office/officeart/2005/8/layout/list1"/>
    <dgm:cxn modelId="{4F40D993-A0BA-4BA4-BAFD-E69DAD8D84C9}" type="presParOf" srcId="{6843AC88-A638-4211-A654-0616B89165D4}" destId="{74C9209F-09C9-4866-9BC3-6F95C27C17FD}" srcOrd="0" destOrd="0" presId="urn:microsoft.com/office/officeart/2005/8/layout/list1"/>
    <dgm:cxn modelId="{3C980F82-AF4D-4886-B472-2742F0B3118B}" type="presParOf" srcId="{6843AC88-A638-4211-A654-0616B89165D4}" destId="{45259FF6-188B-48C8-8AFB-284B24DB3337}" srcOrd="1" destOrd="0" presId="urn:microsoft.com/office/officeart/2005/8/layout/list1"/>
    <dgm:cxn modelId="{CA440C21-5D27-4A8A-AC23-F36D9CD3C6C8}" type="presParOf" srcId="{B16E9BB1-B02B-4468-89ED-9F2793B14C7D}" destId="{7364043C-930E-4D82-B15A-2CA048CA3C50}" srcOrd="17" destOrd="0" presId="urn:microsoft.com/office/officeart/2005/8/layout/list1"/>
    <dgm:cxn modelId="{BEC7CFC1-5B01-42B2-B7FD-9B2C94976973}" type="presParOf" srcId="{B16E9BB1-B02B-4468-89ED-9F2793B14C7D}" destId="{70BBA419-3041-4387-A96E-BBFD8406158A}"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FCE3A2-3316-4481-9CA9-00B03B765258}">
      <dsp:nvSpPr>
        <dsp:cNvPr id="0" name=""/>
        <dsp:cNvSpPr/>
      </dsp:nvSpPr>
      <dsp:spPr>
        <a:xfrm>
          <a:off x="695622" y="741660"/>
          <a:ext cx="1732954" cy="1732954"/>
        </a:xfrm>
        <a:prstGeom prst="ellipse">
          <a:avLst/>
        </a:prstGeom>
        <a:gradFill rotWithShape="0">
          <a:gsLst>
            <a:gs pos="0">
              <a:schemeClr val="accent2">
                <a:alpha val="50000"/>
                <a:hueOff val="0"/>
                <a:satOff val="0"/>
                <a:lumOff val="0"/>
                <a:alphaOff val="0"/>
                <a:tint val="50000"/>
                <a:shade val="86000"/>
                <a:satMod val="140000"/>
              </a:schemeClr>
            </a:gs>
            <a:gs pos="45000">
              <a:schemeClr val="accent2">
                <a:alpha val="50000"/>
                <a:hueOff val="0"/>
                <a:satOff val="0"/>
                <a:lumOff val="0"/>
                <a:alphaOff val="0"/>
                <a:tint val="48000"/>
                <a:satMod val="150000"/>
              </a:schemeClr>
            </a:gs>
            <a:gs pos="100000">
              <a:schemeClr val="accent2">
                <a:alpha val="5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ISO 17025 Quality Management System</a:t>
          </a:r>
        </a:p>
      </dsp:txBody>
      <dsp:txXfrm>
        <a:off x="949407" y="995445"/>
        <a:ext cx="1225384" cy="1225384"/>
      </dsp:txXfrm>
    </dsp:sp>
    <dsp:sp modelId="{DC2AF08B-3CB2-4D25-84C4-19B297940033}">
      <dsp:nvSpPr>
        <dsp:cNvPr id="0" name=""/>
        <dsp:cNvSpPr/>
      </dsp:nvSpPr>
      <dsp:spPr>
        <a:xfrm>
          <a:off x="1128861" y="46346"/>
          <a:ext cx="866477" cy="866477"/>
        </a:xfrm>
        <a:prstGeom prst="ellipse">
          <a:avLst/>
        </a:prstGeom>
        <a:gradFill rotWithShape="0">
          <a:gsLst>
            <a:gs pos="0">
              <a:schemeClr val="accent2">
                <a:alpha val="50000"/>
                <a:hueOff val="4304429"/>
                <a:satOff val="-10100"/>
                <a:lumOff val="-4412"/>
                <a:alphaOff val="0"/>
                <a:tint val="50000"/>
                <a:shade val="86000"/>
                <a:satMod val="140000"/>
              </a:schemeClr>
            </a:gs>
            <a:gs pos="45000">
              <a:schemeClr val="accent2">
                <a:alpha val="50000"/>
                <a:hueOff val="4304429"/>
                <a:satOff val="-10100"/>
                <a:lumOff val="-4412"/>
                <a:alphaOff val="0"/>
                <a:tint val="48000"/>
                <a:satMod val="150000"/>
              </a:schemeClr>
            </a:gs>
            <a:gs pos="100000">
              <a:schemeClr val="accent2">
                <a:alpha val="50000"/>
                <a:hueOff val="4304429"/>
                <a:satOff val="-10100"/>
                <a:lumOff val="-4412"/>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Calibration</a:t>
          </a:r>
        </a:p>
      </dsp:txBody>
      <dsp:txXfrm>
        <a:off x="1255754" y="173239"/>
        <a:ext cx="612691" cy="612691"/>
      </dsp:txXfrm>
    </dsp:sp>
    <dsp:sp modelId="{C0535B25-A345-4CE6-8A2C-B03474D6E2E7}">
      <dsp:nvSpPr>
        <dsp:cNvPr id="0" name=""/>
        <dsp:cNvSpPr/>
      </dsp:nvSpPr>
      <dsp:spPr>
        <a:xfrm>
          <a:off x="2257413" y="1174898"/>
          <a:ext cx="866477" cy="866477"/>
        </a:xfrm>
        <a:prstGeom prst="ellipse">
          <a:avLst/>
        </a:prstGeom>
        <a:gradFill rotWithShape="0">
          <a:gsLst>
            <a:gs pos="0">
              <a:schemeClr val="accent2">
                <a:alpha val="50000"/>
                <a:hueOff val="8608858"/>
                <a:satOff val="-20199"/>
                <a:lumOff val="-8824"/>
                <a:alphaOff val="0"/>
                <a:tint val="50000"/>
                <a:shade val="86000"/>
                <a:satMod val="140000"/>
              </a:schemeClr>
            </a:gs>
            <a:gs pos="45000">
              <a:schemeClr val="accent2">
                <a:alpha val="50000"/>
                <a:hueOff val="8608858"/>
                <a:satOff val="-20199"/>
                <a:lumOff val="-8824"/>
                <a:alphaOff val="0"/>
                <a:tint val="48000"/>
                <a:satMod val="150000"/>
              </a:schemeClr>
            </a:gs>
            <a:gs pos="100000">
              <a:schemeClr val="accent2">
                <a:alpha val="50000"/>
                <a:hueOff val="8608858"/>
                <a:satOff val="-20199"/>
                <a:lumOff val="-8824"/>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Validation</a:t>
          </a:r>
        </a:p>
      </dsp:txBody>
      <dsp:txXfrm>
        <a:off x="2384306" y="1301791"/>
        <a:ext cx="612691" cy="612691"/>
      </dsp:txXfrm>
    </dsp:sp>
    <dsp:sp modelId="{2D7F2EB9-C03A-42B8-93F1-DA3156920555}">
      <dsp:nvSpPr>
        <dsp:cNvPr id="0" name=""/>
        <dsp:cNvSpPr/>
      </dsp:nvSpPr>
      <dsp:spPr>
        <a:xfrm>
          <a:off x="1128861" y="2303450"/>
          <a:ext cx="866477" cy="866477"/>
        </a:xfrm>
        <a:prstGeom prst="ellipse">
          <a:avLst/>
        </a:prstGeom>
        <a:gradFill rotWithShape="0">
          <a:gsLst>
            <a:gs pos="0">
              <a:schemeClr val="accent2">
                <a:alpha val="50000"/>
                <a:hueOff val="12913288"/>
                <a:satOff val="-30299"/>
                <a:lumOff val="-13236"/>
                <a:alphaOff val="0"/>
                <a:tint val="50000"/>
                <a:shade val="86000"/>
                <a:satMod val="140000"/>
              </a:schemeClr>
            </a:gs>
            <a:gs pos="45000">
              <a:schemeClr val="accent2">
                <a:alpha val="50000"/>
                <a:hueOff val="12913288"/>
                <a:satOff val="-30299"/>
                <a:lumOff val="-13236"/>
                <a:alphaOff val="0"/>
                <a:tint val="48000"/>
                <a:satMod val="150000"/>
              </a:schemeClr>
            </a:gs>
            <a:gs pos="100000">
              <a:schemeClr val="accent2">
                <a:alpha val="50000"/>
                <a:hueOff val="12913288"/>
                <a:satOff val="-30299"/>
                <a:lumOff val="-13236"/>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Verification</a:t>
          </a:r>
        </a:p>
      </dsp:txBody>
      <dsp:txXfrm>
        <a:off x="1255754" y="2430343"/>
        <a:ext cx="612691" cy="612691"/>
      </dsp:txXfrm>
    </dsp:sp>
    <dsp:sp modelId="{13355E04-7FC0-46EA-A9D0-03446F997C8C}">
      <dsp:nvSpPr>
        <dsp:cNvPr id="0" name=""/>
        <dsp:cNvSpPr/>
      </dsp:nvSpPr>
      <dsp:spPr>
        <a:xfrm>
          <a:off x="309" y="1174898"/>
          <a:ext cx="866477" cy="866477"/>
        </a:xfrm>
        <a:prstGeom prst="ellipse">
          <a:avLst/>
        </a:prstGeom>
        <a:gradFill rotWithShape="0">
          <a:gsLst>
            <a:gs pos="0">
              <a:schemeClr val="accent2">
                <a:alpha val="50000"/>
                <a:hueOff val="17217717"/>
                <a:satOff val="-40399"/>
                <a:lumOff val="-17648"/>
                <a:alphaOff val="0"/>
                <a:tint val="50000"/>
                <a:shade val="86000"/>
                <a:satMod val="140000"/>
              </a:schemeClr>
            </a:gs>
            <a:gs pos="45000">
              <a:schemeClr val="accent2">
                <a:alpha val="50000"/>
                <a:hueOff val="17217717"/>
                <a:satOff val="-40399"/>
                <a:lumOff val="-17648"/>
                <a:alphaOff val="0"/>
                <a:tint val="48000"/>
                <a:satMod val="150000"/>
              </a:schemeClr>
            </a:gs>
            <a:gs pos="100000">
              <a:schemeClr val="accent2">
                <a:alpha val="50000"/>
                <a:hueOff val="17217717"/>
                <a:satOff val="-40399"/>
                <a:lumOff val="-1764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Uncertainty</a:t>
          </a:r>
        </a:p>
      </dsp:txBody>
      <dsp:txXfrm>
        <a:off x="127202" y="1301791"/>
        <a:ext cx="612691" cy="6126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F8C9CF-FFD0-4F52-912B-9524091319A4}">
      <dsp:nvSpPr>
        <dsp:cNvPr id="0" name=""/>
        <dsp:cNvSpPr/>
      </dsp:nvSpPr>
      <dsp:spPr>
        <a:xfrm>
          <a:off x="1493520" y="381"/>
          <a:ext cx="2240280" cy="1487351"/>
        </a:xfrm>
        <a:prstGeom prst="rightArrow">
          <a:avLst>
            <a:gd name="adj1" fmla="val 75000"/>
            <a:gd name="adj2" fmla="val 50000"/>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&gt;350</a:t>
          </a:r>
        </a:p>
        <a:p>
          <a:pPr marL="114300" lvl="1" indent="-114300" algn="l" defTabSz="622300">
            <a:lnSpc>
              <a:spcPct val="90000"/>
            </a:lnSpc>
            <a:spcBef>
              <a:spcPct val="0"/>
            </a:spcBef>
            <a:spcAft>
              <a:spcPct val="15000"/>
            </a:spcAft>
            <a:buChar char="•"/>
          </a:pPr>
          <a:r>
            <a:rPr lang="en-US" sz="1400" kern="1200" dirty="0"/>
            <a:t>12.3</a:t>
          </a:r>
        </a:p>
        <a:p>
          <a:pPr marL="114300" lvl="1" indent="-114300" algn="l" defTabSz="622300">
            <a:lnSpc>
              <a:spcPct val="90000"/>
            </a:lnSpc>
            <a:spcBef>
              <a:spcPct val="0"/>
            </a:spcBef>
            <a:spcAft>
              <a:spcPct val="15000"/>
            </a:spcAft>
            <a:buChar char="•"/>
          </a:pPr>
          <a:r>
            <a:rPr lang="en-US" sz="1400" kern="1200" dirty="0"/>
            <a:t>6</a:t>
          </a:r>
        </a:p>
        <a:p>
          <a:pPr marL="114300" lvl="1" indent="-114300" algn="l" defTabSz="622300">
            <a:lnSpc>
              <a:spcPct val="90000"/>
            </a:lnSpc>
            <a:spcBef>
              <a:spcPct val="0"/>
            </a:spcBef>
            <a:spcAft>
              <a:spcPct val="15000"/>
            </a:spcAft>
            <a:buChar char="•"/>
          </a:pPr>
          <a:r>
            <a:rPr lang="en-US" sz="1400" kern="1200" dirty="0"/>
            <a:t>1124.7</a:t>
          </a:r>
        </a:p>
        <a:p>
          <a:pPr marL="114300" lvl="1" indent="-114300" algn="l" defTabSz="622300">
            <a:lnSpc>
              <a:spcPct val="90000"/>
            </a:lnSpc>
            <a:spcBef>
              <a:spcPct val="0"/>
            </a:spcBef>
            <a:spcAft>
              <a:spcPct val="15000"/>
            </a:spcAft>
            <a:buChar char="•"/>
          </a:pPr>
          <a:r>
            <a:rPr lang="en-US" sz="1400" kern="1200" dirty="0"/>
            <a:t>&lt;1</a:t>
          </a:r>
        </a:p>
      </dsp:txBody>
      <dsp:txXfrm>
        <a:off x="1493520" y="186300"/>
        <a:ext cx="1682523" cy="1115513"/>
      </dsp:txXfrm>
    </dsp:sp>
    <dsp:sp modelId="{7E146284-6BE5-4E04-BAB6-F157E3A94CD9}">
      <dsp:nvSpPr>
        <dsp:cNvPr id="0" name=""/>
        <dsp:cNvSpPr/>
      </dsp:nvSpPr>
      <dsp:spPr>
        <a:xfrm>
          <a:off x="0" y="381"/>
          <a:ext cx="1493520" cy="1487351"/>
        </a:xfrm>
        <a:prstGeom prst="roundRect">
          <a:avLst/>
        </a:prstGeom>
        <a:gradFill rotWithShape="0">
          <a:gsLst>
            <a:gs pos="0">
              <a:schemeClr val="dk2">
                <a:hueOff val="0"/>
                <a:satOff val="0"/>
                <a:lumOff val="0"/>
                <a:alphaOff val="0"/>
                <a:tint val="50000"/>
                <a:shade val="86000"/>
                <a:satMod val="140000"/>
              </a:schemeClr>
            </a:gs>
            <a:gs pos="45000">
              <a:schemeClr val="dk2">
                <a:hueOff val="0"/>
                <a:satOff val="0"/>
                <a:lumOff val="0"/>
                <a:alphaOff val="0"/>
                <a:tint val="48000"/>
                <a:satMod val="150000"/>
              </a:schemeClr>
            </a:gs>
            <a:gs pos="100000">
              <a:schemeClr val="dk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Number</a:t>
          </a:r>
        </a:p>
      </dsp:txBody>
      <dsp:txXfrm>
        <a:off x="72606" y="72987"/>
        <a:ext cx="1348308" cy="1342139"/>
      </dsp:txXfrm>
    </dsp:sp>
    <dsp:sp modelId="{0B426524-4693-40EF-B030-02EED0E0C002}">
      <dsp:nvSpPr>
        <dsp:cNvPr id="0" name=""/>
        <dsp:cNvSpPr/>
      </dsp:nvSpPr>
      <dsp:spPr>
        <a:xfrm>
          <a:off x="1493520" y="1636467"/>
          <a:ext cx="2240280" cy="1487351"/>
        </a:xfrm>
        <a:prstGeom prst="rightArrow">
          <a:avLst>
            <a:gd name="adj1" fmla="val 75000"/>
            <a:gd name="adj2" fmla="val 50000"/>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Feet</a:t>
          </a:r>
        </a:p>
        <a:p>
          <a:pPr marL="114300" lvl="1" indent="-114300" algn="l" defTabSz="622300">
            <a:lnSpc>
              <a:spcPct val="90000"/>
            </a:lnSpc>
            <a:spcBef>
              <a:spcPct val="0"/>
            </a:spcBef>
            <a:spcAft>
              <a:spcPct val="15000"/>
            </a:spcAft>
            <a:buChar char="•"/>
          </a:pPr>
          <a:r>
            <a:rPr lang="en-US" sz="1400" kern="1200" dirty="0"/>
            <a:t>Meters</a:t>
          </a:r>
        </a:p>
        <a:p>
          <a:pPr marL="114300" lvl="1" indent="-114300" algn="l" defTabSz="622300">
            <a:lnSpc>
              <a:spcPct val="90000"/>
            </a:lnSpc>
            <a:spcBef>
              <a:spcPct val="0"/>
            </a:spcBef>
            <a:spcAft>
              <a:spcPct val="15000"/>
            </a:spcAft>
            <a:buChar char="•"/>
          </a:pPr>
          <a:r>
            <a:rPr lang="en-US" sz="1400" kern="1200" dirty="0"/>
            <a:t>Mg%</a:t>
          </a:r>
        </a:p>
        <a:p>
          <a:pPr marL="114300" lvl="1" indent="-114300" algn="l" defTabSz="622300">
            <a:lnSpc>
              <a:spcPct val="90000"/>
            </a:lnSpc>
            <a:spcBef>
              <a:spcPct val="0"/>
            </a:spcBef>
            <a:spcAft>
              <a:spcPct val="15000"/>
            </a:spcAft>
            <a:buChar char="•"/>
          </a:pPr>
          <a:r>
            <a:rPr lang="en-US" sz="1400" kern="1200" dirty="0"/>
            <a:t>g/kg</a:t>
          </a:r>
        </a:p>
        <a:p>
          <a:pPr marL="114300" lvl="1" indent="-114300" algn="l" defTabSz="622300">
            <a:lnSpc>
              <a:spcPct val="90000"/>
            </a:lnSpc>
            <a:spcBef>
              <a:spcPct val="0"/>
            </a:spcBef>
            <a:spcAft>
              <a:spcPct val="15000"/>
            </a:spcAft>
            <a:buChar char="•"/>
          </a:pPr>
          <a:r>
            <a:rPr lang="en-US" sz="1400" kern="1200" dirty="0"/>
            <a:t>mL</a:t>
          </a:r>
        </a:p>
      </dsp:txBody>
      <dsp:txXfrm>
        <a:off x="1493520" y="1822386"/>
        <a:ext cx="1682523" cy="1115513"/>
      </dsp:txXfrm>
    </dsp:sp>
    <dsp:sp modelId="{540472D1-4CC2-4415-8D8F-3AF1A2449E42}">
      <dsp:nvSpPr>
        <dsp:cNvPr id="0" name=""/>
        <dsp:cNvSpPr/>
      </dsp:nvSpPr>
      <dsp:spPr>
        <a:xfrm>
          <a:off x="0" y="1636467"/>
          <a:ext cx="1493520" cy="1487351"/>
        </a:xfrm>
        <a:prstGeom prst="roundRect">
          <a:avLst/>
        </a:prstGeom>
        <a:gradFill rotWithShape="0">
          <a:gsLst>
            <a:gs pos="0">
              <a:schemeClr val="dk2">
                <a:hueOff val="0"/>
                <a:satOff val="0"/>
                <a:lumOff val="0"/>
                <a:alphaOff val="0"/>
                <a:tint val="50000"/>
                <a:shade val="86000"/>
                <a:satMod val="140000"/>
              </a:schemeClr>
            </a:gs>
            <a:gs pos="45000">
              <a:schemeClr val="dk2">
                <a:hueOff val="0"/>
                <a:satOff val="0"/>
                <a:lumOff val="0"/>
                <a:alphaOff val="0"/>
                <a:tint val="48000"/>
                <a:satMod val="150000"/>
              </a:schemeClr>
            </a:gs>
            <a:gs pos="100000">
              <a:schemeClr val="dk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Unit of Measure</a:t>
          </a:r>
        </a:p>
      </dsp:txBody>
      <dsp:txXfrm>
        <a:off x="72606" y="1709073"/>
        <a:ext cx="1348308" cy="13421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FEF1BB-0BD6-4DE8-A6DA-42AC4A1C5475}">
      <dsp:nvSpPr>
        <dsp:cNvPr id="0" name=""/>
        <dsp:cNvSpPr/>
      </dsp:nvSpPr>
      <dsp:spPr>
        <a:xfrm>
          <a:off x="0" y="378300"/>
          <a:ext cx="5510151" cy="63000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13EE925-5FA4-4D23-BC86-3D33A1454C9F}">
      <dsp:nvSpPr>
        <dsp:cNvPr id="0" name=""/>
        <dsp:cNvSpPr/>
      </dsp:nvSpPr>
      <dsp:spPr>
        <a:xfrm>
          <a:off x="262324" y="9299"/>
          <a:ext cx="5246476" cy="738000"/>
        </a:xfrm>
        <a:prstGeom prst="roundRect">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5789" tIns="0" rIns="145789" bIns="0" numCol="1" spcCol="1270" anchor="ctr" anchorCtr="0">
          <a:noAutofit/>
        </a:bodyPr>
        <a:lstStyle/>
        <a:p>
          <a:pPr marL="0" lvl="0" indent="0" algn="l" defTabSz="889000">
            <a:lnSpc>
              <a:spcPct val="90000"/>
            </a:lnSpc>
            <a:spcBef>
              <a:spcPct val="0"/>
            </a:spcBef>
            <a:spcAft>
              <a:spcPct val="35000"/>
            </a:spcAft>
            <a:buNone/>
          </a:pPr>
          <a:r>
            <a:rPr lang="en-US" sz="2000" b="0" kern="1200" dirty="0">
              <a:latin typeface="+mn-lt"/>
            </a:rPr>
            <a:t>A </a:t>
          </a:r>
          <a:r>
            <a:rPr lang="en-US" sz="2000" b="1" kern="1200" dirty="0">
              <a:latin typeface="+mn-lt"/>
            </a:rPr>
            <a:t>True value </a:t>
          </a:r>
          <a:r>
            <a:rPr lang="en-US" sz="2000" kern="1200" dirty="0">
              <a:latin typeface="+mn-lt"/>
            </a:rPr>
            <a:t>is obtained only by a perfect measurement.</a:t>
          </a:r>
        </a:p>
      </dsp:txBody>
      <dsp:txXfrm>
        <a:off x="298350" y="45325"/>
        <a:ext cx="5174424" cy="665948"/>
      </dsp:txXfrm>
    </dsp:sp>
    <dsp:sp modelId="{6280F8B5-B3D7-457F-BF78-D411F10538D8}">
      <dsp:nvSpPr>
        <dsp:cNvPr id="0" name=""/>
        <dsp:cNvSpPr/>
      </dsp:nvSpPr>
      <dsp:spPr>
        <a:xfrm>
          <a:off x="0" y="1512300"/>
          <a:ext cx="5510151" cy="630000"/>
        </a:xfrm>
        <a:prstGeom prst="rect">
          <a:avLst/>
        </a:prstGeom>
        <a:solidFill>
          <a:schemeClr val="lt1">
            <a:alpha val="90000"/>
            <a:hueOff val="0"/>
            <a:satOff val="0"/>
            <a:lumOff val="0"/>
            <a:alphaOff val="0"/>
          </a:schemeClr>
        </a:solidFill>
        <a:ln w="9525" cap="flat" cmpd="sng" algn="ctr">
          <a:solidFill>
            <a:schemeClr val="accent5">
              <a:hueOff val="-3311292"/>
              <a:satOff val="13270"/>
              <a:lumOff val="2876"/>
              <a:alphaOff val="0"/>
            </a:schemeClr>
          </a:solidFill>
          <a:prstDash val="solid"/>
        </a:ln>
        <a:effectLst/>
      </dsp:spPr>
      <dsp:style>
        <a:lnRef idx="1">
          <a:scrgbClr r="0" g="0" b="0"/>
        </a:lnRef>
        <a:fillRef idx="1">
          <a:scrgbClr r="0" g="0" b="0"/>
        </a:fillRef>
        <a:effectRef idx="0">
          <a:scrgbClr r="0" g="0" b="0"/>
        </a:effectRef>
        <a:fontRef idx="minor"/>
      </dsp:style>
    </dsp:sp>
    <dsp:sp modelId="{EE7204E6-D6B8-4605-AAFC-B045FBA3FB41}">
      <dsp:nvSpPr>
        <dsp:cNvPr id="0" name=""/>
        <dsp:cNvSpPr/>
      </dsp:nvSpPr>
      <dsp:spPr>
        <a:xfrm>
          <a:off x="262324" y="1143300"/>
          <a:ext cx="5246476" cy="738000"/>
        </a:xfrm>
        <a:prstGeom prst="roundRect">
          <a:avLst/>
        </a:prstGeom>
        <a:gradFill rotWithShape="0">
          <a:gsLst>
            <a:gs pos="0">
              <a:schemeClr val="accent5">
                <a:hueOff val="-3311292"/>
                <a:satOff val="13270"/>
                <a:lumOff val="2876"/>
                <a:alphaOff val="0"/>
                <a:tint val="50000"/>
                <a:shade val="86000"/>
                <a:satMod val="140000"/>
              </a:schemeClr>
            </a:gs>
            <a:gs pos="45000">
              <a:schemeClr val="accent5">
                <a:hueOff val="-3311292"/>
                <a:satOff val="13270"/>
                <a:lumOff val="2876"/>
                <a:alphaOff val="0"/>
                <a:tint val="48000"/>
                <a:satMod val="150000"/>
              </a:schemeClr>
            </a:gs>
            <a:gs pos="100000">
              <a:schemeClr val="accent5">
                <a:hueOff val="-3311292"/>
                <a:satOff val="13270"/>
                <a:lumOff val="2876"/>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5789" tIns="0" rIns="145789" bIns="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mn-lt"/>
            </a:rPr>
            <a:t>No </a:t>
          </a:r>
          <a:r>
            <a:rPr lang="en-US" sz="2000" u="sng" kern="1200" dirty="0">
              <a:latin typeface="+mn-lt"/>
            </a:rPr>
            <a:t>measurement system </a:t>
          </a:r>
          <a:r>
            <a:rPr lang="en-US" sz="2000" kern="1200" dirty="0">
              <a:latin typeface="+mn-lt"/>
            </a:rPr>
            <a:t>is perfect!</a:t>
          </a:r>
        </a:p>
      </dsp:txBody>
      <dsp:txXfrm>
        <a:off x="298350" y="1179326"/>
        <a:ext cx="5174424" cy="665948"/>
      </dsp:txXfrm>
    </dsp:sp>
    <dsp:sp modelId="{B543957A-32D2-4A66-934B-26C5EB7DA476}">
      <dsp:nvSpPr>
        <dsp:cNvPr id="0" name=""/>
        <dsp:cNvSpPr/>
      </dsp:nvSpPr>
      <dsp:spPr>
        <a:xfrm>
          <a:off x="0" y="2646299"/>
          <a:ext cx="5510151" cy="630000"/>
        </a:xfrm>
        <a:prstGeom prst="rect">
          <a:avLst/>
        </a:prstGeom>
        <a:solidFill>
          <a:schemeClr val="lt1">
            <a:alpha val="90000"/>
            <a:hueOff val="0"/>
            <a:satOff val="0"/>
            <a:lumOff val="0"/>
            <a:alphaOff val="0"/>
          </a:schemeClr>
        </a:solidFill>
        <a:ln w="9525" cap="flat" cmpd="sng" algn="ctr">
          <a:solidFill>
            <a:schemeClr val="accent5">
              <a:hueOff val="-6622584"/>
              <a:satOff val="26541"/>
              <a:lumOff val="5752"/>
              <a:alphaOff val="0"/>
            </a:schemeClr>
          </a:solidFill>
          <a:prstDash val="solid"/>
        </a:ln>
        <a:effectLst/>
      </dsp:spPr>
      <dsp:style>
        <a:lnRef idx="1">
          <a:scrgbClr r="0" g="0" b="0"/>
        </a:lnRef>
        <a:fillRef idx="1">
          <a:scrgbClr r="0" g="0" b="0"/>
        </a:fillRef>
        <a:effectRef idx="0">
          <a:scrgbClr r="0" g="0" b="0"/>
        </a:effectRef>
        <a:fontRef idx="minor"/>
      </dsp:style>
    </dsp:sp>
    <dsp:sp modelId="{3353EBBC-BF40-43EC-867F-D23289BC9163}">
      <dsp:nvSpPr>
        <dsp:cNvPr id="0" name=""/>
        <dsp:cNvSpPr/>
      </dsp:nvSpPr>
      <dsp:spPr>
        <a:xfrm>
          <a:off x="262324" y="2277300"/>
          <a:ext cx="5246476" cy="738000"/>
        </a:xfrm>
        <a:prstGeom prst="roundRect">
          <a:avLst/>
        </a:prstGeom>
        <a:gradFill rotWithShape="0">
          <a:gsLst>
            <a:gs pos="0">
              <a:schemeClr val="accent5">
                <a:hueOff val="-6622584"/>
                <a:satOff val="26541"/>
                <a:lumOff val="5752"/>
                <a:alphaOff val="0"/>
                <a:tint val="50000"/>
                <a:shade val="86000"/>
                <a:satMod val="140000"/>
              </a:schemeClr>
            </a:gs>
            <a:gs pos="45000">
              <a:schemeClr val="accent5">
                <a:hueOff val="-6622584"/>
                <a:satOff val="26541"/>
                <a:lumOff val="5752"/>
                <a:alphaOff val="0"/>
                <a:tint val="48000"/>
                <a:satMod val="150000"/>
              </a:schemeClr>
            </a:gs>
            <a:gs pos="100000">
              <a:schemeClr val="accent5">
                <a:hueOff val="-6622584"/>
                <a:satOff val="26541"/>
                <a:lumOff val="5752"/>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5789" tIns="0" rIns="145789" bIns="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mn-lt"/>
            </a:rPr>
            <a:t>Therefore, we can never obtain a </a:t>
          </a:r>
          <a:r>
            <a:rPr lang="en-US" sz="2000" b="1" kern="1200" dirty="0">
              <a:latin typeface="+mn-lt"/>
            </a:rPr>
            <a:t>true value.</a:t>
          </a:r>
          <a:endParaRPr lang="en-US" sz="2000" kern="1200" dirty="0">
            <a:latin typeface="+mn-lt"/>
          </a:endParaRPr>
        </a:p>
      </dsp:txBody>
      <dsp:txXfrm>
        <a:off x="298350" y="2313326"/>
        <a:ext cx="5174424" cy="665948"/>
      </dsp:txXfrm>
    </dsp:sp>
    <dsp:sp modelId="{B7E40100-9B08-4039-8EAC-3184DEC438A6}">
      <dsp:nvSpPr>
        <dsp:cNvPr id="0" name=""/>
        <dsp:cNvSpPr/>
      </dsp:nvSpPr>
      <dsp:spPr>
        <a:xfrm>
          <a:off x="0" y="3780300"/>
          <a:ext cx="5510151" cy="630000"/>
        </a:xfrm>
        <a:prstGeom prst="rect">
          <a:avLst/>
        </a:prstGeom>
        <a:solidFill>
          <a:schemeClr val="lt1">
            <a:alpha val="90000"/>
            <a:hueOff val="0"/>
            <a:satOff val="0"/>
            <a:lumOff val="0"/>
            <a:alphaOff val="0"/>
          </a:schemeClr>
        </a:solidFill>
        <a:ln w="9525" cap="flat" cmpd="sng" algn="ctr">
          <a:solidFill>
            <a:schemeClr val="accent5">
              <a:hueOff val="-9933876"/>
              <a:satOff val="39811"/>
              <a:lumOff val="8628"/>
              <a:alphaOff val="0"/>
            </a:schemeClr>
          </a:solidFill>
          <a:prstDash val="solid"/>
        </a:ln>
        <a:effectLst/>
      </dsp:spPr>
      <dsp:style>
        <a:lnRef idx="1">
          <a:scrgbClr r="0" g="0" b="0"/>
        </a:lnRef>
        <a:fillRef idx="1">
          <a:scrgbClr r="0" g="0" b="0"/>
        </a:fillRef>
        <a:effectRef idx="0">
          <a:scrgbClr r="0" g="0" b="0"/>
        </a:effectRef>
        <a:fontRef idx="minor"/>
      </dsp:style>
    </dsp:sp>
    <dsp:sp modelId="{A60577E7-572E-4E37-98AD-7D385B35C48D}">
      <dsp:nvSpPr>
        <dsp:cNvPr id="0" name=""/>
        <dsp:cNvSpPr/>
      </dsp:nvSpPr>
      <dsp:spPr>
        <a:xfrm>
          <a:off x="262324" y="3411300"/>
          <a:ext cx="5246476" cy="738000"/>
        </a:xfrm>
        <a:prstGeom prst="roundRect">
          <a:avLst/>
        </a:prstGeom>
        <a:gradFill rotWithShape="0">
          <a:gsLst>
            <a:gs pos="0">
              <a:schemeClr val="accent5">
                <a:hueOff val="-9933876"/>
                <a:satOff val="39811"/>
                <a:lumOff val="8628"/>
                <a:alphaOff val="0"/>
                <a:tint val="50000"/>
                <a:shade val="86000"/>
                <a:satMod val="140000"/>
              </a:schemeClr>
            </a:gs>
            <a:gs pos="45000">
              <a:schemeClr val="accent5">
                <a:hueOff val="-9933876"/>
                <a:satOff val="39811"/>
                <a:lumOff val="8628"/>
                <a:alphaOff val="0"/>
                <a:tint val="48000"/>
                <a:satMod val="150000"/>
              </a:schemeClr>
            </a:gs>
            <a:gs pos="100000">
              <a:schemeClr val="accent5">
                <a:hueOff val="-9933876"/>
                <a:satOff val="39811"/>
                <a:lumOff val="862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5789" tIns="0" rIns="145789" bIns="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mn-lt"/>
            </a:rPr>
            <a:t>So. some </a:t>
          </a:r>
          <a:r>
            <a:rPr lang="en-US" sz="2000" b="1" kern="1200" dirty="0">
              <a:latin typeface="+mn-lt"/>
            </a:rPr>
            <a:t>statistical </a:t>
          </a:r>
          <a:r>
            <a:rPr lang="en-US" sz="2000" b="1" kern="1200" dirty="0" err="1">
              <a:latin typeface="+mn-lt"/>
            </a:rPr>
            <a:t>predicatability</a:t>
          </a:r>
          <a:r>
            <a:rPr lang="en-US" sz="2000" kern="1200" dirty="0">
              <a:latin typeface="+mn-lt"/>
            </a:rPr>
            <a:t> must be provided in a measurement.</a:t>
          </a:r>
        </a:p>
      </dsp:txBody>
      <dsp:txXfrm>
        <a:off x="298350" y="3447326"/>
        <a:ext cx="5174424" cy="6659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C5C992-3A75-4796-A45B-C803F42E3D48}">
      <dsp:nvSpPr>
        <dsp:cNvPr id="0" name=""/>
        <dsp:cNvSpPr/>
      </dsp:nvSpPr>
      <dsp:spPr>
        <a:xfrm>
          <a:off x="0" y="615070"/>
          <a:ext cx="5943600" cy="733590"/>
        </a:xfrm>
        <a:prstGeom prst="roundRect">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solidFill>
                <a:schemeClr val="tx1">
                  <a:lumMod val="50000"/>
                </a:schemeClr>
              </a:solidFill>
            </a:rPr>
            <a:t>Calibration-</a:t>
          </a:r>
          <a:r>
            <a:rPr lang="en-US" sz="1900" kern="1200" dirty="0">
              <a:solidFill>
                <a:schemeClr val="tx1">
                  <a:lumMod val="50000"/>
                </a:schemeClr>
              </a:solidFill>
              <a:ea typeface="Times New Roman"/>
              <a:cs typeface="Calibri"/>
            </a:rPr>
            <a:t>the uncertainty of the measurement has to be reported on the certificate.</a:t>
          </a:r>
          <a:endParaRPr lang="en-US" sz="1900" kern="1200" dirty="0">
            <a:solidFill>
              <a:schemeClr val="tx1">
                <a:lumMod val="50000"/>
              </a:schemeClr>
            </a:solidFill>
          </a:endParaRPr>
        </a:p>
      </dsp:txBody>
      <dsp:txXfrm>
        <a:off x="35811" y="650881"/>
        <a:ext cx="5871978" cy="661968"/>
      </dsp:txXfrm>
    </dsp:sp>
    <dsp:sp modelId="{607DFEA8-F05F-4ABE-B30A-C5136AAF114C}">
      <dsp:nvSpPr>
        <dsp:cNvPr id="0" name=""/>
        <dsp:cNvSpPr/>
      </dsp:nvSpPr>
      <dsp:spPr>
        <a:xfrm>
          <a:off x="0" y="1410750"/>
          <a:ext cx="5943600" cy="733590"/>
        </a:xfrm>
        <a:prstGeom prst="roundRect">
          <a:avLst/>
        </a:prstGeom>
        <a:gradFill rotWithShape="0">
          <a:gsLst>
            <a:gs pos="0">
              <a:schemeClr val="accent2">
                <a:hueOff val="5739239"/>
                <a:satOff val="-13466"/>
                <a:lumOff val="-5883"/>
                <a:alphaOff val="0"/>
                <a:tint val="50000"/>
                <a:shade val="86000"/>
                <a:satMod val="140000"/>
              </a:schemeClr>
            </a:gs>
            <a:gs pos="45000">
              <a:schemeClr val="accent2">
                <a:hueOff val="5739239"/>
                <a:satOff val="-13466"/>
                <a:lumOff val="-5883"/>
                <a:alphaOff val="0"/>
                <a:tint val="48000"/>
                <a:satMod val="150000"/>
              </a:schemeClr>
            </a:gs>
            <a:gs pos="100000">
              <a:schemeClr val="accent2">
                <a:hueOff val="5739239"/>
                <a:satOff val="-13466"/>
                <a:lumOff val="-5883"/>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solidFill>
                <a:schemeClr val="tx1">
                  <a:lumMod val="50000"/>
                </a:schemeClr>
              </a:solidFill>
            </a:rPr>
            <a:t>Test-</a:t>
          </a:r>
          <a:r>
            <a:rPr lang="en-US" sz="1900" kern="1200" dirty="0">
              <a:solidFill>
                <a:schemeClr val="tx1">
                  <a:lumMod val="50000"/>
                </a:schemeClr>
              </a:solidFill>
              <a:ea typeface="Times New Roman"/>
              <a:cs typeface="Calibri"/>
            </a:rPr>
            <a:t>where the uncertainty of measurement is needed to determine pass or fail.</a:t>
          </a:r>
          <a:endParaRPr lang="en-US" sz="1900" kern="1200" dirty="0">
            <a:solidFill>
              <a:schemeClr val="tx1">
                <a:lumMod val="50000"/>
              </a:schemeClr>
            </a:solidFill>
          </a:endParaRPr>
        </a:p>
      </dsp:txBody>
      <dsp:txXfrm>
        <a:off x="35811" y="1446561"/>
        <a:ext cx="5871978" cy="661968"/>
      </dsp:txXfrm>
    </dsp:sp>
    <dsp:sp modelId="{E612F9E2-D961-4BC0-89A8-45BCB8C4AD42}">
      <dsp:nvSpPr>
        <dsp:cNvPr id="0" name=""/>
        <dsp:cNvSpPr/>
      </dsp:nvSpPr>
      <dsp:spPr>
        <a:xfrm>
          <a:off x="0" y="2199060"/>
          <a:ext cx="5943600" cy="733590"/>
        </a:xfrm>
        <a:prstGeom prst="roundRect">
          <a:avLst/>
        </a:prstGeom>
        <a:gradFill rotWithShape="0">
          <a:gsLst>
            <a:gs pos="0">
              <a:schemeClr val="accent2">
                <a:hueOff val="11478478"/>
                <a:satOff val="-26933"/>
                <a:lumOff val="-11765"/>
                <a:alphaOff val="0"/>
                <a:tint val="50000"/>
                <a:shade val="86000"/>
                <a:satMod val="140000"/>
              </a:schemeClr>
            </a:gs>
            <a:gs pos="45000">
              <a:schemeClr val="accent2">
                <a:hueOff val="11478478"/>
                <a:satOff val="-26933"/>
                <a:lumOff val="-11765"/>
                <a:alphaOff val="0"/>
                <a:tint val="48000"/>
                <a:satMod val="150000"/>
              </a:schemeClr>
            </a:gs>
            <a:gs pos="100000">
              <a:schemeClr val="accent2">
                <a:hueOff val="11478478"/>
                <a:satOff val="-26933"/>
                <a:lumOff val="-11765"/>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solidFill>
                <a:schemeClr val="tx1">
                  <a:lumMod val="50000"/>
                </a:schemeClr>
              </a:solidFill>
            </a:rPr>
            <a:t>Meet a Tolerance-</a:t>
          </a:r>
          <a:r>
            <a:rPr lang="en-US" sz="1900" kern="1200" dirty="0">
              <a:solidFill>
                <a:schemeClr val="tx1">
                  <a:lumMod val="50000"/>
                </a:schemeClr>
              </a:solidFill>
              <a:ea typeface="Times New Roman"/>
              <a:cs typeface="Calibri"/>
            </a:rPr>
            <a:t>you have to know the uncertainty before you can decide if the tolerance is met.</a:t>
          </a:r>
          <a:endParaRPr lang="en-US" sz="1900" kern="1200" dirty="0">
            <a:solidFill>
              <a:schemeClr val="tx1">
                <a:lumMod val="50000"/>
              </a:schemeClr>
            </a:solidFill>
          </a:endParaRPr>
        </a:p>
      </dsp:txBody>
      <dsp:txXfrm>
        <a:off x="35811" y="2234871"/>
        <a:ext cx="5871978" cy="661968"/>
      </dsp:txXfrm>
    </dsp:sp>
    <dsp:sp modelId="{B7AD3C35-5492-4BFB-AFE2-F8C221C6A066}">
      <dsp:nvSpPr>
        <dsp:cNvPr id="0" name=""/>
        <dsp:cNvSpPr/>
      </dsp:nvSpPr>
      <dsp:spPr>
        <a:xfrm>
          <a:off x="0" y="2987370"/>
          <a:ext cx="5943600" cy="733590"/>
        </a:xfrm>
        <a:prstGeom prst="roundRect">
          <a:avLst/>
        </a:prstGeom>
        <a:gradFill rotWithShape="0">
          <a:gsLst>
            <a:gs pos="0">
              <a:schemeClr val="accent2">
                <a:hueOff val="17217717"/>
                <a:satOff val="-40399"/>
                <a:lumOff val="-17648"/>
                <a:alphaOff val="0"/>
                <a:tint val="50000"/>
                <a:shade val="86000"/>
                <a:satMod val="140000"/>
              </a:schemeClr>
            </a:gs>
            <a:gs pos="45000">
              <a:schemeClr val="accent2">
                <a:hueOff val="17217717"/>
                <a:satOff val="-40399"/>
                <a:lumOff val="-17648"/>
                <a:alphaOff val="0"/>
                <a:tint val="48000"/>
                <a:satMod val="150000"/>
              </a:schemeClr>
            </a:gs>
            <a:gs pos="100000">
              <a:schemeClr val="accent2">
                <a:hueOff val="17217717"/>
                <a:satOff val="-40399"/>
                <a:lumOff val="-1764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solidFill>
                <a:schemeClr val="tx1">
                  <a:lumMod val="50000"/>
                </a:schemeClr>
              </a:solidFill>
            </a:rPr>
            <a:t>You must read &amp; understand </a:t>
          </a:r>
          <a:r>
            <a:rPr lang="en-US" sz="1900" kern="1200" dirty="0">
              <a:solidFill>
                <a:schemeClr val="tx1">
                  <a:lumMod val="50000"/>
                </a:schemeClr>
              </a:solidFill>
              <a:ea typeface="Times New Roman"/>
              <a:cs typeface="Calibri"/>
            </a:rPr>
            <a:t>a calibration certificate or a written specification for a test or measurement.</a:t>
          </a:r>
          <a:endParaRPr lang="en-US" sz="1900" kern="1200" dirty="0">
            <a:solidFill>
              <a:schemeClr val="tx1">
                <a:lumMod val="50000"/>
              </a:schemeClr>
            </a:solidFill>
          </a:endParaRPr>
        </a:p>
      </dsp:txBody>
      <dsp:txXfrm>
        <a:off x="35811" y="3023181"/>
        <a:ext cx="5871978" cy="6619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E6F0A6-0CF6-4980-BD50-A869C9FE9FAC}">
      <dsp:nvSpPr>
        <dsp:cNvPr id="0" name=""/>
        <dsp:cNvSpPr/>
      </dsp:nvSpPr>
      <dsp:spPr>
        <a:xfrm>
          <a:off x="0" y="0"/>
          <a:ext cx="5715000" cy="888030"/>
        </a:xfrm>
        <a:prstGeom prst="roundRect">
          <a:avLst/>
        </a:prstGeom>
        <a:gradFill rotWithShape="0">
          <a:gsLst>
            <a:gs pos="0">
              <a:schemeClr val="dk2">
                <a:hueOff val="0"/>
                <a:satOff val="0"/>
                <a:lumOff val="0"/>
                <a:alphaOff val="0"/>
                <a:shade val="70000"/>
                <a:satMod val="150000"/>
              </a:schemeClr>
            </a:gs>
            <a:gs pos="34000">
              <a:schemeClr val="dk2">
                <a:hueOff val="0"/>
                <a:satOff val="0"/>
                <a:lumOff val="0"/>
                <a:alphaOff val="0"/>
                <a:shade val="70000"/>
                <a:satMod val="140000"/>
              </a:schemeClr>
            </a:gs>
            <a:gs pos="70000">
              <a:schemeClr val="dk2">
                <a:hueOff val="0"/>
                <a:satOff val="0"/>
                <a:lumOff val="0"/>
                <a:alphaOff val="0"/>
                <a:tint val="100000"/>
                <a:shade val="90000"/>
                <a:satMod val="140000"/>
              </a:schemeClr>
            </a:gs>
            <a:gs pos="100000">
              <a:schemeClr val="dk2">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The measurement repeats and is reproduced under certain circumstances.</a:t>
          </a:r>
        </a:p>
      </dsp:txBody>
      <dsp:txXfrm>
        <a:off x="43350" y="43350"/>
        <a:ext cx="5628300" cy="8013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E6F0A6-0CF6-4980-BD50-A869C9FE9FAC}">
      <dsp:nvSpPr>
        <dsp:cNvPr id="0" name=""/>
        <dsp:cNvSpPr/>
      </dsp:nvSpPr>
      <dsp:spPr>
        <a:xfrm>
          <a:off x="0" y="0"/>
          <a:ext cx="5715000" cy="1158299"/>
        </a:xfrm>
        <a:prstGeom prst="roundRect">
          <a:avLst/>
        </a:prstGeom>
        <a:gradFill rotWithShape="0">
          <a:gsLst>
            <a:gs pos="0">
              <a:schemeClr val="dk2">
                <a:hueOff val="0"/>
                <a:satOff val="0"/>
                <a:lumOff val="0"/>
                <a:alphaOff val="0"/>
                <a:shade val="70000"/>
                <a:satMod val="150000"/>
              </a:schemeClr>
            </a:gs>
            <a:gs pos="34000">
              <a:schemeClr val="dk2">
                <a:hueOff val="0"/>
                <a:satOff val="0"/>
                <a:lumOff val="0"/>
                <a:alphaOff val="0"/>
                <a:shade val="70000"/>
                <a:satMod val="140000"/>
              </a:schemeClr>
            </a:gs>
            <a:gs pos="70000">
              <a:schemeClr val="dk2">
                <a:hueOff val="0"/>
                <a:satOff val="0"/>
                <a:lumOff val="0"/>
                <a:alphaOff val="0"/>
                <a:tint val="100000"/>
                <a:shade val="90000"/>
                <a:satMod val="140000"/>
              </a:schemeClr>
            </a:gs>
            <a:gs pos="100000">
              <a:schemeClr val="dk2">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dirty="0"/>
            <a:t>How much your measurement differs from the true value. </a:t>
          </a:r>
        </a:p>
      </dsp:txBody>
      <dsp:txXfrm>
        <a:off x="56543" y="56543"/>
        <a:ext cx="5601914" cy="104521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84A78E-4961-4F65-8F8D-837C1E7A0ADD}">
      <dsp:nvSpPr>
        <dsp:cNvPr id="0" name=""/>
        <dsp:cNvSpPr/>
      </dsp:nvSpPr>
      <dsp:spPr>
        <a:xfrm rot="5400000">
          <a:off x="-246892" y="248776"/>
          <a:ext cx="1645952" cy="1152166"/>
        </a:xfrm>
        <a:prstGeom prst="chevron">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w="9525" cap="flat" cmpd="sng" algn="ctr">
          <a:solidFill>
            <a:schemeClr val="accent5">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br>
            <a:rPr lang="en-US" sz="3200" kern="1200" dirty="0"/>
          </a:br>
          <a:r>
            <a:rPr lang="en-US" sz="3200" kern="1200" dirty="0"/>
            <a:t>Type A</a:t>
          </a:r>
        </a:p>
      </dsp:txBody>
      <dsp:txXfrm rot="-5400000">
        <a:off x="1" y="577966"/>
        <a:ext cx="1152166" cy="493786"/>
      </dsp:txXfrm>
    </dsp:sp>
    <dsp:sp modelId="{4BE62B63-F627-4410-9BF5-2029F3B6D935}">
      <dsp:nvSpPr>
        <dsp:cNvPr id="0" name=""/>
        <dsp:cNvSpPr/>
      </dsp:nvSpPr>
      <dsp:spPr>
        <a:xfrm rot="5400000">
          <a:off x="3965167" y="-2811117"/>
          <a:ext cx="1070431" cy="6696433"/>
        </a:xfrm>
        <a:prstGeom prst="round2Same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a:t>Evaluated by Statistical Methods</a:t>
          </a:r>
        </a:p>
      </dsp:txBody>
      <dsp:txXfrm rot="-5400000">
        <a:off x="1152166" y="54138"/>
        <a:ext cx="6644179" cy="965923"/>
      </dsp:txXfrm>
    </dsp:sp>
    <dsp:sp modelId="{9995EB3C-8AB2-4633-9757-30E07B8A99E3}">
      <dsp:nvSpPr>
        <dsp:cNvPr id="0" name=""/>
        <dsp:cNvSpPr/>
      </dsp:nvSpPr>
      <dsp:spPr>
        <a:xfrm rot="5400000">
          <a:off x="-246892" y="1601019"/>
          <a:ext cx="1645952" cy="1152166"/>
        </a:xfrm>
        <a:prstGeom prst="chevron">
          <a:avLst/>
        </a:prstGeom>
        <a:gradFill rotWithShape="0">
          <a:gsLst>
            <a:gs pos="0">
              <a:schemeClr val="accent5">
                <a:hueOff val="-9933876"/>
                <a:satOff val="39811"/>
                <a:lumOff val="8628"/>
                <a:alphaOff val="0"/>
                <a:tint val="50000"/>
                <a:shade val="86000"/>
                <a:satMod val="140000"/>
              </a:schemeClr>
            </a:gs>
            <a:gs pos="45000">
              <a:schemeClr val="accent5">
                <a:hueOff val="-9933876"/>
                <a:satOff val="39811"/>
                <a:lumOff val="8628"/>
                <a:alphaOff val="0"/>
                <a:tint val="48000"/>
                <a:satMod val="150000"/>
              </a:schemeClr>
            </a:gs>
            <a:gs pos="100000">
              <a:schemeClr val="accent5">
                <a:hueOff val="-9933876"/>
                <a:satOff val="39811"/>
                <a:lumOff val="8628"/>
                <a:alphaOff val="0"/>
                <a:tint val="28000"/>
                <a:satMod val="160000"/>
              </a:schemeClr>
            </a:gs>
          </a:gsLst>
          <a:path path="circle">
            <a:fillToRect l="100000" t="100000" r="100000" b="100000"/>
          </a:path>
        </a:gradFill>
        <a:ln w="9525" cap="flat" cmpd="sng" algn="ctr">
          <a:solidFill>
            <a:schemeClr val="accent5">
              <a:hueOff val="-9933876"/>
              <a:satOff val="39811"/>
              <a:lumOff val="8628"/>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br>
            <a:rPr lang="en-US" sz="3200" kern="1200" dirty="0"/>
          </a:br>
          <a:r>
            <a:rPr lang="en-US" sz="3200" kern="1200" dirty="0"/>
            <a:t>Type B</a:t>
          </a:r>
        </a:p>
      </dsp:txBody>
      <dsp:txXfrm rot="-5400000">
        <a:off x="1" y="1930209"/>
        <a:ext cx="1152166" cy="493786"/>
      </dsp:txXfrm>
    </dsp:sp>
    <dsp:sp modelId="{432D9B5C-CA79-458A-8E69-700B8A327484}">
      <dsp:nvSpPr>
        <dsp:cNvPr id="0" name=""/>
        <dsp:cNvSpPr/>
      </dsp:nvSpPr>
      <dsp:spPr>
        <a:xfrm rot="5400000">
          <a:off x="3965448" y="-1459154"/>
          <a:ext cx="1069869" cy="6696433"/>
        </a:xfrm>
        <a:prstGeom prst="round2SameRect">
          <a:avLst/>
        </a:prstGeom>
        <a:solidFill>
          <a:schemeClr val="lt1">
            <a:alpha val="90000"/>
            <a:hueOff val="0"/>
            <a:satOff val="0"/>
            <a:lumOff val="0"/>
            <a:alphaOff val="0"/>
          </a:schemeClr>
        </a:solidFill>
        <a:ln w="9525" cap="flat" cmpd="sng" algn="ctr">
          <a:solidFill>
            <a:schemeClr val="accent5">
              <a:hueOff val="-9933876"/>
              <a:satOff val="39811"/>
              <a:lumOff val="862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a:t>Evaluated by other means</a:t>
          </a:r>
        </a:p>
      </dsp:txBody>
      <dsp:txXfrm rot="-5400000">
        <a:off x="1152167" y="1406354"/>
        <a:ext cx="6644206" cy="96541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0E3E8C-372B-440F-AB55-7066CCD5252A}">
      <dsp:nvSpPr>
        <dsp:cNvPr id="0" name=""/>
        <dsp:cNvSpPr/>
      </dsp:nvSpPr>
      <dsp:spPr>
        <a:xfrm>
          <a:off x="0" y="0"/>
          <a:ext cx="7467600" cy="1210949"/>
        </a:xfrm>
        <a:prstGeom prst="roundRect">
          <a:avLst/>
        </a:prstGeom>
        <a:gradFill rotWithShape="0">
          <a:gsLst>
            <a:gs pos="0">
              <a:schemeClr val="dk2">
                <a:hueOff val="0"/>
                <a:satOff val="0"/>
                <a:lumOff val="0"/>
                <a:alphaOff val="0"/>
                <a:shade val="70000"/>
                <a:satMod val="150000"/>
              </a:schemeClr>
            </a:gs>
            <a:gs pos="34000">
              <a:schemeClr val="dk2">
                <a:hueOff val="0"/>
                <a:satOff val="0"/>
                <a:lumOff val="0"/>
                <a:alphaOff val="0"/>
                <a:shade val="70000"/>
                <a:satMod val="140000"/>
              </a:schemeClr>
            </a:gs>
            <a:gs pos="70000">
              <a:schemeClr val="dk2">
                <a:hueOff val="0"/>
                <a:satOff val="0"/>
                <a:lumOff val="0"/>
                <a:alphaOff val="0"/>
                <a:tint val="100000"/>
                <a:shade val="90000"/>
                <a:satMod val="140000"/>
              </a:schemeClr>
            </a:gs>
            <a:gs pos="100000">
              <a:schemeClr val="dk2">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ea typeface="Times New Roman"/>
              <a:cs typeface="Calibri"/>
            </a:rPr>
            <a:t>Standard deviation is a way of representing how spread out the values are within the set. The spread can help. </a:t>
          </a:r>
          <a:endParaRPr lang="en-US" sz="2300" kern="1200" dirty="0"/>
        </a:p>
      </dsp:txBody>
      <dsp:txXfrm>
        <a:off x="59114" y="59114"/>
        <a:ext cx="7349372" cy="109272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95F510-A2EB-4163-8BBE-FD9E17CA9C8A}">
      <dsp:nvSpPr>
        <dsp:cNvPr id="0" name=""/>
        <dsp:cNvSpPr/>
      </dsp:nvSpPr>
      <dsp:spPr>
        <a:xfrm>
          <a:off x="0" y="305079"/>
          <a:ext cx="5829300" cy="45360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B37A4F91-54CD-4648-ACD7-62501C018B8F}">
      <dsp:nvSpPr>
        <dsp:cNvPr id="0" name=""/>
        <dsp:cNvSpPr/>
      </dsp:nvSpPr>
      <dsp:spPr>
        <a:xfrm>
          <a:off x="291465" y="39399"/>
          <a:ext cx="4080510" cy="531360"/>
        </a:xfrm>
        <a:prstGeom prst="roundRect">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4234" tIns="0" rIns="154234" bIns="0" numCol="1" spcCol="1270" anchor="ctr" anchorCtr="0">
          <a:noAutofit/>
        </a:bodyPr>
        <a:lstStyle/>
        <a:p>
          <a:pPr marL="0" lvl="0" indent="0" algn="l" defTabSz="533400">
            <a:lnSpc>
              <a:spcPct val="90000"/>
            </a:lnSpc>
            <a:spcBef>
              <a:spcPct val="0"/>
            </a:spcBef>
            <a:spcAft>
              <a:spcPct val="35000"/>
            </a:spcAft>
            <a:buNone/>
          </a:pPr>
          <a:r>
            <a:rPr lang="en-US" sz="1200" kern="1200" dirty="0">
              <a:solidFill>
                <a:schemeClr val="tx1"/>
              </a:solidFill>
            </a:rPr>
            <a:t>Previous measurement data</a:t>
          </a:r>
        </a:p>
      </dsp:txBody>
      <dsp:txXfrm>
        <a:off x="317404" y="65338"/>
        <a:ext cx="4028632" cy="479482"/>
      </dsp:txXfrm>
    </dsp:sp>
    <dsp:sp modelId="{3CE1C5FC-72A9-4776-B25B-87D99F26D70E}">
      <dsp:nvSpPr>
        <dsp:cNvPr id="0" name=""/>
        <dsp:cNvSpPr/>
      </dsp:nvSpPr>
      <dsp:spPr>
        <a:xfrm>
          <a:off x="0" y="1121559"/>
          <a:ext cx="5829300" cy="453600"/>
        </a:xfrm>
        <a:prstGeom prst="rect">
          <a:avLst/>
        </a:prstGeom>
        <a:solidFill>
          <a:schemeClr val="lt1">
            <a:alpha val="90000"/>
            <a:hueOff val="0"/>
            <a:satOff val="0"/>
            <a:lumOff val="0"/>
            <a:alphaOff val="0"/>
          </a:schemeClr>
        </a:solidFill>
        <a:ln w="9525" cap="flat" cmpd="sng" algn="ctr">
          <a:solidFill>
            <a:schemeClr val="accent5">
              <a:hueOff val="-2483469"/>
              <a:satOff val="9953"/>
              <a:lumOff val="2157"/>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26C95CCB-3794-457A-89FC-ABE6DBF7A2B4}">
      <dsp:nvSpPr>
        <dsp:cNvPr id="0" name=""/>
        <dsp:cNvSpPr/>
      </dsp:nvSpPr>
      <dsp:spPr>
        <a:xfrm>
          <a:off x="291465" y="855879"/>
          <a:ext cx="4080510" cy="531360"/>
        </a:xfrm>
        <a:prstGeom prst="roundRect">
          <a:avLst/>
        </a:prstGeom>
        <a:solidFill>
          <a:schemeClr val="accent5">
            <a:hueOff val="-2483469"/>
            <a:satOff val="9953"/>
            <a:lumOff val="2157"/>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4234" tIns="0" rIns="154234" bIns="0" numCol="1" spcCol="1270" anchor="ctr" anchorCtr="0">
          <a:noAutofit/>
        </a:bodyPr>
        <a:lstStyle/>
        <a:p>
          <a:pPr marL="0" lvl="0" indent="0" algn="l" defTabSz="533400">
            <a:lnSpc>
              <a:spcPct val="90000"/>
            </a:lnSpc>
            <a:spcBef>
              <a:spcPct val="0"/>
            </a:spcBef>
            <a:spcAft>
              <a:spcPct val="35000"/>
            </a:spcAft>
            <a:buNone/>
          </a:pPr>
          <a:r>
            <a:rPr lang="en-US" sz="1200" kern="1200" dirty="0">
              <a:solidFill>
                <a:schemeClr val="tx1"/>
              </a:solidFill>
            </a:rPr>
            <a:t>Based on experience or knowledge of behavior of materials and instruments</a:t>
          </a:r>
        </a:p>
      </dsp:txBody>
      <dsp:txXfrm>
        <a:off x="317404" y="881818"/>
        <a:ext cx="4028632" cy="479482"/>
      </dsp:txXfrm>
    </dsp:sp>
    <dsp:sp modelId="{6E705BE0-EC8D-4481-8125-3D80FEB162A7}">
      <dsp:nvSpPr>
        <dsp:cNvPr id="0" name=""/>
        <dsp:cNvSpPr/>
      </dsp:nvSpPr>
      <dsp:spPr>
        <a:xfrm>
          <a:off x="0" y="1938039"/>
          <a:ext cx="5829300" cy="453600"/>
        </a:xfrm>
        <a:prstGeom prst="rect">
          <a:avLst/>
        </a:prstGeom>
        <a:solidFill>
          <a:schemeClr val="lt1">
            <a:alpha val="90000"/>
            <a:hueOff val="0"/>
            <a:satOff val="0"/>
            <a:lumOff val="0"/>
            <a:alphaOff val="0"/>
          </a:schemeClr>
        </a:solidFill>
        <a:ln w="9525" cap="flat" cmpd="sng" algn="ctr">
          <a:solidFill>
            <a:schemeClr val="accent5">
              <a:hueOff val="-4966938"/>
              <a:satOff val="19906"/>
              <a:lumOff val="4314"/>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D7103EB8-8A01-47D5-B648-13072628F693}">
      <dsp:nvSpPr>
        <dsp:cNvPr id="0" name=""/>
        <dsp:cNvSpPr/>
      </dsp:nvSpPr>
      <dsp:spPr>
        <a:xfrm>
          <a:off x="291465" y="1672359"/>
          <a:ext cx="4080510" cy="531360"/>
        </a:xfrm>
        <a:prstGeom prst="roundRect">
          <a:avLst/>
        </a:prstGeom>
        <a:solidFill>
          <a:schemeClr val="accent5">
            <a:hueOff val="-4966938"/>
            <a:satOff val="19906"/>
            <a:lumOff val="431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4234" tIns="0" rIns="154234" bIns="0" numCol="1" spcCol="1270" anchor="ctr" anchorCtr="0">
          <a:noAutofit/>
        </a:bodyPr>
        <a:lstStyle/>
        <a:p>
          <a:pPr marL="0" lvl="0" indent="0" algn="l" defTabSz="533400">
            <a:lnSpc>
              <a:spcPct val="90000"/>
            </a:lnSpc>
            <a:spcBef>
              <a:spcPct val="0"/>
            </a:spcBef>
            <a:spcAft>
              <a:spcPct val="35000"/>
            </a:spcAft>
            <a:buNone/>
          </a:pPr>
          <a:r>
            <a:rPr lang="en-US" sz="1200" kern="1200" dirty="0">
              <a:solidFill>
                <a:schemeClr val="tx1"/>
              </a:solidFill>
            </a:rPr>
            <a:t>Obtained from manufacturer’s specifications</a:t>
          </a:r>
        </a:p>
      </dsp:txBody>
      <dsp:txXfrm>
        <a:off x="317404" y="1698298"/>
        <a:ext cx="4028632" cy="479482"/>
      </dsp:txXfrm>
    </dsp:sp>
    <dsp:sp modelId="{907FAF87-4D9F-4D26-8377-E10BE720BAC6}">
      <dsp:nvSpPr>
        <dsp:cNvPr id="0" name=""/>
        <dsp:cNvSpPr/>
      </dsp:nvSpPr>
      <dsp:spPr>
        <a:xfrm>
          <a:off x="0" y="2754520"/>
          <a:ext cx="5829300" cy="453600"/>
        </a:xfrm>
        <a:prstGeom prst="rect">
          <a:avLst/>
        </a:prstGeom>
        <a:solidFill>
          <a:schemeClr val="lt1">
            <a:alpha val="90000"/>
            <a:hueOff val="0"/>
            <a:satOff val="0"/>
            <a:lumOff val="0"/>
            <a:alphaOff val="0"/>
          </a:schemeClr>
        </a:solidFill>
        <a:ln w="9525" cap="flat" cmpd="sng" algn="ctr">
          <a:solidFill>
            <a:schemeClr val="accent5">
              <a:hueOff val="-7450407"/>
              <a:satOff val="29858"/>
              <a:lumOff val="6471"/>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5DBA5FFA-6600-4957-98BA-4185B27C6816}">
      <dsp:nvSpPr>
        <dsp:cNvPr id="0" name=""/>
        <dsp:cNvSpPr/>
      </dsp:nvSpPr>
      <dsp:spPr>
        <a:xfrm>
          <a:off x="291465" y="2488840"/>
          <a:ext cx="4080510" cy="531360"/>
        </a:xfrm>
        <a:prstGeom prst="roundRect">
          <a:avLst/>
        </a:prstGeom>
        <a:solidFill>
          <a:schemeClr val="accent5">
            <a:hueOff val="-7450407"/>
            <a:satOff val="29858"/>
            <a:lumOff val="6471"/>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4234" tIns="0" rIns="154234" bIns="0" numCol="1" spcCol="1270" anchor="ctr" anchorCtr="0">
          <a:noAutofit/>
        </a:bodyPr>
        <a:lstStyle/>
        <a:p>
          <a:pPr marL="0" lvl="0" indent="0" algn="l" defTabSz="533400">
            <a:lnSpc>
              <a:spcPct val="90000"/>
            </a:lnSpc>
            <a:spcBef>
              <a:spcPct val="0"/>
            </a:spcBef>
            <a:spcAft>
              <a:spcPct val="35000"/>
            </a:spcAft>
            <a:buNone/>
          </a:pPr>
          <a:r>
            <a:rPr lang="en-US" sz="1200" kern="1200" dirty="0">
              <a:solidFill>
                <a:schemeClr val="tx1"/>
              </a:solidFill>
            </a:rPr>
            <a:t>Provided in calibration and other reports (authoritative published quantity values)</a:t>
          </a:r>
        </a:p>
      </dsp:txBody>
      <dsp:txXfrm>
        <a:off x="317404" y="2514779"/>
        <a:ext cx="4028632" cy="479482"/>
      </dsp:txXfrm>
    </dsp:sp>
    <dsp:sp modelId="{70BBA419-3041-4387-A96E-BBFD8406158A}">
      <dsp:nvSpPr>
        <dsp:cNvPr id="0" name=""/>
        <dsp:cNvSpPr/>
      </dsp:nvSpPr>
      <dsp:spPr>
        <a:xfrm>
          <a:off x="0" y="3571000"/>
          <a:ext cx="5829300" cy="453600"/>
        </a:xfrm>
        <a:prstGeom prst="rect">
          <a:avLst/>
        </a:prstGeom>
        <a:solidFill>
          <a:schemeClr val="lt1">
            <a:alpha val="90000"/>
            <a:hueOff val="0"/>
            <a:satOff val="0"/>
            <a:lumOff val="0"/>
            <a:alphaOff val="0"/>
          </a:schemeClr>
        </a:solidFill>
        <a:ln w="9525" cap="flat" cmpd="sng" algn="ctr">
          <a:solidFill>
            <a:schemeClr val="accent5">
              <a:hueOff val="-9933876"/>
              <a:satOff val="39811"/>
              <a:lumOff val="8628"/>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45259FF6-188B-48C8-8AFB-284B24DB3337}">
      <dsp:nvSpPr>
        <dsp:cNvPr id="0" name=""/>
        <dsp:cNvSpPr/>
      </dsp:nvSpPr>
      <dsp:spPr>
        <a:xfrm>
          <a:off x="291465" y="3305320"/>
          <a:ext cx="4080510" cy="531360"/>
        </a:xfrm>
        <a:prstGeom prst="roundRect">
          <a:avLst/>
        </a:prstGeom>
        <a:solidFill>
          <a:schemeClr val="accent5">
            <a:hueOff val="-9933876"/>
            <a:satOff val="39811"/>
            <a:lumOff val="8628"/>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4234" tIns="0" rIns="154234" bIns="0" numCol="1" spcCol="1270" anchor="ctr" anchorCtr="0">
          <a:noAutofit/>
        </a:bodyPr>
        <a:lstStyle/>
        <a:p>
          <a:pPr marL="0" lvl="0" indent="0" algn="l" defTabSz="533400">
            <a:lnSpc>
              <a:spcPct val="90000"/>
            </a:lnSpc>
            <a:spcBef>
              <a:spcPct val="0"/>
            </a:spcBef>
            <a:spcAft>
              <a:spcPct val="35000"/>
            </a:spcAft>
            <a:buNone/>
          </a:pPr>
          <a:r>
            <a:rPr lang="en-US" sz="1200" kern="1200" dirty="0">
              <a:solidFill>
                <a:schemeClr val="tx1"/>
              </a:solidFill>
            </a:rPr>
            <a:t>Uncertainties assigned to reference data (handbooks or certified reference material</a:t>
          </a:r>
          <a:r>
            <a:rPr lang="en-US" sz="1050" kern="1200" dirty="0">
              <a:solidFill>
                <a:schemeClr val="tx1"/>
              </a:solidFill>
            </a:rPr>
            <a:t>)</a:t>
          </a:r>
        </a:p>
      </dsp:txBody>
      <dsp:txXfrm>
        <a:off x="317404" y="3331259"/>
        <a:ext cx="4028632" cy="479482"/>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3D464B3-53A2-4A30-8EBE-96DAC01A16FB}" type="datetimeFigureOut">
              <a:rPr lang="en-US" smtClean="0"/>
              <a:pPr/>
              <a:t>4/7/2017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F593B92-40D6-48C4-ABA0-FD6C5D306315}" type="slidenum">
              <a:rPr lang="en-US" smtClean="0"/>
              <a:pPr/>
              <a:t>‹#›</a:t>
            </a:fld>
            <a:endParaRPr lang="en-US"/>
          </a:p>
        </p:txBody>
      </p:sp>
    </p:spTree>
    <p:extLst>
      <p:ext uri="{BB962C8B-B14F-4D97-AF65-F5344CB8AC3E}">
        <p14:creationId xmlns:p14="http://schemas.microsoft.com/office/powerpoint/2010/main" val="5099117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B2BD09-EACC-4C7F-8485-84DCFB79E51F}" type="datetimeFigureOut">
              <a:rPr lang="en-US" smtClean="0"/>
              <a:pPr/>
              <a:t>4/7/2017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39ADA1-2A21-4CC2-A6C6-10F95AD60CCE}" type="slidenum">
              <a:rPr lang="en-US" smtClean="0"/>
              <a:pPr/>
              <a:t>‹#›</a:t>
            </a:fld>
            <a:endParaRPr lang="en-US"/>
          </a:p>
        </p:txBody>
      </p:sp>
    </p:spTree>
    <p:extLst>
      <p:ext uri="{BB962C8B-B14F-4D97-AF65-F5344CB8AC3E}">
        <p14:creationId xmlns:p14="http://schemas.microsoft.com/office/powerpoint/2010/main" val="3080244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15.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17.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20.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878135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13</a:t>
            </a:fld>
            <a:endParaRPr lang="en-US" dirty="0"/>
          </a:p>
        </p:txBody>
      </p:sp>
    </p:spTree>
    <p:extLst>
      <p:ext uri="{BB962C8B-B14F-4D97-AF65-F5344CB8AC3E}">
        <p14:creationId xmlns:p14="http://schemas.microsoft.com/office/powerpoint/2010/main" val="3277969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16</a:t>
            </a:fld>
            <a:endParaRPr lang="en-US" dirty="0"/>
          </a:p>
        </p:txBody>
      </p:sp>
    </p:spTree>
    <p:extLst>
      <p:ext uri="{BB962C8B-B14F-4D97-AF65-F5344CB8AC3E}">
        <p14:creationId xmlns:p14="http://schemas.microsoft.com/office/powerpoint/2010/main" val="3983560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19</a:t>
            </a:fld>
            <a:endParaRPr lang="en-US" dirty="0"/>
          </a:p>
        </p:txBody>
      </p:sp>
    </p:spTree>
    <p:extLst>
      <p:ext uri="{BB962C8B-B14F-4D97-AF65-F5344CB8AC3E}">
        <p14:creationId xmlns:p14="http://schemas.microsoft.com/office/powerpoint/2010/main" val="2602259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21</a:t>
            </a:fld>
            <a:endParaRPr lang="en-US"/>
          </a:p>
        </p:txBody>
      </p:sp>
    </p:spTree>
    <p:extLst>
      <p:ext uri="{BB962C8B-B14F-4D97-AF65-F5344CB8AC3E}">
        <p14:creationId xmlns:p14="http://schemas.microsoft.com/office/powerpoint/2010/main" val="3713560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22</a:t>
            </a:fld>
            <a:endParaRPr lang="en-US"/>
          </a:p>
        </p:txBody>
      </p:sp>
    </p:spTree>
    <p:extLst>
      <p:ext uri="{BB962C8B-B14F-4D97-AF65-F5344CB8AC3E}">
        <p14:creationId xmlns:p14="http://schemas.microsoft.com/office/powerpoint/2010/main" val="1355276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23</a:t>
            </a:fld>
            <a:endParaRPr lang="en-US"/>
          </a:p>
        </p:txBody>
      </p:sp>
    </p:spTree>
    <p:extLst>
      <p:ext uri="{BB962C8B-B14F-4D97-AF65-F5344CB8AC3E}">
        <p14:creationId xmlns:p14="http://schemas.microsoft.com/office/powerpoint/2010/main" val="3635473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24</a:t>
            </a:fld>
            <a:endParaRPr lang="en-US"/>
          </a:p>
        </p:txBody>
      </p:sp>
    </p:spTree>
    <p:extLst>
      <p:ext uri="{BB962C8B-B14F-4D97-AF65-F5344CB8AC3E}">
        <p14:creationId xmlns:p14="http://schemas.microsoft.com/office/powerpoint/2010/main" val="19692927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28</a:t>
            </a:fld>
            <a:endParaRPr lang="en-US"/>
          </a:p>
        </p:txBody>
      </p:sp>
    </p:spTree>
    <p:extLst>
      <p:ext uri="{BB962C8B-B14F-4D97-AF65-F5344CB8AC3E}">
        <p14:creationId xmlns:p14="http://schemas.microsoft.com/office/powerpoint/2010/main" val="34711766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a:lnSpc>
                <a:spcPct val="115000"/>
              </a:lnSpc>
            </a:pPr>
            <a:r>
              <a:rPr lang="en-US" dirty="0">
                <a:latin typeface="Times New Roman"/>
                <a:ea typeface="Times New Roman"/>
                <a:cs typeface="Times New Roman"/>
              </a:rPr>
              <a:t> </a:t>
            </a:r>
            <a:endParaRPr lang="en-US" dirty="0">
              <a:ea typeface="Times New Roman"/>
              <a:cs typeface="Times New Roman"/>
            </a:endParaRPr>
          </a:p>
        </p:txBody>
      </p:sp>
      <p:sp>
        <p:nvSpPr>
          <p:cNvPr id="4" name="Slide Number Placeholder 3"/>
          <p:cNvSpPr>
            <a:spLocks noGrp="1"/>
          </p:cNvSpPr>
          <p:nvPr>
            <p:ph type="sldNum" sz="quarter" idx="10"/>
          </p:nvPr>
        </p:nvSpPr>
        <p:spPr/>
        <p:txBody>
          <a:bodyPr/>
          <a:lstStyle/>
          <a:p>
            <a:fld id="{2C39ADA1-2A21-4CC2-A6C6-10F95AD60CCE}" type="slidenum">
              <a:rPr lang="en-US" smtClean="0"/>
              <a:pPr/>
              <a:t>29</a:t>
            </a:fld>
            <a:endParaRPr lang="en-US"/>
          </a:p>
        </p:txBody>
      </p:sp>
    </p:spTree>
    <p:extLst>
      <p:ext uri="{BB962C8B-B14F-4D97-AF65-F5344CB8AC3E}">
        <p14:creationId xmlns:p14="http://schemas.microsoft.com/office/powerpoint/2010/main" val="3284287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31</a:t>
            </a:fld>
            <a:endParaRPr lang="en-US"/>
          </a:p>
        </p:txBody>
      </p:sp>
    </p:spTree>
    <p:extLst>
      <p:ext uri="{BB962C8B-B14F-4D97-AF65-F5344CB8AC3E}">
        <p14:creationId xmlns:p14="http://schemas.microsoft.com/office/powerpoint/2010/main" val="220387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3</a:t>
            </a:fld>
            <a:endParaRPr lang="en-US"/>
          </a:p>
        </p:txBody>
      </p:sp>
    </p:spTree>
    <p:extLst>
      <p:ext uri="{BB962C8B-B14F-4D97-AF65-F5344CB8AC3E}">
        <p14:creationId xmlns:p14="http://schemas.microsoft.com/office/powerpoint/2010/main" val="33221909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33</a:t>
            </a:fld>
            <a:endParaRPr lang="en-US"/>
          </a:p>
        </p:txBody>
      </p:sp>
    </p:spTree>
    <p:extLst>
      <p:ext uri="{BB962C8B-B14F-4D97-AF65-F5344CB8AC3E}">
        <p14:creationId xmlns:p14="http://schemas.microsoft.com/office/powerpoint/2010/main" val="3206528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a:lnSpc>
                <a:spcPct val="115000"/>
              </a:lnSpc>
            </a:pPr>
            <a:r>
              <a:rPr lang="en-US" dirty="0">
                <a:latin typeface="Times New Roman"/>
                <a:ea typeface="Times New Roman"/>
                <a:cs typeface="Times New Roman"/>
              </a:rPr>
              <a:t> </a:t>
            </a:r>
            <a:endParaRPr lang="en-US" dirty="0">
              <a:ea typeface="Times New Roman"/>
              <a:cs typeface="Times New Roman"/>
            </a:endParaRPr>
          </a:p>
        </p:txBody>
      </p:sp>
      <p:sp>
        <p:nvSpPr>
          <p:cNvPr id="4" name="Slide Number Placeholder 3"/>
          <p:cNvSpPr>
            <a:spLocks noGrp="1"/>
          </p:cNvSpPr>
          <p:nvPr>
            <p:ph type="sldNum" sz="quarter" idx="10"/>
          </p:nvPr>
        </p:nvSpPr>
        <p:spPr/>
        <p:txBody>
          <a:bodyPr/>
          <a:lstStyle/>
          <a:p>
            <a:fld id="{2C39ADA1-2A21-4CC2-A6C6-10F95AD60CCE}" type="slidenum">
              <a:rPr lang="en-US" smtClean="0"/>
              <a:pPr/>
              <a:t>34</a:t>
            </a:fld>
            <a:endParaRPr lang="en-US"/>
          </a:p>
        </p:txBody>
      </p:sp>
    </p:spTree>
    <p:extLst>
      <p:ext uri="{BB962C8B-B14F-4D97-AF65-F5344CB8AC3E}">
        <p14:creationId xmlns:p14="http://schemas.microsoft.com/office/powerpoint/2010/main" val="34030189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a:lnSpc>
                <a:spcPct val="115000"/>
              </a:lnSpc>
            </a:pPr>
            <a:r>
              <a:rPr lang="en-US" dirty="0">
                <a:latin typeface="Times New Roman"/>
                <a:ea typeface="Times New Roman"/>
                <a:cs typeface="Times New Roman"/>
              </a:rPr>
              <a:t> </a:t>
            </a:r>
            <a:endParaRPr lang="en-US" dirty="0">
              <a:ea typeface="Times New Roman"/>
              <a:cs typeface="Times New Roman"/>
            </a:endParaRPr>
          </a:p>
        </p:txBody>
      </p:sp>
      <p:sp>
        <p:nvSpPr>
          <p:cNvPr id="4" name="Slide Number Placeholder 3"/>
          <p:cNvSpPr>
            <a:spLocks noGrp="1"/>
          </p:cNvSpPr>
          <p:nvPr>
            <p:ph type="sldNum" sz="quarter" idx="10"/>
          </p:nvPr>
        </p:nvSpPr>
        <p:spPr/>
        <p:txBody>
          <a:bodyPr/>
          <a:lstStyle/>
          <a:p>
            <a:fld id="{2C39ADA1-2A21-4CC2-A6C6-10F95AD60CCE}" type="slidenum">
              <a:rPr lang="en-US" smtClean="0"/>
              <a:pPr/>
              <a:t>35</a:t>
            </a:fld>
            <a:endParaRPr lang="en-US"/>
          </a:p>
        </p:txBody>
      </p:sp>
    </p:spTree>
    <p:extLst>
      <p:ext uri="{BB962C8B-B14F-4D97-AF65-F5344CB8AC3E}">
        <p14:creationId xmlns:p14="http://schemas.microsoft.com/office/powerpoint/2010/main" val="37686407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38</a:t>
            </a:fld>
            <a:endParaRPr lang="en-US"/>
          </a:p>
        </p:txBody>
      </p:sp>
    </p:spTree>
    <p:extLst>
      <p:ext uri="{BB962C8B-B14F-4D97-AF65-F5344CB8AC3E}">
        <p14:creationId xmlns:p14="http://schemas.microsoft.com/office/powerpoint/2010/main" val="37144344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44</a:t>
            </a:fld>
            <a:endParaRPr lang="en-US"/>
          </a:p>
        </p:txBody>
      </p:sp>
    </p:spTree>
    <p:extLst>
      <p:ext uri="{BB962C8B-B14F-4D97-AF65-F5344CB8AC3E}">
        <p14:creationId xmlns:p14="http://schemas.microsoft.com/office/powerpoint/2010/main" val="2070194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46</a:t>
            </a:fld>
            <a:endParaRPr lang="en-US"/>
          </a:p>
        </p:txBody>
      </p:sp>
    </p:spTree>
    <p:extLst>
      <p:ext uri="{BB962C8B-B14F-4D97-AF65-F5344CB8AC3E}">
        <p14:creationId xmlns:p14="http://schemas.microsoft.com/office/powerpoint/2010/main" val="33831269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49</a:t>
            </a:fld>
            <a:endParaRPr lang="en-US"/>
          </a:p>
        </p:txBody>
      </p:sp>
    </p:spTree>
    <p:extLst>
      <p:ext uri="{BB962C8B-B14F-4D97-AF65-F5344CB8AC3E}">
        <p14:creationId xmlns:p14="http://schemas.microsoft.com/office/powerpoint/2010/main" val="32359598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51</a:t>
            </a:fld>
            <a:endParaRPr lang="en-US"/>
          </a:p>
        </p:txBody>
      </p:sp>
    </p:spTree>
    <p:extLst>
      <p:ext uri="{BB962C8B-B14F-4D97-AF65-F5344CB8AC3E}">
        <p14:creationId xmlns:p14="http://schemas.microsoft.com/office/powerpoint/2010/main" val="8324832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52</a:t>
            </a:fld>
            <a:endParaRPr lang="en-US"/>
          </a:p>
        </p:txBody>
      </p:sp>
    </p:spTree>
    <p:extLst>
      <p:ext uri="{BB962C8B-B14F-4D97-AF65-F5344CB8AC3E}">
        <p14:creationId xmlns:p14="http://schemas.microsoft.com/office/powerpoint/2010/main" val="15773611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53</a:t>
            </a:fld>
            <a:endParaRPr lang="en-US"/>
          </a:p>
        </p:txBody>
      </p:sp>
    </p:spTree>
    <p:extLst>
      <p:ext uri="{BB962C8B-B14F-4D97-AF65-F5344CB8AC3E}">
        <p14:creationId xmlns:p14="http://schemas.microsoft.com/office/powerpoint/2010/main" val="1238189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5</a:t>
            </a:fld>
            <a:endParaRPr lang="en-US"/>
          </a:p>
        </p:txBody>
      </p:sp>
    </p:spTree>
    <p:extLst>
      <p:ext uri="{BB962C8B-B14F-4D97-AF65-F5344CB8AC3E}">
        <p14:creationId xmlns:p14="http://schemas.microsoft.com/office/powerpoint/2010/main" val="28034601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54</a:t>
            </a:fld>
            <a:endParaRPr lang="en-US"/>
          </a:p>
        </p:txBody>
      </p:sp>
    </p:spTree>
    <p:extLst>
      <p:ext uri="{BB962C8B-B14F-4D97-AF65-F5344CB8AC3E}">
        <p14:creationId xmlns:p14="http://schemas.microsoft.com/office/powerpoint/2010/main" val="1208415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55</a:t>
            </a:fld>
            <a:endParaRPr lang="en-US"/>
          </a:p>
        </p:txBody>
      </p:sp>
    </p:spTree>
    <p:extLst>
      <p:ext uri="{BB962C8B-B14F-4D97-AF65-F5344CB8AC3E}">
        <p14:creationId xmlns:p14="http://schemas.microsoft.com/office/powerpoint/2010/main" val="1348734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56</a:t>
            </a:fld>
            <a:endParaRPr lang="en-US"/>
          </a:p>
        </p:txBody>
      </p:sp>
    </p:spTree>
    <p:extLst>
      <p:ext uri="{BB962C8B-B14F-4D97-AF65-F5344CB8AC3E}">
        <p14:creationId xmlns:p14="http://schemas.microsoft.com/office/powerpoint/2010/main" val="40771815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57</a:t>
            </a:fld>
            <a:endParaRPr lang="en-US"/>
          </a:p>
        </p:txBody>
      </p:sp>
    </p:spTree>
    <p:extLst>
      <p:ext uri="{BB962C8B-B14F-4D97-AF65-F5344CB8AC3E}">
        <p14:creationId xmlns:p14="http://schemas.microsoft.com/office/powerpoint/2010/main" val="506233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58</a:t>
            </a:fld>
            <a:endParaRPr lang="en-US"/>
          </a:p>
        </p:txBody>
      </p:sp>
    </p:spTree>
    <p:extLst>
      <p:ext uri="{BB962C8B-B14F-4D97-AF65-F5344CB8AC3E}">
        <p14:creationId xmlns:p14="http://schemas.microsoft.com/office/powerpoint/2010/main" val="34675262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39ADA1-2A21-4CC2-A6C6-10F95AD60CCE}" type="slidenum">
              <a:rPr lang="en-US" smtClean="0"/>
              <a:pPr/>
              <a:t>59</a:t>
            </a:fld>
            <a:endParaRPr lang="en-US"/>
          </a:p>
        </p:txBody>
      </p:sp>
    </p:spTree>
    <p:extLst>
      <p:ext uri="{BB962C8B-B14F-4D97-AF65-F5344CB8AC3E}">
        <p14:creationId xmlns:p14="http://schemas.microsoft.com/office/powerpoint/2010/main" val="26538242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63</a:t>
            </a:fld>
            <a:endParaRPr lang="en-US"/>
          </a:p>
        </p:txBody>
      </p:sp>
    </p:spTree>
    <p:extLst>
      <p:ext uri="{BB962C8B-B14F-4D97-AF65-F5344CB8AC3E}">
        <p14:creationId xmlns:p14="http://schemas.microsoft.com/office/powerpoint/2010/main" val="1225969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6</a:t>
            </a:fld>
            <a:endParaRPr lang="en-US" dirty="0"/>
          </a:p>
        </p:txBody>
      </p:sp>
    </p:spTree>
    <p:extLst>
      <p:ext uri="{BB962C8B-B14F-4D97-AF65-F5344CB8AC3E}">
        <p14:creationId xmlns:p14="http://schemas.microsoft.com/office/powerpoint/2010/main" val="2627638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7</a:t>
            </a:fld>
            <a:endParaRPr lang="en-US" dirty="0"/>
          </a:p>
        </p:txBody>
      </p:sp>
    </p:spTree>
    <p:extLst>
      <p:ext uri="{BB962C8B-B14F-4D97-AF65-F5344CB8AC3E}">
        <p14:creationId xmlns:p14="http://schemas.microsoft.com/office/powerpoint/2010/main" val="2342961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algn="l"/>
            <a:endParaRPr lang="en-US" b="0"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9</a:t>
            </a:fld>
            <a:endParaRPr lang="en-US" dirty="0"/>
          </a:p>
        </p:txBody>
      </p:sp>
    </p:spTree>
    <p:extLst>
      <p:ext uri="{BB962C8B-B14F-4D97-AF65-F5344CB8AC3E}">
        <p14:creationId xmlns:p14="http://schemas.microsoft.com/office/powerpoint/2010/main" val="3741673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dirty="0">
                <a:ea typeface="Times New Roman"/>
                <a:cs typeface="Calibri"/>
              </a:rPr>
              <a:t> </a:t>
            </a:r>
            <a:endParaRPr lang="en-US" sz="1100" dirty="0">
              <a:ea typeface="Times New Roman"/>
              <a:cs typeface="Times New Roman"/>
            </a:endParaRPr>
          </a:p>
        </p:txBody>
      </p:sp>
      <p:sp>
        <p:nvSpPr>
          <p:cNvPr id="4" name="Slide Number Placeholder 3"/>
          <p:cNvSpPr>
            <a:spLocks noGrp="1"/>
          </p:cNvSpPr>
          <p:nvPr>
            <p:ph type="sldNum" sz="quarter" idx="10"/>
          </p:nvPr>
        </p:nvSpPr>
        <p:spPr/>
        <p:txBody>
          <a:bodyPr/>
          <a:lstStyle/>
          <a:p>
            <a:fld id="{2C39ADA1-2A21-4CC2-A6C6-10F95AD60CCE}" type="slidenum">
              <a:rPr lang="en-US" smtClean="0"/>
              <a:pPr/>
              <a:t>10</a:t>
            </a:fld>
            <a:endParaRPr lang="en-US"/>
          </a:p>
        </p:txBody>
      </p:sp>
    </p:spTree>
    <p:extLst>
      <p:ext uri="{BB962C8B-B14F-4D97-AF65-F5344CB8AC3E}">
        <p14:creationId xmlns:p14="http://schemas.microsoft.com/office/powerpoint/2010/main" val="3291033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39ADA1-2A21-4CC2-A6C6-10F95AD60CCE}" type="slidenum">
              <a:rPr lang="en-US" smtClean="0"/>
              <a:pPr/>
              <a:t>11</a:t>
            </a:fld>
            <a:endParaRPr lang="en-US" dirty="0"/>
          </a:p>
        </p:txBody>
      </p:sp>
    </p:spTree>
    <p:extLst>
      <p:ext uri="{BB962C8B-B14F-4D97-AF65-F5344CB8AC3E}">
        <p14:creationId xmlns:p14="http://schemas.microsoft.com/office/powerpoint/2010/main" val="4054965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a:lnSpc>
                <a:spcPct val="115000"/>
              </a:lnSpc>
            </a:pPr>
            <a:r>
              <a:rPr lang="en-US" dirty="0">
                <a:latin typeface="Times New Roman"/>
                <a:ea typeface="Times New Roman"/>
                <a:cs typeface="Times New Roman"/>
              </a:rPr>
              <a:t> </a:t>
            </a:r>
            <a:endParaRPr lang="en-US" dirty="0">
              <a:ea typeface="Times New Roman"/>
              <a:cs typeface="Times New Roman"/>
            </a:endParaRPr>
          </a:p>
        </p:txBody>
      </p:sp>
      <p:sp>
        <p:nvSpPr>
          <p:cNvPr id="4" name="Slide Number Placeholder 3"/>
          <p:cNvSpPr>
            <a:spLocks noGrp="1"/>
          </p:cNvSpPr>
          <p:nvPr>
            <p:ph type="sldNum" sz="quarter" idx="10"/>
          </p:nvPr>
        </p:nvSpPr>
        <p:spPr/>
        <p:txBody>
          <a:bodyPr/>
          <a:lstStyle/>
          <a:p>
            <a:fld id="{2C39ADA1-2A21-4CC2-A6C6-10F95AD60CCE}" type="slidenum">
              <a:rPr lang="en-US" smtClean="0"/>
              <a:pPr/>
              <a:t>12</a:t>
            </a:fld>
            <a:endParaRPr lang="en-US"/>
          </a:p>
        </p:txBody>
      </p:sp>
    </p:spTree>
    <p:extLst>
      <p:ext uri="{BB962C8B-B14F-4D97-AF65-F5344CB8AC3E}">
        <p14:creationId xmlns:p14="http://schemas.microsoft.com/office/powerpoint/2010/main" val="2978203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 Id="rId4" Type="http://schemas.openxmlformats.org/officeDocument/2006/relationships/image" Target="../media/image8.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gif"/></Relationships>
</file>

<file path=ppt/slideLayouts/_rels/slideLayout3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vmlDrawing" Target="../drawings/vmlDrawing2.vml"/><Relationship Id="rId4" Type="http://schemas.openxmlformats.org/officeDocument/2006/relationships/image" Target="../media/image8.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3226854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7269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2891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2678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9559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49249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9351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60468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69834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28878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6979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462197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pic>
        <p:nvPicPr>
          <p:cNvPr id="1433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27840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12744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80803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rul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aphicFrame>
        <p:nvGraphicFramePr>
          <p:cNvPr id="11266" name="Object 2"/>
          <p:cNvGraphicFramePr>
            <a:graphicFrameLocks noChangeAspect="1"/>
          </p:cNvGraphicFramePr>
          <p:nvPr/>
        </p:nvGraphicFramePr>
        <p:xfrm>
          <a:off x="6096000" y="5486400"/>
          <a:ext cx="2579688" cy="1054100"/>
        </p:xfrm>
        <a:graphic>
          <a:graphicData uri="http://schemas.openxmlformats.org/presentationml/2006/ole">
            <mc:AlternateContent xmlns:mc="http://schemas.openxmlformats.org/markup-compatibility/2006">
              <mc:Choice xmlns:v="urn:schemas-microsoft-com:vml" Requires="v">
                <p:oleObj spid="_x0000_s7210" name="Document" r:id="rId3" imgW="3265181" imgH="1335271" progId="">
                  <p:embed/>
                </p:oleObj>
              </mc:Choice>
              <mc:Fallback>
                <p:oleObj name="Document" r:id="rId3" imgW="3265181" imgH="1335271"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5486400"/>
                        <a:ext cx="2579688" cy="105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Date Placeholder 7"/>
          <p:cNvSpPr>
            <a:spLocks noGrp="1"/>
          </p:cNvSpPr>
          <p:nvPr>
            <p:ph type="dt" sz="half" idx="10"/>
          </p:nvPr>
        </p:nvSpPr>
        <p:spPr>
          <a:xfrm>
            <a:off x="457200" y="6356351"/>
            <a:ext cx="2133600" cy="365125"/>
          </a:xfrm>
          <a:prstGeom prst="rect">
            <a:avLst/>
          </a:prstGeom>
        </p:spPr>
        <p:txBody>
          <a:bodyPr/>
          <a:lstStyle/>
          <a:p>
            <a:endParaRPr lang="en-US"/>
          </a:p>
        </p:txBody>
      </p:sp>
      <p:sp>
        <p:nvSpPr>
          <p:cNvPr id="9" name="Slide Number Placeholder 8"/>
          <p:cNvSpPr>
            <a:spLocks noGrp="1"/>
          </p:cNvSpPr>
          <p:nvPr>
            <p:ph type="sldNum" sz="quarter" idx="11"/>
          </p:nvPr>
        </p:nvSpPr>
        <p:spPr>
          <a:xfrm>
            <a:off x="6553200" y="6356351"/>
            <a:ext cx="2133600" cy="365125"/>
          </a:xfrm>
          <a:prstGeom prst="rect">
            <a:avLst/>
          </a:prstGeom>
        </p:spPr>
        <p:txBody>
          <a:bodyPr/>
          <a:lstStyle/>
          <a:p>
            <a:fld id="{C37C8C02-B1A4-4DE3-A403-7D017C983930}" type="slidenum">
              <a:rPr lang="en-US" smtClean="0"/>
              <a:pPr/>
              <a:t>‹#›</a:t>
            </a:fld>
            <a:endParaRPr lang="en-US"/>
          </a:p>
        </p:txBody>
      </p:sp>
      <p:sp>
        <p:nvSpPr>
          <p:cNvPr id="10" name="Footer Placeholder 9"/>
          <p:cNvSpPr>
            <a:spLocks noGrp="1"/>
          </p:cNvSpPr>
          <p:nvPr>
            <p:ph type="ftr" sz="quarter" idx="12"/>
          </p:nvPr>
        </p:nvSpPr>
        <p:spPr>
          <a:xfrm>
            <a:off x="3124200" y="6356351"/>
            <a:ext cx="2895600" cy="365125"/>
          </a:xfrm>
          <a:prstGeom prst="rect">
            <a:avLst/>
          </a:prstGeom>
        </p:spPr>
        <p:txBody>
          <a:bodyPr/>
          <a:lstStyle/>
          <a:p>
            <a:endParaRPr lang="en-US"/>
          </a:p>
        </p:txBody>
      </p:sp>
    </p:spTree>
    <p:extLst>
      <p:ext uri="{BB962C8B-B14F-4D97-AF65-F5344CB8AC3E}">
        <p14:creationId xmlns:p14="http://schemas.microsoft.com/office/powerpoint/2010/main" val="36306373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A796E854-CC48-44D4-9727-8DF4B81D4999}" type="datetime1">
              <a:rPr lang="en-US" smtClean="0"/>
              <a:pPr/>
              <a:t>4/7/2017</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C37C8C02-B1A4-4DE3-A403-7D017C983930}" type="slidenum">
              <a:rPr lang="en-US" smtClean="0"/>
              <a:pPr/>
              <a:t>‹#›</a:t>
            </a:fld>
            <a:endParaRPr lang="en-US"/>
          </a:p>
        </p:txBody>
      </p:sp>
    </p:spTree>
    <p:extLst>
      <p:ext uri="{BB962C8B-B14F-4D97-AF65-F5344CB8AC3E}">
        <p14:creationId xmlns:p14="http://schemas.microsoft.com/office/powerpoint/2010/main" val="13088000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23923108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6920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3000496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14014129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49747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33888777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30639692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7514061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9565578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a:solidFill>
                  <a:prstClr val="white"/>
                </a:solidFill>
                <a:latin typeface="Franklin Gothic Medium" panose="020B0603020102020204" pitchFamily="34" charset="0"/>
              </a:rPr>
              <a:t>QMS Quick Learning Activity</a:t>
            </a:r>
            <a:endParaRPr lang="en-US" dirty="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11136503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rul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aphicFrame>
        <p:nvGraphicFramePr>
          <p:cNvPr id="11266" name="Object 2"/>
          <p:cNvGraphicFramePr>
            <a:graphicFrameLocks noChangeAspect="1"/>
          </p:cNvGraphicFramePr>
          <p:nvPr/>
        </p:nvGraphicFramePr>
        <p:xfrm>
          <a:off x="6096000" y="5486400"/>
          <a:ext cx="2579688" cy="1054100"/>
        </p:xfrm>
        <a:graphic>
          <a:graphicData uri="http://schemas.openxmlformats.org/presentationml/2006/ole">
            <mc:AlternateContent xmlns:mc="http://schemas.openxmlformats.org/markup-compatibility/2006">
              <mc:Choice xmlns:v="urn:schemas-microsoft-com:vml" Requires="v">
                <p:oleObj spid="_x0000_s6186" name="Document" r:id="rId3" imgW="3265181" imgH="1335271" progId="">
                  <p:embed/>
                </p:oleObj>
              </mc:Choice>
              <mc:Fallback>
                <p:oleObj name="Document" r:id="rId3" imgW="3265181" imgH="1335271"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5486400"/>
                        <a:ext cx="2579688" cy="105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Date Placeholder 7"/>
          <p:cNvSpPr>
            <a:spLocks noGrp="1"/>
          </p:cNvSpPr>
          <p:nvPr>
            <p:ph type="dt" sz="half" idx="10"/>
          </p:nvPr>
        </p:nvSpPr>
        <p:spPr>
          <a:xfrm>
            <a:off x="457200" y="6356351"/>
            <a:ext cx="2133600" cy="365125"/>
          </a:xfrm>
          <a:prstGeom prst="rect">
            <a:avLst/>
          </a:prstGeom>
        </p:spPr>
        <p:txBody>
          <a:bodyPr/>
          <a:lstStyle/>
          <a:p>
            <a:endParaRPr lang="en-US">
              <a:solidFill>
                <a:srgbClr val="3F3F3F"/>
              </a:solidFill>
            </a:endParaRPr>
          </a:p>
        </p:txBody>
      </p:sp>
      <p:sp>
        <p:nvSpPr>
          <p:cNvPr id="9" name="Slide Number Placeholder 8"/>
          <p:cNvSpPr>
            <a:spLocks noGrp="1"/>
          </p:cNvSpPr>
          <p:nvPr>
            <p:ph type="sldNum" sz="quarter" idx="11"/>
          </p:nvPr>
        </p:nvSpPr>
        <p:spPr>
          <a:xfrm>
            <a:off x="6553200" y="6356351"/>
            <a:ext cx="2133600" cy="365125"/>
          </a:xfrm>
          <a:prstGeom prst="rect">
            <a:avLst/>
          </a:prstGeom>
        </p:spPr>
        <p:txBody>
          <a:bodyPr/>
          <a:lstStyle/>
          <a:p>
            <a:fld id="{C37C8C02-B1A4-4DE3-A403-7D017C983930}" type="slidenum">
              <a:rPr lang="en-US" smtClean="0">
                <a:solidFill>
                  <a:srgbClr val="3F3F3F"/>
                </a:solidFill>
              </a:rPr>
              <a:pPr/>
              <a:t>‹#›</a:t>
            </a:fld>
            <a:endParaRPr lang="en-US">
              <a:solidFill>
                <a:srgbClr val="3F3F3F"/>
              </a:solidFill>
            </a:endParaRPr>
          </a:p>
        </p:txBody>
      </p:sp>
      <p:sp>
        <p:nvSpPr>
          <p:cNvPr id="10" name="Footer Placeholder 9"/>
          <p:cNvSpPr>
            <a:spLocks noGrp="1"/>
          </p:cNvSpPr>
          <p:nvPr>
            <p:ph type="ftr" sz="quarter" idx="12"/>
          </p:nvPr>
        </p:nvSpPr>
        <p:spPr>
          <a:xfrm>
            <a:off x="3124200" y="6356351"/>
            <a:ext cx="2895600" cy="365125"/>
          </a:xfrm>
          <a:prstGeom prst="rect">
            <a:avLst/>
          </a:prstGeom>
        </p:spPr>
        <p:txBody>
          <a:bodyPr/>
          <a:lstStyle/>
          <a:p>
            <a:endParaRPr lang="en-US">
              <a:solidFill>
                <a:srgbClr val="3F3F3F"/>
              </a:solidFill>
            </a:endParaRPr>
          </a:p>
        </p:txBody>
      </p:sp>
    </p:spTree>
    <p:extLst>
      <p:ext uri="{BB962C8B-B14F-4D97-AF65-F5344CB8AC3E}">
        <p14:creationId xmlns:p14="http://schemas.microsoft.com/office/powerpoint/2010/main" val="2942428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561069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42622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2555808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1149262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1140028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a:solidFill>
                  <a:prstClr val="white"/>
                </a:solidFill>
                <a:latin typeface="Franklin Gothic Medium" panose="020B0603020102020204" pitchFamily="34" charset="0"/>
              </a:rPr>
              <a:t>QMS Quick Learning Activity</a:t>
            </a:r>
            <a:endParaRPr lang="en-US" dirty="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3522907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gi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2.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image" Target="../media/image1.gif"/><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theme" Target="../theme/theme2.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591479"/>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3325597988"/>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 id="2147483776" r:id="rId17"/>
    <p:sldLayoutId id="2147483777" r:id="rId18"/>
    <p:sldLayoutId id="2147483778" r:id="rId19"/>
    <p:sldLayoutId id="2147483779" r:id="rId20"/>
    <p:sldLayoutId id="2147483780" r:id="rId21"/>
    <p:sldLayoutId id="2147483781" r:id="rId22"/>
    <p:sldLayoutId id="2147483793" r:id="rId23"/>
    <p:sldLayoutId id="2147483794" r:id="rId24"/>
  </p:sldLayoutIdLst>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spcAft>
          <a:spcPts val="6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spcAft>
          <a:spcPts val="60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71126727"/>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Lst>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slideLayout" Target="../slideLayouts/slideLayout6.xml"/><Relationship Id="rId7" Type="http://schemas.openxmlformats.org/officeDocument/2006/relationships/diagramLayout" Target="../diagrams/layout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diagramData" Target="../diagrams/data3.xml"/><Relationship Id="rId5" Type="http://schemas.openxmlformats.org/officeDocument/2006/relationships/image" Target="../media/image17.png"/><Relationship Id="rId10" Type="http://schemas.microsoft.com/office/2007/relationships/diagramDrawing" Target="../diagrams/drawing3.xml"/><Relationship Id="rId4" Type="http://schemas.openxmlformats.org/officeDocument/2006/relationships/notesSlide" Target="../notesSlides/notesSlide7.xml"/><Relationship Id="rId9" Type="http://schemas.openxmlformats.org/officeDocument/2006/relationships/diagramColors" Target="../diagrams/colors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9.png"/><Relationship Id="rId5" Type="http://schemas.openxmlformats.org/officeDocument/2006/relationships/image" Target="../media/image18.wmf"/><Relationship Id="rId4"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slideLayout" Target="../slideLayouts/slideLayout5.xml"/><Relationship Id="rId7" Type="http://schemas.openxmlformats.org/officeDocument/2006/relationships/diagramLayout" Target="../diagrams/layout4.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diagramData" Target="../diagrams/data4.xml"/><Relationship Id="rId5" Type="http://schemas.openxmlformats.org/officeDocument/2006/relationships/image" Target="../media/image20.png"/><Relationship Id="rId10" Type="http://schemas.microsoft.com/office/2007/relationships/diagramDrawing" Target="../diagrams/drawing4.xml"/><Relationship Id="rId4" Type="http://schemas.openxmlformats.org/officeDocument/2006/relationships/notesSlide" Target="../notesSlides/notesSlide9.xml"/><Relationship Id="rId9" Type="http://schemas.openxmlformats.org/officeDocument/2006/relationships/diagramColors" Target="../diagrams/colors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3.xml"/><Relationship Id="rId7" Type="http://schemas.openxmlformats.org/officeDocument/2006/relationships/image" Target="../media/image30.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notesSlide" Target="../notesSlides/notesSlide16.xml"/><Relationship Id="rId9" Type="http://schemas.openxmlformats.org/officeDocument/2006/relationships/image" Target="../media/image32.png"/></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34.png"/><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35.png"/><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18.xml"/><Relationship Id="rId7" Type="http://schemas.openxmlformats.org/officeDocument/2006/relationships/diagramColors" Target="../diagrams/colors7.xml"/><Relationship Id="rId2" Type="http://schemas.openxmlformats.org/officeDocument/2006/relationships/slideLayout" Target="../slideLayouts/slideLayout3.xml"/><Relationship Id="rId1" Type="http://schemas.openxmlformats.org/officeDocument/2006/relationships/tags" Target="../tags/tag2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40.png"/><Relationship Id="rId1" Type="http://schemas.openxmlformats.org/officeDocument/2006/relationships/slideLayout" Target="../slideLayouts/slideLayout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5.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29.xml"/><Relationship Id="rId4" Type="http://schemas.openxmlformats.org/officeDocument/2006/relationships/image" Target="../media/image5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57.png"/><Relationship Id="rId4" Type="http://schemas.openxmlformats.org/officeDocument/2006/relationships/notesSlide" Target="../notesSlides/notesSlide2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58.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4.xml"/><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35.xml"/><Relationship Id="rId4" Type="http://schemas.openxmlformats.org/officeDocument/2006/relationships/image" Target="../media/image59.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60.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3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61.gif&amp;ehk=OC7bq"/></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40.xml"/><Relationship Id="rId4" Type="http://schemas.openxmlformats.org/officeDocument/2006/relationships/hyperlink" Target="http://www.aihaaccreditedlabs.org/Policies/2016%20Policies/8%202%202%20LAP%20Guidance%20on%20the%20Est%20of%20UoM_R3_FINAL.pdf" TargetMode="External"/></Relationships>
</file>

<file path=ppt/slides/_rels/slide64.xml.rels><?xml version="1.0" encoding="UTF-8" standalone="yes"?>
<Relationships xmlns="http://schemas.openxmlformats.org/package/2006/relationships"><Relationship Id="rId2" Type="http://schemas.openxmlformats.org/officeDocument/2006/relationships/hyperlink" Target="http://www.aihaaccreditedlabs.org/Policies/Resources/Example%20Chemistry%20Measurement%20Uncertainty%20Calculations%20V3%20corrected%20031312.xls"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hyperlink" Target="https://www.iso.org/standard/39883.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5.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1277273"/>
          </a:xfrm>
        </p:spPr>
        <p:txBody>
          <a:bodyPr/>
          <a:lstStyle/>
          <a:p>
            <a:r>
              <a:rPr lang="en-US" b="1" dirty="0">
                <a:latin typeface="Arial" pitchFamily="34" charset="0"/>
                <a:cs typeface="Arial" pitchFamily="34" charset="0"/>
              </a:rPr>
              <a:t>Analytical Measurement Uncertainty</a:t>
            </a:r>
          </a:p>
        </p:txBody>
      </p:sp>
      <p:sp>
        <p:nvSpPr>
          <p:cNvPr id="4" name="Subtitle 3"/>
          <p:cNvSpPr>
            <a:spLocks noGrp="1"/>
          </p:cNvSpPr>
          <p:nvPr>
            <p:ph type="subTitle" idx="1"/>
          </p:nvPr>
        </p:nvSpPr>
        <p:spPr>
          <a:xfrm>
            <a:off x="457200" y="4087770"/>
            <a:ext cx="6400800" cy="538609"/>
          </a:xfrm>
        </p:spPr>
        <p:txBody>
          <a:bodyPr/>
          <a:lstStyle/>
          <a:p>
            <a:r>
              <a:rPr lang="en-US" dirty="0"/>
              <a:t>ISO/IEC 17025:2005</a:t>
            </a:r>
          </a:p>
        </p:txBody>
      </p:sp>
      <p:pic>
        <p:nvPicPr>
          <p:cNvPr id="2" name="Picture 1"/>
          <p:cNvPicPr>
            <a:picLocks noChangeAspect="1"/>
          </p:cNvPicPr>
          <p:nvPr/>
        </p:nvPicPr>
        <p:blipFill>
          <a:blip r:embed="rId2"/>
          <a:stretch>
            <a:fillRect/>
          </a:stretch>
        </p:blipFill>
        <p:spPr>
          <a:xfrm>
            <a:off x="2819399" y="5181600"/>
            <a:ext cx="3063151" cy="1248157"/>
          </a:xfrm>
          <a:prstGeom prst="rect">
            <a:avLst/>
          </a:prstGeom>
        </p:spPr>
      </p:pic>
    </p:spTree>
    <p:extLst>
      <p:ext uri="{BB962C8B-B14F-4D97-AF65-F5344CB8AC3E}">
        <p14:creationId xmlns:p14="http://schemas.microsoft.com/office/powerpoint/2010/main" val="2587702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5867400" y="1771650"/>
            <a:ext cx="3253795" cy="3429000"/>
          </a:xfrm>
          <a:prstGeom prst="rect">
            <a:avLst/>
          </a:prstGeom>
        </p:spPr>
      </p:pic>
      <p:sp>
        <p:nvSpPr>
          <p:cNvPr id="8" name="Rectangle 7"/>
          <p:cNvSpPr/>
          <p:nvPr/>
        </p:nvSpPr>
        <p:spPr>
          <a:xfrm>
            <a:off x="357249" y="2876550"/>
            <a:ext cx="5304312" cy="1219200"/>
          </a:xfrm>
          <a:prstGeom prst="rect">
            <a:avLst/>
          </a:prstGeom>
          <a:noFill/>
          <a:ln w="133350" cap="sq"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latin typeface="Ben's Handwriting" pitchFamily="2" charset="0"/>
              </a:rPr>
              <a:t> </a:t>
            </a:r>
            <a:endParaRPr lang="en-US" sz="3200" dirty="0">
              <a:solidFill>
                <a:schemeClr val="tx1">
                  <a:lumMod val="50000"/>
                </a:schemeClr>
              </a:solidFill>
              <a:latin typeface="Ben's Handwriting" pitchFamily="2" charset="0"/>
            </a:endParaRPr>
          </a:p>
        </p:txBody>
      </p:sp>
      <p:sp>
        <p:nvSpPr>
          <p:cNvPr id="58" name="Title 57"/>
          <p:cNvSpPr>
            <a:spLocks noGrp="1"/>
          </p:cNvSpPr>
          <p:nvPr>
            <p:ph type="title"/>
          </p:nvPr>
        </p:nvSpPr>
        <p:spPr>
          <a:xfrm>
            <a:off x="457200" y="304800"/>
            <a:ext cx="8229600" cy="1031051"/>
          </a:xfrm>
        </p:spPr>
        <p:txBody>
          <a:bodyPr/>
          <a:lstStyle/>
          <a:p>
            <a:r>
              <a:rPr lang="en-US" dirty="0"/>
              <a:t>Logic 101</a:t>
            </a:r>
            <a:br>
              <a:rPr lang="en-US" dirty="0"/>
            </a:br>
            <a:r>
              <a:rPr lang="en-US" sz="2400" dirty="0"/>
              <a:t>Follow along as the professor presents his logic:</a:t>
            </a:r>
          </a:p>
        </p:txBody>
      </p:sp>
      <p:graphicFrame>
        <p:nvGraphicFramePr>
          <p:cNvPr id="3" name="Diagram 2"/>
          <p:cNvGraphicFramePr/>
          <p:nvPr>
            <p:extLst>
              <p:ext uri="{D42A27DB-BD31-4B8C-83A1-F6EECF244321}">
                <p14:modId xmlns:p14="http://schemas.microsoft.com/office/powerpoint/2010/main" val="3580908701"/>
              </p:ext>
            </p:extLst>
          </p:nvPr>
        </p:nvGraphicFramePr>
        <p:xfrm>
          <a:off x="357249" y="1447800"/>
          <a:ext cx="5510151" cy="44196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ustDataLst>
      <p:tags r:id="rId1"/>
    </p:custDataLst>
    <p:extLst>
      <p:ext uri="{BB962C8B-B14F-4D97-AF65-F5344CB8AC3E}">
        <p14:creationId xmlns:p14="http://schemas.microsoft.com/office/powerpoint/2010/main" val="4091730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PTShape_1" descr="C:\Users\Jon\AppData\Local\Microsoft\Windows\Temporary Internet Files\Content.IE5\E809KJHX\MC900237935[1].wmf"/>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6096000" y="1802603"/>
            <a:ext cx="2438400" cy="200666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a:t>What is Measurement Uncertainty (MU)?</a:t>
            </a:r>
            <a:endParaRPr lang="en-US" sz="4000" dirty="0"/>
          </a:p>
        </p:txBody>
      </p:sp>
      <p:sp>
        <p:nvSpPr>
          <p:cNvPr id="3" name="Content Placeholder 2"/>
          <p:cNvSpPr>
            <a:spLocks noGrp="1"/>
          </p:cNvSpPr>
          <p:nvPr>
            <p:ph sz="half" idx="1"/>
          </p:nvPr>
        </p:nvSpPr>
        <p:spPr>
          <a:xfrm>
            <a:off x="381000" y="1371599"/>
            <a:ext cx="5181600" cy="4267201"/>
          </a:xfrm>
        </p:spPr>
        <p:txBody>
          <a:bodyPr>
            <a:normAutofit fontScale="77500" lnSpcReduction="20000"/>
          </a:bodyPr>
          <a:lstStyle/>
          <a:p>
            <a:r>
              <a:rPr lang="en-US" sz="3200" dirty="0">
                <a:solidFill>
                  <a:schemeClr val="tx1">
                    <a:lumMod val="50000"/>
                  </a:schemeClr>
                </a:solidFill>
              </a:rPr>
              <a:t>MU is the doubt that exists about the result of any measurement.</a:t>
            </a:r>
          </a:p>
          <a:p>
            <a:r>
              <a:rPr lang="en-US" sz="3200" dirty="0">
                <a:solidFill>
                  <a:schemeClr val="tx1">
                    <a:lumMod val="50000"/>
                  </a:schemeClr>
                </a:solidFill>
                <a:ea typeface="Times New Roman"/>
                <a:cs typeface="Calibri"/>
              </a:rPr>
              <a:t>You might think that well-made rulers, thermometers, and scales always give the right answer. But for every measurement - even the most careful one - there is always a margin of doubt.</a:t>
            </a:r>
          </a:p>
          <a:p>
            <a:r>
              <a:rPr lang="en-US" sz="3200" dirty="0">
                <a:solidFill>
                  <a:srgbClr val="000000"/>
                </a:solidFill>
                <a:ea typeface="Times New Roman"/>
                <a:cs typeface="Calibri"/>
              </a:rPr>
              <a:t>This is expressed in our everyday lives as  'give or take'.</a:t>
            </a:r>
            <a:endParaRPr lang="en-US" sz="3200" dirty="0">
              <a:solidFill>
                <a:schemeClr val="tx1">
                  <a:lumMod val="50000"/>
                </a:schemeClr>
              </a:solidFill>
            </a:endParaRPr>
          </a:p>
        </p:txBody>
      </p:sp>
      <p:sp>
        <p:nvSpPr>
          <p:cNvPr id="5" name="Content Placeholder 4"/>
          <p:cNvSpPr>
            <a:spLocks noGrp="1"/>
          </p:cNvSpPr>
          <p:nvPr>
            <p:ph sz="half" idx="2"/>
          </p:nvPr>
        </p:nvSpPr>
        <p:spPr>
          <a:xfrm>
            <a:off x="6019800" y="3940302"/>
            <a:ext cx="2895600" cy="1015663"/>
          </a:xfrm>
        </p:spPr>
        <p:txBody>
          <a:bodyPr/>
          <a:lstStyle/>
          <a:p>
            <a:pPr marL="0" indent="0">
              <a:buNone/>
            </a:pPr>
            <a:r>
              <a:rPr lang="en-US" sz="2000" dirty="0">
                <a:solidFill>
                  <a:srgbClr val="000000"/>
                </a:solidFill>
                <a:ea typeface="Times New Roman"/>
                <a:cs typeface="Calibri"/>
              </a:rPr>
              <a:t>My cat weighs twelve pounds, give or take an ounce or two.</a:t>
            </a:r>
            <a:endParaRPr lang="en-US" sz="2000" dirty="0">
              <a:ea typeface="Times New Roman"/>
              <a:cs typeface="Times New Roman"/>
            </a:endParaRPr>
          </a:p>
        </p:txBody>
      </p:sp>
      <p:pic>
        <p:nvPicPr>
          <p:cNvPr id="7" name="Picture 3" descr="C:\Users\Jon\AppData\Local\Microsoft\Windows\Temporary Internet Files\Content.IE5\2IT4SWZT\MC900436326[1].png"/>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6096000" y="1163736"/>
            <a:ext cx="2152650" cy="2265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4338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Think about it</a:t>
            </a:r>
          </a:p>
        </p:txBody>
      </p:sp>
      <p:pic>
        <p:nvPicPr>
          <p:cNvPr id="4" name="Picture 3"/>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6587670" y="3417917"/>
            <a:ext cx="2403929" cy="2802720"/>
          </a:xfrm>
          <a:prstGeom prst="rect">
            <a:avLst/>
          </a:prstGeom>
          <a:gradFill flip="none" rotWithShape="1">
            <a:gsLst>
              <a:gs pos="0">
                <a:schemeClr val="accent5">
                  <a:lumMod val="5000"/>
                  <a:lumOff val="95000"/>
                </a:schemeClr>
              </a:gs>
              <a:gs pos="13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effectLst>
            <a:innerShdw blurRad="114300">
              <a:prstClr val="black"/>
            </a:innerShdw>
          </a:effectLst>
        </p:spPr>
      </p:pic>
      <p:graphicFrame>
        <p:nvGraphicFramePr>
          <p:cNvPr id="12" name="Diagram 11"/>
          <p:cNvGraphicFramePr/>
          <p:nvPr>
            <p:extLst>
              <p:ext uri="{D42A27DB-BD31-4B8C-83A1-F6EECF244321}">
                <p14:modId xmlns:p14="http://schemas.microsoft.com/office/powerpoint/2010/main" val="2526188820"/>
              </p:ext>
            </p:extLst>
          </p:nvPr>
        </p:nvGraphicFramePr>
        <p:xfrm>
          <a:off x="304800" y="1981201"/>
          <a:ext cx="5943600" cy="43434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1" name="Rounded Rectangular Callout 10"/>
          <p:cNvSpPr/>
          <p:nvPr/>
        </p:nvSpPr>
        <p:spPr>
          <a:xfrm>
            <a:off x="5799364" y="3417917"/>
            <a:ext cx="1295400" cy="794884"/>
          </a:xfrm>
          <a:prstGeom prst="wedgeRoundRectCallout">
            <a:avLst>
              <a:gd name="adj1" fmla="val 56586"/>
              <a:gd name="adj2" fmla="val 79275"/>
              <a:gd name="adj3" fmla="val 16667"/>
            </a:avLst>
          </a:prstGeom>
          <a:solidFill>
            <a:schemeClr val="accent3">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lumMod val="50000"/>
                  </a:schemeClr>
                </a:solidFill>
              </a:rPr>
              <a:t>Quality matters to me!</a:t>
            </a:r>
          </a:p>
        </p:txBody>
      </p:sp>
      <p:sp>
        <p:nvSpPr>
          <p:cNvPr id="13" name="TextBox 12"/>
          <p:cNvSpPr txBox="1"/>
          <p:nvPr/>
        </p:nvSpPr>
        <p:spPr>
          <a:xfrm>
            <a:off x="457200" y="1159094"/>
            <a:ext cx="7924799" cy="1200329"/>
          </a:xfrm>
          <a:prstGeom prst="rect">
            <a:avLst/>
          </a:prstGeom>
          <a:noFill/>
        </p:spPr>
        <p:txBody>
          <a:bodyPr wrap="square" rtlCol="0">
            <a:spAutoFit/>
          </a:bodyPr>
          <a:lstStyle/>
          <a:p>
            <a:r>
              <a:rPr lang="en-US" dirty="0">
                <a:solidFill>
                  <a:srgbClr val="000000"/>
                </a:solidFill>
                <a:ea typeface="Times New Roman"/>
                <a:cs typeface="Calibri"/>
              </a:rPr>
              <a:t>You may be interested in measurement uncertainty just because you want to make good, quality measurements and to be able to understand the results, or because your clients or certifying agency requires it. Here are a few specific instances when you'll have to be aware of measurement uncertainty.</a:t>
            </a:r>
            <a:endParaRPr lang="en-US" dirty="0">
              <a:solidFill>
                <a:schemeClr val="bg1"/>
              </a:solidFill>
            </a:endParaRPr>
          </a:p>
        </p:txBody>
      </p:sp>
    </p:spTree>
    <p:custDataLst>
      <p:tags r:id="rId1"/>
    </p:custDataLst>
    <p:extLst>
      <p:ext uri="{BB962C8B-B14F-4D97-AF65-F5344CB8AC3E}">
        <p14:creationId xmlns:p14="http://schemas.microsoft.com/office/powerpoint/2010/main" val="3053407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Analyte vs. Measurand</a:t>
            </a:r>
          </a:p>
        </p:txBody>
      </p:sp>
      <p:sp>
        <p:nvSpPr>
          <p:cNvPr id="3" name="Content Placeholder 2"/>
          <p:cNvSpPr>
            <a:spLocks noGrp="1"/>
          </p:cNvSpPr>
          <p:nvPr>
            <p:ph sz="half" idx="1"/>
          </p:nvPr>
        </p:nvSpPr>
        <p:spPr>
          <a:xfrm>
            <a:off x="457200" y="1082936"/>
            <a:ext cx="4038600" cy="2895598"/>
          </a:xfrm>
        </p:spPr>
        <p:txBody>
          <a:bodyPr>
            <a:normAutofit fontScale="70000" lnSpcReduction="20000"/>
          </a:bodyPr>
          <a:lstStyle/>
          <a:p>
            <a:r>
              <a:rPr lang="en-US" sz="3200" dirty="0"/>
              <a:t>Analyte:</a:t>
            </a:r>
          </a:p>
          <a:p>
            <a:pPr lvl="1"/>
            <a:r>
              <a:rPr lang="en-US" sz="3200" dirty="0"/>
              <a:t>Use “analyte” to refer to the substance being measured, not the quantity. </a:t>
            </a:r>
          </a:p>
          <a:p>
            <a:pPr lvl="1"/>
            <a:r>
              <a:rPr lang="en-US" sz="3200" dirty="0"/>
              <a:t>Examples: mercury, arsenic, </a:t>
            </a:r>
            <a:r>
              <a:rPr lang="en-US" sz="3200" i="1" dirty="0"/>
              <a:t>Escherichia coli,</a:t>
            </a:r>
            <a:r>
              <a:rPr lang="en-US" sz="3200" dirty="0"/>
              <a:t> </a:t>
            </a:r>
            <a:r>
              <a:rPr lang="en-US" sz="3200" i="1" dirty="0"/>
              <a:t>Salmonella</a:t>
            </a:r>
            <a:r>
              <a:rPr lang="en-US" sz="3200" dirty="0"/>
              <a:t>, pesticides, etc.</a:t>
            </a:r>
          </a:p>
        </p:txBody>
      </p:sp>
      <p:sp>
        <p:nvSpPr>
          <p:cNvPr id="4" name="Content Placeholder 3"/>
          <p:cNvSpPr>
            <a:spLocks noGrp="1"/>
          </p:cNvSpPr>
          <p:nvPr>
            <p:ph sz="half" idx="2"/>
          </p:nvPr>
        </p:nvSpPr>
        <p:spPr>
          <a:xfrm>
            <a:off x="4648200" y="1053907"/>
            <a:ext cx="4038600" cy="3060893"/>
          </a:xfrm>
        </p:spPr>
        <p:txBody>
          <a:bodyPr>
            <a:noAutofit/>
          </a:bodyPr>
          <a:lstStyle/>
          <a:p>
            <a:r>
              <a:rPr lang="en-US" sz="2000" dirty="0"/>
              <a:t>Measurand:</a:t>
            </a:r>
          </a:p>
          <a:p>
            <a:pPr lvl="1"/>
            <a:r>
              <a:rPr lang="en-US" sz="2000" dirty="0"/>
              <a:t>A particular </a:t>
            </a:r>
            <a:r>
              <a:rPr lang="en-US" sz="2000" u="sng" dirty="0"/>
              <a:t>Quantity</a:t>
            </a:r>
            <a:r>
              <a:rPr lang="en-US" sz="2000" dirty="0"/>
              <a:t> (of something) being measured.</a:t>
            </a:r>
          </a:p>
          <a:p>
            <a:pPr lvl="1"/>
            <a:r>
              <a:rPr lang="en-US" sz="2000" dirty="0"/>
              <a:t>Which uses a </a:t>
            </a:r>
            <a:r>
              <a:rPr lang="en-US" sz="2000" u="sng" dirty="0"/>
              <a:t>Unit</a:t>
            </a:r>
            <a:r>
              <a:rPr lang="en-US" sz="2000" dirty="0"/>
              <a:t> of measurement.</a:t>
            </a:r>
          </a:p>
          <a:p>
            <a:pPr lvl="1"/>
            <a:r>
              <a:rPr lang="en-US" sz="2000" dirty="0"/>
              <a:t>Is based on a </a:t>
            </a:r>
            <a:r>
              <a:rPr lang="en-US" sz="2000" u="sng" dirty="0"/>
              <a:t>Matrix-</a:t>
            </a:r>
            <a:r>
              <a:rPr lang="en-US" sz="2000" dirty="0"/>
              <a:t>examples: fish, feed, vegetables, juice, etc.</a:t>
            </a:r>
          </a:p>
          <a:p>
            <a:pPr lvl="1"/>
            <a:r>
              <a:rPr lang="en-US" sz="2000" dirty="0"/>
              <a:t>And contains the </a:t>
            </a:r>
            <a:r>
              <a:rPr lang="en-US" sz="2000" u="sng" dirty="0"/>
              <a:t>Analyte</a:t>
            </a:r>
            <a:r>
              <a:rPr lang="en-US" sz="2000" dirty="0"/>
              <a:t> (the substance being measured).</a:t>
            </a:r>
          </a:p>
        </p:txBody>
      </p:sp>
      <p:sp>
        <p:nvSpPr>
          <p:cNvPr id="5" name="TextBox 4"/>
          <p:cNvSpPr txBox="1"/>
          <p:nvPr/>
        </p:nvSpPr>
        <p:spPr>
          <a:xfrm>
            <a:off x="609600" y="3429000"/>
            <a:ext cx="4305300" cy="1938992"/>
          </a:xfrm>
          <a:prstGeom prst="rect">
            <a:avLst/>
          </a:prstGeom>
          <a:noFill/>
        </p:spPr>
        <p:txBody>
          <a:bodyPr wrap="square" rtlCol="0">
            <a:spAutoFit/>
          </a:bodyPr>
          <a:lstStyle/>
          <a:p>
            <a:r>
              <a:rPr lang="en-US" sz="2400" i="1" u="sng" dirty="0" err="1">
                <a:solidFill>
                  <a:srgbClr val="FF0000"/>
                </a:solidFill>
              </a:rPr>
              <a:t>Measurand</a:t>
            </a:r>
            <a:r>
              <a:rPr lang="en-US" sz="2400" i="1" u="sng" dirty="0">
                <a:solidFill>
                  <a:srgbClr val="FF0000"/>
                </a:solidFill>
              </a:rPr>
              <a:t> is expressed as:</a:t>
            </a:r>
          </a:p>
          <a:p>
            <a:r>
              <a:rPr lang="en-US" sz="2400" i="1" u="sng" dirty="0">
                <a:solidFill>
                  <a:srgbClr val="FF0000"/>
                </a:solidFill>
              </a:rPr>
              <a:t> </a:t>
            </a:r>
          </a:p>
          <a:p>
            <a:r>
              <a:rPr lang="en-US" sz="2400" i="1" u="sng" dirty="0">
                <a:solidFill>
                  <a:srgbClr val="FF0000"/>
                </a:solidFill>
              </a:rPr>
              <a:t>The fish </a:t>
            </a:r>
            <a:r>
              <a:rPr lang="en-US" sz="2400" i="1" u="sng" dirty="0"/>
              <a:t>(matrix)</a:t>
            </a:r>
            <a:r>
              <a:rPr lang="en-US" sz="2400" i="1" u="sng" dirty="0">
                <a:solidFill>
                  <a:srgbClr val="FF0000"/>
                </a:solidFill>
              </a:rPr>
              <a:t> contains 462</a:t>
            </a:r>
          </a:p>
          <a:p>
            <a:r>
              <a:rPr lang="en-US" sz="2400" i="1" u="sng" dirty="0"/>
              <a:t>(quantity)</a:t>
            </a:r>
            <a:r>
              <a:rPr lang="en-US" sz="2400" i="1" u="sng" dirty="0">
                <a:solidFill>
                  <a:srgbClr val="FF0000"/>
                </a:solidFill>
              </a:rPr>
              <a:t> µg/kg </a:t>
            </a:r>
            <a:r>
              <a:rPr lang="en-US" sz="2400" i="1" u="sng" dirty="0"/>
              <a:t>(units)</a:t>
            </a:r>
          </a:p>
          <a:p>
            <a:r>
              <a:rPr lang="en-US" sz="2400" i="1" u="sng" dirty="0">
                <a:solidFill>
                  <a:srgbClr val="FF0000"/>
                </a:solidFill>
              </a:rPr>
              <a:t>of arsenic </a:t>
            </a:r>
            <a:r>
              <a:rPr lang="en-US" sz="2400" i="1" u="sng" dirty="0"/>
              <a:t>(analyte)</a:t>
            </a:r>
            <a:r>
              <a:rPr lang="en-US" sz="2400" i="1" u="sng" dirty="0">
                <a:solidFill>
                  <a:srgbClr val="FF0000"/>
                </a:solidFill>
              </a:rPr>
              <a:t>.</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2" cstate="print"/>
          <a:stretch>
            <a:fillRect/>
          </a:stretch>
        </p:blipFill>
        <p:spPr bwMode="auto">
          <a:xfrm>
            <a:off x="5791200" y="1676400"/>
            <a:ext cx="3276600" cy="3276600"/>
          </a:xfrm>
          <a:prstGeom prst="rect">
            <a:avLst/>
          </a:prstGeom>
          <a:noFill/>
          <a:ln>
            <a:noFill/>
          </a:ln>
        </p:spPr>
      </p:pic>
      <p:sp>
        <p:nvSpPr>
          <p:cNvPr id="5" name="Title 4"/>
          <p:cNvSpPr>
            <a:spLocks noGrp="1"/>
          </p:cNvSpPr>
          <p:nvPr>
            <p:ph type="title"/>
          </p:nvPr>
        </p:nvSpPr>
        <p:spPr>
          <a:xfrm>
            <a:off x="228600" y="274638"/>
            <a:ext cx="8610600" cy="1143000"/>
          </a:xfrm>
        </p:spPr>
        <p:txBody>
          <a:bodyPr>
            <a:noAutofit/>
          </a:bodyPr>
          <a:lstStyle/>
          <a:p>
            <a:r>
              <a:rPr lang="en-US" dirty="0"/>
              <a:t>Begin With a Reference Point:</a:t>
            </a:r>
          </a:p>
        </p:txBody>
      </p:sp>
      <p:sp>
        <p:nvSpPr>
          <p:cNvPr id="6" name="Content Placeholder 5"/>
          <p:cNvSpPr>
            <a:spLocks noGrp="1"/>
          </p:cNvSpPr>
          <p:nvPr>
            <p:ph sz="half" idx="1"/>
          </p:nvPr>
        </p:nvSpPr>
        <p:spPr>
          <a:xfrm>
            <a:off x="304800" y="1371600"/>
            <a:ext cx="5562600" cy="4419600"/>
          </a:xfrm>
        </p:spPr>
        <p:txBody>
          <a:bodyPr>
            <a:normAutofit fontScale="92500"/>
          </a:bodyPr>
          <a:lstStyle/>
          <a:p>
            <a:r>
              <a:rPr lang="en-US" dirty="0"/>
              <a:t>What are the units (degree or quantity) of the measuring instrument or device?</a:t>
            </a:r>
          </a:p>
          <a:p>
            <a:pPr lvl="1"/>
            <a:r>
              <a:rPr lang="en-US" dirty="0"/>
              <a:t>Example: a clock can indicate seconds, minutes, hours. If I say it is ‘one’, do I mean ‘one second’, ‘one hour’, or ‘one o’clock’?</a:t>
            </a:r>
          </a:p>
          <a:p>
            <a:pPr lvl="1"/>
            <a:r>
              <a:rPr lang="en-US" dirty="0"/>
              <a:t>What units does your instrument use for measuring? Is it measuring weight (e.g., µg/kg, kg), degrees, wavelength, volume (e.g., mL), etc.?</a:t>
            </a:r>
          </a:p>
        </p:txBody>
      </p:sp>
    </p:spTree>
    <p:extLst>
      <p:ext uri="{BB962C8B-B14F-4D97-AF65-F5344CB8AC3E}">
        <p14:creationId xmlns:p14="http://schemas.microsoft.com/office/powerpoint/2010/main" val="3954245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Other Reference Points:</a:t>
            </a:r>
          </a:p>
        </p:txBody>
      </p:sp>
      <p:sp>
        <p:nvSpPr>
          <p:cNvPr id="4" name="Content Placeholder 3"/>
          <p:cNvSpPr>
            <a:spLocks noGrp="1"/>
          </p:cNvSpPr>
          <p:nvPr>
            <p:ph sz="half" idx="2"/>
          </p:nvPr>
        </p:nvSpPr>
        <p:spPr>
          <a:xfrm>
            <a:off x="4191000" y="1600200"/>
            <a:ext cx="4495800" cy="3434786"/>
          </a:xfrm>
        </p:spPr>
        <p:txBody>
          <a:bodyPr/>
          <a:lstStyle/>
          <a:p>
            <a:r>
              <a:rPr lang="en-US" dirty="0"/>
              <a:t>The uncorrected result (raw number),</a:t>
            </a:r>
          </a:p>
          <a:p>
            <a:r>
              <a:rPr lang="en-US" dirty="0"/>
              <a:t>The corrected result (calculations used in the method),</a:t>
            </a:r>
          </a:p>
          <a:p>
            <a:r>
              <a:rPr lang="en-US" dirty="0"/>
              <a:t>Whether averages were used to obtain result.</a:t>
            </a:r>
          </a:p>
        </p:txBody>
      </p:sp>
      <p:pic>
        <p:nvPicPr>
          <p:cNvPr id="8" name="Content Placeholder 7"/>
          <p:cNvPicPr>
            <a:picLocks noGrp="1"/>
          </p:cNvPicPr>
          <p:nvPr>
            <p:ph sz="half" idx="1"/>
          </p:nvPr>
        </p:nvPicPr>
        <p:blipFill>
          <a:blip r:embed="rId2" cstate="print"/>
          <a:srcRect/>
          <a:stretch>
            <a:fillRect/>
          </a:stretch>
        </p:blipFill>
        <p:spPr bwMode="auto">
          <a:xfrm>
            <a:off x="914400" y="2057400"/>
            <a:ext cx="2133600" cy="2590800"/>
          </a:xfrm>
          <a:prstGeom prst="rect">
            <a:avLst/>
          </a:prstGeom>
          <a:noFill/>
          <a:ln w="9525">
            <a:noFill/>
            <a:miter lim="800000"/>
            <a:headEnd/>
            <a:tailEnd/>
          </a:ln>
        </p:spPr>
      </p:pic>
    </p:spTree>
    <p:extLst>
      <p:ext uri="{BB962C8B-B14F-4D97-AF65-F5344CB8AC3E}">
        <p14:creationId xmlns:p14="http://schemas.microsoft.com/office/powerpoint/2010/main" val="38649845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Express Uncertainty</a:t>
            </a:r>
          </a:p>
        </p:txBody>
      </p:sp>
      <p:sp>
        <p:nvSpPr>
          <p:cNvPr id="3" name="Content Placeholder 2"/>
          <p:cNvSpPr>
            <a:spLocks noGrp="1"/>
          </p:cNvSpPr>
          <p:nvPr>
            <p:ph sz="half" idx="1"/>
          </p:nvPr>
        </p:nvSpPr>
        <p:spPr>
          <a:xfrm>
            <a:off x="3810000" y="1219200"/>
            <a:ext cx="4800600" cy="4906963"/>
          </a:xfrm>
        </p:spPr>
        <p:txBody>
          <a:bodyPr>
            <a:normAutofit fontScale="77500" lnSpcReduction="20000"/>
          </a:bodyPr>
          <a:lstStyle/>
          <a:p>
            <a:r>
              <a:rPr lang="en-US" sz="3600" dirty="0"/>
              <a:t>You need to know:</a:t>
            </a:r>
          </a:p>
          <a:p>
            <a:pPr lvl="1"/>
            <a:r>
              <a:rPr lang="en-US" sz="3200" dirty="0"/>
              <a:t>“How big is the margin (possible range)?”</a:t>
            </a:r>
          </a:p>
          <a:p>
            <a:pPr lvl="2"/>
            <a:r>
              <a:rPr lang="en-US" sz="2800" dirty="0"/>
              <a:t>Example: working in the linear portion of the calibration curve vs. working close to the detection limits.</a:t>
            </a:r>
          </a:p>
          <a:p>
            <a:pPr lvl="1"/>
            <a:r>
              <a:rPr lang="en-US" sz="3200" dirty="0"/>
              <a:t>“How bad is the doubt?” (Do I trust this value?)</a:t>
            </a:r>
          </a:p>
          <a:p>
            <a:pPr lvl="1"/>
            <a:r>
              <a:rPr lang="en-US" sz="3200" dirty="0"/>
              <a:t>Once you know the possible range, you can decide if you trust the value.</a:t>
            </a:r>
          </a:p>
          <a:p>
            <a:pPr lvl="1"/>
            <a:endParaRPr lang="en-US" dirty="0"/>
          </a:p>
        </p:txBody>
      </p:sp>
      <p:pic>
        <p:nvPicPr>
          <p:cNvPr id="37889" name="Picture 1"/>
          <p:cNvPicPr>
            <a:picLocks noGrp="1" noChangeAspect="1" noChangeArrowheads="1"/>
          </p:cNvPicPr>
          <p:nvPr>
            <p:ph sz="half" idx="2"/>
          </p:nvPr>
        </p:nvPicPr>
        <p:blipFill>
          <a:blip r:embed="rId3" cstate="print"/>
          <a:srcRect/>
          <a:stretch>
            <a:fillRect/>
          </a:stretch>
        </p:blipFill>
        <p:spPr bwMode="auto">
          <a:xfrm>
            <a:off x="228600" y="2152569"/>
            <a:ext cx="2971800" cy="3032449"/>
          </a:xfrm>
          <a:prstGeom prst="rect">
            <a:avLst/>
          </a:prstGeom>
          <a:noFill/>
          <a:ln w="9525">
            <a:noFill/>
            <a:miter lim="800000"/>
            <a:headEnd/>
            <a:tailEnd/>
          </a:ln>
        </p:spPr>
      </p:pic>
    </p:spTree>
    <p:extLst>
      <p:ext uri="{BB962C8B-B14F-4D97-AF65-F5344CB8AC3E}">
        <p14:creationId xmlns:p14="http://schemas.microsoft.com/office/powerpoint/2010/main" val="952130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19200"/>
          </a:xfrm>
        </p:spPr>
        <p:txBody>
          <a:bodyPr>
            <a:normAutofit fontScale="90000"/>
          </a:bodyPr>
          <a:lstStyle/>
          <a:p>
            <a:r>
              <a:rPr lang="en-US" dirty="0"/>
              <a:t>You need 2 numbers to express (quantify) an uncertainty</a:t>
            </a:r>
          </a:p>
        </p:txBody>
      </p:sp>
      <p:sp>
        <p:nvSpPr>
          <p:cNvPr id="3" name="Content Placeholder 2"/>
          <p:cNvSpPr>
            <a:spLocks noGrp="1"/>
          </p:cNvSpPr>
          <p:nvPr>
            <p:ph sz="half" idx="1"/>
          </p:nvPr>
        </p:nvSpPr>
        <p:spPr>
          <a:xfrm>
            <a:off x="492807" y="1828800"/>
            <a:ext cx="4038600" cy="4339650"/>
          </a:xfrm>
        </p:spPr>
        <p:txBody>
          <a:bodyPr/>
          <a:lstStyle/>
          <a:p>
            <a:r>
              <a:rPr lang="en-US" sz="2400" dirty="0"/>
              <a:t>Confidence Intervals:</a:t>
            </a:r>
          </a:p>
          <a:p>
            <a:pPr lvl="1"/>
            <a:r>
              <a:rPr lang="en-US" sz="2000" dirty="0"/>
              <a:t>A </a:t>
            </a:r>
            <a:r>
              <a:rPr lang="en-US" sz="2000" u="sng" dirty="0"/>
              <a:t>range</a:t>
            </a:r>
            <a:r>
              <a:rPr lang="en-US" sz="2000" dirty="0"/>
              <a:t> of values about something (a parameter, e.g., the length of my shoe). We estimate that the true value lies within this range.</a:t>
            </a:r>
          </a:p>
          <a:p>
            <a:r>
              <a:rPr lang="en-US" sz="2400" dirty="0"/>
              <a:t>Confidence level:</a:t>
            </a:r>
          </a:p>
          <a:p>
            <a:pPr lvl="1"/>
            <a:r>
              <a:rPr lang="en-US" sz="1800" dirty="0"/>
              <a:t>The </a:t>
            </a:r>
            <a:r>
              <a:rPr lang="en-US" sz="1800" u="sng" dirty="0"/>
              <a:t>doubt</a:t>
            </a:r>
            <a:r>
              <a:rPr lang="en-US" sz="1800" dirty="0"/>
              <a:t> that exists that my true value falls within the range. </a:t>
            </a:r>
          </a:p>
          <a:p>
            <a:pPr marL="0" indent="0">
              <a:buNone/>
            </a:pPr>
            <a:endParaRPr lang="en-US" sz="1800"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14735" y="2057400"/>
            <a:ext cx="3258546" cy="3258546"/>
          </a:xfrm>
        </p:spPr>
      </p:pic>
    </p:spTree>
    <p:extLst>
      <p:ext uri="{BB962C8B-B14F-4D97-AF65-F5344CB8AC3E}">
        <p14:creationId xmlns:p14="http://schemas.microsoft.com/office/powerpoint/2010/main" val="956174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Expressing, or Quantifying, Uncertainty</a:t>
            </a:r>
          </a:p>
        </p:txBody>
      </p:sp>
      <p:sp>
        <p:nvSpPr>
          <p:cNvPr id="3" name="Content Placeholder 2"/>
          <p:cNvSpPr>
            <a:spLocks noGrp="1"/>
          </p:cNvSpPr>
          <p:nvPr>
            <p:ph type="body" sz="quarter" idx="10"/>
          </p:nvPr>
        </p:nvSpPr>
        <p:spPr>
          <a:xfrm>
            <a:off x="457200" y="1371600"/>
            <a:ext cx="8229600" cy="4572000"/>
          </a:xfrm>
        </p:spPr>
        <p:txBody>
          <a:bodyPr>
            <a:normAutofit fontScale="77500" lnSpcReduction="20000"/>
          </a:bodyPr>
          <a:lstStyle/>
          <a:p>
            <a:r>
              <a:rPr lang="en-US" sz="3200" dirty="0"/>
              <a:t>Confidence intervals</a:t>
            </a:r>
            <a:r>
              <a:rPr lang="en-US" dirty="0"/>
              <a:t>: the</a:t>
            </a:r>
            <a:r>
              <a:rPr lang="en-US" sz="3200" dirty="0"/>
              <a:t> width of the margin (range)</a:t>
            </a:r>
          </a:p>
          <a:p>
            <a:pPr lvl="1"/>
            <a:r>
              <a:rPr lang="en-US" sz="2800" dirty="0"/>
              <a:t>Can be based on standard deviation.</a:t>
            </a:r>
          </a:p>
          <a:p>
            <a:pPr lvl="1"/>
            <a:r>
              <a:rPr lang="en-US" dirty="0"/>
              <a:t>The fewer the numbers, the wider the margin. Narrow margins are preferred, so use more data points.</a:t>
            </a:r>
          </a:p>
          <a:p>
            <a:pPr lvl="1"/>
            <a:r>
              <a:rPr lang="en-US" sz="2800" dirty="0"/>
              <a:t>Applies only to a parameter, not the individual numbers of each measurement.</a:t>
            </a:r>
          </a:p>
          <a:p>
            <a:pPr lvl="2"/>
            <a:r>
              <a:rPr lang="en-US" dirty="0"/>
              <a:t>Example: my shoe </a:t>
            </a:r>
            <a:r>
              <a:rPr lang="en-US" u="sng" dirty="0"/>
              <a:t>length (parameter)</a:t>
            </a:r>
            <a:r>
              <a:rPr lang="en-US" dirty="0"/>
              <a:t> measures between 9 and 11 inches every time I measure it (9, 9.5, 9.7,10.6, 10.9,11).</a:t>
            </a:r>
            <a:endParaRPr lang="en-US" sz="2800" dirty="0"/>
          </a:p>
          <a:p>
            <a:r>
              <a:rPr lang="en-US" dirty="0"/>
              <a:t>Confidence level: how sure are we that the true value is within the margin (interval)? </a:t>
            </a:r>
          </a:p>
          <a:p>
            <a:pPr lvl="1"/>
            <a:r>
              <a:rPr lang="en-US" dirty="0"/>
              <a:t>Example: “I can be 95% sure that my value is correct.”</a:t>
            </a:r>
          </a:p>
          <a:p>
            <a:pPr lvl="2"/>
            <a:endParaRPr lang="en-US" sz="2400" dirty="0"/>
          </a:p>
        </p:txBody>
      </p:sp>
    </p:spTree>
    <p:extLst>
      <p:ext uri="{BB962C8B-B14F-4D97-AF65-F5344CB8AC3E}">
        <p14:creationId xmlns:p14="http://schemas.microsoft.com/office/powerpoint/2010/main" val="18550128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sp>
        <p:nvSpPr>
          <p:cNvPr id="3" name="Content Placeholder 2"/>
          <p:cNvSpPr>
            <a:spLocks noGrp="1"/>
          </p:cNvSpPr>
          <p:nvPr>
            <p:ph sz="half" idx="1"/>
          </p:nvPr>
        </p:nvSpPr>
        <p:spPr>
          <a:xfrm>
            <a:off x="4114800" y="762000"/>
            <a:ext cx="4724400" cy="4953000"/>
          </a:xfrm>
        </p:spPr>
        <p:txBody>
          <a:bodyPr>
            <a:noAutofit/>
          </a:bodyPr>
          <a:lstStyle/>
          <a:p>
            <a:r>
              <a:rPr lang="en-US" sz="3200" dirty="0"/>
              <a:t>The length of a shoe is 10 inches plus or minus 1 inch, at the 95 percent confidence level</a:t>
            </a:r>
          </a:p>
          <a:p>
            <a:r>
              <a:rPr lang="en-US" sz="3200" dirty="0"/>
              <a:t>Written as, “10 in. ± 1 in., at a level of confidence of 95%</a:t>
            </a:r>
          </a:p>
          <a:p>
            <a:r>
              <a:rPr lang="en-US" sz="3200" dirty="0"/>
              <a:t>“I’m 95% sure that the shoe is 9-11 in. long”</a:t>
            </a:r>
          </a:p>
        </p:txBody>
      </p:sp>
      <p:pic>
        <p:nvPicPr>
          <p:cNvPr id="43009" name="Picture 1"/>
          <p:cNvPicPr>
            <a:picLocks noGrp="1" noChangeAspect="1" noChangeArrowheads="1"/>
          </p:cNvPicPr>
          <p:nvPr>
            <p:ph sz="half" idx="2"/>
          </p:nvPr>
        </p:nvPicPr>
        <p:blipFill>
          <a:blip r:embed="rId3" cstate="print"/>
          <a:srcRect/>
          <a:stretch>
            <a:fillRect/>
          </a:stretch>
        </p:blipFill>
        <p:spPr bwMode="auto">
          <a:xfrm>
            <a:off x="304800" y="1828800"/>
            <a:ext cx="4038600" cy="2704420"/>
          </a:xfrm>
          <a:prstGeom prst="rect">
            <a:avLst/>
          </a:prstGeom>
          <a:noFill/>
          <a:ln w="9525">
            <a:noFill/>
            <a:miter lim="800000"/>
            <a:headEnd/>
            <a:tailEnd/>
          </a:ln>
        </p:spPr>
      </p:pic>
    </p:spTree>
    <p:extLst>
      <p:ext uri="{BB962C8B-B14F-4D97-AF65-F5344CB8AC3E}">
        <p14:creationId xmlns:p14="http://schemas.microsoft.com/office/powerpoint/2010/main" val="1474051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Abbreviations and Acronyms</a:t>
            </a:r>
          </a:p>
        </p:txBody>
      </p:sp>
      <p:sp>
        <p:nvSpPr>
          <p:cNvPr id="3" name="Content Placeholder 2"/>
          <p:cNvSpPr>
            <a:spLocks noGrp="1"/>
          </p:cNvSpPr>
          <p:nvPr>
            <p:ph idx="1"/>
          </p:nvPr>
        </p:nvSpPr>
        <p:spPr/>
        <p:txBody>
          <a:bodyPr>
            <a:noAutofit/>
          </a:bodyPr>
          <a:lstStyle/>
          <a:p>
            <a:r>
              <a:rPr lang="en-US" sz="2000" dirty="0"/>
              <a:t>Please see the accompanying Analytical Measurement Uncertainty Learning Aid, including Dictionary of Terms</a:t>
            </a:r>
            <a:br>
              <a:rPr lang="en-US" sz="2000" dirty="0"/>
            </a:br>
            <a:endParaRPr lang="en-US" sz="2000" dirty="0"/>
          </a:p>
          <a:p>
            <a:r>
              <a:rPr lang="en-US" sz="2000" b="1" dirty="0"/>
              <a:t>FDA</a:t>
            </a:r>
            <a:r>
              <a:rPr lang="en-US" sz="2000" dirty="0"/>
              <a:t>-Food and Drug </a:t>
            </a:r>
            <a:r>
              <a:rPr lang="en-US" sz="2000" dirty="0" err="1"/>
              <a:t>Adminstration</a:t>
            </a:r>
            <a:endParaRPr lang="en-US" sz="2000" dirty="0"/>
          </a:p>
          <a:p>
            <a:r>
              <a:rPr lang="en-US" sz="2000" b="1" dirty="0"/>
              <a:t>SOP</a:t>
            </a:r>
            <a:r>
              <a:rPr lang="en-US" sz="2000" dirty="0"/>
              <a:t>-Standard Operating Procedure</a:t>
            </a:r>
          </a:p>
          <a:p>
            <a:r>
              <a:rPr lang="en-US" sz="2000" b="1" dirty="0"/>
              <a:t>EPA</a:t>
            </a:r>
            <a:r>
              <a:rPr lang="en-US" sz="2000" dirty="0"/>
              <a:t>-Environmental Protection Agency</a:t>
            </a:r>
          </a:p>
          <a:p>
            <a:r>
              <a:rPr lang="en-US" sz="2000" b="1" dirty="0"/>
              <a:t>NIOSH</a:t>
            </a:r>
            <a:r>
              <a:rPr lang="en-US" sz="2000" dirty="0"/>
              <a:t>-National Institute for Occupational Safety and Health</a:t>
            </a:r>
          </a:p>
          <a:p>
            <a:r>
              <a:rPr lang="en-US" sz="2000" b="1" dirty="0"/>
              <a:t>OSHA</a:t>
            </a:r>
            <a:r>
              <a:rPr lang="en-US" sz="2000" dirty="0"/>
              <a:t>-Occupational Safety and Health Administration</a:t>
            </a:r>
          </a:p>
          <a:p>
            <a:r>
              <a:rPr lang="en-US" sz="2000" b="1" dirty="0"/>
              <a:t>ASTM</a:t>
            </a:r>
            <a:r>
              <a:rPr lang="en-US" sz="2000" dirty="0"/>
              <a:t>-American Society for Testing and Materials </a:t>
            </a:r>
            <a:r>
              <a:rPr lang="en-US" sz="2000" dirty="0" err="1"/>
              <a:t>Internationa</a:t>
            </a:r>
            <a:endParaRPr lang="en-US" sz="2000" dirty="0"/>
          </a:p>
          <a:p>
            <a:r>
              <a:rPr lang="en-US" sz="2000" b="1" dirty="0"/>
              <a:t>AIHA</a:t>
            </a:r>
            <a:r>
              <a:rPr lang="en-US" sz="2000" dirty="0"/>
              <a:t>-American Industrial Hygiene Association</a:t>
            </a:r>
          </a:p>
        </p:txBody>
      </p:sp>
      <p:sp>
        <p:nvSpPr>
          <p:cNvPr id="6" name="Slide Number Placeholder 5"/>
          <p:cNvSpPr>
            <a:spLocks noGrp="1"/>
          </p:cNvSpPr>
          <p:nvPr>
            <p:ph type="sldNum" sz="quarter" idx="11"/>
          </p:nvPr>
        </p:nvSpPr>
        <p:spPr/>
        <p:txBody>
          <a:bodyPr/>
          <a:lstStyle/>
          <a:p>
            <a:fld id="{C37C8C02-B1A4-4DE3-A403-7D017C983930}" type="slidenum">
              <a:rPr lang="en-US" smtClean="0">
                <a:solidFill>
                  <a:srgbClr val="3F3F3F"/>
                </a:solidFill>
              </a:rPr>
              <a:pPr/>
              <a:t>2</a:t>
            </a:fld>
            <a:endParaRPr lang="en-US">
              <a:solidFill>
                <a:srgbClr val="3F3F3F"/>
              </a:solidFill>
            </a:endParaRPr>
          </a:p>
        </p:txBody>
      </p:sp>
    </p:spTree>
    <p:extLst>
      <p:ext uri="{BB962C8B-B14F-4D97-AF65-F5344CB8AC3E}">
        <p14:creationId xmlns:p14="http://schemas.microsoft.com/office/powerpoint/2010/main" val="612622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Uncertainty is Not Error!</a:t>
            </a:r>
          </a:p>
        </p:txBody>
      </p:sp>
      <p:sp>
        <p:nvSpPr>
          <p:cNvPr id="3" name="Content Placeholder 2"/>
          <p:cNvSpPr>
            <a:spLocks noGrp="1"/>
          </p:cNvSpPr>
          <p:nvPr>
            <p:ph idx="1"/>
          </p:nvPr>
        </p:nvSpPr>
        <p:spPr>
          <a:xfrm>
            <a:off x="457200" y="1219200"/>
            <a:ext cx="8229600" cy="3890296"/>
          </a:xfrm>
        </p:spPr>
        <p:txBody>
          <a:bodyPr/>
          <a:lstStyle/>
          <a:p>
            <a:r>
              <a:rPr lang="en-US" sz="2400" dirty="0"/>
              <a:t>Uncertainty should not be confused with: </a:t>
            </a:r>
          </a:p>
          <a:p>
            <a:pPr lvl="1"/>
            <a:r>
              <a:rPr lang="en-US" sz="2000" dirty="0"/>
              <a:t>Errors or mistakes,</a:t>
            </a:r>
          </a:p>
          <a:p>
            <a:pPr lvl="1"/>
            <a:r>
              <a:rPr lang="en-US" sz="2000" dirty="0"/>
              <a:t>Tolerances (which are usually based on instrumentation),</a:t>
            </a:r>
          </a:p>
          <a:p>
            <a:pPr lvl="1"/>
            <a:r>
              <a:rPr lang="en-US" sz="2000" dirty="0"/>
              <a:t>Specifications (which can be method or instrument based),</a:t>
            </a:r>
          </a:p>
          <a:p>
            <a:pPr lvl="1"/>
            <a:r>
              <a:rPr lang="en-US" sz="2000" dirty="0"/>
              <a:t>Accuracy, or rather, Inaccuracy,</a:t>
            </a:r>
          </a:p>
          <a:p>
            <a:pPr lvl="1"/>
            <a:r>
              <a:rPr lang="en-US" sz="2000" dirty="0"/>
              <a:t>Statistical Analysis (uncertainty analysis is one of the </a:t>
            </a:r>
            <a:r>
              <a:rPr lang="en-US" sz="2000" b="1" dirty="0"/>
              <a:t>uses</a:t>
            </a:r>
            <a:r>
              <a:rPr lang="en-US" sz="2000" dirty="0"/>
              <a:t> of statistics).</a:t>
            </a:r>
          </a:p>
          <a:p>
            <a:r>
              <a:rPr lang="en-US" sz="2400" b="1" dirty="0">
                <a:solidFill>
                  <a:schemeClr val="tx2"/>
                </a:solidFill>
              </a:rPr>
              <a:t>Uncertainty is the quantification of the doubt about the measurement result.</a:t>
            </a:r>
          </a:p>
        </p:txBody>
      </p:sp>
      <p:sp>
        <p:nvSpPr>
          <p:cNvPr id="6" name="Slide Number Placeholder 5"/>
          <p:cNvSpPr>
            <a:spLocks noGrp="1"/>
          </p:cNvSpPr>
          <p:nvPr>
            <p:ph type="sldNum" sz="quarter" idx="11"/>
          </p:nvPr>
        </p:nvSpPr>
        <p:spPr/>
        <p:txBody>
          <a:bodyPr/>
          <a:lstStyle/>
          <a:p>
            <a:fld id="{C37C8C02-B1A4-4DE3-A403-7D017C983930}" type="slidenum">
              <a:rPr lang="en-US" smtClean="0"/>
              <a:pPr/>
              <a:t>20</a:t>
            </a:fld>
            <a:endParaRPr lang="en-US"/>
          </a:p>
        </p:txBody>
      </p:sp>
    </p:spTree>
    <p:extLst>
      <p:ext uri="{BB962C8B-B14F-4D97-AF65-F5344CB8AC3E}">
        <p14:creationId xmlns:p14="http://schemas.microsoft.com/office/powerpoint/2010/main" val="23379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Error vs. Uncertainty</a:t>
            </a:r>
          </a:p>
        </p:txBody>
      </p:sp>
      <p:sp>
        <p:nvSpPr>
          <p:cNvPr id="3" name="Content Placeholder 2"/>
          <p:cNvSpPr>
            <a:spLocks noGrp="1"/>
          </p:cNvSpPr>
          <p:nvPr>
            <p:ph sz="half" idx="1"/>
          </p:nvPr>
        </p:nvSpPr>
        <p:spPr>
          <a:xfrm>
            <a:off x="457200" y="1371600"/>
            <a:ext cx="4038600" cy="4525963"/>
          </a:xfrm>
        </p:spPr>
        <p:txBody>
          <a:bodyPr>
            <a:normAutofit fontScale="92500"/>
          </a:bodyPr>
          <a:lstStyle/>
          <a:p>
            <a:r>
              <a:rPr lang="en-US" sz="2400" dirty="0"/>
              <a:t>Error is the difference between the measured value and the true value of the measurand, which can never be exactly known.</a:t>
            </a:r>
          </a:p>
          <a:p>
            <a:r>
              <a:rPr lang="en-US" sz="2400" dirty="0"/>
              <a:t>Uncertainty is quantifiable.</a:t>
            </a:r>
          </a:p>
          <a:p>
            <a:r>
              <a:rPr lang="en-US" sz="2400" dirty="0"/>
              <a:t>Uncertainty is not an estimate of error or its limits unless you are sure that no systematic effects have been overlooked.</a:t>
            </a:r>
          </a:p>
        </p:txBody>
      </p:sp>
      <p:sp>
        <p:nvSpPr>
          <p:cNvPr id="7" name="Content Placeholder 6"/>
          <p:cNvSpPr>
            <a:spLocks noGrp="1"/>
          </p:cNvSpPr>
          <p:nvPr>
            <p:ph sz="half" idx="2"/>
          </p:nvPr>
        </p:nvSpPr>
        <p:spPr>
          <a:xfrm>
            <a:off x="4648200" y="1371600"/>
            <a:ext cx="4038600" cy="4364272"/>
          </a:xfrm>
        </p:spPr>
        <p:txBody>
          <a:bodyPr/>
          <a:lstStyle/>
          <a:p>
            <a:r>
              <a:rPr lang="en-US" dirty="0"/>
              <a:t>There are two types of errors:</a:t>
            </a:r>
          </a:p>
          <a:p>
            <a:pPr lvl="1"/>
            <a:r>
              <a:rPr lang="en-US" dirty="0"/>
              <a:t>Systematic; also called measurement bias.</a:t>
            </a:r>
          </a:p>
          <a:p>
            <a:pPr lvl="2"/>
            <a:r>
              <a:rPr lang="en-US" dirty="0"/>
              <a:t>Remains constant.</a:t>
            </a:r>
          </a:p>
          <a:p>
            <a:pPr lvl="1"/>
            <a:r>
              <a:rPr lang="en-US" dirty="0"/>
              <a:t>Random; when the repeated value is different from the previous value.</a:t>
            </a:r>
          </a:p>
          <a:p>
            <a:pPr lvl="2"/>
            <a:r>
              <a:rPr lang="en-US" dirty="0"/>
              <a:t>Cannot be predicted.</a:t>
            </a:r>
          </a:p>
        </p:txBody>
      </p:sp>
    </p:spTree>
    <p:extLst>
      <p:ext uri="{BB962C8B-B14F-4D97-AF65-F5344CB8AC3E}">
        <p14:creationId xmlns:p14="http://schemas.microsoft.com/office/powerpoint/2010/main" val="21906138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p:cNvPicPr>
            <a:picLocks/>
          </p:cNvPicPr>
          <p:nvPr/>
        </p:nvPicPr>
        <p:blipFill>
          <a:blip r:embed="rId3" cstate="print"/>
          <a:srcRect/>
          <a:stretch>
            <a:fillRect/>
          </a:stretch>
        </p:blipFill>
        <p:spPr bwMode="auto">
          <a:xfrm>
            <a:off x="6638042" y="2363349"/>
            <a:ext cx="2057399" cy="2590800"/>
          </a:xfrm>
          <a:prstGeom prst="rect">
            <a:avLst/>
          </a:prstGeom>
          <a:noFill/>
          <a:ln w="9525">
            <a:noFill/>
            <a:miter lim="800000"/>
            <a:headEnd/>
            <a:tailEnd/>
          </a:ln>
        </p:spPr>
      </p:pic>
      <p:sp>
        <p:nvSpPr>
          <p:cNvPr id="2" name="Title 1"/>
          <p:cNvSpPr>
            <a:spLocks noGrp="1"/>
          </p:cNvSpPr>
          <p:nvPr>
            <p:ph type="title"/>
          </p:nvPr>
        </p:nvSpPr>
        <p:spPr>
          <a:xfrm>
            <a:off x="457200" y="304800"/>
            <a:ext cx="8229600" cy="1219200"/>
          </a:xfrm>
        </p:spPr>
        <p:txBody>
          <a:bodyPr>
            <a:noAutofit/>
          </a:bodyPr>
          <a:lstStyle/>
          <a:p>
            <a:r>
              <a:rPr lang="en-US" sz="3200" dirty="0"/>
              <a:t>Systematic Error is also known as Measurement Bias</a:t>
            </a:r>
          </a:p>
        </p:txBody>
      </p:sp>
      <p:sp>
        <p:nvSpPr>
          <p:cNvPr id="3" name="Content Placeholder 2"/>
          <p:cNvSpPr>
            <a:spLocks noGrp="1"/>
          </p:cNvSpPr>
          <p:nvPr>
            <p:ph idx="1"/>
          </p:nvPr>
        </p:nvSpPr>
        <p:spPr>
          <a:xfrm>
            <a:off x="457200" y="1678698"/>
            <a:ext cx="6096000" cy="3960102"/>
          </a:xfrm>
        </p:spPr>
        <p:txBody>
          <a:bodyPr>
            <a:normAutofit fontScale="62500" lnSpcReduction="20000"/>
          </a:bodyPr>
          <a:lstStyle/>
          <a:p>
            <a:r>
              <a:rPr lang="en-US" dirty="0"/>
              <a:t>Measurement Bias is a component of error that remains constant.</a:t>
            </a:r>
          </a:p>
          <a:p>
            <a:pPr lvl="1"/>
            <a:r>
              <a:rPr lang="en-US" dirty="0"/>
              <a:t>Example: the analyst consistently uses the incorrect pipette setting each time of use - 20 end results will be incorrect 20 times.</a:t>
            </a:r>
          </a:p>
          <a:p>
            <a:pPr lvl="1"/>
            <a:r>
              <a:rPr lang="en-US" dirty="0"/>
              <a:t>The error cannot be fixed by repeating the measurement, no matter how many times you do it.</a:t>
            </a:r>
          </a:p>
          <a:p>
            <a:r>
              <a:rPr lang="en-US" dirty="0"/>
              <a:t>Sometimes, systematic error can be reduced by applying a calibration factor to correct an instrument reading.</a:t>
            </a:r>
          </a:p>
          <a:p>
            <a:pPr lvl="1"/>
            <a:r>
              <a:rPr lang="en-US" dirty="0"/>
              <a:t>Adding, subtracting, multiplying or dividing by a correction factor that’s recognized when calibrating a standard.</a:t>
            </a:r>
          </a:p>
        </p:txBody>
      </p:sp>
    </p:spTree>
    <p:extLst>
      <p:ext uri="{BB962C8B-B14F-4D97-AF65-F5344CB8AC3E}">
        <p14:creationId xmlns:p14="http://schemas.microsoft.com/office/powerpoint/2010/main" val="20239910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t>Correcting Systematic Error</a:t>
            </a:r>
          </a:p>
        </p:txBody>
      </p:sp>
      <p:sp>
        <p:nvSpPr>
          <p:cNvPr id="3" name="Content Placeholder 2"/>
          <p:cNvSpPr>
            <a:spLocks noGrp="1"/>
          </p:cNvSpPr>
          <p:nvPr>
            <p:ph idx="1"/>
          </p:nvPr>
        </p:nvSpPr>
        <p:spPr>
          <a:xfrm>
            <a:off x="457200" y="1638864"/>
            <a:ext cx="7772400" cy="2283702"/>
          </a:xfrm>
        </p:spPr>
        <p:txBody>
          <a:bodyPr>
            <a:normAutofit fontScale="62500" lnSpcReduction="20000"/>
          </a:bodyPr>
          <a:lstStyle/>
          <a:p>
            <a:r>
              <a:rPr lang="en-US" dirty="0"/>
              <a:t>An offset value is the amount by which a measurement is affected due to some other factor or effect.</a:t>
            </a:r>
          </a:p>
          <a:p>
            <a:r>
              <a:rPr lang="en-US" dirty="0"/>
              <a:t>If my bathroom scale, with nothing on it, reads 3 pounds, I can weigh my cat as many times as I can catch her and every measurement will be affected by the same offset value of three pounds. Since I know the scale should read zero with nothing on it, I can compensate for the offset by subtracting three pounds from each measurement I make.</a:t>
            </a:r>
          </a:p>
        </p:txBody>
      </p:sp>
      <p:sp>
        <p:nvSpPr>
          <p:cNvPr id="5" name="Text Placeholder 4"/>
          <p:cNvSpPr>
            <a:spLocks noGrp="1"/>
          </p:cNvSpPr>
          <p:nvPr>
            <p:ph type="body" sz="quarter" idx="10"/>
          </p:nvPr>
        </p:nvSpPr>
        <p:spPr>
          <a:xfrm>
            <a:off x="457200" y="990600"/>
            <a:ext cx="8077200" cy="477054"/>
          </a:xfrm>
        </p:spPr>
        <p:txBody>
          <a:bodyPr/>
          <a:lstStyle/>
          <a:p>
            <a:r>
              <a:rPr lang="en-US" dirty="0"/>
              <a:t>Offset Value</a:t>
            </a:r>
          </a:p>
        </p:txBody>
      </p:sp>
      <p:pic>
        <p:nvPicPr>
          <p:cNvPr id="6" name="Picture 5"/>
          <p:cNvPicPr>
            <a:picLocks noChangeAspect="1"/>
          </p:cNvPicPr>
          <p:nvPr/>
        </p:nvPicPr>
        <p:blipFill>
          <a:blip r:embed="rId4"/>
          <a:stretch>
            <a:fillRect/>
          </a:stretch>
        </p:blipFill>
        <p:spPr>
          <a:xfrm>
            <a:off x="2133600" y="4093776"/>
            <a:ext cx="4181475" cy="1634504"/>
          </a:xfrm>
          <a:prstGeom prst="rect">
            <a:avLst/>
          </a:prstGeom>
        </p:spPr>
      </p:pic>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Error</a:t>
            </a:r>
          </a:p>
        </p:txBody>
      </p:sp>
      <p:sp>
        <p:nvSpPr>
          <p:cNvPr id="3" name="Content Placeholder 2"/>
          <p:cNvSpPr>
            <a:spLocks noGrp="1"/>
          </p:cNvSpPr>
          <p:nvPr>
            <p:ph idx="1"/>
          </p:nvPr>
        </p:nvSpPr>
        <p:spPr>
          <a:xfrm>
            <a:off x="457200" y="1678698"/>
            <a:ext cx="8229600" cy="2523768"/>
          </a:xfrm>
        </p:spPr>
        <p:txBody>
          <a:bodyPr/>
          <a:lstStyle/>
          <a:p>
            <a:r>
              <a:rPr lang="en-US" sz="2000" dirty="0"/>
              <a:t>Random error is always present in a measurement and is caused by variations in the readings of the instrument due to precision limitations or in the operator’s interpretations. </a:t>
            </a:r>
          </a:p>
          <a:p>
            <a:r>
              <a:rPr lang="en-US" sz="2000" dirty="0"/>
              <a:t>Random errors can not be predicted because every repeated value is different from the previous value. </a:t>
            </a:r>
          </a:p>
          <a:p>
            <a:r>
              <a:rPr lang="en-US" sz="2000" dirty="0"/>
              <a:t>Unlike systematic errors, random errors can be reduced by averaging a large number of observations. </a:t>
            </a:r>
          </a:p>
        </p:txBody>
      </p:sp>
      <p:sp>
        <p:nvSpPr>
          <p:cNvPr id="4" name="Text Placeholder 3"/>
          <p:cNvSpPr>
            <a:spLocks noGrp="1"/>
          </p:cNvSpPr>
          <p:nvPr>
            <p:ph type="body" sz="quarter" idx="10"/>
          </p:nvPr>
        </p:nvSpPr>
        <p:spPr>
          <a:xfrm>
            <a:off x="457200" y="990600"/>
            <a:ext cx="8077200" cy="477054"/>
          </a:xfrm>
        </p:spPr>
        <p:txBody>
          <a:bodyPr/>
          <a:lstStyle/>
          <a:p>
            <a:r>
              <a:rPr lang="en-US" dirty="0"/>
              <a:t>Random Error</a:t>
            </a:r>
          </a:p>
        </p:txBody>
      </p:sp>
      <p:grpSp>
        <p:nvGrpSpPr>
          <p:cNvPr id="23" name="Group 22"/>
          <p:cNvGrpSpPr/>
          <p:nvPr>
            <p:custDataLst>
              <p:tags r:id="rId2"/>
            </p:custDataLst>
          </p:nvPr>
        </p:nvGrpSpPr>
        <p:grpSpPr>
          <a:xfrm>
            <a:off x="4515237" y="4303793"/>
            <a:ext cx="4199954" cy="1452602"/>
            <a:chOff x="2228607" y="3959256"/>
            <a:chExt cx="8109622" cy="3590776"/>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28607" y="5337358"/>
              <a:ext cx="1380554" cy="1210047"/>
            </a:xfrm>
            <a:prstGeom prst="rect">
              <a:avLst/>
            </a:prstGeom>
          </p:spPr>
        </p:pic>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92947" y="3959256"/>
              <a:ext cx="1120564" cy="982167"/>
            </a:xfrm>
            <a:prstGeom prst="rect">
              <a:avLst/>
            </a:prstGeom>
          </p:spPr>
        </p:pic>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64599" y="5220559"/>
              <a:ext cx="953048" cy="835341"/>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94200" y="4262988"/>
              <a:ext cx="1380554" cy="1210047"/>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06693" y="5308152"/>
              <a:ext cx="1413875" cy="1239253"/>
            </a:xfrm>
            <a:prstGeom prst="rect">
              <a:avLst/>
            </a:prstGeom>
          </p:spPr>
        </p:pic>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81275" y="5638229"/>
              <a:ext cx="1380554" cy="1210047"/>
            </a:xfrm>
            <a:prstGeom prst="rect">
              <a:avLst/>
            </a:prstGeom>
          </p:spPr>
        </p:pic>
        <p:pic>
          <p:nvPicPr>
            <p:cNvPr id="31" name="Picture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81151" y="4450340"/>
              <a:ext cx="953048" cy="835341"/>
            </a:xfrm>
            <a:prstGeom prst="rect">
              <a:avLst/>
            </a:prstGeom>
          </p:spPr>
        </p:pic>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57675" y="5277567"/>
              <a:ext cx="1380554" cy="1210047"/>
            </a:xfrm>
            <a:prstGeom prst="rect">
              <a:avLst/>
            </a:prstGeom>
          </p:spPr>
        </p:pic>
        <p:pic>
          <p:nvPicPr>
            <p:cNvPr id="33" name="Picture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06693" y="4223442"/>
              <a:ext cx="953048" cy="835341"/>
            </a:xfrm>
            <a:prstGeom prst="rect">
              <a:avLst/>
            </a:prstGeom>
          </p:spPr>
        </p:pic>
        <p:pic>
          <p:nvPicPr>
            <p:cNvPr id="34" name="Picture 3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96452" y="6146520"/>
              <a:ext cx="1601280" cy="1403512"/>
            </a:xfrm>
            <a:prstGeom prst="rect">
              <a:avLst/>
            </a:prstGeom>
          </p:spPr>
        </p:pic>
        <p:pic>
          <p:nvPicPr>
            <p:cNvPr id="35" name="Picture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37093" y="4147448"/>
              <a:ext cx="1380554" cy="1210047"/>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41421" y="6146520"/>
              <a:ext cx="1601280" cy="1403512"/>
            </a:xfrm>
            <a:prstGeom prst="rect">
              <a:avLst/>
            </a:prstGeom>
          </p:spPr>
        </p:pic>
        <p:pic>
          <p:nvPicPr>
            <p:cNvPr id="37"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91152" y="4758028"/>
              <a:ext cx="1380554" cy="1210047"/>
            </a:xfrm>
            <a:prstGeom prst="rect">
              <a:avLst/>
            </a:prstGeom>
          </p:spPr>
        </p:pic>
      </p:grpSp>
      <p:sp>
        <p:nvSpPr>
          <p:cNvPr id="24" name="Oval 23"/>
          <p:cNvSpPr/>
          <p:nvPr/>
        </p:nvSpPr>
        <p:spPr>
          <a:xfrm>
            <a:off x="914400" y="4738953"/>
            <a:ext cx="1752600" cy="68580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a:t>Random</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Reducing random error</a:t>
            </a:r>
          </a:p>
        </p:txBody>
      </p:sp>
      <p:sp>
        <p:nvSpPr>
          <p:cNvPr id="11" name="Content Placeholder 10"/>
          <p:cNvSpPr>
            <a:spLocks noGrp="1"/>
          </p:cNvSpPr>
          <p:nvPr>
            <p:ph sz="half" idx="1"/>
          </p:nvPr>
        </p:nvSpPr>
        <p:spPr>
          <a:xfrm>
            <a:off x="457200" y="1219200"/>
            <a:ext cx="4038600" cy="4727448"/>
          </a:xfrm>
        </p:spPr>
        <p:txBody>
          <a:bodyPr/>
          <a:lstStyle/>
          <a:p>
            <a:pPr>
              <a:lnSpc>
                <a:spcPct val="115000"/>
              </a:lnSpc>
            </a:pPr>
            <a:r>
              <a:rPr lang="en-US" sz="1600" dirty="0">
                <a:solidFill>
                  <a:srgbClr val="000000"/>
                </a:solidFill>
                <a:ea typeface="Times New Roman"/>
                <a:cs typeface="Calibri"/>
              </a:rPr>
              <a:t>Reduce the effects of random error by increasing the number of measurements. </a:t>
            </a:r>
          </a:p>
          <a:p>
            <a:pPr lvl="1">
              <a:lnSpc>
                <a:spcPct val="115000"/>
              </a:lnSpc>
            </a:pPr>
            <a:r>
              <a:rPr lang="en-US" sz="1400" dirty="0">
                <a:solidFill>
                  <a:srgbClr val="000000"/>
                </a:solidFill>
                <a:ea typeface="Times New Roman"/>
                <a:cs typeface="Calibri"/>
              </a:rPr>
              <a:t>The first time the scientist weighed the substance, the result was 9.54 milligrams. </a:t>
            </a:r>
          </a:p>
          <a:p>
            <a:pPr lvl="1">
              <a:lnSpc>
                <a:spcPct val="115000"/>
              </a:lnSpc>
            </a:pPr>
            <a:r>
              <a:rPr lang="en-US" sz="1400" dirty="0">
                <a:solidFill>
                  <a:srgbClr val="000000"/>
                </a:solidFill>
                <a:ea typeface="Times New Roman"/>
                <a:cs typeface="Calibri"/>
              </a:rPr>
              <a:t>The second measurement was 9.48 mg. </a:t>
            </a:r>
          </a:p>
          <a:p>
            <a:pPr lvl="1">
              <a:lnSpc>
                <a:spcPct val="115000"/>
              </a:lnSpc>
            </a:pPr>
            <a:r>
              <a:rPr lang="en-US" sz="1400" dirty="0">
                <a:solidFill>
                  <a:srgbClr val="000000"/>
                </a:solidFill>
                <a:ea typeface="Times New Roman"/>
                <a:cs typeface="Calibri"/>
              </a:rPr>
              <a:t>We have no way of knowing if either of these two numbers is close to the true weight. </a:t>
            </a:r>
            <a:endParaRPr lang="en-US" sz="1400" dirty="0">
              <a:ea typeface="Times New Roman"/>
              <a:cs typeface="Times New Roman"/>
            </a:endParaRPr>
          </a:p>
          <a:p>
            <a:pPr>
              <a:lnSpc>
                <a:spcPct val="115000"/>
              </a:lnSpc>
            </a:pPr>
            <a:r>
              <a:rPr lang="en-US" sz="1600" dirty="0"/>
              <a:t>Random error is closely related to precision. </a:t>
            </a:r>
          </a:p>
          <a:p>
            <a:pPr lvl="1">
              <a:lnSpc>
                <a:spcPct val="115000"/>
              </a:lnSpc>
            </a:pPr>
            <a:r>
              <a:rPr lang="en-US" sz="1200" dirty="0"/>
              <a:t>The greater the precision of a measurement instrument, the smaller the variations in its readings.</a:t>
            </a:r>
          </a:p>
        </p:txBody>
      </p:sp>
      <p:sp>
        <p:nvSpPr>
          <p:cNvPr id="12" name="Content Placeholder 11"/>
          <p:cNvSpPr>
            <a:spLocks noGrp="1"/>
          </p:cNvSpPr>
          <p:nvPr>
            <p:ph sz="half" idx="2"/>
          </p:nvPr>
        </p:nvSpPr>
        <p:spPr>
          <a:xfrm>
            <a:off x="4648200" y="1219201"/>
            <a:ext cx="4038600" cy="2560701"/>
          </a:xfrm>
        </p:spPr>
        <p:txBody>
          <a:bodyPr/>
          <a:lstStyle/>
          <a:p>
            <a:r>
              <a:rPr lang="en-US" sz="1600" dirty="0">
                <a:solidFill>
                  <a:srgbClr val="000000"/>
                </a:solidFill>
                <a:ea typeface="Times New Roman"/>
                <a:cs typeface="Calibri"/>
              </a:rPr>
              <a:t>By taking ten separate measurements, we can total them and find the average, or mean value. </a:t>
            </a:r>
          </a:p>
          <a:p>
            <a:r>
              <a:rPr lang="en-US" sz="1600" dirty="0">
                <a:solidFill>
                  <a:srgbClr val="000000"/>
                </a:solidFill>
                <a:ea typeface="Times New Roman"/>
                <a:cs typeface="Calibri"/>
              </a:rPr>
              <a:t>Taking multiple measurements reduces the effects of random error and the average provides a better estimate of the true value than does a single measurement.</a:t>
            </a:r>
          </a:p>
          <a:p>
            <a:endParaRPr lang="en-US" sz="1600" dirty="0"/>
          </a:p>
        </p:txBody>
      </p:sp>
      <p:pic>
        <p:nvPicPr>
          <p:cNvPr id="7" name="Picture 6"/>
          <p:cNvPicPr>
            <a:picLocks noChangeAspect="1"/>
          </p:cNvPicPr>
          <p:nvPr/>
        </p:nvPicPr>
        <p:blipFill>
          <a:blip r:embed="rId2"/>
          <a:stretch>
            <a:fillRect/>
          </a:stretch>
        </p:blipFill>
        <p:spPr>
          <a:xfrm>
            <a:off x="5029200" y="3429000"/>
            <a:ext cx="3429000" cy="2584564"/>
          </a:xfrm>
          <a:prstGeom prst="rect">
            <a:avLst/>
          </a:prstGeom>
        </p:spPr>
      </p:pic>
    </p:spTree>
    <p:extLst>
      <p:ext uri="{BB962C8B-B14F-4D97-AF65-F5344CB8AC3E}">
        <p14:creationId xmlns:p14="http://schemas.microsoft.com/office/powerpoint/2010/main" val="38084447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Precision</a:t>
            </a:r>
          </a:p>
        </p:txBody>
      </p:sp>
      <p:sp>
        <p:nvSpPr>
          <p:cNvPr id="4" name="Content Placeholder 3"/>
          <p:cNvSpPr>
            <a:spLocks noGrp="1"/>
          </p:cNvSpPr>
          <p:nvPr>
            <p:ph sz="half" idx="2"/>
          </p:nvPr>
        </p:nvSpPr>
        <p:spPr>
          <a:xfrm>
            <a:off x="4343400" y="1600200"/>
            <a:ext cx="4343400" cy="4508927"/>
          </a:xfrm>
        </p:spPr>
        <p:txBody>
          <a:bodyPr/>
          <a:lstStyle/>
          <a:p>
            <a:r>
              <a:rPr lang="en-US" sz="2000" dirty="0">
                <a:solidFill>
                  <a:srgbClr val="000000"/>
                </a:solidFill>
                <a:ea typeface="Times New Roman"/>
                <a:cs typeface="Calibri"/>
              </a:rPr>
              <a:t>Precision exists when the same, or nearly the same, measurement repeats again and again. </a:t>
            </a:r>
          </a:p>
          <a:p>
            <a:r>
              <a:rPr lang="en-US" sz="2000" dirty="0">
                <a:solidFill>
                  <a:srgbClr val="000000"/>
                </a:solidFill>
                <a:ea typeface="Times New Roman"/>
                <a:cs typeface="Calibri"/>
              </a:rPr>
              <a:t>In the diagram, the center line represents the true value of 38 and the red dots indicate the measurement results. </a:t>
            </a:r>
          </a:p>
          <a:p>
            <a:r>
              <a:rPr lang="en-US" sz="2000" dirty="0">
                <a:solidFill>
                  <a:srgbClr val="000000"/>
                </a:solidFill>
                <a:ea typeface="Times New Roman"/>
                <a:cs typeface="Calibri"/>
              </a:rPr>
              <a:t>Here, the results are all close to the same value, 40, indicating precision, but they are not near the true value and are therefore not accurate.</a:t>
            </a:r>
            <a:endParaRPr lang="en-US" sz="2000" dirty="0">
              <a:ea typeface="Times New Roman"/>
              <a:cs typeface="Times New Roman"/>
            </a:endParaRPr>
          </a:p>
          <a:p>
            <a:endParaRPr lang="en-US" sz="2000" dirty="0"/>
          </a:p>
        </p:txBody>
      </p:sp>
      <p:graphicFrame>
        <p:nvGraphicFramePr>
          <p:cNvPr id="6" name="Diagram 5"/>
          <p:cNvGraphicFramePr/>
          <p:nvPr>
            <p:extLst>
              <p:ext uri="{D42A27DB-BD31-4B8C-83A1-F6EECF244321}">
                <p14:modId xmlns:p14="http://schemas.microsoft.com/office/powerpoint/2010/main" val="3814293267"/>
              </p:ext>
            </p:extLst>
          </p:nvPr>
        </p:nvGraphicFramePr>
        <p:xfrm>
          <a:off x="2895600" y="304800"/>
          <a:ext cx="5715000" cy="119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Content Placeholder 9"/>
          <p:cNvPicPr>
            <a:picLocks noGrp="1" noChangeAspect="1"/>
          </p:cNvPicPr>
          <p:nvPr>
            <p:ph sz="half" idx="1"/>
          </p:nvPr>
        </p:nvPicPr>
        <p:blipFill>
          <a:blip r:embed="rId7"/>
          <a:stretch>
            <a:fillRect/>
          </a:stretch>
        </p:blipFill>
        <p:spPr>
          <a:xfrm>
            <a:off x="457200" y="2818135"/>
            <a:ext cx="4038600" cy="2090093"/>
          </a:xfrm>
          <a:prstGeom prst="rect">
            <a:avLst/>
          </a:prstGeom>
          <a:ln>
            <a:solidFill>
              <a:schemeClr val="tx2">
                <a:lumMod val="75000"/>
              </a:schemeClr>
            </a:solidFill>
          </a:ln>
          <a:effectLst>
            <a:glow rad="101600">
              <a:schemeClr val="tx2">
                <a:lumMod val="75000"/>
                <a:alpha val="40000"/>
              </a:schemeClr>
            </a:glow>
          </a:effectLst>
        </p:spPr>
      </p:pic>
    </p:spTree>
    <p:extLst>
      <p:ext uri="{BB962C8B-B14F-4D97-AF65-F5344CB8AC3E}">
        <p14:creationId xmlns:p14="http://schemas.microsoft.com/office/powerpoint/2010/main" val="24559547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Accuracy</a:t>
            </a:r>
          </a:p>
        </p:txBody>
      </p:sp>
      <p:sp>
        <p:nvSpPr>
          <p:cNvPr id="4" name="Content Placeholder 3"/>
          <p:cNvSpPr>
            <a:spLocks noGrp="1"/>
          </p:cNvSpPr>
          <p:nvPr>
            <p:ph sz="half" idx="2"/>
          </p:nvPr>
        </p:nvSpPr>
        <p:spPr>
          <a:xfrm>
            <a:off x="4343400" y="1600200"/>
            <a:ext cx="4343400" cy="4355038"/>
          </a:xfrm>
        </p:spPr>
        <p:txBody>
          <a:bodyPr/>
          <a:lstStyle/>
          <a:p>
            <a:pPr>
              <a:lnSpc>
                <a:spcPct val="115000"/>
              </a:lnSpc>
            </a:pPr>
            <a:r>
              <a:rPr lang="en-US" sz="2000" dirty="0">
                <a:solidFill>
                  <a:srgbClr val="000000"/>
                </a:solidFill>
                <a:ea typeface="Times New Roman"/>
                <a:cs typeface="Calibri"/>
              </a:rPr>
              <a:t>Accuracy indicates how much your measurement differs from the true value. </a:t>
            </a:r>
          </a:p>
          <a:p>
            <a:pPr>
              <a:lnSpc>
                <a:spcPct val="115000"/>
              </a:lnSpc>
            </a:pPr>
            <a:r>
              <a:rPr lang="en-US" sz="2000" dirty="0">
                <a:solidFill>
                  <a:srgbClr val="000000"/>
                </a:solidFill>
                <a:ea typeface="Times New Roman"/>
                <a:cs typeface="Calibri"/>
              </a:rPr>
              <a:t>Here, we can see that every measurement value is close to the true value, but the same measurement is not repeated again and again. </a:t>
            </a:r>
          </a:p>
          <a:p>
            <a:pPr>
              <a:lnSpc>
                <a:spcPct val="115000"/>
              </a:lnSpc>
            </a:pPr>
            <a:r>
              <a:rPr lang="en-US" sz="2000" dirty="0">
                <a:solidFill>
                  <a:srgbClr val="000000"/>
                </a:solidFill>
                <a:ea typeface="Times New Roman"/>
                <a:cs typeface="Calibri"/>
              </a:rPr>
              <a:t>This indicates accuracy, but not precision. </a:t>
            </a:r>
            <a:endParaRPr lang="en-US" sz="2000" dirty="0">
              <a:ea typeface="Times New Roman"/>
              <a:cs typeface="Times New Roman"/>
            </a:endParaRPr>
          </a:p>
          <a:p>
            <a:endParaRPr lang="en-US" sz="2000" dirty="0"/>
          </a:p>
        </p:txBody>
      </p:sp>
      <p:graphicFrame>
        <p:nvGraphicFramePr>
          <p:cNvPr id="6" name="Diagram 5"/>
          <p:cNvGraphicFramePr/>
          <p:nvPr>
            <p:extLst>
              <p:ext uri="{D42A27DB-BD31-4B8C-83A1-F6EECF244321}">
                <p14:modId xmlns:p14="http://schemas.microsoft.com/office/powerpoint/2010/main" val="3101117451"/>
              </p:ext>
            </p:extLst>
          </p:nvPr>
        </p:nvGraphicFramePr>
        <p:xfrm>
          <a:off x="2895600" y="304800"/>
          <a:ext cx="5715000" cy="119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Content Placeholder 4"/>
          <p:cNvPicPr>
            <a:picLocks noGrp="1" noChangeAspect="1"/>
          </p:cNvPicPr>
          <p:nvPr>
            <p:ph sz="half" idx="1"/>
          </p:nvPr>
        </p:nvPicPr>
        <p:blipFill>
          <a:blip r:embed="rId7"/>
          <a:stretch>
            <a:fillRect/>
          </a:stretch>
        </p:blipFill>
        <p:spPr>
          <a:xfrm>
            <a:off x="270235" y="2514600"/>
            <a:ext cx="4038600" cy="2153472"/>
          </a:xfrm>
          <a:prstGeom prst="rect">
            <a:avLst/>
          </a:prstGeom>
          <a:ln>
            <a:solidFill>
              <a:schemeClr val="tx2">
                <a:lumMod val="75000"/>
              </a:schemeClr>
            </a:solidFill>
          </a:ln>
          <a:effectLst>
            <a:glow rad="101600">
              <a:schemeClr val="tx2">
                <a:lumMod val="75000"/>
                <a:alpha val="40000"/>
              </a:schemeClr>
            </a:glow>
          </a:effectLst>
        </p:spPr>
      </p:pic>
    </p:spTree>
    <p:extLst>
      <p:ext uri="{BB962C8B-B14F-4D97-AF65-F5344CB8AC3E}">
        <p14:creationId xmlns:p14="http://schemas.microsoft.com/office/powerpoint/2010/main" val="5976696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Accuracy and Precision</a:t>
            </a:r>
          </a:p>
        </p:txBody>
      </p:sp>
      <p:sp>
        <p:nvSpPr>
          <p:cNvPr id="4" name="Content Placeholder 3"/>
          <p:cNvSpPr>
            <a:spLocks noGrp="1"/>
          </p:cNvSpPr>
          <p:nvPr>
            <p:ph sz="half" idx="2"/>
          </p:nvPr>
        </p:nvSpPr>
        <p:spPr>
          <a:xfrm>
            <a:off x="4495800" y="1143000"/>
            <a:ext cx="4343400" cy="4755854"/>
          </a:xfrm>
        </p:spPr>
        <p:txBody>
          <a:bodyPr/>
          <a:lstStyle/>
          <a:p>
            <a:pPr>
              <a:lnSpc>
                <a:spcPct val="115000"/>
              </a:lnSpc>
            </a:pPr>
            <a:r>
              <a:rPr lang="en-US" sz="2000" dirty="0">
                <a:solidFill>
                  <a:srgbClr val="000000"/>
                </a:solidFill>
                <a:ea typeface="Times New Roman"/>
                <a:cs typeface="Calibri"/>
              </a:rPr>
              <a:t>The diagram now shows results that are accurate, because they are near or at the true value and precise, because the results are repeated again and again. </a:t>
            </a:r>
          </a:p>
          <a:p>
            <a:r>
              <a:rPr lang="en-US" sz="2000" dirty="0"/>
              <a:t>Highly precise instruments may give the same result over and over. That doesn’t mean the result is accurate.</a:t>
            </a:r>
          </a:p>
          <a:p>
            <a:r>
              <a:rPr lang="en-US" sz="2000" dirty="0"/>
              <a:t>Accuracy can never be better than the precision and the constraints in the system. </a:t>
            </a:r>
          </a:p>
          <a:p>
            <a:pPr>
              <a:lnSpc>
                <a:spcPct val="115000"/>
              </a:lnSpc>
            </a:pPr>
            <a:endParaRPr lang="en-US" sz="2000" dirty="0">
              <a:solidFill>
                <a:srgbClr val="000000"/>
              </a:solidFill>
              <a:ea typeface="Times New Roman"/>
              <a:cs typeface="Calibri"/>
            </a:endParaRPr>
          </a:p>
        </p:txBody>
      </p:sp>
      <p:pic>
        <p:nvPicPr>
          <p:cNvPr id="8" name="Content Placeholder 5"/>
          <p:cNvPicPr>
            <a:picLocks/>
          </p:cNvPicPr>
          <p:nvPr/>
        </p:nvPicPr>
        <p:blipFill>
          <a:blip r:embed="rId3" cstate="print"/>
          <a:srcRect/>
          <a:stretch>
            <a:fillRect/>
          </a:stretch>
        </p:blipFill>
        <p:spPr bwMode="auto">
          <a:xfrm>
            <a:off x="1143000" y="4114800"/>
            <a:ext cx="2209800" cy="1600200"/>
          </a:xfrm>
          <a:prstGeom prst="rect">
            <a:avLst/>
          </a:prstGeom>
          <a:noFill/>
          <a:ln w="9525">
            <a:noFill/>
            <a:miter lim="800000"/>
            <a:headEnd/>
            <a:tailEnd/>
          </a:ln>
        </p:spPr>
      </p:pic>
      <p:pic>
        <p:nvPicPr>
          <p:cNvPr id="9" name="Content Placeholder 7"/>
          <p:cNvPicPr>
            <a:picLocks noGrp="1" noChangeAspect="1"/>
          </p:cNvPicPr>
          <p:nvPr>
            <p:ph sz="half" idx="1"/>
          </p:nvPr>
        </p:nvPicPr>
        <p:blipFill>
          <a:blip r:embed="rId4"/>
          <a:stretch>
            <a:fillRect/>
          </a:stretch>
        </p:blipFill>
        <p:spPr>
          <a:xfrm>
            <a:off x="423421" y="1407852"/>
            <a:ext cx="4038600" cy="2198057"/>
          </a:xfrm>
          <a:prstGeom prst="rect">
            <a:avLst/>
          </a:prstGeom>
          <a:ln>
            <a:solidFill>
              <a:schemeClr val="tx2">
                <a:lumMod val="75000"/>
              </a:schemeClr>
            </a:solidFill>
          </a:ln>
          <a:effectLst>
            <a:glow rad="101600">
              <a:schemeClr val="tx2">
                <a:lumMod val="75000"/>
                <a:alpha val="40000"/>
              </a:schemeClr>
            </a:glow>
          </a:effectLst>
        </p:spPr>
      </p:pic>
    </p:spTree>
    <p:extLst>
      <p:ext uri="{BB962C8B-B14F-4D97-AF65-F5344CB8AC3E}">
        <p14:creationId xmlns:p14="http://schemas.microsoft.com/office/powerpoint/2010/main" val="24910813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t>You have numbers, now what? </a:t>
            </a:r>
          </a:p>
        </p:txBody>
      </p:sp>
      <p:sp>
        <p:nvSpPr>
          <p:cNvPr id="9" name="Text Placeholder 8"/>
          <p:cNvSpPr>
            <a:spLocks noGrp="1"/>
          </p:cNvSpPr>
          <p:nvPr>
            <p:ph type="body" sz="quarter" idx="10"/>
          </p:nvPr>
        </p:nvSpPr>
        <p:spPr>
          <a:xfrm>
            <a:off x="457200" y="1207160"/>
            <a:ext cx="8077200" cy="1154162"/>
          </a:xfrm>
        </p:spPr>
        <p:txBody>
          <a:bodyPr/>
          <a:lstStyle/>
          <a:p>
            <a:r>
              <a:rPr lang="en-US" sz="2400" dirty="0">
                <a:solidFill>
                  <a:srgbClr val="000000"/>
                </a:solidFill>
                <a:ea typeface="Times New Roman"/>
                <a:cs typeface="Calibri"/>
              </a:rPr>
              <a:t>So, how do we arrive at a statement of uncertainty to accompany the value? The uncertainty, which must be quantitative, can be divided into two categories. </a:t>
            </a:r>
            <a:endParaRPr lang="en-US" sz="2400" dirty="0"/>
          </a:p>
        </p:txBody>
      </p:sp>
      <p:graphicFrame>
        <p:nvGraphicFramePr>
          <p:cNvPr id="8" name="Content Placeholder 7"/>
          <p:cNvGraphicFramePr>
            <a:graphicFrameLocks noGrp="1"/>
          </p:cNvGraphicFramePr>
          <p:nvPr>
            <p:ph sz="half" idx="4294967295"/>
            <p:extLst>
              <p:ext uri="{D42A27DB-BD31-4B8C-83A1-F6EECF244321}">
                <p14:modId xmlns:p14="http://schemas.microsoft.com/office/powerpoint/2010/main" val="2735510561"/>
              </p:ext>
            </p:extLst>
          </p:nvPr>
        </p:nvGraphicFramePr>
        <p:xfrm>
          <a:off x="685800" y="2819400"/>
          <a:ext cx="7848600" cy="3001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523079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304800"/>
            <a:ext cx="8458200" cy="661720"/>
          </a:xfrm>
        </p:spPr>
        <p:txBody>
          <a:bodyPr/>
          <a:lstStyle/>
          <a:p>
            <a:r>
              <a:rPr lang="en-US" dirty="0"/>
              <a:t>Why ISO/IEC 17025 Accreditation?</a:t>
            </a:r>
          </a:p>
        </p:txBody>
      </p:sp>
      <p:sp>
        <p:nvSpPr>
          <p:cNvPr id="7" name="Content Placeholder 6"/>
          <p:cNvSpPr>
            <a:spLocks noGrp="1"/>
          </p:cNvSpPr>
          <p:nvPr>
            <p:ph sz="half" idx="1"/>
          </p:nvPr>
        </p:nvSpPr>
        <p:spPr>
          <a:xfrm>
            <a:off x="457200" y="1219200"/>
            <a:ext cx="4038600" cy="3962399"/>
          </a:xfrm>
        </p:spPr>
        <p:txBody>
          <a:bodyPr>
            <a:normAutofit fontScale="70000" lnSpcReduction="20000"/>
          </a:bodyPr>
          <a:lstStyle/>
          <a:p>
            <a:r>
              <a:rPr lang="en-US" dirty="0"/>
              <a:t>Accreditation provides formal recognition that laboratories can achieve a level of reliable testing and measurement.</a:t>
            </a:r>
          </a:p>
          <a:p>
            <a:r>
              <a:rPr lang="en-US" dirty="0"/>
              <a:t>Customers are then able to identify and select laboratories that produce services to meet their needs.  </a:t>
            </a:r>
          </a:p>
          <a:p>
            <a:r>
              <a:rPr lang="en-US" dirty="0"/>
              <a:t>The Food and Drug Administration (FDA) will be requiring ISO/IEC 17025 accredited laboratories for human and animal food testing.</a:t>
            </a:r>
          </a:p>
          <a:p>
            <a:endParaRPr lang="en-US" dirty="0"/>
          </a:p>
          <a:p>
            <a:endParaRPr lang="en-US" dirty="0"/>
          </a:p>
        </p:txBody>
      </p:sp>
      <p:sp>
        <p:nvSpPr>
          <p:cNvPr id="3" name="Content Placeholder 2"/>
          <p:cNvSpPr>
            <a:spLocks noGrp="1"/>
          </p:cNvSpPr>
          <p:nvPr>
            <p:ph sz="half" idx="2"/>
          </p:nvPr>
        </p:nvSpPr>
        <p:spPr>
          <a:xfrm>
            <a:off x="4648200" y="1219199"/>
            <a:ext cx="4038600" cy="2209801"/>
          </a:xfrm>
        </p:spPr>
        <p:txBody>
          <a:bodyPr>
            <a:normAutofit fontScale="70000" lnSpcReduction="20000"/>
          </a:bodyPr>
          <a:lstStyle/>
          <a:p>
            <a:r>
              <a:rPr lang="en-US" sz="2900" dirty="0"/>
              <a:t>Becoming ISO compliant</a:t>
            </a:r>
          </a:p>
          <a:p>
            <a:pPr lvl="1"/>
            <a:r>
              <a:rPr lang="en-US" sz="2800" i="1" dirty="0"/>
              <a:t>“</a:t>
            </a:r>
            <a:r>
              <a:rPr lang="en-US" sz="2600" i="1" dirty="0"/>
              <a:t>General requirements for the competence of testing and calibration laboratories”</a:t>
            </a:r>
            <a:r>
              <a:rPr lang="en-US" sz="2600" b="1" dirty="0"/>
              <a:t>, </a:t>
            </a:r>
            <a:r>
              <a:rPr lang="en-US" sz="2600" dirty="0"/>
              <a:t>ISO/IEC 17025:2005. </a:t>
            </a:r>
          </a:p>
          <a:p>
            <a:pPr lvl="2"/>
            <a:r>
              <a:rPr lang="en-US" sz="2800" dirty="0"/>
              <a:t>Section 5.4.6 </a:t>
            </a:r>
            <a:r>
              <a:rPr lang="en-US" sz="2900" b="1" dirty="0"/>
              <a:t>Estimation of Analytical Uncertainty</a:t>
            </a:r>
            <a:endParaRPr lang="en-US" sz="2900" i="1" dirty="0"/>
          </a:p>
          <a:p>
            <a:endParaRPr lang="en-US" dirty="0"/>
          </a:p>
        </p:txBody>
      </p:sp>
      <p:graphicFrame>
        <p:nvGraphicFramePr>
          <p:cNvPr id="9" name="Content Placeholder 7"/>
          <p:cNvGraphicFramePr>
            <a:graphicFrameLocks/>
          </p:cNvGraphicFramePr>
          <p:nvPr>
            <p:extLst/>
          </p:nvPr>
        </p:nvGraphicFramePr>
        <p:xfrm>
          <a:off x="4038600" y="3450657"/>
          <a:ext cx="3124200" cy="32162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018925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Uncertainty Type A</a:t>
            </a:r>
            <a:br>
              <a:rPr lang="en-US" dirty="0"/>
            </a:br>
            <a:r>
              <a:rPr lang="en-US" sz="3600" dirty="0"/>
              <a:t>Some Statistical Methods You can Use:</a:t>
            </a:r>
          </a:p>
        </p:txBody>
      </p:sp>
      <p:sp>
        <p:nvSpPr>
          <p:cNvPr id="6" name="Content Placeholder 5"/>
          <p:cNvSpPr>
            <a:spLocks noGrp="1"/>
          </p:cNvSpPr>
          <p:nvPr>
            <p:ph sz="half" idx="2"/>
          </p:nvPr>
        </p:nvSpPr>
        <p:spPr>
          <a:xfrm>
            <a:off x="2895600" y="1600201"/>
            <a:ext cx="5791200" cy="4190999"/>
          </a:xfrm>
        </p:spPr>
        <p:txBody>
          <a:bodyPr>
            <a:normAutofit fontScale="92500"/>
          </a:bodyPr>
          <a:lstStyle/>
          <a:p>
            <a:r>
              <a:rPr lang="en-US" dirty="0"/>
              <a:t>Calculate the standard deviation (SD) of the mean (most commonly used),</a:t>
            </a:r>
          </a:p>
          <a:p>
            <a:r>
              <a:rPr lang="en-US" dirty="0"/>
              <a:t>Using the method of least squares to fit a curve to data to estimate parameters of the curve &amp; their standard deviations,</a:t>
            </a:r>
          </a:p>
          <a:p>
            <a:r>
              <a:rPr lang="en-US" dirty="0"/>
              <a:t>Analysis of Variation (ANOVA), or</a:t>
            </a:r>
          </a:p>
          <a:p>
            <a:r>
              <a:rPr lang="en-US" dirty="0"/>
              <a:t>Correlation coefficients.</a:t>
            </a:r>
          </a:p>
        </p:txBody>
      </p:sp>
      <p:pic>
        <p:nvPicPr>
          <p:cNvPr id="5" name="Content Placeholder 9"/>
          <p:cNvPicPr>
            <a:picLocks noChangeAspect="1"/>
          </p:cNvPicPr>
          <p:nvPr/>
        </p:nvPicPr>
        <p:blipFill>
          <a:blip r:embed="rId2"/>
          <a:stretch>
            <a:fillRect/>
          </a:stretch>
        </p:blipFill>
        <p:spPr>
          <a:xfrm>
            <a:off x="457200" y="2018773"/>
            <a:ext cx="1981200" cy="3506254"/>
          </a:xfrm>
          <a:prstGeom prst="rect">
            <a:avLst/>
          </a:prstGeom>
        </p:spPr>
      </p:pic>
    </p:spTree>
    <p:extLst>
      <p:ext uri="{BB962C8B-B14F-4D97-AF65-F5344CB8AC3E}">
        <p14:creationId xmlns:p14="http://schemas.microsoft.com/office/powerpoint/2010/main" val="29150152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sz="half" idx="2"/>
          </p:nvPr>
        </p:nvPicPr>
        <p:blipFill>
          <a:blip r:embed="rId3"/>
          <a:stretch>
            <a:fillRect/>
          </a:stretch>
        </p:blipFill>
        <p:spPr>
          <a:xfrm>
            <a:off x="1524000" y="0"/>
            <a:ext cx="5604068" cy="2486862"/>
          </a:xfrm>
          <a:prstGeom prst="rect">
            <a:avLst/>
          </a:prstGeom>
        </p:spPr>
      </p:pic>
      <p:sp>
        <p:nvSpPr>
          <p:cNvPr id="3" name="Content Placeholder 2"/>
          <p:cNvSpPr>
            <a:spLocks noGrp="1"/>
          </p:cNvSpPr>
          <p:nvPr>
            <p:ph sz="half" idx="1"/>
          </p:nvPr>
        </p:nvSpPr>
        <p:spPr>
          <a:xfrm>
            <a:off x="457200" y="2671011"/>
            <a:ext cx="8077200" cy="3501190"/>
          </a:xfrm>
        </p:spPr>
        <p:txBody>
          <a:bodyPr>
            <a:normAutofit fontScale="92500" lnSpcReduction="20000"/>
          </a:bodyPr>
          <a:lstStyle/>
          <a:p>
            <a:r>
              <a:rPr lang="en-US" sz="2400" dirty="0"/>
              <a:t>The SD is not the same as the range. Range tells us the distance between the smallest and highest value in a set of numbers.</a:t>
            </a:r>
          </a:p>
          <a:p>
            <a:pPr>
              <a:lnSpc>
                <a:spcPct val="115000"/>
              </a:lnSpc>
            </a:pPr>
            <a:r>
              <a:rPr lang="en-US" sz="2400" dirty="0">
                <a:solidFill>
                  <a:srgbClr val="000000"/>
                </a:solidFill>
                <a:ea typeface="Times New Roman"/>
                <a:cs typeface="Calibri"/>
              </a:rPr>
              <a:t>Let's say we measure the height of all seven students on the tennis team at Ridgeville High. </a:t>
            </a:r>
          </a:p>
          <a:p>
            <a:pPr lvl="1">
              <a:lnSpc>
                <a:spcPct val="115000"/>
              </a:lnSpc>
            </a:pPr>
            <a:r>
              <a:rPr lang="en-US" sz="2000" dirty="0">
                <a:solidFill>
                  <a:srgbClr val="000000"/>
                </a:solidFill>
                <a:ea typeface="Times New Roman"/>
                <a:cs typeface="Calibri"/>
              </a:rPr>
              <a:t>The range of heights in inches is the difference between the lowest value, 60, and the highest value, 72. </a:t>
            </a:r>
          </a:p>
          <a:p>
            <a:pPr lvl="1">
              <a:lnSpc>
                <a:spcPct val="115000"/>
              </a:lnSpc>
            </a:pPr>
            <a:r>
              <a:rPr lang="en-US" sz="2000" dirty="0">
                <a:solidFill>
                  <a:srgbClr val="000000"/>
                </a:solidFill>
                <a:ea typeface="Times New Roman"/>
                <a:cs typeface="Calibri"/>
              </a:rPr>
              <a:t>So the range of this set of values is 12 inches. In a moment, we’ll calculate the standard deviation for this set of values and see if the value is also 12. </a:t>
            </a:r>
            <a:endParaRPr lang="en-US" sz="2000" dirty="0">
              <a:ea typeface="Times New Roman"/>
              <a:cs typeface="Times New Roman"/>
            </a:endParaRPr>
          </a:p>
          <a:p>
            <a:endParaRPr lang="en-US" sz="2400" dirty="0"/>
          </a:p>
        </p:txBody>
      </p:sp>
    </p:spTree>
    <p:extLst>
      <p:ext uri="{BB962C8B-B14F-4D97-AF65-F5344CB8AC3E}">
        <p14:creationId xmlns:p14="http://schemas.microsoft.com/office/powerpoint/2010/main" val="19959975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Deviation (SD)</a:t>
            </a:r>
          </a:p>
        </p:txBody>
      </p:sp>
      <p:sp>
        <p:nvSpPr>
          <p:cNvPr id="5" name="Content Placeholder 4"/>
          <p:cNvSpPr>
            <a:spLocks noGrp="1"/>
          </p:cNvSpPr>
          <p:nvPr>
            <p:ph sz="half" idx="2"/>
          </p:nvPr>
        </p:nvSpPr>
        <p:spPr>
          <a:xfrm>
            <a:off x="162426" y="2590800"/>
            <a:ext cx="4257174" cy="3581400"/>
          </a:xfrm>
        </p:spPr>
        <p:txBody>
          <a:bodyPr>
            <a:noAutofit/>
          </a:bodyPr>
          <a:lstStyle/>
          <a:p>
            <a:r>
              <a:rPr lang="en-US" sz="2400" dirty="0">
                <a:solidFill>
                  <a:srgbClr val="000000"/>
                </a:solidFill>
                <a:ea typeface="Times New Roman"/>
                <a:cs typeface="Calibri"/>
              </a:rPr>
              <a:t>Standard deviation also tells us how different each value is from the average, or mean, of the set. </a:t>
            </a:r>
          </a:p>
          <a:p>
            <a:r>
              <a:rPr lang="en-US" sz="2400" dirty="0">
                <a:solidFill>
                  <a:srgbClr val="000000"/>
                </a:solidFill>
                <a:ea typeface="Times New Roman"/>
                <a:cs typeface="Calibri"/>
              </a:rPr>
              <a:t>In our illustration, we have rounded off the mean to the nearest whole number.</a:t>
            </a:r>
            <a:endParaRPr lang="en-US" sz="2400" dirty="0">
              <a:ea typeface="Times New Roman"/>
              <a:cs typeface="Times New Roman"/>
            </a:endParaRPr>
          </a:p>
        </p:txBody>
      </p:sp>
      <p:pic>
        <p:nvPicPr>
          <p:cNvPr id="4" name="Picture 3"/>
          <p:cNvPicPr>
            <a:picLocks noChangeAspect="1"/>
          </p:cNvPicPr>
          <p:nvPr/>
        </p:nvPicPr>
        <p:blipFill>
          <a:blip r:embed="rId2"/>
          <a:stretch>
            <a:fillRect/>
          </a:stretch>
        </p:blipFill>
        <p:spPr>
          <a:xfrm>
            <a:off x="4419600" y="2743200"/>
            <a:ext cx="4267200" cy="3232946"/>
          </a:xfrm>
          <a:prstGeom prst="rect">
            <a:avLst/>
          </a:prstGeom>
        </p:spPr>
      </p:pic>
      <p:graphicFrame>
        <p:nvGraphicFramePr>
          <p:cNvPr id="6" name="Diagram 5"/>
          <p:cNvGraphicFramePr/>
          <p:nvPr>
            <p:extLst>
              <p:ext uri="{D42A27DB-BD31-4B8C-83A1-F6EECF244321}">
                <p14:modId xmlns:p14="http://schemas.microsoft.com/office/powerpoint/2010/main" val="2353770443"/>
              </p:ext>
            </p:extLst>
          </p:nvPr>
        </p:nvGraphicFramePr>
        <p:xfrm>
          <a:off x="914400" y="1066800"/>
          <a:ext cx="74676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93844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371600" y="152400"/>
            <a:ext cx="5609492" cy="4191000"/>
          </a:xfrm>
          <a:prstGeom prst="rect">
            <a:avLst/>
          </a:prstGeom>
        </p:spPr>
      </p:pic>
      <p:sp>
        <p:nvSpPr>
          <p:cNvPr id="5" name="Content Placeholder 4"/>
          <p:cNvSpPr>
            <a:spLocks noGrp="1"/>
          </p:cNvSpPr>
          <p:nvPr>
            <p:ph sz="half" idx="1"/>
          </p:nvPr>
        </p:nvSpPr>
        <p:spPr>
          <a:xfrm>
            <a:off x="762000" y="4343400"/>
            <a:ext cx="7206916" cy="1371600"/>
          </a:xfrm>
        </p:spPr>
        <p:txBody>
          <a:bodyPr/>
          <a:lstStyle/>
          <a:p>
            <a:pPr marL="0" indent="0">
              <a:buNone/>
            </a:pPr>
            <a:r>
              <a:rPr lang="en-US" sz="2000" dirty="0"/>
              <a:t>To calculate the mean or average, we simply added all the values, which in our example, total 468. We then divide the total by the number of values in the set, 7, to find the mean. The mean of our seven values is 67. </a:t>
            </a:r>
          </a:p>
        </p:txBody>
      </p:sp>
    </p:spTree>
    <p:extLst>
      <p:ext uri="{BB962C8B-B14F-4D97-AF65-F5344CB8AC3E}">
        <p14:creationId xmlns:p14="http://schemas.microsoft.com/office/powerpoint/2010/main" val="13694447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alpha val="87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Mean = 67</a:t>
            </a:r>
          </a:p>
        </p:txBody>
      </p:sp>
      <p:sp>
        <p:nvSpPr>
          <p:cNvPr id="6" name="TextBox 5"/>
          <p:cNvSpPr txBox="1"/>
          <p:nvPr/>
        </p:nvSpPr>
        <p:spPr>
          <a:xfrm>
            <a:off x="899886" y="1689556"/>
            <a:ext cx="1094014" cy="3970318"/>
          </a:xfrm>
          <a:prstGeom prst="rect">
            <a:avLst/>
          </a:prstGeom>
          <a:noFill/>
        </p:spPr>
        <p:txBody>
          <a:bodyPr wrap="square" rtlCol="0">
            <a:spAutoFit/>
          </a:bodyPr>
          <a:lstStyle/>
          <a:p>
            <a:r>
              <a:rPr lang="en-US" sz="2800" u="sng" dirty="0">
                <a:solidFill>
                  <a:schemeClr val="tx1">
                    <a:lumMod val="50000"/>
                  </a:schemeClr>
                </a:solidFill>
              </a:rPr>
              <a:t>Value</a:t>
            </a:r>
            <a:br>
              <a:rPr lang="en-US" sz="2800" dirty="0">
                <a:solidFill>
                  <a:schemeClr val="tx1">
                    <a:lumMod val="50000"/>
                  </a:schemeClr>
                </a:solidFill>
              </a:rPr>
            </a:br>
            <a:br>
              <a:rPr lang="en-US" sz="2800" dirty="0">
                <a:solidFill>
                  <a:schemeClr val="tx1">
                    <a:lumMod val="50000"/>
                  </a:schemeClr>
                </a:solidFill>
              </a:rPr>
            </a:br>
            <a:r>
              <a:rPr lang="en-US" sz="2800" dirty="0">
                <a:solidFill>
                  <a:schemeClr val="tx1">
                    <a:lumMod val="50000"/>
                  </a:schemeClr>
                </a:solidFill>
              </a:rPr>
              <a:t>65</a:t>
            </a:r>
          </a:p>
          <a:p>
            <a:r>
              <a:rPr lang="en-US" sz="2800" dirty="0">
                <a:solidFill>
                  <a:schemeClr val="tx1">
                    <a:lumMod val="50000"/>
                  </a:schemeClr>
                </a:solidFill>
              </a:rPr>
              <a:t>72</a:t>
            </a:r>
          </a:p>
          <a:p>
            <a:r>
              <a:rPr lang="en-US" sz="2800" dirty="0">
                <a:solidFill>
                  <a:schemeClr val="tx1">
                    <a:lumMod val="50000"/>
                  </a:schemeClr>
                </a:solidFill>
              </a:rPr>
              <a:t>70</a:t>
            </a:r>
          </a:p>
          <a:p>
            <a:r>
              <a:rPr lang="en-US" sz="2800" dirty="0">
                <a:solidFill>
                  <a:schemeClr val="tx1">
                    <a:lumMod val="50000"/>
                  </a:schemeClr>
                </a:solidFill>
              </a:rPr>
              <a:t>62</a:t>
            </a:r>
          </a:p>
          <a:p>
            <a:r>
              <a:rPr lang="en-US" sz="2800" dirty="0">
                <a:solidFill>
                  <a:schemeClr val="tx1">
                    <a:lumMod val="50000"/>
                  </a:schemeClr>
                </a:solidFill>
              </a:rPr>
              <a:t>69</a:t>
            </a:r>
          </a:p>
          <a:p>
            <a:r>
              <a:rPr lang="en-US" sz="2800" dirty="0">
                <a:solidFill>
                  <a:schemeClr val="tx1">
                    <a:lumMod val="50000"/>
                  </a:schemeClr>
                </a:solidFill>
              </a:rPr>
              <a:t>60</a:t>
            </a:r>
          </a:p>
          <a:p>
            <a:r>
              <a:rPr lang="en-US" sz="2800" dirty="0">
                <a:solidFill>
                  <a:schemeClr val="tx1">
                    <a:lumMod val="50000"/>
                  </a:schemeClr>
                </a:solidFill>
              </a:rPr>
              <a:t>70</a:t>
            </a:r>
          </a:p>
        </p:txBody>
      </p:sp>
      <p:sp>
        <p:nvSpPr>
          <p:cNvPr id="8" name="TextBox 7"/>
          <p:cNvSpPr txBox="1"/>
          <p:nvPr/>
        </p:nvSpPr>
        <p:spPr>
          <a:xfrm>
            <a:off x="2590800" y="1258669"/>
            <a:ext cx="3810000" cy="4401205"/>
          </a:xfrm>
          <a:prstGeom prst="rect">
            <a:avLst/>
          </a:prstGeom>
          <a:noFill/>
        </p:spPr>
        <p:txBody>
          <a:bodyPr wrap="square" rtlCol="0">
            <a:spAutoFit/>
          </a:bodyPr>
          <a:lstStyle/>
          <a:p>
            <a:r>
              <a:rPr lang="en-US" sz="2800" dirty="0">
                <a:solidFill>
                  <a:schemeClr val="tx1">
                    <a:lumMod val="50000"/>
                  </a:schemeClr>
                </a:solidFill>
              </a:rPr>
              <a:t>Deviation (Difference) </a:t>
            </a:r>
            <a:r>
              <a:rPr lang="en-US" sz="2800" u="sng" dirty="0">
                <a:solidFill>
                  <a:schemeClr val="tx1">
                    <a:lumMod val="50000"/>
                  </a:schemeClr>
                </a:solidFill>
              </a:rPr>
              <a:t>from mean of 67:</a:t>
            </a:r>
            <a:br>
              <a:rPr lang="en-US" sz="2800" u="sng" dirty="0">
                <a:solidFill>
                  <a:schemeClr val="tx1">
                    <a:lumMod val="50000"/>
                  </a:schemeClr>
                </a:solidFill>
              </a:rPr>
            </a:br>
            <a:endParaRPr lang="en-US" sz="2800" u="sng" dirty="0">
              <a:solidFill>
                <a:schemeClr val="tx1">
                  <a:lumMod val="50000"/>
                </a:schemeClr>
              </a:solidFill>
            </a:endParaRPr>
          </a:p>
          <a:p>
            <a:r>
              <a:rPr lang="en-US" sz="2800" dirty="0">
                <a:solidFill>
                  <a:schemeClr val="tx1">
                    <a:lumMod val="50000"/>
                  </a:schemeClr>
                </a:solidFill>
              </a:rPr>
              <a:t> 65-67 =   </a:t>
            </a:r>
            <a:r>
              <a:rPr lang="en-US" sz="2800" dirty="0">
                <a:solidFill>
                  <a:srgbClr val="FF0000"/>
                </a:solidFill>
              </a:rPr>
              <a:t>-2</a:t>
            </a:r>
          </a:p>
          <a:p>
            <a:r>
              <a:rPr lang="en-US" sz="2800" dirty="0">
                <a:solidFill>
                  <a:schemeClr val="tx1">
                    <a:lumMod val="50000"/>
                  </a:schemeClr>
                </a:solidFill>
              </a:rPr>
              <a:t> 72-67 =    </a:t>
            </a:r>
            <a:r>
              <a:rPr lang="en-US" sz="2800" dirty="0">
                <a:solidFill>
                  <a:srgbClr val="FF0000"/>
                </a:solidFill>
              </a:rPr>
              <a:t>5</a:t>
            </a:r>
          </a:p>
          <a:p>
            <a:r>
              <a:rPr lang="en-US" sz="2800" dirty="0">
                <a:solidFill>
                  <a:schemeClr val="tx1">
                    <a:lumMod val="50000"/>
                  </a:schemeClr>
                </a:solidFill>
              </a:rPr>
              <a:t> 70-67 =    </a:t>
            </a:r>
            <a:r>
              <a:rPr lang="en-US" sz="2800" dirty="0">
                <a:solidFill>
                  <a:srgbClr val="FF0000"/>
                </a:solidFill>
              </a:rPr>
              <a:t>3</a:t>
            </a:r>
          </a:p>
          <a:p>
            <a:r>
              <a:rPr lang="en-US" sz="2800" dirty="0">
                <a:solidFill>
                  <a:schemeClr val="tx1">
                    <a:lumMod val="50000"/>
                  </a:schemeClr>
                </a:solidFill>
              </a:rPr>
              <a:t> 62-67 =   </a:t>
            </a:r>
            <a:r>
              <a:rPr lang="en-US" sz="2800" dirty="0">
                <a:solidFill>
                  <a:srgbClr val="FF0000"/>
                </a:solidFill>
              </a:rPr>
              <a:t>-5</a:t>
            </a:r>
          </a:p>
          <a:p>
            <a:r>
              <a:rPr lang="en-US" sz="2800" dirty="0">
                <a:solidFill>
                  <a:schemeClr val="tx1">
                    <a:lumMod val="50000"/>
                  </a:schemeClr>
                </a:solidFill>
              </a:rPr>
              <a:t> 69-67 =    </a:t>
            </a:r>
            <a:r>
              <a:rPr lang="en-US" sz="2800" dirty="0">
                <a:solidFill>
                  <a:srgbClr val="FF0000"/>
                </a:solidFill>
              </a:rPr>
              <a:t>2</a:t>
            </a:r>
          </a:p>
          <a:p>
            <a:r>
              <a:rPr lang="en-US" sz="2800" dirty="0">
                <a:solidFill>
                  <a:schemeClr val="tx1">
                    <a:lumMod val="50000"/>
                  </a:schemeClr>
                </a:solidFill>
              </a:rPr>
              <a:t> 60-67 =   </a:t>
            </a:r>
            <a:r>
              <a:rPr lang="en-US" sz="2800" dirty="0">
                <a:solidFill>
                  <a:srgbClr val="FF0000"/>
                </a:solidFill>
              </a:rPr>
              <a:t>-7</a:t>
            </a:r>
          </a:p>
          <a:p>
            <a:r>
              <a:rPr lang="en-US" sz="2800" dirty="0">
                <a:solidFill>
                  <a:schemeClr val="tx1">
                    <a:lumMod val="50000"/>
                  </a:schemeClr>
                </a:solidFill>
              </a:rPr>
              <a:t> 70-67 =    </a:t>
            </a:r>
            <a:r>
              <a:rPr lang="en-US" sz="2800" dirty="0">
                <a:solidFill>
                  <a:srgbClr val="FF0000"/>
                </a:solidFill>
              </a:rPr>
              <a:t>3</a:t>
            </a:r>
          </a:p>
        </p:txBody>
      </p:sp>
      <p:sp>
        <p:nvSpPr>
          <p:cNvPr id="3" name="TextBox 2"/>
          <p:cNvSpPr txBox="1"/>
          <p:nvPr/>
        </p:nvSpPr>
        <p:spPr>
          <a:xfrm>
            <a:off x="5410200" y="2582108"/>
            <a:ext cx="3429000" cy="3046988"/>
          </a:xfrm>
          <a:prstGeom prst="rect">
            <a:avLst/>
          </a:prstGeom>
          <a:noFill/>
        </p:spPr>
        <p:txBody>
          <a:bodyPr wrap="square" rtlCol="0">
            <a:spAutoFit/>
          </a:bodyPr>
          <a:lstStyle/>
          <a:p>
            <a:r>
              <a:rPr lang="en-US" sz="2400" dirty="0">
                <a:solidFill>
                  <a:srgbClr val="000000"/>
                </a:solidFill>
                <a:ea typeface="Times New Roman"/>
                <a:cs typeface="Calibri"/>
              </a:rPr>
              <a:t>Next we calculate the deviations, that is, we subtract the mean of 67 from each value in the set to determine the amount each one differs, or deviates, from the mean.</a:t>
            </a:r>
            <a:endParaRPr lang="en-US" sz="2400" dirty="0">
              <a:solidFill>
                <a:schemeClr val="bg1"/>
              </a:solidFill>
            </a:endParaRPr>
          </a:p>
        </p:txBody>
      </p:sp>
    </p:spTree>
    <p:custDataLst>
      <p:tags r:id="rId1"/>
    </p:custDataLst>
    <p:extLst>
      <p:ext uri="{BB962C8B-B14F-4D97-AF65-F5344CB8AC3E}">
        <p14:creationId xmlns:p14="http://schemas.microsoft.com/office/powerpoint/2010/main" val="40583973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alpha val="87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4"/>
          <a:stretch>
            <a:fillRect/>
          </a:stretch>
        </p:blipFill>
        <p:spPr>
          <a:xfrm>
            <a:off x="477934" y="3505200"/>
            <a:ext cx="4114800" cy="2477054"/>
          </a:xfrm>
          <a:prstGeom prst="rect">
            <a:avLst/>
          </a:prstGeom>
        </p:spPr>
      </p:pic>
      <p:sp>
        <p:nvSpPr>
          <p:cNvPr id="2" name="Title 1"/>
          <p:cNvSpPr>
            <a:spLocks noGrp="1"/>
          </p:cNvSpPr>
          <p:nvPr>
            <p:ph type="title"/>
          </p:nvPr>
        </p:nvSpPr>
        <p:spPr/>
        <p:txBody>
          <a:bodyPr/>
          <a:lstStyle/>
          <a:p>
            <a:r>
              <a:rPr lang="en-US" dirty="0"/>
              <a:t>Mean = 67</a:t>
            </a:r>
          </a:p>
        </p:txBody>
      </p:sp>
      <p:sp>
        <p:nvSpPr>
          <p:cNvPr id="10" name="Content Placeholder 9"/>
          <p:cNvSpPr>
            <a:spLocks noGrp="1"/>
          </p:cNvSpPr>
          <p:nvPr>
            <p:ph sz="half" idx="1"/>
          </p:nvPr>
        </p:nvSpPr>
        <p:spPr>
          <a:xfrm>
            <a:off x="439904" y="1066800"/>
            <a:ext cx="8328359" cy="2514600"/>
          </a:xfrm>
        </p:spPr>
        <p:txBody>
          <a:bodyPr>
            <a:normAutofit/>
          </a:bodyPr>
          <a:lstStyle/>
          <a:p>
            <a:pPr>
              <a:lnSpc>
                <a:spcPct val="115000"/>
              </a:lnSpc>
            </a:pPr>
            <a:r>
              <a:rPr lang="en-US" sz="2000" dirty="0">
                <a:solidFill>
                  <a:schemeClr val="bg2">
                    <a:lumMod val="10000"/>
                  </a:schemeClr>
                </a:solidFill>
                <a:ea typeface="Times New Roman"/>
                <a:cs typeface="Calibri"/>
              </a:rPr>
              <a:t>The next step is to square each difference. Remember that when you square a negative number, the result is a positive number.</a:t>
            </a:r>
            <a:r>
              <a:rPr lang="en-US" sz="2000" dirty="0">
                <a:solidFill>
                  <a:schemeClr val="bg2">
                    <a:lumMod val="10000"/>
                  </a:schemeClr>
                </a:solidFill>
                <a:ea typeface="Times New Roman"/>
                <a:cs typeface="Times New Roman"/>
              </a:rPr>
              <a:t> </a:t>
            </a:r>
            <a:r>
              <a:rPr lang="en-US" sz="2000" dirty="0">
                <a:solidFill>
                  <a:schemeClr val="bg2">
                    <a:lumMod val="10000"/>
                  </a:schemeClr>
                </a:solidFill>
                <a:ea typeface="Times New Roman"/>
                <a:cs typeface="Calibri"/>
              </a:rPr>
              <a:t>Now we add the squares and get 125.</a:t>
            </a:r>
            <a:endParaRPr lang="en-US" sz="2000" dirty="0">
              <a:solidFill>
                <a:schemeClr val="bg2">
                  <a:lumMod val="10000"/>
                </a:schemeClr>
              </a:solidFill>
              <a:ea typeface="Times New Roman"/>
              <a:cs typeface="Times New Roman"/>
            </a:endParaRPr>
          </a:p>
          <a:p>
            <a:pPr>
              <a:lnSpc>
                <a:spcPct val="115000"/>
              </a:lnSpc>
            </a:pPr>
            <a:r>
              <a:rPr lang="en-US" sz="2000" dirty="0">
                <a:solidFill>
                  <a:schemeClr val="bg2">
                    <a:lumMod val="10000"/>
                  </a:schemeClr>
                </a:solidFill>
                <a:ea typeface="Times New Roman"/>
                <a:cs typeface="Calibri"/>
              </a:rPr>
              <a:t>Next we divide the sum of the squares by one less than the total number (n) of values in the set (n-1), or 6. </a:t>
            </a:r>
            <a:endParaRPr lang="en-US" sz="2000" dirty="0">
              <a:solidFill>
                <a:schemeClr val="bg2">
                  <a:lumMod val="10000"/>
                </a:schemeClr>
              </a:solidFill>
              <a:ea typeface="Times New Roman"/>
              <a:cs typeface="Times New Roman"/>
            </a:endParaRPr>
          </a:p>
          <a:p>
            <a:pPr>
              <a:lnSpc>
                <a:spcPct val="115000"/>
              </a:lnSpc>
            </a:pPr>
            <a:r>
              <a:rPr lang="en-US" sz="2000" dirty="0">
                <a:solidFill>
                  <a:schemeClr val="bg2">
                    <a:lumMod val="10000"/>
                  </a:schemeClr>
                </a:solidFill>
                <a:ea typeface="Times New Roman"/>
                <a:cs typeface="Calibri"/>
              </a:rPr>
              <a:t>This gives us 20.83 and we’re almost there.</a:t>
            </a:r>
            <a:endParaRPr lang="en-US" sz="2000" dirty="0">
              <a:solidFill>
                <a:schemeClr val="bg2">
                  <a:lumMod val="10000"/>
                </a:schemeClr>
              </a:solidFill>
              <a:ea typeface="Times New Roman"/>
              <a:cs typeface="Times New Roman"/>
            </a:endParaRPr>
          </a:p>
        </p:txBody>
      </p:sp>
      <p:sp>
        <p:nvSpPr>
          <p:cNvPr id="13" name="Content Placeholder 12"/>
          <p:cNvSpPr>
            <a:spLocks noGrp="1"/>
          </p:cNvSpPr>
          <p:nvPr>
            <p:ph sz="half" idx="2"/>
          </p:nvPr>
        </p:nvSpPr>
        <p:spPr>
          <a:xfrm>
            <a:off x="4764228" y="3732612"/>
            <a:ext cx="4038600" cy="2554545"/>
          </a:xfrm>
        </p:spPr>
        <p:txBody>
          <a:bodyPr/>
          <a:lstStyle/>
          <a:p>
            <a:r>
              <a:rPr lang="en-US" sz="2000" dirty="0">
                <a:solidFill>
                  <a:schemeClr val="bg2">
                    <a:lumMod val="10000"/>
                  </a:schemeClr>
                </a:solidFill>
                <a:ea typeface="Times New Roman"/>
                <a:cs typeface="Calibri"/>
              </a:rPr>
              <a:t>The square root of this number is the estimated standard deviation for heights of the seven members of the tennis team.  Remember the </a:t>
            </a:r>
            <a:r>
              <a:rPr lang="en-US" sz="2000" dirty="0">
                <a:solidFill>
                  <a:schemeClr val="bg2">
                    <a:lumMod val="10000"/>
                  </a:schemeClr>
                </a:solidFill>
                <a:ea typeface="Times New Roman"/>
                <a:cs typeface="Times New Roman"/>
              </a:rPr>
              <a:t>range of heights was 12 inches. The standard deviation, however, is 4.56.</a:t>
            </a:r>
          </a:p>
        </p:txBody>
      </p:sp>
    </p:spTree>
    <p:custDataLst>
      <p:tags r:id="rId1"/>
    </p:custDataLst>
    <p:extLst>
      <p:ext uri="{BB962C8B-B14F-4D97-AF65-F5344CB8AC3E}">
        <p14:creationId xmlns:p14="http://schemas.microsoft.com/office/powerpoint/2010/main" val="139184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stretch>
            <a:fillRect/>
          </a:stretch>
        </p:blipFill>
        <p:spPr>
          <a:xfrm>
            <a:off x="1981200" y="227757"/>
            <a:ext cx="5410200" cy="3370808"/>
          </a:xfrm>
          <a:prstGeom prst="rect">
            <a:avLst/>
          </a:prstGeom>
        </p:spPr>
      </p:pic>
      <p:sp>
        <p:nvSpPr>
          <p:cNvPr id="4" name="Content Placeholder 3"/>
          <p:cNvSpPr>
            <a:spLocks noGrp="1"/>
          </p:cNvSpPr>
          <p:nvPr>
            <p:ph sz="half" idx="2"/>
          </p:nvPr>
        </p:nvSpPr>
        <p:spPr>
          <a:xfrm>
            <a:off x="304800" y="3582523"/>
            <a:ext cx="8763000" cy="2284877"/>
          </a:xfrm>
        </p:spPr>
        <p:txBody>
          <a:bodyPr>
            <a:normAutofit/>
          </a:bodyPr>
          <a:lstStyle/>
          <a:p>
            <a:r>
              <a:rPr lang="en-US" sz="2000" dirty="0">
                <a:solidFill>
                  <a:srgbClr val="000000"/>
                </a:solidFill>
                <a:ea typeface="Times New Roman"/>
                <a:cs typeface="Calibri"/>
              </a:rPr>
              <a:t>On the graph, the red line indicates the mean value of 67 inches and the two green lines show the area included in one standard deviation. In this case, 4.56 inches above or below the mean. </a:t>
            </a:r>
          </a:p>
          <a:p>
            <a:r>
              <a:rPr lang="en-US" sz="2000" dirty="0">
                <a:solidFill>
                  <a:srgbClr val="000000"/>
                </a:solidFill>
                <a:ea typeface="Times New Roman"/>
                <a:cs typeface="Calibri"/>
              </a:rPr>
              <a:t>The heights of three people, Steve, Barb and Carol, are outside of one standard deviation but they would all be well within two standard deviations of the mean. </a:t>
            </a:r>
          </a:p>
        </p:txBody>
      </p:sp>
    </p:spTree>
    <p:extLst>
      <p:ext uri="{BB962C8B-B14F-4D97-AF65-F5344CB8AC3E}">
        <p14:creationId xmlns:p14="http://schemas.microsoft.com/office/powerpoint/2010/main" val="34398157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0164"/>
          </a:xfrm>
        </p:spPr>
        <p:txBody>
          <a:bodyPr/>
          <a:lstStyle/>
          <a:p>
            <a:r>
              <a:rPr lang="en-US" sz="3600" dirty="0"/>
              <a:t>Total of all values = 1800 lbs.</a:t>
            </a:r>
          </a:p>
        </p:txBody>
      </p:sp>
      <p:sp>
        <p:nvSpPr>
          <p:cNvPr id="5" name="Content Placeholder 4"/>
          <p:cNvSpPr>
            <a:spLocks noGrp="1"/>
          </p:cNvSpPr>
          <p:nvPr>
            <p:ph sz="half" idx="1"/>
          </p:nvPr>
        </p:nvSpPr>
        <p:spPr>
          <a:xfrm>
            <a:off x="0" y="2971800"/>
            <a:ext cx="8915399" cy="2686889"/>
          </a:xfrm>
        </p:spPr>
        <p:txBody>
          <a:bodyPr/>
          <a:lstStyle/>
          <a:p>
            <a:r>
              <a:rPr lang="en-US" sz="1600" dirty="0">
                <a:solidFill>
                  <a:srgbClr val="000000"/>
                </a:solidFill>
                <a:latin typeface="+mn-lt"/>
                <a:ea typeface="Times New Roman"/>
                <a:cs typeface="Calibri"/>
              </a:rPr>
              <a:t>Now let’s look at something closer to what may interest a lab scientist: repeated measurements of the same sample. </a:t>
            </a:r>
          </a:p>
          <a:p>
            <a:r>
              <a:rPr lang="en-US" sz="1600" dirty="0">
                <a:solidFill>
                  <a:srgbClr val="000000"/>
                </a:solidFill>
                <a:latin typeface="+mn-lt"/>
                <a:ea typeface="Times New Roman"/>
                <a:cs typeface="Calibri"/>
              </a:rPr>
              <a:t>If we wanted to know the weight of just one of the tennis players, Ray, we could weigh him. Let’s say we weighed Ray ten times, using the exact same method, instrument and operator. </a:t>
            </a:r>
          </a:p>
          <a:p>
            <a:r>
              <a:rPr lang="en-US" sz="1600" dirty="0">
                <a:solidFill>
                  <a:srgbClr val="000000"/>
                </a:solidFill>
                <a:latin typeface="+mn-lt"/>
                <a:ea typeface="Times New Roman"/>
                <a:cs typeface="Calibri"/>
              </a:rPr>
              <a:t>To see the spread of the weights, we want to calculate the standard deviation of the values. The more readings we use to estimate the standard deviation, the better the estimate of uncertainty will be. </a:t>
            </a:r>
          </a:p>
          <a:p>
            <a:r>
              <a:rPr lang="en-US" sz="1600" dirty="0">
                <a:solidFill>
                  <a:srgbClr val="000000"/>
                </a:solidFill>
                <a:latin typeface="+mn-lt"/>
                <a:ea typeface="Times New Roman"/>
                <a:cs typeface="Calibri"/>
              </a:rPr>
              <a:t>Ten is a good number for our purposes. T</a:t>
            </a:r>
            <a:r>
              <a:rPr lang="en-US" sz="1600" dirty="0">
                <a:solidFill>
                  <a:srgbClr val="000000"/>
                </a:solidFill>
                <a:latin typeface="+mn-lt"/>
                <a:ea typeface="Times New Roman"/>
                <a:cs typeface="TimesNewRoman"/>
              </a:rPr>
              <a:t>he estimate of </a:t>
            </a:r>
            <a:r>
              <a:rPr lang="en-US" sz="1600" i="1" dirty="0">
                <a:solidFill>
                  <a:srgbClr val="000000"/>
                </a:solidFill>
                <a:latin typeface="+mn-lt"/>
                <a:ea typeface="Times New Roman"/>
                <a:cs typeface="TimesNewRoman,Italic"/>
              </a:rPr>
              <a:t>uncertainty </a:t>
            </a:r>
            <a:r>
              <a:rPr lang="en-US" sz="1600" dirty="0">
                <a:solidFill>
                  <a:srgbClr val="000000"/>
                </a:solidFill>
                <a:latin typeface="+mn-lt"/>
                <a:ea typeface="Times New Roman"/>
                <a:cs typeface="TimesNewRoman,Italic"/>
              </a:rPr>
              <a:t>i</a:t>
            </a:r>
            <a:r>
              <a:rPr lang="en-US" sz="1600" dirty="0">
                <a:solidFill>
                  <a:srgbClr val="000000"/>
                </a:solidFill>
                <a:latin typeface="+mn-lt"/>
                <a:ea typeface="Times New Roman"/>
                <a:cs typeface="TimesNewRoman"/>
              </a:rPr>
              <a:t>mproves with the number of readings. We have added the values to find the total.</a:t>
            </a:r>
            <a:endParaRPr lang="en-US" sz="1600" dirty="0">
              <a:latin typeface="+mn-lt"/>
            </a:endParaRPr>
          </a:p>
        </p:txBody>
      </p:sp>
      <p:pic>
        <p:nvPicPr>
          <p:cNvPr id="3" name="Picture 2"/>
          <p:cNvPicPr>
            <a:picLocks noChangeAspect="1"/>
          </p:cNvPicPr>
          <p:nvPr/>
        </p:nvPicPr>
        <p:blipFill>
          <a:blip r:embed="rId2"/>
          <a:stretch>
            <a:fillRect/>
          </a:stretch>
        </p:blipFill>
        <p:spPr>
          <a:xfrm>
            <a:off x="2281237" y="990600"/>
            <a:ext cx="4581525" cy="1809750"/>
          </a:xfrm>
          <a:prstGeom prst="rect">
            <a:avLst/>
          </a:prstGeom>
        </p:spPr>
      </p:pic>
      <p:sp>
        <p:nvSpPr>
          <p:cNvPr id="4" name="Rectangle 3"/>
          <p:cNvSpPr/>
          <p:nvPr/>
        </p:nvSpPr>
        <p:spPr>
          <a:xfrm>
            <a:off x="228599" y="3048000"/>
            <a:ext cx="8686800" cy="369332"/>
          </a:xfrm>
          <a:prstGeom prst="rect">
            <a:avLst/>
          </a:prstGeom>
        </p:spPr>
        <p:txBody>
          <a:bodyPr wrap="square">
            <a:spAutoFit/>
          </a:bodyPr>
          <a:lstStyle/>
          <a:p>
            <a:r>
              <a:rPr lang="en-US" dirty="0">
                <a:latin typeface="Times New Roman"/>
                <a:ea typeface="Times New Roman"/>
                <a:cs typeface="Times New Roman"/>
              </a:rPr>
              <a:t> </a:t>
            </a:r>
            <a:endParaRPr lang="en-US" dirty="0"/>
          </a:p>
        </p:txBody>
      </p:sp>
    </p:spTree>
    <p:extLst>
      <p:ext uri="{BB962C8B-B14F-4D97-AF65-F5344CB8AC3E}">
        <p14:creationId xmlns:p14="http://schemas.microsoft.com/office/powerpoint/2010/main" val="10202018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p:nvPr>
        </p:nvSpPr>
        <p:spPr>
          <a:xfrm>
            <a:off x="457200" y="304800"/>
            <a:ext cx="8229600" cy="477054"/>
          </a:xfrm>
        </p:spPr>
        <p:txBody>
          <a:bodyPr/>
          <a:lstStyle/>
          <a:p>
            <a:r>
              <a:rPr lang="en-US" sz="2800" dirty="0"/>
              <a:t>Next we find the average or mean: </a:t>
            </a:r>
          </a:p>
        </p:txBody>
      </p:sp>
      <p:sp>
        <p:nvSpPr>
          <p:cNvPr id="3" name="Slide Number Placeholder 2"/>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38</a:t>
            </a:fld>
            <a:endParaRPr lang="en-US"/>
          </a:p>
        </p:txBody>
      </p:sp>
      <p:pic>
        <p:nvPicPr>
          <p:cNvPr id="16" name="Picture 15"/>
          <p:cNvPicPr>
            <a:picLocks noChangeAspect="1"/>
          </p:cNvPicPr>
          <p:nvPr/>
        </p:nvPicPr>
        <p:blipFill>
          <a:blip r:embed="rId4"/>
          <a:stretch>
            <a:fillRect/>
          </a:stretch>
        </p:blipFill>
        <p:spPr>
          <a:xfrm>
            <a:off x="1890712" y="944909"/>
            <a:ext cx="5362575" cy="1504950"/>
          </a:xfrm>
          <a:prstGeom prst="rect">
            <a:avLst/>
          </a:prstGeom>
        </p:spPr>
      </p:pic>
      <p:pic>
        <p:nvPicPr>
          <p:cNvPr id="47" name="Picture 46"/>
          <p:cNvPicPr>
            <a:picLocks noChangeAspect="1"/>
          </p:cNvPicPr>
          <p:nvPr/>
        </p:nvPicPr>
        <p:blipFill>
          <a:blip r:embed="rId5"/>
          <a:stretch>
            <a:fillRect/>
          </a:stretch>
        </p:blipFill>
        <p:spPr>
          <a:xfrm>
            <a:off x="1914524" y="3215681"/>
            <a:ext cx="5314950" cy="857250"/>
          </a:xfrm>
          <a:prstGeom prst="rect">
            <a:avLst/>
          </a:prstGeom>
        </p:spPr>
      </p:pic>
      <p:sp>
        <p:nvSpPr>
          <p:cNvPr id="48" name="Rectangle 47"/>
          <p:cNvSpPr/>
          <p:nvPr/>
        </p:nvSpPr>
        <p:spPr>
          <a:xfrm>
            <a:off x="457200" y="2663929"/>
            <a:ext cx="6947351" cy="523220"/>
          </a:xfrm>
          <a:prstGeom prst="rect">
            <a:avLst/>
          </a:prstGeom>
        </p:spPr>
        <p:txBody>
          <a:bodyPr wrap="none">
            <a:spAutoFit/>
          </a:bodyPr>
          <a:lstStyle/>
          <a:p>
            <a:r>
              <a:rPr lang="en-US" sz="2800" dirty="0">
                <a:solidFill>
                  <a:schemeClr val="tx2"/>
                </a:solidFill>
                <a:latin typeface="+mj-lt"/>
              </a:rPr>
              <a:t>Now we subtract the mean from each value:</a:t>
            </a:r>
          </a:p>
        </p:txBody>
      </p:sp>
      <p:pic>
        <p:nvPicPr>
          <p:cNvPr id="49" name="Picture 48"/>
          <p:cNvPicPr>
            <a:picLocks noChangeAspect="1"/>
          </p:cNvPicPr>
          <p:nvPr/>
        </p:nvPicPr>
        <p:blipFill>
          <a:blip r:embed="rId6"/>
          <a:stretch>
            <a:fillRect/>
          </a:stretch>
        </p:blipFill>
        <p:spPr>
          <a:xfrm>
            <a:off x="1909761" y="4911599"/>
            <a:ext cx="5324475" cy="895350"/>
          </a:xfrm>
          <a:prstGeom prst="rect">
            <a:avLst/>
          </a:prstGeom>
        </p:spPr>
      </p:pic>
      <p:sp>
        <p:nvSpPr>
          <p:cNvPr id="50" name="TextBox 49"/>
          <p:cNvSpPr txBox="1"/>
          <p:nvPr/>
        </p:nvSpPr>
        <p:spPr>
          <a:xfrm>
            <a:off x="457200" y="4235439"/>
            <a:ext cx="7378302" cy="523220"/>
          </a:xfrm>
          <a:prstGeom prst="rect">
            <a:avLst/>
          </a:prstGeom>
          <a:noFill/>
        </p:spPr>
        <p:txBody>
          <a:bodyPr wrap="none" rtlCol="0">
            <a:spAutoFit/>
          </a:bodyPr>
          <a:lstStyle/>
          <a:p>
            <a:r>
              <a:rPr lang="en-US" sz="2800" dirty="0">
                <a:solidFill>
                  <a:schemeClr val="tx2"/>
                </a:solidFill>
                <a:latin typeface="+mj-lt"/>
              </a:rPr>
              <a:t>Square the differences and add them together:</a:t>
            </a:r>
            <a:endParaRPr lang="en-US" sz="2800" b="1" dirty="0">
              <a:solidFill>
                <a:schemeClr val="tx2"/>
              </a:solidFill>
              <a:latin typeface="+mj-lt"/>
            </a:endParaRPr>
          </a:p>
        </p:txBody>
      </p:sp>
    </p:spTree>
    <p:custDataLst>
      <p:tags r:id="rId1"/>
    </p:custDataLst>
    <p:extLst>
      <p:ext uri="{BB962C8B-B14F-4D97-AF65-F5344CB8AC3E}">
        <p14:creationId xmlns:p14="http://schemas.microsoft.com/office/powerpoint/2010/main" val="2681904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09600" y="381000"/>
            <a:ext cx="7855397" cy="5280755"/>
          </a:xfrm>
          <a:prstGeom prst="rect">
            <a:avLst/>
          </a:prstGeom>
        </p:spPr>
      </p:pic>
    </p:spTree>
    <p:extLst>
      <p:ext uri="{BB962C8B-B14F-4D97-AF65-F5344CB8AC3E}">
        <p14:creationId xmlns:p14="http://schemas.microsoft.com/office/powerpoint/2010/main" val="333104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Overview-What do I need to know?</a:t>
            </a:r>
          </a:p>
        </p:txBody>
      </p:sp>
      <p:sp>
        <p:nvSpPr>
          <p:cNvPr id="3" name="Content Placeholder 2"/>
          <p:cNvSpPr>
            <a:spLocks noGrp="1"/>
          </p:cNvSpPr>
          <p:nvPr>
            <p:ph type="body" sz="quarter" idx="10"/>
          </p:nvPr>
        </p:nvSpPr>
        <p:spPr>
          <a:xfrm>
            <a:off x="457200" y="1371600"/>
            <a:ext cx="8229600" cy="4114800"/>
          </a:xfrm>
        </p:spPr>
        <p:txBody>
          <a:bodyPr>
            <a:normAutofit/>
          </a:bodyPr>
          <a:lstStyle/>
          <a:p>
            <a:r>
              <a:rPr lang="en-US" dirty="0"/>
              <a:t>What is Measurement? </a:t>
            </a:r>
            <a:endParaRPr lang="en-US" sz="1600" dirty="0"/>
          </a:p>
          <a:p>
            <a:r>
              <a:rPr lang="en-US" dirty="0"/>
              <a:t>What is Measurement Uncertainty?</a:t>
            </a:r>
          </a:p>
          <a:p>
            <a:r>
              <a:rPr lang="en-US" dirty="0"/>
              <a:t>Measurement Techniques</a:t>
            </a:r>
          </a:p>
          <a:p>
            <a:pPr lvl="1"/>
            <a:r>
              <a:rPr lang="en-US" dirty="0"/>
              <a:t>Review some basic statistics</a:t>
            </a:r>
          </a:p>
          <a:p>
            <a:r>
              <a:rPr lang="en-US" dirty="0"/>
              <a:t>Terms and Calculations</a:t>
            </a:r>
          </a:p>
        </p:txBody>
      </p:sp>
      <p:pic>
        <p:nvPicPr>
          <p:cNvPr id="6" name="Picture 5"/>
          <p:cNvPicPr>
            <a:picLocks noChangeAspect="1"/>
          </p:cNvPicPr>
          <p:nvPr/>
        </p:nvPicPr>
        <p:blipFill>
          <a:blip r:embed="rId2"/>
          <a:stretch>
            <a:fillRect/>
          </a:stretch>
        </p:blipFill>
        <p:spPr>
          <a:xfrm>
            <a:off x="4572000" y="4598400"/>
            <a:ext cx="4358551" cy="1776000"/>
          </a:xfrm>
          <a:prstGeom prst="rect">
            <a:avLst/>
          </a:prstGeom>
        </p:spPr>
      </p:pic>
    </p:spTree>
    <p:extLst>
      <p:ext uri="{BB962C8B-B14F-4D97-AF65-F5344CB8AC3E}">
        <p14:creationId xmlns:p14="http://schemas.microsoft.com/office/powerpoint/2010/main" val="25302630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sz="half" idx="1"/>
          </p:nvPr>
        </p:nvPicPr>
        <p:blipFill>
          <a:blip r:embed="rId2"/>
          <a:stretch>
            <a:fillRect/>
          </a:stretch>
        </p:blipFill>
        <p:spPr>
          <a:xfrm>
            <a:off x="119522" y="304799"/>
            <a:ext cx="4985878" cy="3859073"/>
          </a:xfrm>
          <a:prstGeom prst="rect">
            <a:avLst/>
          </a:prstGeom>
        </p:spPr>
      </p:pic>
      <p:sp>
        <p:nvSpPr>
          <p:cNvPr id="7" name="Content Placeholder 6"/>
          <p:cNvSpPr>
            <a:spLocks noGrp="1"/>
          </p:cNvSpPr>
          <p:nvPr>
            <p:ph sz="half" idx="2"/>
          </p:nvPr>
        </p:nvSpPr>
        <p:spPr>
          <a:xfrm>
            <a:off x="5410200" y="838200"/>
            <a:ext cx="3276600" cy="5486401"/>
          </a:xfrm>
        </p:spPr>
        <p:txBody>
          <a:bodyPr>
            <a:normAutofit/>
          </a:bodyPr>
          <a:lstStyle/>
          <a:p>
            <a:r>
              <a:rPr lang="en-US" sz="1800" dirty="0"/>
              <a:t>This curve shows the distribution of the values we got for Ray’s weight. </a:t>
            </a:r>
          </a:p>
          <a:p>
            <a:r>
              <a:rPr lang="en-US" sz="1800" dirty="0"/>
              <a:t>The columns for 179,180, and 181 represent results for when there were 2 counts of that value. The shorter columns show the values for when there was only one reading in the measurements. </a:t>
            </a:r>
          </a:p>
          <a:p>
            <a:r>
              <a:rPr lang="en-US" sz="1800" dirty="0"/>
              <a:t>The values between the red lines are within one standard deviation and the values between the pink lines are within two standard deviations.</a:t>
            </a:r>
          </a:p>
          <a:p>
            <a:pPr marL="0" indent="0">
              <a:buNone/>
            </a:pPr>
            <a:endParaRPr lang="en-US" dirty="0"/>
          </a:p>
        </p:txBody>
      </p:sp>
      <p:pic>
        <p:nvPicPr>
          <p:cNvPr id="9" name="Picture 8"/>
          <p:cNvPicPr>
            <a:picLocks noChangeAspect="1"/>
          </p:cNvPicPr>
          <p:nvPr/>
        </p:nvPicPr>
        <p:blipFill>
          <a:blip r:embed="rId3"/>
          <a:stretch>
            <a:fillRect/>
          </a:stretch>
        </p:blipFill>
        <p:spPr>
          <a:xfrm>
            <a:off x="838200" y="4343400"/>
            <a:ext cx="3581400" cy="1414690"/>
          </a:xfrm>
          <a:prstGeom prst="rect">
            <a:avLst/>
          </a:prstGeom>
        </p:spPr>
      </p:pic>
    </p:spTree>
    <p:extLst>
      <p:ext uri="{BB962C8B-B14F-4D97-AF65-F5344CB8AC3E}">
        <p14:creationId xmlns:p14="http://schemas.microsoft.com/office/powerpoint/2010/main" val="11396907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Distribution-shape of errors</a:t>
            </a:r>
          </a:p>
        </p:txBody>
      </p:sp>
      <p:sp>
        <p:nvSpPr>
          <p:cNvPr id="5" name="Content Placeholder 4"/>
          <p:cNvSpPr>
            <a:spLocks noGrp="1"/>
          </p:cNvSpPr>
          <p:nvPr>
            <p:ph idx="1"/>
          </p:nvPr>
        </p:nvSpPr>
        <p:spPr>
          <a:xfrm>
            <a:off x="457200" y="1678698"/>
            <a:ext cx="4419600" cy="4112502"/>
          </a:xfrm>
        </p:spPr>
        <p:txBody>
          <a:bodyPr>
            <a:normAutofit fontScale="92500"/>
          </a:bodyPr>
          <a:lstStyle/>
          <a:p>
            <a:r>
              <a:rPr lang="en-US" sz="1800" dirty="0">
                <a:solidFill>
                  <a:srgbClr val="000000"/>
                </a:solidFill>
                <a:ea typeface="Times New Roman"/>
                <a:cs typeface="Calibri"/>
              </a:rPr>
              <a:t>The curve is symmetrical, indicating that deviations from the mean are comparable in either direction. When plotting the values of repetitive measurements, we would expect to see a normal distribution curve because all the values should be close to the mean.</a:t>
            </a:r>
            <a:r>
              <a:rPr lang="en-US" sz="1800" dirty="0"/>
              <a:t> </a:t>
            </a:r>
          </a:p>
          <a:p>
            <a:r>
              <a:rPr lang="en-US" sz="1800" dirty="0"/>
              <a:t>As a ‘rule of thumb’, in a normal distribution, roughly two thirds of all readings will fall between plus and minus one standard deviation of the average. Roughly 95% of all readings will fall within two standard deviations. This ‘rule’ applies widely although it is by no means universal.</a:t>
            </a:r>
          </a:p>
        </p:txBody>
      </p:sp>
      <p:sp>
        <p:nvSpPr>
          <p:cNvPr id="11" name="Content Placeholder 10"/>
          <p:cNvSpPr>
            <a:spLocks noGrp="1"/>
          </p:cNvSpPr>
          <p:nvPr>
            <p:ph type="body" sz="quarter" idx="10"/>
          </p:nvPr>
        </p:nvSpPr>
        <p:spPr>
          <a:xfrm>
            <a:off x="457200" y="990600"/>
            <a:ext cx="8077200" cy="688098"/>
          </a:xfrm>
        </p:spPr>
        <p:txBody>
          <a:bodyPr>
            <a:noAutofit/>
          </a:bodyPr>
          <a:lstStyle/>
          <a:p>
            <a:r>
              <a:rPr lang="en-US" sz="2000" dirty="0"/>
              <a:t>Normal (Gaussian) distribution; values are more likely to fall near the mean.</a:t>
            </a:r>
          </a:p>
        </p:txBody>
      </p:sp>
      <p:pic>
        <p:nvPicPr>
          <p:cNvPr id="13" name="Picture 2"/>
          <p:cNvPicPr>
            <a:picLocks noChangeAspect="1" noChangeArrowheads="1"/>
          </p:cNvPicPr>
          <p:nvPr/>
        </p:nvPicPr>
        <p:blipFill>
          <a:blip r:embed="rId2" cstate="print"/>
          <a:srcRect/>
          <a:stretch>
            <a:fillRect/>
          </a:stretch>
        </p:blipFill>
        <p:spPr bwMode="auto">
          <a:xfrm>
            <a:off x="5237502" y="1524000"/>
            <a:ext cx="3449298" cy="2301712"/>
          </a:xfrm>
          <a:prstGeom prst="rect">
            <a:avLst/>
          </a:prstGeom>
          <a:noFill/>
          <a:ln w="9525">
            <a:noFill/>
            <a:miter lim="800000"/>
            <a:headEnd/>
            <a:tailEnd/>
          </a:ln>
        </p:spPr>
      </p:pic>
      <p:pic>
        <p:nvPicPr>
          <p:cNvPr id="15" name="Picture 14"/>
          <p:cNvPicPr>
            <a:picLocks noChangeAspect="1"/>
          </p:cNvPicPr>
          <p:nvPr/>
        </p:nvPicPr>
        <p:blipFill>
          <a:blip r:embed="rId3"/>
          <a:stretch>
            <a:fillRect/>
          </a:stretch>
        </p:blipFill>
        <p:spPr>
          <a:xfrm>
            <a:off x="5410200" y="4114800"/>
            <a:ext cx="2924175" cy="1800225"/>
          </a:xfrm>
          <a:prstGeom prst="rect">
            <a:avLst/>
          </a:prstGeom>
        </p:spPr>
      </p:pic>
    </p:spTree>
    <p:extLst>
      <p:ext uri="{BB962C8B-B14F-4D97-AF65-F5344CB8AC3E}">
        <p14:creationId xmlns:p14="http://schemas.microsoft.com/office/powerpoint/2010/main" val="11342546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the shape tells us</a:t>
            </a:r>
          </a:p>
        </p:txBody>
      </p:sp>
      <p:sp>
        <p:nvSpPr>
          <p:cNvPr id="3" name="Content Placeholder 2"/>
          <p:cNvSpPr>
            <a:spLocks noGrp="1"/>
          </p:cNvSpPr>
          <p:nvPr>
            <p:ph sz="half" idx="1"/>
          </p:nvPr>
        </p:nvSpPr>
        <p:spPr>
          <a:xfrm>
            <a:off x="54990" y="1143000"/>
            <a:ext cx="4876800" cy="4724400"/>
          </a:xfrm>
        </p:spPr>
        <p:txBody>
          <a:bodyPr>
            <a:normAutofit lnSpcReduction="10000"/>
          </a:bodyPr>
          <a:lstStyle/>
          <a:p>
            <a:r>
              <a:rPr lang="en-US" sz="1600" dirty="0">
                <a:solidFill>
                  <a:srgbClr val="000000"/>
                </a:solidFill>
                <a:ea typeface="Times New Roman"/>
                <a:cs typeface="Calibri"/>
              </a:rPr>
              <a:t>The curve we made from Ray's weight measurements was a normal distribution, or Gaussian curve, named in honor of the mathematician Carl Gauss. </a:t>
            </a:r>
          </a:p>
          <a:p>
            <a:r>
              <a:rPr lang="en-US" sz="1600" dirty="0">
                <a:solidFill>
                  <a:srgbClr val="000000"/>
                </a:solidFill>
                <a:ea typeface="Times New Roman"/>
                <a:cs typeface="Calibri"/>
              </a:rPr>
              <a:t>A normal distribution curve, such as would be expected in the distribution of repeated test results on a sample, or calibration values for a single standard, is bell-shaped; most of the values fall closer to the mean than away from it. </a:t>
            </a:r>
          </a:p>
          <a:p>
            <a:r>
              <a:rPr lang="en-US" sz="1600" dirty="0">
                <a:solidFill>
                  <a:schemeClr val="tx1">
                    <a:lumMod val="50000"/>
                  </a:schemeClr>
                </a:solidFill>
              </a:rPr>
              <a:t>We can make some assumptions with data when all we know is the mean and standard deviation, which control the height and width of the curve. </a:t>
            </a:r>
          </a:p>
          <a:p>
            <a:r>
              <a:rPr lang="en-US" sz="1600" dirty="0">
                <a:solidFill>
                  <a:schemeClr val="tx1">
                    <a:lumMod val="50000"/>
                  </a:schemeClr>
                </a:solidFill>
              </a:rPr>
              <a:t>The values for this curve have a mean value of 5. The number of readings for each value in this graph is represented by the height of the yellow bars, the taller bars represent more readings of the value. </a:t>
            </a:r>
          </a:p>
          <a:p>
            <a:pPr marL="0" indent="0">
              <a:buNone/>
            </a:pPr>
            <a:endParaRPr lang="en-US" sz="1400" dirty="0"/>
          </a:p>
        </p:txBody>
      </p:sp>
      <p:pic>
        <p:nvPicPr>
          <p:cNvPr id="5" name="Content Placeholder 4"/>
          <p:cNvPicPr>
            <a:picLocks noGrp="1" noChangeAspect="1"/>
          </p:cNvPicPr>
          <p:nvPr>
            <p:ph sz="half" idx="2"/>
          </p:nvPr>
        </p:nvPicPr>
        <p:blipFill>
          <a:blip r:embed="rId2"/>
          <a:stretch>
            <a:fillRect/>
          </a:stretch>
        </p:blipFill>
        <p:spPr>
          <a:xfrm>
            <a:off x="5156638" y="1464405"/>
            <a:ext cx="3987362" cy="2520156"/>
          </a:xfrm>
          <a:prstGeom prst="rect">
            <a:avLst/>
          </a:prstGeom>
        </p:spPr>
      </p:pic>
      <p:sp>
        <p:nvSpPr>
          <p:cNvPr id="6" name="TextBox 5"/>
          <p:cNvSpPr txBox="1"/>
          <p:nvPr/>
        </p:nvSpPr>
        <p:spPr>
          <a:xfrm>
            <a:off x="5435819" y="4482446"/>
            <a:ext cx="3429000" cy="1323439"/>
          </a:xfrm>
          <a:prstGeom prst="rect">
            <a:avLst/>
          </a:prstGeom>
          <a:noFill/>
        </p:spPr>
        <p:txBody>
          <a:bodyPr wrap="square" rtlCol="0">
            <a:spAutoFit/>
          </a:bodyPr>
          <a:lstStyle/>
          <a:p>
            <a:r>
              <a:rPr lang="en-US" sz="1600" dirty="0"/>
              <a:t>The appearance of this curve tells us that most readings are near the mean of 5.0 because the shape of the curve is tall and narrow.</a:t>
            </a:r>
          </a:p>
          <a:p>
            <a:endParaRPr lang="en-US" sz="1600" dirty="0">
              <a:solidFill>
                <a:schemeClr val="bg1"/>
              </a:solidFill>
            </a:endParaRPr>
          </a:p>
        </p:txBody>
      </p:sp>
    </p:spTree>
    <p:extLst>
      <p:ext uri="{BB962C8B-B14F-4D97-AF65-F5344CB8AC3E}">
        <p14:creationId xmlns:p14="http://schemas.microsoft.com/office/powerpoint/2010/main" val="36227740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the shape tells us</a:t>
            </a:r>
          </a:p>
        </p:txBody>
      </p:sp>
      <p:sp>
        <p:nvSpPr>
          <p:cNvPr id="3" name="Content Placeholder 2"/>
          <p:cNvSpPr>
            <a:spLocks noGrp="1"/>
          </p:cNvSpPr>
          <p:nvPr>
            <p:ph sz="half" idx="1"/>
          </p:nvPr>
        </p:nvSpPr>
        <p:spPr>
          <a:xfrm>
            <a:off x="152400" y="1825377"/>
            <a:ext cx="4876800" cy="3308598"/>
          </a:xfrm>
        </p:spPr>
        <p:txBody>
          <a:bodyPr/>
          <a:lstStyle/>
          <a:p>
            <a:r>
              <a:rPr lang="en-US" sz="2000" dirty="0"/>
              <a:t>In contrast, the values here are spread farther from the mean of 5.0 and therefore the curve is flatter and more spread out. </a:t>
            </a:r>
          </a:p>
          <a:p>
            <a:r>
              <a:rPr lang="en-US" sz="2000" dirty="0"/>
              <a:t>The standard deviation of the values in this curve is higher than the standard deviation of the values represented in the previous curve, where most values were close to the mean.</a:t>
            </a:r>
          </a:p>
        </p:txBody>
      </p:sp>
      <p:pic>
        <p:nvPicPr>
          <p:cNvPr id="7" name="Content Placeholder 6"/>
          <p:cNvPicPr>
            <a:picLocks noGrp="1" noChangeAspect="1"/>
          </p:cNvPicPr>
          <p:nvPr>
            <p:ph sz="half" idx="2"/>
          </p:nvPr>
        </p:nvPicPr>
        <p:blipFill>
          <a:blip r:embed="rId2"/>
          <a:stretch>
            <a:fillRect/>
          </a:stretch>
        </p:blipFill>
        <p:spPr>
          <a:xfrm>
            <a:off x="5029200" y="2133600"/>
            <a:ext cx="4000500" cy="2466975"/>
          </a:xfrm>
          <a:prstGeom prst="rect">
            <a:avLst/>
          </a:prstGeom>
        </p:spPr>
      </p:pic>
    </p:spTree>
    <p:extLst>
      <p:ext uri="{BB962C8B-B14F-4D97-AF65-F5344CB8AC3E}">
        <p14:creationId xmlns:p14="http://schemas.microsoft.com/office/powerpoint/2010/main" val="10679981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002415296"/>
              </p:ext>
            </p:extLst>
          </p:nvPr>
        </p:nvGraphicFramePr>
        <p:xfrm>
          <a:off x="3238500" y="1524000"/>
          <a:ext cx="58293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fontScale="90000"/>
          </a:bodyPr>
          <a:lstStyle/>
          <a:p>
            <a:r>
              <a:rPr lang="en-US" dirty="0"/>
              <a:t>Type B: Based on Scientific Judgment or Relevant Information</a:t>
            </a:r>
          </a:p>
        </p:txBody>
      </p:sp>
      <p:sp>
        <p:nvSpPr>
          <p:cNvPr id="5" name="Content Placeholder 4"/>
          <p:cNvSpPr>
            <a:spLocks noGrp="1"/>
          </p:cNvSpPr>
          <p:nvPr>
            <p:ph sz="half" idx="2"/>
          </p:nvPr>
        </p:nvSpPr>
        <p:spPr>
          <a:xfrm>
            <a:off x="152400" y="1752600"/>
            <a:ext cx="2796226" cy="3785652"/>
          </a:xfrm>
        </p:spPr>
        <p:txBody>
          <a:bodyPr/>
          <a:lstStyle/>
          <a:p>
            <a:pPr marL="0" indent="0">
              <a:buNone/>
            </a:pPr>
            <a:r>
              <a:rPr lang="en-US" sz="2400" dirty="0">
                <a:solidFill>
                  <a:srgbClr val="000000"/>
                </a:solidFill>
                <a:latin typeface="+mn-lt"/>
                <a:ea typeface="Times New Roman"/>
                <a:cs typeface="Times New Roman"/>
              </a:rPr>
              <a:t>Uncertainty that is evaluated by ways other than statistical methods are type B and are based on scientific judgment or relevant information as listed here.</a:t>
            </a:r>
            <a:endParaRPr lang="en-US" sz="2400" dirty="0">
              <a:solidFill>
                <a:sysClr val="windowText" lastClr="000000"/>
              </a:solidFill>
              <a:latin typeface="+mn-lt"/>
            </a:endParaRPr>
          </a:p>
        </p:txBody>
      </p:sp>
    </p:spTree>
    <p:extLst>
      <p:ext uri="{BB962C8B-B14F-4D97-AF65-F5344CB8AC3E}">
        <p14:creationId xmlns:p14="http://schemas.microsoft.com/office/powerpoint/2010/main" val="5415980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54162"/>
          </a:xfrm>
        </p:spPr>
        <p:txBody>
          <a:bodyPr/>
          <a:lstStyle/>
          <a:p>
            <a:r>
              <a:rPr lang="en-US" sz="3600" dirty="0"/>
              <a:t>What should I use to calculate Uncertainty?</a:t>
            </a:r>
          </a:p>
        </p:txBody>
      </p:sp>
      <p:sp>
        <p:nvSpPr>
          <p:cNvPr id="3" name="Content Placeholder 2"/>
          <p:cNvSpPr>
            <a:spLocks noGrp="1"/>
          </p:cNvSpPr>
          <p:nvPr>
            <p:ph idx="1"/>
          </p:nvPr>
        </p:nvSpPr>
        <p:spPr>
          <a:xfrm>
            <a:off x="457200" y="2650582"/>
            <a:ext cx="8305800" cy="3080843"/>
          </a:xfrm>
        </p:spPr>
        <p:txBody>
          <a:bodyPr/>
          <a:lstStyle/>
          <a:p>
            <a:r>
              <a:rPr lang="en-GB" sz="2200" dirty="0"/>
              <a:t>When a well-recognized test method (EPA, NIOSH, OSHA, ASTM, AOAC International, etc.), </a:t>
            </a:r>
            <a:r>
              <a:rPr lang="en-GB" sz="2200" b="1" dirty="0">
                <a:solidFill>
                  <a:schemeClr val="tx2"/>
                </a:solidFill>
              </a:rPr>
              <a:t>specifies the limits of what can cause uncertainty</a:t>
            </a:r>
            <a:r>
              <a:rPr lang="en-GB" sz="2200" b="1" dirty="0">
                <a:solidFill>
                  <a:srgbClr val="3399FF"/>
                </a:solidFill>
              </a:rPr>
              <a:t> </a:t>
            </a:r>
            <a:r>
              <a:rPr lang="en-GB" sz="2200" dirty="0"/>
              <a:t>and</a:t>
            </a:r>
            <a:r>
              <a:rPr lang="en-GB" sz="2200" b="1" dirty="0"/>
              <a:t> </a:t>
            </a:r>
            <a:r>
              <a:rPr lang="en-GB" sz="2200" b="1" dirty="0">
                <a:solidFill>
                  <a:schemeClr val="tx2"/>
                </a:solidFill>
              </a:rPr>
              <a:t>explains how to calculate results</a:t>
            </a:r>
            <a:r>
              <a:rPr lang="en-GB" sz="2200" b="1" dirty="0"/>
              <a:t>,</a:t>
            </a:r>
            <a:r>
              <a:rPr lang="en-GB" sz="2200" dirty="0"/>
              <a:t> follow the SOP’s instructions.</a:t>
            </a:r>
          </a:p>
          <a:p>
            <a:r>
              <a:rPr lang="en-GB" sz="2200" dirty="0"/>
              <a:t>Be able to show you follow it as written, and </a:t>
            </a:r>
          </a:p>
          <a:p>
            <a:r>
              <a:rPr lang="en-GB" sz="2200" dirty="0"/>
              <a:t>That the results are within the limits specified by the method.</a:t>
            </a:r>
            <a:endParaRPr lang="en-US" sz="2200" dirty="0"/>
          </a:p>
          <a:p>
            <a:endParaRPr lang="en-US" dirty="0"/>
          </a:p>
        </p:txBody>
      </p:sp>
      <p:sp>
        <p:nvSpPr>
          <p:cNvPr id="4" name="Text Placeholder 3"/>
          <p:cNvSpPr>
            <a:spLocks noGrp="1"/>
          </p:cNvSpPr>
          <p:nvPr>
            <p:ph type="body" sz="quarter" idx="10"/>
          </p:nvPr>
        </p:nvSpPr>
        <p:spPr>
          <a:xfrm>
            <a:off x="457200" y="1594365"/>
            <a:ext cx="8077200" cy="994118"/>
          </a:xfrm>
        </p:spPr>
        <p:txBody>
          <a:bodyPr/>
          <a:lstStyle/>
          <a:p>
            <a:r>
              <a:rPr lang="en-US" dirty="0"/>
              <a:t>Preferred Option (#1): </a:t>
            </a:r>
          </a:p>
          <a:p>
            <a:r>
              <a:rPr lang="en-US" dirty="0"/>
              <a:t>Use what is specified in your standard method.</a:t>
            </a: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5410200"/>
            <a:ext cx="1524000" cy="927569"/>
          </a:xfrm>
          <a:prstGeom prst="rect">
            <a:avLst/>
          </a:prstGeom>
          <a:noFill/>
          <a:ln>
            <a:noFill/>
          </a:ln>
          <a:effectLst>
            <a:glow rad="139700">
              <a:schemeClr val="tx2">
                <a:lumMod val="75000"/>
                <a:alpha val="40000"/>
              </a:schemeClr>
            </a:glow>
            <a:outerShdw blurRad="63500" sx="102000" sy="102000" algn="ctr" rotWithShape="0">
              <a:srgbClr val="7030A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5723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What else can I use?</a:t>
            </a:r>
          </a:p>
        </p:txBody>
      </p:sp>
      <p:sp>
        <p:nvSpPr>
          <p:cNvPr id="11" name="Content Placeholder 10"/>
          <p:cNvSpPr>
            <a:spLocks noGrp="1"/>
          </p:cNvSpPr>
          <p:nvPr>
            <p:ph sz="half" idx="2"/>
          </p:nvPr>
        </p:nvSpPr>
        <p:spPr>
          <a:xfrm>
            <a:off x="3657600" y="1295400"/>
            <a:ext cx="5029200" cy="4641271"/>
          </a:xfrm>
        </p:spPr>
        <p:txBody>
          <a:bodyPr/>
          <a:lstStyle/>
          <a:p>
            <a:r>
              <a:rPr lang="en-US" dirty="0"/>
              <a:t>Next Option (#2): Use Laboratory Control Samples (LCS) or Matrix Spikes</a:t>
            </a:r>
          </a:p>
          <a:p>
            <a:pPr lvl="1"/>
            <a:r>
              <a:rPr lang="en-GB" dirty="0"/>
              <a:t>Use </a:t>
            </a:r>
            <a:r>
              <a:rPr lang="en-GB" b="1" dirty="0">
                <a:solidFill>
                  <a:schemeClr val="tx2"/>
                </a:solidFill>
              </a:rPr>
              <a:t>standard deviation </a:t>
            </a:r>
            <a:r>
              <a:rPr lang="en-GB" dirty="0"/>
              <a:t>of </a:t>
            </a:r>
            <a:r>
              <a:rPr lang="en-GB" b="1" dirty="0">
                <a:solidFill>
                  <a:schemeClr val="tx2"/>
                </a:solidFill>
              </a:rPr>
              <a:t>long term data </a:t>
            </a:r>
            <a:r>
              <a:rPr lang="en-GB" dirty="0"/>
              <a:t>collected from </a:t>
            </a:r>
            <a:r>
              <a:rPr lang="en-GB" b="1" dirty="0">
                <a:solidFill>
                  <a:schemeClr val="tx2"/>
                </a:solidFill>
              </a:rPr>
              <a:t>routine</a:t>
            </a:r>
            <a:r>
              <a:rPr lang="en-GB" dirty="0"/>
              <a:t> sample runs. </a:t>
            </a:r>
          </a:p>
          <a:p>
            <a:pPr lvl="1"/>
            <a:r>
              <a:rPr lang="en-GB" dirty="0"/>
              <a:t>For new test methods, use the standard deviation of the LCS or matrix spike data collected in the method validation/verification studies.</a:t>
            </a:r>
            <a:endParaRPr lang="en-US" dirty="0"/>
          </a:p>
        </p:txBody>
      </p:sp>
      <p:pic>
        <p:nvPicPr>
          <p:cNvPr id="12" name="Content Placeholder 11"/>
          <p:cNvPicPr>
            <a:picLocks noGrp="1" noChangeAspect="1"/>
          </p:cNvPicPr>
          <p:nvPr>
            <p:ph sz="half" idx="1"/>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228600" y="2209800"/>
            <a:ext cx="3073905" cy="3404515"/>
          </a:xfrm>
          <a:prstGeom prst="rect">
            <a:avLst/>
          </a:prstGeom>
          <a:solidFill>
            <a:schemeClr val="tx2">
              <a:lumMod val="20000"/>
              <a:lumOff val="80000"/>
            </a:schemeClr>
          </a:solidFill>
        </p:spPr>
      </p:pic>
    </p:spTree>
    <p:extLst>
      <p:ext uri="{BB962C8B-B14F-4D97-AF65-F5344CB8AC3E}">
        <p14:creationId xmlns:p14="http://schemas.microsoft.com/office/powerpoint/2010/main" val="23988367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38719"/>
          </a:xfrm>
        </p:spPr>
        <p:txBody>
          <a:bodyPr/>
          <a:lstStyle/>
          <a:p>
            <a:r>
              <a:rPr lang="en-US" sz="2900" dirty="0"/>
              <a:t>Method Specified Uncertainty when there is no Duplicate Sub-sampling</a:t>
            </a:r>
          </a:p>
        </p:txBody>
      </p:sp>
      <p:sp>
        <p:nvSpPr>
          <p:cNvPr id="3" name="Content Placeholder 2"/>
          <p:cNvSpPr>
            <a:spLocks noGrp="1"/>
          </p:cNvSpPr>
          <p:nvPr>
            <p:ph type="body" sz="quarter" idx="10"/>
          </p:nvPr>
        </p:nvSpPr>
        <p:spPr>
          <a:xfrm>
            <a:off x="457200" y="1447800"/>
            <a:ext cx="8229600" cy="4191000"/>
          </a:xfrm>
        </p:spPr>
        <p:txBody>
          <a:bodyPr>
            <a:normAutofit fontScale="77500" lnSpcReduction="20000"/>
          </a:bodyPr>
          <a:lstStyle/>
          <a:p>
            <a:r>
              <a:rPr lang="en-US" dirty="0"/>
              <a:t>Example: Industrial Hygiene (IH) lead (</a:t>
            </a:r>
            <a:r>
              <a:rPr lang="en-US" dirty="0" err="1"/>
              <a:t>Pb</a:t>
            </a:r>
            <a:r>
              <a:rPr lang="en-US" dirty="0"/>
              <a:t>) in air samples (units are mg/M³)</a:t>
            </a:r>
          </a:p>
          <a:p>
            <a:r>
              <a:rPr lang="en-US" dirty="0"/>
              <a:t>For IH air samples and </a:t>
            </a:r>
            <a:r>
              <a:rPr lang="en-US" dirty="0" err="1"/>
              <a:t>Pb</a:t>
            </a:r>
            <a:r>
              <a:rPr lang="en-US" dirty="0"/>
              <a:t> Wipes or other samples where there is no duplicate sub-sampling, the uncertainty will be calculated using the SD of long term data collected from LCS and Laboratory Control Sample Duplicates (LCSD) specific to the analyte and matrix of the sample.</a:t>
            </a:r>
          </a:p>
          <a:p>
            <a:r>
              <a:rPr lang="en-US" dirty="0"/>
              <a:t>Uncertainty will be reported in the same unit as the analytical result</a:t>
            </a:r>
          </a:p>
          <a:p>
            <a:r>
              <a:rPr lang="en-US" dirty="0"/>
              <a:t>(Confidence level of 95% is referred to as ‘k=2’)</a:t>
            </a:r>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47</a:t>
            </a:fld>
            <a:endParaRPr lang="en-US"/>
          </a:p>
        </p:txBody>
      </p:sp>
    </p:spTree>
    <p:extLst>
      <p:ext uri="{BB962C8B-B14F-4D97-AF65-F5344CB8AC3E}">
        <p14:creationId xmlns:p14="http://schemas.microsoft.com/office/powerpoint/2010/main" val="6892678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14400"/>
          </a:xfrm>
        </p:spPr>
        <p:txBody>
          <a:bodyPr>
            <a:noAutofit/>
          </a:bodyPr>
          <a:lstStyle/>
          <a:p>
            <a:r>
              <a:rPr lang="en-US" sz="2900" dirty="0"/>
              <a:t>Method Specified Uncertainty when there is no Duplicate Sub-sampling</a:t>
            </a:r>
          </a:p>
        </p:txBody>
      </p:sp>
      <p:sp>
        <p:nvSpPr>
          <p:cNvPr id="3" name="Content Placeholder 2"/>
          <p:cNvSpPr>
            <a:spLocks noGrp="1"/>
          </p:cNvSpPr>
          <p:nvPr>
            <p:ph type="body" sz="quarter" idx="10"/>
          </p:nvPr>
        </p:nvSpPr>
        <p:spPr>
          <a:xfrm>
            <a:off x="457200" y="1752600"/>
            <a:ext cx="8229600" cy="3962400"/>
          </a:xfrm>
        </p:spPr>
        <p:txBody>
          <a:bodyPr>
            <a:normAutofit fontScale="77500" lnSpcReduction="20000"/>
          </a:bodyPr>
          <a:lstStyle/>
          <a:p>
            <a:r>
              <a:rPr lang="en-US" dirty="0"/>
              <a:t>Example using a Test Result of: 0.25 mg/M³</a:t>
            </a:r>
          </a:p>
          <a:p>
            <a:pPr lvl="1"/>
            <a:r>
              <a:rPr lang="en-US" dirty="0"/>
              <a:t>SD of last 40 data points for the </a:t>
            </a:r>
            <a:r>
              <a:rPr lang="en-US" dirty="0" err="1"/>
              <a:t>Pb</a:t>
            </a:r>
            <a:r>
              <a:rPr lang="en-US" dirty="0"/>
              <a:t> LCS = 4.0 </a:t>
            </a:r>
          </a:p>
          <a:p>
            <a:pPr lvl="1"/>
            <a:r>
              <a:rPr lang="en-US" dirty="0"/>
              <a:t>At 95% Confidence (k = 2) [Confidence level: I can be 95% sure that my value is…]       </a:t>
            </a:r>
          </a:p>
          <a:p>
            <a:pPr lvl="1"/>
            <a:r>
              <a:rPr lang="en-US" dirty="0"/>
              <a:t>Uncertainty of the system = SD times 2 (k) = 4.0 x 2 = 8.0% (.08)</a:t>
            </a:r>
          </a:p>
          <a:p>
            <a:pPr lvl="1"/>
            <a:r>
              <a:rPr lang="en-US" dirty="0"/>
              <a:t>Sample Uncertainty Calculation: (0.25) (.08) = 0.02 </a:t>
            </a:r>
          </a:p>
          <a:p>
            <a:r>
              <a:rPr lang="en-US" b="1" dirty="0"/>
              <a:t>Result for </a:t>
            </a:r>
            <a:r>
              <a:rPr lang="en-US" b="1" dirty="0" err="1"/>
              <a:t>Pb</a:t>
            </a:r>
            <a:r>
              <a:rPr lang="en-US" b="1" dirty="0"/>
              <a:t> is 0.25 mg/M³ with an analytical uncertainty ± 0.02 mg/M³ at 95% confidence level (where k=2).   </a:t>
            </a:r>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48</a:t>
            </a:fld>
            <a:endParaRPr lang="en-US"/>
          </a:p>
        </p:txBody>
      </p:sp>
    </p:spTree>
    <p:extLst>
      <p:ext uri="{BB962C8B-B14F-4D97-AF65-F5344CB8AC3E}">
        <p14:creationId xmlns:p14="http://schemas.microsoft.com/office/powerpoint/2010/main" val="10925147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Method Specified Uncertainty when there is no Duplicate Sub-sampling, cont’d.</a:t>
            </a:r>
          </a:p>
        </p:txBody>
      </p:sp>
      <p:sp>
        <p:nvSpPr>
          <p:cNvPr id="4" name="Content Placeholder 3"/>
          <p:cNvSpPr>
            <a:spLocks noGrp="1"/>
          </p:cNvSpPr>
          <p:nvPr>
            <p:ph sz="half" idx="1"/>
          </p:nvPr>
        </p:nvSpPr>
        <p:spPr>
          <a:xfrm>
            <a:off x="457200" y="1600200"/>
            <a:ext cx="4038600" cy="4756150"/>
          </a:xfrm>
        </p:spPr>
        <p:txBody>
          <a:bodyPr>
            <a:noAutofit/>
          </a:bodyPr>
          <a:lstStyle/>
          <a:p>
            <a:pPr marL="0">
              <a:buNone/>
            </a:pPr>
            <a:r>
              <a:rPr lang="en-US" sz="2000" b="1" u="sng" dirty="0"/>
              <a:t>Bias</a:t>
            </a:r>
            <a:r>
              <a:rPr lang="en-US" sz="2000" dirty="0"/>
              <a:t> is calculated using average percent recovery of the LCS. </a:t>
            </a:r>
          </a:p>
          <a:p>
            <a:pPr marL="0">
              <a:buNone/>
            </a:pPr>
            <a:r>
              <a:rPr lang="en-US" sz="2000" dirty="0"/>
              <a:t>Example: where the Mean Recovery of the LCS = 98.2%  </a:t>
            </a:r>
          </a:p>
          <a:p>
            <a:pPr marL="0"/>
            <a:r>
              <a:rPr lang="en-US" sz="2000" dirty="0"/>
              <a:t>100-98.2 = 1.8; therefore there is a -1.8% bias to the system (negative because the recovery is &lt; 100%)</a:t>
            </a:r>
          </a:p>
          <a:p>
            <a:pPr marL="400050" lvl="1"/>
            <a:r>
              <a:rPr lang="en-US" sz="1600" dirty="0"/>
              <a:t>Calculation: Result x the system bias = sample bias</a:t>
            </a:r>
          </a:p>
          <a:p>
            <a:pPr marL="400050" lvl="1"/>
            <a:r>
              <a:rPr lang="en-US" sz="1600" dirty="0"/>
              <a:t>0.25 mg/M³ x (-0.018) = - 0.0045 mg/M³</a:t>
            </a:r>
          </a:p>
        </p:txBody>
      </p:sp>
      <p:sp>
        <p:nvSpPr>
          <p:cNvPr id="3" name="Content Placeholder 2"/>
          <p:cNvSpPr>
            <a:spLocks noGrp="1"/>
          </p:cNvSpPr>
          <p:nvPr>
            <p:ph sz="half" idx="2"/>
          </p:nvPr>
        </p:nvSpPr>
        <p:spPr>
          <a:xfrm>
            <a:off x="4648200" y="1600200"/>
            <a:ext cx="4038600" cy="4179606"/>
          </a:xfrm>
        </p:spPr>
        <p:txBody>
          <a:bodyPr/>
          <a:lstStyle/>
          <a:p>
            <a:pPr marL="0"/>
            <a:r>
              <a:rPr lang="en-US" sz="2000" dirty="0"/>
              <a:t>When requested by the client, the result will be reported with the uncertainty and bias associated with that result.</a:t>
            </a:r>
          </a:p>
          <a:p>
            <a:pPr marL="0"/>
            <a:r>
              <a:rPr lang="en-US" sz="2000" dirty="0"/>
              <a:t>For the above example when reporting a result of 0.25 mg/M³ Lead: </a:t>
            </a:r>
          </a:p>
          <a:p>
            <a:pPr marL="400050" lvl="1"/>
            <a:r>
              <a:rPr lang="en-US" sz="1800" b="1" dirty="0"/>
              <a:t>“0.25 mg/M³ Lead with an analytical uncertainty of ± 0.02 mg/M³ at the 95% confidence level (where k=2) with a probable bias of - 0.0045 mg/M³”</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49</a:t>
            </a:fld>
            <a:endParaRPr lang="en-US"/>
          </a:p>
        </p:txBody>
      </p:sp>
    </p:spTree>
    <p:extLst>
      <p:ext uri="{BB962C8B-B14F-4D97-AF65-F5344CB8AC3E}">
        <p14:creationId xmlns:p14="http://schemas.microsoft.com/office/powerpoint/2010/main" val="2343437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not a measurement?</a:t>
            </a:r>
          </a:p>
        </p:txBody>
      </p:sp>
      <p:sp>
        <p:nvSpPr>
          <p:cNvPr id="3" name="Content Placeholder 2"/>
          <p:cNvSpPr>
            <a:spLocks noGrp="1"/>
          </p:cNvSpPr>
          <p:nvPr>
            <p:ph sz="half" idx="1"/>
          </p:nvPr>
        </p:nvSpPr>
        <p:spPr>
          <a:xfrm>
            <a:off x="446314" y="1143000"/>
            <a:ext cx="4038600" cy="4876800"/>
          </a:xfrm>
        </p:spPr>
        <p:txBody>
          <a:bodyPr>
            <a:normAutofit fontScale="85000" lnSpcReduction="10000"/>
          </a:bodyPr>
          <a:lstStyle/>
          <a:p>
            <a:r>
              <a:rPr lang="en-US" sz="2600" dirty="0"/>
              <a:t>There are some processes that might seem to be measurements, but are not. </a:t>
            </a:r>
          </a:p>
          <a:p>
            <a:pPr lvl="1"/>
            <a:r>
              <a:rPr lang="en-US" sz="2300" dirty="0"/>
              <a:t>Counting is not normally viewed as a measurement, it is a number.</a:t>
            </a:r>
          </a:p>
          <a:p>
            <a:pPr lvl="1"/>
            <a:r>
              <a:rPr lang="en-US" sz="2200" dirty="0"/>
              <a:t>Comparing two pieces of string to see which is longer is not really a measurement.</a:t>
            </a:r>
          </a:p>
          <a:p>
            <a:pPr>
              <a:lnSpc>
                <a:spcPct val="115000"/>
              </a:lnSpc>
            </a:pPr>
            <a:r>
              <a:rPr lang="en-US" sz="2600" dirty="0">
                <a:solidFill>
                  <a:srgbClr val="000000"/>
                </a:solidFill>
                <a:ea typeface="Times New Roman"/>
                <a:cs typeface="Calibri"/>
              </a:rPr>
              <a:t>A measurement usually has two components, a number and a unit of measure. </a:t>
            </a:r>
            <a:endParaRPr lang="en-US" sz="2600" dirty="0"/>
          </a:p>
          <a:p>
            <a:endParaRPr lang="en-US" dirty="0"/>
          </a:p>
        </p:txBody>
      </p:sp>
      <p:graphicFrame>
        <p:nvGraphicFramePr>
          <p:cNvPr id="7" name="Diagram 6"/>
          <p:cNvGraphicFramePr/>
          <p:nvPr/>
        </p:nvGraphicFramePr>
        <p:xfrm>
          <a:off x="4876800" y="2895600"/>
          <a:ext cx="3733800" cy="312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Content Placeholder 8"/>
          <p:cNvPicPr>
            <a:picLocks noGrp="1" noChangeAspect="1"/>
          </p:cNvPicPr>
          <p:nvPr>
            <p:ph sz="half" idx="2"/>
          </p:nvPr>
        </p:nvPicPr>
        <p:blipFill>
          <a:blip r:embed="rId8"/>
          <a:stretch>
            <a:fillRect/>
          </a:stretch>
        </p:blipFill>
        <p:spPr>
          <a:xfrm>
            <a:off x="4618522" y="1593783"/>
            <a:ext cx="4038600" cy="980171"/>
          </a:xfrm>
          <a:prstGeom prst="rect">
            <a:avLst/>
          </a:prstGeom>
        </p:spPr>
      </p:pic>
    </p:spTree>
    <p:extLst>
      <p:ext uri="{BB962C8B-B14F-4D97-AF65-F5344CB8AC3E}">
        <p14:creationId xmlns:p14="http://schemas.microsoft.com/office/powerpoint/2010/main" val="10041518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7696200" y="4677627"/>
            <a:ext cx="927326" cy="1265973"/>
          </a:xfrm>
          <a:prstGeom prst="rect">
            <a:avLst/>
          </a:prstGeom>
          <a:noFill/>
          <a:ln w="9525">
            <a:noFill/>
            <a:miter lim="800000"/>
            <a:headEnd/>
            <a:tailEnd/>
          </a:ln>
        </p:spPr>
      </p:pic>
      <p:pic>
        <p:nvPicPr>
          <p:cNvPr id="4" name="Picture 2"/>
          <p:cNvPicPr>
            <a:picLocks noChangeAspect="1" noChangeArrowheads="1"/>
          </p:cNvPicPr>
          <p:nvPr/>
        </p:nvPicPr>
        <p:blipFill>
          <a:blip r:embed="rId2" cstate="print"/>
          <a:srcRect/>
          <a:stretch>
            <a:fillRect/>
          </a:stretch>
        </p:blipFill>
        <p:spPr bwMode="auto">
          <a:xfrm>
            <a:off x="6135704" y="4655631"/>
            <a:ext cx="943438" cy="1287969"/>
          </a:xfrm>
          <a:prstGeom prst="rect">
            <a:avLst/>
          </a:prstGeom>
          <a:noFill/>
          <a:ln w="9525">
            <a:noFill/>
            <a:miter lim="800000"/>
            <a:headEnd/>
            <a:tailEnd/>
          </a:ln>
        </p:spPr>
      </p:pic>
      <p:sp>
        <p:nvSpPr>
          <p:cNvPr id="8" name="Title 7"/>
          <p:cNvSpPr>
            <a:spLocks noGrp="1"/>
          </p:cNvSpPr>
          <p:nvPr>
            <p:ph type="title"/>
          </p:nvPr>
        </p:nvSpPr>
        <p:spPr/>
        <p:txBody>
          <a:bodyPr/>
          <a:lstStyle/>
          <a:p>
            <a:r>
              <a:rPr lang="en-US" dirty="0"/>
              <a:t>What else can I use?</a:t>
            </a:r>
          </a:p>
        </p:txBody>
      </p:sp>
      <p:sp>
        <p:nvSpPr>
          <p:cNvPr id="9" name="Text Placeholder 8"/>
          <p:cNvSpPr>
            <a:spLocks noGrp="1"/>
          </p:cNvSpPr>
          <p:nvPr>
            <p:ph type="body" sz="quarter" idx="10"/>
          </p:nvPr>
        </p:nvSpPr>
        <p:spPr>
          <a:xfrm>
            <a:off x="457200" y="1371600"/>
            <a:ext cx="8229600" cy="3564053"/>
          </a:xfrm>
        </p:spPr>
        <p:txBody>
          <a:bodyPr/>
          <a:lstStyle/>
          <a:p>
            <a:r>
              <a:rPr lang="en-US" dirty="0"/>
              <a:t>Option #3:</a:t>
            </a:r>
            <a:r>
              <a:rPr lang="en-GB" dirty="0"/>
              <a:t> Use Duplicate Data </a:t>
            </a:r>
          </a:p>
          <a:p>
            <a:pPr lvl="1"/>
            <a:r>
              <a:rPr lang="en-GB" dirty="0"/>
              <a:t>Use </a:t>
            </a:r>
            <a:r>
              <a:rPr lang="en-GB" b="1" dirty="0">
                <a:solidFill>
                  <a:schemeClr val="tx2"/>
                </a:solidFill>
              </a:rPr>
              <a:t>long term duplicate data </a:t>
            </a:r>
            <a:r>
              <a:rPr lang="en-GB" dirty="0"/>
              <a:t>(should be over the reporting limit) collected from routine sample runs</a:t>
            </a:r>
          </a:p>
          <a:p>
            <a:pPr lvl="1">
              <a:spcBef>
                <a:spcPts val="0"/>
              </a:spcBef>
            </a:pPr>
            <a:r>
              <a:rPr lang="en-GB" dirty="0"/>
              <a:t>For new test methods, use the </a:t>
            </a:r>
          </a:p>
          <a:p>
            <a:pPr lvl="1">
              <a:spcBef>
                <a:spcPts val="0"/>
              </a:spcBef>
              <a:buNone/>
            </a:pPr>
            <a:r>
              <a:rPr lang="en-GB" dirty="0"/>
              <a:t>	duplicate data collected in the method </a:t>
            </a:r>
          </a:p>
          <a:p>
            <a:pPr lvl="1">
              <a:spcBef>
                <a:spcPts val="0"/>
              </a:spcBef>
              <a:buNone/>
            </a:pPr>
            <a:r>
              <a:rPr lang="en-GB" dirty="0"/>
              <a:t>	validation/verification studies</a:t>
            </a:r>
            <a:endParaRPr lang="en-US" dirty="0"/>
          </a:p>
        </p:txBody>
      </p:sp>
    </p:spTree>
    <p:extLst>
      <p:ext uri="{BB962C8B-B14F-4D97-AF65-F5344CB8AC3E}">
        <p14:creationId xmlns:p14="http://schemas.microsoft.com/office/powerpoint/2010/main" val="8559380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 When Sample Duplicates are Available</a:t>
            </a:r>
          </a:p>
        </p:txBody>
      </p:sp>
      <p:sp>
        <p:nvSpPr>
          <p:cNvPr id="7" name="Content Placeholder 6"/>
          <p:cNvSpPr>
            <a:spLocks noGrp="1"/>
          </p:cNvSpPr>
          <p:nvPr>
            <p:ph type="body" sz="quarter" idx="10"/>
          </p:nvPr>
        </p:nvSpPr>
        <p:spPr>
          <a:xfrm>
            <a:off x="457200" y="1371600"/>
            <a:ext cx="8229600" cy="4343400"/>
          </a:xfrm>
        </p:spPr>
        <p:txBody>
          <a:bodyPr>
            <a:normAutofit/>
          </a:bodyPr>
          <a:lstStyle/>
          <a:p>
            <a:pPr marL="0">
              <a:buNone/>
            </a:pPr>
            <a:r>
              <a:rPr lang="en-US" sz="2800" dirty="0"/>
              <a:t>For samples where duplicate analysis data is available along with the LCS data, the calculation is expanded to include the SD of the % recovery of the LCS and the pooled relative standard deviation (RSD) of the duplicate (LCSD) analysis data. Use this formula:</a:t>
            </a:r>
          </a:p>
          <a:p>
            <a:pPr marL="0">
              <a:buNone/>
            </a:pPr>
            <a:endParaRPr lang="en-US" sz="2400" dirty="0"/>
          </a:p>
          <a:p>
            <a:pPr marL="0">
              <a:buNone/>
            </a:pPr>
            <a:r>
              <a:rPr lang="en-US" sz="2200" dirty="0"/>
              <a:t>Combined Relative Standard Deviation (SDc) = √ [SD1² + SD2²]</a:t>
            </a:r>
          </a:p>
          <a:p>
            <a:pPr marL="0">
              <a:buNone/>
            </a:pPr>
            <a:endParaRPr lang="en-US" dirty="0"/>
          </a:p>
        </p:txBody>
      </p:sp>
      <p:sp>
        <p:nvSpPr>
          <p:cNvPr id="3" name="Slide Number Placeholder 2"/>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51</a:t>
            </a:fld>
            <a:endParaRPr lang="en-US"/>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Example Data - LCS and LCS true</a:t>
            </a:r>
          </a:p>
        </p:txBody>
      </p:sp>
      <p:pic>
        <p:nvPicPr>
          <p:cNvPr id="59394" name="Picture 2"/>
          <p:cNvPicPr>
            <a:picLocks noGrp="1" noChangeAspect="1" noChangeArrowheads="1"/>
          </p:cNvPicPr>
          <p:nvPr>
            <p:ph sz="half" idx="1"/>
            <p:custDataLst>
              <p:tags r:id="rId2"/>
            </p:custDataLst>
          </p:nvPr>
        </p:nvPicPr>
        <p:blipFill>
          <a:blip r:embed="rId5" cstate="print"/>
          <a:stretch>
            <a:fillRect/>
          </a:stretch>
        </p:blipFill>
        <p:spPr bwMode="auto">
          <a:xfrm>
            <a:off x="457200" y="1295400"/>
            <a:ext cx="3810000" cy="4191000"/>
          </a:xfrm>
          <a:prstGeom prst="rect">
            <a:avLst/>
          </a:prstGeom>
          <a:noFill/>
          <a:ln w="9525">
            <a:noFill/>
            <a:miter lim="800000"/>
            <a:headEnd/>
            <a:tailEnd/>
          </a:ln>
          <a:effectLst>
            <a:glow rad="127000">
              <a:schemeClr val="tx2">
                <a:lumMod val="75000"/>
              </a:schemeClr>
            </a:glow>
            <a:innerShdw blurRad="114300">
              <a:srgbClr val="FFFF00"/>
            </a:innerShdw>
          </a:effectLst>
        </p:spPr>
      </p:pic>
      <p:sp>
        <p:nvSpPr>
          <p:cNvPr id="13" name="Content Placeholder 12"/>
          <p:cNvSpPr>
            <a:spLocks noGrp="1"/>
          </p:cNvSpPr>
          <p:nvPr>
            <p:ph sz="half" idx="2"/>
          </p:nvPr>
        </p:nvSpPr>
        <p:spPr>
          <a:xfrm>
            <a:off x="4648200" y="992444"/>
            <a:ext cx="4038600" cy="4874956"/>
          </a:xfrm>
        </p:spPr>
        <p:txBody>
          <a:bodyPr>
            <a:normAutofit fontScale="92500"/>
          </a:bodyPr>
          <a:lstStyle/>
          <a:p>
            <a:r>
              <a:rPr lang="en-US" dirty="0"/>
              <a:t>First, figure % recovery using the LCS value vs. true value (also written as): </a:t>
            </a:r>
          </a:p>
          <a:p>
            <a:pPr lvl="1"/>
            <a:r>
              <a:rPr lang="en-US" dirty="0"/>
              <a:t>(LCS divided by LCS true value times 100) </a:t>
            </a:r>
          </a:p>
          <a:p>
            <a:pPr lvl="2"/>
            <a:r>
              <a:rPr lang="en-US" dirty="0"/>
              <a:t>(LCS/LCS true) x 100</a:t>
            </a:r>
          </a:p>
          <a:p>
            <a:pPr lvl="1"/>
            <a:r>
              <a:rPr lang="en-US" dirty="0"/>
              <a:t>Using the first value from the table to the left, you can figure % Recovery.</a:t>
            </a:r>
          </a:p>
          <a:p>
            <a:pPr lvl="2"/>
            <a:r>
              <a:rPr lang="en-US" dirty="0"/>
              <a:t>(0.4190/0.4490) x 100 = 93.32 %</a:t>
            </a:r>
          </a:p>
          <a:p>
            <a:pPr lvl="1"/>
            <a:endParaRPr lang="en-US" dirty="0"/>
          </a:p>
        </p:txBody>
      </p:sp>
      <p:sp>
        <p:nvSpPr>
          <p:cNvPr id="3" name="Slide Number Placeholder 2"/>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52</a:t>
            </a:fld>
            <a:endParaRPr lang="en-US"/>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alpha val="98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5943600" y="929522"/>
            <a:ext cx="2981325" cy="1276350"/>
          </a:xfrm>
          <a:prstGeom prst="rect">
            <a:avLst/>
          </a:prstGeom>
          <a:effectLst>
            <a:glow rad="38100">
              <a:schemeClr val="tx2">
                <a:lumMod val="75000"/>
                <a:alpha val="81000"/>
              </a:schemeClr>
            </a:glow>
            <a:softEdge rad="12700"/>
          </a:effectLst>
        </p:spPr>
      </p:pic>
      <p:sp>
        <p:nvSpPr>
          <p:cNvPr id="2" name="Title 1"/>
          <p:cNvSpPr>
            <a:spLocks noGrp="1"/>
          </p:cNvSpPr>
          <p:nvPr>
            <p:ph type="title"/>
          </p:nvPr>
        </p:nvSpPr>
        <p:spPr/>
        <p:txBody>
          <a:bodyPr>
            <a:normAutofit fontScale="90000"/>
          </a:bodyPr>
          <a:lstStyle/>
          <a:p>
            <a:r>
              <a:rPr lang="en-US" dirty="0"/>
              <a:t>Calculate the SD1 using LCS and LCSD from laboratory data</a:t>
            </a:r>
          </a:p>
        </p:txBody>
      </p:sp>
      <p:sp>
        <p:nvSpPr>
          <p:cNvPr id="3" name="Content Placeholder 2"/>
          <p:cNvSpPr>
            <a:spLocks noGrp="1"/>
          </p:cNvSpPr>
          <p:nvPr>
            <p:ph type="body" sz="quarter" idx="10"/>
          </p:nvPr>
        </p:nvSpPr>
        <p:spPr>
          <a:xfrm>
            <a:off x="457200" y="2286000"/>
            <a:ext cx="7620000" cy="3429000"/>
          </a:xfrm>
        </p:spPr>
        <p:txBody>
          <a:bodyPr>
            <a:normAutofit fontScale="77500" lnSpcReduction="20000"/>
          </a:bodyPr>
          <a:lstStyle/>
          <a:p>
            <a:pPr marL="0">
              <a:buNone/>
            </a:pPr>
            <a:r>
              <a:rPr lang="en-US" sz="2800" dirty="0"/>
              <a:t>(See the previous slide-bottom right of table—and above)</a:t>
            </a:r>
          </a:p>
          <a:p>
            <a:pPr marL="0">
              <a:buNone/>
            </a:pPr>
            <a:r>
              <a:rPr lang="en-US" dirty="0"/>
              <a:t>Average the 30 point mean % recovery = 99.87</a:t>
            </a:r>
          </a:p>
          <a:p>
            <a:pPr marL="0">
              <a:buNone/>
            </a:pPr>
            <a:r>
              <a:rPr lang="en-US" dirty="0"/>
              <a:t>Calculate the SD of LCS % recoveries = 3.78  </a:t>
            </a:r>
          </a:p>
          <a:p>
            <a:pPr marL="0">
              <a:buNone/>
            </a:pPr>
            <a:r>
              <a:rPr lang="en-US" dirty="0"/>
              <a:t>Calculate the %CV (also known in this example as SD1) </a:t>
            </a:r>
          </a:p>
          <a:p>
            <a:pPr marL="0"/>
            <a:r>
              <a:rPr lang="en-US" dirty="0"/>
              <a:t>SD1 = [(SD of mean % recovery) divided by (the mean % recovery)] times 100 = (3.78/99.87) x 100 = 3.79</a:t>
            </a:r>
          </a:p>
          <a:p>
            <a:endParaRPr lang="en-US" dirty="0"/>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53</a:t>
            </a:fld>
            <a:endParaRPr lang="en-US"/>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457200" y="304800"/>
            <a:ext cx="8229600" cy="692497"/>
          </a:xfrm>
        </p:spPr>
        <p:txBody>
          <a:bodyPr/>
          <a:lstStyle/>
          <a:p>
            <a:r>
              <a:rPr lang="en-US" sz="2400" dirty="0"/>
              <a:t>Use the Sample Duplicate Table to figure SD2  </a:t>
            </a:r>
            <a:br>
              <a:rPr lang="en-US" sz="2400" dirty="0"/>
            </a:br>
            <a:r>
              <a:rPr lang="en-US" sz="1800" dirty="0">
                <a:solidFill>
                  <a:srgbClr val="FF0000"/>
                </a:solidFill>
              </a:rPr>
              <a:t>[Note: table has only partial amounts listed.]</a:t>
            </a:r>
            <a:endParaRPr lang="en-US" sz="3600"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54</a:t>
            </a:fld>
            <a:endParaRPr lang="en-US"/>
          </a:p>
        </p:txBody>
      </p:sp>
      <p:pic>
        <p:nvPicPr>
          <p:cNvPr id="9" name="Content Placeholder 8"/>
          <p:cNvPicPr>
            <a:picLocks noGrp="1" noChangeAspect="1"/>
          </p:cNvPicPr>
          <p:nvPr>
            <p:ph sz="half" idx="4294967295"/>
          </p:nvPr>
        </p:nvPicPr>
        <p:blipFill>
          <a:blip r:embed="rId4"/>
          <a:stretch>
            <a:fillRect/>
          </a:stretch>
        </p:blipFill>
        <p:spPr>
          <a:xfrm>
            <a:off x="1143000" y="1030147"/>
            <a:ext cx="6400800" cy="5235600"/>
          </a:xfrm>
          <a:prstGeom prst="rect">
            <a:avLst/>
          </a:prstGeom>
          <a:effectLst>
            <a:glow rad="139700">
              <a:schemeClr val="tx2">
                <a:lumMod val="75000"/>
                <a:alpha val="40000"/>
              </a:schemeClr>
            </a:glow>
          </a:effectLst>
        </p:spPr>
      </p:pic>
    </p:spTree>
    <p:custDataLst>
      <p:tags r:id="rId1"/>
    </p:custDataLst>
    <p:extLst>
      <p:ext uri="{BB962C8B-B14F-4D97-AF65-F5344CB8AC3E}">
        <p14:creationId xmlns:p14="http://schemas.microsoft.com/office/powerpoint/2010/main" val="22920134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Content Placeholder 8"/>
          <p:cNvPicPr>
            <a:picLocks noGrp="1" noChangeAspect="1"/>
          </p:cNvPicPr>
          <p:nvPr>
            <p:ph sz="half" idx="1"/>
          </p:nvPr>
        </p:nvPicPr>
        <p:blipFill>
          <a:blip r:embed="rId4"/>
          <a:stretch>
            <a:fillRect/>
          </a:stretch>
        </p:blipFill>
        <p:spPr>
          <a:xfrm>
            <a:off x="152400" y="1105711"/>
            <a:ext cx="4337500" cy="4483128"/>
          </a:xfrm>
          <a:effectLst>
            <a:glow rad="127000">
              <a:schemeClr val="tx2">
                <a:lumMod val="75000"/>
              </a:schemeClr>
            </a:glow>
          </a:effectLst>
        </p:spPr>
      </p:pic>
      <p:sp>
        <p:nvSpPr>
          <p:cNvPr id="2" name="Title 1"/>
          <p:cNvSpPr>
            <a:spLocks noGrp="1"/>
          </p:cNvSpPr>
          <p:nvPr>
            <p:ph type="title"/>
          </p:nvPr>
        </p:nvSpPr>
        <p:spPr/>
        <p:txBody>
          <a:bodyPr>
            <a:noAutofit/>
          </a:bodyPr>
          <a:lstStyle/>
          <a:p>
            <a:r>
              <a:rPr lang="en-US" sz="2800" dirty="0"/>
              <a:t>Calculate SD2 using samples and sample duplicates</a:t>
            </a:r>
          </a:p>
        </p:txBody>
      </p:sp>
      <p:sp>
        <p:nvSpPr>
          <p:cNvPr id="6" name="Content Placeholder 5"/>
          <p:cNvSpPr>
            <a:spLocks noGrp="1"/>
          </p:cNvSpPr>
          <p:nvPr>
            <p:ph sz="half" idx="2"/>
          </p:nvPr>
        </p:nvSpPr>
        <p:spPr>
          <a:xfrm>
            <a:off x="4489900" y="1143000"/>
            <a:ext cx="4577900" cy="4983163"/>
          </a:xfrm>
        </p:spPr>
        <p:txBody>
          <a:bodyPr>
            <a:normAutofit fontScale="85000" lnSpcReduction="20000"/>
          </a:bodyPr>
          <a:lstStyle/>
          <a:p>
            <a:r>
              <a:rPr lang="en-US" dirty="0"/>
              <a:t>S1 = sample result</a:t>
            </a:r>
          </a:p>
          <a:p>
            <a:r>
              <a:rPr lang="en-US" dirty="0"/>
              <a:t>S2 = duplicate result</a:t>
            </a:r>
          </a:p>
          <a:p>
            <a:pPr lvl="1"/>
            <a:r>
              <a:rPr lang="en-US" dirty="0"/>
              <a:t>Average each duplicate (Col. 3: ave) </a:t>
            </a:r>
          </a:p>
          <a:p>
            <a:pPr lvl="1"/>
            <a:r>
              <a:rPr lang="en-US" dirty="0"/>
              <a:t>Find the SD of each duplicate (col. 4: SD)</a:t>
            </a:r>
          </a:p>
          <a:p>
            <a:pPr lvl="1"/>
            <a:r>
              <a:rPr lang="en-US" dirty="0"/>
              <a:t>Find the %CV (col. 5: %CV) [SD divided by the average] times 100 </a:t>
            </a:r>
          </a:p>
          <a:p>
            <a:pPr lvl="1"/>
            <a:r>
              <a:rPr lang="en-US" dirty="0"/>
              <a:t>Col. 6: CV = SD/</a:t>
            </a:r>
            <a:r>
              <a:rPr lang="en-US" dirty="0" err="1"/>
              <a:t>ave</a:t>
            </a:r>
            <a:endParaRPr lang="en-US" dirty="0"/>
          </a:p>
          <a:p>
            <a:pPr lvl="1"/>
            <a:r>
              <a:rPr lang="en-US" dirty="0"/>
              <a:t>Col. 7: CV squared (square each CV)</a:t>
            </a:r>
          </a:p>
          <a:p>
            <a:pPr lvl="1"/>
            <a:r>
              <a:rPr lang="en-US" dirty="0"/>
              <a:t>Last column of CV squared is copied over without formula (value only)</a:t>
            </a:r>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55</a:t>
            </a:fld>
            <a:endParaRPr lang="en-US"/>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Calculate SD2, cont’d.</a:t>
            </a:r>
          </a:p>
        </p:txBody>
      </p:sp>
      <p:sp>
        <p:nvSpPr>
          <p:cNvPr id="3" name="Content Placeholder 2"/>
          <p:cNvSpPr>
            <a:spLocks noGrp="1"/>
          </p:cNvSpPr>
          <p:nvPr>
            <p:ph type="body" sz="quarter" idx="10"/>
          </p:nvPr>
        </p:nvSpPr>
        <p:spPr>
          <a:xfrm>
            <a:off x="457200" y="1371600"/>
            <a:ext cx="8229600" cy="4191000"/>
          </a:xfrm>
        </p:spPr>
        <p:txBody>
          <a:bodyPr>
            <a:normAutofit fontScale="85000" lnSpcReduction="20000"/>
          </a:bodyPr>
          <a:lstStyle/>
          <a:p>
            <a:pPr>
              <a:buNone/>
            </a:pPr>
            <a:r>
              <a:rPr lang="en-US" sz="2200" dirty="0"/>
              <a:t>See previous slide for data</a:t>
            </a:r>
          </a:p>
          <a:p>
            <a:pPr>
              <a:buNone/>
            </a:pPr>
            <a:r>
              <a:rPr lang="en-US" sz="2200" dirty="0"/>
              <a:t>(RSD = relative standard deviation)</a:t>
            </a:r>
          </a:p>
          <a:p>
            <a:r>
              <a:rPr lang="en-US" dirty="0"/>
              <a:t>Sum CV</a:t>
            </a:r>
            <a:r>
              <a:rPr lang="en-US" baseline="30000" dirty="0"/>
              <a:t>2 </a:t>
            </a:r>
          </a:p>
          <a:p>
            <a:pPr lvl="1"/>
            <a:r>
              <a:rPr lang="en-US" dirty="0"/>
              <a:t>(add up all the CV</a:t>
            </a:r>
            <a:r>
              <a:rPr lang="en-US" baseline="30000" dirty="0"/>
              <a:t>s</a:t>
            </a:r>
            <a:r>
              <a:rPr lang="en-US" dirty="0"/>
              <a:t> squared in the column) = 0.3142</a:t>
            </a:r>
          </a:p>
          <a:p>
            <a:r>
              <a:rPr lang="en-US" dirty="0"/>
              <a:t>Sum CV</a:t>
            </a:r>
            <a:r>
              <a:rPr lang="en-US" baseline="30000" dirty="0"/>
              <a:t>2</a:t>
            </a:r>
            <a:r>
              <a:rPr lang="en-US" dirty="0"/>
              <a:t>/40 (take the sum of the CV</a:t>
            </a:r>
            <a:r>
              <a:rPr lang="en-US" baseline="30000" dirty="0"/>
              <a:t> </a:t>
            </a:r>
            <a:r>
              <a:rPr lang="en-US" dirty="0"/>
              <a:t>squared and divide by the number in column 1; n=40) = 0.0079</a:t>
            </a:r>
          </a:p>
          <a:p>
            <a:r>
              <a:rPr lang="en-US" dirty="0"/>
              <a:t>CV pooled is the square root of CV</a:t>
            </a:r>
            <a:r>
              <a:rPr lang="en-US" baseline="30000" dirty="0"/>
              <a:t>2</a:t>
            </a:r>
            <a:r>
              <a:rPr lang="en-US" dirty="0"/>
              <a:t>/40 = 0.0886</a:t>
            </a:r>
          </a:p>
          <a:p>
            <a:r>
              <a:rPr lang="en-US" dirty="0"/>
              <a:t>% RSD is CV pooled times 100 = 8.86 = SD2</a:t>
            </a:r>
          </a:p>
          <a:p>
            <a:r>
              <a:rPr lang="en-US" dirty="0"/>
              <a:t>95% confidence (k=2) </a:t>
            </a:r>
          </a:p>
        </p:txBody>
      </p:sp>
      <p:sp>
        <p:nvSpPr>
          <p:cNvPr id="4" name="Slide Number Placeholder 3"/>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56</a:t>
            </a:fld>
            <a:endParaRPr lang="en-US"/>
          </a:p>
        </p:txBody>
      </p:sp>
      <p:pic>
        <p:nvPicPr>
          <p:cNvPr id="7" name="Picture 6"/>
          <p:cNvPicPr>
            <a:picLocks noChangeAspect="1"/>
          </p:cNvPicPr>
          <p:nvPr/>
        </p:nvPicPr>
        <p:blipFill>
          <a:blip r:embed="rId4"/>
          <a:stretch>
            <a:fillRect/>
          </a:stretch>
        </p:blipFill>
        <p:spPr>
          <a:xfrm>
            <a:off x="5257800" y="1098282"/>
            <a:ext cx="3314700" cy="1323975"/>
          </a:xfrm>
          <a:prstGeom prst="rect">
            <a:avLst/>
          </a:prstGeom>
          <a:effectLst>
            <a:glow rad="63500">
              <a:schemeClr val="tx2">
                <a:lumMod val="75000"/>
              </a:schemeClr>
            </a:glow>
          </a:effectLst>
        </p:spPr>
      </p:pic>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Combined Relative Standard Deviation (SDc) = √ [SD1² + SD2²] </a:t>
            </a:r>
          </a:p>
        </p:txBody>
      </p:sp>
      <p:sp>
        <p:nvSpPr>
          <p:cNvPr id="3" name="Content Placeholder 2"/>
          <p:cNvSpPr>
            <a:spLocks noGrp="1"/>
          </p:cNvSpPr>
          <p:nvPr>
            <p:ph type="body" sz="quarter" idx="10"/>
          </p:nvPr>
        </p:nvSpPr>
        <p:spPr>
          <a:xfrm>
            <a:off x="457200" y="1828800"/>
            <a:ext cx="8229600" cy="3581400"/>
          </a:xfrm>
        </p:spPr>
        <p:txBody>
          <a:bodyPr>
            <a:normAutofit/>
          </a:bodyPr>
          <a:lstStyle/>
          <a:p>
            <a:r>
              <a:rPr lang="en-US" sz="2800" dirty="0"/>
              <a:t>SDc = √ [(3.79)</a:t>
            </a:r>
            <a:r>
              <a:rPr lang="en-US" sz="2800" baseline="30000" dirty="0"/>
              <a:t>2</a:t>
            </a:r>
            <a:r>
              <a:rPr lang="en-US" sz="2800" dirty="0"/>
              <a:t> + (8.86)</a:t>
            </a:r>
            <a:r>
              <a:rPr lang="en-US" sz="2800" baseline="30000" dirty="0"/>
              <a:t>2</a:t>
            </a:r>
            <a:r>
              <a:rPr lang="en-US" sz="2800" dirty="0"/>
              <a:t>]  </a:t>
            </a:r>
          </a:p>
          <a:p>
            <a:r>
              <a:rPr lang="en-US" sz="2800" dirty="0"/>
              <a:t>SDc = √ [14.36 + 78.49]</a:t>
            </a:r>
          </a:p>
          <a:p>
            <a:r>
              <a:rPr lang="en-US" sz="2800" dirty="0"/>
              <a:t>SDc = √ [92.85] = 9.64%</a:t>
            </a:r>
          </a:p>
          <a:p>
            <a:endParaRPr lang="en-US" sz="1800" dirty="0"/>
          </a:p>
          <a:p>
            <a:pPr>
              <a:buNone/>
            </a:pPr>
            <a:r>
              <a:rPr lang="en-US" sz="2600" dirty="0"/>
              <a:t>Expanded MU @ 95% Conf (k=2) = SDc x 2 = % RSD  </a:t>
            </a:r>
          </a:p>
          <a:p>
            <a:pPr lvl="1"/>
            <a:r>
              <a:rPr lang="en-US" dirty="0"/>
              <a:t>9.64 x 2 = </a:t>
            </a:r>
            <a:r>
              <a:rPr lang="en-US" u="sng" dirty="0"/>
              <a:t>19.28% RSD</a:t>
            </a:r>
          </a:p>
          <a:p>
            <a:endParaRPr lang="en-US" dirty="0"/>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57</a:t>
            </a:fld>
            <a:endParaRPr lang="en-US"/>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Example using a result of 10.57 %</a:t>
            </a:r>
            <a:endParaRPr lang="en-US" dirty="0"/>
          </a:p>
        </p:txBody>
      </p:sp>
      <p:sp>
        <p:nvSpPr>
          <p:cNvPr id="4" name="Content Placeholder 3"/>
          <p:cNvSpPr>
            <a:spLocks noGrp="1"/>
          </p:cNvSpPr>
          <p:nvPr>
            <p:ph sz="half" idx="1"/>
          </p:nvPr>
        </p:nvSpPr>
        <p:spPr/>
        <p:txBody>
          <a:bodyPr>
            <a:normAutofit/>
          </a:bodyPr>
          <a:lstStyle/>
          <a:p>
            <a:r>
              <a:rPr lang="en-US" sz="2400" dirty="0"/>
              <a:t>Figure Bias</a:t>
            </a:r>
          </a:p>
          <a:p>
            <a:pPr lvl="1"/>
            <a:r>
              <a:rPr lang="en-US" sz="2000" dirty="0"/>
              <a:t>Bias @ 99.87% recovery (LCS mean % recovery) = 100 – 99.87 = -0.13 (negative because recovery is &lt;100%)</a:t>
            </a:r>
          </a:p>
          <a:p>
            <a:pPr lvl="1"/>
            <a:r>
              <a:rPr lang="en-US" sz="2000" dirty="0"/>
              <a:t>Bias = (Ex. result: 10.57%) x (-0.13) = -1.37%</a:t>
            </a:r>
          </a:p>
        </p:txBody>
      </p:sp>
      <p:sp>
        <p:nvSpPr>
          <p:cNvPr id="3" name="Content Placeholder 2"/>
          <p:cNvSpPr>
            <a:spLocks noGrp="1"/>
          </p:cNvSpPr>
          <p:nvPr>
            <p:ph sz="half" idx="2"/>
          </p:nvPr>
        </p:nvSpPr>
        <p:spPr>
          <a:xfrm>
            <a:off x="4648200" y="1600200"/>
            <a:ext cx="4038600" cy="3831818"/>
          </a:xfrm>
        </p:spPr>
        <p:txBody>
          <a:bodyPr/>
          <a:lstStyle/>
          <a:p>
            <a:r>
              <a:rPr lang="en-US" sz="2400" dirty="0"/>
              <a:t>Example analytical uncertainty for 10.57% result (</a:t>
            </a:r>
            <a:r>
              <a:rPr lang="en-US" sz="2400" dirty="0" err="1"/>
              <a:t>Pb</a:t>
            </a:r>
            <a:r>
              <a:rPr lang="en-US" sz="2400" dirty="0"/>
              <a:t> in Paint units are %): </a:t>
            </a:r>
          </a:p>
          <a:p>
            <a:pPr lvl="1"/>
            <a:r>
              <a:rPr lang="en-US" sz="2000" dirty="0"/>
              <a:t>Using 10.57% result </a:t>
            </a:r>
            <a:r>
              <a:rPr lang="en-US" sz="2000" dirty="0" err="1"/>
              <a:t>Pb</a:t>
            </a:r>
            <a:r>
              <a:rPr lang="en-US" sz="2000" dirty="0"/>
              <a:t> in paint </a:t>
            </a:r>
          </a:p>
          <a:p>
            <a:pPr lvl="1"/>
            <a:r>
              <a:rPr lang="en-US" sz="2000" dirty="0"/>
              <a:t>With an analytical uncertainty of 0.192 (MU from previous slide)</a:t>
            </a:r>
          </a:p>
          <a:p>
            <a:pPr lvl="2"/>
            <a:r>
              <a:rPr lang="en-US" sz="1800" dirty="0"/>
              <a:t>(10.57) x (0.192) = 2.0%</a:t>
            </a:r>
            <a:r>
              <a:rPr lang="en-US" dirty="0"/>
              <a:t> </a:t>
            </a:r>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58</a:t>
            </a:fld>
            <a:endParaRPr lang="en-US"/>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And the Result Is: </a:t>
            </a:r>
            <a:r>
              <a:rPr lang="en-US" sz="1800" dirty="0"/>
              <a:t>drum roll, please</a:t>
            </a:r>
          </a:p>
        </p:txBody>
      </p:sp>
      <p:sp>
        <p:nvSpPr>
          <p:cNvPr id="3" name="Content Placeholder 2"/>
          <p:cNvSpPr>
            <a:spLocks noGrp="1"/>
          </p:cNvSpPr>
          <p:nvPr>
            <p:ph type="body" sz="quarter" idx="10"/>
          </p:nvPr>
        </p:nvSpPr>
        <p:spPr>
          <a:xfrm>
            <a:off x="457200" y="1371600"/>
            <a:ext cx="8229600" cy="4267200"/>
          </a:xfrm>
        </p:spPr>
        <p:txBody>
          <a:bodyPr>
            <a:normAutofit fontScale="85000" lnSpcReduction="10000"/>
          </a:bodyPr>
          <a:lstStyle/>
          <a:p>
            <a:r>
              <a:rPr lang="en-US" dirty="0"/>
              <a:t>Result is: 10.57% </a:t>
            </a:r>
            <a:r>
              <a:rPr lang="en-US" dirty="0" err="1"/>
              <a:t>Pb</a:t>
            </a:r>
            <a:r>
              <a:rPr lang="en-US" dirty="0"/>
              <a:t> in paint with an analytical uncertainty of </a:t>
            </a:r>
            <a:r>
              <a:rPr lang="en-US" u="sng" dirty="0"/>
              <a:t>+</a:t>
            </a:r>
            <a:r>
              <a:rPr lang="en-US" dirty="0"/>
              <a:t> 2.0% at the 95% confidence level (k=2) and a probable bias of -1.37%  </a:t>
            </a:r>
          </a:p>
          <a:p>
            <a:r>
              <a:rPr lang="en-US" dirty="0"/>
              <a:t>Reference material used for calibration indicates concentration and expanded uncertainty of 0.011% at 95% confidence level. Expanded uncertainty divided by 2 to yield 0.0055 % Rel. SD.  Insignificant compared to 8.86% and can be eliminated from calculation. No significant background in method blank.		</a:t>
            </a:r>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59</a:t>
            </a:fld>
            <a:endParaRPr 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4600" y="152400"/>
            <a:ext cx="1047750" cy="1047750"/>
          </a:xfrm>
          <a:prstGeom prst="rect">
            <a:avLst/>
          </a:prstGeom>
        </p:spPr>
      </p:pic>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Measurement?</a:t>
            </a:r>
          </a:p>
        </p:txBody>
      </p:sp>
      <p:sp>
        <p:nvSpPr>
          <p:cNvPr id="3" name="Content Placeholder 2"/>
          <p:cNvSpPr>
            <a:spLocks noGrp="1"/>
          </p:cNvSpPr>
          <p:nvPr>
            <p:ph idx="1"/>
          </p:nvPr>
        </p:nvSpPr>
        <p:spPr>
          <a:xfrm>
            <a:off x="457200" y="1678698"/>
            <a:ext cx="8229600" cy="3960102"/>
          </a:xfrm>
        </p:spPr>
        <p:txBody>
          <a:bodyPr>
            <a:normAutofit fontScale="62500" lnSpcReduction="20000"/>
          </a:bodyPr>
          <a:lstStyle/>
          <a:p>
            <a:r>
              <a:rPr lang="en-US" dirty="0">
                <a:latin typeface="+mn-lt"/>
              </a:rPr>
              <a:t>A set of operations that determine the value of a quantity.</a:t>
            </a:r>
          </a:p>
          <a:p>
            <a:r>
              <a:rPr lang="en-US" dirty="0">
                <a:latin typeface="+mn-lt"/>
              </a:rPr>
              <a:t>It tells us about a property of something (how heavy, hot, or long an object is).</a:t>
            </a:r>
          </a:p>
          <a:p>
            <a:r>
              <a:rPr lang="en-US" dirty="0">
                <a:latin typeface="+mn-lt"/>
              </a:rPr>
              <a:t>They are made using an instrument (e.g., rulers, weighing scales, stopwatches, thermometers, etc.)</a:t>
            </a:r>
          </a:p>
          <a:p>
            <a:pPr>
              <a:lnSpc>
                <a:spcPct val="115000"/>
              </a:lnSpc>
            </a:pPr>
            <a:r>
              <a:rPr lang="en-US" dirty="0">
                <a:latin typeface="+mn-lt"/>
                <a:ea typeface="Times New Roman"/>
                <a:cs typeface="Calibri"/>
              </a:rPr>
              <a:t>A measurement is taken by comparing an unknown quantity, such as the length of the stick we looked at previously… with a standard unit like a ruler.</a:t>
            </a:r>
            <a:r>
              <a:rPr lang="en-US" dirty="0">
                <a:latin typeface="+mn-lt"/>
                <a:ea typeface="Times New Roman"/>
                <a:cs typeface="Times New Roman"/>
              </a:rPr>
              <a:t> </a:t>
            </a:r>
          </a:p>
          <a:p>
            <a:pPr>
              <a:lnSpc>
                <a:spcPct val="115000"/>
              </a:lnSpc>
            </a:pPr>
            <a:r>
              <a:rPr lang="en-US" dirty="0">
                <a:latin typeface="+mn-lt"/>
                <a:ea typeface="Times New Roman"/>
                <a:cs typeface="Calibri"/>
              </a:rPr>
              <a:t>The instruments used to make these comparisons can be simple ones, like rulers, scales, stopwatches and thermometers or they can be complex scientific instruments.</a:t>
            </a:r>
            <a:endParaRPr lang="en-US" dirty="0">
              <a:latin typeface="+mn-lt"/>
              <a:ea typeface="Times New Roman"/>
              <a:cs typeface="Times New Roman"/>
            </a:endParaRPr>
          </a:p>
          <a:p>
            <a:endParaRPr lang="en-US" dirty="0"/>
          </a:p>
          <a:p>
            <a:pPr lvl="1"/>
            <a:endParaRPr lang="en-US" dirty="0"/>
          </a:p>
          <a:p>
            <a:pPr lvl="1"/>
            <a:endParaRPr lang="en-US" dirty="0"/>
          </a:p>
        </p:txBody>
      </p:sp>
      <p:sp>
        <p:nvSpPr>
          <p:cNvPr id="5" name="Text Placeholder 4"/>
          <p:cNvSpPr>
            <a:spLocks noGrp="1"/>
          </p:cNvSpPr>
          <p:nvPr>
            <p:ph type="body" sz="quarter" idx="10"/>
          </p:nvPr>
        </p:nvSpPr>
        <p:spPr>
          <a:xfrm>
            <a:off x="457200" y="990600"/>
            <a:ext cx="8077200" cy="477054"/>
          </a:xfrm>
        </p:spPr>
        <p:txBody>
          <a:bodyPr/>
          <a:lstStyle/>
          <a:p>
            <a:r>
              <a:rPr lang="en-US" dirty="0"/>
              <a:t>Measurement is:</a:t>
            </a:r>
          </a:p>
        </p:txBody>
      </p:sp>
      <p:pic>
        <p:nvPicPr>
          <p:cNvPr id="6" name="Picture 5"/>
          <p:cNvPicPr>
            <a:picLocks noChangeAspect="1"/>
          </p:cNvPicPr>
          <p:nvPr/>
        </p:nvPicPr>
        <p:blipFill>
          <a:blip r:embed="rId3"/>
          <a:stretch>
            <a:fillRect/>
          </a:stretch>
        </p:blipFill>
        <p:spPr>
          <a:xfrm>
            <a:off x="5905500" y="5181600"/>
            <a:ext cx="2628900" cy="914400"/>
          </a:xfrm>
          <a:prstGeom prst="rect">
            <a:avLst/>
          </a:prstGeom>
        </p:spPr>
      </p:pic>
    </p:spTree>
    <p:extLst>
      <p:ext uri="{BB962C8B-B14F-4D97-AF65-F5344CB8AC3E}">
        <p14:creationId xmlns:p14="http://schemas.microsoft.com/office/powerpoint/2010/main" val="13314540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What else can I use?</a:t>
            </a:r>
          </a:p>
        </p:txBody>
      </p:sp>
      <p:sp>
        <p:nvSpPr>
          <p:cNvPr id="9" name="Text Placeholder 8"/>
          <p:cNvSpPr>
            <a:spLocks noGrp="1"/>
          </p:cNvSpPr>
          <p:nvPr>
            <p:ph type="body" sz="quarter" idx="10"/>
          </p:nvPr>
        </p:nvSpPr>
        <p:spPr>
          <a:xfrm>
            <a:off x="457200" y="1371600"/>
            <a:ext cx="8229600" cy="3394775"/>
          </a:xfrm>
        </p:spPr>
        <p:txBody>
          <a:bodyPr/>
          <a:lstStyle/>
          <a:p>
            <a:r>
              <a:rPr lang="en-US" dirty="0"/>
              <a:t>Least Preferred Option (#4): </a:t>
            </a:r>
            <a:r>
              <a:rPr lang="en-GB" dirty="0"/>
              <a:t>Proficiency Testing (PT) Sample Data. </a:t>
            </a:r>
          </a:p>
          <a:p>
            <a:pPr lvl="1"/>
            <a:r>
              <a:rPr lang="en-GB" dirty="0"/>
              <a:t>In cases where the previous options are not available and where PT samples are analyzed with sufficient data above the reporting limit, use existing PT sample data to estimate uncertainty.</a:t>
            </a:r>
            <a:endParaRPr lang="en-US" dirty="0"/>
          </a:p>
        </p:txBody>
      </p:sp>
    </p:spTree>
    <p:extLst>
      <p:ext uri="{BB962C8B-B14F-4D97-AF65-F5344CB8AC3E}">
        <p14:creationId xmlns:p14="http://schemas.microsoft.com/office/powerpoint/2010/main" val="31019860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What else should I do?</a:t>
            </a:r>
          </a:p>
        </p:txBody>
      </p:sp>
      <p:sp>
        <p:nvSpPr>
          <p:cNvPr id="9" name="Text Placeholder 8"/>
          <p:cNvSpPr>
            <a:spLocks noGrp="1"/>
          </p:cNvSpPr>
          <p:nvPr>
            <p:ph sz="half" idx="1"/>
          </p:nvPr>
        </p:nvSpPr>
        <p:spPr>
          <a:xfrm>
            <a:off x="459557" y="1447801"/>
            <a:ext cx="5334000" cy="4343400"/>
          </a:xfrm>
        </p:spPr>
        <p:txBody>
          <a:bodyPr>
            <a:normAutofit fontScale="92500" lnSpcReduction="10000"/>
          </a:bodyPr>
          <a:lstStyle/>
          <a:p>
            <a:r>
              <a:rPr lang="en-US" b="1" dirty="0">
                <a:solidFill>
                  <a:schemeClr val="tx2"/>
                </a:solidFill>
              </a:rPr>
              <a:t>Update your procedure manuals </a:t>
            </a:r>
            <a:r>
              <a:rPr lang="en-US" dirty="0"/>
              <a:t>to indicate:</a:t>
            </a:r>
          </a:p>
          <a:p>
            <a:pPr lvl="1"/>
            <a:r>
              <a:rPr lang="en-US" dirty="0"/>
              <a:t>What you are measuring (the measurand)</a:t>
            </a:r>
          </a:p>
          <a:p>
            <a:r>
              <a:rPr lang="en-US" dirty="0"/>
              <a:t>What variables contribute to uncertainty:</a:t>
            </a:r>
          </a:p>
          <a:p>
            <a:pPr lvl="1"/>
            <a:r>
              <a:rPr lang="en-US" dirty="0"/>
              <a:t>transportation, storage, holding time, sample preparation, reagent lots, temperature, instruments, operators, barometric pressure, etc.</a:t>
            </a:r>
          </a:p>
        </p:txBody>
      </p:sp>
      <p:pic>
        <p:nvPicPr>
          <p:cNvPr id="5" name="Content Placeholder 7"/>
          <p:cNvPicPr>
            <a:picLocks noGrp="1"/>
          </p:cNvPicPr>
          <p:nvPr>
            <p:ph sz="half" idx="2"/>
          </p:nvPr>
        </p:nvPicPr>
        <p:blipFill>
          <a:blip r:embed="rId2" cstate="print"/>
          <a:srcRect/>
          <a:stretch>
            <a:fillRect/>
          </a:stretch>
        </p:blipFill>
        <p:spPr bwMode="auto">
          <a:xfrm>
            <a:off x="6248400" y="2777727"/>
            <a:ext cx="2028825" cy="2170907"/>
          </a:xfrm>
          <a:prstGeom prst="rect">
            <a:avLst/>
          </a:prstGeom>
          <a:noFill/>
          <a:ln w="9525">
            <a:noFill/>
            <a:miter lim="800000"/>
            <a:headEnd/>
            <a:tailEnd/>
          </a:ln>
        </p:spPr>
      </p:pic>
    </p:spTree>
    <p:extLst>
      <p:ext uri="{BB962C8B-B14F-4D97-AF65-F5344CB8AC3E}">
        <p14:creationId xmlns:p14="http://schemas.microsoft.com/office/powerpoint/2010/main" val="21179105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Update your procedure manuals:</a:t>
            </a:r>
          </a:p>
        </p:txBody>
      </p:sp>
      <p:sp>
        <p:nvSpPr>
          <p:cNvPr id="9" name="Text Placeholder 8"/>
          <p:cNvSpPr>
            <a:spLocks noGrp="1"/>
          </p:cNvSpPr>
          <p:nvPr>
            <p:ph sz="half" idx="1"/>
          </p:nvPr>
        </p:nvSpPr>
        <p:spPr>
          <a:xfrm>
            <a:off x="459557" y="1447801"/>
            <a:ext cx="5334000" cy="4343400"/>
          </a:xfrm>
        </p:spPr>
        <p:txBody>
          <a:bodyPr>
            <a:normAutofit fontScale="70000" lnSpcReduction="20000"/>
          </a:bodyPr>
          <a:lstStyle/>
          <a:p>
            <a:r>
              <a:rPr lang="en-US" dirty="0"/>
              <a:t>List the details of the approaches used (Type A and/or B).</a:t>
            </a:r>
          </a:p>
          <a:p>
            <a:r>
              <a:rPr lang="en-US" dirty="0"/>
              <a:t>What calculations are you using? Do they make sense?</a:t>
            </a:r>
          </a:p>
          <a:p>
            <a:pPr lvl="1"/>
            <a:r>
              <a:rPr lang="en-US" dirty="0"/>
              <a:t>Standard deviations, formulas specified in methods, quality control measurements, etc.)</a:t>
            </a:r>
          </a:p>
          <a:p>
            <a:r>
              <a:rPr lang="en-US" dirty="0"/>
              <a:t>Refer to any requirements by accrediting bodies.</a:t>
            </a:r>
          </a:p>
          <a:p>
            <a:r>
              <a:rPr lang="en-US" dirty="0"/>
              <a:t>Make sure the procedures are implemented.</a:t>
            </a:r>
          </a:p>
          <a:p>
            <a:r>
              <a:rPr lang="en-US" dirty="0"/>
              <a:t>How is it reported when required?</a:t>
            </a:r>
          </a:p>
          <a:p>
            <a:pPr lvl="1"/>
            <a:r>
              <a:rPr lang="en-US" dirty="0"/>
              <a:t>Your laboratory must have the ability to report uncertainty, even if the customer is currently not requesting it.</a:t>
            </a:r>
          </a:p>
        </p:txBody>
      </p:sp>
      <p:pic>
        <p:nvPicPr>
          <p:cNvPr id="6" name="Content Placeholder 5"/>
          <p:cNvPicPr>
            <a:picLocks noGrp="1"/>
          </p:cNvPicPr>
          <p:nvPr>
            <p:ph sz="half" idx="2"/>
          </p:nvPr>
        </p:nvPicPr>
        <p:blipFill>
          <a:blip r:embed="rId2" cstate="print"/>
          <a:stretch>
            <a:fillRect/>
          </a:stretch>
        </p:blipFill>
        <p:spPr bwMode="auto">
          <a:xfrm>
            <a:off x="5779417" y="2514600"/>
            <a:ext cx="2828925" cy="2310606"/>
          </a:xfrm>
          <a:prstGeom prst="rect">
            <a:avLst/>
          </a:prstGeom>
          <a:noFill/>
          <a:ln>
            <a:noFill/>
          </a:ln>
        </p:spPr>
      </p:pic>
    </p:spTree>
    <p:extLst>
      <p:ext uri="{BB962C8B-B14F-4D97-AF65-F5344CB8AC3E}">
        <p14:creationId xmlns:p14="http://schemas.microsoft.com/office/powerpoint/2010/main" val="18400759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990600"/>
            <a:ext cx="7772400" cy="688975"/>
          </a:xfrm>
        </p:spPr>
        <p:txBody>
          <a:bodyPr>
            <a:normAutofit fontScale="90000"/>
          </a:bodyPr>
          <a:lstStyle/>
          <a:p>
            <a:r>
              <a:rPr lang="en-US" dirty="0"/>
              <a:t>AIHA Guidance on the Estimation of Uncertainty of Measurement </a:t>
            </a:r>
          </a:p>
        </p:txBody>
      </p:sp>
      <p:sp>
        <p:nvSpPr>
          <p:cNvPr id="3" name="Content Placeholder 2"/>
          <p:cNvSpPr>
            <a:spLocks noGrp="1"/>
          </p:cNvSpPr>
          <p:nvPr>
            <p:ph type="subTitle" idx="1"/>
          </p:nvPr>
        </p:nvSpPr>
        <p:spPr>
          <a:xfrm>
            <a:off x="457200" y="2890391"/>
            <a:ext cx="7315200" cy="1986409"/>
          </a:xfrm>
        </p:spPr>
        <p:txBody>
          <a:bodyPr>
            <a:normAutofit lnSpcReduction="10000"/>
          </a:bodyPr>
          <a:lstStyle/>
          <a:p>
            <a:r>
              <a:rPr lang="en-US" dirty="0">
                <a:hlinkClick r:id="rId4"/>
              </a:rPr>
              <a:t>http://www.aihaaccreditedlabs.org/Policies/2016%20Policies/8%202%202%20LAP%20Guidance%20on%20the%20Est%20of%20UoM_R3_FINAL.pdf</a:t>
            </a:r>
            <a:endParaRPr lang="en-US" dirty="0"/>
          </a:p>
          <a:p>
            <a:endParaRPr lang="en-US" dirty="0"/>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C37C8C02-B1A4-4DE3-A403-7D017C983930}" type="slidenum">
              <a:rPr lang="en-US" smtClean="0"/>
              <a:pPr/>
              <a:t>63</a:t>
            </a:fld>
            <a:endParaRPr lang="en-US"/>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3123932"/>
          </a:xfrm>
        </p:spPr>
        <p:txBody>
          <a:bodyPr/>
          <a:lstStyle/>
          <a:p>
            <a:r>
              <a:rPr lang="en-US" dirty="0"/>
              <a:t>AIHA-Examples of Analytical Measurement Uncertainty for Lead in Paint									</a:t>
            </a:r>
            <a:br>
              <a:rPr lang="en-US" dirty="0"/>
            </a:br>
            <a:endParaRPr lang="en-US" dirty="0"/>
          </a:p>
        </p:txBody>
      </p:sp>
      <p:sp>
        <p:nvSpPr>
          <p:cNvPr id="3" name="Text Placeholder 2"/>
          <p:cNvSpPr>
            <a:spLocks noGrp="1"/>
          </p:cNvSpPr>
          <p:nvPr>
            <p:ph type="body" sz="quarter" idx="10"/>
          </p:nvPr>
        </p:nvSpPr>
        <p:spPr>
          <a:xfrm>
            <a:off x="428017" y="2209532"/>
            <a:ext cx="8229600" cy="4065728"/>
          </a:xfrm>
        </p:spPr>
        <p:txBody>
          <a:bodyPr/>
          <a:lstStyle/>
          <a:p>
            <a:pPr marL="0" indent="0">
              <a:buNone/>
            </a:pPr>
            <a:r>
              <a:rPr lang="en-US" dirty="0">
                <a:hlinkClick r:id="rId2"/>
              </a:rPr>
              <a:t>http://www.aihaaccreditedlabs.org/Policies/Resources/Example%20Chemistry%20Measurement%20Uncertainty%20Calculations%20V3%20corrected%20031312.xls</a:t>
            </a:r>
            <a:endParaRPr lang="en-US" dirty="0"/>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6766071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Text Placeholder 2"/>
          <p:cNvSpPr>
            <a:spLocks noGrp="1"/>
          </p:cNvSpPr>
          <p:nvPr>
            <p:ph type="body" sz="quarter" idx="10"/>
          </p:nvPr>
        </p:nvSpPr>
        <p:spPr>
          <a:xfrm>
            <a:off x="457200" y="1371600"/>
            <a:ext cx="8229600" cy="6420219"/>
          </a:xfrm>
        </p:spPr>
        <p:txBody>
          <a:bodyPr/>
          <a:lstStyle/>
          <a:p>
            <a:r>
              <a:rPr lang="en-US" dirty="0"/>
              <a:t>ISO/IEC 17025:2005</a:t>
            </a:r>
          </a:p>
          <a:p>
            <a:pPr lvl="1"/>
            <a:r>
              <a:rPr lang="en-US" dirty="0">
                <a:hlinkClick r:id="rId2"/>
              </a:rPr>
              <a:t>https://www.iso.org/standard/39883.html</a:t>
            </a:r>
            <a:endParaRPr lang="en-US" dirty="0"/>
          </a:p>
          <a:p>
            <a:r>
              <a:rPr lang="en-US" dirty="0"/>
              <a:t>Learning Aid:</a:t>
            </a:r>
          </a:p>
          <a:p>
            <a:pPr lvl="1"/>
            <a:r>
              <a:rPr lang="en-US" dirty="0"/>
              <a:t>Introduction to Analytical Measurement of Uncertainty: Dictionary of Terms</a:t>
            </a:r>
          </a:p>
          <a:p>
            <a:pPr lvl="1"/>
            <a:r>
              <a:rPr lang="en-US" dirty="0"/>
              <a:t>Calculating Standard Deviation</a:t>
            </a:r>
          </a:p>
          <a:p>
            <a:pPr lvl="1"/>
            <a:r>
              <a:rPr lang="en-US"/>
              <a:t>Determining Measurement Uncertainty Using Combined and Expanded Uncertainty</a:t>
            </a:r>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240708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fontScale="90000"/>
          </a:bodyPr>
          <a:lstStyle/>
          <a:p>
            <a:r>
              <a:rPr lang="en-US" dirty="0"/>
              <a:t>What is the Purpose of Measurement?</a:t>
            </a:r>
          </a:p>
        </p:txBody>
      </p:sp>
      <p:sp>
        <p:nvSpPr>
          <p:cNvPr id="3" name="Content Placeholder 2"/>
          <p:cNvSpPr>
            <a:spLocks noGrp="1"/>
          </p:cNvSpPr>
          <p:nvPr>
            <p:ph idx="1"/>
          </p:nvPr>
        </p:nvSpPr>
        <p:spPr>
          <a:xfrm>
            <a:off x="381000" y="1676400"/>
            <a:ext cx="8382000" cy="4114800"/>
          </a:xfrm>
        </p:spPr>
        <p:txBody>
          <a:bodyPr>
            <a:normAutofit fontScale="92500" lnSpcReduction="10000"/>
          </a:bodyPr>
          <a:lstStyle/>
          <a:p>
            <a:r>
              <a:rPr lang="en-US" dirty="0"/>
              <a:t>To obtain a </a:t>
            </a:r>
            <a:r>
              <a:rPr lang="en-US" i="1" dirty="0"/>
              <a:t>value</a:t>
            </a:r>
            <a:r>
              <a:rPr lang="en-US" dirty="0"/>
              <a:t> (result).</a:t>
            </a:r>
          </a:p>
          <a:p>
            <a:r>
              <a:rPr lang="en-US" dirty="0"/>
              <a:t>To provide information about a </a:t>
            </a:r>
            <a:r>
              <a:rPr lang="en-US" b="1" dirty="0"/>
              <a:t>quantity</a:t>
            </a:r>
            <a:r>
              <a:rPr lang="en-US" dirty="0"/>
              <a:t> of interest—a </a:t>
            </a:r>
            <a:r>
              <a:rPr lang="en-US" b="1" dirty="0"/>
              <a:t>measurand.</a:t>
            </a:r>
            <a:r>
              <a:rPr lang="en-US" dirty="0"/>
              <a:t> </a:t>
            </a:r>
          </a:p>
          <a:p>
            <a:r>
              <a:rPr lang="en-US" dirty="0"/>
              <a:t>Definition of Measurand:</a:t>
            </a:r>
          </a:p>
          <a:p>
            <a:pPr lvl="1"/>
            <a:r>
              <a:rPr lang="en-US" dirty="0"/>
              <a:t>A particular </a:t>
            </a:r>
            <a:r>
              <a:rPr lang="en-US" b="1" dirty="0"/>
              <a:t>quantity</a:t>
            </a:r>
            <a:r>
              <a:rPr lang="en-US" dirty="0"/>
              <a:t> (of something) being measured.</a:t>
            </a:r>
          </a:p>
          <a:p>
            <a:r>
              <a:rPr lang="en-US" dirty="0"/>
              <a:t>Use “analyte” to refer to the substance being measured, not the quantity. </a:t>
            </a:r>
          </a:p>
        </p:txBody>
      </p:sp>
      <p:sp>
        <p:nvSpPr>
          <p:cNvPr id="6" name="Slide Number Placeholder 5"/>
          <p:cNvSpPr>
            <a:spLocks noGrp="1"/>
          </p:cNvSpPr>
          <p:nvPr>
            <p:ph type="sldNum" sz="quarter" idx="11"/>
          </p:nvPr>
        </p:nvSpPr>
        <p:spPr/>
        <p:txBody>
          <a:bodyPr/>
          <a:lstStyle/>
          <a:p>
            <a:fld id="{C37C8C02-B1A4-4DE3-A403-7D017C983930}" type="slidenum">
              <a:rPr lang="en-US" smtClean="0"/>
              <a:pPr/>
              <a:t>7</a:t>
            </a:fld>
            <a:endParaRPr lang="en-US"/>
          </a:p>
        </p:txBody>
      </p:sp>
    </p:spTree>
    <p:extLst>
      <p:ext uri="{BB962C8B-B14F-4D97-AF65-F5344CB8AC3E}">
        <p14:creationId xmlns:p14="http://schemas.microsoft.com/office/powerpoint/2010/main" val="2193321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sz="half" idx="2"/>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6774524" y="968877"/>
            <a:ext cx="1821746" cy="2732619"/>
          </a:xfrm>
          <a:prstGeom prst="rect">
            <a:avLst/>
          </a:prstGeom>
          <a:ln w="38100">
            <a:solidFill>
              <a:schemeClr val="tx1"/>
            </a:solidFill>
          </a:ln>
        </p:spPr>
      </p:pic>
      <p:pic>
        <p:nvPicPr>
          <p:cNvPr id="12" name="Picture 11"/>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flipH="1">
            <a:off x="4566677" y="2874028"/>
            <a:ext cx="2670236" cy="2008018"/>
          </a:xfrm>
          <a:prstGeom prst="rect">
            <a:avLst/>
          </a:prstGeom>
          <a:ln w="57150">
            <a:solidFill>
              <a:schemeClr val="accent4">
                <a:lumMod val="20000"/>
                <a:lumOff val="80000"/>
              </a:schemeClr>
            </a:solidFill>
          </a:ln>
        </p:spPr>
      </p:pic>
      <p:sp>
        <p:nvSpPr>
          <p:cNvPr id="2" name="Title 1"/>
          <p:cNvSpPr>
            <a:spLocks noGrp="1"/>
          </p:cNvSpPr>
          <p:nvPr>
            <p:ph type="title"/>
          </p:nvPr>
        </p:nvSpPr>
        <p:spPr/>
        <p:txBody>
          <a:bodyPr>
            <a:normAutofit/>
          </a:bodyPr>
          <a:lstStyle/>
          <a:p>
            <a:r>
              <a:rPr lang="en-US" dirty="0"/>
              <a:t>A Measurement System Contains:</a:t>
            </a:r>
          </a:p>
        </p:txBody>
      </p:sp>
      <p:sp>
        <p:nvSpPr>
          <p:cNvPr id="3" name="Content Placeholder 2"/>
          <p:cNvSpPr>
            <a:spLocks noGrp="1"/>
          </p:cNvSpPr>
          <p:nvPr>
            <p:ph sz="half" idx="1"/>
          </p:nvPr>
        </p:nvSpPr>
        <p:spPr>
          <a:xfrm>
            <a:off x="457200" y="1371600"/>
            <a:ext cx="4038600" cy="4525963"/>
          </a:xfrm>
        </p:spPr>
        <p:txBody>
          <a:bodyPr>
            <a:normAutofit fontScale="77500" lnSpcReduction="20000"/>
          </a:bodyPr>
          <a:lstStyle/>
          <a:p>
            <a:r>
              <a:rPr lang="en-US" sz="3100" dirty="0">
                <a:solidFill>
                  <a:srgbClr val="000000"/>
                </a:solidFill>
                <a:ea typeface="Times New Roman"/>
                <a:cs typeface="Calibri"/>
              </a:rPr>
              <a:t>The </a:t>
            </a:r>
            <a:r>
              <a:rPr lang="en-US" sz="3100" b="1" dirty="0">
                <a:solidFill>
                  <a:srgbClr val="000000"/>
                </a:solidFill>
                <a:ea typeface="Times New Roman"/>
                <a:cs typeface="Calibri"/>
              </a:rPr>
              <a:t>sampling</a:t>
            </a:r>
            <a:r>
              <a:rPr lang="en-US" sz="3100" dirty="0">
                <a:solidFill>
                  <a:srgbClr val="000000"/>
                </a:solidFill>
                <a:ea typeface="Times New Roman"/>
                <a:cs typeface="Calibri"/>
              </a:rPr>
              <a:t> techniques used in collecting the sample,</a:t>
            </a:r>
          </a:p>
          <a:p>
            <a:r>
              <a:rPr lang="en-US" sz="3100" dirty="0">
                <a:solidFill>
                  <a:srgbClr val="000000"/>
                </a:solidFill>
                <a:ea typeface="Times New Roman"/>
                <a:cs typeface="Calibri"/>
              </a:rPr>
              <a:t>The </a:t>
            </a:r>
            <a:r>
              <a:rPr lang="en-US" sz="3100" b="1" dirty="0">
                <a:solidFill>
                  <a:srgbClr val="000000"/>
                </a:solidFill>
                <a:ea typeface="Times New Roman"/>
                <a:cs typeface="Calibri"/>
              </a:rPr>
              <a:t>subsampling</a:t>
            </a:r>
            <a:r>
              <a:rPr lang="en-US" sz="3100" dirty="0">
                <a:solidFill>
                  <a:srgbClr val="000000"/>
                </a:solidFill>
                <a:ea typeface="Times New Roman"/>
                <a:cs typeface="Calibri"/>
              </a:rPr>
              <a:t> technique used in the laboratory,</a:t>
            </a:r>
            <a:endParaRPr lang="en-US" sz="3100" dirty="0"/>
          </a:p>
          <a:p>
            <a:r>
              <a:rPr lang="en-US" sz="3100" dirty="0"/>
              <a:t>The </a:t>
            </a:r>
            <a:r>
              <a:rPr lang="en-US" sz="3100" b="1" dirty="0"/>
              <a:t>procedure/method</a:t>
            </a:r>
            <a:r>
              <a:rPr lang="en-US" sz="3100" dirty="0"/>
              <a:t> (SOP) used,</a:t>
            </a:r>
          </a:p>
          <a:p>
            <a:r>
              <a:rPr lang="en-US" sz="3100" dirty="0"/>
              <a:t>The skill of the </a:t>
            </a:r>
            <a:r>
              <a:rPr lang="en-US" sz="3100" b="1" dirty="0"/>
              <a:t>operator,</a:t>
            </a:r>
          </a:p>
          <a:p>
            <a:r>
              <a:rPr lang="en-US" sz="3100" dirty="0"/>
              <a:t>The </a:t>
            </a:r>
            <a:r>
              <a:rPr lang="en-US" sz="3100" b="1" dirty="0"/>
              <a:t>environment</a:t>
            </a:r>
            <a:r>
              <a:rPr lang="en-US" sz="3100" dirty="0"/>
              <a:t> (temperature, barometric pressure, etc.).</a:t>
            </a:r>
          </a:p>
          <a:p>
            <a:pPr>
              <a:buNone/>
            </a:pPr>
            <a:endParaRPr lang="en-US" dirty="0"/>
          </a:p>
          <a:p>
            <a:endParaRPr lang="en-US" dirty="0"/>
          </a:p>
        </p:txBody>
      </p:sp>
      <p:pic>
        <p:nvPicPr>
          <p:cNvPr id="11" name="Picture 10"/>
          <p:cNvPicPr>
            <a:picLocks noChangeAspect="1"/>
          </p:cNvPicPr>
          <p:nvPr>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6409782" y="4612533"/>
            <a:ext cx="2551229" cy="1513630"/>
          </a:xfrm>
          <a:prstGeom prst="rect">
            <a:avLst/>
          </a:prstGeom>
        </p:spPr>
      </p:pic>
    </p:spTree>
    <p:extLst>
      <p:ext uri="{BB962C8B-B14F-4D97-AF65-F5344CB8AC3E}">
        <p14:creationId xmlns:p14="http://schemas.microsoft.com/office/powerpoint/2010/main" val="193009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Comparing Unknown to  Known</a:t>
            </a:r>
            <a:br>
              <a:rPr lang="en-US" dirty="0"/>
            </a:br>
            <a:endParaRPr lang="en-US" dirty="0"/>
          </a:p>
        </p:txBody>
      </p:sp>
      <p:sp>
        <p:nvSpPr>
          <p:cNvPr id="5" name="Content Placeholder 4"/>
          <p:cNvSpPr>
            <a:spLocks noGrp="1"/>
          </p:cNvSpPr>
          <p:nvPr>
            <p:ph sz="half" idx="1"/>
          </p:nvPr>
        </p:nvSpPr>
        <p:spPr>
          <a:xfrm>
            <a:off x="457200" y="1295400"/>
            <a:ext cx="4038600" cy="4228413"/>
          </a:xfrm>
        </p:spPr>
        <p:txBody>
          <a:bodyPr>
            <a:normAutofit fontScale="85000" lnSpcReduction="10000"/>
          </a:bodyPr>
          <a:lstStyle/>
          <a:p>
            <a:r>
              <a:rPr lang="en-US" dirty="0"/>
              <a:t>No matter what instrument or unit of measure we use or how carefully we perform the measurement, we are still making a comparison.  </a:t>
            </a:r>
          </a:p>
          <a:p>
            <a:r>
              <a:rPr lang="en-US" dirty="0"/>
              <a:t>A comparison cannot ever be perfect, even with very precise instruments. So all measurements inherently include some degree of error.</a:t>
            </a:r>
          </a:p>
        </p:txBody>
      </p:sp>
      <p:pic>
        <p:nvPicPr>
          <p:cNvPr id="7" name="Content Placeholder 6"/>
          <p:cNvPicPr>
            <a:picLocks noGrp="1" noChangeAspect="1"/>
          </p:cNvPicPr>
          <p:nvPr>
            <p:ph sz="half" idx="2"/>
          </p:nvPr>
        </p:nvPicPr>
        <p:blipFill>
          <a:blip r:embed="rId4"/>
          <a:stretch>
            <a:fillRect/>
          </a:stretch>
        </p:blipFill>
        <p:spPr>
          <a:xfrm>
            <a:off x="4648200" y="1748974"/>
            <a:ext cx="4038600" cy="3321264"/>
          </a:xfrm>
        </p:spPr>
      </p:pic>
    </p:spTree>
    <p:custDataLst>
      <p:tags r:id="rId1"/>
    </p:custDataLst>
    <p:extLst>
      <p:ext uri="{BB962C8B-B14F-4D97-AF65-F5344CB8AC3E}">
        <p14:creationId xmlns:p14="http://schemas.microsoft.com/office/powerpoint/2010/main" val="14494910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CHECK" val="0"/>
  <p:tag name="PLAYERLOGOHEIGHT" val="101"/>
  <p:tag name="PLAYERLOGOWIDTH" val="101"/>
  <p:tag name="PRESENTATION_PLAYLIST_COUNT" val="0"/>
  <p:tag name="PRESENTATION_PRESENTER_SLIDE_LEVEL" val="0"/>
  <p:tag name="ARTICULATE_PRESENTATION_ID" val="12290"/>
  <p:tag name="PRESENTER_PREVIEW_END" val="22"/>
  <p:tag name="PUBLISH_TITLE" val="APHL_4_Measurement _5"/>
  <p:tag name="ARTICULATE_PUBLISH_PATH" val="C:\Users\Jon\Documents\APHL 4 Measurement\published"/>
  <p:tag name="ARTICULATE_LOGO" val="(None selected)"/>
  <p:tag name="ARTICULATE_PRESENTER" val="(None selected)"/>
  <p:tag name="ARTICULATE_PRESENTER_GUID" val="9869030842"/>
  <p:tag name="ARTICULATE_LMS" val="0"/>
  <p:tag name="ARTICULATE_TEMPLATE" val="Measurement Uncertainty"/>
  <p:tag name="ARTICULATE_TEMPLATE_GUID" val="fc93479f-26e6-440d-961c-bd059846cb13"/>
  <p:tag name="LMS_PUBLISH" val="No"/>
  <p:tag name="PRESENTER_PREVIEW_MODE" val="0"/>
  <p:tag name="PRESENTER_PREVIEW_START" val="1"/>
  <p:tag name="LAUNCHINNEWWINDOW" val="0"/>
  <p:tag name="LASTPUBLISHED" val="C:\Users\Jon\Documents\APHL 4 Measurement\published\APHL_4_Measurement _5\player.html"/>
  <p:tag name="ART_ENCODE_TYPE" val="0"/>
  <p:tag name="ART_ENCODE_INDEX" val="1"/>
  <p:tag name="ARTICULATE_PRESENTER_VERSION" val="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Jon\AppData\Local\Temp\articulate\presenter\imgtemp\DvBgxlfR_files\slide0001_image001.png"/>
</p:tagLst>
</file>

<file path=ppt/tags/tag11.xml><?xml version="1.0" encoding="utf-8"?>
<p:tagLst xmlns:a="http://schemas.openxmlformats.org/drawingml/2006/main" xmlns:r="http://schemas.openxmlformats.org/officeDocument/2006/relationships" xmlns:p="http://schemas.openxmlformats.org/presentationml/2006/main">
  <p:tag name="AUDIO_ID" val="368"/>
  <p:tag name="TIMELINE" val="11.7/12.8/18.3/23.9/31.2"/>
  <p:tag name="ELAPSEDTIME" val="36.3"/>
  <p:tag name="ARTICULATE_SLIDE_GUID" val="b362292b-4687-401f-aaea-270bf564a4ec"/>
  <p:tag name="ARTICULATE_SLIDE_PAUSE" val="1"/>
  <p:tag name="ARTICULATE_NAV_LEVEL" val="1"/>
  <p:tag name="ARTICULATE_PLAYLIST_ID" val="-1"/>
  <p:tag name="ARTICULATE_LOCK_SLIDE" val="0"/>
  <p:tag name="ARTICULATE_SLIDE_NAV" val="10"/>
</p:tagLst>
</file>

<file path=ppt/tags/tag1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Jon\AppData\Local\Temp\articulate\presenter\imgtemp\ACOTz39R_files\slide0001_image001.png"/>
</p:tagLst>
</file>

<file path=ppt/tags/tag13.xml><?xml version="1.0" encoding="utf-8"?>
<p:tagLst xmlns:a="http://schemas.openxmlformats.org/drawingml/2006/main" xmlns:r="http://schemas.openxmlformats.org/officeDocument/2006/relationships" xmlns:p="http://schemas.openxmlformats.org/presentationml/2006/main">
  <p:tag name="BULLET_7" val="8226"/>
  <p:tag name="BULLET_8" val="8226"/>
  <p:tag name="BULLET_9" val="8226"/>
  <p:tag name="BULLET_1" val="8226"/>
  <p:tag name="BULLET_2" val="8226"/>
  <p:tag name="BULLET_3" val="8226"/>
  <p:tag name="BULLET_4" val="8226"/>
  <p:tag name="BULLET_5" val="8226"/>
  <p:tag name="BULLET_6" val="8226"/>
</p:tagLst>
</file>

<file path=ppt/tags/tag14.xml><?xml version="1.0" encoding="utf-8"?>
<p:tagLst xmlns:a="http://schemas.openxmlformats.org/drawingml/2006/main" xmlns:r="http://schemas.openxmlformats.org/officeDocument/2006/relationships" xmlns:p="http://schemas.openxmlformats.org/presentationml/2006/main">
  <p:tag name="ARTICULATE_SLIDE_GUID" val="0d9350eb-3223-4ea4-91a6-21d8b4f74040"/>
  <p:tag name="AUDIO_ID" val="364"/>
  <p:tag name="TIMELINE" val="6.7/17.0"/>
  <p:tag name="ELAPSEDTIME" val="31.2"/>
  <p:tag name="ANNOTATION_COUNT" val="0"/>
  <p:tag name="ARTICULATE_SLIDE_PAUSE" val="1"/>
  <p:tag name="ARTICULATE_NAV_LEVEL" val="1"/>
  <p:tag name="ARTICULATE_PLAYLIST_ID" val="-1"/>
  <p:tag name="ARTICULATE_LOCK_SLIDE" val="0"/>
  <p:tag name="ARTICULATE_SLIDE_NAV" val="12"/>
</p:tagLst>
</file>

<file path=ppt/tags/tag15.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16.xml><?xml version="1.0" encoding="utf-8"?>
<p:tagLst xmlns:a="http://schemas.openxmlformats.org/drawingml/2006/main" xmlns:r="http://schemas.openxmlformats.org/officeDocument/2006/relationships" xmlns:p="http://schemas.openxmlformats.org/presentationml/2006/main">
  <p:tag name="ARTICULATE_SLIDE_GUID" val="ec37bf84-d1dd-4390-bbd2-55c4cb631225"/>
  <p:tag name="ARTICULATE_SLIDE_PAUSE" val="1"/>
  <p:tag name="ARTICULATE_NAV_LEVEL" val="1"/>
  <p:tag name="ARTICULATE_PLAYLIST_ID" val="-1"/>
  <p:tag name="ARTICULATE_LOCK_SLIDE" val="0"/>
  <p:tag name="AUDIO_ID" val="258"/>
  <p:tag name="TIMELINE" val="9.6/10.8/11.7"/>
  <p:tag name="ELAPSEDTIME" val="24.9"/>
  <p:tag name="ANNOTATION_COUNT" val="0"/>
  <p:tag name="ARTICULATE_SLIDE_NAV" val="21"/>
</p:tagLst>
</file>

<file path=ppt/tags/tag17.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18.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1"/>
  <p:tag name="ARTICULATE_PLAYLIST_ID" val="-1"/>
  <p:tag name="ARTICULATE_LOCK_SLIDE" val="0"/>
  <p:tag name="AUDIO_ID" val="278"/>
  <p:tag name="TIMELINE" val="1.3/11.9"/>
  <p:tag name="ELAPSEDTIME" val="20.9"/>
  <p:tag name="ANNOTATION_COUNT" val="0"/>
  <p:tag name="ARTICULATE_SLIDE_GUID" val="8b611235-1d24-4736-a724-d6a549c00278"/>
  <p:tag name="ARTICULATE_SLIDE_NAV" val="22"/>
</p:tagLst>
</file>

<file path=ppt/tags/tag1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0.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21.xml><?xml version="1.0" encoding="utf-8"?>
<p:tagLst xmlns:a="http://schemas.openxmlformats.org/drawingml/2006/main" xmlns:r="http://schemas.openxmlformats.org/officeDocument/2006/relationships" xmlns:p="http://schemas.openxmlformats.org/presentationml/2006/main">
  <p:tag name="ARTICULATE_SLIDE_GUID" val="dde32d54-e7a9-48fe-bcae-8a9be244df86"/>
  <p:tag name="ARTICULATE_SLIDE_PAUSE" val="1"/>
  <p:tag name="ARTICULATE_NAV_LEVEL" val="1"/>
  <p:tag name="ARTICULATE_PLAYLIST_ID" val="-1"/>
  <p:tag name="ARTICULATE_LOCK_SLIDE" val="0"/>
  <p:tag name="AUDIO_ID" val="377"/>
  <p:tag name="ELAPSEDTIME" val="16.5"/>
  <p:tag name="ANNOTATION_COUNT" val="0"/>
  <p:tag name="ARTICULATE_SLIDE_NAV" val="29"/>
</p:tagLst>
</file>

<file path=ppt/tags/tag22.xml><?xml version="1.0" encoding="utf-8"?>
<p:tagLst xmlns:a="http://schemas.openxmlformats.org/drawingml/2006/main" xmlns:r="http://schemas.openxmlformats.org/officeDocument/2006/relationships" xmlns:p="http://schemas.openxmlformats.org/presentationml/2006/main">
  <p:tag name="BULLET_1" val="8226"/>
</p:tagLst>
</file>

<file path=ppt/tags/tag23.xml><?xml version="1.0" encoding="utf-8"?>
<p:tagLst xmlns:a="http://schemas.openxmlformats.org/drawingml/2006/main" xmlns:r="http://schemas.openxmlformats.org/officeDocument/2006/relationships" xmlns:p="http://schemas.openxmlformats.org/presentationml/2006/main">
  <p:tag name="ARTICULATE_SLIDE_GUID" val="7d5787d2-d2e9-43b3-9985-48112c882345"/>
  <p:tag name="AUDIO_ID" val="392"/>
  <p:tag name="TIMELINE" val="4.9"/>
  <p:tag name="ELAPSEDTIME" val="9.8"/>
  <p:tag name="ANNOTATION_COUNT" val="0"/>
  <p:tag name="ARTICULATE_SLIDE_PAUSE" val="1"/>
  <p:tag name="ARTICULATE_NAV_LEVEL" val="1"/>
  <p:tag name="ARTICULATE_PLAYLIST_ID" val="-1"/>
  <p:tag name="ARTICULATE_LOCK_SLIDE" val="0"/>
  <p:tag name="ARTICULATE_SLIDE_NAV" val="34"/>
</p:tagLst>
</file>

<file path=ppt/tags/tag24.xml><?xml version="1.0" encoding="utf-8"?>
<p:tagLst xmlns:a="http://schemas.openxmlformats.org/drawingml/2006/main" xmlns:r="http://schemas.openxmlformats.org/officeDocument/2006/relationships" xmlns:p="http://schemas.openxmlformats.org/presentationml/2006/main">
  <p:tag name="BULLET_1" val="8226"/>
  <p:tag name="BULLET_2" val="8226"/>
  <p:tag name="MARGIN_1" val="0"/>
  <p:tag name="MARGIN_2" val="36"/>
  <p:tag name="MARGIN_3" val="72"/>
  <p:tag name="MARGIN_4" val="108"/>
  <p:tag name="MARGIN_5" val="144"/>
  <p:tag name="FONT_SIZE" val="12"/>
</p:tagLst>
</file>

<file path=ppt/tags/tag25.xml><?xml version="1.0" encoding="utf-8"?>
<p:tagLst xmlns:a="http://schemas.openxmlformats.org/drawingml/2006/main" xmlns:r="http://schemas.openxmlformats.org/officeDocument/2006/relationships" xmlns:p="http://schemas.openxmlformats.org/presentationml/2006/main">
  <p:tag name="ARTICULATE_SLIDE_GUID" val="7d5787d2-d2e9-43b3-9985-48112c882345"/>
  <p:tag name="AUDIO_ID" val="392"/>
  <p:tag name="TIMELINE" val="4.9"/>
  <p:tag name="ELAPSEDTIME" val="9.8"/>
  <p:tag name="ANNOTATION_COUNT" val="0"/>
  <p:tag name="ARTICULATE_SLIDE_PAUSE" val="1"/>
  <p:tag name="ARTICULATE_NAV_LEVEL" val="1"/>
  <p:tag name="ARTICULATE_PLAYLIST_ID" val="-1"/>
  <p:tag name="ARTICULATE_LOCK_SLIDE" val="0"/>
  <p:tag name="ARTICULATE_SLIDE_NAV" val="34"/>
</p:tagLst>
</file>

<file path=ppt/tags/tag26.xml><?xml version="1.0" encoding="utf-8"?>
<p:tagLst xmlns:a="http://schemas.openxmlformats.org/drawingml/2006/main" xmlns:r="http://schemas.openxmlformats.org/officeDocument/2006/relationships" xmlns:p="http://schemas.openxmlformats.org/presentationml/2006/main">
  <p:tag name="BULLET_1" val="8226"/>
  <p:tag name="BULLET_2" val="8226"/>
  <p:tag name="MARGIN_1" val="0"/>
  <p:tag name="MARGIN_2" val="36"/>
  <p:tag name="MARGIN_3" val="72"/>
  <p:tag name="MARGIN_4" val="108"/>
  <p:tag name="MARGIN_5" val="144"/>
  <p:tag name="FONT_SIZE" val="12"/>
</p:tagLst>
</file>

<file path=ppt/tags/tag27.xml><?xml version="1.0" encoding="utf-8"?>
<p:tagLst xmlns:a="http://schemas.openxmlformats.org/drawingml/2006/main" xmlns:r="http://schemas.openxmlformats.org/officeDocument/2006/relationships" xmlns:p="http://schemas.openxmlformats.org/presentationml/2006/main">
  <p:tag name="AUDIO_ID" val="412"/>
  <p:tag name="TIMELINE" val="2.1/4.7/5.6/7.7"/>
  <p:tag name="ELAPSEDTIME" val="10.4"/>
  <p:tag name="ANNOTATION_COUNT" val="0"/>
  <p:tag name="ARTICULATE_SLIDE_NAV" val="38"/>
  <p:tag name="ARTICULATE_SLIDE_GUID" val="dd00eaab-f881-4d1d-8c66-b95eca7362a4"/>
</p:tagLst>
</file>

<file path=ppt/tags/tag28.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36"/>
  <p:tag name="MARGIN_3" val="72"/>
  <p:tag name="MARGIN_4" val="108"/>
  <p:tag name="MARGIN_5" val="144"/>
  <p:tag name="FONT_SIZE" val="12"/>
</p:tagLst>
</file>

<file path=ppt/tags/tag2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Jon\AppData\Local\Temp\articulate\presenter\imgtemp\2VqZLdgi_files\slide0001_image001.png"/>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0.xml><?xml version="1.0" encoding="utf-8"?>
<p:tagLst xmlns:a="http://schemas.openxmlformats.org/drawingml/2006/main" xmlns:r="http://schemas.openxmlformats.org/officeDocument/2006/relationships" xmlns:p="http://schemas.openxmlformats.org/presentationml/2006/main">
  <p:tag name="ARTICULATE_SLIDE_GUID" val="1f6ae563-ad9e-4073-87f9-f8a12b26c9ec"/>
  <p:tag name="ARTICULATE_SLIDE_PAUSE" val="1"/>
  <p:tag name="ARTICULATE_NAV_LEVEL" val="1"/>
  <p:tag name="ARTICULATE_PLAYLIST_ID" val="-1"/>
  <p:tag name="ARTICULATE_LOCK_SLIDE" val="0"/>
  <p:tag name="ARTICULATE_SLIDE_NAV" val="54"/>
</p:tagLst>
</file>

<file path=ppt/tags/tag31.xml><?xml version="1.0" encoding="utf-8"?>
<p:tagLst xmlns:a="http://schemas.openxmlformats.org/drawingml/2006/main" xmlns:r="http://schemas.openxmlformats.org/officeDocument/2006/relationships" xmlns:p="http://schemas.openxmlformats.org/presentationml/2006/main">
  <p:tag name="ARTICULATE_SLIDE_GUID" val="ef86d1f4-dbbc-46fd-ad09-dda08226e6c0"/>
  <p:tag name="ARTICULATE_SLIDE_PAUSE" val="1"/>
  <p:tag name="ARTICULATE_NAV_LEVEL" val="1"/>
  <p:tag name="ARTICULATE_PLAYLIST_ID" val="-1"/>
  <p:tag name="ARTICULATE_LOCK_SLIDE" val="0"/>
  <p:tag name="ARTICULATE_SLIDE_NAV" val="55"/>
</p:tagLst>
</file>

<file path=ppt/tags/tag3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3.xml><?xml version="1.0" encoding="utf-8"?>
<p:tagLst xmlns:a="http://schemas.openxmlformats.org/drawingml/2006/main" xmlns:r="http://schemas.openxmlformats.org/officeDocument/2006/relationships" xmlns:p="http://schemas.openxmlformats.org/presentationml/2006/main">
  <p:tag name="ARTICULATE_SLIDE_GUID" val="52f65209-e34e-42b6-9c1c-ed66c6b0c03a"/>
  <p:tag name="ARTICULATE_SLIDE_PAUSE" val="1"/>
  <p:tag name="ARTICULATE_NAV_LEVEL" val="1"/>
  <p:tag name="ARTICULATE_PLAYLIST_ID" val="-1"/>
  <p:tag name="ARTICULATE_LOCK_SLIDE" val="0"/>
  <p:tag name="ARTICULATE_SLIDE_NAV" val="56"/>
</p:tagLst>
</file>

<file path=ppt/tags/tag34.xml><?xml version="1.0" encoding="utf-8"?>
<p:tagLst xmlns:a="http://schemas.openxmlformats.org/drawingml/2006/main" xmlns:r="http://schemas.openxmlformats.org/officeDocument/2006/relationships" xmlns:p="http://schemas.openxmlformats.org/presentationml/2006/main">
  <p:tag name="ARTICULATE_SLIDE_GUID" val="c620c1e5-d796-4d82-b1e7-80a0c31a56bd"/>
  <p:tag name="ARTICULATE_SLIDE_PAUSE" val="1"/>
  <p:tag name="ARTICULATE_NAV_LEVEL" val="1"/>
  <p:tag name="ARTICULATE_PLAYLIST_ID" val="-1"/>
  <p:tag name="ARTICULATE_LOCK_SLIDE" val="0"/>
  <p:tag name="ARTICULATE_SLIDE_NAV" val="57"/>
</p:tagLst>
</file>

<file path=ppt/tags/tag35.xml><?xml version="1.0" encoding="utf-8"?>
<p:tagLst xmlns:a="http://schemas.openxmlformats.org/drawingml/2006/main" xmlns:r="http://schemas.openxmlformats.org/officeDocument/2006/relationships" xmlns:p="http://schemas.openxmlformats.org/presentationml/2006/main">
  <p:tag name="ARTICULATE_SLIDE_GUID" val="c620c1e5-d796-4d82-b1e7-80a0c31a56bd"/>
  <p:tag name="ARTICULATE_SLIDE_PAUSE" val="1"/>
  <p:tag name="ARTICULATE_NAV_LEVEL" val="1"/>
  <p:tag name="ARTICULATE_PLAYLIST_ID" val="-1"/>
  <p:tag name="ARTICULATE_LOCK_SLIDE" val="0"/>
  <p:tag name="ARTICULATE_SLIDE_NAV" val="57"/>
</p:tagLst>
</file>

<file path=ppt/tags/tag36.xml><?xml version="1.0" encoding="utf-8"?>
<p:tagLst xmlns:a="http://schemas.openxmlformats.org/drawingml/2006/main" xmlns:r="http://schemas.openxmlformats.org/officeDocument/2006/relationships" xmlns:p="http://schemas.openxmlformats.org/presentationml/2006/main">
  <p:tag name="ARTICULATE_SLIDE_GUID" val="774d7418-e104-414b-ae38-778c91addfc1"/>
  <p:tag name="ARTICULATE_SLIDE_PAUSE" val="1"/>
  <p:tag name="ARTICULATE_NAV_LEVEL" val="1"/>
  <p:tag name="ARTICULATE_PLAYLIST_ID" val="-1"/>
  <p:tag name="ARTICULATE_LOCK_SLIDE" val="0"/>
  <p:tag name="ARTICULATE_SLIDE_NAV" val="58"/>
</p:tagLst>
</file>

<file path=ppt/tags/tag37.xml><?xml version="1.0" encoding="utf-8"?>
<p:tagLst xmlns:a="http://schemas.openxmlformats.org/drawingml/2006/main" xmlns:r="http://schemas.openxmlformats.org/officeDocument/2006/relationships" xmlns:p="http://schemas.openxmlformats.org/presentationml/2006/main">
  <p:tag name="ARTICULATE_SLIDE_GUID" val="bddca648-c6bb-4e28-b72d-d8837b533ab4"/>
  <p:tag name="ARTICULATE_SLIDE_PAUSE" val="1"/>
  <p:tag name="ARTICULATE_NAV_LEVEL" val="1"/>
  <p:tag name="ARTICULATE_PLAYLIST_ID" val="-1"/>
  <p:tag name="ARTICULATE_LOCK_SLIDE" val="0"/>
  <p:tag name="ARTICULATE_SLIDE_NAV" val="59"/>
</p:tagLst>
</file>

<file path=ppt/tags/tag38.xml><?xml version="1.0" encoding="utf-8"?>
<p:tagLst xmlns:a="http://schemas.openxmlformats.org/drawingml/2006/main" xmlns:r="http://schemas.openxmlformats.org/officeDocument/2006/relationships" xmlns:p="http://schemas.openxmlformats.org/presentationml/2006/main">
  <p:tag name="ARTICULATE_SLIDE_GUID" val="4936e805-f61a-49c1-ae2e-fc050323a0b8"/>
  <p:tag name="ARTICULATE_SLIDE_PAUSE" val="1"/>
  <p:tag name="ARTICULATE_NAV_LEVEL" val="1"/>
  <p:tag name="ARTICULATE_PLAYLIST_ID" val="-1"/>
  <p:tag name="ARTICULATE_LOCK_SLIDE" val="0"/>
  <p:tag name="ARTICULATE_SLIDE_NAV" val="60"/>
</p:tagLst>
</file>

<file path=ppt/tags/tag39.xml><?xml version="1.0" encoding="utf-8"?>
<p:tagLst xmlns:a="http://schemas.openxmlformats.org/drawingml/2006/main" xmlns:r="http://schemas.openxmlformats.org/officeDocument/2006/relationships" xmlns:p="http://schemas.openxmlformats.org/presentationml/2006/main">
  <p:tag name="ARTICULATE_SLIDE_GUID" val="ee86e182-115a-4bf3-9f6f-79010ee8a18a"/>
  <p:tag name="ARTICULATE_SLIDE_PAUSE" val="1"/>
  <p:tag name="ARTICULATE_NAV_LEVEL" val="1"/>
  <p:tag name="ARTICULATE_PLAYLIST_ID" val="-1"/>
  <p:tag name="ARTICULATE_LOCK_SLIDE" val="0"/>
  <p:tag name="ARTICULATE_SLIDE_NAV" val="62"/>
</p:tagLst>
</file>

<file path=ppt/tags/tag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Jon\AppData\Local\Temp\articulate\presenter\imgtemp\HmZhSgdM_files\slide0001_image001.png"/>
</p:tagLst>
</file>

<file path=ppt/tags/tag40.xml><?xml version="1.0" encoding="utf-8"?>
<p:tagLst xmlns:a="http://schemas.openxmlformats.org/drawingml/2006/main" xmlns:r="http://schemas.openxmlformats.org/officeDocument/2006/relationships" xmlns:p="http://schemas.openxmlformats.org/presentationml/2006/main">
  <p:tag name="ARTICULATE_SLIDE_GUID" val="437e8657-964c-4ba7-85fb-80ba1bb8b61a"/>
  <p:tag name="ARTICULATE_SLIDE_PAUSE" val="1"/>
  <p:tag name="ARTICULATE_NAV_LEVEL" val="1"/>
  <p:tag name="ARTICULATE_PLAYLIST_ID" val="-1"/>
  <p:tag name="ARTICULATE_LOCK_SLIDE" val="0"/>
  <p:tag name="ARTICULATE_SLIDE_NAV" val="63"/>
</p:tagLst>
</file>

<file path=ppt/tags/tag5.xml><?xml version="1.0" encoding="utf-8"?>
<p:tagLst xmlns:a="http://schemas.openxmlformats.org/drawingml/2006/main" xmlns:r="http://schemas.openxmlformats.org/officeDocument/2006/relationships" xmlns:p="http://schemas.openxmlformats.org/presentationml/2006/main">
  <p:tag name="ARTICULATE_SLIDE_GUID" val="20791242-38c6-4206-b404-39caa8093634"/>
  <p:tag name="AUDIO_ID" val="357"/>
  <p:tag name="ELAPSEDTIME" val="14.0"/>
  <p:tag name="ARTICULATE_SLIDE_PAUSE" val="1"/>
  <p:tag name="ARTICULATE_NAV_LEVEL" val="1"/>
  <p:tag name="ARTICULATE_PLAYLIST_ID" val="-1"/>
  <p:tag name="ARTICULATE_LOCK_SLIDE" val="0"/>
  <p:tag name="ARTICULATE_SLIDE_NAV" val="7"/>
</p:tagLst>
</file>

<file path=ppt/tags/tag6.xml><?xml version="1.0" encoding="utf-8"?>
<p:tagLst xmlns:a="http://schemas.openxmlformats.org/drawingml/2006/main" xmlns:r="http://schemas.openxmlformats.org/officeDocument/2006/relationships" xmlns:p="http://schemas.openxmlformats.org/presentationml/2006/main">
  <p:tag name="BULLET_2" val="8226"/>
  <p:tag name="BULLET_3" val="8226"/>
  <p:tag name="BULLET_4" val="8226"/>
  <p:tag name="BULLET_1" val="8226"/>
  <p:tag name="MARGIN_1" val="0"/>
  <p:tag name="MARGIN_2" val="36"/>
  <p:tag name="MARGIN_3" val="72"/>
  <p:tag name="MARGIN_4" val="108"/>
  <p:tag name="MARGIN_5" val="144"/>
  <p:tag name="FONT_SIZE" val="12"/>
</p:tagLst>
</file>

<file path=ppt/tags/tag7.xml><?xml version="1.0" encoding="utf-8"?>
<p:tagLst xmlns:a="http://schemas.openxmlformats.org/drawingml/2006/main" xmlns:r="http://schemas.openxmlformats.org/officeDocument/2006/relationships" xmlns:p="http://schemas.openxmlformats.org/presentationml/2006/main">
  <p:tag name="ARTICULATE_SLIDE_GUID" val="a0e349da-9f22-4c4b-ba9c-1f5bf79d3c18"/>
  <p:tag name="AUDIO_ID" val="358"/>
  <p:tag name="ELAPSEDTIME" val="9.2"/>
  <p:tag name="ARTICULATE_SLIDE_PAUSE" val="1"/>
  <p:tag name="ARTICULATE_NAV_LEVEL" val="1"/>
  <p:tag name="ARTICULATE_PLAYLIST_ID" val="-1"/>
  <p:tag name="ARTICULATE_LOCK_SLIDE" val="0"/>
  <p:tag name="ARTICULATE_SLIDE_NAV" val="8"/>
</p:tagLst>
</file>

<file path=ppt/tags/tag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Jon\AppData\Local\Temp\articulate\presenter\imgtemp\InlrKXEa_files\slide0001_image001.png"/>
</p:tagLst>
</file>

<file path=ppt/tags/tag9.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heme/theme1.xml><?xml version="1.0" encoding="utf-8"?>
<a:theme xmlns:a="http://schemas.openxmlformats.org/drawingml/2006/main" name="1_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odule xmlns="fa1fb52d-8fe2-4f49-9882-b9b989e07643">06. Sampling: Measurement of Uncertainty</Module>
    <Description xmlns="5af08be3-da31-4ed0-bd15-c2f68cc29029" xsi:nil="true"/>
    <Final xmlns="fa1fb52d-8fe2-4f49-9882-b9b989e07643">Ready for Production</Final>
    <_dlc_DocId xmlns="5af08be3-da31-4ed0-bd15-c2f68cc29029">Q77AU6S3KYZS-4287-183</_dlc_DocId>
    <_dlc_DocIdUrl xmlns="5af08be3-da31-4ed0-bd15-c2f68cc29029">
      <Url>https://www.aphlweb.org/aphl_departments/FS/dfsr/iso17025/_layouts/15/DocIdRedir.aspx?ID=Q77AU6S3KYZS-4287-183</Url>
      <Description>Q77AU6S3KYZS-4287-183</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302DD2E-67D4-4B9B-901B-83F2FF59566E}"/>
</file>

<file path=customXml/itemProps2.xml><?xml version="1.0" encoding="utf-8"?>
<ds:datastoreItem xmlns:ds="http://schemas.openxmlformats.org/officeDocument/2006/customXml" ds:itemID="{3E89035A-94C2-4E58-BA6D-BF452D143887}"/>
</file>

<file path=customXml/itemProps3.xml><?xml version="1.0" encoding="utf-8"?>
<ds:datastoreItem xmlns:ds="http://schemas.openxmlformats.org/officeDocument/2006/customXml" ds:itemID="{2274F6C3-F295-4CD4-A928-8994551CD891}"/>
</file>

<file path=customXml/itemProps4.xml><?xml version="1.0" encoding="utf-8"?>
<ds:datastoreItem xmlns:ds="http://schemas.openxmlformats.org/officeDocument/2006/customXml" ds:itemID="{62CA92E2-BB80-4761-8138-B6CF540FB5BD}"/>
</file>

<file path=docProps/app.xml><?xml version="1.0" encoding="utf-8"?>
<Properties xmlns="http://schemas.openxmlformats.org/officeDocument/2006/extended-properties" xmlns:vt="http://schemas.openxmlformats.org/officeDocument/2006/docPropsVTypes">
  <Template/>
  <TotalTime>10796</TotalTime>
  <Words>4777</Words>
  <Application>Microsoft Office PowerPoint</Application>
  <PresentationFormat>On-screen Show (4:3)</PresentationFormat>
  <Paragraphs>441</Paragraphs>
  <Slides>65</Slides>
  <Notes>36</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65</vt:i4>
      </vt:variant>
    </vt:vector>
  </HeadingPairs>
  <TitlesOfParts>
    <vt:vector size="76" baseType="lpstr">
      <vt:lpstr>Arial</vt:lpstr>
      <vt:lpstr>Ben's Handwriting</vt:lpstr>
      <vt:lpstr>Calibri</vt:lpstr>
      <vt:lpstr>Franklin Gothic Demi</vt:lpstr>
      <vt:lpstr>Franklin Gothic Medium</vt:lpstr>
      <vt:lpstr>Times New Roman</vt:lpstr>
      <vt:lpstr>TimesNewRoman</vt:lpstr>
      <vt:lpstr>TimesNewRoman,Italic</vt:lpstr>
      <vt:lpstr>1_APHL_PPTTemp_120814</vt:lpstr>
      <vt:lpstr>APHL_PPTTemp_120814</vt:lpstr>
      <vt:lpstr>Document</vt:lpstr>
      <vt:lpstr>Analytical Measurement Uncertainty</vt:lpstr>
      <vt:lpstr>Abbreviations and Acronyms</vt:lpstr>
      <vt:lpstr>Why ISO/IEC 17025 Accreditation?</vt:lpstr>
      <vt:lpstr>Overview-What do I need to know?</vt:lpstr>
      <vt:lpstr>What is not a measurement?</vt:lpstr>
      <vt:lpstr>What is a Measurement?</vt:lpstr>
      <vt:lpstr>What is the Purpose of Measurement?</vt:lpstr>
      <vt:lpstr>A Measurement System Contains:</vt:lpstr>
      <vt:lpstr>Comparing Unknown to  Known </vt:lpstr>
      <vt:lpstr>Logic 101 Follow along as the professor presents his logic:</vt:lpstr>
      <vt:lpstr>What is Measurement Uncertainty (MU)?</vt:lpstr>
      <vt:lpstr>Think about it</vt:lpstr>
      <vt:lpstr>Analyte vs. Measurand</vt:lpstr>
      <vt:lpstr>Begin With a Reference Point:</vt:lpstr>
      <vt:lpstr>Other Reference Points:</vt:lpstr>
      <vt:lpstr>To Express Uncertainty</vt:lpstr>
      <vt:lpstr>You need 2 numbers to express (quantify) an uncertainty</vt:lpstr>
      <vt:lpstr>Expressing, or Quantifying, Uncertainty</vt:lpstr>
      <vt:lpstr>Example</vt:lpstr>
      <vt:lpstr>Uncertainty is Not Error!</vt:lpstr>
      <vt:lpstr>Error vs. Uncertainty</vt:lpstr>
      <vt:lpstr>Systematic Error is also known as Measurement Bias</vt:lpstr>
      <vt:lpstr>Correcting Systematic Error</vt:lpstr>
      <vt:lpstr>Error</vt:lpstr>
      <vt:lpstr>Reducing random error</vt:lpstr>
      <vt:lpstr>Precision</vt:lpstr>
      <vt:lpstr>Accuracy</vt:lpstr>
      <vt:lpstr>Accuracy and Precision</vt:lpstr>
      <vt:lpstr>You have numbers, now what? </vt:lpstr>
      <vt:lpstr>Uncertainty Type A Some Statistical Methods You can Use:</vt:lpstr>
      <vt:lpstr>PowerPoint Presentation</vt:lpstr>
      <vt:lpstr>Standard Deviation (SD)</vt:lpstr>
      <vt:lpstr>PowerPoint Presentation</vt:lpstr>
      <vt:lpstr>Mean = 67</vt:lpstr>
      <vt:lpstr>Mean = 67</vt:lpstr>
      <vt:lpstr>PowerPoint Presentation</vt:lpstr>
      <vt:lpstr>Total of all values = 1800 lbs.</vt:lpstr>
      <vt:lpstr>Next we find the average or mean: </vt:lpstr>
      <vt:lpstr>PowerPoint Presentation</vt:lpstr>
      <vt:lpstr>PowerPoint Presentation</vt:lpstr>
      <vt:lpstr>Distribution-shape of errors</vt:lpstr>
      <vt:lpstr>What the shape tells us</vt:lpstr>
      <vt:lpstr>What the shape tells us</vt:lpstr>
      <vt:lpstr>Type B: Based on Scientific Judgment or Relevant Information</vt:lpstr>
      <vt:lpstr>What should I use to calculate Uncertainty?</vt:lpstr>
      <vt:lpstr>What else can I use?</vt:lpstr>
      <vt:lpstr>Method Specified Uncertainty when there is no Duplicate Sub-sampling</vt:lpstr>
      <vt:lpstr>Method Specified Uncertainty when there is no Duplicate Sub-sampling</vt:lpstr>
      <vt:lpstr>Method Specified Uncertainty when there is no Duplicate Sub-sampling, cont’d.</vt:lpstr>
      <vt:lpstr>What else can I use?</vt:lpstr>
      <vt:lpstr> When Sample Duplicates are Available</vt:lpstr>
      <vt:lpstr>Example Data - LCS and LCS true</vt:lpstr>
      <vt:lpstr>Calculate the SD1 using LCS and LCSD from laboratory data</vt:lpstr>
      <vt:lpstr>Use the Sample Duplicate Table to figure SD2   [Note: table has only partial amounts listed.]</vt:lpstr>
      <vt:lpstr>Calculate SD2 using samples and sample duplicates</vt:lpstr>
      <vt:lpstr>Calculate SD2, cont’d.</vt:lpstr>
      <vt:lpstr>Combined Relative Standard Deviation (SDc) = √ [SD1² + SD2²] </vt:lpstr>
      <vt:lpstr>Example using a result of 10.57 %</vt:lpstr>
      <vt:lpstr>And the Result Is: drum roll, please</vt:lpstr>
      <vt:lpstr>What else can I use?</vt:lpstr>
      <vt:lpstr>What else should I do?</vt:lpstr>
      <vt:lpstr>Update your procedure manuals:</vt:lpstr>
      <vt:lpstr>AIHA Guidance on the Estimation of Uncertainty of Measurement </vt:lpstr>
      <vt:lpstr>AIHA-Examples of Analytical Measurement Uncertainty for Lead in Paint          </vt:lpstr>
      <vt:lpstr>References</vt:lpstr>
    </vt:vector>
  </TitlesOfParts>
  <Company>University of Iowa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University Hygienic Lab</dc:creator>
  <cp:lastModifiedBy>Yvonne</cp:lastModifiedBy>
  <cp:revision>1195</cp:revision>
  <dcterms:created xsi:type="dcterms:W3CDTF">2010-07-23T15:25:05Z</dcterms:created>
  <dcterms:modified xsi:type="dcterms:W3CDTF">2017-04-07T22:05:14Z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GUID">
    <vt:lpwstr>4D138ECF-742B-422A-9818-977E5E2CA5D9</vt:lpwstr>
  </property>
  <property fmtid="{D5CDD505-2E9C-101B-9397-08002B2CF9AE}" pid="4" name="ArticulatePath">
    <vt:lpwstr>APHL_4_Measurement_6</vt:lpwstr>
  </property>
  <property fmtid="{D5CDD505-2E9C-101B-9397-08002B2CF9AE}" pid="5" name="ArticulateProjectFull">
    <vt:lpwstr>C:\Users\Jon\Documents\APHL 4 Measurement\APHL_4_Measurement_6.ppta</vt:lpwstr>
  </property>
  <property fmtid="{D5CDD505-2E9C-101B-9397-08002B2CF9AE}" pid="6" name="ContentTypeId">
    <vt:lpwstr>0x010100F7BC6C7B60FF484DB3B80FE9E5C87508</vt:lpwstr>
  </property>
  <property fmtid="{D5CDD505-2E9C-101B-9397-08002B2CF9AE}" pid="7" name="_dlc_DocIdItemGuid">
    <vt:lpwstr>bbdc9a0b-c59d-4075-a33c-07277bf4aa94</vt:lpwstr>
  </property>
</Properties>
</file>