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diagrams/data1.xml" ContentType="application/vnd.openxmlformats-officedocument.drawingml.diagramData+xml"/>
  <Override PartName="/ppt/slideMasters/slideMaster1.xml" ContentType="application/vnd.openxmlformats-officedocument.presentationml.slideMaster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7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56" r:id="rId2"/>
    <p:sldId id="257" r:id="rId3"/>
    <p:sldId id="272" r:id="rId4"/>
    <p:sldId id="273" r:id="rId5"/>
    <p:sldId id="271" r:id="rId6"/>
    <p:sldId id="274" r:id="rId7"/>
    <p:sldId id="275" r:id="rId8"/>
    <p:sldId id="276" r:id="rId9"/>
    <p:sldId id="277" r:id="rId10"/>
    <p:sldId id="278" r:id="rId11"/>
    <p:sldId id="279" r:id="rId12"/>
    <p:sldId id="280" r:id="rId13"/>
    <p:sldId id="281" r:id="rId14"/>
    <p:sldId id="266" r:id="rId15"/>
    <p:sldId id="264" r:id="rId16"/>
    <p:sldId id="265" r:id="rId17"/>
    <p:sldId id="270" r:id="rId18"/>
    <p:sldId id="269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4906" autoAdjust="0"/>
  </p:normalViewPr>
  <p:slideViewPr>
    <p:cSldViewPr>
      <p:cViewPr varScale="1">
        <p:scale>
          <a:sx n="90" d="100"/>
          <a:sy n="90" d="100"/>
        </p:scale>
        <p:origin x="594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ustomXml" Target="../customXml/item2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Relationship Id="rId27" Type="http://schemas.openxmlformats.org/officeDocument/2006/relationships/customXml" Target="../customXml/item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8F14429-A796-45D5-A28A-B88B98C8E767}" type="doc">
      <dgm:prSet loTypeId="urn:microsoft.com/office/officeart/2005/8/layout/radial1" loCatId="cycle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EAAEF586-F4F4-4FC1-87E9-D67CF39B3E68}">
      <dgm:prSet phldrT="[Text]"/>
      <dgm:spPr/>
      <dgm:t>
        <a:bodyPr/>
        <a:lstStyle/>
        <a:p>
          <a:r>
            <a:rPr lang="en-US" b="1" dirty="0" err="1">
              <a:solidFill>
                <a:schemeClr val="tx1"/>
              </a:solidFill>
            </a:rPr>
            <a:t>ADDL</a:t>
          </a:r>
          <a:endParaRPr lang="en-US" b="1" dirty="0">
            <a:solidFill>
              <a:schemeClr val="tx1"/>
            </a:solidFill>
          </a:endParaRPr>
        </a:p>
      </dgm:t>
    </dgm:pt>
    <dgm:pt modelId="{F9A75C16-E677-4484-8B8E-02E8F42F9263}" type="parTrans" cxnId="{C0165F5E-3EE9-47F2-92D6-D6FC2BC4E3BD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A7C0A25E-F8EA-4429-B5AC-758A0E51215A}" type="sibTrans" cxnId="{C0165F5E-3EE9-47F2-92D6-D6FC2BC4E3BD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844F467C-B4BE-4C77-A4C9-90C8162F7361}">
      <dgm:prSet phldrT="[Text]"/>
      <dgm:spPr/>
      <dgm:t>
        <a:bodyPr/>
        <a:lstStyle/>
        <a:p>
          <a:r>
            <a:rPr lang="en-US" b="1" dirty="0">
              <a:solidFill>
                <a:schemeClr val="tx1"/>
              </a:solidFill>
            </a:rPr>
            <a:t>Pathology</a:t>
          </a:r>
        </a:p>
      </dgm:t>
    </dgm:pt>
    <dgm:pt modelId="{ABD82C91-D764-4666-9475-11C0AE7EC19B}" type="parTrans" cxnId="{B0D891F2-AE2D-452C-80A1-5B659F947C78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E295BF33-5E55-4A00-B60F-B35D32ACDBD7}" type="sibTrans" cxnId="{B0D891F2-AE2D-452C-80A1-5B659F947C78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B50CD31F-E3A9-4DCE-8BE1-50575D9FA117}">
      <dgm:prSet phldrT="[Text]"/>
      <dgm:spPr/>
      <dgm:t>
        <a:bodyPr/>
        <a:lstStyle/>
        <a:p>
          <a:r>
            <a:rPr lang="en-US" b="1" dirty="0">
              <a:solidFill>
                <a:schemeClr val="tx1"/>
              </a:solidFill>
            </a:rPr>
            <a:t>Bacteriology</a:t>
          </a:r>
        </a:p>
      </dgm:t>
    </dgm:pt>
    <dgm:pt modelId="{98564076-9DA3-424F-A7EC-0495F2534B45}" type="parTrans" cxnId="{EF209C1A-935F-4B92-BF69-64E04E4902B3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2284DBEE-4322-4FCD-A9B2-A4C3714ABBFA}" type="sibTrans" cxnId="{EF209C1A-935F-4B92-BF69-64E04E4902B3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FD6B2EBE-F325-4BA2-9F6D-23CB41E37A32}">
      <dgm:prSet phldrT="[Text]"/>
      <dgm:spPr/>
      <dgm:t>
        <a:bodyPr/>
        <a:lstStyle/>
        <a:p>
          <a:r>
            <a:rPr lang="en-US" b="1" dirty="0">
              <a:solidFill>
                <a:schemeClr val="tx1"/>
              </a:solidFill>
            </a:rPr>
            <a:t>Virology</a:t>
          </a:r>
        </a:p>
      </dgm:t>
    </dgm:pt>
    <dgm:pt modelId="{3FF4BC8B-629C-4A20-9DAE-46D2C3EC2782}" type="parTrans" cxnId="{6C3F3DBE-FC3B-4FB8-8D54-3C7FF3E8FCE5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662C9BBF-2D14-41B0-8076-7A81B4B3311C}" type="sibTrans" cxnId="{6C3F3DBE-FC3B-4FB8-8D54-3C7FF3E8FCE5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1C217019-9E9F-446F-ADE0-088395DA6EB2}">
      <dgm:prSet phldrT="[Text]"/>
      <dgm:spPr/>
      <dgm:t>
        <a:bodyPr/>
        <a:lstStyle/>
        <a:p>
          <a:r>
            <a:rPr lang="en-US" b="1" dirty="0">
              <a:solidFill>
                <a:schemeClr val="tx1"/>
              </a:solidFill>
            </a:rPr>
            <a:t>Molecular Diagnostics</a:t>
          </a:r>
        </a:p>
      </dgm:t>
    </dgm:pt>
    <dgm:pt modelId="{2B72F9D8-C374-4B3B-9AAF-B712B3C802C0}" type="parTrans" cxnId="{1729442C-95A4-4CE8-AAF0-7648136C481C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A0FD8436-D6C0-4C0B-8B86-91E552975017}" type="sibTrans" cxnId="{1729442C-95A4-4CE8-AAF0-7648136C481C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0B48E8E1-6898-4247-B4F9-63D755838DF7}">
      <dgm:prSet/>
      <dgm:spPr/>
      <dgm:t>
        <a:bodyPr/>
        <a:lstStyle/>
        <a:p>
          <a:r>
            <a:rPr lang="en-US" b="1" dirty="0">
              <a:solidFill>
                <a:schemeClr val="tx1"/>
              </a:solidFill>
            </a:rPr>
            <a:t>Serology</a:t>
          </a:r>
        </a:p>
      </dgm:t>
    </dgm:pt>
    <dgm:pt modelId="{AF55AF47-BD51-4817-8146-6A5D6F0ABD6A}" type="parTrans" cxnId="{6F306D45-0BB5-476C-BE23-83016C3A0302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BC3D2E2F-541F-471A-8262-B34EBC514293}" type="sibTrans" cxnId="{6F306D45-0BB5-476C-BE23-83016C3A0302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E837B26C-6D6B-461C-8809-C4374ED36A48}">
      <dgm:prSet/>
      <dgm:spPr/>
      <dgm:t>
        <a:bodyPr/>
        <a:lstStyle/>
        <a:p>
          <a:r>
            <a:rPr lang="en-US" b="1" dirty="0">
              <a:solidFill>
                <a:schemeClr val="tx1"/>
              </a:solidFill>
            </a:rPr>
            <a:t>Toxicology</a:t>
          </a:r>
        </a:p>
      </dgm:t>
    </dgm:pt>
    <dgm:pt modelId="{20A9A7A3-5E7B-4734-8A51-DEE68DE6ACB7}" type="parTrans" cxnId="{B15FB64D-2DE1-446B-9334-37DBC9DA7A1F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7D54B279-B0EA-4BB7-BC27-20001067E92C}" type="sibTrans" cxnId="{B15FB64D-2DE1-446B-9334-37DBC9DA7A1F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2DFC1BB1-F0F8-4A4D-B1EA-1E56F098C4A4}">
      <dgm:prSet phldrT="[Text]"/>
      <dgm:spPr/>
      <dgm:t>
        <a:bodyPr/>
        <a:lstStyle/>
        <a:p>
          <a:r>
            <a:rPr lang="en-US" b="1" dirty="0">
              <a:solidFill>
                <a:schemeClr val="tx1"/>
              </a:solidFill>
            </a:rPr>
            <a:t>Next Generation Sequencing</a:t>
          </a:r>
        </a:p>
      </dgm:t>
    </dgm:pt>
    <dgm:pt modelId="{C4252394-D25E-4ADE-8CC9-26557CE9E4F2}" type="parTrans" cxnId="{5BAF8DAD-50B8-43D7-9139-6BEF285DDE58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3C2C238E-22F6-4D72-9884-8CBEE6D17143}" type="sibTrans" cxnId="{5BAF8DAD-50B8-43D7-9139-6BEF285DDE58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6CFCF4D2-3C40-4BCE-9FA4-6C667E5796FE}">
      <dgm:prSet phldrT="[Text]"/>
      <dgm:spPr/>
      <dgm:t>
        <a:bodyPr/>
        <a:lstStyle/>
        <a:p>
          <a:r>
            <a:rPr lang="en-US" b="1" dirty="0">
              <a:solidFill>
                <a:schemeClr val="tx1"/>
              </a:solidFill>
            </a:rPr>
            <a:t>Avian Diagnostics</a:t>
          </a:r>
        </a:p>
      </dgm:t>
    </dgm:pt>
    <dgm:pt modelId="{C7CD5EFD-8A34-4247-9E70-991C4E8D9C0F}" type="parTrans" cxnId="{15D600F3-357F-4828-8A17-129DAA1D95D7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6FF70C1F-4DC7-43EF-B431-6E15A4B8E7DB}" type="sibTrans" cxnId="{15D600F3-357F-4828-8A17-129DAA1D95D7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68CFCBB4-1BF9-4C32-AD1A-4B236259ECDB}" type="pres">
      <dgm:prSet presAssocID="{58F14429-A796-45D5-A28A-B88B98C8E76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62DE29D7-6A12-4A9A-AAC9-A6B783110E98}" type="pres">
      <dgm:prSet presAssocID="{EAAEF586-F4F4-4FC1-87E9-D67CF39B3E68}" presName="centerShape" presStyleLbl="node0" presStyleIdx="0" presStyleCnt="1"/>
      <dgm:spPr/>
    </dgm:pt>
    <dgm:pt modelId="{62A1F490-B55B-474F-9970-7D9A72A288D2}" type="pres">
      <dgm:prSet presAssocID="{ABD82C91-D764-4666-9475-11C0AE7EC19B}" presName="Name9" presStyleLbl="parChTrans1D2" presStyleIdx="0" presStyleCnt="8"/>
      <dgm:spPr/>
    </dgm:pt>
    <dgm:pt modelId="{987115A2-F9BE-4829-AAB1-0965B653D5E1}" type="pres">
      <dgm:prSet presAssocID="{ABD82C91-D764-4666-9475-11C0AE7EC19B}" presName="connTx" presStyleLbl="parChTrans1D2" presStyleIdx="0" presStyleCnt="8"/>
      <dgm:spPr/>
    </dgm:pt>
    <dgm:pt modelId="{7C8041DF-98A6-4E5A-9707-440255511649}" type="pres">
      <dgm:prSet presAssocID="{844F467C-B4BE-4C77-A4C9-90C8162F7361}" presName="node" presStyleLbl="node1" presStyleIdx="0" presStyleCnt="8">
        <dgm:presLayoutVars>
          <dgm:bulletEnabled val="1"/>
        </dgm:presLayoutVars>
      </dgm:prSet>
      <dgm:spPr/>
    </dgm:pt>
    <dgm:pt modelId="{97940547-7E42-4634-B8E6-8D0DE7F514F5}" type="pres">
      <dgm:prSet presAssocID="{98564076-9DA3-424F-A7EC-0495F2534B45}" presName="Name9" presStyleLbl="parChTrans1D2" presStyleIdx="1" presStyleCnt="8"/>
      <dgm:spPr/>
    </dgm:pt>
    <dgm:pt modelId="{ED73FDFC-450E-4395-B253-415E759A51D4}" type="pres">
      <dgm:prSet presAssocID="{98564076-9DA3-424F-A7EC-0495F2534B45}" presName="connTx" presStyleLbl="parChTrans1D2" presStyleIdx="1" presStyleCnt="8"/>
      <dgm:spPr/>
    </dgm:pt>
    <dgm:pt modelId="{72A0F138-24A0-4DF8-8025-6E8D3F216A4E}" type="pres">
      <dgm:prSet presAssocID="{B50CD31F-E3A9-4DCE-8BE1-50575D9FA117}" presName="node" presStyleLbl="node1" presStyleIdx="1" presStyleCnt="8">
        <dgm:presLayoutVars>
          <dgm:bulletEnabled val="1"/>
        </dgm:presLayoutVars>
      </dgm:prSet>
      <dgm:spPr/>
    </dgm:pt>
    <dgm:pt modelId="{0E0DCE15-EBFF-44D5-85A8-8669C8BF900C}" type="pres">
      <dgm:prSet presAssocID="{3FF4BC8B-629C-4A20-9DAE-46D2C3EC2782}" presName="Name9" presStyleLbl="parChTrans1D2" presStyleIdx="2" presStyleCnt="8"/>
      <dgm:spPr/>
    </dgm:pt>
    <dgm:pt modelId="{5E1D4EF3-EF0E-48BD-815B-F6764BDA1141}" type="pres">
      <dgm:prSet presAssocID="{3FF4BC8B-629C-4A20-9DAE-46D2C3EC2782}" presName="connTx" presStyleLbl="parChTrans1D2" presStyleIdx="2" presStyleCnt="8"/>
      <dgm:spPr/>
    </dgm:pt>
    <dgm:pt modelId="{A41E167E-8015-46B2-812B-0B13A6160709}" type="pres">
      <dgm:prSet presAssocID="{FD6B2EBE-F325-4BA2-9F6D-23CB41E37A32}" presName="node" presStyleLbl="node1" presStyleIdx="2" presStyleCnt="8">
        <dgm:presLayoutVars>
          <dgm:bulletEnabled val="1"/>
        </dgm:presLayoutVars>
      </dgm:prSet>
      <dgm:spPr/>
    </dgm:pt>
    <dgm:pt modelId="{035EDD4B-E3C3-4B71-85F8-672C585A3DEE}" type="pres">
      <dgm:prSet presAssocID="{2B72F9D8-C374-4B3B-9AAF-B712B3C802C0}" presName="Name9" presStyleLbl="parChTrans1D2" presStyleIdx="3" presStyleCnt="8"/>
      <dgm:spPr/>
    </dgm:pt>
    <dgm:pt modelId="{0862ECD9-D323-44BF-9E4A-8C19BFDDDADD}" type="pres">
      <dgm:prSet presAssocID="{2B72F9D8-C374-4B3B-9AAF-B712B3C802C0}" presName="connTx" presStyleLbl="parChTrans1D2" presStyleIdx="3" presStyleCnt="8"/>
      <dgm:spPr/>
    </dgm:pt>
    <dgm:pt modelId="{49B845AD-7736-4AA8-B8A2-EC4BFD6F93E0}" type="pres">
      <dgm:prSet presAssocID="{1C217019-9E9F-446F-ADE0-088395DA6EB2}" presName="node" presStyleLbl="node1" presStyleIdx="3" presStyleCnt="8">
        <dgm:presLayoutVars>
          <dgm:bulletEnabled val="1"/>
        </dgm:presLayoutVars>
      </dgm:prSet>
      <dgm:spPr/>
    </dgm:pt>
    <dgm:pt modelId="{C64B6B0B-1BD5-48F1-84A4-01013380688C}" type="pres">
      <dgm:prSet presAssocID="{AF55AF47-BD51-4817-8146-6A5D6F0ABD6A}" presName="Name9" presStyleLbl="parChTrans1D2" presStyleIdx="4" presStyleCnt="8"/>
      <dgm:spPr/>
    </dgm:pt>
    <dgm:pt modelId="{D7D63227-E29F-46B2-881B-97E74F4ACE67}" type="pres">
      <dgm:prSet presAssocID="{AF55AF47-BD51-4817-8146-6A5D6F0ABD6A}" presName="connTx" presStyleLbl="parChTrans1D2" presStyleIdx="4" presStyleCnt="8"/>
      <dgm:spPr/>
    </dgm:pt>
    <dgm:pt modelId="{9EAD1D35-7674-42A9-B0E2-90FC2CBDA286}" type="pres">
      <dgm:prSet presAssocID="{0B48E8E1-6898-4247-B4F9-63D755838DF7}" presName="node" presStyleLbl="node1" presStyleIdx="4" presStyleCnt="8">
        <dgm:presLayoutVars>
          <dgm:bulletEnabled val="1"/>
        </dgm:presLayoutVars>
      </dgm:prSet>
      <dgm:spPr/>
    </dgm:pt>
    <dgm:pt modelId="{57E8BE47-45E9-47CF-A216-8B1814EE9473}" type="pres">
      <dgm:prSet presAssocID="{20A9A7A3-5E7B-4734-8A51-DEE68DE6ACB7}" presName="Name9" presStyleLbl="parChTrans1D2" presStyleIdx="5" presStyleCnt="8"/>
      <dgm:spPr/>
    </dgm:pt>
    <dgm:pt modelId="{6DA3B127-6648-42A9-B0C1-4A61C4F875DA}" type="pres">
      <dgm:prSet presAssocID="{20A9A7A3-5E7B-4734-8A51-DEE68DE6ACB7}" presName="connTx" presStyleLbl="parChTrans1D2" presStyleIdx="5" presStyleCnt="8"/>
      <dgm:spPr/>
    </dgm:pt>
    <dgm:pt modelId="{B1D00506-5F6A-4EA3-9232-7FEDEF64BBAC}" type="pres">
      <dgm:prSet presAssocID="{E837B26C-6D6B-461C-8809-C4374ED36A48}" presName="node" presStyleLbl="node1" presStyleIdx="5" presStyleCnt="8">
        <dgm:presLayoutVars>
          <dgm:bulletEnabled val="1"/>
        </dgm:presLayoutVars>
      </dgm:prSet>
      <dgm:spPr/>
    </dgm:pt>
    <dgm:pt modelId="{CEB98541-849B-4814-A553-001C4427F443}" type="pres">
      <dgm:prSet presAssocID="{C4252394-D25E-4ADE-8CC9-26557CE9E4F2}" presName="Name9" presStyleLbl="parChTrans1D2" presStyleIdx="6" presStyleCnt="8"/>
      <dgm:spPr/>
    </dgm:pt>
    <dgm:pt modelId="{3D15CDB1-49B8-4A08-A380-6C031ABDB819}" type="pres">
      <dgm:prSet presAssocID="{C4252394-D25E-4ADE-8CC9-26557CE9E4F2}" presName="connTx" presStyleLbl="parChTrans1D2" presStyleIdx="6" presStyleCnt="8"/>
      <dgm:spPr/>
    </dgm:pt>
    <dgm:pt modelId="{A9937835-2A70-461B-88BC-06B66B589B0F}" type="pres">
      <dgm:prSet presAssocID="{2DFC1BB1-F0F8-4A4D-B1EA-1E56F098C4A4}" presName="node" presStyleLbl="node1" presStyleIdx="6" presStyleCnt="8">
        <dgm:presLayoutVars>
          <dgm:bulletEnabled val="1"/>
        </dgm:presLayoutVars>
      </dgm:prSet>
      <dgm:spPr/>
    </dgm:pt>
    <dgm:pt modelId="{5EF121E1-9621-4943-A69A-F5BE409C9230}" type="pres">
      <dgm:prSet presAssocID="{C7CD5EFD-8A34-4247-9E70-991C4E8D9C0F}" presName="Name9" presStyleLbl="parChTrans1D2" presStyleIdx="7" presStyleCnt="8"/>
      <dgm:spPr/>
    </dgm:pt>
    <dgm:pt modelId="{5175BA82-2FD8-40A3-87B7-3090B1C7CB88}" type="pres">
      <dgm:prSet presAssocID="{C7CD5EFD-8A34-4247-9E70-991C4E8D9C0F}" presName="connTx" presStyleLbl="parChTrans1D2" presStyleIdx="7" presStyleCnt="8"/>
      <dgm:spPr/>
    </dgm:pt>
    <dgm:pt modelId="{D2790E30-B318-42A0-BB38-0A74968F86DE}" type="pres">
      <dgm:prSet presAssocID="{6CFCF4D2-3C40-4BCE-9FA4-6C667E5796FE}" presName="node" presStyleLbl="node1" presStyleIdx="7" presStyleCnt="8">
        <dgm:presLayoutVars>
          <dgm:bulletEnabled val="1"/>
        </dgm:presLayoutVars>
      </dgm:prSet>
      <dgm:spPr/>
    </dgm:pt>
  </dgm:ptLst>
  <dgm:cxnLst>
    <dgm:cxn modelId="{9595BE10-64A6-4A25-9755-4F0240A7528D}" type="presOf" srcId="{B50CD31F-E3A9-4DCE-8BE1-50575D9FA117}" destId="{72A0F138-24A0-4DF8-8025-6E8D3F216A4E}" srcOrd="0" destOrd="0" presId="urn:microsoft.com/office/officeart/2005/8/layout/radial1"/>
    <dgm:cxn modelId="{B1429B14-F08D-4039-A573-C8538E0822E6}" type="presOf" srcId="{ABD82C91-D764-4666-9475-11C0AE7EC19B}" destId="{987115A2-F9BE-4829-AAB1-0965B653D5E1}" srcOrd="1" destOrd="0" presId="urn:microsoft.com/office/officeart/2005/8/layout/radial1"/>
    <dgm:cxn modelId="{EF209C1A-935F-4B92-BF69-64E04E4902B3}" srcId="{EAAEF586-F4F4-4FC1-87E9-D67CF39B3E68}" destId="{B50CD31F-E3A9-4DCE-8BE1-50575D9FA117}" srcOrd="1" destOrd="0" parTransId="{98564076-9DA3-424F-A7EC-0495F2534B45}" sibTransId="{2284DBEE-4322-4FCD-A9B2-A4C3714ABBFA}"/>
    <dgm:cxn modelId="{B785E921-5779-4003-9345-A4209202C19B}" type="presOf" srcId="{AF55AF47-BD51-4817-8146-6A5D6F0ABD6A}" destId="{C64B6B0B-1BD5-48F1-84A4-01013380688C}" srcOrd="0" destOrd="0" presId="urn:microsoft.com/office/officeart/2005/8/layout/radial1"/>
    <dgm:cxn modelId="{5E9BB629-2DF4-4C25-9234-5F04AB731E6E}" type="presOf" srcId="{C4252394-D25E-4ADE-8CC9-26557CE9E4F2}" destId="{3D15CDB1-49B8-4A08-A380-6C031ABDB819}" srcOrd="1" destOrd="0" presId="urn:microsoft.com/office/officeart/2005/8/layout/radial1"/>
    <dgm:cxn modelId="{1729442C-95A4-4CE8-AAF0-7648136C481C}" srcId="{EAAEF586-F4F4-4FC1-87E9-D67CF39B3E68}" destId="{1C217019-9E9F-446F-ADE0-088395DA6EB2}" srcOrd="3" destOrd="0" parTransId="{2B72F9D8-C374-4B3B-9AAF-B712B3C802C0}" sibTransId="{A0FD8436-D6C0-4C0B-8B86-91E552975017}"/>
    <dgm:cxn modelId="{2396F839-9904-4EAD-A8CA-8FA28181F9FC}" type="presOf" srcId="{20A9A7A3-5E7B-4734-8A51-DEE68DE6ACB7}" destId="{57E8BE47-45E9-47CF-A216-8B1814EE9473}" srcOrd="0" destOrd="0" presId="urn:microsoft.com/office/officeart/2005/8/layout/radial1"/>
    <dgm:cxn modelId="{C0165F5E-3EE9-47F2-92D6-D6FC2BC4E3BD}" srcId="{58F14429-A796-45D5-A28A-B88B98C8E767}" destId="{EAAEF586-F4F4-4FC1-87E9-D67CF39B3E68}" srcOrd="0" destOrd="0" parTransId="{F9A75C16-E677-4484-8B8E-02E8F42F9263}" sibTransId="{A7C0A25E-F8EA-4429-B5AC-758A0E51215A}"/>
    <dgm:cxn modelId="{6F306D45-0BB5-476C-BE23-83016C3A0302}" srcId="{EAAEF586-F4F4-4FC1-87E9-D67CF39B3E68}" destId="{0B48E8E1-6898-4247-B4F9-63D755838DF7}" srcOrd="4" destOrd="0" parTransId="{AF55AF47-BD51-4817-8146-6A5D6F0ABD6A}" sibTransId="{BC3D2E2F-541F-471A-8262-B34EBC514293}"/>
    <dgm:cxn modelId="{7DFE6867-92D3-4597-A4BB-BEAB33AB4321}" type="presOf" srcId="{C7CD5EFD-8A34-4247-9E70-991C4E8D9C0F}" destId="{5175BA82-2FD8-40A3-87B7-3090B1C7CB88}" srcOrd="1" destOrd="0" presId="urn:microsoft.com/office/officeart/2005/8/layout/radial1"/>
    <dgm:cxn modelId="{ECE59268-131F-4DCD-90CA-4C9D854EB9D6}" type="presOf" srcId="{3FF4BC8B-629C-4A20-9DAE-46D2C3EC2782}" destId="{5E1D4EF3-EF0E-48BD-815B-F6764BDA1141}" srcOrd="1" destOrd="0" presId="urn:microsoft.com/office/officeart/2005/8/layout/radial1"/>
    <dgm:cxn modelId="{3E3A8B49-CBBD-4322-B83B-C75C3E9DFC9C}" type="presOf" srcId="{C7CD5EFD-8A34-4247-9E70-991C4E8D9C0F}" destId="{5EF121E1-9621-4943-A69A-F5BE409C9230}" srcOrd="0" destOrd="0" presId="urn:microsoft.com/office/officeart/2005/8/layout/radial1"/>
    <dgm:cxn modelId="{FC94176B-63F6-4735-9E3C-7FA09113D1BD}" type="presOf" srcId="{AF55AF47-BD51-4817-8146-6A5D6F0ABD6A}" destId="{D7D63227-E29F-46B2-881B-97E74F4ACE67}" srcOrd="1" destOrd="0" presId="urn:microsoft.com/office/officeart/2005/8/layout/radial1"/>
    <dgm:cxn modelId="{55CE664D-B1D4-47D2-BF0E-BAC7F6C0DB6F}" type="presOf" srcId="{1C217019-9E9F-446F-ADE0-088395DA6EB2}" destId="{49B845AD-7736-4AA8-B8A2-EC4BFD6F93E0}" srcOrd="0" destOrd="0" presId="urn:microsoft.com/office/officeart/2005/8/layout/radial1"/>
    <dgm:cxn modelId="{B15FB64D-2DE1-446B-9334-37DBC9DA7A1F}" srcId="{EAAEF586-F4F4-4FC1-87E9-D67CF39B3E68}" destId="{E837B26C-6D6B-461C-8809-C4374ED36A48}" srcOrd="5" destOrd="0" parTransId="{20A9A7A3-5E7B-4734-8A51-DEE68DE6ACB7}" sibTransId="{7D54B279-B0EA-4BB7-BC27-20001067E92C}"/>
    <dgm:cxn modelId="{1E675D6F-955D-41C3-9E7F-8EA6ED6E8479}" type="presOf" srcId="{844F467C-B4BE-4C77-A4C9-90C8162F7361}" destId="{7C8041DF-98A6-4E5A-9707-440255511649}" srcOrd="0" destOrd="0" presId="urn:microsoft.com/office/officeart/2005/8/layout/radial1"/>
    <dgm:cxn modelId="{13080872-2DD8-421D-8790-497656E76520}" type="presOf" srcId="{E837B26C-6D6B-461C-8809-C4374ED36A48}" destId="{B1D00506-5F6A-4EA3-9232-7FEDEF64BBAC}" srcOrd="0" destOrd="0" presId="urn:microsoft.com/office/officeart/2005/8/layout/radial1"/>
    <dgm:cxn modelId="{D8ED337C-5383-4AF0-82BE-E113839298F4}" type="presOf" srcId="{98564076-9DA3-424F-A7EC-0495F2534B45}" destId="{ED73FDFC-450E-4395-B253-415E759A51D4}" srcOrd="1" destOrd="0" presId="urn:microsoft.com/office/officeart/2005/8/layout/radial1"/>
    <dgm:cxn modelId="{C400927E-58D7-43F2-B8EE-D1E7A01CE773}" type="presOf" srcId="{2B72F9D8-C374-4B3B-9AAF-B712B3C802C0}" destId="{035EDD4B-E3C3-4B71-85F8-672C585A3DEE}" srcOrd="0" destOrd="0" presId="urn:microsoft.com/office/officeart/2005/8/layout/radial1"/>
    <dgm:cxn modelId="{9743F37F-230A-4F34-8199-D246EA053D80}" type="presOf" srcId="{3FF4BC8B-629C-4A20-9DAE-46D2C3EC2782}" destId="{0E0DCE15-EBFF-44D5-85A8-8669C8BF900C}" srcOrd="0" destOrd="0" presId="urn:microsoft.com/office/officeart/2005/8/layout/radial1"/>
    <dgm:cxn modelId="{ACFE5D8B-0209-4625-A1A2-9284EECE77A6}" type="presOf" srcId="{FD6B2EBE-F325-4BA2-9F6D-23CB41E37A32}" destId="{A41E167E-8015-46B2-812B-0B13A6160709}" srcOrd="0" destOrd="0" presId="urn:microsoft.com/office/officeart/2005/8/layout/radial1"/>
    <dgm:cxn modelId="{9281E393-AEE8-453E-A3FB-F8A64223495E}" type="presOf" srcId="{2DFC1BB1-F0F8-4A4D-B1EA-1E56F098C4A4}" destId="{A9937835-2A70-461B-88BC-06B66B589B0F}" srcOrd="0" destOrd="0" presId="urn:microsoft.com/office/officeart/2005/8/layout/radial1"/>
    <dgm:cxn modelId="{39AC7EA2-7BDE-484A-B0F7-6BAFE2813058}" type="presOf" srcId="{EAAEF586-F4F4-4FC1-87E9-D67CF39B3E68}" destId="{62DE29D7-6A12-4A9A-AAC9-A6B783110E98}" srcOrd="0" destOrd="0" presId="urn:microsoft.com/office/officeart/2005/8/layout/radial1"/>
    <dgm:cxn modelId="{5BAF8DAD-50B8-43D7-9139-6BEF285DDE58}" srcId="{EAAEF586-F4F4-4FC1-87E9-D67CF39B3E68}" destId="{2DFC1BB1-F0F8-4A4D-B1EA-1E56F098C4A4}" srcOrd="6" destOrd="0" parTransId="{C4252394-D25E-4ADE-8CC9-26557CE9E4F2}" sibTransId="{3C2C238E-22F6-4D72-9884-8CBEE6D17143}"/>
    <dgm:cxn modelId="{F36F51AE-6576-4A13-AF90-BEC161FEABB7}" type="presOf" srcId="{98564076-9DA3-424F-A7EC-0495F2534B45}" destId="{97940547-7E42-4634-B8E6-8D0DE7F514F5}" srcOrd="0" destOrd="0" presId="urn:microsoft.com/office/officeart/2005/8/layout/radial1"/>
    <dgm:cxn modelId="{E34111AF-7936-4D08-AEE3-FA18F35988A0}" type="presOf" srcId="{20A9A7A3-5E7B-4734-8A51-DEE68DE6ACB7}" destId="{6DA3B127-6648-42A9-B0C1-4A61C4F875DA}" srcOrd="1" destOrd="0" presId="urn:microsoft.com/office/officeart/2005/8/layout/radial1"/>
    <dgm:cxn modelId="{6C3F3DBE-FC3B-4FB8-8D54-3C7FF3E8FCE5}" srcId="{EAAEF586-F4F4-4FC1-87E9-D67CF39B3E68}" destId="{FD6B2EBE-F325-4BA2-9F6D-23CB41E37A32}" srcOrd="2" destOrd="0" parTransId="{3FF4BC8B-629C-4A20-9DAE-46D2C3EC2782}" sibTransId="{662C9BBF-2D14-41B0-8076-7A81B4B3311C}"/>
    <dgm:cxn modelId="{1B6CD6CF-EF71-414B-8C39-A3676F5F20CF}" type="presOf" srcId="{ABD82C91-D764-4666-9475-11C0AE7EC19B}" destId="{62A1F490-B55B-474F-9970-7D9A72A288D2}" srcOrd="0" destOrd="0" presId="urn:microsoft.com/office/officeart/2005/8/layout/radial1"/>
    <dgm:cxn modelId="{FD0D78D2-10A3-40CA-9BD8-952269965860}" type="presOf" srcId="{C4252394-D25E-4ADE-8CC9-26557CE9E4F2}" destId="{CEB98541-849B-4814-A553-001C4427F443}" srcOrd="0" destOrd="0" presId="urn:microsoft.com/office/officeart/2005/8/layout/radial1"/>
    <dgm:cxn modelId="{BD7F94D6-B1B9-473B-922B-FC022748F6FA}" type="presOf" srcId="{6CFCF4D2-3C40-4BCE-9FA4-6C667E5796FE}" destId="{D2790E30-B318-42A0-BB38-0A74968F86DE}" srcOrd="0" destOrd="0" presId="urn:microsoft.com/office/officeart/2005/8/layout/radial1"/>
    <dgm:cxn modelId="{D0E93DEA-2FBA-4750-95E2-6E03DC998927}" type="presOf" srcId="{58F14429-A796-45D5-A28A-B88B98C8E767}" destId="{68CFCBB4-1BF9-4C32-AD1A-4B236259ECDB}" srcOrd="0" destOrd="0" presId="urn:microsoft.com/office/officeart/2005/8/layout/radial1"/>
    <dgm:cxn modelId="{16F9F5F0-95AC-4E01-8532-0292EDD0FB33}" type="presOf" srcId="{2B72F9D8-C374-4B3B-9AAF-B712B3C802C0}" destId="{0862ECD9-D323-44BF-9E4A-8C19BFDDDADD}" srcOrd="1" destOrd="0" presId="urn:microsoft.com/office/officeart/2005/8/layout/radial1"/>
    <dgm:cxn modelId="{B0D891F2-AE2D-452C-80A1-5B659F947C78}" srcId="{EAAEF586-F4F4-4FC1-87E9-D67CF39B3E68}" destId="{844F467C-B4BE-4C77-A4C9-90C8162F7361}" srcOrd="0" destOrd="0" parTransId="{ABD82C91-D764-4666-9475-11C0AE7EC19B}" sibTransId="{E295BF33-5E55-4A00-B60F-B35D32ACDBD7}"/>
    <dgm:cxn modelId="{15D600F3-357F-4828-8A17-129DAA1D95D7}" srcId="{EAAEF586-F4F4-4FC1-87E9-D67CF39B3E68}" destId="{6CFCF4D2-3C40-4BCE-9FA4-6C667E5796FE}" srcOrd="7" destOrd="0" parTransId="{C7CD5EFD-8A34-4247-9E70-991C4E8D9C0F}" sibTransId="{6FF70C1F-4DC7-43EF-B431-6E15A4B8E7DB}"/>
    <dgm:cxn modelId="{50051BFC-D5B1-44C8-BCF1-147B29E1C814}" type="presOf" srcId="{0B48E8E1-6898-4247-B4F9-63D755838DF7}" destId="{9EAD1D35-7674-42A9-B0E2-90FC2CBDA286}" srcOrd="0" destOrd="0" presId="urn:microsoft.com/office/officeart/2005/8/layout/radial1"/>
    <dgm:cxn modelId="{585FA352-7D7C-4128-9444-F1061459B3C5}" type="presParOf" srcId="{68CFCBB4-1BF9-4C32-AD1A-4B236259ECDB}" destId="{62DE29D7-6A12-4A9A-AAC9-A6B783110E98}" srcOrd="0" destOrd="0" presId="urn:microsoft.com/office/officeart/2005/8/layout/radial1"/>
    <dgm:cxn modelId="{09AF5567-4427-46D2-A267-2925499CEE80}" type="presParOf" srcId="{68CFCBB4-1BF9-4C32-AD1A-4B236259ECDB}" destId="{62A1F490-B55B-474F-9970-7D9A72A288D2}" srcOrd="1" destOrd="0" presId="urn:microsoft.com/office/officeart/2005/8/layout/radial1"/>
    <dgm:cxn modelId="{71363571-7206-47F0-A02C-798B5663BFB3}" type="presParOf" srcId="{62A1F490-B55B-474F-9970-7D9A72A288D2}" destId="{987115A2-F9BE-4829-AAB1-0965B653D5E1}" srcOrd="0" destOrd="0" presId="urn:microsoft.com/office/officeart/2005/8/layout/radial1"/>
    <dgm:cxn modelId="{6585B8E0-FC05-442D-9998-CE2E4F078FF6}" type="presParOf" srcId="{68CFCBB4-1BF9-4C32-AD1A-4B236259ECDB}" destId="{7C8041DF-98A6-4E5A-9707-440255511649}" srcOrd="2" destOrd="0" presId="urn:microsoft.com/office/officeart/2005/8/layout/radial1"/>
    <dgm:cxn modelId="{FC87BC28-055B-4E8C-AC60-CE6A54655B46}" type="presParOf" srcId="{68CFCBB4-1BF9-4C32-AD1A-4B236259ECDB}" destId="{97940547-7E42-4634-B8E6-8D0DE7F514F5}" srcOrd="3" destOrd="0" presId="urn:microsoft.com/office/officeart/2005/8/layout/radial1"/>
    <dgm:cxn modelId="{0B6FF162-EAB9-45EE-808C-062F0301E74A}" type="presParOf" srcId="{97940547-7E42-4634-B8E6-8D0DE7F514F5}" destId="{ED73FDFC-450E-4395-B253-415E759A51D4}" srcOrd="0" destOrd="0" presId="urn:microsoft.com/office/officeart/2005/8/layout/radial1"/>
    <dgm:cxn modelId="{F3F072FF-3E6C-4CBF-B7C5-B2D4BD4E37CE}" type="presParOf" srcId="{68CFCBB4-1BF9-4C32-AD1A-4B236259ECDB}" destId="{72A0F138-24A0-4DF8-8025-6E8D3F216A4E}" srcOrd="4" destOrd="0" presId="urn:microsoft.com/office/officeart/2005/8/layout/radial1"/>
    <dgm:cxn modelId="{A6E80B23-41EB-40D1-A14C-4AA6DF6CFF76}" type="presParOf" srcId="{68CFCBB4-1BF9-4C32-AD1A-4B236259ECDB}" destId="{0E0DCE15-EBFF-44D5-85A8-8669C8BF900C}" srcOrd="5" destOrd="0" presId="urn:microsoft.com/office/officeart/2005/8/layout/radial1"/>
    <dgm:cxn modelId="{ED8558CF-C54C-46A3-B967-7985CEB6E940}" type="presParOf" srcId="{0E0DCE15-EBFF-44D5-85A8-8669C8BF900C}" destId="{5E1D4EF3-EF0E-48BD-815B-F6764BDA1141}" srcOrd="0" destOrd="0" presId="urn:microsoft.com/office/officeart/2005/8/layout/radial1"/>
    <dgm:cxn modelId="{4FA1A685-BFB1-43AF-BA70-6E0907ECBB64}" type="presParOf" srcId="{68CFCBB4-1BF9-4C32-AD1A-4B236259ECDB}" destId="{A41E167E-8015-46B2-812B-0B13A6160709}" srcOrd="6" destOrd="0" presId="urn:microsoft.com/office/officeart/2005/8/layout/radial1"/>
    <dgm:cxn modelId="{637315A3-B62A-48D8-95AC-5C745CBC9CD4}" type="presParOf" srcId="{68CFCBB4-1BF9-4C32-AD1A-4B236259ECDB}" destId="{035EDD4B-E3C3-4B71-85F8-672C585A3DEE}" srcOrd="7" destOrd="0" presId="urn:microsoft.com/office/officeart/2005/8/layout/radial1"/>
    <dgm:cxn modelId="{49A1573B-8133-4F4F-9C59-020073109DCB}" type="presParOf" srcId="{035EDD4B-E3C3-4B71-85F8-672C585A3DEE}" destId="{0862ECD9-D323-44BF-9E4A-8C19BFDDDADD}" srcOrd="0" destOrd="0" presId="urn:microsoft.com/office/officeart/2005/8/layout/radial1"/>
    <dgm:cxn modelId="{C9D5A72E-3CCE-4C57-B3F3-56033EFF8B7F}" type="presParOf" srcId="{68CFCBB4-1BF9-4C32-AD1A-4B236259ECDB}" destId="{49B845AD-7736-4AA8-B8A2-EC4BFD6F93E0}" srcOrd="8" destOrd="0" presId="urn:microsoft.com/office/officeart/2005/8/layout/radial1"/>
    <dgm:cxn modelId="{51A2C409-6090-4A25-86BB-F5A9F3D835A5}" type="presParOf" srcId="{68CFCBB4-1BF9-4C32-AD1A-4B236259ECDB}" destId="{C64B6B0B-1BD5-48F1-84A4-01013380688C}" srcOrd="9" destOrd="0" presId="urn:microsoft.com/office/officeart/2005/8/layout/radial1"/>
    <dgm:cxn modelId="{E2372377-C160-4B38-8337-A50926DE42FC}" type="presParOf" srcId="{C64B6B0B-1BD5-48F1-84A4-01013380688C}" destId="{D7D63227-E29F-46B2-881B-97E74F4ACE67}" srcOrd="0" destOrd="0" presId="urn:microsoft.com/office/officeart/2005/8/layout/radial1"/>
    <dgm:cxn modelId="{74156453-BA2C-4E74-912A-333EFDD6A701}" type="presParOf" srcId="{68CFCBB4-1BF9-4C32-AD1A-4B236259ECDB}" destId="{9EAD1D35-7674-42A9-B0E2-90FC2CBDA286}" srcOrd="10" destOrd="0" presId="urn:microsoft.com/office/officeart/2005/8/layout/radial1"/>
    <dgm:cxn modelId="{F6FCC291-6EDE-4CEB-8737-E9521B31C8F7}" type="presParOf" srcId="{68CFCBB4-1BF9-4C32-AD1A-4B236259ECDB}" destId="{57E8BE47-45E9-47CF-A216-8B1814EE9473}" srcOrd="11" destOrd="0" presId="urn:microsoft.com/office/officeart/2005/8/layout/radial1"/>
    <dgm:cxn modelId="{C1F4CC6A-3BFF-41DA-AA62-8F9C9E9F7E75}" type="presParOf" srcId="{57E8BE47-45E9-47CF-A216-8B1814EE9473}" destId="{6DA3B127-6648-42A9-B0C1-4A61C4F875DA}" srcOrd="0" destOrd="0" presId="urn:microsoft.com/office/officeart/2005/8/layout/radial1"/>
    <dgm:cxn modelId="{2B3BC4D6-E8C7-44A6-B7FF-6BDA7528A1E1}" type="presParOf" srcId="{68CFCBB4-1BF9-4C32-AD1A-4B236259ECDB}" destId="{B1D00506-5F6A-4EA3-9232-7FEDEF64BBAC}" srcOrd="12" destOrd="0" presId="urn:microsoft.com/office/officeart/2005/8/layout/radial1"/>
    <dgm:cxn modelId="{99383694-B0EE-4ACF-A0C6-C7568A069C44}" type="presParOf" srcId="{68CFCBB4-1BF9-4C32-AD1A-4B236259ECDB}" destId="{CEB98541-849B-4814-A553-001C4427F443}" srcOrd="13" destOrd="0" presId="urn:microsoft.com/office/officeart/2005/8/layout/radial1"/>
    <dgm:cxn modelId="{6D1B7660-1B05-46BA-A0E8-8ABA4F11805A}" type="presParOf" srcId="{CEB98541-849B-4814-A553-001C4427F443}" destId="{3D15CDB1-49B8-4A08-A380-6C031ABDB819}" srcOrd="0" destOrd="0" presId="urn:microsoft.com/office/officeart/2005/8/layout/radial1"/>
    <dgm:cxn modelId="{2EA25B52-B44E-4B65-BF32-B5BA684676AE}" type="presParOf" srcId="{68CFCBB4-1BF9-4C32-AD1A-4B236259ECDB}" destId="{A9937835-2A70-461B-88BC-06B66B589B0F}" srcOrd="14" destOrd="0" presId="urn:microsoft.com/office/officeart/2005/8/layout/radial1"/>
    <dgm:cxn modelId="{439C9414-6CB0-4E76-9592-00ECC4E8699C}" type="presParOf" srcId="{68CFCBB4-1BF9-4C32-AD1A-4B236259ECDB}" destId="{5EF121E1-9621-4943-A69A-F5BE409C9230}" srcOrd="15" destOrd="0" presId="urn:microsoft.com/office/officeart/2005/8/layout/radial1"/>
    <dgm:cxn modelId="{1030F528-7C47-4984-BF06-562904D611B5}" type="presParOf" srcId="{5EF121E1-9621-4943-A69A-F5BE409C9230}" destId="{5175BA82-2FD8-40A3-87B7-3090B1C7CB88}" srcOrd="0" destOrd="0" presId="urn:microsoft.com/office/officeart/2005/8/layout/radial1"/>
    <dgm:cxn modelId="{C93BCCEF-DFF1-4D48-8A2B-A2395F8BBAE4}" type="presParOf" srcId="{68CFCBB4-1BF9-4C32-AD1A-4B236259ECDB}" destId="{D2790E30-B318-42A0-BB38-0A74968F86DE}" srcOrd="1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DE29D7-6A12-4A9A-AAC9-A6B783110E98}">
      <dsp:nvSpPr>
        <dsp:cNvPr id="0" name=""/>
        <dsp:cNvSpPr/>
      </dsp:nvSpPr>
      <dsp:spPr>
        <a:xfrm>
          <a:off x="1732356" y="1240702"/>
          <a:ext cx="728981" cy="728981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70000"/>
                <a:satMod val="150000"/>
              </a:schemeClr>
            </a:gs>
            <a:gs pos="34000">
              <a:schemeClr val="accent4">
                <a:hueOff val="0"/>
                <a:satOff val="0"/>
                <a:lumOff val="0"/>
                <a:alphaOff val="0"/>
                <a:shade val="70000"/>
                <a:satMod val="140000"/>
              </a:schemeClr>
            </a:gs>
            <a:gs pos="70000">
              <a:schemeClr val="accent4">
                <a:hueOff val="0"/>
                <a:satOff val="0"/>
                <a:lumOff val="0"/>
                <a:alphaOff val="0"/>
                <a:tint val="100000"/>
                <a:shade val="90000"/>
                <a:satMod val="14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 err="1">
              <a:solidFill>
                <a:schemeClr val="tx1"/>
              </a:solidFill>
            </a:rPr>
            <a:t>ADDL</a:t>
          </a:r>
          <a:endParaRPr lang="en-US" sz="1400" b="1" kern="1200" dirty="0">
            <a:solidFill>
              <a:schemeClr val="tx1"/>
            </a:solidFill>
          </a:endParaRPr>
        </a:p>
      </dsp:txBody>
      <dsp:txXfrm>
        <a:off x="1839113" y="1347459"/>
        <a:ext cx="515467" cy="515467"/>
      </dsp:txXfrm>
    </dsp:sp>
    <dsp:sp modelId="{62A1F490-B55B-474F-9970-7D9A72A288D2}">
      <dsp:nvSpPr>
        <dsp:cNvPr id="0" name=""/>
        <dsp:cNvSpPr/>
      </dsp:nvSpPr>
      <dsp:spPr>
        <a:xfrm rot="16200000">
          <a:off x="1841808" y="970018"/>
          <a:ext cx="510077" cy="31289"/>
        </a:xfrm>
        <a:custGeom>
          <a:avLst/>
          <a:gdLst/>
          <a:ahLst/>
          <a:cxnLst/>
          <a:rect l="0" t="0" r="0" b="0"/>
          <a:pathLst>
            <a:path>
              <a:moveTo>
                <a:pt x="0" y="15644"/>
              </a:moveTo>
              <a:lnTo>
                <a:pt x="510077" y="15644"/>
              </a:lnTo>
            </a:path>
          </a:pathLst>
        </a:custGeom>
        <a:noFill/>
        <a:ln w="264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b="1" kern="1200">
            <a:solidFill>
              <a:schemeClr val="tx1"/>
            </a:solidFill>
          </a:endParaRPr>
        </a:p>
      </dsp:txBody>
      <dsp:txXfrm>
        <a:off x="2084095" y="972911"/>
        <a:ext cx="25503" cy="25503"/>
      </dsp:txXfrm>
    </dsp:sp>
    <dsp:sp modelId="{7C8041DF-98A6-4E5A-9707-440255511649}">
      <dsp:nvSpPr>
        <dsp:cNvPr id="0" name=""/>
        <dsp:cNvSpPr/>
      </dsp:nvSpPr>
      <dsp:spPr>
        <a:xfrm>
          <a:off x="1732356" y="1642"/>
          <a:ext cx="728981" cy="728981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70000"/>
                <a:satMod val="150000"/>
              </a:schemeClr>
            </a:gs>
            <a:gs pos="34000">
              <a:schemeClr val="accent5">
                <a:hueOff val="0"/>
                <a:satOff val="0"/>
                <a:lumOff val="0"/>
                <a:alphaOff val="0"/>
                <a:shade val="70000"/>
                <a:satMod val="140000"/>
              </a:schemeClr>
            </a:gs>
            <a:gs pos="70000">
              <a:schemeClr val="accent5">
                <a:hueOff val="0"/>
                <a:satOff val="0"/>
                <a:lumOff val="0"/>
                <a:alphaOff val="0"/>
                <a:tint val="100000"/>
                <a:shade val="90000"/>
                <a:satMod val="14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b="1" kern="1200" dirty="0">
              <a:solidFill>
                <a:schemeClr val="tx1"/>
              </a:solidFill>
            </a:rPr>
            <a:t>Pathology</a:t>
          </a:r>
        </a:p>
      </dsp:txBody>
      <dsp:txXfrm>
        <a:off x="1839113" y="108399"/>
        <a:ext cx="515467" cy="515467"/>
      </dsp:txXfrm>
    </dsp:sp>
    <dsp:sp modelId="{97940547-7E42-4634-B8E6-8D0DE7F514F5}">
      <dsp:nvSpPr>
        <dsp:cNvPr id="0" name=""/>
        <dsp:cNvSpPr/>
      </dsp:nvSpPr>
      <dsp:spPr>
        <a:xfrm rot="18900000">
          <a:off x="2279881" y="1151474"/>
          <a:ext cx="510077" cy="31289"/>
        </a:xfrm>
        <a:custGeom>
          <a:avLst/>
          <a:gdLst/>
          <a:ahLst/>
          <a:cxnLst/>
          <a:rect l="0" t="0" r="0" b="0"/>
          <a:pathLst>
            <a:path>
              <a:moveTo>
                <a:pt x="0" y="15644"/>
              </a:moveTo>
              <a:lnTo>
                <a:pt x="510077" y="15644"/>
              </a:lnTo>
            </a:path>
          </a:pathLst>
        </a:custGeom>
        <a:noFill/>
        <a:ln w="264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b="1" kern="1200">
            <a:solidFill>
              <a:schemeClr val="tx1"/>
            </a:solidFill>
          </a:endParaRPr>
        </a:p>
      </dsp:txBody>
      <dsp:txXfrm>
        <a:off x="2522168" y="1154367"/>
        <a:ext cx="25503" cy="25503"/>
      </dsp:txXfrm>
    </dsp:sp>
    <dsp:sp modelId="{72A0F138-24A0-4DF8-8025-6E8D3F216A4E}">
      <dsp:nvSpPr>
        <dsp:cNvPr id="0" name=""/>
        <dsp:cNvSpPr/>
      </dsp:nvSpPr>
      <dsp:spPr>
        <a:xfrm>
          <a:off x="2608503" y="364554"/>
          <a:ext cx="728981" cy="728981"/>
        </a:xfrm>
        <a:prstGeom prst="ellipse">
          <a:avLst/>
        </a:prstGeom>
        <a:gradFill rotWithShape="0">
          <a:gsLst>
            <a:gs pos="0">
              <a:schemeClr val="accent5">
                <a:hueOff val="-1419125"/>
                <a:satOff val="5687"/>
                <a:lumOff val="1233"/>
                <a:alphaOff val="0"/>
                <a:shade val="70000"/>
                <a:satMod val="150000"/>
              </a:schemeClr>
            </a:gs>
            <a:gs pos="34000">
              <a:schemeClr val="accent5">
                <a:hueOff val="-1419125"/>
                <a:satOff val="5687"/>
                <a:lumOff val="1233"/>
                <a:alphaOff val="0"/>
                <a:shade val="70000"/>
                <a:satMod val="140000"/>
              </a:schemeClr>
            </a:gs>
            <a:gs pos="70000">
              <a:schemeClr val="accent5">
                <a:hueOff val="-1419125"/>
                <a:satOff val="5687"/>
                <a:lumOff val="1233"/>
                <a:alphaOff val="0"/>
                <a:tint val="100000"/>
                <a:shade val="90000"/>
                <a:satMod val="140000"/>
              </a:schemeClr>
            </a:gs>
            <a:gs pos="100000">
              <a:schemeClr val="accent5">
                <a:hueOff val="-1419125"/>
                <a:satOff val="5687"/>
                <a:lumOff val="1233"/>
                <a:alphaOff val="0"/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b="1" kern="1200" dirty="0">
              <a:solidFill>
                <a:schemeClr val="tx1"/>
              </a:solidFill>
            </a:rPr>
            <a:t>Bacteriology</a:t>
          </a:r>
        </a:p>
      </dsp:txBody>
      <dsp:txXfrm>
        <a:off x="2715260" y="471311"/>
        <a:ext cx="515467" cy="515467"/>
      </dsp:txXfrm>
    </dsp:sp>
    <dsp:sp modelId="{0E0DCE15-EBFF-44D5-85A8-8669C8BF900C}">
      <dsp:nvSpPr>
        <dsp:cNvPr id="0" name=""/>
        <dsp:cNvSpPr/>
      </dsp:nvSpPr>
      <dsp:spPr>
        <a:xfrm>
          <a:off x="2461337" y="1589548"/>
          <a:ext cx="510077" cy="31289"/>
        </a:xfrm>
        <a:custGeom>
          <a:avLst/>
          <a:gdLst/>
          <a:ahLst/>
          <a:cxnLst/>
          <a:rect l="0" t="0" r="0" b="0"/>
          <a:pathLst>
            <a:path>
              <a:moveTo>
                <a:pt x="0" y="15644"/>
              </a:moveTo>
              <a:lnTo>
                <a:pt x="510077" y="15644"/>
              </a:lnTo>
            </a:path>
          </a:pathLst>
        </a:custGeom>
        <a:noFill/>
        <a:ln w="264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b="1" kern="1200">
            <a:solidFill>
              <a:schemeClr val="tx1"/>
            </a:solidFill>
          </a:endParaRPr>
        </a:p>
      </dsp:txBody>
      <dsp:txXfrm>
        <a:off x="2703624" y="1592441"/>
        <a:ext cx="25503" cy="25503"/>
      </dsp:txXfrm>
    </dsp:sp>
    <dsp:sp modelId="{A41E167E-8015-46B2-812B-0B13A6160709}">
      <dsp:nvSpPr>
        <dsp:cNvPr id="0" name=""/>
        <dsp:cNvSpPr/>
      </dsp:nvSpPr>
      <dsp:spPr>
        <a:xfrm>
          <a:off x="2971415" y="1240702"/>
          <a:ext cx="728981" cy="728981"/>
        </a:xfrm>
        <a:prstGeom prst="ellipse">
          <a:avLst/>
        </a:prstGeom>
        <a:gradFill rotWithShape="0">
          <a:gsLst>
            <a:gs pos="0">
              <a:schemeClr val="accent5">
                <a:hueOff val="-2838251"/>
                <a:satOff val="11375"/>
                <a:lumOff val="2465"/>
                <a:alphaOff val="0"/>
                <a:shade val="70000"/>
                <a:satMod val="150000"/>
              </a:schemeClr>
            </a:gs>
            <a:gs pos="34000">
              <a:schemeClr val="accent5">
                <a:hueOff val="-2838251"/>
                <a:satOff val="11375"/>
                <a:lumOff val="2465"/>
                <a:alphaOff val="0"/>
                <a:shade val="70000"/>
                <a:satMod val="140000"/>
              </a:schemeClr>
            </a:gs>
            <a:gs pos="70000">
              <a:schemeClr val="accent5">
                <a:hueOff val="-2838251"/>
                <a:satOff val="11375"/>
                <a:lumOff val="2465"/>
                <a:alphaOff val="0"/>
                <a:tint val="100000"/>
                <a:shade val="90000"/>
                <a:satMod val="140000"/>
              </a:schemeClr>
            </a:gs>
            <a:gs pos="100000">
              <a:schemeClr val="accent5">
                <a:hueOff val="-2838251"/>
                <a:satOff val="11375"/>
                <a:lumOff val="2465"/>
                <a:alphaOff val="0"/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b="1" kern="1200" dirty="0">
              <a:solidFill>
                <a:schemeClr val="tx1"/>
              </a:solidFill>
            </a:rPr>
            <a:t>Virology</a:t>
          </a:r>
        </a:p>
      </dsp:txBody>
      <dsp:txXfrm>
        <a:off x="3078172" y="1347459"/>
        <a:ext cx="515467" cy="515467"/>
      </dsp:txXfrm>
    </dsp:sp>
    <dsp:sp modelId="{035EDD4B-E3C3-4B71-85F8-672C585A3DEE}">
      <dsp:nvSpPr>
        <dsp:cNvPr id="0" name=""/>
        <dsp:cNvSpPr/>
      </dsp:nvSpPr>
      <dsp:spPr>
        <a:xfrm rot="2700000">
          <a:off x="2279881" y="2027622"/>
          <a:ext cx="510077" cy="31289"/>
        </a:xfrm>
        <a:custGeom>
          <a:avLst/>
          <a:gdLst/>
          <a:ahLst/>
          <a:cxnLst/>
          <a:rect l="0" t="0" r="0" b="0"/>
          <a:pathLst>
            <a:path>
              <a:moveTo>
                <a:pt x="0" y="15644"/>
              </a:moveTo>
              <a:lnTo>
                <a:pt x="510077" y="15644"/>
              </a:lnTo>
            </a:path>
          </a:pathLst>
        </a:custGeom>
        <a:noFill/>
        <a:ln w="264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b="1" kern="1200">
            <a:solidFill>
              <a:schemeClr val="tx1"/>
            </a:solidFill>
          </a:endParaRPr>
        </a:p>
      </dsp:txBody>
      <dsp:txXfrm>
        <a:off x="2522168" y="2030514"/>
        <a:ext cx="25503" cy="25503"/>
      </dsp:txXfrm>
    </dsp:sp>
    <dsp:sp modelId="{49B845AD-7736-4AA8-B8A2-EC4BFD6F93E0}">
      <dsp:nvSpPr>
        <dsp:cNvPr id="0" name=""/>
        <dsp:cNvSpPr/>
      </dsp:nvSpPr>
      <dsp:spPr>
        <a:xfrm>
          <a:off x="2608503" y="2116849"/>
          <a:ext cx="728981" cy="728981"/>
        </a:xfrm>
        <a:prstGeom prst="ellipse">
          <a:avLst/>
        </a:prstGeom>
        <a:gradFill rotWithShape="0">
          <a:gsLst>
            <a:gs pos="0">
              <a:schemeClr val="accent5">
                <a:hueOff val="-4257376"/>
                <a:satOff val="17062"/>
                <a:lumOff val="3698"/>
                <a:alphaOff val="0"/>
                <a:shade val="70000"/>
                <a:satMod val="150000"/>
              </a:schemeClr>
            </a:gs>
            <a:gs pos="34000">
              <a:schemeClr val="accent5">
                <a:hueOff val="-4257376"/>
                <a:satOff val="17062"/>
                <a:lumOff val="3698"/>
                <a:alphaOff val="0"/>
                <a:shade val="70000"/>
                <a:satMod val="140000"/>
              </a:schemeClr>
            </a:gs>
            <a:gs pos="70000">
              <a:schemeClr val="accent5">
                <a:hueOff val="-4257376"/>
                <a:satOff val="17062"/>
                <a:lumOff val="3698"/>
                <a:alphaOff val="0"/>
                <a:tint val="100000"/>
                <a:shade val="90000"/>
                <a:satMod val="140000"/>
              </a:schemeClr>
            </a:gs>
            <a:gs pos="100000">
              <a:schemeClr val="accent5">
                <a:hueOff val="-4257376"/>
                <a:satOff val="17062"/>
                <a:lumOff val="3698"/>
                <a:alphaOff val="0"/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b="1" kern="1200" dirty="0">
              <a:solidFill>
                <a:schemeClr val="tx1"/>
              </a:solidFill>
            </a:rPr>
            <a:t>Molecular Diagnostics</a:t>
          </a:r>
        </a:p>
      </dsp:txBody>
      <dsp:txXfrm>
        <a:off x="2715260" y="2223606"/>
        <a:ext cx="515467" cy="515467"/>
      </dsp:txXfrm>
    </dsp:sp>
    <dsp:sp modelId="{C64B6B0B-1BD5-48F1-84A4-01013380688C}">
      <dsp:nvSpPr>
        <dsp:cNvPr id="0" name=""/>
        <dsp:cNvSpPr/>
      </dsp:nvSpPr>
      <dsp:spPr>
        <a:xfrm rot="5400000">
          <a:off x="1841808" y="2209078"/>
          <a:ext cx="510077" cy="31289"/>
        </a:xfrm>
        <a:custGeom>
          <a:avLst/>
          <a:gdLst/>
          <a:ahLst/>
          <a:cxnLst/>
          <a:rect l="0" t="0" r="0" b="0"/>
          <a:pathLst>
            <a:path>
              <a:moveTo>
                <a:pt x="0" y="15644"/>
              </a:moveTo>
              <a:lnTo>
                <a:pt x="510077" y="15644"/>
              </a:lnTo>
            </a:path>
          </a:pathLst>
        </a:custGeom>
        <a:noFill/>
        <a:ln w="264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b="1" kern="1200">
            <a:solidFill>
              <a:schemeClr val="tx1"/>
            </a:solidFill>
          </a:endParaRPr>
        </a:p>
      </dsp:txBody>
      <dsp:txXfrm>
        <a:off x="2084095" y="2211970"/>
        <a:ext cx="25503" cy="25503"/>
      </dsp:txXfrm>
    </dsp:sp>
    <dsp:sp modelId="{9EAD1D35-7674-42A9-B0E2-90FC2CBDA286}">
      <dsp:nvSpPr>
        <dsp:cNvPr id="0" name=""/>
        <dsp:cNvSpPr/>
      </dsp:nvSpPr>
      <dsp:spPr>
        <a:xfrm>
          <a:off x="1732356" y="2479761"/>
          <a:ext cx="728981" cy="728981"/>
        </a:xfrm>
        <a:prstGeom prst="ellipse">
          <a:avLst/>
        </a:prstGeom>
        <a:gradFill rotWithShape="0">
          <a:gsLst>
            <a:gs pos="0">
              <a:schemeClr val="accent5">
                <a:hueOff val="-5676501"/>
                <a:satOff val="22749"/>
                <a:lumOff val="4930"/>
                <a:alphaOff val="0"/>
                <a:shade val="70000"/>
                <a:satMod val="150000"/>
              </a:schemeClr>
            </a:gs>
            <a:gs pos="34000">
              <a:schemeClr val="accent5">
                <a:hueOff val="-5676501"/>
                <a:satOff val="22749"/>
                <a:lumOff val="4930"/>
                <a:alphaOff val="0"/>
                <a:shade val="70000"/>
                <a:satMod val="140000"/>
              </a:schemeClr>
            </a:gs>
            <a:gs pos="70000">
              <a:schemeClr val="accent5">
                <a:hueOff val="-5676501"/>
                <a:satOff val="22749"/>
                <a:lumOff val="4930"/>
                <a:alphaOff val="0"/>
                <a:tint val="100000"/>
                <a:shade val="90000"/>
                <a:satMod val="140000"/>
              </a:schemeClr>
            </a:gs>
            <a:gs pos="100000">
              <a:schemeClr val="accent5">
                <a:hueOff val="-5676501"/>
                <a:satOff val="22749"/>
                <a:lumOff val="4930"/>
                <a:alphaOff val="0"/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b="1" kern="1200" dirty="0">
              <a:solidFill>
                <a:schemeClr val="tx1"/>
              </a:solidFill>
            </a:rPr>
            <a:t>Serology</a:t>
          </a:r>
        </a:p>
      </dsp:txBody>
      <dsp:txXfrm>
        <a:off x="1839113" y="2586518"/>
        <a:ext cx="515467" cy="515467"/>
      </dsp:txXfrm>
    </dsp:sp>
    <dsp:sp modelId="{57E8BE47-45E9-47CF-A216-8B1814EE9473}">
      <dsp:nvSpPr>
        <dsp:cNvPr id="0" name=""/>
        <dsp:cNvSpPr/>
      </dsp:nvSpPr>
      <dsp:spPr>
        <a:xfrm rot="8100000">
          <a:off x="1403734" y="2027622"/>
          <a:ext cx="510077" cy="31289"/>
        </a:xfrm>
        <a:custGeom>
          <a:avLst/>
          <a:gdLst/>
          <a:ahLst/>
          <a:cxnLst/>
          <a:rect l="0" t="0" r="0" b="0"/>
          <a:pathLst>
            <a:path>
              <a:moveTo>
                <a:pt x="0" y="15644"/>
              </a:moveTo>
              <a:lnTo>
                <a:pt x="510077" y="15644"/>
              </a:lnTo>
            </a:path>
          </a:pathLst>
        </a:custGeom>
        <a:noFill/>
        <a:ln w="264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b="1" kern="1200">
            <a:solidFill>
              <a:schemeClr val="tx1"/>
            </a:solidFill>
          </a:endParaRPr>
        </a:p>
      </dsp:txBody>
      <dsp:txXfrm rot="10800000">
        <a:off x="1646021" y="2030514"/>
        <a:ext cx="25503" cy="25503"/>
      </dsp:txXfrm>
    </dsp:sp>
    <dsp:sp modelId="{B1D00506-5F6A-4EA3-9232-7FEDEF64BBAC}">
      <dsp:nvSpPr>
        <dsp:cNvPr id="0" name=""/>
        <dsp:cNvSpPr/>
      </dsp:nvSpPr>
      <dsp:spPr>
        <a:xfrm>
          <a:off x="856208" y="2116849"/>
          <a:ext cx="728981" cy="728981"/>
        </a:xfrm>
        <a:prstGeom prst="ellipse">
          <a:avLst/>
        </a:prstGeom>
        <a:gradFill rotWithShape="0">
          <a:gsLst>
            <a:gs pos="0">
              <a:schemeClr val="accent5">
                <a:hueOff val="-7095626"/>
                <a:satOff val="28436"/>
                <a:lumOff val="6163"/>
                <a:alphaOff val="0"/>
                <a:shade val="70000"/>
                <a:satMod val="150000"/>
              </a:schemeClr>
            </a:gs>
            <a:gs pos="34000">
              <a:schemeClr val="accent5">
                <a:hueOff val="-7095626"/>
                <a:satOff val="28436"/>
                <a:lumOff val="6163"/>
                <a:alphaOff val="0"/>
                <a:shade val="70000"/>
                <a:satMod val="140000"/>
              </a:schemeClr>
            </a:gs>
            <a:gs pos="70000">
              <a:schemeClr val="accent5">
                <a:hueOff val="-7095626"/>
                <a:satOff val="28436"/>
                <a:lumOff val="6163"/>
                <a:alphaOff val="0"/>
                <a:tint val="100000"/>
                <a:shade val="90000"/>
                <a:satMod val="140000"/>
              </a:schemeClr>
            </a:gs>
            <a:gs pos="100000">
              <a:schemeClr val="accent5">
                <a:hueOff val="-7095626"/>
                <a:satOff val="28436"/>
                <a:lumOff val="6163"/>
                <a:alphaOff val="0"/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b="1" kern="1200" dirty="0">
              <a:solidFill>
                <a:schemeClr val="tx1"/>
              </a:solidFill>
            </a:rPr>
            <a:t>Toxicology</a:t>
          </a:r>
        </a:p>
      </dsp:txBody>
      <dsp:txXfrm>
        <a:off x="962965" y="2223606"/>
        <a:ext cx="515467" cy="515467"/>
      </dsp:txXfrm>
    </dsp:sp>
    <dsp:sp modelId="{CEB98541-849B-4814-A553-001C4427F443}">
      <dsp:nvSpPr>
        <dsp:cNvPr id="0" name=""/>
        <dsp:cNvSpPr/>
      </dsp:nvSpPr>
      <dsp:spPr>
        <a:xfrm rot="10800000">
          <a:off x="1222278" y="1589548"/>
          <a:ext cx="510077" cy="31289"/>
        </a:xfrm>
        <a:custGeom>
          <a:avLst/>
          <a:gdLst/>
          <a:ahLst/>
          <a:cxnLst/>
          <a:rect l="0" t="0" r="0" b="0"/>
          <a:pathLst>
            <a:path>
              <a:moveTo>
                <a:pt x="0" y="15644"/>
              </a:moveTo>
              <a:lnTo>
                <a:pt x="510077" y="15644"/>
              </a:lnTo>
            </a:path>
          </a:pathLst>
        </a:custGeom>
        <a:noFill/>
        <a:ln w="264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b="1" kern="1200">
            <a:solidFill>
              <a:schemeClr val="tx1"/>
            </a:solidFill>
          </a:endParaRPr>
        </a:p>
      </dsp:txBody>
      <dsp:txXfrm rot="10800000">
        <a:off x="1464565" y="1592441"/>
        <a:ext cx="25503" cy="25503"/>
      </dsp:txXfrm>
    </dsp:sp>
    <dsp:sp modelId="{A9937835-2A70-461B-88BC-06B66B589B0F}">
      <dsp:nvSpPr>
        <dsp:cNvPr id="0" name=""/>
        <dsp:cNvSpPr/>
      </dsp:nvSpPr>
      <dsp:spPr>
        <a:xfrm>
          <a:off x="493296" y="1240702"/>
          <a:ext cx="728981" cy="728981"/>
        </a:xfrm>
        <a:prstGeom prst="ellipse">
          <a:avLst/>
        </a:prstGeom>
        <a:gradFill rotWithShape="0">
          <a:gsLst>
            <a:gs pos="0">
              <a:schemeClr val="accent5">
                <a:hueOff val="-8514751"/>
                <a:satOff val="34124"/>
                <a:lumOff val="7395"/>
                <a:alphaOff val="0"/>
                <a:shade val="70000"/>
                <a:satMod val="150000"/>
              </a:schemeClr>
            </a:gs>
            <a:gs pos="34000">
              <a:schemeClr val="accent5">
                <a:hueOff val="-8514751"/>
                <a:satOff val="34124"/>
                <a:lumOff val="7395"/>
                <a:alphaOff val="0"/>
                <a:shade val="70000"/>
                <a:satMod val="140000"/>
              </a:schemeClr>
            </a:gs>
            <a:gs pos="70000">
              <a:schemeClr val="accent5">
                <a:hueOff val="-8514751"/>
                <a:satOff val="34124"/>
                <a:lumOff val="7395"/>
                <a:alphaOff val="0"/>
                <a:tint val="100000"/>
                <a:shade val="90000"/>
                <a:satMod val="140000"/>
              </a:schemeClr>
            </a:gs>
            <a:gs pos="100000">
              <a:schemeClr val="accent5">
                <a:hueOff val="-8514751"/>
                <a:satOff val="34124"/>
                <a:lumOff val="7395"/>
                <a:alphaOff val="0"/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b="1" kern="1200" dirty="0">
              <a:solidFill>
                <a:schemeClr val="tx1"/>
              </a:solidFill>
            </a:rPr>
            <a:t>Next Generation Sequencing</a:t>
          </a:r>
        </a:p>
      </dsp:txBody>
      <dsp:txXfrm>
        <a:off x="600053" y="1347459"/>
        <a:ext cx="515467" cy="515467"/>
      </dsp:txXfrm>
    </dsp:sp>
    <dsp:sp modelId="{5EF121E1-9621-4943-A69A-F5BE409C9230}">
      <dsp:nvSpPr>
        <dsp:cNvPr id="0" name=""/>
        <dsp:cNvSpPr/>
      </dsp:nvSpPr>
      <dsp:spPr>
        <a:xfrm rot="13500000">
          <a:off x="1403734" y="1151474"/>
          <a:ext cx="510077" cy="31289"/>
        </a:xfrm>
        <a:custGeom>
          <a:avLst/>
          <a:gdLst/>
          <a:ahLst/>
          <a:cxnLst/>
          <a:rect l="0" t="0" r="0" b="0"/>
          <a:pathLst>
            <a:path>
              <a:moveTo>
                <a:pt x="0" y="15644"/>
              </a:moveTo>
              <a:lnTo>
                <a:pt x="510077" y="15644"/>
              </a:lnTo>
            </a:path>
          </a:pathLst>
        </a:custGeom>
        <a:noFill/>
        <a:ln w="264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b="1" kern="1200">
            <a:solidFill>
              <a:schemeClr val="tx1"/>
            </a:solidFill>
          </a:endParaRPr>
        </a:p>
      </dsp:txBody>
      <dsp:txXfrm rot="10800000">
        <a:off x="1646021" y="1154367"/>
        <a:ext cx="25503" cy="25503"/>
      </dsp:txXfrm>
    </dsp:sp>
    <dsp:sp modelId="{D2790E30-B318-42A0-BB38-0A74968F86DE}">
      <dsp:nvSpPr>
        <dsp:cNvPr id="0" name=""/>
        <dsp:cNvSpPr/>
      </dsp:nvSpPr>
      <dsp:spPr>
        <a:xfrm>
          <a:off x="856208" y="364554"/>
          <a:ext cx="728981" cy="728981"/>
        </a:xfrm>
        <a:prstGeom prst="ellipse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70000"/>
                <a:satMod val="150000"/>
              </a:schemeClr>
            </a:gs>
            <a:gs pos="34000">
              <a:schemeClr val="accent5">
                <a:hueOff val="-9933876"/>
                <a:satOff val="39811"/>
                <a:lumOff val="8628"/>
                <a:alphaOff val="0"/>
                <a:shade val="70000"/>
                <a:satMod val="140000"/>
              </a:schemeClr>
            </a:gs>
            <a:gs pos="70000">
              <a:schemeClr val="accent5">
                <a:hueOff val="-9933876"/>
                <a:satOff val="39811"/>
                <a:lumOff val="8628"/>
                <a:alphaOff val="0"/>
                <a:tint val="100000"/>
                <a:shade val="90000"/>
                <a:satMod val="14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b="1" kern="1200" dirty="0">
              <a:solidFill>
                <a:schemeClr val="tx1"/>
              </a:solidFill>
            </a:rPr>
            <a:t>Avian Diagnostics</a:t>
          </a:r>
        </a:p>
      </dsp:txBody>
      <dsp:txXfrm>
        <a:off x="962965" y="471311"/>
        <a:ext cx="515467" cy="51546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7894AE-D6BE-425F-AF47-8CDD6C9A4F69}" type="datetimeFigureOut">
              <a:rPr lang="en-US" smtClean="0"/>
              <a:t>9/13/2019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C4109F-C459-4E09-94FF-D80F43B904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22381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Lab Sections include Avian Diagnostics, Bacteriology, Molecular Diagnostics, Pathology, Serology, Toxicology, Virology, and Whole Genome Sequencing</a:t>
            </a:r>
          </a:p>
          <a:p>
            <a:endParaRPr lang="en-US" dirty="0"/>
          </a:p>
          <a:p>
            <a:r>
              <a:rPr lang="en-US" dirty="0"/>
              <a:t>We are 1 of 17 states with a Level 1 NAHLN lab</a:t>
            </a:r>
          </a:p>
          <a:p>
            <a:endParaRPr lang="en-US" dirty="0"/>
          </a:p>
          <a:p>
            <a:r>
              <a:rPr lang="en-US" dirty="0"/>
              <a:t>We are 1 of the 5 Whole Genome Sequencing Labs for Vet-</a:t>
            </a:r>
            <a:r>
              <a:rPr lang="en-US" dirty="0" err="1"/>
              <a:t>LIRN</a:t>
            </a:r>
            <a:endParaRPr lang="en-US" dirty="0"/>
          </a:p>
          <a:p>
            <a:endParaRPr lang="en-US" dirty="0"/>
          </a:p>
          <a:p>
            <a:r>
              <a:rPr lang="en-US" dirty="0"/>
              <a:t>We are one of the 43 labs in the United States that are part of the GenomeTrakr network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C4109F-C459-4E09-94FF-D80F43B9041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2367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As time goes on, sequence data will be used more often for outbreak investigations and genotyping.</a:t>
            </a:r>
          </a:p>
          <a:p>
            <a:endParaRPr lang="en-US" dirty="0"/>
          </a:p>
          <a:p>
            <a:r>
              <a:rPr lang="en-US" dirty="0"/>
              <a:t>We’ve received requests directly from Vet-</a:t>
            </a:r>
            <a:r>
              <a:rPr lang="en-US" dirty="0" err="1"/>
              <a:t>LIRN</a:t>
            </a:r>
            <a:r>
              <a:rPr lang="en-US" dirty="0"/>
              <a:t> but also from CVM’s Division of Compliance.</a:t>
            </a:r>
          </a:p>
          <a:p>
            <a:endParaRPr lang="en-US" dirty="0"/>
          </a:p>
          <a:p>
            <a:r>
              <a:rPr lang="en-US" dirty="0"/>
              <a:t>Our worksheets are developed in-house, reviewed by the section supervisor and laboratory director, then made accessible using our quality system software.</a:t>
            </a:r>
          </a:p>
          <a:p>
            <a:endParaRPr lang="en-US" dirty="0"/>
          </a:p>
          <a:p>
            <a:r>
              <a:rPr lang="en-US" dirty="0"/>
              <a:t>We recently received ISO 17025 accreditation of our WGS method used for sequencing of bacteria.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C4109F-C459-4E09-94FF-D80F43B9041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20830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Decreased reliance on non-WGS technologies seen in many federal agencies tasked with outbreak response and investigation.</a:t>
            </a:r>
          </a:p>
          <a:p>
            <a:endParaRPr lang="en-US" dirty="0"/>
          </a:p>
          <a:p>
            <a:r>
              <a:rPr lang="en-US" dirty="0"/>
              <a:t>USDA FSIS has been using WGS since 2015 for routine use in investigating foodborne illnesses caused by Listeria, Campylobacter, </a:t>
            </a:r>
            <a:r>
              <a:rPr lang="en-US" dirty="0" err="1"/>
              <a:t>STEC</a:t>
            </a:r>
            <a:r>
              <a:rPr lang="en-US" dirty="0"/>
              <a:t>, and Salmonella. In 2018, WGS replaces </a:t>
            </a:r>
            <a:r>
              <a:rPr lang="en-US" dirty="0" err="1"/>
              <a:t>PFGE</a:t>
            </a:r>
            <a:r>
              <a:rPr lang="en-US" dirty="0"/>
              <a:t> for subtyping Listeria.</a:t>
            </a:r>
          </a:p>
          <a:p>
            <a:endParaRPr lang="en-US" dirty="0"/>
          </a:p>
          <a:p>
            <a:r>
              <a:rPr lang="en-US" dirty="0" err="1"/>
              <a:t>PulseNet</a:t>
            </a:r>
            <a:r>
              <a:rPr lang="en-US" dirty="0"/>
              <a:t> has been using WGS since 2016 to support analysis of Salmonella WGS data to investigate outbreaks. In 2017, </a:t>
            </a:r>
            <a:r>
              <a:rPr lang="en-US" dirty="0" err="1"/>
              <a:t>PulseNet</a:t>
            </a:r>
            <a:r>
              <a:rPr lang="en-US" dirty="0"/>
              <a:t> started to use WGS to support Campylobacter </a:t>
            </a:r>
            <a:r>
              <a:rPr lang="en-US" dirty="0" err="1"/>
              <a:t>jejuni</a:t>
            </a:r>
            <a:r>
              <a:rPr lang="en-US" dirty="0"/>
              <a:t> outbreaks. CDC has spent years validating their </a:t>
            </a:r>
            <a:r>
              <a:rPr lang="en-US" dirty="0" err="1"/>
              <a:t>wgMLST</a:t>
            </a:r>
            <a:r>
              <a:rPr lang="en-US" dirty="0"/>
              <a:t> schemes - as of July 15, 2019 </a:t>
            </a:r>
            <a:r>
              <a:rPr lang="en-US" dirty="0" err="1"/>
              <a:t>PulseNet</a:t>
            </a:r>
            <a:r>
              <a:rPr lang="en-US" dirty="0"/>
              <a:t> no longer uses </a:t>
            </a:r>
            <a:r>
              <a:rPr lang="en-US" dirty="0" err="1"/>
              <a:t>PFGE</a:t>
            </a:r>
            <a:r>
              <a:rPr lang="en-US" dirty="0"/>
              <a:t> for any outbreak investigations.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C4109F-C459-4E09-94FF-D80F43B9041B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571452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It is clear that more agencies and labs are depending on WGS to make decisions about identification of outbreak clusters, recalls, antimicrobial resistance genotypes and genes, etc.</a:t>
            </a:r>
          </a:p>
          <a:p>
            <a:endParaRPr lang="en-US" dirty="0"/>
          </a:p>
          <a:p>
            <a:r>
              <a:rPr lang="en-US" dirty="0"/>
              <a:t>What are the priorities when it comes to using WGS in the regulatory arena?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C4109F-C459-4E09-94FF-D80F43B9041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55083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 2016 we sequenced 418 isolates</a:t>
            </a:r>
          </a:p>
          <a:p>
            <a:endParaRPr lang="en-US" dirty="0"/>
          </a:p>
          <a:p>
            <a:r>
              <a:rPr lang="en-US" dirty="0"/>
              <a:t>In 2017 we sequenced 948 isolates</a:t>
            </a:r>
          </a:p>
          <a:p>
            <a:endParaRPr lang="en-US" dirty="0"/>
          </a:p>
          <a:p>
            <a:r>
              <a:rPr lang="en-US" dirty="0"/>
              <a:t>In 2018 we sequenced 1,515 isolates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C4109F-C459-4E09-94FF-D80F43B9041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22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WGS analysis integrates two different ‘worlds’ together.</a:t>
            </a:r>
          </a:p>
          <a:p>
            <a:endParaRPr lang="en-US" dirty="0"/>
          </a:p>
          <a:p>
            <a:r>
              <a:rPr lang="en-US" dirty="0"/>
              <a:t>A biologist can easily learn a new procedure, but may run into challenges analyzing massive amounts of data. A bioinformatician can easily write a script to analyze 1 million 250 base pair reads for each sample that come off of a </a:t>
            </a:r>
            <a:r>
              <a:rPr lang="en-US" dirty="0" err="1"/>
              <a:t>MiSEq</a:t>
            </a:r>
            <a:r>
              <a:rPr lang="en-US" dirty="0"/>
              <a:t>, but may be challenged trying to set up a PCR.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C4109F-C459-4E09-94FF-D80F43B9041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66303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Galaxy is an open-source, web-based platform that allows non-bioinformaticians to analyze WGS data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C4109F-C459-4E09-94FF-D80F43B9041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93802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 automated email is sent once a workflow is complete</a:t>
            </a:r>
          </a:p>
          <a:p>
            <a:endParaRPr lang="en-US" dirty="0"/>
          </a:p>
          <a:p>
            <a:r>
              <a:rPr lang="en-US" dirty="0"/>
              <a:t>Both workflows concatenate the multiple datasets for each sample into a single table that can be used in reports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C4109F-C459-4E09-94FF-D80F43B9041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6872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output formats vary. Some need to be unzipped and then imported into Excel using the Combine Binaries power query tool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C4109F-C459-4E09-94FF-D80F43B9041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50439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Screenshots of actual reports.</a:t>
            </a:r>
          </a:p>
          <a:p>
            <a:endParaRPr lang="en-US" dirty="0"/>
          </a:p>
          <a:p>
            <a:r>
              <a:rPr lang="en-US" dirty="0"/>
              <a:t>These two tables are the only two that do not require GalaxyTrakr to generate.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C4109F-C459-4E09-94FF-D80F43B9041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8851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These reports are shared with section heads and potentially state or federal partners who are not intimately familiar with the WGS analysis so I learned that I need to include descriptions of each section in the report.</a:t>
            </a:r>
          </a:p>
          <a:p>
            <a:endParaRPr lang="en-US" dirty="0"/>
          </a:p>
          <a:p>
            <a:r>
              <a:rPr lang="en-US" dirty="0"/>
              <a:t>This table is output from the </a:t>
            </a:r>
            <a:r>
              <a:rPr lang="en-US" dirty="0" err="1"/>
              <a:t>MicroRunQC</a:t>
            </a:r>
            <a:r>
              <a:rPr lang="en-US" dirty="0"/>
              <a:t> workflow.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C4109F-C459-4E09-94FF-D80F43B9041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9442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This table is output from the </a:t>
            </a:r>
            <a:r>
              <a:rPr lang="en-US" dirty="0" err="1"/>
              <a:t>MicroRunQC</a:t>
            </a:r>
            <a:r>
              <a:rPr lang="en-US" dirty="0"/>
              <a:t> workflow.</a:t>
            </a:r>
          </a:p>
          <a:p>
            <a:endParaRPr lang="en-US" dirty="0"/>
          </a:p>
          <a:p>
            <a:r>
              <a:rPr lang="en-US" dirty="0"/>
              <a:t>GalaxyTrakr has several AMR prediction tools available at this time. I like </a:t>
            </a:r>
            <a:r>
              <a:rPr lang="en-US" dirty="0" err="1"/>
              <a:t>staramr</a:t>
            </a:r>
            <a:r>
              <a:rPr lang="en-US" dirty="0"/>
              <a:t> because of the output table.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C4109F-C459-4E09-94FF-D80F43B9041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04951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57587-0531-4F13-90BE-4EF4844E88CB}" type="datetimeFigureOut">
              <a:rPr lang="en-US" smtClean="0"/>
              <a:t>9/13/2019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48832-5DA9-4ED7-AF19-9D9619774A8B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57587-0531-4F13-90BE-4EF4844E88CB}" type="datetimeFigureOut">
              <a:rPr lang="en-US" smtClean="0"/>
              <a:t>9/13/2019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48832-5DA9-4ED7-AF19-9D9619774A8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57587-0531-4F13-90BE-4EF4844E88CB}" type="datetimeFigureOut">
              <a:rPr lang="en-US" smtClean="0"/>
              <a:t>9/13/2019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48832-5DA9-4ED7-AF19-9D9619774A8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BEE0B20C-3DC6-433B-8D50-E5DE7CA707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bg2">
            <a:alpha val="6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57587-0531-4F13-90BE-4EF4844E88CB}" type="datetimeFigureOut">
              <a:rPr lang="en-US" smtClean="0"/>
              <a:t>9/13/2019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48832-5DA9-4ED7-AF19-9D9619774A8B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57587-0531-4F13-90BE-4EF4844E88CB}" type="datetimeFigureOut">
              <a:rPr lang="en-US" smtClean="0"/>
              <a:t>9/13/2019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48832-5DA9-4ED7-AF19-9D9619774A8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57587-0531-4F13-90BE-4EF4844E88CB}" type="datetimeFigureOut">
              <a:rPr lang="en-US" smtClean="0"/>
              <a:t>9/13/2019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48832-5DA9-4ED7-AF19-9D9619774A8B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57587-0531-4F13-90BE-4EF4844E88CB}" type="datetimeFigureOut">
              <a:rPr lang="en-US" smtClean="0"/>
              <a:t>9/13/2019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48832-5DA9-4ED7-AF19-9D9619774A8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57587-0531-4F13-90BE-4EF4844E88CB}" type="datetimeFigureOut">
              <a:rPr lang="en-US" smtClean="0"/>
              <a:t>9/13/2019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48832-5DA9-4ED7-AF19-9D9619774A8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57587-0531-4F13-90BE-4EF4844E88CB}" type="datetimeFigureOut">
              <a:rPr lang="en-US" smtClean="0"/>
              <a:t>9/13/2019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48832-5DA9-4ED7-AF19-9D9619774A8B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57587-0531-4F13-90BE-4EF4844E88CB}" type="datetimeFigureOut">
              <a:rPr lang="en-US" smtClean="0"/>
              <a:t>9/13/2019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48832-5DA9-4ED7-AF19-9D9619774A8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  <a:latin typeface="Calibri" panose="020F0502020204030204" pitchFamily="34" charset="0"/>
              </a:defRPr>
            </a:lvl1pPr>
          </a:lstStyle>
          <a:p>
            <a:fld id="{E8257587-0531-4F13-90BE-4EF4844E88CB}" type="datetimeFigureOut">
              <a:rPr lang="en-US" smtClean="0"/>
              <a:pPr/>
              <a:t>9/13/2019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6A848832-5DA9-4ED7-AF19-9D9619774A8B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800" y="6201525"/>
            <a:ext cx="1564023" cy="65647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tmp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tmp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1.tmp"/><Relationship Id="rId4" Type="http://schemas.openxmlformats.org/officeDocument/2006/relationships/image" Target="../media/image30.tm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tmp"/><Relationship Id="rId2" Type="http://schemas.openxmlformats.org/officeDocument/2006/relationships/image" Target="../media/image32.tmp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5.tmp"/><Relationship Id="rId4" Type="http://schemas.openxmlformats.org/officeDocument/2006/relationships/image" Target="../media/image34.tm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tmp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ncbi.nlm.nih.gov/pathogens/" TargetMode="External"/><Relationship Id="rId4" Type="http://schemas.openxmlformats.org/officeDocument/2006/relationships/image" Target="../media/image39.tmp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tmp"/><Relationship Id="rId2" Type="http://schemas.openxmlformats.org/officeDocument/2006/relationships/image" Target="../media/image40.tmp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hyperlink" Target="mailto:melanie.prarat@agri.ohio.gov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.jp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tmp"/><Relationship Id="rId7" Type="http://schemas.openxmlformats.org/officeDocument/2006/relationships/image" Target="../media/image12.jpeg"/><Relationship Id="rId12" Type="http://schemas.openxmlformats.org/officeDocument/2006/relationships/image" Target="../media/image1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jpeg"/><Relationship Id="rId4" Type="http://schemas.openxmlformats.org/officeDocument/2006/relationships/image" Target="../media/image9.jpeg"/><Relationship Id="rId9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tm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tmp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sz="4800" dirty="0"/>
              <a:t>Ohio Animal Disease Diagnostic Laboratory Perspective – </a:t>
            </a:r>
            <a:br>
              <a:rPr lang="en-US" sz="4800" dirty="0"/>
            </a:br>
            <a:r>
              <a:rPr lang="en-US" sz="4800" dirty="0"/>
              <a:t>GalaxyTrakr tools and workflows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98E5247-A795-4559-A913-4E50982EB5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3505200"/>
            <a:ext cx="6400800" cy="1752600"/>
          </a:xfrm>
        </p:spPr>
        <p:txBody>
          <a:bodyPr/>
          <a:lstStyle/>
          <a:p>
            <a:pPr algn="ctr"/>
            <a:r>
              <a:rPr lang="en-US" dirty="0"/>
              <a:t>Melanie Prarat, MS</a:t>
            </a:r>
          </a:p>
          <a:p>
            <a:pPr algn="ctr"/>
            <a:r>
              <a:rPr lang="en-US" dirty="0"/>
              <a:t>Ohio Animal Disease Diagnostic Laboratory</a:t>
            </a:r>
          </a:p>
        </p:txBody>
      </p:sp>
    </p:spTree>
    <p:extLst>
      <p:ext uri="{BB962C8B-B14F-4D97-AF65-F5344CB8AC3E}">
        <p14:creationId xmlns:p14="http://schemas.microsoft.com/office/powerpoint/2010/main" val="11433700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A5FADB-64BE-4F42-BA56-AC89FA70BC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/>
              <a:t>Current</a:t>
            </a:r>
            <a:r>
              <a:rPr lang="en-US" dirty="0"/>
              <a:t> Ohio ADDL WGS Report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23E370B-C17B-4AC2-8C11-84C92FD07A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87920"/>
            <a:ext cx="8583159" cy="182535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9650CBB-020C-4741-B008-E9C7DF40C3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429000"/>
            <a:ext cx="7071973" cy="3048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97941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3AFD20-14F8-4C0B-8E98-01D778EB1B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Current Ohio ADDL WGS Report</a:t>
            </a:r>
          </a:p>
        </p:txBody>
      </p:sp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4AA932F1-B6B7-4CD4-8692-6045F8F5C9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257" y="1404655"/>
            <a:ext cx="8135485" cy="4048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1126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D05206-8360-411F-8669-B1F7702B1A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Current Ohio ADDL WGS Report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9532B31E-C644-45FF-A8A1-6092910626DC}"/>
              </a:ext>
            </a:extLst>
          </p:cNvPr>
          <p:cNvGrpSpPr/>
          <p:nvPr/>
        </p:nvGrpSpPr>
        <p:grpSpPr>
          <a:xfrm>
            <a:off x="457200" y="1447801"/>
            <a:ext cx="6400800" cy="2362200"/>
            <a:chOff x="499166" y="2824078"/>
            <a:chExt cx="8140576" cy="3200847"/>
          </a:xfrm>
        </p:grpSpPr>
        <p:pic>
          <p:nvPicPr>
            <p:cNvPr id="5" name="Picture 4" descr="A picture containing indoor, table, bottle&#10;&#10;Description automatically generated">
              <a:extLst>
                <a:ext uri="{FF2B5EF4-FFF2-40B4-BE49-F238E27FC236}">
                  <a16:creationId xmlns:a16="http://schemas.microsoft.com/office/drawing/2014/main" id="{64787DC2-0357-4DA4-92AD-991B8858346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4257" y="2824078"/>
              <a:ext cx="8135485" cy="1209844"/>
            </a:xfrm>
            <a:prstGeom prst="rect">
              <a:avLst/>
            </a:prstGeom>
          </p:spPr>
        </p:pic>
        <p:pic>
          <p:nvPicPr>
            <p:cNvPr id="7" name="Picture 6" descr="A screenshot of a cell phone&#10;&#10;Description automatically generated">
              <a:extLst>
                <a:ext uri="{FF2B5EF4-FFF2-40B4-BE49-F238E27FC236}">
                  <a16:creationId xmlns:a16="http://schemas.microsoft.com/office/drawing/2014/main" id="{FB1B277F-D9BB-43B7-BEC0-0BD08DD83E4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9166" y="4033922"/>
              <a:ext cx="8106906" cy="1991003"/>
            </a:xfrm>
            <a:prstGeom prst="rect">
              <a:avLst/>
            </a:prstGeom>
          </p:spPr>
        </p:pic>
      </p:grpSp>
      <p:pic>
        <p:nvPicPr>
          <p:cNvPr id="14" name="Picture 13" descr="A screenshot of a cell phone&#10;&#10;Description automatically generated">
            <a:extLst>
              <a:ext uri="{FF2B5EF4-FFF2-40B4-BE49-F238E27FC236}">
                <a16:creationId xmlns:a16="http://schemas.microsoft.com/office/drawing/2014/main" id="{E36CBED0-69BE-427A-B79F-DBC7794C822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1" y="4038600"/>
            <a:ext cx="6553200" cy="1630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58604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6FE5CF-63F3-4F1C-8FDA-195239A5D3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Current Ohio ADDL WGS Report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A8815894-F887-4B14-BECE-0636CC76614D}"/>
              </a:ext>
            </a:extLst>
          </p:cNvPr>
          <p:cNvGrpSpPr/>
          <p:nvPr/>
        </p:nvGrpSpPr>
        <p:grpSpPr>
          <a:xfrm>
            <a:off x="304800" y="1524000"/>
            <a:ext cx="7544853" cy="2753014"/>
            <a:chOff x="799573" y="2828841"/>
            <a:chExt cx="7544853" cy="2753014"/>
          </a:xfrm>
        </p:grpSpPr>
        <p:pic>
          <p:nvPicPr>
            <p:cNvPr id="4" name="Picture 3" descr="A screenshot of a cell phone&#10;&#10;Description automatically generated">
              <a:extLst>
                <a:ext uri="{FF2B5EF4-FFF2-40B4-BE49-F238E27FC236}">
                  <a16:creationId xmlns:a16="http://schemas.microsoft.com/office/drawing/2014/main" id="{ED7C7791-6B1F-4351-B83F-2724F74FE10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9573" y="2828841"/>
              <a:ext cx="7544853" cy="1200318"/>
            </a:xfrm>
            <a:prstGeom prst="rect">
              <a:avLst/>
            </a:prstGeom>
          </p:spPr>
        </p:pic>
        <p:pic>
          <p:nvPicPr>
            <p:cNvPr id="6" name="Picture 5" descr="A screenshot of a cell phone&#10;&#10;Description automatically generated">
              <a:extLst>
                <a:ext uri="{FF2B5EF4-FFF2-40B4-BE49-F238E27FC236}">
                  <a16:creationId xmlns:a16="http://schemas.microsoft.com/office/drawing/2014/main" id="{67196C01-4A3D-4ADE-8ADD-BF0FF463E8E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9573" y="4114800"/>
              <a:ext cx="5496692" cy="1467055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06913F7-2F89-417E-94D4-59A9FD80C302}"/>
              </a:ext>
            </a:extLst>
          </p:cNvPr>
          <p:cNvGrpSpPr/>
          <p:nvPr/>
        </p:nvGrpSpPr>
        <p:grpSpPr>
          <a:xfrm>
            <a:off x="295275" y="4277015"/>
            <a:ext cx="5725655" cy="2336890"/>
            <a:chOff x="295275" y="4277015"/>
            <a:chExt cx="5725655" cy="2336890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69C51E67-BFD4-4CAE-899D-E3781FC27C8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5276" y="4277015"/>
              <a:ext cx="5725654" cy="909368"/>
            </a:xfrm>
            <a:prstGeom prst="rect">
              <a:avLst/>
            </a:prstGeom>
          </p:spPr>
        </p:pic>
        <p:pic>
          <p:nvPicPr>
            <p:cNvPr id="11" name="Picture 10" descr="A picture containing bottle, indoor, table&#10;&#10;Description automatically generated">
              <a:extLst>
                <a:ext uri="{FF2B5EF4-FFF2-40B4-BE49-F238E27FC236}">
                  <a16:creationId xmlns:a16="http://schemas.microsoft.com/office/drawing/2014/main" id="{BCEB8C15-D7D0-46AA-B941-9B50EC42C7B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5275" y="5190921"/>
              <a:ext cx="5725654" cy="142298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052591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BEA27D5-0EA0-411B-9C5D-5ED56E1FB2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5638800" cy="4876800"/>
          </a:xfrm>
        </p:spPr>
        <p:txBody>
          <a:bodyPr/>
          <a:lstStyle/>
          <a:p>
            <a:r>
              <a:rPr lang="en-US" dirty="0"/>
              <a:t>Method SOPs – DNA Extraction, Library Preparation</a:t>
            </a:r>
          </a:p>
          <a:p>
            <a:r>
              <a:rPr lang="en-US" dirty="0"/>
              <a:t>Analytical worksheets including starting date, completion date, results</a:t>
            </a:r>
          </a:p>
          <a:p>
            <a:r>
              <a:rPr lang="en-US" dirty="0" err="1"/>
              <a:t>NCBI</a:t>
            </a:r>
            <a:r>
              <a:rPr lang="en-US" dirty="0"/>
              <a:t> identifiers – </a:t>
            </a:r>
            <a:r>
              <a:rPr lang="en-US" dirty="0" err="1"/>
              <a:t>SAMN</a:t>
            </a:r>
            <a:r>
              <a:rPr lang="en-US" dirty="0"/>
              <a:t>, </a:t>
            </a:r>
            <a:r>
              <a:rPr lang="en-US" dirty="0" err="1"/>
              <a:t>SRA</a:t>
            </a:r>
            <a:r>
              <a:rPr lang="en-US" dirty="0"/>
              <a:t>, CFSAN</a:t>
            </a:r>
          </a:p>
          <a:p>
            <a:endParaRPr lang="en-US" dirty="0"/>
          </a:p>
          <a:p>
            <a:r>
              <a:rPr lang="en-US" b="1" i="1" dirty="0">
                <a:solidFill>
                  <a:srgbClr val="7030A0"/>
                </a:solidFill>
              </a:rPr>
              <a:t>Future – QC analysis? AMR prediction?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98AABC9-4A26-4CD9-8134-4FF126DC38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3400"/>
            <a:ext cx="6781800" cy="990600"/>
          </a:xfrm>
        </p:spPr>
        <p:txBody>
          <a:bodyPr>
            <a:normAutofit fontScale="90000"/>
          </a:bodyPr>
          <a:lstStyle/>
          <a:p>
            <a:r>
              <a:rPr lang="en-US" dirty="0"/>
              <a:t>Information Requested by FDA for WGS Review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E3AB778-0CC8-4819-8E46-C1AA0E4060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7873" y="1825625"/>
            <a:ext cx="2225754" cy="1481138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DD1E70F9-59FB-4506-828C-BA82EE75234C}"/>
              </a:ext>
            </a:extLst>
          </p:cNvPr>
          <p:cNvSpPr/>
          <p:nvPr/>
        </p:nvSpPr>
        <p:spPr>
          <a:xfrm>
            <a:off x="7432314" y="77724"/>
            <a:ext cx="1522476" cy="1522476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9000" r="-39000"/>
            </a:stretch>
          </a:blipFill>
          <a:scene3d>
            <a:camera prst="orthographicFront"/>
            <a:lightRig rig="flat" dir="t"/>
          </a:scene3d>
          <a:sp3d z="127000" prstMaterial="plastic">
            <a:bevelT w="88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2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12208872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7A48D22-BFAB-43D8-87B3-00EF546041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the past decade, the cost of sequencing a whole genome has dropped 1000-fold</a:t>
            </a:r>
            <a:r>
              <a:rPr lang="en-US" baseline="30000" dirty="0"/>
              <a:t>1</a:t>
            </a:r>
          </a:p>
          <a:p>
            <a:r>
              <a:rPr lang="en-US" dirty="0"/>
              <a:t>FDA, USDA &amp; CDC are replacing many classic laboratory methods with WGS</a:t>
            </a:r>
          </a:p>
          <a:p>
            <a:pPr lvl="1"/>
            <a:r>
              <a:rPr lang="en-US" dirty="0"/>
              <a:t>Outbreak investigations of foodborne pathogens</a:t>
            </a:r>
          </a:p>
          <a:p>
            <a:pPr lvl="1"/>
            <a:r>
              <a:rPr lang="en-US" dirty="0"/>
              <a:t>Antimicrobial Resistance</a:t>
            </a:r>
          </a:p>
          <a:p>
            <a:r>
              <a:rPr lang="en-US" dirty="0" err="1"/>
              <a:t>NCBI</a:t>
            </a:r>
            <a:r>
              <a:rPr lang="en-US" dirty="0"/>
              <a:t> Pathogens Browser, as of 7/15/2019:</a:t>
            </a:r>
          </a:p>
          <a:p>
            <a:pPr lvl="1"/>
            <a:r>
              <a:rPr lang="en-US" dirty="0"/>
              <a:t>35,946 sequences from FSIS</a:t>
            </a:r>
          </a:p>
          <a:p>
            <a:pPr lvl="1"/>
            <a:r>
              <a:rPr lang="en-US" dirty="0"/>
              <a:t>37,085 sequences from FDA</a:t>
            </a:r>
          </a:p>
          <a:p>
            <a:pPr lvl="1"/>
            <a:r>
              <a:rPr lang="en-US" dirty="0"/>
              <a:t>100,246 sequences from CDC</a:t>
            </a:r>
          </a:p>
          <a:p>
            <a:pPr lvl="1"/>
            <a:r>
              <a:rPr lang="en-US" dirty="0"/>
              <a:t>401,293 sequences from 28 organisms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2A03A53-B8D5-49E1-B4B8-1EA04FF664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Foodborne Outbreaks in the Era of Whole Genome Sequencing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95702F5-A126-4291-BC25-64D1D3CF4614}"/>
              </a:ext>
            </a:extLst>
          </p:cNvPr>
          <p:cNvSpPr txBox="1"/>
          <p:nvPr/>
        </p:nvSpPr>
        <p:spPr>
          <a:xfrm>
            <a:off x="447675" y="6448425"/>
            <a:ext cx="70199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1. National Institutes of Health (NIH). National Human Genome Research Institute. The Cost of Sequencing a Human Genome. https://www.genome.gov/27565109/the-cost-of-sequencing-a-human-genome/. (2016).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4B1E378F-41E7-48E4-837D-51AE01072733}"/>
              </a:ext>
            </a:extLst>
          </p:cNvPr>
          <p:cNvGrpSpPr/>
          <p:nvPr/>
        </p:nvGrpSpPr>
        <p:grpSpPr>
          <a:xfrm>
            <a:off x="5072155" y="4493499"/>
            <a:ext cx="3662926" cy="1057543"/>
            <a:chOff x="5072155" y="4493499"/>
            <a:chExt cx="3662926" cy="1057543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8243679A-951A-41BD-AD8A-EC67190A732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10914" y="4941236"/>
              <a:ext cx="3585411" cy="379718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3E112397-7F0F-463F-9CF3-146363EE354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12695" y="4493499"/>
              <a:ext cx="3381847" cy="447737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E29E6FCD-B645-4AE7-B5F8-501C7F7492CF}"/>
                </a:ext>
              </a:extLst>
            </p:cNvPr>
            <p:cNvSpPr/>
            <p:nvPr/>
          </p:nvSpPr>
          <p:spPr>
            <a:xfrm>
              <a:off x="5072155" y="5243265"/>
              <a:ext cx="3662926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400" b="1" dirty="0">
                  <a:hlinkClick r:id="rId5"/>
                </a:rPr>
                <a:t>https://www.ncbi.nlm.nih.gov/pathogens/</a:t>
              </a:r>
              <a:endParaRPr lang="en-US" sz="14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24061925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7A48D22-BFAB-43D8-87B3-00EF546041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Continue to develop criteria for the application of WGS in regulatory decision making</a:t>
            </a:r>
          </a:p>
          <a:p>
            <a:pPr lvl="1"/>
            <a:r>
              <a:rPr lang="en-US" dirty="0"/>
              <a:t>SNP analyses, K-</a:t>
            </a:r>
            <a:r>
              <a:rPr lang="en-US" dirty="0" err="1"/>
              <a:t>merFinder</a:t>
            </a:r>
            <a:r>
              <a:rPr lang="en-US" dirty="0"/>
              <a:t>, </a:t>
            </a:r>
            <a:r>
              <a:rPr lang="en-US" dirty="0" err="1"/>
              <a:t>ResFinder</a:t>
            </a:r>
            <a:r>
              <a:rPr lang="en-US" dirty="0"/>
              <a:t> and other tools</a:t>
            </a:r>
          </a:p>
          <a:p>
            <a:pPr lvl="1"/>
            <a:r>
              <a:rPr lang="en-US" dirty="0"/>
              <a:t>GalaxyTrakr</a:t>
            </a:r>
          </a:p>
          <a:p>
            <a:r>
              <a:rPr lang="en-US" dirty="0"/>
              <a:t>Ability to rapidly identify new genotypes, genes of concern, predict phenotypes</a:t>
            </a:r>
          </a:p>
          <a:p>
            <a:r>
              <a:rPr lang="en-US" dirty="0"/>
              <a:t>Readily accessible data and user-friendly analysis and interpretation tools</a:t>
            </a:r>
          </a:p>
          <a:p>
            <a:r>
              <a:rPr lang="en-US" dirty="0"/>
              <a:t>Discussion and clarification on legal and regulatory issues</a:t>
            </a:r>
          </a:p>
          <a:p>
            <a:r>
              <a:rPr lang="en-US" dirty="0"/>
              <a:t>Standardization of WGS methods, simplified WGS-related communication, availability of WGS training and continuing education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2A03A53-B8D5-49E1-B4B8-1EA04FF664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Foodborne Outbreaks in the Era of Whole Genome Sequencing – What’s Next?</a:t>
            </a:r>
          </a:p>
        </p:txBody>
      </p:sp>
    </p:spTree>
    <p:extLst>
      <p:ext uri="{BB962C8B-B14F-4D97-AF65-F5344CB8AC3E}">
        <p14:creationId xmlns:p14="http://schemas.microsoft.com/office/powerpoint/2010/main" val="36499342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4C4BB02-7816-40B4-85BE-92322E8724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4419600" cy="4618892"/>
          </a:xfrm>
        </p:spPr>
        <p:txBody>
          <a:bodyPr/>
          <a:lstStyle/>
          <a:p>
            <a:r>
              <a:rPr lang="en-US" dirty="0"/>
              <a:t>Publication in progress using GalaxyTrakr for public health whole genome sequence data accessible to non-bioinformaticians</a:t>
            </a:r>
          </a:p>
          <a:p>
            <a:r>
              <a:rPr lang="en-US" dirty="0" err="1"/>
              <a:t>AAVLD</a:t>
            </a:r>
            <a:r>
              <a:rPr lang="en-US" dirty="0"/>
              <a:t> – FDA Laboratory Data Packets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D1A1AF3-4C87-4710-A1E9-0496BFB2A1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 on the lookout!</a:t>
            </a:r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6B6F8331-D589-48C0-8F2D-B60D66190D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551" y="1494692"/>
            <a:ext cx="3569941" cy="4724400"/>
          </a:xfrm>
          <a:prstGeom prst="rect">
            <a:avLst/>
          </a:prstGeom>
        </p:spPr>
      </p:pic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8D2B87AB-4AD4-494B-8A94-DAAD9A2CCA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4648115"/>
            <a:ext cx="3648584" cy="1219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4100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7A252EE-1EBE-46FF-9AD9-3F7641FEC1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/>
          <a:lstStyle/>
          <a:p>
            <a:r>
              <a:rPr lang="en-US" dirty="0"/>
              <a:t>Ohio Department of Agriculture ADDL – Yan Zhang, Jing Cui, Katherine Shiplett, Dominika Jurkovic</a:t>
            </a:r>
          </a:p>
          <a:p>
            <a:r>
              <a:rPr lang="en-US" dirty="0"/>
              <a:t>Ohio Department of Health – Eric Brandt</a:t>
            </a:r>
          </a:p>
          <a:p>
            <a:r>
              <a:rPr lang="en-US" dirty="0"/>
              <a:t>FDA Vet-</a:t>
            </a:r>
            <a:r>
              <a:rPr lang="en-US" dirty="0" err="1"/>
              <a:t>LIRN</a:t>
            </a:r>
            <a:endParaRPr lang="en-US" dirty="0"/>
          </a:p>
          <a:p>
            <a:r>
              <a:rPr lang="en-US" dirty="0"/>
              <a:t>FDA GenomeTrakr</a:t>
            </a:r>
          </a:p>
          <a:p>
            <a:r>
              <a:rPr lang="en-US" dirty="0"/>
              <a:t>FDA GalaxyTrakr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687A8FB-4506-4C24-8E5A-43D2828AD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Acknowledgements &amp; Thank You!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3A3FE8B-E4DB-4439-966B-0DC370BE9720}"/>
              </a:ext>
            </a:extLst>
          </p:cNvPr>
          <p:cNvSpPr txBox="1"/>
          <p:nvPr/>
        </p:nvSpPr>
        <p:spPr>
          <a:xfrm>
            <a:off x="1981200" y="4343400"/>
            <a:ext cx="29141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7030A0"/>
                </a:solidFill>
                <a:latin typeface="Georgia" panose="02040502050405020303" pitchFamily="18" charset="0"/>
              </a:rPr>
              <a:t>Any Questions?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28AA9A4-9021-4A7F-A78B-2FE9525EF664}"/>
              </a:ext>
            </a:extLst>
          </p:cNvPr>
          <p:cNvSpPr txBox="1"/>
          <p:nvPr/>
        </p:nvSpPr>
        <p:spPr>
          <a:xfrm>
            <a:off x="2932769" y="6324600"/>
            <a:ext cx="32784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2"/>
              </a:rPr>
              <a:t>melanie.prarat@agri.ohio.gov</a:t>
            </a:r>
            <a:r>
              <a:rPr lang="en-US" dirty="0"/>
              <a:t> </a:t>
            </a:r>
          </a:p>
        </p:txBody>
      </p:sp>
      <p:pic>
        <p:nvPicPr>
          <p:cNvPr id="12" name="Picture 11" descr="A group of people posing for the camera&#10;&#10;Description automatically generated">
            <a:extLst>
              <a:ext uri="{FF2B5EF4-FFF2-40B4-BE49-F238E27FC236}">
                <a16:creationId xmlns:a16="http://schemas.microsoft.com/office/drawing/2014/main" id="{765F8DB3-B502-40BD-87D7-26CADEB0E80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5406" y="2352764"/>
            <a:ext cx="2621394" cy="350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0580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B63BE4-EB02-4FDB-B02F-57FB9CCDC2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Ohio Animal Disease Diagnostic Laboratory (ADDL)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4297A7-A4F6-4E05-9DEF-865BC18AEFD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199" y="1673352"/>
            <a:ext cx="4173417" cy="4718304"/>
          </a:xfrm>
        </p:spPr>
        <p:txBody>
          <a:bodyPr>
            <a:normAutofit/>
          </a:bodyPr>
          <a:lstStyle/>
          <a:p>
            <a:r>
              <a:rPr lang="en-US" dirty="0"/>
              <a:t>Full-service veterinary diagnostic laboratory comprised of 8 lab sections</a:t>
            </a:r>
          </a:p>
          <a:p>
            <a:pPr lvl="1"/>
            <a:r>
              <a:rPr lang="en-US" dirty="0"/>
              <a:t>&gt;400,000 tests/year</a:t>
            </a:r>
          </a:p>
          <a:p>
            <a:r>
              <a:rPr lang="en-US" dirty="0"/>
              <a:t>Laboratory Networks</a:t>
            </a:r>
          </a:p>
          <a:p>
            <a:pPr lvl="1"/>
            <a:r>
              <a:rPr lang="en-US" dirty="0"/>
              <a:t>USDA NVSL NAHLN – Level 1</a:t>
            </a:r>
          </a:p>
          <a:p>
            <a:pPr lvl="1"/>
            <a:r>
              <a:rPr lang="en-US" dirty="0"/>
              <a:t>FDA Vet-</a:t>
            </a:r>
            <a:r>
              <a:rPr lang="en-US" dirty="0" err="1"/>
              <a:t>LIRN</a:t>
            </a:r>
            <a:r>
              <a:rPr lang="en-US" dirty="0"/>
              <a:t> WGS Lab</a:t>
            </a:r>
          </a:p>
          <a:p>
            <a:pPr lvl="1"/>
            <a:r>
              <a:rPr lang="en-US" dirty="0"/>
              <a:t>FDA GenomeTrakr</a:t>
            </a:r>
          </a:p>
        </p:txBody>
      </p:sp>
      <p:pic>
        <p:nvPicPr>
          <p:cNvPr id="6" name="Content Placeholder 5" descr="A large brick building&#10;&#10;Description generated with very high confidence">
            <a:extLst>
              <a:ext uri="{FF2B5EF4-FFF2-40B4-BE49-F238E27FC236}">
                <a16:creationId xmlns:a16="http://schemas.microsoft.com/office/drawing/2014/main" id="{D36191AD-2A0E-47E0-9DAD-6142991CA1A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293"/>
          <a:stretch/>
        </p:blipFill>
        <p:spPr>
          <a:xfrm>
            <a:off x="4572000" y="1390650"/>
            <a:ext cx="4038600" cy="2038350"/>
          </a:xfrm>
        </p:spPr>
      </p:pic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CEC9C3EF-A08D-4D39-9EA7-629FA5FE722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25028015"/>
              </p:ext>
            </p:extLst>
          </p:nvPr>
        </p:nvGraphicFramePr>
        <p:xfrm>
          <a:off x="4630617" y="2819400"/>
          <a:ext cx="4193694" cy="32103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273754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36296FD-837E-4D9A-80E3-F463D27B9E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3581400" cy="4876800"/>
          </a:xfrm>
        </p:spPr>
        <p:txBody>
          <a:bodyPr/>
          <a:lstStyle/>
          <a:p>
            <a:r>
              <a:rPr lang="en-US" dirty="0"/>
              <a:t>Illumina MiSeq (2)</a:t>
            </a:r>
          </a:p>
          <a:p>
            <a:r>
              <a:rPr lang="en-US" dirty="0"/>
              <a:t>Illumina iSeq (1)</a:t>
            </a:r>
          </a:p>
          <a:p>
            <a:r>
              <a:rPr lang="en-US" dirty="0"/>
              <a:t>Nanopore </a:t>
            </a:r>
            <a:r>
              <a:rPr lang="en-US" dirty="0" err="1"/>
              <a:t>MinION</a:t>
            </a:r>
            <a:r>
              <a:rPr lang="en-US" dirty="0"/>
              <a:t> (1)</a:t>
            </a:r>
          </a:p>
          <a:p>
            <a:endParaRPr lang="en-US" dirty="0"/>
          </a:p>
          <a:p>
            <a:r>
              <a:rPr lang="en-US" b="1" dirty="0">
                <a:solidFill>
                  <a:srgbClr val="7030A0"/>
                </a:solidFill>
              </a:rPr>
              <a:t>2019: ISO 17025 accredited whole genome sequencing method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DD83797-47BE-4DD2-813A-26F0B5ED8C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Ohio ADDL WGS Capabilities</a:t>
            </a:r>
          </a:p>
        </p:txBody>
      </p:sp>
      <p:pic>
        <p:nvPicPr>
          <p:cNvPr id="4" name="Content Placeholder 6">
            <a:extLst>
              <a:ext uri="{FF2B5EF4-FFF2-40B4-BE49-F238E27FC236}">
                <a16:creationId xmlns:a16="http://schemas.microsoft.com/office/drawing/2014/main" id="{0EC73650-2D74-463D-8632-38B987F03D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0" y="1524000"/>
            <a:ext cx="4038600" cy="2227169"/>
          </a:xfrm>
          <a:prstGeom prst="rect">
            <a:avLst/>
          </a:prstGeom>
        </p:spPr>
      </p:pic>
      <p:pic>
        <p:nvPicPr>
          <p:cNvPr id="1026" name="Picture 2" descr="Image result for iseq">
            <a:extLst>
              <a:ext uri="{FF2B5EF4-FFF2-40B4-BE49-F238E27FC236}">
                <a16:creationId xmlns:a16="http://schemas.microsoft.com/office/drawing/2014/main" id="{786528F3-6F20-49AE-B5CC-C182118B6A9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38" r="13171"/>
          <a:stretch/>
        </p:blipFill>
        <p:spPr bwMode="auto">
          <a:xfrm>
            <a:off x="4198441" y="3581400"/>
            <a:ext cx="2286000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 result for nanopore minion">
            <a:extLst>
              <a:ext uri="{FF2B5EF4-FFF2-40B4-BE49-F238E27FC236}">
                <a16:creationId xmlns:a16="http://schemas.microsoft.com/office/drawing/2014/main" id="{930CC9FA-4747-4B55-A1E7-3B72401D2D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3941" y="4310062"/>
            <a:ext cx="2126159" cy="1023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54FBB83-C3FE-470F-B4E6-95290E89EBE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3267" y="4935279"/>
            <a:ext cx="2975047" cy="1790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354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29B1F4BE-CC0E-4084-93B0-EAA10F8AFA84}"/>
              </a:ext>
            </a:extLst>
          </p:cNvPr>
          <p:cNvGrpSpPr/>
          <p:nvPr/>
        </p:nvGrpSpPr>
        <p:grpSpPr>
          <a:xfrm>
            <a:off x="2342388" y="5946334"/>
            <a:ext cx="4459224" cy="798576"/>
            <a:chOff x="2342387" y="5446694"/>
            <a:chExt cx="4459224" cy="798576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31F1C3AC-D5FD-4193-B700-5945F1AEE79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51995" y="5562600"/>
              <a:ext cx="4040009" cy="566764"/>
            </a:xfrm>
            <a:prstGeom prst="rect">
              <a:avLst/>
            </a:prstGeom>
          </p:spPr>
        </p:pic>
        <p:sp>
          <p:nvSpPr>
            <p:cNvPr id="6" name="Left Bracket 5">
              <a:extLst>
                <a:ext uri="{FF2B5EF4-FFF2-40B4-BE49-F238E27FC236}">
                  <a16:creationId xmlns:a16="http://schemas.microsoft.com/office/drawing/2014/main" id="{5288B117-4EE4-4E40-8120-513E11216E9D}"/>
                </a:ext>
              </a:extLst>
            </p:cNvPr>
            <p:cNvSpPr/>
            <p:nvPr/>
          </p:nvSpPr>
          <p:spPr>
            <a:xfrm rot="16200000">
              <a:off x="4172711" y="3616370"/>
              <a:ext cx="798576" cy="4459224"/>
            </a:xfrm>
            <a:prstGeom prst="leftBracket">
              <a:avLst/>
            </a:prstGeom>
            <a:noFill/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1" name="Picture 10" descr="A desk with a computer on a table&#10;&#10;Description automatically generated">
            <a:extLst>
              <a:ext uri="{FF2B5EF4-FFF2-40B4-BE49-F238E27FC236}">
                <a16:creationId xmlns:a16="http://schemas.microsoft.com/office/drawing/2014/main" id="{8EC64392-01CA-46DD-8584-001460259BA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6593" y="3716051"/>
            <a:ext cx="2444537" cy="183340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4E0422FD-1C48-43AB-A50F-9A37406E82FB}"/>
              </a:ext>
            </a:extLst>
          </p:cNvPr>
          <p:cNvGrpSpPr/>
          <p:nvPr/>
        </p:nvGrpSpPr>
        <p:grpSpPr>
          <a:xfrm>
            <a:off x="-75205" y="388951"/>
            <a:ext cx="3969851" cy="4714870"/>
            <a:chOff x="-75205" y="388951"/>
            <a:chExt cx="3969851" cy="4714870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527C7A04-3BA0-4927-8226-3628B669214E}"/>
                </a:ext>
              </a:extLst>
            </p:cNvPr>
            <p:cNvGrpSpPr/>
            <p:nvPr/>
          </p:nvGrpSpPr>
          <p:grpSpPr>
            <a:xfrm>
              <a:off x="558556" y="388951"/>
              <a:ext cx="1920867" cy="1920867"/>
              <a:chOff x="409363" y="318613"/>
              <a:chExt cx="1920867" cy="1920867"/>
            </a:xfrm>
          </p:grpSpPr>
          <p:pic>
            <p:nvPicPr>
              <p:cNvPr id="1026" name="Picture 2" descr="Image result for globe">
                <a:extLst>
                  <a:ext uri="{FF2B5EF4-FFF2-40B4-BE49-F238E27FC236}">
                    <a16:creationId xmlns:a16="http://schemas.microsoft.com/office/drawing/2014/main" id="{C46F2051-754C-40BF-B957-37D88FA15DE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09363" y="318613"/>
                <a:ext cx="1920867" cy="192086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FDC41E2-F8B0-4006-8C8C-2D7C82236984}"/>
                  </a:ext>
                </a:extLst>
              </p:cNvPr>
              <p:cNvSpPr txBox="1"/>
              <p:nvPr/>
            </p:nvSpPr>
            <p:spPr>
              <a:xfrm>
                <a:off x="854270" y="1118953"/>
                <a:ext cx="103105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/>
                  <a:t>Biology</a:t>
                </a:r>
              </a:p>
            </p:txBody>
          </p:sp>
        </p:grpSp>
        <p:pic>
          <p:nvPicPr>
            <p:cNvPr id="1034" name="Picture 10" descr="Image result for salmonella">
              <a:extLst>
                <a:ext uri="{FF2B5EF4-FFF2-40B4-BE49-F238E27FC236}">
                  <a16:creationId xmlns:a16="http://schemas.microsoft.com/office/drawing/2014/main" id="{010C1567-85CD-4100-BD79-46C5767C5A1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7134" y="1706383"/>
              <a:ext cx="2957512" cy="2009668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6" name="Picture 12" descr="Image result for microbiology laboratory">
              <a:extLst>
                <a:ext uri="{FF2B5EF4-FFF2-40B4-BE49-F238E27FC236}">
                  <a16:creationId xmlns:a16="http://schemas.microsoft.com/office/drawing/2014/main" id="{C4AF3BEA-E6DC-4215-BE35-37F8E0CB07D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1833" y="3276926"/>
              <a:ext cx="2743200" cy="1826895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13" descr="A close up of a computer&#10;&#10;Description automatically generated">
              <a:extLst>
                <a:ext uri="{FF2B5EF4-FFF2-40B4-BE49-F238E27FC236}">
                  <a16:creationId xmlns:a16="http://schemas.microsoft.com/office/drawing/2014/main" id="{0A669715-6B00-48A5-8A81-69957FCDF6A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-330873" y="1979382"/>
              <a:ext cx="2045344" cy="1534008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3478B2B-B7F9-4226-BCCB-19E70539146B}"/>
              </a:ext>
            </a:extLst>
          </p:cNvPr>
          <p:cNvGrpSpPr/>
          <p:nvPr/>
        </p:nvGrpSpPr>
        <p:grpSpPr>
          <a:xfrm>
            <a:off x="4531723" y="377484"/>
            <a:ext cx="4564612" cy="4655090"/>
            <a:chOff x="4531723" y="377484"/>
            <a:chExt cx="4564612" cy="4655090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7FCCF966-13B4-4E47-A702-13696E4A3995}"/>
                </a:ext>
              </a:extLst>
            </p:cNvPr>
            <p:cNvGrpSpPr/>
            <p:nvPr/>
          </p:nvGrpSpPr>
          <p:grpSpPr>
            <a:xfrm>
              <a:off x="6220381" y="377484"/>
              <a:ext cx="1920868" cy="1920867"/>
              <a:chOff x="7020462" y="304809"/>
              <a:chExt cx="1920868" cy="1920867"/>
            </a:xfrm>
          </p:grpSpPr>
          <p:pic>
            <p:nvPicPr>
              <p:cNvPr id="1028" name="Picture 4" descr="Image result for jupiter no background">
                <a:extLst>
                  <a:ext uri="{FF2B5EF4-FFF2-40B4-BE49-F238E27FC236}">
                    <a16:creationId xmlns:a16="http://schemas.microsoft.com/office/drawing/2014/main" id="{B8485541-9B15-437D-BA2D-2657117A34C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959" t="11959" r="10565" b="10565"/>
              <a:stretch/>
            </p:blipFill>
            <p:spPr bwMode="auto">
              <a:xfrm>
                <a:off x="7020462" y="304809"/>
                <a:ext cx="1920868" cy="192086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DC294FE-37EA-4C11-9F3A-3E27B93425F8}"/>
                  </a:ext>
                </a:extLst>
              </p:cNvPr>
              <p:cNvSpPr txBox="1"/>
              <p:nvPr/>
            </p:nvSpPr>
            <p:spPr>
              <a:xfrm>
                <a:off x="7080649" y="1080576"/>
                <a:ext cx="180049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/>
                  <a:t>Bioinformatics</a:t>
                </a:r>
              </a:p>
            </p:txBody>
          </p:sp>
        </p:grpSp>
        <p:pic>
          <p:nvPicPr>
            <p:cNvPr id="1032" name="Picture 8" descr="Image result for python scripts">
              <a:extLst>
                <a:ext uri="{FF2B5EF4-FFF2-40B4-BE49-F238E27FC236}">
                  <a16:creationId xmlns:a16="http://schemas.microsoft.com/office/drawing/2014/main" id="{4FF726E6-CC70-4A89-BE79-9B921C13175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31723" y="1576579"/>
              <a:ext cx="3505200" cy="1971675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8" name="Picture 14" descr="Image result for bioinformatics">
              <a:extLst>
                <a:ext uri="{FF2B5EF4-FFF2-40B4-BE49-F238E27FC236}">
                  <a16:creationId xmlns:a16="http://schemas.microsoft.com/office/drawing/2014/main" id="{4E0919B9-FC90-49B4-A5D6-22772CF5056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276" r="13427"/>
            <a:stretch/>
          </p:blipFill>
          <p:spPr bwMode="auto">
            <a:xfrm>
              <a:off x="6371031" y="1803058"/>
              <a:ext cx="2725304" cy="2504061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0" name="Picture 6" descr="Image result for bioinformatics">
              <a:extLst>
                <a:ext uri="{FF2B5EF4-FFF2-40B4-BE49-F238E27FC236}">
                  <a16:creationId xmlns:a16="http://schemas.microsoft.com/office/drawing/2014/main" id="{03B59DE6-6B88-49E3-8782-55582C2001B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92436" y="3134087"/>
              <a:ext cx="3376756" cy="1898487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413964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0C9FC6C-A1BB-44A8-809F-135823A6B0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Implemented to allow laboratories, outside of the FDA internal network, to locally perform quality assessment of their sequence data and look for links between clinical isolates and positive food/environmental samples</a:t>
            </a:r>
          </a:p>
          <a:p>
            <a:r>
              <a:rPr lang="en-US" dirty="0"/>
              <a:t>Create Histories and Share Data</a:t>
            </a:r>
          </a:p>
          <a:p>
            <a:r>
              <a:rPr lang="en-US" dirty="0"/>
              <a:t>Upload Data</a:t>
            </a:r>
          </a:p>
          <a:p>
            <a:r>
              <a:rPr lang="en-US" dirty="0"/>
              <a:t>Tools</a:t>
            </a:r>
          </a:p>
          <a:p>
            <a:pPr lvl="1"/>
            <a:r>
              <a:rPr lang="en-US" dirty="0"/>
              <a:t>QC</a:t>
            </a:r>
          </a:p>
          <a:p>
            <a:pPr lvl="1"/>
            <a:r>
              <a:rPr lang="en-US" dirty="0"/>
              <a:t>Mapping</a:t>
            </a:r>
          </a:p>
          <a:p>
            <a:pPr lvl="1"/>
            <a:r>
              <a:rPr lang="en-US" dirty="0"/>
              <a:t>Assembly</a:t>
            </a:r>
          </a:p>
          <a:p>
            <a:pPr lvl="1"/>
            <a:r>
              <a:rPr lang="en-US" dirty="0"/>
              <a:t>Screening and Prediction</a:t>
            </a:r>
          </a:p>
          <a:p>
            <a:pPr lvl="1"/>
            <a:r>
              <a:rPr lang="en-US" dirty="0"/>
              <a:t>Annotations</a:t>
            </a:r>
          </a:p>
          <a:p>
            <a:pPr lvl="1"/>
            <a:r>
              <a:rPr lang="en-US" dirty="0"/>
              <a:t>Phylogenetics</a:t>
            </a:r>
          </a:p>
          <a:p>
            <a:r>
              <a:rPr lang="en-US" b="1" dirty="0">
                <a:solidFill>
                  <a:srgbClr val="7030A0"/>
                </a:solidFill>
              </a:rPr>
              <a:t>Workflows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EBF266F-31A8-4BA7-9CEE-B3D016B76F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GalaxyTrakr</a:t>
            </a:r>
          </a:p>
        </p:txBody>
      </p:sp>
      <p:pic>
        <p:nvPicPr>
          <p:cNvPr id="5" name="Picture 4" descr="A picture containing screenshot&#10;&#10;Description automatically generated">
            <a:extLst>
              <a:ext uri="{FF2B5EF4-FFF2-40B4-BE49-F238E27FC236}">
                <a16:creationId xmlns:a16="http://schemas.microsoft.com/office/drawing/2014/main" id="{56B31F97-41BA-4F71-BEFB-C852F1DE1F5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789"/>
          <a:stretch/>
        </p:blipFill>
        <p:spPr>
          <a:xfrm>
            <a:off x="2971800" y="3657600"/>
            <a:ext cx="5953956" cy="116691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88E2112-B2AE-448D-A0BB-77E26FA36ACC}"/>
              </a:ext>
            </a:extLst>
          </p:cNvPr>
          <p:cNvSpPr txBox="1"/>
          <p:nvPr/>
        </p:nvSpPr>
        <p:spPr>
          <a:xfrm>
            <a:off x="4065089" y="4824512"/>
            <a:ext cx="37673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Example of a GalaxyTrakr workflow: </a:t>
            </a:r>
            <a:r>
              <a:rPr lang="en-US" sz="1000" dirty="0" err="1"/>
              <a:t>MicroRunQC</a:t>
            </a:r>
            <a:r>
              <a:rPr lang="en-US" sz="1000" dirty="0"/>
              <a:t> (</a:t>
            </a:r>
            <a:r>
              <a:rPr lang="en-US" sz="1000" i="1" dirty="0"/>
              <a:t>Errol Strain</a:t>
            </a:r>
            <a:r>
              <a:rPr lang="en-US" sz="10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8594006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55BE542-DED2-4DE8-ABBF-A4F09DED79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End-to-end workflows: sample import – quality control &amp; trimming – </a:t>
            </a:r>
            <a:r>
              <a:rPr lang="en-US" i="1" dirty="0"/>
              <a:t>de novo </a:t>
            </a:r>
            <a:r>
              <a:rPr lang="en-US" dirty="0"/>
              <a:t>assembly – serotype &amp; AMR prediction – phylogenetic analysis – tree visualization</a:t>
            </a:r>
          </a:p>
          <a:p>
            <a:r>
              <a:rPr lang="en-US" dirty="0"/>
              <a:t>Benefits</a:t>
            </a:r>
          </a:p>
          <a:p>
            <a:pPr lvl="1"/>
            <a:r>
              <a:rPr lang="en-US" dirty="0"/>
              <a:t>Curated tools</a:t>
            </a:r>
          </a:p>
          <a:p>
            <a:pPr lvl="1"/>
            <a:r>
              <a:rPr lang="en-US" dirty="0"/>
              <a:t>Harmonized data output and organization across laboratories</a:t>
            </a:r>
          </a:p>
          <a:p>
            <a:pPr lvl="1"/>
            <a:r>
              <a:rPr lang="en-US" dirty="0"/>
              <a:t>Consistent data interpretation of analysis results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52B4AA8-DBC0-43E8-9684-9D266F657B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GalaxyTrakr Workflows</a:t>
            </a:r>
          </a:p>
        </p:txBody>
      </p:sp>
    </p:spTree>
    <p:extLst>
      <p:ext uri="{BB962C8B-B14F-4D97-AF65-F5344CB8AC3E}">
        <p14:creationId xmlns:p14="http://schemas.microsoft.com/office/powerpoint/2010/main" val="24707415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AA76A9D-0C7D-4CF4-BF94-CC6A84994C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Get Data – use FTP to transfer all </a:t>
            </a:r>
            <a:r>
              <a:rPr lang="en-US" dirty="0" err="1"/>
              <a:t>FASTQs</a:t>
            </a:r>
            <a:r>
              <a:rPr lang="en-US" dirty="0"/>
              <a:t> files from a completed run into GalaxyTrakr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9C92F0F-C08D-4CE8-8ABE-C1902AE6D8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Current Workflow at Ohio ADDL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FAD4405-0F80-4757-8E0A-A0219F52A0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2590800"/>
            <a:ext cx="3410991" cy="2024062"/>
          </a:xfrm>
          <a:prstGeom prst="rect">
            <a:avLst/>
          </a:prstGeom>
        </p:spPr>
      </p:pic>
      <p:sp>
        <p:nvSpPr>
          <p:cNvPr id="7" name="Arrow: Right 6">
            <a:extLst>
              <a:ext uri="{FF2B5EF4-FFF2-40B4-BE49-F238E27FC236}">
                <a16:creationId xmlns:a16="http://schemas.microsoft.com/office/drawing/2014/main" id="{D7A21CF2-A539-40D5-9973-8F270D835DB7}"/>
              </a:ext>
            </a:extLst>
          </p:cNvPr>
          <p:cNvSpPr/>
          <p:nvPr/>
        </p:nvSpPr>
        <p:spPr>
          <a:xfrm>
            <a:off x="3910091" y="3360515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4CF66EF-AD3F-46CE-8F40-A3BEC2442B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8998" y="2557914"/>
            <a:ext cx="3489702" cy="208983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A8741E3-26AB-445E-A43C-A54F88833488}"/>
              </a:ext>
            </a:extLst>
          </p:cNvPr>
          <p:cNvSpPr txBox="1"/>
          <p:nvPr/>
        </p:nvSpPr>
        <p:spPr>
          <a:xfrm>
            <a:off x="1524853" y="4877942"/>
            <a:ext cx="67272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rgbClr val="7030A0"/>
                </a:solidFill>
              </a:rPr>
              <a:t>20-30 minutes to upload 72 </a:t>
            </a:r>
            <a:r>
              <a:rPr lang="en-US" b="1" dirty="0" err="1">
                <a:solidFill>
                  <a:srgbClr val="7030A0"/>
                </a:solidFill>
              </a:rPr>
              <a:t>FASTQs</a:t>
            </a:r>
            <a:r>
              <a:rPr lang="en-US" b="1" dirty="0">
                <a:solidFill>
                  <a:srgbClr val="7030A0"/>
                </a:solidFill>
              </a:rPr>
              <a:t> from MiSeq into FTP</a:t>
            </a:r>
          </a:p>
          <a:p>
            <a:pPr algn="ctr"/>
            <a:r>
              <a:rPr lang="en-US" b="1" dirty="0">
                <a:solidFill>
                  <a:srgbClr val="7030A0"/>
                </a:solidFill>
              </a:rPr>
              <a:t>&lt;2 minutes to upload 72 </a:t>
            </a:r>
            <a:r>
              <a:rPr lang="en-US" b="1" dirty="0" err="1">
                <a:solidFill>
                  <a:srgbClr val="7030A0"/>
                </a:solidFill>
              </a:rPr>
              <a:t>FASTQs</a:t>
            </a:r>
            <a:r>
              <a:rPr lang="en-US" b="1" dirty="0">
                <a:solidFill>
                  <a:srgbClr val="7030A0"/>
                </a:solidFill>
              </a:rPr>
              <a:t> from FTP into GalaxyTrakr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E6B97F1F-5584-4FFA-BEA3-EB34D7B47F17}"/>
              </a:ext>
            </a:extLst>
          </p:cNvPr>
          <p:cNvSpPr/>
          <p:nvPr/>
        </p:nvSpPr>
        <p:spPr>
          <a:xfrm>
            <a:off x="8096250" y="4354615"/>
            <a:ext cx="381000" cy="3693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1947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2241793-4F57-42B1-8EC7-B70A2D684E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Quality checks</a:t>
            </a:r>
          </a:p>
          <a:p>
            <a:pPr lvl="1"/>
            <a:r>
              <a:rPr lang="en-US" dirty="0"/>
              <a:t>Reads – </a:t>
            </a:r>
            <a:r>
              <a:rPr lang="en-US" dirty="0" err="1"/>
              <a:t>QC_Reads</a:t>
            </a:r>
            <a:r>
              <a:rPr lang="en-US" dirty="0"/>
              <a:t> workflow</a:t>
            </a:r>
          </a:p>
          <a:p>
            <a:pPr lvl="1"/>
            <a:r>
              <a:rPr lang="en-US" dirty="0"/>
              <a:t>Assemblies – </a:t>
            </a:r>
            <a:r>
              <a:rPr lang="en-US" dirty="0" err="1"/>
              <a:t>MicroRunQC</a:t>
            </a:r>
            <a:r>
              <a:rPr lang="en-US" dirty="0"/>
              <a:t> workflow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ECF9FEF-7778-45D0-9A5E-5C73A724FB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Current Workflow at ADDL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973C34D3-B82E-4D6F-A071-04BB41F857CB}"/>
              </a:ext>
            </a:extLst>
          </p:cNvPr>
          <p:cNvGrpSpPr/>
          <p:nvPr/>
        </p:nvGrpSpPr>
        <p:grpSpPr>
          <a:xfrm>
            <a:off x="4724400" y="3200401"/>
            <a:ext cx="4052889" cy="1905000"/>
            <a:chOff x="1433511" y="1975153"/>
            <a:chExt cx="6276975" cy="312039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52442BA9-3767-49BF-8986-F14774703C2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506523" y="3299128"/>
              <a:ext cx="6115050" cy="952500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692F790C-D348-427C-91E9-960FC29967A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462334" y="4343068"/>
              <a:ext cx="6238875" cy="752475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D14256C-1C81-4518-BFFF-7EC19901929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433511" y="1975153"/>
              <a:ext cx="6276975" cy="1323975"/>
            </a:xfrm>
            <a:prstGeom prst="rect">
              <a:avLst/>
            </a:prstGeom>
          </p:spPr>
        </p:pic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7EDEA28D-3262-4260-8CD6-F4D44AA4CE8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200" y="3671828"/>
            <a:ext cx="3957533" cy="1338769"/>
          </a:xfrm>
          <a:prstGeom prst="rect">
            <a:avLst/>
          </a:prstGeom>
        </p:spPr>
      </p:pic>
      <p:sp>
        <p:nvSpPr>
          <p:cNvPr id="11" name="Arrow: Right 10">
            <a:extLst>
              <a:ext uri="{FF2B5EF4-FFF2-40B4-BE49-F238E27FC236}">
                <a16:creationId xmlns:a16="http://schemas.microsoft.com/office/drawing/2014/main" id="{C8424B92-207A-4385-9917-27B23E193030}"/>
              </a:ext>
            </a:extLst>
          </p:cNvPr>
          <p:cNvSpPr/>
          <p:nvPr/>
        </p:nvSpPr>
        <p:spPr>
          <a:xfrm>
            <a:off x="3745992" y="4084889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8F5715F-79F6-4A2C-A0EE-F5B2EE54D42F}"/>
              </a:ext>
            </a:extLst>
          </p:cNvPr>
          <p:cNvSpPr txBox="1"/>
          <p:nvPr/>
        </p:nvSpPr>
        <p:spPr>
          <a:xfrm>
            <a:off x="510600" y="5285724"/>
            <a:ext cx="81228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rgbClr val="7030A0"/>
                </a:solidFill>
              </a:rPr>
              <a:t>3 minutes to run </a:t>
            </a:r>
            <a:r>
              <a:rPr lang="en-US" b="1" dirty="0" err="1">
                <a:solidFill>
                  <a:srgbClr val="7030A0"/>
                </a:solidFill>
              </a:rPr>
              <a:t>QC_Reads</a:t>
            </a:r>
            <a:r>
              <a:rPr lang="en-US" b="1" dirty="0">
                <a:solidFill>
                  <a:srgbClr val="7030A0"/>
                </a:solidFill>
              </a:rPr>
              <a:t> workflow on 72 </a:t>
            </a:r>
            <a:r>
              <a:rPr lang="en-US" b="1" dirty="0" err="1">
                <a:solidFill>
                  <a:srgbClr val="7030A0"/>
                </a:solidFill>
              </a:rPr>
              <a:t>FASTQs</a:t>
            </a:r>
            <a:endParaRPr lang="en-US" b="1" dirty="0">
              <a:solidFill>
                <a:srgbClr val="7030A0"/>
              </a:solidFill>
            </a:endParaRPr>
          </a:p>
          <a:p>
            <a:pPr algn="ctr"/>
            <a:r>
              <a:rPr lang="en-US" b="1" dirty="0">
                <a:solidFill>
                  <a:srgbClr val="7030A0"/>
                </a:solidFill>
              </a:rPr>
              <a:t>11 minutes 30 seconds to run </a:t>
            </a:r>
            <a:r>
              <a:rPr lang="en-US" b="1" dirty="0" err="1">
                <a:solidFill>
                  <a:srgbClr val="7030A0"/>
                </a:solidFill>
              </a:rPr>
              <a:t>MicroRun</a:t>
            </a:r>
            <a:r>
              <a:rPr lang="en-US" b="1" dirty="0">
                <a:solidFill>
                  <a:srgbClr val="7030A0"/>
                </a:solidFill>
              </a:rPr>
              <a:t> QC workflow on 36 assemblies</a:t>
            </a:r>
          </a:p>
        </p:txBody>
      </p:sp>
    </p:spTree>
    <p:extLst>
      <p:ext uri="{BB962C8B-B14F-4D97-AF65-F5344CB8AC3E}">
        <p14:creationId xmlns:p14="http://schemas.microsoft.com/office/powerpoint/2010/main" val="33958415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E569787-F1E7-4A7A-98B7-4A992C4F5C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Screening and prediction tools – Salmonella serotype, E. coli serotype, AMR prediction</a:t>
            </a:r>
          </a:p>
          <a:p>
            <a:r>
              <a:rPr lang="en-US" dirty="0"/>
              <a:t>Report Generation – Run-specific, client-specific, investigation-specific…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ACB7136-CF67-4F6C-8411-0485B8F920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Current Workflow at ADDL</a:t>
            </a:r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299F75F3-3509-4BDE-8003-2C1F138C3C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3100545"/>
            <a:ext cx="5181600" cy="2791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40310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ADDL">
      <a:dk1>
        <a:sysClr val="windowText" lastClr="000000"/>
      </a:dk1>
      <a:lt1>
        <a:sysClr val="window" lastClr="FFFFFF"/>
      </a:lt1>
      <a:dk2>
        <a:srgbClr val="31859B"/>
      </a:dk2>
      <a:lt2>
        <a:srgbClr val="EEECE1"/>
      </a:lt2>
      <a:accent1>
        <a:srgbClr val="73BFD2"/>
      </a:accent1>
      <a:accent2>
        <a:srgbClr val="92D050"/>
      </a:accent2>
      <a:accent3>
        <a:srgbClr val="31859B"/>
      </a:accent3>
      <a:accent4>
        <a:srgbClr val="C3D69B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23A49D5CB2C7542997766C405C38DF7" ma:contentTypeVersion="1" ma:contentTypeDescription="Create a new document." ma:contentTypeScope="" ma:versionID="df78e06e75b3a5453fd7f17a21c20878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48c5b5cd9b8d25ff6dd15848836f4270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B57538E0-784F-4CC7-8FDA-241CCB9874B3}"/>
</file>

<file path=customXml/itemProps2.xml><?xml version="1.0" encoding="utf-8"?>
<ds:datastoreItem xmlns:ds="http://schemas.openxmlformats.org/officeDocument/2006/customXml" ds:itemID="{A1E56343-BEF9-4857-8E84-AE7AAAA12F6E}"/>
</file>

<file path=customXml/itemProps3.xml><?xml version="1.0" encoding="utf-8"?>
<ds:datastoreItem xmlns:ds="http://schemas.openxmlformats.org/officeDocument/2006/customXml" ds:itemID="{CE22A318-22C3-4503-8FEA-9387DC766076}"/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6685</TotalTime>
  <Words>1197</Words>
  <Application>Microsoft Office PowerPoint</Application>
  <PresentationFormat>On-screen Show (4:3)</PresentationFormat>
  <Paragraphs>156</Paragraphs>
  <Slides>18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Georgia</vt:lpstr>
      <vt:lpstr>Clarity</vt:lpstr>
      <vt:lpstr>Ohio Animal Disease Diagnostic Laboratory Perspective –  GalaxyTrakr tools and workflows</vt:lpstr>
      <vt:lpstr>Ohio Animal Disease Diagnostic Laboratory (ADDL)</vt:lpstr>
      <vt:lpstr>Ohio ADDL WGS Capabilities</vt:lpstr>
      <vt:lpstr>PowerPoint Presentation</vt:lpstr>
      <vt:lpstr>GalaxyTrakr</vt:lpstr>
      <vt:lpstr>GalaxyTrakr Workflows</vt:lpstr>
      <vt:lpstr>Current Workflow at Ohio ADDL</vt:lpstr>
      <vt:lpstr>Current Workflow at ADDL</vt:lpstr>
      <vt:lpstr>Current Workflow at ADDL</vt:lpstr>
      <vt:lpstr>Current Ohio ADDL WGS Report</vt:lpstr>
      <vt:lpstr>Current Ohio ADDL WGS Report</vt:lpstr>
      <vt:lpstr>Current Ohio ADDL WGS Report</vt:lpstr>
      <vt:lpstr>Current Ohio ADDL WGS Report</vt:lpstr>
      <vt:lpstr>Information Requested by FDA for WGS Review</vt:lpstr>
      <vt:lpstr>Foodborne Outbreaks in the Era of Whole Genome Sequencing</vt:lpstr>
      <vt:lpstr>Foodborne Outbreaks in the Era of Whole Genome Sequencing – What’s Next?</vt:lpstr>
      <vt:lpstr>Be on the lookout!</vt:lpstr>
      <vt:lpstr>Acknowledgements &amp; Thank You!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Melanie Prarat</dc:creator>
  <cp:lastModifiedBy>Prarat, Melanie</cp:lastModifiedBy>
  <cp:revision>117</cp:revision>
  <dcterms:created xsi:type="dcterms:W3CDTF">2018-01-08T15:41:44Z</dcterms:created>
  <dcterms:modified xsi:type="dcterms:W3CDTF">2019-09-13T19:57:46Z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0x010100E23A49D5CB2C7542997766C405C38DF7</vt:lpwstr>
  </property>
</Properties>
</file>