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31"/>
  </p:notesMasterIdLst>
  <p:sldIdLst>
    <p:sldId id="717" r:id="rId6"/>
    <p:sldId id="749" r:id="rId7"/>
    <p:sldId id="750" r:id="rId8"/>
    <p:sldId id="838" r:id="rId9"/>
    <p:sldId id="751" r:id="rId10"/>
    <p:sldId id="753" r:id="rId11"/>
    <p:sldId id="842" r:id="rId12"/>
    <p:sldId id="752" r:id="rId13"/>
    <p:sldId id="755" r:id="rId14"/>
    <p:sldId id="756" r:id="rId15"/>
    <p:sldId id="761" r:id="rId16"/>
    <p:sldId id="760" r:id="rId17"/>
    <p:sldId id="819" r:id="rId18"/>
    <p:sldId id="820" r:id="rId19"/>
    <p:sldId id="821" r:id="rId20"/>
    <p:sldId id="822" r:id="rId21"/>
    <p:sldId id="823" r:id="rId22"/>
    <p:sldId id="824" r:id="rId23"/>
    <p:sldId id="825" r:id="rId24"/>
    <p:sldId id="839" r:id="rId25"/>
    <p:sldId id="746" r:id="rId26"/>
    <p:sldId id="748" r:id="rId27"/>
    <p:sldId id="745" r:id="rId28"/>
    <p:sldId id="840" r:id="rId29"/>
    <p:sldId id="841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E3C0678-E448-E34D-B650-7A7EDB9BFA59}">
          <p14:sldIdLst>
            <p14:sldId id="717"/>
            <p14:sldId id="749"/>
            <p14:sldId id="750"/>
            <p14:sldId id="838"/>
            <p14:sldId id="751"/>
            <p14:sldId id="753"/>
            <p14:sldId id="842"/>
            <p14:sldId id="752"/>
            <p14:sldId id="755"/>
            <p14:sldId id="756"/>
            <p14:sldId id="761"/>
            <p14:sldId id="760"/>
            <p14:sldId id="819"/>
            <p14:sldId id="820"/>
            <p14:sldId id="821"/>
            <p14:sldId id="822"/>
            <p14:sldId id="823"/>
            <p14:sldId id="824"/>
            <p14:sldId id="825"/>
            <p14:sldId id="839"/>
            <p14:sldId id="746"/>
            <p14:sldId id="748"/>
            <p14:sldId id="745"/>
            <p14:sldId id="840"/>
            <p14:sldId id="8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79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92" autoAdjust="0"/>
    <p:restoredTop sz="96154" autoAdjust="0"/>
  </p:normalViewPr>
  <p:slideViewPr>
    <p:cSldViewPr snapToGrid="0" snapToObjects="1">
      <p:cViewPr varScale="1">
        <p:scale>
          <a:sx n="117" d="100"/>
          <a:sy n="117" d="100"/>
        </p:scale>
        <p:origin x="15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32" Type="http://schemas.openxmlformats.org/officeDocument/2006/relationships/presProps" Target="presProps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9/17/19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7" y="261425"/>
            <a:ext cx="2703422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470" y="5291167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1972" y="1451193"/>
            <a:ext cx="28956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3844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0432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36" y="2648601"/>
            <a:ext cx="4198518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47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023679"/>
            <a:ext cx="8509103" cy="9260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2860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637540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29544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8935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69796"/>
            <a:ext cx="620543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4981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8117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0450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5055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5013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5104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544A-F1CD-3844-BFB3-6D230A0137D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29159" y="1822439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QA/QC Through GalaxyTrakr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232115" y="3691467"/>
            <a:ext cx="6966488" cy="152345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Errol Strain</a:t>
            </a:r>
          </a:p>
          <a:p>
            <a:r>
              <a:rPr lang="en-US" dirty="0">
                <a:solidFill>
                  <a:schemeClr val="tx1"/>
                </a:solidFill>
              </a:rPr>
              <a:t>FDA Center for Veterinary Medicine</a:t>
            </a:r>
          </a:p>
          <a:p>
            <a:r>
              <a:rPr lang="en-US" dirty="0">
                <a:solidFill>
                  <a:schemeClr val="tx1"/>
                </a:solidFill>
              </a:rPr>
              <a:t>GenomeTrakr Meeting 2019</a:t>
            </a:r>
          </a:p>
        </p:txBody>
      </p:sp>
    </p:spTree>
    <p:extLst>
      <p:ext uri="{BB962C8B-B14F-4D97-AF65-F5344CB8AC3E}">
        <p14:creationId xmlns:p14="http://schemas.microsoft.com/office/powerpoint/2010/main" val="1570135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3A8C2-5736-1E4B-AE59-E6359FBAA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798" y="197769"/>
            <a:ext cx="7620667" cy="926020"/>
          </a:xfrm>
        </p:spPr>
        <p:txBody>
          <a:bodyPr>
            <a:normAutofit fontScale="90000"/>
          </a:bodyPr>
          <a:lstStyle/>
          <a:p>
            <a:r>
              <a:rPr lang="en-US" dirty="0"/>
              <a:t>SKESA Assemblies</a:t>
            </a:r>
            <a:br>
              <a:rPr lang="en-US" dirty="0"/>
            </a:br>
            <a:r>
              <a:rPr lang="en-US" dirty="0"/>
              <a:t>(Ecoli = 39315, Shigella=1018)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0352A5D-7E6E-0B4E-8CCD-77A94426F8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6581257"/>
              </p:ext>
            </p:extLst>
          </p:nvPr>
        </p:nvGraphicFramePr>
        <p:xfrm>
          <a:off x="454740" y="1383481"/>
          <a:ext cx="7715864" cy="1777170"/>
        </p:xfrm>
        <a:graphic>
          <a:graphicData uri="http://schemas.openxmlformats.org/drawingml/2006/table">
            <a:tbl>
              <a:tblPr/>
              <a:tblGrid>
                <a:gridCol w="2147642">
                  <a:extLst>
                    <a:ext uri="{9D8B030D-6E8A-4147-A177-3AD203B41FA5}">
                      <a16:colId xmlns:a16="http://schemas.microsoft.com/office/drawing/2014/main" val="497805174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498857942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1273352268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2750932650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543747153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2416578952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420190131"/>
                    </a:ext>
                  </a:extLst>
                </a:gridCol>
              </a:tblGrid>
              <a:tr h="22639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Percentiles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910479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Parameter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968307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Escherichia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5055361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4252587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4379845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5426311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5536572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811487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Escherichia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118100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Escherichia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66721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145329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191207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3175361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Shigella flexneri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4400771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4234124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4318545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4479041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4516205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475969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Shigella flexneri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531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Shigella flexneri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817717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51C536B-85D1-C54C-9EFA-6FBC91C05F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027459"/>
              </p:ext>
            </p:extLst>
          </p:nvPr>
        </p:nvGraphicFramePr>
        <p:xfrm>
          <a:off x="731330" y="3729253"/>
          <a:ext cx="3768155" cy="23403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3763">
                  <a:extLst>
                    <a:ext uri="{9D8B030D-6E8A-4147-A177-3AD203B41FA5}">
                      <a16:colId xmlns:a16="http://schemas.microsoft.com/office/drawing/2014/main" val="2898902373"/>
                    </a:ext>
                  </a:extLst>
                </a:gridCol>
                <a:gridCol w="1314392">
                  <a:extLst>
                    <a:ext uri="{9D8B030D-6E8A-4147-A177-3AD203B41FA5}">
                      <a16:colId xmlns:a16="http://schemas.microsoft.com/office/drawing/2014/main" val="890986983"/>
                    </a:ext>
                  </a:extLst>
                </a:gridCol>
              </a:tblGrid>
              <a:tr h="5219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Quality metric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Escherichia/ Shigella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7588685"/>
                  </a:ext>
                </a:extLst>
              </a:tr>
              <a:tr h="97777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 novo assembly: Seq. length (Mbp)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4.2-5.9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8630520"/>
                  </a:ext>
                </a:extLst>
              </a:tr>
              <a:tr h="7885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 novo assembly: contigs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&lt;=600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228788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B6C8547-2EC0-3B4B-8D1B-507AD1A4BEB6}"/>
              </a:ext>
            </a:extLst>
          </p:cNvPr>
          <p:cNvSpPr txBox="1"/>
          <p:nvPr/>
        </p:nvSpPr>
        <p:spPr>
          <a:xfrm>
            <a:off x="4572001" y="4604442"/>
            <a:ext cx="2786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E.coli – 1 out of 39315 &gt; 5.9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F6AC1C-1C56-2F46-AA9B-D62C01E2EBAE}"/>
              </a:ext>
            </a:extLst>
          </p:cNvPr>
          <p:cNvSpPr txBox="1"/>
          <p:nvPr/>
        </p:nvSpPr>
        <p:spPr>
          <a:xfrm>
            <a:off x="4572001" y="5338917"/>
            <a:ext cx="21741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E.coli – 18% failure</a:t>
            </a:r>
          </a:p>
          <a:p>
            <a:r>
              <a:rPr lang="en-US" dirty="0"/>
              <a:t>Shigella – 22% failure</a:t>
            </a:r>
          </a:p>
        </p:txBody>
      </p:sp>
    </p:spTree>
    <p:extLst>
      <p:ext uri="{BB962C8B-B14F-4D97-AF65-F5344CB8AC3E}">
        <p14:creationId xmlns:p14="http://schemas.microsoft.com/office/powerpoint/2010/main" val="3930370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3A8C2-5736-1E4B-AE59-E6359FBAA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798" y="197769"/>
            <a:ext cx="7620667" cy="926020"/>
          </a:xfrm>
        </p:spPr>
        <p:txBody>
          <a:bodyPr>
            <a:normAutofit fontScale="90000"/>
          </a:bodyPr>
          <a:lstStyle/>
          <a:p>
            <a:r>
              <a:rPr lang="en-US" dirty="0"/>
              <a:t>SKESA Assemblies</a:t>
            </a:r>
            <a:br>
              <a:rPr lang="en-US" dirty="0"/>
            </a:br>
            <a:r>
              <a:rPr lang="en-US" dirty="0"/>
              <a:t>(Cc =677 , Cj=3213)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0352A5D-7E6E-0B4E-8CCD-77A94426F8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2699888"/>
              </p:ext>
            </p:extLst>
          </p:nvPr>
        </p:nvGraphicFramePr>
        <p:xfrm>
          <a:off x="454740" y="1383481"/>
          <a:ext cx="7715864" cy="1799133"/>
        </p:xfrm>
        <a:graphic>
          <a:graphicData uri="http://schemas.openxmlformats.org/drawingml/2006/table">
            <a:tbl>
              <a:tblPr/>
              <a:tblGrid>
                <a:gridCol w="2147642">
                  <a:extLst>
                    <a:ext uri="{9D8B030D-6E8A-4147-A177-3AD203B41FA5}">
                      <a16:colId xmlns:a16="http://schemas.microsoft.com/office/drawing/2014/main" val="497805174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498857942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1273352268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2750932650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543747153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2416578952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420190131"/>
                    </a:ext>
                  </a:extLst>
                </a:gridCol>
              </a:tblGrid>
              <a:tr h="22639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Percentiles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910479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Parameter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968307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Campylobacter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1719280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1576385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1633346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1843165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1901435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3651660"/>
                  </a:ext>
                </a:extLst>
              </a:tr>
              <a:tr h="21436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Campylobacter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875458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Campylobacter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67020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162499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169540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508837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Campylobacter jejuni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1680478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1574021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1596047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1776030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1818521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788502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Campylobacter jejuni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011216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Campylobacter jejuni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64561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140372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166390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298244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F80ACA2-E105-EF4F-B857-6A5871EF6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910105"/>
              </p:ext>
            </p:extLst>
          </p:nvPr>
        </p:nvGraphicFramePr>
        <p:xfrm>
          <a:off x="454740" y="3693892"/>
          <a:ext cx="4046589" cy="23559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3763">
                  <a:extLst>
                    <a:ext uri="{9D8B030D-6E8A-4147-A177-3AD203B41FA5}">
                      <a16:colId xmlns:a16="http://schemas.microsoft.com/office/drawing/2014/main" val="3321309429"/>
                    </a:ext>
                  </a:extLst>
                </a:gridCol>
                <a:gridCol w="1592826">
                  <a:extLst>
                    <a:ext uri="{9D8B030D-6E8A-4147-A177-3AD203B41FA5}">
                      <a16:colId xmlns:a16="http://schemas.microsoft.com/office/drawing/2014/main" val="4059795944"/>
                    </a:ext>
                  </a:extLst>
                </a:gridCol>
              </a:tblGrid>
              <a:tr h="589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Quality metric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Campylobacter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084160"/>
                  </a:ext>
                </a:extLst>
              </a:tr>
              <a:tr h="97777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 novo assembly: Seq. length (Mbp)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~1.4-2.2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5329340"/>
                  </a:ext>
                </a:extLst>
              </a:tr>
              <a:tr h="7885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 novo assembly: contigs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&lt;=200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508838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2A1969B-8036-1040-85F9-B7AAF3E8A5A4}"/>
              </a:ext>
            </a:extLst>
          </p:cNvPr>
          <p:cNvSpPr txBox="1"/>
          <p:nvPr/>
        </p:nvSpPr>
        <p:spPr>
          <a:xfrm>
            <a:off x="4729317" y="5319253"/>
            <a:ext cx="2178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C.coli – 16% failure</a:t>
            </a:r>
          </a:p>
          <a:p>
            <a:r>
              <a:rPr lang="en-US" dirty="0"/>
              <a:t>C.jejuni – 10% failure</a:t>
            </a:r>
          </a:p>
        </p:txBody>
      </p:sp>
    </p:spTree>
    <p:extLst>
      <p:ext uri="{BB962C8B-B14F-4D97-AF65-F5344CB8AC3E}">
        <p14:creationId xmlns:p14="http://schemas.microsoft.com/office/powerpoint/2010/main" val="3304082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3A8C2-5736-1E4B-AE59-E6359FBAA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798" y="197769"/>
            <a:ext cx="7620667" cy="926020"/>
          </a:xfrm>
        </p:spPr>
        <p:txBody>
          <a:bodyPr>
            <a:normAutofit fontScale="90000"/>
          </a:bodyPr>
          <a:lstStyle/>
          <a:p>
            <a:r>
              <a:rPr lang="en-US" dirty="0"/>
              <a:t>SKESA Assemblies</a:t>
            </a:r>
            <a:br>
              <a:rPr lang="en-US" dirty="0"/>
            </a:br>
            <a:r>
              <a:rPr lang="en-US" dirty="0"/>
              <a:t>(Listeria - 17247)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0352A5D-7E6E-0B4E-8CCD-77A94426F8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9539431"/>
              </p:ext>
            </p:extLst>
          </p:nvPr>
        </p:nvGraphicFramePr>
        <p:xfrm>
          <a:off x="454740" y="1383481"/>
          <a:ext cx="7715864" cy="1131975"/>
        </p:xfrm>
        <a:graphic>
          <a:graphicData uri="http://schemas.openxmlformats.org/drawingml/2006/table">
            <a:tbl>
              <a:tblPr/>
              <a:tblGrid>
                <a:gridCol w="2147642">
                  <a:extLst>
                    <a:ext uri="{9D8B030D-6E8A-4147-A177-3AD203B41FA5}">
                      <a16:colId xmlns:a16="http://schemas.microsoft.com/office/drawing/2014/main" val="497805174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498857942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1273352268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2750932650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543747153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2416578952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420190131"/>
                    </a:ext>
                  </a:extLst>
                </a:gridCol>
              </a:tblGrid>
              <a:tr h="22639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Percentiles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910479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Parameter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968307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Listeria monocytogenes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2971544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2810762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2852991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3104566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3163466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199339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Listeria monocytogenes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403789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Listeria monocytogenes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259825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541796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1458094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24991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5CEED34-5A42-C548-AC91-C53398B50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162789"/>
              </p:ext>
            </p:extLst>
          </p:nvPr>
        </p:nvGraphicFramePr>
        <p:xfrm>
          <a:off x="543231" y="3256928"/>
          <a:ext cx="3449952" cy="22781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3763">
                  <a:extLst>
                    <a:ext uri="{9D8B030D-6E8A-4147-A177-3AD203B41FA5}">
                      <a16:colId xmlns:a16="http://schemas.microsoft.com/office/drawing/2014/main" val="4137995929"/>
                    </a:ext>
                  </a:extLst>
                </a:gridCol>
                <a:gridCol w="996189">
                  <a:extLst>
                    <a:ext uri="{9D8B030D-6E8A-4147-A177-3AD203B41FA5}">
                      <a16:colId xmlns:a16="http://schemas.microsoft.com/office/drawing/2014/main" val="4146221481"/>
                    </a:ext>
                  </a:extLst>
                </a:gridCol>
              </a:tblGrid>
              <a:tr h="5117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Quality metric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Listeria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2667536"/>
                  </a:ext>
                </a:extLst>
              </a:tr>
              <a:tr h="97777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 novo assembly: Seq. length (Mbp)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~2.8-3.1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7113709"/>
                  </a:ext>
                </a:extLst>
              </a:tr>
              <a:tr h="7885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 novo assembly: contigs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&lt;=200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364667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007BD24-F305-2A4F-AFBE-1F4B3063CA7E}"/>
              </a:ext>
            </a:extLst>
          </p:cNvPr>
          <p:cNvSpPr txBox="1"/>
          <p:nvPr/>
        </p:nvSpPr>
        <p:spPr>
          <a:xfrm>
            <a:off x="4417635" y="4906297"/>
            <a:ext cx="1150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9% Failure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BDEF2E-ECF6-7A42-A73C-DF87BB81E737}"/>
              </a:ext>
            </a:extLst>
          </p:cNvPr>
          <p:cNvSpPr txBox="1"/>
          <p:nvPr/>
        </p:nvSpPr>
        <p:spPr>
          <a:xfrm>
            <a:off x="4227871" y="4026649"/>
            <a:ext cx="1529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5.9% &gt; 3.1 MB</a:t>
            </a:r>
          </a:p>
        </p:txBody>
      </p:sp>
    </p:spTree>
    <p:extLst>
      <p:ext uri="{BB962C8B-B14F-4D97-AF65-F5344CB8AC3E}">
        <p14:creationId xmlns:p14="http://schemas.microsoft.com/office/powerpoint/2010/main" val="3253193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B991A-95F3-0740-962C-F50BEFDED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4" y="316107"/>
            <a:ext cx="8509103" cy="926020"/>
          </a:xfrm>
        </p:spPr>
        <p:txBody>
          <a:bodyPr/>
          <a:lstStyle/>
          <a:p>
            <a:r>
              <a:rPr lang="en-US" dirty="0"/>
              <a:t>QC in GalaxyTrakr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A13E23-E64A-5F4F-A815-A593033DF8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191" y="2125266"/>
            <a:ext cx="1933157" cy="326350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D7E35C-2C68-8449-AE8E-DCF6A056FB70}"/>
              </a:ext>
            </a:extLst>
          </p:cNvPr>
          <p:cNvSpPr txBox="1"/>
          <p:nvPr/>
        </p:nvSpPr>
        <p:spPr>
          <a:xfrm>
            <a:off x="3180694" y="2125266"/>
            <a:ext cx="5131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Create list of pairs for MiSeq runs</a:t>
            </a:r>
          </a:p>
          <a:p>
            <a:endParaRPr lang="en-US" dirty="0"/>
          </a:p>
          <a:p>
            <a:r>
              <a:rPr lang="en-US" dirty="0"/>
              <a:t>Note – Must specify filters in filenames that indicate forward and reverse reads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931E9D-AC5C-3D4C-BDD0-311C84F68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703" y="3302511"/>
            <a:ext cx="3882752" cy="215421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7BB1344-C9A1-C741-AC5D-86B8572E071A}"/>
              </a:ext>
            </a:extLst>
          </p:cNvPr>
          <p:cNvSpPr/>
          <p:nvPr/>
        </p:nvSpPr>
        <p:spPr>
          <a:xfrm>
            <a:off x="1095703" y="1213478"/>
            <a:ext cx="66331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Goal – Assess sequence quality and confirm 	identity (species/sequence type)</a:t>
            </a:r>
          </a:p>
        </p:txBody>
      </p:sp>
    </p:spTree>
    <p:extLst>
      <p:ext uri="{BB962C8B-B14F-4D97-AF65-F5344CB8AC3E}">
        <p14:creationId xmlns:p14="http://schemas.microsoft.com/office/powerpoint/2010/main" val="2842802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F87CA-B7DC-DE47-9332-D935D550F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46439"/>
            <a:ext cx="7783831" cy="926020"/>
          </a:xfrm>
        </p:spPr>
        <p:txBody>
          <a:bodyPr/>
          <a:lstStyle/>
          <a:p>
            <a:r>
              <a:rPr lang="en-US" dirty="0"/>
              <a:t>MicroRunQC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50965-D4BA-E343-99C7-C18C2B664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172459"/>
            <a:ext cx="8509103" cy="56387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Shared Data -&gt; Workflows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F99D0-AC8F-2B48-A289-CF865B8D9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1736338"/>
            <a:ext cx="8088085" cy="494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81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67" y="351778"/>
            <a:ext cx="8509103" cy="926020"/>
          </a:xfrm>
        </p:spPr>
        <p:txBody>
          <a:bodyPr/>
          <a:lstStyle/>
          <a:p>
            <a:r>
              <a:rPr lang="en-US" dirty="0"/>
              <a:t>What to Check?  SKESA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83" y="2225040"/>
            <a:ext cx="8334473" cy="375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5280" y="1339334"/>
            <a:ext cx="862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 of contigs, total length of contigs, estimated coverage, N50, median insert size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524000" y="1708666"/>
            <a:ext cx="914400" cy="50113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048000" y="1708666"/>
            <a:ext cx="0" cy="50113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505200" y="1708666"/>
            <a:ext cx="1600200" cy="50113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038600" y="1708666"/>
            <a:ext cx="2286000" cy="50113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648200" y="1708666"/>
            <a:ext cx="2743200" cy="57733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4" idx="0"/>
          </p:cNvCxnSpPr>
          <p:nvPr/>
        </p:nvCxnSpPr>
        <p:spPr>
          <a:xfrm flipH="1" flipV="1">
            <a:off x="2919622" y="2520696"/>
            <a:ext cx="431403" cy="3730752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887949" y="6251448"/>
            <a:ext cx="926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Mixture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1371600" y="4572000"/>
            <a:ext cx="1028700" cy="152400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98083" y="6112948"/>
            <a:ext cx="184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Poor assembly, low coverage</a:t>
            </a:r>
          </a:p>
        </p:txBody>
      </p:sp>
    </p:spTree>
    <p:extLst>
      <p:ext uri="{BB962C8B-B14F-4D97-AF65-F5344CB8AC3E}">
        <p14:creationId xmlns:p14="http://schemas.microsoft.com/office/powerpoint/2010/main" val="3983057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425" y="260914"/>
            <a:ext cx="8509103" cy="926020"/>
          </a:xfrm>
        </p:spPr>
        <p:txBody>
          <a:bodyPr/>
          <a:lstStyle/>
          <a:p>
            <a:r>
              <a:rPr lang="en-US" dirty="0"/>
              <a:t>What to check? MLST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371600"/>
            <a:ext cx="6829737" cy="4687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762000" y="932164"/>
            <a:ext cx="304800" cy="53340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59425" y="562832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Species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2095500" y="2819400"/>
            <a:ext cx="381000" cy="350520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476500" y="6127742"/>
            <a:ext cx="5486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Different sources typically have different sequence types</a:t>
            </a:r>
          </a:p>
        </p:txBody>
      </p:sp>
    </p:spTree>
    <p:extLst>
      <p:ext uri="{BB962C8B-B14F-4D97-AF65-F5344CB8AC3E}">
        <p14:creationId xmlns:p14="http://schemas.microsoft.com/office/powerpoint/2010/main" val="2115736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089" y="287346"/>
            <a:ext cx="8509103" cy="926020"/>
          </a:xfrm>
        </p:spPr>
        <p:txBody>
          <a:bodyPr/>
          <a:lstStyle/>
          <a:p>
            <a:r>
              <a:rPr lang="en-US" dirty="0"/>
              <a:t>What to check? MLST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371600"/>
            <a:ext cx="6829737" cy="4687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V="1">
            <a:off x="1828800" y="5943600"/>
            <a:ext cx="152400" cy="45720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68680" y="6400800"/>
            <a:ext cx="674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Low quality run (575 contigs, 21X coverage) – Questionable allele calls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914399" y="990600"/>
            <a:ext cx="1066801" cy="76200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33400" y="685800"/>
            <a:ext cx="926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Mixture</a:t>
            </a:r>
          </a:p>
        </p:txBody>
      </p:sp>
    </p:spTree>
    <p:extLst>
      <p:ext uri="{BB962C8B-B14F-4D97-AF65-F5344CB8AC3E}">
        <p14:creationId xmlns:p14="http://schemas.microsoft.com/office/powerpoint/2010/main" val="1071881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A1E10-7D53-3342-9466-7F2FC3C1F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81422"/>
            <a:ext cx="7742464" cy="926020"/>
          </a:xfrm>
        </p:spPr>
        <p:txBody>
          <a:bodyPr/>
          <a:lstStyle/>
          <a:p>
            <a:r>
              <a:rPr lang="en-US" dirty="0"/>
              <a:t>MicroRunKraken2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5C1B9EC-2C32-2746-9989-040998B36D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1326" y="1307442"/>
            <a:ext cx="7212073" cy="4928251"/>
          </a:xfrm>
        </p:spPr>
      </p:pic>
    </p:spTree>
    <p:extLst>
      <p:ext uri="{BB962C8B-B14F-4D97-AF65-F5344CB8AC3E}">
        <p14:creationId xmlns:p14="http://schemas.microsoft.com/office/powerpoint/2010/main" val="1568448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19548-96F4-234B-A068-21466AAD8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05222"/>
            <a:ext cx="7796894" cy="926020"/>
          </a:xfrm>
        </p:spPr>
        <p:txBody>
          <a:bodyPr/>
          <a:lstStyle/>
          <a:p>
            <a:r>
              <a:rPr lang="en-US" dirty="0"/>
              <a:t>MicroRunKraken2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82BC15-4288-C04E-AA02-B6D2FA7E16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4589" y="1089726"/>
            <a:ext cx="6677181" cy="5370091"/>
          </a:xfrm>
        </p:spPr>
      </p:pic>
    </p:spTree>
    <p:extLst>
      <p:ext uri="{BB962C8B-B14F-4D97-AF65-F5344CB8AC3E}">
        <p14:creationId xmlns:p14="http://schemas.microsoft.com/office/powerpoint/2010/main" val="283896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4C06A-5B68-EF49-9928-6CBAF07B1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56763"/>
            <a:ext cx="7728770" cy="926020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9EB0E-52D2-174D-B3F8-283D24D14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182783"/>
            <a:ext cx="8509103" cy="511303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Why Do We Need QC in GalaxyTrakr?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GenomeTrakr/PulseNet Thresholds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Survey of Pathogen Detection Isolates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Galaxy Workflow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MicroRunQC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MicroRunKraken2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Next Steps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0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639E0-87F5-4546-BAFB-ED60BF5F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7" y="15240"/>
            <a:ext cx="8229600" cy="1143000"/>
          </a:xfrm>
        </p:spPr>
        <p:txBody>
          <a:bodyPr/>
          <a:lstStyle/>
          <a:p>
            <a:r>
              <a:rPr lang="en-US" dirty="0"/>
              <a:t>MicroRunKraken2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ABA5B1E-2C27-214B-9224-9EDD515CBC7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95298" y="1005840"/>
          <a:ext cx="7787637" cy="5303524"/>
        </p:xfrm>
        <a:graphic>
          <a:graphicData uri="http://schemas.openxmlformats.org/drawingml/2006/table">
            <a:tbl>
              <a:tblPr/>
              <a:tblGrid>
                <a:gridCol w="1045970">
                  <a:extLst>
                    <a:ext uri="{9D8B030D-6E8A-4147-A177-3AD203B41FA5}">
                      <a16:colId xmlns:a16="http://schemas.microsoft.com/office/drawing/2014/main" val="3737634643"/>
                    </a:ext>
                  </a:extLst>
                </a:gridCol>
                <a:gridCol w="1924935">
                  <a:extLst>
                    <a:ext uri="{9D8B030D-6E8A-4147-A177-3AD203B41FA5}">
                      <a16:colId xmlns:a16="http://schemas.microsoft.com/office/drawing/2014/main" val="500755090"/>
                    </a:ext>
                  </a:extLst>
                </a:gridCol>
                <a:gridCol w="764700">
                  <a:extLst>
                    <a:ext uri="{9D8B030D-6E8A-4147-A177-3AD203B41FA5}">
                      <a16:colId xmlns:a16="http://schemas.microsoft.com/office/drawing/2014/main" val="1940033365"/>
                    </a:ext>
                  </a:extLst>
                </a:gridCol>
                <a:gridCol w="764700">
                  <a:extLst>
                    <a:ext uri="{9D8B030D-6E8A-4147-A177-3AD203B41FA5}">
                      <a16:colId xmlns:a16="http://schemas.microsoft.com/office/drawing/2014/main" val="4013897551"/>
                    </a:ext>
                  </a:extLst>
                </a:gridCol>
                <a:gridCol w="764700">
                  <a:extLst>
                    <a:ext uri="{9D8B030D-6E8A-4147-A177-3AD203B41FA5}">
                      <a16:colId xmlns:a16="http://schemas.microsoft.com/office/drawing/2014/main" val="803545685"/>
                    </a:ext>
                  </a:extLst>
                </a:gridCol>
                <a:gridCol w="984442">
                  <a:extLst>
                    <a:ext uri="{9D8B030D-6E8A-4147-A177-3AD203B41FA5}">
                      <a16:colId xmlns:a16="http://schemas.microsoft.com/office/drawing/2014/main" val="2069272597"/>
                    </a:ext>
                  </a:extLst>
                </a:gridCol>
                <a:gridCol w="1538190">
                  <a:extLst>
                    <a:ext uri="{9D8B030D-6E8A-4147-A177-3AD203B41FA5}">
                      <a16:colId xmlns:a16="http://schemas.microsoft.com/office/drawing/2014/main" val="551197964"/>
                    </a:ext>
                  </a:extLst>
                </a:gridCol>
              </a:tblGrid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Sample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Name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TaxaID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Rank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FragRank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FragTotal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PercentageTotal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7455282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SRR1363307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Salmonella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590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G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6548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572873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91.36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902769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SRR1363307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Salmonella enterica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28901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455179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566307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90.31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7235073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SRR2074986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Salmonella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590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G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8564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391850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88.78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940497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SRR2074986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Salmonella enterica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28901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332544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383210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86.82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597844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SRR3049944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Salmonella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590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G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15933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829921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95.56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5306438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SRR3049944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Salmonella enterica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28901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762378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813937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93.72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176288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SRR3644931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Listeria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1637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G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38926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1240373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98.55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9001347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SRR3644931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Listeria monocytogenes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1639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1192069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1200811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95.4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0067254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SRR4116047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Escherichia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561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G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25558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1210591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71.34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3748619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SRR4116047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Escherichia coli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1124483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1183573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69.75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2545123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SRR5409483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Listeria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1637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G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25543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389012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89.24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409134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SRR5409483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Listeria monocytogenes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1639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360159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363164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83.31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731968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SRR5409483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Enterococcus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1350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G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7059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34351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7.88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680030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SRR5725229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Salmonella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590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G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4753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1041155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91.28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2810264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SRR5725229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Salmonella enterica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28901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801763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1036286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90.86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0962182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SRR7788264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Escherichia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561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G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31872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628317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52.74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622152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SRR7788264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Escherichia coli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590514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594245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49.88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0636116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SRR8914694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Campylobacter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194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G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55678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480702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99.22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028603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SRR8914694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Campylobacter jejuni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197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383644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421806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87.07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1824803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SRR10068115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Campylobacter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194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G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106513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684754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40.02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774200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SRR10068115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Campylobacter jejuni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197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262821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270341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15.8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876043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SRR10068115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Campylobacter helveticus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28898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S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242300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242300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212529"/>
                          </a:solidFill>
                          <a:effectLst/>
                          <a:latin typeface="Helvetica Neue" panose="02000503000000020004" pitchFamily="2" charset="0"/>
                        </a:rPr>
                        <a:t>14.16</a:t>
                      </a:r>
                    </a:p>
                  </a:txBody>
                  <a:tcPr marL="7935" marR="7935" marT="15869" marB="1586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428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5065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FD0EF-8834-C945-B0AB-ACC1B2294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681" y="237098"/>
            <a:ext cx="7768099" cy="9260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5B0A39-5A4F-E941-8697-798A9388B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98" y="1163118"/>
            <a:ext cx="8637899" cy="511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38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21445-CC52-0244-A6AC-5F463DE1A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352" y="335421"/>
            <a:ext cx="8509103" cy="9260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25C0B1-3EDC-204A-A4DA-9ED4E3DCD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16" y="945915"/>
            <a:ext cx="8770374" cy="519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640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25F28-BAE2-6749-9D7E-EE3E5719E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39908"/>
            <a:ext cx="8509103" cy="926020"/>
          </a:xfrm>
        </p:spPr>
        <p:txBody>
          <a:bodyPr/>
          <a:lstStyle/>
          <a:p>
            <a:r>
              <a:rPr lang="en-US" dirty="0"/>
              <a:t>MicroRunKraken2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A62094-4DF8-1940-ADFF-7184FE8BF0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734528"/>
              </p:ext>
            </p:extLst>
          </p:nvPr>
        </p:nvGraphicFramePr>
        <p:xfrm>
          <a:off x="240897" y="1658347"/>
          <a:ext cx="8196036" cy="3946089"/>
        </p:xfrm>
        <a:graphic>
          <a:graphicData uri="http://schemas.openxmlformats.org/drawingml/2006/table">
            <a:tbl>
              <a:tblPr/>
              <a:tblGrid>
                <a:gridCol w="2001560">
                  <a:extLst>
                    <a:ext uri="{9D8B030D-6E8A-4147-A177-3AD203B41FA5}">
                      <a16:colId xmlns:a16="http://schemas.microsoft.com/office/drawing/2014/main" val="1719771639"/>
                    </a:ext>
                  </a:extLst>
                </a:gridCol>
                <a:gridCol w="1164772">
                  <a:extLst>
                    <a:ext uri="{9D8B030D-6E8A-4147-A177-3AD203B41FA5}">
                      <a16:colId xmlns:a16="http://schemas.microsoft.com/office/drawing/2014/main" val="2142164563"/>
                    </a:ext>
                  </a:extLst>
                </a:gridCol>
                <a:gridCol w="931686">
                  <a:extLst>
                    <a:ext uri="{9D8B030D-6E8A-4147-A177-3AD203B41FA5}">
                      <a16:colId xmlns:a16="http://schemas.microsoft.com/office/drawing/2014/main" val="1624541915"/>
                    </a:ext>
                  </a:extLst>
                </a:gridCol>
                <a:gridCol w="1366006">
                  <a:extLst>
                    <a:ext uri="{9D8B030D-6E8A-4147-A177-3AD203B41FA5}">
                      <a16:colId xmlns:a16="http://schemas.microsoft.com/office/drawing/2014/main" val="3055971475"/>
                    </a:ext>
                  </a:extLst>
                </a:gridCol>
                <a:gridCol w="1366006">
                  <a:extLst>
                    <a:ext uri="{9D8B030D-6E8A-4147-A177-3AD203B41FA5}">
                      <a16:colId xmlns:a16="http://schemas.microsoft.com/office/drawing/2014/main" val="2610075653"/>
                    </a:ext>
                  </a:extLst>
                </a:gridCol>
                <a:gridCol w="1366006">
                  <a:extLst>
                    <a:ext uri="{9D8B030D-6E8A-4147-A177-3AD203B41FA5}">
                      <a16:colId xmlns:a16="http://schemas.microsoft.com/office/drawing/2014/main" val="3027282248"/>
                    </a:ext>
                  </a:extLst>
                </a:gridCol>
              </a:tblGrid>
              <a:tr h="322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Mean 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4407547"/>
                  </a:ext>
                </a:extLst>
              </a:tr>
              <a:tr h="5957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S. enterica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25290"/>
                  </a:ext>
                </a:extLst>
              </a:tr>
              <a:tr h="5957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E.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806594"/>
                  </a:ext>
                </a:extLst>
              </a:tr>
              <a:tr h="5957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 jejuni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504631"/>
                  </a:ext>
                </a:extLst>
              </a:tr>
              <a:tr h="5957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S. flexneri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4954195"/>
                  </a:ext>
                </a:extLst>
              </a:tr>
              <a:tr h="5957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3135464"/>
                  </a:ext>
                </a:extLst>
              </a:tr>
              <a:tr h="59212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L. monocytogenes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5673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58587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D8ABFA0-808A-D844-8A5A-2A2E17B88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1679"/>
            <a:ext cx="7796894" cy="926020"/>
          </a:xfrm>
        </p:spPr>
        <p:txBody>
          <a:bodyPr/>
          <a:lstStyle/>
          <a:p>
            <a:r>
              <a:rPr lang="en-US" dirty="0"/>
              <a:t>What’s Next?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E88CC7-C2C2-9A48-95C3-54F4D0784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187699"/>
            <a:ext cx="8509103" cy="510811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We need to increase reliability of GalaxyTrakr service</a:t>
            </a:r>
          </a:p>
          <a:p>
            <a:pPr marL="914400" lvl="1" indent="-514350"/>
            <a:r>
              <a:rPr lang="en-US" dirty="0"/>
              <a:t>Slow downs during peak usage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Provide cgMLST matching tool</a:t>
            </a:r>
          </a:p>
          <a:p>
            <a:pPr marL="914400" lvl="1" indent="-514350"/>
            <a:r>
              <a:rPr lang="en-US" dirty="0"/>
              <a:t>What is the nearest neighbor from Pathogen Detection/SRA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Provide phenotypic/functional information</a:t>
            </a:r>
          </a:p>
          <a:p>
            <a:pPr marL="914400" lvl="1" indent="-514350"/>
            <a:r>
              <a:rPr lang="en-US" dirty="0"/>
              <a:t>AMRfinder</a:t>
            </a:r>
          </a:p>
        </p:txBody>
      </p:sp>
    </p:spTree>
    <p:extLst>
      <p:ext uri="{BB962C8B-B14F-4D97-AF65-F5344CB8AC3E}">
        <p14:creationId xmlns:p14="http://schemas.microsoft.com/office/powerpoint/2010/main" val="4006795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BB4AE-BCEA-364A-83E8-1400EEC22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4536940-8159-2A43-AFD8-F2414D81898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CFSAN</a:t>
            </a:r>
          </a:p>
          <a:p>
            <a:r>
              <a:rPr lang="en-US" dirty="0"/>
              <a:t>Justin Payne</a:t>
            </a:r>
          </a:p>
          <a:p>
            <a:r>
              <a:rPr lang="en-US" dirty="0"/>
              <a:t>Charles </a:t>
            </a:r>
            <a:r>
              <a:rPr lang="en-US" dirty="0" err="1"/>
              <a:t>Strittmatter</a:t>
            </a:r>
            <a:endParaRPr lang="en-US" dirty="0"/>
          </a:p>
          <a:p>
            <a:r>
              <a:rPr lang="en-US" dirty="0"/>
              <a:t>Hugh Rand</a:t>
            </a:r>
          </a:p>
          <a:p>
            <a:r>
              <a:rPr lang="en-US" dirty="0"/>
              <a:t>Jimmy Sanders</a:t>
            </a:r>
          </a:p>
          <a:p>
            <a:r>
              <a:rPr lang="en-US" dirty="0"/>
              <a:t>James Pettengill</a:t>
            </a:r>
          </a:p>
          <a:p>
            <a:r>
              <a:rPr lang="en-US" dirty="0"/>
              <a:t>Arthur </a:t>
            </a:r>
            <a:r>
              <a:rPr lang="en-US" dirty="0" err="1"/>
              <a:t>Pightling</a:t>
            </a:r>
            <a:endParaRPr lang="en-US" dirty="0"/>
          </a:p>
          <a:p>
            <a:r>
              <a:rPr lang="en-US" dirty="0"/>
              <a:t>Yan Luo</a:t>
            </a:r>
          </a:p>
          <a:p>
            <a:r>
              <a:rPr lang="en-US" dirty="0"/>
              <a:t>Yu Wang</a:t>
            </a:r>
          </a:p>
          <a:p>
            <a:r>
              <a:rPr lang="en-US" dirty="0"/>
              <a:t>Joseph </a:t>
            </a:r>
            <a:r>
              <a:rPr lang="en-US" dirty="0" err="1"/>
              <a:t>Baugher</a:t>
            </a:r>
            <a:endParaRPr lang="en-US" dirty="0"/>
          </a:p>
          <a:p>
            <a:r>
              <a:rPr lang="en-US" dirty="0"/>
              <a:t>Jayanthi </a:t>
            </a:r>
            <a:r>
              <a:rPr lang="en-US" dirty="0" err="1"/>
              <a:t>Gangiredla</a:t>
            </a:r>
            <a:endParaRPr lang="en-US" dirty="0"/>
          </a:p>
          <a:p>
            <a:r>
              <a:rPr lang="en-US" dirty="0"/>
              <a:t>Tom Farrell</a:t>
            </a:r>
          </a:p>
          <a:p>
            <a:r>
              <a:rPr lang="en-US" dirty="0"/>
              <a:t>Kelly Bunning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37047B-F86B-C847-9C01-95AFC24C8D2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/>
              <a:t>CVM</a:t>
            </a:r>
          </a:p>
          <a:p>
            <a:r>
              <a:rPr lang="en-US"/>
              <a:t>Pat McDermott</a:t>
            </a:r>
          </a:p>
          <a:p>
            <a:r>
              <a:rPr lang="en-US" err="1"/>
              <a:t>Chih</a:t>
            </a:r>
            <a:r>
              <a:rPr lang="en-US"/>
              <a:t>-Hao Hsu</a:t>
            </a:r>
          </a:p>
          <a:p>
            <a:r>
              <a:rPr lang="en-US"/>
              <a:t>Claudia Lam</a:t>
            </a:r>
          </a:p>
          <a:p>
            <a:r>
              <a:rPr lang="en-US"/>
              <a:t>Gordon Martin</a:t>
            </a:r>
          </a:p>
          <a:p>
            <a:r>
              <a:rPr lang="en-US"/>
              <a:t>Jason Abbott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721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F7D7D-5FAE-1F4B-B111-1E48EEF5D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56763"/>
            <a:ext cx="7836925" cy="926020"/>
          </a:xfrm>
        </p:spPr>
        <p:txBody>
          <a:bodyPr/>
          <a:lstStyle/>
          <a:p>
            <a:r>
              <a:rPr lang="en-US" dirty="0"/>
              <a:t>Why QC in Galaxy?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25E17-433B-6143-BD20-F4D9C7C7B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376517"/>
            <a:ext cx="8509103" cy="491930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Labs participating in real time pathogen surveillance networks need a check data quality before NCBI submission</a:t>
            </a:r>
          </a:p>
          <a:p>
            <a:pPr lvl="1"/>
            <a:r>
              <a:rPr lang="en-US" dirty="0"/>
              <a:t>GenomeTrakr, NARMS, Vet-LIRN, PulseNet*</a:t>
            </a:r>
          </a:p>
          <a:p>
            <a:pPr lvl="1"/>
            <a:r>
              <a:rPr lang="en-US" dirty="0"/>
              <a:t>Detect mistakes/errors as fix them as quickly as possible</a:t>
            </a:r>
          </a:p>
          <a:p>
            <a:r>
              <a:rPr lang="en-US" dirty="0"/>
              <a:t>Not all labs have a bioinformatician</a:t>
            </a:r>
          </a:p>
          <a:p>
            <a:pPr lvl="1"/>
            <a:r>
              <a:rPr lang="en-US" dirty="0"/>
              <a:t>Even those with bioinformaticians may want to consider Galaxy</a:t>
            </a:r>
          </a:p>
          <a:p>
            <a:r>
              <a:rPr lang="en-US" dirty="0"/>
              <a:t>Not all labs have access to bioinformatics software and/or scientific workstations</a:t>
            </a:r>
          </a:p>
          <a:p>
            <a:pPr lvl="1"/>
            <a:r>
              <a:rPr lang="en-US" dirty="0"/>
              <a:t>GalaxyTrakr runs in AWS, only requirement is Firefox/Chrome browser to connect</a:t>
            </a:r>
          </a:p>
        </p:txBody>
      </p:sp>
    </p:spTree>
    <p:extLst>
      <p:ext uri="{BB962C8B-B14F-4D97-AF65-F5344CB8AC3E}">
        <p14:creationId xmlns:p14="http://schemas.microsoft.com/office/powerpoint/2010/main" val="2298915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578" y="736813"/>
            <a:ext cx="5670089" cy="577081"/>
          </a:xfrm>
        </p:spPr>
        <p:txBody>
          <a:bodyPr vert="horz" lIns="68580" tIns="34290" rIns="68580" bIns="34290" rtlCol="0" anchor="ctr">
            <a:normAutofit fontScale="90000"/>
          </a:bodyPr>
          <a:lstStyle/>
          <a:p>
            <a:r>
              <a:rPr lang="en-US" b="1" dirty="0"/>
              <a:t>https://galaxytrakr.org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3DC482-201E-EF43-8F2E-152FD9C62511}"/>
              </a:ext>
            </a:extLst>
          </p:cNvPr>
          <p:cNvSpPr/>
          <p:nvPr/>
        </p:nvSpPr>
        <p:spPr>
          <a:xfrm>
            <a:off x="1275474" y="1578429"/>
            <a:ext cx="61358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Linux-based computational system that enables users to perform genomic analyses by providing a unified, web-based interface for obtaining genomic data and applying data analysis tools.</a:t>
            </a:r>
            <a:endParaRPr lang="en-US" sz="13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BC2CE0-13C6-2E4E-8A81-353769C1D8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429"/>
          <a:stretch/>
        </p:blipFill>
        <p:spPr>
          <a:xfrm>
            <a:off x="1232638" y="2625128"/>
            <a:ext cx="6229350" cy="283950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6348238" y="2207078"/>
            <a:ext cx="1163075" cy="3371850"/>
            <a:chOff x="7354200" y="2133600"/>
            <a:chExt cx="1550766" cy="4495800"/>
          </a:xfrm>
        </p:grpSpPr>
        <p:sp>
          <p:nvSpPr>
            <p:cNvPr id="9" name="Rectangle 8"/>
            <p:cNvSpPr/>
            <p:nvPr/>
          </p:nvSpPr>
          <p:spPr>
            <a:xfrm>
              <a:off x="7354200" y="2514600"/>
              <a:ext cx="1550766" cy="41148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626048" y="2133600"/>
              <a:ext cx="1069181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="1" dirty="0">
                  <a:solidFill>
                    <a:srgbClr val="FF0000"/>
                  </a:solidFill>
                </a:rPr>
                <a:t>HISTORY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75488" y="2207078"/>
            <a:ext cx="1163075" cy="3371850"/>
            <a:chOff x="457200" y="2133600"/>
            <a:chExt cx="1550766" cy="4495800"/>
          </a:xfrm>
        </p:grpSpPr>
        <p:sp>
          <p:nvSpPr>
            <p:cNvPr id="7" name="Rectangle 6"/>
            <p:cNvSpPr/>
            <p:nvPr/>
          </p:nvSpPr>
          <p:spPr>
            <a:xfrm>
              <a:off x="457200" y="2514600"/>
              <a:ext cx="1550766" cy="41148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27568" y="2133600"/>
              <a:ext cx="872633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="1" dirty="0">
                  <a:solidFill>
                    <a:srgbClr val="FF0000"/>
                  </a:solidFill>
                </a:rPr>
                <a:t>TOOLS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338562" y="2207078"/>
            <a:ext cx="4009676" cy="3371850"/>
            <a:chOff x="1905000" y="2133600"/>
            <a:chExt cx="5562600" cy="4495800"/>
          </a:xfrm>
        </p:grpSpPr>
        <p:sp>
          <p:nvSpPr>
            <p:cNvPr id="8" name="Rectangle 7"/>
            <p:cNvSpPr/>
            <p:nvPr/>
          </p:nvSpPr>
          <p:spPr>
            <a:xfrm>
              <a:off x="1905000" y="2514600"/>
              <a:ext cx="5562600" cy="41148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077672" y="2133600"/>
              <a:ext cx="1333858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="1" dirty="0">
                  <a:solidFill>
                    <a:srgbClr val="FF0000"/>
                  </a:solidFill>
                </a:rPr>
                <a:t>INTERFACE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112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196ED-4B9D-6B48-AE88-94E4C3999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07602"/>
            <a:ext cx="7777932" cy="926020"/>
          </a:xfrm>
        </p:spPr>
        <p:txBody>
          <a:bodyPr/>
          <a:lstStyle/>
          <a:p>
            <a:r>
              <a:rPr lang="en-US" dirty="0"/>
              <a:t>Quality Thresholds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A33365F-9AA0-2A41-A276-0C0EAAB593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2543135"/>
              </p:ext>
            </p:extLst>
          </p:nvPr>
        </p:nvGraphicFramePr>
        <p:xfrm>
          <a:off x="200947" y="1485688"/>
          <a:ext cx="8648085" cy="44136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3763">
                  <a:extLst>
                    <a:ext uri="{9D8B030D-6E8A-4147-A177-3AD203B41FA5}">
                      <a16:colId xmlns:a16="http://schemas.microsoft.com/office/drawing/2014/main" val="3659569635"/>
                    </a:ext>
                  </a:extLst>
                </a:gridCol>
                <a:gridCol w="1356851">
                  <a:extLst>
                    <a:ext uri="{9D8B030D-6E8A-4147-A177-3AD203B41FA5}">
                      <a16:colId xmlns:a16="http://schemas.microsoft.com/office/drawing/2014/main" val="3324152943"/>
                    </a:ext>
                  </a:extLst>
                </a:gridCol>
                <a:gridCol w="996189">
                  <a:extLst>
                    <a:ext uri="{9D8B030D-6E8A-4147-A177-3AD203B41FA5}">
                      <a16:colId xmlns:a16="http://schemas.microsoft.com/office/drawing/2014/main" val="1712200311"/>
                    </a:ext>
                  </a:extLst>
                </a:gridCol>
                <a:gridCol w="1314392">
                  <a:extLst>
                    <a:ext uri="{9D8B030D-6E8A-4147-A177-3AD203B41FA5}">
                      <a16:colId xmlns:a16="http://schemas.microsoft.com/office/drawing/2014/main" val="2818396695"/>
                    </a:ext>
                  </a:extLst>
                </a:gridCol>
                <a:gridCol w="1592826">
                  <a:extLst>
                    <a:ext uri="{9D8B030D-6E8A-4147-A177-3AD203B41FA5}">
                      <a16:colId xmlns:a16="http://schemas.microsoft.com/office/drawing/2014/main" val="3127627521"/>
                    </a:ext>
                  </a:extLst>
                </a:gridCol>
                <a:gridCol w="934064">
                  <a:extLst>
                    <a:ext uri="{9D8B030D-6E8A-4147-A177-3AD203B41FA5}">
                      <a16:colId xmlns:a16="http://schemas.microsoft.com/office/drawing/2014/main" val="2652811676"/>
                    </a:ext>
                  </a:extLst>
                </a:gridCol>
              </a:tblGrid>
              <a:tr h="11917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Quality metric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Salmonella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Listeria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Escherichia/ Shigella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Campylobacter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Vibrio para.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1790491"/>
                  </a:ext>
                </a:extLst>
              </a:tr>
              <a:tr h="97777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Average read quality Q score for R1 and R2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&gt;=30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&gt;=30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&gt;=30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&gt;=30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&gt;=30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8714486"/>
                  </a:ext>
                </a:extLst>
              </a:tr>
              <a:tr h="4777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Average coverage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&gt;=30X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&gt;=20X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&gt;=40X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&gt;=20X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&gt;=40X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0240486"/>
                  </a:ext>
                </a:extLst>
              </a:tr>
              <a:tr h="97777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 novo assembly: Seq. length (Mbp)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~4.4-5.6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~2.8-3.1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4.2-5.9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~1.4-2.2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~4.9-5.5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5380210"/>
                  </a:ext>
                </a:extLst>
              </a:tr>
              <a:tr h="7885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 novo assembly: contigs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&lt;=400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&lt;=200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&lt;=600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&lt;=200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&lt;=200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3990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585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01CED-F32D-2A44-BB00-D063C03B7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6595"/>
            <a:ext cx="7856590" cy="9260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35679F-3F7A-9D46-82A7-94BC00A59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570" y="884902"/>
            <a:ext cx="8377853" cy="503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276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978D574-CB7E-8D4B-9E39-389DB9B522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447" y="1187699"/>
            <a:ext cx="9054553" cy="4772597"/>
          </a:xfr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E80050D-E9B4-034B-B9A1-CCE7C50242E9}"/>
              </a:ext>
            </a:extLst>
          </p:cNvPr>
          <p:cNvCxnSpPr/>
          <p:nvPr/>
        </p:nvCxnSpPr>
        <p:spPr>
          <a:xfrm>
            <a:off x="1143000" y="1023257"/>
            <a:ext cx="533400" cy="4354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EDFC22E-0EF1-BA4E-B250-453F3BD21C64}"/>
              </a:ext>
            </a:extLst>
          </p:cNvPr>
          <p:cNvCxnSpPr>
            <a:cxnSpLocks/>
          </p:cNvCxnSpPr>
          <p:nvPr/>
        </p:nvCxnSpPr>
        <p:spPr>
          <a:xfrm>
            <a:off x="1984691" y="837896"/>
            <a:ext cx="89038" cy="5675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53640C4-051B-4840-A14B-9308D4452AC9}"/>
              </a:ext>
            </a:extLst>
          </p:cNvPr>
          <p:cNvCxnSpPr/>
          <p:nvPr/>
        </p:nvCxnSpPr>
        <p:spPr>
          <a:xfrm flipH="1">
            <a:off x="2503714" y="969040"/>
            <a:ext cx="446315" cy="4896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1226F40-3D03-2241-9C37-5E0664E722E2}"/>
              </a:ext>
            </a:extLst>
          </p:cNvPr>
          <p:cNvSpPr txBox="1"/>
          <p:nvPr/>
        </p:nvSpPr>
        <p:spPr>
          <a:xfrm>
            <a:off x="301309" y="514731"/>
            <a:ext cx="856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Campy</a:t>
            </a:r>
          </a:p>
          <a:p>
            <a:r>
              <a:rPr lang="en-US" dirty="0"/>
              <a:t>Listeria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C824F7-D4D3-2C4E-8C12-EC2024BDAA5D}"/>
              </a:ext>
            </a:extLst>
          </p:cNvPr>
          <p:cNvSpPr txBox="1"/>
          <p:nvPr/>
        </p:nvSpPr>
        <p:spPr>
          <a:xfrm>
            <a:off x="1377794" y="424807"/>
            <a:ext cx="12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Salmonella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537D56-A269-3B4E-8EC4-CED8731E4C75}"/>
              </a:ext>
            </a:extLst>
          </p:cNvPr>
          <p:cNvSpPr txBox="1"/>
          <p:nvPr/>
        </p:nvSpPr>
        <p:spPr>
          <a:xfrm>
            <a:off x="3021573" y="507935"/>
            <a:ext cx="904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E.coli</a:t>
            </a:r>
          </a:p>
          <a:p>
            <a:r>
              <a:rPr lang="en-US" dirty="0"/>
              <a:t>Shigella</a:t>
            </a:r>
          </a:p>
        </p:txBody>
      </p:sp>
    </p:spTree>
    <p:extLst>
      <p:ext uri="{BB962C8B-B14F-4D97-AF65-F5344CB8AC3E}">
        <p14:creationId xmlns:p14="http://schemas.microsoft.com/office/powerpoint/2010/main" val="1516273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3A8C2-5736-1E4B-AE59-E6359FBAA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798" y="197769"/>
            <a:ext cx="7620667" cy="926020"/>
          </a:xfrm>
        </p:spPr>
        <p:txBody>
          <a:bodyPr>
            <a:normAutofit fontScale="90000"/>
          </a:bodyPr>
          <a:lstStyle/>
          <a:p>
            <a:r>
              <a:rPr lang="en-US" dirty="0"/>
              <a:t>SKESA Assemblies</a:t>
            </a:r>
            <a:br>
              <a:rPr lang="en-US" dirty="0"/>
            </a:br>
            <a:r>
              <a:rPr lang="en-US" dirty="0"/>
              <a:t>(n=201371)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0352A5D-7E6E-0B4E-8CCD-77A94426F8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4962668"/>
              </p:ext>
            </p:extLst>
          </p:nvPr>
        </p:nvGraphicFramePr>
        <p:xfrm>
          <a:off x="454740" y="1383481"/>
          <a:ext cx="7715864" cy="4481883"/>
        </p:xfrm>
        <a:graphic>
          <a:graphicData uri="http://schemas.openxmlformats.org/drawingml/2006/table">
            <a:tbl>
              <a:tblPr/>
              <a:tblGrid>
                <a:gridCol w="2147642">
                  <a:extLst>
                    <a:ext uri="{9D8B030D-6E8A-4147-A177-3AD203B41FA5}">
                      <a16:colId xmlns:a16="http://schemas.microsoft.com/office/drawing/2014/main" val="497805174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498857942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1273352268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2750932650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543747153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2416578952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420190131"/>
                    </a:ext>
                  </a:extLst>
                </a:gridCol>
              </a:tblGrid>
              <a:tr h="22639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Percentiles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910479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Parameter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968307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Campylobacter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1719280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1576385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1633346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1843165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1901435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3651660"/>
                  </a:ext>
                </a:extLst>
              </a:tr>
              <a:tr h="21436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Campylobacter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875458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Campylobacter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67020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162499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169540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508837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Campylobacter jejuni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1680478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1574021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1596047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1776030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1818521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788502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Campylobacter jejuni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011216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Campylobacter jejuni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64561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140372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166390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298244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Escherichia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5055361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4252587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4379845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5426311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5536572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811487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Escherichia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118100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Escherichia coli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66721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145329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191207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3175361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Listeria monocytogenes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2971544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2810762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2852991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3104566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3163466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199339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Listeria monocytogenes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403789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Listeria monocytogenes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259825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541796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1458094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249919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Salmonella enterica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4753724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4466741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4546637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4998221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5145413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8091365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Salmonella enterica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078682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Salmonella enterica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108720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266999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403435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8476368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Shigella flexneri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4400771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4234124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4318545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4479041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4516205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475969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Shigella flexneri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531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Shigella flexneri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817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987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3A8C2-5736-1E4B-AE59-E6359FBAA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798" y="364050"/>
            <a:ext cx="7620667" cy="926020"/>
          </a:xfrm>
        </p:spPr>
        <p:txBody>
          <a:bodyPr>
            <a:normAutofit fontScale="90000"/>
          </a:bodyPr>
          <a:lstStyle/>
          <a:p>
            <a:r>
              <a:rPr lang="en-US" dirty="0"/>
              <a:t>SKESA Assemblies</a:t>
            </a:r>
            <a:br>
              <a:rPr lang="en-US" dirty="0"/>
            </a:br>
            <a:r>
              <a:rPr lang="en-US" dirty="0"/>
              <a:t>(Salmonella n=139901)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0352A5D-7E6E-0B4E-8CCD-77A94426F8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475442"/>
              </p:ext>
            </p:extLst>
          </p:nvPr>
        </p:nvGraphicFramePr>
        <p:xfrm>
          <a:off x="582560" y="1742099"/>
          <a:ext cx="7715864" cy="1266825"/>
        </p:xfrm>
        <a:graphic>
          <a:graphicData uri="http://schemas.openxmlformats.org/drawingml/2006/table">
            <a:tbl>
              <a:tblPr/>
              <a:tblGrid>
                <a:gridCol w="2147642">
                  <a:extLst>
                    <a:ext uri="{9D8B030D-6E8A-4147-A177-3AD203B41FA5}">
                      <a16:colId xmlns:a16="http://schemas.microsoft.com/office/drawing/2014/main" val="497805174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498857942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1273352268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2750932650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543747153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2416578952"/>
                    </a:ext>
                  </a:extLst>
                </a:gridCol>
                <a:gridCol w="928037">
                  <a:extLst>
                    <a:ext uri="{9D8B030D-6E8A-4147-A177-3AD203B41FA5}">
                      <a16:colId xmlns:a16="http://schemas.microsoft.com/office/drawing/2014/main" val="42019013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Percentiles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910479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Parameter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968307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Salmonella enterica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4753724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4466741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4546637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4998221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5145413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8091365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Salmonella enterica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078682"/>
                  </a:ext>
                </a:extLst>
              </a:tr>
              <a:tr h="226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Salmonella enterica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108720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266999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403435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847636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DF8B7B-E4C5-6E4F-BF60-D7D04AD80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909738"/>
              </p:ext>
            </p:extLst>
          </p:nvPr>
        </p:nvGraphicFramePr>
        <p:xfrm>
          <a:off x="454740" y="3460953"/>
          <a:ext cx="3373079" cy="18627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2022">
                  <a:extLst>
                    <a:ext uri="{9D8B030D-6E8A-4147-A177-3AD203B41FA5}">
                      <a16:colId xmlns:a16="http://schemas.microsoft.com/office/drawing/2014/main" val="2308126458"/>
                    </a:ext>
                  </a:extLst>
                </a:gridCol>
                <a:gridCol w="1201057">
                  <a:extLst>
                    <a:ext uri="{9D8B030D-6E8A-4147-A177-3AD203B41FA5}">
                      <a16:colId xmlns:a16="http://schemas.microsoft.com/office/drawing/2014/main" val="1640532024"/>
                    </a:ext>
                  </a:extLst>
                </a:gridCol>
              </a:tblGrid>
              <a:tr h="511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Quality metric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Salmonella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0364320"/>
                  </a:ext>
                </a:extLst>
              </a:tr>
              <a:tr h="7136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 novo assembly: Seq. length (Mbp)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~4.4-5.6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6217927"/>
                  </a:ext>
                </a:extLst>
              </a:tr>
              <a:tr h="5755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 novo assembly: contigs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&lt;=400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046792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54081A7-C1D0-5B45-AC20-10A4CA910214}"/>
              </a:ext>
            </a:extLst>
          </p:cNvPr>
          <p:cNvSpPr txBox="1"/>
          <p:nvPr/>
        </p:nvSpPr>
        <p:spPr>
          <a:xfrm>
            <a:off x="4001729" y="4729316"/>
            <a:ext cx="4191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8% of data would fail based on # of contigs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3AF6EE-6884-CB4C-8789-C3DA7D27CA45}"/>
              </a:ext>
            </a:extLst>
          </p:cNvPr>
          <p:cNvSpPr txBox="1"/>
          <p:nvPr/>
        </p:nvSpPr>
        <p:spPr>
          <a:xfrm>
            <a:off x="4001729" y="4129548"/>
            <a:ext cx="2627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35 out of 139901 &gt; 5.6MB</a:t>
            </a:r>
          </a:p>
        </p:txBody>
      </p:sp>
    </p:spTree>
    <p:extLst>
      <p:ext uri="{BB962C8B-B14F-4D97-AF65-F5344CB8AC3E}">
        <p14:creationId xmlns:p14="http://schemas.microsoft.com/office/powerpoint/2010/main" val="4009544521"/>
      </p:ext>
    </p:extLst>
  </p:cSld>
  <p:clrMapOvr>
    <a:masterClrMapping/>
  </p:clrMapOvr>
</p:sld>
</file>

<file path=ppt/theme/theme1.xml><?xml version="1.0" encoding="utf-8"?>
<a:theme xmlns:a="http://schemas.openxmlformats.org/drawingml/2006/main" name="2017_FDAtemplate">
  <a:themeElements>
    <a:clrScheme name="ret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Nintex conditional workflow start</Name>
    <Synchronization>Synchronous</Synchronization>
    <Type>10001</Type>
    <SequenceNumber>50000</SequenceNumber>
    <Assembly>Nintex.Workflow, Version=1.0.0.0, Culture=neutral, PublicKeyToken=913f6bae0ca5ae12</Assembly>
    <Class>Nintex.Workflow.ConditionalWorkflowStartReceiver</Class>
    <Data>635012054692657059</Data>
    <Filter/>
  </Receiver>
  <Receiver>
    <Name>Nintex conditional workflow start</Name>
    <Synchronization>Synchronous</Synchronization>
    <Type>10002</Type>
    <SequenceNumber>50000</SequenceNumber>
    <Assembly>Nintex.Workflow, Version=1.0.0.0, Culture=neutral, PublicKeyToken=913f6bae0ca5ae12</Assembly>
    <Class>Nintex.Workflow.ConditionalWorkflowStartReceiver</Class>
    <Data>635012054692657059</Data>
    <Filter/>
  </Receiver>
  <Receiver>
    <Name>Nintex conditional workflow start</Name>
    <Synchronization>Synchronous</Synchronization>
    <Type>2</Type>
    <SequenceNumber>50000</SequenceNumber>
    <Assembly>Nintex.Workflow, Version=1.0.0.0, Culture=neutral, PublicKeyToken=913f6bae0ca5ae12</Assembly>
    <Class>Nintex.Workflow.ConditionalWorkflowStartReceiver</Class>
    <Data>635012054692657059</Data>
    <Filter/>
  </Receiver>
  <Receiver>
    <Name>Nintex conditional workflow start</Name>
    <Synchronization>Synchronous</Synchronization>
    <Type>10004</Type>
    <SequenceNumber>50000</SequenceNumber>
    <Assembly>Nintex.Workflow, Version=1.0.0.0, Culture=neutral, PublicKeyToken=913f6bae0ca5ae12</Assembly>
    <Class>Nintex.Workflow.ConditionalWorkflowStartReceiver</Class>
    <Data>635012054692657059</Data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1b7f8f3-4c59-4d49-b483-0fa5f1c9fc9e"/>
    <o238cba8e2b64b2da13546464d05ecc9 xmlns="91b7f8f3-4c59-4d49-b483-0fa5f1c9fc9e">
      <Terms xmlns="http://schemas.microsoft.com/office/infopath/2007/PartnerControls"/>
    </o238cba8e2b64b2da13546464d05ecc9>
    <Featured xmlns="91b7f8f3-4c59-4d49-b483-0fa5f1c9fc9e">false</Featured>
    <Members_x0020_Only xmlns="91b7f8f3-4c59-4d49-b483-0fa5f1c9fc9e">false</Members_x0020_Only>
    <Teaser_x0020_Text xmlns="91b7f8f3-4c59-4d49-b483-0fa5f1c9fc9e" xsi:nil="true"/>
    <ib0646694d0c456d95b1ce07cb72c1a7 xmlns="91b7f8f3-4c59-4d49-b483-0fa5f1c9fc9e">
      <Terms xmlns="http://schemas.microsoft.com/office/infopath/2007/PartnerControls"/>
    </ib0646694d0c456d95b1ce07cb72c1a7>
    <f4a1e90b74f64ab2b86b463951548339 xmlns="91b7f8f3-4c59-4d49-b483-0fa5f1c9fc9e">
      <Terms xmlns="http://schemas.microsoft.com/office/infopath/2007/PartnerControls"/>
    </f4a1e90b74f64ab2b86b463951548339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PHL Document" ma:contentTypeID="0x0101004A94EEA308377543AC18FF09048C772D002F13143825CFF84B81D7921E364F0193" ma:contentTypeVersion="3" ma:contentTypeDescription="" ma:contentTypeScope="" ma:versionID="252949403b293f5a0c974065cd6e86e8">
  <xsd:schema xmlns:xsd="http://www.w3.org/2001/XMLSchema" xmlns:xs="http://www.w3.org/2001/XMLSchema" xmlns:p="http://schemas.microsoft.com/office/2006/metadata/properties" xmlns:ns2="91b7f8f3-4c59-4d49-b483-0fa5f1c9fc9e" targetNamespace="http://schemas.microsoft.com/office/2006/metadata/properties" ma:root="true" ma:fieldsID="904633c6f1f4db2e65cc85ee8b02a5cc" ns2:_="">
    <xsd:import namespace="91b7f8f3-4c59-4d49-b483-0fa5f1c9fc9e"/>
    <xsd:element name="properties">
      <xsd:complexType>
        <xsd:sequence>
          <xsd:element name="documentManagement">
            <xsd:complexType>
              <xsd:all>
                <xsd:element ref="ns2:Members_x0020_Only" minOccurs="0"/>
                <xsd:element ref="ns2:o238cba8e2b64b2da13546464d05ecc9" minOccurs="0"/>
                <xsd:element ref="ns2:TaxCatchAll" minOccurs="0"/>
                <xsd:element ref="ns2:TaxCatchAllLabel" minOccurs="0"/>
                <xsd:element ref="ns2:f4a1e90b74f64ab2b86b463951548339" minOccurs="0"/>
                <xsd:element ref="ns2:Teaser_x0020_Text" minOccurs="0"/>
                <xsd:element ref="ns2:ib0646694d0c456d95b1ce07cb72c1a7" minOccurs="0"/>
                <xsd:element ref="ns2:Featur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7f8f3-4c59-4d49-b483-0fa5f1c9fc9e" elementFormDefault="qualified">
    <xsd:import namespace="http://schemas.microsoft.com/office/2006/documentManagement/types"/>
    <xsd:import namespace="http://schemas.microsoft.com/office/infopath/2007/PartnerControls"/>
    <xsd:element name="Members_x0020_Only" ma:index="8" nillable="true" ma:displayName="Members Only" ma:default="0" ma:internalName="Members_x0020_Only">
      <xsd:simpleType>
        <xsd:restriction base="dms:Boolean"/>
      </xsd:simpleType>
    </xsd:element>
    <xsd:element name="o238cba8e2b64b2da13546464d05ecc9" ma:index="9" nillable="true" ma:taxonomy="true" ma:internalName="o238cba8e2b64b2da13546464d05ecc9" ma:taxonomyFieldName="Program_x0028_s_x0029_" ma:displayName="Program(s)" ma:default="" ma:fieldId="{8238cba8-e2b6-4b2d-a135-46464d05ecc9}" ma:taxonomyMulti="true" ma:sspId="02d69d96-e979-416d-952b-990fe48ede76" ma:termSetId="bf05f3f9-07f4-4afd-9b37-9fbb28f853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d2e624f1-968b-43bc-85aa-0bcfe3bfc12c}" ma:internalName="TaxCatchAll" ma:showField="CatchAllData" ma:web="91b7f8f3-4c59-4d49-b483-0fa5f1c9fc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d2e624f1-968b-43bc-85aa-0bcfe3bfc12c}" ma:internalName="TaxCatchAllLabel" ma:readOnly="true" ma:showField="CatchAllDataLabel" ma:web="91b7f8f3-4c59-4d49-b483-0fa5f1c9fc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4a1e90b74f64ab2b86b463951548339" ma:index="13" nillable="true" ma:taxonomy="true" ma:internalName="f4a1e90b74f64ab2b86b463951548339" ma:taxonomyFieldName="Resource_Type" ma:displayName="Resource_Type" ma:default="" ma:fieldId="{f4a1e90b-74f6-4ab2-b86b-463951548339}" ma:sspId="02d69d96-e979-416d-952b-990fe48ede76" ma:termSetId="e5bf6ebb-f2f1-460f-aef1-5605f361e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easer_x0020_Text" ma:index="15" nillable="true" ma:displayName="Teaser Text" ma:internalName="Teaser_x0020_Text">
      <xsd:simpleType>
        <xsd:restriction base="dms:Note">
          <xsd:maxLength value="255"/>
        </xsd:restriction>
      </xsd:simpleType>
    </xsd:element>
    <xsd:element name="ib0646694d0c456d95b1ce07cb72c1a7" ma:index="16" nillable="true" ma:taxonomy="true" ma:internalName="ib0646694d0c456d95b1ce07cb72c1a7" ma:taxonomyFieldName="Topics" ma:displayName="Topics" ma:default="" ma:fieldId="{2b064669-4d0c-456d-95b1-ce07cb72c1a7}" ma:taxonomyMulti="true" ma:sspId="02d69d96-e979-416d-952b-990fe48ede76" ma:termSetId="3c49df9d-d507-4f79-86c7-c51d9b2a1a1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eatured" ma:index="18" nillable="true" ma:displayName="Featured" ma:default="0" ma:internalName="Featured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34F22C-CB47-4F29-937E-3DD357D1AE1D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2F64F44B-3D4B-4A17-AB45-976BB2A37837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9de073ec-ac82-447c-9e03-f2a127ddbaa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7DD06CF-D2EB-4240-BE94-564B16575C09}"/>
</file>

<file path=customXml/itemProps4.xml><?xml version="1.0" encoding="utf-8"?>
<ds:datastoreItem xmlns:ds="http://schemas.openxmlformats.org/officeDocument/2006/customXml" ds:itemID="{EF5BEFDF-3EF4-491A-AFA4-63BCC73702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12088</TotalTime>
  <Words>1154</Words>
  <Application>Microsoft Macintosh PowerPoint</Application>
  <PresentationFormat>On-screen Show (4:3)</PresentationFormat>
  <Paragraphs>642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Helvetica</vt:lpstr>
      <vt:lpstr>Helvetica Neue</vt:lpstr>
      <vt:lpstr>Times New Roman</vt:lpstr>
      <vt:lpstr>2017_FDAtemplate</vt:lpstr>
      <vt:lpstr>QA/QC Through GalaxyTrakr</vt:lpstr>
      <vt:lpstr>Overview</vt:lpstr>
      <vt:lpstr>Why QC in Galaxy?</vt:lpstr>
      <vt:lpstr>https://galaxytrakr.org</vt:lpstr>
      <vt:lpstr>Quality Thresholds</vt:lpstr>
      <vt:lpstr>PowerPoint Presentation</vt:lpstr>
      <vt:lpstr>PowerPoint Presentation</vt:lpstr>
      <vt:lpstr>SKESA Assemblies (n=201371)</vt:lpstr>
      <vt:lpstr>SKESA Assemblies (Salmonella n=139901)</vt:lpstr>
      <vt:lpstr>SKESA Assemblies (Ecoli = 39315, Shigella=1018)</vt:lpstr>
      <vt:lpstr>SKESA Assemblies (Cc =677 , Cj=3213)</vt:lpstr>
      <vt:lpstr>SKESA Assemblies (Listeria - 17247)</vt:lpstr>
      <vt:lpstr>QC in GalaxyTrakr</vt:lpstr>
      <vt:lpstr>MicroRunQC</vt:lpstr>
      <vt:lpstr>What to Check?  SKESA</vt:lpstr>
      <vt:lpstr>What to check? MLST</vt:lpstr>
      <vt:lpstr>What to check? MLST</vt:lpstr>
      <vt:lpstr>MicroRunKraken2</vt:lpstr>
      <vt:lpstr>MicroRunKraken2</vt:lpstr>
      <vt:lpstr>MicroRunKraken2</vt:lpstr>
      <vt:lpstr>PowerPoint Presentation</vt:lpstr>
      <vt:lpstr>PowerPoint Presentation</vt:lpstr>
      <vt:lpstr>MicroRunKraken2</vt:lpstr>
      <vt:lpstr>What’s Next?</vt:lpstr>
      <vt:lpstr>Thank You</vt:lpstr>
    </vt:vector>
  </TitlesOfParts>
  <Company>Sensis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Errol Strain</dc:creator>
  <cp:lastModifiedBy>Microsoft Office User</cp:lastModifiedBy>
  <cp:revision>382</cp:revision>
  <dcterms:created xsi:type="dcterms:W3CDTF">2015-10-02T20:33:31Z</dcterms:created>
  <dcterms:modified xsi:type="dcterms:W3CDTF">2019-09-17T17:43:29Z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0x0101004A94EEA308377543AC18FF09048C772D002F13143825CFF84B81D7921E364F0193</vt:lpwstr>
  </property>
  <property fmtid="{D5CDD505-2E9C-101B-9397-08002B2CF9AE}" pid="3" name="_dlc_DocIdItemGuid">
    <vt:lpwstr>b987f1de-f09f-41fb-af88-3ea8bf497c9f</vt:lpwstr>
  </property>
</Properties>
</file>