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12"/>
  </p:notesMasterIdLst>
  <p:sldIdLst>
    <p:sldId id="258" r:id="rId6"/>
    <p:sldId id="285" r:id="rId7"/>
    <p:sldId id="284" r:id="rId8"/>
    <p:sldId id="286" r:id="rId9"/>
    <p:sldId id="283" r:id="rId10"/>
    <p:sldId id="27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E3C0678-E448-E34D-B650-7A7EDB9BFA59}">
          <p14:sldIdLst>
            <p14:sldId id="258"/>
            <p14:sldId id="285"/>
            <p14:sldId id="284"/>
            <p14:sldId id="286"/>
            <p14:sldId id="283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772"/>
    <p:restoredTop sz="96405"/>
  </p:normalViewPr>
  <p:slideViewPr>
    <p:cSldViewPr snapToGrid="0" snapToObjects="1">
      <p:cViewPr varScale="1">
        <p:scale>
          <a:sx n="79" d="100"/>
          <a:sy n="79" d="100"/>
        </p:scale>
        <p:origin x="208" y="10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8" d="100"/>
        <a:sy n="88" d="100"/>
      </p:scale>
      <p:origin x="0" y="0"/>
    </p:cViewPr>
  </p:sorterViewPr>
  <p:notesViewPr>
    <p:cSldViewPr snapToGrid="0" snapToObjects="1">
      <p:cViewPr varScale="1">
        <p:scale>
          <a:sx n="91" d="100"/>
          <a:sy n="91" d="100"/>
        </p:scale>
        <p:origin x="375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14" Type="http://schemas.openxmlformats.org/officeDocument/2006/relationships/viewProps" Target="viewProps.xml"/><Relationship Id="rId9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4F1F9-670B-4BD8-A79A-22FF1A005646}" type="datetimeFigureOut">
              <a:rPr lang="en-US" smtClean="0"/>
              <a:t>9/17/19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88F4B-C8AB-4DED-82A3-6F6C06D43A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65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GT has become a global WGS network for foodborne pathogen traceback.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071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6355260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9/17/19</a:t>
            </a:fld>
            <a:endParaRPr lang="en-US" dirty="0"/>
          </a:p>
        </p:txBody>
      </p:sp>
      <p:pic>
        <p:nvPicPr>
          <p:cNvPr id="8" name="Picture 7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947" y="261425"/>
            <a:ext cx="2703422" cy="563312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073698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55241" y="6356350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9/17/19</a:t>
            </a:fld>
            <a:endParaRPr lang="en-US" dirty="0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31470" y="5291167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-1161972" y="1451193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8" name="TextBox 7"/>
          <p:cNvSpPr txBox="1"/>
          <p:nvPr userDrawn="1"/>
        </p:nvSpPr>
        <p:spPr>
          <a:xfrm rot="5400000">
            <a:off x="117044" y="6376216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638449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0650" y="6354123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9" name="Picture 8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18888" y="5307876"/>
            <a:ext cx="620543" cy="743080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104323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236" y="2648601"/>
            <a:ext cx="4198518" cy="87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47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1023679"/>
            <a:ext cx="8509103" cy="9260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009775"/>
            <a:ext cx="8509103" cy="42860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76650" y="637540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A349544A-F1CD-3844-BFB3-6D230A0137DD}" type="datetimeFigureOut">
              <a:rPr lang="en-US" smtClean="0"/>
              <a:pPr/>
              <a:t>9/17/19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65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229544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62375" y="63341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8935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09834" y="6349336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9/17/19</a:t>
            </a:fld>
            <a:endParaRPr lang="en-US" dirty="0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69796"/>
            <a:ext cx="620543" cy="743080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49819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14307" y="6380336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9/17/19</a:t>
            </a:fld>
            <a:endParaRPr lang="en-US" dirty="0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181172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886200" y="63849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9/17/19</a:t>
            </a:fld>
            <a:endParaRPr lang="en-US" dirty="0"/>
          </a:p>
        </p:txBody>
      </p:sp>
      <p:pic>
        <p:nvPicPr>
          <p:cNvPr id="10" name="Picture 9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50450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96185" y="6391749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9/17/19</a:t>
            </a:fld>
            <a:endParaRPr lang="en-US" dirty="0"/>
          </a:p>
        </p:txBody>
      </p:sp>
      <p:pic>
        <p:nvPicPr>
          <p:cNvPr id="6" name="Picture 5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950559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65513" y="6349337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9/17/19</a:t>
            </a:fld>
            <a:endParaRPr lang="en-US" dirty="0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850138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19014" y="63849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9/17/19</a:t>
            </a:fld>
            <a:endParaRPr lang="en-US" dirty="0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251043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9544A-F1CD-3844-BFB3-6D230A0137DD}" type="datetimeFigureOut">
              <a:rPr lang="en-US" smtClean="0"/>
              <a:t>9/17/19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3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ruth.timme@fda.hhs.go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159026" y="1892539"/>
            <a:ext cx="848801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en-US" sz="4000" dirty="0">
                <a:solidFill>
                  <a:schemeClr val="tx2"/>
                </a:solidFill>
              </a:rPr>
              <a:t>Current network-wide </a:t>
            </a:r>
          </a:p>
          <a:p>
            <a:pPr algn="ctr"/>
            <a:r>
              <a:rPr lang="en-US" sz="4000" dirty="0">
                <a:solidFill>
                  <a:schemeClr val="tx2"/>
                </a:solidFill>
              </a:rPr>
              <a:t>QA/QC metrics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5269575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Ruth Timme, PhD</a:t>
            </a:r>
          </a:p>
          <a:p>
            <a:pPr algn="ctr"/>
            <a:r>
              <a:rPr lang="en-US" dirty="0">
                <a:solidFill>
                  <a:srgbClr val="808080"/>
                </a:solidFill>
              </a:rPr>
              <a:t>GenomeTrakr Program Lead</a:t>
            </a:r>
          </a:p>
          <a:p>
            <a:pPr algn="ctr"/>
            <a:r>
              <a:rPr lang="en-US" dirty="0">
                <a:solidFill>
                  <a:srgbClr val="808080"/>
                </a:solidFill>
              </a:rPr>
              <a:t>FDA Center for Food Safety and Applied Nutrition</a:t>
            </a:r>
          </a:p>
          <a:p>
            <a:pPr algn="ctr"/>
            <a:r>
              <a:rPr lang="en-US" dirty="0">
                <a:solidFill>
                  <a:srgbClr val="808080"/>
                </a:solidFill>
                <a:hlinkClick r:id="rId3"/>
              </a:rPr>
              <a:t>ruth.timme@fda.hhs.gov</a:t>
            </a:r>
            <a:endParaRPr lang="en-US" dirty="0">
              <a:solidFill>
                <a:srgbClr val="808080"/>
              </a:solidFill>
            </a:endParaRPr>
          </a:p>
          <a:p>
            <a:pPr algn="ctr"/>
            <a:r>
              <a:rPr lang="en-US" dirty="0">
                <a:solidFill>
                  <a:srgbClr val="808080"/>
                </a:solidFill>
              </a:rPr>
              <a:t>240 381-6974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768975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Sept 18, 2019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773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61CF5-FC60-F340-BC12-ADF49BF93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490" y="550719"/>
            <a:ext cx="8509103" cy="926020"/>
          </a:xfrm>
        </p:spPr>
        <p:txBody>
          <a:bodyPr/>
          <a:lstStyle/>
          <a:p>
            <a:r>
              <a:rPr lang="en-US" dirty="0"/>
              <a:t>GenomeTrakr QC thresholds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45D0F48-B7E2-974D-B4C3-22818F768CD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49" y="2906056"/>
            <a:ext cx="8509000" cy="159543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1E2BD87-D3D6-D74A-A1F8-367982C7D246}"/>
              </a:ext>
            </a:extLst>
          </p:cNvPr>
          <p:cNvSpPr/>
          <p:nvPr/>
        </p:nvSpPr>
        <p:spPr>
          <a:xfrm>
            <a:off x="4920342" y="2930628"/>
            <a:ext cx="3899807" cy="1595437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303533-179A-1548-BB5D-C9E9C8E7FFC2}"/>
              </a:ext>
            </a:extLst>
          </p:cNvPr>
          <p:cNvSpPr txBox="1"/>
          <p:nvPr/>
        </p:nvSpPr>
        <p:spPr>
          <a:xfrm>
            <a:off x="278490" y="2325983"/>
            <a:ext cx="24609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Sequence quality: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2F0C3E-D9F0-C44C-9090-ABA176F06A59}"/>
              </a:ext>
            </a:extLst>
          </p:cNvPr>
          <p:cNvSpPr txBox="1"/>
          <p:nvPr/>
        </p:nvSpPr>
        <p:spPr>
          <a:xfrm>
            <a:off x="278490" y="4891911"/>
            <a:ext cx="59425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Sequence integrity: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species ID check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WGS-based serotype determined for Salmonella and E.coli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91E0C02-3980-F543-BA12-5CDA14800C41}"/>
              </a:ext>
            </a:extLst>
          </p:cNvPr>
          <p:cNvGrpSpPr/>
          <p:nvPr/>
        </p:nvGrpSpPr>
        <p:grpSpPr>
          <a:xfrm>
            <a:off x="2090057" y="1815628"/>
            <a:ext cx="2830285" cy="2759424"/>
            <a:chOff x="2090057" y="1815628"/>
            <a:chExt cx="2830285" cy="275942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F3EB151-FBB9-E14B-97E1-AFB923013F90}"/>
                </a:ext>
              </a:extLst>
            </p:cNvPr>
            <p:cNvSpPr/>
            <p:nvPr/>
          </p:nvSpPr>
          <p:spPr>
            <a:xfrm>
              <a:off x="2090057" y="2836635"/>
              <a:ext cx="2830285" cy="173841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337F067-7149-454C-A461-E1A6BB9D2EDE}"/>
                </a:ext>
              </a:extLst>
            </p:cNvPr>
            <p:cNvSpPr txBox="1"/>
            <p:nvPr/>
          </p:nvSpPr>
          <p:spPr>
            <a:xfrm>
              <a:off x="2463692" y="1815628"/>
              <a:ext cx="206934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Gen-FS harmonized </a:t>
              </a:r>
            </a:p>
            <a:p>
              <a:pPr algn="ctr"/>
              <a:r>
                <a:rPr lang="en-US" dirty="0">
                  <a:solidFill>
                    <a:srgbClr val="FF0000"/>
                  </a:solidFill>
                </a:rPr>
                <a:t>thresholds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48C6D5E7-4412-444C-8F30-98239901748A}"/>
                </a:ext>
              </a:extLst>
            </p:cNvPr>
            <p:cNvCxnSpPr>
              <a:stCxn id="9" idx="2"/>
              <a:endCxn id="8" idx="0"/>
            </p:cNvCxnSpPr>
            <p:nvPr/>
          </p:nvCxnSpPr>
          <p:spPr>
            <a:xfrm>
              <a:off x="3498367" y="2461959"/>
              <a:ext cx="6833" cy="37467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3899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85756-5D27-1A48-B9BA-F69482E30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79" y="229592"/>
            <a:ext cx="8509103" cy="926020"/>
          </a:xfrm>
        </p:spPr>
        <p:txBody>
          <a:bodyPr/>
          <a:lstStyle/>
          <a:p>
            <a:r>
              <a:rPr lang="en-US" dirty="0"/>
              <a:t>PulseNet QC thresholds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BE616E5-D2E0-164B-B98B-189748E140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9" y="1393371"/>
            <a:ext cx="9134325" cy="5138058"/>
          </a:xfrm>
        </p:spPr>
      </p:pic>
    </p:spTree>
    <p:extLst>
      <p:ext uri="{BB962C8B-B14F-4D97-AF65-F5344CB8AC3E}">
        <p14:creationId xmlns:p14="http://schemas.microsoft.com/office/powerpoint/2010/main" val="2608431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554A2-5369-0C41-82C1-432B1748E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22" y="60291"/>
            <a:ext cx="8509103" cy="926020"/>
          </a:xfrm>
        </p:spPr>
        <p:txBody>
          <a:bodyPr/>
          <a:lstStyle/>
          <a:p>
            <a:r>
              <a:rPr lang="en-US" dirty="0"/>
              <a:t>NCBI-PD thresholds (</a:t>
            </a:r>
            <a:r>
              <a:rPr lang="en-US" i="1" dirty="0"/>
              <a:t>Salmonella</a:t>
            </a:r>
            <a:r>
              <a:rPr lang="en-US" dirty="0"/>
              <a:t>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AC805E1-8C86-0045-A3E2-39BF4168DD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6035891"/>
              </p:ext>
            </p:extLst>
          </p:nvPr>
        </p:nvGraphicFramePr>
        <p:xfrm>
          <a:off x="163286" y="953653"/>
          <a:ext cx="8663163" cy="5531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823">
                  <a:extLst>
                    <a:ext uri="{9D8B030D-6E8A-4147-A177-3AD203B41FA5}">
                      <a16:colId xmlns:a16="http://schemas.microsoft.com/office/drawing/2014/main" val="73538472"/>
                    </a:ext>
                  </a:extLst>
                </a:gridCol>
                <a:gridCol w="3158636">
                  <a:extLst>
                    <a:ext uri="{9D8B030D-6E8A-4147-A177-3AD203B41FA5}">
                      <a16:colId xmlns:a16="http://schemas.microsoft.com/office/drawing/2014/main" val="2444997508"/>
                    </a:ext>
                  </a:extLst>
                </a:gridCol>
                <a:gridCol w="997465">
                  <a:extLst>
                    <a:ext uri="{9D8B030D-6E8A-4147-A177-3AD203B41FA5}">
                      <a16:colId xmlns:a16="http://schemas.microsoft.com/office/drawing/2014/main" val="1238567013"/>
                    </a:ext>
                  </a:extLst>
                </a:gridCol>
                <a:gridCol w="980839">
                  <a:extLst>
                    <a:ext uri="{9D8B030D-6E8A-4147-A177-3AD203B41FA5}">
                      <a16:colId xmlns:a16="http://schemas.microsoft.com/office/drawing/2014/main" val="1694483514"/>
                    </a:ext>
                  </a:extLst>
                </a:gridCol>
                <a:gridCol w="973400">
                  <a:extLst>
                    <a:ext uri="{9D8B030D-6E8A-4147-A177-3AD203B41FA5}">
                      <a16:colId xmlns:a16="http://schemas.microsoft.com/office/drawing/2014/main" val="3954036952"/>
                    </a:ext>
                  </a:extLst>
                </a:gridCol>
              </a:tblGrid>
              <a:tr h="634232"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Exception 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exception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sal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number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lower limit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upper limit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56634152"/>
                  </a:ext>
                </a:extLst>
              </a:tr>
              <a:tr h="367452">
                <a:tc>
                  <a:txBody>
                    <a:bodyPr/>
                    <a:lstStyle/>
                    <a:p>
                      <a:r>
                        <a:rPr lang="en-US" sz="1600" dirty="0"/>
                        <a:t>Assembly validation failure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Genome length too large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3800000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5702000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16596879"/>
                  </a:ext>
                </a:extLst>
              </a:tr>
              <a:tr h="36745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Genome length too small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3800000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5702000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78942788"/>
                  </a:ext>
                </a:extLst>
              </a:tr>
              <a:tr h="36745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Insufficient number of loci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2476320"/>
                  </a:ext>
                </a:extLst>
              </a:tr>
              <a:tr h="36745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Low contig N50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89649720"/>
                  </a:ext>
                </a:extLst>
              </a:tr>
              <a:tr h="36745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Too many assembly contigs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1324585"/>
                  </a:ext>
                </a:extLst>
              </a:tr>
              <a:tr h="492663">
                <a:tc>
                  <a:txBody>
                    <a:bodyPr/>
                    <a:lstStyle/>
                    <a:p>
                      <a:r>
                        <a:rPr lang="en-US" sz="1600" dirty="0" err="1"/>
                        <a:t>Readset</a:t>
                      </a:r>
                      <a:r>
                        <a:rPr lang="en-US" sz="1600" dirty="0"/>
                        <a:t> validation failure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Subspecies value specified is not found in </a:t>
                      </a:r>
                      <a:r>
                        <a:rPr lang="en-US" sz="1600" u="none" strike="noStrike" dirty="0" err="1">
                          <a:effectLst/>
                        </a:rPr>
                        <a:t>taxname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821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37802779"/>
                  </a:ext>
                </a:extLst>
              </a:tr>
              <a:tr h="36745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Insufficient coverage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380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61820134"/>
                  </a:ext>
                </a:extLst>
              </a:tr>
              <a:tr h="492663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SRA Run metadata library layout issue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94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1865513"/>
                  </a:ext>
                </a:extLst>
              </a:tr>
              <a:tr h="492663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Base imbalance; A/T to C/G ratio too small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41081144"/>
                  </a:ext>
                </a:extLst>
              </a:tr>
              <a:tr h="36745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Read length too low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1580357"/>
                  </a:ext>
                </a:extLst>
              </a:tr>
              <a:tr h="492663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Run platforms don't allow selection of de-novo </a:t>
                      </a: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assemblers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4510435"/>
                  </a:ext>
                </a:extLst>
              </a:tr>
              <a:tr h="33221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/>
                        <a:t>wgMLST</a:t>
                      </a:r>
                      <a:r>
                        <a:rPr lang="en-US" sz="1600" dirty="0"/>
                        <a:t> validation failure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Too few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wgMLST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loci found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295726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9030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Acknowledgements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08760" y="1295401"/>
            <a:ext cx="6126480" cy="413576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Direct submission best practices document</a:t>
            </a:r>
          </a:p>
          <a:p>
            <a:pPr lvl="1"/>
            <a:r>
              <a:rPr lang="en-US" dirty="0"/>
              <a:t>Robyn </a:t>
            </a:r>
            <a:r>
              <a:rPr lang="en-US" dirty="0" err="1"/>
              <a:t>Randolf</a:t>
            </a:r>
            <a:r>
              <a:rPr lang="en-US" dirty="0"/>
              <a:t> (APHL)</a:t>
            </a:r>
          </a:p>
          <a:p>
            <a:pPr lvl="1"/>
            <a:r>
              <a:rPr lang="en-US" dirty="0"/>
              <a:t>Errol Strain (FDA-CVM)</a:t>
            </a:r>
          </a:p>
          <a:p>
            <a:pPr lvl="1"/>
            <a:r>
              <a:rPr lang="en-US" dirty="0"/>
              <a:t>Bill Wolfgang (NY Wadsworth)</a:t>
            </a:r>
          </a:p>
          <a:p>
            <a:pPr lvl="1"/>
            <a:r>
              <a:rPr lang="en-US" dirty="0"/>
              <a:t>Sai Laxmi </a:t>
            </a:r>
            <a:r>
              <a:rPr lang="en-US" dirty="0" err="1"/>
              <a:t>Gubbala</a:t>
            </a:r>
            <a:r>
              <a:rPr lang="en-US" dirty="0"/>
              <a:t> Venkata (NY Wadsworth)</a:t>
            </a:r>
          </a:p>
          <a:p>
            <a:pPr lvl="1"/>
            <a:r>
              <a:rPr lang="en-US" dirty="0"/>
              <a:t>Maria </a:t>
            </a:r>
            <a:r>
              <a:rPr lang="en-US" dirty="0" err="1"/>
              <a:t>Balkey</a:t>
            </a:r>
            <a:r>
              <a:rPr lang="en-US" dirty="0"/>
              <a:t> (FDA-CFSAN)</a:t>
            </a:r>
          </a:p>
          <a:p>
            <a:pPr marL="914400" lvl="2" indent="0">
              <a:buNone/>
            </a:pPr>
            <a:endParaRPr lang="en-US" sz="2100" dirty="0"/>
          </a:p>
          <a:p>
            <a:r>
              <a:rPr lang="en-US" sz="2100" b="1" dirty="0" err="1"/>
              <a:t>BioNumerics</a:t>
            </a:r>
            <a:r>
              <a:rPr lang="en-US" sz="2100" b="1" dirty="0"/>
              <a:t> 7.6 GenomeTrakr submission SOP and template</a:t>
            </a:r>
          </a:p>
          <a:p>
            <a:pPr lvl="1"/>
            <a:r>
              <a:rPr lang="en-US" dirty="0"/>
              <a:t>Maria </a:t>
            </a:r>
            <a:r>
              <a:rPr lang="en-US" dirty="0" err="1"/>
              <a:t>Balkey</a:t>
            </a:r>
            <a:r>
              <a:rPr lang="en-US" dirty="0"/>
              <a:t> (FDA-CFSAN)</a:t>
            </a:r>
          </a:p>
          <a:p>
            <a:pPr lvl="1"/>
            <a:r>
              <a:rPr lang="en-US" dirty="0"/>
              <a:t>GenomeTrakr pilot labs </a:t>
            </a:r>
          </a:p>
          <a:p>
            <a:pPr marL="57150" indent="0">
              <a:buNone/>
            </a:pPr>
            <a:endParaRPr lang="en-US" dirty="0"/>
          </a:p>
          <a:p>
            <a:pPr marL="1314450" lvl="3" indent="0">
              <a:buNone/>
            </a:pPr>
            <a:r>
              <a:rPr lang="en-US" dirty="0"/>
              <a:t>		</a:t>
            </a:r>
            <a:r>
              <a:rPr lang="en-US" sz="2000" dirty="0"/>
              <a:t>@</a:t>
            </a:r>
            <a:r>
              <a:rPr lang="en-US" sz="2000" dirty="0" err="1"/>
              <a:t>DoctorRuth</a:t>
            </a:r>
            <a:endParaRPr lang="en-US" sz="2000" dirty="0"/>
          </a:p>
          <a:p>
            <a:pPr marL="1314450" lvl="3" indent="0">
              <a:buNone/>
            </a:pPr>
            <a:r>
              <a:rPr lang="en-US" sz="2000" dirty="0"/>
              <a:t>		@</a:t>
            </a:r>
            <a:r>
              <a:rPr lang="en-US" sz="2000" dirty="0" err="1"/>
              <a:t>genometrakr</a:t>
            </a:r>
            <a:endParaRPr lang="en-US" sz="20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234995-884A-5B45-A5E0-5B23E1FAA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2485" y="4680906"/>
            <a:ext cx="818094" cy="818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487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925268"/>
      </p:ext>
    </p:extLst>
  </p:cSld>
  <p:clrMapOvr>
    <a:masterClrMapping/>
  </p:clrMapOvr>
</p:sld>
</file>

<file path=ppt/theme/theme1.xml><?xml version="1.0" encoding="utf-8"?>
<a:theme xmlns:a="http://schemas.openxmlformats.org/drawingml/2006/main" name="2017_FDAtemplate">
  <a:themeElements>
    <a:clrScheme name="ret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1b7f8f3-4c59-4d49-b483-0fa5f1c9fc9e"/>
    <o238cba8e2b64b2da13546464d05ecc9 xmlns="91b7f8f3-4c59-4d49-b483-0fa5f1c9fc9e">
      <Terms xmlns="http://schemas.microsoft.com/office/infopath/2007/PartnerControls"/>
    </o238cba8e2b64b2da13546464d05ecc9>
    <Featured xmlns="91b7f8f3-4c59-4d49-b483-0fa5f1c9fc9e">false</Featured>
    <Members_x0020_Only xmlns="91b7f8f3-4c59-4d49-b483-0fa5f1c9fc9e">false</Members_x0020_Only>
    <Teaser_x0020_Text xmlns="91b7f8f3-4c59-4d49-b483-0fa5f1c9fc9e" xsi:nil="true"/>
    <ib0646694d0c456d95b1ce07cb72c1a7 xmlns="91b7f8f3-4c59-4d49-b483-0fa5f1c9fc9e">
      <Terms xmlns="http://schemas.microsoft.com/office/infopath/2007/PartnerControls"/>
    </ib0646694d0c456d95b1ce07cb72c1a7>
    <f4a1e90b74f64ab2b86b463951548339 xmlns="91b7f8f3-4c59-4d49-b483-0fa5f1c9fc9e">
      <Terms xmlns="http://schemas.microsoft.com/office/infopath/2007/PartnerControls"/>
    </f4a1e90b74f64ab2b86b463951548339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PHL Document" ma:contentTypeID="0x0101004A94EEA308377543AC18FF09048C772D002F13143825CFF84B81D7921E364F0193" ma:contentTypeVersion="3" ma:contentTypeDescription="" ma:contentTypeScope="" ma:versionID="252949403b293f5a0c974065cd6e86e8">
  <xsd:schema xmlns:xsd="http://www.w3.org/2001/XMLSchema" xmlns:xs="http://www.w3.org/2001/XMLSchema" xmlns:p="http://schemas.microsoft.com/office/2006/metadata/properties" xmlns:ns2="91b7f8f3-4c59-4d49-b483-0fa5f1c9fc9e" targetNamespace="http://schemas.microsoft.com/office/2006/metadata/properties" ma:root="true" ma:fieldsID="904633c6f1f4db2e65cc85ee8b02a5cc" ns2:_="">
    <xsd:import namespace="91b7f8f3-4c59-4d49-b483-0fa5f1c9fc9e"/>
    <xsd:element name="properties">
      <xsd:complexType>
        <xsd:sequence>
          <xsd:element name="documentManagement">
            <xsd:complexType>
              <xsd:all>
                <xsd:element ref="ns2:Members_x0020_Only" minOccurs="0"/>
                <xsd:element ref="ns2:o238cba8e2b64b2da13546464d05ecc9" minOccurs="0"/>
                <xsd:element ref="ns2:TaxCatchAll" minOccurs="0"/>
                <xsd:element ref="ns2:TaxCatchAllLabel" minOccurs="0"/>
                <xsd:element ref="ns2:f4a1e90b74f64ab2b86b463951548339" minOccurs="0"/>
                <xsd:element ref="ns2:Teaser_x0020_Text" minOccurs="0"/>
                <xsd:element ref="ns2:ib0646694d0c456d95b1ce07cb72c1a7" minOccurs="0"/>
                <xsd:element ref="ns2:Featur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b7f8f3-4c59-4d49-b483-0fa5f1c9fc9e" elementFormDefault="qualified">
    <xsd:import namespace="http://schemas.microsoft.com/office/2006/documentManagement/types"/>
    <xsd:import namespace="http://schemas.microsoft.com/office/infopath/2007/PartnerControls"/>
    <xsd:element name="Members_x0020_Only" ma:index="8" nillable="true" ma:displayName="Members Only" ma:default="0" ma:internalName="Members_x0020_Only">
      <xsd:simpleType>
        <xsd:restriction base="dms:Boolean"/>
      </xsd:simpleType>
    </xsd:element>
    <xsd:element name="o238cba8e2b64b2da13546464d05ecc9" ma:index="9" nillable="true" ma:taxonomy="true" ma:internalName="o238cba8e2b64b2da13546464d05ecc9" ma:taxonomyFieldName="Program_x0028_s_x0029_" ma:displayName="Program(s)" ma:default="" ma:fieldId="{8238cba8-e2b6-4b2d-a135-46464d05ecc9}" ma:taxonomyMulti="true" ma:sspId="02d69d96-e979-416d-952b-990fe48ede76" ma:termSetId="bf05f3f9-07f4-4afd-9b37-9fbb28f8531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d2e624f1-968b-43bc-85aa-0bcfe3bfc12c}" ma:internalName="TaxCatchAll" ma:showField="CatchAllData" ma:web="91b7f8f3-4c59-4d49-b483-0fa5f1c9fc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hidden="true" ma:list="{d2e624f1-968b-43bc-85aa-0bcfe3bfc12c}" ma:internalName="TaxCatchAllLabel" ma:readOnly="true" ma:showField="CatchAllDataLabel" ma:web="91b7f8f3-4c59-4d49-b483-0fa5f1c9fc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f4a1e90b74f64ab2b86b463951548339" ma:index="13" nillable="true" ma:taxonomy="true" ma:internalName="f4a1e90b74f64ab2b86b463951548339" ma:taxonomyFieldName="Resource_Type" ma:displayName="Resource_Type" ma:default="" ma:fieldId="{f4a1e90b-74f6-4ab2-b86b-463951548339}" ma:sspId="02d69d96-e979-416d-952b-990fe48ede76" ma:termSetId="e5bf6ebb-f2f1-460f-aef1-5605f361e7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easer_x0020_Text" ma:index="15" nillable="true" ma:displayName="Teaser Text" ma:internalName="Teaser_x0020_Text">
      <xsd:simpleType>
        <xsd:restriction base="dms:Note">
          <xsd:maxLength value="255"/>
        </xsd:restriction>
      </xsd:simpleType>
    </xsd:element>
    <xsd:element name="ib0646694d0c456d95b1ce07cb72c1a7" ma:index="16" nillable="true" ma:taxonomy="true" ma:internalName="ib0646694d0c456d95b1ce07cb72c1a7" ma:taxonomyFieldName="Topics" ma:displayName="Topics" ma:default="" ma:fieldId="{2b064669-4d0c-456d-95b1-ce07cb72c1a7}" ma:taxonomyMulti="true" ma:sspId="02d69d96-e979-416d-952b-990fe48ede76" ma:termSetId="3c49df9d-d507-4f79-86c7-c51d9b2a1a1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eatured" ma:index="18" nillable="true" ma:displayName="Featured" ma:default="0" ma:internalName="Featured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Nintex conditional workflow start</Name>
    <Synchronization>Synchronous</Synchronization>
    <Type>10001</Type>
    <SequenceNumber>50000</SequenceNumber>
    <Assembly>Nintex.Workflow, Version=1.0.0.0, Culture=neutral, PublicKeyToken=913f6bae0ca5ae12</Assembly>
    <Class>Nintex.Workflow.ConditionalWorkflowStartReceiver</Class>
    <Data>635012054692657059</Data>
    <Filter/>
  </Receiver>
  <Receiver>
    <Name>Nintex conditional workflow start</Name>
    <Synchronization>Synchronous</Synchronization>
    <Type>10002</Type>
    <SequenceNumber>50000</SequenceNumber>
    <Assembly>Nintex.Workflow, Version=1.0.0.0, Culture=neutral, PublicKeyToken=913f6bae0ca5ae12</Assembly>
    <Class>Nintex.Workflow.ConditionalWorkflowStartReceiver</Class>
    <Data>635012054692657059</Data>
    <Filter/>
  </Receiver>
  <Receiver>
    <Name>Nintex conditional workflow start</Name>
    <Synchronization>Synchronous</Synchronization>
    <Type>2</Type>
    <SequenceNumber>50000</SequenceNumber>
    <Assembly>Nintex.Workflow, Version=1.0.0.0, Culture=neutral, PublicKeyToken=913f6bae0ca5ae12</Assembly>
    <Class>Nintex.Workflow.ConditionalWorkflowStartReceiver</Class>
    <Data>635012054692657059</Data>
    <Filter/>
  </Receiver>
  <Receiver>
    <Name>Nintex conditional workflow start</Name>
    <Synchronization>Synchronous</Synchronization>
    <Type>10004</Type>
    <SequenceNumber>50000</SequenceNumber>
    <Assembly>Nintex.Workflow, Version=1.0.0.0, Culture=neutral, PublicKeyToken=913f6bae0ca5ae12</Assembly>
    <Class>Nintex.Workflow.ConditionalWorkflowStartReceiver</Class>
    <Data>635012054692657059</Data>
    <Filter/>
  </Receiver>
</spe:Receivers>
</file>

<file path=customXml/itemProps1.xml><?xml version="1.0" encoding="utf-8"?>
<ds:datastoreItem xmlns:ds="http://schemas.openxmlformats.org/officeDocument/2006/customXml" ds:itemID="{2F64F44B-3D4B-4A17-AB45-976BB2A37837}">
  <ds:schemaRefs>
    <ds:schemaRef ds:uri="http://www.w3.org/XML/1998/namespace"/>
    <ds:schemaRef ds:uri="9de073ec-ac82-447c-9e03-f2a127ddbaab"/>
    <ds:schemaRef ds:uri="http://purl.org/dc/terms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21BA358-D913-4BAA-99DF-DC5EA2A2E463}"/>
</file>

<file path=customXml/itemProps3.xml><?xml version="1.0" encoding="utf-8"?>
<ds:datastoreItem xmlns:ds="http://schemas.openxmlformats.org/officeDocument/2006/customXml" ds:itemID="{EF5BEFDF-3EF4-491A-AFA4-63BCC737027F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D334F22C-CB47-4F29-937E-3DD357D1AE1D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12576</TotalTime>
  <Words>248</Words>
  <Application>Microsoft Macintosh PowerPoint</Application>
  <PresentationFormat>On-screen Show (4:3)</PresentationFormat>
  <Paragraphs>83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Helvetica</vt:lpstr>
      <vt:lpstr>2017_FDAtemplate</vt:lpstr>
      <vt:lpstr>PowerPoint Presentation</vt:lpstr>
      <vt:lpstr>GenomeTrakr QC thresholds</vt:lpstr>
      <vt:lpstr>PulseNet QC thresholds</vt:lpstr>
      <vt:lpstr>NCBI-PD thresholds (Salmonella)</vt:lpstr>
      <vt:lpstr>Acknowledgements</vt:lpstr>
      <vt:lpstr>PowerPoint Presentation</vt:lpstr>
    </vt:vector>
  </TitlesOfParts>
  <Company>Sensis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Cory Grabow</dc:creator>
  <cp:lastModifiedBy>Timme, Ruth</cp:lastModifiedBy>
  <cp:revision>337</cp:revision>
  <cp:lastPrinted>2018-03-27T11:32:53Z</cp:lastPrinted>
  <dcterms:created xsi:type="dcterms:W3CDTF">2015-10-02T20:33:31Z</dcterms:created>
  <dcterms:modified xsi:type="dcterms:W3CDTF">2019-09-17T21:18:23Z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0x0101004A94EEA308377543AC18FF09048C772D002F13143825CFF84B81D7921E364F0193</vt:lpwstr>
  </property>
  <property fmtid="{D5CDD505-2E9C-101B-9397-08002B2CF9AE}" pid="3" name="_dlc_DocIdItemGuid">
    <vt:lpwstr>b987f1de-f09f-41fb-af88-3ea8bf497c9f</vt:lpwstr>
  </property>
</Properties>
</file>