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drawings/drawing1.xml" ContentType="application/vnd.openxmlformats-officedocument.drawingml.chartshapes+xml"/>
  <Override PartName="/ppt/diagrams/data2.xml" ContentType="application/vnd.openxmlformats-officedocument.drawingml.diagramData+xml"/>
  <Override PartName="/ppt/diagrams/data1.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1.xml" ContentType="application/vnd.openxmlformats-officedocument.them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Masters/notesMaster1.xml" ContentType="application/vnd.openxmlformats-officedocument.presentationml.notesMaster+xml"/>
  <Override PartName="/ppt/charts/style2.xml" ContentType="application/vnd.ms-office.chartstyle+xml"/>
  <Override PartName="/ppt/charts/chart2.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rawing2.xml" ContentType="application/vnd.ms-office.drawingml.diagramDrawing+xml"/>
  <Override PartName="/ppt/diagrams/quickStyle2.xml" ContentType="application/vnd.openxmlformats-officedocument.drawingml.diagramStyle+xml"/>
  <Override PartName="/ppt/commentAuthors.xml" ContentType="application/vnd.openxmlformats-officedocument.presentationml.commentAuthors+xml"/>
  <Override PartName="/ppt/diagrams/layout1.xml" ContentType="application/vnd.openxmlformats-officedocument.drawingml.diagramLayout+xml"/>
  <Override PartName="/ppt/diagrams/colors2.xml" ContentType="application/vnd.openxmlformats-officedocument.drawingml.diagramColors+xml"/>
  <Override PartName="/ppt/diagrams/colors1.xml" ContentType="application/vnd.openxmlformats-officedocument.drawingml.diagramColors+xml"/>
  <Override PartName="/ppt/diagrams/quickStyle1.xml" ContentType="application/vnd.openxmlformats-officedocument.drawingml.diagramStyle+xml"/>
  <Override PartName="/ppt/diagrams/drawing1.xml" ContentType="application/vnd.ms-office.drawingml.diagramDrawing+xml"/>
  <Override PartName="/ppt/handoutMasters/handoutMaster1.xml" ContentType="application/vnd.openxmlformats-officedocument.presentationml.handoutMaster+xml"/>
  <Override PartName="/ppt/diagrams/layout2.xml" ContentType="application/vnd.openxmlformats-officedocument.drawingml.diagramLayou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22"/>
  </p:notesMasterIdLst>
  <p:handoutMasterIdLst>
    <p:handoutMasterId r:id="rId23"/>
  </p:handoutMasterIdLst>
  <p:sldIdLst>
    <p:sldId id="256" r:id="rId3"/>
    <p:sldId id="258" r:id="rId4"/>
    <p:sldId id="320" r:id="rId5"/>
    <p:sldId id="303" r:id="rId6"/>
    <p:sldId id="414" r:id="rId7"/>
    <p:sldId id="410" r:id="rId8"/>
    <p:sldId id="363" r:id="rId9"/>
    <p:sldId id="412" r:id="rId10"/>
    <p:sldId id="347" r:id="rId11"/>
    <p:sldId id="327" r:id="rId12"/>
    <p:sldId id="283" r:id="rId13"/>
    <p:sldId id="312" r:id="rId14"/>
    <p:sldId id="395" r:id="rId15"/>
    <p:sldId id="384" r:id="rId16"/>
    <p:sldId id="388" r:id="rId17"/>
    <p:sldId id="369" r:id="rId18"/>
    <p:sldId id="418" r:id="rId19"/>
    <p:sldId id="286" r:id="rId20"/>
    <p:sldId id="332"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1" name="TLauze" initials="TL" lastIdx="6" clrIdx="0">
    <p:extLst>
      <p:ext uri="{19B8F6BF-5375-455C-9EA6-DF929625EA0E}">
        <p15:presenceInfo xmlns:p15="http://schemas.microsoft.com/office/powerpoint/2012/main" userId="TLauz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2E6B4"/>
    <a:srgbClr val="00CC66"/>
    <a:srgbClr val="82D8A9"/>
    <a:srgbClr val="C0C2C2"/>
    <a:srgbClr val="565757"/>
    <a:srgbClr val="B7DEE8"/>
    <a:srgbClr val="05F9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96" autoAdjust="0"/>
    <p:restoredTop sz="71186" autoAdjust="0"/>
  </p:normalViewPr>
  <p:slideViewPr>
    <p:cSldViewPr snapToGrid="0">
      <p:cViewPr varScale="1">
        <p:scale>
          <a:sx n="63" d="100"/>
          <a:sy n="63" d="100"/>
        </p:scale>
        <p:origin x="1733" y="62"/>
      </p:cViewPr>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 Id="rId30"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AFILE01\userdir\MCrews\2019%20to%20July31%20MCB%20Trend%20Analysis2.xls"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baseline="0" dirty="0" smtClean="0">
                <a:solidFill>
                  <a:schemeClr val="tx1"/>
                </a:solidFill>
              </a:rPr>
              <a:t>Uploads </a:t>
            </a:r>
            <a:r>
              <a:rPr lang="en-US" sz="2400" b="1" baseline="0" dirty="0">
                <a:solidFill>
                  <a:schemeClr val="tx1"/>
                </a:solidFill>
              </a:rPr>
              <a:t>to NCBI</a:t>
            </a:r>
            <a:endParaRPr lang="en-US" sz="2400" b="1" dirty="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5347953001201955E-2"/>
          <c:y val="0.14947738150378262"/>
          <c:w val="0.91751809061250522"/>
          <c:h val="0.74247542586588455"/>
        </c:manualLayout>
      </c:layout>
      <c:barChart>
        <c:barDir val="col"/>
        <c:grouping val="clustered"/>
        <c:varyColors val="0"/>
        <c:ser>
          <c:idx val="0"/>
          <c:order val="0"/>
          <c:tx>
            <c:strRef>
              <c:f>[NCBI_Uploads_181210.xlsx]FSIS_breakdown!$A$5</c:f>
              <c:strCache>
                <c:ptCount val="1"/>
                <c:pt idx="0">
                  <c:v>Listeria monocytogenes</c:v>
                </c:pt>
              </c:strCache>
            </c:strRef>
          </c:tx>
          <c:spPr>
            <a:solidFill>
              <a:schemeClr val="accent1"/>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[NCBI_Uploads_181210.xlsx]FSIS_breakdown!$B$5:$F$5</c:f>
              <c:numCache>
                <c:formatCode>General</c:formatCode>
                <c:ptCount val="5"/>
                <c:pt idx="0">
                  <c:v>0</c:v>
                </c:pt>
                <c:pt idx="1">
                  <c:v>199</c:v>
                </c:pt>
                <c:pt idx="2">
                  <c:v>225</c:v>
                </c:pt>
                <c:pt idx="3">
                  <c:v>166</c:v>
                </c:pt>
                <c:pt idx="4">
                  <c:v>107</c:v>
                </c:pt>
              </c:numCache>
            </c:numRef>
          </c:val>
          <c:extLst>
            <c:ext xmlns:c16="http://schemas.microsoft.com/office/drawing/2014/chart" uri="{C3380CC4-5D6E-409C-BE32-E72D297353CC}">
              <c16:uniqueId val="{00000000-DC20-480B-B4C4-0D58B395D58D}"/>
            </c:ext>
          </c:extLst>
        </c:ser>
        <c:ser>
          <c:idx val="1"/>
          <c:order val="1"/>
          <c:tx>
            <c:strRef>
              <c:f>[NCBI_Uploads_181210.xlsx]FSIS_breakdown!$A$6</c:f>
              <c:strCache>
                <c:ptCount val="1"/>
                <c:pt idx="0">
                  <c:v>Salmonella</c:v>
                </c:pt>
              </c:strCache>
            </c:strRef>
          </c:tx>
          <c:spPr>
            <a:solidFill>
              <a:schemeClr val="accent2"/>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[NCBI_Uploads_181210.xlsx]FSIS_breakdown!$B$6:$F$6</c:f>
              <c:numCache>
                <c:formatCode>General</c:formatCode>
                <c:ptCount val="5"/>
                <c:pt idx="0">
                  <c:v>82</c:v>
                </c:pt>
                <c:pt idx="1">
                  <c:v>694</c:v>
                </c:pt>
                <c:pt idx="2">
                  <c:v>839</c:v>
                </c:pt>
                <c:pt idx="3">
                  <c:v>4013</c:v>
                </c:pt>
                <c:pt idx="4">
                  <c:v>4966</c:v>
                </c:pt>
              </c:numCache>
            </c:numRef>
          </c:val>
          <c:extLst>
            <c:ext xmlns:c16="http://schemas.microsoft.com/office/drawing/2014/chart" uri="{C3380CC4-5D6E-409C-BE32-E72D297353CC}">
              <c16:uniqueId val="{00000001-DC20-480B-B4C4-0D58B395D58D}"/>
            </c:ext>
          </c:extLst>
        </c:ser>
        <c:ser>
          <c:idx val="2"/>
          <c:order val="2"/>
          <c:tx>
            <c:strRef>
              <c:f>[NCBI_Uploads_181210.xlsx]FSIS_breakdown!$A$7</c:f>
              <c:strCache>
                <c:ptCount val="1"/>
                <c:pt idx="0">
                  <c:v>Salmonella (cecal)</c:v>
                </c:pt>
              </c:strCache>
            </c:strRef>
          </c:tx>
          <c:spPr>
            <a:solidFill>
              <a:schemeClr val="accent3"/>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[NCBI_Uploads_181210.xlsx]FSIS_breakdown!$B$7:$F$7</c:f>
              <c:numCache>
                <c:formatCode>General</c:formatCode>
                <c:ptCount val="5"/>
                <c:pt idx="0">
                  <c:v>0</c:v>
                </c:pt>
                <c:pt idx="1">
                  <c:v>336</c:v>
                </c:pt>
                <c:pt idx="2">
                  <c:v>1116</c:v>
                </c:pt>
                <c:pt idx="3">
                  <c:v>1415</c:v>
                </c:pt>
                <c:pt idx="4">
                  <c:v>1636</c:v>
                </c:pt>
              </c:numCache>
            </c:numRef>
          </c:val>
          <c:extLst>
            <c:ext xmlns:c16="http://schemas.microsoft.com/office/drawing/2014/chart" uri="{C3380CC4-5D6E-409C-BE32-E72D297353CC}">
              <c16:uniqueId val="{00000002-DC20-480B-B4C4-0D58B395D58D}"/>
            </c:ext>
          </c:extLst>
        </c:ser>
        <c:ser>
          <c:idx val="3"/>
          <c:order val="3"/>
          <c:tx>
            <c:strRef>
              <c:f>[NCBI_Uploads_181210.xlsx]FSIS_breakdown!$A$8</c:f>
              <c:strCache>
                <c:ptCount val="1"/>
                <c:pt idx="0">
                  <c:v>E. coli (Cecal)</c:v>
                </c:pt>
              </c:strCache>
            </c:strRef>
          </c:tx>
          <c:spPr>
            <a:solidFill>
              <a:schemeClr val="accent4"/>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[NCBI_Uploads_181210.xlsx]FSIS_breakdown!$B$8:$F$8</c:f>
              <c:numCache>
                <c:formatCode>General</c:formatCode>
                <c:ptCount val="5"/>
                <c:pt idx="0">
                  <c:v>0</c:v>
                </c:pt>
                <c:pt idx="1">
                  <c:v>0</c:v>
                </c:pt>
                <c:pt idx="2">
                  <c:v>0</c:v>
                </c:pt>
                <c:pt idx="3">
                  <c:v>295</c:v>
                </c:pt>
                <c:pt idx="4">
                  <c:v>1036</c:v>
                </c:pt>
              </c:numCache>
            </c:numRef>
          </c:val>
          <c:extLst>
            <c:ext xmlns:c16="http://schemas.microsoft.com/office/drawing/2014/chart" uri="{C3380CC4-5D6E-409C-BE32-E72D297353CC}">
              <c16:uniqueId val="{00000003-DC20-480B-B4C4-0D58B395D58D}"/>
            </c:ext>
          </c:extLst>
        </c:ser>
        <c:ser>
          <c:idx val="4"/>
          <c:order val="4"/>
          <c:tx>
            <c:strRef>
              <c:f>[NCBI_Uploads_181210.xlsx]FSIS_breakdown!$A$9</c:f>
              <c:strCache>
                <c:ptCount val="1"/>
                <c:pt idx="0">
                  <c:v>STEC</c:v>
                </c:pt>
              </c:strCache>
            </c:strRef>
          </c:tx>
          <c:spPr>
            <a:solidFill>
              <a:schemeClr val="accent5"/>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[NCBI_Uploads_181210.xlsx]FSIS_breakdown!$B$9:$F$9</c:f>
              <c:numCache>
                <c:formatCode>General</c:formatCode>
                <c:ptCount val="5"/>
                <c:pt idx="0">
                  <c:v>7</c:v>
                </c:pt>
                <c:pt idx="1">
                  <c:v>185</c:v>
                </c:pt>
                <c:pt idx="2">
                  <c:v>218</c:v>
                </c:pt>
                <c:pt idx="3">
                  <c:v>88</c:v>
                </c:pt>
                <c:pt idx="4">
                  <c:v>70</c:v>
                </c:pt>
              </c:numCache>
            </c:numRef>
          </c:val>
          <c:extLst>
            <c:ext xmlns:c16="http://schemas.microsoft.com/office/drawing/2014/chart" uri="{C3380CC4-5D6E-409C-BE32-E72D297353CC}">
              <c16:uniqueId val="{00000004-DC20-480B-B4C4-0D58B395D58D}"/>
            </c:ext>
          </c:extLst>
        </c:ser>
        <c:ser>
          <c:idx val="5"/>
          <c:order val="5"/>
          <c:tx>
            <c:strRef>
              <c:f>[NCBI_Uploads_181210.xlsx]FSIS_breakdown!$A$10</c:f>
              <c:strCache>
                <c:ptCount val="1"/>
                <c:pt idx="0">
                  <c:v>Campylobacter</c:v>
                </c:pt>
              </c:strCache>
            </c:strRef>
          </c:tx>
          <c:spPr>
            <a:solidFill>
              <a:schemeClr val="accent6"/>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[NCBI_Uploads_181210.xlsx]FSIS_breakdown!$B$10:$F$10</c:f>
              <c:numCache>
                <c:formatCode>General</c:formatCode>
                <c:ptCount val="5"/>
                <c:pt idx="0">
                  <c:v>0</c:v>
                </c:pt>
                <c:pt idx="1">
                  <c:v>78</c:v>
                </c:pt>
                <c:pt idx="2">
                  <c:v>287</c:v>
                </c:pt>
                <c:pt idx="3">
                  <c:v>786</c:v>
                </c:pt>
                <c:pt idx="4">
                  <c:v>2013</c:v>
                </c:pt>
              </c:numCache>
            </c:numRef>
          </c:val>
          <c:extLst>
            <c:ext xmlns:c16="http://schemas.microsoft.com/office/drawing/2014/chart" uri="{C3380CC4-5D6E-409C-BE32-E72D297353CC}">
              <c16:uniqueId val="{00000005-DC20-480B-B4C4-0D58B395D58D}"/>
            </c:ext>
          </c:extLst>
        </c:ser>
        <c:ser>
          <c:idx val="6"/>
          <c:order val="6"/>
          <c:tx>
            <c:strRef>
              <c:f>[NCBI_Uploads_181210.xlsx]FSIS_breakdown!$A$11</c:f>
              <c:strCache>
                <c:ptCount val="1"/>
                <c:pt idx="0">
                  <c:v>Campylobacter (cecal)</c:v>
                </c:pt>
              </c:strCache>
            </c:strRef>
          </c:tx>
          <c:spPr>
            <a:solidFill>
              <a:schemeClr val="accent1">
                <a:lumMod val="60000"/>
              </a:schemeClr>
            </a:solidFill>
            <a:ln>
              <a:noFill/>
            </a:ln>
            <a:effectLst/>
          </c:spPr>
          <c:invertIfNegative val="0"/>
          <c:cat>
            <c:numRef>
              <c:f>[NCBI_Uploads_181210.xlsx]FSIS_breakdown!$B$4:$F$4</c:f>
              <c:numCache>
                <c:formatCode>General</c:formatCode>
                <c:ptCount val="5"/>
                <c:pt idx="0">
                  <c:v>2014</c:v>
                </c:pt>
                <c:pt idx="1">
                  <c:v>2015</c:v>
                </c:pt>
                <c:pt idx="2">
                  <c:v>2016</c:v>
                </c:pt>
                <c:pt idx="3">
                  <c:v>2017</c:v>
                </c:pt>
                <c:pt idx="4">
                  <c:v>2018</c:v>
                </c:pt>
              </c:numCache>
            </c:numRef>
          </c:cat>
          <c:val>
            <c:numRef>
              <c:f>[NCBI_Uploads_181210.xlsx]FSIS_breakdown!$B$11:$F$11</c:f>
              <c:numCache>
                <c:formatCode>General</c:formatCode>
                <c:ptCount val="5"/>
                <c:pt idx="0">
                  <c:v>0</c:v>
                </c:pt>
                <c:pt idx="1">
                  <c:v>188</c:v>
                </c:pt>
                <c:pt idx="2">
                  <c:v>1430</c:v>
                </c:pt>
                <c:pt idx="3">
                  <c:v>1659</c:v>
                </c:pt>
                <c:pt idx="4">
                  <c:v>2508</c:v>
                </c:pt>
              </c:numCache>
            </c:numRef>
          </c:val>
          <c:extLst>
            <c:ext xmlns:c16="http://schemas.microsoft.com/office/drawing/2014/chart" uri="{C3380CC4-5D6E-409C-BE32-E72D297353CC}">
              <c16:uniqueId val="{00000006-DC20-480B-B4C4-0D58B395D58D}"/>
            </c:ext>
          </c:extLst>
        </c:ser>
        <c:dLbls>
          <c:showLegendKey val="0"/>
          <c:showVal val="0"/>
          <c:showCatName val="0"/>
          <c:showSerName val="0"/>
          <c:showPercent val="0"/>
          <c:showBubbleSize val="0"/>
        </c:dLbls>
        <c:gapWidth val="219"/>
        <c:overlap val="-27"/>
        <c:axId val="1830595279"/>
        <c:axId val="1830599439"/>
      </c:barChart>
      <c:catAx>
        <c:axId val="1830595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30599439"/>
        <c:crosses val="autoZero"/>
        <c:auto val="1"/>
        <c:lblAlgn val="ctr"/>
        <c:lblOffset val="100"/>
        <c:noMultiLvlLbl val="0"/>
      </c:catAx>
      <c:valAx>
        <c:axId val="183059943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30595279"/>
        <c:crosses val="autoZero"/>
        <c:crossBetween val="between"/>
      </c:valAx>
      <c:spPr>
        <a:noFill/>
        <a:ln>
          <a:noFill/>
        </a:ln>
        <a:effectLst/>
      </c:spPr>
    </c:plotArea>
    <c:legend>
      <c:legendPos val="b"/>
      <c:layout>
        <c:manualLayout>
          <c:xMode val="edge"/>
          <c:yMode val="edge"/>
          <c:x val="0"/>
          <c:y val="0.16644589535038773"/>
          <c:w val="0.52647975077881615"/>
          <c:h val="0.44743215390588859"/>
        </c:manualLayout>
      </c:layout>
      <c:overlay val="0"/>
      <c:spPr>
        <a:noFill/>
        <a:ln>
          <a:noFill/>
        </a:ln>
        <a:effectLst/>
      </c:spPr>
      <c:txPr>
        <a:bodyPr rot="0" spcFirstLastPara="1" vertOverflow="ellipsis" vert="horz" wrap="square" anchor="ctr" anchorCtr="1"/>
        <a:lstStyle/>
        <a:p>
          <a:pPr>
            <a:defRPr sz="17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1" dirty="0" smtClean="0">
                <a:solidFill>
                  <a:schemeClr val="tx1"/>
                </a:solidFill>
              </a:rPr>
              <a:t>Reasons</a:t>
            </a:r>
            <a:r>
              <a:rPr lang="en-US" sz="2400" b="1" baseline="0" dirty="0" smtClean="0">
                <a:solidFill>
                  <a:schemeClr val="tx1"/>
                </a:solidFill>
              </a:rPr>
              <a:t> for Repeats</a:t>
            </a:r>
            <a:endParaRPr lang="en-US" sz="2400"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8379130914593"/>
          <c:y val="0.12994493982388136"/>
          <c:w val="0.86807340622494633"/>
          <c:h val="0.69069775717852666"/>
        </c:manualLayout>
      </c:layout>
      <c:barChart>
        <c:barDir val="col"/>
        <c:grouping val="stacked"/>
        <c:varyColors val="0"/>
        <c:ser>
          <c:idx val="0"/>
          <c:order val="0"/>
          <c:tx>
            <c:strRef>
              <c:f>'total reason for repeat'!$M$18</c:f>
              <c:strCache>
                <c:ptCount val="1"/>
                <c:pt idx="0">
                  <c:v>Salmonella</c:v>
                </c:pt>
              </c:strCache>
            </c:strRef>
          </c:tx>
          <c:spPr>
            <a:solidFill>
              <a:schemeClr val="accent1"/>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repeat'!$M$19:$M$24</c:f>
              <c:numCache>
                <c:formatCode>General</c:formatCode>
                <c:ptCount val="6"/>
                <c:pt idx="0">
                  <c:v>244</c:v>
                </c:pt>
                <c:pt idx="1">
                  <c:v>85</c:v>
                </c:pt>
                <c:pt idx="2">
                  <c:v>43</c:v>
                </c:pt>
                <c:pt idx="3">
                  <c:v>4</c:v>
                </c:pt>
                <c:pt idx="4">
                  <c:v>50</c:v>
                </c:pt>
                <c:pt idx="5">
                  <c:v>2</c:v>
                </c:pt>
              </c:numCache>
            </c:numRef>
          </c:val>
          <c:extLst>
            <c:ext xmlns:c16="http://schemas.microsoft.com/office/drawing/2014/chart" uri="{C3380CC4-5D6E-409C-BE32-E72D297353CC}">
              <c16:uniqueId val="{00000000-4530-41B3-900F-493D7B16F8BC}"/>
            </c:ext>
          </c:extLst>
        </c:ser>
        <c:ser>
          <c:idx val="1"/>
          <c:order val="1"/>
          <c:tx>
            <c:strRef>
              <c:f>'total reason for repeat'!$N$18</c:f>
              <c:strCache>
                <c:ptCount val="1"/>
                <c:pt idx="0">
                  <c:v>Campylobacter</c:v>
                </c:pt>
              </c:strCache>
            </c:strRef>
          </c:tx>
          <c:spPr>
            <a:solidFill>
              <a:schemeClr val="accent2"/>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repeat'!$N$19:$N$24</c:f>
              <c:numCache>
                <c:formatCode>General</c:formatCode>
                <c:ptCount val="6"/>
                <c:pt idx="0">
                  <c:v>15</c:v>
                </c:pt>
                <c:pt idx="1">
                  <c:v>80</c:v>
                </c:pt>
                <c:pt idx="2">
                  <c:v>58</c:v>
                </c:pt>
                <c:pt idx="3">
                  <c:v>57</c:v>
                </c:pt>
                <c:pt idx="4">
                  <c:v>0</c:v>
                </c:pt>
                <c:pt idx="5">
                  <c:v>11</c:v>
                </c:pt>
              </c:numCache>
            </c:numRef>
          </c:val>
          <c:extLst>
            <c:ext xmlns:c16="http://schemas.microsoft.com/office/drawing/2014/chart" uri="{C3380CC4-5D6E-409C-BE32-E72D297353CC}">
              <c16:uniqueId val="{00000001-4530-41B3-900F-493D7B16F8BC}"/>
            </c:ext>
          </c:extLst>
        </c:ser>
        <c:ser>
          <c:idx val="2"/>
          <c:order val="2"/>
          <c:tx>
            <c:strRef>
              <c:f>'total reason for repeat'!$O$18</c:f>
              <c:strCache>
                <c:ptCount val="1"/>
                <c:pt idx="0">
                  <c:v>STEC</c:v>
                </c:pt>
              </c:strCache>
            </c:strRef>
          </c:tx>
          <c:spPr>
            <a:solidFill>
              <a:schemeClr val="accent3"/>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repeat'!$O$19:$O$24</c:f>
              <c:numCache>
                <c:formatCode>General</c:formatCode>
                <c:ptCount val="6"/>
                <c:pt idx="0">
                  <c:v>6</c:v>
                </c:pt>
                <c:pt idx="1">
                  <c:v>0</c:v>
                </c:pt>
                <c:pt idx="2">
                  <c:v>0</c:v>
                </c:pt>
                <c:pt idx="3">
                  <c:v>0</c:v>
                </c:pt>
                <c:pt idx="4">
                  <c:v>0</c:v>
                </c:pt>
                <c:pt idx="5">
                  <c:v>2</c:v>
                </c:pt>
              </c:numCache>
            </c:numRef>
          </c:val>
          <c:extLst>
            <c:ext xmlns:c16="http://schemas.microsoft.com/office/drawing/2014/chart" uri="{C3380CC4-5D6E-409C-BE32-E72D297353CC}">
              <c16:uniqueId val="{00000002-4530-41B3-900F-493D7B16F8BC}"/>
            </c:ext>
          </c:extLst>
        </c:ser>
        <c:ser>
          <c:idx val="3"/>
          <c:order val="3"/>
          <c:tx>
            <c:strRef>
              <c:f>'total reason for repeat'!$P$18</c:f>
              <c:strCache>
                <c:ptCount val="1"/>
                <c:pt idx="0">
                  <c:v>E.coli (generic)</c:v>
                </c:pt>
              </c:strCache>
            </c:strRef>
          </c:tx>
          <c:spPr>
            <a:solidFill>
              <a:schemeClr val="accent4"/>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repeat'!$P$19:$P$24</c:f>
              <c:numCache>
                <c:formatCode>General</c:formatCode>
                <c:ptCount val="6"/>
                <c:pt idx="0">
                  <c:v>21</c:v>
                </c:pt>
                <c:pt idx="1">
                  <c:v>2</c:v>
                </c:pt>
                <c:pt idx="2">
                  <c:v>3</c:v>
                </c:pt>
                <c:pt idx="3">
                  <c:v>0</c:v>
                </c:pt>
                <c:pt idx="4">
                  <c:v>2</c:v>
                </c:pt>
                <c:pt idx="5">
                  <c:v>0</c:v>
                </c:pt>
              </c:numCache>
            </c:numRef>
          </c:val>
          <c:extLst>
            <c:ext xmlns:c16="http://schemas.microsoft.com/office/drawing/2014/chart" uri="{C3380CC4-5D6E-409C-BE32-E72D297353CC}">
              <c16:uniqueId val="{00000003-4530-41B3-900F-493D7B16F8BC}"/>
            </c:ext>
          </c:extLst>
        </c:ser>
        <c:ser>
          <c:idx val="4"/>
          <c:order val="4"/>
          <c:tx>
            <c:strRef>
              <c:f>'total reason for repeat'!$Q$18</c:f>
              <c:strCache>
                <c:ptCount val="1"/>
                <c:pt idx="0">
                  <c:v>Enterococcus</c:v>
                </c:pt>
              </c:strCache>
            </c:strRef>
          </c:tx>
          <c:spPr>
            <a:solidFill>
              <a:schemeClr val="accent5"/>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repeat'!$Q$19:$Q$24</c:f>
              <c:numCache>
                <c:formatCode>General</c:formatCode>
                <c:ptCount val="6"/>
                <c:pt idx="0">
                  <c:v>9</c:v>
                </c:pt>
                <c:pt idx="1">
                  <c:v>2</c:v>
                </c:pt>
                <c:pt idx="2">
                  <c:v>7</c:v>
                </c:pt>
                <c:pt idx="3">
                  <c:v>6</c:v>
                </c:pt>
                <c:pt idx="4">
                  <c:v>0</c:v>
                </c:pt>
                <c:pt idx="5">
                  <c:v>0</c:v>
                </c:pt>
              </c:numCache>
            </c:numRef>
          </c:val>
          <c:extLst>
            <c:ext xmlns:c16="http://schemas.microsoft.com/office/drawing/2014/chart" uri="{C3380CC4-5D6E-409C-BE32-E72D297353CC}">
              <c16:uniqueId val="{00000004-4530-41B3-900F-493D7B16F8BC}"/>
            </c:ext>
          </c:extLst>
        </c:ser>
        <c:ser>
          <c:idx val="5"/>
          <c:order val="5"/>
          <c:tx>
            <c:strRef>
              <c:f>'total reason for repeat'!$R$18</c:f>
              <c:strCache>
                <c:ptCount val="1"/>
                <c:pt idx="0">
                  <c:v>Listeria</c:v>
                </c:pt>
              </c:strCache>
            </c:strRef>
          </c:tx>
          <c:spPr>
            <a:solidFill>
              <a:schemeClr val="accent6"/>
            </a:solidFill>
            <a:ln>
              <a:noFill/>
            </a:ln>
            <a:effectLst/>
          </c:spPr>
          <c:invertIfNegative val="0"/>
          <c:cat>
            <c:strRef>
              <c:f>'total reason for repeat'!$L$19:$L$24</c:f>
              <c:strCache>
                <c:ptCount val="6"/>
                <c:pt idx="0">
                  <c:v>Insufficient Coverage</c:v>
                </c:pt>
                <c:pt idx="1">
                  <c:v>Average Quality Low</c:v>
                </c:pt>
                <c:pt idx="2">
                  <c:v>Low Post-clean Yield</c:v>
                </c:pt>
                <c:pt idx="3">
                  <c:v>Too many contigs</c:v>
                </c:pt>
                <c:pt idx="4">
                  <c:v>Read length</c:v>
                </c:pt>
                <c:pt idx="5">
                  <c:v>Mixed Species</c:v>
                </c:pt>
              </c:strCache>
            </c:strRef>
          </c:cat>
          <c:val>
            <c:numRef>
              <c:f>'total reason for repeat'!$R$19:$R$24</c:f>
              <c:numCache>
                <c:formatCode>General</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05-4530-41B3-900F-493D7B16F8BC}"/>
            </c:ext>
          </c:extLst>
        </c:ser>
        <c:dLbls>
          <c:showLegendKey val="0"/>
          <c:showVal val="0"/>
          <c:showCatName val="0"/>
          <c:showSerName val="0"/>
          <c:showPercent val="0"/>
          <c:showBubbleSize val="0"/>
        </c:dLbls>
        <c:gapWidth val="150"/>
        <c:overlap val="100"/>
        <c:axId val="357690207"/>
        <c:axId val="357692287"/>
      </c:barChart>
      <c:catAx>
        <c:axId val="357690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7692287"/>
        <c:crosses val="autoZero"/>
        <c:auto val="1"/>
        <c:lblAlgn val="ctr"/>
        <c:lblOffset val="100"/>
        <c:noMultiLvlLbl val="0"/>
      </c:catAx>
      <c:valAx>
        <c:axId val="357692287"/>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smtClean="0"/>
                  <a:t>Total</a:t>
                </a:r>
                <a:r>
                  <a:rPr lang="en-US" sz="1600" baseline="0" dirty="0" smtClean="0"/>
                  <a:t> Repeats</a:t>
                </a:r>
                <a:endParaRPr lang="en-US" sz="1600" dirty="0"/>
              </a:p>
            </c:rich>
          </c:tx>
          <c:layout>
            <c:manualLayout>
              <c:xMode val="edge"/>
              <c:yMode val="edge"/>
              <c:x val="1.009621577558048E-2"/>
              <c:y val="0.32166176150823667"/>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7690207"/>
        <c:crosses val="autoZero"/>
        <c:crossBetween val="between"/>
      </c:valAx>
      <c:spPr>
        <a:noFill/>
        <a:ln>
          <a:noFill/>
        </a:ln>
        <a:effectLst/>
      </c:spPr>
    </c:plotArea>
    <c:legend>
      <c:legendPos val="b"/>
      <c:layout>
        <c:manualLayout>
          <c:xMode val="edge"/>
          <c:yMode val="edge"/>
          <c:x val="0.66218626932838098"/>
          <c:y val="0.17996594596945267"/>
          <c:w val="0.28381653373298044"/>
          <c:h val="0.37435419919266238"/>
        </c:manualLayout>
      </c:layout>
      <c:overlay val="0"/>
      <c:spPr>
        <a:noFill/>
        <a:ln>
          <a:solidFill>
            <a:schemeClr val="tx1"/>
          </a:solid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smtClean="0">
                <a:solidFill>
                  <a:schemeClr val="tx1"/>
                </a:solidFill>
              </a:rPr>
              <a:t>Reasons for Repeats</a:t>
            </a:r>
            <a:endParaRPr lang="en-US" sz="2400" b="1" dirty="0">
              <a:solidFill>
                <a:schemeClr val="tx1"/>
              </a:solidFill>
            </a:endParaRPr>
          </a:p>
        </c:rich>
      </c:tx>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8.1814601673182497E-2"/>
          <c:y val="0.12126711238459092"/>
          <c:w val="0.91818539832681756"/>
          <c:h val="0.60715680321699828"/>
        </c:manualLayout>
      </c:layout>
      <c:barChart>
        <c:barDir val="col"/>
        <c:grouping val="stacked"/>
        <c:varyColors val="0"/>
        <c:ser>
          <c:idx val="0"/>
          <c:order val="0"/>
          <c:tx>
            <c:strRef>
              <c:f>'total reason for repeat'!$L$19</c:f>
              <c:strCache>
                <c:ptCount val="1"/>
                <c:pt idx="0">
                  <c:v>Insufficient Coverage</c:v>
                </c:pt>
              </c:strCache>
            </c:strRef>
          </c:tx>
          <c:spPr>
            <a:solidFill>
              <a:schemeClr val="accent1"/>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repeat'!$M$19:$R$19</c:f>
              <c:numCache>
                <c:formatCode>General</c:formatCode>
                <c:ptCount val="6"/>
                <c:pt idx="0">
                  <c:v>244</c:v>
                </c:pt>
                <c:pt idx="1">
                  <c:v>15</c:v>
                </c:pt>
                <c:pt idx="2">
                  <c:v>6</c:v>
                </c:pt>
                <c:pt idx="3">
                  <c:v>21</c:v>
                </c:pt>
                <c:pt idx="4">
                  <c:v>9</c:v>
                </c:pt>
                <c:pt idx="5">
                  <c:v>0</c:v>
                </c:pt>
              </c:numCache>
            </c:numRef>
          </c:val>
          <c:extLst>
            <c:ext xmlns:c16="http://schemas.microsoft.com/office/drawing/2014/chart" uri="{C3380CC4-5D6E-409C-BE32-E72D297353CC}">
              <c16:uniqueId val="{00000000-C3FC-46E7-857B-552A29177647}"/>
            </c:ext>
          </c:extLst>
        </c:ser>
        <c:ser>
          <c:idx val="1"/>
          <c:order val="1"/>
          <c:tx>
            <c:strRef>
              <c:f>'total reason for repeat'!$L$20</c:f>
              <c:strCache>
                <c:ptCount val="1"/>
                <c:pt idx="0">
                  <c:v>Average Quality Low</c:v>
                </c:pt>
              </c:strCache>
            </c:strRef>
          </c:tx>
          <c:spPr>
            <a:solidFill>
              <a:schemeClr val="accent2"/>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repeat'!$M$20:$R$20</c:f>
              <c:numCache>
                <c:formatCode>General</c:formatCode>
                <c:ptCount val="6"/>
                <c:pt idx="0">
                  <c:v>85</c:v>
                </c:pt>
                <c:pt idx="1">
                  <c:v>80</c:v>
                </c:pt>
                <c:pt idx="2">
                  <c:v>0</c:v>
                </c:pt>
                <c:pt idx="3">
                  <c:v>2</c:v>
                </c:pt>
                <c:pt idx="4">
                  <c:v>2</c:v>
                </c:pt>
                <c:pt idx="5">
                  <c:v>0</c:v>
                </c:pt>
              </c:numCache>
            </c:numRef>
          </c:val>
          <c:extLst>
            <c:ext xmlns:c16="http://schemas.microsoft.com/office/drawing/2014/chart" uri="{C3380CC4-5D6E-409C-BE32-E72D297353CC}">
              <c16:uniqueId val="{00000001-C3FC-46E7-857B-552A29177647}"/>
            </c:ext>
          </c:extLst>
        </c:ser>
        <c:ser>
          <c:idx val="2"/>
          <c:order val="2"/>
          <c:tx>
            <c:strRef>
              <c:f>'total reason for repeat'!$L$21</c:f>
              <c:strCache>
                <c:ptCount val="1"/>
                <c:pt idx="0">
                  <c:v>Low Post-clean Yield</c:v>
                </c:pt>
              </c:strCache>
            </c:strRef>
          </c:tx>
          <c:spPr>
            <a:solidFill>
              <a:schemeClr val="accent3"/>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repeat'!$M$21:$R$21</c:f>
              <c:numCache>
                <c:formatCode>General</c:formatCode>
                <c:ptCount val="6"/>
                <c:pt idx="0">
                  <c:v>43</c:v>
                </c:pt>
                <c:pt idx="1">
                  <c:v>58</c:v>
                </c:pt>
                <c:pt idx="2">
                  <c:v>0</c:v>
                </c:pt>
                <c:pt idx="3">
                  <c:v>3</c:v>
                </c:pt>
                <c:pt idx="4">
                  <c:v>7</c:v>
                </c:pt>
                <c:pt idx="5">
                  <c:v>0</c:v>
                </c:pt>
              </c:numCache>
            </c:numRef>
          </c:val>
          <c:extLst>
            <c:ext xmlns:c16="http://schemas.microsoft.com/office/drawing/2014/chart" uri="{C3380CC4-5D6E-409C-BE32-E72D297353CC}">
              <c16:uniqueId val="{00000002-C3FC-46E7-857B-552A29177647}"/>
            </c:ext>
          </c:extLst>
        </c:ser>
        <c:ser>
          <c:idx val="3"/>
          <c:order val="3"/>
          <c:tx>
            <c:strRef>
              <c:f>'total reason for repeat'!$L$22</c:f>
              <c:strCache>
                <c:ptCount val="1"/>
                <c:pt idx="0">
                  <c:v>Too many contigs</c:v>
                </c:pt>
              </c:strCache>
            </c:strRef>
          </c:tx>
          <c:spPr>
            <a:solidFill>
              <a:schemeClr val="accent4"/>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repeat'!$M$22:$R$22</c:f>
              <c:numCache>
                <c:formatCode>General</c:formatCode>
                <c:ptCount val="6"/>
                <c:pt idx="0">
                  <c:v>4</c:v>
                </c:pt>
                <c:pt idx="1">
                  <c:v>57</c:v>
                </c:pt>
                <c:pt idx="2">
                  <c:v>0</c:v>
                </c:pt>
                <c:pt idx="3">
                  <c:v>0</c:v>
                </c:pt>
                <c:pt idx="4">
                  <c:v>6</c:v>
                </c:pt>
                <c:pt idx="5">
                  <c:v>0</c:v>
                </c:pt>
              </c:numCache>
            </c:numRef>
          </c:val>
          <c:extLst>
            <c:ext xmlns:c16="http://schemas.microsoft.com/office/drawing/2014/chart" uri="{C3380CC4-5D6E-409C-BE32-E72D297353CC}">
              <c16:uniqueId val="{00000003-C3FC-46E7-857B-552A29177647}"/>
            </c:ext>
          </c:extLst>
        </c:ser>
        <c:ser>
          <c:idx val="4"/>
          <c:order val="4"/>
          <c:tx>
            <c:strRef>
              <c:f>'total reason for repeat'!$L$23</c:f>
              <c:strCache>
                <c:ptCount val="1"/>
                <c:pt idx="0">
                  <c:v>Read length</c:v>
                </c:pt>
              </c:strCache>
            </c:strRef>
          </c:tx>
          <c:spPr>
            <a:solidFill>
              <a:schemeClr val="accent5"/>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repeat'!$M$23:$R$23</c:f>
              <c:numCache>
                <c:formatCode>General</c:formatCode>
                <c:ptCount val="6"/>
                <c:pt idx="0">
                  <c:v>50</c:v>
                </c:pt>
                <c:pt idx="1">
                  <c:v>0</c:v>
                </c:pt>
                <c:pt idx="2">
                  <c:v>0</c:v>
                </c:pt>
                <c:pt idx="3">
                  <c:v>2</c:v>
                </c:pt>
                <c:pt idx="4">
                  <c:v>0</c:v>
                </c:pt>
                <c:pt idx="5">
                  <c:v>0</c:v>
                </c:pt>
              </c:numCache>
            </c:numRef>
          </c:val>
          <c:extLst>
            <c:ext xmlns:c16="http://schemas.microsoft.com/office/drawing/2014/chart" uri="{C3380CC4-5D6E-409C-BE32-E72D297353CC}">
              <c16:uniqueId val="{00000004-C3FC-46E7-857B-552A29177647}"/>
            </c:ext>
          </c:extLst>
        </c:ser>
        <c:ser>
          <c:idx val="5"/>
          <c:order val="5"/>
          <c:tx>
            <c:strRef>
              <c:f>'total reason for repeat'!$L$24</c:f>
              <c:strCache>
                <c:ptCount val="1"/>
                <c:pt idx="0">
                  <c:v>Mixed Species</c:v>
                </c:pt>
              </c:strCache>
            </c:strRef>
          </c:tx>
          <c:spPr>
            <a:solidFill>
              <a:schemeClr val="accent6"/>
            </a:solidFill>
            <a:ln>
              <a:noFill/>
            </a:ln>
            <a:effectLst/>
          </c:spPr>
          <c:invertIfNegative val="0"/>
          <c:cat>
            <c:strRef>
              <c:f>'total reason for repeat'!$M$18:$R$18</c:f>
              <c:strCache>
                <c:ptCount val="6"/>
                <c:pt idx="0">
                  <c:v>Salmonella</c:v>
                </c:pt>
                <c:pt idx="1">
                  <c:v>Campylobacter</c:v>
                </c:pt>
                <c:pt idx="2">
                  <c:v>STEC</c:v>
                </c:pt>
                <c:pt idx="3">
                  <c:v>E.coli (generic)</c:v>
                </c:pt>
                <c:pt idx="4">
                  <c:v>Enterococcus</c:v>
                </c:pt>
                <c:pt idx="5">
                  <c:v>Listeria</c:v>
                </c:pt>
              </c:strCache>
            </c:strRef>
          </c:cat>
          <c:val>
            <c:numRef>
              <c:f>'total reason for repeat'!$M$24:$R$24</c:f>
              <c:numCache>
                <c:formatCode>General</c:formatCode>
                <c:ptCount val="6"/>
                <c:pt idx="0">
                  <c:v>2</c:v>
                </c:pt>
                <c:pt idx="1">
                  <c:v>11</c:v>
                </c:pt>
                <c:pt idx="2">
                  <c:v>2</c:v>
                </c:pt>
                <c:pt idx="3">
                  <c:v>0</c:v>
                </c:pt>
                <c:pt idx="4">
                  <c:v>0</c:v>
                </c:pt>
                <c:pt idx="5">
                  <c:v>0</c:v>
                </c:pt>
              </c:numCache>
            </c:numRef>
          </c:val>
          <c:extLst>
            <c:ext xmlns:c16="http://schemas.microsoft.com/office/drawing/2014/chart" uri="{C3380CC4-5D6E-409C-BE32-E72D297353CC}">
              <c16:uniqueId val="{00000005-C3FC-46E7-857B-552A29177647}"/>
            </c:ext>
          </c:extLst>
        </c:ser>
        <c:dLbls>
          <c:showLegendKey val="0"/>
          <c:showVal val="0"/>
          <c:showCatName val="0"/>
          <c:showSerName val="0"/>
          <c:showPercent val="0"/>
          <c:showBubbleSize val="0"/>
        </c:dLbls>
        <c:gapWidth val="150"/>
        <c:overlap val="100"/>
        <c:axId val="357690207"/>
        <c:axId val="357692287"/>
      </c:barChart>
      <c:catAx>
        <c:axId val="357690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7692287"/>
        <c:crosses val="autoZero"/>
        <c:auto val="1"/>
        <c:lblAlgn val="ctr"/>
        <c:lblOffset val="100"/>
        <c:noMultiLvlLbl val="0"/>
      </c:catAx>
      <c:valAx>
        <c:axId val="357692287"/>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smtClean="0"/>
                  <a:t>Total Repeats</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57690207"/>
        <c:crosses val="autoZero"/>
        <c:crossBetween val="between"/>
      </c:valAx>
      <c:spPr>
        <a:noFill/>
        <a:ln>
          <a:noFill/>
        </a:ln>
        <a:effectLst/>
      </c:spPr>
    </c:plotArea>
    <c:legend>
      <c:legendPos val="b"/>
      <c:layout>
        <c:manualLayout>
          <c:xMode val="edge"/>
          <c:yMode val="edge"/>
          <c:x val="0.6345400143829083"/>
          <c:y val="0.16489683058958604"/>
          <c:w val="0.32779154653992343"/>
          <c:h val="0.41149390710115397"/>
        </c:manualLayout>
      </c:layout>
      <c:overlay val="0"/>
      <c:spPr>
        <a:noFill/>
        <a:ln>
          <a:solidFill>
            <a:schemeClr val="tx1"/>
          </a:solid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5C3183-36BF-4920-B70F-1DE88A29C5E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62C0B3B-8127-4387-8D59-A60EDCA5E461}">
      <dgm:prSet custT="1"/>
      <dgm:spPr/>
      <dgm:t>
        <a:bodyPr/>
        <a:lstStyle/>
        <a:p>
          <a:pPr algn="ctr" rtl="0"/>
          <a:r>
            <a:rPr lang="en-US" sz="1800" b="0" i="0" dirty="0" smtClean="0">
              <a:solidFill>
                <a:schemeClr val="bg1"/>
              </a:solidFill>
            </a:rPr>
            <a:t>- Illness Prevention</a:t>
          </a:r>
        </a:p>
        <a:p>
          <a:pPr algn="ctr" rtl="0"/>
          <a:r>
            <a:rPr lang="en-US" sz="1800" b="0" i="0" dirty="0" smtClean="0">
              <a:solidFill>
                <a:schemeClr val="bg1"/>
              </a:solidFill>
            </a:rPr>
            <a:t> - Collaborations</a:t>
          </a:r>
        </a:p>
        <a:p>
          <a:pPr algn="ctr" rtl="0"/>
          <a:r>
            <a:rPr lang="en-US" sz="1800" b="0" i="0" dirty="0" smtClean="0">
              <a:solidFill>
                <a:schemeClr val="bg1"/>
              </a:solidFill>
            </a:rPr>
            <a:t>- Communications</a:t>
          </a:r>
          <a:endParaRPr lang="en-US" sz="1800" b="0" i="0" dirty="0">
            <a:solidFill>
              <a:schemeClr val="bg1"/>
            </a:solidFill>
          </a:endParaRPr>
        </a:p>
      </dgm:t>
    </dgm:pt>
    <dgm:pt modelId="{259BB3D2-95C6-4865-AA4A-E34E69572C75}" type="parTrans" cxnId="{EA0E35D8-3D16-40CC-ADDA-BF1B5367AD22}">
      <dgm:prSet/>
      <dgm:spPr/>
      <dgm:t>
        <a:bodyPr/>
        <a:lstStyle/>
        <a:p>
          <a:endParaRPr lang="en-US"/>
        </a:p>
      </dgm:t>
    </dgm:pt>
    <dgm:pt modelId="{58CBBCCF-3E3A-4179-BA45-F1EA6293A441}" type="sibTrans" cxnId="{EA0E35D8-3D16-40CC-ADDA-BF1B5367AD22}">
      <dgm:prSet/>
      <dgm:spPr/>
      <dgm:t>
        <a:bodyPr/>
        <a:lstStyle/>
        <a:p>
          <a:endParaRPr lang="en-US"/>
        </a:p>
      </dgm:t>
    </dgm:pt>
    <dgm:pt modelId="{CCE7F9E6-C079-47BF-A3BC-86B5BDF377F5}" type="pres">
      <dgm:prSet presAssocID="{665C3183-36BF-4920-B70F-1DE88A29C5E7}" presName="linear" presStyleCnt="0">
        <dgm:presLayoutVars>
          <dgm:animLvl val="lvl"/>
          <dgm:resizeHandles val="exact"/>
        </dgm:presLayoutVars>
      </dgm:prSet>
      <dgm:spPr/>
      <dgm:t>
        <a:bodyPr/>
        <a:lstStyle/>
        <a:p>
          <a:endParaRPr lang="en-US"/>
        </a:p>
      </dgm:t>
    </dgm:pt>
    <dgm:pt modelId="{DADDC0FA-4A92-40C4-94D5-3AF39A4CCF5F}" type="pres">
      <dgm:prSet presAssocID="{662C0B3B-8127-4387-8D59-A60EDCA5E461}" presName="parentText" presStyleLbl="node1" presStyleIdx="0" presStyleCnt="1" custLinFactNeighborX="574" custLinFactNeighborY="-46967">
        <dgm:presLayoutVars>
          <dgm:chMax val="0"/>
          <dgm:bulletEnabled val="1"/>
        </dgm:presLayoutVars>
      </dgm:prSet>
      <dgm:spPr/>
      <dgm:t>
        <a:bodyPr/>
        <a:lstStyle/>
        <a:p>
          <a:endParaRPr lang="en-US"/>
        </a:p>
      </dgm:t>
    </dgm:pt>
  </dgm:ptLst>
  <dgm:cxnLst>
    <dgm:cxn modelId="{DB286527-A81B-4774-81AE-41BF703B3D58}" type="presOf" srcId="{662C0B3B-8127-4387-8D59-A60EDCA5E461}" destId="{DADDC0FA-4A92-40C4-94D5-3AF39A4CCF5F}" srcOrd="0" destOrd="0" presId="urn:microsoft.com/office/officeart/2005/8/layout/vList2"/>
    <dgm:cxn modelId="{79CB3C2D-D5F0-455D-AC64-4E558FB9100A}" type="presOf" srcId="{665C3183-36BF-4920-B70F-1DE88A29C5E7}" destId="{CCE7F9E6-C079-47BF-A3BC-86B5BDF377F5}" srcOrd="0" destOrd="0" presId="urn:microsoft.com/office/officeart/2005/8/layout/vList2"/>
    <dgm:cxn modelId="{EA0E35D8-3D16-40CC-ADDA-BF1B5367AD22}" srcId="{665C3183-36BF-4920-B70F-1DE88A29C5E7}" destId="{662C0B3B-8127-4387-8D59-A60EDCA5E461}" srcOrd="0" destOrd="0" parTransId="{259BB3D2-95C6-4865-AA4A-E34E69572C75}" sibTransId="{58CBBCCF-3E3A-4179-BA45-F1EA6293A441}"/>
    <dgm:cxn modelId="{F9DAB435-BCC5-4C24-B650-013C26803DE2}" type="presParOf" srcId="{CCE7F9E6-C079-47BF-A3BC-86B5BDF377F5}" destId="{DADDC0FA-4A92-40C4-94D5-3AF39A4CCF5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0BA6C2-FBF2-4B78-98DD-27A22AE10F9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C06676D2-1896-464E-A6C7-6B3A4CC3CAFF}">
      <dgm:prSet custT="1"/>
      <dgm:spPr>
        <a:solidFill>
          <a:schemeClr val="tx2">
            <a:lumMod val="75000"/>
          </a:schemeClr>
        </a:solidFill>
      </dgm:spPr>
      <dgm:t>
        <a:bodyPr/>
        <a:lstStyle/>
        <a:p>
          <a:pPr rtl="0"/>
          <a:r>
            <a:rPr lang="en-US" sz="3200" b="0" i="1" dirty="0"/>
            <a:t>WGS: Future</a:t>
          </a:r>
          <a:endParaRPr lang="en-US" sz="3200" b="0" dirty="0"/>
        </a:p>
      </dgm:t>
    </dgm:pt>
    <dgm:pt modelId="{469FA4CB-1104-4ECC-9CE5-3502B49B6FC2}" type="parTrans" cxnId="{FACE8EB8-AFA7-4437-BFAC-1FEF50491D62}">
      <dgm:prSet/>
      <dgm:spPr/>
      <dgm:t>
        <a:bodyPr/>
        <a:lstStyle/>
        <a:p>
          <a:endParaRPr lang="en-US"/>
        </a:p>
      </dgm:t>
    </dgm:pt>
    <dgm:pt modelId="{B7F272C9-985D-44F6-AF29-7DC4991DFA07}" type="sibTrans" cxnId="{FACE8EB8-AFA7-4437-BFAC-1FEF50491D62}">
      <dgm:prSet/>
      <dgm:spPr/>
      <dgm:t>
        <a:bodyPr/>
        <a:lstStyle/>
        <a:p>
          <a:endParaRPr lang="en-US"/>
        </a:p>
      </dgm:t>
    </dgm:pt>
    <dgm:pt modelId="{1FC8546D-8E61-4FC4-910D-B4EAC00074FB}" type="pres">
      <dgm:prSet presAssocID="{A40BA6C2-FBF2-4B78-98DD-27A22AE10F94}" presName="CompostProcess" presStyleCnt="0">
        <dgm:presLayoutVars>
          <dgm:dir/>
          <dgm:resizeHandles val="exact"/>
        </dgm:presLayoutVars>
      </dgm:prSet>
      <dgm:spPr/>
      <dgm:t>
        <a:bodyPr/>
        <a:lstStyle/>
        <a:p>
          <a:endParaRPr lang="en-US"/>
        </a:p>
      </dgm:t>
    </dgm:pt>
    <dgm:pt modelId="{BD6B4E69-10E4-4B16-9065-4C5C3943E567}" type="pres">
      <dgm:prSet presAssocID="{A40BA6C2-FBF2-4B78-98DD-27A22AE10F94}" presName="arrow" presStyleLbl="bgShp" presStyleIdx="0" presStyleCnt="1" custScaleX="117647" custLinFactNeighborX="-8824" custLinFactNeighborY="7775"/>
      <dgm:spPr/>
    </dgm:pt>
    <dgm:pt modelId="{95F0981E-06CB-40E0-849F-755434182FD7}" type="pres">
      <dgm:prSet presAssocID="{A40BA6C2-FBF2-4B78-98DD-27A22AE10F94}" presName="linearProcess" presStyleCnt="0"/>
      <dgm:spPr/>
    </dgm:pt>
    <dgm:pt modelId="{7C9465D1-3D06-4999-B874-0FCCFA01785A}" type="pres">
      <dgm:prSet presAssocID="{C06676D2-1896-464E-A6C7-6B3A4CC3CAFF}" presName="textNode" presStyleLbl="node1" presStyleIdx="0" presStyleCnt="1" custScaleY="127551">
        <dgm:presLayoutVars>
          <dgm:bulletEnabled val="1"/>
        </dgm:presLayoutVars>
      </dgm:prSet>
      <dgm:spPr/>
      <dgm:t>
        <a:bodyPr/>
        <a:lstStyle/>
        <a:p>
          <a:endParaRPr lang="en-US"/>
        </a:p>
      </dgm:t>
    </dgm:pt>
  </dgm:ptLst>
  <dgm:cxnLst>
    <dgm:cxn modelId="{FACE8EB8-AFA7-4437-BFAC-1FEF50491D62}" srcId="{A40BA6C2-FBF2-4B78-98DD-27A22AE10F94}" destId="{C06676D2-1896-464E-A6C7-6B3A4CC3CAFF}" srcOrd="0" destOrd="0" parTransId="{469FA4CB-1104-4ECC-9CE5-3502B49B6FC2}" sibTransId="{B7F272C9-985D-44F6-AF29-7DC4991DFA07}"/>
    <dgm:cxn modelId="{AD4CBA59-A403-4519-B371-4C15BBDF8384}" type="presOf" srcId="{A40BA6C2-FBF2-4B78-98DD-27A22AE10F94}" destId="{1FC8546D-8E61-4FC4-910D-B4EAC00074FB}" srcOrd="0" destOrd="0" presId="urn:microsoft.com/office/officeart/2005/8/layout/hProcess9"/>
    <dgm:cxn modelId="{48963740-5D05-4018-B98F-8FC58E520A28}" type="presOf" srcId="{C06676D2-1896-464E-A6C7-6B3A4CC3CAFF}" destId="{7C9465D1-3D06-4999-B874-0FCCFA01785A}" srcOrd="0" destOrd="0" presId="urn:microsoft.com/office/officeart/2005/8/layout/hProcess9"/>
    <dgm:cxn modelId="{508843E0-E2B4-4CA7-9B64-706AB1E2A441}" type="presParOf" srcId="{1FC8546D-8E61-4FC4-910D-B4EAC00074FB}" destId="{BD6B4E69-10E4-4B16-9065-4C5C3943E567}" srcOrd="0" destOrd="0" presId="urn:microsoft.com/office/officeart/2005/8/layout/hProcess9"/>
    <dgm:cxn modelId="{E53513D8-AE77-41BB-8322-1251BEFC6128}" type="presParOf" srcId="{1FC8546D-8E61-4FC4-910D-B4EAC00074FB}" destId="{95F0981E-06CB-40E0-849F-755434182FD7}" srcOrd="1" destOrd="0" presId="urn:microsoft.com/office/officeart/2005/8/layout/hProcess9"/>
    <dgm:cxn modelId="{C11474C9-F6BA-401C-96D6-7E3B1BC680AD}" type="presParOf" srcId="{95F0981E-06CB-40E0-849F-755434182FD7}" destId="{7C9465D1-3D06-4999-B874-0FCCFA01785A}" srcOrd="0"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DC0FA-4A92-40C4-94D5-3AF39A4CCF5F}">
      <dsp:nvSpPr>
        <dsp:cNvPr id="0" name=""/>
        <dsp:cNvSpPr/>
      </dsp:nvSpPr>
      <dsp:spPr>
        <a:xfrm>
          <a:off x="0" y="267905"/>
          <a:ext cx="21336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0" i="0" kern="1200" dirty="0" smtClean="0">
              <a:solidFill>
                <a:schemeClr val="bg1"/>
              </a:solidFill>
            </a:rPr>
            <a:t>- Illness Prevention</a:t>
          </a:r>
        </a:p>
        <a:p>
          <a:pPr lvl="0" algn="ctr" defTabSz="800100" rtl="0">
            <a:lnSpc>
              <a:spcPct val="90000"/>
            </a:lnSpc>
            <a:spcBef>
              <a:spcPct val="0"/>
            </a:spcBef>
            <a:spcAft>
              <a:spcPct val="35000"/>
            </a:spcAft>
          </a:pPr>
          <a:r>
            <a:rPr lang="en-US" sz="1800" b="0" i="0" kern="1200" dirty="0" smtClean="0">
              <a:solidFill>
                <a:schemeClr val="bg1"/>
              </a:solidFill>
            </a:rPr>
            <a:t> - Collaborations</a:t>
          </a:r>
        </a:p>
        <a:p>
          <a:pPr lvl="0" algn="ctr" defTabSz="800100" rtl="0">
            <a:lnSpc>
              <a:spcPct val="90000"/>
            </a:lnSpc>
            <a:spcBef>
              <a:spcPct val="0"/>
            </a:spcBef>
            <a:spcAft>
              <a:spcPct val="35000"/>
            </a:spcAft>
          </a:pPr>
          <a:r>
            <a:rPr lang="en-US" sz="1800" b="0" i="0" kern="1200" dirty="0" smtClean="0">
              <a:solidFill>
                <a:schemeClr val="bg1"/>
              </a:solidFill>
            </a:rPr>
            <a:t>- Communications</a:t>
          </a:r>
          <a:endParaRPr lang="en-US" sz="1800" b="0" i="0" kern="1200" dirty="0">
            <a:solidFill>
              <a:schemeClr val="bg1"/>
            </a:solidFill>
          </a:endParaRPr>
        </a:p>
      </dsp:txBody>
      <dsp:txXfrm>
        <a:off x="59399" y="327304"/>
        <a:ext cx="2014802"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B4E69-10E4-4B16-9065-4C5C3943E567}">
      <dsp:nvSpPr>
        <dsp:cNvPr id="0" name=""/>
        <dsp:cNvSpPr/>
      </dsp:nvSpPr>
      <dsp:spPr>
        <a:xfrm>
          <a:off x="0" y="0"/>
          <a:ext cx="1828799" cy="3886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9465D1-3D06-4999-B874-0FCCFA01785A}">
      <dsp:nvSpPr>
        <dsp:cNvPr id="0" name=""/>
        <dsp:cNvSpPr/>
      </dsp:nvSpPr>
      <dsp:spPr>
        <a:xfrm>
          <a:off x="180022" y="951722"/>
          <a:ext cx="1468754" cy="1982754"/>
        </a:xfrm>
        <a:prstGeom prst="round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b="0" i="1" kern="1200" dirty="0"/>
            <a:t>WGS: Future</a:t>
          </a:r>
          <a:endParaRPr lang="en-US" sz="3200" b="0" kern="1200" dirty="0"/>
        </a:p>
      </dsp:txBody>
      <dsp:txXfrm>
        <a:off x="251721" y="1023421"/>
        <a:ext cx="1325356" cy="18393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0.14181</cdr:x>
      <cdr:y>0.92266</cdr:y>
    </cdr:from>
    <cdr:to>
      <cdr:x>0.20049</cdr:x>
      <cdr:y>0.94723</cdr:y>
    </cdr:to>
    <cdr:sp macro="" textlink="">
      <cdr:nvSpPr>
        <cdr:cNvPr id="3" name="TextBox 2"/>
        <cdr:cNvSpPr txBox="1"/>
      </cdr:nvSpPr>
      <cdr:spPr>
        <a:xfrm xmlns:a="http://schemas.openxmlformats.org/drawingml/2006/main">
          <a:off x="1262743" y="3806508"/>
          <a:ext cx="522514" cy="1013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0.26051</cdr:x>
      <cdr:y>0.84334</cdr:y>
    </cdr:from>
    <cdr:to>
      <cdr:x>0.37112</cdr:x>
      <cdr:y>1</cdr:y>
    </cdr:to>
    <cdr:sp macro="" textlink="">
      <cdr:nvSpPr>
        <cdr:cNvPr id="4" name="TextBox 2"/>
        <cdr:cNvSpPr txBox="1"/>
      </cdr:nvSpPr>
      <cdr:spPr>
        <a:xfrm xmlns:a="http://schemas.openxmlformats.org/drawingml/2006/main">
          <a:off x="2321763" y="3364143"/>
          <a:ext cx="985795" cy="62492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dirty="0" smtClean="0">
              <a:solidFill>
                <a:schemeClr val="tx1">
                  <a:lumMod val="75000"/>
                  <a:lumOff val="25000"/>
                </a:schemeClr>
              </a:solidFill>
            </a:rPr>
            <a:t>4368</a:t>
          </a:r>
        </a:p>
        <a:p xmlns:a="http://schemas.openxmlformats.org/drawingml/2006/main">
          <a:pPr algn="ctr"/>
          <a:r>
            <a:rPr lang="en-US" dirty="0" smtClean="0">
              <a:solidFill>
                <a:schemeClr val="tx1">
                  <a:lumMod val="75000"/>
                  <a:lumOff val="25000"/>
                </a:schemeClr>
              </a:solidFill>
            </a:rPr>
            <a:t>(5.5%)</a:t>
          </a:r>
          <a:endParaRPr lang="en-US" dirty="0">
            <a:solidFill>
              <a:schemeClr val="tx1">
                <a:lumMod val="75000"/>
                <a:lumOff val="25000"/>
              </a:schemeClr>
            </a:solidFill>
          </a:endParaRPr>
        </a:p>
      </cdr:txBody>
    </cdr:sp>
  </cdr:relSizeAnchor>
  <cdr:relSizeAnchor xmlns:cdr="http://schemas.openxmlformats.org/drawingml/2006/chartDrawing">
    <cdr:from>
      <cdr:x>0.72161</cdr:x>
      <cdr:y>0.8385</cdr:y>
    </cdr:from>
    <cdr:to>
      <cdr:x>0.81481</cdr:x>
      <cdr:y>0.99517</cdr:y>
    </cdr:to>
    <cdr:sp macro="" textlink="">
      <cdr:nvSpPr>
        <cdr:cNvPr id="5" name="TextBox 2"/>
        <cdr:cNvSpPr txBox="1"/>
      </cdr:nvSpPr>
      <cdr:spPr>
        <a:xfrm xmlns:a="http://schemas.openxmlformats.org/drawingml/2006/main">
          <a:off x="6431280" y="3344843"/>
          <a:ext cx="830632" cy="62496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dirty="0" smtClean="0">
              <a:solidFill>
                <a:schemeClr val="tx1">
                  <a:lumMod val="75000"/>
                  <a:lumOff val="25000"/>
                </a:schemeClr>
              </a:solidFill>
            </a:rPr>
            <a:t>425</a:t>
          </a:r>
        </a:p>
        <a:p xmlns:a="http://schemas.openxmlformats.org/drawingml/2006/main">
          <a:pPr algn="ctr"/>
          <a:r>
            <a:rPr lang="en-US" dirty="0" smtClean="0">
              <a:solidFill>
                <a:schemeClr val="tx1">
                  <a:lumMod val="75000"/>
                  <a:lumOff val="25000"/>
                </a:schemeClr>
              </a:solidFill>
            </a:rPr>
            <a:t>(3.0%)</a:t>
          </a:r>
          <a:endParaRPr lang="en-US" dirty="0">
            <a:solidFill>
              <a:schemeClr val="tx1">
                <a:lumMod val="75000"/>
                <a:lumOff val="2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A1B2640-AB53-4C83-B239-0F72D71CAAE3}" type="datetimeFigureOut">
              <a:rPr lang="en-US" smtClean="0"/>
              <a:t>9/16/2019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D30DA60-9163-4C62-B35A-AD0C7FBB77A2}" type="slidenum">
              <a:rPr lang="en-US" smtClean="0"/>
              <a:t>‹#›</a:t>
            </a:fld>
            <a:endParaRPr lang="en-US"/>
          </a:p>
        </p:txBody>
      </p:sp>
    </p:spTree>
    <p:extLst>
      <p:ext uri="{BB962C8B-B14F-4D97-AF65-F5344CB8AC3E}">
        <p14:creationId xmlns:p14="http://schemas.microsoft.com/office/powerpoint/2010/main" val="2580205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34CA423-A244-4D52-8341-317702CB5993}" type="datetimeFigureOut">
              <a:rPr lang="en-US" smtClean="0"/>
              <a:t>9/16/2019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C8CB7CC-EAEE-40A8-B6E2-A696AEB8691D}" type="slidenum">
              <a:rPr lang="en-US" smtClean="0"/>
              <a:t>‹#›</a:t>
            </a:fld>
            <a:endParaRPr lang="en-US"/>
          </a:p>
        </p:txBody>
      </p:sp>
    </p:spTree>
    <p:extLst>
      <p:ext uri="{BB962C8B-B14F-4D97-AF65-F5344CB8AC3E}">
        <p14:creationId xmlns:p14="http://schemas.microsoft.com/office/powerpoint/2010/main" val="314699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generate a lot of data. The challenge</a:t>
            </a:r>
            <a:r>
              <a:rPr lang="en-US" baseline="0" dirty="0" smtClean="0"/>
              <a:t> is to find a way to condense the information into a format that is easily understandable to others who may not be experts in the field.</a:t>
            </a:r>
            <a:endParaRPr lang="en-US" dirty="0"/>
          </a:p>
        </p:txBody>
      </p:sp>
      <p:sp>
        <p:nvSpPr>
          <p:cNvPr id="4" name="Slide Number Placeholder 3"/>
          <p:cNvSpPr>
            <a:spLocks noGrp="1"/>
          </p:cNvSpPr>
          <p:nvPr>
            <p:ph type="sldNum" sz="quarter" idx="10"/>
          </p:nvPr>
        </p:nvSpPr>
        <p:spPr/>
        <p:txBody>
          <a:bodyPr/>
          <a:lstStyle/>
          <a:p>
            <a:fld id="{0C8CB7CC-EAEE-40A8-B6E2-A696AEB8691D}" type="slidenum">
              <a:rPr lang="en-US" smtClean="0"/>
              <a:t>4</a:t>
            </a:fld>
            <a:endParaRPr lang="en-US"/>
          </a:p>
        </p:txBody>
      </p:sp>
    </p:spTree>
    <p:extLst>
      <p:ext uri="{BB962C8B-B14F-4D97-AF65-F5344CB8AC3E}">
        <p14:creationId xmlns:p14="http://schemas.microsoft.com/office/powerpoint/2010/main" val="3555743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a:t>
            </a:r>
            <a:r>
              <a:rPr lang="en-US" baseline="0" dirty="0" smtClean="0"/>
              <a:t> investigation three clinical isolates were from 2018, and one was from 2017.  However the environmental isolates the isolates the 2018 clinical isolate were clustering with (0-9 SNPs) were all from 2017.</a:t>
            </a:r>
          </a:p>
          <a:p>
            <a:endParaRPr lang="en-US" baseline="0" dirty="0" smtClean="0"/>
          </a:p>
          <a:p>
            <a:r>
              <a:rPr lang="en-US" baseline="0" dirty="0" smtClean="0"/>
              <a:t>The only product isolates were from the same establishment as the environmental isolates that were clustering with the 2018 clinical isolates were  from 2014 and 2017.</a:t>
            </a:r>
          </a:p>
          <a:p>
            <a:endParaRPr lang="en-US" baseline="0" dirty="0" smtClean="0"/>
          </a:p>
          <a:p>
            <a:r>
              <a:rPr lang="en-US" baseline="0" dirty="0" smtClean="0"/>
              <a:t>Additional samples were taken and an additional 2018 environmental isolate was confirmed, and it clustered with the clinical isolates (0-9) SNPs.</a:t>
            </a:r>
          </a:p>
          <a:p>
            <a:endParaRPr lang="en-US" baseline="0" dirty="0" smtClean="0"/>
          </a:p>
          <a:p>
            <a:r>
              <a:rPr lang="en-US" baseline="0" dirty="0" smtClean="0"/>
              <a:t>Despite there being no product isolates from 2018, there was strong evidence this establishment was the source of the clinical isolates.   It should be noted the only other isolates on NCBI within this SNP cluster were from 2014 isolates from this same establishment.  Thus the clinical isolates clustered with isolates from this establishment to the exclusion of all other isolates on NCBI.</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2">
                    <a:lumMod val="75000"/>
                  </a:schemeClr>
                </a:solidFill>
              </a:rPr>
              <a:t>10 FSIS isolates from Est. x collected 2014-2018 highly related to 4 clinical isolates by WGS</a:t>
            </a:r>
          </a:p>
          <a:p>
            <a:endParaRPr lang="en-US" dirty="0"/>
          </a:p>
        </p:txBody>
      </p:sp>
      <p:sp>
        <p:nvSpPr>
          <p:cNvPr id="4" name="Slide Number Placeholder 3"/>
          <p:cNvSpPr>
            <a:spLocks noGrp="1"/>
          </p:cNvSpPr>
          <p:nvPr>
            <p:ph type="sldNum" sz="quarter" idx="10"/>
          </p:nvPr>
        </p:nvSpPr>
        <p:spPr/>
        <p:txBody>
          <a:bodyPr/>
          <a:lstStyle/>
          <a:p>
            <a:fld id="{3F1866C1-8266-4799-A2B2-CC824827118D}" type="slidenum">
              <a:rPr lang="en-US" smtClean="0"/>
              <a:t>16</a:t>
            </a:fld>
            <a:endParaRPr lang="en-US"/>
          </a:p>
        </p:txBody>
      </p:sp>
    </p:spTree>
    <p:extLst>
      <p:ext uri="{BB962C8B-B14F-4D97-AF65-F5344CB8AC3E}">
        <p14:creationId xmlns:p14="http://schemas.microsoft.com/office/powerpoint/2010/main" val="3876619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900" dirty="0" smtClean="0">
                <a:solidFill>
                  <a:srgbClr val="002060"/>
                </a:solidFill>
              </a:rPr>
              <a:t>WGS in Risk and Attribution</a:t>
            </a:r>
          </a:p>
          <a:p>
            <a:pPr marL="742950" lvl="1" indent="-285750">
              <a:buFont typeface="Courier New" panose="02070309020205020404" pitchFamily="49" charset="0"/>
              <a:buChar char="o"/>
            </a:pPr>
            <a:r>
              <a:rPr lang="en-US" sz="1900" dirty="0" smtClean="0">
                <a:solidFill>
                  <a:srgbClr val="002060"/>
                </a:solidFill>
              </a:rPr>
              <a:t>Phenotype to Genotype focus</a:t>
            </a:r>
          </a:p>
          <a:p>
            <a:pPr marL="742950" lvl="1" indent="-285750">
              <a:buFont typeface="Courier New" panose="02070309020205020404" pitchFamily="49" charset="0"/>
              <a:buChar char="o"/>
            </a:pPr>
            <a:r>
              <a:rPr lang="en-US" sz="1900" dirty="0" smtClean="0">
                <a:solidFill>
                  <a:srgbClr val="002060"/>
                </a:solidFill>
              </a:rPr>
              <a:t>Virulence, Pathogenicity, Adaption, Gene mobility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solidFill>
                  <a:srgbClr val="002060"/>
                </a:solidFill>
              </a:rPr>
              <a:t>Discussion and clarity on legal issues and ramifications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solidFill>
                  <a:srgbClr val="002060"/>
                </a:solidFill>
              </a:rPr>
              <a:t>Continued engagement (Meetings, Webinars, FAQs etc.)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smtClean="0">
                <a:solidFill>
                  <a:srgbClr val="002060"/>
                </a:solidFill>
              </a:rPr>
              <a:t>Communicating WGS results with regulated establishments</a:t>
            </a:r>
          </a:p>
          <a:p>
            <a:pPr marL="0" indent="0">
              <a:buFont typeface="Arial" panose="020B0604020202020204" pitchFamily="34" charset="0"/>
              <a:buNone/>
            </a:pPr>
            <a:r>
              <a:rPr lang="en-US" sz="2000" dirty="0" smtClean="0"/>
              <a:t>In-field detection, data analysis and decision making capability</a:t>
            </a:r>
          </a:p>
          <a:p>
            <a:pPr marL="0" indent="0">
              <a:buFont typeface="Arial" panose="020B0604020202020204" pitchFamily="34" charset="0"/>
              <a:buNone/>
            </a:pPr>
            <a:endParaRPr lang="en-US" sz="2000" dirty="0" smtClean="0">
              <a:solidFill>
                <a:srgbClr val="002060"/>
              </a:solidFill>
            </a:endParaRPr>
          </a:p>
          <a:p>
            <a:pPr marL="0" indent="0">
              <a:buFont typeface="Arial" panose="020B0604020202020204" pitchFamily="34" charset="0"/>
              <a:buNone/>
            </a:pPr>
            <a:r>
              <a:rPr lang="en-US" sz="2000" dirty="0" smtClean="0">
                <a:solidFill>
                  <a:srgbClr val="002060"/>
                </a:solidFill>
              </a:rPr>
              <a:t>Collaborations</a:t>
            </a:r>
            <a:r>
              <a:rPr lang="en-US" sz="2000" baseline="0" dirty="0" smtClean="0">
                <a:solidFill>
                  <a:srgbClr val="002060"/>
                </a:solidFill>
              </a:rPr>
              <a:t> – NARMS, Gen-FS, ARS, Academia - MTAs</a:t>
            </a:r>
            <a:endParaRPr lang="en-US" sz="1900" dirty="0" smtClean="0">
              <a:solidFill>
                <a:srgbClr val="002060"/>
              </a:solidFill>
            </a:endParaRPr>
          </a:p>
          <a:p>
            <a:pPr marL="457200" lvl="1" indent="0">
              <a:buFont typeface="Courier New" panose="02070309020205020404" pitchFamily="49" charset="0"/>
              <a:buNone/>
            </a:pPr>
            <a:endParaRPr lang="en-US" sz="1900" dirty="0" smtClean="0">
              <a:solidFill>
                <a:srgbClr val="002060"/>
              </a:solidFill>
            </a:endParaRPr>
          </a:p>
          <a:p>
            <a:endParaRPr lang="en-US" dirty="0"/>
          </a:p>
        </p:txBody>
      </p:sp>
      <p:sp>
        <p:nvSpPr>
          <p:cNvPr id="4" name="Slide Number Placeholder 3"/>
          <p:cNvSpPr>
            <a:spLocks noGrp="1"/>
          </p:cNvSpPr>
          <p:nvPr>
            <p:ph type="sldNum" sz="quarter" idx="10"/>
          </p:nvPr>
        </p:nvSpPr>
        <p:spPr/>
        <p:txBody>
          <a:bodyPr/>
          <a:lstStyle/>
          <a:p>
            <a:fld id="{60585DCA-EDB0-42ED-9C02-71DD30D00F1F}" type="slidenum">
              <a:rPr lang="en-US" smtClean="0"/>
              <a:t>17</a:t>
            </a:fld>
            <a:endParaRPr lang="en-US" dirty="0"/>
          </a:p>
        </p:txBody>
      </p:sp>
    </p:spTree>
    <p:extLst>
      <p:ext uri="{BB962C8B-B14F-4D97-AF65-F5344CB8AC3E}">
        <p14:creationId xmlns:p14="http://schemas.microsoft.com/office/powerpoint/2010/main" val="419192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900" b="1" u="sng" dirty="0" smtClean="0"/>
              <a:t>Whole Genome Sequencing Integration Workgroups</a:t>
            </a:r>
          </a:p>
          <a:p>
            <a:r>
              <a:rPr lang="en-US" sz="900" dirty="0" smtClean="0"/>
              <a:t>Greater communication between offices within FSIS</a:t>
            </a:r>
          </a:p>
          <a:p>
            <a:r>
              <a:rPr lang="en-US" sz="900" dirty="0" smtClean="0"/>
              <a:t>Training</a:t>
            </a:r>
          </a:p>
          <a:p>
            <a:r>
              <a:rPr lang="en-US" sz="900" dirty="0" smtClean="0"/>
              <a:t>Transparency</a:t>
            </a:r>
          </a:p>
          <a:p>
            <a:r>
              <a:rPr lang="en-US" sz="900" dirty="0" smtClean="0"/>
              <a:t>FAQs</a:t>
            </a:r>
          </a:p>
          <a:p>
            <a:endParaRPr lang="en-US" sz="900" dirty="0" smtClean="0"/>
          </a:p>
          <a:p>
            <a:r>
              <a:rPr lang="en-US" sz="900" dirty="0" smtClean="0"/>
              <a:t>3 </a:t>
            </a:r>
            <a:r>
              <a:rPr lang="en-US" sz="900" dirty="0" err="1" smtClean="0"/>
              <a:t>bioinformaticists</a:t>
            </a:r>
            <a:r>
              <a:rPr lang="en-US" sz="900" baseline="0" dirty="0" smtClean="0"/>
              <a:t> on staff</a:t>
            </a:r>
          </a:p>
          <a:p>
            <a:endParaRPr lang="en-US" sz="900" dirty="0" smtClean="0"/>
          </a:p>
          <a:p>
            <a:r>
              <a:rPr lang="en-US" sz="900" dirty="0" smtClean="0"/>
              <a:t>Flex – a little more</a:t>
            </a:r>
            <a:r>
              <a:rPr lang="en-US" sz="900" baseline="0" dirty="0" smtClean="0"/>
              <a:t> costly and more hands on time. May help with reducing repeat rates for Campy – better N50 and assemblies. More costly</a:t>
            </a:r>
            <a:endParaRPr lang="en-US" sz="900" dirty="0" smtClean="0"/>
          </a:p>
          <a:p>
            <a:r>
              <a:rPr lang="en-US" sz="900" dirty="0" err="1" smtClean="0"/>
              <a:t>MinION</a:t>
            </a:r>
            <a:r>
              <a:rPr lang="en-US" sz="900" dirty="0" smtClean="0"/>
              <a:t> – worke</a:t>
            </a:r>
            <a:r>
              <a:rPr lang="en-US" sz="900" baseline="0" dirty="0" smtClean="0"/>
              <a:t>d with USDA-ARS for a workflow for this.  Gives us a way to look at closing plasmids.  Will explore more in the next fiscal year.  Publication coming soon. </a:t>
            </a:r>
          </a:p>
          <a:p>
            <a:endParaRPr lang="en-US" sz="900" baseline="0" dirty="0" smtClean="0"/>
          </a:p>
          <a:p>
            <a:r>
              <a:rPr lang="en-US" sz="900" baseline="0" dirty="0" smtClean="0"/>
              <a:t>Issues with </a:t>
            </a:r>
            <a:r>
              <a:rPr lang="en-US" sz="900" baseline="0" dirty="0" err="1" smtClean="0"/>
              <a:t>BioNumerics</a:t>
            </a:r>
            <a:r>
              <a:rPr lang="en-US" sz="900" baseline="0" dirty="0" smtClean="0"/>
              <a:t> – speed. Spend most of our time trying to submit or bring down jobs – little time for cluster detection.  Mostly use the pathogen detection browser to get automated alerts when clinical isolates are within a close SNP range of one of our isolates. </a:t>
            </a:r>
            <a:endParaRPr lang="en-US" sz="900" dirty="0" smtClean="0"/>
          </a:p>
        </p:txBody>
      </p:sp>
      <p:sp>
        <p:nvSpPr>
          <p:cNvPr id="4" name="Slide Number Placeholder 3"/>
          <p:cNvSpPr>
            <a:spLocks noGrp="1"/>
          </p:cNvSpPr>
          <p:nvPr>
            <p:ph type="sldNum" sz="quarter" idx="10"/>
          </p:nvPr>
        </p:nvSpPr>
        <p:spPr/>
        <p:txBody>
          <a:bodyPr/>
          <a:lstStyle/>
          <a:p>
            <a:fld id="{0C8CB7CC-EAEE-40A8-B6E2-A696AEB8691D}" type="slidenum">
              <a:rPr lang="en-US" smtClean="0"/>
              <a:t>5</a:t>
            </a:fld>
            <a:endParaRPr lang="en-US"/>
          </a:p>
        </p:txBody>
      </p:sp>
    </p:spTree>
    <p:extLst>
      <p:ext uri="{BB962C8B-B14F-4D97-AF65-F5344CB8AC3E}">
        <p14:creationId xmlns:p14="http://schemas.microsoft.com/office/powerpoint/2010/main" val="2798687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smtClean="0"/>
              <a:t>Email notifications – cutoffs </a:t>
            </a:r>
          </a:p>
          <a:p>
            <a:r>
              <a:rPr lang="en-US" sz="1200" i="1" kern="1200" dirty="0" smtClean="0">
                <a:solidFill>
                  <a:schemeClr val="tx1"/>
                </a:solidFill>
                <a:effectLst/>
                <a:latin typeface="+mn-lt"/>
                <a:ea typeface="+mn-ea"/>
                <a:cs typeface="+mn-cs"/>
              </a:rPr>
              <a:t>Salmonella – 0 SNPS</a:t>
            </a:r>
          </a:p>
          <a:p>
            <a:r>
              <a:rPr lang="en-US" sz="1200" kern="1200" dirty="0" smtClean="0">
                <a:solidFill>
                  <a:schemeClr val="tx1"/>
                </a:solidFill>
                <a:effectLst/>
                <a:latin typeface="+mn-lt"/>
                <a:ea typeface="+mn-ea"/>
                <a:cs typeface="+mn-cs"/>
              </a:rPr>
              <a:t>Shiga toxin-producing </a:t>
            </a:r>
            <a:r>
              <a:rPr lang="en-US" sz="1200" i="1" kern="1200" dirty="0" smtClean="0">
                <a:solidFill>
                  <a:schemeClr val="tx1"/>
                </a:solidFill>
                <a:effectLst/>
                <a:latin typeface="+mn-lt"/>
                <a:ea typeface="+mn-ea"/>
                <a:cs typeface="+mn-cs"/>
              </a:rPr>
              <a:t>Escherichia coli</a:t>
            </a:r>
            <a:r>
              <a:rPr lang="en-US" sz="1200" i="0" kern="1200" baseline="0" dirty="0" smtClean="0">
                <a:solidFill>
                  <a:schemeClr val="tx1"/>
                </a:solidFill>
                <a:effectLst/>
                <a:latin typeface="+mn-lt"/>
                <a:ea typeface="+mn-ea"/>
                <a:cs typeface="+mn-cs"/>
              </a:rPr>
              <a:t> - &lt;10 SNPs</a:t>
            </a:r>
          </a:p>
          <a:p>
            <a:r>
              <a:rPr lang="en-US" sz="1200" i="0" kern="1200" baseline="0" dirty="0" smtClean="0">
                <a:solidFill>
                  <a:schemeClr val="tx1"/>
                </a:solidFill>
                <a:effectLst/>
                <a:latin typeface="+mn-lt"/>
                <a:ea typeface="+mn-ea"/>
                <a:cs typeface="+mn-cs"/>
              </a:rPr>
              <a:t>Lm - &lt;20 SNPs</a:t>
            </a:r>
            <a:endParaRPr lang="en-US" sz="900" dirty="0" smtClean="0"/>
          </a:p>
        </p:txBody>
      </p:sp>
      <p:sp>
        <p:nvSpPr>
          <p:cNvPr id="4" name="Slide Number Placeholder 3"/>
          <p:cNvSpPr>
            <a:spLocks noGrp="1"/>
          </p:cNvSpPr>
          <p:nvPr>
            <p:ph type="sldNum" sz="quarter" idx="10"/>
          </p:nvPr>
        </p:nvSpPr>
        <p:spPr/>
        <p:txBody>
          <a:bodyPr/>
          <a:lstStyle/>
          <a:p>
            <a:fld id="{0C8CB7CC-EAEE-40A8-B6E2-A696AEB8691D}" type="slidenum">
              <a:rPr lang="en-US" smtClean="0"/>
              <a:t>6</a:t>
            </a:fld>
            <a:endParaRPr lang="en-US"/>
          </a:p>
        </p:txBody>
      </p:sp>
    </p:spTree>
    <p:extLst>
      <p:ext uri="{BB962C8B-B14F-4D97-AF65-F5344CB8AC3E}">
        <p14:creationId xmlns:p14="http://schemas.microsoft.com/office/powerpoint/2010/main" val="881836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Reasons for repeat – pipette</a:t>
            </a:r>
            <a:r>
              <a:rPr lang="en-US" baseline="0" dirty="0" smtClean="0"/>
              <a:t> error, new analysts, inaccurate qubit readings, random error, reagent inconsistencies from lot to lot</a:t>
            </a:r>
            <a:endParaRPr lang="en-US" dirty="0"/>
          </a:p>
        </p:txBody>
      </p:sp>
      <p:sp>
        <p:nvSpPr>
          <p:cNvPr id="4" name="Slide Number Placeholder 3"/>
          <p:cNvSpPr>
            <a:spLocks noGrp="1"/>
          </p:cNvSpPr>
          <p:nvPr>
            <p:ph type="sldNum" sz="quarter" idx="10"/>
          </p:nvPr>
        </p:nvSpPr>
        <p:spPr/>
        <p:txBody>
          <a:bodyPr/>
          <a:lstStyle/>
          <a:p>
            <a:fld id="{0C8CB7CC-EAEE-40A8-B6E2-A696AEB8691D}" type="slidenum">
              <a:rPr lang="en-US" smtClean="0"/>
              <a:t>7</a:t>
            </a:fld>
            <a:endParaRPr lang="en-US"/>
          </a:p>
        </p:txBody>
      </p:sp>
    </p:spTree>
    <p:extLst>
      <p:ext uri="{BB962C8B-B14F-4D97-AF65-F5344CB8AC3E}">
        <p14:creationId xmlns:p14="http://schemas.microsoft.com/office/powerpoint/2010/main" val="1730199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8CB7CC-EAEE-40A8-B6E2-A696AEB8691D}" type="slidenum">
              <a:rPr lang="en-US" smtClean="0"/>
              <a:t>8</a:t>
            </a:fld>
            <a:endParaRPr lang="en-US"/>
          </a:p>
        </p:txBody>
      </p:sp>
    </p:spTree>
    <p:extLst>
      <p:ext uri="{BB962C8B-B14F-4D97-AF65-F5344CB8AC3E}">
        <p14:creationId xmlns:p14="http://schemas.microsoft.com/office/powerpoint/2010/main" val="4287750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Past letters included</a:t>
            </a:r>
            <a:r>
              <a:rPr lang="en-US" baseline="0" dirty="0" smtClean="0"/>
              <a:t> PFGE patterns, AMR phenotype, molecular serology</a:t>
            </a:r>
            <a:endParaRPr lang="en-US" dirty="0" smtClean="0"/>
          </a:p>
          <a:p>
            <a:endParaRPr lang="en-US" dirty="0" smtClean="0"/>
          </a:p>
          <a:p>
            <a:r>
              <a:rPr lang="en-US" dirty="0" smtClean="0"/>
              <a:t>Letter</a:t>
            </a:r>
            <a:r>
              <a:rPr lang="en-US" baseline="0" dirty="0" smtClean="0"/>
              <a:t>s will not include accession numbers.</a:t>
            </a:r>
          </a:p>
          <a:p>
            <a:endParaRPr lang="en-US" baseline="0" dirty="0" smtClean="0"/>
          </a:p>
          <a:p>
            <a:r>
              <a:rPr lang="en-US" baseline="0" dirty="0" smtClean="0"/>
              <a:t>Establishment Specific datasets are posted on the FSIS website.</a:t>
            </a:r>
            <a:endParaRPr lang="en-US" dirty="0"/>
          </a:p>
        </p:txBody>
      </p:sp>
      <p:sp>
        <p:nvSpPr>
          <p:cNvPr id="4" name="Slide Number Placeholder 3"/>
          <p:cNvSpPr>
            <a:spLocks noGrp="1"/>
          </p:cNvSpPr>
          <p:nvPr>
            <p:ph type="sldNum" sz="quarter" idx="10"/>
          </p:nvPr>
        </p:nvSpPr>
        <p:spPr/>
        <p:txBody>
          <a:bodyPr/>
          <a:lstStyle/>
          <a:p>
            <a:fld id="{0C8CB7CC-EAEE-40A8-B6E2-A696AEB8691D}" type="slidenum">
              <a:rPr lang="en-US" smtClean="0"/>
              <a:t>10</a:t>
            </a:fld>
            <a:endParaRPr lang="en-US"/>
          </a:p>
        </p:txBody>
      </p:sp>
    </p:spTree>
    <p:extLst>
      <p:ext uri="{BB962C8B-B14F-4D97-AF65-F5344CB8AC3E}">
        <p14:creationId xmlns:p14="http://schemas.microsoft.com/office/powerpoint/2010/main" val="1514712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A21C30-610D-4F64-9395-8D4E3C15D2CD}" type="slidenum">
              <a:rPr lang="en-US" smtClean="0"/>
              <a:t>13</a:t>
            </a:fld>
            <a:endParaRPr lang="en-US"/>
          </a:p>
        </p:txBody>
      </p:sp>
    </p:spTree>
    <p:extLst>
      <p:ext uri="{BB962C8B-B14F-4D97-AF65-F5344CB8AC3E}">
        <p14:creationId xmlns:p14="http://schemas.microsoft.com/office/powerpoint/2010/main" val="1692062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57558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Cha</a:t>
            </a:r>
            <a:r>
              <a:rPr lang="en-US" baseline="0" dirty="0" smtClean="0"/>
              <a:t> </a:t>
            </a:r>
            <a:r>
              <a:rPr lang="en-US" baseline="0" dirty="0" err="1" smtClean="0"/>
              <a:t>Chien</a:t>
            </a:r>
            <a:r>
              <a:rPr lang="en-US" baseline="0" dirty="0" smtClean="0"/>
              <a:t> – Vietnamese Fried Ham</a:t>
            </a:r>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2C957FA6-3FFF-4B1C-8BFE-29E01A1B44A0}"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67120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3B68980-A4DC-462E-8E8B-92B532381088}" type="datetime1">
              <a:rPr lang="en-US" smtClean="0"/>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
        <p:nvSpPr>
          <p:cNvPr id="7" name="Rectangle 6"/>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p:txBody>
      </p:sp>
    </p:spTree>
    <p:extLst>
      <p:ext uri="{BB962C8B-B14F-4D97-AF65-F5344CB8AC3E}">
        <p14:creationId xmlns:p14="http://schemas.microsoft.com/office/powerpoint/2010/main" val="285302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4E64A6-D868-44A5-AA26-D09F9C5F58F2}"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376848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34E64A6-D868-44A5-AA26-D09F9C5F58F2}" type="datetimeFigureOut">
              <a:rPr lang="en-US" smtClean="0"/>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2624526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34E64A6-D868-44A5-AA26-D09F9C5F58F2}" type="datetimeFigureOut">
              <a:rPr lang="en-US" smtClean="0"/>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1571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E64A6-D868-44A5-AA26-D09F9C5F58F2}" type="datetimeFigureOut">
              <a:rPr lang="en-US" smtClean="0"/>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28523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34E64A6-D868-44A5-AA26-D09F9C5F58F2}"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729802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34E64A6-D868-44A5-AA26-D09F9C5F58F2}"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4077790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4E64A6-D868-44A5-AA26-D09F9C5F58F2}"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53157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4E64A6-D868-44A5-AA26-D09F9C5F58F2}"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3918424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2" name="Title 1"/>
          <p:cNvSpPr>
            <a:spLocks noGrp="1"/>
          </p:cNvSpPr>
          <p:nvPr>
            <p:ph type="title"/>
          </p:nvPr>
        </p:nvSpPr>
        <p:spPr>
          <a:xfrm>
            <a:off x="457200" y="990600"/>
            <a:ext cx="8229600" cy="457200"/>
          </a:xfrm>
        </p:spPr>
        <p:txBody>
          <a:bodyPr>
            <a:normAutofit/>
          </a:bodyPr>
          <a:lstStyle>
            <a:lvl1pPr algn="l">
              <a:defRPr sz="1500">
                <a:solidFill>
                  <a:schemeClr val="accent6"/>
                </a:solidFill>
                <a:latin typeface="Rockwell" panose="02060603020205020403" pitchFamily="18" charset="0"/>
              </a:defRPr>
            </a:lvl1pPr>
          </a:lstStyle>
          <a:p>
            <a:r>
              <a:rPr lang="en-US" dirty="0"/>
              <a:t>Click to edit Master title style</a:t>
            </a:r>
          </a:p>
        </p:txBody>
      </p:sp>
      <p:sp>
        <p:nvSpPr>
          <p:cNvPr id="3" name="Content Placeholder 2"/>
          <p:cNvSpPr>
            <a:spLocks noGrp="1"/>
          </p:cNvSpPr>
          <p:nvPr>
            <p:ph idx="1"/>
          </p:nvPr>
        </p:nvSpPr>
        <p:spPr>
          <a:xfrm>
            <a:off x="457200" y="1712031"/>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ED55BC8-A5D2-4B90-826E-F133BA414A86}" type="datetime1">
              <a:rPr lang="en-US" smtClean="0"/>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8D63B6-006A-491E-86D9-05E151F5E27D}" type="slidenum">
              <a:rPr lang="en-US" smtClean="0"/>
              <a:t>‹#›</a:t>
            </a:fld>
            <a:endParaRPr lang="en-US" dirty="0"/>
          </a:p>
        </p:txBody>
      </p:sp>
    </p:spTree>
    <p:extLst>
      <p:ext uri="{BB962C8B-B14F-4D97-AF65-F5344CB8AC3E}">
        <p14:creationId xmlns:p14="http://schemas.microsoft.com/office/powerpoint/2010/main" val="283468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1C95323-9187-42CB-A9FA-BB7DE8936137}" type="datetime1">
              <a:rPr lang="en-US" smtClean="0"/>
              <a:t>9/16/2019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8D63B6-006A-491E-86D9-05E151F5E27D}" type="slidenum">
              <a:rPr lang="en-US" smtClean="0"/>
              <a:t>‹#›</a:t>
            </a:fld>
            <a:endParaRPr lang="en-US" dirty="0"/>
          </a:p>
        </p:txBody>
      </p:sp>
      <p:sp>
        <p:nvSpPr>
          <p:cNvPr id="8" name="Rectangle 7"/>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9" name="Title 1"/>
          <p:cNvSpPr>
            <a:spLocks noGrp="1"/>
          </p:cNvSpPr>
          <p:nvPr>
            <p:ph type="title"/>
          </p:nvPr>
        </p:nvSpPr>
        <p:spPr>
          <a:xfrm>
            <a:off x="457200" y="990600"/>
            <a:ext cx="8229600" cy="457200"/>
          </a:xfrm>
        </p:spPr>
        <p:txBody>
          <a:bodyPr>
            <a:normAutofit/>
          </a:bodyPr>
          <a:lstStyle>
            <a:lvl1pPr algn="l">
              <a:defRPr sz="1500">
                <a:solidFill>
                  <a:schemeClr val="accent6"/>
                </a:solidFill>
                <a:latin typeface="Rockwell" panose="02060603020205020403" pitchFamily="18" charset="0"/>
              </a:defRPr>
            </a:lvl1pPr>
          </a:lstStyle>
          <a:p>
            <a:r>
              <a:rPr lang="en-US" dirty="0"/>
              <a:t>Click to edit Master title style</a:t>
            </a:r>
          </a:p>
        </p:txBody>
      </p:sp>
    </p:spTree>
    <p:extLst>
      <p:ext uri="{BB962C8B-B14F-4D97-AF65-F5344CB8AC3E}">
        <p14:creationId xmlns:p14="http://schemas.microsoft.com/office/powerpoint/2010/main" val="7650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78EBC5-B852-4C38-9EBE-15FFBEBB5D25}" type="datetime1">
              <a:rPr lang="en-US" smtClean="0"/>
              <a:t>9/16/2019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8D63B6-006A-491E-86D9-05E151F5E27D}" type="slidenum">
              <a:rPr lang="en-US" smtClean="0"/>
              <a:t>‹#›</a:t>
            </a:fld>
            <a:endParaRPr lang="en-US" dirty="0"/>
          </a:p>
        </p:txBody>
      </p:sp>
      <p:sp>
        <p:nvSpPr>
          <p:cNvPr id="10" name="Rectangle 9"/>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11" name="Title 1"/>
          <p:cNvSpPr>
            <a:spLocks noGrp="1"/>
          </p:cNvSpPr>
          <p:nvPr>
            <p:ph type="title"/>
          </p:nvPr>
        </p:nvSpPr>
        <p:spPr>
          <a:xfrm>
            <a:off x="457200" y="990600"/>
            <a:ext cx="8229600" cy="457200"/>
          </a:xfrm>
        </p:spPr>
        <p:txBody>
          <a:bodyPr>
            <a:normAutofit/>
          </a:bodyPr>
          <a:lstStyle>
            <a:lvl1pPr algn="l">
              <a:defRPr sz="1500">
                <a:solidFill>
                  <a:schemeClr val="accent6"/>
                </a:solidFill>
                <a:latin typeface="Rockwell" panose="02060603020205020403" pitchFamily="18" charset="0"/>
              </a:defRPr>
            </a:lvl1pPr>
          </a:lstStyle>
          <a:p>
            <a:r>
              <a:rPr lang="en-US" dirty="0"/>
              <a:t>Click to edit Master title style</a:t>
            </a:r>
          </a:p>
        </p:txBody>
      </p:sp>
    </p:spTree>
    <p:extLst>
      <p:ext uri="{BB962C8B-B14F-4D97-AF65-F5344CB8AC3E}">
        <p14:creationId xmlns:p14="http://schemas.microsoft.com/office/powerpoint/2010/main" val="1849213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76382D8-BFE3-4DD8-9FD6-422F2D47AFF1}" type="datetime1">
              <a:rPr lang="en-US" smtClean="0"/>
              <a:t>9/16/2019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E8D63B6-006A-491E-86D9-05E151F5E27D}" type="slidenum">
              <a:rPr lang="en-US" smtClean="0"/>
              <a:t>‹#›</a:t>
            </a:fld>
            <a:endParaRPr lang="en-US" dirty="0"/>
          </a:p>
        </p:txBody>
      </p:sp>
      <p:sp>
        <p:nvSpPr>
          <p:cNvPr id="6" name="Rectangle 5"/>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7" name="Title 1"/>
          <p:cNvSpPr>
            <a:spLocks noGrp="1"/>
          </p:cNvSpPr>
          <p:nvPr>
            <p:ph type="title"/>
          </p:nvPr>
        </p:nvSpPr>
        <p:spPr>
          <a:xfrm>
            <a:off x="457200" y="990600"/>
            <a:ext cx="8229600" cy="457200"/>
          </a:xfrm>
        </p:spPr>
        <p:txBody>
          <a:bodyPr>
            <a:normAutofit/>
          </a:bodyPr>
          <a:lstStyle>
            <a:lvl1pPr algn="l">
              <a:defRPr sz="1500">
                <a:solidFill>
                  <a:schemeClr val="accent6"/>
                </a:solidFill>
                <a:latin typeface="Rockwell" panose="02060603020205020403" pitchFamily="18" charset="0"/>
              </a:defRPr>
            </a:lvl1pPr>
          </a:lstStyle>
          <a:p>
            <a:r>
              <a:rPr lang="en-US" dirty="0"/>
              <a:t>Click to edit Master title style</a:t>
            </a:r>
          </a:p>
        </p:txBody>
      </p:sp>
    </p:spTree>
    <p:extLst>
      <p:ext uri="{BB962C8B-B14F-4D97-AF65-F5344CB8AC3E}">
        <p14:creationId xmlns:p14="http://schemas.microsoft.com/office/powerpoint/2010/main" val="352170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52B1FC-D9D4-4727-A3B5-8F4E040FE9ED}" type="datetime1">
              <a:rPr lang="en-US" smtClean="0"/>
              <a:t>9/16/2019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E8D63B6-006A-491E-86D9-05E151F5E27D}" type="slidenum">
              <a:rPr lang="en-US" smtClean="0"/>
              <a:t>‹#›</a:t>
            </a:fld>
            <a:endParaRPr lang="en-US" dirty="0"/>
          </a:p>
        </p:txBody>
      </p:sp>
      <p:sp>
        <p:nvSpPr>
          <p:cNvPr id="5" name="Rectangle 4"/>
          <p:cNvSpPr/>
          <p:nvPr userDrawn="1"/>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6" name="Title 1"/>
          <p:cNvSpPr>
            <a:spLocks noGrp="1"/>
          </p:cNvSpPr>
          <p:nvPr>
            <p:ph type="title"/>
          </p:nvPr>
        </p:nvSpPr>
        <p:spPr>
          <a:xfrm>
            <a:off x="457200" y="990600"/>
            <a:ext cx="8229600" cy="457200"/>
          </a:xfrm>
        </p:spPr>
        <p:txBody>
          <a:bodyPr>
            <a:normAutofit/>
          </a:bodyPr>
          <a:lstStyle>
            <a:lvl1pPr algn="l">
              <a:defRPr sz="1500">
                <a:solidFill>
                  <a:schemeClr val="accent6"/>
                </a:solidFill>
                <a:latin typeface="Rockwell" panose="02060603020205020403" pitchFamily="18" charset="0"/>
              </a:defRPr>
            </a:lvl1pPr>
          </a:lstStyle>
          <a:p>
            <a:r>
              <a:rPr lang="en-US" dirty="0"/>
              <a:t>Click to edit Master title style</a:t>
            </a:r>
          </a:p>
        </p:txBody>
      </p:sp>
    </p:spTree>
    <p:extLst>
      <p:ext uri="{BB962C8B-B14F-4D97-AF65-F5344CB8AC3E}">
        <p14:creationId xmlns:p14="http://schemas.microsoft.com/office/powerpoint/2010/main" val="333678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34E64A6-D868-44A5-AA26-D09F9C5F58F2}"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3867812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4E64A6-D868-44A5-AA26-D09F9C5F58F2}"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763139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34E64A6-D868-44A5-AA26-D09F9C5F58F2}"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1B8E9D-B4BC-493E-A074-D4D1B017A954}" type="slidenum">
              <a:rPr lang="en-US" smtClean="0"/>
              <a:t>‹#›</a:t>
            </a:fld>
            <a:endParaRPr lang="en-US"/>
          </a:p>
        </p:txBody>
      </p:sp>
    </p:spTree>
    <p:extLst>
      <p:ext uri="{BB962C8B-B14F-4D97-AF65-F5344CB8AC3E}">
        <p14:creationId xmlns:p14="http://schemas.microsoft.com/office/powerpoint/2010/main" val="3664910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76404"/>
            <a:ext cx="8229600" cy="4449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6F4AB8-E185-4EC7-8CBE-E1428531F6F2}" type="datetime1">
              <a:rPr lang="en-US" smtClean="0"/>
              <a:t>9/16/2019</a:t>
            </a:fld>
            <a:endParaRPr lang="en-US" dirty="0"/>
          </a:p>
        </p:txBody>
      </p:sp>
      <p:sp>
        <p:nvSpPr>
          <p:cNvPr id="5" name="Footer Placeholder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8D63B6-006A-491E-86D9-05E151F5E27D}" type="slidenum">
              <a:rPr lang="en-US" smtClean="0"/>
              <a:t>‹#›</a:t>
            </a:fld>
            <a:endParaRPr lang="en-US" dirty="0"/>
          </a:p>
        </p:txBody>
      </p:sp>
      <p:sp>
        <p:nvSpPr>
          <p:cNvPr id="7" name="Rectangle 6"/>
          <p:cNvSpPr/>
          <p:nvPr/>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15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endParaRPr lang="en-US" sz="1500" dirty="0">
              <a:latin typeface="Rockwell" panose="02060603020205020403" pitchFamily="18" charset="0"/>
            </a:endParaRPr>
          </a:p>
        </p:txBody>
      </p:sp>
      <p:sp>
        <p:nvSpPr>
          <p:cNvPr id="8" name="Title 1"/>
          <p:cNvSpPr txBox="1">
            <a:spLocks/>
          </p:cNvSpPr>
          <p:nvPr/>
        </p:nvSpPr>
        <p:spPr>
          <a:xfrm>
            <a:off x="457200" y="990600"/>
            <a:ext cx="8229600" cy="457200"/>
          </a:xfrm>
          <a:prstGeom prst="rect">
            <a:avLst/>
          </a:prstGeom>
        </p:spPr>
        <p:txBody>
          <a:bodyPr>
            <a:normAutofit/>
          </a:bodyPr>
          <a:lstStyle>
            <a:lvl1pPr algn="l" defTabSz="914400" rtl="0" eaLnBrk="1" latinLnBrk="0" hangingPunct="1">
              <a:spcBef>
                <a:spcPct val="0"/>
              </a:spcBef>
              <a:buNone/>
              <a:defRPr sz="2000" kern="1200">
                <a:solidFill>
                  <a:schemeClr val="accent6"/>
                </a:solidFill>
                <a:latin typeface="Rockwell" panose="02060603020205020403" pitchFamily="18" charset="0"/>
                <a:ea typeface="+mj-ea"/>
                <a:cs typeface="+mj-cs"/>
              </a:defRPr>
            </a:lvl1pPr>
          </a:lstStyle>
          <a:p>
            <a:r>
              <a:rPr lang="en-US" sz="1500" dirty="0"/>
              <a:t>Click to edit Master title style</a:t>
            </a:r>
          </a:p>
        </p:txBody>
      </p:sp>
    </p:spTree>
    <p:extLst>
      <p:ext uri="{BB962C8B-B14F-4D97-AF65-F5344CB8AC3E}">
        <p14:creationId xmlns:p14="http://schemas.microsoft.com/office/powerpoint/2010/main" val="1281996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ctr" defTabSz="685766" rtl="0" eaLnBrk="1" latinLnBrk="0" hangingPunct="1">
        <a:spcBef>
          <a:spcPct val="0"/>
        </a:spcBef>
        <a:buNone/>
        <a:defRPr sz="3300" kern="1200">
          <a:solidFill>
            <a:schemeClr val="tx1"/>
          </a:solidFill>
          <a:latin typeface="+mj-lt"/>
          <a:ea typeface="+mj-ea"/>
          <a:cs typeface="+mj-cs"/>
        </a:defRPr>
      </a:lvl1pPr>
    </p:titleStyle>
    <p:bodyStyle>
      <a:lvl1pPr marL="257162" indent="-257162" algn="l" defTabSz="68576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974"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4E64A6-D868-44A5-AA26-D09F9C5F58F2}" type="datetimeFigureOut">
              <a:rPr lang="en-US" smtClean="0"/>
              <a:t>9/16/2019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B8E9D-B4BC-493E-A074-D4D1B017A954}" type="slidenum">
              <a:rPr lang="en-US" smtClean="0"/>
              <a:t>‹#›</a:t>
            </a:fld>
            <a:endParaRPr lang="en-US"/>
          </a:p>
        </p:txBody>
      </p:sp>
    </p:spTree>
    <p:extLst>
      <p:ext uri="{BB962C8B-B14F-4D97-AF65-F5344CB8AC3E}">
        <p14:creationId xmlns:p14="http://schemas.microsoft.com/office/powerpoint/2010/main" val="307297858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7" name="Picture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2544490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FFC000"/>
                </a:solidFill>
                <a:latin typeface="+mj-lt"/>
              </a:rPr>
              <a:t>WGS for HACCP Verification – Quarterly Letters</a:t>
            </a:r>
            <a:endParaRPr lang="en-US" sz="3200" dirty="0">
              <a:solidFill>
                <a:srgbClr val="FFC000"/>
              </a:solidFill>
              <a:latin typeface="+mj-lt"/>
            </a:endParaRPr>
          </a:p>
        </p:txBody>
      </p:sp>
      <p:sp>
        <p:nvSpPr>
          <p:cNvPr id="4" name="Slide Number Placeholder 3"/>
          <p:cNvSpPr>
            <a:spLocks noGrp="1"/>
          </p:cNvSpPr>
          <p:nvPr>
            <p:ph type="sldNum" sz="quarter" idx="12"/>
          </p:nvPr>
        </p:nvSpPr>
        <p:spPr>
          <a:xfrm>
            <a:off x="7010400" y="6492875"/>
            <a:ext cx="2133600" cy="365125"/>
          </a:xfrm>
        </p:spPr>
        <p:txBody>
          <a:bodyPr/>
          <a:lstStyle/>
          <a:p>
            <a:fld id="{1E8D63B6-006A-491E-86D9-05E151F5E27D}" type="slidenum">
              <a:rPr lang="en-US" smtClean="0"/>
              <a:t>10</a:t>
            </a:fld>
            <a:endParaRPr lang="en-US" dirty="0"/>
          </a:p>
        </p:txBody>
      </p:sp>
      <p:sp>
        <p:nvSpPr>
          <p:cNvPr id="6" name="TextBox 5"/>
          <p:cNvSpPr txBox="1"/>
          <p:nvPr/>
        </p:nvSpPr>
        <p:spPr>
          <a:xfrm>
            <a:off x="125646" y="1723175"/>
            <a:ext cx="8701362" cy="3323987"/>
          </a:xfrm>
          <a:prstGeom prst="rect">
            <a:avLst/>
          </a:prstGeom>
          <a:noFill/>
          <a:ln>
            <a:noFill/>
          </a:ln>
        </p:spPr>
        <p:txBody>
          <a:bodyPr wrap="square" rtlCol="0">
            <a:spAutoFit/>
          </a:bodyPr>
          <a:lstStyle/>
          <a:p>
            <a:pPr marL="285750" indent="-285750">
              <a:buFont typeface="Arial" panose="020B0604020202020204" pitchFamily="34" charset="0"/>
              <a:buChar char="•"/>
            </a:pPr>
            <a:r>
              <a:rPr lang="en-US" sz="2400" dirty="0"/>
              <a:t>Q</a:t>
            </a:r>
            <a:r>
              <a:rPr lang="en-US" sz="2400" dirty="0" smtClean="0"/>
              <a:t>uarterly letters are </a:t>
            </a:r>
            <a:r>
              <a:rPr lang="en-US" sz="2400" dirty="0"/>
              <a:t>sent to establishments with </a:t>
            </a:r>
            <a:r>
              <a:rPr lang="en-US" sz="2400" i="1" dirty="0"/>
              <a:t>Salmonella</a:t>
            </a:r>
            <a:r>
              <a:rPr lang="en-US" sz="2400" dirty="0"/>
              <a:t>, </a:t>
            </a:r>
            <a:r>
              <a:rPr lang="en-US" sz="2400" i="1" dirty="0"/>
              <a:t>E. coli </a:t>
            </a:r>
            <a:r>
              <a:rPr lang="en-US" sz="2400" dirty="0"/>
              <a:t>O157:H7</a:t>
            </a:r>
            <a:r>
              <a:rPr lang="en-US" sz="2400" dirty="0" smtClean="0"/>
              <a:t>, </a:t>
            </a:r>
            <a:r>
              <a:rPr lang="en-US" sz="2400" dirty="0"/>
              <a:t>non-O157 </a:t>
            </a:r>
            <a:r>
              <a:rPr lang="en-US" sz="2400" dirty="0" smtClean="0"/>
              <a:t>STEC, and </a:t>
            </a:r>
            <a:r>
              <a:rPr lang="en-US" sz="2400" i="1" dirty="0" smtClean="0"/>
              <a:t>Lm</a:t>
            </a:r>
            <a:r>
              <a:rPr lang="en-US" sz="2400" dirty="0" smtClean="0"/>
              <a:t> positives.</a:t>
            </a:r>
          </a:p>
          <a:p>
            <a:pPr marL="285750" indent="-285750">
              <a:buFont typeface="Arial" panose="020B0604020202020204" pitchFamily="34" charset="0"/>
              <a:buChar char="•"/>
            </a:pPr>
            <a:r>
              <a:rPr lang="en-US" sz="2400" dirty="0" smtClean="0"/>
              <a:t>Includes sampling </a:t>
            </a:r>
            <a:r>
              <a:rPr lang="en-US" sz="2400" dirty="0"/>
              <a:t>results for </a:t>
            </a:r>
            <a:r>
              <a:rPr lang="en-US" sz="2400" dirty="0" smtClean="0"/>
              <a:t>the</a:t>
            </a:r>
            <a:r>
              <a:rPr lang="en-US" sz="2400" dirty="0" smtClean="0"/>
              <a:t> </a:t>
            </a:r>
            <a:r>
              <a:rPr lang="en-US" sz="2400" dirty="0"/>
              <a:t>establishment and </a:t>
            </a:r>
            <a:r>
              <a:rPr lang="en-US" sz="2400" dirty="0" smtClean="0"/>
              <a:t>industry </a:t>
            </a:r>
            <a:r>
              <a:rPr lang="en-US" sz="2400" dirty="0"/>
              <a:t>averages</a:t>
            </a:r>
            <a:endParaRPr lang="en-US" sz="2400" dirty="0" smtClean="0"/>
          </a:p>
          <a:p>
            <a:pPr marL="285750" indent="-285750">
              <a:buFont typeface="Arial" panose="020B0604020202020204" pitchFamily="34" charset="0"/>
              <a:buChar char="•"/>
            </a:pPr>
            <a:r>
              <a:rPr lang="en-US" sz="2400" dirty="0" smtClean="0"/>
              <a:t>WGS </a:t>
            </a:r>
            <a:r>
              <a:rPr lang="en-US" sz="2400" dirty="0"/>
              <a:t>data will </a:t>
            </a:r>
            <a:r>
              <a:rPr lang="en-US" sz="2400" dirty="0" smtClean="0"/>
              <a:t>include:</a:t>
            </a:r>
          </a:p>
          <a:p>
            <a:pPr marL="742950" lvl="1" indent="-285750">
              <a:buFont typeface="Arial" panose="020B0604020202020204" pitchFamily="34" charset="0"/>
              <a:buChar char="•"/>
            </a:pPr>
            <a:r>
              <a:rPr lang="en-US" sz="2400" dirty="0"/>
              <a:t>A</a:t>
            </a:r>
            <a:r>
              <a:rPr lang="en-US" sz="2400" dirty="0" smtClean="0"/>
              <a:t>llele codes</a:t>
            </a:r>
          </a:p>
          <a:p>
            <a:pPr marL="742950" lvl="1" indent="-285750">
              <a:buFont typeface="Arial" panose="020B0604020202020204" pitchFamily="34" charset="0"/>
              <a:buChar char="•"/>
            </a:pPr>
            <a:r>
              <a:rPr lang="en-US" sz="2400" dirty="0" smtClean="0"/>
              <a:t>WGS-predicted </a:t>
            </a:r>
            <a:r>
              <a:rPr lang="en-US" sz="2400" dirty="0"/>
              <a:t>antimicrobial resistance </a:t>
            </a:r>
            <a:r>
              <a:rPr lang="en-US" sz="2400" dirty="0" smtClean="0"/>
              <a:t>profile</a:t>
            </a:r>
          </a:p>
          <a:p>
            <a:pPr marL="742950" lvl="1" indent="-285750">
              <a:buFont typeface="Arial" panose="020B0604020202020204" pitchFamily="34" charset="0"/>
              <a:buChar char="•"/>
            </a:pPr>
            <a:r>
              <a:rPr lang="en-US" sz="2400" dirty="0" smtClean="0"/>
              <a:t>WGS-derived serotype</a:t>
            </a:r>
          </a:p>
          <a:p>
            <a:pPr marL="285750" indent="-285750">
              <a:buFont typeface="Arial" panose="020B0604020202020204" pitchFamily="34" charset="0"/>
              <a:buChar char="•"/>
            </a:pPr>
            <a:endParaRPr lang="en-US" dirty="0"/>
          </a:p>
        </p:txBody>
      </p:sp>
      <p:grpSp>
        <p:nvGrpSpPr>
          <p:cNvPr id="9" name="Group 8"/>
          <p:cNvGrpSpPr/>
          <p:nvPr/>
        </p:nvGrpSpPr>
        <p:grpSpPr>
          <a:xfrm>
            <a:off x="228600" y="4893435"/>
            <a:ext cx="8915400" cy="1666875"/>
            <a:chOff x="244477" y="3309850"/>
            <a:chExt cx="8915400" cy="1666875"/>
          </a:xfrm>
        </p:grpSpPr>
        <p:pic>
          <p:nvPicPr>
            <p:cNvPr id="3" name="Picture 2"/>
            <p:cNvPicPr>
              <a:picLocks noChangeAspect="1"/>
            </p:cNvPicPr>
            <p:nvPr/>
          </p:nvPicPr>
          <p:blipFill>
            <a:blip r:embed="rId3"/>
            <a:stretch>
              <a:fillRect/>
            </a:stretch>
          </p:blipFill>
          <p:spPr>
            <a:xfrm>
              <a:off x="244477" y="3309850"/>
              <a:ext cx="8915400" cy="1666875"/>
            </a:xfrm>
            <a:prstGeom prst="rect">
              <a:avLst/>
            </a:prstGeom>
            <a:ln>
              <a:solidFill>
                <a:schemeClr val="tx1"/>
              </a:solidFill>
            </a:ln>
          </p:spPr>
        </p:pic>
        <p:sp>
          <p:nvSpPr>
            <p:cNvPr id="8" name="TextBox 7"/>
            <p:cNvSpPr txBox="1"/>
            <p:nvPr/>
          </p:nvSpPr>
          <p:spPr>
            <a:xfrm>
              <a:off x="341166" y="4491425"/>
              <a:ext cx="800947" cy="307777"/>
            </a:xfrm>
            <a:prstGeom prst="rect">
              <a:avLst/>
            </a:prstGeom>
            <a:solidFill>
              <a:schemeClr val="bg1"/>
            </a:solidFill>
            <a:ln>
              <a:noFill/>
            </a:ln>
          </p:spPr>
          <p:txBody>
            <a:bodyPr wrap="square" rtlCol="0">
              <a:spAutoFit/>
            </a:bodyPr>
            <a:lstStyle/>
            <a:p>
              <a:r>
                <a:rPr lang="en-US" sz="1400" dirty="0" smtClean="0">
                  <a:latin typeface="Times New Roman" panose="02020603050405020304" pitchFamily="18" charset="0"/>
                  <a:cs typeface="Times New Roman" panose="02020603050405020304" pitchFamily="18" charset="0"/>
                </a:rPr>
                <a:t>00001</a:t>
              </a:r>
              <a:endParaRPr lang="en-US" sz="1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4691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C000"/>
                </a:solidFill>
                <a:latin typeface="+mj-lt"/>
              </a:rPr>
              <a:t>WGS for HACCP </a:t>
            </a:r>
            <a:r>
              <a:rPr lang="en-US" sz="3200" dirty="0" smtClean="0">
                <a:solidFill>
                  <a:srgbClr val="FFC000"/>
                </a:solidFill>
                <a:latin typeface="+mj-lt"/>
              </a:rPr>
              <a:t>Verification – </a:t>
            </a:r>
            <a:r>
              <a:rPr lang="en-US" sz="3200" i="1" dirty="0" smtClean="0">
                <a:solidFill>
                  <a:srgbClr val="FFC000"/>
                </a:solidFill>
                <a:latin typeface="+mj-lt"/>
              </a:rPr>
              <a:t>Lm</a:t>
            </a:r>
            <a:r>
              <a:rPr lang="en-US" sz="3200" dirty="0" smtClean="0">
                <a:solidFill>
                  <a:srgbClr val="FFC000"/>
                </a:solidFill>
                <a:latin typeface="+mj-lt"/>
              </a:rPr>
              <a:t> Reports</a:t>
            </a:r>
            <a:endParaRPr lang="en-US" sz="3200" dirty="0">
              <a:solidFill>
                <a:srgbClr val="FFC000"/>
              </a:solidFill>
              <a:latin typeface="+mj-lt"/>
            </a:endParaRPr>
          </a:p>
        </p:txBody>
      </p:sp>
      <p:sp>
        <p:nvSpPr>
          <p:cNvPr id="4" name="Slide Number Placeholder 3"/>
          <p:cNvSpPr>
            <a:spLocks noGrp="1"/>
          </p:cNvSpPr>
          <p:nvPr>
            <p:ph type="sldNum" sz="quarter" idx="12"/>
          </p:nvPr>
        </p:nvSpPr>
        <p:spPr>
          <a:xfrm>
            <a:off x="7010400" y="6492875"/>
            <a:ext cx="2133600" cy="365125"/>
          </a:xfrm>
        </p:spPr>
        <p:txBody>
          <a:bodyPr/>
          <a:lstStyle/>
          <a:p>
            <a:fld id="{1E8D63B6-006A-491E-86D9-05E151F5E27D}" type="slidenum">
              <a:rPr lang="en-US" smtClean="0"/>
              <a:t>11</a:t>
            </a:fld>
            <a:endParaRPr lang="en-US" dirty="0"/>
          </a:p>
        </p:txBody>
      </p:sp>
      <p:grpSp>
        <p:nvGrpSpPr>
          <p:cNvPr id="7" name="Group 6"/>
          <p:cNvGrpSpPr/>
          <p:nvPr/>
        </p:nvGrpSpPr>
        <p:grpSpPr>
          <a:xfrm>
            <a:off x="457200" y="1896491"/>
            <a:ext cx="8065580" cy="4596384"/>
            <a:chOff x="2970871" y="2515440"/>
            <a:chExt cx="7572375" cy="4171168"/>
          </a:xfrm>
        </p:grpSpPr>
        <p:pic>
          <p:nvPicPr>
            <p:cNvPr id="3" name="Picture 2"/>
            <p:cNvPicPr>
              <a:picLocks noChangeAspect="1"/>
            </p:cNvPicPr>
            <p:nvPr/>
          </p:nvPicPr>
          <p:blipFill rotWithShape="1">
            <a:blip r:embed="rId2"/>
            <a:srcRect b="31360"/>
            <a:stretch/>
          </p:blipFill>
          <p:spPr>
            <a:xfrm>
              <a:off x="2970871" y="2515442"/>
              <a:ext cx="7572375" cy="4171166"/>
            </a:xfrm>
            <a:prstGeom prst="rect">
              <a:avLst/>
            </a:prstGeom>
          </p:spPr>
        </p:pic>
        <p:pic>
          <p:nvPicPr>
            <p:cNvPr id="6" name="Picture 5"/>
            <p:cNvPicPr>
              <a:picLocks noChangeAspect="1"/>
            </p:cNvPicPr>
            <p:nvPr/>
          </p:nvPicPr>
          <p:blipFill>
            <a:blip r:embed="rId3"/>
            <a:stretch>
              <a:fillRect/>
            </a:stretch>
          </p:blipFill>
          <p:spPr>
            <a:xfrm>
              <a:off x="2973691" y="2515440"/>
              <a:ext cx="1159397" cy="4159997"/>
            </a:xfrm>
            <a:prstGeom prst="rect">
              <a:avLst/>
            </a:prstGeom>
          </p:spPr>
        </p:pic>
      </p:grpSp>
      <p:sp>
        <p:nvSpPr>
          <p:cNvPr id="8" name="Rectangle 7"/>
          <p:cNvSpPr/>
          <p:nvPr/>
        </p:nvSpPr>
        <p:spPr>
          <a:xfrm>
            <a:off x="1695115" y="2565070"/>
            <a:ext cx="6712615" cy="356260"/>
          </a:xfrm>
          <a:prstGeom prst="rect">
            <a:avLst/>
          </a:prstGeom>
          <a:noFill/>
          <a:ln w="50800" cap="rnd">
            <a:solidFill>
              <a:srgbClr val="00CC66"/>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
        <p:nvSpPr>
          <p:cNvPr id="9" name="Rectangle 8"/>
          <p:cNvSpPr/>
          <p:nvPr/>
        </p:nvSpPr>
        <p:spPr>
          <a:xfrm>
            <a:off x="1752640" y="4064054"/>
            <a:ext cx="6712615" cy="356260"/>
          </a:xfrm>
          <a:prstGeom prst="rect">
            <a:avLst/>
          </a:prstGeom>
          <a:noFill/>
          <a:ln w="50800" cap="rnd">
            <a:solidFill>
              <a:srgbClr val="00CC66"/>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1082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C000"/>
                </a:solidFill>
                <a:latin typeface="+mj-lt"/>
              </a:rPr>
              <a:t>WGS for HACCP </a:t>
            </a:r>
            <a:r>
              <a:rPr lang="en-US" sz="3200" dirty="0" smtClean="0">
                <a:solidFill>
                  <a:srgbClr val="FFC000"/>
                </a:solidFill>
                <a:latin typeface="+mj-lt"/>
              </a:rPr>
              <a:t>Verification - </a:t>
            </a:r>
            <a:r>
              <a:rPr lang="en-US" sz="3200" i="1" dirty="0">
                <a:solidFill>
                  <a:srgbClr val="FFC000"/>
                </a:solidFill>
                <a:latin typeface="+mj-lt"/>
              </a:rPr>
              <a:t>Lm</a:t>
            </a:r>
            <a:r>
              <a:rPr lang="en-US" sz="3200" dirty="0">
                <a:solidFill>
                  <a:srgbClr val="FFC000"/>
                </a:solidFill>
                <a:latin typeface="+mj-lt"/>
              </a:rPr>
              <a:t> Reports</a:t>
            </a:r>
            <a:endParaRPr lang="en-US" sz="3200" dirty="0">
              <a:solidFill>
                <a:srgbClr val="FFC000"/>
              </a:solidFill>
              <a:latin typeface="+mj-lt"/>
            </a:endParaRPr>
          </a:p>
        </p:txBody>
      </p:sp>
      <p:sp>
        <p:nvSpPr>
          <p:cNvPr id="4" name="Slide Number Placeholder 3"/>
          <p:cNvSpPr>
            <a:spLocks noGrp="1"/>
          </p:cNvSpPr>
          <p:nvPr>
            <p:ph type="sldNum" sz="quarter" idx="12"/>
          </p:nvPr>
        </p:nvSpPr>
        <p:spPr>
          <a:xfrm>
            <a:off x="7010400" y="6492875"/>
            <a:ext cx="2133600" cy="365125"/>
          </a:xfrm>
        </p:spPr>
        <p:txBody>
          <a:bodyPr/>
          <a:lstStyle/>
          <a:p>
            <a:fld id="{1E8D63B6-006A-491E-86D9-05E151F5E27D}" type="slidenum">
              <a:rPr lang="en-US" smtClean="0"/>
              <a:t>12</a:t>
            </a:fld>
            <a:endParaRPr lang="en-US" dirty="0"/>
          </a:p>
        </p:txBody>
      </p:sp>
      <p:grpSp>
        <p:nvGrpSpPr>
          <p:cNvPr id="7" name="Group 6"/>
          <p:cNvGrpSpPr/>
          <p:nvPr/>
        </p:nvGrpSpPr>
        <p:grpSpPr>
          <a:xfrm>
            <a:off x="457200" y="1896491"/>
            <a:ext cx="8065580" cy="4596384"/>
            <a:chOff x="2970871" y="2515440"/>
            <a:chExt cx="7572375" cy="4171168"/>
          </a:xfrm>
        </p:grpSpPr>
        <p:pic>
          <p:nvPicPr>
            <p:cNvPr id="3" name="Picture 2"/>
            <p:cNvPicPr>
              <a:picLocks noChangeAspect="1"/>
            </p:cNvPicPr>
            <p:nvPr/>
          </p:nvPicPr>
          <p:blipFill rotWithShape="1">
            <a:blip r:embed="rId2"/>
            <a:srcRect b="31360"/>
            <a:stretch/>
          </p:blipFill>
          <p:spPr>
            <a:xfrm>
              <a:off x="2970871" y="2515442"/>
              <a:ext cx="7572375" cy="4171166"/>
            </a:xfrm>
            <a:prstGeom prst="rect">
              <a:avLst/>
            </a:prstGeom>
          </p:spPr>
        </p:pic>
        <p:pic>
          <p:nvPicPr>
            <p:cNvPr id="6" name="Picture 5"/>
            <p:cNvPicPr>
              <a:picLocks noChangeAspect="1"/>
            </p:cNvPicPr>
            <p:nvPr/>
          </p:nvPicPr>
          <p:blipFill>
            <a:blip r:embed="rId3"/>
            <a:stretch>
              <a:fillRect/>
            </a:stretch>
          </p:blipFill>
          <p:spPr>
            <a:xfrm>
              <a:off x="2973691" y="2515440"/>
              <a:ext cx="1159397" cy="4159997"/>
            </a:xfrm>
            <a:prstGeom prst="rect">
              <a:avLst/>
            </a:prstGeom>
          </p:spPr>
        </p:pic>
      </p:grpSp>
      <p:sp>
        <p:nvSpPr>
          <p:cNvPr id="8" name="Rectangle 7"/>
          <p:cNvSpPr/>
          <p:nvPr/>
        </p:nvSpPr>
        <p:spPr>
          <a:xfrm>
            <a:off x="1695115" y="2565070"/>
            <a:ext cx="6712615" cy="356260"/>
          </a:xfrm>
          <a:prstGeom prst="rect">
            <a:avLst/>
          </a:prstGeom>
          <a:noFill/>
          <a:ln w="50800" cap="rnd">
            <a:solidFill>
              <a:srgbClr val="00CC66"/>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
        <p:nvSpPr>
          <p:cNvPr id="9" name="Rectangle 8"/>
          <p:cNvSpPr/>
          <p:nvPr/>
        </p:nvSpPr>
        <p:spPr>
          <a:xfrm>
            <a:off x="1752640" y="4064054"/>
            <a:ext cx="6712615" cy="356260"/>
          </a:xfrm>
          <a:prstGeom prst="rect">
            <a:avLst/>
          </a:prstGeom>
          <a:noFill/>
          <a:ln w="50800" cap="rnd">
            <a:solidFill>
              <a:srgbClr val="00CC66"/>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
        <p:nvSpPr>
          <p:cNvPr id="10" name="Rectangle 9"/>
          <p:cNvSpPr/>
          <p:nvPr/>
        </p:nvSpPr>
        <p:spPr>
          <a:xfrm>
            <a:off x="1752639" y="4420314"/>
            <a:ext cx="6712615" cy="356260"/>
          </a:xfrm>
          <a:prstGeom prst="rect">
            <a:avLst/>
          </a:prstGeom>
          <a:noFill/>
          <a:ln w="50800" cap="rnd">
            <a:solidFill>
              <a:srgbClr val="00CC66"/>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132593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par>
                          <p:cTn id="11" fill="hold">
                            <p:stCondLst>
                              <p:cond delay="500"/>
                            </p:stCondLst>
                            <p:childTnLst>
                              <p:par>
                                <p:cTn id="12" presetID="1" presetClass="entr" presetSubtype="0" fill="hold" grpId="1"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DAE5580-DF6E-49BD-94CC-D44FAF87C8BF}" type="slidenum">
              <a:rPr lang="en-US" smtClean="0"/>
              <a:t>13</a:t>
            </a:fld>
            <a:endParaRPr lang="en-US"/>
          </a:p>
        </p:txBody>
      </p:sp>
      <p:sp>
        <p:nvSpPr>
          <p:cNvPr id="4" name="Title 3"/>
          <p:cNvSpPr>
            <a:spLocks noGrp="1"/>
          </p:cNvSpPr>
          <p:nvPr>
            <p:ph type="title"/>
          </p:nvPr>
        </p:nvSpPr>
        <p:spPr/>
        <p:txBody>
          <a:bodyPr>
            <a:noAutofit/>
          </a:bodyPr>
          <a:lstStyle/>
          <a:p>
            <a:r>
              <a:rPr lang="en-US" sz="2800" dirty="0" smtClean="0">
                <a:solidFill>
                  <a:srgbClr val="FFC000"/>
                </a:solidFill>
                <a:latin typeface="+mj-lt"/>
              </a:rPr>
              <a:t>WGS: Use in Outbreaks and Extended Investigations</a:t>
            </a:r>
            <a:endParaRPr lang="en-US" sz="2800" i="1" dirty="0">
              <a:solidFill>
                <a:srgbClr val="FFC000"/>
              </a:solidFill>
              <a:latin typeface="+mj-lt"/>
            </a:endParaRPr>
          </a:p>
        </p:txBody>
      </p:sp>
      <p:sp>
        <p:nvSpPr>
          <p:cNvPr id="2" name="Content Placeholder 1"/>
          <p:cNvSpPr>
            <a:spLocks noGrp="1"/>
          </p:cNvSpPr>
          <p:nvPr>
            <p:ph idx="1"/>
          </p:nvPr>
        </p:nvSpPr>
        <p:spPr>
          <a:xfrm>
            <a:off x="457200" y="2132955"/>
            <a:ext cx="8229600" cy="4725045"/>
          </a:xfrm>
        </p:spPr>
        <p:txBody>
          <a:bodyPr>
            <a:normAutofit/>
          </a:bodyPr>
          <a:lstStyle/>
          <a:p>
            <a:pPr>
              <a:lnSpc>
                <a:spcPct val="150000"/>
              </a:lnSpc>
              <a:spcBef>
                <a:spcPts val="200"/>
              </a:spcBef>
            </a:pPr>
            <a:r>
              <a:rPr lang="en-US" sz="2800" i="1" dirty="0"/>
              <a:t>Salmonella</a:t>
            </a:r>
            <a:r>
              <a:rPr lang="en-US" sz="2800" dirty="0"/>
              <a:t> I 4,[5],12:i:- in Pork </a:t>
            </a:r>
            <a:r>
              <a:rPr lang="en-US" sz="2800" dirty="0" smtClean="0"/>
              <a:t>(2015-2016)</a:t>
            </a:r>
            <a:endParaRPr lang="en-US" sz="2800" i="1" dirty="0" smtClean="0"/>
          </a:p>
          <a:p>
            <a:pPr>
              <a:lnSpc>
                <a:spcPct val="150000"/>
              </a:lnSpc>
              <a:spcBef>
                <a:spcPts val="200"/>
              </a:spcBef>
            </a:pPr>
            <a:r>
              <a:rPr lang="en-US" sz="2800" i="1" dirty="0" smtClean="0"/>
              <a:t>Listeria </a:t>
            </a:r>
            <a:r>
              <a:rPr lang="en-US" sz="2800" i="1" dirty="0" err="1"/>
              <a:t>monocytogenes</a:t>
            </a:r>
            <a:r>
              <a:rPr lang="en-US" sz="2800" i="1" dirty="0"/>
              <a:t> </a:t>
            </a:r>
            <a:r>
              <a:rPr lang="en-US" sz="2800" dirty="0" smtClean="0"/>
              <a:t>Country </a:t>
            </a:r>
            <a:r>
              <a:rPr lang="en-US" sz="2800" dirty="0"/>
              <a:t>Hams (2018</a:t>
            </a:r>
            <a:r>
              <a:rPr lang="en-US" sz="2800" dirty="0" smtClean="0"/>
              <a:t>)</a:t>
            </a:r>
            <a:endParaRPr lang="en-US" sz="2800" i="1" dirty="0" smtClean="0"/>
          </a:p>
          <a:p>
            <a:pPr>
              <a:lnSpc>
                <a:spcPct val="150000"/>
              </a:lnSpc>
              <a:spcBef>
                <a:spcPts val="200"/>
              </a:spcBef>
            </a:pPr>
            <a:r>
              <a:rPr lang="en-US" sz="2800" i="1" dirty="0" smtClean="0"/>
              <a:t>Listeria </a:t>
            </a:r>
            <a:r>
              <a:rPr lang="en-US" sz="2800" i="1" dirty="0" err="1"/>
              <a:t>monocytogenes</a:t>
            </a:r>
            <a:r>
              <a:rPr lang="en-US" sz="2800" i="1" dirty="0"/>
              <a:t> </a:t>
            </a:r>
            <a:r>
              <a:rPr lang="en-US" sz="2800" dirty="0"/>
              <a:t>Cha </a:t>
            </a:r>
            <a:r>
              <a:rPr lang="en-US" sz="2800" dirty="0" err="1"/>
              <a:t>Chien</a:t>
            </a:r>
            <a:r>
              <a:rPr lang="en-US" sz="2800" dirty="0"/>
              <a:t> (2018</a:t>
            </a:r>
            <a:r>
              <a:rPr lang="en-US" sz="2800" dirty="0" smtClean="0"/>
              <a:t>)</a:t>
            </a:r>
            <a:endParaRPr lang="en-US" sz="2800" i="1" dirty="0" smtClean="0"/>
          </a:p>
          <a:p>
            <a:pPr>
              <a:lnSpc>
                <a:spcPct val="150000"/>
              </a:lnSpc>
              <a:spcBef>
                <a:spcPts val="200"/>
              </a:spcBef>
            </a:pPr>
            <a:r>
              <a:rPr lang="en-US" sz="2800" i="1" dirty="0" smtClean="0"/>
              <a:t>Salmonella</a:t>
            </a:r>
            <a:r>
              <a:rPr lang="en-US" sz="2800" dirty="0" smtClean="0"/>
              <a:t> Reading in Turkey (2018-2019)</a:t>
            </a:r>
            <a:endParaRPr lang="en-US" sz="2800" dirty="0"/>
          </a:p>
          <a:p>
            <a:pPr>
              <a:lnSpc>
                <a:spcPct val="150000"/>
              </a:lnSpc>
              <a:spcBef>
                <a:spcPts val="200"/>
              </a:spcBef>
            </a:pPr>
            <a:r>
              <a:rPr lang="en-US" sz="2800" i="1" dirty="0" smtClean="0"/>
              <a:t>Salmonella</a:t>
            </a:r>
            <a:r>
              <a:rPr lang="en-US" sz="2800" dirty="0" smtClean="0"/>
              <a:t> Newport in Beef (2018-Current)</a:t>
            </a:r>
            <a:endParaRPr lang="en-US" sz="2800" dirty="0"/>
          </a:p>
          <a:p>
            <a:pPr>
              <a:lnSpc>
                <a:spcPct val="150000"/>
              </a:lnSpc>
              <a:spcBef>
                <a:spcPts val="200"/>
              </a:spcBef>
            </a:pPr>
            <a:r>
              <a:rPr lang="en-US" sz="2800" i="1" dirty="0" smtClean="0"/>
              <a:t>Salmonella</a:t>
            </a:r>
            <a:r>
              <a:rPr lang="en-US" sz="2800" dirty="0" smtClean="0"/>
              <a:t> </a:t>
            </a:r>
            <a:r>
              <a:rPr lang="en-US" sz="2800" dirty="0" err="1" smtClean="0"/>
              <a:t>Infantis</a:t>
            </a:r>
            <a:r>
              <a:rPr lang="en-US" sz="2800" dirty="0" smtClean="0"/>
              <a:t> in Chicken (2016-2019)</a:t>
            </a:r>
          </a:p>
          <a:p>
            <a:endParaRPr lang="en-US" sz="2400" dirty="0"/>
          </a:p>
        </p:txBody>
      </p:sp>
    </p:spTree>
    <p:extLst>
      <p:ext uri="{BB962C8B-B14F-4D97-AF65-F5344CB8AC3E}">
        <p14:creationId xmlns:p14="http://schemas.microsoft.com/office/powerpoint/2010/main" val="112777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childTnLst>
                                    <p:set>
                                      <p:cBhvr override="childStyle">
                                        <p:cTn id="6" dur="indefinite"/>
                                        <p:tgtEl>
                                          <p:spTgt spid="2">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a:xfrm>
            <a:off x="6553200" y="6569075"/>
            <a:ext cx="2133600" cy="365125"/>
          </a:xfrm>
        </p:spPr>
        <p:txBody>
          <a:bodyPr/>
          <a:lstStyle/>
          <a:p>
            <a:fld id="{1E8D63B6-006A-491E-86D9-05E151F5E27D}" type="slidenum">
              <a:rPr lang="en-US" smtClean="0">
                <a:solidFill>
                  <a:prstClr val="black">
                    <a:tint val="75000"/>
                  </a:prstClr>
                </a:solidFill>
              </a:rPr>
              <a:pPr/>
              <a:t>14</a:t>
            </a:fld>
            <a:endParaRPr lang="en-US" dirty="0">
              <a:solidFill>
                <a:prstClr val="black">
                  <a:tint val="75000"/>
                </a:prstClr>
              </a:solidFill>
            </a:endParaRPr>
          </a:p>
        </p:txBody>
      </p:sp>
      <p:sp>
        <p:nvSpPr>
          <p:cNvPr id="8" name="Rectangle 7"/>
          <p:cNvSpPr/>
          <p:nvPr/>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1" defTabSz="914400"/>
            <a:endParaRPr lang="en-US" sz="2000" dirty="0">
              <a:solidFill>
                <a:prstClr val="white"/>
              </a:solidFill>
              <a:latin typeface="Rockwell" panose="02060603020205020403" pitchFamily="18" charset="0"/>
            </a:endParaRPr>
          </a:p>
          <a:p>
            <a:pPr marL="457200" lvl="1" defTabSz="914400"/>
            <a:r>
              <a:rPr lang="en-US" sz="1500" dirty="0">
                <a:solidFill>
                  <a:prstClr val="white"/>
                </a:solidFill>
                <a:latin typeface="Rockwell" panose="02060603020205020403" pitchFamily="18" charset="0"/>
              </a:rPr>
              <a:t>Food Safety and Inspection </a:t>
            </a:r>
            <a:r>
              <a:rPr lang="en-US" sz="1500" dirty="0" smtClean="0">
                <a:solidFill>
                  <a:prstClr val="white"/>
                </a:solidFill>
                <a:latin typeface="Rockwell" panose="02060603020205020403" pitchFamily="18" charset="0"/>
              </a:rPr>
              <a:t>Service:</a:t>
            </a:r>
            <a:endParaRPr lang="en-US" sz="1500" dirty="0">
              <a:solidFill>
                <a:prstClr val="white"/>
              </a:solidFill>
              <a:latin typeface="Rockwell" panose="02060603020205020403" pitchFamily="18" charset="0"/>
            </a:endParaRPr>
          </a:p>
          <a:p>
            <a:pPr lvl="1"/>
            <a:r>
              <a:rPr lang="en-US" sz="3200" i="1" dirty="0">
                <a:solidFill>
                  <a:srgbClr val="FFC000"/>
                </a:solidFill>
              </a:rPr>
              <a:t>Listeria </a:t>
            </a:r>
            <a:r>
              <a:rPr lang="en-US" sz="3200" i="1" dirty="0" err="1">
                <a:solidFill>
                  <a:srgbClr val="FFC000"/>
                </a:solidFill>
              </a:rPr>
              <a:t>monocytogenes</a:t>
            </a:r>
            <a:r>
              <a:rPr lang="en-US" sz="3200" i="1" dirty="0">
                <a:solidFill>
                  <a:srgbClr val="FFC000"/>
                </a:solidFill>
              </a:rPr>
              <a:t> </a:t>
            </a:r>
            <a:r>
              <a:rPr lang="en-US" sz="3200" dirty="0">
                <a:solidFill>
                  <a:srgbClr val="FFC000"/>
                </a:solidFill>
              </a:rPr>
              <a:t>Cha </a:t>
            </a:r>
            <a:r>
              <a:rPr lang="en-US" sz="3200" dirty="0" err="1" smtClean="0">
                <a:solidFill>
                  <a:srgbClr val="FFC000"/>
                </a:solidFill>
              </a:rPr>
              <a:t>Chien</a:t>
            </a:r>
            <a:r>
              <a:rPr lang="en-US" sz="3200" dirty="0" smtClean="0">
                <a:solidFill>
                  <a:srgbClr val="FFC000"/>
                </a:solidFill>
              </a:rPr>
              <a:t> Outbreak</a:t>
            </a:r>
            <a:endParaRPr lang="en-US" sz="3200" dirty="0">
              <a:solidFill>
                <a:srgbClr val="FFC000"/>
              </a:solidFill>
            </a:endParaRPr>
          </a:p>
        </p:txBody>
      </p:sp>
      <p:pic>
        <p:nvPicPr>
          <p:cNvPr id="5" name="Picture 4"/>
          <p:cNvPicPr>
            <a:picLocks noChangeAspect="1"/>
          </p:cNvPicPr>
          <p:nvPr/>
        </p:nvPicPr>
        <p:blipFill>
          <a:blip r:embed="rId3"/>
          <a:stretch>
            <a:fillRect/>
          </a:stretch>
        </p:blipFill>
        <p:spPr>
          <a:xfrm>
            <a:off x="152400" y="1951037"/>
            <a:ext cx="8991600" cy="4939507"/>
          </a:xfrm>
          <a:prstGeom prst="rect">
            <a:avLst/>
          </a:prstGeom>
        </p:spPr>
      </p:pic>
      <p:cxnSp>
        <p:nvCxnSpPr>
          <p:cNvPr id="10" name="Straight Arrow Connector 9"/>
          <p:cNvCxnSpPr/>
          <p:nvPr/>
        </p:nvCxnSpPr>
        <p:spPr>
          <a:xfrm>
            <a:off x="8458200" y="4267200"/>
            <a:ext cx="0" cy="762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010400" y="3225354"/>
            <a:ext cx="2133600" cy="1077218"/>
          </a:xfrm>
          <a:prstGeom prst="rect">
            <a:avLst/>
          </a:prstGeom>
          <a:noFill/>
        </p:spPr>
        <p:txBody>
          <a:bodyPr wrap="square" rtlCol="0">
            <a:spAutoFit/>
          </a:bodyPr>
          <a:lstStyle/>
          <a:p>
            <a:pPr algn="ctr"/>
            <a:r>
              <a:rPr lang="en-US" sz="1600" dirty="0" smtClean="0"/>
              <a:t>CDC notifies FSIS that  clinical isolates are clustering with FSIS isolates on NCBI</a:t>
            </a:r>
            <a:endParaRPr lang="en-US" sz="1600" dirty="0"/>
          </a:p>
        </p:txBody>
      </p:sp>
    </p:spTree>
    <p:extLst>
      <p:ext uri="{BB962C8B-B14F-4D97-AF65-F5344CB8AC3E}">
        <p14:creationId xmlns:p14="http://schemas.microsoft.com/office/powerpoint/2010/main" val="2109577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p:txBody>
          <a:bodyPr/>
          <a:lstStyle/>
          <a:p>
            <a:fld id="{1E8D63B6-006A-491E-86D9-05E151F5E27D}" type="slidenum">
              <a:rPr lang="en-US" smtClean="0">
                <a:solidFill>
                  <a:prstClr val="black">
                    <a:tint val="75000"/>
                  </a:prstClr>
                </a:solidFill>
              </a:rPr>
              <a:pPr/>
              <a:t>15</a:t>
            </a:fld>
            <a:endParaRPr lang="en-US" dirty="0">
              <a:solidFill>
                <a:prstClr val="black">
                  <a:tint val="75000"/>
                </a:prstClr>
              </a:solidFill>
            </a:endParaRPr>
          </a:p>
        </p:txBody>
      </p:sp>
      <p:sp>
        <p:nvSpPr>
          <p:cNvPr id="7" name="Content Placeholder 2"/>
          <p:cNvSpPr txBox="1">
            <a:spLocks/>
          </p:cNvSpPr>
          <p:nvPr/>
        </p:nvSpPr>
        <p:spPr>
          <a:xfrm>
            <a:off x="1" y="1836738"/>
            <a:ext cx="5900926" cy="35631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pPr>
            <a:r>
              <a:rPr lang="en-US" sz="2600" dirty="0">
                <a:solidFill>
                  <a:schemeClr val="tx2">
                    <a:lumMod val="75000"/>
                  </a:schemeClr>
                </a:solidFill>
              </a:rPr>
              <a:t>Case-patients consumed Asian-style foods and 3 shopped at stores that received pork products from Est. </a:t>
            </a:r>
            <a:r>
              <a:rPr lang="en-US" sz="2600" dirty="0" smtClean="0">
                <a:solidFill>
                  <a:schemeClr val="tx2">
                    <a:lumMod val="75000"/>
                  </a:schemeClr>
                </a:solidFill>
              </a:rPr>
              <a:t>x</a:t>
            </a:r>
            <a:endParaRPr lang="en-US" sz="2600" dirty="0">
              <a:solidFill>
                <a:schemeClr val="tx2">
                  <a:lumMod val="75000"/>
                </a:schemeClr>
              </a:solidFill>
            </a:endParaRPr>
          </a:p>
          <a:p>
            <a:pPr>
              <a:spcBef>
                <a:spcPts val="0"/>
              </a:spcBef>
            </a:pPr>
            <a:r>
              <a:rPr lang="en-US" sz="2600" dirty="0">
                <a:solidFill>
                  <a:schemeClr val="tx2">
                    <a:lumMod val="75000"/>
                  </a:schemeClr>
                </a:solidFill>
              </a:rPr>
              <a:t>6 intact product samples collected in commerce and 3 product samples collected at Est. x were negative for </a:t>
            </a:r>
            <a:r>
              <a:rPr lang="en-US" sz="2600" i="1" dirty="0">
                <a:solidFill>
                  <a:schemeClr val="tx2">
                    <a:lumMod val="75000"/>
                  </a:schemeClr>
                </a:solidFill>
              </a:rPr>
              <a:t>Lm</a:t>
            </a:r>
            <a:r>
              <a:rPr lang="en-US" sz="2600" dirty="0">
                <a:solidFill>
                  <a:schemeClr val="tx2">
                    <a:lumMod val="75000"/>
                  </a:schemeClr>
                </a:solidFill>
              </a:rPr>
              <a:t> </a:t>
            </a:r>
            <a:endParaRPr lang="en-US" sz="2600" dirty="0" smtClean="0">
              <a:solidFill>
                <a:schemeClr val="tx2">
                  <a:lumMod val="75000"/>
                </a:schemeClr>
              </a:solidFill>
            </a:endParaRPr>
          </a:p>
          <a:p>
            <a:pPr>
              <a:spcBef>
                <a:spcPts val="600"/>
              </a:spcBef>
            </a:pPr>
            <a:r>
              <a:rPr lang="en-US" sz="2600" dirty="0">
                <a:solidFill>
                  <a:schemeClr val="tx2">
                    <a:lumMod val="75000"/>
                  </a:schemeClr>
                </a:solidFill>
              </a:rPr>
              <a:t>Intensified Verification Testing (IVT) conducted; 1 environmental isolate positive for </a:t>
            </a:r>
            <a:r>
              <a:rPr lang="en-US" sz="2600" i="1" dirty="0">
                <a:solidFill>
                  <a:schemeClr val="tx2">
                    <a:lumMod val="75000"/>
                  </a:schemeClr>
                </a:solidFill>
              </a:rPr>
              <a:t>Lm</a:t>
            </a:r>
            <a:r>
              <a:rPr lang="en-US" sz="2600" dirty="0">
                <a:solidFill>
                  <a:schemeClr val="tx2">
                    <a:lumMod val="75000"/>
                  </a:schemeClr>
                </a:solidFill>
              </a:rPr>
              <a:t> matched outbreak strain </a:t>
            </a:r>
          </a:p>
          <a:p>
            <a:pPr>
              <a:spcBef>
                <a:spcPts val="600"/>
              </a:spcBef>
            </a:pPr>
            <a:r>
              <a:rPr lang="en-US" sz="2600" dirty="0">
                <a:solidFill>
                  <a:schemeClr val="tx2">
                    <a:lumMod val="75000"/>
                  </a:schemeClr>
                </a:solidFill>
              </a:rPr>
              <a:t>Est. x recalled RTE pork patty rolls produced 5/21/18 – 11/16/18 </a:t>
            </a:r>
          </a:p>
          <a:p>
            <a:pPr>
              <a:spcBef>
                <a:spcPts val="0"/>
              </a:spcBef>
            </a:pPr>
            <a:endParaRPr lang="en-US" sz="2600" dirty="0" smtClean="0">
              <a:solidFill>
                <a:schemeClr val="tx2">
                  <a:lumMod val="75000"/>
                </a:schemeClr>
              </a:solidFill>
            </a:endParaRPr>
          </a:p>
          <a:p>
            <a:pPr>
              <a:spcBef>
                <a:spcPts val="0"/>
              </a:spcBef>
            </a:pPr>
            <a:endParaRPr lang="en-US" sz="2600" dirty="0">
              <a:solidFill>
                <a:schemeClr val="tx2">
                  <a:lumMod val="75000"/>
                </a:schemeClr>
              </a:solidFill>
            </a:endParaRPr>
          </a:p>
          <a:p>
            <a:pPr>
              <a:spcBef>
                <a:spcPts val="0"/>
              </a:spcBef>
            </a:pPr>
            <a:endParaRPr lang="en-US" sz="2600" dirty="0">
              <a:solidFill>
                <a:schemeClr val="tx2">
                  <a:lumMod val="75000"/>
                </a:schemeClr>
              </a:solidFill>
            </a:endParaRPr>
          </a:p>
          <a:p>
            <a:pPr>
              <a:spcBef>
                <a:spcPts val="0"/>
              </a:spcBef>
            </a:pPr>
            <a:endParaRPr lang="en-US" sz="2600" dirty="0" smtClean="0">
              <a:solidFill>
                <a:schemeClr val="tx2">
                  <a:lumMod val="75000"/>
                </a:schemeClr>
              </a:solidFill>
            </a:endParaRPr>
          </a:p>
        </p:txBody>
      </p:sp>
      <p:sp>
        <p:nvSpPr>
          <p:cNvPr id="8" name="Rectangle 7"/>
          <p:cNvSpPr/>
          <p:nvPr/>
        </p:nvSpPr>
        <p:spPr>
          <a:xfrm>
            <a:off x="0" y="0"/>
            <a:ext cx="9144000" cy="1676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1" defTabSz="914400"/>
            <a:endParaRPr lang="en-US" sz="2000" dirty="0" smtClean="0">
              <a:solidFill>
                <a:prstClr val="white"/>
              </a:solidFill>
              <a:latin typeface="Rockwell" panose="02060603020205020403" pitchFamily="18" charset="0"/>
            </a:endParaRPr>
          </a:p>
          <a:p>
            <a:pPr marL="457200" lvl="1" defTabSz="914400"/>
            <a:r>
              <a:rPr lang="en-US" sz="1500" dirty="0" smtClean="0">
                <a:solidFill>
                  <a:prstClr val="white"/>
                </a:solidFill>
                <a:latin typeface="Rockwell" panose="02060603020205020403" pitchFamily="18" charset="0"/>
              </a:rPr>
              <a:t>Food Safety and Inspection Service:</a:t>
            </a:r>
          </a:p>
          <a:p>
            <a:pPr lvl="1"/>
            <a:r>
              <a:rPr lang="en-US" sz="3200" i="1" dirty="0">
                <a:solidFill>
                  <a:srgbClr val="FFC000"/>
                </a:solidFill>
              </a:rPr>
              <a:t>Listeria </a:t>
            </a:r>
            <a:r>
              <a:rPr lang="en-US" sz="3200" i="1" dirty="0" err="1">
                <a:solidFill>
                  <a:srgbClr val="FFC000"/>
                </a:solidFill>
              </a:rPr>
              <a:t>monocytogenes</a:t>
            </a:r>
            <a:r>
              <a:rPr lang="en-US" sz="3200" i="1" dirty="0">
                <a:solidFill>
                  <a:srgbClr val="FFC000"/>
                </a:solidFill>
              </a:rPr>
              <a:t> </a:t>
            </a:r>
            <a:r>
              <a:rPr lang="en-US" sz="3200" dirty="0">
                <a:solidFill>
                  <a:srgbClr val="FFC000"/>
                </a:solidFill>
              </a:rPr>
              <a:t>Cha </a:t>
            </a:r>
            <a:r>
              <a:rPr lang="en-US" sz="3200" dirty="0" err="1">
                <a:solidFill>
                  <a:srgbClr val="FFC000"/>
                </a:solidFill>
              </a:rPr>
              <a:t>Chien</a:t>
            </a:r>
            <a:r>
              <a:rPr lang="en-US" sz="3200" dirty="0">
                <a:solidFill>
                  <a:srgbClr val="FFC000"/>
                </a:solidFill>
              </a:rPr>
              <a:t> Outbreak</a:t>
            </a:r>
          </a:p>
        </p:txBody>
      </p:sp>
      <p:pic>
        <p:nvPicPr>
          <p:cNvPr id="6" name="Picture 5">
            <a:extLst>
              <a:ext uri="{FF2B5EF4-FFF2-40B4-BE49-F238E27FC236}">
                <a16:creationId xmlns:a16="http://schemas.microsoft.com/office/drawing/2014/main" id="{52FC110E-11CD-4526-B968-D00E6618F195}"/>
              </a:ext>
            </a:extLst>
          </p:cNvPr>
          <p:cNvPicPr>
            <a:picLocks noChangeAspect="1"/>
          </p:cNvPicPr>
          <p:nvPr/>
        </p:nvPicPr>
        <p:blipFill rotWithShape="1">
          <a:blip r:embed="rId3"/>
          <a:srcRect b="18416"/>
          <a:stretch/>
        </p:blipFill>
        <p:spPr>
          <a:xfrm rot="5400000">
            <a:off x="4965887" y="3067482"/>
            <a:ext cx="4223919" cy="2353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Content Placeholder 2"/>
          <p:cNvSpPr txBox="1">
            <a:spLocks/>
          </p:cNvSpPr>
          <p:nvPr/>
        </p:nvSpPr>
        <p:spPr>
          <a:xfrm>
            <a:off x="228600" y="4078297"/>
            <a:ext cx="5391912" cy="26431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pPr>
            <a:endParaRPr lang="en-US" sz="2600" dirty="0">
              <a:solidFill>
                <a:schemeClr val="tx2">
                  <a:lumMod val="75000"/>
                </a:schemeClr>
              </a:solidFill>
            </a:endParaRPr>
          </a:p>
        </p:txBody>
      </p:sp>
    </p:spTree>
    <p:extLst>
      <p:ext uri="{BB962C8B-B14F-4D97-AF65-F5344CB8AC3E}">
        <p14:creationId xmlns:p14="http://schemas.microsoft.com/office/powerpoint/2010/main" val="839540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06325" y="1832424"/>
            <a:ext cx="4484412" cy="4484412"/>
          </a:xfrm>
          <a:prstGeom prst="rect">
            <a:avLst/>
          </a:prstGeom>
        </p:spPr>
      </p:pic>
      <p:sp>
        <p:nvSpPr>
          <p:cNvPr id="5" name="TextBox 4"/>
          <p:cNvSpPr txBox="1"/>
          <p:nvPr/>
        </p:nvSpPr>
        <p:spPr>
          <a:xfrm>
            <a:off x="894159" y="6328720"/>
            <a:ext cx="5874026" cy="300082"/>
          </a:xfrm>
          <a:prstGeom prst="rect">
            <a:avLst/>
          </a:prstGeom>
          <a:noFill/>
        </p:spPr>
        <p:txBody>
          <a:bodyPr wrap="square" rtlCol="0">
            <a:spAutoFit/>
          </a:bodyPr>
          <a:lstStyle/>
          <a:p>
            <a:r>
              <a:rPr lang="en-US" sz="1350" dirty="0"/>
              <a:t>NCBI cluster PDS000024952.5 accessed on 2019-06-04 </a:t>
            </a:r>
          </a:p>
        </p:txBody>
      </p:sp>
      <p:sp>
        <p:nvSpPr>
          <p:cNvPr id="7" name="TextBox 6"/>
          <p:cNvSpPr txBox="1"/>
          <p:nvPr/>
        </p:nvSpPr>
        <p:spPr>
          <a:xfrm>
            <a:off x="0" y="1007120"/>
            <a:ext cx="8755310" cy="584775"/>
          </a:xfrm>
          <a:prstGeom prst="rect">
            <a:avLst/>
          </a:prstGeom>
          <a:noFill/>
        </p:spPr>
        <p:txBody>
          <a:bodyPr wrap="square" rtlCol="0">
            <a:spAutoFit/>
          </a:bodyPr>
          <a:lstStyle/>
          <a:p>
            <a:pPr lvl="1"/>
            <a:r>
              <a:rPr lang="en-US" sz="3200" i="1" dirty="0">
                <a:solidFill>
                  <a:srgbClr val="FFC000"/>
                </a:solidFill>
              </a:rPr>
              <a:t>Listeria </a:t>
            </a:r>
            <a:r>
              <a:rPr lang="en-US" sz="3200" i="1" dirty="0" err="1">
                <a:solidFill>
                  <a:srgbClr val="FFC000"/>
                </a:solidFill>
              </a:rPr>
              <a:t>monocytogenes</a:t>
            </a:r>
            <a:r>
              <a:rPr lang="en-US" sz="3200" i="1" dirty="0">
                <a:solidFill>
                  <a:srgbClr val="FFC000"/>
                </a:solidFill>
              </a:rPr>
              <a:t> </a:t>
            </a:r>
            <a:r>
              <a:rPr lang="en-US" sz="3200" dirty="0">
                <a:solidFill>
                  <a:srgbClr val="FFC000"/>
                </a:solidFill>
              </a:rPr>
              <a:t>Cha </a:t>
            </a:r>
            <a:r>
              <a:rPr lang="en-US" sz="3200" dirty="0" err="1">
                <a:solidFill>
                  <a:srgbClr val="FFC000"/>
                </a:solidFill>
              </a:rPr>
              <a:t>Chien</a:t>
            </a:r>
            <a:r>
              <a:rPr lang="en-US" sz="3200" dirty="0">
                <a:solidFill>
                  <a:srgbClr val="FFC000"/>
                </a:solidFill>
              </a:rPr>
              <a:t> Outbreak</a:t>
            </a:r>
          </a:p>
        </p:txBody>
      </p:sp>
      <p:sp>
        <p:nvSpPr>
          <p:cNvPr id="8" name="Oval 7"/>
          <p:cNvSpPr/>
          <p:nvPr/>
        </p:nvSpPr>
        <p:spPr>
          <a:xfrm>
            <a:off x="6541641" y="4249552"/>
            <a:ext cx="129209" cy="149087"/>
          </a:xfrm>
          <a:prstGeom prst="ellipse">
            <a:avLst/>
          </a:prstGeom>
          <a:solidFill>
            <a:srgbClr val="73ED7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p:cNvSpPr/>
          <p:nvPr/>
        </p:nvSpPr>
        <p:spPr>
          <a:xfrm>
            <a:off x="6541641" y="4741538"/>
            <a:ext cx="129209" cy="149087"/>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Isosceles Triangle 9"/>
          <p:cNvSpPr/>
          <p:nvPr/>
        </p:nvSpPr>
        <p:spPr>
          <a:xfrm>
            <a:off x="6516794" y="4964958"/>
            <a:ext cx="178904" cy="168965"/>
          </a:xfrm>
          <a:prstGeom prst="triangl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p:cNvSpPr/>
          <p:nvPr/>
        </p:nvSpPr>
        <p:spPr>
          <a:xfrm>
            <a:off x="6541641" y="5245391"/>
            <a:ext cx="129209" cy="149087"/>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6674954" y="4197137"/>
            <a:ext cx="2059130" cy="276999"/>
          </a:xfrm>
          <a:prstGeom prst="rect">
            <a:avLst/>
          </a:prstGeom>
          <a:noFill/>
        </p:spPr>
        <p:txBody>
          <a:bodyPr wrap="square" rtlCol="0">
            <a:spAutoFit/>
          </a:bodyPr>
          <a:lstStyle/>
          <a:p>
            <a:r>
              <a:rPr lang="en-US" sz="1200" dirty="0"/>
              <a:t>2017 RTE product Isolate</a:t>
            </a:r>
          </a:p>
        </p:txBody>
      </p:sp>
      <p:sp>
        <p:nvSpPr>
          <p:cNvPr id="13" name="TextBox 12"/>
          <p:cNvSpPr txBox="1"/>
          <p:nvPr/>
        </p:nvSpPr>
        <p:spPr>
          <a:xfrm>
            <a:off x="6674954" y="4689123"/>
            <a:ext cx="1923955" cy="276999"/>
          </a:xfrm>
          <a:prstGeom prst="rect">
            <a:avLst/>
          </a:prstGeom>
          <a:noFill/>
        </p:spPr>
        <p:txBody>
          <a:bodyPr wrap="square" rtlCol="0">
            <a:spAutoFit/>
          </a:bodyPr>
          <a:lstStyle/>
          <a:p>
            <a:r>
              <a:rPr lang="en-US" sz="1200" dirty="0"/>
              <a:t>2017 Environmental isolate</a:t>
            </a:r>
          </a:p>
        </p:txBody>
      </p:sp>
      <p:sp>
        <p:nvSpPr>
          <p:cNvPr id="14" name="TextBox 13"/>
          <p:cNvSpPr txBox="1"/>
          <p:nvPr/>
        </p:nvSpPr>
        <p:spPr>
          <a:xfrm>
            <a:off x="6674954" y="5226417"/>
            <a:ext cx="1630018" cy="276999"/>
          </a:xfrm>
          <a:prstGeom prst="rect">
            <a:avLst/>
          </a:prstGeom>
          <a:noFill/>
        </p:spPr>
        <p:txBody>
          <a:bodyPr wrap="square" rtlCol="0">
            <a:spAutoFit/>
          </a:bodyPr>
          <a:lstStyle/>
          <a:p>
            <a:r>
              <a:rPr lang="en-US" sz="1200" dirty="0"/>
              <a:t>Clinical isolate</a:t>
            </a:r>
          </a:p>
        </p:txBody>
      </p:sp>
      <p:sp>
        <p:nvSpPr>
          <p:cNvPr id="15" name="TextBox 14"/>
          <p:cNvSpPr txBox="1"/>
          <p:nvPr/>
        </p:nvSpPr>
        <p:spPr>
          <a:xfrm>
            <a:off x="6655076" y="4949418"/>
            <a:ext cx="1943833" cy="276999"/>
          </a:xfrm>
          <a:prstGeom prst="rect">
            <a:avLst/>
          </a:prstGeom>
          <a:noFill/>
        </p:spPr>
        <p:txBody>
          <a:bodyPr wrap="square" rtlCol="0">
            <a:spAutoFit/>
          </a:bodyPr>
          <a:lstStyle/>
          <a:p>
            <a:r>
              <a:rPr lang="en-US" sz="1200" dirty="0"/>
              <a:t>2018 Environmental isolate</a:t>
            </a:r>
          </a:p>
        </p:txBody>
      </p:sp>
      <p:sp>
        <p:nvSpPr>
          <p:cNvPr id="16" name="Rectangle 15"/>
          <p:cNvSpPr/>
          <p:nvPr/>
        </p:nvSpPr>
        <p:spPr>
          <a:xfrm>
            <a:off x="6541641" y="4007645"/>
            <a:ext cx="154057" cy="119270"/>
          </a:xfrm>
          <a:prstGeom prst="rect">
            <a:avLst/>
          </a:prstGeom>
          <a:solidFill>
            <a:srgbClr val="73ED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extBox 16"/>
          <p:cNvSpPr txBox="1"/>
          <p:nvPr/>
        </p:nvSpPr>
        <p:spPr>
          <a:xfrm>
            <a:off x="6679925" y="3933749"/>
            <a:ext cx="2059130" cy="276999"/>
          </a:xfrm>
          <a:prstGeom prst="rect">
            <a:avLst/>
          </a:prstGeom>
          <a:noFill/>
        </p:spPr>
        <p:txBody>
          <a:bodyPr wrap="square" rtlCol="0">
            <a:spAutoFit/>
          </a:bodyPr>
          <a:lstStyle/>
          <a:p>
            <a:r>
              <a:rPr lang="en-US" sz="1200" dirty="0"/>
              <a:t>2014 RTE product Isolate</a:t>
            </a:r>
          </a:p>
        </p:txBody>
      </p:sp>
      <p:sp>
        <p:nvSpPr>
          <p:cNvPr id="18" name="Rectangle 17"/>
          <p:cNvSpPr/>
          <p:nvPr/>
        </p:nvSpPr>
        <p:spPr>
          <a:xfrm>
            <a:off x="6546611" y="4549329"/>
            <a:ext cx="154057" cy="119270"/>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Box 18"/>
          <p:cNvSpPr txBox="1"/>
          <p:nvPr/>
        </p:nvSpPr>
        <p:spPr>
          <a:xfrm>
            <a:off x="6684895" y="4475434"/>
            <a:ext cx="2059130" cy="276999"/>
          </a:xfrm>
          <a:prstGeom prst="rect">
            <a:avLst/>
          </a:prstGeom>
          <a:noFill/>
        </p:spPr>
        <p:txBody>
          <a:bodyPr wrap="square" rtlCol="0">
            <a:spAutoFit/>
          </a:bodyPr>
          <a:lstStyle/>
          <a:p>
            <a:r>
              <a:rPr lang="en-US" sz="1200" dirty="0"/>
              <a:t>2014 Environmental Isolate</a:t>
            </a:r>
          </a:p>
        </p:txBody>
      </p:sp>
      <p:sp>
        <p:nvSpPr>
          <p:cNvPr id="20" name="Right Brace 19"/>
          <p:cNvSpPr/>
          <p:nvPr/>
        </p:nvSpPr>
        <p:spPr>
          <a:xfrm>
            <a:off x="3701964" y="3681104"/>
            <a:ext cx="258416" cy="18570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1" name="TextBox 20"/>
          <p:cNvSpPr txBox="1"/>
          <p:nvPr/>
        </p:nvSpPr>
        <p:spPr>
          <a:xfrm>
            <a:off x="4043916" y="4482291"/>
            <a:ext cx="940610" cy="300082"/>
          </a:xfrm>
          <a:prstGeom prst="rect">
            <a:avLst/>
          </a:prstGeom>
          <a:noFill/>
        </p:spPr>
        <p:txBody>
          <a:bodyPr wrap="square" rtlCol="0">
            <a:spAutoFit/>
          </a:bodyPr>
          <a:lstStyle/>
          <a:p>
            <a:r>
              <a:rPr lang="en-US" sz="1350" dirty="0"/>
              <a:t>0-9 SNPs</a:t>
            </a:r>
          </a:p>
        </p:txBody>
      </p:sp>
      <p:sp>
        <p:nvSpPr>
          <p:cNvPr id="22" name="Right Brace 21"/>
          <p:cNvSpPr/>
          <p:nvPr/>
        </p:nvSpPr>
        <p:spPr>
          <a:xfrm>
            <a:off x="4684011" y="2175284"/>
            <a:ext cx="465155" cy="336776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3" name="TextBox 22"/>
          <p:cNvSpPr txBox="1"/>
          <p:nvPr/>
        </p:nvSpPr>
        <p:spPr>
          <a:xfrm>
            <a:off x="5224636" y="3720665"/>
            <a:ext cx="887294" cy="300082"/>
          </a:xfrm>
          <a:prstGeom prst="rect">
            <a:avLst/>
          </a:prstGeom>
          <a:noFill/>
        </p:spPr>
        <p:txBody>
          <a:bodyPr wrap="none" rtlCol="0">
            <a:spAutoFit/>
          </a:bodyPr>
          <a:lstStyle/>
          <a:p>
            <a:r>
              <a:rPr lang="en-US" sz="1350" dirty="0"/>
              <a:t>0-17 SNPs</a:t>
            </a:r>
          </a:p>
        </p:txBody>
      </p:sp>
    </p:spTree>
    <p:extLst>
      <p:ext uri="{BB962C8B-B14F-4D97-AF65-F5344CB8AC3E}">
        <p14:creationId xmlns:p14="http://schemas.microsoft.com/office/powerpoint/2010/main" val="2989600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13716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a:latin typeface="Rockwell" panose="02060603020205020403" pitchFamily="18" charset="0"/>
            </a:endParaRPr>
          </a:p>
          <a:p>
            <a:pPr lvl="1"/>
            <a:endParaRPr lang="en-US" sz="2000" dirty="0">
              <a:latin typeface="Rockwell" panose="02060603020205020403" pitchFamily="18" charset="0"/>
            </a:endParaRPr>
          </a:p>
          <a:p>
            <a:pPr lvl="1"/>
            <a:endParaRPr lang="en-US" sz="2000" dirty="0">
              <a:latin typeface="Rockwell" panose="02060603020205020403" pitchFamily="18" charset="0"/>
            </a:endParaRPr>
          </a:p>
          <a:p>
            <a:pPr lvl="1"/>
            <a:endParaRPr lang="en-US" sz="2000" dirty="0">
              <a:latin typeface="Rockwell" panose="02060603020205020403" pitchFamily="18" charset="0"/>
            </a:endParaRPr>
          </a:p>
          <a:p>
            <a:pPr lvl="1"/>
            <a:r>
              <a:rPr lang="en-US" sz="1500" dirty="0">
                <a:latin typeface="Rockwell" panose="02060603020205020403" pitchFamily="18" charset="0"/>
              </a:rPr>
              <a:t>Food Safety and Inspection Service:</a:t>
            </a:r>
          </a:p>
          <a:p>
            <a:pPr lvl="1"/>
            <a:r>
              <a:rPr lang="en-US" sz="3200" dirty="0">
                <a:solidFill>
                  <a:srgbClr val="FFC000"/>
                </a:solidFill>
              </a:rPr>
              <a:t>WGS at FSIS: Where Do We Go From Here</a:t>
            </a:r>
          </a:p>
          <a:p>
            <a:pPr lvl="1"/>
            <a:endParaRPr lang="en-US" sz="3600" dirty="0">
              <a:latin typeface="Rockwell" panose="02060603020205020403" pitchFamily="18" charset="0"/>
            </a:endParaRPr>
          </a:p>
        </p:txBody>
      </p:sp>
      <p:graphicFrame>
        <p:nvGraphicFramePr>
          <p:cNvPr id="5" name="Diagram 4"/>
          <p:cNvGraphicFramePr/>
          <p:nvPr>
            <p:extLst>
              <p:ext uri="{D42A27DB-BD31-4B8C-83A1-F6EECF244321}">
                <p14:modId xmlns:p14="http://schemas.microsoft.com/office/powerpoint/2010/main" val="2623807363"/>
              </p:ext>
            </p:extLst>
          </p:nvPr>
        </p:nvGraphicFramePr>
        <p:xfrm>
          <a:off x="1899958" y="3287843"/>
          <a:ext cx="2133600" cy="289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nvPr>
        </p:nvGraphicFramePr>
        <p:xfrm>
          <a:off x="0" y="2261016"/>
          <a:ext cx="1828800" cy="3886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Left Arrow Callout 12"/>
          <p:cNvSpPr/>
          <p:nvPr/>
        </p:nvSpPr>
        <p:spPr>
          <a:xfrm>
            <a:off x="4087257" y="1752599"/>
            <a:ext cx="4951812" cy="4903034"/>
          </a:xfrm>
          <a:prstGeom prst="leftArrowCallout">
            <a:avLst>
              <a:gd name="adj1" fmla="val 26834"/>
              <a:gd name="adj2" fmla="val 20108"/>
              <a:gd name="adj3" fmla="val 25000"/>
              <a:gd name="adj4" fmla="val 87845"/>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endParaRPr lang="en-US" b="1" i="1" dirty="0">
              <a:solidFill>
                <a:srgbClr val="002060"/>
              </a:solidFill>
            </a:endParaRPr>
          </a:p>
          <a:p>
            <a:pPr marL="285750" indent="-285750">
              <a:buFont typeface="Wingdings" panose="05000000000000000000" pitchFamily="2" charset="2"/>
              <a:buChar char="q"/>
            </a:pPr>
            <a:endParaRPr lang="en-US" b="1" i="1" dirty="0">
              <a:solidFill>
                <a:srgbClr val="002060"/>
              </a:solidFill>
            </a:endParaRPr>
          </a:p>
          <a:p>
            <a:endParaRPr lang="en-US" b="1" dirty="0">
              <a:solidFill>
                <a:srgbClr val="002060"/>
              </a:solidFill>
            </a:endParaRPr>
          </a:p>
          <a:p>
            <a:pPr marL="285750" indent="-285750">
              <a:buFont typeface="Arial" panose="020B0604020202020204" pitchFamily="34" charset="0"/>
              <a:buChar char="•"/>
            </a:pPr>
            <a:r>
              <a:rPr lang="en-US" sz="2400" dirty="0">
                <a:solidFill>
                  <a:srgbClr val="002060"/>
                </a:solidFill>
              </a:rPr>
              <a:t>WGS in Risk and Attribution</a:t>
            </a:r>
          </a:p>
          <a:p>
            <a:pPr marL="285750" indent="-285750">
              <a:buFont typeface="Arial" panose="020B0604020202020204" pitchFamily="34" charset="0"/>
              <a:buChar char="•"/>
            </a:pPr>
            <a:r>
              <a:rPr lang="en-US" sz="2400" dirty="0" smtClean="0">
                <a:solidFill>
                  <a:srgbClr val="002060"/>
                </a:solidFill>
              </a:rPr>
              <a:t>Use </a:t>
            </a:r>
            <a:r>
              <a:rPr lang="en-US" sz="2400" dirty="0">
                <a:solidFill>
                  <a:srgbClr val="002060"/>
                </a:solidFill>
              </a:rPr>
              <a:t>in routine inspection </a:t>
            </a:r>
            <a:r>
              <a:rPr lang="en-US" sz="2400" dirty="0" smtClean="0">
                <a:solidFill>
                  <a:srgbClr val="002060"/>
                </a:solidFill>
              </a:rPr>
              <a:t>process</a:t>
            </a:r>
          </a:p>
          <a:p>
            <a:pPr marL="285750" indent="-285750">
              <a:buFont typeface="Arial" panose="020B0604020202020204" pitchFamily="34" charset="0"/>
              <a:buChar char="•"/>
            </a:pPr>
            <a:r>
              <a:rPr lang="en-US" sz="2400" dirty="0">
                <a:solidFill>
                  <a:srgbClr val="002060"/>
                </a:solidFill>
              </a:rPr>
              <a:t>C</a:t>
            </a:r>
            <a:r>
              <a:rPr lang="en-US" sz="2400" dirty="0" smtClean="0">
                <a:solidFill>
                  <a:srgbClr val="002060"/>
                </a:solidFill>
              </a:rPr>
              <a:t>ollaborations </a:t>
            </a:r>
            <a:r>
              <a:rPr lang="en-US" sz="2400" dirty="0">
                <a:solidFill>
                  <a:srgbClr val="002060"/>
                </a:solidFill>
              </a:rPr>
              <a:t>and data sharing</a:t>
            </a:r>
          </a:p>
          <a:p>
            <a:pPr marL="342900" indent="-342900">
              <a:buFont typeface="Arial" panose="020B0604020202020204" pitchFamily="34" charset="0"/>
              <a:buChar char="•"/>
            </a:pPr>
            <a:r>
              <a:rPr lang="en-US" sz="2400" dirty="0">
                <a:solidFill>
                  <a:srgbClr val="002060"/>
                </a:solidFill>
              </a:rPr>
              <a:t>Standardize and simplify WGS related communications</a:t>
            </a:r>
          </a:p>
          <a:p>
            <a:pPr marL="342900" indent="-342900">
              <a:buFont typeface="Arial" panose="020B0604020202020204" pitchFamily="34" charset="0"/>
              <a:buChar char="•"/>
            </a:pPr>
            <a:r>
              <a:rPr lang="en-US" sz="2400" dirty="0" smtClean="0">
                <a:solidFill>
                  <a:srgbClr val="002060"/>
                </a:solidFill>
              </a:rPr>
              <a:t>Availability </a:t>
            </a:r>
            <a:r>
              <a:rPr lang="en-US" sz="2400" dirty="0">
                <a:solidFill>
                  <a:srgbClr val="002060"/>
                </a:solidFill>
              </a:rPr>
              <a:t>of audience specific WGS training </a:t>
            </a:r>
            <a:r>
              <a:rPr lang="en-US" sz="2400" dirty="0" smtClean="0">
                <a:solidFill>
                  <a:srgbClr val="002060"/>
                </a:solidFill>
              </a:rPr>
              <a:t>modules.</a:t>
            </a:r>
            <a:endParaRPr lang="en-US" sz="2400" dirty="0">
              <a:solidFill>
                <a:srgbClr val="002060"/>
              </a:solidFill>
            </a:endParaRPr>
          </a:p>
          <a:p>
            <a:endParaRPr lang="en-US" b="1" dirty="0">
              <a:solidFill>
                <a:srgbClr val="002060"/>
              </a:solidFill>
            </a:endParaRPr>
          </a:p>
          <a:p>
            <a:pPr marL="285750" indent="-285750">
              <a:buFont typeface="Wingdings" panose="05000000000000000000" pitchFamily="2" charset="2"/>
              <a:buChar char="q"/>
            </a:pPr>
            <a:endParaRPr lang="en-US" b="1" i="1" dirty="0">
              <a:solidFill>
                <a:srgbClr val="002060"/>
              </a:solidFill>
            </a:endParaRPr>
          </a:p>
          <a:p>
            <a:pPr marL="285750" indent="-285750">
              <a:buFont typeface="Wingdings" panose="05000000000000000000" pitchFamily="2" charset="2"/>
              <a:buChar char="q"/>
            </a:pPr>
            <a:endParaRPr lang="en-US" b="1" i="1" dirty="0">
              <a:solidFill>
                <a:srgbClr val="002060"/>
              </a:solidFill>
            </a:endParaRPr>
          </a:p>
        </p:txBody>
      </p:sp>
      <p:sp>
        <p:nvSpPr>
          <p:cNvPr id="3" name="Slide Number Placeholder 2"/>
          <p:cNvSpPr>
            <a:spLocks noGrp="1"/>
          </p:cNvSpPr>
          <p:nvPr>
            <p:ph type="sldNum" sz="quarter" idx="12"/>
          </p:nvPr>
        </p:nvSpPr>
        <p:spPr>
          <a:xfrm>
            <a:off x="7096125" y="6515100"/>
            <a:ext cx="2047875" cy="381000"/>
          </a:xfrm>
        </p:spPr>
        <p:txBody>
          <a:bodyPr/>
          <a:lstStyle/>
          <a:p>
            <a:fld id="{3830D4F5-99E2-4758-BC38-795287C42969}" type="slidenum">
              <a:rPr lang="en-US" smtClean="0"/>
              <a:t>17</a:t>
            </a:fld>
            <a:endParaRPr lang="en-US" dirty="0"/>
          </a:p>
        </p:txBody>
      </p:sp>
    </p:spTree>
    <p:extLst>
      <p:ext uri="{BB962C8B-B14F-4D97-AF65-F5344CB8AC3E}">
        <p14:creationId xmlns:p14="http://schemas.microsoft.com/office/powerpoint/2010/main" val="783489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C000"/>
                </a:solidFill>
                <a:latin typeface="+mj-lt"/>
              </a:rPr>
              <a:t>Acknowledgements</a:t>
            </a:r>
          </a:p>
        </p:txBody>
      </p:sp>
      <p:sp>
        <p:nvSpPr>
          <p:cNvPr id="4" name="Slide Number Placeholder 3"/>
          <p:cNvSpPr>
            <a:spLocks noGrp="1"/>
          </p:cNvSpPr>
          <p:nvPr>
            <p:ph type="sldNum" sz="quarter" idx="12"/>
          </p:nvPr>
        </p:nvSpPr>
        <p:spPr>
          <a:xfrm>
            <a:off x="6990021" y="6492875"/>
            <a:ext cx="2133600" cy="365125"/>
          </a:xfrm>
        </p:spPr>
        <p:txBody>
          <a:bodyPr/>
          <a:lstStyle/>
          <a:p>
            <a:fld id="{1E8D63B6-006A-491E-86D9-05E151F5E27D}" type="slidenum">
              <a:rPr lang="en-US" smtClean="0"/>
              <a:t>18</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3720" y="3821510"/>
            <a:ext cx="898559" cy="100788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304" y="5400318"/>
            <a:ext cx="2184527" cy="6864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400" y="3886407"/>
            <a:ext cx="1359728" cy="1280933"/>
          </a:xfrm>
          <a:prstGeom prst="rect">
            <a:avLst/>
          </a:prstGeom>
        </p:spPr>
      </p:pic>
      <p:pic>
        <p:nvPicPr>
          <p:cNvPr id="8"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90100" y="3447331"/>
            <a:ext cx="1487744" cy="1546899"/>
          </a:xfrm>
          <a:prstGeom prst="rect">
            <a:avLst/>
          </a:prstGeom>
        </p:spPr>
      </p:pic>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707" y="2016923"/>
            <a:ext cx="1278507" cy="1278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09070" y="4792573"/>
            <a:ext cx="1461834" cy="1475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81370" y="2016923"/>
            <a:ext cx="2085552" cy="1030262"/>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41865" y="2016923"/>
            <a:ext cx="1962956" cy="928652"/>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09070" y="3646333"/>
            <a:ext cx="2083553" cy="833420"/>
          </a:xfrm>
          <a:prstGeom prst="rect">
            <a:avLst/>
          </a:prstGeom>
        </p:spPr>
      </p:pic>
    </p:spTree>
    <p:extLst>
      <p:ext uri="{BB962C8B-B14F-4D97-AF65-F5344CB8AC3E}">
        <p14:creationId xmlns:p14="http://schemas.microsoft.com/office/powerpoint/2010/main" val="593768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7" name="Picture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037820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67987" y="2678423"/>
            <a:ext cx="8752114" cy="857250"/>
          </a:xfrm>
        </p:spPr>
        <p:txBody>
          <a:bodyPr>
            <a:noAutofit/>
          </a:bodyPr>
          <a:lstStyle/>
          <a:p>
            <a:r>
              <a:rPr lang="en-US" sz="4800" b="1" dirty="0" smtClean="0">
                <a:solidFill>
                  <a:schemeClr val="accent6">
                    <a:lumMod val="75000"/>
                  </a:schemeClr>
                </a:solidFill>
              </a:rPr>
              <a:t>USDA-FSIS Transition to WGS</a:t>
            </a:r>
            <a:endParaRPr lang="en-US" sz="4800" b="1" dirty="0">
              <a:solidFill>
                <a:schemeClr val="accent6">
                  <a:lumMod val="75000"/>
                </a:schemeClr>
              </a:solidFill>
            </a:endParaRPr>
          </a:p>
          <a:p>
            <a:endParaRPr lang="en-US" sz="2800" dirty="0"/>
          </a:p>
        </p:txBody>
      </p:sp>
      <p:sp>
        <p:nvSpPr>
          <p:cNvPr id="3" name="TextBox 2"/>
          <p:cNvSpPr txBox="1"/>
          <p:nvPr/>
        </p:nvSpPr>
        <p:spPr>
          <a:xfrm>
            <a:off x="1470713" y="3834990"/>
            <a:ext cx="6049107" cy="2523768"/>
          </a:xfrm>
          <a:prstGeom prst="rect">
            <a:avLst/>
          </a:prstGeom>
          <a:noFill/>
        </p:spPr>
        <p:txBody>
          <a:bodyPr wrap="square" rtlCol="0">
            <a:spAutoFit/>
          </a:bodyPr>
          <a:lstStyle/>
          <a:p>
            <a:pPr algn="ctr"/>
            <a:r>
              <a:rPr lang="en-US" sz="3200" b="1" dirty="0" smtClean="0">
                <a:solidFill>
                  <a:prstClr val="black"/>
                </a:solidFill>
                <a:latin typeface="Calibri"/>
              </a:rPr>
              <a:t>Mary Katherine Crews</a:t>
            </a:r>
            <a:endParaRPr lang="en-US" b="1" dirty="0" smtClean="0">
              <a:solidFill>
                <a:prstClr val="black"/>
              </a:solidFill>
              <a:latin typeface="Calibri"/>
            </a:endParaRPr>
          </a:p>
          <a:p>
            <a:pPr algn="ctr"/>
            <a:r>
              <a:rPr lang="en-US" b="1" dirty="0" smtClean="0">
                <a:solidFill>
                  <a:prstClr val="black"/>
                </a:solidFill>
                <a:latin typeface="Calibri"/>
              </a:rPr>
              <a:t>Microbiologist</a:t>
            </a:r>
            <a:endParaRPr lang="en-US" b="1" dirty="0">
              <a:solidFill>
                <a:prstClr val="black"/>
              </a:solidFill>
              <a:latin typeface="Calibri"/>
            </a:endParaRPr>
          </a:p>
          <a:p>
            <a:pPr algn="ctr">
              <a:spcBef>
                <a:spcPct val="0"/>
              </a:spcBef>
            </a:pPr>
            <a:r>
              <a:rPr lang="en-US" altLang="en-US" b="1" dirty="0">
                <a:solidFill>
                  <a:prstClr val="black">
                    <a:tint val="75000"/>
                  </a:prstClr>
                </a:solidFill>
                <a:latin typeface="Calibri"/>
              </a:rPr>
              <a:t>Eastern Laboratory Microbiology Characterization Branch</a:t>
            </a:r>
          </a:p>
          <a:p>
            <a:pPr algn="ctr">
              <a:spcBef>
                <a:spcPct val="0"/>
              </a:spcBef>
            </a:pPr>
            <a:r>
              <a:rPr lang="en-US" altLang="en-US" b="1" dirty="0">
                <a:solidFill>
                  <a:prstClr val="black">
                    <a:tint val="75000"/>
                  </a:prstClr>
                </a:solidFill>
                <a:latin typeface="Calibri"/>
              </a:rPr>
              <a:t>Office of Public Health Science</a:t>
            </a:r>
          </a:p>
          <a:p>
            <a:pPr algn="ctr">
              <a:spcBef>
                <a:spcPct val="0"/>
              </a:spcBef>
            </a:pPr>
            <a:r>
              <a:rPr lang="en-US" altLang="en-US" b="1" dirty="0">
                <a:solidFill>
                  <a:prstClr val="black">
                    <a:tint val="75000"/>
                  </a:prstClr>
                </a:solidFill>
                <a:latin typeface="Calibri"/>
              </a:rPr>
              <a:t>Food Safety and Inspection Service, USDA</a:t>
            </a:r>
          </a:p>
          <a:p>
            <a:pPr algn="ctr">
              <a:spcBef>
                <a:spcPct val="0"/>
              </a:spcBef>
            </a:pPr>
            <a:endParaRPr lang="en-US" altLang="en-US" b="1" dirty="0">
              <a:solidFill>
                <a:prstClr val="black">
                  <a:tint val="75000"/>
                </a:prstClr>
              </a:solidFill>
              <a:latin typeface="Calibri"/>
            </a:endParaRPr>
          </a:p>
          <a:p>
            <a:pPr algn="ctr">
              <a:spcBef>
                <a:spcPct val="0"/>
              </a:spcBef>
            </a:pPr>
            <a:r>
              <a:rPr lang="en-US" altLang="en-US" b="1" dirty="0" err="1" smtClean="0">
                <a:solidFill>
                  <a:prstClr val="black">
                    <a:tint val="75000"/>
                  </a:prstClr>
                </a:solidFill>
                <a:latin typeface="Calibri"/>
              </a:rPr>
              <a:t>GenomeTrakr</a:t>
            </a:r>
            <a:r>
              <a:rPr lang="en-US" altLang="en-US" b="1" dirty="0" smtClean="0">
                <a:solidFill>
                  <a:prstClr val="black">
                    <a:tint val="75000"/>
                  </a:prstClr>
                </a:solidFill>
                <a:latin typeface="Calibri"/>
              </a:rPr>
              <a:t> Meeting</a:t>
            </a:r>
            <a:endParaRPr lang="en-US" altLang="en-US" b="1" dirty="0">
              <a:solidFill>
                <a:prstClr val="black">
                  <a:tint val="75000"/>
                </a:prstClr>
              </a:solidFill>
              <a:latin typeface="Calibri"/>
            </a:endParaRPr>
          </a:p>
          <a:p>
            <a:pPr algn="ctr">
              <a:spcBef>
                <a:spcPct val="0"/>
              </a:spcBef>
            </a:pPr>
            <a:r>
              <a:rPr lang="en-US" b="1" dirty="0" smtClean="0">
                <a:solidFill>
                  <a:prstClr val="black">
                    <a:tint val="75000"/>
                  </a:prstClr>
                </a:solidFill>
                <a:latin typeface="Calibri"/>
              </a:rPr>
              <a:t>Sept. 17</a:t>
            </a:r>
            <a:r>
              <a:rPr lang="en-US" b="1" baseline="30000" dirty="0" smtClean="0">
                <a:solidFill>
                  <a:prstClr val="black">
                    <a:tint val="75000"/>
                  </a:prstClr>
                </a:solidFill>
                <a:latin typeface="Calibri"/>
              </a:rPr>
              <a:t>th</a:t>
            </a:r>
            <a:r>
              <a:rPr lang="en-US" b="1" dirty="0" smtClean="0">
                <a:solidFill>
                  <a:prstClr val="black">
                    <a:tint val="75000"/>
                  </a:prstClr>
                </a:solidFill>
                <a:latin typeface="Calibri"/>
              </a:rPr>
              <a:t>, 2019</a:t>
            </a:r>
            <a:endParaRPr lang="en-US" sz="3600" b="1" dirty="0">
              <a:solidFill>
                <a:srgbClr val="F79646">
                  <a:lumMod val="75000"/>
                </a:srgbClr>
              </a:solidFill>
              <a:latin typeface="Calibri"/>
            </a:endParaRPr>
          </a:p>
        </p:txBody>
      </p:sp>
    </p:spTree>
    <p:extLst>
      <p:ext uri="{BB962C8B-B14F-4D97-AF65-F5344CB8AC3E}">
        <p14:creationId xmlns:p14="http://schemas.microsoft.com/office/powerpoint/2010/main" val="3393505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idx="1"/>
          </p:nvPr>
        </p:nvSpPr>
        <p:spPr>
          <a:xfrm>
            <a:off x="152401" y="1874837"/>
            <a:ext cx="8706112" cy="2163763"/>
          </a:xfrm>
        </p:spPr>
        <p:txBody>
          <a:bodyPr>
            <a:normAutofit fontScale="62500" lnSpcReduction="20000"/>
          </a:bodyPr>
          <a:lstStyle/>
          <a:p>
            <a:r>
              <a:rPr lang="en-US" sz="2900" dirty="0" smtClean="0"/>
              <a:t>Public </a:t>
            </a:r>
            <a:r>
              <a:rPr lang="en-US" sz="2900" dirty="0"/>
              <a:t>health agency in the U.S. Department of Agriculture responsible for ensuring that the nation's commercial supply of meat, poultry, and egg products is safe, wholesome, and correctly labeled and packaged</a:t>
            </a:r>
            <a:r>
              <a:rPr lang="en-US" sz="2900" dirty="0" smtClean="0"/>
              <a:t>.</a:t>
            </a:r>
          </a:p>
          <a:p>
            <a:r>
              <a:rPr lang="en-US" sz="2900" dirty="0" smtClean="0">
                <a:cs typeface="Arial" charset="0"/>
              </a:rPr>
              <a:t>FSIS-regulated </a:t>
            </a:r>
            <a:r>
              <a:rPr lang="en-US" sz="2900" dirty="0">
                <a:cs typeface="Arial" charset="0"/>
              </a:rPr>
              <a:t>commodities</a:t>
            </a:r>
            <a:r>
              <a:rPr lang="en-US" sz="2900" dirty="0" smtClean="0">
                <a:cs typeface="Arial" charset="0"/>
              </a:rPr>
              <a:t>:</a:t>
            </a:r>
            <a:endParaRPr lang="en-US" sz="2900" dirty="0">
              <a:cs typeface="Arial" charset="0"/>
            </a:endParaRPr>
          </a:p>
          <a:p>
            <a:pPr lvl="1">
              <a:buFont typeface="Arial" panose="020B0604020202020204" pitchFamily="34" charset="0"/>
              <a:buChar char="•"/>
            </a:pPr>
            <a:r>
              <a:rPr lang="en-US" sz="2900" dirty="0">
                <a:cs typeface="Arial" charset="0"/>
              </a:rPr>
              <a:t>Red meat = beef, veal, pork, minor species; raw and RTE (ready-to-eat) </a:t>
            </a:r>
            <a:r>
              <a:rPr lang="en-US" sz="2900" dirty="0" smtClean="0">
                <a:cs typeface="Arial" charset="0"/>
              </a:rPr>
              <a:t>products</a:t>
            </a:r>
            <a:endParaRPr lang="en-US" sz="2900" dirty="0">
              <a:cs typeface="Arial" charset="0"/>
            </a:endParaRPr>
          </a:p>
          <a:p>
            <a:pPr lvl="1">
              <a:buFont typeface="Arial" panose="020B0604020202020204" pitchFamily="34" charset="0"/>
              <a:buChar char="•"/>
            </a:pPr>
            <a:r>
              <a:rPr lang="en-US" sz="2900" dirty="0">
                <a:cs typeface="Arial" charset="0"/>
              </a:rPr>
              <a:t>Poultry = chicken, turkey, minor species; raw and RTE </a:t>
            </a:r>
            <a:r>
              <a:rPr lang="en-US" sz="2900" dirty="0" smtClean="0">
                <a:cs typeface="Arial" charset="0"/>
              </a:rPr>
              <a:t>products</a:t>
            </a:r>
            <a:endParaRPr lang="en-US" sz="2900" dirty="0">
              <a:cs typeface="Arial" charset="0"/>
            </a:endParaRPr>
          </a:p>
          <a:p>
            <a:pPr lvl="1">
              <a:buFont typeface="Arial" panose="020B0604020202020204" pitchFamily="34" charset="0"/>
              <a:buChar char="•"/>
            </a:pPr>
            <a:r>
              <a:rPr lang="en-US" sz="2900" dirty="0">
                <a:cs typeface="Arial" charset="0"/>
              </a:rPr>
              <a:t>Eggs = dried, frozen, and liquid (non-intact) </a:t>
            </a:r>
            <a:r>
              <a:rPr lang="en-US" sz="2900" dirty="0" smtClean="0">
                <a:cs typeface="Arial" charset="0"/>
              </a:rPr>
              <a:t>egg</a:t>
            </a:r>
          </a:p>
          <a:p>
            <a:pPr lvl="1">
              <a:buFont typeface="Arial" panose="020B0604020202020204" pitchFamily="34" charset="0"/>
              <a:buChar char="•"/>
            </a:pPr>
            <a:endParaRPr lang="en-US" sz="2400" dirty="0">
              <a:solidFill>
                <a:schemeClr val="tx2">
                  <a:lumMod val="75000"/>
                </a:schemeClr>
              </a:solidFill>
              <a:cs typeface="Arial" charset="0"/>
            </a:endParaRPr>
          </a:p>
          <a:p>
            <a:endParaRPr lang="en-US" sz="2400" dirty="0">
              <a:solidFill>
                <a:schemeClr val="tx2">
                  <a:lumMod val="75000"/>
                </a:schemeClr>
              </a:solidFill>
            </a:endParaRPr>
          </a:p>
        </p:txBody>
      </p:sp>
      <p:sp>
        <p:nvSpPr>
          <p:cNvPr id="2" name="TextBox 1"/>
          <p:cNvSpPr txBox="1"/>
          <p:nvPr/>
        </p:nvSpPr>
        <p:spPr>
          <a:xfrm>
            <a:off x="4419600" y="3844766"/>
            <a:ext cx="4695984" cy="2708434"/>
          </a:xfrm>
          <a:prstGeom prst="rect">
            <a:avLst/>
          </a:prstGeom>
          <a:noFill/>
        </p:spPr>
        <p:txBody>
          <a:bodyPr wrap="square" rtlCol="0">
            <a:spAutoFit/>
          </a:bodyPr>
          <a:lstStyle/>
          <a:p>
            <a:pPr marL="342900" indent="-342900">
              <a:buFont typeface="Arial" panose="020B0604020202020204" pitchFamily="34" charset="0"/>
              <a:buChar char="•"/>
            </a:pPr>
            <a:endParaRPr lang="en-US" sz="2000" dirty="0" smtClean="0">
              <a:solidFill>
                <a:schemeClr val="tx2">
                  <a:lumMod val="75000"/>
                </a:schemeClr>
              </a:solidFill>
            </a:endParaRPr>
          </a:p>
          <a:p>
            <a:pPr marL="342900" indent="-342900">
              <a:buFont typeface="Arial" panose="020B0604020202020204" pitchFamily="34" charset="0"/>
              <a:buChar char="•"/>
            </a:pPr>
            <a:r>
              <a:rPr lang="en-US" sz="2200" dirty="0" smtClean="0"/>
              <a:t>About </a:t>
            </a:r>
            <a:r>
              <a:rPr lang="en-US" sz="2200" dirty="0"/>
              <a:t>6479+ Establishments</a:t>
            </a:r>
          </a:p>
          <a:p>
            <a:pPr marL="342900" indent="-342900">
              <a:buFont typeface="Arial" panose="020B0604020202020204" pitchFamily="34" charset="0"/>
              <a:buChar char="•"/>
            </a:pPr>
            <a:r>
              <a:rPr lang="en-US" sz="2200" dirty="0"/>
              <a:t>Over 7970 Inspection Personnel</a:t>
            </a:r>
          </a:p>
          <a:p>
            <a:pPr marL="342900" indent="-342900">
              <a:buFont typeface="Arial" panose="020B0604020202020204" pitchFamily="34" charset="0"/>
              <a:buChar char="•"/>
            </a:pPr>
            <a:r>
              <a:rPr lang="en-US" sz="2200" dirty="0"/>
              <a:t>&gt;100K Microbiological samples/year</a:t>
            </a:r>
          </a:p>
          <a:p>
            <a:pPr marL="342900" indent="-342900">
              <a:buFont typeface="Arial" panose="020B0604020202020204" pitchFamily="34" charset="0"/>
              <a:buChar char="•"/>
            </a:pPr>
            <a:r>
              <a:rPr lang="en-US" sz="2200" dirty="0"/>
              <a:t>&gt;256,333 Micro analyses/year</a:t>
            </a:r>
          </a:p>
          <a:p>
            <a:pPr marL="342900" indent="-342900">
              <a:buFont typeface="Arial" panose="020B0604020202020204" pitchFamily="34" charset="0"/>
              <a:buChar char="•"/>
            </a:pPr>
            <a:r>
              <a:rPr lang="en-US" sz="2200" dirty="0" smtClean="0"/>
              <a:t>~7,000 </a:t>
            </a:r>
            <a:r>
              <a:rPr lang="en-US" sz="2200" dirty="0"/>
              <a:t>regulatory bacterial isolates</a:t>
            </a:r>
          </a:p>
          <a:p>
            <a:pPr marL="342900" indent="-342900">
              <a:buFont typeface="Arial" panose="020B0604020202020204" pitchFamily="34" charset="0"/>
              <a:buChar char="•"/>
            </a:pPr>
            <a:r>
              <a:rPr lang="en-US" sz="2200" dirty="0"/>
              <a:t>~6000 NARMS </a:t>
            </a:r>
            <a:r>
              <a:rPr lang="en-US" sz="2200" dirty="0" err="1"/>
              <a:t>cecal</a:t>
            </a:r>
            <a:r>
              <a:rPr lang="en-US" sz="2200" dirty="0"/>
              <a:t> isolates</a:t>
            </a:r>
          </a:p>
          <a:p>
            <a:pPr marL="285750" indent="-285750">
              <a:buFont typeface="Arial" panose="020B0604020202020204" pitchFamily="34" charset="0"/>
              <a:buChar char="•"/>
            </a:pPr>
            <a:endParaRPr lang="en-US" dirty="0"/>
          </a:p>
        </p:txBody>
      </p:sp>
      <p:sp>
        <p:nvSpPr>
          <p:cNvPr id="4" name="Rectangle 3"/>
          <p:cNvSpPr/>
          <p:nvPr/>
        </p:nvSpPr>
        <p:spPr>
          <a:xfrm>
            <a:off x="4343400" y="3937851"/>
            <a:ext cx="4695984" cy="2506937"/>
          </a:xfrm>
          <a:prstGeom prst="rect">
            <a:avLst/>
          </a:prstGeom>
          <a:noFill/>
          <a:ln w="3175" cap="rnd">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
        <p:nvSpPr>
          <p:cNvPr id="13" name="Title 1"/>
          <p:cNvSpPr>
            <a:spLocks noGrp="1"/>
          </p:cNvSpPr>
          <p:nvPr>
            <p:ph type="title"/>
          </p:nvPr>
        </p:nvSpPr>
        <p:spPr>
          <a:xfrm>
            <a:off x="457200" y="990600"/>
            <a:ext cx="8229600" cy="457200"/>
          </a:xfrm>
        </p:spPr>
        <p:txBody>
          <a:bodyPr>
            <a:noAutofit/>
          </a:bodyPr>
          <a:lstStyle/>
          <a:p>
            <a:r>
              <a:rPr lang="en-US" sz="3200" dirty="0" smtClean="0">
                <a:solidFill>
                  <a:srgbClr val="FFC000"/>
                </a:solidFill>
                <a:latin typeface="+mj-lt"/>
              </a:rPr>
              <a:t>Overview of FSIS</a:t>
            </a:r>
            <a:endParaRPr lang="en-US" sz="3200" dirty="0">
              <a:solidFill>
                <a:srgbClr val="FFC000"/>
              </a:solidFill>
              <a:latin typeface="+mj-lt"/>
            </a:endParaRPr>
          </a:p>
        </p:txBody>
      </p:sp>
      <p:pic>
        <p:nvPicPr>
          <p:cNvPr id="1026" name="Picture 2" descr="Image result for usda f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13" y="4129856"/>
            <a:ext cx="3942576" cy="2122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235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4440" y="1842542"/>
            <a:ext cx="8686799" cy="3263504"/>
          </a:xfrm>
        </p:spPr>
        <p:txBody>
          <a:bodyPr>
            <a:normAutofit/>
          </a:bodyPr>
          <a:lstStyle/>
          <a:p>
            <a:r>
              <a:rPr lang="en-US" sz="2000" dirty="0" smtClean="0"/>
              <a:t>In 2018, 12,336 isolates were sequenced and uploaded to NCBI </a:t>
            </a:r>
            <a:endParaRPr lang="en-US" sz="2000" dirty="0"/>
          </a:p>
        </p:txBody>
      </p:sp>
      <p:graphicFrame>
        <p:nvGraphicFramePr>
          <p:cNvPr id="7" name="Chart 6"/>
          <p:cNvGraphicFramePr>
            <a:graphicFrameLocks/>
          </p:cNvGraphicFramePr>
          <p:nvPr>
            <p:extLst>
              <p:ext uri="{D42A27DB-BD31-4B8C-83A1-F6EECF244321}">
                <p14:modId xmlns:p14="http://schemas.microsoft.com/office/powerpoint/2010/main" val="4151891157"/>
              </p:ext>
            </p:extLst>
          </p:nvPr>
        </p:nvGraphicFramePr>
        <p:xfrm>
          <a:off x="480152" y="2413417"/>
          <a:ext cx="8206648" cy="4431730"/>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p:cNvSpPr>
            <a:spLocks noGrp="1"/>
          </p:cNvSpPr>
          <p:nvPr>
            <p:ph type="title"/>
          </p:nvPr>
        </p:nvSpPr>
        <p:spPr>
          <a:xfrm>
            <a:off x="457200" y="990600"/>
            <a:ext cx="8229600" cy="457200"/>
          </a:xfrm>
        </p:spPr>
        <p:txBody>
          <a:bodyPr>
            <a:noAutofit/>
          </a:bodyPr>
          <a:lstStyle/>
          <a:p>
            <a:r>
              <a:rPr lang="en-US" sz="3200" dirty="0" smtClean="0">
                <a:solidFill>
                  <a:srgbClr val="FFC000"/>
                </a:solidFill>
                <a:latin typeface="+mj-lt"/>
              </a:rPr>
              <a:t>Sequencing capacity at FSIS</a:t>
            </a:r>
            <a:endParaRPr lang="en-US" sz="3200" dirty="0">
              <a:solidFill>
                <a:srgbClr val="FFC000"/>
              </a:solidFill>
              <a:latin typeface="+mj-lt"/>
            </a:endParaRPr>
          </a:p>
        </p:txBody>
      </p:sp>
      <p:sp>
        <p:nvSpPr>
          <p:cNvPr id="2" name="Rectangle 1"/>
          <p:cNvSpPr/>
          <p:nvPr/>
        </p:nvSpPr>
        <p:spPr>
          <a:xfrm>
            <a:off x="1409075" y="3117955"/>
            <a:ext cx="2662181" cy="2303131"/>
          </a:xfrm>
          <a:prstGeom prst="rect">
            <a:avLst/>
          </a:prstGeom>
          <a:noFill/>
          <a:ln w="3175" cap="rnd">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dirty="0" smtClean="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131500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FFC000"/>
                </a:solidFill>
                <a:latin typeface="+mj-lt"/>
              </a:rPr>
              <a:t>WGS Updates</a:t>
            </a:r>
            <a:endParaRPr lang="en-US" sz="3200" dirty="0">
              <a:solidFill>
                <a:srgbClr val="FFC000"/>
              </a:solidFill>
              <a:latin typeface="+mj-lt"/>
            </a:endParaRPr>
          </a:p>
        </p:txBody>
      </p:sp>
      <p:sp>
        <p:nvSpPr>
          <p:cNvPr id="4" name="Slide Number Placeholder 3"/>
          <p:cNvSpPr>
            <a:spLocks noGrp="1"/>
          </p:cNvSpPr>
          <p:nvPr>
            <p:ph type="sldNum" sz="quarter" idx="12"/>
          </p:nvPr>
        </p:nvSpPr>
        <p:spPr/>
        <p:txBody>
          <a:bodyPr/>
          <a:lstStyle/>
          <a:p>
            <a:fld id="{1E8D63B6-006A-491E-86D9-05E151F5E27D}" type="slidenum">
              <a:rPr lang="en-US" smtClean="0"/>
              <a:t>5</a:t>
            </a:fld>
            <a:endParaRPr lang="en-US" dirty="0"/>
          </a:p>
        </p:txBody>
      </p:sp>
      <p:sp>
        <p:nvSpPr>
          <p:cNvPr id="5" name="Content Placeholder 2"/>
          <p:cNvSpPr txBox="1">
            <a:spLocks/>
          </p:cNvSpPr>
          <p:nvPr/>
        </p:nvSpPr>
        <p:spPr>
          <a:xfrm>
            <a:off x="457200" y="1888761"/>
            <a:ext cx="8581869" cy="4832724"/>
          </a:xfrm>
          <a:prstGeom prst="rect">
            <a:avLst/>
          </a:prstGeom>
        </p:spPr>
        <p:txBody>
          <a:bodyPr vert="horz" lIns="91440" tIns="45720" rIns="91440" bIns="45720" rtlCol="0">
            <a:normAutofit/>
          </a:bodyPr>
          <a:lstStyle>
            <a:lvl1pPr marL="257162" indent="-257162" algn="l" defTabSz="68576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974"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2300" dirty="0" smtClean="0"/>
              <a:t>Three FSIS Field Service Laboratories with 14 </a:t>
            </a:r>
            <a:r>
              <a:rPr lang="en-US" sz="2300" dirty="0" err="1" smtClean="0"/>
              <a:t>MiSeqs</a:t>
            </a:r>
            <a:endParaRPr lang="en-US" sz="2300" dirty="0" smtClean="0"/>
          </a:p>
          <a:p>
            <a:r>
              <a:rPr lang="en-US" sz="2300" dirty="0" smtClean="0"/>
              <a:t>Experimenting with using </a:t>
            </a:r>
            <a:r>
              <a:rPr lang="en-US" sz="2300" dirty="0"/>
              <a:t>I</a:t>
            </a:r>
            <a:r>
              <a:rPr lang="en-US" sz="2300" dirty="0" smtClean="0"/>
              <a:t>llumina FLEX kits for library preparation</a:t>
            </a:r>
          </a:p>
          <a:p>
            <a:r>
              <a:rPr lang="en-US" sz="2300" dirty="0" smtClean="0"/>
              <a:t>Evaluating the utility of </a:t>
            </a:r>
            <a:r>
              <a:rPr lang="en-US" sz="2300" dirty="0" err="1" smtClean="0"/>
              <a:t>Nanopore</a:t>
            </a:r>
            <a:r>
              <a:rPr lang="en-US" sz="2300" dirty="0" smtClean="0"/>
              <a:t> </a:t>
            </a:r>
            <a:r>
              <a:rPr lang="en-US" sz="2300" dirty="0" err="1" smtClean="0"/>
              <a:t>MinION</a:t>
            </a:r>
            <a:r>
              <a:rPr lang="en-US" sz="2300" dirty="0" smtClean="0"/>
              <a:t> technology for long reads</a:t>
            </a:r>
          </a:p>
          <a:p>
            <a:r>
              <a:rPr lang="en-US" sz="2300" dirty="0" smtClean="0"/>
              <a:t>WGS FAQ Document for stakeholders is forthcoming</a:t>
            </a:r>
          </a:p>
          <a:p>
            <a:endParaRPr lang="en-US" sz="2300" dirty="0" smtClean="0"/>
          </a:p>
          <a:p>
            <a:pPr marL="0" indent="0">
              <a:buNone/>
            </a:pPr>
            <a:r>
              <a:rPr lang="en-US" sz="2600" b="1" u="sng" dirty="0" err="1" smtClean="0"/>
              <a:t>BioNumerics</a:t>
            </a:r>
            <a:r>
              <a:rPr lang="en-US" sz="2600" b="1" u="sng" dirty="0" smtClean="0"/>
              <a:t> 7.6</a:t>
            </a:r>
          </a:p>
          <a:p>
            <a:r>
              <a:rPr lang="en-US" sz="2300" dirty="0" smtClean="0"/>
              <a:t>20 analysts PulseNet </a:t>
            </a:r>
            <a:r>
              <a:rPr lang="en-US" sz="2300" dirty="0"/>
              <a:t>certified for FASTQ </a:t>
            </a:r>
            <a:r>
              <a:rPr lang="en-US" sz="2300" dirty="0" smtClean="0"/>
              <a:t>generation</a:t>
            </a:r>
          </a:p>
          <a:p>
            <a:r>
              <a:rPr lang="en-US" sz="2300" dirty="0"/>
              <a:t>5 analysts </a:t>
            </a:r>
            <a:r>
              <a:rPr lang="en-US" sz="2300" dirty="0" smtClean="0"/>
              <a:t>PulseNet </a:t>
            </a:r>
            <a:r>
              <a:rPr lang="en-US" sz="2300" dirty="0"/>
              <a:t>certified for </a:t>
            </a:r>
            <a:r>
              <a:rPr lang="en-US" sz="2300" dirty="0" smtClean="0"/>
              <a:t>analyses in </a:t>
            </a:r>
            <a:r>
              <a:rPr lang="en-US" sz="2300" dirty="0" err="1" smtClean="0"/>
              <a:t>BioNumerics</a:t>
            </a:r>
            <a:r>
              <a:rPr lang="en-US" sz="2300" dirty="0" smtClean="0"/>
              <a:t> 7.6</a:t>
            </a:r>
          </a:p>
          <a:p>
            <a:r>
              <a:rPr lang="en-US" sz="2300" dirty="0" smtClean="0"/>
              <a:t>Fully transitioned away from PFGE on April 1</a:t>
            </a:r>
            <a:r>
              <a:rPr lang="en-US" sz="2300" baseline="30000" dirty="0" smtClean="0"/>
              <a:t>st</a:t>
            </a:r>
            <a:r>
              <a:rPr lang="en-US" sz="2300" dirty="0" smtClean="0"/>
              <a:t> for all organisms</a:t>
            </a:r>
          </a:p>
          <a:p>
            <a:r>
              <a:rPr lang="en-US" sz="2300" dirty="0" smtClean="0"/>
              <a:t>Uploading all isolates in real time to the PulseNet National database</a:t>
            </a:r>
            <a:endParaRPr lang="en-US" sz="2000" dirty="0" smtClean="0"/>
          </a:p>
          <a:p>
            <a:pPr marL="0" indent="0">
              <a:buNone/>
            </a:pPr>
            <a:endParaRPr lang="en-US" sz="2000" dirty="0" smtClean="0"/>
          </a:p>
        </p:txBody>
      </p:sp>
    </p:spTree>
    <p:extLst>
      <p:ext uri="{BB962C8B-B14F-4D97-AF65-F5344CB8AC3E}">
        <p14:creationId xmlns:p14="http://schemas.microsoft.com/office/powerpoint/2010/main" val="2180392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FFC000"/>
                </a:solidFill>
                <a:latin typeface="+mj-lt"/>
              </a:rPr>
              <a:t>WGS Updates</a:t>
            </a:r>
            <a:endParaRPr lang="en-US" sz="3200" dirty="0">
              <a:solidFill>
                <a:srgbClr val="FFC000"/>
              </a:solidFill>
              <a:latin typeface="+mj-lt"/>
            </a:endParaRPr>
          </a:p>
        </p:txBody>
      </p:sp>
      <p:sp>
        <p:nvSpPr>
          <p:cNvPr id="4" name="Slide Number Placeholder 3"/>
          <p:cNvSpPr>
            <a:spLocks noGrp="1"/>
          </p:cNvSpPr>
          <p:nvPr>
            <p:ph type="sldNum" sz="quarter" idx="12"/>
          </p:nvPr>
        </p:nvSpPr>
        <p:spPr/>
        <p:txBody>
          <a:bodyPr/>
          <a:lstStyle/>
          <a:p>
            <a:fld id="{1E8D63B6-006A-491E-86D9-05E151F5E27D}" type="slidenum">
              <a:rPr lang="en-US" smtClean="0"/>
              <a:t>6</a:t>
            </a:fld>
            <a:endParaRPr lang="en-US" dirty="0"/>
          </a:p>
        </p:txBody>
      </p:sp>
      <p:sp>
        <p:nvSpPr>
          <p:cNvPr id="5" name="Content Placeholder 2"/>
          <p:cNvSpPr txBox="1">
            <a:spLocks/>
          </p:cNvSpPr>
          <p:nvPr/>
        </p:nvSpPr>
        <p:spPr>
          <a:xfrm>
            <a:off x="457200" y="1888761"/>
            <a:ext cx="8581869" cy="4832724"/>
          </a:xfrm>
          <a:prstGeom prst="rect">
            <a:avLst/>
          </a:prstGeom>
        </p:spPr>
        <p:txBody>
          <a:bodyPr vert="horz" lIns="91440" tIns="45720" rIns="91440" bIns="45720" rtlCol="0">
            <a:normAutofit lnSpcReduction="10000"/>
          </a:bodyPr>
          <a:lstStyle>
            <a:lvl1pPr marL="257162" indent="-257162" algn="l" defTabSz="68576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974"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buNone/>
            </a:pPr>
            <a:r>
              <a:rPr lang="en-US" sz="2800" b="1" u="sng" dirty="0" err="1" smtClean="0"/>
              <a:t>BioNumerics</a:t>
            </a:r>
            <a:r>
              <a:rPr lang="en-US" sz="2800" b="1" u="sng" dirty="0" smtClean="0"/>
              <a:t> 7.6 Transition</a:t>
            </a:r>
          </a:p>
          <a:p>
            <a:r>
              <a:rPr lang="en-US" sz="2800" dirty="0"/>
              <a:t>N</a:t>
            </a:r>
            <a:r>
              <a:rPr lang="en-US" sz="2800" dirty="0" smtClean="0"/>
              <a:t>ot currently including all isolates collected from ceca (NARMS)</a:t>
            </a:r>
            <a:endParaRPr lang="en-US" sz="2800" dirty="0"/>
          </a:p>
          <a:p>
            <a:r>
              <a:rPr lang="en-US" sz="2800" dirty="0" smtClean="0"/>
              <a:t>The volume of isolate submissions to PulseNet causes slow downloads/uploads</a:t>
            </a:r>
          </a:p>
          <a:p>
            <a:r>
              <a:rPr lang="en-US" sz="2800" dirty="0" smtClean="0"/>
              <a:t>Using </a:t>
            </a:r>
            <a:r>
              <a:rPr lang="en-US" sz="2800" i="1" dirty="0"/>
              <a:t>Listeria </a:t>
            </a:r>
            <a:r>
              <a:rPr lang="en-US" sz="2800" i="1" dirty="0" err="1"/>
              <a:t>monocytogenes</a:t>
            </a:r>
            <a:r>
              <a:rPr lang="en-US" sz="2800" i="1" dirty="0"/>
              <a:t> </a:t>
            </a:r>
            <a:r>
              <a:rPr lang="en-US" sz="2800" dirty="0" smtClean="0"/>
              <a:t>allele codes for reporting results</a:t>
            </a:r>
          </a:p>
          <a:p>
            <a:r>
              <a:rPr lang="en-US" sz="2800" dirty="0" smtClean="0"/>
              <a:t>Identifying illness clusters through multiple means</a:t>
            </a:r>
          </a:p>
          <a:p>
            <a:pPr lvl="1">
              <a:buFontTx/>
              <a:buChar char="-"/>
            </a:pPr>
            <a:r>
              <a:rPr lang="en-US" sz="2500" dirty="0" smtClean="0"/>
              <a:t>NCBI Pathogen Detection Browser (email notifications)</a:t>
            </a:r>
          </a:p>
          <a:p>
            <a:pPr lvl="1">
              <a:buFontTx/>
              <a:buChar char="-"/>
            </a:pPr>
            <a:r>
              <a:rPr lang="en-US" sz="2500" dirty="0" smtClean="0"/>
              <a:t>CDC </a:t>
            </a:r>
            <a:r>
              <a:rPr lang="en-US" sz="2500" dirty="0" err="1" smtClean="0"/>
              <a:t>Sharepoint</a:t>
            </a:r>
            <a:endParaRPr lang="en-US" sz="2500" dirty="0" smtClean="0"/>
          </a:p>
          <a:p>
            <a:pPr lvl="1">
              <a:buFontTx/>
              <a:buChar char="-"/>
            </a:pPr>
            <a:r>
              <a:rPr lang="en-US" sz="2500" dirty="0" smtClean="0"/>
              <a:t>PulseNet National Database</a:t>
            </a:r>
          </a:p>
        </p:txBody>
      </p:sp>
    </p:spTree>
    <p:extLst>
      <p:ext uri="{BB962C8B-B14F-4D97-AF65-F5344CB8AC3E}">
        <p14:creationId xmlns:p14="http://schemas.microsoft.com/office/powerpoint/2010/main" val="397407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rgbClr val="FFC000"/>
                </a:solidFill>
                <a:latin typeface="+mj-lt"/>
              </a:rPr>
              <a:t>Tracking Repeats</a:t>
            </a:r>
            <a:endParaRPr lang="en-US" sz="3200" dirty="0">
              <a:solidFill>
                <a:srgbClr val="FFC000"/>
              </a:solidFill>
              <a:latin typeface="+mj-lt"/>
            </a:endParaRPr>
          </a:p>
        </p:txBody>
      </p:sp>
      <p:sp>
        <p:nvSpPr>
          <p:cNvPr id="3" name="Content Placeholder 2"/>
          <p:cNvSpPr>
            <a:spLocks noGrp="1"/>
          </p:cNvSpPr>
          <p:nvPr>
            <p:ph idx="1"/>
          </p:nvPr>
        </p:nvSpPr>
        <p:spPr>
          <a:xfrm>
            <a:off x="841948" y="1816962"/>
            <a:ext cx="7997252" cy="986199"/>
          </a:xfrm>
        </p:spPr>
        <p:txBody>
          <a:bodyPr/>
          <a:lstStyle/>
          <a:p>
            <a:r>
              <a:rPr lang="en-US" dirty="0" smtClean="0"/>
              <a:t>Analyzed Repeats from Jan. 1, 2019 – July 31</a:t>
            </a:r>
            <a:r>
              <a:rPr lang="en-US" baseline="30000" dirty="0" smtClean="0"/>
              <a:t>st</a:t>
            </a:r>
            <a:r>
              <a:rPr lang="en-US" dirty="0" smtClean="0"/>
              <a:t>, 2019</a:t>
            </a:r>
          </a:p>
          <a:p>
            <a:r>
              <a:rPr lang="en-US" dirty="0" smtClean="0"/>
              <a:t>On average ~10.8% of isolates needed to be repeated</a:t>
            </a:r>
            <a:endParaRPr lang="en-US" dirty="0"/>
          </a:p>
        </p:txBody>
      </p:sp>
      <p:sp>
        <p:nvSpPr>
          <p:cNvPr id="4" name="Slide Number Placeholder 3"/>
          <p:cNvSpPr>
            <a:spLocks noGrp="1"/>
          </p:cNvSpPr>
          <p:nvPr>
            <p:ph type="sldNum" sz="quarter" idx="12"/>
          </p:nvPr>
        </p:nvSpPr>
        <p:spPr/>
        <p:txBody>
          <a:bodyPr/>
          <a:lstStyle/>
          <a:p>
            <a:fld id="{1E8D63B6-006A-491E-86D9-05E151F5E27D}" type="slidenum">
              <a:rPr lang="en-US" smtClean="0"/>
              <a:t>7</a:t>
            </a:fld>
            <a:endParaRPr lang="en-US" dirty="0"/>
          </a:p>
        </p:txBody>
      </p:sp>
      <p:graphicFrame>
        <p:nvGraphicFramePr>
          <p:cNvPr id="6" name="Chart 5"/>
          <p:cNvGraphicFramePr>
            <a:graphicFrameLocks/>
          </p:cNvGraphicFramePr>
          <p:nvPr>
            <p:extLst>
              <p:ext uri="{D42A27DB-BD31-4B8C-83A1-F6EECF244321}">
                <p14:modId xmlns:p14="http://schemas.microsoft.com/office/powerpoint/2010/main" val="4078450475"/>
              </p:ext>
            </p:extLst>
          </p:nvPr>
        </p:nvGraphicFramePr>
        <p:xfrm>
          <a:off x="239485" y="2803161"/>
          <a:ext cx="8719457" cy="39183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2095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2"/>
          <p:cNvSpPr txBox="1"/>
          <p:nvPr/>
        </p:nvSpPr>
        <p:spPr>
          <a:xfrm>
            <a:off x="7979228" y="6077257"/>
            <a:ext cx="707572" cy="646331"/>
          </a:xfrm>
          <a:prstGeom prst="rect">
            <a:avLst/>
          </a:prstGeom>
          <a:solidFill>
            <a:srgbClr val="FFFFFF"/>
          </a:solid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dirty="0" smtClean="0">
                <a:solidFill>
                  <a:schemeClr val="tx1">
                    <a:lumMod val="75000"/>
                    <a:lumOff val="25000"/>
                  </a:schemeClr>
                </a:solidFill>
              </a:rPr>
              <a:t>76</a:t>
            </a:r>
          </a:p>
          <a:p>
            <a:pPr algn="ctr"/>
            <a:r>
              <a:rPr lang="en-US" sz="1800" dirty="0" smtClean="0">
                <a:solidFill>
                  <a:schemeClr val="tx1">
                    <a:lumMod val="75000"/>
                    <a:lumOff val="25000"/>
                  </a:schemeClr>
                </a:solidFill>
              </a:rPr>
              <a:t>(1%)</a:t>
            </a:r>
            <a:endParaRPr lang="en-US" sz="1800" dirty="0">
              <a:solidFill>
                <a:schemeClr val="tx1">
                  <a:lumMod val="75000"/>
                  <a:lumOff val="25000"/>
                </a:schemeClr>
              </a:solidFill>
            </a:endParaRPr>
          </a:p>
        </p:txBody>
      </p:sp>
      <p:graphicFrame>
        <p:nvGraphicFramePr>
          <p:cNvPr id="8" name="Chart 7"/>
          <p:cNvGraphicFramePr>
            <a:graphicFrameLocks/>
          </p:cNvGraphicFramePr>
          <p:nvPr>
            <p:extLst>
              <p:ext uri="{D42A27DB-BD31-4B8C-83A1-F6EECF244321}">
                <p14:modId xmlns:p14="http://schemas.microsoft.com/office/powerpoint/2010/main" val="3617265538"/>
              </p:ext>
            </p:extLst>
          </p:nvPr>
        </p:nvGraphicFramePr>
        <p:xfrm>
          <a:off x="121920" y="2732414"/>
          <a:ext cx="8912352" cy="398907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Autofit/>
          </a:bodyPr>
          <a:lstStyle/>
          <a:p>
            <a:r>
              <a:rPr lang="en-US" sz="3200" dirty="0">
                <a:solidFill>
                  <a:srgbClr val="FFC000"/>
                </a:solidFill>
                <a:latin typeface="Calibri"/>
              </a:rPr>
              <a:t>Tracking Repeats</a:t>
            </a:r>
            <a:endParaRPr lang="en-US" sz="3200" dirty="0"/>
          </a:p>
        </p:txBody>
      </p:sp>
      <p:sp>
        <p:nvSpPr>
          <p:cNvPr id="4" name="Slide Number Placeholder 3"/>
          <p:cNvSpPr>
            <a:spLocks noGrp="1"/>
          </p:cNvSpPr>
          <p:nvPr>
            <p:ph type="sldNum" sz="quarter" idx="12"/>
          </p:nvPr>
        </p:nvSpPr>
        <p:spPr/>
        <p:txBody>
          <a:bodyPr/>
          <a:lstStyle/>
          <a:p>
            <a:fld id="{1E8D63B6-006A-491E-86D9-05E151F5E27D}" type="slidenum">
              <a:rPr lang="en-US" smtClean="0"/>
              <a:t>8</a:t>
            </a:fld>
            <a:endParaRPr lang="en-US" dirty="0"/>
          </a:p>
        </p:txBody>
      </p:sp>
      <p:sp>
        <p:nvSpPr>
          <p:cNvPr id="6" name="Content Placeholder 2"/>
          <p:cNvSpPr>
            <a:spLocks noGrp="1"/>
          </p:cNvSpPr>
          <p:nvPr>
            <p:ph idx="1"/>
          </p:nvPr>
        </p:nvSpPr>
        <p:spPr>
          <a:xfrm>
            <a:off x="573374" y="1816962"/>
            <a:ext cx="7997252" cy="986199"/>
          </a:xfrm>
        </p:spPr>
        <p:txBody>
          <a:bodyPr>
            <a:normAutofit/>
          </a:bodyPr>
          <a:lstStyle/>
          <a:p>
            <a:r>
              <a:rPr lang="en-US" dirty="0" smtClean="0"/>
              <a:t>~86% of isolates are resolved upon re-sequencing</a:t>
            </a:r>
          </a:p>
          <a:p>
            <a:r>
              <a:rPr lang="en-US" dirty="0" smtClean="0"/>
              <a:t>~1.1% of isolates require re-sequencing a 3</a:t>
            </a:r>
            <a:r>
              <a:rPr lang="en-US" baseline="30000" dirty="0" smtClean="0"/>
              <a:t>rd</a:t>
            </a:r>
            <a:r>
              <a:rPr lang="en-US" dirty="0" smtClean="0"/>
              <a:t> time </a:t>
            </a:r>
            <a:endParaRPr lang="en-US" dirty="0"/>
          </a:p>
        </p:txBody>
      </p:sp>
      <p:sp>
        <p:nvSpPr>
          <p:cNvPr id="7" name="TextBox 1"/>
          <p:cNvSpPr txBox="1"/>
          <p:nvPr/>
        </p:nvSpPr>
        <p:spPr>
          <a:xfrm>
            <a:off x="-227511" y="5996661"/>
            <a:ext cx="1741714" cy="5230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smtClean="0">
                <a:solidFill>
                  <a:schemeClr val="tx1">
                    <a:lumMod val="75000"/>
                    <a:lumOff val="25000"/>
                  </a:schemeClr>
                </a:solidFill>
              </a:rPr>
              <a:t>Total</a:t>
            </a:r>
          </a:p>
          <a:p>
            <a:pPr algn="ctr"/>
            <a:r>
              <a:rPr lang="en-US" sz="1400" dirty="0" smtClean="0">
                <a:solidFill>
                  <a:schemeClr val="tx1">
                    <a:lumMod val="75000"/>
                    <a:lumOff val="25000"/>
                  </a:schemeClr>
                </a:solidFill>
              </a:rPr>
              <a:t> sequenced </a:t>
            </a:r>
          </a:p>
          <a:p>
            <a:pPr algn="ctr"/>
            <a:r>
              <a:rPr lang="en-US" sz="1400" dirty="0" smtClean="0">
                <a:solidFill>
                  <a:schemeClr val="tx1">
                    <a:lumMod val="75000"/>
                    <a:lumOff val="25000"/>
                  </a:schemeClr>
                </a:solidFill>
              </a:rPr>
              <a:t>(% repeated):</a:t>
            </a:r>
            <a:endParaRPr lang="en-US" sz="1400" dirty="0">
              <a:solidFill>
                <a:schemeClr val="tx1">
                  <a:lumMod val="75000"/>
                  <a:lumOff val="25000"/>
                </a:schemeClr>
              </a:solidFill>
            </a:endParaRPr>
          </a:p>
        </p:txBody>
      </p:sp>
      <p:sp>
        <p:nvSpPr>
          <p:cNvPr id="3" name="TextBox 2"/>
          <p:cNvSpPr txBox="1"/>
          <p:nvPr/>
        </p:nvSpPr>
        <p:spPr>
          <a:xfrm>
            <a:off x="804953" y="6116591"/>
            <a:ext cx="1436917" cy="646331"/>
          </a:xfrm>
          <a:prstGeom prst="rect">
            <a:avLst/>
          </a:prstGeom>
          <a:noFill/>
        </p:spPr>
        <p:txBody>
          <a:bodyPr wrap="square" rtlCol="0">
            <a:spAutoFit/>
          </a:bodyPr>
          <a:lstStyle/>
          <a:p>
            <a:pPr algn="ctr"/>
            <a:r>
              <a:rPr lang="en-US" dirty="0" smtClean="0">
                <a:solidFill>
                  <a:schemeClr val="tx1">
                    <a:lumMod val="75000"/>
                    <a:lumOff val="25000"/>
                  </a:schemeClr>
                </a:solidFill>
              </a:rPr>
              <a:t>4061</a:t>
            </a:r>
          </a:p>
          <a:p>
            <a:pPr algn="ctr"/>
            <a:r>
              <a:rPr lang="en-US" dirty="0" smtClean="0">
                <a:solidFill>
                  <a:schemeClr val="tx1">
                    <a:lumMod val="75000"/>
                    <a:lumOff val="25000"/>
                  </a:schemeClr>
                </a:solidFill>
              </a:rPr>
              <a:t> (10.2%)</a:t>
            </a:r>
            <a:endParaRPr lang="en-US" dirty="0">
              <a:solidFill>
                <a:schemeClr val="tx1">
                  <a:lumMod val="75000"/>
                  <a:lumOff val="25000"/>
                </a:schemeClr>
              </a:solidFill>
            </a:endParaRPr>
          </a:p>
        </p:txBody>
      </p:sp>
      <p:sp>
        <p:nvSpPr>
          <p:cNvPr id="10" name="TextBox 2"/>
          <p:cNvSpPr txBox="1"/>
          <p:nvPr/>
        </p:nvSpPr>
        <p:spPr>
          <a:xfrm>
            <a:off x="3814769" y="6101641"/>
            <a:ext cx="938424" cy="92333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dirty="0" smtClean="0">
                <a:solidFill>
                  <a:schemeClr val="tx1">
                    <a:lumMod val="75000"/>
                    <a:lumOff val="25000"/>
                  </a:schemeClr>
                </a:solidFill>
              </a:rPr>
              <a:t>65</a:t>
            </a:r>
          </a:p>
          <a:p>
            <a:pPr algn="ctr"/>
            <a:r>
              <a:rPr lang="en-US" sz="1800" dirty="0" smtClean="0">
                <a:solidFill>
                  <a:schemeClr val="tx1">
                    <a:lumMod val="75000"/>
                    <a:lumOff val="25000"/>
                  </a:schemeClr>
                </a:solidFill>
              </a:rPr>
              <a:t>(9.2%)</a:t>
            </a:r>
          </a:p>
          <a:p>
            <a:pPr algn="ctr"/>
            <a:endParaRPr lang="en-US" sz="1800" dirty="0" smtClean="0">
              <a:solidFill>
                <a:schemeClr val="tx1">
                  <a:lumMod val="75000"/>
                  <a:lumOff val="25000"/>
                </a:schemeClr>
              </a:solidFill>
            </a:endParaRPr>
          </a:p>
        </p:txBody>
      </p:sp>
      <p:sp>
        <p:nvSpPr>
          <p:cNvPr id="11" name="TextBox 2"/>
          <p:cNvSpPr txBox="1"/>
          <p:nvPr/>
        </p:nvSpPr>
        <p:spPr>
          <a:xfrm>
            <a:off x="5180406" y="6101968"/>
            <a:ext cx="982157" cy="64633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dirty="0" smtClean="0">
                <a:solidFill>
                  <a:schemeClr val="tx1">
                    <a:lumMod val="75000"/>
                    <a:lumOff val="25000"/>
                  </a:schemeClr>
                </a:solidFill>
              </a:rPr>
              <a:t>692</a:t>
            </a:r>
          </a:p>
          <a:p>
            <a:pPr algn="ctr"/>
            <a:r>
              <a:rPr lang="en-US" sz="1800" dirty="0" smtClean="0">
                <a:solidFill>
                  <a:schemeClr val="tx1">
                    <a:lumMod val="75000"/>
                    <a:lumOff val="25000"/>
                  </a:schemeClr>
                </a:solidFill>
              </a:rPr>
              <a:t>(2.7%)</a:t>
            </a:r>
            <a:endParaRPr lang="en-US" sz="1800" dirty="0">
              <a:solidFill>
                <a:schemeClr val="tx1">
                  <a:lumMod val="75000"/>
                  <a:lumOff val="25000"/>
                </a:schemeClr>
              </a:solidFill>
            </a:endParaRPr>
          </a:p>
        </p:txBody>
      </p:sp>
    </p:spTree>
    <p:extLst>
      <p:ext uri="{BB962C8B-B14F-4D97-AF65-F5344CB8AC3E}">
        <p14:creationId xmlns:p14="http://schemas.microsoft.com/office/powerpoint/2010/main" val="935507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0403" y="2096057"/>
            <a:ext cx="9063193" cy="3892369"/>
          </a:xfrm>
          <a:prstGeom prst="rect">
            <a:avLst/>
          </a:prstGeom>
        </p:spPr>
      </p:pic>
      <p:sp>
        <p:nvSpPr>
          <p:cNvPr id="2" name="Title 1"/>
          <p:cNvSpPr>
            <a:spLocks noGrp="1"/>
          </p:cNvSpPr>
          <p:nvPr>
            <p:ph type="title"/>
          </p:nvPr>
        </p:nvSpPr>
        <p:spPr/>
        <p:txBody>
          <a:bodyPr>
            <a:noAutofit/>
          </a:bodyPr>
          <a:lstStyle/>
          <a:p>
            <a:r>
              <a:rPr lang="en-US" sz="3200" dirty="0" smtClean="0">
                <a:solidFill>
                  <a:srgbClr val="FFC000"/>
                </a:solidFill>
                <a:latin typeface="+mj-lt"/>
              </a:rPr>
              <a:t>Tracking Repeats</a:t>
            </a:r>
            <a:endParaRPr lang="en-US" sz="3200" dirty="0">
              <a:solidFill>
                <a:srgbClr val="FFC000"/>
              </a:solidFill>
              <a:latin typeface="+mj-lt"/>
            </a:endParaRPr>
          </a:p>
        </p:txBody>
      </p:sp>
      <p:sp>
        <p:nvSpPr>
          <p:cNvPr id="4" name="Slide Number Placeholder 3"/>
          <p:cNvSpPr>
            <a:spLocks noGrp="1"/>
          </p:cNvSpPr>
          <p:nvPr>
            <p:ph type="sldNum" sz="quarter" idx="12"/>
          </p:nvPr>
        </p:nvSpPr>
        <p:spPr>
          <a:xfrm>
            <a:off x="6400800" y="5714582"/>
            <a:ext cx="1600200" cy="273844"/>
          </a:xfrm>
        </p:spPr>
        <p:txBody>
          <a:bodyPr/>
          <a:lstStyle/>
          <a:p>
            <a:fld id="{1E8D63B6-006A-491E-86D9-05E151F5E27D}" type="slidenum">
              <a:rPr lang="en-US" smtClean="0"/>
              <a:t>9</a:t>
            </a:fld>
            <a:endParaRPr lang="en-US" dirty="0"/>
          </a:p>
        </p:txBody>
      </p:sp>
      <p:sp>
        <p:nvSpPr>
          <p:cNvPr id="6" name="TextBox 5"/>
          <p:cNvSpPr txBox="1"/>
          <p:nvPr/>
        </p:nvSpPr>
        <p:spPr>
          <a:xfrm>
            <a:off x="230159" y="5190133"/>
            <a:ext cx="6572977" cy="1446550"/>
          </a:xfrm>
          <a:prstGeom prst="rect">
            <a:avLst/>
          </a:prstGeom>
          <a:solidFill>
            <a:srgbClr val="82D8A9"/>
          </a:solidFill>
          <a:ln>
            <a:solidFill>
              <a:schemeClr val="tx1"/>
            </a:solidFill>
          </a:ln>
        </p:spPr>
        <p:txBody>
          <a:bodyPr wrap="square" rtlCol="0">
            <a:spAutoFit/>
          </a:bodyPr>
          <a:lstStyle/>
          <a:p>
            <a:r>
              <a:rPr lang="en-US" sz="2200" dirty="0"/>
              <a:t>The “Reason for Repeat” report provides analysts </a:t>
            </a:r>
            <a:r>
              <a:rPr lang="en-US" sz="2200" dirty="0" smtClean="0"/>
              <a:t>with:</a:t>
            </a:r>
            <a:endParaRPr lang="en-US" sz="2200" dirty="0"/>
          </a:p>
          <a:p>
            <a:pPr marL="285750" indent="-285750">
              <a:buFont typeface="Arial" panose="020B0604020202020204" pitchFamily="34" charset="0"/>
              <a:buChar char="•"/>
            </a:pPr>
            <a:r>
              <a:rPr lang="en-US" sz="2200" dirty="0"/>
              <a:t>A</a:t>
            </a:r>
            <a:r>
              <a:rPr lang="en-US" sz="2200" dirty="0" smtClean="0"/>
              <a:t> </a:t>
            </a:r>
            <a:r>
              <a:rPr lang="en-US" sz="2200" dirty="0"/>
              <a:t>list of isolates that need to be </a:t>
            </a:r>
            <a:r>
              <a:rPr lang="en-US" sz="2200" dirty="0" smtClean="0"/>
              <a:t>repeated</a:t>
            </a:r>
          </a:p>
          <a:p>
            <a:pPr marL="285750" indent="-285750">
              <a:buFont typeface="Arial" panose="020B0604020202020204" pitchFamily="34" charset="0"/>
              <a:buChar char="•"/>
            </a:pPr>
            <a:r>
              <a:rPr lang="en-US" sz="2200" dirty="0"/>
              <a:t>N</a:t>
            </a:r>
            <a:r>
              <a:rPr lang="en-US" sz="2200" dirty="0" smtClean="0"/>
              <a:t>ext </a:t>
            </a:r>
            <a:r>
              <a:rPr lang="en-US" sz="2200" dirty="0"/>
              <a:t>steps to take based on the </a:t>
            </a:r>
            <a:r>
              <a:rPr lang="en-US" sz="2200" dirty="0" smtClean="0"/>
              <a:t>reason</a:t>
            </a:r>
          </a:p>
          <a:p>
            <a:pPr marL="285750" indent="-285750">
              <a:buFont typeface="Arial" panose="020B0604020202020204" pitchFamily="34" charset="0"/>
              <a:buChar char="•"/>
            </a:pPr>
            <a:r>
              <a:rPr lang="en-US" sz="2200" dirty="0"/>
              <a:t>C</a:t>
            </a:r>
            <a:r>
              <a:rPr lang="en-US" sz="2200" dirty="0" smtClean="0"/>
              <a:t>urrent </a:t>
            </a:r>
            <a:r>
              <a:rPr lang="en-US" sz="2200" dirty="0"/>
              <a:t>status of the </a:t>
            </a:r>
            <a:r>
              <a:rPr lang="en-US" sz="2200" dirty="0" smtClean="0"/>
              <a:t>isolate</a:t>
            </a:r>
            <a:endParaRPr lang="en-US" sz="2200" dirty="0"/>
          </a:p>
        </p:txBody>
      </p:sp>
    </p:spTree>
    <p:extLst>
      <p:ext uri="{BB962C8B-B14F-4D97-AF65-F5344CB8AC3E}">
        <p14:creationId xmlns:p14="http://schemas.microsoft.com/office/powerpoint/2010/main" val="978462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cap="rnd">
          <a:solidFill>
            <a:schemeClr val="tx1"/>
          </a:solidFill>
        </a:ln>
        <a:effectLst/>
      </a:spPr>
      <a:bodyPr lIns="91440" rIns="0" rtlCol="0" anchor="ctr"/>
      <a:lstStyle>
        <a:defPPr algn="ctr">
          <a:defRPr sz="2200" dirty="0" smtClean="0">
            <a:solidFill>
              <a:schemeClr val="tx2">
                <a:lumMod val="75000"/>
              </a:schemeClr>
            </a:solidFill>
            <a:latin typeface="Rockwell" panose="02060603020205020403" pitchFamily="18"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D7522C5-3C5C-4C4A-A47D-4E2D48FE6F6C}"/>
</file>

<file path=customXml/itemProps2.xml><?xml version="1.0" encoding="utf-8"?>
<ds:datastoreItem xmlns:ds="http://schemas.openxmlformats.org/officeDocument/2006/customXml" ds:itemID="{0F6E1225-A996-4E51-A101-558A91116C88}"/>
</file>

<file path=customXml/itemProps3.xml><?xml version="1.0" encoding="utf-8"?>
<ds:datastoreItem xmlns:ds="http://schemas.openxmlformats.org/officeDocument/2006/customXml" ds:itemID="{F2FF10D6-40AC-45ED-8C4A-28A6E7E40F03}"/>
</file>

<file path=docProps/app.xml><?xml version="1.0" encoding="utf-8"?>
<Properties xmlns="http://schemas.openxmlformats.org/officeDocument/2006/extended-properties" xmlns:vt="http://schemas.openxmlformats.org/officeDocument/2006/docPropsVTypes">
  <TotalTime>33749</TotalTime>
  <Words>1229</Words>
  <Application>Microsoft Office PowerPoint</Application>
  <PresentationFormat>On-screen Show (4:3)</PresentationFormat>
  <Paragraphs>202</Paragraphs>
  <Slides>19</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Arial</vt:lpstr>
      <vt:lpstr>Calibri</vt:lpstr>
      <vt:lpstr>Calibri Light</vt:lpstr>
      <vt:lpstr>Courier New</vt:lpstr>
      <vt:lpstr>Rockwell</vt:lpstr>
      <vt:lpstr>Times New Roman</vt:lpstr>
      <vt:lpstr>Wingdings</vt:lpstr>
      <vt:lpstr>1_Office Theme</vt:lpstr>
      <vt:lpstr>Office Theme</vt:lpstr>
      <vt:lpstr>PowerPoint Presentation</vt:lpstr>
      <vt:lpstr>PowerPoint Presentation</vt:lpstr>
      <vt:lpstr>Overview of FSIS</vt:lpstr>
      <vt:lpstr>Sequencing capacity at FSIS</vt:lpstr>
      <vt:lpstr>WGS Updates</vt:lpstr>
      <vt:lpstr>WGS Updates</vt:lpstr>
      <vt:lpstr>Tracking Repeats</vt:lpstr>
      <vt:lpstr>Tracking Repeats</vt:lpstr>
      <vt:lpstr>Tracking Repeats</vt:lpstr>
      <vt:lpstr>WGS for HACCP Verification – Quarterly Letters</vt:lpstr>
      <vt:lpstr>WGS for HACCP Verification – Lm Reports</vt:lpstr>
      <vt:lpstr>WGS for HACCP Verification - Lm Reports</vt:lpstr>
      <vt:lpstr>WGS: Use in Outbreaks and Extended Investigations</vt:lpstr>
      <vt:lpstr>PowerPoint Presentation</vt:lpstr>
      <vt:lpstr>PowerPoint Presentation</vt:lpstr>
      <vt:lpstr>PowerPoint Presentation</vt:lpstr>
      <vt:lpstr>PowerPoint Presentation</vt:lpstr>
      <vt:lpstr>Acknowledgements</vt:lpstr>
      <vt:lpstr>PowerPoint Presentation</vt:lpstr>
    </vt:vector>
  </TitlesOfParts>
  <Company>USDA FSIS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Battles, Jessica - FSIS</dc:creator>
  <cp:lastModifiedBy>Crews, Mary Katherine - FSIS</cp:lastModifiedBy>
  <cp:revision>253</cp:revision>
  <cp:lastPrinted>2019-04-15T19:19:55Z</cp:lastPrinted>
  <dcterms:created xsi:type="dcterms:W3CDTF">2019-02-04T16:37:50Z</dcterms:created>
  <dcterms:modified xsi:type="dcterms:W3CDTF">2019-09-16T19:38:24Z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