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wmf" ContentType="image/x-wmf"/>
  <Default Extension="fntdata" ContentType="application/x-fontdata"/>
  <Default Extension="xml" ContentType="application/xml"/>
  <Default Extension="vml" ContentType="application/vnd.openxmlformats-officedocument.vmlDrawing"/>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diagrams/data2.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diagrams/drawing2.xml" ContentType="application/vnd.ms-office.drawingml.diagramDrawing+xml"/>
  <Override PartName="/ppt/diagrams/layout2.xml" ContentType="application/vnd.openxmlformats-officedocument.drawingml.diagramLayout+xml"/>
  <Override PartName="/ppt/diagrams/drawing1.xml" ContentType="application/vnd.ms-office.drawingml.diagramDrawing+xml"/>
  <Override PartName="/ppt/diagrams/colors2.xml" ContentType="application/vnd.openxmlformats-officedocument.drawingml.diagramColors+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diagrams/quickStyle2.xml" ContentType="application/vnd.openxmlformats-officedocument.drawingml.diagramStyl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08" r:id="rId1"/>
    <p:sldMasterId id="2147483879" r:id="rId2"/>
    <p:sldMasterId id="2147483896" r:id="rId3"/>
    <p:sldMasterId id="2147483907" r:id="rId4"/>
    <p:sldMasterId id="2147483912" r:id="rId5"/>
    <p:sldMasterId id="2147483921" r:id="rId6"/>
    <p:sldMasterId id="2147483928" r:id="rId7"/>
  </p:sldMasterIdLst>
  <p:notesMasterIdLst>
    <p:notesMasterId r:id="rId25"/>
  </p:notesMasterIdLst>
  <p:handoutMasterIdLst>
    <p:handoutMasterId r:id="rId26"/>
  </p:handoutMasterIdLst>
  <p:sldIdLst>
    <p:sldId id="420" r:id="rId8"/>
    <p:sldId id="421" r:id="rId9"/>
    <p:sldId id="424" r:id="rId10"/>
    <p:sldId id="528" r:id="rId11"/>
    <p:sldId id="414" r:id="rId12"/>
    <p:sldId id="413" r:id="rId13"/>
    <p:sldId id="426" r:id="rId14"/>
    <p:sldId id="290" r:id="rId15"/>
    <p:sldId id="291" r:id="rId16"/>
    <p:sldId id="529" r:id="rId17"/>
    <p:sldId id="357" r:id="rId18"/>
    <p:sldId id="410" r:id="rId19"/>
    <p:sldId id="400" r:id="rId20"/>
    <p:sldId id="404" r:id="rId21"/>
    <p:sldId id="406" r:id="rId22"/>
    <p:sldId id="399" r:id="rId23"/>
    <p:sldId id="303" r:id="rId24"/>
  </p:sldIdLst>
  <p:sldSz cx="9144000" cy="5143500" type="screen16x9"/>
  <p:notesSz cx="6883400" cy="9240838"/>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Myriad Web Pro" panose="020B0604020202020204" charset="0"/>
      <p:regular r:id="rId33"/>
      <p:bold r:id="rId34"/>
      <p:italic r:id="rId35"/>
    </p:embeddedFont>
    <p:embeddedFont>
      <p:font typeface="Segoe UI Symbol" panose="020B0502040204020203" pitchFamily="34" charset="0"/>
      <p:regular r:id="rId36"/>
    </p:embeddedFont>
  </p:embeddedFont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ripling, Devon (CDC/OID/NCEZID)" initials="SD(" lastIdx="1" clrIdx="0">
    <p:extLst>
      <p:ext uri="{19B8F6BF-5375-455C-9EA6-DF929625EA0E}">
        <p15:presenceInfo xmlns:p15="http://schemas.microsoft.com/office/powerpoint/2012/main" userId="S-1-5-21-1207783550-2075000910-922709458-192067" providerId="AD"/>
      </p:ext>
    </p:extLst>
  </p:cmAuthor>
  <p:cmAuthor id="2" name="Hise, Kelley B. (CDC/DDID/NCEZID/DFWED)" initials="HKB(" lastIdx="1" clrIdx="1">
    <p:extLst>
      <p:ext uri="{19B8F6BF-5375-455C-9EA6-DF929625EA0E}">
        <p15:presenceInfo xmlns:p15="http://schemas.microsoft.com/office/powerpoint/2012/main" userId="S-1-5-21-1207783550-2075000910-922709458-191570" providerId="AD"/>
      </p:ext>
    </p:extLst>
  </p:cmAuthor>
  <p:cmAuthor id="3" name="Joseph, Lavin (CDC/DDID/NCEZID/DFWED)" initials="JL(" lastIdx="7" clrIdx="2">
    <p:extLst>
      <p:ext uri="{19B8F6BF-5375-455C-9EA6-DF929625EA0E}">
        <p15:presenceInfo xmlns:p15="http://schemas.microsoft.com/office/powerpoint/2012/main" userId="S-1-5-21-1207783550-2075000910-922709458-1842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881D"/>
    <a:srgbClr val="000000"/>
    <a:srgbClr val="E25423"/>
    <a:srgbClr val="B9728F"/>
    <a:srgbClr val="F6A01A"/>
    <a:srgbClr val="00853F"/>
    <a:srgbClr val="006A71"/>
    <a:srgbClr val="8D8B00"/>
    <a:srgbClr val="56A0D3"/>
    <a:srgbClr val="8800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1687" autoAdjust="0"/>
  </p:normalViewPr>
  <p:slideViewPr>
    <p:cSldViewPr snapToGrid="0">
      <p:cViewPr varScale="1">
        <p:scale>
          <a:sx n="128" d="100"/>
          <a:sy n="128" d="100"/>
        </p:scale>
        <p:origin x="474" y="19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showGuides="1">
      <p:cViewPr varScale="1">
        <p:scale>
          <a:sx n="49" d="100"/>
          <a:sy n="49" d="100"/>
        </p:scale>
        <p:origin x="283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font" Target="fonts/font8.fntdata"/><Relationship Id="rId42" Type="http://schemas.openxmlformats.org/officeDocument/2006/relationships/customXml" Target="../customXml/item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6.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5.fntdata"/><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customXml" Target="../customXml/item2.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EAE2BA-E6E9-47BE-90DA-7CC8F543793A}" type="doc">
      <dgm:prSet loTypeId="urn:microsoft.com/office/officeart/2008/layout/CircleAccentTimeline" loCatId="process" qsTypeId="urn:microsoft.com/office/officeart/2005/8/quickstyle/simple4" qsCatId="simple" csTypeId="urn:microsoft.com/office/officeart/2005/8/colors/colorful1" csCatId="colorful" phldr="1"/>
      <dgm:spPr/>
      <dgm:t>
        <a:bodyPr/>
        <a:lstStyle/>
        <a:p>
          <a:endParaRPr lang="en-US"/>
        </a:p>
      </dgm:t>
    </dgm:pt>
    <dgm:pt modelId="{28E50F4E-A211-4387-B97C-8204D2D63C7E}">
      <dgm:prSet phldrT="[Text]" custT="1"/>
      <dgm:spPr>
        <a:xfrm rot="17700000">
          <a:off x="226665" y="1460541"/>
          <a:ext cx="787969" cy="379740"/>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Sept. 2013</a:t>
          </a:r>
        </a:p>
        <a:p>
          <a:r>
            <a:rPr lang="en-US" sz="1000" i="1" dirty="0">
              <a:solidFill>
                <a:srgbClr val="7F7F7F">
                  <a:hueOff val="0"/>
                  <a:satOff val="0"/>
                  <a:lumOff val="0"/>
                  <a:alphaOff val="0"/>
                </a:srgbClr>
              </a:solidFill>
              <a:latin typeface="Calibri"/>
              <a:ea typeface="+mn-ea"/>
              <a:cs typeface="+mn-cs"/>
            </a:rPr>
            <a:t>Listeria</a:t>
          </a:r>
          <a:r>
            <a:rPr lang="en-US" sz="1000" dirty="0">
              <a:solidFill>
                <a:srgbClr val="7F7F7F">
                  <a:hueOff val="0"/>
                  <a:satOff val="0"/>
                  <a:lumOff val="0"/>
                  <a:alphaOff val="0"/>
                </a:srgbClr>
              </a:solidFill>
              <a:latin typeface="Calibri"/>
              <a:ea typeface="+mn-ea"/>
              <a:cs typeface="+mn-cs"/>
            </a:rPr>
            <a:t> Initiative</a:t>
          </a:r>
        </a:p>
      </dgm:t>
    </dgm:pt>
    <dgm:pt modelId="{3ECDEA85-0997-4DE7-BDA1-9D27574A1BE6}" type="parTrans" cxnId="{22B998FB-6DA3-44DE-8039-70A44451540E}">
      <dgm:prSet/>
      <dgm:spPr/>
      <dgm:t>
        <a:bodyPr/>
        <a:lstStyle/>
        <a:p>
          <a:endParaRPr lang="en-US"/>
        </a:p>
      </dgm:t>
    </dgm:pt>
    <dgm:pt modelId="{7E88C0FE-9E9F-45D8-9EB3-4AB6E6B956AA}" type="sibTrans" cxnId="{22B998FB-6DA3-44DE-8039-70A44451540E}">
      <dgm:prSet/>
      <dgm:spPr/>
      <dgm:t>
        <a:bodyPr/>
        <a:lstStyle/>
        <a:p>
          <a:endParaRPr lang="en-US"/>
        </a:p>
      </dgm:t>
    </dgm:pt>
    <dgm:pt modelId="{4197E540-D10F-4BDA-84C9-B2027B240EEB}">
      <dgm:prSet phldrT="[Text]" custT="1"/>
      <dgm:spPr>
        <a:xfrm rot="17700000">
          <a:off x="295255"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WGS of all LM</a:t>
          </a:r>
        </a:p>
      </dgm:t>
    </dgm:pt>
    <dgm:pt modelId="{78BB0D03-C1B0-4614-BB63-23D6CFFED62B}" type="parTrans" cxnId="{037D1ED7-9660-475E-907C-F4AD249CA9F1}">
      <dgm:prSet/>
      <dgm:spPr/>
      <dgm:t>
        <a:bodyPr/>
        <a:lstStyle/>
        <a:p>
          <a:endParaRPr lang="en-US"/>
        </a:p>
      </dgm:t>
    </dgm:pt>
    <dgm:pt modelId="{6EE9F422-00AE-4222-BD4F-062656D802FD}" type="sibTrans" cxnId="{037D1ED7-9660-475E-907C-F4AD249CA9F1}">
      <dgm:prSet/>
      <dgm:spPr/>
      <dgm:t>
        <a:bodyPr/>
        <a:lstStyle/>
        <a:p>
          <a:endParaRPr lang="en-US"/>
        </a:p>
      </dgm:t>
    </dgm:pt>
    <dgm:pt modelId="{0AEA99DD-79F2-454B-89E9-FC77396C9F1D}">
      <dgm:prSet phldrT="[Text]" custT="1"/>
      <dgm:spPr>
        <a:xfrm rot="17700000">
          <a:off x="671968"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Sent to CDC</a:t>
          </a:r>
        </a:p>
      </dgm:t>
    </dgm:pt>
    <dgm:pt modelId="{A2D73402-9AD4-47A3-93FB-B3C18E3B4F0C}" type="parTrans" cxnId="{B4E4664C-2BB7-4195-971F-F79B38F44C6E}">
      <dgm:prSet/>
      <dgm:spPr/>
      <dgm:t>
        <a:bodyPr/>
        <a:lstStyle/>
        <a:p>
          <a:endParaRPr lang="en-US"/>
        </a:p>
      </dgm:t>
    </dgm:pt>
    <dgm:pt modelId="{602E552B-1247-4A9C-B655-B1B1185966C0}" type="sibTrans" cxnId="{B4E4664C-2BB7-4195-971F-F79B38F44C6E}">
      <dgm:prSet/>
      <dgm:spPr/>
      <dgm:t>
        <a:bodyPr/>
        <a:lstStyle/>
        <a:p>
          <a:endParaRPr lang="en-US"/>
        </a:p>
      </dgm:t>
    </dgm:pt>
    <dgm:pt modelId="{5A22019F-6F97-4DC3-963A-583D3D54A632}">
      <dgm:prSet phldrT="[Text]" custT="1"/>
      <dgm:spPr>
        <a:xfrm rot="17700000">
          <a:off x="2038469" y="1460541"/>
          <a:ext cx="787969" cy="379740"/>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Nov. 2015</a:t>
          </a:r>
        </a:p>
        <a:p>
          <a:r>
            <a:rPr lang="en-US" sz="1000" dirty="0">
              <a:solidFill>
                <a:srgbClr val="7F7F7F">
                  <a:hueOff val="0"/>
                  <a:satOff val="0"/>
                  <a:lumOff val="0"/>
                  <a:alphaOff val="0"/>
                </a:srgbClr>
              </a:solidFill>
              <a:latin typeface="Calibri"/>
              <a:ea typeface="+mn-ea"/>
              <a:cs typeface="+mn-cs"/>
            </a:rPr>
            <a:t>LM Pilot</a:t>
          </a:r>
        </a:p>
      </dgm:t>
    </dgm:pt>
    <dgm:pt modelId="{B9D94E7B-0198-4684-BCA7-D1F15AB8F901}" type="parTrans" cxnId="{39AF9F84-592C-4715-B816-2A454335FA6D}">
      <dgm:prSet/>
      <dgm:spPr/>
      <dgm:t>
        <a:bodyPr/>
        <a:lstStyle/>
        <a:p>
          <a:endParaRPr lang="en-US"/>
        </a:p>
      </dgm:t>
    </dgm:pt>
    <dgm:pt modelId="{40C46F67-A448-4DFF-9ACB-C354C5196E83}" type="sibTrans" cxnId="{39AF9F84-592C-4715-B816-2A454335FA6D}">
      <dgm:prSet/>
      <dgm:spPr/>
      <dgm:t>
        <a:bodyPr/>
        <a:lstStyle/>
        <a:p>
          <a:endParaRPr lang="en-US"/>
        </a:p>
      </dgm:t>
    </dgm:pt>
    <dgm:pt modelId="{0AE14328-0EE2-49D7-98C5-68FCA23BDFFA}">
      <dgm:prSet phldrT="[Text]" custT="1"/>
      <dgm:spPr>
        <a:xfrm rot="17700000">
          <a:off x="2107059"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10 Pilot Labs Upload</a:t>
          </a:r>
        </a:p>
      </dgm:t>
    </dgm:pt>
    <dgm:pt modelId="{EA9DC085-EAD3-474C-B8A0-5119234F5699}" type="parTrans" cxnId="{8A722DB8-690F-4486-8D68-C5FBE3FBBBBD}">
      <dgm:prSet/>
      <dgm:spPr/>
      <dgm:t>
        <a:bodyPr/>
        <a:lstStyle/>
        <a:p>
          <a:endParaRPr lang="en-US"/>
        </a:p>
      </dgm:t>
    </dgm:pt>
    <dgm:pt modelId="{5E40F6E7-1E16-499D-BD19-570269F4F62E}" type="sibTrans" cxnId="{8A722DB8-690F-4486-8D68-C5FBE3FBBBBD}">
      <dgm:prSet/>
      <dgm:spPr/>
      <dgm:t>
        <a:bodyPr/>
        <a:lstStyle/>
        <a:p>
          <a:endParaRPr lang="en-US"/>
        </a:p>
      </dgm:t>
    </dgm:pt>
    <dgm:pt modelId="{65A643D8-FAD8-427F-B77E-324519DFF77F}">
      <dgm:prSet phldrT="[Text]" custT="1"/>
      <dgm:spPr>
        <a:xfrm rot="17700000">
          <a:off x="3542150"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Sequencers in Labs</a:t>
          </a:r>
        </a:p>
      </dgm:t>
    </dgm:pt>
    <dgm:pt modelId="{9B490BD3-91C5-4AD9-B795-4720D22F1C89}" type="parTrans" cxnId="{3603CE7F-B3FC-4746-835B-FEBA7784AF37}">
      <dgm:prSet/>
      <dgm:spPr/>
      <dgm:t>
        <a:bodyPr/>
        <a:lstStyle/>
        <a:p>
          <a:endParaRPr lang="en-US"/>
        </a:p>
      </dgm:t>
    </dgm:pt>
    <dgm:pt modelId="{A1CFAE85-B44C-4654-BCFF-0F4929233B2A}" type="sibTrans" cxnId="{3603CE7F-B3FC-4746-835B-FEBA7784AF37}">
      <dgm:prSet/>
      <dgm:spPr/>
      <dgm:t>
        <a:bodyPr/>
        <a:lstStyle/>
        <a:p>
          <a:endParaRPr lang="en-US"/>
        </a:p>
      </dgm:t>
    </dgm:pt>
    <dgm:pt modelId="{1EAF32EF-2685-41DE-B527-A19EA257EFF2}">
      <dgm:prSet phldrT="[Text]" custT="1"/>
      <dgm:spPr>
        <a:xfrm rot="17700000">
          <a:off x="5285363" y="1460541"/>
          <a:ext cx="787969" cy="379740"/>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Jan. 2018</a:t>
          </a:r>
        </a:p>
        <a:p>
          <a:r>
            <a:rPr lang="en-US" sz="1000" dirty="0">
              <a:solidFill>
                <a:srgbClr val="7F7F7F">
                  <a:hueOff val="0"/>
                  <a:satOff val="0"/>
                  <a:lumOff val="0"/>
                  <a:alphaOff val="0"/>
                </a:srgbClr>
              </a:solidFill>
              <a:latin typeface="Calibri"/>
              <a:ea typeface="+mn-ea"/>
              <a:cs typeface="+mn-cs"/>
            </a:rPr>
            <a:t>WGS LM</a:t>
          </a:r>
        </a:p>
        <a:p>
          <a:r>
            <a:rPr lang="en-US" sz="1000" dirty="0">
              <a:solidFill>
                <a:srgbClr val="7F7F7F">
                  <a:hueOff val="0"/>
                  <a:satOff val="0"/>
                  <a:lumOff val="0"/>
                  <a:alphaOff val="0"/>
                </a:srgbClr>
              </a:solidFill>
              <a:latin typeface="Calibri"/>
              <a:ea typeface="+mn-ea"/>
              <a:cs typeface="+mn-cs"/>
            </a:rPr>
            <a:t>Cluster Det.</a:t>
          </a:r>
        </a:p>
      </dgm:t>
    </dgm:pt>
    <dgm:pt modelId="{180ECF10-61BF-4891-A06A-93E397C04263}" type="parTrans" cxnId="{270815E9-4A88-4DB4-9040-920BB982ABD8}">
      <dgm:prSet/>
      <dgm:spPr/>
      <dgm:t>
        <a:bodyPr/>
        <a:lstStyle/>
        <a:p>
          <a:endParaRPr lang="en-US"/>
        </a:p>
      </dgm:t>
    </dgm:pt>
    <dgm:pt modelId="{C8B63689-AE32-480F-B66B-8481F7137AF6}" type="sibTrans" cxnId="{270815E9-4A88-4DB4-9040-920BB982ABD8}">
      <dgm:prSet/>
      <dgm:spPr/>
      <dgm:t>
        <a:bodyPr/>
        <a:lstStyle/>
        <a:p>
          <a:endParaRPr lang="en-US"/>
        </a:p>
      </dgm:t>
    </dgm:pt>
    <dgm:pt modelId="{8A6DB3FE-C39B-447E-9F35-B0AA149632E9}">
      <dgm:prSet phldrT="[Text]" custT="1"/>
      <dgm:spPr>
        <a:xfrm rot="17700000">
          <a:off x="5353953"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Finalize allele schemes/DBs</a:t>
          </a:r>
        </a:p>
      </dgm:t>
    </dgm:pt>
    <dgm:pt modelId="{59337257-76BB-40A8-A3C4-453905802E16}" type="parTrans" cxnId="{DE067B6E-5705-40C5-95E8-34489ECF6FE3}">
      <dgm:prSet/>
      <dgm:spPr/>
      <dgm:t>
        <a:bodyPr/>
        <a:lstStyle/>
        <a:p>
          <a:endParaRPr lang="en-US"/>
        </a:p>
      </dgm:t>
    </dgm:pt>
    <dgm:pt modelId="{092AA806-E93B-48B2-8CC6-74C5945CE54C}" type="sibTrans" cxnId="{DE067B6E-5705-40C5-95E8-34489ECF6FE3}">
      <dgm:prSet/>
      <dgm:spPr/>
      <dgm:t>
        <a:bodyPr/>
        <a:lstStyle/>
        <a:p>
          <a:endParaRPr lang="en-US"/>
        </a:p>
      </dgm:t>
    </dgm:pt>
    <dgm:pt modelId="{C4843CC7-1E96-4B59-9DC6-ACB4F823B6CA}">
      <dgm:prSet phldrT="[Text]" custT="1"/>
      <dgm:spPr>
        <a:xfrm rot="17700000">
          <a:off x="7097167" y="1460541"/>
          <a:ext cx="787969" cy="379740"/>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July 15, 2019</a:t>
          </a:r>
        </a:p>
        <a:p>
          <a:r>
            <a:rPr lang="en-US" sz="1000" dirty="0">
              <a:solidFill>
                <a:srgbClr val="7F7F7F">
                  <a:hueOff val="0"/>
                  <a:satOff val="0"/>
                  <a:lumOff val="0"/>
                  <a:alphaOff val="0"/>
                </a:srgbClr>
              </a:solidFill>
              <a:latin typeface="Calibri"/>
              <a:ea typeface="+mn-ea"/>
              <a:cs typeface="+mn-cs"/>
            </a:rPr>
            <a:t>WGS Gold Standard</a:t>
          </a:r>
        </a:p>
      </dgm:t>
    </dgm:pt>
    <dgm:pt modelId="{B45DE71B-8C61-4A29-BBB0-5AA953CF7542}" type="parTrans" cxnId="{A81889D7-B4F1-469E-A91B-D36894BED34C}">
      <dgm:prSet/>
      <dgm:spPr/>
      <dgm:t>
        <a:bodyPr/>
        <a:lstStyle/>
        <a:p>
          <a:endParaRPr lang="en-US"/>
        </a:p>
      </dgm:t>
    </dgm:pt>
    <dgm:pt modelId="{E03609D5-4748-4E3C-8F59-7CA6A6BDD666}" type="sibTrans" cxnId="{A81889D7-B4F1-469E-A91B-D36894BED34C}">
      <dgm:prSet/>
      <dgm:spPr/>
      <dgm:t>
        <a:bodyPr/>
        <a:lstStyle/>
        <a:p>
          <a:endParaRPr lang="en-US"/>
        </a:p>
      </dgm:t>
    </dgm:pt>
    <dgm:pt modelId="{EA1701F6-7B57-4B04-9E00-64FC8D153085}">
      <dgm:prSet phldrT="[Text]" custT="1"/>
      <dgm:spPr>
        <a:xfrm rot="17700000">
          <a:off x="7165757"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Future Improvements</a:t>
          </a:r>
        </a:p>
      </dgm:t>
    </dgm:pt>
    <dgm:pt modelId="{A6530B81-68FB-4CB6-934B-339EA4E796B5}" type="parTrans" cxnId="{AA493673-DAC7-4571-B247-A7E1C831035C}">
      <dgm:prSet/>
      <dgm:spPr/>
      <dgm:t>
        <a:bodyPr/>
        <a:lstStyle/>
        <a:p>
          <a:endParaRPr lang="en-US"/>
        </a:p>
      </dgm:t>
    </dgm:pt>
    <dgm:pt modelId="{7CDBA56F-B9FD-42B0-9B00-3DC230E39858}" type="sibTrans" cxnId="{AA493673-DAC7-4571-B247-A7E1C831035C}">
      <dgm:prSet/>
      <dgm:spPr/>
      <dgm:t>
        <a:bodyPr/>
        <a:lstStyle/>
        <a:p>
          <a:endParaRPr lang="en-US"/>
        </a:p>
      </dgm:t>
    </dgm:pt>
    <dgm:pt modelId="{01A2C176-D2DA-42FA-934A-F2DFF82084A5}">
      <dgm:prSet phldrT="[Text]" custT="1"/>
      <dgm:spPr>
        <a:xfrm rot="17700000">
          <a:off x="1048681"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Create Pilot DB</a:t>
          </a:r>
        </a:p>
      </dgm:t>
    </dgm:pt>
    <dgm:pt modelId="{511130E9-1932-4B7F-B678-B3AE8597676D}" type="parTrans" cxnId="{7BD6B3ED-39FC-4D87-A2B5-18F7C6CAF70F}">
      <dgm:prSet/>
      <dgm:spPr/>
      <dgm:t>
        <a:bodyPr/>
        <a:lstStyle/>
        <a:p>
          <a:endParaRPr lang="en-US"/>
        </a:p>
      </dgm:t>
    </dgm:pt>
    <dgm:pt modelId="{3694A033-E262-44EA-A174-35C1C7F42C90}" type="sibTrans" cxnId="{7BD6B3ED-39FC-4D87-A2B5-18F7C6CAF70F}">
      <dgm:prSet/>
      <dgm:spPr/>
      <dgm:t>
        <a:bodyPr/>
        <a:lstStyle/>
        <a:p>
          <a:endParaRPr lang="en-US"/>
        </a:p>
      </dgm:t>
    </dgm:pt>
    <dgm:pt modelId="{7FC2D584-30A6-449E-B7CA-341F5F62FAF5}">
      <dgm:prSet phldrT="[Text]" custT="1"/>
      <dgm:spPr>
        <a:xfrm rot="17700000">
          <a:off x="3473559" y="1460541"/>
          <a:ext cx="787969" cy="379740"/>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CARB Funds</a:t>
          </a:r>
        </a:p>
      </dgm:t>
    </dgm:pt>
    <dgm:pt modelId="{9BCC6C0B-54DD-42A5-A6A4-57FEEA70C7B5}" type="sibTrans" cxnId="{283F8578-61AB-4F3A-B8D5-79928B6E421A}">
      <dgm:prSet/>
      <dgm:spPr/>
      <dgm:t>
        <a:bodyPr/>
        <a:lstStyle/>
        <a:p>
          <a:endParaRPr lang="en-US"/>
        </a:p>
      </dgm:t>
    </dgm:pt>
    <dgm:pt modelId="{5B8A5422-3BF7-4359-9198-DC33B9CC121C}" type="parTrans" cxnId="{283F8578-61AB-4F3A-B8D5-79928B6E421A}">
      <dgm:prSet/>
      <dgm:spPr/>
      <dgm:t>
        <a:bodyPr/>
        <a:lstStyle/>
        <a:p>
          <a:endParaRPr lang="en-US"/>
        </a:p>
      </dgm:t>
    </dgm:pt>
    <dgm:pt modelId="{97D7360E-9C41-4150-95A8-3B04A8B28D18}">
      <dgm:prSet phldrT="[Text]" custT="1"/>
      <dgm:spPr>
        <a:xfrm rot="17700000">
          <a:off x="2483772" y="2587641"/>
          <a:ext cx="681630" cy="328656"/>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Validation</a:t>
          </a:r>
        </a:p>
      </dgm:t>
    </dgm:pt>
    <dgm:pt modelId="{FA4C9495-96BA-45FE-A805-D7DF321E7BC5}" type="parTrans" cxnId="{9C942493-5F69-4055-A7D9-1F3386B24B7E}">
      <dgm:prSet/>
      <dgm:spPr/>
      <dgm:t>
        <a:bodyPr/>
        <a:lstStyle/>
        <a:p>
          <a:endParaRPr lang="en-US"/>
        </a:p>
      </dgm:t>
    </dgm:pt>
    <dgm:pt modelId="{F5EDE77E-ED22-4DA8-BD41-F43E43E6848A}" type="sibTrans" cxnId="{9C942493-5F69-4055-A7D9-1F3386B24B7E}">
      <dgm:prSet/>
      <dgm:spPr/>
      <dgm:t>
        <a:bodyPr/>
        <a:lstStyle/>
        <a:p>
          <a:endParaRPr lang="en-US"/>
        </a:p>
      </dgm:t>
    </dgm:pt>
    <dgm:pt modelId="{A6D9C0E8-E25E-458C-B004-AE2A5E110CC0}">
      <dgm:prSet phldrT="[Text]" custT="1"/>
      <dgm:spPr>
        <a:xfrm rot="17700000">
          <a:off x="3918863"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WGS Supplies</a:t>
          </a:r>
        </a:p>
      </dgm:t>
    </dgm:pt>
    <dgm:pt modelId="{02C0AA2B-CECC-44E2-BAEA-AE34F721B52C}" type="parTrans" cxnId="{DB201D10-1174-4B69-8A3D-C4E4EE3CF3C3}">
      <dgm:prSet/>
      <dgm:spPr/>
      <dgm:t>
        <a:bodyPr/>
        <a:lstStyle/>
        <a:p>
          <a:endParaRPr lang="en-US"/>
        </a:p>
      </dgm:t>
    </dgm:pt>
    <dgm:pt modelId="{5DC24FCB-6148-4FF2-9053-A959394B28D5}" type="sibTrans" cxnId="{DB201D10-1174-4B69-8A3D-C4E4EE3CF3C3}">
      <dgm:prSet/>
      <dgm:spPr/>
      <dgm:t>
        <a:bodyPr/>
        <a:lstStyle/>
        <a:p>
          <a:endParaRPr lang="en-US"/>
        </a:p>
      </dgm:t>
    </dgm:pt>
    <dgm:pt modelId="{839EF188-0440-444E-A67B-42AB920C9469}">
      <dgm:prSet phldrT="[Text]" custT="1"/>
      <dgm:spPr>
        <a:xfrm rot="17700000">
          <a:off x="4295576" y="2587641"/>
          <a:ext cx="681630" cy="328656"/>
        </a:xfrm>
        <a:prstGeom prst="rect">
          <a:avLst/>
        </a:prstGeom>
        <a:noFill/>
        <a:ln>
          <a:noFill/>
        </a:ln>
        <a:effectLst/>
      </dgm:spPr>
      <dgm:t>
        <a:bodyPr/>
        <a:lstStyle/>
        <a:p>
          <a:r>
            <a:rPr lang="en-US" sz="1000" dirty="0">
              <a:solidFill>
                <a:srgbClr val="7F7F7F">
                  <a:hueOff val="0"/>
                  <a:satOff val="0"/>
                  <a:lumOff val="0"/>
                  <a:alphaOff val="0"/>
                </a:srgbClr>
              </a:solidFill>
              <a:latin typeface="Calibri"/>
              <a:ea typeface="+mn-ea"/>
              <a:cs typeface="+mn-cs"/>
            </a:rPr>
            <a:t>Personnel and Capacity Building</a:t>
          </a:r>
        </a:p>
      </dgm:t>
    </dgm:pt>
    <dgm:pt modelId="{00996C3A-ED88-4330-8F4A-145C13DDC4CC}" type="parTrans" cxnId="{01D32567-6B71-4BAF-8AC7-96CFE9D1D8CC}">
      <dgm:prSet/>
      <dgm:spPr/>
      <dgm:t>
        <a:bodyPr/>
        <a:lstStyle/>
        <a:p>
          <a:endParaRPr lang="en-US"/>
        </a:p>
      </dgm:t>
    </dgm:pt>
    <dgm:pt modelId="{C09DE913-C050-42E7-A00E-EB21D1396771}" type="sibTrans" cxnId="{01D32567-6B71-4BAF-8AC7-96CFE9D1D8CC}">
      <dgm:prSet/>
      <dgm:spPr/>
      <dgm:t>
        <a:bodyPr/>
        <a:lstStyle/>
        <a:p>
          <a:endParaRPr lang="en-US"/>
        </a:p>
      </dgm:t>
    </dgm:pt>
    <dgm:pt modelId="{35611EAA-0A33-4E1D-B5FA-162DEDA084D5}">
      <dgm:prSet phldrT="[Text]" custT="1"/>
      <dgm:spPr>
        <a:xfrm rot="17700000">
          <a:off x="5730666"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Convert to BN v7.6</a:t>
          </a:r>
        </a:p>
      </dgm:t>
    </dgm:pt>
    <dgm:pt modelId="{DC3D8703-E6F8-4BD0-9BB4-E6B3B89288A9}" type="parTrans" cxnId="{750A5AFF-1322-477A-ACC6-06C042DF695B}">
      <dgm:prSet/>
      <dgm:spPr/>
      <dgm:t>
        <a:bodyPr/>
        <a:lstStyle/>
        <a:p>
          <a:endParaRPr lang="en-US"/>
        </a:p>
      </dgm:t>
    </dgm:pt>
    <dgm:pt modelId="{7D075576-7B65-4281-A8E8-245B502DD841}" type="sibTrans" cxnId="{750A5AFF-1322-477A-ACC6-06C042DF695B}">
      <dgm:prSet/>
      <dgm:spPr/>
      <dgm:t>
        <a:bodyPr/>
        <a:lstStyle/>
        <a:p>
          <a:endParaRPr lang="en-US"/>
        </a:p>
      </dgm:t>
    </dgm:pt>
    <dgm:pt modelId="{C693E784-AFA0-4A11-8985-E1B07B913F95}">
      <dgm:prSet phldrT="[Text]" custT="1"/>
      <dgm:spPr>
        <a:xfrm rot="17700000">
          <a:off x="6107379" y="2587641"/>
          <a:ext cx="681630" cy="328656"/>
        </a:xfrm>
        <a:prstGeom prst="rect">
          <a:avLst/>
        </a:prstGeom>
        <a:noFill/>
        <a:ln>
          <a:noFill/>
        </a:ln>
        <a:effectLst/>
      </dgm:spPr>
      <dgm:t>
        <a:bodyPr/>
        <a:lstStyle/>
        <a:p>
          <a:pPr algn="ctr"/>
          <a:r>
            <a:rPr lang="en-US" sz="1000" dirty="0">
              <a:solidFill>
                <a:srgbClr val="7F7F7F">
                  <a:hueOff val="0"/>
                  <a:satOff val="0"/>
                  <a:lumOff val="0"/>
                  <a:alphaOff val="0"/>
                </a:srgbClr>
              </a:solidFill>
              <a:latin typeface="Calibri"/>
              <a:ea typeface="+mn-ea"/>
              <a:cs typeface="+mn-cs"/>
            </a:rPr>
            <a:t>WGS Cert., Install Plugins</a:t>
          </a:r>
        </a:p>
      </dgm:t>
    </dgm:pt>
    <dgm:pt modelId="{D9224981-E5C8-4974-9819-0A4C2D616094}" type="parTrans" cxnId="{3BA97606-662B-4413-9300-573D2EC34917}">
      <dgm:prSet/>
      <dgm:spPr/>
      <dgm:t>
        <a:bodyPr/>
        <a:lstStyle/>
        <a:p>
          <a:endParaRPr lang="en-US"/>
        </a:p>
      </dgm:t>
    </dgm:pt>
    <dgm:pt modelId="{12F3749D-F23C-4FD5-ACDB-0BC7C9417FE0}" type="sibTrans" cxnId="{3BA97606-662B-4413-9300-573D2EC34917}">
      <dgm:prSet/>
      <dgm:spPr/>
      <dgm:t>
        <a:bodyPr/>
        <a:lstStyle/>
        <a:p>
          <a:endParaRPr lang="en-US"/>
        </a:p>
      </dgm:t>
    </dgm:pt>
    <dgm:pt modelId="{C666E99A-EA2A-4513-B163-536A725EC1D4}" type="pres">
      <dgm:prSet presAssocID="{E4EAE2BA-E6E9-47BE-90DA-7CC8F543793A}" presName="Name0" presStyleCnt="0">
        <dgm:presLayoutVars>
          <dgm:dir/>
        </dgm:presLayoutVars>
      </dgm:prSet>
      <dgm:spPr/>
    </dgm:pt>
    <dgm:pt modelId="{E2E3C590-7FC4-4000-9B21-30C11C32C517}" type="pres">
      <dgm:prSet presAssocID="{28E50F4E-A211-4387-B97C-8204D2D63C7E}" presName="parComposite" presStyleCnt="0"/>
      <dgm:spPr/>
    </dgm:pt>
    <dgm:pt modelId="{28017CDB-A29D-4E6F-AB4C-798EBE6DA64D}" type="pres">
      <dgm:prSet presAssocID="{28E50F4E-A211-4387-B97C-8204D2D63C7E}" presName="parBigCircle" presStyleLbl="node0" presStyleIdx="0" presStyleCnt="5"/>
      <dgm:spPr>
        <a:xfrm>
          <a:off x="3318" y="1977274"/>
          <a:ext cx="633869" cy="633869"/>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gm:spPr>
    </dgm:pt>
    <dgm:pt modelId="{66FE321E-6221-430D-95E7-19DBF56E205F}" type="pres">
      <dgm:prSet presAssocID="{28E50F4E-A211-4387-B97C-8204D2D63C7E}" presName="parTx" presStyleLbl="revTx" presStyleIdx="0" presStyleCnt="29" custScaleX="120966" custScaleY="161705" custLinFactNeighborX="1362" custLinFactNeighborY="-14769"/>
      <dgm:spPr>
        <a:prstGeom prst="rect">
          <a:avLst/>
        </a:prstGeom>
      </dgm:spPr>
    </dgm:pt>
    <dgm:pt modelId="{1BA0E56F-434D-4EE4-89C5-185FC0CE6AAD}" type="pres">
      <dgm:prSet presAssocID="{28E50F4E-A211-4387-B97C-8204D2D63C7E}" presName="bSpace" presStyleCnt="0"/>
      <dgm:spPr/>
    </dgm:pt>
    <dgm:pt modelId="{EAEC0C39-E95A-4854-99AC-F1FAA31657FA}" type="pres">
      <dgm:prSet presAssocID="{28E50F4E-A211-4387-B97C-8204D2D63C7E}" presName="parBackupNorm" presStyleCnt="0"/>
      <dgm:spPr/>
    </dgm:pt>
    <dgm:pt modelId="{5744958A-2933-4B47-B6EB-7D7C8BFCEF84}" type="pres">
      <dgm:prSet presAssocID="{7E88C0FE-9E9F-45D8-9EB3-4AB6E6B956AA}" presName="parSpace" presStyleCnt="0"/>
      <dgm:spPr/>
    </dgm:pt>
    <dgm:pt modelId="{CCD12751-D9E3-4387-BBF9-8F2AF6D49D1B}" type="pres">
      <dgm:prSet presAssocID="{4197E540-D10F-4BDA-84C9-B2027B240EEB}" presName="desBackupLeftNorm" presStyleCnt="0"/>
      <dgm:spPr/>
    </dgm:pt>
    <dgm:pt modelId="{B394CEEB-24B6-4BA8-A206-1534BEDAD694}" type="pres">
      <dgm:prSet presAssocID="{4197E540-D10F-4BDA-84C9-B2027B240EEB}" presName="desComposite" presStyleCnt="0"/>
      <dgm:spPr/>
    </dgm:pt>
    <dgm:pt modelId="{51C5ACA6-33FD-4668-B3B1-157C98F240BE}" type="pres">
      <dgm:prSet presAssocID="{4197E540-D10F-4BDA-84C9-B2027B240EEB}" presName="desCircle" presStyleLbl="node1" presStyleIdx="0" presStyleCnt="12"/>
      <dgm:spPr>
        <a:xfrm>
          <a:off x="684933" y="2129700"/>
          <a:ext cx="329018" cy="329018"/>
        </a:xfrm>
        <a:prstGeom prst="ellipse">
          <a:avLst/>
        </a:prstGeom>
        <a:gradFill rotWithShape="0">
          <a:gsLst>
            <a:gs pos="0">
              <a:srgbClr val="9CBEBD">
                <a:hueOff val="0"/>
                <a:satOff val="0"/>
                <a:lumOff val="0"/>
                <a:alphaOff val="0"/>
                <a:satMod val="103000"/>
                <a:lumMod val="118000"/>
              </a:srgbClr>
            </a:gs>
            <a:gs pos="50000">
              <a:srgbClr val="9CBEBD">
                <a:hueOff val="0"/>
                <a:satOff val="0"/>
                <a:lumOff val="0"/>
                <a:alphaOff val="0"/>
                <a:satMod val="89000"/>
                <a:lumMod val="91000"/>
              </a:srgbClr>
            </a:gs>
            <a:gs pos="100000">
              <a:srgbClr val="9CBEBD">
                <a:hueOff val="0"/>
                <a:satOff val="0"/>
                <a:lumOff val="0"/>
                <a:alphaOff val="0"/>
                <a:lumMod val="69000"/>
              </a:srgbClr>
            </a:gs>
          </a:gsLst>
          <a:lin ang="5400000" scaled="0"/>
        </a:gradFill>
        <a:ln>
          <a:noFill/>
        </a:ln>
        <a:effectLst/>
      </dgm:spPr>
    </dgm:pt>
    <dgm:pt modelId="{D80838CA-4B5F-4759-A83E-18025D22CD8E}" type="pres">
      <dgm:prSet presAssocID="{4197E540-D10F-4BDA-84C9-B2027B240EEB}" presName="chTx" presStyleLbl="revTx" presStyleIdx="1" presStyleCnt="29"/>
      <dgm:spPr>
        <a:prstGeom prst="rect">
          <a:avLst/>
        </a:prstGeom>
      </dgm:spPr>
    </dgm:pt>
    <dgm:pt modelId="{47163255-F5AC-461E-9A86-3B86DCAB719C}" type="pres">
      <dgm:prSet presAssocID="{4197E540-D10F-4BDA-84C9-B2027B240EEB}" presName="desTx" presStyleLbl="revTx" presStyleIdx="2" presStyleCnt="29">
        <dgm:presLayoutVars>
          <dgm:bulletEnabled val="1"/>
        </dgm:presLayoutVars>
      </dgm:prSet>
      <dgm:spPr>
        <a:xfrm rot="17700000">
          <a:off x="721997" y="1672120"/>
          <a:ext cx="681630" cy="328656"/>
        </a:xfrm>
        <a:prstGeom prst="rect">
          <a:avLst/>
        </a:prstGeom>
        <a:noFill/>
        <a:ln>
          <a:noFill/>
        </a:ln>
        <a:effectLst/>
      </dgm:spPr>
    </dgm:pt>
    <dgm:pt modelId="{88A42219-4A4E-4479-8CC6-055AA19695B3}" type="pres">
      <dgm:prSet presAssocID="{4197E540-D10F-4BDA-84C9-B2027B240EEB}" presName="desBackupRightNorm" presStyleCnt="0"/>
      <dgm:spPr/>
    </dgm:pt>
    <dgm:pt modelId="{B7BAD771-7165-4F0A-8CDC-9C674DDAC5A6}" type="pres">
      <dgm:prSet presAssocID="{6EE9F422-00AE-4222-BD4F-062656D802FD}" presName="desSpace" presStyleCnt="0"/>
      <dgm:spPr/>
    </dgm:pt>
    <dgm:pt modelId="{02DBAD80-0D72-42CC-B864-98974252703D}" type="pres">
      <dgm:prSet presAssocID="{0AEA99DD-79F2-454B-89E9-FC77396C9F1D}" presName="desBackupLeftNorm" presStyleCnt="0"/>
      <dgm:spPr/>
    </dgm:pt>
    <dgm:pt modelId="{4FBFD1CE-5323-445E-AADD-EF55B1C740B1}" type="pres">
      <dgm:prSet presAssocID="{0AEA99DD-79F2-454B-89E9-FC77396C9F1D}" presName="desComposite" presStyleCnt="0"/>
      <dgm:spPr/>
    </dgm:pt>
    <dgm:pt modelId="{5A8C3FAB-CD74-4F8F-AD16-04074F9041BF}" type="pres">
      <dgm:prSet presAssocID="{0AEA99DD-79F2-454B-89E9-FC77396C9F1D}" presName="desCircle" presStyleLbl="node1" presStyleIdx="1" presStyleCnt="12"/>
      <dgm:spPr>
        <a:xfrm>
          <a:off x="1061645" y="2129700"/>
          <a:ext cx="329018" cy="329018"/>
        </a:xfrm>
        <a:prstGeom prst="ellipse">
          <a:avLst/>
        </a:prstGeom>
        <a:gradFill rotWithShape="0">
          <a:gsLst>
            <a:gs pos="0">
              <a:srgbClr val="D2CB6C">
                <a:hueOff val="0"/>
                <a:satOff val="0"/>
                <a:lumOff val="0"/>
                <a:alphaOff val="0"/>
                <a:satMod val="103000"/>
                <a:lumMod val="118000"/>
              </a:srgbClr>
            </a:gs>
            <a:gs pos="50000">
              <a:srgbClr val="D2CB6C">
                <a:hueOff val="0"/>
                <a:satOff val="0"/>
                <a:lumOff val="0"/>
                <a:alphaOff val="0"/>
                <a:satMod val="89000"/>
                <a:lumMod val="91000"/>
              </a:srgbClr>
            </a:gs>
            <a:gs pos="100000">
              <a:srgbClr val="D2CB6C">
                <a:hueOff val="0"/>
                <a:satOff val="0"/>
                <a:lumOff val="0"/>
                <a:alphaOff val="0"/>
                <a:lumMod val="69000"/>
              </a:srgbClr>
            </a:gs>
          </a:gsLst>
          <a:lin ang="5400000" scaled="0"/>
        </a:gradFill>
        <a:ln>
          <a:noFill/>
        </a:ln>
        <a:effectLst/>
      </dgm:spPr>
    </dgm:pt>
    <dgm:pt modelId="{FDF47E5F-174C-4606-A5A6-ED4628A0F400}" type="pres">
      <dgm:prSet presAssocID="{0AEA99DD-79F2-454B-89E9-FC77396C9F1D}" presName="chTx" presStyleLbl="revTx" presStyleIdx="3" presStyleCnt="29"/>
      <dgm:spPr>
        <a:prstGeom prst="rect">
          <a:avLst/>
        </a:prstGeom>
      </dgm:spPr>
    </dgm:pt>
    <dgm:pt modelId="{703A9274-6AA5-4BA7-9F0C-49F5E848C1A2}" type="pres">
      <dgm:prSet presAssocID="{0AEA99DD-79F2-454B-89E9-FC77396C9F1D}" presName="desTx" presStyleLbl="revTx" presStyleIdx="4" presStyleCnt="29">
        <dgm:presLayoutVars>
          <dgm:bulletEnabled val="1"/>
        </dgm:presLayoutVars>
      </dgm:prSet>
      <dgm:spPr>
        <a:xfrm rot="17700000">
          <a:off x="1098710" y="1672120"/>
          <a:ext cx="681630" cy="328656"/>
        </a:xfrm>
        <a:prstGeom prst="rect">
          <a:avLst/>
        </a:prstGeom>
        <a:noFill/>
        <a:ln>
          <a:noFill/>
        </a:ln>
        <a:effectLst/>
      </dgm:spPr>
    </dgm:pt>
    <dgm:pt modelId="{5285B23C-3CF9-42E9-8D77-077E19872D98}" type="pres">
      <dgm:prSet presAssocID="{0AEA99DD-79F2-454B-89E9-FC77396C9F1D}" presName="desBackupRightNorm" presStyleCnt="0"/>
      <dgm:spPr/>
    </dgm:pt>
    <dgm:pt modelId="{6876C169-0105-4B0F-8AF0-8569EB893E0E}" type="pres">
      <dgm:prSet presAssocID="{602E552B-1247-4A9C-B655-B1B1185966C0}" presName="desSpace" presStyleCnt="0"/>
      <dgm:spPr/>
    </dgm:pt>
    <dgm:pt modelId="{FEDCDF86-3619-426E-9C5A-2EA4CFA15C35}" type="pres">
      <dgm:prSet presAssocID="{01A2C176-D2DA-42FA-934A-F2DFF82084A5}" presName="desBackupLeftNorm" presStyleCnt="0"/>
      <dgm:spPr/>
    </dgm:pt>
    <dgm:pt modelId="{2E5F75AF-F939-468A-A3AC-150F9909F1F3}" type="pres">
      <dgm:prSet presAssocID="{01A2C176-D2DA-42FA-934A-F2DFF82084A5}" presName="desComposite" presStyleCnt="0"/>
      <dgm:spPr/>
    </dgm:pt>
    <dgm:pt modelId="{A3CA15BF-DB4E-4336-9D71-061C13608DDD}" type="pres">
      <dgm:prSet presAssocID="{01A2C176-D2DA-42FA-934A-F2DFF82084A5}" presName="desCircle" presStyleLbl="node1" presStyleIdx="2" presStyleCnt="12"/>
      <dgm:spPr>
        <a:xfrm>
          <a:off x="1438358" y="2129700"/>
          <a:ext cx="329018" cy="329018"/>
        </a:xfrm>
        <a:prstGeom prst="ellipse">
          <a:avLst/>
        </a:prstGeom>
        <a:gradFill rotWithShape="0">
          <a:gsLst>
            <a:gs pos="0">
              <a:srgbClr val="95A39D">
                <a:hueOff val="0"/>
                <a:satOff val="0"/>
                <a:lumOff val="0"/>
                <a:alphaOff val="0"/>
                <a:satMod val="103000"/>
                <a:lumMod val="118000"/>
              </a:srgbClr>
            </a:gs>
            <a:gs pos="50000">
              <a:srgbClr val="95A39D">
                <a:hueOff val="0"/>
                <a:satOff val="0"/>
                <a:lumOff val="0"/>
                <a:alphaOff val="0"/>
                <a:satMod val="89000"/>
                <a:lumMod val="91000"/>
              </a:srgbClr>
            </a:gs>
            <a:gs pos="100000">
              <a:srgbClr val="95A39D">
                <a:hueOff val="0"/>
                <a:satOff val="0"/>
                <a:lumOff val="0"/>
                <a:alphaOff val="0"/>
                <a:lumMod val="69000"/>
              </a:srgbClr>
            </a:gs>
          </a:gsLst>
          <a:lin ang="5400000" scaled="0"/>
        </a:gradFill>
        <a:ln>
          <a:noFill/>
        </a:ln>
        <a:effectLst/>
      </dgm:spPr>
    </dgm:pt>
    <dgm:pt modelId="{36B9979A-8367-49AE-8623-8855185A800E}" type="pres">
      <dgm:prSet presAssocID="{01A2C176-D2DA-42FA-934A-F2DFF82084A5}" presName="chTx" presStyleLbl="revTx" presStyleIdx="5" presStyleCnt="29"/>
      <dgm:spPr/>
    </dgm:pt>
    <dgm:pt modelId="{B57ABC44-5900-4D95-9300-F462E55D0B8D}" type="pres">
      <dgm:prSet presAssocID="{01A2C176-D2DA-42FA-934A-F2DFF82084A5}" presName="desTx" presStyleLbl="revTx" presStyleIdx="6" presStyleCnt="29">
        <dgm:presLayoutVars>
          <dgm:bulletEnabled val="1"/>
        </dgm:presLayoutVars>
      </dgm:prSet>
      <dgm:spPr>
        <a:xfrm rot="17700000">
          <a:off x="1475423" y="1672120"/>
          <a:ext cx="681630" cy="328656"/>
        </a:xfrm>
        <a:prstGeom prst="rect">
          <a:avLst/>
        </a:prstGeom>
        <a:noFill/>
        <a:ln>
          <a:noFill/>
        </a:ln>
        <a:effectLst/>
      </dgm:spPr>
    </dgm:pt>
    <dgm:pt modelId="{1999F427-3CFF-4034-8B2E-DA8D955AB112}" type="pres">
      <dgm:prSet presAssocID="{01A2C176-D2DA-42FA-934A-F2DFF82084A5}" presName="desBackupRightNorm" presStyleCnt="0"/>
      <dgm:spPr/>
    </dgm:pt>
    <dgm:pt modelId="{65DC77A4-BE57-4C8B-9D83-F860CD559DED}" type="pres">
      <dgm:prSet presAssocID="{3694A033-E262-44EA-A174-35C1C7F42C90}" presName="desSpace" presStyleCnt="0"/>
      <dgm:spPr/>
    </dgm:pt>
    <dgm:pt modelId="{C15A6055-885F-4223-8889-DE40F9C71E47}" type="pres">
      <dgm:prSet presAssocID="{5A22019F-6F97-4DC3-963A-583D3D54A632}" presName="parComposite" presStyleCnt="0"/>
      <dgm:spPr/>
    </dgm:pt>
    <dgm:pt modelId="{9125244F-CAD2-40B8-B03E-EE53F57528C6}" type="pres">
      <dgm:prSet presAssocID="{5A22019F-6F97-4DC3-963A-583D3D54A632}" presName="parBigCircle" presStyleLbl="node0" presStyleIdx="1" presStyleCnt="5"/>
      <dgm:spPr>
        <a:xfrm>
          <a:off x="1815122" y="1977274"/>
          <a:ext cx="633869" cy="633869"/>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gm:spPr>
    </dgm:pt>
    <dgm:pt modelId="{7D6BBD8D-95C7-4AC1-BA07-93F97F0B736B}" type="pres">
      <dgm:prSet presAssocID="{5A22019F-6F97-4DC3-963A-583D3D54A632}" presName="parTx" presStyleLbl="revTx" presStyleIdx="7" presStyleCnt="29"/>
      <dgm:spPr>
        <a:prstGeom prst="rect">
          <a:avLst/>
        </a:prstGeom>
      </dgm:spPr>
    </dgm:pt>
    <dgm:pt modelId="{5AE3A114-82A7-404F-9E4B-DAE75E8E67F0}" type="pres">
      <dgm:prSet presAssocID="{5A22019F-6F97-4DC3-963A-583D3D54A632}" presName="bSpace" presStyleCnt="0"/>
      <dgm:spPr/>
    </dgm:pt>
    <dgm:pt modelId="{618FA1BC-D374-4EBB-922E-5A921DD9E5E1}" type="pres">
      <dgm:prSet presAssocID="{5A22019F-6F97-4DC3-963A-583D3D54A632}" presName="parBackupNorm" presStyleCnt="0"/>
      <dgm:spPr/>
    </dgm:pt>
    <dgm:pt modelId="{8ADF5B02-C638-4F58-9A6C-30C09AC73306}" type="pres">
      <dgm:prSet presAssocID="{40C46F67-A448-4DFF-9ACB-C354C5196E83}" presName="parSpace" presStyleCnt="0"/>
      <dgm:spPr/>
    </dgm:pt>
    <dgm:pt modelId="{02FA4610-B442-40C7-9DF1-5F9F97BE02EF}" type="pres">
      <dgm:prSet presAssocID="{0AE14328-0EE2-49D7-98C5-68FCA23BDFFA}" presName="desBackupLeftNorm" presStyleCnt="0"/>
      <dgm:spPr/>
    </dgm:pt>
    <dgm:pt modelId="{4FA3D958-E36A-4F8D-B2D9-8F7D4695CA93}" type="pres">
      <dgm:prSet presAssocID="{0AE14328-0EE2-49D7-98C5-68FCA23BDFFA}" presName="desComposite" presStyleCnt="0"/>
      <dgm:spPr/>
    </dgm:pt>
    <dgm:pt modelId="{49AD36DC-D62B-4D81-B989-C0C6E821265F}" type="pres">
      <dgm:prSet presAssocID="{0AE14328-0EE2-49D7-98C5-68FCA23BDFFA}" presName="desCircle" presStyleLbl="node1" presStyleIdx="3" presStyleCnt="12"/>
      <dgm:spPr>
        <a:xfrm>
          <a:off x="2496736" y="2129700"/>
          <a:ext cx="329018" cy="329018"/>
        </a:xfrm>
        <a:prstGeom prst="ellipse">
          <a:avLst/>
        </a:prstGeom>
        <a:gradFill rotWithShape="0">
          <a:gsLst>
            <a:gs pos="0">
              <a:srgbClr val="C89F5D">
                <a:hueOff val="0"/>
                <a:satOff val="0"/>
                <a:lumOff val="0"/>
                <a:alphaOff val="0"/>
                <a:satMod val="103000"/>
                <a:lumMod val="118000"/>
              </a:srgbClr>
            </a:gs>
            <a:gs pos="50000">
              <a:srgbClr val="C89F5D">
                <a:hueOff val="0"/>
                <a:satOff val="0"/>
                <a:lumOff val="0"/>
                <a:alphaOff val="0"/>
                <a:satMod val="89000"/>
                <a:lumMod val="91000"/>
              </a:srgbClr>
            </a:gs>
            <a:gs pos="100000">
              <a:srgbClr val="C89F5D">
                <a:hueOff val="0"/>
                <a:satOff val="0"/>
                <a:lumOff val="0"/>
                <a:alphaOff val="0"/>
                <a:lumMod val="69000"/>
              </a:srgbClr>
            </a:gs>
          </a:gsLst>
          <a:lin ang="5400000" scaled="0"/>
        </a:gradFill>
        <a:ln>
          <a:noFill/>
        </a:ln>
        <a:effectLst/>
      </dgm:spPr>
    </dgm:pt>
    <dgm:pt modelId="{BCF3A686-42B8-400D-ADAB-FFC1CE9C6893}" type="pres">
      <dgm:prSet presAssocID="{0AE14328-0EE2-49D7-98C5-68FCA23BDFFA}" presName="chTx" presStyleLbl="revTx" presStyleIdx="8" presStyleCnt="29"/>
      <dgm:spPr>
        <a:prstGeom prst="rect">
          <a:avLst/>
        </a:prstGeom>
      </dgm:spPr>
    </dgm:pt>
    <dgm:pt modelId="{C5E960F3-64F7-451A-9F71-5CC76AE5F505}" type="pres">
      <dgm:prSet presAssocID="{0AE14328-0EE2-49D7-98C5-68FCA23BDFFA}" presName="desTx" presStyleLbl="revTx" presStyleIdx="9" presStyleCnt="29">
        <dgm:presLayoutVars>
          <dgm:bulletEnabled val="1"/>
        </dgm:presLayoutVars>
      </dgm:prSet>
      <dgm:spPr>
        <a:xfrm rot="17700000">
          <a:off x="2533800" y="1672120"/>
          <a:ext cx="681630" cy="328656"/>
        </a:xfrm>
        <a:prstGeom prst="rect">
          <a:avLst/>
        </a:prstGeom>
        <a:noFill/>
        <a:ln>
          <a:noFill/>
        </a:ln>
        <a:effectLst/>
      </dgm:spPr>
    </dgm:pt>
    <dgm:pt modelId="{B3721555-6618-4C3A-BD1F-E92CFD9683AB}" type="pres">
      <dgm:prSet presAssocID="{0AE14328-0EE2-49D7-98C5-68FCA23BDFFA}" presName="desBackupRightNorm" presStyleCnt="0"/>
      <dgm:spPr/>
    </dgm:pt>
    <dgm:pt modelId="{5AE349D2-CEB4-4AC6-AE04-44A62924D7CF}" type="pres">
      <dgm:prSet presAssocID="{5E40F6E7-1E16-499D-BD19-570269F4F62E}" presName="desSpace" presStyleCnt="0"/>
      <dgm:spPr/>
    </dgm:pt>
    <dgm:pt modelId="{D0724EB4-E193-4E24-9B12-B841D5AAE3A7}" type="pres">
      <dgm:prSet presAssocID="{97D7360E-9C41-4150-95A8-3B04A8B28D18}" presName="desBackupLeftNorm" presStyleCnt="0"/>
      <dgm:spPr/>
    </dgm:pt>
    <dgm:pt modelId="{7604BD15-BAA2-44CC-9991-4BC229176C8A}" type="pres">
      <dgm:prSet presAssocID="{97D7360E-9C41-4150-95A8-3B04A8B28D18}" presName="desComposite" presStyleCnt="0"/>
      <dgm:spPr/>
    </dgm:pt>
    <dgm:pt modelId="{1C80A321-C407-4804-B753-32DA4FA077C2}" type="pres">
      <dgm:prSet presAssocID="{97D7360E-9C41-4150-95A8-3B04A8B28D18}" presName="desCircle" presStyleLbl="node1" presStyleIdx="4" presStyleCnt="12"/>
      <dgm:spPr>
        <a:xfrm>
          <a:off x="2873449" y="2129700"/>
          <a:ext cx="329018" cy="329018"/>
        </a:xfrm>
        <a:prstGeom prst="ellipse">
          <a:avLst/>
        </a:prstGeom>
        <a:gradFill rotWithShape="0">
          <a:gsLst>
            <a:gs pos="0">
              <a:srgbClr val="B1A089">
                <a:hueOff val="0"/>
                <a:satOff val="0"/>
                <a:lumOff val="0"/>
                <a:alphaOff val="0"/>
                <a:satMod val="103000"/>
                <a:lumMod val="118000"/>
              </a:srgbClr>
            </a:gs>
            <a:gs pos="50000">
              <a:srgbClr val="B1A089">
                <a:hueOff val="0"/>
                <a:satOff val="0"/>
                <a:lumOff val="0"/>
                <a:alphaOff val="0"/>
                <a:satMod val="89000"/>
                <a:lumMod val="91000"/>
              </a:srgbClr>
            </a:gs>
            <a:gs pos="100000">
              <a:srgbClr val="B1A089">
                <a:hueOff val="0"/>
                <a:satOff val="0"/>
                <a:lumOff val="0"/>
                <a:alphaOff val="0"/>
                <a:lumMod val="69000"/>
              </a:srgbClr>
            </a:gs>
          </a:gsLst>
          <a:lin ang="5400000" scaled="0"/>
        </a:gradFill>
        <a:ln>
          <a:noFill/>
        </a:ln>
        <a:effectLst/>
      </dgm:spPr>
    </dgm:pt>
    <dgm:pt modelId="{F9B060A4-2E1A-4276-80CD-B8A2FAF86C9B}" type="pres">
      <dgm:prSet presAssocID="{97D7360E-9C41-4150-95A8-3B04A8B28D18}" presName="chTx" presStyleLbl="revTx" presStyleIdx="10" presStyleCnt="29"/>
      <dgm:spPr/>
    </dgm:pt>
    <dgm:pt modelId="{4F66AC5C-FAF1-45CE-818F-D35674BD1B69}" type="pres">
      <dgm:prSet presAssocID="{97D7360E-9C41-4150-95A8-3B04A8B28D18}" presName="desTx" presStyleLbl="revTx" presStyleIdx="11" presStyleCnt="29">
        <dgm:presLayoutVars>
          <dgm:bulletEnabled val="1"/>
        </dgm:presLayoutVars>
      </dgm:prSet>
      <dgm:spPr>
        <a:xfrm rot="17700000">
          <a:off x="2910513" y="1672120"/>
          <a:ext cx="681630" cy="328656"/>
        </a:xfrm>
        <a:prstGeom prst="rect">
          <a:avLst/>
        </a:prstGeom>
        <a:noFill/>
        <a:ln>
          <a:noFill/>
        </a:ln>
        <a:effectLst/>
      </dgm:spPr>
    </dgm:pt>
    <dgm:pt modelId="{3D5B1A42-5C7F-4E7F-B994-17D8E830AA09}" type="pres">
      <dgm:prSet presAssocID="{97D7360E-9C41-4150-95A8-3B04A8B28D18}" presName="desBackupRightNorm" presStyleCnt="0"/>
      <dgm:spPr/>
    </dgm:pt>
    <dgm:pt modelId="{FB76CD1E-074D-4F80-8696-F0EA7958F93B}" type="pres">
      <dgm:prSet presAssocID="{F5EDE77E-ED22-4DA8-BD41-F43E43E6848A}" presName="desSpace" presStyleCnt="0"/>
      <dgm:spPr/>
    </dgm:pt>
    <dgm:pt modelId="{98C1E74A-8C95-49B9-99D3-43E036DDBE09}" type="pres">
      <dgm:prSet presAssocID="{7FC2D584-30A6-449E-B7CA-341F5F62FAF5}" presName="parComposite" presStyleCnt="0"/>
      <dgm:spPr/>
    </dgm:pt>
    <dgm:pt modelId="{625298DF-66F0-44EC-B355-04318A84B0F2}" type="pres">
      <dgm:prSet presAssocID="{7FC2D584-30A6-449E-B7CA-341F5F62FAF5}" presName="parBigCircle" presStyleLbl="node0" presStyleIdx="2" presStyleCnt="5"/>
      <dgm:spPr>
        <a:xfrm>
          <a:off x="3250212" y="1977274"/>
          <a:ext cx="633869" cy="633869"/>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gm:spPr>
    </dgm:pt>
    <dgm:pt modelId="{2B4BD85E-C901-45C5-8EB9-6B9FEE12A7BE}" type="pres">
      <dgm:prSet presAssocID="{7FC2D584-30A6-449E-B7CA-341F5F62FAF5}" presName="parTx" presStyleLbl="revTx" presStyleIdx="12" presStyleCnt="29"/>
      <dgm:spPr>
        <a:prstGeom prst="rect">
          <a:avLst/>
        </a:prstGeom>
      </dgm:spPr>
    </dgm:pt>
    <dgm:pt modelId="{761EFD8F-410E-414C-A480-BA932E71A143}" type="pres">
      <dgm:prSet presAssocID="{7FC2D584-30A6-449E-B7CA-341F5F62FAF5}" presName="bSpace" presStyleCnt="0"/>
      <dgm:spPr/>
    </dgm:pt>
    <dgm:pt modelId="{B82C08B3-DB74-4E36-B2E9-76F2AEEFB24B}" type="pres">
      <dgm:prSet presAssocID="{7FC2D584-30A6-449E-B7CA-341F5F62FAF5}" presName="parBackupNorm" presStyleCnt="0"/>
      <dgm:spPr/>
    </dgm:pt>
    <dgm:pt modelId="{E0DB4E77-87D5-45B6-AD70-2CE9930ABB87}" type="pres">
      <dgm:prSet presAssocID="{9BCC6C0B-54DD-42A5-A6A4-57FEEA70C7B5}" presName="parSpace" presStyleCnt="0"/>
      <dgm:spPr/>
    </dgm:pt>
    <dgm:pt modelId="{050B9D53-6469-4729-A9BE-E42DCEA4252C}" type="pres">
      <dgm:prSet presAssocID="{65A643D8-FAD8-427F-B77E-324519DFF77F}" presName="desBackupLeftNorm" presStyleCnt="0"/>
      <dgm:spPr/>
    </dgm:pt>
    <dgm:pt modelId="{A169135A-8620-4269-A500-0BFE5F166735}" type="pres">
      <dgm:prSet presAssocID="{65A643D8-FAD8-427F-B77E-324519DFF77F}" presName="desComposite" presStyleCnt="0"/>
      <dgm:spPr/>
    </dgm:pt>
    <dgm:pt modelId="{DF89BFF2-B2D4-4325-85A2-579AFC2E967F}" type="pres">
      <dgm:prSet presAssocID="{65A643D8-FAD8-427F-B77E-324519DFF77F}" presName="desCircle" presStyleLbl="node1" presStyleIdx="5" presStyleCnt="12"/>
      <dgm:spPr>
        <a:xfrm>
          <a:off x="3931827" y="2129700"/>
          <a:ext cx="329018" cy="329018"/>
        </a:xfrm>
        <a:prstGeom prst="ellipse">
          <a:avLst/>
        </a:prstGeom>
        <a:gradFill rotWithShape="0">
          <a:gsLst>
            <a:gs pos="0">
              <a:srgbClr val="9CBEBD">
                <a:hueOff val="0"/>
                <a:satOff val="0"/>
                <a:lumOff val="0"/>
                <a:alphaOff val="0"/>
                <a:satMod val="103000"/>
                <a:lumMod val="118000"/>
              </a:srgbClr>
            </a:gs>
            <a:gs pos="50000">
              <a:srgbClr val="9CBEBD">
                <a:hueOff val="0"/>
                <a:satOff val="0"/>
                <a:lumOff val="0"/>
                <a:alphaOff val="0"/>
                <a:satMod val="89000"/>
                <a:lumMod val="91000"/>
              </a:srgbClr>
            </a:gs>
            <a:gs pos="100000">
              <a:srgbClr val="9CBEBD">
                <a:hueOff val="0"/>
                <a:satOff val="0"/>
                <a:lumOff val="0"/>
                <a:alphaOff val="0"/>
                <a:lumMod val="69000"/>
              </a:srgbClr>
            </a:gs>
          </a:gsLst>
          <a:lin ang="5400000" scaled="0"/>
        </a:gradFill>
        <a:ln>
          <a:noFill/>
        </a:ln>
        <a:effectLst/>
      </dgm:spPr>
    </dgm:pt>
    <dgm:pt modelId="{DB665163-915F-40A6-83DE-D9E80507F79D}" type="pres">
      <dgm:prSet presAssocID="{65A643D8-FAD8-427F-B77E-324519DFF77F}" presName="chTx" presStyleLbl="revTx" presStyleIdx="13" presStyleCnt="29"/>
      <dgm:spPr>
        <a:prstGeom prst="rect">
          <a:avLst/>
        </a:prstGeom>
      </dgm:spPr>
    </dgm:pt>
    <dgm:pt modelId="{B929AC72-0696-4EEE-AFB6-7E192A81CD7E}" type="pres">
      <dgm:prSet presAssocID="{65A643D8-FAD8-427F-B77E-324519DFF77F}" presName="desTx" presStyleLbl="revTx" presStyleIdx="14" presStyleCnt="29">
        <dgm:presLayoutVars>
          <dgm:bulletEnabled val="1"/>
        </dgm:presLayoutVars>
      </dgm:prSet>
      <dgm:spPr>
        <a:xfrm rot="17700000">
          <a:off x="3968891" y="1672120"/>
          <a:ext cx="681630" cy="328656"/>
        </a:xfrm>
        <a:prstGeom prst="rect">
          <a:avLst/>
        </a:prstGeom>
        <a:noFill/>
        <a:ln>
          <a:noFill/>
        </a:ln>
        <a:effectLst/>
      </dgm:spPr>
    </dgm:pt>
    <dgm:pt modelId="{4C54F472-8EC0-43AD-AD8B-7B532BC9203C}" type="pres">
      <dgm:prSet presAssocID="{65A643D8-FAD8-427F-B77E-324519DFF77F}" presName="desBackupRightNorm" presStyleCnt="0"/>
      <dgm:spPr/>
    </dgm:pt>
    <dgm:pt modelId="{A5C2DB3F-F2F5-4831-9AD1-C5C2EEE15AC9}" type="pres">
      <dgm:prSet presAssocID="{A1CFAE85-B44C-4654-BCFF-0F4929233B2A}" presName="desSpace" presStyleCnt="0"/>
      <dgm:spPr/>
    </dgm:pt>
    <dgm:pt modelId="{72A932C7-0801-4021-AA25-BA92D25DAA6F}" type="pres">
      <dgm:prSet presAssocID="{A6D9C0E8-E25E-458C-B004-AE2A5E110CC0}" presName="desBackupLeftNorm" presStyleCnt="0"/>
      <dgm:spPr/>
    </dgm:pt>
    <dgm:pt modelId="{75A5CE44-F34D-4065-885D-BC70353397D7}" type="pres">
      <dgm:prSet presAssocID="{A6D9C0E8-E25E-458C-B004-AE2A5E110CC0}" presName="desComposite" presStyleCnt="0"/>
      <dgm:spPr/>
    </dgm:pt>
    <dgm:pt modelId="{66189494-ECAC-4154-9CF4-16198B86E059}" type="pres">
      <dgm:prSet presAssocID="{A6D9C0E8-E25E-458C-B004-AE2A5E110CC0}" presName="desCircle" presStyleLbl="node1" presStyleIdx="6" presStyleCnt="12"/>
      <dgm:spPr>
        <a:xfrm>
          <a:off x="4308540" y="2129700"/>
          <a:ext cx="329018" cy="329018"/>
        </a:xfrm>
        <a:prstGeom prst="ellipse">
          <a:avLst/>
        </a:prstGeom>
        <a:gradFill rotWithShape="0">
          <a:gsLst>
            <a:gs pos="0">
              <a:srgbClr val="D2CB6C">
                <a:hueOff val="0"/>
                <a:satOff val="0"/>
                <a:lumOff val="0"/>
                <a:alphaOff val="0"/>
                <a:satMod val="103000"/>
                <a:lumMod val="118000"/>
              </a:srgbClr>
            </a:gs>
            <a:gs pos="50000">
              <a:srgbClr val="D2CB6C">
                <a:hueOff val="0"/>
                <a:satOff val="0"/>
                <a:lumOff val="0"/>
                <a:alphaOff val="0"/>
                <a:satMod val="89000"/>
                <a:lumMod val="91000"/>
              </a:srgbClr>
            </a:gs>
            <a:gs pos="100000">
              <a:srgbClr val="D2CB6C">
                <a:hueOff val="0"/>
                <a:satOff val="0"/>
                <a:lumOff val="0"/>
                <a:alphaOff val="0"/>
                <a:lumMod val="69000"/>
              </a:srgbClr>
            </a:gs>
          </a:gsLst>
          <a:lin ang="5400000" scaled="0"/>
        </a:gradFill>
        <a:ln>
          <a:noFill/>
        </a:ln>
        <a:effectLst/>
      </dgm:spPr>
    </dgm:pt>
    <dgm:pt modelId="{933BD648-12FB-453B-8730-87E345E279FD}" type="pres">
      <dgm:prSet presAssocID="{A6D9C0E8-E25E-458C-B004-AE2A5E110CC0}" presName="chTx" presStyleLbl="revTx" presStyleIdx="15" presStyleCnt="29"/>
      <dgm:spPr/>
    </dgm:pt>
    <dgm:pt modelId="{610E82B3-C265-4033-A088-723B92B39D29}" type="pres">
      <dgm:prSet presAssocID="{A6D9C0E8-E25E-458C-B004-AE2A5E110CC0}" presName="desTx" presStyleLbl="revTx" presStyleIdx="16" presStyleCnt="29">
        <dgm:presLayoutVars>
          <dgm:bulletEnabled val="1"/>
        </dgm:presLayoutVars>
      </dgm:prSet>
      <dgm:spPr>
        <a:xfrm rot="17700000">
          <a:off x="4345604" y="1672120"/>
          <a:ext cx="681630" cy="328656"/>
        </a:xfrm>
        <a:prstGeom prst="rect">
          <a:avLst/>
        </a:prstGeom>
        <a:noFill/>
        <a:ln>
          <a:noFill/>
        </a:ln>
        <a:effectLst/>
      </dgm:spPr>
    </dgm:pt>
    <dgm:pt modelId="{14153259-A746-45EB-9E92-A8FDB32A4479}" type="pres">
      <dgm:prSet presAssocID="{A6D9C0E8-E25E-458C-B004-AE2A5E110CC0}" presName="desBackupRightNorm" presStyleCnt="0"/>
      <dgm:spPr/>
    </dgm:pt>
    <dgm:pt modelId="{FAB0B52F-E064-4AC7-BD17-CAD90AE446B0}" type="pres">
      <dgm:prSet presAssocID="{5DC24FCB-6148-4FF2-9053-A959394B28D5}" presName="desSpace" presStyleCnt="0"/>
      <dgm:spPr/>
    </dgm:pt>
    <dgm:pt modelId="{64660D77-C4A1-4A50-B7BB-4410997A8EC8}" type="pres">
      <dgm:prSet presAssocID="{839EF188-0440-444E-A67B-42AB920C9469}" presName="desBackupLeftNorm" presStyleCnt="0"/>
      <dgm:spPr/>
    </dgm:pt>
    <dgm:pt modelId="{FDE5462D-D245-49AC-A5BC-0466DF948B09}" type="pres">
      <dgm:prSet presAssocID="{839EF188-0440-444E-A67B-42AB920C9469}" presName="desComposite" presStyleCnt="0"/>
      <dgm:spPr/>
    </dgm:pt>
    <dgm:pt modelId="{9A4685CB-CE7C-4FF4-84A1-778F9C301B97}" type="pres">
      <dgm:prSet presAssocID="{839EF188-0440-444E-A67B-42AB920C9469}" presName="desCircle" presStyleLbl="node1" presStyleIdx="7" presStyleCnt="12" custLinFactNeighborX="-14180" custLinFactNeighborY="79389"/>
      <dgm:spPr>
        <a:xfrm>
          <a:off x="4685253" y="2129700"/>
          <a:ext cx="329018" cy="329018"/>
        </a:xfrm>
        <a:prstGeom prst="ellipse">
          <a:avLst/>
        </a:prstGeom>
        <a:gradFill rotWithShape="0">
          <a:gsLst>
            <a:gs pos="0">
              <a:srgbClr val="95A39D">
                <a:hueOff val="0"/>
                <a:satOff val="0"/>
                <a:lumOff val="0"/>
                <a:alphaOff val="0"/>
                <a:satMod val="103000"/>
                <a:lumMod val="118000"/>
              </a:srgbClr>
            </a:gs>
            <a:gs pos="50000">
              <a:srgbClr val="95A39D">
                <a:hueOff val="0"/>
                <a:satOff val="0"/>
                <a:lumOff val="0"/>
                <a:alphaOff val="0"/>
                <a:satMod val="89000"/>
                <a:lumMod val="91000"/>
              </a:srgbClr>
            </a:gs>
            <a:gs pos="100000">
              <a:srgbClr val="95A39D">
                <a:hueOff val="0"/>
                <a:satOff val="0"/>
                <a:lumOff val="0"/>
                <a:alphaOff val="0"/>
                <a:lumMod val="69000"/>
              </a:srgbClr>
            </a:gs>
          </a:gsLst>
          <a:lin ang="5400000" scaled="0"/>
        </a:gradFill>
        <a:ln>
          <a:noFill/>
        </a:ln>
        <a:effectLst/>
      </dgm:spPr>
    </dgm:pt>
    <dgm:pt modelId="{7978FE45-14D5-4845-86CA-317C3034BFE0}" type="pres">
      <dgm:prSet presAssocID="{839EF188-0440-444E-A67B-42AB920C9469}" presName="chTx" presStyleLbl="revTx" presStyleIdx="17" presStyleCnt="29" custScaleX="134070" custScaleY="166512" custLinFactNeighborY="62883"/>
      <dgm:spPr/>
    </dgm:pt>
    <dgm:pt modelId="{74B5FEB0-A885-4FB0-BCCD-9A7087743500}" type="pres">
      <dgm:prSet presAssocID="{839EF188-0440-444E-A67B-42AB920C9469}" presName="desTx" presStyleLbl="revTx" presStyleIdx="18" presStyleCnt="29">
        <dgm:presLayoutVars>
          <dgm:bulletEnabled val="1"/>
        </dgm:presLayoutVars>
      </dgm:prSet>
      <dgm:spPr>
        <a:xfrm rot="17700000">
          <a:off x="4722317" y="1672120"/>
          <a:ext cx="681630" cy="328656"/>
        </a:xfrm>
        <a:prstGeom prst="rect">
          <a:avLst/>
        </a:prstGeom>
        <a:noFill/>
        <a:ln>
          <a:noFill/>
        </a:ln>
        <a:effectLst/>
      </dgm:spPr>
    </dgm:pt>
    <dgm:pt modelId="{949AC2B7-040C-4E05-931B-92ACB9D3A8D4}" type="pres">
      <dgm:prSet presAssocID="{839EF188-0440-444E-A67B-42AB920C9469}" presName="desBackupRightNorm" presStyleCnt="0"/>
      <dgm:spPr/>
    </dgm:pt>
    <dgm:pt modelId="{270F8C83-2F6F-4A4D-8AAF-D0CB8FD06509}" type="pres">
      <dgm:prSet presAssocID="{C09DE913-C050-42E7-A00E-EB21D1396771}" presName="desSpace" presStyleCnt="0"/>
      <dgm:spPr/>
    </dgm:pt>
    <dgm:pt modelId="{4EF7231C-C9F1-4F91-8D1C-C63638405F91}" type="pres">
      <dgm:prSet presAssocID="{1EAF32EF-2685-41DE-B527-A19EA257EFF2}" presName="parComposite" presStyleCnt="0"/>
      <dgm:spPr/>
    </dgm:pt>
    <dgm:pt modelId="{4AF980F5-1CFE-4F1C-8701-2120CCF8F1AB}" type="pres">
      <dgm:prSet presAssocID="{1EAF32EF-2685-41DE-B527-A19EA257EFF2}" presName="parBigCircle" presStyleLbl="node0" presStyleIdx="3" presStyleCnt="5"/>
      <dgm:spPr>
        <a:xfrm>
          <a:off x="5062016" y="1977274"/>
          <a:ext cx="633869" cy="633869"/>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gm:spPr>
    </dgm:pt>
    <dgm:pt modelId="{C21B92A9-8E32-499C-902E-F133C5092D1A}" type="pres">
      <dgm:prSet presAssocID="{1EAF32EF-2685-41DE-B527-A19EA257EFF2}" presName="parTx" presStyleLbl="revTx" presStyleIdx="19" presStyleCnt="29" custScaleX="141825" custLinFactNeighborX="-14020" custLinFactNeighborY="-3706"/>
      <dgm:spPr>
        <a:prstGeom prst="rect">
          <a:avLst/>
        </a:prstGeom>
      </dgm:spPr>
    </dgm:pt>
    <dgm:pt modelId="{1092A734-3D43-4CCE-BAAB-D03B6FB8C520}" type="pres">
      <dgm:prSet presAssocID="{1EAF32EF-2685-41DE-B527-A19EA257EFF2}" presName="bSpace" presStyleCnt="0"/>
      <dgm:spPr/>
    </dgm:pt>
    <dgm:pt modelId="{8D515D9C-EF43-47B9-AC9A-09A87EDF6F3D}" type="pres">
      <dgm:prSet presAssocID="{1EAF32EF-2685-41DE-B527-A19EA257EFF2}" presName="parBackupNorm" presStyleCnt="0"/>
      <dgm:spPr/>
    </dgm:pt>
    <dgm:pt modelId="{FAD7D391-55A1-4EEA-A99A-64E1406DFE67}" type="pres">
      <dgm:prSet presAssocID="{C8B63689-AE32-480F-B66B-8481F7137AF6}" presName="parSpace" presStyleCnt="0"/>
      <dgm:spPr/>
    </dgm:pt>
    <dgm:pt modelId="{56DDD952-6F6A-4029-9D17-840952762844}" type="pres">
      <dgm:prSet presAssocID="{8A6DB3FE-C39B-447E-9F35-B0AA149632E9}" presName="desBackupLeftNorm" presStyleCnt="0"/>
      <dgm:spPr/>
    </dgm:pt>
    <dgm:pt modelId="{BCEAA212-1E21-473A-810B-7B4A20144AC7}" type="pres">
      <dgm:prSet presAssocID="{8A6DB3FE-C39B-447E-9F35-B0AA149632E9}" presName="desComposite" presStyleCnt="0"/>
      <dgm:spPr/>
    </dgm:pt>
    <dgm:pt modelId="{E29272B0-1840-4ADB-9A86-4D800BA7660B}" type="pres">
      <dgm:prSet presAssocID="{8A6DB3FE-C39B-447E-9F35-B0AA149632E9}" presName="desCircle" presStyleLbl="node1" presStyleIdx="8" presStyleCnt="12"/>
      <dgm:spPr>
        <a:xfrm>
          <a:off x="5743630" y="2129700"/>
          <a:ext cx="329018" cy="329018"/>
        </a:xfrm>
        <a:prstGeom prst="ellipse">
          <a:avLst/>
        </a:prstGeom>
        <a:gradFill rotWithShape="0">
          <a:gsLst>
            <a:gs pos="0">
              <a:srgbClr val="C89F5D">
                <a:hueOff val="0"/>
                <a:satOff val="0"/>
                <a:lumOff val="0"/>
                <a:alphaOff val="0"/>
                <a:satMod val="103000"/>
                <a:lumMod val="118000"/>
              </a:srgbClr>
            </a:gs>
            <a:gs pos="50000">
              <a:srgbClr val="C89F5D">
                <a:hueOff val="0"/>
                <a:satOff val="0"/>
                <a:lumOff val="0"/>
                <a:alphaOff val="0"/>
                <a:satMod val="89000"/>
                <a:lumMod val="91000"/>
              </a:srgbClr>
            </a:gs>
            <a:gs pos="100000">
              <a:srgbClr val="C89F5D">
                <a:hueOff val="0"/>
                <a:satOff val="0"/>
                <a:lumOff val="0"/>
                <a:alphaOff val="0"/>
                <a:lumMod val="69000"/>
              </a:srgbClr>
            </a:gs>
          </a:gsLst>
          <a:lin ang="5400000" scaled="0"/>
        </a:gradFill>
        <a:ln>
          <a:noFill/>
        </a:ln>
        <a:effectLst/>
      </dgm:spPr>
    </dgm:pt>
    <dgm:pt modelId="{C289158A-F0C2-472A-B26B-AE3903472886}" type="pres">
      <dgm:prSet presAssocID="{8A6DB3FE-C39B-447E-9F35-B0AA149632E9}" presName="chTx" presStyleLbl="revTx" presStyleIdx="20" presStyleCnt="29"/>
      <dgm:spPr>
        <a:prstGeom prst="rect">
          <a:avLst/>
        </a:prstGeom>
      </dgm:spPr>
    </dgm:pt>
    <dgm:pt modelId="{C83A00C4-4E87-475C-B373-0648A481D8EB}" type="pres">
      <dgm:prSet presAssocID="{8A6DB3FE-C39B-447E-9F35-B0AA149632E9}" presName="desTx" presStyleLbl="revTx" presStyleIdx="21" presStyleCnt="29">
        <dgm:presLayoutVars>
          <dgm:bulletEnabled val="1"/>
        </dgm:presLayoutVars>
      </dgm:prSet>
      <dgm:spPr>
        <a:xfrm rot="17700000">
          <a:off x="5780695" y="1672120"/>
          <a:ext cx="681630" cy="328656"/>
        </a:xfrm>
        <a:prstGeom prst="rect">
          <a:avLst/>
        </a:prstGeom>
        <a:noFill/>
        <a:ln>
          <a:noFill/>
        </a:ln>
        <a:effectLst/>
      </dgm:spPr>
    </dgm:pt>
    <dgm:pt modelId="{A93CA49B-3551-4E15-9F16-87C9D8940AB2}" type="pres">
      <dgm:prSet presAssocID="{8A6DB3FE-C39B-447E-9F35-B0AA149632E9}" presName="desBackupRightNorm" presStyleCnt="0"/>
      <dgm:spPr/>
    </dgm:pt>
    <dgm:pt modelId="{4BAB3AD8-192C-45AF-ABFF-EB2AC676A747}" type="pres">
      <dgm:prSet presAssocID="{092AA806-E93B-48B2-8CC6-74C5945CE54C}" presName="desSpace" presStyleCnt="0"/>
      <dgm:spPr/>
    </dgm:pt>
    <dgm:pt modelId="{C0CCAFF2-3745-4AE4-9188-758564F7D530}" type="pres">
      <dgm:prSet presAssocID="{35611EAA-0A33-4E1D-B5FA-162DEDA084D5}" presName="desBackupLeftNorm" presStyleCnt="0"/>
      <dgm:spPr/>
    </dgm:pt>
    <dgm:pt modelId="{1FCF6D12-B162-4F46-BA7A-93AB03021C40}" type="pres">
      <dgm:prSet presAssocID="{35611EAA-0A33-4E1D-B5FA-162DEDA084D5}" presName="desComposite" presStyleCnt="0"/>
      <dgm:spPr/>
    </dgm:pt>
    <dgm:pt modelId="{8C4FCD07-D67C-440C-8E7B-BCED3D27CFD8}" type="pres">
      <dgm:prSet presAssocID="{35611EAA-0A33-4E1D-B5FA-162DEDA084D5}" presName="desCircle" presStyleLbl="node1" presStyleIdx="9" presStyleCnt="12"/>
      <dgm:spPr>
        <a:xfrm>
          <a:off x="6120343" y="2129700"/>
          <a:ext cx="329018" cy="329018"/>
        </a:xfrm>
        <a:prstGeom prst="ellipse">
          <a:avLst/>
        </a:prstGeom>
        <a:gradFill rotWithShape="0">
          <a:gsLst>
            <a:gs pos="0">
              <a:srgbClr val="B1A089">
                <a:hueOff val="0"/>
                <a:satOff val="0"/>
                <a:lumOff val="0"/>
                <a:alphaOff val="0"/>
                <a:satMod val="103000"/>
                <a:lumMod val="118000"/>
              </a:srgbClr>
            </a:gs>
            <a:gs pos="50000">
              <a:srgbClr val="B1A089">
                <a:hueOff val="0"/>
                <a:satOff val="0"/>
                <a:lumOff val="0"/>
                <a:alphaOff val="0"/>
                <a:satMod val="89000"/>
                <a:lumMod val="91000"/>
              </a:srgbClr>
            </a:gs>
            <a:gs pos="100000">
              <a:srgbClr val="B1A089">
                <a:hueOff val="0"/>
                <a:satOff val="0"/>
                <a:lumOff val="0"/>
                <a:alphaOff val="0"/>
                <a:lumMod val="69000"/>
              </a:srgbClr>
            </a:gs>
          </a:gsLst>
          <a:lin ang="5400000" scaled="0"/>
        </a:gradFill>
        <a:ln>
          <a:noFill/>
        </a:ln>
        <a:effectLst/>
      </dgm:spPr>
    </dgm:pt>
    <dgm:pt modelId="{78573F2A-8DCC-41DE-85E2-D45385B63669}" type="pres">
      <dgm:prSet presAssocID="{35611EAA-0A33-4E1D-B5FA-162DEDA084D5}" presName="chTx" presStyleLbl="revTx" presStyleIdx="22" presStyleCnt="29"/>
      <dgm:spPr/>
    </dgm:pt>
    <dgm:pt modelId="{FC85D216-AF96-4765-87CE-B6804293DF8A}" type="pres">
      <dgm:prSet presAssocID="{35611EAA-0A33-4E1D-B5FA-162DEDA084D5}" presName="desTx" presStyleLbl="revTx" presStyleIdx="23" presStyleCnt="29">
        <dgm:presLayoutVars>
          <dgm:bulletEnabled val="1"/>
        </dgm:presLayoutVars>
      </dgm:prSet>
      <dgm:spPr>
        <a:xfrm rot="17700000">
          <a:off x="6157408" y="1672120"/>
          <a:ext cx="681630" cy="328656"/>
        </a:xfrm>
        <a:prstGeom prst="rect">
          <a:avLst/>
        </a:prstGeom>
        <a:noFill/>
        <a:ln>
          <a:noFill/>
        </a:ln>
        <a:effectLst/>
      </dgm:spPr>
    </dgm:pt>
    <dgm:pt modelId="{093E2BDF-F4B8-4AA8-B20A-5A4821E4163B}" type="pres">
      <dgm:prSet presAssocID="{35611EAA-0A33-4E1D-B5FA-162DEDA084D5}" presName="desBackupRightNorm" presStyleCnt="0"/>
      <dgm:spPr/>
    </dgm:pt>
    <dgm:pt modelId="{92DFA517-C1B3-4E16-A052-D291D2CD2308}" type="pres">
      <dgm:prSet presAssocID="{7D075576-7B65-4281-A8E8-245B502DD841}" presName="desSpace" presStyleCnt="0"/>
      <dgm:spPr/>
    </dgm:pt>
    <dgm:pt modelId="{E3B52217-DCA1-4DD0-B077-DDB63456EBF7}" type="pres">
      <dgm:prSet presAssocID="{C693E784-AFA0-4A11-8985-E1B07B913F95}" presName="desBackupLeftNorm" presStyleCnt="0"/>
      <dgm:spPr/>
    </dgm:pt>
    <dgm:pt modelId="{BC288A9B-D553-43CE-B52D-2FA88469B8F7}" type="pres">
      <dgm:prSet presAssocID="{C693E784-AFA0-4A11-8985-E1B07B913F95}" presName="desComposite" presStyleCnt="0"/>
      <dgm:spPr/>
    </dgm:pt>
    <dgm:pt modelId="{CB68FC49-966A-4D31-9B6B-2386E1890192}" type="pres">
      <dgm:prSet presAssocID="{C693E784-AFA0-4A11-8985-E1B07B913F95}" presName="desCircle" presStyleLbl="node1" presStyleIdx="10" presStyleCnt="12"/>
      <dgm:spPr>
        <a:xfrm>
          <a:off x="6497056" y="2129700"/>
          <a:ext cx="329018" cy="329018"/>
        </a:xfrm>
        <a:prstGeom prst="ellipse">
          <a:avLst/>
        </a:prstGeom>
        <a:gradFill rotWithShape="0">
          <a:gsLst>
            <a:gs pos="0">
              <a:srgbClr val="9CBEBD">
                <a:hueOff val="0"/>
                <a:satOff val="0"/>
                <a:lumOff val="0"/>
                <a:alphaOff val="0"/>
                <a:satMod val="103000"/>
                <a:lumMod val="118000"/>
              </a:srgbClr>
            </a:gs>
            <a:gs pos="50000">
              <a:srgbClr val="9CBEBD">
                <a:hueOff val="0"/>
                <a:satOff val="0"/>
                <a:lumOff val="0"/>
                <a:alphaOff val="0"/>
                <a:satMod val="89000"/>
                <a:lumMod val="91000"/>
              </a:srgbClr>
            </a:gs>
            <a:gs pos="100000">
              <a:srgbClr val="9CBEBD">
                <a:hueOff val="0"/>
                <a:satOff val="0"/>
                <a:lumOff val="0"/>
                <a:alphaOff val="0"/>
                <a:lumMod val="69000"/>
              </a:srgbClr>
            </a:gs>
          </a:gsLst>
          <a:lin ang="5400000" scaled="0"/>
        </a:gradFill>
        <a:ln>
          <a:noFill/>
        </a:ln>
        <a:effectLst/>
      </dgm:spPr>
    </dgm:pt>
    <dgm:pt modelId="{2F1813C2-D1F5-47E1-A8E8-AD0DE5D9F879}" type="pres">
      <dgm:prSet presAssocID="{C693E784-AFA0-4A11-8985-E1B07B913F95}" presName="chTx" presStyleLbl="revTx" presStyleIdx="24" presStyleCnt="29"/>
      <dgm:spPr/>
    </dgm:pt>
    <dgm:pt modelId="{C21CC8A1-E01A-4881-A778-19FC1088A62D}" type="pres">
      <dgm:prSet presAssocID="{C693E784-AFA0-4A11-8985-E1B07B913F95}" presName="desTx" presStyleLbl="revTx" presStyleIdx="25" presStyleCnt="29">
        <dgm:presLayoutVars>
          <dgm:bulletEnabled val="1"/>
        </dgm:presLayoutVars>
      </dgm:prSet>
      <dgm:spPr>
        <a:xfrm rot="17700000">
          <a:off x="6534121" y="1672120"/>
          <a:ext cx="681630" cy="328656"/>
        </a:xfrm>
        <a:prstGeom prst="rect">
          <a:avLst/>
        </a:prstGeom>
        <a:noFill/>
        <a:ln>
          <a:noFill/>
        </a:ln>
        <a:effectLst/>
      </dgm:spPr>
    </dgm:pt>
    <dgm:pt modelId="{807AEC32-DA06-4E11-BECB-F4A0A531E10E}" type="pres">
      <dgm:prSet presAssocID="{C693E784-AFA0-4A11-8985-E1B07B913F95}" presName="desBackupRightNorm" presStyleCnt="0"/>
      <dgm:spPr/>
    </dgm:pt>
    <dgm:pt modelId="{E6F055E1-5429-49A3-8C8C-93C5AF26EDBB}" type="pres">
      <dgm:prSet presAssocID="{12F3749D-F23C-4FD5-ACDB-0BC7C9417FE0}" presName="desSpace" presStyleCnt="0"/>
      <dgm:spPr/>
    </dgm:pt>
    <dgm:pt modelId="{BDD180BB-E7D6-424B-BB10-543442B20526}" type="pres">
      <dgm:prSet presAssocID="{C4843CC7-1E96-4B59-9DC6-ACB4F823B6CA}" presName="parComposite" presStyleCnt="0"/>
      <dgm:spPr/>
    </dgm:pt>
    <dgm:pt modelId="{C91E5157-B099-45D6-9AF6-5D780FCC0741}" type="pres">
      <dgm:prSet presAssocID="{C4843CC7-1E96-4B59-9DC6-ACB4F823B6CA}" presName="parBigCircle" presStyleLbl="node0" presStyleIdx="4" presStyleCnt="5"/>
      <dgm:spPr>
        <a:xfrm>
          <a:off x="6873820" y="1977274"/>
          <a:ext cx="633869" cy="633869"/>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gm:spPr>
    </dgm:pt>
    <dgm:pt modelId="{BD32F408-1A1D-4F3B-9E8F-4018961D8EE0}" type="pres">
      <dgm:prSet presAssocID="{C4843CC7-1E96-4B59-9DC6-ACB4F823B6CA}" presName="parTx" presStyleLbl="revTx" presStyleIdx="26" presStyleCnt="29"/>
      <dgm:spPr>
        <a:prstGeom prst="rect">
          <a:avLst/>
        </a:prstGeom>
      </dgm:spPr>
    </dgm:pt>
    <dgm:pt modelId="{AFA50EA1-01B9-4434-81F0-09F78468F491}" type="pres">
      <dgm:prSet presAssocID="{C4843CC7-1E96-4B59-9DC6-ACB4F823B6CA}" presName="bSpace" presStyleCnt="0"/>
      <dgm:spPr/>
    </dgm:pt>
    <dgm:pt modelId="{A8705CB7-3A00-47B5-9D67-6B49167A9F5F}" type="pres">
      <dgm:prSet presAssocID="{C4843CC7-1E96-4B59-9DC6-ACB4F823B6CA}" presName="parBackupNorm" presStyleCnt="0"/>
      <dgm:spPr/>
    </dgm:pt>
    <dgm:pt modelId="{5F85F400-DB07-4C0F-B47D-3E3A119A97E2}" type="pres">
      <dgm:prSet presAssocID="{E03609D5-4748-4E3C-8F59-7CA6A6BDD666}" presName="parSpace" presStyleCnt="0"/>
      <dgm:spPr/>
    </dgm:pt>
    <dgm:pt modelId="{4CC69F9E-9C44-4FE7-A5D1-837B7F7500F9}" type="pres">
      <dgm:prSet presAssocID="{EA1701F6-7B57-4B04-9E00-64FC8D153085}" presName="desBackupLeftNorm" presStyleCnt="0"/>
      <dgm:spPr/>
    </dgm:pt>
    <dgm:pt modelId="{DC1E3BC9-F45A-46BD-AE86-CB151878B25B}" type="pres">
      <dgm:prSet presAssocID="{EA1701F6-7B57-4B04-9E00-64FC8D153085}" presName="desComposite" presStyleCnt="0"/>
      <dgm:spPr/>
    </dgm:pt>
    <dgm:pt modelId="{FA37A83F-DCFE-4930-B762-BA4ACC7C2CF7}" type="pres">
      <dgm:prSet presAssocID="{EA1701F6-7B57-4B04-9E00-64FC8D153085}" presName="desCircle" presStyleLbl="node1" presStyleIdx="11" presStyleCnt="12" custLinFactNeighborY="37622"/>
      <dgm:spPr>
        <a:xfrm>
          <a:off x="7555434" y="2129700"/>
          <a:ext cx="329018" cy="329018"/>
        </a:xfrm>
        <a:prstGeom prst="ellipse">
          <a:avLst/>
        </a:prstGeom>
        <a:gradFill rotWithShape="0">
          <a:gsLst>
            <a:gs pos="0">
              <a:srgbClr val="D2CB6C">
                <a:hueOff val="0"/>
                <a:satOff val="0"/>
                <a:lumOff val="0"/>
                <a:alphaOff val="0"/>
                <a:satMod val="103000"/>
                <a:lumMod val="118000"/>
              </a:srgbClr>
            </a:gs>
            <a:gs pos="50000">
              <a:srgbClr val="D2CB6C">
                <a:hueOff val="0"/>
                <a:satOff val="0"/>
                <a:lumOff val="0"/>
                <a:alphaOff val="0"/>
                <a:satMod val="89000"/>
                <a:lumMod val="91000"/>
              </a:srgbClr>
            </a:gs>
            <a:gs pos="100000">
              <a:srgbClr val="D2CB6C">
                <a:hueOff val="0"/>
                <a:satOff val="0"/>
                <a:lumOff val="0"/>
                <a:alphaOff val="0"/>
                <a:lumMod val="69000"/>
              </a:srgbClr>
            </a:gs>
          </a:gsLst>
          <a:lin ang="5400000" scaled="0"/>
        </a:gradFill>
        <a:ln>
          <a:noFill/>
        </a:ln>
        <a:effectLst/>
      </dgm:spPr>
    </dgm:pt>
    <dgm:pt modelId="{C74C4CD4-620A-4D12-877A-4F2671E6851F}" type="pres">
      <dgm:prSet presAssocID="{EA1701F6-7B57-4B04-9E00-64FC8D153085}" presName="chTx" presStyleLbl="revTx" presStyleIdx="27" presStyleCnt="29" custScaleX="110235" custScaleY="128856" custLinFactNeighborY="16367"/>
      <dgm:spPr>
        <a:prstGeom prst="rect">
          <a:avLst/>
        </a:prstGeom>
      </dgm:spPr>
    </dgm:pt>
    <dgm:pt modelId="{FCF7FA09-DF88-4A61-9695-0DC36D268D20}" type="pres">
      <dgm:prSet presAssocID="{EA1701F6-7B57-4B04-9E00-64FC8D153085}" presName="desTx" presStyleLbl="revTx" presStyleIdx="28" presStyleCnt="29">
        <dgm:presLayoutVars>
          <dgm:bulletEnabled val="1"/>
        </dgm:presLayoutVars>
      </dgm:prSet>
      <dgm:spPr>
        <a:xfrm rot="17700000">
          <a:off x="7592498" y="1672120"/>
          <a:ext cx="681630" cy="328656"/>
        </a:xfrm>
        <a:prstGeom prst="rect">
          <a:avLst/>
        </a:prstGeom>
        <a:noFill/>
        <a:ln>
          <a:noFill/>
        </a:ln>
        <a:effectLst/>
      </dgm:spPr>
    </dgm:pt>
    <dgm:pt modelId="{7F95D454-9277-4E23-8DA0-31E0BC467B99}" type="pres">
      <dgm:prSet presAssocID="{EA1701F6-7B57-4B04-9E00-64FC8D153085}" presName="desBackupRightNorm" presStyleCnt="0"/>
      <dgm:spPr/>
    </dgm:pt>
    <dgm:pt modelId="{55B19629-49BD-483E-9F18-BA61677B354C}" type="pres">
      <dgm:prSet presAssocID="{7CDBA56F-B9FD-42B0-9B00-3DC230E39858}" presName="desSpace" presStyleCnt="0"/>
      <dgm:spPr/>
    </dgm:pt>
  </dgm:ptLst>
  <dgm:cxnLst>
    <dgm:cxn modelId="{3BA97606-662B-4413-9300-573D2EC34917}" srcId="{1EAF32EF-2685-41DE-B527-A19EA257EFF2}" destId="{C693E784-AFA0-4A11-8985-E1B07B913F95}" srcOrd="2" destOrd="0" parTransId="{D9224981-E5C8-4974-9819-0A4C2D616094}" sibTransId="{12F3749D-F23C-4FD5-ACDB-0BC7C9417FE0}"/>
    <dgm:cxn modelId="{DB201D10-1174-4B69-8A3D-C4E4EE3CF3C3}" srcId="{7FC2D584-30A6-449E-B7CA-341F5F62FAF5}" destId="{A6D9C0E8-E25E-458C-B004-AE2A5E110CC0}" srcOrd="1" destOrd="0" parTransId="{02C0AA2B-CECC-44E2-BAEA-AE34F721B52C}" sibTransId="{5DC24FCB-6148-4FF2-9053-A959394B28D5}"/>
    <dgm:cxn modelId="{8C04F219-F486-4597-BBCA-F4C2C4B6DE25}" type="presOf" srcId="{839EF188-0440-444E-A67B-42AB920C9469}" destId="{7978FE45-14D5-4845-86CA-317C3034BFE0}" srcOrd="0" destOrd="0" presId="urn:microsoft.com/office/officeart/2008/layout/CircleAccentTimeline"/>
    <dgm:cxn modelId="{8122BA26-ED87-41B5-BBF8-9459AEF029FC}" type="presOf" srcId="{A6D9C0E8-E25E-458C-B004-AE2A5E110CC0}" destId="{933BD648-12FB-453B-8730-87E345E279FD}" srcOrd="0" destOrd="0" presId="urn:microsoft.com/office/officeart/2008/layout/CircleAccentTimeline"/>
    <dgm:cxn modelId="{41C32B2E-EA30-4012-96F7-68736841A2A3}" type="presOf" srcId="{5A22019F-6F97-4DC3-963A-583D3D54A632}" destId="{7D6BBD8D-95C7-4AC1-BA07-93F97F0B736B}" srcOrd="0" destOrd="0" presId="urn:microsoft.com/office/officeart/2008/layout/CircleAccentTimeline"/>
    <dgm:cxn modelId="{72015E5F-37C5-47D9-82BA-49A4AEFB91A9}" type="presOf" srcId="{EA1701F6-7B57-4B04-9E00-64FC8D153085}" destId="{C74C4CD4-620A-4D12-877A-4F2671E6851F}" srcOrd="0" destOrd="0" presId="urn:microsoft.com/office/officeart/2008/layout/CircleAccentTimeline"/>
    <dgm:cxn modelId="{86DE8545-264D-4D3F-80D7-5E2A259524D5}" type="presOf" srcId="{C4843CC7-1E96-4B59-9DC6-ACB4F823B6CA}" destId="{BD32F408-1A1D-4F3B-9E8F-4018961D8EE0}" srcOrd="0" destOrd="0" presId="urn:microsoft.com/office/officeart/2008/layout/CircleAccentTimeline"/>
    <dgm:cxn modelId="{01D32567-6B71-4BAF-8AC7-96CFE9D1D8CC}" srcId="{7FC2D584-30A6-449E-B7CA-341F5F62FAF5}" destId="{839EF188-0440-444E-A67B-42AB920C9469}" srcOrd="2" destOrd="0" parTransId="{00996C3A-ED88-4330-8F4A-145C13DDC4CC}" sibTransId="{C09DE913-C050-42E7-A00E-EB21D1396771}"/>
    <dgm:cxn modelId="{B4E4664C-2BB7-4195-971F-F79B38F44C6E}" srcId="{28E50F4E-A211-4387-B97C-8204D2D63C7E}" destId="{0AEA99DD-79F2-454B-89E9-FC77396C9F1D}" srcOrd="1" destOrd="0" parTransId="{A2D73402-9AD4-47A3-93FB-B3C18E3B4F0C}" sibTransId="{602E552B-1247-4A9C-B655-B1B1185966C0}"/>
    <dgm:cxn modelId="{65B0396E-B0BF-442F-B88C-5F3A780AA00D}" type="presOf" srcId="{65A643D8-FAD8-427F-B77E-324519DFF77F}" destId="{DB665163-915F-40A6-83DE-D9E80507F79D}" srcOrd="0" destOrd="0" presId="urn:microsoft.com/office/officeart/2008/layout/CircleAccentTimeline"/>
    <dgm:cxn modelId="{DE067B6E-5705-40C5-95E8-34489ECF6FE3}" srcId="{1EAF32EF-2685-41DE-B527-A19EA257EFF2}" destId="{8A6DB3FE-C39B-447E-9F35-B0AA149632E9}" srcOrd="0" destOrd="0" parTransId="{59337257-76BB-40A8-A3C4-453905802E16}" sibTransId="{092AA806-E93B-48B2-8CC6-74C5945CE54C}"/>
    <dgm:cxn modelId="{AA493673-DAC7-4571-B247-A7E1C831035C}" srcId="{C4843CC7-1E96-4B59-9DC6-ACB4F823B6CA}" destId="{EA1701F6-7B57-4B04-9E00-64FC8D153085}" srcOrd="0" destOrd="0" parTransId="{A6530B81-68FB-4CB6-934B-339EA4E796B5}" sibTransId="{7CDBA56F-B9FD-42B0-9B00-3DC230E39858}"/>
    <dgm:cxn modelId="{283F8578-61AB-4F3A-B8D5-79928B6E421A}" srcId="{E4EAE2BA-E6E9-47BE-90DA-7CC8F543793A}" destId="{7FC2D584-30A6-449E-B7CA-341F5F62FAF5}" srcOrd="2" destOrd="0" parTransId="{5B8A5422-3BF7-4359-9198-DC33B9CC121C}" sibTransId="{9BCC6C0B-54DD-42A5-A6A4-57FEEA70C7B5}"/>
    <dgm:cxn modelId="{3603CE7F-B3FC-4746-835B-FEBA7784AF37}" srcId="{7FC2D584-30A6-449E-B7CA-341F5F62FAF5}" destId="{65A643D8-FAD8-427F-B77E-324519DFF77F}" srcOrd="0" destOrd="0" parTransId="{9B490BD3-91C5-4AD9-B795-4720D22F1C89}" sibTransId="{A1CFAE85-B44C-4654-BCFF-0F4929233B2A}"/>
    <dgm:cxn modelId="{A919EF7F-E8B9-4964-B37A-43F218B59493}" type="presOf" srcId="{28E50F4E-A211-4387-B97C-8204D2D63C7E}" destId="{66FE321E-6221-430D-95E7-19DBF56E205F}" srcOrd="0" destOrd="0" presId="urn:microsoft.com/office/officeart/2008/layout/CircleAccentTimeline"/>
    <dgm:cxn modelId="{05464180-17E2-488A-98E3-ADF90B79C51B}" type="presOf" srcId="{97D7360E-9C41-4150-95A8-3B04A8B28D18}" destId="{F9B060A4-2E1A-4276-80CD-B8A2FAF86C9B}" srcOrd="0" destOrd="0" presId="urn:microsoft.com/office/officeart/2008/layout/CircleAccentTimeline"/>
    <dgm:cxn modelId="{F06F9381-4E89-4000-8B4C-6F52B7653317}" type="presOf" srcId="{C693E784-AFA0-4A11-8985-E1B07B913F95}" destId="{2F1813C2-D1F5-47E1-A8E8-AD0DE5D9F879}" srcOrd="0" destOrd="0" presId="urn:microsoft.com/office/officeart/2008/layout/CircleAccentTimeline"/>
    <dgm:cxn modelId="{1727F582-2396-47ED-A999-CDB2E315501A}" type="presOf" srcId="{0AE14328-0EE2-49D7-98C5-68FCA23BDFFA}" destId="{BCF3A686-42B8-400D-ADAB-FFC1CE9C6893}" srcOrd="0" destOrd="0" presId="urn:microsoft.com/office/officeart/2008/layout/CircleAccentTimeline"/>
    <dgm:cxn modelId="{39AF9F84-592C-4715-B816-2A454335FA6D}" srcId="{E4EAE2BA-E6E9-47BE-90DA-7CC8F543793A}" destId="{5A22019F-6F97-4DC3-963A-583D3D54A632}" srcOrd="1" destOrd="0" parTransId="{B9D94E7B-0198-4684-BCA7-D1F15AB8F901}" sibTransId="{40C46F67-A448-4DFF-9ACB-C354C5196E83}"/>
    <dgm:cxn modelId="{9C942493-5F69-4055-A7D9-1F3386B24B7E}" srcId="{5A22019F-6F97-4DC3-963A-583D3D54A632}" destId="{97D7360E-9C41-4150-95A8-3B04A8B28D18}" srcOrd="1" destOrd="0" parTransId="{FA4C9495-96BA-45FE-A805-D7DF321E7BC5}" sibTransId="{F5EDE77E-ED22-4DA8-BD41-F43E43E6848A}"/>
    <dgm:cxn modelId="{AC18EA93-2DDB-4ACF-93AF-1934CC692656}" type="presOf" srcId="{0AEA99DD-79F2-454B-89E9-FC77396C9F1D}" destId="{FDF47E5F-174C-4606-A5A6-ED4628A0F400}" srcOrd="0" destOrd="0" presId="urn:microsoft.com/office/officeart/2008/layout/CircleAccentTimeline"/>
    <dgm:cxn modelId="{8A722DB8-690F-4486-8D68-C5FBE3FBBBBD}" srcId="{5A22019F-6F97-4DC3-963A-583D3D54A632}" destId="{0AE14328-0EE2-49D7-98C5-68FCA23BDFFA}" srcOrd="0" destOrd="0" parTransId="{EA9DC085-EAD3-474C-B8A0-5119234F5699}" sibTransId="{5E40F6E7-1E16-499D-BD19-570269F4F62E}"/>
    <dgm:cxn modelId="{283142B9-206B-4F34-91B0-ECD1ED76D10E}" type="presOf" srcId="{8A6DB3FE-C39B-447E-9F35-B0AA149632E9}" destId="{C289158A-F0C2-472A-B26B-AE3903472886}" srcOrd="0" destOrd="0" presId="urn:microsoft.com/office/officeart/2008/layout/CircleAccentTimeline"/>
    <dgm:cxn modelId="{2DACC6C1-1407-4A72-808A-566890C1A8E4}" type="presOf" srcId="{E4EAE2BA-E6E9-47BE-90DA-7CC8F543793A}" destId="{C666E99A-EA2A-4513-B163-536A725EC1D4}" srcOrd="0" destOrd="0" presId="urn:microsoft.com/office/officeart/2008/layout/CircleAccentTimeline"/>
    <dgm:cxn modelId="{2ED51FCF-7C5B-499C-A64E-B4EB68C012B4}" type="presOf" srcId="{1EAF32EF-2685-41DE-B527-A19EA257EFF2}" destId="{C21B92A9-8E32-499C-902E-F133C5092D1A}" srcOrd="0" destOrd="0" presId="urn:microsoft.com/office/officeart/2008/layout/CircleAccentTimeline"/>
    <dgm:cxn modelId="{D41D02D2-4732-46BE-9F4D-663DD14A8729}" type="presOf" srcId="{01A2C176-D2DA-42FA-934A-F2DFF82084A5}" destId="{36B9979A-8367-49AE-8623-8855185A800E}" srcOrd="0" destOrd="0" presId="urn:microsoft.com/office/officeart/2008/layout/CircleAccentTimeline"/>
    <dgm:cxn modelId="{037D1ED7-9660-475E-907C-F4AD249CA9F1}" srcId="{28E50F4E-A211-4387-B97C-8204D2D63C7E}" destId="{4197E540-D10F-4BDA-84C9-B2027B240EEB}" srcOrd="0" destOrd="0" parTransId="{78BB0D03-C1B0-4614-BB63-23D6CFFED62B}" sibTransId="{6EE9F422-00AE-4222-BD4F-062656D802FD}"/>
    <dgm:cxn modelId="{A81889D7-B4F1-469E-A91B-D36894BED34C}" srcId="{E4EAE2BA-E6E9-47BE-90DA-7CC8F543793A}" destId="{C4843CC7-1E96-4B59-9DC6-ACB4F823B6CA}" srcOrd="4" destOrd="0" parTransId="{B45DE71B-8C61-4A29-BBB0-5AA953CF7542}" sibTransId="{E03609D5-4748-4E3C-8F59-7CA6A6BDD666}"/>
    <dgm:cxn modelId="{270815E9-4A88-4DB4-9040-920BB982ABD8}" srcId="{E4EAE2BA-E6E9-47BE-90DA-7CC8F543793A}" destId="{1EAF32EF-2685-41DE-B527-A19EA257EFF2}" srcOrd="3" destOrd="0" parTransId="{180ECF10-61BF-4891-A06A-93E397C04263}" sibTransId="{C8B63689-AE32-480F-B66B-8481F7137AF6}"/>
    <dgm:cxn modelId="{7BD6B3ED-39FC-4D87-A2B5-18F7C6CAF70F}" srcId="{28E50F4E-A211-4387-B97C-8204D2D63C7E}" destId="{01A2C176-D2DA-42FA-934A-F2DFF82084A5}" srcOrd="2" destOrd="0" parTransId="{511130E9-1932-4B7F-B678-B3AE8597676D}" sibTransId="{3694A033-E262-44EA-A174-35C1C7F42C90}"/>
    <dgm:cxn modelId="{4308B2F9-72CD-494E-8128-123C9849E920}" type="presOf" srcId="{4197E540-D10F-4BDA-84C9-B2027B240EEB}" destId="{D80838CA-4B5F-4759-A83E-18025D22CD8E}" srcOrd="0" destOrd="0" presId="urn:microsoft.com/office/officeart/2008/layout/CircleAccentTimeline"/>
    <dgm:cxn modelId="{22B998FB-6DA3-44DE-8039-70A44451540E}" srcId="{E4EAE2BA-E6E9-47BE-90DA-7CC8F543793A}" destId="{28E50F4E-A211-4387-B97C-8204D2D63C7E}" srcOrd="0" destOrd="0" parTransId="{3ECDEA85-0997-4DE7-BDA1-9D27574A1BE6}" sibTransId="{7E88C0FE-9E9F-45D8-9EB3-4AB6E6B956AA}"/>
    <dgm:cxn modelId="{A54BBDFB-FE4B-4EDA-9BF6-115756F07050}" type="presOf" srcId="{35611EAA-0A33-4E1D-B5FA-162DEDA084D5}" destId="{78573F2A-8DCC-41DE-85E2-D45385B63669}" srcOrd="0" destOrd="0" presId="urn:microsoft.com/office/officeart/2008/layout/CircleAccentTimeline"/>
    <dgm:cxn modelId="{E114ACFD-27F3-4627-A7B8-B66AB282279C}" type="presOf" srcId="{7FC2D584-30A6-449E-B7CA-341F5F62FAF5}" destId="{2B4BD85E-C901-45C5-8EB9-6B9FEE12A7BE}" srcOrd="0" destOrd="0" presId="urn:microsoft.com/office/officeart/2008/layout/CircleAccentTimeline"/>
    <dgm:cxn modelId="{750A5AFF-1322-477A-ACC6-06C042DF695B}" srcId="{1EAF32EF-2685-41DE-B527-A19EA257EFF2}" destId="{35611EAA-0A33-4E1D-B5FA-162DEDA084D5}" srcOrd="1" destOrd="0" parTransId="{DC3D8703-E6F8-4BD0-9BB4-E6B3B89288A9}" sibTransId="{7D075576-7B65-4281-A8E8-245B502DD841}"/>
    <dgm:cxn modelId="{674B8269-31F4-4CDE-9EF5-ADCD21A6B833}" type="presParOf" srcId="{C666E99A-EA2A-4513-B163-536A725EC1D4}" destId="{E2E3C590-7FC4-4000-9B21-30C11C32C517}" srcOrd="0" destOrd="0" presId="urn:microsoft.com/office/officeart/2008/layout/CircleAccentTimeline"/>
    <dgm:cxn modelId="{03AA0787-3172-43E9-A999-FC7F7968F0AF}" type="presParOf" srcId="{E2E3C590-7FC4-4000-9B21-30C11C32C517}" destId="{28017CDB-A29D-4E6F-AB4C-798EBE6DA64D}" srcOrd="0" destOrd="0" presId="urn:microsoft.com/office/officeart/2008/layout/CircleAccentTimeline"/>
    <dgm:cxn modelId="{F7ECBB2F-82E8-4473-A333-E47EB6FF67BA}" type="presParOf" srcId="{E2E3C590-7FC4-4000-9B21-30C11C32C517}" destId="{66FE321E-6221-430D-95E7-19DBF56E205F}" srcOrd="1" destOrd="0" presId="urn:microsoft.com/office/officeart/2008/layout/CircleAccentTimeline"/>
    <dgm:cxn modelId="{4D9073B5-A48F-4FC1-BDE6-7955EDB57069}" type="presParOf" srcId="{E2E3C590-7FC4-4000-9B21-30C11C32C517}" destId="{1BA0E56F-434D-4EE4-89C5-185FC0CE6AAD}" srcOrd="2" destOrd="0" presId="urn:microsoft.com/office/officeart/2008/layout/CircleAccentTimeline"/>
    <dgm:cxn modelId="{09B377D4-9CF6-4757-ADB3-1B46BA4E9103}" type="presParOf" srcId="{C666E99A-EA2A-4513-B163-536A725EC1D4}" destId="{EAEC0C39-E95A-4854-99AC-F1FAA31657FA}" srcOrd="1" destOrd="0" presId="urn:microsoft.com/office/officeart/2008/layout/CircleAccentTimeline"/>
    <dgm:cxn modelId="{CD9D4DD3-E6AB-433A-B100-615C973522A1}" type="presParOf" srcId="{C666E99A-EA2A-4513-B163-536A725EC1D4}" destId="{5744958A-2933-4B47-B6EB-7D7C8BFCEF84}" srcOrd="2" destOrd="0" presId="urn:microsoft.com/office/officeart/2008/layout/CircleAccentTimeline"/>
    <dgm:cxn modelId="{71F9EB90-B331-4AAB-A970-82DFB8D0C4A2}" type="presParOf" srcId="{C666E99A-EA2A-4513-B163-536A725EC1D4}" destId="{CCD12751-D9E3-4387-BBF9-8F2AF6D49D1B}" srcOrd="3" destOrd="0" presId="urn:microsoft.com/office/officeart/2008/layout/CircleAccentTimeline"/>
    <dgm:cxn modelId="{EB70030D-4E42-44E8-910C-3B3EAEF9BA11}" type="presParOf" srcId="{C666E99A-EA2A-4513-B163-536A725EC1D4}" destId="{B394CEEB-24B6-4BA8-A206-1534BEDAD694}" srcOrd="4" destOrd="0" presId="urn:microsoft.com/office/officeart/2008/layout/CircleAccentTimeline"/>
    <dgm:cxn modelId="{B23DBD52-EF70-43E2-8EC8-BAEF8C0D2ACC}" type="presParOf" srcId="{B394CEEB-24B6-4BA8-A206-1534BEDAD694}" destId="{51C5ACA6-33FD-4668-B3B1-157C98F240BE}" srcOrd="0" destOrd="0" presId="urn:microsoft.com/office/officeart/2008/layout/CircleAccentTimeline"/>
    <dgm:cxn modelId="{7D0AD051-CF5E-47FF-BC2B-8C7E2A159689}" type="presParOf" srcId="{B394CEEB-24B6-4BA8-A206-1534BEDAD694}" destId="{D80838CA-4B5F-4759-A83E-18025D22CD8E}" srcOrd="1" destOrd="0" presId="urn:microsoft.com/office/officeart/2008/layout/CircleAccentTimeline"/>
    <dgm:cxn modelId="{DCF983FE-3111-4330-BB3E-8A9003DCE624}" type="presParOf" srcId="{B394CEEB-24B6-4BA8-A206-1534BEDAD694}" destId="{47163255-F5AC-461E-9A86-3B86DCAB719C}" srcOrd="2" destOrd="0" presId="urn:microsoft.com/office/officeart/2008/layout/CircleAccentTimeline"/>
    <dgm:cxn modelId="{98E9B298-F1CF-46D0-B390-1F94CF26265F}" type="presParOf" srcId="{C666E99A-EA2A-4513-B163-536A725EC1D4}" destId="{88A42219-4A4E-4479-8CC6-055AA19695B3}" srcOrd="5" destOrd="0" presId="urn:microsoft.com/office/officeart/2008/layout/CircleAccentTimeline"/>
    <dgm:cxn modelId="{72745B19-FBC8-466E-BC58-252AD870733A}" type="presParOf" srcId="{C666E99A-EA2A-4513-B163-536A725EC1D4}" destId="{B7BAD771-7165-4F0A-8CDC-9C674DDAC5A6}" srcOrd="6" destOrd="0" presId="urn:microsoft.com/office/officeart/2008/layout/CircleAccentTimeline"/>
    <dgm:cxn modelId="{7BC55025-ACD8-4522-A341-239FB680C83D}" type="presParOf" srcId="{C666E99A-EA2A-4513-B163-536A725EC1D4}" destId="{02DBAD80-0D72-42CC-B864-98974252703D}" srcOrd="7" destOrd="0" presId="urn:microsoft.com/office/officeart/2008/layout/CircleAccentTimeline"/>
    <dgm:cxn modelId="{B080D267-2123-414F-AB55-8561ED9BC43C}" type="presParOf" srcId="{C666E99A-EA2A-4513-B163-536A725EC1D4}" destId="{4FBFD1CE-5323-445E-AADD-EF55B1C740B1}" srcOrd="8" destOrd="0" presId="urn:microsoft.com/office/officeart/2008/layout/CircleAccentTimeline"/>
    <dgm:cxn modelId="{1EA8B677-39CA-4324-9A12-42001E89B2DD}" type="presParOf" srcId="{4FBFD1CE-5323-445E-AADD-EF55B1C740B1}" destId="{5A8C3FAB-CD74-4F8F-AD16-04074F9041BF}" srcOrd="0" destOrd="0" presId="urn:microsoft.com/office/officeart/2008/layout/CircleAccentTimeline"/>
    <dgm:cxn modelId="{B5AA39FD-BD17-40A4-9AD5-3913B9BB5649}" type="presParOf" srcId="{4FBFD1CE-5323-445E-AADD-EF55B1C740B1}" destId="{FDF47E5F-174C-4606-A5A6-ED4628A0F400}" srcOrd="1" destOrd="0" presId="urn:microsoft.com/office/officeart/2008/layout/CircleAccentTimeline"/>
    <dgm:cxn modelId="{1E302D2F-52B8-4504-8089-0280EB3C4E10}" type="presParOf" srcId="{4FBFD1CE-5323-445E-AADD-EF55B1C740B1}" destId="{703A9274-6AA5-4BA7-9F0C-49F5E848C1A2}" srcOrd="2" destOrd="0" presId="urn:microsoft.com/office/officeart/2008/layout/CircleAccentTimeline"/>
    <dgm:cxn modelId="{DF5D8948-D858-4669-9486-1CCB4A31D2CF}" type="presParOf" srcId="{C666E99A-EA2A-4513-B163-536A725EC1D4}" destId="{5285B23C-3CF9-42E9-8D77-077E19872D98}" srcOrd="9" destOrd="0" presId="urn:microsoft.com/office/officeart/2008/layout/CircleAccentTimeline"/>
    <dgm:cxn modelId="{38EC8B38-D049-4BF0-97E1-72DB19CA1465}" type="presParOf" srcId="{C666E99A-EA2A-4513-B163-536A725EC1D4}" destId="{6876C169-0105-4B0F-8AF0-8569EB893E0E}" srcOrd="10" destOrd="0" presId="urn:microsoft.com/office/officeart/2008/layout/CircleAccentTimeline"/>
    <dgm:cxn modelId="{D85DC8BA-3F0A-4933-BADD-698AC10E7729}" type="presParOf" srcId="{C666E99A-EA2A-4513-B163-536A725EC1D4}" destId="{FEDCDF86-3619-426E-9C5A-2EA4CFA15C35}" srcOrd="11" destOrd="0" presId="urn:microsoft.com/office/officeart/2008/layout/CircleAccentTimeline"/>
    <dgm:cxn modelId="{EEBDB553-C755-456C-94DB-D5C970DC401D}" type="presParOf" srcId="{C666E99A-EA2A-4513-B163-536A725EC1D4}" destId="{2E5F75AF-F939-468A-A3AC-150F9909F1F3}" srcOrd="12" destOrd="0" presId="urn:microsoft.com/office/officeart/2008/layout/CircleAccentTimeline"/>
    <dgm:cxn modelId="{D7DB441F-58FB-4404-89FE-6DD51476C02C}" type="presParOf" srcId="{2E5F75AF-F939-468A-A3AC-150F9909F1F3}" destId="{A3CA15BF-DB4E-4336-9D71-061C13608DDD}" srcOrd="0" destOrd="0" presId="urn:microsoft.com/office/officeart/2008/layout/CircleAccentTimeline"/>
    <dgm:cxn modelId="{3B051559-876A-46A9-B136-923FCA92FDF7}" type="presParOf" srcId="{2E5F75AF-F939-468A-A3AC-150F9909F1F3}" destId="{36B9979A-8367-49AE-8623-8855185A800E}" srcOrd="1" destOrd="0" presId="urn:microsoft.com/office/officeart/2008/layout/CircleAccentTimeline"/>
    <dgm:cxn modelId="{CC700E47-6D41-45AD-8FC1-447556CB80D8}" type="presParOf" srcId="{2E5F75AF-F939-468A-A3AC-150F9909F1F3}" destId="{B57ABC44-5900-4D95-9300-F462E55D0B8D}" srcOrd="2" destOrd="0" presId="urn:microsoft.com/office/officeart/2008/layout/CircleAccentTimeline"/>
    <dgm:cxn modelId="{40FE47F8-2B96-4D41-B81D-CB953670F50E}" type="presParOf" srcId="{C666E99A-EA2A-4513-B163-536A725EC1D4}" destId="{1999F427-3CFF-4034-8B2E-DA8D955AB112}" srcOrd="13" destOrd="0" presId="urn:microsoft.com/office/officeart/2008/layout/CircleAccentTimeline"/>
    <dgm:cxn modelId="{D634ABD2-C0F3-4BAA-9A1C-05D1AAD7951E}" type="presParOf" srcId="{C666E99A-EA2A-4513-B163-536A725EC1D4}" destId="{65DC77A4-BE57-4C8B-9D83-F860CD559DED}" srcOrd="14" destOrd="0" presId="urn:microsoft.com/office/officeart/2008/layout/CircleAccentTimeline"/>
    <dgm:cxn modelId="{44DAE382-74AA-4ACA-94F3-34E5FC502990}" type="presParOf" srcId="{C666E99A-EA2A-4513-B163-536A725EC1D4}" destId="{C15A6055-885F-4223-8889-DE40F9C71E47}" srcOrd="15" destOrd="0" presId="urn:microsoft.com/office/officeart/2008/layout/CircleAccentTimeline"/>
    <dgm:cxn modelId="{A5EC662A-ECBF-46C5-B86E-079BCE0E0533}" type="presParOf" srcId="{C15A6055-885F-4223-8889-DE40F9C71E47}" destId="{9125244F-CAD2-40B8-B03E-EE53F57528C6}" srcOrd="0" destOrd="0" presId="urn:microsoft.com/office/officeart/2008/layout/CircleAccentTimeline"/>
    <dgm:cxn modelId="{14951E0D-39AF-406D-AD44-11E2F1F5B35E}" type="presParOf" srcId="{C15A6055-885F-4223-8889-DE40F9C71E47}" destId="{7D6BBD8D-95C7-4AC1-BA07-93F97F0B736B}" srcOrd="1" destOrd="0" presId="urn:microsoft.com/office/officeart/2008/layout/CircleAccentTimeline"/>
    <dgm:cxn modelId="{799B716B-E38A-45D5-8A6D-AA22E2FCF044}" type="presParOf" srcId="{C15A6055-885F-4223-8889-DE40F9C71E47}" destId="{5AE3A114-82A7-404F-9E4B-DAE75E8E67F0}" srcOrd="2" destOrd="0" presId="urn:microsoft.com/office/officeart/2008/layout/CircleAccentTimeline"/>
    <dgm:cxn modelId="{792ECDC9-7CDF-44CB-AE2B-F4C75DFFAD72}" type="presParOf" srcId="{C666E99A-EA2A-4513-B163-536A725EC1D4}" destId="{618FA1BC-D374-4EBB-922E-5A921DD9E5E1}" srcOrd="16" destOrd="0" presId="urn:microsoft.com/office/officeart/2008/layout/CircleAccentTimeline"/>
    <dgm:cxn modelId="{5EA56FEE-4F83-4F79-B662-207F759AA01E}" type="presParOf" srcId="{C666E99A-EA2A-4513-B163-536A725EC1D4}" destId="{8ADF5B02-C638-4F58-9A6C-30C09AC73306}" srcOrd="17" destOrd="0" presId="urn:microsoft.com/office/officeart/2008/layout/CircleAccentTimeline"/>
    <dgm:cxn modelId="{1207F326-B31B-45C5-ADB8-D55964E0621B}" type="presParOf" srcId="{C666E99A-EA2A-4513-B163-536A725EC1D4}" destId="{02FA4610-B442-40C7-9DF1-5F9F97BE02EF}" srcOrd="18" destOrd="0" presId="urn:microsoft.com/office/officeart/2008/layout/CircleAccentTimeline"/>
    <dgm:cxn modelId="{F89F7C1F-DDC7-4B6B-BBE5-6718FFC46210}" type="presParOf" srcId="{C666E99A-EA2A-4513-B163-536A725EC1D4}" destId="{4FA3D958-E36A-4F8D-B2D9-8F7D4695CA93}" srcOrd="19" destOrd="0" presId="urn:microsoft.com/office/officeart/2008/layout/CircleAccentTimeline"/>
    <dgm:cxn modelId="{4FDB1172-A4D7-446E-8E51-BE506857AE71}" type="presParOf" srcId="{4FA3D958-E36A-4F8D-B2D9-8F7D4695CA93}" destId="{49AD36DC-D62B-4D81-B989-C0C6E821265F}" srcOrd="0" destOrd="0" presId="urn:microsoft.com/office/officeart/2008/layout/CircleAccentTimeline"/>
    <dgm:cxn modelId="{E3B3EBB1-BA6C-4A87-AB04-1641071FC7AF}" type="presParOf" srcId="{4FA3D958-E36A-4F8D-B2D9-8F7D4695CA93}" destId="{BCF3A686-42B8-400D-ADAB-FFC1CE9C6893}" srcOrd="1" destOrd="0" presId="urn:microsoft.com/office/officeart/2008/layout/CircleAccentTimeline"/>
    <dgm:cxn modelId="{B5D86F32-8891-40AD-9DAC-A5326DD8EC5B}" type="presParOf" srcId="{4FA3D958-E36A-4F8D-B2D9-8F7D4695CA93}" destId="{C5E960F3-64F7-451A-9F71-5CC76AE5F505}" srcOrd="2" destOrd="0" presId="urn:microsoft.com/office/officeart/2008/layout/CircleAccentTimeline"/>
    <dgm:cxn modelId="{79B14C23-BC99-40AF-9693-ED63BDCBFFCC}" type="presParOf" srcId="{C666E99A-EA2A-4513-B163-536A725EC1D4}" destId="{B3721555-6618-4C3A-BD1F-E92CFD9683AB}" srcOrd="20" destOrd="0" presId="urn:microsoft.com/office/officeart/2008/layout/CircleAccentTimeline"/>
    <dgm:cxn modelId="{970BC9B5-3061-4B1F-9BB5-A68996F53288}" type="presParOf" srcId="{C666E99A-EA2A-4513-B163-536A725EC1D4}" destId="{5AE349D2-CEB4-4AC6-AE04-44A62924D7CF}" srcOrd="21" destOrd="0" presId="urn:microsoft.com/office/officeart/2008/layout/CircleAccentTimeline"/>
    <dgm:cxn modelId="{6440BEDC-A7B3-4B41-97C8-E05143C99809}" type="presParOf" srcId="{C666E99A-EA2A-4513-B163-536A725EC1D4}" destId="{D0724EB4-E193-4E24-9B12-B841D5AAE3A7}" srcOrd="22" destOrd="0" presId="urn:microsoft.com/office/officeart/2008/layout/CircleAccentTimeline"/>
    <dgm:cxn modelId="{B3C8109E-57AE-400C-9977-0B35642D2E85}" type="presParOf" srcId="{C666E99A-EA2A-4513-B163-536A725EC1D4}" destId="{7604BD15-BAA2-44CC-9991-4BC229176C8A}" srcOrd="23" destOrd="0" presId="urn:microsoft.com/office/officeart/2008/layout/CircleAccentTimeline"/>
    <dgm:cxn modelId="{FA578C49-E646-44D1-BE49-AD2B869585AC}" type="presParOf" srcId="{7604BD15-BAA2-44CC-9991-4BC229176C8A}" destId="{1C80A321-C407-4804-B753-32DA4FA077C2}" srcOrd="0" destOrd="0" presId="urn:microsoft.com/office/officeart/2008/layout/CircleAccentTimeline"/>
    <dgm:cxn modelId="{449B52CD-ACF6-47DB-ACFC-47F6631F90CC}" type="presParOf" srcId="{7604BD15-BAA2-44CC-9991-4BC229176C8A}" destId="{F9B060A4-2E1A-4276-80CD-B8A2FAF86C9B}" srcOrd="1" destOrd="0" presId="urn:microsoft.com/office/officeart/2008/layout/CircleAccentTimeline"/>
    <dgm:cxn modelId="{66F54998-357A-4248-8B70-D60B3EB9DBBD}" type="presParOf" srcId="{7604BD15-BAA2-44CC-9991-4BC229176C8A}" destId="{4F66AC5C-FAF1-45CE-818F-D35674BD1B69}" srcOrd="2" destOrd="0" presId="urn:microsoft.com/office/officeart/2008/layout/CircleAccentTimeline"/>
    <dgm:cxn modelId="{A11561A2-6A5D-4B63-B00C-A4AB3A26EBC8}" type="presParOf" srcId="{C666E99A-EA2A-4513-B163-536A725EC1D4}" destId="{3D5B1A42-5C7F-4E7F-B994-17D8E830AA09}" srcOrd="24" destOrd="0" presId="urn:microsoft.com/office/officeart/2008/layout/CircleAccentTimeline"/>
    <dgm:cxn modelId="{B2D46899-A1C0-40D5-BDBF-01FC6F582BD2}" type="presParOf" srcId="{C666E99A-EA2A-4513-B163-536A725EC1D4}" destId="{FB76CD1E-074D-4F80-8696-F0EA7958F93B}" srcOrd="25" destOrd="0" presId="urn:microsoft.com/office/officeart/2008/layout/CircleAccentTimeline"/>
    <dgm:cxn modelId="{D5789A72-6C5E-432F-AB88-51233A2DB5CF}" type="presParOf" srcId="{C666E99A-EA2A-4513-B163-536A725EC1D4}" destId="{98C1E74A-8C95-49B9-99D3-43E036DDBE09}" srcOrd="26" destOrd="0" presId="urn:microsoft.com/office/officeart/2008/layout/CircleAccentTimeline"/>
    <dgm:cxn modelId="{70401525-BD94-4637-9D64-05C4F43791AA}" type="presParOf" srcId="{98C1E74A-8C95-49B9-99D3-43E036DDBE09}" destId="{625298DF-66F0-44EC-B355-04318A84B0F2}" srcOrd="0" destOrd="0" presId="urn:microsoft.com/office/officeart/2008/layout/CircleAccentTimeline"/>
    <dgm:cxn modelId="{A6EE4B6E-3433-4D56-941A-5054122E7D45}" type="presParOf" srcId="{98C1E74A-8C95-49B9-99D3-43E036DDBE09}" destId="{2B4BD85E-C901-45C5-8EB9-6B9FEE12A7BE}" srcOrd="1" destOrd="0" presId="urn:microsoft.com/office/officeart/2008/layout/CircleAccentTimeline"/>
    <dgm:cxn modelId="{EE131457-02C2-4657-93B6-0BD36DA70EAA}" type="presParOf" srcId="{98C1E74A-8C95-49B9-99D3-43E036DDBE09}" destId="{761EFD8F-410E-414C-A480-BA932E71A143}" srcOrd="2" destOrd="0" presId="urn:microsoft.com/office/officeart/2008/layout/CircleAccentTimeline"/>
    <dgm:cxn modelId="{8177527D-1319-4571-B7BE-7BCB31717282}" type="presParOf" srcId="{C666E99A-EA2A-4513-B163-536A725EC1D4}" destId="{B82C08B3-DB74-4E36-B2E9-76F2AEEFB24B}" srcOrd="27" destOrd="0" presId="urn:microsoft.com/office/officeart/2008/layout/CircleAccentTimeline"/>
    <dgm:cxn modelId="{07F4C6A8-F681-44AA-8804-513AADDDF5E4}" type="presParOf" srcId="{C666E99A-EA2A-4513-B163-536A725EC1D4}" destId="{E0DB4E77-87D5-45B6-AD70-2CE9930ABB87}" srcOrd="28" destOrd="0" presId="urn:microsoft.com/office/officeart/2008/layout/CircleAccentTimeline"/>
    <dgm:cxn modelId="{3487D38E-1718-4151-8802-13B6C84EE5E2}" type="presParOf" srcId="{C666E99A-EA2A-4513-B163-536A725EC1D4}" destId="{050B9D53-6469-4729-A9BE-E42DCEA4252C}" srcOrd="29" destOrd="0" presId="urn:microsoft.com/office/officeart/2008/layout/CircleAccentTimeline"/>
    <dgm:cxn modelId="{7BD5E911-F1DC-4658-90A3-31C8A0CA1EE1}" type="presParOf" srcId="{C666E99A-EA2A-4513-B163-536A725EC1D4}" destId="{A169135A-8620-4269-A500-0BFE5F166735}" srcOrd="30" destOrd="0" presId="urn:microsoft.com/office/officeart/2008/layout/CircleAccentTimeline"/>
    <dgm:cxn modelId="{44D98B78-B54B-4BEC-B547-8106D36EE3FE}" type="presParOf" srcId="{A169135A-8620-4269-A500-0BFE5F166735}" destId="{DF89BFF2-B2D4-4325-85A2-579AFC2E967F}" srcOrd="0" destOrd="0" presId="urn:microsoft.com/office/officeart/2008/layout/CircleAccentTimeline"/>
    <dgm:cxn modelId="{C259B0A9-1EF8-4BF4-A0D1-59C9A369C32C}" type="presParOf" srcId="{A169135A-8620-4269-A500-0BFE5F166735}" destId="{DB665163-915F-40A6-83DE-D9E80507F79D}" srcOrd="1" destOrd="0" presId="urn:microsoft.com/office/officeart/2008/layout/CircleAccentTimeline"/>
    <dgm:cxn modelId="{902D6D5D-299F-4C47-A400-8E414E663CC7}" type="presParOf" srcId="{A169135A-8620-4269-A500-0BFE5F166735}" destId="{B929AC72-0696-4EEE-AFB6-7E192A81CD7E}" srcOrd="2" destOrd="0" presId="urn:microsoft.com/office/officeart/2008/layout/CircleAccentTimeline"/>
    <dgm:cxn modelId="{3F45F6AB-B33C-42DC-820E-77F8DD57B0E9}" type="presParOf" srcId="{C666E99A-EA2A-4513-B163-536A725EC1D4}" destId="{4C54F472-8EC0-43AD-AD8B-7B532BC9203C}" srcOrd="31" destOrd="0" presId="urn:microsoft.com/office/officeart/2008/layout/CircleAccentTimeline"/>
    <dgm:cxn modelId="{6AC64089-8462-434A-8BBA-3957EF19A33B}" type="presParOf" srcId="{C666E99A-EA2A-4513-B163-536A725EC1D4}" destId="{A5C2DB3F-F2F5-4831-9AD1-C5C2EEE15AC9}" srcOrd="32" destOrd="0" presId="urn:microsoft.com/office/officeart/2008/layout/CircleAccentTimeline"/>
    <dgm:cxn modelId="{A31713CA-6875-4AE9-BF76-C006C187E534}" type="presParOf" srcId="{C666E99A-EA2A-4513-B163-536A725EC1D4}" destId="{72A932C7-0801-4021-AA25-BA92D25DAA6F}" srcOrd="33" destOrd="0" presId="urn:microsoft.com/office/officeart/2008/layout/CircleAccentTimeline"/>
    <dgm:cxn modelId="{4467D870-14E1-402D-ABA3-65F1FC7BAF92}" type="presParOf" srcId="{C666E99A-EA2A-4513-B163-536A725EC1D4}" destId="{75A5CE44-F34D-4065-885D-BC70353397D7}" srcOrd="34" destOrd="0" presId="urn:microsoft.com/office/officeart/2008/layout/CircleAccentTimeline"/>
    <dgm:cxn modelId="{DC988A54-C862-4FDF-97D9-7559B960CD7C}" type="presParOf" srcId="{75A5CE44-F34D-4065-885D-BC70353397D7}" destId="{66189494-ECAC-4154-9CF4-16198B86E059}" srcOrd="0" destOrd="0" presId="urn:microsoft.com/office/officeart/2008/layout/CircleAccentTimeline"/>
    <dgm:cxn modelId="{5EC8E2E7-7AA1-4474-973A-107E038F971B}" type="presParOf" srcId="{75A5CE44-F34D-4065-885D-BC70353397D7}" destId="{933BD648-12FB-453B-8730-87E345E279FD}" srcOrd="1" destOrd="0" presId="urn:microsoft.com/office/officeart/2008/layout/CircleAccentTimeline"/>
    <dgm:cxn modelId="{828831AA-A3F3-46A5-BD03-AB4D645C487A}" type="presParOf" srcId="{75A5CE44-F34D-4065-885D-BC70353397D7}" destId="{610E82B3-C265-4033-A088-723B92B39D29}" srcOrd="2" destOrd="0" presId="urn:microsoft.com/office/officeart/2008/layout/CircleAccentTimeline"/>
    <dgm:cxn modelId="{BAA9F47F-30F7-4826-B070-9BD5AD9E493A}" type="presParOf" srcId="{C666E99A-EA2A-4513-B163-536A725EC1D4}" destId="{14153259-A746-45EB-9E92-A8FDB32A4479}" srcOrd="35" destOrd="0" presId="urn:microsoft.com/office/officeart/2008/layout/CircleAccentTimeline"/>
    <dgm:cxn modelId="{E436089B-5F3C-496F-9BF6-D0C913E23508}" type="presParOf" srcId="{C666E99A-EA2A-4513-B163-536A725EC1D4}" destId="{FAB0B52F-E064-4AC7-BD17-CAD90AE446B0}" srcOrd="36" destOrd="0" presId="urn:microsoft.com/office/officeart/2008/layout/CircleAccentTimeline"/>
    <dgm:cxn modelId="{22F871A8-F172-48A0-B8A8-B1B530C0B995}" type="presParOf" srcId="{C666E99A-EA2A-4513-B163-536A725EC1D4}" destId="{64660D77-C4A1-4A50-B7BB-4410997A8EC8}" srcOrd="37" destOrd="0" presId="urn:microsoft.com/office/officeart/2008/layout/CircleAccentTimeline"/>
    <dgm:cxn modelId="{02397843-1D5E-4961-A557-5516DFFA58E6}" type="presParOf" srcId="{C666E99A-EA2A-4513-B163-536A725EC1D4}" destId="{FDE5462D-D245-49AC-A5BC-0466DF948B09}" srcOrd="38" destOrd="0" presId="urn:microsoft.com/office/officeart/2008/layout/CircleAccentTimeline"/>
    <dgm:cxn modelId="{C71B9BE5-81CC-404D-8144-6D33184FA5C8}" type="presParOf" srcId="{FDE5462D-D245-49AC-A5BC-0466DF948B09}" destId="{9A4685CB-CE7C-4FF4-84A1-778F9C301B97}" srcOrd="0" destOrd="0" presId="urn:microsoft.com/office/officeart/2008/layout/CircleAccentTimeline"/>
    <dgm:cxn modelId="{6CAE9F55-6C92-4C00-8BA7-63167441294E}" type="presParOf" srcId="{FDE5462D-D245-49AC-A5BC-0466DF948B09}" destId="{7978FE45-14D5-4845-86CA-317C3034BFE0}" srcOrd="1" destOrd="0" presId="urn:microsoft.com/office/officeart/2008/layout/CircleAccentTimeline"/>
    <dgm:cxn modelId="{01B6DDD4-4A69-46B7-AC04-7DA1CE5B7A1C}" type="presParOf" srcId="{FDE5462D-D245-49AC-A5BC-0466DF948B09}" destId="{74B5FEB0-A885-4FB0-BCCD-9A7087743500}" srcOrd="2" destOrd="0" presId="urn:microsoft.com/office/officeart/2008/layout/CircleAccentTimeline"/>
    <dgm:cxn modelId="{C1C4A2BE-2CDA-44C5-A3FE-13DD1A0A24EE}" type="presParOf" srcId="{C666E99A-EA2A-4513-B163-536A725EC1D4}" destId="{949AC2B7-040C-4E05-931B-92ACB9D3A8D4}" srcOrd="39" destOrd="0" presId="urn:microsoft.com/office/officeart/2008/layout/CircleAccentTimeline"/>
    <dgm:cxn modelId="{EF08A860-CE47-47B0-B051-FE2E67950443}" type="presParOf" srcId="{C666E99A-EA2A-4513-B163-536A725EC1D4}" destId="{270F8C83-2F6F-4A4D-8AAF-D0CB8FD06509}" srcOrd="40" destOrd="0" presId="urn:microsoft.com/office/officeart/2008/layout/CircleAccentTimeline"/>
    <dgm:cxn modelId="{48B7A478-DE71-47A5-B4B9-0DD983018698}" type="presParOf" srcId="{C666E99A-EA2A-4513-B163-536A725EC1D4}" destId="{4EF7231C-C9F1-4F91-8D1C-C63638405F91}" srcOrd="41" destOrd="0" presId="urn:microsoft.com/office/officeart/2008/layout/CircleAccentTimeline"/>
    <dgm:cxn modelId="{893F19C7-2DA5-4962-8DBD-083E09DC1C2E}" type="presParOf" srcId="{4EF7231C-C9F1-4F91-8D1C-C63638405F91}" destId="{4AF980F5-1CFE-4F1C-8701-2120CCF8F1AB}" srcOrd="0" destOrd="0" presId="urn:microsoft.com/office/officeart/2008/layout/CircleAccentTimeline"/>
    <dgm:cxn modelId="{59F6BFAD-57CA-4F1F-9C4A-D9AA1B8E24EC}" type="presParOf" srcId="{4EF7231C-C9F1-4F91-8D1C-C63638405F91}" destId="{C21B92A9-8E32-499C-902E-F133C5092D1A}" srcOrd="1" destOrd="0" presId="urn:microsoft.com/office/officeart/2008/layout/CircleAccentTimeline"/>
    <dgm:cxn modelId="{CE23261F-4CBF-474D-9613-F985176D7411}" type="presParOf" srcId="{4EF7231C-C9F1-4F91-8D1C-C63638405F91}" destId="{1092A734-3D43-4CCE-BAAB-D03B6FB8C520}" srcOrd="2" destOrd="0" presId="urn:microsoft.com/office/officeart/2008/layout/CircleAccentTimeline"/>
    <dgm:cxn modelId="{415ACFF3-A069-43D0-8D90-0A3F6803DF7B}" type="presParOf" srcId="{C666E99A-EA2A-4513-B163-536A725EC1D4}" destId="{8D515D9C-EF43-47B9-AC9A-09A87EDF6F3D}" srcOrd="42" destOrd="0" presId="urn:microsoft.com/office/officeart/2008/layout/CircleAccentTimeline"/>
    <dgm:cxn modelId="{A1C06534-AA74-42F2-A425-92DC5434DEBE}" type="presParOf" srcId="{C666E99A-EA2A-4513-B163-536A725EC1D4}" destId="{FAD7D391-55A1-4EEA-A99A-64E1406DFE67}" srcOrd="43" destOrd="0" presId="urn:microsoft.com/office/officeart/2008/layout/CircleAccentTimeline"/>
    <dgm:cxn modelId="{6E0825EA-3581-460B-84A3-1B5EC31674EE}" type="presParOf" srcId="{C666E99A-EA2A-4513-B163-536A725EC1D4}" destId="{56DDD952-6F6A-4029-9D17-840952762844}" srcOrd="44" destOrd="0" presId="urn:microsoft.com/office/officeart/2008/layout/CircleAccentTimeline"/>
    <dgm:cxn modelId="{436956CA-FFF2-4FA5-851F-211EBEF9A089}" type="presParOf" srcId="{C666E99A-EA2A-4513-B163-536A725EC1D4}" destId="{BCEAA212-1E21-473A-810B-7B4A20144AC7}" srcOrd="45" destOrd="0" presId="urn:microsoft.com/office/officeart/2008/layout/CircleAccentTimeline"/>
    <dgm:cxn modelId="{0E068231-B264-41ED-B469-563F58DEFA8F}" type="presParOf" srcId="{BCEAA212-1E21-473A-810B-7B4A20144AC7}" destId="{E29272B0-1840-4ADB-9A86-4D800BA7660B}" srcOrd="0" destOrd="0" presId="urn:microsoft.com/office/officeart/2008/layout/CircleAccentTimeline"/>
    <dgm:cxn modelId="{A6309D0B-CF6A-47FA-9841-1DC95C11F120}" type="presParOf" srcId="{BCEAA212-1E21-473A-810B-7B4A20144AC7}" destId="{C289158A-F0C2-472A-B26B-AE3903472886}" srcOrd="1" destOrd="0" presId="urn:microsoft.com/office/officeart/2008/layout/CircleAccentTimeline"/>
    <dgm:cxn modelId="{239A6AE3-D241-4172-BF5A-3B90AD62832B}" type="presParOf" srcId="{BCEAA212-1E21-473A-810B-7B4A20144AC7}" destId="{C83A00C4-4E87-475C-B373-0648A481D8EB}" srcOrd="2" destOrd="0" presId="urn:microsoft.com/office/officeart/2008/layout/CircleAccentTimeline"/>
    <dgm:cxn modelId="{F7BCF711-F5B1-4DDA-BB40-10C630A730F8}" type="presParOf" srcId="{C666E99A-EA2A-4513-B163-536A725EC1D4}" destId="{A93CA49B-3551-4E15-9F16-87C9D8940AB2}" srcOrd="46" destOrd="0" presId="urn:microsoft.com/office/officeart/2008/layout/CircleAccentTimeline"/>
    <dgm:cxn modelId="{A831163E-4FD6-48B2-9604-4D81DBD2F021}" type="presParOf" srcId="{C666E99A-EA2A-4513-B163-536A725EC1D4}" destId="{4BAB3AD8-192C-45AF-ABFF-EB2AC676A747}" srcOrd="47" destOrd="0" presId="urn:microsoft.com/office/officeart/2008/layout/CircleAccentTimeline"/>
    <dgm:cxn modelId="{F0DF3D9A-CBD2-4F95-BB59-792F9F6D091A}" type="presParOf" srcId="{C666E99A-EA2A-4513-B163-536A725EC1D4}" destId="{C0CCAFF2-3745-4AE4-9188-758564F7D530}" srcOrd="48" destOrd="0" presId="urn:microsoft.com/office/officeart/2008/layout/CircleAccentTimeline"/>
    <dgm:cxn modelId="{E4332DE0-C73B-4E40-9465-E8A5758B7004}" type="presParOf" srcId="{C666E99A-EA2A-4513-B163-536A725EC1D4}" destId="{1FCF6D12-B162-4F46-BA7A-93AB03021C40}" srcOrd="49" destOrd="0" presId="urn:microsoft.com/office/officeart/2008/layout/CircleAccentTimeline"/>
    <dgm:cxn modelId="{8FA6EA51-C347-4FF8-8D2F-15459D5B891D}" type="presParOf" srcId="{1FCF6D12-B162-4F46-BA7A-93AB03021C40}" destId="{8C4FCD07-D67C-440C-8E7B-BCED3D27CFD8}" srcOrd="0" destOrd="0" presId="urn:microsoft.com/office/officeart/2008/layout/CircleAccentTimeline"/>
    <dgm:cxn modelId="{237B822B-A919-4ECA-AB44-D053D4C936A1}" type="presParOf" srcId="{1FCF6D12-B162-4F46-BA7A-93AB03021C40}" destId="{78573F2A-8DCC-41DE-85E2-D45385B63669}" srcOrd="1" destOrd="0" presId="urn:microsoft.com/office/officeart/2008/layout/CircleAccentTimeline"/>
    <dgm:cxn modelId="{D8713A2A-B242-4330-AA6A-D04BD95573EF}" type="presParOf" srcId="{1FCF6D12-B162-4F46-BA7A-93AB03021C40}" destId="{FC85D216-AF96-4765-87CE-B6804293DF8A}" srcOrd="2" destOrd="0" presId="urn:microsoft.com/office/officeart/2008/layout/CircleAccentTimeline"/>
    <dgm:cxn modelId="{06C7C087-0145-40D0-8425-DE2F2F453CDF}" type="presParOf" srcId="{C666E99A-EA2A-4513-B163-536A725EC1D4}" destId="{093E2BDF-F4B8-4AA8-B20A-5A4821E4163B}" srcOrd="50" destOrd="0" presId="urn:microsoft.com/office/officeart/2008/layout/CircleAccentTimeline"/>
    <dgm:cxn modelId="{A21D9BB0-7C9C-4DAC-9F28-ADF6E0AC4443}" type="presParOf" srcId="{C666E99A-EA2A-4513-B163-536A725EC1D4}" destId="{92DFA517-C1B3-4E16-A052-D291D2CD2308}" srcOrd="51" destOrd="0" presId="urn:microsoft.com/office/officeart/2008/layout/CircleAccentTimeline"/>
    <dgm:cxn modelId="{302AE54C-5852-4FAC-ACB8-C4E252CF630B}" type="presParOf" srcId="{C666E99A-EA2A-4513-B163-536A725EC1D4}" destId="{E3B52217-DCA1-4DD0-B077-DDB63456EBF7}" srcOrd="52" destOrd="0" presId="urn:microsoft.com/office/officeart/2008/layout/CircleAccentTimeline"/>
    <dgm:cxn modelId="{9BEAB51E-648D-47BC-AB31-B51EB2BBFA85}" type="presParOf" srcId="{C666E99A-EA2A-4513-B163-536A725EC1D4}" destId="{BC288A9B-D553-43CE-B52D-2FA88469B8F7}" srcOrd="53" destOrd="0" presId="urn:microsoft.com/office/officeart/2008/layout/CircleAccentTimeline"/>
    <dgm:cxn modelId="{CF526EB4-5260-419C-8537-F177CA2C1B7E}" type="presParOf" srcId="{BC288A9B-D553-43CE-B52D-2FA88469B8F7}" destId="{CB68FC49-966A-4D31-9B6B-2386E1890192}" srcOrd="0" destOrd="0" presId="urn:microsoft.com/office/officeart/2008/layout/CircleAccentTimeline"/>
    <dgm:cxn modelId="{F00930BC-7A6A-4E34-9B4D-D8468CC0BF4D}" type="presParOf" srcId="{BC288A9B-D553-43CE-B52D-2FA88469B8F7}" destId="{2F1813C2-D1F5-47E1-A8E8-AD0DE5D9F879}" srcOrd="1" destOrd="0" presId="urn:microsoft.com/office/officeart/2008/layout/CircleAccentTimeline"/>
    <dgm:cxn modelId="{DF066F5A-593B-451E-A3EE-195BBC1A1B16}" type="presParOf" srcId="{BC288A9B-D553-43CE-B52D-2FA88469B8F7}" destId="{C21CC8A1-E01A-4881-A778-19FC1088A62D}" srcOrd="2" destOrd="0" presId="urn:microsoft.com/office/officeart/2008/layout/CircleAccentTimeline"/>
    <dgm:cxn modelId="{D146EFD2-3174-404C-B9E8-9AC03A0EF7C0}" type="presParOf" srcId="{C666E99A-EA2A-4513-B163-536A725EC1D4}" destId="{807AEC32-DA06-4E11-BECB-F4A0A531E10E}" srcOrd="54" destOrd="0" presId="urn:microsoft.com/office/officeart/2008/layout/CircleAccentTimeline"/>
    <dgm:cxn modelId="{492D21E0-7EBE-475D-9A1D-68A7360D6D49}" type="presParOf" srcId="{C666E99A-EA2A-4513-B163-536A725EC1D4}" destId="{E6F055E1-5429-49A3-8C8C-93C5AF26EDBB}" srcOrd="55" destOrd="0" presId="urn:microsoft.com/office/officeart/2008/layout/CircleAccentTimeline"/>
    <dgm:cxn modelId="{20C71E6A-F93F-4F1D-8FD8-E011B347DEC1}" type="presParOf" srcId="{C666E99A-EA2A-4513-B163-536A725EC1D4}" destId="{BDD180BB-E7D6-424B-BB10-543442B20526}" srcOrd="56" destOrd="0" presId="urn:microsoft.com/office/officeart/2008/layout/CircleAccentTimeline"/>
    <dgm:cxn modelId="{0F948FC7-59D2-464F-B99B-F8EE1A16D2FF}" type="presParOf" srcId="{BDD180BB-E7D6-424B-BB10-543442B20526}" destId="{C91E5157-B099-45D6-9AF6-5D780FCC0741}" srcOrd="0" destOrd="0" presId="urn:microsoft.com/office/officeart/2008/layout/CircleAccentTimeline"/>
    <dgm:cxn modelId="{494FCC47-61F5-489C-8F34-ADF44CE18720}" type="presParOf" srcId="{BDD180BB-E7D6-424B-BB10-543442B20526}" destId="{BD32F408-1A1D-4F3B-9E8F-4018961D8EE0}" srcOrd="1" destOrd="0" presId="urn:microsoft.com/office/officeart/2008/layout/CircleAccentTimeline"/>
    <dgm:cxn modelId="{5E715566-1FB0-42D2-9C31-3BDABD36B5D8}" type="presParOf" srcId="{BDD180BB-E7D6-424B-BB10-543442B20526}" destId="{AFA50EA1-01B9-4434-81F0-09F78468F491}" srcOrd="2" destOrd="0" presId="urn:microsoft.com/office/officeart/2008/layout/CircleAccentTimeline"/>
    <dgm:cxn modelId="{60A65EFB-3CD8-40A1-8CEC-12D10E59F456}" type="presParOf" srcId="{C666E99A-EA2A-4513-B163-536A725EC1D4}" destId="{A8705CB7-3A00-47B5-9D67-6B49167A9F5F}" srcOrd="57" destOrd="0" presId="urn:microsoft.com/office/officeart/2008/layout/CircleAccentTimeline"/>
    <dgm:cxn modelId="{CB5E6766-06B6-4F8C-8DF8-357194B0F72D}" type="presParOf" srcId="{C666E99A-EA2A-4513-B163-536A725EC1D4}" destId="{5F85F400-DB07-4C0F-B47D-3E3A119A97E2}" srcOrd="58" destOrd="0" presId="urn:microsoft.com/office/officeart/2008/layout/CircleAccentTimeline"/>
    <dgm:cxn modelId="{25B2DEEF-0281-42E1-937D-04EAB3EEDA6D}" type="presParOf" srcId="{C666E99A-EA2A-4513-B163-536A725EC1D4}" destId="{4CC69F9E-9C44-4FE7-A5D1-837B7F7500F9}" srcOrd="59" destOrd="0" presId="urn:microsoft.com/office/officeart/2008/layout/CircleAccentTimeline"/>
    <dgm:cxn modelId="{E017FB79-76F2-4022-963C-6A0F29AFD21C}" type="presParOf" srcId="{C666E99A-EA2A-4513-B163-536A725EC1D4}" destId="{DC1E3BC9-F45A-46BD-AE86-CB151878B25B}" srcOrd="60" destOrd="0" presId="urn:microsoft.com/office/officeart/2008/layout/CircleAccentTimeline"/>
    <dgm:cxn modelId="{6F47CD51-AFD9-41FE-A9B8-B251ACE9A6AB}" type="presParOf" srcId="{DC1E3BC9-F45A-46BD-AE86-CB151878B25B}" destId="{FA37A83F-DCFE-4930-B762-BA4ACC7C2CF7}" srcOrd="0" destOrd="0" presId="urn:microsoft.com/office/officeart/2008/layout/CircleAccentTimeline"/>
    <dgm:cxn modelId="{CDDA2DD4-ED83-4D1C-8221-531B052A3813}" type="presParOf" srcId="{DC1E3BC9-F45A-46BD-AE86-CB151878B25B}" destId="{C74C4CD4-620A-4D12-877A-4F2671E6851F}" srcOrd="1" destOrd="0" presId="urn:microsoft.com/office/officeart/2008/layout/CircleAccentTimeline"/>
    <dgm:cxn modelId="{A76BD656-4899-4FB4-B07F-D23663C264C3}" type="presParOf" srcId="{DC1E3BC9-F45A-46BD-AE86-CB151878B25B}" destId="{FCF7FA09-DF88-4A61-9695-0DC36D268D20}" srcOrd="2" destOrd="0" presId="urn:microsoft.com/office/officeart/2008/layout/CircleAccentTimeline"/>
    <dgm:cxn modelId="{869A35C6-6231-47CE-8175-912B6E50B7E7}" type="presParOf" srcId="{C666E99A-EA2A-4513-B163-536A725EC1D4}" destId="{7F95D454-9277-4E23-8DA0-31E0BC467B99}" srcOrd="61" destOrd="0" presId="urn:microsoft.com/office/officeart/2008/layout/CircleAccentTimeline"/>
    <dgm:cxn modelId="{1F72C2B9-752F-48F8-9846-6FCDCDCA7A1A}" type="presParOf" srcId="{C666E99A-EA2A-4513-B163-536A725EC1D4}" destId="{55B19629-49BD-483E-9F18-BA61677B354C}" srcOrd="62" destOrd="0" presId="urn:microsoft.com/office/officeart/2008/layout/CircleAccen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3CC95D-86D4-4496-90C8-0747E0066C46}" type="doc">
      <dgm:prSet loTypeId="urn:microsoft.com/office/officeart/2008/layout/AlternatingHexagons" loCatId="list" qsTypeId="urn:microsoft.com/office/officeart/2005/8/quickstyle/3d3" qsCatId="3D" csTypeId="urn:microsoft.com/office/officeart/2005/8/colors/accent1_2" csCatId="accent1" phldr="1"/>
      <dgm:spPr/>
      <dgm:t>
        <a:bodyPr/>
        <a:lstStyle/>
        <a:p>
          <a:endParaRPr lang="en-US"/>
        </a:p>
      </dgm:t>
    </dgm:pt>
    <dgm:pt modelId="{CCE8534E-4431-4323-AAE5-918D6BBF2A37}">
      <dgm:prSet phldrT="[Text]" custT="1"/>
      <dgm:spPr>
        <a:solidFill>
          <a:srgbClr val="C00000"/>
        </a:solidFill>
      </dgm:spPr>
      <dgm:t>
        <a:bodyPr/>
        <a:lstStyle/>
        <a:p>
          <a:r>
            <a:rPr lang="en-US" sz="1400" b="1" dirty="0">
              <a:solidFill>
                <a:schemeClr val="bg2"/>
              </a:solidFill>
            </a:rPr>
            <a:t>WGS Wet Lab and Analysis Certified</a:t>
          </a:r>
        </a:p>
      </dgm:t>
    </dgm:pt>
    <dgm:pt modelId="{59244744-B3F4-4EFC-AFCB-A97DC38208B1}" type="parTrans" cxnId="{81AF1610-92A9-4252-9448-5F483C0F2C85}">
      <dgm:prSet/>
      <dgm:spPr/>
      <dgm:t>
        <a:bodyPr/>
        <a:lstStyle/>
        <a:p>
          <a:endParaRPr lang="en-US" b="1">
            <a:solidFill>
              <a:schemeClr val="bg2"/>
            </a:solidFill>
          </a:endParaRPr>
        </a:p>
      </dgm:t>
    </dgm:pt>
    <dgm:pt modelId="{EEECECE2-2A13-4CC4-93AB-4B99DB7403F4}" type="sibTrans" cxnId="{81AF1610-92A9-4252-9448-5F483C0F2C85}">
      <dgm:prSet custT="1"/>
      <dgm:spPr>
        <a:solidFill>
          <a:srgbClr val="C00000"/>
        </a:solidFill>
      </dgm:spPr>
      <dgm:t>
        <a:bodyPr/>
        <a:lstStyle/>
        <a:p>
          <a:r>
            <a:rPr lang="en-US" sz="1200" b="1" dirty="0">
              <a:solidFill>
                <a:schemeClr val="bg2"/>
              </a:solidFill>
            </a:rPr>
            <a:t>PHLs Converted to BioNumerics v7.6</a:t>
          </a:r>
        </a:p>
      </dgm:t>
    </dgm:pt>
    <dgm:pt modelId="{81DE8586-C908-4460-AB76-6614501E4643}">
      <dgm:prSet phldrT="[Text]" custT="1"/>
      <dgm:spPr>
        <a:solidFill>
          <a:srgbClr val="7030A0"/>
        </a:solidFill>
      </dgm:spPr>
      <dgm:t>
        <a:bodyPr/>
        <a:lstStyle/>
        <a:p>
          <a:r>
            <a:rPr lang="en-US" sz="1200" b="1" dirty="0">
              <a:solidFill>
                <a:schemeClr val="bg2"/>
              </a:solidFill>
            </a:rPr>
            <a:t>Local and National Cluster Detection by WGS</a:t>
          </a:r>
        </a:p>
      </dgm:t>
    </dgm:pt>
    <dgm:pt modelId="{9BF59373-8817-4F11-85AF-2A01EE369BD0}" type="parTrans" cxnId="{5881B259-6BFA-4683-8387-B7002B371205}">
      <dgm:prSet/>
      <dgm:spPr/>
      <dgm:t>
        <a:bodyPr/>
        <a:lstStyle/>
        <a:p>
          <a:endParaRPr lang="en-US" b="1">
            <a:solidFill>
              <a:schemeClr val="bg2"/>
            </a:solidFill>
          </a:endParaRPr>
        </a:p>
      </dgm:t>
    </dgm:pt>
    <dgm:pt modelId="{2E081277-90E0-4B2E-94A9-9B16AB6DEE40}" type="sibTrans" cxnId="{5881B259-6BFA-4683-8387-B7002B371205}">
      <dgm:prSet custT="1"/>
      <dgm:spPr/>
      <dgm:t>
        <a:bodyPr/>
        <a:lstStyle/>
        <a:p>
          <a:r>
            <a:rPr lang="en-US" sz="1600" b="1" dirty="0">
              <a:solidFill>
                <a:schemeClr val="bg2"/>
              </a:solidFill>
            </a:rPr>
            <a:t>Allele Codes</a:t>
          </a:r>
        </a:p>
      </dgm:t>
    </dgm:pt>
    <dgm:pt modelId="{DDAFAF2E-E9E7-47FD-82A9-81AFEFAE727F}">
      <dgm:prSet phldrT="[Text]" custT="1"/>
      <dgm:spPr/>
      <dgm:t>
        <a:bodyPr/>
        <a:lstStyle/>
        <a:p>
          <a:endParaRPr lang="en-US" sz="1600" dirty="0"/>
        </a:p>
        <a:p>
          <a:r>
            <a:rPr lang="en-US" sz="1200" b="1" dirty="0">
              <a:solidFill>
                <a:schemeClr val="bg2"/>
              </a:solidFill>
            </a:rPr>
            <a:t>Populate NDB/Share sequence data</a:t>
          </a:r>
        </a:p>
      </dgm:t>
    </dgm:pt>
    <dgm:pt modelId="{E7BEC805-CE4F-4801-A4A6-7AE14B40E668}" type="parTrans" cxnId="{36675EBD-7D47-42F3-984E-BC3F9B93DDE9}">
      <dgm:prSet/>
      <dgm:spPr/>
      <dgm:t>
        <a:bodyPr/>
        <a:lstStyle/>
        <a:p>
          <a:endParaRPr lang="en-US" b="1">
            <a:solidFill>
              <a:schemeClr val="bg2"/>
            </a:solidFill>
          </a:endParaRPr>
        </a:p>
      </dgm:t>
    </dgm:pt>
    <dgm:pt modelId="{7890E32E-16C7-4B36-B8C8-74D0105D59FE}" type="sibTrans" cxnId="{36675EBD-7D47-42F3-984E-BC3F9B93DDE9}">
      <dgm:prSet custT="1"/>
      <dgm:spPr/>
      <dgm:t>
        <a:bodyPr/>
        <a:lstStyle/>
        <a:p>
          <a:r>
            <a:rPr lang="en-US" sz="1400" b="1" dirty="0">
              <a:solidFill>
                <a:schemeClr val="bg2"/>
              </a:solidFill>
            </a:rPr>
            <a:t>PulseNet plugins and CE access ready for PHLs</a:t>
          </a:r>
        </a:p>
      </dgm:t>
    </dgm:pt>
    <dgm:pt modelId="{FD8ECB71-F135-4905-B3D9-D9155B91588B}" type="pres">
      <dgm:prSet presAssocID="{053CC95D-86D4-4496-90C8-0747E0066C46}" presName="Name0" presStyleCnt="0">
        <dgm:presLayoutVars>
          <dgm:chMax/>
          <dgm:chPref/>
          <dgm:dir/>
          <dgm:animLvl val="lvl"/>
        </dgm:presLayoutVars>
      </dgm:prSet>
      <dgm:spPr/>
    </dgm:pt>
    <dgm:pt modelId="{B0251220-273F-45DB-BD20-5C1CCE02AE6A}" type="pres">
      <dgm:prSet presAssocID="{CCE8534E-4431-4323-AAE5-918D6BBF2A37}" presName="composite" presStyleCnt="0"/>
      <dgm:spPr/>
    </dgm:pt>
    <dgm:pt modelId="{773D649D-205C-4625-9FA2-0E1176E5DBAC}" type="pres">
      <dgm:prSet presAssocID="{CCE8534E-4431-4323-AAE5-918D6BBF2A37}" presName="Parent1" presStyleLbl="node1" presStyleIdx="0" presStyleCnt="6">
        <dgm:presLayoutVars>
          <dgm:chMax val="1"/>
          <dgm:chPref val="1"/>
          <dgm:bulletEnabled val="1"/>
        </dgm:presLayoutVars>
      </dgm:prSet>
      <dgm:spPr/>
    </dgm:pt>
    <dgm:pt modelId="{C9D04ABD-0ADC-4A33-9C98-9C52C3E33B82}" type="pres">
      <dgm:prSet presAssocID="{CCE8534E-4431-4323-AAE5-918D6BBF2A37}" presName="Childtext1" presStyleLbl="revTx" presStyleIdx="0" presStyleCnt="3">
        <dgm:presLayoutVars>
          <dgm:chMax val="0"/>
          <dgm:chPref val="0"/>
          <dgm:bulletEnabled val="1"/>
        </dgm:presLayoutVars>
      </dgm:prSet>
      <dgm:spPr/>
    </dgm:pt>
    <dgm:pt modelId="{3CB4052E-978E-4839-A6AE-62551F46A429}" type="pres">
      <dgm:prSet presAssocID="{CCE8534E-4431-4323-AAE5-918D6BBF2A37}" presName="BalanceSpacing" presStyleCnt="0"/>
      <dgm:spPr/>
    </dgm:pt>
    <dgm:pt modelId="{E8D5FCDA-CAAD-4A3C-9238-EDF9B20D70F3}" type="pres">
      <dgm:prSet presAssocID="{CCE8534E-4431-4323-AAE5-918D6BBF2A37}" presName="BalanceSpacing1" presStyleCnt="0"/>
      <dgm:spPr/>
    </dgm:pt>
    <dgm:pt modelId="{5687E4AE-1BFD-431A-876E-EF4E4F80E663}" type="pres">
      <dgm:prSet presAssocID="{EEECECE2-2A13-4CC4-93AB-4B99DB7403F4}" presName="Accent1Text" presStyleLbl="node1" presStyleIdx="1" presStyleCnt="6"/>
      <dgm:spPr/>
    </dgm:pt>
    <dgm:pt modelId="{7594DBB8-9B67-44F4-A3CC-DA4E2AE5E1EB}" type="pres">
      <dgm:prSet presAssocID="{EEECECE2-2A13-4CC4-93AB-4B99DB7403F4}" presName="spaceBetweenRectangles" presStyleCnt="0"/>
      <dgm:spPr/>
    </dgm:pt>
    <dgm:pt modelId="{F431998F-8E83-4B9C-982F-CB5B9FAADD9A}" type="pres">
      <dgm:prSet presAssocID="{81DE8586-C908-4460-AB76-6614501E4643}" presName="composite" presStyleCnt="0"/>
      <dgm:spPr/>
    </dgm:pt>
    <dgm:pt modelId="{69545AB1-B65E-4CF3-B2A9-ABE65CFF15FA}" type="pres">
      <dgm:prSet presAssocID="{81DE8586-C908-4460-AB76-6614501E4643}" presName="Parent1" presStyleLbl="node1" presStyleIdx="2" presStyleCnt="6">
        <dgm:presLayoutVars>
          <dgm:chMax val="1"/>
          <dgm:chPref val="1"/>
          <dgm:bulletEnabled val="1"/>
        </dgm:presLayoutVars>
      </dgm:prSet>
      <dgm:spPr/>
    </dgm:pt>
    <dgm:pt modelId="{BEECAC78-214F-4043-BCA5-0DFD380C914B}" type="pres">
      <dgm:prSet presAssocID="{81DE8586-C908-4460-AB76-6614501E4643}" presName="Childtext1" presStyleLbl="revTx" presStyleIdx="1" presStyleCnt="3">
        <dgm:presLayoutVars>
          <dgm:chMax val="0"/>
          <dgm:chPref val="0"/>
          <dgm:bulletEnabled val="1"/>
        </dgm:presLayoutVars>
      </dgm:prSet>
      <dgm:spPr/>
    </dgm:pt>
    <dgm:pt modelId="{15DEAEFC-89F1-4D90-A000-6405BFAD14E5}" type="pres">
      <dgm:prSet presAssocID="{81DE8586-C908-4460-AB76-6614501E4643}" presName="BalanceSpacing" presStyleCnt="0"/>
      <dgm:spPr/>
    </dgm:pt>
    <dgm:pt modelId="{449D9CAC-B269-4F25-9B80-B569F6344DB1}" type="pres">
      <dgm:prSet presAssocID="{81DE8586-C908-4460-AB76-6614501E4643}" presName="BalanceSpacing1" presStyleCnt="0"/>
      <dgm:spPr/>
    </dgm:pt>
    <dgm:pt modelId="{C0EAE806-2250-4B3D-BCBE-C4AED49983D9}" type="pres">
      <dgm:prSet presAssocID="{2E081277-90E0-4B2E-94A9-9B16AB6DEE40}" presName="Accent1Text" presStyleLbl="node1" presStyleIdx="3" presStyleCnt="6"/>
      <dgm:spPr/>
    </dgm:pt>
    <dgm:pt modelId="{63D1F4AA-3877-42A1-9E40-56E3B23241E7}" type="pres">
      <dgm:prSet presAssocID="{2E081277-90E0-4B2E-94A9-9B16AB6DEE40}" presName="spaceBetweenRectangles" presStyleCnt="0"/>
      <dgm:spPr/>
    </dgm:pt>
    <dgm:pt modelId="{A2DCDB0D-5704-4C25-8915-06FFA339A199}" type="pres">
      <dgm:prSet presAssocID="{DDAFAF2E-E9E7-47FD-82A9-81AFEFAE727F}" presName="composite" presStyleCnt="0"/>
      <dgm:spPr/>
    </dgm:pt>
    <dgm:pt modelId="{21DF179D-959D-4996-84CE-DF8146DDA566}" type="pres">
      <dgm:prSet presAssocID="{DDAFAF2E-E9E7-47FD-82A9-81AFEFAE727F}" presName="Parent1" presStyleLbl="node1" presStyleIdx="4" presStyleCnt="6" custScaleX="108051">
        <dgm:presLayoutVars>
          <dgm:chMax val="1"/>
          <dgm:chPref val="1"/>
          <dgm:bulletEnabled val="1"/>
        </dgm:presLayoutVars>
      </dgm:prSet>
      <dgm:spPr/>
    </dgm:pt>
    <dgm:pt modelId="{8BC9DFA7-0786-4B43-9FEB-3F684B05F9D3}" type="pres">
      <dgm:prSet presAssocID="{DDAFAF2E-E9E7-47FD-82A9-81AFEFAE727F}" presName="Childtext1" presStyleLbl="revTx" presStyleIdx="2" presStyleCnt="3">
        <dgm:presLayoutVars>
          <dgm:chMax val="0"/>
          <dgm:chPref val="0"/>
          <dgm:bulletEnabled val="1"/>
        </dgm:presLayoutVars>
      </dgm:prSet>
      <dgm:spPr/>
    </dgm:pt>
    <dgm:pt modelId="{8D2C6DD8-91DC-43BD-B8D4-AFF1C94E361C}" type="pres">
      <dgm:prSet presAssocID="{DDAFAF2E-E9E7-47FD-82A9-81AFEFAE727F}" presName="BalanceSpacing" presStyleCnt="0"/>
      <dgm:spPr/>
    </dgm:pt>
    <dgm:pt modelId="{B9C1D2D0-AAE6-48F6-9433-60DC55EB1BBA}" type="pres">
      <dgm:prSet presAssocID="{DDAFAF2E-E9E7-47FD-82A9-81AFEFAE727F}" presName="BalanceSpacing1" presStyleCnt="0"/>
      <dgm:spPr/>
    </dgm:pt>
    <dgm:pt modelId="{195A06E8-A085-4D80-844D-3D08CD3A17F1}" type="pres">
      <dgm:prSet presAssocID="{7890E32E-16C7-4B36-B8C8-74D0105D59FE}" presName="Accent1Text" presStyleLbl="node1" presStyleIdx="5" presStyleCnt="6"/>
      <dgm:spPr/>
    </dgm:pt>
  </dgm:ptLst>
  <dgm:cxnLst>
    <dgm:cxn modelId="{81AF1610-92A9-4252-9448-5F483C0F2C85}" srcId="{053CC95D-86D4-4496-90C8-0747E0066C46}" destId="{CCE8534E-4431-4323-AAE5-918D6BBF2A37}" srcOrd="0" destOrd="0" parTransId="{59244744-B3F4-4EFC-AFCB-A97DC38208B1}" sibTransId="{EEECECE2-2A13-4CC4-93AB-4B99DB7403F4}"/>
    <dgm:cxn modelId="{BCD04144-C8EA-40D9-89FE-6E5805D366EA}" type="presOf" srcId="{7890E32E-16C7-4B36-B8C8-74D0105D59FE}" destId="{195A06E8-A085-4D80-844D-3D08CD3A17F1}" srcOrd="0" destOrd="0" presId="urn:microsoft.com/office/officeart/2008/layout/AlternatingHexagons"/>
    <dgm:cxn modelId="{D7DAFE67-A1B4-4994-A5C3-2521CAA13CC0}" type="presOf" srcId="{2E081277-90E0-4B2E-94A9-9B16AB6DEE40}" destId="{C0EAE806-2250-4B3D-BCBE-C4AED49983D9}" srcOrd="0" destOrd="0" presId="urn:microsoft.com/office/officeart/2008/layout/AlternatingHexagons"/>
    <dgm:cxn modelId="{23609049-0E0E-4136-8C4D-1EACE1C80298}" type="presOf" srcId="{EEECECE2-2A13-4CC4-93AB-4B99DB7403F4}" destId="{5687E4AE-1BFD-431A-876E-EF4E4F80E663}" srcOrd="0" destOrd="0" presId="urn:microsoft.com/office/officeart/2008/layout/AlternatingHexagons"/>
    <dgm:cxn modelId="{E038A64D-D2FD-4954-90A4-29B1092E9975}" type="presOf" srcId="{CCE8534E-4431-4323-AAE5-918D6BBF2A37}" destId="{773D649D-205C-4625-9FA2-0E1176E5DBAC}" srcOrd="0" destOrd="0" presId="urn:microsoft.com/office/officeart/2008/layout/AlternatingHexagons"/>
    <dgm:cxn modelId="{5881B259-6BFA-4683-8387-B7002B371205}" srcId="{053CC95D-86D4-4496-90C8-0747E0066C46}" destId="{81DE8586-C908-4460-AB76-6614501E4643}" srcOrd="1" destOrd="0" parTransId="{9BF59373-8817-4F11-85AF-2A01EE369BD0}" sibTransId="{2E081277-90E0-4B2E-94A9-9B16AB6DEE40}"/>
    <dgm:cxn modelId="{3D2F5E87-C9D1-4D37-9A11-D746DF7BBCF4}" type="presOf" srcId="{81DE8586-C908-4460-AB76-6614501E4643}" destId="{69545AB1-B65E-4CF3-B2A9-ABE65CFF15FA}" srcOrd="0" destOrd="0" presId="urn:microsoft.com/office/officeart/2008/layout/AlternatingHexagons"/>
    <dgm:cxn modelId="{328132A4-31D4-4C2A-BFB9-84BE86393B86}" type="presOf" srcId="{DDAFAF2E-E9E7-47FD-82A9-81AFEFAE727F}" destId="{21DF179D-959D-4996-84CE-DF8146DDA566}" srcOrd="0" destOrd="0" presId="urn:microsoft.com/office/officeart/2008/layout/AlternatingHexagons"/>
    <dgm:cxn modelId="{36675EBD-7D47-42F3-984E-BC3F9B93DDE9}" srcId="{053CC95D-86D4-4496-90C8-0747E0066C46}" destId="{DDAFAF2E-E9E7-47FD-82A9-81AFEFAE727F}" srcOrd="2" destOrd="0" parTransId="{E7BEC805-CE4F-4801-A4A6-7AE14B40E668}" sibTransId="{7890E32E-16C7-4B36-B8C8-74D0105D59FE}"/>
    <dgm:cxn modelId="{ED7D3AE2-3B22-4E81-AC22-510D9AE2B59F}" type="presOf" srcId="{053CC95D-86D4-4496-90C8-0747E0066C46}" destId="{FD8ECB71-F135-4905-B3D9-D9155B91588B}" srcOrd="0" destOrd="0" presId="urn:microsoft.com/office/officeart/2008/layout/AlternatingHexagons"/>
    <dgm:cxn modelId="{1FB08CCD-4978-4B65-BA3F-9EFDEEF4EF75}" type="presParOf" srcId="{FD8ECB71-F135-4905-B3D9-D9155B91588B}" destId="{B0251220-273F-45DB-BD20-5C1CCE02AE6A}" srcOrd="0" destOrd="0" presId="urn:microsoft.com/office/officeart/2008/layout/AlternatingHexagons"/>
    <dgm:cxn modelId="{70B77FC4-208F-434C-9B66-85AB2B872217}" type="presParOf" srcId="{B0251220-273F-45DB-BD20-5C1CCE02AE6A}" destId="{773D649D-205C-4625-9FA2-0E1176E5DBAC}" srcOrd="0" destOrd="0" presId="urn:microsoft.com/office/officeart/2008/layout/AlternatingHexagons"/>
    <dgm:cxn modelId="{C9AE4760-CAE4-4209-963C-08C8FC81C75F}" type="presParOf" srcId="{B0251220-273F-45DB-BD20-5C1CCE02AE6A}" destId="{C9D04ABD-0ADC-4A33-9C98-9C52C3E33B82}" srcOrd="1" destOrd="0" presId="urn:microsoft.com/office/officeart/2008/layout/AlternatingHexagons"/>
    <dgm:cxn modelId="{FF9A403F-CB9A-4F2E-8EAF-0583EF2F5732}" type="presParOf" srcId="{B0251220-273F-45DB-BD20-5C1CCE02AE6A}" destId="{3CB4052E-978E-4839-A6AE-62551F46A429}" srcOrd="2" destOrd="0" presId="urn:microsoft.com/office/officeart/2008/layout/AlternatingHexagons"/>
    <dgm:cxn modelId="{7D988AFD-49FE-4602-A73A-D96FCC9E9DFD}" type="presParOf" srcId="{B0251220-273F-45DB-BD20-5C1CCE02AE6A}" destId="{E8D5FCDA-CAAD-4A3C-9238-EDF9B20D70F3}" srcOrd="3" destOrd="0" presId="urn:microsoft.com/office/officeart/2008/layout/AlternatingHexagons"/>
    <dgm:cxn modelId="{47ABE1BD-7E40-40A2-84F6-91AADE6D7592}" type="presParOf" srcId="{B0251220-273F-45DB-BD20-5C1CCE02AE6A}" destId="{5687E4AE-1BFD-431A-876E-EF4E4F80E663}" srcOrd="4" destOrd="0" presId="urn:microsoft.com/office/officeart/2008/layout/AlternatingHexagons"/>
    <dgm:cxn modelId="{B02F4514-C30E-43F4-A976-3132146F2D04}" type="presParOf" srcId="{FD8ECB71-F135-4905-B3D9-D9155B91588B}" destId="{7594DBB8-9B67-44F4-A3CC-DA4E2AE5E1EB}" srcOrd="1" destOrd="0" presId="urn:microsoft.com/office/officeart/2008/layout/AlternatingHexagons"/>
    <dgm:cxn modelId="{904D99FC-6C88-411F-BBE5-55A49B3A0923}" type="presParOf" srcId="{FD8ECB71-F135-4905-B3D9-D9155B91588B}" destId="{F431998F-8E83-4B9C-982F-CB5B9FAADD9A}" srcOrd="2" destOrd="0" presId="urn:microsoft.com/office/officeart/2008/layout/AlternatingHexagons"/>
    <dgm:cxn modelId="{2137F002-0064-4004-9144-B97FABB87DB9}" type="presParOf" srcId="{F431998F-8E83-4B9C-982F-CB5B9FAADD9A}" destId="{69545AB1-B65E-4CF3-B2A9-ABE65CFF15FA}" srcOrd="0" destOrd="0" presId="urn:microsoft.com/office/officeart/2008/layout/AlternatingHexagons"/>
    <dgm:cxn modelId="{96524EE2-80D7-4D3C-9013-D3F202B9C893}" type="presParOf" srcId="{F431998F-8E83-4B9C-982F-CB5B9FAADD9A}" destId="{BEECAC78-214F-4043-BCA5-0DFD380C914B}" srcOrd="1" destOrd="0" presId="urn:microsoft.com/office/officeart/2008/layout/AlternatingHexagons"/>
    <dgm:cxn modelId="{8585B161-1700-42E8-A9DE-61EBFE0907FB}" type="presParOf" srcId="{F431998F-8E83-4B9C-982F-CB5B9FAADD9A}" destId="{15DEAEFC-89F1-4D90-A000-6405BFAD14E5}" srcOrd="2" destOrd="0" presId="urn:microsoft.com/office/officeart/2008/layout/AlternatingHexagons"/>
    <dgm:cxn modelId="{D2DFC016-DDFD-4598-891D-E59C338C756B}" type="presParOf" srcId="{F431998F-8E83-4B9C-982F-CB5B9FAADD9A}" destId="{449D9CAC-B269-4F25-9B80-B569F6344DB1}" srcOrd="3" destOrd="0" presId="urn:microsoft.com/office/officeart/2008/layout/AlternatingHexagons"/>
    <dgm:cxn modelId="{BE260CBF-9421-43D0-A280-4635283C4354}" type="presParOf" srcId="{F431998F-8E83-4B9C-982F-CB5B9FAADD9A}" destId="{C0EAE806-2250-4B3D-BCBE-C4AED49983D9}" srcOrd="4" destOrd="0" presId="urn:microsoft.com/office/officeart/2008/layout/AlternatingHexagons"/>
    <dgm:cxn modelId="{EA9A1185-5F1D-4583-B94E-3C8B2FDCCA74}" type="presParOf" srcId="{FD8ECB71-F135-4905-B3D9-D9155B91588B}" destId="{63D1F4AA-3877-42A1-9E40-56E3B23241E7}" srcOrd="3" destOrd="0" presId="urn:microsoft.com/office/officeart/2008/layout/AlternatingHexagons"/>
    <dgm:cxn modelId="{12F549D9-B4DA-4E19-8F3D-2A4595847492}" type="presParOf" srcId="{FD8ECB71-F135-4905-B3D9-D9155B91588B}" destId="{A2DCDB0D-5704-4C25-8915-06FFA339A199}" srcOrd="4" destOrd="0" presId="urn:microsoft.com/office/officeart/2008/layout/AlternatingHexagons"/>
    <dgm:cxn modelId="{62A865B2-270A-40A3-919C-F172DA83ECB5}" type="presParOf" srcId="{A2DCDB0D-5704-4C25-8915-06FFA339A199}" destId="{21DF179D-959D-4996-84CE-DF8146DDA566}" srcOrd="0" destOrd="0" presId="urn:microsoft.com/office/officeart/2008/layout/AlternatingHexagons"/>
    <dgm:cxn modelId="{B85FFDBF-7622-43C3-8013-E38FBA7BD220}" type="presParOf" srcId="{A2DCDB0D-5704-4C25-8915-06FFA339A199}" destId="{8BC9DFA7-0786-4B43-9FEB-3F684B05F9D3}" srcOrd="1" destOrd="0" presId="urn:microsoft.com/office/officeart/2008/layout/AlternatingHexagons"/>
    <dgm:cxn modelId="{2FEDA004-5C64-4E75-AF28-6E4B52DFDF59}" type="presParOf" srcId="{A2DCDB0D-5704-4C25-8915-06FFA339A199}" destId="{8D2C6DD8-91DC-43BD-B8D4-AFF1C94E361C}" srcOrd="2" destOrd="0" presId="urn:microsoft.com/office/officeart/2008/layout/AlternatingHexagons"/>
    <dgm:cxn modelId="{D953CA65-E34B-4AD7-8387-77992B9B5FFF}" type="presParOf" srcId="{A2DCDB0D-5704-4C25-8915-06FFA339A199}" destId="{B9C1D2D0-AAE6-48F6-9433-60DC55EB1BBA}" srcOrd="3" destOrd="0" presId="urn:microsoft.com/office/officeart/2008/layout/AlternatingHexagons"/>
    <dgm:cxn modelId="{2E980B99-9C4C-4DB4-9B15-68FE52D32C0B}" type="presParOf" srcId="{A2DCDB0D-5704-4C25-8915-06FFA339A199}" destId="{195A06E8-A085-4D80-844D-3D08CD3A17F1}"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17CDB-A29D-4E6F-AB4C-798EBE6DA64D}">
      <dsp:nvSpPr>
        <dsp:cNvPr id="0" name=""/>
        <dsp:cNvSpPr/>
      </dsp:nvSpPr>
      <dsp:spPr>
        <a:xfrm>
          <a:off x="2858" y="2098057"/>
          <a:ext cx="676267" cy="676267"/>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6FE321E-6221-430D-95E7-19DBF56E205F}">
      <dsp:nvSpPr>
        <dsp:cNvPr id="0" name=""/>
        <dsp:cNvSpPr/>
      </dsp:nvSpPr>
      <dsp:spPr>
        <a:xfrm rot="17700000">
          <a:off x="154343" y="1370446"/>
          <a:ext cx="1033958" cy="482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0" rIns="0" bIns="0" numCol="1" spcCol="1270" anchor="ctr" anchorCtr="0">
          <a:noAutofit/>
        </a:bodyPr>
        <a:lstStyle/>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Sept. 2013</a:t>
          </a:r>
        </a:p>
        <a:p>
          <a:pPr marL="0" lvl="0" indent="0" algn="l" defTabSz="444500">
            <a:lnSpc>
              <a:spcPct val="90000"/>
            </a:lnSpc>
            <a:spcBef>
              <a:spcPct val="0"/>
            </a:spcBef>
            <a:spcAft>
              <a:spcPct val="35000"/>
            </a:spcAft>
            <a:buNone/>
          </a:pPr>
          <a:r>
            <a:rPr lang="en-US" sz="1000" i="1" kern="1200" dirty="0">
              <a:solidFill>
                <a:srgbClr val="7F7F7F">
                  <a:hueOff val="0"/>
                  <a:satOff val="0"/>
                  <a:lumOff val="0"/>
                  <a:alphaOff val="0"/>
                </a:srgbClr>
              </a:solidFill>
              <a:latin typeface="Calibri"/>
              <a:ea typeface="+mn-ea"/>
              <a:cs typeface="+mn-cs"/>
            </a:rPr>
            <a:t>Listeria</a:t>
          </a:r>
          <a:r>
            <a:rPr lang="en-US" sz="1000" kern="1200" dirty="0">
              <a:solidFill>
                <a:srgbClr val="7F7F7F">
                  <a:hueOff val="0"/>
                  <a:satOff val="0"/>
                  <a:lumOff val="0"/>
                  <a:alphaOff val="0"/>
                </a:srgbClr>
              </a:solidFill>
              <a:latin typeface="Calibri"/>
              <a:ea typeface="+mn-ea"/>
              <a:cs typeface="+mn-cs"/>
            </a:rPr>
            <a:t> Initiative</a:t>
          </a:r>
        </a:p>
      </dsp:txBody>
      <dsp:txXfrm>
        <a:off x="154343" y="1370446"/>
        <a:ext cx="1033958" cy="482142"/>
      </dsp:txXfrm>
    </dsp:sp>
    <dsp:sp modelId="{51C5ACA6-33FD-4668-B3B1-157C98F240BE}">
      <dsp:nvSpPr>
        <dsp:cNvPr id="0" name=""/>
        <dsp:cNvSpPr/>
      </dsp:nvSpPr>
      <dsp:spPr>
        <a:xfrm>
          <a:off x="805801" y="2260677"/>
          <a:ext cx="351025" cy="351025"/>
        </a:xfrm>
        <a:prstGeom prst="ellipse">
          <a:avLst/>
        </a:prstGeom>
        <a:gradFill rotWithShape="0">
          <a:gsLst>
            <a:gs pos="0">
              <a:srgbClr val="9CBEBD">
                <a:hueOff val="0"/>
                <a:satOff val="0"/>
                <a:lumOff val="0"/>
                <a:alphaOff val="0"/>
                <a:satMod val="103000"/>
                <a:lumMod val="118000"/>
              </a:srgbClr>
            </a:gs>
            <a:gs pos="50000">
              <a:srgbClr val="9CBEBD">
                <a:hueOff val="0"/>
                <a:satOff val="0"/>
                <a:lumOff val="0"/>
                <a:alphaOff val="0"/>
                <a:satMod val="89000"/>
                <a:lumMod val="91000"/>
              </a:srgbClr>
            </a:gs>
            <a:gs pos="100000">
              <a:srgbClr val="9CBEB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80838CA-4B5F-4759-A83E-18025D22CD8E}">
      <dsp:nvSpPr>
        <dsp:cNvPr id="0" name=""/>
        <dsp:cNvSpPr/>
      </dsp:nvSpPr>
      <dsp:spPr>
        <a:xfrm rot="17700000">
          <a:off x="390059"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WGS of all LM</a:t>
          </a:r>
        </a:p>
      </dsp:txBody>
      <dsp:txXfrm>
        <a:off x="390059" y="2749250"/>
        <a:ext cx="727223" cy="350640"/>
      </dsp:txXfrm>
    </dsp:sp>
    <dsp:sp modelId="{47163255-F5AC-461E-9A86-3B86DCAB719C}">
      <dsp:nvSpPr>
        <dsp:cNvPr id="0" name=""/>
        <dsp:cNvSpPr/>
      </dsp:nvSpPr>
      <dsp:spPr>
        <a:xfrm rot="17700000">
          <a:off x="845344"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5A8C3FAB-CD74-4F8F-AD16-04074F9041BF}">
      <dsp:nvSpPr>
        <dsp:cNvPr id="0" name=""/>
        <dsp:cNvSpPr/>
      </dsp:nvSpPr>
      <dsp:spPr>
        <a:xfrm>
          <a:off x="1207711" y="2260677"/>
          <a:ext cx="351025" cy="351025"/>
        </a:xfrm>
        <a:prstGeom prst="ellipse">
          <a:avLst/>
        </a:prstGeom>
        <a:gradFill rotWithShape="0">
          <a:gsLst>
            <a:gs pos="0">
              <a:srgbClr val="D2CB6C">
                <a:hueOff val="0"/>
                <a:satOff val="0"/>
                <a:lumOff val="0"/>
                <a:alphaOff val="0"/>
                <a:satMod val="103000"/>
                <a:lumMod val="118000"/>
              </a:srgbClr>
            </a:gs>
            <a:gs pos="50000">
              <a:srgbClr val="D2CB6C">
                <a:hueOff val="0"/>
                <a:satOff val="0"/>
                <a:lumOff val="0"/>
                <a:alphaOff val="0"/>
                <a:satMod val="89000"/>
                <a:lumMod val="91000"/>
              </a:srgbClr>
            </a:gs>
            <a:gs pos="100000">
              <a:srgbClr val="D2CB6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DF47E5F-174C-4606-A5A6-ED4628A0F400}">
      <dsp:nvSpPr>
        <dsp:cNvPr id="0" name=""/>
        <dsp:cNvSpPr/>
      </dsp:nvSpPr>
      <dsp:spPr>
        <a:xfrm rot="17700000">
          <a:off x="791969"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Sent to CDC</a:t>
          </a:r>
        </a:p>
      </dsp:txBody>
      <dsp:txXfrm>
        <a:off x="791969" y="2749250"/>
        <a:ext cx="727223" cy="350640"/>
      </dsp:txXfrm>
    </dsp:sp>
    <dsp:sp modelId="{703A9274-6AA5-4BA7-9F0C-49F5E848C1A2}">
      <dsp:nvSpPr>
        <dsp:cNvPr id="0" name=""/>
        <dsp:cNvSpPr/>
      </dsp:nvSpPr>
      <dsp:spPr>
        <a:xfrm rot="17700000">
          <a:off x="1247254"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A3CA15BF-DB4E-4336-9D71-061C13608DDD}">
      <dsp:nvSpPr>
        <dsp:cNvPr id="0" name=""/>
        <dsp:cNvSpPr/>
      </dsp:nvSpPr>
      <dsp:spPr>
        <a:xfrm>
          <a:off x="1609621" y="2260677"/>
          <a:ext cx="351025" cy="351025"/>
        </a:xfrm>
        <a:prstGeom prst="ellipse">
          <a:avLst/>
        </a:prstGeom>
        <a:gradFill rotWithShape="0">
          <a:gsLst>
            <a:gs pos="0">
              <a:srgbClr val="95A39D">
                <a:hueOff val="0"/>
                <a:satOff val="0"/>
                <a:lumOff val="0"/>
                <a:alphaOff val="0"/>
                <a:satMod val="103000"/>
                <a:lumMod val="118000"/>
              </a:srgbClr>
            </a:gs>
            <a:gs pos="50000">
              <a:srgbClr val="95A39D">
                <a:hueOff val="0"/>
                <a:satOff val="0"/>
                <a:lumOff val="0"/>
                <a:alphaOff val="0"/>
                <a:satMod val="89000"/>
                <a:lumMod val="91000"/>
              </a:srgbClr>
            </a:gs>
            <a:gs pos="100000">
              <a:srgbClr val="95A39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6B9979A-8367-49AE-8623-8855185A800E}">
      <dsp:nvSpPr>
        <dsp:cNvPr id="0" name=""/>
        <dsp:cNvSpPr/>
      </dsp:nvSpPr>
      <dsp:spPr>
        <a:xfrm rot="17700000">
          <a:off x="1193880"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Create Pilot DB</a:t>
          </a:r>
        </a:p>
      </dsp:txBody>
      <dsp:txXfrm>
        <a:off x="1193880" y="2749250"/>
        <a:ext cx="727223" cy="350640"/>
      </dsp:txXfrm>
    </dsp:sp>
    <dsp:sp modelId="{B57ABC44-5900-4D95-9300-F462E55D0B8D}">
      <dsp:nvSpPr>
        <dsp:cNvPr id="0" name=""/>
        <dsp:cNvSpPr/>
      </dsp:nvSpPr>
      <dsp:spPr>
        <a:xfrm rot="17700000">
          <a:off x="1649165"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9125244F-CAD2-40B8-B03E-EE53F57528C6}">
      <dsp:nvSpPr>
        <dsp:cNvPr id="0" name=""/>
        <dsp:cNvSpPr/>
      </dsp:nvSpPr>
      <dsp:spPr>
        <a:xfrm>
          <a:off x="2011586" y="2098057"/>
          <a:ext cx="676267" cy="676267"/>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D6BBD8D-95C7-4AC1-BA07-93F97F0B736B}">
      <dsp:nvSpPr>
        <dsp:cNvPr id="0" name=""/>
        <dsp:cNvSpPr/>
      </dsp:nvSpPr>
      <dsp:spPr>
        <a:xfrm rot="17700000">
          <a:off x="2249872" y="1546761"/>
          <a:ext cx="840675" cy="40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0" rIns="0" bIns="0" numCol="1" spcCol="1270" anchor="ctr" anchorCtr="0">
          <a:noAutofit/>
        </a:bodyPr>
        <a:lstStyle/>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Nov. 2015</a:t>
          </a:r>
        </a:p>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LM Pilot</a:t>
          </a:r>
        </a:p>
      </dsp:txBody>
      <dsp:txXfrm>
        <a:off x="2249872" y="1546761"/>
        <a:ext cx="840675" cy="405140"/>
      </dsp:txXfrm>
    </dsp:sp>
    <dsp:sp modelId="{49AD36DC-D62B-4D81-B989-C0C6E821265F}">
      <dsp:nvSpPr>
        <dsp:cNvPr id="0" name=""/>
        <dsp:cNvSpPr/>
      </dsp:nvSpPr>
      <dsp:spPr>
        <a:xfrm>
          <a:off x="2738792" y="2260677"/>
          <a:ext cx="351025" cy="351025"/>
        </a:xfrm>
        <a:prstGeom prst="ellipse">
          <a:avLst/>
        </a:prstGeom>
        <a:gradFill rotWithShape="0">
          <a:gsLst>
            <a:gs pos="0">
              <a:srgbClr val="C89F5D">
                <a:hueOff val="0"/>
                <a:satOff val="0"/>
                <a:lumOff val="0"/>
                <a:alphaOff val="0"/>
                <a:satMod val="103000"/>
                <a:lumMod val="118000"/>
              </a:srgbClr>
            </a:gs>
            <a:gs pos="50000">
              <a:srgbClr val="C89F5D">
                <a:hueOff val="0"/>
                <a:satOff val="0"/>
                <a:lumOff val="0"/>
                <a:alphaOff val="0"/>
                <a:satMod val="89000"/>
                <a:lumMod val="91000"/>
              </a:srgbClr>
            </a:gs>
            <a:gs pos="100000">
              <a:srgbClr val="C89F5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CF3A686-42B8-400D-ADAB-FFC1CE9C6893}">
      <dsp:nvSpPr>
        <dsp:cNvPr id="0" name=""/>
        <dsp:cNvSpPr/>
      </dsp:nvSpPr>
      <dsp:spPr>
        <a:xfrm rot="17700000">
          <a:off x="2323050"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10 Pilot Labs Upload</a:t>
          </a:r>
        </a:p>
      </dsp:txBody>
      <dsp:txXfrm>
        <a:off x="2323050" y="2749250"/>
        <a:ext cx="727223" cy="350640"/>
      </dsp:txXfrm>
    </dsp:sp>
    <dsp:sp modelId="{C5E960F3-64F7-451A-9F71-5CC76AE5F505}">
      <dsp:nvSpPr>
        <dsp:cNvPr id="0" name=""/>
        <dsp:cNvSpPr/>
      </dsp:nvSpPr>
      <dsp:spPr>
        <a:xfrm rot="17700000">
          <a:off x="2778335"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1C80A321-C407-4804-B753-32DA4FA077C2}">
      <dsp:nvSpPr>
        <dsp:cNvPr id="0" name=""/>
        <dsp:cNvSpPr/>
      </dsp:nvSpPr>
      <dsp:spPr>
        <a:xfrm>
          <a:off x="3140702" y="2260677"/>
          <a:ext cx="351025" cy="351025"/>
        </a:xfrm>
        <a:prstGeom prst="ellipse">
          <a:avLst/>
        </a:prstGeom>
        <a:gradFill rotWithShape="0">
          <a:gsLst>
            <a:gs pos="0">
              <a:srgbClr val="B1A089">
                <a:hueOff val="0"/>
                <a:satOff val="0"/>
                <a:lumOff val="0"/>
                <a:alphaOff val="0"/>
                <a:satMod val="103000"/>
                <a:lumMod val="118000"/>
              </a:srgbClr>
            </a:gs>
            <a:gs pos="50000">
              <a:srgbClr val="B1A089">
                <a:hueOff val="0"/>
                <a:satOff val="0"/>
                <a:lumOff val="0"/>
                <a:alphaOff val="0"/>
                <a:satMod val="89000"/>
                <a:lumMod val="91000"/>
              </a:srgbClr>
            </a:gs>
            <a:gs pos="100000">
              <a:srgbClr val="B1A089">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9B060A4-2E1A-4276-80CD-B8A2FAF86C9B}">
      <dsp:nvSpPr>
        <dsp:cNvPr id="0" name=""/>
        <dsp:cNvSpPr/>
      </dsp:nvSpPr>
      <dsp:spPr>
        <a:xfrm rot="17700000">
          <a:off x="2724961"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Validation</a:t>
          </a:r>
        </a:p>
      </dsp:txBody>
      <dsp:txXfrm>
        <a:off x="2724961" y="2749250"/>
        <a:ext cx="727223" cy="350640"/>
      </dsp:txXfrm>
    </dsp:sp>
    <dsp:sp modelId="{4F66AC5C-FAF1-45CE-818F-D35674BD1B69}">
      <dsp:nvSpPr>
        <dsp:cNvPr id="0" name=""/>
        <dsp:cNvSpPr/>
      </dsp:nvSpPr>
      <dsp:spPr>
        <a:xfrm rot="17700000">
          <a:off x="3180246"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625298DF-66F0-44EC-B355-04318A84B0F2}">
      <dsp:nvSpPr>
        <dsp:cNvPr id="0" name=""/>
        <dsp:cNvSpPr/>
      </dsp:nvSpPr>
      <dsp:spPr>
        <a:xfrm>
          <a:off x="3542667" y="2098057"/>
          <a:ext cx="676267" cy="676267"/>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B4BD85E-C901-45C5-8EB9-6B9FEE12A7BE}">
      <dsp:nvSpPr>
        <dsp:cNvPr id="0" name=""/>
        <dsp:cNvSpPr/>
      </dsp:nvSpPr>
      <dsp:spPr>
        <a:xfrm rot="17700000">
          <a:off x="3780953" y="1546761"/>
          <a:ext cx="840675" cy="40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0" rIns="0" bIns="0" numCol="1" spcCol="1270" anchor="ctr" anchorCtr="0">
          <a:noAutofit/>
        </a:bodyPr>
        <a:lstStyle/>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CARB Funds</a:t>
          </a:r>
        </a:p>
      </dsp:txBody>
      <dsp:txXfrm>
        <a:off x="3780953" y="1546761"/>
        <a:ext cx="840675" cy="405140"/>
      </dsp:txXfrm>
    </dsp:sp>
    <dsp:sp modelId="{DF89BFF2-B2D4-4325-85A2-579AFC2E967F}">
      <dsp:nvSpPr>
        <dsp:cNvPr id="0" name=""/>
        <dsp:cNvSpPr/>
      </dsp:nvSpPr>
      <dsp:spPr>
        <a:xfrm>
          <a:off x="4269873" y="2260677"/>
          <a:ext cx="351025" cy="351025"/>
        </a:xfrm>
        <a:prstGeom prst="ellipse">
          <a:avLst/>
        </a:prstGeom>
        <a:gradFill rotWithShape="0">
          <a:gsLst>
            <a:gs pos="0">
              <a:srgbClr val="9CBEBD">
                <a:hueOff val="0"/>
                <a:satOff val="0"/>
                <a:lumOff val="0"/>
                <a:alphaOff val="0"/>
                <a:satMod val="103000"/>
                <a:lumMod val="118000"/>
              </a:srgbClr>
            </a:gs>
            <a:gs pos="50000">
              <a:srgbClr val="9CBEBD">
                <a:hueOff val="0"/>
                <a:satOff val="0"/>
                <a:lumOff val="0"/>
                <a:alphaOff val="0"/>
                <a:satMod val="89000"/>
                <a:lumMod val="91000"/>
              </a:srgbClr>
            </a:gs>
            <a:gs pos="100000">
              <a:srgbClr val="9CBEB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B665163-915F-40A6-83DE-D9E80507F79D}">
      <dsp:nvSpPr>
        <dsp:cNvPr id="0" name=""/>
        <dsp:cNvSpPr/>
      </dsp:nvSpPr>
      <dsp:spPr>
        <a:xfrm rot="17700000">
          <a:off x="3854131"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Sequencers in Labs</a:t>
          </a:r>
        </a:p>
      </dsp:txBody>
      <dsp:txXfrm>
        <a:off x="3854131" y="2749250"/>
        <a:ext cx="727223" cy="350640"/>
      </dsp:txXfrm>
    </dsp:sp>
    <dsp:sp modelId="{B929AC72-0696-4EEE-AFB6-7E192A81CD7E}">
      <dsp:nvSpPr>
        <dsp:cNvPr id="0" name=""/>
        <dsp:cNvSpPr/>
      </dsp:nvSpPr>
      <dsp:spPr>
        <a:xfrm rot="17700000">
          <a:off x="4309416"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66189494-ECAC-4154-9CF4-16198B86E059}">
      <dsp:nvSpPr>
        <dsp:cNvPr id="0" name=""/>
        <dsp:cNvSpPr/>
      </dsp:nvSpPr>
      <dsp:spPr>
        <a:xfrm>
          <a:off x="4671783" y="2260677"/>
          <a:ext cx="351025" cy="351025"/>
        </a:xfrm>
        <a:prstGeom prst="ellipse">
          <a:avLst/>
        </a:prstGeom>
        <a:gradFill rotWithShape="0">
          <a:gsLst>
            <a:gs pos="0">
              <a:srgbClr val="D2CB6C">
                <a:hueOff val="0"/>
                <a:satOff val="0"/>
                <a:lumOff val="0"/>
                <a:alphaOff val="0"/>
                <a:satMod val="103000"/>
                <a:lumMod val="118000"/>
              </a:srgbClr>
            </a:gs>
            <a:gs pos="50000">
              <a:srgbClr val="D2CB6C">
                <a:hueOff val="0"/>
                <a:satOff val="0"/>
                <a:lumOff val="0"/>
                <a:alphaOff val="0"/>
                <a:satMod val="89000"/>
                <a:lumMod val="91000"/>
              </a:srgbClr>
            </a:gs>
            <a:gs pos="100000">
              <a:srgbClr val="D2CB6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33BD648-12FB-453B-8730-87E345E279FD}">
      <dsp:nvSpPr>
        <dsp:cNvPr id="0" name=""/>
        <dsp:cNvSpPr/>
      </dsp:nvSpPr>
      <dsp:spPr>
        <a:xfrm rot="17700000">
          <a:off x="4256042"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WGS Supplies</a:t>
          </a:r>
        </a:p>
      </dsp:txBody>
      <dsp:txXfrm>
        <a:off x="4256042" y="2749250"/>
        <a:ext cx="727223" cy="350640"/>
      </dsp:txXfrm>
    </dsp:sp>
    <dsp:sp modelId="{610E82B3-C265-4033-A088-723B92B39D29}">
      <dsp:nvSpPr>
        <dsp:cNvPr id="0" name=""/>
        <dsp:cNvSpPr/>
      </dsp:nvSpPr>
      <dsp:spPr>
        <a:xfrm rot="17700000">
          <a:off x="4711327"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9A4685CB-CE7C-4FF4-84A1-778F9C301B97}">
      <dsp:nvSpPr>
        <dsp:cNvPr id="0" name=""/>
        <dsp:cNvSpPr/>
      </dsp:nvSpPr>
      <dsp:spPr>
        <a:xfrm>
          <a:off x="5130408" y="2270886"/>
          <a:ext cx="351025" cy="351025"/>
        </a:xfrm>
        <a:prstGeom prst="ellipse">
          <a:avLst/>
        </a:prstGeom>
        <a:gradFill rotWithShape="0">
          <a:gsLst>
            <a:gs pos="0">
              <a:srgbClr val="95A39D">
                <a:hueOff val="0"/>
                <a:satOff val="0"/>
                <a:lumOff val="0"/>
                <a:alphaOff val="0"/>
                <a:satMod val="103000"/>
                <a:lumMod val="118000"/>
              </a:srgbClr>
            </a:gs>
            <a:gs pos="50000">
              <a:srgbClr val="95A39D">
                <a:hueOff val="0"/>
                <a:satOff val="0"/>
                <a:lumOff val="0"/>
                <a:alphaOff val="0"/>
                <a:satMod val="89000"/>
                <a:lumMod val="91000"/>
              </a:srgbClr>
            </a:gs>
            <a:gs pos="100000">
              <a:srgbClr val="95A39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978FE45-14D5-4845-86CA-317C3034BFE0}">
      <dsp:nvSpPr>
        <dsp:cNvPr id="0" name=""/>
        <dsp:cNvSpPr/>
      </dsp:nvSpPr>
      <dsp:spPr>
        <a:xfrm rot="17700000">
          <a:off x="4632272" y="2932554"/>
          <a:ext cx="991564" cy="4623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Personnel and Capacity Building</a:t>
          </a:r>
        </a:p>
      </dsp:txBody>
      <dsp:txXfrm>
        <a:off x="4632272" y="2932554"/>
        <a:ext cx="991564" cy="462373"/>
      </dsp:txXfrm>
    </dsp:sp>
    <dsp:sp modelId="{74B5FEB0-A885-4FB0-BCCD-9A7087743500}">
      <dsp:nvSpPr>
        <dsp:cNvPr id="0" name=""/>
        <dsp:cNvSpPr/>
      </dsp:nvSpPr>
      <dsp:spPr>
        <a:xfrm rot="17700000">
          <a:off x="5219727" y="1504023"/>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4AF980F5-1CFE-4F1C-8701-2120CCF8F1AB}">
      <dsp:nvSpPr>
        <dsp:cNvPr id="0" name=""/>
        <dsp:cNvSpPr/>
      </dsp:nvSpPr>
      <dsp:spPr>
        <a:xfrm>
          <a:off x="5582148" y="2098057"/>
          <a:ext cx="676267" cy="676267"/>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21B92A9-8E32-499C-902E-F133C5092D1A}">
      <dsp:nvSpPr>
        <dsp:cNvPr id="0" name=""/>
        <dsp:cNvSpPr/>
      </dsp:nvSpPr>
      <dsp:spPr>
        <a:xfrm rot="17700000">
          <a:off x="5818480" y="1299153"/>
          <a:ext cx="642004" cy="831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0" rIns="0" bIns="0" numCol="1" spcCol="1270" anchor="ctr" anchorCtr="0">
          <a:noAutofit/>
        </a:bodyPr>
        <a:lstStyle/>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Jan. 2018</a:t>
          </a:r>
        </a:p>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WGS LM</a:t>
          </a:r>
        </a:p>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Cluster Det.</a:t>
          </a:r>
        </a:p>
      </dsp:txBody>
      <dsp:txXfrm>
        <a:off x="5818480" y="1299153"/>
        <a:ext cx="642004" cy="831192"/>
      </dsp:txXfrm>
    </dsp:sp>
    <dsp:sp modelId="{E29272B0-1840-4ADB-9A86-4D800BA7660B}">
      <dsp:nvSpPr>
        <dsp:cNvPr id="0" name=""/>
        <dsp:cNvSpPr/>
      </dsp:nvSpPr>
      <dsp:spPr>
        <a:xfrm>
          <a:off x="6460440" y="2260677"/>
          <a:ext cx="351025" cy="351025"/>
        </a:xfrm>
        <a:prstGeom prst="ellipse">
          <a:avLst/>
        </a:prstGeom>
        <a:gradFill rotWithShape="0">
          <a:gsLst>
            <a:gs pos="0">
              <a:srgbClr val="C89F5D">
                <a:hueOff val="0"/>
                <a:satOff val="0"/>
                <a:lumOff val="0"/>
                <a:alphaOff val="0"/>
                <a:satMod val="103000"/>
                <a:lumMod val="118000"/>
              </a:srgbClr>
            </a:gs>
            <a:gs pos="50000">
              <a:srgbClr val="C89F5D">
                <a:hueOff val="0"/>
                <a:satOff val="0"/>
                <a:lumOff val="0"/>
                <a:alphaOff val="0"/>
                <a:satMod val="89000"/>
                <a:lumMod val="91000"/>
              </a:srgbClr>
            </a:gs>
            <a:gs pos="100000">
              <a:srgbClr val="C89F5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289158A-F0C2-472A-B26B-AE3903472886}">
      <dsp:nvSpPr>
        <dsp:cNvPr id="0" name=""/>
        <dsp:cNvSpPr/>
      </dsp:nvSpPr>
      <dsp:spPr>
        <a:xfrm rot="17700000">
          <a:off x="6044699"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Finalize allele schemes/DBs</a:t>
          </a:r>
        </a:p>
      </dsp:txBody>
      <dsp:txXfrm>
        <a:off x="6044699" y="2749250"/>
        <a:ext cx="727223" cy="350640"/>
      </dsp:txXfrm>
    </dsp:sp>
    <dsp:sp modelId="{C83A00C4-4E87-475C-B373-0648A481D8EB}">
      <dsp:nvSpPr>
        <dsp:cNvPr id="0" name=""/>
        <dsp:cNvSpPr/>
      </dsp:nvSpPr>
      <dsp:spPr>
        <a:xfrm rot="17700000">
          <a:off x="6499984"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8C4FCD07-D67C-440C-8E7B-BCED3D27CFD8}">
      <dsp:nvSpPr>
        <dsp:cNvPr id="0" name=""/>
        <dsp:cNvSpPr/>
      </dsp:nvSpPr>
      <dsp:spPr>
        <a:xfrm>
          <a:off x="6862351" y="2260677"/>
          <a:ext cx="351025" cy="351025"/>
        </a:xfrm>
        <a:prstGeom prst="ellipse">
          <a:avLst/>
        </a:prstGeom>
        <a:gradFill rotWithShape="0">
          <a:gsLst>
            <a:gs pos="0">
              <a:srgbClr val="B1A089">
                <a:hueOff val="0"/>
                <a:satOff val="0"/>
                <a:lumOff val="0"/>
                <a:alphaOff val="0"/>
                <a:satMod val="103000"/>
                <a:lumMod val="118000"/>
              </a:srgbClr>
            </a:gs>
            <a:gs pos="50000">
              <a:srgbClr val="B1A089">
                <a:hueOff val="0"/>
                <a:satOff val="0"/>
                <a:lumOff val="0"/>
                <a:alphaOff val="0"/>
                <a:satMod val="89000"/>
                <a:lumMod val="91000"/>
              </a:srgbClr>
            </a:gs>
            <a:gs pos="100000">
              <a:srgbClr val="B1A089">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78573F2A-8DCC-41DE-85E2-D45385B63669}">
      <dsp:nvSpPr>
        <dsp:cNvPr id="0" name=""/>
        <dsp:cNvSpPr/>
      </dsp:nvSpPr>
      <dsp:spPr>
        <a:xfrm rot="17700000">
          <a:off x="6446609"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Convert to BN v7.6</a:t>
          </a:r>
        </a:p>
      </dsp:txBody>
      <dsp:txXfrm>
        <a:off x="6446609" y="2749250"/>
        <a:ext cx="727223" cy="350640"/>
      </dsp:txXfrm>
    </dsp:sp>
    <dsp:sp modelId="{FC85D216-AF96-4765-87CE-B6804293DF8A}">
      <dsp:nvSpPr>
        <dsp:cNvPr id="0" name=""/>
        <dsp:cNvSpPr/>
      </dsp:nvSpPr>
      <dsp:spPr>
        <a:xfrm rot="17700000">
          <a:off x="6901894"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CB68FC49-966A-4D31-9B6B-2386E1890192}">
      <dsp:nvSpPr>
        <dsp:cNvPr id="0" name=""/>
        <dsp:cNvSpPr/>
      </dsp:nvSpPr>
      <dsp:spPr>
        <a:xfrm>
          <a:off x="7264261" y="2260677"/>
          <a:ext cx="351025" cy="351025"/>
        </a:xfrm>
        <a:prstGeom prst="ellipse">
          <a:avLst/>
        </a:prstGeom>
        <a:gradFill rotWithShape="0">
          <a:gsLst>
            <a:gs pos="0">
              <a:srgbClr val="9CBEBD">
                <a:hueOff val="0"/>
                <a:satOff val="0"/>
                <a:lumOff val="0"/>
                <a:alphaOff val="0"/>
                <a:satMod val="103000"/>
                <a:lumMod val="118000"/>
              </a:srgbClr>
            </a:gs>
            <a:gs pos="50000">
              <a:srgbClr val="9CBEBD">
                <a:hueOff val="0"/>
                <a:satOff val="0"/>
                <a:lumOff val="0"/>
                <a:alphaOff val="0"/>
                <a:satMod val="89000"/>
                <a:lumMod val="91000"/>
              </a:srgbClr>
            </a:gs>
            <a:gs pos="100000">
              <a:srgbClr val="9CBEBD">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F1813C2-D1F5-47E1-A8E8-AD0DE5D9F879}">
      <dsp:nvSpPr>
        <dsp:cNvPr id="0" name=""/>
        <dsp:cNvSpPr/>
      </dsp:nvSpPr>
      <dsp:spPr>
        <a:xfrm rot="17700000">
          <a:off x="6848519" y="2749250"/>
          <a:ext cx="727223" cy="350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WGS Cert., Install Plugins</a:t>
          </a:r>
        </a:p>
      </dsp:txBody>
      <dsp:txXfrm>
        <a:off x="6848519" y="2749250"/>
        <a:ext cx="727223" cy="350640"/>
      </dsp:txXfrm>
    </dsp:sp>
    <dsp:sp modelId="{C21CC8A1-E01A-4881-A778-19FC1088A62D}">
      <dsp:nvSpPr>
        <dsp:cNvPr id="0" name=""/>
        <dsp:cNvSpPr/>
      </dsp:nvSpPr>
      <dsp:spPr>
        <a:xfrm rot="17700000">
          <a:off x="7303805" y="1772491"/>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 modelId="{C91E5157-B099-45D6-9AF6-5D780FCC0741}">
      <dsp:nvSpPr>
        <dsp:cNvPr id="0" name=""/>
        <dsp:cNvSpPr/>
      </dsp:nvSpPr>
      <dsp:spPr>
        <a:xfrm>
          <a:off x="7666225" y="2098057"/>
          <a:ext cx="676267" cy="676267"/>
        </a:xfrm>
        <a:prstGeom prst="donut">
          <a:avLst>
            <a:gd name="adj" fmla="val 20000"/>
          </a:avLst>
        </a:prstGeom>
        <a:gradFill rotWithShape="0">
          <a:gsLst>
            <a:gs pos="0">
              <a:srgbClr val="A9A57C">
                <a:hueOff val="0"/>
                <a:satOff val="0"/>
                <a:lumOff val="0"/>
                <a:alphaOff val="0"/>
                <a:satMod val="103000"/>
                <a:lumMod val="118000"/>
              </a:srgbClr>
            </a:gs>
            <a:gs pos="50000">
              <a:srgbClr val="A9A57C">
                <a:hueOff val="0"/>
                <a:satOff val="0"/>
                <a:lumOff val="0"/>
                <a:alphaOff val="0"/>
                <a:satMod val="89000"/>
                <a:lumMod val="91000"/>
              </a:srgbClr>
            </a:gs>
            <a:gs pos="100000">
              <a:srgbClr val="A9A57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D32F408-1A1D-4F3B-9E8F-4018961D8EE0}">
      <dsp:nvSpPr>
        <dsp:cNvPr id="0" name=""/>
        <dsp:cNvSpPr/>
      </dsp:nvSpPr>
      <dsp:spPr>
        <a:xfrm rot="17700000">
          <a:off x="7904512" y="1546761"/>
          <a:ext cx="840675" cy="40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0" rIns="0" bIns="0" numCol="1" spcCol="1270" anchor="ctr" anchorCtr="0">
          <a:noAutofit/>
        </a:bodyPr>
        <a:lstStyle/>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July 15, 2019</a:t>
          </a:r>
        </a:p>
        <a:p>
          <a:pPr marL="0" lvl="0" indent="0" algn="l"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WGS Gold Standard</a:t>
          </a:r>
        </a:p>
      </dsp:txBody>
      <dsp:txXfrm>
        <a:off x="7904512" y="1546761"/>
        <a:ext cx="840675" cy="405140"/>
      </dsp:txXfrm>
    </dsp:sp>
    <dsp:sp modelId="{FA37A83F-DCFE-4930-B762-BA4ACC7C2CF7}">
      <dsp:nvSpPr>
        <dsp:cNvPr id="0" name=""/>
        <dsp:cNvSpPr/>
      </dsp:nvSpPr>
      <dsp:spPr>
        <a:xfrm>
          <a:off x="8425422" y="2276267"/>
          <a:ext cx="351025" cy="351025"/>
        </a:xfrm>
        <a:prstGeom prst="ellipse">
          <a:avLst/>
        </a:prstGeom>
        <a:gradFill rotWithShape="0">
          <a:gsLst>
            <a:gs pos="0">
              <a:srgbClr val="D2CB6C">
                <a:hueOff val="0"/>
                <a:satOff val="0"/>
                <a:lumOff val="0"/>
                <a:alphaOff val="0"/>
                <a:satMod val="103000"/>
                <a:lumMod val="118000"/>
              </a:srgbClr>
            </a:gs>
            <a:gs pos="50000">
              <a:srgbClr val="D2CB6C">
                <a:hueOff val="0"/>
                <a:satOff val="0"/>
                <a:lumOff val="0"/>
                <a:alphaOff val="0"/>
                <a:satMod val="89000"/>
                <a:lumMod val="91000"/>
              </a:srgbClr>
            </a:gs>
            <a:gs pos="100000">
              <a:srgbClr val="D2CB6C">
                <a:hueOff val="0"/>
                <a:satOff val="0"/>
                <a:lumOff val="0"/>
                <a:alphaOff val="0"/>
                <a:lumMod val="69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74C4CD4-620A-4D12-877A-4F2671E6851F}">
      <dsp:nvSpPr>
        <dsp:cNvPr id="0" name=""/>
        <dsp:cNvSpPr/>
      </dsp:nvSpPr>
      <dsp:spPr>
        <a:xfrm rot="17700000">
          <a:off x="7965651" y="2750136"/>
          <a:ext cx="815283" cy="380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400" bIns="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7F7F7F">
                  <a:hueOff val="0"/>
                  <a:satOff val="0"/>
                  <a:lumOff val="0"/>
                  <a:alphaOff val="0"/>
                </a:srgbClr>
              </a:solidFill>
              <a:latin typeface="Calibri"/>
              <a:ea typeface="+mn-ea"/>
              <a:cs typeface="+mn-cs"/>
            </a:rPr>
            <a:t>Future Improvements</a:t>
          </a:r>
        </a:p>
      </dsp:txBody>
      <dsp:txXfrm>
        <a:off x="7965651" y="2750136"/>
        <a:ext cx="815283" cy="380173"/>
      </dsp:txXfrm>
    </dsp:sp>
    <dsp:sp modelId="{FCF7FA09-DF88-4A61-9695-0DC36D268D20}">
      <dsp:nvSpPr>
        <dsp:cNvPr id="0" name=""/>
        <dsp:cNvSpPr/>
      </dsp:nvSpPr>
      <dsp:spPr>
        <a:xfrm rot="17700000">
          <a:off x="8464966" y="1656017"/>
          <a:ext cx="727223" cy="350640"/>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D649D-205C-4625-9FA2-0E1176E5DBAC}">
      <dsp:nvSpPr>
        <dsp:cNvPr id="0" name=""/>
        <dsp:cNvSpPr/>
      </dsp:nvSpPr>
      <dsp:spPr>
        <a:xfrm rot="5400000">
          <a:off x="2630104" y="97992"/>
          <a:ext cx="1506471" cy="1310630"/>
        </a:xfrm>
        <a:prstGeom prst="hexagon">
          <a:avLst>
            <a:gd name="adj" fmla="val 25000"/>
            <a:gd name="vf" fmla="val 115470"/>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2"/>
              </a:solidFill>
            </a:rPr>
            <a:t>WGS Wet Lab and Analysis Certified</a:t>
          </a:r>
        </a:p>
      </dsp:txBody>
      <dsp:txXfrm rot="-5400000">
        <a:off x="2932264" y="234830"/>
        <a:ext cx="902150" cy="1036955"/>
      </dsp:txXfrm>
    </dsp:sp>
    <dsp:sp modelId="{C9D04ABD-0ADC-4A33-9C98-9C52C3E33B82}">
      <dsp:nvSpPr>
        <dsp:cNvPr id="0" name=""/>
        <dsp:cNvSpPr/>
      </dsp:nvSpPr>
      <dsp:spPr>
        <a:xfrm>
          <a:off x="4078426" y="301365"/>
          <a:ext cx="1681222" cy="90388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687E4AE-1BFD-431A-876E-EF4E4F80E663}">
      <dsp:nvSpPr>
        <dsp:cNvPr id="0" name=""/>
        <dsp:cNvSpPr/>
      </dsp:nvSpPr>
      <dsp:spPr>
        <a:xfrm rot="5400000">
          <a:off x="1214624" y="97992"/>
          <a:ext cx="1506471" cy="1310630"/>
        </a:xfrm>
        <a:prstGeom prst="hexagon">
          <a:avLst>
            <a:gd name="adj" fmla="val 25000"/>
            <a:gd name="vf" fmla="val 115470"/>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2"/>
              </a:solidFill>
            </a:rPr>
            <a:t>PHLs Converted to BioNumerics v7.6</a:t>
          </a:r>
        </a:p>
      </dsp:txBody>
      <dsp:txXfrm rot="-5400000">
        <a:off x="1516784" y="234830"/>
        <a:ext cx="902150" cy="1036955"/>
      </dsp:txXfrm>
    </dsp:sp>
    <dsp:sp modelId="{69545AB1-B65E-4CF3-B2A9-ABE65CFF15FA}">
      <dsp:nvSpPr>
        <dsp:cNvPr id="0" name=""/>
        <dsp:cNvSpPr/>
      </dsp:nvSpPr>
      <dsp:spPr>
        <a:xfrm rot="5400000">
          <a:off x="1919652" y="1376684"/>
          <a:ext cx="1506471" cy="1310630"/>
        </a:xfrm>
        <a:prstGeom prst="hexagon">
          <a:avLst>
            <a:gd name="adj" fmla="val 25000"/>
            <a:gd name="vf" fmla="val 115470"/>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2"/>
              </a:solidFill>
            </a:rPr>
            <a:t>Local and National Cluster Detection by WGS</a:t>
          </a:r>
        </a:p>
      </dsp:txBody>
      <dsp:txXfrm rot="-5400000">
        <a:off x="2221812" y="1513522"/>
        <a:ext cx="902150" cy="1036955"/>
      </dsp:txXfrm>
    </dsp:sp>
    <dsp:sp modelId="{BEECAC78-214F-4043-BCA5-0DFD380C914B}">
      <dsp:nvSpPr>
        <dsp:cNvPr id="0" name=""/>
        <dsp:cNvSpPr/>
      </dsp:nvSpPr>
      <dsp:spPr>
        <a:xfrm>
          <a:off x="336351" y="1580058"/>
          <a:ext cx="1626989" cy="90388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0EAE806-2250-4B3D-BCBE-C4AED49983D9}">
      <dsp:nvSpPr>
        <dsp:cNvPr id="0" name=""/>
        <dsp:cNvSpPr/>
      </dsp:nvSpPr>
      <dsp:spPr>
        <a:xfrm rot="5400000">
          <a:off x="3335133" y="1376684"/>
          <a:ext cx="1506471" cy="131063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solidFill>
            </a:rPr>
            <a:t>Allele Codes</a:t>
          </a:r>
        </a:p>
      </dsp:txBody>
      <dsp:txXfrm rot="-5400000">
        <a:off x="3637293" y="1513522"/>
        <a:ext cx="902150" cy="1036955"/>
      </dsp:txXfrm>
    </dsp:sp>
    <dsp:sp modelId="{21DF179D-959D-4996-84CE-DF8146DDA566}">
      <dsp:nvSpPr>
        <dsp:cNvPr id="0" name=""/>
        <dsp:cNvSpPr/>
      </dsp:nvSpPr>
      <dsp:spPr>
        <a:xfrm rot="5400000">
          <a:off x="2630104" y="2602618"/>
          <a:ext cx="1506471" cy="1416148"/>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200" b="1" kern="1200" dirty="0">
              <a:solidFill>
                <a:schemeClr val="bg2"/>
              </a:solidFill>
            </a:rPr>
            <a:t>Populate NDB/Share sequence data</a:t>
          </a:r>
        </a:p>
      </dsp:txBody>
      <dsp:txXfrm rot="-5400000">
        <a:off x="2904214" y="2801009"/>
        <a:ext cx="958250" cy="1019367"/>
      </dsp:txXfrm>
    </dsp:sp>
    <dsp:sp modelId="{8BC9DFA7-0786-4B43-9FEB-3F684B05F9D3}">
      <dsp:nvSpPr>
        <dsp:cNvPr id="0" name=""/>
        <dsp:cNvSpPr/>
      </dsp:nvSpPr>
      <dsp:spPr>
        <a:xfrm>
          <a:off x="4078426" y="2858751"/>
          <a:ext cx="1681222" cy="90388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5A06E8-A085-4D80-844D-3D08CD3A17F1}">
      <dsp:nvSpPr>
        <dsp:cNvPr id="0" name=""/>
        <dsp:cNvSpPr/>
      </dsp:nvSpPr>
      <dsp:spPr>
        <a:xfrm rot="5400000">
          <a:off x="1214624" y="2655377"/>
          <a:ext cx="1506471" cy="1310630"/>
        </a:xfrm>
        <a:prstGeom prst="hexagon">
          <a:avLst>
            <a:gd name="adj" fmla="val 25000"/>
            <a:gd name="vf" fmla="val 11547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2"/>
              </a:solidFill>
            </a:rPr>
            <a:t>PulseNet plugins and CE access ready for PHLs</a:t>
          </a:r>
        </a:p>
      </dsp:txBody>
      <dsp:txXfrm rot="-5400000">
        <a:off x="1516784" y="2792215"/>
        <a:ext cx="902150" cy="1036955"/>
      </dsp:txXfrm>
    </dsp:sp>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83106" cy="462959"/>
          </a:xfrm>
          <a:prstGeom prst="rect">
            <a:avLst/>
          </a:prstGeom>
        </p:spPr>
        <p:txBody>
          <a:bodyPr vert="horz" lIns="87810" tIns="43905" rIns="87810" bIns="43905" rtlCol="0"/>
          <a:lstStyle>
            <a:lvl1pPr algn="l">
              <a:defRPr sz="1200"/>
            </a:lvl1pPr>
          </a:lstStyle>
          <a:p>
            <a:endParaRPr lang="en-US"/>
          </a:p>
        </p:txBody>
      </p:sp>
      <p:sp>
        <p:nvSpPr>
          <p:cNvPr id="3" name="Date Placeholder 2"/>
          <p:cNvSpPr>
            <a:spLocks noGrp="1"/>
          </p:cNvSpPr>
          <p:nvPr>
            <p:ph type="dt" sz="quarter" idx="1"/>
          </p:nvPr>
        </p:nvSpPr>
        <p:spPr>
          <a:xfrm>
            <a:off x="3898802" y="1"/>
            <a:ext cx="2983106" cy="462959"/>
          </a:xfrm>
          <a:prstGeom prst="rect">
            <a:avLst/>
          </a:prstGeom>
        </p:spPr>
        <p:txBody>
          <a:bodyPr vert="horz" lIns="87810" tIns="43905" rIns="87810" bIns="43905" rtlCol="0"/>
          <a:lstStyle>
            <a:lvl1pPr algn="r">
              <a:defRPr sz="1200"/>
            </a:lvl1pPr>
          </a:lstStyle>
          <a:p>
            <a:r>
              <a:rPr lang="en-US"/>
              <a:t>August 2019</a:t>
            </a:r>
          </a:p>
        </p:txBody>
      </p:sp>
      <p:sp>
        <p:nvSpPr>
          <p:cNvPr id="4" name="Footer Placeholder 3"/>
          <p:cNvSpPr>
            <a:spLocks noGrp="1"/>
          </p:cNvSpPr>
          <p:nvPr>
            <p:ph type="ftr" sz="quarter" idx="2"/>
          </p:nvPr>
        </p:nvSpPr>
        <p:spPr>
          <a:xfrm>
            <a:off x="2" y="8777881"/>
            <a:ext cx="2983106" cy="462957"/>
          </a:xfrm>
          <a:prstGeom prst="rect">
            <a:avLst/>
          </a:prstGeom>
        </p:spPr>
        <p:txBody>
          <a:bodyPr vert="horz" lIns="87810" tIns="43905" rIns="87810" bIns="43905" rtlCol="0" anchor="b"/>
          <a:lstStyle>
            <a:lvl1pPr algn="l">
              <a:defRPr sz="1200"/>
            </a:lvl1pPr>
          </a:lstStyle>
          <a:p>
            <a:r>
              <a:rPr lang="en-US"/>
              <a:t>PulseNet Overview, Cluster Detection and Follow-Up</a:t>
            </a:r>
          </a:p>
        </p:txBody>
      </p:sp>
      <p:sp>
        <p:nvSpPr>
          <p:cNvPr id="5" name="Slide Number Placeholder 4"/>
          <p:cNvSpPr>
            <a:spLocks noGrp="1"/>
          </p:cNvSpPr>
          <p:nvPr>
            <p:ph type="sldNum" sz="quarter" idx="3"/>
          </p:nvPr>
        </p:nvSpPr>
        <p:spPr>
          <a:xfrm>
            <a:off x="3898802" y="8777881"/>
            <a:ext cx="2983106" cy="462957"/>
          </a:xfrm>
          <a:prstGeom prst="rect">
            <a:avLst/>
          </a:prstGeom>
        </p:spPr>
        <p:txBody>
          <a:bodyPr vert="horz" lIns="87810" tIns="43905" rIns="87810" bIns="43905" rtlCol="0" anchor="b"/>
          <a:lstStyle>
            <a:lvl1pPr algn="r">
              <a:defRPr sz="1200"/>
            </a:lvl1pPr>
          </a:lstStyle>
          <a:p>
            <a:fld id="{A352C7E1-5E17-4B76-93F9-C135FF019537}" type="slidenum">
              <a:rPr lang="en-US" smtClean="0"/>
              <a:t>‹#›</a:t>
            </a:fld>
            <a:endParaRPr lang="en-US"/>
          </a:p>
        </p:txBody>
      </p:sp>
    </p:spTree>
    <p:extLst>
      <p:ext uri="{BB962C8B-B14F-4D97-AF65-F5344CB8AC3E}">
        <p14:creationId xmlns:p14="http://schemas.microsoft.com/office/powerpoint/2010/main" val="1578825880"/>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83106" cy="461430"/>
          </a:xfrm>
          <a:prstGeom prst="rect">
            <a:avLst/>
          </a:prstGeom>
        </p:spPr>
        <p:txBody>
          <a:bodyPr vert="horz" lIns="87810" tIns="43905" rIns="87810" bIns="43905"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8802" y="1"/>
            <a:ext cx="2983106" cy="461430"/>
          </a:xfrm>
          <a:prstGeom prst="rect">
            <a:avLst/>
          </a:prstGeom>
        </p:spPr>
        <p:txBody>
          <a:bodyPr vert="horz" lIns="87810" tIns="43905" rIns="87810" bIns="43905" rtlCol="0"/>
          <a:lstStyle>
            <a:lvl1pPr algn="r" eaLnBrk="1" fontAlgn="auto" hangingPunct="1">
              <a:spcBef>
                <a:spcPts val="0"/>
              </a:spcBef>
              <a:spcAft>
                <a:spcPts val="0"/>
              </a:spcAft>
              <a:defRPr sz="1200" smtClean="0">
                <a:latin typeface="+mn-lt"/>
              </a:defRPr>
            </a:lvl1pPr>
          </a:lstStyle>
          <a:p>
            <a:pPr>
              <a:defRPr/>
            </a:pPr>
            <a:r>
              <a:rPr lang="en-US"/>
              <a:t>August 2019</a:t>
            </a:r>
          </a:p>
        </p:txBody>
      </p:sp>
      <p:sp>
        <p:nvSpPr>
          <p:cNvPr id="4" name="Slide Image Placeholder 3"/>
          <p:cNvSpPr>
            <a:spLocks noGrp="1" noRot="1" noChangeAspect="1"/>
          </p:cNvSpPr>
          <p:nvPr>
            <p:ph type="sldImg" idx="2"/>
          </p:nvPr>
        </p:nvSpPr>
        <p:spPr>
          <a:xfrm>
            <a:off x="365125" y="695325"/>
            <a:ext cx="6153150" cy="3462338"/>
          </a:xfrm>
          <a:prstGeom prst="rect">
            <a:avLst/>
          </a:prstGeom>
          <a:noFill/>
          <a:ln w="12700">
            <a:solidFill>
              <a:prstClr val="black"/>
            </a:solidFill>
          </a:ln>
        </p:spPr>
        <p:txBody>
          <a:bodyPr vert="horz" lIns="87810" tIns="43905" rIns="87810" bIns="43905" rtlCol="0" anchor="ctr"/>
          <a:lstStyle/>
          <a:p>
            <a:pPr lvl="0"/>
            <a:endParaRPr lang="en-US" noProof="0"/>
          </a:p>
        </p:txBody>
      </p:sp>
      <p:sp>
        <p:nvSpPr>
          <p:cNvPr id="5" name="Notes Placeholder 4"/>
          <p:cNvSpPr>
            <a:spLocks noGrp="1"/>
          </p:cNvSpPr>
          <p:nvPr>
            <p:ph type="body" sz="quarter" idx="3"/>
          </p:nvPr>
        </p:nvSpPr>
        <p:spPr>
          <a:xfrm>
            <a:off x="688640" y="4389706"/>
            <a:ext cx="5506122" cy="4157460"/>
          </a:xfrm>
          <a:prstGeom prst="rect">
            <a:avLst/>
          </a:prstGeom>
        </p:spPr>
        <p:txBody>
          <a:bodyPr vert="horz" lIns="87810" tIns="43905" rIns="87810" bIns="4390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8777882"/>
            <a:ext cx="2983106" cy="461430"/>
          </a:xfrm>
          <a:prstGeom prst="rect">
            <a:avLst/>
          </a:prstGeom>
        </p:spPr>
        <p:txBody>
          <a:bodyPr vert="horz" lIns="87810" tIns="43905" rIns="87810" bIns="43905" rtlCol="0" anchor="b"/>
          <a:lstStyle>
            <a:lvl1pPr algn="l" eaLnBrk="1" fontAlgn="auto" hangingPunct="1">
              <a:spcBef>
                <a:spcPts val="0"/>
              </a:spcBef>
              <a:spcAft>
                <a:spcPts val="0"/>
              </a:spcAft>
              <a:defRPr sz="1200">
                <a:latin typeface="+mn-lt"/>
              </a:defRPr>
            </a:lvl1pPr>
          </a:lstStyle>
          <a:p>
            <a:pPr>
              <a:defRPr/>
            </a:pPr>
            <a:r>
              <a:rPr lang="en-US"/>
              <a:t>PulseNet Overview, Cluster Detection and Follow-Up</a:t>
            </a:r>
          </a:p>
        </p:txBody>
      </p:sp>
      <p:sp>
        <p:nvSpPr>
          <p:cNvPr id="7" name="Slide Number Placeholder 6"/>
          <p:cNvSpPr>
            <a:spLocks noGrp="1"/>
          </p:cNvSpPr>
          <p:nvPr>
            <p:ph type="sldNum" sz="quarter" idx="5"/>
          </p:nvPr>
        </p:nvSpPr>
        <p:spPr>
          <a:xfrm>
            <a:off x="3898802" y="8777882"/>
            <a:ext cx="2983106" cy="461430"/>
          </a:xfrm>
          <a:prstGeom prst="rect">
            <a:avLst/>
          </a:prstGeom>
        </p:spPr>
        <p:txBody>
          <a:bodyPr vert="horz" lIns="87810" tIns="43905" rIns="87810" bIns="43905" rtlCol="0" anchor="b"/>
          <a:lstStyle>
            <a:lvl1pPr algn="r" eaLnBrk="1" fontAlgn="auto" hangingPunct="1">
              <a:spcBef>
                <a:spcPts val="0"/>
              </a:spcBef>
              <a:spcAft>
                <a:spcPts val="0"/>
              </a:spcAft>
              <a:defRPr sz="1200" smtClean="0">
                <a:latin typeface="+mn-lt"/>
              </a:defRPr>
            </a:lvl1pPr>
          </a:lstStyle>
          <a:p>
            <a:pPr>
              <a:defRPr/>
            </a:pPr>
            <a:fld id="{EB38CAEC-4554-485B-9189-C45C7447A404}" type="slidenum">
              <a:rPr lang="en-US"/>
              <a:pPr>
                <a:defRPr/>
              </a:pPr>
              <a:t>‹#›</a:t>
            </a:fld>
            <a:endParaRPr lang="en-US"/>
          </a:p>
        </p:txBody>
      </p:sp>
    </p:spTree>
    <p:extLst>
      <p:ext uri="{BB962C8B-B14F-4D97-AF65-F5344CB8AC3E}">
        <p14:creationId xmlns:p14="http://schemas.microsoft.com/office/powerpoint/2010/main" val="1503583859"/>
      </p:ext>
    </p:extLst>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13455" indent="-274406">
              <a:defRPr>
                <a:solidFill>
                  <a:schemeClr val="tx1"/>
                </a:solidFill>
                <a:latin typeface="Myriad Web Pro" panose="020B0503030403020204" pitchFamily="34" charset="0"/>
              </a:defRPr>
            </a:lvl2pPr>
            <a:lvl3pPr marL="1097623" indent="-219525">
              <a:defRPr>
                <a:solidFill>
                  <a:schemeClr val="tx1"/>
                </a:solidFill>
                <a:latin typeface="Myriad Web Pro" panose="020B0503030403020204" pitchFamily="34" charset="0"/>
              </a:defRPr>
            </a:lvl3pPr>
            <a:lvl4pPr marL="1536672" indent="-219525">
              <a:defRPr>
                <a:solidFill>
                  <a:schemeClr val="tx1"/>
                </a:solidFill>
                <a:latin typeface="Myriad Web Pro" panose="020B0503030403020204" pitchFamily="34" charset="0"/>
              </a:defRPr>
            </a:lvl4pPr>
            <a:lvl5pPr marL="1975721" indent="-219525">
              <a:defRPr>
                <a:solidFill>
                  <a:schemeClr val="tx1"/>
                </a:solidFill>
                <a:latin typeface="Myriad Web Pro" panose="020B0503030403020204" pitchFamily="34" charset="0"/>
              </a:defRPr>
            </a:lvl5pPr>
            <a:lvl6pPr marL="2414770" indent="-219525" fontAlgn="base">
              <a:spcBef>
                <a:spcPct val="0"/>
              </a:spcBef>
              <a:spcAft>
                <a:spcPct val="0"/>
              </a:spcAft>
              <a:defRPr>
                <a:solidFill>
                  <a:schemeClr val="tx1"/>
                </a:solidFill>
                <a:latin typeface="Myriad Web Pro" panose="020B0503030403020204" pitchFamily="34" charset="0"/>
              </a:defRPr>
            </a:lvl6pPr>
            <a:lvl7pPr marL="2853820" indent="-219525" fontAlgn="base">
              <a:spcBef>
                <a:spcPct val="0"/>
              </a:spcBef>
              <a:spcAft>
                <a:spcPct val="0"/>
              </a:spcAft>
              <a:defRPr>
                <a:solidFill>
                  <a:schemeClr val="tx1"/>
                </a:solidFill>
                <a:latin typeface="Myriad Web Pro" panose="020B0503030403020204" pitchFamily="34" charset="0"/>
              </a:defRPr>
            </a:lvl7pPr>
            <a:lvl8pPr marL="3292869" indent="-219525" fontAlgn="base">
              <a:spcBef>
                <a:spcPct val="0"/>
              </a:spcBef>
              <a:spcAft>
                <a:spcPct val="0"/>
              </a:spcAft>
              <a:defRPr>
                <a:solidFill>
                  <a:schemeClr val="tx1"/>
                </a:solidFill>
                <a:latin typeface="Myriad Web Pro" panose="020B0503030403020204" pitchFamily="34" charset="0"/>
              </a:defRPr>
            </a:lvl8pPr>
            <a:lvl9pPr marL="3731918" indent="-219525"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a:t>August 2019</a:t>
            </a:r>
          </a:p>
        </p:txBody>
      </p:sp>
      <p:sp>
        <p:nvSpPr>
          <p:cNvPr id="3" name="Footer Placeholder 2"/>
          <p:cNvSpPr>
            <a:spLocks noGrp="1"/>
          </p:cNvSpPr>
          <p:nvPr>
            <p:ph type="ftr" sz="quarter" idx="11"/>
          </p:nvPr>
        </p:nvSpPr>
        <p:spPr/>
        <p:txBody>
          <a:bodyPr/>
          <a:lstStyle/>
          <a:p>
            <a:pPr>
              <a:defRPr/>
            </a:pPr>
            <a:r>
              <a:rPr lang="en-US"/>
              <a:t>PulseNet Overview, Cluster Detection and Follow-Up</a:t>
            </a:r>
          </a:p>
        </p:txBody>
      </p:sp>
    </p:spTree>
    <p:extLst>
      <p:ext uri="{BB962C8B-B14F-4D97-AF65-F5344CB8AC3E}">
        <p14:creationId xmlns:p14="http://schemas.microsoft.com/office/powerpoint/2010/main" val="3524379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
        <p:nvSpPr>
          <p:cNvPr id="5" name="Date Placeholder 4"/>
          <p:cNvSpPr>
            <a:spLocks noGrp="1"/>
          </p:cNvSpPr>
          <p:nvPr>
            <p:ph type="dt" idx="11"/>
          </p:nvPr>
        </p:nvSpPr>
        <p:spPr/>
        <p:txBody>
          <a:bodyPr/>
          <a:lstStyle/>
          <a:p>
            <a:pPr>
              <a:defRPr/>
            </a:pPr>
            <a:r>
              <a:rPr lang="en-US"/>
              <a:t>August 2019</a:t>
            </a:r>
          </a:p>
        </p:txBody>
      </p:sp>
      <p:sp>
        <p:nvSpPr>
          <p:cNvPr id="6" name="Footer Placeholder 5"/>
          <p:cNvSpPr>
            <a:spLocks noGrp="1"/>
          </p:cNvSpPr>
          <p:nvPr>
            <p:ph type="ftr" sz="quarter" idx="12"/>
          </p:nvPr>
        </p:nvSpPr>
        <p:spPr/>
        <p:txBody>
          <a:bodyPr/>
          <a:lstStyle/>
          <a:p>
            <a:pPr>
              <a:defRPr/>
            </a:pPr>
            <a:r>
              <a:rPr lang="en-US"/>
              <a:t>PulseNet Overview, Cluster Detection and Follow-Up</a:t>
            </a:r>
          </a:p>
        </p:txBody>
      </p:sp>
    </p:spTree>
    <p:extLst>
      <p:ext uri="{BB962C8B-B14F-4D97-AF65-F5344CB8AC3E}">
        <p14:creationId xmlns:p14="http://schemas.microsoft.com/office/powerpoint/2010/main" val="236202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100" dirty="0"/>
              <a:t>73/74 labs converted</a:t>
            </a:r>
          </a:p>
          <a:p>
            <a:pPr marL="171450" indent="-171450">
              <a:buFont typeface="Arial" panose="020B0604020202020204" pitchFamily="34" charset="0"/>
              <a:buChar char="•"/>
            </a:pPr>
            <a:r>
              <a:rPr lang="en-US" sz="1100" dirty="0"/>
              <a:t>62/74 labs certified</a:t>
            </a:r>
          </a:p>
          <a:p>
            <a:pPr marL="171450" indent="-171450">
              <a:buFont typeface="Arial" panose="020B0604020202020204" pitchFamily="34" charset="0"/>
              <a:buChar char="•"/>
            </a:pPr>
            <a:r>
              <a:rPr lang="en-US" sz="1100" dirty="0"/>
              <a:t>62/74 rec’d instructions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5BF0D9-98C8-427B-A468-B79ABB63A4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3382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8098">
              <a:defRPr/>
            </a:pPr>
            <a:r>
              <a:rPr lang="en-US" dirty="0"/>
              <a:t>Here’s another example: let’s say your lab has detected a cluster of this pattern, which is a fairly uncommon pattern in your state. Is this an increase in the past 60 days? (Yes, it looks to be an increase and over baseline). Should you check sequencing data? (Yes, it’s a good idea to sequence these 5 isolates if they haven’t been sequenced already, and look at the sequences to see how the allele differences compare).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6668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Moving forward, once WGS nomenclature has been validated for the other organisms, and once labs have all moved to BN7, you will be able to download allele codes from the national database, similar to downloading PFGE pattern names, then compare entries within the past 60 or 120 days that share allele codes up to the cluster detection threshold (which will probably be matching 4 or 5 digits). If they appear related, you can report the cluster to your epis and to SP, then continue monitoring for additional allele code matches.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PulseNet Overview, Cluster Detection and Follow-Up</a:t>
            </a:r>
          </a:p>
        </p:txBody>
      </p:sp>
      <p:sp>
        <p:nvSpPr>
          <p:cNvPr id="7" name="Header Placeholder 6"/>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June 2019</a:t>
            </a:r>
          </a:p>
        </p:txBody>
      </p:sp>
    </p:spTree>
    <p:extLst>
      <p:ext uri="{BB962C8B-B14F-4D97-AF65-F5344CB8AC3E}">
        <p14:creationId xmlns:p14="http://schemas.microsoft.com/office/powerpoint/2010/main" val="1731721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3338" y="368300"/>
            <a:ext cx="3284537" cy="184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82054C-5FFB-4925-88B8-34BFE44764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1462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6165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a:solidFill>
                  <a:prstClr val="black"/>
                </a:solidFill>
              </a:rPr>
              <a:pPr>
                <a:defRPr/>
              </a:pPr>
              <a:t>17</a:t>
            </a:fld>
            <a:endParaRPr lang="en-US">
              <a:solidFill>
                <a:prstClr val="black"/>
              </a:solidFill>
            </a:endParaRPr>
          </a:p>
        </p:txBody>
      </p:sp>
      <p:sp>
        <p:nvSpPr>
          <p:cNvPr id="5" name="Date Placeholder 4"/>
          <p:cNvSpPr>
            <a:spLocks noGrp="1"/>
          </p:cNvSpPr>
          <p:nvPr>
            <p:ph type="dt" idx="11"/>
          </p:nvPr>
        </p:nvSpPr>
        <p:spPr/>
        <p:txBody>
          <a:bodyPr/>
          <a:lstStyle/>
          <a:p>
            <a:pPr>
              <a:defRPr/>
            </a:pPr>
            <a:r>
              <a:rPr lang="en-US"/>
              <a:t>August 2019</a:t>
            </a:r>
          </a:p>
        </p:txBody>
      </p:sp>
      <p:sp>
        <p:nvSpPr>
          <p:cNvPr id="6" name="Footer Placeholder 5"/>
          <p:cNvSpPr>
            <a:spLocks noGrp="1"/>
          </p:cNvSpPr>
          <p:nvPr>
            <p:ph type="ftr" sz="quarter" idx="12"/>
          </p:nvPr>
        </p:nvSpPr>
        <p:spPr/>
        <p:txBody>
          <a:bodyPr/>
          <a:lstStyle/>
          <a:p>
            <a:pPr>
              <a:defRPr/>
            </a:pPr>
            <a:r>
              <a:rPr lang="en-US"/>
              <a:t>PulseNet Overview, Cluster Detection and Follow-Up</a:t>
            </a:r>
          </a:p>
        </p:txBody>
      </p:sp>
    </p:spTree>
    <p:extLst>
      <p:ext uri="{BB962C8B-B14F-4D97-AF65-F5344CB8AC3E}">
        <p14:creationId xmlns:p14="http://schemas.microsoft.com/office/powerpoint/2010/main" val="1976410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03656155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45285386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6460023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9399948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3930349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dirty="0">
                <a:solidFill>
                  <a:srgbClr val="695E4A"/>
                </a:solidFill>
                <a:latin typeface="Calibri" panose="020F0502020204030204" pitchFamily="34" charset="0"/>
              </a:rPr>
              <a:t>For more information, contact CDC</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1-800-CDC-INFO (232-4636)</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TTY:  1-888-232-6348    www.cdc.gov</a:t>
            </a: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278609169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5A7DFFCE-686D-46A2-9021-2878581FE7C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700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77119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8229600" cy="3143250"/>
          </a:xfrm>
          <a:prstGeom prst="rect">
            <a:avLst/>
          </a:prstGeom>
        </p:spPr>
        <p:txBody>
          <a:bodyPr/>
          <a:lstStyle>
            <a:lvl1pPr marL="257175" indent="-257175">
              <a:buClr>
                <a:schemeClr val="accent1"/>
              </a:buClr>
              <a:buSzPct val="70000"/>
              <a:buFont typeface="Wingdings" pitchFamily="2" charset="2"/>
              <a:buChar char="§"/>
              <a:defRPr sz="1800" b="1" baseline="0">
                <a:solidFill>
                  <a:schemeClr val="bg2"/>
                </a:solidFill>
                <a:latin typeface="Calibri" pitchFamily="34" charset="0"/>
              </a:defRPr>
            </a:lvl1pPr>
            <a:lvl2pPr marL="557213" indent="-214313">
              <a:buClr>
                <a:schemeClr val="tx1"/>
              </a:buClr>
              <a:buSzPct val="100000"/>
              <a:buFont typeface="Arial" pitchFamily="34" charset="0"/>
              <a:buChar char="•"/>
              <a:defRPr sz="1500">
                <a:solidFill>
                  <a:schemeClr val="bg2"/>
                </a:solidFill>
              </a:defRPr>
            </a:lvl2pPr>
            <a:lvl3pPr marL="857250" indent="-171450">
              <a:buClr>
                <a:schemeClr val="tx1"/>
              </a:buClr>
              <a:buSzPct val="100000"/>
              <a:buFont typeface="Courier New" pitchFamily="49" charset="0"/>
              <a:buChar char="o"/>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endParaRPr lang="en-US" dirty="0"/>
          </a:p>
          <a:p>
            <a:pPr lvl="1"/>
            <a:endParaRPr lang="en-US" dirty="0"/>
          </a:p>
          <a:p>
            <a:pPr lvl="2"/>
            <a:endParaRPr lang="en-US" dirty="0"/>
          </a:p>
        </p:txBody>
      </p:sp>
      <p:sp>
        <p:nvSpPr>
          <p:cNvPr id="6" name="Text Placeholder 5"/>
          <p:cNvSpPr>
            <a:spLocks noGrp="1"/>
          </p:cNvSpPr>
          <p:nvPr userDrawn="1">
            <p:ph type="body" sz="quarter" idx="11" hasCustomPrompt="1"/>
          </p:nvPr>
        </p:nvSpPr>
        <p:spPr>
          <a:xfrm>
            <a:off x="457200" y="4514850"/>
            <a:ext cx="8229600" cy="285750"/>
          </a:xfrm>
          <a:prstGeom prst="rect">
            <a:avLst/>
          </a:prstGeom>
        </p:spPr>
        <p:txBody>
          <a:bodyPr anchor="b"/>
          <a:lstStyle>
            <a:lvl1pPr>
              <a:buNone/>
              <a:defRPr sz="825">
                <a:solidFill>
                  <a:schemeClr val="tx1"/>
                </a:solidFill>
                <a:latin typeface="Calibri" pitchFamily="34" charset="0"/>
              </a:defRPr>
            </a:lvl1pPr>
          </a:lstStyle>
          <a:p>
            <a:r>
              <a:rPr lang="en-US" dirty="0"/>
              <a:t>* Citations, references, and credits</a:t>
            </a:r>
          </a:p>
        </p:txBody>
      </p:sp>
    </p:spTree>
    <p:extLst>
      <p:ext uri="{BB962C8B-B14F-4D97-AF65-F5344CB8AC3E}">
        <p14:creationId xmlns:p14="http://schemas.microsoft.com/office/powerpoint/2010/main" val="325708838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solidFill>
                  <a:schemeClr val="tx1"/>
                </a:solidFill>
                <a:effectLst/>
              </a:defRPr>
            </a:lvl1pPr>
          </a:lstStyle>
          <a:p>
            <a:r>
              <a:rPr lang="en-US"/>
              <a:t>Click to edit Master title style</a:t>
            </a:r>
            <a:endParaRPr lang="en-US" dirty="0"/>
          </a:p>
        </p:txBody>
      </p:sp>
      <p:sp>
        <p:nvSpPr>
          <p:cNvPr id="3" name="Content Placeholder 2"/>
          <p:cNvSpPr>
            <a:spLocks noGrp="1"/>
          </p:cNvSpPr>
          <p:nvPr>
            <p:ph idx="1"/>
          </p:nvPr>
        </p:nvSpPr>
        <p:spPr>
          <a:xfrm>
            <a:off x="457200" y="1200151"/>
            <a:ext cx="8229600" cy="3143250"/>
          </a:xfrm>
          <a:prstGeom prst="rect">
            <a:avLst/>
          </a:prstGeom>
        </p:spPr>
        <p:txBody>
          <a:bodyPr/>
          <a:lstStyle>
            <a:lvl1pPr>
              <a:buClr>
                <a:schemeClr val="tx1"/>
              </a:buClr>
              <a:buSzPct val="70000"/>
              <a:buFont typeface="Wingdings" pitchFamily="2" charset="2"/>
              <a:buChar char="q"/>
              <a:defRPr sz="1800" b="1" baseline="0">
                <a:solidFill>
                  <a:schemeClr val="bg2"/>
                </a:solidFill>
              </a:defRPr>
            </a:lvl1pPr>
            <a:lvl2pPr>
              <a:buClr>
                <a:schemeClr val="tx1"/>
              </a:buClr>
              <a:buSzPct val="100000"/>
              <a:buFont typeface="Wingdings" pitchFamily="2" charset="2"/>
              <a:buChar char="§"/>
              <a:defRPr sz="1500">
                <a:solidFill>
                  <a:schemeClr val="bg2"/>
                </a:solidFill>
              </a:defRPr>
            </a:lvl2pPr>
            <a:lvl3pPr>
              <a:buClr>
                <a:schemeClr val="tx1"/>
              </a:buClr>
              <a:buSzPct val="100000"/>
              <a:buFont typeface="Arial" pitchFamily="34" charset="0"/>
              <a:buChar char="•"/>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8"/>
          <p:cNvSpPr>
            <a:spLocks noGrp="1"/>
          </p:cNvSpPr>
          <p:nvPr>
            <p:ph type="body" sz="quarter" idx="10"/>
          </p:nvPr>
        </p:nvSpPr>
        <p:spPr>
          <a:xfrm>
            <a:off x="457200" y="4343400"/>
            <a:ext cx="8229600" cy="457200"/>
          </a:xfrm>
          <a:prstGeom prst="rect">
            <a:avLst/>
          </a:prstGeom>
        </p:spPr>
        <p:txBody>
          <a:bodyPr anchor="b" anchorCtr="0"/>
          <a:lstStyle>
            <a:lvl1pPr algn="l">
              <a:lnSpc>
                <a:spcPts val="825"/>
              </a:lnSpc>
              <a:buNone/>
              <a:defRPr sz="825"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9534180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C93CEC3D-2EA0-4788-BFF0-8F75E38DE62C}" type="datetimeFigureOut">
              <a:rPr lang="en-US" smtClean="0"/>
              <a:t>9/16/2019</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4EAECDB-D7A8-487F-B010-FAA9124901CD}" type="slidenum">
              <a:rPr lang="en-US" smtClean="0"/>
              <a:t>‹#›</a:t>
            </a:fld>
            <a:endParaRPr lang="en-US"/>
          </a:p>
        </p:txBody>
      </p:sp>
    </p:spTree>
    <p:extLst>
      <p:ext uri="{BB962C8B-B14F-4D97-AF65-F5344CB8AC3E}">
        <p14:creationId xmlns:p14="http://schemas.microsoft.com/office/powerpoint/2010/main" val="1825755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4268289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16773683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6998053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263824881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92121663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776054095"/>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9351367"/>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113302502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62818619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dirty="0">
                <a:solidFill>
                  <a:srgbClr val="695E4A"/>
                </a:solidFill>
                <a:latin typeface="Calibri" panose="020F0502020204030204" pitchFamily="34" charset="0"/>
              </a:rPr>
              <a:t>For more information, contact CDC</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1-800-CDC-INFO (232-4636)</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TTY:  1-888-232-6348    www.cdc.gov</a:t>
            </a: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19450230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5A7DFFCE-686D-46A2-9021-2878581FE7C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4068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3584413729"/>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solidFill>
                  <a:schemeClr val="tx1"/>
                </a:solidFill>
                <a:effectLst/>
              </a:defRPr>
            </a:lvl1pPr>
          </a:lstStyle>
          <a:p>
            <a:r>
              <a:rPr lang="en-US" dirty="0"/>
              <a:t>Click to edit Master title style</a:t>
            </a:r>
          </a:p>
        </p:txBody>
      </p:sp>
      <p:sp>
        <p:nvSpPr>
          <p:cNvPr id="3" name="Content Placeholder 2"/>
          <p:cNvSpPr>
            <a:spLocks noGrp="1"/>
          </p:cNvSpPr>
          <p:nvPr>
            <p:ph idx="1"/>
          </p:nvPr>
        </p:nvSpPr>
        <p:spPr>
          <a:xfrm>
            <a:off x="457200" y="1200151"/>
            <a:ext cx="8229600" cy="3143250"/>
          </a:xfrm>
          <a:prstGeom prst="rect">
            <a:avLst/>
          </a:prstGeom>
        </p:spPr>
        <p:txBody>
          <a:bodyPr/>
          <a:lstStyle>
            <a:lvl1pPr>
              <a:buClr>
                <a:schemeClr val="tx1"/>
              </a:buClr>
              <a:buSzPct val="70000"/>
              <a:buFont typeface="Wingdings" pitchFamily="2" charset="2"/>
              <a:buChar char="q"/>
              <a:defRPr sz="1800" b="1" baseline="0">
                <a:solidFill>
                  <a:schemeClr val="bg2"/>
                </a:solidFill>
              </a:defRPr>
            </a:lvl1pPr>
            <a:lvl2pPr>
              <a:buClr>
                <a:schemeClr val="tx1"/>
              </a:buClr>
              <a:buSzPct val="100000"/>
              <a:buFont typeface="Wingdings" pitchFamily="2" charset="2"/>
              <a:buChar char="§"/>
              <a:defRPr sz="1500">
                <a:solidFill>
                  <a:schemeClr val="bg2"/>
                </a:solidFill>
              </a:defRPr>
            </a:lvl2pPr>
            <a:lvl3pPr>
              <a:buClr>
                <a:schemeClr val="tx1"/>
              </a:buClr>
              <a:buSzPct val="100000"/>
              <a:buFont typeface="Arial" pitchFamily="34" charset="0"/>
              <a:buChar char="•"/>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8"/>
          <p:cNvSpPr>
            <a:spLocks noGrp="1"/>
          </p:cNvSpPr>
          <p:nvPr>
            <p:ph type="body" sz="quarter" idx="10"/>
          </p:nvPr>
        </p:nvSpPr>
        <p:spPr>
          <a:xfrm>
            <a:off x="457200" y="4343400"/>
            <a:ext cx="8229600" cy="457200"/>
          </a:xfrm>
          <a:prstGeom prst="rect">
            <a:avLst/>
          </a:prstGeom>
        </p:spPr>
        <p:txBody>
          <a:bodyPr anchor="b" anchorCtr="0"/>
          <a:lstStyle>
            <a:lvl1pPr algn="l">
              <a:lnSpc>
                <a:spcPts val="825"/>
              </a:lnSpc>
              <a:buNone/>
              <a:defRPr sz="825"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111382751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543050"/>
            <a:ext cx="6400800" cy="1543050"/>
          </a:xfrm>
          <a:prstGeom prst="rect">
            <a:avLst/>
          </a:prstGeom>
        </p:spPr>
        <p:txBody>
          <a:bodyPr/>
          <a:lstStyle>
            <a:lvl1pPr marL="0" indent="0" algn="ctr">
              <a:buNone/>
              <a:defRPr sz="2100" b="1" baseline="0">
                <a:solidFill>
                  <a:schemeClr val="bg2"/>
                </a:solidFill>
                <a:effectLs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Closing– Myriad Pro, Bold, 28pt</a:t>
            </a:r>
          </a:p>
        </p:txBody>
      </p:sp>
      <p:sp>
        <p:nvSpPr>
          <p:cNvPr id="10" name="Text Placeholder 5"/>
          <p:cNvSpPr>
            <a:spLocks noGrp="1"/>
          </p:cNvSpPr>
          <p:nvPr>
            <p:ph type="body" sz="quarter" idx="11" hasCustomPrompt="1"/>
          </p:nvPr>
        </p:nvSpPr>
        <p:spPr>
          <a:xfrm>
            <a:off x="2286000" y="4704588"/>
            <a:ext cx="5105400" cy="137160"/>
          </a:xfrm>
          <a:prstGeom prst="rect">
            <a:avLst/>
          </a:prstGeom>
        </p:spPr>
        <p:txBody>
          <a:bodyPr/>
          <a:lstStyle>
            <a:lvl1pPr>
              <a:buNone/>
              <a:defRPr sz="750" baseline="0">
                <a:solidFill>
                  <a:schemeClr val="bg2"/>
                </a:solidFill>
              </a:defRPr>
            </a:lvl1pPr>
          </a:lstStyle>
          <a:p>
            <a:r>
              <a:rPr lang="en-US" dirty="0"/>
              <a:t>Place Descriptor Here</a:t>
            </a:r>
          </a:p>
        </p:txBody>
      </p:sp>
      <p:sp>
        <p:nvSpPr>
          <p:cNvPr id="12" name="Text Placeholder 6"/>
          <p:cNvSpPr>
            <a:spLocks noGrp="1"/>
          </p:cNvSpPr>
          <p:nvPr>
            <p:ph type="body" sz="quarter" idx="12" hasCustomPrompt="1"/>
          </p:nvPr>
        </p:nvSpPr>
        <p:spPr>
          <a:xfrm>
            <a:off x="2286000" y="4848606"/>
            <a:ext cx="5105400" cy="171450"/>
          </a:xfrm>
          <a:prstGeom prst="rect">
            <a:avLst/>
          </a:prstGeom>
        </p:spPr>
        <p:txBody>
          <a:bodyPr/>
          <a:lstStyle>
            <a:lvl1pPr>
              <a:buNone/>
              <a:defRPr sz="750" baseline="0">
                <a:solidFill>
                  <a:schemeClr val="bg2"/>
                </a:solidFill>
              </a:defRPr>
            </a:lvl1pPr>
          </a:lstStyle>
          <a:p>
            <a:r>
              <a:rPr lang="en-US" dirty="0"/>
              <a:t>Place Descriptor Here</a:t>
            </a:r>
          </a:p>
        </p:txBody>
      </p:sp>
    </p:spTree>
    <p:extLst>
      <p:ext uri="{BB962C8B-B14F-4D97-AF65-F5344CB8AC3E}">
        <p14:creationId xmlns:p14="http://schemas.microsoft.com/office/powerpoint/2010/main" val="114439289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6"/>
            <a:ext cx="8229600" cy="866834"/>
          </a:xfrm>
          <a:prstGeom prst="rect">
            <a:avLst/>
          </a:prstGeom>
        </p:spPr>
        <p:txBody>
          <a:bodyPr/>
          <a:lstStyle>
            <a:lvl1pPr algn="l">
              <a:lnSpc>
                <a:spcPts val="2250"/>
              </a:lnSpc>
              <a:defRPr sz="21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1500" b="1" baseline="0">
                <a:solidFill>
                  <a:srgbClr val="D9531E"/>
                </a:solidFill>
                <a:effectLst/>
                <a:latin typeface="Calibri"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1500"/>
              </a:lnSpc>
              <a:buNone/>
              <a:defRPr sz="135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00082"/>
          </a:xfrm>
          <a:prstGeom prst="rect">
            <a:avLst/>
          </a:prstGeom>
          <a:noFill/>
        </p:spPr>
        <p:txBody>
          <a:bodyPr wrap="square" rtlCol="0">
            <a:spAutoFit/>
          </a:bodyPr>
          <a:lstStyle/>
          <a:p>
            <a:r>
              <a:rPr lang="en-US" sz="1350"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79004443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2250"/>
              </a:lnSpc>
              <a:defRPr sz="21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1"/>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257175" indent="-257175">
              <a:buClr>
                <a:srgbClr val="E25423"/>
              </a:buClr>
              <a:buFont typeface="Wingdings" panose="05000000000000000000" pitchFamily="2" charset="2"/>
              <a:buChar char="§"/>
              <a:defRPr sz="1500">
                <a:solidFill>
                  <a:schemeClr val="accent4">
                    <a:lumMod val="75000"/>
                  </a:schemeClr>
                </a:solidFill>
              </a:defRPr>
            </a:lvl1pPr>
            <a:lvl2pPr>
              <a:buClr>
                <a:srgbClr val="8D8B00"/>
              </a:buClr>
              <a:defRPr sz="1500">
                <a:solidFill>
                  <a:schemeClr val="accent4">
                    <a:lumMod val="75000"/>
                  </a:schemeClr>
                </a:solidFill>
              </a:defRPr>
            </a:lvl2pPr>
            <a:lvl3pPr>
              <a:buClr>
                <a:srgbClr val="006A71"/>
              </a:buClr>
              <a:defRPr sz="1500">
                <a:solidFill>
                  <a:schemeClr val="accent4">
                    <a:lumMod val="75000"/>
                  </a:schemeClr>
                </a:solidFill>
              </a:defRPr>
            </a:lvl3pPr>
            <a:lvl4pPr>
              <a:defRPr sz="1500">
                <a:solidFill>
                  <a:schemeClr val="accent4">
                    <a:lumMod val="75000"/>
                  </a:schemeClr>
                </a:solidFill>
              </a:defRPr>
            </a:lvl4pPr>
            <a:lvl5pPr>
              <a:defRPr sz="15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81904555"/>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2250"/>
              </a:lnSpc>
              <a:defRPr sz="21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2" y="1200151"/>
            <a:ext cx="3879669" cy="3143250"/>
          </a:xfrm>
          <a:prstGeom prst="rect">
            <a:avLst/>
          </a:prstGeom>
        </p:spPr>
        <p:txBody>
          <a:bodyPr/>
          <a:lstStyle>
            <a:lvl1pPr marL="257175" indent="-257175">
              <a:buClr>
                <a:srgbClr val="541900"/>
              </a:buClr>
              <a:buSzPct val="70000"/>
              <a:buFont typeface="Wingdings" panose="05000000000000000000" pitchFamily="2" charset="2"/>
              <a:buChar char="§"/>
              <a:defRPr sz="1800" b="1" baseline="0">
                <a:solidFill>
                  <a:srgbClr val="000000"/>
                </a:solidFill>
                <a:latin typeface="Calibri" pitchFamily="34" charset="0"/>
              </a:defRPr>
            </a:lvl1pPr>
            <a:lvl2pPr marL="557213" indent="-214313">
              <a:buClr>
                <a:srgbClr val="005984"/>
              </a:buClr>
              <a:buSzPct val="100000"/>
              <a:buFont typeface="Arial" panose="020B0604020202020204" pitchFamily="34" charset="0"/>
              <a:buChar char="•"/>
              <a:defRPr sz="1500">
                <a:solidFill>
                  <a:schemeClr val="accent4">
                    <a:lumMod val="75000"/>
                  </a:schemeClr>
                </a:solidFill>
              </a:defRPr>
            </a:lvl2pPr>
            <a:lvl3pPr>
              <a:buClrTx/>
              <a:buSzPct val="100000"/>
              <a:buFont typeface="Arial" pitchFamily="34" charset="0"/>
              <a:buChar char="•"/>
              <a:defRPr sz="1350">
                <a:solidFill>
                  <a:schemeClr val="accent4">
                    <a:lumMod val="75000"/>
                  </a:schemeClr>
                </a:solidFill>
              </a:defRPr>
            </a:lvl3pPr>
            <a:lvl4pPr>
              <a:buClr>
                <a:schemeClr val="bg1"/>
              </a:buClr>
              <a:buSzPct val="70000"/>
              <a:buFont typeface="Courier New" pitchFamily="49" charset="0"/>
              <a:buChar char="o"/>
              <a:defRPr sz="1350" baseline="0">
                <a:solidFill>
                  <a:schemeClr val="bg2"/>
                </a:solidFill>
              </a:defRPr>
            </a:lvl4pPr>
            <a:lvl5pPr>
              <a:buClr>
                <a:schemeClr val="bg1"/>
              </a:buClr>
              <a:buSzPct val="70000"/>
              <a:buFont typeface="Arial" pitchFamily="34" charset="0"/>
              <a:buChar char="•"/>
              <a:defRPr sz="135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3" y="1200151"/>
            <a:ext cx="3879669" cy="3143250"/>
          </a:xfrm>
          <a:prstGeom prst="rect">
            <a:avLst/>
          </a:prstGeom>
        </p:spPr>
        <p:txBody>
          <a:bodyPr/>
          <a:lstStyle>
            <a:lvl1pPr marL="257175" indent="-257175">
              <a:buClr>
                <a:srgbClr val="541900"/>
              </a:buClr>
              <a:buSzPct val="70000"/>
              <a:buFont typeface="Wingdings" panose="05000000000000000000" pitchFamily="2" charset="2"/>
              <a:buChar char="§"/>
              <a:defRPr sz="1800" b="1" baseline="0">
                <a:solidFill>
                  <a:srgbClr val="000000"/>
                </a:solidFill>
                <a:latin typeface="Calibri" pitchFamily="34" charset="0"/>
              </a:defRPr>
            </a:lvl1pPr>
            <a:lvl2pPr marL="557213" indent="-214313">
              <a:buClr>
                <a:srgbClr val="005984"/>
              </a:buClr>
              <a:buSzPct val="100000"/>
              <a:buFont typeface="Arial" panose="020B0604020202020204" pitchFamily="34" charset="0"/>
              <a:buChar char="•"/>
              <a:defRPr sz="1500">
                <a:solidFill>
                  <a:schemeClr val="accent4">
                    <a:lumMod val="75000"/>
                  </a:schemeClr>
                </a:solidFill>
              </a:defRPr>
            </a:lvl2pPr>
            <a:lvl3pPr>
              <a:buClrTx/>
              <a:buSzPct val="100000"/>
              <a:buFont typeface="Arial" pitchFamily="34" charset="0"/>
              <a:buChar char="•"/>
              <a:defRPr sz="1350">
                <a:solidFill>
                  <a:schemeClr val="accent4">
                    <a:lumMod val="75000"/>
                  </a:schemeClr>
                </a:solidFill>
              </a:defRPr>
            </a:lvl3pPr>
            <a:lvl4pPr>
              <a:buClr>
                <a:schemeClr val="bg1"/>
              </a:buClr>
              <a:buSzPct val="70000"/>
              <a:buFont typeface="Courier New" pitchFamily="49" charset="0"/>
              <a:buChar char="o"/>
              <a:defRPr sz="1350" baseline="0">
                <a:solidFill>
                  <a:schemeClr val="bg2"/>
                </a:solidFill>
              </a:defRPr>
            </a:lvl4pPr>
            <a:lvl5pPr>
              <a:buClr>
                <a:schemeClr val="bg1"/>
              </a:buClr>
              <a:buSzPct val="70000"/>
              <a:buFont typeface="Arial" pitchFamily="34" charset="0"/>
              <a:buChar char="•"/>
              <a:defRPr sz="135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7"/>
            <a:ext cx="9144001" cy="193183"/>
          </a:xfrm>
          <a:prstGeom prst="rect">
            <a:avLst/>
          </a:prstGeom>
        </p:spPr>
      </p:pic>
    </p:spTree>
    <p:extLst>
      <p:ext uri="{BB962C8B-B14F-4D97-AF65-F5344CB8AC3E}">
        <p14:creationId xmlns:p14="http://schemas.microsoft.com/office/powerpoint/2010/main" val="283342384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2" y="3350324"/>
            <a:ext cx="8294913" cy="871538"/>
          </a:xfrm>
          <a:prstGeom prst="rect">
            <a:avLst/>
          </a:prstGeom>
        </p:spPr>
        <p:txBody>
          <a:bodyPr anchor="b"/>
          <a:lstStyle>
            <a:lvl1pPr algn="l">
              <a:defRPr sz="27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7"/>
            <a:ext cx="7772400" cy="426244"/>
          </a:xfrm>
          <a:prstGeom prst="rect">
            <a:avLst/>
          </a:prstGeom>
        </p:spPr>
        <p:txBody>
          <a:bodyPr anchor="b"/>
          <a:lstStyle>
            <a:lvl1pPr marL="0" indent="0" algn="l">
              <a:lnSpc>
                <a:spcPts val="1650"/>
              </a:lnSpc>
              <a:buNone/>
              <a:defRPr sz="1500" baseline="0">
                <a:solidFill>
                  <a:schemeClr val="bg2"/>
                </a:solidFill>
                <a:latin typeface="Calibri"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9201077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9_cleaned up">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Tree>
    <p:extLst>
      <p:ext uri="{BB962C8B-B14F-4D97-AF65-F5344CB8AC3E}">
        <p14:creationId xmlns:p14="http://schemas.microsoft.com/office/powerpoint/2010/main" val="3638533855"/>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sp>
        <p:nvSpPr>
          <p:cNvPr id="3" name="TextBox 2"/>
          <p:cNvSpPr txBox="1"/>
          <p:nvPr userDrawn="1"/>
        </p:nvSpPr>
        <p:spPr>
          <a:xfrm>
            <a:off x="127220" y="2746826"/>
            <a:ext cx="6639341" cy="1061829"/>
          </a:xfrm>
          <a:prstGeom prst="rect">
            <a:avLst/>
          </a:prstGeom>
          <a:noFill/>
        </p:spPr>
        <p:txBody>
          <a:bodyPr wrap="square" rtlCol="0">
            <a:spAutoFit/>
          </a:bodyPr>
          <a:lstStyle/>
          <a:p>
            <a:r>
              <a:rPr lang="en-US" sz="900" dirty="0">
                <a:solidFill>
                  <a:srgbClr val="005DAB"/>
                </a:solidFill>
                <a:latin typeface="Calibri" panose="020F0502020204030204" pitchFamily="34" charset="0"/>
              </a:rPr>
              <a:t>For more information, contact CDC</a:t>
            </a:r>
            <a:br>
              <a:rPr lang="en-US" sz="900" dirty="0">
                <a:solidFill>
                  <a:srgbClr val="005DAB"/>
                </a:solidFill>
                <a:latin typeface="Calibri" panose="020F0502020204030204" pitchFamily="34" charset="0"/>
              </a:rPr>
            </a:br>
            <a:r>
              <a:rPr lang="en-US" sz="900" dirty="0">
                <a:solidFill>
                  <a:srgbClr val="005DAB"/>
                </a:solidFill>
                <a:latin typeface="Calibri" panose="020F0502020204030204" pitchFamily="34" charset="0"/>
              </a:rPr>
              <a:t>1-800-CDC-INFO (232-4636)</a:t>
            </a:r>
            <a:br>
              <a:rPr lang="en-US" sz="900" dirty="0">
                <a:solidFill>
                  <a:srgbClr val="005DAB"/>
                </a:solidFill>
                <a:latin typeface="Calibri" panose="020F0502020204030204" pitchFamily="34" charset="0"/>
              </a:rPr>
            </a:br>
            <a:r>
              <a:rPr lang="en-US" sz="900" dirty="0">
                <a:solidFill>
                  <a:srgbClr val="005DAB"/>
                </a:solidFill>
                <a:latin typeface="Calibri" panose="020F0502020204030204" pitchFamily="34" charset="0"/>
              </a:rPr>
              <a:t>TTY:  1-888-232-6348    www.cdc.gov</a:t>
            </a:r>
            <a:br>
              <a:rPr lang="en-US" sz="900" dirty="0">
                <a:solidFill>
                  <a:srgbClr val="005DAB"/>
                </a:solidFill>
                <a:latin typeface="Calibri" panose="020F0502020204030204" pitchFamily="34" charset="0"/>
              </a:rPr>
            </a:br>
            <a:br>
              <a:rPr lang="en-US" sz="900" dirty="0">
                <a:solidFill>
                  <a:srgbClr val="005DAB"/>
                </a:solidFill>
                <a:latin typeface="Calibri" panose="020F0502020204030204" pitchFamily="34" charset="0"/>
              </a:rPr>
            </a:br>
            <a:br>
              <a:rPr lang="en-US" sz="900" dirty="0">
                <a:solidFill>
                  <a:srgbClr val="005DAB"/>
                </a:solidFill>
                <a:latin typeface="Calibri" panose="020F0502020204030204" pitchFamily="34" charset="0"/>
              </a:rPr>
            </a:br>
            <a:r>
              <a:rPr lang="en-US" sz="900" dirty="0">
                <a:solidFill>
                  <a:srgbClr val="005DAB"/>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55632"/>
            <a:ext cx="9144000" cy="887868"/>
          </a:xfrm>
          <a:prstGeom prst="rect">
            <a:avLst/>
          </a:prstGeom>
        </p:spPr>
      </p:pic>
    </p:spTree>
    <p:extLst>
      <p:ext uri="{BB962C8B-B14F-4D97-AF65-F5344CB8AC3E}">
        <p14:creationId xmlns:p14="http://schemas.microsoft.com/office/powerpoint/2010/main" val="1528156029"/>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36376042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3270303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3067970"/>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20521975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14584378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4290259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18976161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4063070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34620838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11196225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22390249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87EE09-D704-4FBC-83B6-B2D80BD92EE0}" type="slidenum">
              <a:rPr lang="en-US" smtClean="0"/>
              <a:t>‹#›</a:t>
            </a:fld>
            <a:endParaRPr lang="en-US"/>
          </a:p>
        </p:txBody>
      </p:sp>
    </p:spTree>
    <p:extLst>
      <p:ext uri="{BB962C8B-B14F-4D97-AF65-F5344CB8AC3E}">
        <p14:creationId xmlns:p14="http://schemas.microsoft.com/office/powerpoint/2010/main" val="15523091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6"/>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sz="1800"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40333654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dirty="0">
                <a:solidFill>
                  <a:srgbClr val="695E4A"/>
                </a:solidFill>
                <a:latin typeface="Calibri" panose="020F0502020204030204" pitchFamily="34" charset="0"/>
              </a:rPr>
              <a:t>For more information, contact CDC</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1-800-CDC-INFO (232-4636)</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TTY:  1-888-232-6348    www.cdc.gov</a:t>
            </a: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502853613"/>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892" indent="-342892">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89669177"/>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1" y="4259856"/>
            <a:ext cx="9148928" cy="883645"/>
          </a:xfrm>
          <a:prstGeom prst="rect">
            <a:avLst/>
          </a:prstGeom>
        </p:spPr>
      </p:pic>
      <p:sp>
        <p:nvSpPr>
          <p:cNvPr id="3" name="TextBox 2"/>
          <p:cNvSpPr txBox="1"/>
          <p:nvPr userDrawn="1"/>
        </p:nvSpPr>
        <p:spPr>
          <a:xfrm>
            <a:off x="127219" y="2746825"/>
            <a:ext cx="6639341" cy="1384995"/>
          </a:xfrm>
          <a:prstGeom prst="rect">
            <a:avLst/>
          </a:prstGeom>
          <a:noFill/>
        </p:spPr>
        <p:txBody>
          <a:bodyPr wrap="square" rtlCol="0">
            <a:spAutoFit/>
          </a:bodyPr>
          <a:lstStyle/>
          <a:p>
            <a:pPr eaLnBrk="0" fontAlgn="base" hangingPunct="0">
              <a:spcBef>
                <a:spcPct val="0"/>
              </a:spcBef>
              <a:spcAft>
                <a:spcPct val="0"/>
              </a:spcAft>
            </a:pPr>
            <a:r>
              <a:rPr lang="en-US" sz="1200" dirty="0">
                <a:solidFill>
                  <a:srgbClr val="695E4A"/>
                </a:solidFill>
                <a:latin typeface="Calibri" panose="020F0502020204030204" pitchFamily="34" charset="0"/>
              </a:rPr>
              <a:t>For more information, contact CDC</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1-800-CDC-INFO (232-4636)</a:t>
            </a: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TTY:  1-888-232-6348    www.cdc.gov</a:t>
            </a: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br>
              <a:rPr lang="en-US" sz="1200" dirty="0">
                <a:solidFill>
                  <a:srgbClr val="695E4A"/>
                </a:solidFill>
                <a:latin typeface="Calibri" panose="020F0502020204030204" pitchFamily="34" charset="0"/>
              </a:rPr>
            </a:br>
            <a:r>
              <a:rPr lang="en-US" sz="12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150309960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dirty="0"/>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45063431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dirty="0"/>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6381993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dirty="0"/>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281239537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34116018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3.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6.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heme" Target="../theme/theme7.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969961348"/>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23" r:id="rId4"/>
    <p:sldLayoutId id="2147483849" r:id="rId5"/>
  </p:sldLayoutIdLst>
  <p:transition>
    <p:fade/>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492897414"/>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809510898"/>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Lst>
  <p:transition>
    <p:fad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790421086"/>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Lst>
  <p:transition>
    <p:fade/>
  </p:transition>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418412247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4"/>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619580303"/>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Lst>
  <p:transition>
    <p:fade/>
  </p:transition>
  <p:hf sldNum="0" hdr="0" dt="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Myriad Web Pro" panose="020B0503030403020204" pitchFamily="34" charset="0"/>
        </a:defRPr>
      </a:lvl2pPr>
      <a:lvl3pPr algn="ctr" rtl="0" eaLnBrk="0" fontAlgn="base" hangingPunct="0">
        <a:spcBef>
          <a:spcPct val="0"/>
        </a:spcBef>
        <a:spcAft>
          <a:spcPct val="0"/>
        </a:spcAft>
        <a:defRPr sz="3300">
          <a:solidFill>
            <a:schemeClr val="tx1"/>
          </a:solidFill>
          <a:latin typeface="Myriad Web Pro" panose="020B0503030403020204" pitchFamily="34" charset="0"/>
        </a:defRPr>
      </a:lvl3pPr>
      <a:lvl4pPr algn="ctr" rtl="0" eaLnBrk="0" fontAlgn="base" hangingPunct="0">
        <a:spcBef>
          <a:spcPct val="0"/>
        </a:spcBef>
        <a:spcAft>
          <a:spcPct val="0"/>
        </a:spcAft>
        <a:defRPr sz="3300">
          <a:solidFill>
            <a:schemeClr val="tx1"/>
          </a:solidFill>
          <a:latin typeface="Myriad Web Pro" panose="020B0503030403020204" pitchFamily="34" charset="0"/>
        </a:defRPr>
      </a:lvl4pPr>
      <a:lvl5pPr algn="ctr" rtl="0" eaLnBrk="0" fontAlgn="base" hangingPunct="0">
        <a:spcBef>
          <a:spcPct val="0"/>
        </a:spcBef>
        <a:spcAft>
          <a:spcPct val="0"/>
        </a:spcAft>
        <a:defRPr sz="3300">
          <a:solidFill>
            <a:schemeClr val="tx1"/>
          </a:solidFill>
          <a:latin typeface="Myriad Web Pro" panose="020B0503030403020204" pitchFamily="34" charset="0"/>
        </a:defRPr>
      </a:lvl5pPr>
      <a:lvl6pPr marL="342900" algn="ctr" rtl="0" fontAlgn="base">
        <a:spcBef>
          <a:spcPct val="0"/>
        </a:spcBef>
        <a:spcAft>
          <a:spcPct val="0"/>
        </a:spcAft>
        <a:defRPr sz="3300">
          <a:solidFill>
            <a:schemeClr val="tx1"/>
          </a:solidFill>
          <a:latin typeface="Myriad Web Pro" panose="020B0503030403020204" pitchFamily="34" charset="0"/>
        </a:defRPr>
      </a:lvl6pPr>
      <a:lvl7pPr marL="685800" algn="ctr" rtl="0" fontAlgn="base">
        <a:spcBef>
          <a:spcPct val="0"/>
        </a:spcBef>
        <a:spcAft>
          <a:spcPct val="0"/>
        </a:spcAft>
        <a:defRPr sz="3300">
          <a:solidFill>
            <a:schemeClr val="tx1"/>
          </a:solidFill>
          <a:latin typeface="Myriad Web Pro" panose="020B0503030403020204" pitchFamily="34" charset="0"/>
        </a:defRPr>
      </a:lvl7pPr>
      <a:lvl8pPr marL="1028700" algn="ctr" rtl="0" fontAlgn="base">
        <a:spcBef>
          <a:spcPct val="0"/>
        </a:spcBef>
        <a:spcAft>
          <a:spcPct val="0"/>
        </a:spcAft>
        <a:defRPr sz="3300">
          <a:solidFill>
            <a:schemeClr val="tx1"/>
          </a:solidFill>
          <a:latin typeface="Myriad Web Pro" panose="020B0503030403020204" pitchFamily="34" charset="0"/>
        </a:defRPr>
      </a:lvl8pPr>
      <a:lvl9pPr marL="1371600" algn="ctr" rtl="0" fontAlgn="base">
        <a:spcBef>
          <a:spcPct val="0"/>
        </a:spcBef>
        <a:spcAft>
          <a:spcPct val="0"/>
        </a:spcAft>
        <a:defRPr sz="3300">
          <a:solidFill>
            <a:schemeClr val="tx1"/>
          </a:solidFill>
          <a:latin typeface="Myriad Web Pro" panose="020B050303040302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rgbClr val="7F7F7F"/>
          </a:solidFill>
          <a:latin typeface="Calibri" panose="020F0502020204030204" pitchFamily="34" charset="0"/>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rgbClr val="7F7F7F"/>
          </a:solidFill>
          <a:latin typeface="Calibri" panose="020F0502020204030204" pitchFamily="34" charset="0"/>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rgbClr val="7F7F7F"/>
          </a:solidFill>
          <a:latin typeface="Calibri" panose="020F0502020204030204" pitchFamily="34" charset="0"/>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rgbClr val="7F7F7F"/>
          </a:solidFill>
          <a:latin typeface="Calibri" panose="020F0502020204030204"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087EE09-D704-4FBC-83B6-B2D80BD92EE0}" type="slidenum">
              <a:rPr lang="en-US" smtClean="0"/>
              <a:t>‹#›</a:t>
            </a:fld>
            <a:endParaRPr lang="en-US"/>
          </a:p>
        </p:txBody>
      </p:sp>
    </p:spTree>
    <p:extLst>
      <p:ext uri="{BB962C8B-B14F-4D97-AF65-F5344CB8AC3E}">
        <p14:creationId xmlns:p14="http://schemas.microsoft.com/office/powerpoint/2010/main" val="350991462"/>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 id="2147483940" r:id="rId12"/>
    <p:sldLayoutId id="2147483941" r:id="rId13"/>
    <p:sldLayoutId id="2147483942" r:id="rId14"/>
  </p:sldLayoutIdLst>
  <p:hf sldNum="0"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sra@ncbi.nlm.nih.gov" TargetMode="External"/><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19.emf"/><Relationship Id="rId2" Type="http://schemas.openxmlformats.org/officeDocument/2006/relationships/slideLayout" Target="../slideLayouts/slideLayout2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8.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emf"/><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11.pn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ulsenetce-uploader.cdc.gov/" TargetMode="Externa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p:txBody>
          <a:bodyPr/>
          <a:lstStyle/>
          <a:p>
            <a:r>
              <a:rPr lang="en-US" dirty="0" err="1"/>
              <a:t>PulseNet’s</a:t>
            </a:r>
            <a:r>
              <a:rPr lang="en-US" dirty="0"/>
              <a:t> Transition to WGS</a:t>
            </a:r>
            <a:endParaRPr lang="en-US" altLang="en-US" dirty="0"/>
          </a:p>
        </p:txBody>
      </p:sp>
      <p:sp>
        <p:nvSpPr>
          <p:cNvPr id="2" name="Subtitle 1"/>
          <p:cNvSpPr>
            <a:spLocks noGrp="1"/>
          </p:cNvSpPr>
          <p:nvPr>
            <p:ph type="subTitle" idx="1"/>
          </p:nvPr>
        </p:nvSpPr>
        <p:spPr/>
        <p:txBody>
          <a:bodyPr/>
          <a:lstStyle/>
          <a:p>
            <a:r>
              <a:rPr lang="en-US" dirty="0"/>
              <a:t>Kelley B. Hise</a:t>
            </a:r>
          </a:p>
          <a:p>
            <a:r>
              <a:rPr lang="en-US" dirty="0"/>
              <a:t>PulseNet Outbreak, Detection and Surveillance Unit</a:t>
            </a:r>
          </a:p>
          <a:p>
            <a:r>
              <a:rPr lang="en-US" dirty="0"/>
              <a:t>PROST/EDLB/DFWED</a:t>
            </a:r>
          </a:p>
          <a:p>
            <a:endParaRPr lang="en-US" dirty="0"/>
          </a:p>
        </p:txBody>
      </p:sp>
      <p:sp>
        <p:nvSpPr>
          <p:cNvPr id="6" name="Text Placeholder 5"/>
          <p:cNvSpPr>
            <a:spLocks noGrp="1"/>
          </p:cNvSpPr>
          <p:nvPr>
            <p:ph type="body" sz="quarter" idx="10"/>
          </p:nvPr>
        </p:nvSpPr>
        <p:spPr>
          <a:xfrm>
            <a:off x="457200" y="3633278"/>
            <a:ext cx="6400800" cy="971550"/>
          </a:xfrm>
        </p:spPr>
        <p:txBody>
          <a:bodyPr/>
          <a:lstStyle/>
          <a:p>
            <a:pPr marL="0" indent="0"/>
            <a:r>
              <a:rPr lang="en-US" dirty="0"/>
              <a:t>2019 </a:t>
            </a:r>
            <a:r>
              <a:rPr lang="en-US" dirty="0" err="1"/>
              <a:t>GenomeTrakr</a:t>
            </a:r>
            <a:r>
              <a:rPr lang="en-US" dirty="0"/>
              <a:t> Meeting</a:t>
            </a:r>
            <a:br>
              <a:rPr lang="en-US" dirty="0"/>
            </a:br>
            <a:endParaRPr lang="en-US" dirty="0"/>
          </a:p>
          <a:p>
            <a:r>
              <a:rPr lang="en-US" dirty="0"/>
              <a:t>September 17, 2019</a:t>
            </a:r>
          </a:p>
          <a:p>
            <a:endParaRPr lang="en-US" dirty="0"/>
          </a:p>
        </p:txBody>
      </p:sp>
      <p:pic>
        <p:nvPicPr>
          <p:cNvPr id="7172" name="Picture 6" descr="Logos of the United States Department of Health and Human Services and Centers for Disease Control and Prevention"/>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886325"/>
            <a:ext cx="19050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662347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27B2C-8694-43EF-B2EA-1FC4D1B5B0BA}"/>
              </a:ext>
            </a:extLst>
          </p:cNvPr>
          <p:cNvSpPr>
            <a:spLocks noGrp="1"/>
          </p:cNvSpPr>
          <p:nvPr>
            <p:ph type="title"/>
          </p:nvPr>
        </p:nvSpPr>
        <p:spPr/>
        <p:txBody>
          <a:bodyPr/>
          <a:lstStyle/>
          <a:p>
            <a:r>
              <a:rPr lang="en-US" dirty="0"/>
              <a:t>Retract and Resubmit Sequences from NCBI</a:t>
            </a:r>
          </a:p>
        </p:txBody>
      </p:sp>
      <p:sp>
        <p:nvSpPr>
          <p:cNvPr id="3" name="Text Placeholder 2">
            <a:extLst>
              <a:ext uri="{FF2B5EF4-FFF2-40B4-BE49-F238E27FC236}">
                <a16:creationId xmlns:a16="http://schemas.microsoft.com/office/drawing/2014/main" id="{D97DBBB8-90E6-43A8-8AB6-9FE483E696AF}"/>
              </a:ext>
            </a:extLst>
          </p:cNvPr>
          <p:cNvSpPr>
            <a:spLocks noGrp="1"/>
          </p:cNvSpPr>
          <p:nvPr>
            <p:ph type="body" sz="quarter" idx="10"/>
          </p:nvPr>
        </p:nvSpPr>
        <p:spPr>
          <a:xfrm>
            <a:off x="457200" y="1158874"/>
            <a:ext cx="8229600" cy="3778647"/>
          </a:xfrm>
        </p:spPr>
        <p:txBody>
          <a:bodyPr>
            <a:normAutofit fontScale="85000" lnSpcReduction="10000"/>
          </a:bodyPr>
          <a:lstStyle/>
          <a:p>
            <a:pPr marL="0" indent="0">
              <a:buNone/>
            </a:pPr>
            <a:r>
              <a:rPr lang="en-US" b="1" dirty="0">
                <a:solidFill>
                  <a:schemeClr val="accent3">
                    <a:lumMod val="75000"/>
                  </a:schemeClr>
                </a:solidFill>
              </a:rPr>
              <a:t>Retract</a:t>
            </a:r>
          </a:p>
          <a:p>
            <a:r>
              <a:rPr lang="en-US" sz="2200" dirty="0">
                <a:solidFill>
                  <a:schemeClr val="accent3">
                    <a:lumMod val="75000"/>
                  </a:schemeClr>
                </a:solidFill>
              </a:rPr>
              <a:t>Quality issues detected after an SRA upload, sequence needs to be retracted and replaced</a:t>
            </a:r>
          </a:p>
          <a:p>
            <a:pPr lvl="1"/>
            <a:r>
              <a:rPr lang="en-US" dirty="0">
                <a:solidFill>
                  <a:schemeClr val="accent3">
                    <a:lumMod val="75000"/>
                  </a:schemeClr>
                </a:solidFill>
              </a:rPr>
              <a:t>Email the SRA Help Desk (</a:t>
            </a:r>
            <a:r>
              <a:rPr lang="en-US" dirty="0">
                <a:solidFill>
                  <a:schemeClr val="accent3">
                    <a:lumMod val="75000"/>
                  </a:schemeClr>
                </a:solidFill>
                <a:hlinkClick r:id="rId2"/>
              </a:rPr>
              <a:t>sra@ncbi.nlm.nih.gov</a:t>
            </a:r>
            <a:r>
              <a:rPr lang="en-US" dirty="0">
                <a:solidFill>
                  <a:schemeClr val="accent3">
                    <a:lumMod val="75000"/>
                  </a:schemeClr>
                </a:solidFill>
              </a:rPr>
              <a:t>) to request a retraction of the SRA</a:t>
            </a:r>
          </a:p>
          <a:p>
            <a:pPr lvl="1"/>
            <a:r>
              <a:rPr lang="en-US" dirty="0">
                <a:solidFill>
                  <a:schemeClr val="accent3">
                    <a:lumMod val="75000"/>
                  </a:schemeClr>
                </a:solidFill>
              </a:rPr>
              <a:t>Receive an email back from NCBI confirming the withdrawal of the requested sequence files</a:t>
            </a:r>
          </a:p>
          <a:p>
            <a:pPr lvl="1"/>
            <a:r>
              <a:rPr lang="en-US" dirty="0">
                <a:solidFill>
                  <a:schemeClr val="accent3">
                    <a:lumMod val="75000"/>
                  </a:schemeClr>
                </a:solidFill>
              </a:rPr>
              <a:t>For duplicates, can also contact NCBI to remove both the </a:t>
            </a:r>
            <a:r>
              <a:rPr lang="en-US" dirty="0" err="1">
                <a:solidFill>
                  <a:schemeClr val="accent3">
                    <a:lumMod val="75000"/>
                  </a:schemeClr>
                </a:solidFill>
              </a:rPr>
              <a:t>biosample</a:t>
            </a:r>
            <a:r>
              <a:rPr lang="en-US" dirty="0">
                <a:solidFill>
                  <a:schemeClr val="accent3">
                    <a:lumMod val="75000"/>
                  </a:schemeClr>
                </a:solidFill>
              </a:rPr>
              <a:t> and SRA if needed</a:t>
            </a:r>
          </a:p>
          <a:p>
            <a:pPr marL="0" indent="0">
              <a:buNone/>
            </a:pPr>
            <a:r>
              <a:rPr lang="en-US" sz="2200" b="1" dirty="0">
                <a:solidFill>
                  <a:schemeClr val="accent3">
                    <a:lumMod val="75000"/>
                  </a:schemeClr>
                </a:solidFill>
              </a:rPr>
              <a:t>Resubmit</a:t>
            </a:r>
          </a:p>
          <a:p>
            <a:r>
              <a:rPr lang="en-US" sz="2200" dirty="0">
                <a:solidFill>
                  <a:schemeClr val="accent3">
                    <a:lumMod val="75000"/>
                  </a:schemeClr>
                </a:solidFill>
              </a:rPr>
              <a:t>The </a:t>
            </a:r>
            <a:r>
              <a:rPr lang="en-US" sz="2200" dirty="0" err="1">
                <a:solidFill>
                  <a:schemeClr val="accent3">
                    <a:lumMod val="75000"/>
                  </a:schemeClr>
                </a:solidFill>
              </a:rPr>
              <a:t>biosample</a:t>
            </a:r>
            <a:r>
              <a:rPr lang="en-US" sz="2200" dirty="0">
                <a:solidFill>
                  <a:schemeClr val="accent3">
                    <a:lumMod val="75000"/>
                  </a:schemeClr>
                </a:solidFill>
              </a:rPr>
              <a:t> and accession number on NCBI can still be used to make a new SRA upload when sequencing has been repeated</a:t>
            </a:r>
          </a:p>
          <a:p>
            <a:r>
              <a:rPr lang="en-US" sz="2200" dirty="0">
                <a:solidFill>
                  <a:schemeClr val="accent3">
                    <a:lumMod val="75000"/>
                  </a:schemeClr>
                </a:solidFill>
              </a:rPr>
              <a:t>To avoid issues with reuploading new sequence data to an existing </a:t>
            </a:r>
            <a:r>
              <a:rPr lang="en-US" sz="2200" dirty="0" err="1">
                <a:solidFill>
                  <a:schemeClr val="accent3">
                    <a:lumMod val="75000"/>
                  </a:schemeClr>
                </a:solidFill>
              </a:rPr>
              <a:t>biosample</a:t>
            </a:r>
            <a:r>
              <a:rPr lang="en-US" sz="2200" dirty="0">
                <a:solidFill>
                  <a:schemeClr val="accent3">
                    <a:lumMod val="75000"/>
                  </a:schemeClr>
                </a:solidFill>
              </a:rPr>
              <a:t>, must use a resubmission template formatted to handle re-uploaded data </a:t>
            </a:r>
            <a:endParaRPr lang="en-US" dirty="0">
              <a:solidFill>
                <a:schemeClr val="accent3">
                  <a:lumMod val="75000"/>
                </a:schemeClr>
              </a:solidFill>
            </a:endParaRPr>
          </a:p>
        </p:txBody>
      </p:sp>
    </p:spTree>
    <p:extLst>
      <p:ext uri="{BB962C8B-B14F-4D97-AF65-F5344CB8AC3E}">
        <p14:creationId xmlns:p14="http://schemas.microsoft.com/office/powerpoint/2010/main" val="104649860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4784421" y="1362783"/>
            <a:ext cx="2683174" cy="646331"/>
          </a:xfrm>
          <a:prstGeom prst="rect">
            <a:avLst/>
          </a:prstGeom>
          <a:solidFill>
            <a:srgbClr val="3077FF">
              <a:lumMod val="20000"/>
              <a:lumOff val="80000"/>
            </a:srgbClr>
          </a:solidFill>
          <a:ln w="38100">
            <a:solidFill>
              <a:srgbClr val="4B4B4B"/>
            </a:solidFill>
            <a:miter lim="800000"/>
            <a:headEnd/>
            <a:tailEnd/>
          </a:ln>
        </p:spPr>
        <p:txBody>
          <a:bodyPr wrap="square">
            <a:spAutoFit/>
          </a:bodyPr>
          <a:lstStyle>
            <a:defPPr>
              <a:defRPr lang="en-US"/>
            </a:defPPr>
            <a:lvl1pPr marL="0" marR="0" lvl="0" indent="0" defTabSz="914400" fontAlgn="auto" latinLnBrk="0">
              <a:lnSpc>
                <a:spcPct val="100000"/>
              </a:lnSpc>
              <a:spcBef>
                <a:spcPts val="0"/>
              </a:spcBef>
              <a:spcAft>
                <a:spcPts val="0"/>
              </a:spcAft>
              <a:buClrTx/>
              <a:buSzTx/>
              <a:buFont typeface="Arial" panose="020B0604020202020204" pitchFamily="34" charset="0"/>
              <a:buNone/>
              <a:tabLst/>
              <a:defRPr sz="1200" b="1" kern="0">
                <a:solidFill>
                  <a:srgbClr val="4B4B4B"/>
                </a:solidFill>
                <a:latin typeface="Arial" charset="0"/>
                <a:cs typeface="Arial" charset="0"/>
              </a:defRPr>
            </a:lvl1pPr>
            <a:lvl2pPr marL="914400" lvl="1" indent="-171450" fontAlgn="auto">
              <a:spcBef>
                <a:spcPts val="0"/>
              </a:spcBef>
              <a:spcAft>
                <a:spcPts val="0"/>
              </a:spcAft>
              <a:buFont typeface="Arial" panose="020B0604020202020204" pitchFamily="34" charset="0"/>
              <a:buChar char="•"/>
              <a:defRPr sz="1200" b="1" kern="0">
                <a:solidFill>
                  <a:srgbClr val="4B4B4B"/>
                </a:solidFill>
                <a:latin typeface="Arial" charset="0"/>
                <a:cs typeface="Arial" charset="0"/>
              </a:defRPr>
            </a:lvl2pPr>
            <a:lvl3pPr marL="1143000" indent="-228600">
              <a:defRPr>
                <a:latin typeface="Garamond" pitchFamily="18" charset="0"/>
                <a:cs typeface="Arial" charset="0"/>
              </a:defRPr>
            </a:lvl3pPr>
            <a:lvl4pPr marL="1600200" indent="-228600">
              <a:defRPr>
                <a:latin typeface="Garamond" pitchFamily="18" charset="0"/>
                <a:cs typeface="Arial" charset="0"/>
              </a:defRPr>
            </a:lvl4pPr>
            <a:lvl5pPr marL="2057400" indent="-228600">
              <a:defRPr>
                <a:latin typeface="Garamond" pitchFamily="18" charset="0"/>
                <a:cs typeface="Arial" charset="0"/>
              </a:defRPr>
            </a:lvl5pPr>
            <a:lvl6pPr marL="2514600" indent="-228600" algn="ctr" eaLnBrk="0" fontAlgn="base" hangingPunct="0">
              <a:spcBef>
                <a:spcPct val="0"/>
              </a:spcBef>
              <a:spcAft>
                <a:spcPct val="0"/>
              </a:spcAft>
              <a:defRPr>
                <a:latin typeface="Garamond" pitchFamily="18" charset="0"/>
                <a:cs typeface="Arial" charset="0"/>
              </a:defRPr>
            </a:lvl6pPr>
            <a:lvl7pPr marL="2971800" indent="-228600" algn="ctr" eaLnBrk="0" fontAlgn="base" hangingPunct="0">
              <a:spcBef>
                <a:spcPct val="0"/>
              </a:spcBef>
              <a:spcAft>
                <a:spcPct val="0"/>
              </a:spcAft>
              <a:defRPr>
                <a:latin typeface="Garamond" pitchFamily="18" charset="0"/>
                <a:cs typeface="Arial" charset="0"/>
              </a:defRPr>
            </a:lvl7pPr>
            <a:lvl8pPr marL="3429000" indent="-228600" algn="ctr" eaLnBrk="0" fontAlgn="base" hangingPunct="0">
              <a:spcBef>
                <a:spcPct val="0"/>
              </a:spcBef>
              <a:spcAft>
                <a:spcPct val="0"/>
              </a:spcAft>
              <a:defRPr>
                <a:latin typeface="Garamond" pitchFamily="18" charset="0"/>
                <a:cs typeface="Arial" charset="0"/>
              </a:defRPr>
            </a:lvl8pPr>
            <a:lvl9pPr marL="3886200" indent="-228600" algn="ctr" eaLnBrk="0" fontAlgn="base" hangingPunct="0">
              <a:spcBef>
                <a:spcPct val="0"/>
              </a:spcBef>
              <a:spcAft>
                <a:spcPct val="0"/>
              </a:spcAft>
              <a:defRPr>
                <a:latin typeface="Garamond" pitchFamily="18" charset="0"/>
                <a:cs typeface="Arial" charset="0"/>
              </a:defRPr>
            </a:lvl9pPr>
          </a:lstStyle>
          <a:p>
            <a:pPr marL="0" marR="0" lvl="0" indent="0" algn="l" defTabSz="914400" rtl="0" eaLnBrk="0" fontAlgn="auto" latinLnBrk="0" hangingPunct="0">
              <a:lnSpc>
                <a:spcPct val="100000"/>
              </a:lnSpc>
              <a:spcBef>
                <a:spcPts val="0"/>
              </a:spcBef>
              <a:spcAft>
                <a:spcPts val="0"/>
              </a:spcAft>
              <a:buClrTx/>
              <a:buSzTx/>
              <a:buFont typeface="Arial" panose="020B0604020202020204" pitchFamily="34" charset="0"/>
              <a:buNone/>
              <a:tabLst/>
              <a:defRPr/>
            </a:pPr>
            <a:r>
              <a:rPr kumimoji="0" lang="en-US" sz="1200" b="1" i="0" u="none" strike="noStrike" kern="0" cap="none" spc="0" normalizeH="0" baseline="0" noProof="0" dirty="0">
                <a:ln>
                  <a:noFill/>
                </a:ln>
                <a:solidFill>
                  <a:srgbClr val="4B4B4B"/>
                </a:solidFill>
                <a:effectLst/>
                <a:uLnTx/>
                <a:uFillTx/>
                <a:latin typeface="Arial" charset="0"/>
                <a:ea typeface="+mn-ea"/>
                <a:cs typeface="Arial" charset="0"/>
              </a:rPr>
              <a:t>An increase in a particular PFGE pattern indicated something unusual</a:t>
            </a:r>
          </a:p>
        </p:txBody>
      </p:sp>
      <p:sp>
        <p:nvSpPr>
          <p:cNvPr id="7" name="Title 1"/>
          <p:cNvSpPr txBox="1">
            <a:spLocks/>
          </p:cNvSpPr>
          <p:nvPr/>
        </p:nvSpPr>
        <p:spPr>
          <a:xfrm>
            <a:off x="169102" y="-221319"/>
            <a:ext cx="8229600" cy="857250"/>
          </a:xfrm>
          <a:prstGeom prst="rect">
            <a:avLst/>
          </a:prstGeom>
        </p:spPr>
        <p:txBody>
          <a:bodyPr anchor="b" anchorCtr="0"/>
          <a:lstStyle>
            <a:lvl1pPr algn="l" rtl="0" eaLnBrk="0" fontAlgn="base" hangingPunct="0">
              <a:lnSpc>
                <a:spcPts val="3000"/>
              </a:lnSpc>
              <a:spcBef>
                <a:spcPct val="0"/>
              </a:spcBef>
              <a:spcAft>
                <a:spcPct val="0"/>
              </a:spcAft>
              <a:defRPr sz="2800" b="1" kern="1200" baseline="0">
                <a:solidFill>
                  <a:srgbClr val="D9531E"/>
                </a:solidFill>
                <a:effectLst/>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914400" rtl="0" eaLnBrk="0" fontAlgn="base" latinLnBrk="0" hangingPunct="0">
              <a:lnSpc>
                <a:spcPts val="3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D9531E"/>
                </a:solidFill>
                <a:effectLst/>
                <a:uLnTx/>
                <a:uFillTx/>
                <a:latin typeface="Calibri" pitchFamily="34" charset="0"/>
                <a:ea typeface="+mj-ea"/>
                <a:cs typeface="+mj-cs"/>
              </a:rPr>
              <a:t>Historic Cluster Detection using PFGE</a:t>
            </a:r>
          </a:p>
        </p:txBody>
      </p:sp>
      <p:grpSp>
        <p:nvGrpSpPr>
          <p:cNvPr id="9" name="Group 8"/>
          <p:cNvGrpSpPr/>
          <p:nvPr/>
        </p:nvGrpSpPr>
        <p:grpSpPr>
          <a:xfrm>
            <a:off x="169102" y="884793"/>
            <a:ext cx="4438195" cy="1659648"/>
            <a:chOff x="98126" y="2163171"/>
            <a:chExt cx="5797268" cy="2702206"/>
          </a:xfrm>
        </p:grpSpPr>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8126" y="2163171"/>
              <a:ext cx="5797268" cy="27022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98126" y="2163171"/>
              <a:ext cx="5797268" cy="2608854"/>
            </a:xfrm>
            <a:prstGeom prst="rect">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grpSp>
      <p:grpSp>
        <p:nvGrpSpPr>
          <p:cNvPr id="10" name="Group 9"/>
          <p:cNvGrpSpPr/>
          <p:nvPr/>
        </p:nvGrpSpPr>
        <p:grpSpPr>
          <a:xfrm>
            <a:off x="169102" y="2735968"/>
            <a:ext cx="4170555" cy="2057767"/>
            <a:chOff x="457200" y="1120948"/>
            <a:chExt cx="6068248" cy="3730123"/>
          </a:xfrm>
        </p:grpSpPr>
        <p:pic>
          <p:nvPicPr>
            <p:cNvPr id="1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2190" t="18892" r="21175" b="23742"/>
            <a:stretch/>
          </p:blipFill>
          <p:spPr bwMode="auto">
            <a:xfrm>
              <a:off x="457200" y="1120948"/>
              <a:ext cx="6068248" cy="3730123"/>
            </a:xfrm>
            <a:prstGeom prst="rect">
              <a:avLst/>
            </a:prstGeom>
            <a:noFill/>
            <a:ln>
              <a:noFill/>
            </a:ln>
            <a:effectLst>
              <a:outerShdw blurRad="292100" dist="139700" dir="2700000" algn="tl" rotWithShape="0">
                <a:prstClr val="black">
                  <a:alpha val="65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57200" y="1120948"/>
              <a:ext cx="6068248" cy="3730123"/>
            </a:xfrm>
            <a:prstGeom prst="rect">
              <a:avLst/>
            </a:prstGeom>
            <a:noFill/>
            <a:ln w="381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grpSp>
      <p:sp>
        <p:nvSpPr>
          <p:cNvPr id="13" name="Text Box 4"/>
          <p:cNvSpPr txBox="1">
            <a:spLocks noChangeArrowheads="1"/>
          </p:cNvSpPr>
          <p:nvPr/>
        </p:nvSpPr>
        <p:spPr bwMode="auto">
          <a:xfrm>
            <a:off x="4784421" y="3231249"/>
            <a:ext cx="2683174" cy="646331"/>
          </a:xfrm>
          <a:prstGeom prst="rect">
            <a:avLst/>
          </a:prstGeom>
          <a:solidFill>
            <a:srgbClr val="3077FF">
              <a:lumMod val="20000"/>
              <a:lumOff val="80000"/>
            </a:srgbClr>
          </a:solidFill>
          <a:ln w="38100">
            <a:solidFill>
              <a:srgbClr val="4B4B4B"/>
            </a:solidFill>
            <a:miter lim="800000"/>
            <a:headEnd/>
            <a:tailEnd/>
          </a:ln>
        </p:spPr>
        <p:txBody>
          <a:bodyPr wrap="square">
            <a:spAutoFit/>
          </a:bodyPr>
          <a:lstStyle>
            <a:defPPr>
              <a:defRPr lang="en-US"/>
            </a:defPPr>
            <a:lvl1pPr marL="0" marR="0" lvl="0" indent="0" defTabSz="914400" fontAlgn="auto" latinLnBrk="0">
              <a:lnSpc>
                <a:spcPct val="100000"/>
              </a:lnSpc>
              <a:spcBef>
                <a:spcPts val="0"/>
              </a:spcBef>
              <a:spcAft>
                <a:spcPts val="0"/>
              </a:spcAft>
              <a:buClrTx/>
              <a:buSzTx/>
              <a:buFont typeface="Arial" panose="020B0604020202020204" pitchFamily="34" charset="0"/>
              <a:buNone/>
              <a:tabLst/>
              <a:defRPr sz="1200" b="1" kern="0">
                <a:solidFill>
                  <a:srgbClr val="4B4B4B"/>
                </a:solidFill>
                <a:latin typeface="Arial" charset="0"/>
                <a:cs typeface="Arial" charset="0"/>
              </a:defRPr>
            </a:lvl1pPr>
            <a:lvl2pPr marL="914400" lvl="1" indent="-171450" fontAlgn="auto">
              <a:spcBef>
                <a:spcPts val="0"/>
              </a:spcBef>
              <a:spcAft>
                <a:spcPts val="0"/>
              </a:spcAft>
              <a:buFont typeface="Arial" panose="020B0604020202020204" pitchFamily="34" charset="0"/>
              <a:buChar char="•"/>
              <a:defRPr sz="1200" b="1" kern="0">
                <a:solidFill>
                  <a:srgbClr val="4B4B4B"/>
                </a:solidFill>
                <a:latin typeface="Arial" charset="0"/>
                <a:cs typeface="Arial" charset="0"/>
              </a:defRPr>
            </a:lvl2pPr>
            <a:lvl3pPr marL="1143000" indent="-228600">
              <a:defRPr>
                <a:latin typeface="Garamond" pitchFamily="18" charset="0"/>
                <a:cs typeface="Arial" charset="0"/>
              </a:defRPr>
            </a:lvl3pPr>
            <a:lvl4pPr marL="1600200" indent="-228600">
              <a:defRPr>
                <a:latin typeface="Garamond" pitchFamily="18" charset="0"/>
                <a:cs typeface="Arial" charset="0"/>
              </a:defRPr>
            </a:lvl4pPr>
            <a:lvl5pPr marL="2057400" indent="-228600">
              <a:defRPr>
                <a:latin typeface="Garamond" pitchFamily="18" charset="0"/>
                <a:cs typeface="Arial" charset="0"/>
              </a:defRPr>
            </a:lvl5pPr>
            <a:lvl6pPr marL="2514600" indent="-228600" algn="ctr" eaLnBrk="0" fontAlgn="base" hangingPunct="0">
              <a:spcBef>
                <a:spcPct val="0"/>
              </a:spcBef>
              <a:spcAft>
                <a:spcPct val="0"/>
              </a:spcAft>
              <a:defRPr>
                <a:latin typeface="Garamond" pitchFamily="18" charset="0"/>
                <a:cs typeface="Arial" charset="0"/>
              </a:defRPr>
            </a:lvl6pPr>
            <a:lvl7pPr marL="2971800" indent="-228600" algn="ctr" eaLnBrk="0" fontAlgn="base" hangingPunct="0">
              <a:spcBef>
                <a:spcPct val="0"/>
              </a:spcBef>
              <a:spcAft>
                <a:spcPct val="0"/>
              </a:spcAft>
              <a:defRPr>
                <a:latin typeface="Garamond" pitchFamily="18" charset="0"/>
                <a:cs typeface="Arial" charset="0"/>
              </a:defRPr>
            </a:lvl7pPr>
            <a:lvl8pPr marL="3429000" indent="-228600" algn="ctr" eaLnBrk="0" fontAlgn="base" hangingPunct="0">
              <a:spcBef>
                <a:spcPct val="0"/>
              </a:spcBef>
              <a:spcAft>
                <a:spcPct val="0"/>
              </a:spcAft>
              <a:defRPr>
                <a:latin typeface="Garamond" pitchFamily="18" charset="0"/>
                <a:cs typeface="Arial" charset="0"/>
              </a:defRPr>
            </a:lvl8pPr>
            <a:lvl9pPr marL="3886200" indent="-228600" algn="ctr" eaLnBrk="0" fontAlgn="base" hangingPunct="0">
              <a:spcBef>
                <a:spcPct val="0"/>
              </a:spcBef>
              <a:spcAft>
                <a:spcPct val="0"/>
              </a:spcAft>
              <a:defRPr>
                <a:latin typeface="Garamond" pitchFamily="18" charset="0"/>
                <a:cs typeface="Arial" charset="0"/>
              </a:defRPr>
            </a:lvl9pPr>
          </a:lstStyle>
          <a:p>
            <a:pPr marL="0" marR="0" lvl="0" indent="0" algn="l" defTabSz="914400" rtl="0" eaLnBrk="0" fontAlgn="auto" latinLnBrk="0" hangingPunct="0">
              <a:lnSpc>
                <a:spcPct val="100000"/>
              </a:lnSpc>
              <a:spcBef>
                <a:spcPts val="0"/>
              </a:spcBef>
              <a:spcAft>
                <a:spcPts val="0"/>
              </a:spcAft>
              <a:buClrTx/>
              <a:buSzTx/>
              <a:buFont typeface="Arial" panose="020B0604020202020204" pitchFamily="34" charset="0"/>
              <a:buNone/>
              <a:tabLst/>
              <a:defRPr/>
            </a:pPr>
            <a:r>
              <a:rPr kumimoji="0" lang="en-US" sz="1200" b="1" i="0" u="none" strike="noStrike" kern="0" cap="none" spc="0" normalizeH="0" baseline="0" noProof="0" dirty="0">
                <a:ln>
                  <a:noFill/>
                </a:ln>
                <a:solidFill>
                  <a:srgbClr val="4B4B4B"/>
                </a:solidFill>
                <a:effectLst/>
                <a:uLnTx/>
                <a:uFillTx/>
                <a:latin typeface="Arial" charset="0"/>
                <a:ea typeface="+mn-ea"/>
                <a:cs typeface="Arial" charset="0"/>
              </a:rPr>
              <a:t>With thousands</a:t>
            </a:r>
            <a:r>
              <a:rPr kumimoji="0" lang="en-US" sz="1200" b="1" i="0" u="none" strike="noStrike" kern="0" cap="none" spc="0" normalizeH="0" noProof="0" dirty="0">
                <a:ln>
                  <a:noFill/>
                </a:ln>
                <a:solidFill>
                  <a:srgbClr val="4B4B4B"/>
                </a:solidFill>
                <a:effectLst/>
                <a:uLnTx/>
                <a:uFillTx/>
                <a:latin typeface="Arial" charset="0"/>
                <a:ea typeface="+mn-ea"/>
                <a:cs typeface="Arial" charset="0"/>
              </a:rPr>
              <a:t> of PFGE patterns and many years of data, trends were easy to detect</a:t>
            </a:r>
            <a:endParaRPr kumimoji="0" lang="en-US" sz="1200" b="1" i="0" u="none" strike="noStrike" kern="0" cap="none" spc="0" normalizeH="0" baseline="0" noProof="0" dirty="0">
              <a:ln>
                <a:noFill/>
              </a:ln>
              <a:solidFill>
                <a:srgbClr val="4B4B4B"/>
              </a:solidFill>
              <a:effectLst/>
              <a:uLnTx/>
              <a:uFillTx/>
              <a:latin typeface="Arial" charset="0"/>
              <a:ea typeface="+mn-ea"/>
              <a:cs typeface="Arial" charset="0"/>
            </a:endParaRPr>
          </a:p>
        </p:txBody>
      </p:sp>
      <p:sp>
        <p:nvSpPr>
          <p:cNvPr id="14" name="Text Box 4"/>
          <p:cNvSpPr txBox="1">
            <a:spLocks noChangeArrowheads="1"/>
          </p:cNvSpPr>
          <p:nvPr/>
        </p:nvSpPr>
        <p:spPr bwMode="auto">
          <a:xfrm>
            <a:off x="4607296" y="4147404"/>
            <a:ext cx="4198375" cy="461665"/>
          </a:xfrm>
          <a:prstGeom prst="rect">
            <a:avLst/>
          </a:prstGeom>
          <a:solidFill>
            <a:srgbClr val="3077FF">
              <a:lumMod val="20000"/>
              <a:lumOff val="80000"/>
            </a:srgbClr>
          </a:solidFill>
          <a:ln w="38100">
            <a:solidFill>
              <a:srgbClr val="4B4B4B"/>
            </a:solidFill>
            <a:miter lim="800000"/>
            <a:headEnd/>
            <a:tailEnd/>
          </a:ln>
        </p:spPr>
        <p:txBody>
          <a:bodyPr wrap="square">
            <a:spAutoFit/>
          </a:bodyPr>
          <a:lstStyle>
            <a:defPPr>
              <a:defRPr lang="en-US"/>
            </a:defPPr>
            <a:lvl1pPr marL="0" marR="0" lvl="0" indent="0" defTabSz="914400" fontAlgn="auto" latinLnBrk="0">
              <a:lnSpc>
                <a:spcPct val="100000"/>
              </a:lnSpc>
              <a:spcBef>
                <a:spcPts val="0"/>
              </a:spcBef>
              <a:spcAft>
                <a:spcPts val="0"/>
              </a:spcAft>
              <a:buClrTx/>
              <a:buSzTx/>
              <a:buFont typeface="Arial" panose="020B0604020202020204" pitchFamily="34" charset="0"/>
              <a:buNone/>
              <a:tabLst/>
              <a:defRPr sz="1200" b="1" kern="0">
                <a:solidFill>
                  <a:srgbClr val="4B4B4B"/>
                </a:solidFill>
                <a:latin typeface="Arial" charset="0"/>
                <a:cs typeface="Arial" charset="0"/>
              </a:defRPr>
            </a:lvl1pPr>
            <a:lvl2pPr marL="914400" lvl="1" indent="-171450" fontAlgn="auto">
              <a:spcBef>
                <a:spcPts val="0"/>
              </a:spcBef>
              <a:spcAft>
                <a:spcPts val="0"/>
              </a:spcAft>
              <a:buFont typeface="Arial" panose="020B0604020202020204" pitchFamily="34" charset="0"/>
              <a:buChar char="•"/>
              <a:defRPr sz="1200" b="1" kern="0">
                <a:solidFill>
                  <a:srgbClr val="4B4B4B"/>
                </a:solidFill>
                <a:latin typeface="Arial" charset="0"/>
                <a:cs typeface="Arial" charset="0"/>
              </a:defRPr>
            </a:lvl2pPr>
            <a:lvl3pPr marL="1143000" indent="-228600">
              <a:defRPr>
                <a:latin typeface="Garamond" pitchFamily="18" charset="0"/>
                <a:cs typeface="Arial" charset="0"/>
              </a:defRPr>
            </a:lvl3pPr>
            <a:lvl4pPr marL="1600200" indent="-228600">
              <a:defRPr>
                <a:latin typeface="Garamond" pitchFamily="18" charset="0"/>
                <a:cs typeface="Arial" charset="0"/>
              </a:defRPr>
            </a:lvl4pPr>
            <a:lvl5pPr marL="2057400" indent="-228600">
              <a:defRPr>
                <a:latin typeface="Garamond" pitchFamily="18" charset="0"/>
                <a:cs typeface="Arial" charset="0"/>
              </a:defRPr>
            </a:lvl5pPr>
            <a:lvl6pPr marL="2514600" indent="-228600" algn="ctr" eaLnBrk="0" fontAlgn="base" hangingPunct="0">
              <a:spcBef>
                <a:spcPct val="0"/>
              </a:spcBef>
              <a:spcAft>
                <a:spcPct val="0"/>
              </a:spcAft>
              <a:defRPr>
                <a:latin typeface="Garamond" pitchFamily="18" charset="0"/>
                <a:cs typeface="Arial" charset="0"/>
              </a:defRPr>
            </a:lvl6pPr>
            <a:lvl7pPr marL="2971800" indent="-228600" algn="ctr" eaLnBrk="0" fontAlgn="base" hangingPunct="0">
              <a:spcBef>
                <a:spcPct val="0"/>
              </a:spcBef>
              <a:spcAft>
                <a:spcPct val="0"/>
              </a:spcAft>
              <a:defRPr>
                <a:latin typeface="Garamond" pitchFamily="18" charset="0"/>
                <a:cs typeface="Arial" charset="0"/>
              </a:defRPr>
            </a:lvl7pPr>
            <a:lvl8pPr marL="3429000" indent="-228600" algn="ctr" eaLnBrk="0" fontAlgn="base" hangingPunct="0">
              <a:spcBef>
                <a:spcPct val="0"/>
              </a:spcBef>
              <a:spcAft>
                <a:spcPct val="0"/>
              </a:spcAft>
              <a:defRPr>
                <a:latin typeface="Garamond" pitchFamily="18" charset="0"/>
                <a:cs typeface="Arial" charset="0"/>
              </a:defRPr>
            </a:lvl8pPr>
            <a:lvl9pPr marL="3886200" indent="-228600" algn="ctr" eaLnBrk="0" fontAlgn="base" hangingPunct="0">
              <a:spcBef>
                <a:spcPct val="0"/>
              </a:spcBef>
              <a:spcAft>
                <a:spcPct val="0"/>
              </a:spcAft>
              <a:defRPr>
                <a:latin typeface="Garamond" pitchFamily="18" charset="0"/>
                <a:cs typeface="Arial" charset="0"/>
              </a:defRPr>
            </a:lvl9pPr>
          </a:lstStyle>
          <a:p>
            <a:pPr marL="0" marR="0" lvl="0" indent="0" algn="l" defTabSz="914400" rtl="0" eaLnBrk="0" fontAlgn="auto" latinLnBrk="0" hangingPunct="0">
              <a:lnSpc>
                <a:spcPct val="100000"/>
              </a:lnSpc>
              <a:spcBef>
                <a:spcPts val="0"/>
              </a:spcBef>
              <a:spcAft>
                <a:spcPts val="0"/>
              </a:spcAft>
              <a:buClrTx/>
              <a:buSzTx/>
              <a:buFont typeface="Arial" panose="020B0604020202020204" pitchFamily="34" charset="0"/>
              <a:buNone/>
              <a:tabLst/>
              <a:defRPr/>
            </a:pPr>
            <a:r>
              <a:rPr kumimoji="0" lang="en-US" sz="1200" b="1" i="0" u="none" strike="noStrike" kern="0" cap="none" spc="0" normalizeH="0" baseline="0" noProof="0" dirty="0">
                <a:ln>
                  <a:noFill/>
                </a:ln>
                <a:solidFill>
                  <a:srgbClr val="4B4B4B"/>
                </a:solidFill>
                <a:effectLst/>
                <a:uLnTx/>
                <a:uFillTx/>
                <a:latin typeface="Arial" charset="0"/>
                <a:ea typeface="+mn-ea"/>
                <a:cs typeface="Arial" charset="0"/>
              </a:rPr>
              <a:t>As of July 15, 2019: PFGE no longer the gold standard for cluster detection in PulseNet</a:t>
            </a:r>
          </a:p>
        </p:txBody>
      </p:sp>
    </p:spTree>
    <p:extLst>
      <p:ext uri="{BB962C8B-B14F-4D97-AF65-F5344CB8AC3E}">
        <p14:creationId xmlns:p14="http://schemas.microsoft.com/office/powerpoint/2010/main" val="56287450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8848"/>
            <a:ext cx="8229600" cy="857250"/>
          </a:xfrm>
        </p:spPr>
        <p:txBody>
          <a:bodyPr/>
          <a:lstStyle/>
          <a:p>
            <a:pPr lvl="0" algn="ctr" eaLnBrk="1" fontAlgn="auto" hangingPunct="1">
              <a:lnSpc>
                <a:spcPct val="100000"/>
              </a:lnSpc>
              <a:spcAft>
                <a:spcPts val="0"/>
              </a:spcAft>
              <a:defRPr/>
            </a:pPr>
            <a:r>
              <a:rPr lang="en-US" dirty="0">
                <a:solidFill>
                  <a:srgbClr val="E25423"/>
                </a:solidFill>
                <a:cs typeface="Calibri" panose="020F0502020204030204" pitchFamily="34" charset="0"/>
              </a:rPr>
              <a:t>Cluster Reporting: cgMLST Trees, Matrices</a:t>
            </a:r>
          </a:p>
        </p:txBody>
      </p:sp>
      <p:sp>
        <p:nvSpPr>
          <p:cNvPr id="3" name="Text Placeholder 2"/>
          <p:cNvSpPr>
            <a:spLocks noGrp="1"/>
          </p:cNvSpPr>
          <p:nvPr>
            <p:ph type="body" sz="quarter" idx="10"/>
          </p:nvPr>
        </p:nvSpPr>
        <p:spPr>
          <a:xfrm>
            <a:off x="457200" y="624048"/>
            <a:ext cx="8229600" cy="3341688"/>
          </a:xfrm>
        </p:spPr>
        <p:txBody>
          <a:bodyPr/>
          <a:lstStyle/>
          <a:p>
            <a:r>
              <a:rPr lang="en-US" sz="1400" dirty="0" err="1"/>
              <a:t>Dendrograms</a:t>
            </a:r>
            <a:r>
              <a:rPr lang="en-US" sz="1400" dirty="0"/>
              <a:t> or similarity matrices exported into PowerPoint or Excel</a:t>
            </a:r>
          </a:p>
          <a:p>
            <a:pPr lvl="1"/>
            <a:r>
              <a:rPr lang="en-US" sz="1400" dirty="0"/>
              <a:t>Mark allele differences using </a:t>
            </a:r>
            <a:r>
              <a:rPr lang="en-US" sz="1400" dirty="0" err="1"/>
              <a:t>BioNumerics</a:t>
            </a:r>
            <a:endParaRPr lang="en-US" sz="1400" dirty="0"/>
          </a:p>
          <a:p>
            <a:pPr lvl="1"/>
            <a:r>
              <a:rPr lang="en-US" sz="1400" dirty="0"/>
              <a:t>Use groups to highlight entries of interest</a:t>
            </a:r>
          </a:p>
          <a:p>
            <a:pPr lvl="1"/>
            <a:r>
              <a:rPr lang="en-US" sz="1400" dirty="0"/>
              <a:t>Clade differences if two clusters are closely related or are being investigated together</a:t>
            </a:r>
          </a:p>
        </p:txBody>
      </p:sp>
      <p:pic>
        <p:nvPicPr>
          <p:cNvPr id="5" name="Picture 4"/>
          <p:cNvPicPr>
            <a:picLocks noChangeAspect="1"/>
          </p:cNvPicPr>
          <p:nvPr/>
        </p:nvPicPr>
        <p:blipFill rotWithShape="1">
          <a:blip r:embed="rId3"/>
          <a:srcRect l="8219" t="12410" r="28705" b="2681"/>
          <a:stretch/>
        </p:blipFill>
        <p:spPr>
          <a:xfrm>
            <a:off x="1172838" y="1888768"/>
            <a:ext cx="3136600" cy="2900635"/>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203924117"/>
              </p:ext>
            </p:extLst>
          </p:nvPr>
        </p:nvGraphicFramePr>
        <p:xfrm>
          <a:off x="5117809" y="2656557"/>
          <a:ext cx="2757757" cy="2302969"/>
        </p:xfrm>
        <a:graphic>
          <a:graphicData uri="http://schemas.openxmlformats.org/presentationml/2006/ole">
            <mc:AlternateContent xmlns:mc="http://schemas.openxmlformats.org/markup-compatibility/2006">
              <mc:Choice xmlns:v="urn:schemas-microsoft-com:vml" Requires="v">
                <p:oleObj spid="_x0000_s5180" name="Worksheet" r:id="rId4" imgW="5429214" imgH="4533995" progId="Excel.Sheet.12">
                  <p:embed/>
                </p:oleObj>
              </mc:Choice>
              <mc:Fallback>
                <p:oleObj name="Worksheet" r:id="rId4" imgW="5429214" imgH="4533995" progId="Excel.Sheet.12">
                  <p:embed/>
                  <p:pic>
                    <p:nvPicPr>
                      <p:cNvPr id="6" name="Object 5"/>
                      <p:cNvPicPr/>
                      <p:nvPr/>
                    </p:nvPicPr>
                    <p:blipFill>
                      <a:blip r:embed="rId5"/>
                      <a:stretch>
                        <a:fillRect/>
                      </a:stretch>
                    </p:blipFill>
                    <p:spPr>
                      <a:xfrm>
                        <a:off x="5117809" y="2656557"/>
                        <a:ext cx="2757757" cy="2302969"/>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978587919"/>
              </p:ext>
            </p:extLst>
          </p:nvPr>
        </p:nvGraphicFramePr>
        <p:xfrm>
          <a:off x="5025076" y="1800225"/>
          <a:ext cx="2943225" cy="771525"/>
        </p:xfrm>
        <a:graphic>
          <a:graphicData uri="http://schemas.openxmlformats.org/presentationml/2006/ole">
            <mc:AlternateContent xmlns:mc="http://schemas.openxmlformats.org/markup-compatibility/2006">
              <mc:Choice xmlns:v="urn:schemas-microsoft-com:vml" Requires="v">
                <p:oleObj spid="_x0000_s5181" name="Worksheet" r:id="rId6" imgW="2943350" imgH="771525" progId="Excel.Sheet.12">
                  <p:embed/>
                </p:oleObj>
              </mc:Choice>
              <mc:Fallback>
                <p:oleObj name="Worksheet" r:id="rId6" imgW="2943350" imgH="771525" progId="Excel.Sheet.12">
                  <p:embed/>
                  <p:pic>
                    <p:nvPicPr>
                      <p:cNvPr id="7" name="Object 6"/>
                      <p:cNvPicPr/>
                      <p:nvPr/>
                    </p:nvPicPr>
                    <p:blipFill>
                      <a:blip r:embed="rId7"/>
                      <a:stretch>
                        <a:fillRect/>
                      </a:stretch>
                    </p:blipFill>
                    <p:spPr>
                      <a:xfrm>
                        <a:off x="5025076" y="1800225"/>
                        <a:ext cx="2943225" cy="771525"/>
                      </a:xfrm>
                      <a:prstGeom prst="rect">
                        <a:avLst/>
                      </a:prstGeom>
                    </p:spPr>
                  </p:pic>
                </p:oleObj>
              </mc:Fallback>
            </mc:AlternateContent>
          </a:graphicData>
        </a:graphic>
      </p:graphicFrame>
    </p:spTree>
    <p:extLst>
      <p:ext uri="{BB962C8B-B14F-4D97-AF65-F5344CB8AC3E}">
        <p14:creationId xmlns:p14="http://schemas.microsoft.com/office/powerpoint/2010/main" val="267140314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04301" y="986469"/>
            <a:ext cx="8229600" cy="3963381"/>
          </a:xfrm>
        </p:spPr>
        <p:txBody>
          <a:bodyPr/>
          <a:lstStyle/>
          <a:p>
            <a:r>
              <a:rPr lang="en-US" sz="1800" dirty="0"/>
              <a:t>All uploads that pass quality will receive an allele code which can then be downloaded into local databases </a:t>
            </a:r>
          </a:p>
          <a:p>
            <a:r>
              <a:rPr lang="en-US" sz="1800" dirty="0"/>
              <a:t>Allele codes are built on percent similarity thresholds between core genomes (</a:t>
            </a:r>
            <a:r>
              <a:rPr lang="en-US" sz="1800" dirty="0" err="1"/>
              <a:t>cgMLST</a:t>
            </a:r>
            <a:r>
              <a:rPr lang="en-US" sz="1800" dirty="0"/>
              <a:t>)</a:t>
            </a:r>
          </a:p>
          <a:p>
            <a:r>
              <a:rPr lang="en-US" sz="1800" dirty="0"/>
              <a:t>Because the allele codes let us know how closely related isolates are, we can use these names for cluster detection </a:t>
            </a:r>
          </a:p>
          <a:p>
            <a:r>
              <a:rPr lang="en-US" sz="1800" dirty="0"/>
              <a:t>Poor quality sequences will receive a “failed” allele code and should be </a:t>
            </a:r>
            <a:r>
              <a:rPr lang="en-US" sz="1800" dirty="0" err="1"/>
              <a:t>resequenced</a:t>
            </a:r>
            <a:endParaRPr lang="en-US" sz="1800" dirty="0"/>
          </a:p>
          <a:p>
            <a:r>
              <a:rPr lang="en-US" sz="1800" dirty="0"/>
              <a:t>Allele codes will be available in SEDRIC</a:t>
            </a:r>
          </a:p>
          <a:p>
            <a:r>
              <a:rPr lang="en-US" sz="1800" dirty="0"/>
              <a:t>For cluster detection, compare entries within the past 60 or 120 days that share allele codes up to the cluster detection threshold (may vary depending on organism) and evaluate any historical isolates with matching allele codes</a:t>
            </a:r>
          </a:p>
        </p:txBody>
      </p:sp>
      <p:sp>
        <p:nvSpPr>
          <p:cNvPr id="4" name="Title 1"/>
          <p:cNvSpPr>
            <a:spLocks noGrp="1"/>
          </p:cNvSpPr>
          <p:nvPr>
            <p:ph type="title"/>
          </p:nvPr>
        </p:nvSpPr>
        <p:spPr>
          <a:xfrm>
            <a:off x="457200" y="-167256"/>
            <a:ext cx="8229600" cy="857250"/>
          </a:xfrm>
        </p:spPr>
        <p:txBody>
          <a:bodyPr/>
          <a:lstStyle/>
          <a:p>
            <a:r>
              <a:rPr lang="en-US" sz="2400" dirty="0"/>
              <a:t>Cluster Detection: Allele Codes </a:t>
            </a:r>
            <a:r>
              <a:rPr lang="en-US" sz="1400" b="0" dirty="0"/>
              <a:t>(as of 9/15/2019, only available for </a:t>
            </a:r>
            <a:r>
              <a:rPr lang="en-US" sz="1400" b="0" i="1" dirty="0"/>
              <a:t>Listeria</a:t>
            </a:r>
            <a:r>
              <a:rPr lang="en-US" sz="1400" b="0" dirty="0"/>
              <a:t>)</a:t>
            </a:r>
            <a:endParaRPr lang="en-US" sz="2400" b="0" dirty="0"/>
          </a:p>
        </p:txBody>
      </p:sp>
    </p:spTree>
    <p:extLst>
      <p:ext uri="{BB962C8B-B14F-4D97-AF65-F5344CB8AC3E}">
        <p14:creationId xmlns:p14="http://schemas.microsoft.com/office/powerpoint/2010/main" val="866935398"/>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217" y="622885"/>
            <a:ext cx="2764990" cy="572568"/>
          </a:xfrm>
        </p:spPr>
        <p:txBody>
          <a:bodyPr>
            <a:normAutofit fontScale="90000"/>
          </a:bodyPr>
          <a:lstStyle/>
          <a:p>
            <a:r>
              <a:rPr lang="en-US" sz="2700" i="1" dirty="0"/>
              <a:t>Listeria </a:t>
            </a:r>
            <a:r>
              <a:rPr lang="en-US" sz="2700" dirty="0"/>
              <a:t>Nomenclature</a:t>
            </a:r>
          </a:p>
        </p:txBody>
      </p:sp>
      <p:sp>
        <p:nvSpPr>
          <p:cNvPr id="35" name="TextBox 34"/>
          <p:cNvSpPr txBox="1"/>
          <p:nvPr/>
        </p:nvSpPr>
        <p:spPr>
          <a:xfrm>
            <a:off x="4460193" y="816626"/>
            <a:ext cx="347627"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6" name="TextBox 35"/>
          <p:cNvSpPr txBox="1"/>
          <p:nvPr/>
        </p:nvSpPr>
        <p:spPr>
          <a:xfrm>
            <a:off x="5469400" y="816626"/>
            <a:ext cx="347627"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7" name="TextBox 36"/>
          <p:cNvSpPr txBox="1"/>
          <p:nvPr/>
        </p:nvSpPr>
        <p:spPr>
          <a:xfrm>
            <a:off x="4981680" y="811032"/>
            <a:ext cx="347627"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8" name="TextBox 37"/>
          <p:cNvSpPr txBox="1"/>
          <p:nvPr/>
        </p:nvSpPr>
        <p:spPr>
          <a:xfrm>
            <a:off x="6005967" y="810143"/>
            <a:ext cx="901264"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9" name="TextBox 38"/>
          <p:cNvSpPr txBox="1"/>
          <p:nvPr/>
        </p:nvSpPr>
        <p:spPr>
          <a:xfrm>
            <a:off x="7450052" y="493670"/>
            <a:ext cx="1557037"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E25423"/>
                </a:solidFill>
                <a:effectLst/>
                <a:uLnTx/>
                <a:uFillTx/>
                <a:latin typeface="Calibri" panose="020F0502020204030204"/>
                <a:ea typeface="+mn-ea"/>
                <a:cs typeface="+mn-cs"/>
              </a:rPr>
              <a:t>These allele definitions are </a:t>
            </a:r>
            <a:r>
              <a:rPr kumimoji="0" lang="en-US" sz="1600" b="1" i="0" u="sng" strike="noStrike" kern="1200" cap="none" spc="0" normalizeH="0" baseline="0" noProof="0" dirty="0">
                <a:ln>
                  <a:noFill/>
                </a:ln>
                <a:solidFill>
                  <a:srgbClr val="E25423"/>
                </a:solidFill>
                <a:effectLst/>
                <a:uLnTx/>
                <a:uFillTx/>
                <a:latin typeface="Calibri" panose="020F0502020204030204"/>
                <a:ea typeface="+mn-ea"/>
                <a:cs typeface="+mn-cs"/>
              </a:rPr>
              <a:t>approximate</a:t>
            </a:r>
            <a:r>
              <a:rPr kumimoji="0" lang="en-US" sz="1600" b="1" i="0" u="none" strike="noStrike" kern="1200" cap="none" spc="0" normalizeH="0" baseline="0" noProof="0" dirty="0">
                <a:ln>
                  <a:noFill/>
                </a:ln>
                <a:solidFill>
                  <a:srgbClr val="E25423"/>
                </a:solidFill>
                <a:effectLst/>
                <a:uLnTx/>
                <a:uFillTx/>
                <a:latin typeface="Calibri" panose="020F0502020204030204"/>
                <a:ea typeface="+mn-ea"/>
                <a:cs typeface="+mn-cs"/>
              </a:rPr>
              <a:t>!</a:t>
            </a:r>
          </a:p>
        </p:txBody>
      </p:sp>
      <p:sp>
        <p:nvSpPr>
          <p:cNvPr id="86" name="Title 1"/>
          <p:cNvSpPr txBox="1">
            <a:spLocks/>
          </p:cNvSpPr>
          <p:nvPr/>
        </p:nvSpPr>
        <p:spPr>
          <a:xfrm>
            <a:off x="259764" y="1575398"/>
            <a:ext cx="1981912" cy="4894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8" rtl="0" eaLnBrk="1" fontAlgn="base" latinLnBrk="0" hangingPunct="1">
              <a:lnSpc>
                <a:spcPct val="90000"/>
              </a:lnSpc>
              <a:spcBef>
                <a:spcPct val="0"/>
              </a:spcBef>
              <a:spcAft>
                <a:spcPct val="0"/>
              </a:spcAft>
              <a:buClrTx/>
              <a:buSzTx/>
              <a:buFontTx/>
              <a:buNone/>
              <a:tabLst/>
              <a:defRPr/>
            </a:pPr>
            <a:r>
              <a:rPr kumimoji="0" lang="en-US" sz="2400" b="1" i="0" u="sng" strike="noStrike" kern="1200" cap="none" spc="0" normalizeH="0" baseline="0" noProof="0" dirty="0">
                <a:ln>
                  <a:noFill/>
                </a:ln>
                <a:solidFill>
                  <a:sysClr val="windowText" lastClr="000000"/>
                </a:solidFill>
                <a:effectLst/>
                <a:uLnTx/>
                <a:uFillTx/>
                <a:latin typeface="Calibri Light" panose="020F0302020204030204"/>
                <a:ea typeface="+mj-ea"/>
                <a:cs typeface="+mj-cs"/>
              </a:rPr>
              <a:t>Partial names</a:t>
            </a:r>
          </a:p>
        </p:txBody>
      </p:sp>
      <p:grpSp>
        <p:nvGrpSpPr>
          <p:cNvPr id="105" name="Group 104"/>
          <p:cNvGrpSpPr/>
          <p:nvPr/>
        </p:nvGrpSpPr>
        <p:grpSpPr>
          <a:xfrm>
            <a:off x="248542" y="2164879"/>
            <a:ext cx="1649811" cy="873932"/>
            <a:chOff x="-16381" y="2164877"/>
            <a:chExt cx="1649811" cy="873932"/>
          </a:xfrm>
        </p:grpSpPr>
        <p:sp>
          <p:nvSpPr>
            <p:cNvPr id="87" name="TextBox 86"/>
            <p:cNvSpPr txBox="1"/>
            <p:nvPr/>
          </p:nvSpPr>
          <p:spPr>
            <a:xfrm>
              <a:off x="-16381" y="2164877"/>
              <a:ext cx="1649811"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Sequence A</a:t>
              </a:r>
            </a:p>
          </p:txBody>
        </p:sp>
        <p:sp>
          <p:nvSpPr>
            <p:cNvPr id="88" name="TextBox 87"/>
            <p:cNvSpPr txBox="1"/>
            <p:nvPr/>
          </p:nvSpPr>
          <p:spPr>
            <a:xfrm>
              <a:off x="-5160" y="2577144"/>
              <a:ext cx="1638590"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Sequence B</a:t>
              </a:r>
            </a:p>
          </p:txBody>
        </p:sp>
      </p:grpSp>
      <p:grpSp>
        <p:nvGrpSpPr>
          <p:cNvPr id="91" name="Group 90"/>
          <p:cNvGrpSpPr/>
          <p:nvPr/>
        </p:nvGrpSpPr>
        <p:grpSpPr>
          <a:xfrm>
            <a:off x="3467737" y="158847"/>
            <a:ext cx="4057658" cy="1063102"/>
            <a:chOff x="2705450" y="2198632"/>
            <a:chExt cx="7005524" cy="1835437"/>
          </a:xfrm>
        </p:grpSpPr>
        <p:sp>
          <p:nvSpPr>
            <p:cNvPr id="92" name="TextBox 91"/>
            <p:cNvSpPr txBox="1"/>
            <p:nvPr/>
          </p:nvSpPr>
          <p:spPr>
            <a:xfrm>
              <a:off x="3867053" y="3237008"/>
              <a:ext cx="4776663" cy="797061"/>
            </a:xfrm>
            <a:prstGeom prst="rect">
              <a:avLst/>
            </a:prstGeom>
            <a:noFill/>
          </p:spPr>
          <p:txBody>
            <a:bodyPr wrap="squar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5     1      1     2     5 . 1</a:t>
              </a:r>
            </a:p>
          </p:txBody>
        </p:sp>
        <p:sp>
          <p:nvSpPr>
            <p:cNvPr id="93" name="TextBox 92"/>
            <p:cNvSpPr txBox="1"/>
            <p:nvPr/>
          </p:nvSpPr>
          <p:spPr>
            <a:xfrm>
              <a:off x="2705450" y="2198632"/>
              <a:ext cx="1226590" cy="438384"/>
            </a:xfrm>
            <a:prstGeom prst="rect">
              <a:avLst/>
            </a:prstGeom>
            <a:noFill/>
          </p:spPr>
          <p:txBody>
            <a:bodyPr wrap="non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71 Alleles</a:t>
              </a:r>
            </a:p>
          </p:txBody>
        </p:sp>
        <p:sp>
          <p:nvSpPr>
            <p:cNvPr id="94" name="TextBox 93"/>
            <p:cNvSpPr txBox="1"/>
            <p:nvPr/>
          </p:nvSpPr>
          <p:spPr>
            <a:xfrm>
              <a:off x="4033508" y="2198632"/>
              <a:ext cx="1226590" cy="438384"/>
            </a:xfrm>
            <a:prstGeom prst="rect">
              <a:avLst/>
            </a:prstGeom>
            <a:noFill/>
          </p:spPr>
          <p:txBody>
            <a:bodyPr wrap="non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51 Alleles</a:t>
              </a:r>
            </a:p>
          </p:txBody>
        </p:sp>
        <p:sp>
          <p:nvSpPr>
            <p:cNvPr id="95" name="TextBox 94"/>
            <p:cNvSpPr txBox="1"/>
            <p:nvPr/>
          </p:nvSpPr>
          <p:spPr>
            <a:xfrm>
              <a:off x="5361564" y="2198632"/>
              <a:ext cx="1226590" cy="438384"/>
            </a:xfrm>
            <a:prstGeom prst="rect">
              <a:avLst/>
            </a:prstGeom>
            <a:noFill/>
          </p:spPr>
          <p:txBody>
            <a:bodyPr wrap="non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36 Alleles</a:t>
              </a:r>
            </a:p>
          </p:txBody>
        </p:sp>
        <p:sp>
          <p:nvSpPr>
            <p:cNvPr id="96" name="TextBox 95"/>
            <p:cNvSpPr txBox="1"/>
            <p:nvPr/>
          </p:nvSpPr>
          <p:spPr>
            <a:xfrm>
              <a:off x="6689623" y="2198632"/>
              <a:ext cx="1226590" cy="438384"/>
            </a:xfrm>
            <a:prstGeom prst="rect">
              <a:avLst/>
            </a:prstGeom>
            <a:noFill/>
          </p:spPr>
          <p:txBody>
            <a:bodyPr wrap="non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19 Alleles</a:t>
              </a:r>
            </a:p>
          </p:txBody>
        </p:sp>
        <p:sp>
          <p:nvSpPr>
            <p:cNvPr id="97" name="TextBox 96"/>
            <p:cNvSpPr txBox="1"/>
            <p:nvPr/>
          </p:nvSpPr>
          <p:spPr>
            <a:xfrm>
              <a:off x="8603390" y="2417824"/>
              <a:ext cx="1107584" cy="438384"/>
            </a:xfrm>
            <a:prstGeom prst="rect">
              <a:avLst/>
            </a:prstGeom>
            <a:noFill/>
          </p:spPr>
          <p:txBody>
            <a:bodyPr wrap="non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0 Alleles</a:t>
              </a:r>
            </a:p>
          </p:txBody>
        </p:sp>
        <p:cxnSp>
          <p:nvCxnSpPr>
            <p:cNvPr id="98" name="Straight Arrow Connector 97"/>
            <p:cNvCxnSpPr>
              <a:stCxn id="93" idx="2"/>
            </p:cNvCxnSpPr>
            <p:nvPr/>
          </p:nvCxnSpPr>
          <p:spPr>
            <a:xfrm>
              <a:off x="3339502" y="2650298"/>
              <a:ext cx="683542" cy="578879"/>
            </a:xfrm>
            <a:prstGeom prst="straightConnector1">
              <a:avLst/>
            </a:prstGeom>
            <a:noFill/>
            <a:ln w="38100" cap="flat" cmpd="sng" algn="ctr">
              <a:solidFill>
                <a:sysClr val="windowText" lastClr="000000">
                  <a:lumMod val="95000"/>
                  <a:lumOff val="5000"/>
                </a:sysClr>
              </a:solidFill>
              <a:prstDash val="solid"/>
              <a:miter lim="800000"/>
              <a:tailEnd type="triangle"/>
            </a:ln>
            <a:effectLst/>
          </p:spPr>
        </p:cxnSp>
        <p:cxnSp>
          <p:nvCxnSpPr>
            <p:cNvPr id="99" name="Straight Arrow Connector 98"/>
            <p:cNvCxnSpPr>
              <a:stCxn id="94" idx="2"/>
            </p:cNvCxnSpPr>
            <p:nvPr/>
          </p:nvCxnSpPr>
          <p:spPr>
            <a:xfrm>
              <a:off x="4646803" y="2637016"/>
              <a:ext cx="247367" cy="623188"/>
            </a:xfrm>
            <a:prstGeom prst="straightConnector1">
              <a:avLst/>
            </a:prstGeom>
            <a:noFill/>
            <a:ln w="38100" cap="flat" cmpd="sng" algn="ctr">
              <a:solidFill>
                <a:sysClr val="windowText" lastClr="000000">
                  <a:lumMod val="95000"/>
                  <a:lumOff val="5000"/>
                </a:sysClr>
              </a:solidFill>
              <a:prstDash val="solid"/>
              <a:miter lim="800000"/>
              <a:tailEnd type="triangle"/>
            </a:ln>
            <a:effectLst/>
          </p:spPr>
        </p:cxnSp>
        <p:cxnSp>
          <p:nvCxnSpPr>
            <p:cNvPr id="100" name="Straight Arrow Connector 99"/>
            <p:cNvCxnSpPr>
              <a:stCxn id="95" idx="2"/>
            </p:cNvCxnSpPr>
            <p:nvPr/>
          </p:nvCxnSpPr>
          <p:spPr>
            <a:xfrm flipH="1">
              <a:off x="5990072" y="2650298"/>
              <a:ext cx="5544" cy="578879"/>
            </a:xfrm>
            <a:prstGeom prst="straightConnector1">
              <a:avLst/>
            </a:prstGeom>
            <a:noFill/>
            <a:ln w="38100" cap="flat" cmpd="sng" algn="ctr">
              <a:solidFill>
                <a:sysClr val="windowText" lastClr="000000">
                  <a:lumMod val="95000"/>
                  <a:lumOff val="5000"/>
                </a:sysClr>
              </a:solidFill>
              <a:prstDash val="solid"/>
              <a:miter lim="800000"/>
              <a:tailEnd type="triangle"/>
            </a:ln>
            <a:effectLst/>
          </p:spPr>
        </p:cxnSp>
        <p:cxnSp>
          <p:nvCxnSpPr>
            <p:cNvPr id="101" name="Straight Arrow Connector 100"/>
            <p:cNvCxnSpPr>
              <a:stCxn id="96" idx="2"/>
            </p:cNvCxnSpPr>
            <p:nvPr/>
          </p:nvCxnSpPr>
          <p:spPr>
            <a:xfrm flipH="1">
              <a:off x="6957746" y="2650301"/>
              <a:ext cx="365927" cy="578879"/>
            </a:xfrm>
            <a:prstGeom prst="straightConnector1">
              <a:avLst/>
            </a:prstGeom>
            <a:noFill/>
            <a:ln w="38100" cap="flat" cmpd="sng" algn="ctr">
              <a:solidFill>
                <a:sysClr val="windowText" lastClr="000000">
                  <a:lumMod val="95000"/>
                  <a:lumOff val="5000"/>
                </a:sysClr>
              </a:solidFill>
              <a:prstDash val="solid"/>
              <a:miter lim="800000"/>
              <a:tailEnd type="triangle"/>
            </a:ln>
            <a:effectLst/>
          </p:spPr>
        </p:cxnSp>
        <p:cxnSp>
          <p:nvCxnSpPr>
            <p:cNvPr id="102" name="Straight Arrow Connector 101"/>
            <p:cNvCxnSpPr/>
            <p:nvPr/>
          </p:nvCxnSpPr>
          <p:spPr>
            <a:xfrm flipH="1">
              <a:off x="7865699" y="2611172"/>
              <a:ext cx="504991" cy="618007"/>
            </a:xfrm>
            <a:prstGeom prst="straightConnector1">
              <a:avLst/>
            </a:prstGeom>
            <a:noFill/>
            <a:ln w="38100" cap="flat" cmpd="sng" algn="ctr">
              <a:solidFill>
                <a:sysClr val="windowText" lastClr="000000">
                  <a:lumMod val="95000"/>
                  <a:lumOff val="5000"/>
                </a:sysClr>
              </a:solidFill>
              <a:prstDash val="solid"/>
              <a:miter lim="800000"/>
              <a:tailEnd type="triangle"/>
            </a:ln>
            <a:effectLst/>
          </p:spPr>
        </p:cxnSp>
      </p:grpSp>
      <p:sp>
        <p:nvSpPr>
          <p:cNvPr id="103" name="TextBox 102"/>
          <p:cNvSpPr txBox="1"/>
          <p:nvPr/>
        </p:nvSpPr>
        <p:spPr>
          <a:xfrm>
            <a:off x="248543" y="3086813"/>
            <a:ext cx="4850145" cy="175432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When sequences have partial names, it means they are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singletons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in clusters below their last digit.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The sequences A and B above are within approximately 36 and 19 alleles of each other.</a:t>
            </a:r>
          </a:p>
        </p:txBody>
      </p:sp>
      <p:grpSp>
        <p:nvGrpSpPr>
          <p:cNvPr id="109" name="Group 108"/>
          <p:cNvGrpSpPr/>
          <p:nvPr/>
        </p:nvGrpSpPr>
        <p:grpSpPr>
          <a:xfrm>
            <a:off x="2142044" y="2185358"/>
            <a:ext cx="7003275" cy="861450"/>
            <a:chOff x="3712473" y="2103785"/>
            <a:chExt cx="7003275" cy="861450"/>
          </a:xfrm>
        </p:grpSpPr>
        <p:sp>
          <p:nvSpPr>
            <p:cNvPr id="89" name="TextBox 88"/>
            <p:cNvSpPr txBox="1"/>
            <p:nvPr/>
          </p:nvSpPr>
          <p:spPr>
            <a:xfrm>
              <a:off x="3726190" y="2115479"/>
              <a:ext cx="6989558"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LMO1.0 - 5 . 1 . 2 </a:t>
              </a:r>
            </a:p>
          </p:txBody>
        </p:sp>
        <p:sp>
          <p:nvSpPr>
            <p:cNvPr id="90" name="TextBox 89"/>
            <p:cNvSpPr txBox="1"/>
            <p:nvPr/>
          </p:nvSpPr>
          <p:spPr>
            <a:xfrm>
              <a:off x="3726189" y="2503569"/>
              <a:ext cx="6609312"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LMO1.0 - 5 . 1 . 2 . 2 . 5 . 1</a:t>
              </a:r>
            </a:p>
          </p:txBody>
        </p:sp>
        <p:sp>
          <p:nvSpPr>
            <p:cNvPr id="104" name="Rectangle 103"/>
            <p:cNvSpPr/>
            <p:nvPr/>
          </p:nvSpPr>
          <p:spPr>
            <a:xfrm>
              <a:off x="3712473" y="2103785"/>
              <a:ext cx="2291823" cy="861450"/>
            </a:xfrm>
            <a:prstGeom prst="rect">
              <a:avLst/>
            </a:prstGeom>
            <a:noFill/>
            <a:ln w="38100" cap="flat" cmpd="sng" algn="ctr">
              <a:solidFill>
                <a:sysClr val="windowText" lastClr="000000">
                  <a:lumMod val="95000"/>
                  <a:lumOff val="5000"/>
                </a:sysClr>
              </a:solidFill>
              <a:prstDash val="solid"/>
              <a:miter lim="800000"/>
            </a:ln>
            <a:effectLst/>
          </p:spPr>
          <p:txBody>
            <a:bodyPr rtlCol="0" anchor="ctr"/>
            <a:lstStyle/>
            <a:p>
              <a:pPr marL="0" marR="0" lvl="0" indent="0" algn="ctr" defTabSz="914378"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w="38100">
                  <a:solidFill>
                    <a:prstClr val="black"/>
                  </a:solidFill>
                </a:ln>
                <a:solidFill>
                  <a:prstClr val="white"/>
                </a:solidFill>
                <a:effectLst/>
                <a:uLnTx/>
                <a:uFillTx/>
                <a:latin typeface="Calibri" panose="020F0502020204030204"/>
                <a:ea typeface="+mn-ea"/>
                <a:cs typeface="+mn-cs"/>
              </a:endParaRPr>
            </a:p>
          </p:txBody>
        </p:sp>
      </p:grpSp>
      <p:sp>
        <p:nvSpPr>
          <p:cNvPr id="115" name="TextBox 114"/>
          <p:cNvSpPr txBox="1"/>
          <p:nvPr/>
        </p:nvSpPr>
        <p:spPr>
          <a:xfrm>
            <a:off x="2931242" y="756104"/>
            <a:ext cx="3975975" cy="461665"/>
          </a:xfrm>
          <a:prstGeom prst="rect">
            <a:avLst/>
          </a:prstGeom>
          <a:noFill/>
          <a:ln w="3175">
            <a:solidFill>
              <a:schemeClr val="tx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LMO1.0 -</a:t>
            </a:r>
          </a:p>
        </p:txBody>
      </p:sp>
      <p:sp>
        <p:nvSpPr>
          <p:cNvPr id="124" name="Right Brace 123"/>
          <p:cNvSpPr/>
          <p:nvPr/>
        </p:nvSpPr>
        <p:spPr>
          <a:xfrm rot="5400000">
            <a:off x="5524481" y="-125620"/>
            <a:ext cx="45719" cy="255794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F56DC"/>
              </a:solidFill>
              <a:effectLst/>
              <a:uLnTx/>
              <a:uFillTx/>
              <a:latin typeface="Myriad Web Pro"/>
              <a:ea typeface="+mn-ea"/>
              <a:cs typeface="+mn-cs"/>
            </a:endParaRPr>
          </a:p>
        </p:txBody>
      </p:sp>
      <p:sp>
        <p:nvSpPr>
          <p:cNvPr id="125" name="Right Brace 124"/>
          <p:cNvSpPr/>
          <p:nvPr/>
        </p:nvSpPr>
        <p:spPr>
          <a:xfrm rot="5400000">
            <a:off x="3455120" y="661044"/>
            <a:ext cx="107736" cy="98293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F56DC"/>
              </a:solidFill>
              <a:effectLst/>
              <a:uLnTx/>
              <a:uFillTx/>
              <a:latin typeface="Myriad Web Pro"/>
              <a:ea typeface="+mn-ea"/>
              <a:cs typeface="+mn-cs"/>
            </a:endParaRPr>
          </a:p>
        </p:txBody>
      </p:sp>
      <p:sp>
        <p:nvSpPr>
          <p:cNvPr id="126" name="TextBox 125"/>
          <p:cNvSpPr txBox="1"/>
          <p:nvPr/>
        </p:nvSpPr>
        <p:spPr>
          <a:xfrm>
            <a:off x="2814847" y="1184200"/>
            <a:ext cx="1515440" cy="27699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Organism</a:t>
            </a:r>
            <a:r>
              <a:rPr kumimoji="0" lang="en-US" sz="1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version</a:t>
            </a:r>
            <a:endPar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127" name="TextBox 126"/>
          <p:cNvSpPr txBox="1"/>
          <p:nvPr/>
        </p:nvSpPr>
        <p:spPr>
          <a:xfrm>
            <a:off x="4450050" y="1224216"/>
            <a:ext cx="2225700" cy="27699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Allele Code</a:t>
            </a:r>
          </a:p>
        </p:txBody>
      </p:sp>
      <p:cxnSp>
        <p:nvCxnSpPr>
          <p:cNvPr id="190" name="Straight Arrow Connector 189"/>
          <p:cNvCxnSpPr/>
          <p:nvPr/>
        </p:nvCxnSpPr>
        <p:spPr>
          <a:xfrm flipH="1">
            <a:off x="6784042" y="517721"/>
            <a:ext cx="292495" cy="357955"/>
          </a:xfrm>
          <a:prstGeom prst="straightConnector1">
            <a:avLst/>
          </a:prstGeom>
          <a:noFill/>
          <a:ln w="38100" cap="flat" cmpd="sng" algn="ctr">
            <a:solidFill>
              <a:sysClr val="windowText" lastClr="000000">
                <a:lumMod val="95000"/>
                <a:lumOff val="5000"/>
              </a:sysClr>
            </a:solidFill>
            <a:prstDash val="solid"/>
            <a:miter lim="800000"/>
            <a:tailEnd type="triangle"/>
          </a:ln>
          <a:effectLst/>
        </p:spPr>
      </p:cxnSp>
      <p:sp>
        <p:nvSpPr>
          <p:cNvPr id="191" name="TextBox 190"/>
          <p:cNvSpPr txBox="1"/>
          <p:nvPr/>
        </p:nvSpPr>
        <p:spPr>
          <a:xfrm>
            <a:off x="6428816" y="139343"/>
            <a:ext cx="641522" cy="253916"/>
          </a:xfrm>
          <a:prstGeom prst="rect">
            <a:avLst/>
          </a:prstGeom>
          <a:noFill/>
        </p:spPr>
        <p:txBody>
          <a:bodyPr wrap="none" rtlCol="0">
            <a:spAutoFit/>
          </a:bodyPr>
          <a:lstStyle/>
          <a:p>
            <a:pPr marL="0" marR="0" lvl="0" indent="0" algn="l" defTabSz="914378" rtl="0" eaLnBrk="0" fontAlgn="base" latinLnBrk="0" hangingPunct="0">
              <a:lnSpc>
                <a:spcPct val="100000"/>
              </a:lnSpc>
              <a:spcBef>
                <a:spcPct val="0"/>
              </a:spcBef>
              <a:spcAft>
                <a:spcPct val="0"/>
              </a:spcAft>
              <a:buClrTx/>
              <a:buSzTx/>
              <a:buFontTx/>
              <a:buNone/>
              <a:tabLst/>
              <a:defRPr/>
            </a:pPr>
            <a:r>
              <a:rPr kumimoji="0" lang="en-US" sz="1050" b="0" i="0" u="none" strike="noStrike" kern="0" cap="none" spc="0" normalizeH="0" baseline="0" noProof="0" dirty="0">
                <a:ln>
                  <a:noFill/>
                </a:ln>
                <a:solidFill>
                  <a:srgbClr val="FF0000"/>
                </a:solidFill>
                <a:effectLst/>
                <a:uLnTx/>
                <a:uFillTx/>
                <a:latin typeface="Calibri" panose="020F0502020204030204"/>
                <a:ea typeface="+mn-ea"/>
                <a:cs typeface="+mn-cs"/>
              </a:rPr>
              <a:t>7 Alleles</a:t>
            </a:r>
          </a:p>
        </p:txBody>
      </p:sp>
    </p:spTree>
    <p:extLst>
      <p:ext uri="{BB962C8B-B14F-4D97-AF65-F5344CB8AC3E}">
        <p14:creationId xmlns:p14="http://schemas.microsoft.com/office/powerpoint/2010/main" val="209444868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5"/>
          <p:cNvSpPr>
            <a:spLocks noGrp="1"/>
          </p:cNvSpPr>
          <p:nvPr>
            <p:ph type="title"/>
          </p:nvPr>
        </p:nvSpPr>
        <p:spPr>
          <a:xfrm>
            <a:off x="2713704" y="70871"/>
            <a:ext cx="5973097" cy="857250"/>
          </a:xfrm>
          <a:prstGeom prst="rect">
            <a:avLst/>
          </a:prstGeom>
        </p:spPr>
        <p:txBody>
          <a:bodyPr>
            <a:normAutofit/>
          </a:bodyPr>
          <a:lstStyle/>
          <a:p>
            <a:pPr algn="ctr"/>
            <a:r>
              <a:rPr lang="en-US" sz="3000" dirty="0"/>
              <a:t>Cluster Detection: Find Clusters Tool</a:t>
            </a:r>
            <a:br>
              <a:rPr lang="en-US" sz="3000" dirty="0"/>
            </a:br>
            <a:r>
              <a:rPr lang="en-US" sz="1400" dirty="0"/>
              <a:t>Note: the below recommendations are for </a:t>
            </a:r>
            <a:r>
              <a:rPr lang="en-US" sz="1400" i="1" dirty="0"/>
              <a:t>Listeria</a:t>
            </a:r>
            <a:endParaRPr lang="en-US" sz="3000" i="1" dirty="0"/>
          </a:p>
        </p:txBody>
      </p:sp>
      <p:sp>
        <p:nvSpPr>
          <p:cNvPr id="6" name="Content Placeholder 2"/>
          <p:cNvSpPr>
            <a:spLocks noGrp="1"/>
          </p:cNvSpPr>
          <p:nvPr>
            <p:ph type="body" sz="quarter" idx="10"/>
          </p:nvPr>
        </p:nvSpPr>
        <p:spPr>
          <a:xfrm>
            <a:off x="3446878" y="1158875"/>
            <a:ext cx="5773994" cy="3715133"/>
          </a:xfrm>
        </p:spPr>
        <p:txBody>
          <a:bodyPr>
            <a:normAutofit fontScale="85000" lnSpcReduction="10000"/>
          </a:bodyPr>
          <a:lstStyle/>
          <a:p>
            <a:pPr marL="457189" lvl="1" indent="-457189">
              <a:buClr>
                <a:schemeClr val="accent6"/>
              </a:buClr>
              <a:buFont typeface="+mj-lt"/>
              <a:buAutoNum type="arabicPeriod"/>
            </a:pPr>
            <a:r>
              <a:rPr lang="en-US" dirty="0"/>
              <a:t>Recommend to look at allele code up to the 5</a:t>
            </a:r>
            <a:r>
              <a:rPr lang="en-US" baseline="30000" dirty="0"/>
              <a:t>th</a:t>
            </a:r>
            <a:r>
              <a:rPr lang="en-US" dirty="0"/>
              <a:t> digit (~7 allele difference)</a:t>
            </a:r>
          </a:p>
          <a:p>
            <a:pPr marL="457189" lvl="1" indent="-457189">
              <a:buClr>
                <a:schemeClr val="accent6"/>
              </a:buClr>
              <a:buFont typeface="+mj-lt"/>
              <a:buAutoNum type="arabicPeriod"/>
            </a:pPr>
            <a:r>
              <a:rPr lang="en-US" dirty="0"/>
              <a:t>Human entries only when looking for clusters of cases</a:t>
            </a:r>
          </a:p>
          <a:p>
            <a:pPr marL="457189" lvl="1" indent="-457189">
              <a:buClr>
                <a:schemeClr val="accent6"/>
              </a:buClr>
              <a:buFont typeface="+mj-lt"/>
              <a:buAutoNum type="arabicPeriod"/>
            </a:pPr>
            <a:r>
              <a:rPr lang="en-US" dirty="0"/>
              <a:t>Cluster size—dependent on lab</a:t>
            </a:r>
          </a:p>
          <a:p>
            <a:pPr marL="776288" lvl="2" indent="-285750">
              <a:buClr>
                <a:schemeClr val="accent6"/>
              </a:buClr>
              <a:buFont typeface="+mj-lt"/>
              <a:buAutoNum type="alphaLcParenR"/>
            </a:pPr>
            <a:r>
              <a:rPr lang="en-US" dirty="0"/>
              <a:t>National level, we look at 3-5</a:t>
            </a:r>
          </a:p>
          <a:p>
            <a:pPr marL="776288" lvl="2" indent="-285750">
              <a:buClr>
                <a:schemeClr val="accent6"/>
              </a:buClr>
              <a:buFont typeface="+mj-lt"/>
              <a:buAutoNum type="alphaLcParenR"/>
            </a:pPr>
            <a:r>
              <a:rPr lang="en-US" dirty="0"/>
              <a:t>Local level may need to change to 2, for example</a:t>
            </a:r>
          </a:p>
          <a:p>
            <a:pPr marL="457189" lvl="1" indent="-457189">
              <a:buClr>
                <a:schemeClr val="accent6"/>
              </a:buClr>
              <a:buFont typeface="+mj-lt"/>
              <a:buAutoNum type="arabicPeriod"/>
            </a:pPr>
            <a:r>
              <a:rPr lang="en-US" dirty="0"/>
              <a:t>Use the last 120 days for </a:t>
            </a:r>
            <a:r>
              <a:rPr lang="en-US" i="1" dirty="0"/>
              <a:t>Listeria</a:t>
            </a:r>
          </a:p>
          <a:p>
            <a:pPr marL="457189" lvl="1" indent="-457189">
              <a:buClr>
                <a:schemeClr val="accent6"/>
              </a:buClr>
              <a:buFont typeface="+mj-lt"/>
              <a:buAutoNum type="arabicPeriod"/>
            </a:pPr>
            <a:r>
              <a:rPr lang="en-US" dirty="0"/>
              <a:t>Found clusters are displayed below with Allele code and number of cases</a:t>
            </a:r>
          </a:p>
          <a:p>
            <a:pPr marL="0" lvl="1" indent="0">
              <a:buClr>
                <a:schemeClr val="accent6"/>
              </a:buClr>
              <a:buNone/>
            </a:pPr>
            <a:r>
              <a:rPr lang="en-US" b="1" dirty="0"/>
              <a:t>Note</a:t>
            </a:r>
          </a:p>
          <a:p>
            <a:pPr marL="342900" lvl="1" indent="-342900">
              <a:buClr>
                <a:srgbClr val="FF0000"/>
              </a:buClr>
              <a:buFont typeface="Wingdings" panose="05000000000000000000" pitchFamily="2" charset="2"/>
              <a:buChar char="§"/>
            </a:pPr>
            <a:r>
              <a:rPr lang="en-US" dirty="0"/>
              <a:t>Defaults can be changed to match on any digit in the allele code (1</a:t>
            </a:r>
            <a:r>
              <a:rPr lang="en-US" baseline="30000" dirty="0"/>
              <a:t>st</a:t>
            </a:r>
            <a:r>
              <a:rPr lang="en-US" dirty="0"/>
              <a:t>, 2</a:t>
            </a:r>
            <a:r>
              <a:rPr lang="en-US" baseline="30000" dirty="0"/>
              <a:t>nd</a:t>
            </a:r>
            <a:r>
              <a:rPr lang="en-US" dirty="0"/>
              <a:t>, 3</a:t>
            </a:r>
            <a:r>
              <a:rPr lang="en-US" baseline="30000" dirty="0"/>
              <a:t>rd</a:t>
            </a:r>
            <a:r>
              <a:rPr lang="en-US" dirty="0"/>
              <a:t>, 4</a:t>
            </a:r>
            <a:r>
              <a:rPr lang="en-US" baseline="30000" dirty="0"/>
              <a:t>th</a:t>
            </a:r>
            <a:r>
              <a:rPr lang="en-US" dirty="0"/>
              <a:t>, 5</a:t>
            </a:r>
            <a:r>
              <a:rPr lang="en-US" baseline="30000" dirty="0"/>
              <a:t>th</a:t>
            </a:r>
            <a:r>
              <a:rPr lang="en-US" dirty="0"/>
              <a:t>, or 6</a:t>
            </a:r>
            <a:r>
              <a:rPr lang="en-US" baseline="30000" dirty="0"/>
              <a:t>th</a:t>
            </a:r>
            <a:r>
              <a:rPr lang="en-US" dirty="0"/>
              <a:t>), historical cases, non-human, cluster size, and/or number of days to check</a:t>
            </a:r>
          </a:p>
        </p:txBody>
      </p:sp>
      <p:grpSp>
        <p:nvGrpSpPr>
          <p:cNvPr id="18" name="Group 17"/>
          <p:cNvGrpSpPr/>
          <p:nvPr/>
        </p:nvGrpSpPr>
        <p:grpSpPr>
          <a:xfrm>
            <a:off x="125850" y="635101"/>
            <a:ext cx="3309139" cy="4265263"/>
            <a:chOff x="4010027" y="608745"/>
            <a:chExt cx="3309139" cy="4265263"/>
          </a:xfrm>
        </p:grpSpPr>
        <p:pic>
          <p:nvPicPr>
            <p:cNvPr id="4" name="Picture 3"/>
            <p:cNvPicPr>
              <a:picLocks noChangeAspect="1"/>
            </p:cNvPicPr>
            <p:nvPr/>
          </p:nvPicPr>
          <p:blipFill>
            <a:blip r:embed="rId2"/>
            <a:stretch>
              <a:fillRect/>
            </a:stretch>
          </p:blipFill>
          <p:spPr>
            <a:xfrm>
              <a:off x="4010027" y="608745"/>
              <a:ext cx="3309139" cy="4265263"/>
            </a:xfrm>
            <a:prstGeom prst="rect">
              <a:avLst/>
            </a:prstGeom>
            <a:ln w="38100">
              <a:solidFill>
                <a:srgbClr val="005DAA"/>
              </a:solidFill>
            </a:ln>
          </p:spPr>
        </p:pic>
        <p:sp>
          <p:nvSpPr>
            <p:cNvPr id="12" name="Rectangle 11"/>
            <p:cNvSpPr/>
            <p:nvPr/>
          </p:nvSpPr>
          <p:spPr>
            <a:xfrm>
              <a:off x="4582642" y="993306"/>
              <a:ext cx="1672502" cy="21228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13" name="TextBox 12"/>
            <p:cNvSpPr txBox="1"/>
            <p:nvPr/>
          </p:nvSpPr>
          <p:spPr>
            <a:xfrm>
              <a:off x="6255144" y="909024"/>
              <a:ext cx="345761"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mn-cs"/>
                </a:rPr>
                <a:t>1</a:t>
              </a:r>
            </a:p>
          </p:txBody>
        </p:sp>
        <p:sp>
          <p:nvSpPr>
            <p:cNvPr id="14" name="TextBox 13"/>
            <p:cNvSpPr txBox="1"/>
            <p:nvPr/>
          </p:nvSpPr>
          <p:spPr>
            <a:xfrm>
              <a:off x="5758758" y="1921343"/>
              <a:ext cx="345761"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mn-cs"/>
                </a:rPr>
                <a:t>3</a:t>
              </a:r>
            </a:p>
          </p:txBody>
        </p:sp>
        <p:sp>
          <p:nvSpPr>
            <p:cNvPr id="15" name="TextBox 14"/>
            <p:cNvSpPr txBox="1"/>
            <p:nvPr/>
          </p:nvSpPr>
          <p:spPr>
            <a:xfrm>
              <a:off x="5354491" y="1401113"/>
              <a:ext cx="345761"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mn-cs"/>
                </a:rPr>
                <a:t>2</a:t>
              </a:r>
            </a:p>
          </p:txBody>
        </p:sp>
        <p:sp>
          <p:nvSpPr>
            <p:cNvPr id="16" name="TextBox 15"/>
            <p:cNvSpPr txBox="1"/>
            <p:nvPr/>
          </p:nvSpPr>
          <p:spPr>
            <a:xfrm>
              <a:off x="6014255" y="2372044"/>
              <a:ext cx="345761"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mn-cs"/>
                </a:rPr>
                <a:t>4</a:t>
              </a:r>
            </a:p>
          </p:txBody>
        </p:sp>
        <p:sp>
          <p:nvSpPr>
            <p:cNvPr id="17" name="TextBox 16"/>
            <p:cNvSpPr txBox="1"/>
            <p:nvPr/>
          </p:nvSpPr>
          <p:spPr>
            <a:xfrm>
              <a:off x="5783678" y="2868477"/>
              <a:ext cx="345761" cy="369332"/>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99"/>
                  </a:solidFill>
                  <a:effectLst/>
                  <a:uLnTx/>
                  <a:uFillTx/>
                  <a:latin typeface="Calibri" panose="020F0502020204030204" pitchFamily="34" charset="0"/>
                  <a:ea typeface="+mn-ea"/>
                  <a:cs typeface="+mn-cs"/>
                </a:rPr>
                <a:t>5</a:t>
              </a:r>
            </a:p>
          </p:txBody>
        </p:sp>
      </p:grpSp>
    </p:spTree>
    <p:extLst>
      <p:ext uri="{BB962C8B-B14F-4D97-AF65-F5344CB8AC3E}">
        <p14:creationId xmlns:p14="http://schemas.microsoft.com/office/powerpoint/2010/main" val="83821524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Improvements</a:t>
            </a:r>
          </a:p>
        </p:txBody>
      </p:sp>
      <p:sp>
        <p:nvSpPr>
          <p:cNvPr id="3" name="Text Placeholder 2">
            <a:extLst>
              <a:ext uri="{FF2B5EF4-FFF2-40B4-BE49-F238E27FC236}">
                <a16:creationId xmlns:a16="http://schemas.microsoft.com/office/drawing/2014/main" id="{BB471AC0-1AC4-4049-BD3D-642B65A6CACD}"/>
              </a:ext>
            </a:extLst>
          </p:cNvPr>
          <p:cNvSpPr>
            <a:spLocks noGrp="1"/>
          </p:cNvSpPr>
          <p:nvPr>
            <p:ph type="body" sz="quarter" idx="10"/>
          </p:nvPr>
        </p:nvSpPr>
        <p:spPr/>
        <p:txBody>
          <a:bodyPr/>
          <a:lstStyle/>
          <a:p>
            <a:r>
              <a:rPr lang="en-US" dirty="0"/>
              <a:t>Develop/deploy allele codes for </a:t>
            </a:r>
            <a:r>
              <a:rPr lang="en-US" i="1" dirty="0"/>
              <a:t>Escherichia</a:t>
            </a:r>
            <a:r>
              <a:rPr lang="en-US" dirty="0"/>
              <a:t>, </a:t>
            </a:r>
            <a:r>
              <a:rPr lang="en-US" i="1" dirty="0"/>
              <a:t>Salmonella</a:t>
            </a:r>
            <a:r>
              <a:rPr lang="en-US" dirty="0"/>
              <a:t> and </a:t>
            </a:r>
            <a:r>
              <a:rPr lang="en-US" i="1" dirty="0"/>
              <a:t>Campylobacter</a:t>
            </a:r>
          </a:p>
          <a:p>
            <a:r>
              <a:rPr lang="en-US" dirty="0"/>
              <a:t>Update NCBI submission tool for new metadata requirements</a:t>
            </a:r>
          </a:p>
          <a:p>
            <a:r>
              <a:rPr lang="en-US" dirty="0"/>
              <a:t>Update genotyping schemes on the CDC calculation engine</a:t>
            </a:r>
          </a:p>
          <a:p>
            <a:r>
              <a:rPr lang="en-US" dirty="0"/>
              <a:t>Improved </a:t>
            </a:r>
            <a:r>
              <a:rPr lang="en-US" dirty="0" err="1"/>
              <a:t>ResFinder</a:t>
            </a:r>
            <a:r>
              <a:rPr lang="en-US" dirty="0"/>
              <a:t> output in BioNumerics</a:t>
            </a:r>
          </a:p>
          <a:p>
            <a:r>
              <a:rPr lang="en-US" dirty="0"/>
              <a:t>Develop schema for </a:t>
            </a:r>
            <a:r>
              <a:rPr lang="en-US" i="1" dirty="0"/>
              <a:t>Vibrio</a:t>
            </a:r>
            <a:r>
              <a:rPr lang="en-US" dirty="0"/>
              <a:t>, </a:t>
            </a:r>
            <a:r>
              <a:rPr lang="en-US" i="1" dirty="0"/>
              <a:t>Yersinia</a:t>
            </a:r>
            <a:r>
              <a:rPr lang="en-US" dirty="0"/>
              <a:t> and </a:t>
            </a:r>
            <a:r>
              <a:rPr lang="en-US" i="1" dirty="0"/>
              <a:t>Cronobacter</a:t>
            </a:r>
          </a:p>
          <a:p>
            <a:r>
              <a:rPr lang="en-US" dirty="0"/>
              <a:t>Improve current schemes, removing problem loci</a:t>
            </a:r>
          </a:p>
          <a:p>
            <a:r>
              <a:rPr lang="en-US" dirty="0"/>
              <a:t>Improve speed of analysis on the calculation engine</a:t>
            </a:r>
          </a:p>
        </p:txBody>
      </p:sp>
    </p:spTree>
    <p:extLst>
      <p:ext uri="{BB962C8B-B14F-4D97-AF65-F5344CB8AC3E}">
        <p14:creationId xmlns:p14="http://schemas.microsoft.com/office/powerpoint/2010/main" val="16011504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535" y="256898"/>
            <a:ext cx="8229600" cy="857250"/>
          </a:xfrm>
          <a:prstGeom prst="rect">
            <a:avLst/>
          </a:prstGeom>
        </p:spPr>
        <p:txBody>
          <a:bodyPr/>
          <a:lst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Myriad Web Pro" panose="020B0503030403020204" pitchFamily="34" charset="0"/>
              </a:defRPr>
            </a:lvl2pPr>
            <a:lvl3pPr algn="ctr" rtl="0" eaLnBrk="0" fontAlgn="base" hangingPunct="0">
              <a:spcBef>
                <a:spcPct val="0"/>
              </a:spcBef>
              <a:spcAft>
                <a:spcPct val="0"/>
              </a:spcAft>
              <a:defRPr sz="5867">
                <a:solidFill>
                  <a:schemeClr val="tx1"/>
                </a:solidFill>
                <a:latin typeface="Myriad Web Pro" panose="020B0503030403020204" pitchFamily="34" charset="0"/>
              </a:defRPr>
            </a:lvl3pPr>
            <a:lvl4pPr algn="ctr" rtl="0" eaLnBrk="0" fontAlgn="base" hangingPunct="0">
              <a:spcBef>
                <a:spcPct val="0"/>
              </a:spcBef>
              <a:spcAft>
                <a:spcPct val="0"/>
              </a:spcAft>
              <a:defRPr sz="5867">
                <a:solidFill>
                  <a:schemeClr val="tx1"/>
                </a:solidFill>
                <a:latin typeface="Myriad Web Pro" panose="020B0503030403020204" pitchFamily="34" charset="0"/>
              </a:defRPr>
            </a:lvl4pPr>
            <a:lvl5pPr algn="ctr" rtl="0" eaLnBrk="0" fontAlgn="base" hangingPunct="0">
              <a:spcBef>
                <a:spcPct val="0"/>
              </a:spcBef>
              <a:spcAft>
                <a:spcPct val="0"/>
              </a:spcAft>
              <a:defRPr sz="5867">
                <a:solidFill>
                  <a:schemeClr val="tx1"/>
                </a:solidFill>
                <a:latin typeface="Myriad Web Pro" panose="020B0503030403020204" pitchFamily="34" charset="0"/>
              </a:defRPr>
            </a:lvl5pPr>
            <a:lvl6pPr marL="609585" algn="ctr" rtl="0" fontAlgn="base">
              <a:spcBef>
                <a:spcPct val="0"/>
              </a:spcBef>
              <a:spcAft>
                <a:spcPct val="0"/>
              </a:spcAft>
              <a:defRPr sz="5867">
                <a:solidFill>
                  <a:schemeClr val="tx1"/>
                </a:solidFill>
                <a:latin typeface="Myriad Web Pro" panose="020B0503030403020204" pitchFamily="34" charset="0"/>
              </a:defRPr>
            </a:lvl6pPr>
            <a:lvl7pPr marL="1219170" algn="ctr" rtl="0" fontAlgn="base">
              <a:spcBef>
                <a:spcPct val="0"/>
              </a:spcBef>
              <a:spcAft>
                <a:spcPct val="0"/>
              </a:spcAft>
              <a:defRPr sz="5867">
                <a:solidFill>
                  <a:schemeClr val="tx1"/>
                </a:solidFill>
                <a:latin typeface="Myriad Web Pro" panose="020B0503030403020204" pitchFamily="34" charset="0"/>
              </a:defRPr>
            </a:lvl7pPr>
            <a:lvl8pPr marL="1828754" algn="ctr" rtl="0" fontAlgn="base">
              <a:spcBef>
                <a:spcPct val="0"/>
              </a:spcBef>
              <a:spcAft>
                <a:spcPct val="0"/>
              </a:spcAft>
              <a:defRPr sz="5867">
                <a:solidFill>
                  <a:schemeClr val="tx1"/>
                </a:solidFill>
                <a:latin typeface="Myriad Web Pro" panose="020B0503030403020204" pitchFamily="34" charset="0"/>
              </a:defRPr>
            </a:lvl8pPr>
            <a:lvl9pPr marL="2438339" algn="ctr" rtl="0" fontAlgn="base">
              <a:spcBef>
                <a:spcPct val="0"/>
              </a:spcBef>
              <a:spcAft>
                <a:spcPct val="0"/>
              </a:spcAft>
              <a:defRPr sz="5867">
                <a:solidFill>
                  <a:schemeClr val="tx1"/>
                </a:solidFill>
                <a:latin typeface="Myriad Web Pro" panose="020B0503030403020204" pitchFamily="34" charset="0"/>
              </a:defRPr>
            </a:lvl9pPr>
          </a:lstStyle>
          <a:p>
            <a:r>
              <a:rPr lang="en-US" sz="4400" dirty="0">
                <a:solidFill>
                  <a:srgbClr val="D9531E"/>
                </a:solidFill>
                <a:latin typeface="Calibri" panose="020F0502020204030204" pitchFamily="34" charset="0"/>
              </a:rPr>
              <a:t>Thank you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1" y="1209291"/>
            <a:ext cx="2407163" cy="1476759"/>
          </a:xfrm>
          <a:prstGeom prst="rect">
            <a:avLst/>
          </a:prstGeom>
        </p:spPr>
      </p:pic>
      <p:sp>
        <p:nvSpPr>
          <p:cNvPr id="4" name="Rectangle 3"/>
          <p:cNvSpPr/>
          <p:nvPr/>
        </p:nvSpPr>
        <p:spPr>
          <a:xfrm>
            <a:off x="0" y="4209538"/>
            <a:ext cx="5943600" cy="461665"/>
          </a:xfrm>
          <a:prstGeom prst="rect">
            <a:avLst/>
          </a:prstGeom>
        </p:spPr>
        <p:txBody>
          <a:bodyPr wrap="square">
            <a:spAutoFit/>
          </a:bodyPr>
          <a:lstStyle/>
          <a:p>
            <a:r>
              <a:rPr lang="en-US" sz="1200" dirty="0">
                <a:solidFill>
                  <a:srgbClr val="FFFFFF"/>
                </a:solidFill>
              </a:rPr>
              <a:t>Telephone: 404-639-4558</a:t>
            </a:r>
          </a:p>
          <a:p>
            <a:r>
              <a:rPr lang="en-US" sz="1200" dirty="0">
                <a:solidFill>
                  <a:srgbClr val="FFFFFF"/>
                </a:solidFill>
              </a:rPr>
              <a:t>E-mail: PulseNet@cdc.gov 	Web: www.cdc.gov/pulsenet</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52" y="4633451"/>
            <a:ext cx="325566" cy="325566"/>
          </a:xfrm>
          <a:prstGeom prst="rect">
            <a:avLst/>
          </a:prstGeom>
        </p:spPr>
      </p:pic>
      <p:sp>
        <p:nvSpPr>
          <p:cNvPr id="7" name="TextBox 6"/>
          <p:cNvSpPr txBox="1"/>
          <p:nvPr/>
        </p:nvSpPr>
        <p:spPr>
          <a:xfrm>
            <a:off x="354110" y="4651240"/>
            <a:ext cx="1050288" cy="307777"/>
          </a:xfrm>
          <a:prstGeom prst="rect">
            <a:avLst/>
          </a:prstGeom>
          <a:noFill/>
        </p:spPr>
        <p:txBody>
          <a:bodyPr wrap="none" rtlCol="0">
            <a:spAutoFit/>
          </a:bodyPr>
          <a:lstStyle/>
          <a:p>
            <a:r>
              <a:rPr lang="en-US" sz="1400" b="1" dirty="0">
                <a:solidFill>
                  <a:schemeClr val="bg2"/>
                </a:solidFill>
              </a:rPr>
              <a:t>#PulseNet</a:t>
            </a:r>
          </a:p>
        </p:txBody>
      </p:sp>
    </p:spTree>
    <p:extLst>
      <p:ext uri="{BB962C8B-B14F-4D97-AF65-F5344CB8AC3E}">
        <p14:creationId xmlns:p14="http://schemas.microsoft.com/office/powerpoint/2010/main" val="7499546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3000" dirty="0"/>
              <a:t>Overview</a:t>
            </a:r>
          </a:p>
        </p:txBody>
      </p:sp>
      <p:sp>
        <p:nvSpPr>
          <p:cNvPr id="5" name="Content Placeholder 2"/>
          <p:cNvSpPr>
            <a:spLocks noGrp="1"/>
          </p:cNvSpPr>
          <p:nvPr>
            <p:ph type="body" sz="quarter" idx="10"/>
          </p:nvPr>
        </p:nvSpPr>
        <p:spPr/>
        <p:txBody>
          <a:bodyPr/>
          <a:lstStyle/>
          <a:p>
            <a:r>
              <a:rPr lang="en-US" sz="2400" dirty="0"/>
              <a:t>Transition Timeline</a:t>
            </a:r>
          </a:p>
          <a:p>
            <a:r>
              <a:rPr lang="en-US" sz="2400" dirty="0"/>
              <a:t>PulseNet Submission Expectations and WGS Data Analysis Workflow</a:t>
            </a:r>
          </a:p>
          <a:p>
            <a:r>
              <a:rPr lang="en-US" sz="2400" dirty="0"/>
              <a:t>PulseNet Submissions to NCBI</a:t>
            </a:r>
          </a:p>
          <a:p>
            <a:r>
              <a:rPr lang="en-US" sz="2400" dirty="0"/>
              <a:t>Cluster Detection with WGS</a:t>
            </a:r>
          </a:p>
          <a:p>
            <a:r>
              <a:rPr lang="en-US" sz="2400" dirty="0"/>
              <a:t>Future Improvements</a:t>
            </a:r>
          </a:p>
          <a:p>
            <a:endParaRPr lang="en-US" sz="2400" dirty="0"/>
          </a:p>
        </p:txBody>
      </p:sp>
    </p:spTree>
    <p:extLst>
      <p:ext uri="{BB962C8B-B14F-4D97-AF65-F5344CB8AC3E}">
        <p14:creationId xmlns:p14="http://schemas.microsoft.com/office/powerpoint/2010/main" val="52588014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WGS Transition Timeline</a:t>
            </a:r>
          </a:p>
        </p:txBody>
      </p:sp>
      <p:grpSp>
        <p:nvGrpSpPr>
          <p:cNvPr id="3" name="Group 2">
            <a:extLst>
              <a:ext uri="{FF2B5EF4-FFF2-40B4-BE49-F238E27FC236}">
                <a16:creationId xmlns:a16="http://schemas.microsoft.com/office/drawing/2014/main" id="{5FD2B687-AF11-44BF-B9F9-40E84A2C1C38}"/>
              </a:ext>
            </a:extLst>
          </p:cNvPr>
          <p:cNvGrpSpPr/>
          <p:nvPr/>
        </p:nvGrpSpPr>
        <p:grpSpPr>
          <a:xfrm>
            <a:off x="166624" y="594361"/>
            <a:ext cx="9144000" cy="4323080"/>
            <a:chOff x="166624" y="594361"/>
            <a:chExt cx="9144000" cy="4323080"/>
          </a:xfrm>
        </p:grpSpPr>
        <p:graphicFrame>
          <p:nvGraphicFramePr>
            <p:cNvPr id="5" name="Diagram 4" title="SmartArt Circle Accent Timeline diagram"/>
            <p:cNvGraphicFramePr/>
            <p:nvPr>
              <p:extLst>
                <p:ext uri="{D42A27DB-BD31-4B8C-83A1-F6EECF244321}">
                  <p14:modId xmlns:p14="http://schemas.microsoft.com/office/powerpoint/2010/main" val="2206180161"/>
                </p:ext>
              </p:extLst>
            </p:nvPr>
          </p:nvGraphicFramePr>
          <p:xfrm>
            <a:off x="166624" y="594361"/>
            <a:ext cx="9144000" cy="4323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Brace 5"/>
            <p:cNvSpPr/>
            <p:nvPr/>
          </p:nvSpPr>
          <p:spPr>
            <a:xfrm rot="16200000">
              <a:off x="5138420" y="-749300"/>
              <a:ext cx="508000" cy="5146040"/>
            </a:xfrm>
            <a:prstGeom prst="rightBrace">
              <a:avLst/>
            </a:prstGeom>
            <a:ln w="28575"/>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a:p>
          </p:txBody>
        </p:sp>
        <p:sp>
          <p:nvSpPr>
            <p:cNvPr id="7" name="TextBox 6"/>
            <p:cNvSpPr txBox="1"/>
            <p:nvPr/>
          </p:nvSpPr>
          <p:spPr>
            <a:xfrm>
              <a:off x="3017520" y="923388"/>
              <a:ext cx="4947920" cy="646331"/>
            </a:xfrm>
            <a:prstGeom prst="rect">
              <a:avLst/>
            </a:prstGeom>
            <a:noFill/>
          </p:spPr>
          <p:txBody>
            <a:bodyPr wrap="square" rtlCol="0">
              <a:spAutoFit/>
            </a:bodyPr>
            <a:lstStyle/>
            <a:p>
              <a:pPr algn="ctr"/>
              <a:r>
                <a:rPr lang="en-US" dirty="0">
                  <a:solidFill>
                    <a:schemeClr val="accent4">
                      <a:lumMod val="50000"/>
                    </a:schemeClr>
                  </a:solidFill>
                  <a:latin typeface="Calibri" panose="020F0502020204030204" pitchFamily="34" charset="0"/>
                </a:rPr>
                <a:t>Validation of schema and databases: </a:t>
              </a:r>
            </a:p>
            <a:p>
              <a:pPr algn="ctr"/>
              <a:r>
                <a:rPr lang="en-US" i="1" dirty="0">
                  <a:solidFill>
                    <a:schemeClr val="accent4">
                      <a:lumMod val="50000"/>
                    </a:schemeClr>
                  </a:solidFill>
                  <a:latin typeface="Calibri" panose="020F0502020204030204" pitchFamily="34" charset="0"/>
                </a:rPr>
                <a:t>E. coli</a:t>
              </a:r>
              <a:r>
                <a:rPr lang="en-US" dirty="0">
                  <a:solidFill>
                    <a:schemeClr val="accent4">
                      <a:lumMod val="50000"/>
                    </a:schemeClr>
                  </a:solidFill>
                  <a:latin typeface="Calibri" panose="020F0502020204030204" pitchFamily="34" charset="0"/>
                </a:rPr>
                <a:t>, Campy, </a:t>
              </a:r>
              <a:r>
                <a:rPr lang="en-US" i="1" dirty="0">
                  <a:solidFill>
                    <a:schemeClr val="accent4">
                      <a:lumMod val="50000"/>
                    </a:schemeClr>
                  </a:solidFill>
                  <a:latin typeface="Calibri" panose="020F0502020204030204" pitchFamily="34" charset="0"/>
                </a:rPr>
                <a:t>Salmonella</a:t>
              </a:r>
            </a:p>
          </p:txBody>
        </p:sp>
      </p:grpSp>
    </p:spTree>
    <p:extLst>
      <p:ext uri="{BB962C8B-B14F-4D97-AF65-F5344CB8AC3E}">
        <p14:creationId xmlns:p14="http://schemas.microsoft.com/office/powerpoint/2010/main" val="33292331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450176037"/>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2417276" y="3564802"/>
            <a:ext cx="359876" cy="507831"/>
          </a:xfrm>
          <a:prstGeom prst="rect">
            <a:avLst/>
          </a:prstGeom>
          <a:noFill/>
        </p:spPr>
        <p:txBody>
          <a:bodyPr wrap="square" rtlCol="0">
            <a:spAutoFit/>
          </a:bodyPr>
          <a:lstStyle/>
          <a:p>
            <a:pPr defTabSz="685800" eaLnBrk="1" fontAlgn="auto" hangingPunct="1">
              <a:spcBef>
                <a:spcPts val="0"/>
              </a:spcBef>
              <a:spcAft>
                <a:spcPts val="0"/>
              </a:spcAft>
              <a:defRPr/>
            </a:pPr>
            <a:r>
              <a:rPr lang="en-US" sz="2700" dirty="0">
                <a:solidFill>
                  <a:srgbClr val="000099"/>
                </a:solidFill>
                <a:latin typeface="Segoe UI Symbol" panose="020B0502040204020203" pitchFamily="34" charset="0"/>
                <a:ea typeface="Segoe UI Symbol" panose="020B0502040204020203" pitchFamily="34" charset="0"/>
              </a:rPr>
              <a:t>✔</a:t>
            </a:r>
            <a:endParaRPr lang="en-US" sz="2700" dirty="0">
              <a:solidFill>
                <a:srgbClr val="000099"/>
              </a:solidFill>
              <a:latin typeface="Myriad Web Pro"/>
            </a:endParaRPr>
          </a:p>
        </p:txBody>
      </p:sp>
      <p:sp>
        <p:nvSpPr>
          <p:cNvPr id="3" name="TextBox 2"/>
          <p:cNvSpPr txBox="1"/>
          <p:nvPr/>
        </p:nvSpPr>
        <p:spPr>
          <a:xfrm>
            <a:off x="2169438" y="977774"/>
            <a:ext cx="855552"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1" dirty="0">
                <a:solidFill>
                  <a:srgbClr val="000099"/>
                </a:solidFill>
                <a:latin typeface="Myriad Web Pro"/>
              </a:rPr>
              <a:t>98%</a:t>
            </a:r>
          </a:p>
        </p:txBody>
      </p:sp>
      <p:sp>
        <p:nvSpPr>
          <p:cNvPr id="6" name="TextBox 5"/>
          <p:cNvSpPr txBox="1"/>
          <p:nvPr/>
        </p:nvSpPr>
        <p:spPr>
          <a:xfrm>
            <a:off x="1462227" y="2319869"/>
            <a:ext cx="855552"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1" dirty="0">
                <a:solidFill>
                  <a:srgbClr val="000099"/>
                </a:solidFill>
                <a:latin typeface="Myriad Web Pro"/>
              </a:rPr>
              <a:t>84%</a:t>
            </a:r>
          </a:p>
        </p:txBody>
      </p:sp>
      <p:sp>
        <p:nvSpPr>
          <p:cNvPr id="7" name="TextBox 6"/>
          <p:cNvSpPr txBox="1"/>
          <p:nvPr/>
        </p:nvSpPr>
        <p:spPr>
          <a:xfrm>
            <a:off x="6328374" y="2319869"/>
            <a:ext cx="1717529" cy="1154162"/>
          </a:xfrm>
          <a:prstGeom prst="rect">
            <a:avLst/>
          </a:prstGeom>
          <a:noFill/>
        </p:spPr>
        <p:txBody>
          <a:bodyPr wrap="square" rtlCol="0">
            <a:spAutoFit/>
          </a:bodyPr>
          <a:lstStyle/>
          <a:p>
            <a:pPr defTabSz="685800" eaLnBrk="1" fontAlgn="auto" hangingPunct="1">
              <a:spcBef>
                <a:spcPts val="0"/>
              </a:spcBef>
              <a:spcAft>
                <a:spcPts val="0"/>
              </a:spcAft>
              <a:defRPr/>
            </a:pPr>
            <a:r>
              <a:rPr lang="en-US" sz="2100" b="1" dirty="0">
                <a:solidFill>
                  <a:srgbClr val="000099"/>
                </a:solidFill>
                <a:latin typeface="Myriad Web Pro"/>
              </a:rPr>
              <a:t>25%</a:t>
            </a:r>
          </a:p>
          <a:p>
            <a:pPr marL="214313" indent="-214313" defTabSz="685800" eaLnBrk="1" fontAlgn="auto" hangingPunct="1">
              <a:spcBef>
                <a:spcPts val="0"/>
              </a:spcBef>
              <a:spcAft>
                <a:spcPts val="0"/>
              </a:spcAft>
              <a:buFont typeface="Wingdings" panose="05000000000000000000" pitchFamily="2" charset="2"/>
              <a:buChar char="ü"/>
              <a:defRPr/>
            </a:pPr>
            <a:r>
              <a:rPr lang="en-US" sz="1200" b="1" i="1" dirty="0">
                <a:solidFill>
                  <a:srgbClr val="000099"/>
                </a:solidFill>
                <a:latin typeface="Myriad Web Pro"/>
              </a:rPr>
              <a:t>Listeria</a:t>
            </a:r>
          </a:p>
          <a:p>
            <a:pPr marL="171450" indent="-171450" defTabSz="685800" eaLnBrk="1" fontAlgn="auto" hangingPunct="1">
              <a:spcBef>
                <a:spcPts val="0"/>
              </a:spcBef>
              <a:spcAft>
                <a:spcPts val="0"/>
              </a:spcAft>
              <a:buFont typeface="Arial" panose="020B0604020202020204" pitchFamily="34" charset="0"/>
              <a:buChar char="•"/>
              <a:defRPr/>
            </a:pPr>
            <a:r>
              <a:rPr lang="en-US" sz="1200" b="1" i="1" dirty="0">
                <a:solidFill>
                  <a:srgbClr val="000099"/>
                </a:solidFill>
                <a:latin typeface="Myriad Web Pro"/>
              </a:rPr>
              <a:t>Salmonella</a:t>
            </a:r>
          </a:p>
          <a:p>
            <a:pPr marL="171450" indent="-171450" defTabSz="685800" eaLnBrk="1" fontAlgn="auto" hangingPunct="1">
              <a:spcBef>
                <a:spcPts val="0"/>
              </a:spcBef>
              <a:spcAft>
                <a:spcPts val="0"/>
              </a:spcAft>
              <a:buFont typeface="Arial" panose="020B0604020202020204" pitchFamily="34" charset="0"/>
              <a:buChar char="•"/>
              <a:defRPr/>
            </a:pPr>
            <a:r>
              <a:rPr lang="en-US" sz="1200" b="1" i="1" dirty="0">
                <a:solidFill>
                  <a:srgbClr val="000099"/>
                </a:solidFill>
                <a:latin typeface="Myriad Web Pro"/>
              </a:rPr>
              <a:t>Escherichia</a:t>
            </a:r>
          </a:p>
          <a:p>
            <a:pPr marL="171450" indent="-171450" defTabSz="685800" eaLnBrk="1" fontAlgn="auto" hangingPunct="1">
              <a:spcBef>
                <a:spcPts val="0"/>
              </a:spcBef>
              <a:spcAft>
                <a:spcPts val="0"/>
              </a:spcAft>
              <a:buFont typeface="Arial" panose="020B0604020202020204" pitchFamily="34" charset="0"/>
              <a:buChar char="•"/>
              <a:defRPr/>
            </a:pPr>
            <a:r>
              <a:rPr lang="en-US" sz="1200" b="1" i="1" dirty="0">
                <a:solidFill>
                  <a:srgbClr val="000099"/>
                </a:solidFill>
                <a:latin typeface="Myriad Web Pro"/>
              </a:rPr>
              <a:t>Campylobacter</a:t>
            </a:r>
          </a:p>
        </p:txBody>
      </p:sp>
      <p:sp>
        <p:nvSpPr>
          <p:cNvPr id="9" name="TextBox 8"/>
          <p:cNvSpPr txBox="1"/>
          <p:nvPr/>
        </p:nvSpPr>
        <p:spPr>
          <a:xfrm>
            <a:off x="5607491" y="1014957"/>
            <a:ext cx="855552"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1" dirty="0">
                <a:solidFill>
                  <a:srgbClr val="000099"/>
                </a:solidFill>
                <a:latin typeface="Myriad Web Pro"/>
              </a:rPr>
              <a:t>84%</a:t>
            </a:r>
          </a:p>
        </p:txBody>
      </p:sp>
      <p:grpSp>
        <p:nvGrpSpPr>
          <p:cNvPr id="11" name="Group 10"/>
          <p:cNvGrpSpPr/>
          <p:nvPr/>
        </p:nvGrpSpPr>
        <p:grpSpPr>
          <a:xfrm>
            <a:off x="2134084" y="1818514"/>
            <a:ext cx="1310630" cy="1506471"/>
            <a:chOff x="1750060" y="95"/>
            <a:chExt cx="1747506" cy="2008628"/>
          </a:xfrm>
          <a:scene3d>
            <a:camera prst="orthographicFront">
              <a:rot lat="0" lon="0" rev="0"/>
            </a:camera>
            <a:lightRig rig="contrasting" dir="t">
              <a:rot lat="0" lon="0" rev="1200000"/>
            </a:lightRig>
          </a:scene3d>
        </p:grpSpPr>
        <p:sp>
          <p:nvSpPr>
            <p:cNvPr id="12" name="Hexagon 11"/>
            <p:cNvSpPr/>
            <p:nvPr/>
          </p:nvSpPr>
          <p:spPr>
            <a:xfrm rot="5400000">
              <a:off x="1619499" y="130656"/>
              <a:ext cx="2008628" cy="1747506"/>
            </a:xfrm>
            <a:prstGeom prst="hexagon">
              <a:avLst>
                <a:gd name="adj" fmla="val 25000"/>
                <a:gd name="vf" fmla="val 115470"/>
              </a:avLst>
            </a:prstGeom>
            <a:solidFill>
              <a:srgbClr val="C00000"/>
            </a:solidFill>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sp>
        <p:sp>
          <p:nvSpPr>
            <p:cNvPr id="13" name="Hexagon 4"/>
            <p:cNvSpPr txBox="1"/>
            <p:nvPr/>
          </p:nvSpPr>
          <p:spPr>
            <a:xfrm>
              <a:off x="2022380" y="313106"/>
              <a:ext cx="1202866" cy="138260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533400" eaLnBrk="1" fontAlgn="auto" hangingPunct="1">
                <a:lnSpc>
                  <a:spcPct val="90000"/>
                </a:lnSpc>
                <a:spcAft>
                  <a:spcPct val="35000"/>
                </a:spcAft>
                <a:defRPr/>
              </a:pPr>
              <a:r>
                <a:rPr lang="en-US" sz="1400" b="1" dirty="0">
                  <a:solidFill>
                    <a:srgbClr val="FFFFFF"/>
                  </a:solidFill>
                  <a:latin typeface="Myriad Web Pro"/>
                </a:rPr>
                <a:t>PHLs Installed Plugins/ Gain CE access</a:t>
              </a:r>
            </a:p>
          </p:txBody>
        </p:sp>
      </p:grpSp>
      <p:sp>
        <p:nvSpPr>
          <p:cNvPr id="14" name="TextBox 13"/>
          <p:cNvSpPr txBox="1"/>
          <p:nvPr/>
        </p:nvSpPr>
        <p:spPr>
          <a:xfrm>
            <a:off x="5615037" y="3624782"/>
            <a:ext cx="1697505" cy="715581"/>
          </a:xfrm>
          <a:prstGeom prst="rect">
            <a:avLst/>
          </a:prstGeom>
          <a:noFill/>
        </p:spPr>
        <p:txBody>
          <a:bodyPr wrap="square" rtlCol="0">
            <a:spAutoFit/>
          </a:bodyPr>
          <a:lstStyle/>
          <a:p>
            <a:pPr defTabSz="685800" eaLnBrk="1" fontAlgn="auto" hangingPunct="1">
              <a:spcBef>
                <a:spcPts val="0"/>
              </a:spcBef>
              <a:spcAft>
                <a:spcPts val="0"/>
              </a:spcAft>
              <a:defRPr/>
            </a:pPr>
            <a:r>
              <a:rPr lang="en-US" sz="1350" b="1" dirty="0">
                <a:solidFill>
                  <a:srgbClr val="000099"/>
                </a:solidFill>
                <a:latin typeface="Myriad Web Pro"/>
              </a:rPr>
              <a:t>NDB: April 2018-19</a:t>
            </a:r>
          </a:p>
          <a:p>
            <a:pPr defTabSz="685800" eaLnBrk="1" fontAlgn="auto" hangingPunct="1">
              <a:spcBef>
                <a:spcPts val="0"/>
              </a:spcBef>
              <a:spcAft>
                <a:spcPts val="0"/>
              </a:spcAft>
              <a:defRPr/>
            </a:pPr>
            <a:r>
              <a:rPr lang="en-US" sz="1350" b="1" dirty="0">
                <a:solidFill>
                  <a:srgbClr val="000099"/>
                </a:solidFill>
                <a:latin typeface="Myriad Web Pro"/>
              </a:rPr>
              <a:t>Share: Dec 2018-June 2019</a:t>
            </a:r>
            <a:endParaRPr lang="en-US" sz="825" b="1" i="1" dirty="0">
              <a:solidFill>
                <a:srgbClr val="000099"/>
              </a:solidFill>
              <a:latin typeface="Myriad Web Pro"/>
            </a:endParaRPr>
          </a:p>
        </p:txBody>
      </p:sp>
      <p:sp>
        <p:nvSpPr>
          <p:cNvPr id="15" name="TextBox 14"/>
          <p:cNvSpPr txBox="1"/>
          <p:nvPr/>
        </p:nvSpPr>
        <p:spPr>
          <a:xfrm>
            <a:off x="8021" y="4708850"/>
            <a:ext cx="3950238" cy="323165"/>
          </a:xfrm>
          <a:prstGeom prst="rect">
            <a:avLst/>
          </a:prstGeom>
          <a:noFill/>
        </p:spPr>
        <p:txBody>
          <a:bodyPr wrap="square" rtlCol="0">
            <a:spAutoFit/>
          </a:bodyPr>
          <a:lstStyle/>
          <a:p>
            <a:pPr defTabSz="685800" eaLnBrk="1" fontAlgn="auto" hangingPunct="1">
              <a:spcBef>
                <a:spcPts val="0"/>
              </a:spcBef>
              <a:spcAft>
                <a:spcPts val="0"/>
              </a:spcAft>
              <a:defRPr/>
            </a:pPr>
            <a:r>
              <a:rPr lang="en-US" sz="1500" b="1" dirty="0">
                <a:solidFill>
                  <a:srgbClr val="000099"/>
                </a:solidFill>
                <a:latin typeface="Myriad Web Pro"/>
              </a:rPr>
              <a:t>Percentages updated September 11, 2019 </a:t>
            </a:r>
          </a:p>
        </p:txBody>
      </p:sp>
      <p:sp>
        <p:nvSpPr>
          <p:cNvPr id="16" name="Title 1"/>
          <p:cNvSpPr txBox="1">
            <a:spLocks/>
          </p:cNvSpPr>
          <p:nvPr/>
        </p:nvSpPr>
        <p:spPr>
          <a:xfrm>
            <a:off x="74691" y="205979"/>
            <a:ext cx="2702461" cy="857250"/>
          </a:xfrm>
          <a:prstGeom prst="rect">
            <a:avLst/>
          </a:prstGeom>
        </p:spPr>
        <p:txBody>
          <a:bodyPr/>
          <a:lst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Myriad Web Pro" panose="020B0503030403020204" pitchFamily="34" charset="0"/>
              </a:defRPr>
            </a:lvl2pPr>
            <a:lvl3pPr algn="ctr" rtl="0" eaLnBrk="0" fontAlgn="base" hangingPunct="0">
              <a:spcBef>
                <a:spcPct val="0"/>
              </a:spcBef>
              <a:spcAft>
                <a:spcPct val="0"/>
              </a:spcAft>
              <a:defRPr sz="5867">
                <a:solidFill>
                  <a:schemeClr val="tx1"/>
                </a:solidFill>
                <a:latin typeface="Myriad Web Pro" panose="020B0503030403020204" pitchFamily="34" charset="0"/>
              </a:defRPr>
            </a:lvl3pPr>
            <a:lvl4pPr algn="ctr" rtl="0" eaLnBrk="0" fontAlgn="base" hangingPunct="0">
              <a:spcBef>
                <a:spcPct val="0"/>
              </a:spcBef>
              <a:spcAft>
                <a:spcPct val="0"/>
              </a:spcAft>
              <a:defRPr sz="5867">
                <a:solidFill>
                  <a:schemeClr val="tx1"/>
                </a:solidFill>
                <a:latin typeface="Myriad Web Pro" panose="020B0503030403020204" pitchFamily="34" charset="0"/>
              </a:defRPr>
            </a:lvl4pPr>
            <a:lvl5pPr algn="ctr" rtl="0" eaLnBrk="0" fontAlgn="base" hangingPunct="0">
              <a:spcBef>
                <a:spcPct val="0"/>
              </a:spcBef>
              <a:spcAft>
                <a:spcPct val="0"/>
              </a:spcAft>
              <a:defRPr sz="5867">
                <a:solidFill>
                  <a:schemeClr val="tx1"/>
                </a:solidFill>
                <a:latin typeface="Myriad Web Pro" panose="020B0503030403020204" pitchFamily="34" charset="0"/>
              </a:defRPr>
            </a:lvl5pPr>
            <a:lvl6pPr marL="609585" algn="ctr" rtl="0" fontAlgn="base">
              <a:spcBef>
                <a:spcPct val="0"/>
              </a:spcBef>
              <a:spcAft>
                <a:spcPct val="0"/>
              </a:spcAft>
              <a:defRPr sz="5867">
                <a:solidFill>
                  <a:schemeClr val="tx1"/>
                </a:solidFill>
                <a:latin typeface="Myriad Web Pro" panose="020B0503030403020204" pitchFamily="34" charset="0"/>
              </a:defRPr>
            </a:lvl6pPr>
            <a:lvl7pPr marL="1219170" algn="ctr" rtl="0" fontAlgn="base">
              <a:spcBef>
                <a:spcPct val="0"/>
              </a:spcBef>
              <a:spcAft>
                <a:spcPct val="0"/>
              </a:spcAft>
              <a:defRPr sz="5867">
                <a:solidFill>
                  <a:schemeClr val="tx1"/>
                </a:solidFill>
                <a:latin typeface="Myriad Web Pro" panose="020B0503030403020204" pitchFamily="34" charset="0"/>
              </a:defRPr>
            </a:lvl7pPr>
            <a:lvl8pPr marL="1828754" algn="ctr" rtl="0" fontAlgn="base">
              <a:spcBef>
                <a:spcPct val="0"/>
              </a:spcBef>
              <a:spcAft>
                <a:spcPct val="0"/>
              </a:spcAft>
              <a:defRPr sz="5867">
                <a:solidFill>
                  <a:schemeClr val="tx1"/>
                </a:solidFill>
                <a:latin typeface="Myriad Web Pro" panose="020B0503030403020204" pitchFamily="34" charset="0"/>
              </a:defRPr>
            </a:lvl8pPr>
            <a:lvl9pPr marL="2438339" algn="ctr" rtl="0" fontAlgn="base">
              <a:spcBef>
                <a:spcPct val="0"/>
              </a:spcBef>
              <a:spcAft>
                <a:spcPct val="0"/>
              </a:spcAft>
              <a:defRPr sz="5867">
                <a:solidFill>
                  <a:schemeClr val="tx1"/>
                </a:solidFill>
                <a:latin typeface="Myriad Web Pro" panose="020B0503030403020204" pitchFamily="34" charset="0"/>
              </a:defRPr>
            </a:lvl9pPr>
          </a:lstStyle>
          <a:p>
            <a:pPr algn="l" defTabSz="685800">
              <a:defRPr/>
            </a:pPr>
            <a:r>
              <a:rPr lang="en-US" sz="2700" b="1" dirty="0">
                <a:solidFill>
                  <a:srgbClr val="D9531E"/>
                </a:solidFill>
                <a:latin typeface="Calibri" panose="020F0502020204030204" pitchFamily="34" charset="0"/>
                <a:cs typeface="Calibri" panose="020F0502020204030204" pitchFamily="34" charset="0"/>
              </a:rPr>
              <a:t>Many Pieces to the Puzzle</a:t>
            </a:r>
          </a:p>
        </p:txBody>
      </p:sp>
    </p:spTree>
    <p:extLst>
      <p:ext uri="{BB962C8B-B14F-4D97-AF65-F5344CB8AC3E}">
        <p14:creationId xmlns:p14="http://schemas.microsoft.com/office/powerpoint/2010/main" val="201303680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PulseNet Submission Expectations</a:t>
            </a:r>
          </a:p>
        </p:txBody>
      </p:sp>
      <p:sp>
        <p:nvSpPr>
          <p:cNvPr id="5" name="Text Placeholder 2"/>
          <p:cNvSpPr>
            <a:spLocks noGrp="1"/>
          </p:cNvSpPr>
          <p:nvPr>
            <p:ph type="body" sz="quarter" idx="10"/>
          </p:nvPr>
        </p:nvSpPr>
        <p:spPr>
          <a:xfrm>
            <a:off x="457200" y="1076987"/>
            <a:ext cx="8229600" cy="3341688"/>
          </a:xfrm>
        </p:spPr>
        <p:txBody>
          <a:bodyPr/>
          <a:lstStyle/>
          <a:p>
            <a:r>
              <a:rPr lang="en-US" dirty="0"/>
              <a:t>Sequence as many </a:t>
            </a:r>
            <a:r>
              <a:rPr lang="en-US" i="1" dirty="0"/>
              <a:t>Listeria</a:t>
            </a:r>
            <a:r>
              <a:rPr lang="en-US" dirty="0"/>
              <a:t>, STEC, </a:t>
            </a:r>
            <a:r>
              <a:rPr lang="en-US" i="1" dirty="0"/>
              <a:t>Salmonella</a:t>
            </a:r>
            <a:r>
              <a:rPr lang="en-US" dirty="0"/>
              <a:t>, </a:t>
            </a:r>
            <a:r>
              <a:rPr lang="en-US" i="1" dirty="0"/>
              <a:t>Shigella</a:t>
            </a:r>
            <a:r>
              <a:rPr lang="en-US" dirty="0"/>
              <a:t>, </a:t>
            </a:r>
            <a:r>
              <a:rPr lang="en-US" i="1" dirty="0"/>
              <a:t>Campylobacter</a:t>
            </a:r>
            <a:r>
              <a:rPr lang="en-US" dirty="0"/>
              <a:t>, and </a:t>
            </a:r>
            <a:r>
              <a:rPr lang="en-US" i="1" dirty="0"/>
              <a:t>Vibrio</a:t>
            </a:r>
            <a:r>
              <a:rPr lang="en-US" dirty="0"/>
              <a:t> as requested by CDC or state epidemiologists</a:t>
            </a:r>
          </a:p>
          <a:p>
            <a:r>
              <a:rPr lang="en-US" dirty="0"/>
              <a:t>Prior to upload </a:t>
            </a:r>
          </a:p>
          <a:p>
            <a:pPr lvl="1"/>
            <a:r>
              <a:rPr lang="en-US" dirty="0"/>
              <a:t>Run sequences through CDC calculation engine</a:t>
            </a:r>
          </a:p>
          <a:p>
            <a:pPr lvl="1"/>
            <a:r>
              <a:rPr lang="en-US" dirty="0"/>
              <a:t>Check sequence quality</a:t>
            </a:r>
          </a:p>
          <a:p>
            <a:pPr lvl="1"/>
            <a:r>
              <a:rPr lang="en-US" dirty="0"/>
              <a:t>Verify standardization of metadata</a:t>
            </a:r>
          </a:p>
          <a:p>
            <a:r>
              <a:rPr lang="en-US" dirty="0"/>
              <a:t>Submit all WGS data and metadata to national databases within 24 hours of results; submit raw sequences to NCBI</a:t>
            </a:r>
          </a:p>
          <a:p>
            <a:r>
              <a:rPr lang="en-US" dirty="0"/>
              <a:t>Real-time surveillance is the goal of PulseNet laboratories and should involve real-time sequencing of PulseNet tracked organisms</a:t>
            </a:r>
          </a:p>
        </p:txBody>
      </p:sp>
    </p:spTree>
    <p:extLst>
      <p:ext uri="{BB962C8B-B14F-4D97-AF65-F5344CB8AC3E}">
        <p14:creationId xmlns:p14="http://schemas.microsoft.com/office/powerpoint/2010/main" val="204796889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963153" y="2194558"/>
            <a:ext cx="1526924" cy="830997"/>
          </a:xfrm>
          <a:prstGeom prst="rect">
            <a:avLst/>
          </a:prstGeom>
          <a:solidFill>
            <a:srgbClr val="FFFFFF">
              <a:alpha val="80000"/>
            </a:srgb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2</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a:t>
            </a: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Save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generated sequence files locally, on </a:t>
            </a:r>
            <a:r>
              <a:rPr kumimoji="0" lang="en-US" sz="1200" b="0" i="0" u="none" strike="noStrike" kern="1200" cap="none" spc="0" normalizeH="0" baseline="0" noProof="0" dirty="0" err="1">
                <a:ln>
                  <a:noFill/>
                </a:ln>
                <a:solidFill>
                  <a:srgbClr val="4B4B4B"/>
                </a:solidFill>
                <a:effectLst/>
                <a:uLnTx/>
                <a:uFillTx/>
                <a:latin typeface="Calibri" panose="020F0502020204030204" pitchFamily="34" charset="0"/>
                <a:ea typeface="+mn-ea"/>
                <a:cs typeface="Calibri" panose="020F0502020204030204" pitchFamily="34" charset="0"/>
              </a:rPr>
              <a:t>BaseSpace</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or external hard drive</a:t>
            </a:r>
          </a:p>
        </p:txBody>
      </p:sp>
      <p:sp>
        <p:nvSpPr>
          <p:cNvPr id="68" name="TextBox 67"/>
          <p:cNvSpPr txBox="1"/>
          <p:nvPr/>
        </p:nvSpPr>
        <p:spPr>
          <a:xfrm>
            <a:off x="119280" y="2187724"/>
            <a:ext cx="1436718" cy="1569660"/>
          </a:xfrm>
          <a:prstGeom prst="rect">
            <a:avLst/>
          </a:prstGeom>
          <a:solidFill>
            <a:srgbClr val="FFFFFF">
              <a:alpha val="80000"/>
            </a:srgb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1. Sequence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isolates using PulseNet Key number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sng"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File naming format</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Key-</a:t>
            </a:r>
            <a:r>
              <a:rPr kumimoji="0" lang="en-US" sz="1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LabID</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-M###-YYMMDD</a:t>
            </a:r>
          </a:p>
        </p:txBody>
      </p:sp>
      <p:sp>
        <p:nvSpPr>
          <p:cNvPr id="7" name="Rectangle 6"/>
          <p:cNvSpPr/>
          <p:nvPr/>
        </p:nvSpPr>
        <p:spPr>
          <a:xfrm>
            <a:off x="48125" y="542791"/>
            <a:ext cx="7197558" cy="1644932"/>
          </a:xfrm>
          <a:prstGeom prst="rect">
            <a:avLst/>
          </a:prstGeom>
          <a:solidFill>
            <a:srgbClr val="4983F2">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2" name="Title 1"/>
          <p:cNvSpPr>
            <a:spLocks noGrp="1"/>
          </p:cNvSpPr>
          <p:nvPr>
            <p:ph type="title"/>
          </p:nvPr>
        </p:nvSpPr>
        <p:spPr>
          <a:xfrm>
            <a:off x="50865" y="-314459"/>
            <a:ext cx="8229600" cy="857250"/>
          </a:xfrm>
        </p:spPr>
        <p:txBody>
          <a:bodyPr/>
          <a:lstStyle/>
          <a:p>
            <a:r>
              <a:rPr lang="en-US" sz="2400" dirty="0"/>
              <a:t>Data Analysis Workflow with National Database</a:t>
            </a:r>
          </a:p>
        </p:txBody>
      </p:sp>
      <p:grpSp>
        <p:nvGrpSpPr>
          <p:cNvPr id="35" name="Group 34"/>
          <p:cNvGrpSpPr/>
          <p:nvPr/>
        </p:nvGrpSpPr>
        <p:grpSpPr>
          <a:xfrm>
            <a:off x="127017" y="709591"/>
            <a:ext cx="1477107" cy="1320611"/>
            <a:chOff x="123715" y="1309046"/>
            <a:chExt cx="1477107" cy="1320611"/>
          </a:xfrm>
        </p:grpSpPr>
        <p:pic>
          <p:nvPicPr>
            <p:cNvPr id="48" name="Picture 4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493" y="1406107"/>
              <a:ext cx="1200800" cy="854969"/>
            </a:xfrm>
            <a:prstGeom prst="rect">
              <a:avLst/>
            </a:prstGeom>
          </p:spPr>
        </p:pic>
        <p:sp>
          <p:nvSpPr>
            <p:cNvPr id="94" name="TextBox 93"/>
            <p:cNvSpPr txBox="1"/>
            <p:nvPr/>
          </p:nvSpPr>
          <p:spPr>
            <a:xfrm flipH="1">
              <a:off x="181279" y="2167992"/>
              <a:ext cx="1305014"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Myriad Web Pro" panose="020B0503030403020204" pitchFamily="34" charset="0"/>
                  <a:ea typeface="+mn-ea"/>
                  <a:cs typeface="+mn-cs"/>
                </a:rPr>
                <a:t>Raw Sequence Data</a:t>
              </a:r>
            </a:p>
          </p:txBody>
        </p:sp>
        <p:sp>
          <p:nvSpPr>
            <p:cNvPr id="5" name="Rounded Rectangle 4"/>
            <p:cNvSpPr/>
            <p:nvPr/>
          </p:nvSpPr>
          <p:spPr>
            <a:xfrm>
              <a:off x="123715" y="1309046"/>
              <a:ext cx="1477107" cy="132061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grpSp>
      <p:grpSp>
        <p:nvGrpSpPr>
          <p:cNvPr id="63" name="Group 62"/>
          <p:cNvGrpSpPr/>
          <p:nvPr/>
        </p:nvGrpSpPr>
        <p:grpSpPr>
          <a:xfrm>
            <a:off x="1959624" y="614239"/>
            <a:ext cx="1491087" cy="1511312"/>
            <a:chOff x="102960" y="3352151"/>
            <a:chExt cx="1491087" cy="1511312"/>
          </a:xfrm>
        </p:grpSpPr>
        <p:pic>
          <p:nvPicPr>
            <p:cNvPr id="53" name="Picture 52"/>
            <p:cNvPicPr>
              <a:picLocks noChangeAspect="1"/>
            </p:cNvPicPr>
            <p:nvPr/>
          </p:nvPicPr>
          <p:blipFill rotWithShape="1">
            <a:blip r:embed="rId3"/>
            <a:srcRect l="2970" t="1024" r="1113" b="763"/>
            <a:stretch/>
          </p:blipFill>
          <p:spPr>
            <a:xfrm>
              <a:off x="146639" y="3419045"/>
              <a:ext cx="1311376" cy="932064"/>
            </a:xfrm>
            <a:prstGeom prst="rect">
              <a:avLst/>
            </a:prstGeom>
          </p:spPr>
        </p:pic>
        <p:pic>
          <p:nvPicPr>
            <p:cNvPr id="95" name="Picture 94"/>
            <p:cNvPicPr>
              <a:picLocks noChangeAspect="1"/>
            </p:cNvPicPr>
            <p:nvPr/>
          </p:nvPicPr>
          <p:blipFill rotWithShape="1">
            <a:blip r:embed="rId4">
              <a:extLst>
                <a:ext uri="{28A0092B-C50C-407E-A947-70E740481C1C}">
                  <a14:useLocalDpi xmlns:a14="http://schemas.microsoft.com/office/drawing/2010/main" val="0"/>
                </a:ext>
              </a:extLst>
            </a:blip>
            <a:srcRect b="49569"/>
            <a:stretch/>
          </p:blipFill>
          <p:spPr>
            <a:xfrm>
              <a:off x="116569" y="4026842"/>
              <a:ext cx="857250" cy="446726"/>
            </a:xfrm>
            <a:prstGeom prst="rect">
              <a:avLst/>
            </a:prstGeom>
          </p:spPr>
        </p:pic>
        <p:sp>
          <p:nvSpPr>
            <p:cNvPr id="23" name="TextBox 22"/>
            <p:cNvSpPr txBox="1"/>
            <p:nvPr/>
          </p:nvSpPr>
          <p:spPr>
            <a:xfrm flipH="1">
              <a:off x="102960" y="4401798"/>
              <a:ext cx="1491087"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Myriad Web Pro" panose="020B0503030403020204" pitchFamily="34" charset="0"/>
                  <a:ea typeface="+mn-ea"/>
                  <a:cs typeface="+mn-cs"/>
                </a:rPr>
                <a:t>Private Raw Sequence Storage</a:t>
              </a:r>
            </a:p>
          </p:txBody>
        </p:sp>
        <p:sp>
          <p:nvSpPr>
            <p:cNvPr id="24" name="Rounded Rectangle 23"/>
            <p:cNvSpPr/>
            <p:nvPr/>
          </p:nvSpPr>
          <p:spPr>
            <a:xfrm>
              <a:off x="109734" y="3352151"/>
              <a:ext cx="1477107" cy="14911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grpSp>
      <p:grpSp>
        <p:nvGrpSpPr>
          <p:cNvPr id="34" name="Group 33"/>
          <p:cNvGrpSpPr/>
          <p:nvPr/>
        </p:nvGrpSpPr>
        <p:grpSpPr>
          <a:xfrm>
            <a:off x="7880576" y="2023888"/>
            <a:ext cx="1123085" cy="1356046"/>
            <a:chOff x="7668410" y="709270"/>
            <a:chExt cx="1424570" cy="1356046"/>
          </a:xfrm>
        </p:grpSpPr>
        <p:pic>
          <p:nvPicPr>
            <p:cNvPr id="3" name="Picture 2"/>
            <p:cNvPicPr>
              <a:picLocks noChangeAspect="1"/>
            </p:cNvPicPr>
            <p:nvPr/>
          </p:nvPicPr>
          <p:blipFill rotWithShape="1">
            <a:blip r:embed="rId5"/>
            <a:srcRect l="314" t="1949" r="314" b="1949"/>
            <a:stretch/>
          </p:blipFill>
          <p:spPr>
            <a:xfrm>
              <a:off x="7668410" y="809823"/>
              <a:ext cx="1424570" cy="583501"/>
            </a:xfrm>
            <a:prstGeom prst="rect">
              <a:avLst/>
            </a:prstGeom>
          </p:spPr>
        </p:pic>
        <p:sp>
          <p:nvSpPr>
            <p:cNvPr id="32" name="Rounded Rectangle 31"/>
            <p:cNvSpPr/>
            <p:nvPr/>
          </p:nvSpPr>
          <p:spPr>
            <a:xfrm>
              <a:off x="7686215" y="709270"/>
              <a:ext cx="1406765" cy="1321252"/>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44" name="TextBox 43"/>
            <p:cNvSpPr txBox="1"/>
            <p:nvPr/>
          </p:nvSpPr>
          <p:spPr>
            <a:xfrm flipH="1">
              <a:off x="7686215" y="1418985"/>
              <a:ext cx="1406764"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7030A0"/>
                  </a:solidFill>
                  <a:effectLst/>
                  <a:uLnTx/>
                  <a:uFillTx/>
                  <a:latin typeface="Myriad Web Pro" panose="020B0503030403020204" pitchFamily="34" charset="0"/>
                  <a:ea typeface="+mn-ea"/>
                  <a:cs typeface="+mn-cs"/>
                </a:rPr>
                <a:t>Public Raw Sequence Data Storage</a:t>
              </a:r>
            </a:p>
          </p:txBody>
        </p:sp>
      </p:grpSp>
      <p:cxnSp>
        <p:nvCxnSpPr>
          <p:cNvPr id="57" name="Straight Arrow Connector 56"/>
          <p:cNvCxnSpPr>
            <a:stCxn id="24" idx="3"/>
            <a:endCxn id="25" idx="1"/>
          </p:cNvCxnSpPr>
          <p:nvPr/>
        </p:nvCxnSpPr>
        <p:spPr>
          <a:xfrm flipV="1">
            <a:off x="3443505" y="1346784"/>
            <a:ext cx="405002" cy="13045"/>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25" idx="3"/>
            <a:endCxn id="29" idx="1"/>
          </p:cNvCxnSpPr>
          <p:nvPr/>
        </p:nvCxnSpPr>
        <p:spPr>
          <a:xfrm>
            <a:off x="5150851" y="1346783"/>
            <a:ext cx="526101" cy="789"/>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5" idx="3"/>
            <a:endCxn id="24" idx="1"/>
          </p:cNvCxnSpPr>
          <p:nvPr/>
        </p:nvCxnSpPr>
        <p:spPr>
          <a:xfrm flipV="1">
            <a:off x="1604123" y="1359829"/>
            <a:ext cx="362274" cy="10069"/>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29" idx="3"/>
          </p:cNvCxnSpPr>
          <p:nvPr/>
        </p:nvCxnSpPr>
        <p:spPr>
          <a:xfrm flipV="1">
            <a:off x="7073115" y="1346783"/>
            <a:ext cx="776707" cy="789"/>
          </a:xfrm>
          <a:prstGeom prst="straightConnector1">
            <a:avLst/>
          </a:prstGeom>
          <a:ln w="38100">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5555851" y="722392"/>
            <a:ext cx="1627953" cy="1276505"/>
            <a:chOff x="5507726" y="722391"/>
            <a:chExt cx="1627953" cy="1276505"/>
          </a:xfrm>
        </p:grpSpPr>
        <p:pic>
          <p:nvPicPr>
            <p:cNvPr id="20" name="Picture 19"/>
            <p:cNvPicPr>
              <a:picLocks noChangeAspect="1"/>
            </p:cNvPicPr>
            <p:nvPr/>
          </p:nvPicPr>
          <p:blipFill>
            <a:blip r:embed="rId6"/>
            <a:stretch>
              <a:fillRect/>
            </a:stretch>
          </p:blipFill>
          <p:spPr>
            <a:xfrm>
              <a:off x="5603653" y="768006"/>
              <a:ext cx="1337249" cy="801095"/>
            </a:xfrm>
            <a:prstGeom prst="rect">
              <a:avLst/>
            </a:prstGeom>
          </p:spPr>
        </p:pic>
        <p:sp>
          <p:nvSpPr>
            <p:cNvPr id="29" name="Rounded Rectangle 28"/>
            <p:cNvSpPr/>
            <p:nvPr/>
          </p:nvSpPr>
          <p:spPr>
            <a:xfrm>
              <a:off x="5628826" y="722391"/>
              <a:ext cx="1396163" cy="12503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41" name="TextBox 40"/>
            <p:cNvSpPr txBox="1"/>
            <p:nvPr/>
          </p:nvSpPr>
          <p:spPr>
            <a:xfrm flipH="1">
              <a:off x="5507726" y="1537231"/>
              <a:ext cx="1627953"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Myriad Web Pro" panose="020B0503030403020204" pitchFamily="34" charset="0"/>
                  <a:ea typeface="+mn-ea"/>
                  <a:cs typeface="+mn-cs"/>
                </a:rPr>
                <a:t>Organism-specific Database</a:t>
              </a:r>
            </a:p>
          </p:txBody>
        </p:sp>
      </p:grpSp>
      <p:grpSp>
        <p:nvGrpSpPr>
          <p:cNvPr id="21" name="Group 20"/>
          <p:cNvGrpSpPr/>
          <p:nvPr/>
        </p:nvGrpSpPr>
        <p:grpSpPr>
          <a:xfrm>
            <a:off x="3806212" y="680919"/>
            <a:ext cx="1344639" cy="1359655"/>
            <a:chOff x="3758086" y="680919"/>
            <a:chExt cx="1344639" cy="1359654"/>
          </a:xfrm>
        </p:grpSpPr>
        <p:pic>
          <p:nvPicPr>
            <p:cNvPr id="6" name="Picture 5"/>
            <p:cNvPicPr>
              <a:picLocks noChangeAspect="1"/>
            </p:cNvPicPr>
            <p:nvPr/>
          </p:nvPicPr>
          <p:blipFill>
            <a:blip r:embed="rId6"/>
            <a:stretch>
              <a:fillRect/>
            </a:stretch>
          </p:blipFill>
          <p:spPr>
            <a:xfrm>
              <a:off x="3758086" y="746550"/>
              <a:ext cx="1337249" cy="832851"/>
            </a:xfrm>
            <a:prstGeom prst="rect">
              <a:avLst/>
            </a:prstGeom>
          </p:spPr>
        </p:pic>
        <p:sp>
          <p:nvSpPr>
            <p:cNvPr id="25" name="Rounded Rectangle 24"/>
            <p:cNvSpPr/>
            <p:nvPr/>
          </p:nvSpPr>
          <p:spPr>
            <a:xfrm>
              <a:off x="3800381" y="680919"/>
              <a:ext cx="1302344" cy="133172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38" name="TextBox 37"/>
            <p:cNvSpPr txBox="1"/>
            <p:nvPr/>
          </p:nvSpPr>
          <p:spPr>
            <a:xfrm flipH="1">
              <a:off x="3800380" y="1578908"/>
              <a:ext cx="1302344"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Myriad Web Pro" panose="020B0503030403020204" pitchFamily="34" charset="0"/>
                  <a:ea typeface="+mn-ea"/>
                  <a:cs typeface="+mn-cs"/>
                </a:rPr>
                <a:t>Reference ID Database</a:t>
              </a:r>
            </a:p>
          </p:txBody>
        </p:sp>
      </p:grpSp>
      <p:sp>
        <p:nvSpPr>
          <p:cNvPr id="79" name="TextBox 78"/>
          <p:cNvSpPr txBox="1"/>
          <p:nvPr/>
        </p:nvSpPr>
        <p:spPr>
          <a:xfrm>
            <a:off x="3397807" y="501024"/>
            <a:ext cx="509893" cy="30777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Myriad Web Pro"/>
                <a:ea typeface="+mn-ea"/>
                <a:cs typeface="+mn-cs"/>
              </a:rPr>
              <a:t>PHL</a:t>
            </a:r>
          </a:p>
        </p:txBody>
      </p:sp>
      <p:grpSp>
        <p:nvGrpSpPr>
          <p:cNvPr id="4" name="Group 3"/>
          <p:cNvGrpSpPr/>
          <p:nvPr/>
        </p:nvGrpSpPr>
        <p:grpSpPr>
          <a:xfrm>
            <a:off x="3733493" y="2194558"/>
            <a:ext cx="1796888" cy="2535087"/>
            <a:chOff x="3800377" y="2194557"/>
            <a:chExt cx="1551558" cy="2535087"/>
          </a:xfrm>
        </p:grpSpPr>
        <p:sp>
          <p:nvSpPr>
            <p:cNvPr id="74" name="TextBox 73"/>
            <p:cNvSpPr txBox="1"/>
            <p:nvPr/>
          </p:nvSpPr>
          <p:spPr>
            <a:xfrm>
              <a:off x="3800377" y="2194557"/>
              <a:ext cx="1539439" cy="646331"/>
            </a:xfrm>
            <a:prstGeom prst="rect">
              <a:avLst/>
            </a:prstGeom>
            <a:solidFill>
              <a:srgbClr val="FFFFFF">
                <a:alpha val="80000"/>
              </a:srgb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3a. Link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sequence data to Reference ID database by PulseNet Key name</a:t>
              </a:r>
            </a:p>
          </p:txBody>
        </p:sp>
        <p:sp>
          <p:nvSpPr>
            <p:cNvPr id="76" name="TextBox 75"/>
            <p:cNvSpPr txBox="1"/>
            <p:nvPr/>
          </p:nvSpPr>
          <p:spPr>
            <a:xfrm>
              <a:off x="3800377" y="2790652"/>
              <a:ext cx="1551558" cy="1938992"/>
            </a:xfrm>
            <a:prstGeom prst="rect">
              <a:avLst/>
            </a:prstGeom>
            <a:solidFill>
              <a:srgbClr val="FFFFFF">
                <a:alpha val="80000"/>
              </a:srgb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3b. Submit</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data to calculation engine (CE) for de novo assembly, species identification (Genus, Species—by ANI*), and contamination check</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3c. Verify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quality (Quality Assessment)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3d. Export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entries</a:t>
              </a:r>
            </a:p>
          </p:txBody>
        </p:sp>
      </p:grpSp>
      <p:sp>
        <p:nvSpPr>
          <p:cNvPr id="85" name="TextBox 84"/>
          <p:cNvSpPr txBox="1"/>
          <p:nvPr/>
        </p:nvSpPr>
        <p:spPr>
          <a:xfrm>
            <a:off x="5516351" y="2184836"/>
            <a:ext cx="2285345" cy="267765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4a. Import</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entries from Reference ID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4b. Add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demographic information for entries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4c. Submit</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to the CE* for allele calls and genotyping results (serotype, AST, virulence)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4d. Verify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quality and </a:t>
            </a: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upload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to national database (WGS id automatically assigned)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4e. Upload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raw</a:t>
            </a: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data</a:t>
            </a: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sequence reads to NCBI</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4f. Perform </a:t>
            </a:r>
            <a:r>
              <a:rPr kumimoji="0" lang="en-US" sz="1200" b="0"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surveillance in BioNumerics  </a:t>
            </a:r>
          </a:p>
        </p:txBody>
      </p:sp>
      <p:grpSp>
        <p:nvGrpSpPr>
          <p:cNvPr id="87" name="Group 86"/>
          <p:cNvGrpSpPr/>
          <p:nvPr/>
        </p:nvGrpSpPr>
        <p:grpSpPr>
          <a:xfrm>
            <a:off x="7880576" y="575150"/>
            <a:ext cx="1018760" cy="1341034"/>
            <a:chOff x="7897309" y="3603651"/>
            <a:chExt cx="1018760" cy="1341034"/>
          </a:xfrm>
        </p:grpSpPr>
        <p:pic>
          <p:nvPicPr>
            <p:cNvPr id="88" name="Picture 87"/>
            <p:cNvPicPr>
              <a:picLocks noChangeAspect="1"/>
            </p:cNvPicPr>
            <p:nvPr/>
          </p:nvPicPr>
          <p:blipFill>
            <a:blip r:embed="rId7"/>
            <a:stretch>
              <a:fillRect/>
            </a:stretch>
          </p:blipFill>
          <p:spPr>
            <a:xfrm>
              <a:off x="8109161" y="3660237"/>
              <a:ext cx="595057" cy="665093"/>
            </a:xfrm>
            <a:prstGeom prst="rect">
              <a:avLst/>
            </a:prstGeom>
          </p:spPr>
        </p:pic>
        <p:sp>
          <p:nvSpPr>
            <p:cNvPr id="89" name="Rounded Rectangle 88"/>
            <p:cNvSpPr/>
            <p:nvPr/>
          </p:nvSpPr>
          <p:spPr>
            <a:xfrm>
              <a:off x="7897311" y="3603651"/>
              <a:ext cx="1018758" cy="1330098"/>
            </a:xfrm>
            <a:prstGeom prst="roundRect">
              <a:avLst/>
            </a:prstGeom>
            <a:noFill/>
            <a:ln>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C000"/>
                </a:solidFill>
                <a:effectLst/>
                <a:uLnTx/>
                <a:uFillTx/>
                <a:latin typeface="Myriad Web Pro"/>
                <a:ea typeface="+mn-ea"/>
                <a:cs typeface="+mn-cs"/>
              </a:endParaRPr>
            </a:p>
          </p:txBody>
        </p:sp>
        <p:sp>
          <p:nvSpPr>
            <p:cNvPr id="90" name="TextBox 89"/>
            <p:cNvSpPr txBox="1"/>
            <p:nvPr/>
          </p:nvSpPr>
          <p:spPr>
            <a:xfrm flipH="1">
              <a:off x="7897309" y="4298354"/>
              <a:ext cx="1018760"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853F"/>
                  </a:solidFill>
                  <a:effectLst/>
                  <a:uLnTx/>
                  <a:uFillTx/>
                  <a:latin typeface="Myriad Web Pro" panose="020B0503030403020204" pitchFamily="34" charset="0"/>
                  <a:ea typeface="+mn-ea"/>
                  <a:cs typeface="+mn-cs"/>
                </a:rPr>
                <a:t>PulseNet National Databases</a:t>
              </a:r>
            </a:p>
          </p:txBody>
        </p:sp>
      </p:grpSp>
      <p:cxnSp>
        <p:nvCxnSpPr>
          <p:cNvPr id="91" name="Straight Arrow Connector 90"/>
          <p:cNvCxnSpPr/>
          <p:nvPr/>
        </p:nvCxnSpPr>
        <p:spPr>
          <a:xfrm>
            <a:off x="7073113" y="1364908"/>
            <a:ext cx="807462" cy="1002416"/>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802880" y="4823461"/>
            <a:ext cx="1485900" cy="2616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Updated 9/10/2019</a:t>
            </a:r>
          </a:p>
        </p:txBody>
      </p:sp>
      <p:sp>
        <p:nvSpPr>
          <p:cNvPr id="42" name="TextBox 41"/>
          <p:cNvSpPr txBox="1"/>
          <p:nvPr/>
        </p:nvSpPr>
        <p:spPr>
          <a:xfrm>
            <a:off x="21160" y="4782694"/>
            <a:ext cx="1838256" cy="276999"/>
          </a:xfrm>
          <a:prstGeom prst="rect">
            <a:avLst/>
          </a:prstGeom>
          <a:solidFill>
            <a:srgbClr val="FFFFFF">
              <a:alpha val="80000"/>
            </a:srgb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*CE: Calculation Engine</a:t>
            </a:r>
            <a:endPar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3" name="TextBox 42"/>
          <p:cNvSpPr txBox="1"/>
          <p:nvPr/>
        </p:nvSpPr>
        <p:spPr>
          <a:xfrm>
            <a:off x="1827892" y="4782694"/>
            <a:ext cx="2563238" cy="276999"/>
          </a:xfrm>
          <a:prstGeom prst="rect">
            <a:avLst/>
          </a:prstGeom>
          <a:solidFill>
            <a:srgbClr val="FFFFFF">
              <a:alpha val="80000"/>
            </a:srgb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4B4B4B"/>
                </a:solidFill>
                <a:effectLst/>
                <a:uLnTx/>
                <a:uFillTx/>
                <a:latin typeface="Calibri" panose="020F0502020204030204" pitchFamily="34" charset="0"/>
                <a:ea typeface="+mn-ea"/>
                <a:cs typeface="Calibri" panose="020F0502020204030204" pitchFamily="34" charset="0"/>
              </a:rPr>
              <a:t>*ANI: Average Nucleotide</a:t>
            </a:r>
            <a:r>
              <a:rPr kumimoji="0" lang="en-US" sz="1200" b="1" i="0" u="none" strike="noStrike" kern="1200" cap="none" spc="0" normalizeH="0" noProof="0" dirty="0">
                <a:ln>
                  <a:noFill/>
                </a:ln>
                <a:solidFill>
                  <a:srgbClr val="4B4B4B"/>
                </a:solidFill>
                <a:effectLst/>
                <a:uLnTx/>
                <a:uFillTx/>
                <a:latin typeface="Calibri" panose="020F0502020204030204" pitchFamily="34" charset="0"/>
                <a:ea typeface="+mn-ea"/>
                <a:cs typeface="Calibri" panose="020F0502020204030204" pitchFamily="34" charset="0"/>
              </a:rPr>
              <a:t> Identity</a:t>
            </a:r>
            <a:endPar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8747419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Submissions to NCBI</a:t>
            </a:r>
          </a:p>
        </p:txBody>
      </p:sp>
      <p:sp>
        <p:nvSpPr>
          <p:cNvPr id="3" name="Text Placeholder 2"/>
          <p:cNvSpPr>
            <a:spLocks noGrp="1"/>
          </p:cNvSpPr>
          <p:nvPr>
            <p:ph type="body" sz="quarter" idx="10"/>
          </p:nvPr>
        </p:nvSpPr>
        <p:spPr/>
        <p:txBody>
          <a:bodyPr/>
          <a:lstStyle/>
          <a:p>
            <a:r>
              <a:rPr lang="en-US" dirty="0"/>
              <a:t>Sequence data uploaded to PulseNet national databases—automatic WGS ID assigned for anonymization</a:t>
            </a:r>
          </a:p>
          <a:p>
            <a:pPr lvl="1"/>
            <a:r>
              <a:rPr lang="en-US" sz="1800" dirty="0"/>
              <a:t>Submissions done in real-time</a:t>
            </a:r>
          </a:p>
          <a:p>
            <a:r>
              <a:rPr lang="en-US" dirty="0"/>
              <a:t>Submit data to NCBI through the NCBI uploader in </a:t>
            </a:r>
            <a:r>
              <a:rPr lang="en-US" dirty="0" err="1"/>
              <a:t>BioNumerics</a:t>
            </a:r>
            <a:endParaRPr lang="en-US" dirty="0"/>
          </a:p>
          <a:p>
            <a:r>
              <a:rPr lang="en-US" dirty="0"/>
              <a:t>Use appropriate template to upload </a:t>
            </a:r>
            <a:r>
              <a:rPr lang="en-US" dirty="0" err="1"/>
              <a:t>biosample</a:t>
            </a:r>
            <a:r>
              <a:rPr lang="en-US" dirty="0"/>
              <a:t> and raw read data to NCBI</a:t>
            </a:r>
          </a:p>
          <a:p>
            <a:r>
              <a:rPr lang="en-US" dirty="0"/>
              <a:t>Errors with connection to BaseSpace fixed by latest plugin (7/12/2019)</a:t>
            </a:r>
          </a:p>
          <a:p>
            <a:r>
              <a:rPr lang="en-US" dirty="0"/>
              <a:t>Troubleshooting tips for users; retraction and resubmission</a:t>
            </a:r>
          </a:p>
          <a:p>
            <a:r>
              <a:rPr lang="en-US" dirty="0"/>
              <a:t>New Terms of Reference—new minimal metadata</a:t>
            </a:r>
          </a:p>
          <a:p>
            <a:pPr lvl="1"/>
            <a:r>
              <a:rPr lang="en-US" sz="1800" dirty="0"/>
              <a:t>Serotype and collection year required</a:t>
            </a:r>
          </a:p>
          <a:p>
            <a:pPr lvl="1"/>
            <a:r>
              <a:rPr lang="en-US" sz="1800" dirty="0"/>
              <a:t>No longer require additional metadata uploaded after 6 months</a:t>
            </a:r>
          </a:p>
        </p:txBody>
      </p:sp>
    </p:spTree>
    <p:extLst>
      <p:ext uri="{BB962C8B-B14F-4D97-AF65-F5344CB8AC3E}">
        <p14:creationId xmlns:p14="http://schemas.microsoft.com/office/powerpoint/2010/main" val="317341214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97712" y="1137342"/>
            <a:ext cx="2546288" cy="4006159"/>
          </a:xfrm>
        </p:spPr>
        <p:txBody>
          <a:bodyPr/>
          <a:lstStyle/>
          <a:p>
            <a:pPr marL="231775" indent="-231775"/>
            <a:r>
              <a:rPr lang="en-US" dirty="0">
                <a:solidFill>
                  <a:schemeClr val="tx1">
                    <a:lumMod val="75000"/>
                    <a:lumOff val="25000"/>
                  </a:schemeClr>
                </a:solidFill>
              </a:rPr>
              <a:t>Authenticate to the PulseNetWGS Firewall</a:t>
            </a:r>
          </a:p>
          <a:p>
            <a:pPr marL="231775" indent="-231775"/>
            <a:r>
              <a:rPr lang="en-US" dirty="0">
                <a:solidFill>
                  <a:schemeClr val="tx1">
                    <a:lumMod val="75000"/>
                    <a:lumOff val="25000"/>
                  </a:schemeClr>
                </a:solidFill>
              </a:rPr>
              <a:t>Login to the NCBI Viewer: </a:t>
            </a:r>
            <a:r>
              <a:rPr lang="en-US" dirty="0">
                <a:solidFill>
                  <a:schemeClr val="tx1">
                    <a:lumMod val="75000"/>
                    <a:lumOff val="25000"/>
                  </a:schemeClr>
                </a:solidFill>
                <a:hlinkClick r:id="rId2"/>
              </a:rPr>
              <a:t>https://pulsenetce-uploader.cdc.gov</a:t>
            </a:r>
            <a:r>
              <a:rPr lang="en-US" dirty="0">
                <a:solidFill>
                  <a:schemeClr val="tx1">
                    <a:lumMod val="75000"/>
                    <a:lumOff val="25000"/>
                  </a:schemeClr>
                </a:solidFill>
              </a:rPr>
              <a:t> </a:t>
            </a:r>
          </a:p>
          <a:p>
            <a:pPr marL="231775" indent="-231775"/>
            <a:r>
              <a:rPr lang="en-US" dirty="0">
                <a:solidFill>
                  <a:schemeClr val="tx1">
                    <a:lumMod val="75000"/>
                    <a:lumOff val="25000"/>
                  </a:schemeClr>
                </a:solidFill>
              </a:rPr>
              <a:t>Enter NCBI credentials</a:t>
            </a:r>
          </a:p>
          <a:p>
            <a:pPr marL="231775" indent="-231775"/>
            <a:r>
              <a:rPr lang="en-US" dirty="0">
                <a:solidFill>
                  <a:schemeClr val="tx1">
                    <a:lumMod val="75000"/>
                    <a:lumOff val="25000"/>
                  </a:schemeClr>
                </a:solidFill>
              </a:rPr>
              <a:t>Expand details to evaluate and trouble-shoot errors</a:t>
            </a:r>
          </a:p>
        </p:txBody>
      </p:sp>
      <p:grpSp>
        <p:nvGrpSpPr>
          <p:cNvPr id="14" name="Group 13">
            <a:extLst>
              <a:ext uri="{FF2B5EF4-FFF2-40B4-BE49-F238E27FC236}">
                <a16:creationId xmlns:a16="http://schemas.microsoft.com/office/drawing/2014/main" id="{AD59DDDA-6F03-42B6-BC91-14B2A086DB75}"/>
              </a:ext>
            </a:extLst>
          </p:cNvPr>
          <p:cNvGrpSpPr/>
          <p:nvPr/>
        </p:nvGrpSpPr>
        <p:grpSpPr>
          <a:xfrm>
            <a:off x="193664" y="1175294"/>
            <a:ext cx="6290436" cy="3512426"/>
            <a:chOff x="151482" y="1237736"/>
            <a:chExt cx="8387248" cy="4683235"/>
          </a:xfrm>
        </p:grpSpPr>
        <p:grpSp>
          <p:nvGrpSpPr>
            <p:cNvPr id="6" name="Group 5"/>
            <p:cNvGrpSpPr/>
            <p:nvPr/>
          </p:nvGrpSpPr>
          <p:grpSpPr>
            <a:xfrm>
              <a:off x="151482" y="1237736"/>
              <a:ext cx="8387248" cy="4683235"/>
              <a:chOff x="133376" y="884646"/>
              <a:chExt cx="8387248" cy="4683235"/>
            </a:xfrm>
          </p:grpSpPr>
          <p:pic>
            <p:nvPicPr>
              <p:cNvPr id="4" name="Picture 3"/>
              <p:cNvPicPr>
                <a:picLocks noChangeAspect="1"/>
              </p:cNvPicPr>
              <p:nvPr/>
            </p:nvPicPr>
            <p:blipFill rotWithShape="1">
              <a:blip r:embed="rId3"/>
              <a:srcRect l="15919" t="9793" r="16539" b="29864"/>
              <a:stretch/>
            </p:blipFill>
            <p:spPr>
              <a:xfrm>
                <a:off x="133376" y="884646"/>
                <a:ext cx="8387248" cy="46832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7967409" y="965745"/>
                <a:ext cx="416460" cy="1659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sysClr val="windowText" lastClr="000000"/>
                  </a:solidFill>
                  <a:latin typeface="Calibri" panose="020F0502020204030204"/>
                </a:endParaRPr>
              </a:p>
            </p:txBody>
          </p:sp>
        </p:grpSp>
        <p:sp>
          <p:nvSpPr>
            <p:cNvPr id="7" name="Rounded Rectangle 6"/>
            <p:cNvSpPr/>
            <p:nvPr/>
          </p:nvSpPr>
          <p:spPr>
            <a:xfrm>
              <a:off x="5359651" y="2064195"/>
              <a:ext cx="2625864" cy="805758"/>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8" name="Down Arrow 7"/>
            <p:cNvSpPr/>
            <p:nvPr/>
          </p:nvSpPr>
          <p:spPr>
            <a:xfrm>
              <a:off x="7758819" y="1774484"/>
              <a:ext cx="226696" cy="579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grpSp>
      <p:sp>
        <p:nvSpPr>
          <p:cNvPr id="13" name="Title 1">
            <a:extLst>
              <a:ext uri="{FF2B5EF4-FFF2-40B4-BE49-F238E27FC236}">
                <a16:creationId xmlns:a16="http://schemas.microsoft.com/office/drawing/2014/main" id="{8EFFD71E-F966-4055-AB7C-28460F7C039C}"/>
              </a:ext>
            </a:extLst>
          </p:cNvPr>
          <p:cNvSpPr>
            <a:spLocks noGrp="1"/>
          </p:cNvSpPr>
          <p:nvPr>
            <p:ph type="title"/>
          </p:nvPr>
        </p:nvSpPr>
        <p:spPr>
          <a:xfrm>
            <a:off x="265176" y="123683"/>
            <a:ext cx="8229600" cy="857250"/>
          </a:xfrm>
        </p:spPr>
        <p:txBody>
          <a:bodyPr/>
          <a:lstStyle/>
          <a:p>
            <a:r>
              <a:rPr lang="en-US" dirty="0"/>
              <a:t>Troubleshooting for NCBI Errors using the NCBI Viewer</a:t>
            </a:r>
          </a:p>
        </p:txBody>
      </p:sp>
    </p:spTree>
    <p:extLst>
      <p:ext uri="{BB962C8B-B14F-4D97-AF65-F5344CB8AC3E}">
        <p14:creationId xmlns:p14="http://schemas.microsoft.com/office/powerpoint/2010/main" val="379377273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168452" y="980933"/>
            <a:ext cx="2882750" cy="3999179"/>
          </a:xfrm>
        </p:spPr>
        <p:txBody>
          <a:bodyPr>
            <a:normAutofit fontScale="92500"/>
          </a:bodyPr>
          <a:lstStyle/>
          <a:p>
            <a:pPr marL="231775" indent="-231775"/>
            <a:r>
              <a:rPr lang="en-US" dirty="0">
                <a:solidFill>
                  <a:schemeClr val="tx1">
                    <a:lumMod val="75000"/>
                    <a:lumOff val="25000"/>
                  </a:schemeClr>
                </a:solidFill>
              </a:rPr>
              <a:t>Generally, most errors are noted in the Report section of the Job details</a:t>
            </a:r>
          </a:p>
          <a:p>
            <a:pPr marL="231775" indent="-231775"/>
            <a:r>
              <a:rPr lang="en-US" dirty="0">
                <a:solidFill>
                  <a:schemeClr val="tx1">
                    <a:lumMod val="75000"/>
                    <a:lumOff val="25000"/>
                  </a:schemeClr>
                </a:solidFill>
              </a:rPr>
              <a:t>These errors are usually pretty well explained and you should be able to fix most issues related to the failed upload</a:t>
            </a:r>
          </a:p>
          <a:p>
            <a:pPr marL="231775" indent="-231775"/>
            <a:r>
              <a:rPr lang="en-US" dirty="0">
                <a:solidFill>
                  <a:schemeClr val="tx1">
                    <a:lumMod val="75000"/>
                    <a:lumOff val="25000"/>
                  </a:schemeClr>
                </a:solidFill>
              </a:rPr>
              <a:t>If not, send this report to NCBI for troubleshooting</a:t>
            </a:r>
          </a:p>
          <a:p>
            <a:pPr marL="231775" indent="-231775"/>
            <a:r>
              <a:rPr lang="en-US" b="1" dirty="0">
                <a:solidFill>
                  <a:schemeClr val="tx1">
                    <a:lumMod val="75000"/>
                    <a:lumOff val="25000"/>
                  </a:schemeClr>
                </a:solidFill>
              </a:rPr>
              <a:t>Do not </a:t>
            </a:r>
            <a:r>
              <a:rPr lang="en-US" dirty="0">
                <a:solidFill>
                  <a:schemeClr val="tx1">
                    <a:lumMod val="75000"/>
                    <a:lumOff val="25000"/>
                  </a:schemeClr>
                </a:solidFill>
              </a:rPr>
              <a:t>re-upload to NCBI before troubleshooting</a:t>
            </a:r>
          </a:p>
        </p:txBody>
      </p:sp>
      <p:grpSp>
        <p:nvGrpSpPr>
          <p:cNvPr id="12" name="Group 11">
            <a:extLst>
              <a:ext uri="{FF2B5EF4-FFF2-40B4-BE49-F238E27FC236}">
                <a16:creationId xmlns:a16="http://schemas.microsoft.com/office/drawing/2014/main" id="{A31D52A1-BAB9-4217-82FA-58A44E8EB769}"/>
              </a:ext>
            </a:extLst>
          </p:cNvPr>
          <p:cNvGrpSpPr/>
          <p:nvPr/>
        </p:nvGrpSpPr>
        <p:grpSpPr>
          <a:xfrm>
            <a:off x="265177" y="1051560"/>
            <a:ext cx="5750489" cy="3928552"/>
            <a:chOff x="182483" y="905769"/>
            <a:chExt cx="8191972" cy="5734380"/>
          </a:xfrm>
        </p:grpSpPr>
        <p:pic>
          <p:nvPicPr>
            <p:cNvPr id="5" name="Picture 4"/>
            <p:cNvPicPr>
              <a:picLocks noChangeAspect="1"/>
            </p:cNvPicPr>
            <p:nvPr/>
          </p:nvPicPr>
          <p:blipFill>
            <a:blip r:embed="rId2"/>
            <a:stretch>
              <a:fillRect/>
            </a:stretch>
          </p:blipFill>
          <p:spPr>
            <a:xfrm>
              <a:off x="182483" y="905769"/>
              <a:ext cx="8191972" cy="57343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ounded Rectangle 6"/>
            <p:cNvSpPr/>
            <p:nvPr/>
          </p:nvSpPr>
          <p:spPr>
            <a:xfrm>
              <a:off x="316872" y="2000815"/>
              <a:ext cx="7767874" cy="525101"/>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8" name="Rounded Rectangle 7"/>
            <p:cNvSpPr/>
            <p:nvPr/>
          </p:nvSpPr>
          <p:spPr>
            <a:xfrm>
              <a:off x="316872" y="3087232"/>
              <a:ext cx="7767874" cy="53373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9" name="5-Point Star 8"/>
            <p:cNvSpPr/>
            <p:nvPr/>
          </p:nvSpPr>
          <p:spPr>
            <a:xfrm>
              <a:off x="233882" y="1896700"/>
              <a:ext cx="226336" cy="2082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10" name="5-Point Star 9"/>
            <p:cNvSpPr/>
            <p:nvPr/>
          </p:nvSpPr>
          <p:spPr>
            <a:xfrm>
              <a:off x="233882" y="2956167"/>
              <a:ext cx="226336" cy="20822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grpSp>
      <p:sp>
        <p:nvSpPr>
          <p:cNvPr id="11" name="Title 1">
            <a:extLst>
              <a:ext uri="{FF2B5EF4-FFF2-40B4-BE49-F238E27FC236}">
                <a16:creationId xmlns:a16="http://schemas.microsoft.com/office/drawing/2014/main" id="{983E185F-6349-4135-B1E1-1F53DF68FDF9}"/>
              </a:ext>
            </a:extLst>
          </p:cNvPr>
          <p:cNvSpPr>
            <a:spLocks noGrp="1"/>
          </p:cNvSpPr>
          <p:nvPr>
            <p:ph type="title"/>
          </p:nvPr>
        </p:nvSpPr>
        <p:spPr>
          <a:xfrm>
            <a:off x="265176" y="123683"/>
            <a:ext cx="8229600" cy="857250"/>
          </a:xfrm>
        </p:spPr>
        <p:txBody>
          <a:bodyPr/>
          <a:lstStyle/>
          <a:p>
            <a:r>
              <a:rPr lang="en-US" dirty="0"/>
              <a:t>Expanded Troubleshooting for NCBI Errors using the NCBI Viewer</a:t>
            </a:r>
          </a:p>
        </p:txBody>
      </p:sp>
    </p:spTree>
    <p:extLst>
      <p:ext uri="{BB962C8B-B14F-4D97-AF65-F5344CB8AC3E}">
        <p14:creationId xmlns:p14="http://schemas.microsoft.com/office/powerpoint/2010/main" val="215625873"/>
      </p:ext>
    </p:extLst>
  </p:cSld>
  <p:clrMapOvr>
    <a:masterClrMapping/>
  </p:clrMapOvr>
  <p:transition>
    <p:fade/>
  </p:transition>
</p:sld>
</file>

<file path=ppt/theme/theme1.xml><?xml version="1.0" encoding="utf-8"?>
<a:theme xmlns:a="http://schemas.openxmlformats.org/drawingml/2006/main" name="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2.xml><?xml version="1.0" encoding="utf-8"?>
<a:theme xmlns:a="http://schemas.openxmlformats.org/drawingml/2006/main" name="1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3.xml><?xml version="1.0" encoding="utf-8"?>
<a:theme xmlns:a="http://schemas.openxmlformats.org/drawingml/2006/main" name="2_NCEH_ATSDR_combined">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4.xml><?xml version="1.0" encoding="utf-8"?>
<a:theme xmlns:a="http://schemas.openxmlformats.org/drawingml/2006/main" name="3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5.xml><?xml version="1.0" encoding="utf-8"?>
<a:theme xmlns:a="http://schemas.openxmlformats.org/drawingml/2006/main" name="4_NCEH_ATSDR_combined">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6.xml><?xml version="1.0" encoding="utf-8"?>
<a:theme xmlns:a="http://schemas.openxmlformats.org/drawingml/2006/main" name="5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C6E5B02-4A64-44DE-9D44-3CDCB93FFEF6}"/>
</file>

<file path=customXml/itemProps2.xml><?xml version="1.0" encoding="utf-8"?>
<ds:datastoreItem xmlns:ds="http://schemas.openxmlformats.org/officeDocument/2006/customXml" ds:itemID="{99282343-F770-4D95-B87B-1AAC29712F4F}"/>
</file>

<file path=customXml/itemProps3.xml><?xml version="1.0" encoding="utf-8"?>
<ds:datastoreItem xmlns:ds="http://schemas.openxmlformats.org/officeDocument/2006/customXml" ds:itemID="{A5BD8FCB-8C9A-404B-AE96-185689BFAFD2}"/>
</file>

<file path=docProps/app.xml><?xml version="1.0" encoding="utf-8"?>
<Properties xmlns="http://schemas.openxmlformats.org/officeDocument/2006/extended-properties" xmlns:vt="http://schemas.openxmlformats.org/officeDocument/2006/docPropsVTypes">
  <Template/>
  <TotalTime>6504</TotalTime>
  <Words>1519</Words>
  <Application>Microsoft Office PowerPoint</Application>
  <PresentationFormat>On-screen Show (16:9)</PresentationFormat>
  <Paragraphs>209</Paragraphs>
  <Slides>17</Slides>
  <Notes>8</Notes>
  <HiddenSlides>0</HiddenSlides>
  <MMClips>0</MMClips>
  <ScaleCrop>false</ScaleCrop>
  <HeadingPairs>
    <vt:vector size="8" baseType="variant">
      <vt:variant>
        <vt:lpstr>Fonts Used</vt:lpstr>
      </vt:variant>
      <vt:variant>
        <vt:i4>7</vt:i4>
      </vt:variant>
      <vt:variant>
        <vt:lpstr>Theme</vt:lpstr>
      </vt:variant>
      <vt:variant>
        <vt:i4>7</vt:i4>
      </vt:variant>
      <vt:variant>
        <vt:lpstr>Embedded OLE Servers</vt:lpstr>
      </vt:variant>
      <vt:variant>
        <vt:i4>1</vt:i4>
      </vt:variant>
      <vt:variant>
        <vt:lpstr>Slide Titles</vt:lpstr>
      </vt:variant>
      <vt:variant>
        <vt:i4>17</vt:i4>
      </vt:variant>
    </vt:vector>
  </HeadingPairs>
  <TitlesOfParts>
    <vt:vector size="32" baseType="lpstr">
      <vt:lpstr>Calibri</vt:lpstr>
      <vt:lpstr>Courier New</vt:lpstr>
      <vt:lpstr>Calibri Light</vt:lpstr>
      <vt:lpstr>Wingdings</vt:lpstr>
      <vt:lpstr>Segoe UI Symbol</vt:lpstr>
      <vt:lpstr>Myriad Web Pro</vt:lpstr>
      <vt:lpstr>Arial</vt:lpstr>
      <vt:lpstr>NCEH_ATSDR_combined</vt:lpstr>
      <vt:lpstr>1_NCEH_ATSDR_combined</vt:lpstr>
      <vt:lpstr>2_NCEH_ATSDR_combined</vt:lpstr>
      <vt:lpstr>3_NCEH_ATSDR_combined</vt:lpstr>
      <vt:lpstr>4_NCEH_ATSDR_combined</vt:lpstr>
      <vt:lpstr>5_NCEH_ATSDR_combined</vt:lpstr>
      <vt:lpstr>Office Theme</vt:lpstr>
      <vt:lpstr>Worksheet</vt:lpstr>
      <vt:lpstr>PulseNet’s Transition to WGS</vt:lpstr>
      <vt:lpstr>Overview</vt:lpstr>
      <vt:lpstr>WGS Transition Timeline</vt:lpstr>
      <vt:lpstr>PowerPoint Presentation</vt:lpstr>
      <vt:lpstr>PulseNet Submission Expectations</vt:lpstr>
      <vt:lpstr>Data Analysis Workflow with National Database</vt:lpstr>
      <vt:lpstr>Submissions to NCBI</vt:lpstr>
      <vt:lpstr>Troubleshooting for NCBI Errors using the NCBI Viewer</vt:lpstr>
      <vt:lpstr>Expanded Troubleshooting for NCBI Errors using the NCBI Viewer</vt:lpstr>
      <vt:lpstr>Retract and Resubmit Sequences from NCBI</vt:lpstr>
      <vt:lpstr>PowerPoint Presentation</vt:lpstr>
      <vt:lpstr>Cluster Reporting: cgMLST Trees, Matrices</vt:lpstr>
      <vt:lpstr>Cluster Detection: Allele Codes (as of 9/15/2019, only available for Listeria)</vt:lpstr>
      <vt:lpstr>Listeria Nomenclature</vt:lpstr>
      <vt:lpstr>Cluster Detection: Find Clusters Tool Note: the below recommendations are for Listeria</vt:lpstr>
      <vt:lpstr>Future Improvements</vt:lpstr>
      <vt:lpstr>PowerPoint Presentation</vt:lpstr>
    </vt:vector>
  </TitlesOfParts>
  <Company>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Hise, Kelley B. (CDC/DDID/NCEZID/DFWED)</cp:lastModifiedBy>
  <cp:revision>414</cp:revision>
  <cp:lastPrinted>2018-01-19T14:53:39Z</cp:lastPrinted>
  <dcterms:created xsi:type="dcterms:W3CDTF">2011-03-17T17:43:16Z</dcterms:created>
  <dcterms:modified xsi:type="dcterms:W3CDTF">2019-09-16T18:55:55Z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0x010100E23A49D5CB2C7542997766C405C38DF7</vt:lpwstr>
  </property>
</Properties>
</file>