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1"/>
  </p:sldMasterIdLst>
  <p:notesMasterIdLst>
    <p:notesMasterId r:id="rId21"/>
  </p:notesMasterIdLst>
  <p:handoutMasterIdLst>
    <p:handoutMasterId r:id="rId22"/>
  </p:handoutMasterIdLst>
  <p:sldIdLst>
    <p:sldId id="273" r:id="rId2"/>
    <p:sldId id="274" r:id="rId3"/>
    <p:sldId id="275" r:id="rId4"/>
    <p:sldId id="276" r:id="rId5"/>
    <p:sldId id="277" r:id="rId6"/>
    <p:sldId id="278" r:id="rId7"/>
    <p:sldId id="279" r:id="rId8"/>
    <p:sldId id="280" r:id="rId9"/>
    <p:sldId id="291" r:id="rId10"/>
    <p:sldId id="282" r:id="rId11"/>
    <p:sldId id="283" r:id="rId12"/>
    <p:sldId id="284" r:id="rId13"/>
    <p:sldId id="285" r:id="rId14"/>
    <p:sldId id="286" r:id="rId15"/>
    <p:sldId id="287" r:id="rId16"/>
    <p:sldId id="288" r:id="rId17"/>
    <p:sldId id="293" r:id="rId18"/>
    <p:sldId id="292" r:id="rId19"/>
    <p:sldId id="289" r:id="rId20"/>
  </p:sldIdLst>
  <p:sldSz cx="12192000" cy="6858000"/>
  <p:notesSz cx="7010400" cy="9296400"/>
  <p:defaultTex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128"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441"/>
    <a:srgbClr val="D6E4F2"/>
    <a:srgbClr val="69DCD9"/>
    <a:srgbClr val="33CCCC"/>
    <a:srgbClr val="AD73AC"/>
    <a:srgbClr val="FFFF66"/>
    <a:srgbClr val="ADBF69"/>
    <a:srgbClr val="9F9F9F"/>
    <a:srgbClr val="4D4D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1" autoAdjust="0"/>
    <p:restoredTop sz="92470" autoAdjust="0"/>
  </p:normalViewPr>
  <p:slideViewPr>
    <p:cSldViewPr snapToGrid="0">
      <p:cViewPr varScale="1">
        <p:scale>
          <a:sx n="59" d="100"/>
          <a:sy n="59" d="100"/>
        </p:scale>
        <p:origin x="918" y="36"/>
      </p:cViewPr>
      <p:guideLst>
        <p:guide orient="horz" pos="4128"/>
        <p:guide pos="3840"/>
      </p:guideLst>
    </p:cSldViewPr>
  </p:slideViewPr>
  <p:notesTextViewPr>
    <p:cViewPr>
      <p:scale>
        <a:sx n="100" d="100"/>
        <a:sy n="100" d="100"/>
      </p:scale>
      <p:origin x="0" y="0"/>
    </p:cViewPr>
  </p:notesTextViewPr>
  <p:sorterViewPr>
    <p:cViewPr>
      <p:scale>
        <a:sx n="66" d="100"/>
        <a:sy n="66" d="100"/>
      </p:scale>
      <p:origin x="0" y="7116"/>
    </p:cViewPr>
  </p:sorterViewPr>
  <p:notesViewPr>
    <p:cSldViewPr snapToGrid="0">
      <p:cViewPr varScale="1">
        <p:scale>
          <a:sx n="81" d="100"/>
          <a:sy n="81" d="100"/>
        </p:scale>
        <p:origin x="-2268"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customXml" Target="../customXml/item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defTabSz="931863">
              <a:defRPr sz="1200"/>
            </a:lvl1pPr>
          </a:lstStyle>
          <a:p>
            <a:pPr>
              <a:defRPr/>
            </a:pPr>
            <a:endParaRPr lang="en-US"/>
          </a:p>
        </p:txBody>
      </p:sp>
      <p:sp>
        <p:nvSpPr>
          <p:cNvPr id="51203"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algn="r" defTabSz="931863">
              <a:defRPr sz="1200"/>
            </a:lvl1pPr>
          </a:lstStyle>
          <a:p>
            <a:pPr>
              <a:defRPr/>
            </a:pPr>
            <a:endParaRPr lang="en-US"/>
          </a:p>
        </p:txBody>
      </p:sp>
      <p:sp>
        <p:nvSpPr>
          <p:cNvPr id="51204"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defTabSz="931863">
              <a:defRPr sz="1200"/>
            </a:lvl1pPr>
          </a:lstStyle>
          <a:p>
            <a:pPr>
              <a:defRPr/>
            </a:pPr>
            <a:endParaRPr lang="en-US"/>
          </a:p>
        </p:txBody>
      </p:sp>
      <p:sp>
        <p:nvSpPr>
          <p:cNvPr id="51205"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algn="r" defTabSz="931863">
              <a:defRPr sz="1200"/>
            </a:lvl1pPr>
          </a:lstStyle>
          <a:p>
            <a:pPr>
              <a:defRPr/>
            </a:pPr>
            <a:fld id="{9FB021FE-9EB7-4E5C-BB0C-0290341750E5}" type="slidenum">
              <a:rPr lang="en-US"/>
              <a:pPr>
                <a:defRPr/>
              </a:pPr>
              <a:t>‹#›</a:t>
            </a:fld>
            <a:endParaRPr lang="en-US"/>
          </a:p>
        </p:txBody>
      </p:sp>
    </p:spTree>
    <p:extLst>
      <p:ext uri="{BB962C8B-B14F-4D97-AF65-F5344CB8AC3E}">
        <p14:creationId xmlns:p14="http://schemas.microsoft.com/office/powerpoint/2010/main" val="2217387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defTabSz="931863">
              <a:defRPr sz="1200"/>
            </a:lvl1pPr>
          </a:lstStyle>
          <a:p>
            <a:pPr>
              <a:defRPr/>
            </a:pPr>
            <a:endParaRPr lang="en-US"/>
          </a:p>
        </p:txBody>
      </p:sp>
      <p:sp>
        <p:nvSpPr>
          <p:cNvPr id="54275" name="Rectangle 3"/>
          <p:cNvSpPr>
            <a:spLocks noGrp="1" noChangeArrowheads="1"/>
          </p:cNvSpPr>
          <p:nvPr>
            <p:ph type="dt" idx="1"/>
          </p:nvPr>
        </p:nvSpPr>
        <p:spPr bwMode="auto">
          <a:xfrm>
            <a:off x="3971925" y="0"/>
            <a:ext cx="3038475" cy="465138"/>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algn="r" defTabSz="931863">
              <a:defRPr sz="1200"/>
            </a:lvl1pPr>
          </a:lstStyle>
          <a:p>
            <a:pPr>
              <a:defRPr/>
            </a:pPr>
            <a:endParaRPr lang="en-US"/>
          </a:p>
        </p:txBody>
      </p:sp>
      <p:sp>
        <p:nvSpPr>
          <p:cNvPr id="8196" name="Rectangle 4"/>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p:spPr>
      </p:sp>
      <p:sp>
        <p:nvSpPr>
          <p:cNvPr id="54277"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4278"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defTabSz="931863">
              <a:defRPr sz="1200"/>
            </a:lvl1pPr>
          </a:lstStyle>
          <a:p>
            <a:pPr>
              <a:defRPr/>
            </a:pPr>
            <a:endParaRPr lang="en-US"/>
          </a:p>
        </p:txBody>
      </p:sp>
      <p:sp>
        <p:nvSpPr>
          <p:cNvPr id="54279"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algn="r" defTabSz="931863">
              <a:defRPr sz="1200"/>
            </a:lvl1pPr>
          </a:lstStyle>
          <a:p>
            <a:pPr>
              <a:defRPr/>
            </a:pPr>
            <a:fld id="{CE2FECC4-DAC2-40AD-A553-8B55346ACC9D}" type="slidenum">
              <a:rPr lang="en-US"/>
              <a:pPr>
                <a:defRPr/>
              </a:pPr>
              <a:t>‹#›</a:t>
            </a:fld>
            <a:endParaRPr lang="en-US"/>
          </a:p>
        </p:txBody>
      </p:sp>
    </p:spTree>
    <p:extLst>
      <p:ext uri="{BB962C8B-B14F-4D97-AF65-F5344CB8AC3E}">
        <p14:creationId xmlns:p14="http://schemas.microsoft.com/office/powerpoint/2010/main" val="23486095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QB#7400</a:t>
            </a:r>
          </a:p>
          <a:p>
            <a:endParaRPr lang="en-US" dirty="0"/>
          </a:p>
        </p:txBody>
      </p:sp>
      <p:sp>
        <p:nvSpPr>
          <p:cNvPr id="4" name="Slide Number Placeholder 3"/>
          <p:cNvSpPr>
            <a:spLocks noGrp="1"/>
          </p:cNvSpPr>
          <p:nvPr>
            <p:ph type="sldNum" sz="quarter" idx="10"/>
          </p:nvPr>
        </p:nvSpPr>
        <p:spPr/>
        <p:txBody>
          <a:bodyPr/>
          <a:lstStyle/>
          <a:p>
            <a:pPr>
              <a:defRPr/>
            </a:pPr>
            <a:fld id="{CE2FECC4-DAC2-40AD-A553-8B55346ACC9D}" type="slidenum">
              <a:rPr lang="en-US" smtClean="0"/>
              <a:pPr>
                <a:defRPr/>
              </a:pPr>
              <a:t>9</a:t>
            </a:fld>
            <a:endParaRPr lang="en-US"/>
          </a:p>
        </p:txBody>
      </p:sp>
    </p:spTree>
    <p:extLst>
      <p:ext uri="{BB962C8B-B14F-4D97-AF65-F5344CB8AC3E}">
        <p14:creationId xmlns:p14="http://schemas.microsoft.com/office/powerpoint/2010/main" val="1619039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CV on insert size across all sample</a:t>
            </a:r>
            <a:r>
              <a:rPr lang="en-US" baseline="0" dirty="0"/>
              <a:t> inputs</a:t>
            </a:r>
            <a:r>
              <a:rPr lang="en-US" dirty="0"/>
              <a:t> </a:t>
            </a:r>
          </a:p>
        </p:txBody>
      </p:sp>
      <p:sp>
        <p:nvSpPr>
          <p:cNvPr id="4" name="Slide Number Placeholder 3"/>
          <p:cNvSpPr>
            <a:spLocks noGrp="1"/>
          </p:cNvSpPr>
          <p:nvPr>
            <p:ph type="sldNum" sz="quarter" idx="10"/>
          </p:nvPr>
        </p:nvSpPr>
        <p:spPr/>
        <p:txBody>
          <a:bodyPr/>
          <a:lstStyle/>
          <a:p>
            <a:pPr>
              <a:defRPr/>
            </a:pPr>
            <a:fld id="{CE2FECC4-DAC2-40AD-A553-8B55346ACC9D}" type="slidenum">
              <a:rPr lang="en-US" smtClean="0">
                <a:solidFill>
                  <a:srgbClr val="000000"/>
                </a:solidFill>
              </a:rPr>
              <a:pPr>
                <a:defRPr/>
              </a:pPr>
              <a:t>11</a:t>
            </a:fld>
            <a:endParaRPr lang="en-US" dirty="0">
              <a:solidFill>
                <a:srgbClr val="000000"/>
              </a:solidFill>
            </a:endParaRPr>
          </a:p>
        </p:txBody>
      </p:sp>
    </p:spTree>
    <p:extLst>
      <p:ext uri="{BB962C8B-B14F-4D97-AF65-F5344CB8AC3E}">
        <p14:creationId xmlns:p14="http://schemas.microsoft.com/office/powerpoint/2010/main" val="169801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Bruinsma</a:t>
            </a:r>
            <a:r>
              <a:rPr lang="en-US" dirty="0"/>
              <a:t> et al. BMC Genomics (2018) 19:722  Bead-linked </a:t>
            </a:r>
            <a:r>
              <a:rPr lang="en-US" dirty="0" err="1"/>
              <a:t>transposomes</a:t>
            </a:r>
            <a:r>
              <a:rPr lang="en-US" dirty="0"/>
              <a:t> enable 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normalization-free workflow for NGS library preparation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6F770783-C11F-40BC-B971-C02BE64C34DF}" type="slidenum">
              <a:rPr lang="en-US" smtClean="0"/>
              <a:t>12</a:t>
            </a:fld>
            <a:endParaRPr lang="en-US"/>
          </a:p>
        </p:txBody>
      </p:sp>
    </p:spTree>
    <p:extLst>
      <p:ext uri="{BB962C8B-B14F-4D97-AF65-F5344CB8AC3E}">
        <p14:creationId xmlns:p14="http://schemas.microsoft.com/office/powerpoint/2010/main" val="1874955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770783-C11F-40BC-B971-C02BE64C34DF}" type="slidenum">
              <a:rPr lang="en-US" smtClean="0"/>
              <a:t>15</a:t>
            </a:fld>
            <a:endParaRPr lang="en-US"/>
          </a:p>
        </p:txBody>
      </p:sp>
    </p:spTree>
    <p:extLst>
      <p:ext uri="{BB962C8B-B14F-4D97-AF65-F5344CB8AC3E}">
        <p14:creationId xmlns:p14="http://schemas.microsoft.com/office/powerpoint/2010/main" val="122942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770783-C11F-40BC-B971-C02BE64C34DF}" type="slidenum">
              <a:rPr lang="en-US" smtClean="0"/>
              <a:t>16</a:t>
            </a:fld>
            <a:endParaRPr lang="en-US"/>
          </a:p>
        </p:txBody>
      </p:sp>
    </p:spTree>
    <p:extLst>
      <p:ext uri="{BB962C8B-B14F-4D97-AF65-F5344CB8AC3E}">
        <p14:creationId xmlns:p14="http://schemas.microsoft.com/office/powerpoint/2010/main" val="600266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770783-C11F-40BC-B971-C02BE64C34DF}" type="slidenum">
              <a:rPr lang="en-US" smtClean="0"/>
              <a:t>17</a:t>
            </a:fld>
            <a:endParaRPr lang="en-US"/>
          </a:p>
        </p:txBody>
      </p:sp>
    </p:spTree>
    <p:extLst>
      <p:ext uri="{BB962C8B-B14F-4D97-AF65-F5344CB8AC3E}">
        <p14:creationId xmlns:p14="http://schemas.microsoft.com/office/powerpoint/2010/main" val="18659816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770783-C11F-40BC-B971-C02BE64C34DF}" type="slidenum">
              <a:rPr lang="en-US" smtClean="0"/>
              <a:t>18</a:t>
            </a:fld>
            <a:endParaRPr lang="en-US"/>
          </a:p>
        </p:txBody>
      </p:sp>
    </p:spTree>
    <p:extLst>
      <p:ext uri="{BB962C8B-B14F-4D97-AF65-F5344CB8AC3E}">
        <p14:creationId xmlns:p14="http://schemas.microsoft.com/office/powerpoint/2010/main" val="21481759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1" name="Picture 10" descr="bkgrd-shadow-line-long30.jpg"/>
          <p:cNvPicPr>
            <a:picLocks noChangeAspect="1"/>
          </p:cNvPicPr>
          <p:nvPr userDrawn="1"/>
        </p:nvPicPr>
        <p:blipFill rotWithShape="1">
          <a:blip r:embed="rId2"/>
          <a:srcRect t="3333"/>
          <a:stretch/>
        </p:blipFill>
        <p:spPr>
          <a:xfrm>
            <a:off x="0" y="3263900"/>
            <a:ext cx="12192000" cy="3314700"/>
          </a:xfrm>
          <a:prstGeom prst="rect">
            <a:avLst/>
          </a:prstGeom>
        </p:spPr>
      </p:pic>
      <p:pic>
        <p:nvPicPr>
          <p:cNvPr id="3" name="Picture 2" descr="phylogenetic-tree-05-RGB.jpg"/>
          <p:cNvPicPr>
            <a:picLocks noChangeAspect="1"/>
          </p:cNvPicPr>
          <p:nvPr userDrawn="1"/>
        </p:nvPicPr>
        <p:blipFill rotWithShape="1">
          <a:blip r:embed="rId3" cstate="print">
            <a:extLst>
              <a:ext uri="{28A0092B-C50C-407E-A947-70E740481C1C}">
                <a14:useLocalDpi xmlns:a14="http://schemas.microsoft.com/office/drawing/2010/main" val="0"/>
              </a:ext>
            </a:extLst>
          </a:blip>
          <a:srcRect l="-1" t="-1" r="2600" b="20201"/>
          <a:stretch/>
        </p:blipFill>
        <p:spPr>
          <a:xfrm>
            <a:off x="3833035" y="1029676"/>
            <a:ext cx="8358965" cy="5086685"/>
          </a:xfrm>
          <a:prstGeom prst="rect">
            <a:avLst/>
          </a:prstGeom>
        </p:spPr>
      </p:pic>
      <p:pic>
        <p:nvPicPr>
          <p:cNvPr id="15" name="Picture 3" descr="ILLUMINA_LOGO_RGB_new"/>
          <p:cNvPicPr>
            <a:picLocks noChangeAspect="1" noChangeArrowheads="1"/>
          </p:cNvPicPr>
          <p:nvPr userDrawn="1"/>
        </p:nvPicPr>
        <p:blipFill>
          <a:blip r:embed="rId4" cstate="print"/>
          <a:srcRect/>
          <a:stretch>
            <a:fillRect/>
          </a:stretch>
        </p:blipFill>
        <p:spPr bwMode="auto">
          <a:xfrm>
            <a:off x="10422467" y="6374533"/>
            <a:ext cx="1475317" cy="250825"/>
          </a:xfrm>
          <a:prstGeom prst="rect">
            <a:avLst/>
          </a:prstGeom>
          <a:noFill/>
          <a:ln w="9525">
            <a:noFill/>
            <a:miter lim="800000"/>
            <a:headEnd/>
            <a:tailEnd/>
          </a:ln>
        </p:spPr>
      </p:pic>
      <p:sp>
        <p:nvSpPr>
          <p:cNvPr id="12" name="Text Box 6"/>
          <p:cNvSpPr txBox="1">
            <a:spLocks noChangeArrowheads="1"/>
          </p:cNvSpPr>
          <p:nvPr userDrawn="1"/>
        </p:nvSpPr>
        <p:spPr bwMode="auto">
          <a:xfrm>
            <a:off x="162984" y="6223791"/>
            <a:ext cx="9311217" cy="461665"/>
          </a:xfrm>
          <a:prstGeom prst="rect">
            <a:avLst/>
          </a:prstGeom>
          <a:noFill/>
          <a:ln w="9525">
            <a:noFill/>
            <a:miter lim="800000"/>
            <a:headEnd/>
            <a:tailEnd/>
          </a:ln>
          <a:effectLst/>
        </p:spPr>
        <p:txBody>
          <a:bodyPr wrap="square">
            <a:spAutoFit/>
          </a:bodyPr>
          <a:lstStyle/>
          <a:p>
            <a:r>
              <a:rPr lang="en-US" sz="600" kern="1200" dirty="0">
                <a:solidFill>
                  <a:schemeClr val="tx1"/>
                </a:solidFill>
                <a:latin typeface="Arial" charset="0"/>
                <a:ea typeface="+mn-ea"/>
                <a:cs typeface="+mn-cs"/>
              </a:rPr>
              <a:t>© 2015 Illumina, Inc. All rights reserved.</a:t>
            </a:r>
          </a:p>
          <a:p>
            <a:r>
              <a:rPr lang="en-US" sz="600" kern="1200" dirty="0">
                <a:solidFill>
                  <a:schemeClr val="tx1"/>
                </a:solidFill>
                <a:latin typeface="Arial" charset="0"/>
                <a:ea typeface="+mn-ea"/>
                <a:cs typeface="+mn-cs"/>
              </a:rPr>
              <a:t>Illumina, 24sure, BaseSpace, BeadArray, BlueFish, BlueFuse, BlueGnome, cBot, CSPro, CytoChip, DesignStudio, Epicentre, ForenSeq, Genetic Energy, GenomeStudio, GoldenGate, HiScan, HiSeq, HiSeq X, Infinium, iScan, iSelect, MiSeq, MiSeqDx, MiSeq FGx, NeoPrep, NextBio, Nextera, NextSeq, Powered by Illumina, SureMDA, TruGenome, TruSeq, TruSight, Understand Your Genome, UYG, VeraCode, verifi, VeriSeq, the pumpkin orange color, and the streaming bases design are trademarks of Illumina, Inc. and/or its affiliate(s) in the US and/or other countries. All other names, logos, and other trademarks are the property of their respective owners.</a:t>
            </a:r>
            <a:endParaRPr lang="en-US" sz="600" kern="1200" dirty="0">
              <a:solidFill>
                <a:schemeClr val="tx1"/>
              </a:solidFill>
              <a:effectLst/>
              <a:latin typeface="Arial" charset="0"/>
              <a:ea typeface="+mn-ea"/>
              <a:cs typeface="+mn-cs"/>
            </a:endParaRPr>
          </a:p>
        </p:txBody>
      </p:sp>
      <p:sp>
        <p:nvSpPr>
          <p:cNvPr id="17" name="Rectangle 10"/>
          <p:cNvSpPr>
            <a:spLocks noGrp="1" noChangeArrowheads="1"/>
          </p:cNvSpPr>
          <p:nvPr>
            <p:ph type="ctrTitle" hasCustomPrompt="1"/>
          </p:nvPr>
        </p:nvSpPr>
        <p:spPr>
          <a:xfrm>
            <a:off x="280416" y="396487"/>
            <a:ext cx="6634847" cy="1313520"/>
          </a:xfrm>
          <a:prstGeom prst="rect">
            <a:avLst/>
          </a:prstGeom>
        </p:spPr>
        <p:txBody>
          <a:bodyPr/>
          <a:lstStyle>
            <a:lvl1pPr algn="l">
              <a:defRPr sz="3800" b="0"/>
            </a:lvl1pPr>
          </a:lstStyle>
          <a:p>
            <a:r>
              <a:rPr lang="en-US" dirty="0"/>
              <a:t>Title Slide Presentation Name</a:t>
            </a:r>
          </a:p>
        </p:txBody>
      </p:sp>
      <p:sp>
        <p:nvSpPr>
          <p:cNvPr id="18" name="Rectangle 11"/>
          <p:cNvSpPr>
            <a:spLocks noGrp="1" noChangeArrowheads="1"/>
          </p:cNvSpPr>
          <p:nvPr>
            <p:ph type="subTitle" idx="1" hasCustomPrompt="1"/>
          </p:nvPr>
        </p:nvSpPr>
        <p:spPr>
          <a:xfrm>
            <a:off x="280416" y="1920489"/>
            <a:ext cx="5071533" cy="888731"/>
          </a:xfrm>
        </p:spPr>
        <p:txBody>
          <a:bodyPr/>
          <a:lstStyle>
            <a:lvl1pPr marL="0" indent="0" algn="l">
              <a:spcBef>
                <a:spcPct val="0"/>
              </a:spcBef>
              <a:buFontTx/>
              <a:buNone/>
              <a:defRPr sz="2000">
                <a:solidFill>
                  <a:schemeClr val="tx1"/>
                </a:solidFill>
              </a:defRPr>
            </a:lvl1pPr>
          </a:lstStyle>
          <a:p>
            <a:r>
              <a:rPr lang="en-US" sz="2400" dirty="0"/>
              <a:t>Presenter’s Name, </a:t>
            </a:r>
            <a:br>
              <a:rPr lang="en-US" sz="2400" dirty="0"/>
            </a:br>
            <a:r>
              <a:rPr lang="en-US" sz="2400" dirty="0"/>
              <a:t>Title</a:t>
            </a:r>
          </a:p>
        </p:txBody>
      </p:sp>
    </p:spTree>
    <p:extLst>
      <p:ext uri="{BB962C8B-B14F-4D97-AF65-F5344CB8AC3E}">
        <p14:creationId xmlns:p14="http://schemas.microsoft.com/office/powerpoint/2010/main" val="3572941867"/>
      </p:ext>
    </p:extLst>
  </p:cSld>
  <p:clrMapOvr>
    <a:masterClrMapping/>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_1">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80416" y="1363039"/>
            <a:ext cx="11460480" cy="4612011"/>
          </a:xfrm>
        </p:spPr>
        <p:txBody>
          <a:bodyPr/>
          <a:lstStyle/>
          <a:p>
            <a:pPr lvl="0"/>
            <a:r>
              <a:rPr lang="en-US" dirty="0"/>
              <a:t>Click to edit master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2"/>
          <p:cNvSpPr>
            <a:spLocks noGrp="1" noChangeArrowheads="1"/>
          </p:cNvSpPr>
          <p:nvPr>
            <p:ph type="title" hasCustomPrompt="1"/>
          </p:nvPr>
        </p:nvSpPr>
        <p:spPr bwMode="auto">
          <a:xfrm>
            <a:off x="280417" y="237744"/>
            <a:ext cx="11468100" cy="908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Title</a:t>
            </a:r>
          </a:p>
        </p:txBody>
      </p:sp>
      <p:sp>
        <p:nvSpPr>
          <p:cNvPr id="4" name="Text Placeholder 3"/>
          <p:cNvSpPr>
            <a:spLocks noGrp="1"/>
          </p:cNvSpPr>
          <p:nvPr>
            <p:ph type="body" sz="quarter" idx="10" hasCustomPrompt="1"/>
          </p:nvPr>
        </p:nvSpPr>
        <p:spPr>
          <a:xfrm>
            <a:off x="280416" y="6108849"/>
            <a:ext cx="11497733" cy="274320"/>
          </a:xfrm>
        </p:spPr>
        <p:txBody>
          <a:bodyPr anchor="b"/>
          <a:lstStyle>
            <a:lvl1pPr marL="0" indent="0">
              <a:buFont typeface="Arial"/>
              <a:buNone/>
              <a:defRPr sz="1600"/>
            </a:lvl1pPr>
          </a:lstStyle>
          <a:p>
            <a:r>
              <a:rPr lang="en-US" dirty="0"/>
              <a:t>Click to edit footer style. </a:t>
            </a:r>
          </a:p>
        </p:txBody>
      </p:sp>
    </p:spTree>
    <p:extLst>
      <p:ext uri="{BB962C8B-B14F-4D97-AF65-F5344CB8AC3E}">
        <p14:creationId xmlns:p14="http://schemas.microsoft.com/office/powerpoint/2010/main" val="778870706"/>
      </p:ext>
    </p:extLst>
  </p:cSld>
  <p:clrMapOvr>
    <a:masterClrMapping/>
  </p:clrMapOvr>
  <p:transition spd="med">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_2">
    <p:spTree>
      <p:nvGrpSpPr>
        <p:cNvPr id="1" name=""/>
        <p:cNvGrpSpPr/>
        <p:nvPr/>
      </p:nvGrpSpPr>
      <p:grpSpPr>
        <a:xfrm>
          <a:off x="0" y="0"/>
          <a:ext cx="0" cy="0"/>
          <a:chOff x="0" y="0"/>
          <a:chExt cx="0" cy="0"/>
        </a:xfrm>
      </p:grpSpPr>
      <p:sp>
        <p:nvSpPr>
          <p:cNvPr id="3" name="Content Placeholder 2"/>
          <p:cNvSpPr>
            <a:spLocks noGrp="1"/>
          </p:cNvSpPr>
          <p:nvPr>
            <p:ph idx="1"/>
          </p:nvPr>
        </p:nvSpPr>
        <p:spPr>
          <a:xfrm>
            <a:off x="280417" y="1363038"/>
            <a:ext cx="5447284" cy="4617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2"/>
          <p:cNvSpPr>
            <a:spLocks noGrp="1" noChangeArrowheads="1"/>
          </p:cNvSpPr>
          <p:nvPr>
            <p:ph type="title" hasCustomPrompt="1"/>
          </p:nvPr>
        </p:nvSpPr>
        <p:spPr bwMode="auto">
          <a:xfrm>
            <a:off x="280417" y="237744"/>
            <a:ext cx="11468100" cy="908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Title</a:t>
            </a:r>
          </a:p>
        </p:txBody>
      </p:sp>
      <p:sp>
        <p:nvSpPr>
          <p:cNvPr id="7" name="Content Placeholder 2"/>
          <p:cNvSpPr>
            <a:spLocks noGrp="1"/>
          </p:cNvSpPr>
          <p:nvPr>
            <p:ph idx="10"/>
          </p:nvPr>
        </p:nvSpPr>
        <p:spPr>
          <a:xfrm>
            <a:off x="6301233" y="1363038"/>
            <a:ext cx="5447284" cy="4617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quarter" idx="11" hasCustomPrompt="1"/>
          </p:nvPr>
        </p:nvSpPr>
        <p:spPr>
          <a:xfrm>
            <a:off x="275167" y="6107490"/>
            <a:ext cx="11480800" cy="274320"/>
          </a:xfrm>
        </p:spPr>
        <p:txBody>
          <a:bodyPr anchor="b"/>
          <a:lstStyle>
            <a:lvl1pPr marL="0" indent="0">
              <a:buFontTx/>
              <a:buNone/>
              <a:defRPr sz="1600"/>
            </a:lvl1pPr>
          </a:lstStyle>
          <a:p>
            <a:r>
              <a:rPr lang="en-US" dirty="0"/>
              <a:t>Click to edit footer style. </a:t>
            </a:r>
          </a:p>
        </p:txBody>
      </p:sp>
    </p:spTree>
    <p:extLst>
      <p:ext uri="{BB962C8B-B14F-4D97-AF65-F5344CB8AC3E}">
        <p14:creationId xmlns:p14="http://schemas.microsoft.com/office/powerpoint/2010/main" val="753203498"/>
      </p:ext>
    </p:extLst>
  </p:cSld>
  <p:clrMapOvr>
    <a:masterClrMapping/>
  </p:clrMapOvr>
  <p:transition spd="med">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Rectangle 2"/>
          <p:cNvSpPr>
            <a:spLocks noGrp="1" noChangeArrowheads="1"/>
          </p:cNvSpPr>
          <p:nvPr>
            <p:ph type="title" hasCustomPrompt="1"/>
          </p:nvPr>
        </p:nvSpPr>
        <p:spPr bwMode="auto">
          <a:xfrm>
            <a:off x="280417" y="237744"/>
            <a:ext cx="11468100" cy="908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Title</a:t>
            </a:r>
          </a:p>
        </p:txBody>
      </p:sp>
    </p:spTree>
    <p:extLst>
      <p:ext uri="{BB962C8B-B14F-4D97-AF65-F5344CB8AC3E}">
        <p14:creationId xmlns:p14="http://schemas.microsoft.com/office/powerpoint/2010/main" val="558661239"/>
      </p:ext>
    </p:extLst>
  </p:cSld>
  <p:clrMapOvr>
    <a:masterClrMapping/>
  </p:clrMapOvr>
  <p:transition spd="med">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Slide">
    <p:spTree>
      <p:nvGrpSpPr>
        <p:cNvPr id="1" name=""/>
        <p:cNvGrpSpPr/>
        <p:nvPr/>
      </p:nvGrpSpPr>
      <p:grpSpPr>
        <a:xfrm>
          <a:off x="0" y="0"/>
          <a:ext cx="0" cy="0"/>
          <a:chOff x="0" y="0"/>
          <a:chExt cx="0" cy="0"/>
        </a:xfrm>
      </p:grpSpPr>
      <p:pic>
        <p:nvPicPr>
          <p:cNvPr id="2" name="Picture 1" descr="phylogenetic-tree-inside-rgb.jpg"/>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r="2756" b="15699"/>
          <a:stretch/>
        </p:blipFill>
        <p:spPr>
          <a:xfrm>
            <a:off x="3832057" y="1033272"/>
            <a:ext cx="8339567" cy="5369908"/>
          </a:xfrm>
          <a:prstGeom prst="rect">
            <a:avLst/>
          </a:prstGeom>
        </p:spPr>
      </p:pic>
      <p:sp>
        <p:nvSpPr>
          <p:cNvPr id="8" name="Rectangle 10"/>
          <p:cNvSpPr>
            <a:spLocks noGrp="1" noChangeArrowheads="1"/>
          </p:cNvSpPr>
          <p:nvPr>
            <p:ph type="ctrTitle" hasCustomPrompt="1"/>
          </p:nvPr>
        </p:nvSpPr>
        <p:spPr>
          <a:xfrm>
            <a:off x="280417" y="403165"/>
            <a:ext cx="11009655" cy="2059488"/>
          </a:xfrm>
        </p:spPr>
        <p:txBody>
          <a:bodyPr anchor="ctr"/>
          <a:lstStyle>
            <a:lvl1pPr algn="l">
              <a:defRPr sz="3200" b="0" baseline="0"/>
            </a:lvl1pPr>
          </a:lstStyle>
          <a:p>
            <a:r>
              <a:rPr lang="en-US" dirty="0"/>
              <a:t>Click to Edit Section Title</a:t>
            </a:r>
          </a:p>
        </p:txBody>
      </p:sp>
    </p:spTree>
    <p:extLst>
      <p:ext uri="{BB962C8B-B14F-4D97-AF65-F5344CB8AC3E}">
        <p14:creationId xmlns:p14="http://schemas.microsoft.com/office/powerpoint/2010/main" val="1635715185"/>
      </p:ext>
    </p:extLst>
  </p:cSld>
  <p:clrMapOvr>
    <a:masterClrMapping/>
  </p:clrMapOvr>
  <p:transition spd="med">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1C78D-A387-4FE4-9288-BA53FC7080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67D432-A84C-4F23-B463-58AB6BB43A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9FCDCAA-D703-4296-8773-AC75EE02896A}"/>
              </a:ext>
            </a:extLst>
          </p:cNvPr>
          <p:cNvSpPr>
            <a:spLocks noGrp="1"/>
          </p:cNvSpPr>
          <p:nvPr>
            <p:ph type="dt" sz="half" idx="10"/>
          </p:nvPr>
        </p:nvSpPr>
        <p:spPr>
          <a:xfrm>
            <a:off x="838200" y="6356350"/>
            <a:ext cx="2743200" cy="365125"/>
          </a:xfrm>
          <a:prstGeom prst="rect">
            <a:avLst/>
          </a:prstGeom>
        </p:spPr>
        <p:txBody>
          <a:bodyPr/>
          <a:lstStyle/>
          <a:p>
            <a:fld id="{5A75AD16-8313-4582-8E74-1ADF8D0C51DD}" type="datetimeFigureOut">
              <a:rPr lang="en-US" smtClean="0"/>
              <a:t>9/17/2019</a:t>
            </a:fld>
            <a:endParaRPr lang="en-US"/>
          </a:p>
        </p:txBody>
      </p:sp>
      <p:sp>
        <p:nvSpPr>
          <p:cNvPr id="5" name="Footer Placeholder 4">
            <a:extLst>
              <a:ext uri="{FF2B5EF4-FFF2-40B4-BE49-F238E27FC236}">
                <a16:creationId xmlns:a16="http://schemas.microsoft.com/office/drawing/2014/main" id="{47DA03B9-9EE5-44BC-87C7-081621DE6B4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F9E69BE-E000-4DE6-B5F7-C04377468D3D}"/>
              </a:ext>
            </a:extLst>
          </p:cNvPr>
          <p:cNvSpPr>
            <a:spLocks noGrp="1"/>
          </p:cNvSpPr>
          <p:nvPr>
            <p:ph type="sldNum" sz="quarter" idx="12"/>
          </p:nvPr>
        </p:nvSpPr>
        <p:spPr>
          <a:xfrm>
            <a:off x="8610600" y="6356350"/>
            <a:ext cx="2743200" cy="365125"/>
          </a:xfrm>
          <a:prstGeom prst="rect">
            <a:avLst/>
          </a:prstGeom>
        </p:spPr>
        <p:txBody>
          <a:bodyPr/>
          <a:lstStyle/>
          <a:p>
            <a:fld id="{278C76F8-7918-432D-841C-513E6E20FEC0}" type="slidenum">
              <a:rPr lang="en-US" smtClean="0"/>
              <a:t>‹#›</a:t>
            </a:fld>
            <a:endParaRPr lang="en-US"/>
          </a:p>
        </p:txBody>
      </p:sp>
    </p:spTree>
    <p:extLst>
      <p:ext uri="{BB962C8B-B14F-4D97-AF65-F5344CB8AC3E}">
        <p14:creationId xmlns:p14="http://schemas.microsoft.com/office/powerpoint/2010/main" val="132522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58B7A-36FB-4728-8615-AA08C5352A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64498E-2D82-45D2-B605-19DF240B50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97E085-A706-4A5F-B9FB-F1296E53112D}"/>
              </a:ext>
            </a:extLst>
          </p:cNvPr>
          <p:cNvSpPr>
            <a:spLocks noGrp="1"/>
          </p:cNvSpPr>
          <p:nvPr>
            <p:ph type="dt" sz="half" idx="10"/>
          </p:nvPr>
        </p:nvSpPr>
        <p:spPr>
          <a:xfrm>
            <a:off x="838200" y="6356350"/>
            <a:ext cx="2743200" cy="365125"/>
          </a:xfrm>
          <a:prstGeom prst="rect">
            <a:avLst/>
          </a:prstGeom>
        </p:spPr>
        <p:txBody>
          <a:bodyPr/>
          <a:lstStyle/>
          <a:p>
            <a:fld id="{5A75AD16-8313-4582-8E74-1ADF8D0C51DD}" type="datetimeFigureOut">
              <a:rPr lang="en-US" smtClean="0"/>
              <a:t>9/17/2019</a:t>
            </a:fld>
            <a:endParaRPr lang="en-US"/>
          </a:p>
        </p:txBody>
      </p:sp>
      <p:sp>
        <p:nvSpPr>
          <p:cNvPr id="5" name="Footer Placeholder 4">
            <a:extLst>
              <a:ext uri="{FF2B5EF4-FFF2-40B4-BE49-F238E27FC236}">
                <a16:creationId xmlns:a16="http://schemas.microsoft.com/office/drawing/2014/main" id="{786DDF1B-1E44-4F43-8B2B-DD11BBFE52E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A186C9E-177C-4536-B6B0-56B1D231576A}"/>
              </a:ext>
            </a:extLst>
          </p:cNvPr>
          <p:cNvSpPr>
            <a:spLocks noGrp="1"/>
          </p:cNvSpPr>
          <p:nvPr>
            <p:ph type="sldNum" sz="quarter" idx="12"/>
          </p:nvPr>
        </p:nvSpPr>
        <p:spPr>
          <a:xfrm>
            <a:off x="8610600" y="6356350"/>
            <a:ext cx="2743200" cy="365125"/>
          </a:xfrm>
          <a:prstGeom prst="rect">
            <a:avLst/>
          </a:prstGeom>
        </p:spPr>
        <p:txBody>
          <a:bodyPr/>
          <a:lstStyle/>
          <a:p>
            <a:fld id="{278C76F8-7918-432D-841C-513E6E20FEC0}" type="slidenum">
              <a:rPr lang="en-US" smtClean="0"/>
              <a:t>‹#›</a:t>
            </a:fld>
            <a:endParaRPr lang="en-US"/>
          </a:p>
        </p:txBody>
      </p:sp>
    </p:spTree>
    <p:extLst>
      <p:ext uri="{BB962C8B-B14F-4D97-AF65-F5344CB8AC3E}">
        <p14:creationId xmlns:p14="http://schemas.microsoft.com/office/powerpoint/2010/main" val="1107704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3572257" y="6364224"/>
            <a:ext cx="5047487" cy="228600"/>
          </a:xfrm>
          <a:prstGeom prst="rect">
            <a:avLst/>
          </a:prstGeom>
        </p:spPr>
        <p:txBody>
          <a:bodyPr/>
          <a:lstStyle/>
          <a:p>
            <a:r>
              <a:rPr lang="en-US"/>
              <a:t>For Research Use Only.  Not for use in diagnostic procedures.</a:t>
            </a:r>
            <a:endParaRPr lang="en-US" dirty="0"/>
          </a:p>
        </p:txBody>
      </p:sp>
    </p:spTree>
    <p:extLst>
      <p:ext uri="{BB962C8B-B14F-4D97-AF65-F5344CB8AC3E}">
        <p14:creationId xmlns:p14="http://schemas.microsoft.com/office/powerpoint/2010/main" val="141766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3572257" y="6364224"/>
            <a:ext cx="5047487" cy="228600"/>
          </a:xfrm>
          <a:prstGeom prst="rect">
            <a:avLst/>
          </a:prstGeom>
        </p:spPr>
        <p:txBody>
          <a:bodyPr/>
          <a:lstStyle/>
          <a:p>
            <a:r>
              <a:rPr lang="en-US"/>
              <a:t>For Research Use Only.  Not for use in diagnostic procedures.</a:t>
            </a:r>
            <a:endParaRPr lang="en-US" dirty="0"/>
          </a:p>
        </p:txBody>
      </p:sp>
    </p:spTree>
    <p:extLst>
      <p:ext uri="{BB962C8B-B14F-4D97-AF65-F5344CB8AC3E}">
        <p14:creationId xmlns:p14="http://schemas.microsoft.com/office/powerpoint/2010/main" val="886513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Picture 6" descr="bkgrd-shadow-line-long30.jpg"/>
          <p:cNvPicPr>
            <a:picLocks noChangeAspect="1"/>
          </p:cNvPicPr>
          <p:nvPr/>
        </p:nvPicPr>
        <p:blipFill rotWithShape="1">
          <a:blip r:embed="rId11"/>
          <a:srcRect t="4074"/>
          <a:stretch/>
        </p:blipFill>
        <p:spPr>
          <a:xfrm>
            <a:off x="0" y="3568700"/>
            <a:ext cx="12192000" cy="3289300"/>
          </a:xfrm>
          <a:prstGeom prst="rect">
            <a:avLst/>
          </a:prstGeom>
        </p:spPr>
      </p:pic>
      <p:sp>
        <p:nvSpPr>
          <p:cNvPr id="1026" name="Rectangle 2"/>
          <p:cNvSpPr>
            <a:spLocks noGrp="1" noChangeArrowheads="1"/>
          </p:cNvSpPr>
          <p:nvPr>
            <p:ph type="title"/>
          </p:nvPr>
        </p:nvSpPr>
        <p:spPr bwMode="auto">
          <a:xfrm>
            <a:off x="280417" y="237744"/>
            <a:ext cx="11468100" cy="908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Title</a:t>
            </a:r>
          </a:p>
        </p:txBody>
      </p:sp>
      <p:sp>
        <p:nvSpPr>
          <p:cNvPr id="1027" name="Rectangle 3"/>
          <p:cNvSpPr>
            <a:spLocks noGrp="1" noChangeArrowheads="1"/>
          </p:cNvSpPr>
          <p:nvPr>
            <p:ph type="body" idx="1"/>
          </p:nvPr>
        </p:nvSpPr>
        <p:spPr bwMode="auto">
          <a:xfrm>
            <a:off x="280416" y="1363037"/>
            <a:ext cx="11460480" cy="46177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8" name="Picture 8" descr="ILLUMINA_LOGO_RGB_new"/>
          <p:cNvPicPr>
            <a:picLocks noChangeAspect="1" noChangeArrowheads="1"/>
          </p:cNvPicPr>
          <p:nvPr/>
        </p:nvPicPr>
        <p:blipFill>
          <a:blip r:embed="rId12" cstate="print"/>
          <a:srcRect/>
          <a:stretch>
            <a:fillRect/>
          </a:stretch>
        </p:blipFill>
        <p:spPr bwMode="auto">
          <a:xfrm>
            <a:off x="10473267" y="6550025"/>
            <a:ext cx="1219200" cy="207282"/>
          </a:xfrm>
          <a:prstGeom prst="rect">
            <a:avLst/>
          </a:prstGeom>
          <a:noFill/>
          <a:ln w="9525">
            <a:noFill/>
            <a:miter lim="800000"/>
            <a:headEnd/>
            <a:tailEnd/>
          </a:ln>
        </p:spPr>
      </p:pic>
      <p:sp>
        <p:nvSpPr>
          <p:cNvPr id="10" name="Text Box 4"/>
          <p:cNvSpPr txBox="1">
            <a:spLocks noChangeArrowheads="1"/>
          </p:cNvSpPr>
          <p:nvPr/>
        </p:nvSpPr>
        <p:spPr bwMode="auto">
          <a:xfrm>
            <a:off x="766233" y="6547910"/>
            <a:ext cx="1092200" cy="244475"/>
          </a:xfrm>
          <a:prstGeom prst="rect">
            <a:avLst/>
          </a:prstGeom>
          <a:noFill/>
          <a:ln w="9525">
            <a:noFill/>
            <a:miter lim="800000"/>
            <a:headEnd/>
            <a:tailEnd/>
          </a:ln>
          <a:effectLst/>
        </p:spPr>
        <p:txBody>
          <a:bodyPr>
            <a:spAutoFit/>
          </a:bodyPr>
          <a:lstStyle/>
          <a:p>
            <a:pPr>
              <a:defRPr/>
            </a:pPr>
            <a:fld id="{5073B0C2-833C-4049-9244-41733BBAE632}" type="slidenum">
              <a:rPr lang="en-US" sz="1000"/>
              <a:pPr>
                <a:defRPr/>
              </a:pPr>
              <a:t>‹#›</a:t>
            </a:fld>
            <a:endParaRPr lang="en-US" sz="1000" dirty="0"/>
          </a:p>
        </p:txBody>
      </p:sp>
      <p:pic>
        <p:nvPicPr>
          <p:cNvPr id="12" name="Picture 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92699" y="6503212"/>
            <a:ext cx="372661" cy="429768"/>
          </a:xfrm>
          <a:prstGeom prst="rect">
            <a:avLst/>
          </a:prstGeom>
        </p:spPr>
      </p:pic>
    </p:spTree>
    <p:extLst>
      <p:ext uri="{BB962C8B-B14F-4D97-AF65-F5344CB8AC3E}">
        <p14:creationId xmlns:p14="http://schemas.microsoft.com/office/powerpoint/2010/main" val="1858238899"/>
      </p:ext>
    </p:extLst>
  </p:cSld>
  <p:clrMap bg1="lt1" tx1="dk1" bg2="lt2" tx2="dk2" accent1="accent1" accent2="accent2" accent3="accent3" accent4="accent4" accent5="accent5" accent6="accent6" hlink="hlink" folHlink="folHlink"/>
  <p:sldLayoutIdLst>
    <p:sldLayoutId id="2147483790" r:id="rId1"/>
    <p:sldLayoutId id="2147483778" r:id="rId2"/>
    <p:sldLayoutId id="2147483780" r:id="rId3"/>
    <p:sldLayoutId id="2147483781" r:id="rId4"/>
    <p:sldLayoutId id="2147483791" r:id="rId5"/>
    <p:sldLayoutId id="2147483792" r:id="rId6"/>
    <p:sldLayoutId id="2147483793" r:id="rId7"/>
    <p:sldLayoutId id="2147483795" r:id="rId8"/>
    <p:sldLayoutId id="2147483796" r:id="rId9"/>
  </p:sldLayoutIdLst>
  <p:transition spd="med">
    <p:wipe dir="r"/>
  </p:transition>
  <p:txStyles>
    <p:titleStyle>
      <a:lvl1pPr algn="l" rtl="0" eaLnBrk="1" fontAlgn="base" hangingPunct="1">
        <a:spcBef>
          <a:spcPct val="0"/>
        </a:spcBef>
        <a:spcAft>
          <a:spcPct val="0"/>
        </a:spcAft>
        <a:defRPr sz="2800" b="1">
          <a:solidFill>
            <a:schemeClr val="tx1"/>
          </a:solidFill>
          <a:latin typeface="Arial"/>
          <a:ea typeface="+mj-ea"/>
          <a:cs typeface="Arial"/>
        </a:defRPr>
      </a:lvl1pPr>
      <a:lvl2pPr algn="l" rtl="0" eaLnBrk="1" fontAlgn="base" hangingPunct="1">
        <a:spcBef>
          <a:spcPct val="0"/>
        </a:spcBef>
        <a:spcAft>
          <a:spcPct val="0"/>
        </a:spcAft>
        <a:defRPr sz="2400" b="1">
          <a:solidFill>
            <a:schemeClr val="tx1"/>
          </a:solidFill>
          <a:latin typeface="Arial" charset="0"/>
        </a:defRPr>
      </a:lvl2pPr>
      <a:lvl3pPr algn="l" rtl="0" eaLnBrk="1" fontAlgn="base" hangingPunct="1">
        <a:spcBef>
          <a:spcPct val="0"/>
        </a:spcBef>
        <a:spcAft>
          <a:spcPct val="0"/>
        </a:spcAft>
        <a:defRPr sz="2400" b="1">
          <a:solidFill>
            <a:schemeClr val="tx1"/>
          </a:solidFill>
          <a:latin typeface="Arial" charset="0"/>
        </a:defRPr>
      </a:lvl3pPr>
      <a:lvl4pPr algn="l" rtl="0" eaLnBrk="1" fontAlgn="base" hangingPunct="1">
        <a:spcBef>
          <a:spcPct val="0"/>
        </a:spcBef>
        <a:spcAft>
          <a:spcPct val="0"/>
        </a:spcAft>
        <a:defRPr sz="2400" b="1">
          <a:solidFill>
            <a:schemeClr val="tx1"/>
          </a:solidFill>
          <a:latin typeface="Arial" charset="0"/>
        </a:defRPr>
      </a:lvl4pPr>
      <a:lvl5pPr algn="l" rtl="0" eaLnBrk="1" fontAlgn="base" hangingPunct="1">
        <a:spcBef>
          <a:spcPct val="0"/>
        </a:spcBef>
        <a:spcAft>
          <a:spcPct val="0"/>
        </a:spcAft>
        <a:defRPr sz="2400" b="1">
          <a:solidFill>
            <a:schemeClr val="tx1"/>
          </a:solidFill>
          <a:latin typeface="Arial" charset="0"/>
        </a:defRPr>
      </a:lvl5pPr>
      <a:lvl6pPr marL="457200" algn="l" rtl="0" eaLnBrk="1" fontAlgn="base" hangingPunct="1">
        <a:spcBef>
          <a:spcPct val="0"/>
        </a:spcBef>
        <a:spcAft>
          <a:spcPct val="0"/>
        </a:spcAft>
        <a:defRPr sz="2400" b="1">
          <a:solidFill>
            <a:schemeClr val="tx1"/>
          </a:solidFill>
          <a:latin typeface="Arial" charset="0"/>
        </a:defRPr>
      </a:lvl6pPr>
      <a:lvl7pPr marL="914400" algn="l" rtl="0" eaLnBrk="1" fontAlgn="base" hangingPunct="1">
        <a:spcBef>
          <a:spcPct val="0"/>
        </a:spcBef>
        <a:spcAft>
          <a:spcPct val="0"/>
        </a:spcAft>
        <a:defRPr sz="2400" b="1">
          <a:solidFill>
            <a:schemeClr val="tx1"/>
          </a:solidFill>
          <a:latin typeface="Arial" charset="0"/>
        </a:defRPr>
      </a:lvl7pPr>
      <a:lvl8pPr marL="1371600" algn="l" rtl="0" eaLnBrk="1" fontAlgn="base" hangingPunct="1">
        <a:spcBef>
          <a:spcPct val="0"/>
        </a:spcBef>
        <a:spcAft>
          <a:spcPct val="0"/>
        </a:spcAft>
        <a:defRPr sz="2400" b="1">
          <a:solidFill>
            <a:schemeClr val="tx1"/>
          </a:solidFill>
          <a:latin typeface="Arial" charset="0"/>
        </a:defRPr>
      </a:lvl8pPr>
      <a:lvl9pPr marL="1828800" algn="l" rtl="0" eaLnBrk="1" fontAlgn="base" hangingPunct="1">
        <a:spcBef>
          <a:spcPct val="0"/>
        </a:spcBef>
        <a:spcAft>
          <a:spcPct val="0"/>
        </a:spcAft>
        <a:defRPr sz="2400" b="1">
          <a:solidFill>
            <a:schemeClr val="tx1"/>
          </a:solidFill>
          <a:latin typeface="Arial" charset="0"/>
        </a:defRPr>
      </a:lvl9pPr>
    </p:titleStyle>
    <p:bodyStyle>
      <a:lvl1pPr marL="234950" indent="-234950" algn="l" rtl="0" eaLnBrk="1" fontAlgn="base" hangingPunct="1">
        <a:spcBef>
          <a:spcPct val="50000"/>
        </a:spcBef>
        <a:spcAft>
          <a:spcPct val="0"/>
        </a:spcAft>
        <a:buClr>
          <a:srgbClr val="F89D21"/>
        </a:buClr>
        <a:buSzPct val="60000"/>
        <a:buBlip>
          <a:blip r:embed="rId14"/>
        </a:buBlip>
        <a:defRPr sz="2000">
          <a:solidFill>
            <a:schemeClr val="tx1"/>
          </a:solidFill>
          <a:latin typeface="Arial"/>
          <a:ea typeface="+mn-ea"/>
          <a:cs typeface="Arial"/>
        </a:defRPr>
      </a:lvl1pPr>
      <a:lvl2pPr marL="692150" indent="-234950" algn="l" rtl="0" eaLnBrk="1" fontAlgn="base" hangingPunct="1">
        <a:spcBef>
          <a:spcPct val="20000"/>
        </a:spcBef>
        <a:spcAft>
          <a:spcPct val="0"/>
        </a:spcAft>
        <a:buClr>
          <a:schemeClr val="tx1"/>
        </a:buClr>
        <a:buFont typeface="Arial" charset="0"/>
        <a:buChar char="–"/>
        <a:defRPr sz="1800">
          <a:solidFill>
            <a:schemeClr val="tx1"/>
          </a:solidFill>
          <a:latin typeface="Arial"/>
          <a:cs typeface="Arial"/>
        </a:defRPr>
      </a:lvl2pPr>
      <a:lvl3pPr marL="1149350" indent="-234950" algn="l" rtl="0" eaLnBrk="1" fontAlgn="base" hangingPunct="1">
        <a:spcBef>
          <a:spcPct val="20000"/>
        </a:spcBef>
        <a:spcAft>
          <a:spcPct val="0"/>
        </a:spcAft>
        <a:buClr>
          <a:schemeClr val="tx1"/>
        </a:buClr>
        <a:buSzPct val="80000"/>
        <a:buFont typeface="Wingdings" pitchFamily="2" charset="2"/>
        <a:buChar char="§"/>
        <a:defRPr sz="1600">
          <a:solidFill>
            <a:schemeClr val="tx1"/>
          </a:solidFill>
          <a:latin typeface="Arial"/>
          <a:cs typeface="Arial"/>
        </a:defRPr>
      </a:lvl3pPr>
      <a:lvl4pPr marL="1606550" indent="-234950" algn="l" rtl="0" eaLnBrk="1" fontAlgn="base" hangingPunct="1">
        <a:spcBef>
          <a:spcPct val="20000"/>
        </a:spcBef>
        <a:spcAft>
          <a:spcPct val="0"/>
        </a:spcAft>
        <a:buClr>
          <a:schemeClr val="tx1"/>
        </a:buClr>
        <a:buSzPct val="80000"/>
        <a:buFont typeface="Arial" charset="0"/>
        <a:buChar char="–"/>
        <a:defRPr sz="1600">
          <a:solidFill>
            <a:schemeClr val="tx1"/>
          </a:solidFill>
          <a:latin typeface="Arial"/>
          <a:cs typeface="Arial"/>
        </a:defRPr>
      </a:lvl4pPr>
      <a:lvl5pPr marL="2063750" indent="-234950" algn="l" rtl="0" eaLnBrk="1" fontAlgn="base" hangingPunct="1">
        <a:spcBef>
          <a:spcPct val="20000"/>
        </a:spcBef>
        <a:spcAft>
          <a:spcPct val="0"/>
        </a:spcAft>
        <a:buClr>
          <a:srgbClr val="535353"/>
        </a:buClr>
        <a:buFont typeface="Arial" charset="0"/>
        <a:buChar char="-"/>
        <a:defRPr sz="1600">
          <a:solidFill>
            <a:schemeClr val="tx1"/>
          </a:solidFill>
          <a:latin typeface="Arial"/>
          <a:cs typeface="Arial"/>
        </a:defRPr>
      </a:lvl5pPr>
      <a:lvl6pPr marL="25209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6pPr>
      <a:lvl7pPr marL="29781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7pPr>
      <a:lvl8pPr marL="34353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8pPr>
      <a:lvl9pPr marL="38925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png"/><Relationship Id="rId7"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package" Target="../embeddings/Microsoft_Excel_Worksheet.xlsx"/><Relationship Id="rId7" Type="http://schemas.openxmlformats.org/officeDocument/2006/relationships/package" Target="../embeddings/Microsoft_Excel_Worksheet2.xlsx"/><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9.emf"/><Relationship Id="rId5" Type="http://schemas.openxmlformats.org/officeDocument/2006/relationships/package" Target="../embeddings/Microsoft_Excel_Worksheet1.xlsx"/><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image" Target="../media/image18.emf"/></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92C19-B8D0-4889-AAFB-2B884097471A}"/>
              </a:ext>
            </a:extLst>
          </p:cNvPr>
          <p:cNvSpPr>
            <a:spLocks noGrp="1"/>
          </p:cNvSpPr>
          <p:nvPr>
            <p:ph type="ctrTitle"/>
          </p:nvPr>
        </p:nvSpPr>
        <p:spPr/>
        <p:txBody>
          <a:bodyPr/>
          <a:lstStyle/>
          <a:p>
            <a:r>
              <a:rPr lang="en-US" dirty="0"/>
              <a:t>Illumina Updates</a:t>
            </a:r>
            <a:br>
              <a:rPr lang="en-US" dirty="0"/>
            </a:br>
            <a:r>
              <a:rPr lang="en-US" sz="2000" dirty="0"/>
              <a:t>2019 </a:t>
            </a:r>
            <a:r>
              <a:rPr lang="en-US" sz="2000" dirty="0" err="1"/>
              <a:t>GenomeTrakr</a:t>
            </a:r>
            <a:r>
              <a:rPr lang="en-US" sz="2000" dirty="0"/>
              <a:t> Meeting</a:t>
            </a:r>
          </a:p>
        </p:txBody>
      </p:sp>
      <p:sp>
        <p:nvSpPr>
          <p:cNvPr id="3" name="Subtitle 2"/>
          <p:cNvSpPr>
            <a:spLocks noGrp="1"/>
          </p:cNvSpPr>
          <p:nvPr>
            <p:ph type="subTitle" idx="1"/>
          </p:nvPr>
        </p:nvSpPr>
        <p:spPr/>
        <p:txBody>
          <a:bodyPr/>
          <a:lstStyle/>
          <a:p>
            <a:r>
              <a:rPr lang="en-US" dirty="0"/>
              <a:t>Dan </a:t>
            </a:r>
            <a:r>
              <a:rPr lang="en-US" dirty="0" err="1"/>
              <a:t>Schoeffner</a:t>
            </a:r>
            <a:r>
              <a:rPr lang="en-US" dirty="0"/>
              <a:t>, Ph.D.</a:t>
            </a:r>
          </a:p>
          <a:p>
            <a:r>
              <a:rPr lang="en-US" dirty="0"/>
              <a:t>Staff Applications Scientist</a:t>
            </a:r>
          </a:p>
          <a:p>
            <a:r>
              <a:rPr lang="en-US" dirty="0"/>
              <a:t>Illumina, Inc.</a:t>
            </a:r>
          </a:p>
          <a:p>
            <a:endParaRPr lang="en-US" dirty="0"/>
          </a:p>
        </p:txBody>
      </p:sp>
      <p:sp>
        <p:nvSpPr>
          <p:cNvPr id="4" name="TextBox 3">
            <a:extLst>
              <a:ext uri="{FF2B5EF4-FFF2-40B4-BE49-F238E27FC236}">
                <a16:creationId xmlns:a16="http://schemas.microsoft.com/office/drawing/2014/main" id="{38C16592-028B-4291-A9E4-934B5542B63B}"/>
              </a:ext>
            </a:extLst>
          </p:cNvPr>
          <p:cNvSpPr txBox="1"/>
          <p:nvPr/>
        </p:nvSpPr>
        <p:spPr>
          <a:xfrm>
            <a:off x="280416" y="5793898"/>
            <a:ext cx="1633781" cy="338554"/>
          </a:xfrm>
          <a:prstGeom prst="rect">
            <a:avLst/>
          </a:prstGeom>
          <a:noFill/>
        </p:spPr>
        <p:txBody>
          <a:bodyPr wrap="none" rtlCol="0">
            <a:spAutoFit/>
          </a:bodyPr>
          <a:lstStyle/>
          <a:p>
            <a:r>
              <a:rPr lang="en-US" dirty="0"/>
              <a:t>Sept 18</a:t>
            </a:r>
            <a:r>
              <a:rPr lang="en-US" baseline="30000" dirty="0"/>
              <a:t>th</a:t>
            </a:r>
            <a:r>
              <a:rPr lang="en-US" dirty="0"/>
              <a:t>, 2019 </a:t>
            </a:r>
          </a:p>
        </p:txBody>
      </p:sp>
    </p:spTree>
    <p:extLst>
      <p:ext uri="{BB962C8B-B14F-4D97-AF65-F5344CB8AC3E}">
        <p14:creationId xmlns:p14="http://schemas.microsoft.com/office/powerpoint/2010/main" val="1562731761"/>
      </p:ext>
    </p:extLst>
  </p:cSld>
  <p:clrMapOvr>
    <a:masterClrMapping/>
  </p:clrMapOvr>
  <p:transition spd="med">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BC6D6-AC7C-496F-9D04-2B68FD31E706}"/>
              </a:ext>
            </a:extLst>
          </p:cNvPr>
          <p:cNvSpPr>
            <a:spLocks noGrp="1"/>
          </p:cNvSpPr>
          <p:nvPr>
            <p:ph type="title"/>
          </p:nvPr>
        </p:nvSpPr>
        <p:spPr/>
        <p:txBody>
          <a:bodyPr/>
          <a:lstStyle/>
          <a:p>
            <a:r>
              <a:rPr lang="en-US" b="1" dirty="0" err="1"/>
              <a:t>Nextera</a:t>
            </a:r>
            <a:r>
              <a:rPr lang="en-US" b="1" dirty="0"/>
              <a:t> XT vs </a:t>
            </a:r>
            <a:r>
              <a:rPr lang="en-US" b="1" dirty="0" err="1"/>
              <a:t>Nextera</a:t>
            </a:r>
            <a:r>
              <a:rPr lang="en-US" b="1" dirty="0"/>
              <a:t> DNA Flex*</a:t>
            </a:r>
            <a:br>
              <a:rPr lang="en-US" dirty="0"/>
            </a:br>
            <a:endParaRPr lang="en-US" dirty="0"/>
          </a:p>
        </p:txBody>
      </p:sp>
      <p:pic>
        <p:nvPicPr>
          <p:cNvPr id="4" name="Picture 3">
            <a:extLst>
              <a:ext uri="{FF2B5EF4-FFF2-40B4-BE49-F238E27FC236}">
                <a16:creationId xmlns:a16="http://schemas.microsoft.com/office/drawing/2014/main" id="{46DB2687-9AC0-46B1-9830-29817A180296}"/>
              </a:ext>
            </a:extLst>
          </p:cNvPr>
          <p:cNvPicPr>
            <a:picLocks noChangeAspect="1"/>
          </p:cNvPicPr>
          <p:nvPr/>
        </p:nvPicPr>
        <p:blipFill>
          <a:blip r:embed="rId2"/>
          <a:stretch>
            <a:fillRect/>
          </a:stretch>
        </p:blipFill>
        <p:spPr>
          <a:xfrm>
            <a:off x="404733" y="2297229"/>
            <a:ext cx="11090223" cy="907071"/>
          </a:xfrm>
          <a:prstGeom prst="rect">
            <a:avLst/>
          </a:prstGeom>
        </p:spPr>
      </p:pic>
      <p:pic>
        <p:nvPicPr>
          <p:cNvPr id="5" name="Picture 4">
            <a:extLst>
              <a:ext uri="{FF2B5EF4-FFF2-40B4-BE49-F238E27FC236}">
                <a16:creationId xmlns:a16="http://schemas.microsoft.com/office/drawing/2014/main" id="{D16E9204-3D40-4205-8440-94C2B1640F63}"/>
              </a:ext>
            </a:extLst>
          </p:cNvPr>
          <p:cNvPicPr>
            <a:picLocks noChangeAspect="1"/>
          </p:cNvPicPr>
          <p:nvPr/>
        </p:nvPicPr>
        <p:blipFill>
          <a:blip r:embed="rId3"/>
          <a:stretch>
            <a:fillRect/>
          </a:stretch>
        </p:blipFill>
        <p:spPr>
          <a:xfrm>
            <a:off x="350472" y="4577309"/>
            <a:ext cx="11610975" cy="1181100"/>
          </a:xfrm>
          <a:prstGeom prst="rect">
            <a:avLst/>
          </a:prstGeom>
        </p:spPr>
      </p:pic>
      <p:sp>
        <p:nvSpPr>
          <p:cNvPr id="6" name="TextBox 5">
            <a:extLst>
              <a:ext uri="{FF2B5EF4-FFF2-40B4-BE49-F238E27FC236}">
                <a16:creationId xmlns:a16="http://schemas.microsoft.com/office/drawing/2014/main" id="{834ECF92-B4AD-467A-A8B8-0D816DB96EF8}"/>
              </a:ext>
            </a:extLst>
          </p:cNvPr>
          <p:cNvSpPr txBox="1"/>
          <p:nvPr/>
        </p:nvSpPr>
        <p:spPr>
          <a:xfrm>
            <a:off x="502170" y="3677759"/>
            <a:ext cx="10375982" cy="923330"/>
          </a:xfrm>
          <a:prstGeom prst="rect">
            <a:avLst/>
          </a:prstGeom>
          <a:noFill/>
        </p:spPr>
        <p:txBody>
          <a:bodyPr wrap="none" rtlCol="0">
            <a:spAutoFit/>
          </a:bodyPr>
          <a:lstStyle/>
          <a:p>
            <a:r>
              <a:rPr lang="en-US" u="sng" dirty="0" err="1"/>
              <a:t>Nextera</a:t>
            </a:r>
            <a:r>
              <a:rPr lang="en-US" u="sng" dirty="0"/>
              <a:t> Flex Workflow</a:t>
            </a:r>
            <a:r>
              <a:rPr lang="en-US" dirty="0"/>
              <a:t>: Only quantify the pool, 3 thermal cycler steps (~60 mins total), 2 bead clean-up steps</a:t>
            </a:r>
          </a:p>
          <a:p>
            <a:pPr marL="285750" indent="-285750">
              <a:buFont typeface="Arial" panose="020B0604020202020204" pitchFamily="34" charset="0"/>
              <a:buChar char="•"/>
            </a:pPr>
            <a:r>
              <a:rPr lang="en-US" dirty="0"/>
              <a:t>Approximately 3-5 hours</a:t>
            </a:r>
          </a:p>
          <a:p>
            <a:pPr marL="285750" indent="-285750">
              <a:buFont typeface="Arial" panose="020B0604020202020204" pitchFamily="34" charset="0"/>
              <a:buChar char="•"/>
            </a:pPr>
            <a:r>
              <a:rPr lang="en-US" dirty="0"/>
              <a:t>Kit + Indexes = $4512 ($47 per sample, includes </a:t>
            </a:r>
            <a:r>
              <a:rPr lang="en-US" dirty="0" err="1"/>
              <a:t>Ampure</a:t>
            </a:r>
            <a:r>
              <a:rPr lang="en-US" dirty="0"/>
              <a:t> beads)</a:t>
            </a:r>
          </a:p>
        </p:txBody>
      </p:sp>
      <p:sp>
        <p:nvSpPr>
          <p:cNvPr id="7" name="TextBox 6">
            <a:extLst>
              <a:ext uri="{FF2B5EF4-FFF2-40B4-BE49-F238E27FC236}">
                <a16:creationId xmlns:a16="http://schemas.microsoft.com/office/drawing/2014/main" id="{0DCF9795-B41D-4ECA-9DEC-1FD8A45B6E7E}"/>
              </a:ext>
            </a:extLst>
          </p:cNvPr>
          <p:cNvSpPr txBox="1"/>
          <p:nvPr/>
        </p:nvSpPr>
        <p:spPr>
          <a:xfrm>
            <a:off x="502170" y="1367772"/>
            <a:ext cx="10063011" cy="923330"/>
          </a:xfrm>
          <a:prstGeom prst="rect">
            <a:avLst/>
          </a:prstGeom>
          <a:noFill/>
        </p:spPr>
        <p:txBody>
          <a:bodyPr wrap="none" rtlCol="0">
            <a:spAutoFit/>
          </a:bodyPr>
          <a:lstStyle/>
          <a:p>
            <a:r>
              <a:rPr lang="en-US" u="sng" dirty="0" err="1"/>
              <a:t>Nextera</a:t>
            </a:r>
            <a:r>
              <a:rPr lang="en-US" u="sng" dirty="0"/>
              <a:t> XT Workflow</a:t>
            </a:r>
            <a:r>
              <a:rPr lang="en-US" dirty="0"/>
              <a:t>: 2 quantification steps, 2 thermal cycler steps (~60 mins total), 1 bead clean-up steps</a:t>
            </a:r>
          </a:p>
          <a:p>
            <a:pPr marL="285750" indent="-285750">
              <a:buFont typeface="Arial" panose="020B0604020202020204" pitchFamily="34" charset="0"/>
              <a:buChar char="•"/>
            </a:pPr>
            <a:r>
              <a:rPr lang="en-US" dirty="0"/>
              <a:t>Approximately 3-5 hours</a:t>
            </a:r>
          </a:p>
          <a:p>
            <a:pPr marL="285750" indent="-285750">
              <a:buFont typeface="Arial" panose="020B0604020202020204" pitchFamily="34" charset="0"/>
              <a:buChar char="•"/>
            </a:pPr>
            <a:r>
              <a:rPr lang="en-US" dirty="0"/>
              <a:t>Kit + Indexes = $4290 ($45 per samples, but does not include </a:t>
            </a:r>
            <a:r>
              <a:rPr lang="en-US" dirty="0" err="1"/>
              <a:t>Ampure</a:t>
            </a:r>
            <a:r>
              <a:rPr lang="en-US" dirty="0"/>
              <a:t> beads)</a:t>
            </a:r>
          </a:p>
        </p:txBody>
      </p:sp>
      <p:sp>
        <p:nvSpPr>
          <p:cNvPr id="8" name="TextBox 7">
            <a:extLst>
              <a:ext uri="{FF2B5EF4-FFF2-40B4-BE49-F238E27FC236}">
                <a16:creationId xmlns:a16="http://schemas.microsoft.com/office/drawing/2014/main" id="{0EE46DCC-6AEA-49FB-B27A-F05D21085B22}"/>
              </a:ext>
            </a:extLst>
          </p:cNvPr>
          <p:cNvSpPr txBox="1"/>
          <p:nvPr/>
        </p:nvSpPr>
        <p:spPr>
          <a:xfrm>
            <a:off x="280418" y="5974098"/>
            <a:ext cx="11787256" cy="307777"/>
          </a:xfrm>
          <a:prstGeom prst="rect">
            <a:avLst/>
          </a:prstGeom>
          <a:noFill/>
        </p:spPr>
        <p:txBody>
          <a:bodyPr wrap="square" rtlCol="0">
            <a:spAutoFit/>
          </a:bodyPr>
          <a:lstStyle/>
          <a:p>
            <a:r>
              <a:rPr lang="en-US" sz="1400" dirty="0"/>
              <a:t>*Workflow comparison created by CDC. Cost analysis based on CDC pricing of library preparation kits and indexes for 96 samples only</a:t>
            </a:r>
          </a:p>
        </p:txBody>
      </p:sp>
      <p:sp>
        <p:nvSpPr>
          <p:cNvPr id="9" name="Footer Placeholder 3">
            <a:extLst>
              <a:ext uri="{FF2B5EF4-FFF2-40B4-BE49-F238E27FC236}">
                <a16:creationId xmlns:a16="http://schemas.microsoft.com/office/drawing/2014/main" id="{1C8E8BDF-76B7-48E3-96A6-2A7158682433}"/>
              </a:ext>
            </a:extLst>
          </p:cNvPr>
          <p:cNvSpPr txBox="1">
            <a:spLocks/>
          </p:cNvSpPr>
          <p:nvPr/>
        </p:nvSpPr>
        <p:spPr>
          <a:xfrm>
            <a:off x="3560107" y="6506742"/>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a:solidFill>
                  <a:srgbClr val="1A1818"/>
                </a:solidFill>
                <a:latin typeface="Arial"/>
              </a:rPr>
              <a:t>For Research Use Only.  </a:t>
            </a:r>
            <a:r>
              <a:rPr lang="en-US" sz="1200" b="1" dirty="0">
                <a:solidFill>
                  <a:srgbClr val="1A1818"/>
                </a:solidFill>
                <a:latin typeface="Arial"/>
              </a:rPr>
              <a:t>Not for use in diagnostic procedures.</a:t>
            </a:r>
          </a:p>
        </p:txBody>
      </p:sp>
    </p:spTree>
    <p:extLst>
      <p:ext uri="{BB962C8B-B14F-4D97-AF65-F5344CB8AC3E}">
        <p14:creationId xmlns:p14="http://schemas.microsoft.com/office/powerpoint/2010/main" val="1748021298"/>
      </p:ext>
    </p:extLst>
  </p:cSld>
  <p:clrMapOvr>
    <a:masterClrMapping/>
  </p:clrMapOvr>
  <p:transition spd="med">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a:t>Wide DNA Input with </a:t>
            </a:r>
            <a:r>
              <a:rPr lang="en-US" sz="3100" b="1" dirty="0" err="1"/>
              <a:t>Nextera</a:t>
            </a:r>
            <a:r>
              <a:rPr lang="en-US" sz="3100" b="1" dirty="0"/>
              <a:t> DNA Flex</a:t>
            </a:r>
            <a:br>
              <a:rPr lang="en-US" sz="2800" dirty="0"/>
            </a:br>
            <a:r>
              <a:rPr lang="en-US" sz="2700" dirty="0"/>
              <a:t>Consistent insert sizes and Normalization </a:t>
            </a:r>
            <a:br>
              <a:rPr lang="en-US" sz="2700" dirty="0"/>
            </a:br>
            <a:br>
              <a:rPr lang="en-US" sz="2800" dirty="0"/>
            </a:br>
            <a:endParaRPr lang="en-US" sz="2800" dirty="0"/>
          </a:p>
        </p:txBody>
      </p:sp>
      <p:sp>
        <p:nvSpPr>
          <p:cNvPr id="3" name="Content Placeholder 2"/>
          <p:cNvSpPr>
            <a:spLocks noGrp="1"/>
          </p:cNvSpPr>
          <p:nvPr>
            <p:ph sz="quarter" idx="4294967295"/>
          </p:nvPr>
        </p:nvSpPr>
        <p:spPr>
          <a:xfrm>
            <a:off x="1630437" y="3710683"/>
            <a:ext cx="4624388" cy="936625"/>
          </a:xfr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spcBef>
                <a:spcPts val="900"/>
              </a:spcBef>
              <a:spcAft>
                <a:spcPts val="900"/>
              </a:spcAft>
              <a:buSzPct val="90000"/>
              <a:buFont typeface="Arial-BoldMT" charset="0"/>
              <a:buChar char="●"/>
            </a:pPr>
            <a:r>
              <a:rPr lang="en-US" sz="1800" b="1" kern="600" spc="30" dirty="0">
                <a:solidFill>
                  <a:srgbClr val="1A1818"/>
                </a:solidFill>
                <a:latin typeface="+mj-lt"/>
              </a:rPr>
              <a:t>Consistent insert size obtained with the use of a wide DNA input range </a:t>
            </a:r>
          </a:p>
        </p:txBody>
      </p:sp>
      <p:pic>
        <p:nvPicPr>
          <p:cNvPr id="4" name="Picture 3"/>
          <p:cNvPicPr>
            <a:picLocks noChangeAspect="1"/>
          </p:cNvPicPr>
          <p:nvPr/>
        </p:nvPicPr>
        <p:blipFill>
          <a:blip r:embed="rId3"/>
          <a:stretch>
            <a:fillRect/>
          </a:stretch>
        </p:blipFill>
        <p:spPr>
          <a:xfrm>
            <a:off x="1629462" y="1291251"/>
            <a:ext cx="4625363" cy="2127962"/>
          </a:xfrm>
          <a:prstGeom prst="rect">
            <a:avLst/>
          </a:prstGeom>
        </p:spPr>
      </p:pic>
      <p:sp>
        <p:nvSpPr>
          <p:cNvPr id="5" name="Rectangle 4"/>
          <p:cNvSpPr/>
          <p:nvPr/>
        </p:nvSpPr>
        <p:spPr>
          <a:xfrm>
            <a:off x="1818778" y="5307983"/>
            <a:ext cx="8519614" cy="707886"/>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marL="0" lvl="1" algn="ctr"/>
            <a:r>
              <a:rPr lang="en-US" sz="2000" dirty="0">
                <a:solidFill>
                  <a:srgbClr val="FFFFFF"/>
                </a:solidFill>
              </a:rPr>
              <a:t>With </a:t>
            </a:r>
            <a:r>
              <a:rPr lang="en-US" sz="2000" dirty="0" err="1">
                <a:solidFill>
                  <a:srgbClr val="FFFFFF"/>
                </a:solidFill>
              </a:rPr>
              <a:t>Nextera</a:t>
            </a:r>
            <a:r>
              <a:rPr lang="en-US" sz="2000" dirty="0"/>
              <a:t>™</a:t>
            </a:r>
            <a:r>
              <a:rPr lang="en-US" sz="2000" dirty="0">
                <a:solidFill>
                  <a:srgbClr val="FFFFFF"/>
                </a:solidFill>
              </a:rPr>
              <a:t> DNA Flex, precise input quantification is not required </a:t>
            </a:r>
          </a:p>
          <a:p>
            <a:pPr marL="0" lvl="1" algn="ctr"/>
            <a:r>
              <a:rPr lang="en-US" sz="2000" dirty="0">
                <a:solidFill>
                  <a:srgbClr val="FFFFFF"/>
                </a:solidFill>
              </a:rPr>
              <a:t>to yield consistent DNA insert sizes and normalized libraries</a:t>
            </a:r>
          </a:p>
        </p:txBody>
      </p:sp>
      <p:sp>
        <p:nvSpPr>
          <p:cNvPr id="7" name="Content Placeholder 2"/>
          <p:cNvSpPr txBox="1">
            <a:spLocks/>
          </p:cNvSpPr>
          <p:nvPr/>
        </p:nvSpPr>
        <p:spPr bwMode="auto">
          <a:xfrm>
            <a:off x="1794841" y="6105810"/>
            <a:ext cx="8863720" cy="3158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ts val="900"/>
              </a:spcBef>
              <a:spcAft>
                <a:spcPts val="900"/>
              </a:spcAft>
              <a:buClr>
                <a:srgbClr val="F89D21"/>
              </a:buClr>
              <a:buSzPct val="90000"/>
              <a:buFont typeface="Arial-BoldMT" charset="0"/>
              <a:buChar char="●"/>
              <a:tabLst/>
              <a:defRPr sz="2200" b="1" kern="600" spc="30" baseline="0">
                <a:solidFill>
                  <a:schemeClr val="tx1"/>
                </a:solidFill>
                <a:latin typeface="+mj-lt"/>
                <a:ea typeface="+mn-ea"/>
                <a:cs typeface="Arial"/>
              </a:defRPr>
            </a:lvl1pPr>
            <a:lvl2pPr marL="571500" indent="-228600" algn="l" rtl="0" eaLnBrk="1" fontAlgn="base" hangingPunct="1">
              <a:spcBef>
                <a:spcPts val="0"/>
              </a:spcBef>
              <a:spcAft>
                <a:spcPts val="400"/>
              </a:spcAft>
              <a:buClr>
                <a:schemeClr val="tx1"/>
              </a:buClr>
              <a:buFont typeface="ArialMT" charset="0"/>
              <a:buChar char="-"/>
              <a:tabLst/>
              <a:defRPr sz="2000" kern="600" spc="-20" baseline="0">
                <a:solidFill>
                  <a:schemeClr val="tx1"/>
                </a:solidFill>
                <a:latin typeface="+mj-lt"/>
                <a:cs typeface="Arial"/>
              </a:defRPr>
            </a:lvl2pPr>
            <a:lvl3pPr marL="800100" indent="-228600" algn="l" rtl="0" eaLnBrk="1" fontAlgn="base" hangingPunct="1">
              <a:spcBef>
                <a:spcPts val="0"/>
              </a:spcBef>
              <a:spcAft>
                <a:spcPts val="600"/>
              </a:spcAft>
              <a:buClr>
                <a:schemeClr val="tx1"/>
              </a:buClr>
              <a:buSzPct val="80000"/>
              <a:buFont typeface="Wingdings" pitchFamily="2" charset="2"/>
              <a:buChar char="§"/>
              <a:tabLst/>
              <a:defRPr sz="1600" kern="600">
                <a:solidFill>
                  <a:schemeClr val="tx1"/>
                </a:solidFill>
                <a:latin typeface="+mj-lt"/>
                <a:cs typeface="Arial"/>
              </a:defRPr>
            </a:lvl3pPr>
            <a:lvl4pPr marL="1028700" indent="-228600" algn="l" rtl="0" eaLnBrk="1" fontAlgn="base" hangingPunct="1">
              <a:spcBef>
                <a:spcPts val="0"/>
              </a:spcBef>
              <a:spcAft>
                <a:spcPts val="600"/>
              </a:spcAft>
              <a:buClr>
                <a:schemeClr val="tx1"/>
              </a:buClr>
              <a:buSzPct val="80000"/>
              <a:buFont typeface="Arial" charset="0"/>
              <a:buChar char="–"/>
              <a:tabLst/>
              <a:defRPr sz="1600" kern="600">
                <a:solidFill>
                  <a:schemeClr val="tx1"/>
                </a:solidFill>
                <a:latin typeface="+mj-lt"/>
                <a:cs typeface="Arial"/>
              </a:defRPr>
            </a:lvl4pPr>
            <a:lvl5pPr marL="1257300" indent="-228600" algn="l" rtl="0" eaLnBrk="1" fontAlgn="base" hangingPunct="1">
              <a:spcBef>
                <a:spcPts val="0"/>
              </a:spcBef>
              <a:spcAft>
                <a:spcPts val="600"/>
              </a:spcAft>
              <a:buClr>
                <a:srgbClr val="535353"/>
              </a:buClr>
              <a:buFont typeface="Arial" charset="0"/>
              <a:buChar char="-"/>
              <a:tabLst/>
              <a:defRPr sz="1600" kern="600">
                <a:solidFill>
                  <a:schemeClr val="tx1"/>
                </a:solidFill>
                <a:latin typeface="+mj-lt"/>
                <a:cs typeface="Arial"/>
              </a:defRPr>
            </a:lvl5pPr>
            <a:lvl6pPr marL="25209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6pPr>
            <a:lvl7pPr marL="29781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7pPr>
            <a:lvl8pPr marL="34353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8pPr>
            <a:lvl9pPr marL="38925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9pPr>
          </a:lstStyle>
          <a:p>
            <a:pPr marL="342900" lvl="1" indent="0">
              <a:buClr>
                <a:srgbClr val="1A1818"/>
              </a:buClr>
              <a:buNone/>
            </a:pPr>
            <a:r>
              <a:rPr lang="en-US" sz="1200" dirty="0">
                <a:solidFill>
                  <a:srgbClr val="1A1818"/>
                </a:solidFill>
              </a:rPr>
              <a:t>*Data maintained in Illumina internal files 2017</a:t>
            </a:r>
          </a:p>
        </p:txBody>
      </p:sp>
      <p:pic>
        <p:nvPicPr>
          <p:cNvPr id="8" name="Picture 7"/>
          <p:cNvPicPr>
            <a:picLocks noChangeAspect="1"/>
          </p:cNvPicPr>
          <p:nvPr/>
        </p:nvPicPr>
        <p:blipFill>
          <a:blip r:embed="rId4"/>
          <a:stretch>
            <a:fillRect/>
          </a:stretch>
        </p:blipFill>
        <p:spPr>
          <a:xfrm>
            <a:off x="6388100" y="1300055"/>
            <a:ext cx="4178398" cy="2119159"/>
          </a:xfrm>
          <a:prstGeom prst="rect">
            <a:avLst/>
          </a:prstGeom>
          <a:ln>
            <a:solidFill>
              <a:schemeClr val="tx1">
                <a:lumMod val="25000"/>
                <a:lumOff val="75000"/>
              </a:schemeClr>
            </a:solidFill>
          </a:ln>
        </p:spPr>
      </p:pic>
      <p:sp>
        <p:nvSpPr>
          <p:cNvPr id="9" name="Content Placeholder 2"/>
          <p:cNvSpPr txBox="1">
            <a:spLocks/>
          </p:cNvSpPr>
          <p:nvPr/>
        </p:nvSpPr>
        <p:spPr bwMode="auto">
          <a:xfrm>
            <a:off x="6440618" y="3574307"/>
            <a:ext cx="3992605" cy="44283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ts val="900"/>
              </a:spcBef>
              <a:spcAft>
                <a:spcPts val="900"/>
              </a:spcAft>
              <a:buClr>
                <a:srgbClr val="F89D21"/>
              </a:buClr>
              <a:buSzPct val="90000"/>
              <a:buFont typeface="Arial-BoldMT" charset="0"/>
              <a:buChar char="●"/>
              <a:tabLst/>
              <a:defRPr sz="2200" b="1" kern="600" spc="30" baseline="0">
                <a:solidFill>
                  <a:schemeClr val="tx1"/>
                </a:solidFill>
                <a:latin typeface="+mj-lt"/>
                <a:ea typeface="+mn-ea"/>
                <a:cs typeface="Arial"/>
              </a:defRPr>
            </a:lvl1pPr>
            <a:lvl2pPr marL="571500" indent="-228600" algn="l" rtl="0" eaLnBrk="1" fontAlgn="base" hangingPunct="1">
              <a:spcBef>
                <a:spcPts val="0"/>
              </a:spcBef>
              <a:spcAft>
                <a:spcPts val="400"/>
              </a:spcAft>
              <a:buClr>
                <a:schemeClr val="tx1"/>
              </a:buClr>
              <a:buFont typeface="ArialMT" charset="0"/>
              <a:buChar char="-"/>
              <a:tabLst/>
              <a:defRPr sz="2000" kern="600" spc="-20" baseline="0">
                <a:solidFill>
                  <a:schemeClr val="tx1"/>
                </a:solidFill>
                <a:latin typeface="+mj-lt"/>
                <a:cs typeface="Arial"/>
              </a:defRPr>
            </a:lvl2pPr>
            <a:lvl3pPr marL="800100" indent="-228600" algn="l" rtl="0" eaLnBrk="1" fontAlgn="base" hangingPunct="1">
              <a:spcBef>
                <a:spcPts val="0"/>
              </a:spcBef>
              <a:spcAft>
                <a:spcPts val="600"/>
              </a:spcAft>
              <a:buClr>
                <a:schemeClr val="tx1"/>
              </a:buClr>
              <a:buSzPct val="80000"/>
              <a:buFont typeface="Wingdings" pitchFamily="2" charset="2"/>
              <a:buChar char="§"/>
              <a:tabLst/>
              <a:defRPr sz="1600" kern="600">
                <a:solidFill>
                  <a:schemeClr val="tx1"/>
                </a:solidFill>
                <a:latin typeface="+mj-lt"/>
                <a:cs typeface="Arial"/>
              </a:defRPr>
            </a:lvl3pPr>
            <a:lvl4pPr marL="1028700" indent="-228600" algn="l" rtl="0" eaLnBrk="1" fontAlgn="base" hangingPunct="1">
              <a:spcBef>
                <a:spcPts val="0"/>
              </a:spcBef>
              <a:spcAft>
                <a:spcPts val="600"/>
              </a:spcAft>
              <a:buClr>
                <a:schemeClr val="tx1"/>
              </a:buClr>
              <a:buSzPct val="80000"/>
              <a:buFont typeface="Arial" charset="0"/>
              <a:buChar char="–"/>
              <a:tabLst/>
              <a:defRPr sz="1600" kern="600">
                <a:solidFill>
                  <a:schemeClr val="tx1"/>
                </a:solidFill>
                <a:latin typeface="+mj-lt"/>
                <a:cs typeface="Arial"/>
              </a:defRPr>
            </a:lvl4pPr>
            <a:lvl5pPr marL="1257300" indent="-228600" algn="l" rtl="0" eaLnBrk="1" fontAlgn="base" hangingPunct="1">
              <a:spcBef>
                <a:spcPts val="0"/>
              </a:spcBef>
              <a:spcAft>
                <a:spcPts val="600"/>
              </a:spcAft>
              <a:buClr>
                <a:srgbClr val="535353"/>
              </a:buClr>
              <a:buFont typeface="Arial" charset="0"/>
              <a:buChar char="-"/>
              <a:tabLst/>
              <a:defRPr sz="1600" kern="600">
                <a:solidFill>
                  <a:schemeClr val="tx1"/>
                </a:solidFill>
                <a:latin typeface="+mj-lt"/>
                <a:cs typeface="Arial"/>
              </a:defRPr>
            </a:lvl5pPr>
            <a:lvl6pPr marL="25209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6pPr>
            <a:lvl7pPr marL="29781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7pPr>
            <a:lvl8pPr marL="34353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8pPr>
            <a:lvl9pPr marL="38925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9pPr>
          </a:lstStyle>
          <a:p>
            <a:r>
              <a:rPr lang="en-US" sz="1800" dirty="0">
                <a:solidFill>
                  <a:srgbClr val="1A1818"/>
                </a:solidFill>
              </a:rPr>
              <a:t>Normalized libraries are be obtained with: </a:t>
            </a:r>
          </a:p>
          <a:p>
            <a:pPr lvl="1">
              <a:buClr>
                <a:srgbClr val="1A1818"/>
              </a:buClr>
            </a:pPr>
            <a:r>
              <a:rPr lang="en-US" sz="1600" dirty="0">
                <a:solidFill>
                  <a:srgbClr val="1A1818"/>
                </a:solidFill>
              </a:rPr>
              <a:t>100ng-500ng gDNA input</a:t>
            </a:r>
          </a:p>
          <a:p>
            <a:pPr lvl="1">
              <a:buClr>
                <a:srgbClr val="1A1818"/>
              </a:buClr>
            </a:pPr>
            <a:r>
              <a:rPr lang="en-US" sz="1600" dirty="0">
                <a:solidFill>
                  <a:srgbClr val="1A1818"/>
                </a:solidFill>
              </a:rPr>
              <a:t>Use of the liquid blood, saliva, dried blood, or bacterial colony protocol</a:t>
            </a:r>
            <a:endParaRPr lang="en-US" dirty="0">
              <a:solidFill>
                <a:srgbClr val="1A1818"/>
              </a:solidFill>
            </a:endParaRPr>
          </a:p>
        </p:txBody>
      </p:sp>
      <p:sp>
        <p:nvSpPr>
          <p:cNvPr id="11" name="Footer Placeholder 3">
            <a:extLst>
              <a:ext uri="{FF2B5EF4-FFF2-40B4-BE49-F238E27FC236}">
                <a16:creationId xmlns:a16="http://schemas.microsoft.com/office/drawing/2014/main" id="{1C8E8BDF-76B7-48E3-96A6-2A7158682433}"/>
              </a:ext>
            </a:extLst>
          </p:cNvPr>
          <p:cNvSpPr txBox="1">
            <a:spLocks/>
          </p:cNvSpPr>
          <p:nvPr/>
        </p:nvSpPr>
        <p:spPr>
          <a:xfrm>
            <a:off x="3560107" y="6506742"/>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a:solidFill>
                  <a:srgbClr val="1A1818"/>
                </a:solidFill>
                <a:latin typeface="Arial"/>
              </a:rPr>
              <a:t>For Research Use Only.  </a:t>
            </a:r>
            <a:r>
              <a:rPr lang="en-US" sz="1200" b="1" dirty="0">
                <a:solidFill>
                  <a:srgbClr val="1A1818"/>
                </a:solidFill>
                <a:latin typeface="Arial"/>
              </a:rPr>
              <a:t>Not for use in diagnostic procedures.</a:t>
            </a:r>
          </a:p>
        </p:txBody>
      </p:sp>
    </p:spTree>
    <p:extLst>
      <p:ext uri="{BB962C8B-B14F-4D97-AF65-F5344CB8AC3E}">
        <p14:creationId xmlns:p14="http://schemas.microsoft.com/office/powerpoint/2010/main" val="356625017"/>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03693" y="1132507"/>
            <a:ext cx="8477250" cy="9612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000" b="1" i="0" kern="600" spc="-50" baseline="0">
                <a:solidFill>
                  <a:schemeClr val="tx1"/>
                </a:solidFill>
                <a:latin typeface="+mj-lt"/>
                <a:ea typeface="+mj-ea"/>
                <a:cs typeface="Arial"/>
              </a:defRPr>
            </a:lvl1pPr>
            <a:lvl2pPr algn="l" rtl="0" eaLnBrk="1" fontAlgn="base" hangingPunct="1">
              <a:spcBef>
                <a:spcPct val="0"/>
              </a:spcBef>
              <a:spcAft>
                <a:spcPct val="0"/>
              </a:spcAft>
              <a:defRPr sz="2400" b="1">
                <a:solidFill>
                  <a:schemeClr val="tx1"/>
                </a:solidFill>
                <a:latin typeface="Arial" charset="0"/>
              </a:defRPr>
            </a:lvl2pPr>
            <a:lvl3pPr algn="l" rtl="0" eaLnBrk="1" fontAlgn="base" hangingPunct="1">
              <a:spcBef>
                <a:spcPct val="0"/>
              </a:spcBef>
              <a:spcAft>
                <a:spcPct val="0"/>
              </a:spcAft>
              <a:defRPr sz="2400" b="1">
                <a:solidFill>
                  <a:schemeClr val="tx1"/>
                </a:solidFill>
                <a:latin typeface="Arial" charset="0"/>
              </a:defRPr>
            </a:lvl3pPr>
            <a:lvl4pPr algn="l" rtl="0" eaLnBrk="1" fontAlgn="base" hangingPunct="1">
              <a:spcBef>
                <a:spcPct val="0"/>
              </a:spcBef>
              <a:spcAft>
                <a:spcPct val="0"/>
              </a:spcAft>
              <a:defRPr sz="2400" b="1">
                <a:solidFill>
                  <a:schemeClr val="tx1"/>
                </a:solidFill>
                <a:latin typeface="Arial" charset="0"/>
              </a:defRPr>
            </a:lvl4pPr>
            <a:lvl5pPr algn="l" rtl="0" eaLnBrk="1" fontAlgn="base" hangingPunct="1">
              <a:spcBef>
                <a:spcPct val="0"/>
              </a:spcBef>
              <a:spcAft>
                <a:spcPct val="0"/>
              </a:spcAft>
              <a:defRPr sz="2400" b="1">
                <a:solidFill>
                  <a:schemeClr val="tx1"/>
                </a:solidFill>
                <a:latin typeface="Arial" charset="0"/>
              </a:defRPr>
            </a:lvl5pPr>
            <a:lvl6pPr marL="457200" algn="l" rtl="0" eaLnBrk="1" fontAlgn="base" hangingPunct="1">
              <a:spcBef>
                <a:spcPct val="0"/>
              </a:spcBef>
              <a:spcAft>
                <a:spcPct val="0"/>
              </a:spcAft>
              <a:defRPr sz="2400" b="1">
                <a:solidFill>
                  <a:schemeClr val="tx1"/>
                </a:solidFill>
                <a:latin typeface="Arial" charset="0"/>
              </a:defRPr>
            </a:lvl6pPr>
            <a:lvl7pPr marL="914400" algn="l" rtl="0" eaLnBrk="1" fontAlgn="base" hangingPunct="1">
              <a:spcBef>
                <a:spcPct val="0"/>
              </a:spcBef>
              <a:spcAft>
                <a:spcPct val="0"/>
              </a:spcAft>
              <a:defRPr sz="2400" b="1">
                <a:solidFill>
                  <a:schemeClr val="tx1"/>
                </a:solidFill>
                <a:latin typeface="Arial" charset="0"/>
              </a:defRPr>
            </a:lvl7pPr>
            <a:lvl8pPr marL="1371600" algn="l" rtl="0" eaLnBrk="1" fontAlgn="base" hangingPunct="1">
              <a:spcBef>
                <a:spcPct val="0"/>
              </a:spcBef>
              <a:spcAft>
                <a:spcPct val="0"/>
              </a:spcAft>
              <a:defRPr sz="2400" b="1">
                <a:solidFill>
                  <a:schemeClr val="tx1"/>
                </a:solidFill>
                <a:latin typeface="Arial" charset="0"/>
              </a:defRPr>
            </a:lvl8pPr>
            <a:lvl9pPr marL="1828800" algn="l" rtl="0" eaLnBrk="1" fontAlgn="base" hangingPunct="1">
              <a:spcBef>
                <a:spcPct val="0"/>
              </a:spcBef>
              <a:spcAft>
                <a:spcPct val="0"/>
              </a:spcAft>
              <a:defRPr sz="2400" b="1">
                <a:solidFill>
                  <a:schemeClr val="tx1"/>
                </a:solidFill>
                <a:latin typeface="Arial" charset="0"/>
              </a:defRPr>
            </a:lvl9pPr>
          </a:lstStyle>
          <a:p>
            <a:r>
              <a:rPr lang="en-US" sz="1600" b="0" dirty="0">
                <a:solidFill>
                  <a:srgbClr val="1A1818"/>
                </a:solidFill>
              </a:rPr>
              <a:t>1ng input, 500,000 PE reads subsampled, IGV plots of whole genome</a:t>
            </a:r>
          </a:p>
        </p:txBody>
      </p:sp>
      <p:sp>
        <p:nvSpPr>
          <p:cNvPr id="5" name="Title 4"/>
          <p:cNvSpPr>
            <a:spLocks noGrp="1"/>
          </p:cNvSpPr>
          <p:nvPr>
            <p:ph type="title"/>
          </p:nvPr>
        </p:nvSpPr>
        <p:spPr/>
        <p:txBody>
          <a:bodyPr/>
          <a:lstStyle/>
          <a:p>
            <a:r>
              <a:rPr lang="en-US" dirty="0">
                <a:solidFill>
                  <a:srgbClr val="1A1818"/>
                </a:solidFill>
              </a:rPr>
              <a:t>E. coli (51% GC): coverage uniformity</a:t>
            </a:r>
            <a:br>
              <a:rPr lang="en-US" dirty="0">
                <a:solidFill>
                  <a:srgbClr val="1A1818"/>
                </a:solidFill>
              </a:rPr>
            </a:br>
            <a:endParaRPr lang="en-US" dirty="0"/>
          </a:p>
        </p:txBody>
      </p:sp>
      <p:pic>
        <p:nvPicPr>
          <p:cNvPr id="11266" name="Picture 2"/>
          <p:cNvPicPr>
            <a:picLocks noGrp="1" noChangeArrowheads="1"/>
          </p:cNvPicPr>
          <p:nvPr>
            <p:ph sz="quarter" idx="4294967295"/>
          </p:nvPr>
        </p:nvPicPr>
        <p:blipFill rotWithShape="1">
          <a:blip r:embed="rId3">
            <a:extLst>
              <a:ext uri="{28A0092B-C50C-407E-A947-70E740481C1C}">
                <a14:useLocalDpi xmlns:a14="http://schemas.microsoft.com/office/drawing/2010/main" val="0"/>
              </a:ext>
            </a:extLst>
          </a:blip>
          <a:srcRect l="11674" t="25411" r="1321" b="17267"/>
          <a:stretch/>
        </p:blipFill>
        <p:spPr bwMode="auto">
          <a:xfrm>
            <a:off x="4618275" y="2206896"/>
            <a:ext cx="5303837" cy="2833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Table 5"/>
          <p:cNvGraphicFramePr>
            <a:graphicFrameLocks noGrp="1"/>
          </p:cNvGraphicFramePr>
          <p:nvPr>
            <p:extLst/>
          </p:nvPr>
        </p:nvGraphicFramePr>
        <p:xfrm>
          <a:off x="1538638" y="1797366"/>
          <a:ext cx="3079637" cy="3266686"/>
        </p:xfrm>
        <a:graphic>
          <a:graphicData uri="http://schemas.openxmlformats.org/drawingml/2006/table">
            <a:tbl>
              <a:tblPr firstRow="1" bandRow="1">
                <a:tableStyleId>{073A0DAA-6AF3-43AB-8588-CEC1D06C72B9}</a:tableStyleId>
              </a:tblPr>
              <a:tblGrid>
                <a:gridCol w="1111137">
                  <a:extLst>
                    <a:ext uri="{9D8B030D-6E8A-4147-A177-3AD203B41FA5}">
                      <a16:colId xmlns:a16="http://schemas.microsoft.com/office/drawing/2014/main" val="20000"/>
                    </a:ext>
                  </a:extLst>
                </a:gridCol>
                <a:gridCol w="1231900">
                  <a:extLst>
                    <a:ext uri="{9D8B030D-6E8A-4147-A177-3AD203B41FA5}">
                      <a16:colId xmlns:a16="http://schemas.microsoft.com/office/drawing/2014/main" val="20001"/>
                    </a:ext>
                  </a:extLst>
                </a:gridCol>
                <a:gridCol w="736600">
                  <a:extLst>
                    <a:ext uri="{9D8B030D-6E8A-4147-A177-3AD203B41FA5}">
                      <a16:colId xmlns:a16="http://schemas.microsoft.com/office/drawing/2014/main" val="20002"/>
                    </a:ext>
                  </a:extLst>
                </a:gridCol>
              </a:tblGrid>
              <a:tr h="397316">
                <a:tc>
                  <a:txBody>
                    <a:bodyPr/>
                    <a:lstStyle/>
                    <a:p>
                      <a:pPr algn="ctr"/>
                      <a:r>
                        <a:rPr lang="en-US" b="1" dirty="0"/>
                        <a:t>Kit</a:t>
                      </a:r>
                    </a:p>
                  </a:txBody>
                  <a:tcPr anchor="ctr"/>
                </a:tc>
                <a:tc>
                  <a:txBody>
                    <a:bodyPr/>
                    <a:lstStyle/>
                    <a:p>
                      <a:pPr algn="ctr"/>
                      <a:r>
                        <a:rPr lang="en-US" b="1" dirty="0"/>
                        <a:t>Fragment</a:t>
                      </a:r>
                    </a:p>
                  </a:txBody>
                  <a:tcPr anchor="ctr"/>
                </a:tc>
                <a:tc>
                  <a:txBody>
                    <a:bodyPr/>
                    <a:lstStyle/>
                    <a:p>
                      <a:pPr algn="ctr"/>
                      <a:r>
                        <a:rPr lang="en-US" b="1" dirty="0"/>
                        <a:t>PCR</a:t>
                      </a:r>
                    </a:p>
                  </a:txBody>
                  <a:tcPr anchor="ctr"/>
                </a:tc>
                <a:extLst>
                  <a:ext uri="{0D108BD9-81ED-4DB2-BD59-A6C34878D82A}">
                    <a16:rowId xmlns:a16="http://schemas.microsoft.com/office/drawing/2014/main" val="10000"/>
                  </a:ext>
                </a:extLst>
              </a:tr>
              <a:tr h="448733">
                <a:tc>
                  <a:txBody>
                    <a:bodyPr/>
                    <a:lstStyle/>
                    <a:p>
                      <a:pPr algn="ctr"/>
                      <a:r>
                        <a:rPr lang="en-US" sz="1200" b="1" dirty="0" err="1"/>
                        <a:t>Nextera</a:t>
                      </a:r>
                      <a:r>
                        <a:rPr lang="en-US" sz="1200" dirty="0"/>
                        <a:t>™</a:t>
                      </a:r>
                      <a:r>
                        <a:rPr lang="en-US" sz="1200" b="1" dirty="0"/>
                        <a:t> Flex</a:t>
                      </a:r>
                    </a:p>
                  </a:txBody>
                  <a:tcPr anchor="ctr"/>
                </a:tc>
                <a:tc>
                  <a:txBody>
                    <a:bodyPr/>
                    <a:lstStyle/>
                    <a:p>
                      <a:pPr algn="ctr"/>
                      <a:r>
                        <a:rPr lang="en-US" sz="1400" b="1" dirty="0"/>
                        <a:t>BLT</a:t>
                      </a:r>
                    </a:p>
                  </a:txBody>
                  <a:tcPr anchor="ctr"/>
                </a:tc>
                <a:tc>
                  <a:txBody>
                    <a:bodyPr/>
                    <a:lstStyle/>
                    <a:p>
                      <a:pPr algn="ctr"/>
                      <a:r>
                        <a:rPr lang="en-US" b="1" dirty="0"/>
                        <a:t>+</a:t>
                      </a:r>
                    </a:p>
                  </a:txBody>
                  <a:tcPr anchor="ctr"/>
                </a:tc>
                <a:extLst>
                  <a:ext uri="{0D108BD9-81ED-4DB2-BD59-A6C34878D82A}">
                    <a16:rowId xmlns:a16="http://schemas.microsoft.com/office/drawing/2014/main" val="10001"/>
                  </a:ext>
                </a:extLst>
              </a:tr>
              <a:tr h="369925">
                <a:tc>
                  <a:txBody>
                    <a:bodyPr/>
                    <a:lstStyle/>
                    <a:p>
                      <a:pPr algn="ctr"/>
                      <a:r>
                        <a:rPr lang="en-US" sz="1400" b="1" dirty="0"/>
                        <a:t>A</a:t>
                      </a:r>
                    </a:p>
                  </a:txBody>
                  <a:tcPr anchor="ctr"/>
                </a:tc>
                <a:tc>
                  <a:txBody>
                    <a:bodyPr/>
                    <a:lstStyle/>
                    <a:p>
                      <a:pPr algn="ctr"/>
                      <a:r>
                        <a:rPr lang="en-US" sz="1400" b="1" dirty="0" err="1"/>
                        <a:t>Enz</a:t>
                      </a:r>
                      <a:r>
                        <a:rPr lang="en-US" sz="1400" b="1" dirty="0"/>
                        <a:t>.</a:t>
                      </a:r>
                    </a:p>
                  </a:txBody>
                  <a:tcPr anchor="ctr"/>
                </a:tc>
                <a:tc>
                  <a:txBody>
                    <a:bodyPr/>
                    <a:lstStyle/>
                    <a:p>
                      <a:pPr algn="ctr"/>
                      <a:r>
                        <a:rPr lang="en-US" b="1" dirty="0"/>
                        <a:t>+</a:t>
                      </a:r>
                    </a:p>
                  </a:txBody>
                  <a:tcPr anchor="ctr"/>
                </a:tc>
                <a:extLst>
                  <a:ext uri="{0D108BD9-81ED-4DB2-BD59-A6C34878D82A}">
                    <a16:rowId xmlns:a16="http://schemas.microsoft.com/office/drawing/2014/main" val="10002"/>
                  </a:ext>
                </a:extLst>
              </a:tr>
              <a:tr h="397316">
                <a:tc>
                  <a:txBody>
                    <a:bodyPr/>
                    <a:lstStyle/>
                    <a:p>
                      <a:pPr algn="ctr"/>
                      <a:r>
                        <a:rPr lang="en-US" sz="1400" b="1" dirty="0"/>
                        <a:t>B</a:t>
                      </a:r>
                    </a:p>
                  </a:txBody>
                  <a:tcPr anchor="ctr"/>
                </a:tc>
                <a:tc>
                  <a:txBody>
                    <a:bodyPr/>
                    <a:lstStyle/>
                    <a:p>
                      <a:pPr algn="ctr"/>
                      <a:r>
                        <a:rPr lang="en-US" sz="1400" b="1" dirty="0"/>
                        <a:t>Shear</a:t>
                      </a:r>
                    </a:p>
                  </a:txBody>
                  <a:tcPr anchor="ctr"/>
                </a:tc>
                <a:tc>
                  <a:txBody>
                    <a:bodyPr/>
                    <a:lstStyle/>
                    <a:p>
                      <a:pPr algn="ctr"/>
                      <a:r>
                        <a:rPr lang="en-US" b="1" dirty="0"/>
                        <a:t>-</a:t>
                      </a:r>
                    </a:p>
                  </a:txBody>
                  <a:tcPr anchor="ctr"/>
                </a:tc>
                <a:extLst>
                  <a:ext uri="{0D108BD9-81ED-4DB2-BD59-A6C34878D82A}">
                    <a16:rowId xmlns:a16="http://schemas.microsoft.com/office/drawing/2014/main" val="10003"/>
                  </a:ext>
                </a:extLst>
              </a:tr>
              <a:tr h="393097">
                <a:tc>
                  <a:txBody>
                    <a:bodyPr/>
                    <a:lstStyle/>
                    <a:p>
                      <a:pPr algn="ctr"/>
                      <a:r>
                        <a:rPr lang="en-US" sz="1400" b="1" dirty="0"/>
                        <a:t>C</a:t>
                      </a:r>
                    </a:p>
                  </a:txBody>
                  <a:tcPr anchor="ctr"/>
                </a:tc>
                <a:tc>
                  <a:txBody>
                    <a:bodyPr/>
                    <a:lstStyle/>
                    <a:p>
                      <a:pPr algn="ctr"/>
                      <a:r>
                        <a:rPr lang="en-US" sz="1400" b="1" dirty="0"/>
                        <a:t>Shear</a:t>
                      </a:r>
                    </a:p>
                  </a:txBody>
                  <a:tcPr anchor="ctr"/>
                </a:tc>
                <a:tc>
                  <a:txBody>
                    <a:bodyPr/>
                    <a:lstStyle/>
                    <a:p>
                      <a:pPr algn="ctr"/>
                      <a:r>
                        <a:rPr lang="en-US" b="1" dirty="0"/>
                        <a:t>+</a:t>
                      </a:r>
                    </a:p>
                  </a:txBody>
                  <a:tcPr anchor="ctr"/>
                </a:tc>
                <a:extLst>
                  <a:ext uri="{0D108BD9-81ED-4DB2-BD59-A6C34878D82A}">
                    <a16:rowId xmlns:a16="http://schemas.microsoft.com/office/drawing/2014/main" val="10004"/>
                  </a:ext>
                </a:extLst>
              </a:tr>
              <a:tr h="397316">
                <a:tc>
                  <a:txBody>
                    <a:bodyPr/>
                    <a:lstStyle/>
                    <a:p>
                      <a:pPr algn="ctr"/>
                      <a:r>
                        <a:rPr lang="en-US" sz="1400" b="1" dirty="0"/>
                        <a:t>D</a:t>
                      </a:r>
                    </a:p>
                  </a:txBody>
                  <a:tcPr anchor="ctr"/>
                </a:tc>
                <a:tc>
                  <a:txBody>
                    <a:bodyPr/>
                    <a:lstStyle/>
                    <a:p>
                      <a:pPr algn="ctr"/>
                      <a:r>
                        <a:rPr lang="en-US" sz="1400" b="1" dirty="0" err="1"/>
                        <a:t>Enz</a:t>
                      </a:r>
                      <a:r>
                        <a:rPr lang="en-US" sz="1400" b="1" dirty="0"/>
                        <a:t>.</a:t>
                      </a:r>
                    </a:p>
                  </a:txBody>
                  <a:tcPr anchor="ctr"/>
                </a:tc>
                <a:tc>
                  <a:txBody>
                    <a:bodyPr/>
                    <a:lstStyle/>
                    <a:p>
                      <a:pPr algn="ctr"/>
                      <a:r>
                        <a:rPr lang="en-US" b="1" dirty="0"/>
                        <a:t>-</a:t>
                      </a:r>
                    </a:p>
                  </a:txBody>
                  <a:tcPr anchor="ctr"/>
                </a:tc>
                <a:extLst>
                  <a:ext uri="{0D108BD9-81ED-4DB2-BD59-A6C34878D82A}">
                    <a16:rowId xmlns:a16="http://schemas.microsoft.com/office/drawing/2014/main" val="10005"/>
                  </a:ext>
                </a:extLst>
              </a:tr>
              <a:tr h="397316">
                <a:tc>
                  <a:txBody>
                    <a:bodyPr/>
                    <a:lstStyle/>
                    <a:p>
                      <a:pPr algn="ctr"/>
                      <a:r>
                        <a:rPr lang="en-US" sz="1400" b="1" dirty="0"/>
                        <a:t>E</a:t>
                      </a:r>
                    </a:p>
                  </a:txBody>
                  <a:tcPr anchor="ctr"/>
                </a:tc>
                <a:tc>
                  <a:txBody>
                    <a:bodyPr/>
                    <a:lstStyle/>
                    <a:p>
                      <a:pPr algn="ctr"/>
                      <a:r>
                        <a:rPr lang="en-US" sz="1400" b="1" dirty="0" err="1"/>
                        <a:t>Enz</a:t>
                      </a:r>
                      <a:r>
                        <a:rPr lang="en-US" sz="1400" b="1" dirty="0"/>
                        <a:t>.</a:t>
                      </a:r>
                    </a:p>
                  </a:txBody>
                  <a:tcPr anchor="ctr"/>
                </a:tc>
                <a:tc>
                  <a:txBody>
                    <a:bodyPr/>
                    <a:lstStyle/>
                    <a:p>
                      <a:pPr algn="ctr"/>
                      <a:r>
                        <a:rPr lang="en-US" b="1" dirty="0"/>
                        <a:t>+</a:t>
                      </a:r>
                    </a:p>
                  </a:txBody>
                  <a:tcPr anchor="ctr"/>
                </a:tc>
                <a:extLst>
                  <a:ext uri="{0D108BD9-81ED-4DB2-BD59-A6C34878D82A}">
                    <a16:rowId xmlns:a16="http://schemas.microsoft.com/office/drawing/2014/main" val="10006"/>
                  </a:ext>
                </a:extLst>
              </a:tr>
              <a:tr h="448733">
                <a:tc>
                  <a:txBody>
                    <a:bodyPr/>
                    <a:lstStyle/>
                    <a:p>
                      <a:pPr algn="ctr"/>
                      <a:r>
                        <a:rPr lang="en-US" sz="1200" b="1" dirty="0" err="1"/>
                        <a:t>Nextera</a:t>
                      </a:r>
                      <a:r>
                        <a:rPr lang="en-US" sz="1200" dirty="0"/>
                        <a:t>™</a:t>
                      </a:r>
                      <a:r>
                        <a:rPr lang="en-US" sz="1200" b="1" baseline="0" dirty="0"/>
                        <a:t> </a:t>
                      </a:r>
                      <a:r>
                        <a:rPr lang="en-US" sz="1200" b="1" dirty="0"/>
                        <a:t>XT</a:t>
                      </a:r>
                    </a:p>
                  </a:txBody>
                  <a:tcPr anchor="ctr"/>
                </a:tc>
                <a:tc>
                  <a:txBody>
                    <a:bodyPr/>
                    <a:lstStyle/>
                    <a:p>
                      <a:pPr algn="ctr"/>
                      <a:r>
                        <a:rPr lang="en-US" sz="1400" b="1" dirty="0" err="1"/>
                        <a:t>Tpsm</a:t>
                      </a:r>
                      <a:endParaRPr lang="en-US" sz="1400" b="1" dirty="0"/>
                    </a:p>
                  </a:txBody>
                  <a:tcPr anchor="ctr"/>
                </a:tc>
                <a:tc>
                  <a:txBody>
                    <a:bodyPr/>
                    <a:lstStyle/>
                    <a:p>
                      <a:pPr algn="ctr"/>
                      <a:r>
                        <a:rPr lang="en-US" b="1" dirty="0"/>
                        <a:t>+</a:t>
                      </a:r>
                    </a:p>
                  </a:txBody>
                  <a:tcPr anchor="ctr"/>
                </a:tc>
                <a:extLst>
                  <a:ext uri="{0D108BD9-81ED-4DB2-BD59-A6C34878D82A}">
                    <a16:rowId xmlns:a16="http://schemas.microsoft.com/office/drawing/2014/main" val="10007"/>
                  </a:ext>
                </a:extLst>
              </a:tr>
            </a:tbl>
          </a:graphicData>
        </a:graphic>
      </p:graphicFrame>
      <p:sp>
        <p:nvSpPr>
          <p:cNvPr id="8" name="TextBox 7"/>
          <p:cNvSpPr txBox="1"/>
          <p:nvPr/>
        </p:nvSpPr>
        <p:spPr>
          <a:xfrm>
            <a:off x="4531983" y="5681709"/>
            <a:ext cx="5004960" cy="307777"/>
          </a:xfrm>
          <a:prstGeom prst="rect">
            <a:avLst/>
          </a:prstGeom>
          <a:noFill/>
        </p:spPr>
        <p:txBody>
          <a:bodyPr wrap="none" rtlCol="0">
            <a:spAutoFit/>
          </a:bodyPr>
          <a:lstStyle/>
          <a:p>
            <a:r>
              <a:rPr lang="en-US" sz="1400" i="1" dirty="0">
                <a:solidFill>
                  <a:srgbClr val="1A1818"/>
                </a:solidFill>
              </a:rPr>
              <a:t>y axis is coverage, x axis is genome position, whole genome shown</a:t>
            </a:r>
          </a:p>
        </p:txBody>
      </p:sp>
      <p:sp>
        <p:nvSpPr>
          <p:cNvPr id="9" name="Right Arrow 8"/>
          <p:cNvSpPr/>
          <p:nvPr/>
        </p:nvSpPr>
        <p:spPr bwMode="auto">
          <a:xfrm>
            <a:off x="4642318" y="5056986"/>
            <a:ext cx="5303520" cy="614855"/>
          </a:xfrm>
          <a:prstGeom prst="rightArrow">
            <a:avLst/>
          </a:prstGeom>
          <a:solidFill>
            <a:schemeClr val="bg2">
              <a:lumMod val="40000"/>
              <a:lumOff val="60000"/>
            </a:schemeClr>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b="1" dirty="0">
                <a:solidFill>
                  <a:srgbClr val="1A1818"/>
                </a:solidFill>
              </a:rPr>
              <a:t>Genome position</a:t>
            </a:r>
          </a:p>
        </p:txBody>
      </p:sp>
      <p:sp>
        <p:nvSpPr>
          <p:cNvPr id="11" name="Right Arrow 10"/>
          <p:cNvSpPr/>
          <p:nvPr/>
        </p:nvSpPr>
        <p:spPr bwMode="auto">
          <a:xfrm rot="16200000">
            <a:off x="8800213" y="3296413"/>
            <a:ext cx="3032234" cy="614855"/>
          </a:xfrm>
          <a:prstGeom prst="rightArrow">
            <a:avLst/>
          </a:prstGeom>
          <a:solidFill>
            <a:schemeClr val="bg2">
              <a:lumMod val="40000"/>
              <a:lumOff val="60000"/>
            </a:schemeClr>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b="1" dirty="0">
                <a:solidFill>
                  <a:srgbClr val="1A1818"/>
                </a:solidFill>
              </a:rPr>
              <a:t>Coverage</a:t>
            </a:r>
          </a:p>
        </p:txBody>
      </p:sp>
      <p:sp>
        <p:nvSpPr>
          <p:cNvPr id="2" name="Rectangle 1"/>
          <p:cNvSpPr/>
          <p:nvPr/>
        </p:nvSpPr>
        <p:spPr bwMode="auto">
          <a:xfrm>
            <a:off x="1538638" y="2206896"/>
            <a:ext cx="8406581" cy="398206"/>
          </a:xfrm>
          <a:prstGeom prst="rect">
            <a:avLst/>
          </a:prstGeom>
          <a:noFill/>
          <a:ln w="28575" cap="flat" cmpd="sng" algn="ctr">
            <a:solidFill>
              <a:srgbClr val="00D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a:latin typeface="Arial" charset="0"/>
            </a:endParaRPr>
          </a:p>
        </p:txBody>
      </p:sp>
      <p:sp>
        <p:nvSpPr>
          <p:cNvPr id="12" name="Footer Placeholder 3">
            <a:extLst>
              <a:ext uri="{FF2B5EF4-FFF2-40B4-BE49-F238E27FC236}">
                <a16:creationId xmlns:a16="http://schemas.microsoft.com/office/drawing/2014/main" id="{1C8E8BDF-76B7-48E3-96A6-2A7158682433}"/>
              </a:ext>
            </a:extLst>
          </p:cNvPr>
          <p:cNvSpPr txBox="1">
            <a:spLocks/>
          </p:cNvSpPr>
          <p:nvPr/>
        </p:nvSpPr>
        <p:spPr>
          <a:xfrm>
            <a:off x="3560107" y="6506742"/>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a:solidFill>
                  <a:srgbClr val="1A1818"/>
                </a:solidFill>
                <a:latin typeface="Arial"/>
              </a:rPr>
              <a:t>For Research Use Only.  </a:t>
            </a:r>
            <a:r>
              <a:rPr lang="en-US" sz="1200" b="1" dirty="0">
                <a:solidFill>
                  <a:srgbClr val="1A1818"/>
                </a:solidFill>
                <a:latin typeface="Arial"/>
              </a:rPr>
              <a:t>Not for use in diagnostic procedures.</a:t>
            </a:r>
          </a:p>
        </p:txBody>
      </p:sp>
    </p:spTree>
    <p:extLst>
      <p:ext uri="{BB962C8B-B14F-4D97-AF65-F5344CB8AC3E}">
        <p14:creationId xmlns:p14="http://schemas.microsoft.com/office/powerpoint/2010/main" val="2002955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Nextera</a:t>
            </a:r>
            <a:r>
              <a:rPr lang="en-US" dirty="0"/>
              <a:t> DNA Flex: Validation Set</a:t>
            </a:r>
            <a:br>
              <a:rPr lang="en-US" dirty="0"/>
            </a:br>
            <a:r>
              <a:rPr lang="en-US" sz="2400" dirty="0"/>
              <a:t>Fragment Size vs Q30 Read length</a:t>
            </a:r>
          </a:p>
        </p:txBody>
      </p:sp>
      <p:pic>
        <p:nvPicPr>
          <p:cNvPr id="5" name="Picture 4"/>
          <p:cNvPicPr>
            <a:picLocks noChangeAspect="1"/>
          </p:cNvPicPr>
          <p:nvPr/>
        </p:nvPicPr>
        <p:blipFill>
          <a:blip r:embed="rId2"/>
          <a:stretch>
            <a:fillRect/>
          </a:stretch>
        </p:blipFill>
        <p:spPr>
          <a:xfrm>
            <a:off x="610283" y="1145794"/>
            <a:ext cx="10808368" cy="5182817"/>
          </a:xfrm>
          <a:prstGeom prst="rect">
            <a:avLst/>
          </a:prstGeom>
        </p:spPr>
      </p:pic>
      <p:sp>
        <p:nvSpPr>
          <p:cNvPr id="6" name="Footer Placeholder 3">
            <a:extLst>
              <a:ext uri="{FF2B5EF4-FFF2-40B4-BE49-F238E27FC236}">
                <a16:creationId xmlns:a16="http://schemas.microsoft.com/office/drawing/2014/main" id="{1C8E8BDF-76B7-48E3-96A6-2A7158682433}"/>
              </a:ext>
            </a:extLst>
          </p:cNvPr>
          <p:cNvSpPr txBox="1">
            <a:spLocks/>
          </p:cNvSpPr>
          <p:nvPr/>
        </p:nvSpPr>
        <p:spPr>
          <a:xfrm>
            <a:off x="3560107" y="6506742"/>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a:solidFill>
                  <a:srgbClr val="1A1818"/>
                </a:solidFill>
                <a:latin typeface="Arial"/>
              </a:rPr>
              <a:t>For Research Use Only.  </a:t>
            </a:r>
            <a:r>
              <a:rPr lang="en-US" sz="1200" b="1" dirty="0">
                <a:solidFill>
                  <a:srgbClr val="1A1818"/>
                </a:solidFill>
                <a:latin typeface="Arial"/>
              </a:rPr>
              <a:t>Not for use in diagnostic procedures.</a:t>
            </a:r>
          </a:p>
        </p:txBody>
      </p:sp>
    </p:spTree>
    <p:extLst>
      <p:ext uri="{BB962C8B-B14F-4D97-AF65-F5344CB8AC3E}">
        <p14:creationId xmlns:p14="http://schemas.microsoft.com/office/powerpoint/2010/main" val="202405369"/>
      </p:ext>
    </p:extLst>
  </p:cSld>
  <p:clrMapOvr>
    <a:masterClrMapping/>
  </p:clrMapOvr>
  <p:transition spd="med">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80416" y="2060871"/>
            <a:ext cx="5542868" cy="4612011"/>
          </a:xfrm>
        </p:spPr>
        <p:txBody>
          <a:bodyPr/>
          <a:lstStyle/>
          <a:p>
            <a:r>
              <a:rPr lang="en-US" sz="2400" dirty="0"/>
              <a:t>Index distribution compared between 5 runs prepared using </a:t>
            </a:r>
            <a:r>
              <a:rPr lang="en-US" sz="2400" dirty="0" err="1"/>
              <a:t>Nextera</a:t>
            </a:r>
            <a:r>
              <a:rPr lang="en-US" sz="2400" dirty="0"/>
              <a:t> XT &amp; 5 runs prepared using </a:t>
            </a:r>
            <a:r>
              <a:rPr lang="en-US" sz="2400" dirty="0" err="1"/>
              <a:t>Nextera</a:t>
            </a:r>
            <a:r>
              <a:rPr lang="en-US" sz="2400" dirty="0"/>
              <a:t> DNA Flex</a:t>
            </a:r>
          </a:p>
        </p:txBody>
      </p:sp>
      <p:sp>
        <p:nvSpPr>
          <p:cNvPr id="2" name="Title 1">
            <a:extLst>
              <a:ext uri="{FF2B5EF4-FFF2-40B4-BE49-F238E27FC236}">
                <a16:creationId xmlns:a16="http://schemas.microsoft.com/office/drawing/2014/main" id="{CB7E7034-F748-459F-8731-A2B076C30149}"/>
              </a:ext>
            </a:extLst>
          </p:cNvPr>
          <p:cNvSpPr>
            <a:spLocks noGrp="1"/>
          </p:cNvSpPr>
          <p:nvPr>
            <p:ph type="title"/>
          </p:nvPr>
        </p:nvSpPr>
        <p:spPr/>
        <p:txBody>
          <a:bodyPr/>
          <a:lstStyle/>
          <a:p>
            <a:r>
              <a:rPr lang="en-US" dirty="0" err="1"/>
              <a:t>Nextera</a:t>
            </a:r>
            <a:r>
              <a:rPr lang="en-US" dirty="0"/>
              <a:t> DNA Flex: Validation Set</a:t>
            </a:r>
            <a:br>
              <a:rPr lang="en-US" dirty="0"/>
            </a:br>
            <a:r>
              <a:rPr lang="en-US" sz="2400" dirty="0"/>
              <a:t>Index Distribution</a:t>
            </a:r>
          </a:p>
        </p:txBody>
      </p:sp>
      <p:pic>
        <p:nvPicPr>
          <p:cNvPr id="7" name="Picture 6"/>
          <p:cNvPicPr>
            <a:picLocks noChangeAspect="1"/>
          </p:cNvPicPr>
          <p:nvPr/>
        </p:nvPicPr>
        <p:blipFill>
          <a:blip r:embed="rId2"/>
          <a:stretch>
            <a:fillRect/>
          </a:stretch>
        </p:blipFill>
        <p:spPr>
          <a:xfrm>
            <a:off x="5955916" y="1785821"/>
            <a:ext cx="5689600" cy="3683000"/>
          </a:xfrm>
          <a:prstGeom prst="rect">
            <a:avLst/>
          </a:prstGeom>
        </p:spPr>
      </p:pic>
      <p:sp>
        <p:nvSpPr>
          <p:cNvPr id="8" name="Footer Placeholder 3">
            <a:extLst>
              <a:ext uri="{FF2B5EF4-FFF2-40B4-BE49-F238E27FC236}">
                <a16:creationId xmlns:a16="http://schemas.microsoft.com/office/drawing/2014/main" id="{1C8E8BDF-76B7-48E3-96A6-2A7158682433}"/>
              </a:ext>
            </a:extLst>
          </p:cNvPr>
          <p:cNvSpPr txBox="1">
            <a:spLocks/>
          </p:cNvSpPr>
          <p:nvPr/>
        </p:nvSpPr>
        <p:spPr>
          <a:xfrm>
            <a:off x="3560107" y="6506742"/>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a:solidFill>
                  <a:srgbClr val="1A1818"/>
                </a:solidFill>
                <a:latin typeface="Arial"/>
              </a:rPr>
              <a:t>For Research Use Only.  </a:t>
            </a:r>
            <a:r>
              <a:rPr lang="en-US" sz="1200" b="1" dirty="0">
                <a:solidFill>
                  <a:srgbClr val="1A1818"/>
                </a:solidFill>
                <a:latin typeface="Arial"/>
              </a:rPr>
              <a:t>Not for use in diagnostic procedures.</a:t>
            </a:r>
          </a:p>
        </p:txBody>
      </p:sp>
    </p:spTree>
    <p:extLst>
      <p:ext uri="{BB962C8B-B14F-4D97-AF65-F5344CB8AC3E}">
        <p14:creationId xmlns:p14="http://schemas.microsoft.com/office/powerpoint/2010/main" val="212939935"/>
      </p:ext>
    </p:extLst>
  </p:cSld>
  <p:clrMapOvr>
    <a:masterClrMapping/>
  </p:clrMapOvr>
  <p:transition spd="med">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83DF-5020-4A0E-947E-71479F6763AB}"/>
              </a:ext>
            </a:extLst>
          </p:cNvPr>
          <p:cNvSpPr>
            <a:spLocks noGrp="1"/>
          </p:cNvSpPr>
          <p:nvPr>
            <p:ph type="title"/>
          </p:nvPr>
        </p:nvSpPr>
        <p:spPr/>
        <p:txBody>
          <a:bodyPr/>
          <a:lstStyle/>
          <a:p>
            <a:r>
              <a:rPr lang="en-US" b="1" dirty="0"/>
              <a:t>Illumina Proactive Instrument Monitoring</a:t>
            </a:r>
          </a:p>
        </p:txBody>
      </p:sp>
      <p:sp>
        <p:nvSpPr>
          <p:cNvPr id="3" name="Content Placeholder 2">
            <a:extLst>
              <a:ext uri="{FF2B5EF4-FFF2-40B4-BE49-F238E27FC236}">
                <a16:creationId xmlns:a16="http://schemas.microsoft.com/office/drawing/2014/main" id="{322312CA-6F24-413C-968A-FEFE48BC5B47}"/>
              </a:ext>
            </a:extLst>
          </p:cNvPr>
          <p:cNvSpPr>
            <a:spLocks noGrp="1"/>
          </p:cNvSpPr>
          <p:nvPr>
            <p:ph idx="4294967295"/>
          </p:nvPr>
        </p:nvSpPr>
        <p:spPr>
          <a:xfrm>
            <a:off x="1676400" y="1617663"/>
            <a:ext cx="10515600" cy="4351337"/>
          </a:xfrm>
        </p:spPr>
        <p:txBody>
          <a:bodyPr/>
          <a:lstStyle/>
          <a:p>
            <a:r>
              <a:rPr lang="en-US" dirty="0"/>
              <a:t>Illumina Proactive is a complimentary, secure, and remote instrument monitoring and proactive support service.</a:t>
            </a:r>
          </a:p>
        </p:txBody>
      </p:sp>
      <p:pic>
        <p:nvPicPr>
          <p:cNvPr id="5" name="Picture 4">
            <a:extLst>
              <a:ext uri="{FF2B5EF4-FFF2-40B4-BE49-F238E27FC236}">
                <a16:creationId xmlns:a16="http://schemas.microsoft.com/office/drawing/2014/main" id="{83757DA7-D005-498B-A1C0-729D169BB84E}"/>
              </a:ext>
            </a:extLst>
          </p:cNvPr>
          <p:cNvPicPr>
            <a:picLocks noChangeAspect="1"/>
          </p:cNvPicPr>
          <p:nvPr/>
        </p:nvPicPr>
        <p:blipFill>
          <a:blip r:embed="rId3"/>
          <a:stretch>
            <a:fillRect/>
          </a:stretch>
        </p:blipFill>
        <p:spPr>
          <a:xfrm>
            <a:off x="973776" y="2459999"/>
            <a:ext cx="9834880" cy="3566224"/>
          </a:xfrm>
          <a:prstGeom prst="rect">
            <a:avLst/>
          </a:prstGeom>
        </p:spPr>
      </p:pic>
      <p:sp>
        <p:nvSpPr>
          <p:cNvPr id="6" name="Rectangle 5">
            <a:extLst>
              <a:ext uri="{FF2B5EF4-FFF2-40B4-BE49-F238E27FC236}">
                <a16:creationId xmlns:a16="http://schemas.microsoft.com/office/drawing/2014/main" id="{08E81198-043F-4351-AAE5-10D957AC071B}"/>
              </a:ext>
            </a:extLst>
          </p:cNvPr>
          <p:cNvSpPr/>
          <p:nvPr/>
        </p:nvSpPr>
        <p:spPr>
          <a:xfrm>
            <a:off x="1062656" y="6071537"/>
            <a:ext cx="5871544" cy="369332"/>
          </a:xfrm>
          <a:prstGeom prst="rect">
            <a:avLst/>
          </a:prstGeom>
        </p:spPr>
        <p:txBody>
          <a:bodyPr wrap="none">
            <a:spAutoFit/>
          </a:bodyPr>
          <a:lstStyle/>
          <a:p>
            <a:r>
              <a:rPr lang="en-US" dirty="0"/>
              <a:t>Opt-out for all RUO instrument, Opt-in for all DX instruments</a:t>
            </a:r>
          </a:p>
        </p:txBody>
      </p:sp>
      <p:sp>
        <p:nvSpPr>
          <p:cNvPr id="7" name="Rectangle 6">
            <a:extLst>
              <a:ext uri="{FF2B5EF4-FFF2-40B4-BE49-F238E27FC236}">
                <a16:creationId xmlns:a16="http://schemas.microsoft.com/office/drawing/2014/main" id="{17243391-D3FC-4340-A805-AA5456B67893}"/>
              </a:ext>
            </a:extLst>
          </p:cNvPr>
          <p:cNvSpPr/>
          <p:nvPr/>
        </p:nvSpPr>
        <p:spPr>
          <a:xfrm>
            <a:off x="443483" y="776462"/>
            <a:ext cx="2312043" cy="369332"/>
          </a:xfrm>
          <a:prstGeom prst="rect">
            <a:avLst/>
          </a:prstGeom>
        </p:spPr>
        <p:txBody>
          <a:bodyPr wrap="none">
            <a:spAutoFit/>
          </a:bodyPr>
          <a:lstStyle/>
          <a:p>
            <a:r>
              <a:rPr lang="en-US" dirty="0"/>
              <a:t>Port 443, 80, and 8080</a:t>
            </a:r>
          </a:p>
        </p:txBody>
      </p:sp>
      <p:sp>
        <p:nvSpPr>
          <p:cNvPr id="8" name="Footer Placeholder 3">
            <a:extLst>
              <a:ext uri="{FF2B5EF4-FFF2-40B4-BE49-F238E27FC236}">
                <a16:creationId xmlns:a16="http://schemas.microsoft.com/office/drawing/2014/main" id="{1C8E8BDF-76B7-48E3-96A6-2A7158682433}"/>
              </a:ext>
            </a:extLst>
          </p:cNvPr>
          <p:cNvSpPr txBox="1">
            <a:spLocks/>
          </p:cNvSpPr>
          <p:nvPr/>
        </p:nvSpPr>
        <p:spPr>
          <a:xfrm>
            <a:off x="3560107" y="6506742"/>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a:solidFill>
                  <a:srgbClr val="1A1818"/>
                </a:solidFill>
                <a:latin typeface="Arial"/>
              </a:rPr>
              <a:t>For Research Use Only.  </a:t>
            </a:r>
            <a:r>
              <a:rPr lang="en-US" sz="1200" b="1" dirty="0">
                <a:solidFill>
                  <a:srgbClr val="1A1818"/>
                </a:solidFill>
                <a:latin typeface="Arial"/>
              </a:rPr>
              <a:t>Not for use in diagnostic procedures.</a:t>
            </a:r>
          </a:p>
        </p:txBody>
      </p:sp>
    </p:spTree>
    <p:extLst>
      <p:ext uri="{BB962C8B-B14F-4D97-AF65-F5344CB8AC3E}">
        <p14:creationId xmlns:p14="http://schemas.microsoft.com/office/powerpoint/2010/main" val="1173731643"/>
      </p:ext>
    </p:extLst>
  </p:cSld>
  <p:clrMapOvr>
    <a:masterClrMapping/>
  </p:clrMapOvr>
  <p:transition spd="med">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E97C3-B224-46B6-9D9D-49570002FB70}"/>
              </a:ext>
            </a:extLst>
          </p:cNvPr>
          <p:cNvSpPr>
            <a:spLocks noGrp="1"/>
          </p:cNvSpPr>
          <p:nvPr>
            <p:ph type="title"/>
          </p:nvPr>
        </p:nvSpPr>
        <p:spPr/>
        <p:txBody>
          <a:bodyPr/>
          <a:lstStyle/>
          <a:p>
            <a:r>
              <a:rPr lang="en-US" b="1" dirty="0"/>
              <a:t>Benefits of Proactive</a:t>
            </a:r>
          </a:p>
        </p:txBody>
      </p:sp>
      <p:pic>
        <p:nvPicPr>
          <p:cNvPr id="4" name="Picture 3">
            <a:extLst>
              <a:ext uri="{FF2B5EF4-FFF2-40B4-BE49-F238E27FC236}">
                <a16:creationId xmlns:a16="http://schemas.microsoft.com/office/drawing/2014/main" id="{E0BD0917-1CE3-47FE-8562-4D2C3B3FD5FC}"/>
              </a:ext>
            </a:extLst>
          </p:cNvPr>
          <p:cNvPicPr>
            <a:picLocks noChangeAspect="1"/>
          </p:cNvPicPr>
          <p:nvPr/>
        </p:nvPicPr>
        <p:blipFill rotWithShape="1">
          <a:blip r:embed="rId3"/>
          <a:srcRect l="8336" r="1461" b="9656"/>
          <a:stretch/>
        </p:blipFill>
        <p:spPr>
          <a:xfrm>
            <a:off x="4453673" y="4530856"/>
            <a:ext cx="7335450" cy="1458356"/>
          </a:xfrm>
          <a:prstGeom prst="rect">
            <a:avLst/>
          </a:prstGeom>
          <a:ln w="0">
            <a:noFill/>
          </a:ln>
        </p:spPr>
      </p:pic>
      <p:pic>
        <p:nvPicPr>
          <p:cNvPr id="5" name="Picture 4">
            <a:extLst>
              <a:ext uri="{FF2B5EF4-FFF2-40B4-BE49-F238E27FC236}">
                <a16:creationId xmlns:a16="http://schemas.microsoft.com/office/drawing/2014/main" id="{87DE6B0F-B4D1-4CAD-8DF0-B2D87419D368}"/>
              </a:ext>
            </a:extLst>
          </p:cNvPr>
          <p:cNvPicPr>
            <a:picLocks noChangeAspect="1"/>
          </p:cNvPicPr>
          <p:nvPr/>
        </p:nvPicPr>
        <p:blipFill>
          <a:blip r:embed="rId4"/>
          <a:stretch>
            <a:fillRect/>
          </a:stretch>
        </p:blipFill>
        <p:spPr>
          <a:xfrm>
            <a:off x="650933" y="2166092"/>
            <a:ext cx="3566162" cy="2011680"/>
          </a:xfrm>
          <a:prstGeom prst="rect">
            <a:avLst/>
          </a:prstGeom>
          <a:ln w="19050">
            <a:solidFill>
              <a:schemeClr val="accent1"/>
            </a:solidFill>
          </a:ln>
        </p:spPr>
      </p:pic>
      <p:pic>
        <p:nvPicPr>
          <p:cNvPr id="6" name="Picture 5">
            <a:extLst>
              <a:ext uri="{FF2B5EF4-FFF2-40B4-BE49-F238E27FC236}">
                <a16:creationId xmlns:a16="http://schemas.microsoft.com/office/drawing/2014/main" id="{03DFA99E-4388-4E37-AF23-FD65BFD8B03C}"/>
              </a:ext>
            </a:extLst>
          </p:cNvPr>
          <p:cNvPicPr>
            <a:picLocks/>
          </p:cNvPicPr>
          <p:nvPr/>
        </p:nvPicPr>
        <p:blipFill rotWithShape="1">
          <a:blip r:embed="rId5"/>
          <a:srcRect l="41022"/>
          <a:stretch/>
        </p:blipFill>
        <p:spPr>
          <a:xfrm>
            <a:off x="4417694" y="2166092"/>
            <a:ext cx="3566160" cy="2011680"/>
          </a:xfrm>
          <a:prstGeom prst="rect">
            <a:avLst/>
          </a:prstGeom>
          <a:ln w="19050">
            <a:solidFill>
              <a:schemeClr val="accent1"/>
            </a:solidFill>
          </a:ln>
        </p:spPr>
      </p:pic>
      <p:pic>
        <p:nvPicPr>
          <p:cNvPr id="7" name="Picture 6">
            <a:extLst>
              <a:ext uri="{FF2B5EF4-FFF2-40B4-BE49-F238E27FC236}">
                <a16:creationId xmlns:a16="http://schemas.microsoft.com/office/drawing/2014/main" id="{0B59F69D-A3C5-4A8C-9C7D-EC8364CC2B25}"/>
              </a:ext>
            </a:extLst>
          </p:cNvPr>
          <p:cNvPicPr>
            <a:picLocks/>
          </p:cNvPicPr>
          <p:nvPr/>
        </p:nvPicPr>
        <p:blipFill>
          <a:blip r:embed="rId6"/>
          <a:stretch>
            <a:fillRect/>
          </a:stretch>
        </p:blipFill>
        <p:spPr>
          <a:xfrm>
            <a:off x="8186984" y="2166092"/>
            <a:ext cx="3566160" cy="2011680"/>
          </a:xfrm>
          <a:prstGeom prst="rect">
            <a:avLst/>
          </a:prstGeom>
          <a:ln w="19050">
            <a:solidFill>
              <a:schemeClr val="accent1"/>
            </a:solidFill>
          </a:ln>
        </p:spPr>
      </p:pic>
      <p:sp>
        <p:nvSpPr>
          <p:cNvPr id="8" name="Rectangle 7">
            <a:extLst>
              <a:ext uri="{FF2B5EF4-FFF2-40B4-BE49-F238E27FC236}">
                <a16:creationId xmlns:a16="http://schemas.microsoft.com/office/drawing/2014/main" id="{E00BABBD-4676-4345-8FF0-9A2B84D23E21}"/>
              </a:ext>
            </a:extLst>
          </p:cNvPr>
          <p:cNvSpPr/>
          <p:nvPr/>
        </p:nvSpPr>
        <p:spPr>
          <a:xfrm>
            <a:off x="402877" y="4629040"/>
            <a:ext cx="4142509" cy="1015663"/>
          </a:xfrm>
          <a:prstGeom prst="rect">
            <a:avLst/>
          </a:prstGeom>
        </p:spPr>
        <p:txBody>
          <a:bodyPr wrap="square">
            <a:spAutoFit/>
          </a:bodyPr>
          <a:lstStyle/>
          <a:p>
            <a:pPr marL="342900" indent="-342900">
              <a:buFont typeface="Arial" panose="020B0604020202020204" pitchFamily="34" charset="0"/>
              <a:buChar char="•"/>
            </a:pPr>
            <a:r>
              <a:rPr lang="en-US" sz="2000" dirty="0"/>
              <a:t>Instrument configuration</a:t>
            </a:r>
          </a:p>
          <a:p>
            <a:pPr marL="342900" indent="-342900">
              <a:buFont typeface="Arial" panose="020B0604020202020204" pitchFamily="34" charset="0"/>
              <a:buChar char="•"/>
            </a:pPr>
            <a:r>
              <a:rPr lang="en-US" sz="2000" dirty="0"/>
              <a:t>General and run-specific logs</a:t>
            </a:r>
          </a:p>
          <a:p>
            <a:pPr marL="342900" indent="-342900">
              <a:buFont typeface="Arial" panose="020B0604020202020204" pitchFamily="34" charset="0"/>
              <a:buChar char="•"/>
            </a:pPr>
            <a:r>
              <a:rPr lang="en-US" sz="2000" dirty="0"/>
              <a:t>Run-specific analytics (SAV)</a:t>
            </a:r>
          </a:p>
        </p:txBody>
      </p:sp>
      <p:sp>
        <p:nvSpPr>
          <p:cNvPr id="9" name="Rectangle 8">
            <a:extLst>
              <a:ext uri="{FF2B5EF4-FFF2-40B4-BE49-F238E27FC236}">
                <a16:creationId xmlns:a16="http://schemas.microsoft.com/office/drawing/2014/main" id="{345752DE-A999-4BE5-B510-B3057C8E3569}"/>
              </a:ext>
            </a:extLst>
          </p:cNvPr>
          <p:cNvSpPr/>
          <p:nvPr/>
        </p:nvSpPr>
        <p:spPr>
          <a:xfrm>
            <a:off x="681930" y="1188337"/>
            <a:ext cx="7544245" cy="400110"/>
          </a:xfrm>
          <a:prstGeom prst="rect">
            <a:avLst/>
          </a:prstGeom>
        </p:spPr>
        <p:txBody>
          <a:bodyPr wrap="none">
            <a:spAutoFit/>
          </a:bodyPr>
          <a:lstStyle/>
          <a:p>
            <a:r>
              <a:rPr lang="en-US" sz="2000" dirty="0">
                <a:latin typeface="Cambria" charset="0"/>
                <a:ea typeface="Cambria" charset="0"/>
                <a:cs typeface="Cambria" charset="0"/>
              </a:rPr>
              <a:t>Visible through </a:t>
            </a:r>
            <a:r>
              <a:rPr lang="en-US" sz="2000" dirty="0" err="1">
                <a:latin typeface="Cambria" charset="0"/>
                <a:ea typeface="Cambria" charset="0"/>
                <a:cs typeface="Cambria" charset="0"/>
              </a:rPr>
              <a:t>MyIllumina</a:t>
            </a:r>
            <a:r>
              <a:rPr lang="en-US" sz="2000" dirty="0">
                <a:latin typeface="Cambria" charset="0"/>
                <a:ea typeface="Cambria" charset="0"/>
                <a:cs typeface="Cambria" charset="0"/>
              </a:rPr>
              <a:t> account, linked to customer account #</a:t>
            </a:r>
          </a:p>
        </p:txBody>
      </p:sp>
      <p:sp>
        <p:nvSpPr>
          <p:cNvPr id="10" name="Footer Placeholder 3">
            <a:extLst>
              <a:ext uri="{FF2B5EF4-FFF2-40B4-BE49-F238E27FC236}">
                <a16:creationId xmlns:a16="http://schemas.microsoft.com/office/drawing/2014/main" id="{1C8E8BDF-76B7-48E3-96A6-2A7158682433}"/>
              </a:ext>
            </a:extLst>
          </p:cNvPr>
          <p:cNvSpPr txBox="1">
            <a:spLocks/>
          </p:cNvSpPr>
          <p:nvPr/>
        </p:nvSpPr>
        <p:spPr>
          <a:xfrm>
            <a:off x="3560107" y="6506742"/>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a:solidFill>
                  <a:srgbClr val="1A1818"/>
                </a:solidFill>
                <a:latin typeface="Arial"/>
              </a:rPr>
              <a:t>For Research Use Only.  </a:t>
            </a:r>
            <a:r>
              <a:rPr lang="en-US" sz="1200" b="1" dirty="0">
                <a:solidFill>
                  <a:srgbClr val="1A1818"/>
                </a:solidFill>
                <a:latin typeface="Arial"/>
              </a:rPr>
              <a:t>Not for use in diagnostic procedures.</a:t>
            </a:r>
          </a:p>
        </p:txBody>
      </p:sp>
    </p:spTree>
    <p:extLst>
      <p:ext uri="{BB962C8B-B14F-4D97-AF65-F5344CB8AC3E}">
        <p14:creationId xmlns:p14="http://schemas.microsoft.com/office/powerpoint/2010/main" val="416320699"/>
      </p:ext>
    </p:extLst>
  </p:cSld>
  <p:clrMapOvr>
    <a:masterClrMapping/>
  </p:clrMapOvr>
  <p:transition spd="med">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E97C3-B224-46B6-9D9D-49570002FB70}"/>
              </a:ext>
            </a:extLst>
          </p:cNvPr>
          <p:cNvSpPr>
            <a:spLocks noGrp="1"/>
          </p:cNvSpPr>
          <p:nvPr>
            <p:ph type="title"/>
          </p:nvPr>
        </p:nvSpPr>
        <p:spPr/>
        <p:txBody>
          <a:bodyPr/>
          <a:lstStyle/>
          <a:p>
            <a:r>
              <a:rPr lang="en-US" dirty="0"/>
              <a:t>Windows Remote Desktop Security Notice</a:t>
            </a:r>
            <a:endParaRPr lang="en-US" b="1" dirty="0"/>
          </a:p>
        </p:txBody>
      </p:sp>
      <p:sp>
        <p:nvSpPr>
          <p:cNvPr id="10" name="Footer Placeholder 3">
            <a:extLst>
              <a:ext uri="{FF2B5EF4-FFF2-40B4-BE49-F238E27FC236}">
                <a16:creationId xmlns:a16="http://schemas.microsoft.com/office/drawing/2014/main" id="{1C8E8BDF-76B7-48E3-96A6-2A7158682433}"/>
              </a:ext>
            </a:extLst>
          </p:cNvPr>
          <p:cNvSpPr txBox="1">
            <a:spLocks/>
          </p:cNvSpPr>
          <p:nvPr/>
        </p:nvSpPr>
        <p:spPr>
          <a:xfrm>
            <a:off x="3560107" y="6563386"/>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dirty="0">
                <a:solidFill>
                  <a:srgbClr val="1A1818"/>
                </a:solidFill>
                <a:latin typeface="Arial"/>
              </a:rPr>
              <a:t>For Research Use Only.  Not for use in diagnostic procedures.</a:t>
            </a:r>
          </a:p>
        </p:txBody>
      </p:sp>
      <p:sp>
        <p:nvSpPr>
          <p:cNvPr id="6" name="Content Placeholder 2">
            <a:extLst>
              <a:ext uri="{FF2B5EF4-FFF2-40B4-BE49-F238E27FC236}">
                <a16:creationId xmlns:a16="http://schemas.microsoft.com/office/drawing/2014/main" id="{F46395F3-5D8E-4B91-87A9-F1AFFCE064ED}"/>
              </a:ext>
            </a:extLst>
          </p:cNvPr>
          <p:cNvSpPr txBox="1">
            <a:spLocks/>
          </p:cNvSpPr>
          <p:nvPr/>
        </p:nvSpPr>
        <p:spPr>
          <a:xfrm>
            <a:off x="756667" y="893884"/>
            <a:ext cx="10515600" cy="5134682"/>
          </a:xfrm>
          <a:prstGeom prst="rect">
            <a:avLst/>
          </a:prstGeom>
        </p:spPr>
        <p:txBody>
          <a:bodyPr>
            <a:normAutofit lnSpcReduction="10000"/>
          </a:bodyPr>
          <a:lstStyle>
            <a:lvl1pPr marL="234950" indent="-234950" algn="l" rtl="0" eaLnBrk="1" fontAlgn="base" hangingPunct="1">
              <a:spcBef>
                <a:spcPct val="50000"/>
              </a:spcBef>
              <a:spcAft>
                <a:spcPct val="0"/>
              </a:spcAft>
              <a:buClr>
                <a:srgbClr val="F89D21"/>
              </a:buClr>
              <a:buSzPct val="60000"/>
              <a:buBlip>
                <a:blip r:embed="rId3"/>
              </a:buBlip>
              <a:defRPr sz="2000">
                <a:solidFill>
                  <a:schemeClr val="tx1"/>
                </a:solidFill>
                <a:latin typeface="Arial"/>
                <a:ea typeface="+mn-ea"/>
                <a:cs typeface="Arial"/>
              </a:defRPr>
            </a:lvl1pPr>
            <a:lvl2pPr marL="692150" indent="-234950" algn="l" rtl="0" eaLnBrk="1" fontAlgn="base" hangingPunct="1">
              <a:spcBef>
                <a:spcPct val="20000"/>
              </a:spcBef>
              <a:spcAft>
                <a:spcPct val="0"/>
              </a:spcAft>
              <a:buClr>
                <a:schemeClr val="tx1"/>
              </a:buClr>
              <a:buFont typeface="Arial" charset="0"/>
              <a:buChar char="–"/>
              <a:defRPr sz="1800">
                <a:solidFill>
                  <a:schemeClr val="tx1"/>
                </a:solidFill>
                <a:latin typeface="Arial"/>
                <a:cs typeface="Arial"/>
              </a:defRPr>
            </a:lvl2pPr>
            <a:lvl3pPr marL="1149350" indent="-234950" algn="l" rtl="0" eaLnBrk="1" fontAlgn="base" hangingPunct="1">
              <a:spcBef>
                <a:spcPct val="20000"/>
              </a:spcBef>
              <a:spcAft>
                <a:spcPct val="0"/>
              </a:spcAft>
              <a:buClr>
                <a:schemeClr val="tx1"/>
              </a:buClr>
              <a:buSzPct val="80000"/>
              <a:buFont typeface="Wingdings" pitchFamily="2" charset="2"/>
              <a:buChar char="§"/>
              <a:defRPr sz="1600">
                <a:solidFill>
                  <a:schemeClr val="tx1"/>
                </a:solidFill>
                <a:latin typeface="Arial"/>
                <a:cs typeface="Arial"/>
              </a:defRPr>
            </a:lvl3pPr>
            <a:lvl4pPr marL="1606550" indent="-234950" algn="l" rtl="0" eaLnBrk="1" fontAlgn="base" hangingPunct="1">
              <a:spcBef>
                <a:spcPct val="20000"/>
              </a:spcBef>
              <a:spcAft>
                <a:spcPct val="0"/>
              </a:spcAft>
              <a:buClr>
                <a:schemeClr val="tx1"/>
              </a:buClr>
              <a:buSzPct val="80000"/>
              <a:buFont typeface="Arial" charset="0"/>
              <a:buChar char="–"/>
              <a:defRPr sz="1600">
                <a:solidFill>
                  <a:schemeClr val="tx1"/>
                </a:solidFill>
                <a:latin typeface="Arial"/>
                <a:cs typeface="Arial"/>
              </a:defRPr>
            </a:lvl4pPr>
            <a:lvl5pPr marL="2063750" indent="-234950" algn="l" rtl="0" eaLnBrk="1" fontAlgn="base" hangingPunct="1">
              <a:spcBef>
                <a:spcPct val="20000"/>
              </a:spcBef>
              <a:spcAft>
                <a:spcPct val="0"/>
              </a:spcAft>
              <a:buClr>
                <a:srgbClr val="535353"/>
              </a:buClr>
              <a:buFont typeface="Arial" charset="0"/>
              <a:buChar char="-"/>
              <a:defRPr sz="1600">
                <a:solidFill>
                  <a:schemeClr val="tx1"/>
                </a:solidFill>
                <a:latin typeface="Arial"/>
                <a:cs typeface="Arial"/>
              </a:defRPr>
            </a:lvl5pPr>
            <a:lvl6pPr marL="25209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6pPr>
            <a:lvl7pPr marL="29781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7pPr>
            <a:lvl8pPr marL="34353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8pPr>
            <a:lvl9pPr marL="38925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9pPr>
          </a:lstStyle>
          <a:p>
            <a:r>
              <a:rPr lang="en-US" kern="0" dirty="0"/>
              <a:t>Media reported Remote Desktop Protocol (RDP) worms (</a:t>
            </a:r>
            <a:r>
              <a:rPr lang="en-US" kern="0" dirty="0" err="1"/>
              <a:t>Bluekeep</a:t>
            </a:r>
            <a:r>
              <a:rPr lang="en-US" kern="0" dirty="0"/>
              <a:t> and </a:t>
            </a:r>
            <a:r>
              <a:rPr lang="en-US" kern="0" dirty="0" err="1"/>
              <a:t>DejaBlue</a:t>
            </a:r>
            <a:r>
              <a:rPr lang="en-US" kern="0" dirty="0"/>
              <a:t>) and vulnerabilities within Microsoft Windows systems, including all versions of Windows 7 and Windows 10.</a:t>
            </a:r>
          </a:p>
          <a:p>
            <a:r>
              <a:rPr lang="en-US" kern="0" dirty="0"/>
              <a:t>There have been no reported infections of Illumina systems, but we encourage customers to take the best security posture available</a:t>
            </a:r>
          </a:p>
          <a:p>
            <a:pPr lvl="1"/>
            <a:r>
              <a:rPr lang="en-US" kern="0" dirty="0"/>
              <a:t>Illumina Security Best Practices Guide</a:t>
            </a:r>
          </a:p>
          <a:p>
            <a:pPr lvl="1"/>
            <a:r>
              <a:rPr lang="en-US" b="1" kern="0" dirty="0"/>
              <a:t>Turn off Remote Desktop Protocol (RDP)</a:t>
            </a:r>
          </a:p>
          <a:p>
            <a:pPr lvl="1"/>
            <a:endParaRPr lang="en-US" b="1" kern="0" dirty="0"/>
          </a:p>
          <a:p>
            <a:r>
              <a:rPr lang="en-US" kern="0" dirty="0" err="1"/>
              <a:t>BlueKeep</a:t>
            </a:r>
            <a:r>
              <a:rPr lang="en-US" kern="0" dirty="0"/>
              <a:t> only affects Window 7:  SAFE</a:t>
            </a:r>
          </a:p>
          <a:p>
            <a:pPr lvl="1"/>
            <a:r>
              <a:rPr lang="en-US" kern="0" dirty="0"/>
              <a:t>Windows 7 for x64-based (or x32)Systems Service Pack  It is safe to update with KB 4499175 Security Only (not Roll-up)  </a:t>
            </a:r>
          </a:p>
          <a:p>
            <a:r>
              <a:rPr lang="en-US" kern="0" dirty="0" err="1"/>
              <a:t>DejaBlue</a:t>
            </a:r>
            <a:r>
              <a:rPr lang="en-US" kern="0" dirty="0"/>
              <a:t> affects both Windows 7 and 10: NOT SAFE</a:t>
            </a:r>
          </a:p>
          <a:p>
            <a:pPr lvl="1"/>
            <a:r>
              <a:rPr lang="en-US" kern="0" dirty="0"/>
              <a:t>Illumina is currently in the process of testing the Microsoft released update patches for </a:t>
            </a:r>
            <a:r>
              <a:rPr lang="en-US" kern="0" dirty="0" err="1"/>
              <a:t>DejaBlue</a:t>
            </a:r>
            <a:r>
              <a:rPr lang="en-US" kern="0" dirty="0"/>
              <a:t> on our instruments (all instruments, Windows 7 and Windows 10) to ensure compatibility</a:t>
            </a:r>
          </a:p>
          <a:p>
            <a:pPr marL="457200" lvl="1" indent="0">
              <a:buNone/>
            </a:pPr>
            <a:endParaRPr lang="en-US" kern="0" dirty="0"/>
          </a:p>
          <a:p>
            <a:pPr lvl="1"/>
            <a:endParaRPr lang="en-US" kern="0" dirty="0"/>
          </a:p>
          <a:p>
            <a:pPr lvl="2"/>
            <a:endParaRPr lang="en-US" sz="2400" kern="0" dirty="0"/>
          </a:p>
        </p:txBody>
      </p:sp>
      <p:sp>
        <p:nvSpPr>
          <p:cNvPr id="4" name="Rectangle 3">
            <a:extLst>
              <a:ext uri="{FF2B5EF4-FFF2-40B4-BE49-F238E27FC236}">
                <a16:creationId xmlns:a16="http://schemas.microsoft.com/office/drawing/2014/main" id="{82FDD27C-8281-4D0B-B923-92819172D487}"/>
              </a:ext>
            </a:extLst>
          </p:cNvPr>
          <p:cNvSpPr/>
          <p:nvPr/>
        </p:nvSpPr>
        <p:spPr>
          <a:xfrm>
            <a:off x="352978" y="5901362"/>
            <a:ext cx="4640181" cy="338554"/>
          </a:xfrm>
          <a:prstGeom prst="rect">
            <a:avLst/>
          </a:prstGeom>
        </p:spPr>
        <p:txBody>
          <a:bodyPr wrap="none">
            <a:spAutoFit/>
          </a:bodyPr>
          <a:lstStyle/>
          <a:p>
            <a:r>
              <a:rPr lang="en-US" dirty="0"/>
              <a:t>https://support.illumina.com/illumina-security.html</a:t>
            </a:r>
          </a:p>
        </p:txBody>
      </p:sp>
    </p:spTree>
    <p:extLst>
      <p:ext uri="{BB962C8B-B14F-4D97-AF65-F5344CB8AC3E}">
        <p14:creationId xmlns:p14="http://schemas.microsoft.com/office/powerpoint/2010/main" val="3114684639"/>
      </p:ext>
    </p:extLst>
  </p:cSld>
  <p:clrMapOvr>
    <a:masterClrMapping/>
  </p:clrMapOvr>
  <p:transition spd="med">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E97C3-B224-46B6-9D9D-49570002FB70}"/>
              </a:ext>
            </a:extLst>
          </p:cNvPr>
          <p:cNvSpPr>
            <a:spLocks noGrp="1"/>
          </p:cNvSpPr>
          <p:nvPr>
            <p:ph type="title"/>
          </p:nvPr>
        </p:nvSpPr>
        <p:spPr/>
        <p:txBody>
          <a:bodyPr/>
          <a:lstStyle/>
          <a:p>
            <a:r>
              <a:rPr lang="en-US" dirty="0"/>
              <a:t>Windows 10 upgrades</a:t>
            </a:r>
            <a:endParaRPr lang="en-US" b="1" dirty="0"/>
          </a:p>
        </p:txBody>
      </p:sp>
      <p:sp>
        <p:nvSpPr>
          <p:cNvPr id="10" name="Footer Placeholder 3">
            <a:extLst>
              <a:ext uri="{FF2B5EF4-FFF2-40B4-BE49-F238E27FC236}">
                <a16:creationId xmlns:a16="http://schemas.microsoft.com/office/drawing/2014/main" id="{1C8E8BDF-76B7-48E3-96A6-2A7158682433}"/>
              </a:ext>
            </a:extLst>
          </p:cNvPr>
          <p:cNvSpPr txBox="1">
            <a:spLocks/>
          </p:cNvSpPr>
          <p:nvPr/>
        </p:nvSpPr>
        <p:spPr>
          <a:xfrm>
            <a:off x="3560107" y="6563386"/>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dirty="0">
                <a:solidFill>
                  <a:srgbClr val="1A1818"/>
                </a:solidFill>
                <a:latin typeface="Arial"/>
              </a:rPr>
              <a:t>For Research Use Only.  Not for use in diagnostic procedures.</a:t>
            </a:r>
          </a:p>
        </p:txBody>
      </p:sp>
      <p:sp>
        <p:nvSpPr>
          <p:cNvPr id="11" name="Content Placeholder 2">
            <a:extLst>
              <a:ext uri="{FF2B5EF4-FFF2-40B4-BE49-F238E27FC236}">
                <a16:creationId xmlns:a16="http://schemas.microsoft.com/office/drawing/2014/main" id="{989A9103-F516-4606-B641-ADCB83043E5D}"/>
              </a:ext>
            </a:extLst>
          </p:cNvPr>
          <p:cNvSpPr txBox="1">
            <a:spLocks/>
          </p:cNvSpPr>
          <p:nvPr/>
        </p:nvSpPr>
        <p:spPr>
          <a:xfrm>
            <a:off x="756667" y="893884"/>
            <a:ext cx="10515600" cy="4351338"/>
          </a:xfrm>
          <a:prstGeom prst="rect">
            <a:avLst/>
          </a:prstGeom>
        </p:spPr>
        <p:txBody>
          <a:bodyPr>
            <a:normAutofit/>
          </a:bodyPr>
          <a:lstStyle>
            <a:lvl1pPr marL="234950" indent="-234950" algn="l" rtl="0" eaLnBrk="1" fontAlgn="base" hangingPunct="1">
              <a:spcBef>
                <a:spcPct val="50000"/>
              </a:spcBef>
              <a:spcAft>
                <a:spcPct val="0"/>
              </a:spcAft>
              <a:buClr>
                <a:srgbClr val="F89D21"/>
              </a:buClr>
              <a:buSzPct val="60000"/>
              <a:buBlip>
                <a:blip r:embed="rId3"/>
              </a:buBlip>
              <a:defRPr sz="2000">
                <a:solidFill>
                  <a:schemeClr val="tx1"/>
                </a:solidFill>
                <a:latin typeface="Arial"/>
                <a:ea typeface="+mn-ea"/>
                <a:cs typeface="Arial"/>
              </a:defRPr>
            </a:lvl1pPr>
            <a:lvl2pPr marL="692150" indent="-234950" algn="l" rtl="0" eaLnBrk="1" fontAlgn="base" hangingPunct="1">
              <a:spcBef>
                <a:spcPct val="20000"/>
              </a:spcBef>
              <a:spcAft>
                <a:spcPct val="0"/>
              </a:spcAft>
              <a:buClr>
                <a:schemeClr val="tx1"/>
              </a:buClr>
              <a:buFont typeface="Arial" charset="0"/>
              <a:buChar char="–"/>
              <a:defRPr sz="1800">
                <a:solidFill>
                  <a:schemeClr val="tx1"/>
                </a:solidFill>
                <a:latin typeface="Arial"/>
                <a:cs typeface="Arial"/>
              </a:defRPr>
            </a:lvl2pPr>
            <a:lvl3pPr marL="1149350" indent="-234950" algn="l" rtl="0" eaLnBrk="1" fontAlgn="base" hangingPunct="1">
              <a:spcBef>
                <a:spcPct val="20000"/>
              </a:spcBef>
              <a:spcAft>
                <a:spcPct val="0"/>
              </a:spcAft>
              <a:buClr>
                <a:schemeClr val="tx1"/>
              </a:buClr>
              <a:buSzPct val="80000"/>
              <a:buFont typeface="Wingdings" pitchFamily="2" charset="2"/>
              <a:buChar char="§"/>
              <a:defRPr sz="1600">
                <a:solidFill>
                  <a:schemeClr val="tx1"/>
                </a:solidFill>
                <a:latin typeface="Arial"/>
                <a:cs typeface="Arial"/>
              </a:defRPr>
            </a:lvl3pPr>
            <a:lvl4pPr marL="1606550" indent="-234950" algn="l" rtl="0" eaLnBrk="1" fontAlgn="base" hangingPunct="1">
              <a:spcBef>
                <a:spcPct val="20000"/>
              </a:spcBef>
              <a:spcAft>
                <a:spcPct val="0"/>
              </a:spcAft>
              <a:buClr>
                <a:schemeClr val="tx1"/>
              </a:buClr>
              <a:buSzPct val="80000"/>
              <a:buFont typeface="Arial" charset="0"/>
              <a:buChar char="–"/>
              <a:defRPr sz="1600">
                <a:solidFill>
                  <a:schemeClr val="tx1"/>
                </a:solidFill>
                <a:latin typeface="Arial"/>
                <a:cs typeface="Arial"/>
              </a:defRPr>
            </a:lvl4pPr>
            <a:lvl5pPr marL="2063750" indent="-234950" algn="l" rtl="0" eaLnBrk="1" fontAlgn="base" hangingPunct="1">
              <a:spcBef>
                <a:spcPct val="20000"/>
              </a:spcBef>
              <a:spcAft>
                <a:spcPct val="0"/>
              </a:spcAft>
              <a:buClr>
                <a:srgbClr val="535353"/>
              </a:buClr>
              <a:buFont typeface="Arial" charset="0"/>
              <a:buChar char="-"/>
              <a:defRPr sz="1600">
                <a:solidFill>
                  <a:schemeClr val="tx1"/>
                </a:solidFill>
                <a:latin typeface="Arial"/>
                <a:cs typeface="Arial"/>
              </a:defRPr>
            </a:lvl5pPr>
            <a:lvl6pPr marL="25209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6pPr>
            <a:lvl7pPr marL="29781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7pPr>
            <a:lvl8pPr marL="34353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8pPr>
            <a:lvl9pPr marL="38925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9pPr>
          </a:lstStyle>
          <a:p>
            <a:r>
              <a:rPr lang="en-US" kern="0" dirty="0"/>
              <a:t>Microsoft is ending support of the Windows 7 operating system (OS) in 2020. The end of support (EOS) date is October 2020 for Windows 7 Embedded.</a:t>
            </a:r>
          </a:p>
          <a:p>
            <a:r>
              <a:rPr lang="en-US" kern="0" dirty="0" err="1"/>
              <a:t>MiniSeq</a:t>
            </a:r>
            <a:r>
              <a:rPr lang="en-US" kern="0" dirty="0"/>
              <a:t>, </a:t>
            </a:r>
            <a:r>
              <a:rPr lang="en-US" kern="0" dirty="0" err="1"/>
              <a:t>MiSeq</a:t>
            </a:r>
            <a:r>
              <a:rPr lang="en-US" kern="0" dirty="0"/>
              <a:t>, </a:t>
            </a:r>
            <a:r>
              <a:rPr lang="en-US" kern="0" dirty="0" err="1"/>
              <a:t>MiSeqDx</a:t>
            </a:r>
            <a:r>
              <a:rPr lang="en-US" kern="0" dirty="0"/>
              <a:t>, </a:t>
            </a:r>
            <a:r>
              <a:rPr lang="en-US" kern="0" dirty="0" err="1"/>
              <a:t>NextSeq</a:t>
            </a:r>
            <a:r>
              <a:rPr lang="en-US" kern="0" dirty="0"/>
              <a:t>, and some </a:t>
            </a:r>
            <a:r>
              <a:rPr lang="en-US" kern="0" dirty="0" err="1"/>
              <a:t>iScan</a:t>
            </a:r>
            <a:r>
              <a:rPr lang="en-US" kern="0" dirty="0"/>
              <a:t> Systems use Windows 7 embedded and will be supported through October 2020. </a:t>
            </a:r>
          </a:p>
          <a:p>
            <a:r>
              <a:rPr lang="en-US" kern="0" dirty="0"/>
              <a:t>Customers will be notified when an upgrade for their instrument becomes available</a:t>
            </a:r>
          </a:p>
          <a:p>
            <a:pPr lvl="1"/>
            <a:r>
              <a:rPr lang="en-US" kern="0" dirty="0"/>
              <a:t>The upgrade requires a visit from an Illumina Field Service Engineer</a:t>
            </a:r>
          </a:p>
          <a:p>
            <a:pPr lvl="1"/>
            <a:r>
              <a:rPr lang="en-US" kern="0" dirty="0"/>
              <a:t>There will be a nominal fee for the upgrade </a:t>
            </a:r>
          </a:p>
          <a:p>
            <a:r>
              <a:rPr lang="en-US" kern="0" dirty="0"/>
              <a:t>Your instrument will continue to function normally if it is not upgraded, but using an unsupported operating system increases the risk of exposure to malware	</a:t>
            </a:r>
          </a:p>
          <a:p>
            <a:endParaRPr lang="en-US" sz="2800" kern="0" dirty="0"/>
          </a:p>
        </p:txBody>
      </p:sp>
      <p:pic>
        <p:nvPicPr>
          <p:cNvPr id="12" name="Picture 11">
            <a:extLst>
              <a:ext uri="{FF2B5EF4-FFF2-40B4-BE49-F238E27FC236}">
                <a16:creationId xmlns:a16="http://schemas.microsoft.com/office/drawing/2014/main" id="{7C1C282C-E214-4EEE-B699-1A6F94AE1C05}"/>
              </a:ext>
            </a:extLst>
          </p:cNvPr>
          <p:cNvPicPr>
            <a:picLocks noChangeAspect="1"/>
          </p:cNvPicPr>
          <p:nvPr/>
        </p:nvPicPr>
        <p:blipFill>
          <a:blip r:embed="rId4"/>
          <a:stretch>
            <a:fillRect/>
          </a:stretch>
        </p:blipFill>
        <p:spPr>
          <a:xfrm>
            <a:off x="388499" y="4426333"/>
            <a:ext cx="1393166" cy="1488588"/>
          </a:xfrm>
          <a:prstGeom prst="rect">
            <a:avLst/>
          </a:prstGeom>
        </p:spPr>
      </p:pic>
      <p:pic>
        <p:nvPicPr>
          <p:cNvPr id="13" name="Picture 12">
            <a:extLst>
              <a:ext uri="{FF2B5EF4-FFF2-40B4-BE49-F238E27FC236}">
                <a16:creationId xmlns:a16="http://schemas.microsoft.com/office/drawing/2014/main" id="{A7EF9B8B-9834-474A-BE25-B65CDE945B5F}"/>
              </a:ext>
            </a:extLst>
          </p:cNvPr>
          <p:cNvPicPr>
            <a:picLocks noChangeAspect="1"/>
          </p:cNvPicPr>
          <p:nvPr/>
        </p:nvPicPr>
        <p:blipFill>
          <a:blip r:embed="rId5"/>
          <a:stretch>
            <a:fillRect/>
          </a:stretch>
        </p:blipFill>
        <p:spPr>
          <a:xfrm>
            <a:off x="1822689" y="4414558"/>
            <a:ext cx="2166002" cy="834353"/>
          </a:xfrm>
          <a:prstGeom prst="rect">
            <a:avLst/>
          </a:prstGeom>
        </p:spPr>
      </p:pic>
      <p:pic>
        <p:nvPicPr>
          <p:cNvPr id="14" name="Picture 13">
            <a:extLst>
              <a:ext uri="{FF2B5EF4-FFF2-40B4-BE49-F238E27FC236}">
                <a16:creationId xmlns:a16="http://schemas.microsoft.com/office/drawing/2014/main" id="{60748856-4115-4A3F-99CE-49C7B46D0166}"/>
              </a:ext>
            </a:extLst>
          </p:cNvPr>
          <p:cNvPicPr>
            <a:picLocks noChangeAspect="1"/>
          </p:cNvPicPr>
          <p:nvPr/>
        </p:nvPicPr>
        <p:blipFill>
          <a:blip r:embed="rId6"/>
          <a:stretch>
            <a:fillRect/>
          </a:stretch>
        </p:blipFill>
        <p:spPr>
          <a:xfrm>
            <a:off x="4010700" y="4426334"/>
            <a:ext cx="1882999" cy="1488587"/>
          </a:xfrm>
          <a:prstGeom prst="rect">
            <a:avLst/>
          </a:prstGeom>
        </p:spPr>
      </p:pic>
      <p:sp>
        <p:nvSpPr>
          <p:cNvPr id="15" name="Rectangle 14">
            <a:extLst>
              <a:ext uri="{FF2B5EF4-FFF2-40B4-BE49-F238E27FC236}">
                <a16:creationId xmlns:a16="http://schemas.microsoft.com/office/drawing/2014/main" id="{4C1BC0BC-FDE4-44A8-ACCC-A72D5DB7D192}"/>
              </a:ext>
            </a:extLst>
          </p:cNvPr>
          <p:cNvSpPr/>
          <p:nvPr/>
        </p:nvSpPr>
        <p:spPr>
          <a:xfrm>
            <a:off x="388499" y="6032525"/>
            <a:ext cx="5682966" cy="338554"/>
          </a:xfrm>
          <a:prstGeom prst="rect">
            <a:avLst/>
          </a:prstGeom>
        </p:spPr>
        <p:txBody>
          <a:bodyPr wrap="none">
            <a:spAutoFit/>
          </a:bodyPr>
          <a:lstStyle/>
          <a:p>
            <a:r>
              <a:rPr lang="en-US" i="1" dirty="0"/>
              <a:t>https://support.illumina.com/support-content/windows10.html</a:t>
            </a:r>
          </a:p>
        </p:txBody>
      </p:sp>
      <p:pic>
        <p:nvPicPr>
          <p:cNvPr id="16" name="Picture 15">
            <a:extLst>
              <a:ext uri="{FF2B5EF4-FFF2-40B4-BE49-F238E27FC236}">
                <a16:creationId xmlns:a16="http://schemas.microsoft.com/office/drawing/2014/main" id="{4999A9DB-AD93-4088-BCE3-F7E56FDE0A10}"/>
              </a:ext>
            </a:extLst>
          </p:cNvPr>
          <p:cNvPicPr>
            <a:picLocks noChangeAspect="1"/>
          </p:cNvPicPr>
          <p:nvPr/>
        </p:nvPicPr>
        <p:blipFill>
          <a:blip r:embed="rId7"/>
          <a:stretch>
            <a:fillRect/>
          </a:stretch>
        </p:blipFill>
        <p:spPr>
          <a:xfrm>
            <a:off x="5893699" y="4460636"/>
            <a:ext cx="2061674" cy="825793"/>
          </a:xfrm>
          <a:prstGeom prst="rect">
            <a:avLst/>
          </a:prstGeom>
        </p:spPr>
      </p:pic>
      <p:pic>
        <p:nvPicPr>
          <p:cNvPr id="17" name="Picture 16">
            <a:extLst>
              <a:ext uri="{FF2B5EF4-FFF2-40B4-BE49-F238E27FC236}">
                <a16:creationId xmlns:a16="http://schemas.microsoft.com/office/drawing/2014/main" id="{1EE487CF-972D-4020-9B9A-729B0AA5BFBD}"/>
              </a:ext>
            </a:extLst>
          </p:cNvPr>
          <p:cNvPicPr>
            <a:picLocks noChangeAspect="1"/>
          </p:cNvPicPr>
          <p:nvPr/>
        </p:nvPicPr>
        <p:blipFill>
          <a:blip r:embed="rId8"/>
          <a:stretch>
            <a:fillRect/>
          </a:stretch>
        </p:blipFill>
        <p:spPr>
          <a:xfrm>
            <a:off x="8137549" y="4296815"/>
            <a:ext cx="1498738" cy="1618106"/>
          </a:xfrm>
          <a:prstGeom prst="rect">
            <a:avLst/>
          </a:prstGeom>
        </p:spPr>
      </p:pic>
      <p:pic>
        <p:nvPicPr>
          <p:cNvPr id="18" name="Picture 17">
            <a:extLst>
              <a:ext uri="{FF2B5EF4-FFF2-40B4-BE49-F238E27FC236}">
                <a16:creationId xmlns:a16="http://schemas.microsoft.com/office/drawing/2014/main" id="{E89597C7-0EF7-4E81-B7A7-0DCD82CC948D}"/>
              </a:ext>
            </a:extLst>
          </p:cNvPr>
          <p:cNvPicPr>
            <a:picLocks noChangeAspect="1"/>
          </p:cNvPicPr>
          <p:nvPr/>
        </p:nvPicPr>
        <p:blipFill>
          <a:blip r:embed="rId9"/>
          <a:stretch>
            <a:fillRect/>
          </a:stretch>
        </p:blipFill>
        <p:spPr>
          <a:xfrm>
            <a:off x="9665999" y="4460636"/>
            <a:ext cx="2243106" cy="788275"/>
          </a:xfrm>
          <a:prstGeom prst="rect">
            <a:avLst/>
          </a:prstGeom>
        </p:spPr>
      </p:pic>
    </p:spTree>
    <p:extLst>
      <p:ext uri="{BB962C8B-B14F-4D97-AF65-F5344CB8AC3E}">
        <p14:creationId xmlns:p14="http://schemas.microsoft.com/office/powerpoint/2010/main" val="1175402352"/>
      </p:ext>
    </p:extLst>
  </p:cSld>
  <p:clrMapOvr>
    <a:masterClrMapping/>
  </p:clrMapOvr>
  <p:transition spd="med">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t>Questions?</a:t>
            </a:r>
          </a:p>
        </p:txBody>
      </p:sp>
    </p:spTree>
    <p:extLst>
      <p:ext uri="{BB962C8B-B14F-4D97-AF65-F5344CB8AC3E}">
        <p14:creationId xmlns:p14="http://schemas.microsoft.com/office/powerpoint/2010/main" val="1942778810"/>
      </p:ext>
    </p:extLst>
  </p:cSld>
  <p:clrMapOvr>
    <a:masterClrMapping/>
  </p:clrMapOvr>
  <p:transition spd="med">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130F0-73C3-4C78-B1E3-F0687399F3B2}"/>
              </a:ext>
            </a:extLst>
          </p:cNvPr>
          <p:cNvSpPr>
            <a:spLocks noGrp="1"/>
          </p:cNvSpPr>
          <p:nvPr>
            <p:ph type="title"/>
          </p:nvPr>
        </p:nvSpPr>
        <p:spPr/>
        <p:txBody>
          <a:bodyPr/>
          <a:lstStyle/>
          <a:p>
            <a:r>
              <a:rPr lang="en-US" b="1" dirty="0"/>
              <a:t>Objectives</a:t>
            </a:r>
          </a:p>
        </p:txBody>
      </p:sp>
      <p:sp>
        <p:nvSpPr>
          <p:cNvPr id="3" name="Content Placeholder 2">
            <a:extLst>
              <a:ext uri="{FF2B5EF4-FFF2-40B4-BE49-F238E27FC236}">
                <a16:creationId xmlns:a16="http://schemas.microsoft.com/office/drawing/2014/main" id="{453D854E-456B-46E2-9ED4-B589FBA108FD}"/>
              </a:ext>
            </a:extLst>
          </p:cNvPr>
          <p:cNvSpPr>
            <a:spLocks noGrp="1"/>
          </p:cNvSpPr>
          <p:nvPr>
            <p:ph idx="1"/>
          </p:nvPr>
        </p:nvSpPr>
        <p:spPr>
          <a:xfrm>
            <a:off x="631814" y="1145794"/>
            <a:ext cx="10515600" cy="4351338"/>
          </a:xfrm>
        </p:spPr>
        <p:txBody>
          <a:bodyPr>
            <a:normAutofit/>
          </a:bodyPr>
          <a:lstStyle/>
          <a:p>
            <a:r>
              <a:rPr lang="en-US" sz="2800" dirty="0"/>
              <a:t>Specifications for v2 and v3 chemistry</a:t>
            </a:r>
          </a:p>
          <a:p>
            <a:r>
              <a:rPr lang="en-US" sz="2800" dirty="0"/>
              <a:t>New Software Suite</a:t>
            </a:r>
          </a:p>
          <a:p>
            <a:r>
              <a:rPr lang="en-US" sz="2800" dirty="0" err="1"/>
              <a:t>Nextera</a:t>
            </a:r>
            <a:r>
              <a:rPr lang="en-US" sz="2800" baseline="30000" dirty="0"/>
              <a:t> ™</a:t>
            </a:r>
            <a:r>
              <a:rPr lang="en-US" sz="2800" dirty="0"/>
              <a:t> XT vs </a:t>
            </a:r>
            <a:r>
              <a:rPr lang="en-US" sz="2800" dirty="0" err="1"/>
              <a:t>Nextera</a:t>
            </a:r>
            <a:r>
              <a:rPr lang="en-US" sz="2800" baseline="30000" dirty="0"/>
              <a:t>™</a:t>
            </a:r>
            <a:r>
              <a:rPr lang="en-US" sz="2800" dirty="0"/>
              <a:t> DNA Flex </a:t>
            </a:r>
          </a:p>
          <a:p>
            <a:r>
              <a:rPr lang="en-US" sz="2800" dirty="0"/>
              <a:t>Illumina Proactive Instrument Monitoring</a:t>
            </a:r>
          </a:p>
          <a:p>
            <a:r>
              <a:rPr lang="en-US" sz="2800" dirty="0"/>
              <a:t>Windows Remote Desktop Security Notice</a:t>
            </a:r>
          </a:p>
          <a:p>
            <a:r>
              <a:rPr lang="en-US" sz="2800" dirty="0"/>
              <a:t>Windows 10 upgrades	</a:t>
            </a:r>
          </a:p>
          <a:p>
            <a:endParaRPr lang="en-US" sz="2800" dirty="0"/>
          </a:p>
        </p:txBody>
      </p:sp>
    </p:spTree>
    <p:extLst>
      <p:ext uri="{BB962C8B-B14F-4D97-AF65-F5344CB8AC3E}">
        <p14:creationId xmlns:p14="http://schemas.microsoft.com/office/powerpoint/2010/main" val="650719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995BAB-2647-4700-8C19-E2C73BFF172A}"/>
              </a:ext>
            </a:extLst>
          </p:cNvPr>
          <p:cNvPicPr>
            <a:picLocks noChangeAspect="1"/>
          </p:cNvPicPr>
          <p:nvPr/>
        </p:nvPicPr>
        <p:blipFill>
          <a:blip r:embed="rId2"/>
          <a:stretch>
            <a:fillRect/>
          </a:stretch>
        </p:blipFill>
        <p:spPr>
          <a:xfrm>
            <a:off x="1535567" y="1311443"/>
            <a:ext cx="9219802" cy="4932460"/>
          </a:xfrm>
          <a:prstGeom prst="rect">
            <a:avLst/>
          </a:prstGeom>
          <a:ln>
            <a:noFill/>
          </a:ln>
          <a:effectLst>
            <a:outerShdw blurRad="292100" dist="139700" dir="2700000" algn="tl" rotWithShape="0">
              <a:srgbClr val="333333">
                <a:alpha val="65000"/>
              </a:srgbClr>
            </a:outerShdw>
          </a:effectLst>
        </p:spPr>
      </p:pic>
      <p:sp>
        <p:nvSpPr>
          <p:cNvPr id="8" name="Title 1">
            <a:extLst>
              <a:ext uri="{FF2B5EF4-FFF2-40B4-BE49-F238E27FC236}">
                <a16:creationId xmlns:a16="http://schemas.microsoft.com/office/drawing/2014/main" id="{25F23EBA-C865-4F49-AAD6-74FE2074C23E}"/>
              </a:ext>
            </a:extLst>
          </p:cNvPr>
          <p:cNvSpPr txBox="1">
            <a:spLocks/>
          </p:cNvSpPr>
          <p:nvPr/>
        </p:nvSpPr>
        <p:spPr>
          <a:xfrm>
            <a:off x="754380" y="220345"/>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4400" b="1" dirty="0"/>
          </a:p>
        </p:txBody>
      </p:sp>
      <p:sp>
        <p:nvSpPr>
          <p:cNvPr id="2" name="Title 1"/>
          <p:cNvSpPr>
            <a:spLocks noGrp="1"/>
          </p:cNvSpPr>
          <p:nvPr>
            <p:ph type="title"/>
          </p:nvPr>
        </p:nvSpPr>
        <p:spPr/>
        <p:txBody>
          <a:bodyPr/>
          <a:lstStyle/>
          <a:p>
            <a:r>
              <a:rPr lang="en-US" dirty="0" err="1"/>
              <a:t>MiSeq</a:t>
            </a:r>
            <a:r>
              <a:rPr lang="en-US" dirty="0"/>
              <a:t> performance specification based on Illumina </a:t>
            </a:r>
            <a:r>
              <a:rPr lang="en-US" dirty="0" err="1"/>
              <a:t>PhiX</a:t>
            </a:r>
            <a:r>
              <a:rPr lang="en-US" dirty="0"/>
              <a:t> Control Library</a:t>
            </a:r>
            <a:br>
              <a:rPr lang="en-US" dirty="0"/>
            </a:br>
            <a:endParaRPr lang="en-US" dirty="0"/>
          </a:p>
        </p:txBody>
      </p:sp>
      <p:sp>
        <p:nvSpPr>
          <p:cNvPr id="7" name="Footer Placeholder 3">
            <a:extLst>
              <a:ext uri="{FF2B5EF4-FFF2-40B4-BE49-F238E27FC236}">
                <a16:creationId xmlns:a16="http://schemas.microsoft.com/office/drawing/2014/main" id="{1C8E8BDF-76B7-48E3-96A6-2A7158682433}"/>
              </a:ext>
            </a:extLst>
          </p:cNvPr>
          <p:cNvSpPr txBox="1">
            <a:spLocks/>
          </p:cNvSpPr>
          <p:nvPr/>
        </p:nvSpPr>
        <p:spPr>
          <a:xfrm>
            <a:off x="3560107" y="6506742"/>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a:solidFill>
                  <a:srgbClr val="1A1818"/>
                </a:solidFill>
                <a:latin typeface="Arial"/>
              </a:rPr>
              <a:t>For Research Use Only.  </a:t>
            </a:r>
            <a:r>
              <a:rPr lang="en-US" sz="1200" b="1" dirty="0">
                <a:solidFill>
                  <a:srgbClr val="1A1818"/>
                </a:solidFill>
                <a:latin typeface="Arial"/>
              </a:rPr>
              <a:t>Not for use in diagnostic procedures.</a:t>
            </a:r>
          </a:p>
        </p:txBody>
      </p:sp>
    </p:spTree>
    <p:extLst>
      <p:ext uri="{BB962C8B-B14F-4D97-AF65-F5344CB8AC3E}">
        <p14:creationId xmlns:p14="http://schemas.microsoft.com/office/powerpoint/2010/main" val="1663906108"/>
      </p:ext>
    </p:extLst>
  </p:cSld>
  <p:clrMapOvr>
    <a:masterClrMapping/>
  </p:clrMapOvr>
  <p:transition spd="med">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a:extLst>
              <a:ext uri="{FF2B5EF4-FFF2-40B4-BE49-F238E27FC236}">
                <a16:creationId xmlns:a16="http://schemas.microsoft.com/office/drawing/2014/main" id="{70FFCE84-2C85-4FA5-AC56-050D1FDF854A}"/>
              </a:ext>
            </a:extLst>
          </p:cNvPr>
          <p:cNvGraphicFramePr>
            <a:graphicFrameLocks noChangeAspect="1"/>
          </p:cNvGraphicFramePr>
          <p:nvPr>
            <p:extLst/>
          </p:nvPr>
        </p:nvGraphicFramePr>
        <p:xfrm>
          <a:off x="8555055" y="2507418"/>
          <a:ext cx="2843491" cy="1006157"/>
        </p:xfrm>
        <a:graphic>
          <a:graphicData uri="http://schemas.openxmlformats.org/presentationml/2006/ole">
            <mc:AlternateContent xmlns:mc="http://schemas.openxmlformats.org/markup-compatibility/2006">
              <mc:Choice xmlns:v="urn:schemas-microsoft-com:vml" Requires="v">
                <p:oleObj spid="_x0000_s1071" name="Worksheet" r:id="rId3" imgW="1547871" imgH="547852" progId="Excel.Sheet.12">
                  <p:embed/>
                </p:oleObj>
              </mc:Choice>
              <mc:Fallback>
                <p:oleObj name="Worksheet" r:id="rId3" imgW="1547871" imgH="547852" progId="Excel.Sheet.12">
                  <p:embed/>
                  <p:pic>
                    <p:nvPicPr>
                      <p:cNvPr id="0" name=""/>
                      <p:cNvPicPr/>
                      <p:nvPr/>
                    </p:nvPicPr>
                    <p:blipFill>
                      <a:blip r:embed="rId4"/>
                      <a:stretch>
                        <a:fillRect/>
                      </a:stretch>
                    </p:blipFill>
                    <p:spPr>
                      <a:xfrm>
                        <a:off x="8555055" y="2507418"/>
                        <a:ext cx="2843491" cy="1006157"/>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70AA283C-B64F-40A0-B587-9C640B14F027}"/>
              </a:ext>
            </a:extLst>
          </p:cNvPr>
          <p:cNvGraphicFramePr>
            <a:graphicFrameLocks noChangeAspect="1"/>
          </p:cNvGraphicFramePr>
          <p:nvPr>
            <p:extLst/>
          </p:nvPr>
        </p:nvGraphicFramePr>
        <p:xfrm>
          <a:off x="8555055" y="4838624"/>
          <a:ext cx="2842595" cy="1005840"/>
        </p:xfrm>
        <a:graphic>
          <a:graphicData uri="http://schemas.openxmlformats.org/presentationml/2006/ole">
            <mc:AlternateContent xmlns:mc="http://schemas.openxmlformats.org/markup-compatibility/2006">
              <mc:Choice xmlns:v="urn:schemas-microsoft-com:vml" Requires="v">
                <p:oleObj spid="_x0000_s1072" name="Worksheet" r:id="rId5" imgW="1547871" imgH="547852" progId="Excel.Sheet.12">
                  <p:embed/>
                </p:oleObj>
              </mc:Choice>
              <mc:Fallback>
                <p:oleObj name="Worksheet" r:id="rId5" imgW="1547871" imgH="547852" progId="Excel.Sheet.12">
                  <p:embed/>
                  <p:pic>
                    <p:nvPicPr>
                      <p:cNvPr id="0" name=""/>
                      <p:cNvPicPr/>
                      <p:nvPr/>
                    </p:nvPicPr>
                    <p:blipFill>
                      <a:blip r:embed="rId6"/>
                      <a:stretch>
                        <a:fillRect/>
                      </a:stretch>
                    </p:blipFill>
                    <p:spPr>
                      <a:xfrm>
                        <a:off x="8555055" y="4838624"/>
                        <a:ext cx="2842595" cy="1005840"/>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8C3F3C7B-26BA-45C0-ADB8-E6D031E9DE4D}"/>
              </a:ext>
            </a:extLst>
          </p:cNvPr>
          <p:cNvSpPr/>
          <p:nvPr/>
        </p:nvSpPr>
        <p:spPr>
          <a:xfrm>
            <a:off x="8555055" y="1684096"/>
            <a:ext cx="3152140" cy="646331"/>
          </a:xfrm>
          <a:prstGeom prst="rect">
            <a:avLst/>
          </a:prstGeom>
        </p:spPr>
        <p:txBody>
          <a:bodyPr wrap="square">
            <a:spAutoFit/>
          </a:bodyPr>
          <a:lstStyle/>
          <a:p>
            <a:r>
              <a:rPr lang="en-US" b="1" dirty="0">
                <a:solidFill>
                  <a:schemeClr val="accent6">
                    <a:lumMod val="75000"/>
                  </a:schemeClr>
                </a:solidFill>
              </a:rPr>
              <a:t>V2: 800-1200K/mm, </a:t>
            </a:r>
          </a:p>
          <a:p>
            <a:r>
              <a:rPr lang="en-US" b="1" dirty="0">
                <a:solidFill>
                  <a:schemeClr val="accent6">
                    <a:lumMod val="75000"/>
                  </a:schemeClr>
                </a:solidFill>
              </a:rPr>
              <a:t>24-30M, 7.5-8.5Gb,</a:t>
            </a:r>
            <a:r>
              <a:rPr lang="en-US" b="1" u="sng" dirty="0">
                <a:solidFill>
                  <a:schemeClr val="accent6">
                    <a:lumMod val="75000"/>
                  </a:schemeClr>
                </a:solidFill>
              </a:rPr>
              <a:t> &gt;</a:t>
            </a:r>
            <a:r>
              <a:rPr lang="en-US" b="1" dirty="0">
                <a:solidFill>
                  <a:schemeClr val="accent6">
                    <a:lumMod val="75000"/>
                  </a:schemeClr>
                </a:solidFill>
              </a:rPr>
              <a:t>75 % Q30</a:t>
            </a:r>
          </a:p>
        </p:txBody>
      </p:sp>
      <p:sp>
        <p:nvSpPr>
          <p:cNvPr id="12" name="Rectangle 11">
            <a:extLst>
              <a:ext uri="{FF2B5EF4-FFF2-40B4-BE49-F238E27FC236}">
                <a16:creationId xmlns:a16="http://schemas.microsoft.com/office/drawing/2014/main" id="{7AD5DF0A-7270-445A-AAF6-882E44BAFE43}"/>
              </a:ext>
            </a:extLst>
          </p:cNvPr>
          <p:cNvSpPr/>
          <p:nvPr/>
        </p:nvSpPr>
        <p:spPr>
          <a:xfrm>
            <a:off x="8555055" y="4015740"/>
            <a:ext cx="3465971" cy="646331"/>
          </a:xfrm>
          <a:prstGeom prst="rect">
            <a:avLst/>
          </a:prstGeom>
        </p:spPr>
        <p:txBody>
          <a:bodyPr wrap="square">
            <a:spAutoFit/>
          </a:bodyPr>
          <a:lstStyle/>
          <a:p>
            <a:r>
              <a:rPr lang="en-US" b="1" dirty="0">
                <a:solidFill>
                  <a:schemeClr val="accent1"/>
                </a:solidFill>
              </a:rPr>
              <a:t>V3: 1200-1400K/mm, </a:t>
            </a:r>
          </a:p>
          <a:p>
            <a:r>
              <a:rPr lang="en-US" b="1" dirty="0">
                <a:solidFill>
                  <a:schemeClr val="accent1"/>
                </a:solidFill>
              </a:rPr>
              <a:t>44-50M, 13.2- 15.0 Gb,</a:t>
            </a:r>
            <a:r>
              <a:rPr lang="en-US" b="1" u="sng" dirty="0">
                <a:solidFill>
                  <a:schemeClr val="accent1"/>
                </a:solidFill>
              </a:rPr>
              <a:t> &gt;</a:t>
            </a:r>
            <a:r>
              <a:rPr lang="en-US" b="1" dirty="0">
                <a:solidFill>
                  <a:schemeClr val="accent1"/>
                </a:solidFill>
              </a:rPr>
              <a:t>75% Q30 </a:t>
            </a:r>
          </a:p>
        </p:txBody>
      </p:sp>
      <p:sp>
        <p:nvSpPr>
          <p:cNvPr id="13" name="TextBox 12">
            <a:extLst>
              <a:ext uri="{FF2B5EF4-FFF2-40B4-BE49-F238E27FC236}">
                <a16:creationId xmlns:a16="http://schemas.microsoft.com/office/drawing/2014/main" id="{E446D2F0-C017-438E-A539-0298E10ECD42}"/>
              </a:ext>
            </a:extLst>
          </p:cNvPr>
          <p:cNvSpPr txBox="1"/>
          <p:nvPr/>
        </p:nvSpPr>
        <p:spPr>
          <a:xfrm>
            <a:off x="1406669" y="6021817"/>
            <a:ext cx="6096541" cy="369332"/>
          </a:xfrm>
          <a:prstGeom prst="rect">
            <a:avLst/>
          </a:prstGeom>
          <a:noFill/>
        </p:spPr>
        <p:txBody>
          <a:bodyPr wrap="none" rtlCol="0">
            <a:spAutoFit/>
          </a:bodyPr>
          <a:lstStyle/>
          <a:p>
            <a:r>
              <a:rPr lang="en-US" sz="1800" b="1" dirty="0" err="1"/>
              <a:t>Nextera</a:t>
            </a:r>
            <a:r>
              <a:rPr lang="en-US" sz="1800" b="1" dirty="0"/>
              <a:t> XT/Flex performance at 2x251 with dual-index</a:t>
            </a:r>
          </a:p>
        </p:txBody>
      </p:sp>
      <p:graphicFrame>
        <p:nvGraphicFramePr>
          <p:cNvPr id="14" name="Object 13">
            <a:extLst>
              <a:ext uri="{FF2B5EF4-FFF2-40B4-BE49-F238E27FC236}">
                <a16:creationId xmlns:a16="http://schemas.microsoft.com/office/drawing/2014/main" id="{CBCDEEA4-D8D0-41F8-9E3F-1D7ECB298FDE}"/>
              </a:ext>
            </a:extLst>
          </p:cNvPr>
          <p:cNvGraphicFramePr>
            <a:graphicFrameLocks noChangeAspect="1"/>
          </p:cNvGraphicFramePr>
          <p:nvPr>
            <p:extLst>
              <p:ext uri="{D42A27DB-BD31-4B8C-83A1-F6EECF244321}">
                <p14:modId xmlns:p14="http://schemas.microsoft.com/office/powerpoint/2010/main" val="258688902"/>
              </p:ext>
            </p:extLst>
          </p:nvPr>
        </p:nvGraphicFramePr>
        <p:xfrm>
          <a:off x="722489" y="1684096"/>
          <a:ext cx="7346548" cy="4221328"/>
        </p:xfrm>
        <a:graphic>
          <a:graphicData uri="http://schemas.openxmlformats.org/presentationml/2006/ole">
            <mc:AlternateContent xmlns:mc="http://schemas.openxmlformats.org/markup-compatibility/2006">
              <mc:Choice xmlns:v="urn:schemas-microsoft-com:vml" Requires="v">
                <p:oleObj spid="_x0000_s1073" name="Worksheet" r:id="rId7" imgW="5362507" imgH="3081370" progId="Excel.Sheet.12">
                  <p:embed/>
                </p:oleObj>
              </mc:Choice>
              <mc:Fallback>
                <p:oleObj name="Worksheet" r:id="rId7" imgW="5362507" imgH="3081370" progId="Excel.Sheet.12">
                  <p:embed/>
                  <p:pic>
                    <p:nvPicPr>
                      <p:cNvPr id="0" name=""/>
                      <p:cNvPicPr/>
                      <p:nvPr/>
                    </p:nvPicPr>
                    <p:blipFill>
                      <a:blip r:embed="rId8"/>
                      <a:stretch>
                        <a:fillRect/>
                      </a:stretch>
                    </p:blipFill>
                    <p:spPr>
                      <a:xfrm>
                        <a:off x="722489" y="1684096"/>
                        <a:ext cx="7346548" cy="4221328"/>
                      </a:xfrm>
                      <a:prstGeom prst="rect">
                        <a:avLst/>
                      </a:prstGeom>
                      <a:ln>
                        <a:solidFill>
                          <a:schemeClr val="tx1"/>
                        </a:solidFill>
                      </a:ln>
                    </p:spPr>
                  </p:pic>
                </p:oleObj>
              </mc:Fallback>
            </mc:AlternateContent>
          </a:graphicData>
        </a:graphic>
      </p:graphicFrame>
      <p:sp>
        <p:nvSpPr>
          <p:cNvPr id="18" name="Title 1">
            <a:extLst>
              <a:ext uri="{FF2B5EF4-FFF2-40B4-BE49-F238E27FC236}">
                <a16:creationId xmlns:a16="http://schemas.microsoft.com/office/drawing/2014/main" id="{74B15B60-6E76-46ED-8702-FA50C5FB524E}"/>
              </a:ext>
            </a:extLst>
          </p:cNvPr>
          <p:cNvSpPr>
            <a:spLocks noGrp="1"/>
          </p:cNvSpPr>
          <p:nvPr>
            <p:ph type="title"/>
          </p:nvPr>
        </p:nvSpPr>
        <p:spPr>
          <a:xfrm>
            <a:off x="280417" y="237744"/>
            <a:ext cx="10645888" cy="908050"/>
          </a:xfrm>
        </p:spPr>
        <p:txBody>
          <a:bodyPr/>
          <a:lstStyle/>
          <a:p>
            <a:r>
              <a:rPr lang="en-US" b="1" dirty="0" err="1"/>
              <a:t>Nextera</a:t>
            </a:r>
            <a:r>
              <a:rPr lang="en-US" b="1" dirty="0"/>
              <a:t> XT/Flex Performance at 2x251 with Dual </a:t>
            </a:r>
            <a:r>
              <a:rPr lang="en-US" dirty="0"/>
              <a:t>I</a:t>
            </a:r>
            <a:r>
              <a:rPr lang="en-US" b="1" dirty="0"/>
              <a:t>ndices:     </a:t>
            </a:r>
            <a:r>
              <a:rPr lang="en-US" sz="2400" dirty="0"/>
              <a:t>(random sampling) </a:t>
            </a:r>
          </a:p>
        </p:txBody>
      </p:sp>
      <p:sp>
        <p:nvSpPr>
          <p:cNvPr id="9" name="Footer Placeholder 3">
            <a:extLst>
              <a:ext uri="{FF2B5EF4-FFF2-40B4-BE49-F238E27FC236}">
                <a16:creationId xmlns:a16="http://schemas.microsoft.com/office/drawing/2014/main" id="{1C8E8BDF-76B7-48E3-96A6-2A7158682433}"/>
              </a:ext>
            </a:extLst>
          </p:cNvPr>
          <p:cNvSpPr txBox="1">
            <a:spLocks/>
          </p:cNvSpPr>
          <p:nvPr/>
        </p:nvSpPr>
        <p:spPr>
          <a:xfrm>
            <a:off x="3560107" y="6506742"/>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a:solidFill>
                  <a:srgbClr val="1A1818"/>
                </a:solidFill>
                <a:latin typeface="Arial"/>
              </a:rPr>
              <a:t>For Research Use Only.  </a:t>
            </a:r>
            <a:r>
              <a:rPr lang="en-US" sz="1200" b="1" dirty="0">
                <a:solidFill>
                  <a:srgbClr val="1A1818"/>
                </a:solidFill>
                <a:latin typeface="Arial"/>
              </a:rPr>
              <a:t>Not for use in diagnostic procedures.</a:t>
            </a:r>
          </a:p>
        </p:txBody>
      </p:sp>
    </p:spTree>
    <p:extLst>
      <p:ext uri="{BB962C8B-B14F-4D97-AF65-F5344CB8AC3E}">
        <p14:creationId xmlns:p14="http://schemas.microsoft.com/office/powerpoint/2010/main" val="737905922"/>
      </p:ext>
    </p:extLst>
  </p:cSld>
  <p:clrMapOvr>
    <a:masterClrMapping/>
  </p:clrMapOvr>
  <p:transition spd="med">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4B19A47-3FEE-440D-BA4C-CBF9D5D231E1}"/>
              </a:ext>
            </a:extLst>
          </p:cNvPr>
          <p:cNvGrpSpPr/>
          <p:nvPr/>
        </p:nvGrpSpPr>
        <p:grpSpPr>
          <a:xfrm>
            <a:off x="673472" y="764841"/>
            <a:ext cx="11518528" cy="5923245"/>
            <a:chOff x="859451" y="978643"/>
            <a:chExt cx="11518528" cy="5923245"/>
          </a:xfrm>
        </p:grpSpPr>
        <p:sp>
          <p:nvSpPr>
            <p:cNvPr id="4" name="Rectangle 3">
              <a:extLst>
                <a:ext uri="{FF2B5EF4-FFF2-40B4-BE49-F238E27FC236}">
                  <a16:creationId xmlns:a16="http://schemas.microsoft.com/office/drawing/2014/main" id="{872B5589-F645-4C67-9A28-1448E1EAA523}"/>
                </a:ext>
              </a:extLst>
            </p:cNvPr>
            <p:cNvSpPr/>
            <p:nvPr/>
          </p:nvSpPr>
          <p:spPr>
            <a:xfrm>
              <a:off x="1655496" y="1453345"/>
              <a:ext cx="9833007" cy="2192535"/>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48A338CE-CB28-4906-99A7-8FE9C0AFE78C}"/>
                </a:ext>
              </a:extLst>
            </p:cNvPr>
            <p:cNvPicPr preferRelativeResize="0">
              <a:picLocks noChangeAspect="1"/>
            </p:cNvPicPr>
            <p:nvPr/>
          </p:nvPicPr>
          <p:blipFill>
            <a:blip r:embed="rId2"/>
            <a:stretch>
              <a:fillRect/>
            </a:stretch>
          </p:blipFill>
          <p:spPr>
            <a:xfrm>
              <a:off x="2190235" y="1902193"/>
              <a:ext cx="2077893" cy="1542607"/>
            </a:xfrm>
            <a:prstGeom prst="rect">
              <a:avLst/>
            </a:prstGeom>
            <a:ln w="19050">
              <a:solidFill>
                <a:schemeClr val="bg1">
                  <a:lumMod val="50000"/>
                </a:schemeClr>
              </a:solidFill>
            </a:ln>
          </p:spPr>
        </p:pic>
        <p:pic>
          <p:nvPicPr>
            <p:cNvPr id="6" name="Picture 5">
              <a:extLst>
                <a:ext uri="{FF2B5EF4-FFF2-40B4-BE49-F238E27FC236}">
                  <a16:creationId xmlns:a16="http://schemas.microsoft.com/office/drawing/2014/main" id="{2FA09E20-7EC9-4431-A55E-49745CB6C3C2}"/>
                </a:ext>
              </a:extLst>
            </p:cNvPr>
            <p:cNvPicPr preferRelativeResize="0">
              <a:picLocks noChangeAspect="1"/>
            </p:cNvPicPr>
            <p:nvPr/>
          </p:nvPicPr>
          <p:blipFill>
            <a:blip r:embed="rId3"/>
            <a:stretch>
              <a:fillRect/>
            </a:stretch>
          </p:blipFill>
          <p:spPr>
            <a:xfrm>
              <a:off x="8775959" y="1902193"/>
              <a:ext cx="2077893" cy="1542607"/>
            </a:xfrm>
            <a:prstGeom prst="rect">
              <a:avLst/>
            </a:prstGeom>
            <a:ln w="12700">
              <a:solidFill>
                <a:schemeClr val="bg1">
                  <a:lumMod val="50000"/>
                </a:schemeClr>
              </a:solidFill>
            </a:ln>
          </p:spPr>
        </p:pic>
        <p:pic>
          <p:nvPicPr>
            <p:cNvPr id="15" name="Picture 14">
              <a:extLst>
                <a:ext uri="{FF2B5EF4-FFF2-40B4-BE49-F238E27FC236}">
                  <a16:creationId xmlns:a16="http://schemas.microsoft.com/office/drawing/2014/main" id="{493C5E72-F5FA-45C7-88F1-983D4B410F49}"/>
                </a:ext>
              </a:extLst>
            </p:cNvPr>
            <p:cNvPicPr preferRelativeResize="0">
              <a:picLocks noChangeAspect="1"/>
            </p:cNvPicPr>
            <p:nvPr/>
          </p:nvPicPr>
          <p:blipFill>
            <a:blip r:embed="rId4"/>
            <a:stretch>
              <a:fillRect/>
            </a:stretch>
          </p:blipFill>
          <p:spPr>
            <a:xfrm>
              <a:off x="8747287" y="4424191"/>
              <a:ext cx="2077893" cy="1542607"/>
            </a:xfrm>
            <a:prstGeom prst="rect">
              <a:avLst/>
            </a:prstGeom>
            <a:ln w="19050">
              <a:solidFill>
                <a:schemeClr val="bg1">
                  <a:lumMod val="50000"/>
                </a:schemeClr>
              </a:solidFill>
            </a:ln>
          </p:spPr>
        </p:pic>
        <p:pic>
          <p:nvPicPr>
            <p:cNvPr id="20" name="Picture 19">
              <a:extLst>
                <a:ext uri="{FF2B5EF4-FFF2-40B4-BE49-F238E27FC236}">
                  <a16:creationId xmlns:a16="http://schemas.microsoft.com/office/drawing/2014/main" id="{22A27088-6DA2-4CEC-87D0-BDDDC6EC6D59}"/>
                </a:ext>
              </a:extLst>
            </p:cNvPr>
            <p:cNvPicPr preferRelativeResize="0">
              <a:picLocks noChangeAspect="1"/>
            </p:cNvPicPr>
            <p:nvPr/>
          </p:nvPicPr>
          <p:blipFill>
            <a:blip r:embed="rId4"/>
            <a:stretch>
              <a:fillRect/>
            </a:stretch>
          </p:blipFill>
          <p:spPr>
            <a:xfrm>
              <a:off x="2133229" y="4452156"/>
              <a:ext cx="2077893" cy="1542607"/>
            </a:xfrm>
            <a:prstGeom prst="rect">
              <a:avLst/>
            </a:prstGeom>
            <a:ln w="19050">
              <a:solidFill>
                <a:schemeClr val="bg1">
                  <a:lumMod val="50000"/>
                </a:schemeClr>
              </a:solidFill>
            </a:ln>
          </p:spPr>
        </p:pic>
        <p:pic>
          <p:nvPicPr>
            <p:cNvPr id="21" name="Picture 20">
              <a:extLst>
                <a:ext uri="{FF2B5EF4-FFF2-40B4-BE49-F238E27FC236}">
                  <a16:creationId xmlns:a16="http://schemas.microsoft.com/office/drawing/2014/main" id="{E3FFDCF7-B4F1-4A22-A996-17CAED791A0D}"/>
                </a:ext>
              </a:extLst>
            </p:cNvPr>
            <p:cNvPicPr preferRelativeResize="0">
              <a:picLocks noChangeAspect="1"/>
            </p:cNvPicPr>
            <p:nvPr/>
          </p:nvPicPr>
          <p:blipFill>
            <a:blip r:embed="rId5"/>
            <a:stretch>
              <a:fillRect/>
            </a:stretch>
          </p:blipFill>
          <p:spPr>
            <a:xfrm>
              <a:off x="5307076" y="4452156"/>
              <a:ext cx="2077546" cy="1542607"/>
            </a:xfrm>
            <a:prstGeom prst="rect">
              <a:avLst/>
            </a:prstGeom>
            <a:ln w="19050">
              <a:solidFill>
                <a:schemeClr val="bg1">
                  <a:lumMod val="50000"/>
                </a:schemeClr>
              </a:solidFill>
            </a:ln>
          </p:spPr>
        </p:pic>
        <p:pic>
          <p:nvPicPr>
            <p:cNvPr id="23" name="Picture 22">
              <a:extLst>
                <a:ext uri="{FF2B5EF4-FFF2-40B4-BE49-F238E27FC236}">
                  <a16:creationId xmlns:a16="http://schemas.microsoft.com/office/drawing/2014/main" id="{A440B4FF-F992-448F-A638-608505F5A4F5}"/>
                </a:ext>
              </a:extLst>
            </p:cNvPr>
            <p:cNvPicPr preferRelativeResize="0">
              <a:picLocks noChangeAspect="1"/>
            </p:cNvPicPr>
            <p:nvPr/>
          </p:nvPicPr>
          <p:blipFill>
            <a:blip r:embed="rId5"/>
            <a:stretch>
              <a:fillRect/>
            </a:stretch>
          </p:blipFill>
          <p:spPr>
            <a:xfrm>
              <a:off x="5307075" y="1872175"/>
              <a:ext cx="2077546" cy="1542607"/>
            </a:xfrm>
            <a:prstGeom prst="rect">
              <a:avLst/>
            </a:prstGeom>
            <a:ln w="19050">
              <a:solidFill>
                <a:schemeClr val="bg1">
                  <a:lumMod val="50000"/>
                </a:schemeClr>
              </a:solidFill>
            </a:ln>
          </p:spPr>
        </p:pic>
        <p:sp>
          <p:nvSpPr>
            <p:cNvPr id="25" name="Rectangle 24">
              <a:extLst>
                <a:ext uri="{FF2B5EF4-FFF2-40B4-BE49-F238E27FC236}">
                  <a16:creationId xmlns:a16="http://schemas.microsoft.com/office/drawing/2014/main" id="{6DFBCD6F-6736-4D85-B283-2A0250B08AFA}"/>
                </a:ext>
              </a:extLst>
            </p:cNvPr>
            <p:cNvSpPr/>
            <p:nvPr/>
          </p:nvSpPr>
          <p:spPr>
            <a:xfrm>
              <a:off x="1655495" y="3955937"/>
              <a:ext cx="9833007" cy="2192535"/>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C194FC24-5BDD-4A82-8EA6-C18F7C5D4AE3}"/>
                </a:ext>
              </a:extLst>
            </p:cNvPr>
            <p:cNvSpPr/>
            <p:nvPr/>
          </p:nvSpPr>
          <p:spPr>
            <a:xfrm>
              <a:off x="5112120" y="1511804"/>
              <a:ext cx="2919756" cy="360371"/>
            </a:xfrm>
            <a:prstGeom prst="rect">
              <a:avLst/>
            </a:prstGeom>
          </p:spPr>
          <p:txBody>
            <a:bodyPr wrap="square">
              <a:spAutoFit/>
            </a:bodyPr>
            <a:lstStyle/>
            <a:p>
              <a:r>
                <a:rPr lang="en-US" dirty="0" err="1"/>
                <a:t>MiSeq</a:t>
              </a:r>
              <a:r>
                <a:rPr lang="en-US" dirty="0"/>
                <a:t> Control Software 2.6</a:t>
              </a:r>
            </a:p>
          </p:txBody>
        </p:sp>
        <p:sp>
          <p:nvSpPr>
            <p:cNvPr id="27" name="Rectangle 26">
              <a:extLst>
                <a:ext uri="{FF2B5EF4-FFF2-40B4-BE49-F238E27FC236}">
                  <a16:creationId xmlns:a16="http://schemas.microsoft.com/office/drawing/2014/main" id="{6EA56153-8911-47A6-BFB5-B67C6870D581}"/>
                </a:ext>
              </a:extLst>
            </p:cNvPr>
            <p:cNvSpPr/>
            <p:nvPr/>
          </p:nvSpPr>
          <p:spPr>
            <a:xfrm>
              <a:off x="8747287" y="1511804"/>
              <a:ext cx="2059810" cy="356039"/>
            </a:xfrm>
            <a:prstGeom prst="rect">
              <a:avLst/>
            </a:prstGeom>
          </p:spPr>
          <p:txBody>
            <a:bodyPr wrap="none">
              <a:spAutoFit/>
            </a:bodyPr>
            <a:lstStyle/>
            <a:p>
              <a:r>
                <a:rPr lang="en-US" dirty="0" err="1"/>
                <a:t>MiSeq</a:t>
              </a:r>
              <a:r>
                <a:rPr lang="en-US" dirty="0"/>
                <a:t> Reporter v2.6</a:t>
              </a:r>
            </a:p>
          </p:txBody>
        </p:sp>
        <p:sp>
          <p:nvSpPr>
            <p:cNvPr id="28" name="Rectangle 27">
              <a:extLst>
                <a:ext uri="{FF2B5EF4-FFF2-40B4-BE49-F238E27FC236}">
                  <a16:creationId xmlns:a16="http://schemas.microsoft.com/office/drawing/2014/main" id="{C74F95FF-F813-4221-973E-328403C860A2}"/>
                </a:ext>
              </a:extLst>
            </p:cNvPr>
            <p:cNvSpPr/>
            <p:nvPr/>
          </p:nvSpPr>
          <p:spPr>
            <a:xfrm>
              <a:off x="5112120" y="4012044"/>
              <a:ext cx="2696728" cy="356039"/>
            </a:xfrm>
            <a:prstGeom prst="rect">
              <a:avLst/>
            </a:prstGeom>
          </p:spPr>
          <p:txBody>
            <a:bodyPr wrap="none">
              <a:spAutoFit/>
            </a:bodyPr>
            <a:lstStyle/>
            <a:p>
              <a:r>
                <a:rPr lang="en-US" dirty="0" err="1"/>
                <a:t>MiSeq</a:t>
              </a:r>
              <a:r>
                <a:rPr lang="en-US" dirty="0"/>
                <a:t> Control Software 3.1</a:t>
              </a:r>
            </a:p>
          </p:txBody>
        </p:sp>
        <p:sp>
          <p:nvSpPr>
            <p:cNvPr id="29" name="Rectangle 28">
              <a:extLst>
                <a:ext uri="{FF2B5EF4-FFF2-40B4-BE49-F238E27FC236}">
                  <a16:creationId xmlns:a16="http://schemas.microsoft.com/office/drawing/2014/main" id="{EE5F42E0-4937-4047-8661-79049C9B750C}"/>
                </a:ext>
              </a:extLst>
            </p:cNvPr>
            <p:cNvSpPr/>
            <p:nvPr/>
          </p:nvSpPr>
          <p:spPr>
            <a:xfrm>
              <a:off x="1839525" y="1499750"/>
              <a:ext cx="2948076" cy="356039"/>
            </a:xfrm>
            <a:prstGeom prst="rect">
              <a:avLst/>
            </a:prstGeom>
          </p:spPr>
          <p:txBody>
            <a:bodyPr wrap="none">
              <a:spAutoFit/>
            </a:bodyPr>
            <a:lstStyle/>
            <a:p>
              <a:r>
                <a:rPr lang="en-US" dirty="0"/>
                <a:t>Illumina Experiment Manager</a:t>
              </a:r>
            </a:p>
          </p:txBody>
        </p:sp>
        <p:sp>
          <p:nvSpPr>
            <p:cNvPr id="31" name="Rectangle 30">
              <a:extLst>
                <a:ext uri="{FF2B5EF4-FFF2-40B4-BE49-F238E27FC236}">
                  <a16:creationId xmlns:a16="http://schemas.microsoft.com/office/drawing/2014/main" id="{CBCBEC73-C266-4E81-BC27-0BA23E87AD02}"/>
                </a:ext>
              </a:extLst>
            </p:cNvPr>
            <p:cNvSpPr/>
            <p:nvPr/>
          </p:nvSpPr>
          <p:spPr>
            <a:xfrm>
              <a:off x="2058805" y="3994691"/>
              <a:ext cx="2270592" cy="356039"/>
            </a:xfrm>
            <a:prstGeom prst="rect">
              <a:avLst/>
            </a:prstGeom>
          </p:spPr>
          <p:txBody>
            <a:bodyPr wrap="none">
              <a:spAutoFit/>
            </a:bodyPr>
            <a:lstStyle/>
            <a:p>
              <a:r>
                <a:rPr lang="en-US" dirty="0"/>
                <a:t>Local Run Manager 2.0</a:t>
              </a:r>
            </a:p>
          </p:txBody>
        </p:sp>
        <p:sp>
          <p:nvSpPr>
            <p:cNvPr id="34" name="Rectangle 33">
              <a:extLst>
                <a:ext uri="{FF2B5EF4-FFF2-40B4-BE49-F238E27FC236}">
                  <a16:creationId xmlns:a16="http://schemas.microsoft.com/office/drawing/2014/main" id="{B98803C1-3BD5-48C2-9538-DA585CFDF3DA}"/>
                </a:ext>
              </a:extLst>
            </p:cNvPr>
            <p:cNvSpPr/>
            <p:nvPr/>
          </p:nvSpPr>
          <p:spPr>
            <a:xfrm>
              <a:off x="1655495" y="1453345"/>
              <a:ext cx="3132106" cy="4695127"/>
            </a:xfrm>
            <a:prstGeom prst="rect">
              <a:avLst/>
            </a:prstGeom>
            <a:solidFill>
              <a:schemeClr val="accent1">
                <a:alpha val="29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8AF4912D-2248-4C14-B244-735EBF69FA19}"/>
                </a:ext>
              </a:extLst>
            </p:cNvPr>
            <p:cNvSpPr/>
            <p:nvPr/>
          </p:nvSpPr>
          <p:spPr>
            <a:xfrm>
              <a:off x="4982829" y="1453345"/>
              <a:ext cx="3132106" cy="4695127"/>
            </a:xfrm>
            <a:prstGeom prst="rect">
              <a:avLst/>
            </a:prstGeom>
            <a:solidFill>
              <a:schemeClr val="accent2">
                <a:alpha val="29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EBF9CCA9-9AC5-4B63-8408-4EBADB271840}"/>
                </a:ext>
              </a:extLst>
            </p:cNvPr>
            <p:cNvSpPr/>
            <p:nvPr/>
          </p:nvSpPr>
          <p:spPr>
            <a:xfrm>
              <a:off x="8397926" y="1454325"/>
              <a:ext cx="3090576" cy="4694148"/>
            </a:xfrm>
            <a:prstGeom prst="rect">
              <a:avLst/>
            </a:prstGeom>
            <a:solidFill>
              <a:schemeClr val="accent6">
                <a:alpha val="29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Arrow: Right 36">
              <a:extLst>
                <a:ext uri="{FF2B5EF4-FFF2-40B4-BE49-F238E27FC236}">
                  <a16:creationId xmlns:a16="http://schemas.microsoft.com/office/drawing/2014/main" id="{42B3C436-2F55-4974-A9DB-A35AA7FFB817}"/>
                </a:ext>
              </a:extLst>
            </p:cNvPr>
            <p:cNvSpPr/>
            <p:nvPr/>
          </p:nvSpPr>
          <p:spPr>
            <a:xfrm>
              <a:off x="4569633" y="2479600"/>
              <a:ext cx="610051" cy="3560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A7B7B40C-62D5-48D7-9E3F-852F3F603A56}"/>
                </a:ext>
              </a:extLst>
            </p:cNvPr>
            <p:cNvSpPr/>
            <p:nvPr/>
          </p:nvSpPr>
          <p:spPr>
            <a:xfrm>
              <a:off x="7870041" y="2475698"/>
              <a:ext cx="610051" cy="3560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Right 39">
              <a:extLst>
                <a:ext uri="{FF2B5EF4-FFF2-40B4-BE49-F238E27FC236}">
                  <a16:creationId xmlns:a16="http://schemas.microsoft.com/office/drawing/2014/main" id="{59D3C25E-3174-4780-B4FB-304EA21DEF85}"/>
                </a:ext>
              </a:extLst>
            </p:cNvPr>
            <p:cNvSpPr/>
            <p:nvPr/>
          </p:nvSpPr>
          <p:spPr>
            <a:xfrm>
              <a:off x="4655284" y="4874184"/>
              <a:ext cx="610051" cy="3560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Arrow: Right 40">
              <a:extLst>
                <a:ext uri="{FF2B5EF4-FFF2-40B4-BE49-F238E27FC236}">
                  <a16:creationId xmlns:a16="http://schemas.microsoft.com/office/drawing/2014/main" id="{5E30B34D-BF25-4567-9D63-0FA6AB348F01}"/>
                </a:ext>
              </a:extLst>
            </p:cNvPr>
            <p:cNvSpPr/>
            <p:nvPr/>
          </p:nvSpPr>
          <p:spPr>
            <a:xfrm>
              <a:off x="7870041" y="4867420"/>
              <a:ext cx="610051" cy="3560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A266B05B-00B0-47B3-BB30-AEC7E6FBD49A}"/>
                </a:ext>
              </a:extLst>
            </p:cNvPr>
            <p:cNvSpPr txBox="1"/>
            <p:nvPr/>
          </p:nvSpPr>
          <p:spPr>
            <a:xfrm>
              <a:off x="2133229" y="978643"/>
              <a:ext cx="2269716" cy="356039"/>
            </a:xfrm>
            <a:prstGeom prst="rect">
              <a:avLst/>
            </a:prstGeom>
            <a:noFill/>
          </p:spPr>
          <p:txBody>
            <a:bodyPr wrap="none" rtlCol="0">
              <a:spAutoFit/>
            </a:bodyPr>
            <a:lstStyle/>
            <a:p>
              <a:r>
                <a:rPr lang="en-US" dirty="0"/>
                <a:t>Sample sheet creation </a:t>
              </a:r>
            </a:p>
          </p:txBody>
        </p:sp>
        <p:sp>
          <p:nvSpPr>
            <p:cNvPr id="43" name="TextBox 42">
              <a:extLst>
                <a:ext uri="{FF2B5EF4-FFF2-40B4-BE49-F238E27FC236}">
                  <a16:creationId xmlns:a16="http://schemas.microsoft.com/office/drawing/2014/main" id="{805985E6-2E07-4B29-BDA5-3C3E312FB5CF}"/>
                </a:ext>
              </a:extLst>
            </p:cNvPr>
            <p:cNvSpPr txBox="1"/>
            <p:nvPr/>
          </p:nvSpPr>
          <p:spPr>
            <a:xfrm>
              <a:off x="5635758" y="978643"/>
              <a:ext cx="1710488" cy="356039"/>
            </a:xfrm>
            <a:prstGeom prst="rect">
              <a:avLst/>
            </a:prstGeom>
            <a:noFill/>
          </p:spPr>
          <p:txBody>
            <a:bodyPr wrap="none" rtlCol="0">
              <a:spAutoFit/>
            </a:bodyPr>
            <a:lstStyle/>
            <a:p>
              <a:r>
                <a:rPr lang="en-US" dirty="0"/>
                <a:t>Data collection* </a:t>
              </a:r>
            </a:p>
          </p:txBody>
        </p:sp>
        <p:sp>
          <p:nvSpPr>
            <p:cNvPr id="44" name="TextBox 43">
              <a:extLst>
                <a:ext uri="{FF2B5EF4-FFF2-40B4-BE49-F238E27FC236}">
                  <a16:creationId xmlns:a16="http://schemas.microsoft.com/office/drawing/2014/main" id="{B2F0D07B-8EAF-47FB-81BA-4311ADFA5B92}"/>
                </a:ext>
              </a:extLst>
            </p:cNvPr>
            <p:cNvSpPr txBox="1"/>
            <p:nvPr/>
          </p:nvSpPr>
          <p:spPr>
            <a:xfrm>
              <a:off x="8991043" y="978643"/>
              <a:ext cx="1392593" cy="356039"/>
            </a:xfrm>
            <a:prstGeom prst="rect">
              <a:avLst/>
            </a:prstGeom>
            <a:noFill/>
          </p:spPr>
          <p:txBody>
            <a:bodyPr wrap="none" rtlCol="0">
              <a:spAutoFit/>
            </a:bodyPr>
            <a:lstStyle/>
            <a:p>
              <a:r>
                <a:rPr lang="en-US" dirty="0"/>
                <a:t>Data Analysis</a:t>
              </a:r>
            </a:p>
          </p:txBody>
        </p:sp>
        <p:sp>
          <p:nvSpPr>
            <p:cNvPr id="30" name="Rectangle 29">
              <a:extLst>
                <a:ext uri="{FF2B5EF4-FFF2-40B4-BE49-F238E27FC236}">
                  <a16:creationId xmlns:a16="http://schemas.microsoft.com/office/drawing/2014/main" id="{98059FD5-1BA5-4A44-BF94-A06A5D1D9B96}"/>
                </a:ext>
              </a:extLst>
            </p:cNvPr>
            <p:cNvSpPr/>
            <p:nvPr/>
          </p:nvSpPr>
          <p:spPr>
            <a:xfrm>
              <a:off x="8679609" y="4012044"/>
              <a:ext cx="2270592" cy="356039"/>
            </a:xfrm>
            <a:prstGeom prst="rect">
              <a:avLst/>
            </a:prstGeom>
          </p:spPr>
          <p:txBody>
            <a:bodyPr wrap="none">
              <a:spAutoFit/>
            </a:bodyPr>
            <a:lstStyle/>
            <a:p>
              <a:r>
                <a:rPr lang="en-US" dirty="0"/>
                <a:t>Local Run Manager 2.0</a:t>
              </a:r>
            </a:p>
          </p:txBody>
        </p:sp>
        <p:sp>
          <p:nvSpPr>
            <p:cNvPr id="47" name="TextBox 46">
              <a:extLst>
                <a:ext uri="{FF2B5EF4-FFF2-40B4-BE49-F238E27FC236}">
                  <a16:creationId xmlns:a16="http://schemas.microsoft.com/office/drawing/2014/main" id="{F8E6C42A-D646-4ED8-8603-79C5BAA54136}"/>
                </a:ext>
              </a:extLst>
            </p:cNvPr>
            <p:cNvSpPr txBox="1"/>
            <p:nvPr/>
          </p:nvSpPr>
          <p:spPr>
            <a:xfrm>
              <a:off x="919427" y="2297678"/>
              <a:ext cx="684803" cy="400110"/>
            </a:xfrm>
            <a:prstGeom prst="rect">
              <a:avLst/>
            </a:prstGeom>
            <a:noFill/>
          </p:spPr>
          <p:txBody>
            <a:bodyPr wrap="none" rtlCol="0">
              <a:spAutoFit/>
            </a:bodyPr>
            <a:lstStyle/>
            <a:p>
              <a:r>
                <a:rPr lang="en-US" sz="2000" b="1" dirty="0">
                  <a:latin typeface="Cambria" charset="0"/>
                  <a:ea typeface="Cambria" charset="0"/>
                  <a:cs typeface="Cambria" charset="0"/>
                </a:rPr>
                <a:t>OLD</a:t>
              </a:r>
            </a:p>
          </p:txBody>
        </p:sp>
        <p:sp>
          <p:nvSpPr>
            <p:cNvPr id="48" name="TextBox 47">
              <a:extLst>
                <a:ext uri="{FF2B5EF4-FFF2-40B4-BE49-F238E27FC236}">
                  <a16:creationId xmlns:a16="http://schemas.microsoft.com/office/drawing/2014/main" id="{A802CE72-FCC1-4195-A9C7-4869C3D5730A}"/>
                </a:ext>
              </a:extLst>
            </p:cNvPr>
            <p:cNvSpPr txBox="1"/>
            <p:nvPr/>
          </p:nvSpPr>
          <p:spPr>
            <a:xfrm>
              <a:off x="859451" y="4874184"/>
              <a:ext cx="753732" cy="400110"/>
            </a:xfrm>
            <a:prstGeom prst="rect">
              <a:avLst/>
            </a:prstGeom>
            <a:noFill/>
          </p:spPr>
          <p:txBody>
            <a:bodyPr wrap="none" rtlCol="0">
              <a:spAutoFit/>
            </a:bodyPr>
            <a:lstStyle/>
            <a:p>
              <a:r>
                <a:rPr lang="en-US" sz="2000" b="1" dirty="0">
                  <a:latin typeface="Cambria" charset="0"/>
                  <a:ea typeface="Cambria" charset="0"/>
                  <a:cs typeface="Cambria" charset="0"/>
                </a:rPr>
                <a:t>NEW</a:t>
              </a:r>
            </a:p>
          </p:txBody>
        </p:sp>
        <p:sp>
          <p:nvSpPr>
            <p:cNvPr id="50" name="Rectangle 49">
              <a:extLst>
                <a:ext uri="{FF2B5EF4-FFF2-40B4-BE49-F238E27FC236}">
                  <a16:creationId xmlns:a16="http://schemas.microsoft.com/office/drawing/2014/main" id="{CEE86235-5E85-459C-BEB7-E6E700CC4FDE}"/>
                </a:ext>
              </a:extLst>
            </p:cNvPr>
            <p:cNvSpPr/>
            <p:nvPr/>
          </p:nvSpPr>
          <p:spPr>
            <a:xfrm>
              <a:off x="919427" y="6163224"/>
              <a:ext cx="11458552" cy="738664"/>
            </a:xfrm>
            <a:prstGeom prst="rect">
              <a:avLst/>
            </a:prstGeom>
          </p:spPr>
          <p:txBody>
            <a:bodyPr wrap="square">
              <a:spAutoFit/>
            </a:bodyPr>
            <a:lstStyle/>
            <a:p>
              <a:r>
                <a:rPr lang="en-US" sz="1400" dirty="0"/>
                <a:t>*</a:t>
              </a:r>
              <a:r>
                <a:rPr lang="en-US" sz="1400" dirty="0" err="1"/>
                <a:t>MiniSeq</a:t>
              </a:r>
              <a:r>
                <a:rPr lang="en-US" sz="1400" dirty="0"/>
                <a:t> uses a different version of Local Run Manager (1.3).  Framework and analysis modules are distinct between </a:t>
              </a:r>
              <a:r>
                <a:rPr lang="en-US" sz="1400" dirty="0" err="1"/>
                <a:t>MiniSeq</a:t>
              </a:r>
              <a:r>
                <a:rPr lang="en-US" sz="1400" dirty="0"/>
                <a:t> and </a:t>
              </a:r>
              <a:r>
                <a:rPr lang="en-US" sz="1400" dirty="0" err="1"/>
                <a:t>MiSeq</a:t>
              </a:r>
              <a:r>
                <a:rPr lang="en-US" sz="1400" dirty="0"/>
                <a:t>.  </a:t>
              </a:r>
            </a:p>
            <a:p>
              <a:r>
                <a:rPr lang="en-US" sz="1400" dirty="0"/>
                <a:t>  Off-  instrument version of LRM 2.0 can analyze both </a:t>
              </a:r>
              <a:r>
                <a:rPr lang="en-US" sz="1400" dirty="0" err="1"/>
                <a:t>MiniSeq</a:t>
              </a:r>
              <a:r>
                <a:rPr lang="en-US" sz="1400" dirty="0"/>
                <a:t> and </a:t>
              </a:r>
              <a:r>
                <a:rPr lang="en-US" sz="1400" dirty="0" err="1"/>
                <a:t>MiSeq</a:t>
              </a:r>
              <a:r>
                <a:rPr lang="en-US" sz="1400" dirty="0"/>
                <a:t> data </a:t>
              </a:r>
            </a:p>
            <a:p>
              <a:r>
                <a:rPr lang="en-US" sz="1400" dirty="0"/>
                <a:t> </a:t>
              </a:r>
            </a:p>
          </p:txBody>
        </p:sp>
      </p:grpSp>
      <p:sp>
        <p:nvSpPr>
          <p:cNvPr id="53" name="Title 1">
            <a:extLst>
              <a:ext uri="{FF2B5EF4-FFF2-40B4-BE49-F238E27FC236}">
                <a16:creationId xmlns:a16="http://schemas.microsoft.com/office/drawing/2014/main" id="{92BAFFD4-39CF-4A2E-AB85-0B2A81406186}"/>
              </a:ext>
            </a:extLst>
          </p:cNvPr>
          <p:cNvSpPr>
            <a:spLocks noGrp="1"/>
          </p:cNvSpPr>
          <p:nvPr>
            <p:ph type="title"/>
          </p:nvPr>
        </p:nvSpPr>
        <p:spPr/>
        <p:txBody>
          <a:bodyPr/>
          <a:lstStyle/>
          <a:p>
            <a:r>
              <a:rPr lang="en-US" b="1" dirty="0"/>
              <a:t>New </a:t>
            </a:r>
            <a:r>
              <a:rPr lang="en-US" b="1" dirty="0" err="1"/>
              <a:t>MiSeq</a:t>
            </a:r>
            <a:r>
              <a:rPr lang="en-US" b="1" dirty="0"/>
              <a:t> Software Suite for </a:t>
            </a:r>
            <a:r>
              <a:rPr lang="en-US" b="1" dirty="0" err="1"/>
              <a:t>MiSeq</a:t>
            </a:r>
            <a:br>
              <a:rPr lang="en-US" dirty="0"/>
            </a:br>
            <a:endParaRPr lang="en-US" dirty="0"/>
          </a:p>
        </p:txBody>
      </p:sp>
      <p:sp>
        <p:nvSpPr>
          <p:cNvPr id="3" name="Pentagon 2"/>
          <p:cNvSpPr/>
          <p:nvPr/>
        </p:nvSpPr>
        <p:spPr bwMode="auto">
          <a:xfrm>
            <a:off x="1829344" y="779531"/>
            <a:ext cx="2596479" cy="356039"/>
          </a:xfrm>
          <a:prstGeom prst="homePlate">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a:solidFill>
                  <a:schemeClr val="bg1"/>
                </a:solidFill>
              </a:rPr>
              <a:t>Sample Sheet Creation</a:t>
            </a:r>
            <a:endParaRPr kumimoji="0" lang="en-US" sz="1600" b="1" i="0" u="none" strike="noStrike" cap="none" normalizeH="0" baseline="0" dirty="0">
              <a:ln>
                <a:noFill/>
              </a:ln>
              <a:solidFill>
                <a:schemeClr val="bg1"/>
              </a:solidFill>
              <a:effectLst/>
            </a:endParaRPr>
          </a:p>
        </p:txBody>
      </p:sp>
      <p:sp>
        <p:nvSpPr>
          <p:cNvPr id="32" name="Pentagon 31"/>
          <p:cNvSpPr/>
          <p:nvPr/>
        </p:nvSpPr>
        <p:spPr bwMode="auto">
          <a:xfrm>
            <a:off x="5004838" y="761777"/>
            <a:ext cx="2596479" cy="356039"/>
          </a:xfrm>
          <a:prstGeom prst="homePlate">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a:solidFill>
                  <a:schemeClr val="bg1"/>
                </a:solidFill>
              </a:rPr>
              <a:t>Data Collection</a:t>
            </a:r>
            <a:endParaRPr kumimoji="0" lang="en-US" sz="1600" b="1" i="0" u="none" strike="noStrike" cap="none" normalizeH="0" baseline="0" dirty="0">
              <a:ln>
                <a:noFill/>
              </a:ln>
              <a:solidFill>
                <a:schemeClr val="bg1"/>
              </a:solidFill>
              <a:effectLst/>
            </a:endParaRPr>
          </a:p>
        </p:txBody>
      </p:sp>
      <p:sp>
        <p:nvSpPr>
          <p:cNvPr id="33" name="Pentagon 32"/>
          <p:cNvSpPr/>
          <p:nvPr/>
        </p:nvSpPr>
        <p:spPr bwMode="auto">
          <a:xfrm>
            <a:off x="8292973" y="742307"/>
            <a:ext cx="2596479" cy="356039"/>
          </a:xfrm>
          <a:prstGeom prst="homePlate">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a:solidFill>
                  <a:schemeClr val="bg1"/>
                </a:solidFill>
              </a:rPr>
              <a:t>Data Analysis</a:t>
            </a:r>
            <a:endParaRPr kumimoji="0" lang="en-US" sz="1600" b="1" i="0" u="none" strike="noStrike" cap="none" normalizeH="0" baseline="0" dirty="0">
              <a:ln>
                <a:noFill/>
              </a:ln>
              <a:solidFill>
                <a:schemeClr val="bg1"/>
              </a:solidFill>
              <a:effectLst/>
            </a:endParaRPr>
          </a:p>
        </p:txBody>
      </p:sp>
      <p:sp>
        <p:nvSpPr>
          <p:cNvPr id="39" name="Footer Placeholder 3">
            <a:extLst>
              <a:ext uri="{FF2B5EF4-FFF2-40B4-BE49-F238E27FC236}">
                <a16:creationId xmlns:a16="http://schemas.microsoft.com/office/drawing/2014/main" id="{1C8E8BDF-76B7-48E3-96A6-2A7158682433}"/>
              </a:ext>
            </a:extLst>
          </p:cNvPr>
          <p:cNvSpPr txBox="1">
            <a:spLocks/>
          </p:cNvSpPr>
          <p:nvPr/>
        </p:nvSpPr>
        <p:spPr>
          <a:xfrm>
            <a:off x="3560107" y="6506742"/>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a:solidFill>
                  <a:srgbClr val="1A1818"/>
                </a:solidFill>
                <a:latin typeface="Arial"/>
              </a:rPr>
              <a:t>For Research Use Only.  </a:t>
            </a:r>
            <a:r>
              <a:rPr lang="en-US" sz="1200" b="1" dirty="0">
                <a:solidFill>
                  <a:srgbClr val="1A1818"/>
                </a:solidFill>
                <a:latin typeface="Arial"/>
              </a:rPr>
              <a:t>Not for use in diagnostic procedures.</a:t>
            </a:r>
          </a:p>
        </p:txBody>
      </p:sp>
    </p:spTree>
    <p:extLst>
      <p:ext uri="{BB962C8B-B14F-4D97-AF65-F5344CB8AC3E}">
        <p14:creationId xmlns:p14="http://schemas.microsoft.com/office/powerpoint/2010/main" val="266769629"/>
      </p:ext>
    </p:extLst>
  </p:cSld>
  <p:clrMapOvr>
    <a:masterClrMapping/>
  </p:clrMapOvr>
  <p:transition spd="med">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81985-60CF-4E84-866B-8D07FA4C41CD}"/>
              </a:ext>
            </a:extLst>
          </p:cNvPr>
          <p:cNvSpPr>
            <a:spLocks noGrp="1"/>
          </p:cNvSpPr>
          <p:nvPr>
            <p:ph type="title"/>
          </p:nvPr>
        </p:nvSpPr>
        <p:spPr/>
        <p:txBody>
          <a:bodyPr/>
          <a:lstStyle/>
          <a:p>
            <a:r>
              <a:rPr lang="en-US" b="1" dirty="0"/>
              <a:t>LRM 2.0</a:t>
            </a:r>
          </a:p>
        </p:txBody>
      </p:sp>
      <p:sp>
        <p:nvSpPr>
          <p:cNvPr id="6" name="Rectangle 5">
            <a:extLst>
              <a:ext uri="{FF2B5EF4-FFF2-40B4-BE49-F238E27FC236}">
                <a16:creationId xmlns:a16="http://schemas.microsoft.com/office/drawing/2014/main" id="{F8D6DE60-CF34-44CF-97BC-B1EDC3CA312B}"/>
              </a:ext>
            </a:extLst>
          </p:cNvPr>
          <p:cNvSpPr/>
          <p:nvPr/>
        </p:nvSpPr>
        <p:spPr>
          <a:xfrm>
            <a:off x="838200" y="856549"/>
            <a:ext cx="3089307" cy="400110"/>
          </a:xfrm>
          <a:prstGeom prst="rect">
            <a:avLst/>
          </a:prstGeom>
        </p:spPr>
        <p:txBody>
          <a:bodyPr wrap="none">
            <a:spAutoFit/>
          </a:bodyPr>
          <a:lstStyle/>
          <a:p>
            <a:r>
              <a:rPr lang="en-US" sz="2000" b="1" dirty="0">
                <a:latin typeface="Cambria" charset="0"/>
                <a:ea typeface="Cambria" charset="0"/>
                <a:cs typeface="Cambria" charset="0"/>
              </a:rPr>
              <a:t>http://localhost/#/login</a:t>
            </a:r>
          </a:p>
        </p:txBody>
      </p:sp>
      <p:pic>
        <p:nvPicPr>
          <p:cNvPr id="12" name="Picture 11">
            <a:extLst>
              <a:ext uri="{FF2B5EF4-FFF2-40B4-BE49-F238E27FC236}">
                <a16:creationId xmlns:a16="http://schemas.microsoft.com/office/drawing/2014/main" id="{1EB9C8DC-24A0-46CD-9E90-7225E1629AB4}"/>
              </a:ext>
            </a:extLst>
          </p:cNvPr>
          <p:cNvPicPr>
            <a:picLocks noChangeAspect="1"/>
          </p:cNvPicPr>
          <p:nvPr/>
        </p:nvPicPr>
        <p:blipFill rotWithShape="1">
          <a:blip r:embed="rId2"/>
          <a:srcRect r="4696" b="39010"/>
          <a:stretch/>
        </p:blipFill>
        <p:spPr>
          <a:xfrm>
            <a:off x="667046" y="3405696"/>
            <a:ext cx="10054218" cy="2939661"/>
          </a:xfrm>
          <a:prstGeom prst="rect">
            <a:avLst/>
          </a:prstGeom>
          <a:ln w="19050">
            <a:solidFill>
              <a:schemeClr val="bg1">
                <a:lumMod val="50000"/>
              </a:schemeClr>
            </a:solidFill>
          </a:ln>
        </p:spPr>
      </p:pic>
      <p:pic>
        <p:nvPicPr>
          <p:cNvPr id="16" name="Picture 15">
            <a:extLst>
              <a:ext uri="{FF2B5EF4-FFF2-40B4-BE49-F238E27FC236}">
                <a16:creationId xmlns:a16="http://schemas.microsoft.com/office/drawing/2014/main" id="{310F0377-0CFA-418A-863F-51B9D6A0F4D8}"/>
              </a:ext>
            </a:extLst>
          </p:cNvPr>
          <p:cNvPicPr>
            <a:picLocks noChangeAspect="1"/>
          </p:cNvPicPr>
          <p:nvPr/>
        </p:nvPicPr>
        <p:blipFill>
          <a:blip r:embed="rId3"/>
          <a:stretch>
            <a:fillRect/>
          </a:stretch>
        </p:blipFill>
        <p:spPr>
          <a:xfrm>
            <a:off x="4557010" y="890557"/>
            <a:ext cx="6164254" cy="2357203"/>
          </a:xfrm>
          <a:prstGeom prst="rect">
            <a:avLst/>
          </a:prstGeom>
          <a:ln w="19050">
            <a:solidFill>
              <a:schemeClr val="bg1">
                <a:lumMod val="50000"/>
              </a:schemeClr>
            </a:solidFill>
          </a:ln>
        </p:spPr>
      </p:pic>
      <p:pic>
        <p:nvPicPr>
          <p:cNvPr id="17" name="Picture 16">
            <a:extLst>
              <a:ext uri="{FF2B5EF4-FFF2-40B4-BE49-F238E27FC236}">
                <a16:creationId xmlns:a16="http://schemas.microsoft.com/office/drawing/2014/main" id="{04CEDB06-D951-4346-9E6B-3FA5EBDD959A}"/>
              </a:ext>
            </a:extLst>
          </p:cNvPr>
          <p:cNvPicPr>
            <a:picLocks noChangeAspect="1"/>
          </p:cNvPicPr>
          <p:nvPr/>
        </p:nvPicPr>
        <p:blipFill>
          <a:blip r:embed="rId4"/>
          <a:stretch>
            <a:fillRect/>
          </a:stretch>
        </p:blipFill>
        <p:spPr>
          <a:xfrm>
            <a:off x="679135" y="1549508"/>
            <a:ext cx="3391164" cy="1698252"/>
          </a:xfrm>
          <a:prstGeom prst="rect">
            <a:avLst/>
          </a:prstGeom>
          <a:ln w="19050">
            <a:solidFill>
              <a:schemeClr val="bg1">
                <a:lumMod val="50000"/>
              </a:schemeClr>
            </a:solidFill>
          </a:ln>
        </p:spPr>
      </p:pic>
      <p:sp>
        <p:nvSpPr>
          <p:cNvPr id="7" name="Footer Placeholder 3">
            <a:extLst>
              <a:ext uri="{FF2B5EF4-FFF2-40B4-BE49-F238E27FC236}">
                <a16:creationId xmlns:a16="http://schemas.microsoft.com/office/drawing/2014/main" id="{1C8E8BDF-76B7-48E3-96A6-2A7158682433}"/>
              </a:ext>
            </a:extLst>
          </p:cNvPr>
          <p:cNvSpPr txBox="1">
            <a:spLocks/>
          </p:cNvSpPr>
          <p:nvPr/>
        </p:nvSpPr>
        <p:spPr>
          <a:xfrm>
            <a:off x="3560107" y="6506742"/>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a:solidFill>
                  <a:srgbClr val="1A1818"/>
                </a:solidFill>
                <a:latin typeface="Arial"/>
              </a:rPr>
              <a:t>For Research Use Only.  </a:t>
            </a:r>
            <a:r>
              <a:rPr lang="en-US" sz="1200" b="1" dirty="0">
                <a:solidFill>
                  <a:srgbClr val="1A1818"/>
                </a:solidFill>
                <a:latin typeface="Arial"/>
              </a:rPr>
              <a:t>Not for use in diagnostic procedures.</a:t>
            </a:r>
          </a:p>
        </p:txBody>
      </p:sp>
    </p:spTree>
    <p:extLst>
      <p:ext uri="{BB962C8B-B14F-4D97-AF65-F5344CB8AC3E}">
        <p14:creationId xmlns:p14="http://schemas.microsoft.com/office/powerpoint/2010/main" val="1798783314"/>
      </p:ext>
    </p:extLst>
  </p:cSld>
  <p:clrMapOvr>
    <a:masterClrMapping/>
  </p:clrMapOvr>
  <p:transition spd="med">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06DC0-487A-458C-B9DF-07774845EBBD}"/>
              </a:ext>
            </a:extLst>
          </p:cNvPr>
          <p:cNvSpPr>
            <a:spLocks noGrp="1"/>
          </p:cNvSpPr>
          <p:nvPr>
            <p:ph type="title"/>
          </p:nvPr>
        </p:nvSpPr>
        <p:spPr/>
        <p:txBody>
          <a:bodyPr/>
          <a:lstStyle/>
          <a:p>
            <a:r>
              <a:rPr lang="en-US" b="1" dirty="0"/>
              <a:t>Sample Sheets can be imported and exported using a template</a:t>
            </a:r>
          </a:p>
        </p:txBody>
      </p:sp>
      <p:graphicFrame>
        <p:nvGraphicFramePr>
          <p:cNvPr id="4" name="Object 3">
            <a:extLst>
              <a:ext uri="{FF2B5EF4-FFF2-40B4-BE49-F238E27FC236}">
                <a16:creationId xmlns:a16="http://schemas.microsoft.com/office/drawing/2014/main" id="{A40998AC-A15E-4C3F-B2A9-7101028541D9}"/>
              </a:ext>
            </a:extLst>
          </p:cNvPr>
          <p:cNvGraphicFramePr>
            <a:graphicFrameLocks noChangeAspect="1"/>
          </p:cNvGraphicFramePr>
          <p:nvPr>
            <p:extLst>
              <p:ext uri="{D42A27DB-BD31-4B8C-83A1-F6EECF244321}">
                <p14:modId xmlns:p14="http://schemas.microsoft.com/office/powerpoint/2010/main" val="190278565"/>
              </p:ext>
            </p:extLst>
          </p:nvPr>
        </p:nvGraphicFramePr>
        <p:xfrm>
          <a:off x="1008677" y="1325052"/>
          <a:ext cx="5862637" cy="4891087"/>
        </p:xfrm>
        <a:graphic>
          <a:graphicData uri="http://schemas.openxmlformats.org/presentationml/2006/ole">
            <mc:AlternateContent xmlns:mc="http://schemas.openxmlformats.org/markup-compatibility/2006">
              <mc:Choice xmlns:v="urn:schemas-microsoft-com:vml" Requires="v">
                <p:oleObj spid="_x0000_s2064" name="Worksheet" r:id="rId3" imgW="5862813" imgH="4891252" progId="Excel.Sheet.12">
                  <p:embed/>
                </p:oleObj>
              </mc:Choice>
              <mc:Fallback>
                <p:oleObj name="Worksheet" r:id="rId3" imgW="5862813" imgH="4891252" progId="Excel.Sheet.12">
                  <p:embed/>
                  <p:pic>
                    <p:nvPicPr>
                      <p:cNvPr id="0" name=""/>
                      <p:cNvPicPr/>
                      <p:nvPr/>
                    </p:nvPicPr>
                    <p:blipFill>
                      <a:blip r:embed="rId4"/>
                      <a:stretch>
                        <a:fillRect/>
                      </a:stretch>
                    </p:blipFill>
                    <p:spPr>
                      <a:xfrm>
                        <a:off x="1008677" y="1325052"/>
                        <a:ext cx="5862637" cy="4891087"/>
                      </a:xfrm>
                      <a:prstGeom prst="rect">
                        <a:avLst/>
                      </a:prstGeom>
                      <a:ln w="12700">
                        <a:solidFill>
                          <a:schemeClr val="tx1"/>
                        </a:solidFill>
                      </a:ln>
                    </p:spPr>
                  </p:pic>
                </p:oleObj>
              </mc:Fallback>
            </mc:AlternateContent>
          </a:graphicData>
        </a:graphic>
      </p:graphicFrame>
      <p:sp>
        <p:nvSpPr>
          <p:cNvPr id="3" name="TextBox 2">
            <a:extLst>
              <a:ext uri="{FF2B5EF4-FFF2-40B4-BE49-F238E27FC236}">
                <a16:creationId xmlns:a16="http://schemas.microsoft.com/office/drawing/2014/main" id="{E2F64797-035E-4EEC-9384-86EBDDFFF54E}"/>
              </a:ext>
            </a:extLst>
          </p:cNvPr>
          <p:cNvSpPr txBox="1"/>
          <p:nvPr/>
        </p:nvSpPr>
        <p:spPr>
          <a:xfrm>
            <a:off x="7041791" y="1859280"/>
            <a:ext cx="4727576" cy="1815882"/>
          </a:xfrm>
          <a:prstGeom prst="rect">
            <a:avLst/>
          </a:prstGeom>
          <a:noFill/>
        </p:spPr>
        <p:txBody>
          <a:bodyPr wrap="none" rtlCol="0">
            <a:spAutoFit/>
          </a:bodyPr>
          <a:lstStyle/>
          <a:p>
            <a:r>
              <a:rPr lang="en-US" dirty="0"/>
              <a:t>Template sample sheet can be modified to </a:t>
            </a:r>
          </a:p>
          <a:p>
            <a:r>
              <a:rPr lang="en-US" dirty="0"/>
              <a:t>include only indexed samples in a given run</a:t>
            </a:r>
          </a:p>
          <a:p>
            <a:endParaRPr lang="en-US" dirty="0"/>
          </a:p>
          <a:p>
            <a:pPr marL="285750" indent="-285750">
              <a:buFont typeface="Arial" panose="020B0604020202020204" pitchFamily="34" charset="0"/>
              <a:buChar char="•"/>
            </a:pPr>
            <a:r>
              <a:rPr lang="en-US" dirty="0"/>
              <a:t>Recommend importing back into LRM to check</a:t>
            </a:r>
          </a:p>
          <a:p>
            <a:r>
              <a:rPr lang="en-US" dirty="0"/>
              <a:t>      formatting for valid sample sheet</a:t>
            </a:r>
          </a:p>
          <a:p>
            <a:pPr marL="285750" indent="-285750">
              <a:buFont typeface="Arial" panose="020B0604020202020204" pitchFamily="34" charset="0"/>
              <a:buChar char="•"/>
            </a:pPr>
            <a:r>
              <a:rPr lang="en-US" dirty="0"/>
              <a:t>Importing into MCS may not be checked for </a:t>
            </a:r>
          </a:p>
          <a:p>
            <a:r>
              <a:rPr lang="en-US" dirty="0"/>
              <a:t>      accuracy	 </a:t>
            </a:r>
          </a:p>
        </p:txBody>
      </p:sp>
      <p:sp>
        <p:nvSpPr>
          <p:cNvPr id="5" name="Footer Placeholder 3">
            <a:extLst>
              <a:ext uri="{FF2B5EF4-FFF2-40B4-BE49-F238E27FC236}">
                <a16:creationId xmlns:a16="http://schemas.microsoft.com/office/drawing/2014/main" id="{1C8E8BDF-76B7-48E3-96A6-2A7158682433}"/>
              </a:ext>
            </a:extLst>
          </p:cNvPr>
          <p:cNvSpPr txBox="1">
            <a:spLocks/>
          </p:cNvSpPr>
          <p:nvPr/>
        </p:nvSpPr>
        <p:spPr>
          <a:xfrm>
            <a:off x="3560107" y="6506742"/>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a:solidFill>
                  <a:srgbClr val="1A1818"/>
                </a:solidFill>
                <a:latin typeface="Arial"/>
              </a:rPr>
              <a:t>For Research Use Only.  </a:t>
            </a:r>
            <a:r>
              <a:rPr lang="en-US" sz="1200" b="1" dirty="0">
                <a:solidFill>
                  <a:srgbClr val="1A1818"/>
                </a:solidFill>
                <a:latin typeface="Arial"/>
              </a:rPr>
              <a:t>Not for use in diagnostic procedures.</a:t>
            </a:r>
          </a:p>
        </p:txBody>
      </p:sp>
    </p:spTree>
    <p:extLst>
      <p:ext uri="{BB962C8B-B14F-4D97-AF65-F5344CB8AC3E}">
        <p14:creationId xmlns:p14="http://schemas.microsoft.com/office/powerpoint/2010/main" val="2023859579"/>
      </p:ext>
    </p:extLst>
  </p:cSld>
  <p:clrMapOvr>
    <a:masterClrMapping/>
  </p:clrMapOvr>
  <p:transition spd="med">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81985-60CF-4E84-866B-8D07FA4C41CD}"/>
              </a:ext>
            </a:extLst>
          </p:cNvPr>
          <p:cNvSpPr>
            <a:spLocks noGrp="1"/>
          </p:cNvSpPr>
          <p:nvPr>
            <p:ph type="title"/>
          </p:nvPr>
        </p:nvSpPr>
        <p:spPr/>
        <p:txBody>
          <a:bodyPr/>
          <a:lstStyle/>
          <a:p>
            <a:r>
              <a:rPr lang="en-US" b="1" dirty="0"/>
              <a:t>MCS 3.1</a:t>
            </a:r>
          </a:p>
        </p:txBody>
      </p:sp>
      <p:pic>
        <p:nvPicPr>
          <p:cNvPr id="6" name="Picture 5">
            <a:extLst>
              <a:ext uri="{FF2B5EF4-FFF2-40B4-BE49-F238E27FC236}">
                <a16:creationId xmlns:a16="http://schemas.microsoft.com/office/drawing/2014/main" id="{A8CBA8FB-3E9D-46E0-9822-F5479EACA12B}"/>
              </a:ext>
            </a:extLst>
          </p:cNvPr>
          <p:cNvPicPr>
            <a:picLocks noChangeAspect="1"/>
          </p:cNvPicPr>
          <p:nvPr/>
        </p:nvPicPr>
        <p:blipFill>
          <a:blip r:embed="rId2"/>
          <a:stretch>
            <a:fillRect/>
          </a:stretch>
        </p:blipFill>
        <p:spPr>
          <a:xfrm>
            <a:off x="638917" y="1435665"/>
            <a:ext cx="3638056" cy="2735838"/>
          </a:xfrm>
          <a:prstGeom prst="rect">
            <a:avLst/>
          </a:prstGeom>
          <a:ln w="19050">
            <a:solidFill>
              <a:schemeClr val="bg1">
                <a:lumMod val="50000"/>
              </a:schemeClr>
            </a:solidFill>
          </a:ln>
        </p:spPr>
      </p:pic>
      <p:pic>
        <p:nvPicPr>
          <p:cNvPr id="7" name="Picture 6">
            <a:extLst>
              <a:ext uri="{FF2B5EF4-FFF2-40B4-BE49-F238E27FC236}">
                <a16:creationId xmlns:a16="http://schemas.microsoft.com/office/drawing/2014/main" id="{6ADC462D-469E-43D9-9318-B374D9FD9309}"/>
              </a:ext>
            </a:extLst>
          </p:cNvPr>
          <p:cNvPicPr>
            <a:picLocks/>
          </p:cNvPicPr>
          <p:nvPr/>
        </p:nvPicPr>
        <p:blipFill>
          <a:blip r:embed="rId3"/>
          <a:stretch>
            <a:fillRect/>
          </a:stretch>
        </p:blipFill>
        <p:spPr>
          <a:xfrm>
            <a:off x="7313594" y="698996"/>
            <a:ext cx="4370832" cy="2505456"/>
          </a:xfrm>
          <a:prstGeom prst="rect">
            <a:avLst/>
          </a:prstGeom>
          <a:ln w="19050">
            <a:solidFill>
              <a:schemeClr val="bg1">
                <a:lumMod val="50000"/>
              </a:schemeClr>
            </a:solidFill>
          </a:ln>
        </p:spPr>
      </p:pic>
      <p:pic>
        <p:nvPicPr>
          <p:cNvPr id="8" name="Picture 7">
            <a:extLst>
              <a:ext uri="{FF2B5EF4-FFF2-40B4-BE49-F238E27FC236}">
                <a16:creationId xmlns:a16="http://schemas.microsoft.com/office/drawing/2014/main" id="{C4433DC2-8712-4A8A-A118-A49DEBF52EB1}"/>
              </a:ext>
            </a:extLst>
          </p:cNvPr>
          <p:cNvPicPr>
            <a:picLocks noChangeAspect="1"/>
          </p:cNvPicPr>
          <p:nvPr/>
        </p:nvPicPr>
        <p:blipFill>
          <a:blip r:embed="rId4"/>
          <a:stretch>
            <a:fillRect/>
          </a:stretch>
        </p:blipFill>
        <p:spPr>
          <a:xfrm>
            <a:off x="7313594" y="3429000"/>
            <a:ext cx="3945284" cy="2866421"/>
          </a:xfrm>
          <a:prstGeom prst="rect">
            <a:avLst/>
          </a:prstGeom>
          <a:ln w="19050">
            <a:solidFill>
              <a:schemeClr val="bg1">
                <a:lumMod val="50000"/>
              </a:schemeClr>
            </a:solidFill>
          </a:ln>
        </p:spPr>
      </p:pic>
      <p:sp>
        <p:nvSpPr>
          <p:cNvPr id="3" name="TextBox 2">
            <a:extLst>
              <a:ext uri="{FF2B5EF4-FFF2-40B4-BE49-F238E27FC236}">
                <a16:creationId xmlns:a16="http://schemas.microsoft.com/office/drawing/2014/main" id="{1810A7D7-1A06-489B-9212-D6A0A3897E66}"/>
              </a:ext>
            </a:extLst>
          </p:cNvPr>
          <p:cNvSpPr txBox="1"/>
          <p:nvPr/>
        </p:nvSpPr>
        <p:spPr>
          <a:xfrm>
            <a:off x="4607599" y="1367522"/>
            <a:ext cx="2598147" cy="646331"/>
          </a:xfrm>
          <a:prstGeom prst="rect">
            <a:avLst/>
          </a:prstGeom>
          <a:noFill/>
        </p:spPr>
        <p:txBody>
          <a:bodyPr wrap="none" rtlCol="0">
            <a:spAutoFit/>
          </a:bodyPr>
          <a:lstStyle/>
          <a:p>
            <a:r>
              <a:rPr lang="en-US" dirty="0"/>
              <a:t>Select Local Run Manager</a:t>
            </a:r>
          </a:p>
          <a:p>
            <a:r>
              <a:rPr lang="en-US" dirty="0"/>
              <a:t>NOT Sample Sheet</a:t>
            </a:r>
          </a:p>
        </p:txBody>
      </p:sp>
      <p:pic>
        <p:nvPicPr>
          <p:cNvPr id="9" name="Picture 8">
            <a:extLst>
              <a:ext uri="{FF2B5EF4-FFF2-40B4-BE49-F238E27FC236}">
                <a16:creationId xmlns:a16="http://schemas.microsoft.com/office/drawing/2014/main" id="{2B066ACA-51E9-4DD4-8B75-2336A5828897}"/>
              </a:ext>
            </a:extLst>
          </p:cNvPr>
          <p:cNvPicPr>
            <a:picLocks noChangeAspect="1"/>
          </p:cNvPicPr>
          <p:nvPr/>
        </p:nvPicPr>
        <p:blipFill>
          <a:blip r:embed="rId5"/>
          <a:stretch>
            <a:fillRect/>
          </a:stretch>
        </p:blipFill>
        <p:spPr>
          <a:xfrm>
            <a:off x="7205746" y="1462093"/>
            <a:ext cx="783096" cy="390178"/>
          </a:xfrm>
          <a:prstGeom prst="rect">
            <a:avLst/>
          </a:prstGeom>
        </p:spPr>
      </p:pic>
      <p:sp>
        <p:nvSpPr>
          <p:cNvPr id="10" name="TextBox 9">
            <a:extLst>
              <a:ext uri="{FF2B5EF4-FFF2-40B4-BE49-F238E27FC236}">
                <a16:creationId xmlns:a16="http://schemas.microsoft.com/office/drawing/2014/main" id="{F565AC0D-2FE5-4991-998D-9CD16F0BAB63}"/>
              </a:ext>
            </a:extLst>
          </p:cNvPr>
          <p:cNvSpPr txBox="1"/>
          <p:nvPr/>
        </p:nvSpPr>
        <p:spPr>
          <a:xfrm>
            <a:off x="4094570" y="4591338"/>
            <a:ext cx="2824120" cy="830997"/>
          </a:xfrm>
          <a:prstGeom prst="rect">
            <a:avLst/>
          </a:prstGeom>
          <a:noFill/>
        </p:spPr>
        <p:txBody>
          <a:bodyPr wrap="square" rtlCol="0">
            <a:spAutoFit/>
          </a:bodyPr>
          <a:lstStyle/>
          <a:p>
            <a:r>
              <a:rPr lang="en-US" dirty="0"/>
              <a:t>All runs in LRM in Status</a:t>
            </a:r>
          </a:p>
          <a:p>
            <a:r>
              <a:rPr lang="en-US" dirty="0"/>
              <a:t> </a:t>
            </a:r>
            <a:r>
              <a:rPr lang="en-US" b="1" dirty="0"/>
              <a:t>“Ready for Sequencing”</a:t>
            </a:r>
          </a:p>
          <a:p>
            <a:r>
              <a:rPr lang="en-US" dirty="0"/>
              <a:t>will appear in window</a:t>
            </a:r>
          </a:p>
        </p:txBody>
      </p:sp>
      <p:pic>
        <p:nvPicPr>
          <p:cNvPr id="11" name="Picture 10">
            <a:extLst>
              <a:ext uri="{FF2B5EF4-FFF2-40B4-BE49-F238E27FC236}">
                <a16:creationId xmlns:a16="http://schemas.microsoft.com/office/drawing/2014/main" id="{1ADE6136-F931-43D3-8E19-D751AB68F9E4}"/>
              </a:ext>
            </a:extLst>
          </p:cNvPr>
          <p:cNvPicPr>
            <a:picLocks noChangeAspect="1"/>
          </p:cNvPicPr>
          <p:nvPr/>
        </p:nvPicPr>
        <p:blipFill>
          <a:blip r:embed="rId5"/>
          <a:stretch>
            <a:fillRect/>
          </a:stretch>
        </p:blipFill>
        <p:spPr>
          <a:xfrm>
            <a:off x="6842347" y="4552073"/>
            <a:ext cx="627942" cy="390178"/>
          </a:xfrm>
          <a:prstGeom prst="rect">
            <a:avLst/>
          </a:prstGeom>
        </p:spPr>
      </p:pic>
      <p:sp>
        <p:nvSpPr>
          <p:cNvPr id="12" name="Footer Placeholder 3">
            <a:extLst>
              <a:ext uri="{FF2B5EF4-FFF2-40B4-BE49-F238E27FC236}">
                <a16:creationId xmlns:a16="http://schemas.microsoft.com/office/drawing/2014/main" id="{1C8E8BDF-76B7-48E3-96A6-2A7158682433}"/>
              </a:ext>
            </a:extLst>
          </p:cNvPr>
          <p:cNvSpPr txBox="1">
            <a:spLocks/>
          </p:cNvSpPr>
          <p:nvPr/>
        </p:nvSpPr>
        <p:spPr>
          <a:xfrm>
            <a:off x="3560107" y="6506742"/>
            <a:ext cx="5048250" cy="228600"/>
          </a:xfrm>
          <a:prstGeom prst="rect">
            <a:avLst/>
          </a:prstGeom>
        </p:spPr>
        <p:txBody>
          <a:bodyPr/>
          <a:ls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defTabSz="457189" fontAlgn="auto">
              <a:spcBef>
                <a:spcPts val="0"/>
              </a:spcBef>
              <a:spcAft>
                <a:spcPts val="0"/>
              </a:spcAft>
            </a:pPr>
            <a:r>
              <a:rPr lang="en-US" sz="1200" b="1">
                <a:solidFill>
                  <a:srgbClr val="1A1818"/>
                </a:solidFill>
                <a:latin typeface="Arial"/>
              </a:rPr>
              <a:t>For Research Use Only.  </a:t>
            </a:r>
            <a:r>
              <a:rPr lang="en-US" sz="1200" b="1" dirty="0">
                <a:solidFill>
                  <a:srgbClr val="1A1818"/>
                </a:solidFill>
                <a:latin typeface="Arial"/>
              </a:rPr>
              <a:t>Not for use in diagnostic procedures.</a:t>
            </a:r>
          </a:p>
        </p:txBody>
      </p:sp>
    </p:spTree>
    <p:extLst>
      <p:ext uri="{BB962C8B-B14F-4D97-AF65-F5344CB8AC3E}">
        <p14:creationId xmlns:p14="http://schemas.microsoft.com/office/powerpoint/2010/main" val="1014459420"/>
      </p:ext>
    </p:extLst>
  </p:cSld>
  <p:clrMapOvr>
    <a:masterClrMapping/>
  </p:clrMapOvr>
  <p:transition spd="med">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771523" y="1052830"/>
            <a:ext cx="8223763" cy="4820264"/>
            <a:chOff x="154215" y="1140362"/>
            <a:chExt cx="8223762" cy="4820264"/>
          </a:xfrm>
        </p:grpSpPr>
        <p:pic>
          <p:nvPicPr>
            <p:cNvPr id="3" name="Picture 2"/>
            <p:cNvPicPr>
              <a:picLocks noChangeAspect="1"/>
            </p:cNvPicPr>
            <p:nvPr/>
          </p:nvPicPr>
          <p:blipFill>
            <a:blip r:embed="rId3"/>
            <a:stretch>
              <a:fillRect/>
            </a:stretch>
          </p:blipFill>
          <p:spPr>
            <a:xfrm>
              <a:off x="4831541" y="3598186"/>
              <a:ext cx="3526017" cy="1097152"/>
            </a:xfrm>
            <a:prstGeom prst="rect">
              <a:avLst/>
            </a:prstGeom>
          </p:spPr>
        </p:pic>
        <p:pic>
          <p:nvPicPr>
            <p:cNvPr id="2" name="Picture 1"/>
            <p:cNvPicPr>
              <a:picLocks noChangeAspect="1"/>
            </p:cNvPicPr>
            <p:nvPr/>
          </p:nvPicPr>
          <p:blipFill>
            <a:blip r:embed="rId4"/>
            <a:stretch>
              <a:fillRect/>
            </a:stretch>
          </p:blipFill>
          <p:spPr>
            <a:xfrm>
              <a:off x="154215" y="1163425"/>
              <a:ext cx="3577169" cy="1578268"/>
            </a:xfrm>
            <a:prstGeom prst="rect">
              <a:avLst/>
            </a:prstGeom>
          </p:spPr>
        </p:pic>
        <p:pic>
          <p:nvPicPr>
            <p:cNvPr id="5" name="Picture 4"/>
            <p:cNvPicPr>
              <a:picLocks noChangeAspect="1"/>
            </p:cNvPicPr>
            <p:nvPr/>
          </p:nvPicPr>
          <p:blipFill>
            <a:blip r:embed="rId5"/>
            <a:stretch>
              <a:fillRect/>
            </a:stretch>
          </p:blipFill>
          <p:spPr>
            <a:xfrm>
              <a:off x="4964738" y="1140362"/>
              <a:ext cx="3413237" cy="1810050"/>
            </a:xfrm>
            <a:prstGeom prst="rect">
              <a:avLst/>
            </a:prstGeom>
          </p:spPr>
        </p:pic>
        <p:pic>
          <p:nvPicPr>
            <p:cNvPr id="7" name="Picture 6"/>
            <p:cNvPicPr>
              <a:picLocks noChangeAspect="1"/>
            </p:cNvPicPr>
            <p:nvPr/>
          </p:nvPicPr>
          <p:blipFill>
            <a:blip r:embed="rId6"/>
            <a:stretch>
              <a:fillRect/>
            </a:stretch>
          </p:blipFill>
          <p:spPr>
            <a:xfrm>
              <a:off x="4713216" y="5471398"/>
              <a:ext cx="3664759" cy="489228"/>
            </a:xfrm>
            <a:prstGeom prst="rect">
              <a:avLst/>
            </a:prstGeom>
          </p:spPr>
        </p:pic>
        <p:cxnSp>
          <p:nvCxnSpPr>
            <p:cNvPr id="14" name="Straight Arrow Connector 13"/>
            <p:cNvCxnSpPr/>
            <p:nvPr/>
          </p:nvCxnSpPr>
          <p:spPr bwMode="auto">
            <a:xfrm>
              <a:off x="3969093" y="1980842"/>
              <a:ext cx="990669" cy="4082"/>
            </a:xfrm>
            <a:prstGeom prst="straightConnector1">
              <a:avLst/>
            </a:prstGeom>
            <a:noFill/>
            <a:ln w="66675" cap="flat" cmpd="sng" algn="ctr">
              <a:solidFill>
                <a:schemeClr val="bg2">
                  <a:lumMod val="75000"/>
                </a:schemeClr>
              </a:solidFill>
              <a:prstDash val="solid"/>
              <a:round/>
              <a:headEnd type="none" w="med" len="med"/>
              <a:tailEnd type="triangle"/>
            </a:ln>
            <a:effectLst/>
          </p:spPr>
        </p:cxnSp>
        <p:cxnSp>
          <p:nvCxnSpPr>
            <p:cNvPr id="17" name="Straight Arrow Connector 16"/>
            <p:cNvCxnSpPr/>
            <p:nvPr/>
          </p:nvCxnSpPr>
          <p:spPr bwMode="auto">
            <a:xfrm>
              <a:off x="6437514" y="2962859"/>
              <a:ext cx="0" cy="790216"/>
            </a:xfrm>
            <a:prstGeom prst="straightConnector1">
              <a:avLst/>
            </a:prstGeom>
            <a:noFill/>
            <a:ln w="66675" cap="flat" cmpd="sng" algn="ctr">
              <a:solidFill>
                <a:schemeClr val="bg2">
                  <a:lumMod val="75000"/>
                </a:schemeClr>
              </a:solidFill>
              <a:prstDash val="solid"/>
              <a:round/>
              <a:headEnd type="none" w="med" len="med"/>
              <a:tailEnd type="triangle"/>
            </a:ln>
            <a:effectLst/>
          </p:spPr>
        </p:cxnSp>
        <p:sp>
          <p:nvSpPr>
            <p:cNvPr id="18" name="TextBox 17"/>
            <p:cNvSpPr txBox="1"/>
            <p:nvPr/>
          </p:nvSpPr>
          <p:spPr>
            <a:xfrm>
              <a:off x="6508354" y="3141357"/>
              <a:ext cx="1869623" cy="338554"/>
            </a:xfrm>
            <a:prstGeom prst="rect">
              <a:avLst/>
            </a:prstGeom>
            <a:noFill/>
          </p:spPr>
          <p:txBody>
            <a:bodyPr wrap="square" rtlCol="0">
              <a:spAutoFit/>
            </a:bodyPr>
            <a:lstStyle/>
            <a:p>
              <a:r>
                <a:rPr lang="en-US" dirty="0"/>
                <a:t>PCR amplification</a:t>
              </a:r>
            </a:p>
          </p:txBody>
        </p:sp>
        <p:sp>
          <p:nvSpPr>
            <p:cNvPr id="21" name="TextBox 20"/>
            <p:cNvSpPr txBox="1"/>
            <p:nvPr/>
          </p:nvSpPr>
          <p:spPr>
            <a:xfrm>
              <a:off x="3736360" y="1395811"/>
              <a:ext cx="1495920" cy="338554"/>
            </a:xfrm>
            <a:prstGeom prst="rect">
              <a:avLst/>
            </a:prstGeom>
            <a:noFill/>
          </p:spPr>
          <p:txBody>
            <a:bodyPr wrap="square" rtlCol="0">
              <a:spAutoFit/>
            </a:bodyPr>
            <a:lstStyle/>
            <a:p>
              <a:r>
                <a:rPr lang="en-US" dirty="0" err="1"/>
                <a:t>Tagmentation</a:t>
              </a:r>
              <a:endParaRPr lang="en-US" dirty="0"/>
            </a:p>
          </p:txBody>
        </p:sp>
        <p:sp>
          <p:nvSpPr>
            <p:cNvPr id="22" name="TextBox 21"/>
            <p:cNvSpPr txBox="1"/>
            <p:nvPr/>
          </p:nvSpPr>
          <p:spPr>
            <a:xfrm>
              <a:off x="6487936" y="4633357"/>
              <a:ext cx="1869623" cy="584775"/>
            </a:xfrm>
            <a:prstGeom prst="rect">
              <a:avLst/>
            </a:prstGeom>
            <a:noFill/>
          </p:spPr>
          <p:txBody>
            <a:bodyPr wrap="square" rtlCol="0">
              <a:spAutoFit/>
            </a:bodyPr>
            <a:lstStyle/>
            <a:p>
              <a:r>
                <a:rPr lang="en-US" dirty="0"/>
                <a:t>Cleanup and </a:t>
              </a:r>
            </a:p>
            <a:p>
              <a:r>
                <a:rPr lang="en-US" dirty="0"/>
                <a:t>size selection</a:t>
              </a:r>
            </a:p>
          </p:txBody>
        </p:sp>
        <p:sp>
          <p:nvSpPr>
            <p:cNvPr id="23" name="TextBox 22"/>
            <p:cNvSpPr txBox="1"/>
            <p:nvPr/>
          </p:nvSpPr>
          <p:spPr>
            <a:xfrm>
              <a:off x="442538" y="3084865"/>
              <a:ext cx="3755181" cy="2523768"/>
            </a:xfrm>
            <a:prstGeom prst="rect">
              <a:avLst/>
            </a:prstGeom>
            <a:noFill/>
          </p:spPr>
          <p:txBody>
            <a:bodyPr wrap="square" rtlCol="0">
              <a:spAutoFit/>
            </a:bodyPr>
            <a:lstStyle/>
            <a:p>
              <a:pPr marL="285744" indent="-285744">
                <a:buFont typeface="Arial" panose="020B0604020202020204" pitchFamily="34" charset="0"/>
                <a:buChar char="•"/>
              </a:pPr>
              <a:endParaRPr lang="en-US" dirty="0"/>
            </a:p>
            <a:p>
              <a:pPr marL="285744" indent="-285744">
                <a:buFont typeface="Arial" panose="020B0604020202020204" pitchFamily="34" charset="0"/>
                <a:buChar char="•"/>
              </a:pPr>
              <a:r>
                <a:rPr lang="en-US" sz="1400" dirty="0"/>
                <a:t>Bead-linked </a:t>
              </a:r>
              <a:r>
                <a:rPr lang="en-US" sz="1400" dirty="0" err="1"/>
                <a:t>transposomes</a:t>
              </a:r>
              <a:r>
                <a:rPr lang="en-US" sz="1400" dirty="0"/>
                <a:t> mediate the simultaneous fragmentation of </a:t>
              </a:r>
              <a:r>
                <a:rPr lang="en-US" sz="1400" dirty="0" err="1"/>
                <a:t>gDNA</a:t>
              </a:r>
              <a:r>
                <a:rPr lang="en-US" sz="1400" dirty="0"/>
                <a:t> and the addition of sequencing primers</a:t>
              </a:r>
            </a:p>
            <a:p>
              <a:pPr marL="285744" indent="-285744">
                <a:buFont typeface="Arial" panose="020B0604020202020204" pitchFamily="34" charset="0"/>
                <a:buChar char="•"/>
              </a:pPr>
              <a:endParaRPr lang="en-US" sz="1400" dirty="0"/>
            </a:p>
            <a:p>
              <a:pPr marL="285744" indent="-285744">
                <a:buFont typeface="Arial" panose="020B0604020202020204" pitchFamily="34" charset="0"/>
                <a:buChar char="•"/>
              </a:pPr>
              <a:r>
                <a:rPr lang="en-US" sz="1400" dirty="0"/>
                <a:t>Reduced-cycle PCR amplifies sequencing ready DNA fragments and adds indexes and adapters</a:t>
              </a:r>
            </a:p>
            <a:p>
              <a:pPr marL="285744" indent="-285744">
                <a:buFont typeface="Arial" panose="020B0604020202020204" pitchFamily="34" charset="0"/>
                <a:buChar char="•"/>
              </a:pPr>
              <a:endParaRPr lang="en-US" sz="1400" dirty="0"/>
            </a:p>
            <a:p>
              <a:pPr marL="285744" indent="-285744">
                <a:buFont typeface="Arial" panose="020B0604020202020204" pitchFamily="34" charset="0"/>
                <a:buChar char="•"/>
              </a:pPr>
              <a:r>
                <a:rPr lang="en-US" sz="1400" dirty="0"/>
                <a:t>Self-normalization &gt;100ng input</a:t>
              </a:r>
            </a:p>
            <a:p>
              <a:pPr marL="285744" indent="-285744">
                <a:buFont typeface="Arial" panose="020B0604020202020204" pitchFamily="34" charset="0"/>
                <a:buChar char="•"/>
              </a:pPr>
              <a:endParaRPr lang="en-US" dirty="0"/>
            </a:p>
          </p:txBody>
        </p:sp>
        <p:cxnSp>
          <p:nvCxnSpPr>
            <p:cNvPr id="26" name="Straight Arrow Connector 25"/>
            <p:cNvCxnSpPr/>
            <p:nvPr/>
          </p:nvCxnSpPr>
          <p:spPr bwMode="auto">
            <a:xfrm>
              <a:off x="6433437" y="4618860"/>
              <a:ext cx="0" cy="790216"/>
            </a:xfrm>
            <a:prstGeom prst="straightConnector1">
              <a:avLst/>
            </a:prstGeom>
            <a:noFill/>
            <a:ln w="66675" cap="flat" cmpd="sng" algn="ctr">
              <a:solidFill>
                <a:schemeClr val="bg2">
                  <a:lumMod val="75000"/>
                </a:schemeClr>
              </a:solidFill>
              <a:prstDash val="solid"/>
              <a:round/>
              <a:headEnd type="none" w="med" len="med"/>
              <a:tailEnd type="triangle"/>
            </a:ln>
            <a:effectLst/>
          </p:spPr>
        </p:cxnSp>
      </p:grpSp>
      <p:sp>
        <p:nvSpPr>
          <p:cNvPr id="8" name="Title 7">
            <a:extLst>
              <a:ext uri="{FF2B5EF4-FFF2-40B4-BE49-F238E27FC236}">
                <a16:creationId xmlns:a16="http://schemas.microsoft.com/office/drawing/2014/main" id="{4D7A717F-451F-4D29-A481-773FAF265F9F}"/>
              </a:ext>
            </a:extLst>
          </p:cNvPr>
          <p:cNvSpPr>
            <a:spLocks noGrp="1"/>
          </p:cNvSpPr>
          <p:nvPr>
            <p:ph type="title"/>
          </p:nvPr>
        </p:nvSpPr>
        <p:spPr/>
        <p:txBody>
          <a:bodyPr/>
          <a:lstStyle/>
          <a:p>
            <a:r>
              <a:rPr lang="en-US" dirty="0" err="1"/>
              <a:t>Nextera</a:t>
            </a:r>
            <a:r>
              <a:rPr lang="en-US" dirty="0"/>
              <a:t> DNA Flex Workflow</a:t>
            </a:r>
          </a:p>
        </p:txBody>
      </p:sp>
      <p:sp>
        <p:nvSpPr>
          <p:cNvPr id="16" name="Footer Placeholder 3">
            <a:extLst>
              <a:ext uri="{FF2B5EF4-FFF2-40B4-BE49-F238E27FC236}">
                <a16:creationId xmlns:a16="http://schemas.microsoft.com/office/drawing/2014/main" id="{1C8E8BDF-76B7-48E3-96A6-2A7158682433}"/>
              </a:ext>
            </a:extLst>
          </p:cNvPr>
          <p:cNvSpPr>
            <a:spLocks noGrp="1"/>
          </p:cNvSpPr>
          <p:nvPr>
            <p:ph type="ftr" sz="quarter" idx="4294967295"/>
          </p:nvPr>
        </p:nvSpPr>
        <p:spPr>
          <a:xfrm>
            <a:off x="3560107" y="6506742"/>
            <a:ext cx="5048250" cy="228600"/>
          </a:xfrm>
          <a:prstGeom prst="rect">
            <a:avLst/>
          </a:prstGeom>
        </p:spPr>
        <p:txBody>
          <a:bodyPr/>
          <a:lstStyle/>
          <a:p>
            <a:pPr defTabSz="457189" fontAlgn="auto">
              <a:spcBef>
                <a:spcPts val="0"/>
              </a:spcBef>
              <a:spcAft>
                <a:spcPts val="0"/>
              </a:spcAft>
            </a:pPr>
            <a:r>
              <a:rPr lang="en-US" sz="1200" b="1" dirty="0">
                <a:solidFill>
                  <a:srgbClr val="1A1818"/>
                </a:solidFill>
                <a:latin typeface="Arial"/>
              </a:rPr>
              <a:t>For Research Use Only.  Not for use in diagnostic procedures.</a:t>
            </a:r>
          </a:p>
        </p:txBody>
      </p:sp>
    </p:spTree>
    <p:extLst>
      <p:ext uri="{BB962C8B-B14F-4D97-AF65-F5344CB8AC3E}">
        <p14:creationId xmlns:p14="http://schemas.microsoft.com/office/powerpoint/2010/main" val="384565796"/>
      </p:ext>
    </p:extLst>
  </p:cSld>
  <p:clrMapOvr>
    <a:masterClrMapping/>
  </p:clrMapOvr>
  <p:transition spd="med">
    <p:wipe dir="r"/>
  </p:transition>
</p:sld>
</file>

<file path=ppt/theme/theme1.xml><?xml version="1.0" encoding="utf-8"?>
<a:theme xmlns:a="http://schemas.openxmlformats.org/drawingml/2006/main" name="Illumina_Template_Microbiology_CONFIDENTIAL">
  <a:themeElements>
    <a:clrScheme name="Primary-Secondary">
      <a:dk1>
        <a:srgbClr val="1A1818"/>
      </a:dk1>
      <a:lt1>
        <a:srgbClr val="FFFFFF"/>
      </a:lt1>
      <a:dk2>
        <a:srgbClr val="1A1818"/>
      </a:dk2>
      <a:lt2>
        <a:srgbClr val="7D7C7C"/>
      </a:lt2>
      <a:accent1>
        <a:srgbClr val="3E7EBE"/>
      </a:accent1>
      <a:accent2>
        <a:srgbClr val="97AD4A"/>
      </a:accent2>
      <a:accent3>
        <a:srgbClr val="7D7C7C"/>
      </a:accent3>
      <a:accent4>
        <a:srgbClr val="885087"/>
      </a:accent4>
      <a:accent5>
        <a:srgbClr val="31859C"/>
      </a:accent5>
      <a:accent6>
        <a:srgbClr val="A92C2F"/>
      </a:accent6>
      <a:hlink>
        <a:srgbClr val="4B9BEC"/>
      </a:hlink>
      <a:folHlink>
        <a:srgbClr val="326CA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Illumina Colors">
        <a:dk1>
          <a:srgbClr val="4D4D4F"/>
        </a:dk1>
        <a:lt1>
          <a:srgbClr val="FFFFFF"/>
        </a:lt1>
        <a:dk2>
          <a:srgbClr val="4D4D4F"/>
        </a:dk2>
        <a:lt2>
          <a:srgbClr val="BBBBBB"/>
        </a:lt2>
        <a:accent1>
          <a:srgbClr val="AD73AC"/>
        </a:accent1>
        <a:accent2>
          <a:srgbClr val="7CA8D4"/>
        </a:accent2>
        <a:accent3>
          <a:srgbClr val="B9C980"/>
        </a:accent3>
        <a:accent4>
          <a:srgbClr val="D04C4F"/>
        </a:accent4>
        <a:accent5>
          <a:srgbClr val="D3BCD2"/>
        </a:accent5>
        <a:accent6>
          <a:srgbClr val="A9C1D9"/>
        </a:accent6>
        <a:hlink>
          <a:srgbClr val="B9C980"/>
        </a:hlink>
        <a:folHlink>
          <a:srgbClr val="7CA8D4"/>
        </a:folHlink>
      </a:clrScheme>
      <a:clrMap bg1="lt1" tx1="dk1" bg2="lt2" tx2="dk2" accent1="accent1" accent2="accent2" accent3="accent3" accent4="accent4" accent5="accent5" accent6="accent6" hlink="hlink" folHlink="folHlink"/>
    </a:extraClrScheme>
    <a:extraClrScheme>
      <a:clrScheme name="Illumina Colors">
        <a:dk1>
          <a:srgbClr val="4D4D4F"/>
        </a:dk1>
        <a:lt1>
          <a:srgbClr val="FFFFFF"/>
        </a:lt1>
        <a:dk2>
          <a:srgbClr val="4D4D4F"/>
        </a:dk2>
        <a:lt2>
          <a:srgbClr val="BBBBBB"/>
        </a:lt2>
        <a:accent1>
          <a:srgbClr val="AD73AC"/>
        </a:accent1>
        <a:accent2>
          <a:srgbClr val="7CA8D4"/>
        </a:accent2>
        <a:accent3>
          <a:srgbClr val="B9C980"/>
        </a:accent3>
        <a:accent4>
          <a:srgbClr val="D04C4F"/>
        </a:accent4>
        <a:accent5>
          <a:srgbClr val="D3BCD2"/>
        </a:accent5>
        <a:accent6>
          <a:srgbClr val="A9C1D9"/>
        </a:accent6>
        <a:hlink>
          <a:srgbClr val="B9C980"/>
        </a:hlink>
        <a:folHlink>
          <a:srgbClr val="7CA8D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242E631-66F2-4A4F-A9A4-0E2631AB72CD}"/>
</file>

<file path=customXml/itemProps2.xml><?xml version="1.0" encoding="utf-8"?>
<ds:datastoreItem xmlns:ds="http://schemas.openxmlformats.org/officeDocument/2006/customXml" ds:itemID="{057CB0A5-94C2-43AD-B2D0-E7BE6DDD6C75}"/>
</file>

<file path=customXml/itemProps3.xml><?xml version="1.0" encoding="utf-8"?>
<ds:datastoreItem xmlns:ds="http://schemas.openxmlformats.org/officeDocument/2006/customXml" ds:itemID="{56A3FD91-D3D9-46FB-87A6-6CA181B36257}"/>
</file>

<file path=docProps/app.xml><?xml version="1.0" encoding="utf-8"?>
<Properties xmlns="http://schemas.openxmlformats.org/officeDocument/2006/extended-properties" xmlns:vt="http://schemas.openxmlformats.org/officeDocument/2006/docPropsVTypes">
  <Template>Illumina_Template_Microbiology_EXTERNAL</Template>
  <TotalTime>177</TotalTime>
  <Words>1186</Words>
  <Application>Microsoft Office PowerPoint</Application>
  <PresentationFormat>Widescreen</PresentationFormat>
  <Paragraphs>169</Paragraphs>
  <Slides>19</Slides>
  <Notes>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6" baseType="lpstr">
      <vt:lpstr>Arial</vt:lpstr>
      <vt:lpstr>Arial-BoldMT</vt:lpstr>
      <vt:lpstr>ArialMT</vt:lpstr>
      <vt:lpstr>Cambria</vt:lpstr>
      <vt:lpstr>Wingdings</vt:lpstr>
      <vt:lpstr>Illumina_Template_Microbiology_CONFIDENTIAL</vt:lpstr>
      <vt:lpstr>Worksheet</vt:lpstr>
      <vt:lpstr>Illumina Updates 2019 GenomeTrakr Meeting</vt:lpstr>
      <vt:lpstr>Objectives</vt:lpstr>
      <vt:lpstr>MiSeq performance specification based on Illumina PhiX Control Library </vt:lpstr>
      <vt:lpstr>Nextera XT/Flex Performance at 2x251 with Dual Indices:     (random sampling) </vt:lpstr>
      <vt:lpstr>New MiSeq Software Suite for MiSeq </vt:lpstr>
      <vt:lpstr>LRM 2.0</vt:lpstr>
      <vt:lpstr>Sample Sheets can be imported and exported using a template</vt:lpstr>
      <vt:lpstr>MCS 3.1</vt:lpstr>
      <vt:lpstr>Nextera DNA Flex Workflow</vt:lpstr>
      <vt:lpstr>Nextera XT vs Nextera DNA Flex* </vt:lpstr>
      <vt:lpstr>Wide DNA Input with Nextera DNA Flex Consistent insert sizes and Normalization   </vt:lpstr>
      <vt:lpstr>E. coli (51% GC): coverage uniformity </vt:lpstr>
      <vt:lpstr>Nextera DNA Flex: Validation Set Fragment Size vs Q30 Read length</vt:lpstr>
      <vt:lpstr>Nextera DNA Flex: Validation Set Index Distribution</vt:lpstr>
      <vt:lpstr>Illumina Proactive Instrument Monitoring</vt:lpstr>
      <vt:lpstr>Benefits of Proactive</vt:lpstr>
      <vt:lpstr>Windows Remote Desktop Security Notice</vt:lpstr>
      <vt:lpstr>Windows 10 upgrades</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Hoon, Kelly</dc:creator>
  <cp:keywords/>
  <dc:description/>
  <cp:lastModifiedBy>Schoeffner, Daniel</cp:lastModifiedBy>
  <cp:revision>17</cp:revision>
  <dcterms:created xsi:type="dcterms:W3CDTF">2019-09-12T14:48:09Z</dcterms:created>
  <dcterms:modified xsi:type="dcterms:W3CDTF">2019-09-17T20:17:38Z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