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380" r:id="rId5"/>
    <p:sldId id="452" r:id="rId6"/>
    <p:sldId id="454" r:id="rId7"/>
    <p:sldId id="451" r:id="rId8"/>
    <p:sldId id="455" r:id="rId9"/>
    <p:sldId id="456" r:id="rId10"/>
    <p:sldId id="453" r:id="rId11"/>
    <p:sldId id="439" r:id="rId12"/>
    <p:sldId id="440" r:id="rId13"/>
    <p:sldId id="448" r:id="rId14"/>
    <p:sldId id="445" r:id="rId15"/>
    <p:sldId id="442" r:id="rId16"/>
    <p:sldId id="457" r:id="rId17"/>
    <p:sldId id="441" r:id="rId18"/>
    <p:sldId id="446" r:id="rId19"/>
    <p:sldId id="449" r:id="rId20"/>
    <p:sldId id="444" r:id="rId21"/>
    <p:sldId id="459" r:id="rId22"/>
    <p:sldId id="450" r:id="rId23"/>
    <p:sldId id="458" r:id="rId24"/>
    <p:sldId id="460" r:id="rId25"/>
    <p:sldId id="461" r:id="rId26"/>
    <p:sldId id="350" r:id="rId27"/>
    <p:sldId id="462" r:id="rId28"/>
  </p:sldIdLst>
  <p:sldSz cx="9144000" cy="6858000" type="screen4x3"/>
  <p:notesSz cx="7010400" cy="92964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75" userDrawn="1">
          <p15:clr>
            <a:srgbClr val="A4A3A4"/>
          </p15:clr>
        </p15:guide>
        <p15:guide id="2" pos="2208" userDrawn="1">
          <p15:clr>
            <a:srgbClr val="A4A3A4"/>
          </p15:clr>
        </p15:guide>
        <p15:guide id="3" orient="horz" pos="292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0B0B"/>
    <a:srgbClr val="0000FF"/>
    <a:srgbClr val="FF8000"/>
    <a:srgbClr val="FF6DC2"/>
    <a:srgbClr val="9400D3"/>
    <a:srgbClr val="ECCA18"/>
    <a:srgbClr val="4D0185"/>
    <a:srgbClr val="01F9E4"/>
    <a:srgbClr val="4B0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5204" autoAdjust="0"/>
  </p:normalViewPr>
  <p:slideViewPr>
    <p:cSldViewPr snapToGrid="0" snapToObjects="1">
      <p:cViewPr varScale="1">
        <p:scale>
          <a:sx n="57" d="100"/>
          <a:sy n="57" d="100"/>
        </p:scale>
        <p:origin x="1464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3" d="100"/>
          <a:sy n="63" d="100"/>
        </p:scale>
        <p:origin x="-1810" y="-72"/>
      </p:cViewPr>
      <p:guideLst>
        <p:guide orient="horz" pos="2875"/>
        <p:guide pos="2208"/>
        <p:guide orient="horz" pos="292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6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Coverage by Target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AM1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Sheet1!$B$2:$B$26</c:f>
              <c:numCache>
                <c:formatCode>General</c:formatCode>
                <c:ptCount val="25"/>
                <c:pt idx="0">
                  <c:v>150738.54430000001</c:v>
                </c:pt>
                <c:pt idx="1">
                  <c:v>81978.219700000001</c:v>
                </c:pt>
                <c:pt idx="2">
                  <c:v>79154.641900000002</c:v>
                </c:pt>
                <c:pt idx="3">
                  <c:v>77161.245599999995</c:v>
                </c:pt>
                <c:pt idx="4">
                  <c:v>55717.180200000003</c:v>
                </c:pt>
                <c:pt idx="5">
                  <c:v>53563.305999999997</c:v>
                </c:pt>
                <c:pt idx="6">
                  <c:v>53496.982199999999</c:v>
                </c:pt>
                <c:pt idx="7">
                  <c:v>52369.198199999999</c:v>
                </c:pt>
                <c:pt idx="8">
                  <c:v>51862.888899999998</c:v>
                </c:pt>
                <c:pt idx="9">
                  <c:v>50112.0913</c:v>
                </c:pt>
                <c:pt idx="10">
                  <c:v>49126.531499999997</c:v>
                </c:pt>
                <c:pt idx="11">
                  <c:v>45866.728900000002</c:v>
                </c:pt>
                <c:pt idx="12">
                  <c:v>45196.982600000003</c:v>
                </c:pt>
                <c:pt idx="13">
                  <c:v>42338.194600000003</c:v>
                </c:pt>
                <c:pt idx="14">
                  <c:v>41926.956700000002</c:v>
                </c:pt>
                <c:pt idx="15">
                  <c:v>34134.5236</c:v>
                </c:pt>
                <c:pt idx="16">
                  <c:v>33390.056499999999</c:v>
                </c:pt>
                <c:pt idx="17">
                  <c:v>31574.383000000002</c:v>
                </c:pt>
                <c:pt idx="18">
                  <c:v>29434.4764</c:v>
                </c:pt>
                <c:pt idx="19">
                  <c:v>27077.041300000001</c:v>
                </c:pt>
                <c:pt idx="20">
                  <c:v>25296.114000000001</c:v>
                </c:pt>
                <c:pt idx="21">
                  <c:v>15141.6343</c:v>
                </c:pt>
                <c:pt idx="22">
                  <c:v>11145.3609</c:v>
                </c:pt>
                <c:pt idx="23">
                  <c:v>10503.0126</c:v>
                </c:pt>
                <c:pt idx="24">
                  <c:v>10252.8104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EED-4CF3-90CC-6C2F4879276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AM2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Sheet1!$C$2:$C$26</c:f>
              <c:numCache>
                <c:formatCode>General</c:formatCode>
                <c:ptCount val="25"/>
                <c:pt idx="0">
                  <c:v>114353.30379999999</c:v>
                </c:pt>
                <c:pt idx="1">
                  <c:v>48368.901299999998</c:v>
                </c:pt>
                <c:pt idx="2">
                  <c:v>44186.877699999997</c:v>
                </c:pt>
                <c:pt idx="3">
                  <c:v>41008.011599999998</c:v>
                </c:pt>
                <c:pt idx="4">
                  <c:v>40651.078300000001</c:v>
                </c:pt>
                <c:pt idx="5">
                  <c:v>39239.881600000001</c:v>
                </c:pt>
                <c:pt idx="6">
                  <c:v>37032.610699999997</c:v>
                </c:pt>
                <c:pt idx="7">
                  <c:v>36357.5478</c:v>
                </c:pt>
                <c:pt idx="8">
                  <c:v>34490.396399999998</c:v>
                </c:pt>
                <c:pt idx="9">
                  <c:v>33196.542200000004</c:v>
                </c:pt>
                <c:pt idx="10">
                  <c:v>32325.9447</c:v>
                </c:pt>
                <c:pt idx="11">
                  <c:v>30145.5236</c:v>
                </c:pt>
                <c:pt idx="12">
                  <c:v>29784.622200000002</c:v>
                </c:pt>
                <c:pt idx="13">
                  <c:v>27278.453300000001</c:v>
                </c:pt>
                <c:pt idx="14">
                  <c:v>26335.3593</c:v>
                </c:pt>
                <c:pt idx="15">
                  <c:v>25454.152999999998</c:v>
                </c:pt>
                <c:pt idx="16">
                  <c:v>23607.8043</c:v>
                </c:pt>
                <c:pt idx="17">
                  <c:v>20849.2255</c:v>
                </c:pt>
                <c:pt idx="18">
                  <c:v>20297.614000000001</c:v>
                </c:pt>
                <c:pt idx="19">
                  <c:v>19505.362400000002</c:v>
                </c:pt>
                <c:pt idx="20">
                  <c:v>17767.1574</c:v>
                </c:pt>
                <c:pt idx="21">
                  <c:v>16569.150900000001</c:v>
                </c:pt>
                <c:pt idx="22">
                  <c:v>9923.9825999999994</c:v>
                </c:pt>
                <c:pt idx="23">
                  <c:v>8932.7299000000003</c:v>
                </c:pt>
                <c:pt idx="24">
                  <c:v>8252.2688999999991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ED-4CF3-90CC-6C2F4879276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AM3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Sheet1!$D$2:$D$26</c:f>
              <c:numCache>
                <c:formatCode>General</c:formatCode>
                <c:ptCount val="25"/>
                <c:pt idx="0">
                  <c:v>19122.732599999999</c:v>
                </c:pt>
                <c:pt idx="1">
                  <c:v>11152.7014</c:v>
                </c:pt>
                <c:pt idx="2">
                  <c:v>10081.6731</c:v>
                </c:pt>
                <c:pt idx="3">
                  <c:v>9555.5</c:v>
                </c:pt>
                <c:pt idx="4">
                  <c:v>8406.0177000000003</c:v>
                </c:pt>
                <c:pt idx="5">
                  <c:v>2035.3164999999999</c:v>
                </c:pt>
                <c:pt idx="6">
                  <c:v>2030.3924999999999</c:v>
                </c:pt>
                <c:pt idx="7">
                  <c:v>945.75120000000004</c:v>
                </c:pt>
                <c:pt idx="8">
                  <c:v>857.28899999999999</c:v>
                </c:pt>
                <c:pt idx="9">
                  <c:v>813.13909999999998</c:v>
                </c:pt>
                <c:pt idx="10">
                  <c:v>671.62729999999999</c:v>
                </c:pt>
                <c:pt idx="11">
                  <c:v>611.19399999999996</c:v>
                </c:pt>
                <c:pt idx="12">
                  <c:v>580.7056</c:v>
                </c:pt>
                <c:pt idx="13">
                  <c:v>505.2851</c:v>
                </c:pt>
                <c:pt idx="14">
                  <c:v>473.5</c:v>
                </c:pt>
                <c:pt idx="15">
                  <c:v>459.69330000000002</c:v>
                </c:pt>
                <c:pt idx="16">
                  <c:v>342.45</c:v>
                </c:pt>
                <c:pt idx="17">
                  <c:v>311.77429999999998</c:v>
                </c:pt>
                <c:pt idx="18">
                  <c:v>277.09050000000002</c:v>
                </c:pt>
                <c:pt idx="19">
                  <c:v>112</c:v>
                </c:pt>
                <c:pt idx="20">
                  <c:v>57.462299999999999</c:v>
                </c:pt>
                <c:pt idx="21">
                  <c:v>54.6</c:v>
                </c:pt>
                <c:pt idx="22">
                  <c:v>40.318199999999997</c:v>
                </c:pt>
                <c:pt idx="23">
                  <c:v>35.7881</c:v>
                </c:pt>
                <c:pt idx="24">
                  <c:v>34.348500000000001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EED-4CF3-90CC-6C2F4879276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AM4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Sheet1!$E$2:$E$26</c:f>
              <c:numCache>
                <c:formatCode>General</c:formatCode>
                <c:ptCount val="25"/>
                <c:pt idx="0">
                  <c:v>65900.340400000001</c:v>
                </c:pt>
                <c:pt idx="1">
                  <c:v>43485.550499999998</c:v>
                </c:pt>
                <c:pt idx="2">
                  <c:v>29719.875</c:v>
                </c:pt>
                <c:pt idx="3">
                  <c:v>16674.106599999999</c:v>
                </c:pt>
                <c:pt idx="4">
                  <c:v>15818.418100000001</c:v>
                </c:pt>
                <c:pt idx="5">
                  <c:v>14407.512199999999</c:v>
                </c:pt>
                <c:pt idx="6">
                  <c:v>14298.206099999999</c:v>
                </c:pt>
                <c:pt idx="7">
                  <c:v>13339.395699999999</c:v>
                </c:pt>
                <c:pt idx="8">
                  <c:v>13151.848599999999</c:v>
                </c:pt>
                <c:pt idx="9">
                  <c:v>13071.6983</c:v>
                </c:pt>
                <c:pt idx="10">
                  <c:v>12181.6047</c:v>
                </c:pt>
                <c:pt idx="11">
                  <c:v>10597.5591</c:v>
                </c:pt>
                <c:pt idx="12">
                  <c:v>10383.816999999999</c:v>
                </c:pt>
                <c:pt idx="13">
                  <c:v>9288.2762999999995</c:v>
                </c:pt>
                <c:pt idx="14">
                  <c:v>9148.8138999999992</c:v>
                </c:pt>
                <c:pt idx="15">
                  <c:v>7254.6733000000004</c:v>
                </c:pt>
                <c:pt idx="16">
                  <c:v>6635.8185999999996</c:v>
                </c:pt>
                <c:pt idx="17">
                  <c:v>6608.2909</c:v>
                </c:pt>
                <c:pt idx="18">
                  <c:v>6562.4629999999997</c:v>
                </c:pt>
                <c:pt idx="19">
                  <c:v>3602.3157999999999</c:v>
                </c:pt>
                <c:pt idx="20">
                  <c:v>2964.5659000000001</c:v>
                </c:pt>
                <c:pt idx="21">
                  <c:v>2563.3332999999998</c:v>
                </c:pt>
                <c:pt idx="22">
                  <c:v>2348.2188000000001</c:v>
                </c:pt>
                <c:pt idx="23">
                  <c:v>1160.0489</c:v>
                </c:pt>
                <c:pt idx="24">
                  <c:v>482.858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EED-4CF3-90CC-6C2F4879276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AM5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Sheet1!$F$2:$F$26</c:f>
              <c:numCache>
                <c:formatCode>General</c:formatCode>
                <c:ptCount val="25"/>
                <c:pt idx="0">
                  <c:v>32525.716</c:v>
                </c:pt>
                <c:pt idx="1">
                  <c:v>17061.719799999999</c:v>
                </c:pt>
                <c:pt idx="2">
                  <c:v>10740.377399999999</c:v>
                </c:pt>
                <c:pt idx="3">
                  <c:v>10711.229300000001</c:v>
                </c:pt>
                <c:pt idx="4">
                  <c:v>10674.977199999999</c:v>
                </c:pt>
                <c:pt idx="5">
                  <c:v>9910.9478999999992</c:v>
                </c:pt>
                <c:pt idx="6">
                  <c:v>9355.8130000000001</c:v>
                </c:pt>
                <c:pt idx="7">
                  <c:v>8219.2456000000002</c:v>
                </c:pt>
                <c:pt idx="8">
                  <c:v>7099.0905000000002</c:v>
                </c:pt>
                <c:pt idx="9">
                  <c:v>5052.7763000000004</c:v>
                </c:pt>
                <c:pt idx="10">
                  <c:v>1744.7037</c:v>
                </c:pt>
                <c:pt idx="11">
                  <c:v>1632.3441</c:v>
                </c:pt>
                <c:pt idx="12">
                  <c:v>1041.1306</c:v>
                </c:pt>
                <c:pt idx="13">
                  <c:v>980.09950000000003</c:v>
                </c:pt>
                <c:pt idx="14">
                  <c:v>979.30889999999999</c:v>
                </c:pt>
                <c:pt idx="15">
                  <c:v>679.27520000000004</c:v>
                </c:pt>
                <c:pt idx="16">
                  <c:v>661.89170000000001</c:v>
                </c:pt>
                <c:pt idx="17">
                  <c:v>22.527100000000001</c:v>
                </c:pt>
                <c:pt idx="18">
                  <c:v>21.0733</c:v>
                </c:pt>
                <c:pt idx="19">
                  <c:v>10.6965</c:v>
                </c:pt>
                <c:pt idx="20">
                  <c:v>8.2288999999999994</c:v>
                </c:pt>
                <c:pt idx="21">
                  <c:v>5.7343000000000002</c:v>
                </c:pt>
                <c:pt idx="22">
                  <c:v>4.0350999999999999</c:v>
                </c:pt>
                <c:pt idx="23">
                  <c:v>3.6364000000000001</c:v>
                </c:pt>
                <c:pt idx="24">
                  <c:v>3.601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EED-4CF3-90CC-6C2F4879276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AM6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Sheet1!$G$2:$G$26</c:f>
              <c:numCache>
                <c:formatCode>General</c:formatCode>
                <c:ptCount val="25"/>
                <c:pt idx="0">
                  <c:v>236691.51920000001</c:v>
                </c:pt>
                <c:pt idx="1">
                  <c:v>33706.491300000002</c:v>
                </c:pt>
                <c:pt idx="2">
                  <c:v>2472.0942</c:v>
                </c:pt>
                <c:pt idx="3">
                  <c:v>1842.1826000000001</c:v>
                </c:pt>
                <c:pt idx="4">
                  <c:v>1455.9213999999999</c:v>
                </c:pt>
                <c:pt idx="5">
                  <c:v>1420.8767</c:v>
                </c:pt>
                <c:pt idx="6">
                  <c:v>1214.114</c:v>
                </c:pt>
                <c:pt idx="7">
                  <c:v>1067.5045</c:v>
                </c:pt>
                <c:pt idx="8">
                  <c:v>355.72809999999998</c:v>
                </c:pt>
                <c:pt idx="9">
                  <c:v>321.01740000000001</c:v>
                </c:pt>
                <c:pt idx="10">
                  <c:v>300.77929999999998</c:v>
                </c:pt>
                <c:pt idx="11">
                  <c:v>247.19069999999999</c:v>
                </c:pt>
                <c:pt idx="12">
                  <c:v>242.4</c:v>
                </c:pt>
                <c:pt idx="13">
                  <c:v>219.46530000000001</c:v>
                </c:pt>
                <c:pt idx="14">
                  <c:v>198.1908</c:v>
                </c:pt>
                <c:pt idx="15">
                  <c:v>169.16980000000001</c:v>
                </c:pt>
                <c:pt idx="16">
                  <c:v>153.48580000000001</c:v>
                </c:pt>
                <c:pt idx="17">
                  <c:v>74.723799999999997</c:v>
                </c:pt>
                <c:pt idx="18">
                  <c:v>71.284300000000002</c:v>
                </c:pt>
                <c:pt idx="19">
                  <c:v>63.172600000000003</c:v>
                </c:pt>
                <c:pt idx="20">
                  <c:v>61.923400000000001</c:v>
                </c:pt>
                <c:pt idx="21">
                  <c:v>53.049399999999999</c:v>
                </c:pt>
                <c:pt idx="22">
                  <c:v>46.318600000000004</c:v>
                </c:pt>
                <c:pt idx="23">
                  <c:v>39.4636</c:v>
                </c:pt>
                <c:pt idx="24">
                  <c:v>29.829599999999999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EED-4CF3-90CC-6C2F4879276B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AM7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Sheet1!$H$2:$H$26</c:f>
              <c:numCache>
                <c:formatCode>General</c:formatCode>
                <c:ptCount val="25"/>
                <c:pt idx="0">
                  <c:v>59883.2935</c:v>
                </c:pt>
                <c:pt idx="1">
                  <c:v>11958.607599999999</c:v>
                </c:pt>
                <c:pt idx="2">
                  <c:v>7977.5919000000004</c:v>
                </c:pt>
                <c:pt idx="3">
                  <c:v>6348.2851000000001</c:v>
                </c:pt>
                <c:pt idx="4">
                  <c:v>6239.7991000000002</c:v>
                </c:pt>
                <c:pt idx="5">
                  <c:v>5837.8590999999997</c:v>
                </c:pt>
                <c:pt idx="6">
                  <c:v>5145.2267000000002</c:v>
                </c:pt>
                <c:pt idx="7">
                  <c:v>4689.6174000000001</c:v>
                </c:pt>
                <c:pt idx="8">
                  <c:v>4032.0608999999999</c:v>
                </c:pt>
                <c:pt idx="9">
                  <c:v>3801.7431999999999</c:v>
                </c:pt>
                <c:pt idx="10">
                  <c:v>3695.2627000000002</c:v>
                </c:pt>
                <c:pt idx="11">
                  <c:v>3640.5922999999998</c:v>
                </c:pt>
                <c:pt idx="12">
                  <c:v>3469.8094999999998</c:v>
                </c:pt>
                <c:pt idx="13">
                  <c:v>3438.1529999999998</c:v>
                </c:pt>
                <c:pt idx="14">
                  <c:v>2963.5565999999999</c:v>
                </c:pt>
                <c:pt idx="15">
                  <c:v>2894.7609000000002</c:v>
                </c:pt>
                <c:pt idx="16">
                  <c:v>2692.32</c:v>
                </c:pt>
                <c:pt idx="17">
                  <c:v>2654.0221999999999</c:v>
                </c:pt>
                <c:pt idx="18">
                  <c:v>2369.0266999999999</c:v>
                </c:pt>
                <c:pt idx="19">
                  <c:v>1762.7064</c:v>
                </c:pt>
                <c:pt idx="20">
                  <c:v>1754.75</c:v>
                </c:pt>
                <c:pt idx="21">
                  <c:v>1726.9573</c:v>
                </c:pt>
                <c:pt idx="22">
                  <c:v>1666.8624</c:v>
                </c:pt>
                <c:pt idx="23">
                  <c:v>1604.5</c:v>
                </c:pt>
                <c:pt idx="24">
                  <c:v>1202.4174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6EED-4CF3-90CC-6C2F4879276B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AM8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Sheet1!$I$2:$I$26</c:f>
              <c:numCache>
                <c:formatCode>General</c:formatCode>
                <c:ptCount val="25"/>
                <c:pt idx="0">
                  <c:v>328350.48259999999</c:v>
                </c:pt>
                <c:pt idx="1">
                  <c:v>273218.69510000001</c:v>
                </c:pt>
                <c:pt idx="2">
                  <c:v>136528.25</c:v>
                </c:pt>
                <c:pt idx="3">
                  <c:v>124587.8927</c:v>
                </c:pt>
                <c:pt idx="4">
                  <c:v>122270.018</c:v>
                </c:pt>
                <c:pt idx="5">
                  <c:v>107138.21120000001</c:v>
                </c:pt>
                <c:pt idx="6">
                  <c:v>89266.525599999994</c:v>
                </c:pt>
                <c:pt idx="7">
                  <c:v>87437.8177</c:v>
                </c:pt>
                <c:pt idx="8">
                  <c:v>85297.780700000003</c:v>
                </c:pt>
                <c:pt idx="9">
                  <c:v>73402.044599999994</c:v>
                </c:pt>
                <c:pt idx="10">
                  <c:v>72915.573600000003</c:v>
                </c:pt>
                <c:pt idx="11">
                  <c:v>61542.671999999999</c:v>
                </c:pt>
                <c:pt idx="12">
                  <c:v>57539.046499999997</c:v>
                </c:pt>
                <c:pt idx="13">
                  <c:v>53989.801899999999</c:v>
                </c:pt>
                <c:pt idx="14">
                  <c:v>53831.751199999999</c:v>
                </c:pt>
                <c:pt idx="15">
                  <c:v>50720.222699999998</c:v>
                </c:pt>
                <c:pt idx="16">
                  <c:v>25363.495200000001</c:v>
                </c:pt>
                <c:pt idx="17">
                  <c:v>18835.3776</c:v>
                </c:pt>
                <c:pt idx="18">
                  <c:v>8683.4100999999991</c:v>
                </c:pt>
                <c:pt idx="19">
                  <c:v>8257.8047999999999</c:v>
                </c:pt>
                <c:pt idx="20">
                  <c:v>7141.5731999999998</c:v>
                </c:pt>
                <c:pt idx="21">
                  <c:v>7066.5376999999999</c:v>
                </c:pt>
                <c:pt idx="22">
                  <c:v>5365.1705000000002</c:v>
                </c:pt>
                <c:pt idx="23">
                  <c:v>3654.6239</c:v>
                </c:pt>
                <c:pt idx="24">
                  <c:v>2849.2995999999998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6EED-4CF3-90CC-6C2F4879276B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PC</c:v>
                </c:pt>
              </c:strCache>
            </c:strRef>
          </c:tx>
          <c:spPr>
            <a:ln w="28575" cap="rnd">
              <a:solidFill>
                <a:srgbClr val="0000FF"/>
              </a:solidFill>
              <a:round/>
            </a:ln>
            <a:effectLst/>
          </c:spPr>
          <c:marker>
            <c:symbol val="none"/>
          </c:marker>
          <c:val>
            <c:numRef>
              <c:f>Sheet1!$J$2:$J$26</c:f>
              <c:numCache>
                <c:formatCode>General</c:formatCode>
                <c:ptCount val="25"/>
                <c:pt idx="0">
                  <c:v>71475.156600000002</c:v>
                </c:pt>
                <c:pt idx="1">
                  <c:v>59207.4179</c:v>
                </c:pt>
                <c:pt idx="2">
                  <c:v>58946.016000000003</c:v>
                </c:pt>
                <c:pt idx="3">
                  <c:v>54431.343500000003</c:v>
                </c:pt>
                <c:pt idx="4">
                  <c:v>52698.771200000003</c:v>
                </c:pt>
                <c:pt idx="5">
                  <c:v>50315.797200000001</c:v>
                </c:pt>
                <c:pt idx="6">
                  <c:v>48157.551399999997</c:v>
                </c:pt>
                <c:pt idx="7">
                  <c:v>40409.123699999996</c:v>
                </c:pt>
                <c:pt idx="8">
                  <c:v>34826.547400000003</c:v>
                </c:pt>
                <c:pt idx="9">
                  <c:v>34543.879800000002</c:v>
                </c:pt>
                <c:pt idx="10">
                  <c:v>33800.097199999997</c:v>
                </c:pt>
                <c:pt idx="11">
                  <c:v>32181.9391</c:v>
                </c:pt>
                <c:pt idx="12">
                  <c:v>32014.19</c:v>
                </c:pt>
                <c:pt idx="13">
                  <c:v>29700.7035</c:v>
                </c:pt>
                <c:pt idx="14">
                  <c:v>19695.331900000001</c:v>
                </c:pt>
                <c:pt idx="15">
                  <c:v>19343.4231</c:v>
                </c:pt>
                <c:pt idx="16">
                  <c:v>17833.0236</c:v>
                </c:pt>
                <c:pt idx="17">
                  <c:v>17187.918699999998</c:v>
                </c:pt>
                <c:pt idx="18">
                  <c:v>15184.955900000001</c:v>
                </c:pt>
                <c:pt idx="19">
                  <c:v>4579.9396999999999</c:v>
                </c:pt>
                <c:pt idx="20">
                  <c:v>1109.5213000000001</c:v>
                </c:pt>
                <c:pt idx="21">
                  <c:v>863.81659999999999</c:v>
                </c:pt>
                <c:pt idx="22">
                  <c:v>230.3229</c:v>
                </c:pt>
                <c:pt idx="23">
                  <c:v>12.8447</c:v>
                </c:pt>
                <c:pt idx="24">
                  <c:v>2.1781999999999999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6EED-4CF3-90CC-6C2F4879276B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NC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val>
            <c:numRef>
              <c:f>Sheet1!$K$2:$K$26</c:f>
              <c:numCache>
                <c:formatCode>General</c:formatCode>
                <c:ptCount val="25"/>
                <c:pt idx="0">
                  <c:v>4119.9036999999998</c:v>
                </c:pt>
                <c:pt idx="1">
                  <c:v>1556.8021000000001</c:v>
                </c:pt>
                <c:pt idx="2">
                  <c:v>662.88639999999998</c:v>
                </c:pt>
                <c:pt idx="3">
                  <c:v>108.1084</c:v>
                </c:pt>
                <c:pt idx="4">
                  <c:v>92.1614</c:v>
                </c:pt>
                <c:pt idx="5">
                  <c:v>65.388099999999994</c:v>
                </c:pt>
                <c:pt idx="6">
                  <c:v>63.680399999999999</c:v>
                </c:pt>
                <c:pt idx="7">
                  <c:v>48.754800000000003</c:v>
                </c:pt>
                <c:pt idx="8">
                  <c:v>43.630600000000001</c:v>
                </c:pt>
                <c:pt idx="9">
                  <c:v>40.277200000000001</c:v>
                </c:pt>
                <c:pt idx="10">
                  <c:v>36.601999999999997</c:v>
                </c:pt>
                <c:pt idx="11">
                  <c:v>36.107300000000002</c:v>
                </c:pt>
                <c:pt idx="12">
                  <c:v>29.9224</c:v>
                </c:pt>
                <c:pt idx="13">
                  <c:v>28.3918</c:v>
                </c:pt>
                <c:pt idx="14">
                  <c:v>28.278099999999998</c:v>
                </c:pt>
                <c:pt idx="15">
                  <c:v>27.1919</c:v>
                </c:pt>
                <c:pt idx="16">
                  <c:v>26.572099999999999</c:v>
                </c:pt>
                <c:pt idx="17">
                  <c:v>26.413799999999998</c:v>
                </c:pt>
                <c:pt idx="18">
                  <c:v>22.5395</c:v>
                </c:pt>
                <c:pt idx="19">
                  <c:v>20.581099999999999</c:v>
                </c:pt>
                <c:pt idx="20">
                  <c:v>20.285699999999999</c:v>
                </c:pt>
                <c:pt idx="21">
                  <c:v>19.924099999999999</c:v>
                </c:pt>
                <c:pt idx="22">
                  <c:v>18.937000000000001</c:v>
                </c:pt>
                <c:pt idx="23">
                  <c:v>18.3</c:v>
                </c:pt>
                <c:pt idx="24">
                  <c:v>18.258800000000001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6EED-4CF3-90CC-6C2F487927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7980608"/>
        <c:axId val="497981592"/>
      </c:lineChart>
      <c:catAx>
        <c:axId val="4979806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Rank</a:t>
                </a:r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7981592"/>
        <c:crosses val="autoZero"/>
        <c:auto val="1"/>
        <c:lblAlgn val="ctr"/>
        <c:lblOffset val="100"/>
        <c:tickLblSkip val="1"/>
        <c:tickMarkSkip val="10"/>
        <c:noMultiLvlLbl val="0"/>
      </c:catAx>
      <c:valAx>
        <c:axId val="49798159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Average Depth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7980608"/>
        <c:crosses val="autoZero"/>
        <c:crossBetween val="between"/>
        <c:dispUnits>
          <c:builtInUnit val="tenThousand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D53B4-B4FE-442B-BCF3-9023F49641CC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E3EEC0-60C9-482C-B113-4433E60F7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604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327025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" y="9014374"/>
            <a:ext cx="7008778" cy="280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D5F8523C-8729-40F0-9536-D6C4CA3AD2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Notes Placeholder 1"/>
          <p:cNvSpPr>
            <a:spLocks noGrp="1"/>
          </p:cNvSpPr>
          <p:nvPr>
            <p:ph type="body" sz="quarter" idx="3"/>
          </p:nvPr>
        </p:nvSpPr>
        <p:spPr>
          <a:xfrm>
            <a:off x="701040" y="3670141"/>
            <a:ext cx="5608320" cy="5229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48429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171450" indent="-171450" algn="l" defTabSz="914400" rtl="0" eaLnBrk="1" latinLnBrk="0" hangingPunct="1">
      <a:lnSpc>
        <a:spcPct val="90000"/>
      </a:lnSpc>
      <a:spcBef>
        <a:spcPts val="1200"/>
      </a:spcBef>
      <a:buClr>
        <a:schemeClr val="accent3"/>
      </a:buClr>
      <a:buSzPct val="100000"/>
      <a:buFont typeface="Arial" pitchFamily="34" charset="0"/>
      <a:buChar char="•"/>
      <a:defRPr lang="en-US" sz="1200" kern="1200" dirty="0" smtClean="0">
        <a:solidFill>
          <a:schemeClr val="tx1"/>
        </a:solidFill>
        <a:effectLst/>
        <a:latin typeface="+mn-lt"/>
        <a:ea typeface="+mn-ea"/>
        <a:cs typeface="+mn-cs"/>
      </a:defRPr>
    </a:lvl1pPr>
    <a:lvl2pPr marL="342900" indent="-142875" algn="l" defTabSz="914400" rtl="0" eaLnBrk="1" latinLnBrk="0" hangingPunct="1">
      <a:lnSpc>
        <a:spcPct val="90000"/>
      </a:lnSpc>
      <a:spcBef>
        <a:spcPts val="600"/>
      </a:spcBef>
      <a:buClr>
        <a:schemeClr val="accent3"/>
      </a:buClr>
      <a:buFont typeface="Arial" pitchFamily="34" charset="0"/>
      <a:buChar char="‒"/>
      <a:defRPr lang="en-US" sz="1100" kern="1200" dirty="0" smtClean="0">
        <a:solidFill>
          <a:schemeClr val="tx1"/>
        </a:solidFill>
        <a:effectLst/>
        <a:latin typeface="+mn-lt"/>
        <a:ea typeface="+mn-ea"/>
        <a:cs typeface="+mn-cs"/>
      </a:defRPr>
    </a:lvl2pPr>
    <a:lvl3pPr marL="514350" indent="-119063" algn="l" defTabSz="914400" rtl="0" eaLnBrk="1" latinLnBrk="0" hangingPunct="1">
      <a:lnSpc>
        <a:spcPct val="90000"/>
      </a:lnSpc>
      <a:spcBef>
        <a:spcPts val="300"/>
      </a:spcBef>
      <a:buClr>
        <a:schemeClr val="accent3"/>
      </a:buClr>
      <a:buFont typeface="Arial" pitchFamily="34" charset="0"/>
      <a:buChar char="•"/>
      <a:defRPr lang="en-US" sz="1000" kern="1200" dirty="0" smtClean="0">
        <a:solidFill>
          <a:schemeClr val="tx1"/>
        </a:solidFill>
        <a:effectLst/>
        <a:latin typeface="+mn-lt"/>
        <a:ea typeface="+mn-ea"/>
        <a:cs typeface="+mn-cs"/>
      </a:defRPr>
    </a:lvl3pPr>
    <a:lvl4pPr marL="685800" indent="-107950" algn="l" defTabSz="914400" rtl="0" eaLnBrk="1" latinLnBrk="0" hangingPunct="1">
      <a:lnSpc>
        <a:spcPct val="90000"/>
      </a:lnSpc>
      <a:spcBef>
        <a:spcPts val="200"/>
      </a:spcBef>
      <a:buClr>
        <a:schemeClr val="accent3"/>
      </a:buClr>
      <a:buFont typeface="Arial" panose="020B0604020202020204" pitchFamily="34" charset="0"/>
      <a:buChar char="‒"/>
      <a:defRPr lang="en-US" sz="900" kern="1200" dirty="0" smtClean="0">
        <a:solidFill>
          <a:schemeClr val="tx1"/>
        </a:solidFill>
        <a:effectLst/>
        <a:latin typeface="+mn-lt"/>
        <a:ea typeface="+mn-ea"/>
        <a:cs typeface="+mn-cs"/>
      </a:defRPr>
    </a:lvl4pPr>
    <a:lvl5pPr marL="800100" indent="-95250" algn="l" defTabSz="914400" rtl="0" eaLnBrk="1" latinLnBrk="0" hangingPunct="1">
      <a:lnSpc>
        <a:spcPct val="90000"/>
      </a:lnSpc>
      <a:spcBef>
        <a:spcPts val="100"/>
      </a:spcBef>
      <a:buClr>
        <a:schemeClr val="accent3"/>
      </a:buClr>
      <a:buSzPct val="115000"/>
      <a:buFont typeface="Arial" pitchFamily="34" charset="0"/>
      <a:buChar char="•"/>
      <a:defRPr lang="en-US" sz="800" kern="1200" dirty="0">
        <a:solidFill>
          <a:schemeClr val="tx1"/>
        </a:solidFill>
        <a:effectLst/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8523C-8729-40F0-9536-D6C4CA3AD23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127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8523C-8729-40F0-9536-D6C4CA3AD23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60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8523C-8729-40F0-9536-D6C4CA3AD23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691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8523C-8729-40F0-9536-D6C4CA3AD238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878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1"/>
          <p:cNvSpPr>
            <a:spLocks noGrp="1"/>
          </p:cNvSpPr>
          <p:nvPr userDrawn="1">
            <p:ph type="ctrTitle"/>
          </p:nvPr>
        </p:nvSpPr>
        <p:spPr bwMode="gray">
          <a:xfrm>
            <a:off x="447675" y="1564640"/>
            <a:ext cx="8336817" cy="1391595"/>
          </a:xfrm>
        </p:spPr>
        <p:txBody>
          <a:bodyPr vert="horz" lIns="0" tIns="0" rIns="0" bIns="0" rtlCol="0" anchor="b" anchorCtr="0">
            <a:noAutofit/>
          </a:bodyPr>
          <a:lstStyle>
            <a:lvl1pPr>
              <a:spcBef>
                <a:spcPts val="0"/>
              </a:spcBef>
              <a:defRPr lang="en-US" sz="4000" dirty="0">
                <a:latin typeface="+mj-lt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0"/>
          </p:nvPr>
        </p:nvSpPr>
        <p:spPr bwMode="gray">
          <a:xfrm>
            <a:off x="447675" y="3024235"/>
            <a:ext cx="8336897" cy="539496"/>
          </a:xfrm>
        </p:spPr>
        <p:txBody>
          <a:bodyPr lIns="0" tIns="0" rIns="0" bIns="0" anchor="t" anchorCtr="0"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+mn-lt"/>
              </a:defRPr>
            </a:lvl1pPr>
            <a:lvl2pPr marL="400050" indent="0">
              <a:buNone/>
              <a:defRPr/>
            </a:lvl2pPr>
            <a:lvl3pPr marL="742950" indent="0">
              <a:buNone/>
              <a:defRPr/>
            </a:lvl3pPr>
            <a:lvl4pPr marL="1095375" indent="0">
              <a:buNone/>
              <a:defRPr/>
            </a:lvl4pPr>
            <a:lvl5pPr marL="1370012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7386320" y="486366"/>
            <a:ext cx="1398172" cy="405586"/>
          </a:xfrm>
        </p:spPr>
        <p:txBody>
          <a:bodyPr lIns="0" tIns="0" rIns="0" bIns="0" anchor="b" anchorCtr="0"/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0A7F1705-6AF6-4F1D-B0AC-7FD1FC92BF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6396" y="545290"/>
            <a:ext cx="3475647" cy="88789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AutoShape 5">
            <a:extLst>
              <a:ext uri="{FF2B5EF4-FFF2-40B4-BE49-F238E27FC236}">
                <a16:creationId xmlns:a16="http://schemas.microsoft.com/office/drawing/2014/main" id="{59D1B29E-17D9-4056-9BAD-978E0C275087}"/>
              </a:ext>
            </a:extLst>
          </p:cNvPr>
          <p:cNvSpPr>
            <a:spLocks/>
          </p:cNvSpPr>
          <p:nvPr userDrawn="1"/>
        </p:nvSpPr>
        <p:spPr bwMode="gray">
          <a:xfrm rot="10800000" flipV="1">
            <a:off x="0" y="-7063"/>
            <a:ext cx="9144000" cy="243068"/>
          </a:xfrm>
          <a:custGeom>
            <a:avLst/>
            <a:gdLst>
              <a:gd name="T0" fmla="*/ 1935480000 w 21600"/>
              <a:gd name="T1" fmla="*/ 33602 h 21600"/>
              <a:gd name="T2" fmla="*/ 1935480000 w 21600"/>
              <a:gd name="T3" fmla="*/ 33602 h 21600"/>
              <a:gd name="T4" fmla="*/ 1935480000 w 21600"/>
              <a:gd name="T5" fmla="*/ 33602 h 21600"/>
              <a:gd name="T6" fmla="*/ 1935480000 w 21600"/>
              <a:gd name="T7" fmla="*/ 33602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endParaRPr lang="en-US" sz="18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1514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9"/>
          <p:cNvSpPr>
            <a:spLocks noGrp="1"/>
          </p:cNvSpPr>
          <p:nvPr>
            <p:ph type="body" sz="quarter" idx="36" hasCustomPrompt="1"/>
          </p:nvPr>
        </p:nvSpPr>
        <p:spPr>
          <a:xfrm>
            <a:off x="330996" y="3813362"/>
            <a:ext cx="4153168" cy="522418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</a:ln>
          <a:effectLst/>
        </p:spPr>
        <p:txBody>
          <a:bodyPr lIns="18288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30" hasCustomPrompt="1"/>
          </p:nvPr>
        </p:nvSpPr>
        <p:spPr>
          <a:xfrm>
            <a:off x="330996" y="1657349"/>
            <a:ext cx="4153168" cy="522418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</a:ln>
          <a:effectLst/>
        </p:spPr>
        <p:txBody>
          <a:bodyPr lIns="18288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9"/>
          <p:cNvSpPr>
            <a:spLocks noGrp="1"/>
          </p:cNvSpPr>
          <p:nvPr>
            <p:ph type="body" sz="quarter" idx="32" hasCustomPrompt="1"/>
          </p:nvPr>
        </p:nvSpPr>
        <p:spPr>
          <a:xfrm>
            <a:off x="4668090" y="1657349"/>
            <a:ext cx="4153168" cy="522418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</a:ln>
          <a:effectLst/>
        </p:spPr>
        <p:txBody>
          <a:bodyPr lIns="18288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39" hasCustomPrompt="1"/>
          </p:nvPr>
        </p:nvSpPr>
        <p:spPr>
          <a:xfrm>
            <a:off x="4668090" y="3813362"/>
            <a:ext cx="4153168" cy="522418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</a:ln>
          <a:effectLst/>
        </p:spPr>
        <p:txBody>
          <a:bodyPr lIns="18288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30996" y="6294120"/>
            <a:ext cx="6498429" cy="426611"/>
          </a:xfrm>
        </p:spPr>
        <p:txBody>
          <a:bodyPr t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29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5185" y="1110358"/>
            <a:ext cx="8454009" cy="3969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55"/>
          </p:nvPr>
        </p:nvSpPr>
        <p:spPr>
          <a:xfrm>
            <a:off x="334963" y="2219325"/>
            <a:ext cx="4149725" cy="1528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56"/>
          </p:nvPr>
        </p:nvSpPr>
        <p:spPr>
          <a:xfrm>
            <a:off x="4668838" y="2219325"/>
            <a:ext cx="4152900" cy="1528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57"/>
          </p:nvPr>
        </p:nvSpPr>
        <p:spPr>
          <a:xfrm>
            <a:off x="334963" y="4371975"/>
            <a:ext cx="4149725" cy="1528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58"/>
          </p:nvPr>
        </p:nvSpPr>
        <p:spPr>
          <a:xfrm>
            <a:off x="4668838" y="4371975"/>
            <a:ext cx="4152900" cy="1528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TextBox 13"/>
          <p:cNvSpPr txBox="1"/>
          <p:nvPr userDrawn="1"/>
        </p:nvSpPr>
        <p:spPr bwMode="gray">
          <a:xfrm>
            <a:off x="7340600" y="6502400"/>
            <a:ext cx="1422400" cy="281831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</a:rPr>
              <a:t>ADSA 2018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 bwMode="gray">
          <a:xfrm>
            <a:off x="7391400" y="6527800"/>
            <a:ext cx="1422400" cy="281831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USAHA 2018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1593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mpus.jpg">
            <a:extLst>
              <a:ext uri="{FF2B5EF4-FFF2-40B4-BE49-F238E27FC236}">
                <a16:creationId xmlns:a16="http://schemas.microsoft.com/office/drawing/2014/main" id="{A46BF1DF-C677-4970-9657-B832F014AC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5253"/>
            <a:ext cx="9144000" cy="3044156"/>
          </a:xfrm>
          <a:prstGeom prst="rect">
            <a:avLst/>
          </a:prstGeom>
        </p:spPr>
      </p:pic>
      <p:sp>
        <p:nvSpPr>
          <p:cNvPr id="47" name="AutoShape 5"/>
          <p:cNvSpPr>
            <a:spLocks/>
          </p:cNvSpPr>
          <p:nvPr userDrawn="1"/>
        </p:nvSpPr>
        <p:spPr bwMode="gray">
          <a:xfrm>
            <a:off x="0" y="4169409"/>
            <a:ext cx="9144000" cy="64008"/>
          </a:xfrm>
          <a:custGeom>
            <a:avLst/>
            <a:gdLst>
              <a:gd name="T0" fmla="*/ 1935480000 w 21600"/>
              <a:gd name="T1" fmla="*/ 33602 h 21600"/>
              <a:gd name="T2" fmla="*/ 1935480000 w 21600"/>
              <a:gd name="T3" fmla="*/ 33602 h 21600"/>
              <a:gd name="T4" fmla="*/ 1935480000 w 21600"/>
              <a:gd name="T5" fmla="*/ 33602 h 21600"/>
              <a:gd name="T6" fmla="*/ 1935480000 w 21600"/>
              <a:gd name="T7" fmla="*/ 33602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endParaRPr lang="en-US" sz="1800"/>
          </a:p>
        </p:txBody>
      </p:sp>
      <p:sp>
        <p:nvSpPr>
          <p:cNvPr id="48" name="AutoShape 5"/>
          <p:cNvSpPr>
            <a:spLocks/>
          </p:cNvSpPr>
          <p:nvPr userDrawn="1"/>
        </p:nvSpPr>
        <p:spPr bwMode="gray">
          <a:xfrm>
            <a:off x="0" y="1063867"/>
            <a:ext cx="9144000" cy="64008"/>
          </a:xfrm>
          <a:custGeom>
            <a:avLst/>
            <a:gdLst>
              <a:gd name="T0" fmla="*/ 1935480000 w 21600"/>
              <a:gd name="T1" fmla="*/ 33602 h 21600"/>
              <a:gd name="T2" fmla="*/ 1935480000 w 21600"/>
              <a:gd name="T3" fmla="*/ 33602 h 21600"/>
              <a:gd name="T4" fmla="*/ 1935480000 w 21600"/>
              <a:gd name="T5" fmla="*/ 33602 h 21600"/>
              <a:gd name="T6" fmla="*/ 1935480000 w 21600"/>
              <a:gd name="T7" fmla="*/ 33602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endParaRPr lang="en-US" sz="1800"/>
          </a:p>
        </p:txBody>
      </p:sp>
      <p:sp>
        <p:nvSpPr>
          <p:cNvPr id="49" name="Title 1"/>
          <p:cNvSpPr>
            <a:spLocks noGrp="1"/>
          </p:cNvSpPr>
          <p:nvPr>
            <p:ph type="ctrTitle"/>
          </p:nvPr>
        </p:nvSpPr>
        <p:spPr bwMode="gray">
          <a:xfrm>
            <a:off x="476251" y="4347210"/>
            <a:ext cx="8191500" cy="1205865"/>
          </a:xfrm>
        </p:spPr>
        <p:txBody>
          <a:bodyPr vert="horz" lIns="0" tIns="0" rIns="0" bIns="0" rtlCol="0" anchor="b" anchorCtr="0">
            <a:noAutofit/>
          </a:bodyPr>
          <a:lstStyle>
            <a:lvl1pPr algn="ctr">
              <a:spcBef>
                <a:spcPts val="0"/>
              </a:spcBef>
              <a:defRPr lang="en-US" sz="4000" dirty="0">
                <a:latin typeface="+mj-lt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gray">
          <a:xfrm>
            <a:off x="476212" y="5667375"/>
            <a:ext cx="8191577" cy="539496"/>
          </a:xfrm>
        </p:spPr>
        <p:txBody>
          <a:bodyPr lIns="0" tIns="0" rIns="0" bIns="0" anchor="t" anchorCtr="0"/>
          <a:lstStyle>
            <a:lvl1pPr marL="0" indent="0" algn="ctr">
              <a:spcBef>
                <a:spcPts val="600"/>
              </a:spcBef>
              <a:buNone/>
              <a:defRPr sz="1800">
                <a:solidFill>
                  <a:schemeClr val="accent2"/>
                </a:solidFill>
                <a:latin typeface="+mn-lt"/>
              </a:defRPr>
            </a:lvl1pPr>
            <a:lvl2pPr marL="400050" indent="0">
              <a:buNone/>
              <a:defRPr/>
            </a:lvl2pPr>
            <a:lvl3pPr marL="742950" indent="0">
              <a:buNone/>
              <a:defRPr/>
            </a:lvl3pPr>
            <a:lvl4pPr marL="1095375" indent="0">
              <a:buNone/>
              <a:defRPr/>
            </a:lvl4pPr>
            <a:lvl5pPr marL="1370012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76212" y="6210301"/>
            <a:ext cx="8191577" cy="438150"/>
          </a:xfrm>
        </p:spPr>
        <p:txBody>
          <a:bodyPr lIns="0" tIns="0" rIns="0" bIns="0" anchor="b" anchorCtr="0"/>
          <a:lstStyle>
            <a:lvl1pPr marL="0" indent="0" algn="ctr">
              <a:spcBef>
                <a:spcPts val="300"/>
              </a:spcBef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3916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568700"/>
            <a:ext cx="9144000" cy="32766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40601E4-3F87-485E-BCF1-0932C51EED9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1219202"/>
            <a:ext cx="9144000" cy="1905001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accent2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63091"/>
            <a:ext cx="9144000" cy="456109"/>
          </a:xfrm>
        </p:spPr>
        <p:txBody>
          <a:bodyPr>
            <a:noAutofit/>
          </a:bodyPr>
          <a:lstStyle>
            <a:lvl1pPr>
              <a:defRPr sz="24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34939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/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40601E4-3F87-485E-BCF1-0932C51EED9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7" y="-157024"/>
            <a:ext cx="1370059" cy="522449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438726" y="4756727"/>
            <a:ext cx="82588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dirty="0" smtClean="0">
                <a:solidFill>
                  <a:schemeClr val="bg1"/>
                </a:solidFill>
                <a:latin typeface="Helvetica"/>
                <a:cs typeface="Helvetica"/>
              </a:rPr>
              <a:t>Photos, illustrations, graphics here.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800601" y="1447800"/>
            <a:ext cx="4050507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287900" y="615758"/>
            <a:ext cx="6554707" cy="60344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289406" y="1447800"/>
            <a:ext cx="4358795" cy="4876800"/>
          </a:xfrm>
        </p:spPr>
        <p:txBody>
          <a:bodyPr numCol="1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66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/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40601E4-3F87-485E-BCF1-0932C51EED9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7" y="-157024"/>
            <a:ext cx="1370059" cy="522449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438726" y="4756727"/>
            <a:ext cx="82588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dirty="0" smtClean="0">
                <a:solidFill>
                  <a:schemeClr val="bg1"/>
                </a:solidFill>
                <a:latin typeface="Helvetica"/>
                <a:cs typeface="Helvetica"/>
              </a:rPr>
              <a:t>Photos, illustrations, graphics here.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292895" y="3877558"/>
            <a:ext cx="8558213" cy="27828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287900" y="615758"/>
            <a:ext cx="6554707" cy="861774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289405" y="1524000"/>
            <a:ext cx="8534400" cy="2209800"/>
          </a:xfrm>
        </p:spPr>
        <p:txBody>
          <a:bodyPr numCol="2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05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40601E4-3F87-485E-BCF1-0932C51EED9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7" y="-157024"/>
            <a:ext cx="1370059" cy="5224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5751" y="1752602"/>
            <a:ext cx="8678863" cy="399891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685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92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40601E4-3F87-485E-BCF1-0932C51EED9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7" y="-157024"/>
            <a:ext cx="1370059" cy="5224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5751" y="1752602"/>
            <a:ext cx="8678863" cy="399891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685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92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40601E4-3F87-485E-BCF1-0932C51EED9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7" y="-157024"/>
            <a:ext cx="1370059" cy="5224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5751" y="1752602"/>
            <a:ext cx="8678863" cy="399891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685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92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40601E4-3F87-485E-BCF1-0932C51EED9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7" y="-157024"/>
            <a:ext cx="1370059" cy="5224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5751" y="1752602"/>
            <a:ext cx="8678863" cy="399891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685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92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40601E4-3F87-485E-BCF1-0932C51EED9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7" y="-157024"/>
            <a:ext cx="1370059" cy="5224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5751" y="1752602"/>
            <a:ext cx="8678863" cy="399891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685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92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5"/>
          <p:cNvSpPr>
            <a:spLocks/>
          </p:cNvSpPr>
          <p:nvPr userDrawn="1"/>
        </p:nvSpPr>
        <p:spPr bwMode="gray">
          <a:xfrm flipV="1">
            <a:off x="0" y="2452927"/>
            <a:ext cx="9144000" cy="3703898"/>
          </a:xfrm>
          <a:custGeom>
            <a:avLst/>
            <a:gdLst>
              <a:gd name="T0" fmla="*/ 1935480000 w 21600"/>
              <a:gd name="T1" fmla="*/ 33602 h 21600"/>
              <a:gd name="T2" fmla="*/ 1935480000 w 21600"/>
              <a:gd name="T3" fmla="*/ 33602 h 21600"/>
              <a:gd name="T4" fmla="*/ 1935480000 w 21600"/>
              <a:gd name="T5" fmla="*/ 33602 h 21600"/>
              <a:gd name="T6" fmla="*/ 1935480000 w 21600"/>
              <a:gd name="T7" fmla="*/ 33602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endParaRPr lang="en-US" sz="18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70825" y="4237176"/>
            <a:ext cx="8036567" cy="575250"/>
          </a:xfrm>
        </p:spPr>
        <p:txBody>
          <a:bodyPr lIns="0" tIns="0" rIns="0" bIns="0"/>
          <a:lstStyle>
            <a:lvl1pPr marL="0" indent="0">
              <a:spcBef>
                <a:spcPts val="600"/>
              </a:spcBef>
              <a:buNone/>
              <a:defRPr sz="1800">
                <a:solidFill>
                  <a:schemeClr val="accent2"/>
                </a:solidFill>
                <a:latin typeface="+mn-lt"/>
              </a:defRPr>
            </a:lvl1pPr>
            <a:lvl2pPr marL="400050" indent="0">
              <a:buNone/>
              <a:defRPr/>
            </a:lvl2pPr>
            <a:lvl3pPr marL="742950" indent="0">
              <a:buNone/>
              <a:defRPr/>
            </a:lvl3pPr>
            <a:lvl4pPr marL="1095375" indent="0">
              <a:buNone/>
              <a:defRPr/>
            </a:lvl4pPr>
            <a:lvl5pPr marL="1370012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 bwMode="gray">
          <a:xfrm>
            <a:off x="470825" y="2858952"/>
            <a:ext cx="8036567" cy="1237185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3800" b="1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AutoShape 5">
            <a:extLst>
              <a:ext uri="{FF2B5EF4-FFF2-40B4-BE49-F238E27FC236}">
                <a16:creationId xmlns:a16="http://schemas.microsoft.com/office/drawing/2014/main" id="{00A44316-5B77-4CA4-A931-D1A335ACD03B}"/>
              </a:ext>
            </a:extLst>
          </p:cNvPr>
          <p:cNvSpPr>
            <a:spLocks/>
          </p:cNvSpPr>
          <p:nvPr userDrawn="1"/>
        </p:nvSpPr>
        <p:spPr bwMode="gray">
          <a:xfrm rot="10800000" flipV="1">
            <a:off x="0" y="-7063"/>
            <a:ext cx="9144000" cy="243068"/>
          </a:xfrm>
          <a:custGeom>
            <a:avLst/>
            <a:gdLst>
              <a:gd name="T0" fmla="*/ 1935480000 w 21600"/>
              <a:gd name="T1" fmla="*/ 33602 h 21600"/>
              <a:gd name="T2" fmla="*/ 1935480000 w 21600"/>
              <a:gd name="T3" fmla="*/ 33602 h 21600"/>
              <a:gd name="T4" fmla="*/ 1935480000 w 21600"/>
              <a:gd name="T5" fmla="*/ 33602 h 21600"/>
              <a:gd name="T6" fmla="*/ 1935480000 w 21600"/>
              <a:gd name="T7" fmla="*/ 33602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endParaRPr lang="en-US" sz="18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4639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40601E4-3F87-485E-BCF1-0932C51EED9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7" y="-157024"/>
            <a:ext cx="1370059" cy="5224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5751" y="1752602"/>
            <a:ext cx="8678863" cy="399891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685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92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40601E4-3F87-485E-BCF1-0932C51EED9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7" y="-157024"/>
            <a:ext cx="1370059" cy="5224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5751" y="1752602"/>
            <a:ext cx="8678863" cy="399891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685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92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40601E4-3F87-485E-BCF1-0932C51EED9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7" y="-157024"/>
            <a:ext cx="1370059" cy="5224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5751" y="1752602"/>
            <a:ext cx="8678863" cy="399891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685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92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840601E4-3F87-485E-BCF1-0932C51EED9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7" y="-157024"/>
            <a:ext cx="1370059" cy="5224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5751" y="1752602"/>
            <a:ext cx="8678863" cy="399891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685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92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C95B25F5-C164-4253-8855-7C96C68ABCE1}" type="datetimeFigureOut">
              <a:rPr lang="en-US" smtClean="0"/>
              <a:pPr/>
              <a:t>9/17/2019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19DA6D6C-1DEB-4AB3-9A9A-7CE89AB67A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494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7659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8416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5185" y="1110358"/>
            <a:ext cx="8454009" cy="3969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30996" y="6294120"/>
            <a:ext cx="6498429" cy="426611"/>
          </a:xfrm>
        </p:spPr>
        <p:txBody>
          <a:bodyPr t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2625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30996" y="6294120"/>
            <a:ext cx="6498429" cy="426611"/>
          </a:xfrm>
        </p:spPr>
        <p:txBody>
          <a:bodyPr t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5185" y="1110358"/>
            <a:ext cx="8454009" cy="3969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/>
          </p:nvPr>
        </p:nvSpPr>
        <p:spPr>
          <a:xfrm>
            <a:off x="334963" y="1645920"/>
            <a:ext cx="8455025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8828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30996" y="6294120"/>
            <a:ext cx="6498429" cy="426611"/>
          </a:xfrm>
        </p:spPr>
        <p:txBody>
          <a:bodyPr t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30" hasCustomPrompt="1"/>
          </p:nvPr>
        </p:nvSpPr>
        <p:spPr>
          <a:xfrm>
            <a:off x="330996" y="1657349"/>
            <a:ext cx="8490263" cy="522418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</a:ln>
          <a:effectLst/>
        </p:spPr>
        <p:txBody>
          <a:bodyPr lIns="18288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5185" y="1110358"/>
            <a:ext cx="8454009" cy="3969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31"/>
          </p:nvPr>
        </p:nvSpPr>
        <p:spPr>
          <a:xfrm>
            <a:off x="334963" y="2221992"/>
            <a:ext cx="8485632" cy="368503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1936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30996" y="6294120"/>
            <a:ext cx="6498429" cy="426611"/>
          </a:xfrm>
        </p:spPr>
        <p:txBody>
          <a:bodyPr t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30" hasCustomPrompt="1"/>
          </p:nvPr>
        </p:nvSpPr>
        <p:spPr>
          <a:xfrm>
            <a:off x="330996" y="1657349"/>
            <a:ext cx="4153168" cy="522418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</a:ln>
          <a:effectLst/>
        </p:spPr>
        <p:txBody>
          <a:bodyPr lIns="18288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32" hasCustomPrompt="1"/>
          </p:nvPr>
        </p:nvSpPr>
        <p:spPr>
          <a:xfrm>
            <a:off x="4668090" y="1657349"/>
            <a:ext cx="4153168" cy="522418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</a:ln>
          <a:effectLst/>
        </p:spPr>
        <p:txBody>
          <a:bodyPr lIns="18288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5185" y="1110358"/>
            <a:ext cx="8454009" cy="3969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53"/>
          </p:nvPr>
        </p:nvSpPr>
        <p:spPr>
          <a:xfrm>
            <a:off x="334963" y="2219325"/>
            <a:ext cx="4149725" cy="36814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54"/>
          </p:nvPr>
        </p:nvSpPr>
        <p:spPr>
          <a:xfrm>
            <a:off x="4668838" y="2219325"/>
            <a:ext cx="4152900" cy="36814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9376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eft Two 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30996" y="6294120"/>
            <a:ext cx="6498429" cy="426611"/>
          </a:xfrm>
        </p:spPr>
        <p:txBody>
          <a:bodyPr t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30" hasCustomPrompt="1"/>
          </p:nvPr>
        </p:nvSpPr>
        <p:spPr>
          <a:xfrm>
            <a:off x="330996" y="1657349"/>
            <a:ext cx="4153168" cy="522418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</a:ln>
          <a:effectLst/>
        </p:spPr>
        <p:txBody>
          <a:bodyPr lIns="18288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32" hasCustomPrompt="1"/>
          </p:nvPr>
        </p:nvSpPr>
        <p:spPr>
          <a:xfrm>
            <a:off x="4668090" y="1657349"/>
            <a:ext cx="4153168" cy="522418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</a:ln>
          <a:effectLst/>
        </p:spPr>
        <p:txBody>
          <a:bodyPr lIns="18288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39" hasCustomPrompt="1"/>
          </p:nvPr>
        </p:nvSpPr>
        <p:spPr>
          <a:xfrm>
            <a:off x="4668090" y="3813362"/>
            <a:ext cx="4153168" cy="522418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</a:ln>
          <a:effectLst/>
        </p:spPr>
        <p:txBody>
          <a:bodyPr lIns="18288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5185" y="1110358"/>
            <a:ext cx="8454009" cy="3969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55"/>
          </p:nvPr>
        </p:nvSpPr>
        <p:spPr>
          <a:xfrm>
            <a:off x="334963" y="2221992"/>
            <a:ext cx="4149725" cy="3685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56"/>
          </p:nvPr>
        </p:nvSpPr>
        <p:spPr>
          <a:xfrm>
            <a:off x="4668838" y="2222499"/>
            <a:ext cx="4152900" cy="15270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57"/>
          </p:nvPr>
        </p:nvSpPr>
        <p:spPr>
          <a:xfrm>
            <a:off x="4668838" y="4370832"/>
            <a:ext cx="4152900" cy="15270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7520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Left One 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30996" y="6294120"/>
            <a:ext cx="6498429" cy="426611"/>
          </a:xfrm>
        </p:spPr>
        <p:txBody>
          <a:bodyPr t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source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36" hasCustomPrompt="1"/>
          </p:nvPr>
        </p:nvSpPr>
        <p:spPr>
          <a:xfrm>
            <a:off x="330996" y="3813362"/>
            <a:ext cx="4153168" cy="522418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</a:ln>
          <a:effectLst/>
        </p:spPr>
        <p:txBody>
          <a:bodyPr lIns="18288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9"/>
          <p:cNvSpPr>
            <a:spLocks noGrp="1"/>
          </p:cNvSpPr>
          <p:nvPr>
            <p:ph type="body" sz="quarter" idx="30" hasCustomPrompt="1"/>
          </p:nvPr>
        </p:nvSpPr>
        <p:spPr>
          <a:xfrm>
            <a:off x="330996" y="1657349"/>
            <a:ext cx="4153168" cy="522418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</a:ln>
          <a:effectLst/>
        </p:spPr>
        <p:txBody>
          <a:bodyPr lIns="18288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32" hasCustomPrompt="1"/>
          </p:nvPr>
        </p:nvSpPr>
        <p:spPr>
          <a:xfrm>
            <a:off x="4668090" y="1657349"/>
            <a:ext cx="4153168" cy="522418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</a:ln>
          <a:effectLst/>
        </p:spPr>
        <p:txBody>
          <a:bodyPr lIns="18288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FontTx/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5185" y="1110358"/>
            <a:ext cx="8454009" cy="3969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54"/>
          </p:nvPr>
        </p:nvSpPr>
        <p:spPr>
          <a:xfrm>
            <a:off x="334963" y="2219325"/>
            <a:ext cx="4149725" cy="15270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55"/>
          </p:nvPr>
        </p:nvSpPr>
        <p:spPr>
          <a:xfrm>
            <a:off x="334963" y="4370832"/>
            <a:ext cx="4149725" cy="15270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56"/>
          </p:nvPr>
        </p:nvSpPr>
        <p:spPr>
          <a:xfrm>
            <a:off x="4668838" y="2219325"/>
            <a:ext cx="4152900" cy="3685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/>
          <p:cNvSpPr txBox="1"/>
          <p:nvPr userDrawn="1"/>
        </p:nvSpPr>
        <p:spPr bwMode="gray">
          <a:xfrm>
            <a:off x="7340600" y="6502400"/>
            <a:ext cx="1422400" cy="281831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</a:rPr>
              <a:t>ADSA 2018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 bwMode="gray">
          <a:xfrm>
            <a:off x="7391400" y="6527800"/>
            <a:ext cx="1422400" cy="281831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>
              <a:spcBef>
                <a:spcPts val="0"/>
              </a:spcBef>
            </a:pP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USAHA 2018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8849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 bwMode="gray">
          <a:xfrm>
            <a:off x="335185" y="1647826"/>
            <a:ext cx="8458200" cy="4257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AutoShape 5"/>
          <p:cNvSpPr>
            <a:spLocks/>
          </p:cNvSpPr>
          <p:nvPr userDrawn="1"/>
        </p:nvSpPr>
        <p:spPr bwMode="gray">
          <a:xfrm flipV="1">
            <a:off x="0" y="0"/>
            <a:ext cx="9144000" cy="132236"/>
          </a:xfrm>
          <a:custGeom>
            <a:avLst/>
            <a:gdLst>
              <a:gd name="T0" fmla="*/ 1935480000 w 21600"/>
              <a:gd name="T1" fmla="*/ 33602 h 21600"/>
              <a:gd name="T2" fmla="*/ 1935480000 w 21600"/>
              <a:gd name="T3" fmla="*/ 33602 h 21600"/>
              <a:gd name="T4" fmla="*/ 1935480000 w 21600"/>
              <a:gd name="T5" fmla="*/ 33602 h 21600"/>
              <a:gd name="T6" fmla="*/ 1935480000 w 21600"/>
              <a:gd name="T7" fmla="*/ 33602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 bwMode="gray">
          <a:xfrm>
            <a:off x="335185" y="199048"/>
            <a:ext cx="7239897" cy="95097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7F67CF-CBB7-4ED2-BF53-B56480CE6D3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10"/>
          <a:stretch/>
        </p:blipFill>
        <p:spPr bwMode="auto">
          <a:xfrm>
            <a:off x="8046721" y="275145"/>
            <a:ext cx="916144" cy="96749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27"/>
    </p:custDataLst>
    <p:extLst>
      <p:ext uri="{BB962C8B-B14F-4D97-AF65-F5344CB8AC3E}">
        <p14:creationId xmlns:p14="http://schemas.microsoft.com/office/powerpoint/2010/main" val="1633675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4" r:id="rId3"/>
    <p:sldLayoutId id="2147483663" r:id="rId4"/>
    <p:sldLayoutId id="2147483650" r:id="rId5"/>
    <p:sldLayoutId id="2147483655" r:id="rId6"/>
    <p:sldLayoutId id="2147483656" r:id="rId7"/>
    <p:sldLayoutId id="2147483658" r:id="rId8"/>
    <p:sldLayoutId id="2147483659" r:id="rId9"/>
    <p:sldLayoutId id="2147483657" r:id="rId10"/>
    <p:sldLayoutId id="2147483665" r:id="rId11"/>
    <p:sldLayoutId id="2147483667" r:id="rId12"/>
    <p:sldLayoutId id="2147483669" r:id="rId13"/>
    <p:sldLayoutId id="2147483672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5" r:id="rId24"/>
    <p:sldLayoutId id="2147483688" r:id="rId2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ts val="0"/>
        </a:spcBef>
        <a:buNone/>
        <a:defRPr lang="en-US" sz="2800" b="1" kern="1200" dirty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90000"/>
        </a:lnSpc>
        <a:spcBef>
          <a:spcPts val="2000"/>
        </a:spcBef>
        <a:buClr>
          <a:schemeClr val="accent1"/>
        </a:buClr>
        <a:buSzPct val="100000"/>
        <a:buFont typeface="Arial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777240" indent="-32004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88720" indent="-32004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554480" indent="-292608" algn="l" defTabSz="914400" rtl="0" eaLnBrk="1" latinLnBrk="0" hangingPunct="1">
        <a:lnSpc>
          <a:spcPct val="90000"/>
        </a:lnSpc>
        <a:spcBef>
          <a:spcPts val="200"/>
        </a:spcBef>
        <a:buClr>
          <a:schemeClr val="accent1"/>
        </a:buClr>
        <a:buFont typeface="Arial" panose="020B0604020202020204" pitchFamily="34" charset="0"/>
        <a:buChar char="‒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indent="-274320" algn="l" defTabSz="914400" rtl="0" eaLnBrk="1" latinLnBrk="0" hangingPunct="1">
        <a:lnSpc>
          <a:spcPct val="90000"/>
        </a:lnSpc>
        <a:spcBef>
          <a:spcPts val="1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5565" y="408694"/>
            <a:ext cx="6737983" cy="1082649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1"/>
                </a:solidFill>
              </a:rPr>
              <a:t>Use of Metagenomics in a Veterinary Diagnostic Lab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gray">
          <a:xfrm>
            <a:off x="351129" y="1858060"/>
            <a:ext cx="4762195" cy="1887322"/>
          </a:xfrm>
          <a:prstGeom prst="rect">
            <a:avLst/>
          </a:prstGeom>
          <a:noFill/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Patrick Mitchell, ScD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Cornell University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College of Veterinary Medicine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Animal Health Diagnostic Center /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NYSVDL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pkm57@cornell.edu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65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Fungal Identification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35184" y="1546265"/>
            <a:ext cx="8751075" cy="4213600"/>
            <a:chOff x="-621943" y="1546265"/>
            <a:chExt cx="10142224" cy="488343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621943" y="1546265"/>
              <a:ext cx="5125870" cy="474785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9169" y="1645920"/>
              <a:ext cx="5071112" cy="47837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544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Fungal Identification</a:t>
            </a:r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quarter" idx="17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0" r="29007" b="5932"/>
          <a:stretch/>
        </p:blipFill>
        <p:spPr bwMode="auto">
          <a:xfrm>
            <a:off x="1991170" y="1169081"/>
            <a:ext cx="5349667" cy="54152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0505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 Screening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/>
          </p:nvPr>
        </p:nvSpPr>
        <p:spPr>
          <a:xfrm>
            <a:off x="335185" y="1645920"/>
            <a:ext cx="3330961" cy="4251960"/>
          </a:xfrm>
        </p:spPr>
        <p:txBody>
          <a:bodyPr/>
          <a:lstStyle/>
          <a:p>
            <a:r>
              <a:rPr lang="en-US" sz="2400" dirty="0" smtClean="0">
                <a:latin typeface="+mj-lt"/>
              </a:rPr>
              <a:t>Canine respiratory disease outbreak</a:t>
            </a:r>
          </a:p>
          <a:p>
            <a:r>
              <a:rPr lang="en-US" sz="2400" dirty="0" smtClean="0">
                <a:latin typeface="+mj-lt"/>
              </a:rPr>
              <a:t>Canine </a:t>
            </a:r>
            <a:r>
              <a:rPr lang="en-US" sz="2400" dirty="0" err="1" smtClean="0">
                <a:latin typeface="+mj-lt"/>
              </a:rPr>
              <a:t>pneumovirus</a:t>
            </a:r>
            <a:r>
              <a:rPr lang="en-US" sz="2400" dirty="0" smtClean="0">
                <a:latin typeface="+mj-lt"/>
              </a:rPr>
              <a:t> suspected as a contributing factor</a:t>
            </a:r>
          </a:p>
          <a:p>
            <a:r>
              <a:rPr lang="en-US" sz="2400" dirty="0" smtClean="0">
                <a:latin typeface="+mj-lt"/>
              </a:rPr>
              <a:t>Discordant PCR results between labs/assays</a:t>
            </a:r>
          </a:p>
          <a:p>
            <a:endParaRPr lang="en-US" sz="2400" dirty="0"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2086" y="1632005"/>
            <a:ext cx="4817108" cy="418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18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 Screening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sz="2400" dirty="0">
                <a:latin typeface="+mj-lt"/>
              </a:rPr>
              <a:t>Extracted RNA from 3 acute case nasal swabs</a:t>
            </a:r>
          </a:p>
          <a:p>
            <a:r>
              <a:rPr lang="en-US" sz="2400" dirty="0">
                <a:latin typeface="+mj-lt"/>
              </a:rPr>
              <a:t>Run on iSeq, generated 1.4–2.1M 2x150 reads </a:t>
            </a:r>
          </a:p>
          <a:p>
            <a:r>
              <a:rPr lang="en-US" sz="2400" dirty="0">
                <a:latin typeface="+mj-lt"/>
              </a:rPr>
              <a:t>Assembled using SPAdes (standard and </a:t>
            </a:r>
            <a:r>
              <a:rPr lang="en-US" sz="2400" dirty="0" err="1">
                <a:latin typeface="+mj-lt"/>
              </a:rPr>
              <a:t>rnaSPAdes</a:t>
            </a:r>
            <a:r>
              <a:rPr lang="en-US" sz="2400" dirty="0" smtClean="0">
                <a:latin typeface="+mj-lt"/>
              </a:rPr>
              <a:t>)</a:t>
            </a:r>
          </a:p>
          <a:p>
            <a:r>
              <a:rPr lang="en-US" sz="2400" dirty="0" smtClean="0">
                <a:latin typeface="+mj-lt"/>
              </a:rPr>
              <a:t>Classified resulting </a:t>
            </a:r>
            <a:r>
              <a:rPr lang="en-US" sz="2400" dirty="0" err="1" smtClean="0">
                <a:latin typeface="+mj-lt"/>
              </a:rPr>
              <a:t>contigs</a:t>
            </a:r>
            <a:r>
              <a:rPr lang="en-US" sz="2400" dirty="0" smtClean="0">
                <a:latin typeface="+mj-lt"/>
              </a:rPr>
              <a:t> using Kraken</a:t>
            </a:r>
          </a:p>
          <a:p>
            <a:r>
              <a:rPr lang="en-US" sz="2400" dirty="0" smtClean="0">
                <a:latin typeface="+mj-lt"/>
              </a:rPr>
              <a:t>Recovered single-</a:t>
            </a:r>
            <a:r>
              <a:rPr lang="en-US" sz="2400" dirty="0" err="1" smtClean="0">
                <a:latin typeface="+mj-lt"/>
              </a:rPr>
              <a:t>contig</a:t>
            </a:r>
            <a:r>
              <a:rPr lang="en-US" sz="2400" dirty="0" smtClean="0">
                <a:latin typeface="+mj-lt"/>
              </a:rPr>
              <a:t> canine </a:t>
            </a:r>
            <a:r>
              <a:rPr lang="en-US" sz="2400" dirty="0" err="1" smtClean="0">
                <a:latin typeface="+mj-lt"/>
              </a:rPr>
              <a:t>pneumovirus</a:t>
            </a:r>
            <a:r>
              <a:rPr lang="en-US" sz="2400" dirty="0" smtClean="0">
                <a:latin typeface="+mj-lt"/>
              </a:rPr>
              <a:t> genomes from 2/3 samples (15 Kb, 17–30X coverage)</a:t>
            </a:r>
          </a:p>
          <a:p>
            <a:endParaRPr lang="en-US" sz="2400" dirty="0" smtClean="0">
              <a:latin typeface="+mj-lt"/>
            </a:endParaRPr>
          </a:p>
          <a:p>
            <a:endParaRPr lang="en-US" sz="2400" dirty="0" smtClean="0">
              <a:latin typeface="+mj-lt"/>
            </a:endParaRPr>
          </a:p>
          <a:p>
            <a:pPr lvl="1"/>
            <a:endParaRPr lang="en-US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2307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 Identification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/>
          </p:nvPr>
        </p:nvSpPr>
        <p:spPr>
          <a:xfrm>
            <a:off x="334963" y="2061334"/>
            <a:ext cx="4630143" cy="3836546"/>
          </a:xfrm>
        </p:spPr>
        <p:txBody>
          <a:bodyPr/>
          <a:lstStyle/>
          <a:p>
            <a:r>
              <a:rPr lang="en-US" sz="2400" dirty="0" smtClean="0">
                <a:latin typeface="+mj-lt"/>
              </a:rPr>
              <a:t>Virology service identified potential </a:t>
            </a:r>
            <a:r>
              <a:rPr lang="en-US" sz="2400" dirty="0" err="1" smtClean="0">
                <a:latin typeface="+mj-lt"/>
              </a:rPr>
              <a:t>virions</a:t>
            </a:r>
            <a:r>
              <a:rPr lang="en-US" sz="2400" dirty="0" smtClean="0">
                <a:latin typeface="+mj-lt"/>
              </a:rPr>
              <a:t> (~20 nm) in clinical sample </a:t>
            </a:r>
          </a:p>
          <a:p>
            <a:r>
              <a:rPr lang="en-US" sz="2400" dirty="0" err="1" smtClean="0">
                <a:latin typeface="+mj-lt"/>
              </a:rPr>
              <a:t>RNAseq</a:t>
            </a:r>
            <a:r>
              <a:rPr lang="en-US" sz="2400" dirty="0" smtClean="0">
                <a:latin typeface="+mj-lt"/>
              </a:rPr>
              <a:t> requested </a:t>
            </a:r>
            <a:br>
              <a:rPr lang="en-US" sz="2400" dirty="0" smtClean="0">
                <a:latin typeface="+mj-lt"/>
              </a:rPr>
            </a:br>
            <a:r>
              <a:rPr lang="en-US" sz="2400" dirty="0" smtClean="0">
                <a:latin typeface="+mj-lt"/>
              </a:rPr>
              <a:t>for identification</a:t>
            </a:r>
          </a:p>
          <a:p>
            <a:r>
              <a:rPr lang="en-US" sz="2400" dirty="0" smtClean="0">
                <a:latin typeface="+mj-lt"/>
              </a:rPr>
              <a:t>150K 2 x 250bp reads</a:t>
            </a:r>
          </a:p>
          <a:p>
            <a:r>
              <a:rPr lang="en-US" sz="2400" dirty="0" smtClean="0">
                <a:latin typeface="+mj-lt"/>
              </a:rPr>
              <a:t>Estimated cost: ~$125 </a:t>
            </a:r>
          </a:p>
          <a:p>
            <a:r>
              <a:rPr lang="en-US" sz="2400" dirty="0" smtClean="0">
                <a:latin typeface="+mj-lt"/>
              </a:rPr>
              <a:t>Classified reads </a:t>
            </a:r>
            <a:r>
              <a:rPr lang="en-US" sz="2400" dirty="0">
                <a:latin typeface="+mj-lt"/>
              </a:rPr>
              <a:t>(</a:t>
            </a:r>
            <a:r>
              <a:rPr lang="en-US" sz="2400" dirty="0" smtClean="0">
                <a:latin typeface="+mj-lt"/>
              </a:rPr>
              <a:t>unpaired) using Diamond + MEGAN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9310" y="1264404"/>
            <a:ext cx="4004690" cy="559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14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" t="6505" r="24982" b="16834"/>
          <a:stretch/>
        </p:blipFill>
        <p:spPr>
          <a:xfrm>
            <a:off x="153824" y="1162227"/>
            <a:ext cx="8890469" cy="5195844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Pathogen </a:t>
            </a:r>
            <a:r>
              <a:rPr lang="en-US" dirty="0" smtClean="0"/>
              <a:t>Identification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 bwMode="gray">
          <a:xfrm>
            <a:off x="675118" y="5614587"/>
            <a:ext cx="7417749" cy="239282"/>
          </a:xfrm>
          <a:prstGeom prst="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endParaRPr lang="en-US" sz="2000" b="1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0834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 Identification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/>
          </p:nvPr>
        </p:nvSpPr>
        <p:spPr>
          <a:xfrm>
            <a:off x="334963" y="1645920"/>
            <a:ext cx="3895205" cy="4251960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~2.4K reads mapped to </a:t>
            </a:r>
            <a:r>
              <a:rPr lang="en-US" dirty="0" err="1">
                <a:latin typeface="+mj-lt"/>
              </a:rPr>
              <a:t>t</a:t>
            </a:r>
            <a:r>
              <a:rPr lang="en-US" dirty="0" err="1" smtClean="0">
                <a:latin typeface="+mj-lt"/>
              </a:rPr>
              <a:t>usavirus</a:t>
            </a:r>
            <a:endParaRPr lang="en-US" dirty="0" smtClean="0">
              <a:latin typeface="+mj-lt"/>
            </a:endParaRPr>
          </a:p>
          <a:p>
            <a:pPr lvl="1"/>
            <a:r>
              <a:rPr lang="en-US" dirty="0" smtClean="0">
                <a:latin typeface="+mj-lt"/>
              </a:rPr>
              <a:t>‘Human’ </a:t>
            </a:r>
            <a:r>
              <a:rPr lang="en-US" dirty="0" err="1" smtClean="0">
                <a:latin typeface="+mj-lt"/>
              </a:rPr>
              <a:t>protoparvovirus</a:t>
            </a:r>
            <a:endParaRPr lang="en-US" dirty="0" smtClean="0">
              <a:latin typeface="+mj-lt"/>
            </a:endParaRPr>
          </a:p>
          <a:p>
            <a:pPr lvl="1"/>
            <a:r>
              <a:rPr lang="en-US" dirty="0" smtClean="0">
                <a:latin typeface="+mj-lt"/>
              </a:rPr>
              <a:t>Consistent with size of </a:t>
            </a:r>
            <a:r>
              <a:rPr lang="en-US" dirty="0" err="1" smtClean="0">
                <a:latin typeface="+mj-lt"/>
              </a:rPr>
              <a:t>virions</a:t>
            </a:r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High mapping depth to VP1/VP2 region of reference sequence</a:t>
            </a:r>
          </a:p>
          <a:p>
            <a:r>
              <a:rPr lang="en-US" dirty="0" smtClean="0">
                <a:latin typeface="+mj-lt"/>
              </a:rPr>
              <a:t>Trinity assembly produced 5 transcripts matching region</a:t>
            </a:r>
          </a:p>
          <a:p>
            <a:r>
              <a:rPr lang="en-US" dirty="0" smtClean="0">
                <a:latin typeface="+mj-lt"/>
              </a:rPr>
              <a:t>PCR primers designed for further screening</a:t>
            </a:r>
          </a:p>
        </p:txBody>
      </p:sp>
      <p:pic>
        <p:nvPicPr>
          <p:cNvPr id="1026" name="Chart 1" descr="image00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29"/>
          <a:stretch/>
        </p:blipFill>
        <p:spPr bwMode="auto">
          <a:xfrm>
            <a:off x="4408164" y="1903545"/>
            <a:ext cx="4551421" cy="385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867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 Discovery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/>
          </p:nvPr>
        </p:nvSpPr>
        <p:spPr>
          <a:xfrm>
            <a:off x="334963" y="1645920"/>
            <a:ext cx="5074525" cy="4251960"/>
          </a:xfrm>
        </p:spPr>
        <p:txBody>
          <a:bodyPr/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Hypothesis: Infectious etiology underlying feline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endomyocarditis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Deep sequencing of RNA from case and control samples (~100M 2 x 150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reads/sample)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Cost: $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462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 sample</a:t>
            </a:r>
          </a:p>
          <a:p>
            <a:pPr lvl="1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Library prep by RNA core (internal): $215/sample</a:t>
            </a:r>
          </a:p>
          <a:p>
            <a:pPr lvl="1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Sequencing from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Novagene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NovaSeq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S4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lane):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$6415 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1" name="Picture 9" descr="Iranian cat in clini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6" r="23088"/>
          <a:stretch/>
        </p:blipFill>
        <p:spPr bwMode="auto">
          <a:xfrm>
            <a:off x="5471128" y="1546264"/>
            <a:ext cx="3581872" cy="414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21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 Discovery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/>
          </p:nvPr>
        </p:nvSpPr>
        <p:spPr>
          <a:xfrm>
            <a:off x="334962" y="1645920"/>
            <a:ext cx="4348133" cy="4251960"/>
          </a:xfrm>
        </p:spPr>
        <p:txBody>
          <a:bodyPr/>
          <a:lstStyle/>
          <a:p>
            <a:r>
              <a:rPr lang="en-US" sz="2400" dirty="0" smtClean="0">
                <a:latin typeface="+mj-lt"/>
              </a:rPr>
              <a:t>Read filtering (host, human, </a:t>
            </a:r>
            <a:r>
              <a:rPr lang="en-US" sz="2400" dirty="0" err="1" smtClean="0">
                <a:latin typeface="+mj-lt"/>
              </a:rPr>
              <a:t>rRNA</a:t>
            </a:r>
            <a:r>
              <a:rPr lang="en-US" sz="2400" dirty="0" smtClean="0">
                <a:latin typeface="+mj-lt"/>
              </a:rPr>
              <a:t>) using STAR and </a:t>
            </a:r>
            <a:r>
              <a:rPr lang="en-US" sz="2400" dirty="0" err="1" smtClean="0">
                <a:latin typeface="+mj-lt"/>
              </a:rPr>
              <a:t>sortmerna</a:t>
            </a:r>
            <a:r>
              <a:rPr lang="en-US" sz="2400" dirty="0" smtClean="0">
                <a:latin typeface="+mj-lt"/>
              </a:rPr>
              <a:t>: </a:t>
            </a:r>
          </a:p>
          <a:p>
            <a:pPr lvl="1"/>
            <a:r>
              <a:rPr lang="en-US" sz="2200" dirty="0" smtClean="0">
                <a:latin typeface="+mj-lt"/>
              </a:rPr>
              <a:t>10-fold reduction in reads</a:t>
            </a:r>
          </a:p>
          <a:p>
            <a:r>
              <a:rPr lang="en-US" sz="2400" dirty="0" smtClean="0">
                <a:latin typeface="+mj-lt"/>
              </a:rPr>
              <a:t>Assembly using Trinity</a:t>
            </a:r>
          </a:p>
          <a:p>
            <a:r>
              <a:rPr lang="en-US" sz="2400" dirty="0" smtClean="0">
                <a:latin typeface="+mj-lt"/>
              </a:rPr>
              <a:t>Classification with Kraken2 (reads and assemblies)</a:t>
            </a:r>
          </a:p>
          <a:p>
            <a:endParaRPr lang="en-US" sz="2400" dirty="0"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7768" y="1193222"/>
            <a:ext cx="4183314" cy="515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31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AMR Gene Screening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/>
          </p:nvPr>
        </p:nvSpPr>
        <p:spPr>
          <a:xfrm>
            <a:off x="334963" y="1645920"/>
            <a:ext cx="4886517" cy="4251960"/>
          </a:xfrm>
        </p:spPr>
        <p:txBody>
          <a:bodyPr/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Screen for AMR genes in raptors receiving antibiotic prophylaxis</a:t>
            </a: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AmpliSeq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AMR Panel: 815 amplicons covering 478 </a:t>
            </a:r>
            <a:b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AMR genes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Will know which genes are present, but not what organism(s) carry them</a:t>
            </a:r>
          </a:p>
        </p:txBody>
      </p:sp>
      <p:pic>
        <p:nvPicPr>
          <p:cNvPr id="4098" name="Picture 2" descr="https://upload.wikimedia.org/wikipedia/commons/1/14/Coopers-hawk_04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637" y="1645920"/>
            <a:ext cx="3678110" cy="36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Placeholder 1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3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sz="2400" dirty="0" smtClean="0">
                <a:latin typeface="+mj-lt"/>
              </a:rPr>
              <a:t>Background</a:t>
            </a:r>
          </a:p>
          <a:p>
            <a:pPr lvl="1"/>
            <a:r>
              <a:rPr lang="en-US" sz="2000" dirty="0" smtClean="0">
                <a:latin typeface="+mj-lt"/>
              </a:rPr>
              <a:t>Why use metagenomics?</a:t>
            </a:r>
          </a:p>
          <a:p>
            <a:pPr lvl="1"/>
            <a:r>
              <a:rPr lang="en-US" sz="2000" dirty="0" smtClean="0">
                <a:latin typeface="+mj-lt"/>
              </a:rPr>
              <a:t>Tools</a:t>
            </a:r>
          </a:p>
          <a:p>
            <a:pPr lvl="1"/>
            <a:r>
              <a:rPr lang="en-US" sz="2000" dirty="0" smtClean="0">
                <a:latin typeface="+mj-lt"/>
              </a:rPr>
              <a:t>Considerations and pitfalls</a:t>
            </a:r>
          </a:p>
          <a:p>
            <a:r>
              <a:rPr lang="en-US" sz="2400" dirty="0" smtClean="0">
                <a:latin typeface="+mj-lt"/>
              </a:rPr>
              <a:t>Examples from our lab</a:t>
            </a:r>
            <a:endParaRPr lang="en-US" sz="2400" dirty="0">
              <a:latin typeface="+mj-lt"/>
            </a:endParaRPr>
          </a:p>
        </p:txBody>
      </p:sp>
      <p:pic>
        <p:nvPicPr>
          <p:cNvPr id="6" name="Picture 5" descr="ahdc building ban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33" y="3965559"/>
            <a:ext cx="7652488" cy="207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57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AMR Gene Screening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/>
          </p:nvPr>
        </p:nvSpPr>
        <p:spPr>
          <a:xfrm>
            <a:off x="334963" y="2418614"/>
            <a:ext cx="3570465" cy="3479265"/>
          </a:xfrm>
        </p:spPr>
        <p:txBody>
          <a:bodyPr/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2.5M reads/sample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Mapped to target amplicon sequences using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BBMap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Work in progress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6181005"/>
              </p:ext>
            </p:extLst>
          </p:nvPr>
        </p:nvGraphicFramePr>
        <p:xfrm>
          <a:off x="3819970" y="2061334"/>
          <a:ext cx="5076271" cy="3585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6768914" y="2875871"/>
            <a:ext cx="1234866" cy="726493"/>
            <a:chOff x="1239785" y="3314656"/>
            <a:chExt cx="1234866" cy="72649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244057" y="3458510"/>
              <a:ext cx="316194" cy="0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>
            <a:xfrm>
              <a:off x="1239785" y="3677903"/>
              <a:ext cx="316194" cy="0"/>
            </a:xfrm>
            <a:prstGeom prst="line">
              <a:avLst/>
            </a:prstGeom>
            <a:noFill/>
            <a:ln w="25400" cap="rnd">
              <a:solidFill>
                <a:srgbClr val="0000FF"/>
              </a:solidFill>
              <a:prstDash val="solid"/>
              <a:round/>
              <a:headEnd/>
              <a:tailEnd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>
            <a:xfrm>
              <a:off x="1244057" y="3897295"/>
              <a:ext cx="316194" cy="0"/>
            </a:xfrm>
            <a:prstGeom prst="line">
              <a:avLst/>
            </a:prstGeom>
            <a:noFill/>
            <a:ln w="25400" cap="rnd">
              <a:solidFill>
                <a:srgbClr val="FF0B0B"/>
              </a:solidFill>
              <a:prstDash val="solid"/>
              <a:round/>
              <a:headEnd/>
              <a:tailEnd/>
            </a:ln>
            <a:effectLst/>
          </p:spPr>
        </p:cxnSp>
        <p:sp>
          <p:nvSpPr>
            <p:cNvPr id="11" name="TextBox 1"/>
            <p:cNvSpPr txBox="1"/>
            <p:nvPr/>
          </p:nvSpPr>
          <p:spPr bwMode="gray">
            <a:xfrm>
              <a:off x="1560251" y="3753441"/>
              <a:ext cx="914400" cy="287708"/>
            </a:xfrm>
            <a:prstGeom prst="rect">
              <a:avLst/>
            </a:prstGeom>
            <a:noFill/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en-US" sz="1600" dirty="0" smtClean="0">
                  <a:latin typeface="+mj-lt"/>
                </a:rPr>
                <a:t>- Control</a:t>
              </a:r>
              <a:endParaRPr lang="en-US" sz="1100" dirty="0">
                <a:latin typeface="+mj-lt"/>
              </a:endParaRPr>
            </a:p>
          </p:txBody>
        </p:sp>
        <p:sp>
          <p:nvSpPr>
            <p:cNvPr id="12" name="TextBox 1"/>
            <p:cNvSpPr txBox="1"/>
            <p:nvPr/>
          </p:nvSpPr>
          <p:spPr bwMode="gray">
            <a:xfrm>
              <a:off x="1560251" y="3534049"/>
              <a:ext cx="914400" cy="287708"/>
            </a:xfrm>
            <a:prstGeom prst="rect">
              <a:avLst/>
            </a:prstGeom>
            <a:noFill/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en-US" sz="1600" dirty="0" smtClean="0">
                  <a:latin typeface="+mj-lt"/>
                </a:rPr>
                <a:t>+ Control</a:t>
              </a:r>
              <a:endParaRPr lang="en-US" sz="1100" dirty="0">
                <a:latin typeface="+mj-lt"/>
              </a:endParaRPr>
            </a:p>
          </p:txBody>
        </p:sp>
        <p:sp>
          <p:nvSpPr>
            <p:cNvPr id="13" name="TextBox 1"/>
            <p:cNvSpPr txBox="1"/>
            <p:nvPr/>
          </p:nvSpPr>
          <p:spPr bwMode="gray">
            <a:xfrm>
              <a:off x="1560251" y="3314656"/>
              <a:ext cx="914400" cy="287708"/>
            </a:xfrm>
            <a:prstGeom prst="rect">
              <a:avLst/>
            </a:prstGeom>
            <a:noFill/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en-US" sz="1600" dirty="0" smtClean="0">
                  <a:latin typeface="+mj-lt"/>
                </a:rPr>
                <a:t>Sample</a:t>
              </a:r>
              <a:endParaRPr lang="en-US" sz="1100" dirty="0">
                <a:latin typeface="+mj-lt"/>
              </a:endParaRPr>
            </a:p>
          </p:txBody>
        </p:sp>
      </p:grp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7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08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sz="2400" dirty="0" smtClean="0">
                <a:latin typeface="+mj-lt"/>
              </a:rPr>
              <a:t>Metagenomics is a broad umbrella</a:t>
            </a:r>
            <a:br>
              <a:rPr lang="en-US" sz="2400" dirty="0" smtClean="0">
                <a:latin typeface="+mj-lt"/>
              </a:rPr>
            </a:br>
            <a:endParaRPr lang="en-US" sz="2400" dirty="0" smtClean="0">
              <a:latin typeface="+mj-lt"/>
            </a:endParaRPr>
          </a:p>
          <a:p>
            <a:r>
              <a:rPr lang="en-US" sz="2400" dirty="0" smtClean="0">
                <a:latin typeface="+mj-lt"/>
              </a:rPr>
              <a:t>Variety of applications requiring differing resources</a:t>
            </a:r>
            <a:br>
              <a:rPr lang="en-US" sz="2400" dirty="0" smtClean="0">
                <a:latin typeface="+mj-lt"/>
              </a:rPr>
            </a:br>
            <a:endParaRPr lang="en-US" sz="2400" dirty="0" smtClean="0">
              <a:latin typeface="+mj-lt"/>
            </a:endParaRPr>
          </a:p>
          <a:p>
            <a:r>
              <a:rPr lang="en-US" sz="2400" dirty="0" smtClean="0">
                <a:latin typeface="+mj-lt"/>
              </a:rPr>
              <a:t>Many tools available</a:t>
            </a:r>
          </a:p>
          <a:p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8807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3424" y="190193"/>
            <a:ext cx="7239897" cy="531029"/>
          </a:xfrm>
        </p:spPr>
        <p:txBody>
          <a:bodyPr/>
          <a:lstStyle/>
          <a:p>
            <a:r>
              <a:rPr lang="en-US" dirty="0" smtClean="0"/>
              <a:t>Acknowledgments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284155" y="2200134"/>
            <a:ext cx="3042247" cy="24098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indent="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None/>
            </a:pPr>
            <a:r>
              <a:rPr lang="en-US" u="sng" dirty="0" smtClean="0"/>
              <a:t>AHDC Molecular R&amp;D Team</a:t>
            </a:r>
          </a:p>
          <a:p>
            <a:pPr marL="0" lvl="1" indent="-57150" algn="ctr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</a:pPr>
            <a:r>
              <a:rPr lang="en-US" dirty="0" smtClean="0"/>
              <a:t>Laura Goodman</a:t>
            </a:r>
          </a:p>
          <a:p>
            <a:pPr marL="0" lvl="1" indent="-57150" algn="ctr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</a:pPr>
            <a:r>
              <a:rPr lang="en-US" dirty="0" smtClean="0"/>
              <a:t>Renee Anderson</a:t>
            </a:r>
            <a:endParaRPr lang="en-US" dirty="0"/>
          </a:p>
          <a:p>
            <a:pPr marL="0" lvl="1" indent="-57150" algn="ctr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</a:pPr>
            <a:r>
              <a:rPr lang="en-US" dirty="0" smtClean="0"/>
              <a:t>Brittany </a:t>
            </a:r>
            <a:r>
              <a:rPr lang="en-US" dirty="0" smtClean="0"/>
              <a:t>Chilson</a:t>
            </a:r>
          </a:p>
          <a:p>
            <a:pPr marL="0" lvl="1" indent="-57150" algn="ctr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</a:pPr>
            <a:r>
              <a:rPr lang="en-US" dirty="0" smtClean="0"/>
              <a:t>Becky Tallmadge</a:t>
            </a:r>
            <a:endParaRPr lang="en-US" dirty="0"/>
          </a:p>
          <a:p>
            <a:pPr marL="0" lvl="1" indent="-57150" algn="ctr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</a:pPr>
            <a:r>
              <a:rPr lang="en-US" dirty="0" smtClean="0"/>
              <a:t>Ava Jarvis</a:t>
            </a:r>
          </a:p>
          <a:p>
            <a:pPr marL="0" lvl="1" indent="-57150" algn="ctr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</a:pPr>
            <a:r>
              <a:rPr lang="en-US" dirty="0" smtClean="0"/>
              <a:t>Derek Rothenheber</a:t>
            </a:r>
            <a:br>
              <a:rPr lang="en-US" dirty="0" smtClean="0"/>
            </a:br>
            <a:endParaRPr lang="en-US" sz="800" dirty="0" smtClean="0"/>
          </a:p>
        </p:txBody>
      </p:sp>
      <p:sp>
        <p:nvSpPr>
          <p:cNvPr id="19" name="Rectangle 18"/>
          <p:cNvSpPr/>
          <p:nvPr/>
        </p:nvSpPr>
        <p:spPr bwMode="gray">
          <a:xfrm>
            <a:off x="5532381" y="328948"/>
            <a:ext cx="3398596" cy="1240516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endParaRPr lang="en-US" sz="2000" b="1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3" y="6055017"/>
            <a:ext cx="3139535" cy="80298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01" y="1119873"/>
            <a:ext cx="2316568" cy="10854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 bwMode="gray">
          <a:xfrm>
            <a:off x="4106596" y="2405129"/>
            <a:ext cx="2095423" cy="2031315"/>
          </a:xfrm>
          <a:prstGeom prst="rect">
            <a:avLst/>
          </a:prstGeom>
          <a:noFill/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29" tIns="45715" rIns="91429" bIns="45715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Jen Grenier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Katie Kelly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Ann Tate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Faraz Ahmed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Ed Dubovi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Randall </a:t>
            </a:r>
            <a:r>
              <a:rPr lang="en-US" dirty="0" smtClean="0"/>
              <a:t>Renshaw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err="1" smtClean="0"/>
              <a:t>VetLIRN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37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462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66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metagenomics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sz="2400" dirty="0" smtClean="0">
                <a:latin typeface="+mj-lt"/>
              </a:rPr>
              <a:t>Interested in community rather than a single isolate</a:t>
            </a:r>
            <a:br>
              <a:rPr lang="en-US" sz="2400" dirty="0" smtClean="0">
                <a:latin typeface="+mj-lt"/>
              </a:rPr>
            </a:br>
            <a:endParaRPr lang="en-US" sz="2400" dirty="0" smtClean="0">
              <a:latin typeface="+mj-lt"/>
            </a:endParaRPr>
          </a:p>
          <a:p>
            <a:r>
              <a:rPr lang="en-US" sz="2400" dirty="0">
                <a:latin typeface="+mj-lt"/>
              </a:rPr>
              <a:t>Difficult to culture/isolate </a:t>
            </a:r>
            <a:r>
              <a:rPr lang="en-US" sz="2400" dirty="0" smtClean="0">
                <a:latin typeface="+mj-lt"/>
              </a:rPr>
              <a:t>organism</a:t>
            </a:r>
            <a:br>
              <a:rPr lang="en-US" sz="2400" dirty="0" smtClean="0">
                <a:latin typeface="+mj-lt"/>
              </a:rPr>
            </a:br>
            <a:endParaRPr lang="en-US" sz="2400" dirty="0">
              <a:latin typeface="+mj-lt"/>
            </a:endParaRPr>
          </a:p>
          <a:p>
            <a:r>
              <a:rPr lang="en-US" sz="2400" dirty="0" smtClean="0">
                <a:latin typeface="+mj-lt"/>
              </a:rPr>
              <a:t>Broad-scope/multiplex testing</a:t>
            </a:r>
            <a:br>
              <a:rPr lang="en-US" sz="2400" dirty="0" smtClean="0">
                <a:latin typeface="+mj-lt"/>
              </a:rPr>
            </a:br>
            <a:endParaRPr lang="en-US" sz="2400" dirty="0" smtClean="0">
              <a:latin typeface="+mj-lt"/>
            </a:endParaRPr>
          </a:p>
          <a:p>
            <a:r>
              <a:rPr lang="en-US" sz="2400" dirty="0" smtClean="0">
                <a:latin typeface="+mj-lt"/>
              </a:rPr>
              <a:t>Unknown target/Discovery</a:t>
            </a:r>
          </a:p>
          <a:p>
            <a:endParaRPr lang="en-US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9223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/>
          </p:nvPr>
        </p:nvSpPr>
        <p:spPr>
          <a:ln>
            <a:noFill/>
          </a:ln>
        </p:spPr>
        <p:txBody>
          <a:bodyPr/>
          <a:lstStyle/>
          <a:p>
            <a:r>
              <a:rPr lang="en-US" sz="2400" dirty="0" smtClean="0">
                <a:latin typeface="+mj-lt"/>
              </a:rPr>
              <a:t>Classification</a:t>
            </a:r>
          </a:p>
          <a:p>
            <a:pPr lvl="1"/>
            <a:r>
              <a:rPr lang="en-US" sz="2200" dirty="0" smtClean="0">
                <a:latin typeface="+mj-lt"/>
              </a:rPr>
              <a:t>Kraken2</a:t>
            </a:r>
          </a:p>
          <a:p>
            <a:pPr lvl="1"/>
            <a:r>
              <a:rPr lang="en-US" sz="2200" dirty="0" smtClean="0">
                <a:latin typeface="+mj-lt"/>
              </a:rPr>
              <a:t>Diamond</a:t>
            </a:r>
          </a:p>
          <a:p>
            <a:pPr lvl="1"/>
            <a:r>
              <a:rPr lang="en-US" sz="2200" dirty="0" smtClean="0">
                <a:latin typeface="+mj-lt"/>
              </a:rPr>
              <a:t>MetaPhlAn2/HUMAnN2</a:t>
            </a:r>
          </a:p>
          <a:p>
            <a:r>
              <a:rPr lang="en-US" sz="2400" dirty="0" smtClean="0">
                <a:latin typeface="+mj-lt"/>
              </a:rPr>
              <a:t>Assembly</a:t>
            </a:r>
          </a:p>
          <a:p>
            <a:pPr lvl="1"/>
            <a:r>
              <a:rPr lang="en-US" sz="2200" dirty="0" err="1" smtClean="0">
                <a:latin typeface="+mj-lt"/>
              </a:rPr>
              <a:t>SPAdes</a:t>
            </a:r>
            <a:r>
              <a:rPr lang="en-US" sz="2200" dirty="0" smtClean="0">
                <a:latin typeface="+mj-lt"/>
              </a:rPr>
              <a:t> (</a:t>
            </a:r>
            <a:r>
              <a:rPr lang="en-US" sz="2200" dirty="0" err="1" smtClean="0">
                <a:latin typeface="+mj-lt"/>
              </a:rPr>
              <a:t>metaSPAdes</a:t>
            </a:r>
            <a:r>
              <a:rPr lang="en-US" sz="2200" dirty="0" smtClean="0">
                <a:latin typeface="+mj-lt"/>
              </a:rPr>
              <a:t> and </a:t>
            </a:r>
            <a:r>
              <a:rPr lang="en-US" sz="2200" dirty="0" err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rnaSPAdes</a:t>
            </a:r>
            <a:r>
              <a:rPr lang="en-US" sz="2200" dirty="0" smtClean="0">
                <a:latin typeface="+mj-lt"/>
              </a:rPr>
              <a:t>)</a:t>
            </a:r>
          </a:p>
          <a:p>
            <a:pPr lvl="1"/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Trinity (for </a:t>
            </a:r>
            <a:r>
              <a:rPr lang="en-US" sz="2200" dirty="0" err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RNAseq</a:t>
            </a:r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)</a:t>
            </a:r>
          </a:p>
          <a:p>
            <a:r>
              <a:rPr lang="en-US" sz="2400" dirty="0" smtClean="0">
                <a:latin typeface="+mj-lt"/>
              </a:rPr>
              <a:t>Visualization</a:t>
            </a:r>
          </a:p>
          <a:p>
            <a:pPr lvl="1"/>
            <a:r>
              <a:rPr lang="en-US" sz="22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MEGAN</a:t>
            </a:r>
          </a:p>
          <a:p>
            <a:pPr lvl="1"/>
            <a:r>
              <a:rPr lang="en-US" sz="2200" dirty="0" smtClean="0">
                <a:latin typeface="+mj-lt"/>
              </a:rPr>
              <a:t>Krona</a:t>
            </a:r>
            <a:endParaRPr lang="en-US" sz="2200" dirty="0"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6035" y="470019"/>
            <a:ext cx="1738286" cy="6327626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 bwMode="gray">
          <a:xfrm rot="10800000">
            <a:off x="8130926" y="1249680"/>
            <a:ext cx="611663" cy="242316"/>
          </a:xfrm>
          <a:prstGeom prst="righ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endParaRPr lang="en-US" sz="2000" b="1">
              <a:solidFill>
                <a:schemeClr val="bg2"/>
              </a:solidFill>
              <a:latin typeface="+mj-lt"/>
            </a:endParaRPr>
          </a:p>
        </p:txBody>
      </p:sp>
      <p:sp>
        <p:nvSpPr>
          <p:cNvPr id="10" name="Right Arrow 9"/>
          <p:cNvSpPr/>
          <p:nvPr/>
        </p:nvSpPr>
        <p:spPr bwMode="gray">
          <a:xfrm rot="10800000">
            <a:off x="8130925" y="1556013"/>
            <a:ext cx="611663" cy="242316"/>
          </a:xfrm>
          <a:prstGeom prst="righ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endParaRPr lang="en-US" sz="2000" b="1">
              <a:solidFill>
                <a:schemeClr val="bg2"/>
              </a:solidFill>
              <a:latin typeface="+mj-lt"/>
            </a:endParaRPr>
          </a:p>
        </p:txBody>
      </p:sp>
      <p:sp>
        <p:nvSpPr>
          <p:cNvPr id="11" name="Right Arrow 10"/>
          <p:cNvSpPr/>
          <p:nvPr/>
        </p:nvSpPr>
        <p:spPr bwMode="gray">
          <a:xfrm rot="10800000">
            <a:off x="8130924" y="3017235"/>
            <a:ext cx="611663" cy="242316"/>
          </a:xfrm>
          <a:prstGeom prst="righ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endParaRPr lang="en-US" sz="2000" b="1">
              <a:solidFill>
                <a:schemeClr val="bg2"/>
              </a:solidFill>
              <a:latin typeface="+mj-lt"/>
            </a:endParaRPr>
          </a:p>
        </p:txBody>
      </p:sp>
      <p:sp>
        <p:nvSpPr>
          <p:cNvPr id="12" name="Right Arrow 11"/>
          <p:cNvSpPr/>
          <p:nvPr/>
        </p:nvSpPr>
        <p:spPr bwMode="gray">
          <a:xfrm rot="10800000">
            <a:off x="8130926" y="3228300"/>
            <a:ext cx="611663" cy="242316"/>
          </a:xfrm>
          <a:prstGeom prst="righ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endParaRPr lang="en-US" sz="2000" b="1">
              <a:solidFill>
                <a:schemeClr val="bg2"/>
              </a:solidFill>
              <a:latin typeface="+mj-lt"/>
            </a:endParaRPr>
          </a:p>
        </p:txBody>
      </p:sp>
      <p:sp>
        <p:nvSpPr>
          <p:cNvPr id="13" name="Right Arrow 12"/>
          <p:cNvSpPr/>
          <p:nvPr/>
        </p:nvSpPr>
        <p:spPr bwMode="gray">
          <a:xfrm rot="10800000">
            <a:off x="8130923" y="3966512"/>
            <a:ext cx="611663" cy="242316"/>
          </a:xfrm>
          <a:prstGeom prst="righ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endParaRPr lang="en-US" sz="2000" b="1">
              <a:solidFill>
                <a:schemeClr val="bg2"/>
              </a:solidFill>
              <a:latin typeface="+mj-lt"/>
            </a:endParaRPr>
          </a:p>
        </p:txBody>
      </p:sp>
      <p:sp>
        <p:nvSpPr>
          <p:cNvPr id="14" name="Right Arrow 13"/>
          <p:cNvSpPr/>
          <p:nvPr/>
        </p:nvSpPr>
        <p:spPr bwMode="gray">
          <a:xfrm rot="10800000">
            <a:off x="8084321" y="6458525"/>
            <a:ext cx="611663" cy="242316"/>
          </a:xfrm>
          <a:prstGeom prst="righ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endParaRPr lang="en-US" sz="2000" b="1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6868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 and Pitfalls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sz="2400" dirty="0" smtClean="0">
                <a:latin typeface="+mj-lt"/>
              </a:rPr>
              <a:t>Targeted vs. Shotgun</a:t>
            </a:r>
            <a:br>
              <a:rPr lang="en-US" sz="2400" dirty="0" smtClean="0">
                <a:latin typeface="+mj-lt"/>
              </a:rPr>
            </a:br>
            <a:endParaRPr lang="en-US" sz="2400" dirty="0" smtClean="0">
              <a:latin typeface="+mj-lt"/>
            </a:endParaRPr>
          </a:p>
          <a:p>
            <a:r>
              <a:rPr lang="en-US" sz="2400" dirty="0" smtClean="0">
                <a:latin typeface="+mj-lt"/>
              </a:rPr>
              <a:t>DNA vs. RNA</a:t>
            </a:r>
            <a:br>
              <a:rPr lang="en-US" sz="2400" dirty="0" smtClean="0">
                <a:latin typeface="+mj-lt"/>
              </a:rPr>
            </a:br>
            <a:endParaRPr lang="en-US" sz="2400" dirty="0" smtClean="0">
              <a:latin typeface="+mj-lt"/>
            </a:endParaRPr>
          </a:p>
          <a:p>
            <a:r>
              <a:rPr lang="en-US" sz="2400" dirty="0" smtClean="0">
                <a:latin typeface="+mj-lt"/>
              </a:rPr>
              <a:t>Assembly vs. read-based classification</a:t>
            </a:r>
            <a:br>
              <a:rPr lang="en-US" sz="2400" dirty="0" smtClean="0">
                <a:latin typeface="+mj-lt"/>
              </a:rPr>
            </a:br>
            <a:endParaRPr lang="en-US" sz="2400" dirty="0" smtClean="0">
              <a:latin typeface="+mj-lt"/>
            </a:endParaRPr>
          </a:p>
          <a:p>
            <a:r>
              <a:rPr lang="en-US" sz="2400" dirty="0" smtClean="0">
                <a:latin typeface="+mj-lt"/>
              </a:rPr>
              <a:t>Classification databases and thresholds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406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55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we do?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Amplicon-based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fungal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dentification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Screening for suspected pathogens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Pathogen identification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Pathogen discovery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AMR gene screening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www.illumina.com/content/dam/illumina-marketing/images/systems/v2/banners/systems/system-banner-novaseq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8" r="13517"/>
          <a:stretch/>
        </p:blipFill>
        <p:spPr bwMode="auto">
          <a:xfrm>
            <a:off x="6654800" y="3113588"/>
            <a:ext cx="2489200" cy="360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illumina.com/content/dam/illumina-marketing/images/systems/v2/banners/systems/system-banner-iseq-100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9"/>
          <a:stretch/>
        </p:blipFill>
        <p:spPr bwMode="auto">
          <a:xfrm>
            <a:off x="521788" y="4813711"/>
            <a:ext cx="1600967" cy="170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ssets.illumina.com/content/dam/illumina-marketing/images/systems/v2/banners/systems/system-banner-miseq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4" b="9947"/>
          <a:stretch/>
        </p:blipFill>
        <p:spPr bwMode="auto">
          <a:xfrm>
            <a:off x="2936834" y="4280682"/>
            <a:ext cx="3717966" cy="224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20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Fungal Identification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sz="2400" dirty="0" smtClean="0">
                <a:latin typeface="+mj-lt"/>
              </a:rPr>
              <a:t>Two targets: 28S and ITS</a:t>
            </a:r>
          </a:p>
          <a:p>
            <a:r>
              <a:rPr lang="en-US" sz="2400" dirty="0" smtClean="0">
                <a:latin typeface="+mj-lt"/>
              </a:rPr>
              <a:t>Run alongside other samples on </a:t>
            </a:r>
            <a:r>
              <a:rPr lang="en-US" sz="2400" dirty="0" err="1" smtClean="0">
                <a:latin typeface="+mj-lt"/>
              </a:rPr>
              <a:t>MiSeq</a:t>
            </a:r>
            <a:endParaRPr lang="en-US" sz="2400" dirty="0" smtClean="0">
              <a:latin typeface="+mj-lt"/>
            </a:endParaRPr>
          </a:p>
          <a:p>
            <a:r>
              <a:rPr lang="en-US" sz="2400" dirty="0" smtClean="0">
                <a:latin typeface="+mj-lt"/>
              </a:rPr>
              <a:t>Cost: ~$235 (both amplicons)</a:t>
            </a:r>
          </a:p>
          <a:p>
            <a:r>
              <a:rPr lang="en-US" sz="2400" dirty="0" smtClean="0">
                <a:latin typeface="+mj-lt"/>
              </a:rPr>
              <a:t>Analyzed using QIIME2 workflow</a:t>
            </a:r>
          </a:p>
          <a:p>
            <a:endParaRPr lang="en-US" sz="2400" dirty="0">
              <a:latin typeface="+mj-lt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1169085" y="3517509"/>
            <a:ext cx="6512966" cy="2578491"/>
            <a:chOff x="974221" y="2653031"/>
            <a:chExt cx="6093152" cy="2412286"/>
          </a:xfrm>
        </p:grpSpPr>
        <p:grpSp>
          <p:nvGrpSpPr>
            <p:cNvPr id="11" name="Group 10"/>
            <p:cNvGrpSpPr/>
            <p:nvPr/>
          </p:nvGrpSpPr>
          <p:grpSpPr>
            <a:xfrm>
              <a:off x="1211792" y="2653031"/>
              <a:ext cx="5855581" cy="2412286"/>
              <a:chOff x="648687" y="4925552"/>
              <a:chExt cx="4952877" cy="1698761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1447799" y="4925552"/>
                <a:ext cx="4153765" cy="1698761"/>
                <a:chOff x="1447799" y="4925552"/>
                <a:chExt cx="4153765" cy="1698761"/>
              </a:xfrm>
            </p:grpSpPr>
            <p:pic>
              <p:nvPicPr>
                <p:cNvPr id="22" name="Picture 21"/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366"/>
                <a:stretch/>
              </p:blipFill>
              <p:spPr>
                <a:xfrm>
                  <a:off x="1447799" y="5458952"/>
                  <a:ext cx="3132151" cy="819210"/>
                </a:xfrm>
                <a:prstGeom prst="rect">
                  <a:avLst/>
                </a:prstGeom>
              </p:spPr>
            </p:pic>
            <p:pic>
              <p:nvPicPr>
                <p:cNvPr id="23" name="Picture 22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69305"/>
                <a:stretch/>
              </p:blipFill>
              <p:spPr>
                <a:xfrm>
                  <a:off x="4495800" y="4925552"/>
                  <a:ext cx="1105764" cy="1698761"/>
                </a:xfrm>
                <a:prstGeom prst="rect">
                  <a:avLst/>
                </a:prstGeom>
              </p:spPr>
            </p:pic>
          </p:grpSp>
          <p:sp>
            <p:nvSpPr>
              <p:cNvPr id="15" name="TextBox 14"/>
              <p:cNvSpPr txBox="1"/>
              <p:nvPr/>
            </p:nvSpPr>
            <p:spPr>
              <a:xfrm>
                <a:off x="648687" y="6144291"/>
                <a:ext cx="6858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 smtClean="0"/>
                  <a:t>PCR</a:t>
                </a:r>
                <a:endParaRPr lang="en-US" sz="1100" dirty="0"/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974221" y="3560842"/>
              <a:ext cx="914400" cy="722918"/>
              <a:chOff x="974221" y="3475151"/>
              <a:chExt cx="914400" cy="722918"/>
            </a:xfrm>
          </p:grpSpPr>
          <p:sp>
            <p:nvSpPr>
              <p:cNvPr id="26" name="TextBox 25"/>
              <p:cNvSpPr txBox="1"/>
              <p:nvPr/>
            </p:nvSpPr>
            <p:spPr bwMode="gray">
              <a:xfrm>
                <a:off x="974221" y="3475151"/>
                <a:ext cx="914400" cy="291258"/>
              </a:xfrm>
              <a:prstGeom prst="rect">
                <a:avLst/>
              </a:prstGeom>
              <a:noFill/>
              <a:ln w="38100" cap="flat" cmpd="sng" algn="ctr">
                <a:solidFill>
                  <a:schemeClr val="accent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29" tIns="45715" rIns="91429" bIns="45715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0"/>
                  </a:spcBef>
                </a:pPr>
                <a:r>
                  <a:rPr lang="en-US" dirty="0" smtClean="0"/>
                  <a:t>28S D1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 bwMode="gray">
              <a:xfrm>
                <a:off x="974221" y="3906811"/>
                <a:ext cx="914400" cy="291258"/>
              </a:xfrm>
              <a:prstGeom prst="rect">
                <a:avLst/>
              </a:prstGeom>
              <a:noFill/>
              <a:ln w="38100" cap="flat" cmpd="sng" algn="ctr">
                <a:solidFill>
                  <a:schemeClr val="accent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29" tIns="45715" rIns="91429" bIns="45715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0"/>
                  </a:spcBef>
                </a:pPr>
                <a:r>
                  <a:rPr lang="en-US" dirty="0" smtClean="0"/>
                  <a:t>ITS1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3454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02">
      <a:dk1>
        <a:srgbClr val="303030"/>
      </a:dk1>
      <a:lt1>
        <a:srgbClr val="FFFFFF"/>
      </a:lt1>
      <a:dk2>
        <a:srgbClr val="303030"/>
      </a:dk2>
      <a:lt2>
        <a:srgbClr val="DEDEE0"/>
      </a:lt2>
      <a:accent1>
        <a:srgbClr val="B31B1B"/>
      </a:accent1>
      <a:accent2>
        <a:srgbClr val="4D4F53"/>
      </a:accent2>
      <a:accent3>
        <a:srgbClr val="A2998B"/>
      </a:accent3>
      <a:accent4>
        <a:srgbClr val="EF9595"/>
      </a:accent4>
      <a:accent5>
        <a:srgbClr val="7D7364"/>
      </a:accent5>
      <a:accent6>
        <a:srgbClr val="A8B1C4"/>
      </a:accent6>
      <a:hlink>
        <a:srgbClr val="3B4544"/>
      </a:hlink>
      <a:folHlink>
        <a:srgbClr val="596784"/>
      </a:folHlink>
    </a:clrScheme>
    <a:fontScheme name="Custom 18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2857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29" tIns="45715" rIns="91429" bIns="45715" numCol="1" rtlCol="0" anchor="ctr" anchorCtr="0" compatLnSpc="1">
        <a:prstTxWarp prst="textNoShape">
          <a:avLst/>
        </a:prstTxWarp>
        <a:noAutofit/>
      </a:bodyPr>
      <a:lstStyle>
        <a:defPPr algn="ctr" fontAlgn="base">
          <a:lnSpc>
            <a:spcPct val="90000"/>
          </a:lnSpc>
          <a:spcAft>
            <a:spcPct val="0"/>
          </a:spcAft>
          <a:buClr>
            <a:schemeClr val="accent2"/>
          </a:buClr>
          <a:buSzPct val="90000"/>
          <a:defRPr sz="2000" b="1">
            <a:solidFill>
              <a:schemeClr val="bg2"/>
            </a:solidFill>
            <a:latin typeface="+mj-lt"/>
          </a:defRPr>
        </a:defPPr>
      </a:lstStyle>
    </a:spDef>
    <a:lnDef>
      <a:spPr>
        <a:noFill/>
        <a:ln w="25400" cap="rnd">
          <a:solidFill>
            <a:schemeClr val="accent3"/>
          </a:solidFill>
          <a:prstDash val="sysDot"/>
          <a:round/>
          <a:headEnd/>
          <a:tailEnd/>
        </a:ln>
        <a:effectLst/>
      </a:spPr>
      <a:bodyPr/>
      <a:lstStyle/>
    </a:lnDef>
    <a:txDef>
      <a:spPr bwMode="gray">
        <a:solidFill>
          <a:schemeClr val="accent1"/>
        </a:solidFill>
        <a:ln w="2857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29" tIns="45715" rIns="91429" bIns="45715" numCol="1" rtlCol="0" anchor="ctr" anchorCtr="0" compatLnSpc="1">
        <a:prstTxWarp prst="textNoShape">
          <a:avLst/>
        </a:prstTxWarp>
        <a:noAutofit/>
      </a:bodyPr>
      <a:lstStyle>
        <a:defPPr>
          <a:spcBef>
            <a:spcPts val="0"/>
          </a:spcBef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eSlide 2017">
      <a:dk1>
        <a:srgbClr val="000000"/>
      </a:dk1>
      <a:lt1>
        <a:srgbClr val="FFFFFF"/>
      </a:lt1>
      <a:dk2>
        <a:srgbClr val="003468"/>
      </a:dk2>
      <a:lt2>
        <a:srgbClr val="FFFFFF"/>
      </a:lt2>
      <a:accent1>
        <a:srgbClr val="4A78B1"/>
      </a:accent1>
      <a:accent2>
        <a:srgbClr val="70AB49"/>
      </a:accent2>
      <a:accent3>
        <a:srgbClr val="A8A8A8"/>
      </a:accent3>
      <a:accent4>
        <a:srgbClr val="F6C700"/>
      </a:accent4>
      <a:accent5>
        <a:srgbClr val="9900FF"/>
      </a:accent5>
      <a:accent6>
        <a:srgbClr val="00C7F6"/>
      </a:accent6>
      <a:hlink>
        <a:srgbClr val="336600"/>
      </a:hlink>
      <a:folHlink>
        <a:srgbClr val="CC0000"/>
      </a:folHlink>
    </a:clrScheme>
    <a:fontScheme name="Template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489E17-87FC-45DB-BA82-627860FB8F92}">
  <ds:schemaRefs>
    <ds:schemaRef ds:uri="cda94296-2c72-481f-93c5-17fb996d4fa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20DB5E8-8F2C-4301-AD3F-3BB43D6E2CE5}"/>
</file>

<file path=customXml/itemProps3.xml><?xml version="1.0" encoding="utf-8"?>
<ds:datastoreItem xmlns:ds="http://schemas.openxmlformats.org/officeDocument/2006/customXml" ds:itemID="{C4B06E9A-753F-41C8-8B55-9EB917D8A3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46544</TotalTime>
  <Words>425</Words>
  <Application>Microsoft Office PowerPoint</Application>
  <PresentationFormat>On-screen Show (4:3)</PresentationFormat>
  <Paragraphs>126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Arial Narrow</vt:lpstr>
      <vt:lpstr>Calibri</vt:lpstr>
      <vt:lpstr>Helvetica</vt:lpstr>
      <vt:lpstr>Times</vt:lpstr>
      <vt:lpstr>Office Theme</vt:lpstr>
      <vt:lpstr>Use of Metagenomics in a Veterinary Diagnostic Lab</vt:lpstr>
      <vt:lpstr>Outline</vt:lpstr>
      <vt:lpstr>Background</vt:lpstr>
      <vt:lpstr>Why use metagenomics</vt:lpstr>
      <vt:lpstr>Tools</vt:lpstr>
      <vt:lpstr>Considerations and Pitfalls</vt:lpstr>
      <vt:lpstr>Examples</vt:lpstr>
      <vt:lpstr>What do we do?</vt:lpstr>
      <vt:lpstr>Fungal Identification</vt:lpstr>
      <vt:lpstr>Fungal Identification</vt:lpstr>
      <vt:lpstr>Fungal Identification</vt:lpstr>
      <vt:lpstr>Pathogen Screening</vt:lpstr>
      <vt:lpstr>Pathogen Screening</vt:lpstr>
      <vt:lpstr>Pathogen Identification</vt:lpstr>
      <vt:lpstr>Pathogen Identification</vt:lpstr>
      <vt:lpstr>Pathogen Identification</vt:lpstr>
      <vt:lpstr>Pathogen Discovery</vt:lpstr>
      <vt:lpstr>Pathogen Discovery</vt:lpstr>
      <vt:lpstr>AMR Gene Screening</vt:lpstr>
      <vt:lpstr>AMR Gene Screening</vt:lpstr>
      <vt:lpstr>Conclusions</vt:lpstr>
      <vt:lpstr>Conclusions</vt:lpstr>
      <vt:lpstr>Acknowledgments</vt:lpstr>
      <vt:lpstr>PowerPoint Presentation</vt:lpstr>
    </vt:vector>
  </TitlesOfParts>
  <Company>eSlide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P017790_Cornell_University_Template</dc:title>
  <dc:subject>v2010</dc:subject>
  <dc:creator>laura.goodman@cornell.edu</dc:creator>
  <dc:description>P017790_Cornell_University_Template</dc:description>
  <cp:lastModifiedBy>Patrick K Mitchell</cp:lastModifiedBy>
  <cp:revision>844</cp:revision>
  <cp:lastPrinted>2017-11-29T15:35:51Z</cp:lastPrinted>
  <dcterms:created xsi:type="dcterms:W3CDTF">2011-11-02T14:24:24Z</dcterms:created>
  <dcterms:modified xsi:type="dcterms:W3CDTF">2019-09-18T02:23:19Z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BD1316AA-ADAB-409D-BAE3-6BC0F6AF696D</vt:lpwstr>
  </property>
  <property fmtid="{D5CDD505-2E9C-101B-9397-08002B2CF9AE}" pid="3" name="ArticulatePath">
    <vt:lpwstr>Template-Template_v2007-10_2Dcharts_FLAT BOX_111213_445pm</vt:lpwstr>
  </property>
  <property fmtid="{D5CDD505-2E9C-101B-9397-08002B2CF9AE}" pid="4" name="ContentTypeId">
    <vt:lpwstr>0x010100E23A49D5CB2C7542997766C405C38DF7</vt:lpwstr>
  </property>
</Properties>
</file>