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4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18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0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charts/chartEx2.xml" ContentType="application/vnd.ms-office.chartex+xml"/>
  <Override PartName="/ppt/charts/chartEx1.xml" ContentType="application/vnd.ms-office.chartex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charts/colors4.xml" ContentType="application/vnd.ms-office.chartcolorstyle+xml"/>
  <Override PartName="/ppt/charts/chartEx4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style4.xml" ContentType="application/vnd.ms-office.chartstyle+xml"/>
  <Override PartName="/ppt/charts/style2.xml" ContentType="application/vnd.ms-office.chartstyle+xml"/>
  <Override PartName="/ppt/charts/chartEx3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charts/colors2.xml" ContentType="application/vnd.ms-office.chartcolor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0" r:id="rId3"/>
    <p:sldId id="263" r:id="rId4"/>
    <p:sldId id="261" r:id="rId5"/>
    <p:sldId id="262" r:id="rId6"/>
    <p:sldId id="264" r:id="rId7"/>
    <p:sldId id="281" r:id="rId8"/>
    <p:sldId id="282" r:id="rId9"/>
    <p:sldId id="276" r:id="rId10"/>
    <p:sldId id="277" r:id="rId11"/>
    <p:sldId id="279" r:id="rId12"/>
    <p:sldId id="265" r:id="rId13"/>
    <p:sldId id="258" r:id="rId14"/>
    <p:sldId id="278" r:id="rId15"/>
    <p:sldId id="280" r:id="rId16"/>
    <p:sldId id="266" r:id="rId17"/>
    <p:sldId id="267" r:id="rId18"/>
    <p:sldId id="268" r:id="rId19"/>
    <p:sldId id="273" r:id="rId20"/>
    <p:sldId id="271" r:id="rId21"/>
    <p:sldId id="272" r:id="rId22"/>
    <p:sldId id="269" r:id="rId23"/>
    <p:sldId id="274" r:id="rId24"/>
    <p:sldId id="275" r:id="rId25"/>
    <p:sldId id="270" r:id="rId26"/>
  </p:sldIdLst>
  <p:sldSz cx="123444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8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lumb, Matt (MDH)" initials="PM(" lastIdx="1" clrIdx="0">
    <p:extLst>
      <p:ext uri="{19B8F6BF-5375-455C-9EA6-DF929625EA0E}">
        <p15:presenceInfo xmlns:p15="http://schemas.microsoft.com/office/powerpoint/2012/main" userId="S-1-5-21-1314793539-288207475-437156019-3892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6" autoAdjust="0"/>
    <p:restoredTop sz="88721" autoAdjust="0"/>
  </p:normalViewPr>
  <p:slideViewPr>
    <p:cSldViewPr snapToGrid="0" showGuides="1">
      <p:cViewPr varScale="1">
        <p:scale>
          <a:sx n="78" d="100"/>
          <a:sy n="78" d="100"/>
        </p:scale>
        <p:origin x="811" y="58"/>
      </p:cViewPr>
      <p:guideLst>
        <p:guide orient="horz" pos="2160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C:\Users\plumbm1\Desktop\pres\Read%20Stats2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C:\Users\plumbm1\Desktop\pres\Read%20Stats2.xlsx" TargetMode="External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C:\Users\plumbm1\Desktop\pres\Read%20Stats2.xlsx" TargetMode="External"/></Relationships>
</file>

<file path=ppt/charts/_rels/chartEx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file:///C:\Users\plumbm1\Desktop\pres\Read%20Stats2.xlsx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 dir="row">Sheet2!$B$2:$H$2</cx:f>
        <cx:lvl ptCount="7" formatCode="General">
          <cx:pt idx="0">90.920000000000002</cx:pt>
          <cx:pt idx="1">69.539299999999997</cx:pt>
          <cx:pt idx="2">65.044399999999996</cx:pt>
          <cx:pt idx="3">56.2742</cx:pt>
          <cx:pt idx="4">69.346299999999999</cx:pt>
          <cx:pt idx="5">62.168399999999998</cx:pt>
        </cx:lvl>
      </cx:numDim>
    </cx:data>
    <cx:data id="1">
      <cx:numDim type="val">
        <cx:f dir="row">Sheet2!$B$3:$H$3</cx:f>
        <cx:lvl ptCount="7" formatCode="General">
          <cx:pt idx="0">53.203800000000001</cx:pt>
          <cx:pt idx="1">44.497799999999998</cx:pt>
          <cx:pt idx="2">47.980899999999998</cx:pt>
          <cx:pt idx="3">49.188600000000001</cx:pt>
          <cx:pt idx="4">87.960800000000006</cx:pt>
          <cx:pt idx="5">146.37799999999999</cx:pt>
        </cx:lvl>
      </cx:numDim>
    </cx:data>
    <cx:data id="2">
      <cx:numDim type="val">
        <cx:f dir="row">Sheet2!$B$4:$H$4</cx:f>
        <cx:lvl ptCount="7" formatCode="General">
          <cx:pt idx="0">66.683800000000005</cx:pt>
          <cx:pt idx="1">54.464100000000002</cx:pt>
          <cx:pt idx="2">74.143900000000002</cx:pt>
          <cx:pt idx="3">66.946200000000005</cx:pt>
          <cx:pt idx="4">58.615699999999997</cx:pt>
          <cx:pt idx="5">41.1845</cx:pt>
          <cx:pt idx="6">75.2941</cx:pt>
        </cx:lvl>
      </cx:numDim>
    </cx:data>
    <cx:data id="3">
      <cx:numDim type="val">
        <cx:f dir="row">Sheet2!$B$5:$H$5</cx:f>
        <cx:lvl ptCount="7" formatCode="General">
          <cx:pt idx="0">109.565</cx:pt>
          <cx:pt idx="1">111.31100000000001</cx:pt>
          <cx:pt idx="2">91.211299999999994</cx:pt>
          <cx:pt idx="3">88.185400000000001</cx:pt>
          <cx:pt idx="4">75.620900000000006</cx:pt>
          <cx:pt idx="5">77.068799999999996</cx:pt>
          <cx:pt idx="6">94.016499999999994</cx:pt>
        </cx:lvl>
      </cx:numDim>
    </cx:data>
    <cx:data id="4">
      <cx:numDim type="val">
        <cx:f dir="row">Sheet2!$B$6:$D$6</cx:f>
        <cx:lvl ptCount="3" formatCode="General">
          <cx:pt idx="0">77.557299999999998</cx:pt>
          <cx:pt idx="1">60.021000000000001</cx:pt>
          <cx:pt idx="2">90.102999999999994</cx:pt>
        </cx:lvl>
      </cx:numDim>
    </cx:data>
    <cx:data id="5">
      <cx:numDim type="val">
        <cx:f dir="row">Sheet2!$B$7:$D$7</cx:f>
        <cx:lvl ptCount="3" formatCode="General">
          <cx:pt idx="0">47.789499999999997</cx:pt>
          <cx:pt idx="1">96.402100000000004</cx:pt>
          <cx:pt idx="2">94.509200000000007</cx:pt>
        </cx:lvl>
      </cx:numDim>
    </cx:data>
    <cx:data id="6">
      <cx:numDim type="val">
        <cx:f dir="row">Sheet2!$B$8:$E$8</cx:f>
        <cx:lvl ptCount="4" formatCode="General">
          <cx:pt idx="0">46.811900000000001</cx:pt>
          <cx:pt idx="1">71.077600000000004</cx:pt>
          <cx:pt idx="2">54.803899999999999</cx:pt>
          <cx:pt idx="3">84.316900000000004</cx:pt>
        </cx:lvl>
      </cx:numDim>
    </cx:data>
    <cx:data id="7">
      <cx:numDim type="val">
        <cx:f dir="row">Sheet2!$B$9:$E$9</cx:f>
        <cx:lvl ptCount="4" formatCode="General">
          <cx:pt idx="0">140.54499999999999</cx:pt>
          <cx:pt idx="1">191.52099999999999</cx:pt>
          <cx:pt idx="2">184.626</cx:pt>
          <cx:pt idx="3">148.453</cx:pt>
        </cx:lvl>
      </cx:numDim>
    </cx:data>
    <cx:data id="8">
      <cx:numDim type="val">
        <cx:f dir="row">Sheet2!$B$10:$F$10</cx:f>
        <cx:lvl ptCount="5" formatCode="General">
          <cx:pt idx="0">62.629199999999997</cx:pt>
          <cx:pt idx="1">57.653799999999997</cx:pt>
          <cx:pt idx="2">69.303700000000006</cx:pt>
          <cx:pt idx="3">127.553</cx:pt>
          <cx:pt idx="4">104.139</cx:pt>
        </cx:lvl>
      </cx:numDim>
    </cx:data>
    <cx:data id="9">
      <cx:numDim type="val">
        <cx:f dir="row">Sheet2!$B$11:$F$11</cx:f>
        <cx:lvl ptCount="5" formatCode="General">
          <cx:pt idx="0">61.668199999999999</cx:pt>
          <cx:pt idx="1">62.183999999999997</cx:pt>
          <cx:pt idx="2">102.122</cx:pt>
          <cx:pt idx="3">111.38800000000001</cx:pt>
          <cx:pt idx="4">88.587500000000006</cx:pt>
        </cx:lvl>
      </cx:numDim>
    </cx:data>
    <cx:data id="10">
      <cx:numDim type="val">
        <cx:f dir="row">Sheet2!$B$12:$D$12</cx:f>
        <cx:lvl ptCount="3" formatCode="General">
          <cx:pt idx="0">83.494200000000006</cx:pt>
          <cx:pt idx="1">105.12</cx:pt>
          <cx:pt idx="2">76.688599999999994</cx:pt>
        </cx:lvl>
      </cx:numDim>
    </cx:data>
    <cx:data id="11">
      <cx:numDim type="val">
        <cx:f dir="row">Sheet2!$B$13:$D$13</cx:f>
        <cx:lvl ptCount="3" formatCode="General">
          <cx:pt idx="0">137.06299999999999</cx:pt>
          <cx:pt idx="1">163.62</cx:pt>
          <cx:pt idx="2">107.825</cx:pt>
        </cx:lvl>
      </cx:numDim>
    </cx:data>
    <cx:data id="12">
      <cx:numDim type="val">
        <cx:f dir="row">Sheet2!$B$14:$F$14</cx:f>
        <cx:lvl ptCount="5" formatCode="General">
          <cx:pt idx="0">60.360799999999998</cx:pt>
          <cx:pt idx="1">68.612799999999993</cx:pt>
          <cx:pt idx="2">88.7316</cx:pt>
          <cx:pt idx="3">76.956400000000002</cx:pt>
          <cx:pt idx="4">64.120099999999994</cx:pt>
        </cx:lvl>
      </cx:numDim>
    </cx:data>
    <cx:data id="13">
      <cx:numDim type="val">
        <cx:f dir="row">Sheet2!$B$15:$F$15</cx:f>
        <cx:lvl ptCount="5" formatCode="General">
          <cx:pt idx="0">48.663200000000003</cx:pt>
          <cx:pt idx="1">94.691900000000004</cx:pt>
          <cx:pt idx="2">42.545900000000003</cx:pt>
          <cx:pt idx="3">176.511</cx:pt>
          <cx:pt idx="4">97.256399999999999</cx:pt>
        </cx:lvl>
      </cx:numDim>
    </cx:data>
  </cx:chartData>
  <cx:chart>
    <cx:title pos="t" align="ctr" overlay="0">
      <cx:tx>
        <cx:rich>
          <a:bodyPr rot="0" spcFirstLastPara="1" vertOverflow="ellipsis" vert="horz" wrap="square" lIns="0" tIns="0" rIns="0" bIns="0" anchor="ctr" anchorCtr="1"/>
          <a:lstStyle/>
          <a:p>
            <a:pPr algn="ctr">
              <a:defRPr/>
            </a:pPr>
            <a:r>
              <a:rPr lang="en-US" dirty="0" smtClean="0"/>
              <a:t>Average Sequencing </a:t>
            </a:r>
            <a:r>
              <a:rPr lang="en-US" dirty="0"/>
              <a:t>Depth</a:t>
            </a:r>
          </a:p>
        </cx:rich>
      </cx:tx>
    </cx:title>
    <cx:plotArea>
      <cx:plotAreaRegion>
        <cx:series layoutId="boxWhisker" uniqueId="{BAAB2BD9-5B39-4420-946D-1F3AF9A8C9B0}">
          <cx:tx>
            <cx:txData>
              <cx:f>Sheet2!$A$2</cx:f>
              <cx:v>Salmonella-XT</cx:v>
            </cx:txData>
          </cx:tx>
          <cx:spPr>
            <a:solidFill>
              <a:schemeClr val="accent1">
                <a:lumMod val="75000"/>
              </a:schemeClr>
            </a:solidFill>
            <a:ln>
              <a:solidFill>
                <a:sysClr val="windowText" lastClr="000000"/>
              </a:solidFill>
            </a:ln>
          </cx:spPr>
          <cx:dataId val="0"/>
          <cx:layoutPr>
            <cx:visibility meanLine="0" meanMarker="1" nonoutliers="0" outliers="1"/>
            <cx:statistics quartileMethod="exclusive"/>
          </cx:layoutPr>
        </cx:series>
        <cx:series layoutId="boxWhisker" uniqueId="{65BF4124-3B5D-47F8-A462-F3CEE4115224}">
          <cx:tx>
            <cx:txData>
              <cx:f>Sheet2!$A$3</cx:f>
              <cx:v>Salmonella-Flex</cx:v>
            </cx:txData>
          </cx:tx>
          <cx:spPr>
            <a:solidFill>
              <a:schemeClr val="accent1">
                <a:lumMod val="40000"/>
                <a:lumOff val="60000"/>
              </a:schemeClr>
            </a:solidFill>
            <a:ln>
              <a:solidFill>
                <a:sysClr val="windowText" lastClr="000000"/>
              </a:solidFill>
            </a:ln>
          </cx:spPr>
          <cx:dataId val="1"/>
          <cx:layoutPr>
            <cx:visibility meanLine="0" meanMarker="1" nonoutliers="0" outliers="1"/>
            <cx:statistics quartileMethod="exclusive"/>
          </cx:layoutPr>
        </cx:series>
        <cx:series layoutId="boxWhisker" uniqueId="{CE5D9EBE-3F7C-43F2-AD9B-2272A3ED836D}">
          <cx:tx>
            <cx:txData>
              <cx:f>Sheet2!$A$4</cx:f>
              <cx:v>E.coli-XT</cx:v>
            </cx:txData>
          </cx:tx>
          <cx:spPr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cx:spPr>
          <cx:dataId val="2"/>
          <cx:layoutPr>
            <cx:visibility meanLine="0" meanMarker="1" nonoutliers="0" outliers="1"/>
            <cx:statistics quartileMethod="exclusive"/>
          </cx:layoutPr>
        </cx:series>
        <cx:series layoutId="boxWhisker" uniqueId="{CE8D5141-DD9D-4A74-A1C4-0885E2131844}">
          <cx:tx>
            <cx:txData>
              <cx:f>Sheet2!$A$5</cx:f>
              <cx:v>E.coli-Flex</cx:v>
            </cx:txData>
          </cx:tx>
          <cx:spPr>
            <a:solidFill>
              <a:schemeClr val="accent2">
                <a:lumMod val="40000"/>
                <a:lumOff val="60000"/>
              </a:schemeClr>
            </a:solidFill>
            <a:ln>
              <a:solidFill>
                <a:sysClr val="windowText" lastClr="000000"/>
              </a:solidFill>
            </a:ln>
          </cx:spPr>
          <cx:dataId val="3"/>
          <cx:layoutPr>
            <cx:visibility meanLine="0" meanMarker="1" nonoutliers="0" outliers="1"/>
            <cx:statistics quartileMethod="exclusive"/>
          </cx:layoutPr>
        </cx:series>
        <cx:series layoutId="boxWhisker" uniqueId="{00000004-AEC0-408A-ABC8-A89AF7EF5433}">
          <cx:tx>
            <cx:txData>
              <cx:f>Sheet2!$A$6</cx:f>
              <cx:v>Listeria-XT</cx:v>
            </cx:txData>
          </cx:tx>
          <cx:spPr>
            <a:solidFill>
              <a:schemeClr val="accent4">
                <a:lumMod val="75000"/>
              </a:schemeClr>
            </a:solidFill>
            <a:ln>
              <a:solidFill>
                <a:sysClr val="windowText" lastClr="000000"/>
              </a:solidFill>
            </a:ln>
          </cx:spPr>
          <cx:dataId val="4"/>
          <cx:layoutPr>
            <cx:statistics quartileMethod="exclusive"/>
          </cx:layoutPr>
        </cx:series>
        <cx:series layoutId="boxWhisker" uniqueId="{00000005-AEC0-408A-ABC8-A89AF7EF5433}">
          <cx:tx>
            <cx:txData>
              <cx:f>Sheet2!$A$7</cx:f>
              <cx:v>Listeria-Flex</cx:v>
            </cx:txData>
          </cx:tx>
          <cx:spPr>
            <a:solidFill>
              <a:schemeClr val="accent4">
                <a:lumMod val="40000"/>
                <a:lumOff val="60000"/>
              </a:schemeClr>
            </a:solidFill>
            <a:ln>
              <a:solidFill>
                <a:sysClr val="windowText" lastClr="000000"/>
              </a:solidFill>
            </a:ln>
          </cx:spPr>
          <cx:dataId val="5"/>
          <cx:layoutPr>
            <cx:statistics quartileMethod="exclusive"/>
          </cx:layoutPr>
        </cx:series>
        <cx:series layoutId="boxWhisker" uniqueId="{00000006-AEC0-408A-ABC8-A89AF7EF5433}">
          <cx:tx>
            <cx:txData>
              <cx:f>Sheet2!$A$8</cx:f>
              <cx:v>Campylobacter-XT</cx:v>
            </cx:txData>
          </cx:tx>
          <cx:spPr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cx:spPr>
          <cx:dataId val="6"/>
          <cx:layoutPr>
            <cx:statistics quartileMethod="exclusive"/>
          </cx:layoutPr>
        </cx:series>
        <cx:series layoutId="boxWhisker" uniqueId="{00000007-AEC0-408A-ABC8-A89AF7EF5433}">
          <cx:tx>
            <cx:txData>
              <cx:f>Sheet2!$A$9</cx:f>
              <cx:v>Campylobacter-Flex</cx:v>
            </cx:txData>
          </cx:tx>
          <cx:spPr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x:spPr>
          <cx:dataId val="7"/>
          <cx:layoutPr>
            <cx:statistics quartileMethod="exclusive"/>
          </cx:layoutPr>
        </cx:series>
        <cx:series layoutId="boxWhisker" uniqueId="{00000000-662F-4F45-A4D5-99D045B80598}">
          <cx:tx>
            <cx:txData>
              <cx:f>Sheet2!$A$10</cx:f>
              <cx:v>Vibrio-XT</cx:v>
            </cx:txData>
          </cx:tx>
          <cx:spPr>
            <a:solidFill>
              <a:schemeClr val="bg1">
                <a:lumMod val="65000"/>
              </a:schemeClr>
            </a:solidFill>
            <a:ln>
              <a:solidFill>
                <a:sysClr val="windowText" lastClr="000000"/>
              </a:solidFill>
            </a:ln>
          </cx:spPr>
          <cx:dataId val="8"/>
          <cx:layoutPr>
            <cx:statistics quartileMethod="exclusive"/>
          </cx:layoutPr>
        </cx:series>
        <cx:series layoutId="boxWhisker" uniqueId="{00000001-662F-4F45-A4D5-99D045B80598}">
          <cx:tx>
            <cx:txData>
              <cx:f>Sheet2!$A$11</cx:f>
              <cx:v>Vibrio-Flex</cx:v>
            </cx:txData>
          </cx:tx>
          <cx:spPr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cx:spPr>
          <cx:dataId val="9"/>
          <cx:layoutPr>
            <cx:statistics quartileMethod="exclusive"/>
          </cx:layoutPr>
        </cx:series>
        <cx:series layoutId="boxWhisker" uniqueId="{00000002-662F-4F45-A4D5-99D045B80598}">
          <cx:tx>
            <cx:txData>
              <cx:f>Sheet2!$A$12</cx:f>
              <cx:v>Streptococus-XT</cx:v>
            </cx:txData>
          </cx:tx>
          <cx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x:spPr>
          <cx:dataId val="10"/>
          <cx:layoutPr>
            <cx:statistics quartileMethod="exclusive"/>
          </cx:layoutPr>
        </cx:series>
        <cx:series layoutId="boxWhisker" uniqueId="{00000003-662F-4F45-A4D5-99D045B80598}">
          <cx:tx>
            <cx:txData>
              <cx:f>Sheet2!$A$13</cx:f>
              <cx:v>Streptococus-Flex</cx:v>
            </cx:txData>
          </cx:tx>
          <cx:spPr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cx:spPr>
          <cx:dataId val="11"/>
          <cx:layoutPr>
            <cx:statistics quartileMethod="exclusive"/>
          </cx:layoutPr>
        </cx:series>
        <cx:series layoutId="boxWhisker" uniqueId="{00000004-662F-4F45-A4D5-99D045B80598}">
          <cx:tx>
            <cx:txData>
              <cx:f>Sheet2!$A$14</cx:f>
              <cx:v>Clostridioides-XT</cx:v>
            </cx:txData>
          </cx:tx>
          <cx:spPr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x:spPr>
          <cx:dataId val="12"/>
          <cx:layoutPr>
            <cx:statistics quartileMethod="exclusive"/>
          </cx:layoutPr>
        </cx:series>
        <cx:series layoutId="boxWhisker" uniqueId="{00000005-662F-4F45-A4D5-99D045B80598}">
          <cx:tx>
            <cx:txData>
              <cx:f>Sheet2!$A$15</cx:f>
              <cx:v>Clostridioides-Flex</cx:v>
            </cx:txData>
          </cx:tx>
          <cx:spPr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cx:spPr>
          <cx:dataId val="13"/>
          <cx:layoutPr>
            <cx:statistics quartileMethod="exclusive"/>
          </cx:layoutPr>
        </cx:series>
      </cx:plotAreaRegion>
      <cx:axis id="0" hidden="1">
        <cx:catScaling gapWidth="1"/>
        <cx:tickLabels/>
      </cx:axis>
      <cx:axis id="1">
        <cx:valScaling/>
        <cx:majorGridlines/>
        <cx:tickLabels/>
      </cx:axis>
    </cx:plotArea>
    <cx:legend pos="t" align="ctr" overlay="0"/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 dir="row">Sheet2!$B$38:$G$38</cx:f>
        <cx:lvl ptCount="6" formatCode="General">
          <cx:pt idx="0">20.833100000000002</cx:pt>
          <cx:pt idx="1">16.701499999999999</cx:pt>
          <cx:pt idx="2">24.098400000000002</cx:pt>
          <cx:pt idx="3">19.6539</cx:pt>
          <cx:pt idx="4">19.141100000000002</cx:pt>
          <cx:pt idx="5">15.855</cx:pt>
        </cx:lvl>
      </cx:numDim>
    </cx:data>
    <cx:data id="1">
      <cx:numDim type="val">
        <cx:f dir="row">Sheet2!$B$39:$G$39</cx:f>
        <cx:lvl ptCount="6" formatCode="General">
          <cx:pt idx="0">10.609</cx:pt>
          <cx:pt idx="1">9.5447100000000002</cx:pt>
          <cx:pt idx="2">16.840499999999999</cx:pt>
          <cx:pt idx="3">15.2661</cx:pt>
          <cx:pt idx="4">19.441099999999999</cx:pt>
          <cx:pt idx="5">26.5505</cx:pt>
        </cx:lvl>
      </cx:numDim>
    </cx:data>
    <cx:data id="2">
      <cx:numDim type="val">
        <cx:f dir="row">Sheet2!$B$40:$H$40</cx:f>
        <cx:lvl ptCount="7" formatCode="General">
          <cx:pt idx="0">21.137699999999999</cx:pt>
          <cx:pt idx="1">107.98099999999999</cx:pt>
          <cx:pt idx="2">30.361899999999999</cx:pt>
          <cx:pt idx="3">26.160399999999999</cx:pt>
          <cx:pt idx="4">26.4755</cx:pt>
          <cx:pt idx="5">18.715699999999998</cx:pt>
          <cx:pt idx="6">31.221900000000002</cx:pt>
        </cx:lvl>
      </cx:numDim>
    </cx:data>
    <cx:data id="3">
      <cx:numDim type="val">
        <cx:f dir="row">Sheet2!$B$41:$H$41</cx:f>
        <cx:lvl ptCount="7" formatCode="General">
          <cx:pt idx="0">36.712400000000002</cx:pt>
          <cx:pt idx="1">122.529</cx:pt>
          <cx:pt idx="2">34.374000000000002</cx:pt>
          <cx:pt idx="3">31.606999999999999</cx:pt>
          <cx:pt idx="4">31.464400000000001</cx:pt>
          <cx:pt idx="5">31.026499999999999</cx:pt>
          <cx:pt idx="6">35.230600000000003</cx:pt>
        </cx:lvl>
      </cx:numDim>
    </cx:data>
    <cx:data id="4">
      <cx:numDim type="val">
        <cx:f dir="row">Sheet2!$B$42:$D$42</cx:f>
        <cx:lvl ptCount="3" formatCode="General">
          <cx:pt idx="0">28.065999999999999</cx:pt>
          <cx:pt idx="1">34.527799999999999</cx:pt>
          <cx:pt idx="2">56.308100000000003</cx:pt>
        </cx:lvl>
      </cx:numDim>
    </cx:data>
    <cx:data id="5">
      <cx:numDim type="val">
        <cx:f dir="row">Sheet2!$B$43:$D$43</cx:f>
        <cx:lvl ptCount="3" formatCode="General">
          <cx:pt idx="0">35.231900000000003</cx:pt>
          <cx:pt idx="1">17.313300000000002</cx:pt>
          <cx:pt idx="2">34.216000000000001</cx:pt>
        </cx:lvl>
      </cx:numDim>
    </cx:data>
    <cx:data id="6">
      <cx:numDim type="val">
        <cx:f dir="row">Sheet2!$B$44:$E$44</cx:f>
        <cx:lvl ptCount="4" formatCode="General">
          <cx:pt idx="0">29.576799999999999</cx:pt>
          <cx:pt idx="1">28.214300000000001</cx:pt>
          <cx:pt idx="2">43.623800000000003</cx:pt>
          <cx:pt idx="3">67.896799999999999</cx:pt>
        </cx:lvl>
      </cx:numDim>
    </cx:data>
    <cx:data id="7">
      <cx:numDim type="val">
        <cx:f dir="row">Sheet2!$B$45:$E$45</cx:f>
        <cx:lvl ptCount="4" formatCode="General">
          <cx:pt idx="0">49.683599999999998</cx:pt>
          <cx:pt idx="1">32.857300000000002</cx:pt>
          <cx:pt idx="2">75.919799999999995</cx:pt>
          <cx:pt idx="3">50.586799999999997</cx:pt>
        </cx:lvl>
      </cx:numDim>
    </cx:data>
    <cx:data id="8">
      <cx:numDim type="val">
        <cx:f dir="row">Sheet2!$B$46:$F$46</cx:f>
        <cx:lvl ptCount="5" formatCode="General">
          <cx:pt idx="0">26.796500000000002</cx:pt>
          <cx:pt idx="1">23.713899999999999</cx:pt>
          <cx:pt idx="2">28.915500000000002</cx:pt>
          <cx:pt idx="3">48.828899999999997</cx:pt>
          <cx:pt idx="4">29.5976</cx:pt>
        </cx:lvl>
      </cx:numDim>
    </cx:data>
    <cx:data id="9">
      <cx:numDim type="val">
        <cx:f dir="row">Sheet2!$B$47:$F$47</cx:f>
        <cx:lvl ptCount="5" formatCode="General">
          <cx:pt idx="0">24.744499999999999</cx:pt>
          <cx:pt idx="1">23.703600000000002</cx:pt>
          <cx:pt idx="2">38.053100000000001</cx:pt>
          <cx:pt idx="3">41.1691</cx:pt>
          <cx:pt idx="4">20.6067</cx:pt>
        </cx:lvl>
      </cx:numDim>
    </cx:data>
    <cx:data id="10">
      <cx:numDim type="val">
        <cx:f dir="row">Sheet2!$B$48:$D$48</cx:f>
        <cx:lvl ptCount="3" formatCode="General">
          <cx:pt idx="0">42.245100000000001</cx:pt>
          <cx:pt idx="1">51.624099999999999</cx:pt>
          <cx:pt idx="2">42.431899999999999</cx:pt>
        </cx:lvl>
      </cx:numDim>
    </cx:data>
    <cx:data id="11">
      <cx:numDim type="val">
        <cx:f dir="row">Sheet2!$B$49:$D$49</cx:f>
        <cx:lvl ptCount="3" formatCode="General">
          <cx:pt idx="0">56.717100000000002</cx:pt>
          <cx:pt idx="1">67.191199999999995</cx:pt>
          <cx:pt idx="2">44.505699999999997</cx:pt>
        </cx:lvl>
      </cx:numDim>
    </cx:data>
    <cx:data id="12">
      <cx:numDim type="val">
        <cx:f dir="row">Sheet2!$B$50:$F$50</cx:f>
        <cx:lvl ptCount="5" formatCode="General">
          <cx:pt idx="0">51.375</cx:pt>
          <cx:pt idx="1">60.993400000000001</cx:pt>
          <cx:pt idx="2">83.388199999999998</cx:pt>
          <cx:pt idx="3">61.604100000000003</cx:pt>
          <cx:pt idx="4">53.093299999999999</cx:pt>
        </cx:lvl>
      </cx:numDim>
    </cx:data>
    <cx:data id="13">
      <cx:numDim type="val">
        <cx:f dir="row">Sheet2!$B$51:$F$51</cx:f>
        <cx:lvl ptCount="5" formatCode="General">
          <cx:pt idx="0">19.0501</cx:pt>
          <cx:pt idx="1">38.741100000000003</cx:pt>
          <cx:pt idx="2">18.867599999999999</cx:pt>
          <cx:pt idx="3">82.545500000000004</cx:pt>
          <cx:pt idx="4">35.533499999999997</cx:pt>
        </cx:lvl>
      </cx:numDim>
    </cx:data>
  </cx:chartData>
  <cx:chart>
    <cx:title pos="t" align="ctr" overlay="0">
      <cx:tx>
        <cx:rich>
          <a:bodyPr rot="0" spcFirstLastPara="1" vertOverflow="ellipsis" vert="horz" wrap="square" lIns="0" tIns="0" rIns="0" bIns="0" anchor="ctr" anchorCtr="1"/>
          <a:lstStyle/>
          <a:p>
            <a:pPr algn="ctr">
              <a:defRPr/>
            </a:pPr>
            <a:r>
              <a:rPr lang="en-US"/>
              <a:t>Sequencing Depth Standard Deviation</a:t>
            </a:r>
          </a:p>
        </cx:rich>
      </cx:tx>
    </cx:title>
    <cx:plotArea>
      <cx:plotAreaRegion>
        <cx:series layoutId="boxWhisker" uniqueId="{9130BFE5-E60E-43E3-AEB5-BDE495130FA2}">
          <cx:tx>
            <cx:txData>
              <cx:f>Sheet2!$A$38</cx:f>
              <cx:v>Salmonella-XT</cx:v>
            </cx:txData>
          </cx:tx>
          <cx:spPr>
            <a:solidFill>
              <a:schemeClr val="accent1">
                <a:lumMod val="75000"/>
              </a:schemeClr>
            </a:solidFill>
            <a:ln>
              <a:solidFill>
                <a:schemeClr val="tx1"/>
              </a:solidFill>
            </a:ln>
          </cx:spPr>
          <cx:dataId val="0"/>
          <cx:layoutPr>
            <cx:visibility meanLine="0" meanMarker="1" nonoutliers="0" outliers="1"/>
            <cx:statistics quartileMethod="exclusive"/>
          </cx:layoutPr>
        </cx:series>
        <cx:series layoutId="boxWhisker" uniqueId="{00000001-D4C3-4987-99E4-7F407F731EC1}">
          <cx:tx>
            <cx:txData>
              <cx:f>Sheet2!$A$39</cx:f>
              <cx:v>Salmonella-Flex</cx:v>
            </cx:txData>
          </cx:tx>
          <cx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x:spPr>
          <cx:dataId val="1"/>
          <cx:layoutPr>
            <cx:statistics quartileMethod="exclusive"/>
          </cx:layoutPr>
        </cx:series>
        <cx:series layoutId="boxWhisker" uniqueId="{00000002-D4C3-4987-99E4-7F407F731EC1}">
          <cx:tx>
            <cx:txData>
              <cx:f>Sheet2!$A$40</cx:f>
              <cx:v>E.coli-XT</cx:v>
            </cx:txData>
          </cx:tx>
          <cx:spPr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cx:spPr>
          <cx:dataId val="2"/>
          <cx:layoutPr>
            <cx:statistics quartileMethod="exclusive"/>
          </cx:layoutPr>
        </cx:series>
        <cx:series layoutId="boxWhisker" uniqueId="{00000003-D4C3-4987-99E4-7F407F731EC1}">
          <cx:tx>
            <cx:txData>
              <cx:f>Sheet2!$A$41</cx:f>
              <cx:v>E.coli-Flex</cx:v>
            </cx:txData>
          </cx:tx>
          <cx:spPr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x:spPr>
          <cx:dataId val="3"/>
          <cx:layoutPr>
            <cx:statistics quartileMethod="exclusive"/>
          </cx:layoutPr>
        </cx:series>
        <cx:series layoutId="boxWhisker" uniqueId="{00000004-D4C3-4987-99E4-7F407F731EC1}">
          <cx:tx>
            <cx:txData>
              <cx:f>Sheet2!$A$42</cx:f>
              <cx:v>Listeria-XT</cx:v>
            </cx:txData>
          </cx:tx>
          <cx:spPr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</cx:spPr>
          <cx:dataId val="4"/>
          <cx:layoutPr>
            <cx:statistics quartileMethod="exclusive"/>
          </cx:layoutPr>
        </cx:series>
        <cx:series layoutId="boxWhisker" uniqueId="{00000005-D4C3-4987-99E4-7F407F731EC1}">
          <cx:tx>
            <cx:txData>
              <cx:f>Sheet2!$A$43</cx:f>
              <cx:v>Listeria-Flex</cx:v>
            </cx:txData>
          </cx:tx>
          <cx:spPr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x:spPr>
          <cx:dataId val="5"/>
          <cx:layoutPr>
            <cx:statistics quartileMethod="exclusive"/>
          </cx:layoutPr>
        </cx:series>
        <cx:series layoutId="boxWhisker" uniqueId="{00000006-D4C3-4987-99E4-7F407F731EC1}">
          <cx:tx>
            <cx:txData>
              <cx:f>Sheet2!$A$44</cx:f>
              <cx:v>Campylobacter-XT</cx:v>
            </cx:txData>
          </cx:tx>
          <cx:spPr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cx:spPr>
          <cx:dataId val="6"/>
          <cx:layoutPr>
            <cx:statistics quartileMethod="exclusive"/>
          </cx:layoutPr>
        </cx:series>
        <cx:series layoutId="boxWhisker" uniqueId="{00000007-D4C3-4987-99E4-7F407F731EC1}">
          <cx:tx>
            <cx:txData>
              <cx:f>Sheet2!$A$45</cx:f>
              <cx:v>Campylobacter-Flex</cx:v>
            </cx:txData>
          </cx:tx>
          <cx:spPr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x:spPr>
          <cx:dataId val="7"/>
          <cx:layoutPr>
            <cx:statistics quartileMethod="exclusive"/>
          </cx:layoutPr>
        </cx:series>
        <cx:series layoutId="boxWhisker" uniqueId="{00000000-AFE2-435C-91B3-69E2FE24CCAE}">
          <cx:tx>
            <cx:txData>
              <cx:f>Sheet2!$A$46</cx:f>
              <cx:v>Vibrio-XT</cx:v>
            </cx:txData>
          </cx:tx>
          <cx:spPr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cx:spPr>
          <cx:dataId val="8"/>
          <cx:layoutPr>
            <cx:statistics quartileMethod="exclusive"/>
          </cx:layoutPr>
        </cx:series>
        <cx:series layoutId="boxWhisker" uniqueId="{00000001-AFE2-435C-91B3-69E2FE24CCAE}">
          <cx:tx>
            <cx:txData>
              <cx:f>Sheet2!$A$47</cx:f>
              <cx:v>Vibrio-Flex</cx:v>
            </cx:txData>
          </cx:tx>
          <cx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cx:spPr>
          <cx:dataId val="9"/>
          <cx:layoutPr>
            <cx:statistics quartileMethod="exclusive"/>
          </cx:layoutPr>
        </cx:series>
        <cx:series layoutId="boxWhisker" uniqueId="{00000002-AFE2-435C-91B3-69E2FE24CCAE}">
          <cx:tx>
            <cx:txData>
              <cx:f>Sheet2!$A$48</cx:f>
              <cx:v>Streptococus-XT</cx:v>
            </cx:txData>
          </cx:tx>
          <cx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x:spPr>
          <cx:dataId val="10"/>
          <cx:layoutPr>
            <cx:statistics quartileMethod="exclusive"/>
          </cx:layoutPr>
        </cx:series>
        <cx:series layoutId="boxWhisker" uniqueId="{00000003-AFE2-435C-91B3-69E2FE24CCAE}">
          <cx:tx>
            <cx:txData>
              <cx:f>Sheet2!$A$49</cx:f>
              <cx:v>Streptococus-Flex</cx:v>
            </cx:txData>
          </cx:tx>
          <cx:spPr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cx:spPr>
          <cx:dataId val="11"/>
          <cx:layoutPr>
            <cx:statistics quartileMethod="exclusive"/>
          </cx:layoutPr>
        </cx:series>
        <cx:series layoutId="boxWhisker" uniqueId="{00000004-AFE2-435C-91B3-69E2FE24CCAE}">
          <cx:tx>
            <cx:txData>
              <cx:f>Sheet2!$A$50</cx:f>
              <cx:v>Clostridioides-XT</cx:v>
            </cx:txData>
          </cx:tx>
          <cx:spPr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x:spPr>
          <cx:dataId val="12"/>
          <cx:layoutPr>
            <cx:statistics quartileMethod="exclusive"/>
          </cx:layoutPr>
        </cx:series>
        <cx:series layoutId="boxWhisker" uniqueId="{00000005-AFE2-435C-91B3-69E2FE24CCAE}">
          <cx:tx>
            <cx:txData>
              <cx:f>Sheet2!$A$51</cx:f>
              <cx:v>Clostridioides-Flex</cx:v>
            </cx:txData>
          </cx:tx>
          <cx:spPr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cx:spPr>
          <cx:dataId val="13"/>
          <cx:layoutPr>
            <cx:statistics quartileMethod="exclusive"/>
          </cx:layoutPr>
        </cx:series>
      </cx:plotAreaRegion>
      <cx:axis id="0" hidden="1">
        <cx:catScaling gapWidth="1"/>
        <cx:tickLabels/>
      </cx:axis>
      <cx:axis id="1">
        <cx:valScaling/>
        <cx:majorGridlines/>
        <cx:tickLabels/>
      </cx:axis>
    </cx:plotArea>
    <cx:legend pos="t" align="ctr" overlay="0"/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 dir="row">Sheet2!$B$20:$G$20</cx:f>
        <cx:lvl ptCount="6" formatCode="0.00%">
          <cx:pt idx="0">0.0083726574144103692</cx:pt>
          <cx:pt idx="1">0.0087655425442737366</cx:pt>
          <cx:pt idx="2">0.06954162498827067</cx:pt>
          <cx:pt idx="3">0.051202258374578091</cx:pt>
          <cx:pt idx="4">0.020965055193741072</cx:pt>
          <cx:pt idx="5">0.0095675511405951211</cx:pt>
        </cx:lvl>
      </cx:numDim>
    </cx:data>
    <cx:data id="1">
      <cx:numDim type="val">
        <cx:f dir="row">Sheet2!$B$21:$G$21</cx:f>
        <cx:lvl ptCount="6" formatCode="0.00%">
          <cx:pt idx="0">0.008459728100442012</cx:pt>
          <cx:pt idx="1">0.0088376746322117155</cx:pt>
          <cx:pt idx="2">0.070337251672193526</cx:pt>
          <cx:pt idx="3">0.051384295862776597</cx:pt>
          <cx:pt idx="4">0.021009377937251317</cx:pt>
          <cx:pt idx="5">0.0091153796541116692</cx:pt>
        </cx:lvl>
      </cx:numDim>
    </cx:data>
    <cx:data id="2">
      <cx:numDim type="val">
        <cx:f dir="row">Sheet2!$B$22:$H$22</cx:f>
        <cx:lvl ptCount="7" formatCode="0.00%">
          <cx:pt idx="0">0.038432437416678372</cx:pt>
          <cx:pt idx="1">0.12334724791949073</cx:pt>
          <cx:pt idx="2">0.07906775432539967</cx:pt>
          <cx:pt idx="3">0.080473503830101864</cx:pt>
          <cx:pt idx="4">0.09122010870267741</cx:pt>
          <cx:pt idx="5">0.069292139953619963</cx:pt>
          <cx:pt idx="6">0.089039419585957763</cx:pt>
        </cx:lvl>
      </cx:numDim>
    </cx:data>
    <cx:data id="3">
      <cx:numDim type="val">
        <cx:f dir="row">Sheet2!$B$23:$H$23</cx:f>
        <cx:lvl ptCount="7" formatCode="0.00%">
          <cx:pt idx="0">0.037814769396757882</cx:pt>
          <cx:pt idx="1">0.12364003160943561</cx:pt>
          <cx:pt idx="2">0.078864593898896343</cx:pt>
          <cx:pt idx="3">0.080178996615860046</cx:pt>
          <cx:pt idx="4">0.09154908640285829</cx:pt>
          <cx:pt idx="5">0.068597559661947943</cx:pt>
          <cx:pt idx="6">0.088289471076246129</cx:pt>
        </cx:lvl>
      </cx:numDim>
    </cx:data>
    <cx:data id="4">
      <cx:numDim type="val">
        <cx:f dir="row">Sheet2!$B$24:$D$24</cx:f>
        <cx:lvl ptCount="3" formatCode="0.00%">
          <cx:pt idx="0">0.068392625235691423</cx:pt>
          <cx:pt idx="1">0.083470763395695341</cx:pt>
          <cx:pt idx="2">0.077148867322708425</cx:pt>
        </cx:lvl>
      </cx:numDim>
    </cx:data>
    <cx:data id="5">
      <cx:numDim type="val">
        <cx:f dir="row">Sheet2!$B$25:$D$25</cx:f>
        <cx:lvl ptCount="3" formatCode="0.00%">
          <cx:pt idx="0">0.068577374709970496</cx:pt>
          <cx:pt idx="1">0.082964400406448841</cx:pt>
          <cx:pt idx="2">0.076319192753473555</cx:pt>
        </cx:lvl>
      </cx:numDim>
    </cx:data>
    <cx:data id="6">
      <cx:numDim type="val">
        <cx:f dir="row">Sheet2!$B$26:$E$26</cx:f>
        <cx:lvl ptCount="4" formatCode="0.00%">
          <cx:pt idx="0">0.080800813411790934</cx:pt>
          <cx:pt idx="1">0.0079933913338016103</cx:pt>
          <cx:pt idx="2">0.10893759964324899</cx:pt>
          <cx:pt idx="3">0.083309523533930646</cx:pt>
        </cx:lvl>
      </cx:numDim>
    </cx:data>
    <cx:data id="7">
      <cx:numDim type="val">
        <cx:f dir="row">Sheet2!$B$27:$E$27</cx:f>
        <cx:lvl ptCount="4" formatCode="0.00%">
          <cx:pt idx="0">0.079363087358306314</cx:pt>
          <cx:pt idx="1">0.0078514463463177468</cx:pt>
          <cx:pt idx="2">0.10669815855316023</cx:pt>
          <cx:pt idx="3">0.081980845346367098</cx:pt>
        </cx:lvl>
      </cx:numDim>
    </cx:data>
    <cx:data id="8">
      <cx:numDim type="val">
        <cx:f dir="row">Sheet2!$B$28:$F$28</cx:f>
        <cx:lvl ptCount="5" formatCode="0.00%">
          <cx:pt idx="0">0.080286861293004413</cx:pt>
          <cx:pt idx="1">0.066017689212110597</cx:pt>
          <cx:pt idx="2">0.065903353384674984</cx:pt>
          <cx:pt idx="3">0.064965556331985017</cx:pt>
          <cx:pt idx="4">0.0084803126476711062</cx:pt>
        </cx:lvl>
      </cx:numDim>
    </cx:data>
    <cx:data id="9">
      <cx:numDim type="val">
        <cx:f dir="row">Sheet2!$B$29:$F$29</cx:f>
        <cx:lvl ptCount="5" formatCode="0.00%">
          <cx:pt idx="0">0.080227564786754565</cx:pt>
          <cx:pt idx="1">0.065812432075091881</cx:pt>
          <cx:pt idx="2">0.065600485075829593</cx:pt>
          <cx:pt idx="3">0.06493180293611972</cx:pt>
          <cx:pt idx="4">0.0085341356302671267</cx:pt>
        </cx:lvl>
      </cx:numDim>
    </cx:data>
    <cx:data id="10">
      <cx:numDim type="val">
        <cx:f dir="row">Sheet2!$B$30:$D$30</cx:f>
        <cx:lvl ptCount="3" formatCode="0.00%">
          <cx:pt idx="0">0.099860561758508951</cx:pt>
          <cx:pt idx="1">0.099591726124507604</cx:pt>
          <cx:pt idx="2">0.10022494740700473</cx:pt>
        </cx:lvl>
      </cx:numDim>
    </cx:data>
    <cx:data id="11">
      <cx:numDim type="val">
        <cx:f dir="row">Sheet2!$B$31:$D$31</cx:f>
        <cx:lvl ptCount="3" formatCode="0.00%">
          <cx:pt idx="0">0.099361758293012484</cx:pt>
          <cx:pt idx="1">0.099334226932903918</cx:pt>
          <cx:pt idx="2">0.099830871076038913</cx:pt>
        </cx:lvl>
      </cx:numDim>
    </cx:data>
    <cx:data id="12">
      <cx:numDim type="val">
        <cx:f dir="row">Sheet2!$B$32:$F$32</cx:f>
        <cx:lvl ptCount="5" formatCode="0.00%">
          <cx:pt idx="0">0.077423890251668195</cx:pt>
          <cx:pt idx="1">0.10175929059644981</cx:pt>
          <cx:pt idx="2">0.099192774690158067</cx:pt>
          <cx:pt idx="3">0.09387397290415575</cx:pt>
          <cx:pt idx="4">0.079660122528933036</cx:pt>
        </cx:lvl>
      </cx:numDim>
    </cx:data>
    <cx:data id="13">
      <cx:numDim type="val">
        <cx:f dir="row">Sheet2!$B$33:$F$33</cx:f>
        <cx:lvl ptCount="5" formatCode="0.00%">
          <cx:pt idx="0">0.075748697279320654</cx:pt>
          <cx:pt idx="1">0.10104185022231794</cx:pt>
          <cx:pt idx="2">0.098165096129551363</cx:pt>
          <cx:pt idx="3">0.091320509844176986</cx:pt>
          <cx:pt idx="4">0.078721716113645535</cx:pt>
        </cx:lvl>
      </cx:numDim>
    </cx:data>
  </cx:chartData>
  <cx:chart>
    <cx:title pos="t" align="ctr" overlay="0">
      <cx:tx>
        <cx:rich>
          <a:bodyPr rot="0" spcFirstLastPara="1" vertOverflow="ellipsis" vert="horz" wrap="square" lIns="0" tIns="0" rIns="0" bIns="0" anchor="ctr" anchorCtr="1"/>
          <a:lstStyle/>
          <a:p>
            <a:pPr algn="ctr">
              <a:defRPr/>
            </a:pPr>
            <a:r>
              <a:rPr lang="en-US"/>
              <a:t>Percent of Genome with zero depth</a:t>
            </a:r>
          </a:p>
        </cx:rich>
      </cx:tx>
    </cx:title>
    <cx:plotArea>
      <cx:plotAreaRegion>
        <cx:series layoutId="boxWhisker" uniqueId="{0FBFAEDB-4BB5-4660-9884-E479B9065117}">
          <cx:tx>
            <cx:txData>
              <cx:f>Sheet2!$A$20</cx:f>
              <cx:v>Salmonella-XT</cx:v>
            </cx:txData>
          </cx:tx>
          <cx:spPr>
            <a:solidFill>
              <a:schemeClr val="accent1">
                <a:lumMod val="75000"/>
              </a:schemeClr>
            </a:solidFill>
            <a:ln>
              <a:solidFill>
                <a:schemeClr val="tx1"/>
              </a:solidFill>
            </a:ln>
          </cx:spPr>
          <cx:dataId val="0"/>
          <cx:layoutPr>
            <cx:visibility meanLine="0" meanMarker="1" nonoutliers="0" outliers="1"/>
            <cx:statistics quartileMethod="exclusive"/>
          </cx:layoutPr>
        </cx:series>
        <cx:series layoutId="boxWhisker" uniqueId="{D2149F74-BBBB-4D83-911E-720757239AED}">
          <cx:tx>
            <cx:txData>
              <cx:f>Sheet2!$A$21</cx:f>
              <cx:v>Salmonella-Flex</cx:v>
            </cx:txData>
          </cx:tx>
          <cx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x:spPr>
          <cx:dataId val="1"/>
          <cx:layoutPr>
            <cx:visibility meanLine="0" meanMarker="1" nonoutliers="0" outliers="1"/>
            <cx:statistics quartileMethod="exclusive"/>
          </cx:layoutPr>
        </cx:series>
        <cx:series layoutId="boxWhisker" uniqueId="{00000002-7BDB-43AC-ADA4-9BF801627E3E}">
          <cx:tx>
            <cx:txData>
              <cx:f>Sheet2!$A$22</cx:f>
              <cx:v>E.coli-XT</cx:v>
            </cx:txData>
          </cx:tx>
          <cx:spPr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cx:spPr>
          <cx:dataId val="2"/>
          <cx:layoutPr>
            <cx:statistics quartileMethod="exclusive"/>
          </cx:layoutPr>
        </cx:series>
        <cx:series layoutId="boxWhisker" uniqueId="{00000003-7BDB-43AC-ADA4-9BF801627E3E}">
          <cx:tx>
            <cx:txData>
              <cx:f>Sheet2!$A$23</cx:f>
              <cx:v>E.coli-Flex</cx:v>
            </cx:txData>
          </cx:tx>
          <cx:spPr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x:spPr>
          <cx:dataId val="3"/>
          <cx:layoutPr>
            <cx:statistics quartileMethod="exclusive"/>
          </cx:layoutPr>
        </cx:series>
        <cx:series layoutId="boxWhisker" uniqueId="{00000004-7BDB-43AC-ADA4-9BF801627E3E}">
          <cx:tx>
            <cx:txData>
              <cx:f>Sheet2!$A$24</cx:f>
              <cx:v>Listeria-XT</cx:v>
            </cx:txData>
          </cx:tx>
          <cx:spPr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</cx:spPr>
          <cx:dataId val="4"/>
          <cx:layoutPr>
            <cx:statistics quartileMethod="exclusive"/>
          </cx:layoutPr>
        </cx:series>
        <cx:series layoutId="boxWhisker" uniqueId="{00000005-7BDB-43AC-ADA4-9BF801627E3E}">
          <cx:tx>
            <cx:txData>
              <cx:f>Sheet2!$A$25</cx:f>
              <cx:v>Listeria-Flex</cx:v>
            </cx:txData>
          </cx:tx>
          <cx:spPr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x:spPr>
          <cx:dataId val="5"/>
          <cx:layoutPr>
            <cx:statistics quartileMethod="exclusive"/>
          </cx:layoutPr>
        </cx:series>
        <cx:series layoutId="boxWhisker" uniqueId="{00000006-7BDB-43AC-ADA4-9BF801627E3E}">
          <cx:tx>
            <cx:txData>
              <cx:f>Sheet2!$A$26</cx:f>
              <cx:v>Campylobacter-XT</cx:v>
            </cx:txData>
          </cx:tx>
          <cx:spPr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cx:spPr>
          <cx:dataId val="6"/>
          <cx:layoutPr>
            <cx:statistics quartileMethod="exclusive"/>
          </cx:layoutPr>
        </cx:series>
        <cx:series layoutId="boxWhisker" uniqueId="{00000007-7BDB-43AC-ADA4-9BF801627E3E}">
          <cx:tx>
            <cx:txData>
              <cx:f>Sheet2!$A$27</cx:f>
              <cx:v>Campylobacter-Flex</cx:v>
            </cx:txData>
          </cx:tx>
          <cx:spPr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x:spPr>
          <cx:dataId val="7"/>
          <cx:layoutPr>
            <cx:statistics quartileMethod="exclusive"/>
          </cx:layoutPr>
        </cx:series>
        <cx:series layoutId="boxWhisker" uniqueId="{00000000-5FA8-4599-89AB-73441C77AABB}">
          <cx:tx>
            <cx:txData>
              <cx:f>Sheet2!$A$28</cx:f>
              <cx:v>Vibrio-XT</cx:v>
            </cx:txData>
          </cx:tx>
          <cx:spPr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cx:spPr>
          <cx:dataId val="8"/>
          <cx:layoutPr>
            <cx:statistics quartileMethod="exclusive"/>
          </cx:layoutPr>
        </cx:series>
        <cx:series layoutId="boxWhisker" uniqueId="{00000001-5FA8-4599-89AB-73441C77AABB}">
          <cx:tx>
            <cx:txData>
              <cx:f>Sheet2!$A$29</cx:f>
              <cx:v>Vibrio-Flex</cx:v>
            </cx:txData>
          </cx:tx>
          <cx:spPr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cx:spPr>
          <cx:dataId val="9"/>
          <cx:layoutPr>
            <cx:statistics quartileMethod="exclusive"/>
          </cx:layoutPr>
        </cx:series>
        <cx:series layoutId="boxWhisker" uniqueId="{00000002-5FA8-4599-89AB-73441C77AABB}">
          <cx:tx>
            <cx:txData>
              <cx:f>Sheet2!$A$30</cx:f>
              <cx:v>Streptococus-XT</cx:v>
            </cx:txData>
          </cx:tx>
          <cx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x:spPr>
          <cx:dataId val="10"/>
          <cx:layoutPr>
            <cx:statistics quartileMethod="exclusive"/>
          </cx:layoutPr>
        </cx:series>
        <cx:series layoutId="boxWhisker" uniqueId="{00000003-5FA8-4599-89AB-73441C77AABB}">
          <cx:tx>
            <cx:txData>
              <cx:f>Sheet2!$A$31</cx:f>
              <cx:v>Streptococus-Flex</cx:v>
            </cx:txData>
          </cx:tx>
          <cx:spPr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cx:spPr>
          <cx:dataId val="11"/>
          <cx:layoutPr>
            <cx:statistics quartileMethod="exclusive"/>
          </cx:layoutPr>
        </cx:series>
        <cx:series layoutId="boxWhisker" uniqueId="{00000004-5FA8-4599-89AB-73441C77AABB}">
          <cx:tx>
            <cx:txData>
              <cx:f>Sheet2!$A$32</cx:f>
              <cx:v>Clostridioides-XT</cx:v>
            </cx:txData>
          </cx:tx>
          <cx:spPr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x:spPr>
          <cx:dataId val="12"/>
          <cx:layoutPr>
            <cx:statistics quartileMethod="exclusive"/>
          </cx:layoutPr>
        </cx:series>
        <cx:series layoutId="boxWhisker" uniqueId="{00000005-5FA8-4599-89AB-73441C77AABB}">
          <cx:tx>
            <cx:txData>
              <cx:f>Sheet2!$A$33</cx:f>
              <cx:v>Clostridioides-Flex</cx:v>
            </cx:txData>
          </cx:tx>
          <cx:spPr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cx:spPr>
          <cx:dataId val="13"/>
          <cx:layoutPr>
            <cx:statistics quartileMethod="exclusive"/>
          </cx:layoutPr>
        </cx:series>
      </cx:plotAreaRegion>
      <cx:axis id="0" hidden="1">
        <cx:catScaling gapWidth="1"/>
        <cx:tickLabels/>
      </cx:axis>
      <cx:axis id="1">
        <cx:valScaling/>
        <cx:majorGridlines/>
        <cx:tickLabels/>
      </cx:axis>
    </cx:plotArea>
    <cx:legend pos="t" align="ctr" overlay="0"/>
  </cx:chart>
</cx:chartSpace>
</file>

<file path=ppt/charts/chartEx4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 dir="row">Sheet2!$B$54:$G$54</cx:f>
        <cx:lvl ptCount="6" formatCode="0.00%">
          <cx:pt idx="0">0.0086191442829558276</cx:pt>
          <cx:pt idx="1">0.0091714455953330106</cx:pt>
          <cx:pt idx="2">0.073055142252706859</cx:pt>
          <cx:pt idx="3">0.053948826338370344</cx:pt>
          <cx:pt idx="4">0.02243028956664481</cx:pt>
          <cx:pt idx="5">0.011052263669839685</cx:pt>
        </cx:lvl>
      </cx:numDim>
    </cx:data>
    <cx:data id="1">
      <cx:numDim type="val">
        <cx:f dir="row">Sheet2!$B$55:$G$55</cx:f>
        <cx:lvl ptCount="6" formatCode="0.00%">
          <cx:pt idx="0">0.0087232876525230874</cx:pt>
          <cx:pt idx="1">0.0092933018740684725</cx:pt>
          <cx:pt idx="2">0.073145248372859545</cx:pt>
          <cx:pt idx="3">0.053004920347394964</cx:pt>
          <cx:pt idx="4">0.022003558937422844</cx:pt>
          <cx:pt idx="5">0.0098561458651551092</cx:pt>
        </cx:lvl>
      </cx:numDim>
    </cx:data>
    <cx:data id="2">
      <cx:numDim type="val">
        <cx:f dir="row">Sheet2!$B$56:$H$56</cx:f>
        <cx:lvl ptCount="7" formatCode="0.00%">
          <cx:pt idx="0">0.04556976697089743</cx:pt>
          <cx:pt idx="1">0.12763149844064139</cx:pt>
          <cx:pt idx="2">0.082338357119404904</cx:pt>
          <cx:pt idx="3">0.084685150890243394</cx:pt>
          <cx:pt idx="4">0.095639655881138874</cx:pt>
          <cx:pt idx="5">0.075070470599691658</cx:pt>
          <cx:pt idx="6">0.092895589759852737</cx:pt>
        </cx:lvl>
      </cx:numDim>
    </cx:data>
    <cx:data id="3">
      <cx:numDim type="val">
        <cx:f dir="row">Sheet2!$B$57:$H$57</cx:f>
        <cx:lvl ptCount="7" formatCode="0.00%">
          <cx:pt idx="0">0.044562797900402698</cx:pt>
          <cx:pt idx="1">0.12635156620961674</cx:pt>
          <cx:pt idx="2">0.081528731580911284</cx:pt>
          <cx:pt idx="3">0.08367990534404561</cx:pt>
          <cx:pt idx="4">0.094587875178923364</cx:pt>
          <cx:pt idx="5">0.072304860424693626</cx:pt>
          <cx:pt idx="6">0.091308008441822006</cx:pt>
        </cx:lvl>
      </cx:numDim>
    </cx:data>
    <cx:data id="4">
      <cx:numDim type="val">
        <cx:f dir="row">Sheet2!$B$58:$D$58</cx:f>
        <cx:lvl ptCount="3" formatCode="0.00%">
          <cx:pt idx="0">0.073392068270364555</cx:pt>
          <cx:pt idx="1">0.092193383795297582</cx:pt>
          <cx:pt idx="2">0.090705199610939341</cx:pt>
        </cx:lvl>
      </cx:numDim>
    </cx:data>
    <cx:data id="5">
      <cx:numDim type="val">
        <cx:f dir="row">Sheet2!$B$59:$D$59</cx:f>
        <cx:lvl ptCount="3" formatCode="0.00%">
          <cx:pt idx="0">0.072080482848184843</cx:pt>
          <cx:pt idx="1">0.085686059022023225</cx:pt>
          <cx:pt idx="2">0.079415784125673114</cx:pt>
        </cx:lvl>
      </cx:numDim>
    </cx:data>
    <cx:data id="6">
      <cx:numDim type="val">
        <cx:f dir="row">Sheet2!$B$60:$E$60</cx:f>
        <cx:lvl ptCount="4" formatCode="0.00%">
          <cx:pt idx="0">0.11059220301666604</cx:pt>
          <cx:pt idx="1">0.010190188007049732</cx:pt>
          <cx:pt idx="2">0.15829790293034157</cx:pt>
          <cx:pt idx="3">0.11505585504797192</cx:pt>
        </cx:lvl>
      </cx:numDim>
    </cx:data>
    <cx:data id="7">
      <cx:numDim type="val">
        <cx:f dir="row">Sheet2!$B$61:$E$61</cx:f>
        <cx:lvl ptCount="4" formatCode="0.00%">
          <cx:pt idx="0">0.08055347579411519</cx:pt>
          <cx:pt idx="1">0.0081834635917199163</cx:pt>
          <cx:pt idx="2">0.10867503187670159</cx:pt>
          <cx:pt idx="3">0.084174595989840881</cx:pt>
        </cx:lvl>
      </cx:numDim>
    </cx:data>
    <cx:data id="8">
      <cx:numDim type="val">
        <cx:f dir="row">Sheet2!$B$62:$F$62</cx:f>
        <cx:lvl ptCount="5" formatCode="0.00%">
          <cx:pt idx="0">0.083248037589727777</cx:pt>
          <cx:pt idx="1">0.069066441887295285</cx:pt>
          <cx:pt idx="2">0.069888078604665019</cx:pt>
          <cx:pt idx="3">0.06659119285717327</cx:pt>
          <cx:pt idx="4">0.010219372746352656</cx:pt>
        </cx:lvl>
      </cx:numDim>
    </cx:data>
    <cx:data id="9">
      <cx:numDim type="val">
        <cx:f dir="row">Sheet2!$B$63:$F$63</cx:f>
        <cx:lvl ptCount="5" formatCode="0.00%">
          <cx:pt idx="0">0.082551379662453878</cx:pt>
          <cx:pt idx="1">0.068259401233002434</cx:pt>
          <cx:pt idx="2">0.067530206248452976</cx:pt>
          <cx:pt idx="3">0.06661278286714116</cx:pt>
          <cx:pt idx="4">0.0089212353864520557</cx:pt>
        </cx:lvl>
      </cx:numDim>
    </cx:data>
    <cx:data id="10">
      <cx:numDim type="val">
        <cx:f dir="row">Sheet2!$B$64:$D$64</cx:f>
        <cx:lvl ptCount="3" formatCode="0.00%">
          <cx:pt idx="0">0.10313355462788668</cx:pt>
          <cx:pt idx="1">0.10244635028635314</cx:pt>
          <cx:pt idx="2">0.1087380758170471</cx:pt>
        </cx:lvl>
      </cx:numDim>
    </cx:data>
    <cx:data id="11">
      <cx:numDim type="val">
        <cx:f dir="row">Sheet2!$B$65:$D$65</cx:f>
        <cx:lvl ptCount="3" formatCode="0.00%">
          <cx:pt idx="0">0.10188276715001299</cx:pt>
          <cx:pt idx="1">0.10153133743568593</cx:pt>
          <cx:pt idx="2">0.10236429603661779</cx:pt>
        </cx:lvl>
      </cx:numDim>
    </cx:data>
    <cx:data id="12">
      <cx:numDim type="val">
        <cx:f dir="row">Sheet2!$B$66:$F$66</cx:f>
        <cx:lvl ptCount="5" formatCode="0.00%">
          <cx:pt idx="0">0.14532153356026639</cx:pt>
          <cx:pt idx="1">0.15407579787853953</cx:pt>
          <cx:pt idx="2">0.15069814080851196</cx:pt>
          <cx:pt idx="3">0.11939858078266731</cx:pt>
          <cx:pt idx="4">0.1222002810091342</cx:pt>
        </cx:lvl>
      </cx:numDim>
    </cx:data>
    <cx:data id="13">
      <cx:numDim type="val">
        <cx:f dir="row">Sheet2!$B$67:$F$67</cx:f>
        <cx:lvl ptCount="5" formatCode="0.00%">
          <cx:pt idx="0">0.079373192996588543</cx:pt>
          <cx:pt idx="1">0.10329206769206098</cx:pt>
          <cx:pt idx="2">0.10230890866084323</cx:pt>
          <cx:pt idx="3">0.095044766601122738</cx:pt>
          <cx:pt idx="4">0.081065867459533841</cx:pt>
        </cx:lvl>
      </cx:numDim>
    </cx:data>
  </cx:chartData>
  <cx:chart>
    <cx:title pos="t" align="ctr" overlay="0">
      <cx:tx>
        <cx:rich>
          <a:bodyPr rot="0" spcFirstLastPara="1" vertOverflow="ellipsis" vert="horz" wrap="square" lIns="0" tIns="0" rIns="0" bIns="0" anchor="ctr" anchorCtr="1"/>
          <a:lstStyle/>
          <a:p>
            <a:pPr algn="ctr">
              <a:defRPr/>
            </a:pPr>
            <a:r>
              <a:rPr lang="en-US"/>
              <a:t>Percent of genome with less than 10x coverage</a:t>
            </a:r>
          </a:p>
        </cx:rich>
      </cx:tx>
    </cx:title>
    <cx:plotArea>
      <cx:plotAreaRegion>
        <cx:series layoutId="boxWhisker" uniqueId="{3B120477-2B41-4C7A-A50A-7EF9320CB53D}">
          <cx:tx>
            <cx:txData>
              <cx:f>Sheet2!$A$54</cx:f>
              <cx:v>Salmonella-XT</cx:v>
            </cx:txData>
          </cx:tx>
          <cx:spPr>
            <a:solidFill>
              <a:schemeClr val="accent1">
                <a:lumMod val="75000"/>
              </a:schemeClr>
            </a:solidFill>
            <a:ln>
              <a:solidFill>
                <a:schemeClr val="tx1"/>
              </a:solidFill>
            </a:ln>
          </cx:spPr>
          <cx:dataId val="0"/>
          <cx:layoutPr>
            <cx:visibility meanLine="0" meanMarker="1" nonoutliers="0" outliers="1"/>
            <cx:statistics quartileMethod="exclusive"/>
          </cx:layoutPr>
        </cx:series>
        <cx:series layoutId="boxWhisker" uniqueId="{00000001-ED6A-463C-B1EA-4F811F868E79}">
          <cx:tx>
            <cx:txData>
              <cx:f>Sheet2!$A$55</cx:f>
              <cx:v>Salmonella-Flex</cx:v>
            </cx:txData>
          </cx:tx>
          <cx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x:spPr>
          <cx:dataId val="1"/>
          <cx:layoutPr>
            <cx:statistics quartileMethod="exclusive"/>
          </cx:layoutPr>
        </cx:series>
        <cx:series layoutId="boxWhisker" uniqueId="{00000002-ED6A-463C-B1EA-4F811F868E79}">
          <cx:tx>
            <cx:txData>
              <cx:f>Sheet2!$A$56</cx:f>
              <cx:v>E.coli-XT</cx:v>
            </cx:txData>
          </cx:tx>
          <cx:spPr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cx:spPr>
          <cx:dataId val="2"/>
          <cx:layoutPr>
            <cx:statistics quartileMethod="exclusive"/>
          </cx:layoutPr>
        </cx:series>
        <cx:series layoutId="boxWhisker" uniqueId="{00000003-ED6A-463C-B1EA-4F811F868E79}">
          <cx:tx>
            <cx:txData>
              <cx:f>Sheet2!$A$57</cx:f>
              <cx:v>E.coli-Flex</cx:v>
            </cx:txData>
          </cx:tx>
          <cx:spPr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x:spPr>
          <cx:dataId val="3"/>
          <cx:layoutPr>
            <cx:statistics quartileMethod="exclusive"/>
          </cx:layoutPr>
        </cx:series>
        <cx:series layoutId="boxWhisker" uniqueId="{00000004-ED6A-463C-B1EA-4F811F868E79}">
          <cx:tx>
            <cx:txData>
              <cx:f>Sheet2!$A$58</cx:f>
              <cx:v>Listeria-XT</cx:v>
            </cx:txData>
          </cx:tx>
          <cx:spPr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</cx:spPr>
          <cx:dataId val="4"/>
          <cx:layoutPr>
            <cx:statistics quartileMethod="exclusive"/>
          </cx:layoutPr>
        </cx:series>
        <cx:series layoutId="boxWhisker" uniqueId="{00000005-ED6A-463C-B1EA-4F811F868E79}">
          <cx:tx>
            <cx:txData>
              <cx:f>Sheet2!$A$59</cx:f>
              <cx:v>Listeria-Flex</cx:v>
            </cx:txData>
          </cx:tx>
          <cx:spPr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x:spPr>
          <cx:dataId val="5"/>
          <cx:layoutPr>
            <cx:statistics quartileMethod="exclusive"/>
          </cx:layoutPr>
        </cx:series>
        <cx:series layoutId="boxWhisker" uniqueId="{00000006-ED6A-463C-B1EA-4F811F868E79}">
          <cx:tx>
            <cx:txData>
              <cx:f>Sheet2!$A$60</cx:f>
              <cx:v>Campylobacter-XT</cx:v>
            </cx:txData>
          </cx:tx>
          <cx:spPr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cx:spPr>
          <cx:dataId val="6"/>
          <cx:layoutPr>
            <cx:statistics quartileMethod="exclusive"/>
          </cx:layoutPr>
        </cx:series>
        <cx:series layoutId="boxWhisker" uniqueId="{00000007-ED6A-463C-B1EA-4F811F868E79}">
          <cx:tx>
            <cx:txData>
              <cx:f>Sheet2!$A$61</cx:f>
              <cx:v>Campylobacter-Flex</cx:v>
            </cx:txData>
          </cx:tx>
          <cx:spPr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x:spPr>
          <cx:dataId val="7"/>
          <cx:layoutPr>
            <cx:statistics quartileMethod="exclusive"/>
          </cx:layoutPr>
        </cx:series>
        <cx:series layoutId="boxWhisker" uniqueId="{00000000-D387-4BF3-AD47-A7FD2781C87F}">
          <cx:tx>
            <cx:txData>
              <cx:f>Sheet2!$A$62</cx:f>
              <cx:v>Vibrio-XT</cx:v>
            </cx:txData>
          </cx:tx>
          <cx:spPr>
            <a:solidFill>
              <a:schemeClr val="bg1">
                <a:lumMod val="75000"/>
              </a:schemeClr>
            </a:solidFill>
            <a:ln>
              <a:solidFill>
                <a:sysClr val="windowText" lastClr="000000"/>
              </a:solidFill>
            </a:ln>
          </cx:spPr>
          <cx:dataId val="8"/>
          <cx:layoutPr>
            <cx:statistics quartileMethod="exclusive"/>
          </cx:layoutPr>
        </cx:series>
        <cx:series layoutId="boxWhisker" uniqueId="{00000001-D387-4BF3-AD47-A7FD2781C87F}">
          <cx:tx>
            <cx:txData>
              <cx:f>Sheet2!$A$63</cx:f>
              <cx:v>Vibrio-Flex</cx:v>
            </cx:txData>
          </cx:tx>
          <cx:spPr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cx:spPr>
          <cx:dataId val="9"/>
          <cx:layoutPr>
            <cx:statistics quartileMethod="exclusive"/>
          </cx:layoutPr>
        </cx:series>
        <cx:series layoutId="boxWhisker" uniqueId="{00000002-D387-4BF3-AD47-A7FD2781C87F}">
          <cx:tx>
            <cx:txData>
              <cx:f>Sheet2!$A$64</cx:f>
              <cx:v>Streptococus-XT</cx:v>
            </cx:txData>
          </cx:tx>
          <cx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x:spPr>
          <cx:dataId val="10"/>
          <cx:layoutPr>
            <cx:statistics quartileMethod="exclusive"/>
          </cx:layoutPr>
        </cx:series>
        <cx:series layoutId="boxWhisker" uniqueId="{00000003-D387-4BF3-AD47-A7FD2781C87F}">
          <cx:tx>
            <cx:txData>
              <cx:f>Sheet2!$A$65</cx:f>
              <cx:v>Streptococus-Flex</cx:v>
            </cx:txData>
          </cx:tx>
          <cx:spPr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cx:spPr>
          <cx:dataId val="11"/>
          <cx:layoutPr>
            <cx:statistics quartileMethod="exclusive"/>
          </cx:layoutPr>
        </cx:series>
        <cx:series layoutId="boxWhisker" uniqueId="{00000004-D387-4BF3-AD47-A7FD2781C87F}">
          <cx:tx>
            <cx:txData>
              <cx:f>Sheet2!$A$66</cx:f>
              <cx:v>Clostridioides-XT</cx:v>
            </cx:txData>
          </cx:tx>
          <cx:spPr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x:spPr>
          <cx:dataId val="12"/>
          <cx:layoutPr>
            <cx:statistics quartileMethod="exclusive"/>
          </cx:layoutPr>
        </cx:series>
        <cx:series layoutId="boxWhisker" uniqueId="{00000005-D387-4BF3-AD47-A7FD2781C87F}">
          <cx:tx>
            <cx:txData>
              <cx:f>Sheet2!$A$67</cx:f>
              <cx:v>Clostridioides-Flex</cx:v>
            </cx:txData>
          </cx:tx>
          <cx:spPr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cx:spPr>
          <cx:dataId val="13"/>
          <cx:layoutPr>
            <cx:statistics quartileMethod="exclusive"/>
          </cx:layoutPr>
        </cx:series>
      </cx:plotAreaRegion>
      <cx:axis id="0" hidden="1">
        <cx:catScaling gapWidth="1"/>
        <cx:tickLabels/>
      </cx:axis>
      <cx:axis id="1">
        <cx:valScaling/>
        <cx:majorGridlines/>
        <cx:tickLabels/>
      </cx:axis>
    </cx:plotArea>
    <cx:legend pos="t" align="ctr" overlay="0"/>
  </cx:chart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  <cs:bodyPr rot="-60000000" vert="horz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</cs:dropLine>
  <cs:errorBar>
    <cs:lnRef idx="0"/>
    <cs:fillRef idx="0"/>
    <cs:effectRef idx="0"/>
    <cs:fontRef idx="minor">
      <a:schemeClr val="tx1"/>
    </cs:fontRef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  <cs:bodyPr rot="-60000000" vert="horz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  <cs:bodyPr rot="0" vert="horz"/>
  </cs:title>
  <cs:trendline>
    <cs:lnRef idx="0"/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  <cs:bodyPr rot="-60000000" vert="horz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  <cs:bodyPr rot="-60000000" vert="horz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</cs:dropLine>
  <cs:errorBar>
    <cs:lnRef idx="0"/>
    <cs:fillRef idx="0"/>
    <cs:effectRef idx="0"/>
    <cs:fontRef idx="minor">
      <a:schemeClr val="tx1"/>
    </cs:fontRef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  <cs:bodyPr rot="-60000000" vert="horz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  <cs:bodyPr rot="0" vert="horz"/>
  </cs:title>
  <cs:trendline>
    <cs:lnRef idx="0"/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  <cs:bodyPr rot="-60000000" vert="horz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  <cs:bodyPr rot="-60000000" vert="horz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</cs:dropLine>
  <cs:errorBar>
    <cs:lnRef idx="0"/>
    <cs:fillRef idx="0"/>
    <cs:effectRef idx="0"/>
    <cs:fontRef idx="minor">
      <a:schemeClr val="tx1"/>
    </cs:fontRef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  <cs:bodyPr rot="-60000000" vert="horz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  <cs:bodyPr rot="0" vert="horz"/>
  </cs:title>
  <cs:trendline>
    <cs:lnRef idx="0"/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  <cs:bodyPr rot="-60000000" vert="horz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  <cs:bodyPr rot="-60000000" vert="horz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</cs:dropLine>
  <cs:errorBar>
    <cs:lnRef idx="0"/>
    <cs:fillRef idx="0"/>
    <cs:effectRef idx="0"/>
    <cs:fontRef idx="minor">
      <a:schemeClr val="tx1"/>
    </cs:fontRef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  <cs:bodyPr rot="-60000000" vert="horz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  <cs:bodyPr rot="0" vert="horz"/>
  </cs:title>
  <cs:trendline>
    <cs:lnRef idx="0"/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  <cs:bodyPr rot="-60000000" vert="horz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77EC3-D7F4-487E-A1AF-DBD88F5EFEEE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2463" y="1143000"/>
            <a:ext cx="55530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EFBD4B-D501-435E-BD6C-50C73707D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523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Current list price. Have our</a:t>
            </a:r>
            <a:r>
              <a:rPr lang="en-US" baseline="0" dirty="0" smtClean="0"/>
              <a:t> contract price at the end.</a:t>
            </a:r>
          </a:p>
          <a:p>
            <a:r>
              <a:rPr lang="en-US" baseline="0" dirty="0" smtClean="0"/>
              <a:t>We already load more than 16 samples per V2 500 cycle kit so samples loaded per cartridge is similar.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FBD4B-D501-435E-BD6C-50C73707DD9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6950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Quast</a:t>
            </a:r>
            <a:r>
              <a:rPr lang="en-US" dirty="0" smtClean="0"/>
              <a:t> 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FBD4B-D501-435E-BD6C-50C73707DD9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0268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Very similar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FBD4B-D501-435E-BD6C-50C73707DD9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4578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Very similar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FBD4B-D501-435E-BD6C-50C73707DD9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3760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Differences,</a:t>
            </a:r>
            <a:r>
              <a:rPr lang="en-US" baseline="0" dirty="0" smtClean="0"/>
              <a:t> flex is better.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FBD4B-D501-435E-BD6C-50C73707DD9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9578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Differences,</a:t>
            </a:r>
            <a:r>
              <a:rPr lang="en-US" baseline="0" dirty="0" smtClean="0"/>
              <a:t> flex is better.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FBD4B-D501-435E-BD6C-50C73707DD9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6733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Flex</a:t>
            </a:r>
            <a:r>
              <a:rPr lang="en-US" baseline="0" dirty="0" smtClean="0"/>
              <a:t> is mildly better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FBD4B-D501-435E-BD6C-50C73707DD9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0064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Very similar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FBD4B-D501-435E-BD6C-50C73707DD9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085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Flex is massively</a:t>
            </a:r>
            <a:r>
              <a:rPr lang="en-US" baseline="0" dirty="0" smtClean="0"/>
              <a:t> better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FBD4B-D501-435E-BD6C-50C73707DD9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033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Tech dependent</a:t>
            </a:r>
            <a:r>
              <a:rPr lang="en-US" baseline="0" dirty="0" smtClean="0"/>
              <a:t> beads</a:t>
            </a:r>
          </a:p>
          <a:p>
            <a:r>
              <a:rPr lang="en-US" baseline="0" dirty="0" smtClean="0"/>
              <a:t>Less 10 tips and more 100 tips</a:t>
            </a:r>
          </a:p>
          <a:p>
            <a:r>
              <a:rPr lang="en-US" baseline="0" dirty="0" err="1" smtClean="0"/>
              <a:t>Tagment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tagment</a:t>
            </a:r>
            <a:r>
              <a:rPr lang="en-US" baseline="0" dirty="0" smtClean="0"/>
              <a:t> stop. 5 min to 15 min. Additional </a:t>
            </a:r>
            <a:r>
              <a:rPr lang="en-US" baseline="0" dirty="0" err="1" smtClean="0"/>
              <a:t>thermocycler</a:t>
            </a:r>
            <a:r>
              <a:rPr lang="en-US" baseline="0" dirty="0" smtClean="0"/>
              <a:t> usage.</a:t>
            </a:r>
          </a:p>
          <a:p>
            <a:r>
              <a:rPr lang="en-US" baseline="0" dirty="0" smtClean="0"/>
              <a:t>Very consistent ~950bp with </a:t>
            </a:r>
            <a:r>
              <a:rPr lang="en-US" baseline="0" dirty="0" err="1" smtClean="0"/>
              <a:t>pulsenet</a:t>
            </a:r>
            <a:r>
              <a:rPr lang="en-US" baseline="0" dirty="0" smtClean="0"/>
              <a:t> cleanup protocol</a:t>
            </a:r>
          </a:p>
          <a:p>
            <a:r>
              <a:rPr lang="en-US" dirty="0" smtClean="0"/>
              <a:t>Lot of</a:t>
            </a:r>
            <a:r>
              <a:rPr lang="en-US" baseline="0" dirty="0" smtClean="0"/>
              <a:t> boxes</a:t>
            </a:r>
          </a:p>
          <a:p>
            <a:r>
              <a:rPr lang="en-US" baseline="0" dirty="0" smtClean="0"/>
              <a:t>Still modify for QC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FBD4B-D501-435E-BD6C-50C73707DD9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81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FBD4B-D501-435E-BD6C-50C73707DD9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266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Very similar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FBD4B-D501-435E-BD6C-50C73707DD9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863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Flex is noticeably better.</a:t>
            </a:r>
            <a:r>
              <a:rPr lang="en-US" baseline="0" dirty="0" smtClean="0"/>
              <a:t> Due to coverage in campy?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FBD4B-D501-435E-BD6C-50C73707DD9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883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Flex is mildly better for vibrio and extremely</a:t>
            </a:r>
            <a:r>
              <a:rPr lang="en-US" baseline="0" dirty="0" smtClean="0"/>
              <a:t> better for C. diff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FBD4B-D501-435E-BD6C-50C73707DD9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599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FBD4B-D501-435E-BD6C-50C73707DD9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215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Box plots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FBD4B-D501-435E-BD6C-50C73707DD9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13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FBD4B-D501-435E-BD6C-50C73707DD9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31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ray background" descr="background"/>
          <p:cNvSpPr/>
          <p:nvPr userDrawn="1"/>
        </p:nvSpPr>
        <p:spPr>
          <a:xfrm>
            <a:off x="0" y="5383530"/>
            <a:ext cx="12344400" cy="147447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0" name="Footer"/>
          <p:cNvSpPr>
            <a:spLocks noGrp="1"/>
          </p:cNvSpPr>
          <p:nvPr userDrawn="1">
            <p:ph type="ftr" sz="quarter" idx="3"/>
          </p:nvPr>
        </p:nvSpPr>
        <p:spPr>
          <a:xfrm>
            <a:off x="1679888" y="6362701"/>
            <a:ext cx="8984625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 i="0" cap="all" spc="2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37499" y="5507724"/>
            <a:ext cx="6669405" cy="85497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>
                <a:latin typeface="+mn-lt"/>
              </a:defRPr>
            </a:lvl1pPr>
          </a:lstStyle>
          <a:p>
            <a:r>
              <a:rPr lang="en-US" sz="1800" smtClean="0"/>
              <a:t>Author Name and </a:t>
            </a:r>
            <a:r>
              <a:rPr lang="en-US" sz="1800" dirty="0" smtClean="0"/>
              <a:t>Job Title</a:t>
            </a:r>
          </a:p>
          <a:p>
            <a:r>
              <a:rPr lang="en-US" sz="1800" dirty="0" smtClean="0"/>
              <a:t>Date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 bwMode="gray">
          <a:xfrm>
            <a:off x="0" y="4178054"/>
            <a:ext cx="12344400" cy="1194966"/>
          </a:xfrm>
          <a:solidFill>
            <a:schemeClr val="accent2"/>
          </a:solidFill>
        </p:spPr>
        <p:txBody>
          <a:bodyPr anchor="ctr">
            <a:normAutofit/>
          </a:bodyPr>
          <a:lstStyle>
            <a:lvl1pPr marL="0" algn="ctr">
              <a:spcAft>
                <a:spcPts val="0"/>
              </a:spcAft>
              <a:defRPr sz="44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Presentation Title</a:t>
            </a:r>
            <a:endParaRPr lang="en-US"/>
          </a:p>
        </p:txBody>
      </p:sp>
      <p:pic>
        <p:nvPicPr>
          <p:cNvPr id="4" name="Picture 3" descr="Mnnesota Department of Health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44401" cy="418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4407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/2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834646"/>
            <a:ext cx="12344400" cy="1141973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smtClean="0"/>
              <a:t>Add contact information</a:t>
            </a:r>
            <a:endParaRPr lang="en-US" dirty="0"/>
          </a:p>
        </p:txBody>
      </p:sp>
      <p:sp>
        <p:nvSpPr>
          <p:cNvPr id="21" name="Footer"/>
          <p:cNvSpPr txBox="1">
            <a:spLocks/>
          </p:cNvSpPr>
          <p:nvPr userDrawn="1"/>
        </p:nvSpPr>
        <p:spPr>
          <a:xfrm>
            <a:off x="2027074" y="6367781"/>
            <a:ext cx="824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i="0" kern="1200" cap="all" spc="100" baseline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smtClean="0"/>
              <a:t>WWW.</a:t>
            </a:r>
            <a:r>
              <a:rPr lang="en-US" sz="1000" baseline="0" smtClean="0"/>
              <a:t>HEALTH.MN.GOV</a:t>
            </a:r>
            <a:endParaRPr lang="en-US" sz="1000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0" y="2185696"/>
            <a:ext cx="12344400" cy="2648950"/>
          </a:xfrm>
          <a:noFill/>
          <a:ln>
            <a:noFill/>
          </a:ln>
        </p:spPr>
        <p:txBody>
          <a:bodyPr anchor="ctr">
            <a:normAutofit/>
          </a:bodyPr>
          <a:lstStyle>
            <a:lvl1pPr marL="0" algn="ctr">
              <a:spcAft>
                <a:spcPts val="0"/>
              </a:spcAft>
              <a:defRPr sz="44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Add text.</a:t>
            </a:r>
            <a:endParaRPr lang="en-US"/>
          </a:p>
        </p:txBody>
      </p:sp>
      <p:pic>
        <p:nvPicPr>
          <p:cNvPr id="2" name="Picture 1" descr="Minnesota Department of Health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17" y="-209550"/>
            <a:ext cx="12365617" cy="159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98752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w full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0" y="-6177"/>
            <a:ext cx="12339524" cy="60259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Click icon to add object</a:t>
            </a:r>
            <a:endParaRPr lang="en-US"/>
          </a:p>
        </p:txBody>
      </p:sp>
      <p:pic>
        <p:nvPicPr>
          <p:cNvPr id="7" name="MDH Logo" descr="Minnesota Department of Health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25" y="6324600"/>
            <a:ext cx="1734965" cy="244792"/>
          </a:xfrm>
          <a:prstGeom prst="rect">
            <a:avLst/>
          </a:prstGeom>
        </p:spPr>
      </p:pic>
      <p:sp>
        <p:nvSpPr>
          <p:cNvPr id="11" name="Number"/>
          <p:cNvSpPr>
            <a:spLocks noGrp="1"/>
          </p:cNvSpPr>
          <p:nvPr>
            <p:ph type="sldNum" sz="quarter" idx="12"/>
          </p:nvPr>
        </p:nvSpPr>
        <p:spPr>
          <a:xfrm>
            <a:off x="10664513" y="6368416"/>
            <a:ext cx="1054952" cy="365125"/>
          </a:xfrm>
        </p:spPr>
        <p:txBody>
          <a:bodyPr/>
          <a:lstStyle/>
          <a:p>
            <a:fld id="{C77968C3-7B7E-411D-B105-08F43D0B3F8A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"/>
          <p:cNvSpPr>
            <a:spLocks noGrp="1"/>
          </p:cNvSpPr>
          <p:nvPr>
            <p:ph type="ftr" sz="quarter" idx="3"/>
          </p:nvPr>
        </p:nvSpPr>
        <p:spPr>
          <a:xfrm>
            <a:off x="1679888" y="6356351"/>
            <a:ext cx="8984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 i="0" cap="all" spc="1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2" name="Section Title"/>
          <p:cNvSpPr>
            <a:spLocks noGrp="1"/>
          </p:cNvSpPr>
          <p:nvPr>
            <p:ph type="title" hasCustomPrompt="1"/>
          </p:nvPr>
        </p:nvSpPr>
        <p:spPr bwMode="gray">
          <a:xfrm>
            <a:off x="4876" y="3520440"/>
            <a:ext cx="12339524" cy="1188720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228600" algn="ctr">
              <a:defRPr sz="40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Section title in front of full slide  pic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35791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1/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umber"/>
          <p:cNvSpPr>
            <a:spLocks noGrp="1"/>
          </p:cNvSpPr>
          <p:nvPr>
            <p:ph type="sldNum" sz="quarter" idx="12"/>
          </p:nvPr>
        </p:nvSpPr>
        <p:spPr>
          <a:xfrm>
            <a:off x="10313470" y="6362700"/>
            <a:ext cx="1409853" cy="365125"/>
          </a:xfrm>
        </p:spPr>
        <p:txBody>
          <a:bodyPr/>
          <a:lstStyle/>
          <a:p>
            <a:fld id="{C77968C3-7B7E-411D-B105-08F43D0B3F8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"/>
          <p:cNvSpPr>
            <a:spLocks noGrp="1"/>
          </p:cNvSpPr>
          <p:nvPr>
            <p:ph type="ftr" sz="quarter" idx="13"/>
          </p:nvPr>
        </p:nvSpPr>
        <p:spPr>
          <a:xfrm>
            <a:off x="2027074" y="6356351"/>
            <a:ext cx="82863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 i="0" cap="all" spc="1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22" name="Date"/>
          <p:cNvSpPr>
            <a:spLocks noGrp="1"/>
          </p:cNvSpPr>
          <p:nvPr>
            <p:ph type="dt" sz="half" idx="14"/>
          </p:nvPr>
        </p:nvSpPr>
        <p:spPr>
          <a:xfrm>
            <a:off x="617220" y="6362701"/>
            <a:ext cx="14098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spc="200" baseline="0">
                <a:solidFill>
                  <a:schemeClr val="accent1"/>
                </a:solidFill>
              </a:defRPr>
            </a:lvl1pPr>
          </a:lstStyle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85800" y="1600201"/>
            <a:ext cx="11353800" cy="4589463"/>
          </a:xfrm>
        </p:spPr>
        <p:txBody>
          <a:bodyPr anchor="ctr">
            <a:normAutofit/>
          </a:bodyPr>
          <a:lstStyle>
            <a:lvl1pPr marL="0" indent="0">
              <a:buNone/>
              <a:defRPr sz="3200" baseline="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other object </a:t>
            </a:r>
            <a:br>
              <a:rPr lang="en-US" smtClean="0"/>
            </a:br>
            <a:r>
              <a:rPr lang="en-US" smtClean="0"/>
              <a:t>by clicking an icon. </a:t>
            </a:r>
            <a:endParaRPr lang="en-US"/>
          </a:p>
        </p:txBody>
      </p:sp>
      <p:sp>
        <p:nvSpPr>
          <p:cNvPr id="18" name="bluebar"/>
          <p:cNvSpPr/>
          <p:nvPr userDrawn="1"/>
        </p:nvSpPr>
        <p:spPr>
          <a:xfrm>
            <a:off x="0" y="1216660"/>
            <a:ext cx="12344400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1" name="Rectangle 20"/>
          <p:cNvSpPr/>
          <p:nvPr userDrawn="1"/>
        </p:nvSpPr>
        <p:spPr>
          <a:xfrm>
            <a:off x="0" y="0"/>
            <a:ext cx="12344400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3"/>
          <p:cNvSpPr>
            <a:spLocks noGrp="1"/>
          </p:cNvSpPr>
          <p:nvPr userDrawn="1">
            <p:ph type="title" hasCustomPrompt="1"/>
          </p:nvPr>
        </p:nvSpPr>
        <p:spPr bwMode="gray">
          <a:xfrm>
            <a:off x="0" y="1"/>
            <a:ext cx="11696700" cy="1210309"/>
          </a:xfrm>
          <a:solidFill>
            <a:schemeClr val="accent1"/>
          </a:solidFill>
          <a:ln>
            <a:noFill/>
          </a:ln>
        </p:spPr>
        <p:txBody>
          <a:bodyPr anchor="ctr">
            <a:normAutofit/>
          </a:bodyPr>
          <a:lstStyle>
            <a:lvl1pPr algn="r"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Title - 1 column slide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454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eneral 1/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luebar"/>
          <p:cNvSpPr/>
          <p:nvPr userDrawn="1"/>
        </p:nvSpPr>
        <p:spPr>
          <a:xfrm>
            <a:off x="0" y="1216660"/>
            <a:ext cx="12344400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Rectangle 12"/>
          <p:cNvSpPr/>
          <p:nvPr userDrawn="1"/>
        </p:nvSpPr>
        <p:spPr>
          <a:xfrm>
            <a:off x="0" y="0"/>
            <a:ext cx="12344400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Number"/>
          <p:cNvSpPr>
            <a:spLocks noGrp="1"/>
          </p:cNvSpPr>
          <p:nvPr>
            <p:ph type="sldNum" sz="quarter" idx="12"/>
          </p:nvPr>
        </p:nvSpPr>
        <p:spPr>
          <a:xfrm>
            <a:off x="10313470" y="6362700"/>
            <a:ext cx="1409853" cy="365125"/>
          </a:xfrm>
        </p:spPr>
        <p:txBody>
          <a:bodyPr/>
          <a:lstStyle/>
          <a:p>
            <a:fld id="{C77968C3-7B7E-411D-B105-08F43D0B3F8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"/>
          <p:cNvSpPr>
            <a:spLocks noGrp="1"/>
          </p:cNvSpPr>
          <p:nvPr>
            <p:ph type="ftr" sz="quarter" idx="13"/>
          </p:nvPr>
        </p:nvSpPr>
        <p:spPr>
          <a:xfrm>
            <a:off x="2027074" y="6356351"/>
            <a:ext cx="82863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 i="0" cap="all" spc="1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22" name="Date"/>
          <p:cNvSpPr>
            <a:spLocks noGrp="1"/>
          </p:cNvSpPr>
          <p:nvPr>
            <p:ph type="dt" sz="half" idx="14"/>
          </p:nvPr>
        </p:nvSpPr>
        <p:spPr>
          <a:xfrm>
            <a:off x="617220" y="6362701"/>
            <a:ext cx="14098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spc="200" baseline="0">
                <a:solidFill>
                  <a:schemeClr val="accent1"/>
                </a:solidFill>
              </a:defRPr>
            </a:lvl1pPr>
          </a:lstStyle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85800" y="1600201"/>
            <a:ext cx="11010900" cy="217169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icon to add object</a:t>
            </a:r>
            <a:endParaRPr lang="en-US"/>
          </a:p>
        </p:txBody>
      </p:sp>
      <p:sp>
        <p:nvSpPr>
          <p:cNvPr id="2" name="Title 3"/>
          <p:cNvSpPr>
            <a:spLocks noGrp="1"/>
          </p:cNvSpPr>
          <p:nvPr userDrawn="1">
            <p:ph type="title" hasCustomPrompt="1"/>
          </p:nvPr>
        </p:nvSpPr>
        <p:spPr bwMode="gray">
          <a:xfrm>
            <a:off x="0" y="1"/>
            <a:ext cx="11734800" cy="1216659"/>
          </a:xfrm>
          <a:solidFill>
            <a:schemeClr val="accent1"/>
          </a:solidFill>
          <a:ln>
            <a:noFill/>
          </a:ln>
        </p:spPr>
        <p:txBody>
          <a:bodyPr anchor="ctr">
            <a:normAutofit/>
          </a:bodyPr>
          <a:lstStyle>
            <a:lvl1pPr algn="r">
              <a:defRPr sz="36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Title – 1 column / 2 row slide</a:t>
            </a:r>
            <a:endParaRPr lang="en-US"/>
          </a:p>
        </p:txBody>
      </p:sp>
      <p:sp>
        <p:nvSpPr>
          <p:cNvPr id="11" name="Content Placeholder 3"/>
          <p:cNvSpPr>
            <a:spLocks noGrp="1"/>
          </p:cNvSpPr>
          <p:nvPr userDrawn="1">
            <p:ph sz="half" idx="15" hasCustomPrompt="1"/>
          </p:nvPr>
        </p:nvSpPr>
        <p:spPr>
          <a:xfrm>
            <a:off x="685800" y="4011931"/>
            <a:ext cx="11010900" cy="2171699"/>
          </a:xfrm>
        </p:spPr>
        <p:txBody>
          <a:bodyPr/>
          <a:lstStyle>
            <a:lvl1pPr marL="0" indent="0" algn="ctr">
              <a:buNone/>
              <a:defRPr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icon to add object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167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ullets 1/2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luebar"/>
          <p:cNvSpPr/>
          <p:nvPr userDrawn="1"/>
        </p:nvSpPr>
        <p:spPr>
          <a:xfrm>
            <a:off x="0" y="1216660"/>
            <a:ext cx="12344400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344400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Number"/>
          <p:cNvSpPr>
            <a:spLocks noGrp="1"/>
          </p:cNvSpPr>
          <p:nvPr>
            <p:ph type="sldNum" sz="quarter" idx="12"/>
          </p:nvPr>
        </p:nvSpPr>
        <p:spPr>
          <a:xfrm>
            <a:off x="10313470" y="6356351"/>
            <a:ext cx="1409853" cy="365125"/>
          </a:xfrm>
        </p:spPr>
        <p:txBody>
          <a:bodyPr/>
          <a:lstStyle/>
          <a:p>
            <a:fld id="{C77968C3-7B7E-411D-B105-08F43D0B3F8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"/>
          <p:cNvSpPr>
            <a:spLocks noGrp="1"/>
          </p:cNvSpPr>
          <p:nvPr>
            <p:ph type="ftr" sz="quarter" idx="3"/>
          </p:nvPr>
        </p:nvSpPr>
        <p:spPr>
          <a:xfrm>
            <a:off x="2027074" y="6356351"/>
            <a:ext cx="82863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 i="0" cap="all" spc="1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23" name="Date"/>
          <p:cNvSpPr>
            <a:spLocks noGrp="1"/>
          </p:cNvSpPr>
          <p:nvPr>
            <p:ph type="dt" sz="half" idx="14"/>
          </p:nvPr>
        </p:nvSpPr>
        <p:spPr>
          <a:xfrm>
            <a:off x="617220" y="6362701"/>
            <a:ext cx="14098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spc="200" baseline="0">
                <a:solidFill>
                  <a:schemeClr val="accent1"/>
                </a:solidFill>
              </a:defRPr>
            </a:lvl1pPr>
          </a:lstStyle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2" name="Title 4"/>
          <p:cNvSpPr>
            <a:spLocks noGrp="1"/>
          </p:cNvSpPr>
          <p:nvPr>
            <p:ph type="title" hasCustomPrompt="1"/>
          </p:nvPr>
        </p:nvSpPr>
        <p:spPr bwMode="gray">
          <a:xfrm>
            <a:off x="0" y="-6350"/>
            <a:ext cx="11734800" cy="1225550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r"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Title - 2 column / 1 row slide</a:t>
            </a:r>
            <a:endParaRPr lang="en-US"/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85800" y="1600200"/>
            <a:ext cx="5334000" cy="458946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>
              <a:buNone/>
              <a:defRPr sz="36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icon to add object</a:t>
            </a:r>
            <a:endParaRPr lang="en-US"/>
          </a:p>
        </p:txBody>
      </p:sp>
      <p:sp>
        <p:nvSpPr>
          <p:cNvPr id="14" name="Content Placeholder 3"/>
          <p:cNvSpPr>
            <a:spLocks noGrp="1"/>
          </p:cNvSpPr>
          <p:nvPr>
            <p:ph sz="half" idx="15" hasCustomPrompt="1"/>
          </p:nvPr>
        </p:nvSpPr>
        <p:spPr>
          <a:xfrm>
            <a:off x="6324600" y="1600201"/>
            <a:ext cx="5372100" cy="4589460"/>
          </a:xfrm>
          <a:solidFill>
            <a:schemeClr val="bg2">
              <a:lumMod val="85000"/>
            </a:schemeClr>
          </a:solidFill>
        </p:spPr>
        <p:txBody>
          <a:bodyPr anchor="ctr">
            <a:normAutofit/>
          </a:bodyPr>
          <a:lstStyle>
            <a:lvl1pPr marL="0" indent="0">
              <a:buNone/>
              <a:defRPr sz="36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icon to add object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481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&amp; bullets 1/2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luebar"/>
          <p:cNvSpPr/>
          <p:nvPr userDrawn="1"/>
        </p:nvSpPr>
        <p:spPr>
          <a:xfrm>
            <a:off x="0" y="1216660"/>
            <a:ext cx="12344400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Rectangle 15"/>
          <p:cNvSpPr/>
          <p:nvPr userDrawn="1"/>
        </p:nvSpPr>
        <p:spPr>
          <a:xfrm>
            <a:off x="0" y="0"/>
            <a:ext cx="12344400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Number"/>
          <p:cNvSpPr>
            <a:spLocks noGrp="1"/>
          </p:cNvSpPr>
          <p:nvPr>
            <p:ph type="sldNum" sz="quarter" idx="12"/>
          </p:nvPr>
        </p:nvSpPr>
        <p:spPr>
          <a:xfrm>
            <a:off x="10313470" y="6356351"/>
            <a:ext cx="1409853" cy="365125"/>
          </a:xfrm>
        </p:spPr>
        <p:txBody>
          <a:bodyPr/>
          <a:lstStyle/>
          <a:p>
            <a:fld id="{C77968C3-7B7E-411D-B105-08F43D0B3F8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"/>
          <p:cNvSpPr>
            <a:spLocks noGrp="1"/>
          </p:cNvSpPr>
          <p:nvPr>
            <p:ph type="ftr" sz="quarter" idx="3"/>
          </p:nvPr>
        </p:nvSpPr>
        <p:spPr>
          <a:xfrm>
            <a:off x="2027074" y="6356351"/>
            <a:ext cx="82863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 i="0" cap="all" spc="1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23" name="Date"/>
          <p:cNvSpPr>
            <a:spLocks noGrp="1"/>
          </p:cNvSpPr>
          <p:nvPr>
            <p:ph type="dt" sz="half" idx="14"/>
          </p:nvPr>
        </p:nvSpPr>
        <p:spPr>
          <a:xfrm>
            <a:off x="617220" y="6362701"/>
            <a:ext cx="14098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spc="200" baseline="0">
                <a:solidFill>
                  <a:schemeClr val="accent1"/>
                </a:solidFill>
              </a:defRPr>
            </a:lvl1pPr>
          </a:lstStyle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2" name="Title 4"/>
          <p:cNvSpPr>
            <a:spLocks noGrp="1"/>
          </p:cNvSpPr>
          <p:nvPr>
            <p:ph type="title" hasCustomPrompt="1"/>
          </p:nvPr>
        </p:nvSpPr>
        <p:spPr bwMode="gray">
          <a:xfrm>
            <a:off x="0" y="-6350"/>
            <a:ext cx="11723323" cy="1225550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r">
              <a:defRPr sz="36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Title - 2 column / 2 row slide</a:t>
            </a:r>
            <a:endParaRPr lang="en-US"/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85800" y="1600201"/>
            <a:ext cx="5349240" cy="2148840"/>
          </a:xfrm>
          <a:solidFill>
            <a:schemeClr val="bg2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600" baseline="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icon to add object</a:t>
            </a:r>
            <a:endParaRPr lang="en-US"/>
          </a:p>
        </p:txBody>
      </p:sp>
      <p:sp>
        <p:nvSpPr>
          <p:cNvPr id="14" name="Content Placeholder 3"/>
          <p:cNvSpPr>
            <a:spLocks noGrp="1"/>
          </p:cNvSpPr>
          <p:nvPr>
            <p:ph sz="half" idx="15" hasCustomPrompt="1"/>
          </p:nvPr>
        </p:nvSpPr>
        <p:spPr>
          <a:xfrm>
            <a:off x="685799" y="4000500"/>
            <a:ext cx="5351383" cy="2148840"/>
          </a:xfrm>
        </p:spPr>
        <p:txBody>
          <a:bodyPr>
            <a:normAutofit/>
          </a:bodyPr>
          <a:lstStyle>
            <a:lvl1pPr marL="0" indent="0">
              <a:buNone/>
              <a:defRPr sz="36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icon to add object</a:t>
            </a:r>
            <a:endParaRPr lang="en-US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 hasCustomPrompt="1"/>
          </p:nvPr>
        </p:nvSpPr>
        <p:spPr>
          <a:xfrm>
            <a:off x="6332220" y="1600201"/>
            <a:ext cx="5349240" cy="2148840"/>
          </a:xfrm>
          <a:solidFill>
            <a:schemeClr val="bg2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6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icon to add object</a:t>
            </a:r>
            <a:endParaRPr lang="en-US"/>
          </a:p>
        </p:txBody>
      </p:sp>
      <p:sp>
        <p:nvSpPr>
          <p:cNvPr id="12" name="Content Placeholder 3"/>
          <p:cNvSpPr>
            <a:spLocks noGrp="1"/>
          </p:cNvSpPr>
          <p:nvPr>
            <p:ph sz="half" idx="17" hasCustomPrompt="1"/>
          </p:nvPr>
        </p:nvSpPr>
        <p:spPr>
          <a:xfrm>
            <a:off x="6341983" y="4000500"/>
            <a:ext cx="5349240" cy="2148840"/>
          </a:xfrm>
        </p:spPr>
        <p:txBody>
          <a:bodyPr>
            <a:normAutofit/>
          </a:bodyPr>
          <a:lstStyle>
            <a:lvl1pPr marL="0" indent="0">
              <a:buNone/>
              <a:defRPr sz="36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icon to add object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445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 w text 1/3 1/3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luebar"/>
          <p:cNvSpPr/>
          <p:nvPr userDrawn="1"/>
        </p:nvSpPr>
        <p:spPr>
          <a:xfrm>
            <a:off x="0" y="1216660"/>
            <a:ext cx="12344400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7" name="Rectangle 16"/>
          <p:cNvSpPr/>
          <p:nvPr userDrawn="1"/>
        </p:nvSpPr>
        <p:spPr>
          <a:xfrm>
            <a:off x="0" y="0"/>
            <a:ext cx="12344400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Number"/>
          <p:cNvSpPr>
            <a:spLocks noGrp="1"/>
          </p:cNvSpPr>
          <p:nvPr>
            <p:ph type="sldNum" sz="quarter" idx="12"/>
          </p:nvPr>
        </p:nvSpPr>
        <p:spPr>
          <a:xfrm>
            <a:off x="10317327" y="6356351"/>
            <a:ext cx="1409853" cy="365125"/>
          </a:xfrm>
        </p:spPr>
        <p:txBody>
          <a:bodyPr/>
          <a:lstStyle/>
          <a:p>
            <a:fld id="{C77968C3-7B7E-411D-B105-08F43D0B3F8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"/>
          <p:cNvSpPr>
            <a:spLocks noGrp="1"/>
          </p:cNvSpPr>
          <p:nvPr>
            <p:ph type="ftr" sz="quarter" idx="3"/>
          </p:nvPr>
        </p:nvSpPr>
        <p:spPr>
          <a:xfrm>
            <a:off x="1679888" y="6356351"/>
            <a:ext cx="8984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 i="0" cap="all" spc="1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22" name="Date"/>
          <p:cNvSpPr>
            <a:spLocks noGrp="1"/>
          </p:cNvSpPr>
          <p:nvPr>
            <p:ph type="dt" sz="half" idx="14"/>
          </p:nvPr>
        </p:nvSpPr>
        <p:spPr>
          <a:xfrm>
            <a:off x="640366" y="6367781"/>
            <a:ext cx="14098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spc="200" baseline="0">
                <a:solidFill>
                  <a:schemeClr val="accent1"/>
                </a:solidFill>
              </a:defRPr>
            </a:lvl1pPr>
          </a:lstStyle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2" name="Title 7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1727180" cy="1219200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r">
              <a:defRPr sz="36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Title - 3 column / 2 row slide</a:t>
            </a:r>
            <a:endParaRPr lang="en-US"/>
          </a:p>
        </p:txBody>
      </p:sp>
      <p:sp>
        <p:nvSpPr>
          <p:cNvPr id="26" name="Content Placeholder 3"/>
          <p:cNvSpPr>
            <a:spLocks noGrp="1"/>
          </p:cNvSpPr>
          <p:nvPr>
            <p:ph sz="half" idx="29" hasCustomPrompt="1"/>
          </p:nvPr>
        </p:nvSpPr>
        <p:spPr>
          <a:xfrm>
            <a:off x="685800" y="1606378"/>
            <a:ext cx="3429000" cy="2148840"/>
          </a:xfrm>
          <a:solidFill>
            <a:schemeClr val="bg2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  <p:sp>
        <p:nvSpPr>
          <p:cNvPr id="27" name="Content Placeholder 3"/>
          <p:cNvSpPr>
            <a:spLocks noGrp="1"/>
          </p:cNvSpPr>
          <p:nvPr>
            <p:ph sz="half" idx="35" hasCustomPrompt="1"/>
          </p:nvPr>
        </p:nvSpPr>
        <p:spPr>
          <a:xfrm>
            <a:off x="685800" y="4006678"/>
            <a:ext cx="3429000" cy="214884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  <p:sp>
        <p:nvSpPr>
          <p:cNvPr id="28" name="Content Placeholder 3"/>
          <p:cNvSpPr>
            <a:spLocks noGrp="1"/>
          </p:cNvSpPr>
          <p:nvPr>
            <p:ph sz="half" idx="36" hasCustomPrompt="1"/>
          </p:nvPr>
        </p:nvSpPr>
        <p:spPr>
          <a:xfrm>
            <a:off x="8267700" y="1606378"/>
            <a:ext cx="3429000" cy="2148840"/>
          </a:xfrm>
          <a:solidFill>
            <a:schemeClr val="bg2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  <p:sp>
        <p:nvSpPr>
          <p:cNvPr id="29" name="Content Placeholder 3"/>
          <p:cNvSpPr>
            <a:spLocks noGrp="1"/>
          </p:cNvSpPr>
          <p:nvPr>
            <p:ph sz="half" idx="37" hasCustomPrompt="1"/>
          </p:nvPr>
        </p:nvSpPr>
        <p:spPr>
          <a:xfrm>
            <a:off x="8267700" y="4006678"/>
            <a:ext cx="3429000" cy="214884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  <p:sp>
        <p:nvSpPr>
          <p:cNvPr id="35" name="Content Placeholder 3"/>
          <p:cNvSpPr>
            <a:spLocks noGrp="1"/>
          </p:cNvSpPr>
          <p:nvPr>
            <p:ph sz="half" idx="38" hasCustomPrompt="1"/>
          </p:nvPr>
        </p:nvSpPr>
        <p:spPr>
          <a:xfrm>
            <a:off x="4457700" y="1600200"/>
            <a:ext cx="3429000" cy="2148840"/>
          </a:xfrm>
          <a:solidFill>
            <a:schemeClr val="bg2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  <p:sp>
        <p:nvSpPr>
          <p:cNvPr id="36" name="Content Placeholder 3"/>
          <p:cNvSpPr>
            <a:spLocks noGrp="1"/>
          </p:cNvSpPr>
          <p:nvPr>
            <p:ph sz="half" idx="39" hasCustomPrompt="1"/>
          </p:nvPr>
        </p:nvSpPr>
        <p:spPr>
          <a:xfrm>
            <a:off x="4457700" y="4000500"/>
            <a:ext cx="3429000" cy="214884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592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024" userDrawn="1">
          <p15:clr>
            <a:srgbClr val="FBAE40"/>
          </p15:clr>
        </p15:guide>
        <p15:guide id="2" orient="horz" pos="290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 w text 1/4 1/4 1/4 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luebar"/>
          <p:cNvSpPr/>
          <p:nvPr userDrawn="1"/>
        </p:nvSpPr>
        <p:spPr>
          <a:xfrm>
            <a:off x="0" y="1216660"/>
            <a:ext cx="12344400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Rectangle 17"/>
          <p:cNvSpPr/>
          <p:nvPr userDrawn="1"/>
        </p:nvSpPr>
        <p:spPr>
          <a:xfrm>
            <a:off x="0" y="0"/>
            <a:ext cx="12344400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Number"/>
          <p:cNvSpPr>
            <a:spLocks noGrp="1"/>
          </p:cNvSpPr>
          <p:nvPr>
            <p:ph type="sldNum" sz="quarter" idx="12"/>
          </p:nvPr>
        </p:nvSpPr>
        <p:spPr>
          <a:xfrm>
            <a:off x="10317327" y="6356351"/>
            <a:ext cx="1409853" cy="365125"/>
          </a:xfrm>
        </p:spPr>
        <p:txBody>
          <a:bodyPr/>
          <a:lstStyle/>
          <a:p>
            <a:fld id="{C77968C3-7B7E-411D-B105-08F43D0B3F8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"/>
          <p:cNvSpPr>
            <a:spLocks noGrp="1"/>
          </p:cNvSpPr>
          <p:nvPr>
            <p:ph type="ftr" sz="quarter" idx="3"/>
          </p:nvPr>
        </p:nvSpPr>
        <p:spPr>
          <a:xfrm>
            <a:off x="1679888" y="6356351"/>
            <a:ext cx="8984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 i="0" cap="all" spc="1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25" name="Date"/>
          <p:cNvSpPr>
            <a:spLocks noGrp="1"/>
          </p:cNvSpPr>
          <p:nvPr>
            <p:ph type="dt" sz="half" idx="14"/>
          </p:nvPr>
        </p:nvSpPr>
        <p:spPr>
          <a:xfrm>
            <a:off x="617220" y="6367781"/>
            <a:ext cx="14098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spc="200" baseline="0">
                <a:solidFill>
                  <a:schemeClr val="accent1"/>
                </a:solidFill>
              </a:defRPr>
            </a:lvl1pPr>
          </a:lstStyle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2" name="Titl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1727180" cy="1219200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r">
              <a:defRPr sz="36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Title - 4 column / 2 row slide</a:t>
            </a:r>
            <a:endParaRPr lang="en-US"/>
          </a:p>
        </p:txBody>
      </p:sp>
      <p:sp>
        <p:nvSpPr>
          <p:cNvPr id="32" name="Content Placeholder 3"/>
          <p:cNvSpPr>
            <a:spLocks noGrp="1"/>
          </p:cNvSpPr>
          <p:nvPr>
            <p:ph sz="half" idx="29" hasCustomPrompt="1"/>
          </p:nvPr>
        </p:nvSpPr>
        <p:spPr>
          <a:xfrm>
            <a:off x="304800" y="1606378"/>
            <a:ext cx="2743200" cy="2148840"/>
          </a:xfrm>
          <a:solidFill>
            <a:schemeClr val="bg2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  <p:sp>
        <p:nvSpPr>
          <p:cNvPr id="38" name="Content Placeholder 3"/>
          <p:cNvSpPr>
            <a:spLocks noGrp="1"/>
          </p:cNvSpPr>
          <p:nvPr>
            <p:ph sz="half" idx="35" hasCustomPrompt="1"/>
          </p:nvPr>
        </p:nvSpPr>
        <p:spPr>
          <a:xfrm>
            <a:off x="304800" y="4006678"/>
            <a:ext cx="2743200" cy="214884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  <p:sp>
        <p:nvSpPr>
          <p:cNvPr id="39" name="Content Placeholder 3"/>
          <p:cNvSpPr>
            <a:spLocks noGrp="1"/>
          </p:cNvSpPr>
          <p:nvPr>
            <p:ph sz="half" idx="36" hasCustomPrompt="1"/>
          </p:nvPr>
        </p:nvSpPr>
        <p:spPr>
          <a:xfrm>
            <a:off x="3314700" y="1606378"/>
            <a:ext cx="2743200" cy="2148840"/>
          </a:xfrm>
          <a:solidFill>
            <a:schemeClr val="bg2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  <p:sp>
        <p:nvSpPr>
          <p:cNvPr id="40" name="Content Placeholder 3"/>
          <p:cNvSpPr>
            <a:spLocks noGrp="1"/>
          </p:cNvSpPr>
          <p:nvPr>
            <p:ph sz="half" idx="37" hasCustomPrompt="1"/>
          </p:nvPr>
        </p:nvSpPr>
        <p:spPr>
          <a:xfrm>
            <a:off x="3278980" y="4006678"/>
            <a:ext cx="2743200" cy="214884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  <p:sp>
        <p:nvSpPr>
          <p:cNvPr id="41" name="Content Placeholder 3"/>
          <p:cNvSpPr>
            <a:spLocks noGrp="1"/>
          </p:cNvSpPr>
          <p:nvPr>
            <p:ph sz="half" idx="38" hasCustomPrompt="1"/>
          </p:nvPr>
        </p:nvSpPr>
        <p:spPr>
          <a:xfrm>
            <a:off x="6324601" y="1606378"/>
            <a:ext cx="2743200" cy="2148840"/>
          </a:xfrm>
          <a:solidFill>
            <a:schemeClr val="bg2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  <p:sp>
        <p:nvSpPr>
          <p:cNvPr id="42" name="Content Placeholder 3"/>
          <p:cNvSpPr>
            <a:spLocks noGrp="1"/>
          </p:cNvSpPr>
          <p:nvPr>
            <p:ph sz="half" idx="39" hasCustomPrompt="1"/>
          </p:nvPr>
        </p:nvSpPr>
        <p:spPr>
          <a:xfrm>
            <a:off x="6324599" y="4006678"/>
            <a:ext cx="2743200" cy="214884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  <p:sp>
        <p:nvSpPr>
          <p:cNvPr id="43" name="Content Placeholder 3"/>
          <p:cNvSpPr>
            <a:spLocks noGrp="1"/>
          </p:cNvSpPr>
          <p:nvPr>
            <p:ph sz="half" idx="40" hasCustomPrompt="1"/>
          </p:nvPr>
        </p:nvSpPr>
        <p:spPr>
          <a:xfrm>
            <a:off x="9334503" y="1606378"/>
            <a:ext cx="2743200" cy="2148840"/>
          </a:xfrm>
          <a:solidFill>
            <a:schemeClr val="bg2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  <p:sp>
        <p:nvSpPr>
          <p:cNvPr id="44" name="Content Placeholder 3"/>
          <p:cNvSpPr>
            <a:spLocks noGrp="1"/>
          </p:cNvSpPr>
          <p:nvPr>
            <p:ph sz="half" idx="41" hasCustomPrompt="1"/>
          </p:nvPr>
        </p:nvSpPr>
        <p:spPr>
          <a:xfrm>
            <a:off x="9334500" y="4006678"/>
            <a:ext cx="2743200" cy="214884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65701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&amp; bar 1/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luebar"/>
          <p:cNvSpPr/>
          <p:nvPr userDrawn="1"/>
        </p:nvSpPr>
        <p:spPr>
          <a:xfrm>
            <a:off x="0" y="1216660"/>
            <a:ext cx="12344400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1" name="Rectangle 20"/>
          <p:cNvSpPr/>
          <p:nvPr userDrawn="1"/>
        </p:nvSpPr>
        <p:spPr>
          <a:xfrm>
            <a:off x="0" y="0"/>
            <a:ext cx="12344400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Number"/>
          <p:cNvSpPr>
            <a:spLocks noGrp="1"/>
          </p:cNvSpPr>
          <p:nvPr>
            <p:ph type="sldNum" sz="quarter" idx="12"/>
          </p:nvPr>
        </p:nvSpPr>
        <p:spPr>
          <a:xfrm>
            <a:off x="10274893" y="6374131"/>
            <a:ext cx="1409853" cy="365125"/>
          </a:xfrm>
        </p:spPr>
        <p:txBody>
          <a:bodyPr/>
          <a:lstStyle/>
          <a:p>
            <a:fld id="{C77968C3-7B7E-411D-B105-08F43D0B3F8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"/>
          <p:cNvSpPr>
            <a:spLocks noGrp="1"/>
          </p:cNvSpPr>
          <p:nvPr>
            <p:ph type="ftr" sz="quarter" idx="3"/>
          </p:nvPr>
        </p:nvSpPr>
        <p:spPr>
          <a:xfrm>
            <a:off x="2027074" y="6367781"/>
            <a:ext cx="824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 i="0" cap="all" spc="1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30" name="Date"/>
          <p:cNvSpPr>
            <a:spLocks noGrp="1"/>
          </p:cNvSpPr>
          <p:nvPr>
            <p:ph type="dt" sz="half" idx="14"/>
          </p:nvPr>
        </p:nvSpPr>
        <p:spPr>
          <a:xfrm>
            <a:off x="617220" y="6367780"/>
            <a:ext cx="14098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spc="200" baseline="0">
                <a:solidFill>
                  <a:schemeClr val="accent1"/>
                </a:solidFill>
              </a:defRPr>
            </a:lvl1pPr>
          </a:lstStyle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2" name="Title 8"/>
          <p:cNvSpPr>
            <a:spLocks noGrp="1"/>
          </p:cNvSpPr>
          <p:nvPr userDrawn="1">
            <p:ph type="title" hasCustomPrompt="1"/>
          </p:nvPr>
        </p:nvSpPr>
        <p:spPr bwMode="gray">
          <a:xfrm>
            <a:off x="0" y="1"/>
            <a:ext cx="11727180" cy="1216659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r">
              <a:defRPr sz="36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Title - 5 column / 2 row slide</a:t>
            </a:r>
            <a:endParaRPr lang="en-US"/>
          </a:p>
        </p:txBody>
      </p:sp>
      <p:sp>
        <p:nvSpPr>
          <p:cNvPr id="27" name="Content Placeholder 3"/>
          <p:cNvSpPr>
            <a:spLocks noGrp="1"/>
          </p:cNvSpPr>
          <p:nvPr>
            <p:ph sz="half" idx="15" hasCustomPrompt="1"/>
          </p:nvPr>
        </p:nvSpPr>
        <p:spPr>
          <a:xfrm>
            <a:off x="304801" y="1600200"/>
            <a:ext cx="2095500" cy="2148840"/>
          </a:xfrm>
          <a:solidFill>
            <a:schemeClr val="bg2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  <p:sp>
        <p:nvSpPr>
          <p:cNvPr id="35" name="Content Placeholder 3"/>
          <p:cNvSpPr>
            <a:spLocks noGrp="1"/>
          </p:cNvSpPr>
          <p:nvPr>
            <p:ph sz="half" idx="27" hasCustomPrompt="1"/>
          </p:nvPr>
        </p:nvSpPr>
        <p:spPr>
          <a:xfrm>
            <a:off x="2710370" y="1600199"/>
            <a:ext cx="2095500" cy="2148840"/>
          </a:xfrm>
          <a:solidFill>
            <a:schemeClr val="bg2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  <p:sp>
        <p:nvSpPr>
          <p:cNvPr id="36" name="Content Placeholder 3"/>
          <p:cNvSpPr>
            <a:spLocks noGrp="1"/>
          </p:cNvSpPr>
          <p:nvPr>
            <p:ph sz="half" idx="28" hasCustomPrompt="1"/>
          </p:nvPr>
        </p:nvSpPr>
        <p:spPr>
          <a:xfrm>
            <a:off x="5124450" y="1600201"/>
            <a:ext cx="2095500" cy="2148840"/>
          </a:xfrm>
          <a:solidFill>
            <a:schemeClr val="bg2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  <p:sp>
        <p:nvSpPr>
          <p:cNvPr id="38" name="Content Placeholder 3"/>
          <p:cNvSpPr>
            <a:spLocks noGrp="1"/>
          </p:cNvSpPr>
          <p:nvPr>
            <p:ph sz="half" idx="29" hasCustomPrompt="1"/>
          </p:nvPr>
        </p:nvSpPr>
        <p:spPr>
          <a:xfrm>
            <a:off x="7543800" y="1600199"/>
            <a:ext cx="2095500" cy="2148840"/>
          </a:xfrm>
          <a:solidFill>
            <a:schemeClr val="bg2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  <p:sp>
        <p:nvSpPr>
          <p:cNvPr id="39" name="Content Placeholder 3"/>
          <p:cNvSpPr>
            <a:spLocks noGrp="1"/>
          </p:cNvSpPr>
          <p:nvPr>
            <p:ph sz="half" idx="30" hasCustomPrompt="1"/>
          </p:nvPr>
        </p:nvSpPr>
        <p:spPr>
          <a:xfrm>
            <a:off x="9932069" y="1600198"/>
            <a:ext cx="2095500" cy="2148840"/>
          </a:xfrm>
          <a:solidFill>
            <a:schemeClr val="bg2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  <p:sp>
        <p:nvSpPr>
          <p:cNvPr id="15" name="Content Placeholder 3"/>
          <p:cNvSpPr>
            <a:spLocks noGrp="1"/>
          </p:cNvSpPr>
          <p:nvPr>
            <p:ph sz="half" idx="31" hasCustomPrompt="1"/>
          </p:nvPr>
        </p:nvSpPr>
        <p:spPr>
          <a:xfrm>
            <a:off x="299531" y="4000499"/>
            <a:ext cx="2095500" cy="2148840"/>
          </a:xfrm>
          <a:noFill/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  <p:sp>
        <p:nvSpPr>
          <p:cNvPr id="16" name="Content Placeholder 3"/>
          <p:cNvSpPr>
            <a:spLocks noGrp="1"/>
          </p:cNvSpPr>
          <p:nvPr>
            <p:ph sz="half" idx="32" hasCustomPrompt="1"/>
          </p:nvPr>
        </p:nvSpPr>
        <p:spPr>
          <a:xfrm>
            <a:off x="2705100" y="4000498"/>
            <a:ext cx="2095500" cy="2148840"/>
          </a:xfrm>
          <a:noFill/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  <p:sp>
        <p:nvSpPr>
          <p:cNvPr id="17" name="Content Placeholder 3"/>
          <p:cNvSpPr>
            <a:spLocks noGrp="1"/>
          </p:cNvSpPr>
          <p:nvPr>
            <p:ph sz="half" idx="33" hasCustomPrompt="1"/>
          </p:nvPr>
        </p:nvSpPr>
        <p:spPr>
          <a:xfrm>
            <a:off x="5119180" y="4000500"/>
            <a:ext cx="2095500" cy="2148840"/>
          </a:xfrm>
          <a:noFill/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  <p:sp>
        <p:nvSpPr>
          <p:cNvPr id="18" name="Content Placeholder 3"/>
          <p:cNvSpPr>
            <a:spLocks noGrp="1"/>
          </p:cNvSpPr>
          <p:nvPr>
            <p:ph sz="half" idx="34" hasCustomPrompt="1"/>
          </p:nvPr>
        </p:nvSpPr>
        <p:spPr>
          <a:xfrm>
            <a:off x="7538530" y="4000498"/>
            <a:ext cx="2095500" cy="2148840"/>
          </a:xfrm>
          <a:noFill/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  <p:sp>
        <p:nvSpPr>
          <p:cNvPr id="19" name="Content Placeholder 3"/>
          <p:cNvSpPr>
            <a:spLocks noGrp="1"/>
          </p:cNvSpPr>
          <p:nvPr>
            <p:ph sz="half" idx="35" hasCustomPrompt="1"/>
          </p:nvPr>
        </p:nvSpPr>
        <p:spPr>
          <a:xfrm>
            <a:off x="9926799" y="4000497"/>
            <a:ext cx="2095500" cy="2148840"/>
          </a:xfrm>
          <a:noFill/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396875" indent="0">
              <a:buNone/>
              <a:defRPr/>
            </a:lvl2pPr>
            <a:lvl3pPr marL="741363" indent="0">
              <a:buNone/>
              <a:defRPr/>
            </a:lvl3pPr>
            <a:lvl4pPr marL="1087437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en-US" smtClean="0"/>
              <a:t>Add text or click center icon to add object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9938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27816"/>
            <a:ext cx="11117580" cy="13715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825625"/>
            <a:ext cx="110825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Bullet 44</a:t>
            </a:r>
          </a:p>
          <a:p>
            <a:pPr lvl="1"/>
            <a:r>
              <a:rPr lang="en-US" smtClean="0"/>
              <a:t>Bullet 40</a:t>
            </a:r>
          </a:p>
          <a:p>
            <a:pPr lvl="2"/>
            <a:r>
              <a:rPr lang="en-US" smtClean="0"/>
              <a:t>Bullet 36</a:t>
            </a:r>
          </a:p>
          <a:p>
            <a:pPr lvl="3"/>
            <a:r>
              <a:rPr lang="en-US" smtClean="0"/>
              <a:t>Bullet 32</a:t>
            </a:r>
          </a:p>
          <a:p>
            <a:pPr lvl="4"/>
            <a:r>
              <a:rPr lang="en-US" smtClean="0"/>
              <a:t>Bullet 28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0034" y="6356351"/>
            <a:ext cx="14098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spc="200" baseline="0">
                <a:solidFill>
                  <a:schemeClr val="accent1"/>
                </a:solidFill>
              </a:defRPr>
            </a:lvl1pPr>
          </a:lstStyle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4513" y="6356351"/>
            <a:ext cx="1409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200" baseline="0">
                <a:solidFill>
                  <a:schemeClr val="accent1"/>
                </a:solidFill>
              </a:defRPr>
            </a:lvl1pPr>
          </a:lstStyle>
          <a:p>
            <a:fld id="{C77968C3-7B7E-411D-B105-08F43D0B3F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9888" y="6356351"/>
            <a:ext cx="8984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 i="0" cap="all" spc="2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842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3" r:id="rId2"/>
    <p:sldLayoutId id="2147483653" r:id="rId3"/>
    <p:sldLayoutId id="2147483667" r:id="rId4"/>
    <p:sldLayoutId id="2147483656" r:id="rId5"/>
    <p:sldLayoutId id="2147483668" r:id="rId6"/>
    <p:sldLayoutId id="2147483661" r:id="rId7"/>
    <p:sldLayoutId id="2147483669" r:id="rId8"/>
    <p:sldLayoutId id="2147483670" r:id="rId9"/>
    <p:sldLayoutId id="2147483662" r:id="rId1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-36576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Calibri" panose="020F0502020204030204" pitchFamily="34" charset="0"/>
        <a:buChar char="▪"/>
        <a:defRPr sz="4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741363" indent="-344488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Calibri" panose="020F0502020204030204" pitchFamily="34" charset="0"/>
        <a:buChar char="▪"/>
        <a:defRPr sz="4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087438" indent="-346075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Calibri" panose="020F0502020204030204" pitchFamily="34" charset="0"/>
        <a:buChar char="▪"/>
        <a:defRPr sz="3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431925" indent="-344488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Calibri" panose="020F0502020204030204" pitchFamily="34" charset="0"/>
        <a:buChar char="▪"/>
        <a:defRPr sz="3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655763" indent="-223838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Calibri" panose="020F0502020204030204" pitchFamily="34" charset="0"/>
        <a:buChar char="▪"/>
        <a:defRPr sz="2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4752" userDrawn="1">
          <p15:clr>
            <a:srgbClr val="F26B43"/>
          </p15:clr>
        </p15:guide>
        <p15:guide id="3" pos="4560" userDrawn="1">
          <p15:clr>
            <a:srgbClr val="F26B43"/>
          </p15:clr>
        </p15:guide>
        <p15:guide id="4" pos="7584" userDrawn="1">
          <p15:clr>
            <a:srgbClr val="F26B43"/>
          </p15:clr>
        </p15:guide>
        <p15:guide id="5" pos="3216" userDrawn="1">
          <p15:clr>
            <a:srgbClr val="F26B43"/>
          </p15:clr>
        </p15:guide>
        <p15:guide id="6" pos="5688" userDrawn="1">
          <p15:clr>
            <a:srgbClr val="9FCC3B"/>
          </p15:clr>
        </p15:guide>
        <p15:guide id="7" pos="5880" userDrawn="1">
          <p15:clr>
            <a:srgbClr val="9FCC3B"/>
          </p15:clr>
        </p15:guide>
        <p15:guide id="8" pos="3984" userDrawn="1">
          <p15:clr>
            <a:srgbClr val="9FCC3B"/>
          </p15:clr>
        </p15:guide>
        <p15:guide id="9" pos="2088" userDrawn="1">
          <p15:clr>
            <a:srgbClr val="9FCC3B"/>
          </p15:clr>
        </p15:guide>
        <p15:guide id="10" pos="1896" userDrawn="1">
          <p15:clr>
            <a:srgbClr val="9FCC3B"/>
          </p15:clr>
        </p15:guide>
        <p15:guide id="11" pos="3024" userDrawn="1">
          <p15:clr>
            <a:srgbClr val="F26B43"/>
          </p15:clr>
        </p15:guide>
        <p15:guide id="12" pos="3792" userDrawn="1">
          <p15:clr>
            <a:srgbClr val="9FCC3B"/>
          </p15:clr>
        </p15:guide>
        <p15:guide id="15" orient="horz" pos="2376" userDrawn="1">
          <p15:clr>
            <a:srgbClr val="F26B43"/>
          </p15:clr>
        </p15:guide>
        <p15:guide id="16" orient="horz" pos="696" userDrawn="1">
          <p15:clr>
            <a:srgbClr val="F26B43"/>
          </p15:clr>
        </p15:guide>
        <p15:guide id="17" orient="horz" pos="2520" userDrawn="1">
          <p15:clr>
            <a:srgbClr val="F26B43"/>
          </p15:clr>
        </p15:guide>
        <p15:guide id="18" orient="horz" pos="3888" userDrawn="1">
          <p15:clr>
            <a:srgbClr val="F26B43"/>
          </p15:clr>
        </p15:guide>
        <p15:guide id="19" orient="horz" pos="4008" userDrawn="1">
          <p15:clr>
            <a:srgbClr val="F26B43"/>
          </p15:clr>
        </p15:guide>
        <p15:guide id="20" pos="192" userDrawn="1">
          <p15:clr>
            <a:srgbClr val="F26B43"/>
          </p15:clr>
        </p15:guide>
        <p15:guide id="21" orient="horz" pos="1008" userDrawn="1">
          <p15:clr>
            <a:srgbClr val="F26B43"/>
          </p15:clr>
        </p15:guide>
        <p15:guide id="22" pos="1512" userDrawn="1">
          <p15:clr>
            <a:srgbClr val="F26B43"/>
          </p15:clr>
        </p15:guide>
        <p15:guide id="23" pos="1704" userDrawn="1">
          <p15:clr>
            <a:srgbClr val="F26B43"/>
          </p15:clr>
        </p15:guide>
        <p15:guide id="24" pos="6072" userDrawn="1">
          <p15:clr>
            <a:srgbClr val="F26B43"/>
          </p15:clr>
        </p15:guide>
        <p15:guide id="25" pos="6264" userDrawn="1">
          <p15:clr>
            <a:srgbClr val="F26B43"/>
          </p15:clr>
        </p15:guide>
        <p15:guide id="26" pos="2592" userDrawn="1">
          <p15:clr>
            <a:srgbClr val="547EBF"/>
          </p15:clr>
        </p15:guide>
        <p15:guide id="27" pos="2808" userDrawn="1">
          <p15:clr>
            <a:srgbClr val="547EBF"/>
          </p15:clr>
        </p15:guide>
        <p15:guide id="28" pos="4968" userDrawn="1">
          <p15:clr>
            <a:srgbClr val="547EBF"/>
          </p15:clr>
        </p15:guide>
        <p15:guide id="29" pos="5208" userDrawn="1">
          <p15:clr>
            <a:srgbClr val="547EBF"/>
          </p15:clr>
        </p15:guide>
        <p15:guide id="30" pos="7368" userDrawn="1">
          <p15:clr>
            <a:srgbClr val="A4A3A4"/>
          </p15:clr>
        </p15:guide>
        <p15:guide id="31" pos="432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microsoft.com/office/2014/relationships/chartEx" Target="../charts/chartEx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4/relationships/chartEx" Target="../charts/chartEx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microsoft.com/office/2014/relationships/chartEx" Target="../charts/chartEx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79888" y="6479083"/>
            <a:ext cx="8984625" cy="358775"/>
          </a:xfrm>
        </p:spPr>
        <p:txBody>
          <a:bodyPr/>
          <a:lstStyle/>
          <a:p>
            <a:r>
              <a:rPr lang="en-US" dirty="0" smtClean="0"/>
              <a:t>PROTECTING, MAINTAINING AND IMPROVING THE HEALTH OF ALL MINNESOTANS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2837499" y="5574227"/>
            <a:ext cx="6669405" cy="1017765"/>
          </a:xfrm>
        </p:spPr>
        <p:txBody>
          <a:bodyPr>
            <a:normAutofit/>
          </a:bodyPr>
          <a:lstStyle/>
          <a:p>
            <a:r>
              <a:rPr lang="en-US" dirty="0" smtClean="0"/>
              <a:t>Matt Plumb</a:t>
            </a:r>
          </a:p>
          <a:p>
            <a:r>
              <a:rPr lang="en-US" dirty="0"/>
              <a:t>Minnesota Department of Health | Infectious Disease Laboratory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4172989"/>
            <a:ext cx="12344400" cy="1401239"/>
          </a:xfrm>
        </p:spPr>
        <p:txBody>
          <a:bodyPr>
            <a:normAutofit/>
          </a:bodyPr>
          <a:lstStyle/>
          <a:p>
            <a:r>
              <a:rPr lang="en-US" sz="3100" dirty="0" smtClean="0"/>
              <a:t>A comparison of </a:t>
            </a:r>
            <a:r>
              <a:rPr lang="en-US" sz="3100" dirty="0" err="1" smtClean="0"/>
              <a:t>Nextera</a:t>
            </a:r>
            <a:r>
              <a:rPr lang="en-US" sz="3100" dirty="0" smtClean="0"/>
              <a:t> XT and </a:t>
            </a:r>
            <a:r>
              <a:rPr lang="en-US" sz="3100" dirty="0" err="1" smtClean="0"/>
              <a:t>Nextera</a:t>
            </a:r>
            <a:r>
              <a:rPr lang="en-US" sz="3100" dirty="0" smtClean="0"/>
              <a:t> DNA Flex </a:t>
            </a:r>
            <a:br>
              <a:rPr lang="en-US" sz="3100" dirty="0" smtClean="0"/>
            </a:br>
            <a:r>
              <a:rPr lang="en-US" sz="3100" dirty="0" smtClean="0"/>
              <a:t>in a Public Health Laboratory</a:t>
            </a:r>
            <a:br>
              <a:rPr lang="en-US" sz="3100" dirty="0" smtClean="0"/>
            </a:br>
            <a:r>
              <a:rPr lang="en-US" sz="3100" dirty="0" smtClean="0"/>
              <a:t>2019 GenomeTrakr Conference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51596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68C3-7B7E-411D-B105-08F43D0B3F8A}" type="slidenum">
              <a:rPr lang="en-US" smtClean="0"/>
              <a:t>10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novo assembly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1322147" y="6412911"/>
            <a:ext cx="8286750" cy="365125"/>
          </a:xfrm>
        </p:spPr>
        <p:txBody>
          <a:bodyPr/>
          <a:lstStyle/>
          <a:p>
            <a:r>
              <a:rPr lang="en-US" dirty="0" smtClean="0"/>
              <a:t>PROTECTING, MAINTAINING AND IMPROVING THE HEALTH OF ALL MINNESOTANS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38986" y="1574276"/>
            <a:ext cx="4779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Listeria </a:t>
            </a:r>
            <a:r>
              <a:rPr lang="en-US" sz="2800" dirty="0" err="1"/>
              <a:t>monocytogenes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6468358" y="1549917"/>
            <a:ext cx="4779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Campylobacter </a:t>
            </a:r>
            <a:r>
              <a:rPr lang="en-US" sz="2800" dirty="0" err="1"/>
              <a:t>jejuni</a:t>
            </a:r>
            <a:endParaRPr lang="en-US" sz="2800" dirty="0"/>
          </a:p>
        </p:txBody>
      </p:sp>
      <p:pic>
        <p:nvPicPr>
          <p:cNvPr id="15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5745" y="2177593"/>
            <a:ext cx="6043208" cy="3751868"/>
          </a:xfrm>
          <a:prstGeom prst="rect">
            <a:avLst/>
          </a:prstGeom>
        </p:spPr>
      </p:pic>
      <p:pic>
        <p:nvPicPr>
          <p:cNvPr id="16" name="Content Placeholder 6"/>
          <p:cNvPicPr>
            <a:picLocks noGrp="1" noChangeAspect="1"/>
          </p:cNvPicPr>
          <p:nvPr>
            <p:ph sz="half" idx="15"/>
          </p:nvPr>
        </p:nvPicPr>
        <p:blipFill>
          <a:blip r:embed="rId4"/>
          <a:stretch>
            <a:fillRect/>
          </a:stretch>
        </p:blipFill>
        <p:spPr>
          <a:xfrm>
            <a:off x="6014301" y="2148495"/>
            <a:ext cx="6349877" cy="3780965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603067"/>
              </p:ext>
            </p:extLst>
          </p:nvPr>
        </p:nvGraphicFramePr>
        <p:xfrm>
          <a:off x="617220" y="5841411"/>
          <a:ext cx="4584700" cy="571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6764">
                  <a:extLst>
                    <a:ext uri="{9D8B030D-6E8A-4147-A177-3AD203B41FA5}">
                      <a16:colId xmlns:a16="http://schemas.microsoft.com/office/drawing/2014/main" val="563332024"/>
                    </a:ext>
                  </a:extLst>
                </a:gridCol>
                <a:gridCol w="317061">
                  <a:extLst>
                    <a:ext uri="{9D8B030D-6E8A-4147-A177-3AD203B41FA5}">
                      <a16:colId xmlns:a16="http://schemas.microsoft.com/office/drawing/2014/main" val="1084871830"/>
                    </a:ext>
                  </a:extLst>
                </a:gridCol>
                <a:gridCol w="621439">
                  <a:extLst>
                    <a:ext uri="{9D8B030D-6E8A-4147-A177-3AD203B41FA5}">
                      <a16:colId xmlns:a16="http://schemas.microsoft.com/office/drawing/2014/main" val="2532457687"/>
                    </a:ext>
                  </a:extLst>
                </a:gridCol>
                <a:gridCol w="1055813">
                  <a:extLst>
                    <a:ext uri="{9D8B030D-6E8A-4147-A177-3AD203B41FA5}">
                      <a16:colId xmlns:a16="http://schemas.microsoft.com/office/drawing/2014/main" val="3641110002"/>
                    </a:ext>
                  </a:extLst>
                </a:gridCol>
                <a:gridCol w="903623">
                  <a:extLst>
                    <a:ext uri="{9D8B030D-6E8A-4147-A177-3AD203B41FA5}">
                      <a16:colId xmlns:a16="http://schemas.microsoft.com/office/drawing/2014/main" val="419218415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Coverage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 err="1">
                          <a:effectLst/>
                        </a:rPr>
                        <a:t>Contigs</a:t>
                      </a:r>
                      <a:r>
                        <a:rPr lang="en-US" sz="1100" u="none" strike="noStrike" dirty="0">
                          <a:effectLst/>
                        </a:rPr>
                        <a:t> (&gt;500bp)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Largest Contig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889331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Listeria monocytogenes (3)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75.89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33.33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374,564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152156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79.57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10.67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365,537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22706906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086678"/>
              </p:ext>
            </p:extLst>
          </p:nvPr>
        </p:nvGraphicFramePr>
        <p:xfrm>
          <a:off x="6565702" y="5857156"/>
          <a:ext cx="4584700" cy="571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6764">
                  <a:extLst>
                    <a:ext uri="{9D8B030D-6E8A-4147-A177-3AD203B41FA5}">
                      <a16:colId xmlns:a16="http://schemas.microsoft.com/office/drawing/2014/main" val="2216143222"/>
                    </a:ext>
                  </a:extLst>
                </a:gridCol>
                <a:gridCol w="317061">
                  <a:extLst>
                    <a:ext uri="{9D8B030D-6E8A-4147-A177-3AD203B41FA5}">
                      <a16:colId xmlns:a16="http://schemas.microsoft.com/office/drawing/2014/main" val="1123902025"/>
                    </a:ext>
                  </a:extLst>
                </a:gridCol>
                <a:gridCol w="621439">
                  <a:extLst>
                    <a:ext uri="{9D8B030D-6E8A-4147-A177-3AD203B41FA5}">
                      <a16:colId xmlns:a16="http://schemas.microsoft.com/office/drawing/2014/main" val="475448951"/>
                    </a:ext>
                  </a:extLst>
                </a:gridCol>
                <a:gridCol w="1055813">
                  <a:extLst>
                    <a:ext uri="{9D8B030D-6E8A-4147-A177-3AD203B41FA5}">
                      <a16:colId xmlns:a16="http://schemas.microsoft.com/office/drawing/2014/main" val="1937169219"/>
                    </a:ext>
                  </a:extLst>
                </a:gridCol>
                <a:gridCol w="903623">
                  <a:extLst>
                    <a:ext uri="{9D8B030D-6E8A-4147-A177-3AD203B41FA5}">
                      <a16:colId xmlns:a16="http://schemas.microsoft.com/office/drawing/2014/main" val="67150757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Coverage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Contigs (&gt;500bp)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Largest Contig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79662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Campylobacter jejuni (4)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64.25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82.00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168,368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444534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166.29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33.50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339,406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73397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616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68C3-7B7E-411D-B105-08F43D0B3F8A}" type="slidenum">
              <a:rPr lang="en-US" smtClean="0"/>
              <a:t>11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novo assembly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1322147" y="6312112"/>
            <a:ext cx="8286750" cy="365125"/>
          </a:xfrm>
        </p:spPr>
        <p:txBody>
          <a:bodyPr/>
          <a:lstStyle/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38986" y="1574276"/>
            <a:ext cx="4779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Vibrio </a:t>
            </a:r>
            <a:r>
              <a:rPr lang="en-US" sz="2800" dirty="0" err="1"/>
              <a:t>parahaemolyticus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6468358" y="1549917"/>
            <a:ext cx="4779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Clostridioides</a:t>
            </a:r>
            <a:r>
              <a:rPr lang="en-US" sz="2800" dirty="0"/>
              <a:t> difficile</a:t>
            </a: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-39255" y="2167807"/>
            <a:ext cx="6176103" cy="3601396"/>
          </a:xfrm>
          <a:prstGeom prst="rect">
            <a:avLst/>
          </a:prstGeom>
        </p:spPr>
      </p:pic>
      <p:pic>
        <p:nvPicPr>
          <p:cNvPr id="14" name="Content Placeholder 13"/>
          <p:cNvPicPr>
            <a:picLocks noGrp="1" noChangeAspect="1"/>
          </p:cNvPicPr>
          <p:nvPr>
            <p:ph sz="half" idx="15"/>
          </p:nvPr>
        </p:nvPicPr>
        <p:blipFill>
          <a:blip r:embed="rId4"/>
          <a:stretch>
            <a:fillRect/>
          </a:stretch>
        </p:blipFill>
        <p:spPr>
          <a:xfrm>
            <a:off x="6136784" y="2078642"/>
            <a:ext cx="6247390" cy="3907378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867510"/>
              </p:ext>
            </p:extLst>
          </p:nvPr>
        </p:nvGraphicFramePr>
        <p:xfrm>
          <a:off x="617220" y="5784851"/>
          <a:ext cx="4584700" cy="571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6764">
                  <a:extLst>
                    <a:ext uri="{9D8B030D-6E8A-4147-A177-3AD203B41FA5}">
                      <a16:colId xmlns:a16="http://schemas.microsoft.com/office/drawing/2014/main" val="1379894074"/>
                    </a:ext>
                  </a:extLst>
                </a:gridCol>
                <a:gridCol w="317061">
                  <a:extLst>
                    <a:ext uri="{9D8B030D-6E8A-4147-A177-3AD203B41FA5}">
                      <a16:colId xmlns:a16="http://schemas.microsoft.com/office/drawing/2014/main" val="2046720203"/>
                    </a:ext>
                  </a:extLst>
                </a:gridCol>
                <a:gridCol w="621439">
                  <a:extLst>
                    <a:ext uri="{9D8B030D-6E8A-4147-A177-3AD203B41FA5}">
                      <a16:colId xmlns:a16="http://schemas.microsoft.com/office/drawing/2014/main" val="3280209311"/>
                    </a:ext>
                  </a:extLst>
                </a:gridCol>
                <a:gridCol w="1055813">
                  <a:extLst>
                    <a:ext uri="{9D8B030D-6E8A-4147-A177-3AD203B41FA5}">
                      <a16:colId xmlns:a16="http://schemas.microsoft.com/office/drawing/2014/main" val="2929066823"/>
                    </a:ext>
                  </a:extLst>
                </a:gridCol>
                <a:gridCol w="903623">
                  <a:extLst>
                    <a:ext uri="{9D8B030D-6E8A-4147-A177-3AD203B41FA5}">
                      <a16:colId xmlns:a16="http://schemas.microsoft.com/office/drawing/2014/main" val="323335302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Coverage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Contigs (&gt;500bp)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Largest Contig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69714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Vibrio parahaemolyticus (5)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84.26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53.20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801,202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4187285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85.19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39.80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794,625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0711952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747921"/>
              </p:ext>
            </p:extLst>
          </p:nvPr>
        </p:nvGraphicFramePr>
        <p:xfrm>
          <a:off x="6565702" y="5839548"/>
          <a:ext cx="4584700" cy="571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6764">
                  <a:extLst>
                    <a:ext uri="{9D8B030D-6E8A-4147-A177-3AD203B41FA5}">
                      <a16:colId xmlns:a16="http://schemas.microsoft.com/office/drawing/2014/main" val="2583980611"/>
                    </a:ext>
                  </a:extLst>
                </a:gridCol>
                <a:gridCol w="317061">
                  <a:extLst>
                    <a:ext uri="{9D8B030D-6E8A-4147-A177-3AD203B41FA5}">
                      <a16:colId xmlns:a16="http://schemas.microsoft.com/office/drawing/2014/main" val="2026039798"/>
                    </a:ext>
                  </a:extLst>
                </a:gridCol>
                <a:gridCol w="621439">
                  <a:extLst>
                    <a:ext uri="{9D8B030D-6E8A-4147-A177-3AD203B41FA5}">
                      <a16:colId xmlns:a16="http://schemas.microsoft.com/office/drawing/2014/main" val="3315694572"/>
                    </a:ext>
                  </a:extLst>
                </a:gridCol>
                <a:gridCol w="1055813">
                  <a:extLst>
                    <a:ext uri="{9D8B030D-6E8A-4147-A177-3AD203B41FA5}">
                      <a16:colId xmlns:a16="http://schemas.microsoft.com/office/drawing/2014/main" val="3245439559"/>
                    </a:ext>
                  </a:extLst>
                </a:gridCol>
                <a:gridCol w="903623">
                  <a:extLst>
                    <a:ext uri="{9D8B030D-6E8A-4147-A177-3AD203B41FA5}">
                      <a16:colId xmlns:a16="http://schemas.microsoft.com/office/drawing/2014/main" val="404563207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Coverage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Contigs (&gt;500bp)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Largest Contig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301893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Clostridioides difficile (5)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71.76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212.40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169,733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215377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91.93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48.20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939,737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8704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130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68C3-7B7E-411D-B105-08F43D0B3F8A}" type="slidenum">
              <a:rPr lang="en-US" smtClean="0"/>
              <a:t>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Improved bioinformatics</a:t>
            </a:r>
          </a:p>
          <a:p>
            <a:pPr marL="854075" lvl="1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Greatly improved for </a:t>
            </a:r>
            <a:r>
              <a:rPr lang="en-US" sz="2800" dirty="0" err="1"/>
              <a:t>Clostridioides</a:t>
            </a:r>
            <a:r>
              <a:rPr lang="en-US" sz="2800" dirty="0"/>
              <a:t> difficile </a:t>
            </a:r>
            <a:endParaRPr lang="en-US" sz="2800" dirty="0" smtClean="0"/>
          </a:p>
          <a:p>
            <a:pPr marL="854075" lvl="1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Increased cost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CLIA validated assay using </a:t>
            </a:r>
            <a:r>
              <a:rPr lang="en-US" dirty="0" err="1" smtClean="0"/>
              <a:t>Nextera</a:t>
            </a:r>
            <a:r>
              <a:rPr lang="en-US" dirty="0" smtClean="0"/>
              <a:t> XT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Would we switch?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21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Matt Plumb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Thank you.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31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02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85378792"/>
              </p:ext>
            </p:extLst>
          </p:nvPr>
        </p:nvGraphicFramePr>
        <p:xfrm>
          <a:off x="2516957" y="3037681"/>
          <a:ext cx="6790751" cy="22193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07725">
                  <a:extLst>
                    <a:ext uri="{9D8B030D-6E8A-4147-A177-3AD203B41FA5}">
                      <a16:colId xmlns:a16="http://schemas.microsoft.com/office/drawing/2014/main" val="233082157"/>
                    </a:ext>
                  </a:extLst>
                </a:gridCol>
                <a:gridCol w="398443">
                  <a:extLst>
                    <a:ext uri="{9D8B030D-6E8A-4147-A177-3AD203B41FA5}">
                      <a16:colId xmlns:a16="http://schemas.microsoft.com/office/drawing/2014/main" val="2128965566"/>
                    </a:ext>
                  </a:extLst>
                </a:gridCol>
                <a:gridCol w="767370">
                  <a:extLst>
                    <a:ext uri="{9D8B030D-6E8A-4147-A177-3AD203B41FA5}">
                      <a16:colId xmlns:a16="http://schemas.microsoft.com/office/drawing/2014/main" val="3135324034"/>
                    </a:ext>
                  </a:extLst>
                </a:gridCol>
                <a:gridCol w="972757">
                  <a:extLst>
                    <a:ext uri="{9D8B030D-6E8A-4147-A177-3AD203B41FA5}">
                      <a16:colId xmlns:a16="http://schemas.microsoft.com/office/drawing/2014/main" val="568688061"/>
                    </a:ext>
                  </a:extLst>
                </a:gridCol>
                <a:gridCol w="944456">
                  <a:extLst>
                    <a:ext uri="{9D8B030D-6E8A-4147-A177-3AD203B41FA5}">
                      <a16:colId xmlns:a16="http://schemas.microsoft.com/office/drawing/2014/main" val="18428492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Contract Price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13731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766318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Item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Uses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Cost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Cost per Use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Cost/sample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2174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NXTR® XT LIB Prep KT PulseNet (96 SMP)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$2,850.00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$29.69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$32.71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372432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NXTR® XT IDX Kt v2 Set A 96 IDXS,384 SMP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384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$969.00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$2.52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25403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Ampure Beads (60 mL)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2400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$1,200.00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$0.50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441870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29521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Nextera DNA Flex Library Prep (96 Samples)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$3,830.40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$39.90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$44.65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45240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Nextera™ DNA CD Indexes (96 Indexes, 96 Samples)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$456.00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$4.75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74199585"/>
                  </a:ext>
                </a:extLst>
              </a:tr>
            </a:tbl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05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68C3-7B7E-411D-B105-08F43D0B3F8A}" type="slidenum">
              <a:rPr lang="en-US" smtClean="0"/>
              <a:t>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48661014"/>
              </p:ext>
            </p:extLst>
          </p:nvPr>
        </p:nvGraphicFramePr>
        <p:xfrm>
          <a:off x="2552009" y="2086498"/>
          <a:ext cx="7572894" cy="37157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07102">
                  <a:extLst>
                    <a:ext uri="{9D8B030D-6E8A-4147-A177-3AD203B41FA5}">
                      <a16:colId xmlns:a16="http://schemas.microsoft.com/office/drawing/2014/main" val="3654830321"/>
                    </a:ext>
                  </a:extLst>
                </a:gridCol>
                <a:gridCol w="633715">
                  <a:extLst>
                    <a:ext uri="{9D8B030D-6E8A-4147-A177-3AD203B41FA5}">
                      <a16:colId xmlns:a16="http://schemas.microsoft.com/office/drawing/2014/main" val="942757151"/>
                    </a:ext>
                  </a:extLst>
                </a:gridCol>
                <a:gridCol w="633715">
                  <a:extLst>
                    <a:ext uri="{9D8B030D-6E8A-4147-A177-3AD203B41FA5}">
                      <a16:colId xmlns:a16="http://schemas.microsoft.com/office/drawing/2014/main" val="1752331853"/>
                    </a:ext>
                  </a:extLst>
                </a:gridCol>
                <a:gridCol w="760458">
                  <a:extLst>
                    <a:ext uri="{9D8B030D-6E8A-4147-A177-3AD203B41FA5}">
                      <a16:colId xmlns:a16="http://schemas.microsoft.com/office/drawing/2014/main" val="3356261377"/>
                    </a:ext>
                  </a:extLst>
                </a:gridCol>
                <a:gridCol w="2170474">
                  <a:extLst>
                    <a:ext uri="{9D8B030D-6E8A-4147-A177-3AD203B41FA5}">
                      <a16:colId xmlns:a16="http://schemas.microsoft.com/office/drawing/2014/main" val="2245123067"/>
                    </a:ext>
                  </a:extLst>
                </a:gridCol>
                <a:gridCol w="633715">
                  <a:extLst>
                    <a:ext uri="{9D8B030D-6E8A-4147-A177-3AD203B41FA5}">
                      <a16:colId xmlns:a16="http://schemas.microsoft.com/office/drawing/2014/main" val="1673876492"/>
                    </a:ext>
                  </a:extLst>
                </a:gridCol>
                <a:gridCol w="633715">
                  <a:extLst>
                    <a:ext uri="{9D8B030D-6E8A-4147-A177-3AD203B41FA5}">
                      <a16:colId xmlns:a16="http://schemas.microsoft.com/office/drawing/2014/main" val="3632269073"/>
                    </a:ext>
                  </a:extLst>
                </a:gridCol>
              </a:tblGrid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Salmonella enterica (6)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Escherichia coli (7)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31956707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Average Depth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68.882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71.535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Average Depth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62.476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92.426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2511392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Std dev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19.381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16.375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Std dev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37.436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46.135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8028152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# Position with zero depth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134,929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135,494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# Position with zero depth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378,542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377,257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91532145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%Position with zero depth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2.81%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2.82%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%Position with zero depth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8.16%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8.13%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22186316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# Position with depth =&lt; 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142,884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141,035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# Position with depth =&lt; 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400,396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394,092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7017984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%Position with depth =&lt; 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2.97%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2.93%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%Position with depth =&lt; 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8.63%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8.49%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4423601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3159390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Campylobacter jejuni (4)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Listeria monocytogenes (3)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5364201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Average Depth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64.253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166.29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Average Depth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83.83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71.149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00295127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Std dev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42.328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52.262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Std dev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39.634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28.92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5198624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# Position with zero depth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115,331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113,219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# Position with zero depth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224,778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223,648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16464485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%Position with zero depth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7.03%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6.90%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%Position with zero depth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7.28%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7.24%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76261330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# Position with depth =&lt; 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161,742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115,555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# Position with depth =&lt; 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251,552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232,797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59393487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%Position with depth =&lt; 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9.85%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7.04%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%Position with depth =&lt; 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8.54%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7.91%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43646960"/>
                  </a:ext>
                </a:extLst>
              </a:tr>
            </a:tbl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 mapping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60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68C3-7B7E-411D-B105-08F43D0B3F8A}" type="slidenum">
              <a:rPr lang="en-US" smtClean="0"/>
              <a:t>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68987603"/>
              </p:ext>
            </p:extLst>
          </p:nvPr>
        </p:nvGraphicFramePr>
        <p:xfrm>
          <a:off x="2552009" y="2086498"/>
          <a:ext cx="7572894" cy="37157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07102">
                  <a:extLst>
                    <a:ext uri="{9D8B030D-6E8A-4147-A177-3AD203B41FA5}">
                      <a16:colId xmlns:a16="http://schemas.microsoft.com/office/drawing/2014/main" val="3654830321"/>
                    </a:ext>
                  </a:extLst>
                </a:gridCol>
                <a:gridCol w="633715">
                  <a:extLst>
                    <a:ext uri="{9D8B030D-6E8A-4147-A177-3AD203B41FA5}">
                      <a16:colId xmlns:a16="http://schemas.microsoft.com/office/drawing/2014/main" val="942757151"/>
                    </a:ext>
                  </a:extLst>
                </a:gridCol>
                <a:gridCol w="633715">
                  <a:extLst>
                    <a:ext uri="{9D8B030D-6E8A-4147-A177-3AD203B41FA5}">
                      <a16:colId xmlns:a16="http://schemas.microsoft.com/office/drawing/2014/main" val="1752331853"/>
                    </a:ext>
                  </a:extLst>
                </a:gridCol>
                <a:gridCol w="760458">
                  <a:extLst>
                    <a:ext uri="{9D8B030D-6E8A-4147-A177-3AD203B41FA5}">
                      <a16:colId xmlns:a16="http://schemas.microsoft.com/office/drawing/2014/main" val="3356261377"/>
                    </a:ext>
                  </a:extLst>
                </a:gridCol>
                <a:gridCol w="2170474">
                  <a:extLst>
                    <a:ext uri="{9D8B030D-6E8A-4147-A177-3AD203B41FA5}">
                      <a16:colId xmlns:a16="http://schemas.microsoft.com/office/drawing/2014/main" val="2245123067"/>
                    </a:ext>
                  </a:extLst>
                </a:gridCol>
                <a:gridCol w="633715">
                  <a:extLst>
                    <a:ext uri="{9D8B030D-6E8A-4147-A177-3AD203B41FA5}">
                      <a16:colId xmlns:a16="http://schemas.microsoft.com/office/drawing/2014/main" val="1673876492"/>
                    </a:ext>
                  </a:extLst>
                </a:gridCol>
                <a:gridCol w="633715">
                  <a:extLst>
                    <a:ext uri="{9D8B030D-6E8A-4147-A177-3AD203B41FA5}">
                      <a16:colId xmlns:a16="http://schemas.microsoft.com/office/drawing/2014/main" val="3632269073"/>
                    </a:ext>
                  </a:extLst>
                </a:gridCol>
              </a:tblGrid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Streptococus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pyogenes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(3)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Flex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Clostridioides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difficile (5)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Flex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31956707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Depth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88.434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136.17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Depth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66.83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102.88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2511392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Std dev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45.434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56.138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Std dev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62.09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38.95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8028152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Position with zero depth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185,044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184,334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Position with zero depth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371,002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365,147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91532145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%Position with zero depth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%Position with zero depth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22186316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Position with depth =&lt; 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194,084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188,811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Position with depth =&lt; 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569,056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377,406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7017984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%Position with depth =&lt; 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10.48%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10.19%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%Position with depth =&lt; 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13.26%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8.80%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4423601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3159390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Vibrio parahaemolyticus (5)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Flex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Acinetobacter baumannii (1)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Flex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5364201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Depth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84.256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Depth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54.165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38.268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00295127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Std dev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31.57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29.655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Std dev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39.069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24.298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5198624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Position with zero depth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187,878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187,518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Position with zero depth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799,550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800,880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16464485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%Position with zero depth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%Position with zero depth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18.44%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18.47%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76261330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Position with depth =&lt; 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196,664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193,285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Position with depth =&lt; 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906,624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836,838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59393487"/>
                  </a:ext>
                </a:extLst>
              </a:tr>
              <a:tr h="24771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%Position with depth =&lt; 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5.98%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%Position with depth =&lt; 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20.91%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19.30%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43646960"/>
                  </a:ext>
                </a:extLst>
              </a:tr>
            </a:tbl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 mapping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523348" y="1923068"/>
            <a:ext cx="3790122" cy="206447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55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68C3-7B7E-411D-B105-08F43D0B3F8A}" type="slidenum">
              <a:rPr lang="en-US" smtClean="0"/>
              <a:t>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97326023"/>
              </p:ext>
            </p:extLst>
          </p:nvPr>
        </p:nvGraphicFramePr>
        <p:xfrm>
          <a:off x="1706250" y="1385731"/>
          <a:ext cx="9511646" cy="50527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1224">
                  <a:extLst>
                    <a:ext uri="{9D8B030D-6E8A-4147-A177-3AD203B41FA5}">
                      <a16:colId xmlns:a16="http://schemas.microsoft.com/office/drawing/2014/main" val="2539728751"/>
                    </a:ext>
                  </a:extLst>
                </a:gridCol>
                <a:gridCol w="691756">
                  <a:extLst>
                    <a:ext uri="{9D8B030D-6E8A-4147-A177-3AD203B41FA5}">
                      <a16:colId xmlns:a16="http://schemas.microsoft.com/office/drawing/2014/main" val="1862141769"/>
                    </a:ext>
                  </a:extLst>
                </a:gridCol>
                <a:gridCol w="706168">
                  <a:extLst>
                    <a:ext uri="{9D8B030D-6E8A-4147-A177-3AD203B41FA5}">
                      <a16:colId xmlns:a16="http://schemas.microsoft.com/office/drawing/2014/main" val="1733141530"/>
                    </a:ext>
                  </a:extLst>
                </a:gridCol>
                <a:gridCol w="1199764">
                  <a:extLst>
                    <a:ext uri="{9D8B030D-6E8A-4147-A177-3AD203B41FA5}">
                      <a16:colId xmlns:a16="http://schemas.microsoft.com/office/drawing/2014/main" val="3603581548"/>
                    </a:ext>
                  </a:extLst>
                </a:gridCol>
                <a:gridCol w="1026826">
                  <a:extLst>
                    <a:ext uri="{9D8B030D-6E8A-4147-A177-3AD203B41FA5}">
                      <a16:colId xmlns:a16="http://schemas.microsoft.com/office/drawing/2014/main" val="37741592"/>
                    </a:ext>
                  </a:extLst>
                </a:gridCol>
                <a:gridCol w="897121">
                  <a:extLst>
                    <a:ext uri="{9D8B030D-6E8A-4147-A177-3AD203B41FA5}">
                      <a16:colId xmlns:a16="http://schemas.microsoft.com/office/drawing/2014/main" val="829101007"/>
                    </a:ext>
                  </a:extLst>
                </a:gridCol>
                <a:gridCol w="893519">
                  <a:extLst>
                    <a:ext uri="{9D8B030D-6E8A-4147-A177-3AD203B41FA5}">
                      <a16:colId xmlns:a16="http://schemas.microsoft.com/office/drawing/2014/main" val="4231150357"/>
                    </a:ext>
                  </a:extLst>
                </a:gridCol>
                <a:gridCol w="691756">
                  <a:extLst>
                    <a:ext uri="{9D8B030D-6E8A-4147-A177-3AD203B41FA5}">
                      <a16:colId xmlns:a16="http://schemas.microsoft.com/office/drawing/2014/main" val="1410017621"/>
                    </a:ext>
                  </a:extLst>
                </a:gridCol>
                <a:gridCol w="691756">
                  <a:extLst>
                    <a:ext uri="{9D8B030D-6E8A-4147-A177-3AD203B41FA5}">
                      <a16:colId xmlns:a16="http://schemas.microsoft.com/office/drawing/2014/main" val="54456430"/>
                    </a:ext>
                  </a:extLst>
                </a:gridCol>
                <a:gridCol w="691756">
                  <a:extLst>
                    <a:ext uri="{9D8B030D-6E8A-4147-A177-3AD203B41FA5}">
                      <a16:colId xmlns:a16="http://schemas.microsoft.com/office/drawing/2014/main" val="1527767619"/>
                    </a:ext>
                  </a:extLst>
                </a:gridCol>
              </a:tblGrid>
              <a:tr h="21053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Coverage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Contigs (&gt;500bp)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Largest Contig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Total Length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N50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N75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L50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L75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1443858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Salmonella (6)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68.88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47.17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830,264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4,837,399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346,807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207,441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5.17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10.17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19860193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71.53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38.67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853,230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4,836,681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361,505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237,726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9.67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36861440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7580228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Streptococus pyogenes (3)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88.43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15.00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556,748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1,685,924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163,045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102,418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3.33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6.33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22560395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136.17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17.00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629,943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1,686,496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163,045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87,513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81378262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49888841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Clostridioides difficile (5)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71.76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212.40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169,733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4,201,304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51,635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28,117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33.60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69.80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6962817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91.93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48.20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939,737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4,209,967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387,360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260,372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4.40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8.60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8085026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2614351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Campylobacter jejuni (4)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64.25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82.00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168,368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1,672,100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77,131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40,756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10.25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30939205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166.29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33.50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339,406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1,678,832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168,410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119,491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4.25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7.50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2776268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56870225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Listeria monocytogenes (3)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75.89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33.33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532,541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2,900,189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278,706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168,273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5.33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9.67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1895596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79.57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10.67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1,041,100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2,897,166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835,948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427,034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2.33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1084275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55581570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Vibrio parahaemolyticus (5)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84.26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53.20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801,202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5,064,205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289,824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167,241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6.40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12.80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87914811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85.19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39.80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794,625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5,062,297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364,770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216,384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5.80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61723942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1530652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Escherichia coli (7)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62.48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209.57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374,564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5,192,176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131,746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68,827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16.71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35.71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90433889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92.43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208.71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365,537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5,211,997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132,050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69,287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16.86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36.00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07933597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11662457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Acinetobacter baumannii (1)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54.16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172.00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171,054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3,859,635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46,435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26,355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25.00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52.00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77024705"/>
                  </a:ext>
                </a:extLst>
              </a:tr>
              <a:tr h="21053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38.27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141.00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171,054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3,869,688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60,939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30,658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19.00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43.00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02973148"/>
                  </a:ext>
                </a:extLst>
              </a:tr>
            </a:tbl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 novo assembly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630837" y="2771480"/>
            <a:ext cx="9728462" cy="64102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96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68C3-7B7E-411D-B105-08F43D0B3F8A}" type="slidenum">
              <a:rPr lang="en-US" smtClean="0"/>
              <a:t>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Salmonella </a:t>
            </a:r>
            <a:r>
              <a:rPr lang="en-US" dirty="0" err="1" smtClean="0"/>
              <a:t>enterica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027074" y="1472112"/>
            <a:ext cx="8286396" cy="4992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57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68C3-7B7E-411D-B105-08F43D0B3F8A}" type="slidenum">
              <a:rPr lang="en-US" smtClean="0"/>
              <a:t>2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Comparison of </a:t>
            </a:r>
            <a:r>
              <a:rPr lang="en-US" dirty="0" err="1" smtClean="0"/>
              <a:t>Nextera</a:t>
            </a:r>
            <a:r>
              <a:rPr lang="en-US" dirty="0" smtClean="0"/>
              <a:t> XT and </a:t>
            </a:r>
            <a:r>
              <a:rPr lang="en-US" dirty="0" err="1" smtClean="0"/>
              <a:t>Nextera</a:t>
            </a:r>
            <a:r>
              <a:rPr lang="en-US" dirty="0" smtClean="0"/>
              <a:t> DNA Flex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Cost comparison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Our experience and thoughts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 smtClean="0"/>
              <a:t>Bioinformatic</a:t>
            </a:r>
            <a:r>
              <a:rPr lang="en-US" dirty="0" smtClean="0"/>
              <a:t> analysis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1328220" y="6362699"/>
            <a:ext cx="8985250" cy="365125"/>
          </a:xfrm>
        </p:spPr>
        <p:txBody>
          <a:bodyPr/>
          <a:lstStyle/>
          <a:p>
            <a:r>
              <a:rPr lang="en-US" dirty="0" smtClean="0"/>
              <a:t>PROTECTING, MAINTAINING AND IMPROVING THE HEALTH OF ALL MINNESOTANS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13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375554" y="1407539"/>
            <a:ext cx="7871381" cy="499759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68C3-7B7E-411D-B105-08F43D0B3F8A}" type="slidenum">
              <a:rPr lang="en-US" smtClean="0"/>
              <a:t>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Escherichia coli </a:t>
            </a:r>
          </a:p>
        </p:txBody>
      </p:sp>
    </p:spTree>
    <p:extLst>
      <p:ext uri="{BB962C8B-B14F-4D97-AF65-F5344CB8AC3E}">
        <p14:creationId xmlns:p14="http://schemas.microsoft.com/office/powerpoint/2010/main" val="411518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027074" y="1373051"/>
            <a:ext cx="8320751" cy="516586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68C3-7B7E-411D-B105-08F43D0B3F8A}" type="slidenum">
              <a:rPr lang="en-US" smtClean="0"/>
              <a:t>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Listeria </a:t>
            </a:r>
            <a:r>
              <a:rPr lang="en-US" dirty="0" err="1" smtClean="0"/>
              <a:t>monocytogenes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08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68C3-7B7E-411D-B105-08F43D0B3F8A}" type="slidenum">
              <a:rPr lang="en-US" smtClean="0"/>
              <a:t>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106769" y="1542488"/>
            <a:ext cx="8206702" cy="4886592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Campylobacter </a:t>
            </a:r>
            <a:r>
              <a:rPr lang="en-US" dirty="0" err="1" smtClean="0"/>
              <a:t>jejuni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1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68C3-7B7E-411D-B105-08F43D0B3F8A}" type="slidenum">
              <a:rPr lang="en-US" smtClean="0"/>
              <a:t>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Vibrio </a:t>
            </a:r>
            <a:r>
              <a:rPr lang="en-US" dirty="0" err="1" smtClean="0"/>
              <a:t>parahaemolyticus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9612" y="1574015"/>
            <a:ext cx="8201319" cy="478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27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68C3-7B7E-411D-B105-08F43D0B3F8A}" type="slidenum">
              <a:rPr lang="en-US" smtClean="0"/>
              <a:t>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Streptococus</a:t>
            </a:r>
            <a:r>
              <a:rPr lang="en-US" dirty="0"/>
              <a:t> </a:t>
            </a:r>
            <a:r>
              <a:rPr lang="en-US" dirty="0" err="1" smtClean="0"/>
              <a:t>pyogenes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4318" y="1595426"/>
            <a:ext cx="8152001" cy="487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0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68C3-7B7E-411D-B105-08F43D0B3F8A}" type="slidenum">
              <a:rPr lang="en-US" smtClean="0"/>
              <a:t>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Clostridioides</a:t>
            </a:r>
            <a:r>
              <a:rPr lang="en-US" dirty="0"/>
              <a:t> </a:t>
            </a:r>
            <a:r>
              <a:rPr lang="en-US" dirty="0" smtClean="0"/>
              <a:t>difficile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156" y="1522610"/>
            <a:ext cx="7950314" cy="497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78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68C3-7B7E-411D-B105-08F43D0B3F8A}" type="slidenum">
              <a:rPr lang="en-US" smtClean="0"/>
              <a:t>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Piloted DNA flex for </a:t>
            </a:r>
            <a:r>
              <a:rPr lang="en-US" dirty="0" err="1" smtClean="0"/>
              <a:t>Pulsenet</a:t>
            </a:r>
            <a:r>
              <a:rPr lang="en-US" dirty="0" smtClean="0"/>
              <a:t> late 2018 </a:t>
            </a:r>
          </a:p>
          <a:p>
            <a:pPr marL="854075" lvl="1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Performed 4 runs totaling 96 samples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Revisited DNA flex summer of 2019</a:t>
            </a:r>
          </a:p>
          <a:p>
            <a:pPr marL="854075" lvl="1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Comparison of XT and Flex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MN </a:t>
            </a:r>
            <a:r>
              <a:rPr lang="en-US" dirty="0"/>
              <a:t>Department of </a:t>
            </a:r>
            <a:r>
              <a:rPr lang="en-US" dirty="0" smtClean="0"/>
              <a:t>Health experience with DNA Flex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20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68C3-7B7E-411D-B105-08F43D0B3F8A}" type="slidenum">
              <a:rPr lang="en-US" smtClean="0"/>
              <a:t>4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Comparison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5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sz="3200" dirty="0" smtClean="0"/>
              <a:t>Laboratory Time: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Comparable time spend on </a:t>
            </a:r>
            <a:r>
              <a:rPr lang="en-US" sz="2800" dirty="0" err="1" smtClean="0"/>
              <a:t>Nextera</a:t>
            </a:r>
            <a:r>
              <a:rPr lang="en-US" sz="2800" dirty="0" smtClean="0"/>
              <a:t> XT and </a:t>
            </a:r>
            <a:r>
              <a:rPr lang="en-US" sz="2800" dirty="0" err="1" smtClean="0"/>
              <a:t>Nextera</a:t>
            </a:r>
            <a:r>
              <a:rPr lang="en-US" sz="2800" dirty="0" smtClean="0"/>
              <a:t> DNA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DNA Flex may be faster with increased familiarity and skill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Liquid handling robots </a:t>
            </a:r>
            <a:endParaRPr lang="en-US" sz="2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1936865" y="6349540"/>
            <a:ext cx="8286750" cy="365125"/>
          </a:xfrm>
        </p:spPr>
        <p:txBody>
          <a:bodyPr/>
          <a:lstStyle/>
          <a:p>
            <a:r>
              <a:rPr lang="en-US" dirty="0" smtClean="0"/>
              <a:t>PROTECTING, MAINTAINING AND IMPROVING THE HEALTH OF ALL MINNESOTANS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73378" y="2740557"/>
            <a:ext cx="5746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Library Preparation Reagent Costs</a:t>
            </a:r>
            <a:endParaRPr lang="en-US" sz="2400" dirty="0">
              <a:solidFill>
                <a:srgbClr val="002060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15493752"/>
              </p:ext>
            </p:extLst>
          </p:nvPr>
        </p:nvGraphicFramePr>
        <p:xfrm>
          <a:off x="273378" y="3284832"/>
          <a:ext cx="5746424" cy="13259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67418">
                  <a:extLst>
                    <a:ext uri="{9D8B030D-6E8A-4147-A177-3AD203B41FA5}">
                      <a16:colId xmlns:a16="http://schemas.microsoft.com/office/drawing/2014/main" val="4160145243"/>
                    </a:ext>
                  </a:extLst>
                </a:gridCol>
                <a:gridCol w="338025">
                  <a:extLst>
                    <a:ext uri="{9D8B030D-6E8A-4147-A177-3AD203B41FA5}">
                      <a16:colId xmlns:a16="http://schemas.microsoft.com/office/drawing/2014/main" val="131339604"/>
                    </a:ext>
                  </a:extLst>
                </a:gridCol>
                <a:gridCol w="651011">
                  <a:extLst>
                    <a:ext uri="{9D8B030D-6E8A-4147-A177-3AD203B41FA5}">
                      <a16:colId xmlns:a16="http://schemas.microsoft.com/office/drawing/2014/main" val="3092146151"/>
                    </a:ext>
                  </a:extLst>
                </a:gridCol>
                <a:gridCol w="788725">
                  <a:extLst>
                    <a:ext uri="{9D8B030D-6E8A-4147-A177-3AD203B41FA5}">
                      <a16:colId xmlns:a16="http://schemas.microsoft.com/office/drawing/2014/main" val="2622048795"/>
                    </a:ext>
                  </a:extLst>
                </a:gridCol>
                <a:gridCol w="801245">
                  <a:extLst>
                    <a:ext uri="{9D8B030D-6E8A-4147-A177-3AD203B41FA5}">
                      <a16:colId xmlns:a16="http://schemas.microsoft.com/office/drawing/2014/main" val="4147432122"/>
                    </a:ext>
                  </a:extLst>
                </a:gridCol>
              </a:tblGrid>
              <a:tr h="1743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Item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Uses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Cost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Cost per Use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Cost/sample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extLst>
                  <a:ext uri="{0D108BD9-81ED-4DB2-BD59-A6C34878D82A}">
                    <a16:rowId xmlns:a16="http://schemas.microsoft.com/office/drawing/2014/main" val="2724580108"/>
                  </a:ext>
                </a:extLst>
              </a:tr>
              <a:tr h="1743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Nextera XT DNA Library Preparation Kit (96 samples)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$3,270.00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$34.06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$37.62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extLst>
                  <a:ext uri="{0D108BD9-81ED-4DB2-BD59-A6C34878D82A}">
                    <a16:rowId xmlns:a16="http://schemas.microsoft.com/office/drawing/2014/main" val="1030991636"/>
                  </a:ext>
                </a:extLst>
              </a:tr>
              <a:tr h="1743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NXTR® XT IDX Kt v2 Set A 96 IDXS,384 SMP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384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$1,173.00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$3.05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extLst>
                  <a:ext uri="{0D108BD9-81ED-4DB2-BD59-A6C34878D82A}">
                    <a16:rowId xmlns:a16="http://schemas.microsoft.com/office/drawing/2014/main" val="3664249851"/>
                  </a:ext>
                </a:extLst>
              </a:tr>
              <a:tr h="1743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Ampure Beads (60 mL)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2400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$1,200.00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$0.50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extLst>
                  <a:ext uri="{0D108BD9-81ED-4DB2-BD59-A6C34878D82A}">
                    <a16:rowId xmlns:a16="http://schemas.microsoft.com/office/drawing/2014/main" val="4250099605"/>
                  </a:ext>
                </a:extLst>
              </a:tr>
              <a:tr h="174314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extLst>
                  <a:ext uri="{0D108BD9-81ED-4DB2-BD59-A6C34878D82A}">
                    <a16:rowId xmlns:a16="http://schemas.microsoft.com/office/drawing/2014/main" val="2090900882"/>
                  </a:ext>
                </a:extLst>
              </a:tr>
              <a:tr h="1743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Nextera DNA Flex Library Prep (96 Samples)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$4,032.00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$42.00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$47.00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extLst>
                  <a:ext uri="{0D108BD9-81ED-4DB2-BD59-A6C34878D82A}">
                    <a16:rowId xmlns:a16="http://schemas.microsoft.com/office/drawing/2014/main" val="2667256469"/>
                  </a:ext>
                </a:extLst>
              </a:tr>
              <a:tr h="1743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Nextera™ DNA CD Indexes (96 Indexes, 96 Samples)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$480.00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$5.00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16" marR="8716" marT="8716" marB="0" anchor="b"/>
                </a:tc>
                <a:extLst>
                  <a:ext uri="{0D108BD9-81ED-4DB2-BD59-A6C34878D82A}">
                    <a16:rowId xmlns:a16="http://schemas.microsoft.com/office/drawing/2014/main" val="16516108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940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68C3-7B7E-411D-B105-08F43D0B3F8A}" type="slidenum">
              <a:rPr lang="en-US" smtClean="0"/>
              <a:t>5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3B318F-DCD9-4300-8D6C-27366D417958}" type="datetime1">
              <a:rPr lang="en-US" smtClean="0"/>
              <a:t>9/17/2019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Increased use of beads and magnetic block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Change in tip usage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Increased </a:t>
            </a:r>
            <a:r>
              <a:rPr lang="en-US" dirty="0" err="1" smtClean="0"/>
              <a:t>thermocycler</a:t>
            </a:r>
            <a:r>
              <a:rPr lang="en-US" dirty="0" smtClean="0"/>
              <a:t> usage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Consistent fragment size after cleanup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experiences and thoughts on DNA Flex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1989056" y="6356350"/>
            <a:ext cx="8286750" cy="365125"/>
          </a:xfrm>
        </p:spPr>
        <p:txBody>
          <a:bodyPr/>
          <a:lstStyle/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27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68C3-7B7E-411D-B105-08F43D0B3F8A}" type="slidenum">
              <a:rPr lang="en-US" smtClean="0"/>
              <a:t>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Reference mapping and de novo assembly</a:t>
            </a:r>
          </a:p>
          <a:p>
            <a:pPr marL="854075" lvl="1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Using BWA-MEM and SPADES</a:t>
            </a:r>
          </a:p>
          <a:p>
            <a:pPr lvl="1"/>
            <a:endParaRPr lang="en-US" sz="2800" dirty="0" smtClean="0"/>
          </a:p>
          <a:p>
            <a:pPr lvl="1"/>
            <a:endParaRPr lang="en-US" sz="2800" dirty="0" smtClean="0"/>
          </a:p>
          <a:p>
            <a:endParaRPr lang="en-US" sz="20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Bioinformatic</a:t>
            </a:r>
            <a:r>
              <a:rPr lang="en-US" dirty="0" smtClean="0"/>
              <a:t> Analysis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39691" y="4814332"/>
            <a:ext cx="401731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BWA v0.7.17-r1188</a:t>
            </a:r>
          </a:p>
          <a:p>
            <a:r>
              <a:rPr lang="en-US" dirty="0" smtClean="0"/>
              <a:t>SPADES v3.12.0</a:t>
            </a:r>
          </a:p>
          <a:p>
            <a:r>
              <a:rPr lang="en-US" dirty="0" smtClean="0"/>
              <a:t>spades.py -</a:t>
            </a:r>
            <a:r>
              <a:rPr lang="en-US" dirty="0"/>
              <a:t>k 21,33,55,77,99,127 –</a:t>
            </a:r>
            <a:r>
              <a:rPr lang="en-US" dirty="0" smtClean="0"/>
              <a:t>careful</a:t>
            </a:r>
          </a:p>
          <a:p>
            <a:r>
              <a:rPr lang="en-US" dirty="0" err="1" smtClean="0"/>
              <a:t>Quast</a:t>
            </a:r>
            <a:r>
              <a:rPr lang="en-US" dirty="0" smtClean="0"/>
              <a:t> v4.3</a:t>
            </a:r>
          </a:p>
          <a:p>
            <a:r>
              <a:rPr lang="en-US" dirty="0" err="1" smtClean="0"/>
              <a:t>Samtools</a:t>
            </a:r>
            <a:r>
              <a:rPr lang="en-US" dirty="0" smtClean="0"/>
              <a:t> v1.9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83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68C3-7B7E-411D-B105-08F43D0B3F8A}" type="slidenum">
              <a:rPr lang="en-US" smtClean="0"/>
              <a:t>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>
          <a:xfrm>
            <a:off x="2098334" y="6573122"/>
            <a:ext cx="8286396" cy="365125"/>
          </a:xfrm>
        </p:spPr>
        <p:txBody>
          <a:bodyPr/>
          <a:lstStyle/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>
          <a:xfrm>
            <a:off x="0" y="6538913"/>
            <a:ext cx="1409854" cy="365125"/>
          </a:xfrm>
        </p:spPr>
        <p:txBody>
          <a:bodyPr/>
          <a:lstStyle/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 mapping</a:t>
            </a:r>
            <a:endParaRPr lang="en-US" dirty="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9" name="Chart 8"/>
              <p:cNvGraphicFramePr/>
              <p:nvPr>
                <p:extLst>
                  <p:ext uri="{D42A27DB-BD31-4B8C-83A1-F6EECF244321}">
                    <p14:modId xmlns:p14="http://schemas.microsoft.com/office/powerpoint/2010/main" val="2970943417"/>
                  </p:ext>
                </p:extLst>
              </p:nvPr>
            </p:nvGraphicFramePr>
            <p:xfrm>
              <a:off x="14847" y="1272825"/>
              <a:ext cx="8143875" cy="292554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9" name="Chart 8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847" y="1272825"/>
                <a:ext cx="8143875" cy="29255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1" name="Chart 10"/>
              <p:cNvGraphicFramePr/>
              <p:nvPr>
                <p:extLst>
                  <p:ext uri="{D42A27DB-BD31-4B8C-83A1-F6EECF244321}">
                    <p14:modId xmlns:p14="http://schemas.microsoft.com/office/powerpoint/2010/main" val="2977238902"/>
                  </p:ext>
                </p:extLst>
              </p:nvPr>
            </p:nvGraphicFramePr>
            <p:xfrm>
              <a:off x="-26513" y="4045976"/>
              <a:ext cx="8145780" cy="27432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11" name="Chart 10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26513" y="4045976"/>
                <a:ext cx="8145780" cy="27432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776864"/>
              </p:ext>
            </p:extLst>
          </p:nvPr>
        </p:nvGraphicFramePr>
        <p:xfrm>
          <a:off x="8129099" y="2084178"/>
          <a:ext cx="4191001" cy="3474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6746">
                  <a:extLst>
                    <a:ext uri="{9D8B030D-6E8A-4147-A177-3AD203B41FA5}">
                      <a16:colId xmlns:a16="http://schemas.microsoft.com/office/drawing/2014/main" val="2276565915"/>
                    </a:ext>
                  </a:extLst>
                </a:gridCol>
                <a:gridCol w="937052">
                  <a:extLst>
                    <a:ext uri="{9D8B030D-6E8A-4147-A177-3AD203B41FA5}">
                      <a16:colId xmlns:a16="http://schemas.microsoft.com/office/drawing/2014/main" val="799946204"/>
                    </a:ext>
                  </a:extLst>
                </a:gridCol>
                <a:gridCol w="782401">
                  <a:extLst>
                    <a:ext uri="{9D8B030D-6E8A-4147-A177-3AD203B41FA5}">
                      <a16:colId xmlns:a16="http://schemas.microsoft.com/office/drawing/2014/main" val="1434077759"/>
                    </a:ext>
                  </a:extLst>
                </a:gridCol>
                <a:gridCol w="782401">
                  <a:extLst>
                    <a:ext uri="{9D8B030D-6E8A-4147-A177-3AD203B41FA5}">
                      <a16:colId xmlns:a16="http://schemas.microsoft.com/office/drawing/2014/main" val="2286062796"/>
                    </a:ext>
                  </a:extLst>
                </a:gridCol>
                <a:gridCol w="782401">
                  <a:extLst>
                    <a:ext uri="{9D8B030D-6E8A-4147-A177-3AD203B41FA5}">
                      <a16:colId xmlns:a16="http://schemas.microsoft.com/office/drawing/2014/main" val="4012264414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Salmonella enterica (6)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Escherichia coli (7)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968511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8890301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Average Depth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68.88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71.53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62.48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92.43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3356695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Std dev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19.38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16.38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37.44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46.13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9889816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9367096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Listeria monocytogenes (3)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Campylobacter jejuni (4)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356818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3858245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Average Depth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83.83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71.15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64.25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166.29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0494011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Std dev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39.63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28.92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42.33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52.26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6974232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01082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Vibrio parahaemolyticus (5)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Streptococus pyogenes (3)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383395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2383495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Average Depth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84.26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85.19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88.43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136.17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5239768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Std dev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31.57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29.66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45.43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56.14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7203532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7396085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Clostridioides difficile (5)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2168079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7597094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Average Depth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66.83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102.88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4328482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Std dev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62.09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38.95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670281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215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68C3-7B7E-411D-B105-08F43D0B3F8A}" type="slidenum">
              <a:rPr lang="en-US" smtClean="0"/>
              <a:t>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>
          <a:xfrm>
            <a:off x="2027074" y="6543625"/>
            <a:ext cx="8286396" cy="365125"/>
          </a:xfrm>
        </p:spPr>
        <p:txBody>
          <a:bodyPr/>
          <a:lstStyle/>
          <a:p>
            <a:r>
              <a:rPr lang="en-US" smtClean="0"/>
              <a:t>PROTECTING, MAINTAINING AND IMPROVING THE HEALTH OF ALL MINNESOTANS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>
          <a:xfrm>
            <a:off x="0" y="6543625"/>
            <a:ext cx="1409854" cy="365125"/>
          </a:xfrm>
        </p:spPr>
        <p:txBody>
          <a:bodyPr/>
          <a:lstStyle/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mapping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0" name="Chart 9"/>
              <p:cNvGraphicFramePr/>
              <p:nvPr>
                <p:extLst>
                  <p:ext uri="{D42A27DB-BD31-4B8C-83A1-F6EECF244321}">
                    <p14:modId xmlns:p14="http://schemas.microsoft.com/office/powerpoint/2010/main" val="3322326390"/>
                  </p:ext>
                </p:extLst>
              </p:nvPr>
            </p:nvGraphicFramePr>
            <p:xfrm>
              <a:off x="-14289" y="1295114"/>
              <a:ext cx="8167688" cy="26289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0" name="Chart 9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14289" y="1295114"/>
                <a:ext cx="8167688" cy="26289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1" name="Chart 10"/>
              <p:cNvGraphicFramePr/>
              <p:nvPr>
                <p:extLst>
                  <p:ext uri="{D42A27DB-BD31-4B8C-83A1-F6EECF244321}">
                    <p14:modId xmlns:p14="http://schemas.microsoft.com/office/powerpoint/2010/main" val="3737071866"/>
                  </p:ext>
                </p:extLst>
              </p:nvPr>
            </p:nvGraphicFramePr>
            <p:xfrm>
              <a:off x="0" y="3829921"/>
              <a:ext cx="8168640" cy="2805144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11" name="Chart 10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0" y="3829921"/>
                <a:ext cx="8168640" cy="2805144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754452"/>
              </p:ext>
            </p:extLst>
          </p:nvPr>
        </p:nvGraphicFramePr>
        <p:xfrm>
          <a:off x="8119267" y="2074346"/>
          <a:ext cx="4191001" cy="3474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5739">
                  <a:extLst>
                    <a:ext uri="{9D8B030D-6E8A-4147-A177-3AD203B41FA5}">
                      <a16:colId xmlns:a16="http://schemas.microsoft.com/office/drawing/2014/main" val="1287652643"/>
                    </a:ext>
                  </a:extLst>
                </a:gridCol>
                <a:gridCol w="878059">
                  <a:extLst>
                    <a:ext uri="{9D8B030D-6E8A-4147-A177-3AD203B41FA5}">
                      <a16:colId xmlns:a16="http://schemas.microsoft.com/office/drawing/2014/main" val="483572388"/>
                    </a:ext>
                  </a:extLst>
                </a:gridCol>
                <a:gridCol w="782401">
                  <a:extLst>
                    <a:ext uri="{9D8B030D-6E8A-4147-A177-3AD203B41FA5}">
                      <a16:colId xmlns:a16="http://schemas.microsoft.com/office/drawing/2014/main" val="1999313207"/>
                    </a:ext>
                  </a:extLst>
                </a:gridCol>
                <a:gridCol w="782401">
                  <a:extLst>
                    <a:ext uri="{9D8B030D-6E8A-4147-A177-3AD203B41FA5}">
                      <a16:colId xmlns:a16="http://schemas.microsoft.com/office/drawing/2014/main" val="1821600537"/>
                    </a:ext>
                  </a:extLst>
                </a:gridCol>
                <a:gridCol w="782401">
                  <a:extLst>
                    <a:ext uri="{9D8B030D-6E8A-4147-A177-3AD203B41FA5}">
                      <a16:colId xmlns:a16="http://schemas.microsoft.com/office/drawing/2014/main" val="3338976628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Salmonella enterica (6)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Escherichia coli (7)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086157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8461509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% Zero depth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2.81%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2.82%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8.16%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8.13%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6291585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% Depth &lt; 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2.97%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2.93%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8.63%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8.49%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759588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6105421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Listeria monocytogenes (3)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Campylobacter jejuni (4)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1441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0596043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% Zero depth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7.28%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7.24%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7.03%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6.90%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966643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% Depth &lt; 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8.54%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7.91%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9.85%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7.04%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3109693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5514767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Vibrio parahaemolyticus (5)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Streptococus pyogenes (3)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463572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3399998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% Zero depth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5.71%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5.70%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9.99%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9.95%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1217469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% Depth &lt; 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5.98%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5.88%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10.48%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10.19%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9039089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5552151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Clostridioides difficile (5)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3722731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4537252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% Zero depth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8.65%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8.51%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6101882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% Depth &lt; 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13.26%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8.80%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07382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764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68C3-7B7E-411D-B105-08F43D0B3F8A}" type="slidenum">
              <a:rPr lang="en-US" smtClean="0"/>
              <a:t>9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3B318F-DCD9-4300-8D6C-27366D417958}" type="datetime1">
              <a:rPr lang="en-US" smtClean="0"/>
              <a:t>9/17/2019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novo assembly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1744103" y="6407773"/>
            <a:ext cx="8286750" cy="365125"/>
          </a:xfrm>
        </p:spPr>
        <p:txBody>
          <a:bodyPr/>
          <a:lstStyle/>
          <a:p>
            <a:r>
              <a:rPr lang="en-US" dirty="0" smtClean="0"/>
              <a:t>PROTECTING, MAINTAINING AND IMPROVING THE HEALTH OF ALL MINNESOTANS</a:t>
            </a:r>
            <a:endParaRPr lang="en-US" dirty="0"/>
          </a:p>
        </p:txBody>
      </p:sp>
      <p:pic>
        <p:nvPicPr>
          <p:cNvPr id="10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16545" y="2189541"/>
            <a:ext cx="6067003" cy="3655077"/>
          </a:xfrm>
          <a:prstGeom prst="rect">
            <a:avLst/>
          </a:prstGeom>
        </p:spPr>
      </p:pic>
      <p:pic>
        <p:nvPicPr>
          <p:cNvPr id="11" name="Content Placeholder 8"/>
          <p:cNvPicPr>
            <a:picLocks noGrp="1" noChangeAspect="1"/>
          </p:cNvPicPr>
          <p:nvPr>
            <p:ph sz="half" idx="15"/>
          </p:nvPr>
        </p:nvPicPr>
        <p:blipFill>
          <a:blip r:embed="rId4"/>
          <a:stretch>
            <a:fillRect/>
          </a:stretch>
        </p:blipFill>
        <p:spPr>
          <a:xfrm>
            <a:off x="6183548" y="2099987"/>
            <a:ext cx="6031556" cy="382947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38986" y="1574276"/>
            <a:ext cx="4779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Salmonella </a:t>
            </a:r>
            <a:r>
              <a:rPr lang="en-US" sz="2800" dirty="0" err="1"/>
              <a:t>enterica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6468358" y="1549917"/>
            <a:ext cx="4779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Escherichia coli 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038039"/>
              </p:ext>
            </p:extLst>
          </p:nvPr>
        </p:nvGraphicFramePr>
        <p:xfrm>
          <a:off x="295700" y="5814734"/>
          <a:ext cx="4965701" cy="571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77765">
                  <a:extLst>
                    <a:ext uri="{9D8B030D-6E8A-4147-A177-3AD203B41FA5}">
                      <a16:colId xmlns:a16="http://schemas.microsoft.com/office/drawing/2014/main" val="3169485546"/>
                    </a:ext>
                  </a:extLst>
                </a:gridCol>
                <a:gridCol w="608433">
                  <a:extLst>
                    <a:ext uri="{9D8B030D-6E8A-4147-A177-3AD203B41FA5}">
                      <a16:colId xmlns:a16="http://schemas.microsoft.com/office/drawing/2014/main" val="3268775687"/>
                    </a:ext>
                  </a:extLst>
                </a:gridCol>
                <a:gridCol w="621109">
                  <a:extLst>
                    <a:ext uri="{9D8B030D-6E8A-4147-A177-3AD203B41FA5}">
                      <a16:colId xmlns:a16="http://schemas.microsoft.com/office/drawing/2014/main" val="553939417"/>
                    </a:ext>
                  </a:extLst>
                </a:gridCol>
                <a:gridCol w="1055251">
                  <a:extLst>
                    <a:ext uri="{9D8B030D-6E8A-4147-A177-3AD203B41FA5}">
                      <a16:colId xmlns:a16="http://schemas.microsoft.com/office/drawing/2014/main" val="2822852507"/>
                    </a:ext>
                  </a:extLst>
                </a:gridCol>
                <a:gridCol w="903143">
                  <a:extLst>
                    <a:ext uri="{9D8B030D-6E8A-4147-A177-3AD203B41FA5}">
                      <a16:colId xmlns:a16="http://schemas.microsoft.com/office/drawing/2014/main" val="482025497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Coverage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Contigs (&gt;500bp)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Largest Contig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871123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Salmonella (6)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68.88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47.17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830,264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353617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Flex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71.53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38.67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853,230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58987172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071939"/>
              </p:ext>
            </p:extLst>
          </p:nvPr>
        </p:nvGraphicFramePr>
        <p:xfrm>
          <a:off x="6748783" y="5867401"/>
          <a:ext cx="4064001" cy="571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8836">
                  <a:extLst>
                    <a:ext uri="{9D8B030D-6E8A-4147-A177-3AD203B41FA5}">
                      <a16:colId xmlns:a16="http://schemas.microsoft.com/office/drawing/2014/main" val="941489958"/>
                    </a:ext>
                  </a:extLst>
                </a:gridCol>
                <a:gridCol w="316758">
                  <a:extLst>
                    <a:ext uri="{9D8B030D-6E8A-4147-A177-3AD203B41FA5}">
                      <a16:colId xmlns:a16="http://schemas.microsoft.com/office/drawing/2014/main" val="2361137247"/>
                    </a:ext>
                  </a:extLst>
                </a:gridCol>
                <a:gridCol w="620845">
                  <a:extLst>
                    <a:ext uri="{9D8B030D-6E8A-4147-A177-3AD203B41FA5}">
                      <a16:colId xmlns:a16="http://schemas.microsoft.com/office/drawing/2014/main" val="3088081612"/>
                    </a:ext>
                  </a:extLst>
                </a:gridCol>
                <a:gridCol w="1054803">
                  <a:extLst>
                    <a:ext uri="{9D8B030D-6E8A-4147-A177-3AD203B41FA5}">
                      <a16:colId xmlns:a16="http://schemas.microsoft.com/office/drawing/2014/main" val="2590188591"/>
                    </a:ext>
                  </a:extLst>
                </a:gridCol>
                <a:gridCol w="902759">
                  <a:extLst>
                    <a:ext uri="{9D8B030D-6E8A-4147-A177-3AD203B41FA5}">
                      <a16:colId xmlns:a16="http://schemas.microsoft.com/office/drawing/2014/main" val="334250464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Coverage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Contigs (&gt;500bp)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Largest Contig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05207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Escherichia coli (7)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62.48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209.57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374,564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669874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Flex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92.43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208.71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365,537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70461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465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-m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3865"/>
      </a:accent1>
      <a:accent2>
        <a:srgbClr val="78BE21"/>
      </a:accent2>
      <a:accent3>
        <a:srgbClr val="0070CB"/>
      </a:accent3>
      <a:accent4>
        <a:srgbClr val="5D295F"/>
      </a:accent4>
      <a:accent5>
        <a:srgbClr val="12737A"/>
      </a:accent5>
      <a:accent6>
        <a:srgbClr val="8D3F2B"/>
      </a:accent6>
      <a:hlink>
        <a:srgbClr val="003865"/>
      </a:hlink>
      <a:folHlink>
        <a:srgbClr val="003865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classic option.potx" id="{96C42656-E247-4380-8887-3E9D0E61DDDD}" vid="{73C1B860-2266-4B52-A674-1AFEA072E51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90A7005-5F5D-4FDC-BAA7-E8132881FF0E}"/>
</file>

<file path=customXml/itemProps2.xml><?xml version="1.0" encoding="utf-8"?>
<ds:datastoreItem xmlns:ds="http://schemas.openxmlformats.org/officeDocument/2006/customXml" ds:itemID="{DD653123-978B-4399-AD35-39BA530311C2}"/>
</file>

<file path=customXml/itemProps3.xml><?xml version="1.0" encoding="utf-8"?>
<ds:datastoreItem xmlns:ds="http://schemas.openxmlformats.org/officeDocument/2006/customXml" ds:itemID="{D4377461-A3E4-4C1B-85B8-611E83D7618D}"/>
</file>

<file path=docProps/app.xml><?xml version="1.0" encoding="utf-8"?>
<Properties xmlns="http://schemas.openxmlformats.org/officeDocument/2006/extended-properties" xmlns:vt="http://schemas.openxmlformats.org/officeDocument/2006/docPropsVTypes">
  <Template>PowerPoint classic option</Template>
  <TotalTime>689</TotalTime>
  <Words>1734</Words>
  <Application>Microsoft Office PowerPoint</Application>
  <PresentationFormat>Custom</PresentationFormat>
  <Paragraphs>735</Paragraphs>
  <Slides>25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A comparison of Nextera XT and Nextera DNA Flex  in a Public Health Laboratory 2019 GenomeTrakr Conference</vt:lpstr>
      <vt:lpstr>Overview</vt:lpstr>
      <vt:lpstr>MN Department of Health experience with DNA Flex</vt:lpstr>
      <vt:lpstr>Cost Comparison</vt:lpstr>
      <vt:lpstr>Our experiences and thoughts on DNA Flex</vt:lpstr>
      <vt:lpstr>Bioinformatic Analysis</vt:lpstr>
      <vt:lpstr>Reference mapping</vt:lpstr>
      <vt:lpstr>Reference mapping</vt:lpstr>
      <vt:lpstr>De novo assembly</vt:lpstr>
      <vt:lpstr>De novo assembly</vt:lpstr>
      <vt:lpstr>De novo assembly</vt:lpstr>
      <vt:lpstr>Would we switch?</vt:lpstr>
      <vt:lpstr>Thank you.</vt:lpstr>
      <vt:lpstr>PowerPoint Presentation</vt:lpstr>
      <vt:lpstr>PowerPoint Presentation</vt:lpstr>
      <vt:lpstr>Reference mapping</vt:lpstr>
      <vt:lpstr>Reference mapping</vt:lpstr>
      <vt:lpstr>De novo assembly</vt:lpstr>
      <vt:lpstr>Salmonella enterica</vt:lpstr>
      <vt:lpstr>Escherichia coli </vt:lpstr>
      <vt:lpstr>Listeria monocytogenes</vt:lpstr>
      <vt:lpstr>Campylobacter jejuni</vt:lpstr>
      <vt:lpstr>Vibrio parahaemolyticus</vt:lpstr>
      <vt:lpstr>Streptococus pyogenes</vt:lpstr>
      <vt:lpstr>Clostridioides difficile</vt:lpstr>
    </vt:vector>
  </TitlesOfParts>
  <Company>State of Minnesota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Plumb, Matt (MDH)</dc:creator>
  <cp:lastModifiedBy>Plumb, Matt (MDH)</cp:lastModifiedBy>
  <cp:revision>42</cp:revision>
  <dcterms:created xsi:type="dcterms:W3CDTF">2019-09-13T13:52:39Z</dcterms:created>
  <dcterms:modified xsi:type="dcterms:W3CDTF">2019-09-17T23:56:27Z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